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7"/>
  </p:notesMasterIdLst>
  <p:handoutMasterIdLst>
    <p:handoutMasterId r:id="rId18"/>
  </p:handoutMasterIdLst>
  <p:sldIdLst>
    <p:sldId id="526" r:id="rId2"/>
    <p:sldId id="552" r:id="rId3"/>
    <p:sldId id="558" r:id="rId4"/>
    <p:sldId id="553" r:id="rId5"/>
    <p:sldId id="554" r:id="rId6"/>
    <p:sldId id="271" r:id="rId7"/>
    <p:sldId id="406" r:id="rId8"/>
    <p:sldId id="420" r:id="rId9"/>
    <p:sldId id="555" r:id="rId10"/>
    <p:sldId id="551" r:id="rId11"/>
    <p:sldId id="415" r:id="rId12"/>
    <p:sldId id="548" r:id="rId13"/>
    <p:sldId id="546" r:id="rId14"/>
    <p:sldId id="532" r:id="rId15"/>
    <p:sldId id="557" r:id="rId16"/>
  </p:sldIdLst>
  <p:sldSz cx="9144000" cy="6858000" type="screen4x3"/>
  <p:notesSz cx="6950075" cy="9236075"/>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4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C002"/>
    <a:srgbClr val="FFA300"/>
    <a:srgbClr val="FFCF06"/>
    <a:srgbClr val="F8C704"/>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E2553-CCC3-4B21-8FAC-15AE9F7765BB}" v="12" dt="2022-02-27T08:45:27.530"/>
    <p1510:client id="{10AEAE35-007B-4EDE-9A44-5C9A8FF0A6AD}" v="16" dt="2022-02-27T09:03:46.048"/>
    <p1510:client id="{2BD4AD79-9C38-4840-B0E4-D1ADB4E187C6}" v="9" dt="2022-02-27T10:14:02.758"/>
    <p1510:client id="{8D865187-FBBF-4785-B30E-E304D267E3D1}" v="133" dt="2022-02-27T08:05:45.625"/>
    <p1510:client id="{BC644ABD-016E-412C-BDBA-36112FFF752F}" v="29" dt="2022-03-01T01:57:19.45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1" autoAdjust="0"/>
    <p:restoredTop sz="84941" autoAdjust="0"/>
  </p:normalViewPr>
  <p:slideViewPr>
    <p:cSldViewPr snapToGrid="0" snapToObjects="1">
      <p:cViewPr varScale="1">
        <p:scale>
          <a:sx n="61" d="100"/>
          <a:sy n="61" d="100"/>
        </p:scale>
        <p:origin x="1296" y="56"/>
      </p:cViewPr>
      <p:guideLst>
        <p:guide orient="horz"/>
        <p:guide pos="436"/>
      </p:guideLst>
    </p:cSldViewPr>
  </p:slideViewPr>
  <p:notesTextViewPr>
    <p:cViewPr>
      <p:scale>
        <a:sx n="100" d="100"/>
        <a:sy n="100" d="100"/>
      </p:scale>
      <p:origin x="0" y="0"/>
    </p:cViewPr>
  </p:notesTextViewPr>
  <p:sorterViewPr>
    <p:cViewPr>
      <p:scale>
        <a:sx n="184" d="100"/>
        <a:sy n="184" d="100"/>
      </p:scale>
      <p:origin x="0" y="71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u Kahra" userId="24332becd04c66f9" providerId="Windows Live" clId="Web-{8D865187-FBBF-4785-B30E-E304D267E3D1}"/>
    <pc:docChg chg="addSld modSld">
      <pc:chgData name="Hannu Kahra" userId="24332becd04c66f9" providerId="Windows Live" clId="Web-{8D865187-FBBF-4785-B30E-E304D267E3D1}" dt="2022-02-27T08:05:45.625" v="103" actId="20577"/>
      <pc:docMkLst>
        <pc:docMk/>
      </pc:docMkLst>
      <pc:sldChg chg="modSp">
        <pc:chgData name="Hannu Kahra" userId="24332becd04c66f9" providerId="Windows Live" clId="Web-{8D865187-FBBF-4785-B30E-E304D267E3D1}" dt="2022-02-27T08:05:45.625" v="103" actId="20577"/>
        <pc:sldMkLst>
          <pc:docMk/>
          <pc:sldMk cId="3705702326" sldId="406"/>
        </pc:sldMkLst>
        <pc:spChg chg="mod">
          <ac:chgData name="Hannu Kahra" userId="24332becd04c66f9" providerId="Windows Live" clId="Web-{8D865187-FBBF-4785-B30E-E304D267E3D1}" dt="2022-02-27T08:05:45.625" v="103" actId="20577"/>
          <ac:spMkLst>
            <pc:docMk/>
            <pc:sldMk cId="3705702326" sldId="406"/>
            <ac:spMk id="3" creationId="{00000000-0000-0000-0000-000000000000}"/>
          </ac:spMkLst>
        </pc:spChg>
      </pc:sldChg>
      <pc:sldChg chg="modSp">
        <pc:chgData name="Hannu Kahra" userId="24332becd04c66f9" providerId="Windows Live" clId="Web-{8D865187-FBBF-4785-B30E-E304D267E3D1}" dt="2022-02-27T07:59:41.069" v="86"/>
        <pc:sldMkLst>
          <pc:docMk/>
          <pc:sldMk cId="3432913483" sldId="415"/>
        </pc:sldMkLst>
        <pc:graphicFrameChg chg="mod modGraphic">
          <ac:chgData name="Hannu Kahra" userId="24332becd04c66f9" providerId="Windows Live" clId="Web-{8D865187-FBBF-4785-B30E-E304D267E3D1}" dt="2022-02-27T07:59:41.069" v="86"/>
          <ac:graphicFrameMkLst>
            <pc:docMk/>
            <pc:sldMk cId="3432913483" sldId="415"/>
            <ac:graphicFrameMk id="8" creationId="{00000000-0000-0000-0000-000000000000}"/>
          </ac:graphicFrameMkLst>
        </pc:graphicFrameChg>
      </pc:sldChg>
      <pc:sldChg chg="modSp">
        <pc:chgData name="Hannu Kahra" userId="24332becd04c66f9" providerId="Windows Live" clId="Web-{8D865187-FBBF-4785-B30E-E304D267E3D1}" dt="2022-02-26T09:30:18.471" v="30" actId="20577"/>
        <pc:sldMkLst>
          <pc:docMk/>
          <pc:sldMk cId="1167356443" sldId="526"/>
        </pc:sldMkLst>
        <pc:spChg chg="mod">
          <ac:chgData name="Hannu Kahra" userId="24332becd04c66f9" providerId="Windows Live" clId="Web-{8D865187-FBBF-4785-B30E-E304D267E3D1}" dt="2022-02-26T09:29:50.970" v="22" actId="20577"/>
          <ac:spMkLst>
            <pc:docMk/>
            <pc:sldMk cId="1167356443" sldId="526"/>
            <ac:spMk id="6" creationId="{00000000-0000-0000-0000-000000000000}"/>
          </ac:spMkLst>
        </pc:spChg>
        <pc:spChg chg="mod">
          <ac:chgData name="Hannu Kahra" userId="24332becd04c66f9" providerId="Windows Live" clId="Web-{8D865187-FBBF-4785-B30E-E304D267E3D1}" dt="2022-02-26T09:30:18.471" v="30" actId="20577"/>
          <ac:spMkLst>
            <pc:docMk/>
            <pc:sldMk cId="1167356443" sldId="526"/>
            <ac:spMk id="7" creationId="{00000000-0000-0000-0000-000000000000}"/>
          </ac:spMkLst>
        </pc:spChg>
      </pc:sldChg>
      <pc:sldChg chg="modSp">
        <pc:chgData name="Hannu Kahra" userId="24332becd04c66f9" providerId="Windows Live" clId="Web-{8D865187-FBBF-4785-B30E-E304D267E3D1}" dt="2022-02-26T09:45:26.775" v="78" actId="20577"/>
        <pc:sldMkLst>
          <pc:docMk/>
          <pc:sldMk cId="2619500703" sldId="552"/>
        </pc:sldMkLst>
        <pc:spChg chg="mod">
          <ac:chgData name="Hannu Kahra" userId="24332becd04c66f9" providerId="Windows Live" clId="Web-{8D865187-FBBF-4785-B30E-E304D267E3D1}" dt="2022-02-26T09:45:26.775" v="78" actId="20577"/>
          <ac:spMkLst>
            <pc:docMk/>
            <pc:sldMk cId="2619500703" sldId="552"/>
            <ac:spMk id="3" creationId="{00000000-0000-0000-0000-000000000000}"/>
          </ac:spMkLst>
        </pc:spChg>
      </pc:sldChg>
      <pc:sldChg chg="modSp new">
        <pc:chgData name="Hannu Kahra" userId="24332becd04c66f9" providerId="Windows Live" clId="Web-{8D865187-FBBF-4785-B30E-E304D267E3D1}" dt="2022-02-26T09:38:39.881" v="58" actId="20577"/>
        <pc:sldMkLst>
          <pc:docMk/>
          <pc:sldMk cId="2236939986" sldId="558"/>
        </pc:sldMkLst>
        <pc:spChg chg="mod">
          <ac:chgData name="Hannu Kahra" userId="24332becd04c66f9" providerId="Windows Live" clId="Web-{8D865187-FBBF-4785-B30E-E304D267E3D1}" dt="2022-02-26T09:31:23.817" v="50" actId="20577"/>
          <ac:spMkLst>
            <pc:docMk/>
            <pc:sldMk cId="2236939986" sldId="558"/>
            <ac:spMk id="2" creationId="{B2DDD7E5-3109-434C-B1CB-C85616534BBC}"/>
          </ac:spMkLst>
        </pc:spChg>
        <pc:spChg chg="mod">
          <ac:chgData name="Hannu Kahra" userId="24332becd04c66f9" providerId="Windows Live" clId="Web-{8D865187-FBBF-4785-B30E-E304D267E3D1}" dt="2022-02-26T09:38:39.881" v="58" actId="20577"/>
          <ac:spMkLst>
            <pc:docMk/>
            <pc:sldMk cId="2236939986" sldId="558"/>
            <ac:spMk id="3" creationId="{6C113858-2376-4F14-A494-49EB85A50AB2}"/>
          </ac:spMkLst>
        </pc:spChg>
      </pc:sldChg>
    </pc:docChg>
  </pc:docChgLst>
  <pc:docChgLst>
    <pc:chgData name="Hannu Kahra" userId="24332becd04c66f9" providerId="Windows Live" clId="Web-{BC644ABD-016E-412C-BDBA-36112FFF752F}"/>
    <pc:docChg chg="modSld">
      <pc:chgData name="Hannu Kahra" userId="24332becd04c66f9" providerId="Windows Live" clId="Web-{BC644ABD-016E-412C-BDBA-36112FFF752F}" dt="2022-03-01T01:57:19.458" v="28" actId="20577"/>
      <pc:docMkLst>
        <pc:docMk/>
      </pc:docMkLst>
      <pc:sldChg chg="modSp">
        <pc:chgData name="Hannu Kahra" userId="24332becd04c66f9" providerId="Windows Live" clId="Web-{BC644ABD-016E-412C-BDBA-36112FFF752F}" dt="2022-03-01T01:57:19.458" v="28" actId="20577"/>
        <pc:sldMkLst>
          <pc:docMk/>
          <pc:sldMk cId="3705702326" sldId="406"/>
        </pc:sldMkLst>
        <pc:spChg chg="mod">
          <ac:chgData name="Hannu Kahra" userId="24332becd04c66f9" providerId="Windows Live" clId="Web-{BC644ABD-016E-412C-BDBA-36112FFF752F}" dt="2022-03-01T01:57:19.458" v="28" actId="20577"/>
          <ac:spMkLst>
            <pc:docMk/>
            <pc:sldMk cId="3705702326" sldId="406"/>
            <ac:spMk id="3" creationId="{00000000-0000-0000-0000-000000000000}"/>
          </ac:spMkLst>
        </pc:spChg>
      </pc:sldChg>
    </pc:docChg>
  </pc:docChgLst>
  <pc:docChgLst>
    <pc:chgData name="Hannu Kahra" userId="24332becd04c66f9" providerId="Windows Live" clId="Web-{2BD4AD79-9C38-4840-B0E4-D1ADB4E187C6}"/>
    <pc:docChg chg="modSld">
      <pc:chgData name="Hannu Kahra" userId="24332becd04c66f9" providerId="Windows Live" clId="Web-{2BD4AD79-9C38-4840-B0E4-D1ADB4E187C6}" dt="2022-02-27T10:14:02.758" v="8" actId="20577"/>
      <pc:docMkLst>
        <pc:docMk/>
      </pc:docMkLst>
      <pc:sldChg chg="modSp">
        <pc:chgData name="Hannu Kahra" userId="24332becd04c66f9" providerId="Windows Live" clId="Web-{2BD4AD79-9C38-4840-B0E4-D1ADB4E187C6}" dt="2022-02-27T10:14:02.758" v="8" actId="20577"/>
        <pc:sldMkLst>
          <pc:docMk/>
          <pc:sldMk cId="3705702326" sldId="406"/>
        </pc:sldMkLst>
        <pc:spChg chg="mod">
          <ac:chgData name="Hannu Kahra" userId="24332becd04c66f9" providerId="Windows Live" clId="Web-{2BD4AD79-9C38-4840-B0E4-D1ADB4E187C6}" dt="2022-02-27T10:14:02.758" v="8" actId="20577"/>
          <ac:spMkLst>
            <pc:docMk/>
            <pc:sldMk cId="3705702326" sldId="406"/>
            <ac:spMk id="3" creationId="{00000000-0000-0000-0000-000000000000}"/>
          </ac:spMkLst>
        </pc:spChg>
      </pc:sldChg>
    </pc:docChg>
  </pc:docChgLst>
  <pc:docChgLst>
    <pc:chgData name="Hannu Kahra" userId="24332becd04c66f9" providerId="Windows Live" clId="Web-{0E9E2553-CCC3-4B21-8FAC-15AE9F7765BB}"/>
    <pc:docChg chg="modSld">
      <pc:chgData name="Hannu Kahra" userId="24332becd04c66f9" providerId="Windows Live" clId="Web-{0E9E2553-CCC3-4B21-8FAC-15AE9F7765BB}" dt="2022-02-27T08:45:27.530" v="11" actId="20577"/>
      <pc:docMkLst>
        <pc:docMk/>
      </pc:docMkLst>
      <pc:sldChg chg="modSp">
        <pc:chgData name="Hannu Kahra" userId="24332becd04c66f9" providerId="Windows Live" clId="Web-{0E9E2553-CCC3-4B21-8FAC-15AE9F7765BB}" dt="2022-02-27T08:42:57.807" v="4" actId="20577"/>
        <pc:sldMkLst>
          <pc:docMk/>
          <pc:sldMk cId="3705702326" sldId="406"/>
        </pc:sldMkLst>
        <pc:spChg chg="mod">
          <ac:chgData name="Hannu Kahra" userId="24332becd04c66f9" providerId="Windows Live" clId="Web-{0E9E2553-CCC3-4B21-8FAC-15AE9F7765BB}" dt="2022-02-27T08:42:57.807" v="4" actId="20577"/>
          <ac:spMkLst>
            <pc:docMk/>
            <pc:sldMk cId="3705702326" sldId="406"/>
            <ac:spMk id="3" creationId="{00000000-0000-0000-0000-000000000000}"/>
          </ac:spMkLst>
        </pc:spChg>
      </pc:sldChg>
      <pc:sldChg chg="modSp">
        <pc:chgData name="Hannu Kahra" userId="24332becd04c66f9" providerId="Windows Live" clId="Web-{0E9E2553-CCC3-4B21-8FAC-15AE9F7765BB}" dt="2022-02-27T08:45:27.530" v="11" actId="20577"/>
        <pc:sldMkLst>
          <pc:docMk/>
          <pc:sldMk cId="937453984" sldId="420"/>
        </pc:sldMkLst>
        <pc:spChg chg="mod">
          <ac:chgData name="Hannu Kahra" userId="24332becd04c66f9" providerId="Windows Live" clId="Web-{0E9E2553-CCC3-4B21-8FAC-15AE9F7765BB}" dt="2022-02-27T08:45:27.530" v="11" actId="20577"/>
          <ac:spMkLst>
            <pc:docMk/>
            <pc:sldMk cId="937453984" sldId="420"/>
            <ac:spMk id="3" creationId="{00000000-0000-0000-0000-000000000000}"/>
          </ac:spMkLst>
        </pc:spChg>
      </pc:sldChg>
      <pc:sldChg chg="modSp">
        <pc:chgData name="Hannu Kahra" userId="24332becd04c66f9" providerId="Windows Live" clId="Web-{0E9E2553-CCC3-4B21-8FAC-15AE9F7765BB}" dt="2022-02-27T08:43:48.434" v="7" actId="20577"/>
        <pc:sldMkLst>
          <pc:docMk/>
          <pc:sldMk cId="1297945065" sldId="554"/>
        </pc:sldMkLst>
        <pc:spChg chg="mod">
          <ac:chgData name="Hannu Kahra" userId="24332becd04c66f9" providerId="Windows Live" clId="Web-{0E9E2553-CCC3-4B21-8FAC-15AE9F7765BB}" dt="2022-02-27T08:43:48.434" v="7" actId="20577"/>
          <ac:spMkLst>
            <pc:docMk/>
            <pc:sldMk cId="1297945065" sldId="554"/>
            <ac:spMk id="3" creationId="{00000000-0000-0000-0000-000000000000}"/>
          </ac:spMkLst>
        </pc:spChg>
      </pc:sldChg>
    </pc:docChg>
  </pc:docChgLst>
  <pc:docChgLst>
    <pc:chgData name="Hannu Kahra" userId="24332becd04c66f9" providerId="Windows Live" clId="Web-{10AEAE35-007B-4EDE-9A44-5C9A8FF0A6AD}"/>
    <pc:docChg chg="modSld">
      <pc:chgData name="Hannu Kahra" userId="24332becd04c66f9" providerId="Windows Live" clId="Web-{10AEAE35-007B-4EDE-9A44-5C9A8FF0A6AD}" dt="2022-02-27T09:03:46.048" v="15" actId="20577"/>
      <pc:docMkLst>
        <pc:docMk/>
      </pc:docMkLst>
      <pc:sldChg chg="modSp">
        <pc:chgData name="Hannu Kahra" userId="24332becd04c66f9" providerId="Windows Live" clId="Web-{10AEAE35-007B-4EDE-9A44-5C9A8FF0A6AD}" dt="2022-02-27T09:03:46.048" v="15" actId="20577"/>
        <pc:sldMkLst>
          <pc:docMk/>
          <pc:sldMk cId="3705702326" sldId="406"/>
        </pc:sldMkLst>
        <pc:spChg chg="mod">
          <ac:chgData name="Hannu Kahra" userId="24332becd04c66f9" providerId="Windows Live" clId="Web-{10AEAE35-007B-4EDE-9A44-5C9A8FF0A6AD}" dt="2022-02-27T09:03:46.048" v="15" actId="20577"/>
          <ac:spMkLst>
            <pc:docMk/>
            <pc:sldMk cId="3705702326" sldId="406"/>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Summary!$AL$3:$AL$8</c:f>
              <c:strCache>
                <c:ptCount val="6"/>
                <c:pt idx="0">
                  <c:v>Exam</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trendline>
            <c:spPr>
              <a:ln w="19050" cap="rnd">
                <a:solidFill>
                  <a:srgbClr val="FF0000"/>
                </a:solidFill>
                <a:prstDash val="sysDot"/>
              </a:ln>
              <a:effectLst/>
            </c:spPr>
            <c:trendlineType val="exp"/>
            <c:dispRSqr val="0"/>
            <c:dispEq val="0"/>
          </c:trendline>
          <c:xVal>
            <c:numRef>
              <c:f>Summary!$P$9:$P$72</c:f>
              <c:numCache>
                <c:formatCode>0</c:formatCode>
                <c:ptCount val="24"/>
                <c:pt idx="0">
                  <c:v>173</c:v>
                </c:pt>
                <c:pt idx="1">
                  <c:v>159</c:v>
                </c:pt>
                <c:pt idx="2">
                  <c:v>283.75</c:v>
                </c:pt>
                <c:pt idx="3">
                  <c:v>254.83333333333334</c:v>
                </c:pt>
                <c:pt idx="4">
                  <c:v>288.16666666666669</c:v>
                </c:pt>
                <c:pt idx="5">
                  <c:v>260.66666666666663</c:v>
                </c:pt>
                <c:pt idx="6">
                  <c:v>45</c:v>
                </c:pt>
                <c:pt idx="7">
                  <c:v>302.41666666666663</c:v>
                </c:pt>
                <c:pt idx="8">
                  <c:v>230.45833333333334</c:v>
                </c:pt>
                <c:pt idx="9">
                  <c:v>234.04166666666666</c:v>
                </c:pt>
                <c:pt idx="10">
                  <c:v>337.33333333333331</c:v>
                </c:pt>
                <c:pt idx="11">
                  <c:v>310.5</c:v>
                </c:pt>
                <c:pt idx="12">
                  <c:v>334.5</c:v>
                </c:pt>
                <c:pt idx="13">
                  <c:v>215.12499999999997</c:v>
                </c:pt>
                <c:pt idx="14">
                  <c:v>248.73333333333335</c:v>
                </c:pt>
                <c:pt idx="15">
                  <c:v>336.33333333333331</c:v>
                </c:pt>
                <c:pt idx="16">
                  <c:v>341.75</c:v>
                </c:pt>
                <c:pt idx="17">
                  <c:v>210.625</c:v>
                </c:pt>
                <c:pt idx="18">
                  <c:v>211.33333333333331</c:v>
                </c:pt>
                <c:pt idx="19">
                  <c:v>115.33333333333333</c:v>
                </c:pt>
                <c:pt idx="20">
                  <c:v>232</c:v>
                </c:pt>
                <c:pt idx="21">
                  <c:v>322.24999999999994</c:v>
                </c:pt>
                <c:pt idx="22">
                  <c:v>339</c:v>
                </c:pt>
                <c:pt idx="23">
                  <c:v>321</c:v>
                </c:pt>
              </c:numCache>
            </c:numRef>
          </c:xVal>
          <c:yVal>
            <c:numRef>
              <c:f>Summary!$AL$9:$AL$72</c:f>
              <c:numCache>
                <c:formatCode>General</c:formatCode>
                <c:ptCount val="24"/>
                <c:pt idx="0">
                  <c:v>30</c:v>
                </c:pt>
                <c:pt idx="1">
                  <c:v>32</c:v>
                </c:pt>
                <c:pt idx="2">
                  <c:v>45</c:v>
                </c:pt>
                <c:pt idx="3">
                  <c:v>30</c:v>
                </c:pt>
                <c:pt idx="4">
                  <c:v>43</c:v>
                </c:pt>
                <c:pt idx="5">
                  <c:v>43</c:v>
                </c:pt>
                <c:pt idx="6">
                  <c:v>10</c:v>
                </c:pt>
                <c:pt idx="7">
                  <c:v>58</c:v>
                </c:pt>
                <c:pt idx="8">
                  <c:v>48</c:v>
                </c:pt>
                <c:pt idx="9">
                  <c:v>48</c:v>
                </c:pt>
                <c:pt idx="10">
                  <c:v>73</c:v>
                </c:pt>
                <c:pt idx="11">
                  <c:v>46</c:v>
                </c:pt>
                <c:pt idx="12">
                  <c:v>73</c:v>
                </c:pt>
                <c:pt idx="13">
                  <c:v>5</c:v>
                </c:pt>
                <c:pt idx="14">
                  <c:v>57</c:v>
                </c:pt>
                <c:pt idx="15">
                  <c:v>71</c:v>
                </c:pt>
                <c:pt idx="16">
                  <c:v>66</c:v>
                </c:pt>
                <c:pt idx="17">
                  <c:v>20</c:v>
                </c:pt>
                <c:pt idx="18">
                  <c:v>27</c:v>
                </c:pt>
                <c:pt idx="19">
                  <c:v>22</c:v>
                </c:pt>
                <c:pt idx="20">
                  <c:v>46</c:v>
                </c:pt>
                <c:pt idx="21">
                  <c:v>51</c:v>
                </c:pt>
                <c:pt idx="22">
                  <c:v>59</c:v>
                </c:pt>
                <c:pt idx="23">
                  <c:v>54</c:v>
                </c:pt>
              </c:numCache>
            </c:numRef>
          </c:yVal>
          <c:smooth val="0"/>
          <c:extLst>
            <c:ext xmlns:c16="http://schemas.microsoft.com/office/drawing/2014/chart" uri="{C3380CC4-5D6E-409C-BE32-E72D297353CC}">
              <c16:uniqueId val="{00000000-362C-4573-8146-D4F3628C286D}"/>
            </c:ext>
          </c:extLst>
        </c:ser>
        <c:dLbls>
          <c:showLegendKey val="0"/>
          <c:showVal val="0"/>
          <c:showCatName val="0"/>
          <c:showSerName val="0"/>
          <c:showPercent val="0"/>
          <c:showBubbleSize val="0"/>
        </c:dLbls>
        <c:axId val="623180736"/>
        <c:axId val="623179488"/>
      </c:scatterChart>
      <c:valAx>
        <c:axId val="6231807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3179488"/>
        <c:crosses val="autoZero"/>
        <c:crossBetween val="midCat"/>
      </c:valAx>
      <c:valAx>
        <c:axId val="623179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318073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0.07843</cdr:x>
      <cdr:y>0.48202</cdr:y>
    </cdr:from>
    <cdr:to>
      <cdr:x>0.1348</cdr:x>
      <cdr:y>0.81536</cdr:y>
    </cdr:to>
    <cdr:sp macro="" textlink="">
      <cdr:nvSpPr>
        <cdr:cNvPr id="2" name="TextBox 1"/>
        <cdr:cNvSpPr txBox="1"/>
      </cdr:nvSpPr>
      <cdr:spPr>
        <a:xfrm xmlns:a="http://schemas.openxmlformats.org/drawingml/2006/main">
          <a:off x="358588" y="1322287"/>
          <a:ext cx="257735"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i-FI" sz="1100"/>
        </a:p>
      </cdr:txBody>
    </cdr:sp>
  </cdr:relSizeAnchor>
  <cdr:relSizeAnchor xmlns:cdr="http://schemas.openxmlformats.org/drawingml/2006/chartDrawing">
    <cdr:from>
      <cdr:x>0.15196</cdr:x>
      <cdr:y>0.07761</cdr:y>
    </cdr:from>
    <cdr:to>
      <cdr:x>0.35196</cdr:x>
      <cdr:y>0.41095</cdr:y>
    </cdr:to>
    <cdr:sp macro="" textlink="">
      <cdr:nvSpPr>
        <cdr:cNvPr id="3" name="TextBox 2"/>
        <cdr:cNvSpPr txBox="1"/>
      </cdr:nvSpPr>
      <cdr:spPr>
        <a:xfrm xmlns:a="http://schemas.openxmlformats.org/drawingml/2006/main">
          <a:off x="694764" y="21290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i-FI" sz="1100"/>
        </a:p>
      </cdr:txBody>
    </cdr:sp>
  </cdr:relSizeAnchor>
  <cdr:relSizeAnchor xmlns:cdr="http://schemas.openxmlformats.org/drawingml/2006/chartDrawing">
    <cdr:from>
      <cdr:x>0</cdr:x>
      <cdr:y>0.05719</cdr:y>
    </cdr:from>
    <cdr:to>
      <cdr:x>0.2</cdr:x>
      <cdr:y>0.16748</cdr:y>
    </cdr:to>
    <cdr:sp macro="" textlink="">
      <cdr:nvSpPr>
        <cdr:cNvPr id="4" name="TextBox 3"/>
        <cdr:cNvSpPr txBox="1"/>
      </cdr:nvSpPr>
      <cdr:spPr>
        <a:xfrm xmlns:a="http://schemas.openxmlformats.org/drawingml/2006/main">
          <a:off x="0" y="156875"/>
          <a:ext cx="914400" cy="302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i-FI" sz="1100"/>
            <a:t>Exam points</a:t>
          </a:r>
        </a:p>
      </cdr:txBody>
    </cdr:sp>
  </cdr:relSizeAnchor>
  <cdr:relSizeAnchor xmlns:cdr="http://schemas.openxmlformats.org/drawingml/2006/chartDrawing">
    <cdr:from>
      <cdr:x>0.76471</cdr:x>
      <cdr:y>0.77614</cdr:y>
    </cdr:from>
    <cdr:to>
      <cdr:x>0.96471</cdr:x>
      <cdr:y>0.88644</cdr:y>
    </cdr:to>
    <cdr:sp macro="" textlink="">
      <cdr:nvSpPr>
        <cdr:cNvPr id="5" name="TextBox 4"/>
        <cdr:cNvSpPr txBox="1"/>
      </cdr:nvSpPr>
      <cdr:spPr>
        <a:xfrm xmlns:a="http://schemas.openxmlformats.org/drawingml/2006/main">
          <a:off x="3496236" y="2129111"/>
          <a:ext cx="914400" cy="302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i-FI" sz="1100"/>
            <a:t>HW points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11699" cy="461804"/>
          </a:xfrm>
          <a:prstGeom prst="rect">
            <a:avLst/>
          </a:prstGeom>
        </p:spPr>
        <p:txBody>
          <a:bodyPr vert="horz" lIns="96661" tIns="48331" rIns="96661" bIns="48331" rtlCol="0"/>
          <a:lstStyle>
            <a:lvl1pPr algn="l">
              <a:defRPr sz="1300"/>
            </a:lvl1pPr>
          </a:lstStyle>
          <a:p>
            <a:pPr>
              <a:defRPr/>
            </a:pPr>
            <a:endParaRPr lang="fi-FI"/>
          </a:p>
        </p:txBody>
      </p:sp>
      <p:sp>
        <p:nvSpPr>
          <p:cNvPr id="3" name="Date Placeholder 2"/>
          <p:cNvSpPr>
            <a:spLocks noGrp="1"/>
          </p:cNvSpPr>
          <p:nvPr>
            <p:ph type="dt" sz="quarter" idx="1"/>
          </p:nvPr>
        </p:nvSpPr>
        <p:spPr>
          <a:xfrm>
            <a:off x="3936769" y="1"/>
            <a:ext cx="3011699" cy="461804"/>
          </a:xfrm>
          <a:prstGeom prst="rect">
            <a:avLst/>
          </a:prstGeom>
        </p:spPr>
        <p:txBody>
          <a:bodyPr vert="horz" lIns="96661" tIns="48331" rIns="96661" bIns="48331" rtlCol="0"/>
          <a:lstStyle>
            <a:lvl1pPr algn="r">
              <a:defRPr sz="1300"/>
            </a:lvl1pPr>
          </a:lstStyle>
          <a:p>
            <a:pPr>
              <a:defRPr/>
            </a:pPr>
            <a:fld id="{939D04D9-2D90-E741-8C77-A958108973E5}" type="datetimeFigureOut">
              <a:rPr lang="en-US"/>
              <a:pPr>
                <a:defRPr/>
              </a:pPr>
              <a:t>2/28/2022</a:t>
            </a:fld>
            <a:endParaRPr lang="fi-FI"/>
          </a:p>
        </p:txBody>
      </p:sp>
      <p:sp>
        <p:nvSpPr>
          <p:cNvPr id="4" name="Footer Placeholder 3"/>
          <p:cNvSpPr>
            <a:spLocks noGrp="1"/>
          </p:cNvSpPr>
          <p:nvPr>
            <p:ph type="ftr" sz="quarter" idx="2"/>
          </p:nvPr>
        </p:nvSpPr>
        <p:spPr>
          <a:xfrm>
            <a:off x="2" y="8772670"/>
            <a:ext cx="3011699" cy="461804"/>
          </a:xfrm>
          <a:prstGeom prst="rect">
            <a:avLst/>
          </a:prstGeom>
        </p:spPr>
        <p:txBody>
          <a:bodyPr vert="horz" lIns="96661" tIns="48331" rIns="96661" bIns="48331" rtlCol="0" anchor="b"/>
          <a:lstStyle>
            <a:lvl1pPr algn="l">
              <a:defRPr sz="1300"/>
            </a:lvl1pPr>
          </a:lstStyle>
          <a:p>
            <a:pPr>
              <a:defRPr/>
            </a:pPr>
            <a:endParaRPr lang="fi-FI"/>
          </a:p>
        </p:txBody>
      </p:sp>
      <p:sp>
        <p:nvSpPr>
          <p:cNvPr id="5" name="Slide Number Placeholder 4"/>
          <p:cNvSpPr>
            <a:spLocks noGrp="1"/>
          </p:cNvSpPr>
          <p:nvPr>
            <p:ph type="sldNum" sz="quarter" idx="3"/>
          </p:nvPr>
        </p:nvSpPr>
        <p:spPr>
          <a:xfrm>
            <a:off x="3936769" y="8772670"/>
            <a:ext cx="3011699" cy="461804"/>
          </a:xfrm>
          <a:prstGeom prst="rect">
            <a:avLst/>
          </a:prstGeom>
        </p:spPr>
        <p:txBody>
          <a:bodyPr vert="horz" lIns="96661" tIns="48331" rIns="96661" bIns="48331" rtlCol="0" anchor="b"/>
          <a:lstStyle>
            <a:lvl1pPr algn="r">
              <a:defRPr sz="1300"/>
            </a:lvl1pPr>
          </a:lstStyle>
          <a:p>
            <a:pPr>
              <a:defRPr/>
            </a:pPr>
            <a:fld id="{2666334D-7A27-9F43-9EC7-CCD7CF254AD1}" type="slidenum">
              <a:rPr lang="fi-FI"/>
              <a:pPr>
                <a:defRPr/>
              </a:pPr>
              <a:t>‹#›</a:t>
            </a:fld>
            <a:endParaRPr lang="fi-FI"/>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11699" cy="461804"/>
          </a:xfrm>
          <a:prstGeom prst="rect">
            <a:avLst/>
          </a:prstGeom>
        </p:spPr>
        <p:txBody>
          <a:bodyPr vert="horz" lIns="96661" tIns="48331" rIns="96661" bIns="48331" rtlCol="0"/>
          <a:lstStyle>
            <a:lvl1pPr algn="l">
              <a:defRPr sz="13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936769" y="1"/>
            <a:ext cx="3011699" cy="461804"/>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pPr>
              <a:defRPr/>
            </a:pPr>
            <a:fld id="{3CBA4E3A-D2E6-4947-B46E-18DB598EA3A1}" type="datetime1">
              <a:rPr lang="fi-FI"/>
              <a:pPr>
                <a:defRPr/>
              </a:pPr>
              <a:t>28.2.2022</a:t>
            </a:fld>
            <a:endParaRPr lang="fi-FI"/>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6661" tIns="48331" rIns="96661" bIns="48331" rtlCol="0" anchor="ctr"/>
          <a:lstStyle/>
          <a:p>
            <a:pPr lvl="0"/>
            <a:endParaRPr lang="fi-FI"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6661" tIns="48331" rIns="96661" bIns="48331" rtlCol="0">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6" name="Footer Placeholder 5"/>
          <p:cNvSpPr>
            <a:spLocks noGrp="1"/>
          </p:cNvSpPr>
          <p:nvPr>
            <p:ph type="ftr" sz="quarter" idx="4"/>
          </p:nvPr>
        </p:nvSpPr>
        <p:spPr>
          <a:xfrm>
            <a:off x="2" y="8772670"/>
            <a:ext cx="3011699" cy="461804"/>
          </a:xfrm>
          <a:prstGeom prst="rect">
            <a:avLst/>
          </a:prstGeom>
        </p:spPr>
        <p:txBody>
          <a:bodyPr vert="horz" lIns="96661" tIns="48331" rIns="96661" bIns="48331" rtlCol="0" anchor="b"/>
          <a:lstStyle>
            <a:lvl1pPr algn="l">
              <a:defRPr sz="13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936769" y="8772670"/>
            <a:ext cx="3011699" cy="461804"/>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pPr>
              <a:defRPr/>
            </a:pPr>
            <a:fld id="{9F0889F7-7C3B-BA40-BE46-7E19F6C05879}" type="slidenum">
              <a:rPr lang="fi-FI"/>
              <a:pPr>
                <a:defRPr/>
              </a:pPr>
              <a:t>‹#›</a:t>
            </a:fld>
            <a:endParaRPr lang="fi-FI"/>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F0889F7-7C3B-BA40-BE46-7E19F6C05879}" type="slidenum">
              <a:rPr lang="fi-FI" smtClean="0"/>
              <a:pPr>
                <a:defRPr/>
              </a:pPr>
              <a:t>1</a:t>
            </a:fld>
            <a:endParaRPr lang="fi-FI" dirty="0"/>
          </a:p>
        </p:txBody>
      </p:sp>
    </p:spTree>
    <p:extLst>
      <p:ext uri="{BB962C8B-B14F-4D97-AF65-F5344CB8AC3E}">
        <p14:creationId xmlns:p14="http://schemas.microsoft.com/office/powerpoint/2010/main" val="1324208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F0889F7-7C3B-BA40-BE46-7E19F6C05879}" type="slidenum">
              <a:rPr lang="fi-FI" smtClean="0"/>
              <a:pPr>
                <a:defRPr/>
              </a:pPr>
              <a:t>6</a:t>
            </a:fld>
            <a:endParaRPr lang="fi-FI" dirty="0"/>
          </a:p>
        </p:txBody>
      </p:sp>
    </p:spTree>
    <p:extLst>
      <p:ext uri="{BB962C8B-B14F-4D97-AF65-F5344CB8AC3E}">
        <p14:creationId xmlns:p14="http://schemas.microsoft.com/office/powerpoint/2010/main" val="49597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pPr>
              <a:defRPr/>
            </a:pPr>
            <a:fld id="{9F0889F7-7C3B-BA40-BE46-7E19F6C05879}" type="slidenum">
              <a:rPr lang="fi-FI" smtClean="0"/>
              <a:pPr>
                <a:defRPr/>
              </a:pPr>
              <a:t>8</a:t>
            </a:fld>
            <a:endParaRPr lang="fi-FI"/>
          </a:p>
        </p:txBody>
      </p:sp>
    </p:spTree>
    <p:extLst>
      <p:ext uri="{BB962C8B-B14F-4D97-AF65-F5344CB8AC3E}">
        <p14:creationId xmlns:p14="http://schemas.microsoft.com/office/powerpoint/2010/main" val="494954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78" y="290"/>
            <a:ext cx="2569190" cy="2280720"/>
          </a:xfrm>
          <a:prstGeom prst="rect">
            <a:avLst/>
          </a:prstGeom>
        </p:spPr>
      </p:pic>
    </p:spTree>
    <p:extLst>
      <p:ext uri="{BB962C8B-B14F-4D97-AF65-F5344CB8AC3E}">
        <p14:creationId xmlns:p14="http://schemas.microsoft.com/office/powerpoint/2010/main" val="177881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bg1"/>
                </a:solidFill>
              </a:defRPr>
            </a:lvl1pPr>
          </a:lstStyle>
          <a:p>
            <a:r>
              <a:rPr lang="fi-FI"/>
              <a:t>Click to edit Master 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78" y="290"/>
            <a:ext cx="2569190" cy="2280720"/>
          </a:xfrm>
          <a:prstGeom prst="rect">
            <a:avLst/>
          </a:prstGeom>
        </p:spPr>
      </p:pic>
    </p:spTree>
    <p:extLst>
      <p:ext uri="{BB962C8B-B14F-4D97-AF65-F5344CB8AC3E}">
        <p14:creationId xmlns:p14="http://schemas.microsoft.com/office/powerpoint/2010/main" val="348799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78" y="290"/>
            <a:ext cx="2569190" cy="2280719"/>
          </a:xfrm>
          <a:prstGeom prst="rect">
            <a:avLst/>
          </a:prstGeom>
        </p:spPr>
      </p:pic>
    </p:spTree>
    <p:extLst>
      <p:ext uri="{BB962C8B-B14F-4D97-AF65-F5344CB8AC3E}">
        <p14:creationId xmlns:p14="http://schemas.microsoft.com/office/powerpoint/2010/main" val="81712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78" y="290"/>
            <a:ext cx="2569190" cy="2280719"/>
          </a:xfrm>
          <a:prstGeom prst="rect">
            <a:avLst/>
          </a:prstGeom>
        </p:spPr>
      </p:pic>
    </p:spTree>
    <p:extLst>
      <p:ext uri="{BB962C8B-B14F-4D97-AF65-F5344CB8AC3E}">
        <p14:creationId xmlns:p14="http://schemas.microsoft.com/office/powerpoint/2010/main" val="103048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4520" y="5599324"/>
            <a:ext cx="2777573" cy="1194266"/>
          </a:xfrm>
          <a:prstGeom prst="rect">
            <a:avLst/>
          </a:prstGeom>
        </p:spPr>
      </p:pic>
    </p:spTree>
    <p:extLst>
      <p:ext uri="{BB962C8B-B14F-4D97-AF65-F5344CB8AC3E}">
        <p14:creationId xmlns:p14="http://schemas.microsoft.com/office/powerpoint/2010/main" val="104359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9B284A5F-BBE6-4CED-A1AC-2C2FC303E21F}" type="datetime3">
              <a:rPr lang="en-US" smtClean="0"/>
              <a:t>28 February 2022</a:t>
            </a:fld>
            <a:endParaRPr lang="fi-FI"/>
          </a:p>
        </p:txBody>
      </p:sp>
      <p:sp>
        <p:nvSpPr>
          <p:cNvPr id="7" name="Footer Placeholder 8"/>
          <p:cNvSpPr>
            <a:spLocks noGrp="1"/>
          </p:cNvSpPr>
          <p:nvPr>
            <p:ph type="ftr" sz="quarter" idx="16"/>
          </p:nvPr>
        </p:nvSpPr>
        <p:spPr/>
        <p:txBody>
          <a:bodyPr/>
          <a:lstStyle>
            <a:lvl1pPr>
              <a:defRPr/>
            </a:lvl1pPr>
          </a:lstStyle>
          <a:p>
            <a:pPr>
              <a:defRPr/>
            </a:pPr>
            <a:r>
              <a:rPr lang="fi-FI"/>
              <a:t>ISE/MM</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pPr>
                <a:defRPr/>
              </a:pPr>
              <a:t>‹#›</a:t>
            </a:fld>
            <a:endParaRPr lang="fi-FI"/>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4520" y="5599324"/>
            <a:ext cx="2777573" cy="1194265"/>
          </a:xfrm>
          <a:prstGeom prst="rect">
            <a:avLst/>
          </a:prstGeom>
        </p:spPr>
      </p:pic>
    </p:spTree>
    <p:extLst>
      <p:ext uri="{BB962C8B-B14F-4D97-AF65-F5344CB8AC3E}">
        <p14:creationId xmlns:p14="http://schemas.microsoft.com/office/powerpoint/2010/main" val="247112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833C6B2C-DB8C-46B5-9AA6-12782A6C3330}" type="datetime3">
              <a:rPr lang="en-US" smtClean="0"/>
              <a:t>28 February 2022</a:t>
            </a:fld>
            <a:endParaRPr lang="fi-FI"/>
          </a:p>
        </p:txBody>
      </p:sp>
      <p:sp>
        <p:nvSpPr>
          <p:cNvPr id="8" name="Footer Placeholder 3"/>
          <p:cNvSpPr>
            <a:spLocks noGrp="1"/>
          </p:cNvSpPr>
          <p:nvPr>
            <p:ph type="ftr" sz="quarter" idx="20"/>
          </p:nvPr>
        </p:nvSpPr>
        <p:spPr/>
        <p:txBody>
          <a:bodyPr/>
          <a:lstStyle>
            <a:lvl1pPr>
              <a:defRPr/>
            </a:lvl1pPr>
          </a:lstStyle>
          <a:p>
            <a:pPr>
              <a:defRPr/>
            </a:pPr>
            <a:r>
              <a:rPr lang="fi-FI"/>
              <a:t>ISE/MM</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pPr>
                <a:defRPr/>
              </a:pPr>
              <a:t>‹#›</a:t>
            </a:fld>
            <a:endParaRPr lang="fi-FI"/>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4520" y="5599324"/>
            <a:ext cx="2777573" cy="1194265"/>
          </a:xfrm>
          <a:prstGeom prst="rect">
            <a:avLst/>
          </a:prstGeom>
        </p:spPr>
      </p:pic>
    </p:spTree>
    <p:extLst>
      <p:ext uri="{BB962C8B-B14F-4D97-AF65-F5344CB8AC3E}">
        <p14:creationId xmlns:p14="http://schemas.microsoft.com/office/powerpoint/2010/main" val="1922612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r>
              <a:rPr lang="fi-FI"/>
              <a:t>ISE/MM</a:t>
            </a: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13185D17-66BE-4889-9870-946E1E58D01A}" type="datetime3">
              <a:rPr lang="en-US" smtClean="0"/>
              <a:t>28 February 2022</a:t>
            </a:fld>
            <a:endParaRPr lang="fi-FI"/>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91" r:id="rId1"/>
    <p:sldLayoutId id="2147484794" r:id="rId2"/>
    <p:sldLayoutId id="2147484797" r:id="rId3"/>
    <p:sldLayoutId id="2147484800" r:id="rId4"/>
    <p:sldLayoutId id="2147484803" r:id="rId5"/>
    <p:sldLayoutId id="2147484806" r:id="rId6"/>
    <p:sldLayoutId id="2147484809" r:id="rId7"/>
  </p:sldLayoutIdLst>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cambridge.org/fi/academic/subjects/economics/finance/introductory-econometrics-finance-4th-edition?format=PB" TargetMode="External"/><Relationship Id="rId2" Type="http://schemas.openxmlformats.org/officeDocument/2006/relationships/hyperlink" Target="http://www.cambridge.org/features/economics/brooks/PPT.htm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booknoon.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Decision-making" TargetMode="External"/><Relationship Id="rId3" Type="http://schemas.openxmlformats.org/officeDocument/2006/relationships/hyperlink" Target="https://en.wikipedia.org/wiki/Data_mining" TargetMode="External"/><Relationship Id="rId7" Type="http://schemas.openxmlformats.org/officeDocument/2006/relationships/hyperlink" Target="https://en.wikipedia.org/wiki/Pattern_detection" TargetMode="External"/><Relationship Id="rId2" Type="http://schemas.openxmlformats.org/officeDocument/2006/relationships/hyperlink" Target="https://en.wikipedia.org/wiki/Statistics" TargetMode="External"/><Relationship Id="rId1" Type="http://schemas.openxmlformats.org/officeDocument/2006/relationships/slideLayout" Target="../slideLayouts/slideLayout6.xml"/><Relationship Id="rId6" Type="http://schemas.openxmlformats.org/officeDocument/2006/relationships/hyperlink" Target="https://en.wikipedia.org/wiki/Prediction" TargetMode="External"/><Relationship Id="rId5" Type="http://schemas.openxmlformats.org/officeDocument/2006/relationships/hyperlink" Target="https://en.wikipedia.org/wiki/Machine_learning" TargetMode="External"/><Relationship Id="rId4" Type="http://schemas.openxmlformats.org/officeDocument/2006/relationships/hyperlink" Target="https://en.wikipedia.org/wiki/Predictive_modelling" TargetMode="External"/><Relationship Id="rId9" Type="http://schemas.openxmlformats.org/officeDocument/2006/relationships/hyperlink" Target="https://insights.sap.com/what-is-predictive-analytic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1"/>
          <p:cNvSpPr>
            <a:spLocks noGrp="1"/>
          </p:cNvSpPr>
          <p:nvPr>
            <p:ph type="subTitle" idx="1"/>
          </p:nvPr>
        </p:nvSpPr>
        <p:spPr>
          <a:xfrm>
            <a:off x="584309" y="5454200"/>
            <a:ext cx="7538611" cy="792000"/>
          </a:xfrm>
        </p:spPr>
        <p:txBody>
          <a:bodyPr>
            <a:normAutofit/>
          </a:bodyPr>
          <a:lstStyle/>
          <a:p>
            <a:r>
              <a:rPr lang="en-US" sz="2400" noProof="1">
                <a:ea typeface="ＭＳ Ｐゴシック"/>
              </a:rPr>
              <a:t>hannu.kahra@aalto.fi</a:t>
            </a:r>
            <a:endParaRPr lang="en-US" sz="2400" noProof="1"/>
          </a:p>
        </p:txBody>
      </p:sp>
      <p:sp>
        <p:nvSpPr>
          <p:cNvPr id="7" name="Title 2"/>
          <p:cNvSpPr>
            <a:spLocks noGrp="1"/>
          </p:cNvSpPr>
          <p:nvPr>
            <p:ph type="ctrTitle"/>
          </p:nvPr>
        </p:nvSpPr>
        <p:spPr>
          <a:xfrm>
            <a:off x="584309" y="2256816"/>
            <a:ext cx="8112219" cy="2821021"/>
          </a:xfrm>
        </p:spPr>
        <p:txBody>
          <a:bodyPr/>
          <a:lstStyle/>
          <a:p>
            <a:r>
              <a:rPr lang="fi-FI" sz="3600" dirty="0" err="1">
                <a:ea typeface="ＭＳ Ｐゴシック"/>
              </a:rPr>
              <a:t>Predictive</a:t>
            </a:r>
            <a:r>
              <a:rPr lang="fi-FI" sz="3600" dirty="0">
                <a:ea typeface="ＭＳ Ｐゴシック"/>
              </a:rPr>
              <a:t> Analytics ISM-E1003</a:t>
            </a:r>
            <a:br>
              <a:rPr lang="fi-FI" sz="3600" dirty="0"/>
            </a:br>
            <a:r>
              <a:rPr lang="en-US" sz="3600" dirty="0">
                <a:ea typeface="ＭＳ Ｐゴシック"/>
              </a:rPr>
              <a:t>Course syllabus and introduction</a:t>
            </a:r>
            <a:br>
              <a:rPr lang="en-US" sz="3600" dirty="0"/>
            </a:br>
            <a:r>
              <a:rPr lang="en-US" sz="3600" dirty="0">
                <a:ea typeface="ＭＳ Ｐゴシック"/>
              </a:rPr>
              <a:t>Spring 2022</a:t>
            </a:r>
            <a:br>
              <a:rPr lang="en-US" sz="3600" dirty="0"/>
            </a:br>
            <a:br>
              <a:rPr lang="en-US" sz="3600" dirty="0"/>
            </a:br>
            <a:r>
              <a:rPr lang="en-US" sz="3600" dirty="0">
                <a:ea typeface="ＭＳ Ｐゴシック"/>
              </a:rPr>
              <a:t>Hannu </a:t>
            </a:r>
            <a:r>
              <a:rPr lang="en-US" sz="3600" dirty="0" err="1">
                <a:ea typeface="ＭＳ Ｐゴシック"/>
              </a:rPr>
              <a:t>Kahra</a:t>
            </a:r>
            <a:endParaRPr lang="en-US" sz="3600" noProof="1">
              <a:ea typeface="ＭＳ Ｐゴシック"/>
            </a:endParaRPr>
          </a:p>
        </p:txBody>
      </p:sp>
    </p:spTree>
    <p:extLst>
      <p:ext uri="{BB962C8B-B14F-4D97-AF65-F5344CB8AC3E}">
        <p14:creationId xmlns:p14="http://schemas.microsoft.com/office/powerpoint/2010/main" val="1167356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Approximate Workload (for an average student to obtain grade 3/5):</a:t>
            </a:r>
            <a:endParaRPr lang="fi-FI" dirty="0"/>
          </a:p>
        </p:txBody>
      </p:sp>
      <p:sp>
        <p:nvSpPr>
          <p:cNvPr id="3" name="Content Placeholder 2"/>
          <p:cNvSpPr>
            <a:spLocks noGrp="1"/>
          </p:cNvSpPr>
          <p:nvPr>
            <p:ph sz="quarter" idx="14"/>
          </p:nvPr>
        </p:nvSpPr>
        <p:spPr/>
        <p:txBody>
          <a:bodyPr/>
          <a:lstStyle/>
          <a:p>
            <a:r>
              <a:rPr lang="en-US" dirty="0"/>
              <a:t>• Lectures 30 h </a:t>
            </a:r>
            <a:endParaRPr lang="fi-FI" dirty="0"/>
          </a:p>
          <a:p>
            <a:r>
              <a:rPr lang="en-US" dirty="0"/>
              <a:t>• Exercise sessions 12 h </a:t>
            </a:r>
            <a:endParaRPr lang="fi-FI" dirty="0"/>
          </a:p>
          <a:p>
            <a:r>
              <a:rPr lang="en-US" dirty="0"/>
              <a:t>• Homework preparation 45 h</a:t>
            </a:r>
            <a:endParaRPr lang="fi-FI" dirty="0"/>
          </a:p>
          <a:p>
            <a:r>
              <a:rPr lang="en-US" dirty="0"/>
              <a:t>• Independent work and exam 75 h </a:t>
            </a:r>
            <a:endParaRPr lang="fi-FI" dirty="0"/>
          </a:p>
          <a:p>
            <a:endParaRPr lang="fi-FI" dirty="0"/>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10</a:t>
            </a:fld>
            <a:endParaRPr lang="fi-FI"/>
          </a:p>
        </p:txBody>
      </p:sp>
    </p:spTree>
    <p:extLst>
      <p:ext uri="{BB962C8B-B14F-4D97-AF65-F5344CB8AC3E}">
        <p14:creationId xmlns:p14="http://schemas.microsoft.com/office/powerpoint/2010/main" val="338478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3502" y="306858"/>
            <a:ext cx="8603999" cy="526282"/>
          </a:xfrm>
        </p:spPr>
        <p:txBody>
          <a:bodyPr/>
          <a:lstStyle/>
          <a:p>
            <a:r>
              <a:rPr lang="en-US" dirty="0"/>
              <a:t>Tentative Schedule of Lecture Topics</a:t>
            </a:r>
          </a:p>
        </p:txBody>
      </p:sp>
      <p:sp>
        <p:nvSpPr>
          <p:cNvPr id="4" name="Date Placeholder 3"/>
          <p:cNvSpPr>
            <a:spLocks noGrp="1"/>
          </p:cNvSpPr>
          <p:nvPr>
            <p:ph type="dt" sz="half" idx="15"/>
          </p:nvPr>
        </p:nvSpPr>
        <p:spPr/>
        <p:txBody>
          <a:bodyPr/>
          <a:lstStyle/>
          <a:p>
            <a:pPr>
              <a:defRPr/>
            </a:pPr>
            <a:fld id="{36198CCC-9766-4015-A487-F3201316700C}"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11</a:t>
            </a:fld>
            <a:endParaRPr lang="fi-FI" dirty="0"/>
          </a:p>
        </p:txBody>
      </p:sp>
      <p:graphicFrame>
        <p:nvGraphicFramePr>
          <p:cNvPr id="8" name="Table 7"/>
          <p:cNvGraphicFramePr>
            <a:graphicFrameLocks noGrp="1"/>
          </p:cNvGraphicFramePr>
          <p:nvPr>
            <p:extLst>
              <p:ext uri="{D42A27DB-BD31-4B8C-83A1-F6EECF244321}">
                <p14:modId xmlns:p14="http://schemas.microsoft.com/office/powerpoint/2010/main" val="3120872801"/>
              </p:ext>
            </p:extLst>
          </p:nvPr>
        </p:nvGraphicFramePr>
        <p:xfrm>
          <a:off x="1501424" y="742829"/>
          <a:ext cx="6434665" cy="4537245"/>
        </p:xfrm>
        <a:graphic>
          <a:graphicData uri="http://schemas.openxmlformats.org/drawingml/2006/table">
            <a:tbl>
              <a:tblPr firstRow="1" bandRow="1">
                <a:tableStyleId>{5C22544A-7EE6-4342-B048-85BDC9FD1C3A}</a:tableStyleId>
              </a:tblPr>
              <a:tblGrid>
                <a:gridCol w="695999">
                  <a:extLst>
                    <a:ext uri="{9D8B030D-6E8A-4147-A177-3AD203B41FA5}">
                      <a16:colId xmlns:a16="http://schemas.microsoft.com/office/drawing/2014/main" val="3851680796"/>
                    </a:ext>
                  </a:extLst>
                </a:gridCol>
                <a:gridCol w="608000">
                  <a:extLst>
                    <a:ext uri="{9D8B030D-6E8A-4147-A177-3AD203B41FA5}">
                      <a16:colId xmlns:a16="http://schemas.microsoft.com/office/drawing/2014/main" val="3611611127"/>
                    </a:ext>
                  </a:extLst>
                </a:gridCol>
                <a:gridCol w="4586666">
                  <a:extLst>
                    <a:ext uri="{9D8B030D-6E8A-4147-A177-3AD203B41FA5}">
                      <a16:colId xmlns:a16="http://schemas.microsoft.com/office/drawing/2014/main" val="4130641548"/>
                    </a:ext>
                  </a:extLst>
                </a:gridCol>
                <a:gridCol w="544000">
                  <a:extLst>
                    <a:ext uri="{9D8B030D-6E8A-4147-A177-3AD203B41FA5}">
                      <a16:colId xmlns:a16="http://schemas.microsoft.com/office/drawing/2014/main" val="1822938515"/>
                    </a:ext>
                  </a:extLst>
                </a:gridCol>
              </a:tblGrid>
              <a:tr h="248224">
                <a:tc>
                  <a:txBody>
                    <a:bodyPr/>
                    <a:lstStyle/>
                    <a:p>
                      <a:pPr algn="l" rtl="0" fontAlgn="ctr"/>
                      <a:r>
                        <a:rPr lang="fi-FI" sz="1300" u="none" strike="noStrike" dirty="0">
                          <a:effectLst/>
                        </a:rPr>
                        <a:t>#</a:t>
                      </a:r>
                      <a:endParaRPr lang="fi-FI" sz="1300" b="1" i="0" u="none" strike="noStrike" dirty="0">
                        <a:solidFill>
                          <a:srgbClr val="FFFFFF"/>
                        </a:solidFill>
                        <a:effectLst/>
                        <a:latin typeface="Arial" panose="020B0604020202020204" pitchFamily="34" charset="0"/>
                      </a:endParaRPr>
                    </a:p>
                  </a:txBody>
                  <a:tcPr marL="7122" marR="7122" marT="7122" marB="0" anchor="ctr"/>
                </a:tc>
                <a:tc>
                  <a:txBody>
                    <a:bodyPr/>
                    <a:lstStyle/>
                    <a:p>
                      <a:pPr algn="l" rtl="0" fontAlgn="ctr"/>
                      <a:r>
                        <a:rPr lang="fi-FI" sz="1300" u="none" strike="noStrike" dirty="0" err="1">
                          <a:effectLst/>
                        </a:rPr>
                        <a:t>Date</a:t>
                      </a:r>
                      <a:endParaRPr lang="fi-FI" sz="1300" b="1" i="0" u="none" strike="noStrike" dirty="0" err="1">
                        <a:solidFill>
                          <a:srgbClr val="FFFFFF"/>
                        </a:solidFill>
                        <a:effectLst/>
                        <a:latin typeface="Arial" panose="020B0604020202020204" pitchFamily="34" charset="0"/>
                      </a:endParaRPr>
                    </a:p>
                  </a:txBody>
                  <a:tcPr marL="7122" marR="7122" marT="7122" marB="0" anchor="ctr"/>
                </a:tc>
                <a:tc>
                  <a:txBody>
                    <a:bodyPr/>
                    <a:lstStyle/>
                    <a:p>
                      <a:pPr algn="l" rtl="0" fontAlgn="ctr"/>
                      <a:r>
                        <a:rPr lang="fi-FI" sz="1300" u="none" strike="noStrike" dirty="0" err="1">
                          <a:effectLst/>
                        </a:rPr>
                        <a:t>Topic</a:t>
                      </a:r>
                      <a:endParaRPr lang="fi-FI" sz="1300" b="1" i="0" u="none" strike="noStrike" dirty="0" err="1">
                        <a:solidFill>
                          <a:srgbClr val="FFFFFF"/>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377305539"/>
                  </a:ext>
                </a:extLst>
              </a:tr>
              <a:tr h="255981">
                <a:tc>
                  <a:txBody>
                    <a:bodyPr/>
                    <a:lstStyle/>
                    <a:p>
                      <a:pPr algn="l" rtl="0" fontAlgn="ctr"/>
                      <a:r>
                        <a:rPr lang="fi-FI" sz="1300" u="none" strike="noStrike" dirty="0">
                          <a:effectLst/>
                        </a:rPr>
                        <a:t>L1</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fi-FI" sz="1300" u="none" strike="noStrike" dirty="0" err="1">
                          <a:effectLst/>
                        </a:rPr>
                        <a:t>Introduction</a:t>
                      </a:r>
                      <a:r>
                        <a:rPr lang="fi-FI" sz="1300" u="none" strike="noStrike" dirty="0">
                          <a:effectLst/>
                        </a:rPr>
                        <a:t> to </a:t>
                      </a:r>
                      <a:r>
                        <a:rPr lang="fi-FI" sz="1300" u="none" strike="noStrike" dirty="0" err="1">
                          <a:effectLst/>
                        </a:rPr>
                        <a:t>the</a:t>
                      </a:r>
                      <a:r>
                        <a:rPr lang="fi-FI" sz="1300" u="none" strike="noStrike" dirty="0">
                          <a:effectLst/>
                        </a:rPr>
                        <a:t> </a:t>
                      </a:r>
                      <a:r>
                        <a:rPr lang="fi-FI" sz="1300" u="none" strike="noStrike" dirty="0" err="1">
                          <a:effectLst/>
                        </a:rPr>
                        <a:t>course</a:t>
                      </a:r>
                      <a:r>
                        <a:rPr lang="fi-FI" sz="1300" u="none" strike="noStrike" dirty="0">
                          <a:effectLst/>
                        </a:rPr>
                        <a:t> </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102300021"/>
                  </a:ext>
                </a:extLst>
              </a:tr>
              <a:tr h="266456">
                <a:tc>
                  <a:txBody>
                    <a:bodyPr/>
                    <a:lstStyle/>
                    <a:p>
                      <a:pPr algn="l" rtl="0" fontAlgn="ctr"/>
                      <a:r>
                        <a:rPr lang="fi-FI" sz="1300" u="none" strike="noStrike" dirty="0">
                          <a:effectLst/>
                        </a:rPr>
                        <a:t>L2</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en-US" sz="1300" b="0" i="0" u="none" strike="noStrike" dirty="0">
                          <a:solidFill>
                            <a:srgbClr val="000000"/>
                          </a:solidFill>
                          <a:effectLst/>
                          <a:latin typeface="Arial" panose="020B0604020202020204" pitchFamily="34" charset="0"/>
                        </a:rPr>
                        <a:t>Classical linear model (OLS)</a:t>
                      </a: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2816958371"/>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r>
                        <a:rPr lang="fi-FI" sz="1300" u="none" strike="noStrike" dirty="0">
                          <a:effectLst/>
                        </a:rPr>
                        <a:t>4/3</a:t>
                      </a:r>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fi-FI" sz="1300" b="0" i="0" u="none" strike="noStrike" dirty="0" err="1">
                          <a:solidFill>
                            <a:srgbClr val="000000"/>
                          </a:solidFill>
                          <a:effectLst/>
                          <a:latin typeface="Arial" panose="020B0604020202020204" pitchFamily="34" charset="0"/>
                        </a:rPr>
                        <a:t>Introduction</a:t>
                      </a:r>
                      <a:r>
                        <a:rPr lang="fi-FI" sz="1300" b="0" i="0" u="none" strike="noStrike" dirty="0">
                          <a:solidFill>
                            <a:srgbClr val="000000"/>
                          </a:solidFill>
                          <a:effectLst/>
                          <a:latin typeface="Arial" panose="020B0604020202020204" pitchFamily="34" charset="0"/>
                        </a:rPr>
                        <a:t> to R</a:t>
                      </a: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158797784"/>
                  </a:ext>
                </a:extLst>
              </a:tr>
              <a:tr h="296796">
                <a:tc>
                  <a:txBody>
                    <a:bodyPr/>
                    <a:lstStyle/>
                    <a:p>
                      <a:pPr algn="l" rtl="0" fontAlgn="ctr"/>
                      <a:r>
                        <a:rPr lang="fi-FI" sz="1300" u="none" strike="noStrike" dirty="0">
                          <a:effectLst/>
                        </a:rPr>
                        <a:t>L3</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en-US" sz="1300" b="0" i="0" u="none" strike="noStrike" dirty="0">
                          <a:solidFill>
                            <a:srgbClr val="000000"/>
                          </a:solidFill>
                          <a:effectLst/>
                          <a:latin typeface="Arial" panose="020B0604020202020204" pitchFamily="34" charset="0"/>
                        </a:rPr>
                        <a:t>OLS analysis, assumptions and diagnostics</a:t>
                      </a: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1776823135"/>
                  </a:ext>
                </a:extLst>
              </a:tr>
              <a:tr h="248224">
                <a:tc>
                  <a:txBody>
                    <a:bodyPr/>
                    <a:lstStyle/>
                    <a:p>
                      <a:pPr algn="l" rtl="0" fontAlgn="ctr"/>
                      <a:r>
                        <a:rPr lang="fi-FI" sz="1300" u="none" strike="noStrike" dirty="0">
                          <a:effectLst/>
                        </a:rPr>
                        <a:t>L4-L5</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en-US" sz="1300" b="0" i="0" u="none" strike="noStrike" dirty="0">
                          <a:solidFill>
                            <a:srgbClr val="000000"/>
                          </a:solidFill>
                          <a:effectLst/>
                          <a:latin typeface="Arial" panose="020B0604020202020204" pitchFamily="34" charset="0"/>
                        </a:rPr>
                        <a:t>Univariate time-series models</a:t>
                      </a: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1645774182"/>
                  </a:ext>
                </a:extLst>
              </a:tr>
              <a:tr h="320852">
                <a:tc>
                  <a:txBody>
                    <a:bodyPr/>
                    <a:lstStyle/>
                    <a:p>
                      <a:pPr algn="l" rtl="0" fontAlgn="ctr"/>
                      <a:r>
                        <a:rPr lang="fi-FI" sz="1300" u="none" strike="noStrike" dirty="0">
                          <a:effectLst/>
                        </a:rPr>
                        <a:t>L6-L7</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fi-FI" sz="1300" b="0" i="0" u="none" strike="noStrike" dirty="0" err="1">
                          <a:solidFill>
                            <a:srgbClr val="000000"/>
                          </a:solidFill>
                          <a:effectLst/>
                          <a:latin typeface="Arial" panose="020B0604020202020204" pitchFamily="34" charset="0"/>
                        </a:rPr>
                        <a:t>Multivariate</a:t>
                      </a:r>
                      <a:r>
                        <a:rPr lang="fi-FI" sz="1300" b="0" i="0" u="none" strike="noStrike" dirty="0">
                          <a:solidFill>
                            <a:srgbClr val="000000"/>
                          </a:solidFill>
                          <a:effectLst/>
                          <a:latin typeface="Arial" panose="020B0604020202020204" pitchFamily="34" charset="0"/>
                        </a:rPr>
                        <a:t> </a:t>
                      </a:r>
                      <a:r>
                        <a:rPr lang="fi-FI" sz="1300" b="0" i="0" u="none" strike="noStrike" dirty="0" err="1">
                          <a:solidFill>
                            <a:srgbClr val="000000"/>
                          </a:solidFill>
                          <a:effectLst/>
                          <a:latin typeface="Arial" panose="020B0604020202020204" pitchFamily="34" charset="0"/>
                        </a:rPr>
                        <a:t>time-series</a:t>
                      </a:r>
                      <a:r>
                        <a:rPr lang="fi-FI" sz="1300" b="0" i="0" u="none" strike="noStrike" dirty="0">
                          <a:solidFill>
                            <a:srgbClr val="000000"/>
                          </a:solidFill>
                          <a:effectLst/>
                          <a:latin typeface="Arial" panose="020B0604020202020204" pitchFamily="34" charset="0"/>
                        </a:rPr>
                        <a:t> </a:t>
                      </a:r>
                      <a:r>
                        <a:rPr lang="fi-FI" sz="1300" b="0" i="0" u="none" strike="noStrike" dirty="0" err="1">
                          <a:solidFill>
                            <a:srgbClr val="000000"/>
                          </a:solidFill>
                          <a:effectLst/>
                          <a:latin typeface="Arial" panose="020B0604020202020204" pitchFamily="34" charset="0"/>
                        </a:rPr>
                        <a:t>models</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751080963"/>
                  </a:ext>
                </a:extLst>
              </a:tr>
              <a:tr h="248224">
                <a:tc>
                  <a:txBody>
                    <a:bodyPr/>
                    <a:lstStyle/>
                    <a:p>
                      <a:pPr algn="l" rtl="0" fontAlgn="ctr"/>
                      <a:r>
                        <a:rPr lang="fi-FI" sz="1300" u="none" strike="noStrike" dirty="0">
                          <a:effectLst/>
                        </a:rPr>
                        <a:t>L8-L9</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fi-FI" sz="1300" b="0" i="0" u="none" strike="noStrike" dirty="0">
                          <a:solidFill>
                            <a:srgbClr val="000000"/>
                          </a:solidFill>
                          <a:effectLst/>
                          <a:latin typeface="Arial" panose="020B0604020202020204" pitchFamily="34" charset="0"/>
                        </a:rPr>
                        <a:t>Long-</a:t>
                      </a:r>
                      <a:r>
                        <a:rPr lang="fi-FI" sz="1300" b="0" i="0" u="none" strike="noStrike" dirty="0" err="1">
                          <a:solidFill>
                            <a:srgbClr val="000000"/>
                          </a:solidFill>
                          <a:effectLst/>
                          <a:latin typeface="Arial" panose="020B0604020202020204" pitchFamily="34" charset="0"/>
                        </a:rPr>
                        <a:t>run</a:t>
                      </a:r>
                      <a:r>
                        <a:rPr lang="fi-FI" sz="1300" b="0" i="0" u="none" strike="noStrike" dirty="0">
                          <a:solidFill>
                            <a:srgbClr val="000000"/>
                          </a:solidFill>
                          <a:effectLst/>
                          <a:latin typeface="Arial" panose="020B0604020202020204" pitchFamily="34" charset="0"/>
                        </a:rPr>
                        <a:t> </a:t>
                      </a:r>
                      <a:r>
                        <a:rPr lang="fi-FI" sz="1300" b="0" i="0" u="none" strike="noStrike" dirty="0" err="1">
                          <a:solidFill>
                            <a:srgbClr val="000000"/>
                          </a:solidFill>
                          <a:effectLst/>
                          <a:latin typeface="Arial" panose="020B0604020202020204" pitchFamily="34" charset="0"/>
                        </a:rPr>
                        <a:t>relationships</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1970814986"/>
                  </a:ext>
                </a:extLst>
              </a:tr>
              <a:tr h="248224">
                <a:tc>
                  <a:txBody>
                    <a:bodyPr/>
                    <a:lstStyle/>
                    <a:p>
                      <a:pPr algn="l" rtl="0" fontAlgn="ctr"/>
                      <a:r>
                        <a:rPr lang="fi-FI" sz="1300" u="none" strike="noStrike" dirty="0">
                          <a:effectLst/>
                        </a:rPr>
                        <a:t>L10-L11</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r>
                        <a:rPr lang="fi-FI" sz="1300" u="none" strike="noStrike" dirty="0">
                          <a:effectLst/>
                        </a:rPr>
                        <a:t> </a:t>
                      </a:r>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fi-FI" sz="1300" b="0" i="0" u="none" strike="noStrike" dirty="0">
                          <a:solidFill>
                            <a:srgbClr val="000000"/>
                          </a:solidFill>
                          <a:effectLst/>
                          <a:latin typeface="Arial" panose="020B0604020202020204" pitchFamily="34" charset="0"/>
                        </a:rPr>
                        <a:t>Time-</a:t>
                      </a:r>
                      <a:r>
                        <a:rPr lang="fi-FI" sz="1300" b="0" i="0" u="none" strike="noStrike" dirty="0" err="1">
                          <a:solidFill>
                            <a:srgbClr val="000000"/>
                          </a:solidFill>
                          <a:effectLst/>
                          <a:latin typeface="Arial" panose="020B0604020202020204" pitchFamily="34" charset="0"/>
                        </a:rPr>
                        <a:t>varying</a:t>
                      </a:r>
                      <a:r>
                        <a:rPr lang="fi-FI" sz="1300" b="0" i="0" u="none" strike="noStrike" dirty="0">
                          <a:solidFill>
                            <a:srgbClr val="000000"/>
                          </a:solidFill>
                          <a:effectLst/>
                          <a:latin typeface="Arial" panose="020B0604020202020204" pitchFamily="34" charset="0"/>
                        </a:rPr>
                        <a:t> </a:t>
                      </a:r>
                      <a:r>
                        <a:rPr lang="fi-FI" sz="1300" b="0" i="0" u="none" strike="noStrike" dirty="0" err="1">
                          <a:solidFill>
                            <a:srgbClr val="000000"/>
                          </a:solidFill>
                          <a:effectLst/>
                          <a:latin typeface="Arial" panose="020B0604020202020204" pitchFamily="34" charset="0"/>
                        </a:rPr>
                        <a:t>volatility</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520064647"/>
                  </a:ext>
                </a:extLst>
              </a:tr>
              <a:tr h="248224">
                <a:tc>
                  <a:txBody>
                    <a:bodyPr/>
                    <a:lstStyle/>
                    <a:p>
                      <a:pPr algn="l" rtl="0" fontAlgn="ctr"/>
                      <a:r>
                        <a:rPr lang="fi-FI" sz="1300" u="none" strike="noStrike" dirty="0">
                          <a:effectLst/>
                        </a:rPr>
                        <a:t>L12</a:t>
                      </a: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r>
                        <a:rPr lang="en-US" sz="1300" b="0" i="0" u="none" strike="noStrike" dirty="0">
                          <a:solidFill>
                            <a:srgbClr val="000000"/>
                          </a:solidFill>
                          <a:effectLst/>
                          <a:latin typeface="Arial" panose="020B0604020202020204" pitchFamily="34" charset="0"/>
                        </a:rPr>
                        <a:t>Panel data, course review</a:t>
                      </a:r>
                    </a:p>
                  </a:txBody>
                  <a:tcPr marL="7122" marR="7122" marT="7122" marB="0" anchor="ctr"/>
                </a:tc>
                <a:tc>
                  <a:txBody>
                    <a:bodyPr/>
                    <a:lstStyle/>
                    <a:p>
                      <a:pPr algn="l" fontAlgn="t"/>
                      <a:r>
                        <a:rPr lang="fi-FI" sz="1300" u="none" strike="noStrike" dirty="0">
                          <a:effectLst/>
                        </a:rPr>
                        <a:t> </a:t>
                      </a:r>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284096118"/>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r>
                        <a:rPr lang="fi-FI" sz="1300" u="none" strike="noStrike" dirty="0">
                          <a:effectLst/>
                        </a:rPr>
                        <a:t> </a:t>
                      </a:r>
                      <a:endParaRPr lang="fi-FI" sz="1300" b="0" i="0" u="none" strike="noStrike" dirty="0">
                        <a:solidFill>
                          <a:srgbClr val="000000"/>
                        </a:solidFill>
                        <a:effectLst/>
                        <a:latin typeface="Arial" panose="020B0604020202020204" pitchFamily="34" charset="0"/>
                      </a:endParaRPr>
                    </a:p>
                  </a:txBody>
                  <a:tcPr marL="7122" marR="7122" marT="7122" marB="0"/>
                </a:tc>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4275688078"/>
                  </a:ext>
                </a:extLst>
              </a:tr>
              <a:tr h="279252">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a:solidFill>
                          <a:srgbClr val="000000"/>
                        </a:solidFill>
                        <a:effectLst/>
                        <a:latin typeface="Arial" panose="020B0604020202020204" pitchFamily="34" charset="0"/>
                      </a:endParaRPr>
                    </a:p>
                  </a:txBody>
                  <a:tcPr marL="7122" marR="7122" marT="7122" marB="0"/>
                </a:tc>
                <a:tc>
                  <a:txBody>
                    <a:bodyPr/>
                    <a:lstStyle/>
                    <a:p>
                      <a:pPr algn="l" rtl="0" fontAlgn="ctr"/>
                      <a:endParaRPr lang="en-US"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2452345088"/>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a:solidFill>
                          <a:srgbClr val="000000"/>
                        </a:solidFill>
                        <a:effectLst/>
                        <a:latin typeface="Arial" panose="020B0604020202020204" pitchFamily="34" charset="0"/>
                      </a:endParaRPr>
                    </a:p>
                  </a:txBody>
                  <a:tcPr marL="7122" marR="7122" marT="7122" marB="0"/>
                </a:tc>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588582815"/>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a:solidFill>
                          <a:srgbClr val="000000"/>
                        </a:solidFill>
                        <a:effectLst/>
                        <a:latin typeface="Arial" panose="020B0604020202020204" pitchFamily="34" charset="0"/>
                      </a:endParaRPr>
                    </a:p>
                  </a:txBody>
                  <a:tcPr marL="7122" marR="7122" marT="7122" marB="0"/>
                </a:tc>
                <a:tc>
                  <a:txBody>
                    <a:bodyPr/>
                    <a:lstStyle/>
                    <a:p>
                      <a:pPr algn="l" rtl="0" fontAlgn="ctr"/>
                      <a:endParaRPr lang="en-US"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671138006"/>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a:solidFill>
                          <a:srgbClr val="000000"/>
                        </a:solidFill>
                        <a:effectLst/>
                        <a:latin typeface="Arial" panose="020B0604020202020204" pitchFamily="34" charset="0"/>
                      </a:endParaRPr>
                    </a:p>
                  </a:txBody>
                  <a:tcPr marL="7122" marR="7122" marT="7122" marB="0"/>
                </a:tc>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t"/>
                      <a:endParaRPr lang="fi-FI" sz="1300" b="0" i="0" u="none" strike="noStrike" dirty="0">
                        <a:solidFill>
                          <a:srgbClr val="000000"/>
                        </a:solidFill>
                        <a:effectLst/>
                        <a:latin typeface="Arial" panose="020B0604020202020204" pitchFamily="34" charset="0"/>
                      </a:endParaRPr>
                    </a:p>
                  </a:txBody>
                  <a:tcPr marL="7122" marR="7122" marT="7122" marB="0"/>
                </a:tc>
                <a:extLst>
                  <a:ext uri="{0D108BD9-81ED-4DB2-BD59-A6C34878D82A}">
                    <a16:rowId xmlns:a16="http://schemas.microsoft.com/office/drawing/2014/main" val="3014829785"/>
                  </a:ext>
                </a:extLst>
              </a:tr>
              <a:tr h="38744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b"/>
                      <a:endParaRPr lang="fi-FI" sz="800" b="0" i="0" u="none" strike="noStrike" dirty="0">
                        <a:solidFill>
                          <a:srgbClr val="000000"/>
                        </a:solidFill>
                        <a:effectLst/>
                        <a:latin typeface="Calibri" panose="020F0502020204030204" pitchFamily="34" charset="0"/>
                      </a:endParaRPr>
                    </a:p>
                  </a:txBody>
                  <a:tcPr marL="7122" marR="7122" marT="7122" marB="0" anchor="b"/>
                </a:tc>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b"/>
                      <a:endParaRPr lang="fi-FI" sz="800" b="0" i="0" u="none" strike="noStrike" dirty="0">
                        <a:solidFill>
                          <a:srgbClr val="000000"/>
                        </a:solidFill>
                        <a:effectLst/>
                        <a:latin typeface="Calibri" panose="020F0502020204030204" pitchFamily="34" charset="0"/>
                      </a:endParaRPr>
                    </a:p>
                  </a:txBody>
                  <a:tcPr marL="7122" marR="7122" marT="7122" marB="0" anchor="b"/>
                </a:tc>
                <a:extLst>
                  <a:ext uri="{0D108BD9-81ED-4DB2-BD59-A6C34878D82A}">
                    <a16:rowId xmlns:a16="http://schemas.microsoft.com/office/drawing/2014/main" val="1442818473"/>
                  </a:ext>
                </a:extLst>
              </a:tr>
              <a:tr h="248224">
                <a:tc>
                  <a:txBody>
                    <a:bodyPr/>
                    <a:lstStyle/>
                    <a:p>
                      <a:pPr algn="l" rtl="0" fontAlgn="ctr"/>
                      <a:endParaRPr lang="fi-FI" sz="1300" b="0" i="0" u="none" strike="noStrike" dirty="0">
                        <a:solidFill>
                          <a:srgbClr val="000000"/>
                        </a:solidFill>
                        <a:effectLst/>
                        <a:latin typeface="Arial" panose="020B0604020202020204" pitchFamily="34" charset="0"/>
                      </a:endParaRPr>
                    </a:p>
                  </a:txBody>
                  <a:tcPr marL="7122" marR="7122" marT="7122" marB="0" anchor="ctr"/>
                </a:tc>
                <a:tc>
                  <a:txBody>
                    <a:bodyPr/>
                    <a:lstStyle/>
                    <a:p>
                      <a:pPr algn="l" fontAlgn="b"/>
                      <a:endParaRPr lang="fi-FI" sz="800" b="0" i="0" u="none" strike="noStrike">
                        <a:solidFill>
                          <a:srgbClr val="000000"/>
                        </a:solidFill>
                        <a:effectLst/>
                        <a:latin typeface="Calibri" panose="020F0502020204030204" pitchFamily="34" charset="0"/>
                      </a:endParaRPr>
                    </a:p>
                  </a:txBody>
                  <a:tcPr marL="7122" marR="7122" marT="7122" marB="0" anchor="b"/>
                </a:tc>
                <a:tc>
                  <a:txBody>
                    <a:bodyPr/>
                    <a:lstStyle/>
                    <a:p>
                      <a:pPr algn="l" rtl="0" fontAlgn="ctr"/>
                      <a:r>
                        <a:rPr lang="fi-FI" sz="1300" b="0" i="0" u="none" strike="noStrike" dirty="0">
                          <a:solidFill>
                            <a:srgbClr val="000000"/>
                          </a:solidFill>
                          <a:effectLst/>
                          <a:latin typeface="Arial" panose="020B0604020202020204" pitchFamily="34" charset="0"/>
                        </a:rPr>
                        <a:t>FOLLOW FOR POSSIBLE CHANGES ON THE WEB PAGE</a:t>
                      </a:r>
                    </a:p>
                  </a:txBody>
                  <a:tcPr marL="7122" marR="7122" marT="7122" marB="0" anchor="ctr"/>
                </a:tc>
                <a:tc>
                  <a:txBody>
                    <a:bodyPr/>
                    <a:lstStyle/>
                    <a:p>
                      <a:pPr algn="l" fontAlgn="b"/>
                      <a:endParaRPr lang="fi-FI" sz="800" b="0" i="0" u="none" strike="noStrike" dirty="0">
                        <a:solidFill>
                          <a:srgbClr val="000000"/>
                        </a:solidFill>
                        <a:effectLst/>
                        <a:latin typeface="Calibri" panose="020F0502020204030204" pitchFamily="34" charset="0"/>
                      </a:endParaRPr>
                    </a:p>
                  </a:txBody>
                  <a:tcPr marL="7122" marR="7122" marT="7122" marB="0" anchor="b"/>
                </a:tc>
                <a:extLst>
                  <a:ext uri="{0D108BD9-81ED-4DB2-BD59-A6C34878D82A}">
                    <a16:rowId xmlns:a16="http://schemas.microsoft.com/office/drawing/2014/main" val="4105901507"/>
                  </a:ext>
                </a:extLst>
              </a:tr>
            </a:tbl>
          </a:graphicData>
        </a:graphic>
      </p:graphicFrame>
    </p:spTree>
    <p:extLst>
      <p:ext uri="{BB962C8B-B14F-4D97-AF65-F5344CB8AC3E}">
        <p14:creationId xmlns:p14="http://schemas.microsoft.com/office/powerpoint/2010/main" val="343291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Grading (tentative)</a:t>
            </a:r>
          </a:p>
        </p:txBody>
      </p:sp>
      <p:sp>
        <p:nvSpPr>
          <p:cNvPr id="3" name="Content Placeholder 2"/>
          <p:cNvSpPr>
            <a:spLocks noGrp="1"/>
          </p:cNvSpPr>
          <p:nvPr>
            <p:ph sz="quarter" idx="14"/>
          </p:nvPr>
        </p:nvSpPr>
        <p:spPr>
          <a:xfrm>
            <a:off x="540001" y="1685675"/>
            <a:ext cx="8085599" cy="3831557"/>
          </a:xfrm>
        </p:spPr>
        <p:txBody>
          <a:bodyPr/>
          <a:lstStyle/>
          <a:p>
            <a:r>
              <a:rPr lang="en-US" dirty="0"/>
              <a:t>Percentage	Grade</a:t>
            </a:r>
          </a:p>
          <a:p>
            <a:endParaRPr lang="en-US" dirty="0"/>
          </a:p>
          <a:p>
            <a:r>
              <a:rPr lang="en-US" dirty="0"/>
              <a:t>86%			5</a:t>
            </a:r>
          </a:p>
          <a:p>
            <a:r>
              <a:rPr lang="en-US" dirty="0"/>
              <a:t>77%			4</a:t>
            </a:r>
          </a:p>
          <a:p>
            <a:r>
              <a:rPr lang="en-US" dirty="0"/>
              <a:t>68%			3</a:t>
            </a:r>
          </a:p>
          <a:p>
            <a:r>
              <a:rPr lang="en-US" dirty="0"/>
              <a:t>59%			2</a:t>
            </a:r>
          </a:p>
          <a:p>
            <a:r>
              <a:rPr lang="en-US" dirty="0"/>
              <a:t>50%			1</a:t>
            </a:r>
          </a:p>
          <a:p>
            <a:r>
              <a:rPr lang="en-US" dirty="0"/>
              <a:t>Below 50 %	Fail</a:t>
            </a:r>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12</a:t>
            </a:fld>
            <a:endParaRPr lang="fi-FI"/>
          </a:p>
        </p:txBody>
      </p:sp>
    </p:spTree>
    <p:extLst>
      <p:ext uri="{BB962C8B-B14F-4D97-AF65-F5344CB8AC3E}">
        <p14:creationId xmlns:p14="http://schemas.microsoft.com/office/powerpoint/2010/main" val="264863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1" y="740690"/>
            <a:ext cx="8085599" cy="719380"/>
          </a:xfrm>
        </p:spPr>
        <p:txBody>
          <a:bodyPr/>
          <a:lstStyle/>
          <a:p>
            <a:r>
              <a:rPr lang="en-US" dirty="0"/>
              <a:t>Assessment and grading</a:t>
            </a:r>
          </a:p>
        </p:txBody>
      </p:sp>
      <p:sp>
        <p:nvSpPr>
          <p:cNvPr id="3" name="Content Placeholder 2"/>
          <p:cNvSpPr>
            <a:spLocks noGrp="1"/>
          </p:cNvSpPr>
          <p:nvPr>
            <p:ph sz="quarter" idx="14"/>
          </p:nvPr>
        </p:nvSpPr>
        <p:spPr/>
        <p:txBody>
          <a:bodyPr>
            <a:normAutofit/>
          </a:bodyPr>
          <a:lstStyle/>
          <a:p>
            <a:pPr marL="457200" indent="-457200">
              <a:buFont typeface="+mj-lt"/>
              <a:buAutoNum type="arabicPeriod"/>
            </a:pPr>
            <a:r>
              <a:rPr lang="en-US" dirty="0"/>
              <a:t>Lectures: theory and examples</a:t>
            </a:r>
          </a:p>
          <a:p>
            <a:r>
              <a:rPr lang="en-US" dirty="0"/>
              <a:t>	Attendance of participants is collected</a:t>
            </a:r>
          </a:p>
          <a:p>
            <a:pPr marL="457200" indent="-457200">
              <a:buFont typeface="+mj-lt"/>
              <a:buAutoNum type="arabicPeriod"/>
            </a:pPr>
            <a:r>
              <a:rPr lang="en-US" dirty="0"/>
              <a:t>Exercises and homework (25% of the grade) hands-on exercises </a:t>
            </a:r>
            <a:r>
              <a:rPr lang="en-US"/>
              <a:t>+ 6 homework </a:t>
            </a:r>
            <a:r>
              <a:rPr lang="en-US" dirty="0"/>
              <a:t>sets, attendance is collected</a:t>
            </a:r>
            <a:endParaRPr lang="fi-FI" dirty="0"/>
          </a:p>
          <a:p>
            <a:pPr marL="457200" indent="-457200">
              <a:buFont typeface="+mj-lt"/>
              <a:buAutoNum type="arabicPeriod"/>
            </a:pPr>
            <a:r>
              <a:rPr lang="en-US" dirty="0"/>
              <a:t>Final exam (75 % of the grade, </a:t>
            </a:r>
            <a:r>
              <a:rPr lang="en-US" dirty="0">
                <a:solidFill>
                  <a:srgbClr val="FF0000"/>
                </a:solidFill>
              </a:rPr>
              <a:t>must be passed</a:t>
            </a:r>
            <a:r>
              <a:rPr lang="en-US" dirty="0"/>
              <a:t>)</a:t>
            </a:r>
            <a:endParaRPr lang="fi-FI" dirty="0"/>
          </a:p>
          <a:p>
            <a:endParaRPr lang="en-US" dirty="0"/>
          </a:p>
          <a:p>
            <a:endParaRPr lang="en-US" dirty="0"/>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13</a:t>
            </a:fld>
            <a:endParaRPr lang="fi-FI"/>
          </a:p>
        </p:txBody>
      </p:sp>
    </p:spTree>
    <p:extLst>
      <p:ext uri="{BB962C8B-B14F-4D97-AF65-F5344CB8AC3E}">
        <p14:creationId xmlns:p14="http://schemas.microsoft.com/office/powerpoint/2010/main" val="2543973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1" y="381000"/>
            <a:ext cx="8261099" cy="710032"/>
          </a:xfrm>
        </p:spPr>
        <p:txBody>
          <a:bodyPr/>
          <a:lstStyle/>
          <a:p>
            <a:r>
              <a:rPr lang="en-US" dirty="0"/>
              <a:t>Course material</a:t>
            </a:r>
          </a:p>
        </p:txBody>
      </p:sp>
      <p:sp>
        <p:nvSpPr>
          <p:cNvPr id="3" name="Content Placeholder 2"/>
          <p:cNvSpPr>
            <a:spLocks noGrp="1"/>
          </p:cNvSpPr>
          <p:nvPr>
            <p:ph sz="quarter" idx="14"/>
          </p:nvPr>
        </p:nvSpPr>
        <p:spPr>
          <a:xfrm>
            <a:off x="466928" y="914400"/>
            <a:ext cx="8433881" cy="5545138"/>
          </a:xfrm>
        </p:spPr>
        <p:txBody>
          <a:bodyPr/>
          <a:lstStyle/>
          <a:p>
            <a:pPr marL="342900" indent="-342900">
              <a:buFont typeface="Arial" panose="020B0604020202020204" pitchFamily="34" charset="0"/>
              <a:buChar char="•"/>
            </a:pPr>
            <a:r>
              <a:rPr lang="en-US" dirty="0"/>
              <a:t>All course communication, materials and exercises as well as the submission of exercises on the course home pages in MyCourses</a:t>
            </a:r>
          </a:p>
          <a:p>
            <a:r>
              <a:rPr lang="en-US" dirty="0">
                <a:solidFill>
                  <a:srgbClr val="FF0000"/>
                </a:solidFill>
              </a:rPr>
              <a:t>Chris Brooks: Introductory econometrics for finance. Second edition or later. </a:t>
            </a:r>
            <a:r>
              <a:rPr lang="en-US">
                <a:solidFill>
                  <a:srgbClr val="FF0000"/>
                </a:solidFill>
              </a:rPr>
              <a:t>Chapters 1-11 </a:t>
            </a:r>
            <a:r>
              <a:rPr lang="en-US" dirty="0">
                <a:solidFill>
                  <a:srgbClr val="FF0000"/>
                </a:solidFill>
              </a:rPr>
              <a:t>(skip some parts, details given during the course). 4</a:t>
            </a:r>
            <a:r>
              <a:rPr lang="en-US" baseline="30000" dirty="0">
                <a:solidFill>
                  <a:srgbClr val="FF0000"/>
                </a:solidFill>
              </a:rPr>
              <a:t>th</a:t>
            </a:r>
            <a:r>
              <a:rPr lang="en-US" dirty="0">
                <a:solidFill>
                  <a:srgbClr val="FF0000"/>
                </a:solidFill>
              </a:rPr>
              <a:t> edition (earlier editions are fine, too)</a:t>
            </a:r>
          </a:p>
          <a:p>
            <a:pPr marL="342900" indent="-342900">
              <a:buFont typeface="Arial" panose="020B0604020202020204" pitchFamily="34" charset="0"/>
              <a:buChar char="•"/>
            </a:pPr>
            <a:r>
              <a:rPr lang="en-US" dirty="0">
                <a:solidFill>
                  <a:srgbClr val="FF0000"/>
                </a:solidFill>
              </a:rPr>
              <a:t>Brooks’ Slides for the 2</a:t>
            </a:r>
            <a:r>
              <a:rPr lang="en-US" baseline="30000" dirty="0">
                <a:solidFill>
                  <a:srgbClr val="FF0000"/>
                </a:solidFill>
              </a:rPr>
              <a:t>nd</a:t>
            </a:r>
            <a:r>
              <a:rPr lang="en-US" dirty="0">
                <a:solidFill>
                  <a:srgbClr val="FF0000"/>
                </a:solidFill>
              </a:rPr>
              <a:t> edition are available on </a:t>
            </a:r>
            <a:r>
              <a:rPr lang="en-US" dirty="0">
                <a:solidFill>
                  <a:srgbClr val="FF0000"/>
                </a:solidFill>
                <a:hlinkClick r:id="rId2"/>
              </a:rPr>
              <a:t>http://www.cambridge.org/features/economics/brooks/PPT.html</a:t>
            </a:r>
            <a:endParaRPr lang="en-US" dirty="0">
              <a:solidFill>
                <a:srgbClr val="FF0000"/>
              </a:solidFill>
            </a:endParaRPr>
          </a:p>
          <a:p>
            <a:pPr marL="342900" indent="-342900">
              <a:buFont typeface="Arial" panose="020B0604020202020204" pitchFamily="34" charset="0"/>
              <a:buChar char="•"/>
            </a:pPr>
            <a:r>
              <a:rPr lang="en-US" dirty="0" err="1">
                <a:solidFill>
                  <a:srgbClr val="FF0000"/>
                </a:solidFill>
              </a:rPr>
              <a:t>Recources</a:t>
            </a:r>
            <a:r>
              <a:rPr lang="en-US" dirty="0">
                <a:solidFill>
                  <a:srgbClr val="FF0000"/>
                </a:solidFill>
              </a:rPr>
              <a:t> for the 4</a:t>
            </a:r>
            <a:r>
              <a:rPr lang="en-US" baseline="30000" dirty="0">
                <a:solidFill>
                  <a:srgbClr val="FF0000"/>
                </a:solidFill>
              </a:rPr>
              <a:t>th</a:t>
            </a:r>
            <a:r>
              <a:rPr lang="en-US" dirty="0">
                <a:solidFill>
                  <a:srgbClr val="FF0000"/>
                </a:solidFill>
              </a:rPr>
              <a:t> edition are available on</a:t>
            </a:r>
          </a:p>
          <a:p>
            <a:r>
              <a:rPr lang="fi-FI" dirty="0">
                <a:solidFill>
                  <a:srgbClr val="FF0000"/>
                </a:solidFill>
                <a:hlinkClick r:id="rId3"/>
              </a:rPr>
              <a:t>https://www.cambridge.org/fi/academic/subjects/economics/finance/introductory-econometrics-finance-4th-edition?format=PB</a:t>
            </a:r>
            <a:endParaRPr lang="fi-FI" dirty="0">
              <a:solidFill>
                <a:srgbClr val="FF0000"/>
              </a:solidFill>
            </a:endParaRPr>
          </a:p>
          <a:p>
            <a:r>
              <a:rPr lang="en-US" dirty="0"/>
              <a:t>Although the name of the book includes the word "finance", the material is more general and applicable to other areas as well; Financial examples of the book will not be covered in the lectures</a:t>
            </a:r>
            <a:endParaRPr lang="fi-FI" dirty="0"/>
          </a:p>
          <a:p>
            <a:endParaRPr lang="en-US" sz="2000" dirty="0"/>
          </a:p>
          <a:p>
            <a:endParaRPr lang="en-US" sz="2000" dirty="0"/>
          </a:p>
        </p:txBody>
      </p:sp>
      <p:sp>
        <p:nvSpPr>
          <p:cNvPr id="4" name="Date Placeholder 3"/>
          <p:cNvSpPr>
            <a:spLocks noGrp="1"/>
          </p:cNvSpPr>
          <p:nvPr>
            <p:ph type="dt" sz="half" idx="15"/>
          </p:nvPr>
        </p:nvSpPr>
        <p:spPr/>
        <p:txBody>
          <a:bodyPr/>
          <a:lstStyle/>
          <a:p>
            <a:pPr>
              <a:defRPr/>
            </a:pPr>
            <a:fld id="{509AD5C6-59EA-4D12-9EEC-290484918351}" type="datetime3">
              <a:rPr lang="en-US" smtClean="0"/>
              <a:t>28 February 2022</a:t>
            </a:fld>
            <a:endParaRPr lang="fi-FI" dirty="0"/>
          </a:p>
        </p:txBody>
      </p:sp>
      <p:sp>
        <p:nvSpPr>
          <p:cNvPr id="5" name="Footer Placeholder 4"/>
          <p:cNvSpPr>
            <a:spLocks noGrp="1"/>
          </p:cNvSpPr>
          <p:nvPr>
            <p:ph type="ftr" sz="quarter" idx="16"/>
          </p:nvPr>
        </p:nvSpPr>
        <p:spPr/>
        <p:txBody>
          <a:bodyPr/>
          <a:lstStyle/>
          <a:p>
            <a:pPr>
              <a:defRPr/>
            </a:pPr>
            <a:r>
              <a:rPr lang="fi-FI"/>
              <a:t>ISE/MM</a:t>
            </a:r>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14</a:t>
            </a:fld>
            <a:endParaRPr lang="fi-FI" dirty="0"/>
          </a:p>
        </p:txBody>
      </p:sp>
    </p:spTree>
    <p:extLst>
      <p:ext uri="{BB962C8B-B14F-4D97-AF65-F5344CB8AC3E}">
        <p14:creationId xmlns:p14="http://schemas.microsoft.com/office/powerpoint/2010/main" val="749694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Some other useful books:</a:t>
            </a:r>
            <a:br>
              <a:rPr lang="fi-FI" dirty="0"/>
            </a:br>
            <a:endParaRPr lang="fi-FI" dirty="0"/>
          </a:p>
        </p:txBody>
      </p:sp>
      <p:sp>
        <p:nvSpPr>
          <p:cNvPr id="3" name="Content Placeholder 2"/>
          <p:cNvSpPr>
            <a:spLocks noGrp="1"/>
          </p:cNvSpPr>
          <p:nvPr>
            <p:ph sz="quarter" idx="14"/>
          </p:nvPr>
        </p:nvSpPr>
        <p:spPr>
          <a:xfrm>
            <a:off x="540001" y="1003940"/>
            <a:ext cx="8085599" cy="4619094"/>
          </a:xfrm>
        </p:spPr>
        <p:txBody>
          <a:bodyPr/>
          <a:lstStyle/>
          <a:p>
            <a:pPr marL="342900" indent="-342900">
              <a:buFont typeface="Arial" panose="020B0604020202020204" pitchFamily="34" charset="0"/>
              <a:buChar char="•"/>
            </a:pPr>
            <a:r>
              <a:rPr lang="en-US" dirty="0" err="1"/>
              <a:t>Hurn</a:t>
            </a:r>
            <a:r>
              <a:rPr lang="en-US" dirty="0"/>
              <a:t>, S. &amp; Martin, V. L. &amp; Phillips, P. C. B. &amp; Yu, J.: Financial Econometric Modeling (recommended)</a:t>
            </a:r>
          </a:p>
          <a:p>
            <a:pPr marL="342900" indent="-342900">
              <a:buFont typeface="Arial" panose="020B0604020202020204" pitchFamily="34" charset="0"/>
              <a:buChar char="•"/>
            </a:pPr>
            <a:r>
              <a:rPr lang="en-US" dirty="0">
                <a:solidFill>
                  <a:schemeClr val="tx1">
                    <a:lumMod val="75000"/>
                    <a:lumOff val="25000"/>
                  </a:schemeClr>
                </a:solidFill>
              </a:rPr>
              <a:t>Enders, W.: Applied Econometric Time Series, Second or Third Edition</a:t>
            </a:r>
            <a:endParaRPr lang="en-US" dirty="0"/>
          </a:p>
          <a:p>
            <a:pPr marL="342900" indent="-342900">
              <a:buFont typeface="Arial" panose="020B0604020202020204" pitchFamily="34" charset="0"/>
              <a:buChar char="•"/>
            </a:pPr>
            <a:r>
              <a:rPr lang="en-US" dirty="0"/>
              <a:t>Verbeek, M.: A Guide to Modern Econometrics. Second Edition</a:t>
            </a:r>
          </a:p>
          <a:p>
            <a:pPr marL="342900" indent="-342900">
              <a:buFont typeface="Arial" panose="020B0604020202020204" pitchFamily="34" charset="0"/>
              <a:buChar char="•"/>
            </a:pPr>
            <a:r>
              <a:rPr lang="en-US" dirty="0"/>
              <a:t>Woolridge, J.: Introductory Econometrics - A Modern Approach.</a:t>
            </a:r>
          </a:p>
          <a:p>
            <a:pPr marL="342900" indent="-342900">
              <a:buFont typeface="Arial" panose="020B0604020202020204" pitchFamily="34" charset="0"/>
              <a:buChar char="•"/>
            </a:pPr>
            <a:r>
              <a:rPr lang="en-US" dirty="0" err="1"/>
              <a:t>Kozan</a:t>
            </a:r>
            <a:r>
              <a:rPr lang="en-US" dirty="0"/>
              <a:t>, R. : Financial Econometrics with EViews (download at </a:t>
            </a:r>
            <a:r>
              <a:rPr lang="en-US" dirty="0">
                <a:hlinkClick r:id="rId2"/>
              </a:rPr>
              <a:t>http://www.bookboon.com</a:t>
            </a:r>
            <a:r>
              <a:rPr lang="en-US" dirty="0"/>
              <a:t> )</a:t>
            </a:r>
          </a:p>
          <a:p>
            <a:pPr marL="342900" indent="-342900">
              <a:buFont typeface="Arial" panose="020B0604020202020204" pitchFamily="34" charset="0"/>
              <a:buChar char="•"/>
            </a:pPr>
            <a:r>
              <a:rPr lang="en-US" dirty="0" err="1"/>
              <a:t>Tsay</a:t>
            </a:r>
            <a:r>
              <a:rPr lang="en-US" dirty="0"/>
              <a:t>, R. S: Financial Engineering</a:t>
            </a:r>
          </a:p>
          <a:p>
            <a:pPr marL="342900" indent="-342900">
              <a:buFont typeface="Arial" panose="020B0604020202020204" pitchFamily="34" charset="0"/>
              <a:buChar char="•"/>
            </a:pPr>
            <a:r>
              <a:rPr lang="en-US" dirty="0"/>
              <a:t>De Brouwer, P. J. S.: The Big R-Book – From Data Science to Learning Machines and Big Data</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fi-FI" dirty="0"/>
          </a:p>
          <a:p>
            <a:endParaRPr lang="fi-FI" dirty="0"/>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dirty="0"/>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15</a:t>
            </a:fld>
            <a:endParaRPr lang="fi-FI"/>
          </a:p>
        </p:txBody>
      </p:sp>
    </p:spTree>
    <p:extLst>
      <p:ext uri="{BB962C8B-B14F-4D97-AF65-F5344CB8AC3E}">
        <p14:creationId xmlns:p14="http://schemas.microsoft.com/office/powerpoint/2010/main" val="2363440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1" y="381000"/>
            <a:ext cx="8085599" cy="843366"/>
          </a:xfrm>
        </p:spPr>
        <p:txBody>
          <a:bodyPr/>
          <a:lstStyle/>
          <a:p>
            <a:r>
              <a:rPr lang="en-US" dirty="0"/>
              <a:t>Overview</a:t>
            </a:r>
            <a:endParaRPr lang="fi-FI" dirty="0"/>
          </a:p>
        </p:txBody>
      </p:sp>
      <p:sp>
        <p:nvSpPr>
          <p:cNvPr id="3" name="Content Placeholder 2"/>
          <p:cNvSpPr>
            <a:spLocks noGrp="1"/>
          </p:cNvSpPr>
          <p:nvPr>
            <p:ph sz="quarter" idx="14"/>
          </p:nvPr>
        </p:nvSpPr>
        <p:spPr>
          <a:xfrm>
            <a:off x="540001" y="1115879"/>
            <a:ext cx="8085599" cy="4401354"/>
          </a:xfrm>
        </p:spPr>
        <p:txBody>
          <a:bodyPr vert="horz" lIns="0" tIns="0" rIns="0" bIns="0" anchor="t"/>
          <a:lstStyle/>
          <a:p>
            <a:pPr marL="457200" indent="-457200">
              <a:buChar char="•"/>
            </a:pPr>
            <a:r>
              <a:rPr lang="en-US" sz="2800" b="0" dirty="0">
                <a:ea typeface="ＭＳ Ｐゴシック"/>
              </a:rPr>
              <a:t>The course is suitable especially for </a:t>
            </a:r>
            <a:r>
              <a:rPr lang="en-US" sz="2800" b="0" u="sng" dirty="0">
                <a:ea typeface="ＭＳ Ｐゴシック"/>
              </a:rPr>
              <a:t>information</a:t>
            </a:r>
            <a:r>
              <a:rPr lang="en-US" sz="2800" b="0" dirty="0">
                <a:ea typeface="ＭＳ Ｐゴシック"/>
              </a:rPr>
              <a:t> and </a:t>
            </a:r>
            <a:r>
              <a:rPr lang="en-US" sz="2800" b="0" u="sng" dirty="0">
                <a:ea typeface="ＭＳ Ｐゴシック"/>
              </a:rPr>
              <a:t>service management</a:t>
            </a:r>
            <a:r>
              <a:rPr lang="en-US" sz="2800" b="0" dirty="0">
                <a:ea typeface="ＭＳ Ｐゴシック"/>
              </a:rPr>
              <a:t>, </a:t>
            </a:r>
            <a:r>
              <a:rPr lang="en-US" sz="2800" b="0" u="sng" dirty="0">
                <a:ea typeface="ＭＳ Ｐゴシック"/>
              </a:rPr>
              <a:t>logistics</a:t>
            </a:r>
            <a:r>
              <a:rPr lang="en-US" sz="2800" b="0" dirty="0">
                <a:ea typeface="ＭＳ Ｐゴシック"/>
              </a:rPr>
              <a:t>, </a:t>
            </a:r>
            <a:r>
              <a:rPr lang="en-US" sz="2800" b="0" u="sng" dirty="0">
                <a:ea typeface="ＭＳ Ｐゴシック"/>
              </a:rPr>
              <a:t>finance</a:t>
            </a:r>
            <a:r>
              <a:rPr lang="en-US" sz="2800" b="0" dirty="0">
                <a:ea typeface="ＭＳ Ｐゴシック"/>
              </a:rPr>
              <a:t> and </a:t>
            </a:r>
            <a:r>
              <a:rPr lang="en-US" sz="2800" b="0" u="sng" dirty="0">
                <a:ea typeface="ＭＳ Ｐゴシック"/>
              </a:rPr>
              <a:t>economics</a:t>
            </a:r>
            <a:r>
              <a:rPr lang="en-US" sz="2800" b="0" dirty="0">
                <a:ea typeface="ＭＳ Ｐゴシック"/>
              </a:rPr>
              <a:t> students but also useful for other students who want to understand and use </a:t>
            </a:r>
            <a:r>
              <a:rPr lang="en-US" sz="2800" b="0" u="sng" dirty="0">
                <a:ea typeface="ＭＳ Ｐゴシック"/>
              </a:rPr>
              <a:t>time series methods</a:t>
            </a:r>
            <a:r>
              <a:rPr lang="en-US" sz="2800" b="0" dirty="0">
                <a:ea typeface="ＭＳ Ｐゴシック"/>
              </a:rPr>
              <a:t> in other areas of </a:t>
            </a:r>
            <a:r>
              <a:rPr lang="en-US" sz="2800" b="0" u="sng" dirty="0">
                <a:ea typeface="ＭＳ Ｐゴシック"/>
              </a:rPr>
              <a:t>management</a:t>
            </a:r>
            <a:r>
              <a:rPr lang="en-US" sz="2800" b="0" dirty="0">
                <a:ea typeface="ＭＳ Ｐゴシック"/>
              </a:rPr>
              <a:t> and </a:t>
            </a:r>
            <a:r>
              <a:rPr lang="en-US" sz="2800" b="0" u="sng" dirty="0">
                <a:ea typeface="ＭＳ Ｐゴシック"/>
              </a:rPr>
              <a:t>business</a:t>
            </a:r>
            <a:r>
              <a:rPr lang="en-US" sz="2800" b="0" dirty="0">
                <a:ea typeface="ＭＳ Ｐゴシック"/>
              </a:rPr>
              <a:t>, such as </a:t>
            </a:r>
            <a:r>
              <a:rPr lang="en-US" sz="2800" b="0" u="sng" dirty="0">
                <a:ea typeface="ＭＳ Ｐゴシック"/>
              </a:rPr>
              <a:t>accounting</a:t>
            </a:r>
            <a:r>
              <a:rPr lang="en-US" sz="2800" b="0" dirty="0">
                <a:ea typeface="ＭＳ Ｐゴシック"/>
              </a:rPr>
              <a:t>, </a:t>
            </a:r>
            <a:r>
              <a:rPr lang="en-US" sz="2800" b="0" u="sng" dirty="0">
                <a:ea typeface="ＭＳ Ｐゴシック"/>
              </a:rPr>
              <a:t>marketing</a:t>
            </a:r>
            <a:r>
              <a:rPr lang="en-US" sz="2800" b="0" dirty="0">
                <a:ea typeface="ＭＳ Ｐゴシック"/>
              </a:rPr>
              <a:t> and i</a:t>
            </a:r>
            <a:r>
              <a:rPr lang="en-US" sz="2800" b="0" u="sng" dirty="0">
                <a:ea typeface="ＭＳ Ｐゴシック"/>
              </a:rPr>
              <a:t>nternational business</a:t>
            </a:r>
            <a:r>
              <a:rPr lang="en-US" sz="2800" b="0" dirty="0">
                <a:ea typeface="ＭＳ Ｐゴシック"/>
              </a:rPr>
              <a:t>. </a:t>
            </a:r>
            <a:endParaRPr lang="fi-FI" sz="2800" b="0" dirty="0">
              <a:ea typeface="ＭＳ Ｐゴシック"/>
            </a:endParaRPr>
          </a:p>
          <a:p>
            <a:pPr marL="457200" indent="-457200">
              <a:buChar char="•"/>
            </a:pPr>
            <a:r>
              <a:rPr lang="en-US" sz="2800" b="0" dirty="0">
                <a:ea typeface="ＭＳ Ｐゴシック"/>
              </a:rPr>
              <a:t>The course also belongs to the minor area in Quantitative Methods as well as to the minor in Analytics and Data Science</a:t>
            </a:r>
            <a:endParaRPr lang="fi-FI" sz="2800" b="0">
              <a:ea typeface="ＭＳ Ｐゴシック"/>
            </a:endParaRPr>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dirty="0"/>
          </a:p>
        </p:txBody>
      </p:sp>
      <p:sp>
        <p:nvSpPr>
          <p:cNvPr id="5" name="Footer Placeholder 4"/>
          <p:cNvSpPr>
            <a:spLocks noGrp="1"/>
          </p:cNvSpPr>
          <p:nvPr>
            <p:ph type="ftr" sz="quarter" idx="16"/>
          </p:nvPr>
        </p:nvSpPr>
        <p:spPr/>
        <p:txBody>
          <a:bodyPr/>
          <a:lstStyle/>
          <a:p>
            <a:pPr>
              <a:defRPr/>
            </a:pPr>
            <a:r>
              <a:rPr lang="fi-FI" dirty="0"/>
              <a:t>ISE/MM</a:t>
            </a:r>
          </a:p>
        </p:txBody>
      </p:sp>
      <p:sp>
        <p:nvSpPr>
          <p:cNvPr id="6" name="Slide Number Placeholder 5"/>
          <p:cNvSpPr>
            <a:spLocks noGrp="1"/>
          </p:cNvSpPr>
          <p:nvPr>
            <p:ph type="sldNum" sz="quarter" idx="17"/>
          </p:nvPr>
        </p:nvSpPr>
        <p:spPr>
          <a:xfrm>
            <a:off x="5006100" y="6297613"/>
            <a:ext cx="3619500" cy="161925"/>
          </a:xfrm>
        </p:spPr>
        <p:txBody>
          <a:bodyPr/>
          <a:lstStyle/>
          <a:p>
            <a:pPr>
              <a:defRPr/>
            </a:pPr>
            <a:fld id="{1C07628F-9402-FB47-93B5-FC3C3BFEEBE0}" type="slidenum">
              <a:rPr lang="fi-FI" smtClean="0"/>
              <a:pPr>
                <a:defRPr/>
              </a:pPr>
              <a:t>2</a:t>
            </a:fld>
            <a:endParaRPr lang="fi-FI" dirty="0"/>
          </a:p>
        </p:txBody>
      </p:sp>
    </p:spTree>
    <p:extLst>
      <p:ext uri="{BB962C8B-B14F-4D97-AF65-F5344CB8AC3E}">
        <p14:creationId xmlns:p14="http://schemas.microsoft.com/office/powerpoint/2010/main" val="261950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D7E5-3109-434C-B1CB-C85616534BBC}"/>
              </a:ext>
            </a:extLst>
          </p:cNvPr>
          <p:cNvSpPr>
            <a:spLocks noGrp="1"/>
          </p:cNvSpPr>
          <p:nvPr>
            <p:ph type="ctrTitle"/>
          </p:nvPr>
        </p:nvSpPr>
        <p:spPr/>
        <p:txBody>
          <a:bodyPr/>
          <a:lstStyle/>
          <a:p>
            <a:r>
              <a:rPr lang="en-GB" dirty="0">
                <a:ea typeface="ＭＳ Ｐゴシック"/>
              </a:rPr>
              <a:t>What is Predictive Analytics</a:t>
            </a:r>
            <a:endParaRPr lang="en-GB" dirty="0"/>
          </a:p>
        </p:txBody>
      </p:sp>
      <p:sp>
        <p:nvSpPr>
          <p:cNvPr id="3" name="Content Placeholder 2">
            <a:extLst>
              <a:ext uri="{FF2B5EF4-FFF2-40B4-BE49-F238E27FC236}">
                <a16:creationId xmlns:a16="http://schemas.microsoft.com/office/drawing/2014/main" id="{6C113858-2376-4F14-A494-49EB85A50AB2}"/>
              </a:ext>
            </a:extLst>
          </p:cNvPr>
          <p:cNvSpPr>
            <a:spLocks noGrp="1"/>
          </p:cNvSpPr>
          <p:nvPr>
            <p:ph sz="quarter" idx="14"/>
          </p:nvPr>
        </p:nvSpPr>
        <p:spPr/>
        <p:txBody>
          <a:bodyPr vert="horz" lIns="0" tIns="0" rIns="0" bIns="0" anchor="t"/>
          <a:lstStyle/>
          <a:p>
            <a:pPr marL="342900" indent="-342900">
              <a:buChar char="•"/>
            </a:pPr>
            <a:r>
              <a:rPr lang="en-GB" b="0" dirty="0">
                <a:ea typeface="ＭＳ Ｐゴシック"/>
              </a:rPr>
              <a:t>Predictive analytics encompasses a variety of </a:t>
            </a:r>
            <a:r>
              <a:rPr lang="en-GB" b="0" dirty="0">
                <a:ea typeface="ＭＳ Ｐゴシック"/>
                <a:hlinkClick r:id="rId2" tooltip="Statistics">
                  <a:extLst>
                    <a:ext uri="{A12FA001-AC4F-418D-AE19-62706E023703}">
                      <ahyp:hlinkClr xmlns:ahyp="http://schemas.microsoft.com/office/drawing/2018/hyperlinkcolor" val="tx"/>
                    </a:ext>
                  </a:extLst>
                </a:hlinkClick>
              </a:rPr>
              <a:t>statistical</a:t>
            </a:r>
            <a:r>
              <a:rPr lang="en-GB" b="0" dirty="0">
                <a:ea typeface="ＭＳ Ｐゴシック"/>
              </a:rPr>
              <a:t> techniques from </a:t>
            </a:r>
            <a:r>
              <a:rPr lang="en-GB" b="0" dirty="0">
                <a:ea typeface="ＭＳ Ｐゴシック"/>
                <a:hlinkClick r:id="rId3" tooltip="Data mining">
                  <a:extLst>
                    <a:ext uri="{A12FA001-AC4F-418D-AE19-62706E023703}">
                      <ahyp:hlinkClr xmlns:ahyp="http://schemas.microsoft.com/office/drawing/2018/hyperlinkcolor" val="tx"/>
                    </a:ext>
                  </a:extLst>
                </a:hlinkClick>
              </a:rPr>
              <a:t>data mining</a:t>
            </a:r>
            <a:r>
              <a:rPr lang="en-GB" b="0" dirty="0">
                <a:ea typeface="ＭＳ Ｐゴシック"/>
              </a:rPr>
              <a:t>, </a:t>
            </a:r>
            <a:r>
              <a:rPr lang="en-GB" b="0" dirty="0">
                <a:ea typeface="ＭＳ Ｐゴシック"/>
                <a:hlinkClick r:id="rId4" tooltip="Predictive modelling">
                  <a:extLst>
                    <a:ext uri="{A12FA001-AC4F-418D-AE19-62706E023703}">
                      <ahyp:hlinkClr xmlns:ahyp="http://schemas.microsoft.com/office/drawing/2018/hyperlinkcolor" val="tx"/>
                    </a:ext>
                  </a:extLst>
                </a:hlinkClick>
              </a:rPr>
              <a:t>predictive modelling</a:t>
            </a:r>
            <a:r>
              <a:rPr lang="en-GB" b="0" dirty="0">
                <a:ea typeface="ＭＳ Ｐゴシック"/>
              </a:rPr>
              <a:t>, and </a:t>
            </a:r>
            <a:r>
              <a:rPr lang="en-GB" b="0" dirty="0">
                <a:ea typeface="ＭＳ Ｐゴシック"/>
                <a:hlinkClick r:id="rId5" tooltip="Machine learning">
                  <a:extLst>
                    <a:ext uri="{A12FA001-AC4F-418D-AE19-62706E023703}">
                      <ahyp:hlinkClr xmlns:ahyp="http://schemas.microsoft.com/office/drawing/2018/hyperlinkcolor" val="tx"/>
                    </a:ext>
                  </a:extLst>
                </a:hlinkClick>
              </a:rPr>
              <a:t>machine learning</a:t>
            </a:r>
            <a:r>
              <a:rPr lang="en-GB" b="0" dirty="0">
                <a:ea typeface="ＭＳ Ｐゴシック"/>
              </a:rPr>
              <a:t> that </a:t>
            </a:r>
            <a:r>
              <a:rPr lang="en-GB" b="0" dirty="0" err="1">
                <a:ea typeface="ＭＳ Ｐゴシック"/>
              </a:rPr>
              <a:t>analyze</a:t>
            </a:r>
            <a:r>
              <a:rPr lang="en-GB" b="0" dirty="0">
                <a:ea typeface="ＭＳ Ｐゴシック"/>
              </a:rPr>
              <a:t> current and historical facts to make </a:t>
            </a:r>
            <a:r>
              <a:rPr lang="en-GB" b="0" dirty="0">
                <a:ea typeface="ＭＳ Ｐゴシック"/>
                <a:hlinkClick r:id="rId6" tooltip="Prediction">
                  <a:extLst>
                    <a:ext uri="{A12FA001-AC4F-418D-AE19-62706E023703}">
                      <ahyp:hlinkClr xmlns:ahyp="http://schemas.microsoft.com/office/drawing/2018/hyperlinkcolor" val="tx"/>
                    </a:ext>
                  </a:extLst>
                </a:hlinkClick>
              </a:rPr>
              <a:t>predictions</a:t>
            </a:r>
            <a:r>
              <a:rPr lang="en-GB" b="0" dirty="0">
                <a:ea typeface="ＭＳ Ｐゴシック"/>
              </a:rPr>
              <a:t> about future or otherwise unknown events</a:t>
            </a:r>
          </a:p>
          <a:p>
            <a:pPr marL="342900" indent="-342900">
              <a:buChar char="•"/>
            </a:pPr>
            <a:r>
              <a:rPr lang="en-GB" b="0" dirty="0">
                <a:ea typeface="+mj-lt"/>
                <a:cs typeface="+mj-lt"/>
              </a:rPr>
              <a:t>In business, predictive models exploit </a:t>
            </a:r>
            <a:r>
              <a:rPr lang="en-GB" b="0" dirty="0">
                <a:ea typeface="+mj-lt"/>
                <a:cs typeface="+mj-lt"/>
                <a:hlinkClick r:id="rId7"/>
              </a:rPr>
              <a:t>patterns</a:t>
            </a:r>
            <a:r>
              <a:rPr lang="en-GB" b="0" dirty="0">
                <a:ea typeface="+mj-lt"/>
                <a:cs typeface="+mj-lt"/>
              </a:rPr>
              <a:t> found in historical and transactional data to identify risks and opportunities. Models capture relationships among many factors to allow assessment of risk or potential associated with a particular set of conditions, guiding </a:t>
            </a:r>
            <a:r>
              <a:rPr lang="en-GB" b="0" dirty="0">
                <a:ea typeface="+mj-lt"/>
                <a:cs typeface="+mj-lt"/>
                <a:hlinkClick r:id="rId8"/>
              </a:rPr>
              <a:t>decision-making</a:t>
            </a:r>
            <a:r>
              <a:rPr lang="en-GB" b="0" dirty="0">
                <a:ea typeface="+mj-lt"/>
                <a:cs typeface="+mj-lt"/>
              </a:rPr>
              <a:t> for candidate transactions</a:t>
            </a:r>
          </a:p>
          <a:p>
            <a:pPr marL="342900" indent="-342900">
              <a:buChar char="•"/>
            </a:pPr>
            <a:r>
              <a:rPr lang="en-GB" b="0" dirty="0">
                <a:ea typeface="+mj-lt"/>
                <a:cs typeface="+mj-lt"/>
                <a:hlinkClick r:id="rId9"/>
              </a:rPr>
              <a:t>https://insights.sap.com/what-is-predictive-analytics/</a:t>
            </a:r>
            <a:endParaRPr lang="en-GB" b="0" dirty="0">
              <a:cs typeface="Arial"/>
            </a:endParaRPr>
          </a:p>
        </p:txBody>
      </p:sp>
      <p:sp>
        <p:nvSpPr>
          <p:cNvPr id="4" name="Date Placeholder 3">
            <a:extLst>
              <a:ext uri="{FF2B5EF4-FFF2-40B4-BE49-F238E27FC236}">
                <a16:creationId xmlns:a16="http://schemas.microsoft.com/office/drawing/2014/main" id="{11759738-A067-4226-8811-225FE7E169E0}"/>
              </a:ext>
            </a:extLst>
          </p:cNvPr>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a:extLst>
              <a:ext uri="{FF2B5EF4-FFF2-40B4-BE49-F238E27FC236}">
                <a16:creationId xmlns:a16="http://schemas.microsoft.com/office/drawing/2014/main" id="{1B3C7CF0-DE7E-4156-A8AD-2D23212945A7}"/>
              </a:ext>
            </a:extLst>
          </p:cNvPr>
          <p:cNvSpPr>
            <a:spLocks noGrp="1"/>
          </p:cNvSpPr>
          <p:nvPr>
            <p:ph type="ftr" sz="quarter" idx="16"/>
          </p:nvPr>
        </p:nvSpPr>
        <p:spPr/>
        <p:txBody>
          <a:bodyPr/>
          <a:lstStyle/>
          <a:p>
            <a:pPr>
              <a:defRPr/>
            </a:pPr>
            <a:r>
              <a:rPr lang="fi-FI"/>
              <a:t>ISE/MM</a:t>
            </a:r>
          </a:p>
        </p:txBody>
      </p:sp>
      <p:sp>
        <p:nvSpPr>
          <p:cNvPr id="6" name="Slide Number Placeholder 5">
            <a:extLst>
              <a:ext uri="{FF2B5EF4-FFF2-40B4-BE49-F238E27FC236}">
                <a16:creationId xmlns:a16="http://schemas.microsoft.com/office/drawing/2014/main" id="{BBAC7EB9-33AC-40B9-BBB0-BECA7E424272}"/>
              </a:ext>
            </a:extLst>
          </p:cNvPr>
          <p:cNvSpPr>
            <a:spLocks noGrp="1"/>
          </p:cNvSpPr>
          <p:nvPr>
            <p:ph type="sldNum" sz="quarter" idx="17"/>
          </p:nvPr>
        </p:nvSpPr>
        <p:spPr/>
        <p:txBody>
          <a:bodyPr/>
          <a:lstStyle/>
          <a:p>
            <a:pPr>
              <a:defRPr/>
            </a:pPr>
            <a:fld id="{1C07628F-9402-FB47-93B5-FC3C3BFEEBE0}" type="slidenum">
              <a:rPr lang="fi-FI"/>
              <a:pPr>
                <a:defRPr/>
              </a:pPr>
              <a:t>3</a:t>
            </a:fld>
            <a:endParaRPr lang="fi-FI"/>
          </a:p>
        </p:txBody>
      </p:sp>
    </p:spTree>
    <p:extLst>
      <p:ext uri="{BB962C8B-B14F-4D97-AF65-F5344CB8AC3E}">
        <p14:creationId xmlns:p14="http://schemas.microsoft.com/office/powerpoint/2010/main" val="223693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Prerequisites</a:t>
            </a:r>
            <a:endParaRPr lang="fi-FI" dirty="0"/>
          </a:p>
        </p:txBody>
      </p:sp>
      <p:sp>
        <p:nvSpPr>
          <p:cNvPr id="3" name="Content Placeholder 2"/>
          <p:cNvSpPr>
            <a:spLocks noGrp="1"/>
          </p:cNvSpPr>
          <p:nvPr>
            <p:ph sz="quarter" idx="14"/>
          </p:nvPr>
        </p:nvSpPr>
        <p:spPr>
          <a:xfrm>
            <a:off x="540001" y="938686"/>
            <a:ext cx="8085599" cy="4771108"/>
          </a:xfrm>
        </p:spPr>
        <p:txBody>
          <a:bodyPr/>
          <a:lstStyle/>
          <a:p>
            <a:r>
              <a:rPr lang="en-US" sz="2800" dirty="0"/>
              <a:t>The prerequisites for the course are the basic statistics and mathematics courses in the Aalto Bachelor's program in Business, </a:t>
            </a:r>
            <a:r>
              <a:rPr lang="en-US" sz="2800" u="sng" dirty="0"/>
              <a:t>and</a:t>
            </a:r>
            <a:r>
              <a:rPr lang="en-US" sz="2800" dirty="0"/>
              <a:t> at least one of the following: </a:t>
            </a:r>
            <a:r>
              <a:rPr lang="en-US" sz="2800" dirty="0">
                <a:solidFill>
                  <a:srgbClr val="FF0000"/>
                </a:solidFill>
              </a:rPr>
              <a:t>(</a:t>
            </a:r>
            <a:r>
              <a:rPr lang="en-US" sz="2800" i="1" dirty="0">
                <a:solidFill>
                  <a:srgbClr val="FF0000"/>
                </a:solidFill>
              </a:rPr>
              <a:t>Introduction to) Econometrics </a:t>
            </a:r>
            <a:r>
              <a:rPr lang="en-US" sz="2800" u="sng" dirty="0"/>
              <a:t>or</a:t>
            </a:r>
            <a:r>
              <a:rPr lang="en-US" sz="2800" i="1" dirty="0"/>
              <a:t> a </a:t>
            </a:r>
            <a:r>
              <a:rPr lang="en-US" sz="2800" i="1" dirty="0">
                <a:solidFill>
                  <a:srgbClr val="FF0000"/>
                </a:solidFill>
              </a:rPr>
              <a:t>Second course in Statistics</a:t>
            </a:r>
            <a:r>
              <a:rPr lang="en-US" sz="2800" dirty="0"/>
              <a:t>. Especially it is important that the student understands the main ideas of </a:t>
            </a:r>
            <a:r>
              <a:rPr lang="en-US" sz="2800" dirty="0">
                <a:solidFill>
                  <a:srgbClr val="FF0000"/>
                </a:solidFill>
              </a:rPr>
              <a:t>1) statistical testing and 2) linear regression analysis</a:t>
            </a:r>
            <a:r>
              <a:rPr lang="en-US" sz="2800" dirty="0"/>
              <a:t> prior to attending the course. Due to the quantitative approach in this course, other prior courses in the quantitative areas are useful, too.</a:t>
            </a:r>
            <a:endParaRPr lang="fi-FI" sz="2800" dirty="0"/>
          </a:p>
          <a:p>
            <a:endParaRPr lang="fi-FI" dirty="0"/>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dirty="0"/>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4</a:t>
            </a:fld>
            <a:endParaRPr lang="fi-FI" dirty="0"/>
          </a:p>
        </p:txBody>
      </p:sp>
    </p:spTree>
    <p:extLst>
      <p:ext uri="{BB962C8B-B14F-4D97-AF65-F5344CB8AC3E}">
        <p14:creationId xmlns:p14="http://schemas.microsoft.com/office/powerpoint/2010/main" val="356127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Prerequisites</a:t>
            </a:r>
            <a:endParaRPr lang="fi-FI" dirty="0"/>
          </a:p>
        </p:txBody>
      </p:sp>
      <p:sp>
        <p:nvSpPr>
          <p:cNvPr id="3" name="Content Placeholder 2"/>
          <p:cNvSpPr>
            <a:spLocks noGrp="1"/>
          </p:cNvSpPr>
          <p:nvPr>
            <p:ph sz="quarter" idx="14"/>
          </p:nvPr>
        </p:nvSpPr>
        <p:spPr/>
        <p:txBody>
          <a:bodyPr vert="horz" lIns="0" tIns="0" rIns="0" bIns="0" anchor="t"/>
          <a:lstStyle/>
          <a:p>
            <a:pPr marL="457200" indent="-457200">
              <a:buChar char="•"/>
            </a:pPr>
            <a:r>
              <a:rPr lang="en-US" sz="2800" b="0" dirty="0">
                <a:ea typeface="ＭＳ Ｐゴシック"/>
              </a:rPr>
              <a:t>If the student does not possess the minimum skills required as prerequisites (one course in mathematics and two courses in statistics), it does not make much sense to participate in the course. </a:t>
            </a:r>
            <a:endParaRPr lang="fi-FI" sz="2800" dirty="0">
              <a:ea typeface="ＭＳ Ｐゴシック"/>
            </a:endParaRPr>
          </a:p>
          <a:p>
            <a:pPr marL="457200" indent="-457200">
              <a:buChar char="•"/>
            </a:pPr>
            <a:r>
              <a:rPr lang="en-US" sz="2800" b="0" dirty="0">
                <a:ea typeface="ＭＳ Ｐゴシック"/>
              </a:rPr>
              <a:t>Even with these minimum requirements the course will not be simple.</a:t>
            </a:r>
            <a:endParaRPr lang="fi-FI" sz="2800">
              <a:ea typeface="ＭＳ Ｐゴシック"/>
            </a:endParaRPr>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5</a:t>
            </a:fld>
            <a:endParaRPr lang="fi-FI"/>
          </a:p>
        </p:txBody>
      </p:sp>
    </p:spTree>
    <p:extLst>
      <p:ext uri="{BB962C8B-B14F-4D97-AF65-F5344CB8AC3E}">
        <p14:creationId xmlns:p14="http://schemas.microsoft.com/office/powerpoint/2010/main" val="1297945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Learning objectives and outcomes</a:t>
            </a:r>
          </a:p>
        </p:txBody>
      </p:sp>
      <p:sp>
        <p:nvSpPr>
          <p:cNvPr id="3" name="Content Placeholder 2"/>
          <p:cNvSpPr>
            <a:spLocks noGrp="1"/>
          </p:cNvSpPr>
          <p:nvPr>
            <p:ph sz="quarter" idx="14"/>
          </p:nvPr>
        </p:nvSpPr>
        <p:spPr>
          <a:xfrm>
            <a:off x="540001" y="1292861"/>
            <a:ext cx="8085599" cy="4391660"/>
          </a:xfrm>
        </p:spPr>
        <p:txBody>
          <a:bodyPr/>
          <a:lstStyle/>
          <a:p>
            <a:pPr marL="457200" indent="-457200">
              <a:buFont typeface="+mj-lt"/>
              <a:buAutoNum type="arabicPeriod"/>
            </a:pPr>
            <a:r>
              <a:rPr lang="en-US" sz="2400" dirty="0"/>
              <a:t>To acquaint you with modeling, understanding and </a:t>
            </a:r>
            <a:r>
              <a:rPr lang="en-US" sz="2400" dirty="0">
                <a:solidFill>
                  <a:srgbClr val="FF0000"/>
                </a:solidFill>
              </a:rPr>
              <a:t>analyzing longitudinal time series data</a:t>
            </a:r>
            <a:r>
              <a:rPr lang="en-US" sz="2400" dirty="0"/>
              <a:t> (i.e. </a:t>
            </a:r>
            <a:r>
              <a:rPr lang="en-US" sz="2400" dirty="0">
                <a:solidFill>
                  <a:srgbClr val="FF0000"/>
                </a:solidFill>
              </a:rPr>
              <a:t>longitudinal data) </a:t>
            </a:r>
            <a:r>
              <a:rPr lang="en-US" sz="2400" dirty="0"/>
              <a:t>appearing in economics and business.</a:t>
            </a:r>
            <a:endParaRPr lang="fi-FI" sz="2000" dirty="0"/>
          </a:p>
          <a:p>
            <a:pPr marL="457200" indent="-457200">
              <a:buFont typeface="+mj-lt"/>
              <a:buAutoNum type="arabicPeriod"/>
            </a:pPr>
            <a:r>
              <a:rPr lang="en-US" sz="2400" dirty="0"/>
              <a:t>To develop your expertise in analyzing time series data and model them with computer </a:t>
            </a:r>
            <a:r>
              <a:rPr lang="en-US" sz="2400" dirty="0">
                <a:solidFill>
                  <a:srgbClr val="FF0000"/>
                </a:solidFill>
              </a:rPr>
              <a:t>software </a:t>
            </a:r>
            <a:r>
              <a:rPr lang="en-US" sz="2400" dirty="0"/>
              <a:t>R, as well as interpret and report your findings. For some </a:t>
            </a:r>
            <a:r>
              <a:rPr lang="en-US" sz="2400" dirty="0" err="1"/>
              <a:t>some</a:t>
            </a:r>
            <a:r>
              <a:rPr lang="en-US" sz="2400" dirty="0"/>
              <a:t> things also Excel may be used for demonstration and visualization.</a:t>
            </a:r>
            <a:endParaRPr lang="fi-FI" sz="2000" dirty="0"/>
          </a:p>
        </p:txBody>
      </p:sp>
      <p:sp>
        <p:nvSpPr>
          <p:cNvPr id="4" name="Date Placeholder 3"/>
          <p:cNvSpPr>
            <a:spLocks noGrp="1"/>
          </p:cNvSpPr>
          <p:nvPr>
            <p:ph type="dt" sz="half" idx="15"/>
          </p:nvPr>
        </p:nvSpPr>
        <p:spPr/>
        <p:txBody>
          <a:bodyPr/>
          <a:lstStyle/>
          <a:p>
            <a:pPr>
              <a:defRPr/>
            </a:pPr>
            <a:fld id="{FF879A49-8171-47C9-8108-B82E340951BA}" type="datetime3">
              <a:rPr lang="en-US" smtClean="0"/>
              <a:t>28 February 2022</a:t>
            </a:fld>
            <a:endParaRPr lang="fi-FI" dirty="0"/>
          </a:p>
        </p:txBody>
      </p:sp>
      <p:sp>
        <p:nvSpPr>
          <p:cNvPr id="5" name="Footer Placeholder 4"/>
          <p:cNvSpPr>
            <a:spLocks noGrp="1"/>
          </p:cNvSpPr>
          <p:nvPr>
            <p:ph type="ftr" sz="quarter" idx="16"/>
          </p:nvPr>
        </p:nvSpPr>
        <p:spPr/>
        <p:txBody>
          <a:bodyPr/>
          <a:lstStyle/>
          <a:p>
            <a:pPr>
              <a:defRPr/>
            </a:pPr>
            <a:r>
              <a:rPr lang="fi-FI" dirty="0"/>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6</a:t>
            </a:fld>
            <a:endParaRPr lang="fi-FI" dirty="0"/>
          </a:p>
        </p:txBody>
      </p:sp>
    </p:spTree>
    <p:extLst>
      <p:ext uri="{BB962C8B-B14F-4D97-AF65-F5344CB8AC3E}">
        <p14:creationId xmlns:p14="http://schemas.microsoft.com/office/powerpoint/2010/main" val="1982413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Course essentials of the course</a:t>
            </a:r>
          </a:p>
        </p:txBody>
      </p:sp>
      <p:sp>
        <p:nvSpPr>
          <p:cNvPr id="3" name="Content Placeholder 2"/>
          <p:cNvSpPr>
            <a:spLocks noGrp="1"/>
          </p:cNvSpPr>
          <p:nvPr>
            <p:ph sz="quarter" idx="14"/>
          </p:nvPr>
        </p:nvSpPr>
        <p:spPr>
          <a:xfrm>
            <a:off x="540001" y="1031966"/>
            <a:ext cx="8085599" cy="4735421"/>
          </a:xfrm>
        </p:spPr>
        <p:txBody>
          <a:bodyPr vert="horz" lIns="0" tIns="0" rIns="0" bIns="0" anchor="t"/>
          <a:lstStyle/>
          <a:p>
            <a:pPr marL="342900" indent="-342900">
              <a:buFont typeface="Arial" panose="020B0604020202020204" pitchFamily="34" charset="0"/>
              <a:buChar char="•"/>
            </a:pPr>
            <a:r>
              <a:rPr lang="en-US" dirty="0"/>
              <a:t>Registration via </a:t>
            </a:r>
            <a:r>
              <a:rPr lang="en-US" dirty="0" err="1"/>
              <a:t>WebOodi</a:t>
            </a:r>
            <a:endParaRPr lang="en-US" dirty="0"/>
          </a:p>
          <a:p>
            <a:pPr marL="342900" indent="-342900">
              <a:buFont typeface="Arial" panose="020B0604020202020204" pitchFamily="34" charset="0"/>
              <a:buChar char="•"/>
            </a:pPr>
            <a:r>
              <a:rPr lang="en-US">
                <a:ea typeface="ＭＳ Ｐゴシック"/>
              </a:rPr>
              <a:t>Teaching period</a:t>
            </a:r>
            <a:endParaRPr lang="en-US"/>
          </a:p>
          <a:p>
            <a:pPr marL="580390" lvl="1" indent="-342900">
              <a:buFont typeface="Arial" panose="020B0604020202020204" pitchFamily="34" charset="0"/>
              <a:buChar char="•"/>
            </a:pPr>
            <a:r>
              <a:rPr lang="en-US" b="1" dirty="0">
                <a:latin typeface="+mn-lt"/>
                <a:ea typeface="MS PGothic"/>
              </a:rPr>
              <a:t>Lectures: during weeks 9-14 (6 weeks altogether)</a:t>
            </a:r>
          </a:p>
          <a:p>
            <a:pPr marL="803275" lvl="2" indent="-342900">
              <a:buFont typeface="Arial" panose="020B0604020202020204" pitchFamily="34" charset="0"/>
              <a:buChar char="•"/>
            </a:pPr>
            <a:r>
              <a:rPr lang="en-US" b="1" i="0">
                <a:latin typeface="+mn-lt"/>
              </a:rPr>
              <a:t>Tuesdays 10-13; </a:t>
            </a:r>
            <a:r>
              <a:rPr lang="en-US" b="1" i="0" dirty="0">
                <a:latin typeface="Arial"/>
              </a:rPr>
              <a:t>U1 (</a:t>
            </a:r>
            <a:r>
              <a:rPr lang="en-US" b="1" i="0" dirty="0" err="1">
                <a:latin typeface="Arial"/>
              </a:rPr>
              <a:t>Otakaari</a:t>
            </a:r>
            <a:r>
              <a:rPr lang="en-US" b="1" i="0" dirty="0">
                <a:latin typeface="Arial"/>
              </a:rPr>
              <a:t> 1)</a:t>
            </a:r>
          </a:p>
          <a:p>
            <a:pPr marL="803275" lvl="2" indent="-342900">
              <a:buFont typeface="Arial" panose="020B0604020202020204" pitchFamily="34" charset="0"/>
              <a:buChar char="•"/>
            </a:pPr>
            <a:r>
              <a:rPr lang="en-US" b="1" i="0" dirty="0">
                <a:latin typeface="+mn-lt"/>
              </a:rPr>
              <a:t>Thursdays 10-12; </a:t>
            </a:r>
            <a:r>
              <a:rPr lang="en-US" b="1" i="0" dirty="0">
                <a:latin typeface="Arial"/>
              </a:rPr>
              <a:t>V002 (</a:t>
            </a:r>
            <a:r>
              <a:rPr lang="en-US" b="1" i="0" dirty="0" err="1">
                <a:latin typeface="Arial"/>
              </a:rPr>
              <a:t>Ekonominaukio</a:t>
            </a:r>
            <a:r>
              <a:rPr lang="en-US" b="1" i="0" dirty="0">
                <a:latin typeface="Arial"/>
              </a:rPr>
              <a:t>)</a:t>
            </a:r>
          </a:p>
          <a:p>
            <a:pPr marL="580390" lvl="1" indent="-342900">
              <a:buFont typeface="Arial" panose="020B0604020202020204" pitchFamily="34" charset="0"/>
              <a:buChar char="•"/>
            </a:pPr>
            <a:r>
              <a:rPr lang="en-US" b="1" dirty="0">
                <a:latin typeface="+mn-lt"/>
              </a:rPr>
              <a:t>Exercises and homework assignments</a:t>
            </a:r>
          </a:p>
          <a:p>
            <a:pPr marL="803275" lvl="2" indent="-342900">
              <a:buFont typeface="Arial" panose="020B0604020202020204" pitchFamily="34" charset="0"/>
              <a:buChar char="•"/>
            </a:pPr>
            <a:r>
              <a:rPr lang="en-US" b="1" i="0" dirty="0">
                <a:latin typeface="+mn-lt"/>
              </a:rPr>
              <a:t>Fridays 10-12; </a:t>
            </a:r>
            <a:r>
              <a:rPr lang="en-US" b="1" i="0" dirty="0">
                <a:latin typeface="Arial"/>
              </a:rPr>
              <a:t>T004 (</a:t>
            </a:r>
            <a:r>
              <a:rPr lang="en-US" b="1" i="0" dirty="0" err="1">
                <a:latin typeface="Arial"/>
              </a:rPr>
              <a:t>Ekonominaukio</a:t>
            </a:r>
            <a:r>
              <a:rPr lang="en-US" b="1" i="0" dirty="0">
                <a:latin typeface="Arial"/>
              </a:rPr>
              <a:t>)</a:t>
            </a:r>
          </a:p>
          <a:p>
            <a:pPr marL="803275" lvl="2" indent="-342900">
              <a:buFont typeface="Arial" panose="020B0604020202020204" pitchFamily="34" charset="0"/>
              <a:buChar char="•"/>
            </a:pPr>
            <a:r>
              <a:rPr lang="en-US" b="1" i="0" dirty="0">
                <a:latin typeface="+mn-lt"/>
              </a:rPr>
              <a:t>Friday 1.4. 10-13; </a:t>
            </a:r>
            <a:r>
              <a:rPr lang="en-US" b="1" i="0" dirty="0">
                <a:latin typeface="Arial"/>
              </a:rPr>
              <a:t>T004 (</a:t>
            </a:r>
            <a:r>
              <a:rPr lang="en-US" b="1" i="0" dirty="0" err="1">
                <a:latin typeface="Arial"/>
              </a:rPr>
              <a:t>Ekonominaukio</a:t>
            </a:r>
            <a:r>
              <a:rPr lang="en-US" b="1" i="0" dirty="0">
                <a:latin typeface="Arial"/>
              </a:rPr>
              <a:t>)</a:t>
            </a:r>
          </a:p>
          <a:p>
            <a:pPr marL="803275" lvl="2" indent="-342900">
              <a:buFont typeface="Arial" panose="020B0604020202020204" pitchFamily="34" charset="0"/>
              <a:buChar char="•"/>
            </a:pPr>
            <a:r>
              <a:rPr lang="en-US" b="1" i="0" dirty="0">
                <a:latin typeface="+mn-lt"/>
              </a:rPr>
              <a:t>Assignments are due on Fridays before 10</a:t>
            </a:r>
          </a:p>
          <a:p>
            <a:pPr marL="342900" indent="-342900">
              <a:buFont typeface="Arial" panose="020B0604020202020204" pitchFamily="34" charset="0"/>
              <a:buChar char="•"/>
            </a:pPr>
            <a:r>
              <a:rPr lang="en-US" dirty="0"/>
              <a:t>Instructor: Hannu Kahra (hannu.kahra@aalto.fi)</a:t>
            </a:r>
          </a:p>
          <a:p>
            <a:pPr marL="342900" indent="-342900">
              <a:buFont typeface="Arial"/>
              <a:buChar char="•"/>
            </a:pPr>
            <a:r>
              <a:rPr lang="en-US" dirty="0"/>
              <a:t>Teaching assistant: -</a:t>
            </a:r>
          </a:p>
          <a:p>
            <a:pPr marL="342900" indent="-342900">
              <a:buFont typeface="Arial"/>
              <a:buChar char="•"/>
            </a:pPr>
            <a:r>
              <a:rPr lang="en-US" dirty="0"/>
              <a:t>All course information, materials and the latest course news will be stored on the course home page in MyCourses</a:t>
            </a:r>
          </a:p>
          <a:p>
            <a:pPr marL="237490" lvl="1" indent="0">
              <a:buNone/>
            </a:pPr>
            <a:endParaRPr lang="en-US" dirty="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a:p>
          <a:p>
            <a:endParaRPr lang="fi-FI" dirty="0"/>
          </a:p>
        </p:txBody>
      </p:sp>
      <p:sp>
        <p:nvSpPr>
          <p:cNvPr id="4" name="Date Placeholder 3"/>
          <p:cNvSpPr>
            <a:spLocks noGrp="1"/>
          </p:cNvSpPr>
          <p:nvPr>
            <p:ph type="dt" sz="half" idx="15"/>
          </p:nvPr>
        </p:nvSpPr>
        <p:spPr/>
        <p:txBody>
          <a:bodyPr/>
          <a:lstStyle/>
          <a:p>
            <a:pPr>
              <a:defRPr/>
            </a:pPr>
            <a:fld id="{52C57381-BDE0-4727-B285-D0964948FC1E}"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7</a:t>
            </a:fld>
            <a:endParaRPr lang="fi-FI"/>
          </a:p>
        </p:txBody>
      </p:sp>
    </p:spTree>
    <p:extLst>
      <p:ext uri="{BB962C8B-B14F-4D97-AF65-F5344CB8AC3E}">
        <p14:creationId xmlns:p14="http://schemas.microsoft.com/office/powerpoint/2010/main" val="370570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1" y="381000"/>
            <a:ext cx="8085599" cy="1118937"/>
          </a:xfrm>
        </p:spPr>
        <p:txBody>
          <a:bodyPr/>
          <a:lstStyle/>
          <a:p>
            <a:r>
              <a:rPr lang="en-US" dirty="0"/>
              <a:t>Completing the course</a:t>
            </a:r>
          </a:p>
        </p:txBody>
      </p:sp>
      <p:sp>
        <p:nvSpPr>
          <p:cNvPr id="3" name="Content Placeholder 2"/>
          <p:cNvSpPr>
            <a:spLocks noGrp="1"/>
          </p:cNvSpPr>
          <p:nvPr>
            <p:ph sz="quarter" idx="14"/>
          </p:nvPr>
        </p:nvSpPr>
        <p:spPr/>
        <p:txBody>
          <a:bodyPr vert="horz" lIns="0" tIns="0" rIns="0" bIns="0" anchor="t"/>
          <a:lstStyle/>
          <a:p>
            <a:pPr marL="342900" indent="-342900">
              <a:buFont typeface="Arial" panose="020B0604020202020204" pitchFamily="34" charset="0"/>
              <a:buChar char="•"/>
            </a:pPr>
            <a:r>
              <a:rPr lang="en-US" dirty="0">
                <a:solidFill>
                  <a:srgbClr val="FF0000"/>
                </a:solidFill>
              </a:rPr>
              <a:t>Exam (75 %), must be passed</a:t>
            </a:r>
          </a:p>
          <a:p>
            <a:pPr marL="342900" indent="-342900">
              <a:buFont typeface="Arial" panose="020B0604020202020204" pitchFamily="34" charset="0"/>
              <a:buChar char="•"/>
            </a:pPr>
            <a:r>
              <a:rPr lang="en-US">
                <a:ea typeface="ＭＳ Ｐゴシック"/>
              </a:rPr>
              <a:t>5-6 </a:t>
            </a:r>
            <a:r>
              <a:rPr lang="en-US" dirty="0" err="1">
                <a:ea typeface="ＭＳ Ｐゴシック"/>
              </a:rPr>
              <a:t>Home work</a:t>
            </a:r>
            <a:r>
              <a:rPr lang="en-US" dirty="0">
                <a:ea typeface="ＭＳ Ｐゴシック"/>
              </a:rPr>
              <a:t> </a:t>
            </a:r>
            <a:r>
              <a:rPr lang="en-US" dirty="0">
                <a:solidFill>
                  <a:srgbClr val="FF0000"/>
                </a:solidFill>
                <a:ea typeface="ＭＳ Ｐゴシック"/>
              </a:rPr>
              <a:t>Assignments</a:t>
            </a:r>
            <a:r>
              <a:rPr lang="en-US" dirty="0">
                <a:ea typeface="ＭＳ Ｐゴシック"/>
              </a:rPr>
              <a:t> (+possibly one extra) </a:t>
            </a:r>
            <a:r>
              <a:rPr lang="en-US" dirty="0">
                <a:solidFill>
                  <a:srgbClr val="FF0000"/>
                </a:solidFill>
                <a:ea typeface="ＭＳ Ｐゴシック"/>
              </a:rPr>
              <a:t>(25 %)</a:t>
            </a:r>
          </a:p>
          <a:p>
            <a:pPr lvl="2"/>
            <a:r>
              <a:rPr lang="en-US" dirty="0">
                <a:solidFill>
                  <a:srgbClr val="FF0000"/>
                </a:solidFill>
              </a:rPr>
              <a:t>Hand calculations + computer based analysis with R (and sometimes Excel)</a:t>
            </a:r>
          </a:p>
          <a:p>
            <a:pPr lvl="2"/>
            <a:r>
              <a:rPr lang="en-US" dirty="0">
                <a:solidFill>
                  <a:srgbClr val="FF0000"/>
                </a:solidFill>
              </a:rPr>
              <a:t>Other program (e.g. SPSS, SAS, Stata, Python) may be used for the home work but are not supported in lectures or exercise sessions</a:t>
            </a:r>
          </a:p>
          <a:p>
            <a:pPr marL="342900" indent="-342900">
              <a:buFont typeface="Arial" panose="020B0604020202020204" pitchFamily="34" charset="0"/>
              <a:buChar char="•"/>
            </a:pPr>
            <a:r>
              <a:rPr lang="en-US" dirty="0">
                <a:solidFill>
                  <a:srgbClr val="FF0000"/>
                </a:solidFill>
              </a:rPr>
              <a:t>Each Homework is worth 40 points, </a:t>
            </a:r>
            <a:r>
              <a:rPr lang="en-US" dirty="0"/>
              <a:t>if not otherwise stated</a:t>
            </a:r>
          </a:p>
          <a:p>
            <a:pPr marL="342900" indent="-342900">
              <a:buFont typeface="Arial" panose="020B0604020202020204" pitchFamily="34" charset="0"/>
              <a:buChar char="•"/>
            </a:pPr>
            <a:r>
              <a:rPr lang="en-US" dirty="0" err="1">
                <a:solidFill>
                  <a:srgbClr val="FF0000"/>
                </a:solidFill>
              </a:rPr>
              <a:t>Homeworks</a:t>
            </a:r>
            <a:r>
              <a:rPr lang="en-US" dirty="0">
                <a:solidFill>
                  <a:srgbClr val="FF0000"/>
                </a:solidFill>
              </a:rPr>
              <a:t> are individual! No copying is accepted!</a:t>
            </a:r>
          </a:p>
          <a:p>
            <a:pPr marL="342900" indent="-342900">
              <a:buFont typeface="Arial" panose="020B0604020202020204" pitchFamily="34" charset="0"/>
              <a:buChar char="•"/>
            </a:pPr>
            <a:r>
              <a:rPr lang="en-US" dirty="0"/>
              <a:t>Attendance list and background information of class participants is collected for statistical purposes.</a:t>
            </a:r>
          </a:p>
          <a:p>
            <a:pPr marL="342900" indent="-342900">
              <a:buFont typeface="Arial" panose="020B0604020202020204" pitchFamily="34" charset="0"/>
              <a:buChar char="•"/>
            </a:pPr>
            <a:r>
              <a:rPr lang="en-US" dirty="0"/>
              <a:t>The aim is to study which variables affect learning, and how teaching could be possibly developed in the future.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Date Placeholder 3"/>
          <p:cNvSpPr>
            <a:spLocks noGrp="1"/>
          </p:cNvSpPr>
          <p:nvPr>
            <p:ph type="dt" sz="half" idx="15"/>
          </p:nvPr>
        </p:nvSpPr>
        <p:spPr/>
        <p:txBody>
          <a:bodyPr/>
          <a:lstStyle/>
          <a:p>
            <a:pPr>
              <a:defRPr/>
            </a:pPr>
            <a:fld id="{6A912858-58A8-4DEA-B5DD-5052D9EF24FB}" type="datetime3">
              <a:rPr lang="en-US" smtClean="0"/>
              <a:t>28 February 2022</a:t>
            </a:fld>
            <a:endParaRPr lang="fi-FI" dirty="0"/>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8</a:t>
            </a:fld>
            <a:endParaRPr lang="fi-FI" dirty="0"/>
          </a:p>
        </p:txBody>
      </p:sp>
    </p:spTree>
    <p:extLst>
      <p:ext uri="{BB962C8B-B14F-4D97-AF65-F5344CB8AC3E}">
        <p14:creationId xmlns:p14="http://schemas.microsoft.com/office/powerpoint/2010/main" val="937453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Learning </a:t>
            </a:r>
            <a:r>
              <a:rPr lang="fi-FI" dirty="0" err="1"/>
              <a:t>by</a:t>
            </a:r>
            <a:r>
              <a:rPr lang="fi-FI" dirty="0"/>
              <a:t> </a:t>
            </a:r>
            <a:r>
              <a:rPr lang="fi-FI" dirty="0" err="1"/>
              <a:t>doing</a:t>
            </a:r>
            <a:r>
              <a:rPr lang="fi-FI" dirty="0"/>
              <a:t> (</a:t>
            </a:r>
            <a:r>
              <a:rPr lang="fi-FI" dirty="0" err="1"/>
              <a:t>typical</a:t>
            </a:r>
            <a:r>
              <a:rPr lang="fi-FI" dirty="0"/>
              <a:t> </a:t>
            </a:r>
            <a:r>
              <a:rPr lang="fi-FI" dirty="0" err="1"/>
              <a:t>relationship</a:t>
            </a:r>
            <a:r>
              <a:rPr lang="fi-FI" dirty="0"/>
              <a:t> of </a:t>
            </a:r>
            <a:r>
              <a:rPr lang="fi-FI" dirty="0" err="1"/>
              <a:t>exam</a:t>
            </a:r>
            <a:r>
              <a:rPr lang="fi-FI" dirty="0"/>
              <a:t> and </a:t>
            </a:r>
            <a:r>
              <a:rPr lang="fi-FI" dirty="0" err="1"/>
              <a:t>homework</a:t>
            </a:r>
            <a:r>
              <a:rPr lang="fi-FI" dirty="0"/>
              <a:t> </a:t>
            </a:r>
            <a:r>
              <a:rPr lang="fi-FI" dirty="0" err="1"/>
              <a:t>points</a:t>
            </a:r>
            <a:r>
              <a:rPr lang="fi-FI" dirty="0"/>
              <a:t>)</a:t>
            </a:r>
          </a:p>
        </p:txBody>
      </p:sp>
      <p:sp>
        <p:nvSpPr>
          <p:cNvPr id="4" name="Date Placeholder 3"/>
          <p:cNvSpPr>
            <a:spLocks noGrp="1"/>
          </p:cNvSpPr>
          <p:nvPr>
            <p:ph type="dt" sz="half" idx="15"/>
          </p:nvPr>
        </p:nvSpPr>
        <p:spPr/>
        <p:txBody>
          <a:bodyPr/>
          <a:lstStyle/>
          <a:p>
            <a:pPr>
              <a:defRPr/>
            </a:pPr>
            <a:fld id="{9B284A5F-BBE6-4CED-A1AC-2C2FC303E21F}" type="datetime3">
              <a:rPr lang="en-US" smtClean="0"/>
              <a:t>28 February 2022</a:t>
            </a:fld>
            <a:endParaRPr lang="fi-FI"/>
          </a:p>
        </p:txBody>
      </p:sp>
      <p:sp>
        <p:nvSpPr>
          <p:cNvPr id="5" name="Footer Placeholder 4"/>
          <p:cNvSpPr>
            <a:spLocks noGrp="1"/>
          </p:cNvSpPr>
          <p:nvPr>
            <p:ph type="ftr" sz="quarter" idx="16"/>
          </p:nvPr>
        </p:nvSpPr>
        <p:spPr/>
        <p:txBody>
          <a:bodyPr/>
          <a:lstStyle/>
          <a:p>
            <a:pPr>
              <a:defRPr/>
            </a:pPr>
            <a:r>
              <a:rPr lang="fi-FI"/>
              <a:t>ISE/MM</a:t>
            </a:r>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9</a:t>
            </a:fld>
            <a:endParaRPr lang="fi-FI"/>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3883391304"/>
              </p:ext>
            </p:extLst>
          </p:nvPr>
        </p:nvGraphicFramePr>
        <p:xfrm>
          <a:off x="539750" y="1685925"/>
          <a:ext cx="8085138" cy="3830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0894619"/>
      </p:ext>
    </p:extLst>
  </p:cSld>
  <p:clrMapOvr>
    <a:masterClrMapping/>
  </p:clrMapOvr>
</p:sld>
</file>

<file path=ppt/theme/theme1.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Aalto_BIZ_121031.potx</Template>
  <TotalTime>30884</TotalTime>
  <Words>1058</Words>
  <Application>Microsoft Office PowerPoint</Application>
  <PresentationFormat>On-screen Show (4:3)</PresentationFormat>
  <Paragraphs>160</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Aalto_BIZ_121031</vt:lpstr>
      <vt:lpstr>Predictive Analytics ISM-E1003 Course syllabus and introduction Spring 2022  Hannu Kahra</vt:lpstr>
      <vt:lpstr>Overview</vt:lpstr>
      <vt:lpstr>What is Predictive Analytics</vt:lpstr>
      <vt:lpstr>Prerequisites</vt:lpstr>
      <vt:lpstr>Prerequisites</vt:lpstr>
      <vt:lpstr>Learning objectives and outcomes</vt:lpstr>
      <vt:lpstr>Course essentials of the course</vt:lpstr>
      <vt:lpstr>Completing the course</vt:lpstr>
      <vt:lpstr>Learning by doing (typical relationship of exam and homework points)</vt:lpstr>
      <vt:lpstr>Approximate Workload (for an average student to obtain grade 3/5):</vt:lpstr>
      <vt:lpstr>Tentative Schedule of Lecture Topics</vt:lpstr>
      <vt:lpstr>Grading (tentative)</vt:lpstr>
      <vt:lpstr>Assessment and grading</vt:lpstr>
      <vt:lpstr>Course material</vt:lpstr>
      <vt:lpstr>Some other useful books: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Aalto BIZ</dc:title>
  <dc:creator>TBWA\HELSINKI</dc:creator>
  <cp:lastModifiedBy>Hannu Kahra</cp:lastModifiedBy>
  <cp:revision>768</cp:revision>
  <cp:lastPrinted>2021-02-23T06:48:11Z</cp:lastPrinted>
  <dcterms:created xsi:type="dcterms:W3CDTF">2012-05-14T17:33:12Z</dcterms:created>
  <dcterms:modified xsi:type="dcterms:W3CDTF">2022-03-01T01:57:27Z</dcterms:modified>
</cp:coreProperties>
</file>