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7" r:id="rId3"/>
    <p:sldId id="264" r:id="rId4"/>
    <p:sldId id="324" r:id="rId5"/>
    <p:sldId id="276" r:id="rId6"/>
    <p:sldId id="396" r:id="rId7"/>
    <p:sldId id="398" r:id="rId8"/>
    <p:sldId id="395" r:id="rId9"/>
    <p:sldId id="325" r:id="rId10"/>
    <p:sldId id="326" r:id="rId11"/>
    <p:sldId id="399" r:id="rId12"/>
    <p:sldId id="385" r:id="rId13"/>
    <p:sldId id="386" r:id="rId14"/>
    <p:sldId id="327" r:id="rId15"/>
    <p:sldId id="405" r:id="rId16"/>
    <p:sldId id="328" r:id="rId17"/>
    <p:sldId id="329" r:id="rId18"/>
    <p:sldId id="400" r:id="rId19"/>
    <p:sldId id="378" r:id="rId20"/>
    <p:sldId id="357" r:id="rId21"/>
    <p:sldId id="358" r:id="rId22"/>
    <p:sldId id="359" r:id="rId23"/>
    <p:sldId id="360" r:id="rId24"/>
    <p:sldId id="362" r:id="rId25"/>
    <p:sldId id="265" r:id="rId26"/>
    <p:sldId id="394" r:id="rId27"/>
    <p:sldId id="401" r:id="rId28"/>
    <p:sldId id="268" r:id="rId29"/>
    <p:sldId id="270" r:id="rId30"/>
    <p:sldId id="269" r:id="rId31"/>
    <p:sldId id="271" r:id="rId32"/>
    <p:sldId id="272" r:id="rId33"/>
    <p:sldId id="273" r:id="rId34"/>
    <p:sldId id="380" r:id="rId35"/>
    <p:sldId id="381" r:id="rId36"/>
    <p:sldId id="406" r:id="rId37"/>
    <p:sldId id="262" r:id="rId38"/>
    <p:sldId id="379" r:id="rId39"/>
    <p:sldId id="402" r:id="rId40"/>
    <p:sldId id="403" r:id="rId41"/>
    <p:sldId id="38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Google%20Drive\em.markets2019\lecture%207\fortune50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Google%20Drive\em.markets2019\lecture%207\fortune50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Sheet3!$G$1</c:f>
              <c:strCache>
                <c:ptCount val="1"/>
                <c:pt idx="0">
                  <c:v>Number of companies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09-4E58-9967-636937475A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09-4E58-9967-636937475A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09-4E58-9967-636937475A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09-4E58-9967-636937475A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09-4E58-9967-636937475A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Sheet3!$F$2:$F$6</c:f>
              <c:strCache>
                <c:ptCount val="5"/>
                <c:pt idx="0">
                  <c:v>Brazil</c:v>
                </c:pt>
                <c:pt idx="1">
                  <c:v>China</c:v>
                </c:pt>
                <c:pt idx="2">
                  <c:v>Russia</c:v>
                </c:pt>
                <c:pt idx="3">
                  <c:v>South Korea</c:v>
                </c:pt>
                <c:pt idx="4">
                  <c:v>Taiwan</c:v>
                </c:pt>
              </c:strCache>
            </c:strRef>
          </c:cat>
          <c:val>
            <c:numRef>
              <c:f>Sheet3!$G$2:$G$6</c:f>
              <c:numCache>
                <c:formatCode>General</c:formatCode>
                <c:ptCount val="5"/>
                <c:pt idx="0">
                  <c:v>1</c:v>
                </c:pt>
                <c:pt idx="1">
                  <c:v>21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09-4E58-9967-636937475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Sheet5!$H$1</c:f>
              <c:strCache>
                <c:ptCount val="1"/>
                <c:pt idx="0">
                  <c:v>sector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8B-4300-9769-13DA3E8137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8B-4300-9769-13DA3E8137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8B-4300-9769-13DA3E8137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8B-4300-9769-13DA3E8137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8B-4300-9769-13DA3E8137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8B-4300-9769-13DA3E81370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8B-4300-9769-13DA3E81370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8B-4300-9769-13DA3E81370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C8B-4300-9769-13DA3E81370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8B-4300-9769-13DA3E81370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C8B-4300-9769-13DA3E8137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Sheet5!$G$2:$G$12</c:f>
              <c:strCache>
                <c:ptCount val="11"/>
                <c:pt idx="0">
                  <c:v>Communications</c:v>
                </c:pt>
                <c:pt idx="1">
                  <c:v>Electronics</c:v>
                </c:pt>
                <c:pt idx="2">
                  <c:v>Energy</c:v>
                </c:pt>
                <c:pt idx="3">
                  <c:v>Engineering &amp; Construction</c:v>
                </c:pt>
                <c:pt idx="4">
                  <c:v>Financial</c:v>
                </c:pt>
                <c:pt idx="5">
                  <c:v>Health Care</c:v>
                </c:pt>
                <c:pt idx="6">
                  <c:v>Insuarance</c:v>
                </c:pt>
                <c:pt idx="7">
                  <c:v>Motor Vehicles &amp; Parts</c:v>
                </c:pt>
                <c:pt idx="8">
                  <c:v>Technology</c:v>
                </c:pt>
                <c:pt idx="9">
                  <c:v>Utility</c:v>
                </c:pt>
                <c:pt idx="10">
                  <c:v>Wholesalers</c:v>
                </c:pt>
              </c:strCache>
            </c:strRef>
          </c:cat>
          <c:val>
            <c:numRef>
              <c:f>Sheet5!$H$2:$H$12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C8B-4300-9769-13DA3E813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0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200C-70CC-4EBA-8496-12736338036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0826-8628-48B3-94E0-D43F927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LHwOsNLWK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4D7dErKtY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FDI, multinationals and domestic companies in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7976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Svetlana Ledyaeva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Aalto University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412065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654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of the economic pyramid: opportunities 1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(London and Hart 2004)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722"/>
            <a:ext cx="10515600" cy="4912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vast majority of the populations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primarily in the large, but hidden, 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informal economies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not recorded in official gross national product (GNP) statistics.</a:t>
            </a: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informal sector includes more than $9 trillion in hidden (or unregistered) assets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equivalent to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value of all companies listed on the 20 most developed countries' main stock exchanges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Soto, 2000: 35). </a:t>
            </a:r>
          </a:p>
          <a:p>
            <a:pPr marL="0" indent="0" algn="just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4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43E7-6F8C-4DB0-9DFC-2281BA7B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of the economic pyramid: opportunities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(London and Hart 2004)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8B3A-2217-4186-B2B9-2BED9904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1278384"/>
            <a:ext cx="10705730" cy="5214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assets, the value of economic transactions in these markets may match or even exceed what is recorded in the formal economic sectors in developing countries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(Henderson, 1999).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Mexico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example,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informal economy represented roughly 30–40% of the economic activity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country in the late 1980s, and has continued to grow rapidly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Soto, 2000: 78). 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illegal activities!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simply too costly or complicated for many entrepreneurs to enter the formal economy. For example, de Soto (2000) found that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takes 289 days and $1231 to register a business in Peru. </a:t>
            </a:r>
            <a:endParaRPr lang="fi-FI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4919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399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Informal employment, % of non</a:t>
            </a:r>
            <a:r>
              <a:rPr lang="fi-F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employment; Emerging markets</a:t>
            </a:r>
            <a:endParaRPr lang="fi-FI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665954"/>
              </p:ext>
            </p:extLst>
          </p:nvPr>
        </p:nvGraphicFramePr>
        <p:xfrm>
          <a:off x="208787" y="1029822"/>
          <a:ext cx="11479877" cy="5624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3812">
                  <a:extLst>
                    <a:ext uri="{9D8B030D-6E8A-4147-A177-3AD203B41FA5}">
                      <a16:colId xmlns:a16="http://schemas.microsoft.com/office/drawing/2014/main" val="2844624219"/>
                    </a:ext>
                  </a:extLst>
                </a:gridCol>
                <a:gridCol w="2195355">
                  <a:extLst>
                    <a:ext uri="{9D8B030D-6E8A-4147-A177-3AD203B41FA5}">
                      <a16:colId xmlns:a16="http://schemas.microsoft.com/office/drawing/2014/main" val="561627323"/>
                    </a:ext>
                  </a:extLst>
                </a:gridCol>
                <a:gridCol w="2195355">
                  <a:extLst>
                    <a:ext uri="{9D8B030D-6E8A-4147-A177-3AD203B41FA5}">
                      <a16:colId xmlns:a16="http://schemas.microsoft.com/office/drawing/2014/main" val="1732812590"/>
                    </a:ext>
                  </a:extLst>
                </a:gridCol>
                <a:gridCol w="2195355">
                  <a:extLst>
                    <a:ext uri="{9D8B030D-6E8A-4147-A177-3AD203B41FA5}">
                      <a16:colId xmlns:a16="http://schemas.microsoft.com/office/drawing/2014/main" val="3825466897"/>
                    </a:ext>
                  </a:extLst>
                </a:gridCol>
              </a:tblGrid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b="1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fi-FI" sz="2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b="1" u="none" strike="noStrike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Informal</a:t>
                      </a:r>
                      <a:r>
                        <a:rPr lang="fi-FI" sz="2200" b="1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2200" b="1" u="none" strike="noStrike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  <a:r>
                        <a:rPr lang="fi-FI" sz="2200" b="1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fi-FI" sz="2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b="1" u="none" strike="noStrike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fi-FI" sz="2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r>
                        <a:rPr lang="fi-FI" sz="1800" b="1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country (FTSE 2018)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6630112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Frontier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7226182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Cote</a:t>
                      </a:r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2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d'Ivoire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87,70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Frontier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162239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Ghana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83,18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Frontier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1703708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78,55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Emerging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2393059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74,82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Emerging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121444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71,23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Emerging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874257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Peru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59,01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Emerging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977730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56,06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Frontier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222772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55,78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Emerging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315014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Egypt, Arab Rep.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50,57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Emerging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6414731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47,93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Frontier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60736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41,13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</a:t>
                      </a:r>
                      <a:r>
                        <a:rPr lang="fi-FI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Emerging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5319165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38,27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</a:t>
                      </a:r>
                      <a:r>
                        <a:rPr lang="fi-FI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Emerging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7114371"/>
                  </a:ext>
                </a:extLst>
              </a:tr>
              <a:tr h="35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34,47</a:t>
                      </a:r>
                      <a:endParaRPr lang="fi-FI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i-FI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</a:t>
                      </a:r>
                      <a:r>
                        <a:rPr lang="fi-FI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Emerging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02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7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128"/>
            <a:ext cx="10515600" cy="290946"/>
          </a:xfrm>
        </p:spPr>
        <p:txBody>
          <a:bodyPr>
            <a:no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Informal employment, % of non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employment; other countries</a:t>
            </a:r>
            <a:endParaRPr lang="fi-FI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22529"/>
              </p:ext>
            </p:extLst>
          </p:nvPr>
        </p:nvGraphicFramePr>
        <p:xfrm>
          <a:off x="0" y="457198"/>
          <a:ext cx="11995264" cy="6421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816">
                  <a:extLst>
                    <a:ext uri="{9D8B030D-6E8A-4147-A177-3AD203B41FA5}">
                      <a16:colId xmlns:a16="http://schemas.microsoft.com/office/drawing/2014/main" val="552516674"/>
                    </a:ext>
                  </a:extLst>
                </a:gridCol>
                <a:gridCol w="2998816">
                  <a:extLst>
                    <a:ext uri="{9D8B030D-6E8A-4147-A177-3AD203B41FA5}">
                      <a16:colId xmlns:a16="http://schemas.microsoft.com/office/drawing/2014/main" val="3230664322"/>
                    </a:ext>
                  </a:extLst>
                </a:gridCol>
                <a:gridCol w="2998816">
                  <a:extLst>
                    <a:ext uri="{9D8B030D-6E8A-4147-A177-3AD203B41FA5}">
                      <a16:colId xmlns:a16="http://schemas.microsoft.com/office/drawing/2014/main" val="3395504519"/>
                    </a:ext>
                  </a:extLst>
                </a:gridCol>
                <a:gridCol w="2998816">
                  <a:extLst>
                    <a:ext uri="{9D8B030D-6E8A-4147-A177-3AD203B41FA5}">
                      <a16:colId xmlns:a16="http://schemas.microsoft.com/office/drawing/2014/main" val="1266729534"/>
                    </a:ext>
                  </a:extLst>
                </a:gridCol>
              </a:tblGrid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Informal</a:t>
                      </a:r>
                      <a:r>
                        <a:rPr lang="fi-FI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  <a:r>
                        <a:rPr lang="fi-FI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r>
                        <a:rPr lang="fi-FI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country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2814577361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Nepal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99,01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2008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923835990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Benin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94,54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36966421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Mali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92,09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2846781953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Senegal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90,44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53853199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 err="1">
                          <a:effectLst/>
                        </a:rPr>
                        <a:t>Cambodia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90,20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585291962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 err="1">
                          <a:effectLst/>
                        </a:rPr>
                        <a:t>Mozambique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86,71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2145251643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Niger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86,36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670117622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Uganda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83,24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331795732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Bolivia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78,72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968191230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Myanmar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78,08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921572035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Liberia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77,58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943806409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Nicaragua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74,91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479961741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Honduras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73,84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027809026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Guatemala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73,50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615761824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Tanzania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71,79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2138848156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Yemen, Rep.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68,41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4189966480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Gambia, The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68,19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2012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766297454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Paraguay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65,42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107420913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Ecuador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64,85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009302082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El Salvador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63,15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916917998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Zimbabwe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62,50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2491656648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Namibia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61,07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273227236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Timor-Leste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53,70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829819059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Eswatini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53,40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849879039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Dominican Republic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53,20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1520780182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Mauritius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52,87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4173786905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West Bank and Gaza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51,96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2547545918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Samoa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50,22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730660531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Maldives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47,03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819962684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Panama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41,21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583743283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Costa Rica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35,45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49700543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Albania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33,11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NC-developing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2795137401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Brunei Darussalam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32,99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offshore jurisdiction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278958597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Mongolia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30,08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 - developing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4151587407"/>
                  </a:ext>
                </a:extLst>
              </a:tr>
              <a:tr h="200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Armenia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24,88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NC-Transition, Post-Soviet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93323298"/>
                  </a:ext>
                </a:extLst>
              </a:tr>
              <a:tr h="15074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Uruguay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23,64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NC - </a:t>
                      </a:r>
                      <a:r>
                        <a:rPr lang="fi-FI" sz="1000" u="none" strike="noStrike" dirty="0" err="1">
                          <a:effectLst/>
                        </a:rPr>
                        <a:t>developing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3935845276"/>
                  </a:ext>
                </a:extLst>
              </a:tr>
              <a:tr h="14277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Serbia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16,11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2017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NC - </a:t>
                      </a:r>
                      <a:r>
                        <a:rPr lang="fi-FI" sz="1000" u="none" strike="noStrike" dirty="0" err="1">
                          <a:effectLst/>
                        </a:rPr>
                        <a:t>Transition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" marR="2240" marT="2240" marB="0" anchor="b"/>
                </a:tc>
                <a:extLst>
                  <a:ext uri="{0D108BD9-81ED-4DB2-BD59-A6C34878D82A}">
                    <a16:rowId xmlns:a16="http://schemas.microsoft.com/office/drawing/2014/main" val="635936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63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026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of the economic pyramid: challenges</a:t>
            </a:r>
            <a:b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(London and Hart 2004)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49" y="1128156"/>
            <a:ext cx="11336785" cy="536471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low-income markets in emerging economies may require a different strategic approach.</a:t>
            </a:r>
          </a:p>
          <a:p>
            <a:pPr marL="457200" lvl="1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the formal and informal economies.</a:t>
            </a:r>
          </a:p>
          <a:p>
            <a:pPr marL="457200" lvl="1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are grounded primarily on social, not legal, contracts.</a:t>
            </a:r>
          </a:p>
          <a:p>
            <a:pPr marL="457200" lvl="1" indent="0">
              <a:buNone/>
            </a:pP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MNCs have tended to partner with the minority of individuals and businesses in the developing world that participate in the formal economy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local business elite.</a:t>
            </a:r>
          </a:p>
          <a:p>
            <a:pPr marL="457200" lvl="1" indent="0" algn="just">
              <a:buNone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non-profit organizations and other socially oriented institutions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play an important role in business development in developing countries. </a:t>
            </a:r>
            <a:r>
              <a:rPr lang="en-US" sz="1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Grameen</a:t>
            </a:r>
            <a:r>
              <a:rPr lang="en-US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Bank and </a:t>
            </a:r>
            <a:r>
              <a:rPr lang="en-US" sz="1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Grameen</a:t>
            </a:r>
            <a:r>
              <a:rPr lang="en-US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Phone, for instance, have combined commercial and non-profit operations to successfully provide banking and cellular services to rural areas in Bangladesh. </a:t>
            </a: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ncreasing pressure for corporations to take a greater role in addressing global societal issues such as eradicating poverty and environmental protection in developing countries.</a:t>
            </a:r>
          </a:p>
          <a:p>
            <a:pPr marL="457200" lvl="1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without a capacity to appreciate and create social value or to become locally embedded in the social infrastructure that dominates low-income markets may struggle to overcome their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liability of foreignness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B5903E-EF85-4D33-A738-09A06170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052"/>
            <a:ext cx="12192000" cy="5710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35011-E627-44F8-B82A-F8A6FDBA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5" y="95864"/>
            <a:ext cx="11012129" cy="8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(London and Hart 2004)</a:t>
            </a: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427"/>
            <a:ext cx="10515600" cy="4756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partner organizations that have substantial capability to fill voids in the business environment. </a:t>
            </a:r>
          </a:p>
          <a:p>
            <a:pPr marL="0" indent="0" algn="just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 can address gaps in the business environment through forming alliances, joining network, using interpersonal ties.</a:t>
            </a:r>
          </a:p>
          <a:p>
            <a:pPr marL="0" indent="0" algn="just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prominent scholars emphasize that </a:t>
            </a:r>
            <a:r>
              <a:rPr lang="en-US" sz="25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country adaptation to Western practices is crucial to attracting investment by MNCs from the developed world.</a:t>
            </a:r>
          </a:p>
          <a:p>
            <a:pPr marL="457200" lvl="1" indent="0" algn="just">
              <a:buNone/>
            </a:pP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 prominent scholars say that 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“MNC managers and academics must move beyond the ‘imperialist mindset’ that everyone must want to look and act like Westerners”.</a:t>
            </a:r>
          </a:p>
        </p:txBody>
      </p:sp>
    </p:spTree>
    <p:extLst>
      <p:ext uri="{BB962C8B-B14F-4D97-AF65-F5344CB8AC3E}">
        <p14:creationId xmlns:p14="http://schemas.microsoft.com/office/powerpoint/2010/main" val="345180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(London and Hart 2004)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might be more appropriate to develop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separate strategies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wealthy, rising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middle class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poor customers across country markets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Entry into base-of-the-pyramid markets may require: </a:t>
            </a:r>
          </a:p>
          <a:p>
            <a:pPr marL="457200" lvl="1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global capability beyond the adaptive skills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national responsiveness or the centralized control inherent in global efficiency </a:t>
            </a:r>
          </a:p>
          <a:p>
            <a:pPr marL="457200" lvl="1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just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market entry strategy that moves past a reliance on imported business models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229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AFA5-1286-45B3-A51B-2D5D5F4A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9" y="365125"/>
            <a:ext cx="11043081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Advice for essay-report from the above part, i.e. multinational strategies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14D9-E6A4-479D-A97A-9CA96A17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1825624"/>
            <a:ext cx="11594236" cy="47971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presence of foreign MNCs in your chosen country: Names, industries, size. Would there be a room for new investments? Which sectors?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income inequality; the share of shadow economy; “the base of pyramid” size. What segments of population are targeted by already presented investors/MNCs?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analysis can help you to make conclusions about the perspective investment in this country.</a:t>
            </a:r>
            <a:endParaRPr lang="LID4096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5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 Model for Emerging Markets</a:t>
            </a:r>
            <a:br>
              <a:rPr lang="en-US" b="1" dirty="0"/>
            </a:br>
            <a:endParaRPr lang="fi-FI" dirty="0"/>
          </a:p>
        </p:txBody>
      </p:sp>
      <p:pic>
        <p:nvPicPr>
          <p:cNvPr id="4" name="uLHwOsNLWK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5018" y="1288416"/>
            <a:ext cx="10355283" cy="52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BF94-8F7F-41D5-8E74-ABC38C92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15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return to our first lecture… Interesting Figure!</a:t>
            </a:r>
            <a:endParaRPr lang="LID4096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084027-768B-4D75-AB9D-DDB0E4D3C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219" y="923278"/>
            <a:ext cx="9399639" cy="58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Emerging Giants</a:t>
            </a:r>
            <a:r>
              <a:rPr lang="fi-FI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544715"/>
            <a:ext cx="11594237" cy="50957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aggressively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pursuing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home and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overseas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-digit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world-class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rivals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33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09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Fortune global 500, 2018, World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288472"/>
            <a:ext cx="11321934" cy="54365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6475615" y="1288472"/>
            <a:ext cx="822960" cy="401504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92240" y="4372495"/>
            <a:ext cx="5070764" cy="98090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21479" y="3803716"/>
            <a:ext cx="358218" cy="138574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29866" y="3439499"/>
            <a:ext cx="1282045" cy="86726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29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Fortune global 500, 2018, Asia, 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890650"/>
            <a:ext cx="10490661" cy="55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8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Fortune global 500, 2018, Latin America, 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79" y="1546166"/>
            <a:ext cx="11022676" cy="50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7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91"/>
          </a:xfrm>
        </p:spPr>
        <p:txBody>
          <a:bodyPr>
            <a:normAutofit fontScale="90000"/>
          </a:bodyPr>
          <a:lstStyle/>
          <a:p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Fortune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100, 2018,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860366"/>
              </p:ext>
            </p:extLst>
          </p:nvPr>
        </p:nvGraphicFramePr>
        <p:xfrm>
          <a:off x="838200" y="1825625"/>
          <a:ext cx="533815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747552"/>
              </p:ext>
            </p:extLst>
          </p:nvPr>
        </p:nvGraphicFramePr>
        <p:xfrm>
          <a:off x="6292735" y="1764895"/>
          <a:ext cx="5702530" cy="441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814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development in MNEs over last four decades</a:t>
            </a:r>
            <a:r>
              <a:rPr lang="en-US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Avinash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Dixit public lecture at Oxford)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MNEs from Southern home countries investing in both Northern and Southern host countries.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Prominent recent examples</a:t>
            </a:r>
            <a:r>
              <a:rPr lang="fi-F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Lenovo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buys IBM PC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Mittal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Tata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Tata,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Geely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UK,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7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94216-B139-4D95-B658-85878F10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09"/>
            <a:ext cx="12192000" cy="67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09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BD3E8D-0DA2-490B-8D5F-F927AE3D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13" y="0"/>
            <a:ext cx="9064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82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Avinash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Dixit public lecture at Oxford)</a:t>
            </a:r>
            <a:r>
              <a:rPr lang="fi-FI" sz="2500" dirty="0"/>
              <a:t> 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921"/>
            <a:ext cx="10515600" cy="435704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Outward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FDI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World FDI. </a:t>
            </a: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just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FDI,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r>
              <a:rPr lang="fi-FI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decades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fi-FI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05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lang="fi-FI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fi-FI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</a:t>
            </a:r>
            <a:r>
              <a:rPr lang="fi-FI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mutually</a:t>
            </a:r>
            <a:r>
              <a:rPr lang="fi-FI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excluded</a:t>
            </a:r>
            <a:r>
              <a:rPr lang="fi-FI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fi-FI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Avinash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Dixit public lecture at Oxford)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home-country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FDI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attarctive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1970s &amp; 80s)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Southern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non-colonial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FDI 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More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Southern FDI into North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subsidize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FDI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9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view of multinational enterprise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Avinash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Dixit public lecture at Oxford)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736"/>
            <a:ext cx="10515600" cy="48771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NORTH MNE invests 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SOUTH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MNE is from advanced country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Has advantage in R&amp;D, high-tech, management. Information makes it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non-contractible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Southern </a:t>
            </a:r>
            <a:r>
              <a:rPr lang="fi-FI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fi-FI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country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low-tech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non-contractible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FDI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contracting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FDI is a specific organizational choice made by investing firms to take advantage of opportunities for earning profits in the host country and in response to the challenges posed by the contracting.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71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South to North FDI</a:t>
            </a:r>
            <a:b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Avinash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Dixit public lecture at Oxford)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Thite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(2016)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Indian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Newer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Markets </a:t>
            </a: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MNEs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ambitions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adaptable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nimble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cows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FDI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38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abroad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Avinash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Dixit public lecture at Oxford)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”One of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Indian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ailing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[to]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Thite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Wilkinson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Budhwar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2016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”If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money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anywhere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Economist, 22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69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Avinash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Dixit public lecture at Oxford)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non-contractability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home;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handle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Technology, management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Know-how to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More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bribe</a:t>
            </a:r>
            <a:r>
              <a:rPr lang="fi-F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8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b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2003-2014: In Asia 6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plus) and medium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East,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 –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Nimble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tactical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deeply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80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opinion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Nenad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Pacek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President, Global Success Advisors GmbH; Co-Founder, CEEMEA Business Group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fi-FI" sz="9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9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fi-FI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9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fi-FI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9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fi-FI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9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9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9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</a:p>
          <a:p>
            <a:pPr marL="0" indent="0">
              <a:buNone/>
            </a:pPr>
            <a:endParaRPr lang="fi-FI" sz="9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Accelerate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at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unbeleivable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speed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have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lot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money to go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abroad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even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fi-FI" sz="9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sell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same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quality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almost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cheaper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fi-FI" sz="9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close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talent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gap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bribes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win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business 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foreign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companies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cannot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fi-FI" sz="9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Some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local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companies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are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very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cash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rich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&amp;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western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knowledge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at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extremely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9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prices</a:t>
            </a:r>
            <a:r>
              <a:rPr lang="fi-FI" sz="9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fi-FI" sz="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23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Ravi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Ramamurti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Northeastern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tough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suit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workforce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isntitutions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opportunistic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5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5886-F8C1-451D-BCB4-644C3D7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58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Advice for essay-report</a:t>
            </a:r>
            <a:endParaRPr lang="LID4096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EDAB-9BA3-48E0-BD21-A7A73FAD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10515600" cy="49607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Analyze the presence of other emerging markets MNCs in your chosen emerging country. Analyze local largest companies.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Stress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Their competitive advantages and disadvantages; </a:t>
            </a:r>
          </a:p>
          <a:p>
            <a:pPr marL="0" indent="0">
              <a:buNone/>
            </a:pPr>
            <a:r>
              <a:rPr lang="en-US" dirty="0"/>
              <a:t>Their sectoral patterns;</a:t>
            </a:r>
          </a:p>
          <a:p>
            <a:pPr marL="0" indent="0">
              <a:buNone/>
            </a:pPr>
            <a:r>
              <a:rPr lang="en-US" dirty="0"/>
              <a:t>The niches they occupy:  middle class, base of pyramid or elite consumers?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the above analysis to investment perspectives in your chosen country.</a:t>
            </a:r>
            <a:endParaRPr lang="LID40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700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challengies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MNCs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Markets </a:t>
            </a: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Boston Consulting Group)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dropping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currencies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flactuating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MNCs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re-engage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fi-FI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multinationals</a:t>
            </a:r>
            <a:r>
              <a:rPr lang="fi-FI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63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concensus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USA, Western Europe, Japan.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(60% is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taxes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sifting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spending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Population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rises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countries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fi-FI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i-FI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fi-FI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fi-FI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i-FI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629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8AB118-4A91-4895-A41B-BA0022BD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9" y="106532"/>
            <a:ext cx="10369118" cy="65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vahaun tulos haulle John Dunning paradi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29" y="0"/>
            <a:ext cx="6169231" cy="33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uvahaun tulos haulle John Dunning paradi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53" y="3354779"/>
            <a:ext cx="8896350" cy="35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1906" y="0"/>
            <a:ext cx="4114800" cy="1180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copyright,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blueprint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managerial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intangible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fi-FI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198822" y="698269"/>
            <a:ext cx="831273" cy="191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CEA9E05-5E5B-497A-A901-A2D5513BE9E4}"/>
              </a:ext>
            </a:extLst>
          </p:cNvPr>
          <p:cNvSpPr/>
          <p:nvPr/>
        </p:nvSpPr>
        <p:spPr>
          <a:xfrm>
            <a:off x="0" y="399495"/>
            <a:ext cx="2921329" cy="124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OLI paradigm suggested by John Dunning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965257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826D10-2378-459B-8E23-A7645D81B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1" y="257452"/>
            <a:ext cx="11031793" cy="64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1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V4D7dErKtY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268" y="365125"/>
            <a:ext cx="11174680" cy="59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MNEs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years, economists have been talking about a structural shift in the global economy.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increase spending in the United States, or do you open a new factory and service center in Asia?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question was answered in 2013: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 ever, global corporations invested more in emerging markets than the core economies of U.S., Europe and Japan, according to UNCTAD in their 2013 World Investment Report.</a:t>
            </a:r>
          </a:p>
        </p:txBody>
      </p:sp>
    </p:spTree>
    <p:extLst>
      <p:ext uri="{BB962C8B-B14F-4D97-AF65-F5344CB8AC3E}">
        <p14:creationId xmlns:p14="http://schemas.microsoft.com/office/powerpoint/2010/main" val="222305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76212"/>
            <a:ext cx="106013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F6530-A86D-4271-8D6A-00769141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794"/>
            <a:ext cx="12192000" cy="61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93984"/>
            <a:ext cx="1083148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Business/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MNCs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(London and Hart 2004)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MNCs have focused on the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wealthy elite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top of the economic pyramid, with products and business models similar to those used in the developed world.</a:t>
            </a:r>
          </a:p>
          <a:p>
            <a:pPr marL="0" indent="0" algn="just">
              <a:buNone/>
            </a:pPr>
            <a:endParaRPr lang="fi-FI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Largely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until recently is a huge base of potential customers whose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annual purchasing power parity (PPP) is less than $1500 per year.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billion customers in these base-of-the-pyramid markets represent a vast potential.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both tremendous opportunities and unique challenges. 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growing number of MNCs start to explore the enormous business opportunity at the base of the economic pyramid</a:t>
            </a:r>
            <a:r>
              <a:rPr lang="en-US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432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2390</Words>
  <Application>Microsoft Office PowerPoint</Application>
  <PresentationFormat>Widescreen</PresentationFormat>
  <Paragraphs>417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FDI, multinationals and domestic companies in emerging markets</vt:lpstr>
      <vt:lpstr>Just return to our first lecture… Interesting Figure!</vt:lpstr>
      <vt:lpstr>Traditional view of multinational enterprise (from Avinash Dixit public lecture at Oxford)</vt:lpstr>
      <vt:lpstr>PowerPoint Presentation</vt:lpstr>
      <vt:lpstr>Developed countries´ MNEs investing in EMs </vt:lpstr>
      <vt:lpstr>PowerPoint Presentation</vt:lpstr>
      <vt:lpstr>PowerPoint Presentation</vt:lpstr>
      <vt:lpstr>PowerPoint Presentation</vt:lpstr>
      <vt:lpstr>Business/investment strategies of MNCs/investors from advanced markets in emerging markets (London and Hart 2004)</vt:lpstr>
      <vt:lpstr> The base of the economic pyramid: opportunities 1  (London and Hart 2004) </vt:lpstr>
      <vt:lpstr> The base of the economic pyramid: opportunities  (London and Hart 2004) </vt:lpstr>
      <vt:lpstr>Informal employment, % of non-agricultural employment; Emerging markets</vt:lpstr>
      <vt:lpstr>Informal employment, % of non-agricultural employment; other countries</vt:lpstr>
      <vt:lpstr>The base of the economic pyramid: challenges (London and Hart 2004)</vt:lpstr>
      <vt:lpstr>PowerPoint Presentation</vt:lpstr>
      <vt:lpstr>Ordinary/previous EM strategy (London and Hart 2004) </vt:lpstr>
      <vt:lpstr>Perspective EM strategy (London and Hart 2004) </vt:lpstr>
      <vt:lpstr>Advice for essay-report from the above part, i.e. multinational strategies</vt:lpstr>
      <vt:lpstr> Video: A New Model for Emerging Markets </vt:lpstr>
      <vt:lpstr>Emerging Giants: Local companies in Emerging Markets</vt:lpstr>
      <vt:lpstr>Fortune global 500, 2018, World</vt:lpstr>
      <vt:lpstr>Fortune global 500, 2018, Asia, EM</vt:lpstr>
      <vt:lpstr>Fortune global 500, 2018, Latin America, EM</vt:lpstr>
      <vt:lpstr>Fortune global 100, 2018, Emerging markets companies; number of companies</vt:lpstr>
      <vt:lpstr>New development in MNEs over last four decades (from Avinash Dixit public lecture at Oxford)</vt:lpstr>
      <vt:lpstr>PowerPoint Presentation</vt:lpstr>
      <vt:lpstr>PowerPoint Presentation</vt:lpstr>
      <vt:lpstr>Question  (from Avinash Dixit public lecture at Oxford) </vt:lpstr>
      <vt:lpstr>Previous explanations (not mutually excluded)  (from Avinash Dixit public lecture at Oxford)</vt:lpstr>
      <vt:lpstr>New features of South to North FDI (from Avinash Dixit public lecture at Oxford)</vt:lpstr>
      <vt:lpstr>Weak home environment turns into strength abroad (from Avinash Dixit public lecture at Oxford)</vt:lpstr>
      <vt:lpstr>Skills for coping with bad governance  (from Avinash Dixit public lecture at Oxford)</vt:lpstr>
      <vt:lpstr>Local EMs companies and local competition </vt:lpstr>
      <vt:lpstr>Expert opinion: Nenad Pacek, President, Global Success Advisors GmbH; Co-Founder, CEEMEA Business Group</vt:lpstr>
      <vt:lpstr>Professor Ravi Ramamurti, Northeastern University</vt:lpstr>
      <vt:lpstr>Advice for essay-report</vt:lpstr>
      <vt:lpstr>New challengies for developed countries MNCs in Emerging Markets (Boston Consulting Group)</vt:lpstr>
      <vt:lpstr>Recent trends in emerging markets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Multinationals in EM</dc:title>
  <dc:creator>Ledyaeva Svetlana</dc:creator>
  <cp:lastModifiedBy>Ledyaeva Svetlana</cp:lastModifiedBy>
  <cp:revision>371</cp:revision>
  <dcterms:created xsi:type="dcterms:W3CDTF">2017-03-01T15:43:10Z</dcterms:created>
  <dcterms:modified xsi:type="dcterms:W3CDTF">2021-02-02T10:01:14Z</dcterms:modified>
</cp:coreProperties>
</file>