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sldIdLst>
    <p:sldId id="256" r:id="rId2"/>
    <p:sldId id="289" r:id="rId3"/>
    <p:sldId id="288" r:id="rId4"/>
    <p:sldId id="258" r:id="rId5"/>
    <p:sldId id="257" r:id="rId6"/>
    <p:sldId id="259" r:id="rId7"/>
    <p:sldId id="260" r:id="rId8"/>
    <p:sldId id="285" r:id="rId9"/>
    <p:sldId id="286" r:id="rId10"/>
    <p:sldId id="287" r:id="rId11"/>
    <p:sldId id="261" r:id="rId12"/>
    <p:sldId id="262" r:id="rId13"/>
    <p:sldId id="263" r:id="rId14"/>
    <p:sldId id="275" r:id="rId15"/>
    <p:sldId id="265" r:id="rId16"/>
    <p:sldId id="266" r:id="rId17"/>
    <p:sldId id="270" r:id="rId18"/>
    <p:sldId id="271" r:id="rId19"/>
    <p:sldId id="272" r:id="rId20"/>
    <p:sldId id="273" r:id="rId21"/>
    <p:sldId id="274" r:id="rId22"/>
    <p:sldId id="276" r:id="rId23"/>
    <p:sldId id="279" r:id="rId24"/>
    <p:sldId id="277" r:id="rId25"/>
    <p:sldId id="278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2673" y="3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F3D7E-8B78-4F51-BD48-5C03CC026D49}" type="datetimeFigureOut">
              <a:rPr lang="fi-FI" smtClean="0"/>
              <a:t>23.11.2021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C96EA-6543-4E22-93E0-70AE9601B5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98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C9537-5F2B-6348-B648-6C16C6219841}" type="slidenum"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240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98080-838C-F74E-ADD6-F8DD5A17833D}" type="datetimeFigureOut">
              <a:t>23.11.2021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.png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/>
          </a:bodyPr>
          <a:lstStyle/>
          <a:p>
            <a:r>
              <a:rPr lang="en-GB" dirty="0"/>
              <a:t>Process Integration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Timo Laukkanen</a:t>
            </a:r>
          </a:p>
        </p:txBody>
      </p:sp>
    </p:spTree>
    <p:extLst>
      <p:ext uri="{BB962C8B-B14F-4D97-AF65-F5344CB8AC3E}">
        <p14:creationId xmlns:p14="http://schemas.microsoft.com/office/powerpoint/2010/main" val="1148490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012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Data extraction: Nonadiabatic reactor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2AC19DD-EB54-4B36-AD18-D9D05333A0AC}"/>
              </a:ext>
            </a:extLst>
          </p:cNvPr>
          <p:cNvSpPr/>
          <p:nvPr/>
        </p:nvSpPr>
        <p:spPr>
          <a:xfrm>
            <a:off x="3152503" y="1708535"/>
            <a:ext cx="2647406" cy="1599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Reactor</a:t>
            </a:r>
            <a:r>
              <a:rPr lang="fi-FI" dirty="0"/>
              <a:t>, Q= 100 kW ( </a:t>
            </a:r>
            <a:r>
              <a:rPr lang="fi-FI" dirty="0" err="1"/>
              <a:t>f.ex</a:t>
            </a:r>
            <a:r>
              <a:rPr lang="fi-FI" dirty="0"/>
              <a:t>. in </a:t>
            </a:r>
            <a:r>
              <a:rPr lang="fi-FI" dirty="0" err="1"/>
              <a:t>AspenPlus</a:t>
            </a:r>
            <a:r>
              <a:rPr lang="fi-FI" dirty="0"/>
              <a:t> </a:t>
            </a:r>
            <a:r>
              <a:rPr lang="fi-FI" dirty="0" err="1"/>
              <a:t>positive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 </a:t>
            </a:r>
            <a:r>
              <a:rPr lang="fi-FI" dirty="0" err="1"/>
              <a:t>stands</a:t>
            </a:r>
            <a:r>
              <a:rPr lang="fi-FI" dirty="0"/>
              <a:t> for </a:t>
            </a:r>
            <a:r>
              <a:rPr lang="fi-FI" dirty="0" err="1"/>
              <a:t>endotermic</a:t>
            </a:r>
            <a:r>
              <a:rPr lang="fi-FI" dirty="0"/>
              <a:t> </a:t>
            </a:r>
            <a:r>
              <a:rPr lang="fi-FI" dirty="0" err="1"/>
              <a:t>reactor</a:t>
            </a:r>
            <a:r>
              <a:rPr lang="fi-FI" dirty="0"/>
              <a:t>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DEB5BB-3D31-4D5B-83CB-73487154A292}"/>
              </a:ext>
            </a:extLst>
          </p:cNvPr>
          <p:cNvCxnSpPr/>
          <p:nvPr/>
        </p:nvCxnSpPr>
        <p:spPr>
          <a:xfrm>
            <a:off x="1759131" y="2499360"/>
            <a:ext cx="1393372" cy="87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43855FA-F479-46A9-B9E4-3DE63A53F15D}"/>
              </a:ext>
            </a:extLst>
          </p:cNvPr>
          <p:cNvSpPr txBox="1"/>
          <p:nvPr/>
        </p:nvSpPr>
        <p:spPr>
          <a:xfrm>
            <a:off x="304800" y="1587398"/>
            <a:ext cx="277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Mass</a:t>
            </a:r>
            <a:r>
              <a:rPr lang="fi-FI" dirty="0"/>
              <a:t> </a:t>
            </a:r>
            <a:r>
              <a:rPr lang="fi-FI" dirty="0" err="1"/>
              <a:t>flow</a:t>
            </a:r>
            <a:r>
              <a:rPr lang="fi-FI" dirty="0"/>
              <a:t>=1 kg/</a:t>
            </a:r>
            <a:r>
              <a:rPr lang="fi-FI" dirty="0" err="1"/>
              <a:t>s,T</a:t>
            </a:r>
            <a:r>
              <a:rPr lang="fi-FI" dirty="0"/>
              <a:t>= 300 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4FD6A46-30D1-4775-BDBC-2EBFBB9B8EA4}"/>
              </a:ext>
            </a:extLst>
          </p:cNvPr>
          <p:cNvSpPr txBox="1"/>
          <p:nvPr/>
        </p:nvSpPr>
        <p:spPr>
          <a:xfrm>
            <a:off x="5869578" y="1893144"/>
            <a:ext cx="269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Mass</a:t>
            </a:r>
            <a:r>
              <a:rPr lang="fi-FI" dirty="0"/>
              <a:t> </a:t>
            </a:r>
            <a:r>
              <a:rPr lang="fi-FI" dirty="0" err="1"/>
              <a:t>flow</a:t>
            </a:r>
            <a:r>
              <a:rPr lang="fi-FI" dirty="0"/>
              <a:t>=1 kg/</a:t>
            </a:r>
            <a:r>
              <a:rPr lang="fi-FI" dirty="0" err="1"/>
              <a:t>s,T</a:t>
            </a:r>
            <a:r>
              <a:rPr lang="fi-FI" dirty="0"/>
              <a:t>= 300 C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0A734C5-6472-4A4A-B456-26A5540DB89B}"/>
              </a:ext>
            </a:extLst>
          </p:cNvPr>
          <p:cNvCxnSpPr/>
          <p:nvPr/>
        </p:nvCxnSpPr>
        <p:spPr>
          <a:xfrm>
            <a:off x="5799909" y="2580952"/>
            <a:ext cx="1393372" cy="87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30AA75B8-510E-4831-8548-E098CE895479}"/>
              </a:ext>
            </a:extLst>
          </p:cNvPr>
          <p:cNvSpPr txBox="1"/>
          <p:nvPr/>
        </p:nvSpPr>
        <p:spPr>
          <a:xfrm>
            <a:off x="267329" y="3626078"/>
            <a:ext cx="85547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In </a:t>
            </a:r>
            <a:r>
              <a:rPr lang="fi-FI" dirty="0" err="1"/>
              <a:t>Aspen</a:t>
            </a:r>
            <a:r>
              <a:rPr lang="fi-FI" dirty="0"/>
              <a:t> a </a:t>
            </a:r>
            <a:r>
              <a:rPr lang="fi-FI" dirty="0" err="1"/>
              <a:t>positive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 +100 kW </a:t>
            </a:r>
            <a:r>
              <a:rPr lang="fi-FI" dirty="0" err="1"/>
              <a:t>stands</a:t>
            </a:r>
            <a:r>
              <a:rPr lang="fi-FI" dirty="0"/>
              <a:t> for an </a:t>
            </a:r>
            <a:r>
              <a:rPr lang="fi-FI" dirty="0" err="1"/>
              <a:t>endotermic</a:t>
            </a:r>
            <a:r>
              <a:rPr lang="fi-FI" dirty="0"/>
              <a:t> </a:t>
            </a:r>
            <a:r>
              <a:rPr lang="fi-FI" dirty="0" err="1"/>
              <a:t>reaction</a:t>
            </a:r>
            <a:r>
              <a:rPr lang="fi-FI" dirty="0"/>
              <a:t>. In </a:t>
            </a:r>
            <a:r>
              <a:rPr lang="fi-FI" dirty="0" err="1"/>
              <a:t>pinch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this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modelled</a:t>
            </a:r>
            <a:r>
              <a:rPr lang="fi-FI" dirty="0"/>
              <a:t> as an </a:t>
            </a:r>
            <a:r>
              <a:rPr lang="fi-FI" dirty="0" err="1"/>
              <a:t>isothermic</a:t>
            </a:r>
            <a:r>
              <a:rPr lang="fi-FI" dirty="0"/>
              <a:t> </a:t>
            </a:r>
            <a:r>
              <a:rPr lang="fi-FI" dirty="0" err="1"/>
              <a:t>cold</a:t>
            </a:r>
            <a:r>
              <a:rPr lang="fi-FI" dirty="0"/>
              <a:t> </a:t>
            </a:r>
            <a:r>
              <a:rPr lang="fi-FI" dirty="0" err="1"/>
              <a:t>stream</a:t>
            </a:r>
            <a:r>
              <a:rPr lang="fi-FI" dirty="0"/>
              <a:t> </a:t>
            </a:r>
          </a:p>
          <a:p>
            <a:r>
              <a:rPr lang="fi-FI" dirty="0" err="1"/>
              <a:t>Tstart</a:t>
            </a:r>
            <a:r>
              <a:rPr lang="fi-FI" dirty="0"/>
              <a:t>=300, </a:t>
            </a:r>
            <a:r>
              <a:rPr lang="fi-FI" dirty="0" err="1"/>
              <a:t>Tend</a:t>
            </a:r>
            <a:r>
              <a:rPr lang="fi-FI" dirty="0"/>
              <a:t>=300, Q=100 kW, cp= </a:t>
            </a:r>
            <a:r>
              <a:rPr lang="fi-FI" dirty="0" err="1"/>
              <a:t>infinity</a:t>
            </a:r>
            <a:r>
              <a:rPr lang="fi-FI" dirty="0"/>
              <a:t> </a:t>
            </a:r>
          </a:p>
          <a:p>
            <a:r>
              <a:rPr lang="fi-FI" dirty="0"/>
              <a:t>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enthalpy</a:t>
            </a:r>
            <a:r>
              <a:rPr lang="fi-FI" dirty="0"/>
              <a:t> </a:t>
            </a:r>
            <a:r>
              <a:rPr lang="fi-FI" dirty="0" err="1"/>
              <a:t>flow-temperature</a:t>
            </a:r>
            <a:r>
              <a:rPr lang="fi-FI" dirty="0"/>
              <a:t> </a:t>
            </a:r>
            <a:r>
              <a:rPr lang="fi-FI" dirty="0" err="1"/>
              <a:t>diagram</a:t>
            </a:r>
            <a:r>
              <a:rPr lang="fi-FI" dirty="0"/>
              <a:t> this is </a:t>
            </a:r>
            <a:r>
              <a:rPr lang="fi-FI" dirty="0" err="1"/>
              <a:t>shown</a:t>
            </a:r>
            <a:r>
              <a:rPr lang="fi-FI" dirty="0"/>
              <a:t> as a </a:t>
            </a:r>
            <a:r>
              <a:rPr lang="fi-FI" dirty="0" err="1"/>
              <a:t>horizontal</a:t>
            </a:r>
            <a:r>
              <a:rPr lang="fi-FI" dirty="0"/>
              <a:t> </a:t>
            </a:r>
            <a:r>
              <a:rPr lang="fi-FI" dirty="0" err="1"/>
              <a:t>stream</a:t>
            </a:r>
            <a:r>
              <a:rPr lang="fi-FI" dirty="0"/>
              <a:t> at 300 C, </a:t>
            </a:r>
            <a:r>
              <a:rPr lang="fi-FI" dirty="0" err="1"/>
              <a:t>having</a:t>
            </a:r>
            <a:r>
              <a:rPr lang="fi-FI" dirty="0"/>
              <a:t> 100 kW of </a:t>
            </a:r>
            <a:r>
              <a:rPr lang="fi-FI" dirty="0" err="1"/>
              <a:t>heat</a:t>
            </a:r>
            <a:endParaRPr lang="fi-FI" dirty="0"/>
          </a:p>
          <a:p>
            <a:endParaRPr lang="fi-FI" dirty="0"/>
          </a:p>
          <a:p>
            <a:r>
              <a:rPr lang="fi-FI" dirty="0"/>
              <a:t>If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don’t</a:t>
            </a:r>
            <a:r>
              <a:rPr lang="fi-FI" dirty="0"/>
              <a:t> </a:t>
            </a:r>
            <a:r>
              <a:rPr lang="fi-FI" dirty="0" err="1"/>
              <a:t>like</a:t>
            </a:r>
            <a:r>
              <a:rPr lang="fi-FI" dirty="0"/>
              <a:t>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isothermic</a:t>
            </a:r>
            <a:r>
              <a:rPr lang="fi-FI" dirty="0"/>
              <a:t> </a:t>
            </a:r>
            <a:r>
              <a:rPr lang="fi-FI" dirty="0" err="1"/>
              <a:t>streams</a:t>
            </a:r>
            <a:r>
              <a:rPr lang="fi-FI" dirty="0"/>
              <a:t>,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 it to a ”</a:t>
            </a:r>
            <a:r>
              <a:rPr lang="fi-FI" dirty="0" err="1"/>
              <a:t>normal</a:t>
            </a:r>
            <a:r>
              <a:rPr lang="fi-FI" dirty="0"/>
              <a:t>” </a:t>
            </a:r>
            <a:r>
              <a:rPr lang="fi-FI" dirty="0" err="1"/>
              <a:t>stream</a:t>
            </a:r>
            <a:endParaRPr lang="fi-FI" dirty="0"/>
          </a:p>
          <a:p>
            <a:r>
              <a:rPr lang="fi-FI" dirty="0" err="1"/>
              <a:t>Tstart</a:t>
            </a:r>
            <a:r>
              <a:rPr lang="fi-FI" dirty="0"/>
              <a:t>= 299.9 C, </a:t>
            </a:r>
            <a:r>
              <a:rPr lang="fi-FI" dirty="0" err="1"/>
              <a:t>Tend</a:t>
            </a:r>
            <a:r>
              <a:rPr lang="fi-FI" dirty="0"/>
              <a:t>=300 C, Q= 100 KW, cp=Q/(m*DT)= 100/(1*(300-299.9)))= 1000  </a:t>
            </a:r>
          </a:p>
        </p:txBody>
      </p:sp>
    </p:spTree>
    <p:extLst>
      <p:ext uri="{BB962C8B-B14F-4D97-AF65-F5344CB8AC3E}">
        <p14:creationId xmlns:p14="http://schemas.microsoft.com/office/powerpoint/2010/main" val="2641887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Trial and Error: Alternative Networks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771862" y="3021168"/>
            <a:ext cx="461665" cy="2204216"/>
            <a:chOff x="2865335" y="1940669"/>
            <a:chExt cx="461665" cy="2204216"/>
          </a:xfrm>
        </p:grpSpPr>
        <p:sp>
          <p:nvSpPr>
            <p:cNvPr id="8" name="Rounded Rectangle 7"/>
            <p:cNvSpPr/>
            <p:nvPr/>
          </p:nvSpPr>
          <p:spPr>
            <a:xfrm>
              <a:off x="2893704" y="1940669"/>
              <a:ext cx="356839" cy="2204216"/>
            </a:xfrm>
            <a:prstGeom prst="roundRect">
              <a:avLst>
                <a:gd name="adj" fmla="val 45737"/>
              </a:avLst>
            </a:prstGeom>
            <a:solidFill>
              <a:schemeClr val="bg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65335" y="2645853"/>
              <a:ext cx="461665" cy="820222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GB"/>
                <a:t>Reactor</a:t>
              </a:r>
              <a:endParaRPr lang="en-GB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92310" y="3259694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C1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92310" y="4617133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C2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387265" y="2012458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H1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263977" y="4617133"/>
            <a:ext cx="419810" cy="419810"/>
            <a:chOff x="3033132" y="4628855"/>
            <a:chExt cx="419810" cy="419810"/>
          </a:xfrm>
        </p:grpSpPr>
        <p:sp>
          <p:nvSpPr>
            <p:cNvPr id="25" name="Rectangle 24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6" name="Straight Connector 45"/>
            <p:cNvCxnSpPr>
              <a:stCxn id="25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endCxn id="25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2263977" y="3259694"/>
            <a:ext cx="419810" cy="419810"/>
            <a:chOff x="3033132" y="4628855"/>
            <a:chExt cx="419810" cy="419810"/>
          </a:xfrm>
        </p:grpSpPr>
        <p:sp>
          <p:nvSpPr>
            <p:cNvPr id="56" name="Rectangle 55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>
              <a:stCxn id="56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endCxn id="56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3613829" y="3262415"/>
            <a:ext cx="419810" cy="419810"/>
            <a:chOff x="3033132" y="4628855"/>
            <a:chExt cx="419810" cy="419810"/>
          </a:xfrm>
        </p:grpSpPr>
        <p:sp>
          <p:nvSpPr>
            <p:cNvPr id="62" name="Rectangle 61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>
              <a:stCxn id="62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endCxn id="62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 rot="5400000">
            <a:off x="6029826" y="2010223"/>
            <a:ext cx="419810" cy="419810"/>
            <a:chOff x="3033132" y="4628855"/>
            <a:chExt cx="419810" cy="419810"/>
          </a:xfrm>
        </p:grpSpPr>
        <p:sp>
          <p:nvSpPr>
            <p:cNvPr id="68" name="Rectangle 67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9" name="Straight Connector 68"/>
            <p:cNvCxnSpPr>
              <a:stCxn id="68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endCxn id="68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Elbow Connector 18"/>
          <p:cNvCxnSpPr>
            <a:stCxn id="20" idx="3"/>
            <a:endCxn id="25" idx="2"/>
          </p:cNvCxnSpPr>
          <p:nvPr/>
        </p:nvCxnSpPr>
        <p:spPr>
          <a:xfrm flipH="1">
            <a:off x="2473882" y="4136463"/>
            <a:ext cx="2759645" cy="900480"/>
          </a:xfrm>
          <a:prstGeom prst="bentConnector4">
            <a:avLst>
              <a:gd name="adj1" fmla="val -47943"/>
              <a:gd name="adj2" fmla="val 239409"/>
            </a:avLst>
          </a:prstGeom>
          <a:ln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56" idx="2"/>
          </p:cNvCxnSpPr>
          <p:nvPr/>
        </p:nvCxnSpPr>
        <p:spPr>
          <a:xfrm flipH="1" flipV="1">
            <a:off x="2473882" y="3679504"/>
            <a:ext cx="2751" cy="9376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56" idx="0"/>
            <a:endCxn id="68" idx="2"/>
          </p:cNvCxnSpPr>
          <p:nvPr/>
        </p:nvCxnSpPr>
        <p:spPr>
          <a:xfrm rot="5400000" flipH="1" flipV="1">
            <a:off x="3732071" y="961939"/>
            <a:ext cx="1039566" cy="3555944"/>
          </a:xfrm>
          <a:prstGeom prst="bentConnector2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 flipH="1" flipV="1">
            <a:off x="6917075" y="1751562"/>
            <a:ext cx="2751" cy="9376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847116" y="3469599"/>
            <a:ext cx="1416861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844896" y="4827038"/>
            <a:ext cx="1416861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25" idx="3"/>
          </p:cNvCxnSpPr>
          <p:nvPr/>
        </p:nvCxnSpPr>
        <p:spPr>
          <a:xfrm>
            <a:off x="2683787" y="4827038"/>
            <a:ext cx="2116444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56" idx="3"/>
            <a:endCxn id="62" idx="1"/>
          </p:cNvCxnSpPr>
          <p:nvPr/>
        </p:nvCxnSpPr>
        <p:spPr>
          <a:xfrm>
            <a:off x="2683787" y="3469599"/>
            <a:ext cx="930042" cy="2721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033639" y="3466351"/>
            <a:ext cx="738223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6239731" y="2430034"/>
            <a:ext cx="0" cy="405934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6245524" y="1604289"/>
            <a:ext cx="0" cy="405934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3827845" y="3670453"/>
            <a:ext cx="2752" cy="4487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 flipV="1">
            <a:off x="3825093" y="2815232"/>
            <a:ext cx="2752" cy="4487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563376" y="4519261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40°C</a:t>
            </a:r>
            <a:endParaRPr lang="en-GB" sz="1400" dirty="0"/>
          </a:p>
        </p:txBody>
      </p:sp>
      <p:sp>
        <p:nvSpPr>
          <p:cNvPr id="86" name="TextBox 85"/>
          <p:cNvSpPr txBox="1"/>
          <p:nvPr/>
        </p:nvSpPr>
        <p:spPr>
          <a:xfrm>
            <a:off x="4095333" y="3164543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300°C</a:t>
            </a:r>
            <a:endParaRPr lang="en-GB" sz="1400" dirty="0"/>
          </a:p>
        </p:txBody>
      </p:sp>
      <p:sp>
        <p:nvSpPr>
          <p:cNvPr id="87" name="TextBox 86"/>
          <p:cNvSpPr txBox="1"/>
          <p:nvPr/>
        </p:nvSpPr>
        <p:spPr>
          <a:xfrm>
            <a:off x="1563376" y="3158574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40°C</a:t>
            </a:r>
            <a:endParaRPr lang="en-GB" sz="1400" dirty="0"/>
          </a:p>
        </p:txBody>
      </p:sp>
      <p:sp>
        <p:nvSpPr>
          <p:cNvPr id="88" name="TextBox 87"/>
          <p:cNvSpPr txBox="1"/>
          <p:nvPr/>
        </p:nvSpPr>
        <p:spPr>
          <a:xfrm>
            <a:off x="2999608" y="4519261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300°C</a:t>
            </a:r>
            <a:endParaRPr lang="en-GB" sz="1400" dirty="0"/>
          </a:p>
        </p:txBody>
      </p:sp>
      <p:sp>
        <p:nvSpPr>
          <p:cNvPr id="89" name="TextBox 88"/>
          <p:cNvSpPr txBox="1"/>
          <p:nvPr/>
        </p:nvSpPr>
        <p:spPr>
          <a:xfrm>
            <a:off x="2477993" y="5211382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315°C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6482889" y="1916462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90°C</a:t>
            </a:r>
            <a:endParaRPr lang="en-GB" sz="1400" dirty="0"/>
          </a:p>
        </p:txBody>
      </p:sp>
      <p:sp>
        <p:nvSpPr>
          <p:cNvPr id="94" name="TextBox 93"/>
          <p:cNvSpPr txBox="1"/>
          <p:nvPr/>
        </p:nvSpPr>
        <p:spPr>
          <a:xfrm>
            <a:off x="2477993" y="4008524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228°C</a:t>
            </a:r>
            <a:endParaRPr lang="en-GB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2830601" y="3161822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210°C</a:t>
            </a:r>
            <a:endParaRPr lang="en-GB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2473882" y="2528191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115°C</a:t>
            </a:r>
            <a:endParaRPr lang="en-GB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3952205" y="3645292"/>
            <a:ext cx="739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rgbClr val="FF0000"/>
                </a:solidFill>
              </a:rPr>
              <a:t>180 kW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414558" y="2384302"/>
            <a:ext cx="703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chemeClr val="accent1"/>
                </a:solidFill>
              </a:rPr>
              <a:t>-75 kW</a:t>
            </a:r>
            <a:endParaRPr lang="en-GB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435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Trial and Error: Alternative Networks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771862" y="3021168"/>
            <a:ext cx="461665" cy="2204216"/>
            <a:chOff x="2865335" y="1940669"/>
            <a:chExt cx="461665" cy="2204216"/>
          </a:xfrm>
        </p:grpSpPr>
        <p:sp>
          <p:nvSpPr>
            <p:cNvPr id="8" name="Rounded Rectangle 7"/>
            <p:cNvSpPr/>
            <p:nvPr/>
          </p:nvSpPr>
          <p:spPr>
            <a:xfrm>
              <a:off x="2893704" y="1940669"/>
              <a:ext cx="356839" cy="2204216"/>
            </a:xfrm>
            <a:prstGeom prst="roundRect">
              <a:avLst>
                <a:gd name="adj" fmla="val 45737"/>
              </a:avLst>
            </a:prstGeom>
            <a:solidFill>
              <a:schemeClr val="bg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65335" y="2645853"/>
              <a:ext cx="461665" cy="820222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GB"/>
                <a:t>Reactor</a:t>
              </a:r>
              <a:endParaRPr lang="en-GB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92310" y="3259694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C1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92310" y="4617133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C2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35962" y="5810152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H1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263977" y="3266133"/>
            <a:ext cx="419810" cy="419810"/>
            <a:chOff x="3033132" y="4628855"/>
            <a:chExt cx="419810" cy="419810"/>
          </a:xfrm>
        </p:grpSpPr>
        <p:sp>
          <p:nvSpPr>
            <p:cNvPr id="25" name="Rectangle 24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6" name="Straight Connector 45"/>
            <p:cNvCxnSpPr>
              <a:stCxn id="25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endCxn id="25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2262257" y="4620379"/>
            <a:ext cx="419810" cy="419810"/>
            <a:chOff x="3033132" y="4628855"/>
            <a:chExt cx="419810" cy="419810"/>
          </a:xfrm>
        </p:grpSpPr>
        <p:sp>
          <p:nvSpPr>
            <p:cNvPr id="56" name="Rectangle 55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>
              <a:stCxn id="56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endCxn id="56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3612109" y="4623100"/>
            <a:ext cx="419810" cy="419810"/>
            <a:chOff x="3033132" y="4628855"/>
            <a:chExt cx="419810" cy="419810"/>
          </a:xfrm>
        </p:grpSpPr>
        <p:sp>
          <p:nvSpPr>
            <p:cNvPr id="62" name="Rectangle 61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>
              <a:stCxn id="62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endCxn id="62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 rot="5400000">
            <a:off x="5678523" y="5807917"/>
            <a:ext cx="419810" cy="419810"/>
            <a:chOff x="3033132" y="4628855"/>
            <a:chExt cx="419810" cy="419810"/>
          </a:xfrm>
        </p:grpSpPr>
        <p:sp>
          <p:nvSpPr>
            <p:cNvPr id="68" name="Rectangle 67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9" name="Straight Connector 68"/>
            <p:cNvCxnSpPr>
              <a:stCxn id="68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endCxn id="68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Arrow Connector 72"/>
          <p:cNvCxnSpPr/>
          <p:nvPr/>
        </p:nvCxnSpPr>
        <p:spPr>
          <a:xfrm flipH="1">
            <a:off x="2468935" y="3667648"/>
            <a:ext cx="2751" cy="9376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20" idx="3"/>
            <a:endCxn id="25" idx="0"/>
          </p:cNvCxnSpPr>
          <p:nvPr/>
        </p:nvCxnSpPr>
        <p:spPr>
          <a:xfrm flipH="1" flipV="1">
            <a:off x="2473882" y="3266133"/>
            <a:ext cx="2759645" cy="870330"/>
          </a:xfrm>
          <a:prstGeom prst="bentConnector4">
            <a:avLst>
              <a:gd name="adj1" fmla="val -53329"/>
              <a:gd name="adj2" fmla="val 258210"/>
            </a:avLst>
          </a:prstGeom>
          <a:ln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 flipH="1" flipV="1">
            <a:off x="6565772" y="5549256"/>
            <a:ext cx="2751" cy="9376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845396" y="4830284"/>
            <a:ext cx="1416861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844896" y="3476038"/>
            <a:ext cx="1416861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25" idx="3"/>
          </p:cNvCxnSpPr>
          <p:nvPr/>
        </p:nvCxnSpPr>
        <p:spPr>
          <a:xfrm>
            <a:off x="2683787" y="3476038"/>
            <a:ext cx="2116444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56" idx="3"/>
            <a:endCxn id="62" idx="1"/>
          </p:cNvCxnSpPr>
          <p:nvPr/>
        </p:nvCxnSpPr>
        <p:spPr>
          <a:xfrm>
            <a:off x="2682067" y="4830284"/>
            <a:ext cx="930042" cy="2721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031919" y="4827036"/>
            <a:ext cx="738223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888428" y="6227728"/>
            <a:ext cx="0" cy="405934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5894221" y="5401983"/>
            <a:ext cx="0" cy="405934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3826125" y="5031138"/>
            <a:ext cx="2752" cy="4487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 flipV="1">
            <a:off x="3850397" y="4189427"/>
            <a:ext cx="2752" cy="4487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563376" y="3154751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40°C</a:t>
            </a:r>
            <a:endParaRPr lang="en-GB" sz="1400" dirty="0"/>
          </a:p>
        </p:txBody>
      </p:sp>
      <p:sp>
        <p:nvSpPr>
          <p:cNvPr id="86" name="TextBox 85"/>
          <p:cNvSpPr txBox="1"/>
          <p:nvPr/>
        </p:nvSpPr>
        <p:spPr>
          <a:xfrm>
            <a:off x="4093613" y="4525228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300°C</a:t>
            </a:r>
            <a:endParaRPr lang="en-GB" sz="1400" dirty="0"/>
          </a:p>
        </p:txBody>
      </p:sp>
      <p:sp>
        <p:nvSpPr>
          <p:cNvPr id="87" name="TextBox 86"/>
          <p:cNvSpPr txBox="1"/>
          <p:nvPr/>
        </p:nvSpPr>
        <p:spPr>
          <a:xfrm>
            <a:off x="1561656" y="4519259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40°C</a:t>
            </a:r>
            <a:endParaRPr lang="en-GB" sz="1400" dirty="0"/>
          </a:p>
        </p:txBody>
      </p:sp>
      <p:sp>
        <p:nvSpPr>
          <p:cNvPr id="88" name="TextBox 87"/>
          <p:cNvSpPr txBox="1"/>
          <p:nvPr/>
        </p:nvSpPr>
        <p:spPr>
          <a:xfrm>
            <a:off x="2810440" y="3168261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300°C</a:t>
            </a:r>
            <a:endParaRPr lang="en-GB" sz="1400" dirty="0"/>
          </a:p>
        </p:txBody>
      </p:sp>
      <p:sp>
        <p:nvSpPr>
          <p:cNvPr id="89" name="TextBox 88"/>
          <p:cNvSpPr txBox="1"/>
          <p:nvPr/>
        </p:nvSpPr>
        <p:spPr>
          <a:xfrm>
            <a:off x="2503329" y="2660207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315°C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6131586" y="5714156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90°C</a:t>
            </a:r>
            <a:endParaRPr lang="en-GB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2828881" y="4522507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120°C</a:t>
            </a:r>
            <a:endParaRPr lang="en-GB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2503329" y="3982574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142°C</a:t>
            </a:r>
            <a:endParaRPr lang="en-GB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3950485" y="5005977"/>
            <a:ext cx="739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rgbClr val="FF0000"/>
                </a:solidFill>
              </a:rPr>
              <a:t>180 kW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63255" y="6181996"/>
            <a:ext cx="703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chemeClr val="accent1"/>
                </a:solidFill>
              </a:rPr>
              <a:t>-75 kW</a:t>
            </a:r>
            <a:endParaRPr lang="en-GB" sz="1400" dirty="0">
              <a:solidFill>
                <a:schemeClr val="accent1"/>
              </a:solidFill>
            </a:endParaRPr>
          </a:p>
        </p:txBody>
      </p:sp>
      <p:cxnSp>
        <p:nvCxnSpPr>
          <p:cNvPr id="91" name="Elbow Connector 90"/>
          <p:cNvCxnSpPr>
            <a:stCxn id="56" idx="2"/>
            <a:endCxn id="68" idx="2"/>
          </p:cNvCxnSpPr>
          <p:nvPr/>
        </p:nvCxnSpPr>
        <p:spPr>
          <a:xfrm rot="16200000" flipH="1">
            <a:off x="3586526" y="3925824"/>
            <a:ext cx="977633" cy="3206361"/>
          </a:xfrm>
          <a:prstGeom prst="bentConnector2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2521770" y="5480841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115°C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65574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Trial and Error: Alternative Networks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771862" y="3021168"/>
            <a:ext cx="461665" cy="2204216"/>
            <a:chOff x="2865335" y="1940669"/>
            <a:chExt cx="461665" cy="2204216"/>
          </a:xfrm>
        </p:grpSpPr>
        <p:sp>
          <p:nvSpPr>
            <p:cNvPr id="8" name="Rounded Rectangle 7"/>
            <p:cNvSpPr/>
            <p:nvPr/>
          </p:nvSpPr>
          <p:spPr>
            <a:xfrm>
              <a:off x="2893704" y="1940669"/>
              <a:ext cx="356839" cy="2204216"/>
            </a:xfrm>
            <a:prstGeom prst="roundRect">
              <a:avLst>
                <a:gd name="adj" fmla="val 45737"/>
              </a:avLst>
            </a:prstGeom>
            <a:solidFill>
              <a:schemeClr val="bg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65335" y="2645853"/>
              <a:ext cx="461665" cy="820222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GB"/>
                <a:t>Reactor</a:t>
              </a:r>
              <a:endParaRPr lang="en-GB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92310" y="3259694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C1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92310" y="4617133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C2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120403" y="1975963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H1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507305" y="4617133"/>
            <a:ext cx="419810" cy="419810"/>
            <a:chOff x="3033132" y="4628855"/>
            <a:chExt cx="419810" cy="419810"/>
          </a:xfrm>
        </p:grpSpPr>
        <p:sp>
          <p:nvSpPr>
            <p:cNvPr id="25" name="Rectangle 24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6" name="Straight Connector 45"/>
            <p:cNvCxnSpPr>
              <a:stCxn id="25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endCxn id="25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1858617" y="3259694"/>
            <a:ext cx="419810" cy="419810"/>
            <a:chOff x="3033132" y="4628855"/>
            <a:chExt cx="419810" cy="419810"/>
          </a:xfrm>
        </p:grpSpPr>
        <p:sp>
          <p:nvSpPr>
            <p:cNvPr id="56" name="Rectangle 55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>
              <a:stCxn id="56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endCxn id="56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3613829" y="3262415"/>
            <a:ext cx="419810" cy="419810"/>
            <a:chOff x="3033132" y="4628855"/>
            <a:chExt cx="419810" cy="419810"/>
          </a:xfrm>
        </p:grpSpPr>
        <p:sp>
          <p:nvSpPr>
            <p:cNvPr id="62" name="Rectangle 61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>
              <a:stCxn id="62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endCxn id="62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Elbow Connector 18"/>
          <p:cNvCxnSpPr>
            <a:stCxn id="20" idx="3"/>
            <a:endCxn id="100" idx="2"/>
          </p:cNvCxnSpPr>
          <p:nvPr/>
        </p:nvCxnSpPr>
        <p:spPr>
          <a:xfrm flipH="1">
            <a:off x="3156073" y="4136463"/>
            <a:ext cx="2077454" cy="900480"/>
          </a:xfrm>
          <a:prstGeom prst="bentConnector4">
            <a:avLst>
              <a:gd name="adj1" fmla="val -66938"/>
              <a:gd name="adj2" fmla="val 255913"/>
            </a:avLst>
          </a:prstGeom>
          <a:ln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62" idx="2"/>
          </p:cNvCxnSpPr>
          <p:nvPr/>
        </p:nvCxnSpPr>
        <p:spPr>
          <a:xfrm flipH="1" flipV="1">
            <a:off x="3823734" y="3682225"/>
            <a:ext cx="6863" cy="276341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100" idx="0"/>
            <a:endCxn id="68" idx="2"/>
          </p:cNvCxnSpPr>
          <p:nvPr/>
        </p:nvCxnSpPr>
        <p:spPr>
          <a:xfrm rot="5400000" flipH="1" flipV="1">
            <a:off x="3394447" y="1981755"/>
            <a:ext cx="2397005" cy="2873753"/>
          </a:xfrm>
          <a:prstGeom prst="bentConnector2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56" idx="1"/>
          </p:cNvCxnSpPr>
          <p:nvPr/>
        </p:nvCxnSpPr>
        <p:spPr>
          <a:xfrm>
            <a:off x="847116" y="3469599"/>
            <a:ext cx="1011501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844896" y="4827038"/>
            <a:ext cx="668407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25" idx="3"/>
            <a:endCxn id="100" idx="1"/>
          </p:cNvCxnSpPr>
          <p:nvPr/>
        </p:nvCxnSpPr>
        <p:spPr>
          <a:xfrm>
            <a:off x="1927115" y="4827038"/>
            <a:ext cx="1019053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56" idx="3"/>
            <a:endCxn id="62" idx="1"/>
          </p:cNvCxnSpPr>
          <p:nvPr/>
        </p:nvCxnSpPr>
        <p:spPr>
          <a:xfrm>
            <a:off x="2278427" y="3469599"/>
            <a:ext cx="1335402" cy="2721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033639" y="3466351"/>
            <a:ext cx="738223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2057773" y="3670453"/>
            <a:ext cx="2752" cy="4487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 flipV="1">
            <a:off x="2055021" y="2815232"/>
            <a:ext cx="2752" cy="4487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47116" y="4519261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40°C</a:t>
            </a:r>
            <a:endParaRPr lang="en-GB" sz="1400" dirty="0"/>
          </a:p>
        </p:txBody>
      </p:sp>
      <p:sp>
        <p:nvSpPr>
          <p:cNvPr id="86" name="TextBox 85"/>
          <p:cNvSpPr txBox="1"/>
          <p:nvPr/>
        </p:nvSpPr>
        <p:spPr>
          <a:xfrm>
            <a:off x="4095333" y="3164543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300°C</a:t>
            </a:r>
            <a:endParaRPr lang="en-GB" sz="1400" dirty="0"/>
          </a:p>
        </p:txBody>
      </p:sp>
      <p:sp>
        <p:nvSpPr>
          <p:cNvPr id="87" name="TextBox 86"/>
          <p:cNvSpPr txBox="1"/>
          <p:nvPr/>
        </p:nvSpPr>
        <p:spPr>
          <a:xfrm>
            <a:off x="844896" y="3158574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40°C</a:t>
            </a:r>
            <a:endParaRPr lang="en-GB" sz="1400" dirty="0"/>
          </a:p>
        </p:txBody>
      </p:sp>
      <p:sp>
        <p:nvSpPr>
          <p:cNvPr id="88" name="TextBox 87"/>
          <p:cNvSpPr txBox="1"/>
          <p:nvPr/>
        </p:nvSpPr>
        <p:spPr>
          <a:xfrm>
            <a:off x="3935795" y="4519261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300°C</a:t>
            </a:r>
            <a:endParaRPr lang="en-GB" sz="1400" dirty="0"/>
          </a:p>
        </p:txBody>
      </p:sp>
      <p:sp>
        <p:nvSpPr>
          <p:cNvPr id="89" name="TextBox 88"/>
          <p:cNvSpPr txBox="1"/>
          <p:nvPr/>
        </p:nvSpPr>
        <p:spPr>
          <a:xfrm>
            <a:off x="3152469" y="5225384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315°C</a:t>
            </a:r>
            <a:endParaRPr lang="en-GB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2307492" y="3161822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75°C</a:t>
            </a:r>
            <a:endParaRPr lang="en-GB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1984853" y="4519261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75°C</a:t>
            </a:r>
            <a:endParaRPr lang="en-GB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2182133" y="3645292"/>
            <a:ext cx="648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rgbClr val="FF0000"/>
                </a:solidFill>
              </a:rPr>
              <a:t>70 kW</a:t>
            </a:r>
            <a:endParaRPr lang="en-GB" sz="1400" dirty="0">
              <a:solidFill>
                <a:srgbClr val="FF0000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 flipH="1" flipV="1">
            <a:off x="1704911" y="5035084"/>
            <a:ext cx="2752" cy="4487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 flipV="1">
            <a:off x="1702159" y="4179863"/>
            <a:ext cx="2752" cy="4487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829271" y="5036943"/>
            <a:ext cx="648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rgbClr val="FF0000"/>
                </a:solidFill>
              </a:rPr>
              <a:t>35 kW</a:t>
            </a:r>
            <a:endParaRPr lang="en-GB" sz="1400" dirty="0">
              <a:solidFill>
                <a:srgbClr val="FF0000"/>
              </a:solidFill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2946168" y="4617133"/>
            <a:ext cx="419810" cy="419810"/>
            <a:chOff x="3033132" y="4628855"/>
            <a:chExt cx="419810" cy="419810"/>
          </a:xfrm>
        </p:grpSpPr>
        <p:sp>
          <p:nvSpPr>
            <p:cNvPr id="100" name="Rectangle 99"/>
            <p:cNvSpPr/>
            <p:nvPr/>
          </p:nvSpPr>
          <p:spPr>
            <a:xfrm>
              <a:off x="3033132" y="4628855"/>
              <a:ext cx="419810" cy="419810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1" name="Straight Connector 100"/>
            <p:cNvCxnSpPr>
              <a:stCxn id="100" idx="1"/>
            </p:cNvCxnSpPr>
            <p:nvPr/>
          </p:nvCxnSpPr>
          <p:spPr>
            <a:xfrm flipV="1">
              <a:off x="3033132" y="4721225"/>
              <a:ext cx="105130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138262" y="4721225"/>
              <a:ext cx="107524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3247148" y="4721225"/>
              <a:ext cx="107950" cy="209550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0" idx="3"/>
            </p:cNvCxnSpPr>
            <p:nvPr/>
          </p:nvCxnSpPr>
          <p:spPr>
            <a:xfrm>
              <a:off x="3355098" y="4721225"/>
              <a:ext cx="97844" cy="117535"/>
            </a:xfrm>
            <a:prstGeom prst="line">
              <a:avLst/>
            </a:prstGeom>
            <a:ln cap="rnd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Arrow Connector 104"/>
          <p:cNvCxnSpPr/>
          <p:nvPr/>
        </p:nvCxnSpPr>
        <p:spPr>
          <a:xfrm>
            <a:off x="3365978" y="4827038"/>
            <a:ext cx="1405884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62" idx="0"/>
          </p:cNvCxnSpPr>
          <p:nvPr/>
        </p:nvCxnSpPr>
        <p:spPr>
          <a:xfrm flipV="1">
            <a:off x="3823734" y="2224240"/>
            <a:ext cx="1" cy="1038175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908837" y="3726352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315°C</a:t>
            </a:r>
            <a:endParaRPr lang="en-GB" sz="1400" dirty="0"/>
          </a:p>
        </p:txBody>
      </p:sp>
      <p:sp>
        <p:nvSpPr>
          <p:cNvPr id="108" name="TextBox 107"/>
          <p:cNvSpPr txBox="1"/>
          <p:nvPr/>
        </p:nvSpPr>
        <p:spPr>
          <a:xfrm>
            <a:off x="3833720" y="2835440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90°C</a:t>
            </a:r>
            <a:endParaRPr lang="en-GB" sz="14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147886" y="4213620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90°C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90026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932923"/>
              </p:ext>
            </p:extLst>
          </p:nvPr>
        </p:nvGraphicFramePr>
        <p:xfrm>
          <a:off x="1457344" y="2808569"/>
          <a:ext cx="6221980" cy="2331827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512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0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9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4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 </a:t>
                      </a:r>
                      <a:endParaRPr lang="en-US" sz="2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T</a:t>
                      </a:r>
                      <a:r>
                        <a:rPr lang="en-US" sz="2800" u="none" strike="noStrike" baseline="-25000">
                          <a:effectLst/>
                        </a:rPr>
                        <a:t>supply</a:t>
                      </a:r>
                      <a:r>
                        <a:rPr lang="en-US" sz="2800" u="none" strike="noStrike">
                          <a:effectLst/>
                        </a:rPr>
                        <a:t> (°C)</a:t>
                      </a:r>
                      <a:endParaRPr lang="en-US" sz="2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T</a:t>
                      </a:r>
                      <a:r>
                        <a:rPr lang="en-US" sz="2800" u="none" strike="noStrike" baseline="-25000">
                          <a:effectLst/>
                        </a:rPr>
                        <a:t>target</a:t>
                      </a:r>
                      <a:r>
                        <a:rPr lang="en-US" sz="2800" u="none" strike="noStrike">
                          <a:effectLst/>
                        </a:rPr>
                        <a:t> (°C)</a:t>
                      </a:r>
                      <a:endParaRPr lang="en-US" sz="2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>
                          <a:effectLst/>
                        </a:rPr>
                        <a:t>m c</a:t>
                      </a:r>
                      <a:r>
                        <a:rPr lang="pt-BR" sz="2800" u="none" strike="noStrike" baseline="-25000">
                          <a:effectLst/>
                        </a:rPr>
                        <a:t>p</a:t>
                      </a:r>
                      <a:r>
                        <a:rPr lang="pt-BR" sz="2800" u="none" strike="noStrike">
                          <a:effectLst/>
                        </a:rPr>
                        <a:t> (kW/K)</a:t>
                      </a:r>
                      <a:endParaRPr lang="pt-BR" sz="2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H1</a:t>
                      </a:r>
                      <a:endParaRPr lang="en-US" sz="2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400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120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H2</a:t>
                      </a:r>
                      <a:endParaRPr lang="en-US" sz="2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250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120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2.0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C1</a:t>
                      </a:r>
                      <a:endParaRPr lang="en-US" sz="2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160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400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1.5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C2</a:t>
                      </a:r>
                      <a:endParaRPr lang="en-US" sz="2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250</a:t>
                      </a:r>
                      <a:endParaRPr lang="en-US" sz="2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1.3</a:t>
                      </a:r>
                      <a:endParaRPr lang="en-US" sz="2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Pinch analysis </a:t>
            </a:r>
            <a:br>
              <a:rPr lang="en-GB" dirty="0"/>
            </a:br>
            <a:r>
              <a:rPr lang="en-GB" dirty="0"/>
              <a:t>Minimum Q</a:t>
            </a:r>
            <a:r>
              <a:rPr lang="en-GB" baseline="-25000" dirty="0"/>
              <a:t>c</a:t>
            </a:r>
            <a:r>
              <a:rPr lang="en-GB" dirty="0"/>
              <a:t> and </a:t>
            </a:r>
            <a:r>
              <a:rPr lang="en-GB" dirty="0" err="1"/>
              <a:t>Q</a:t>
            </a:r>
            <a:r>
              <a:rPr lang="en-GB" baseline="-25000" dirty="0" err="1"/>
              <a:t>h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3843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Composite Curves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832" y="2560001"/>
            <a:ext cx="4918499" cy="3989019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988947"/>
              </p:ext>
            </p:extLst>
          </p:nvPr>
        </p:nvGraphicFramePr>
        <p:xfrm>
          <a:off x="1524000" y="1282538"/>
          <a:ext cx="585417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3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T</a:t>
                      </a:r>
                      <a:r>
                        <a:rPr lang="en-GB" sz="1400" baseline="-25000" dirty="0" err="1"/>
                        <a:t>supply</a:t>
                      </a:r>
                      <a:r>
                        <a:rPr lang="en-GB" sz="1400" dirty="0"/>
                        <a:t>(°C)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T</a:t>
                      </a:r>
                      <a:r>
                        <a:rPr lang="en-GB" sz="1400" baseline="-25000"/>
                        <a:t>target</a:t>
                      </a:r>
                      <a:r>
                        <a:rPr lang="en-GB" sz="1400" baseline="0"/>
                        <a:t> (°C)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m</a:t>
                      </a:r>
                      <a:r>
                        <a:rPr lang="en-GB" sz="1400" baseline="0"/>
                        <a:t> cp (kW/K)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Q</a:t>
                      </a:r>
                      <a:r>
                        <a:rPr lang="en-GB" sz="1400" baseline="-25000"/>
                        <a:t>total </a:t>
                      </a:r>
                      <a:r>
                        <a:rPr lang="en-GB" sz="1400" baseline="0"/>
                        <a:t>(kW)</a:t>
                      </a:r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H1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 flipH="1">
            <a:off x="2991165" y="3264340"/>
            <a:ext cx="2497875" cy="981605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859278" y="3054415"/>
            <a:ext cx="1899673" cy="1510406"/>
          </a:xfrm>
          <a:prstGeom prst="straightConnector1">
            <a:avLst/>
          </a:prstGeom>
          <a:ln w="38100"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59278" y="4765315"/>
            <a:ext cx="629762" cy="0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287504" y="3054415"/>
            <a:ext cx="1899673" cy="1510406"/>
          </a:xfrm>
          <a:prstGeom prst="straightConnector1">
            <a:avLst/>
          </a:prstGeom>
          <a:ln w="38100"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287504" y="5064663"/>
            <a:ext cx="1201536" cy="0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87504" y="3726176"/>
            <a:ext cx="0" cy="2046772"/>
          </a:xfrm>
          <a:prstGeom prst="line">
            <a:avLst/>
          </a:prstGeom>
          <a:ln w="3175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89040" y="3264340"/>
            <a:ext cx="0" cy="2508608"/>
          </a:xfrm>
          <a:prstGeom prst="line">
            <a:avLst/>
          </a:prstGeom>
          <a:ln w="3175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991165" y="5064663"/>
            <a:ext cx="1296339" cy="0"/>
          </a:xfrm>
          <a:prstGeom prst="straightConnector1">
            <a:avLst/>
          </a:prstGeom>
          <a:ln w="19050">
            <a:solidFill>
              <a:schemeClr val="accent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489040" y="5064663"/>
            <a:ext cx="682629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171669" y="3054415"/>
            <a:ext cx="0" cy="2718533"/>
          </a:xfrm>
          <a:prstGeom prst="line">
            <a:avLst/>
          </a:prstGeom>
          <a:ln w="3175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21671" y="5191028"/>
            <a:ext cx="1165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Q</a:t>
            </a:r>
            <a:r>
              <a:rPr lang="en-GB" sz="1400" baseline="-25000">
                <a:solidFill>
                  <a:schemeClr val="bg1"/>
                </a:solidFill>
              </a:rPr>
              <a:t>c,min</a:t>
            </a:r>
            <a:r>
              <a:rPr lang="en-GB" sz="1400">
                <a:solidFill>
                  <a:schemeClr val="bg1"/>
                </a:solidFill>
              </a:rPr>
              <a:t> = 40kW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89040" y="5216233"/>
            <a:ext cx="117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Q</a:t>
            </a:r>
            <a:r>
              <a:rPr lang="en-GB" sz="1400" baseline="-25000">
                <a:solidFill>
                  <a:schemeClr val="bg1"/>
                </a:solidFill>
              </a:rPr>
              <a:t>h,min</a:t>
            </a:r>
            <a:r>
              <a:rPr lang="en-GB" sz="1400">
                <a:solidFill>
                  <a:schemeClr val="bg1"/>
                </a:solidFill>
              </a:rPr>
              <a:t> = 20kW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2991165" y="3264340"/>
            <a:ext cx="2497875" cy="0"/>
          </a:xfrm>
          <a:prstGeom prst="line">
            <a:avLst/>
          </a:prstGeom>
          <a:ln w="3175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991165" y="3626665"/>
            <a:ext cx="2497875" cy="0"/>
          </a:xfrm>
          <a:prstGeom prst="line">
            <a:avLst/>
          </a:prstGeom>
          <a:ln w="3175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321918" y="3264340"/>
            <a:ext cx="0" cy="362325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504967" y="3312604"/>
            <a:ext cx="1081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∆T</a:t>
            </a:r>
            <a:r>
              <a:rPr lang="en-GB" sz="1400" baseline="-25000">
                <a:solidFill>
                  <a:schemeClr val="bg1"/>
                </a:solidFill>
              </a:rPr>
              <a:t>min</a:t>
            </a:r>
            <a:r>
              <a:rPr lang="en-GB" sz="1400">
                <a:solidFill>
                  <a:schemeClr val="bg1"/>
                </a:solidFill>
              </a:rPr>
              <a:t> = 15°C</a:t>
            </a:r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45" y="4014177"/>
            <a:ext cx="1768231" cy="55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5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338" y="1773235"/>
            <a:ext cx="6223692" cy="4945419"/>
          </a:xfrm>
          <a:prstGeom prst="rect">
            <a:avLst/>
          </a:prstGeom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777678"/>
              </p:ext>
            </p:extLst>
          </p:nvPr>
        </p:nvGraphicFramePr>
        <p:xfrm>
          <a:off x="1943810" y="432340"/>
          <a:ext cx="585417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3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T</a:t>
                      </a:r>
                      <a:r>
                        <a:rPr lang="en-GB" sz="1400" baseline="-25000"/>
                        <a:t>supply</a:t>
                      </a:r>
                      <a:r>
                        <a:rPr lang="en-GB" sz="1400"/>
                        <a:t>(°C)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T</a:t>
                      </a:r>
                      <a:r>
                        <a:rPr lang="en-GB" sz="1400" baseline="-25000"/>
                        <a:t>target</a:t>
                      </a:r>
                      <a:r>
                        <a:rPr lang="en-GB" sz="1400" baseline="0"/>
                        <a:t> (°C)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m</a:t>
                      </a:r>
                      <a:r>
                        <a:rPr lang="en-GB" sz="1400" baseline="0"/>
                        <a:t> cp (kW/K)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Q</a:t>
                      </a:r>
                      <a:r>
                        <a:rPr lang="en-GB" sz="1400" baseline="-25000"/>
                        <a:t>total </a:t>
                      </a:r>
                      <a:r>
                        <a:rPr lang="en-GB" sz="1400" baseline="0"/>
                        <a:t>(kW)</a:t>
                      </a:r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H1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H2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 flipH="1">
            <a:off x="2575724" y="3238246"/>
            <a:ext cx="1603345" cy="19148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4980238" y="1973299"/>
            <a:ext cx="1589798" cy="25432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4179848" y="1978865"/>
            <a:ext cx="1589798" cy="25432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182038" y="3229600"/>
            <a:ext cx="3882" cy="2551440"/>
          </a:xfrm>
          <a:prstGeom prst="line">
            <a:avLst/>
          </a:prstGeom>
          <a:ln w="3175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3106268" y="3238500"/>
            <a:ext cx="1870545" cy="1278956"/>
          </a:xfrm>
          <a:prstGeom prst="straightConnector1">
            <a:avLst/>
          </a:prstGeom>
          <a:ln w="38100">
            <a:solidFill>
              <a:srgbClr val="FF0000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4958562" y="1989929"/>
            <a:ext cx="794421" cy="1265986"/>
          </a:xfrm>
          <a:prstGeom prst="straightConnector1">
            <a:avLst/>
          </a:prstGeom>
          <a:ln w="38100">
            <a:solidFill>
              <a:srgbClr val="FF0000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2574937" y="4513215"/>
            <a:ext cx="538156" cy="6382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35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110207"/>
              </p:ext>
            </p:extLst>
          </p:nvPr>
        </p:nvGraphicFramePr>
        <p:xfrm>
          <a:off x="2171699" y="447334"/>
          <a:ext cx="3719147" cy="1722227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306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4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T</a:t>
                      </a:r>
                      <a:r>
                        <a:rPr lang="en-US" sz="1800" u="none" strike="noStrike" baseline="-25000" dirty="0" err="1">
                          <a:effectLst/>
                        </a:rPr>
                        <a:t>supply</a:t>
                      </a:r>
                      <a:r>
                        <a:rPr lang="en-US" sz="1800" u="none" strike="noStrike" dirty="0">
                          <a:effectLst/>
                        </a:rPr>
                        <a:t> (°C)</a:t>
                      </a:r>
                      <a:endParaRPr lang="en-US" sz="1800" b="0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</a:t>
                      </a:r>
                      <a:r>
                        <a:rPr lang="en-US" sz="1800" u="none" strike="noStrike" baseline="-25000">
                          <a:effectLst/>
                        </a:rPr>
                        <a:t>target</a:t>
                      </a:r>
                      <a:r>
                        <a:rPr lang="en-US" sz="1800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 c</a:t>
                      </a:r>
                      <a:r>
                        <a:rPr lang="pt-BR" sz="1800" u="none" strike="noStrike" baseline="-25000" dirty="0">
                          <a:effectLst/>
                        </a:rPr>
                        <a:t>p</a:t>
                      </a:r>
                      <a:r>
                        <a:rPr lang="pt-BR" sz="1800" u="none" strike="noStrike" dirty="0">
                          <a:effectLst/>
                        </a:rPr>
                        <a:t> (kW/K)</a:t>
                      </a:r>
                      <a:endParaRPr lang="pt-BR" sz="1800" b="0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H2</a:t>
                      </a:r>
                      <a:endParaRPr lang="en-US" sz="1800" b="0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160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1.5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C2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1.3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166903"/>
              </p:ext>
            </p:extLst>
          </p:nvPr>
        </p:nvGraphicFramePr>
        <p:xfrm>
          <a:off x="1979733" y="3155462"/>
          <a:ext cx="4340959" cy="2178867"/>
        </p:xfrm>
        <a:graphic>
          <a:graphicData uri="http://schemas.openxmlformats.org/drawingml/2006/table">
            <a:tbl>
              <a:tblPr/>
              <a:tblGrid>
                <a:gridCol w="599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674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∆T (°C)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 cp (kW/K)</a:t>
                      </a:r>
                    </a:p>
                  </a:txBody>
                  <a:tcPr marL="12700" marR="12700" marT="12700" marB="0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 (kW)</a:t>
                      </a:r>
                    </a:p>
                  </a:txBody>
                  <a:tcPr marL="12700" marR="12700" marT="12700" marB="0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959664"/>
              </p:ext>
            </p:extLst>
          </p:nvPr>
        </p:nvGraphicFramePr>
        <p:xfrm>
          <a:off x="6397854" y="444355"/>
          <a:ext cx="732693" cy="1722227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732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147">
                <a:tc>
                  <a:txBody>
                    <a:bodyPr/>
                    <a:lstStyle/>
                    <a:p>
                      <a:pPr algn="ctr" fontAlgn="b"/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2813538" y="986692"/>
            <a:ext cx="3741616" cy="674077"/>
            <a:chOff x="2813538" y="986692"/>
            <a:chExt cx="3741616" cy="674077"/>
          </a:xfrm>
        </p:grpSpPr>
        <p:sp>
          <p:nvSpPr>
            <p:cNvPr id="8" name="Oval 7"/>
            <p:cNvSpPr/>
            <p:nvPr/>
          </p:nvSpPr>
          <p:spPr>
            <a:xfrm>
              <a:off x="2813538" y="986692"/>
              <a:ext cx="2344615" cy="67407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Arrow Connector 9"/>
            <p:cNvCxnSpPr>
              <a:stCxn id="8" idx="6"/>
            </p:cNvCxnSpPr>
            <p:nvPr/>
          </p:nvCxnSpPr>
          <p:spPr>
            <a:xfrm>
              <a:off x="5158153" y="1323731"/>
              <a:ext cx="1397001" cy="180731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6696808" y="1797538"/>
            <a:ext cx="581269" cy="5685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696808" y="1195753"/>
            <a:ext cx="581269" cy="5685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598615" y="2725615"/>
            <a:ext cx="957385" cy="3096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556000" y="2725615"/>
            <a:ext cx="2090615" cy="3096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646616" y="2725615"/>
            <a:ext cx="1483932" cy="3096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Group 26"/>
          <p:cNvGrpSpPr/>
          <p:nvPr/>
        </p:nvGrpSpPr>
        <p:grpSpPr>
          <a:xfrm>
            <a:off x="2813538" y="598365"/>
            <a:ext cx="4874847" cy="3885712"/>
            <a:chOff x="2813538" y="598365"/>
            <a:chExt cx="4874847" cy="3885712"/>
          </a:xfrm>
        </p:grpSpPr>
        <p:sp>
          <p:nvSpPr>
            <p:cNvPr id="20" name="Oval 19"/>
            <p:cNvSpPr/>
            <p:nvPr/>
          </p:nvSpPr>
          <p:spPr>
            <a:xfrm>
              <a:off x="6144846" y="598365"/>
              <a:ext cx="1543539" cy="204909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Arrow Connector 20"/>
            <p:cNvCxnSpPr>
              <a:stCxn id="20" idx="3"/>
            </p:cNvCxnSpPr>
            <p:nvPr/>
          </p:nvCxnSpPr>
          <p:spPr>
            <a:xfrm flipH="1">
              <a:off x="2813538" y="2347379"/>
              <a:ext cx="3557354" cy="2136698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398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7" grpId="1" animBg="1"/>
      <p:bldP spid="18" grpId="0" animBg="1"/>
      <p:bldP spid="28" grpId="0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243626"/>
              </p:ext>
            </p:extLst>
          </p:nvPr>
        </p:nvGraphicFramePr>
        <p:xfrm>
          <a:off x="924642" y="146540"/>
          <a:ext cx="4340959" cy="1630227"/>
        </p:xfrm>
        <a:graphic>
          <a:graphicData uri="http://schemas.openxmlformats.org/drawingml/2006/table">
            <a:tbl>
              <a:tblPr/>
              <a:tblGrid>
                <a:gridCol w="599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674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∆T (°C)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 cp (kW/K)</a:t>
                      </a:r>
                    </a:p>
                  </a:txBody>
                  <a:tcPr marL="12700" marR="12700" marT="12700" marB="0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 (kW)</a:t>
                      </a:r>
                    </a:p>
                  </a:txBody>
                  <a:tcPr marL="12700" marR="12700" marT="12700" marB="0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56620"/>
              </p:ext>
            </p:extLst>
          </p:nvPr>
        </p:nvGraphicFramePr>
        <p:xfrm>
          <a:off x="5966488" y="399647"/>
          <a:ext cx="1219200" cy="135758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3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 (kW)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 (°C)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34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34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53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223" y="2379410"/>
            <a:ext cx="5205465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3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747715"/>
              </p:ext>
            </p:extLst>
          </p:nvPr>
        </p:nvGraphicFramePr>
        <p:xfrm>
          <a:off x="2171699" y="447334"/>
          <a:ext cx="3719147" cy="1722227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306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4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</a:t>
                      </a:r>
                      <a:r>
                        <a:rPr lang="en-US" sz="1800" u="none" strike="noStrike" baseline="-25000">
                          <a:effectLst/>
                        </a:rPr>
                        <a:t>supply</a:t>
                      </a:r>
                      <a:r>
                        <a:rPr lang="en-US" sz="1800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</a:t>
                      </a:r>
                      <a:r>
                        <a:rPr lang="en-US" sz="1800" u="none" strike="noStrike" baseline="-25000">
                          <a:effectLst/>
                        </a:rPr>
                        <a:t>target</a:t>
                      </a:r>
                      <a:r>
                        <a:rPr lang="en-US" sz="1800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m c</a:t>
                      </a:r>
                      <a:r>
                        <a:rPr lang="pt-BR" sz="1800" u="none" strike="noStrike" baseline="-25000">
                          <a:effectLst/>
                        </a:rPr>
                        <a:t>p</a:t>
                      </a:r>
                      <a:r>
                        <a:rPr lang="pt-BR" sz="1800" u="none" strike="noStrike">
                          <a:effectLst/>
                        </a:rPr>
                        <a:t> (kW/K)</a:t>
                      </a:r>
                      <a:endParaRPr lang="pt-BR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H2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160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1.5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C2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1.3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297607"/>
              </p:ext>
            </p:extLst>
          </p:nvPr>
        </p:nvGraphicFramePr>
        <p:xfrm>
          <a:off x="211504" y="3035373"/>
          <a:ext cx="4829418" cy="2583180"/>
        </p:xfrm>
        <a:graphic>
          <a:graphicData uri="http://schemas.openxmlformats.org/drawingml/2006/table">
            <a:tbl>
              <a:tblPr/>
              <a:tblGrid>
                <a:gridCol w="697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3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 cp (kW/K)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∆T (°C)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 (kW)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955592"/>
              </p:ext>
            </p:extLst>
          </p:nvPr>
        </p:nvGraphicFramePr>
        <p:xfrm>
          <a:off x="6350000" y="3755231"/>
          <a:ext cx="1504462" cy="1435100"/>
        </p:xfrm>
        <a:graphic>
          <a:graphicData uri="http://schemas.openxmlformats.org/drawingml/2006/table">
            <a:tbl>
              <a:tblPr/>
              <a:tblGrid>
                <a:gridCol w="752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 (kW)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 (°C)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61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140" y="180975"/>
            <a:ext cx="7772400" cy="1462890"/>
          </a:xfrm>
        </p:spPr>
        <p:txBody>
          <a:bodyPr>
            <a:normAutofit/>
          </a:bodyPr>
          <a:lstStyle/>
          <a:p>
            <a:r>
              <a:rPr lang="en-GB" dirty="0"/>
              <a:t>Process Integration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4328" y="1862191"/>
            <a:ext cx="6400800" cy="4209836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An approach to make process industry processes more efficient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This is done by </a:t>
            </a:r>
            <a:r>
              <a:rPr lang="en-GB" u="sng" dirty="0"/>
              <a:t>heat</a:t>
            </a:r>
            <a:r>
              <a:rPr lang="en-GB" dirty="0"/>
              <a:t> and/or mass integration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Heat integration is done by integrating streams that need heating or cooling using heat exchangers to save energy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Two main approaches: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/>
              <a:t>Pinch technology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/>
              <a:t>Mathematical Programming (optimization)</a:t>
            </a:r>
          </a:p>
        </p:txBody>
      </p:sp>
    </p:spTree>
    <p:extLst>
      <p:ext uri="{BB962C8B-B14F-4D97-AF65-F5344CB8AC3E}">
        <p14:creationId xmlns:p14="http://schemas.microsoft.com/office/powerpoint/2010/main" val="2771392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222" y="2379410"/>
            <a:ext cx="5205466" cy="4320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998327"/>
              </p:ext>
            </p:extLst>
          </p:nvPr>
        </p:nvGraphicFramePr>
        <p:xfrm>
          <a:off x="3526693" y="576384"/>
          <a:ext cx="1504462" cy="1180845"/>
        </p:xfrm>
        <a:graphic>
          <a:graphicData uri="http://schemas.openxmlformats.org/drawingml/2006/table">
            <a:tbl>
              <a:tblPr/>
              <a:tblGrid>
                <a:gridCol w="752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 (kW)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 (°C)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6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16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16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16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2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222" y="2379410"/>
            <a:ext cx="5205466" cy="432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222" y="2379410"/>
            <a:ext cx="5205466" cy="43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0222" y="2379410"/>
            <a:ext cx="5205466" cy="4320000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891692" y="4024923"/>
            <a:ext cx="1592385" cy="377092"/>
            <a:chOff x="2891692" y="4024923"/>
            <a:chExt cx="1592385" cy="377092"/>
          </a:xfrm>
        </p:grpSpPr>
        <p:cxnSp>
          <p:nvCxnSpPr>
            <p:cNvPr id="8" name="Straight Connector 7"/>
            <p:cNvCxnSpPr/>
            <p:nvPr/>
          </p:nvCxnSpPr>
          <p:spPr>
            <a:xfrm flipH="1" flipV="1">
              <a:off x="2891692" y="4024923"/>
              <a:ext cx="1592385" cy="9769"/>
            </a:xfrm>
            <a:prstGeom prst="line">
              <a:avLst/>
            </a:prstGeom>
            <a:ln w="19050" cmpd="sng">
              <a:solidFill>
                <a:schemeClr val="bg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2891692" y="4392246"/>
              <a:ext cx="1592385" cy="9769"/>
            </a:xfrm>
            <a:prstGeom prst="line">
              <a:avLst/>
            </a:prstGeom>
            <a:ln w="19050" cmpd="sng">
              <a:solidFill>
                <a:schemeClr val="bg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3048008" y="4024923"/>
              <a:ext cx="9769" cy="367323"/>
            </a:xfrm>
            <a:prstGeom prst="straightConnector1">
              <a:avLst/>
            </a:prstGeom>
            <a:ln w="12700" cmpd="sng">
              <a:solidFill>
                <a:schemeClr val="bg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999163" y="4055162"/>
              <a:ext cx="10002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bg1"/>
                  </a:solidFill>
                </a:rPr>
                <a:t>∆T</a:t>
              </a:r>
              <a:r>
                <a:rPr lang="en-GB" sz="1400" baseline="-25000">
                  <a:solidFill>
                    <a:schemeClr val="bg1"/>
                  </a:solidFill>
                </a:rPr>
                <a:t>min</a:t>
              </a:r>
              <a:r>
                <a:rPr lang="en-GB" sz="1400">
                  <a:solidFill>
                    <a:schemeClr val="bg1"/>
                  </a:solidFill>
                </a:rPr>
                <a:t>=50°C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26468" y="4993920"/>
            <a:ext cx="1567354" cy="961404"/>
            <a:chOff x="2926468" y="4993920"/>
            <a:chExt cx="1567354" cy="961404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718383" y="5123520"/>
              <a:ext cx="1" cy="831804"/>
            </a:xfrm>
            <a:prstGeom prst="line">
              <a:avLst/>
            </a:prstGeom>
            <a:ln w="19050" cmpd="sng">
              <a:solidFill>
                <a:schemeClr val="bg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926468" y="4993920"/>
              <a:ext cx="0" cy="906444"/>
            </a:xfrm>
            <a:prstGeom prst="line">
              <a:avLst/>
            </a:prstGeom>
            <a:ln w="19050" cmpd="sng">
              <a:solidFill>
                <a:schemeClr val="bg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2926468" y="5374080"/>
              <a:ext cx="791915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223465" y="5464708"/>
              <a:ext cx="12703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bg1"/>
                  </a:solidFill>
                </a:rPr>
                <a:t>Q</a:t>
              </a:r>
              <a:r>
                <a:rPr lang="en-GB" sz="1400" baseline="-25000">
                  <a:solidFill>
                    <a:schemeClr val="bg1"/>
                  </a:solidFill>
                </a:rPr>
                <a:t>c,min  </a:t>
              </a:r>
              <a:r>
                <a:rPr lang="en-GB" sz="1400">
                  <a:solidFill>
                    <a:schemeClr val="bg1"/>
                  </a:solidFill>
                </a:rPr>
                <a:t>= 200kW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861387" y="2582538"/>
            <a:ext cx="1282630" cy="3317826"/>
            <a:chOff x="4861387" y="2582538"/>
            <a:chExt cx="1282630" cy="331782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900605" y="2916235"/>
              <a:ext cx="0" cy="2984129"/>
            </a:xfrm>
            <a:prstGeom prst="line">
              <a:avLst/>
            </a:prstGeom>
            <a:ln w="19050" cmpd="sng">
              <a:solidFill>
                <a:schemeClr val="bg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056850" y="2916235"/>
              <a:ext cx="0" cy="2984129"/>
            </a:xfrm>
            <a:prstGeom prst="line">
              <a:avLst/>
            </a:prstGeom>
            <a:ln w="19050" cmpd="sng">
              <a:solidFill>
                <a:schemeClr val="bg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5056850" y="5369283"/>
              <a:ext cx="843755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861387" y="2582538"/>
              <a:ext cx="12826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bg1"/>
                  </a:solidFill>
                </a:rPr>
                <a:t>Q</a:t>
              </a:r>
              <a:r>
                <a:rPr lang="en-GB" sz="1400" baseline="-25000">
                  <a:solidFill>
                    <a:schemeClr val="bg1"/>
                  </a:solidFill>
                </a:rPr>
                <a:t>h,min  </a:t>
              </a:r>
              <a:r>
                <a:rPr lang="en-GB" sz="1400">
                  <a:solidFill>
                    <a:schemeClr val="bg1"/>
                  </a:solidFill>
                </a:rPr>
                <a:t>= 220kW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718384" y="5374080"/>
            <a:ext cx="1338466" cy="0"/>
          </a:xfrm>
          <a:prstGeom prst="straightConnector1">
            <a:avLst/>
          </a:prstGeom>
          <a:ln w="12700" cmpd="sng">
            <a:solidFill>
              <a:srgbClr val="0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4" idx="1"/>
          </p:cNvCxnSpPr>
          <p:nvPr/>
        </p:nvCxnSpPr>
        <p:spPr>
          <a:xfrm flipH="1">
            <a:off x="4484078" y="4510711"/>
            <a:ext cx="1225956" cy="77871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10034" y="4187545"/>
            <a:ext cx="1491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</a:rPr>
              <a:t>heat available</a:t>
            </a:r>
          </a:p>
          <a:p>
            <a:pPr algn="ctr"/>
            <a:r>
              <a:rPr lang="en-GB">
                <a:solidFill>
                  <a:srgbClr val="000000"/>
                </a:solidFill>
              </a:rPr>
              <a:t>for recovery</a:t>
            </a:r>
          </a:p>
        </p:txBody>
      </p:sp>
    </p:spTree>
    <p:extLst>
      <p:ext uri="{BB962C8B-B14F-4D97-AF65-F5344CB8AC3E}">
        <p14:creationId xmlns:p14="http://schemas.microsoft.com/office/powerpoint/2010/main" val="393270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050" y="466294"/>
            <a:ext cx="7247708" cy="6014850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 flipH="1" flipV="1">
            <a:off x="4421978" y="3031252"/>
            <a:ext cx="1044794" cy="38162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2113270" y="3001640"/>
            <a:ext cx="2202109" cy="9770"/>
          </a:xfrm>
          <a:prstGeom prst="line">
            <a:avLst/>
          </a:prstGeom>
          <a:ln w="19050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26303" y="3277816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000000"/>
                </a:solidFill>
              </a:rPr>
              <a:t>pinch point</a:t>
            </a:r>
          </a:p>
        </p:txBody>
      </p:sp>
      <p:sp>
        <p:nvSpPr>
          <p:cNvPr id="13" name="Oval 12"/>
          <p:cNvSpPr/>
          <p:nvPr/>
        </p:nvSpPr>
        <p:spPr>
          <a:xfrm>
            <a:off x="3700759" y="763928"/>
            <a:ext cx="3353501" cy="2513888"/>
          </a:xfrm>
          <a:prstGeom prst="ellipse">
            <a:avLst/>
          </a:prstGeom>
          <a:noFill/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64992" y="992116"/>
            <a:ext cx="889917" cy="223331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914869" y="2787845"/>
            <a:ext cx="3011177" cy="2206080"/>
          </a:xfrm>
          <a:prstGeom prst="ellipse">
            <a:avLst/>
          </a:prstGeom>
          <a:noFill/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390421" y="668950"/>
            <a:ext cx="774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</a:rPr>
              <a:t>heat</a:t>
            </a:r>
          </a:p>
          <a:p>
            <a:pPr algn="ctr"/>
            <a:r>
              <a:rPr lang="en-GB">
                <a:solidFill>
                  <a:srgbClr val="000000"/>
                </a:solidFill>
              </a:rPr>
              <a:t>deficit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926046" y="4318014"/>
            <a:ext cx="1200514" cy="22057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081677" y="4215424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</a:rPr>
              <a:t>heat</a:t>
            </a:r>
          </a:p>
          <a:p>
            <a:pPr algn="ctr"/>
            <a:r>
              <a:rPr lang="en-GB">
                <a:solidFill>
                  <a:srgbClr val="000000"/>
                </a:solidFill>
              </a:rPr>
              <a:t>surplus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21750" y="3533264"/>
            <a:ext cx="2408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000000"/>
                </a:solidFill>
              </a:rPr>
              <a:t>minimum driving force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90421" y="1951963"/>
            <a:ext cx="1382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000000"/>
                </a:solidFill>
              </a:rPr>
              <a:t>pinch </a:t>
            </a:r>
          </a:p>
          <a:p>
            <a:r>
              <a:rPr lang="en-GB">
                <a:solidFill>
                  <a:srgbClr val="000000"/>
                </a:solidFill>
              </a:rPr>
              <a:t>temperature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113270" y="2305292"/>
            <a:ext cx="314205" cy="69634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93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5" grpId="0" animBg="1"/>
      <p:bldP spid="20" grpId="0"/>
      <p:bldP spid="22" grpId="0"/>
      <p:bldP spid="24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Optimal ∆T</a:t>
            </a:r>
            <a:r>
              <a:rPr lang="en-GB" baseline="-25000"/>
              <a:t>min</a:t>
            </a:r>
            <a:r>
              <a:rPr lang="en-GB"/>
              <a:t>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Trade-off between utility consumption and driving forces</a:t>
            </a:r>
          </a:p>
        </p:txBody>
      </p:sp>
    </p:spTree>
    <p:extLst>
      <p:ext uri="{BB962C8B-B14F-4D97-AF65-F5344CB8AC3E}">
        <p14:creationId xmlns:p14="http://schemas.microsoft.com/office/powerpoint/2010/main" val="2839562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829814"/>
              </p:ext>
            </p:extLst>
          </p:nvPr>
        </p:nvGraphicFramePr>
        <p:xfrm>
          <a:off x="282862" y="638652"/>
          <a:ext cx="4068413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3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T</a:t>
                      </a:r>
                      <a:r>
                        <a:rPr lang="en-GB" sz="1400" baseline="-25000" dirty="0" err="1"/>
                        <a:t>supply</a:t>
                      </a:r>
                      <a:r>
                        <a:rPr lang="en-GB" sz="1400" dirty="0"/>
                        <a:t>(°C)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T</a:t>
                      </a:r>
                      <a:r>
                        <a:rPr lang="en-GB" sz="1400" baseline="-25000"/>
                        <a:t>target</a:t>
                      </a:r>
                      <a:r>
                        <a:rPr lang="en-GB" sz="1400" baseline="0"/>
                        <a:t> (°C)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m</a:t>
                      </a:r>
                      <a:r>
                        <a:rPr lang="en-GB" sz="1400" baseline="0"/>
                        <a:t> cp (kW/K)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Q</a:t>
                      </a:r>
                      <a:r>
                        <a:rPr lang="en-GB" sz="1400" baseline="-25000"/>
                        <a:t>total </a:t>
                      </a:r>
                      <a:r>
                        <a:rPr lang="en-GB" sz="1400" baseline="0"/>
                        <a:t>(kW)</a:t>
                      </a:r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H1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8" name="Straight Connector 47"/>
          <p:cNvCxnSpPr/>
          <p:nvPr/>
        </p:nvCxnSpPr>
        <p:spPr>
          <a:xfrm>
            <a:off x="4182038" y="3229600"/>
            <a:ext cx="3882" cy="2551440"/>
          </a:xfrm>
          <a:prstGeom prst="line">
            <a:avLst/>
          </a:prstGeom>
          <a:ln w="3175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097998"/>
              </p:ext>
            </p:extLst>
          </p:nvPr>
        </p:nvGraphicFramePr>
        <p:xfrm>
          <a:off x="912788" y="4805930"/>
          <a:ext cx="7133636" cy="152059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80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2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1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34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24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56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∆T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Qc (kW)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Qh (kW)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Q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util</a:t>
                      </a:r>
                      <a:r>
                        <a:rPr lang="en-US" sz="1600" u="none" strike="noStrike" dirty="0">
                          <a:effectLst/>
                        </a:rPr>
                        <a:t> (kW)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h,in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h,out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c,in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c,out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∆</a:t>
                      </a:r>
                      <a:r>
                        <a:rPr lang="en-US" sz="1600" u="none" strike="noStrike" dirty="0" err="1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lm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Q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510" marR="11510" marT="1151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892" y="620842"/>
            <a:ext cx="3923584" cy="32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892" y="620842"/>
            <a:ext cx="3923584" cy="324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2892" y="620842"/>
            <a:ext cx="3923584" cy="3240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482" y="2289013"/>
            <a:ext cx="2761165" cy="21336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2892" y="620842"/>
            <a:ext cx="3923584" cy="324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79995" y="297280"/>
            <a:ext cx="227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are now correct</a:t>
            </a:r>
          </a:p>
        </p:txBody>
      </p:sp>
    </p:spTree>
    <p:extLst>
      <p:ext uri="{BB962C8B-B14F-4D97-AF65-F5344CB8AC3E}">
        <p14:creationId xmlns:p14="http://schemas.microsoft.com/office/powerpoint/2010/main" val="249138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536644"/>
            <a:ext cx="6553200" cy="5041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536644"/>
            <a:ext cx="6553200" cy="50419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 flipV="1">
            <a:off x="2460558" y="3283893"/>
            <a:ext cx="2120056" cy="9770"/>
          </a:xfrm>
          <a:prstGeom prst="line">
            <a:avLst/>
          </a:prstGeom>
          <a:ln w="19050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17132" y="2176631"/>
            <a:ext cx="1270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∆</a:t>
            </a:r>
            <a:r>
              <a:rPr lang="en-GB" sz="1400" dirty="0" err="1">
                <a:solidFill>
                  <a:schemeClr val="bg1"/>
                </a:solidFill>
              </a:rPr>
              <a:t>T</a:t>
            </a:r>
            <a:r>
              <a:rPr lang="en-GB" sz="1400" baseline="-25000" dirty="0" err="1">
                <a:solidFill>
                  <a:schemeClr val="bg1"/>
                </a:solidFill>
              </a:rPr>
              <a:t>min</a:t>
            </a:r>
            <a:r>
              <a:rPr lang="en-GB" sz="1400" dirty="0">
                <a:solidFill>
                  <a:schemeClr val="bg1"/>
                </a:solidFill>
              </a:rPr>
              <a:t> optimal</a:t>
            </a:r>
          </a:p>
          <a:p>
            <a:r>
              <a:rPr lang="en-GB" sz="1400" dirty="0">
                <a:solidFill>
                  <a:schemeClr val="bg1"/>
                </a:solidFill>
              </a:rPr>
              <a:t>min total costs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80613" y="3283893"/>
            <a:ext cx="0" cy="1902138"/>
          </a:xfrm>
          <a:prstGeom prst="line">
            <a:avLst/>
          </a:prstGeom>
          <a:ln w="19050" cmpd="sng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617132" y="2630403"/>
            <a:ext cx="552025" cy="584042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Optimal ∆T</a:t>
            </a:r>
            <a:r>
              <a:rPr lang="en-GB" baseline="-25000"/>
              <a:t>min</a:t>
            </a:r>
          </a:p>
        </p:txBody>
      </p:sp>
    </p:spTree>
    <p:extLst>
      <p:ext uri="{BB962C8B-B14F-4D97-AF65-F5344CB8AC3E}">
        <p14:creationId xmlns:p14="http://schemas.microsoft.com/office/powerpoint/2010/main" val="141997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Summary </a:t>
            </a:r>
            <a:br>
              <a:rPr lang="en-GB"/>
            </a:br>
            <a:r>
              <a:rPr lang="en-GB"/>
              <a:t>Composite Curves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Visualising the system</a:t>
            </a:r>
          </a:p>
          <a:p>
            <a:r>
              <a:rPr lang="en-GB"/>
              <a:t>Key information about the system</a:t>
            </a:r>
          </a:p>
          <a:p>
            <a:pPr lvl="1"/>
            <a:r>
              <a:rPr lang="en-GB"/>
              <a:t>minimum utility consumption, hot and cold (given ∆T</a:t>
            </a:r>
            <a:r>
              <a:rPr lang="en-GB" baseline="-25000"/>
              <a:t>min</a:t>
            </a:r>
            <a:r>
              <a:rPr lang="en-GB"/>
              <a:t>)</a:t>
            </a:r>
          </a:p>
          <a:p>
            <a:pPr lvl="1"/>
            <a:r>
              <a:rPr lang="en-GB"/>
              <a:t>pinch point</a:t>
            </a:r>
          </a:p>
          <a:p>
            <a:pPr lvl="2"/>
            <a:r>
              <a:rPr lang="en-GB"/>
              <a:t>decomposition (areas of heat surplus and deficit)</a:t>
            </a:r>
          </a:p>
          <a:p>
            <a:pPr lvl="2"/>
            <a:r>
              <a:rPr lang="en-GB"/>
              <a:t>Temperature of min. driving forces for heat exchange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1187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/>
          </a:bodyPr>
          <a:lstStyle/>
          <a:p>
            <a:r>
              <a:rPr lang="en-GB" dirty="0"/>
              <a:t>3 Pinch Rules For Maximum Energy Recovery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“Pinch Violations”</a:t>
            </a:r>
          </a:p>
        </p:txBody>
      </p:sp>
    </p:spTree>
    <p:extLst>
      <p:ext uri="{BB962C8B-B14F-4D97-AF65-F5344CB8AC3E}">
        <p14:creationId xmlns:p14="http://schemas.microsoft.com/office/powerpoint/2010/main" val="1699468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846163" y="1586282"/>
            <a:ext cx="4475089" cy="1726282"/>
          </a:xfrm>
          <a:custGeom>
            <a:avLst/>
            <a:gdLst>
              <a:gd name="connsiteX0" fmla="*/ 823493 w 4475089"/>
              <a:gd name="connsiteY0" fmla="*/ 9921 h 1726282"/>
              <a:gd name="connsiteX1" fmla="*/ 823493 w 4475089"/>
              <a:gd name="connsiteY1" fmla="*/ 9921 h 1726282"/>
              <a:gd name="connsiteX2" fmla="*/ 714356 w 4475089"/>
              <a:gd name="connsiteY2" fmla="*/ 39685 h 1726282"/>
              <a:gd name="connsiteX3" fmla="*/ 664748 w 4475089"/>
              <a:gd name="connsiteY3" fmla="*/ 49606 h 1726282"/>
              <a:gd name="connsiteX4" fmla="*/ 595297 w 4475089"/>
              <a:gd name="connsiteY4" fmla="*/ 69448 h 1726282"/>
              <a:gd name="connsiteX5" fmla="*/ 506002 w 4475089"/>
              <a:gd name="connsiteY5" fmla="*/ 99212 h 1726282"/>
              <a:gd name="connsiteX6" fmla="*/ 416708 w 4475089"/>
              <a:gd name="connsiteY6" fmla="*/ 148818 h 1726282"/>
              <a:gd name="connsiteX7" fmla="*/ 357178 w 4475089"/>
              <a:gd name="connsiteY7" fmla="*/ 188502 h 1726282"/>
              <a:gd name="connsiteX8" fmla="*/ 257962 w 4475089"/>
              <a:gd name="connsiteY8" fmla="*/ 248029 h 1726282"/>
              <a:gd name="connsiteX9" fmla="*/ 178589 w 4475089"/>
              <a:gd name="connsiteY9" fmla="*/ 307556 h 1726282"/>
              <a:gd name="connsiteX10" fmla="*/ 109138 w 4475089"/>
              <a:gd name="connsiteY10" fmla="*/ 396847 h 1726282"/>
              <a:gd name="connsiteX11" fmla="*/ 49608 w 4475089"/>
              <a:gd name="connsiteY11" fmla="*/ 466295 h 1726282"/>
              <a:gd name="connsiteX12" fmla="*/ 19843 w 4475089"/>
              <a:gd name="connsiteY12" fmla="*/ 625033 h 1726282"/>
              <a:gd name="connsiteX13" fmla="*/ 0 w 4475089"/>
              <a:gd name="connsiteY13" fmla="*/ 734166 h 1726282"/>
              <a:gd name="connsiteX14" fmla="*/ 19843 w 4475089"/>
              <a:gd name="connsiteY14" fmla="*/ 1002037 h 1726282"/>
              <a:gd name="connsiteX15" fmla="*/ 99216 w 4475089"/>
              <a:gd name="connsiteY15" fmla="*/ 1140933 h 1726282"/>
              <a:gd name="connsiteX16" fmla="*/ 168668 w 4475089"/>
              <a:gd name="connsiteY16" fmla="*/ 1250066 h 1726282"/>
              <a:gd name="connsiteX17" fmla="*/ 218276 w 4475089"/>
              <a:gd name="connsiteY17" fmla="*/ 1279830 h 1726282"/>
              <a:gd name="connsiteX18" fmla="*/ 357178 w 4475089"/>
              <a:gd name="connsiteY18" fmla="*/ 1349278 h 1726282"/>
              <a:gd name="connsiteX19" fmla="*/ 496081 w 4475089"/>
              <a:gd name="connsiteY19" fmla="*/ 1398883 h 1726282"/>
              <a:gd name="connsiteX20" fmla="*/ 545689 w 4475089"/>
              <a:gd name="connsiteY20" fmla="*/ 1408805 h 1726282"/>
              <a:gd name="connsiteX21" fmla="*/ 684591 w 4475089"/>
              <a:gd name="connsiteY21" fmla="*/ 1468332 h 1726282"/>
              <a:gd name="connsiteX22" fmla="*/ 754042 w 4475089"/>
              <a:gd name="connsiteY22" fmla="*/ 1498095 h 1726282"/>
              <a:gd name="connsiteX23" fmla="*/ 902866 w 4475089"/>
              <a:gd name="connsiteY23" fmla="*/ 1527858 h 1726282"/>
              <a:gd name="connsiteX24" fmla="*/ 1041769 w 4475089"/>
              <a:gd name="connsiteY24" fmla="*/ 1567543 h 1726282"/>
              <a:gd name="connsiteX25" fmla="*/ 1240201 w 4475089"/>
              <a:gd name="connsiteY25" fmla="*/ 1597307 h 1726282"/>
              <a:gd name="connsiteX26" fmla="*/ 1527928 w 4475089"/>
              <a:gd name="connsiteY26" fmla="*/ 1636991 h 1726282"/>
              <a:gd name="connsiteX27" fmla="*/ 1716438 w 4475089"/>
              <a:gd name="connsiteY27" fmla="*/ 1656834 h 1726282"/>
              <a:gd name="connsiteX28" fmla="*/ 2192675 w 4475089"/>
              <a:gd name="connsiteY28" fmla="*/ 1676676 h 1726282"/>
              <a:gd name="connsiteX29" fmla="*/ 2291891 w 4475089"/>
              <a:gd name="connsiteY29" fmla="*/ 1696518 h 1726282"/>
              <a:gd name="connsiteX30" fmla="*/ 2381186 w 4475089"/>
              <a:gd name="connsiteY30" fmla="*/ 1706439 h 1726282"/>
              <a:gd name="connsiteX31" fmla="*/ 3274130 w 4475089"/>
              <a:gd name="connsiteY31" fmla="*/ 1716360 h 1726282"/>
              <a:gd name="connsiteX32" fmla="*/ 3343581 w 4475089"/>
              <a:gd name="connsiteY32" fmla="*/ 1726282 h 1726282"/>
              <a:gd name="connsiteX33" fmla="*/ 3799975 w 4475089"/>
              <a:gd name="connsiteY33" fmla="*/ 1716360 h 1726282"/>
              <a:gd name="connsiteX34" fmla="*/ 4008329 w 4475089"/>
              <a:gd name="connsiteY34" fmla="*/ 1686597 h 1726282"/>
              <a:gd name="connsiteX35" fmla="*/ 4157153 w 4475089"/>
              <a:gd name="connsiteY35" fmla="*/ 1607228 h 1726282"/>
              <a:gd name="connsiteX36" fmla="*/ 4286134 w 4475089"/>
              <a:gd name="connsiteY36" fmla="*/ 1547701 h 1726282"/>
              <a:gd name="connsiteX37" fmla="*/ 4375428 w 4475089"/>
              <a:gd name="connsiteY37" fmla="*/ 1418726 h 1726282"/>
              <a:gd name="connsiteX38" fmla="*/ 4395272 w 4475089"/>
              <a:gd name="connsiteY38" fmla="*/ 1369120 h 1726282"/>
              <a:gd name="connsiteX39" fmla="*/ 4425036 w 4475089"/>
              <a:gd name="connsiteY39" fmla="*/ 1329435 h 1726282"/>
              <a:gd name="connsiteX40" fmla="*/ 4444880 w 4475089"/>
              <a:gd name="connsiteY40" fmla="*/ 1289751 h 1726282"/>
              <a:gd name="connsiteX41" fmla="*/ 4454801 w 4475089"/>
              <a:gd name="connsiteY41" fmla="*/ 1190539 h 1726282"/>
              <a:gd name="connsiteX42" fmla="*/ 4454801 w 4475089"/>
              <a:gd name="connsiteY42" fmla="*/ 972274 h 1726282"/>
              <a:gd name="connsiteX43" fmla="*/ 4395272 w 4475089"/>
              <a:gd name="connsiteY43" fmla="*/ 863141 h 1726282"/>
              <a:gd name="connsiteX44" fmla="*/ 4137310 w 4475089"/>
              <a:gd name="connsiteY44" fmla="*/ 615112 h 1726282"/>
              <a:gd name="connsiteX45" fmla="*/ 4067859 w 4475089"/>
              <a:gd name="connsiteY45" fmla="*/ 565506 h 1726282"/>
              <a:gd name="connsiteX46" fmla="*/ 3988486 w 4475089"/>
              <a:gd name="connsiteY46" fmla="*/ 525822 h 1726282"/>
              <a:gd name="connsiteX47" fmla="*/ 3919035 w 4475089"/>
              <a:gd name="connsiteY47" fmla="*/ 496058 h 1726282"/>
              <a:gd name="connsiteX48" fmla="*/ 3819818 w 4475089"/>
              <a:gd name="connsiteY48" fmla="*/ 436531 h 1726282"/>
              <a:gd name="connsiteX49" fmla="*/ 3631308 w 4475089"/>
              <a:gd name="connsiteY49" fmla="*/ 377004 h 1726282"/>
              <a:gd name="connsiteX50" fmla="*/ 3551935 w 4475089"/>
              <a:gd name="connsiteY50" fmla="*/ 357162 h 1726282"/>
              <a:gd name="connsiteX51" fmla="*/ 3313817 w 4475089"/>
              <a:gd name="connsiteY51" fmla="*/ 337320 h 1726282"/>
              <a:gd name="connsiteX52" fmla="*/ 2698677 w 4475089"/>
              <a:gd name="connsiteY52" fmla="*/ 327398 h 1726282"/>
              <a:gd name="connsiteX53" fmla="*/ 2569696 w 4475089"/>
              <a:gd name="connsiteY53" fmla="*/ 317477 h 1726282"/>
              <a:gd name="connsiteX54" fmla="*/ 2410950 w 4475089"/>
              <a:gd name="connsiteY54" fmla="*/ 277793 h 1726282"/>
              <a:gd name="connsiteX55" fmla="*/ 2281970 w 4475089"/>
              <a:gd name="connsiteY55" fmla="*/ 238108 h 1726282"/>
              <a:gd name="connsiteX56" fmla="*/ 2232362 w 4475089"/>
              <a:gd name="connsiteY56" fmla="*/ 218266 h 1726282"/>
              <a:gd name="connsiteX57" fmla="*/ 2202597 w 4475089"/>
              <a:gd name="connsiteY57" fmla="*/ 208345 h 1726282"/>
              <a:gd name="connsiteX58" fmla="*/ 2113302 w 4475089"/>
              <a:gd name="connsiteY58" fmla="*/ 168660 h 1726282"/>
              <a:gd name="connsiteX59" fmla="*/ 1835497 w 4475089"/>
              <a:gd name="connsiteY59" fmla="*/ 128975 h 1726282"/>
              <a:gd name="connsiteX60" fmla="*/ 1488241 w 4475089"/>
              <a:gd name="connsiteY60" fmla="*/ 109133 h 1726282"/>
              <a:gd name="connsiteX61" fmla="*/ 1369182 w 4475089"/>
              <a:gd name="connsiteY61" fmla="*/ 99212 h 1726282"/>
              <a:gd name="connsiteX62" fmla="*/ 1329495 w 4475089"/>
              <a:gd name="connsiteY62" fmla="*/ 89291 h 1726282"/>
              <a:gd name="connsiteX63" fmla="*/ 1269966 w 4475089"/>
              <a:gd name="connsiteY63" fmla="*/ 79370 h 1726282"/>
              <a:gd name="connsiteX64" fmla="*/ 1220358 w 4475089"/>
              <a:gd name="connsiteY64" fmla="*/ 69448 h 1726282"/>
              <a:gd name="connsiteX65" fmla="*/ 1140985 w 4475089"/>
              <a:gd name="connsiteY65" fmla="*/ 59527 h 1726282"/>
              <a:gd name="connsiteX66" fmla="*/ 1031847 w 4475089"/>
              <a:gd name="connsiteY66" fmla="*/ 39685 h 1726282"/>
              <a:gd name="connsiteX67" fmla="*/ 962396 w 4475089"/>
              <a:gd name="connsiteY67" fmla="*/ 29764 h 1726282"/>
              <a:gd name="connsiteX68" fmla="*/ 892945 w 4475089"/>
              <a:gd name="connsiteY68" fmla="*/ 9921 h 1726282"/>
              <a:gd name="connsiteX69" fmla="*/ 853258 w 4475089"/>
              <a:gd name="connsiteY69" fmla="*/ 0 h 1726282"/>
              <a:gd name="connsiteX70" fmla="*/ 763964 w 4475089"/>
              <a:gd name="connsiteY70" fmla="*/ 9921 h 1726282"/>
              <a:gd name="connsiteX71" fmla="*/ 734199 w 4475089"/>
              <a:gd name="connsiteY71" fmla="*/ 19843 h 1726282"/>
              <a:gd name="connsiteX72" fmla="*/ 734199 w 4475089"/>
              <a:gd name="connsiteY72" fmla="*/ 19843 h 172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475089" h="1726282">
                <a:moveTo>
                  <a:pt x="823493" y="9921"/>
                </a:moveTo>
                <a:lnTo>
                  <a:pt x="823493" y="9921"/>
                </a:lnTo>
                <a:cubicBezTo>
                  <a:pt x="787114" y="19842"/>
                  <a:pt x="750938" y="30540"/>
                  <a:pt x="714356" y="39685"/>
                </a:cubicBezTo>
                <a:cubicBezTo>
                  <a:pt x="697996" y="43775"/>
                  <a:pt x="681210" y="45948"/>
                  <a:pt x="664748" y="49606"/>
                </a:cubicBezTo>
                <a:cubicBezTo>
                  <a:pt x="594968" y="65112"/>
                  <a:pt x="653295" y="52877"/>
                  <a:pt x="595297" y="69448"/>
                </a:cubicBezTo>
                <a:cubicBezTo>
                  <a:pt x="520531" y="90809"/>
                  <a:pt x="591520" y="65007"/>
                  <a:pt x="506002" y="99212"/>
                </a:cubicBezTo>
                <a:cubicBezTo>
                  <a:pt x="445160" y="160050"/>
                  <a:pt x="513827" y="100261"/>
                  <a:pt x="416708" y="148818"/>
                </a:cubicBezTo>
                <a:cubicBezTo>
                  <a:pt x="395377" y="159483"/>
                  <a:pt x="377489" y="176004"/>
                  <a:pt x="357178" y="188502"/>
                </a:cubicBezTo>
                <a:cubicBezTo>
                  <a:pt x="308963" y="218171"/>
                  <a:pt x="295785" y="220522"/>
                  <a:pt x="257962" y="248029"/>
                </a:cubicBezTo>
                <a:cubicBezTo>
                  <a:pt x="231215" y="267480"/>
                  <a:pt x="198893" y="281451"/>
                  <a:pt x="178589" y="307556"/>
                </a:cubicBezTo>
                <a:cubicBezTo>
                  <a:pt x="155439" y="337320"/>
                  <a:pt x="132916" y="367583"/>
                  <a:pt x="109138" y="396847"/>
                </a:cubicBezTo>
                <a:cubicBezTo>
                  <a:pt x="89911" y="420510"/>
                  <a:pt x="49608" y="466295"/>
                  <a:pt x="49608" y="466295"/>
                </a:cubicBezTo>
                <a:cubicBezTo>
                  <a:pt x="11933" y="560479"/>
                  <a:pt x="40127" y="476292"/>
                  <a:pt x="19843" y="625033"/>
                </a:cubicBezTo>
                <a:cubicBezTo>
                  <a:pt x="14847" y="661668"/>
                  <a:pt x="6614" y="697788"/>
                  <a:pt x="0" y="734166"/>
                </a:cubicBezTo>
                <a:cubicBezTo>
                  <a:pt x="6614" y="823456"/>
                  <a:pt x="5510" y="913657"/>
                  <a:pt x="19843" y="1002037"/>
                </a:cubicBezTo>
                <a:cubicBezTo>
                  <a:pt x="36396" y="1104111"/>
                  <a:pt x="50143" y="1083683"/>
                  <a:pt x="99216" y="1140933"/>
                </a:cubicBezTo>
                <a:cubicBezTo>
                  <a:pt x="127753" y="1174225"/>
                  <a:pt x="134765" y="1220402"/>
                  <a:pt x="168668" y="1250066"/>
                </a:cubicBezTo>
                <a:cubicBezTo>
                  <a:pt x="183181" y="1262764"/>
                  <a:pt x="202478" y="1268772"/>
                  <a:pt x="218276" y="1279830"/>
                </a:cubicBezTo>
                <a:cubicBezTo>
                  <a:pt x="317904" y="1349567"/>
                  <a:pt x="209983" y="1297329"/>
                  <a:pt x="357178" y="1349278"/>
                </a:cubicBezTo>
                <a:cubicBezTo>
                  <a:pt x="395231" y="1362708"/>
                  <a:pt x="454829" y="1387633"/>
                  <a:pt x="496081" y="1398883"/>
                </a:cubicBezTo>
                <a:cubicBezTo>
                  <a:pt x="512350" y="1403320"/>
                  <a:pt x="529153" y="1405498"/>
                  <a:pt x="545689" y="1408805"/>
                </a:cubicBezTo>
                <a:cubicBezTo>
                  <a:pt x="671143" y="1480489"/>
                  <a:pt x="557809" y="1423054"/>
                  <a:pt x="684591" y="1468332"/>
                </a:cubicBezTo>
                <a:cubicBezTo>
                  <a:pt x="708310" y="1476803"/>
                  <a:pt x="730002" y="1490583"/>
                  <a:pt x="754042" y="1498095"/>
                </a:cubicBezTo>
                <a:cubicBezTo>
                  <a:pt x="828699" y="1521424"/>
                  <a:pt x="835874" y="1513503"/>
                  <a:pt x="902866" y="1527858"/>
                </a:cubicBezTo>
                <a:cubicBezTo>
                  <a:pt x="1076296" y="1565021"/>
                  <a:pt x="899791" y="1529685"/>
                  <a:pt x="1041769" y="1567543"/>
                </a:cubicBezTo>
                <a:cubicBezTo>
                  <a:pt x="1135124" y="1592436"/>
                  <a:pt x="1138554" y="1588066"/>
                  <a:pt x="1240201" y="1597307"/>
                </a:cubicBezTo>
                <a:cubicBezTo>
                  <a:pt x="1409173" y="1631099"/>
                  <a:pt x="1291266" y="1610697"/>
                  <a:pt x="1527928" y="1636991"/>
                </a:cubicBezTo>
                <a:cubicBezTo>
                  <a:pt x="1615907" y="1646766"/>
                  <a:pt x="1618615" y="1650905"/>
                  <a:pt x="1716438" y="1656834"/>
                </a:cubicBezTo>
                <a:cubicBezTo>
                  <a:pt x="1812501" y="1662656"/>
                  <a:pt x="2107886" y="1673415"/>
                  <a:pt x="2192675" y="1676676"/>
                </a:cubicBezTo>
                <a:cubicBezTo>
                  <a:pt x="2225747" y="1683290"/>
                  <a:pt x="2258577" y="1691258"/>
                  <a:pt x="2291891" y="1696518"/>
                </a:cubicBezTo>
                <a:cubicBezTo>
                  <a:pt x="2321473" y="1701188"/>
                  <a:pt x="2351244" y="1705834"/>
                  <a:pt x="2381186" y="1706439"/>
                </a:cubicBezTo>
                <a:lnTo>
                  <a:pt x="3274130" y="1716360"/>
                </a:lnTo>
                <a:cubicBezTo>
                  <a:pt x="3297280" y="1719667"/>
                  <a:pt x="3320196" y="1726282"/>
                  <a:pt x="3343581" y="1726282"/>
                </a:cubicBezTo>
                <a:cubicBezTo>
                  <a:pt x="3495748" y="1726282"/>
                  <a:pt x="3647991" y="1723834"/>
                  <a:pt x="3799975" y="1716360"/>
                </a:cubicBezTo>
                <a:cubicBezTo>
                  <a:pt x="3847857" y="1714005"/>
                  <a:pt x="3948023" y="1696647"/>
                  <a:pt x="4008329" y="1686597"/>
                </a:cubicBezTo>
                <a:cubicBezTo>
                  <a:pt x="4057937" y="1660141"/>
                  <a:pt x="4105970" y="1630492"/>
                  <a:pt x="4157153" y="1607228"/>
                </a:cubicBezTo>
                <a:cubicBezTo>
                  <a:pt x="4323065" y="1531816"/>
                  <a:pt x="4133738" y="1649292"/>
                  <a:pt x="4286134" y="1547701"/>
                </a:cubicBezTo>
                <a:cubicBezTo>
                  <a:pt x="4317128" y="1506378"/>
                  <a:pt x="4352035" y="1465511"/>
                  <a:pt x="4375428" y="1418726"/>
                </a:cubicBezTo>
                <a:cubicBezTo>
                  <a:pt x="4383393" y="1402797"/>
                  <a:pt x="4386623" y="1384688"/>
                  <a:pt x="4395272" y="1369120"/>
                </a:cubicBezTo>
                <a:cubicBezTo>
                  <a:pt x="4403303" y="1354666"/>
                  <a:pt x="4416272" y="1343457"/>
                  <a:pt x="4425036" y="1329435"/>
                </a:cubicBezTo>
                <a:cubicBezTo>
                  <a:pt x="4432875" y="1316894"/>
                  <a:pt x="4438265" y="1302979"/>
                  <a:pt x="4444880" y="1289751"/>
                </a:cubicBezTo>
                <a:cubicBezTo>
                  <a:pt x="4448187" y="1256680"/>
                  <a:pt x="4450408" y="1223483"/>
                  <a:pt x="4454801" y="1190539"/>
                </a:cubicBezTo>
                <a:cubicBezTo>
                  <a:pt x="4467516" y="1095176"/>
                  <a:pt x="4493273" y="1126154"/>
                  <a:pt x="4454801" y="972274"/>
                </a:cubicBezTo>
                <a:cubicBezTo>
                  <a:pt x="4444750" y="932074"/>
                  <a:pt x="4416818" y="898537"/>
                  <a:pt x="4395272" y="863141"/>
                </a:cubicBezTo>
                <a:cubicBezTo>
                  <a:pt x="4294099" y="696934"/>
                  <a:pt x="4325417" y="750543"/>
                  <a:pt x="4137310" y="615112"/>
                </a:cubicBezTo>
                <a:cubicBezTo>
                  <a:pt x="4114222" y="598489"/>
                  <a:pt x="4093305" y="578228"/>
                  <a:pt x="4067859" y="565506"/>
                </a:cubicBezTo>
                <a:cubicBezTo>
                  <a:pt x="4041401" y="552278"/>
                  <a:pt x="4015291" y="538331"/>
                  <a:pt x="3988486" y="525822"/>
                </a:cubicBezTo>
                <a:cubicBezTo>
                  <a:pt x="3965662" y="515171"/>
                  <a:pt x="3941295" y="507842"/>
                  <a:pt x="3919035" y="496058"/>
                </a:cubicBezTo>
                <a:cubicBezTo>
                  <a:pt x="3884949" y="478013"/>
                  <a:pt x="3855628" y="450854"/>
                  <a:pt x="3819818" y="436531"/>
                </a:cubicBezTo>
                <a:cubicBezTo>
                  <a:pt x="3739243" y="404303"/>
                  <a:pt x="3750176" y="406719"/>
                  <a:pt x="3631308" y="377004"/>
                </a:cubicBezTo>
                <a:cubicBezTo>
                  <a:pt x="3604850" y="370390"/>
                  <a:pt x="3578740" y="362188"/>
                  <a:pt x="3551935" y="357162"/>
                </a:cubicBezTo>
                <a:cubicBezTo>
                  <a:pt x="3492144" y="345952"/>
                  <a:pt x="3355627" y="338392"/>
                  <a:pt x="3313817" y="337320"/>
                </a:cubicBezTo>
                <a:lnTo>
                  <a:pt x="2698677" y="327398"/>
                </a:lnTo>
                <a:cubicBezTo>
                  <a:pt x="2655683" y="324091"/>
                  <a:pt x="2612190" y="324803"/>
                  <a:pt x="2569696" y="317477"/>
                </a:cubicBezTo>
                <a:cubicBezTo>
                  <a:pt x="2515945" y="308210"/>
                  <a:pt x="2463395" y="292777"/>
                  <a:pt x="2410950" y="277793"/>
                </a:cubicBezTo>
                <a:cubicBezTo>
                  <a:pt x="2358265" y="262740"/>
                  <a:pt x="2332303" y="256410"/>
                  <a:pt x="2281970" y="238108"/>
                </a:cubicBezTo>
                <a:cubicBezTo>
                  <a:pt x="2265232" y="232022"/>
                  <a:pt x="2249038" y="224519"/>
                  <a:pt x="2232362" y="218266"/>
                </a:cubicBezTo>
                <a:cubicBezTo>
                  <a:pt x="2222570" y="214594"/>
                  <a:pt x="2212210" y="212465"/>
                  <a:pt x="2202597" y="208345"/>
                </a:cubicBezTo>
                <a:cubicBezTo>
                  <a:pt x="2165760" y="192558"/>
                  <a:pt x="2154030" y="179520"/>
                  <a:pt x="2113302" y="168660"/>
                </a:cubicBezTo>
                <a:cubicBezTo>
                  <a:pt x="2024336" y="144937"/>
                  <a:pt x="1925100" y="138575"/>
                  <a:pt x="1835497" y="128975"/>
                </a:cubicBezTo>
                <a:cubicBezTo>
                  <a:pt x="1673268" y="111594"/>
                  <a:pt x="1721386" y="118458"/>
                  <a:pt x="1488241" y="109133"/>
                </a:cubicBezTo>
                <a:cubicBezTo>
                  <a:pt x="1448555" y="105826"/>
                  <a:pt x="1408698" y="104151"/>
                  <a:pt x="1369182" y="99212"/>
                </a:cubicBezTo>
                <a:cubicBezTo>
                  <a:pt x="1355651" y="97521"/>
                  <a:pt x="1342866" y="91965"/>
                  <a:pt x="1329495" y="89291"/>
                </a:cubicBezTo>
                <a:cubicBezTo>
                  <a:pt x="1309769" y="85346"/>
                  <a:pt x="1289758" y="82969"/>
                  <a:pt x="1269966" y="79370"/>
                </a:cubicBezTo>
                <a:cubicBezTo>
                  <a:pt x="1253375" y="76353"/>
                  <a:pt x="1237025" y="72012"/>
                  <a:pt x="1220358" y="69448"/>
                </a:cubicBezTo>
                <a:cubicBezTo>
                  <a:pt x="1194005" y="65394"/>
                  <a:pt x="1167322" y="63685"/>
                  <a:pt x="1140985" y="59527"/>
                </a:cubicBezTo>
                <a:cubicBezTo>
                  <a:pt x="1104462" y="53761"/>
                  <a:pt x="1068320" y="45763"/>
                  <a:pt x="1031847" y="39685"/>
                </a:cubicBezTo>
                <a:cubicBezTo>
                  <a:pt x="1008780" y="35841"/>
                  <a:pt x="985546" y="33071"/>
                  <a:pt x="962396" y="29764"/>
                </a:cubicBezTo>
                <a:lnTo>
                  <a:pt x="892945" y="9921"/>
                </a:lnTo>
                <a:cubicBezTo>
                  <a:pt x="879789" y="6333"/>
                  <a:pt x="866894" y="0"/>
                  <a:pt x="853258" y="0"/>
                </a:cubicBezTo>
                <a:cubicBezTo>
                  <a:pt x="823310" y="0"/>
                  <a:pt x="793729" y="6614"/>
                  <a:pt x="763964" y="9921"/>
                </a:cubicBezTo>
                <a:lnTo>
                  <a:pt x="734199" y="19843"/>
                </a:lnTo>
                <a:lnTo>
                  <a:pt x="734199" y="19843"/>
                </a:lnTo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Heat Deficit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99206" y="848943"/>
            <a:ext cx="6550878" cy="5994005"/>
            <a:chOff x="1418819" y="225013"/>
            <a:chExt cx="6550878" cy="5994005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1555243" y="594345"/>
              <a:ext cx="13617" cy="5452430"/>
            </a:xfrm>
            <a:prstGeom prst="straightConnector1">
              <a:avLst/>
            </a:prstGeom>
            <a:ln w="38100" cmpd="sng"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1568860" y="6034352"/>
              <a:ext cx="6060855" cy="12423"/>
            </a:xfrm>
            <a:prstGeom prst="straightConnector1">
              <a:avLst/>
            </a:prstGeom>
            <a:ln w="38100" cmpd="sng"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7629715" y="5849686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Q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18819" y="22501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T</a:t>
              </a:r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1335630" y="3759016"/>
            <a:ext cx="6005021" cy="19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5630" y="3451239"/>
            <a:ext cx="1556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pinch temperature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120618" y="1326552"/>
            <a:ext cx="0" cy="36886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739133" y="957220"/>
            <a:ext cx="722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Q</a:t>
            </a:r>
            <a:r>
              <a:rPr lang="en-GB" baseline="-25000">
                <a:solidFill>
                  <a:srgbClr val="FF0000"/>
                </a:solidFill>
              </a:rPr>
              <a:t>S, min</a:t>
            </a:r>
          </a:p>
        </p:txBody>
      </p:sp>
      <p:sp>
        <p:nvSpPr>
          <p:cNvPr id="19" name="Freeform 18"/>
          <p:cNvSpPr/>
          <p:nvPr/>
        </p:nvSpPr>
        <p:spPr>
          <a:xfrm>
            <a:off x="2193809" y="4075796"/>
            <a:ext cx="4594288" cy="1920785"/>
          </a:xfrm>
          <a:custGeom>
            <a:avLst/>
            <a:gdLst>
              <a:gd name="connsiteX0" fmla="*/ 1257573 w 4594288"/>
              <a:gd name="connsiteY0" fmla="*/ 159435 h 1920785"/>
              <a:gd name="connsiteX1" fmla="*/ 1257573 w 4594288"/>
              <a:gd name="connsiteY1" fmla="*/ 159435 h 1920785"/>
              <a:gd name="connsiteX2" fmla="*/ 1168278 w 4594288"/>
              <a:gd name="connsiteY2" fmla="*/ 89987 h 1920785"/>
              <a:gd name="connsiteX3" fmla="*/ 1029376 w 4594288"/>
              <a:gd name="connsiteY3" fmla="*/ 40382 h 1920785"/>
              <a:gd name="connsiteX4" fmla="*/ 910317 w 4594288"/>
              <a:gd name="connsiteY4" fmla="*/ 697 h 1920785"/>
              <a:gd name="connsiteX5" fmla="*/ 642433 w 4594288"/>
              <a:gd name="connsiteY5" fmla="*/ 20539 h 1920785"/>
              <a:gd name="connsiteX6" fmla="*/ 572982 w 4594288"/>
              <a:gd name="connsiteY6" fmla="*/ 60224 h 1920785"/>
              <a:gd name="connsiteX7" fmla="*/ 533296 w 4594288"/>
              <a:gd name="connsiteY7" fmla="*/ 80066 h 1920785"/>
              <a:gd name="connsiteX8" fmla="*/ 503531 w 4594288"/>
              <a:gd name="connsiteY8" fmla="*/ 99909 h 1920785"/>
              <a:gd name="connsiteX9" fmla="*/ 414236 w 4594288"/>
              <a:gd name="connsiteY9" fmla="*/ 139593 h 1920785"/>
              <a:gd name="connsiteX10" fmla="*/ 344785 w 4594288"/>
              <a:gd name="connsiteY10" fmla="*/ 169357 h 1920785"/>
              <a:gd name="connsiteX11" fmla="*/ 275334 w 4594288"/>
              <a:gd name="connsiteY11" fmla="*/ 218962 h 1920785"/>
              <a:gd name="connsiteX12" fmla="*/ 186039 w 4594288"/>
              <a:gd name="connsiteY12" fmla="*/ 268568 h 1920785"/>
              <a:gd name="connsiteX13" fmla="*/ 146353 w 4594288"/>
              <a:gd name="connsiteY13" fmla="*/ 308253 h 1920785"/>
              <a:gd name="connsiteX14" fmla="*/ 96745 w 4594288"/>
              <a:gd name="connsiteY14" fmla="*/ 347937 h 1920785"/>
              <a:gd name="connsiteX15" fmla="*/ 66980 w 4594288"/>
              <a:gd name="connsiteY15" fmla="*/ 397543 h 1920785"/>
              <a:gd name="connsiteX16" fmla="*/ 47137 w 4594288"/>
              <a:gd name="connsiteY16" fmla="*/ 437228 h 1920785"/>
              <a:gd name="connsiteX17" fmla="*/ 17372 w 4594288"/>
              <a:gd name="connsiteY17" fmla="*/ 476912 h 1920785"/>
              <a:gd name="connsiteX18" fmla="*/ 17372 w 4594288"/>
              <a:gd name="connsiteY18" fmla="*/ 863838 h 1920785"/>
              <a:gd name="connsiteX19" fmla="*/ 27294 w 4594288"/>
              <a:gd name="connsiteY19" fmla="*/ 1052340 h 1920785"/>
              <a:gd name="connsiteX20" fmla="*/ 37215 w 4594288"/>
              <a:gd name="connsiteY20" fmla="*/ 1121788 h 1920785"/>
              <a:gd name="connsiteX21" fmla="*/ 156275 w 4594288"/>
              <a:gd name="connsiteY21" fmla="*/ 1280526 h 1920785"/>
              <a:gd name="connsiteX22" fmla="*/ 235647 w 4594288"/>
              <a:gd name="connsiteY22" fmla="*/ 1369817 h 1920785"/>
              <a:gd name="connsiteX23" fmla="*/ 434080 w 4594288"/>
              <a:gd name="connsiteY23" fmla="*/ 1498792 h 1920785"/>
              <a:gd name="connsiteX24" fmla="*/ 612669 w 4594288"/>
              <a:gd name="connsiteY24" fmla="*/ 1548397 h 1920785"/>
              <a:gd name="connsiteX25" fmla="*/ 692041 w 4594288"/>
              <a:gd name="connsiteY25" fmla="*/ 1588082 h 1920785"/>
              <a:gd name="connsiteX26" fmla="*/ 959925 w 4594288"/>
              <a:gd name="connsiteY26" fmla="*/ 1637688 h 1920785"/>
              <a:gd name="connsiteX27" fmla="*/ 1188122 w 4594288"/>
              <a:gd name="connsiteY27" fmla="*/ 1627767 h 1920785"/>
              <a:gd name="connsiteX28" fmla="*/ 1436162 w 4594288"/>
              <a:gd name="connsiteY28" fmla="*/ 1588082 h 1920785"/>
              <a:gd name="connsiteX29" fmla="*/ 1704045 w 4594288"/>
              <a:gd name="connsiteY29" fmla="*/ 1568240 h 1920785"/>
              <a:gd name="connsiteX30" fmla="*/ 2259655 w 4594288"/>
              <a:gd name="connsiteY30" fmla="*/ 1617846 h 1920785"/>
              <a:gd name="connsiteX31" fmla="*/ 2448166 w 4594288"/>
              <a:gd name="connsiteY31" fmla="*/ 1707136 h 1920785"/>
              <a:gd name="connsiteX32" fmla="*/ 2557303 w 4594288"/>
              <a:gd name="connsiteY32" fmla="*/ 1756742 h 1920785"/>
              <a:gd name="connsiteX33" fmla="*/ 2676363 w 4594288"/>
              <a:gd name="connsiteY33" fmla="*/ 1776584 h 1920785"/>
              <a:gd name="connsiteX34" fmla="*/ 2805343 w 4594288"/>
              <a:gd name="connsiteY34" fmla="*/ 1806348 h 1920785"/>
              <a:gd name="connsiteX35" fmla="*/ 2934324 w 4594288"/>
              <a:gd name="connsiteY35" fmla="*/ 1816269 h 1920785"/>
              <a:gd name="connsiteX36" fmla="*/ 3271659 w 4594288"/>
              <a:gd name="connsiteY36" fmla="*/ 1875796 h 1920785"/>
              <a:gd name="connsiteX37" fmla="*/ 3380797 w 4594288"/>
              <a:gd name="connsiteY37" fmla="*/ 1895638 h 1920785"/>
              <a:gd name="connsiteX38" fmla="*/ 3599072 w 4594288"/>
              <a:gd name="connsiteY38" fmla="*/ 1915480 h 1920785"/>
              <a:gd name="connsiteX39" fmla="*/ 4214211 w 4594288"/>
              <a:gd name="connsiteY39" fmla="*/ 1885717 h 1920785"/>
              <a:gd name="connsiteX40" fmla="*/ 4323349 w 4594288"/>
              <a:gd name="connsiteY40" fmla="*/ 1846032 h 1920785"/>
              <a:gd name="connsiteX41" fmla="*/ 4452330 w 4594288"/>
              <a:gd name="connsiteY41" fmla="*/ 1697215 h 1920785"/>
              <a:gd name="connsiteX42" fmla="*/ 4511860 w 4594288"/>
              <a:gd name="connsiteY42" fmla="*/ 1558319 h 1920785"/>
              <a:gd name="connsiteX43" fmla="*/ 4531703 w 4594288"/>
              <a:gd name="connsiteY43" fmla="*/ 1508713 h 1920785"/>
              <a:gd name="connsiteX44" fmla="*/ 4581311 w 4594288"/>
              <a:gd name="connsiteY44" fmla="*/ 1419422 h 1920785"/>
              <a:gd name="connsiteX45" fmla="*/ 4581311 w 4594288"/>
              <a:gd name="connsiteY45" fmla="*/ 1141630 h 1920785"/>
              <a:gd name="connsiteX46" fmla="*/ 4521781 w 4594288"/>
              <a:gd name="connsiteY46" fmla="*/ 893601 h 1920785"/>
              <a:gd name="connsiteX47" fmla="*/ 4472173 w 4594288"/>
              <a:gd name="connsiteY47" fmla="*/ 814232 h 1920785"/>
              <a:gd name="connsiteX48" fmla="*/ 4412644 w 4594288"/>
              <a:gd name="connsiteY48" fmla="*/ 784468 h 1920785"/>
              <a:gd name="connsiteX49" fmla="*/ 4333271 w 4594288"/>
              <a:gd name="connsiteY49" fmla="*/ 764626 h 1920785"/>
              <a:gd name="connsiteX50" fmla="*/ 4055466 w 4594288"/>
              <a:gd name="connsiteY50" fmla="*/ 754705 h 1920785"/>
              <a:gd name="connsiteX51" fmla="*/ 4025701 w 4594288"/>
              <a:gd name="connsiteY51" fmla="*/ 734863 h 1920785"/>
              <a:gd name="connsiteX52" fmla="*/ 4005858 w 4594288"/>
              <a:gd name="connsiteY52" fmla="*/ 685257 h 1920785"/>
              <a:gd name="connsiteX53" fmla="*/ 3995936 w 4594288"/>
              <a:gd name="connsiteY53" fmla="*/ 625730 h 1920785"/>
              <a:gd name="connsiteX54" fmla="*/ 3986015 w 4594288"/>
              <a:gd name="connsiteY54" fmla="*/ 556282 h 1920785"/>
              <a:gd name="connsiteX55" fmla="*/ 3966171 w 4594288"/>
              <a:gd name="connsiteY55" fmla="*/ 526518 h 1920785"/>
              <a:gd name="connsiteX56" fmla="*/ 3956250 w 4594288"/>
              <a:gd name="connsiteY56" fmla="*/ 486834 h 1920785"/>
              <a:gd name="connsiteX57" fmla="*/ 3857034 w 4594288"/>
              <a:gd name="connsiteY57" fmla="*/ 407464 h 1920785"/>
              <a:gd name="connsiteX58" fmla="*/ 3817347 w 4594288"/>
              <a:gd name="connsiteY58" fmla="*/ 397543 h 1920785"/>
              <a:gd name="connsiteX59" fmla="*/ 3708210 w 4594288"/>
              <a:gd name="connsiteY59" fmla="*/ 347937 h 1920785"/>
              <a:gd name="connsiteX60" fmla="*/ 3628837 w 4594288"/>
              <a:gd name="connsiteY60" fmla="*/ 298332 h 1920785"/>
              <a:gd name="connsiteX61" fmla="*/ 3539542 w 4594288"/>
              <a:gd name="connsiteY61" fmla="*/ 278489 h 1920785"/>
              <a:gd name="connsiteX62" fmla="*/ 3430405 w 4594288"/>
              <a:gd name="connsiteY62" fmla="*/ 258647 h 1920785"/>
              <a:gd name="connsiteX63" fmla="*/ 3281580 w 4594288"/>
              <a:gd name="connsiteY63" fmla="*/ 248726 h 1920785"/>
              <a:gd name="connsiteX64" fmla="*/ 3192286 w 4594288"/>
              <a:gd name="connsiteY64" fmla="*/ 238805 h 1920785"/>
              <a:gd name="connsiteX65" fmla="*/ 2587068 w 4594288"/>
              <a:gd name="connsiteY65" fmla="*/ 228884 h 1920785"/>
              <a:gd name="connsiteX66" fmla="*/ 2289420 w 4594288"/>
              <a:gd name="connsiteY66" fmla="*/ 209041 h 1920785"/>
              <a:gd name="connsiteX67" fmla="*/ 2219969 w 4594288"/>
              <a:gd name="connsiteY67" fmla="*/ 199120 h 1920785"/>
              <a:gd name="connsiteX68" fmla="*/ 1842948 w 4594288"/>
              <a:gd name="connsiteY68" fmla="*/ 179278 h 1920785"/>
              <a:gd name="connsiteX69" fmla="*/ 1773496 w 4594288"/>
              <a:gd name="connsiteY69" fmla="*/ 169357 h 1920785"/>
              <a:gd name="connsiteX70" fmla="*/ 1664359 w 4594288"/>
              <a:gd name="connsiteY70" fmla="*/ 149514 h 1920785"/>
              <a:gd name="connsiteX71" fmla="*/ 1515535 w 4594288"/>
              <a:gd name="connsiteY71" fmla="*/ 129672 h 1920785"/>
              <a:gd name="connsiteX72" fmla="*/ 1287338 w 4594288"/>
              <a:gd name="connsiteY72" fmla="*/ 139593 h 1920785"/>
              <a:gd name="connsiteX73" fmla="*/ 1207965 w 4594288"/>
              <a:gd name="connsiteY73" fmla="*/ 129672 h 1920785"/>
              <a:gd name="connsiteX74" fmla="*/ 1207965 w 4594288"/>
              <a:gd name="connsiteY74" fmla="*/ 129672 h 1920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4594288" h="1920785">
                <a:moveTo>
                  <a:pt x="1257573" y="159435"/>
                </a:moveTo>
                <a:lnTo>
                  <a:pt x="1257573" y="159435"/>
                </a:lnTo>
                <a:cubicBezTo>
                  <a:pt x="1227808" y="136286"/>
                  <a:pt x="1200254" y="109971"/>
                  <a:pt x="1168278" y="89987"/>
                </a:cubicBezTo>
                <a:cubicBezTo>
                  <a:pt x="1125344" y="63154"/>
                  <a:pt x="1076542" y="55276"/>
                  <a:pt x="1029376" y="40382"/>
                </a:cubicBezTo>
                <a:cubicBezTo>
                  <a:pt x="989485" y="27785"/>
                  <a:pt x="910317" y="697"/>
                  <a:pt x="910317" y="697"/>
                </a:cubicBezTo>
                <a:cubicBezTo>
                  <a:pt x="907574" y="816"/>
                  <a:pt x="713166" y="-5985"/>
                  <a:pt x="642433" y="20539"/>
                </a:cubicBezTo>
                <a:cubicBezTo>
                  <a:pt x="598829" y="36890"/>
                  <a:pt x="609613" y="39293"/>
                  <a:pt x="572982" y="60224"/>
                </a:cubicBezTo>
                <a:cubicBezTo>
                  <a:pt x="560141" y="67562"/>
                  <a:pt x="546137" y="72728"/>
                  <a:pt x="533296" y="80066"/>
                </a:cubicBezTo>
                <a:cubicBezTo>
                  <a:pt x="522943" y="85982"/>
                  <a:pt x="513884" y="93993"/>
                  <a:pt x="503531" y="99909"/>
                </a:cubicBezTo>
                <a:cubicBezTo>
                  <a:pt x="474836" y="116305"/>
                  <a:pt x="445159" y="127998"/>
                  <a:pt x="414236" y="139593"/>
                </a:cubicBezTo>
                <a:cubicBezTo>
                  <a:pt x="381550" y="151850"/>
                  <a:pt x="378115" y="148148"/>
                  <a:pt x="344785" y="169357"/>
                </a:cubicBezTo>
                <a:cubicBezTo>
                  <a:pt x="320783" y="184630"/>
                  <a:pt x="299336" y="203689"/>
                  <a:pt x="275334" y="218962"/>
                </a:cubicBezTo>
                <a:cubicBezTo>
                  <a:pt x="223568" y="251903"/>
                  <a:pt x="241591" y="225363"/>
                  <a:pt x="186039" y="268568"/>
                </a:cubicBezTo>
                <a:cubicBezTo>
                  <a:pt x="171272" y="280053"/>
                  <a:pt x="160336" y="295824"/>
                  <a:pt x="146353" y="308253"/>
                </a:cubicBezTo>
                <a:cubicBezTo>
                  <a:pt x="130526" y="322321"/>
                  <a:pt x="113281" y="334709"/>
                  <a:pt x="96745" y="347937"/>
                </a:cubicBezTo>
                <a:cubicBezTo>
                  <a:pt x="86823" y="364472"/>
                  <a:pt x="76345" y="380686"/>
                  <a:pt x="66980" y="397543"/>
                </a:cubicBezTo>
                <a:cubicBezTo>
                  <a:pt x="59797" y="410471"/>
                  <a:pt x="54976" y="424686"/>
                  <a:pt x="47137" y="437228"/>
                </a:cubicBezTo>
                <a:cubicBezTo>
                  <a:pt x="38373" y="451250"/>
                  <a:pt x="27294" y="463684"/>
                  <a:pt x="17372" y="476912"/>
                </a:cubicBezTo>
                <a:cubicBezTo>
                  <a:pt x="-14238" y="634963"/>
                  <a:pt x="4475" y="522066"/>
                  <a:pt x="17372" y="863838"/>
                </a:cubicBezTo>
                <a:cubicBezTo>
                  <a:pt x="19745" y="926714"/>
                  <a:pt x="22468" y="989604"/>
                  <a:pt x="27294" y="1052340"/>
                </a:cubicBezTo>
                <a:cubicBezTo>
                  <a:pt x="29088" y="1075655"/>
                  <a:pt x="29820" y="1099604"/>
                  <a:pt x="37215" y="1121788"/>
                </a:cubicBezTo>
                <a:cubicBezTo>
                  <a:pt x="67072" y="1211356"/>
                  <a:pt x="89586" y="1209672"/>
                  <a:pt x="156275" y="1280526"/>
                </a:cubicBezTo>
                <a:cubicBezTo>
                  <a:pt x="183569" y="1309525"/>
                  <a:pt x="205411" y="1343901"/>
                  <a:pt x="235647" y="1369817"/>
                </a:cubicBezTo>
                <a:cubicBezTo>
                  <a:pt x="243193" y="1376285"/>
                  <a:pt x="392326" y="1483135"/>
                  <a:pt x="434080" y="1498792"/>
                </a:cubicBezTo>
                <a:cubicBezTo>
                  <a:pt x="807226" y="1638715"/>
                  <a:pt x="233881" y="1392432"/>
                  <a:pt x="612669" y="1548397"/>
                </a:cubicBezTo>
                <a:cubicBezTo>
                  <a:pt x="640021" y="1559659"/>
                  <a:pt x="663979" y="1578728"/>
                  <a:pt x="692041" y="1588082"/>
                </a:cubicBezTo>
                <a:cubicBezTo>
                  <a:pt x="819475" y="1630558"/>
                  <a:pt x="841172" y="1626893"/>
                  <a:pt x="959925" y="1637688"/>
                </a:cubicBezTo>
                <a:cubicBezTo>
                  <a:pt x="1035991" y="1634381"/>
                  <a:pt x="1112234" y="1633920"/>
                  <a:pt x="1188122" y="1627767"/>
                </a:cubicBezTo>
                <a:cubicBezTo>
                  <a:pt x="1311879" y="1617733"/>
                  <a:pt x="1321919" y="1604401"/>
                  <a:pt x="1436162" y="1588082"/>
                </a:cubicBezTo>
                <a:cubicBezTo>
                  <a:pt x="1512238" y="1577215"/>
                  <a:pt x="1636368" y="1572221"/>
                  <a:pt x="1704045" y="1568240"/>
                </a:cubicBezTo>
                <a:cubicBezTo>
                  <a:pt x="1808165" y="1570843"/>
                  <a:pt x="2115669" y="1549646"/>
                  <a:pt x="2259655" y="1617846"/>
                </a:cubicBezTo>
                <a:lnTo>
                  <a:pt x="2448166" y="1707136"/>
                </a:lnTo>
                <a:cubicBezTo>
                  <a:pt x="2484378" y="1724034"/>
                  <a:pt x="2517886" y="1750173"/>
                  <a:pt x="2557303" y="1756742"/>
                </a:cubicBezTo>
                <a:cubicBezTo>
                  <a:pt x="2596990" y="1763356"/>
                  <a:pt x="2636910" y="1768694"/>
                  <a:pt x="2676363" y="1776584"/>
                </a:cubicBezTo>
                <a:cubicBezTo>
                  <a:pt x="2719629" y="1785237"/>
                  <a:pt x="2761733" y="1799639"/>
                  <a:pt x="2805343" y="1806348"/>
                </a:cubicBezTo>
                <a:cubicBezTo>
                  <a:pt x="2847962" y="1812905"/>
                  <a:pt x="2891330" y="1812962"/>
                  <a:pt x="2934324" y="1816269"/>
                </a:cubicBezTo>
                <a:lnTo>
                  <a:pt x="3271659" y="1875796"/>
                </a:lnTo>
                <a:cubicBezTo>
                  <a:pt x="3308038" y="1882410"/>
                  <a:pt x="3344005" y="1891959"/>
                  <a:pt x="3380797" y="1895638"/>
                </a:cubicBezTo>
                <a:cubicBezTo>
                  <a:pt x="3519639" y="1909521"/>
                  <a:pt x="3446891" y="1902799"/>
                  <a:pt x="3599072" y="1915480"/>
                </a:cubicBezTo>
                <a:cubicBezTo>
                  <a:pt x="3741114" y="1912800"/>
                  <a:pt x="4025832" y="1942228"/>
                  <a:pt x="4214211" y="1885717"/>
                </a:cubicBezTo>
                <a:cubicBezTo>
                  <a:pt x="4251288" y="1874594"/>
                  <a:pt x="4286970" y="1859260"/>
                  <a:pt x="4323349" y="1846032"/>
                </a:cubicBezTo>
                <a:cubicBezTo>
                  <a:pt x="4370285" y="1799099"/>
                  <a:pt x="4420933" y="1757152"/>
                  <a:pt x="4452330" y="1697215"/>
                </a:cubicBezTo>
                <a:cubicBezTo>
                  <a:pt x="4475704" y="1652594"/>
                  <a:pt x="4492312" y="1604743"/>
                  <a:pt x="4511860" y="1558319"/>
                </a:cubicBezTo>
                <a:cubicBezTo>
                  <a:pt x="4518771" y="1541906"/>
                  <a:pt x="4522540" y="1523984"/>
                  <a:pt x="4531703" y="1508713"/>
                </a:cubicBezTo>
                <a:cubicBezTo>
                  <a:pt x="4569078" y="1446425"/>
                  <a:pt x="4552844" y="1476355"/>
                  <a:pt x="4581311" y="1419422"/>
                </a:cubicBezTo>
                <a:cubicBezTo>
                  <a:pt x="4596048" y="1301525"/>
                  <a:pt x="4601003" y="1299162"/>
                  <a:pt x="4581311" y="1141630"/>
                </a:cubicBezTo>
                <a:cubicBezTo>
                  <a:pt x="4557106" y="948001"/>
                  <a:pt x="4561665" y="999957"/>
                  <a:pt x="4521781" y="893601"/>
                </a:cubicBezTo>
                <a:cubicBezTo>
                  <a:pt x="4507698" y="856047"/>
                  <a:pt x="4513261" y="847102"/>
                  <a:pt x="4472173" y="814232"/>
                </a:cubicBezTo>
                <a:cubicBezTo>
                  <a:pt x="4454849" y="800373"/>
                  <a:pt x="4433537" y="791929"/>
                  <a:pt x="4412644" y="784468"/>
                </a:cubicBezTo>
                <a:cubicBezTo>
                  <a:pt x="4386961" y="775296"/>
                  <a:pt x="4360525" y="765599"/>
                  <a:pt x="4333271" y="764626"/>
                </a:cubicBezTo>
                <a:lnTo>
                  <a:pt x="4055466" y="754705"/>
                </a:lnTo>
                <a:cubicBezTo>
                  <a:pt x="4045544" y="748091"/>
                  <a:pt x="4032632" y="744566"/>
                  <a:pt x="4025701" y="734863"/>
                </a:cubicBezTo>
                <a:cubicBezTo>
                  <a:pt x="4015349" y="720371"/>
                  <a:pt x="4010544" y="702439"/>
                  <a:pt x="4005858" y="685257"/>
                </a:cubicBezTo>
                <a:cubicBezTo>
                  <a:pt x="4000565" y="665850"/>
                  <a:pt x="3998995" y="645612"/>
                  <a:pt x="3995936" y="625730"/>
                </a:cubicBezTo>
                <a:cubicBezTo>
                  <a:pt x="3992380" y="602618"/>
                  <a:pt x="3992735" y="578680"/>
                  <a:pt x="3986015" y="556282"/>
                </a:cubicBezTo>
                <a:cubicBezTo>
                  <a:pt x="3982588" y="544861"/>
                  <a:pt x="3972786" y="536439"/>
                  <a:pt x="3966171" y="526518"/>
                </a:cubicBezTo>
                <a:cubicBezTo>
                  <a:pt x="3962864" y="513290"/>
                  <a:pt x="3963814" y="498179"/>
                  <a:pt x="3956250" y="486834"/>
                </a:cubicBezTo>
                <a:cubicBezTo>
                  <a:pt x="3935413" y="455580"/>
                  <a:pt x="3891724" y="422881"/>
                  <a:pt x="3857034" y="407464"/>
                </a:cubicBezTo>
                <a:cubicBezTo>
                  <a:pt x="3844573" y="401926"/>
                  <a:pt x="3830576" y="400850"/>
                  <a:pt x="3817347" y="397543"/>
                </a:cubicBezTo>
                <a:cubicBezTo>
                  <a:pt x="3630219" y="285273"/>
                  <a:pt x="3915741" y="451698"/>
                  <a:pt x="3708210" y="347937"/>
                </a:cubicBezTo>
                <a:cubicBezTo>
                  <a:pt x="3680304" y="333985"/>
                  <a:pt x="3657687" y="310211"/>
                  <a:pt x="3628837" y="298332"/>
                </a:cubicBezTo>
                <a:cubicBezTo>
                  <a:pt x="3600642" y="286723"/>
                  <a:pt x="3569356" y="284878"/>
                  <a:pt x="3539542" y="278489"/>
                </a:cubicBezTo>
                <a:cubicBezTo>
                  <a:pt x="3516838" y="273624"/>
                  <a:pt x="3450942" y="260603"/>
                  <a:pt x="3430405" y="258647"/>
                </a:cubicBezTo>
                <a:cubicBezTo>
                  <a:pt x="3380910" y="253934"/>
                  <a:pt x="3331127" y="252855"/>
                  <a:pt x="3281580" y="248726"/>
                </a:cubicBezTo>
                <a:cubicBezTo>
                  <a:pt x="3251736" y="246239"/>
                  <a:pt x="3222222" y="239660"/>
                  <a:pt x="3192286" y="238805"/>
                </a:cubicBezTo>
                <a:cubicBezTo>
                  <a:pt x="2990602" y="233043"/>
                  <a:pt x="2788807" y="232191"/>
                  <a:pt x="2587068" y="228884"/>
                </a:cubicBezTo>
                <a:lnTo>
                  <a:pt x="2289420" y="209041"/>
                </a:lnTo>
                <a:cubicBezTo>
                  <a:pt x="2266140" y="206824"/>
                  <a:pt x="2243303" y="200675"/>
                  <a:pt x="2219969" y="199120"/>
                </a:cubicBezTo>
                <a:cubicBezTo>
                  <a:pt x="2094400" y="190749"/>
                  <a:pt x="1842948" y="179278"/>
                  <a:pt x="1842948" y="179278"/>
                </a:cubicBezTo>
                <a:cubicBezTo>
                  <a:pt x="1819797" y="175971"/>
                  <a:pt x="1796563" y="173202"/>
                  <a:pt x="1773496" y="169357"/>
                </a:cubicBezTo>
                <a:cubicBezTo>
                  <a:pt x="1712520" y="159195"/>
                  <a:pt x="1730551" y="157788"/>
                  <a:pt x="1664359" y="149514"/>
                </a:cubicBezTo>
                <a:cubicBezTo>
                  <a:pt x="1509697" y="130182"/>
                  <a:pt x="1617353" y="150034"/>
                  <a:pt x="1515535" y="129672"/>
                </a:cubicBezTo>
                <a:cubicBezTo>
                  <a:pt x="1439469" y="132979"/>
                  <a:pt x="1363476" y="139593"/>
                  <a:pt x="1287338" y="139593"/>
                </a:cubicBezTo>
                <a:cubicBezTo>
                  <a:pt x="1260674" y="139593"/>
                  <a:pt x="1207965" y="129672"/>
                  <a:pt x="1207965" y="129672"/>
                </a:cubicBezTo>
                <a:lnTo>
                  <a:pt x="1207965" y="129672"/>
                </a:lnTo>
              </a:path>
            </a:pathLst>
          </a:custGeom>
          <a:solidFill>
            <a:srgbClr val="262626"/>
          </a:solidFill>
          <a:ln>
            <a:solidFill>
              <a:srgbClr val="F2F2F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sz="3200">
                <a:solidFill>
                  <a:srgbClr val="7F7F7F"/>
                </a:solidFill>
              </a:rPr>
              <a:t>Heat Surplus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3957383" y="5735421"/>
            <a:ext cx="188511" cy="523726"/>
          </a:xfrm>
          <a:prstGeom prst="straightConnector1">
            <a:avLst/>
          </a:prstGeom>
          <a:ln w="3810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465859" y="6179777"/>
            <a:ext cx="789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4F81BD"/>
                </a:solidFill>
              </a:rPr>
              <a:t>Q</a:t>
            </a:r>
            <a:r>
              <a:rPr lang="en-GB" baseline="-25000">
                <a:solidFill>
                  <a:srgbClr val="4F81BD"/>
                </a:solidFill>
              </a:rPr>
              <a:t>W, min</a:t>
            </a: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457200" y="-208341"/>
            <a:ext cx="8229600" cy="1143000"/>
          </a:xfrm>
        </p:spPr>
        <p:txBody>
          <a:bodyPr>
            <a:normAutofit/>
          </a:bodyPr>
          <a:lstStyle/>
          <a:p>
            <a:r>
              <a:rPr lang="en-GB"/>
              <a:t>Heat transfer through the Pinch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4444879" y="3312564"/>
            <a:ext cx="208355" cy="864243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184244" y="3387435"/>
            <a:ext cx="339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Q</a:t>
            </a:r>
            <a:endParaRPr lang="en-GB" baseline="-25000"/>
          </a:p>
        </p:txBody>
      </p:sp>
      <p:sp>
        <p:nvSpPr>
          <p:cNvPr id="63" name="TextBox 62"/>
          <p:cNvSpPr txBox="1"/>
          <p:nvPr/>
        </p:nvSpPr>
        <p:spPr>
          <a:xfrm>
            <a:off x="5333121" y="962009"/>
            <a:ext cx="507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+ Q</a:t>
            </a:r>
            <a:endParaRPr lang="en-GB" baseline="-2500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104868" y="6179777"/>
            <a:ext cx="507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4F81BD"/>
                </a:solidFill>
              </a:rPr>
              <a:t>+ Q</a:t>
            </a:r>
            <a:endParaRPr lang="en-GB" baseline="-25000">
              <a:solidFill>
                <a:srgbClr val="4F81BD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5010411" y="3312564"/>
            <a:ext cx="225375" cy="864243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108642" y="3807475"/>
            <a:ext cx="4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Q?</a:t>
            </a:r>
            <a:endParaRPr lang="en-GB" baseline="-25000"/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4891352" y="3451239"/>
            <a:ext cx="853258" cy="72556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822703" y="3451239"/>
            <a:ext cx="832612" cy="72556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60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5" grpId="0"/>
      <p:bldP spid="68" grpId="0"/>
      <p:bldP spid="68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846163" y="1586282"/>
            <a:ext cx="4475089" cy="1726282"/>
          </a:xfrm>
          <a:custGeom>
            <a:avLst/>
            <a:gdLst>
              <a:gd name="connsiteX0" fmla="*/ 823493 w 4475089"/>
              <a:gd name="connsiteY0" fmla="*/ 9921 h 1726282"/>
              <a:gd name="connsiteX1" fmla="*/ 823493 w 4475089"/>
              <a:gd name="connsiteY1" fmla="*/ 9921 h 1726282"/>
              <a:gd name="connsiteX2" fmla="*/ 714356 w 4475089"/>
              <a:gd name="connsiteY2" fmla="*/ 39685 h 1726282"/>
              <a:gd name="connsiteX3" fmla="*/ 664748 w 4475089"/>
              <a:gd name="connsiteY3" fmla="*/ 49606 h 1726282"/>
              <a:gd name="connsiteX4" fmla="*/ 595297 w 4475089"/>
              <a:gd name="connsiteY4" fmla="*/ 69448 h 1726282"/>
              <a:gd name="connsiteX5" fmla="*/ 506002 w 4475089"/>
              <a:gd name="connsiteY5" fmla="*/ 99212 h 1726282"/>
              <a:gd name="connsiteX6" fmla="*/ 416708 w 4475089"/>
              <a:gd name="connsiteY6" fmla="*/ 148818 h 1726282"/>
              <a:gd name="connsiteX7" fmla="*/ 357178 w 4475089"/>
              <a:gd name="connsiteY7" fmla="*/ 188502 h 1726282"/>
              <a:gd name="connsiteX8" fmla="*/ 257962 w 4475089"/>
              <a:gd name="connsiteY8" fmla="*/ 248029 h 1726282"/>
              <a:gd name="connsiteX9" fmla="*/ 178589 w 4475089"/>
              <a:gd name="connsiteY9" fmla="*/ 307556 h 1726282"/>
              <a:gd name="connsiteX10" fmla="*/ 109138 w 4475089"/>
              <a:gd name="connsiteY10" fmla="*/ 396847 h 1726282"/>
              <a:gd name="connsiteX11" fmla="*/ 49608 w 4475089"/>
              <a:gd name="connsiteY11" fmla="*/ 466295 h 1726282"/>
              <a:gd name="connsiteX12" fmla="*/ 19843 w 4475089"/>
              <a:gd name="connsiteY12" fmla="*/ 625033 h 1726282"/>
              <a:gd name="connsiteX13" fmla="*/ 0 w 4475089"/>
              <a:gd name="connsiteY13" fmla="*/ 734166 h 1726282"/>
              <a:gd name="connsiteX14" fmla="*/ 19843 w 4475089"/>
              <a:gd name="connsiteY14" fmla="*/ 1002037 h 1726282"/>
              <a:gd name="connsiteX15" fmla="*/ 99216 w 4475089"/>
              <a:gd name="connsiteY15" fmla="*/ 1140933 h 1726282"/>
              <a:gd name="connsiteX16" fmla="*/ 168668 w 4475089"/>
              <a:gd name="connsiteY16" fmla="*/ 1250066 h 1726282"/>
              <a:gd name="connsiteX17" fmla="*/ 218276 w 4475089"/>
              <a:gd name="connsiteY17" fmla="*/ 1279830 h 1726282"/>
              <a:gd name="connsiteX18" fmla="*/ 357178 w 4475089"/>
              <a:gd name="connsiteY18" fmla="*/ 1349278 h 1726282"/>
              <a:gd name="connsiteX19" fmla="*/ 496081 w 4475089"/>
              <a:gd name="connsiteY19" fmla="*/ 1398883 h 1726282"/>
              <a:gd name="connsiteX20" fmla="*/ 545689 w 4475089"/>
              <a:gd name="connsiteY20" fmla="*/ 1408805 h 1726282"/>
              <a:gd name="connsiteX21" fmla="*/ 684591 w 4475089"/>
              <a:gd name="connsiteY21" fmla="*/ 1468332 h 1726282"/>
              <a:gd name="connsiteX22" fmla="*/ 754042 w 4475089"/>
              <a:gd name="connsiteY22" fmla="*/ 1498095 h 1726282"/>
              <a:gd name="connsiteX23" fmla="*/ 902866 w 4475089"/>
              <a:gd name="connsiteY23" fmla="*/ 1527858 h 1726282"/>
              <a:gd name="connsiteX24" fmla="*/ 1041769 w 4475089"/>
              <a:gd name="connsiteY24" fmla="*/ 1567543 h 1726282"/>
              <a:gd name="connsiteX25" fmla="*/ 1240201 w 4475089"/>
              <a:gd name="connsiteY25" fmla="*/ 1597307 h 1726282"/>
              <a:gd name="connsiteX26" fmla="*/ 1527928 w 4475089"/>
              <a:gd name="connsiteY26" fmla="*/ 1636991 h 1726282"/>
              <a:gd name="connsiteX27" fmla="*/ 1716438 w 4475089"/>
              <a:gd name="connsiteY27" fmla="*/ 1656834 h 1726282"/>
              <a:gd name="connsiteX28" fmla="*/ 2192675 w 4475089"/>
              <a:gd name="connsiteY28" fmla="*/ 1676676 h 1726282"/>
              <a:gd name="connsiteX29" fmla="*/ 2291891 w 4475089"/>
              <a:gd name="connsiteY29" fmla="*/ 1696518 h 1726282"/>
              <a:gd name="connsiteX30" fmla="*/ 2381186 w 4475089"/>
              <a:gd name="connsiteY30" fmla="*/ 1706439 h 1726282"/>
              <a:gd name="connsiteX31" fmla="*/ 3274130 w 4475089"/>
              <a:gd name="connsiteY31" fmla="*/ 1716360 h 1726282"/>
              <a:gd name="connsiteX32" fmla="*/ 3343581 w 4475089"/>
              <a:gd name="connsiteY32" fmla="*/ 1726282 h 1726282"/>
              <a:gd name="connsiteX33" fmla="*/ 3799975 w 4475089"/>
              <a:gd name="connsiteY33" fmla="*/ 1716360 h 1726282"/>
              <a:gd name="connsiteX34" fmla="*/ 4008329 w 4475089"/>
              <a:gd name="connsiteY34" fmla="*/ 1686597 h 1726282"/>
              <a:gd name="connsiteX35" fmla="*/ 4157153 w 4475089"/>
              <a:gd name="connsiteY35" fmla="*/ 1607228 h 1726282"/>
              <a:gd name="connsiteX36" fmla="*/ 4286134 w 4475089"/>
              <a:gd name="connsiteY36" fmla="*/ 1547701 h 1726282"/>
              <a:gd name="connsiteX37" fmla="*/ 4375428 w 4475089"/>
              <a:gd name="connsiteY37" fmla="*/ 1418726 h 1726282"/>
              <a:gd name="connsiteX38" fmla="*/ 4395272 w 4475089"/>
              <a:gd name="connsiteY38" fmla="*/ 1369120 h 1726282"/>
              <a:gd name="connsiteX39" fmla="*/ 4425036 w 4475089"/>
              <a:gd name="connsiteY39" fmla="*/ 1329435 h 1726282"/>
              <a:gd name="connsiteX40" fmla="*/ 4444880 w 4475089"/>
              <a:gd name="connsiteY40" fmla="*/ 1289751 h 1726282"/>
              <a:gd name="connsiteX41" fmla="*/ 4454801 w 4475089"/>
              <a:gd name="connsiteY41" fmla="*/ 1190539 h 1726282"/>
              <a:gd name="connsiteX42" fmla="*/ 4454801 w 4475089"/>
              <a:gd name="connsiteY42" fmla="*/ 972274 h 1726282"/>
              <a:gd name="connsiteX43" fmla="*/ 4395272 w 4475089"/>
              <a:gd name="connsiteY43" fmla="*/ 863141 h 1726282"/>
              <a:gd name="connsiteX44" fmla="*/ 4137310 w 4475089"/>
              <a:gd name="connsiteY44" fmla="*/ 615112 h 1726282"/>
              <a:gd name="connsiteX45" fmla="*/ 4067859 w 4475089"/>
              <a:gd name="connsiteY45" fmla="*/ 565506 h 1726282"/>
              <a:gd name="connsiteX46" fmla="*/ 3988486 w 4475089"/>
              <a:gd name="connsiteY46" fmla="*/ 525822 h 1726282"/>
              <a:gd name="connsiteX47" fmla="*/ 3919035 w 4475089"/>
              <a:gd name="connsiteY47" fmla="*/ 496058 h 1726282"/>
              <a:gd name="connsiteX48" fmla="*/ 3819818 w 4475089"/>
              <a:gd name="connsiteY48" fmla="*/ 436531 h 1726282"/>
              <a:gd name="connsiteX49" fmla="*/ 3631308 w 4475089"/>
              <a:gd name="connsiteY49" fmla="*/ 377004 h 1726282"/>
              <a:gd name="connsiteX50" fmla="*/ 3551935 w 4475089"/>
              <a:gd name="connsiteY50" fmla="*/ 357162 h 1726282"/>
              <a:gd name="connsiteX51" fmla="*/ 3313817 w 4475089"/>
              <a:gd name="connsiteY51" fmla="*/ 337320 h 1726282"/>
              <a:gd name="connsiteX52" fmla="*/ 2698677 w 4475089"/>
              <a:gd name="connsiteY52" fmla="*/ 327398 h 1726282"/>
              <a:gd name="connsiteX53" fmla="*/ 2569696 w 4475089"/>
              <a:gd name="connsiteY53" fmla="*/ 317477 h 1726282"/>
              <a:gd name="connsiteX54" fmla="*/ 2410950 w 4475089"/>
              <a:gd name="connsiteY54" fmla="*/ 277793 h 1726282"/>
              <a:gd name="connsiteX55" fmla="*/ 2281970 w 4475089"/>
              <a:gd name="connsiteY55" fmla="*/ 238108 h 1726282"/>
              <a:gd name="connsiteX56" fmla="*/ 2232362 w 4475089"/>
              <a:gd name="connsiteY56" fmla="*/ 218266 h 1726282"/>
              <a:gd name="connsiteX57" fmla="*/ 2202597 w 4475089"/>
              <a:gd name="connsiteY57" fmla="*/ 208345 h 1726282"/>
              <a:gd name="connsiteX58" fmla="*/ 2113302 w 4475089"/>
              <a:gd name="connsiteY58" fmla="*/ 168660 h 1726282"/>
              <a:gd name="connsiteX59" fmla="*/ 1835497 w 4475089"/>
              <a:gd name="connsiteY59" fmla="*/ 128975 h 1726282"/>
              <a:gd name="connsiteX60" fmla="*/ 1488241 w 4475089"/>
              <a:gd name="connsiteY60" fmla="*/ 109133 h 1726282"/>
              <a:gd name="connsiteX61" fmla="*/ 1369182 w 4475089"/>
              <a:gd name="connsiteY61" fmla="*/ 99212 h 1726282"/>
              <a:gd name="connsiteX62" fmla="*/ 1329495 w 4475089"/>
              <a:gd name="connsiteY62" fmla="*/ 89291 h 1726282"/>
              <a:gd name="connsiteX63" fmla="*/ 1269966 w 4475089"/>
              <a:gd name="connsiteY63" fmla="*/ 79370 h 1726282"/>
              <a:gd name="connsiteX64" fmla="*/ 1220358 w 4475089"/>
              <a:gd name="connsiteY64" fmla="*/ 69448 h 1726282"/>
              <a:gd name="connsiteX65" fmla="*/ 1140985 w 4475089"/>
              <a:gd name="connsiteY65" fmla="*/ 59527 h 1726282"/>
              <a:gd name="connsiteX66" fmla="*/ 1031847 w 4475089"/>
              <a:gd name="connsiteY66" fmla="*/ 39685 h 1726282"/>
              <a:gd name="connsiteX67" fmla="*/ 962396 w 4475089"/>
              <a:gd name="connsiteY67" fmla="*/ 29764 h 1726282"/>
              <a:gd name="connsiteX68" fmla="*/ 892945 w 4475089"/>
              <a:gd name="connsiteY68" fmla="*/ 9921 h 1726282"/>
              <a:gd name="connsiteX69" fmla="*/ 853258 w 4475089"/>
              <a:gd name="connsiteY69" fmla="*/ 0 h 1726282"/>
              <a:gd name="connsiteX70" fmla="*/ 763964 w 4475089"/>
              <a:gd name="connsiteY70" fmla="*/ 9921 h 1726282"/>
              <a:gd name="connsiteX71" fmla="*/ 734199 w 4475089"/>
              <a:gd name="connsiteY71" fmla="*/ 19843 h 1726282"/>
              <a:gd name="connsiteX72" fmla="*/ 734199 w 4475089"/>
              <a:gd name="connsiteY72" fmla="*/ 19843 h 172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475089" h="1726282">
                <a:moveTo>
                  <a:pt x="823493" y="9921"/>
                </a:moveTo>
                <a:lnTo>
                  <a:pt x="823493" y="9921"/>
                </a:lnTo>
                <a:cubicBezTo>
                  <a:pt x="787114" y="19842"/>
                  <a:pt x="750938" y="30540"/>
                  <a:pt x="714356" y="39685"/>
                </a:cubicBezTo>
                <a:cubicBezTo>
                  <a:pt x="697996" y="43775"/>
                  <a:pt x="681210" y="45948"/>
                  <a:pt x="664748" y="49606"/>
                </a:cubicBezTo>
                <a:cubicBezTo>
                  <a:pt x="594968" y="65112"/>
                  <a:pt x="653295" y="52877"/>
                  <a:pt x="595297" y="69448"/>
                </a:cubicBezTo>
                <a:cubicBezTo>
                  <a:pt x="520531" y="90809"/>
                  <a:pt x="591520" y="65007"/>
                  <a:pt x="506002" y="99212"/>
                </a:cubicBezTo>
                <a:cubicBezTo>
                  <a:pt x="445160" y="160050"/>
                  <a:pt x="513827" y="100261"/>
                  <a:pt x="416708" y="148818"/>
                </a:cubicBezTo>
                <a:cubicBezTo>
                  <a:pt x="395377" y="159483"/>
                  <a:pt x="377489" y="176004"/>
                  <a:pt x="357178" y="188502"/>
                </a:cubicBezTo>
                <a:cubicBezTo>
                  <a:pt x="308963" y="218171"/>
                  <a:pt x="295785" y="220522"/>
                  <a:pt x="257962" y="248029"/>
                </a:cubicBezTo>
                <a:cubicBezTo>
                  <a:pt x="231215" y="267480"/>
                  <a:pt x="198893" y="281451"/>
                  <a:pt x="178589" y="307556"/>
                </a:cubicBezTo>
                <a:cubicBezTo>
                  <a:pt x="155439" y="337320"/>
                  <a:pt x="132916" y="367583"/>
                  <a:pt x="109138" y="396847"/>
                </a:cubicBezTo>
                <a:cubicBezTo>
                  <a:pt x="89911" y="420510"/>
                  <a:pt x="49608" y="466295"/>
                  <a:pt x="49608" y="466295"/>
                </a:cubicBezTo>
                <a:cubicBezTo>
                  <a:pt x="11933" y="560479"/>
                  <a:pt x="40127" y="476292"/>
                  <a:pt x="19843" y="625033"/>
                </a:cubicBezTo>
                <a:cubicBezTo>
                  <a:pt x="14847" y="661668"/>
                  <a:pt x="6614" y="697788"/>
                  <a:pt x="0" y="734166"/>
                </a:cubicBezTo>
                <a:cubicBezTo>
                  <a:pt x="6614" y="823456"/>
                  <a:pt x="5510" y="913657"/>
                  <a:pt x="19843" y="1002037"/>
                </a:cubicBezTo>
                <a:cubicBezTo>
                  <a:pt x="36396" y="1104111"/>
                  <a:pt x="50143" y="1083683"/>
                  <a:pt x="99216" y="1140933"/>
                </a:cubicBezTo>
                <a:cubicBezTo>
                  <a:pt x="127753" y="1174225"/>
                  <a:pt x="134765" y="1220402"/>
                  <a:pt x="168668" y="1250066"/>
                </a:cubicBezTo>
                <a:cubicBezTo>
                  <a:pt x="183181" y="1262764"/>
                  <a:pt x="202478" y="1268772"/>
                  <a:pt x="218276" y="1279830"/>
                </a:cubicBezTo>
                <a:cubicBezTo>
                  <a:pt x="317904" y="1349567"/>
                  <a:pt x="209983" y="1297329"/>
                  <a:pt x="357178" y="1349278"/>
                </a:cubicBezTo>
                <a:cubicBezTo>
                  <a:pt x="395231" y="1362708"/>
                  <a:pt x="454829" y="1387633"/>
                  <a:pt x="496081" y="1398883"/>
                </a:cubicBezTo>
                <a:cubicBezTo>
                  <a:pt x="512350" y="1403320"/>
                  <a:pt x="529153" y="1405498"/>
                  <a:pt x="545689" y="1408805"/>
                </a:cubicBezTo>
                <a:cubicBezTo>
                  <a:pt x="671143" y="1480489"/>
                  <a:pt x="557809" y="1423054"/>
                  <a:pt x="684591" y="1468332"/>
                </a:cubicBezTo>
                <a:cubicBezTo>
                  <a:pt x="708310" y="1476803"/>
                  <a:pt x="730002" y="1490583"/>
                  <a:pt x="754042" y="1498095"/>
                </a:cubicBezTo>
                <a:cubicBezTo>
                  <a:pt x="828699" y="1521424"/>
                  <a:pt x="835874" y="1513503"/>
                  <a:pt x="902866" y="1527858"/>
                </a:cubicBezTo>
                <a:cubicBezTo>
                  <a:pt x="1076296" y="1565021"/>
                  <a:pt x="899791" y="1529685"/>
                  <a:pt x="1041769" y="1567543"/>
                </a:cubicBezTo>
                <a:cubicBezTo>
                  <a:pt x="1135124" y="1592436"/>
                  <a:pt x="1138554" y="1588066"/>
                  <a:pt x="1240201" y="1597307"/>
                </a:cubicBezTo>
                <a:cubicBezTo>
                  <a:pt x="1409173" y="1631099"/>
                  <a:pt x="1291266" y="1610697"/>
                  <a:pt x="1527928" y="1636991"/>
                </a:cubicBezTo>
                <a:cubicBezTo>
                  <a:pt x="1615907" y="1646766"/>
                  <a:pt x="1618615" y="1650905"/>
                  <a:pt x="1716438" y="1656834"/>
                </a:cubicBezTo>
                <a:cubicBezTo>
                  <a:pt x="1812501" y="1662656"/>
                  <a:pt x="2107886" y="1673415"/>
                  <a:pt x="2192675" y="1676676"/>
                </a:cubicBezTo>
                <a:cubicBezTo>
                  <a:pt x="2225747" y="1683290"/>
                  <a:pt x="2258577" y="1691258"/>
                  <a:pt x="2291891" y="1696518"/>
                </a:cubicBezTo>
                <a:cubicBezTo>
                  <a:pt x="2321473" y="1701188"/>
                  <a:pt x="2351244" y="1705834"/>
                  <a:pt x="2381186" y="1706439"/>
                </a:cubicBezTo>
                <a:lnTo>
                  <a:pt x="3274130" y="1716360"/>
                </a:lnTo>
                <a:cubicBezTo>
                  <a:pt x="3297280" y="1719667"/>
                  <a:pt x="3320196" y="1726282"/>
                  <a:pt x="3343581" y="1726282"/>
                </a:cubicBezTo>
                <a:cubicBezTo>
                  <a:pt x="3495748" y="1726282"/>
                  <a:pt x="3647991" y="1723834"/>
                  <a:pt x="3799975" y="1716360"/>
                </a:cubicBezTo>
                <a:cubicBezTo>
                  <a:pt x="3847857" y="1714005"/>
                  <a:pt x="3948023" y="1696647"/>
                  <a:pt x="4008329" y="1686597"/>
                </a:cubicBezTo>
                <a:cubicBezTo>
                  <a:pt x="4057937" y="1660141"/>
                  <a:pt x="4105970" y="1630492"/>
                  <a:pt x="4157153" y="1607228"/>
                </a:cubicBezTo>
                <a:cubicBezTo>
                  <a:pt x="4323065" y="1531816"/>
                  <a:pt x="4133738" y="1649292"/>
                  <a:pt x="4286134" y="1547701"/>
                </a:cubicBezTo>
                <a:cubicBezTo>
                  <a:pt x="4317128" y="1506378"/>
                  <a:pt x="4352035" y="1465511"/>
                  <a:pt x="4375428" y="1418726"/>
                </a:cubicBezTo>
                <a:cubicBezTo>
                  <a:pt x="4383393" y="1402797"/>
                  <a:pt x="4386623" y="1384688"/>
                  <a:pt x="4395272" y="1369120"/>
                </a:cubicBezTo>
                <a:cubicBezTo>
                  <a:pt x="4403303" y="1354666"/>
                  <a:pt x="4416272" y="1343457"/>
                  <a:pt x="4425036" y="1329435"/>
                </a:cubicBezTo>
                <a:cubicBezTo>
                  <a:pt x="4432875" y="1316894"/>
                  <a:pt x="4438265" y="1302979"/>
                  <a:pt x="4444880" y="1289751"/>
                </a:cubicBezTo>
                <a:cubicBezTo>
                  <a:pt x="4448187" y="1256680"/>
                  <a:pt x="4450408" y="1223483"/>
                  <a:pt x="4454801" y="1190539"/>
                </a:cubicBezTo>
                <a:cubicBezTo>
                  <a:pt x="4467516" y="1095176"/>
                  <a:pt x="4493273" y="1126154"/>
                  <a:pt x="4454801" y="972274"/>
                </a:cubicBezTo>
                <a:cubicBezTo>
                  <a:pt x="4444750" y="932074"/>
                  <a:pt x="4416818" y="898537"/>
                  <a:pt x="4395272" y="863141"/>
                </a:cubicBezTo>
                <a:cubicBezTo>
                  <a:pt x="4294099" y="696934"/>
                  <a:pt x="4325417" y="750543"/>
                  <a:pt x="4137310" y="615112"/>
                </a:cubicBezTo>
                <a:cubicBezTo>
                  <a:pt x="4114222" y="598489"/>
                  <a:pt x="4093305" y="578228"/>
                  <a:pt x="4067859" y="565506"/>
                </a:cubicBezTo>
                <a:cubicBezTo>
                  <a:pt x="4041401" y="552278"/>
                  <a:pt x="4015291" y="538331"/>
                  <a:pt x="3988486" y="525822"/>
                </a:cubicBezTo>
                <a:cubicBezTo>
                  <a:pt x="3965662" y="515171"/>
                  <a:pt x="3941295" y="507842"/>
                  <a:pt x="3919035" y="496058"/>
                </a:cubicBezTo>
                <a:cubicBezTo>
                  <a:pt x="3884949" y="478013"/>
                  <a:pt x="3855628" y="450854"/>
                  <a:pt x="3819818" y="436531"/>
                </a:cubicBezTo>
                <a:cubicBezTo>
                  <a:pt x="3739243" y="404303"/>
                  <a:pt x="3750176" y="406719"/>
                  <a:pt x="3631308" y="377004"/>
                </a:cubicBezTo>
                <a:cubicBezTo>
                  <a:pt x="3604850" y="370390"/>
                  <a:pt x="3578740" y="362188"/>
                  <a:pt x="3551935" y="357162"/>
                </a:cubicBezTo>
                <a:cubicBezTo>
                  <a:pt x="3492144" y="345952"/>
                  <a:pt x="3355627" y="338392"/>
                  <a:pt x="3313817" y="337320"/>
                </a:cubicBezTo>
                <a:lnTo>
                  <a:pt x="2698677" y="327398"/>
                </a:lnTo>
                <a:cubicBezTo>
                  <a:pt x="2655683" y="324091"/>
                  <a:pt x="2612190" y="324803"/>
                  <a:pt x="2569696" y="317477"/>
                </a:cubicBezTo>
                <a:cubicBezTo>
                  <a:pt x="2515945" y="308210"/>
                  <a:pt x="2463395" y="292777"/>
                  <a:pt x="2410950" y="277793"/>
                </a:cubicBezTo>
                <a:cubicBezTo>
                  <a:pt x="2358265" y="262740"/>
                  <a:pt x="2332303" y="256410"/>
                  <a:pt x="2281970" y="238108"/>
                </a:cubicBezTo>
                <a:cubicBezTo>
                  <a:pt x="2265232" y="232022"/>
                  <a:pt x="2249038" y="224519"/>
                  <a:pt x="2232362" y="218266"/>
                </a:cubicBezTo>
                <a:cubicBezTo>
                  <a:pt x="2222570" y="214594"/>
                  <a:pt x="2212210" y="212465"/>
                  <a:pt x="2202597" y="208345"/>
                </a:cubicBezTo>
                <a:cubicBezTo>
                  <a:pt x="2165760" y="192558"/>
                  <a:pt x="2154030" y="179520"/>
                  <a:pt x="2113302" y="168660"/>
                </a:cubicBezTo>
                <a:cubicBezTo>
                  <a:pt x="2024336" y="144937"/>
                  <a:pt x="1925100" y="138575"/>
                  <a:pt x="1835497" y="128975"/>
                </a:cubicBezTo>
                <a:cubicBezTo>
                  <a:pt x="1673268" y="111594"/>
                  <a:pt x="1721386" y="118458"/>
                  <a:pt x="1488241" y="109133"/>
                </a:cubicBezTo>
                <a:cubicBezTo>
                  <a:pt x="1448555" y="105826"/>
                  <a:pt x="1408698" y="104151"/>
                  <a:pt x="1369182" y="99212"/>
                </a:cubicBezTo>
                <a:cubicBezTo>
                  <a:pt x="1355651" y="97521"/>
                  <a:pt x="1342866" y="91965"/>
                  <a:pt x="1329495" y="89291"/>
                </a:cubicBezTo>
                <a:cubicBezTo>
                  <a:pt x="1309769" y="85346"/>
                  <a:pt x="1289758" y="82969"/>
                  <a:pt x="1269966" y="79370"/>
                </a:cubicBezTo>
                <a:cubicBezTo>
                  <a:pt x="1253375" y="76353"/>
                  <a:pt x="1237025" y="72012"/>
                  <a:pt x="1220358" y="69448"/>
                </a:cubicBezTo>
                <a:cubicBezTo>
                  <a:pt x="1194005" y="65394"/>
                  <a:pt x="1167322" y="63685"/>
                  <a:pt x="1140985" y="59527"/>
                </a:cubicBezTo>
                <a:cubicBezTo>
                  <a:pt x="1104462" y="53761"/>
                  <a:pt x="1068320" y="45763"/>
                  <a:pt x="1031847" y="39685"/>
                </a:cubicBezTo>
                <a:cubicBezTo>
                  <a:pt x="1008780" y="35841"/>
                  <a:pt x="985546" y="33071"/>
                  <a:pt x="962396" y="29764"/>
                </a:cubicBezTo>
                <a:lnTo>
                  <a:pt x="892945" y="9921"/>
                </a:lnTo>
                <a:cubicBezTo>
                  <a:pt x="879789" y="6333"/>
                  <a:pt x="866894" y="0"/>
                  <a:pt x="853258" y="0"/>
                </a:cubicBezTo>
                <a:cubicBezTo>
                  <a:pt x="823310" y="0"/>
                  <a:pt x="793729" y="6614"/>
                  <a:pt x="763964" y="9921"/>
                </a:cubicBezTo>
                <a:lnTo>
                  <a:pt x="734199" y="19843"/>
                </a:lnTo>
                <a:lnTo>
                  <a:pt x="734199" y="19843"/>
                </a:lnTo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sz="3200">
                <a:solidFill>
                  <a:schemeClr val="bg1">
                    <a:lumMod val="50000"/>
                    <a:lumOff val="50000"/>
                  </a:schemeClr>
                </a:solidFill>
              </a:rPr>
              <a:t>Heat Deficit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99206" y="848943"/>
            <a:ext cx="6550878" cy="5994005"/>
            <a:chOff x="1418819" y="225013"/>
            <a:chExt cx="6550878" cy="5994005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1555243" y="594345"/>
              <a:ext cx="13617" cy="5452430"/>
            </a:xfrm>
            <a:prstGeom prst="straightConnector1">
              <a:avLst/>
            </a:prstGeom>
            <a:ln w="38100" cmpd="sng"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1568860" y="6034352"/>
              <a:ext cx="6060855" cy="12423"/>
            </a:xfrm>
            <a:prstGeom prst="straightConnector1">
              <a:avLst/>
            </a:prstGeom>
            <a:ln w="38100" cmpd="sng"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7629715" y="5849686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Q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18819" y="22501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T</a:t>
              </a:r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1335630" y="3759016"/>
            <a:ext cx="6005021" cy="19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5630" y="3451239"/>
            <a:ext cx="1556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pinch temperature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120618" y="1326552"/>
            <a:ext cx="0" cy="36886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739133" y="957220"/>
            <a:ext cx="722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Q</a:t>
            </a:r>
            <a:r>
              <a:rPr lang="en-GB" baseline="-25000">
                <a:solidFill>
                  <a:srgbClr val="FF0000"/>
                </a:solidFill>
              </a:rPr>
              <a:t>S, min</a:t>
            </a:r>
          </a:p>
        </p:txBody>
      </p:sp>
      <p:sp>
        <p:nvSpPr>
          <p:cNvPr id="19" name="Freeform 18"/>
          <p:cNvSpPr/>
          <p:nvPr/>
        </p:nvSpPr>
        <p:spPr>
          <a:xfrm>
            <a:off x="2193809" y="4075796"/>
            <a:ext cx="4594288" cy="1920785"/>
          </a:xfrm>
          <a:custGeom>
            <a:avLst/>
            <a:gdLst>
              <a:gd name="connsiteX0" fmla="*/ 1257573 w 4594288"/>
              <a:gd name="connsiteY0" fmla="*/ 159435 h 1920785"/>
              <a:gd name="connsiteX1" fmla="*/ 1257573 w 4594288"/>
              <a:gd name="connsiteY1" fmla="*/ 159435 h 1920785"/>
              <a:gd name="connsiteX2" fmla="*/ 1168278 w 4594288"/>
              <a:gd name="connsiteY2" fmla="*/ 89987 h 1920785"/>
              <a:gd name="connsiteX3" fmla="*/ 1029376 w 4594288"/>
              <a:gd name="connsiteY3" fmla="*/ 40382 h 1920785"/>
              <a:gd name="connsiteX4" fmla="*/ 910317 w 4594288"/>
              <a:gd name="connsiteY4" fmla="*/ 697 h 1920785"/>
              <a:gd name="connsiteX5" fmla="*/ 642433 w 4594288"/>
              <a:gd name="connsiteY5" fmla="*/ 20539 h 1920785"/>
              <a:gd name="connsiteX6" fmla="*/ 572982 w 4594288"/>
              <a:gd name="connsiteY6" fmla="*/ 60224 h 1920785"/>
              <a:gd name="connsiteX7" fmla="*/ 533296 w 4594288"/>
              <a:gd name="connsiteY7" fmla="*/ 80066 h 1920785"/>
              <a:gd name="connsiteX8" fmla="*/ 503531 w 4594288"/>
              <a:gd name="connsiteY8" fmla="*/ 99909 h 1920785"/>
              <a:gd name="connsiteX9" fmla="*/ 414236 w 4594288"/>
              <a:gd name="connsiteY9" fmla="*/ 139593 h 1920785"/>
              <a:gd name="connsiteX10" fmla="*/ 344785 w 4594288"/>
              <a:gd name="connsiteY10" fmla="*/ 169357 h 1920785"/>
              <a:gd name="connsiteX11" fmla="*/ 275334 w 4594288"/>
              <a:gd name="connsiteY11" fmla="*/ 218962 h 1920785"/>
              <a:gd name="connsiteX12" fmla="*/ 186039 w 4594288"/>
              <a:gd name="connsiteY12" fmla="*/ 268568 h 1920785"/>
              <a:gd name="connsiteX13" fmla="*/ 146353 w 4594288"/>
              <a:gd name="connsiteY13" fmla="*/ 308253 h 1920785"/>
              <a:gd name="connsiteX14" fmla="*/ 96745 w 4594288"/>
              <a:gd name="connsiteY14" fmla="*/ 347937 h 1920785"/>
              <a:gd name="connsiteX15" fmla="*/ 66980 w 4594288"/>
              <a:gd name="connsiteY15" fmla="*/ 397543 h 1920785"/>
              <a:gd name="connsiteX16" fmla="*/ 47137 w 4594288"/>
              <a:gd name="connsiteY16" fmla="*/ 437228 h 1920785"/>
              <a:gd name="connsiteX17" fmla="*/ 17372 w 4594288"/>
              <a:gd name="connsiteY17" fmla="*/ 476912 h 1920785"/>
              <a:gd name="connsiteX18" fmla="*/ 17372 w 4594288"/>
              <a:gd name="connsiteY18" fmla="*/ 863838 h 1920785"/>
              <a:gd name="connsiteX19" fmla="*/ 27294 w 4594288"/>
              <a:gd name="connsiteY19" fmla="*/ 1052340 h 1920785"/>
              <a:gd name="connsiteX20" fmla="*/ 37215 w 4594288"/>
              <a:gd name="connsiteY20" fmla="*/ 1121788 h 1920785"/>
              <a:gd name="connsiteX21" fmla="*/ 156275 w 4594288"/>
              <a:gd name="connsiteY21" fmla="*/ 1280526 h 1920785"/>
              <a:gd name="connsiteX22" fmla="*/ 235647 w 4594288"/>
              <a:gd name="connsiteY22" fmla="*/ 1369817 h 1920785"/>
              <a:gd name="connsiteX23" fmla="*/ 434080 w 4594288"/>
              <a:gd name="connsiteY23" fmla="*/ 1498792 h 1920785"/>
              <a:gd name="connsiteX24" fmla="*/ 612669 w 4594288"/>
              <a:gd name="connsiteY24" fmla="*/ 1548397 h 1920785"/>
              <a:gd name="connsiteX25" fmla="*/ 692041 w 4594288"/>
              <a:gd name="connsiteY25" fmla="*/ 1588082 h 1920785"/>
              <a:gd name="connsiteX26" fmla="*/ 959925 w 4594288"/>
              <a:gd name="connsiteY26" fmla="*/ 1637688 h 1920785"/>
              <a:gd name="connsiteX27" fmla="*/ 1188122 w 4594288"/>
              <a:gd name="connsiteY27" fmla="*/ 1627767 h 1920785"/>
              <a:gd name="connsiteX28" fmla="*/ 1436162 w 4594288"/>
              <a:gd name="connsiteY28" fmla="*/ 1588082 h 1920785"/>
              <a:gd name="connsiteX29" fmla="*/ 1704045 w 4594288"/>
              <a:gd name="connsiteY29" fmla="*/ 1568240 h 1920785"/>
              <a:gd name="connsiteX30" fmla="*/ 2259655 w 4594288"/>
              <a:gd name="connsiteY30" fmla="*/ 1617846 h 1920785"/>
              <a:gd name="connsiteX31" fmla="*/ 2448166 w 4594288"/>
              <a:gd name="connsiteY31" fmla="*/ 1707136 h 1920785"/>
              <a:gd name="connsiteX32" fmla="*/ 2557303 w 4594288"/>
              <a:gd name="connsiteY32" fmla="*/ 1756742 h 1920785"/>
              <a:gd name="connsiteX33" fmla="*/ 2676363 w 4594288"/>
              <a:gd name="connsiteY33" fmla="*/ 1776584 h 1920785"/>
              <a:gd name="connsiteX34" fmla="*/ 2805343 w 4594288"/>
              <a:gd name="connsiteY34" fmla="*/ 1806348 h 1920785"/>
              <a:gd name="connsiteX35" fmla="*/ 2934324 w 4594288"/>
              <a:gd name="connsiteY35" fmla="*/ 1816269 h 1920785"/>
              <a:gd name="connsiteX36" fmla="*/ 3271659 w 4594288"/>
              <a:gd name="connsiteY36" fmla="*/ 1875796 h 1920785"/>
              <a:gd name="connsiteX37" fmla="*/ 3380797 w 4594288"/>
              <a:gd name="connsiteY37" fmla="*/ 1895638 h 1920785"/>
              <a:gd name="connsiteX38" fmla="*/ 3599072 w 4594288"/>
              <a:gd name="connsiteY38" fmla="*/ 1915480 h 1920785"/>
              <a:gd name="connsiteX39" fmla="*/ 4214211 w 4594288"/>
              <a:gd name="connsiteY39" fmla="*/ 1885717 h 1920785"/>
              <a:gd name="connsiteX40" fmla="*/ 4323349 w 4594288"/>
              <a:gd name="connsiteY40" fmla="*/ 1846032 h 1920785"/>
              <a:gd name="connsiteX41" fmla="*/ 4452330 w 4594288"/>
              <a:gd name="connsiteY41" fmla="*/ 1697215 h 1920785"/>
              <a:gd name="connsiteX42" fmla="*/ 4511860 w 4594288"/>
              <a:gd name="connsiteY42" fmla="*/ 1558319 h 1920785"/>
              <a:gd name="connsiteX43" fmla="*/ 4531703 w 4594288"/>
              <a:gd name="connsiteY43" fmla="*/ 1508713 h 1920785"/>
              <a:gd name="connsiteX44" fmla="*/ 4581311 w 4594288"/>
              <a:gd name="connsiteY44" fmla="*/ 1419422 h 1920785"/>
              <a:gd name="connsiteX45" fmla="*/ 4581311 w 4594288"/>
              <a:gd name="connsiteY45" fmla="*/ 1141630 h 1920785"/>
              <a:gd name="connsiteX46" fmla="*/ 4521781 w 4594288"/>
              <a:gd name="connsiteY46" fmla="*/ 893601 h 1920785"/>
              <a:gd name="connsiteX47" fmla="*/ 4472173 w 4594288"/>
              <a:gd name="connsiteY47" fmla="*/ 814232 h 1920785"/>
              <a:gd name="connsiteX48" fmla="*/ 4412644 w 4594288"/>
              <a:gd name="connsiteY48" fmla="*/ 784468 h 1920785"/>
              <a:gd name="connsiteX49" fmla="*/ 4333271 w 4594288"/>
              <a:gd name="connsiteY49" fmla="*/ 764626 h 1920785"/>
              <a:gd name="connsiteX50" fmla="*/ 4055466 w 4594288"/>
              <a:gd name="connsiteY50" fmla="*/ 754705 h 1920785"/>
              <a:gd name="connsiteX51" fmla="*/ 4025701 w 4594288"/>
              <a:gd name="connsiteY51" fmla="*/ 734863 h 1920785"/>
              <a:gd name="connsiteX52" fmla="*/ 4005858 w 4594288"/>
              <a:gd name="connsiteY52" fmla="*/ 685257 h 1920785"/>
              <a:gd name="connsiteX53" fmla="*/ 3995936 w 4594288"/>
              <a:gd name="connsiteY53" fmla="*/ 625730 h 1920785"/>
              <a:gd name="connsiteX54" fmla="*/ 3986015 w 4594288"/>
              <a:gd name="connsiteY54" fmla="*/ 556282 h 1920785"/>
              <a:gd name="connsiteX55" fmla="*/ 3966171 w 4594288"/>
              <a:gd name="connsiteY55" fmla="*/ 526518 h 1920785"/>
              <a:gd name="connsiteX56" fmla="*/ 3956250 w 4594288"/>
              <a:gd name="connsiteY56" fmla="*/ 486834 h 1920785"/>
              <a:gd name="connsiteX57" fmla="*/ 3857034 w 4594288"/>
              <a:gd name="connsiteY57" fmla="*/ 407464 h 1920785"/>
              <a:gd name="connsiteX58" fmla="*/ 3817347 w 4594288"/>
              <a:gd name="connsiteY58" fmla="*/ 397543 h 1920785"/>
              <a:gd name="connsiteX59" fmla="*/ 3708210 w 4594288"/>
              <a:gd name="connsiteY59" fmla="*/ 347937 h 1920785"/>
              <a:gd name="connsiteX60" fmla="*/ 3628837 w 4594288"/>
              <a:gd name="connsiteY60" fmla="*/ 298332 h 1920785"/>
              <a:gd name="connsiteX61" fmla="*/ 3539542 w 4594288"/>
              <a:gd name="connsiteY61" fmla="*/ 278489 h 1920785"/>
              <a:gd name="connsiteX62" fmla="*/ 3430405 w 4594288"/>
              <a:gd name="connsiteY62" fmla="*/ 258647 h 1920785"/>
              <a:gd name="connsiteX63" fmla="*/ 3281580 w 4594288"/>
              <a:gd name="connsiteY63" fmla="*/ 248726 h 1920785"/>
              <a:gd name="connsiteX64" fmla="*/ 3192286 w 4594288"/>
              <a:gd name="connsiteY64" fmla="*/ 238805 h 1920785"/>
              <a:gd name="connsiteX65" fmla="*/ 2587068 w 4594288"/>
              <a:gd name="connsiteY65" fmla="*/ 228884 h 1920785"/>
              <a:gd name="connsiteX66" fmla="*/ 2289420 w 4594288"/>
              <a:gd name="connsiteY66" fmla="*/ 209041 h 1920785"/>
              <a:gd name="connsiteX67" fmla="*/ 2219969 w 4594288"/>
              <a:gd name="connsiteY67" fmla="*/ 199120 h 1920785"/>
              <a:gd name="connsiteX68" fmla="*/ 1842948 w 4594288"/>
              <a:gd name="connsiteY68" fmla="*/ 179278 h 1920785"/>
              <a:gd name="connsiteX69" fmla="*/ 1773496 w 4594288"/>
              <a:gd name="connsiteY69" fmla="*/ 169357 h 1920785"/>
              <a:gd name="connsiteX70" fmla="*/ 1664359 w 4594288"/>
              <a:gd name="connsiteY70" fmla="*/ 149514 h 1920785"/>
              <a:gd name="connsiteX71" fmla="*/ 1515535 w 4594288"/>
              <a:gd name="connsiteY71" fmla="*/ 129672 h 1920785"/>
              <a:gd name="connsiteX72" fmla="*/ 1287338 w 4594288"/>
              <a:gd name="connsiteY72" fmla="*/ 139593 h 1920785"/>
              <a:gd name="connsiteX73" fmla="*/ 1207965 w 4594288"/>
              <a:gd name="connsiteY73" fmla="*/ 129672 h 1920785"/>
              <a:gd name="connsiteX74" fmla="*/ 1207965 w 4594288"/>
              <a:gd name="connsiteY74" fmla="*/ 129672 h 1920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4594288" h="1920785">
                <a:moveTo>
                  <a:pt x="1257573" y="159435"/>
                </a:moveTo>
                <a:lnTo>
                  <a:pt x="1257573" y="159435"/>
                </a:lnTo>
                <a:cubicBezTo>
                  <a:pt x="1227808" y="136286"/>
                  <a:pt x="1200254" y="109971"/>
                  <a:pt x="1168278" y="89987"/>
                </a:cubicBezTo>
                <a:cubicBezTo>
                  <a:pt x="1125344" y="63154"/>
                  <a:pt x="1076542" y="55276"/>
                  <a:pt x="1029376" y="40382"/>
                </a:cubicBezTo>
                <a:cubicBezTo>
                  <a:pt x="989485" y="27785"/>
                  <a:pt x="910317" y="697"/>
                  <a:pt x="910317" y="697"/>
                </a:cubicBezTo>
                <a:cubicBezTo>
                  <a:pt x="907574" y="816"/>
                  <a:pt x="713166" y="-5985"/>
                  <a:pt x="642433" y="20539"/>
                </a:cubicBezTo>
                <a:cubicBezTo>
                  <a:pt x="598829" y="36890"/>
                  <a:pt x="609613" y="39293"/>
                  <a:pt x="572982" y="60224"/>
                </a:cubicBezTo>
                <a:cubicBezTo>
                  <a:pt x="560141" y="67562"/>
                  <a:pt x="546137" y="72728"/>
                  <a:pt x="533296" y="80066"/>
                </a:cubicBezTo>
                <a:cubicBezTo>
                  <a:pt x="522943" y="85982"/>
                  <a:pt x="513884" y="93993"/>
                  <a:pt x="503531" y="99909"/>
                </a:cubicBezTo>
                <a:cubicBezTo>
                  <a:pt x="474836" y="116305"/>
                  <a:pt x="445159" y="127998"/>
                  <a:pt x="414236" y="139593"/>
                </a:cubicBezTo>
                <a:cubicBezTo>
                  <a:pt x="381550" y="151850"/>
                  <a:pt x="378115" y="148148"/>
                  <a:pt x="344785" y="169357"/>
                </a:cubicBezTo>
                <a:cubicBezTo>
                  <a:pt x="320783" y="184630"/>
                  <a:pt x="299336" y="203689"/>
                  <a:pt x="275334" y="218962"/>
                </a:cubicBezTo>
                <a:cubicBezTo>
                  <a:pt x="223568" y="251903"/>
                  <a:pt x="241591" y="225363"/>
                  <a:pt x="186039" y="268568"/>
                </a:cubicBezTo>
                <a:cubicBezTo>
                  <a:pt x="171272" y="280053"/>
                  <a:pt x="160336" y="295824"/>
                  <a:pt x="146353" y="308253"/>
                </a:cubicBezTo>
                <a:cubicBezTo>
                  <a:pt x="130526" y="322321"/>
                  <a:pt x="113281" y="334709"/>
                  <a:pt x="96745" y="347937"/>
                </a:cubicBezTo>
                <a:cubicBezTo>
                  <a:pt x="86823" y="364472"/>
                  <a:pt x="76345" y="380686"/>
                  <a:pt x="66980" y="397543"/>
                </a:cubicBezTo>
                <a:cubicBezTo>
                  <a:pt x="59797" y="410471"/>
                  <a:pt x="54976" y="424686"/>
                  <a:pt x="47137" y="437228"/>
                </a:cubicBezTo>
                <a:cubicBezTo>
                  <a:pt x="38373" y="451250"/>
                  <a:pt x="27294" y="463684"/>
                  <a:pt x="17372" y="476912"/>
                </a:cubicBezTo>
                <a:cubicBezTo>
                  <a:pt x="-14238" y="634963"/>
                  <a:pt x="4475" y="522066"/>
                  <a:pt x="17372" y="863838"/>
                </a:cubicBezTo>
                <a:cubicBezTo>
                  <a:pt x="19745" y="926714"/>
                  <a:pt x="22468" y="989604"/>
                  <a:pt x="27294" y="1052340"/>
                </a:cubicBezTo>
                <a:cubicBezTo>
                  <a:pt x="29088" y="1075655"/>
                  <a:pt x="29820" y="1099604"/>
                  <a:pt x="37215" y="1121788"/>
                </a:cubicBezTo>
                <a:cubicBezTo>
                  <a:pt x="67072" y="1211356"/>
                  <a:pt x="89586" y="1209672"/>
                  <a:pt x="156275" y="1280526"/>
                </a:cubicBezTo>
                <a:cubicBezTo>
                  <a:pt x="183569" y="1309525"/>
                  <a:pt x="205411" y="1343901"/>
                  <a:pt x="235647" y="1369817"/>
                </a:cubicBezTo>
                <a:cubicBezTo>
                  <a:pt x="243193" y="1376285"/>
                  <a:pt x="392326" y="1483135"/>
                  <a:pt x="434080" y="1498792"/>
                </a:cubicBezTo>
                <a:cubicBezTo>
                  <a:pt x="807226" y="1638715"/>
                  <a:pt x="233881" y="1392432"/>
                  <a:pt x="612669" y="1548397"/>
                </a:cubicBezTo>
                <a:cubicBezTo>
                  <a:pt x="640021" y="1559659"/>
                  <a:pt x="663979" y="1578728"/>
                  <a:pt x="692041" y="1588082"/>
                </a:cubicBezTo>
                <a:cubicBezTo>
                  <a:pt x="819475" y="1630558"/>
                  <a:pt x="841172" y="1626893"/>
                  <a:pt x="959925" y="1637688"/>
                </a:cubicBezTo>
                <a:cubicBezTo>
                  <a:pt x="1035991" y="1634381"/>
                  <a:pt x="1112234" y="1633920"/>
                  <a:pt x="1188122" y="1627767"/>
                </a:cubicBezTo>
                <a:cubicBezTo>
                  <a:pt x="1311879" y="1617733"/>
                  <a:pt x="1321919" y="1604401"/>
                  <a:pt x="1436162" y="1588082"/>
                </a:cubicBezTo>
                <a:cubicBezTo>
                  <a:pt x="1512238" y="1577215"/>
                  <a:pt x="1636368" y="1572221"/>
                  <a:pt x="1704045" y="1568240"/>
                </a:cubicBezTo>
                <a:cubicBezTo>
                  <a:pt x="1808165" y="1570843"/>
                  <a:pt x="2115669" y="1549646"/>
                  <a:pt x="2259655" y="1617846"/>
                </a:cubicBezTo>
                <a:lnTo>
                  <a:pt x="2448166" y="1707136"/>
                </a:lnTo>
                <a:cubicBezTo>
                  <a:pt x="2484378" y="1724034"/>
                  <a:pt x="2517886" y="1750173"/>
                  <a:pt x="2557303" y="1756742"/>
                </a:cubicBezTo>
                <a:cubicBezTo>
                  <a:pt x="2596990" y="1763356"/>
                  <a:pt x="2636910" y="1768694"/>
                  <a:pt x="2676363" y="1776584"/>
                </a:cubicBezTo>
                <a:cubicBezTo>
                  <a:pt x="2719629" y="1785237"/>
                  <a:pt x="2761733" y="1799639"/>
                  <a:pt x="2805343" y="1806348"/>
                </a:cubicBezTo>
                <a:cubicBezTo>
                  <a:pt x="2847962" y="1812905"/>
                  <a:pt x="2891330" y="1812962"/>
                  <a:pt x="2934324" y="1816269"/>
                </a:cubicBezTo>
                <a:lnTo>
                  <a:pt x="3271659" y="1875796"/>
                </a:lnTo>
                <a:cubicBezTo>
                  <a:pt x="3308038" y="1882410"/>
                  <a:pt x="3344005" y="1891959"/>
                  <a:pt x="3380797" y="1895638"/>
                </a:cubicBezTo>
                <a:cubicBezTo>
                  <a:pt x="3519639" y="1909521"/>
                  <a:pt x="3446891" y="1902799"/>
                  <a:pt x="3599072" y="1915480"/>
                </a:cubicBezTo>
                <a:cubicBezTo>
                  <a:pt x="3741114" y="1912800"/>
                  <a:pt x="4025832" y="1942228"/>
                  <a:pt x="4214211" y="1885717"/>
                </a:cubicBezTo>
                <a:cubicBezTo>
                  <a:pt x="4251288" y="1874594"/>
                  <a:pt x="4286970" y="1859260"/>
                  <a:pt x="4323349" y="1846032"/>
                </a:cubicBezTo>
                <a:cubicBezTo>
                  <a:pt x="4370285" y="1799099"/>
                  <a:pt x="4420933" y="1757152"/>
                  <a:pt x="4452330" y="1697215"/>
                </a:cubicBezTo>
                <a:cubicBezTo>
                  <a:pt x="4475704" y="1652594"/>
                  <a:pt x="4492312" y="1604743"/>
                  <a:pt x="4511860" y="1558319"/>
                </a:cubicBezTo>
                <a:cubicBezTo>
                  <a:pt x="4518771" y="1541906"/>
                  <a:pt x="4522540" y="1523984"/>
                  <a:pt x="4531703" y="1508713"/>
                </a:cubicBezTo>
                <a:cubicBezTo>
                  <a:pt x="4569078" y="1446425"/>
                  <a:pt x="4552844" y="1476355"/>
                  <a:pt x="4581311" y="1419422"/>
                </a:cubicBezTo>
                <a:cubicBezTo>
                  <a:pt x="4596048" y="1301525"/>
                  <a:pt x="4601003" y="1299162"/>
                  <a:pt x="4581311" y="1141630"/>
                </a:cubicBezTo>
                <a:cubicBezTo>
                  <a:pt x="4557106" y="948001"/>
                  <a:pt x="4561665" y="999957"/>
                  <a:pt x="4521781" y="893601"/>
                </a:cubicBezTo>
                <a:cubicBezTo>
                  <a:pt x="4507698" y="856047"/>
                  <a:pt x="4513261" y="847102"/>
                  <a:pt x="4472173" y="814232"/>
                </a:cubicBezTo>
                <a:cubicBezTo>
                  <a:pt x="4454849" y="800373"/>
                  <a:pt x="4433537" y="791929"/>
                  <a:pt x="4412644" y="784468"/>
                </a:cubicBezTo>
                <a:cubicBezTo>
                  <a:pt x="4386961" y="775296"/>
                  <a:pt x="4360525" y="765599"/>
                  <a:pt x="4333271" y="764626"/>
                </a:cubicBezTo>
                <a:lnTo>
                  <a:pt x="4055466" y="754705"/>
                </a:lnTo>
                <a:cubicBezTo>
                  <a:pt x="4045544" y="748091"/>
                  <a:pt x="4032632" y="744566"/>
                  <a:pt x="4025701" y="734863"/>
                </a:cubicBezTo>
                <a:cubicBezTo>
                  <a:pt x="4015349" y="720371"/>
                  <a:pt x="4010544" y="702439"/>
                  <a:pt x="4005858" y="685257"/>
                </a:cubicBezTo>
                <a:cubicBezTo>
                  <a:pt x="4000565" y="665850"/>
                  <a:pt x="3998995" y="645612"/>
                  <a:pt x="3995936" y="625730"/>
                </a:cubicBezTo>
                <a:cubicBezTo>
                  <a:pt x="3992380" y="602618"/>
                  <a:pt x="3992735" y="578680"/>
                  <a:pt x="3986015" y="556282"/>
                </a:cubicBezTo>
                <a:cubicBezTo>
                  <a:pt x="3982588" y="544861"/>
                  <a:pt x="3972786" y="536439"/>
                  <a:pt x="3966171" y="526518"/>
                </a:cubicBezTo>
                <a:cubicBezTo>
                  <a:pt x="3962864" y="513290"/>
                  <a:pt x="3963814" y="498179"/>
                  <a:pt x="3956250" y="486834"/>
                </a:cubicBezTo>
                <a:cubicBezTo>
                  <a:pt x="3935413" y="455580"/>
                  <a:pt x="3891724" y="422881"/>
                  <a:pt x="3857034" y="407464"/>
                </a:cubicBezTo>
                <a:cubicBezTo>
                  <a:pt x="3844573" y="401926"/>
                  <a:pt x="3830576" y="400850"/>
                  <a:pt x="3817347" y="397543"/>
                </a:cubicBezTo>
                <a:cubicBezTo>
                  <a:pt x="3630219" y="285273"/>
                  <a:pt x="3915741" y="451698"/>
                  <a:pt x="3708210" y="347937"/>
                </a:cubicBezTo>
                <a:cubicBezTo>
                  <a:pt x="3680304" y="333985"/>
                  <a:pt x="3657687" y="310211"/>
                  <a:pt x="3628837" y="298332"/>
                </a:cubicBezTo>
                <a:cubicBezTo>
                  <a:pt x="3600642" y="286723"/>
                  <a:pt x="3569356" y="284878"/>
                  <a:pt x="3539542" y="278489"/>
                </a:cubicBezTo>
                <a:cubicBezTo>
                  <a:pt x="3516838" y="273624"/>
                  <a:pt x="3450942" y="260603"/>
                  <a:pt x="3430405" y="258647"/>
                </a:cubicBezTo>
                <a:cubicBezTo>
                  <a:pt x="3380910" y="253934"/>
                  <a:pt x="3331127" y="252855"/>
                  <a:pt x="3281580" y="248726"/>
                </a:cubicBezTo>
                <a:cubicBezTo>
                  <a:pt x="3251736" y="246239"/>
                  <a:pt x="3222222" y="239660"/>
                  <a:pt x="3192286" y="238805"/>
                </a:cubicBezTo>
                <a:cubicBezTo>
                  <a:pt x="2990602" y="233043"/>
                  <a:pt x="2788807" y="232191"/>
                  <a:pt x="2587068" y="228884"/>
                </a:cubicBezTo>
                <a:lnTo>
                  <a:pt x="2289420" y="209041"/>
                </a:lnTo>
                <a:cubicBezTo>
                  <a:pt x="2266140" y="206824"/>
                  <a:pt x="2243303" y="200675"/>
                  <a:pt x="2219969" y="199120"/>
                </a:cubicBezTo>
                <a:cubicBezTo>
                  <a:pt x="2094400" y="190749"/>
                  <a:pt x="1842948" y="179278"/>
                  <a:pt x="1842948" y="179278"/>
                </a:cubicBezTo>
                <a:cubicBezTo>
                  <a:pt x="1819797" y="175971"/>
                  <a:pt x="1796563" y="173202"/>
                  <a:pt x="1773496" y="169357"/>
                </a:cubicBezTo>
                <a:cubicBezTo>
                  <a:pt x="1712520" y="159195"/>
                  <a:pt x="1730551" y="157788"/>
                  <a:pt x="1664359" y="149514"/>
                </a:cubicBezTo>
                <a:cubicBezTo>
                  <a:pt x="1509697" y="130182"/>
                  <a:pt x="1617353" y="150034"/>
                  <a:pt x="1515535" y="129672"/>
                </a:cubicBezTo>
                <a:cubicBezTo>
                  <a:pt x="1439469" y="132979"/>
                  <a:pt x="1363476" y="139593"/>
                  <a:pt x="1287338" y="139593"/>
                </a:cubicBezTo>
                <a:cubicBezTo>
                  <a:pt x="1260674" y="139593"/>
                  <a:pt x="1207965" y="129672"/>
                  <a:pt x="1207965" y="129672"/>
                </a:cubicBezTo>
                <a:lnTo>
                  <a:pt x="1207965" y="129672"/>
                </a:lnTo>
              </a:path>
            </a:pathLst>
          </a:custGeom>
          <a:solidFill>
            <a:srgbClr val="262626"/>
          </a:solidFill>
          <a:ln>
            <a:solidFill>
              <a:srgbClr val="F2F2F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sz="3200">
                <a:solidFill>
                  <a:srgbClr val="7F7F7F"/>
                </a:solidFill>
              </a:rPr>
              <a:t>Heat Surplus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3957383" y="5735421"/>
            <a:ext cx="188511" cy="523726"/>
          </a:xfrm>
          <a:prstGeom prst="straightConnector1">
            <a:avLst/>
          </a:prstGeom>
          <a:ln w="3810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465859" y="6179777"/>
            <a:ext cx="789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4F81BD"/>
                </a:solidFill>
              </a:rPr>
              <a:t>Q</a:t>
            </a:r>
            <a:r>
              <a:rPr lang="en-GB" baseline="-25000">
                <a:solidFill>
                  <a:srgbClr val="4F81BD"/>
                </a:solidFill>
              </a:rPr>
              <a:t>W, min</a:t>
            </a: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457200" y="-208341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/>
              <a:t>Cooling above and heating below the Pinch</a:t>
            </a:r>
          </a:p>
        </p:txBody>
      </p:sp>
      <p:cxnSp>
        <p:nvCxnSpPr>
          <p:cNvPr id="24" name="Straight Arrow Connector 23"/>
          <p:cNvCxnSpPr>
            <a:stCxn id="12" idx="40"/>
          </p:cNvCxnSpPr>
          <p:nvPr/>
        </p:nvCxnSpPr>
        <p:spPr>
          <a:xfrm>
            <a:off x="7291043" y="2876033"/>
            <a:ext cx="609247" cy="285244"/>
          </a:xfrm>
          <a:prstGeom prst="straightConnector1">
            <a:avLst/>
          </a:prstGeom>
          <a:ln w="3810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80093" y="2642024"/>
            <a:ext cx="339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4F81BD"/>
                </a:solidFill>
              </a:rPr>
              <a:t>Q</a:t>
            </a:r>
            <a:endParaRPr lang="en-GB" baseline="-25000">
              <a:solidFill>
                <a:srgbClr val="4F81BD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33121" y="962009"/>
            <a:ext cx="507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+ Q</a:t>
            </a:r>
            <a:endParaRPr lang="en-GB" baseline="-2500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6443541" y="4285940"/>
            <a:ext cx="344556" cy="499237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389907" y="4101274"/>
            <a:ext cx="339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Q</a:t>
            </a:r>
            <a:endParaRPr lang="en-GB" baseline="-2500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04868" y="6179777"/>
            <a:ext cx="507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4F81BD"/>
                </a:solidFill>
              </a:rPr>
              <a:t>+ Q</a:t>
            </a:r>
            <a:endParaRPr lang="en-GB" baseline="-2500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31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9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/>
          </a:bodyPr>
          <a:lstStyle/>
          <a:p>
            <a:r>
              <a:rPr lang="en-GB" dirty="0"/>
              <a:t>Heat Integration</a:t>
            </a:r>
            <a:br>
              <a:rPr lang="en-GB" dirty="0"/>
            </a:br>
            <a:r>
              <a:rPr lang="en-GB" dirty="0"/>
              <a:t>with Pinch Technology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Targeting before Design</a:t>
            </a:r>
          </a:p>
        </p:txBody>
      </p:sp>
    </p:spTree>
    <p:extLst>
      <p:ext uri="{BB962C8B-B14F-4D97-AF65-F5344CB8AC3E}">
        <p14:creationId xmlns:p14="http://schemas.microsoft.com/office/powerpoint/2010/main" val="16560596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Summary </a:t>
            </a:r>
            <a:br>
              <a:rPr lang="en-GB"/>
            </a:br>
            <a:r>
              <a:rPr lang="en-GB"/>
              <a:t>3 Pinch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Never transfer heat through the pinch</a:t>
            </a:r>
          </a:p>
          <a:p>
            <a:pPr lvl="1"/>
            <a:r>
              <a:rPr lang="en-GB" dirty="0"/>
              <a:t>Penalty: Increased both hot and cold utility</a:t>
            </a:r>
          </a:p>
          <a:p>
            <a:r>
              <a:rPr lang="en-GB" dirty="0"/>
              <a:t>Never cool (with external cooling) above the pinch</a:t>
            </a:r>
          </a:p>
          <a:p>
            <a:pPr lvl="1"/>
            <a:r>
              <a:rPr lang="en-GB" dirty="0"/>
              <a:t>Penalty: Increased hot utility</a:t>
            </a:r>
          </a:p>
          <a:p>
            <a:r>
              <a:rPr lang="en-GB" dirty="0"/>
              <a:t>Never heat (with external heating) below the pinch</a:t>
            </a:r>
          </a:p>
          <a:p>
            <a:pPr lvl="1"/>
            <a:r>
              <a:rPr lang="en-GB" dirty="0"/>
              <a:t>Penalty: Increased cold utility</a:t>
            </a:r>
          </a:p>
        </p:txBody>
      </p:sp>
    </p:spTree>
    <p:extLst>
      <p:ext uri="{BB962C8B-B14F-4D97-AF65-F5344CB8AC3E}">
        <p14:creationId xmlns:p14="http://schemas.microsoft.com/office/powerpoint/2010/main" val="3862431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Phases in Pinch based HEN-Synthesis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Data Extraction</a:t>
            </a:r>
          </a:p>
          <a:p>
            <a:r>
              <a:rPr lang="en-GB"/>
              <a:t>Performance Targets</a:t>
            </a:r>
          </a:p>
          <a:p>
            <a:pPr lvl="1"/>
            <a:r>
              <a:rPr lang="en-GB"/>
              <a:t>Energy, Area, Units, Total Annual Cost</a:t>
            </a:r>
          </a:p>
          <a:p>
            <a:r>
              <a:rPr lang="en-GB"/>
              <a:t>Process Modifications</a:t>
            </a:r>
          </a:p>
          <a:p>
            <a:r>
              <a:rPr lang="en-GB"/>
              <a:t>Design of Maximum Heat Recovery Network</a:t>
            </a:r>
          </a:p>
          <a:p>
            <a:r>
              <a:rPr lang="en-GB"/>
              <a:t>Improvement (tuning)</a:t>
            </a:r>
          </a:p>
        </p:txBody>
      </p:sp>
    </p:spTree>
    <p:extLst>
      <p:ext uri="{BB962C8B-B14F-4D97-AF65-F5344CB8AC3E}">
        <p14:creationId xmlns:p14="http://schemas.microsoft.com/office/powerpoint/2010/main" val="113997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682192" y="3292664"/>
            <a:ext cx="2783321" cy="3537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54395" y="3671229"/>
            <a:ext cx="1917538" cy="3537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682192" y="2561090"/>
            <a:ext cx="2783321" cy="3537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Equations for </a:t>
            </a:r>
            <a:r>
              <a:rPr lang="en-GB"/>
              <a:t>a </a:t>
            </a:r>
            <a:r>
              <a:rPr lang="en-GB" err="1"/>
              <a:t>C</a:t>
            </a:r>
            <a:r>
              <a:rPr lang="en-GB"/>
              <a:t>ountercurrent Heat Exchanger</a:t>
            </a:r>
            <a:endParaRPr lang="en-GB" dirty="0"/>
          </a:p>
        </p:txBody>
      </p:sp>
      <p:sp>
        <p:nvSpPr>
          <p:cNvPr id="7" name="Round Single Corner Rectangle 6"/>
          <p:cNvSpPr/>
          <p:nvPr/>
        </p:nvSpPr>
        <p:spPr>
          <a:xfrm>
            <a:off x="4922279" y="2057269"/>
            <a:ext cx="2571341" cy="2823496"/>
          </a:xfrm>
          <a:prstGeom prst="round1Rect">
            <a:avLst>
              <a:gd name="adj" fmla="val 0"/>
            </a:avLst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914733" y="4607858"/>
            <a:ext cx="1060021" cy="0"/>
          </a:xfrm>
          <a:prstGeom prst="straightConnector1">
            <a:avLst/>
          </a:prstGeom>
          <a:ln w="63500"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472630" y="2451093"/>
            <a:ext cx="1060021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Down Arrow 24"/>
          <p:cNvSpPr/>
          <p:nvPr/>
        </p:nvSpPr>
        <p:spPr>
          <a:xfrm>
            <a:off x="6570025" y="3151659"/>
            <a:ext cx="241391" cy="4513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Down Arrow 25"/>
          <p:cNvSpPr/>
          <p:nvPr/>
        </p:nvSpPr>
        <p:spPr>
          <a:xfrm>
            <a:off x="7000552" y="2978469"/>
            <a:ext cx="241391" cy="4513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Down Arrow 26"/>
          <p:cNvSpPr/>
          <p:nvPr/>
        </p:nvSpPr>
        <p:spPr>
          <a:xfrm>
            <a:off x="6144969" y="3345841"/>
            <a:ext cx="241391" cy="4513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Down Arrow 27"/>
          <p:cNvSpPr/>
          <p:nvPr/>
        </p:nvSpPr>
        <p:spPr>
          <a:xfrm>
            <a:off x="5226182" y="3692221"/>
            <a:ext cx="241391" cy="4513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Down Arrow 28"/>
          <p:cNvSpPr/>
          <p:nvPr/>
        </p:nvSpPr>
        <p:spPr>
          <a:xfrm>
            <a:off x="5698697" y="3508535"/>
            <a:ext cx="241391" cy="4513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493620" y="3568727"/>
            <a:ext cx="1060021" cy="0"/>
          </a:xfrm>
          <a:prstGeom prst="straightConnector1">
            <a:avLst/>
          </a:prstGeom>
          <a:ln w="63500"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862258" y="3495676"/>
            <a:ext cx="1060021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922279" y="2451093"/>
            <a:ext cx="2571341" cy="1044583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922279" y="3568727"/>
            <a:ext cx="2571341" cy="1044583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66" idx="1"/>
          </p:cNvCxnSpPr>
          <p:nvPr/>
        </p:nvCxnSpPr>
        <p:spPr>
          <a:xfrm>
            <a:off x="4922279" y="5353097"/>
            <a:ext cx="332311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771449" y="539081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4922279" y="4880765"/>
            <a:ext cx="0" cy="482825"/>
          </a:xfrm>
          <a:prstGeom prst="line">
            <a:avLst/>
          </a:prstGeom>
          <a:ln w="6350">
            <a:solidFill>
              <a:srgbClr val="FFFF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7467601" y="4880765"/>
            <a:ext cx="5029" cy="493325"/>
          </a:xfrm>
          <a:prstGeom prst="line">
            <a:avLst/>
          </a:prstGeom>
          <a:ln w="6350">
            <a:solidFill>
              <a:srgbClr val="FFFF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330019" y="536982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24320" y="1995092"/>
            <a:ext cx="207990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A = 	Area</a:t>
            </a:r>
          </a:p>
          <a:p>
            <a:r>
              <a:rPr lang="en-GB" sz="1400"/>
              <a:t>U = 	Overall Heat </a:t>
            </a:r>
          </a:p>
          <a:p>
            <a:r>
              <a:rPr lang="en-GB" sz="1400"/>
              <a:t>	Transfer Coefficient</a:t>
            </a:r>
            <a:endParaRPr lang="en-GB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7780990" y="1795659"/>
            <a:ext cx="751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T</a:t>
            </a:r>
            <a:r>
              <a:rPr lang="en-GB" sz="2800" baseline="-25000" dirty="0" err="1"/>
              <a:t>h,</a:t>
            </a:r>
            <a:r>
              <a:rPr lang="en-GB" sz="3200" baseline="-25000" dirty="0" err="1"/>
              <a:t>in</a:t>
            </a:r>
            <a:endParaRPr lang="en-GB" sz="2800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3862258" y="2827073"/>
            <a:ext cx="924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T</a:t>
            </a:r>
            <a:r>
              <a:rPr lang="en-GB" sz="2800" baseline="-25000" dirty="0" err="1"/>
              <a:t>h,</a:t>
            </a:r>
            <a:r>
              <a:rPr lang="en-GB" sz="3200" baseline="-25000" dirty="0" err="1"/>
              <a:t>out</a:t>
            </a:r>
            <a:endParaRPr lang="en-GB" sz="28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3914733" y="3959875"/>
            <a:ext cx="727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T</a:t>
            </a:r>
            <a:r>
              <a:rPr lang="en-GB" sz="2800" baseline="-25000" dirty="0" err="1"/>
              <a:t>c</a:t>
            </a:r>
            <a:r>
              <a:rPr lang="en-GB" sz="2800" baseline="-25000"/>
              <a:t>,</a:t>
            </a:r>
            <a:r>
              <a:rPr lang="en-GB" sz="3200" baseline="-25000" dirty="0" err="1"/>
              <a:t>in</a:t>
            </a:r>
            <a:endParaRPr lang="en-GB" sz="2800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7780990" y="2914823"/>
            <a:ext cx="900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T</a:t>
            </a:r>
            <a:r>
              <a:rPr lang="en-GB" sz="2800" baseline="-25000" err="1"/>
              <a:t>c</a:t>
            </a:r>
            <a:r>
              <a:rPr lang="en-GB" sz="2800" baseline="-25000"/>
              <a:t>,</a:t>
            </a:r>
            <a:r>
              <a:rPr lang="en-GB" sz="3200" baseline="-25000"/>
              <a:t>out</a:t>
            </a:r>
            <a:endParaRPr lang="en-GB" sz="2800" baseline="-25000" dirty="0"/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20" y="1852482"/>
            <a:ext cx="2761165" cy="213362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20" y="4626451"/>
            <a:ext cx="2534140" cy="1427588"/>
          </a:xfrm>
          <a:prstGeom prst="rect">
            <a:avLst/>
          </a:prstGeom>
        </p:spPr>
      </p:pic>
      <p:cxnSp>
        <p:nvCxnSpPr>
          <p:cNvPr id="60" name="Straight Arrow Connector 59"/>
          <p:cNvCxnSpPr/>
          <p:nvPr/>
        </p:nvCxnSpPr>
        <p:spPr>
          <a:xfrm flipH="1" flipV="1">
            <a:off x="4922279" y="934168"/>
            <a:ext cx="1" cy="6402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922279" y="1574444"/>
            <a:ext cx="0" cy="482825"/>
          </a:xfrm>
          <a:prstGeom prst="line">
            <a:avLst/>
          </a:prstGeom>
          <a:ln w="6350">
            <a:solidFill>
              <a:srgbClr val="FFFF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785851" y="48401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T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8245393" y="516843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x</a:t>
            </a:r>
          </a:p>
        </p:txBody>
      </p:sp>
      <p:sp>
        <p:nvSpPr>
          <p:cNvPr id="2" name="Rectangle 1"/>
          <p:cNvSpPr/>
          <p:nvPr/>
        </p:nvSpPr>
        <p:spPr>
          <a:xfrm>
            <a:off x="3186059" y="6054039"/>
            <a:ext cx="1940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A=Q/(</a:t>
            </a:r>
            <a:r>
              <a:rPr lang="fi-FI" dirty="0" err="1"/>
              <a:t>U</a:t>
            </a:r>
            <a:r>
              <a:rPr lang="fi-FI" baseline="-25000" dirty="0" err="1"/>
              <a:t>tot</a:t>
            </a:r>
            <a:r>
              <a:rPr lang="fi-FI" dirty="0"/>
              <a:t>* Δ</a:t>
            </a:r>
            <a:r>
              <a:rPr lang="en-US" dirty="0"/>
              <a:t>T</a:t>
            </a:r>
            <a:r>
              <a:rPr lang="fi-FI" baseline="-25000" dirty="0"/>
              <a:t>LMTD</a:t>
            </a:r>
            <a:r>
              <a:rPr lang="fi-FI" dirty="0"/>
              <a:t>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24534" y="6146372"/>
            <a:ext cx="1766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1/U = 1/h1+1/h2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54493" y="1088916"/>
            <a:ext cx="21988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Heat</a:t>
            </a:r>
          </a:p>
          <a:p>
            <a:r>
              <a:rPr lang="en-US" dirty="0"/>
              <a:t>Specific enthalpy</a:t>
            </a:r>
          </a:p>
          <a:p>
            <a:r>
              <a:rPr lang="en-US" dirty="0"/>
              <a:t>Specific heat capacity</a:t>
            </a:r>
          </a:p>
          <a:p>
            <a:r>
              <a:rPr lang="en-US" dirty="0"/>
              <a:t>Mass flow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778860" y="5684707"/>
            <a:ext cx="2213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Specific heat transfer </a:t>
            </a:r>
          </a:p>
          <a:p>
            <a:r>
              <a:rPr lang="en-US" dirty="0"/>
              <a:t>coefficient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801189" y="1254306"/>
            <a:ext cx="1953304" cy="598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1806590" y="1545532"/>
            <a:ext cx="1162385" cy="675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1671943" y="2049693"/>
            <a:ext cx="1953304" cy="598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1339339" y="2069692"/>
            <a:ext cx="1462568" cy="253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" idx="0"/>
          </p:cNvCxnSpPr>
          <p:nvPr/>
        </p:nvCxnSpPr>
        <p:spPr>
          <a:xfrm flipH="1">
            <a:off x="6207949" y="5814763"/>
            <a:ext cx="653134" cy="331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19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Extraction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/>
              <a:t>Process Streams</a:t>
            </a:r>
          </a:p>
          <a:p>
            <a:pPr lvl="1"/>
            <a:r>
              <a:rPr lang="en-GB"/>
              <a:t>Flowrates</a:t>
            </a:r>
          </a:p>
          <a:p>
            <a:pPr lvl="1"/>
            <a:r>
              <a:rPr lang="en-GB"/>
              <a:t>Temperatures</a:t>
            </a:r>
          </a:p>
          <a:p>
            <a:pPr lvl="2"/>
            <a:r>
              <a:rPr lang="en-GB"/>
              <a:t>Start (Supply) and End (Target)</a:t>
            </a:r>
          </a:p>
          <a:p>
            <a:pPr lvl="1"/>
            <a:r>
              <a:rPr lang="en-GB"/>
              <a:t>Specific Heat Capacity</a:t>
            </a:r>
          </a:p>
          <a:p>
            <a:pPr lvl="2"/>
            <a:r>
              <a:rPr lang="en-GB"/>
              <a:t>Incl. Latent Heat</a:t>
            </a:r>
          </a:p>
          <a:p>
            <a:pPr lvl="1"/>
            <a:r>
              <a:rPr lang="en-GB"/>
              <a:t>Film Heat Transfer Coefficient (for U-estimate)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/>
              <a:t>Utility System/Streams</a:t>
            </a:r>
          </a:p>
          <a:p>
            <a:pPr lvl="1"/>
            <a:r>
              <a:rPr lang="en-GB"/>
              <a:t>Temperature(s)</a:t>
            </a:r>
          </a:p>
          <a:p>
            <a:pPr lvl="1"/>
            <a:r>
              <a:rPr lang="en-GB"/>
              <a:t>Heat Content</a:t>
            </a:r>
          </a:p>
          <a:p>
            <a:pPr lvl="1"/>
            <a:r>
              <a:rPr lang="en-GB"/>
              <a:t>Cost per unit</a:t>
            </a:r>
          </a:p>
          <a:p>
            <a:r>
              <a:rPr lang="en-GB"/>
              <a:t>Heat exchangers</a:t>
            </a:r>
          </a:p>
          <a:p>
            <a:pPr lvl="1"/>
            <a:r>
              <a:rPr lang="en-GB"/>
              <a:t>Cost function(s)</a:t>
            </a:r>
          </a:p>
        </p:txBody>
      </p:sp>
    </p:spTree>
    <p:extLst>
      <p:ext uri="{BB962C8B-B14F-4D97-AF65-F5344CB8AC3E}">
        <p14:creationId xmlns:p14="http://schemas.microsoft.com/office/powerpoint/2010/main" val="1528516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801" y="2464929"/>
            <a:ext cx="4856856" cy="283804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extraction: Small Example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anchor="t">
            <a:normAutofit fontScale="92500" lnSpcReduction="20000"/>
          </a:bodyPr>
          <a:lstStyle/>
          <a:p>
            <a:r>
              <a:rPr lang="en-GB"/>
              <a:t>Reactor with two reactants and one product stream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r>
              <a:rPr lang="en-GB"/>
              <a:t>Necessary Data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245987" y="3117393"/>
            <a:ext cx="356839" cy="2204216"/>
          </a:xfrm>
          <a:prstGeom prst="roundRect">
            <a:avLst>
              <a:gd name="adj" fmla="val 45737"/>
            </a:avLst>
          </a:prstGeom>
          <a:solidFill>
            <a:schemeClr val="bg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29126" y="4943745"/>
            <a:ext cx="1416861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02826" y="4266940"/>
            <a:ext cx="1416861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29126" y="3427238"/>
            <a:ext cx="1416861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4355" y="2932727"/>
            <a:ext cx="154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 cp = 1 kW/K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53297" y="4458133"/>
            <a:ext cx="154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 cp = 2 kW/K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639781" y="3833073"/>
            <a:ext cx="154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 cp = 3 kW/K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29382" y="4975205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40°C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632172" y="4975205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300°C</a:t>
            </a:r>
            <a:endParaRPr lang="en-GB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24162" y="3472816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40°C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626952" y="3472816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300°C</a:t>
            </a:r>
            <a:endParaRPr lang="en-GB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631565" y="4324502"/>
            <a:ext cx="614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315°C</a:t>
            </a:r>
            <a:endParaRPr lang="en-GB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3618315" y="4324502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90°C</a:t>
            </a:r>
            <a:endParaRPr lang="en-GB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222375" y="3822577"/>
            <a:ext cx="461665" cy="820222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GB"/>
              <a:t>Reactor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54496" y="3242572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4496" y="4759079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C2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017536" y="4086949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H1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303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extraction: Stream mixing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144D594-D17B-4A7D-AE40-BAA7DD68ED94}"/>
              </a:ext>
            </a:extLst>
          </p:cNvPr>
          <p:cNvCxnSpPr>
            <a:cxnSpLocks/>
          </p:cNvCxnSpPr>
          <p:nvPr/>
        </p:nvCxnSpPr>
        <p:spPr>
          <a:xfrm>
            <a:off x="1081825" y="2807594"/>
            <a:ext cx="18416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E43AD13-5CAB-44F0-9699-E5D8516CBC04}"/>
              </a:ext>
            </a:extLst>
          </p:cNvPr>
          <p:cNvSpPr txBox="1"/>
          <p:nvPr/>
        </p:nvSpPr>
        <p:spPr>
          <a:xfrm>
            <a:off x="707664" y="1658061"/>
            <a:ext cx="2139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Existing system </a:t>
            </a:r>
            <a:endParaRPr lang="fi-FI" sz="240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EC758C7-BB74-4B8B-B6D4-DA573483F1D7}"/>
              </a:ext>
            </a:extLst>
          </p:cNvPr>
          <p:cNvSpPr/>
          <p:nvPr/>
        </p:nvSpPr>
        <p:spPr>
          <a:xfrm>
            <a:off x="1609859" y="2659487"/>
            <a:ext cx="334851" cy="28333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561740E-66EA-47A0-89D7-822FC0492460}"/>
              </a:ext>
            </a:extLst>
          </p:cNvPr>
          <p:cNvSpPr txBox="1"/>
          <p:nvPr/>
        </p:nvSpPr>
        <p:spPr>
          <a:xfrm>
            <a:off x="152761" y="2290155"/>
            <a:ext cx="154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 cp = 1 kW/K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F2D45DC-2978-4123-AD80-CECD9D6406CE}"/>
              </a:ext>
            </a:extLst>
          </p:cNvPr>
          <p:cNvSpPr txBox="1"/>
          <p:nvPr/>
        </p:nvSpPr>
        <p:spPr>
          <a:xfrm>
            <a:off x="680950" y="2938341"/>
            <a:ext cx="523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40°C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83355B-2D9D-4424-9E22-2E48E4B0B249}"/>
              </a:ext>
            </a:extLst>
          </p:cNvPr>
          <p:cNvSpPr txBox="1"/>
          <p:nvPr/>
        </p:nvSpPr>
        <p:spPr>
          <a:xfrm>
            <a:off x="2030138" y="2955702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80°C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502A235-0FDA-423B-81B6-FA64354BAA54}"/>
              </a:ext>
            </a:extLst>
          </p:cNvPr>
          <p:cNvCxnSpPr>
            <a:cxnSpLocks/>
          </p:cNvCxnSpPr>
          <p:nvPr/>
        </p:nvCxnSpPr>
        <p:spPr>
          <a:xfrm>
            <a:off x="1014423" y="3794790"/>
            <a:ext cx="18416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EE189BCF-CABE-4F5B-91BA-0740DC128B92}"/>
              </a:ext>
            </a:extLst>
          </p:cNvPr>
          <p:cNvSpPr/>
          <p:nvPr/>
        </p:nvSpPr>
        <p:spPr>
          <a:xfrm>
            <a:off x="1542457" y="3646683"/>
            <a:ext cx="334851" cy="28333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2578827-0553-4745-AACE-3E4EDA747176}"/>
              </a:ext>
            </a:extLst>
          </p:cNvPr>
          <p:cNvSpPr txBox="1"/>
          <p:nvPr/>
        </p:nvSpPr>
        <p:spPr>
          <a:xfrm>
            <a:off x="69137" y="3265439"/>
            <a:ext cx="154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 cp = 1 kW/K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07928ED-56BB-4BAA-8A09-36ED912BCAB3}"/>
              </a:ext>
            </a:extLst>
          </p:cNvPr>
          <p:cNvSpPr txBox="1"/>
          <p:nvPr/>
        </p:nvSpPr>
        <p:spPr>
          <a:xfrm>
            <a:off x="680950" y="4049443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60°C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F5511C-0477-4390-8E39-BF9CD82B0E33}"/>
              </a:ext>
            </a:extLst>
          </p:cNvPr>
          <p:cNvSpPr txBox="1"/>
          <p:nvPr/>
        </p:nvSpPr>
        <p:spPr>
          <a:xfrm>
            <a:off x="1968651" y="4011228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120°C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1573704-0C95-44F1-8A1A-2432C1139710}"/>
              </a:ext>
            </a:extLst>
          </p:cNvPr>
          <p:cNvCxnSpPr>
            <a:cxnSpLocks/>
          </p:cNvCxnSpPr>
          <p:nvPr/>
        </p:nvCxnSpPr>
        <p:spPr>
          <a:xfrm flipV="1">
            <a:off x="2801155" y="3307587"/>
            <a:ext cx="470079" cy="487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5428ADB-9660-4F45-AF6B-265A27D32B61}"/>
              </a:ext>
            </a:extLst>
          </p:cNvPr>
          <p:cNvCxnSpPr>
            <a:cxnSpLocks/>
          </p:cNvCxnSpPr>
          <p:nvPr/>
        </p:nvCxnSpPr>
        <p:spPr>
          <a:xfrm>
            <a:off x="2923504" y="2813990"/>
            <a:ext cx="347730" cy="547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B93EA47-9C84-4494-9705-617153B961B7}"/>
              </a:ext>
            </a:extLst>
          </p:cNvPr>
          <p:cNvSpPr txBox="1"/>
          <p:nvPr/>
        </p:nvSpPr>
        <p:spPr>
          <a:xfrm>
            <a:off x="759818" y="2616488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8999DA4-B49D-4994-9073-61BF8A9EC535}"/>
              </a:ext>
            </a:extLst>
          </p:cNvPr>
          <p:cNvSpPr txBox="1"/>
          <p:nvPr/>
        </p:nvSpPr>
        <p:spPr>
          <a:xfrm>
            <a:off x="538036" y="3634771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C2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4F2365A-0B18-4694-8279-59A6C1B66A0E}"/>
              </a:ext>
            </a:extLst>
          </p:cNvPr>
          <p:cNvCxnSpPr/>
          <p:nvPr/>
        </p:nvCxnSpPr>
        <p:spPr>
          <a:xfrm>
            <a:off x="3271234" y="3361386"/>
            <a:ext cx="23890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892FDB1E-AB18-4881-AD8D-3C681923A0CE}"/>
              </a:ext>
            </a:extLst>
          </p:cNvPr>
          <p:cNvSpPr/>
          <p:nvPr/>
        </p:nvSpPr>
        <p:spPr>
          <a:xfrm>
            <a:off x="4140769" y="3213280"/>
            <a:ext cx="334851" cy="28333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0DE6EB-57FF-4B96-885B-0D73FED66FCC}"/>
              </a:ext>
            </a:extLst>
          </p:cNvPr>
          <p:cNvSpPr txBox="1"/>
          <p:nvPr/>
        </p:nvSpPr>
        <p:spPr>
          <a:xfrm>
            <a:off x="3097369" y="2896107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 cp = 2 kW/K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BDC4DE1-72FA-4123-8DF7-2AC90696D9A7}"/>
              </a:ext>
            </a:extLst>
          </p:cNvPr>
          <p:cNvSpPr txBox="1"/>
          <p:nvPr/>
        </p:nvSpPr>
        <p:spPr>
          <a:xfrm>
            <a:off x="3425710" y="3446996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100°C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044366E-5FF5-4958-B67B-E812046E2382}"/>
              </a:ext>
            </a:extLst>
          </p:cNvPr>
          <p:cNvSpPr txBox="1"/>
          <p:nvPr/>
        </p:nvSpPr>
        <p:spPr>
          <a:xfrm>
            <a:off x="4911119" y="3424200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200°C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5300E26-03A8-4F89-BC11-604BDA927772}"/>
              </a:ext>
            </a:extLst>
          </p:cNvPr>
          <p:cNvSpPr txBox="1"/>
          <p:nvPr/>
        </p:nvSpPr>
        <p:spPr>
          <a:xfrm>
            <a:off x="472837" y="4609588"/>
            <a:ext cx="2063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Pinch streams  </a:t>
            </a:r>
            <a:endParaRPr lang="fi-FI" sz="2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D84162F-B1D5-4E50-A0FE-B83F193F6D6B}"/>
              </a:ext>
            </a:extLst>
          </p:cNvPr>
          <p:cNvSpPr txBox="1"/>
          <p:nvPr/>
        </p:nvSpPr>
        <p:spPr>
          <a:xfrm>
            <a:off x="5214033" y="3046371"/>
            <a:ext cx="42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C3</a:t>
            </a:r>
          </a:p>
        </p:txBody>
      </p: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FCC243E0-1D70-449B-A0B4-32368F986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622573"/>
              </p:ext>
            </p:extLst>
          </p:nvPr>
        </p:nvGraphicFramePr>
        <p:xfrm>
          <a:off x="680949" y="5441600"/>
          <a:ext cx="4533084" cy="1004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589">
                  <a:extLst>
                    <a:ext uri="{9D8B030D-6E8A-4147-A177-3AD203B41FA5}">
                      <a16:colId xmlns:a16="http://schemas.microsoft.com/office/drawing/2014/main" val="1498174070"/>
                    </a:ext>
                  </a:extLst>
                </a:gridCol>
                <a:gridCol w="1318131">
                  <a:extLst>
                    <a:ext uri="{9D8B030D-6E8A-4147-A177-3AD203B41FA5}">
                      <a16:colId xmlns:a16="http://schemas.microsoft.com/office/drawing/2014/main" val="3698639673"/>
                    </a:ext>
                  </a:extLst>
                </a:gridCol>
                <a:gridCol w="1478878">
                  <a:extLst>
                    <a:ext uri="{9D8B030D-6E8A-4147-A177-3AD203B41FA5}">
                      <a16:colId xmlns:a16="http://schemas.microsoft.com/office/drawing/2014/main" val="3795004601"/>
                    </a:ext>
                  </a:extLst>
                </a:gridCol>
                <a:gridCol w="964486">
                  <a:extLst>
                    <a:ext uri="{9D8B030D-6E8A-4147-A177-3AD203B41FA5}">
                      <a16:colId xmlns:a16="http://schemas.microsoft.com/office/drawing/2014/main" val="538822898"/>
                    </a:ext>
                  </a:extLst>
                </a:gridCol>
              </a:tblGrid>
              <a:tr h="334756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Stream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Supply Temp. [⁰C]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Target Temp. [⁰C]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mcp [kW/K]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46325864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C1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40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200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27678446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C2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60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200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76607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172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extraction: Nonlinear Cp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7C65609-C45B-40D5-B34F-C5DE62C810DE}"/>
              </a:ext>
            </a:extLst>
          </p:cNvPr>
          <p:cNvCxnSpPr/>
          <p:nvPr/>
        </p:nvCxnSpPr>
        <p:spPr>
          <a:xfrm flipV="1">
            <a:off x="1380273" y="2253504"/>
            <a:ext cx="0" cy="30452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9D4B23D-6DF5-4B81-BFBC-5AEB98B97215}"/>
              </a:ext>
            </a:extLst>
          </p:cNvPr>
          <p:cNvCxnSpPr>
            <a:cxnSpLocks/>
          </p:cNvCxnSpPr>
          <p:nvPr/>
        </p:nvCxnSpPr>
        <p:spPr>
          <a:xfrm>
            <a:off x="1380273" y="5298708"/>
            <a:ext cx="359793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401DA82A-0380-428F-B8F0-F397858AE482}"/>
              </a:ext>
            </a:extLst>
          </p:cNvPr>
          <p:cNvSpPr txBox="1"/>
          <p:nvPr/>
        </p:nvSpPr>
        <p:spPr>
          <a:xfrm>
            <a:off x="592821" y="241358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fi-FI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940E73A-8511-4312-A227-2D5725FB9CC1}"/>
              </a:ext>
            </a:extLst>
          </p:cNvPr>
          <p:cNvSpPr txBox="1"/>
          <p:nvPr/>
        </p:nvSpPr>
        <p:spPr>
          <a:xfrm>
            <a:off x="4851262" y="5618025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  <a:endParaRPr lang="fi-FI" dirty="0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E8A0679-759B-4C9A-817A-C14CE5619688}"/>
              </a:ext>
            </a:extLst>
          </p:cNvPr>
          <p:cNvCxnSpPr>
            <a:cxnSpLocks/>
          </p:cNvCxnSpPr>
          <p:nvPr/>
        </p:nvCxnSpPr>
        <p:spPr>
          <a:xfrm>
            <a:off x="2085719" y="2852119"/>
            <a:ext cx="597159" cy="12782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DEF4823E-7D9C-4A05-92C2-0D83B9DD1789}"/>
              </a:ext>
            </a:extLst>
          </p:cNvPr>
          <p:cNvSpPr/>
          <p:nvPr/>
        </p:nvSpPr>
        <p:spPr>
          <a:xfrm>
            <a:off x="2682878" y="4095757"/>
            <a:ext cx="1408922" cy="869019"/>
          </a:xfrm>
          <a:custGeom>
            <a:avLst/>
            <a:gdLst>
              <a:gd name="connsiteX0" fmla="*/ 0 w 1408922"/>
              <a:gd name="connsiteY0" fmla="*/ 0 h 869019"/>
              <a:gd name="connsiteX1" fmla="*/ 27992 w 1408922"/>
              <a:gd name="connsiteY1" fmla="*/ 46653 h 869019"/>
              <a:gd name="connsiteX2" fmla="*/ 37322 w 1408922"/>
              <a:gd name="connsiteY2" fmla="*/ 74645 h 869019"/>
              <a:gd name="connsiteX3" fmla="*/ 55984 w 1408922"/>
              <a:gd name="connsiteY3" fmla="*/ 121298 h 869019"/>
              <a:gd name="connsiteX4" fmla="*/ 93306 w 1408922"/>
              <a:gd name="connsiteY4" fmla="*/ 205273 h 869019"/>
              <a:gd name="connsiteX5" fmla="*/ 102637 w 1408922"/>
              <a:gd name="connsiteY5" fmla="*/ 233265 h 869019"/>
              <a:gd name="connsiteX6" fmla="*/ 121298 w 1408922"/>
              <a:gd name="connsiteY6" fmla="*/ 307910 h 869019"/>
              <a:gd name="connsiteX7" fmla="*/ 149290 w 1408922"/>
              <a:gd name="connsiteY7" fmla="*/ 363894 h 869019"/>
              <a:gd name="connsiteX8" fmla="*/ 167951 w 1408922"/>
              <a:gd name="connsiteY8" fmla="*/ 391885 h 869019"/>
              <a:gd name="connsiteX9" fmla="*/ 195943 w 1408922"/>
              <a:gd name="connsiteY9" fmla="*/ 447869 h 869019"/>
              <a:gd name="connsiteX10" fmla="*/ 223935 w 1408922"/>
              <a:gd name="connsiteY10" fmla="*/ 494522 h 869019"/>
              <a:gd name="connsiteX11" fmla="*/ 233265 w 1408922"/>
              <a:gd name="connsiteY11" fmla="*/ 522514 h 869019"/>
              <a:gd name="connsiteX12" fmla="*/ 270588 w 1408922"/>
              <a:gd name="connsiteY12" fmla="*/ 569167 h 869019"/>
              <a:gd name="connsiteX13" fmla="*/ 298580 w 1408922"/>
              <a:gd name="connsiteY13" fmla="*/ 578498 h 869019"/>
              <a:gd name="connsiteX14" fmla="*/ 373224 w 1408922"/>
              <a:gd name="connsiteY14" fmla="*/ 643812 h 869019"/>
              <a:gd name="connsiteX15" fmla="*/ 401216 w 1408922"/>
              <a:gd name="connsiteY15" fmla="*/ 662473 h 869019"/>
              <a:gd name="connsiteX16" fmla="*/ 429208 w 1408922"/>
              <a:gd name="connsiteY16" fmla="*/ 671804 h 869019"/>
              <a:gd name="connsiteX17" fmla="*/ 457200 w 1408922"/>
              <a:gd name="connsiteY17" fmla="*/ 690465 h 869019"/>
              <a:gd name="connsiteX18" fmla="*/ 513184 w 1408922"/>
              <a:gd name="connsiteY18" fmla="*/ 709126 h 869019"/>
              <a:gd name="connsiteX19" fmla="*/ 541175 w 1408922"/>
              <a:gd name="connsiteY19" fmla="*/ 718457 h 869019"/>
              <a:gd name="connsiteX20" fmla="*/ 643812 w 1408922"/>
              <a:gd name="connsiteY20" fmla="*/ 746449 h 869019"/>
              <a:gd name="connsiteX21" fmla="*/ 718457 w 1408922"/>
              <a:gd name="connsiteY21" fmla="*/ 755779 h 869019"/>
              <a:gd name="connsiteX22" fmla="*/ 811763 w 1408922"/>
              <a:gd name="connsiteY22" fmla="*/ 783771 h 869019"/>
              <a:gd name="connsiteX23" fmla="*/ 877078 w 1408922"/>
              <a:gd name="connsiteY23" fmla="*/ 793102 h 869019"/>
              <a:gd name="connsiteX24" fmla="*/ 923731 w 1408922"/>
              <a:gd name="connsiteY24" fmla="*/ 821094 h 869019"/>
              <a:gd name="connsiteX25" fmla="*/ 1054359 w 1408922"/>
              <a:gd name="connsiteY25" fmla="*/ 858416 h 869019"/>
              <a:gd name="connsiteX26" fmla="*/ 1082351 w 1408922"/>
              <a:gd name="connsiteY26" fmla="*/ 867747 h 869019"/>
              <a:gd name="connsiteX27" fmla="*/ 1408922 w 1408922"/>
              <a:gd name="connsiteY27" fmla="*/ 867747 h 869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408922" h="869019">
                <a:moveTo>
                  <a:pt x="0" y="0"/>
                </a:moveTo>
                <a:cubicBezTo>
                  <a:pt x="9331" y="15551"/>
                  <a:pt x="19882" y="30432"/>
                  <a:pt x="27992" y="46653"/>
                </a:cubicBezTo>
                <a:cubicBezTo>
                  <a:pt x="32390" y="55450"/>
                  <a:pt x="33869" y="65436"/>
                  <a:pt x="37322" y="74645"/>
                </a:cubicBezTo>
                <a:cubicBezTo>
                  <a:pt x="43203" y="90328"/>
                  <a:pt x="49181" y="105993"/>
                  <a:pt x="55984" y="121298"/>
                </a:cubicBezTo>
                <a:cubicBezTo>
                  <a:pt x="89910" y="197629"/>
                  <a:pt x="60118" y="116771"/>
                  <a:pt x="93306" y="205273"/>
                </a:cubicBezTo>
                <a:cubicBezTo>
                  <a:pt x="96759" y="214482"/>
                  <a:pt x="100049" y="223776"/>
                  <a:pt x="102637" y="233265"/>
                </a:cubicBezTo>
                <a:cubicBezTo>
                  <a:pt x="109385" y="258009"/>
                  <a:pt x="107072" y="286570"/>
                  <a:pt x="121298" y="307910"/>
                </a:cubicBezTo>
                <a:cubicBezTo>
                  <a:pt x="174781" y="388135"/>
                  <a:pt x="110657" y="286629"/>
                  <a:pt x="149290" y="363894"/>
                </a:cubicBezTo>
                <a:cubicBezTo>
                  <a:pt x="154305" y="373924"/>
                  <a:pt x="162936" y="381855"/>
                  <a:pt x="167951" y="391885"/>
                </a:cubicBezTo>
                <a:cubicBezTo>
                  <a:pt x="206584" y="469150"/>
                  <a:pt x="142460" y="367644"/>
                  <a:pt x="195943" y="447869"/>
                </a:cubicBezTo>
                <a:cubicBezTo>
                  <a:pt x="222373" y="527165"/>
                  <a:pt x="185511" y="430483"/>
                  <a:pt x="223935" y="494522"/>
                </a:cubicBezTo>
                <a:cubicBezTo>
                  <a:pt x="228995" y="502956"/>
                  <a:pt x="228867" y="513717"/>
                  <a:pt x="233265" y="522514"/>
                </a:cubicBezTo>
                <a:cubicBezTo>
                  <a:pt x="238715" y="533414"/>
                  <a:pt x="258188" y="561727"/>
                  <a:pt x="270588" y="569167"/>
                </a:cubicBezTo>
                <a:cubicBezTo>
                  <a:pt x="279022" y="574227"/>
                  <a:pt x="289249" y="575388"/>
                  <a:pt x="298580" y="578498"/>
                </a:cubicBezTo>
                <a:cubicBezTo>
                  <a:pt x="329682" y="625149"/>
                  <a:pt x="307911" y="600270"/>
                  <a:pt x="373224" y="643812"/>
                </a:cubicBezTo>
                <a:cubicBezTo>
                  <a:pt x="382555" y="650032"/>
                  <a:pt x="390577" y="658927"/>
                  <a:pt x="401216" y="662473"/>
                </a:cubicBezTo>
                <a:cubicBezTo>
                  <a:pt x="410547" y="665583"/>
                  <a:pt x="420411" y="667405"/>
                  <a:pt x="429208" y="671804"/>
                </a:cubicBezTo>
                <a:cubicBezTo>
                  <a:pt x="439238" y="676819"/>
                  <a:pt x="446952" y="685911"/>
                  <a:pt x="457200" y="690465"/>
                </a:cubicBezTo>
                <a:cubicBezTo>
                  <a:pt x="475175" y="698454"/>
                  <a:pt x="494523" y="702905"/>
                  <a:pt x="513184" y="709126"/>
                </a:cubicBezTo>
                <a:lnTo>
                  <a:pt x="541175" y="718457"/>
                </a:lnTo>
                <a:cubicBezTo>
                  <a:pt x="579967" y="757247"/>
                  <a:pt x="550408" y="735460"/>
                  <a:pt x="643812" y="746449"/>
                </a:cubicBezTo>
                <a:lnTo>
                  <a:pt x="718457" y="755779"/>
                </a:lnTo>
                <a:cubicBezTo>
                  <a:pt x="747680" y="765520"/>
                  <a:pt x="780733" y="778129"/>
                  <a:pt x="811763" y="783771"/>
                </a:cubicBezTo>
                <a:cubicBezTo>
                  <a:pt x="833401" y="787705"/>
                  <a:pt x="855306" y="789992"/>
                  <a:pt x="877078" y="793102"/>
                </a:cubicBezTo>
                <a:cubicBezTo>
                  <a:pt x="999318" y="833847"/>
                  <a:pt x="821275" y="769865"/>
                  <a:pt x="923731" y="821094"/>
                </a:cubicBezTo>
                <a:cubicBezTo>
                  <a:pt x="959676" y="839067"/>
                  <a:pt x="1018483" y="846457"/>
                  <a:pt x="1054359" y="858416"/>
                </a:cubicBezTo>
                <a:cubicBezTo>
                  <a:pt x="1063690" y="861526"/>
                  <a:pt x="1072519" y="867488"/>
                  <a:pt x="1082351" y="867747"/>
                </a:cubicBezTo>
                <a:cubicBezTo>
                  <a:pt x="1191170" y="870611"/>
                  <a:pt x="1300065" y="867747"/>
                  <a:pt x="1408922" y="867747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24E0FB0-82CB-4388-B4D3-214E17DC5CF6}"/>
              </a:ext>
            </a:extLst>
          </p:cNvPr>
          <p:cNvCxnSpPr>
            <a:cxnSpLocks/>
          </p:cNvCxnSpPr>
          <p:nvPr/>
        </p:nvCxnSpPr>
        <p:spPr>
          <a:xfrm flipH="1">
            <a:off x="2491355" y="2132011"/>
            <a:ext cx="975295" cy="1583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B3984B1C-DDCC-415A-B3B2-A3048C31608E}"/>
              </a:ext>
            </a:extLst>
          </p:cNvPr>
          <p:cNvSpPr txBox="1"/>
          <p:nvPr/>
        </p:nvSpPr>
        <p:spPr>
          <a:xfrm>
            <a:off x="3793221" y="2017756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Real stream (in blue)</a:t>
            </a:r>
            <a:endParaRPr lang="fi-FI" dirty="0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959F6D4-C4C3-4CC0-B115-8446EA24C646}"/>
              </a:ext>
            </a:extLst>
          </p:cNvPr>
          <p:cNvCxnSpPr>
            <a:cxnSpLocks/>
          </p:cNvCxnSpPr>
          <p:nvPr/>
        </p:nvCxnSpPr>
        <p:spPr>
          <a:xfrm>
            <a:off x="2085719" y="2928498"/>
            <a:ext cx="2006081" cy="199626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BE47539-4CBA-4889-81AD-237BE869CD3F}"/>
              </a:ext>
            </a:extLst>
          </p:cNvPr>
          <p:cNvCxnSpPr>
            <a:cxnSpLocks/>
          </p:cNvCxnSpPr>
          <p:nvPr/>
        </p:nvCxnSpPr>
        <p:spPr>
          <a:xfrm>
            <a:off x="2108554" y="2903213"/>
            <a:ext cx="779106" cy="1745786"/>
          </a:xfrm>
          <a:prstGeom prst="straightConnector1">
            <a:avLst/>
          </a:prstGeom>
          <a:ln w="63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303F49F-FF0C-4629-89BB-D26BF7592F02}"/>
              </a:ext>
            </a:extLst>
          </p:cNvPr>
          <p:cNvCxnSpPr>
            <a:cxnSpLocks/>
            <a:endCxn id="84" idx="27"/>
          </p:cNvCxnSpPr>
          <p:nvPr/>
        </p:nvCxnSpPr>
        <p:spPr>
          <a:xfrm>
            <a:off x="2827502" y="4644335"/>
            <a:ext cx="1264298" cy="31916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9DA48AE6-E681-4221-AD9A-15FFFD93B0CB}"/>
              </a:ext>
            </a:extLst>
          </p:cNvPr>
          <p:cNvSpPr txBox="1"/>
          <p:nvPr/>
        </p:nvSpPr>
        <p:spPr>
          <a:xfrm>
            <a:off x="3466650" y="3079506"/>
            <a:ext cx="4514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bad linear approximation of the real stream,</a:t>
            </a:r>
          </a:p>
          <a:p>
            <a:r>
              <a:rPr lang="en-US" dirty="0"/>
              <a:t>A bad pinch stream approximation </a:t>
            </a:r>
            <a:endParaRPr lang="fi-FI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71B10B50-5FD4-47B8-8715-E6FE24FE501A}"/>
              </a:ext>
            </a:extLst>
          </p:cNvPr>
          <p:cNvCxnSpPr/>
          <p:nvPr/>
        </p:nvCxnSpPr>
        <p:spPr>
          <a:xfrm flipH="1">
            <a:off x="3280037" y="3491266"/>
            <a:ext cx="279918" cy="504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C6B1330-EE76-439B-BED5-F155EA3AD2C3}"/>
              </a:ext>
            </a:extLst>
          </p:cNvPr>
          <p:cNvCxnSpPr>
            <a:cxnSpLocks/>
          </p:cNvCxnSpPr>
          <p:nvPr/>
        </p:nvCxnSpPr>
        <p:spPr>
          <a:xfrm flipH="1">
            <a:off x="3349772" y="4384742"/>
            <a:ext cx="742028" cy="290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91D23ACA-7CF7-43DC-8287-DFE455B4276D}"/>
              </a:ext>
            </a:extLst>
          </p:cNvPr>
          <p:cNvSpPr txBox="1"/>
          <p:nvPr/>
        </p:nvSpPr>
        <p:spPr>
          <a:xfrm>
            <a:off x="6662836" y="1750606"/>
            <a:ext cx="155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Cp= Q/(m*DT)</a:t>
            </a:r>
            <a:endParaRPr lang="fi-FI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3C247DC-592E-4254-8F15-36C654829614}"/>
              </a:ext>
            </a:extLst>
          </p:cNvPr>
          <p:cNvSpPr txBox="1"/>
          <p:nvPr/>
        </p:nvSpPr>
        <p:spPr>
          <a:xfrm>
            <a:off x="4114635" y="3927748"/>
            <a:ext cx="5202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piece-wise linear approximation of the real stream </a:t>
            </a:r>
          </a:p>
          <a:p>
            <a:r>
              <a:rPr lang="en-US" dirty="0"/>
              <a:t>with two linear stream, a better pinch approximation </a:t>
            </a:r>
            <a:endParaRPr lang="fi-FI" dirty="0"/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4B2D8DD-6E86-43BC-AD76-8115381A2C47}"/>
              </a:ext>
            </a:extLst>
          </p:cNvPr>
          <p:cNvCxnSpPr>
            <a:cxnSpLocks/>
            <a:endCxn id="84" idx="6"/>
          </p:cNvCxnSpPr>
          <p:nvPr/>
        </p:nvCxnSpPr>
        <p:spPr>
          <a:xfrm flipH="1">
            <a:off x="2804176" y="4375272"/>
            <a:ext cx="1287624" cy="2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C568137-F51C-4AF6-8294-6E3931446AAD}"/>
              </a:ext>
            </a:extLst>
          </p:cNvPr>
          <p:cNvCxnSpPr>
            <a:cxnSpLocks/>
          </p:cNvCxnSpPr>
          <p:nvPr/>
        </p:nvCxnSpPr>
        <p:spPr>
          <a:xfrm flipH="1">
            <a:off x="3349771" y="4295579"/>
            <a:ext cx="1344099" cy="379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2D17472F-F22F-4D23-A833-D25D14147BA3}"/>
              </a:ext>
            </a:extLst>
          </p:cNvPr>
          <p:cNvSpPr txBox="1"/>
          <p:nvPr/>
        </p:nvSpPr>
        <p:spPr>
          <a:xfrm>
            <a:off x="741259" y="5908387"/>
            <a:ext cx="8014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Important that the amount of heat and the temperature levels of the pinch streams</a:t>
            </a:r>
          </a:p>
          <a:p>
            <a:r>
              <a:rPr lang="en-US" dirty="0"/>
              <a:t>are close to the real stream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0065271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10364</TotalTime>
  <Words>1378</Words>
  <Application>Microsoft Office PowerPoint</Application>
  <PresentationFormat>On-screen Show (4:3)</PresentationFormat>
  <Paragraphs>506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Black</vt:lpstr>
      <vt:lpstr>Process Integration</vt:lpstr>
      <vt:lpstr>Process Integration</vt:lpstr>
      <vt:lpstr>Heat Integration with Pinch Technology</vt:lpstr>
      <vt:lpstr>Phases in Pinch based HEN-Synthesis</vt:lpstr>
      <vt:lpstr>Basic Equations for a Countercurrent Heat Exchanger</vt:lpstr>
      <vt:lpstr>Data Extraction</vt:lpstr>
      <vt:lpstr>Data extraction: Small Example</vt:lpstr>
      <vt:lpstr>Data extraction: Stream mixing</vt:lpstr>
      <vt:lpstr>Data extraction: Nonlinear Cp</vt:lpstr>
      <vt:lpstr>Data extraction: Nonadiabatic reactor</vt:lpstr>
      <vt:lpstr>Trial and Error: Alternative Networks</vt:lpstr>
      <vt:lpstr>Trial and Error: Alternative Networks</vt:lpstr>
      <vt:lpstr>Trial and Error: Alternative Networks</vt:lpstr>
      <vt:lpstr>Pinch analysis  Minimum Qc and Qh?</vt:lpstr>
      <vt:lpstr>Composite Curves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Optimal ∆Tmin </vt:lpstr>
      <vt:lpstr>PowerPoint Presentation</vt:lpstr>
      <vt:lpstr>Optimal ∆Tmin</vt:lpstr>
      <vt:lpstr>Summary  Composite Curves</vt:lpstr>
      <vt:lpstr>3 Pinch Rules For Maximum Energy Recovery</vt:lpstr>
      <vt:lpstr>Heat transfer through the Pinch</vt:lpstr>
      <vt:lpstr>Cooling above and heating below the Pinch</vt:lpstr>
      <vt:lpstr>Summary  3 Pinch Rules</vt:lpstr>
    </vt:vector>
  </TitlesOfParts>
  <Company>Single-Phase Power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Ene-47.5130  Process Integration, Simulation and Optimization</dc:title>
  <dc:creator>Tor-Martin Tveit;Timo Laukkanen</dc:creator>
  <cp:lastModifiedBy>Laukkanen Timo</cp:lastModifiedBy>
  <cp:revision>129</cp:revision>
  <dcterms:created xsi:type="dcterms:W3CDTF">2012-07-13T07:06:54Z</dcterms:created>
  <dcterms:modified xsi:type="dcterms:W3CDTF">2021-11-23T12:41:57Z</dcterms:modified>
</cp:coreProperties>
</file>