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30275213" cy="42811700"/>
  <p:notesSz cx="9931400" cy="14363700"/>
  <p:defaultTextStyle>
    <a:defPPr>
      <a:defRPr lang="en-US"/>
    </a:defPPr>
    <a:lvl1pPr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2085975" indent="-1438275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4173538" indent="-2879725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6262688" indent="-4321175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8350250" indent="-5764213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" d="100"/>
          <a:sy n="13" d="100"/>
        </p:scale>
        <p:origin x="1442" y="53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04039" cy="717235"/>
          </a:xfrm>
          <a:prstGeom prst="rect">
            <a:avLst/>
          </a:prstGeom>
        </p:spPr>
        <p:txBody>
          <a:bodyPr vert="horz" lIns="31028" tIns="15514" rIns="31028" bIns="15514" rtlCol="0"/>
          <a:lstStyle>
            <a:lvl1pPr algn="l" defTabSz="6043068">
              <a:defRPr sz="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209" y="4"/>
            <a:ext cx="4304039" cy="717235"/>
          </a:xfrm>
          <a:prstGeom prst="rect">
            <a:avLst/>
          </a:prstGeom>
        </p:spPr>
        <p:txBody>
          <a:bodyPr vert="horz" wrap="square" lIns="31028" tIns="15514" rIns="31028" bIns="15514" numCol="1" anchor="t" anchorCtr="0" compatLnSpc="1">
            <a:prstTxWarp prst="textNoShape">
              <a:avLst/>
            </a:prstTxWarp>
          </a:bodyPr>
          <a:lstStyle>
            <a:lvl1pPr algn="r">
              <a:defRPr sz="400"/>
            </a:lvl1pPr>
          </a:lstStyle>
          <a:p>
            <a:fld id="{7DD340EE-1D42-4B4E-B16E-99879A095AC0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13644094"/>
            <a:ext cx="4304039" cy="717235"/>
          </a:xfrm>
          <a:prstGeom prst="rect">
            <a:avLst/>
          </a:prstGeom>
        </p:spPr>
        <p:txBody>
          <a:bodyPr vert="horz" lIns="31028" tIns="15514" rIns="31028" bIns="15514" rtlCol="0" anchor="b"/>
          <a:lstStyle>
            <a:lvl1pPr algn="l" defTabSz="6043068">
              <a:defRPr sz="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209" y="13644094"/>
            <a:ext cx="4304039" cy="717235"/>
          </a:xfrm>
          <a:prstGeom prst="rect">
            <a:avLst/>
          </a:prstGeom>
        </p:spPr>
        <p:txBody>
          <a:bodyPr vert="horz" wrap="square" lIns="31028" tIns="15514" rIns="31028" bIns="15514" numCol="1" anchor="b" anchorCtr="0" compatLnSpc="1">
            <a:prstTxWarp prst="textNoShape">
              <a:avLst/>
            </a:prstTxWarp>
          </a:bodyPr>
          <a:lstStyle>
            <a:lvl1pPr algn="r">
              <a:defRPr sz="400"/>
            </a:lvl1pPr>
          </a:lstStyle>
          <a:p>
            <a:fld id="{0934CC12-A462-446C-93B3-476C11E54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62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78"/>
            <a:ext cx="25733931" cy="91767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82901-49CA-4046-8981-DD0D908DC28D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E0EDD-1798-4FFA-8203-C036C2316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56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D5D08-336B-45B6-A4C2-414DE6D2E6D5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DF117-2152-4FB2-BBCC-303212B73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86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6460" y="7571332"/>
            <a:ext cx="15931278" cy="161287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2622" y="7571332"/>
            <a:ext cx="47289253" cy="161287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49B0D-9598-458E-BE70-426F821E8E3E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1254-8DB7-4708-8F8A-714750165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94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57F76-D586-4260-9A19-8F4BF4C5843D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4C09-6FA0-4E04-81F1-58785835A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59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9"/>
            <a:ext cx="25733931" cy="9365056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03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06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0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1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1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18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2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24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F3200-3891-4ECE-8E28-1950ED539B8A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0B33C-F8E3-4164-8C9F-6F019464C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2622" y="44109929"/>
            <a:ext cx="31610265" cy="124748537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7475" y="44109929"/>
            <a:ext cx="31610265" cy="124748537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FAE13-8979-409A-B214-29C580617316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28CBA-5F31-429A-A7BC-D36068278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3085"/>
            <a:ext cx="13376810" cy="399377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031" indent="0">
              <a:buNone/>
              <a:defRPr sz="9200" b="1"/>
            </a:lvl2pPr>
            <a:lvl3pPr marL="4176061" indent="0">
              <a:buNone/>
              <a:defRPr sz="8200" b="1"/>
            </a:lvl3pPr>
            <a:lvl4pPr marL="6264092" indent="0">
              <a:buNone/>
              <a:defRPr sz="7400" b="1"/>
            </a:lvl4pPr>
            <a:lvl5pPr marL="8352123" indent="0">
              <a:buNone/>
              <a:defRPr sz="7400" b="1"/>
            </a:lvl5pPr>
            <a:lvl6pPr marL="10440153" indent="0">
              <a:buNone/>
              <a:defRPr sz="7400" b="1"/>
            </a:lvl6pPr>
            <a:lvl7pPr marL="12528184" indent="0">
              <a:buNone/>
              <a:defRPr sz="7400" b="1"/>
            </a:lvl7pPr>
            <a:lvl8pPr marL="14616214" indent="0">
              <a:buNone/>
              <a:defRPr sz="7400" b="1"/>
            </a:lvl8pPr>
            <a:lvl9pPr marL="16704245" indent="0">
              <a:buNone/>
              <a:defRPr sz="7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6858"/>
            <a:ext cx="13376810" cy="24666281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031" indent="0">
              <a:buNone/>
              <a:defRPr sz="9200" b="1"/>
            </a:lvl2pPr>
            <a:lvl3pPr marL="4176061" indent="0">
              <a:buNone/>
              <a:defRPr sz="8200" b="1"/>
            </a:lvl3pPr>
            <a:lvl4pPr marL="6264092" indent="0">
              <a:buNone/>
              <a:defRPr sz="7400" b="1"/>
            </a:lvl4pPr>
            <a:lvl5pPr marL="8352123" indent="0">
              <a:buNone/>
              <a:defRPr sz="7400" b="1"/>
            </a:lvl5pPr>
            <a:lvl6pPr marL="10440153" indent="0">
              <a:buNone/>
              <a:defRPr sz="7400" b="1"/>
            </a:lvl6pPr>
            <a:lvl7pPr marL="12528184" indent="0">
              <a:buNone/>
              <a:defRPr sz="7400" b="1"/>
            </a:lvl7pPr>
            <a:lvl8pPr marL="14616214" indent="0">
              <a:buNone/>
              <a:defRPr sz="7400" b="1"/>
            </a:lvl8pPr>
            <a:lvl9pPr marL="16704245" indent="0">
              <a:buNone/>
              <a:defRPr sz="7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8"/>
            <a:ext cx="13382065" cy="24666281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76C9A-A25F-45D2-8433-F84744214785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8CFA-7D73-4E70-A9E9-D4F893868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8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25DCD-76D1-41BC-833A-0E33209681D9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429DB-1024-4706-98E8-BDAEF2339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9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92BAA-9443-4E5B-B0CE-EC20C77E3958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811B-8263-45F2-9FAB-CF412D6A2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29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04539"/>
            <a:ext cx="9960337" cy="7254205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8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2" y="8958747"/>
            <a:ext cx="9960337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031" indent="0">
              <a:buNone/>
              <a:defRPr sz="5500"/>
            </a:lvl2pPr>
            <a:lvl3pPr marL="4176061" indent="0">
              <a:buNone/>
              <a:defRPr sz="4500"/>
            </a:lvl3pPr>
            <a:lvl4pPr marL="6264092" indent="0">
              <a:buNone/>
              <a:defRPr sz="4100"/>
            </a:lvl4pPr>
            <a:lvl5pPr marL="8352123" indent="0">
              <a:buNone/>
              <a:defRPr sz="4100"/>
            </a:lvl5pPr>
            <a:lvl6pPr marL="10440153" indent="0">
              <a:buNone/>
              <a:defRPr sz="4100"/>
            </a:lvl6pPr>
            <a:lvl7pPr marL="12528184" indent="0">
              <a:buNone/>
              <a:defRPr sz="4100"/>
            </a:lvl7pPr>
            <a:lvl8pPr marL="14616214" indent="0">
              <a:buNone/>
              <a:defRPr sz="4100"/>
            </a:lvl8pPr>
            <a:lvl9pPr marL="16704245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B2F7E7-C082-4667-B21F-C9D10A7EB1DC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3F865-CA16-48B2-9089-DA38D0EB5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3" y="29968189"/>
            <a:ext cx="18165128" cy="3537915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3" y="3825306"/>
            <a:ext cx="18165128" cy="2568702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031" indent="0">
              <a:buNone/>
              <a:defRPr sz="12700"/>
            </a:lvl2pPr>
            <a:lvl3pPr marL="4176061" indent="0">
              <a:buNone/>
              <a:defRPr sz="10900"/>
            </a:lvl3pPr>
            <a:lvl4pPr marL="6264092" indent="0">
              <a:buNone/>
              <a:defRPr sz="9200"/>
            </a:lvl4pPr>
            <a:lvl5pPr marL="8352123" indent="0">
              <a:buNone/>
              <a:defRPr sz="9200"/>
            </a:lvl5pPr>
            <a:lvl6pPr marL="10440153" indent="0">
              <a:buNone/>
              <a:defRPr sz="9200"/>
            </a:lvl6pPr>
            <a:lvl7pPr marL="12528184" indent="0">
              <a:buNone/>
              <a:defRPr sz="9200"/>
            </a:lvl7pPr>
            <a:lvl8pPr marL="14616214" indent="0">
              <a:buNone/>
              <a:defRPr sz="9200"/>
            </a:lvl8pPr>
            <a:lvl9pPr marL="16704245" indent="0">
              <a:buNone/>
              <a:defRPr sz="9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3" y="33506105"/>
            <a:ext cx="18165128" cy="5024425"/>
          </a:xfrm>
        </p:spPr>
        <p:txBody>
          <a:bodyPr/>
          <a:lstStyle>
            <a:lvl1pPr marL="0" indent="0">
              <a:buNone/>
              <a:defRPr sz="6400"/>
            </a:lvl1pPr>
            <a:lvl2pPr marL="2088031" indent="0">
              <a:buNone/>
              <a:defRPr sz="5500"/>
            </a:lvl2pPr>
            <a:lvl3pPr marL="4176061" indent="0">
              <a:buNone/>
              <a:defRPr sz="4500"/>
            </a:lvl3pPr>
            <a:lvl4pPr marL="6264092" indent="0">
              <a:buNone/>
              <a:defRPr sz="4100"/>
            </a:lvl4pPr>
            <a:lvl5pPr marL="8352123" indent="0">
              <a:buNone/>
              <a:defRPr sz="4100"/>
            </a:lvl5pPr>
            <a:lvl6pPr marL="10440153" indent="0">
              <a:buNone/>
              <a:defRPr sz="4100"/>
            </a:lvl6pPr>
            <a:lvl7pPr marL="12528184" indent="0">
              <a:buNone/>
              <a:defRPr sz="4100"/>
            </a:lvl7pPr>
            <a:lvl8pPr marL="14616214" indent="0">
              <a:buNone/>
              <a:defRPr sz="4100"/>
            </a:lvl8pPr>
            <a:lvl9pPr marL="16704245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E7569-859D-4176-A2B5-03B226992AD0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F1263-94D1-4CFF-90C2-A224F963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5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46263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06" tIns="208803" rIns="417606" bIns="208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5" y="9990138"/>
            <a:ext cx="27246263" cy="282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06" tIns="208803" rIns="417606" bIns="208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5" y="39681150"/>
            <a:ext cx="7062788" cy="2278063"/>
          </a:xfrm>
          <a:prstGeom prst="rect">
            <a:avLst/>
          </a:prstGeom>
        </p:spPr>
        <p:txBody>
          <a:bodyPr vert="horz" wrap="square" lIns="417606" tIns="208803" rIns="417606" bIns="208803" numCol="1" anchor="ctr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FF5178-6852-47D6-9BC4-97DCE5DD3CFC}" type="datetimeFigureOut">
              <a:rPr lang="en-US" altLang="en-US"/>
              <a:pPr/>
              <a:t>2/24/2022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150" y="39681150"/>
            <a:ext cx="9586913" cy="2278063"/>
          </a:xfrm>
          <a:prstGeom prst="rect">
            <a:avLst/>
          </a:prstGeom>
        </p:spPr>
        <p:txBody>
          <a:bodyPr vert="horz" lIns="417606" tIns="208803" rIns="417606" bIns="208803" rtlCol="0" anchor="ctr"/>
          <a:lstStyle>
            <a:lvl1pPr algn="ctr" defTabSz="417606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950" y="39681150"/>
            <a:ext cx="7062788" cy="2278063"/>
          </a:xfrm>
          <a:prstGeom prst="rect">
            <a:avLst/>
          </a:prstGeom>
        </p:spPr>
        <p:txBody>
          <a:bodyPr vert="horz" wrap="square" lIns="417606" tIns="208803" rIns="417606" bIns="208803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92A59D-C0CC-4DC0-8BB0-3ED3E0A4D4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3538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646709" algn="ctr" defTabSz="417442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1293419" algn="ctr" defTabSz="417442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940128" algn="ctr" defTabSz="417442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2586838" algn="ctr" defTabSz="417442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3688" indent="-1563688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392488" indent="-1303338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218113" indent="-1041400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305675" indent="-1041400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9394825" indent="-1041400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1484168" indent="-1044016" algn="l" defTabSz="417606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200" indent="-1044016" algn="l" defTabSz="417606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229" indent="-1044016" algn="l" defTabSz="417606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261" indent="-1044016" algn="l" defTabSz="417606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31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061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092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123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153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184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214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245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978426" y="452530"/>
            <a:ext cx="27579637" cy="20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113790">
              <a:lnSpc>
                <a:spcPct val="95000"/>
              </a:lnSpc>
              <a:defRPr/>
            </a:pPr>
            <a:r>
              <a:rPr lang="en-US" sz="4000" b="1" kern="0" dirty="0">
                <a:solidFill>
                  <a:srgbClr val="8C857B"/>
                </a:solidFill>
                <a:latin typeface="Arial"/>
                <a:ea typeface="ＭＳ Ｐゴシック" charset="0"/>
                <a:cs typeface="ＭＳ Ｐゴシック" charset="0"/>
              </a:rPr>
              <a:t>Research Group of Energy Conversion</a:t>
            </a:r>
          </a:p>
          <a:p>
            <a:pPr defTabSz="4113790">
              <a:lnSpc>
                <a:spcPct val="95000"/>
              </a:lnSpc>
              <a:defRPr/>
            </a:pPr>
            <a:r>
              <a:rPr lang="en-US" sz="4000" b="1" kern="0" dirty="0">
                <a:solidFill>
                  <a:srgbClr val="8C857B"/>
                </a:solidFill>
                <a:latin typeface="Arial"/>
                <a:ea typeface="ＭＳ Ｐゴシック" charset="0"/>
                <a:cs typeface="ＭＳ Ｐゴシック" charset="0"/>
              </a:rPr>
              <a:t>Department of Mechanical Engineering</a:t>
            </a:r>
          </a:p>
          <a:p>
            <a:pPr defTabSz="4113790">
              <a:lnSpc>
                <a:spcPct val="95000"/>
              </a:lnSpc>
              <a:defRPr/>
            </a:pPr>
            <a:r>
              <a:rPr lang="en-US" sz="4000" b="1" kern="0" dirty="0">
                <a:solidFill>
                  <a:srgbClr val="8C857B"/>
                </a:solidFill>
                <a:latin typeface="Arial"/>
                <a:ea typeface="ＭＳ Ｐゴシック" charset="0"/>
                <a:cs typeface="ＭＳ Ｐゴシック" charset="0"/>
              </a:rPr>
              <a:t>Aalto University, Finland</a:t>
            </a:r>
          </a:p>
          <a:p>
            <a:pPr defTabSz="4113790">
              <a:lnSpc>
                <a:spcPct val="95000"/>
              </a:lnSpc>
              <a:defRPr/>
            </a:pPr>
            <a:endParaRPr lang="en-US" sz="4800" b="1" kern="0" dirty="0">
              <a:solidFill>
                <a:srgbClr val="8C857B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2182277" y="4254960"/>
            <a:ext cx="71738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824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atin typeface="Arial"/>
                <a:ea typeface="+mn-ea"/>
                <a:cs typeface="Arial"/>
              </a:rPr>
              <a:t>Qiang Cheng (Jonny)</a:t>
            </a:r>
            <a:endParaRPr lang="en-US" sz="4000" b="1" kern="0" baseline="30000" dirty="0">
              <a:latin typeface="Arial"/>
              <a:ea typeface="+mn-ea"/>
              <a:cs typeface="Arial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3631164" y="41618617"/>
            <a:ext cx="16401993" cy="119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824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kern="0" dirty="0">
                <a:solidFill>
                  <a:srgbClr val="8C857B"/>
                </a:solidFill>
                <a:latin typeface="Arial"/>
                <a:ea typeface="+mn-ea"/>
                <a:cs typeface="Arial"/>
              </a:rPr>
              <a:t>https://www.aalto.fi/en/department-of-mechanical-engineering/energy-conversion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912983" y="2908557"/>
            <a:ext cx="27620817" cy="113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8800" b="1" dirty="0">
                <a:solidFill>
                  <a:schemeClr val="accent1"/>
                </a:solidFill>
                <a:cs typeface="Arial" panose="020B0604020202020204" pitchFamily="34" charset="0"/>
              </a:rPr>
              <a:t>Flash Boiling Spray Diagnostics Using High-Speed Schlieren Imaging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2619" y="2451548"/>
            <a:ext cx="28565812" cy="1207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2" name="Picture 1" descr="Aalto_EN_Engineering_13_CMYK-COATED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9" y="39559121"/>
            <a:ext cx="108092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047463" y="40274156"/>
            <a:ext cx="28399615" cy="9989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19982" y="5703737"/>
            <a:ext cx="8712968" cy="1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>
            <a:lvl1pPr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r>
              <a:rPr lang="en-US" altLang="en-US" sz="5600" b="1" dirty="0">
                <a:solidFill>
                  <a:schemeClr val="accent1"/>
                </a:solidFill>
                <a:cs typeface="Arial" panose="020B0604020202020204" pitchFamily="34" charset="0"/>
              </a:rPr>
              <a:t>Flash Boiling Spray</a:t>
            </a:r>
          </a:p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19037" y="5489365"/>
            <a:ext cx="28630184" cy="2298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6821" y="6942895"/>
            <a:ext cx="13374142" cy="405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28474" y="14577878"/>
            <a:ext cx="12160860" cy="1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>
            <a:lvl1pPr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r>
              <a:rPr lang="en-US" altLang="en-US" sz="5600" b="1" dirty="0">
                <a:solidFill>
                  <a:schemeClr val="accent1"/>
                </a:solidFill>
                <a:cs typeface="Arial" panose="020B0604020202020204" pitchFamily="34" charset="0"/>
              </a:rPr>
              <a:t> High-Speed Schlieren Imaging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17106120" y="14965932"/>
            <a:ext cx="1081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Figure 3. Schlieren setup at Aalto’s Engine Lab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14731701" y="5778422"/>
            <a:ext cx="7588746" cy="1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>
            <a:lvl1pPr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r>
              <a:rPr lang="en-US" altLang="en-US" sz="5600" b="1" dirty="0">
                <a:solidFill>
                  <a:schemeClr val="accent1"/>
                </a:solidFill>
                <a:cs typeface="Arial" panose="020B0604020202020204" pitchFamily="34" charset="0"/>
              </a:rPr>
              <a:t>Experimental Setup</a:t>
            </a:r>
          </a:p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endParaRPr lang="en-US" sz="4000" dirty="0"/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15482094" y="26014362"/>
            <a:ext cx="14339838" cy="1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>
            <a:lvl1pPr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r>
              <a:rPr lang="en-US" altLang="en-US" sz="5600" b="1" dirty="0">
                <a:solidFill>
                  <a:schemeClr val="accent1"/>
                </a:solidFill>
                <a:cs typeface="Arial" panose="020B0604020202020204" pitchFamily="34" charset="0"/>
              </a:rPr>
              <a:t>Objective and Outcomes</a:t>
            </a:r>
            <a:endParaRPr lang="en-US" sz="40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892619" y="15821140"/>
            <a:ext cx="13374142" cy="405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5081828" y="6950260"/>
            <a:ext cx="14467393" cy="9033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5522632" y="27588328"/>
            <a:ext cx="14299300" cy="0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4571" y="26392224"/>
            <a:ext cx="13374142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Schlieren imaging has been widely used in science and technology to investigate phenomena occurring in transparent media.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In particular, it has proven to be a powerful tool in fundamental studies and process optimization for liquid spray and gas jet diagnostics, providing qualitative and (in some cases) also quantitative information on the fluid-dynamic characteristics of liquid spray, evaporation and gas jet.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In this project, a typical Z-type schlieren will be used to visualize the phase change of the ammonia spray (or methanol and ethanol).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 high-speed camera will be adopted to capture the spray evolution from a multi-hole GDI injector.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 green LED light (532nm wavelength) as a light source will be used.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Two parabolic mirrors will be used to guide the light rays and generate the gradient in density and temperature.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4571" y="25208501"/>
            <a:ext cx="1337414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Descriptions of the High-Speed Schlieren Imaging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22631" y="28175506"/>
            <a:ext cx="14299299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You will learn how to use optical techniques to observe the phase change of some substances (e.g., ammonia, methanol and ethanol).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You will learn how to operate the fuel system and control system to control the fuel injection pressure and chamber pressure.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You have the opportunity to play the most advanced high-speed camera.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You will learn the basic method of image post-processing based on </a:t>
            </a:r>
            <a:r>
              <a:rPr lang="en-US" sz="4000" dirty="0" err="1"/>
              <a:t>Matlab</a:t>
            </a:r>
            <a:r>
              <a:rPr lang="en-US" sz="4000" dirty="0"/>
              <a:t>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You will have a full map of how does the boundary conditions affect the spray phase change and spray geometry.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After the project, you will learn how to use academic ways to explain some phase change phenomena.</a:t>
            </a:r>
          </a:p>
        </p:txBody>
      </p:sp>
      <p:pic>
        <p:nvPicPr>
          <p:cNvPr id="10" name="Picture 9" descr="Chart, diagram&#10;&#10;Description automatically generated">
            <a:extLst>
              <a:ext uri="{FF2B5EF4-FFF2-40B4-BE49-F238E27FC236}">
                <a16:creationId xmlns:a16="http://schemas.microsoft.com/office/drawing/2014/main" id="{6CA0DEBF-F52A-4394-A7D0-174230ECA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2" y="7385773"/>
            <a:ext cx="9383528" cy="6871954"/>
          </a:xfrm>
          <a:prstGeom prst="rect">
            <a:avLst/>
          </a:prstGeom>
        </p:spPr>
      </p:pic>
      <p:pic>
        <p:nvPicPr>
          <p:cNvPr id="14" name="Picture 13" descr="Shape, polygon&#10;&#10;Description automatically generated">
            <a:extLst>
              <a:ext uri="{FF2B5EF4-FFF2-40B4-BE49-F238E27FC236}">
                <a16:creationId xmlns:a16="http://schemas.microsoft.com/office/drawing/2014/main" id="{6954DDA2-287C-4380-9524-502A0A19C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06" y="7431052"/>
            <a:ext cx="5745088" cy="670766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4A849DB-B5CB-413E-9E42-514167FF8C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9" b="-3"/>
          <a:stretch/>
        </p:blipFill>
        <p:spPr bwMode="auto">
          <a:xfrm>
            <a:off x="17307795" y="7086989"/>
            <a:ext cx="10413278" cy="7756353"/>
          </a:xfrm>
          <a:prstGeom prst="rect">
            <a:avLst/>
          </a:prstGeom>
          <a:noFill/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3A4747B-1561-47B1-9278-C13A5BA09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9" y="15974698"/>
            <a:ext cx="13397582" cy="83734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E510EFC-A06A-426D-B717-5E30F1D33002}"/>
              </a:ext>
            </a:extLst>
          </p:cNvPr>
          <p:cNvSpPr txBox="1"/>
          <p:nvPr/>
        </p:nvSpPr>
        <p:spPr>
          <a:xfrm>
            <a:off x="1960142" y="14347838"/>
            <a:ext cx="1227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Figure 1. Basic phase change of liquid fuels and flash boiling spray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9E5E9E-D173-43C1-B651-541417434661}"/>
              </a:ext>
            </a:extLst>
          </p:cNvPr>
          <p:cNvSpPr txBox="1"/>
          <p:nvPr/>
        </p:nvSpPr>
        <p:spPr>
          <a:xfrm>
            <a:off x="1484659" y="24208952"/>
            <a:ext cx="1227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Figure 2. Typical Z-type schlieren imaging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33B2FC1-513C-403C-A5F6-D63F124245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945" y="15675002"/>
            <a:ext cx="10222992" cy="935846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05910B8-936C-45F1-A842-DCCB7DB73D6E}"/>
              </a:ext>
            </a:extLst>
          </p:cNvPr>
          <p:cNvSpPr txBox="1"/>
          <p:nvPr/>
        </p:nvSpPr>
        <p:spPr>
          <a:xfrm>
            <a:off x="17506945" y="25208501"/>
            <a:ext cx="1081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Figure 4. High-pressure fuel-system at Aalto’s Engine Lab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8C857B"/>
      </a:dk2>
      <a:lt2>
        <a:srgbClr val="FFFFFF"/>
      </a:lt2>
      <a:accent1>
        <a:srgbClr val="BB16A3"/>
      </a:accent1>
      <a:accent2>
        <a:srgbClr val="005EB8"/>
      </a:accent2>
      <a:accent3>
        <a:srgbClr val="FFCD00"/>
      </a:accent3>
      <a:accent4>
        <a:srgbClr val="EF3340"/>
      </a:accent4>
      <a:accent5>
        <a:srgbClr val="8C857B"/>
      </a:accent5>
      <a:accent6>
        <a:srgbClr val="8C857B"/>
      </a:accent6>
      <a:hlink>
        <a:srgbClr val="005EB8"/>
      </a:hlink>
      <a:folHlink>
        <a:srgbClr val="7D55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355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Dmitry Chicherin</dc:creator>
  <cp:lastModifiedBy>Cheng Qiang</cp:lastModifiedBy>
  <cp:revision>179</cp:revision>
  <cp:lastPrinted>2018-06-04T08:32:09Z</cp:lastPrinted>
  <dcterms:created xsi:type="dcterms:W3CDTF">2010-03-10T13:17:50Z</dcterms:created>
  <dcterms:modified xsi:type="dcterms:W3CDTF">2022-02-24T11:28:14Z</dcterms:modified>
</cp:coreProperties>
</file>