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413" r:id="rId5"/>
    <p:sldId id="481" r:id="rId6"/>
    <p:sldId id="489" r:id="rId7"/>
    <p:sldId id="485" r:id="rId8"/>
  </p:sldIdLst>
  <p:sldSz cx="9144000" cy="6858000" type="screen4x3"/>
  <p:notesSz cx="6742113" cy="987425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5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ikarainen Paula" initials="PH" lastIdx="4" clrIdx="0"/>
  <p:cmAuthor id="1" name="Haikarainen Paula" initials="HP" lastIdx="81" clrIdx="1"/>
  <p:cmAuthor id="2" name="TBWA\HELSINKI" initials="" lastIdx="0" clrIdx="2"/>
  <p:cmAuthor id="3" name="Olsson Eveliina" initials="" lastIdx="1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9933FF"/>
    <a:srgbClr val="FF6600"/>
    <a:srgbClr val="FFCD00"/>
    <a:srgbClr val="FFFFFF"/>
    <a:srgbClr val="FFCF06"/>
    <a:srgbClr val="FFA300"/>
    <a:srgbClr val="00A8B4"/>
    <a:srgbClr val="EF3340"/>
    <a:srgbClr val="78B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0" autoAdjust="0"/>
    <p:restoredTop sz="94982" autoAdjust="0"/>
  </p:normalViewPr>
  <p:slideViewPr>
    <p:cSldViewPr snapToGrid="0" snapToObjects="1">
      <p:cViewPr varScale="1">
        <p:scale>
          <a:sx n="115" d="100"/>
          <a:sy n="115" d="100"/>
        </p:scale>
        <p:origin x="1482" y="108"/>
      </p:cViewPr>
      <p:guideLst>
        <p:guide orient="horz"/>
        <p:guide pos="4520"/>
      </p:guideLst>
    </p:cSldViewPr>
  </p:slideViewPr>
  <p:outlineViewPr>
    <p:cViewPr>
      <p:scale>
        <a:sx n="33" d="100"/>
        <a:sy n="33" d="100"/>
      </p:scale>
      <p:origin x="0" y="231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135416"/>
    </p:cViewPr>
  </p:sorterViewPr>
  <p:notesViewPr>
    <p:cSldViewPr snapToGrid="0" snapToObjects="1">
      <p:cViewPr>
        <p:scale>
          <a:sx n="80" d="100"/>
          <a:sy n="80" d="100"/>
        </p:scale>
        <p:origin x="-163" y="1384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3/26/2019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2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2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908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26"/>
            <a:ext cx="2236005" cy="205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3953"/>
            <a:ext cx="2449209" cy="11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25" y="5635655"/>
            <a:ext cx="2346452" cy="110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35" y="5636720"/>
            <a:ext cx="2446833" cy="1098699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236005" cy="212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1" y="5633463"/>
            <a:ext cx="2473630" cy="11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922" y="5617594"/>
            <a:ext cx="2473630" cy="115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898" y="5642947"/>
            <a:ext cx="2473630" cy="11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1" y="5633463"/>
            <a:ext cx="2473630" cy="11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922" y="5617594"/>
            <a:ext cx="2473630" cy="115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5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898" y="5642947"/>
            <a:ext cx="2473630" cy="11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26"/>
            <a:ext cx="2236005" cy="205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_IGP0406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90500" y="-35941"/>
            <a:ext cx="9525000" cy="6927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5837" y="1950103"/>
            <a:ext cx="5698603" cy="2076818"/>
          </a:xfrm>
        </p:spPr>
        <p:txBody>
          <a:bodyPr/>
          <a:lstStyle/>
          <a:p>
            <a:r>
              <a:rPr lang="en-AU" sz="5400" i="1" dirty="0" smtClean="0">
                <a:latin typeface="Georgia"/>
                <a:cs typeface="Georgia"/>
              </a:rPr>
              <a:t>Suomi 2A H05</a:t>
            </a:r>
            <a:br>
              <a:rPr lang="en-AU" sz="5400" i="1" dirty="0" smtClean="0">
                <a:latin typeface="Georgia"/>
                <a:cs typeface="Georgia"/>
              </a:rPr>
            </a:br>
            <a:r>
              <a:rPr lang="en-AU" sz="4400" b="0" i="1" dirty="0" smtClean="0">
                <a:latin typeface="Georgia"/>
                <a:cs typeface="Georgia"/>
              </a:rPr>
              <a:t>Tapani Möttönen</a:t>
            </a:r>
            <a:r>
              <a:rPr lang="en-AU" sz="4400" i="1" dirty="0" smtClean="0">
                <a:latin typeface="Georgia"/>
                <a:cs typeface="Georgia"/>
              </a:rPr>
              <a:t>  </a:t>
            </a:r>
            <a:endParaRPr lang="en-AU" sz="5400" i="1" dirty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1834" y="6241239"/>
            <a:ext cx="5708005" cy="6463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1100"/>
              <a:t>Source: Aalto University Annual Report 2013</a:t>
            </a:r>
          </a:p>
          <a:p>
            <a:r>
              <a:rPr lang="fi-FI" sz="1100"/>
              <a:t>Pictures: Aalto University Communications, Academy of Finland, Lehtikuva Picture Agency</a:t>
            </a:r>
          </a:p>
          <a:p>
            <a:endParaRPr lang="fi-FI" sz="2000" b="1"/>
          </a:p>
        </p:txBody>
      </p:sp>
      <p:sp>
        <p:nvSpPr>
          <p:cNvPr id="3" name="TextBox 2"/>
          <p:cNvSpPr txBox="1"/>
          <p:nvPr/>
        </p:nvSpPr>
        <p:spPr>
          <a:xfrm>
            <a:off x="3059084" y="4164676"/>
            <a:ext cx="549471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>
                <a:latin typeface="Georgia" panose="02040502050405020303" pitchFamily="18" charset="0"/>
              </a:rPr>
              <a:t>		  20.2. – 29.3.2017</a:t>
            </a:r>
            <a:endParaRPr lang="fi-FI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i="1" dirty="0" smtClean="0">
                <a:latin typeface="Georgia" panose="02040502050405020303" pitchFamily="18" charset="0"/>
              </a:rPr>
              <a:t>Mitä sinulle kuuluu?</a:t>
            </a:r>
            <a:r>
              <a:rPr lang="fi-FI" dirty="0" smtClean="0">
                <a:latin typeface="Georgia" panose="02040502050405020303" pitchFamily="18" charset="0"/>
              </a:rPr>
              <a:t/>
            </a:r>
            <a:br>
              <a:rPr lang="fi-FI" dirty="0" smtClean="0">
                <a:latin typeface="Georgia" panose="02040502050405020303" pitchFamily="18" charset="0"/>
              </a:rPr>
            </a:br>
            <a:r>
              <a:rPr lang="fi-FI" b="0" i="1" dirty="0" smtClean="0">
                <a:latin typeface="Georgia" panose="02040502050405020303" pitchFamily="18" charset="0"/>
              </a:rPr>
              <a:t>Miten sinulla menee?</a:t>
            </a:r>
            <a:endParaRPr lang="fi-FI" b="0" i="1" dirty="0">
              <a:latin typeface="Georgia" panose="02040502050405020303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b="0" i="1" dirty="0" smtClean="0">
                <a:latin typeface="Georgia" panose="02040502050405020303" pitchFamily="18" charset="0"/>
              </a:rPr>
              <a:t>Minulle kuuluu hyvää/huonoa, entä sinulle?</a:t>
            </a:r>
          </a:p>
          <a:p>
            <a:r>
              <a:rPr lang="fi-FI" b="0" i="1" dirty="0" smtClean="0">
                <a:latin typeface="Georgia" panose="02040502050405020303" pitchFamily="18" charset="0"/>
              </a:rPr>
              <a:t>Minulla menee hyvin/huonosti, entä sinulla? </a:t>
            </a:r>
          </a:p>
          <a:p>
            <a:endParaRPr lang="fi-FI" i="1" dirty="0" smtClean="0">
              <a:latin typeface="Georgia" panose="02040502050405020303" pitchFamily="18" charset="0"/>
            </a:endParaRPr>
          </a:p>
          <a:p>
            <a:r>
              <a:rPr lang="fi-FI" i="1" dirty="0" err="1" smtClean="0">
                <a:latin typeface="Georgia" panose="02040502050405020303" pitchFamily="18" charset="0"/>
              </a:rPr>
              <a:t>Then</a:t>
            </a:r>
            <a:r>
              <a:rPr lang="fi-FI" i="1" dirty="0" smtClean="0">
                <a:latin typeface="Georgia" panose="02040502050405020303" pitchFamily="18" charset="0"/>
              </a:rPr>
              <a:t>, </a:t>
            </a:r>
            <a:r>
              <a:rPr lang="fi-FI" i="1" dirty="0" err="1" smtClean="0">
                <a:latin typeface="Georgia" panose="02040502050405020303" pitchFamily="18" charset="0"/>
              </a:rPr>
              <a:t>what</a:t>
            </a:r>
            <a:r>
              <a:rPr lang="fi-FI" i="1" dirty="0" smtClean="0">
                <a:latin typeface="Georgia" panose="02040502050405020303" pitchFamily="18" charset="0"/>
              </a:rPr>
              <a:t> </a:t>
            </a:r>
            <a:r>
              <a:rPr lang="fi-FI" i="1" dirty="0" err="1" smtClean="0">
                <a:latin typeface="Georgia" panose="02040502050405020303" pitchFamily="18" charset="0"/>
              </a:rPr>
              <a:t>about</a:t>
            </a:r>
            <a:r>
              <a:rPr lang="fi-FI" i="1" dirty="0" smtClean="0">
                <a:latin typeface="Georgia" panose="02040502050405020303" pitchFamily="18" charset="0"/>
              </a:rPr>
              <a:t>:			Tehtävä:</a:t>
            </a:r>
          </a:p>
          <a:p>
            <a:r>
              <a:rPr lang="fi-FI" b="0" dirty="0" smtClean="0">
                <a:latin typeface="Georgia" panose="02040502050405020303" pitchFamily="18" charset="0"/>
              </a:rPr>
              <a:t>3PRS-SG = </a:t>
            </a:r>
            <a:r>
              <a:rPr lang="fi-FI" dirty="0" smtClean="0">
                <a:latin typeface="Georgia" panose="02040502050405020303" pitchFamily="18" charset="0"/>
              </a:rPr>
              <a:t>Hän</a:t>
            </a:r>
            <a:r>
              <a:rPr lang="fi-FI" b="0" dirty="0" smtClean="0">
                <a:latin typeface="Georgia" panose="02040502050405020303" pitchFamily="18" charset="0"/>
              </a:rPr>
              <a:t> 				</a:t>
            </a:r>
            <a:r>
              <a:rPr lang="fi-FI" b="0" i="1" dirty="0" smtClean="0">
                <a:latin typeface="Georgia" panose="02040502050405020303" pitchFamily="18" charset="0"/>
              </a:rPr>
              <a:t>Kokeile kysyä ja vastata eri </a:t>
            </a:r>
          </a:p>
          <a:p>
            <a:r>
              <a:rPr lang="fi-FI" b="0" dirty="0" smtClean="0">
                <a:latin typeface="Georgia" panose="02040502050405020303" pitchFamily="18" charset="0"/>
              </a:rPr>
              <a:t>1PRS-PL = </a:t>
            </a:r>
            <a:r>
              <a:rPr lang="fi-FI" dirty="0" smtClean="0">
                <a:latin typeface="Georgia" panose="02040502050405020303" pitchFamily="18" charset="0"/>
              </a:rPr>
              <a:t>Me					</a:t>
            </a:r>
            <a:r>
              <a:rPr lang="fi-FI" b="0" i="1" dirty="0" smtClean="0">
                <a:latin typeface="Georgia" panose="02040502050405020303" pitchFamily="18" charset="0"/>
              </a:rPr>
              <a:t>persoonassa</a:t>
            </a:r>
            <a:r>
              <a:rPr lang="fi-FI" dirty="0" smtClean="0">
                <a:latin typeface="Georgia" panose="02040502050405020303" pitchFamily="18" charset="0"/>
              </a:rPr>
              <a:t>		 </a:t>
            </a:r>
          </a:p>
          <a:p>
            <a:r>
              <a:rPr lang="fi-FI" b="0" dirty="0" smtClean="0">
                <a:latin typeface="Georgia" panose="02040502050405020303" pitchFamily="18" charset="0"/>
              </a:rPr>
              <a:t>2PRS-PL = </a:t>
            </a:r>
            <a:r>
              <a:rPr lang="fi-FI" dirty="0" smtClean="0">
                <a:latin typeface="Georgia" panose="02040502050405020303" pitchFamily="18" charset="0"/>
              </a:rPr>
              <a:t>Te					</a:t>
            </a:r>
            <a:r>
              <a:rPr lang="fi-FI" b="0" i="1" dirty="0" err="1" smtClean="0">
                <a:latin typeface="Georgia" panose="02040502050405020303" pitchFamily="18" charset="0"/>
              </a:rPr>
              <a:t>Try</a:t>
            </a:r>
            <a:r>
              <a:rPr lang="fi-FI" b="0" i="1" dirty="0" smtClean="0">
                <a:latin typeface="Georgia" panose="02040502050405020303" pitchFamily="18" charset="0"/>
              </a:rPr>
              <a:t> to </a:t>
            </a:r>
            <a:r>
              <a:rPr lang="fi-FI" b="0" i="1" dirty="0" err="1" smtClean="0">
                <a:latin typeface="Georgia" panose="02040502050405020303" pitchFamily="18" charset="0"/>
              </a:rPr>
              <a:t>ask</a:t>
            </a:r>
            <a:r>
              <a:rPr lang="fi-FI" b="0" i="1" dirty="0" smtClean="0">
                <a:latin typeface="Georgia" panose="02040502050405020303" pitchFamily="18" charset="0"/>
              </a:rPr>
              <a:t> and </a:t>
            </a:r>
            <a:r>
              <a:rPr lang="fi-FI" b="0" i="1" dirty="0" err="1" smtClean="0">
                <a:latin typeface="Georgia" panose="02040502050405020303" pitchFamily="18" charset="0"/>
              </a:rPr>
              <a:t>answer</a:t>
            </a:r>
            <a:r>
              <a:rPr lang="fi-FI" b="0" i="1" dirty="0" smtClean="0">
                <a:latin typeface="Georgia" panose="02040502050405020303" pitchFamily="18" charset="0"/>
              </a:rPr>
              <a:t> </a:t>
            </a:r>
            <a:r>
              <a:rPr lang="fi-FI" b="0" i="1" dirty="0" err="1" smtClean="0">
                <a:latin typeface="Georgia" panose="02040502050405020303" pitchFamily="18" charset="0"/>
              </a:rPr>
              <a:t>these</a:t>
            </a:r>
            <a:r>
              <a:rPr lang="fi-FI" b="0" i="1" dirty="0" smtClean="0">
                <a:latin typeface="Georgia" panose="02040502050405020303" pitchFamily="18" charset="0"/>
              </a:rPr>
              <a:t> 	</a:t>
            </a:r>
          </a:p>
          <a:p>
            <a:r>
              <a:rPr lang="fi-FI" b="0" dirty="0" smtClean="0">
                <a:latin typeface="Georgia" panose="02040502050405020303" pitchFamily="18" charset="0"/>
              </a:rPr>
              <a:t>3PRS-PL </a:t>
            </a:r>
            <a:r>
              <a:rPr lang="fi-FI" b="0" dirty="0">
                <a:latin typeface="Georgia" panose="02040502050405020303" pitchFamily="18" charset="0"/>
              </a:rPr>
              <a:t>=	</a:t>
            </a:r>
            <a:r>
              <a:rPr lang="fi-FI" dirty="0">
                <a:latin typeface="Georgia" panose="02040502050405020303" pitchFamily="18" charset="0"/>
              </a:rPr>
              <a:t>He	</a:t>
            </a:r>
            <a:r>
              <a:rPr lang="fi-FI" b="0" i="1" dirty="0" smtClean="0">
                <a:latin typeface="Georgia" panose="02040502050405020303" pitchFamily="18" charset="0"/>
              </a:rPr>
              <a:t>				</a:t>
            </a:r>
            <a:r>
              <a:rPr lang="fi-FI" b="0" i="1" dirty="0" err="1" smtClean="0">
                <a:latin typeface="Georgia" panose="02040502050405020303" pitchFamily="18" charset="0"/>
              </a:rPr>
              <a:t>questions</a:t>
            </a:r>
            <a:r>
              <a:rPr lang="fi-FI" b="0" i="1" dirty="0" smtClean="0">
                <a:latin typeface="Georgia" panose="02040502050405020303" pitchFamily="18" charset="0"/>
              </a:rPr>
              <a:t> in </a:t>
            </a:r>
            <a:r>
              <a:rPr lang="fi-FI" b="0" i="1" dirty="0" err="1" smtClean="0">
                <a:latin typeface="Georgia" panose="02040502050405020303" pitchFamily="18" charset="0"/>
              </a:rPr>
              <a:t>different</a:t>
            </a:r>
            <a:r>
              <a:rPr lang="fi-FI" b="0" i="1" dirty="0" smtClean="0">
                <a:latin typeface="Georgia" panose="02040502050405020303" pitchFamily="18" charset="0"/>
              </a:rPr>
              <a:t> person (and 									</a:t>
            </a:r>
            <a:r>
              <a:rPr lang="fi-FI" b="0" i="1" dirty="0" err="1" smtClean="0">
                <a:latin typeface="Georgia" panose="02040502050405020303" pitchFamily="18" charset="0"/>
              </a:rPr>
              <a:t>number</a:t>
            </a:r>
            <a:r>
              <a:rPr lang="fi-FI" b="0" i="1" dirty="0" smtClean="0">
                <a:latin typeface="Georgia" panose="02040502050405020303" pitchFamily="18" charset="0"/>
              </a:rPr>
              <a:t>)</a:t>
            </a:r>
            <a:endParaRPr lang="fi-FI" sz="1800" b="0" dirty="0">
              <a:latin typeface="Georgia" panose="02040502050405020303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A649A5E8-EE9D-CB41-8F80-274DF3CEAEDA}" type="datetime1">
              <a:rPr lang="fi-FI" smtClean="0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7D79A8AE-7274-0C4A-AB42-92022833E6E2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sp>
        <p:nvSpPr>
          <p:cNvPr id="3" name="Rounded Rectangle 2"/>
          <p:cNvSpPr/>
          <p:nvPr/>
        </p:nvSpPr>
        <p:spPr>
          <a:xfrm>
            <a:off x="3887346" y="2745914"/>
            <a:ext cx="4738254" cy="2427316"/>
          </a:xfrm>
          <a:prstGeom prst="roundRect">
            <a:avLst>
              <a:gd name="adj" fmla="val 8790"/>
            </a:avLst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744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i="1" dirty="0" smtClean="0">
                <a:latin typeface="Georgia" panose="02040502050405020303" pitchFamily="18" charset="0"/>
              </a:rPr>
              <a:t>Persoonapronominit</a:t>
            </a:r>
            <a:br>
              <a:rPr lang="fi-FI" i="1" dirty="0" smtClean="0">
                <a:latin typeface="Georgia" panose="02040502050405020303" pitchFamily="18" charset="0"/>
              </a:rPr>
            </a:br>
            <a:r>
              <a:rPr lang="fi-FI" i="1" dirty="0" smtClean="0">
                <a:latin typeface="Georgia" panose="02040502050405020303" pitchFamily="18" charset="0"/>
              </a:rPr>
              <a:t>- </a:t>
            </a:r>
            <a:r>
              <a:rPr lang="fi-FI" b="0" i="1" dirty="0" err="1" smtClean="0">
                <a:latin typeface="Georgia" panose="02040502050405020303" pitchFamily="18" charset="0"/>
              </a:rPr>
              <a:t>memory</a:t>
            </a:r>
            <a:r>
              <a:rPr lang="fi-FI" b="0" i="1" dirty="0" smtClean="0">
                <a:latin typeface="Georgia" panose="02040502050405020303" pitchFamily="18" charset="0"/>
              </a:rPr>
              <a:t> </a:t>
            </a:r>
            <a:r>
              <a:rPr lang="fi-FI" b="0" i="1" dirty="0" err="1" smtClean="0">
                <a:latin typeface="Georgia" panose="02040502050405020303" pitchFamily="18" charset="0"/>
              </a:rPr>
              <a:t>game</a:t>
            </a:r>
            <a:endParaRPr lang="fi-FI" i="1" dirty="0">
              <a:latin typeface="Georgia" panose="02040502050405020303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769634919"/>
              </p:ext>
            </p:extLst>
          </p:nvPr>
        </p:nvGraphicFramePr>
        <p:xfrm>
          <a:off x="539750" y="1700992"/>
          <a:ext cx="8020051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29198">
                  <a:extLst>
                    <a:ext uri="{9D8B030D-6E8A-4147-A177-3AD203B41FA5}">
                      <a16:colId xmlns:a16="http://schemas.microsoft.com/office/drawing/2014/main" val="452440499"/>
                    </a:ext>
                  </a:extLst>
                </a:gridCol>
                <a:gridCol w="1148819">
                  <a:extLst>
                    <a:ext uri="{9D8B030D-6E8A-4147-A177-3AD203B41FA5}">
                      <a16:colId xmlns:a16="http://schemas.microsoft.com/office/drawing/2014/main" val="2686761625"/>
                    </a:ext>
                  </a:extLst>
                </a:gridCol>
                <a:gridCol w="1155469">
                  <a:extLst>
                    <a:ext uri="{9D8B030D-6E8A-4147-A177-3AD203B41FA5}">
                      <a16:colId xmlns:a16="http://schemas.microsoft.com/office/drawing/2014/main" val="1587628406"/>
                    </a:ext>
                  </a:extLst>
                </a:gridCol>
                <a:gridCol w="1113906">
                  <a:extLst>
                    <a:ext uri="{9D8B030D-6E8A-4147-A177-3AD203B41FA5}">
                      <a16:colId xmlns:a16="http://schemas.microsoft.com/office/drawing/2014/main" val="1089319084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936161256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1885875657"/>
                    </a:ext>
                  </a:extLst>
                </a:gridCol>
                <a:gridCol w="1186412">
                  <a:extLst>
                    <a:ext uri="{9D8B030D-6E8A-4147-A177-3AD203B41FA5}">
                      <a16:colId xmlns:a16="http://schemas.microsoft.com/office/drawing/2014/main" val="2799852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Pirkko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i-FI" baseline="0" dirty="0" smtClean="0"/>
                        <a:t>1) Minä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2) Sinä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3) Hän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4)</a:t>
                      </a:r>
                      <a:r>
                        <a:rPr lang="fi-FI" baseline="0" dirty="0" smtClean="0"/>
                        <a:t> Me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5) Te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6) 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835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1) Pirkkoa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Minua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Sinua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Häntä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Meitä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Teitä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Heitä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23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2)</a:t>
                      </a:r>
                      <a:r>
                        <a:rPr lang="fi-FI" baseline="0" dirty="0" smtClean="0"/>
                        <a:t> Pirkon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Minun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316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3) OBJ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Minut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Sinut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hänet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Meidät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Teidät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Heidät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65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4) Pirkolle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869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5) Pirkolla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182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6) Pirkolta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800048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67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i="1" dirty="0" smtClean="0">
                <a:latin typeface="Georgia" panose="02040502050405020303" pitchFamily="18" charset="0"/>
              </a:rPr>
              <a:t>Sanatyypit -in, -as, -is</a:t>
            </a:r>
            <a:br>
              <a:rPr lang="fi-FI" i="1" dirty="0" smtClean="0">
                <a:latin typeface="Georgia" panose="02040502050405020303" pitchFamily="18" charset="0"/>
              </a:rPr>
            </a:br>
            <a:r>
              <a:rPr lang="fi-FI" b="0" i="1" dirty="0" err="1" smtClean="0">
                <a:latin typeface="Georgia" panose="02040502050405020303" pitchFamily="18" charset="0"/>
              </a:rPr>
              <a:t>wordtypes</a:t>
            </a:r>
            <a:r>
              <a:rPr lang="fi-FI" b="0" i="1" dirty="0" smtClean="0">
                <a:latin typeface="Georgia" panose="02040502050405020303" pitchFamily="18" charset="0"/>
              </a:rPr>
              <a:t> -in, -as, -is</a:t>
            </a:r>
            <a:endParaRPr lang="fi-FI" i="1" dirty="0">
              <a:latin typeface="Georgia" panose="02040502050405020303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540001" y="1818929"/>
            <a:ext cx="2326635" cy="38306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26.3.2019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5459" y="1882248"/>
            <a:ext cx="2122796" cy="37784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132" y="1818929"/>
            <a:ext cx="2141848" cy="379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2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-yliopisto_2013">
  <a:themeElements>
    <a:clrScheme name="Aalto 2013: Tuned">
      <a:dk1>
        <a:sysClr val="windowText" lastClr="000000"/>
      </a:dk1>
      <a:lt1>
        <a:sysClr val="window" lastClr="FFFFFF"/>
      </a:lt1>
      <a:dk2>
        <a:srgbClr val="005EB8"/>
      </a:dk2>
      <a:lt2>
        <a:srgbClr val="8C857B"/>
      </a:lt2>
      <a:accent1>
        <a:srgbClr val="FFCD00"/>
      </a:accent1>
      <a:accent2>
        <a:srgbClr val="00965E"/>
      </a:accent2>
      <a:accent3>
        <a:srgbClr val="005EB8"/>
      </a:accent3>
      <a:accent4>
        <a:srgbClr val="7D55C7"/>
      </a:accent4>
      <a:accent5>
        <a:srgbClr val="EF3340"/>
      </a:accent5>
      <a:accent6>
        <a:srgbClr val="FF671F"/>
      </a:accent6>
      <a:hlink>
        <a:srgbClr val="000000"/>
      </a:hlink>
      <a:folHlink>
        <a:srgbClr val="8C85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AaltoUniversity_presentation_270115.pptx" id="{B098B754-9CA0-4D02-9861-1931B9A0C66C}" vid="{48AC2796-4C32-4099-B794-82C880EB55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81526D931D8449562EB4C69BA258D" ma:contentTypeVersion="0" ma:contentTypeDescription="Create a new document." ma:contentTypeScope="" ma:versionID="ba1e11fde23b863786958611163a04c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31AE3E-E47A-4FBB-8C55-C6661F786DAF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BED2348-C7FD-4BE0-940E-337F559BA5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BFE3B32-8AEE-40E1-A228-D331FDE861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AaltoUniversity_presentation_270115</Template>
  <TotalTime>3100</TotalTime>
  <Words>113</Words>
  <Application>Microsoft Office PowerPoint</Application>
  <PresentationFormat>On-screen Show (4:3)</PresentationFormat>
  <Paragraphs>48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Courier New</vt:lpstr>
      <vt:lpstr>Georgia</vt:lpstr>
      <vt:lpstr>Lucida Grande</vt:lpstr>
      <vt:lpstr>ヒラギノ角ゴ Pro W3</vt:lpstr>
      <vt:lpstr>Aalto-yliopisto_2013</vt:lpstr>
      <vt:lpstr>Suomi 2A H05 Tapani Möttönen  </vt:lpstr>
      <vt:lpstr>Mitä sinulle kuuluu? Miten sinulla menee?</vt:lpstr>
      <vt:lpstr>Persoonapronominit - memory game</vt:lpstr>
      <vt:lpstr>Sanatyypit -in, -as, -is wordtypes -in, -as, -is</vt:lpstr>
    </vt:vector>
  </TitlesOfParts>
  <Company>Aalto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Möttönen Tapani</dc:creator>
  <cp:lastModifiedBy>Möttönen Tapani</cp:lastModifiedBy>
  <cp:revision>187</cp:revision>
  <cp:lastPrinted>2014-03-07T13:14:33Z</cp:lastPrinted>
  <dcterms:created xsi:type="dcterms:W3CDTF">2016-11-09T10:05:16Z</dcterms:created>
  <dcterms:modified xsi:type="dcterms:W3CDTF">2019-03-26T07:03:17Z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0x010100AEB81526D931D8449562EB4C69BA258D</vt:lpwstr>
  </property>
</Properties>
</file>