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89"/>
  </p:notesMasterIdLst>
  <p:handoutMasterIdLst>
    <p:handoutMasterId r:id="rId90"/>
  </p:handoutMasterIdLst>
  <p:sldIdLst>
    <p:sldId id="256" r:id="rId2"/>
    <p:sldId id="404" r:id="rId3"/>
    <p:sldId id="259" r:id="rId4"/>
    <p:sldId id="583" r:id="rId5"/>
    <p:sldId id="561" r:id="rId6"/>
    <p:sldId id="584" r:id="rId7"/>
    <p:sldId id="581" r:id="rId8"/>
    <p:sldId id="582" r:id="rId9"/>
    <p:sldId id="575" r:id="rId10"/>
    <p:sldId id="260" r:id="rId11"/>
    <p:sldId id="261" r:id="rId12"/>
    <p:sldId id="263" r:id="rId13"/>
    <p:sldId id="262" r:id="rId14"/>
    <p:sldId id="266" r:id="rId15"/>
    <p:sldId id="276" r:id="rId16"/>
    <p:sldId id="277" r:id="rId17"/>
    <p:sldId id="278" r:id="rId18"/>
    <p:sldId id="270" r:id="rId19"/>
    <p:sldId id="271" r:id="rId20"/>
    <p:sldId id="272" r:id="rId21"/>
    <p:sldId id="273" r:id="rId22"/>
    <p:sldId id="275" r:id="rId23"/>
    <p:sldId id="283" r:id="rId24"/>
    <p:sldId id="284" r:id="rId25"/>
    <p:sldId id="274" r:id="rId26"/>
    <p:sldId id="286" r:id="rId27"/>
    <p:sldId id="287" r:id="rId28"/>
    <p:sldId id="288" r:id="rId29"/>
    <p:sldId id="429" r:id="rId30"/>
    <p:sldId id="579" r:id="rId31"/>
    <p:sldId id="580" r:id="rId32"/>
    <p:sldId id="590" r:id="rId33"/>
    <p:sldId id="592" r:id="rId34"/>
    <p:sldId id="589" r:id="rId35"/>
    <p:sldId id="586" r:id="rId36"/>
    <p:sldId id="587" r:id="rId37"/>
    <p:sldId id="591" r:id="rId38"/>
    <p:sldId id="588" r:id="rId39"/>
    <p:sldId id="578" r:id="rId40"/>
    <p:sldId id="507" r:id="rId41"/>
    <p:sldId id="426" r:id="rId42"/>
    <p:sldId id="528" r:id="rId43"/>
    <p:sldId id="509" r:id="rId44"/>
    <p:sldId id="505" r:id="rId45"/>
    <p:sldId id="511" r:id="rId46"/>
    <p:sldId id="515" r:id="rId47"/>
    <p:sldId id="593" r:id="rId48"/>
    <p:sldId id="533" r:id="rId49"/>
    <p:sldId id="501" r:id="rId50"/>
    <p:sldId id="550" r:id="rId51"/>
    <p:sldId id="551" r:id="rId52"/>
    <p:sldId id="552" r:id="rId53"/>
    <p:sldId id="514" r:id="rId54"/>
    <p:sldId id="553" r:id="rId55"/>
    <p:sldId id="265" r:id="rId56"/>
    <p:sldId id="520" r:id="rId57"/>
    <p:sldId id="521" r:id="rId58"/>
    <p:sldId id="534" r:id="rId59"/>
    <p:sldId id="456" r:id="rId60"/>
    <p:sldId id="530" r:id="rId61"/>
    <p:sldId id="522" r:id="rId62"/>
    <p:sldId id="524" r:id="rId63"/>
    <p:sldId id="523" r:id="rId64"/>
    <p:sldId id="519" r:id="rId65"/>
    <p:sldId id="535" r:id="rId66"/>
    <p:sldId id="537" r:id="rId67"/>
    <p:sldId id="548" r:id="rId68"/>
    <p:sldId id="558" r:id="rId69"/>
    <p:sldId id="547" r:id="rId70"/>
    <p:sldId id="536" r:id="rId71"/>
    <p:sldId id="469" r:id="rId72"/>
    <p:sldId id="539" r:id="rId73"/>
    <p:sldId id="504" r:id="rId74"/>
    <p:sldId id="544" r:id="rId75"/>
    <p:sldId id="541" r:id="rId76"/>
    <p:sldId id="545" r:id="rId77"/>
    <p:sldId id="540" r:id="rId78"/>
    <p:sldId id="525" r:id="rId79"/>
    <p:sldId id="538" r:id="rId80"/>
    <p:sldId id="557" r:id="rId81"/>
    <p:sldId id="555" r:id="rId82"/>
    <p:sldId id="556" r:id="rId83"/>
    <p:sldId id="554" r:id="rId84"/>
    <p:sldId id="532" r:id="rId85"/>
    <p:sldId id="531" r:id="rId86"/>
    <p:sldId id="560" r:id="rId87"/>
    <p:sldId id="526" r:id="rId88"/>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B16A3"/>
    <a:srgbClr val="00A8B4"/>
    <a:srgbClr val="EF3340"/>
    <a:srgbClr val="FFCD00"/>
    <a:srgbClr val="005EB8"/>
    <a:srgbClr val="FFCDB8"/>
    <a:srgbClr val="FFCF06"/>
    <a:srgbClr val="F8C704"/>
    <a:srgbClr val="EFC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754"/>
  </p:normalViewPr>
  <p:slideViewPr>
    <p:cSldViewPr snapToObjects="1">
      <p:cViewPr varScale="1">
        <p:scale>
          <a:sx n="112" d="100"/>
          <a:sy n="112" d="100"/>
        </p:scale>
        <p:origin x="208" y="312"/>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2/10/24</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10.2.2024</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41</a:t>
            </a:fld>
            <a:endParaRPr lang="fi-FI"/>
          </a:p>
        </p:txBody>
      </p:sp>
    </p:spTree>
    <p:extLst>
      <p:ext uri="{BB962C8B-B14F-4D97-AF65-F5344CB8AC3E}">
        <p14:creationId xmlns:p14="http://schemas.microsoft.com/office/powerpoint/2010/main" val="179518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60</a:t>
            </a:fld>
            <a:endParaRPr lang="fi-FI"/>
          </a:p>
        </p:txBody>
      </p:sp>
    </p:spTree>
    <p:extLst>
      <p:ext uri="{BB962C8B-B14F-4D97-AF65-F5344CB8AC3E}">
        <p14:creationId xmlns:p14="http://schemas.microsoft.com/office/powerpoint/2010/main" val="176330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61</a:t>
            </a:fld>
            <a:endParaRPr lang="fi-FI"/>
          </a:p>
        </p:txBody>
      </p:sp>
    </p:spTree>
    <p:extLst>
      <p:ext uri="{BB962C8B-B14F-4D97-AF65-F5344CB8AC3E}">
        <p14:creationId xmlns:p14="http://schemas.microsoft.com/office/powerpoint/2010/main" val="37753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62</a:t>
            </a:fld>
            <a:endParaRPr lang="fi-FI"/>
          </a:p>
        </p:txBody>
      </p:sp>
    </p:spTree>
    <p:extLst>
      <p:ext uri="{BB962C8B-B14F-4D97-AF65-F5344CB8AC3E}">
        <p14:creationId xmlns:p14="http://schemas.microsoft.com/office/powerpoint/2010/main" val="392413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63</a:t>
            </a:fld>
            <a:endParaRPr lang="fi-FI"/>
          </a:p>
        </p:txBody>
      </p:sp>
    </p:spTree>
    <p:extLst>
      <p:ext uri="{BB962C8B-B14F-4D97-AF65-F5344CB8AC3E}">
        <p14:creationId xmlns:p14="http://schemas.microsoft.com/office/powerpoint/2010/main" val="236295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64</a:t>
            </a:fld>
            <a:endParaRPr lang="fi-FI"/>
          </a:p>
        </p:txBody>
      </p:sp>
    </p:spTree>
    <p:extLst>
      <p:ext uri="{BB962C8B-B14F-4D97-AF65-F5344CB8AC3E}">
        <p14:creationId xmlns:p14="http://schemas.microsoft.com/office/powerpoint/2010/main" val="133507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74</a:t>
            </a:fld>
            <a:endParaRPr lang="fi-FI"/>
          </a:p>
        </p:txBody>
      </p:sp>
    </p:spTree>
    <p:extLst>
      <p:ext uri="{BB962C8B-B14F-4D97-AF65-F5344CB8AC3E}">
        <p14:creationId xmlns:p14="http://schemas.microsoft.com/office/powerpoint/2010/main" val="275849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86</a:t>
            </a:fld>
            <a:endParaRPr lang="fi-FI"/>
          </a:p>
        </p:txBody>
      </p:sp>
    </p:spTree>
    <p:extLst>
      <p:ext uri="{BB962C8B-B14F-4D97-AF65-F5344CB8AC3E}">
        <p14:creationId xmlns:p14="http://schemas.microsoft.com/office/powerpoint/2010/main" val="265035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42</a:t>
            </a:fld>
            <a:endParaRPr lang="fi-FI"/>
          </a:p>
        </p:txBody>
      </p:sp>
    </p:spTree>
    <p:extLst>
      <p:ext uri="{BB962C8B-B14F-4D97-AF65-F5344CB8AC3E}">
        <p14:creationId xmlns:p14="http://schemas.microsoft.com/office/powerpoint/2010/main" val="18981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44</a:t>
            </a:fld>
            <a:endParaRPr lang="fi-FI"/>
          </a:p>
        </p:txBody>
      </p:sp>
    </p:spTree>
    <p:extLst>
      <p:ext uri="{BB962C8B-B14F-4D97-AF65-F5344CB8AC3E}">
        <p14:creationId xmlns:p14="http://schemas.microsoft.com/office/powerpoint/2010/main" val="332859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he-IL" dirty="0"/>
          </a:p>
        </p:txBody>
      </p:sp>
      <p:sp>
        <p:nvSpPr>
          <p:cNvPr id="4" name="Slide Number Placeholder 3"/>
          <p:cNvSpPr>
            <a:spLocks noGrp="1"/>
          </p:cNvSpPr>
          <p:nvPr>
            <p:ph type="sldNum" sz="quarter" idx="10"/>
          </p:nvPr>
        </p:nvSpPr>
        <p:spPr/>
        <p:txBody>
          <a:bodyPr/>
          <a:lstStyle/>
          <a:p>
            <a:fld id="{F47CF6B3-76CC-4A76-A81D-5C44906FAB35}" type="slidenum">
              <a:rPr lang="he-IL" smtClean="0"/>
              <a:t>45</a:t>
            </a:fld>
            <a:endParaRPr lang="he-IL"/>
          </a:p>
        </p:txBody>
      </p:sp>
    </p:spTree>
    <p:extLst>
      <p:ext uri="{BB962C8B-B14F-4D97-AF65-F5344CB8AC3E}">
        <p14:creationId xmlns:p14="http://schemas.microsoft.com/office/powerpoint/2010/main" val="322318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49</a:t>
            </a:fld>
            <a:endParaRPr lang="fi-FI"/>
          </a:p>
        </p:txBody>
      </p:sp>
    </p:spTree>
    <p:extLst>
      <p:ext uri="{BB962C8B-B14F-4D97-AF65-F5344CB8AC3E}">
        <p14:creationId xmlns:p14="http://schemas.microsoft.com/office/powerpoint/2010/main" val="237029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FI" dirty="0"/>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53</a:t>
            </a:fld>
            <a:endParaRPr lang="fi-FI"/>
          </a:p>
        </p:txBody>
      </p:sp>
    </p:spTree>
    <p:extLst>
      <p:ext uri="{BB962C8B-B14F-4D97-AF65-F5344CB8AC3E}">
        <p14:creationId xmlns:p14="http://schemas.microsoft.com/office/powerpoint/2010/main" val="68288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56</a:t>
            </a:fld>
            <a:endParaRPr lang="fi-FI"/>
          </a:p>
        </p:txBody>
      </p:sp>
    </p:spTree>
    <p:extLst>
      <p:ext uri="{BB962C8B-B14F-4D97-AF65-F5344CB8AC3E}">
        <p14:creationId xmlns:p14="http://schemas.microsoft.com/office/powerpoint/2010/main" val="270206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57</a:t>
            </a:fld>
            <a:endParaRPr lang="fi-FI"/>
          </a:p>
        </p:txBody>
      </p:sp>
    </p:spTree>
    <p:extLst>
      <p:ext uri="{BB962C8B-B14F-4D97-AF65-F5344CB8AC3E}">
        <p14:creationId xmlns:p14="http://schemas.microsoft.com/office/powerpoint/2010/main" val="418727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58</a:t>
            </a:fld>
            <a:endParaRPr lang="fi-FI"/>
          </a:p>
        </p:txBody>
      </p:sp>
    </p:spTree>
    <p:extLst>
      <p:ext uri="{BB962C8B-B14F-4D97-AF65-F5344CB8AC3E}">
        <p14:creationId xmlns:p14="http://schemas.microsoft.com/office/powerpoint/2010/main" val="3420317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5" cy="957600"/>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C8E18D08-1457-452A-ACDA-B7DEB0028635}" type="datetime1">
              <a:rPr lang="fi-FI" smtClean="0"/>
              <a:t>10.2.2024</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2A0E12FD-3CEB-44A3-84AD-1E347B3B092D}" type="datetime1">
              <a:rPr lang="fi-FI" smtClean="0"/>
              <a:t>10.2.2024</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536220"/>
            <a:ext cx="7207758" cy="129540"/>
          </a:xfrm>
          <a:prstGeom prst="rect">
            <a:avLst/>
          </a:prstGeom>
          <a:noFill/>
          <a:ln>
            <a:noFill/>
          </a:ln>
        </p:spPr>
      </p:pic>
    </p:spTree>
    <p:extLst>
      <p:ext uri="{BB962C8B-B14F-4D97-AF65-F5344CB8AC3E}">
        <p14:creationId xmlns:p14="http://schemas.microsoft.com/office/powerpoint/2010/main" val="241262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6"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24607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B2FC4005-B4B1-4460-8A93-34BB714725B6}" type="datetime1">
              <a:rPr lang="fi-FI" smtClean="0"/>
              <a:t>10.2.2024</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 id="2147484766" r:id="rId8"/>
    <p:sldLayoutId id="2147484767"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pubs.aeaweb.org/doi/pdfplus/10.1257/aer.20150572"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eoJUPd6104Q"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br>
              <a:rPr lang="en-US" sz="3600" dirty="0"/>
            </a:br>
            <a:r>
              <a:rPr lang="en-US" sz="3600" dirty="0"/>
              <a:t>Principles of Empirical Analysis</a:t>
            </a:r>
            <a:br>
              <a:rPr lang="en-US" sz="3600" dirty="0"/>
            </a:br>
            <a:br>
              <a:rPr lang="en-US" sz="3600" dirty="0"/>
            </a:br>
            <a:r>
              <a:rPr lang="en-US" sz="3600" dirty="0"/>
              <a:t>Lecture 11: Instrumental Variables (IV)</a:t>
            </a:r>
            <a:br>
              <a:rPr lang="en-US" sz="3600" dirty="0"/>
            </a:br>
            <a:endParaRPr lang="en-US" sz="3600" dirty="0"/>
          </a:p>
        </p:txBody>
      </p:sp>
      <p:sp>
        <p:nvSpPr>
          <p:cNvPr id="3" name="Subtitle 2"/>
          <p:cNvSpPr>
            <a:spLocks noGrp="1"/>
          </p:cNvSpPr>
          <p:nvPr>
            <p:ph type="subTitle" idx="1"/>
          </p:nvPr>
        </p:nvSpPr>
        <p:spPr>
          <a:xfrm>
            <a:off x="468314" y="4429748"/>
            <a:ext cx="5495420" cy="948032"/>
          </a:xfrm>
        </p:spPr>
        <p:txBody>
          <a:bodyPr/>
          <a:lstStyle/>
          <a:p>
            <a:endParaRPr lang="en-US" dirty="0"/>
          </a:p>
          <a:p>
            <a:r>
              <a:rPr lang="en-US" dirty="0"/>
              <a:t>Spring 2024</a:t>
            </a:r>
          </a:p>
          <a:p>
            <a:r>
              <a:rPr lang="en-US" dirty="0"/>
              <a:t>Miri Stryjan</a:t>
            </a:r>
          </a:p>
        </p:txBody>
      </p:sp>
    </p:spTree>
    <p:extLst>
      <p:ext uri="{BB962C8B-B14F-4D97-AF65-F5344CB8AC3E}">
        <p14:creationId xmlns:p14="http://schemas.microsoft.com/office/powerpoint/2010/main" val="30463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4" name="TextBox 23"/>
          <p:cNvSpPr txBox="1"/>
          <p:nvPr/>
        </p:nvSpPr>
        <p:spPr>
          <a:xfrm>
            <a:off x="3640304" y="2429931"/>
            <a:ext cx="2328333" cy="1938992"/>
          </a:xfrm>
          <a:prstGeom prst="rect">
            <a:avLst/>
          </a:prstGeom>
          <a:noFill/>
        </p:spPr>
        <p:txBody>
          <a:bodyPr wrap="square" lIns="0" tIns="0" rIns="0" bIns="0" rtlCol="0">
            <a:spAutoFit/>
          </a:bodyPr>
          <a:lstStyle/>
          <a:p>
            <a:pPr algn="ctr"/>
            <a:r>
              <a:rPr lang="fi-FI">
                <a:solidFill>
                  <a:srgbClr val="000000"/>
                </a:solidFill>
              </a:rPr>
              <a:t>Randomization ensures that (in expectation) the share of each group is equally large in the treatment and control groups</a:t>
            </a:r>
          </a:p>
        </p:txBody>
      </p:sp>
    </p:spTree>
    <p:extLst>
      <p:ext uri="{BB962C8B-B14F-4D97-AF65-F5344CB8AC3E}">
        <p14:creationId xmlns:p14="http://schemas.microsoft.com/office/powerpoint/2010/main" val="404057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 name="Rectangle 1"/>
          <p:cNvSpPr/>
          <p:nvPr/>
        </p:nvSpPr>
        <p:spPr>
          <a:xfrm>
            <a:off x="1475253" y="1092954"/>
            <a:ext cx="1886665" cy="3163818"/>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p:cNvSpPr/>
          <p:nvPr/>
        </p:nvSpPr>
        <p:spPr>
          <a:xfrm>
            <a:off x="6180413" y="1679699"/>
            <a:ext cx="1852609" cy="3520910"/>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Left-Right Arrow 2"/>
          <p:cNvSpPr/>
          <p:nvPr/>
        </p:nvSpPr>
        <p:spPr>
          <a:xfrm>
            <a:off x="3419438" y="3117799"/>
            <a:ext cx="2714958" cy="989411"/>
          </a:xfrm>
          <a:prstGeom prst="leftRightArrow">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bg1"/>
                </a:solidFill>
              </a:rPr>
              <a:t>FORBIDDEN!!!</a:t>
            </a:r>
          </a:p>
        </p:txBody>
      </p:sp>
      <p:sp>
        <p:nvSpPr>
          <p:cNvPr id="25" name="TextBox 24"/>
          <p:cNvSpPr txBox="1"/>
          <p:nvPr/>
        </p:nvSpPr>
        <p:spPr>
          <a:xfrm>
            <a:off x="3605791" y="2533478"/>
            <a:ext cx="2328333" cy="553998"/>
          </a:xfrm>
          <a:prstGeom prst="rect">
            <a:avLst/>
          </a:prstGeom>
          <a:noFill/>
        </p:spPr>
        <p:txBody>
          <a:bodyPr wrap="square" lIns="0" tIns="0" rIns="0" bIns="0" rtlCol="0">
            <a:spAutoFit/>
          </a:bodyPr>
          <a:lstStyle/>
          <a:p>
            <a:pPr algn="ctr"/>
            <a:r>
              <a:rPr lang="fi-FI">
                <a:solidFill>
                  <a:srgbClr val="000000"/>
                </a:solidFill>
              </a:rPr>
              <a:t>This is not a valid comparison</a:t>
            </a:r>
          </a:p>
        </p:txBody>
      </p:sp>
    </p:spTree>
    <p:extLst>
      <p:ext uri="{BB962C8B-B14F-4D97-AF65-F5344CB8AC3E}">
        <p14:creationId xmlns:p14="http://schemas.microsoft.com/office/powerpoint/2010/main" val="842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 name="Rectangle 1"/>
          <p:cNvSpPr/>
          <p:nvPr/>
        </p:nvSpPr>
        <p:spPr>
          <a:xfrm>
            <a:off x="1475253" y="1081450"/>
            <a:ext cx="1886665" cy="3175322"/>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p:cNvSpPr/>
          <p:nvPr/>
        </p:nvSpPr>
        <p:spPr>
          <a:xfrm>
            <a:off x="6180413" y="747813"/>
            <a:ext cx="1852609" cy="4452797"/>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Left-Right Arrow 2"/>
          <p:cNvSpPr/>
          <p:nvPr/>
        </p:nvSpPr>
        <p:spPr>
          <a:xfrm>
            <a:off x="3419438" y="3117799"/>
            <a:ext cx="2714958" cy="989411"/>
          </a:xfrm>
          <a:prstGeom prst="leftRightArrow">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bg1"/>
                </a:solidFill>
              </a:rPr>
              <a:t>FORBIDDEN!!!</a:t>
            </a:r>
          </a:p>
        </p:txBody>
      </p:sp>
      <p:sp>
        <p:nvSpPr>
          <p:cNvPr id="25" name="TextBox 24"/>
          <p:cNvSpPr txBox="1"/>
          <p:nvPr/>
        </p:nvSpPr>
        <p:spPr>
          <a:xfrm>
            <a:off x="3605791" y="2533479"/>
            <a:ext cx="2328333" cy="276999"/>
          </a:xfrm>
          <a:prstGeom prst="rect">
            <a:avLst/>
          </a:prstGeom>
          <a:noFill/>
        </p:spPr>
        <p:txBody>
          <a:bodyPr wrap="square" lIns="0" tIns="0" rIns="0" bIns="0" rtlCol="0">
            <a:spAutoFit/>
          </a:bodyPr>
          <a:lstStyle/>
          <a:p>
            <a:pPr algn="ctr"/>
            <a:r>
              <a:rPr lang="mr-IN">
                <a:solidFill>
                  <a:srgbClr val="000000"/>
                </a:solidFill>
              </a:rPr>
              <a:t>…</a:t>
            </a:r>
            <a:r>
              <a:rPr lang="fi-FI">
                <a:solidFill>
                  <a:srgbClr val="000000"/>
                </a:solidFill>
              </a:rPr>
              <a:t> and neither is this</a:t>
            </a:r>
          </a:p>
        </p:txBody>
      </p:sp>
    </p:spTree>
    <p:extLst>
      <p:ext uri="{BB962C8B-B14F-4D97-AF65-F5344CB8AC3E}">
        <p14:creationId xmlns:p14="http://schemas.microsoft.com/office/powerpoint/2010/main" val="235890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 name="Rectangle 1"/>
          <p:cNvSpPr/>
          <p:nvPr/>
        </p:nvSpPr>
        <p:spPr>
          <a:xfrm>
            <a:off x="1475253" y="667279"/>
            <a:ext cx="1886665" cy="4532883"/>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p:cNvSpPr/>
          <p:nvPr/>
        </p:nvSpPr>
        <p:spPr>
          <a:xfrm>
            <a:off x="6180413" y="667726"/>
            <a:ext cx="1852609" cy="4532883"/>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Left-Right Arrow 2"/>
          <p:cNvSpPr/>
          <p:nvPr/>
        </p:nvSpPr>
        <p:spPr>
          <a:xfrm>
            <a:off x="3417246" y="3440639"/>
            <a:ext cx="2714958" cy="989411"/>
          </a:xfrm>
          <a:prstGeom prst="leftRightArrow">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bg1"/>
                </a:solidFill>
              </a:rPr>
              <a:t>ITT</a:t>
            </a:r>
          </a:p>
        </p:txBody>
      </p:sp>
      <p:sp>
        <p:nvSpPr>
          <p:cNvPr id="25" name="TextBox 24"/>
          <p:cNvSpPr txBox="1"/>
          <p:nvPr/>
        </p:nvSpPr>
        <p:spPr>
          <a:xfrm>
            <a:off x="3663312" y="865287"/>
            <a:ext cx="2328333" cy="2769989"/>
          </a:xfrm>
          <a:prstGeom prst="rect">
            <a:avLst/>
          </a:prstGeom>
          <a:noFill/>
        </p:spPr>
        <p:txBody>
          <a:bodyPr wrap="square" lIns="0" tIns="0" rIns="0" bIns="0" rtlCol="0">
            <a:spAutoFit/>
          </a:bodyPr>
          <a:lstStyle/>
          <a:p>
            <a:pPr algn="ctr"/>
            <a:r>
              <a:rPr lang="fi-FI">
                <a:solidFill>
                  <a:srgbClr val="000000"/>
                </a:solidFill>
              </a:rPr>
              <a:t>Comparing </a:t>
            </a:r>
            <a:r>
              <a:rPr lang="fi-FI" i="1">
                <a:solidFill>
                  <a:srgbClr val="000000"/>
                </a:solidFill>
              </a:rPr>
              <a:t>everyone</a:t>
            </a:r>
            <a:r>
              <a:rPr lang="fi-FI">
                <a:solidFill>
                  <a:srgbClr val="000000"/>
                </a:solidFill>
              </a:rPr>
              <a:t> randomized into the treatment group to </a:t>
            </a:r>
            <a:r>
              <a:rPr lang="fi-FI" i="1">
                <a:solidFill>
                  <a:srgbClr val="000000"/>
                </a:solidFill>
              </a:rPr>
              <a:t>everyone</a:t>
            </a:r>
            <a:r>
              <a:rPr lang="fi-FI">
                <a:solidFill>
                  <a:srgbClr val="000000"/>
                </a:solidFill>
              </a:rPr>
              <a:t> randomized into a control group is a valid comparison.</a:t>
            </a:r>
          </a:p>
          <a:p>
            <a:pPr algn="ctr"/>
            <a:endParaRPr lang="fi-FI">
              <a:solidFill>
                <a:srgbClr val="000000"/>
              </a:solidFill>
            </a:endParaRPr>
          </a:p>
          <a:p>
            <a:pPr algn="ctr"/>
            <a:r>
              <a:rPr lang="fi-FI">
                <a:solidFill>
                  <a:srgbClr val="000000"/>
                </a:solidFill>
              </a:rPr>
              <a:t>This is the </a:t>
            </a:r>
          </a:p>
          <a:p>
            <a:pPr algn="ctr"/>
            <a:r>
              <a:rPr lang="fi-FI" b="1">
                <a:solidFill>
                  <a:srgbClr val="000000"/>
                </a:solidFill>
              </a:rPr>
              <a:t>Intention to treat effect</a:t>
            </a:r>
            <a:endParaRPr lang="fi-FI">
              <a:solidFill>
                <a:srgbClr val="000000"/>
              </a:solidFill>
            </a:endParaRPr>
          </a:p>
        </p:txBody>
      </p:sp>
    </p:spTree>
    <p:extLst>
      <p:ext uri="{BB962C8B-B14F-4D97-AF65-F5344CB8AC3E}">
        <p14:creationId xmlns:p14="http://schemas.microsoft.com/office/powerpoint/2010/main" val="292724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 name="Rectangle 1"/>
          <p:cNvSpPr/>
          <p:nvPr/>
        </p:nvSpPr>
        <p:spPr>
          <a:xfrm>
            <a:off x="1475253" y="1656690"/>
            <a:ext cx="1886665" cy="2611586"/>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p:cNvSpPr/>
          <p:nvPr/>
        </p:nvSpPr>
        <p:spPr>
          <a:xfrm>
            <a:off x="6180413" y="1656690"/>
            <a:ext cx="1852609" cy="2600081"/>
          </a:xfrm>
          <a:prstGeom prst="rect">
            <a:avLst/>
          </a:pr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Left-Right Arrow 2"/>
          <p:cNvSpPr/>
          <p:nvPr/>
        </p:nvSpPr>
        <p:spPr>
          <a:xfrm>
            <a:off x="3444376" y="3628569"/>
            <a:ext cx="2690020" cy="895683"/>
          </a:xfrm>
          <a:prstGeom prst="leftRightArrow">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bg1"/>
                </a:solidFill>
              </a:rPr>
              <a:t>LATE</a:t>
            </a:r>
          </a:p>
        </p:txBody>
      </p:sp>
      <p:sp>
        <p:nvSpPr>
          <p:cNvPr id="25" name="TextBox 24"/>
          <p:cNvSpPr txBox="1"/>
          <p:nvPr/>
        </p:nvSpPr>
        <p:spPr>
          <a:xfrm>
            <a:off x="3663312" y="669702"/>
            <a:ext cx="2328333" cy="3046988"/>
          </a:xfrm>
          <a:prstGeom prst="rect">
            <a:avLst/>
          </a:prstGeom>
          <a:noFill/>
        </p:spPr>
        <p:txBody>
          <a:bodyPr wrap="square" lIns="0" tIns="0" rIns="0" bIns="0" rtlCol="0">
            <a:spAutoFit/>
          </a:bodyPr>
          <a:lstStyle/>
          <a:p>
            <a:pPr algn="ctr"/>
            <a:endParaRPr lang="fi-FI" dirty="0">
              <a:solidFill>
                <a:srgbClr val="000000"/>
              </a:solidFill>
            </a:endParaRPr>
          </a:p>
          <a:p>
            <a:pPr algn="ctr"/>
            <a:endParaRPr lang="fi-FI" dirty="0">
              <a:solidFill>
                <a:srgbClr val="000000"/>
              </a:solidFill>
            </a:endParaRPr>
          </a:p>
          <a:p>
            <a:pPr algn="ctr"/>
            <a:r>
              <a:rPr lang="fi-FI" dirty="0" err="1">
                <a:solidFill>
                  <a:srgbClr val="000000"/>
                </a:solidFill>
              </a:rPr>
              <a:t>Comparing</a:t>
            </a:r>
            <a:r>
              <a:rPr lang="fi-FI" dirty="0">
                <a:solidFill>
                  <a:srgbClr val="000000"/>
                </a:solidFill>
              </a:rPr>
              <a:t> </a:t>
            </a:r>
            <a:r>
              <a:rPr lang="fi-FI" dirty="0" err="1">
                <a:solidFill>
                  <a:srgbClr val="000000"/>
                </a:solidFill>
              </a:rPr>
              <a:t>compliers</a:t>
            </a:r>
            <a:r>
              <a:rPr lang="fi-FI" dirty="0">
                <a:solidFill>
                  <a:srgbClr val="000000"/>
                </a:solidFill>
              </a:rPr>
              <a:t> in </a:t>
            </a:r>
            <a:r>
              <a:rPr lang="fi-FI" dirty="0" err="1">
                <a:solidFill>
                  <a:srgbClr val="000000"/>
                </a:solidFill>
              </a:rPr>
              <a:t>the</a:t>
            </a:r>
            <a:r>
              <a:rPr lang="fi-FI" dirty="0">
                <a:solidFill>
                  <a:srgbClr val="000000"/>
                </a:solidFill>
              </a:rPr>
              <a:t> </a:t>
            </a:r>
            <a:r>
              <a:rPr lang="fi-FI" dirty="0" err="1">
                <a:solidFill>
                  <a:srgbClr val="000000"/>
                </a:solidFill>
              </a:rPr>
              <a:t>treatment</a:t>
            </a:r>
            <a:r>
              <a:rPr lang="fi-FI" dirty="0">
                <a:solidFill>
                  <a:srgbClr val="000000"/>
                </a:solidFill>
              </a:rPr>
              <a:t> and </a:t>
            </a:r>
            <a:r>
              <a:rPr lang="fi-FI" dirty="0" err="1">
                <a:solidFill>
                  <a:srgbClr val="000000"/>
                </a:solidFill>
              </a:rPr>
              <a:t>control</a:t>
            </a:r>
            <a:r>
              <a:rPr lang="fi-FI" dirty="0">
                <a:solidFill>
                  <a:srgbClr val="000000"/>
                </a:solidFill>
              </a:rPr>
              <a:t> </a:t>
            </a:r>
            <a:r>
              <a:rPr lang="fi-FI" dirty="0" err="1">
                <a:solidFill>
                  <a:srgbClr val="000000"/>
                </a:solidFill>
              </a:rPr>
              <a:t>groups</a:t>
            </a:r>
            <a:r>
              <a:rPr lang="fi-FI" dirty="0">
                <a:solidFill>
                  <a:srgbClr val="000000"/>
                </a:solidFill>
              </a:rPr>
              <a:t> to </a:t>
            </a:r>
            <a:r>
              <a:rPr lang="fi-FI" dirty="0" err="1">
                <a:solidFill>
                  <a:srgbClr val="000000"/>
                </a:solidFill>
              </a:rPr>
              <a:t>each</a:t>
            </a:r>
            <a:r>
              <a:rPr lang="fi-FI" dirty="0">
                <a:solidFill>
                  <a:srgbClr val="000000"/>
                </a:solidFill>
              </a:rPr>
              <a:t> </a:t>
            </a:r>
            <a:r>
              <a:rPr lang="fi-FI" dirty="0" err="1">
                <a:solidFill>
                  <a:srgbClr val="000000"/>
                </a:solidFill>
              </a:rPr>
              <a:t>other</a:t>
            </a:r>
            <a:r>
              <a:rPr lang="fi-FI" dirty="0">
                <a:solidFill>
                  <a:srgbClr val="000000"/>
                </a:solidFill>
              </a:rPr>
              <a:t> is </a:t>
            </a:r>
            <a:r>
              <a:rPr lang="fi-FI" dirty="0" err="1">
                <a:solidFill>
                  <a:srgbClr val="000000"/>
                </a:solidFill>
              </a:rPr>
              <a:t>also</a:t>
            </a:r>
            <a:r>
              <a:rPr lang="fi-FI" dirty="0">
                <a:solidFill>
                  <a:srgbClr val="000000"/>
                </a:solidFill>
              </a:rPr>
              <a:t> a </a:t>
            </a:r>
            <a:r>
              <a:rPr lang="fi-FI" dirty="0" err="1">
                <a:solidFill>
                  <a:srgbClr val="000000"/>
                </a:solidFill>
              </a:rPr>
              <a:t>valid</a:t>
            </a:r>
            <a:r>
              <a:rPr lang="fi-FI" dirty="0">
                <a:solidFill>
                  <a:srgbClr val="000000"/>
                </a:solidFill>
              </a:rPr>
              <a:t> </a:t>
            </a:r>
            <a:r>
              <a:rPr lang="fi-FI" dirty="0" err="1">
                <a:solidFill>
                  <a:srgbClr val="000000"/>
                </a:solidFill>
              </a:rPr>
              <a:t>comparison</a:t>
            </a:r>
            <a:endParaRPr lang="fi-FI" dirty="0">
              <a:solidFill>
                <a:srgbClr val="000000"/>
              </a:solidFill>
            </a:endParaRPr>
          </a:p>
          <a:p>
            <a:pPr algn="ctr"/>
            <a:endParaRPr lang="fi-FI" dirty="0">
              <a:solidFill>
                <a:srgbClr val="000000"/>
              </a:solidFill>
            </a:endParaRPr>
          </a:p>
          <a:p>
            <a:pPr algn="ctr"/>
            <a:r>
              <a:rPr lang="fi-FI" dirty="0" err="1">
                <a:solidFill>
                  <a:srgbClr val="000000"/>
                </a:solidFill>
              </a:rPr>
              <a:t>This</a:t>
            </a:r>
            <a:r>
              <a:rPr lang="fi-FI" dirty="0">
                <a:solidFill>
                  <a:srgbClr val="000000"/>
                </a:solidFill>
              </a:rPr>
              <a:t> is </a:t>
            </a:r>
            <a:r>
              <a:rPr lang="fi-FI" dirty="0" err="1">
                <a:solidFill>
                  <a:srgbClr val="000000"/>
                </a:solidFill>
              </a:rPr>
              <a:t>the</a:t>
            </a:r>
            <a:r>
              <a:rPr lang="fi-FI" dirty="0">
                <a:solidFill>
                  <a:srgbClr val="000000"/>
                </a:solidFill>
              </a:rPr>
              <a:t> </a:t>
            </a:r>
          </a:p>
          <a:p>
            <a:pPr algn="ctr"/>
            <a:r>
              <a:rPr lang="fi-FI" b="1" dirty="0" err="1">
                <a:solidFill>
                  <a:srgbClr val="000000"/>
                </a:solidFill>
              </a:rPr>
              <a:t>Local</a:t>
            </a:r>
            <a:r>
              <a:rPr lang="fi-FI" b="1" dirty="0">
                <a:solidFill>
                  <a:srgbClr val="000000"/>
                </a:solidFill>
              </a:rPr>
              <a:t> </a:t>
            </a:r>
            <a:r>
              <a:rPr lang="fi-FI" b="1" dirty="0" err="1">
                <a:solidFill>
                  <a:srgbClr val="000000"/>
                </a:solidFill>
              </a:rPr>
              <a:t>average</a:t>
            </a:r>
            <a:r>
              <a:rPr lang="fi-FI" b="1" dirty="0">
                <a:solidFill>
                  <a:srgbClr val="000000"/>
                </a:solidFill>
              </a:rPr>
              <a:t> </a:t>
            </a:r>
          </a:p>
          <a:p>
            <a:pPr algn="ctr"/>
            <a:r>
              <a:rPr lang="fi-FI" b="1" dirty="0" err="1">
                <a:solidFill>
                  <a:srgbClr val="000000"/>
                </a:solidFill>
              </a:rPr>
              <a:t>treatment</a:t>
            </a:r>
            <a:r>
              <a:rPr lang="fi-FI" b="1" dirty="0">
                <a:solidFill>
                  <a:srgbClr val="000000"/>
                </a:solidFill>
              </a:rPr>
              <a:t> </a:t>
            </a:r>
            <a:r>
              <a:rPr lang="fi-FI" b="1" dirty="0" err="1">
                <a:solidFill>
                  <a:srgbClr val="000000"/>
                </a:solidFill>
              </a:rPr>
              <a:t>effect</a:t>
            </a:r>
            <a:endParaRPr lang="fi-FI" dirty="0">
              <a:solidFill>
                <a:srgbClr val="000000"/>
              </a:solidFill>
            </a:endParaRPr>
          </a:p>
        </p:txBody>
      </p:sp>
      <p:sp>
        <p:nvSpPr>
          <p:cNvPr id="16" name="TextBox 15"/>
          <p:cNvSpPr txBox="1"/>
          <p:nvPr/>
        </p:nvSpPr>
        <p:spPr>
          <a:xfrm>
            <a:off x="3698279" y="4524252"/>
            <a:ext cx="2328333" cy="830997"/>
          </a:xfrm>
          <a:prstGeom prst="rect">
            <a:avLst/>
          </a:prstGeom>
          <a:noFill/>
        </p:spPr>
        <p:txBody>
          <a:bodyPr wrap="square" lIns="0" tIns="0" rIns="0" bIns="0" rtlCol="0">
            <a:spAutoFit/>
          </a:bodyPr>
          <a:lstStyle/>
          <a:p>
            <a:pPr algn="ctr"/>
            <a:r>
              <a:rPr lang="fi-FI" dirty="0" err="1">
                <a:solidFill>
                  <a:srgbClr val="000000"/>
                </a:solidFill>
              </a:rPr>
              <a:t>but</a:t>
            </a:r>
            <a:r>
              <a:rPr lang="fi-FI" dirty="0">
                <a:solidFill>
                  <a:srgbClr val="000000"/>
                </a:solidFill>
              </a:rPr>
              <a:t>: </a:t>
            </a:r>
            <a:r>
              <a:rPr lang="fi-FI" dirty="0" err="1">
                <a:solidFill>
                  <a:srgbClr val="000000"/>
                </a:solidFill>
              </a:rPr>
              <a:t>we</a:t>
            </a:r>
            <a:r>
              <a:rPr lang="fi-FI" dirty="0">
                <a:solidFill>
                  <a:srgbClr val="000000"/>
                </a:solidFill>
              </a:rPr>
              <a:t> </a:t>
            </a:r>
            <a:r>
              <a:rPr lang="fi-FI" dirty="0" err="1">
                <a:solidFill>
                  <a:srgbClr val="000000"/>
                </a:solidFill>
              </a:rPr>
              <a:t>cannot</a:t>
            </a:r>
            <a:r>
              <a:rPr lang="fi-FI" dirty="0">
                <a:solidFill>
                  <a:srgbClr val="000000"/>
                </a:solidFill>
              </a:rPr>
              <a:t> </a:t>
            </a:r>
            <a:r>
              <a:rPr lang="fi-FI" dirty="0" err="1">
                <a:solidFill>
                  <a:srgbClr val="000000"/>
                </a:solidFill>
              </a:rPr>
              <a:t>directly</a:t>
            </a:r>
            <a:r>
              <a:rPr lang="fi-FI" dirty="0">
                <a:solidFill>
                  <a:srgbClr val="000000"/>
                </a:solidFill>
              </a:rPr>
              <a:t> </a:t>
            </a:r>
            <a:r>
              <a:rPr lang="fi-FI" dirty="0" err="1">
                <a:solidFill>
                  <a:srgbClr val="000000"/>
                </a:solidFill>
              </a:rPr>
              <a:t>observe</a:t>
            </a:r>
            <a:r>
              <a:rPr lang="fi-FI" dirty="0">
                <a:solidFill>
                  <a:srgbClr val="000000"/>
                </a:solidFill>
              </a:rPr>
              <a:t> in </a:t>
            </a:r>
            <a:r>
              <a:rPr lang="fi-FI" dirty="0" err="1">
                <a:solidFill>
                  <a:srgbClr val="000000"/>
                </a:solidFill>
              </a:rPr>
              <a:t>the</a:t>
            </a:r>
            <a:r>
              <a:rPr lang="fi-FI" dirty="0">
                <a:solidFill>
                  <a:srgbClr val="000000"/>
                </a:solidFill>
              </a:rPr>
              <a:t> data, </a:t>
            </a:r>
            <a:r>
              <a:rPr lang="fi-FI" dirty="0" err="1">
                <a:solidFill>
                  <a:srgbClr val="000000"/>
                </a:solidFill>
              </a:rPr>
              <a:t>who</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compliers</a:t>
            </a:r>
            <a:r>
              <a:rPr lang="fi-FI" dirty="0">
                <a:solidFill>
                  <a:srgbClr val="000000"/>
                </a:solidFill>
              </a:rPr>
              <a:t> </a:t>
            </a:r>
            <a:r>
              <a:rPr lang="fi-FI" dirty="0" err="1">
                <a:solidFill>
                  <a:srgbClr val="000000"/>
                </a:solidFill>
              </a:rPr>
              <a:t>are</a:t>
            </a:r>
            <a:endParaRPr lang="fi-FI" dirty="0">
              <a:solidFill>
                <a:srgbClr val="000000"/>
              </a:solidFill>
            </a:endParaRPr>
          </a:p>
        </p:txBody>
      </p:sp>
    </p:spTree>
    <p:extLst>
      <p:ext uri="{BB962C8B-B14F-4D97-AF65-F5344CB8AC3E}">
        <p14:creationId xmlns:p14="http://schemas.microsoft.com/office/powerpoint/2010/main" val="17974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18" name="TextBox 17"/>
          <p:cNvSpPr txBox="1"/>
          <p:nvPr/>
        </p:nvSpPr>
        <p:spPr>
          <a:xfrm>
            <a:off x="3583239" y="4650804"/>
            <a:ext cx="2328333" cy="830997"/>
          </a:xfrm>
          <a:prstGeom prst="rect">
            <a:avLst/>
          </a:prstGeom>
          <a:noFill/>
        </p:spPr>
        <p:txBody>
          <a:bodyPr wrap="square" lIns="0" tIns="0" rIns="0" bIns="0" rtlCol="0">
            <a:spAutoFit/>
          </a:bodyPr>
          <a:lstStyle/>
          <a:p>
            <a:pPr algn="ctr"/>
            <a:r>
              <a:rPr lang="fi-FI">
                <a:solidFill>
                  <a:srgbClr val="000000"/>
                </a:solidFill>
              </a:rPr>
              <a:t>However, we can estimate the </a:t>
            </a:r>
            <a:r>
              <a:rPr lang="fi-FI" i="1">
                <a:solidFill>
                  <a:srgbClr val="000000"/>
                </a:solidFill>
              </a:rPr>
              <a:t>share</a:t>
            </a:r>
            <a:r>
              <a:rPr lang="fi-FI">
                <a:solidFill>
                  <a:srgbClr val="000000"/>
                </a:solidFill>
              </a:rPr>
              <a:t> of compliers</a:t>
            </a:r>
          </a:p>
        </p:txBody>
      </p:sp>
    </p:spTree>
    <p:extLst>
      <p:ext uri="{BB962C8B-B14F-4D97-AF65-F5344CB8AC3E}">
        <p14:creationId xmlns:p14="http://schemas.microsoft.com/office/powerpoint/2010/main" val="136723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18" name="TextBox 17"/>
          <p:cNvSpPr txBox="1"/>
          <p:nvPr/>
        </p:nvSpPr>
        <p:spPr>
          <a:xfrm>
            <a:off x="3583239" y="4650804"/>
            <a:ext cx="2328333" cy="830997"/>
          </a:xfrm>
          <a:prstGeom prst="rect">
            <a:avLst/>
          </a:prstGeom>
          <a:noFill/>
        </p:spPr>
        <p:txBody>
          <a:bodyPr wrap="square" lIns="0" tIns="0" rIns="0" bIns="0" rtlCol="0">
            <a:spAutoFit/>
          </a:bodyPr>
          <a:lstStyle/>
          <a:p>
            <a:pPr algn="ctr"/>
            <a:r>
              <a:rPr lang="fi-FI">
                <a:solidFill>
                  <a:srgbClr val="000000"/>
                </a:solidFill>
              </a:rPr>
              <a:t>However, we can estimate the </a:t>
            </a:r>
            <a:r>
              <a:rPr lang="fi-FI" i="1">
                <a:solidFill>
                  <a:srgbClr val="000000"/>
                </a:solidFill>
              </a:rPr>
              <a:t>share</a:t>
            </a:r>
            <a:r>
              <a:rPr lang="fi-FI">
                <a:solidFill>
                  <a:srgbClr val="000000"/>
                </a:solidFill>
              </a:rPr>
              <a:t> of compliers</a:t>
            </a:r>
          </a:p>
        </p:txBody>
      </p:sp>
      <p:sp>
        <p:nvSpPr>
          <p:cNvPr id="19" name="TextBox 18"/>
          <p:cNvSpPr txBox="1"/>
          <p:nvPr/>
        </p:nvSpPr>
        <p:spPr>
          <a:xfrm>
            <a:off x="3315900" y="1165300"/>
            <a:ext cx="2749468" cy="410241"/>
          </a:xfrm>
          <a:prstGeom prst="rect">
            <a:avLst/>
          </a:prstGeom>
          <a:noFill/>
        </p:spPr>
        <p:txBody>
          <a:bodyPr wrap="square" lIns="0" tIns="0" rIns="0" bIns="0" rtlCol="0">
            <a:spAutoFit/>
          </a:bodyPr>
          <a:lstStyle/>
          <a:p>
            <a:pPr algn="r"/>
            <a:r>
              <a:rPr lang="fi-FI" sz="1333"/>
              <a:t>In the control group, always- </a:t>
            </a:r>
          </a:p>
          <a:p>
            <a:pPr algn="r"/>
            <a:r>
              <a:rPr lang="fi-FI" sz="1333"/>
              <a:t>takers get the treatment</a:t>
            </a:r>
          </a:p>
        </p:txBody>
      </p:sp>
      <p:sp>
        <p:nvSpPr>
          <p:cNvPr id="4" name="Left Brace 3"/>
          <p:cNvSpPr/>
          <p:nvPr/>
        </p:nvSpPr>
        <p:spPr>
          <a:xfrm>
            <a:off x="6111388" y="1138975"/>
            <a:ext cx="95619" cy="49470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38547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18" name="TextBox 17"/>
          <p:cNvSpPr txBox="1"/>
          <p:nvPr/>
        </p:nvSpPr>
        <p:spPr>
          <a:xfrm>
            <a:off x="3583239" y="4650804"/>
            <a:ext cx="2328333" cy="830997"/>
          </a:xfrm>
          <a:prstGeom prst="rect">
            <a:avLst/>
          </a:prstGeom>
          <a:noFill/>
        </p:spPr>
        <p:txBody>
          <a:bodyPr wrap="square" lIns="0" tIns="0" rIns="0" bIns="0" rtlCol="0">
            <a:spAutoFit/>
          </a:bodyPr>
          <a:lstStyle/>
          <a:p>
            <a:pPr algn="ctr"/>
            <a:r>
              <a:rPr lang="fi-FI" dirty="0" err="1">
                <a:solidFill>
                  <a:srgbClr val="000000"/>
                </a:solidFill>
              </a:rPr>
              <a:t>However</a:t>
            </a:r>
            <a:r>
              <a:rPr lang="fi-FI" dirty="0">
                <a:solidFill>
                  <a:srgbClr val="000000"/>
                </a:solidFill>
              </a:rPr>
              <a:t>, </a:t>
            </a:r>
            <a:r>
              <a:rPr lang="fi-FI" dirty="0" err="1">
                <a:solidFill>
                  <a:srgbClr val="000000"/>
                </a:solidFill>
              </a:rPr>
              <a:t>we</a:t>
            </a:r>
            <a:r>
              <a:rPr lang="fi-FI" dirty="0">
                <a:solidFill>
                  <a:srgbClr val="000000"/>
                </a:solidFill>
              </a:rPr>
              <a:t> </a:t>
            </a:r>
            <a:r>
              <a:rPr lang="fi-FI" dirty="0" err="1">
                <a:solidFill>
                  <a:srgbClr val="000000"/>
                </a:solidFill>
              </a:rPr>
              <a:t>can</a:t>
            </a:r>
            <a:r>
              <a:rPr lang="fi-FI" dirty="0">
                <a:solidFill>
                  <a:srgbClr val="000000"/>
                </a:solidFill>
              </a:rPr>
              <a:t> </a:t>
            </a:r>
            <a:r>
              <a:rPr lang="fi-FI" dirty="0" err="1">
                <a:solidFill>
                  <a:srgbClr val="000000"/>
                </a:solidFill>
              </a:rPr>
              <a:t>estimate</a:t>
            </a:r>
            <a:r>
              <a:rPr lang="fi-FI" dirty="0">
                <a:solidFill>
                  <a:srgbClr val="000000"/>
                </a:solidFill>
              </a:rPr>
              <a:t> </a:t>
            </a:r>
            <a:r>
              <a:rPr lang="fi-FI" dirty="0" err="1">
                <a:solidFill>
                  <a:srgbClr val="000000"/>
                </a:solidFill>
              </a:rPr>
              <a:t>the</a:t>
            </a:r>
            <a:r>
              <a:rPr lang="fi-FI" dirty="0">
                <a:solidFill>
                  <a:srgbClr val="000000"/>
                </a:solidFill>
              </a:rPr>
              <a:t> </a:t>
            </a:r>
            <a:r>
              <a:rPr lang="fi-FI" i="1" dirty="0" err="1">
                <a:solidFill>
                  <a:srgbClr val="000000"/>
                </a:solidFill>
              </a:rPr>
              <a:t>share</a:t>
            </a:r>
            <a:r>
              <a:rPr lang="fi-FI" dirty="0">
                <a:solidFill>
                  <a:srgbClr val="000000"/>
                </a:solidFill>
              </a:rPr>
              <a:t> of </a:t>
            </a:r>
            <a:r>
              <a:rPr lang="fi-FI" dirty="0" err="1">
                <a:solidFill>
                  <a:srgbClr val="000000"/>
                </a:solidFill>
              </a:rPr>
              <a:t>compliers</a:t>
            </a:r>
            <a:endParaRPr lang="fi-FI" dirty="0">
              <a:solidFill>
                <a:srgbClr val="000000"/>
              </a:solidFill>
            </a:endParaRPr>
          </a:p>
        </p:txBody>
      </p:sp>
      <p:sp>
        <p:nvSpPr>
          <p:cNvPr id="19" name="TextBox 18"/>
          <p:cNvSpPr txBox="1"/>
          <p:nvPr/>
        </p:nvSpPr>
        <p:spPr>
          <a:xfrm>
            <a:off x="3315900" y="1165300"/>
            <a:ext cx="2749468" cy="410241"/>
          </a:xfrm>
          <a:prstGeom prst="rect">
            <a:avLst/>
          </a:prstGeom>
          <a:noFill/>
        </p:spPr>
        <p:txBody>
          <a:bodyPr wrap="square" lIns="0" tIns="0" rIns="0" bIns="0" rtlCol="0">
            <a:spAutoFit/>
          </a:bodyPr>
          <a:lstStyle/>
          <a:p>
            <a:pPr algn="r"/>
            <a:r>
              <a:rPr lang="fi-FI" sz="1333" dirty="0"/>
              <a:t>In </a:t>
            </a:r>
            <a:r>
              <a:rPr lang="fi-FI" sz="1333" dirty="0" err="1"/>
              <a:t>the</a:t>
            </a:r>
            <a:r>
              <a:rPr lang="fi-FI" sz="1333" dirty="0"/>
              <a:t> </a:t>
            </a:r>
            <a:r>
              <a:rPr lang="fi-FI" sz="1333" dirty="0" err="1"/>
              <a:t>control</a:t>
            </a:r>
            <a:r>
              <a:rPr lang="fi-FI" sz="1333" dirty="0"/>
              <a:t> </a:t>
            </a:r>
            <a:r>
              <a:rPr lang="fi-FI" sz="1333" dirty="0" err="1"/>
              <a:t>group</a:t>
            </a:r>
            <a:r>
              <a:rPr lang="fi-FI" sz="1333" dirty="0"/>
              <a:t>, </a:t>
            </a:r>
            <a:r>
              <a:rPr lang="fi-FI" sz="1333" dirty="0" err="1"/>
              <a:t>always</a:t>
            </a:r>
            <a:r>
              <a:rPr lang="fi-FI" sz="1333" dirty="0"/>
              <a:t>- </a:t>
            </a:r>
          </a:p>
          <a:p>
            <a:pPr algn="r"/>
            <a:r>
              <a:rPr lang="fi-FI" sz="1333" dirty="0" err="1"/>
              <a:t>takers</a:t>
            </a:r>
            <a:r>
              <a:rPr lang="fi-FI" sz="1333" dirty="0"/>
              <a:t> </a:t>
            </a:r>
            <a:r>
              <a:rPr lang="fi-FI" sz="1333" dirty="0" err="1"/>
              <a:t>get</a:t>
            </a:r>
            <a:r>
              <a:rPr lang="fi-FI" sz="1333" dirty="0"/>
              <a:t> </a:t>
            </a:r>
            <a:r>
              <a:rPr lang="fi-FI" sz="1333" dirty="0" err="1"/>
              <a:t>the</a:t>
            </a:r>
            <a:r>
              <a:rPr lang="fi-FI" sz="1333" dirty="0"/>
              <a:t> </a:t>
            </a:r>
            <a:r>
              <a:rPr lang="fi-FI" sz="1333" dirty="0" err="1"/>
              <a:t>treatment</a:t>
            </a:r>
            <a:endParaRPr lang="fi-FI" sz="1333" dirty="0"/>
          </a:p>
        </p:txBody>
      </p:sp>
      <p:sp>
        <p:nvSpPr>
          <p:cNvPr id="24" name="TextBox 23"/>
          <p:cNvSpPr txBox="1"/>
          <p:nvPr/>
        </p:nvSpPr>
        <p:spPr>
          <a:xfrm>
            <a:off x="3595655" y="2408263"/>
            <a:ext cx="2608221" cy="615361"/>
          </a:xfrm>
          <a:prstGeom prst="rect">
            <a:avLst/>
          </a:prstGeom>
          <a:noFill/>
        </p:spPr>
        <p:txBody>
          <a:bodyPr wrap="square" lIns="0" tIns="0" rIns="0" bIns="0" rtlCol="0">
            <a:spAutoFit/>
          </a:bodyPr>
          <a:lstStyle/>
          <a:p>
            <a:r>
              <a:rPr lang="fi-FI" sz="1333" dirty="0">
                <a:solidFill>
                  <a:srgbClr val="000000"/>
                </a:solidFill>
              </a:rPr>
              <a:t>In </a:t>
            </a:r>
            <a:r>
              <a:rPr lang="fi-FI" sz="1333" dirty="0" err="1">
                <a:solidFill>
                  <a:srgbClr val="000000"/>
                </a:solidFill>
              </a:rPr>
              <a:t>the</a:t>
            </a:r>
            <a:r>
              <a:rPr lang="fi-FI" sz="1333" dirty="0">
                <a:solidFill>
                  <a:srgbClr val="000000"/>
                </a:solidFill>
              </a:rPr>
              <a:t> </a:t>
            </a:r>
            <a:r>
              <a:rPr lang="fi-FI" sz="1333" dirty="0" err="1">
                <a:solidFill>
                  <a:srgbClr val="000000"/>
                </a:solidFill>
              </a:rPr>
              <a:t>treatment</a:t>
            </a:r>
            <a:r>
              <a:rPr lang="fi-FI" sz="1333" dirty="0">
                <a:solidFill>
                  <a:srgbClr val="000000"/>
                </a:solidFill>
              </a:rPr>
              <a:t> </a:t>
            </a:r>
            <a:r>
              <a:rPr lang="fi-FI" sz="1333" dirty="0" err="1">
                <a:solidFill>
                  <a:srgbClr val="000000"/>
                </a:solidFill>
              </a:rPr>
              <a:t>group</a:t>
            </a:r>
            <a:r>
              <a:rPr lang="fi-FI" sz="1333" dirty="0">
                <a:solidFill>
                  <a:srgbClr val="000000"/>
                </a:solidFill>
              </a:rPr>
              <a:t>, </a:t>
            </a:r>
            <a:r>
              <a:rPr lang="fi-FI" sz="1333" dirty="0" err="1">
                <a:solidFill>
                  <a:srgbClr val="000000"/>
                </a:solidFill>
              </a:rPr>
              <a:t>always-takers</a:t>
            </a:r>
            <a:r>
              <a:rPr lang="fi-FI" sz="1333" dirty="0">
                <a:solidFill>
                  <a:srgbClr val="000000"/>
                </a:solidFill>
              </a:rPr>
              <a:t> </a:t>
            </a:r>
            <a:r>
              <a:rPr lang="fi-FI" sz="1333" b="1" dirty="0">
                <a:solidFill>
                  <a:srgbClr val="000000"/>
                </a:solidFill>
              </a:rPr>
              <a:t>and </a:t>
            </a:r>
            <a:r>
              <a:rPr lang="fi-FI" sz="1333" b="1" dirty="0" err="1">
                <a:solidFill>
                  <a:srgbClr val="000000"/>
                </a:solidFill>
              </a:rPr>
              <a:t>compliers</a:t>
            </a:r>
            <a:r>
              <a:rPr lang="fi-FI" sz="1333" b="1" dirty="0">
                <a:solidFill>
                  <a:srgbClr val="000000"/>
                </a:solidFill>
              </a:rPr>
              <a:t> </a:t>
            </a:r>
            <a:r>
              <a:rPr lang="fi-FI" sz="1333" dirty="0" err="1">
                <a:solidFill>
                  <a:srgbClr val="000000"/>
                </a:solidFill>
              </a:rPr>
              <a:t>get</a:t>
            </a:r>
            <a:r>
              <a:rPr lang="fi-FI" sz="1333" dirty="0">
                <a:solidFill>
                  <a:srgbClr val="000000"/>
                </a:solidFill>
              </a:rPr>
              <a:t> </a:t>
            </a:r>
            <a:r>
              <a:rPr lang="fi-FI" sz="1333" dirty="0" err="1">
                <a:solidFill>
                  <a:srgbClr val="000000"/>
                </a:solidFill>
              </a:rPr>
              <a:t>the</a:t>
            </a:r>
            <a:r>
              <a:rPr lang="fi-FI" sz="1333" dirty="0">
                <a:solidFill>
                  <a:srgbClr val="000000"/>
                </a:solidFill>
              </a:rPr>
              <a:t> </a:t>
            </a:r>
            <a:r>
              <a:rPr lang="fi-FI" sz="1333" dirty="0" err="1">
                <a:solidFill>
                  <a:srgbClr val="000000"/>
                </a:solidFill>
              </a:rPr>
              <a:t>treatment</a:t>
            </a:r>
            <a:endParaRPr lang="fi-FI" sz="1333" dirty="0">
              <a:solidFill>
                <a:srgbClr val="000000"/>
              </a:solidFill>
            </a:endParaRPr>
          </a:p>
        </p:txBody>
      </p:sp>
      <p:sp>
        <p:nvSpPr>
          <p:cNvPr id="4" name="Left Brace 3"/>
          <p:cNvSpPr/>
          <p:nvPr/>
        </p:nvSpPr>
        <p:spPr>
          <a:xfrm>
            <a:off x="6111388" y="1138975"/>
            <a:ext cx="95619" cy="49470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6" name="Left Brace 25"/>
          <p:cNvSpPr/>
          <p:nvPr/>
        </p:nvSpPr>
        <p:spPr>
          <a:xfrm flipH="1">
            <a:off x="3292892" y="1115963"/>
            <a:ext cx="207075" cy="3117795"/>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155824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76723" y="779828"/>
            <a:ext cx="2912593" cy="256545"/>
          </a:xfrm>
          <a:prstGeom prst="rect">
            <a:avLst/>
          </a:prstGeom>
          <a:noFill/>
        </p:spPr>
        <p:txBody>
          <a:bodyPr wrap="square" lIns="0" tIns="0" rIns="0" bIns="0" rtlCol="0">
            <a:spAutoFit/>
          </a:bodyPr>
          <a:lstStyle/>
          <a:p>
            <a:r>
              <a:rPr lang="fi-FI" sz="1667" b="1"/>
              <a:t>Treatment group (Z=1)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5892811" y="773147"/>
            <a:ext cx="2114882" cy="256545"/>
          </a:xfrm>
          <a:prstGeom prst="rect">
            <a:avLst/>
          </a:prstGeom>
          <a:noFill/>
        </p:spPr>
        <p:txBody>
          <a:bodyPr wrap="square" lIns="0" tIns="0" rIns="0" bIns="0" rtlCol="0">
            <a:spAutoFit/>
          </a:bodyPr>
          <a:lstStyle/>
          <a:p>
            <a:pPr algn="ctr"/>
            <a:r>
              <a:rPr lang="fi-FI" sz="1667" b="1"/>
              <a:t>Control group (Z=0)</a:t>
            </a:r>
          </a:p>
        </p:txBody>
      </p:sp>
      <p:sp>
        <p:nvSpPr>
          <p:cNvPr id="18" name="TextBox 17"/>
          <p:cNvSpPr txBox="1"/>
          <p:nvPr/>
        </p:nvSpPr>
        <p:spPr>
          <a:xfrm>
            <a:off x="3583239" y="4650804"/>
            <a:ext cx="2328333" cy="830997"/>
          </a:xfrm>
          <a:prstGeom prst="rect">
            <a:avLst/>
          </a:prstGeom>
          <a:noFill/>
        </p:spPr>
        <p:txBody>
          <a:bodyPr wrap="square" lIns="0" tIns="0" rIns="0" bIns="0" rtlCol="0">
            <a:spAutoFit/>
          </a:bodyPr>
          <a:lstStyle/>
          <a:p>
            <a:pPr algn="ctr"/>
            <a:r>
              <a:rPr lang="fi-FI">
                <a:solidFill>
                  <a:srgbClr val="000000"/>
                </a:solidFill>
              </a:rPr>
              <a:t>However, we can estimate the </a:t>
            </a:r>
            <a:r>
              <a:rPr lang="fi-FI" i="1">
                <a:solidFill>
                  <a:srgbClr val="000000"/>
                </a:solidFill>
              </a:rPr>
              <a:t>share</a:t>
            </a:r>
            <a:r>
              <a:rPr lang="fi-FI">
                <a:solidFill>
                  <a:srgbClr val="000000"/>
                </a:solidFill>
              </a:rPr>
              <a:t> of compliers</a:t>
            </a:r>
          </a:p>
        </p:txBody>
      </p:sp>
      <p:sp>
        <p:nvSpPr>
          <p:cNvPr id="19" name="TextBox 18"/>
          <p:cNvSpPr txBox="1"/>
          <p:nvPr/>
        </p:nvSpPr>
        <p:spPr>
          <a:xfrm>
            <a:off x="3315900" y="1165300"/>
            <a:ext cx="2749468" cy="410241"/>
          </a:xfrm>
          <a:prstGeom prst="rect">
            <a:avLst/>
          </a:prstGeom>
          <a:noFill/>
        </p:spPr>
        <p:txBody>
          <a:bodyPr wrap="square" lIns="0" tIns="0" rIns="0" bIns="0" rtlCol="0">
            <a:spAutoFit/>
          </a:bodyPr>
          <a:lstStyle/>
          <a:p>
            <a:pPr algn="r"/>
            <a:r>
              <a:rPr lang="fi-FI" sz="1333"/>
              <a:t>In the control group, always- </a:t>
            </a:r>
          </a:p>
          <a:p>
            <a:pPr algn="r"/>
            <a:r>
              <a:rPr lang="fi-FI" sz="1333"/>
              <a:t>takers get the treatment</a:t>
            </a:r>
          </a:p>
        </p:txBody>
      </p:sp>
      <p:sp>
        <p:nvSpPr>
          <p:cNvPr id="24" name="TextBox 23"/>
          <p:cNvSpPr txBox="1"/>
          <p:nvPr/>
        </p:nvSpPr>
        <p:spPr>
          <a:xfrm>
            <a:off x="3595655" y="2408263"/>
            <a:ext cx="2608221" cy="615361"/>
          </a:xfrm>
          <a:prstGeom prst="rect">
            <a:avLst/>
          </a:prstGeom>
          <a:noFill/>
        </p:spPr>
        <p:txBody>
          <a:bodyPr wrap="square" lIns="0" tIns="0" rIns="0" bIns="0" rtlCol="0">
            <a:spAutoFit/>
          </a:bodyPr>
          <a:lstStyle/>
          <a:p>
            <a:r>
              <a:rPr lang="fi-FI" sz="1333">
                <a:solidFill>
                  <a:srgbClr val="000000"/>
                </a:solidFill>
              </a:rPr>
              <a:t>In the treatment group, always-takers </a:t>
            </a:r>
            <a:r>
              <a:rPr lang="fi-FI" sz="1333" b="1">
                <a:solidFill>
                  <a:srgbClr val="000000"/>
                </a:solidFill>
              </a:rPr>
              <a:t>and compliers </a:t>
            </a:r>
            <a:r>
              <a:rPr lang="fi-FI" sz="1333">
                <a:solidFill>
                  <a:srgbClr val="000000"/>
                </a:solidFill>
              </a:rPr>
              <a:t>get the treatment</a:t>
            </a:r>
          </a:p>
        </p:txBody>
      </p:sp>
      <p:sp>
        <p:nvSpPr>
          <p:cNvPr id="4" name="Left Brace 3"/>
          <p:cNvSpPr/>
          <p:nvPr/>
        </p:nvSpPr>
        <p:spPr>
          <a:xfrm>
            <a:off x="6111388" y="1138975"/>
            <a:ext cx="95619" cy="49470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6" name="Left Brace 25"/>
          <p:cNvSpPr/>
          <p:nvPr/>
        </p:nvSpPr>
        <p:spPr>
          <a:xfrm flipH="1">
            <a:off x="3292892" y="1115963"/>
            <a:ext cx="207075" cy="3117795"/>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7" name="TextBox 26"/>
          <p:cNvSpPr txBox="1"/>
          <p:nvPr/>
        </p:nvSpPr>
        <p:spPr>
          <a:xfrm>
            <a:off x="3676640" y="3398125"/>
            <a:ext cx="2170156" cy="769634"/>
          </a:xfrm>
          <a:prstGeom prst="rect">
            <a:avLst/>
          </a:prstGeom>
          <a:noFill/>
          <a:ln>
            <a:solidFill>
              <a:schemeClr val="tx1"/>
            </a:solidFill>
          </a:ln>
        </p:spPr>
        <p:txBody>
          <a:bodyPr wrap="square" lIns="0" tIns="0" rIns="0" bIns="0" rtlCol="0">
            <a:spAutoFit/>
          </a:bodyPr>
          <a:lstStyle/>
          <a:p>
            <a:pPr algn="ctr"/>
            <a:r>
              <a:rPr lang="fi-FI" sz="1667" b="1">
                <a:solidFill>
                  <a:srgbClr val="000000"/>
                </a:solidFill>
              </a:rPr>
              <a:t>E[D|Z=1] </a:t>
            </a:r>
            <a:r>
              <a:rPr lang="mr-IN" sz="1667" b="1">
                <a:solidFill>
                  <a:srgbClr val="000000"/>
                </a:solidFill>
              </a:rPr>
              <a:t>–</a:t>
            </a:r>
            <a:r>
              <a:rPr lang="fi-FI" sz="1667" b="1">
                <a:solidFill>
                  <a:srgbClr val="000000"/>
                </a:solidFill>
              </a:rPr>
              <a:t> E[D|Z=0]</a:t>
            </a:r>
          </a:p>
          <a:p>
            <a:pPr algn="ctr"/>
            <a:r>
              <a:rPr lang="fi-FI" sz="1667" b="1">
                <a:solidFill>
                  <a:srgbClr val="000000"/>
                </a:solidFill>
              </a:rPr>
              <a:t> = </a:t>
            </a:r>
          </a:p>
          <a:p>
            <a:pPr algn="ctr"/>
            <a:r>
              <a:rPr lang="fi-FI" sz="1667" b="1">
                <a:solidFill>
                  <a:srgbClr val="000000"/>
                </a:solidFill>
              </a:rPr>
              <a:t>Pr(complier)</a:t>
            </a:r>
          </a:p>
        </p:txBody>
      </p:sp>
    </p:spTree>
    <p:extLst>
      <p:ext uri="{BB962C8B-B14F-4D97-AF65-F5344CB8AC3E}">
        <p14:creationId xmlns:p14="http://schemas.microsoft.com/office/powerpoint/2010/main" val="114412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34" name="TextBox 33"/>
          <p:cNvSpPr txBox="1"/>
          <p:nvPr/>
        </p:nvSpPr>
        <p:spPr>
          <a:xfrm>
            <a:off x="3384927" y="1597114"/>
            <a:ext cx="2691948" cy="3877985"/>
          </a:xfrm>
          <a:prstGeom prst="rect">
            <a:avLst/>
          </a:prstGeom>
          <a:noFill/>
        </p:spPr>
        <p:txBody>
          <a:bodyPr wrap="square" lIns="0" tIns="0" rIns="0" bIns="0" rtlCol="0">
            <a:spAutoFit/>
          </a:bodyPr>
          <a:lstStyle/>
          <a:p>
            <a:pPr algn="ctr"/>
            <a:r>
              <a:rPr lang="fi-FI"/>
              <a:t>Let’s denote the expected outcome of the treatment group as E[Y|Z=1], where Z denotes randomization status.</a:t>
            </a:r>
          </a:p>
          <a:p>
            <a:pPr algn="ctr"/>
            <a:endParaRPr lang="fi-FI"/>
          </a:p>
          <a:p>
            <a:pPr algn="ctr"/>
            <a:r>
              <a:rPr lang="fi-FI"/>
              <a:t>This is just the weighted average of the expectations among the always takers, compliers and never-takers in the treatment group, where the weights correspond to the shares of each group. </a:t>
            </a:r>
          </a:p>
        </p:txBody>
      </p:sp>
      <p:sp>
        <p:nvSpPr>
          <p:cNvPr id="35" name="TextBox 34"/>
          <p:cNvSpPr txBox="1"/>
          <p:nvPr/>
        </p:nvSpPr>
        <p:spPr>
          <a:xfrm>
            <a:off x="1576723" y="779828"/>
            <a:ext cx="2912593" cy="256545"/>
          </a:xfrm>
          <a:prstGeom prst="rect">
            <a:avLst/>
          </a:prstGeom>
          <a:noFill/>
        </p:spPr>
        <p:txBody>
          <a:bodyPr wrap="square" lIns="0" tIns="0" rIns="0" bIns="0" rtlCol="0">
            <a:spAutoFit/>
          </a:bodyPr>
          <a:lstStyle/>
          <a:p>
            <a:r>
              <a:rPr lang="fi-FI" sz="1667" b="1" dirty="0" err="1"/>
              <a:t>Treatment</a:t>
            </a:r>
            <a:r>
              <a:rPr lang="fi-FI" sz="1667" b="1" dirty="0"/>
              <a:t> </a:t>
            </a:r>
            <a:r>
              <a:rPr lang="fi-FI" sz="1667" b="1" dirty="0" err="1"/>
              <a:t>group</a:t>
            </a:r>
            <a:r>
              <a:rPr lang="fi-FI" sz="1667" b="1" dirty="0"/>
              <a:t> (Z=1)</a:t>
            </a:r>
          </a:p>
        </p:txBody>
      </p:sp>
      <p:sp>
        <p:nvSpPr>
          <p:cNvPr id="36" name="TextBox 35"/>
          <p:cNvSpPr txBox="1"/>
          <p:nvPr/>
        </p:nvSpPr>
        <p:spPr>
          <a:xfrm>
            <a:off x="5892811" y="773147"/>
            <a:ext cx="2114882" cy="256545"/>
          </a:xfrm>
          <a:prstGeom prst="rect">
            <a:avLst/>
          </a:prstGeom>
          <a:noFill/>
        </p:spPr>
        <p:txBody>
          <a:bodyPr wrap="square" lIns="0" tIns="0" rIns="0" bIns="0" rtlCol="0">
            <a:spAutoFit/>
          </a:bodyPr>
          <a:lstStyle/>
          <a:p>
            <a:pPr algn="ctr"/>
            <a:r>
              <a:rPr lang="fi-FI" sz="1667" b="1"/>
              <a:t>Control group (Z=0)</a:t>
            </a:r>
          </a:p>
        </p:txBody>
      </p:sp>
    </p:spTree>
    <p:extLst>
      <p:ext uri="{BB962C8B-B14F-4D97-AF65-F5344CB8AC3E}">
        <p14:creationId xmlns:p14="http://schemas.microsoft.com/office/powerpoint/2010/main" val="11028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Observational alternatives to experiments</a:t>
            </a:r>
          </a:p>
        </p:txBody>
      </p:sp>
      <p:sp>
        <p:nvSpPr>
          <p:cNvPr id="3" name="Content Placeholder 2"/>
          <p:cNvSpPr>
            <a:spLocks noGrp="1"/>
          </p:cNvSpPr>
          <p:nvPr>
            <p:ph sz="quarter" idx="14"/>
          </p:nvPr>
        </p:nvSpPr>
        <p:spPr>
          <a:xfrm>
            <a:off x="323528" y="1261611"/>
            <a:ext cx="8640960" cy="4332193"/>
          </a:xfrm>
        </p:spPr>
        <p:txBody>
          <a:bodyPr/>
          <a:lstStyle/>
          <a:p>
            <a:pPr marL="457200" indent="-457200">
              <a:buFont typeface="+mj-lt"/>
              <a:buAutoNum type="arabicPeriod"/>
            </a:pPr>
            <a:r>
              <a:rPr lang="en-US" dirty="0">
                <a:solidFill>
                  <a:srgbClr val="BB16A3"/>
                </a:solidFill>
                <a:latin typeface="Arial" panose="020B0604020202020204" pitchFamily="34" charset="0"/>
                <a:cs typeface="Arial" panose="020B0604020202020204" pitchFamily="34" charset="0"/>
              </a:rPr>
              <a:t>Selection on observables</a:t>
            </a:r>
            <a:r>
              <a:rPr lang="en-US" dirty="0">
                <a:latin typeface="Arial" panose="020B0604020202020204" pitchFamily="34" charset="0"/>
                <a:cs typeface="Arial" panose="020B0604020202020204" pitchFamily="34" charset="0"/>
              </a:rPr>
              <a:t>: treatment and control groups differ from each other only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a:t>
            </a:r>
            <a:r>
              <a:rPr lang="en-US" dirty="0">
                <a:solidFill>
                  <a:srgbClr val="BB16A3"/>
                </a:solidFill>
                <a:latin typeface="Arial" panose="020B0604020202020204" pitchFamily="34" charset="0"/>
                <a:cs typeface="Arial" panose="020B0604020202020204" pitchFamily="34" charset="0"/>
              </a:rPr>
              <a:t>observable characteristics</a:t>
            </a:r>
            <a:endParaRPr lang="en-US" dirty="0">
              <a:latin typeface="Arial" panose="020B0604020202020204" pitchFamily="34" charset="0"/>
              <a:cs typeface="Arial" panose="020B0604020202020204" pitchFamily="34" charset="0"/>
            </a:endParaRPr>
          </a:p>
          <a:p>
            <a:pPr marL="694800" lvl="1" indent="-457200"/>
            <a:r>
              <a:rPr lang="en-US" sz="1800" dirty="0">
                <a:latin typeface="Arial" panose="020B0604020202020204" pitchFamily="34" charset="0"/>
                <a:cs typeface="Arial" panose="020B0604020202020204" pitchFamily="34" charset="0"/>
              </a:rPr>
              <a:t>We saw an example in Lecture 7</a:t>
            </a:r>
          </a:p>
          <a:p>
            <a:pPr marL="457200" indent="-457200">
              <a:spcBef>
                <a:spcPts val="1200"/>
              </a:spcBef>
              <a:buFont typeface="+mj-lt"/>
              <a:buAutoNum type="arabicPeriod"/>
            </a:pPr>
            <a:r>
              <a:rPr lang="en-US" dirty="0">
                <a:solidFill>
                  <a:srgbClr val="BB16A3"/>
                </a:solidFill>
                <a:latin typeface="Arial" panose="020B0604020202020204" pitchFamily="34" charset="0"/>
                <a:cs typeface="Arial" panose="020B0604020202020204" pitchFamily="34" charset="0"/>
              </a:rPr>
              <a:t>Selection on unobservables</a:t>
            </a:r>
            <a:r>
              <a:rPr lang="en-US" dirty="0">
                <a:latin typeface="Arial" panose="020B0604020202020204" pitchFamily="34" charset="0"/>
                <a:cs typeface="Arial" panose="020B0604020202020204" pitchFamily="34" charset="0"/>
              </a:rPr>
              <a:t>: treatment and control groups differ from each other in </a:t>
            </a:r>
            <a:r>
              <a:rPr lang="en-US" dirty="0">
                <a:solidFill>
                  <a:srgbClr val="BB16A3"/>
                </a:solidFill>
                <a:latin typeface="Arial" panose="020B0604020202020204" pitchFamily="34" charset="0"/>
                <a:cs typeface="Arial" panose="020B0604020202020204" pitchFamily="34" charset="0"/>
              </a:rPr>
              <a:t>unobservable characteristics</a:t>
            </a:r>
          </a:p>
          <a:p>
            <a:pPr marL="694800" lvl="1" indent="-457200"/>
            <a:r>
              <a:rPr lang="en-US" sz="1800" dirty="0">
                <a:latin typeface="Arial" panose="020B0604020202020204" pitchFamily="34" charset="0"/>
                <a:cs typeface="Arial" panose="020B0604020202020204" pitchFamily="34" charset="0"/>
              </a:rPr>
              <a:t>Treatment and controls are observed before and after treatment – </a:t>
            </a:r>
            <a:r>
              <a:rPr lang="en-US" sz="1800" dirty="0">
                <a:solidFill>
                  <a:srgbClr val="BB16A3"/>
                </a:solidFill>
                <a:latin typeface="Arial" panose="020B0604020202020204" pitchFamily="34" charset="0"/>
                <a:cs typeface="Arial" panose="020B0604020202020204" pitchFamily="34" charset="0"/>
              </a:rPr>
              <a:t>difference-in-differences (DID)</a:t>
            </a:r>
          </a:p>
          <a:p>
            <a:pPr marL="694800" lvl="1" indent="-457200"/>
            <a:r>
              <a:rPr lang="en-US" sz="1800" dirty="0">
                <a:latin typeface="Arial" panose="020B0604020202020204" pitchFamily="34" charset="0"/>
                <a:cs typeface="Arial" panose="020B0604020202020204" pitchFamily="34" charset="0"/>
              </a:rPr>
              <a:t>Selection mechanism is known – </a:t>
            </a:r>
            <a:r>
              <a:rPr lang="en-US" sz="1800" dirty="0">
                <a:solidFill>
                  <a:srgbClr val="BB16A3"/>
                </a:solidFill>
                <a:latin typeface="Arial" panose="020B0604020202020204" pitchFamily="34" charset="0"/>
                <a:cs typeface="Arial" panose="020B0604020202020204" pitchFamily="34" charset="0"/>
              </a:rPr>
              <a:t>regression discontinuity designs (RDD)</a:t>
            </a:r>
          </a:p>
          <a:p>
            <a:pPr marL="694800" lvl="1" indent="-457200"/>
            <a:r>
              <a:rPr lang="en-US" sz="1800" dirty="0">
                <a:highlight>
                  <a:srgbClr val="FFFF00"/>
                </a:highlight>
                <a:latin typeface="Arial" panose="020B0604020202020204" pitchFamily="34" charset="0"/>
                <a:cs typeface="Arial" panose="020B0604020202020204" pitchFamily="34" charset="0"/>
              </a:rPr>
              <a:t>Exogenous variable induces variation in treatment – </a:t>
            </a:r>
            <a:r>
              <a:rPr lang="en-US" sz="1800" dirty="0">
                <a:solidFill>
                  <a:srgbClr val="BB16A3"/>
                </a:solidFill>
                <a:highlight>
                  <a:srgbClr val="FFFF00"/>
                </a:highlight>
                <a:latin typeface="Arial" panose="020B0604020202020204" pitchFamily="34" charset="0"/>
                <a:cs typeface="Arial" panose="020B0604020202020204" pitchFamily="34" charset="0"/>
              </a:rPr>
              <a:t>instrumental variables (IV)</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a:t>
            </a:fld>
            <a:endParaRPr lang="fi-FI" dirty="0"/>
          </a:p>
        </p:txBody>
      </p:sp>
    </p:spTree>
    <p:extLst>
      <p:ext uri="{BB962C8B-B14F-4D97-AF65-F5344CB8AC3E}">
        <p14:creationId xmlns:p14="http://schemas.microsoft.com/office/powerpoint/2010/main" val="222406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30" name="TextBox 29"/>
          <p:cNvSpPr txBox="1"/>
          <p:nvPr/>
        </p:nvSpPr>
        <p:spPr>
          <a:xfrm>
            <a:off x="3279326" y="802834"/>
            <a:ext cx="1325031" cy="4503862"/>
          </a:xfrm>
          <a:prstGeom prst="rect">
            <a:avLst/>
          </a:prstGeom>
          <a:noFill/>
        </p:spPr>
        <p:txBody>
          <a:bodyPr wrap="square" lIns="0" tIns="0" rIns="0" bIns="0" rtlCol="0">
            <a:spAutoFit/>
          </a:bodyPr>
          <a:lstStyle/>
          <a:p>
            <a:pPr algn="ctr"/>
            <a:r>
              <a:rPr lang="fi-FI" sz="1667" b="1" dirty="0"/>
              <a:t>E(Y|Z=1)</a:t>
            </a:r>
          </a:p>
          <a:p>
            <a:pPr algn="ctr"/>
            <a:r>
              <a:rPr lang="fi-FI" dirty="0"/>
              <a:t>=</a:t>
            </a:r>
          </a:p>
          <a:p>
            <a:pPr algn="ctr"/>
            <a:r>
              <a:rPr lang="fi-FI" sz="1600" dirty="0"/>
              <a:t>Pr(</a:t>
            </a:r>
            <a:r>
              <a:rPr lang="fi-FI" sz="1600" dirty="0" err="1"/>
              <a:t>always</a:t>
            </a:r>
            <a:r>
              <a:rPr lang="fi-FI" sz="1600" dirty="0"/>
              <a:t>) * </a:t>
            </a:r>
          </a:p>
          <a:p>
            <a:pPr algn="ctr"/>
            <a:r>
              <a:rPr lang="fi-FI" sz="1600" dirty="0"/>
              <a:t>E[Y</a:t>
            </a:r>
            <a:r>
              <a:rPr lang="fi-FI" sz="1600" baseline="-25000" dirty="0"/>
              <a:t>1</a:t>
            </a:r>
            <a:r>
              <a:rPr lang="fi-FI" sz="1600" dirty="0"/>
              <a:t>|always]</a:t>
            </a:r>
          </a:p>
          <a:p>
            <a:pPr algn="ctr"/>
            <a:endParaRPr lang="fi-FI" sz="1600" dirty="0"/>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E[Y</a:t>
            </a:r>
            <a:r>
              <a:rPr lang="fi-FI" sz="1600" baseline="-25000" dirty="0"/>
              <a:t>1</a:t>
            </a:r>
            <a:r>
              <a:rPr lang="fi-FI" sz="1600" dirty="0"/>
              <a:t>|complier]</a:t>
            </a:r>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never</a:t>
            </a:r>
            <a:r>
              <a:rPr lang="fi-FI" sz="1600" dirty="0"/>
              <a:t>) * </a:t>
            </a:r>
          </a:p>
          <a:p>
            <a:pPr algn="ctr"/>
            <a:r>
              <a:rPr lang="fi-FI" sz="1600" dirty="0"/>
              <a:t>E[Y</a:t>
            </a:r>
            <a:r>
              <a:rPr lang="fi-FI" sz="1600" baseline="-25000" dirty="0"/>
              <a:t>0</a:t>
            </a:r>
            <a:r>
              <a:rPr lang="fi-FI" sz="1600" dirty="0"/>
              <a:t>|never]</a:t>
            </a:r>
          </a:p>
          <a:p>
            <a:pPr algn="ctr"/>
            <a:endParaRPr lang="fi-FI" dirty="0"/>
          </a:p>
        </p:txBody>
      </p:sp>
    </p:spTree>
    <p:extLst>
      <p:ext uri="{BB962C8B-B14F-4D97-AF65-F5344CB8AC3E}">
        <p14:creationId xmlns:p14="http://schemas.microsoft.com/office/powerpoint/2010/main" val="339965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30" name="TextBox 29"/>
          <p:cNvSpPr txBox="1"/>
          <p:nvPr/>
        </p:nvSpPr>
        <p:spPr>
          <a:xfrm>
            <a:off x="3279326" y="802834"/>
            <a:ext cx="1325031" cy="4750083"/>
          </a:xfrm>
          <a:prstGeom prst="rect">
            <a:avLst/>
          </a:prstGeom>
          <a:noFill/>
        </p:spPr>
        <p:txBody>
          <a:bodyPr wrap="square" lIns="0" tIns="0" rIns="0" bIns="0" rtlCol="0">
            <a:spAutoFit/>
          </a:bodyPr>
          <a:lstStyle/>
          <a:p>
            <a:pPr algn="ctr"/>
            <a:r>
              <a:rPr lang="fi-FI" sz="1667" b="1" dirty="0"/>
              <a:t>E(Y|Z=1)</a:t>
            </a:r>
          </a:p>
          <a:p>
            <a:pPr algn="ctr"/>
            <a:r>
              <a:rPr lang="fi-FI" dirty="0"/>
              <a:t>=</a:t>
            </a:r>
          </a:p>
          <a:p>
            <a:pPr algn="ctr"/>
            <a:r>
              <a:rPr lang="fi-FI" sz="1600" dirty="0"/>
              <a:t>Pr(</a:t>
            </a:r>
            <a:r>
              <a:rPr lang="fi-FI" sz="1600" dirty="0" err="1"/>
              <a:t>always</a:t>
            </a:r>
            <a:r>
              <a:rPr lang="fi-FI" sz="1600" dirty="0"/>
              <a:t>) * </a:t>
            </a:r>
          </a:p>
          <a:p>
            <a:pPr algn="ctr"/>
            <a:r>
              <a:rPr lang="fi-FI" sz="1600" dirty="0"/>
              <a:t>E[Y</a:t>
            </a:r>
            <a:r>
              <a:rPr lang="fi-FI" sz="1600" baseline="-25000" dirty="0"/>
              <a:t>1</a:t>
            </a:r>
            <a:r>
              <a:rPr lang="fi-FI" sz="1600" dirty="0"/>
              <a:t>|always]</a:t>
            </a:r>
          </a:p>
          <a:p>
            <a:pPr algn="ctr"/>
            <a:endParaRPr lang="fi-FI" sz="1600" dirty="0"/>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E[Y</a:t>
            </a:r>
            <a:r>
              <a:rPr lang="fi-FI" sz="1600" baseline="-25000" dirty="0"/>
              <a:t>1</a:t>
            </a:r>
            <a:r>
              <a:rPr lang="fi-FI" sz="1600" dirty="0"/>
              <a:t>|complier]</a:t>
            </a:r>
          </a:p>
          <a:p>
            <a:pPr algn="ctr"/>
            <a:endParaRPr lang="fi-FI" sz="1600" dirty="0"/>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never</a:t>
            </a:r>
            <a:r>
              <a:rPr lang="fi-FI" sz="1600" dirty="0"/>
              <a:t>) * </a:t>
            </a:r>
          </a:p>
          <a:p>
            <a:pPr algn="ctr"/>
            <a:r>
              <a:rPr lang="fi-FI" sz="1600" dirty="0"/>
              <a:t>E[Y</a:t>
            </a:r>
            <a:r>
              <a:rPr lang="fi-FI" sz="1600" baseline="-25000" dirty="0"/>
              <a:t>0</a:t>
            </a:r>
            <a:r>
              <a:rPr lang="fi-FI" sz="1600" dirty="0"/>
              <a:t>|never]</a:t>
            </a:r>
          </a:p>
          <a:p>
            <a:pPr algn="ctr"/>
            <a:endParaRPr lang="fi-FI" dirty="0"/>
          </a:p>
        </p:txBody>
      </p:sp>
      <p:sp>
        <p:nvSpPr>
          <p:cNvPr id="32" name="TextBox 31"/>
          <p:cNvSpPr txBox="1"/>
          <p:nvPr/>
        </p:nvSpPr>
        <p:spPr>
          <a:xfrm>
            <a:off x="4924862" y="803280"/>
            <a:ext cx="1325031" cy="4750083"/>
          </a:xfrm>
          <a:prstGeom prst="rect">
            <a:avLst/>
          </a:prstGeom>
          <a:noFill/>
        </p:spPr>
        <p:txBody>
          <a:bodyPr wrap="square" lIns="0" tIns="0" rIns="0" bIns="0" rtlCol="0">
            <a:spAutoFit/>
          </a:bodyPr>
          <a:lstStyle/>
          <a:p>
            <a:pPr algn="ctr"/>
            <a:r>
              <a:rPr lang="fi-FI" sz="1667" b="1" dirty="0"/>
              <a:t>E(Y|Z=0)</a:t>
            </a:r>
          </a:p>
          <a:p>
            <a:pPr algn="ctr"/>
            <a:r>
              <a:rPr lang="fi-FI" dirty="0"/>
              <a:t>=</a:t>
            </a:r>
          </a:p>
          <a:p>
            <a:pPr algn="ctr"/>
            <a:r>
              <a:rPr lang="fi-FI" sz="1600" dirty="0"/>
              <a:t>Pr(</a:t>
            </a:r>
            <a:r>
              <a:rPr lang="fi-FI" sz="1600" dirty="0" err="1"/>
              <a:t>always</a:t>
            </a:r>
            <a:r>
              <a:rPr lang="fi-FI" sz="1600" dirty="0"/>
              <a:t>) * </a:t>
            </a:r>
          </a:p>
          <a:p>
            <a:pPr algn="ctr"/>
            <a:r>
              <a:rPr lang="fi-FI" sz="1600" dirty="0"/>
              <a:t>E[Y</a:t>
            </a:r>
            <a:r>
              <a:rPr lang="fi-FI" sz="1600" baseline="-25000" dirty="0"/>
              <a:t>1</a:t>
            </a:r>
            <a:r>
              <a:rPr lang="fi-FI" sz="1600" dirty="0"/>
              <a:t>|always]</a:t>
            </a:r>
          </a:p>
          <a:p>
            <a:pPr algn="ctr"/>
            <a:endParaRPr lang="fi-FI" sz="1600" dirty="0"/>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E[Y</a:t>
            </a:r>
            <a:r>
              <a:rPr lang="fi-FI" sz="1600" baseline="-25000" dirty="0"/>
              <a:t>0</a:t>
            </a:r>
            <a:r>
              <a:rPr lang="fi-FI" sz="1600" dirty="0"/>
              <a:t>|complier]</a:t>
            </a:r>
          </a:p>
          <a:p>
            <a:pPr algn="ctr"/>
            <a:endParaRPr lang="fi-FI" sz="1600" dirty="0"/>
          </a:p>
          <a:p>
            <a:pPr algn="ctr"/>
            <a:endParaRPr lang="fi-FI" sz="1600" dirty="0"/>
          </a:p>
          <a:p>
            <a:pPr algn="ctr"/>
            <a:r>
              <a:rPr lang="fi-FI" sz="1600" dirty="0"/>
              <a:t>+</a:t>
            </a:r>
          </a:p>
          <a:p>
            <a:pPr algn="ctr"/>
            <a:endParaRPr lang="fi-FI" sz="1600" dirty="0"/>
          </a:p>
          <a:p>
            <a:pPr algn="ctr"/>
            <a:endParaRPr lang="fi-FI" sz="1600" dirty="0"/>
          </a:p>
          <a:p>
            <a:pPr algn="ctr"/>
            <a:r>
              <a:rPr lang="fi-FI" sz="1600" dirty="0"/>
              <a:t>Pr(</a:t>
            </a:r>
            <a:r>
              <a:rPr lang="fi-FI" sz="1600" dirty="0" err="1"/>
              <a:t>never</a:t>
            </a:r>
            <a:r>
              <a:rPr lang="fi-FI" sz="1600" dirty="0"/>
              <a:t>) * </a:t>
            </a:r>
          </a:p>
          <a:p>
            <a:pPr algn="ctr"/>
            <a:r>
              <a:rPr lang="fi-FI" sz="1600" dirty="0"/>
              <a:t>E[Y</a:t>
            </a:r>
            <a:r>
              <a:rPr lang="fi-FI" sz="1600" baseline="-25000" dirty="0"/>
              <a:t>0</a:t>
            </a:r>
            <a:r>
              <a:rPr lang="fi-FI" sz="1600" dirty="0"/>
              <a:t>|never]</a:t>
            </a:r>
          </a:p>
          <a:p>
            <a:pPr algn="ctr"/>
            <a:endParaRPr lang="fi-FI" dirty="0"/>
          </a:p>
        </p:txBody>
      </p:sp>
    </p:spTree>
    <p:extLst>
      <p:ext uri="{BB962C8B-B14F-4D97-AF65-F5344CB8AC3E}">
        <p14:creationId xmlns:p14="http://schemas.microsoft.com/office/powerpoint/2010/main" val="145440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30" name="TextBox 29"/>
          <p:cNvSpPr txBox="1"/>
          <p:nvPr/>
        </p:nvSpPr>
        <p:spPr>
          <a:xfrm>
            <a:off x="3279326" y="802834"/>
            <a:ext cx="1325031" cy="4750083"/>
          </a:xfrm>
          <a:prstGeom prst="rect">
            <a:avLst/>
          </a:prstGeom>
          <a:noFill/>
        </p:spPr>
        <p:txBody>
          <a:bodyPr wrap="square" lIns="0" tIns="0" rIns="0" bIns="0" rtlCol="0">
            <a:spAutoFit/>
          </a:bodyPr>
          <a:lstStyle/>
          <a:p>
            <a:pPr algn="ctr"/>
            <a:r>
              <a:rPr lang="fi-FI" sz="1667" b="1" dirty="0"/>
              <a:t>E(Y|Z=1)</a:t>
            </a:r>
          </a:p>
          <a:p>
            <a:pPr algn="ctr"/>
            <a:r>
              <a:rPr lang="fi-FI" dirty="0"/>
              <a:t> </a:t>
            </a:r>
          </a:p>
          <a:p>
            <a:pPr algn="ctr"/>
            <a:r>
              <a:rPr lang="fi-FI" sz="1600" dirty="0"/>
              <a:t>Pr(</a:t>
            </a:r>
            <a:r>
              <a:rPr lang="fi-FI" sz="1600" dirty="0" err="1"/>
              <a:t>always</a:t>
            </a:r>
            <a:r>
              <a:rPr lang="fi-FI" sz="1600" dirty="0"/>
              <a:t>) * </a:t>
            </a:r>
          </a:p>
          <a:p>
            <a:pPr algn="ctr"/>
            <a:r>
              <a:rPr lang="fi-FI" sz="1600" dirty="0"/>
              <a:t>E[Y</a:t>
            </a:r>
            <a:r>
              <a:rPr lang="fi-FI" sz="1600" baseline="-25000" dirty="0"/>
              <a:t>1</a:t>
            </a:r>
            <a:r>
              <a:rPr lang="fi-FI" sz="1600" dirty="0"/>
              <a:t>|always]</a:t>
            </a:r>
          </a:p>
          <a:p>
            <a:pPr algn="ctr"/>
            <a:endParaRPr lang="fi-FI" sz="1600" dirty="0"/>
          </a:p>
          <a:p>
            <a:pPr algn="ctr"/>
            <a:endParaRPr lang="fi-FI" sz="1600" dirty="0"/>
          </a:p>
          <a:p>
            <a:pPr algn="ctr"/>
            <a:r>
              <a:rPr lang="fi-FI" sz="1600" dirty="0"/>
              <a:t> </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a:t>
            </a:r>
            <a:r>
              <a:rPr lang="fi-FI" sz="1600" b="1" dirty="0">
                <a:solidFill>
                  <a:schemeClr val="accent3"/>
                </a:solidFill>
              </a:rPr>
              <a:t>Y</a:t>
            </a:r>
            <a:r>
              <a:rPr lang="fi-FI" sz="1600" b="1" baseline="-25000" dirty="0">
                <a:solidFill>
                  <a:schemeClr val="accent3"/>
                </a:solidFill>
              </a:rPr>
              <a:t>1</a:t>
            </a:r>
            <a:r>
              <a:rPr lang="fi-FI" sz="1600" dirty="0"/>
              <a:t>|complier]</a:t>
            </a:r>
          </a:p>
          <a:p>
            <a:pPr algn="ctr"/>
            <a:endParaRPr lang="fi-FI" sz="1600" dirty="0"/>
          </a:p>
          <a:p>
            <a:pPr algn="ctr"/>
            <a:endParaRPr lang="fi-FI" sz="1600" dirty="0"/>
          </a:p>
          <a:p>
            <a:pPr algn="ctr"/>
            <a:r>
              <a:rPr lang="fi-FI" sz="1600" dirty="0"/>
              <a:t> </a:t>
            </a:r>
          </a:p>
          <a:p>
            <a:pPr algn="ctr"/>
            <a:endParaRPr lang="fi-FI" sz="1600" dirty="0"/>
          </a:p>
          <a:p>
            <a:pPr algn="ctr"/>
            <a:endParaRPr lang="fi-FI" sz="1600" dirty="0"/>
          </a:p>
          <a:p>
            <a:pPr algn="ctr"/>
            <a:r>
              <a:rPr lang="fi-FI" sz="1600" dirty="0"/>
              <a:t>Pr(</a:t>
            </a:r>
            <a:r>
              <a:rPr lang="fi-FI" sz="1600" dirty="0" err="1"/>
              <a:t>never</a:t>
            </a:r>
            <a:r>
              <a:rPr lang="fi-FI" sz="1600" dirty="0"/>
              <a:t>) * </a:t>
            </a:r>
          </a:p>
          <a:p>
            <a:pPr algn="ctr"/>
            <a:r>
              <a:rPr lang="fi-FI" sz="1600" dirty="0"/>
              <a:t>E[Y</a:t>
            </a:r>
            <a:r>
              <a:rPr lang="fi-FI" sz="1600" baseline="-25000" dirty="0"/>
              <a:t>0</a:t>
            </a:r>
            <a:r>
              <a:rPr lang="fi-FI" sz="1600" dirty="0"/>
              <a:t>|never]</a:t>
            </a:r>
          </a:p>
          <a:p>
            <a:pPr algn="ctr"/>
            <a:endParaRPr lang="fi-FI" dirty="0"/>
          </a:p>
        </p:txBody>
      </p:sp>
      <p:sp>
        <p:nvSpPr>
          <p:cNvPr id="32" name="TextBox 31"/>
          <p:cNvSpPr txBox="1"/>
          <p:nvPr/>
        </p:nvSpPr>
        <p:spPr>
          <a:xfrm>
            <a:off x="4924862" y="803280"/>
            <a:ext cx="1325031" cy="4750083"/>
          </a:xfrm>
          <a:prstGeom prst="rect">
            <a:avLst/>
          </a:prstGeom>
          <a:noFill/>
        </p:spPr>
        <p:txBody>
          <a:bodyPr wrap="square" lIns="0" tIns="0" rIns="0" bIns="0" rtlCol="0">
            <a:spAutoFit/>
          </a:bodyPr>
          <a:lstStyle/>
          <a:p>
            <a:pPr algn="ctr"/>
            <a:r>
              <a:rPr lang="fi-FI" sz="1667" b="1" dirty="0"/>
              <a:t>E(Y|Z=0)</a:t>
            </a:r>
          </a:p>
          <a:p>
            <a:pPr algn="ctr"/>
            <a:r>
              <a:rPr lang="fi-FI" dirty="0"/>
              <a:t> </a:t>
            </a:r>
          </a:p>
          <a:p>
            <a:pPr algn="ctr"/>
            <a:r>
              <a:rPr lang="fi-FI" sz="1600" dirty="0"/>
              <a:t>Pr(</a:t>
            </a:r>
            <a:r>
              <a:rPr lang="fi-FI" sz="1600" dirty="0" err="1"/>
              <a:t>always</a:t>
            </a:r>
            <a:r>
              <a:rPr lang="fi-FI" sz="1600" dirty="0"/>
              <a:t>) * </a:t>
            </a:r>
          </a:p>
          <a:p>
            <a:pPr algn="ctr"/>
            <a:r>
              <a:rPr lang="fi-FI" sz="1600" dirty="0"/>
              <a:t>E[Y</a:t>
            </a:r>
            <a:r>
              <a:rPr lang="fi-FI" sz="1600" baseline="-25000" dirty="0"/>
              <a:t>1</a:t>
            </a:r>
            <a:r>
              <a:rPr lang="fi-FI" sz="1600" dirty="0"/>
              <a:t>|always]</a:t>
            </a:r>
          </a:p>
          <a:p>
            <a:pPr algn="ctr"/>
            <a:endParaRPr lang="fi-FI" sz="1600" dirty="0"/>
          </a:p>
          <a:p>
            <a:pPr algn="ctr"/>
            <a:endParaRPr lang="fi-FI" sz="1600" dirty="0"/>
          </a:p>
          <a:p>
            <a:pPr algn="ctr"/>
            <a:r>
              <a:rPr lang="fi-FI" sz="1600" dirty="0"/>
              <a:t> </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a:t>
            </a:r>
            <a:r>
              <a:rPr lang="fi-FI" sz="1600" b="1" dirty="0">
                <a:solidFill>
                  <a:schemeClr val="accent3"/>
                </a:solidFill>
              </a:rPr>
              <a:t>Y</a:t>
            </a:r>
            <a:r>
              <a:rPr lang="fi-FI" sz="1600" b="1" baseline="-25000" dirty="0">
                <a:solidFill>
                  <a:schemeClr val="accent3"/>
                </a:solidFill>
              </a:rPr>
              <a:t>0</a:t>
            </a:r>
            <a:r>
              <a:rPr lang="fi-FI" sz="1600" dirty="0"/>
              <a:t>|complier]</a:t>
            </a:r>
          </a:p>
          <a:p>
            <a:pPr algn="ctr"/>
            <a:endParaRPr lang="fi-FI" sz="1600" dirty="0"/>
          </a:p>
          <a:p>
            <a:pPr algn="ctr"/>
            <a:endParaRPr lang="fi-FI" sz="1600" dirty="0"/>
          </a:p>
          <a:p>
            <a:pPr algn="ctr"/>
            <a:r>
              <a:rPr lang="fi-FI" sz="1600" dirty="0"/>
              <a:t> </a:t>
            </a:r>
          </a:p>
          <a:p>
            <a:pPr algn="ctr"/>
            <a:endParaRPr lang="fi-FI" sz="1600" dirty="0"/>
          </a:p>
          <a:p>
            <a:pPr algn="ctr"/>
            <a:endParaRPr lang="fi-FI" sz="1600" dirty="0"/>
          </a:p>
          <a:p>
            <a:pPr algn="ctr"/>
            <a:r>
              <a:rPr lang="fi-FI" sz="1600" dirty="0"/>
              <a:t>Pr(</a:t>
            </a:r>
            <a:r>
              <a:rPr lang="fi-FI" sz="1600" dirty="0" err="1"/>
              <a:t>never</a:t>
            </a:r>
            <a:r>
              <a:rPr lang="fi-FI" sz="1600" dirty="0"/>
              <a:t>) * </a:t>
            </a:r>
          </a:p>
          <a:p>
            <a:pPr algn="ctr"/>
            <a:r>
              <a:rPr lang="fi-FI" sz="1600" dirty="0"/>
              <a:t>E[Y</a:t>
            </a:r>
            <a:r>
              <a:rPr lang="fi-FI" sz="1600" baseline="-25000" dirty="0"/>
              <a:t>0</a:t>
            </a:r>
            <a:r>
              <a:rPr lang="fi-FI" sz="1600" dirty="0"/>
              <a:t>|never]</a:t>
            </a:r>
          </a:p>
          <a:p>
            <a:pPr algn="ctr"/>
            <a:endParaRPr lang="fi-FI" dirty="0"/>
          </a:p>
        </p:txBody>
      </p:sp>
      <p:sp>
        <p:nvSpPr>
          <p:cNvPr id="13" name="TextBox 12"/>
          <p:cNvSpPr txBox="1"/>
          <p:nvPr/>
        </p:nvSpPr>
        <p:spPr>
          <a:xfrm>
            <a:off x="4340217" y="2967076"/>
            <a:ext cx="805285" cy="256545"/>
          </a:xfrm>
          <a:prstGeom prst="rect">
            <a:avLst/>
          </a:prstGeom>
          <a:noFill/>
        </p:spPr>
        <p:txBody>
          <a:bodyPr wrap="square" lIns="0" tIns="0" rIns="0" bIns="0" rtlCol="0">
            <a:spAutoFit/>
          </a:bodyPr>
          <a:lstStyle/>
          <a:p>
            <a:pPr algn="ctr"/>
            <a:r>
              <a:rPr lang="fi-FI" sz="1667"/>
              <a:t>≠</a:t>
            </a:r>
            <a:endParaRPr lang="fi-FI"/>
          </a:p>
        </p:txBody>
      </p:sp>
      <p:sp>
        <p:nvSpPr>
          <p:cNvPr id="14" name="TextBox 13"/>
          <p:cNvSpPr txBox="1"/>
          <p:nvPr/>
        </p:nvSpPr>
        <p:spPr>
          <a:xfrm>
            <a:off x="4363680" y="4601202"/>
            <a:ext cx="805285" cy="256545"/>
          </a:xfrm>
          <a:prstGeom prst="rect">
            <a:avLst/>
          </a:prstGeom>
          <a:noFill/>
        </p:spPr>
        <p:txBody>
          <a:bodyPr wrap="square" lIns="0" tIns="0" rIns="0" bIns="0" rtlCol="0">
            <a:spAutoFit/>
          </a:bodyPr>
          <a:lstStyle/>
          <a:p>
            <a:pPr algn="ctr"/>
            <a:r>
              <a:rPr lang="fi-FI" sz="1667"/>
              <a:t>=</a:t>
            </a:r>
            <a:endParaRPr lang="fi-FI"/>
          </a:p>
        </p:txBody>
      </p:sp>
      <p:sp>
        <p:nvSpPr>
          <p:cNvPr id="15" name="TextBox 14"/>
          <p:cNvSpPr txBox="1"/>
          <p:nvPr/>
        </p:nvSpPr>
        <p:spPr>
          <a:xfrm>
            <a:off x="4364135" y="1368806"/>
            <a:ext cx="805285" cy="256545"/>
          </a:xfrm>
          <a:prstGeom prst="rect">
            <a:avLst/>
          </a:prstGeom>
          <a:noFill/>
        </p:spPr>
        <p:txBody>
          <a:bodyPr wrap="square" lIns="0" tIns="0" rIns="0" bIns="0" rtlCol="0">
            <a:spAutoFit/>
          </a:bodyPr>
          <a:lstStyle/>
          <a:p>
            <a:pPr algn="ctr"/>
            <a:r>
              <a:rPr lang="fi-FI" sz="1667" dirty="0"/>
              <a:t>=</a:t>
            </a:r>
            <a:endParaRPr lang="fi-FI" dirty="0"/>
          </a:p>
        </p:txBody>
      </p:sp>
    </p:spTree>
    <p:extLst>
      <p:ext uri="{BB962C8B-B14F-4D97-AF65-F5344CB8AC3E}">
        <p14:creationId xmlns:p14="http://schemas.microsoft.com/office/powerpoint/2010/main" val="273360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30" name="TextBox 29"/>
          <p:cNvSpPr txBox="1"/>
          <p:nvPr/>
        </p:nvSpPr>
        <p:spPr>
          <a:xfrm>
            <a:off x="3279326" y="802834"/>
            <a:ext cx="1325031" cy="4719305"/>
          </a:xfrm>
          <a:prstGeom prst="rect">
            <a:avLst/>
          </a:prstGeom>
          <a:noFill/>
        </p:spPr>
        <p:txBody>
          <a:bodyPr wrap="square" lIns="0" tIns="0" rIns="0" bIns="0" rtlCol="0">
            <a:spAutoFit/>
          </a:bodyPr>
          <a:lstStyle/>
          <a:p>
            <a:pPr algn="ctr"/>
            <a:r>
              <a:rPr lang="fi-FI" sz="1667" b="1" dirty="0"/>
              <a:t>E(Y|Z=1)</a:t>
            </a:r>
          </a:p>
          <a:p>
            <a:pPr algn="ctr"/>
            <a:r>
              <a:rPr lang="fi-FI" sz="1600" dirty="0">
                <a:solidFill>
                  <a:schemeClr val="bg1"/>
                </a:solidFill>
              </a:rPr>
              <a:t>=</a:t>
            </a:r>
          </a:p>
          <a:p>
            <a:pPr algn="ctr"/>
            <a:r>
              <a:rPr lang="fi-FI" sz="1600" dirty="0">
                <a:solidFill>
                  <a:schemeClr val="bg1"/>
                </a:solidFill>
              </a:rPr>
              <a:t>Pr(</a:t>
            </a:r>
            <a:r>
              <a:rPr lang="fi-FI" sz="1600" dirty="0" err="1">
                <a:solidFill>
                  <a:schemeClr val="bg1"/>
                </a:solidFill>
              </a:rPr>
              <a:t>always</a:t>
            </a:r>
            <a:r>
              <a:rPr lang="fi-FI" sz="1600" dirty="0">
                <a:solidFill>
                  <a:schemeClr val="bg1"/>
                </a:solidFill>
              </a:rPr>
              <a:t>) * </a:t>
            </a:r>
          </a:p>
          <a:p>
            <a:pPr algn="ctr"/>
            <a:r>
              <a:rPr lang="fi-FI" sz="1600" dirty="0">
                <a:solidFill>
                  <a:schemeClr val="bg1"/>
                </a:solidFill>
              </a:rPr>
              <a:t>E[Y</a:t>
            </a:r>
            <a:r>
              <a:rPr lang="fi-FI" sz="1600" baseline="-25000" dirty="0">
                <a:solidFill>
                  <a:schemeClr val="bg1"/>
                </a:solidFill>
              </a:rPr>
              <a:t>1</a:t>
            </a:r>
            <a:r>
              <a:rPr lang="fi-FI" sz="1600" dirty="0">
                <a:solidFill>
                  <a:schemeClr val="bg1"/>
                </a:solidFill>
              </a:rPr>
              <a:t>|always]</a:t>
            </a:r>
          </a:p>
          <a:p>
            <a:pPr algn="ctr"/>
            <a:endParaRPr lang="fi-FI" sz="1600" dirty="0">
              <a:solidFill>
                <a:schemeClr val="bg1"/>
              </a:solidFill>
            </a:endParaRPr>
          </a:p>
          <a:p>
            <a:pPr algn="ctr"/>
            <a:endParaRPr lang="fi-FI" sz="1600" dirty="0">
              <a:solidFill>
                <a:schemeClr val="bg1"/>
              </a:solidFill>
            </a:endParaRPr>
          </a:p>
          <a:p>
            <a:pPr algn="ctr"/>
            <a:endParaRPr lang="fi-FI" sz="1600" dirty="0">
              <a:solidFill>
                <a:schemeClr val="bg1"/>
              </a:solidFill>
            </a:endParaRPr>
          </a:p>
          <a:p>
            <a:pPr algn="ctr"/>
            <a:endParaRPr lang="fi-FI" sz="1600" dirty="0">
              <a:solidFill>
                <a:schemeClr val="bg1"/>
              </a:solidFill>
            </a:endParaRPr>
          </a:p>
          <a:p>
            <a:pPr algn="ctr"/>
            <a:endParaRPr lang="fi-FI" sz="1600" dirty="0"/>
          </a:p>
          <a:p>
            <a:pPr algn="ctr"/>
            <a:r>
              <a:rPr lang="fi-FI" sz="1600" dirty="0"/>
              <a:t>Pr(</a:t>
            </a:r>
            <a:r>
              <a:rPr lang="fi-FI" sz="1600" dirty="0" err="1"/>
              <a:t>complier</a:t>
            </a:r>
            <a:r>
              <a:rPr lang="fi-FI" sz="1600" dirty="0"/>
              <a:t>) * </a:t>
            </a:r>
          </a:p>
          <a:p>
            <a:pPr algn="ctr"/>
            <a:r>
              <a:rPr lang="fi-FI" sz="1600" dirty="0"/>
              <a:t>E[Y</a:t>
            </a:r>
            <a:r>
              <a:rPr lang="fi-FI" sz="1600" baseline="-25000" dirty="0"/>
              <a:t>1</a:t>
            </a:r>
            <a:r>
              <a:rPr lang="fi-FI" sz="1600" dirty="0"/>
              <a:t>|complier]</a:t>
            </a:r>
          </a:p>
          <a:p>
            <a:pPr algn="ctr"/>
            <a:endParaRPr lang="fi-FI" sz="1600" dirty="0"/>
          </a:p>
          <a:p>
            <a:pPr algn="ctr"/>
            <a:endParaRPr lang="fi-FI" sz="1600" dirty="0"/>
          </a:p>
          <a:p>
            <a:pPr algn="ctr"/>
            <a:r>
              <a:rPr lang="fi-FI" sz="1600" dirty="0">
                <a:solidFill>
                  <a:srgbClr val="FFFFFF"/>
                </a:solidFill>
              </a:rPr>
              <a:t>+</a:t>
            </a:r>
          </a:p>
          <a:p>
            <a:pPr algn="ctr"/>
            <a:endParaRPr lang="fi-FI" sz="1600" dirty="0">
              <a:solidFill>
                <a:srgbClr val="FFFFFF"/>
              </a:solidFill>
            </a:endParaRPr>
          </a:p>
          <a:p>
            <a:pPr algn="ctr"/>
            <a:endParaRPr lang="fi-FI" sz="1600" dirty="0">
              <a:solidFill>
                <a:srgbClr val="FFFFFF"/>
              </a:solidFill>
            </a:endParaRPr>
          </a:p>
          <a:p>
            <a:pPr algn="ctr"/>
            <a:r>
              <a:rPr lang="fi-FI" sz="1600" dirty="0">
                <a:solidFill>
                  <a:srgbClr val="FFFFFF"/>
                </a:solidFill>
              </a:rPr>
              <a:t>Pr(</a:t>
            </a:r>
            <a:r>
              <a:rPr lang="fi-FI" sz="1600" dirty="0" err="1">
                <a:solidFill>
                  <a:srgbClr val="FFFFFF"/>
                </a:solidFill>
              </a:rPr>
              <a:t>never</a:t>
            </a:r>
            <a:r>
              <a:rPr lang="fi-FI" sz="1600" dirty="0">
                <a:solidFill>
                  <a:srgbClr val="FFFFFF"/>
                </a:solidFill>
              </a:rPr>
              <a:t>) * </a:t>
            </a:r>
          </a:p>
          <a:p>
            <a:pPr algn="ctr"/>
            <a:r>
              <a:rPr lang="fi-FI" sz="1600" dirty="0">
                <a:solidFill>
                  <a:srgbClr val="FFFFFF"/>
                </a:solidFill>
              </a:rPr>
              <a:t>E[Y</a:t>
            </a:r>
            <a:r>
              <a:rPr lang="fi-FI" sz="1600" baseline="-25000" dirty="0">
                <a:solidFill>
                  <a:srgbClr val="FFFFFF"/>
                </a:solidFill>
              </a:rPr>
              <a:t>0</a:t>
            </a:r>
            <a:r>
              <a:rPr lang="fi-FI" sz="1600" dirty="0">
                <a:solidFill>
                  <a:srgbClr val="FFFFFF"/>
                </a:solidFill>
              </a:rPr>
              <a:t>|never]</a:t>
            </a:r>
          </a:p>
          <a:p>
            <a:pPr algn="ctr"/>
            <a:endParaRPr lang="fi-FI" dirty="0">
              <a:solidFill>
                <a:srgbClr val="FFFFFF"/>
              </a:solidFill>
            </a:endParaRPr>
          </a:p>
        </p:txBody>
      </p:sp>
      <p:sp>
        <p:nvSpPr>
          <p:cNvPr id="32" name="TextBox 31"/>
          <p:cNvSpPr txBox="1"/>
          <p:nvPr/>
        </p:nvSpPr>
        <p:spPr>
          <a:xfrm>
            <a:off x="4924862" y="803280"/>
            <a:ext cx="1325031" cy="4934749"/>
          </a:xfrm>
          <a:prstGeom prst="rect">
            <a:avLst/>
          </a:prstGeom>
          <a:noFill/>
        </p:spPr>
        <p:txBody>
          <a:bodyPr wrap="square" lIns="0" tIns="0" rIns="0" bIns="0" rtlCol="0">
            <a:spAutoFit/>
          </a:bodyPr>
          <a:lstStyle/>
          <a:p>
            <a:pPr algn="ctr"/>
            <a:r>
              <a:rPr lang="fi-FI" sz="1667" b="1" dirty="0"/>
              <a:t>E(Y|Z=0)</a:t>
            </a:r>
          </a:p>
          <a:p>
            <a:pPr algn="ctr"/>
            <a:r>
              <a:rPr lang="fi-FI" sz="1600" dirty="0">
                <a:solidFill>
                  <a:srgbClr val="FFFFFF"/>
                </a:solidFill>
              </a:rPr>
              <a:t>=</a:t>
            </a:r>
          </a:p>
          <a:p>
            <a:pPr algn="ctr"/>
            <a:r>
              <a:rPr lang="fi-FI" sz="1600" dirty="0">
                <a:solidFill>
                  <a:srgbClr val="FFFFFF"/>
                </a:solidFill>
              </a:rPr>
              <a:t>Pr(</a:t>
            </a:r>
            <a:r>
              <a:rPr lang="fi-FI" sz="1600" dirty="0" err="1">
                <a:solidFill>
                  <a:srgbClr val="FFFFFF"/>
                </a:solidFill>
              </a:rPr>
              <a:t>always</a:t>
            </a:r>
            <a:r>
              <a:rPr lang="fi-FI" sz="1600" dirty="0">
                <a:solidFill>
                  <a:srgbClr val="FFFFFF"/>
                </a:solidFill>
              </a:rPr>
              <a:t>) * </a:t>
            </a:r>
          </a:p>
          <a:p>
            <a:pPr algn="ctr"/>
            <a:r>
              <a:rPr lang="fi-FI" sz="1600" dirty="0">
                <a:solidFill>
                  <a:srgbClr val="FFFFFF"/>
                </a:solidFill>
              </a:rPr>
              <a:t>E[Y</a:t>
            </a:r>
            <a:r>
              <a:rPr lang="fi-FI" sz="1600" baseline="-25000" dirty="0">
                <a:solidFill>
                  <a:srgbClr val="FFFFFF"/>
                </a:solidFill>
              </a:rPr>
              <a:t>1</a:t>
            </a:r>
            <a:r>
              <a:rPr lang="fi-FI" sz="1600" dirty="0">
                <a:solidFill>
                  <a:srgbClr val="FFFFFF"/>
                </a:solidFill>
              </a:rPr>
              <a:t>|always]</a:t>
            </a:r>
          </a:p>
          <a:p>
            <a:pPr algn="ctr"/>
            <a:endParaRPr lang="fi-FI" sz="1600" dirty="0">
              <a:solidFill>
                <a:srgbClr val="FFFFFF"/>
              </a:solidFill>
            </a:endParaRPr>
          </a:p>
          <a:p>
            <a:pPr algn="ctr"/>
            <a:endParaRPr lang="fi-FI" sz="1600" dirty="0">
              <a:solidFill>
                <a:srgbClr val="FFFFFF"/>
              </a:solidFill>
            </a:endParaRPr>
          </a:p>
          <a:p>
            <a:pPr algn="ctr"/>
            <a:r>
              <a:rPr lang="fi-FI" sz="1600" dirty="0">
                <a:solidFill>
                  <a:srgbClr val="FFFFFF"/>
                </a:solidFill>
              </a:rPr>
              <a:t>+</a:t>
            </a:r>
          </a:p>
          <a:p>
            <a:pPr algn="ctr"/>
            <a:endParaRPr lang="fi-FI" sz="1600" dirty="0"/>
          </a:p>
          <a:p>
            <a:pPr algn="ctr"/>
            <a:endParaRPr lang="fi-FI" sz="1600" dirty="0"/>
          </a:p>
          <a:p>
            <a:pPr algn="ctr"/>
            <a:r>
              <a:rPr lang="fi-FI" sz="1600" dirty="0"/>
              <a:t>Pr(</a:t>
            </a:r>
            <a:r>
              <a:rPr lang="fi-FI" sz="1600" dirty="0" err="1"/>
              <a:t>complier</a:t>
            </a:r>
            <a:r>
              <a:rPr lang="fi-FI" sz="1600" dirty="0"/>
              <a:t>) * </a:t>
            </a:r>
          </a:p>
          <a:p>
            <a:pPr algn="ctr"/>
            <a:r>
              <a:rPr lang="fi-FI" sz="1600" dirty="0"/>
              <a:t>E[Y</a:t>
            </a:r>
            <a:r>
              <a:rPr lang="fi-FI" sz="1600" baseline="-25000" dirty="0"/>
              <a:t>0</a:t>
            </a:r>
            <a:r>
              <a:rPr lang="fi-FI" sz="1600" dirty="0"/>
              <a:t>|complier]</a:t>
            </a:r>
          </a:p>
          <a:p>
            <a:pPr algn="ctr"/>
            <a:endParaRPr lang="fi-FI" sz="1600" dirty="0"/>
          </a:p>
          <a:p>
            <a:pPr algn="ctr"/>
            <a:endParaRPr lang="fi-FI" sz="1600" dirty="0">
              <a:solidFill>
                <a:srgbClr val="FFFFFF"/>
              </a:solidFill>
            </a:endParaRPr>
          </a:p>
          <a:p>
            <a:pPr algn="ctr"/>
            <a:r>
              <a:rPr lang="fi-FI" sz="1600" dirty="0">
                <a:solidFill>
                  <a:srgbClr val="FFFFFF"/>
                </a:solidFill>
              </a:rPr>
              <a:t>+</a:t>
            </a:r>
          </a:p>
          <a:p>
            <a:pPr algn="ctr"/>
            <a:endParaRPr lang="fi-FI" sz="1600" dirty="0">
              <a:solidFill>
                <a:srgbClr val="FFFFFF"/>
              </a:solidFill>
            </a:endParaRPr>
          </a:p>
          <a:p>
            <a:pPr algn="ctr"/>
            <a:endParaRPr lang="fi-FI" sz="1600" dirty="0">
              <a:solidFill>
                <a:srgbClr val="FFFFFF"/>
              </a:solidFill>
            </a:endParaRPr>
          </a:p>
          <a:p>
            <a:pPr algn="ctr"/>
            <a:r>
              <a:rPr lang="fi-FI" sz="1600" dirty="0">
                <a:solidFill>
                  <a:srgbClr val="FFFFFF"/>
                </a:solidFill>
              </a:rPr>
              <a:t>Pr(</a:t>
            </a:r>
            <a:r>
              <a:rPr lang="fi-FI" sz="1600" dirty="0" err="1">
                <a:solidFill>
                  <a:srgbClr val="FFFFFF"/>
                </a:solidFill>
              </a:rPr>
              <a:t>never</a:t>
            </a:r>
            <a:r>
              <a:rPr lang="fi-FI" sz="1600" dirty="0">
                <a:solidFill>
                  <a:srgbClr val="FFFFFF"/>
                </a:solidFill>
              </a:rPr>
              <a:t>) * </a:t>
            </a:r>
          </a:p>
          <a:p>
            <a:pPr algn="ctr"/>
            <a:r>
              <a:rPr lang="fi-FI" sz="1600" dirty="0">
                <a:solidFill>
                  <a:srgbClr val="FFFFFF"/>
                </a:solidFill>
              </a:rPr>
              <a:t>E[Y</a:t>
            </a:r>
            <a:r>
              <a:rPr lang="fi-FI" sz="1600" baseline="-25000" dirty="0">
                <a:solidFill>
                  <a:srgbClr val="FFFFFF"/>
                </a:solidFill>
              </a:rPr>
              <a:t>0</a:t>
            </a:r>
            <a:r>
              <a:rPr lang="fi-FI" sz="1600" dirty="0">
                <a:solidFill>
                  <a:srgbClr val="FFFFFF"/>
                </a:solidFill>
              </a:rPr>
              <a:t>|never</a:t>
            </a:r>
            <a:r>
              <a:rPr lang="fi-FI" dirty="0">
                <a:solidFill>
                  <a:srgbClr val="FFFFFF"/>
                </a:solidFill>
              </a:rPr>
              <a:t>]</a:t>
            </a:r>
          </a:p>
          <a:p>
            <a:pPr algn="ctr"/>
            <a:endParaRPr lang="fi-FI" dirty="0"/>
          </a:p>
        </p:txBody>
      </p:sp>
      <p:sp>
        <p:nvSpPr>
          <p:cNvPr id="13" name="TextBox 12"/>
          <p:cNvSpPr txBox="1"/>
          <p:nvPr/>
        </p:nvSpPr>
        <p:spPr>
          <a:xfrm>
            <a:off x="4351267" y="792224"/>
            <a:ext cx="805285" cy="256545"/>
          </a:xfrm>
          <a:prstGeom prst="rect">
            <a:avLst/>
          </a:prstGeom>
          <a:noFill/>
        </p:spPr>
        <p:txBody>
          <a:bodyPr wrap="square" lIns="0" tIns="0" rIns="0" bIns="0" rtlCol="0">
            <a:spAutoFit/>
          </a:bodyPr>
          <a:lstStyle/>
          <a:p>
            <a:pPr algn="ctr"/>
            <a:r>
              <a:rPr lang="fi-FI" sz="1667" b="1"/>
              <a:t>-</a:t>
            </a:r>
            <a:endParaRPr lang="fi-FI"/>
          </a:p>
        </p:txBody>
      </p:sp>
      <p:sp>
        <p:nvSpPr>
          <p:cNvPr id="14" name="TextBox 13"/>
          <p:cNvSpPr txBox="1"/>
          <p:nvPr/>
        </p:nvSpPr>
        <p:spPr>
          <a:xfrm>
            <a:off x="4340217" y="2967076"/>
            <a:ext cx="805285" cy="256545"/>
          </a:xfrm>
          <a:prstGeom prst="rect">
            <a:avLst/>
          </a:prstGeom>
          <a:noFill/>
        </p:spPr>
        <p:txBody>
          <a:bodyPr wrap="square" lIns="0" tIns="0" rIns="0" bIns="0" rtlCol="0">
            <a:spAutoFit/>
          </a:bodyPr>
          <a:lstStyle/>
          <a:p>
            <a:pPr algn="ctr"/>
            <a:r>
              <a:rPr lang="fi-FI" sz="1667"/>
              <a:t>-</a:t>
            </a:r>
            <a:endParaRPr lang="fi-FI"/>
          </a:p>
        </p:txBody>
      </p:sp>
      <p:sp>
        <p:nvSpPr>
          <p:cNvPr id="16" name="TextBox 15"/>
          <p:cNvSpPr txBox="1"/>
          <p:nvPr/>
        </p:nvSpPr>
        <p:spPr>
          <a:xfrm>
            <a:off x="4351722" y="1897132"/>
            <a:ext cx="805285" cy="256545"/>
          </a:xfrm>
          <a:prstGeom prst="rect">
            <a:avLst/>
          </a:prstGeom>
          <a:noFill/>
        </p:spPr>
        <p:txBody>
          <a:bodyPr wrap="square" lIns="0" tIns="0" rIns="0" bIns="0" rtlCol="0">
            <a:spAutoFit/>
          </a:bodyPr>
          <a:lstStyle/>
          <a:p>
            <a:pPr algn="ctr"/>
            <a:r>
              <a:rPr lang="fi-FI" sz="1667" b="1"/>
              <a:t>=</a:t>
            </a:r>
            <a:endParaRPr lang="fi-FI"/>
          </a:p>
        </p:txBody>
      </p:sp>
    </p:spTree>
    <p:extLst>
      <p:ext uri="{BB962C8B-B14F-4D97-AF65-F5344CB8AC3E}">
        <p14:creationId xmlns:p14="http://schemas.microsoft.com/office/powerpoint/2010/main" val="8305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30" name="TextBox 29"/>
          <p:cNvSpPr txBox="1"/>
          <p:nvPr/>
        </p:nvSpPr>
        <p:spPr>
          <a:xfrm>
            <a:off x="3279326" y="802834"/>
            <a:ext cx="1325031" cy="4411529"/>
          </a:xfrm>
          <a:prstGeom prst="rect">
            <a:avLst/>
          </a:prstGeom>
          <a:noFill/>
        </p:spPr>
        <p:txBody>
          <a:bodyPr wrap="square" lIns="0" tIns="0" rIns="0" bIns="0" rtlCol="0">
            <a:spAutoFit/>
          </a:bodyPr>
          <a:lstStyle/>
          <a:p>
            <a:pPr algn="ctr"/>
            <a:r>
              <a:rPr lang="fi-FI" sz="1667" b="1" dirty="0"/>
              <a:t>E(Y|Z=1)</a:t>
            </a:r>
          </a:p>
          <a:p>
            <a:pPr algn="ctr"/>
            <a:r>
              <a:rPr lang="fi-FI" dirty="0">
                <a:solidFill>
                  <a:schemeClr val="bg1"/>
                </a:solidFill>
              </a:rPr>
              <a:t>=</a:t>
            </a:r>
          </a:p>
          <a:p>
            <a:pPr algn="ctr"/>
            <a:r>
              <a:rPr lang="fi-FI" dirty="0">
                <a:solidFill>
                  <a:schemeClr val="bg1"/>
                </a:solidFill>
              </a:rPr>
              <a:t>Pr(</a:t>
            </a:r>
            <a:r>
              <a:rPr lang="fi-FI" dirty="0" err="1">
                <a:solidFill>
                  <a:schemeClr val="bg1"/>
                </a:solidFill>
              </a:rPr>
              <a:t>always</a:t>
            </a:r>
            <a:r>
              <a:rPr lang="fi-FI" dirty="0">
                <a:solidFill>
                  <a:schemeClr val="bg1"/>
                </a:solidFill>
              </a:rPr>
              <a:t>) * </a:t>
            </a:r>
          </a:p>
          <a:p>
            <a:pPr algn="ctr"/>
            <a:r>
              <a:rPr lang="fi-FI" dirty="0">
                <a:solidFill>
                  <a:schemeClr val="bg1"/>
                </a:solidFill>
              </a:rPr>
              <a:t>E[Y</a:t>
            </a:r>
            <a:r>
              <a:rPr lang="fi-FI" baseline="-25000" dirty="0">
                <a:solidFill>
                  <a:schemeClr val="bg1"/>
                </a:solidFill>
              </a:rPr>
              <a:t>1</a:t>
            </a:r>
            <a:r>
              <a:rPr lang="fi-FI" dirty="0">
                <a:solidFill>
                  <a:schemeClr val="bg1"/>
                </a:solidFill>
              </a:rPr>
              <a:t>|always]</a:t>
            </a:r>
          </a:p>
          <a:p>
            <a:pPr algn="ctr"/>
            <a:endParaRPr lang="fi-FI" dirty="0">
              <a:solidFill>
                <a:schemeClr val="bg1"/>
              </a:solidFill>
            </a:endParaRPr>
          </a:p>
          <a:p>
            <a:pPr algn="ctr"/>
            <a:endParaRPr lang="fi-FI" dirty="0">
              <a:solidFill>
                <a:schemeClr val="bg1"/>
              </a:solidFill>
            </a:endParaRPr>
          </a:p>
          <a:p>
            <a:pPr algn="ctr"/>
            <a:r>
              <a:rPr lang="fi-FI" dirty="0">
                <a:solidFill>
                  <a:schemeClr val="bg1"/>
                </a:solidFill>
              </a:rPr>
              <a:t>+</a:t>
            </a:r>
          </a:p>
          <a:p>
            <a:pPr algn="ctr"/>
            <a:endParaRPr lang="fi-FI" dirty="0">
              <a:solidFill>
                <a:schemeClr val="bg1"/>
              </a:solidFill>
            </a:endParaRPr>
          </a:p>
          <a:p>
            <a:pPr algn="ctr"/>
            <a:endParaRPr lang="fi-FI" dirty="0"/>
          </a:p>
          <a:p>
            <a:pPr algn="ctr"/>
            <a:endParaRPr lang="fi-FI" dirty="0"/>
          </a:p>
          <a:p>
            <a:pPr algn="ctr"/>
            <a:r>
              <a:rPr lang="fi-FI" dirty="0">
                <a:solidFill>
                  <a:srgbClr val="FFFFFF"/>
                </a:solidFill>
              </a:rPr>
              <a:t>+</a:t>
            </a:r>
          </a:p>
          <a:p>
            <a:pPr algn="ctr"/>
            <a:endParaRPr lang="fi-FI" dirty="0">
              <a:solidFill>
                <a:srgbClr val="FFFFFF"/>
              </a:solidFill>
            </a:endParaRPr>
          </a:p>
          <a:p>
            <a:pPr algn="ctr"/>
            <a:endParaRPr lang="fi-FI" dirty="0">
              <a:solidFill>
                <a:srgbClr val="FFFFFF"/>
              </a:solidFill>
            </a:endParaRPr>
          </a:p>
          <a:p>
            <a:pPr algn="ctr"/>
            <a:r>
              <a:rPr lang="fi-FI" dirty="0">
                <a:solidFill>
                  <a:srgbClr val="FFFFFF"/>
                </a:solidFill>
              </a:rPr>
              <a:t>Pr(</a:t>
            </a:r>
            <a:r>
              <a:rPr lang="fi-FI" dirty="0" err="1">
                <a:solidFill>
                  <a:srgbClr val="FFFFFF"/>
                </a:solidFill>
              </a:rPr>
              <a:t>never</a:t>
            </a:r>
            <a:r>
              <a:rPr lang="fi-FI" dirty="0">
                <a:solidFill>
                  <a:srgbClr val="FFFFFF"/>
                </a:solidFill>
              </a:rPr>
              <a:t>) * </a:t>
            </a:r>
          </a:p>
          <a:p>
            <a:pPr algn="ctr"/>
            <a:r>
              <a:rPr lang="fi-FI" dirty="0">
                <a:solidFill>
                  <a:srgbClr val="FFFFFF"/>
                </a:solidFill>
              </a:rPr>
              <a:t>E[Y</a:t>
            </a:r>
            <a:r>
              <a:rPr lang="fi-FI" baseline="-25000" dirty="0">
                <a:solidFill>
                  <a:srgbClr val="FFFFFF"/>
                </a:solidFill>
              </a:rPr>
              <a:t>0</a:t>
            </a:r>
            <a:r>
              <a:rPr lang="fi-FI" dirty="0">
                <a:solidFill>
                  <a:srgbClr val="FFFFFF"/>
                </a:solidFill>
              </a:rPr>
              <a:t>|never]</a:t>
            </a:r>
          </a:p>
          <a:p>
            <a:pPr algn="ctr"/>
            <a:endParaRPr lang="fi-FI" dirty="0">
              <a:solidFill>
                <a:srgbClr val="FFFFFF"/>
              </a:solidFill>
            </a:endParaRPr>
          </a:p>
        </p:txBody>
      </p:sp>
      <p:sp>
        <p:nvSpPr>
          <p:cNvPr id="32" name="TextBox 31"/>
          <p:cNvSpPr txBox="1"/>
          <p:nvPr/>
        </p:nvSpPr>
        <p:spPr>
          <a:xfrm>
            <a:off x="4924862" y="803281"/>
            <a:ext cx="1325031" cy="4688528"/>
          </a:xfrm>
          <a:prstGeom prst="rect">
            <a:avLst/>
          </a:prstGeom>
          <a:noFill/>
        </p:spPr>
        <p:txBody>
          <a:bodyPr wrap="square" lIns="0" tIns="0" rIns="0" bIns="0" rtlCol="0">
            <a:spAutoFit/>
          </a:bodyPr>
          <a:lstStyle/>
          <a:p>
            <a:pPr algn="ctr"/>
            <a:r>
              <a:rPr lang="fi-FI" sz="1667" b="1" dirty="0"/>
              <a:t>E(Y|Z=0)</a:t>
            </a:r>
          </a:p>
          <a:p>
            <a:pPr algn="ctr"/>
            <a:r>
              <a:rPr lang="fi-FI" dirty="0">
                <a:solidFill>
                  <a:srgbClr val="FFFFFF"/>
                </a:solidFill>
              </a:rPr>
              <a:t>=</a:t>
            </a:r>
          </a:p>
          <a:p>
            <a:pPr algn="ctr"/>
            <a:r>
              <a:rPr lang="fi-FI" dirty="0">
                <a:solidFill>
                  <a:srgbClr val="FFFFFF"/>
                </a:solidFill>
              </a:rPr>
              <a:t>Pr(</a:t>
            </a:r>
            <a:r>
              <a:rPr lang="fi-FI" dirty="0" err="1">
                <a:solidFill>
                  <a:srgbClr val="FFFFFF"/>
                </a:solidFill>
              </a:rPr>
              <a:t>always</a:t>
            </a:r>
            <a:r>
              <a:rPr lang="fi-FI" dirty="0">
                <a:solidFill>
                  <a:srgbClr val="FFFFFF"/>
                </a:solidFill>
              </a:rPr>
              <a:t>) * </a:t>
            </a:r>
          </a:p>
          <a:p>
            <a:pPr algn="ctr"/>
            <a:r>
              <a:rPr lang="fi-FI" dirty="0">
                <a:solidFill>
                  <a:srgbClr val="FFFFFF"/>
                </a:solidFill>
              </a:rPr>
              <a:t>E[Y</a:t>
            </a:r>
            <a:r>
              <a:rPr lang="fi-FI" baseline="-25000" dirty="0">
                <a:solidFill>
                  <a:srgbClr val="FFFFFF"/>
                </a:solidFill>
              </a:rPr>
              <a:t>1</a:t>
            </a:r>
            <a:r>
              <a:rPr lang="fi-FI" dirty="0">
                <a:solidFill>
                  <a:srgbClr val="FFFFFF"/>
                </a:solidFill>
              </a:rPr>
              <a:t>|always]</a:t>
            </a:r>
          </a:p>
          <a:p>
            <a:pPr algn="ctr"/>
            <a:endParaRPr lang="fi-FI" dirty="0">
              <a:solidFill>
                <a:srgbClr val="FFFFFF"/>
              </a:solidFill>
            </a:endParaRPr>
          </a:p>
          <a:p>
            <a:pPr algn="ctr"/>
            <a:endParaRPr lang="fi-FI" dirty="0">
              <a:solidFill>
                <a:srgbClr val="FFFFFF"/>
              </a:solidFill>
            </a:endParaRPr>
          </a:p>
          <a:p>
            <a:pPr algn="ctr"/>
            <a:r>
              <a:rPr lang="fi-FI" dirty="0">
                <a:solidFill>
                  <a:srgbClr val="FFFFFF"/>
                </a:solidFill>
              </a:rPr>
              <a:t>+</a:t>
            </a:r>
          </a:p>
          <a:p>
            <a:pPr algn="ctr"/>
            <a:endParaRPr lang="fi-FI" dirty="0"/>
          </a:p>
          <a:p>
            <a:pPr algn="ctr"/>
            <a:endParaRPr lang="fi-FI" dirty="0"/>
          </a:p>
          <a:p>
            <a:pPr algn="ctr"/>
            <a:endParaRPr lang="fi-FI" dirty="0"/>
          </a:p>
          <a:p>
            <a:pPr algn="ctr"/>
            <a:endParaRPr lang="fi-FI" dirty="0">
              <a:solidFill>
                <a:srgbClr val="FFFFFF"/>
              </a:solidFill>
            </a:endParaRPr>
          </a:p>
          <a:p>
            <a:pPr algn="ctr"/>
            <a:r>
              <a:rPr lang="fi-FI" dirty="0">
                <a:solidFill>
                  <a:srgbClr val="FFFFFF"/>
                </a:solidFill>
              </a:rPr>
              <a:t>+</a:t>
            </a:r>
          </a:p>
          <a:p>
            <a:pPr algn="ctr"/>
            <a:endParaRPr lang="fi-FI" dirty="0">
              <a:solidFill>
                <a:srgbClr val="FFFFFF"/>
              </a:solidFill>
            </a:endParaRPr>
          </a:p>
          <a:p>
            <a:pPr algn="ctr"/>
            <a:endParaRPr lang="fi-FI" dirty="0">
              <a:solidFill>
                <a:srgbClr val="FFFFFF"/>
              </a:solidFill>
            </a:endParaRPr>
          </a:p>
          <a:p>
            <a:pPr algn="ctr"/>
            <a:r>
              <a:rPr lang="fi-FI" dirty="0">
                <a:solidFill>
                  <a:srgbClr val="FFFFFF"/>
                </a:solidFill>
              </a:rPr>
              <a:t>Pr(</a:t>
            </a:r>
            <a:r>
              <a:rPr lang="fi-FI" dirty="0" err="1">
                <a:solidFill>
                  <a:srgbClr val="FFFFFF"/>
                </a:solidFill>
              </a:rPr>
              <a:t>never</a:t>
            </a:r>
            <a:r>
              <a:rPr lang="fi-FI" dirty="0">
                <a:solidFill>
                  <a:srgbClr val="FFFFFF"/>
                </a:solidFill>
              </a:rPr>
              <a:t>) * </a:t>
            </a:r>
          </a:p>
          <a:p>
            <a:pPr algn="ctr"/>
            <a:r>
              <a:rPr lang="fi-FI" dirty="0">
                <a:solidFill>
                  <a:srgbClr val="FFFFFF"/>
                </a:solidFill>
              </a:rPr>
              <a:t>E[Y</a:t>
            </a:r>
            <a:r>
              <a:rPr lang="fi-FI" baseline="-25000" dirty="0">
                <a:solidFill>
                  <a:srgbClr val="FFFFFF"/>
                </a:solidFill>
              </a:rPr>
              <a:t>0</a:t>
            </a:r>
            <a:r>
              <a:rPr lang="fi-FI" dirty="0">
                <a:solidFill>
                  <a:srgbClr val="FFFFFF"/>
                </a:solidFill>
              </a:rPr>
              <a:t>|never]</a:t>
            </a:r>
          </a:p>
          <a:p>
            <a:pPr algn="ctr"/>
            <a:endParaRPr lang="fi-FI" dirty="0"/>
          </a:p>
        </p:txBody>
      </p:sp>
      <p:sp>
        <p:nvSpPr>
          <p:cNvPr id="13" name="TextBox 12"/>
          <p:cNvSpPr txBox="1"/>
          <p:nvPr/>
        </p:nvSpPr>
        <p:spPr>
          <a:xfrm>
            <a:off x="4351267" y="792224"/>
            <a:ext cx="805285" cy="256545"/>
          </a:xfrm>
          <a:prstGeom prst="rect">
            <a:avLst/>
          </a:prstGeom>
          <a:noFill/>
        </p:spPr>
        <p:txBody>
          <a:bodyPr wrap="square" lIns="0" tIns="0" rIns="0" bIns="0" rtlCol="0">
            <a:spAutoFit/>
          </a:bodyPr>
          <a:lstStyle/>
          <a:p>
            <a:pPr algn="ctr"/>
            <a:r>
              <a:rPr lang="fi-FI" sz="1667" b="1"/>
              <a:t>-</a:t>
            </a:r>
            <a:endParaRPr lang="fi-FI"/>
          </a:p>
        </p:txBody>
      </p:sp>
      <p:sp>
        <p:nvSpPr>
          <p:cNvPr id="16" name="TextBox 15"/>
          <p:cNvSpPr txBox="1"/>
          <p:nvPr/>
        </p:nvSpPr>
        <p:spPr>
          <a:xfrm>
            <a:off x="4351722" y="1897132"/>
            <a:ext cx="805285" cy="256545"/>
          </a:xfrm>
          <a:prstGeom prst="rect">
            <a:avLst/>
          </a:prstGeom>
          <a:noFill/>
        </p:spPr>
        <p:txBody>
          <a:bodyPr wrap="square" lIns="0" tIns="0" rIns="0" bIns="0" rtlCol="0">
            <a:spAutoFit/>
          </a:bodyPr>
          <a:lstStyle/>
          <a:p>
            <a:pPr algn="ctr"/>
            <a:r>
              <a:rPr lang="fi-FI" sz="1667" b="1"/>
              <a:t>=</a:t>
            </a:r>
            <a:endParaRPr lang="fi-FI"/>
          </a:p>
        </p:txBody>
      </p:sp>
      <p:sp>
        <p:nvSpPr>
          <p:cNvPr id="19" name="TextBox 18"/>
          <p:cNvSpPr txBox="1"/>
          <p:nvPr/>
        </p:nvSpPr>
        <p:spPr>
          <a:xfrm>
            <a:off x="3631023" y="2855024"/>
            <a:ext cx="2289308" cy="513089"/>
          </a:xfrm>
          <a:prstGeom prst="rect">
            <a:avLst/>
          </a:prstGeom>
          <a:noFill/>
          <a:ln>
            <a:noFill/>
          </a:ln>
        </p:spPr>
        <p:txBody>
          <a:bodyPr wrap="square" lIns="0" tIns="0" rIns="0" bIns="0" rtlCol="0">
            <a:spAutoFit/>
          </a:bodyPr>
          <a:lstStyle/>
          <a:p>
            <a:pPr algn="ctr"/>
            <a:r>
              <a:rPr lang="fi-FI" sz="1667" b="1" dirty="0"/>
              <a:t>Pr(</a:t>
            </a:r>
            <a:r>
              <a:rPr lang="fi-FI" sz="1667" b="1" dirty="0" err="1"/>
              <a:t>complier</a:t>
            </a:r>
            <a:r>
              <a:rPr lang="fi-FI" sz="1667" b="1" dirty="0"/>
              <a:t>)*</a:t>
            </a:r>
          </a:p>
          <a:p>
            <a:pPr algn="ctr"/>
            <a:r>
              <a:rPr lang="fi-FI" sz="1667" b="1" dirty="0"/>
              <a:t>E[Y</a:t>
            </a:r>
            <a:r>
              <a:rPr lang="fi-FI" sz="1667" b="1" baseline="-25000" dirty="0"/>
              <a:t>1</a:t>
            </a:r>
            <a:r>
              <a:rPr lang="fi-FI" sz="1667" b="1" dirty="0"/>
              <a:t>-Y</a:t>
            </a:r>
            <a:r>
              <a:rPr lang="fi-FI" sz="1667" b="1" baseline="-25000" dirty="0"/>
              <a:t>0</a:t>
            </a:r>
            <a:r>
              <a:rPr lang="fi-FI" sz="1667" b="1" dirty="0"/>
              <a:t>|complier]</a:t>
            </a:r>
            <a:endParaRPr lang="fi-FI" b="1" dirty="0"/>
          </a:p>
        </p:txBody>
      </p:sp>
    </p:spTree>
    <p:extLst>
      <p:ext uri="{BB962C8B-B14F-4D97-AF65-F5344CB8AC3E}">
        <p14:creationId xmlns:p14="http://schemas.microsoft.com/office/powerpoint/2010/main" val="249183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19" name="TextBox 18"/>
          <p:cNvSpPr txBox="1"/>
          <p:nvPr/>
        </p:nvSpPr>
        <p:spPr>
          <a:xfrm>
            <a:off x="3631023" y="2855024"/>
            <a:ext cx="2289308" cy="513089"/>
          </a:xfrm>
          <a:prstGeom prst="rect">
            <a:avLst/>
          </a:prstGeom>
          <a:noFill/>
          <a:ln>
            <a:noFill/>
          </a:ln>
        </p:spPr>
        <p:txBody>
          <a:bodyPr wrap="square" lIns="0" tIns="0" rIns="0" bIns="0" rtlCol="0">
            <a:spAutoFit/>
          </a:bodyPr>
          <a:lstStyle/>
          <a:p>
            <a:pPr algn="ctr"/>
            <a:r>
              <a:rPr lang="fi-FI" sz="1667" b="1" dirty="0"/>
              <a:t>Pr(</a:t>
            </a:r>
            <a:r>
              <a:rPr lang="fi-FI" sz="1667" b="1" dirty="0" err="1"/>
              <a:t>complier</a:t>
            </a:r>
            <a:r>
              <a:rPr lang="fi-FI" sz="1667" b="1" dirty="0"/>
              <a:t>)*</a:t>
            </a:r>
          </a:p>
          <a:p>
            <a:pPr algn="ctr"/>
            <a:r>
              <a:rPr lang="fi-FI" sz="1667" b="1" dirty="0"/>
              <a:t>E[Y</a:t>
            </a:r>
            <a:r>
              <a:rPr lang="fi-FI" sz="1667" b="1" baseline="-25000" dirty="0"/>
              <a:t>1</a:t>
            </a:r>
            <a:r>
              <a:rPr lang="fi-FI" sz="1667" b="1" dirty="0"/>
              <a:t>-Y</a:t>
            </a:r>
            <a:r>
              <a:rPr lang="fi-FI" sz="1667" b="1" baseline="-25000" dirty="0"/>
              <a:t>0</a:t>
            </a:r>
            <a:r>
              <a:rPr lang="fi-FI" sz="1667" b="1" dirty="0"/>
              <a:t>|complier]</a:t>
            </a:r>
            <a:endParaRPr lang="fi-FI" b="1" dirty="0"/>
          </a:p>
        </p:txBody>
      </p:sp>
      <p:sp>
        <p:nvSpPr>
          <p:cNvPr id="23" name="TextBox 18">
            <a:extLst>
              <a:ext uri="{FF2B5EF4-FFF2-40B4-BE49-F238E27FC236}">
                <a16:creationId xmlns:a16="http://schemas.microsoft.com/office/drawing/2014/main" id="{479547C8-12E1-EE4D-8472-DBC5253F261D}"/>
              </a:ext>
            </a:extLst>
          </p:cNvPr>
          <p:cNvSpPr txBox="1"/>
          <p:nvPr/>
        </p:nvSpPr>
        <p:spPr>
          <a:xfrm>
            <a:off x="3623432" y="3503312"/>
            <a:ext cx="2289308" cy="256545"/>
          </a:xfrm>
          <a:prstGeom prst="rect">
            <a:avLst/>
          </a:prstGeom>
          <a:noFill/>
          <a:ln>
            <a:noFill/>
          </a:ln>
        </p:spPr>
        <p:txBody>
          <a:bodyPr wrap="square" lIns="0" tIns="0" rIns="0" bIns="0" rtlCol="0">
            <a:spAutoFit/>
          </a:bodyPr>
          <a:lstStyle/>
          <a:p>
            <a:pPr algn="ctr"/>
            <a:r>
              <a:rPr lang="fi-FI" sz="1667" b="1" dirty="0"/>
              <a:t>Pr(</a:t>
            </a:r>
            <a:r>
              <a:rPr lang="fi-FI" sz="1667" b="1" dirty="0" err="1"/>
              <a:t>complier</a:t>
            </a:r>
            <a:r>
              <a:rPr lang="fi-FI" sz="1667" b="1" dirty="0"/>
              <a:t>)</a:t>
            </a:r>
          </a:p>
        </p:txBody>
      </p:sp>
      <p:cxnSp>
        <p:nvCxnSpPr>
          <p:cNvPr id="24" name="Suora yhdysviiva 2">
            <a:extLst>
              <a:ext uri="{FF2B5EF4-FFF2-40B4-BE49-F238E27FC236}">
                <a16:creationId xmlns:a16="http://schemas.microsoft.com/office/drawing/2014/main" id="{5BDB7E88-0E22-F541-8A39-30134813DFC6}"/>
              </a:ext>
            </a:extLst>
          </p:cNvPr>
          <p:cNvCxnSpPr/>
          <p:nvPr/>
        </p:nvCxnSpPr>
        <p:spPr>
          <a:xfrm flipV="1">
            <a:off x="3623432" y="3466721"/>
            <a:ext cx="2289308" cy="6682"/>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7" name="TextBox 15">
            <a:extLst>
              <a:ext uri="{FF2B5EF4-FFF2-40B4-BE49-F238E27FC236}">
                <a16:creationId xmlns:a16="http://schemas.microsoft.com/office/drawing/2014/main" id="{177D067D-BA86-EE47-B5EE-4E69CB6E22E9}"/>
              </a:ext>
            </a:extLst>
          </p:cNvPr>
          <p:cNvSpPr txBox="1"/>
          <p:nvPr/>
        </p:nvSpPr>
        <p:spPr>
          <a:xfrm>
            <a:off x="4364484" y="3892123"/>
            <a:ext cx="805285" cy="256545"/>
          </a:xfrm>
          <a:prstGeom prst="rect">
            <a:avLst/>
          </a:prstGeom>
          <a:noFill/>
        </p:spPr>
        <p:txBody>
          <a:bodyPr wrap="square" lIns="0" tIns="0" rIns="0" bIns="0" rtlCol="0">
            <a:spAutoFit/>
          </a:bodyPr>
          <a:lstStyle/>
          <a:p>
            <a:pPr algn="ctr"/>
            <a:r>
              <a:rPr lang="fi-FI" sz="1667" b="1" dirty="0"/>
              <a:t>=</a:t>
            </a:r>
            <a:endParaRPr lang="fi-FI" dirty="0"/>
          </a:p>
        </p:txBody>
      </p:sp>
      <p:sp>
        <p:nvSpPr>
          <p:cNvPr id="31" name="TextBox 18">
            <a:extLst>
              <a:ext uri="{FF2B5EF4-FFF2-40B4-BE49-F238E27FC236}">
                <a16:creationId xmlns:a16="http://schemas.microsoft.com/office/drawing/2014/main" id="{EE1BD6F6-0E92-054C-915B-112FD249985C}"/>
              </a:ext>
            </a:extLst>
          </p:cNvPr>
          <p:cNvSpPr txBox="1"/>
          <p:nvPr/>
        </p:nvSpPr>
        <p:spPr>
          <a:xfrm>
            <a:off x="3643068" y="4247034"/>
            <a:ext cx="2289308" cy="256545"/>
          </a:xfrm>
          <a:prstGeom prst="rect">
            <a:avLst/>
          </a:prstGeom>
          <a:noFill/>
          <a:ln>
            <a:noFill/>
          </a:ln>
        </p:spPr>
        <p:txBody>
          <a:bodyPr wrap="square" lIns="0" tIns="0" rIns="0" bIns="0" rtlCol="0">
            <a:spAutoFit/>
          </a:bodyPr>
          <a:lstStyle/>
          <a:p>
            <a:pPr algn="ctr"/>
            <a:r>
              <a:rPr lang="fi-FI" sz="1667" b="1" dirty="0"/>
              <a:t>E[Y</a:t>
            </a:r>
            <a:r>
              <a:rPr lang="fi-FI" sz="1667" b="1" baseline="-25000" dirty="0"/>
              <a:t>1</a:t>
            </a:r>
            <a:r>
              <a:rPr lang="fi-FI" sz="1667" b="1" dirty="0"/>
              <a:t>-Y</a:t>
            </a:r>
            <a:r>
              <a:rPr lang="fi-FI" sz="1667" b="1" baseline="-25000" dirty="0"/>
              <a:t>0</a:t>
            </a:r>
            <a:r>
              <a:rPr lang="fi-FI" sz="1667" b="1" dirty="0"/>
              <a:t>|complier]</a:t>
            </a:r>
            <a:endParaRPr lang="fi-FI" b="1" dirty="0"/>
          </a:p>
        </p:txBody>
      </p:sp>
      <p:sp>
        <p:nvSpPr>
          <p:cNvPr id="2" name="TextBox 1">
            <a:extLst>
              <a:ext uri="{FF2B5EF4-FFF2-40B4-BE49-F238E27FC236}">
                <a16:creationId xmlns:a16="http://schemas.microsoft.com/office/drawing/2014/main" id="{FD516863-83B1-AFEB-4647-81F444D91DFF}"/>
              </a:ext>
            </a:extLst>
          </p:cNvPr>
          <p:cNvSpPr txBox="1"/>
          <p:nvPr/>
        </p:nvSpPr>
        <p:spPr>
          <a:xfrm flipH="1">
            <a:off x="3491880" y="901086"/>
            <a:ext cx="2616455" cy="477054"/>
          </a:xfrm>
          <a:prstGeom prst="rect">
            <a:avLst/>
          </a:prstGeom>
          <a:noFill/>
        </p:spPr>
        <p:txBody>
          <a:bodyPr wrap="square" lIns="0" tIns="0" rIns="0" bIns="0" rtlCol="0">
            <a:spAutoFit/>
          </a:bodyPr>
          <a:lstStyle/>
          <a:p>
            <a:r>
              <a:rPr lang="en-GB" sz="1500" dirty="0"/>
              <a:t>S</a:t>
            </a:r>
            <a:r>
              <a:rPr lang="en-FI" sz="1500" dirty="0"/>
              <a:t>olve for </a:t>
            </a:r>
            <a:r>
              <a:rPr lang="fi-FI" sz="1600" b="1" dirty="0"/>
              <a:t>E[Y</a:t>
            </a:r>
            <a:r>
              <a:rPr lang="fi-FI" sz="1600" b="1" baseline="-25000" dirty="0"/>
              <a:t>1</a:t>
            </a:r>
            <a:r>
              <a:rPr lang="fi-FI" sz="1600" b="1" dirty="0"/>
              <a:t>-Y</a:t>
            </a:r>
            <a:r>
              <a:rPr lang="fi-FI" sz="1600" b="1" baseline="-25000" dirty="0"/>
              <a:t>0</a:t>
            </a:r>
            <a:r>
              <a:rPr lang="fi-FI" sz="1600" b="1" dirty="0"/>
              <a:t>|complier]: </a:t>
            </a:r>
          </a:p>
          <a:p>
            <a:endParaRPr lang="en-FI" sz="1500" dirty="0"/>
          </a:p>
        </p:txBody>
      </p:sp>
    </p:spTree>
    <p:extLst>
      <p:ext uri="{BB962C8B-B14F-4D97-AF65-F5344CB8AC3E}">
        <p14:creationId xmlns:p14="http://schemas.microsoft.com/office/powerpoint/2010/main" val="194698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19" name="TextBox 18"/>
          <p:cNvSpPr txBox="1"/>
          <p:nvPr/>
        </p:nvSpPr>
        <p:spPr>
          <a:xfrm>
            <a:off x="3621205" y="3162896"/>
            <a:ext cx="2289308" cy="256545"/>
          </a:xfrm>
          <a:prstGeom prst="rect">
            <a:avLst/>
          </a:prstGeom>
          <a:noFill/>
          <a:ln>
            <a:noFill/>
          </a:ln>
        </p:spPr>
        <p:txBody>
          <a:bodyPr wrap="square" lIns="0" tIns="0" rIns="0" bIns="0" rtlCol="0">
            <a:spAutoFit/>
          </a:bodyPr>
          <a:lstStyle/>
          <a:p>
            <a:pPr algn="ctr"/>
            <a:r>
              <a:rPr lang="fi-FI" sz="1667" b="1" dirty="0">
                <a:solidFill>
                  <a:srgbClr val="000000"/>
                </a:solidFill>
              </a:rPr>
              <a:t>E[Y|Z=1] </a:t>
            </a:r>
            <a:r>
              <a:rPr lang="mr-IN" sz="1667" b="1" dirty="0">
                <a:solidFill>
                  <a:srgbClr val="000000"/>
                </a:solidFill>
              </a:rPr>
              <a:t>–</a:t>
            </a:r>
            <a:r>
              <a:rPr lang="fi-FI" sz="1667" b="1" dirty="0">
                <a:solidFill>
                  <a:srgbClr val="000000"/>
                </a:solidFill>
              </a:rPr>
              <a:t> E[Y|Z=0] </a:t>
            </a:r>
          </a:p>
        </p:txBody>
      </p:sp>
      <p:sp>
        <p:nvSpPr>
          <p:cNvPr id="23" name="TextBox 18">
            <a:extLst>
              <a:ext uri="{FF2B5EF4-FFF2-40B4-BE49-F238E27FC236}">
                <a16:creationId xmlns:a16="http://schemas.microsoft.com/office/drawing/2014/main" id="{479547C8-12E1-EE4D-8472-DBC5253F261D}"/>
              </a:ext>
            </a:extLst>
          </p:cNvPr>
          <p:cNvSpPr txBox="1"/>
          <p:nvPr/>
        </p:nvSpPr>
        <p:spPr>
          <a:xfrm>
            <a:off x="3623432" y="3503312"/>
            <a:ext cx="2289308" cy="256545"/>
          </a:xfrm>
          <a:prstGeom prst="rect">
            <a:avLst/>
          </a:prstGeom>
          <a:noFill/>
          <a:ln>
            <a:noFill/>
          </a:ln>
        </p:spPr>
        <p:txBody>
          <a:bodyPr wrap="square" lIns="0" tIns="0" rIns="0" bIns="0" rtlCol="0">
            <a:spAutoFit/>
          </a:bodyPr>
          <a:lstStyle/>
          <a:p>
            <a:pPr algn="ctr"/>
            <a:r>
              <a:rPr lang="fi-FI" sz="1667" b="1" dirty="0"/>
              <a:t>Pr(</a:t>
            </a:r>
            <a:r>
              <a:rPr lang="fi-FI" sz="1667" b="1" dirty="0" err="1"/>
              <a:t>complier</a:t>
            </a:r>
            <a:r>
              <a:rPr lang="fi-FI" sz="1667" b="1" dirty="0"/>
              <a:t>)</a:t>
            </a:r>
          </a:p>
        </p:txBody>
      </p:sp>
      <p:cxnSp>
        <p:nvCxnSpPr>
          <p:cNvPr id="24" name="Suora yhdysviiva 2">
            <a:extLst>
              <a:ext uri="{FF2B5EF4-FFF2-40B4-BE49-F238E27FC236}">
                <a16:creationId xmlns:a16="http://schemas.microsoft.com/office/drawing/2014/main" id="{5BDB7E88-0E22-F541-8A39-30134813DFC6}"/>
              </a:ext>
            </a:extLst>
          </p:cNvPr>
          <p:cNvCxnSpPr/>
          <p:nvPr/>
        </p:nvCxnSpPr>
        <p:spPr>
          <a:xfrm flipV="1">
            <a:off x="3623432" y="3466721"/>
            <a:ext cx="2289308" cy="6682"/>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5" name="TextBox 15">
            <a:extLst>
              <a:ext uri="{FF2B5EF4-FFF2-40B4-BE49-F238E27FC236}">
                <a16:creationId xmlns:a16="http://schemas.microsoft.com/office/drawing/2014/main" id="{7F61AF21-4E4B-A746-9FEF-7924834EA984}"/>
              </a:ext>
            </a:extLst>
          </p:cNvPr>
          <p:cNvSpPr txBox="1"/>
          <p:nvPr/>
        </p:nvSpPr>
        <p:spPr>
          <a:xfrm>
            <a:off x="4364484" y="3892123"/>
            <a:ext cx="805285" cy="256545"/>
          </a:xfrm>
          <a:prstGeom prst="rect">
            <a:avLst/>
          </a:prstGeom>
          <a:noFill/>
        </p:spPr>
        <p:txBody>
          <a:bodyPr wrap="square" lIns="0" tIns="0" rIns="0" bIns="0" rtlCol="0">
            <a:spAutoFit/>
          </a:bodyPr>
          <a:lstStyle/>
          <a:p>
            <a:pPr algn="ctr"/>
            <a:r>
              <a:rPr lang="fi-FI" sz="1667" b="1" dirty="0"/>
              <a:t>=</a:t>
            </a:r>
            <a:endParaRPr lang="fi-FI" dirty="0"/>
          </a:p>
        </p:txBody>
      </p:sp>
      <p:sp>
        <p:nvSpPr>
          <p:cNvPr id="26" name="TextBox 18">
            <a:extLst>
              <a:ext uri="{FF2B5EF4-FFF2-40B4-BE49-F238E27FC236}">
                <a16:creationId xmlns:a16="http://schemas.microsoft.com/office/drawing/2014/main" id="{AA0A0B27-5BBA-8B47-975A-E291EF082C01}"/>
              </a:ext>
            </a:extLst>
          </p:cNvPr>
          <p:cNvSpPr txBox="1"/>
          <p:nvPr/>
        </p:nvSpPr>
        <p:spPr>
          <a:xfrm>
            <a:off x="3643068" y="4247034"/>
            <a:ext cx="2289308" cy="256545"/>
          </a:xfrm>
          <a:prstGeom prst="rect">
            <a:avLst/>
          </a:prstGeom>
          <a:noFill/>
          <a:ln>
            <a:noFill/>
          </a:ln>
        </p:spPr>
        <p:txBody>
          <a:bodyPr wrap="square" lIns="0" tIns="0" rIns="0" bIns="0" rtlCol="0">
            <a:spAutoFit/>
          </a:bodyPr>
          <a:lstStyle/>
          <a:p>
            <a:pPr algn="ctr"/>
            <a:r>
              <a:rPr lang="fi-FI" sz="1667" b="1" dirty="0"/>
              <a:t>E[Y</a:t>
            </a:r>
            <a:r>
              <a:rPr lang="fi-FI" sz="1667" b="1" baseline="-25000" dirty="0"/>
              <a:t>1</a:t>
            </a:r>
            <a:r>
              <a:rPr lang="fi-FI" sz="1667" b="1" dirty="0"/>
              <a:t>-Y</a:t>
            </a:r>
            <a:r>
              <a:rPr lang="fi-FI" sz="1667" b="1" baseline="-25000" dirty="0"/>
              <a:t>0</a:t>
            </a:r>
            <a:r>
              <a:rPr lang="fi-FI" sz="1667" b="1" dirty="0"/>
              <a:t>|complier]</a:t>
            </a:r>
            <a:endParaRPr lang="fi-FI" b="1" dirty="0"/>
          </a:p>
        </p:txBody>
      </p:sp>
      <p:sp>
        <p:nvSpPr>
          <p:cNvPr id="27" name="TextBox 26">
            <a:extLst>
              <a:ext uri="{FF2B5EF4-FFF2-40B4-BE49-F238E27FC236}">
                <a16:creationId xmlns:a16="http://schemas.microsoft.com/office/drawing/2014/main" id="{FDAAC019-CA06-6544-B5D9-7EE2F2122CBB}"/>
              </a:ext>
            </a:extLst>
          </p:cNvPr>
          <p:cNvSpPr txBox="1"/>
          <p:nvPr/>
        </p:nvSpPr>
        <p:spPr>
          <a:xfrm>
            <a:off x="1576723" y="779828"/>
            <a:ext cx="2912593" cy="256545"/>
          </a:xfrm>
          <a:prstGeom prst="rect">
            <a:avLst/>
          </a:prstGeom>
          <a:noFill/>
        </p:spPr>
        <p:txBody>
          <a:bodyPr wrap="square" lIns="0" tIns="0" rIns="0" bIns="0" rtlCol="0">
            <a:spAutoFit/>
          </a:bodyPr>
          <a:lstStyle/>
          <a:p>
            <a:r>
              <a:rPr lang="fi-FI" sz="1667" b="1" dirty="0" err="1"/>
              <a:t>Treatment</a:t>
            </a:r>
            <a:r>
              <a:rPr lang="fi-FI" sz="1667" b="1" dirty="0"/>
              <a:t> </a:t>
            </a:r>
            <a:r>
              <a:rPr lang="fi-FI" sz="1667" b="1" dirty="0" err="1"/>
              <a:t>group</a:t>
            </a:r>
            <a:r>
              <a:rPr lang="fi-FI" sz="1667" b="1" dirty="0"/>
              <a:t> (Z=1)</a:t>
            </a:r>
          </a:p>
        </p:txBody>
      </p:sp>
      <p:sp>
        <p:nvSpPr>
          <p:cNvPr id="30" name="TextBox 29">
            <a:extLst>
              <a:ext uri="{FF2B5EF4-FFF2-40B4-BE49-F238E27FC236}">
                <a16:creationId xmlns:a16="http://schemas.microsoft.com/office/drawing/2014/main" id="{D2C145FC-4BF6-7148-B52B-2FCF5F2274CD}"/>
              </a:ext>
            </a:extLst>
          </p:cNvPr>
          <p:cNvSpPr txBox="1"/>
          <p:nvPr/>
        </p:nvSpPr>
        <p:spPr>
          <a:xfrm>
            <a:off x="5892811" y="773147"/>
            <a:ext cx="2114882" cy="256545"/>
          </a:xfrm>
          <a:prstGeom prst="rect">
            <a:avLst/>
          </a:prstGeom>
          <a:noFill/>
        </p:spPr>
        <p:txBody>
          <a:bodyPr wrap="square" lIns="0" tIns="0" rIns="0" bIns="0" rtlCol="0">
            <a:spAutoFit/>
          </a:bodyPr>
          <a:lstStyle/>
          <a:p>
            <a:pPr algn="ctr"/>
            <a:r>
              <a:rPr lang="fi-FI" sz="1667" b="1"/>
              <a:t>Control group (Z=0)</a:t>
            </a:r>
          </a:p>
        </p:txBody>
      </p:sp>
    </p:spTree>
    <p:extLst>
      <p:ext uri="{BB962C8B-B14F-4D97-AF65-F5344CB8AC3E}">
        <p14:creationId xmlns:p14="http://schemas.microsoft.com/office/powerpoint/2010/main" val="312002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19" name="TextBox 18"/>
          <p:cNvSpPr txBox="1"/>
          <p:nvPr/>
        </p:nvSpPr>
        <p:spPr>
          <a:xfrm>
            <a:off x="3621205" y="3162896"/>
            <a:ext cx="2289308" cy="256545"/>
          </a:xfrm>
          <a:prstGeom prst="rect">
            <a:avLst/>
          </a:prstGeom>
          <a:noFill/>
          <a:ln>
            <a:noFill/>
          </a:ln>
        </p:spPr>
        <p:txBody>
          <a:bodyPr wrap="square" lIns="0" tIns="0" rIns="0" bIns="0" rtlCol="0">
            <a:spAutoFit/>
          </a:bodyPr>
          <a:lstStyle/>
          <a:p>
            <a:pPr algn="ctr"/>
            <a:r>
              <a:rPr lang="fi-FI" sz="1667" b="1" dirty="0">
                <a:solidFill>
                  <a:srgbClr val="000000"/>
                </a:solidFill>
              </a:rPr>
              <a:t>E[Y|Z=1] </a:t>
            </a:r>
            <a:r>
              <a:rPr lang="mr-IN" sz="1667" b="1" dirty="0">
                <a:solidFill>
                  <a:srgbClr val="000000"/>
                </a:solidFill>
              </a:rPr>
              <a:t>–</a:t>
            </a:r>
            <a:r>
              <a:rPr lang="fi-FI" sz="1667" b="1" dirty="0">
                <a:solidFill>
                  <a:srgbClr val="000000"/>
                </a:solidFill>
              </a:rPr>
              <a:t> E[Y|Z=0] </a:t>
            </a:r>
          </a:p>
        </p:txBody>
      </p:sp>
      <p:sp>
        <p:nvSpPr>
          <p:cNvPr id="23" name="TextBox 18">
            <a:extLst>
              <a:ext uri="{FF2B5EF4-FFF2-40B4-BE49-F238E27FC236}">
                <a16:creationId xmlns:a16="http://schemas.microsoft.com/office/drawing/2014/main" id="{479547C8-12E1-EE4D-8472-DBC5253F261D}"/>
              </a:ext>
            </a:extLst>
          </p:cNvPr>
          <p:cNvSpPr txBox="1"/>
          <p:nvPr/>
        </p:nvSpPr>
        <p:spPr>
          <a:xfrm>
            <a:off x="3623432" y="3503312"/>
            <a:ext cx="2289308" cy="256545"/>
          </a:xfrm>
          <a:prstGeom prst="rect">
            <a:avLst/>
          </a:prstGeom>
          <a:noFill/>
          <a:ln>
            <a:noFill/>
          </a:ln>
        </p:spPr>
        <p:txBody>
          <a:bodyPr wrap="square" lIns="0" tIns="0" rIns="0" bIns="0" rtlCol="0">
            <a:spAutoFit/>
          </a:bodyPr>
          <a:lstStyle/>
          <a:p>
            <a:pPr algn="ctr"/>
            <a:r>
              <a:rPr lang="fi-FI" sz="1667" b="1" dirty="0">
                <a:solidFill>
                  <a:srgbClr val="000000"/>
                </a:solidFill>
              </a:rPr>
              <a:t>E[D|Z=1] </a:t>
            </a:r>
            <a:r>
              <a:rPr lang="mr-IN" sz="1667" b="1" dirty="0">
                <a:solidFill>
                  <a:srgbClr val="000000"/>
                </a:solidFill>
              </a:rPr>
              <a:t>–</a:t>
            </a:r>
            <a:r>
              <a:rPr lang="fi-FI" sz="1667" b="1" dirty="0">
                <a:solidFill>
                  <a:srgbClr val="000000"/>
                </a:solidFill>
              </a:rPr>
              <a:t> E[D|Z=0] </a:t>
            </a:r>
          </a:p>
        </p:txBody>
      </p:sp>
      <p:cxnSp>
        <p:nvCxnSpPr>
          <p:cNvPr id="24" name="Suora yhdysviiva 2">
            <a:extLst>
              <a:ext uri="{FF2B5EF4-FFF2-40B4-BE49-F238E27FC236}">
                <a16:creationId xmlns:a16="http://schemas.microsoft.com/office/drawing/2014/main" id="{5BDB7E88-0E22-F541-8A39-30134813DFC6}"/>
              </a:ext>
            </a:extLst>
          </p:cNvPr>
          <p:cNvCxnSpPr/>
          <p:nvPr/>
        </p:nvCxnSpPr>
        <p:spPr>
          <a:xfrm flipV="1">
            <a:off x="3623432" y="3466721"/>
            <a:ext cx="2289308" cy="6682"/>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FC8A6A7B-BA1D-9C46-9938-18CC1AF4324D}"/>
              </a:ext>
            </a:extLst>
          </p:cNvPr>
          <p:cNvSpPr txBox="1"/>
          <p:nvPr/>
        </p:nvSpPr>
        <p:spPr>
          <a:xfrm>
            <a:off x="4364484" y="3892123"/>
            <a:ext cx="805285" cy="256545"/>
          </a:xfrm>
          <a:prstGeom prst="rect">
            <a:avLst/>
          </a:prstGeom>
          <a:noFill/>
        </p:spPr>
        <p:txBody>
          <a:bodyPr wrap="square" lIns="0" tIns="0" rIns="0" bIns="0" rtlCol="0">
            <a:spAutoFit/>
          </a:bodyPr>
          <a:lstStyle/>
          <a:p>
            <a:pPr algn="ctr"/>
            <a:r>
              <a:rPr lang="fi-FI" sz="1667" b="1" dirty="0"/>
              <a:t>=</a:t>
            </a:r>
            <a:endParaRPr lang="fi-FI" dirty="0"/>
          </a:p>
        </p:txBody>
      </p:sp>
      <p:sp>
        <p:nvSpPr>
          <p:cNvPr id="18" name="TextBox 18">
            <a:extLst>
              <a:ext uri="{FF2B5EF4-FFF2-40B4-BE49-F238E27FC236}">
                <a16:creationId xmlns:a16="http://schemas.microsoft.com/office/drawing/2014/main" id="{5D6055E3-3F84-8D4B-8426-0E3E729A8C8B}"/>
              </a:ext>
            </a:extLst>
          </p:cNvPr>
          <p:cNvSpPr txBox="1"/>
          <p:nvPr/>
        </p:nvSpPr>
        <p:spPr>
          <a:xfrm>
            <a:off x="3643068" y="4247034"/>
            <a:ext cx="2289308" cy="256545"/>
          </a:xfrm>
          <a:prstGeom prst="rect">
            <a:avLst/>
          </a:prstGeom>
          <a:noFill/>
          <a:ln>
            <a:noFill/>
          </a:ln>
        </p:spPr>
        <p:txBody>
          <a:bodyPr wrap="square" lIns="0" tIns="0" rIns="0" bIns="0" rtlCol="0">
            <a:spAutoFit/>
          </a:bodyPr>
          <a:lstStyle/>
          <a:p>
            <a:pPr algn="ctr"/>
            <a:r>
              <a:rPr lang="fi-FI" sz="1667" b="1" dirty="0"/>
              <a:t>E[Y</a:t>
            </a:r>
            <a:r>
              <a:rPr lang="fi-FI" sz="1667" b="1" baseline="-25000" dirty="0"/>
              <a:t>1</a:t>
            </a:r>
            <a:r>
              <a:rPr lang="fi-FI" sz="1667" b="1" dirty="0"/>
              <a:t>-Y</a:t>
            </a:r>
            <a:r>
              <a:rPr lang="fi-FI" sz="1667" b="1" baseline="-25000" dirty="0"/>
              <a:t>0</a:t>
            </a:r>
            <a:r>
              <a:rPr lang="fi-FI" sz="1667" b="1" dirty="0"/>
              <a:t>|complier]</a:t>
            </a:r>
            <a:endParaRPr lang="fi-FI" b="1" dirty="0"/>
          </a:p>
        </p:txBody>
      </p:sp>
      <p:sp>
        <p:nvSpPr>
          <p:cNvPr id="31" name="TextBox 30">
            <a:extLst>
              <a:ext uri="{FF2B5EF4-FFF2-40B4-BE49-F238E27FC236}">
                <a16:creationId xmlns:a16="http://schemas.microsoft.com/office/drawing/2014/main" id="{97ECD547-EFAB-BC47-945A-B2631599987D}"/>
              </a:ext>
            </a:extLst>
          </p:cNvPr>
          <p:cNvSpPr txBox="1"/>
          <p:nvPr/>
        </p:nvSpPr>
        <p:spPr>
          <a:xfrm>
            <a:off x="1576723" y="779828"/>
            <a:ext cx="2912593" cy="256545"/>
          </a:xfrm>
          <a:prstGeom prst="rect">
            <a:avLst/>
          </a:prstGeom>
          <a:noFill/>
        </p:spPr>
        <p:txBody>
          <a:bodyPr wrap="square" lIns="0" tIns="0" rIns="0" bIns="0" rtlCol="0">
            <a:spAutoFit/>
          </a:bodyPr>
          <a:lstStyle/>
          <a:p>
            <a:r>
              <a:rPr lang="fi-FI" sz="1667" b="1" dirty="0" err="1"/>
              <a:t>Treatment</a:t>
            </a:r>
            <a:r>
              <a:rPr lang="fi-FI" sz="1667" b="1" dirty="0"/>
              <a:t> </a:t>
            </a:r>
            <a:r>
              <a:rPr lang="fi-FI" sz="1667" b="1" dirty="0" err="1"/>
              <a:t>group</a:t>
            </a:r>
            <a:r>
              <a:rPr lang="fi-FI" sz="1667" b="1" dirty="0"/>
              <a:t> (Z=1)</a:t>
            </a:r>
          </a:p>
        </p:txBody>
      </p:sp>
      <p:sp>
        <p:nvSpPr>
          <p:cNvPr id="32" name="TextBox 31">
            <a:extLst>
              <a:ext uri="{FF2B5EF4-FFF2-40B4-BE49-F238E27FC236}">
                <a16:creationId xmlns:a16="http://schemas.microsoft.com/office/drawing/2014/main" id="{DAFD6882-DFDB-AA47-9342-ABB3F3519F09}"/>
              </a:ext>
            </a:extLst>
          </p:cNvPr>
          <p:cNvSpPr txBox="1"/>
          <p:nvPr/>
        </p:nvSpPr>
        <p:spPr>
          <a:xfrm>
            <a:off x="5892811" y="773147"/>
            <a:ext cx="2114882" cy="256545"/>
          </a:xfrm>
          <a:prstGeom prst="rect">
            <a:avLst/>
          </a:prstGeom>
          <a:noFill/>
        </p:spPr>
        <p:txBody>
          <a:bodyPr wrap="square" lIns="0" tIns="0" rIns="0" bIns="0" rtlCol="0">
            <a:spAutoFit/>
          </a:bodyPr>
          <a:lstStyle/>
          <a:p>
            <a:pPr algn="ctr"/>
            <a:r>
              <a:rPr lang="fi-FI" sz="1667" b="1"/>
              <a:t>Control group (Z=0)</a:t>
            </a:r>
          </a:p>
        </p:txBody>
      </p:sp>
    </p:spTree>
    <p:extLst>
      <p:ext uri="{BB962C8B-B14F-4D97-AF65-F5344CB8AC3E}">
        <p14:creationId xmlns:p14="http://schemas.microsoft.com/office/powerpoint/2010/main" val="301898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a:t>Never-takers</a:t>
            </a:r>
            <a:endParaRPr lang="fi-FI" dirty="0"/>
          </a:p>
          <a:p>
            <a:pPr algn="ctr"/>
            <a:r>
              <a:rPr lang="fi-FI" dirty="0"/>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8" name="TextBox 27"/>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29" name="TextBox 28"/>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19" name="TextBox 18"/>
          <p:cNvSpPr txBox="1"/>
          <p:nvPr/>
        </p:nvSpPr>
        <p:spPr>
          <a:xfrm>
            <a:off x="3424084" y="3068242"/>
            <a:ext cx="2727273" cy="359201"/>
          </a:xfrm>
          <a:prstGeom prst="rect">
            <a:avLst/>
          </a:prstGeom>
          <a:noFill/>
          <a:ln>
            <a:noFill/>
          </a:ln>
        </p:spPr>
        <p:txBody>
          <a:bodyPr wrap="square" lIns="0" tIns="0" rIns="0" bIns="0" rtlCol="0">
            <a:spAutoFit/>
          </a:bodyPr>
          <a:lstStyle/>
          <a:p>
            <a:pPr algn="ctr"/>
            <a:r>
              <a:rPr lang="fi-FI" sz="1167" dirty="0" err="1">
                <a:solidFill>
                  <a:srgbClr val="000000"/>
                </a:solidFill>
              </a:rPr>
              <a:t>Difference</a:t>
            </a:r>
            <a:r>
              <a:rPr lang="fi-FI" sz="1167" dirty="0">
                <a:solidFill>
                  <a:srgbClr val="000000"/>
                </a:solidFill>
              </a:rPr>
              <a:t> in </a:t>
            </a:r>
            <a:r>
              <a:rPr lang="fi-FI" sz="1167" dirty="0" err="1">
                <a:solidFill>
                  <a:srgbClr val="000000"/>
                </a:solidFill>
              </a:rPr>
              <a:t>average</a:t>
            </a:r>
            <a:r>
              <a:rPr lang="fi-FI" sz="1167" dirty="0">
                <a:solidFill>
                  <a:srgbClr val="000000"/>
                </a:solidFill>
              </a:rPr>
              <a:t> </a:t>
            </a:r>
            <a:r>
              <a:rPr lang="fi-FI" sz="1167" dirty="0" err="1">
                <a:solidFill>
                  <a:srgbClr val="000000"/>
                </a:solidFill>
              </a:rPr>
              <a:t>outcomes</a:t>
            </a:r>
            <a:r>
              <a:rPr lang="fi-FI" sz="1167" dirty="0">
                <a:solidFill>
                  <a:srgbClr val="000000"/>
                </a:solidFill>
              </a:rPr>
              <a:t> </a:t>
            </a:r>
            <a:r>
              <a:rPr lang="fi-FI" sz="1167" dirty="0" err="1">
                <a:solidFill>
                  <a:srgbClr val="000000"/>
                </a:solidFill>
              </a:rPr>
              <a:t>between</a:t>
            </a:r>
            <a:r>
              <a:rPr lang="fi-FI" sz="1167" dirty="0">
                <a:solidFill>
                  <a:srgbClr val="000000"/>
                </a:solidFill>
              </a:rPr>
              <a:t> </a:t>
            </a:r>
            <a:r>
              <a:rPr lang="fi-FI" sz="1167" dirty="0" err="1">
                <a:solidFill>
                  <a:srgbClr val="000000"/>
                </a:solidFill>
              </a:rPr>
              <a:t>treament</a:t>
            </a:r>
            <a:r>
              <a:rPr lang="fi-FI" sz="1167" dirty="0">
                <a:solidFill>
                  <a:srgbClr val="000000"/>
                </a:solidFill>
              </a:rPr>
              <a:t> vs. </a:t>
            </a:r>
            <a:r>
              <a:rPr lang="fi-FI" sz="1167" dirty="0" err="1">
                <a:solidFill>
                  <a:srgbClr val="000000"/>
                </a:solidFill>
              </a:rPr>
              <a:t>control</a:t>
            </a:r>
            <a:endParaRPr lang="fi-FI" sz="1167" dirty="0">
              <a:solidFill>
                <a:srgbClr val="000000"/>
              </a:solidFill>
            </a:endParaRPr>
          </a:p>
        </p:txBody>
      </p:sp>
      <p:cxnSp>
        <p:nvCxnSpPr>
          <p:cNvPr id="24" name="Suora yhdysviiva 2">
            <a:extLst>
              <a:ext uri="{FF2B5EF4-FFF2-40B4-BE49-F238E27FC236}">
                <a16:creationId xmlns:a16="http://schemas.microsoft.com/office/drawing/2014/main" id="{5BDB7E88-0E22-F541-8A39-30134813DFC6}"/>
              </a:ext>
            </a:extLst>
          </p:cNvPr>
          <p:cNvCxnSpPr/>
          <p:nvPr/>
        </p:nvCxnSpPr>
        <p:spPr>
          <a:xfrm flipV="1">
            <a:off x="3623432" y="3466721"/>
            <a:ext cx="2289308" cy="6682"/>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FC8A6A7B-BA1D-9C46-9938-18CC1AF4324D}"/>
              </a:ext>
            </a:extLst>
          </p:cNvPr>
          <p:cNvSpPr txBox="1"/>
          <p:nvPr/>
        </p:nvSpPr>
        <p:spPr>
          <a:xfrm>
            <a:off x="4364484" y="4010052"/>
            <a:ext cx="805285" cy="256545"/>
          </a:xfrm>
          <a:prstGeom prst="rect">
            <a:avLst/>
          </a:prstGeom>
          <a:noFill/>
        </p:spPr>
        <p:txBody>
          <a:bodyPr wrap="square" lIns="0" tIns="0" rIns="0" bIns="0" rtlCol="0">
            <a:spAutoFit/>
          </a:bodyPr>
          <a:lstStyle/>
          <a:p>
            <a:pPr algn="ctr"/>
            <a:r>
              <a:rPr lang="fi-FI" sz="1667" dirty="0"/>
              <a:t>=</a:t>
            </a:r>
            <a:endParaRPr lang="fi-FI" dirty="0"/>
          </a:p>
        </p:txBody>
      </p:sp>
      <p:sp>
        <p:nvSpPr>
          <p:cNvPr id="18" name="TextBox 18">
            <a:extLst>
              <a:ext uri="{FF2B5EF4-FFF2-40B4-BE49-F238E27FC236}">
                <a16:creationId xmlns:a16="http://schemas.microsoft.com/office/drawing/2014/main" id="{5D6055E3-3F84-8D4B-8426-0E3E729A8C8B}"/>
              </a:ext>
            </a:extLst>
          </p:cNvPr>
          <p:cNvSpPr txBox="1"/>
          <p:nvPr/>
        </p:nvSpPr>
        <p:spPr>
          <a:xfrm>
            <a:off x="3643068" y="4247035"/>
            <a:ext cx="2289308" cy="513089"/>
          </a:xfrm>
          <a:prstGeom prst="rect">
            <a:avLst/>
          </a:prstGeom>
          <a:noFill/>
          <a:ln>
            <a:noFill/>
          </a:ln>
        </p:spPr>
        <p:txBody>
          <a:bodyPr wrap="square" lIns="0" tIns="0" rIns="0" bIns="0" rtlCol="0">
            <a:spAutoFit/>
          </a:bodyPr>
          <a:lstStyle/>
          <a:p>
            <a:pPr algn="ctr"/>
            <a:r>
              <a:rPr lang="fi-FI" sz="1667" b="1" dirty="0" err="1"/>
              <a:t>Average</a:t>
            </a:r>
            <a:r>
              <a:rPr lang="fi-FI" sz="1667" b="1" dirty="0"/>
              <a:t> </a:t>
            </a:r>
            <a:r>
              <a:rPr lang="fi-FI" sz="1667" b="1" dirty="0" err="1"/>
              <a:t>treatment</a:t>
            </a:r>
            <a:r>
              <a:rPr lang="fi-FI" sz="1667" b="1" dirty="0"/>
              <a:t> </a:t>
            </a:r>
            <a:r>
              <a:rPr lang="fi-FI" sz="1667" b="1" dirty="0" err="1"/>
              <a:t>effect</a:t>
            </a:r>
            <a:r>
              <a:rPr lang="fi-FI" sz="1667" b="1" dirty="0"/>
              <a:t> for </a:t>
            </a:r>
            <a:r>
              <a:rPr lang="fi-FI" sz="1667" b="1" dirty="0" err="1"/>
              <a:t>compliers</a:t>
            </a:r>
            <a:endParaRPr lang="fi-FI" b="1" dirty="0"/>
          </a:p>
        </p:txBody>
      </p:sp>
      <p:sp>
        <p:nvSpPr>
          <p:cNvPr id="26" name="TextBox 25">
            <a:extLst>
              <a:ext uri="{FF2B5EF4-FFF2-40B4-BE49-F238E27FC236}">
                <a16:creationId xmlns:a16="http://schemas.microsoft.com/office/drawing/2014/main" id="{7348B86E-9F3F-724D-A0C0-AF733B783286}"/>
              </a:ext>
            </a:extLst>
          </p:cNvPr>
          <p:cNvSpPr txBox="1"/>
          <p:nvPr/>
        </p:nvSpPr>
        <p:spPr>
          <a:xfrm>
            <a:off x="3466783" y="3512810"/>
            <a:ext cx="2727273" cy="359201"/>
          </a:xfrm>
          <a:prstGeom prst="rect">
            <a:avLst/>
          </a:prstGeom>
          <a:noFill/>
          <a:ln>
            <a:noFill/>
          </a:ln>
        </p:spPr>
        <p:txBody>
          <a:bodyPr wrap="square" lIns="0" tIns="0" rIns="0" bIns="0" rtlCol="0">
            <a:spAutoFit/>
          </a:bodyPr>
          <a:lstStyle/>
          <a:p>
            <a:pPr algn="ctr"/>
            <a:r>
              <a:rPr lang="fi-FI" sz="1167" dirty="0" err="1">
                <a:solidFill>
                  <a:srgbClr val="000000"/>
                </a:solidFill>
              </a:rPr>
              <a:t>Difference</a:t>
            </a:r>
            <a:r>
              <a:rPr lang="fi-FI" sz="1167" dirty="0">
                <a:solidFill>
                  <a:srgbClr val="000000"/>
                </a:solidFill>
              </a:rPr>
              <a:t> in </a:t>
            </a:r>
            <a:r>
              <a:rPr lang="fi-FI" sz="1167" dirty="0" err="1">
                <a:solidFill>
                  <a:srgbClr val="000000"/>
                </a:solidFill>
              </a:rPr>
              <a:t>average</a:t>
            </a:r>
            <a:r>
              <a:rPr lang="fi-FI" sz="1167" dirty="0">
                <a:solidFill>
                  <a:srgbClr val="000000"/>
                </a:solidFill>
              </a:rPr>
              <a:t> </a:t>
            </a:r>
            <a:r>
              <a:rPr lang="fi-FI" sz="1167" dirty="0" err="1">
                <a:solidFill>
                  <a:srgbClr val="000000"/>
                </a:solidFill>
              </a:rPr>
              <a:t>take-up</a:t>
            </a:r>
            <a:r>
              <a:rPr lang="fi-FI" sz="1167" dirty="0">
                <a:solidFill>
                  <a:srgbClr val="000000"/>
                </a:solidFill>
              </a:rPr>
              <a:t> </a:t>
            </a:r>
            <a:r>
              <a:rPr lang="fi-FI" sz="1167" dirty="0" err="1">
                <a:solidFill>
                  <a:srgbClr val="000000"/>
                </a:solidFill>
              </a:rPr>
              <a:t>between</a:t>
            </a:r>
            <a:r>
              <a:rPr lang="fi-FI" sz="1167" dirty="0">
                <a:solidFill>
                  <a:srgbClr val="000000"/>
                </a:solidFill>
              </a:rPr>
              <a:t> </a:t>
            </a:r>
            <a:r>
              <a:rPr lang="fi-FI" sz="1167" dirty="0" err="1">
                <a:solidFill>
                  <a:srgbClr val="000000"/>
                </a:solidFill>
              </a:rPr>
              <a:t>treament</a:t>
            </a:r>
            <a:r>
              <a:rPr lang="fi-FI" sz="1167" dirty="0">
                <a:solidFill>
                  <a:srgbClr val="000000"/>
                </a:solidFill>
              </a:rPr>
              <a:t> vs. </a:t>
            </a:r>
            <a:r>
              <a:rPr lang="fi-FI" sz="1167" dirty="0" err="1">
                <a:solidFill>
                  <a:srgbClr val="000000"/>
                </a:solidFill>
              </a:rPr>
              <a:t>control</a:t>
            </a:r>
            <a:endParaRPr lang="fi-FI" sz="1167" dirty="0">
              <a:solidFill>
                <a:srgbClr val="000000"/>
              </a:solidFill>
            </a:endParaRPr>
          </a:p>
        </p:txBody>
      </p:sp>
    </p:spTree>
    <p:extLst>
      <p:ext uri="{BB962C8B-B14F-4D97-AF65-F5344CB8AC3E}">
        <p14:creationId xmlns:p14="http://schemas.microsoft.com/office/powerpoint/2010/main" val="1326114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Wald estimator </a:t>
            </a:r>
            <a:endParaRPr lang="fi-FI"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468314" y="841276"/>
                <a:ext cx="8568182" cy="4680520"/>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We just derived the </a:t>
                </a:r>
                <a:r>
                  <a:rPr lang="en-US" i="1" dirty="0">
                    <a:latin typeface="Arial" panose="020B0604020202020204" pitchFamily="34" charset="0"/>
                    <a:cs typeface="Arial" panose="020B0604020202020204" pitchFamily="34" charset="0"/>
                  </a:rPr>
                  <a:t>Wald estimator</a:t>
                </a:r>
                <a:r>
                  <a:rPr lang="en-US" dirty="0">
                    <a:latin typeface="Arial" panose="020B0604020202020204" pitchFamily="34" charset="0"/>
                    <a:cs typeface="Arial" panose="020B0604020202020204" pitchFamily="34" charset="0"/>
                  </a:rPr>
                  <a:t>! </a:t>
                </a:r>
              </a:p>
              <a:p>
                <a:pPr>
                  <a:spcBef>
                    <a:spcPts val="1200"/>
                  </a:spcBef>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fi-FI" b="1" i="1" smtClean="0">
                              <a:latin typeface="Cambria Math" panose="02040503050406030204" pitchFamily="18" charset="0"/>
                              <a:cs typeface="Arial" panose="020B0604020202020204" pitchFamily="34" charset="0"/>
                            </a:rPr>
                            <m:t>𝜷</m:t>
                          </m:r>
                        </m:e>
                        <m:sub>
                          <m:r>
                            <a:rPr lang="fi-FI" b="1" i="1" smtClean="0">
                              <a:latin typeface="Cambria Math" panose="02040503050406030204" pitchFamily="18" charset="0"/>
                              <a:cs typeface="Arial" panose="020B0604020202020204" pitchFamily="34" charset="0"/>
                            </a:rPr>
                            <m:t>𝑳𝑨𝑻𝑬</m:t>
                          </m:r>
                        </m:sub>
                      </m:sSub>
                      <m:r>
                        <a:rPr lang="fi-FI" b="1" i="1" smtClean="0">
                          <a:latin typeface="Cambria Math" panose="02040503050406030204" pitchFamily="18" charset="0"/>
                          <a:cs typeface="Arial" panose="020B0604020202020204" pitchFamily="34" charset="0"/>
                        </a:rPr>
                        <m:t>= </m:t>
                      </m:r>
                      <m:f>
                        <m:fPr>
                          <m:ctrlPr>
                            <a:rPr lang="fi-FI" b="1" i="1" smtClean="0">
                              <a:latin typeface="Cambria Math" panose="02040503050406030204" pitchFamily="18" charset="0"/>
                              <a:cs typeface="Arial" panose="020B0604020202020204" pitchFamily="34" charset="0"/>
                            </a:rPr>
                          </m:ctrlPr>
                        </m:fPr>
                        <m:num>
                          <m:r>
                            <a:rPr lang="fi-FI" b="1" i="1" smtClean="0">
                              <a:latin typeface="Cambria Math" panose="02040503050406030204" pitchFamily="18" charset="0"/>
                              <a:cs typeface="Arial" panose="020B0604020202020204" pitchFamily="34" charset="0"/>
                            </a:rPr>
                            <m:t>𝑬</m:t>
                          </m:r>
                          <m:d>
                            <m:dPr>
                              <m:begChr m:val="["/>
                              <m:endChr m:val="]"/>
                              <m:ctrlPr>
                                <a:rPr lang="fi-FI" b="1" i="1" smtClean="0">
                                  <a:latin typeface="Cambria Math" panose="02040503050406030204" pitchFamily="18" charset="0"/>
                                  <a:cs typeface="Arial" panose="020B0604020202020204" pitchFamily="34" charset="0"/>
                                </a:rPr>
                              </m:ctrlPr>
                            </m:dPr>
                            <m:e>
                              <m:r>
                                <a:rPr lang="fi-FI" b="1" i="1" smtClean="0">
                                  <a:latin typeface="Cambria Math" panose="02040503050406030204" pitchFamily="18" charset="0"/>
                                  <a:cs typeface="Arial" panose="020B0604020202020204" pitchFamily="34" charset="0"/>
                                </a:rPr>
                                <m:t>𝒀</m:t>
                              </m:r>
                            </m:e>
                            <m:e>
                              <m:r>
                                <a:rPr lang="fi-FI" b="1" i="1" smtClean="0">
                                  <a:latin typeface="Cambria Math" panose="02040503050406030204" pitchFamily="18" charset="0"/>
                                  <a:cs typeface="Arial" panose="020B0604020202020204" pitchFamily="34" charset="0"/>
                                </a:rPr>
                                <m:t>𝒁</m:t>
                              </m:r>
                              <m:r>
                                <a:rPr lang="fi-FI" b="1" i="1" smtClean="0">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𝟏</m:t>
                              </m:r>
                            </m:e>
                          </m:d>
                          <m:r>
                            <a:rPr lang="fi-FI" b="1" i="1" smtClean="0">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𝑬</m:t>
                          </m:r>
                          <m:r>
                            <a:rPr lang="fi-FI" b="1" i="1" smtClean="0">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𝒀</m:t>
                          </m:r>
                          <m:r>
                            <a:rPr lang="fi-FI" b="1" i="1" smtClean="0">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𝒁</m:t>
                          </m:r>
                          <m:r>
                            <a:rPr lang="fi-FI" b="1" i="1" smtClean="0">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𝟎</m:t>
                          </m:r>
                          <m:r>
                            <a:rPr lang="fi-FI" b="1" i="1" smtClean="0">
                              <a:latin typeface="Cambria Math" panose="02040503050406030204" pitchFamily="18" charset="0"/>
                              <a:cs typeface="Arial" panose="020B0604020202020204" pitchFamily="34" charset="0"/>
                            </a:rPr>
                            <m:t>]</m:t>
                          </m:r>
                        </m:num>
                        <m:den>
                          <m:r>
                            <a:rPr lang="fi-FI" i="1">
                              <a:latin typeface="Cambria Math" panose="02040503050406030204" pitchFamily="18" charset="0"/>
                              <a:cs typeface="Arial" panose="020B0604020202020204" pitchFamily="34" charset="0"/>
                            </a:rPr>
                            <m:t>𝑬</m:t>
                          </m:r>
                          <m:d>
                            <m:dPr>
                              <m:begChr m:val="["/>
                              <m:endChr m:val="]"/>
                              <m:ctrlPr>
                                <a:rPr lang="fi-FI" i="1">
                                  <a:latin typeface="Cambria Math" panose="02040503050406030204" pitchFamily="18" charset="0"/>
                                  <a:cs typeface="Arial" panose="020B0604020202020204" pitchFamily="34" charset="0"/>
                                </a:rPr>
                              </m:ctrlPr>
                            </m:dPr>
                            <m:e>
                              <m:r>
                                <a:rPr lang="fi-FI" b="1" i="1" smtClean="0">
                                  <a:latin typeface="Cambria Math" panose="02040503050406030204" pitchFamily="18" charset="0"/>
                                  <a:cs typeface="Arial" panose="020B0604020202020204" pitchFamily="34" charset="0"/>
                                </a:rPr>
                                <m:t>𝑫</m:t>
                              </m:r>
                            </m:e>
                            <m:e>
                              <m:r>
                                <a:rPr lang="fi-FI" i="1">
                                  <a:latin typeface="Cambria Math" panose="02040503050406030204" pitchFamily="18" charset="0"/>
                                  <a:cs typeface="Arial" panose="020B0604020202020204" pitchFamily="34" charset="0"/>
                                </a:rPr>
                                <m:t>𝒁</m:t>
                              </m:r>
                              <m:r>
                                <a:rPr lang="fi-FI" i="1">
                                  <a:latin typeface="Cambria Math" panose="02040503050406030204" pitchFamily="18" charset="0"/>
                                  <a:cs typeface="Arial" panose="020B0604020202020204" pitchFamily="34" charset="0"/>
                                </a:rPr>
                                <m:t>=</m:t>
                              </m:r>
                              <m:r>
                                <a:rPr lang="fi-FI" i="1">
                                  <a:latin typeface="Cambria Math" panose="02040503050406030204" pitchFamily="18" charset="0"/>
                                  <a:cs typeface="Arial" panose="020B0604020202020204" pitchFamily="34" charset="0"/>
                                </a:rPr>
                                <m:t>𝟏</m:t>
                              </m:r>
                            </m:e>
                          </m:d>
                          <m:r>
                            <a:rPr lang="fi-FI" i="1">
                              <a:latin typeface="Cambria Math" panose="02040503050406030204" pitchFamily="18" charset="0"/>
                              <a:cs typeface="Arial" panose="020B0604020202020204" pitchFamily="34" charset="0"/>
                            </a:rPr>
                            <m:t>−</m:t>
                          </m:r>
                          <m:r>
                            <a:rPr lang="fi-FI" i="1">
                              <a:latin typeface="Cambria Math" panose="02040503050406030204" pitchFamily="18" charset="0"/>
                              <a:cs typeface="Arial" panose="020B0604020202020204" pitchFamily="34" charset="0"/>
                            </a:rPr>
                            <m:t>𝑬</m:t>
                          </m:r>
                          <m:r>
                            <a:rPr lang="fi-FI" i="1">
                              <a:latin typeface="Cambria Math" panose="02040503050406030204" pitchFamily="18" charset="0"/>
                              <a:cs typeface="Arial" panose="020B0604020202020204" pitchFamily="34" charset="0"/>
                            </a:rPr>
                            <m:t>[</m:t>
                          </m:r>
                          <m:r>
                            <a:rPr lang="fi-FI" b="1" i="1" smtClean="0">
                              <a:latin typeface="Cambria Math" panose="02040503050406030204" pitchFamily="18" charset="0"/>
                              <a:cs typeface="Arial" panose="020B0604020202020204" pitchFamily="34" charset="0"/>
                            </a:rPr>
                            <m:t>𝑫</m:t>
                          </m:r>
                          <m:r>
                            <a:rPr lang="fi-FI" i="1">
                              <a:latin typeface="Cambria Math" panose="02040503050406030204" pitchFamily="18" charset="0"/>
                              <a:cs typeface="Arial" panose="020B0604020202020204" pitchFamily="34" charset="0"/>
                            </a:rPr>
                            <m:t>|</m:t>
                          </m:r>
                          <m:r>
                            <a:rPr lang="fi-FI" i="1">
                              <a:latin typeface="Cambria Math" panose="02040503050406030204" pitchFamily="18" charset="0"/>
                              <a:cs typeface="Arial" panose="020B0604020202020204" pitchFamily="34" charset="0"/>
                            </a:rPr>
                            <m:t>𝒁</m:t>
                          </m:r>
                          <m:r>
                            <a:rPr lang="fi-FI" i="1">
                              <a:latin typeface="Cambria Math" panose="02040503050406030204" pitchFamily="18" charset="0"/>
                              <a:cs typeface="Arial" panose="020B0604020202020204" pitchFamily="34" charset="0"/>
                            </a:rPr>
                            <m:t>=</m:t>
                          </m:r>
                          <m:r>
                            <a:rPr lang="fi-FI" i="1">
                              <a:latin typeface="Cambria Math" panose="02040503050406030204" pitchFamily="18" charset="0"/>
                              <a:cs typeface="Arial" panose="020B0604020202020204" pitchFamily="34" charset="0"/>
                            </a:rPr>
                            <m:t>𝟎</m:t>
                          </m:r>
                          <m:r>
                            <a:rPr lang="fi-FI" i="1">
                              <a:latin typeface="Cambria Math" panose="02040503050406030204" pitchFamily="18" charset="0"/>
                              <a:cs typeface="Arial" panose="020B0604020202020204" pitchFamily="34" charset="0"/>
                            </a:rPr>
                            <m:t>]</m:t>
                          </m:r>
                        </m:den>
                      </m:f>
                    </m:oMath>
                  </m:oMathPara>
                </a14:m>
                <a:endParaRPr lang="en-US" dirty="0">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r>
                  <a:rPr lang="en-US" sz="1600" i="1" dirty="0">
                    <a:latin typeface="Arial" panose="020B0604020202020204" pitchFamily="34" charset="0"/>
                    <a:cs typeface="Arial" panose="020B0604020202020204" pitchFamily="34" charset="0"/>
                  </a:rPr>
                  <a:t>Y</a:t>
                </a:r>
                <a:r>
                  <a:rPr lang="en-US" sz="1600" b="0" dirty="0">
                    <a:latin typeface="Arial" panose="020B0604020202020204" pitchFamily="34" charset="0"/>
                    <a:cs typeface="Arial" panose="020B0604020202020204" pitchFamily="34" charset="0"/>
                  </a:rPr>
                  <a:t> </a:t>
                </a:r>
                <a:r>
                  <a:rPr lang="en-US" sz="1600" b="0" dirty="0">
                    <a:latin typeface="CMSS10"/>
                  </a:rPr>
                  <a:t>is the </a:t>
                </a:r>
                <a:r>
                  <a:rPr lang="en-US" sz="1600" dirty="0">
                    <a:solidFill>
                      <a:srgbClr val="BB16A3"/>
                    </a:solidFill>
                    <a:latin typeface="CMSS10"/>
                  </a:rPr>
                  <a:t>outcome</a:t>
                </a:r>
                <a:r>
                  <a:rPr lang="en-US" sz="1600" b="0" dirty="0">
                    <a:latin typeface="CMSS10"/>
                  </a:rPr>
                  <a:t> </a:t>
                </a:r>
              </a:p>
              <a:p>
                <a:pPr marL="285750" indent="-285750" fontAlgn="auto">
                  <a:buFont typeface="Arial" panose="020B0604020202020204" pitchFamily="34" charset="0"/>
                  <a:buChar char="•"/>
                </a:pPr>
                <a:r>
                  <a:rPr lang="en-US" sz="1600" dirty="0">
                    <a:latin typeface="CMSS10"/>
                  </a:rPr>
                  <a:t>Z</a:t>
                </a:r>
                <a:r>
                  <a:rPr lang="en-US" sz="1600" b="0" dirty="0">
                    <a:latin typeface="CMSS10"/>
                  </a:rPr>
                  <a:t> is an indicator (or dummy variable) for being randomized or </a:t>
                </a:r>
                <a:r>
                  <a:rPr lang="en-US" sz="1600" dirty="0">
                    <a:solidFill>
                      <a:srgbClr val="BB16A3"/>
                    </a:solidFill>
                    <a:latin typeface="CMSS10"/>
                  </a:rPr>
                  <a:t>allocated into the treatment group</a:t>
                </a:r>
              </a:p>
              <a:p>
                <a:pPr marL="285750" indent="-285750" fontAlgn="auto">
                  <a:buFont typeface="Arial" panose="020B0604020202020204" pitchFamily="34" charset="0"/>
                  <a:buChar char="•"/>
                </a:pPr>
                <a:r>
                  <a:rPr lang="en-US" sz="1600" dirty="0">
                    <a:latin typeface="CMSS10"/>
                  </a:rPr>
                  <a:t>D</a:t>
                </a:r>
                <a:r>
                  <a:rPr lang="en-US" sz="1600" b="0" dirty="0">
                    <a:latin typeface="CMSS10"/>
                  </a:rPr>
                  <a:t> is an indicator (or dummy variable) for actually </a:t>
                </a:r>
                <a:r>
                  <a:rPr lang="en-US" sz="1600" dirty="0">
                    <a:solidFill>
                      <a:srgbClr val="BB16A3"/>
                    </a:solidFill>
                    <a:latin typeface="CMSS10"/>
                  </a:rPr>
                  <a:t>receiving the treatment</a:t>
                </a:r>
                <a:br>
                  <a:rPr lang="en-US" sz="1600" dirty="0">
                    <a:solidFill>
                      <a:srgbClr val="BB16A3"/>
                    </a:solidFill>
                    <a:latin typeface="Arial" panose="020B0604020202020204" pitchFamily="34" charset="0"/>
                    <a:cs typeface="Arial" panose="020B0604020202020204" pitchFamily="34" charset="0"/>
                  </a:rPr>
                </a:br>
                <a:endParaRPr lang="en-US" sz="1600" dirty="0">
                  <a:solidFill>
                    <a:srgbClr val="BB16A3"/>
                  </a:solidFill>
                  <a:latin typeface="Arial" panose="020B0604020202020204" pitchFamily="34" charset="0"/>
                  <a:cs typeface="Arial" panose="020B0604020202020204" pitchFamily="34" charset="0"/>
                </a:endParaRPr>
              </a:p>
              <a:p>
                <a:pPr fontAlgn="auto"/>
                <a:r>
                  <a:rPr lang="en-GB" sz="1600" dirty="0">
                    <a:solidFill>
                      <a:schemeClr val="tx1"/>
                    </a:solidFill>
                    <a:effectLst/>
                    <a:latin typeface="CMSS10"/>
                  </a:rPr>
                  <a:t>Components of the Wald estimator</a:t>
                </a:r>
              </a:p>
              <a:p>
                <a:pPr marL="285750" indent="-285750" fontAlgn="auto">
                  <a:buFont typeface="Arial" panose="020B0604020202020204" pitchFamily="34" charset="0"/>
                  <a:buChar char="•"/>
                </a:pPr>
                <a:r>
                  <a:rPr lang="en-GB" sz="1600" b="0" dirty="0">
                    <a:solidFill>
                      <a:schemeClr val="tx1"/>
                    </a:solidFill>
                    <a:effectLst/>
                    <a:latin typeface="CMSS10"/>
                  </a:rPr>
                  <a:t>the numerator is the intention to treat effect (ITT) </a:t>
                </a:r>
                <a:endParaRPr lang="en-GB" sz="1600" b="0" dirty="0">
                  <a:latin typeface="CMSY10"/>
                </a:endParaRPr>
              </a:p>
              <a:p>
                <a:pPr marL="285750" indent="-285750" fontAlgn="auto">
                  <a:buFont typeface="Arial" panose="020B0604020202020204" pitchFamily="34" charset="0"/>
                  <a:buChar char="•"/>
                </a:pPr>
                <a:r>
                  <a:rPr lang="en-GB" sz="1600" b="0" dirty="0">
                    <a:solidFill>
                      <a:schemeClr val="tx1"/>
                    </a:solidFill>
                    <a:effectLst/>
                    <a:latin typeface="CMSS10"/>
                  </a:rPr>
                  <a:t>the denominator is the share of compliers (first-stage)</a:t>
                </a:r>
              </a:p>
              <a:p>
                <a:pPr fontAlgn="auto"/>
                <a:br>
                  <a:rPr lang="en-GB" sz="1600" b="0" dirty="0">
                    <a:solidFill>
                      <a:schemeClr val="tx1"/>
                    </a:solidFill>
                    <a:effectLst/>
                    <a:latin typeface="CMSS10"/>
                  </a:rPr>
                </a:br>
                <a14:m>
                  <m:oMath xmlns:m="http://schemas.openxmlformats.org/officeDocument/2006/math">
                    <m:r>
                      <a:rPr lang="fi-FI" sz="1600" b="0" i="0" smtClean="0">
                        <a:solidFill>
                          <a:schemeClr val="tx1"/>
                        </a:solidFill>
                        <a:effectLst/>
                        <a:latin typeface="Cambria Math" panose="02040503050406030204" pitchFamily="18" charset="0"/>
                      </a:rPr>
                      <m:t> </m:t>
                    </m:r>
                    <m:sSub>
                      <m:sSubPr>
                        <m:ctrlPr>
                          <a:rPr lang="en-GB" sz="1600" b="0" i="1" smtClean="0">
                            <a:solidFill>
                              <a:schemeClr val="tx1"/>
                            </a:solidFill>
                            <a:effectLst/>
                            <a:latin typeface="Cambria Math" panose="02040503050406030204" pitchFamily="18" charset="0"/>
                          </a:rPr>
                        </m:ctrlPr>
                      </m:sSubPr>
                      <m:e>
                        <m:r>
                          <a:rPr lang="fi-FI" sz="1600" b="0" i="1" smtClean="0">
                            <a:solidFill>
                              <a:schemeClr val="tx1"/>
                            </a:solidFill>
                            <a:effectLst/>
                            <a:latin typeface="Cambria Math" panose="02040503050406030204" pitchFamily="18" charset="0"/>
                          </a:rPr>
                          <m:t>𝛽</m:t>
                        </m:r>
                      </m:e>
                      <m:sub>
                        <m:r>
                          <a:rPr lang="fi-FI" sz="1600" b="0" i="1" smtClean="0">
                            <a:solidFill>
                              <a:schemeClr val="tx1"/>
                            </a:solidFill>
                            <a:effectLst/>
                            <a:latin typeface="Cambria Math" panose="02040503050406030204" pitchFamily="18" charset="0"/>
                          </a:rPr>
                          <m:t>𝐿𝐴𝑇𝐸</m:t>
                        </m:r>
                      </m:sub>
                    </m:sSub>
                    <m:r>
                      <a:rPr lang="fi-FI" sz="1600" b="0" i="1" smtClean="0">
                        <a:solidFill>
                          <a:schemeClr val="tx1"/>
                        </a:solidFill>
                        <a:effectLst/>
                        <a:latin typeface="Cambria Math" panose="02040503050406030204" pitchFamily="18" charset="0"/>
                      </a:rPr>
                      <m:t>=</m:t>
                    </m:r>
                    <m:r>
                      <a:rPr lang="fi-FI" sz="1600" b="0" i="1" smtClean="0">
                        <a:solidFill>
                          <a:schemeClr val="tx1"/>
                        </a:solidFill>
                        <a:effectLst/>
                        <a:latin typeface="Cambria Math" panose="02040503050406030204" pitchFamily="18" charset="0"/>
                      </a:rPr>
                      <m:t>𝐸</m:t>
                    </m:r>
                    <m:d>
                      <m:dPr>
                        <m:begChr m:val="["/>
                        <m:endChr m:val="]"/>
                        <m:ctrlPr>
                          <a:rPr lang="fi-FI" sz="1600" b="0" i="1" smtClean="0">
                            <a:solidFill>
                              <a:schemeClr val="tx1"/>
                            </a:solidFill>
                            <a:effectLst/>
                            <a:latin typeface="Cambria Math" panose="02040503050406030204" pitchFamily="18" charset="0"/>
                          </a:rPr>
                        </m:ctrlPr>
                      </m:dPr>
                      <m:e>
                        <m:sSub>
                          <m:sSubPr>
                            <m:ctrlPr>
                              <a:rPr lang="fi-FI" sz="1600" b="0" i="1" smtClean="0">
                                <a:solidFill>
                                  <a:schemeClr val="tx1"/>
                                </a:solidFill>
                                <a:effectLst/>
                                <a:latin typeface="Cambria Math" panose="02040503050406030204" pitchFamily="18" charset="0"/>
                              </a:rPr>
                            </m:ctrlPr>
                          </m:sSubPr>
                          <m:e>
                            <m:r>
                              <a:rPr lang="fi-FI" sz="1600" b="0" i="1" smtClean="0">
                                <a:solidFill>
                                  <a:schemeClr val="tx1"/>
                                </a:solidFill>
                                <a:effectLst/>
                                <a:latin typeface="Cambria Math" panose="02040503050406030204" pitchFamily="18" charset="0"/>
                              </a:rPr>
                              <m:t>𝑌</m:t>
                            </m:r>
                          </m:e>
                          <m:sub>
                            <m:r>
                              <a:rPr lang="fi-FI" sz="1600" b="0" i="1" smtClean="0">
                                <a:solidFill>
                                  <a:schemeClr val="tx1"/>
                                </a:solidFill>
                                <a:effectLst/>
                                <a:latin typeface="Cambria Math" panose="02040503050406030204" pitchFamily="18" charset="0"/>
                              </a:rPr>
                              <m:t>1</m:t>
                            </m:r>
                          </m:sub>
                        </m:sSub>
                        <m:r>
                          <a:rPr lang="fi-FI" sz="1600" b="0" i="1" smtClean="0">
                            <a:solidFill>
                              <a:schemeClr val="tx1"/>
                            </a:solidFill>
                            <a:effectLst/>
                            <a:latin typeface="Cambria Math" panose="02040503050406030204" pitchFamily="18" charset="0"/>
                          </a:rPr>
                          <m:t>−</m:t>
                        </m:r>
                        <m:sSub>
                          <m:sSubPr>
                            <m:ctrlPr>
                              <a:rPr lang="fi-FI" sz="1600" b="0" i="1" smtClean="0">
                                <a:solidFill>
                                  <a:schemeClr val="tx1"/>
                                </a:solidFill>
                                <a:effectLst/>
                                <a:latin typeface="Cambria Math" panose="02040503050406030204" pitchFamily="18" charset="0"/>
                              </a:rPr>
                            </m:ctrlPr>
                          </m:sSubPr>
                          <m:e>
                            <m:r>
                              <a:rPr lang="fi-FI" sz="1600" b="0" i="1" smtClean="0">
                                <a:solidFill>
                                  <a:schemeClr val="tx1"/>
                                </a:solidFill>
                                <a:effectLst/>
                                <a:latin typeface="Cambria Math" panose="02040503050406030204" pitchFamily="18" charset="0"/>
                              </a:rPr>
                              <m:t>𝑌</m:t>
                            </m:r>
                          </m:e>
                          <m:sub>
                            <m:r>
                              <a:rPr lang="fi-FI" sz="1600" b="0" i="1" smtClean="0">
                                <a:solidFill>
                                  <a:schemeClr val="tx1"/>
                                </a:solidFill>
                                <a:effectLst/>
                                <a:latin typeface="Cambria Math" panose="02040503050406030204" pitchFamily="18" charset="0"/>
                              </a:rPr>
                              <m:t>0</m:t>
                            </m:r>
                          </m:sub>
                        </m:sSub>
                      </m:e>
                      <m:e>
                        <m:r>
                          <a:rPr lang="fi-FI" sz="1600" b="0" i="1" smtClean="0">
                            <a:solidFill>
                              <a:schemeClr val="tx1"/>
                            </a:solidFill>
                            <a:effectLst/>
                            <a:latin typeface="Cambria Math" panose="02040503050406030204" pitchFamily="18" charset="0"/>
                          </a:rPr>
                          <m:t>𝑐𝑜𝑚𝑝𝑙𝑖𝑒𝑟</m:t>
                        </m:r>
                      </m:e>
                    </m:d>
                    <m:r>
                      <a:rPr lang="fi-FI" sz="1600" b="0" i="1" smtClean="0">
                        <a:solidFill>
                          <a:schemeClr val="tx1"/>
                        </a:solidFill>
                        <a:effectLst/>
                        <a:latin typeface="Cambria Math" panose="02040503050406030204" pitchFamily="18" charset="0"/>
                      </a:rPr>
                      <m:t>  </m:t>
                    </m:r>
                  </m:oMath>
                </a14:m>
                <a:r>
                  <a:rPr lang="en-GB" sz="1600" b="0" dirty="0">
                    <a:solidFill>
                      <a:schemeClr val="tx1"/>
                    </a:solidFill>
                    <a:effectLst/>
                    <a:latin typeface="CMSS10"/>
                  </a:rPr>
                  <a:t>is the </a:t>
                </a:r>
                <a:r>
                  <a:rPr lang="en-GB" sz="1600" b="0" i="1" dirty="0">
                    <a:solidFill>
                      <a:schemeClr val="tx1"/>
                    </a:solidFill>
                    <a:effectLst/>
                    <a:latin typeface="CMSS10"/>
                  </a:rPr>
                  <a:t>local average treatment effect </a:t>
                </a:r>
                <a:endParaRPr lang="en-GB" sz="1600" b="0" i="1" dirty="0">
                  <a:solidFill>
                    <a:schemeClr val="tx1"/>
                  </a:solidFill>
                  <a:effectLst/>
                </a:endParaRPr>
              </a:p>
              <a:p>
                <a:pPr marL="746550" lvl="2" indent="-285750">
                  <a:buFont typeface="Arial" panose="020B0604020202020204" pitchFamily="34" charset="0"/>
                  <a:buChar char="•"/>
                </a:pPr>
                <a:r>
                  <a:rPr lang="en-GB" sz="1400" b="0" dirty="0">
                    <a:solidFill>
                      <a:schemeClr val="tx1"/>
                    </a:solidFill>
                    <a:effectLst/>
                    <a:latin typeface="CMSS9"/>
                  </a:rPr>
                  <a:t>Importantly, the impact of receiving the treatment for the </a:t>
                </a:r>
                <a:r>
                  <a:rPr lang="en-GB" sz="1400" b="0" dirty="0">
                    <a:solidFill>
                      <a:schemeClr val="tx1"/>
                    </a:solidFill>
                    <a:effectLst/>
                    <a:latin typeface="CMSSI9"/>
                  </a:rPr>
                  <a:t>compliers</a:t>
                </a:r>
                <a:r>
                  <a:rPr lang="en-GB" sz="1400" b="0" dirty="0">
                    <a:solidFill>
                      <a:schemeClr val="tx1"/>
                    </a:solidFill>
                    <a:latin typeface="CMSSI9"/>
                  </a:rPr>
                  <a:t> </a:t>
                </a:r>
                <a:r>
                  <a:rPr lang="en-GB" sz="1400" b="0" dirty="0">
                    <a:solidFill>
                      <a:schemeClr val="tx1"/>
                    </a:solidFill>
                    <a:effectLst/>
                    <a:latin typeface="CMSS9"/>
                  </a:rPr>
                  <a:t>may differ from the impact </a:t>
                </a:r>
              </a:p>
              <a:p>
                <a:pPr lvl="2" indent="0">
                  <a:buNone/>
                </a:pPr>
                <a:r>
                  <a:rPr lang="en-GB" sz="1400" dirty="0">
                    <a:latin typeface="CMSS9"/>
                  </a:rPr>
                  <a:t>	</a:t>
                </a:r>
                <a:r>
                  <a:rPr lang="en-GB" sz="1400" b="0" dirty="0">
                    <a:solidFill>
                      <a:schemeClr val="tx1"/>
                    </a:solidFill>
                    <a:effectLst/>
                    <a:latin typeface="CMSS9"/>
                  </a:rPr>
                  <a:t>on never-takers and always-takers </a:t>
                </a:r>
                <a:endParaRPr lang="en-GB" sz="1400" b="0" dirty="0">
                  <a:solidFill>
                    <a:schemeClr val="tx1"/>
                  </a:solidFill>
                  <a:effectLst/>
                </a:endParaRPr>
              </a:p>
              <a:p>
                <a:r>
                  <a:rPr lang="en-GB" sz="1600" b="0" dirty="0">
                    <a:solidFill>
                      <a:schemeClr val="tx1"/>
                    </a:solidFill>
                    <a:effectLst/>
                    <a:latin typeface="CMSS10"/>
                  </a:rPr>
                  <a:t>This is one version of the </a:t>
                </a:r>
                <a:r>
                  <a:rPr lang="en-GB" sz="1600" dirty="0">
                    <a:solidFill>
                      <a:srgbClr val="BB16A3"/>
                    </a:solidFill>
                    <a:effectLst/>
                    <a:latin typeface="CMSSBX10"/>
                  </a:rPr>
                  <a:t>instrumental variables (IV) </a:t>
                </a:r>
                <a:r>
                  <a:rPr lang="en-GB" sz="1600" dirty="0">
                    <a:solidFill>
                      <a:srgbClr val="BB16A3"/>
                    </a:solidFill>
                    <a:effectLst/>
                    <a:latin typeface="CMSS10"/>
                  </a:rPr>
                  <a:t>estimators </a:t>
                </a:r>
                <a:r>
                  <a:rPr lang="en-GB" sz="1600" b="0" dirty="0">
                    <a:solidFill>
                      <a:schemeClr val="tx1"/>
                    </a:solidFill>
                    <a:effectLst/>
                    <a:latin typeface="CMSY10"/>
                  </a:rPr>
                  <a:t>which we will discuss this week. </a:t>
                </a:r>
                <a:endParaRPr lang="en-GB" sz="1600" b="0" dirty="0">
                  <a:solidFill>
                    <a:schemeClr val="tx1"/>
                  </a:solidFill>
                  <a:effectLst/>
                </a:endParaRPr>
              </a:p>
              <a:p>
                <a:pPr marL="342900" indent="-34290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468314" y="841276"/>
                <a:ext cx="8568182" cy="4680520"/>
              </a:xfrm>
              <a:blipFill>
                <a:blip r:embed="rId2"/>
                <a:stretch>
                  <a:fillRect l="-1775" t="-1897"/>
                </a:stretch>
              </a:blipFill>
            </p:spPr>
            <p:txBody>
              <a:bodyPr/>
              <a:lstStyle/>
              <a:p>
                <a:r>
                  <a:rPr lang="en-FI">
                    <a:noFill/>
                  </a:rPr>
                  <a:t> </a:t>
                </a:r>
              </a:p>
            </p:txBody>
          </p:sp>
        </mc:Fallback>
      </mc:AlternateContent>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29</a:t>
            </a:fld>
            <a:endParaRPr lang="fi-FI"/>
          </a:p>
        </p:txBody>
      </p:sp>
      <p:sp>
        <p:nvSpPr>
          <p:cNvPr id="4" name="TextBox 3">
            <a:extLst>
              <a:ext uri="{FF2B5EF4-FFF2-40B4-BE49-F238E27FC236}">
                <a16:creationId xmlns:a16="http://schemas.microsoft.com/office/drawing/2014/main" id="{6C8E0884-FD8F-C985-8EA6-BE89B2111F49}"/>
              </a:ext>
            </a:extLst>
          </p:cNvPr>
          <p:cNvSpPr txBox="1"/>
          <p:nvPr/>
        </p:nvSpPr>
        <p:spPr>
          <a:xfrm>
            <a:off x="7596336" y="697260"/>
            <a:ext cx="431853" cy="307777"/>
          </a:xfrm>
          <a:prstGeom prst="rect">
            <a:avLst/>
          </a:prstGeom>
          <a:noFill/>
        </p:spPr>
        <p:txBody>
          <a:bodyPr wrap="square" lIns="0" tIns="0" rIns="0" bIns="0" rtlCol="0">
            <a:spAutoFit/>
          </a:bodyPr>
          <a:lstStyle/>
          <a:p>
            <a:r>
              <a:rPr lang="en-FI" sz="2000" dirty="0"/>
              <a:t>ITT</a:t>
            </a:r>
          </a:p>
        </p:txBody>
      </p:sp>
      <p:sp>
        <p:nvSpPr>
          <p:cNvPr id="7" name="TextBox 6">
            <a:extLst>
              <a:ext uri="{FF2B5EF4-FFF2-40B4-BE49-F238E27FC236}">
                <a16:creationId xmlns:a16="http://schemas.microsoft.com/office/drawing/2014/main" id="{72B98E9D-101E-13B7-8CF6-DC6C74611C2B}"/>
              </a:ext>
            </a:extLst>
          </p:cNvPr>
          <p:cNvSpPr txBox="1"/>
          <p:nvPr/>
        </p:nvSpPr>
        <p:spPr>
          <a:xfrm>
            <a:off x="7596335" y="1283295"/>
            <a:ext cx="1079351" cy="430887"/>
          </a:xfrm>
          <a:prstGeom prst="rect">
            <a:avLst/>
          </a:prstGeom>
          <a:noFill/>
        </p:spPr>
        <p:txBody>
          <a:bodyPr wrap="square" lIns="0" tIns="0" rIns="0" bIns="0" rtlCol="0">
            <a:spAutoFit/>
          </a:bodyPr>
          <a:lstStyle/>
          <a:p>
            <a:r>
              <a:rPr lang="en-GB" sz="1400" dirty="0"/>
              <a:t>S</a:t>
            </a:r>
            <a:r>
              <a:rPr lang="en-FI" sz="1400" dirty="0"/>
              <a:t>hare compliers</a:t>
            </a:r>
          </a:p>
        </p:txBody>
      </p:sp>
      <p:cxnSp>
        <p:nvCxnSpPr>
          <p:cNvPr id="9" name="Straight Arrow Connector 8">
            <a:extLst>
              <a:ext uri="{FF2B5EF4-FFF2-40B4-BE49-F238E27FC236}">
                <a16:creationId xmlns:a16="http://schemas.microsoft.com/office/drawing/2014/main" id="{16EEB5C5-B261-3065-0C44-9D1F5ECB64C9}"/>
              </a:ext>
            </a:extLst>
          </p:cNvPr>
          <p:cNvCxnSpPr/>
          <p:nvPr/>
        </p:nvCxnSpPr>
        <p:spPr>
          <a:xfrm flipH="1">
            <a:off x="6804248" y="1005037"/>
            <a:ext cx="648072" cy="256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69533CA-F7A6-9A7B-70E2-B990C23C1BAF}"/>
              </a:ext>
            </a:extLst>
          </p:cNvPr>
          <p:cNvCxnSpPr>
            <a:cxnSpLocks/>
          </p:cNvCxnSpPr>
          <p:nvPr/>
        </p:nvCxnSpPr>
        <p:spPr>
          <a:xfrm flipH="1">
            <a:off x="6804248" y="1535647"/>
            <a:ext cx="648072" cy="134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0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a:t>
            </a:r>
            <a:endParaRPr lang="fi-FI" dirty="0"/>
          </a:p>
        </p:txBody>
      </p:sp>
      <p:sp>
        <p:nvSpPr>
          <p:cNvPr id="3" name="Content Placeholder 2"/>
          <p:cNvSpPr>
            <a:spLocks noGrp="1"/>
          </p:cNvSpPr>
          <p:nvPr>
            <p:ph sz="quarter" idx="14"/>
          </p:nvPr>
        </p:nvSpPr>
        <p:spPr>
          <a:xfrm>
            <a:off x="468314" y="985292"/>
            <a:ext cx="8207374" cy="4320480"/>
          </a:xfrm>
        </p:spPr>
        <p:txBody>
          <a:bodyPr/>
          <a:lstStyle/>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Prelude - </a:t>
            </a:r>
            <a:r>
              <a:rPr lang="en-US" sz="1800" i="1" dirty="0">
                <a:latin typeface="Arial" panose="020B0604020202020204" pitchFamily="34" charset="0"/>
                <a:cs typeface="Arial" panose="020B0604020202020204" pitchFamily="34" charset="0"/>
              </a:rPr>
              <a:t>Compliance</a:t>
            </a:r>
            <a:r>
              <a:rPr lang="en-US" sz="180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in experiments </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Basic idea of IV designs</a:t>
            </a:r>
          </a:p>
          <a:p>
            <a:pPr marL="580500" lvl="1" indent="-342900">
              <a:spcBef>
                <a:spcPts val="60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Setup, motivation and assumptions</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IV assumptions and components</a:t>
            </a:r>
          </a:p>
          <a:p>
            <a:pPr marL="580500" lvl="1" indent="-342900">
              <a:spcBef>
                <a:spcPts val="1200"/>
              </a:spcBef>
              <a:buFont typeface="Arial" panose="020B0604020202020204" pitchFamily="34" charset="0"/>
              <a:buChar char="•"/>
            </a:pPr>
            <a:r>
              <a:rPr lang="en-US" sz="1600" dirty="0">
                <a:latin typeface="Arial" panose="020B0604020202020204" pitchFamily="34" charset="0"/>
                <a:ea typeface="MS PGothic" pitchFamily="34" charset="-128"/>
                <a:cs typeface="Arial" panose="020B0604020202020204" pitchFamily="34" charset="0"/>
              </a:rPr>
              <a:t>Relevance, exogeneity, exclusion restriction</a:t>
            </a:r>
          </a:p>
          <a:p>
            <a:pPr marL="580500" lvl="1" indent="-34290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First stage, Reduced form and IV estimate</a:t>
            </a:r>
            <a:endParaRPr lang="en-US" sz="1600" dirty="0">
              <a:latin typeface="Arial" panose="020B0604020202020204" pitchFamily="34" charset="0"/>
              <a:ea typeface="MS PGothic" pitchFamily="34" charset="-128"/>
              <a:cs typeface="Arial" panose="020B0604020202020204" pitchFamily="34" charset="0"/>
            </a:endParaRP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Testing the IV assumptions</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the limitations of IV</a:t>
            </a:r>
          </a:p>
          <a:p>
            <a:pPr marL="580500" lvl="1" indent="-34290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Conditions not fulfilled</a:t>
            </a:r>
          </a:p>
          <a:p>
            <a:pPr marL="580500" lvl="1" indent="-34290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LATE – the Local Average Treatment Effect limits interpretation</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Applications</a:t>
            </a:r>
          </a:p>
          <a:p>
            <a:pPr marL="342900" indent="-34290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a:p>
        </p:txBody>
      </p:sp>
    </p:spTree>
    <p:extLst>
      <p:ext uri="{BB962C8B-B14F-4D97-AF65-F5344CB8AC3E}">
        <p14:creationId xmlns:p14="http://schemas.microsoft.com/office/powerpoint/2010/main" val="5702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60DB-6F3B-94AF-ED18-9AE53BC392B4}"/>
              </a:ext>
            </a:extLst>
          </p:cNvPr>
          <p:cNvSpPr>
            <a:spLocks noGrp="1"/>
          </p:cNvSpPr>
          <p:nvPr>
            <p:ph type="ctrTitle"/>
          </p:nvPr>
        </p:nvSpPr>
        <p:spPr>
          <a:xfrm>
            <a:off x="468313" y="265113"/>
            <a:ext cx="6623967" cy="576163"/>
          </a:xfrm>
        </p:spPr>
        <p:txBody>
          <a:bodyPr/>
          <a:lstStyle/>
          <a:p>
            <a:r>
              <a:rPr lang="en-FI" dirty="0"/>
              <a:t>ITT, LATE and ATT</a:t>
            </a:r>
          </a:p>
        </p:txBody>
      </p:sp>
      <p:sp>
        <p:nvSpPr>
          <p:cNvPr id="3" name="Content Placeholder 2">
            <a:extLst>
              <a:ext uri="{FF2B5EF4-FFF2-40B4-BE49-F238E27FC236}">
                <a16:creationId xmlns:a16="http://schemas.microsoft.com/office/drawing/2014/main" id="{AD50E3EC-3CA7-12E6-6F09-700664FD2C0F}"/>
              </a:ext>
            </a:extLst>
          </p:cNvPr>
          <p:cNvSpPr>
            <a:spLocks noGrp="1"/>
          </p:cNvSpPr>
          <p:nvPr>
            <p:ph sz="quarter" idx="14"/>
          </p:nvPr>
        </p:nvSpPr>
        <p:spPr>
          <a:xfrm>
            <a:off x="468314" y="913285"/>
            <a:ext cx="8207374" cy="3888432"/>
          </a:xfrm>
          <a:solidFill>
            <a:schemeClr val="bg1"/>
          </a:solidFill>
        </p:spPr>
        <p:txBody>
          <a:bodyPr/>
          <a:lstStyle/>
          <a:p>
            <a:r>
              <a:rPr lang="en-GB" sz="1600" dirty="0">
                <a:effectLst/>
                <a:latin typeface="Arial" panose="020B0604020202020204" pitchFamily="34" charset="0"/>
                <a:cs typeface="Arial" panose="020B0604020202020204" pitchFamily="34" charset="0"/>
              </a:rPr>
              <a:t>Sometimes </a:t>
            </a:r>
            <a:r>
              <a:rPr lang="en-GB" sz="1600" dirty="0">
                <a:solidFill>
                  <a:srgbClr val="BB16A3"/>
                </a:solidFill>
                <a:effectLst/>
                <a:latin typeface="Arial" panose="020B0604020202020204" pitchFamily="34" charset="0"/>
                <a:cs typeface="Arial" panose="020B0604020202020204" pitchFamily="34" charset="0"/>
              </a:rPr>
              <a:t>ITT </a:t>
            </a:r>
            <a:r>
              <a:rPr lang="en-GB" sz="1600" dirty="0">
                <a:effectLst/>
                <a:latin typeface="Arial" panose="020B0604020202020204" pitchFamily="34" charset="0"/>
                <a:cs typeface="Arial" panose="020B0604020202020204" pitchFamily="34" charset="0"/>
              </a:rPr>
              <a:t>is the most relevant estimate </a:t>
            </a:r>
          </a:p>
          <a:p>
            <a:pPr marL="285750" indent="-285750">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in the context of the MTO, it is the impact of being offered housing vouchers </a:t>
            </a:r>
          </a:p>
          <a:p>
            <a:pPr marL="285750" indent="-285750">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this is arguably the most relevant effect given that offering vouchers is likely to be the relevant policy (rather than forcing everyone to move) </a:t>
            </a:r>
          </a:p>
          <a:p>
            <a:pPr marL="285750" indent="-285750" fontAlgn="auto">
              <a:buFont typeface="Arial" panose="020B0604020202020204" pitchFamily="34" charset="0"/>
              <a:buChar char="•"/>
            </a:pPr>
            <a:endParaRPr lang="en-GB" sz="1600" b="0" dirty="0">
              <a:effectLst/>
              <a:latin typeface="Arial" panose="020B0604020202020204" pitchFamily="34" charset="0"/>
              <a:cs typeface="Arial" panose="020B0604020202020204" pitchFamily="34" charset="0"/>
            </a:endParaRPr>
          </a:p>
          <a:p>
            <a:pPr fontAlgn="auto"/>
            <a:r>
              <a:rPr lang="en-GB" sz="1600" dirty="0">
                <a:effectLst/>
                <a:latin typeface="Arial" panose="020B0604020202020204" pitchFamily="34" charset="0"/>
                <a:cs typeface="Arial" panose="020B0604020202020204" pitchFamily="34" charset="0"/>
              </a:rPr>
              <a:t>Sometimes </a:t>
            </a:r>
            <a:r>
              <a:rPr lang="en-GB" sz="1600" dirty="0">
                <a:solidFill>
                  <a:srgbClr val="BB16A3"/>
                </a:solidFill>
                <a:effectLst/>
                <a:latin typeface="Arial" panose="020B0604020202020204" pitchFamily="34" charset="0"/>
                <a:cs typeface="Arial" panose="020B0604020202020204" pitchFamily="34" charset="0"/>
              </a:rPr>
              <a:t>LATE</a:t>
            </a:r>
            <a:r>
              <a:rPr lang="en-GB" sz="1600" dirty="0">
                <a:effectLst/>
                <a:latin typeface="Arial" panose="020B0604020202020204" pitchFamily="34" charset="0"/>
                <a:cs typeface="Arial" panose="020B0604020202020204" pitchFamily="34" charset="0"/>
              </a:rPr>
              <a:t> is more relevant </a:t>
            </a:r>
          </a:p>
          <a:p>
            <a:pPr marL="285750" indent="-285750" fontAlgn="auto">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in Moving to Opportunity (MTO), it is the impact of living in better </a:t>
            </a:r>
            <a:r>
              <a:rPr lang="en-GB" sz="1400" b="0" dirty="0" err="1">
                <a:effectLst/>
                <a:latin typeface="Arial" panose="020B0604020202020204" pitchFamily="34" charset="0"/>
                <a:cs typeface="Arial" panose="020B0604020202020204" pitchFamily="34" charset="0"/>
              </a:rPr>
              <a:t>neighborhoods</a:t>
            </a:r>
            <a:r>
              <a:rPr lang="en-GB" sz="1400" b="0" dirty="0">
                <a:effectLst/>
                <a:latin typeface="Arial" panose="020B0604020202020204" pitchFamily="34" charset="0"/>
                <a:cs typeface="Arial" panose="020B0604020202020204" pitchFamily="34" charset="0"/>
              </a:rPr>
              <a:t> </a:t>
            </a:r>
          </a:p>
          <a:p>
            <a:pPr marL="285750" indent="-285750" fontAlgn="auto">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potentially informative for policy discussion on whether we should invest in improving existing </a:t>
            </a:r>
            <a:r>
              <a:rPr lang="en-GB" sz="1400" b="0" dirty="0" err="1">
                <a:effectLst/>
                <a:latin typeface="Arial" panose="020B0604020202020204" pitchFamily="34" charset="0"/>
                <a:cs typeface="Arial" panose="020B0604020202020204" pitchFamily="34" charset="0"/>
              </a:rPr>
              <a:t>neighborhoods</a:t>
            </a:r>
            <a:r>
              <a:rPr lang="en-GB" sz="1400" b="0" dirty="0">
                <a:effectLst/>
                <a:latin typeface="Arial" panose="020B0604020202020204" pitchFamily="34" charset="0"/>
                <a:cs typeface="Arial" panose="020B0604020202020204" pitchFamily="34" charset="0"/>
              </a:rPr>
              <a:t> (”place-making policies”) </a:t>
            </a:r>
          </a:p>
          <a:p>
            <a:pPr marL="285750" indent="-285750" fontAlgn="auto">
              <a:buFont typeface="Arial" panose="020B0604020202020204" pitchFamily="34" charset="0"/>
              <a:buChar char="•"/>
            </a:pPr>
            <a:endParaRPr lang="en-GB" sz="1400" b="0" dirty="0">
              <a:effectLst/>
              <a:latin typeface="Arial" panose="020B0604020202020204" pitchFamily="34" charset="0"/>
              <a:cs typeface="Arial" panose="020B0604020202020204" pitchFamily="34" charset="0"/>
            </a:endParaRPr>
          </a:p>
          <a:p>
            <a:pPr fontAlgn="auto"/>
            <a:r>
              <a:rPr lang="en-GB" sz="1600" dirty="0">
                <a:effectLst/>
                <a:latin typeface="Arial" panose="020B0604020202020204" pitchFamily="34" charset="0"/>
                <a:cs typeface="Arial" panose="020B0604020202020204" pitchFamily="34" charset="0"/>
              </a:rPr>
              <a:t>LATE informs us only about the impact on </a:t>
            </a:r>
            <a:r>
              <a:rPr lang="en-GB" sz="1600" dirty="0">
                <a:solidFill>
                  <a:srgbClr val="BB16A3"/>
                </a:solidFill>
                <a:effectLst/>
                <a:latin typeface="Arial" panose="020B0604020202020204" pitchFamily="34" charset="0"/>
                <a:cs typeface="Arial" panose="020B0604020202020204" pitchFamily="34" charset="0"/>
              </a:rPr>
              <a:t>compliers </a:t>
            </a:r>
          </a:p>
          <a:p>
            <a:pPr marL="285750" indent="-285750" fontAlgn="auto">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usefulness depends on how representative the compliers are </a:t>
            </a:r>
          </a:p>
          <a:p>
            <a:pPr marL="285750" indent="-285750" fontAlgn="auto">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when there are no always-takers LATE = ATT (average treatment effect on the treated) </a:t>
            </a:r>
          </a:p>
          <a:p>
            <a:pPr marL="285750" indent="-285750" fontAlgn="auto">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this is the case in MTO, thus the tables report ”TOT” (same as ATT)*</a:t>
            </a:r>
          </a:p>
          <a:p>
            <a:pPr fontAlgn="auto"/>
            <a:br>
              <a:rPr lang="en-GB" sz="1600" b="0" dirty="0">
                <a:effectLst/>
                <a:latin typeface="Arial" panose="020B0604020202020204" pitchFamily="34" charset="0"/>
                <a:cs typeface="Arial" panose="020B0604020202020204" pitchFamily="34" charset="0"/>
              </a:rPr>
            </a:br>
            <a:endParaRPr lang="en-GB" sz="1600" b="0" dirty="0">
              <a:effectLst/>
              <a:latin typeface="Arial" panose="020B0604020202020204" pitchFamily="34" charset="0"/>
              <a:cs typeface="Arial" panose="020B0604020202020204" pitchFamily="34" charset="0"/>
            </a:endParaRPr>
          </a:p>
          <a:p>
            <a:endParaRPr lang="en-FI"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4AD262-8F0C-7D96-415D-568E8B4E91E5}"/>
              </a:ext>
            </a:extLst>
          </p:cNvPr>
          <p:cNvSpPr>
            <a:spLocks noGrp="1"/>
          </p:cNvSpPr>
          <p:nvPr>
            <p:ph type="sldNum" sz="quarter" idx="17"/>
          </p:nvPr>
        </p:nvSpPr>
        <p:spPr/>
        <p:txBody>
          <a:bodyPr/>
          <a:lstStyle/>
          <a:p>
            <a:pPr>
              <a:defRPr/>
            </a:pPr>
            <a:fld id="{49EFD4B7-1CC6-864B-A72A-C978B70BBA9B}" type="slidenum">
              <a:rPr lang="fi-FI" smtClean="0"/>
              <a:pPr>
                <a:defRPr/>
              </a:pPr>
              <a:t>30</a:t>
            </a:fld>
            <a:endParaRPr lang="fi-FI"/>
          </a:p>
        </p:txBody>
      </p:sp>
      <p:sp>
        <p:nvSpPr>
          <p:cNvPr id="5" name="TextBox 4">
            <a:extLst>
              <a:ext uri="{FF2B5EF4-FFF2-40B4-BE49-F238E27FC236}">
                <a16:creationId xmlns:a16="http://schemas.microsoft.com/office/drawing/2014/main" id="{39A8BFD8-609E-6BAC-7331-25BFB19FC108}"/>
              </a:ext>
            </a:extLst>
          </p:cNvPr>
          <p:cNvSpPr txBox="1"/>
          <p:nvPr/>
        </p:nvSpPr>
        <p:spPr>
          <a:xfrm>
            <a:off x="323529" y="4950008"/>
            <a:ext cx="8354110" cy="430887"/>
          </a:xfrm>
          <a:prstGeom prst="rect">
            <a:avLst/>
          </a:prstGeom>
          <a:solidFill>
            <a:schemeClr val="bg1"/>
          </a:solidFill>
        </p:spPr>
        <p:txBody>
          <a:bodyPr wrap="square" lIns="0" tIns="0" rIns="0" bIns="0" rtlCol="0">
            <a:spAutoFit/>
          </a:bodyPr>
          <a:lstStyle/>
          <a:p>
            <a:r>
              <a:rPr lang="en-FI" sz="1300" dirty="0"/>
              <a:t>*ATT (Average Treatmente Effect on the Treated is also referred to as ToT or TOT (Treatment on the Treated)</a:t>
            </a:r>
          </a:p>
          <a:p>
            <a:pPr marL="342900" indent="-342900">
              <a:buFont typeface="Arial" panose="020B0604020202020204" pitchFamily="34" charset="0"/>
              <a:buChar char="•"/>
            </a:pPr>
            <a:r>
              <a:rPr lang="en-GB" sz="1500" dirty="0">
                <a:solidFill>
                  <a:schemeClr val="bg1"/>
                </a:solidFill>
              </a:rPr>
              <a:t>A</a:t>
            </a:r>
            <a:r>
              <a:rPr lang="en-FI" sz="1500" dirty="0">
                <a:solidFill>
                  <a:schemeClr val="bg1"/>
                </a:solidFill>
              </a:rPr>
              <a:t> sgfksfhsfhdsh&lt;slöfhs&lt;öfh&lt;lsfhk sgfksfhsfhdsh&lt;slöfhs&lt;öfh&lt;lsfhk</a:t>
            </a:r>
          </a:p>
        </p:txBody>
      </p:sp>
    </p:spTree>
    <p:extLst>
      <p:ext uri="{BB962C8B-B14F-4D97-AF65-F5344CB8AC3E}">
        <p14:creationId xmlns:p14="http://schemas.microsoft.com/office/powerpoint/2010/main" val="9946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FB09-8662-1DD2-09D2-7D397672214D}"/>
              </a:ext>
            </a:extLst>
          </p:cNvPr>
          <p:cNvSpPr>
            <a:spLocks noGrp="1"/>
          </p:cNvSpPr>
          <p:nvPr>
            <p:ph type="ctrTitle"/>
          </p:nvPr>
        </p:nvSpPr>
        <p:spPr/>
        <p:txBody>
          <a:bodyPr/>
          <a:lstStyle/>
          <a:p>
            <a:r>
              <a:rPr lang="en-FI" dirty="0"/>
              <a:t>Back to MTO</a:t>
            </a:r>
          </a:p>
        </p:txBody>
      </p:sp>
      <p:sp>
        <p:nvSpPr>
          <p:cNvPr id="3" name="Content Placeholder 2">
            <a:extLst>
              <a:ext uri="{FF2B5EF4-FFF2-40B4-BE49-F238E27FC236}">
                <a16:creationId xmlns:a16="http://schemas.microsoft.com/office/drawing/2014/main" id="{D3C9B7E4-E6E9-A280-A316-A49DBCE6BAB2}"/>
              </a:ext>
            </a:extLst>
          </p:cNvPr>
          <p:cNvSpPr>
            <a:spLocks noGrp="1"/>
          </p:cNvSpPr>
          <p:nvPr>
            <p:ph sz="quarter" idx="14"/>
          </p:nvPr>
        </p:nvSpPr>
        <p:spPr/>
        <p:txBody>
          <a:bodyPr/>
          <a:lstStyle/>
          <a:p>
            <a:pPr fontAlgn="auto"/>
            <a:r>
              <a:rPr lang="en-GB" sz="2400" b="0" dirty="0">
                <a:effectLst/>
                <a:latin typeface="Arial" panose="020B0604020202020204" pitchFamily="34" charset="0"/>
                <a:cs typeface="Arial" panose="020B0604020202020204" pitchFamily="34" charset="0"/>
              </a:rPr>
              <a:t>• We now have everything we need to understand the newest MTO results! </a:t>
            </a:r>
            <a:endParaRPr lang="en-FI" dirty="0"/>
          </a:p>
        </p:txBody>
      </p:sp>
      <p:sp>
        <p:nvSpPr>
          <p:cNvPr id="4" name="Slide Number Placeholder 3">
            <a:extLst>
              <a:ext uri="{FF2B5EF4-FFF2-40B4-BE49-F238E27FC236}">
                <a16:creationId xmlns:a16="http://schemas.microsoft.com/office/drawing/2014/main" id="{A1D73D5E-A413-E449-57F6-7DDEF6C0110F}"/>
              </a:ext>
            </a:extLst>
          </p:cNvPr>
          <p:cNvSpPr>
            <a:spLocks noGrp="1"/>
          </p:cNvSpPr>
          <p:nvPr>
            <p:ph type="sldNum" sz="quarter" idx="17"/>
          </p:nvPr>
        </p:nvSpPr>
        <p:spPr/>
        <p:txBody>
          <a:bodyPr/>
          <a:lstStyle/>
          <a:p>
            <a:pPr>
              <a:defRPr/>
            </a:pPr>
            <a:fld id="{49EFD4B7-1CC6-864B-A72A-C978B70BBA9B}" type="slidenum">
              <a:rPr lang="fi-FI" smtClean="0"/>
              <a:pPr>
                <a:defRPr/>
              </a:pPr>
              <a:t>31</a:t>
            </a:fld>
            <a:endParaRPr lang="fi-FI"/>
          </a:p>
        </p:txBody>
      </p:sp>
    </p:spTree>
    <p:extLst>
      <p:ext uri="{BB962C8B-B14F-4D97-AF65-F5344CB8AC3E}">
        <p14:creationId xmlns:p14="http://schemas.microsoft.com/office/powerpoint/2010/main" val="3917772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6FAE-707C-3744-903F-1A6CDC3122AE}"/>
              </a:ext>
            </a:extLst>
          </p:cNvPr>
          <p:cNvSpPr>
            <a:spLocks noGrp="1"/>
          </p:cNvSpPr>
          <p:nvPr>
            <p:ph type="ctrTitle"/>
          </p:nvPr>
        </p:nvSpPr>
        <p:spPr/>
        <p:txBody>
          <a:bodyPr/>
          <a:lstStyle/>
          <a:p>
            <a:endParaRPr lang="en-FI"/>
          </a:p>
        </p:txBody>
      </p:sp>
      <p:pic>
        <p:nvPicPr>
          <p:cNvPr id="6" name="Content Placeholder 5">
            <a:extLst>
              <a:ext uri="{FF2B5EF4-FFF2-40B4-BE49-F238E27FC236}">
                <a16:creationId xmlns:a16="http://schemas.microsoft.com/office/drawing/2014/main" id="{60129A82-7A2A-3F48-1B7C-3F71B2928AEF}"/>
              </a:ext>
            </a:extLst>
          </p:cNvPr>
          <p:cNvPicPr>
            <a:picLocks noGrp="1" noChangeAspect="1"/>
          </p:cNvPicPr>
          <p:nvPr>
            <p:ph sz="quarter" idx="14"/>
          </p:nvPr>
        </p:nvPicPr>
        <p:blipFill>
          <a:blip r:embed="rId2"/>
          <a:stretch>
            <a:fillRect/>
          </a:stretch>
        </p:blipFill>
        <p:spPr>
          <a:xfrm>
            <a:off x="107504" y="267803"/>
            <a:ext cx="8778612" cy="5398009"/>
          </a:xfrm>
        </p:spPr>
      </p:pic>
      <p:sp>
        <p:nvSpPr>
          <p:cNvPr id="4" name="Slide Number Placeholder 3">
            <a:extLst>
              <a:ext uri="{FF2B5EF4-FFF2-40B4-BE49-F238E27FC236}">
                <a16:creationId xmlns:a16="http://schemas.microsoft.com/office/drawing/2014/main" id="{765F5FB9-C10A-408D-8855-7840186F35D9}"/>
              </a:ext>
            </a:extLst>
          </p:cNvPr>
          <p:cNvSpPr>
            <a:spLocks noGrp="1"/>
          </p:cNvSpPr>
          <p:nvPr>
            <p:ph type="sldNum" sz="quarter" idx="17"/>
          </p:nvPr>
        </p:nvSpPr>
        <p:spPr/>
        <p:txBody>
          <a:bodyPr/>
          <a:lstStyle/>
          <a:p>
            <a:pPr>
              <a:defRPr/>
            </a:pPr>
            <a:fld id="{49EFD4B7-1CC6-864B-A72A-C978B70BBA9B}" type="slidenum">
              <a:rPr lang="fi-FI" smtClean="0"/>
              <a:pPr>
                <a:defRPr/>
              </a:pPr>
              <a:t>32</a:t>
            </a:fld>
            <a:endParaRPr lang="fi-FI"/>
          </a:p>
        </p:txBody>
      </p:sp>
      <p:sp>
        <p:nvSpPr>
          <p:cNvPr id="7" name="Rectangle 6">
            <a:extLst>
              <a:ext uri="{FF2B5EF4-FFF2-40B4-BE49-F238E27FC236}">
                <a16:creationId xmlns:a16="http://schemas.microsoft.com/office/drawing/2014/main" id="{4DC20E4C-82D0-48C5-0733-002D68C28DEF}"/>
              </a:ext>
            </a:extLst>
          </p:cNvPr>
          <p:cNvSpPr/>
          <p:nvPr/>
        </p:nvSpPr>
        <p:spPr>
          <a:xfrm>
            <a:off x="2195736" y="1993404"/>
            <a:ext cx="720080"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00FA97A8-B746-935B-77E2-E5447FDAE5DC}"/>
              </a:ext>
            </a:extLst>
          </p:cNvPr>
          <p:cNvSpPr/>
          <p:nvPr/>
        </p:nvSpPr>
        <p:spPr>
          <a:xfrm>
            <a:off x="3491880" y="1993404"/>
            <a:ext cx="576064" cy="1152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3891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6FAE-707C-3744-903F-1A6CDC3122AE}"/>
              </a:ext>
            </a:extLst>
          </p:cNvPr>
          <p:cNvSpPr>
            <a:spLocks noGrp="1"/>
          </p:cNvSpPr>
          <p:nvPr>
            <p:ph type="ctrTitle"/>
          </p:nvPr>
        </p:nvSpPr>
        <p:spPr/>
        <p:txBody>
          <a:bodyPr/>
          <a:lstStyle/>
          <a:p>
            <a:endParaRPr lang="en-FI"/>
          </a:p>
        </p:txBody>
      </p:sp>
      <p:pic>
        <p:nvPicPr>
          <p:cNvPr id="6" name="Content Placeholder 5">
            <a:extLst>
              <a:ext uri="{FF2B5EF4-FFF2-40B4-BE49-F238E27FC236}">
                <a16:creationId xmlns:a16="http://schemas.microsoft.com/office/drawing/2014/main" id="{60129A82-7A2A-3F48-1B7C-3F71B2928AEF}"/>
              </a:ext>
            </a:extLst>
          </p:cNvPr>
          <p:cNvPicPr>
            <a:picLocks noGrp="1" noChangeAspect="1"/>
          </p:cNvPicPr>
          <p:nvPr>
            <p:ph sz="quarter" idx="14"/>
          </p:nvPr>
        </p:nvPicPr>
        <p:blipFill>
          <a:blip r:embed="rId2"/>
          <a:stretch>
            <a:fillRect/>
          </a:stretch>
        </p:blipFill>
        <p:spPr>
          <a:xfrm>
            <a:off x="107504" y="271965"/>
            <a:ext cx="8778612" cy="5398009"/>
          </a:xfrm>
        </p:spPr>
      </p:pic>
      <p:sp>
        <p:nvSpPr>
          <p:cNvPr id="4" name="Slide Number Placeholder 3">
            <a:extLst>
              <a:ext uri="{FF2B5EF4-FFF2-40B4-BE49-F238E27FC236}">
                <a16:creationId xmlns:a16="http://schemas.microsoft.com/office/drawing/2014/main" id="{765F5FB9-C10A-408D-8855-7840186F35D9}"/>
              </a:ext>
            </a:extLst>
          </p:cNvPr>
          <p:cNvSpPr>
            <a:spLocks noGrp="1"/>
          </p:cNvSpPr>
          <p:nvPr>
            <p:ph type="sldNum" sz="quarter" idx="17"/>
          </p:nvPr>
        </p:nvSpPr>
        <p:spPr/>
        <p:txBody>
          <a:bodyPr/>
          <a:lstStyle/>
          <a:p>
            <a:pPr>
              <a:defRPr/>
            </a:pPr>
            <a:fld id="{49EFD4B7-1CC6-864B-A72A-C978B70BBA9B}" type="slidenum">
              <a:rPr lang="fi-FI" smtClean="0"/>
              <a:pPr>
                <a:defRPr/>
              </a:pPr>
              <a:t>33</a:t>
            </a:fld>
            <a:endParaRPr lang="fi-FI"/>
          </a:p>
        </p:txBody>
      </p:sp>
    </p:spTree>
    <p:extLst>
      <p:ext uri="{BB962C8B-B14F-4D97-AF65-F5344CB8AC3E}">
        <p14:creationId xmlns:p14="http://schemas.microsoft.com/office/powerpoint/2010/main" val="222881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C198-FF6F-8011-F289-1A90AD46D212}"/>
              </a:ext>
            </a:extLst>
          </p:cNvPr>
          <p:cNvSpPr>
            <a:spLocks noGrp="1"/>
          </p:cNvSpPr>
          <p:nvPr>
            <p:ph type="ctrTitle"/>
          </p:nvPr>
        </p:nvSpPr>
        <p:spPr/>
        <p:txBody>
          <a:bodyPr/>
          <a:lstStyle/>
          <a:p>
            <a:endParaRPr lang="en-FI"/>
          </a:p>
        </p:txBody>
      </p:sp>
      <p:pic>
        <p:nvPicPr>
          <p:cNvPr id="6" name="Content Placeholder 5">
            <a:extLst>
              <a:ext uri="{FF2B5EF4-FFF2-40B4-BE49-F238E27FC236}">
                <a16:creationId xmlns:a16="http://schemas.microsoft.com/office/drawing/2014/main" id="{21518E5E-A51F-08F4-B90C-C2DD947D373C}"/>
              </a:ext>
            </a:extLst>
          </p:cNvPr>
          <p:cNvPicPr>
            <a:picLocks noGrp="1" noChangeAspect="1"/>
          </p:cNvPicPr>
          <p:nvPr>
            <p:ph sz="quarter" idx="14"/>
          </p:nvPr>
        </p:nvPicPr>
        <p:blipFill>
          <a:blip r:embed="rId2"/>
          <a:stretch>
            <a:fillRect/>
          </a:stretch>
        </p:blipFill>
        <p:spPr>
          <a:xfrm>
            <a:off x="199532" y="275248"/>
            <a:ext cx="8764956" cy="5321119"/>
          </a:xfrm>
        </p:spPr>
      </p:pic>
      <p:sp>
        <p:nvSpPr>
          <p:cNvPr id="4" name="Slide Number Placeholder 3">
            <a:extLst>
              <a:ext uri="{FF2B5EF4-FFF2-40B4-BE49-F238E27FC236}">
                <a16:creationId xmlns:a16="http://schemas.microsoft.com/office/drawing/2014/main" id="{D619AABD-C2F0-DA7B-4702-482A6D8834F0}"/>
              </a:ext>
            </a:extLst>
          </p:cNvPr>
          <p:cNvSpPr>
            <a:spLocks noGrp="1"/>
          </p:cNvSpPr>
          <p:nvPr>
            <p:ph type="sldNum" sz="quarter" idx="17"/>
          </p:nvPr>
        </p:nvSpPr>
        <p:spPr/>
        <p:txBody>
          <a:bodyPr/>
          <a:lstStyle/>
          <a:p>
            <a:pPr>
              <a:defRPr/>
            </a:pPr>
            <a:fld id="{49EFD4B7-1CC6-864B-A72A-C978B70BBA9B}" type="slidenum">
              <a:rPr lang="fi-FI" smtClean="0"/>
              <a:pPr>
                <a:defRPr/>
              </a:pPr>
              <a:t>34</a:t>
            </a:fld>
            <a:endParaRPr lang="fi-FI"/>
          </a:p>
        </p:txBody>
      </p:sp>
    </p:spTree>
    <p:extLst>
      <p:ext uri="{BB962C8B-B14F-4D97-AF65-F5344CB8AC3E}">
        <p14:creationId xmlns:p14="http://schemas.microsoft.com/office/powerpoint/2010/main" val="3933055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6DA3-4776-37AA-40FD-C9A01E7DF319}"/>
              </a:ext>
            </a:extLst>
          </p:cNvPr>
          <p:cNvSpPr>
            <a:spLocks noGrp="1"/>
          </p:cNvSpPr>
          <p:nvPr>
            <p:ph type="ctrTitle"/>
          </p:nvPr>
        </p:nvSpPr>
        <p:spPr/>
        <p:txBody>
          <a:bodyPr/>
          <a:lstStyle/>
          <a:p>
            <a:endParaRPr lang="en-FI"/>
          </a:p>
        </p:txBody>
      </p:sp>
      <p:pic>
        <p:nvPicPr>
          <p:cNvPr id="6" name="Content Placeholder 5">
            <a:extLst>
              <a:ext uri="{FF2B5EF4-FFF2-40B4-BE49-F238E27FC236}">
                <a16:creationId xmlns:a16="http://schemas.microsoft.com/office/drawing/2014/main" id="{DD4365A3-325D-42F9-A69A-FA10332A1C7A}"/>
              </a:ext>
            </a:extLst>
          </p:cNvPr>
          <p:cNvPicPr>
            <a:picLocks noGrp="1" noChangeAspect="1"/>
          </p:cNvPicPr>
          <p:nvPr>
            <p:ph sz="quarter" idx="14"/>
          </p:nvPr>
        </p:nvPicPr>
        <p:blipFill>
          <a:blip r:embed="rId2"/>
          <a:stretch>
            <a:fillRect/>
          </a:stretch>
        </p:blipFill>
        <p:spPr>
          <a:xfrm>
            <a:off x="274766" y="275248"/>
            <a:ext cx="8400921" cy="5087708"/>
          </a:xfrm>
        </p:spPr>
      </p:pic>
      <p:sp>
        <p:nvSpPr>
          <p:cNvPr id="4" name="Slide Number Placeholder 3">
            <a:extLst>
              <a:ext uri="{FF2B5EF4-FFF2-40B4-BE49-F238E27FC236}">
                <a16:creationId xmlns:a16="http://schemas.microsoft.com/office/drawing/2014/main" id="{8C543C25-C367-91F9-71E7-58668110B8B3}"/>
              </a:ext>
            </a:extLst>
          </p:cNvPr>
          <p:cNvSpPr>
            <a:spLocks noGrp="1"/>
          </p:cNvSpPr>
          <p:nvPr>
            <p:ph type="sldNum" sz="quarter" idx="17"/>
          </p:nvPr>
        </p:nvSpPr>
        <p:spPr/>
        <p:txBody>
          <a:bodyPr/>
          <a:lstStyle/>
          <a:p>
            <a:pPr>
              <a:defRPr/>
            </a:pPr>
            <a:fld id="{49EFD4B7-1CC6-864B-A72A-C978B70BBA9B}" type="slidenum">
              <a:rPr lang="fi-FI" smtClean="0"/>
              <a:pPr>
                <a:defRPr/>
              </a:pPr>
              <a:t>35</a:t>
            </a:fld>
            <a:endParaRPr lang="fi-FI"/>
          </a:p>
        </p:txBody>
      </p:sp>
    </p:spTree>
    <p:extLst>
      <p:ext uri="{BB962C8B-B14F-4D97-AF65-F5344CB8AC3E}">
        <p14:creationId xmlns:p14="http://schemas.microsoft.com/office/powerpoint/2010/main" val="3945101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771E-A46F-0465-727D-8AF09873DCCC}"/>
              </a:ext>
            </a:extLst>
          </p:cNvPr>
          <p:cNvSpPr>
            <a:spLocks noGrp="1"/>
          </p:cNvSpPr>
          <p:nvPr>
            <p:ph type="ctrTitle"/>
          </p:nvPr>
        </p:nvSpPr>
        <p:spPr>
          <a:xfrm>
            <a:off x="684337" y="229869"/>
            <a:ext cx="8207375" cy="996498"/>
          </a:xfrm>
        </p:spPr>
        <p:txBody>
          <a:bodyPr/>
          <a:lstStyle/>
          <a:p>
            <a:endParaRPr lang="en-FI" sz="1200" b="0"/>
          </a:p>
        </p:txBody>
      </p:sp>
      <p:pic>
        <p:nvPicPr>
          <p:cNvPr id="6" name="Content Placeholder 5">
            <a:extLst>
              <a:ext uri="{FF2B5EF4-FFF2-40B4-BE49-F238E27FC236}">
                <a16:creationId xmlns:a16="http://schemas.microsoft.com/office/drawing/2014/main" id="{E1A4A419-60D7-BFA7-4CE8-7F0690DCE25F}"/>
              </a:ext>
            </a:extLst>
          </p:cNvPr>
          <p:cNvPicPr>
            <a:picLocks noGrp="1" noChangeAspect="1"/>
          </p:cNvPicPr>
          <p:nvPr>
            <p:ph sz="quarter" idx="14"/>
          </p:nvPr>
        </p:nvPicPr>
        <p:blipFill>
          <a:blip r:embed="rId2"/>
          <a:stretch>
            <a:fillRect/>
          </a:stretch>
        </p:blipFill>
        <p:spPr>
          <a:xfrm>
            <a:off x="395536" y="40522"/>
            <a:ext cx="8640960" cy="5682296"/>
          </a:xfrm>
        </p:spPr>
      </p:pic>
      <p:sp>
        <p:nvSpPr>
          <p:cNvPr id="4" name="Slide Number Placeholder 3">
            <a:extLst>
              <a:ext uri="{FF2B5EF4-FFF2-40B4-BE49-F238E27FC236}">
                <a16:creationId xmlns:a16="http://schemas.microsoft.com/office/drawing/2014/main" id="{9862EFB3-416D-2760-E3D8-EC012C01BDE4}"/>
              </a:ext>
            </a:extLst>
          </p:cNvPr>
          <p:cNvSpPr>
            <a:spLocks noGrp="1"/>
          </p:cNvSpPr>
          <p:nvPr>
            <p:ph type="sldNum" sz="quarter" idx="17"/>
          </p:nvPr>
        </p:nvSpPr>
        <p:spPr>
          <a:xfrm>
            <a:off x="5272980" y="5269570"/>
            <a:ext cx="3619500" cy="134938"/>
          </a:xfrm>
        </p:spPr>
        <p:txBody>
          <a:bodyPr/>
          <a:lstStyle/>
          <a:p>
            <a:pPr>
              <a:defRPr/>
            </a:pPr>
            <a:fld id="{49EFD4B7-1CC6-864B-A72A-C978B70BBA9B}" type="slidenum">
              <a:rPr lang="fi-FI" sz="1200" smtClean="0"/>
              <a:pPr>
                <a:defRPr/>
              </a:pPr>
              <a:t>36</a:t>
            </a:fld>
            <a:endParaRPr lang="fi-FI" sz="1200"/>
          </a:p>
        </p:txBody>
      </p:sp>
      <p:sp>
        <p:nvSpPr>
          <p:cNvPr id="3" name="TextBox 2">
            <a:extLst>
              <a:ext uri="{FF2B5EF4-FFF2-40B4-BE49-F238E27FC236}">
                <a16:creationId xmlns:a16="http://schemas.microsoft.com/office/drawing/2014/main" id="{8520F36A-24D9-1EE6-5ECE-1B02D69B59D9}"/>
              </a:ext>
            </a:extLst>
          </p:cNvPr>
          <p:cNvSpPr txBox="1"/>
          <p:nvPr/>
        </p:nvSpPr>
        <p:spPr>
          <a:xfrm>
            <a:off x="5868144" y="1777380"/>
            <a:ext cx="2736304" cy="184666"/>
          </a:xfrm>
          <a:prstGeom prst="rect">
            <a:avLst/>
          </a:prstGeom>
          <a:solidFill>
            <a:schemeClr val="bg1"/>
          </a:solidFill>
        </p:spPr>
        <p:txBody>
          <a:bodyPr wrap="square" lIns="0" tIns="0" rIns="0" bIns="0" rtlCol="0">
            <a:spAutoFit/>
          </a:bodyPr>
          <a:lstStyle/>
          <a:p>
            <a:r>
              <a:rPr lang="en-FI" sz="1200" dirty="0"/>
              <a:t>[$11,967.4, $17,526,8</a:t>
            </a:r>
          </a:p>
        </p:txBody>
      </p:sp>
    </p:spTree>
    <p:extLst>
      <p:ext uri="{BB962C8B-B14F-4D97-AF65-F5344CB8AC3E}">
        <p14:creationId xmlns:p14="http://schemas.microsoft.com/office/powerpoint/2010/main" val="319574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B649-2A88-D8BC-6216-5A8EB3C8375D}"/>
              </a:ext>
            </a:extLst>
          </p:cNvPr>
          <p:cNvSpPr>
            <a:spLocks noGrp="1"/>
          </p:cNvSpPr>
          <p:nvPr>
            <p:ph type="ctrTitle"/>
          </p:nvPr>
        </p:nvSpPr>
        <p:spPr/>
        <p:txBody>
          <a:bodyPr/>
          <a:lstStyle/>
          <a:p>
            <a:endParaRPr lang="en-FI"/>
          </a:p>
        </p:txBody>
      </p:sp>
      <p:pic>
        <p:nvPicPr>
          <p:cNvPr id="6" name="Content Placeholder 5">
            <a:extLst>
              <a:ext uri="{FF2B5EF4-FFF2-40B4-BE49-F238E27FC236}">
                <a16:creationId xmlns:a16="http://schemas.microsoft.com/office/drawing/2014/main" id="{A969A7AE-8650-15D9-57DD-51EE8B435FB8}"/>
              </a:ext>
            </a:extLst>
          </p:cNvPr>
          <p:cNvPicPr>
            <a:picLocks noGrp="1" noChangeAspect="1"/>
          </p:cNvPicPr>
          <p:nvPr>
            <p:ph sz="quarter" idx="14"/>
          </p:nvPr>
        </p:nvPicPr>
        <p:blipFill>
          <a:blip r:embed="rId2"/>
          <a:stretch>
            <a:fillRect/>
          </a:stretch>
        </p:blipFill>
        <p:spPr>
          <a:xfrm>
            <a:off x="467544" y="275248"/>
            <a:ext cx="8207374" cy="5251538"/>
          </a:xfrm>
        </p:spPr>
      </p:pic>
      <p:sp>
        <p:nvSpPr>
          <p:cNvPr id="4" name="Slide Number Placeholder 3">
            <a:extLst>
              <a:ext uri="{FF2B5EF4-FFF2-40B4-BE49-F238E27FC236}">
                <a16:creationId xmlns:a16="http://schemas.microsoft.com/office/drawing/2014/main" id="{1352530B-234F-6654-74FA-447D07539AB5}"/>
              </a:ext>
            </a:extLst>
          </p:cNvPr>
          <p:cNvSpPr>
            <a:spLocks noGrp="1"/>
          </p:cNvSpPr>
          <p:nvPr>
            <p:ph type="sldNum" sz="quarter" idx="17"/>
          </p:nvPr>
        </p:nvSpPr>
        <p:spPr/>
        <p:txBody>
          <a:bodyPr/>
          <a:lstStyle/>
          <a:p>
            <a:pPr>
              <a:defRPr/>
            </a:pPr>
            <a:fld id="{49EFD4B7-1CC6-864B-A72A-C978B70BBA9B}" type="slidenum">
              <a:rPr lang="fi-FI" smtClean="0"/>
              <a:pPr>
                <a:defRPr/>
              </a:pPr>
              <a:t>37</a:t>
            </a:fld>
            <a:endParaRPr lang="fi-FI"/>
          </a:p>
        </p:txBody>
      </p:sp>
    </p:spTree>
    <p:extLst>
      <p:ext uri="{BB962C8B-B14F-4D97-AF65-F5344CB8AC3E}">
        <p14:creationId xmlns:p14="http://schemas.microsoft.com/office/powerpoint/2010/main" val="2547436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4741-350E-9235-72A3-8F55ECA47046}"/>
              </a:ext>
            </a:extLst>
          </p:cNvPr>
          <p:cNvSpPr>
            <a:spLocks noGrp="1"/>
          </p:cNvSpPr>
          <p:nvPr>
            <p:ph type="ctrTitle"/>
          </p:nvPr>
        </p:nvSpPr>
        <p:spPr>
          <a:xfrm>
            <a:off x="468313" y="265113"/>
            <a:ext cx="8207375" cy="720179"/>
          </a:xfrm>
        </p:spPr>
        <p:txBody>
          <a:bodyPr/>
          <a:lstStyle/>
          <a:p>
            <a:r>
              <a:rPr lang="en-FI" dirty="0"/>
              <a:t>Take-aways from MTO follow up</a:t>
            </a:r>
          </a:p>
        </p:txBody>
      </p:sp>
      <p:sp>
        <p:nvSpPr>
          <p:cNvPr id="3" name="Content Placeholder 2">
            <a:extLst>
              <a:ext uri="{FF2B5EF4-FFF2-40B4-BE49-F238E27FC236}">
                <a16:creationId xmlns:a16="http://schemas.microsoft.com/office/drawing/2014/main" id="{04613FDD-B89B-BEF9-FC7E-0042AEB90F69}"/>
              </a:ext>
            </a:extLst>
          </p:cNvPr>
          <p:cNvSpPr>
            <a:spLocks noGrp="1"/>
          </p:cNvSpPr>
          <p:nvPr>
            <p:ph sz="quarter" idx="14"/>
          </p:nvPr>
        </p:nvSpPr>
        <p:spPr>
          <a:xfrm>
            <a:off x="468314" y="985293"/>
            <a:ext cx="8207374" cy="4464594"/>
          </a:xfrm>
          <a:solidFill>
            <a:schemeClr val="bg1"/>
          </a:solidFill>
        </p:spPr>
        <p:txBody>
          <a:bodyPr/>
          <a:lstStyle/>
          <a:p>
            <a:r>
              <a:rPr lang="en-GB" sz="1800" b="0" dirty="0">
                <a:effectLst/>
                <a:latin typeface="Arial" panose="020B0604020202020204" pitchFamily="34" charset="0"/>
                <a:cs typeface="Arial" panose="020B0604020202020204" pitchFamily="34" charset="0"/>
              </a:rPr>
              <a:t>Strong evidence on the existence of </a:t>
            </a:r>
            <a:r>
              <a:rPr lang="en-GB" sz="1800" b="0" dirty="0" err="1">
                <a:effectLst/>
                <a:latin typeface="Arial" panose="020B0604020202020204" pitchFamily="34" charset="0"/>
                <a:cs typeface="Arial" panose="020B0604020202020204" pitchFamily="34" charset="0"/>
              </a:rPr>
              <a:t>neighborhood</a:t>
            </a:r>
            <a:r>
              <a:rPr lang="en-GB" sz="1800" b="0" dirty="0">
                <a:effectLst/>
                <a:latin typeface="Arial" panose="020B0604020202020204" pitchFamily="34" charset="0"/>
                <a:cs typeface="Arial" panose="020B0604020202020204" pitchFamily="34" charset="0"/>
              </a:rPr>
              <a:t> effects </a:t>
            </a:r>
            <a:endParaRPr lang="en-GB" sz="1800" b="0" dirty="0">
              <a:solidFill>
                <a:srgbClr val="005BB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might seem obvious, but hard evidence on them is scarce. </a:t>
            </a:r>
            <a:br>
              <a:rPr lang="en-GB" sz="1800" b="0" dirty="0">
                <a:effectLst/>
                <a:latin typeface="Arial" panose="020B0604020202020204" pitchFamily="34" charset="0"/>
                <a:cs typeface="Arial" panose="020B0604020202020204" pitchFamily="34" charset="0"/>
              </a:rPr>
            </a:br>
            <a:endParaRPr lang="en-GB" sz="1800" b="0" dirty="0">
              <a:effectLst/>
              <a:latin typeface="Arial" panose="020B0604020202020204" pitchFamily="34" charset="0"/>
              <a:cs typeface="Arial" panose="020B0604020202020204" pitchFamily="34" charset="0"/>
            </a:endParaRPr>
          </a:p>
          <a:p>
            <a:r>
              <a:rPr lang="en-GB" sz="1800" b="0" dirty="0">
                <a:effectLst/>
                <a:latin typeface="Arial" panose="020B0604020202020204" pitchFamily="34" charset="0"/>
                <a:cs typeface="Arial" panose="020B0604020202020204" pitchFamily="34" charset="0"/>
              </a:rPr>
              <a:t>Putting the effects into context </a:t>
            </a:r>
          </a:p>
          <a:p>
            <a:pPr marL="285750" indent="-28575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the average income of the participants remains far below average (even though it is much higher in comparison to the control group) </a:t>
            </a:r>
          </a:p>
          <a:p>
            <a:pPr marL="285750" indent="-285750">
              <a:buFont typeface="Arial" panose="020B0604020202020204" pitchFamily="34" charset="0"/>
              <a:buChar char="•"/>
            </a:pPr>
            <a:r>
              <a:rPr lang="en-GB" sz="1600" dirty="0">
                <a:effectLst/>
                <a:latin typeface="Arial" panose="020B0604020202020204" pitchFamily="34" charset="0"/>
                <a:cs typeface="Arial" panose="020B0604020202020204" pitchFamily="34" charset="0"/>
              </a:rPr>
              <a:t>external validity</a:t>
            </a:r>
            <a:r>
              <a:rPr lang="en-GB" sz="1600" b="0" dirty="0">
                <a:effectLst/>
                <a:latin typeface="Arial" panose="020B0604020202020204" pitchFamily="34" charset="0"/>
                <a:cs typeface="Arial" panose="020B0604020202020204" pitchFamily="34" charset="0"/>
              </a:rPr>
              <a:t>: would the effects be similar also in other contexts? </a:t>
            </a:r>
          </a:p>
          <a:p>
            <a:pPr marL="285750" indent="-285750">
              <a:buFont typeface="Arial" panose="020B0604020202020204" pitchFamily="34" charset="0"/>
              <a:buChar char="•"/>
            </a:pPr>
            <a:r>
              <a:rPr lang="en-GB" sz="1600" b="0" dirty="0" err="1">
                <a:effectLst/>
                <a:latin typeface="Arial" panose="020B0604020202020204" pitchFamily="34" charset="0"/>
                <a:cs typeface="Arial" panose="020B0604020202020204" pitchFamily="34" charset="0"/>
              </a:rPr>
              <a:t>Chyn</a:t>
            </a:r>
            <a:r>
              <a:rPr lang="en-GB" sz="1600" b="0" dirty="0">
                <a:effectLst/>
                <a:latin typeface="Arial" panose="020B0604020202020204" pitchFamily="34" charset="0"/>
                <a:cs typeface="Arial" panose="020B0604020202020204" pitchFamily="34" charset="0"/>
              </a:rPr>
              <a:t> 2018 (discussed in Lecture 7) supp</a:t>
            </a:r>
            <a:r>
              <a:rPr lang="en-GB" sz="1600" b="0" dirty="0">
                <a:latin typeface="Arial" panose="020B0604020202020204" pitchFamily="34" charset="0"/>
                <a:cs typeface="Arial" panose="020B0604020202020204" pitchFamily="34" charset="0"/>
              </a:rPr>
              <a:t>orts the findings and arguably has higher external validity. </a:t>
            </a:r>
            <a:endParaRPr lang="en-GB" sz="1600" b="0" dirty="0">
              <a:effectLst/>
              <a:latin typeface="Arial" panose="020B0604020202020204" pitchFamily="34" charset="0"/>
              <a:cs typeface="Arial" panose="020B0604020202020204" pitchFamily="34" charset="0"/>
            </a:endParaRPr>
          </a:p>
          <a:p>
            <a:pPr fontAlgn="auto"/>
            <a:br>
              <a:rPr lang="en-GB" sz="1800" b="0" dirty="0">
                <a:effectLst/>
                <a:latin typeface="Arial" panose="020B0604020202020204" pitchFamily="34" charset="0"/>
                <a:cs typeface="Arial" panose="020B0604020202020204" pitchFamily="34" charset="0"/>
              </a:rPr>
            </a:br>
            <a:r>
              <a:rPr lang="en-GB" sz="1800" b="0" dirty="0">
                <a:effectLst/>
                <a:latin typeface="Arial" panose="020B0604020202020204" pitchFamily="34" charset="0"/>
                <a:cs typeface="Arial" panose="020B0604020202020204" pitchFamily="34" charset="0"/>
              </a:rPr>
              <a:t>Methodological lesson: how to deal with partial compliance </a:t>
            </a:r>
          </a:p>
          <a:p>
            <a:pPr marL="285750" indent="-285750" fontAlgn="auto">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manipulation of the likelihood of being treated can take us a long way </a:t>
            </a:r>
          </a:p>
          <a:p>
            <a:pPr marL="285750" indent="-285750" fontAlgn="auto">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but: important to think about who the compliers are </a:t>
            </a:r>
          </a:p>
          <a:p>
            <a:endParaRPr lang="en-FI" dirty="0"/>
          </a:p>
        </p:txBody>
      </p:sp>
      <p:sp>
        <p:nvSpPr>
          <p:cNvPr id="4" name="Slide Number Placeholder 3">
            <a:extLst>
              <a:ext uri="{FF2B5EF4-FFF2-40B4-BE49-F238E27FC236}">
                <a16:creationId xmlns:a16="http://schemas.microsoft.com/office/drawing/2014/main" id="{BFE750EC-B40B-8AC1-16D0-657D09030111}"/>
              </a:ext>
            </a:extLst>
          </p:cNvPr>
          <p:cNvSpPr>
            <a:spLocks noGrp="1"/>
          </p:cNvSpPr>
          <p:nvPr>
            <p:ph type="sldNum" sz="quarter" idx="17"/>
          </p:nvPr>
        </p:nvSpPr>
        <p:spPr/>
        <p:txBody>
          <a:bodyPr/>
          <a:lstStyle/>
          <a:p>
            <a:pPr>
              <a:defRPr/>
            </a:pPr>
            <a:fld id="{49EFD4B7-1CC6-864B-A72A-C978B70BBA9B}" type="slidenum">
              <a:rPr lang="fi-FI" smtClean="0"/>
              <a:pPr>
                <a:defRPr/>
              </a:pPr>
              <a:t>38</a:t>
            </a:fld>
            <a:endParaRPr lang="fi-FI"/>
          </a:p>
        </p:txBody>
      </p:sp>
    </p:spTree>
    <p:extLst>
      <p:ext uri="{BB962C8B-B14F-4D97-AF65-F5344CB8AC3E}">
        <p14:creationId xmlns:p14="http://schemas.microsoft.com/office/powerpoint/2010/main" val="66428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Instrumental Variable approach</a:t>
            </a:r>
            <a:endParaRPr lang="fi-FI" dirty="0"/>
          </a:p>
        </p:txBody>
      </p:sp>
      <p:sp>
        <p:nvSpPr>
          <p:cNvPr id="3" name="Content Placeholder 2"/>
          <p:cNvSpPr>
            <a:spLocks noGrp="1"/>
          </p:cNvSpPr>
          <p:nvPr>
            <p:ph sz="quarter" idx="14"/>
          </p:nvPr>
        </p:nvSpPr>
        <p:spPr>
          <a:xfrm>
            <a:off x="468314" y="1129308"/>
            <a:ext cx="8207374" cy="4392488"/>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First published use 1928 in Appendix </a:t>
            </a:r>
            <a:r>
              <a:rPr lang="en-GB" dirty="0">
                <a:effectLst/>
                <a:latin typeface="Arial" panose="020B0604020202020204" pitchFamily="34" charset="0"/>
                <a:cs typeface="Arial" panose="020B0604020202020204" pitchFamily="34" charset="0"/>
              </a:rPr>
              <a:t>of a book by Philip G. Wright, “The Tariff on Animal and Vegetable Oils”.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 the example, the author (who may have been </a:t>
            </a:r>
            <a:r>
              <a:rPr lang="en-GB" dirty="0">
                <a:effectLst/>
                <a:latin typeface="Arial" panose="020B0604020202020204" pitchFamily="34" charset="0"/>
                <a:cs typeface="Arial" panose="020B0604020202020204" pitchFamily="34" charset="0"/>
              </a:rPr>
              <a:t>Philip G. Wright’s son Sewall) shows that if one can find one variable that shifts demand but not supply, that variable can be used to determine the slope of the demand curve (Stock &amp; </a:t>
            </a:r>
            <a:r>
              <a:rPr lang="en-GB" dirty="0" err="1">
                <a:effectLst/>
                <a:latin typeface="Arial" panose="020B0604020202020204" pitchFamily="34" charset="0"/>
                <a:cs typeface="Arial" panose="020B0604020202020204" pitchFamily="34" charset="0"/>
              </a:rPr>
              <a:t>Trebbi</a:t>
            </a:r>
            <a:r>
              <a:rPr lang="en-GB" dirty="0">
                <a:effectLst/>
                <a:latin typeface="Arial" panose="020B0604020202020204" pitchFamily="34" charset="0"/>
                <a:cs typeface="Arial" panose="020B0604020202020204" pitchFamily="34" charset="0"/>
              </a:rPr>
              <a:t>, 2003). </a:t>
            </a:r>
            <a:endParaRPr lang="en-US"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Became a popular tool among applied economists for isolating causality in the past two decades. </a:t>
            </a:r>
            <a:endParaRPr lang="en-US" dirty="0">
              <a:solidFill>
                <a:srgbClr val="FF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Strong internal validity, but sometimes low external validity due to focus on a particular group</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LATE, compliers, who are we interested in for policy?</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39</a:t>
            </a:fld>
            <a:endParaRPr lang="fi-FI"/>
          </a:p>
        </p:txBody>
      </p:sp>
    </p:spTree>
    <p:extLst>
      <p:ext uri="{BB962C8B-B14F-4D97-AF65-F5344CB8AC3E}">
        <p14:creationId xmlns:p14="http://schemas.microsoft.com/office/powerpoint/2010/main" val="375177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6557-5DC4-48F0-F9C0-CD8FF31C0A83}"/>
              </a:ext>
            </a:extLst>
          </p:cNvPr>
          <p:cNvSpPr>
            <a:spLocks noGrp="1"/>
          </p:cNvSpPr>
          <p:nvPr>
            <p:ph type="ctrTitle"/>
          </p:nvPr>
        </p:nvSpPr>
        <p:spPr/>
        <p:txBody>
          <a:bodyPr/>
          <a:lstStyle/>
          <a:p>
            <a:r>
              <a:rPr lang="en-FI" dirty="0"/>
              <a:t>Outline - compliance</a:t>
            </a:r>
          </a:p>
        </p:txBody>
      </p:sp>
      <p:sp>
        <p:nvSpPr>
          <p:cNvPr id="3" name="Content Placeholder 2">
            <a:extLst>
              <a:ext uri="{FF2B5EF4-FFF2-40B4-BE49-F238E27FC236}">
                <a16:creationId xmlns:a16="http://schemas.microsoft.com/office/drawing/2014/main" id="{6C9DCA2C-E5B6-DEFC-5310-A80BEC9647D0}"/>
              </a:ext>
            </a:extLst>
          </p:cNvPr>
          <p:cNvSpPr>
            <a:spLocks noGrp="1"/>
          </p:cNvSpPr>
          <p:nvPr>
            <p:ph sz="quarter" idx="14"/>
          </p:nvPr>
        </p:nvSpPr>
        <p:spPr>
          <a:xfrm>
            <a:off x="468314" y="841277"/>
            <a:ext cx="8207374" cy="3960440"/>
          </a:xfrm>
        </p:spPr>
        <p:txBody>
          <a:bodyPr/>
          <a:lstStyle/>
          <a:p>
            <a:r>
              <a:rPr lang="en-GB" sz="1900" dirty="0">
                <a:effectLst/>
                <a:latin typeface="Arial" panose="020B0604020202020204" pitchFamily="34" charset="0"/>
                <a:cs typeface="Arial" panose="020B0604020202020204" pitchFamily="34" charset="0"/>
              </a:rPr>
              <a:t>Our first topic: How to deal with imperfect compliance?</a:t>
            </a:r>
          </a:p>
          <a:p>
            <a:r>
              <a:rPr lang="en-GB" sz="1900" dirty="0">
                <a:latin typeface="Arial" panose="020B0604020202020204" pitchFamily="34" charset="0"/>
                <a:cs typeface="Arial" panose="020B0604020202020204" pitchFamily="34" charset="0"/>
              </a:rPr>
              <a:t>First, what is “imperfect compliance”? </a:t>
            </a:r>
            <a:endParaRPr lang="en-GB" sz="1900" dirty="0">
              <a:effectLst/>
              <a:latin typeface="Arial" panose="020B0604020202020204" pitchFamily="34" charset="0"/>
              <a:cs typeface="Arial" panose="020B0604020202020204" pitchFamily="34" charset="0"/>
            </a:endParaRPr>
          </a:p>
          <a:p>
            <a:br>
              <a:rPr lang="en-GB" sz="1900" dirty="0">
                <a:effectLst/>
                <a:latin typeface="Arial" panose="020B0604020202020204" pitchFamily="34" charset="0"/>
                <a:cs typeface="Arial" panose="020B0604020202020204" pitchFamily="34" charset="0"/>
              </a:rPr>
            </a:br>
            <a:r>
              <a:rPr lang="en-GB" sz="1900" dirty="0">
                <a:effectLst/>
                <a:latin typeface="Arial" panose="020B0604020202020204" pitchFamily="34" charset="0"/>
                <a:cs typeface="Arial" panose="020B0604020202020204" pitchFamily="34" charset="0"/>
              </a:rPr>
              <a:t>some randomized into the </a:t>
            </a:r>
            <a:r>
              <a:rPr lang="en-GB" sz="1900" dirty="0">
                <a:solidFill>
                  <a:srgbClr val="BB16A3"/>
                </a:solidFill>
                <a:effectLst/>
                <a:latin typeface="Arial" panose="020B0604020202020204" pitchFamily="34" charset="0"/>
                <a:cs typeface="Arial" panose="020B0604020202020204" pitchFamily="34" charset="0"/>
              </a:rPr>
              <a:t>treatment group </a:t>
            </a:r>
            <a:r>
              <a:rPr lang="en-GB" sz="1900" dirty="0">
                <a:effectLst/>
                <a:latin typeface="Arial" panose="020B0604020202020204" pitchFamily="34" charset="0"/>
                <a:cs typeface="Arial" panose="020B0604020202020204" pitchFamily="34" charset="0"/>
              </a:rPr>
              <a:t>do </a:t>
            </a:r>
            <a:r>
              <a:rPr lang="en-GB" sz="1900" u="sng" dirty="0">
                <a:effectLst/>
                <a:latin typeface="Arial" panose="020B0604020202020204" pitchFamily="34" charset="0"/>
                <a:cs typeface="Arial" panose="020B0604020202020204" pitchFamily="34" charset="0"/>
              </a:rPr>
              <a:t>not</a:t>
            </a:r>
            <a:r>
              <a:rPr lang="en-GB" sz="1900" dirty="0">
                <a:effectLst/>
                <a:latin typeface="Arial" panose="020B0604020202020204" pitchFamily="34" charset="0"/>
                <a:cs typeface="Arial" panose="020B0604020202020204" pitchFamily="34" charset="0"/>
              </a:rPr>
              <a:t> get treated </a:t>
            </a:r>
            <a:endParaRPr lang="en-GB" sz="1900" dirty="0">
              <a:latin typeface="Arial" panose="020B0604020202020204" pitchFamily="34" charset="0"/>
              <a:cs typeface="Arial" panose="020B0604020202020204" pitchFamily="34" charset="0"/>
            </a:endParaRPr>
          </a:p>
          <a:p>
            <a:r>
              <a:rPr lang="en-GB" sz="1900" dirty="0">
                <a:effectLst/>
                <a:latin typeface="Arial" panose="020B0604020202020204" pitchFamily="34" charset="0"/>
                <a:cs typeface="Arial" panose="020B0604020202020204" pitchFamily="34" charset="0"/>
              </a:rPr>
              <a:t>some randomized into the </a:t>
            </a:r>
            <a:r>
              <a:rPr lang="en-GB" sz="1900" dirty="0">
                <a:solidFill>
                  <a:srgbClr val="BB16A3"/>
                </a:solidFill>
                <a:effectLst/>
                <a:latin typeface="Arial" panose="020B0604020202020204" pitchFamily="34" charset="0"/>
                <a:cs typeface="Arial" panose="020B0604020202020204" pitchFamily="34" charset="0"/>
              </a:rPr>
              <a:t>control group </a:t>
            </a:r>
            <a:r>
              <a:rPr lang="en-GB" sz="1900" dirty="0">
                <a:effectLst/>
                <a:latin typeface="Arial" panose="020B0604020202020204" pitchFamily="34" charset="0"/>
                <a:cs typeface="Arial" panose="020B0604020202020204" pitchFamily="34" charset="0"/>
              </a:rPr>
              <a:t>still get the treated</a:t>
            </a:r>
          </a:p>
          <a:p>
            <a:endParaRPr lang="en-GB" sz="1900" dirty="0">
              <a:effectLst/>
              <a:latin typeface="Arial" panose="020B0604020202020204" pitchFamily="34" charset="0"/>
              <a:cs typeface="Arial" panose="020B0604020202020204" pitchFamily="34" charset="0"/>
            </a:endParaRPr>
          </a:p>
          <a:p>
            <a:r>
              <a:rPr lang="en-GB" sz="1900" dirty="0">
                <a:effectLst/>
                <a:latin typeface="Arial" panose="020B0604020202020204" pitchFamily="34" charset="0"/>
                <a:cs typeface="Arial" panose="020B0604020202020204" pitchFamily="34" charset="0"/>
              </a:rPr>
              <a:t>Key concepts </a:t>
            </a:r>
          </a:p>
          <a:p>
            <a:pPr marL="342900" indent="-34290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compliers, always-takers and never-takers  </a:t>
            </a:r>
          </a:p>
          <a:p>
            <a:pPr marL="342900" indent="-34290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intention-to-treat (ITT) </a:t>
            </a:r>
          </a:p>
          <a:p>
            <a:pPr marL="342900" indent="-34290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first-stage </a:t>
            </a:r>
            <a:endParaRPr lang="en-GB" sz="16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local average treatment effect (LATE) </a:t>
            </a:r>
          </a:p>
          <a:p>
            <a:pPr marL="342900" indent="-34290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average treatment effect on the treated (ATT or TOT) </a:t>
            </a:r>
          </a:p>
          <a:p>
            <a:endParaRPr lang="en-FI" dirty="0"/>
          </a:p>
        </p:txBody>
      </p:sp>
      <p:sp>
        <p:nvSpPr>
          <p:cNvPr id="4" name="Slide Number Placeholder 3">
            <a:extLst>
              <a:ext uri="{FF2B5EF4-FFF2-40B4-BE49-F238E27FC236}">
                <a16:creationId xmlns:a16="http://schemas.microsoft.com/office/drawing/2014/main" id="{F39B8506-F9A8-C0DB-71A5-4F7FF727047E}"/>
              </a:ext>
            </a:extLst>
          </p:cNvPr>
          <p:cNvSpPr>
            <a:spLocks noGrp="1"/>
          </p:cNvSpPr>
          <p:nvPr>
            <p:ph type="sldNum" sz="quarter" idx="17"/>
          </p:nvPr>
        </p:nvSpPr>
        <p:spPr/>
        <p:txBody>
          <a:bodyPr/>
          <a:lstStyle/>
          <a:p>
            <a:pPr>
              <a:defRPr/>
            </a:pPr>
            <a:fld id="{49EFD4B7-1CC6-864B-A72A-C978B70BBA9B}" type="slidenum">
              <a:rPr lang="fi-FI" smtClean="0"/>
              <a:pPr>
                <a:defRPr/>
              </a:pPr>
              <a:t>4</a:t>
            </a:fld>
            <a:endParaRPr lang="fi-FI"/>
          </a:p>
        </p:txBody>
      </p:sp>
    </p:spTree>
    <p:extLst>
      <p:ext uri="{BB962C8B-B14F-4D97-AF65-F5344CB8AC3E}">
        <p14:creationId xmlns:p14="http://schemas.microsoft.com/office/powerpoint/2010/main" val="26715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Instrumental Variable (IV) general idea</a:t>
            </a:r>
            <a:endParaRPr lang="fi-FI" dirty="0"/>
          </a:p>
        </p:txBody>
      </p:sp>
      <p:sp>
        <p:nvSpPr>
          <p:cNvPr id="3" name="Content Placeholder 2"/>
          <p:cNvSpPr>
            <a:spLocks noGrp="1"/>
          </p:cNvSpPr>
          <p:nvPr>
            <p:ph sz="quarter" idx="14"/>
          </p:nvPr>
        </p:nvSpPr>
        <p:spPr>
          <a:xfrm>
            <a:off x="468314" y="985292"/>
            <a:ext cx="8207374" cy="4680520"/>
          </a:xfrm>
        </p:spPr>
        <p:txBody>
          <a:bodyPr/>
          <a:lstStyle/>
          <a:p>
            <a:pPr>
              <a:spcBef>
                <a:spcPts val="1200"/>
              </a:spcBef>
            </a:pPr>
            <a:r>
              <a:rPr lang="en-US" dirty="0"/>
              <a:t>Task: answering a causal question: does T affect Y? </a:t>
            </a:r>
          </a:p>
          <a:p>
            <a:pPr>
              <a:spcBef>
                <a:spcPts val="1200"/>
              </a:spcBef>
            </a:pPr>
            <a:r>
              <a:rPr lang="en-US" dirty="0"/>
              <a:t>Recall: for many (most) causal questions we may think of in social sciences, selection problems and OVB will usually render this task complicated. </a:t>
            </a:r>
          </a:p>
          <a:p>
            <a:pPr>
              <a:spcBef>
                <a:spcPts val="1200"/>
              </a:spcBef>
            </a:pPr>
            <a:r>
              <a:rPr lang="en-US" b="0" dirty="0"/>
              <a:t>Why? There are probably factors that we cannot measure that are correlated with both the independent and the dependent variables. </a:t>
            </a:r>
          </a:p>
          <a:p>
            <a:pPr marL="342900" indent="-342900">
              <a:spcBef>
                <a:spcPts val="1200"/>
              </a:spcBef>
              <a:buFont typeface="Arial" panose="020B0604020202020204" pitchFamily="34" charset="0"/>
              <a:buChar char="•"/>
            </a:pPr>
            <a:r>
              <a:rPr lang="en-US" dirty="0">
                <a:solidFill>
                  <a:srgbClr val="BB16A3"/>
                </a:solidFill>
              </a:rPr>
              <a:t>Idea of an ”Instrument”: find something exogenous that we </a:t>
            </a:r>
            <a:r>
              <a:rPr lang="en-US" i="1" u="sng" dirty="0">
                <a:solidFill>
                  <a:srgbClr val="BB16A3"/>
                </a:solidFill>
              </a:rPr>
              <a:t>can</a:t>
            </a:r>
            <a:r>
              <a:rPr lang="en-US" dirty="0">
                <a:solidFill>
                  <a:srgbClr val="BB16A3"/>
                </a:solidFill>
              </a:rPr>
              <a:t> measure, and that </a:t>
            </a:r>
          </a:p>
          <a:p>
            <a:pPr>
              <a:spcBef>
                <a:spcPts val="1200"/>
              </a:spcBef>
            </a:pPr>
            <a:r>
              <a:rPr lang="en-US" dirty="0">
                <a:solidFill>
                  <a:srgbClr val="BB16A3"/>
                </a:solidFill>
              </a:rPr>
              <a:t>	- affects only T (whose effect on Y we want to estimate) </a:t>
            </a:r>
            <a:br>
              <a:rPr lang="en-US" dirty="0">
                <a:solidFill>
                  <a:srgbClr val="BB16A3"/>
                </a:solidFill>
              </a:rPr>
            </a:br>
            <a:r>
              <a:rPr lang="en-US" dirty="0">
                <a:solidFill>
                  <a:srgbClr val="BB16A3"/>
                </a:solidFill>
              </a:rPr>
              <a:t>	- cannot affect the outcome Y directly</a:t>
            </a:r>
            <a:endParaRPr lang="en-US"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40</a:t>
            </a:fld>
            <a:endParaRPr lang="fi-FI"/>
          </a:p>
        </p:txBody>
      </p:sp>
    </p:spTree>
    <p:extLst>
      <p:ext uri="{BB962C8B-B14F-4D97-AF65-F5344CB8AC3E}">
        <p14:creationId xmlns:p14="http://schemas.microsoft.com/office/powerpoint/2010/main" val="396911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Instrumental Variable (IV) example</a:t>
            </a:r>
            <a:endParaRPr lang="fi-FI" dirty="0"/>
          </a:p>
        </p:txBody>
      </p:sp>
      <p:sp>
        <p:nvSpPr>
          <p:cNvPr id="3" name="Content Placeholder 2"/>
          <p:cNvSpPr>
            <a:spLocks noGrp="1"/>
          </p:cNvSpPr>
          <p:nvPr>
            <p:ph sz="quarter" idx="14"/>
          </p:nvPr>
        </p:nvSpPr>
        <p:spPr>
          <a:xfrm>
            <a:off x="468314" y="985292"/>
            <a:ext cx="8207374" cy="4680520"/>
          </a:xfrm>
        </p:spPr>
        <p:txBody>
          <a:bodyPr/>
          <a:lstStyle/>
          <a:p>
            <a:pPr>
              <a:spcBef>
                <a:spcPts val="1200"/>
              </a:spcBef>
            </a:pPr>
            <a:r>
              <a:rPr lang="en-US" dirty="0"/>
              <a:t>Let’s exemplify with a causal question, for example: “does the amount or quality of schooling one gets affect ones’ wages in the future?” </a:t>
            </a:r>
          </a:p>
          <a:p>
            <a:pPr>
              <a:spcBef>
                <a:spcPts val="1200"/>
              </a:spcBef>
            </a:pPr>
            <a:r>
              <a:rPr lang="en-US" dirty="0"/>
              <a:t>T: schooling 	Y: later wages</a:t>
            </a:r>
          </a:p>
          <a:p>
            <a:pPr>
              <a:spcBef>
                <a:spcPts val="1200"/>
              </a:spcBef>
            </a:pPr>
            <a:r>
              <a:rPr lang="en-US" b="0" dirty="0"/>
              <a:t>A naïve comparison between individuals with fewer vs. more years of schooling would be affected by selection problems/OVB: individuals who complete high school are different ex ante that those who do not. </a:t>
            </a:r>
          </a:p>
          <a:p>
            <a:pPr>
              <a:spcBef>
                <a:spcPts val="1200"/>
              </a:spcBef>
            </a:pPr>
            <a:r>
              <a:rPr lang="en-US" b="0" dirty="0"/>
              <a:t>For example: they have higher “</a:t>
            </a:r>
            <a:r>
              <a:rPr lang="en-US" dirty="0"/>
              <a:t>ability</a:t>
            </a:r>
            <a:r>
              <a:rPr lang="en-US" b="0" dirty="0"/>
              <a:t>” than those who not. Ability affects both their completion of high school and how well they later do in the labor market. It may also be that those who think they have </a:t>
            </a:r>
            <a:r>
              <a:rPr lang="en-US" dirty="0"/>
              <a:t>higher returns </a:t>
            </a:r>
            <a:r>
              <a:rPr lang="en-US" b="0" dirty="0"/>
              <a:t>to schooling will invest more in it. </a:t>
            </a:r>
            <a:endParaRPr lang="en-US" dirty="0">
              <a:solidFill>
                <a:srgbClr val="BB16A3"/>
              </a:solidFill>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41</a:t>
            </a:fld>
            <a:endParaRPr lang="fi-FI"/>
          </a:p>
        </p:txBody>
      </p:sp>
    </p:spTree>
    <p:extLst>
      <p:ext uri="{BB962C8B-B14F-4D97-AF65-F5344CB8AC3E}">
        <p14:creationId xmlns:p14="http://schemas.microsoft.com/office/powerpoint/2010/main" val="1979771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Instrumental Variable (IV) example</a:t>
            </a:r>
            <a:endParaRPr lang="fi-FI" dirty="0"/>
          </a:p>
        </p:txBody>
      </p:sp>
      <p:sp>
        <p:nvSpPr>
          <p:cNvPr id="3" name="Content Placeholder 2"/>
          <p:cNvSpPr>
            <a:spLocks noGrp="1"/>
          </p:cNvSpPr>
          <p:nvPr>
            <p:ph sz="quarter" idx="14"/>
          </p:nvPr>
        </p:nvSpPr>
        <p:spPr>
          <a:xfrm>
            <a:off x="468314" y="985292"/>
            <a:ext cx="8207374" cy="4680520"/>
          </a:xfrm>
        </p:spPr>
        <p:txBody>
          <a:bodyPr/>
          <a:lstStyle/>
          <a:p>
            <a:pPr>
              <a:spcBef>
                <a:spcPts val="1200"/>
              </a:spcBef>
            </a:pPr>
            <a:r>
              <a:rPr lang="en-US" dirty="0"/>
              <a:t>Let’s exemplify with a causal question, for example: “does the amount or quality of schooling one gets affect ones’ wages in the future?” </a:t>
            </a:r>
          </a:p>
          <a:p>
            <a:pPr marL="342900" indent="-342900">
              <a:spcBef>
                <a:spcPts val="1200"/>
              </a:spcBef>
              <a:buFont typeface="Arial" panose="020B0604020202020204" pitchFamily="34" charset="0"/>
              <a:buChar char="•"/>
            </a:pPr>
            <a:r>
              <a:rPr lang="en-US" b="0" dirty="0">
                <a:solidFill>
                  <a:srgbClr val="BB16A3"/>
                </a:solidFill>
              </a:rPr>
              <a:t>Idea of an ”Instrument”: find something that is as good as random and affects only amount of schooling but cannot affect wages directly. </a:t>
            </a:r>
          </a:p>
          <a:p>
            <a:pPr marL="342900" indent="-342900">
              <a:spcBef>
                <a:spcPts val="1200"/>
              </a:spcBef>
              <a:buFont typeface="Arial" panose="020B0604020202020204" pitchFamily="34" charset="0"/>
              <a:buChar char="•"/>
            </a:pPr>
            <a:r>
              <a:rPr lang="en-US" b="0" dirty="0">
                <a:solidFill>
                  <a:srgbClr val="BB16A3"/>
                </a:solidFill>
              </a:rPr>
              <a:t>Example from literature: quarter of birth (Angrist &amp; Krueger 1991) Because one is allowed to drop out of school after age 16: Everyone born in 2000 started school in the same year, but those born in January 2000 are allowed to drop out earlier – in Jan 2016 than those born in December 2000 who can only drop out legally in Dec 2016. Therefore those born early in year on average get less schooling. </a:t>
            </a:r>
            <a:endParaRPr lang="en-US" b="0"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42</a:t>
            </a:fld>
            <a:endParaRPr lang="fi-FI"/>
          </a:p>
        </p:txBody>
      </p:sp>
    </p:spTree>
    <p:extLst>
      <p:ext uri="{BB962C8B-B14F-4D97-AF65-F5344CB8AC3E}">
        <p14:creationId xmlns:p14="http://schemas.microsoft.com/office/powerpoint/2010/main" val="1519016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Example: School admission lotteries</a:t>
            </a:r>
            <a:br>
              <a:rPr lang="en-US" sz="3600" dirty="0"/>
            </a:br>
            <a:endParaRPr lang="en-US" sz="3600" dirty="0"/>
          </a:p>
        </p:txBody>
      </p:sp>
    </p:spTree>
    <p:extLst>
      <p:ext uri="{BB962C8B-B14F-4D97-AF65-F5344CB8AC3E}">
        <p14:creationId xmlns:p14="http://schemas.microsoft.com/office/powerpoint/2010/main" val="1540080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A02B-A706-A9F9-55A8-356B69367528}"/>
              </a:ext>
            </a:extLst>
          </p:cNvPr>
          <p:cNvSpPr>
            <a:spLocks noGrp="1"/>
          </p:cNvSpPr>
          <p:nvPr>
            <p:ph type="ctrTitle"/>
          </p:nvPr>
        </p:nvSpPr>
        <p:spPr/>
        <p:txBody>
          <a:bodyPr/>
          <a:lstStyle/>
          <a:p>
            <a:r>
              <a:rPr lang="en-FI" dirty="0"/>
              <a:t>KIPP program evaluation in the US</a:t>
            </a:r>
          </a:p>
        </p:txBody>
      </p:sp>
      <p:sp>
        <p:nvSpPr>
          <p:cNvPr id="3" name="Content Placeholder 2">
            <a:extLst>
              <a:ext uri="{FF2B5EF4-FFF2-40B4-BE49-F238E27FC236}">
                <a16:creationId xmlns:a16="http://schemas.microsoft.com/office/drawing/2014/main" id="{2C3CC921-7701-F1A3-B25F-54E0C3B25B67}"/>
              </a:ext>
            </a:extLst>
          </p:cNvPr>
          <p:cNvSpPr>
            <a:spLocks noGrp="1"/>
          </p:cNvSpPr>
          <p:nvPr>
            <p:ph sz="quarter" idx="14"/>
          </p:nvPr>
        </p:nvSpPr>
        <p:spPr>
          <a:xfrm>
            <a:off x="468314" y="985293"/>
            <a:ext cx="8207374" cy="3612402"/>
          </a:xfrm>
        </p:spPr>
        <p:txBody>
          <a:bodyPr/>
          <a:lstStyle/>
          <a:p>
            <a:pPr lvl="0"/>
            <a:r>
              <a:rPr lang="fi-FI" sz="1900" dirty="0" err="1">
                <a:effectLst/>
                <a:latin typeface="Calibri" panose="020F0502020204030204" pitchFamily="34" charset="0"/>
                <a:ea typeface="Calibri" panose="020F0502020204030204" pitchFamily="34" charset="0"/>
                <a:cs typeface="Times New Roman" panose="02020603050405020304" pitchFamily="18" charset="0"/>
              </a:rPr>
              <a:t>Setting</a:t>
            </a:r>
            <a:r>
              <a:rPr lang="fi-FI" sz="19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itchFamily="2" charset="2"/>
              <a:buChar char=""/>
            </a:pPr>
            <a:r>
              <a:rPr lang="fi-FI" sz="1900" b="0" dirty="0" err="1">
                <a:effectLst/>
                <a:latin typeface="Arial" panose="020B0604020202020204" pitchFamily="34" charset="0"/>
                <a:ea typeface="Calibri" panose="020F0502020204030204" pitchFamily="34" charset="0"/>
                <a:cs typeface="Arial" panose="020B0604020202020204" pitchFamily="34" charset="0"/>
              </a:rPr>
              <a:t>Two</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types</a:t>
            </a:r>
            <a:r>
              <a:rPr lang="fi-FI" sz="1900" b="0" dirty="0">
                <a:effectLst/>
                <a:latin typeface="Arial" panose="020B0604020202020204" pitchFamily="34" charset="0"/>
                <a:ea typeface="Calibri" panose="020F0502020204030204" pitchFamily="34" charset="0"/>
                <a:cs typeface="Arial" panose="020B0604020202020204" pitchFamily="34" charset="0"/>
              </a:rPr>
              <a:t> of </a:t>
            </a:r>
            <a:r>
              <a:rPr lang="fi-FI" sz="1900" b="0" dirty="0" err="1">
                <a:effectLst/>
                <a:latin typeface="Arial" panose="020B0604020202020204" pitchFamily="34" charset="0"/>
                <a:ea typeface="Calibri" panose="020F0502020204030204" pitchFamily="34" charset="0"/>
                <a:cs typeface="Arial" panose="020B0604020202020204" pitchFamily="34" charset="0"/>
              </a:rPr>
              <a:t>schools</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public</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schools</a:t>
            </a:r>
            <a:r>
              <a:rPr lang="fi-FI" sz="1900" b="0" dirty="0">
                <a:effectLst/>
                <a:latin typeface="Arial" panose="020B0604020202020204" pitchFamily="34" charset="0"/>
                <a:ea typeface="Calibri" panose="020F0502020204030204" pitchFamily="34" charset="0"/>
                <a:cs typeface="Arial" panose="020B0604020202020204" pitchFamily="34" charset="0"/>
              </a:rPr>
              <a:t> and charter </a:t>
            </a:r>
            <a:r>
              <a:rPr lang="fi-FI" sz="1900" b="0" dirty="0" err="1">
                <a:effectLst/>
                <a:latin typeface="Arial" panose="020B0604020202020204" pitchFamily="34" charset="0"/>
                <a:ea typeface="Calibri" panose="020F0502020204030204" pitchFamily="34" charset="0"/>
                <a:cs typeface="Arial" panose="020B0604020202020204" pitchFamily="34" charset="0"/>
              </a:rPr>
              <a:t>schools</a:t>
            </a:r>
            <a:r>
              <a:rPr lang="fi-FI" sz="1900" b="0" dirty="0">
                <a:effectLst/>
                <a:latin typeface="Arial" panose="020B0604020202020204" pitchFamily="34" charset="0"/>
                <a:ea typeface="Calibri" panose="020F0502020204030204" pitchFamily="34" charset="0"/>
                <a:cs typeface="Arial" panose="020B0604020202020204" pitchFamily="34" charset="0"/>
              </a:rPr>
              <a:t>. KIPP is a </a:t>
            </a:r>
            <a:r>
              <a:rPr lang="fi-FI" sz="1900" b="0" dirty="0" err="1">
                <a:effectLst/>
                <a:latin typeface="Arial" panose="020B0604020202020204" pitchFamily="34" charset="0"/>
                <a:ea typeface="Calibri" panose="020F0502020204030204" pitchFamily="34" charset="0"/>
                <a:cs typeface="Arial" panose="020B0604020202020204" pitchFamily="34" charset="0"/>
              </a:rPr>
              <a:t>type</a:t>
            </a:r>
            <a:r>
              <a:rPr lang="fi-FI" sz="1900" b="0" dirty="0">
                <a:effectLst/>
                <a:latin typeface="Arial" panose="020B0604020202020204" pitchFamily="34" charset="0"/>
                <a:ea typeface="Calibri" panose="020F0502020204030204" pitchFamily="34" charset="0"/>
                <a:cs typeface="Arial" panose="020B0604020202020204" pitchFamily="34" charset="0"/>
              </a:rPr>
              <a:t> of charter </a:t>
            </a:r>
            <a:r>
              <a:rPr lang="fi-FI" sz="1900" b="0" dirty="0" err="1">
                <a:effectLst/>
                <a:latin typeface="Arial" panose="020B0604020202020204" pitchFamily="34" charset="0"/>
                <a:ea typeface="Calibri" panose="020F0502020204030204" pitchFamily="34" charset="0"/>
                <a:cs typeface="Arial" panose="020B0604020202020204" pitchFamily="34" charset="0"/>
              </a:rPr>
              <a:t>school</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with</a:t>
            </a:r>
            <a:r>
              <a:rPr lang="fi-FI" sz="1900" b="0" dirty="0">
                <a:effectLst/>
                <a:latin typeface="Arial" panose="020B0604020202020204" pitchFamily="34" charset="0"/>
                <a:ea typeface="Calibri" panose="020F0502020204030204" pitchFamily="34" charset="0"/>
                <a:cs typeface="Arial" panose="020B0604020202020204" pitchFamily="34" charset="0"/>
              </a:rPr>
              <a:t> a </a:t>
            </a:r>
            <a:r>
              <a:rPr lang="fi-FI" sz="1900" b="0" dirty="0" err="1">
                <a:effectLst/>
                <a:latin typeface="Arial" panose="020B0604020202020204" pitchFamily="34" charset="0"/>
                <a:ea typeface="Calibri" panose="020F0502020204030204" pitchFamily="34" charset="0"/>
                <a:cs typeface="Arial" panose="020B0604020202020204" pitchFamily="34" charset="0"/>
              </a:rPr>
              <a:t>special</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curriculum</a:t>
            </a:r>
            <a:r>
              <a:rPr lang="fi-FI" sz="1900" b="0" dirty="0">
                <a:effectLst/>
                <a:latin typeface="Arial" panose="020B0604020202020204" pitchFamily="34" charset="0"/>
                <a:ea typeface="Calibri" panose="020F0502020204030204" pitchFamily="34" charset="0"/>
                <a:cs typeface="Arial" panose="020B0604020202020204" pitchFamily="34" charset="0"/>
              </a:rPr>
              <a:t>.</a:t>
            </a:r>
            <a:endParaRPr lang="en-FI" sz="19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fi-FI" sz="1900" b="0" dirty="0" err="1">
                <a:effectLst/>
                <a:latin typeface="Arial" panose="020B0604020202020204" pitchFamily="34" charset="0"/>
                <a:ea typeface="Calibri" panose="020F0502020204030204" pitchFamily="34" charset="0"/>
                <a:cs typeface="Arial" panose="020B0604020202020204" pitchFamily="34" charset="0"/>
              </a:rPr>
              <a:t>Large</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gaps</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between</a:t>
            </a:r>
            <a:r>
              <a:rPr lang="fi-FI" sz="1900" b="0" dirty="0">
                <a:effectLst/>
                <a:latin typeface="Arial" panose="020B0604020202020204" pitchFamily="34" charset="0"/>
                <a:ea typeface="Calibri" panose="020F0502020204030204" pitchFamily="34" charset="0"/>
                <a:cs typeface="Arial" panose="020B0604020202020204" pitchFamily="34" charset="0"/>
              </a:rPr>
              <a:t> white </a:t>
            </a:r>
            <a:r>
              <a:rPr lang="fi-FI" sz="1900" b="0" dirty="0" err="1">
                <a:effectLst/>
                <a:latin typeface="Arial" panose="020B0604020202020204" pitchFamily="34" charset="0"/>
                <a:ea typeface="Calibri" panose="020F0502020204030204" pitchFamily="34" charset="0"/>
                <a:cs typeface="Arial" panose="020B0604020202020204" pitchFamily="34" charset="0"/>
              </a:rPr>
              <a:t>students</a:t>
            </a:r>
            <a:r>
              <a:rPr lang="fi-FI" sz="1900" b="0" dirty="0">
                <a:effectLst/>
                <a:latin typeface="Arial" panose="020B0604020202020204" pitchFamily="34" charset="0"/>
                <a:ea typeface="Calibri" panose="020F0502020204030204" pitchFamily="34" charset="0"/>
                <a:cs typeface="Arial" panose="020B0604020202020204" pitchFamily="34" charset="0"/>
              </a:rPr>
              <a:t> and </a:t>
            </a:r>
            <a:r>
              <a:rPr lang="fi-FI" sz="1900" b="0" dirty="0" err="1">
                <a:effectLst/>
                <a:latin typeface="Arial" panose="020B0604020202020204" pitchFamily="34" charset="0"/>
                <a:ea typeface="Calibri" panose="020F0502020204030204" pitchFamily="34" charset="0"/>
                <a:cs typeface="Arial" panose="020B0604020202020204" pitchFamily="34" charset="0"/>
              </a:rPr>
              <a:t>black</a:t>
            </a:r>
            <a:r>
              <a:rPr lang="fi-FI" sz="1900" b="0" dirty="0">
                <a:effectLst/>
                <a:latin typeface="Arial" panose="020B0604020202020204" pitchFamily="34" charset="0"/>
                <a:ea typeface="Calibri" panose="020F0502020204030204" pitchFamily="34" charset="0"/>
                <a:cs typeface="Arial" panose="020B0604020202020204" pitchFamily="34" charset="0"/>
              </a:rPr>
              <a:t> &amp; </a:t>
            </a:r>
            <a:r>
              <a:rPr lang="fi-FI" sz="1900" b="0" dirty="0" err="1">
                <a:effectLst/>
                <a:latin typeface="Arial" panose="020B0604020202020204" pitchFamily="34" charset="0"/>
                <a:ea typeface="Calibri" panose="020F0502020204030204" pitchFamily="34" charset="0"/>
                <a:cs typeface="Arial" panose="020B0604020202020204" pitchFamily="34" charset="0"/>
              </a:rPr>
              <a:t>hispanic</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students</a:t>
            </a:r>
            <a:r>
              <a:rPr lang="fi-FI" sz="1900" b="0" dirty="0">
                <a:effectLst/>
                <a:latin typeface="Arial" panose="020B0604020202020204" pitchFamily="34" charset="0"/>
                <a:ea typeface="Calibri" panose="020F0502020204030204" pitchFamily="34" charset="0"/>
                <a:cs typeface="Arial" panose="020B0604020202020204" pitchFamily="34" charset="0"/>
              </a:rPr>
              <a:t>.</a:t>
            </a:r>
            <a:endParaRPr lang="fi-FI" sz="1900" b="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fi-FI" sz="1900" b="0" dirty="0">
                <a:effectLst/>
                <a:latin typeface="Arial" panose="020B0604020202020204" pitchFamily="34" charset="0"/>
                <a:ea typeface="Calibri" panose="020F0502020204030204" pitchFamily="34" charset="0"/>
                <a:cs typeface="Arial" panose="020B0604020202020204" pitchFamily="34" charset="0"/>
              </a:rPr>
              <a:t>KIPP </a:t>
            </a:r>
            <a:r>
              <a:rPr lang="fi-FI" sz="1900" b="0" dirty="0" err="1">
                <a:effectLst/>
                <a:latin typeface="Arial" panose="020B0604020202020204" pitchFamily="34" charset="0"/>
                <a:ea typeface="Calibri" panose="020F0502020204030204" pitchFamily="34" charset="0"/>
                <a:cs typeface="Arial" panose="020B0604020202020204" pitchFamily="34" charset="0"/>
              </a:rPr>
              <a:t>schools</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seemed</a:t>
            </a:r>
            <a:r>
              <a:rPr lang="fi-FI" sz="1900" b="0" dirty="0">
                <a:effectLst/>
                <a:latin typeface="Arial" panose="020B0604020202020204" pitchFamily="34" charset="0"/>
                <a:ea typeface="Calibri" panose="020F0502020204030204" pitchFamily="34" charset="0"/>
                <a:cs typeface="Arial" panose="020B0604020202020204" pitchFamily="34" charset="0"/>
              </a:rPr>
              <a:t> to </a:t>
            </a:r>
            <a:r>
              <a:rPr lang="fi-FI" sz="1900" b="0" dirty="0" err="1">
                <a:effectLst/>
                <a:latin typeface="Arial" panose="020B0604020202020204" pitchFamily="34" charset="0"/>
                <a:ea typeface="Calibri" panose="020F0502020204030204" pitchFamily="34" charset="0"/>
                <a:cs typeface="Arial" panose="020B0604020202020204" pitchFamily="34" charset="0"/>
              </a:rPr>
              <a:t>achieve</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better</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results</a:t>
            </a:r>
            <a:r>
              <a:rPr lang="fi-FI" sz="1900" b="0" dirty="0">
                <a:effectLst/>
                <a:latin typeface="Arial" panose="020B0604020202020204" pitchFamily="34" charset="0"/>
                <a:ea typeface="Calibri" panose="020F0502020204030204" pitchFamily="34" charset="0"/>
                <a:cs typeface="Arial" panose="020B0604020202020204" pitchFamily="34" charset="0"/>
              </a:rPr>
              <a:t> for </a:t>
            </a:r>
            <a:r>
              <a:rPr lang="fi-FI" sz="1900" b="0" dirty="0" err="1">
                <a:effectLst/>
                <a:latin typeface="Arial" panose="020B0604020202020204" pitchFamily="34" charset="0"/>
                <a:ea typeface="Calibri" panose="020F0502020204030204" pitchFamily="34" charset="0"/>
                <a:cs typeface="Arial" panose="020B0604020202020204" pitchFamily="34" charset="0"/>
              </a:rPr>
              <a:t>black</a:t>
            </a:r>
            <a:r>
              <a:rPr lang="fi-FI" sz="1900" b="0" dirty="0">
                <a:effectLst/>
                <a:latin typeface="Arial" panose="020B0604020202020204" pitchFamily="34" charset="0"/>
                <a:ea typeface="Calibri" panose="020F0502020204030204" pitchFamily="34" charset="0"/>
                <a:cs typeface="Arial" panose="020B0604020202020204" pitchFamily="34" charset="0"/>
              </a:rPr>
              <a:t> and </a:t>
            </a:r>
            <a:r>
              <a:rPr lang="fi-FI" sz="1900" b="0" dirty="0" err="1">
                <a:effectLst/>
                <a:latin typeface="Arial" panose="020B0604020202020204" pitchFamily="34" charset="0"/>
                <a:ea typeface="Calibri" panose="020F0502020204030204" pitchFamily="34" charset="0"/>
                <a:cs typeface="Arial" panose="020B0604020202020204" pitchFamily="34" charset="0"/>
              </a:rPr>
              <a:t>hispanic</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students</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than</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other</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schools</a:t>
            </a:r>
            <a:r>
              <a:rPr lang="fi-FI" sz="1900" b="0" dirty="0">
                <a:effectLst/>
                <a:latin typeface="Arial" panose="020B0604020202020204" pitchFamily="34" charset="0"/>
                <a:ea typeface="Calibri" panose="020F0502020204030204" pitchFamily="34" charset="0"/>
                <a:cs typeface="Arial" panose="020B0604020202020204" pitchFamily="34" charset="0"/>
              </a:rPr>
              <a:t> – is </a:t>
            </a:r>
            <a:r>
              <a:rPr lang="fi-FI" sz="1900" b="0" dirty="0" err="1">
                <a:effectLst/>
                <a:latin typeface="Arial" panose="020B0604020202020204" pitchFamily="34" charset="0"/>
                <a:ea typeface="Calibri" panose="020F0502020204030204" pitchFamily="34" charset="0"/>
                <a:cs typeface="Arial" panose="020B0604020202020204" pitchFamily="34" charset="0"/>
              </a:rPr>
              <a:t>this</a:t>
            </a:r>
            <a:r>
              <a:rPr lang="fi-FI" sz="1900" b="0" dirty="0">
                <a:effectLst/>
                <a:latin typeface="Arial" panose="020B0604020202020204" pitchFamily="34" charset="0"/>
                <a:ea typeface="Calibri" panose="020F0502020204030204" pitchFamily="34" charset="0"/>
                <a:cs typeface="Arial" panose="020B0604020202020204" pitchFamily="34" charset="0"/>
              </a:rPr>
              <a:t> a </a:t>
            </a:r>
            <a:r>
              <a:rPr lang="fi-FI" sz="1900" b="0" dirty="0" err="1">
                <a:effectLst/>
                <a:latin typeface="Arial" panose="020B0604020202020204" pitchFamily="34" charset="0"/>
                <a:ea typeface="Calibri" panose="020F0502020204030204" pitchFamily="34" charset="0"/>
                <a:cs typeface="Arial" panose="020B0604020202020204" pitchFamily="34" charset="0"/>
              </a:rPr>
              <a:t>causal</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effect</a:t>
            </a:r>
            <a:r>
              <a:rPr lang="fi-FI" sz="1900" b="0" dirty="0">
                <a:effectLst/>
                <a:latin typeface="Arial" panose="020B0604020202020204" pitchFamily="34" charset="0"/>
                <a:ea typeface="Calibri" panose="020F0502020204030204" pitchFamily="34" charset="0"/>
                <a:cs typeface="Arial" panose="020B0604020202020204" pitchFamily="34" charset="0"/>
              </a:rPr>
              <a:t> of </a:t>
            </a:r>
            <a:r>
              <a:rPr lang="fi-FI" sz="1900" b="0" dirty="0" err="1">
                <a:effectLst/>
                <a:latin typeface="Arial" panose="020B0604020202020204" pitchFamily="34" charset="0"/>
                <a:ea typeface="Calibri" panose="020F0502020204030204" pitchFamily="34" charset="0"/>
                <a:cs typeface="Arial" panose="020B0604020202020204" pitchFamily="34" charset="0"/>
              </a:rPr>
              <a:t>the</a:t>
            </a:r>
            <a:r>
              <a:rPr lang="fi-FI" sz="1900" b="0" dirty="0">
                <a:effectLst/>
                <a:latin typeface="Arial" panose="020B0604020202020204" pitchFamily="34" charset="0"/>
                <a:ea typeface="Calibri" panose="020F0502020204030204" pitchFamily="34" charset="0"/>
                <a:cs typeface="Arial" panose="020B0604020202020204" pitchFamily="34" charset="0"/>
              </a:rPr>
              <a:t> KIPP </a:t>
            </a:r>
            <a:r>
              <a:rPr lang="fi-FI" sz="1900" b="0" dirty="0" err="1">
                <a:effectLst/>
                <a:latin typeface="Arial" panose="020B0604020202020204" pitchFamily="34" charset="0"/>
                <a:ea typeface="Calibri" panose="020F0502020204030204" pitchFamily="34" charset="0"/>
                <a:cs typeface="Arial" panose="020B0604020202020204" pitchFamily="34" charset="0"/>
              </a:rPr>
              <a:t>program</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or</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something</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else</a:t>
            </a:r>
            <a:r>
              <a:rPr lang="fi-FI" sz="1900" b="0" dirty="0">
                <a:effectLst/>
                <a:latin typeface="Arial" panose="020B0604020202020204" pitchFamily="34" charset="0"/>
                <a:ea typeface="Calibri" panose="020F0502020204030204" pitchFamily="34" charset="0"/>
                <a:cs typeface="Arial" panose="020B0604020202020204" pitchFamily="34" charset="0"/>
              </a:rPr>
              <a:t>? </a:t>
            </a:r>
          </a:p>
          <a:p>
            <a:pPr marL="342900" indent="-342900">
              <a:buFont typeface="Symbol" pitchFamily="2" charset="2"/>
              <a:buChar char=""/>
            </a:pPr>
            <a:r>
              <a:rPr lang="fi-FI" sz="1900" dirty="0">
                <a:highlight>
                  <a:srgbClr val="FFFF00"/>
                </a:highlight>
                <a:latin typeface="Arial" panose="020B0604020202020204" pitchFamily="34" charset="0"/>
                <a:ea typeface="Calibri" panose="020F0502020204030204" pitchFamily="34" charset="0"/>
                <a:cs typeface="Arial" panose="020B0604020202020204" pitchFamily="34" charset="0"/>
              </a:rPr>
              <a:t>T</a:t>
            </a:r>
            <a:r>
              <a:rPr lang="fi-FI" sz="1900" b="0"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fi-FI" sz="1900" b="0" dirty="0" err="1">
                <a:highlight>
                  <a:srgbClr val="FFFF00"/>
                </a:highlight>
                <a:latin typeface="Arial" panose="020B0604020202020204" pitchFamily="34" charset="0"/>
                <a:ea typeface="Calibri" panose="020F0502020204030204" pitchFamily="34" charset="0"/>
                <a:cs typeface="Arial" panose="020B0604020202020204" pitchFamily="34" charset="0"/>
              </a:rPr>
              <a:t>attending</a:t>
            </a:r>
            <a:r>
              <a:rPr lang="fi-FI" sz="1900" b="0" dirty="0">
                <a:highlight>
                  <a:srgbClr val="FFFF00"/>
                </a:highlight>
                <a:latin typeface="Arial" panose="020B0604020202020204" pitchFamily="34" charset="0"/>
                <a:ea typeface="Calibri" panose="020F0502020204030204" pitchFamily="34" charset="0"/>
                <a:cs typeface="Arial" panose="020B0604020202020204" pitchFamily="34" charset="0"/>
              </a:rPr>
              <a:t> a KIPP </a:t>
            </a:r>
            <a:r>
              <a:rPr lang="fi-FI" sz="1900" b="0" dirty="0" err="1">
                <a:highlight>
                  <a:srgbClr val="FFFF00"/>
                </a:highlight>
                <a:latin typeface="Arial" panose="020B0604020202020204" pitchFamily="34" charset="0"/>
                <a:ea typeface="Calibri" panose="020F0502020204030204" pitchFamily="34" charset="0"/>
                <a:cs typeface="Arial" panose="020B0604020202020204" pitchFamily="34" charset="0"/>
              </a:rPr>
              <a:t>school</a:t>
            </a:r>
            <a:r>
              <a:rPr lang="fi-FI" sz="1900" b="0"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fi-FI" sz="1900" dirty="0">
                <a:highlight>
                  <a:srgbClr val="FFFF00"/>
                </a:highlight>
                <a:latin typeface="Arial" panose="020B0604020202020204" pitchFamily="34" charset="0"/>
                <a:ea typeface="Calibri" panose="020F0502020204030204" pitchFamily="34" charset="0"/>
                <a:cs typeface="Arial" panose="020B0604020202020204" pitchFamily="34" charset="0"/>
              </a:rPr>
              <a:t>Y</a:t>
            </a:r>
            <a:r>
              <a:rPr lang="fi-FI" sz="1900" b="0"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fi-FI" sz="1900" b="0" dirty="0" err="1">
                <a:highlight>
                  <a:srgbClr val="FFFF00"/>
                </a:highlight>
                <a:latin typeface="Arial" panose="020B0604020202020204" pitchFamily="34" charset="0"/>
                <a:ea typeface="Calibri" panose="020F0502020204030204" pitchFamily="34" charset="0"/>
                <a:cs typeface="Arial" panose="020B0604020202020204" pitchFamily="34" charset="0"/>
              </a:rPr>
              <a:t>Grades</a:t>
            </a:r>
            <a:r>
              <a:rPr lang="fi-FI" sz="1900" b="0" dirty="0">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FI" sz="19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itchFamily="2" charset="2"/>
              <a:buChar char=""/>
            </a:pPr>
            <a:r>
              <a:rPr lang="fi-FI" sz="1900" b="0" dirty="0" err="1">
                <a:effectLst/>
                <a:latin typeface="Arial" panose="020B0604020202020204" pitchFamily="34" charset="0"/>
                <a:ea typeface="Calibri" panose="020F0502020204030204" pitchFamily="34" charset="0"/>
                <a:cs typeface="Arial" panose="020B0604020202020204" pitchFamily="34" charset="0"/>
              </a:rPr>
              <a:t>The</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study</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focuses</a:t>
            </a:r>
            <a:r>
              <a:rPr lang="fi-FI" sz="1900" b="0" dirty="0">
                <a:effectLst/>
                <a:latin typeface="Arial" panose="020B0604020202020204" pitchFamily="34" charset="0"/>
                <a:ea typeface="Calibri" panose="020F0502020204030204" pitchFamily="34" charset="0"/>
                <a:cs typeface="Arial" panose="020B0604020202020204" pitchFamily="34" charset="0"/>
              </a:rPr>
              <a:t> on </a:t>
            </a:r>
            <a:r>
              <a:rPr lang="fi-FI" sz="1900" b="0" dirty="0" err="1">
                <a:effectLst/>
                <a:latin typeface="Arial" panose="020B0604020202020204" pitchFamily="34" charset="0"/>
                <a:ea typeface="Calibri" panose="020F0502020204030204" pitchFamily="34" charset="0"/>
                <a:cs typeface="Arial" panose="020B0604020202020204" pitchFamily="34" charset="0"/>
              </a:rPr>
              <a:t>the</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first</a:t>
            </a:r>
            <a:r>
              <a:rPr lang="fi-FI" sz="1900" b="0" dirty="0">
                <a:effectLst/>
                <a:latin typeface="Arial" panose="020B0604020202020204" pitchFamily="34" charset="0"/>
                <a:ea typeface="Calibri" panose="020F0502020204030204" pitchFamily="34" charset="0"/>
                <a:cs typeface="Arial" panose="020B0604020202020204" pitchFamily="34" charset="0"/>
              </a:rPr>
              <a:t> KIPP </a:t>
            </a:r>
            <a:r>
              <a:rPr lang="fi-FI" sz="1900" b="0" dirty="0" err="1">
                <a:effectLst/>
                <a:latin typeface="Arial" panose="020B0604020202020204" pitchFamily="34" charset="0"/>
                <a:ea typeface="Calibri" panose="020F0502020204030204" pitchFamily="34" charset="0"/>
                <a:cs typeface="Arial" panose="020B0604020202020204" pitchFamily="34" charset="0"/>
              </a:rPr>
              <a:t>school</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Lynn</a:t>
            </a:r>
            <a:r>
              <a:rPr lang="fi-FI" sz="1900" b="0" dirty="0">
                <a:effectLst/>
                <a:latin typeface="Arial" panose="020B0604020202020204" pitchFamily="34" charset="0"/>
                <a:ea typeface="Calibri" panose="020F0502020204030204" pitchFamily="34" charset="0"/>
                <a:cs typeface="Arial" panose="020B0604020202020204" pitchFamily="34" charset="0"/>
              </a:rPr>
              <a:t> in New England. </a:t>
            </a:r>
            <a:r>
              <a:rPr lang="fi-FI" sz="1900" b="0" dirty="0" err="1">
                <a:effectLst/>
                <a:latin typeface="Arial" panose="020B0604020202020204" pitchFamily="34" charset="0"/>
                <a:ea typeface="Calibri" panose="020F0502020204030204" pitchFamily="34" charset="0"/>
                <a:cs typeface="Arial" panose="020B0604020202020204" pitchFamily="34" charset="0"/>
              </a:rPr>
              <a:t>Since</a:t>
            </a:r>
            <a:r>
              <a:rPr lang="fi-FI" sz="1900" b="0" dirty="0">
                <a:effectLst/>
                <a:latin typeface="Arial" panose="020B0604020202020204" pitchFamily="34" charset="0"/>
                <a:ea typeface="Calibri" panose="020F0502020204030204" pitchFamily="34" charset="0"/>
                <a:cs typeface="Arial" panose="020B0604020202020204" pitchFamily="34" charset="0"/>
              </a:rPr>
              <a:t> 2005, </a:t>
            </a:r>
            <a:r>
              <a:rPr lang="fi-FI" sz="1900" b="0" dirty="0" err="1">
                <a:effectLst/>
                <a:latin typeface="Arial" panose="020B0604020202020204" pitchFamily="34" charset="0"/>
                <a:ea typeface="Calibri" panose="020F0502020204030204" pitchFamily="34" charset="0"/>
                <a:cs typeface="Arial" panose="020B0604020202020204" pitchFamily="34" charset="0"/>
              </a:rPr>
              <a:t>number</a:t>
            </a:r>
            <a:r>
              <a:rPr lang="fi-FI" sz="1900" b="0" dirty="0">
                <a:effectLst/>
                <a:latin typeface="Arial" panose="020B0604020202020204" pitchFamily="34" charset="0"/>
                <a:ea typeface="Calibri" panose="020F0502020204030204" pitchFamily="34" charset="0"/>
                <a:cs typeface="Arial" panose="020B0604020202020204" pitchFamily="34" charset="0"/>
              </a:rPr>
              <a:t> of </a:t>
            </a:r>
            <a:r>
              <a:rPr lang="fi-FI" sz="1900" b="0" dirty="0" err="1">
                <a:effectLst/>
                <a:latin typeface="Arial" panose="020B0604020202020204" pitchFamily="34" charset="0"/>
                <a:ea typeface="Calibri" panose="020F0502020204030204" pitchFamily="34" charset="0"/>
                <a:cs typeface="Arial" panose="020B0604020202020204" pitchFamily="34" charset="0"/>
              </a:rPr>
              <a:t>applicants</a:t>
            </a:r>
            <a:r>
              <a:rPr lang="fi-FI" sz="1900" b="0" dirty="0">
                <a:effectLst/>
                <a:latin typeface="Arial" panose="020B0604020202020204" pitchFamily="34" charset="0"/>
                <a:ea typeface="Calibri" panose="020F0502020204030204" pitchFamily="34" charset="0"/>
                <a:cs typeface="Arial" panose="020B0604020202020204" pitchFamily="34" charset="0"/>
              </a:rPr>
              <a:t>&gt; </a:t>
            </a:r>
            <a:r>
              <a:rPr lang="fi-FI" sz="1900" b="0" dirty="0" err="1">
                <a:effectLst/>
                <a:latin typeface="Arial" panose="020B0604020202020204" pitchFamily="34" charset="0"/>
                <a:ea typeface="Calibri" panose="020F0502020204030204" pitchFamily="34" charset="0"/>
                <a:cs typeface="Arial" panose="020B0604020202020204" pitchFamily="34" charset="0"/>
              </a:rPr>
              <a:t>number</a:t>
            </a:r>
            <a:r>
              <a:rPr lang="fi-FI" sz="1900" b="0" dirty="0">
                <a:effectLst/>
                <a:latin typeface="Arial" panose="020B0604020202020204" pitchFamily="34" charset="0"/>
                <a:ea typeface="Calibri" panose="020F0502020204030204" pitchFamily="34" charset="0"/>
                <a:cs typeface="Arial" panose="020B0604020202020204" pitchFamily="34" charset="0"/>
              </a:rPr>
              <a:t> of </a:t>
            </a:r>
            <a:r>
              <a:rPr lang="fi-FI" sz="1900" b="0" dirty="0" err="1">
                <a:effectLst/>
                <a:latin typeface="Arial" panose="020B0604020202020204" pitchFamily="34" charset="0"/>
                <a:ea typeface="Calibri" panose="020F0502020204030204" pitchFamily="34" charset="0"/>
                <a:cs typeface="Arial" panose="020B0604020202020204" pitchFamily="34" charset="0"/>
              </a:rPr>
              <a:t>student</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spots</a:t>
            </a:r>
            <a:r>
              <a:rPr lang="fi-FI" sz="1900" b="0" dirty="0">
                <a:effectLst/>
                <a:latin typeface="Arial" panose="020B0604020202020204" pitchFamily="34" charset="0"/>
                <a:ea typeface="Calibri" panose="020F0502020204030204" pitchFamily="34" charset="0"/>
                <a:cs typeface="Arial" panose="020B0604020202020204" pitchFamily="34" charset="0"/>
              </a:rPr>
              <a:t>, and </a:t>
            </a:r>
            <a:r>
              <a:rPr lang="fi-FI" sz="1900" b="0" dirty="0" err="1">
                <a:effectLst/>
                <a:latin typeface="Arial" panose="020B0604020202020204" pitchFamily="34" charset="0"/>
                <a:ea typeface="Calibri" panose="020F0502020204030204" pitchFamily="34" charset="0"/>
                <a:cs typeface="Arial" panose="020B0604020202020204" pitchFamily="34" charset="0"/>
              </a:rPr>
              <a:t>school</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b="0" dirty="0" err="1">
                <a:effectLst/>
                <a:latin typeface="Arial" panose="020B0604020202020204" pitchFamily="34" charset="0"/>
                <a:ea typeface="Calibri" panose="020F0502020204030204" pitchFamily="34" charset="0"/>
                <a:cs typeface="Arial" panose="020B0604020202020204" pitchFamily="34" charset="0"/>
              </a:rPr>
              <a:t>started</a:t>
            </a:r>
            <a:r>
              <a:rPr lang="fi-FI" sz="1900" b="0" dirty="0">
                <a:effectLst/>
                <a:latin typeface="Arial" panose="020B0604020202020204" pitchFamily="34" charset="0"/>
                <a:ea typeface="Calibri" panose="020F0502020204030204" pitchFamily="34" charset="0"/>
                <a:cs typeface="Arial" panose="020B0604020202020204" pitchFamily="34" charset="0"/>
              </a:rPr>
              <a:t> </a:t>
            </a:r>
            <a:r>
              <a:rPr lang="fi-FI" sz="1900" dirty="0">
                <a:effectLst/>
                <a:latin typeface="Arial" panose="020B0604020202020204" pitchFamily="34" charset="0"/>
                <a:ea typeface="Calibri" panose="020F0502020204030204" pitchFamily="34" charset="0"/>
                <a:cs typeface="Arial" panose="020B0604020202020204" pitchFamily="34" charset="0"/>
              </a:rPr>
              <a:t>to </a:t>
            </a:r>
            <a:r>
              <a:rPr lang="fi-FI" sz="1900" dirty="0" err="1">
                <a:effectLst/>
                <a:latin typeface="Arial" panose="020B0604020202020204" pitchFamily="34" charset="0"/>
                <a:ea typeface="Calibri" panose="020F0502020204030204" pitchFamily="34" charset="0"/>
                <a:cs typeface="Arial" panose="020B0604020202020204" pitchFamily="34" charset="0"/>
              </a:rPr>
              <a:t>allocate</a:t>
            </a:r>
            <a:r>
              <a:rPr lang="fi-FI" sz="1900" dirty="0">
                <a:effectLst/>
                <a:latin typeface="Arial" panose="020B0604020202020204" pitchFamily="34" charset="0"/>
                <a:ea typeface="Calibri" panose="020F0502020204030204" pitchFamily="34" charset="0"/>
                <a:cs typeface="Arial" panose="020B0604020202020204" pitchFamily="34" charset="0"/>
              </a:rPr>
              <a:t> </a:t>
            </a:r>
            <a:r>
              <a:rPr lang="fi-FI" sz="1900" dirty="0" err="1">
                <a:effectLst/>
                <a:latin typeface="Arial" panose="020B0604020202020204" pitchFamily="34" charset="0"/>
                <a:ea typeface="Calibri" panose="020F0502020204030204" pitchFamily="34" charset="0"/>
                <a:cs typeface="Arial" panose="020B0604020202020204" pitchFamily="34" charset="0"/>
              </a:rPr>
              <a:t>spots</a:t>
            </a:r>
            <a:r>
              <a:rPr lang="fi-FI" sz="1900" dirty="0">
                <a:effectLst/>
                <a:latin typeface="Arial" panose="020B0604020202020204" pitchFamily="34" charset="0"/>
                <a:ea typeface="Calibri" panose="020F0502020204030204" pitchFamily="34" charset="0"/>
                <a:cs typeface="Arial" panose="020B0604020202020204" pitchFamily="34" charset="0"/>
              </a:rPr>
              <a:t> </a:t>
            </a:r>
            <a:r>
              <a:rPr lang="fi-FI" sz="1900" dirty="0" err="1">
                <a:effectLst/>
                <a:latin typeface="Arial" panose="020B0604020202020204" pitchFamily="34" charset="0"/>
                <a:ea typeface="Calibri" panose="020F0502020204030204" pitchFamily="34" charset="0"/>
                <a:cs typeface="Arial" panose="020B0604020202020204" pitchFamily="34" charset="0"/>
              </a:rPr>
              <a:t>by</a:t>
            </a:r>
            <a:r>
              <a:rPr lang="fi-FI" sz="1900" dirty="0">
                <a:effectLst/>
                <a:latin typeface="Arial" panose="020B0604020202020204" pitchFamily="34" charset="0"/>
                <a:ea typeface="Calibri" panose="020F0502020204030204" pitchFamily="34" charset="0"/>
                <a:cs typeface="Arial" panose="020B0604020202020204" pitchFamily="34" charset="0"/>
              </a:rPr>
              <a:t> </a:t>
            </a:r>
            <a:r>
              <a:rPr lang="fi-FI" sz="1900" dirty="0" err="1">
                <a:effectLst/>
                <a:latin typeface="Arial" panose="020B0604020202020204" pitchFamily="34" charset="0"/>
                <a:ea typeface="Calibri" panose="020F0502020204030204" pitchFamily="34" charset="0"/>
                <a:cs typeface="Arial" panose="020B0604020202020204" pitchFamily="34" charset="0"/>
              </a:rPr>
              <a:t>lottery</a:t>
            </a:r>
            <a:r>
              <a:rPr lang="fi-FI" sz="1900" b="0" dirty="0">
                <a:effectLst/>
                <a:latin typeface="Arial" panose="020B0604020202020204" pitchFamily="34" charset="0"/>
                <a:ea typeface="Calibri" panose="020F0502020204030204" pitchFamily="34" charset="0"/>
                <a:cs typeface="Arial" panose="020B0604020202020204" pitchFamily="34" charset="0"/>
              </a:rPr>
              <a:t>. </a:t>
            </a:r>
          </a:p>
          <a:p>
            <a:endParaRPr lang="en-FI" sz="1900" dirty="0"/>
          </a:p>
        </p:txBody>
      </p:sp>
      <p:sp>
        <p:nvSpPr>
          <p:cNvPr id="4" name="Slide Number Placeholder 3">
            <a:extLst>
              <a:ext uri="{FF2B5EF4-FFF2-40B4-BE49-F238E27FC236}">
                <a16:creationId xmlns:a16="http://schemas.microsoft.com/office/drawing/2014/main" id="{8B10E189-FD0A-05CE-0666-E9BABE5995E8}"/>
              </a:ext>
            </a:extLst>
          </p:cNvPr>
          <p:cNvSpPr>
            <a:spLocks noGrp="1"/>
          </p:cNvSpPr>
          <p:nvPr>
            <p:ph type="sldNum" sz="quarter" idx="17"/>
          </p:nvPr>
        </p:nvSpPr>
        <p:spPr/>
        <p:txBody>
          <a:bodyPr/>
          <a:lstStyle/>
          <a:p>
            <a:pPr>
              <a:defRPr/>
            </a:pPr>
            <a:fld id="{49EFD4B7-1CC6-864B-A72A-C978B70BBA9B}" type="slidenum">
              <a:rPr lang="fi-FI" smtClean="0"/>
              <a:pPr>
                <a:defRPr/>
              </a:pPr>
              <a:t>44</a:t>
            </a:fld>
            <a:endParaRPr lang="fi-FI" dirty="0"/>
          </a:p>
        </p:txBody>
      </p:sp>
    </p:spTree>
    <p:extLst>
      <p:ext uri="{BB962C8B-B14F-4D97-AF65-F5344CB8AC3E}">
        <p14:creationId xmlns:p14="http://schemas.microsoft.com/office/powerpoint/2010/main" val="3500468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r"/>
            <a:endParaRPr lang="he-IL" dirty="0"/>
          </a:p>
        </p:txBody>
      </p:sp>
      <p:sp>
        <p:nvSpPr>
          <p:cNvPr id="6" name="Rounded Rectangle 5"/>
          <p:cNvSpPr/>
          <p:nvPr/>
        </p:nvSpPr>
        <p:spPr>
          <a:xfrm>
            <a:off x="3191934" y="1542063"/>
            <a:ext cx="2125129" cy="708303"/>
          </a:xfrm>
          <a:prstGeom prst="roundRect">
            <a:avLst/>
          </a:prstGeom>
          <a:solidFill>
            <a:schemeClr val="accent6"/>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i-FI" sz="1600" dirty="0"/>
              <a:t>Application </a:t>
            </a:r>
            <a:r>
              <a:rPr lang="fi-FI" sz="1600" dirty="0" err="1"/>
              <a:t>forms</a:t>
            </a:r>
            <a:r>
              <a:rPr lang="fi-FI" sz="1600" dirty="0"/>
              <a:t> </a:t>
            </a:r>
          </a:p>
          <a:p>
            <a:pPr algn="ctr"/>
            <a:r>
              <a:rPr lang="fi-FI" sz="1600" dirty="0" err="1"/>
              <a:t>Submitted</a:t>
            </a:r>
            <a:r>
              <a:rPr lang="fi-FI" sz="1600" dirty="0"/>
              <a:t> to </a:t>
            </a:r>
            <a:r>
              <a:rPr lang="fi-FI" sz="1600" dirty="0" err="1"/>
              <a:t>school</a:t>
            </a:r>
            <a:endParaRPr lang="he-IL" sz="1600" dirty="0"/>
          </a:p>
        </p:txBody>
      </p:sp>
      <p:cxnSp>
        <p:nvCxnSpPr>
          <p:cNvPr id="8" name="Straight Arrow Connector 7"/>
          <p:cNvCxnSpPr/>
          <p:nvPr/>
        </p:nvCxnSpPr>
        <p:spPr>
          <a:xfrm>
            <a:off x="4191000" y="2429475"/>
            <a:ext cx="4234" cy="353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191934" y="2860169"/>
            <a:ext cx="2006600" cy="708303"/>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i-FI" dirty="0" err="1"/>
              <a:t>Lottery</a:t>
            </a:r>
            <a:endParaRPr lang="he-IL" dirty="0"/>
          </a:p>
        </p:txBody>
      </p:sp>
      <p:cxnSp>
        <p:nvCxnSpPr>
          <p:cNvPr id="10" name="Straight Arrow Connector 9"/>
          <p:cNvCxnSpPr/>
          <p:nvPr/>
        </p:nvCxnSpPr>
        <p:spPr>
          <a:xfrm flipH="1">
            <a:off x="2381250" y="3214317"/>
            <a:ext cx="656167" cy="1161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95898" y="3214317"/>
            <a:ext cx="639236" cy="116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52579" y="3023984"/>
            <a:ext cx="1319599" cy="800834"/>
          </a:xfrm>
          <a:prstGeom prst="ellipse">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i-FI" sz="1400" dirty="0" err="1"/>
              <a:t>Winners</a:t>
            </a:r>
            <a:endParaRPr lang="he-IL" sz="1400" dirty="0"/>
          </a:p>
        </p:txBody>
      </p:sp>
      <p:sp>
        <p:nvSpPr>
          <p:cNvPr id="16" name="Oval 15"/>
          <p:cNvSpPr/>
          <p:nvPr/>
        </p:nvSpPr>
        <p:spPr>
          <a:xfrm>
            <a:off x="5932627" y="3023984"/>
            <a:ext cx="1231661" cy="8008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i-FI" sz="1400" dirty="0" err="1"/>
              <a:t>Losers</a:t>
            </a:r>
            <a:endParaRPr lang="he-IL" sz="1400" dirty="0"/>
          </a:p>
        </p:txBody>
      </p:sp>
      <p:cxnSp>
        <p:nvCxnSpPr>
          <p:cNvPr id="21" name="Straight Arrow Connector 20"/>
          <p:cNvCxnSpPr/>
          <p:nvPr/>
        </p:nvCxnSpPr>
        <p:spPr>
          <a:xfrm flipH="1">
            <a:off x="827584" y="3820597"/>
            <a:ext cx="302684" cy="300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169585" y="3820597"/>
            <a:ext cx="308789" cy="300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0201" y="4231219"/>
            <a:ext cx="1159931" cy="4656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400" dirty="0" err="1"/>
              <a:t>Not</a:t>
            </a:r>
            <a:r>
              <a:rPr lang="fi-FI" sz="1400" dirty="0"/>
              <a:t> </a:t>
            </a:r>
            <a:r>
              <a:rPr lang="fi-FI" sz="1400" dirty="0" err="1"/>
              <a:t>enrolled</a:t>
            </a:r>
            <a:endParaRPr lang="he-IL" sz="1400" dirty="0"/>
          </a:p>
        </p:txBody>
      </p:sp>
      <p:sp>
        <p:nvSpPr>
          <p:cNvPr id="26" name="Oval 25"/>
          <p:cNvSpPr/>
          <p:nvPr/>
        </p:nvSpPr>
        <p:spPr>
          <a:xfrm>
            <a:off x="2129368" y="4226984"/>
            <a:ext cx="1290504" cy="4656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400" dirty="0" err="1"/>
              <a:t>Enrolled</a:t>
            </a:r>
            <a:r>
              <a:rPr lang="he-IL" sz="1400" dirty="0"/>
              <a:t> 7</a:t>
            </a:r>
            <a:r>
              <a:rPr lang="fi-FI" sz="1400" dirty="0"/>
              <a:t>3%</a:t>
            </a:r>
            <a:endParaRPr lang="he-IL" sz="1400" dirty="0"/>
          </a:p>
        </p:txBody>
      </p:sp>
      <p:sp>
        <p:nvSpPr>
          <p:cNvPr id="27" name="Oval 26"/>
          <p:cNvSpPr/>
          <p:nvPr/>
        </p:nvSpPr>
        <p:spPr>
          <a:xfrm>
            <a:off x="5317063" y="4226985"/>
            <a:ext cx="1159931" cy="4656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400" dirty="0" err="1"/>
              <a:t>Not</a:t>
            </a:r>
            <a:r>
              <a:rPr lang="fi-FI" sz="1400" dirty="0"/>
              <a:t> </a:t>
            </a:r>
            <a:r>
              <a:rPr lang="fi-FI" sz="1400" dirty="0" err="1"/>
              <a:t>enrolled</a:t>
            </a:r>
            <a:endParaRPr lang="he-IL" sz="1400" dirty="0"/>
          </a:p>
        </p:txBody>
      </p:sp>
      <p:sp>
        <p:nvSpPr>
          <p:cNvPr id="28" name="Oval 27"/>
          <p:cNvSpPr/>
          <p:nvPr/>
        </p:nvSpPr>
        <p:spPr>
          <a:xfrm>
            <a:off x="6890228" y="4226986"/>
            <a:ext cx="1290504" cy="4656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400" dirty="0" err="1"/>
              <a:t>Enrolled</a:t>
            </a:r>
            <a:r>
              <a:rPr lang="he-IL" sz="1400" dirty="0"/>
              <a:t> </a:t>
            </a:r>
            <a:r>
              <a:rPr lang="fi-FI" sz="1400" dirty="0"/>
              <a:t>3.5</a:t>
            </a:r>
            <a:r>
              <a:rPr lang="he-IL" sz="1400" dirty="0"/>
              <a:t>%</a:t>
            </a:r>
          </a:p>
        </p:txBody>
      </p:sp>
      <p:cxnSp>
        <p:nvCxnSpPr>
          <p:cNvPr id="31" name="Straight Arrow Connector 30"/>
          <p:cNvCxnSpPr/>
          <p:nvPr/>
        </p:nvCxnSpPr>
        <p:spPr>
          <a:xfrm flipH="1">
            <a:off x="5796136" y="3820597"/>
            <a:ext cx="302684" cy="300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955368" y="3820597"/>
            <a:ext cx="308789" cy="3005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AutoShape 2" descr="תוצאת תמונה עבור ‪knowledge is power program‬‏"/>
          <p:cNvSpPr>
            <a:spLocks noChangeAspect="1" noChangeArrowheads="1"/>
          </p:cNvSpPr>
          <p:nvPr/>
        </p:nvSpPr>
        <p:spPr bwMode="auto">
          <a:xfrm>
            <a:off x="47625" y="183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a:p>
        </p:txBody>
      </p:sp>
      <p:pic>
        <p:nvPicPr>
          <p:cNvPr id="34" name="Picture 33"/>
          <p:cNvPicPr>
            <a:picLocks noChangeAspect="1"/>
          </p:cNvPicPr>
          <p:nvPr/>
        </p:nvPicPr>
        <p:blipFill>
          <a:blip r:embed="rId3"/>
          <a:stretch>
            <a:fillRect/>
          </a:stretch>
        </p:blipFill>
        <p:spPr>
          <a:xfrm>
            <a:off x="652662" y="1403235"/>
            <a:ext cx="2121958" cy="1406951"/>
          </a:xfrm>
          <a:prstGeom prst="rect">
            <a:avLst/>
          </a:prstGeom>
          <a:ln>
            <a:noFill/>
          </a:ln>
          <a:effectLst>
            <a:softEdge rad="112500"/>
          </a:effectLst>
        </p:spPr>
      </p:pic>
      <p:cxnSp>
        <p:nvCxnSpPr>
          <p:cNvPr id="3" name="Straight Arrow Connector 2"/>
          <p:cNvCxnSpPr/>
          <p:nvPr/>
        </p:nvCxnSpPr>
        <p:spPr>
          <a:xfrm>
            <a:off x="4472291" y="2554727"/>
            <a:ext cx="2276273" cy="1459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943370" y="1531601"/>
            <a:ext cx="1547435" cy="15813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r>
              <a:rPr lang="fi-FI" sz="1200" dirty="0"/>
              <a:t>Some </a:t>
            </a:r>
            <a:r>
              <a:rPr lang="fi-FI" sz="1200" dirty="0" err="1"/>
              <a:t>pre-screening</a:t>
            </a:r>
            <a:r>
              <a:rPr lang="fi-FI" sz="1200" dirty="0"/>
              <a:t> </a:t>
            </a:r>
            <a:r>
              <a:rPr lang="fi-FI" sz="1200" dirty="0" err="1"/>
              <a:t>e.g</a:t>
            </a:r>
            <a:r>
              <a:rPr lang="fi-FI" sz="1200" dirty="0"/>
              <a:t>. </a:t>
            </a:r>
            <a:r>
              <a:rPr lang="fi-FI" sz="1200" dirty="0" err="1"/>
              <a:t>too</a:t>
            </a:r>
            <a:r>
              <a:rPr lang="fi-FI" sz="1200" dirty="0"/>
              <a:t> </a:t>
            </a:r>
            <a:r>
              <a:rPr lang="fi-FI" sz="1200" dirty="0" err="1"/>
              <a:t>old</a:t>
            </a:r>
            <a:r>
              <a:rPr lang="fi-FI" sz="1200" dirty="0"/>
              <a:t> </a:t>
            </a:r>
            <a:r>
              <a:rPr lang="fi-FI" sz="1200" dirty="0" err="1"/>
              <a:t>applicants</a:t>
            </a:r>
            <a:r>
              <a:rPr lang="fi-FI" sz="1200" dirty="0"/>
              <a:t> </a:t>
            </a:r>
            <a:r>
              <a:rPr lang="fi-FI" sz="1200" dirty="0" err="1"/>
              <a:t>are</a:t>
            </a:r>
            <a:r>
              <a:rPr lang="fi-FI" sz="1200" dirty="0"/>
              <a:t> </a:t>
            </a:r>
            <a:r>
              <a:rPr lang="fi-FI" sz="1200" dirty="0" err="1"/>
              <a:t>screened</a:t>
            </a:r>
            <a:r>
              <a:rPr lang="fi-FI" sz="1200" dirty="0"/>
              <a:t> out, </a:t>
            </a:r>
            <a:r>
              <a:rPr lang="fi-FI" sz="1200" dirty="0" err="1"/>
              <a:t>those</a:t>
            </a:r>
            <a:r>
              <a:rPr lang="fi-FI" sz="1200" dirty="0"/>
              <a:t> w </a:t>
            </a:r>
            <a:r>
              <a:rPr lang="fi-FI" sz="1200" dirty="0" err="1"/>
              <a:t>siblings</a:t>
            </a:r>
            <a:r>
              <a:rPr lang="fi-FI" sz="1200" dirty="0"/>
              <a:t> in </a:t>
            </a:r>
            <a:r>
              <a:rPr lang="fi-FI" sz="1200" dirty="0" err="1"/>
              <a:t>Lynn</a:t>
            </a:r>
            <a:r>
              <a:rPr lang="fi-FI" sz="1200" dirty="0"/>
              <a:t> KIPP </a:t>
            </a:r>
            <a:r>
              <a:rPr lang="fi-FI" sz="1200" dirty="0" err="1"/>
              <a:t>are</a:t>
            </a:r>
            <a:r>
              <a:rPr lang="fi-FI" sz="1200" dirty="0"/>
              <a:t> </a:t>
            </a:r>
            <a:r>
              <a:rPr lang="fi-FI" sz="1200" dirty="0" err="1"/>
              <a:t>screened</a:t>
            </a:r>
            <a:r>
              <a:rPr lang="fi-FI" sz="1200" dirty="0"/>
              <a:t> in.</a:t>
            </a:r>
            <a:endParaRPr lang="he-IL" sz="1200" dirty="0"/>
          </a:p>
        </p:txBody>
      </p:sp>
      <p:sp>
        <p:nvSpPr>
          <p:cNvPr id="12" name="TextBox 11">
            <a:extLst>
              <a:ext uri="{FF2B5EF4-FFF2-40B4-BE49-F238E27FC236}">
                <a16:creationId xmlns:a16="http://schemas.microsoft.com/office/drawing/2014/main" id="{D425BE71-7C24-C579-7439-D54EA6592A76}"/>
              </a:ext>
            </a:extLst>
          </p:cNvPr>
          <p:cNvSpPr txBox="1"/>
          <p:nvPr/>
        </p:nvSpPr>
        <p:spPr>
          <a:xfrm>
            <a:off x="-130629" y="994787"/>
            <a:ext cx="65" cy="307777"/>
          </a:xfrm>
          <a:prstGeom prst="rect">
            <a:avLst/>
          </a:prstGeom>
          <a:noFill/>
        </p:spPr>
        <p:txBody>
          <a:bodyPr wrap="none" lIns="0" tIns="0" rIns="0" bIns="0" rtlCol="0">
            <a:spAutoFit/>
          </a:bodyPr>
          <a:lstStyle/>
          <a:p>
            <a:endParaRPr lang="en-FI" sz="2000" b="1"/>
          </a:p>
        </p:txBody>
      </p:sp>
      <p:sp>
        <p:nvSpPr>
          <p:cNvPr id="14" name="TextBox 13">
            <a:extLst>
              <a:ext uri="{FF2B5EF4-FFF2-40B4-BE49-F238E27FC236}">
                <a16:creationId xmlns:a16="http://schemas.microsoft.com/office/drawing/2014/main" id="{F87AF39C-A246-F43F-DFF6-B6CC01BDC7C7}"/>
              </a:ext>
            </a:extLst>
          </p:cNvPr>
          <p:cNvSpPr txBox="1"/>
          <p:nvPr/>
        </p:nvSpPr>
        <p:spPr>
          <a:xfrm>
            <a:off x="755576" y="337220"/>
            <a:ext cx="7765374" cy="492443"/>
          </a:xfrm>
          <a:prstGeom prst="rect">
            <a:avLst/>
          </a:prstGeom>
          <a:solidFill>
            <a:schemeClr val="bg1"/>
          </a:solidFill>
        </p:spPr>
        <p:txBody>
          <a:bodyPr wrap="square" lIns="0" tIns="0" rIns="0" bIns="0" rtlCol="0">
            <a:spAutoFit/>
          </a:bodyPr>
          <a:lstStyle/>
          <a:p>
            <a:r>
              <a:rPr lang="en-FI" sz="3200" b="1" dirty="0">
                <a:solidFill>
                  <a:schemeClr val="accent1"/>
                </a:solidFill>
              </a:rPr>
              <a:t>KIPP program evaluation in the US</a:t>
            </a:r>
          </a:p>
        </p:txBody>
      </p:sp>
    </p:spTree>
    <p:extLst>
      <p:ext uri="{BB962C8B-B14F-4D97-AF65-F5344CB8AC3E}">
        <p14:creationId xmlns:p14="http://schemas.microsoft.com/office/powerpoint/2010/main" val="1184774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183F-69C9-3034-DA66-2772F5F32ED7}"/>
              </a:ext>
            </a:extLst>
          </p:cNvPr>
          <p:cNvSpPr>
            <a:spLocks noGrp="1"/>
          </p:cNvSpPr>
          <p:nvPr>
            <p:ph type="ctrTitle"/>
          </p:nvPr>
        </p:nvSpPr>
        <p:spPr/>
        <p:txBody>
          <a:bodyPr/>
          <a:lstStyle/>
          <a:p>
            <a:r>
              <a:rPr lang="en-FI" dirty="0"/>
              <a:t>Who should we compare? </a:t>
            </a:r>
          </a:p>
        </p:txBody>
      </p:sp>
      <p:sp>
        <p:nvSpPr>
          <p:cNvPr id="3" name="Content Placeholder 2">
            <a:extLst>
              <a:ext uri="{FF2B5EF4-FFF2-40B4-BE49-F238E27FC236}">
                <a16:creationId xmlns:a16="http://schemas.microsoft.com/office/drawing/2014/main" id="{3906B3B6-9A7E-19CD-C477-3BA35CDF3500}"/>
              </a:ext>
            </a:extLst>
          </p:cNvPr>
          <p:cNvSpPr>
            <a:spLocks noGrp="1"/>
          </p:cNvSpPr>
          <p:nvPr>
            <p:ph sz="quarter" idx="14"/>
          </p:nvPr>
        </p:nvSpPr>
        <p:spPr/>
        <p:txBody>
          <a:bodyPr/>
          <a:lstStyle/>
          <a:p>
            <a:r>
              <a:rPr lang="en-FI" dirty="0"/>
              <a:t>All those attending to all those not attending (after the lottery)? </a:t>
            </a:r>
          </a:p>
          <a:p>
            <a:endParaRPr lang="en-FI" dirty="0"/>
          </a:p>
          <a:p>
            <a:endParaRPr lang="en-FI" dirty="0"/>
          </a:p>
          <a:p>
            <a:endParaRPr lang="en-FI" dirty="0"/>
          </a:p>
          <a:p>
            <a:r>
              <a:rPr lang="en-FI" dirty="0"/>
              <a:t>Lottery winners to lottery losers? </a:t>
            </a:r>
          </a:p>
        </p:txBody>
      </p:sp>
      <p:sp>
        <p:nvSpPr>
          <p:cNvPr id="4" name="Slide Number Placeholder 3">
            <a:extLst>
              <a:ext uri="{FF2B5EF4-FFF2-40B4-BE49-F238E27FC236}">
                <a16:creationId xmlns:a16="http://schemas.microsoft.com/office/drawing/2014/main" id="{5C2E5FAE-E302-DF3A-1F87-87F91FF41464}"/>
              </a:ext>
            </a:extLst>
          </p:cNvPr>
          <p:cNvSpPr>
            <a:spLocks noGrp="1"/>
          </p:cNvSpPr>
          <p:nvPr>
            <p:ph type="sldNum" sz="quarter" idx="17"/>
          </p:nvPr>
        </p:nvSpPr>
        <p:spPr/>
        <p:txBody>
          <a:bodyPr/>
          <a:lstStyle/>
          <a:p>
            <a:pPr>
              <a:defRPr/>
            </a:pPr>
            <a:fld id="{49EFD4B7-1CC6-864B-A72A-C978B70BBA9B}" type="slidenum">
              <a:rPr lang="fi-FI" smtClean="0"/>
              <a:pPr>
                <a:defRPr/>
              </a:pPr>
              <a:t>46</a:t>
            </a:fld>
            <a:endParaRPr lang="fi-FI"/>
          </a:p>
        </p:txBody>
      </p:sp>
    </p:spTree>
    <p:extLst>
      <p:ext uri="{BB962C8B-B14F-4D97-AF65-F5344CB8AC3E}">
        <p14:creationId xmlns:p14="http://schemas.microsoft.com/office/powerpoint/2010/main" val="3117684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dirty="0" err="1"/>
              <a:t>Lottery</a:t>
            </a:r>
            <a:r>
              <a:rPr lang="fi-FI" sz="1667" b="1" dirty="0"/>
              <a:t> </a:t>
            </a:r>
            <a:r>
              <a:rPr lang="fi-FI" sz="1667" b="1" dirty="0" err="1"/>
              <a:t>winners</a:t>
            </a:r>
            <a:endParaRPr lang="fi-FI" sz="1667" b="1" dirty="0"/>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Box 17"/>
          <p:cNvSpPr txBox="1"/>
          <p:nvPr/>
        </p:nvSpPr>
        <p:spPr>
          <a:xfrm>
            <a:off x="3636211" y="1167510"/>
            <a:ext cx="2328333" cy="538802"/>
          </a:xfrm>
          <a:prstGeom prst="rect">
            <a:avLst/>
          </a:prstGeom>
          <a:noFill/>
        </p:spPr>
        <p:txBody>
          <a:bodyPr wrap="square" lIns="0" tIns="0" rIns="0" bIns="0" rtlCol="0">
            <a:spAutoFit/>
          </a:bodyPr>
          <a:lstStyle/>
          <a:p>
            <a:pPr algn="ctr"/>
            <a:r>
              <a:rPr lang="fi-FI" sz="1167" dirty="0" err="1">
                <a:solidFill>
                  <a:schemeClr val="accent1"/>
                </a:solidFill>
              </a:rPr>
              <a:t>always-takers</a:t>
            </a:r>
            <a:r>
              <a:rPr lang="fi-FI" sz="1167" dirty="0">
                <a:solidFill>
                  <a:schemeClr val="accent1"/>
                </a:solidFill>
              </a:rPr>
              <a:t> </a:t>
            </a:r>
            <a:r>
              <a:rPr lang="fi-FI" sz="1167" dirty="0" err="1">
                <a:solidFill>
                  <a:schemeClr val="accent1"/>
                </a:solidFill>
              </a:rPr>
              <a:t>get</a:t>
            </a:r>
            <a:r>
              <a:rPr lang="fi-FI" sz="1167" dirty="0">
                <a:solidFill>
                  <a:schemeClr val="accent1"/>
                </a:solidFill>
              </a:rPr>
              <a:t> </a:t>
            </a:r>
            <a:r>
              <a:rPr lang="fi-FI" sz="1167" dirty="0" err="1">
                <a:solidFill>
                  <a:schemeClr val="accent1"/>
                </a:solidFill>
              </a:rPr>
              <a:t>the</a:t>
            </a:r>
            <a:r>
              <a:rPr lang="fi-FI" sz="1167" dirty="0">
                <a:solidFill>
                  <a:schemeClr val="accent1"/>
                </a:solidFill>
              </a:rPr>
              <a:t> </a:t>
            </a:r>
            <a:r>
              <a:rPr lang="fi-FI" sz="1167" dirty="0" err="1">
                <a:solidFill>
                  <a:schemeClr val="accent1"/>
                </a:solidFill>
              </a:rPr>
              <a:t>treatment</a:t>
            </a:r>
            <a:r>
              <a:rPr lang="fi-FI" sz="1167" dirty="0">
                <a:solidFill>
                  <a:schemeClr val="accent1"/>
                </a:solidFill>
              </a:rPr>
              <a:t> </a:t>
            </a:r>
            <a:r>
              <a:rPr lang="fi-FI" sz="1167" dirty="0" err="1">
                <a:solidFill>
                  <a:schemeClr val="accent1"/>
                </a:solidFill>
              </a:rPr>
              <a:t>even</a:t>
            </a:r>
            <a:r>
              <a:rPr lang="fi-FI" sz="1167" dirty="0">
                <a:solidFill>
                  <a:schemeClr val="accent1"/>
                </a:solidFill>
              </a:rPr>
              <a:t> </a:t>
            </a:r>
            <a:r>
              <a:rPr lang="fi-FI" sz="1167" dirty="0" err="1">
                <a:solidFill>
                  <a:schemeClr val="accent1"/>
                </a:solidFill>
              </a:rPr>
              <a:t>if</a:t>
            </a:r>
            <a:r>
              <a:rPr lang="fi-FI" sz="1167" dirty="0">
                <a:solidFill>
                  <a:schemeClr val="accent1"/>
                </a:solidFill>
              </a:rPr>
              <a:t> </a:t>
            </a:r>
            <a:r>
              <a:rPr lang="fi-FI" sz="1167" dirty="0" err="1">
                <a:solidFill>
                  <a:schemeClr val="accent1"/>
                </a:solidFill>
              </a:rPr>
              <a:t>they</a:t>
            </a:r>
            <a:r>
              <a:rPr lang="fi-FI" sz="1167" dirty="0">
                <a:solidFill>
                  <a:schemeClr val="accent1"/>
                </a:solidFill>
              </a:rPr>
              <a:t> </a:t>
            </a:r>
            <a:r>
              <a:rPr lang="fi-FI" sz="1167" dirty="0" err="1">
                <a:solidFill>
                  <a:schemeClr val="accent1"/>
                </a:solidFill>
              </a:rPr>
              <a:t>are</a:t>
            </a:r>
            <a:r>
              <a:rPr lang="fi-FI" sz="1167" dirty="0">
                <a:solidFill>
                  <a:schemeClr val="accent1"/>
                </a:solidFill>
              </a:rPr>
              <a:t> </a:t>
            </a:r>
            <a:r>
              <a:rPr lang="fi-FI" sz="1167" dirty="0" err="1">
                <a:solidFill>
                  <a:schemeClr val="accent1"/>
                </a:solidFill>
              </a:rPr>
              <a:t>randomized</a:t>
            </a:r>
            <a:r>
              <a:rPr lang="fi-FI" sz="1167" dirty="0">
                <a:solidFill>
                  <a:schemeClr val="accent1"/>
                </a:solidFill>
              </a:rPr>
              <a:t> into </a:t>
            </a:r>
            <a:r>
              <a:rPr lang="fi-FI" sz="1167" dirty="0" err="1">
                <a:solidFill>
                  <a:schemeClr val="accent1"/>
                </a:solidFill>
              </a:rPr>
              <a:t>the</a:t>
            </a:r>
            <a:r>
              <a:rPr lang="fi-FI" sz="1167" dirty="0">
                <a:solidFill>
                  <a:schemeClr val="accent1"/>
                </a:solidFill>
              </a:rPr>
              <a:t> </a:t>
            </a:r>
            <a:r>
              <a:rPr lang="fi-FI" sz="1167" dirty="0" err="1">
                <a:solidFill>
                  <a:schemeClr val="accent1"/>
                </a:solidFill>
              </a:rPr>
              <a:t>control</a:t>
            </a:r>
            <a:r>
              <a:rPr lang="fi-FI" sz="1167" dirty="0">
                <a:solidFill>
                  <a:schemeClr val="accent1"/>
                </a:solidFill>
              </a:rPr>
              <a:t> </a:t>
            </a:r>
            <a:r>
              <a:rPr lang="fi-FI" sz="1167" dirty="0" err="1">
                <a:solidFill>
                  <a:schemeClr val="accent1"/>
                </a:solidFill>
              </a:rPr>
              <a:t>group</a:t>
            </a:r>
            <a:endParaRPr lang="fi-FI" sz="1167" dirty="0">
              <a:solidFill>
                <a:schemeClr val="accent1"/>
              </a:solidFill>
            </a:endParaRPr>
          </a:p>
        </p:txBody>
      </p:sp>
      <p:sp>
        <p:nvSpPr>
          <p:cNvPr id="19" name="TextBox 18"/>
          <p:cNvSpPr txBox="1"/>
          <p:nvPr/>
        </p:nvSpPr>
        <p:spPr>
          <a:xfrm>
            <a:off x="3613931" y="4380392"/>
            <a:ext cx="2339473" cy="718402"/>
          </a:xfrm>
          <a:prstGeom prst="rect">
            <a:avLst/>
          </a:prstGeom>
          <a:noFill/>
        </p:spPr>
        <p:txBody>
          <a:bodyPr wrap="square" lIns="0" tIns="0" rIns="0" bIns="0" rtlCol="0">
            <a:spAutoFit/>
          </a:bodyPr>
          <a:lstStyle/>
          <a:p>
            <a:pPr algn="ctr"/>
            <a:r>
              <a:rPr lang="fi-FI" sz="1167" dirty="0" err="1">
                <a:solidFill>
                  <a:srgbClr val="FF0000"/>
                </a:solidFill>
              </a:rPr>
              <a:t>never-takers</a:t>
            </a:r>
            <a:r>
              <a:rPr lang="fi-FI" sz="1167" dirty="0">
                <a:solidFill>
                  <a:srgbClr val="FF0000"/>
                </a:solidFill>
              </a:rPr>
              <a:t> </a:t>
            </a:r>
            <a:r>
              <a:rPr lang="fi-FI" sz="1167" dirty="0" err="1">
                <a:solidFill>
                  <a:srgbClr val="FF0000"/>
                </a:solidFill>
              </a:rPr>
              <a:t>will</a:t>
            </a:r>
            <a:r>
              <a:rPr lang="fi-FI" sz="1167" dirty="0">
                <a:solidFill>
                  <a:srgbClr val="FF0000"/>
                </a:solidFill>
              </a:rPr>
              <a:t> </a:t>
            </a:r>
            <a:r>
              <a:rPr lang="fi-FI" sz="1167" dirty="0" err="1">
                <a:solidFill>
                  <a:srgbClr val="FF0000"/>
                </a:solidFill>
              </a:rPr>
              <a:t>not</a:t>
            </a:r>
            <a:r>
              <a:rPr lang="fi-FI" sz="1167" dirty="0">
                <a:solidFill>
                  <a:srgbClr val="FF0000"/>
                </a:solidFill>
              </a:rPr>
              <a:t> </a:t>
            </a:r>
            <a:r>
              <a:rPr lang="fi-FI" sz="1167" dirty="0" err="1">
                <a:solidFill>
                  <a:srgbClr val="FF0000"/>
                </a:solidFill>
              </a:rPr>
              <a:t>take</a:t>
            </a:r>
            <a:r>
              <a:rPr lang="fi-FI" sz="1167" dirty="0">
                <a:solidFill>
                  <a:srgbClr val="FF0000"/>
                </a:solidFill>
              </a:rPr>
              <a:t> </a:t>
            </a:r>
            <a:r>
              <a:rPr lang="fi-FI" sz="1167" dirty="0" err="1">
                <a:solidFill>
                  <a:srgbClr val="FF0000"/>
                </a:solidFill>
              </a:rPr>
              <a:t>the</a:t>
            </a:r>
            <a:r>
              <a:rPr lang="fi-FI" sz="1167" dirty="0">
                <a:solidFill>
                  <a:srgbClr val="FF0000"/>
                </a:solidFill>
              </a:rPr>
              <a:t> </a:t>
            </a:r>
            <a:r>
              <a:rPr lang="fi-FI" sz="1167" dirty="0" err="1">
                <a:solidFill>
                  <a:srgbClr val="FF0000"/>
                </a:solidFill>
              </a:rPr>
              <a:t>treatment</a:t>
            </a:r>
            <a:r>
              <a:rPr lang="fi-FI" sz="1167" dirty="0">
                <a:solidFill>
                  <a:srgbClr val="FF0000"/>
                </a:solidFill>
              </a:rPr>
              <a:t> </a:t>
            </a:r>
            <a:r>
              <a:rPr lang="fi-FI" sz="1167" dirty="0" err="1">
                <a:solidFill>
                  <a:srgbClr val="FF0000"/>
                </a:solidFill>
              </a:rPr>
              <a:t>even</a:t>
            </a:r>
            <a:r>
              <a:rPr lang="fi-FI" sz="1167" dirty="0">
                <a:solidFill>
                  <a:srgbClr val="FF0000"/>
                </a:solidFill>
              </a:rPr>
              <a:t> </a:t>
            </a:r>
            <a:r>
              <a:rPr lang="fi-FI" sz="1167" dirty="0" err="1">
                <a:solidFill>
                  <a:srgbClr val="FF0000"/>
                </a:solidFill>
              </a:rPr>
              <a:t>if</a:t>
            </a:r>
            <a:r>
              <a:rPr lang="fi-FI" sz="1167" dirty="0">
                <a:solidFill>
                  <a:srgbClr val="FF0000"/>
                </a:solidFill>
              </a:rPr>
              <a:t> </a:t>
            </a:r>
            <a:r>
              <a:rPr lang="fi-FI" sz="1167" dirty="0" err="1">
                <a:solidFill>
                  <a:srgbClr val="FF0000"/>
                </a:solidFill>
              </a:rPr>
              <a:t>they</a:t>
            </a:r>
            <a:r>
              <a:rPr lang="fi-FI" sz="1167" dirty="0">
                <a:solidFill>
                  <a:srgbClr val="FF0000"/>
                </a:solidFill>
              </a:rPr>
              <a:t> </a:t>
            </a:r>
            <a:r>
              <a:rPr lang="fi-FI" sz="1167" dirty="0" err="1">
                <a:solidFill>
                  <a:srgbClr val="FF0000"/>
                </a:solidFill>
              </a:rPr>
              <a:t>are</a:t>
            </a:r>
            <a:r>
              <a:rPr lang="fi-FI" sz="1167" dirty="0">
                <a:solidFill>
                  <a:srgbClr val="FF0000"/>
                </a:solidFill>
              </a:rPr>
              <a:t> </a:t>
            </a:r>
            <a:r>
              <a:rPr lang="fi-FI" sz="1167" dirty="0" err="1">
                <a:solidFill>
                  <a:srgbClr val="FF0000"/>
                </a:solidFill>
              </a:rPr>
              <a:t>randomized</a:t>
            </a:r>
            <a:r>
              <a:rPr lang="fi-FI" sz="1167" dirty="0">
                <a:solidFill>
                  <a:srgbClr val="FF0000"/>
                </a:solidFill>
              </a:rPr>
              <a:t> into </a:t>
            </a:r>
            <a:r>
              <a:rPr lang="fi-FI" sz="1167" dirty="0" err="1">
                <a:solidFill>
                  <a:srgbClr val="FF0000"/>
                </a:solidFill>
              </a:rPr>
              <a:t>the</a:t>
            </a:r>
            <a:r>
              <a:rPr lang="fi-FI" sz="1167" dirty="0">
                <a:solidFill>
                  <a:srgbClr val="FF0000"/>
                </a:solidFill>
              </a:rPr>
              <a:t> </a:t>
            </a:r>
            <a:r>
              <a:rPr lang="fi-FI" sz="1167" dirty="0" err="1">
                <a:solidFill>
                  <a:srgbClr val="FF0000"/>
                </a:solidFill>
              </a:rPr>
              <a:t>treatment</a:t>
            </a:r>
            <a:r>
              <a:rPr lang="fi-FI" sz="1167" dirty="0">
                <a:solidFill>
                  <a:srgbClr val="FF0000"/>
                </a:solidFill>
              </a:rPr>
              <a:t> </a:t>
            </a:r>
            <a:r>
              <a:rPr lang="fi-FI" sz="1167" dirty="0" err="1">
                <a:solidFill>
                  <a:srgbClr val="FF0000"/>
                </a:solidFill>
              </a:rPr>
              <a:t>group</a:t>
            </a:r>
            <a:endParaRPr lang="fi-FI" sz="1167" dirty="0">
              <a:solidFill>
                <a:srgbClr val="FF0000"/>
              </a:solidFill>
            </a:endParaRPr>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dirty="0" err="1"/>
              <a:t>Lottery</a:t>
            </a:r>
            <a:r>
              <a:rPr lang="fi-FI" sz="1667" b="1" dirty="0"/>
              <a:t> </a:t>
            </a:r>
            <a:r>
              <a:rPr lang="fi-FI" sz="1667" b="1" dirty="0" err="1"/>
              <a:t>losers</a:t>
            </a:r>
            <a:endParaRPr lang="fi-FI" sz="1667" b="1" dirty="0"/>
          </a:p>
        </p:txBody>
      </p:sp>
      <p:sp>
        <p:nvSpPr>
          <p:cNvPr id="24" name="TextBox 23"/>
          <p:cNvSpPr txBox="1"/>
          <p:nvPr/>
        </p:nvSpPr>
        <p:spPr>
          <a:xfrm>
            <a:off x="3651809" y="2809589"/>
            <a:ext cx="2328333" cy="830997"/>
          </a:xfrm>
          <a:prstGeom prst="rect">
            <a:avLst/>
          </a:prstGeom>
          <a:noFill/>
        </p:spPr>
        <p:txBody>
          <a:bodyPr wrap="square" lIns="0" tIns="0" rIns="0" bIns="0" rtlCol="0">
            <a:spAutoFit/>
          </a:bodyPr>
          <a:lstStyle/>
          <a:p>
            <a:pPr algn="ctr"/>
            <a:r>
              <a:rPr lang="fi-FI" dirty="0" err="1">
                <a:solidFill>
                  <a:srgbClr val="000000"/>
                </a:solidFill>
              </a:rPr>
              <a:t>compliers</a:t>
            </a:r>
            <a:r>
              <a:rPr lang="fi-FI" dirty="0">
                <a:solidFill>
                  <a:srgbClr val="000000"/>
                </a:solidFill>
              </a:rPr>
              <a:t>’ </a:t>
            </a:r>
            <a:r>
              <a:rPr lang="fi-FI" dirty="0" err="1">
                <a:solidFill>
                  <a:srgbClr val="000000"/>
                </a:solidFill>
              </a:rPr>
              <a:t>treatment</a:t>
            </a:r>
            <a:r>
              <a:rPr lang="fi-FI" dirty="0">
                <a:solidFill>
                  <a:srgbClr val="000000"/>
                </a:solidFill>
              </a:rPr>
              <a:t> status is </a:t>
            </a:r>
            <a:r>
              <a:rPr lang="fi-FI" dirty="0" err="1">
                <a:solidFill>
                  <a:srgbClr val="000000"/>
                </a:solidFill>
              </a:rPr>
              <a:t>determined</a:t>
            </a:r>
            <a:r>
              <a:rPr lang="fi-FI" dirty="0">
                <a:solidFill>
                  <a:srgbClr val="000000"/>
                </a:solidFill>
              </a:rPr>
              <a:t> </a:t>
            </a:r>
            <a:r>
              <a:rPr lang="fi-FI" dirty="0" err="1">
                <a:solidFill>
                  <a:srgbClr val="000000"/>
                </a:solidFill>
              </a:rPr>
              <a:t>by</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randomization</a:t>
            </a:r>
            <a:endParaRPr lang="fi-FI" dirty="0">
              <a:solidFill>
                <a:srgbClr val="000000"/>
              </a:solidFill>
            </a:endParaRPr>
          </a:p>
        </p:txBody>
      </p:sp>
    </p:spTree>
    <p:extLst>
      <p:ext uri="{BB962C8B-B14F-4D97-AF65-F5344CB8AC3E}">
        <p14:creationId xmlns:p14="http://schemas.microsoft.com/office/powerpoint/2010/main" val="13942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183F-69C9-3034-DA66-2772F5F32ED7}"/>
              </a:ext>
            </a:extLst>
          </p:cNvPr>
          <p:cNvSpPr>
            <a:spLocks noGrp="1"/>
          </p:cNvSpPr>
          <p:nvPr>
            <p:ph type="ctrTitle"/>
          </p:nvPr>
        </p:nvSpPr>
        <p:spPr/>
        <p:txBody>
          <a:bodyPr/>
          <a:lstStyle/>
          <a:p>
            <a:r>
              <a:rPr lang="en-FI" dirty="0"/>
              <a:t>Who should we compare? </a:t>
            </a:r>
          </a:p>
        </p:txBody>
      </p:sp>
      <p:sp>
        <p:nvSpPr>
          <p:cNvPr id="3" name="Content Placeholder 2">
            <a:extLst>
              <a:ext uri="{FF2B5EF4-FFF2-40B4-BE49-F238E27FC236}">
                <a16:creationId xmlns:a16="http://schemas.microsoft.com/office/drawing/2014/main" id="{3906B3B6-9A7E-19CD-C477-3BA35CDF3500}"/>
              </a:ext>
            </a:extLst>
          </p:cNvPr>
          <p:cNvSpPr>
            <a:spLocks noGrp="1"/>
          </p:cNvSpPr>
          <p:nvPr>
            <p:ph sz="quarter" idx="14"/>
          </p:nvPr>
        </p:nvSpPr>
        <p:spPr/>
        <p:txBody>
          <a:bodyPr/>
          <a:lstStyle/>
          <a:p>
            <a:r>
              <a:rPr lang="en-FI" dirty="0"/>
              <a:t>All those attending to all those not attending (after the lottery)? </a:t>
            </a:r>
          </a:p>
          <a:p>
            <a:pPr marL="342900" indent="-342900">
              <a:buFont typeface="Arial" panose="020B0604020202020204" pitchFamily="34" charset="0"/>
              <a:buChar char="•"/>
            </a:pPr>
            <a:r>
              <a:rPr lang="en-FI" b="0" dirty="0"/>
              <a:t>No: This would be problematic as there is </a:t>
            </a:r>
            <a:r>
              <a:rPr lang="en-FI" b="0" i="1" dirty="0"/>
              <a:t>selection</a:t>
            </a:r>
            <a:r>
              <a:rPr lang="en-FI" b="0" dirty="0"/>
              <a:t> into the enrolled group among lottery winners and lottery losers. Not all winners decide to enrol, some losers still manage to enrol. </a:t>
            </a:r>
          </a:p>
          <a:p>
            <a:pPr marL="342900" indent="-342900">
              <a:buFontTx/>
              <a:buChar char="-"/>
            </a:pPr>
            <a:r>
              <a:rPr lang="en-FI" sz="600" dirty="0"/>
              <a:t> </a:t>
            </a:r>
          </a:p>
          <a:p>
            <a:r>
              <a:rPr lang="en-FI" dirty="0"/>
              <a:t>Lottery winners to lottery losers? </a:t>
            </a:r>
          </a:p>
          <a:p>
            <a:pPr marL="342900" indent="-342900">
              <a:buFont typeface="Arial" panose="020B0604020202020204" pitchFamily="34" charset="0"/>
              <a:buChar char="•"/>
            </a:pPr>
            <a:r>
              <a:rPr lang="en-FI" b="0" dirty="0"/>
              <a:t>No: This would allow us to measure the causal effect of winning the lottery (ITT) but not the effect of actually enrolling and attending the charter school. </a:t>
            </a:r>
          </a:p>
        </p:txBody>
      </p:sp>
      <p:sp>
        <p:nvSpPr>
          <p:cNvPr id="4" name="Slide Number Placeholder 3">
            <a:extLst>
              <a:ext uri="{FF2B5EF4-FFF2-40B4-BE49-F238E27FC236}">
                <a16:creationId xmlns:a16="http://schemas.microsoft.com/office/drawing/2014/main" id="{5C2E5FAE-E302-DF3A-1F87-87F91FF41464}"/>
              </a:ext>
            </a:extLst>
          </p:cNvPr>
          <p:cNvSpPr>
            <a:spLocks noGrp="1"/>
          </p:cNvSpPr>
          <p:nvPr>
            <p:ph type="sldNum" sz="quarter" idx="17"/>
          </p:nvPr>
        </p:nvSpPr>
        <p:spPr/>
        <p:txBody>
          <a:bodyPr/>
          <a:lstStyle/>
          <a:p>
            <a:pPr>
              <a:defRPr/>
            </a:pPr>
            <a:fld id="{49EFD4B7-1CC6-864B-A72A-C978B70BBA9B}" type="slidenum">
              <a:rPr lang="fi-FI" smtClean="0"/>
              <a:pPr>
                <a:defRPr/>
              </a:pPr>
              <a:t>48</a:t>
            </a:fld>
            <a:endParaRPr lang="fi-FI"/>
          </a:p>
        </p:txBody>
      </p:sp>
    </p:spTree>
    <p:extLst>
      <p:ext uri="{BB962C8B-B14F-4D97-AF65-F5344CB8AC3E}">
        <p14:creationId xmlns:p14="http://schemas.microsoft.com/office/powerpoint/2010/main" val="32160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Using an Instrumental Variable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r>
              <a:rPr lang="en-FI" sz="1900" b="0" dirty="0">
                <a:latin typeface="Arial" panose="020B0604020202020204" pitchFamily="34" charset="0"/>
                <a:cs typeface="Arial" panose="020B0604020202020204" pitchFamily="34" charset="0"/>
              </a:rPr>
              <a:t>An instrumental Variable allows the researcher to identify causal effects if she can find an exogenous variable that leads to variation in the variable of interest (T). Generally: </a:t>
            </a:r>
          </a:p>
          <a:p>
            <a:r>
              <a:rPr lang="en-FI" sz="1900" b="0" dirty="0">
                <a:latin typeface="Arial" panose="020B0604020202020204" pitchFamily="34" charset="0"/>
                <a:cs typeface="Arial" panose="020B0604020202020204" pitchFamily="34" charset="0"/>
              </a:rPr>
              <a:t>	- we worry that there is selection on omitted variables</a:t>
            </a:r>
            <a:r>
              <a:rPr lang="fi-FI" sz="1900" b="0" dirty="0">
                <a:latin typeface="Arial" panose="020B0604020202020204" pitchFamily="34" charset="0"/>
                <a:cs typeface="Arial" panose="020B0604020202020204" pitchFamily="34" charset="0"/>
              </a:rPr>
              <a:t> into 		”</a:t>
            </a:r>
            <a:r>
              <a:rPr lang="fi-FI" sz="1900" b="0" dirty="0" err="1">
                <a:latin typeface="Arial" panose="020B0604020202020204" pitchFamily="34" charset="0"/>
                <a:cs typeface="Arial" panose="020B0604020202020204" pitchFamily="34" charset="0"/>
              </a:rPr>
              <a:t>treatment</a:t>
            </a:r>
            <a:r>
              <a:rPr lang="fi-FI" sz="1900" b="0" dirty="0">
                <a:latin typeface="Arial" panose="020B0604020202020204" pitchFamily="34" charset="0"/>
                <a:cs typeface="Arial" panose="020B0604020202020204" pitchFamily="34" charset="0"/>
              </a:rPr>
              <a:t>”</a:t>
            </a:r>
          </a:p>
          <a:p>
            <a:r>
              <a:rPr lang="fi-FI" sz="1900" b="0" dirty="0">
                <a:latin typeface="Arial" panose="020B0604020202020204" pitchFamily="34" charset="0"/>
                <a:cs typeface="Arial" panose="020B0604020202020204" pitchFamily="34" charset="0"/>
              </a:rPr>
              <a:t>	- Using an </a:t>
            </a:r>
            <a:r>
              <a:rPr lang="fi-FI" sz="1900" b="0" dirty="0" err="1">
                <a:latin typeface="Arial" panose="020B0604020202020204" pitchFamily="34" charset="0"/>
                <a:cs typeface="Arial" panose="020B0604020202020204" pitchFamily="34" charset="0"/>
              </a:rPr>
              <a:t>Instrument</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we</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can</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treat</a:t>
            </a:r>
            <a:r>
              <a:rPr lang="fi-FI" sz="1900" b="0" dirty="0">
                <a:latin typeface="Arial" panose="020B0604020202020204" pitchFamily="34" charset="0"/>
                <a:cs typeface="Arial" panose="020B0604020202020204" pitchFamily="34" charset="0"/>
              </a:rPr>
              <a:t> </a:t>
            </a:r>
            <a:r>
              <a:rPr lang="fi-FI" sz="1900" b="0" i="1" dirty="0" err="1">
                <a:latin typeface="Arial" panose="020B0604020202020204" pitchFamily="34" charset="0"/>
                <a:cs typeface="Arial" panose="020B0604020202020204" pitchFamily="34" charset="0"/>
              </a:rPr>
              <a:t>part</a:t>
            </a:r>
            <a:r>
              <a:rPr lang="fi-FI" sz="1900" b="0" i="1" dirty="0">
                <a:latin typeface="Arial" panose="020B0604020202020204" pitchFamily="34" charset="0"/>
                <a:cs typeface="Arial" panose="020B0604020202020204" pitchFamily="34" charset="0"/>
              </a:rPr>
              <a:t> of </a:t>
            </a:r>
            <a:r>
              <a:rPr lang="fi-FI" sz="1900" b="0" i="1" dirty="0" err="1">
                <a:latin typeface="Arial" panose="020B0604020202020204" pitchFamily="34" charset="0"/>
                <a:cs typeface="Arial" panose="020B0604020202020204" pitchFamily="34" charset="0"/>
              </a:rPr>
              <a:t>the</a:t>
            </a:r>
            <a:r>
              <a:rPr lang="fi-FI" sz="1900" b="0" i="1" dirty="0">
                <a:latin typeface="Arial" panose="020B0604020202020204" pitchFamily="34" charset="0"/>
                <a:cs typeface="Arial" panose="020B0604020202020204" pitchFamily="34" charset="0"/>
              </a:rPr>
              <a:t> </a:t>
            </a:r>
            <a:r>
              <a:rPr lang="fi-FI" sz="1900" b="0" i="1" dirty="0" err="1">
                <a:latin typeface="Arial" panose="020B0604020202020204" pitchFamily="34" charset="0"/>
                <a:cs typeface="Arial" panose="020B0604020202020204" pitchFamily="34" charset="0"/>
              </a:rPr>
              <a:t>variation</a:t>
            </a:r>
            <a:r>
              <a:rPr lang="fi-FI" sz="1900" b="0" i="1" dirty="0">
                <a:latin typeface="Arial" panose="020B0604020202020204" pitchFamily="34" charset="0"/>
                <a:cs typeface="Arial" panose="020B0604020202020204" pitchFamily="34" charset="0"/>
              </a:rPr>
              <a:t> in </a:t>
            </a:r>
            <a:r>
              <a:rPr lang="fi-FI" sz="1900" b="0" i="1" dirty="0" err="1">
                <a:latin typeface="Arial" panose="020B0604020202020204" pitchFamily="34" charset="0"/>
                <a:cs typeface="Arial" panose="020B0604020202020204" pitchFamily="34" charset="0"/>
              </a:rPr>
              <a:t>treatment</a:t>
            </a:r>
            <a:r>
              <a:rPr lang="fi-FI" sz="1900" b="0" i="1" dirty="0">
                <a:latin typeface="Arial" panose="020B0604020202020204" pitchFamily="34" charset="0"/>
                <a:cs typeface="Arial" panose="020B0604020202020204" pitchFamily="34" charset="0"/>
              </a:rPr>
              <a:t> 	  	status </a:t>
            </a:r>
            <a:r>
              <a:rPr lang="fi-FI" sz="1900" b="0" dirty="0">
                <a:latin typeface="Arial" panose="020B0604020202020204" pitchFamily="34" charset="0"/>
                <a:cs typeface="Arial" panose="020B0604020202020204" pitchFamily="34" charset="0"/>
              </a:rPr>
              <a:t>as </a:t>
            </a:r>
            <a:r>
              <a:rPr lang="fi-FI" sz="1900" b="0" dirty="0" err="1">
                <a:latin typeface="Arial" panose="020B0604020202020204" pitchFamily="34" charset="0"/>
                <a:cs typeface="Arial" panose="020B0604020202020204" pitchFamily="34" charset="0"/>
              </a:rPr>
              <a:t>random</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or</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exogenous</a:t>
            </a:r>
            <a:r>
              <a:rPr lang="fi-FI" sz="1900" b="0" dirty="0">
                <a:latin typeface="Arial" panose="020B0604020202020204" pitchFamily="34" charset="0"/>
                <a:cs typeface="Arial" panose="020B0604020202020204" pitchFamily="34" charset="0"/>
              </a:rPr>
              <a:t>. </a:t>
            </a:r>
          </a:p>
          <a:p>
            <a:endParaRPr lang="fi-FI" sz="1900" b="0" dirty="0">
              <a:latin typeface="Arial" panose="020B0604020202020204" pitchFamily="34" charset="0"/>
              <a:cs typeface="Arial" panose="020B0604020202020204" pitchFamily="34" charset="0"/>
            </a:endParaRPr>
          </a:p>
          <a:p>
            <a:r>
              <a:rPr lang="fi-FI" sz="1900" b="0" dirty="0">
                <a:latin typeface="Arial" panose="020B0604020202020204" pitchFamily="34" charset="0"/>
                <a:cs typeface="Arial" panose="020B0604020202020204" pitchFamily="34" charset="0"/>
              </a:rPr>
              <a:t>If </a:t>
            </a:r>
            <a:r>
              <a:rPr lang="fi-FI" sz="1900" b="0" dirty="0" err="1">
                <a:latin typeface="Arial" panose="020B0604020202020204" pitchFamily="34" charset="0"/>
                <a:cs typeface="Arial" panose="020B0604020202020204" pitchFamily="34" charset="0"/>
              </a:rPr>
              <a:t>we</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use</a:t>
            </a:r>
            <a:r>
              <a:rPr lang="fi-FI" sz="1900" b="0" dirty="0">
                <a:latin typeface="Arial" panose="020B0604020202020204" pitchFamily="34" charset="0"/>
                <a:cs typeface="Arial" panose="020B0604020202020204" pitchFamily="34" charset="0"/>
              </a:rPr>
              <a:t> </a:t>
            </a:r>
            <a:r>
              <a:rPr lang="fi-FI" sz="1900" dirty="0" err="1">
                <a:solidFill>
                  <a:srgbClr val="BB16A3"/>
                </a:solidFill>
                <a:latin typeface="Arial" panose="020B0604020202020204" pitchFamily="34" charset="0"/>
                <a:cs typeface="Arial" panose="020B0604020202020204" pitchFamily="34" charset="0"/>
              </a:rPr>
              <a:t>the</a:t>
            </a:r>
            <a:r>
              <a:rPr lang="fi-FI" sz="1900" dirty="0">
                <a:solidFill>
                  <a:srgbClr val="BB16A3"/>
                </a:solidFill>
                <a:latin typeface="Arial" panose="020B0604020202020204" pitchFamily="34" charset="0"/>
                <a:cs typeface="Arial" panose="020B0604020202020204" pitchFamily="34" charset="0"/>
              </a:rPr>
              <a:t> </a:t>
            </a:r>
            <a:r>
              <a:rPr lang="fi-FI" sz="1900" dirty="0" err="1">
                <a:solidFill>
                  <a:srgbClr val="BB16A3"/>
                </a:solidFill>
                <a:latin typeface="Arial" panose="020B0604020202020204" pitchFamily="34" charset="0"/>
                <a:cs typeface="Arial" panose="020B0604020202020204" pitchFamily="34" charset="0"/>
              </a:rPr>
              <a:t>lottery</a:t>
            </a:r>
            <a:r>
              <a:rPr lang="fi-FI" sz="1900" dirty="0">
                <a:solidFill>
                  <a:srgbClr val="BB16A3"/>
                </a:solidFill>
                <a:latin typeface="Arial" panose="020B0604020202020204" pitchFamily="34" charset="0"/>
                <a:cs typeface="Arial" panose="020B0604020202020204" pitchFamily="34" charset="0"/>
              </a:rPr>
              <a:t> </a:t>
            </a:r>
            <a:r>
              <a:rPr lang="fi-FI" sz="1900" b="0" dirty="0">
                <a:latin typeface="Arial" panose="020B0604020202020204" pitchFamily="34" charset="0"/>
                <a:cs typeface="Arial" panose="020B0604020202020204" pitchFamily="34" charset="0"/>
              </a:rPr>
              <a:t>as an </a:t>
            </a:r>
            <a:r>
              <a:rPr lang="fi-FI" sz="1900" dirty="0" err="1">
                <a:latin typeface="Arial" panose="020B0604020202020204" pitchFamily="34" charset="0"/>
                <a:cs typeface="Arial" panose="020B0604020202020204" pitchFamily="34" charset="0"/>
              </a:rPr>
              <a:t>instrument</a:t>
            </a:r>
            <a:r>
              <a:rPr lang="fi-FI" sz="1900" dirty="0">
                <a:latin typeface="Arial" panose="020B0604020202020204" pitchFamily="34" charset="0"/>
                <a:cs typeface="Arial" panose="020B0604020202020204" pitchFamily="34" charset="0"/>
              </a:rPr>
              <a:t> for </a:t>
            </a:r>
            <a:r>
              <a:rPr lang="fi-FI" sz="1900" dirty="0" err="1">
                <a:latin typeface="Arial" panose="020B0604020202020204" pitchFamily="34" charset="0"/>
                <a:cs typeface="Arial" panose="020B0604020202020204" pitchFamily="34" charset="0"/>
              </a:rPr>
              <a:t>attending</a:t>
            </a:r>
            <a:r>
              <a:rPr lang="fi-FI" sz="190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the</a:t>
            </a:r>
            <a:r>
              <a:rPr lang="fi-FI" sz="1900" b="0" dirty="0">
                <a:latin typeface="Arial" panose="020B0604020202020204" pitchFamily="34" charset="0"/>
                <a:cs typeface="Arial" panose="020B0604020202020204" pitchFamily="34" charset="0"/>
              </a:rPr>
              <a:t> KIPP </a:t>
            </a:r>
            <a:r>
              <a:rPr lang="fi-FI" sz="1900" b="0" dirty="0" err="1">
                <a:latin typeface="Arial" panose="020B0604020202020204" pitchFamily="34" charset="0"/>
                <a:cs typeface="Arial" panose="020B0604020202020204" pitchFamily="34" charset="0"/>
              </a:rPr>
              <a:t>school</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this</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would</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be</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equivalent</a:t>
            </a:r>
            <a:r>
              <a:rPr lang="fi-FI" sz="1900" b="0" dirty="0">
                <a:latin typeface="Arial" panose="020B0604020202020204" pitchFamily="34" charset="0"/>
                <a:cs typeface="Arial" panose="020B0604020202020204" pitchFamily="34" charset="0"/>
              </a:rPr>
              <a:t> to </a:t>
            </a:r>
            <a:r>
              <a:rPr lang="fi-FI" sz="1900" b="0" dirty="0" err="1">
                <a:latin typeface="Arial" panose="020B0604020202020204" pitchFamily="34" charset="0"/>
                <a:cs typeface="Arial" panose="020B0604020202020204" pitchFamily="34" charset="0"/>
              </a:rPr>
              <a:t>measuring</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the</a:t>
            </a:r>
            <a:r>
              <a:rPr lang="fi-FI" sz="1900" b="0" dirty="0">
                <a:latin typeface="Arial" panose="020B0604020202020204" pitchFamily="34" charset="0"/>
                <a:cs typeface="Arial" panose="020B0604020202020204" pitchFamily="34" charset="0"/>
              </a:rPr>
              <a:t> </a:t>
            </a:r>
            <a:r>
              <a:rPr lang="fi-FI" sz="1900" b="0" dirty="0" err="1">
                <a:latin typeface="Arial" panose="020B0604020202020204" pitchFamily="34" charset="0"/>
                <a:cs typeface="Arial" panose="020B0604020202020204" pitchFamily="34" charset="0"/>
              </a:rPr>
              <a:t>causal</a:t>
            </a:r>
            <a:r>
              <a:rPr lang="fi-FI" sz="1900" b="0" dirty="0">
                <a:latin typeface="Arial" panose="020B0604020202020204" pitchFamily="34" charset="0"/>
                <a:cs typeface="Arial" panose="020B0604020202020204" pitchFamily="34" charset="0"/>
              </a:rPr>
              <a:t> affect of </a:t>
            </a:r>
            <a:r>
              <a:rPr lang="fi-FI" sz="1900" dirty="0" err="1">
                <a:latin typeface="Arial" panose="020B0604020202020204" pitchFamily="34" charset="0"/>
                <a:cs typeface="Arial" panose="020B0604020202020204" pitchFamily="34" charset="0"/>
              </a:rPr>
              <a:t>attending</a:t>
            </a:r>
            <a:r>
              <a:rPr lang="fi-FI" sz="1900" dirty="0">
                <a:latin typeface="Arial" panose="020B0604020202020204" pitchFamily="34" charset="0"/>
                <a:cs typeface="Arial" panose="020B0604020202020204" pitchFamily="34" charset="0"/>
              </a:rPr>
              <a:t> </a:t>
            </a:r>
            <a:r>
              <a:rPr lang="fi-FI" sz="1900" dirty="0" err="1">
                <a:latin typeface="Arial" panose="020B0604020202020204" pitchFamily="34" charset="0"/>
                <a:cs typeface="Arial" panose="020B0604020202020204" pitchFamily="34" charset="0"/>
              </a:rPr>
              <a:t>the</a:t>
            </a:r>
            <a:r>
              <a:rPr lang="fi-FI" sz="1900" dirty="0">
                <a:latin typeface="Arial" panose="020B0604020202020204" pitchFamily="34" charset="0"/>
                <a:cs typeface="Arial" panose="020B0604020202020204" pitchFamily="34" charset="0"/>
              </a:rPr>
              <a:t> </a:t>
            </a:r>
            <a:r>
              <a:rPr lang="fi-FI" sz="1900" dirty="0" err="1">
                <a:latin typeface="Arial" panose="020B0604020202020204" pitchFamily="34" charset="0"/>
                <a:cs typeface="Arial" panose="020B0604020202020204" pitchFamily="34" charset="0"/>
              </a:rPr>
              <a:t>school</a:t>
            </a:r>
            <a:r>
              <a:rPr lang="fi-FI" sz="1900" dirty="0">
                <a:latin typeface="Arial" panose="020B0604020202020204" pitchFamily="34" charset="0"/>
                <a:cs typeface="Arial" panose="020B0604020202020204" pitchFamily="34" charset="0"/>
              </a:rPr>
              <a:t> </a:t>
            </a:r>
            <a:r>
              <a:rPr lang="fi-FI" sz="1900" dirty="0" err="1">
                <a:latin typeface="Arial" panose="020B0604020202020204" pitchFamily="34" charset="0"/>
                <a:cs typeface="Arial" panose="020B0604020202020204" pitchFamily="34" charset="0"/>
              </a:rPr>
              <a:t>because</a:t>
            </a:r>
            <a:r>
              <a:rPr lang="fi-FI" sz="1900" dirty="0">
                <a:latin typeface="Arial" panose="020B0604020202020204" pitchFamily="34" charset="0"/>
                <a:cs typeface="Arial" panose="020B0604020202020204" pitchFamily="34" charset="0"/>
              </a:rPr>
              <a:t> of </a:t>
            </a:r>
            <a:r>
              <a:rPr lang="fi-FI" sz="1900" dirty="0" err="1">
                <a:latin typeface="Arial" panose="020B0604020202020204" pitchFamily="34" charset="0"/>
                <a:cs typeface="Arial" panose="020B0604020202020204" pitchFamily="34" charset="0"/>
              </a:rPr>
              <a:t>winning</a:t>
            </a:r>
            <a:r>
              <a:rPr lang="fi-FI" sz="1900" dirty="0">
                <a:latin typeface="Arial" panose="020B0604020202020204" pitchFamily="34" charset="0"/>
                <a:cs typeface="Arial" panose="020B0604020202020204" pitchFamily="34" charset="0"/>
              </a:rPr>
              <a:t> </a:t>
            </a:r>
            <a:r>
              <a:rPr lang="fi-FI" sz="1900" dirty="0" err="1">
                <a:latin typeface="Arial" panose="020B0604020202020204" pitchFamily="34" charset="0"/>
                <a:cs typeface="Arial" panose="020B0604020202020204" pitchFamily="34" charset="0"/>
              </a:rPr>
              <a:t>the</a:t>
            </a:r>
            <a:r>
              <a:rPr lang="fi-FI" sz="1900" dirty="0">
                <a:latin typeface="Arial" panose="020B0604020202020204" pitchFamily="34" charset="0"/>
                <a:cs typeface="Arial" panose="020B0604020202020204" pitchFamily="34" charset="0"/>
              </a:rPr>
              <a:t> </a:t>
            </a:r>
            <a:r>
              <a:rPr lang="fi-FI" sz="1900" dirty="0" err="1">
                <a:latin typeface="Arial" panose="020B0604020202020204" pitchFamily="34" charset="0"/>
                <a:cs typeface="Arial" panose="020B0604020202020204" pitchFamily="34" charset="0"/>
              </a:rPr>
              <a:t>lottery</a:t>
            </a:r>
            <a:r>
              <a:rPr lang="fi-FI" sz="19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49</a:t>
            </a:fld>
            <a:endParaRPr lang="fi-FI"/>
          </a:p>
        </p:txBody>
      </p:sp>
    </p:spTree>
    <p:extLst>
      <p:ext uri="{BB962C8B-B14F-4D97-AF65-F5344CB8AC3E}">
        <p14:creationId xmlns:p14="http://schemas.microsoft.com/office/powerpoint/2010/main" val="358911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082E-DB60-A775-F5D8-AA406D62BD64}"/>
              </a:ext>
            </a:extLst>
          </p:cNvPr>
          <p:cNvSpPr>
            <a:spLocks noGrp="1"/>
          </p:cNvSpPr>
          <p:nvPr>
            <p:ph type="ctrTitle"/>
          </p:nvPr>
        </p:nvSpPr>
        <p:spPr/>
        <p:txBody>
          <a:bodyPr/>
          <a:lstStyle/>
          <a:p>
            <a:r>
              <a:rPr lang="en-FI" sz="3000" dirty="0"/>
              <a:t>Recall Moving to Opportunity (Lecture 6)? </a:t>
            </a:r>
          </a:p>
        </p:txBody>
      </p:sp>
      <p:sp>
        <p:nvSpPr>
          <p:cNvPr id="3" name="Content Placeholder 2">
            <a:extLst>
              <a:ext uri="{FF2B5EF4-FFF2-40B4-BE49-F238E27FC236}">
                <a16:creationId xmlns:a16="http://schemas.microsoft.com/office/drawing/2014/main" id="{692B9C5E-522D-7916-5F0E-09EE033E5DCA}"/>
              </a:ext>
            </a:extLst>
          </p:cNvPr>
          <p:cNvSpPr>
            <a:spLocks noGrp="1"/>
          </p:cNvSpPr>
          <p:nvPr>
            <p:ph sz="quarter" idx="14"/>
          </p:nvPr>
        </p:nvSpPr>
        <p:spPr>
          <a:xfrm>
            <a:off x="468314" y="913285"/>
            <a:ext cx="8207374" cy="4536602"/>
          </a:xfrm>
          <a:solidFill>
            <a:schemeClr val="bg1"/>
          </a:solidFill>
        </p:spPr>
        <p:txBody>
          <a:bodyPr/>
          <a:lstStyle/>
          <a:p>
            <a:r>
              <a:rPr lang="en-GB" sz="1800" dirty="0">
                <a:effectLst/>
                <a:latin typeface="Arial" panose="020B0604020202020204" pitchFamily="34" charset="0"/>
                <a:cs typeface="Arial" panose="020B0604020202020204" pitchFamily="34" charset="0"/>
              </a:rPr>
              <a:t>One of the most famous social experiments of all time </a:t>
            </a:r>
          </a:p>
          <a:p>
            <a:pPr marL="285750" indent="-285750" fontAlgn="auto">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target group: households with children living in high-poverty public housing projects (primarily minority, single mother families) </a:t>
            </a:r>
          </a:p>
          <a:p>
            <a:pPr marL="285750" indent="-285750" fontAlgn="auto">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implemented in 1994-98 in Baltimore, Boston, Chicago, LA, New York </a:t>
            </a:r>
            <a:br>
              <a:rPr lang="en-GB" sz="1800" b="0" dirty="0">
                <a:effectLst/>
                <a:latin typeface="Arial" panose="020B0604020202020204" pitchFamily="34" charset="0"/>
                <a:cs typeface="Arial" panose="020B0604020202020204" pitchFamily="34" charset="0"/>
              </a:rPr>
            </a:br>
            <a:endParaRPr lang="en-GB" sz="1800" b="0" dirty="0">
              <a:effectLst/>
              <a:latin typeface="Arial" panose="020B0604020202020204" pitchFamily="34" charset="0"/>
              <a:cs typeface="Arial" panose="020B0604020202020204" pitchFamily="34" charset="0"/>
            </a:endParaRPr>
          </a:p>
          <a:p>
            <a:pPr fontAlgn="auto"/>
            <a:r>
              <a:rPr lang="en-GB" sz="1800" dirty="0">
                <a:effectLst/>
                <a:latin typeface="Arial" panose="020B0604020202020204" pitchFamily="34" charset="0"/>
                <a:cs typeface="Arial" panose="020B0604020202020204" pitchFamily="34" charset="0"/>
              </a:rPr>
              <a:t>Random assignment of 4,600 families into three groups: </a:t>
            </a:r>
          </a:p>
          <a:p>
            <a:pPr marL="285750" indent="-285750" fontAlgn="auto">
              <a:buFont typeface="Arial" panose="020B0604020202020204" pitchFamily="34" charset="0"/>
              <a:buChar char="•"/>
            </a:pPr>
            <a:r>
              <a:rPr lang="en-GB" sz="1600" dirty="0">
                <a:solidFill>
                  <a:srgbClr val="BB16A3"/>
                </a:solidFill>
                <a:effectLst/>
                <a:latin typeface="Arial" panose="020B0604020202020204" pitchFamily="34" charset="0"/>
                <a:cs typeface="Arial" panose="020B0604020202020204" pitchFamily="34" charset="0"/>
              </a:rPr>
              <a:t>control</a:t>
            </a:r>
            <a:r>
              <a:rPr lang="en-GB" sz="1600" b="0" dirty="0">
                <a:effectLst/>
                <a:latin typeface="Arial" panose="020B0604020202020204" pitchFamily="34" charset="0"/>
                <a:cs typeface="Arial" panose="020B0604020202020204" pitchFamily="34" charset="0"/>
              </a:rPr>
              <a:t>: not offered a voucher, stayed in public housing </a:t>
            </a:r>
          </a:p>
          <a:p>
            <a:pPr marL="285750" indent="-285750" fontAlgn="auto">
              <a:buFont typeface="Arial" panose="020B0604020202020204" pitchFamily="34" charset="0"/>
              <a:buChar char="•"/>
            </a:pPr>
            <a:r>
              <a:rPr lang="en-GB" sz="1600" dirty="0">
                <a:solidFill>
                  <a:srgbClr val="BB16A3"/>
                </a:solidFill>
                <a:effectLst/>
                <a:latin typeface="Arial" panose="020B0604020202020204" pitchFamily="34" charset="0"/>
                <a:cs typeface="Arial" panose="020B0604020202020204" pitchFamily="34" charset="0"/>
              </a:rPr>
              <a:t>section 8</a:t>
            </a:r>
            <a:r>
              <a:rPr lang="en-GB" sz="1600" b="0" dirty="0">
                <a:effectLst/>
                <a:latin typeface="Arial" panose="020B0604020202020204" pitchFamily="34" charset="0"/>
                <a:cs typeface="Arial" panose="020B0604020202020204" pitchFamily="34" charset="0"/>
              </a:rPr>
              <a:t>: offered conventional housing vouchers, no restrictions on where they would move to. </a:t>
            </a:r>
          </a:p>
          <a:p>
            <a:pPr marL="285750" indent="-285750" fontAlgn="auto">
              <a:buFont typeface="Arial" panose="020B0604020202020204" pitchFamily="34" charset="0"/>
              <a:buChar char="•"/>
            </a:pPr>
            <a:r>
              <a:rPr lang="en-GB" sz="1600" dirty="0">
                <a:solidFill>
                  <a:srgbClr val="BB16A3"/>
                </a:solidFill>
                <a:effectLst/>
                <a:latin typeface="Arial" panose="020B0604020202020204" pitchFamily="34" charset="0"/>
                <a:cs typeface="Arial" panose="020B0604020202020204" pitchFamily="34" charset="0"/>
              </a:rPr>
              <a:t>experimental</a:t>
            </a:r>
            <a:r>
              <a:rPr lang="en-GB" sz="1600" b="0" dirty="0">
                <a:effectLst/>
                <a:latin typeface="Arial" panose="020B0604020202020204" pitchFamily="34" charset="0"/>
                <a:cs typeface="Arial" panose="020B0604020202020204" pitchFamily="34" charset="0"/>
              </a:rPr>
              <a:t>: offered housing vouchers to</a:t>
            </a:r>
            <a:r>
              <a:rPr lang="en-GB" sz="1600" dirty="0">
                <a:solidFill>
                  <a:srgbClr val="BB16A3"/>
                </a:solidFill>
                <a:effectLst/>
                <a:latin typeface="Arial" panose="020B0604020202020204" pitchFamily="34" charset="0"/>
                <a:cs typeface="Arial" panose="020B0604020202020204" pitchFamily="34" charset="0"/>
              </a:rPr>
              <a:t> low-poverty </a:t>
            </a:r>
            <a:r>
              <a:rPr lang="en-GB" sz="1600" dirty="0" err="1">
                <a:solidFill>
                  <a:srgbClr val="BB16A3"/>
                </a:solidFill>
                <a:effectLst/>
                <a:latin typeface="Arial" panose="020B0604020202020204" pitchFamily="34" charset="0"/>
                <a:cs typeface="Arial" panose="020B0604020202020204" pitchFamily="34" charset="0"/>
              </a:rPr>
              <a:t>neighborhoods</a:t>
            </a:r>
            <a:r>
              <a:rPr lang="en-GB" sz="1600" dirty="0">
                <a:solidFill>
                  <a:srgbClr val="BB16A3"/>
                </a:solidFill>
                <a:latin typeface="Arial" panose="020B0604020202020204" pitchFamily="34" charset="0"/>
                <a:cs typeface="Arial" panose="020B0604020202020204" pitchFamily="34" charset="0"/>
              </a:rPr>
              <a:t>.</a:t>
            </a:r>
            <a:endParaRPr lang="en-GB" sz="1600" dirty="0">
              <a:solidFill>
                <a:srgbClr val="BB16A3"/>
              </a:solidFill>
              <a:effectLst/>
              <a:latin typeface="Arial" panose="020B0604020202020204" pitchFamily="34" charset="0"/>
              <a:cs typeface="Arial" panose="020B0604020202020204" pitchFamily="34" charset="0"/>
            </a:endParaRPr>
          </a:p>
          <a:p>
            <a:pPr marL="285750" indent="-285750" fontAlgn="auto">
              <a:buFont typeface="Arial" panose="020B0604020202020204" pitchFamily="34" charset="0"/>
              <a:buChar char="•"/>
            </a:pPr>
            <a:endParaRPr lang="en-GB" sz="1600" dirty="0">
              <a:solidFill>
                <a:srgbClr val="BB16A3"/>
              </a:solidFill>
              <a:effectLst/>
              <a:latin typeface="Arial" panose="020B0604020202020204" pitchFamily="34" charset="0"/>
              <a:cs typeface="Arial" panose="020B0604020202020204" pitchFamily="34" charset="0"/>
            </a:endParaRPr>
          </a:p>
          <a:p>
            <a:r>
              <a:rPr lang="en-GB" sz="1800" dirty="0">
                <a:effectLst/>
                <a:latin typeface="Arial" panose="020B0604020202020204" pitchFamily="34" charset="0"/>
                <a:cs typeface="Arial" panose="020B0604020202020204" pitchFamily="34" charset="0"/>
              </a:rPr>
              <a:t>Impacts of being offered an experimental voucher (4–7 years later) </a:t>
            </a:r>
          </a:p>
          <a:p>
            <a:pPr marL="285750" indent="-28575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no effects on adult economic self-sufficiency or physical health</a:t>
            </a:r>
          </a:p>
          <a:p>
            <a:pPr marL="285750" indent="-28575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improved mental health for adults </a:t>
            </a:r>
            <a:endParaRPr lang="en-GB" sz="1600" b="0" dirty="0">
              <a:solidFill>
                <a:srgbClr val="005BB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dirty="0">
                <a:effectLst/>
                <a:latin typeface="Arial" panose="020B0604020202020204" pitchFamily="34" charset="0"/>
                <a:cs typeface="Arial" panose="020B0604020202020204" pitchFamily="34" charset="0"/>
              </a:rPr>
              <a:t>positive effect on teenage girls but negative effect on teenage boys </a:t>
            </a:r>
          </a:p>
          <a:p>
            <a:endParaRPr lang="en-FI" dirty="0"/>
          </a:p>
        </p:txBody>
      </p:sp>
      <p:sp>
        <p:nvSpPr>
          <p:cNvPr id="4" name="Slide Number Placeholder 3">
            <a:extLst>
              <a:ext uri="{FF2B5EF4-FFF2-40B4-BE49-F238E27FC236}">
                <a16:creationId xmlns:a16="http://schemas.microsoft.com/office/drawing/2014/main" id="{4B52C03E-17C8-5E9E-8015-84D89C0A6FDD}"/>
              </a:ext>
            </a:extLst>
          </p:cNvPr>
          <p:cNvSpPr>
            <a:spLocks noGrp="1"/>
          </p:cNvSpPr>
          <p:nvPr>
            <p:ph type="sldNum" sz="quarter" idx="17"/>
          </p:nvPr>
        </p:nvSpPr>
        <p:spPr/>
        <p:txBody>
          <a:bodyPr/>
          <a:lstStyle/>
          <a:p>
            <a:pPr>
              <a:defRPr/>
            </a:pPr>
            <a:fld id="{49EFD4B7-1CC6-864B-A72A-C978B70BBA9B}" type="slidenum">
              <a:rPr lang="fi-FI" smtClean="0"/>
              <a:pPr>
                <a:defRPr/>
              </a:pPr>
              <a:t>5</a:t>
            </a:fld>
            <a:endParaRPr lang="fi-FI"/>
          </a:p>
        </p:txBody>
      </p:sp>
    </p:spTree>
    <p:extLst>
      <p:ext uri="{BB962C8B-B14F-4D97-AF65-F5344CB8AC3E}">
        <p14:creationId xmlns:p14="http://schemas.microsoft.com/office/powerpoint/2010/main" val="4493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dirty="0"/>
              <a:t>Instrumental variables idea</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50</a:t>
            </a:fld>
            <a:endParaRPr lang="fi-FI"/>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        </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347864" y="2535176"/>
            <a:ext cx="1727519"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a:p>
            <a:pPr algn="ctr"/>
            <a:r>
              <a:rPr lang="en-FI" sz="1200" dirty="0"/>
              <a:t>(attend KIPP school)</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a:p>
            <a:pPr algn="ctr"/>
            <a:r>
              <a:rPr lang="en-FI" sz="1200" dirty="0"/>
              <a:t>(Grades)</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3" name="TextBox 2">
            <a:extLst>
              <a:ext uri="{FF2B5EF4-FFF2-40B4-BE49-F238E27FC236}">
                <a16:creationId xmlns:a16="http://schemas.microsoft.com/office/drawing/2014/main" id="{2DE2BE91-5836-3611-53C1-B4FA143AB790}"/>
              </a:ext>
            </a:extLst>
          </p:cNvPr>
          <p:cNvSpPr txBox="1"/>
          <p:nvPr/>
        </p:nvSpPr>
        <p:spPr>
          <a:xfrm>
            <a:off x="468312" y="985292"/>
            <a:ext cx="8207376" cy="1231106"/>
          </a:xfrm>
          <a:prstGeom prst="rect">
            <a:avLst/>
          </a:prstGeom>
          <a:noFill/>
        </p:spPr>
        <p:txBody>
          <a:bodyPr wrap="square" lIns="0" tIns="0" rIns="0" bIns="0" rtlCol="0">
            <a:spAutoFit/>
          </a:bodyPr>
          <a:lstStyle/>
          <a:p>
            <a:r>
              <a:rPr lang="en-FI" sz="2000" b="1" dirty="0"/>
              <a:t>Starting point: </a:t>
            </a:r>
            <a:r>
              <a:rPr lang="en-FI" sz="2000" dirty="0"/>
              <a:t>We want to estimate the effect of a Treatment on an outcome. But we suspect that there are variables that affect both the treatment status (here: whether a person goes to a KIPP school) and the outcome, “pre-treatment variables” (confounders). </a:t>
            </a:r>
          </a:p>
        </p:txBody>
      </p:sp>
    </p:spTree>
    <p:extLst>
      <p:ext uri="{BB962C8B-B14F-4D97-AF65-F5344CB8AC3E}">
        <p14:creationId xmlns:p14="http://schemas.microsoft.com/office/powerpoint/2010/main" val="4723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dirty="0"/>
              <a:t>Instrumental variables idea</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51</a:t>
            </a:fld>
            <a:endParaRPr lang="fi-FI"/>
          </a:p>
        </p:txBody>
      </p:sp>
      <p:sp>
        <p:nvSpPr>
          <p:cNvPr id="6" name="Rounded Rectangle 5">
            <a:extLst>
              <a:ext uri="{FF2B5EF4-FFF2-40B4-BE49-F238E27FC236}">
                <a16:creationId xmlns:a16="http://schemas.microsoft.com/office/drawing/2014/main" id="{518D2529-F220-DAED-55A0-EE7505828ADE}"/>
              </a:ext>
            </a:extLst>
          </p:cNvPr>
          <p:cNvSpPr/>
          <p:nvPr/>
        </p:nvSpPr>
        <p:spPr>
          <a:xfrm>
            <a:off x="1043608" y="1660140"/>
            <a:ext cx="1815759" cy="656592"/>
          </a:xfrm>
          <a:prstGeom prst="roundRect">
            <a:avLst/>
          </a:prstGeom>
          <a:solidFill>
            <a:schemeClr val="accent2">
              <a:lumMod val="60000"/>
              <a:lumOff val="40000"/>
            </a:schemeClr>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Instrumental </a:t>
            </a:r>
          </a:p>
          <a:p>
            <a:pPr algn="ctr"/>
            <a:r>
              <a:rPr lang="en-FI" dirty="0"/>
              <a:t>Variable (IV)</a:t>
            </a:r>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635223" y="2535176"/>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40000"/>
              <a:lumOff val="6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7" name="Right Arrow 16">
            <a:extLst>
              <a:ext uri="{FF2B5EF4-FFF2-40B4-BE49-F238E27FC236}">
                <a16:creationId xmlns:a16="http://schemas.microsoft.com/office/drawing/2014/main" id="{134ED242-310E-6773-D8DD-6587E637F802}"/>
              </a:ext>
            </a:extLst>
          </p:cNvPr>
          <p:cNvSpPr/>
          <p:nvPr/>
        </p:nvSpPr>
        <p:spPr>
          <a:xfrm rot="1768187">
            <a:off x="2965150" y="2332598"/>
            <a:ext cx="621204" cy="267859"/>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3" name="TextBox 2">
            <a:extLst>
              <a:ext uri="{FF2B5EF4-FFF2-40B4-BE49-F238E27FC236}">
                <a16:creationId xmlns:a16="http://schemas.microsoft.com/office/drawing/2014/main" id="{746730F5-B95C-08B4-5CE3-DC8E1D556360}"/>
              </a:ext>
            </a:extLst>
          </p:cNvPr>
          <p:cNvSpPr txBox="1"/>
          <p:nvPr/>
        </p:nvSpPr>
        <p:spPr>
          <a:xfrm>
            <a:off x="683568" y="841276"/>
            <a:ext cx="7416824" cy="738664"/>
          </a:xfrm>
          <a:prstGeom prst="rect">
            <a:avLst/>
          </a:prstGeom>
          <a:noFill/>
        </p:spPr>
        <p:txBody>
          <a:bodyPr wrap="square" lIns="0" tIns="0" rIns="0" bIns="0" rtlCol="0">
            <a:spAutoFit/>
          </a:bodyPr>
          <a:lstStyle/>
          <a:p>
            <a:r>
              <a:rPr lang="en-FI" sz="1600" b="1" dirty="0"/>
              <a:t>Possible solution: </a:t>
            </a:r>
            <a:r>
              <a:rPr lang="en-FI" sz="1600" dirty="0"/>
              <a:t>We find some variable that is random or almost random, that affects the treatment and introduces exogenous (“random”) variation in the treatment. We call such a variable an “instrumental variable” or IV. </a:t>
            </a:r>
          </a:p>
        </p:txBody>
      </p:sp>
    </p:spTree>
    <p:extLst>
      <p:ext uri="{BB962C8B-B14F-4D97-AF65-F5344CB8AC3E}">
        <p14:creationId xmlns:p14="http://schemas.microsoft.com/office/powerpoint/2010/main" val="4145819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dirty="0"/>
              <a:t>Instrumental variables challenges</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52</a:t>
            </a:fld>
            <a:endParaRPr lang="fi-FI" dirty="0"/>
          </a:p>
        </p:txBody>
      </p:sp>
      <p:sp>
        <p:nvSpPr>
          <p:cNvPr id="6" name="Rounded Rectangle 5">
            <a:extLst>
              <a:ext uri="{FF2B5EF4-FFF2-40B4-BE49-F238E27FC236}">
                <a16:creationId xmlns:a16="http://schemas.microsoft.com/office/drawing/2014/main" id="{518D2529-F220-DAED-55A0-EE7505828ADE}"/>
              </a:ext>
            </a:extLst>
          </p:cNvPr>
          <p:cNvSpPr/>
          <p:nvPr/>
        </p:nvSpPr>
        <p:spPr>
          <a:xfrm>
            <a:off x="1043608" y="1660140"/>
            <a:ext cx="1815759" cy="656592"/>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Instrumental </a:t>
            </a:r>
          </a:p>
          <a:p>
            <a:pPr algn="ctr"/>
            <a:r>
              <a:rPr lang="en-FI" dirty="0"/>
              <a:t>Variable (IV)</a:t>
            </a:r>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635223" y="2535176"/>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7" name="Right Arrow 16">
            <a:extLst>
              <a:ext uri="{FF2B5EF4-FFF2-40B4-BE49-F238E27FC236}">
                <a16:creationId xmlns:a16="http://schemas.microsoft.com/office/drawing/2014/main" id="{134ED242-310E-6773-D8DD-6587E637F802}"/>
              </a:ext>
            </a:extLst>
          </p:cNvPr>
          <p:cNvSpPr/>
          <p:nvPr/>
        </p:nvSpPr>
        <p:spPr>
          <a:xfrm rot="1768187">
            <a:off x="2965150" y="2332598"/>
            <a:ext cx="621204" cy="267859"/>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8" name="Right Arrow 17">
            <a:extLst>
              <a:ext uri="{FF2B5EF4-FFF2-40B4-BE49-F238E27FC236}">
                <a16:creationId xmlns:a16="http://schemas.microsoft.com/office/drawing/2014/main" id="{6F7B490F-9456-FE00-9A5C-BEA52F8A390C}"/>
              </a:ext>
            </a:extLst>
          </p:cNvPr>
          <p:cNvSpPr/>
          <p:nvPr/>
        </p:nvSpPr>
        <p:spPr>
          <a:xfrm rot="5400000">
            <a:off x="1753024" y="2610571"/>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9" name="Right Arrow 18">
            <a:extLst>
              <a:ext uri="{FF2B5EF4-FFF2-40B4-BE49-F238E27FC236}">
                <a16:creationId xmlns:a16="http://schemas.microsoft.com/office/drawing/2014/main" id="{70562899-2CFB-1C16-03D5-CB27B21934D4}"/>
              </a:ext>
            </a:extLst>
          </p:cNvPr>
          <p:cNvSpPr/>
          <p:nvPr/>
        </p:nvSpPr>
        <p:spPr>
          <a:xfrm rot="16200000">
            <a:off x="1301181" y="2611523"/>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22" name="Bent Arrow 21">
            <a:extLst>
              <a:ext uri="{FF2B5EF4-FFF2-40B4-BE49-F238E27FC236}">
                <a16:creationId xmlns:a16="http://schemas.microsoft.com/office/drawing/2014/main" id="{0E2A644F-1A90-4C1F-5365-0DECE0FEF3BF}"/>
              </a:ext>
            </a:extLst>
          </p:cNvPr>
          <p:cNvSpPr/>
          <p:nvPr/>
        </p:nvSpPr>
        <p:spPr>
          <a:xfrm rot="5400000">
            <a:off x="4628026" y="132551"/>
            <a:ext cx="504057" cy="3784462"/>
          </a:xfrm>
          <a:prstGeom prst="bentArrow">
            <a:avLst>
              <a:gd name="adj1" fmla="val 25000"/>
              <a:gd name="adj2" fmla="val 25000"/>
              <a:gd name="adj3" fmla="val 25000"/>
              <a:gd name="adj4" fmla="val 51724"/>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3" name="TextBox 2">
            <a:extLst>
              <a:ext uri="{FF2B5EF4-FFF2-40B4-BE49-F238E27FC236}">
                <a16:creationId xmlns:a16="http://schemas.microsoft.com/office/drawing/2014/main" id="{EE75E37F-1969-C987-0747-ABE559C39FAB}"/>
              </a:ext>
            </a:extLst>
          </p:cNvPr>
          <p:cNvSpPr txBox="1"/>
          <p:nvPr/>
        </p:nvSpPr>
        <p:spPr>
          <a:xfrm>
            <a:off x="451956" y="863820"/>
            <a:ext cx="8080483" cy="738664"/>
          </a:xfrm>
          <a:prstGeom prst="rect">
            <a:avLst/>
          </a:prstGeom>
          <a:noFill/>
        </p:spPr>
        <p:txBody>
          <a:bodyPr wrap="square" lIns="0" tIns="0" rIns="0" bIns="0" rtlCol="0">
            <a:spAutoFit/>
          </a:bodyPr>
          <a:lstStyle/>
          <a:p>
            <a:r>
              <a:rPr lang="en-FI" sz="1600" b="1" dirty="0"/>
              <a:t>Threats</a:t>
            </a:r>
            <a:r>
              <a:rPr lang="en-FI" sz="1600" dirty="0"/>
              <a:t>: The IV should not affect the outcome directly, and should not be systematically correlated with the same pre-treatment variables that we believe affect the treatment and the outcome (as said above, it should be as good as random). </a:t>
            </a:r>
          </a:p>
        </p:txBody>
      </p:sp>
      <p:sp>
        <p:nvSpPr>
          <p:cNvPr id="5" name="TextBox 4">
            <a:extLst>
              <a:ext uri="{FF2B5EF4-FFF2-40B4-BE49-F238E27FC236}">
                <a16:creationId xmlns:a16="http://schemas.microsoft.com/office/drawing/2014/main" id="{B3AE65EE-4BFB-C315-AFEF-46581A15A869}"/>
              </a:ext>
            </a:extLst>
          </p:cNvPr>
          <p:cNvSpPr txBox="1"/>
          <p:nvPr/>
        </p:nvSpPr>
        <p:spPr>
          <a:xfrm>
            <a:off x="7340316" y="3379912"/>
            <a:ext cx="1728192" cy="1661993"/>
          </a:xfrm>
          <a:prstGeom prst="rect">
            <a:avLst/>
          </a:prstGeom>
          <a:solidFill>
            <a:schemeClr val="bg1"/>
          </a:solidFill>
          <a:ln>
            <a:solidFill>
              <a:schemeClr val="accent6">
                <a:lumMod val="50000"/>
              </a:schemeClr>
            </a:solidFill>
          </a:ln>
        </p:spPr>
        <p:txBody>
          <a:bodyPr wrap="square" lIns="0" tIns="0" rIns="0" bIns="0" rtlCol="0">
            <a:spAutoFit/>
          </a:bodyPr>
          <a:lstStyle/>
          <a:p>
            <a:r>
              <a:rPr lang="en-GB" sz="1200" b="1" dirty="0"/>
              <a:t>L</a:t>
            </a:r>
            <a:r>
              <a:rPr lang="en-FI" sz="1200" b="1" dirty="0"/>
              <a:t>egend: </a:t>
            </a:r>
          </a:p>
          <a:p>
            <a:r>
              <a:rPr lang="en-FI" sz="1200" dirty="0"/>
              <a:t>	  </a:t>
            </a:r>
          </a:p>
          <a:p>
            <a:r>
              <a:rPr lang="en-FI" sz="1200" dirty="0"/>
              <a:t>  	   link that we want 	   to estimate</a:t>
            </a:r>
          </a:p>
          <a:p>
            <a:r>
              <a:rPr lang="en-FI" sz="1200" dirty="0"/>
              <a:t>	</a:t>
            </a:r>
          </a:p>
          <a:p>
            <a:r>
              <a:rPr lang="en-FI" sz="1200" dirty="0"/>
              <a:t>	   other confound-	   ing links</a:t>
            </a:r>
          </a:p>
          <a:p>
            <a:endParaRPr lang="en-FI" sz="1200" dirty="0"/>
          </a:p>
          <a:p>
            <a:r>
              <a:rPr lang="en-FI" sz="1200" dirty="0"/>
              <a:t>	   forbidden links</a:t>
            </a:r>
          </a:p>
        </p:txBody>
      </p:sp>
      <p:sp>
        <p:nvSpPr>
          <p:cNvPr id="10" name="Right Arrow 9">
            <a:extLst>
              <a:ext uri="{FF2B5EF4-FFF2-40B4-BE49-F238E27FC236}">
                <a16:creationId xmlns:a16="http://schemas.microsoft.com/office/drawing/2014/main" id="{89FC1975-B704-747E-C537-97BF1145D6EB}"/>
              </a:ext>
            </a:extLst>
          </p:cNvPr>
          <p:cNvSpPr/>
          <p:nvPr/>
        </p:nvSpPr>
        <p:spPr>
          <a:xfrm>
            <a:off x="7390174" y="4756738"/>
            <a:ext cx="460287"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3" name="Right Arrow 22">
            <a:extLst>
              <a:ext uri="{FF2B5EF4-FFF2-40B4-BE49-F238E27FC236}">
                <a16:creationId xmlns:a16="http://schemas.microsoft.com/office/drawing/2014/main" id="{FDC9DB87-0329-811A-6AE0-E780F24E0934}"/>
              </a:ext>
            </a:extLst>
          </p:cNvPr>
          <p:cNvSpPr/>
          <p:nvPr/>
        </p:nvSpPr>
        <p:spPr>
          <a:xfrm>
            <a:off x="7365135" y="3721117"/>
            <a:ext cx="460287"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4" name="Right Arrow 23">
            <a:extLst>
              <a:ext uri="{FF2B5EF4-FFF2-40B4-BE49-F238E27FC236}">
                <a16:creationId xmlns:a16="http://schemas.microsoft.com/office/drawing/2014/main" id="{3F7FA0F1-E082-594D-94F6-C97EA51E9E4D}"/>
              </a:ext>
            </a:extLst>
          </p:cNvPr>
          <p:cNvSpPr/>
          <p:nvPr/>
        </p:nvSpPr>
        <p:spPr>
          <a:xfrm>
            <a:off x="7365134" y="4269282"/>
            <a:ext cx="460287" cy="288032"/>
          </a:xfrm>
          <a:prstGeom prst="right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751021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Conditions on a valid instrument</a:t>
            </a:r>
            <a:br>
              <a:rPr lang="en-FI" dirty="0"/>
            </a:br>
            <a:r>
              <a:rPr lang="en-FI" sz="1800" b="0" dirty="0">
                <a:solidFill>
                  <a:schemeClr val="tx1"/>
                </a:solidFill>
                <a:latin typeface="Arial" panose="020B0604020202020204" pitchFamily="34" charset="0"/>
                <a:cs typeface="Arial" panose="020B0604020202020204" pitchFamily="34" charset="0"/>
              </a:rPr>
              <a:t>There are three conditions that need to be satisfied for a variable to work as a </a:t>
            </a:r>
            <a:br>
              <a:rPr lang="en-FI" sz="1800" b="0" dirty="0">
                <a:solidFill>
                  <a:schemeClr val="tx1"/>
                </a:solidFill>
                <a:latin typeface="Arial" panose="020B0604020202020204" pitchFamily="34" charset="0"/>
                <a:cs typeface="Arial" panose="020B0604020202020204" pitchFamily="34" charset="0"/>
              </a:rPr>
            </a:br>
            <a:r>
              <a:rPr lang="en-FI" sz="1800" b="0" dirty="0">
                <a:solidFill>
                  <a:schemeClr val="tx1"/>
                </a:solidFill>
                <a:latin typeface="Arial" panose="020B0604020202020204" pitchFamily="34" charset="0"/>
                <a:cs typeface="Arial" panose="020B0604020202020204" pitchFamily="34" charset="0"/>
              </a:rPr>
              <a:t>good or “valid” instrument: </a:t>
            </a:r>
            <a:br>
              <a:rPr lang="en-FI" sz="1800" b="0" dirty="0">
                <a:solidFill>
                  <a:schemeClr val="tx1"/>
                </a:solidFill>
                <a:latin typeface="Arial" panose="020B0604020202020204" pitchFamily="34" charset="0"/>
                <a:cs typeface="Arial" panose="020B0604020202020204" pitchFamily="34" charset="0"/>
              </a:rPr>
            </a:br>
            <a:br>
              <a:rPr lang="en-FI" sz="1800" dirty="0">
                <a:solidFill>
                  <a:schemeClr val="tx1"/>
                </a:solidFill>
                <a:latin typeface="Arial" panose="020B0604020202020204" pitchFamily="34" charset="0"/>
                <a:cs typeface="Arial" panose="020B0604020202020204" pitchFamily="34" charset="0"/>
              </a:rPr>
            </a:br>
            <a:endParaRPr lang="en-FI" sz="18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6479950" cy="3612113"/>
          </a:xfrm>
        </p:spPr>
        <p:txBody>
          <a:bodyPr/>
          <a:lstStyle/>
          <a:p>
            <a:pPr marL="457200" indent="-457200">
              <a:buFont typeface="Arial" charset="0"/>
              <a:buAutoNum type="arabicPeriod"/>
            </a:pPr>
            <a:r>
              <a:rPr lang="en-FI" dirty="0">
                <a:latin typeface="Arial" panose="020B0604020202020204" pitchFamily="34" charset="0"/>
                <a:cs typeface="Arial" panose="020B0604020202020204" pitchFamily="34" charset="0"/>
              </a:rPr>
              <a:t>Relevance condition: the instrument should be correlated with the variable of interest! </a:t>
            </a:r>
            <a:r>
              <a:rPr lang="en-GB" sz="1800" b="0" i="1" dirty="0">
                <a:effectLst/>
                <a:latin typeface="Arial" panose="020B0604020202020204" pitchFamily="34" charset="0"/>
                <a:cs typeface="Arial" panose="020B0604020202020204" pitchFamily="34" charset="0"/>
              </a:rPr>
              <a:t>The instrument has a causal effect on the variable whose effects we’re trying to capture.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Exogeneity </a:t>
            </a:r>
            <a:r>
              <a:rPr lang="en-GB" sz="1800" b="0" i="1" dirty="0">
                <a:effectLst/>
                <a:latin typeface="Arial" panose="020B0604020202020204" pitchFamily="34" charset="0"/>
                <a:cs typeface="Arial" panose="020B0604020202020204" pitchFamily="34" charset="0"/>
              </a:rPr>
              <a:t>The instrument is randomly assigned or “as good as randomly assigned,” in the sense of being unrelated to the omitted variables we’d like to control for if we could (e.g. family background, ability or motivation).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Exclusion restriction</a:t>
            </a:r>
            <a:r>
              <a:rPr lang="en-FI" b="0" dirty="0">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the chosen instrument should only affects outcomes through the variable of interest, or the “treatment variable”.  </a:t>
            </a:r>
            <a:endParaRPr lang="en-GB" b="0" i="1"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53</a:t>
            </a:fld>
            <a:endParaRPr lang="fi-FI"/>
          </a:p>
        </p:txBody>
      </p:sp>
      <p:sp>
        <p:nvSpPr>
          <p:cNvPr id="6" name="Rounded Rectangle 5">
            <a:extLst>
              <a:ext uri="{FF2B5EF4-FFF2-40B4-BE49-F238E27FC236}">
                <a16:creationId xmlns:a16="http://schemas.microsoft.com/office/drawing/2014/main" id="{C5E36C96-A1BB-E86D-E506-487518855E1B}"/>
              </a:ext>
            </a:extLst>
          </p:cNvPr>
          <p:cNvSpPr/>
          <p:nvPr/>
        </p:nvSpPr>
        <p:spPr>
          <a:xfrm>
            <a:off x="7092279" y="1391745"/>
            <a:ext cx="1656183" cy="601911"/>
          </a:xfrm>
          <a:prstGeom prst="roundRect">
            <a:avLst/>
          </a:prstGeom>
          <a:solidFill>
            <a:srgbClr val="00A8B4"/>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a:t>Relevance</a:t>
            </a:r>
            <a:endParaRPr lang="he-IL" dirty="0"/>
          </a:p>
        </p:txBody>
      </p:sp>
      <p:sp>
        <p:nvSpPr>
          <p:cNvPr id="7" name="Rounded Rectangle 6">
            <a:extLst>
              <a:ext uri="{FF2B5EF4-FFF2-40B4-BE49-F238E27FC236}">
                <a16:creationId xmlns:a16="http://schemas.microsoft.com/office/drawing/2014/main" id="{B05F2353-1915-9E70-5329-87FFD8B3B158}"/>
              </a:ext>
            </a:extLst>
          </p:cNvPr>
          <p:cNvSpPr/>
          <p:nvPr/>
        </p:nvSpPr>
        <p:spPr>
          <a:xfrm>
            <a:off x="7092280" y="2618287"/>
            <a:ext cx="1656183" cy="601911"/>
          </a:xfrm>
          <a:prstGeom prst="round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Exogeneity condition</a:t>
            </a:r>
            <a:endParaRPr lang="he-IL" sz="1600" dirty="0"/>
          </a:p>
        </p:txBody>
      </p:sp>
      <p:sp>
        <p:nvSpPr>
          <p:cNvPr id="8" name="Rounded Rectangle 7">
            <a:extLst>
              <a:ext uri="{FF2B5EF4-FFF2-40B4-BE49-F238E27FC236}">
                <a16:creationId xmlns:a16="http://schemas.microsoft.com/office/drawing/2014/main" id="{95501D62-64BD-0173-360C-375A1F9F32E2}"/>
              </a:ext>
            </a:extLst>
          </p:cNvPr>
          <p:cNvSpPr/>
          <p:nvPr/>
        </p:nvSpPr>
        <p:spPr>
          <a:xfrm>
            <a:off x="7092279" y="3844829"/>
            <a:ext cx="1656183" cy="601911"/>
          </a:xfrm>
          <a:prstGeom prst="roundRect">
            <a:avLst/>
          </a:prstGeom>
          <a:solidFill>
            <a:srgbClr val="00B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Exclusion Restriction</a:t>
            </a:r>
            <a:endParaRPr lang="he-IL" sz="1600" dirty="0"/>
          </a:p>
        </p:txBody>
      </p:sp>
    </p:spTree>
    <p:extLst>
      <p:ext uri="{BB962C8B-B14F-4D97-AF65-F5344CB8AC3E}">
        <p14:creationId xmlns:p14="http://schemas.microsoft.com/office/powerpoint/2010/main" val="2265821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sz="3400" dirty="0"/>
              <a:t>Instrumental variables conditions added</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54</a:t>
            </a:fld>
            <a:endParaRPr lang="fi-FI"/>
          </a:p>
        </p:txBody>
      </p:sp>
      <p:sp>
        <p:nvSpPr>
          <p:cNvPr id="6" name="Rounded Rectangle 5">
            <a:extLst>
              <a:ext uri="{FF2B5EF4-FFF2-40B4-BE49-F238E27FC236}">
                <a16:creationId xmlns:a16="http://schemas.microsoft.com/office/drawing/2014/main" id="{518D2529-F220-DAED-55A0-EE7505828ADE}"/>
              </a:ext>
            </a:extLst>
          </p:cNvPr>
          <p:cNvSpPr/>
          <p:nvPr/>
        </p:nvSpPr>
        <p:spPr>
          <a:xfrm>
            <a:off x="1043608" y="1660140"/>
            <a:ext cx="1815759" cy="656592"/>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Instrumental </a:t>
            </a:r>
          </a:p>
          <a:p>
            <a:pPr algn="ctr"/>
            <a:r>
              <a:rPr lang="en-FI" dirty="0"/>
              <a:t>Variable (IV)</a:t>
            </a:r>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635223" y="2535176"/>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7" name="Right Arrow 16">
            <a:extLst>
              <a:ext uri="{FF2B5EF4-FFF2-40B4-BE49-F238E27FC236}">
                <a16:creationId xmlns:a16="http://schemas.microsoft.com/office/drawing/2014/main" id="{134ED242-310E-6773-D8DD-6587E637F802}"/>
              </a:ext>
            </a:extLst>
          </p:cNvPr>
          <p:cNvSpPr/>
          <p:nvPr/>
        </p:nvSpPr>
        <p:spPr>
          <a:xfrm rot="1768187">
            <a:off x="2965150" y="2332598"/>
            <a:ext cx="621204" cy="267859"/>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8" name="Right Arrow 17">
            <a:extLst>
              <a:ext uri="{FF2B5EF4-FFF2-40B4-BE49-F238E27FC236}">
                <a16:creationId xmlns:a16="http://schemas.microsoft.com/office/drawing/2014/main" id="{6F7B490F-9456-FE00-9A5C-BEA52F8A390C}"/>
              </a:ext>
            </a:extLst>
          </p:cNvPr>
          <p:cNvSpPr/>
          <p:nvPr/>
        </p:nvSpPr>
        <p:spPr>
          <a:xfrm rot="5400000">
            <a:off x="1753024" y="2610571"/>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9" name="Right Arrow 18">
            <a:extLst>
              <a:ext uri="{FF2B5EF4-FFF2-40B4-BE49-F238E27FC236}">
                <a16:creationId xmlns:a16="http://schemas.microsoft.com/office/drawing/2014/main" id="{70562899-2CFB-1C16-03D5-CB27B21934D4}"/>
              </a:ext>
            </a:extLst>
          </p:cNvPr>
          <p:cNvSpPr/>
          <p:nvPr/>
        </p:nvSpPr>
        <p:spPr>
          <a:xfrm rot="16200000">
            <a:off x="1301181" y="2611523"/>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22" name="Bent Arrow 21">
            <a:extLst>
              <a:ext uri="{FF2B5EF4-FFF2-40B4-BE49-F238E27FC236}">
                <a16:creationId xmlns:a16="http://schemas.microsoft.com/office/drawing/2014/main" id="{0E2A644F-1A90-4C1F-5365-0DECE0FEF3BF}"/>
              </a:ext>
            </a:extLst>
          </p:cNvPr>
          <p:cNvSpPr/>
          <p:nvPr/>
        </p:nvSpPr>
        <p:spPr>
          <a:xfrm rot="5400000">
            <a:off x="4628026" y="132551"/>
            <a:ext cx="504057" cy="3784462"/>
          </a:xfrm>
          <a:prstGeom prst="bentArrow">
            <a:avLst>
              <a:gd name="adj1" fmla="val 25000"/>
              <a:gd name="adj2" fmla="val 25000"/>
              <a:gd name="adj3" fmla="val 25000"/>
              <a:gd name="adj4" fmla="val 51724"/>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cxnSp>
        <p:nvCxnSpPr>
          <p:cNvPr id="27" name="Straight Connector 26">
            <a:extLst>
              <a:ext uri="{FF2B5EF4-FFF2-40B4-BE49-F238E27FC236}">
                <a16:creationId xmlns:a16="http://schemas.microsoft.com/office/drawing/2014/main" id="{EB85449E-9F72-C057-8992-C8D7557C2E30}"/>
              </a:ext>
            </a:extLst>
          </p:cNvPr>
          <p:cNvCxnSpPr/>
          <p:nvPr/>
        </p:nvCxnSpPr>
        <p:spPr>
          <a:xfrm>
            <a:off x="4430794" y="1519726"/>
            <a:ext cx="720080" cy="706168"/>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6F7DC5F-D69F-D6C2-21FB-478F006F64FE}"/>
              </a:ext>
            </a:extLst>
          </p:cNvPr>
          <p:cNvCxnSpPr>
            <a:cxnSpLocks/>
          </p:cNvCxnSpPr>
          <p:nvPr/>
        </p:nvCxnSpPr>
        <p:spPr>
          <a:xfrm flipV="1">
            <a:off x="4326989" y="1508307"/>
            <a:ext cx="827469" cy="65659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8A11318-D464-B5E6-AC11-4AFC927B4D5D}"/>
              </a:ext>
            </a:extLst>
          </p:cNvPr>
          <p:cNvCxnSpPr>
            <a:cxnSpLocks/>
          </p:cNvCxnSpPr>
          <p:nvPr/>
        </p:nvCxnSpPr>
        <p:spPr>
          <a:xfrm flipV="1">
            <a:off x="1380481" y="2535176"/>
            <a:ext cx="1206242" cy="441124"/>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8EC5014-F4F9-88C0-3862-33217B5AE481}"/>
              </a:ext>
            </a:extLst>
          </p:cNvPr>
          <p:cNvCxnSpPr>
            <a:cxnSpLocks/>
          </p:cNvCxnSpPr>
          <p:nvPr/>
        </p:nvCxnSpPr>
        <p:spPr>
          <a:xfrm>
            <a:off x="1403648" y="2535176"/>
            <a:ext cx="1159908" cy="39433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95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fi-FI" dirty="0"/>
              <a:t>						</a:t>
            </a:r>
            <a:endParaRPr lang="he-IL" dirty="0"/>
          </a:p>
        </p:txBody>
      </p:sp>
      <p:sp>
        <p:nvSpPr>
          <p:cNvPr id="2" name="Oval 1"/>
          <p:cNvSpPr/>
          <p:nvPr/>
        </p:nvSpPr>
        <p:spPr>
          <a:xfrm>
            <a:off x="1116250" y="2313967"/>
            <a:ext cx="1305938" cy="125486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i-FI" sz="1200" dirty="0" err="1"/>
              <a:t>Winning</a:t>
            </a:r>
            <a:r>
              <a:rPr lang="fi-FI" sz="1200" dirty="0"/>
              <a:t> </a:t>
            </a:r>
            <a:r>
              <a:rPr lang="fi-FI" sz="1200" dirty="0" err="1"/>
              <a:t>lottery</a:t>
            </a:r>
            <a:r>
              <a:rPr lang="fi-FI" sz="1200" dirty="0"/>
              <a:t> </a:t>
            </a:r>
            <a:r>
              <a:rPr lang="fi-FI" sz="1200" dirty="0" err="1"/>
              <a:t>that</a:t>
            </a:r>
            <a:r>
              <a:rPr lang="fi-FI" sz="1200" dirty="0"/>
              <a:t> </a:t>
            </a:r>
            <a:r>
              <a:rPr lang="fi-FI" sz="1200" dirty="0" err="1"/>
              <a:t>ensures</a:t>
            </a:r>
            <a:r>
              <a:rPr lang="fi-FI" sz="1200" dirty="0"/>
              <a:t> </a:t>
            </a:r>
            <a:r>
              <a:rPr lang="fi-FI" sz="1200" dirty="0" err="1"/>
              <a:t>study</a:t>
            </a:r>
            <a:r>
              <a:rPr lang="fi-FI" sz="1200" dirty="0"/>
              <a:t> </a:t>
            </a:r>
            <a:r>
              <a:rPr lang="fi-FI" sz="1200" dirty="0" err="1"/>
              <a:t>spot</a:t>
            </a:r>
            <a:r>
              <a:rPr lang="fi-FI" sz="1200" dirty="0"/>
              <a:t> in KIPP</a:t>
            </a:r>
            <a:endParaRPr lang="he-IL" sz="1200" dirty="0"/>
          </a:p>
        </p:txBody>
      </p:sp>
      <p:sp>
        <p:nvSpPr>
          <p:cNvPr id="4" name="Oval 3"/>
          <p:cNvSpPr/>
          <p:nvPr/>
        </p:nvSpPr>
        <p:spPr>
          <a:xfrm>
            <a:off x="6359458" y="2313967"/>
            <a:ext cx="1305938" cy="125486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i-FI" sz="1200" dirty="0" err="1"/>
              <a:t>Grades</a:t>
            </a:r>
            <a:r>
              <a:rPr lang="fi-FI" sz="1200" dirty="0"/>
              <a:t> at </a:t>
            </a:r>
            <a:r>
              <a:rPr lang="fi-FI" sz="1200" dirty="0" err="1"/>
              <a:t>end</a:t>
            </a:r>
            <a:r>
              <a:rPr lang="fi-FI" sz="1200" dirty="0"/>
              <a:t> of </a:t>
            </a:r>
            <a:r>
              <a:rPr lang="fi-FI" sz="1200" dirty="0" err="1"/>
              <a:t>the</a:t>
            </a:r>
            <a:r>
              <a:rPr lang="fi-FI" sz="1200" dirty="0"/>
              <a:t> </a:t>
            </a:r>
            <a:r>
              <a:rPr lang="fi-FI" sz="1200" dirty="0" err="1"/>
              <a:t>first</a:t>
            </a:r>
            <a:r>
              <a:rPr lang="fi-FI" sz="1200" dirty="0"/>
              <a:t> </a:t>
            </a:r>
            <a:r>
              <a:rPr lang="fi-FI" sz="1200" dirty="0" err="1"/>
              <a:t>year</a:t>
            </a:r>
            <a:endParaRPr lang="he-IL" sz="1200" dirty="0"/>
          </a:p>
        </p:txBody>
      </p:sp>
      <p:sp>
        <p:nvSpPr>
          <p:cNvPr id="5" name="Oval 4"/>
          <p:cNvSpPr/>
          <p:nvPr/>
        </p:nvSpPr>
        <p:spPr>
          <a:xfrm>
            <a:off x="3737854" y="2313967"/>
            <a:ext cx="1305938" cy="125486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i-FI" sz="1200" dirty="0" err="1"/>
              <a:t>Actual</a:t>
            </a:r>
            <a:r>
              <a:rPr lang="fi-FI" sz="1200" dirty="0"/>
              <a:t> </a:t>
            </a:r>
            <a:r>
              <a:rPr lang="fi-FI" sz="1200" dirty="0" err="1"/>
              <a:t>enrolment</a:t>
            </a:r>
            <a:r>
              <a:rPr lang="fi-FI" sz="1200" dirty="0"/>
              <a:t> in KIPP</a:t>
            </a:r>
            <a:endParaRPr lang="he-IL" sz="1200" dirty="0"/>
          </a:p>
        </p:txBody>
      </p:sp>
      <p:sp>
        <p:nvSpPr>
          <p:cNvPr id="6" name="Isosceles Triangle 5"/>
          <p:cNvSpPr/>
          <p:nvPr/>
        </p:nvSpPr>
        <p:spPr>
          <a:xfrm>
            <a:off x="1094362" y="1719868"/>
            <a:ext cx="1408079" cy="745170"/>
          </a:xfrm>
          <a:prstGeom prst="triangle">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a:solidFill>
                  <a:schemeClr val="tx1"/>
                </a:solidFill>
              </a:rPr>
              <a:t>IV</a:t>
            </a:r>
            <a:endParaRPr lang="he-IL" dirty="0">
              <a:solidFill>
                <a:schemeClr val="tx1"/>
              </a:solidFill>
            </a:endParaRPr>
          </a:p>
        </p:txBody>
      </p:sp>
      <p:sp>
        <p:nvSpPr>
          <p:cNvPr id="7" name="Isosceles Triangle 6"/>
          <p:cNvSpPr/>
          <p:nvPr/>
        </p:nvSpPr>
        <p:spPr>
          <a:xfrm>
            <a:off x="6258358" y="1735331"/>
            <a:ext cx="1530508" cy="745170"/>
          </a:xfrm>
          <a:prstGeom prst="triangle">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050" dirty="0" err="1">
                <a:solidFill>
                  <a:schemeClr val="tx1"/>
                </a:solidFill>
              </a:rPr>
              <a:t>Outcome</a:t>
            </a:r>
            <a:endParaRPr lang="fi-FI" sz="1050" dirty="0"/>
          </a:p>
          <a:p>
            <a:pPr algn="ctr"/>
            <a:endParaRPr lang="he-IL" sz="1050" dirty="0">
              <a:solidFill>
                <a:schemeClr val="tx1"/>
              </a:solidFill>
            </a:endParaRPr>
          </a:p>
        </p:txBody>
      </p:sp>
      <p:sp>
        <p:nvSpPr>
          <p:cNvPr id="8" name="Isosceles Triangle 7"/>
          <p:cNvSpPr/>
          <p:nvPr/>
        </p:nvSpPr>
        <p:spPr>
          <a:xfrm>
            <a:off x="3670767" y="1719868"/>
            <a:ext cx="1408079" cy="745170"/>
          </a:xfrm>
          <a:prstGeom prst="triangle">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i-FI" sz="1200" dirty="0" err="1">
                <a:solidFill>
                  <a:schemeClr val="tx1"/>
                </a:solidFill>
              </a:rPr>
              <a:t>Treat-ment</a:t>
            </a:r>
            <a:endParaRPr lang="he-IL" sz="1200" dirty="0">
              <a:solidFill>
                <a:schemeClr val="tx1"/>
              </a:solidFill>
            </a:endParaRPr>
          </a:p>
        </p:txBody>
      </p:sp>
      <p:sp>
        <p:nvSpPr>
          <p:cNvPr id="9" name="Right Arrow 8"/>
          <p:cNvSpPr/>
          <p:nvPr/>
        </p:nvSpPr>
        <p:spPr>
          <a:xfrm>
            <a:off x="2531624" y="2802783"/>
            <a:ext cx="1155159" cy="488815"/>
          </a:xfrm>
          <a:prstGeom prst="rightArrow">
            <a:avLst/>
          </a:prstGeom>
          <a:solidFill>
            <a:srgbClr val="00A8B4">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fi-FI" sz="1200" dirty="0" err="1"/>
              <a:t>Affects</a:t>
            </a:r>
            <a:endParaRPr lang="he-IL" sz="1200" dirty="0"/>
          </a:p>
        </p:txBody>
      </p:sp>
      <p:sp>
        <p:nvSpPr>
          <p:cNvPr id="10" name="Right Arrow 9"/>
          <p:cNvSpPr/>
          <p:nvPr/>
        </p:nvSpPr>
        <p:spPr>
          <a:xfrm>
            <a:off x="5124044" y="2802782"/>
            <a:ext cx="1155159" cy="488815"/>
          </a:xfrm>
          <a:prstGeom prst="rightArrow">
            <a:avLst/>
          </a:prstGeom>
          <a:solidFill>
            <a:srgbClr val="00A8B4">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fi-FI" sz="1200" dirty="0" err="1"/>
              <a:t>Affects</a:t>
            </a:r>
            <a:endParaRPr lang="he-IL" sz="1200" dirty="0"/>
          </a:p>
        </p:txBody>
      </p:sp>
      <p:sp>
        <p:nvSpPr>
          <p:cNvPr id="11" name="Curved Up Arrow 10"/>
          <p:cNvSpPr/>
          <p:nvPr/>
        </p:nvSpPr>
        <p:spPr>
          <a:xfrm>
            <a:off x="2232498" y="3722046"/>
            <a:ext cx="4501475" cy="941151"/>
          </a:xfrm>
          <a:prstGeom prst="curvedUp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solidFill>
                <a:schemeClr val="tx1"/>
              </a:solidFill>
            </a:endParaRPr>
          </a:p>
        </p:txBody>
      </p:sp>
      <p:sp>
        <p:nvSpPr>
          <p:cNvPr id="12" name="Multiply 11"/>
          <p:cNvSpPr/>
          <p:nvPr/>
        </p:nvSpPr>
        <p:spPr>
          <a:xfrm>
            <a:off x="3699140" y="4243964"/>
            <a:ext cx="1198635" cy="864044"/>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3" name="Rounded Rectangle 12"/>
          <p:cNvSpPr/>
          <p:nvPr/>
        </p:nvSpPr>
        <p:spPr>
          <a:xfrm>
            <a:off x="5132461" y="4798167"/>
            <a:ext cx="2656405" cy="590955"/>
          </a:xfrm>
          <a:prstGeom prst="roundRect">
            <a:avLst/>
          </a:prstGeom>
          <a:solidFill>
            <a:srgbClr val="00B050"/>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1200" dirty="0"/>
              <a:t>Exclusion Restriction – the lottery can only affect outcomes through affecting KIPP attendance.</a:t>
            </a:r>
            <a:endParaRPr lang="he-IL" sz="1200" dirty="0"/>
          </a:p>
        </p:txBody>
      </p:sp>
      <p:sp>
        <p:nvSpPr>
          <p:cNvPr id="14" name="Rounded Rectangle 13"/>
          <p:cNvSpPr/>
          <p:nvPr/>
        </p:nvSpPr>
        <p:spPr>
          <a:xfrm>
            <a:off x="2502441" y="2379629"/>
            <a:ext cx="1113296" cy="382524"/>
          </a:xfrm>
          <a:prstGeom prst="roundRect">
            <a:avLst/>
          </a:prstGeom>
          <a:solidFill>
            <a:srgbClr val="00A8B4"/>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200" dirty="0">
                <a:solidFill>
                  <a:schemeClr val="bg1"/>
                </a:solidFill>
                <a:highlight>
                  <a:srgbClr val="00A8B4"/>
                </a:highlight>
              </a:rPr>
              <a:t>Relevance</a:t>
            </a:r>
            <a:endParaRPr lang="he-IL" sz="1200" dirty="0">
              <a:solidFill>
                <a:schemeClr val="bg1"/>
              </a:solidFill>
              <a:highlight>
                <a:srgbClr val="00A8B4"/>
              </a:highlight>
            </a:endParaRPr>
          </a:p>
        </p:txBody>
      </p:sp>
      <p:sp>
        <p:nvSpPr>
          <p:cNvPr id="17" name="Rounded Rectangle 16"/>
          <p:cNvSpPr/>
          <p:nvPr/>
        </p:nvSpPr>
        <p:spPr>
          <a:xfrm>
            <a:off x="27887" y="3569838"/>
            <a:ext cx="1443395" cy="1093359"/>
          </a:xfrm>
          <a:prstGeom prst="roundRect">
            <a:avLst/>
          </a:prstGeom>
          <a:solidFill>
            <a:schemeClr val="accent6"/>
          </a:solidFill>
          <a:ln>
            <a:solidFill>
              <a:schemeClr val="tx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1200" dirty="0"/>
              <a:t>Independence Assumption: winning the lottery is as good as random</a:t>
            </a:r>
            <a:endParaRPr lang="he-IL" sz="1200" dirty="0"/>
          </a:p>
        </p:txBody>
      </p:sp>
      <p:sp>
        <p:nvSpPr>
          <p:cNvPr id="28" name="Rounded Rectangle 27">
            <a:extLst>
              <a:ext uri="{FF2B5EF4-FFF2-40B4-BE49-F238E27FC236}">
                <a16:creationId xmlns:a16="http://schemas.microsoft.com/office/drawing/2014/main" id="{87D06DD9-328B-F7C3-A203-EDE5D99DD40B}"/>
              </a:ext>
            </a:extLst>
          </p:cNvPr>
          <p:cNvSpPr/>
          <p:nvPr/>
        </p:nvSpPr>
        <p:spPr>
          <a:xfrm>
            <a:off x="567825" y="414935"/>
            <a:ext cx="8036623" cy="692132"/>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800" b="1" dirty="0">
                <a:solidFill>
                  <a:schemeClr val="accent1"/>
                </a:solidFill>
              </a:rPr>
              <a:t>Assumptions in the </a:t>
            </a:r>
            <a:r>
              <a:rPr lang="en-FI" sz="2800" b="1" dirty="0">
                <a:solidFill>
                  <a:schemeClr val="accent1"/>
                </a:solidFill>
              </a:rPr>
              <a:t>KIPP program evaluation </a:t>
            </a:r>
            <a:endParaRPr lang="he-IL" sz="2800" dirty="0">
              <a:solidFill>
                <a:schemeClr val="tx1"/>
              </a:solidFill>
            </a:endParaRPr>
          </a:p>
        </p:txBody>
      </p:sp>
    </p:spTree>
    <p:extLst>
      <p:ext uri="{BB962C8B-B14F-4D97-AF65-F5344CB8AC3E}">
        <p14:creationId xmlns:p14="http://schemas.microsoft.com/office/powerpoint/2010/main" val="42777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2" grpId="1" animBg="1"/>
      <p:bldP spid="13" grpId="0" animBg="1"/>
      <p:bldP spid="14" grpId="0" animBg="1"/>
      <p:bldP spid="17" grpId="0" animBg="1"/>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Using an Instrumental Variable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r>
              <a:rPr lang="fi-FI" sz="2000" b="0" dirty="0">
                <a:latin typeface="Arial" panose="020B0604020202020204" pitchFamily="34" charset="0"/>
                <a:cs typeface="Arial" panose="020B0604020202020204" pitchFamily="34" charset="0"/>
              </a:rPr>
              <a:t>In </a:t>
            </a:r>
            <a:r>
              <a:rPr lang="fi-FI" sz="2000" b="0" dirty="0" err="1">
                <a:latin typeface="Arial" panose="020B0604020202020204" pitchFamily="34" charset="0"/>
                <a:cs typeface="Arial" panose="020B0604020202020204" pitchFamily="34" charset="0"/>
              </a:rPr>
              <a:t>the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example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we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would</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really</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want</a:t>
            </a:r>
            <a:r>
              <a:rPr lang="fi-FI" sz="2000" b="0" dirty="0">
                <a:latin typeface="Arial" panose="020B0604020202020204" pitchFamily="34" charset="0"/>
                <a:cs typeface="Arial" panose="020B0604020202020204" pitchFamily="34" charset="0"/>
              </a:rPr>
              <a:t> to </a:t>
            </a:r>
            <a:r>
              <a:rPr lang="fi-FI" sz="2000" b="0" dirty="0" err="1">
                <a:latin typeface="Arial" panose="020B0604020202020204" pitchFamily="34" charset="0"/>
                <a:cs typeface="Arial" panose="020B0604020202020204" pitchFamily="34" charset="0"/>
              </a:rPr>
              <a:t>measure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the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effect</a:t>
            </a:r>
            <a:r>
              <a:rPr lang="fi-FI" sz="2000" b="0" dirty="0">
                <a:latin typeface="Arial" panose="020B0604020202020204" pitchFamily="34" charset="0"/>
                <a:cs typeface="Arial" panose="020B0604020202020204" pitchFamily="34" charset="0"/>
              </a:rPr>
              <a:t> of </a:t>
            </a:r>
            <a:r>
              <a:rPr lang="fi-FI" sz="2000" b="0" dirty="0" err="1">
                <a:latin typeface="Arial" panose="020B0604020202020204" pitchFamily="34" charset="0"/>
                <a:cs typeface="Arial" panose="020B0604020202020204" pitchFamily="34" charset="0"/>
              </a:rPr>
              <a:t>attending</a:t>
            </a:r>
            <a:r>
              <a:rPr lang="fi-FI" sz="2000" b="0" dirty="0">
                <a:latin typeface="Arial" panose="020B0604020202020204" pitchFamily="34" charset="0"/>
                <a:cs typeface="Arial" panose="020B0604020202020204" pitchFamily="34" charset="0"/>
              </a:rPr>
              <a:t> a KIPP </a:t>
            </a:r>
            <a:r>
              <a:rPr lang="fi-FI" sz="2000" b="0" dirty="0" err="1">
                <a:latin typeface="Arial" panose="020B0604020202020204" pitchFamily="34" charset="0"/>
                <a:cs typeface="Arial" panose="020B0604020202020204" pitchFamily="34" charset="0"/>
              </a:rPr>
              <a:t>school</a:t>
            </a:r>
            <a:r>
              <a:rPr lang="fi-FI" sz="2000" b="0" dirty="0">
                <a:latin typeface="Arial" panose="020B0604020202020204" pitchFamily="34" charset="0"/>
                <a:cs typeface="Arial" panose="020B0604020202020204" pitchFamily="34" charset="0"/>
              </a:rPr>
              <a:t> on </a:t>
            </a:r>
            <a:r>
              <a:rPr lang="fi-FI" sz="2000" b="0" dirty="0" err="1">
                <a:latin typeface="Arial" panose="020B0604020202020204" pitchFamily="34" charset="0"/>
                <a:cs typeface="Arial" panose="020B0604020202020204" pitchFamily="34" charset="0"/>
              </a:rPr>
              <a:t>grades</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But</a:t>
            </a:r>
            <a:r>
              <a:rPr lang="fi-FI" sz="2000" b="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being</a:t>
            </a:r>
            <a:r>
              <a:rPr lang="fi-FI" sz="2000" dirty="0">
                <a:latin typeface="Arial" panose="020B0604020202020204" pitchFamily="34" charset="0"/>
                <a:cs typeface="Arial" panose="020B0604020202020204" pitchFamily="34" charset="0"/>
              </a:rPr>
              <a:t> in a KIPP </a:t>
            </a:r>
            <a:r>
              <a:rPr lang="fi-FI" sz="2000" dirty="0" err="1">
                <a:latin typeface="Arial" panose="020B0604020202020204" pitchFamily="34" charset="0"/>
                <a:cs typeface="Arial" panose="020B0604020202020204" pitchFamily="34" charset="0"/>
              </a:rPr>
              <a:t>school</a:t>
            </a:r>
            <a:r>
              <a:rPr lang="fi-FI" sz="2000" dirty="0">
                <a:latin typeface="Arial" panose="020B0604020202020204" pitchFamily="34" charset="0"/>
                <a:cs typeface="Arial" panose="020B0604020202020204" pitchFamily="34" charset="0"/>
              </a:rPr>
              <a:t> is an </a:t>
            </a:r>
            <a:r>
              <a:rPr lang="fi-FI" sz="2000" dirty="0" err="1">
                <a:latin typeface="Arial" panose="020B0604020202020204" pitchFamily="34" charset="0"/>
                <a:cs typeface="Arial" panose="020B0604020202020204" pitchFamily="34" charset="0"/>
              </a:rPr>
              <a:t>endogenous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outcome</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unobservable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characteristics</a:t>
            </a:r>
            <a:r>
              <a:rPr lang="fi-FI" sz="2000" dirty="0">
                <a:latin typeface="Arial" panose="020B0604020202020204" pitchFamily="34" charset="0"/>
                <a:cs typeface="Arial" panose="020B0604020202020204" pitchFamily="34" charset="0"/>
              </a:rPr>
              <a:t>. </a:t>
            </a:r>
          </a:p>
          <a:p>
            <a:r>
              <a:rPr lang="fi-FI" sz="2000" b="0" dirty="0">
                <a:latin typeface="Arial" panose="020B0604020202020204" pitchFamily="34" charset="0"/>
                <a:cs typeface="Arial" panose="020B0604020202020204" pitchFamily="34" charset="0"/>
              </a:rPr>
              <a:t>If </a:t>
            </a:r>
            <a:r>
              <a:rPr lang="fi-FI" sz="2000" b="0" dirty="0" err="1">
                <a:latin typeface="Arial" panose="020B0604020202020204" pitchFamily="34" charset="0"/>
                <a:cs typeface="Arial" panose="020B0604020202020204" pitchFamily="34" charset="0"/>
              </a:rPr>
              <a:t>all</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conditions</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relevance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independence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assumption</a:t>
            </a:r>
            <a:r>
              <a:rPr lang="fi-FI" sz="2000" b="0" dirty="0">
                <a:latin typeface="Arial" panose="020B0604020202020204" pitchFamily="34" charset="0"/>
                <a:cs typeface="Arial" panose="020B0604020202020204" pitchFamily="34" charset="0"/>
              </a:rPr>
              <a:t> and </a:t>
            </a:r>
            <a:r>
              <a:rPr lang="fi-FI" sz="2000" b="0" dirty="0" err="1">
                <a:latin typeface="Arial" panose="020B0604020202020204" pitchFamily="34" charset="0"/>
                <a:cs typeface="Arial" panose="020B0604020202020204" pitchFamily="34" charset="0"/>
              </a:rPr>
              <a:t>exclusion</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restriction</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are</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satisfied</a:t>
            </a:r>
            <a:r>
              <a:rPr lang="fi-FI" sz="2000" b="0" dirty="0">
                <a:latin typeface="Arial" panose="020B0604020202020204" pitchFamily="34" charset="0"/>
                <a:cs typeface="Arial" panose="020B0604020202020204" pitchFamily="34" charset="0"/>
              </a:rPr>
              <a:t>, </a:t>
            </a:r>
            <a:r>
              <a:rPr lang="fi-FI" sz="2000" b="0" dirty="0" err="1">
                <a:latin typeface="Arial" panose="020B0604020202020204" pitchFamily="34" charset="0"/>
                <a:cs typeface="Arial" panose="020B0604020202020204" pitchFamily="34" charset="0"/>
              </a:rPr>
              <a:t>then</a:t>
            </a:r>
            <a:r>
              <a:rPr lang="fi-FI" sz="2000" b="0" dirty="0">
                <a:latin typeface="Arial" panose="020B0604020202020204" pitchFamily="34" charset="0"/>
                <a:cs typeface="Arial" panose="020B0604020202020204" pitchFamily="34" charset="0"/>
              </a:rPr>
              <a:t>: </a:t>
            </a:r>
          </a:p>
          <a:p>
            <a:endParaRPr lang="fi-FI" sz="2000" b="0" dirty="0">
              <a:latin typeface="Arial" panose="020B0604020202020204" pitchFamily="34" charset="0"/>
              <a:cs typeface="Arial" panose="020B0604020202020204" pitchFamily="34" charset="0"/>
            </a:endParaRPr>
          </a:p>
          <a:p>
            <a:endParaRPr lang="fi-FI" sz="2000" b="0" dirty="0">
              <a:latin typeface="Arial" panose="020B0604020202020204" pitchFamily="34" charset="0"/>
              <a:cs typeface="Arial" panose="020B0604020202020204" pitchFamily="34" charset="0"/>
            </a:endParaRPr>
          </a:p>
          <a:p>
            <a:endParaRPr lang="en-FI" sz="20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56</a:t>
            </a:fld>
            <a:endParaRPr lang="fi-FI"/>
          </a:p>
        </p:txBody>
      </p:sp>
      <p:sp>
        <p:nvSpPr>
          <p:cNvPr id="5" name="TextBox 4">
            <a:extLst>
              <a:ext uri="{FF2B5EF4-FFF2-40B4-BE49-F238E27FC236}">
                <a16:creationId xmlns:a16="http://schemas.microsoft.com/office/drawing/2014/main" id="{84104CCF-49DD-E4B7-828E-73812518A805}"/>
              </a:ext>
            </a:extLst>
          </p:cNvPr>
          <p:cNvSpPr txBox="1"/>
          <p:nvPr/>
        </p:nvSpPr>
        <p:spPr>
          <a:xfrm>
            <a:off x="575736" y="3505572"/>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7" name="Multiply 6">
            <a:extLst>
              <a:ext uri="{FF2B5EF4-FFF2-40B4-BE49-F238E27FC236}">
                <a16:creationId xmlns:a16="http://schemas.microsoft.com/office/drawing/2014/main" id="{C502F8CF-0113-CFE2-842A-3EF7778A88B8}"/>
              </a:ext>
            </a:extLst>
          </p:cNvPr>
          <p:cNvSpPr/>
          <p:nvPr/>
        </p:nvSpPr>
        <p:spPr>
          <a:xfrm>
            <a:off x="3030982" y="3533131"/>
            <a:ext cx="535021" cy="4241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Equal 7">
            <a:extLst>
              <a:ext uri="{FF2B5EF4-FFF2-40B4-BE49-F238E27FC236}">
                <a16:creationId xmlns:a16="http://schemas.microsoft.com/office/drawing/2014/main" id="{C3E7B222-E15E-DE2B-3757-25416F076A93}"/>
              </a:ext>
            </a:extLst>
          </p:cNvPr>
          <p:cNvSpPr/>
          <p:nvPr/>
        </p:nvSpPr>
        <p:spPr>
          <a:xfrm>
            <a:off x="5719773" y="3518540"/>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 name="TextBox 8">
            <a:extLst>
              <a:ext uri="{FF2B5EF4-FFF2-40B4-BE49-F238E27FC236}">
                <a16:creationId xmlns:a16="http://schemas.microsoft.com/office/drawing/2014/main" id="{67EC2122-3875-6C76-894C-FB787D0CF492}"/>
              </a:ext>
            </a:extLst>
          </p:cNvPr>
          <p:cNvSpPr txBox="1"/>
          <p:nvPr/>
        </p:nvSpPr>
        <p:spPr>
          <a:xfrm>
            <a:off x="3586152" y="350557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0" name="TextBox 9">
            <a:extLst>
              <a:ext uri="{FF2B5EF4-FFF2-40B4-BE49-F238E27FC236}">
                <a16:creationId xmlns:a16="http://schemas.microsoft.com/office/drawing/2014/main" id="{0E6906DF-E65B-5F0D-6431-67150B84CCF8}"/>
              </a:ext>
            </a:extLst>
          </p:cNvPr>
          <p:cNvSpPr txBox="1"/>
          <p:nvPr/>
        </p:nvSpPr>
        <p:spPr>
          <a:xfrm>
            <a:off x="6372200" y="350557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Tree>
    <p:extLst>
      <p:ext uri="{BB962C8B-B14F-4D97-AF65-F5344CB8AC3E}">
        <p14:creationId xmlns:p14="http://schemas.microsoft.com/office/powerpoint/2010/main" val="2521788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Using an Instrumental Variable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endParaRPr lang="fi-FI" sz="2000" b="0" dirty="0">
              <a:latin typeface="Arial" panose="020B0604020202020204" pitchFamily="34" charset="0"/>
              <a:cs typeface="Arial" panose="020B0604020202020204" pitchFamily="34" charset="0"/>
            </a:endParaRPr>
          </a:p>
          <a:p>
            <a:endParaRPr lang="fi-FI" sz="2000" b="0" dirty="0">
              <a:latin typeface="Arial" panose="020B0604020202020204" pitchFamily="34" charset="0"/>
              <a:cs typeface="Arial" panose="020B0604020202020204" pitchFamily="34" charset="0"/>
            </a:endParaRPr>
          </a:p>
          <a:p>
            <a:endParaRPr lang="en-FI" sz="20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57</a:t>
            </a:fld>
            <a:endParaRPr lang="fi-FI"/>
          </a:p>
        </p:txBody>
      </p:sp>
      <p:sp>
        <p:nvSpPr>
          <p:cNvPr id="5" name="TextBox 4">
            <a:extLst>
              <a:ext uri="{FF2B5EF4-FFF2-40B4-BE49-F238E27FC236}">
                <a16:creationId xmlns:a16="http://schemas.microsoft.com/office/drawing/2014/main" id="{84104CCF-49DD-E4B7-828E-73812518A805}"/>
              </a:ext>
            </a:extLst>
          </p:cNvPr>
          <p:cNvSpPr txBox="1"/>
          <p:nvPr/>
        </p:nvSpPr>
        <p:spPr>
          <a:xfrm>
            <a:off x="626342" y="1417340"/>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9" name="TextBox 8">
            <a:extLst>
              <a:ext uri="{FF2B5EF4-FFF2-40B4-BE49-F238E27FC236}">
                <a16:creationId xmlns:a16="http://schemas.microsoft.com/office/drawing/2014/main" id="{67EC2122-3875-6C76-894C-FB787D0CF492}"/>
              </a:ext>
            </a:extLst>
          </p:cNvPr>
          <p:cNvSpPr txBox="1"/>
          <p:nvPr/>
        </p:nvSpPr>
        <p:spPr>
          <a:xfrm>
            <a:off x="3566003" y="1417340"/>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0" name="TextBox 9">
            <a:extLst>
              <a:ext uri="{FF2B5EF4-FFF2-40B4-BE49-F238E27FC236}">
                <a16:creationId xmlns:a16="http://schemas.microsoft.com/office/drawing/2014/main" id="{0E6906DF-E65B-5F0D-6431-67150B84CCF8}"/>
              </a:ext>
            </a:extLst>
          </p:cNvPr>
          <p:cNvSpPr txBox="1"/>
          <p:nvPr/>
        </p:nvSpPr>
        <p:spPr>
          <a:xfrm>
            <a:off x="6247965" y="1417340"/>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6" name="Multiply 5">
            <a:extLst>
              <a:ext uri="{FF2B5EF4-FFF2-40B4-BE49-F238E27FC236}">
                <a16:creationId xmlns:a16="http://schemas.microsoft.com/office/drawing/2014/main" id="{4DAF5FB5-FB42-109E-EFBF-543AE098BD61}"/>
              </a:ext>
            </a:extLst>
          </p:cNvPr>
          <p:cNvSpPr/>
          <p:nvPr/>
        </p:nvSpPr>
        <p:spPr>
          <a:xfrm>
            <a:off x="3050877" y="1489348"/>
            <a:ext cx="535021" cy="4241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Equal 7">
            <a:extLst>
              <a:ext uri="{FF2B5EF4-FFF2-40B4-BE49-F238E27FC236}">
                <a16:creationId xmlns:a16="http://schemas.microsoft.com/office/drawing/2014/main" id="{0E52E1BD-CFF9-003A-AA34-9167E0A9A9B3}"/>
              </a:ext>
            </a:extLst>
          </p:cNvPr>
          <p:cNvSpPr/>
          <p:nvPr/>
        </p:nvSpPr>
        <p:spPr>
          <a:xfrm>
            <a:off x="5664583" y="1489348"/>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Equal 7">
            <a:extLst>
              <a:ext uri="{FF2B5EF4-FFF2-40B4-BE49-F238E27FC236}">
                <a16:creationId xmlns:a16="http://schemas.microsoft.com/office/drawing/2014/main" id="{3CE641A3-D065-A2CC-4A35-5C8C45AD0856}"/>
              </a:ext>
            </a:extLst>
          </p:cNvPr>
          <p:cNvSpPr/>
          <p:nvPr/>
        </p:nvSpPr>
        <p:spPr>
          <a:xfrm>
            <a:off x="2411760" y="3217540"/>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TextBox 13">
            <a:extLst>
              <a:ext uri="{FF2B5EF4-FFF2-40B4-BE49-F238E27FC236}">
                <a16:creationId xmlns:a16="http://schemas.microsoft.com/office/drawing/2014/main" id="{CA7D1448-ED18-E9B8-C705-9D021D82A0C3}"/>
              </a:ext>
            </a:extLst>
          </p:cNvPr>
          <p:cNvSpPr txBox="1"/>
          <p:nvPr/>
        </p:nvSpPr>
        <p:spPr>
          <a:xfrm>
            <a:off x="323528" y="32261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5" name="TextBox 14">
            <a:extLst>
              <a:ext uri="{FF2B5EF4-FFF2-40B4-BE49-F238E27FC236}">
                <a16:creationId xmlns:a16="http://schemas.microsoft.com/office/drawing/2014/main" id="{65D2714A-DDBC-D10C-E70F-B0D8C47EB790}"/>
              </a:ext>
            </a:extLst>
          </p:cNvPr>
          <p:cNvSpPr txBox="1"/>
          <p:nvPr/>
        </p:nvSpPr>
        <p:spPr>
          <a:xfrm>
            <a:off x="3275856" y="27679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16" name="Minus 15">
            <a:extLst>
              <a:ext uri="{FF2B5EF4-FFF2-40B4-BE49-F238E27FC236}">
                <a16:creationId xmlns:a16="http://schemas.microsoft.com/office/drawing/2014/main" id="{EC3D68C0-965A-FE7E-B087-3AA9B9104BC8}"/>
              </a:ext>
            </a:extLst>
          </p:cNvPr>
          <p:cNvSpPr/>
          <p:nvPr/>
        </p:nvSpPr>
        <p:spPr>
          <a:xfrm>
            <a:off x="2483768" y="3425518"/>
            <a:ext cx="3550145" cy="80054"/>
          </a:xfrm>
          <a:prstGeom prst="mathMin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77CA23EF-CC04-DDE2-0FC8-65F17696AB92}"/>
              </a:ext>
            </a:extLst>
          </p:cNvPr>
          <p:cNvSpPr txBox="1"/>
          <p:nvPr/>
        </p:nvSpPr>
        <p:spPr>
          <a:xfrm>
            <a:off x="3059832" y="3604872"/>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24" name="TextBox 23">
            <a:extLst>
              <a:ext uri="{FF2B5EF4-FFF2-40B4-BE49-F238E27FC236}">
                <a16:creationId xmlns:a16="http://schemas.microsoft.com/office/drawing/2014/main" id="{A08B6081-885F-01F1-9C90-DC5A0923B262}"/>
              </a:ext>
            </a:extLst>
          </p:cNvPr>
          <p:cNvSpPr txBox="1"/>
          <p:nvPr/>
        </p:nvSpPr>
        <p:spPr>
          <a:xfrm>
            <a:off x="502512" y="2344484"/>
            <a:ext cx="7561116" cy="246221"/>
          </a:xfrm>
          <a:prstGeom prst="rect">
            <a:avLst/>
          </a:prstGeom>
          <a:noFill/>
        </p:spPr>
        <p:txBody>
          <a:bodyPr wrap="square" lIns="0" tIns="0" rIns="0" bIns="0" rtlCol="0">
            <a:spAutoFit/>
          </a:bodyPr>
          <a:lstStyle/>
          <a:p>
            <a:r>
              <a:rPr lang="fi-FI" sz="1600" dirty="0"/>
              <a:t>If </a:t>
            </a:r>
            <a:r>
              <a:rPr lang="fi-FI" sz="1600" dirty="0" err="1"/>
              <a:t>we</a:t>
            </a:r>
            <a:r>
              <a:rPr lang="fi-FI" sz="1600" dirty="0"/>
              <a:t> </a:t>
            </a:r>
            <a:r>
              <a:rPr lang="fi-FI" sz="1600" dirty="0" err="1"/>
              <a:t>rearrange</a:t>
            </a:r>
            <a:r>
              <a:rPr lang="fi-FI" sz="1600" dirty="0"/>
              <a:t> </a:t>
            </a:r>
            <a:r>
              <a:rPr lang="fi-FI" sz="1600" dirty="0" err="1"/>
              <a:t>this</a:t>
            </a:r>
            <a:r>
              <a:rPr lang="fi-FI" sz="1600" dirty="0"/>
              <a:t> </a:t>
            </a:r>
            <a:r>
              <a:rPr lang="fi-FI" sz="1600" dirty="0" err="1"/>
              <a:t>expression</a:t>
            </a:r>
            <a:r>
              <a:rPr lang="fi-FI" sz="1600" dirty="0"/>
              <a:t> </a:t>
            </a:r>
            <a:r>
              <a:rPr lang="fi-FI" sz="1600" dirty="0" err="1"/>
              <a:t>we</a:t>
            </a:r>
            <a:r>
              <a:rPr lang="fi-FI" sz="1600" dirty="0"/>
              <a:t> </a:t>
            </a:r>
            <a:r>
              <a:rPr lang="fi-FI" sz="1600" dirty="0" err="1"/>
              <a:t>can</a:t>
            </a:r>
            <a:r>
              <a:rPr lang="fi-FI" sz="1600" dirty="0"/>
              <a:t> </a:t>
            </a:r>
            <a:r>
              <a:rPr lang="fi-FI" sz="1600" dirty="0" err="1"/>
              <a:t>isolate</a:t>
            </a:r>
            <a:r>
              <a:rPr lang="fi-FI" sz="1600" dirty="0"/>
              <a:t> </a:t>
            </a:r>
            <a:r>
              <a:rPr lang="fi-FI" sz="1600" dirty="0" err="1"/>
              <a:t>the</a:t>
            </a:r>
            <a:r>
              <a:rPr lang="fi-FI" sz="1600" dirty="0"/>
              <a:t> </a:t>
            </a:r>
            <a:r>
              <a:rPr lang="fi-FI" sz="1600" dirty="0" err="1"/>
              <a:t>effect</a:t>
            </a:r>
            <a:r>
              <a:rPr lang="fi-FI" sz="1600" dirty="0"/>
              <a:t> of </a:t>
            </a:r>
            <a:r>
              <a:rPr lang="fi-FI" sz="1600" dirty="0" err="1"/>
              <a:t>enrolling</a:t>
            </a:r>
            <a:r>
              <a:rPr lang="fi-FI" sz="1600" dirty="0"/>
              <a:t> on </a:t>
            </a:r>
            <a:r>
              <a:rPr lang="fi-FI" sz="1600" dirty="0" err="1"/>
              <a:t>grades</a:t>
            </a:r>
            <a:r>
              <a:rPr lang="fi-FI" sz="1600" dirty="0"/>
              <a:t>:  </a:t>
            </a:r>
            <a:endParaRPr lang="en-FI" sz="1600" b="1" dirty="0"/>
          </a:p>
        </p:txBody>
      </p:sp>
      <p:sp>
        <p:nvSpPr>
          <p:cNvPr id="7" name="TextBox 6">
            <a:extLst>
              <a:ext uri="{FF2B5EF4-FFF2-40B4-BE49-F238E27FC236}">
                <a16:creationId xmlns:a16="http://schemas.microsoft.com/office/drawing/2014/main" id="{89B385BC-68B8-4403-FC0C-29C0889A1186}"/>
              </a:ext>
            </a:extLst>
          </p:cNvPr>
          <p:cNvSpPr txBox="1"/>
          <p:nvPr/>
        </p:nvSpPr>
        <p:spPr>
          <a:xfrm>
            <a:off x="899592" y="841276"/>
            <a:ext cx="1482707" cy="307777"/>
          </a:xfrm>
          <a:prstGeom prst="rect">
            <a:avLst/>
          </a:prstGeom>
          <a:noFill/>
        </p:spPr>
        <p:txBody>
          <a:bodyPr wrap="square" lIns="0" tIns="0" rIns="0" bIns="0" rtlCol="0">
            <a:spAutoFit/>
          </a:bodyPr>
          <a:lstStyle/>
          <a:p>
            <a:r>
              <a:rPr lang="en-FI" sz="2000" b="1" dirty="0">
                <a:solidFill>
                  <a:srgbClr val="00B0F0"/>
                </a:solidFill>
              </a:rPr>
              <a:t>First stage</a:t>
            </a:r>
          </a:p>
        </p:txBody>
      </p:sp>
      <p:sp>
        <p:nvSpPr>
          <p:cNvPr id="12" name="TextBox 11">
            <a:extLst>
              <a:ext uri="{FF2B5EF4-FFF2-40B4-BE49-F238E27FC236}">
                <a16:creationId xmlns:a16="http://schemas.microsoft.com/office/drawing/2014/main" id="{A3C6E335-6E43-8877-EBDF-BB88AF766B15}"/>
              </a:ext>
            </a:extLst>
          </p:cNvPr>
          <p:cNvSpPr txBox="1"/>
          <p:nvPr/>
        </p:nvSpPr>
        <p:spPr>
          <a:xfrm>
            <a:off x="6535996" y="841276"/>
            <a:ext cx="2058771" cy="307777"/>
          </a:xfrm>
          <a:prstGeom prst="rect">
            <a:avLst/>
          </a:prstGeom>
          <a:noFill/>
        </p:spPr>
        <p:txBody>
          <a:bodyPr wrap="square" lIns="0" tIns="0" rIns="0" bIns="0" rtlCol="0">
            <a:spAutoFit/>
          </a:bodyPr>
          <a:lstStyle/>
          <a:p>
            <a:r>
              <a:rPr lang="en-FI" sz="2000" b="1" dirty="0">
                <a:solidFill>
                  <a:srgbClr val="00B0F0"/>
                </a:solidFill>
              </a:rPr>
              <a:t>Reduced form</a:t>
            </a:r>
          </a:p>
        </p:txBody>
      </p:sp>
      <p:cxnSp>
        <p:nvCxnSpPr>
          <p:cNvPr id="25" name="Straight Connector 24">
            <a:extLst>
              <a:ext uri="{FF2B5EF4-FFF2-40B4-BE49-F238E27FC236}">
                <a16:creationId xmlns:a16="http://schemas.microsoft.com/office/drawing/2014/main" id="{73554B57-67FA-62B0-094E-F94B8DCF6E0C}"/>
              </a:ext>
            </a:extLst>
          </p:cNvPr>
          <p:cNvCxnSpPr/>
          <p:nvPr/>
        </p:nvCxnSpPr>
        <p:spPr>
          <a:xfrm>
            <a:off x="1547664" y="1149053"/>
            <a:ext cx="0" cy="268287"/>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0F390D53-6BF3-A992-9824-261DBDA94CF2}"/>
              </a:ext>
            </a:extLst>
          </p:cNvPr>
          <p:cNvCxnSpPr/>
          <p:nvPr/>
        </p:nvCxnSpPr>
        <p:spPr>
          <a:xfrm>
            <a:off x="7277350" y="1127467"/>
            <a:ext cx="0" cy="268287"/>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74A85EA4-DD47-71A1-4ABA-6F598D5AC2E8}"/>
              </a:ext>
            </a:extLst>
          </p:cNvPr>
          <p:cNvSpPr txBox="1"/>
          <p:nvPr/>
        </p:nvSpPr>
        <p:spPr>
          <a:xfrm>
            <a:off x="6262357" y="2867848"/>
            <a:ext cx="2058771" cy="307777"/>
          </a:xfrm>
          <a:prstGeom prst="rect">
            <a:avLst/>
          </a:prstGeom>
          <a:noFill/>
        </p:spPr>
        <p:txBody>
          <a:bodyPr wrap="square" lIns="0" tIns="0" rIns="0" bIns="0" rtlCol="0">
            <a:spAutoFit/>
          </a:bodyPr>
          <a:lstStyle/>
          <a:p>
            <a:r>
              <a:rPr lang="en-FI" sz="2000" b="1" dirty="0">
                <a:solidFill>
                  <a:srgbClr val="00B0F0"/>
                </a:solidFill>
              </a:rPr>
              <a:t>Reduced form</a:t>
            </a:r>
          </a:p>
        </p:txBody>
      </p:sp>
      <p:sp>
        <p:nvSpPr>
          <p:cNvPr id="30" name="TextBox 29">
            <a:extLst>
              <a:ext uri="{FF2B5EF4-FFF2-40B4-BE49-F238E27FC236}">
                <a16:creationId xmlns:a16="http://schemas.microsoft.com/office/drawing/2014/main" id="{E8A03D53-D06A-A40B-5AB5-A9D487A0892E}"/>
              </a:ext>
            </a:extLst>
          </p:cNvPr>
          <p:cNvSpPr txBox="1"/>
          <p:nvPr/>
        </p:nvSpPr>
        <p:spPr>
          <a:xfrm>
            <a:off x="6262357" y="3716897"/>
            <a:ext cx="1482707" cy="307777"/>
          </a:xfrm>
          <a:prstGeom prst="rect">
            <a:avLst/>
          </a:prstGeom>
          <a:noFill/>
        </p:spPr>
        <p:txBody>
          <a:bodyPr wrap="square" lIns="0" tIns="0" rIns="0" bIns="0" rtlCol="0">
            <a:spAutoFit/>
          </a:bodyPr>
          <a:lstStyle/>
          <a:p>
            <a:r>
              <a:rPr lang="en-FI" sz="2000" b="1" dirty="0">
                <a:solidFill>
                  <a:srgbClr val="00B0F0"/>
                </a:solidFill>
              </a:rPr>
              <a:t>First stage</a:t>
            </a:r>
          </a:p>
        </p:txBody>
      </p:sp>
      <p:cxnSp>
        <p:nvCxnSpPr>
          <p:cNvPr id="31" name="Straight Connector 30">
            <a:extLst>
              <a:ext uri="{FF2B5EF4-FFF2-40B4-BE49-F238E27FC236}">
                <a16:creationId xmlns:a16="http://schemas.microsoft.com/office/drawing/2014/main" id="{CCB9EF6D-F30B-B66C-44B9-0D29F1E0E00F}"/>
              </a:ext>
            </a:extLst>
          </p:cNvPr>
          <p:cNvCxnSpPr>
            <a:cxnSpLocks/>
            <a:stCxn id="15" idx="3"/>
          </p:cNvCxnSpPr>
          <p:nvPr/>
        </p:nvCxnSpPr>
        <p:spPr>
          <a:xfrm flipV="1">
            <a:off x="5334627" y="3021736"/>
            <a:ext cx="858148" cy="3860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5E715D4-52ED-DF49-D719-3DDCC8C9D0FE}"/>
              </a:ext>
            </a:extLst>
          </p:cNvPr>
          <p:cNvCxnSpPr>
            <a:cxnSpLocks/>
            <a:stCxn id="17" idx="3"/>
            <a:endCxn id="30" idx="1"/>
          </p:cNvCxnSpPr>
          <p:nvPr/>
        </p:nvCxnSpPr>
        <p:spPr>
          <a:xfrm flipV="1">
            <a:off x="5504261" y="3870786"/>
            <a:ext cx="758096" cy="2647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68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3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100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100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8"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Using an Instrumental Variable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endParaRPr lang="fi-FI" sz="2000" b="0" dirty="0">
              <a:latin typeface="Arial" panose="020B0604020202020204" pitchFamily="34" charset="0"/>
              <a:cs typeface="Arial" panose="020B0604020202020204" pitchFamily="34" charset="0"/>
            </a:endParaRPr>
          </a:p>
          <a:p>
            <a:endParaRPr lang="fi-FI" sz="2000" b="0" dirty="0">
              <a:latin typeface="Arial" panose="020B0604020202020204" pitchFamily="34" charset="0"/>
              <a:cs typeface="Arial" panose="020B0604020202020204" pitchFamily="34" charset="0"/>
            </a:endParaRPr>
          </a:p>
          <a:p>
            <a:endParaRPr lang="en-FI" sz="20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58</a:t>
            </a:fld>
            <a:endParaRPr lang="fi-FI"/>
          </a:p>
        </p:txBody>
      </p:sp>
      <p:sp>
        <p:nvSpPr>
          <p:cNvPr id="8" name="Equal 7">
            <a:extLst>
              <a:ext uri="{FF2B5EF4-FFF2-40B4-BE49-F238E27FC236}">
                <a16:creationId xmlns:a16="http://schemas.microsoft.com/office/drawing/2014/main" id="{C3E7B222-E15E-DE2B-3757-25416F076A93}"/>
              </a:ext>
            </a:extLst>
          </p:cNvPr>
          <p:cNvSpPr/>
          <p:nvPr/>
        </p:nvSpPr>
        <p:spPr>
          <a:xfrm>
            <a:off x="5652120" y="3238901"/>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Equal 7">
            <a:extLst>
              <a:ext uri="{FF2B5EF4-FFF2-40B4-BE49-F238E27FC236}">
                <a16:creationId xmlns:a16="http://schemas.microsoft.com/office/drawing/2014/main" id="{3CE641A3-D065-A2CC-4A35-5C8C45AD0856}"/>
              </a:ext>
            </a:extLst>
          </p:cNvPr>
          <p:cNvSpPr/>
          <p:nvPr/>
        </p:nvSpPr>
        <p:spPr>
          <a:xfrm>
            <a:off x="2411760" y="3217540"/>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TextBox 13">
            <a:extLst>
              <a:ext uri="{FF2B5EF4-FFF2-40B4-BE49-F238E27FC236}">
                <a16:creationId xmlns:a16="http://schemas.microsoft.com/office/drawing/2014/main" id="{CA7D1448-ED18-E9B8-C705-9D021D82A0C3}"/>
              </a:ext>
            </a:extLst>
          </p:cNvPr>
          <p:cNvSpPr txBox="1"/>
          <p:nvPr/>
        </p:nvSpPr>
        <p:spPr>
          <a:xfrm>
            <a:off x="323528" y="32261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5" name="TextBox 14">
            <a:extLst>
              <a:ext uri="{FF2B5EF4-FFF2-40B4-BE49-F238E27FC236}">
                <a16:creationId xmlns:a16="http://schemas.microsoft.com/office/drawing/2014/main" id="{65D2714A-DDBC-D10C-E70F-B0D8C47EB790}"/>
              </a:ext>
            </a:extLst>
          </p:cNvPr>
          <p:cNvSpPr txBox="1"/>
          <p:nvPr/>
        </p:nvSpPr>
        <p:spPr>
          <a:xfrm>
            <a:off x="3275856" y="27679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16" name="Minus 15">
            <a:extLst>
              <a:ext uri="{FF2B5EF4-FFF2-40B4-BE49-F238E27FC236}">
                <a16:creationId xmlns:a16="http://schemas.microsoft.com/office/drawing/2014/main" id="{EC3D68C0-965A-FE7E-B087-3AA9B9104BC8}"/>
              </a:ext>
            </a:extLst>
          </p:cNvPr>
          <p:cNvSpPr/>
          <p:nvPr/>
        </p:nvSpPr>
        <p:spPr>
          <a:xfrm>
            <a:off x="2483768" y="3425518"/>
            <a:ext cx="3550145" cy="80054"/>
          </a:xfrm>
          <a:prstGeom prst="mathMin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77CA23EF-CC04-DDE2-0FC8-65F17696AB92}"/>
              </a:ext>
            </a:extLst>
          </p:cNvPr>
          <p:cNvSpPr txBox="1"/>
          <p:nvPr/>
        </p:nvSpPr>
        <p:spPr>
          <a:xfrm>
            <a:off x="3059832" y="3604872"/>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18" name="Minus 17">
            <a:extLst>
              <a:ext uri="{FF2B5EF4-FFF2-40B4-BE49-F238E27FC236}">
                <a16:creationId xmlns:a16="http://schemas.microsoft.com/office/drawing/2014/main" id="{6A394D96-08E0-89A7-736E-E908D83EDF76}"/>
              </a:ext>
            </a:extLst>
          </p:cNvPr>
          <p:cNvSpPr/>
          <p:nvPr/>
        </p:nvSpPr>
        <p:spPr>
          <a:xfrm>
            <a:off x="6228184" y="3425950"/>
            <a:ext cx="1368152" cy="79622"/>
          </a:xfrm>
          <a:prstGeom prst="mathMin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a:extLst>
              <a:ext uri="{FF2B5EF4-FFF2-40B4-BE49-F238E27FC236}">
                <a16:creationId xmlns:a16="http://schemas.microsoft.com/office/drawing/2014/main" id="{0CD7B3A4-A4AC-0D87-9C3A-9F347B59A033}"/>
              </a:ext>
            </a:extLst>
          </p:cNvPr>
          <p:cNvSpPr txBox="1"/>
          <p:nvPr/>
        </p:nvSpPr>
        <p:spPr>
          <a:xfrm>
            <a:off x="6372200" y="3208248"/>
            <a:ext cx="1368152" cy="369332"/>
          </a:xfrm>
          <a:prstGeom prst="rect">
            <a:avLst/>
          </a:prstGeom>
          <a:noFill/>
        </p:spPr>
        <p:txBody>
          <a:bodyPr wrap="square" lIns="0" tIns="0" rIns="0" bIns="0" rtlCol="0">
            <a:spAutoFit/>
          </a:bodyPr>
          <a:lstStyle/>
          <a:p>
            <a:r>
              <a:rPr lang="en-US" sz="1200" dirty="0"/>
              <a:t>-0.003 – (-0.358)</a:t>
            </a:r>
            <a:endParaRPr lang="he-IL" sz="1200" dirty="0"/>
          </a:p>
          <a:p>
            <a:endParaRPr lang="en-FI" sz="1200" b="1" dirty="0"/>
          </a:p>
        </p:txBody>
      </p:sp>
      <p:sp>
        <p:nvSpPr>
          <p:cNvPr id="20" name="TextBox 19">
            <a:extLst>
              <a:ext uri="{FF2B5EF4-FFF2-40B4-BE49-F238E27FC236}">
                <a16:creationId xmlns:a16="http://schemas.microsoft.com/office/drawing/2014/main" id="{57711088-FDB1-95F9-D7F1-39471820A26C}"/>
              </a:ext>
            </a:extLst>
          </p:cNvPr>
          <p:cNvSpPr txBox="1"/>
          <p:nvPr/>
        </p:nvSpPr>
        <p:spPr>
          <a:xfrm>
            <a:off x="6372951" y="3547714"/>
            <a:ext cx="1368152" cy="369332"/>
          </a:xfrm>
          <a:prstGeom prst="rect">
            <a:avLst/>
          </a:prstGeom>
          <a:noFill/>
        </p:spPr>
        <p:txBody>
          <a:bodyPr wrap="square" lIns="0" tIns="0" rIns="0" bIns="0" rtlCol="0">
            <a:spAutoFit/>
          </a:bodyPr>
          <a:lstStyle/>
          <a:p>
            <a:r>
              <a:rPr lang="en-US" sz="1200" dirty="0"/>
              <a:t>0.787 – (0.046)</a:t>
            </a:r>
            <a:endParaRPr lang="he-IL" sz="1200" dirty="0"/>
          </a:p>
          <a:p>
            <a:endParaRPr lang="en-FI" sz="1200" b="1" dirty="0"/>
          </a:p>
        </p:txBody>
      </p:sp>
      <p:sp>
        <p:nvSpPr>
          <p:cNvPr id="21" name="Equal 7">
            <a:extLst>
              <a:ext uri="{FF2B5EF4-FFF2-40B4-BE49-F238E27FC236}">
                <a16:creationId xmlns:a16="http://schemas.microsoft.com/office/drawing/2014/main" id="{78B895FA-8D38-0710-D87F-04C58AC630E8}"/>
              </a:ext>
            </a:extLst>
          </p:cNvPr>
          <p:cNvSpPr/>
          <p:nvPr/>
        </p:nvSpPr>
        <p:spPr>
          <a:xfrm>
            <a:off x="7535436" y="3253391"/>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TextBox 22">
            <a:extLst>
              <a:ext uri="{FF2B5EF4-FFF2-40B4-BE49-F238E27FC236}">
                <a16:creationId xmlns:a16="http://schemas.microsoft.com/office/drawing/2014/main" id="{FBD8EBF1-9B59-EA82-BF1F-5502D45F31C9}"/>
              </a:ext>
            </a:extLst>
          </p:cNvPr>
          <p:cNvSpPr txBox="1"/>
          <p:nvPr/>
        </p:nvSpPr>
        <p:spPr>
          <a:xfrm>
            <a:off x="8140954" y="3392044"/>
            <a:ext cx="535110" cy="215444"/>
          </a:xfrm>
          <a:prstGeom prst="rect">
            <a:avLst/>
          </a:prstGeom>
          <a:noFill/>
        </p:spPr>
        <p:txBody>
          <a:bodyPr wrap="square" lIns="0" tIns="0" rIns="0" bIns="0" rtlCol="0">
            <a:spAutoFit/>
          </a:bodyPr>
          <a:lstStyle/>
          <a:p>
            <a:r>
              <a:rPr lang="fi-FI" sz="1400" b="1" dirty="0"/>
              <a:t>0.486</a:t>
            </a:r>
            <a:endParaRPr lang="en-FI" sz="1400" b="1" dirty="0"/>
          </a:p>
        </p:txBody>
      </p:sp>
      <p:sp>
        <p:nvSpPr>
          <p:cNvPr id="24" name="TextBox 23">
            <a:extLst>
              <a:ext uri="{FF2B5EF4-FFF2-40B4-BE49-F238E27FC236}">
                <a16:creationId xmlns:a16="http://schemas.microsoft.com/office/drawing/2014/main" id="{A08B6081-885F-01F1-9C90-DC5A0923B262}"/>
              </a:ext>
            </a:extLst>
          </p:cNvPr>
          <p:cNvSpPr txBox="1"/>
          <p:nvPr/>
        </p:nvSpPr>
        <p:spPr>
          <a:xfrm>
            <a:off x="520008" y="924503"/>
            <a:ext cx="7524076" cy="1384995"/>
          </a:xfrm>
          <a:prstGeom prst="rect">
            <a:avLst/>
          </a:prstGeom>
          <a:noFill/>
        </p:spPr>
        <p:txBody>
          <a:bodyPr wrap="square" lIns="0" tIns="0" rIns="0" bIns="0" rtlCol="0">
            <a:spAutoFit/>
          </a:bodyPr>
          <a:lstStyle/>
          <a:p>
            <a:r>
              <a:rPr lang="fi-FI" dirty="0"/>
              <a:t>In </a:t>
            </a:r>
            <a:r>
              <a:rPr lang="fi-FI" dirty="0" err="1"/>
              <a:t>the</a:t>
            </a:r>
            <a:r>
              <a:rPr lang="fi-FI" dirty="0"/>
              <a:t> KIPP </a:t>
            </a:r>
            <a:r>
              <a:rPr lang="fi-FI" dirty="0" err="1"/>
              <a:t>example</a:t>
            </a:r>
            <a:r>
              <a:rPr lang="fi-FI" dirty="0"/>
              <a:t> (</a:t>
            </a:r>
            <a:r>
              <a:rPr lang="fi-FI" dirty="0" err="1"/>
              <a:t>fig</a:t>
            </a:r>
            <a:r>
              <a:rPr lang="fi-FI" dirty="0"/>
              <a:t> 3.2 in </a:t>
            </a:r>
            <a:r>
              <a:rPr lang="fi-FI" dirty="0" err="1"/>
              <a:t>Mastering</a:t>
            </a:r>
            <a:r>
              <a:rPr lang="fi-FI" dirty="0"/>
              <a:t> </a:t>
            </a:r>
            <a:r>
              <a:rPr lang="fi-FI" dirty="0" err="1"/>
              <a:t>Metrics</a:t>
            </a:r>
            <a:r>
              <a:rPr lang="fi-FI" dirty="0"/>
              <a:t>):</a:t>
            </a:r>
          </a:p>
          <a:p>
            <a:pPr marL="285750" indent="-285750">
              <a:buFont typeface="Arial" panose="020B0604020202020204" pitchFamily="34" charset="0"/>
              <a:buChar char="•"/>
            </a:pPr>
            <a:r>
              <a:rPr lang="fi-FI" dirty="0" err="1"/>
              <a:t>Standardized</a:t>
            </a:r>
            <a:r>
              <a:rPr lang="fi-FI" dirty="0"/>
              <a:t> </a:t>
            </a:r>
            <a:r>
              <a:rPr lang="fi-FI" dirty="0" err="1"/>
              <a:t>grades</a:t>
            </a:r>
            <a:r>
              <a:rPr lang="fi-FI" dirty="0"/>
              <a:t> </a:t>
            </a:r>
            <a:r>
              <a:rPr lang="fi-FI" dirty="0" err="1"/>
              <a:t>among</a:t>
            </a:r>
            <a:r>
              <a:rPr lang="fi-FI" dirty="0"/>
              <a:t> </a:t>
            </a:r>
            <a:r>
              <a:rPr lang="fi-FI" dirty="0" err="1"/>
              <a:t>lottery</a:t>
            </a:r>
            <a:r>
              <a:rPr lang="fi-FI" dirty="0"/>
              <a:t> </a:t>
            </a:r>
            <a:r>
              <a:rPr lang="fi-FI" dirty="0" err="1"/>
              <a:t>winners</a:t>
            </a:r>
            <a:r>
              <a:rPr lang="fi-FI" dirty="0"/>
              <a:t> </a:t>
            </a:r>
            <a:r>
              <a:rPr lang="fi-FI" dirty="0" err="1"/>
              <a:t>are</a:t>
            </a:r>
            <a:r>
              <a:rPr lang="fi-FI" dirty="0"/>
              <a:t> -0.003, </a:t>
            </a:r>
            <a:r>
              <a:rPr lang="fi-FI" dirty="0" err="1"/>
              <a:t>while</a:t>
            </a:r>
            <a:r>
              <a:rPr lang="fi-FI" dirty="0"/>
              <a:t> </a:t>
            </a:r>
            <a:r>
              <a:rPr lang="fi-FI" dirty="0" err="1"/>
              <a:t>grades</a:t>
            </a:r>
            <a:r>
              <a:rPr lang="fi-FI" dirty="0"/>
              <a:t> </a:t>
            </a:r>
            <a:r>
              <a:rPr lang="fi-FI" dirty="0" err="1"/>
              <a:t>among</a:t>
            </a:r>
            <a:r>
              <a:rPr lang="fi-FI" dirty="0"/>
              <a:t> </a:t>
            </a:r>
            <a:r>
              <a:rPr lang="fi-FI" dirty="0" err="1"/>
              <a:t>lottery</a:t>
            </a:r>
            <a:r>
              <a:rPr lang="fi-FI" dirty="0"/>
              <a:t> </a:t>
            </a:r>
            <a:r>
              <a:rPr lang="fi-FI" dirty="0" err="1"/>
              <a:t>losers</a:t>
            </a:r>
            <a:r>
              <a:rPr lang="fi-FI" dirty="0"/>
              <a:t> </a:t>
            </a:r>
            <a:r>
              <a:rPr lang="fi-FI" dirty="0" err="1"/>
              <a:t>are</a:t>
            </a:r>
            <a:r>
              <a:rPr lang="fi-FI" dirty="0"/>
              <a:t> -0.358. </a:t>
            </a:r>
          </a:p>
          <a:p>
            <a:pPr marL="285750" indent="-285750">
              <a:buFont typeface="Arial" panose="020B0604020202020204" pitchFamily="34" charset="0"/>
              <a:buChar char="•"/>
            </a:pPr>
            <a:r>
              <a:rPr lang="fi-FI" dirty="0" err="1"/>
              <a:t>The</a:t>
            </a:r>
            <a:r>
              <a:rPr lang="fi-FI" dirty="0"/>
              <a:t> </a:t>
            </a:r>
            <a:r>
              <a:rPr lang="fi-FI" dirty="0" err="1"/>
              <a:t>likelihood</a:t>
            </a:r>
            <a:r>
              <a:rPr lang="fi-FI" dirty="0"/>
              <a:t> to </a:t>
            </a:r>
            <a:r>
              <a:rPr lang="fi-FI" dirty="0" err="1"/>
              <a:t>attend</a:t>
            </a:r>
            <a:r>
              <a:rPr lang="fi-FI" dirty="0"/>
              <a:t> </a:t>
            </a:r>
            <a:r>
              <a:rPr lang="fi-FI" dirty="0" err="1"/>
              <a:t>among</a:t>
            </a:r>
            <a:r>
              <a:rPr lang="fi-FI" dirty="0"/>
              <a:t> </a:t>
            </a:r>
            <a:r>
              <a:rPr lang="fi-FI" dirty="0" err="1"/>
              <a:t>lottery</a:t>
            </a:r>
            <a:r>
              <a:rPr lang="fi-FI" dirty="0"/>
              <a:t> </a:t>
            </a:r>
            <a:r>
              <a:rPr lang="fi-FI" dirty="0" err="1"/>
              <a:t>winners</a:t>
            </a:r>
            <a:r>
              <a:rPr lang="fi-FI" dirty="0"/>
              <a:t> is 78.7% </a:t>
            </a:r>
            <a:r>
              <a:rPr lang="fi-FI" dirty="0" err="1"/>
              <a:t>while</a:t>
            </a:r>
            <a:r>
              <a:rPr lang="fi-FI" dirty="0"/>
              <a:t> </a:t>
            </a:r>
            <a:r>
              <a:rPr lang="fi-FI" dirty="0" err="1"/>
              <a:t>among</a:t>
            </a:r>
            <a:r>
              <a:rPr lang="fi-FI" dirty="0"/>
              <a:t> </a:t>
            </a:r>
            <a:r>
              <a:rPr lang="fi-FI" dirty="0" err="1"/>
              <a:t>lottery</a:t>
            </a:r>
            <a:r>
              <a:rPr lang="fi-FI" dirty="0"/>
              <a:t> </a:t>
            </a:r>
            <a:r>
              <a:rPr lang="fi-FI" dirty="0" err="1"/>
              <a:t>losers</a:t>
            </a:r>
            <a:r>
              <a:rPr lang="fi-FI" dirty="0"/>
              <a:t> it is 4.6%.  </a:t>
            </a:r>
            <a:endParaRPr lang="en-FI" b="1" dirty="0"/>
          </a:p>
        </p:txBody>
      </p:sp>
      <p:sp>
        <p:nvSpPr>
          <p:cNvPr id="6" name="TextBox 5">
            <a:extLst>
              <a:ext uri="{FF2B5EF4-FFF2-40B4-BE49-F238E27FC236}">
                <a16:creationId xmlns:a16="http://schemas.microsoft.com/office/drawing/2014/main" id="{354626D3-0233-7844-3289-41AF646E0744}"/>
              </a:ext>
            </a:extLst>
          </p:cNvPr>
          <p:cNvSpPr txBox="1"/>
          <p:nvPr/>
        </p:nvSpPr>
        <p:spPr>
          <a:xfrm>
            <a:off x="2068830" y="4514850"/>
            <a:ext cx="3032177" cy="230832"/>
          </a:xfrm>
          <a:prstGeom prst="rect">
            <a:avLst/>
          </a:prstGeom>
          <a:noFill/>
        </p:spPr>
        <p:txBody>
          <a:bodyPr wrap="none" lIns="0" tIns="0" rIns="0" bIns="0" rtlCol="0">
            <a:spAutoFit/>
          </a:bodyPr>
          <a:lstStyle/>
          <a:p>
            <a:r>
              <a:rPr lang="fi-FI" sz="1500" dirty="0" err="1"/>
              <a:t>compare</a:t>
            </a:r>
            <a:r>
              <a:rPr lang="fi-FI" sz="1500" dirty="0"/>
              <a:t> </a:t>
            </a:r>
            <a:r>
              <a:rPr lang="en-FI" sz="1500" dirty="0"/>
              <a:t>slide 29 (Wald estimator)! </a:t>
            </a:r>
          </a:p>
        </p:txBody>
      </p:sp>
    </p:spTree>
    <p:extLst>
      <p:ext uri="{BB962C8B-B14F-4D97-AF65-F5344CB8AC3E}">
        <p14:creationId xmlns:p14="http://schemas.microsoft.com/office/powerpoint/2010/main" val="2856161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Testing if the IV conditions are fulfilled</a:t>
            </a:r>
            <a:br>
              <a:rPr lang="en-US" sz="3600" dirty="0"/>
            </a:br>
            <a:br>
              <a:rPr lang="en-US" sz="3600" dirty="0"/>
            </a:br>
            <a:endParaRPr lang="en-US" sz="3600" dirty="0"/>
          </a:p>
        </p:txBody>
      </p:sp>
    </p:spTree>
    <p:extLst>
      <p:ext uri="{BB962C8B-B14F-4D97-AF65-F5344CB8AC3E}">
        <p14:creationId xmlns:p14="http://schemas.microsoft.com/office/powerpoint/2010/main" val="327979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3F56-4FC8-12C5-5932-58C48C0C4BD8}"/>
              </a:ext>
            </a:extLst>
          </p:cNvPr>
          <p:cNvSpPr>
            <a:spLocks noGrp="1"/>
          </p:cNvSpPr>
          <p:nvPr>
            <p:ph type="ctrTitle"/>
          </p:nvPr>
        </p:nvSpPr>
        <p:spPr>
          <a:xfrm>
            <a:off x="468313" y="265113"/>
            <a:ext cx="8207375" cy="432147"/>
          </a:xfrm>
        </p:spPr>
        <p:txBody>
          <a:bodyPr/>
          <a:lstStyle/>
          <a:p>
            <a:r>
              <a:rPr lang="en-FI" dirty="0"/>
              <a:t>Most recent results</a:t>
            </a:r>
          </a:p>
        </p:txBody>
      </p:sp>
      <p:sp>
        <p:nvSpPr>
          <p:cNvPr id="3" name="Content Placeholder 2">
            <a:extLst>
              <a:ext uri="{FF2B5EF4-FFF2-40B4-BE49-F238E27FC236}">
                <a16:creationId xmlns:a16="http://schemas.microsoft.com/office/drawing/2014/main" id="{057AC62B-3930-6898-3B6B-D3365EAFB36D}"/>
              </a:ext>
            </a:extLst>
          </p:cNvPr>
          <p:cNvSpPr>
            <a:spLocks noGrp="1"/>
          </p:cNvSpPr>
          <p:nvPr>
            <p:ph sz="quarter" idx="14"/>
          </p:nvPr>
        </p:nvSpPr>
        <p:spPr>
          <a:xfrm>
            <a:off x="468314" y="832199"/>
            <a:ext cx="8207374" cy="4041525"/>
          </a:xfrm>
        </p:spPr>
        <p:txBody>
          <a:bodyPr/>
          <a:lstStyle/>
          <a:p>
            <a:r>
              <a:rPr lang="en-FI" sz="1800" b="0" dirty="0">
                <a:latin typeface="Arial" panose="020B0604020202020204" pitchFamily="34" charset="0"/>
                <a:cs typeface="Arial" panose="020B0604020202020204" pitchFamily="34" charset="0"/>
              </a:rPr>
              <a:t>You discussed the earlier results from MTO with Prottoy in Lecture 6. </a:t>
            </a:r>
          </a:p>
          <a:p>
            <a:endParaRPr lang="en-FI" sz="1800" b="0" dirty="0">
              <a:latin typeface="Arial" panose="020B0604020202020204" pitchFamily="34" charset="0"/>
              <a:cs typeface="Arial" panose="020B0604020202020204" pitchFamily="34" charset="0"/>
            </a:endParaRPr>
          </a:p>
          <a:p>
            <a:r>
              <a:rPr lang="en-FI" sz="1800" b="0" dirty="0">
                <a:latin typeface="Arial" panose="020B0604020202020204" pitchFamily="34" charset="0"/>
                <a:cs typeface="Arial" panose="020B0604020202020204" pitchFamily="34" charset="0"/>
              </a:rPr>
              <a:t>Today we will look at the most recent results, where the authors followed up on the individuals who moved as children, to track their labor market outcomes as adults: </a:t>
            </a:r>
          </a:p>
          <a:p>
            <a:endParaRPr lang="en-FI" sz="1800" b="0" dirty="0">
              <a:latin typeface="Arial" panose="020B0604020202020204" pitchFamily="34" charset="0"/>
              <a:cs typeface="Arial" panose="020B0604020202020204" pitchFamily="34" charset="0"/>
              <a:hlinkClick r:id="rId2"/>
            </a:endParaRPr>
          </a:p>
          <a:p>
            <a:r>
              <a:rPr lang="en-GB" sz="1800" b="0" i="1" dirty="0">
                <a:latin typeface="Arial" panose="020B0604020202020204" pitchFamily="34" charset="0"/>
                <a:cs typeface="Arial" panose="020B0604020202020204" pitchFamily="34" charset="0"/>
                <a:hlinkClick r:id="rId2"/>
              </a:rPr>
              <a:t>Chetty, R., Hendren, N. and Katz, L.F., 2016. The effects of exposure to better </a:t>
            </a:r>
            <a:r>
              <a:rPr lang="en-GB" sz="1800" b="0" i="1" dirty="0" err="1">
                <a:latin typeface="Arial" panose="020B0604020202020204" pitchFamily="34" charset="0"/>
                <a:cs typeface="Arial" panose="020B0604020202020204" pitchFamily="34" charset="0"/>
                <a:hlinkClick r:id="rId2"/>
              </a:rPr>
              <a:t>neighborhoods</a:t>
            </a:r>
            <a:r>
              <a:rPr lang="en-GB" sz="1800" b="0" i="1" dirty="0">
                <a:latin typeface="Arial" panose="020B0604020202020204" pitchFamily="34" charset="0"/>
                <a:cs typeface="Arial" panose="020B0604020202020204" pitchFamily="34" charset="0"/>
                <a:hlinkClick r:id="rId2"/>
              </a:rPr>
              <a:t> on children: New evidence from the moving to opportunity experiment. American Economic Review, 106(4), pp.855-902.</a:t>
            </a:r>
            <a:endParaRPr lang="en-GB" sz="1800" b="0" i="1" dirty="0">
              <a:latin typeface="Arial" panose="020B0604020202020204" pitchFamily="34" charset="0"/>
              <a:cs typeface="Arial" panose="020B0604020202020204" pitchFamily="34" charset="0"/>
            </a:endParaRPr>
          </a:p>
          <a:p>
            <a:endParaRPr lang="en-GB" sz="1800" b="0" dirty="0">
              <a:latin typeface="Arial" panose="020B0604020202020204" pitchFamily="34" charset="0"/>
              <a:cs typeface="Arial" panose="020B0604020202020204" pitchFamily="34" charset="0"/>
            </a:endParaRPr>
          </a:p>
          <a:p>
            <a:r>
              <a:rPr lang="en-GB" sz="1800" b="0" dirty="0">
                <a:latin typeface="Arial" panose="020B0604020202020204" pitchFamily="34" charset="0"/>
                <a:cs typeface="Arial" panose="020B0604020202020204" pitchFamily="34" charset="0"/>
              </a:rPr>
              <a:t>One feature of this study setup becomes important: </a:t>
            </a:r>
            <a:r>
              <a:rPr lang="en-GB" sz="1800" dirty="0">
                <a:latin typeface="Arial" panose="020B0604020202020204" pitchFamily="34" charset="0"/>
                <a:cs typeface="Arial" panose="020B0604020202020204" pitchFamily="34" charset="0"/>
              </a:rPr>
              <a:t>Take-up of was imperfect</a:t>
            </a:r>
            <a:r>
              <a:rPr lang="en-GB" sz="1800" b="0" dirty="0">
                <a:latin typeface="Arial" panose="020B0604020202020204" pitchFamily="34" charset="0"/>
                <a:cs typeface="Arial" panose="020B0604020202020204" pitchFamily="34" charset="0"/>
              </a:rPr>
              <a:t>: many households allocated to treatment and offered the vouchers did not actually move to another </a:t>
            </a:r>
            <a:r>
              <a:rPr lang="en-GB" sz="1800" b="0" dirty="0" err="1">
                <a:latin typeface="Arial" panose="020B0604020202020204" pitchFamily="34" charset="0"/>
                <a:cs typeface="Arial" panose="020B0604020202020204" pitchFamily="34" charset="0"/>
              </a:rPr>
              <a:t>neighborhood</a:t>
            </a:r>
            <a:r>
              <a:rPr lang="en-GB" sz="1800" b="0" dirty="0">
                <a:latin typeface="Arial" panose="020B0604020202020204" pitchFamily="34" charset="0"/>
                <a:cs typeface="Arial" panose="020B0604020202020204" pitchFamily="34" charset="0"/>
              </a:rPr>
              <a:t>. </a:t>
            </a:r>
          </a:p>
          <a:p>
            <a:endParaRPr lang="en-FI" dirty="0"/>
          </a:p>
        </p:txBody>
      </p:sp>
      <p:sp>
        <p:nvSpPr>
          <p:cNvPr id="4" name="Slide Number Placeholder 3">
            <a:extLst>
              <a:ext uri="{FF2B5EF4-FFF2-40B4-BE49-F238E27FC236}">
                <a16:creationId xmlns:a16="http://schemas.microsoft.com/office/drawing/2014/main" id="{6DF67BB6-F3F3-277D-1E06-4291AC0465AF}"/>
              </a:ext>
            </a:extLst>
          </p:cNvPr>
          <p:cNvSpPr>
            <a:spLocks noGrp="1"/>
          </p:cNvSpPr>
          <p:nvPr>
            <p:ph type="sldNum" sz="quarter" idx="17"/>
          </p:nvPr>
        </p:nvSpPr>
        <p:spPr/>
        <p:txBody>
          <a:bodyPr/>
          <a:lstStyle/>
          <a:p>
            <a:pPr>
              <a:defRPr/>
            </a:pPr>
            <a:fld id="{49EFD4B7-1CC6-864B-A72A-C978B70BBA9B}" type="slidenum">
              <a:rPr lang="fi-FI" smtClean="0"/>
              <a:pPr>
                <a:defRPr/>
              </a:pPr>
              <a:t>6</a:t>
            </a:fld>
            <a:endParaRPr lang="fi-FI"/>
          </a:p>
        </p:txBody>
      </p:sp>
    </p:spTree>
    <p:extLst>
      <p:ext uri="{BB962C8B-B14F-4D97-AF65-F5344CB8AC3E}">
        <p14:creationId xmlns:p14="http://schemas.microsoft.com/office/powerpoint/2010/main" val="2239382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Conditions on a valid instrument</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6479950" cy="3612113"/>
          </a:xfrm>
        </p:spPr>
        <p:txBody>
          <a:bodyPr/>
          <a:lstStyle/>
          <a:p>
            <a:pPr marL="457200" indent="-457200">
              <a:buFont typeface="Arial" charset="0"/>
              <a:buAutoNum type="arabicPeriod"/>
            </a:pPr>
            <a:r>
              <a:rPr lang="en-FI" dirty="0">
                <a:latin typeface="Arial" panose="020B0604020202020204" pitchFamily="34" charset="0"/>
                <a:cs typeface="Arial" panose="020B0604020202020204" pitchFamily="34" charset="0"/>
              </a:rPr>
              <a:t>Relevance : the instrument should be correlated with the variable of interest! </a:t>
            </a:r>
            <a:r>
              <a:rPr lang="en-GB" sz="1800" b="0" i="1" dirty="0">
                <a:effectLst/>
                <a:latin typeface="Arial" panose="020B0604020202020204" pitchFamily="34" charset="0"/>
                <a:cs typeface="Arial" panose="020B0604020202020204" pitchFamily="34" charset="0"/>
              </a:rPr>
              <a:t>The instrument has a causal effect on the variable whose effects we’re trying to capture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Exogeneity </a:t>
            </a:r>
            <a:r>
              <a:rPr lang="en-GB" sz="1800" b="0" i="1" dirty="0">
                <a:effectLst/>
                <a:latin typeface="Arial" panose="020B0604020202020204" pitchFamily="34" charset="0"/>
                <a:cs typeface="Arial" panose="020B0604020202020204" pitchFamily="34" charset="0"/>
              </a:rPr>
              <a:t>The instrument is randomly assigned or “as good as randomly assigned,” in the sense of being unrelated to the omitted variables we might like to control for (e.g. family background, ability or motivation).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Exclusion restriction</a:t>
            </a:r>
            <a:r>
              <a:rPr lang="en-FI" b="0" dirty="0">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the chosen instrument should only affects outcomes through the variable of interest, or the “treatment variable”.  </a:t>
            </a:r>
            <a:endParaRPr lang="en-GB" b="0" i="1"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60</a:t>
            </a:fld>
            <a:endParaRPr lang="fi-FI"/>
          </a:p>
        </p:txBody>
      </p:sp>
      <p:sp>
        <p:nvSpPr>
          <p:cNvPr id="6" name="Rounded Rectangle 5">
            <a:extLst>
              <a:ext uri="{FF2B5EF4-FFF2-40B4-BE49-F238E27FC236}">
                <a16:creationId xmlns:a16="http://schemas.microsoft.com/office/drawing/2014/main" id="{C5E36C96-A1BB-E86D-E506-487518855E1B}"/>
              </a:ext>
            </a:extLst>
          </p:cNvPr>
          <p:cNvSpPr/>
          <p:nvPr/>
        </p:nvSpPr>
        <p:spPr>
          <a:xfrm>
            <a:off x="7092279" y="1391745"/>
            <a:ext cx="1656183" cy="601911"/>
          </a:xfrm>
          <a:prstGeom prst="roundRect">
            <a:avLst/>
          </a:prstGeom>
          <a:solidFill>
            <a:srgbClr val="00A8B4"/>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a:t>Relevance</a:t>
            </a:r>
          </a:p>
          <a:p>
            <a:pPr algn="ctr"/>
            <a:r>
              <a:rPr lang="en-US" dirty="0"/>
              <a:t>condition</a:t>
            </a:r>
            <a:endParaRPr lang="he-IL" dirty="0"/>
          </a:p>
        </p:txBody>
      </p:sp>
      <p:sp>
        <p:nvSpPr>
          <p:cNvPr id="7" name="Rounded Rectangle 6">
            <a:extLst>
              <a:ext uri="{FF2B5EF4-FFF2-40B4-BE49-F238E27FC236}">
                <a16:creationId xmlns:a16="http://schemas.microsoft.com/office/drawing/2014/main" id="{B05F2353-1915-9E70-5329-87FFD8B3B158}"/>
              </a:ext>
            </a:extLst>
          </p:cNvPr>
          <p:cNvSpPr/>
          <p:nvPr/>
        </p:nvSpPr>
        <p:spPr>
          <a:xfrm>
            <a:off x="7092280" y="2618287"/>
            <a:ext cx="1656183" cy="601911"/>
          </a:xfrm>
          <a:prstGeom prst="round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Exogeneity condition</a:t>
            </a:r>
            <a:endParaRPr lang="he-IL" sz="1600" dirty="0"/>
          </a:p>
        </p:txBody>
      </p:sp>
      <p:sp>
        <p:nvSpPr>
          <p:cNvPr id="8" name="Rounded Rectangle 7">
            <a:extLst>
              <a:ext uri="{FF2B5EF4-FFF2-40B4-BE49-F238E27FC236}">
                <a16:creationId xmlns:a16="http://schemas.microsoft.com/office/drawing/2014/main" id="{95501D62-64BD-0173-360C-375A1F9F32E2}"/>
              </a:ext>
            </a:extLst>
          </p:cNvPr>
          <p:cNvSpPr/>
          <p:nvPr/>
        </p:nvSpPr>
        <p:spPr>
          <a:xfrm>
            <a:off x="7092279" y="3844829"/>
            <a:ext cx="1656183" cy="601911"/>
          </a:xfrm>
          <a:prstGeom prst="roundRect">
            <a:avLst/>
          </a:prstGeom>
          <a:solidFill>
            <a:srgbClr val="00B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Exclusion Restriction</a:t>
            </a:r>
            <a:endParaRPr lang="he-IL" sz="1600" dirty="0"/>
          </a:p>
        </p:txBody>
      </p:sp>
    </p:spTree>
    <p:extLst>
      <p:ext uri="{BB962C8B-B14F-4D97-AF65-F5344CB8AC3E}">
        <p14:creationId xmlns:p14="http://schemas.microsoft.com/office/powerpoint/2010/main" val="1483766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Testing IV-conditions: Relevance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6695974" cy="3612113"/>
          </a:xfrm>
        </p:spPr>
        <p:txBody>
          <a:bodyPr/>
          <a:lstStyle/>
          <a:p>
            <a:pPr marL="457200" indent="-457200">
              <a:buFont typeface="Arial" charset="0"/>
              <a:buAutoNum type="arabicPeriod"/>
            </a:pPr>
            <a:r>
              <a:rPr lang="en-FI" dirty="0">
                <a:latin typeface="Arial" panose="020B0604020202020204" pitchFamily="34" charset="0"/>
                <a:cs typeface="Arial" panose="020B0604020202020204" pitchFamily="34" charset="0"/>
              </a:rPr>
              <a:t>Relevance: the instrument should be (strongly) correlated with the variable of interest! </a:t>
            </a:r>
            <a:br>
              <a:rPr lang="en-FI" sz="1800" b="0" i="1" dirty="0">
                <a:effectLst/>
                <a:latin typeface="Arial" panose="020B0604020202020204" pitchFamily="34" charset="0"/>
                <a:cs typeface="Arial" panose="020B0604020202020204" pitchFamily="34" charset="0"/>
              </a:rPr>
            </a:br>
            <a:endParaRPr lang="en-FI" sz="1000" dirty="0">
              <a:latin typeface="Arial" panose="020B0604020202020204" pitchFamily="34" charset="0"/>
              <a:cs typeface="Arial" panose="020B0604020202020204" pitchFamily="34" charset="0"/>
            </a:endParaRPr>
          </a:p>
          <a:p>
            <a:r>
              <a:rPr lang="en-FI" sz="1800" b="0" dirty="0">
                <a:latin typeface="Arial" panose="020B0604020202020204" pitchFamily="34" charset="0"/>
                <a:cs typeface="Arial" panose="020B0604020202020204" pitchFamily="34" charset="0"/>
              </a:rPr>
              <a:t>How can this be tested? Ideas? </a:t>
            </a:r>
          </a:p>
          <a:p>
            <a:endParaRPr lang="en-FI" sz="1000" b="0" dirty="0">
              <a:latin typeface="Arial" panose="020B0604020202020204" pitchFamily="34" charset="0"/>
              <a:cs typeface="Arial" panose="020B0604020202020204" pitchFamily="34" charset="0"/>
            </a:endParaRPr>
          </a:p>
          <a:p>
            <a:r>
              <a:rPr lang="en-FI" sz="1800" b="0" dirty="0">
                <a:latin typeface="Arial" panose="020B0604020202020204" pitchFamily="34" charset="0"/>
                <a:cs typeface="Arial" panose="020B0604020202020204" pitchFamily="34" charset="0"/>
              </a:rPr>
              <a:t>We can check the correlation between the instrument (winning lottery) and the var. of interest (being admitted). Often we do this by running a regression. </a:t>
            </a:r>
          </a:p>
          <a:p>
            <a:r>
              <a:rPr lang="en-FI" sz="1000" b="0" dirty="0">
                <a:latin typeface="Arial" panose="020B0604020202020204" pitchFamily="34" charset="0"/>
                <a:cs typeface="Arial" panose="020B0604020202020204" pitchFamily="34" charset="0"/>
              </a:rPr>
              <a:t> </a:t>
            </a:r>
          </a:p>
          <a:p>
            <a:r>
              <a:rPr lang="en-FI" sz="1800" b="0" dirty="0">
                <a:latin typeface="Arial" panose="020B0604020202020204" pitchFamily="34" charset="0"/>
                <a:cs typeface="Arial" panose="020B0604020202020204" pitchFamily="34" charset="0"/>
              </a:rPr>
              <a:t>This regression is referred to as the “First stage”. A strong correlation i.e. a large and statistically significant coefficient= a strong first stage. </a:t>
            </a:r>
          </a:p>
          <a:p>
            <a:endParaRPr lang="en-FI" sz="18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61</a:t>
            </a:fld>
            <a:endParaRPr lang="fi-FI"/>
          </a:p>
        </p:txBody>
      </p:sp>
      <p:sp>
        <p:nvSpPr>
          <p:cNvPr id="6" name="Rounded Rectangle 5">
            <a:extLst>
              <a:ext uri="{FF2B5EF4-FFF2-40B4-BE49-F238E27FC236}">
                <a16:creationId xmlns:a16="http://schemas.microsoft.com/office/drawing/2014/main" id="{C5E36C96-A1BB-E86D-E506-487518855E1B}"/>
              </a:ext>
            </a:extLst>
          </p:cNvPr>
          <p:cNvSpPr/>
          <p:nvPr/>
        </p:nvSpPr>
        <p:spPr>
          <a:xfrm>
            <a:off x="7236296" y="1417340"/>
            <a:ext cx="1512166" cy="601911"/>
          </a:xfrm>
          <a:prstGeom prst="roundRect">
            <a:avLst/>
          </a:prstGeom>
          <a:solidFill>
            <a:srgbClr val="00A8B4"/>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a:t>Relevance condition</a:t>
            </a:r>
            <a:endParaRPr lang="he-IL" dirty="0"/>
          </a:p>
        </p:txBody>
      </p:sp>
    </p:spTree>
    <p:extLst>
      <p:ext uri="{BB962C8B-B14F-4D97-AF65-F5344CB8AC3E}">
        <p14:creationId xmlns:p14="http://schemas.microsoft.com/office/powerpoint/2010/main" val="270131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Testing IV-conditions: Exogeneity or Independence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2" y="1201316"/>
            <a:ext cx="6767984" cy="3612113"/>
          </a:xfrm>
        </p:spPr>
        <p:txBody>
          <a:bodyPr/>
          <a:lstStyle/>
          <a:p>
            <a:r>
              <a:rPr lang="en-FI" dirty="0">
                <a:latin typeface="Arial" panose="020B0604020202020204" pitchFamily="34" charset="0"/>
                <a:cs typeface="Arial" panose="020B0604020202020204" pitchFamily="34" charset="0"/>
              </a:rPr>
              <a:t>2. </a:t>
            </a:r>
            <a:r>
              <a:rPr lang="en-FI" sz="1800" dirty="0">
                <a:latin typeface="Arial" panose="020B0604020202020204" pitchFamily="34" charset="0"/>
                <a:cs typeface="Arial" panose="020B0604020202020204" pitchFamily="34" charset="0"/>
              </a:rPr>
              <a:t>Exogeneity </a:t>
            </a:r>
            <a:r>
              <a:rPr lang="en-GB" sz="1800" b="0" i="1" dirty="0">
                <a:effectLst/>
                <a:latin typeface="Arial" panose="020B0604020202020204" pitchFamily="34" charset="0"/>
                <a:cs typeface="Arial" panose="020B0604020202020204" pitchFamily="34" charset="0"/>
              </a:rPr>
              <a:t>The instrument is randomly assigned or “as good as randomly assigned”. It is not correlated with pre-treatment characteristics that may affect the potential outcome (this is the endogeneity problem that we try to solve by using the IV strategy!). </a:t>
            </a:r>
            <a:endParaRPr lang="en-FI" sz="1800" dirty="0">
              <a:latin typeface="Arial" panose="020B0604020202020204" pitchFamily="34" charset="0"/>
              <a:cs typeface="Arial" panose="020B0604020202020204" pitchFamily="34" charset="0"/>
            </a:endParaRPr>
          </a:p>
          <a:p>
            <a:pPr marL="457200" indent="-457200">
              <a:buAutoNum type="arabicPeriod"/>
            </a:pPr>
            <a:endParaRPr lang="en-FI" sz="500" dirty="0">
              <a:latin typeface="Arial" panose="020B0604020202020204" pitchFamily="34" charset="0"/>
              <a:cs typeface="Arial" panose="020B0604020202020204" pitchFamily="34" charset="0"/>
            </a:endParaRPr>
          </a:p>
          <a:p>
            <a:r>
              <a:rPr lang="en-FI" sz="1800" dirty="0">
                <a:latin typeface="Arial" panose="020B0604020202020204" pitchFamily="34" charset="0"/>
                <a:cs typeface="Arial" panose="020B0604020202020204" pitchFamily="34" charset="0"/>
              </a:rPr>
              <a:t>In the case of a lottery, this randomness is almost guaranteed. For other instruments, this may be less evident. </a:t>
            </a:r>
          </a:p>
          <a:p>
            <a:r>
              <a:rPr lang="en-FI" sz="500" dirty="0">
                <a:latin typeface="Arial" panose="020B0604020202020204" pitchFamily="34" charset="0"/>
                <a:cs typeface="Arial" panose="020B0604020202020204" pitchFamily="34" charset="0"/>
              </a:rPr>
              <a:t> </a:t>
            </a:r>
          </a:p>
          <a:p>
            <a:r>
              <a:rPr lang="en-FI" sz="1800" dirty="0">
                <a:latin typeface="Arial" panose="020B0604020202020204" pitchFamily="34" charset="0"/>
                <a:cs typeface="Arial" panose="020B0604020202020204" pitchFamily="34" charset="0"/>
              </a:rPr>
              <a:t>Can exogeneity be tested?</a:t>
            </a:r>
          </a:p>
          <a:p>
            <a:r>
              <a:rPr lang="en-FI" sz="1800" b="0" dirty="0">
                <a:latin typeface="Arial" panose="020B0604020202020204" pitchFamily="34" charset="0"/>
                <a:cs typeface="Arial" panose="020B0604020202020204" pitchFamily="34" charset="0"/>
              </a:rPr>
              <a:t>Not 100%, but the researcher can show that the instrument is not correlated with</a:t>
            </a:r>
            <a:r>
              <a:rPr lang="en-FI" sz="1800" b="0" i="1" dirty="0">
                <a:latin typeface="Arial" panose="020B0604020202020204" pitchFamily="34" charset="0"/>
                <a:cs typeface="Arial" panose="020B0604020202020204" pitchFamily="34" charset="0"/>
              </a:rPr>
              <a:t> observable </a:t>
            </a:r>
            <a:r>
              <a:rPr lang="en-FI" sz="1800" b="0" dirty="0">
                <a:latin typeface="Arial" panose="020B0604020202020204" pitchFamily="34" charset="0"/>
                <a:cs typeface="Arial" panose="020B0604020202020204" pitchFamily="34" charset="0"/>
              </a:rPr>
              <a:t>pre treatment variables that may affect the potential outcome. Show that the characteristics of winners and losers are similar. There can still be</a:t>
            </a:r>
            <a:r>
              <a:rPr lang="en-FI" sz="1800" b="0" i="1" dirty="0">
                <a:latin typeface="Arial" panose="020B0604020202020204" pitchFamily="34" charset="0"/>
                <a:cs typeface="Arial" panose="020B0604020202020204" pitchFamily="34" charset="0"/>
              </a:rPr>
              <a:t> unobservable </a:t>
            </a:r>
            <a:r>
              <a:rPr lang="en-FI" sz="1800" b="0" dirty="0">
                <a:latin typeface="Arial" panose="020B0604020202020204" pitchFamily="34" charset="0"/>
                <a:cs typeface="Arial" panose="020B0604020202020204" pitchFamily="34" charset="0"/>
              </a:rPr>
              <a:t>differences. </a:t>
            </a: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62</a:t>
            </a:fld>
            <a:endParaRPr lang="fi-FI"/>
          </a:p>
        </p:txBody>
      </p:sp>
      <p:sp>
        <p:nvSpPr>
          <p:cNvPr id="7" name="Rounded Rectangle 6">
            <a:extLst>
              <a:ext uri="{FF2B5EF4-FFF2-40B4-BE49-F238E27FC236}">
                <a16:creationId xmlns:a16="http://schemas.microsoft.com/office/drawing/2014/main" id="{B05F2353-1915-9E70-5329-87FFD8B3B158}"/>
              </a:ext>
            </a:extLst>
          </p:cNvPr>
          <p:cNvSpPr/>
          <p:nvPr/>
        </p:nvSpPr>
        <p:spPr>
          <a:xfrm>
            <a:off x="7236296" y="2556544"/>
            <a:ext cx="1656183" cy="601911"/>
          </a:xfrm>
          <a:prstGeom prst="round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Exogeneity condition</a:t>
            </a:r>
            <a:endParaRPr lang="he-IL" sz="1600" dirty="0"/>
          </a:p>
        </p:txBody>
      </p:sp>
    </p:spTree>
    <p:extLst>
      <p:ext uri="{BB962C8B-B14F-4D97-AF65-F5344CB8AC3E}">
        <p14:creationId xmlns:p14="http://schemas.microsoft.com/office/powerpoint/2010/main" val="18545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sz="3000" dirty="0"/>
              <a:t>Testing IV-Conditions: Exclusion restriction</a:t>
            </a:r>
            <a:br>
              <a:rPr lang="en-FI" sz="3000" dirty="0"/>
            </a:br>
            <a:endParaRPr lang="en-FI" sz="3000"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6335934" cy="3612113"/>
          </a:xfrm>
        </p:spPr>
        <p:txBody>
          <a:bodyPr/>
          <a:lstStyle/>
          <a:p>
            <a:r>
              <a:rPr lang="en-FI" dirty="0">
                <a:latin typeface="Arial" panose="020B0604020202020204" pitchFamily="34" charset="0"/>
                <a:cs typeface="Arial" panose="020B0604020202020204" pitchFamily="34" charset="0"/>
              </a:rPr>
              <a:t>3. Exclusion restriction</a:t>
            </a:r>
            <a:r>
              <a:rPr lang="en-FI" b="0" dirty="0">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the chosen instrument should only affects outcomes through the variable of interest, or the “treatment variable”.  </a:t>
            </a:r>
          </a:p>
          <a:p>
            <a:endParaRPr lang="en-GB" sz="1800" b="0" i="1" dirty="0">
              <a:latin typeface="Arial" panose="020B0604020202020204" pitchFamily="34" charset="0"/>
              <a:cs typeface="Arial" panose="020B0604020202020204" pitchFamily="34" charset="0"/>
            </a:endParaRPr>
          </a:p>
          <a:p>
            <a:r>
              <a:rPr lang="en-FI" dirty="0">
                <a:latin typeface="Arial" panose="020B0604020202020204" pitchFamily="34" charset="0"/>
                <a:cs typeface="Arial" panose="020B0604020202020204" pitchFamily="34" charset="0"/>
              </a:rPr>
              <a:t>Can this be tested?</a:t>
            </a:r>
            <a:r>
              <a:rPr lang="en-GB" b="0" i="1" dirty="0">
                <a:latin typeface="Arial" panose="020B0604020202020204" pitchFamily="34" charset="0"/>
                <a:cs typeface="Arial" panose="020B0604020202020204" pitchFamily="34" charset="0"/>
              </a:rPr>
              <a:t> </a:t>
            </a:r>
            <a:r>
              <a:rPr lang="en-GB" sz="1800" b="0" i="1" dirty="0">
                <a:latin typeface="Arial" panose="020B0604020202020204" pitchFamily="34" charset="0"/>
                <a:cs typeface="Arial" panose="020B0604020202020204" pitchFamily="34" charset="0"/>
              </a:rPr>
              <a:t>No, but the researcher needs to provide convincing arguments in favour of the exclusion restriction. Usually this is done by suggesting different “threats” to the exclusion restriction – i.e. different alternative ways that the IV may affect the outcome, and showing with data that these do not seem to be problematic. </a:t>
            </a:r>
            <a:endParaRPr lang="en-GB" b="0" i="1" dirty="0">
              <a:latin typeface="Arial" panose="020B0604020202020204" pitchFamily="34" charset="0"/>
              <a:cs typeface="Arial" panose="020B0604020202020204" pitchFamily="34" charset="0"/>
            </a:endParaRPr>
          </a:p>
          <a:p>
            <a:endParaRPr lang="en-FI"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63</a:t>
            </a:fld>
            <a:endParaRPr lang="fi-FI"/>
          </a:p>
        </p:txBody>
      </p:sp>
      <p:sp>
        <p:nvSpPr>
          <p:cNvPr id="8" name="Rounded Rectangle 7">
            <a:extLst>
              <a:ext uri="{FF2B5EF4-FFF2-40B4-BE49-F238E27FC236}">
                <a16:creationId xmlns:a16="http://schemas.microsoft.com/office/drawing/2014/main" id="{95501D62-64BD-0173-360C-375A1F9F32E2}"/>
              </a:ext>
            </a:extLst>
          </p:cNvPr>
          <p:cNvSpPr/>
          <p:nvPr/>
        </p:nvSpPr>
        <p:spPr>
          <a:xfrm>
            <a:off x="6911876" y="3721596"/>
            <a:ext cx="1656183" cy="601911"/>
          </a:xfrm>
          <a:prstGeom prst="roundRect">
            <a:avLst/>
          </a:prstGeom>
          <a:solidFill>
            <a:srgbClr val="00B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Exclusion Restriction</a:t>
            </a:r>
            <a:endParaRPr lang="he-IL" sz="1600" dirty="0"/>
          </a:p>
        </p:txBody>
      </p:sp>
    </p:spTree>
    <p:extLst>
      <p:ext uri="{BB962C8B-B14F-4D97-AF65-F5344CB8AC3E}">
        <p14:creationId xmlns:p14="http://schemas.microsoft.com/office/powerpoint/2010/main" val="1722911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Using an Instrumental Variable</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r>
              <a:rPr lang="en-FI" b="0" dirty="0">
                <a:latin typeface="Arial" panose="020B0604020202020204" pitchFamily="34" charset="0"/>
                <a:cs typeface="Arial" panose="020B0604020202020204" pitchFamily="34" charset="0"/>
              </a:rPr>
              <a:t>We often face endogeneity problems (there is selection on omitted variables</a:t>
            </a:r>
            <a:r>
              <a:rPr lang="fi-FI" b="0" dirty="0">
                <a:latin typeface="Arial" panose="020B0604020202020204" pitchFamily="34" charset="0"/>
                <a:cs typeface="Arial" panose="020B0604020202020204" pitchFamily="34" charset="0"/>
              </a:rPr>
              <a:t> into ”</a:t>
            </a:r>
            <a:r>
              <a:rPr lang="fi-FI" b="0" dirty="0" err="1">
                <a:latin typeface="Arial" panose="020B0604020202020204" pitchFamily="34" charset="0"/>
                <a:cs typeface="Arial" panose="020B0604020202020204" pitchFamily="34" charset="0"/>
              </a:rPr>
              <a:t>treatment</a:t>
            </a:r>
            <a:r>
              <a:rPr lang="fi-FI" b="0" dirty="0">
                <a:latin typeface="Arial" panose="020B0604020202020204" pitchFamily="34" charset="0"/>
                <a:cs typeface="Arial" panose="020B0604020202020204" pitchFamily="34" charset="0"/>
              </a:rPr>
              <a:t>”)</a:t>
            </a:r>
            <a:endParaRPr lang="en-FI" b="0" dirty="0">
              <a:latin typeface="Arial" panose="020B0604020202020204" pitchFamily="34" charset="0"/>
              <a:cs typeface="Arial" panose="020B0604020202020204" pitchFamily="34" charset="0"/>
            </a:endParaRPr>
          </a:p>
          <a:p>
            <a:endParaRPr lang="en-FI" b="0" dirty="0">
              <a:latin typeface="Arial" panose="020B0604020202020204" pitchFamily="34" charset="0"/>
              <a:cs typeface="Arial" panose="020B0604020202020204" pitchFamily="34" charset="0"/>
            </a:endParaRPr>
          </a:p>
          <a:p>
            <a:r>
              <a:rPr lang="en-FI" b="0" dirty="0">
                <a:latin typeface="Arial" panose="020B0604020202020204" pitchFamily="34" charset="0"/>
                <a:cs typeface="Arial" panose="020B0604020202020204" pitchFamily="34" charset="0"/>
              </a:rPr>
              <a:t>An Instrument is an exogenous variable that leads to variation in the endogenous Treatment (variable of interest). Generally: </a:t>
            </a:r>
          </a:p>
          <a:p>
            <a:r>
              <a:rPr lang="fi-FI" b="0" dirty="0">
                <a:latin typeface="Arial" panose="020B0604020202020204" pitchFamily="34" charset="0"/>
                <a:cs typeface="Arial" panose="020B0604020202020204" pitchFamily="34" charset="0"/>
              </a:rPr>
              <a:t>	- Using an </a:t>
            </a:r>
            <a:r>
              <a:rPr lang="fi-FI" b="0" dirty="0" err="1">
                <a:latin typeface="Arial" panose="020B0604020202020204" pitchFamily="34" charset="0"/>
                <a:cs typeface="Arial" panose="020B0604020202020204" pitchFamily="34" charset="0"/>
              </a:rPr>
              <a:t>Instrument</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we</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can</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treat</a:t>
            </a:r>
            <a:r>
              <a:rPr lang="fi-FI" b="0" dirty="0">
                <a:latin typeface="Arial" panose="020B0604020202020204" pitchFamily="34" charset="0"/>
                <a:cs typeface="Arial" panose="020B0604020202020204" pitchFamily="34" charset="0"/>
              </a:rPr>
              <a:t> </a:t>
            </a:r>
            <a:r>
              <a:rPr lang="fi-FI" b="0" i="1" dirty="0" err="1">
                <a:latin typeface="Arial" panose="020B0604020202020204" pitchFamily="34" charset="0"/>
                <a:cs typeface="Arial" panose="020B0604020202020204" pitchFamily="34" charset="0"/>
              </a:rPr>
              <a:t>part</a:t>
            </a:r>
            <a:r>
              <a:rPr lang="fi-FI" b="0" i="1" dirty="0">
                <a:latin typeface="Arial" panose="020B0604020202020204" pitchFamily="34" charset="0"/>
                <a:cs typeface="Arial" panose="020B0604020202020204" pitchFamily="34" charset="0"/>
              </a:rPr>
              <a:t> of </a:t>
            </a:r>
            <a:r>
              <a:rPr lang="fi-FI" b="0" i="1" dirty="0" err="1">
                <a:latin typeface="Arial" panose="020B0604020202020204" pitchFamily="34" charset="0"/>
                <a:cs typeface="Arial" panose="020B0604020202020204" pitchFamily="34" charset="0"/>
              </a:rPr>
              <a:t>the</a:t>
            </a:r>
            <a:r>
              <a:rPr lang="fi-FI" b="0" i="1" dirty="0">
                <a:latin typeface="Arial" panose="020B0604020202020204" pitchFamily="34" charset="0"/>
                <a:cs typeface="Arial" panose="020B0604020202020204" pitchFamily="34" charset="0"/>
              </a:rPr>
              <a:t> </a:t>
            </a:r>
            <a:r>
              <a:rPr lang="fi-FI" b="0" i="1" dirty="0" err="1">
                <a:latin typeface="Arial" panose="020B0604020202020204" pitchFamily="34" charset="0"/>
                <a:cs typeface="Arial" panose="020B0604020202020204" pitchFamily="34" charset="0"/>
              </a:rPr>
              <a:t>variation</a:t>
            </a:r>
            <a:r>
              <a:rPr lang="fi-FI" b="0" i="1" dirty="0">
                <a:latin typeface="Arial" panose="020B0604020202020204" pitchFamily="34" charset="0"/>
                <a:cs typeface="Arial" panose="020B0604020202020204" pitchFamily="34" charset="0"/>
              </a:rPr>
              <a:t> in 	</a:t>
            </a:r>
            <a:r>
              <a:rPr lang="fi-FI" b="0" i="1" dirty="0" err="1">
                <a:latin typeface="Arial" panose="020B0604020202020204" pitchFamily="34" charset="0"/>
                <a:cs typeface="Arial" panose="020B0604020202020204" pitchFamily="34" charset="0"/>
              </a:rPr>
              <a:t>treatment</a:t>
            </a:r>
            <a:r>
              <a:rPr lang="fi-FI" b="0" i="1" dirty="0">
                <a:latin typeface="Arial" panose="020B0604020202020204" pitchFamily="34" charset="0"/>
                <a:cs typeface="Arial" panose="020B0604020202020204" pitchFamily="34" charset="0"/>
              </a:rPr>
              <a:t> status </a:t>
            </a:r>
            <a:r>
              <a:rPr lang="fi-FI" b="0" dirty="0">
                <a:latin typeface="Arial" panose="020B0604020202020204" pitchFamily="34" charset="0"/>
                <a:cs typeface="Arial" panose="020B0604020202020204" pitchFamily="34" charset="0"/>
              </a:rPr>
              <a:t>as </a:t>
            </a:r>
            <a:r>
              <a:rPr lang="fi-FI" b="0" dirty="0" err="1">
                <a:latin typeface="Arial" panose="020B0604020202020204" pitchFamily="34" charset="0"/>
                <a:cs typeface="Arial" panose="020B0604020202020204" pitchFamily="34" charset="0"/>
              </a:rPr>
              <a:t>random</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or</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exogenous</a:t>
            </a:r>
            <a:r>
              <a:rPr lang="fi-FI" b="0" dirty="0">
                <a:latin typeface="Arial" panose="020B0604020202020204" pitchFamily="34" charset="0"/>
                <a:cs typeface="Arial" panose="020B0604020202020204" pitchFamily="34" charset="0"/>
              </a:rPr>
              <a:t>. </a:t>
            </a:r>
          </a:p>
          <a:p>
            <a:r>
              <a:rPr lang="fi-FI" b="0" dirty="0">
                <a:latin typeface="Arial" panose="020B0604020202020204" pitchFamily="34" charset="0"/>
                <a:cs typeface="Arial" panose="020B0604020202020204" pitchFamily="34" charset="0"/>
              </a:rPr>
              <a:t>	- </a:t>
            </a:r>
            <a:r>
              <a:rPr lang="fi-FI" b="0" dirty="0" err="1">
                <a:latin typeface="Arial" panose="020B0604020202020204" pitchFamily="34" charset="0"/>
                <a:cs typeface="Arial" panose="020B0604020202020204" pitchFamily="34" charset="0"/>
              </a:rPr>
              <a:t>What</a:t>
            </a:r>
            <a:r>
              <a:rPr lang="fi-FI" b="0" dirty="0">
                <a:latin typeface="Arial" panose="020B0604020202020204" pitchFamily="34" charset="0"/>
                <a:cs typeface="Arial" panose="020B0604020202020204" pitchFamily="34" charset="0"/>
              </a:rPr>
              <a:t> </a:t>
            </a:r>
            <a:r>
              <a:rPr lang="fi-FI" b="0" dirty="0" err="1">
                <a:latin typeface="Arial" panose="020B0604020202020204" pitchFamily="34" charset="0"/>
                <a:cs typeface="Arial" panose="020B0604020202020204" pitchFamily="34" charset="0"/>
              </a:rPr>
              <a:t>part</a:t>
            </a:r>
            <a:r>
              <a:rPr lang="fi-FI" b="0" dirty="0">
                <a:latin typeface="Arial" panose="020B0604020202020204" pitchFamily="34" charset="0"/>
                <a:cs typeface="Arial" panose="020B0604020202020204" pitchFamily="34" charset="0"/>
              </a:rPr>
              <a:t>? </a:t>
            </a:r>
            <a:endParaRPr lang="en-FI"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64</a:t>
            </a:fld>
            <a:endParaRPr lang="fi-FI"/>
          </a:p>
        </p:txBody>
      </p:sp>
    </p:spTree>
    <p:extLst>
      <p:ext uri="{BB962C8B-B14F-4D97-AF65-F5344CB8AC3E}">
        <p14:creationId xmlns:p14="http://schemas.microsoft.com/office/powerpoint/2010/main" val="1840279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910F-9E64-34DF-C079-6356BD0A8659}"/>
              </a:ext>
            </a:extLst>
          </p:cNvPr>
          <p:cNvSpPr>
            <a:spLocks noGrp="1"/>
          </p:cNvSpPr>
          <p:nvPr>
            <p:ph type="ctrTitle"/>
          </p:nvPr>
        </p:nvSpPr>
        <p:spPr/>
        <p:txBody>
          <a:bodyPr/>
          <a:lstStyle/>
          <a:p>
            <a:r>
              <a:rPr lang="en-FI" dirty="0"/>
              <a:t>LATE (Local Average Treatment Effect)</a:t>
            </a:r>
          </a:p>
        </p:txBody>
      </p:sp>
      <p:sp>
        <p:nvSpPr>
          <p:cNvPr id="3" name="Content Placeholder 2">
            <a:extLst>
              <a:ext uri="{FF2B5EF4-FFF2-40B4-BE49-F238E27FC236}">
                <a16:creationId xmlns:a16="http://schemas.microsoft.com/office/drawing/2014/main" id="{2EAFC73E-1858-EB91-E09C-85A05D5B57E3}"/>
              </a:ext>
            </a:extLst>
          </p:cNvPr>
          <p:cNvSpPr>
            <a:spLocks noGrp="1"/>
          </p:cNvSpPr>
          <p:nvPr>
            <p:ph sz="quarter" idx="14"/>
          </p:nvPr>
        </p:nvSpPr>
        <p:spPr>
          <a:xfrm>
            <a:off x="468314" y="985293"/>
            <a:ext cx="8207374" cy="3612402"/>
          </a:xfrm>
        </p:spPr>
        <p:txBody>
          <a:bodyPr/>
          <a:lstStyle/>
          <a:p>
            <a:r>
              <a:rPr lang="en-FI" b="0" dirty="0"/>
              <a:t>The IV strategy allows us to estimate the treatment effect for a specific group of individuals or “units”: </a:t>
            </a:r>
          </a:p>
          <a:p>
            <a:endParaRPr lang="en-FI" dirty="0"/>
          </a:p>
          <a:p>
            <a:r>
              <a:rPr lang="en-FI" dirty="0"/>
              <a:t>Those whose treatment status changes </a:t>
            </a:r>
            <a:r>
              <a:rPr lang="en-FI" u="sng" dirty="0"/>
              <a:t>because</a:t>
            </a:r>
            <a:r>
              <a:rPr lang="en-FI" dirty="0"/>
              <a:t> of the instrument! </a:t>
            </a:r>
          </a:p>
          <a:p>
            <a:endParaRPr lang="en-FI" dirty="0"/>
          </a:p>
          <a:p>
            <a:r>
              <a:rPr lang="en-FI" b="0" dirty="0"/>
              <a:t>This is equivalent to the </a:t>
            </a:r>
            <a:r>
              <a:rPr lang="en-FI" dirty="0">
                <a:solidFill>
                  <a:srgbClr val="BB16A3"/>
                </a:solidFill>
              </a:rPr>
              <a:t>“compliers” discussed earlier!</a:t>
            </a:r>
          </a:p>
        </p:txBody>
      </p:sp>
      <p:sp>
        <p:nvSpPr>
          <p:cNvPr id="4" name="Slide Number Placeholder 3">
            <a:extLst>
              <a:ext uri="{FF2B5EF4-FFF2-40B4-BE49-F238E27FC236}">
                <a16:creationId xmlns:a16="http://schemas.microsoft.com/office/drawing/2014/main" id="{22591F98-8908-B767-F1DD-9655AFFABE04}"/>
              </a:ext>
            </a:extLst>
          </p:cNvPr>
          <p:cNvSpPr>
            <a:spLocks noGrp="1"/>
          </p:cNvSpPr>
          <p:nvPr>
            <p:ph type="sldNum" sz="quarter" idx="17"/>
          </p:nvPr>
        </p:nvSpPr>
        <p:spPr/>
        <p:txBody>
          <a:bodyPr/>
          <a:lstStyle/>
          <a:p>
            <a:pPr>
              <a:defRPr/>
            </a:pPr>
            <a:fld id="{49EFD4B7-1CC6-864B-A72A-C978B70BBA9B}" type="slidenum">
              <a:rPr lang="fi-FI" smtClean="0"/>
              <a:pPr>
                <a:defRPr/>
              </a:pPr>
              <a:t>65</a:t>
            </a:fld>
            <a:endParaRPr lang="fi-FI"/>
          </a:p>
        </p:txBody>
      </p:sp>
    </p:spTree>
    <p:extLst>
      <p:ext uri="{BB962C8B-B14F-4D97-AF65-F5344CB8AC3E}">
        <p14:creationId xmlns:p14="http://schemas.microsoft.com/office/powerpoint/2010/main" val="4115191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910F-9E64-34DF-C079-6356BD0A8659}"/>
              </a:ext>
            </a:extLst>
          </p:cNvPr>
          <p:cNvSpPr>
            <a:spLocks noGrp="1"/>
          </p:cNvSpPr>
          <p:nvPr>
            <p:ph type="ctrTitle"/>
          </p:nvPr>
        </p:nvSpPr>
        <p:spPr/>
        <p:txBody>
          <a:bodyPr/>
          <a:lstStyle/>
          <a:p>
            <a:r>
              <a:rPr lang="en-FI" dirty="0"/>
              <a:t>LATE in the KIPP study </a:t>
            </a:r>
          </a:p>
        </p:txBody>
      </p:sp>
      <p:sp>
        <p:nvSpPr>
          <p:cNvPr id="3" name="Content Placeholder 2">
            <a:extLst>
              <a:ext uri="{FF2B5EF4-FFF2-40B4-BE49-F238E27FC236}">
                <a16:creationId xmlns:a16="http://schemas.microsoft.com/office/drawing/2014/main" id="{2EAFC73E-1858-EB91-E09C-85A05D5B57E3}"/>
              </a:ext>
            </a:extLst>
          </p:cNvPr>
          <p:cNvSpPr>
            <a:spLocks noGrp="1"/>
          </p:cNvSpPr>
          <p:nvPr>
            <p:ph sz="quarter" idx="14"/>
          </p:nvPr>
        </p:nvSpPr>
        <p:spPr>
          <a:xfrm>
            <a:off x="467544" y="841276"/>
            <a:ext cx="8208144" cy="4608611"/>
          </a:xfrm>
        </p:spPr>
        <p:txBody>
          <a:bodyPr/>
          <a:lstStyle/>
          <a:p>
            <a:r>
              <a:rPr lang="en-FI" dirty="0"/>
              <a:t>The effect of attendance on grades is </a:t>
            </a:r>
            <a:r>
              <a:rPr lang="en-GB" dirty="0"/>
              <a:t>e</a:t>
            </a:r>
            <a:r>
              <a:rPr lang="en-FI" dirty="0"/>
              <a:t>stimated for kids who: </a:t>
            </a:r>
          </a:p>
          <a:p>
            <a:pPr marL="457200" indent="-457200">
              <a:buFont typeface="+mj-lt"/>
              <a:buAutoNum type="arabicPeriod"/>
            </a:pPr>
            <a:r>
              <a:rPr lang="en-FI" sz="1800" b="0" dirty="0">
                <a:solidFill>
                  <a:srgbClr val="BB16A3"/>
                </a:solidFill>
              </a:rPr>
              <a:t>Have families who selected into signing up for the lottery</a:t>
            </a:r>
          </a:p>
          <a:p>
            <a:pPr marL="457200" indent="-457200">
              <a:buFont typeface="+mj-lt"/>
              <a:buAutoNum type="arabicPeriod"/>
            </a:pPr>
            <a:r>
              <a:rPr lang="en-FI" sz="1800" b="0" dirty="0">
                <a:solidFill>
                  <a:srgbClr val="BB16A3"/>
                </a:solidFill>
              </a:rPr>
              <a:t>Attended the KIPP </a:t>
            </a:r>
            <a:r>
              <a:rPr lang="en-FI" sz="1800" b="0" i="1" dirty="0">
                <a:solidFill>
                  <a:srgbClr val="BB16A3"/>
                </a:solidFill>
              </a:rPr>
              <a:t>because</a:t>
            </a:r>
            <a:r>
              <a:rPr lang="en-FI" sz="1800" b="0" dirty="0">
                <a:solidFill>
                  <a:srgbClr val="BB16A3"/>
                </a:solidFill>
              </a:rPr>
              <a:t> they won the lottery (i.e.“compliers” with respect to this instrument.) </a:t>
            </a:r>
          </a:p>
          <a:p>
            <a:pPr marL="457200" indent="-457200">
              <a:buFont typeface="+mj-lt"/>
              <a:buAutoNum type="arabicPeriod"/>
            </a:pPr>
            <a:endParaRPr lang="en-FI" sz="500" b="0" dirty="0"/>
          </a:p>
          <a:p>
            <a:r>
              <a:rPr lang="en-FI" sz="2000" b="0" dirty="0"/>
              <a:t>Probably, other groups of kids would have had a different effect from attending these schools. </a:t>
            </a:r>
          </a:p>
          <a:p>
            <a:pPr marL="342900" indent="-342900">
              <a:buFontTx/>
              <a:buChar char="-"/>
            </a:pPr>
            <a:r>
              <a:rPr lang="en-GB" sz="1800" b="0" dirty="0"/>
              <a:t>K</a:t>
            </a:r>
            <a:r>
              <a:rPr lang="en-FI" sz="1800" b="0" dirty="0"/>
              <a:t>ids who did not sign up for the lottery, and kids who did not attend despite winning the lottery </a:t>
            </a:r>
            <a:r>
              <a:rPr lang="en-FI" sz="1800" b="0" dirty="0">
                <a:solidFill>
                  <a:srgbClr val="BB16A3"/>
                </a:solidFill>
              </a:rPr>
              <a:t>(never takers) </a:t>
            </a:r>
          </a:p>
          <a:p>
            <a:pPr marL="342900" indent="-342900">
              <a:buFontTx/>
              <a:buChar char="-"/>
            </a:pPr>
            <a:r>
              <a:rPr lang="en-FI" sz="1800" b="0" dirty="0"/>
              <a:t>Kids who attended even if they lost the lottery </a:t>
            </a:r>
            <a:r>
              <a:rPr lang="en-FI" sz="1800" b="0" dirty="0">
                <a:solidFill>
                  <a:srgbClr val="BB16A3"/>
                </a:solidFill>
              </a:rPr>
              <a:t>(always takers) </a:t>
            </a:r>
          </a:p>
          <a:p>
            <a:endParaRPr lang="en-FI" sz="500" b="0" dirty="0"/>
          </a:p>
          <a:p>
            <a:r>
              <a:rPr lang="en-FI" sz="2000" b="0" dirty="0"/>
              <a:t>If treatment effects are heterogenous (different) between different groups of kids, then the effect that we estimate for the compliers is not the general ATE, but the </a:t>
            </a:r>
            <a:r>
              <a:rPr lang="en-FI" sz="2000" b="0" dirty="0">
                <a:solidFill>
                  <a:srgbClr val="BB16A3"/>
                </a:solidFill>
              </a:rPr>
              <a:t>”Local Average Treatment Effect”, LATE</a:t>
            </a:r>
            <a:r>
              <a:rPr lang="en-FI" sz="2000" b="0" dirty="0"/>
              <a:t>. </a:t>
            </a:r>
            <a:endParaRPr lang="en-FI" b="0" dirty="0"/>
          </a:p>
        </p:txBody>
      </p:sp>
      <p:sp>
        <p:nvSpPr>
          <p:cNvPr id="4" name="Slide Number Placeholder 3">
            <a:extLst>
              <a:ext uri="{FF2B5EF4-FFF2-40B4-BE49-F238E27FC236}">
                <a16:creationId xmlns:a16="http://schemas.microsoft.com/office/drawing/2014/main" id="{22591F98-8908-B767-F1DD-9655AFFABE04}"/>
              </a:ext>
            </a:extLst>
          </p:cNvPr>
          <p:cNvSpPr>
            <a:spLocks noGrp="1"/>
          </p:cNvSpPr>
          <p:nvPr>
            <p:ph type="sldNum" sz="quarter" idx="17"/>
          </p:nvPr>
        </p:nvSpPr>
        <p:spPr/>
        <p:txBody>
          <a:bodyPr/>
          <a:lstStyle/>
          <a:p>
            <a:pPr>
              <a:defRPr/>
            </a:pPr>
            <a:fld id="{49EFD4B7-1CC6-864B-A72A-C978B70BBA9B}" type="slidenum">
              <a:rPr lang="fi-FI" smtClean="0"/>
              <a:pPr>
                <a:defRPr/>
              </a:pPr>
              <a:t>66</a:t>
            </a:fld>
            <a:endParaRPr lang="fi-FI"/>
          </a:p>
        </p:txBody>
      </p:sp>
    </p:spTree>
    <p:extLst>
      <p:ext uri="{BB962C8B-B14F-4D97-AF65-F5344CB8AC3E}">
        <p14:creationId xmlns:p14="http://schemas.microsoft.com/office/powerpoint/2010/main" val="41550950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1CE0-E834-D04E-1BE5-DA7B4DD702AE}"/>
              </a:ext>
            </a:extLst>
          </p:cNvPr>
          <p:cNvSpPr>
            <a:spLocks noGrp="1"/>
          </p:cNvSpPr>
          <p:nvPr>
            <p:ph type="ctrTitle"/>
          </p:nvPr>
        </p:nvSpPr>
        <p:spPr/>
        <p:txBody>
          <a:bodyPr/>
          <a:lstStyle/>
          <a:p>
            <a:r>
              <a:rPr lang="en-FI" dirty="0"/>
              <a:t>LATE in Card (1995)</a:t>
            </a:r>
          </a:p>
        </p:txBody>
      </p:sp>
      <p:sp>
        <p:nvSpPr>
          <p:cNvPr id="3" name="Content Placeholder 2">
            <a:extLst>
              <a:ext uri="{FF2B5EF4-FFF2-40B4-BE49-F238E27FC236}">
                <a16:creationId xmlns:a16="http://schemas.microsoft.com/office/drawing/2014/main" id="{7DC65E57-D74A-6499-2F4F-2918FD6746DE}"/>
              </a:ext>
            </a:extLst>
          </p:cNvPr>
          <p:cNvSpPr>
            <a:spLocks noGrp="1"/>
          </p:cNvSpPr>
          <p:nvPr>
            <p:ph sz="quarter" idx="14"/>
          </p:nvPr>
        </p:nvSpPr>
        <p:spPr>
          <a:xfrm>
            <a:off x="468314" y="1261611"/>
            <a:ext cx="8207374" cy="3612113"/>
          </a:xfrm>
        </p:spPr>
        <p:txBody>
          <a:bodyPr/>
          <a:lstStyle/>
          <a:p>
            <a:r>
              <a:rPr lang="en-GB" sz="1800" b="0" dirty="0">
                <a:effectLst/>
                <a:latin typeface="Arial" panose="020B0604020202020204" pitchFamily="34" charset="0"/>
                <a:cs typeface="Arial" panose="020B0604020202020204" pitchFamily="34" charset="0"/>
              </a:rPr>
              <a:t>In another famous IV paper on returns to education, David Card (1995) wants to estimate the effects of higher education on earnings. Since there is selection into college, Card suggests an IV that leads to variation in whether an individual attends college:</a:t>
            </a:r>
            <a:br>
              <a:rPr lang="en-GB" sz="1800" b="0" dirty="0">
                <a:effectLst/>
                <a:latin typeface="Arial" panose="020B0604020202020204" pitchFamily="34" charset="0"/>
                <a:cs typeface="Arial" panose="020B0604020202020204" pitchFamily="34" charset="0"/>
              </a:rPr>
            </a:br>
            <a:r>
              <a:rPr lang="en-GB" sz="600" b="0" dirty="0">
                <a:effectLst/>
                <a:latin typeface="Arial" panose="020B0604020202020204" pitchFamily="34" charset="0"/>
                <a:cs typeface="Arial" panose="020B0604020202020204" pitchFamily="34" charset="0"/>
              </a:rPr>
              <a:t> </a:t>
            </a:r>
            <a:endParaRPr lang="en-GB" sz="600" b="0" dirty="0">
              <a:latin typeface="Arial" panose="020B0604020202020204" pitchFamily="34" charset="0"/>
              <a:cs typeface="Arial" panose="020B0604020202020204" pitchFamily="34" charset="0"/>
            </a:endParaRPr>
          </a:p>
          <a:p>
            <a:r>
              <a:rPr lang="en-GB" sz="1800" b="0" dirty="0">
                <a:latin typeface="Arial" panose="020B0604020202020204" pitchFamily="34" charset="0"/>
                <a:cs typeface="Arial" panose="020B0604020202020204" pitchFamily="34" charset="0"/>
              </a:rPr>
              <a:t>The IV is: ”</a:t>
            </a:r>
            <a:r>
              <a:rPr lang="en-GB" sz="1800" b="0" dirty="0">
                <a:effectLst/>
                <a:latin typeface="Arial" panose="020B0604020202020204" pitchFamily="34" charset="0"/>
                <a:cs typeface="Arial" panose="020B0604020202020204" pitchFamily="34" charset="0"/>
              </a:rPr>
              <a:t>living in the same county as a college” </a:t>
            </a:r>
          </a:p>
          <a:p>
            <a:endParaRPr lang="en-FI" sz="500" b="0" dirty="0">
              <a:latin typeface="Arial" panose="020B0604020202020204" pitchFamily="34" charset="0"/>
              <a:cs typeface="Arial" panose="020B0604020202020204" pitchFamily="34" charset="0"/>
            </a:endParaRPr>
          </a:p>
          <a:p>
            <a:r>
              <a:rPr lang="en-FI" sz="1800" b="0" dirty="0">
                <a:latin typeface="Arial" panose="020B0604020202020204" pitchFamily="34" charset="0"/>
                <a:cs typeface="Arial" panose="020B0604020202020204" pitchFamily="34" charset="0"/>
              </a:rPr>
              <a:t>Apparently, there is a positive correlation between living near a college and attending college. </a:t>
            </a:r>
          </a:p>
          <a:p>
            <a:endParaRPr lang="en-FI" sz="600" b="0" dirty="0">
              <a:latin typeface="Arial" panose="020B0604020202020204" pitchFamily="34" charset="0"/>
              <a:cs typeface="Arial" panose="020B0604020202020204" pitchFamily="34" charset="0"/>
            </a:endParaRPr>
          </a:p>
          <a:p>
            <a:r>
              <a:rPr lang="en-FI" sz="1800" dirty="0">
                <a:solidFill>
                  <a:srgbClr val="BB16A3"/>
                </a:solidFill>
                <a:latin typeface="Arial" panose="020B0604020202020204" pitchFamily="34" charset="0"/>
                <a:cs typeface="Arial" panose="020B0604020202020204" pitchFamily="34" charset="0"/>
              </a:rPr>
              <a:t>The Instrument allows us to estimate the effect of schooling on those who attend college only if they live in a county with a college, and do not attend college otherwise. </a:t>
            </a:r>
          </a:p>
        </p:txBody>
      </p:sp>
      <p:sp>
        <p:nvSpPr>
          <p:cNvPr id="4" name="Slide Number Placeholder 3">
            <a:extLst>
              <a:ext uri="{FF2B5EF4-FFF2-40B4-BE49-F238E27FC236}">
                <a16:creationId xmlns:a16="http://schemas.microsoft.com/office/drawing/2014/main" id="{7B0F8177-14E2-240B-2808-CDB22151EF54}"/>
              </a:ext>
            </a:extLst>
          </p:cNvPr>
          <p:cNvSpPr>
            <a:spLocks noGrp="1"/>
          </p:cNvSpPr>
          <p:nvPr>
            <p:ph type="sldNum" sz="quarter" idx="17"/>
          </p:nvPr>
        </p:nvSpPr>
        <p:spPr/>
        <p:txBody>
          <a:bodyPr/>
          <a:lstStyle/>
          <a:p>
            <a:pPr>
              <a:defRPr/>
            </a:pPr>
            <a:fld id="{49EFD4B7-1CC6-864B-A72A-C978B70BBA9B}" type="slidenum">
              <a:rPr lang="fi-FI" smtClean="0"/>
              <a:pPr>
                <a:defRPr/>
              </a:pPr>
              <a:t>67</a:t>
            </a:fld>
            <a:endParaRPr lang="fi-FI"/>
          </a:p>
        </p:txBody>
      </p:sp>
    </p:spTree>
    <p:extLst>
      <p:ext uri="{BB962C8B-B14F-4D97-AF65-F5344CB8AC3E}">
        <p14:creationId xmlns:p14="http://schemas.microsoft.com/office/powerpoint/2010/main" val="487457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CB6B-DE74-E1DE-93F1-B0E935A5765C}"/>
              </a:ext>
            </a:extLst>
          </p:cNvPr>
          <p:cNvSpPr>
            <a:spLocks noGrp="1"/>
          </p:cNvSpPr>
          <p:nvPr>
            <p:ph type="ctrTitle"/>
          </p:nvPr>
        </p:nvSpPr>
        <p:spPr/>
        <p:txBody>
          <a:bodyPr/>
          <a:lstStyle/>
          <a:p>
            <a:r>
              <a:rPr lang="en-FI" dirty="0"/>
              <a:t>LATE and compliance</a:t>
            </a:r>
            <a:br>
              <a:rPr lang="en-FI" dirty="0"/>
            </a:br>
            <a:r>
              <a:rPr lang="en-FI" sz="2000" dirty="0">
                <a:solidFill>
                  <a:schemeClr val="tx1"/>
                </a:solidFill>
                <a:latin typeface="Arial" panose="020B0604020202020204" pitchFamily="34" charset="0"/>
                <a:cs typeface="Arial" panose="020B0604020202020204" pitchFamily="34" charset="0"/>
              </a:rPr>
              <a:t>Think of the instrument as the “treatment assignment”, Z. </a:t>
            </a:r>
          </a:p>
        </p:txBody>
      </p:sp>
      <p:pic>
        <p:nvPicPr>
          <p:cNvPr id="6" name="Content Placeholder 5">
            <a:extLst>
              <a:ext uri="{FF2B5EF4-FFF2-40B4-BE49-F238E27FC236}">
                <a16:creationId xmlns:a16="http://schemas.microsoft.com/office/drawing/2014/main" id="{D55DAB32-187B-70ED-F4B8-3B6A38332188}"/>
              </a:ext>
            </a:extLst>
          </p:cNvPr>
          <p:cNvPicPr>
            <a:picLocks noGrp="1" noChangeAspect="1"/>
          </p:cNvPicPr>
          <p:nvPr>
            <p:ph sz="quarter" idx="14"/>
          </p:nvPr>
        </p:nvPicPr>
        <p:blipFill>
          <a:blip r:embed="rId2"/>
          <a:stretch>
            <a:fillRect/>
          </a:stretch>
        </p:blipFill>
        <p:spPr>
          <a:xfrm>
            <a:off x="1475657" y="1007947"/>
            <a:ext cx="5525052" cy="3793769"/>
          </a:xfrm>
        </p:spPr>
      </p:pic>
      <p:sp>
        <p:nvSpPr>
          <p:cNvPr id="4" name="Slide Number Placeholder 3">
            <a:extLst>
              <a:ext uri="{FF2B5EF4-FFF2-40B4-BE49-F238E27FC236}">
                <a16:creationId xmlns:a16="http://schemas.microsoft.com/office/drawing/2014/main" id="{C691D713-151B-DA3D-5B07-4DB510E32E5F}"/>
              </a:ext>
            </a:extLst>
          </p:cNvPr>
          <p:cNvSpPr>
            <a:spLocks noGrp="1"/>
          </p:cNvSpPr>
          <p:nvPr>
            <p:ph type="sldNum" sz="quarter" idx="17"/>
          </p:nvPr>
        </p:nvSpPr>
        <p:spPr/>
        <p:txBody>
          <a:bodyPr/>
          <a:lstStyle/>
          <a:p>
            <a:pPr>
              <a:defRPr/>
            </a:pPr>
            <a:fld id="{49EFD4B7-1CC6-864B-A72A-C978B70BBA9B}" type="slidenum">
              <a:rPr lang="fi-FI" smtClean="0"/>
              <a:pPr>
                <a:defRPr/>
              </a:pPr>
              <a:t>68</a:t>
            </a:fld>
            <a:endParaRPr lang="fi-FI" dirty="0"/>
          </a:p>
        </p:txBody>
      </p:sp>
      <p:sp>
        <p:nvSpPr>
          <p:cNvPr id="7" name="TextBox 6">
            <a:extLst>
              <a:ext uri="{FF2B5EF4-FFF2-40B4-BE49-F238E27FC236}">
                <a16:creationId xmlns:a16="http://schemas.microsoft.com/office/drawing/2014/main" id="{D7B90127-508F-5FEC-A72D-BC4E3F379D49}"/>
              </a:ext>
            </a:extLst>
          </p:cNvPr>
          <p:cNvSpPr txBox="1"/>
          <p:nvPr/>
        </p:nvSpPr>
        <p:spPr>
          <a:xfrm>
            <a:off x="7236296" y="841277"/>
            <a:ext cx="1656184" cy="4154984"/>
          </a:xfrm>
          <a:prstGeom prst="rect">
            <a:avLst/>
          </a:prstGeom>
          <a:solidFill>
            <a:schemeClr val="bg1"/>
          </a:solidFill>
        </p:spPr>
        <p:txBody>
          <a:bodyPr wrap="square" lIns="0" tIns="0" rIns="0" bIns="0" rtlCol="0">
            <a:spAutoFit/>
          </a:bodyPr>
          <a:lstStyle/>
          <a:p>
            <a:r>
              <a:rPr lang="en-FI" sz="1500" dirty="0"/>
              <a:t>In Card 1995: always takers are students who go to college regardless if they live near one.</a:t>
            </a:r>
          </a:p>
          <a:p>
            <a:endParaRPr lang="en-FI" sz="1500" dirty="0"/>
          </a:p>
          <a:p>
            <a:r>
              <a:rPr lang="en-FI" sz="1500" dirty="0"/>
              <a:t>Compliers are those who go only if they live in a county with a college. </a:t>
            </a:r>
          </a:p>
          <a:p>
            <a:endParaRPr lang="en-FI" sz="1500" dirty="0"/>
          </a:p>
          <a:p>
            <a:r>
              <a:rPr lang="en-FI" sz="1500" dirty="0"/>
              <a:t>Variation in the IV “college in county” allows us to estimate the effect on the compliers.</a:t>
            </a:r>
          </a:p>
        </p:txBody>
      </p:sp>
    </p:spTree>
    <p:extLst>
      <p:ext uri="{BB962C8B-B14F-4D97-AF65-F5344CB8AC3E}">
        <p14:creationId xmlns:p14="http://schemas.microsoft.com/office/powerpoint/2010/main" val="189705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910F-9E64-34DF-C079-6356BD0A8659}"/>
              </a:ext>
            </a:extLst>
          </p:cNvPr>
          <p:cNvSpPr>
            <a:spLocks noGrp="1"/>
          </p:cNvSpPr>
          <p:nvPr>
            <p:ph type="ctrTitle"/>
          </p:nvPr>
        </p:nvSpPr>
        <p:spPr/>
        <p:txBody>
          <a:bodyPr/>
          <a:lstStyle/>
          <a:p>
            <a:r>
              <a:rPr lang="en-FI" dirty="0"/>
              <a:t>LATE and drawbacks of IV</a:t>
            </a:r>
          </a:p>
        </p:txBody>
      </p:sp>
      <p:sp>
        <p:nvSpPr>
          <p:cNvPr id="3" name="Content Placeholder 2">
            <a:extLst>
              <a:ext uri="{FF2B5EF4-FFF2-40B4-BE49-F238E27FC236}">
                <a16:creationId xmlns:a16="http://schemas.microsoft.com/office/drawing/2014/main" id="{2EAFC73E-1858-EB91-E09C-85A05D5B57E3}"/>
              </a:ext>
            </a:extLst>
          </p:cNvPr>
          <p:cNvSpPr>
            <a:spLocks noGrp="1"/>
          </p:cNvSpPr>
          <p:nvPr>
            <p:ph sz="quarter" idx="14"/>
          </p:nvPr>
        </p:nvSpPr>
        <p:spPr>
          <a:xfrm>
            <a:off x="468314" y="1057300"/>
            <a:ext cx="8207374" cy="4247513"/>
          </a:xfrm>
        </p:spPr>
        <p:txBody>
          <a:bodyPr/>
          <a:lstStyle/>
          <a:p>
            <a:r>
              <a:rPr lang="en-FI" sz="1800" dirty="0">
                <a:latin typeface="Arial" panose="020B0604020202020204" pitchFamily="34" charset="0"/>
                <a:cs typeface="Arial" panose="020B0604020202020204" pitchFamily="34" charset="0"/>
              </a:rPr>
              <a:t>If treatment effects are different for compliers than for non-compliers: </a:t>
            </a:r>
          </a:p>
          <a:p>
            <a:endParaRPr lang="en-FI" sz="500" dirty="0">
              <a:latin typeface="Arial" panose="020B0604020202020204" pitchFamily="34" charset="0"/>
              <a:cs typeface="Arial" panose="020B0604020202020204" pitchFamily="34" charset="0"/>
            </a:endParaRPr>
          </a:p>
          <a:p>
            <a:r>
              <a:rPr lang="en-FI" sz="1800" dirty="0">
                <a:effectLs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IV only identifies the “LATE” and that may or may not be a policy relevant variable. It’s value ultimately depends on how closely the compliers’ average treatment effect resembles that of the other subpopulations’. (Cunningham)</a:t>
            </a:r>
            <a:endParaRPr lang="en-GB" sz="1800" dirty="0">
              <a:latin typeface="Arial" panose="020B0604020202020204" pitchFamily="34" charset="0"/>
              <a:cs typeface="Arial" panose="020B0604020202020204" pitchFamily="34" charset="0"/>
            </a:endParaRPr>
          </a:p>
          <a:p>
            <a:r>
              <a:rPr lang="en-FI" sz="1800" b="0" dirty="0">
                <a:latin typeface="Arial" panose="020B0604020202020204" pitchFamily="34" charset="0"/>
                <a:cs typeface="Arial" panose="020B0604020202020204" pitchFamily="34" charset="0"/>
              </a:rPr>
              <a:t>Important to think about to what kind of individuals’ results can be generalized. </a:t>
            </a:r>
          </a:p>
          <a:p>
            <a:r>
              <a:rPr lang="en-FI" sz="600" b="0" dirty="0">
                <a:latin typeface="Arial" panose="020B0604020202020204" pitchFamily="34" charset="0"/>
                <a:cs typeface="Arial" panose="020B0604020202020204" pitchFamily="34" charset="0"/>
              </a:rPr>
              <a:t> </a:t>
            </a:r>
          </a:p>
          <a:p>
            <a:pPr marL="285750" indent="-285750">
              <a:buFont typeface="Wingdings" pitchFamily="2" charset="2"/>
              <a:buChar char="à"/>
            </a:pPr>
            <a:r>
              <a:rPr lang="en-FI" sz="1800" b="0" dirty="0">
                <a:latin typeface="Arial" panose="020B0604020202020204" pitchFamily="34" charset="0"/>
                <a:cs typeface="Arial" panose="020B0604020202020204" pitchFamily="34" charset="0"/>
              </a:rPr>
              <a:t>What possible school reforms could the study of living close to a college teach us more about? </a:t>
            </a:r>
          </a:p>
          <a:p>
            <a:r>
              <a:rPr lang="en-FI" sz="1600" b="0" dirty="0">
                <a:latin typeface="Arial" panose="020B0604020202020204" pitchFamily="34" charset="0"/>
                <a:cs typeface="Arial" panose="020B0604020202020204" pitchFamily="34" charset="0"/>
              </a:rPr>
              <a:t>This depends on why would living in the same county as a college make someone more likely to go to college? Lower costs – can remain at home while studying. </a:t>
            </a:r>
          </a:p>
          <a:p>
            <a:r>
              <a:rPr lang="en-FI" sz="1600" b="0" dirty="0">
                <a:latin typeface="Arial" panose="020B0604020202020204" pitchFamily="34" charset="0"/>
                <a:cs typeface="Arial" panose="020B0604020202020204" pitchFamily="34" charset="0"/>
              </a:rPr>
              <a:t>If the instrument mainly affects attendence through lowering college costs, perhaps lowering tuition fees or paying housing allowance would attract similar students? </a:t>
            </a:r>
            <a:endParaRPr lang="en-FI" sz="1800" b="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591F98-8908-B767-F1DD-9655AFFABE04}"/>
              </a:ext>
            </a:extLst>
          </p:cNvPr>
          <p:cNvSpPr>
            <a:spLocks noGrp="1"/>
          </p:cNvSpPr>
          <p:nvPr>
            <p:ph type="sldNum" sz="quarter" idx="17"/>
          </p:nvPr>
        </p:nvSpPr>
        <p:spPr/>
        <p:txBody>
          <a:bodyPr/>
          <a:lstStyle/>
          <a:p>
            <a:pPr>
              <a:defRPr/>
            </a:pPr>
            <a:fld id="{49EFD4B7-1CC6-864B-A72A-C978B70BBA9B}" type="slidenum">
              <a:rPr lang="fi-FI" smtClean="0"/>
              <a:pPr>
                <a:defRPr/>
              </a:pPr>
              <a:t>69</a:t>
            </a:fld>
            <a:endParaRPr lang="fi-FI"/>
          </a:p>
        </p:txBody>
      </p:sp>
    </p:spTree>
    <p:extLst>
      <p:ext uri="{BB962C8B-B14F-4D97-AF65-F5344CB8AC3E}">
        <p14:creationId xmlns:p14="http://schemas.microsoft.com/office/powerpoint/2010/main" val="5716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D45C-D0C5-BA18-513C-C4BBD77A2EB8}"/>
              </a:ext>
            </a:extLst>
          </p:cNvPr>
          <p:cNvSpPr>
            <a:spLocks noGrp="1"/>
          </p:cNvSpPr>
          <p:nvPr>
            <p:ph type="ctrTitle"/>
          </p:nvPr>
        </p:nvSpPr>
        <p:spPr/>
        <p:txBody>
          <a:bodyPr/>
          <a:lstStyle/>
          <a:p>
            <a:r>
              <a:rPr lang="en-FI" dirty="0"/>
              <a:t>Take-up in MTO</a:t>
            </a:r>
          </a:p>
        </p:txBody>
      </p:sp>
      <p:pic>
        <p:nvPicPr>
          <p:cNvPr id="6" name="Content Placeholder 5">
            <a:extLst>
              <a:ext uri="{FF2B5EF4-FFF2-40B4-BE49-F238E27FC236}">
                <a16:creationId xmlns:a16="http://schemas.microsoft.com/office/drawing/2014/main" id="{3EF74E2B-4C51-8D68-6FB5-FE62F712A4FD}"/>
              </a:ext>
            </a:extLst>
          </p:cNvPr>
          <p:cNvPicPr>
            <a:picLocks noGrp="1" noChangeAspect="1"/>
          </p:cNvPicPr>
          <p:nvPr>
            <p:ph sz="quarter" idx="14"/>
          </p:nvPr>
        </p:nvPicPr>
        <p:blipFill>
          <a:blip r:embed="rId2"/>
          <a:stretch>
            <a:fillRect/>
          </a:stretch>
        </p:blipFill>
        <p:spPr>
          <a:xfrm>
            <a:off x="467544" y="991747"/>
            <a:ext cx="7128792" cy="4593034"/>
          </a:xfrm>
        </p:spPr>
      </p:pic>
      <p:sp>
        <p:nvSpPr>
          <p:cNvPr id="4" name="Slide Number Placeholder 3">
            <a:extLst>
              <a:ext uri="{FF2B5EF4-FFF2-40B4-BE49-F238E27FC236}">
                <a16:creationId xmlns:a16="http://schemas.microsoft.com/office/drawing/2014/main" id="{DF6717A9-51D8-D4B7-B67C-057EE9EEE820}"/>
              </a:ext>
            </a:extLst>
          </p:cNvPr>
          <p:cNvSpPr>
            <a:spLocks noGrp="1"/>
          </p:cNvSpPr>
          <p:nvPr>
            <p:ph type="sldNum" sz="quarter" idx="17"/>
          </p:nvPr>
        </p:nvSpPr>
        <p:spPr/>
        <p:txBody>
          <a:bodyPr/>
          <a:lstStyle/>
          <a:p>
            <a:pPr>
              <a:defRPr/>
            </a:pPr>
            <a:fld id="{49EFD4B7-1CC6-864B-A72A-C978B70BBA9B}" type="slidenum">
              <a:rPr lang="fi-FI" smtClean="0"/>
              <a:pPr>
                <a:defRPr/>
              </a:pPr>
              <a:t>7</a:t>
            </a:fld>
            <a:endParaRPr lang="fi-FI"/>
          </a:p>
        </p:txBody>
      </p:sp>
      <p:cxnSp>
        <p:nvCxnSpPr>
          <p:cNvPr id="8" name="Straight Arrow Connector 7">
            <a:extLst>
              <a:ext uri="{FF2B5EF4-FFF2-40B4-BE49-F238E27FC236}">
                <a16:creationId xmlns:a16="http://schemas.microsoft.com/office/drawing/2014/main" id="{31683429-FD8A-CC7F-7256-DB1F9F7F5C9A}"/>
              </a:ext>
            </a:extLst>
          </p:cNvPr>
          <p:cNvCxnSpPr>
            <a:cxnSpLocks/>
          </p:cNvCxnSpPr>
          <p:nvPr/>
        </p:nvCxnSpPr>
        <p:spPr>
          <a:xfrm>
            <a:off x="1547664" y="769268"/>
            <a:ext cx="792088" cy="9361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624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CDB6-6213-3099-A1EF-1F712AC5E4F3}"/>
              </a:ext>
            </a:extLst>
          </p:cNvPr>
          <p:cNvSpPr>
            <a:spLocks noGrp="1"/>
          </p:cNvSpPr>
          <p:nvPr>
            <p:ph type="ctrTitle"/>
          </p:nvPr>
        </p:nvSpPr>
        <p:spPr/>
        <p:txBody>
          <a:bodyPr/>
          <a:lstStyle/>
          <a:p>
            <a:r>
              <a:rPr lang="en-FI" dirty="0"/>
              <a:t>More on IV</a:t>
            </a:r>
          </a:p>
        </p:txBody>
      </p:sp>
      <p:sp>
        <p:nvSpPr>
          <p:cNvPr id="3" name="Content Placeholder 2">
            <a:extLst>
              <a:ext uri="{FF2B5EF4-FFF2-40B4-BE49-F238E27FC236}">
                <a16:creationId xmlns:a16="http://schemas.microsoft.com/office/drawing/2014/main" id="{15C9D128-05FE-2CFE-287B-86BFA9E98048}"/>
              </a:ext>
            </a:extLst>
          </p:cNvPr>
          <p:cNvSpPr>
            <a:spLocks noGrp="1"/>
          </p:cNvSpPr>
          <p:nvPr>
            <p:ph sz="quarter" idx="14"/>
          </p:nvPr>
        </p:nvSpPr>
        <p:spPr/>
        <p:txBody>
          <a:bodyPr/>
          <a:lstStyle/>
          <a:p>
            <a:r>
              <a:rPr lang="en-FI" dirty="0"/>
              <a:t>For more explanation on this and other examples, see </a:t>
            </a:r>
          </a:p>
          <a:p>
            <a:endParaRPr lang="en-FI" dirty="0"/>
          </a:p>
          <a:p>
            <a:pPr marL="342900" indent="-342900">
              <a:buFont typeface="Arial" panose="020B0604020202020204" pitchFamily="34" charset="0"/>
              <a:buChar char="•"/>
            </a:pPr>
            <a:r>
              <a:rPr lang="en-GB" b="0" dirty="0">
                <a:hlinkClick r:id="rId2"/>
              </a:rPr>
              <a:t>https://www.youtube.com/watch?v=eoJUPd6104Q</a:t>
            </a:r>
            <a:endParaRPr lang="en-GB" b="0" dirty="0"/>
          </a:p>
          <a:p>
            <a:r>
              <a:rPr lang="en-GB" b="0" dirty="0"/>
              <a:t>	(video for pre-lecture assignment from Marginal revolution 	University (Master </a:t>
            </a:r>
            <a:r>
              <a:rPr lang="en-GB" b="0" dirty="0" err="1"/>
              <a:t>Joshway</a:t>
            </a:r>
            <a:r>
              <a:rPr lang="en-GB" b="0" dirty="0"/>
              <a:t>/Josh Angrist))</a:t>
            </a:r>
            <a:endParaRPr lang="en-FI" b="0" dirty="0"/>
          </a:p>
          <a:p>
            <a:pPr marL="342900" indent="-342900">
              <a:buFont typeface="Arial" panose="020B0604020202020204" pitchFamily="34" charset="0"/>
              <a:buChar char="•"/>
            </a:pPr>
            <a:r>
              <a:rPr lang="en-FI" b="0" dirty="0"/>
              <a:t>Mastering Metrics chapter on Instrumental Variables </a:t>
            </a:r>
          </a:p>
          <a:p>
            <a:pPr marL="342900" indent="-342900">
              <a:buFont typeface="Arial" panose="020B0604020202020204" pitchFamily="34" charset="0"/>
              <a:buChar char="•"/>
            </a:pPr>
            <a:r>
              <a:rPr lang="en-FI" b="0" dirty="0"/>
              <a:t>(Cunningham Mixtape chapter on Instrumental Variables – this is too technical for your level but has some nice discussion and examples) </a:t>
            </a:r>
          </a:p>
        </p:txBody>
      </p:sp>
      <p:sp>
        <p:nvSpPr>
          <p:cNvPr id="4" name="Slide Number Placeholder 3">
            <a:extLst>
              <a:ext uri="{FF2B5EF4-FFF2-40B4-BE49-F238E27FC236}">
                <a16:creationId xmlns:a16="http://schemas.microsoft.com/office/drawing/2014/main" id="{550A66BE-6568-CDD7-B4E3-1413DA0DA155}"/>
              </a:ext>
            </a:extLst>
          </p:cNvPr>
          <p:cNvSpPr>
            <a:spLocks noGrp="1"/>
          </p:cNvSpPr>
          <p:nvPr>
            <p:ph type="sldNum" sz="quarter" idx="17"/>
          </p:nvPr>
        </p:nvSpPr>
        <p:spPr/>
        <p:txBody>
          <a:bodyPr/>
          <a:lstStyle/>
          <a:p>
            <a:pPr>
              <a:defRPr/>
            </a:pPr>
            <a:fld id="{49EFD4B7-1CC6-864B-A72A-C978B70BBA9B}" type="slidenum">
              <a:rPr lang="fi-FI" smtClean="0"/>
              <a:pPr>
                <a:defRPr/>
              </a:pPr>
              <a:t>70</a:t>
            </a:fld>
            <a:endParaRPr lang="fi-FI"/>
          </a:p>
        </p:txBody>
      </p:sp>
    </p:spTree>
    <p:extLst>
      <p:ext uri="{BB962C8B-B14F-4D97-AF65-F5344CB8AC3E}">
        <p14:creationId xmlns:p14="http://schemas.microsoft.com/office/powerpoint/2010/main" val="711967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Other Examples 1: </a:t>
            </a:r>
            <a:br>
              <a:rPr lang="en-US" sz="3600" dirty="0"/>
            </a:br>
            <a:r>
              <a:rPr lang="en-US" sz="3600" dirty="0"/>
              <a:t>Rainfall as an instrument</a:t>
            </a:r>
            <a:br>
              <a:rPr lang="en-US" sz="3600" dirty="0"/>
            </a:br>
            <a:br>
              <a:rPr lang="en-US" sz="3600" dirty="0"/>
            </a:br>
            <a:endParaRPr lang="en-US" sz="3600" dirty="0"/>
          </a:p>
        </p:txBody>
      </p:sp>
    </p:spTree>
    <p:extLst>
      <p:ext uri="{BB962C8B-B14F-4D97-AF65-F5344CB8AC3E}">
        <p14:creationId xmlns:p14="http://schemas.microsoft.com/office/powerpoint/2010/main" val="2909887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2624-6B28-8878-F84F-259166DD4DF6}"/>
              </a:ext>
            </a:extLst>
          </p:cNvPr>
          <p:cNvSpPr>
            <a:spLocks noGrp="1"/>
          </p:cNvSpPr>
          <p:nvPr>
            <p:ph type="ctrTitle"/>
          </p:nvPr>
        </p:nvSpPr>
        <p:spPr/>
        <p:txBody>
          <a:bodyPr/>
          <a:lstStyle/>
          <a:p>
            <a:r>
              <a:rPr lang="en-FI" sz="3200" dirty="0"/>
              <a:t>Miguel, Satyanath and Sergenti, 2004 (JPE) </a:t>
            </a:r>
          </a:p>
        </p:txBody>
      </p:sp>
      <p:pic>
        <p:nvPicPr>
          <p:cNvPr id="6" name="Content Placeholder 5">
            <a:extLst>
              <a:ext uri="{FF2B5EF4-FFF2-40B4-BE49-F238E27FC236}">
                <a16:creationId xmlns:a16="http://schemas.microsoft.com/office/drawing/2014/main" id="{71AE9FE6-5D18-9F4C-5ABD-E152D4F87B58}"/>
              </a:ext>
            </a:extLst>
          </p:cNvPr>
          <p:cNvPicPr>
            <a:picLocks noGrp="1" noChangeAspect="1"/>
          </p:cNvPicPr>
          <p:nvPr>
            <p:ph sz="quarter" idx="14"/>
          </p:nvPr>
        </p:nvPicPr>
        <p:blipFill>
          <a:blip r:embed="rId2"/>
          <a:stretch>
            <a:fillRect/>
          </a:stretch>
        </p:blipFill>
        <p:spPr>
          <a:xfrm>
            <a:off x="1845137" y="1262063"/>
            <a:ext cx="5453726" cy="3335337"/>
          </a:xfrm>
        </p:spPr>
      </p:pic>
      <p:sp>
        <p:nvSpPr>
          <p:cNvPr id="4" name="Slide Number Placeholder 3">
            <a:extLst>
              <a:ext uri="{FF2B5EF4-FFF2-40B4-BE49-F238E27FC236}">
                <a16:creationId xmlns:a16="http://schemas.microsoft.com/office/drawing/2014/main" id="{7B71B4DF-1D70-4928-79D8-C131BCF0ADE5}"/>
              </a:ext>
            </a:extLst>
          </p:cNvPr>
          <p:cNvSpPr>
            <a:spLocks noGrp="1"/>
          </p:cNvSpPr>
          <p:nvPr>
            <p:ph type="sldNum" sz="quarter" idx="17"/>
          </p:nvPr>
        </p:nvSpPr>
        <p:spPr/>
        <p:txBody>
          <a:bodyPr/>
          <a:lstStyle/>
          <a:p>
            <a:pPr>
              <a:defRPr/>
            </a:pPr>
            <a:fld id="{49EFD4B7-1CC6-864B-A72A-C978B70BBA9B}" type="slidenum">
              <a:rPr lang="fi-FI" smtClean="0"/>
              <a:pPr>
                <a:defRPr/>
              </a:pPr>
              <a:t>72</a:t>
            </a:fld>
            <a:endParaRPr lang="fi-FI"/>
          </a:p>
        </p:txBody>
      </p:sp>
    </p:spTree>
    <p:extLst>
      <p:ext uri="{BB962C8B-B14F-4D97-AF65-F5344CB8AC3E}">
        <p14:creationId xmlns:p14="http://schemas.microsoft.com/office/powerpoint/2010/main" val="3934047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Rainfall</a:t>
            </a:r>
            <a:r>
              <a:rPr lang="fi-FI" dirty="0"/>
              <a:t> </a:t>
            </a:r>
          </a:p>
        </p:txBody>
      </p:sp>
      <p:sp>
        <p:nvSpPr>
          <p:cNvPr id="3" name="Content Placeholder 2"/>
          <p:cNvSpPr>
            <a:spLocks noGrp="1"/>
          </p:cNvSpPr>
          <p:nvPr>
            <p:ph sz="quarter" idx="14"/>
          </p:nvPr>
        </p:nvSpPr>
        <p:spPr>
          <a:xfrm>
            <a:off x="468314" y="985292"/>
            <a:ext cx="8207374" cy="4608512"/>
          </a:xfrm>
        </p:spPr>
        <p:txBody>
          <a:bodyPr/>
          <a:lstStyle/>
          <a:p>
            <a:pPr marL="342900" indent="-342900">
              <a:spcBef>
                <a:spcPts val="1200"/>
              </a:spcBef>
              <a:buFont typeface="Arial" panose="020B0604020202020204" pitchFamily="34" charset="0"/>
              <a:buChar char="•"/>
            </a:pPr>
            <a:r>
              <a:rPr lang="en-US" dirty="0">
                <a:solidFill>
                  <a:srgbClr val="BB16A3"/>
                </a:solidFill>
              </a:rPr>
              <a:t>T= Economic shocks Y= civil conflict</a:t>
            </a:r>
          </a:p>
          <a:p>
            <a:pPr marL="342900" indent="-342900">
              <a:spcBef>
                <a:spcPts val="1200"/>
              </a:spcBef>
              <a:buFont typeface="Arial" panose="020B0604020202020204" pitchFamily="34" charset="0"/>
              <a:buChar char="•"/>
            </a:pPr>
            <a:r>
              <a:rPr lang="en-US" dirty="0"/>
              <a:t>Geographic focus on Sub-Saharan Africa</a:t>
            </a:r>
          </a:p>
          <a:p>
            <a:pPr marL="342900" indent="-342900">
              <a:spcBef>
                <a:spcPts val="1200"/>
              </a:spcBef>
              <a:buFont typeface="Arial" panose="020B0604020202020204" pitchFamily="34" charset="0"/>
              <a:buChar char="•"/>
            </a:pPr>
            <a:r>
              <a:rPr lang="en-US" dirty="0"/>
              <a:t>Why is it (generally) hard to estimate the effect of economic shocks/economic conditions on conflict? </a:t>
            </a:r>
          </a:p>
          <a:p>
            <a:pPr marL="580500" lvl="1"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Endogeneity concerns, </a:t>
            </a:r>
            <a:r>
              <a:rPr lang="en-US" dirty="0" err="1">
                <a:latin typeface="Arial" panose="020B0604020202020204" pitchFamily="34" charset="0"/>
                <a:cs typeface="Arial" panose="020B0604020202020204" pitchFamily="34" charset="0"/>
              </a:rPr>
              <a:t>ovb</a:t>
            </a:r>
            <a:r>
              <a:rPr lang="en-US" dirty="0">
                <a:latin typeface="Arial" panose="020B0604020202020204" pitchFamily="34" charset="0"/>
                <a:cs typeface="Arial" panose="020B0604020202020204" pitchFamily="34" charset="0"/>
              </a:rPr>
              <a:t>, reverse causality… </a:t>
            </a:r>
          </a:p>
          <a:p>
            <a:pPr marL="342900" indent="-342900">
              <a:spcBef>
                <a:spcPts val="1200"/>
              </a:spcBef>
              <a:buFont typeface="Arial" panose="020B0604020202020204" pitchFamily="34" charset="0"/>
              <a:buChar char="•"/>
            </a:pPr>
            <a:r>
              <a:rPr lang="en-US" dirty="0"/>
              <a:t>using deviations in rainfall as IV. </a:t>
            </a:r>
          </a:p>
          <a:p>
            <a:pPr marL="580500" lvl="1"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Idea: when it rains </a:t>
            </a:r>
            <a:r>
              <a:rPr lang="en-US" sz="1800" b="1" dirty="0">
                <a:solidFill>
                  <a:srgbClr val="BB16A3"/>
                </a:solidFill>
                <a:latin typeface="Arial" panose="020B0604020202020204" pitchFamily="34" charset="0"/>
                <a:cs typeface="Arial" panose="020B0604020202020204" pitchFamily="34" charset="0"/>
              </a:rPr>
              <a:t>much more or much less than usual</a:t>
            </a:r>
            <a:r>
              <a:rPr lang="en-US" sz="1800" dirty="0">
                <a:latin typeface="Arial" panose="020B0604020202020204" pitchFamily="34" charset="0"/>
                <a:cs typeface="Arial" panose="020B0604020202020204" pitchFamily="34" charset="0"/>
              </a:rPr>
              <a:t>, this affects agriculture (in Sub Saharan Africa, most agriculture is rainfed) and as agriculture is the biggest sector, this affects economic conditions of many people.</a:t>
            </a:r>
          </a:p>
        </p:txBody>
      </p:sp>
      <p:sp>
        <p:nvSpPr>
          <p:cNvPr id="5" name="Slide Number Placeholder 4"/>
          <p:cNvSpPr>
            <a:spLocks noGrp="1"/>
          </p:cNvSpPr>
          <p:nvPr>
            <p:ph type="sldNum" sz="quarter" idx="17"/>
          </p:nvPr>
        </p:nvSpPr>
        <p:spPr>
          <a:xfrm>
            <a:off x="3131840" y="5161756"/>
            <a:ext cx="3619500" cy="134938"/>
          </a:xfrm>
        </p:spPr>
        <p:txBody>
          <a:bodyPr/>
          <a:lstStyle/>
          <a:p>
            <a:pPr>
              <a:defRPr/>
            </a:pPr>
            <a:fld id="{49EFD4B7-1CC6-864B-A72A-C978B70BBA9B}" type="slidenum">
              <a:rPr lang="fi-FI" smtClean="0"/>
              <a:pPr>
                <a:defRPr/>
              </a:pPr>
              <a:t>73</a:t>
            </a:fld>
            <a:endParaRPr lang="fi-FI" dirty="0"/>
          </a:p>
        </p:txBody>
      </p:sp>
    </p:spTree>
    <p:extLst>
      <p:ext uri="{BB962C8B-B14F-4D97-AF65-F5344CB8AC3E}">
        <p14:creationId xmlns:p14="http://schemas.microsoft.com/office/powerpoint/2010/main" val="238625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Conditions on a valid instrument</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6479950" cy="3612113"/>
          </a:xfrm>
        </p:spPr>
        <p:txBody>
          <a:bodyPr/>
          <a:lstStyle/>
          <a:p>
            <a:pPr marL="457200" indent="-457200">
              <a:buFont typeface="Arial" charset="0"/>
              <a:buAutoNum type="arabicPeriod"/>
            </a:pPr>
            <a:r>
              <a:rPr lang="en-FI" dirty="0">
                <a:latin typeface="Arial" panose="020B0604020202020204" pitchFamily="34" charset="0"/>
                <a:cs typeface="Arial" panose="020B0604020202020204" pitchFamily="34" charset="0"/>
              </a:rPr>
              <a:t>Relevance : the instrument should be correlated with the variable of interest! </a:t>
            </a:r>
            <a:r>
              <a:rPr lang="en-GB" sz="1800" b="0" i="1" dirty="0">
                <a:effectLst/>
                <a:latin typeface="Arial" panose="020B0604020202020204" pitchFamily="34" charset="0"/>
                <a:cs typeface="Arial" panose="020B0604020202020204" pitchFamily="34" charset="0"/>
              </a:rPr>
              <a:t>The instrument has a causal effect on the variable whose effects we’re trying to capture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Exogeneity </a:t>
            </a:r>
            <a:r>
              <a:rPr lang="en-GB" sz="1800" b="0" i="1" dirty="0">
                <a:effectLst/>
                <a:latin typeface="Arial" panose="020B0604020202020204" pitchFamily="34" charset="0"/>
                <a:cs typeface="Arial" panose="020B0604020202020204" pitchFamily="34" charset="0"/>
              </a:rPr>
              <a:t>The instrument is randomly assigned or “as good as randomly assigned,” in the sense of being unrelated to the omitted variables we might like to control for (e.g. family background, ability or motivation). </a:t>
            </a:r>
            <a:endParaRPr lang="en-FI"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Exclusion restriction</a:t>
            </a:r>
            <a:r>
              <a:rPr lang="en-FI" b="0" dirty="0">
                <a:latin typeface="Arial" panose="020B0604020202020204" pitchFamily="34" charset="0"/>
                <a:cs typeface="Arial" panose="020B0604020202020204" pitchFamily="34" charset="0"/>
              </a:rPr>
              <a:t> </a:t>
            </a:r>
            <a:r>
              <a:rPr lang="en-GB" sz="1800" b="0" i="1" dirty="0">
                <a:effectLst/>
                <a:latin typeface="Arial" panose="020B0604020202020204" pitchFamily="34" charset="0"/>
                <a:cs typeface="Arial" panose="020B0604020202020204" pitchFamily="34" charset="0"/>
              </a:rPr>
              <a:t>the chosen instrument should only affects outcomes through the variable of interest, or the “treatment variable”.  </a:t>
            </a:r>
            <a:endParaRPr lang="en-GB" b="0" i="1"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74</a:t>
            </a:fld>
            <a:endParaRPr lang="fi-FI"/>
          </a:p>
        </p:txBody>
      </p:sp>
      <p:sp>
        <p:nvSpPr>
          <p:cNvPr id="6" name="Rounded Rectangle 5">
            <a:extLst>
              <a:ext uri="{FF2B5EF4-FFF2-40B4-BE49-F238E27FC236}">
                <a16:creationId xmlns:a16="http://schemas.microsoft.com/office/drawing/2014/main" id="{C5E36C96-A1BB-E86D-E506-487518855E1B}"/>
              </a:ext>
            </a:extLst>
          </p:cNvPr>
          <p:cNvSpPr/>
          <p:nvPr/>
        </p:nvSpPr>
        <p:spPr>
          <a:xfrm>
            <a:off x="7092279" y="1391745"/>
            <a:ext cx="1656183" cy="601911"/>
          </a:xfrm>
          <a:prstGeom prst="roundRect">
            <a:avLst/>
          </a:prstGeom>
          <a:solidFill>
            <a:srgbClr val="00A8B4"/>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a:t>Relevance</a:t>
            </a:r>
          </a:p>
          <a:p>
            <a:pPr algn="ctr"/>
            <a:r>
              <a:rPr lang="en-US" dirty="0"/>
              <a:t>condition</a:t>
            </a:r>
            <a:endParaRPr lang="he-IL" dirty="0"/>
          </a:p>
        </p:txBody>
      </p:sp>
      <p:sp>
        <p:nvSpPr>
          <p:cNvPr id="7" name="Rounded Rectangle 6">
            <a:extLst>
              <a:ext uri="{FF2B5EF4-FFF2-40B4-BE49-F238E27FC236}">
                <a16:creationId xmlns:a16="http://schemas.microsoft.com/office/drawing/2014/main" id="{B05F2353-1915-9E70-5329-87FFD8B3B158}"/>
              </a:ext>
            </a:extLst>
          </p:cNvPr>
          <p:cNvSpPr/>
          <p:nvPr/>
        </p:nvSpPr>
        <p:spPr>
          <a:xfrm>
            <a:off x="7092280" y="2618287"/>
            <a:ext cx="1656183" cy="601911"/>
          </a:xfrm>
          <a:prstGeom prst="round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Exogeneity condition</a:t>
            </a:r>
            <a:endParaRPr lang="he-IL" sz="1600" dirty="0"/>
          </a:p>
        </p:txBody>
      </p:sp>
      <p:sp>
        <p:nvSpPr>
          <p:cNvPr id="8" name="Rounded Rectangle 7">
            <a:extLst>
              <a:ext uri="{FF2B5EF4-FFF2-40B4-BE49-F238E27FC236}">
                <a16:creationId xmlns:a16="http://schemas.microsoft.com/office/drawing/2014/main" id="{95501D62-64BD-0173-360C-375A1F9F32E2}"/>
              </a:ext>
            </a:extLst>
          </p:cNvPr>
          <p:cNvSpPr/>
          <p:nvPr/>
        </p:nvSpPr>
        <p:spPr>
          <a:xfrm>
            <a:off x="7092279" y="3844829"/>
            <a:ext cx="1656183" cy="601911"/>
          </a:xfrm>
          <a:prstGeom prst="roundRect">
            <a:avLst/>
          </a:prstGeom>
          <a:solidFill>
            <a:srgbClr val="00B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Exclusion Restriction</a:t>
            </a:r>
            <a:endParaRPr lang="he-IL" sz="1600" dirty="0"/>
          </a:p>
        </p:txBody>
      </p:sp>
    </p:spTree>
    <p:extLst>
      <p:ext uri="{BB962C8B-B14F-4D97-AF65-F5344CB8AC3E}">
        <p14:creationId xmlns:p14="http://schemas.microsoft.com/office/powerpoint/2010/main" val="2780674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3B9C-3002-5DD5-3FD9-21A639988E96}"/>
              </a:ext>
            </a:extLst>
          </p:cNvPr>
          <p:cNvSpPr>
            <a:spLocks noGrp="1"/>
          </p:cNvSpPr>
          <p:nvPr>
            <p:ph type="ctrTitle"/>
          </p:nvPr>
        </p:nvSpPr>
        <p:spPr/>
        <p:txBody>
          <a:bodyPr/>
          <a:lstStyle/>
          <a:p>
            <a:r>
              <a:rPr lang="en-FI" sz="3000" dirty="0"/>
              <a:t>What is required in order to fulfill the three conditions/assumptions of IV?</a:t>
            </a:r>
          </a:p>
        </p:txBody>
      </p:sp>
      <p:sp>
        <p:nvSpPr>
          <p:cNvPr id="3" name="Content Placeholder 2">
            <a:extLst>
              <a:ext uri="{FF2B5EF4-FFF2-40B4-BE49-F238E27FC236}">
                <a16:creationId xmlns:a16="http://schemas.microsoft.com/office/drawing/2014/main" id="{F09B07FE-081B-D2C3-6B27-FF2D6F23494D}"/>
              </a:ext>
            </a:extLst>
          </p:cNvPr>
          <p:cNvSpPr>
            <a:spLocks noGrp="1"/>
          </p:cNvSpPr>
          <p:nvPr>
            <p:ph sz="quarter" idx="14"/>
          </p:nvPr>
        </p:nvSpPr>
        <p:spPr/>
        <p:txBody>
          <a:bodyPr/>
          <a:lstStyle/>
          <a:p>
            <a:r>
              <a:rPr lang="en-US" u="sng" dirty="0"/>
              <a:t>T= economic shock, Y= Conflict, Z= Rainfall shocks</a:t>
            </a:r>
          </a:p>
          <a:p>
            <a:r>
              <a:rPr lang="en-US" b="0" dirty="0"/>
              <a:t>What is required for: </a:t>
            </a:r>
          </a:p>
          <a:p>
            <a:r>
              <a:rPr lang="en-US" u="sng" dirty="0"/>
              <a:t>Relevance:</a:t>
            </a:r>
          </a:p>
          <a:p>
            <a:r>
              <a:rPr lang="en-US" sz="1500" u="sng" dirty="0"/>
              <a:t> </a:t>
            </a:r>
          </a:p>
          <a:p>
            <a:endParaRPr lang="en-US" u="sng" dirty="0"/>
          </a:p>
          <a:p>
            <a:r>
              <a:rPr lang="en-US" u="sng" dirty="0"/>
              <a:t>Exogeneity:</a:t>
            </a:r>
          </a:p>
          <a:p>
            <a:endParaRPr lang="en-US" u="sng" dirty="0"/>
          </a:p>
          <a:p>
            <a:r>
              <a:rPr lang="en-US" u="sng" dirty="0"/>
              <a:t>Exclusion restriction</a:t>
            </a:r>
            <a:r>
              <a:rPr lang="en-US" dirty="0"/>
              <a:t>:</a:t>
            </a:r>
            <a:endParaRPr lang="en-FI" dirty="0"/>
          </a:p>
        </p:txBody>
      </p:sp>
      <p:sp>
        <p:nvSpPr>
          <p:cNvPr id="4" name="Slide Number Placeholder 3">
            <a:extLst>
              <a:ext uri="{FF2B5EF4-FFF2-40B4-BE49-F238E27FC236}">
                <a16:creationId xmlns:a16="http://schemas.microsoft.com/office/drawing/2014/main" id="{20F3D5CE-355F-8EA4-80C6-19512E2516BE}"/>
              </a:ext>
            </a:extLst>
          </p:cNvPr>
          <p:cNvSpPr>
            <a:spLocks noGrp="1"/>
          </p:cNvSpPr>
          <p:nvPr>
            <p:ph type="sldNum" sz="quarter" idx="17"/>
          </p:nvPr>
        </p:nvSpPr>
        <p:spPr/>
        <p:txBody>
          <a:bodyPr/>
          <a:lstStyle/>
          <a:p>
            <a:pPr>
              <a:defRPr/>
            </a:pPr>
            <a:fld id="{49EFD4B7-1CC6-864B-A72A-C978B70BBA9B}" type="slidenum">
              <a:rPr lang="fi-FI" smtClean="0"/>
              <a:pPr>
                <a:defRPr/>
              </a:pPr>
              <a:t>75</a:t>
            </a:fld>
            <a:endParaRPr lang="fi-FI"/>
          </a:p>
        </p:txBody>
      </p:sp>
    </p:spTree>
    <p:extLst>
      <p:ext uri="{BB962C8B-B14F-4D97-AF65-F5344CB8AC3E}">
        <p14:creationId xmlns:p14="http://schemas.microsoft.com/office/powerpoint/2010/main" val="3811565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3B9C-3002-5DD5-3FD9-21A639988E96}"/>
              </a:ext>
            </a:extLst>
          </p:cNvPr>
          <p:cNvSpPr>
            <a:spLocks noGrp="1"/>
          </p:cNvSpPr>
          <p:nvPr>
            <p:ph type="ctrTitle"/>
          </p:nvPr>
        </p:nvSpPr>
        <p:spPr/>
        <p:txBody>
          <a:bodyPr/>
          <a:lstStyle/>
          <a:p>
            <a:r>
              <a:rPr lang="en-FI" sz="3000" dirty="0"/>
              <a:t>What is required in order to fulfill the three conditions/assumptions of IV?</a:t>
            </a:r>
          </a:p>
        </p:txBody>
      </p:sp>
      <p:sp>
        <p:nvSpPr>
          <p:cNvPr id="3" name="Content Placeholder 2">
            <a:extLst>
              <a:ext uri="{FF2B5EF4-FFF2-40B4-BE49-F238E27FC236}">
                <a16:creationId xmlns:a16="http://schemas.microsoft.com/office/drawing/2014/main" id="{F09B07FE-081B-D2C3-6B27-FF2D6F23494D}"/>
              </a:ext>
            </a:extLst>
          </p:cNvPr>
          <p:cNvSpPr>
            <a:spLocks noGrp="1"/>
          </p:cNvSpPr>
          <p:nvPr>
            <p:ph sz="quarter" idx="14"/>
          </p:nvPr>
        </p:nvSpPr>
        <p:spPr>
          <a:xfrm>
            <a:off x="468313" y="1189458"/>
            <a:ext cx="8207374" cy="4260429"/>
          </a:xfrm>
          <a:solidFill>
            <a:schemeClr val="bg1"/>
          </a:solidFill>
        </p:spPr>
        <p:txBody>
          <a:bodyPr/>
          <a:lstStyle/>
          <a:p>
            <a:r>
              <a:rPr lang="en-US" u="sng" dirty="0"/>
              <a:t>T= economic shock, Y= Conflict, Z= Rainfall shocks</a:t>
            </a:r>
          </a:p>
          <a:p>
            <a:r>
              <a:rPr lang="en-US" b="0" dirty="0"/>
              <a:t>What is required for: </a:t>
            </a:r>
          </a:p>
          <a:p>
            <a:r>
              <a:rPr lang="en-US" u="sng" dirty="0"/>
              <a:t>Relevance:</a:t>
            </a:r>
            <a:r>
              <a:rPr lang="en-US" dirty="0"/>
              <a:t> </a:t>
            </a:r>
            <a:r>
              <a:rPr lang="en-US" b="0" dirty="0"/>
              <a:t>The instrument Z and the treatment T are strongly correlated (with the expected sign).</a:t>
            </a:r>
          </a:p>
          <a:p>
            <a:r>
              <a:rPr lang="en-US" sz="500" u="sng" dirty="0"/>
              <a:t> </a:t>
            </a:r>
          </a:p>
          <a:p>
            <a:r>
              <a:rPr lang="en-US" u="sng" dirty="0"/>
              <a:t>Exogeneity: </a:t>
            </a:r>
            <a:r>
              <a:rPr lang="en-US" b="0" dirty="0"/>
              <a:t>The instrument Z is “as good as random”. Whether it rains less than usual in a given place is as good as random. </a:t>
            </a:r>
          </a:p>
          <a:p>
            <a:r>
              <a:rPr lang="en-US" sz="500" u="sng" dirty="0"/>
              <a:t> </a:t>
            </a:r>
          </a:p>
          <a:p>
            <a:r>
              <a:rPr lang="en-US" u="sng" dirty="0"/>
              <a:t>Exclusion restriction</a:t>
            </a:r>
            <a:r>
              <a:rPr lang="en-US" dirty="0"/>
              <a:t>: rainfall shocks </a:t>
            </a:r>
            <a:r>
              <a:rPr lang="en-US" b="0" dirty="0"/>
              <a:t>only affect conflict and unrest through their effect on economic conditions/shocks.  </a:t>
            </a:r>
          </a:p>
          <a:p>
            <a:endParaRPr lang="en-FI" dirty="0"/>
          </a:p>
          <a:p>
            <a:r>
              <a:rPr lang="en-FI" sz="2500" dirty="0">
                <a:solidFill>
                  <a:srgbClr val="BB16A3"/>
                </a:solidFill>
              </a:rPr>
              <a:t>In your opinion – are these conditions fulfilled? </a:t>
            </a:r>
          </a:p>
          <a:p>
            <a:endParaRPr lang="en-FI" dirty="0"/>
          </a:p>
        </p:txBody>
      </p:sp>
      <p:sp>
        <p:nvSpPr>
          <p:cNvPr id="4" name="Slide Number Placeholder 3">
            <a:extLst>
              <a:ext uri="{FF2B5EF4-FFF2-40B4-BE49-F238E27FC236}">
                <a16:creationId xmlns:a16="http://schemas.microsoft.com/office/drawing/2014/main" id="{20F3D5CE-355F-8EA4-80C6-19512E2516BE}"/>
              </a:ext>
            </a:extLst>
          </p:cNvPr>
          <p:cNvSpPr>
            <a:spLocks noGrp="1"/>
          </p:cNvSpPr>
          <p:nvPr>
            <p:ph type="sldNum" sz="quarter" idx="17"/>
          </p:nvPr>
        </p:nvSpPr>
        <p:spPr/>
        <p:txBody>
          <a:bodyPr/>
          <a:lstStyle/>
          <a:p>
            <a:pPr>
              <a:defRPr/>
            </a:pPr>
            <a:fld id="{49EFD4B7-1CC6-864B-A72A-C978B70BBA9B}" type="slidenum">
              <a:rPr lang="fi-FI" smtClean="0"/>
              <a:pPr>
                <a:defRPr/>
              </a:pPr>
              <a:t>76</a:t>
            </a:fld>
            <a:endParaRPr lang="fi-FI"/>
          </a:p>
        </p:txBody>
      </p:sp>
    </p:spTree>
    <p:extLst>
      <p:ext uri="{BB962C8B-B14F-4D97-AF65-F5344CB8AC3E}">
        <p14:creationId xmlns:p14="http://schemas.microsoft.com/office/powerpoint/2010/main" val="40982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974D-2607-7554-9332-0EFCFB8E618F}"/>
              </a:ext>
            </a:extLst>
          </p:cNvPr>
          <p:cNvSpPr>
            <a:spLocks noGrp="1"/>
          </p:cNvSpPr>
          <p:nvPr>
            <p:ph type="ctrTitle"/>
          </p:nvPr>
        </p:nvSpPr>
        <p:spPr>
          <a:xfrm>
            <a:off x="468313" y="265113"/>
            <a:ext cx="8207375" cy="782150"/>
          </a:xfrm>
        </p:spPr>
        <p:txBody>
          <a:bodyPr/>
          <a:lstStyle/>
          <a:p>
            <a:r>
              <a:rPr lang="en-FI" sz="3200" dirty="0"/>
              <a:t>Rainfall as an IV and the exclusion restriction</a:t>
            </a:r>
          </a:p>
        </p:txBody>
      </p:sp>
      <p:sp>
        <p:nvSpPr>
          <p:cNvPr id="3" name="Content Placeholder 2">
            <a:extLst>
              <a:ext uri="{FF2B5EF4-FFF2-40B4-BE49-F238E27FC236}">
                <a16:creationId xmlns:a16="http://schemas.microsoft.com/office/drawing/2014/main" id="{8964FEE3-E1BC-8C63-AD97-C8A9CDADF8F6}"/>
              </a:ext>
            </a:extLst>
          </p:cNvPr>
          <p:cNvSpPr>
            <a:spLocks noGrp="1"/>
          </p:cNvSpPr>
          <p:nvPr>
            <p:ph sz="quarter" idx="14"/>
          </p:nvPr>
        </p:nvSpPr>
        <p:spPr>
          <a:xfrm>
            <a:off x="251520" y="1129307"/>
            <a:ext cx="8640960" cy="4392489"/>
          </a:xfrm>
          <a:solidFill>
            <a:schemeClr val="bg1"/>
          </a:solidFill>
        </p:spPr>
        <p:txBody>
          <a:bodyPr/>
          <a:lstStyle/>
          <a:p>
            <a:r>
              <a:rPr lang="en-US" sz="500" b="0" dirty="0"/>
              <a:t> </a:t>
            </a:r>
          </a:p>
          <a:p>
            <a:r>
              <a:rPr lang="en-GB" sz="1500" b="0" dirty="0" err="1"/>
              <a:t>Madestam</a:t>
            </a:r>
            <a:r>
              <a:rPr lang="en-GB" sz="1500" b="0" dirty="0"/>
              <a:t>, A., </a:t>
            </a:r>
            <a:r>
              <a:rPr lang="en-GB" sz="1500" b="0" dirty="0" err="1"/>
              <a:t>Shoag</a:t>
            </a:r>
            <a:r>
              <a:rPr lang="en-GB" sz="1500" b="0" dirty="0"/>
              <a:t>, D., </a:t>
            </a:r>
            <a:r>
              <a:rPr lang="en-GB" sz="1500" b="0" dirty="0" err="1"/>
              <a:t>Veuger</a:t>
            </a:r>
            <a:r>
              <a:rPr lang="en-GB" sz="1500" b="0" dirty="0"/>
              <a:t>, S. and </a:t>
            </a:r>
            <a:r>
              <a:rPr lang="en-GB" sz="1500" b="0" dirty="0" err="1"/>
              <a:t>Yanagizawa</a:t>
            </a:r>
            <a:r>
              <a:rPr lang="en-GB" sz="1500" b="0" dirty="0"/>
              <a:t>-Drott, D., 2013. Do political protests matter? evidence from the tea party movement. </a:t>
            </a:r>
            <a:r>
              <a:rPr lang="en-GB" sz="1500" b="0" i="1" dirty="0"/>
              <a:t>The Quarterly Journal of Economics</a:t>
            </a:r>
            <a:r>
              <a:rPr lang="en-GB" sz="1500" b="0" dirty="0"/>
              <a:t>, </a:t>
            </a:r>
            <a:r>
              <a:rPr lang="en-GB" sz="1500" b="0" i="1" dirty="0"/>
              <a:t>128</a:t>
            </a:r>
            <a:r>
              <a:rPr lang="en-GB" sz="1500" b="0" dirty="0"/>
              <a:t>(4), pp.1633-1685.</a:t>
            </a:r>
          </a:p>
          <a:p>
            <a:r>
              <a:rPr lang="en-US" sz="1700" b="0" dirty="0"/>
              <a:t>Rainfall during days of political rallies across the US affected local turnout, which then affected how big the Tea party movement became in that city. </a:t>
            </a:r>
            <a:r>
              <a:rPr lang="en-US" sz="1700" b="0" i="1" dirty="0"/>
              <a:t>If this would later lead to conflict, rainfall would have affected conflict through the participation in political rallies.</a:t>
            </a:r>
          </a:p>
          <a:p>
            <a:endParaRPr lang="en-US" sz="1800" b="0" dirty="0"/>
          </a:p>
          <a:p>
            <a:r>
              <a:rPr lang="en-GB" sz="1500" b="0" dirty="0" err="1"/>
              <a:t>Rogall</a:t>
            </a:r>
            <a:r>
              <a:rPr lang="en-GB" sz="1500" b="0" dirty="0"/>
              <a:t>, T., 2021. Mobilizing the masses for genocide. American economic review, 111(1), pp.41-72. </a:t>
            </a:r>
            <a:br>
              <a:rPr lang="en-GB" sz="1500" b="0" dirty="0"/>
            </a:br>
            <a:br>
              <a:rPr lang="en-GB" sz="1600" b="0" dirty="0"/>
            </a:br>
            <a:r>
              <a:rPr lang="en-US" sz="1700" b="0" dirty="0"/>
              <a:t>Rainfall in combination with bad quality roads affected what villages the militia chose to target during the Rwandan genocide. </a:t>
            </a:r>
            <a:r>
              <a:rPr lang="en-US" sz="1700" b="0" i="1" dirty="0"/>
              <a:t>Rainfall affected conflict through transportation costs. </a:t>
            </a:r>
          </a:p>
          <a:p>
            <a:endParaRPr lang="en-US" sz="1700" b="0" dirty="0"/>
          </a:p>
          <a:p>
            <a:r>
              <a:rPr lang="en-GB" sz="1500" b="0" dirty="0"/>
              <a:t>Moreno-Medina, J., 2022. Sinning in the Rain: Weather Shocks, Church Attendance, and Crime. Review of Economics and Statistics, pp.1-16.</a:t>
            </a:r>
          </a:p>
          <a:p>
            <a:r>
              <a:rPr lang="en-US" sz="1700" b="0" dirty="0"/>
              <a:t>Rainfall on Sundays leads to decrease in church attendance and to an increase in crime in the US. </a:t>
            </a:r>
            <a:r>
              <a:rPr lang="en-US" sz="1700" b="0" i="1" dirty="0"/>
              <a:t>Increased crime could potentially increase conflict locally. </a:t>
            </a:r>
            <a:endParaRPr lang="en-FI" sz="1700" b="0" i="1" dirty="0"/>
          </a:p>
        </p:txBody>
      </p:sp>
      <p:sp>
        <p:nvSpPr>
          <p:cNvPr id="4" name="Slide Number Placeholder 3">
            <a:extLst>
              <a:ext uri="{FF2B5EF4-FFF2-40B4-BE49-F238E27FC236}">
                <a16:creationId xmlns:a16="http://schemas.microsoft.com/office/drawing/2014/main" id="{A8F58608-1065-9896-EFFD-B16681EA13E3}"/>
              </a:ext>
            </a:extLst>
          </p:cNvPr>
          <p:cNvSpPr>
            <a:spLocks noGrp="1"/>
          </p:cNvSpPr>
          <p:nvPr>
            <p:ph type="sldNum" sz="quarter" idx="17"/>
          </p:nvPr>
        </p:nvSpPr>
        <p:spPr/>
        <p:txBody>
          <a:bodyPr/>
          <a:lstStyle/>
          <a:p>
            <a:pPr>
              <a:defRPr/>
            </a:pPr>
            <a:fld id="{49EFD4B7-1CC6-864B-A72A-C978B70BBA9B}" type="slidenum">
              <a:rPr lang="fi-FI" smtClean="0"/>
              <a:pPr>
                <a:defRPr/>
              </a:pPr>
              <a:t>77</a:t>
            </a:fld>
            <a:endParaRPr lang="fi-FI" dirty="0"/>
          </a:p>
        </p:txBody>
      </p:sp>
    </p:spTree>
    <p:extLst>
      <p:ext uri="{BB962C8B-B14F-4D97-AF65-F5344CB8AC3E}">
        <p14:creationId xmlns:p14="http://schemas.microsoft.com/office/powerpoint/2010/main" val="451159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Other example of IV  </a:t>
            </a:r>
          </a:p>
        </p:txBody>
      </p:sp>
    </p:spTree>
    <p:extLst>
      <p:ext uri="{BB962C8B-B14F-4D97-AF65-F5344CB8AC3E}">
        <p14:creationId xmlns:p14="http://schemas.microsoft.com/office/powerpoint/2010/main" val="3252165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5F4-9540-D9F3-863B-15D38B9E0246}"/>
              </a:ext>
            </a:extLst>
          </p:cNvPr>
          <p:cNvSpPr>
            <a:spLocks noGrp="1"/>
          </p:cNvSpPr>
          <p:nvPr>
            <p:ph type="ctrTitle"/>
          </p:nvPr>
        </p:nvSpPr>
        <p:spPr/>
        <p:txBody>
          <a:bodyPr/>
          <a:lstStyle/>
          <a:p>
            <a:r>
              <a:rPr lang="en-FI" sz="3000" dirty="0"/>
              <a:t>The effect of family size on parents’ labor supply</a:t>
            </a:r>
          </a:p>
        </p:txBody>
      </p:sp>
      <p:pic>
        <p:nvPicPr>
          <p:cNvPr id="6" name="Content Placeholder 5">
            <a:extLst>
              <a:ext uri="{FF2B5EF4-FFF2-40B4-BE49-F238E27FC236}">
                <a16:creationId xmlns:a16="http://schemas.microsoft.com/office/drawing/2014/main" id="{D287DAAF-5E58-EE98-3836-6115BE56F3BC}"/>
              </a:ext>
            </a:extLst>
          </p:cNvPr>
          <p:cNvPicPr>
            <a:picLocks noGrp="1" noChangeAspect="1"/>
          </p:cNvPicPr>
          <p:nvPr>
            <p:ph sz="quarter" idx="14"/>
          </p:nvPr>
        </p:nvPicPr>
        <p:blipFill>
          <a:blip r:embed="rId2"/>
          <a:stretch>
            <a:fillRect/>
          </a:stretch>
        </p:blipFill>
        <p:spPr>
          <a:xfrm>
            <a:off x="827584" y="659113"/>
            <a:ext cx="7488832" cy="3528392"/>
          </a:xfrm>
        </p:spPr>
      </p:pic>
      <p:sp>
        <p:nvSpPr>
          <p:cNvPr id="4" name="Slide Number Placeholder 3">
            <a:extLst>
              <a:ext uri="{FF2B5EF4-FFF2-40B4-BE49-F238E27FC236}">
                <a16:creationId xmlns:a16="http://schemas.microsoft.com/office/drawing/2014/main" id="{848F1616-E00F-4E7F-094C-B2C246507445}"/>
              </a:ext>
            </a:extLst>
          </p:cNvPr>
          <p:cNvSpPr>
            <a:spLocks noGrp="1"/>
          </p:cNvSpPr>
          <p:nvPr>
            <p:ph type="sldNum" sz="quarter" idx="17"/>
          </p:nvPr>
        </p:nvSpPr>
        <p:spPr/>
        <p:txBody>
          <a:bodyPr/>
          <a:lstStyle/>
          <a:p>
            <a:pPr>
              <a:defRPr/>
            </a:pPr>
            <a:fld id="{49EFD4B7-1CC6-864B-A72A-C978B70BBA9B}" type="slidenum">
              <a:rPr lang="fi-FI" smtClean="0"/>
              <a:pPr>
                <a:defRPr/>
              </a:pPr>
              <a:t>79</a:t>
            </a:fld>
            <a:endParaRPr lang="fi-FI"/>
          </a:p>
        </p:txBody>
      </p:sp>
      <p:sp>
        <p:nvSpPr>
          <p:cNvPr id="7" name="TextBox 6">
            <a:extLst>
              <a:ext uri="{FF2B5EF4-FFF2-40B4-BE49-F238E27FC236}">
                <a16:creationId xmlns:a16="http://schemas.microsoft.com/office/drawing/2014/main" id="{60F3C82D-54F4-25E4-8847-04C0AC24B09F}"/>
              </a:ext>
            </a:extLst>
          </p:cNvPr>
          <p:cNvSpPr txBox="1"/>
          <p:nvPr/>
        </p:nvSpPr>
        <p:spPr>
          <a:xfrm>
            <a:off x="395536" y="4153644"/>
            <a:ext cx="8496944" cy="923330"/>
          </a:xfrm>
          <a:prstGeom prst="rect">
            <a:avLst/>
          </a:prstGeom>
          <a:solidFill>
            <a:schemeClr val="bg1"/>
          </a:solidFill>
        </p:spPr>
        <p:txBody>
          <a:bodyPr wrap="square" lIns="0" tIns="0" rIns="0" bIns="0" rtlCol="0">
            <a:spAutoFit/>
          </a:bodyPr>
          <a:lstStyle/>
          <a:p>
            <a:r>
              <a:rPr lang="en-FI" sz="1500" dirty="0"/>
              <a:t>Treatment: family size, Outcome: how much the parents work. But family size is an endogenous choice of the parents. This study uses the idea that parents often want to have both boys and girls. The authors use the sex of the first 2 children as an instrument for whether parents have a third child. </a:t>
            </a:r>
          </a:p>
        </p:txBody>
      </p:sp>
    </p:spTree>
    <p:extLst>
      <p:ext uri="{BB962C8B-B14F-4D97-AF65-F5344CB8AC3E}">
        <p14:creationId xmlns:p14="http://schemas.microsoft.com/office/powerpoint/2010/main" val="211664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53EB-B066-73EC-4AAE-173A11CC4A7D}"/>
              </a:ext>
            </a:extLst>
          </p:cNvPr>
          <p:cNvSpPr>
            <a:spLocks noGrp="1"/>
          </p:cNvSpPr>
          <p:nvPr>
            <p:ph type="ctrTitle"/>
          </p:nvPr>
        </p:nvSpPr>
        <p:spPr/>
        <p:txBody>
          <a:bodyPr/>
          <a:lstStyle/>
          <a:p>
            <a:r>
              <a:rPr lang="en-FI" dirty="0"/>
              <a:t>Take-up in MTO</a:t>
            </a:r>
          </a:p>
        </p:txBody>
      </p:sp>
      <p:pic>
        <p:nvPicPr>
          <p:cNvPr id="6" name="Content Placeholder 5">
            <a:extLst>
              <a:ext uri="{FF2B5EF4-FFF2-40B4-BE49-F238E27FC236}">
                <a16:creationId xmlns:a16="http://schemas.microsoft.com/office/drawing/2014/main" id="{D0DC4F3D-8967-78AE-A80E-A515E0FDBF49}"/>
              </a:ext>
            </a:extLst>
          </p:cNvPr>
          <p:cNvPicPr>
            <a:picLocks noGrp="1" noChangeAspect="1"/>
          </p:cNvPicPr>
          <p:nvPr>
            <p:ph sz="quarter" idx="14"/>
          </p:nvPr>
        </p:nvPicPr>
        <p:blipFill>
          <a:blip r:embed="rId2"/>
          <a:stretch>
            <a:fillRect/>
          </a:stretch>
        </p:blipFill>
        <p:spPr>
          <a:xfrm>
            <a:off x="5268077" y="481236"/>
            <a:ext cx="2984423" cy="4043412"/>
          </a:xfrm>
        </p:spPr>
      </p:pic>
      <p:sp>
        <p:nvSpPr>
          <p:cNvPr id="4" name="Slide Number Placeholder 3">
            <a:extLst>
              <a:ext uri="{FF2B5EF4-FFF2-40B4-BE49-F238E27FC236}">
                <a16:creationId xmlns:a16="http://schemas.microsoft.com/office/drawing/2014/main" id="{0FA558A8-29A4-BAD5-72FE-1E853E4E750C}"/>
              </a:ext>
            </a:extLst>
          </p:cNvPr>
          <p:cNvSpPr>
            <a:spLocks noGrp="1"/>
          </p:cNvSpPr>
          <p:nvPr>
            <p:ph type="sldNum" sz="quarter" idx="17"/>
          </p:nvPr>
        </p:nvSpPr>
        <p:spPr/>
        <p:txBody>
          <a:bodyPr/>
          <a:lstStyle/>
          <a:p>
            <a:pPr>
              <a:defRPr/>
            </a:pPr>
            <a:fld id="{49EFD4B7-1CC6-864B-A72A-C978B70BBA9B}" type="slidenum">
              <a:rPr lang="fi-FI" smtClean="0"/>
              <a:pPr>
                <a:defRPr/>
              </a:pPr>
              <a:t>8</a:t>
            </a:fld>
            <a:endParaRPr lang="fi-FI"/>
          </a:p>
        </p:txBody>
      </p:sp>
      <p:sp>
        <p:nvSpPr>
          <p:cNvPr id="7" name="TextBox 6">
            <a:extLst>
              <a:ext uri="{FF2B5EF4-FFF2-40B4-BE49-F238E27FC236}">
                <a16:creationId xmlns:a16="http://schemas.microsoft.com/office/drawing/2014/main" id="{8DB9F50A-F765-F7AF-27F8-FA499D4C2C2B}"/>
              </a:ext>
            </a:extLst>
          </p:cNvPr>
          <p:cNvSpPr txBox="1"/>
          <p:nvPr/>
        </p:nvSpPr>
        <p:spPr>
          <a:xfrm>
            <a:off x="499817" y="1082848"/>
            <a:ext cx="4373388" cy="3939540"/>
          </a:xfrm>
          <a:prstGeom prst="rect">
            <a:avLst/>
          </a:prstGeom>
          <a:noFill/>
        </p:spPr>
        <p:txBody>
          <a:bodyPr wrap="square" lIns="0" tIns="0" rIns="0" bIns="0" rtlCol="0">
            <a:spAutoFit/>
          </a:bodyPr>
          <a:lstStyle/>
          <a:p>
            <a:r>
              <a:rPr lang="en-GB" sz="1600" dirty="0">
                <a:effectLst/>
                <a:latin typeface="Arial" panose="020B0604020202020204" pitchFamily="34" charset="0"/>
                <a:cs typeface="Arial" panose="020B0604020202020204" pitchFamily="34" charset="0"/>
              </a:rPr>
              <a:t>of the children below age 13 at time of randomization</a:t>
            </a:r>
            <a:r>
              <a:rPr lang="en-GB" sz="1600" dirty="0">
                <a:latin typeface="Arial" panose="020B0604020202020204" pitchFamily="34" charset="0"/>
                <a:cs typeface="Arial" panose="020B0604020202020204" pitchFamily="34" charset="0"/>
              </a:rPr>
              <a:t>..</a:t>
            </a:r>
            <a:br>
              <a:rPr lang="en-GB" sz="1600" dirty="0">
                <a:latin typeface="Arial" panose="020B0604020202020204" pitchFamily="34" charset="0"/>
                <a:cs typeface="Arial" panose="020B0604020202020204" pitchFamily="34" charset="0"/>
              </a:rPr>
            </a:br>
            <a:endParaRPr lang="en-GB"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cs typeface="Arial" panose="020B0604020202020204" pitchFamily="34" charset="0"/>
              </a:rPr>
              <a:t>only 48% of those randomized into the experimental group in MTO actually used the voucher. </a:t>
            </a:r>
          </a:p>
          <a:p>
            <a:pPr marL="285750" indent="-285750">
              <a:buFont typeface="Arial" panose="020B0604020202020204" pitchFamily="34" charset="0"/>
              <a:buChar char="•"/>
            </a:pPr>
            <a:r>
              <a:rPr lang="en-GB" sz="1600" dirty="0">
                <a:effectLst/>
                <a:latin typeface="Arial" panose="020B0604020202020204" pitchFamily="34" charset="0"/>
                <a:cs typeface="Arial" panose="020B0604020202020204" pitchFamily="34" charset="0"/>
              </a:rPr>
              <a:t>similarly, 66% of those allocated to the section 8 group used the voucher. </a:t>
            </a:r>
          </a:p>
          <a:p>
            <a:r>
              <a:rPr lang="en-GB" sz="1600" b="1" dirty="0">
                <a:solidFill>
                  <a:srgbClr val="BB16A3"/>
                </a:solidFill>
                <a:effectLst/>
                <a:latin typeface="Arial" panose="020B0604020202020204" pitchFamily="34" charset="0"/>
                <a:cs typeface="Arial" panose="020B0604020202020204" pitchFamily="34" charset="0"/>
              </a:rPr>
              <a:t>Compliance choice </a:t>
            </a:r>
            <a:r>
              <a:rPr lang="en-GB" sz="1600" dirty="0">
                <a:effectLst/>
                <a:latin typeface="Arial" panose="020B0604020202020204" pitchFamily="34" charset="0"/>
                <a:cs typeface="Arial" panose="020B0604020202020204" pitchFamily="34" charset="0"/>
              </a:rPr>
              <a:t>is potentially affected by potential outcomes </a:t>
            </a:r>
            <a:endParaRPr lang="en-GB" sz="1600" dirty="0">
              <a:solidFill>
                <a:srgbClr val="005BB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cs typeface="Arial" panose="020B0604020202020204" pitchFamily="34" charset="0"/>
              </a:rPr>
              <a:t>e.g. those expecting to benefit the least become “never-takers”. </a:t>
            </a:r>
          </a:p>
          <a:p>
            <a:r>
              <a:rPr lang="en-GB" sz="1600" dirty="0">
                <a:effectLst/>
                <a:latin typeface="Arial" panose="020B0604020202020204" pitchFamily="34" charset="0"/>
                <a:cs typeface="Arial" panose="020B0604020202020204" pitchFamily="34" charset="0"/>
              </a:rPr>
              <a:t>In that case comparing those who actually get the treatment to the entire control group is not a valid comparison! </a:t>
            </a:r>
          </a:p>
          <a:p>
            <a:endParaRPr lang="en-FI" sz="16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F255CBC-EDB2-F347-72A8-2FFFCE9BEC11}"/>
              </a:ext>
            </a:extLst>
          </p:cNvPr>
          <p:cNvSpPr/>
          <p:nvPr/>
        </p:nvSpPr>
        <p:spPr>
          <a:xfrm>
            <a:off x="7812360" y="1633364"/>
            <a:ext cx="648072" cy="12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9B27A689-2393-3EA3-E091-B8D14277F08C}"/>
              </a:ext>
            </a:extLst>
          </p:cNvPr>
          <p:cNvSpPr/>
          <p:nvPr/>
        </p:nvSpPr>
        <p:spPr>
          <a:xfrm>
            <a:off x="7812360" y="3228504"/>
            <a:ext cx="648072" cy="12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BF20C2CF-137B-1E38-CC03-09D81863C54F}"/>
              </a:ext>
            </a:extLst>
          </p:cNvPr>
          <p:cNvSpPr/>
          <p:nvPr/>
        </p:nvSpPr>
        <p:spPr>
          <a:xfrm>
            <a:off x="7632623" y="431806"/>
            <a:ext cx="648072" cy="996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1" name="Frame 10">
            <a:extLst>
              <a:ext uri="{FF2B5EF4-FFF2-40B4-BE49-F238E27FC236}">
                <a16:creationId xmlns:a16="http://schemas.microsoft.com/office/drawing/2014/main" id="{1CC1A569-821B-E83E-66E5-0E560D0E9408}"/>
              </a:ext>
            </a:extLst>
          </p:cNvPr>
          <p:cNvSpPr/>
          <p:nvPr/>
        </p:nvSpPr>
        <p:spPr>
          <a:xfrm>
            <a:off x="6876256" y="1644427"/>
            <a:ext cx="756367" cy="397350"/>
          </a:xfrm>
          <a:prstGeom prst="frame">
            <a:avLst/>
          </a:prstGeom>
          <a:ln w="12700" cmpd="sng">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FI">
              <a:solidFill>
                <a:schemeClr val="tx1"/>
              </a:solidFill>
            </a:endParaRPr>
          </a:p>
        </p:txBody>
      </p:sp>
      <p:sp>
        <p:nvSpPr>
          <p:cNvPr id="12" name="Frame 11">
            <a:extLst>
              <a:ext uri="{FF2B5EF4-FFF2-40B4-BE49-F238E27FC236}">
                <a16:creationId xmlns:a16="http://schemas.microsoft.com/office/drawing/2014/main" id="{0AFB54DD-2515-967D-935D-71070D5EDB01}"/>
              </a:ext>
            </a:extLst>
          </p:cNvPr>
          <p:cNvSpPr/>
          <p:nvPr/>
        </p:nvSpPr>
        <p:spPr>
          <a:xfrm>
            <a:off x="6876256" y="2009795"/>
            <a:ext cx="756367" cy="397350"/>
          </a:xfrm>
          <a:prstGeom prst="frame">
            <a:avLst/>
          </a:prstGeom>
          <a:ln w="12700" cmpd="sng">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FI">
              <a:solidFill>
                <a:schemeClr val="tx1"/>
              </a:solidFill>
            </a:endParaRPr>
          </a:p>
        </p:txBody>
      </p:sp>
    </p:spTree>
    <p:extLst>
      <p:ext uri="{BB962C8B-B14F-4D97-AF65-F5344CB8AC3E}">
        <p14:creationId xmlns:p14="http://schemas.microsoft.com/office/powerpoint/2010/main" val="2263844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5F4-9540-D9F3-863B-15D38B9E0246}"/>
              </a:ext>
            </a:extLst>
          </p:cNvPr>
          <p:cNvSpPr>
            <a:spLocks noGrp="1"/>
          </p:cNvSpPr>
          <p:nvPr>
            <p:ph type="ctrTitle"/>
          </p:nvPr>
        </p:nvSpPr>
        <p:spPr/>
        <p:txBody>
          <a:bodyPr/>
          <a:lstStyle/>
          <a:p>
            <a:r>
              <a:rPr lang="en-FI" sz="2000" dirty="0"/>
              <a:t>The effect of  Sweden - US mass emigration (1860-) on Swedish political development in the following decades</a:t>
            </a:r>
          </a:p>
        </p:txBody>
      </p:sp>
      <p:sp>
        <p:nvSpPr>
          <p:cNvPr id="4" name="Slide Number Placeholder 3">
            <a:extLst>
              <a:ext uri="{FF2B5EF4-FFF2-40B4-BE49-F238E27FC236}">
                <a16:creationId xmlns:a16="http://schemas.microsoft.com/office/drawing/2014/main" id="{848F1616-E00F-4E7F-094C-B2C246507445}"/>
              </a:ext>
            </a:extLst>
          </p:cNvPr>
          <p:cNvSpPr>
            <a:spLocks noGrp="1"/>
          </p:cNvSpPr>
          <p:nvPr>
            <p:ph type="sldNum" sz="quarter" idx="17"/>
          </p:nvPr>
        </p:nvSpPr>
        <p:spPr/>
        <p:txBody>
          <a:bodyPr/>
          <a:lstStyle/>
          <a:p>
            <a:pPr>
              <a:defRPr/>
            </a:pPr>
            <a:fld id="{49EFD4B7-1CC6-864B-A72A-C978B70BBA9B}" type="slidenum">
              <a:rPr lang="fi-FI" smtClean="0"/>
              <a:pPr>
                <a:defRPr/>
              </a:pPr>
              <a:t>80</a:t>
            </a:fld>
            <a:endParaRPr lang="fi-FI" dirty="0"/>
          </a:p>
        </p:txBody>
      </p:sp>
      <p:sp>
        <p:nvSpPr>
          <p:cNvPr id="7" name="TextBox 6">
            <a:extLst>
              <a:ext uri="{FF2B5EF4-FFF2-40B4-BE49-F238E27FC236}">
                <a16:creationId xmlns:a16="http://schemas.microsoft.com/office/drawing/2014/main" id="{60F3C82D-54F4-25E4-8847-04C0AC24B09F}"/>
              </a:ext>
            </a:extLst>
          </p:cNvPr>
          <p:cNvSpPr txBox="1"/>
          <p:nvPr/>
        </p:nvSpPr>
        <p:spPr>
          <a:xfrm>
            <a:off x="395536" y="4153644"/>
            <a:ext cx="8496944" cy="692497"/>
          </a:xfrm>
          <a:prstGeom prst="rect">
            <a:avLst/>
          </a:prstGeom>
          <a:solidFill>
            <a:schemeClr val="bg1"/>
          </a:solidFill>
        </p:spPr>
        <p:txBody>
          <a:bodyPr wrap="square" lIns="0" tIns="0" rIns="0" bIns="0" rtlCol="0">
            <a:spAutoFit/>
          </a:bodyPr>
          <a:lstStyle/>
          <a:p>
            <a:r>
              <a:rPr lang="en-FI" sz="1500" b="1" dirty="0"/>
              <a:t>Treatment</a:t>
            </a:r>
            <a:r>
              <a:rPr lang="en-FI" sz="1500" dirty="0"/>
              <a:t>: emigration to the US </a:t>
            </a:r>
            <a:r>
              <a:rPr lang="en-FI" sz="1500" b="1" dirty="0"/>
              <a:t>Outcome</a:t>
            </a:r>
            <a:r>
              <a:rPr lang="en-FI" sz="1500" dirty="0"/>
              <a:t>: political participation and political change in Sweden. But it is not random who migrates or from which areas people migrate. Therefore the authors use frost shocks in 1860’s together with the distance from emigration ports as an IV for initial emigration. </a:t>
            </a:r>
          </a:p>
        </p:txBody>
      </p:sp>
      <p:pic>
        <p:nvPicPr>
          <p:cNvPr id="9" name="Content Placeholder 8">
            <a:extLst>
              <a:ext uri="{FF2B5EF4-FFF2-40B4-BE49-F238E27FC236}">
                <a16:creationId xmlns:a16="http://schemas.microsoft.com/office/drawing/2014/main" id="{E58FD696-C254-130E-2B88-FFA277B1DE3D}"/>
              </a:ext>
            </a:extLst>
          </p:cNvPr>
          <p:cNvPicPr>
            <a:picLocks noGrp="1" noChangeAspect="1"/>
          </p:cNvPicPr>
          <p:nvPr>
            <p:ph sz="quarter" idx="14"/>
          </p:nvPr>
        </p:nvPicPr>
        <p:blipFill>
          <a:blip r:embed="rId2"/>
          <a:stretch>
            <a:fillRect/>
          </a:stretch>
        </p:blipFill>
        <p:spPr>
          <a:xfrm>
            <a:off x="468312" y="868860"/>
            <a:ext cx="6912267" cy="2826112"/>
          </a:xfrm>
        </p:spPr>
      </p:pic>
    </p:spTree>
    <p:extLst>
      <p:ext uri="{BB962C8B-B14F-4D97-AF65-F5344CB8AC3E}">
        <p14:creationId xmlns:p14="http://schemas.microsoft.com/office/powerpoint/2010/main" val="3734787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5F4-9540-D9F3-863B-15D38B9E0246}"/>
              </a:ext>
            </a:extLst>
          </p:cNvPr>
          <p:cNvSpPr>
            <a:spLocks noGrp="1"/>
          </p:cNvSpPr>
          <p:nvPr>
            <p:ph type="ctrTitle"/>
          </p:nvPr>
        </p:nvSpPr>
        <p:spPr/>
        <p:txBody>
          <a:bodyPr/>
          <a:lstStyle/>
          <a:p>
            <a:r>
              <a:rPr lang="en-FI" sz="2500" dirty="0"/>
              <a:t>The effect of slave trades on economic outcomes in Africa </a:t>
            </a:r>
          </a:p>
        </p:txBody>
      </p:sp>
      <p:sp>
        <p:nvSpPr>
          <p:cNvPr id="4" name="Slide Number Placeholder 3">
            <a:extLst>
              <a:ext uri="{FF2B5EF4-FFF2-40B4-BE49-F238E27FC236}">
                <a16:creationId xmlns:a16="http://schemas.microsoft.com/office/drawing/2014/main" id="{848F1616-E00F-4E7F-094C-B2C246507445}"/>
              </a:ext>
            </a:extLst>
          </p:cNvPr>
          <p:cNvSpPr>
            <a:spLocks noGrp="1"/>
          </p:cNvSpPr>
          <p:nvPr>
            <p:ph type="sldNum" sz="quarter" idx="17"/>
          </p:nvPr>
        </p:nvSpPr>
        <p:spPr/>
        <p:txBody>
          <a:bodyPr/>
          <a:lstStyle/>
          <a:p>
            <a:pPr>
              <a:defRPr/>
            </a:pPr>
            <a:fld id="{49EFD4B7-1CC6-864B-A72A-C978B70BBA9B}" type="slidenum">
              <a:rPr lang="fi-FI" smtClean="0"/>
              <a:pPr>
                <a:defRPr/>
              </a:pPr>
              <a:t>81</a:t>
            </a:fld>
            <a:endParaRPr lang="fi-FI" dirty="0"/>
          </a:p>
        </p:txBody>
      </p:sp>
      <p:sp>
        <p:nvSpPr>
          <p:cNvPr id="7" name="TextBox 6">
            <a:extLst>
              <a:ext uri="{FF2B5EF4-FFF2-40B4-BE49-F238E27FC236}">
                <a16:creationId xmlns:a16="http://schemas.microsoft.com/office/drawing/2014/main" id="{60F3C82D-54F4-25E4-8847-04C0AC24B09F}"/>
              </a:ext>
            </a:extLst>
          </p:cNvPr>
          <p:cNvSpPr txBox="1"/>
          <p:nvPr/>
        </p:nvSpPr>
        <p:spPr>
          <a:xfrm>
            <a:off x="395536" y="4153644"/>
            <a:ext cx="8496944" cy="692497"/>
          </a:xfrm>
          <a:prstGeom prst="rect">
            <a:avLst/>
          </a:prstGeom>
          <a:noFill/>
        </p:spPr>
        <p:txBody>
          <a:bodyPr wrap="square" lIns="0" tIns="0" rIns="0" bIns="0" rtlCol="0">
            <a:spAutoFit/>
          </a:bodyPr>
          <a:lstStyle/>
          <a:p>
            <a:r>
              <a:rPr lang="en-FI" sz="1500" dirty="0"/>
              <a:t>Treatment: </a:t>
            </a:r>
            <a:r>
              <a:rPr lang="en-FI" sz="1500" b="1" dirty="0"/>
              <a:t>country being exposed to the slave trade</a:t>
            </a:r>
            <a:r>
              <a:rPr lang="en-FI" sz="1500" dirty="0"/>
              <a:t>. Outcome: </a:t>
            </a:r>
            <a:r>
              <a:rPr lang="en-FI" sz="1500" b="1" dirty="0"/>
              <a:t>country GDP in 2000</a:t>
            </a:r>
            <a:r>
              <a:rPr lang="en-FI" sz="1500" dirty="0"/>
              <a:t>. But there may be omitted variables that affected both these variables (e.g. historic economic performance). To get around this Nunn uses an IV based on the distance from countries in Africa to slave destinations. </a:t>
            </a:r>
          </a:p>
        </p:txBody>
      </p:sp>
      <p:pic>
        <p:nvPicPr>
          <p:cNvPr id="9" name="Content Placeholder 8">
            <a:extLst>
              <a:ext uri="{FF2B5EF4-FFF2-40B4-BE49-F238E27FC236}">
                <a16:creationId xmlns:a16="http://schemas.microsoft.com/office/drawing/2014/main" id="{511621F8-E701-433B-6177-96029AAECF76}"/>
              </a:ext>
            </a:extLst>
          </p:cNvPr>
          <p:cNvPicPr>
            <a:picLocks noGrp="1" noChangeAspect="1"/>
          </p:cNvPicPr>
          <p:nvPr>
            <p:ph sz="quarter" idx="14"/>
          </p:nvPr>
        </p:nvPicPr>
        <p:blipFill>
          <a:blip r:embed="rId2"/>
          <a:stretch>
            <a:fillRect/>
          </a:stretch>
        </p:blipFill>
        <p:spPr>
          <a:xfrm>
            <a:off x="1115616" y="868859"/>
            <a:ext cx="6840760" cy="3274314"/>
          </a:xfrm>
        </p:spPr>
      </p:pic>
    </p:spTree>
    <p:extLst>
      <p:ext uri="{BB962C8B-B14F-4D97-AF65-F5344CB8AC3E}">
        <p14:creationId xmlns:p14="http://schemas.microsoft.com/office/powerpoint/2010/main" val="3357991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5F4-9540-D9F3-863B-15D38B9E0246}"/>
              </a:ext>
            </a:extLst>
          </p:cNvPr>
          <p:cNvSpPr>
            <a:spLocks noGrp="1"/>
          </p:cNvSpPr>
          <p:nvPr>
            <p:ph type="ctrTitle"/>
          </p:nvPr>
        </p:nvSpPr>
        <p:spPr/>
        <p:txBody>
          <a:bodyPr/>
          <a:lstStyle/>
          <a:p>
            <a:r>
              <a:rPr lang="en-FI" sz="2100" dirty="0"/>
              <a:t>The effect of (colonial) institutions on current GDP in former colonies</a:t>
            </a:r>
          </a:p>
        </p:txBody>
      </p:sp>
      <p:sp>
        <p:nvSpPr>
          <p:cNvPr id="4" name="Slide Number Placeholder 3">
            <a:extLst>
              <a:ext uri="{FF2B5EF4-FFF2-40B4-BE49-F238E27FC236}">
                <a16:creationId xmlns:a16="http://schemas.microsoft.com/office/drawing/2014/main" id="{848F1616-E00F-4E7F-094C-B2C246507445}"/>
              </a:ext>
            </a:extLst>
          </p:cNvPr>
          <p:cNvSpPr>
            <a:spLocks noGrp="1"/>
          </p:cNvSpPr>
          <p:nvPr>
            <p:ph type="sldNum" sz="quarter" idx="17"/>
          </p:nvPr>
        </p:nvSpPr>
        <p:spPr/>
        <p:txBody>
          <a:bodyPr/>
          <a:lstStyle/>
          <a:p>
            <a:pPr>
              <a:defRPr/>
            </a:pPr>
            <a:fld id="{49EFD4B7-1CC6-864B-A72A-C978B70BBA9B}" type="slidenum">
              <a:rPr lang="fi-FI" smtClean="0"/>
              <a:pPr>
                <a:defRPr/>
              </a:pPr>
              <a:t>82</a:t>
            </a:fld>
            <a:endParaRPr lang="fi-FI"/>
          </a:p>
        </p:txBody>
      </p:sp>
      <p:sp>
        <p:nvSpPr>
          <p:cNvPr id="7" name="TextBox 6">
            <a:extLst>
              <a:ext uri="{FF2B5EF4-FFF2-40B4-BE49-F238E27FC236}">
                <a16:creationId xmlns:a16="http://schemas.microsoft.com/office/drawing/2014/main" id="{60F3C82D-54F4-25E4-8847-04C0AC24B09F}"/>
              </a:ext>
            </a:extLst>
          </p:cNvPr>
          <p:cNvSpPr txBox="1"/>
          <p:nvPr/>
        </p:nvSpPr>
        <p:spPr>
          <a:xfrm>
            <a:off x="323527" y="4098699"/>
            <a:ext cx="8496944" cy="1615827"/>
          </a:xfrm>
          <a:prstGeom prst="rect">
            <a:avLst/>
          </a:prstGeom>
          <a:solidFill>
            <a:schemeClr val="bg1"/>
          </a:solidFill>
        </p:spPr>
        <p:txBody>
          <a:bodyPr wrap="square" lIns="0" tIns="0" rIns="0" bIns="0" rtlCol="0">
            <a:spAutoFit/>
          </a:bodyPr>
          <a:lstStyle/>
          <a:p>
            <a:r>
              <a:rPr lang="en-FI" sz="1500" dirty="0"/>
              <a:t>Treatment: </a:t>
            </a:r>
            <a:r>
              <a:rPr lang="en-FI" sz="1500" b="1" dirty="0"/>
              <a:t>country having stronger institutions</a:t>
            </a:r>
            <a:r>
              <a:rPr lang="en-FI" sz="1500" dirty="0"/>
              <a:t>, Outcome: </a:t>
            </a:r>
            <a:r>
              <a:rPr lang="en-FI" sz="1500" b="1" dirty="0"/>
              <a:t>country GDP in 1995</a:t>
            </a:r>
            <a:r>
              <a:rPr lang="en-FI" sz="1500" dirty="0"/>
              <a:t>. </a:t>
            </a:r>
          </a:p>
          <a:p>
            <a:r>
              <a:rPr lang="en-FI" sz="1500" dirty="0"/>
              <a:t>But there could be </a:t>
            </a:r>
            <a:r>
              <a:rPr lang="en-FI" sz="1500" i="1" dirty="0"/>
              <a:t>reverse causality</a:t>
            </a:r>
            <a:r>
              <a:rPr lang="en-FI" sz="1500" dirty="0"/>
              <a:t>. Therefore the authors restrict their analysis to countries that are former colonies, and use </a:t>
            </a:r>
            <a:r>
              <a:rPr lang="en-FI" sz="1500" i="1" dirty="0"/>
              <a:t>settler mortality rates </a:t>
            </a:r>
            <a:r>
              <a:rPr lang="en-FI" sz="1500" dirty="0"/>
              <a:t>as an IV for institutional quality (idea: settler mortality affected historic institutions set up during colonial times, and those affect the institutions present today. More specifically, where many settlers died, colonizers set up extractive institutions, and where settlers did not die, they settled down and set up more “long term” institutions that help economic growth.)  </a:t>
            </a:r>
          </a:p>
        </p:txBody>
      </p:sp>
      <p:pic>
        <p:nvPicPr>
          <p:cNvPr id="9" name="Content Placeholder 8">
            <a:extLst>
              <a:ext uri="{FF2B5EF4-FFF2-40B4-BE49-F238E27FC236}">
                <a16:creationId xmlns:a16="http://schemas.microsoft.com/office/drawing/2014/main" id="{EC13E794-4AE0-4735-B3F9-C80969CD15BE}"/>
              </a:ext>
            </a:extLst>
          </p:cNvPr>
          <p:cNvPicPr>
            <a:picLocks noGrp="1" noChangeAspect="1"/>
          </p:cNvPicPr>
          <p:nvPr>
            <p:ph sz="quarter" idx="14"/>
          </p:nvPr>
        </p:nvPicPr>
        <p:blipFill>
          <a:blip r:embed="rId2"/>
          <a:stretch>
            <a:fillRect/>
          </a:stretch>
        </p:blipFill>
        <p:spPr>
          <a:xfrm>
            <a:off x="1717471" y="763362"/>
            <a:ext cx="5709057" cy="3335337"/>
          </a:xfrm>
        </p:spPr>
      </p:pic>
    </p:spTree>
    <p:extLst>
      <p:ext uri="{BB962C8B-B14F-4D97-AF65-F5344CB8AC3E}">
        <p14:creationId xmlns:p14="http://schemas.microsoft.com/office/powerpoint/2010/main" val="36324493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Conclusion and main takeaways</a:t>
            </a:r>
          </a:p>
        </p:txBody>
      </p:sp>
    </p:spTree>
    <p:extLst>
      <p:ext uri="{BB962C8B-B14F-4D97-AF65-F5344CB8AC3E}">
        <p14:creationId xmlns:p14="http://schemas.microsoft.com/office/powerpoint/2010/main" val="4156228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dirty="0"/>
              <a:t>Instrumental variables recap</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84</a:t>
            </a:fld>
            <a:endParaRPr lang="fi-FI"/>
          </a:p>
        </p:txBody>
      </p:sp>
      <p:sp>
        <p:nvSpPr>
          <p:cNvPr id="6" name="Rounded Rectangle 5">
            <a:extLst>
              <a:ext uri="{FF2B5EF4-FFF2-40B4-BE49-F238E27FC236}">
                <a16:creationId xmlns:a16="http://schemas.microsoft.com/office/drawing/2014/main" id="{518D2529-F220-DAED-55A0-EE7505828ADE}"/>
              </a:ext>
            </a:extLst>
          </p:cNvPr>
          <p:cNvSpPr/>
          <p:nvPr/>
        </p:nvSpPr>
        <p:spPr>
          <a:xfrm>
            <a:off x="1043608" y="1660140"/>
            <a:ext cx="1815759" cy="656592"/>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Instrumental </a:t>
            </a:r>
          </a:p>
          <a:p>
            <a:pPr algn="ctr"/>
            <a:r>
              <a:rPr lang="en-FI" dirty="0"/>
              <a:t>Variable (IV)</a:t>
            </a:r>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635223" y="2535176"/>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7" name="Right Arrow 16">
            <a:extLst>
              <a:ext uri="{FF2B5EF4-FFF2-40B4-BE49-F238E27FC236}">
                <a16:creationId xmlns:a16="http://schemas.microsoft.com/office/drawing/2014/main" id="{134ED242-310E-6773-D8DD-6587E637F802}"/>
              </a:ext>
            </a:extLst>
          </p:cNvPr>
          <p:cNvSpPr/>
          <p:nvPr/>
        </p:nvSpPr>
        <p:spPr>
          <a:xfrm rot="1768187">
            <a:off x="2965150" y="2332598"/>
            <a:ext cx="621204" cy="267859"/>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8" name="Right Arrow 17">
            <a:extLst>
              <a:ext uri="{FF2B5EF4-FFF2-40B4-BE49-F238E27FC236}">
                <a16:creationId xmlns:a16="http://schemas.microsoft.com/office/drawing/2014/main" id="{6F7B490F-9456-FE00-9A5C-BEA52F8A390C}"/>
              </a:ext>
            </a:extLst>
          </p:cNvPr>
          <p:cNvSpPr/>
          <p:nvPr/>
        </p:nvSpPr>
        <p:spPr>
          <a:xfrm rot="5400000">
            <a:off x="1753024" y="2610571"/>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9" name="Right Arrow 18">
            <a:extLst>
              <a:ext uri="{FF2B5EF4-FFF2-40B4-BE49-F238E27FC236}">
                <a16:creationId xmlns:a16="http://schemas.microsoft.com/office/drawing/2014/main" id="{70562899-2CFB-1C16-03D5-CB27B21934D4}"/>
              </a:ext>
            </a:extLst>
          </p:cNvPr>
          <p:cNvSpPr/>
          <p:nvPr/>
        </p:nvSpPr>
        <p:spPr>
          <a:xfrm rot="16200000">
            <a:off x="1301181" y="2611523"/>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22" name="Bent Arrow 21">
            <a:extLst>
              <a:ext uri="{FF2B5EF4-FFF2-40B4-BE49-F238E27FC236}">
                <a16:creationId xmlns:a16="http://schemas.microsoft.com/office/drawing/2014/main" id="{0E2A644F-1A90-4C1F-5365-0DECE0FEF3BF}"/>
              </a:ext>
            </a:extLst>
          </p:cNvPr>
          <p:cNvSpPr/>
          <p:nvPr/>
        </p:nvSpPr>
        <p:spPr>
          <a:xfrm rot="5400000">
            <a:off x="4628026" y="132551"/>
            <a:ext cx="504057" cy="3784462"/>
          </a:xfrm>
          <a:prstGeom prst="bentArrow">
            <a:avLst>
              <a:gd name="adj1" fmla="val 25000"/>
              <a:gd name="adj2" fmla="val 25000"/>
              <a:gd name="adj3" fmla="val 25000"/>
              <a:gd name="adj4" fmla="val 51724"/>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cxnSp>
        <p:nvCxnSpPr>
          <p:cNvPr id="27" name="Straight Connector 26">
            <a:extLst>
              <a:ext uri="{FF2B5EF4-FFF2-40B4-BE49-F238E27FC236}">
                <a16:creationId xmlns:a16="http://schemas.microsoft.com/office/drawing/2014/main" id="{EB85449E-9F72-C057-8992-C8D7557C2E30}"/>
              </a:ext>
            </a:extLst>
          </p:cNvPr>
          <p:cNvCxnSpPr/>
          <p:nvPr/>
        </p:nvCxnSpPr>
        <p:spPr>
          <a:xfrm>
            <a:off x="4430794" y="1519726"/>
            <a:ext cx="720080" cy="706168"/>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6F7DC5F-D69F-D6C2-21FB-478F006F64FE}"/>
              </a:ext>
            </a:extLst>
          </p:cNvPr>
          <p:cNvCxnSpPr>
            <a:cxnSpLocks/>
          </p:cNvCxnSpPr>
          <p:nvPr/>
        </p:nvCxnSpPr>
        <p:spPr>
          <a:xfrm flipV="1">
            <a:off x="4326989" y="1508307"/>
            <a:ext cx="827469" cy="65659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8A11318-D464-B5E6-AC11-4AFC927B4D5D}"/>
              </a:ext>
            </a:extLst>
          </p:cNvPr>
          <p:cNvCxnSpPr>
            <a:cxnSpLocks/>
          </p:cNvCxnSpPr>
          <p:nvPr/>
        </p:nvCxnSpPr>
        <p:spPr>
          <a:xfrm flipV="1">
            <a:off x="1380481" y="2535176"/>
            <a:ext cx="1206242" cy="441124"/>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8EC5014-F4F9-88C0-3862-33217B5AE481}"/>
              </a:ext>
            </a:extLst>
          </p:cNvPr>
          <p:cNvCxnSpPr>
            <a:cxnSpLocks/>
          </p:cNvCxnSpPr>
          <p:nvPr/>
        </p:nvCxnSpPr>
        <p:spPr>
          <a:xfrm>
            <a:off x="1403648" y="2535176"/>
            <a:ext cx="1159908" cy="39433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72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50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50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CE58-660F-EFC2-B8D1-162ED18E19A4}"/>
              </a:ext>
            </a:extLst>
          </p:cNvPr>
          <p:cNvSpPr>
            <a:spLocks noGrp="1"/>
          </p:cNvSpPr>
          <p:nvPr>
            <p:ph type="ctrTitle"/>
          </p:nvPr>
        </p:nvSpPr>
        <p:spPr/>
        <p:txBody>
          <a:bodyPr/>
          <a:lstStyle/>
          <a:p>
            <a:r>
              <a:rPr lang="en-FI" dirty="0"/>
              <a:t>Instrumental variables recap</a:t>
            </a:r>
            <a:br>
              <a:rPr lang="en-FI" dirty="0"/>
            </a:br>
            <a:r>
              <a:rPr lang="en-FI" sz="1800" b="0" dirty="0">
                <a:solidFill>
                  <a:schemeClr val="tx1"/>
                </a:solidFill>
              </a:rPr>
              <a:t>In words: </a:t>
            </a:r>
          </a:p>
        </p:txBody>
      </p:sp>
      <p:sp>
        <p:nvSpPr>
          <p:cNvPr id="3" name="Content Placeholder 2">
            <a:extLst>
              <a:ext uri="{FF2B5EF4-FFF2-40B4-BE49-F238E27FC236}">
                <a16:creationId xmlns:a16="http://schemas.microsoft.com/office/drawing/2014/main" id="{E60A89D0-DE7A-3173-F836-B32066C917B9}"/>
              </a:ext>
            </a:extLst>
          </p:cNvPr>
          <p:cNvSpPr>
            <a:spLocks noGrp="1"/>
          </p:cNvSpPr>
          <p:nvPr>
            <p:ph sz="quarter" idx="14"/>
          </p:nvPr>
        </p:nvSpPr>
        <p:spPr>
          <a:xfrm>
            <a:off x="468314" y="985292"/>
            <a:ext cx="8207374" cy="3960439"/>
          </a:xfrm>
        </p:spPr>
        <p:txBody>
          <a:bodyPr/>
          <a:lstStyle/>
          <a:p>
            <a:pPr marL="457200" indent="-457200">
              <a:buFont typeface="+mj-lt"/>
              <a:buAutoNum type="arabicPeriod"/>
            </a:pPr>
            <a:r>
              <a:rPr lang="en-FI" sz="1800" b="0" dirty="0"/>
              <a:t>We face a situation with potential selection problem/OVB: pre treatment characteristics are likely to impact both treatmemt status and outcome. </a:t>
            </a:r>
          </a:p>
          <a:p>
            <a:pPr marL="457200" indent="-457200">
              <a:buFont typeface="+mj-lt"/>
              <a:buAutoNum type="arabicPeriod"/>
            </a:pPr>
            <a:r>
              <a:rPr lang="en-FI" sz="1800" b="0" dirty="0"/>
              <a:t>We find a variable, the “IV” that is correlated with the outcome of interest. </a:t>
            </a:r>
          </a:p>
          <a:p>
            <a:pPr marL="457200" indent="-457200">
              <a:buFont typeface="+mj-lt"/>
              <a:buAutoNum type="arabicPeriod"/>
            </a:pPr>
            <a:r>
              <a:rPr lang="en-FI" sz="1800" b="0" dirty="0"/>
              <a:t>The IV must not affect the outcome directly. </a:t>
            </a:r>
            <a:r>
              <a:rPr lang="en-FI" sz="1800" b="0" i="1" dirty="0"/>
              <a:t>[Exclusion restriction – an assumption that must be justified by the researcher] </a:t>
            </a:r>
          </a:p>
          <a:p>
            <a:pPr marL="457200" indent="-457200">
              <a:buFont typeface="+mj-lt"/>
              <a:buAutoNum type="arabicPeriod"/>
            </a:pPr>
            <a:r>
              <a:rPr lang="en-FI" sz="1800" b="0" dirty="0"/>
              <a:t>Assume the IV is as good as randomly assigned </a:t>
            </a:r>
            <a:r>
              <a:rPr lang="en-FI" sz="1800" b="0" i="1" dirty="0"/>
              <a:t>[Exogeneity – an assumption that can be partly confirmed with balance tests] </a:t>
            </a:r>
          </a:p>
          <a:p>
            <a:pPr marL="457200" indent="-457200">
              <a:buFont typeface="+mj-lt"/>
              <a:buAutoNum type="arabicPeriod"/>
            </a:pPr>
            <a:r>
              <a:rPr lang="en-FI" sz="1800" b="0" dirty="0"/>
              <a:t>The IV must be strongly correlated with the treatment (the variable of interest) </a:t>
            </a:r>
            <a:r>
              <a:rPr lang="en-FI" sz="1800" b="0" i="1" dirty="0"/>
              <a:t>[Relevance – can be tested by the First stage] </a:t>
            </a:r>
          </a:p>
          <a:p>
            <a:r>
              <a:rPr lang="en-FI" sz="1800" b="0" dirty="0"/>
              <a:t> 		-&gt; If 4 holds, the First stage reveals the </a:t>
            </a:r>
            <a:r>
              <a:rPr lang="en-FI" sz="1800" b="0" i="1" dirty="0"/>
              <a:t>causal </a:t>
            </a:r>
            <a:r>
              <a:rPr lang="en-FI" sz="1800" b="0" dirty="0"/>
              <a:t>effect if the IV on the 			treatment status: since the IV is “randomly assigned”, it is not 				correlated with any other confounders, except the treatmemt. </a:t>
            </a:r>
          </a:p>
        </p:txBody>
      </p:sp>
      <p:sp>
        <p:nvSpPr>
          <p:cNvPr id="4" name="Slide Number Placeholder 3">
            <a:extLst>
              <a:ext uri="{FF2B5EF4-FFF2-40B4-BE49-F238E27FC236}">
                <a16:creationId xmlns:a16="http://schemas.microsoft.com/office/drawing/2014/main" id="{EF4242D1-20A7-9FEC-2ABF-ABFB218802FA}"/>
              </a:ext>
            </a:extLst>
          </p:cNvPr>
          <p:cNvSpPr>
            <a:spLocks noGrp="1"/>
          </p:cNvSpPr>
          <p:nvPr>
            <p:ph type="sldNum" sz="quarter" idx="17"/>
          </p:nvPr>
        </p:nvSpPr>
        <p:spPr/>
        <p:txBody>
          <a:bodyPr/>
          <a:lstStyle/>
          <a:p>
            <a:pPr>
              <a:defRPr/>
            </a:pPr>
            <a:fld id="{49EFD4B7-1CC6-864B-A72A-C978B70BBA9B}" type="slidenum">
              <a:rPr lang="fi-FI" smtClean="0"/>
              <a:pPr>
                <a:defRPr/>
              </a:pPr>
              <a:t>85</a:t>
            </a:fld>
            <a:endParaRPr lang="fi-FI" dirty="0"/>
          </a:p>
        </p:txBody>
      </p:sp>
    </p:spTree>
    <p:extLst>
      <p:ext uri="{BB962C8B-B14F-4D97-AF65-F5344CB8AC3E}">
        <p14:creationId xmlns:p14="http://schemas.microsoft.com/office/powerpoint/2010/main" val="704511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a:xfrm>
            <a:off x="468313" y="265113"/>
            <a:ext cx="8207375" cy="482913"/>
          </a:xfrm>
        </p:spPr>
        <p:txBody>
          <a:bodyPr/>
          <a:lstStyle/>
          <a:p>
            <a:r>
              <a:rPr lang="en-FI" dirty="0"/>
              <a:t>The components of IV</a:t>
            </a:r>
            <a:br>
              <a:rPr lang="en-FI" dirty="0"/>
            </a:br>
            <a:endParaRPr lang="en-FI" dirty="0"/>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endParaRPr lang="fi-FI" sz="2000" b="0" dirty="0">
              <a:latin typeface="Arial" panose="020B0604020202020204" pitchFamily="34" charset="0"/>
              <a:cs typeface="Arial" panose="020B0604020202020204" pitchFamily="34" charset="0"/>
            </a:endParaRPr>
          </a:p>
          <a:p>
            <a:endParaRPr lang="fi-FI" sz="2000" b="0" dirty="0">
              <a:latin typeface="Arial" panose="020B0604020202020204" pitchFamily="34" charset="0"/>
              <a:cs typeface="Arial" panose="020B0604020202020204" pitchFamily="34" charset="0"/>
            </a:endParaRPr>
          </a:p>
          <a:p>
            <a:endParaRPr lang="en-FI" sz="20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86</a:t>
            </a:fld>
            <a:endParaRPr lang="fi-FI"/>
          </a:p>
        </p:txBody>
      </p:sp>
      <p:sp>
        <p:nvSpPr>
          <p:cNvPr id="13" name="Equal 7">
            <a:extLst>
              <a:ext uri="{FF2B5EF4-FFF2-40B4-BE49-F238E27FC236}">
                <a16:creationId xmlns:a16="http://schemas.microsoft.com/office/drawing/2014/main" id="{3CE641A3-D065-A2CC-4A35-5C8C45AD0856}"/>
              </a:ext>
            </a:extLst>
          </p:cNvPr>
          <p:cNvSpPr/>
          <p:nvPr/>
        </p:nvSpPr>
        <p:spPr>
          <a:xfrm>
            <a:off x="2411760" y="3484333"/>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TextBox 13">
            <a:extLst>
              <a:ext uri="{FF2B5EF4-FFF2-40B4-BE49-F238E27FC236}">
                <a16:creationId xmlns:a16="http://schemas.microsoft.com/office/drawing/2014/main" id="{CA7D1448-ED18-E9B8-C705-9D021D82A0C3}"/>
              </a:ext>
            </a:extLst>
          </p:cNvPr>
          <p:cNvSpPr txBox="1"/>
          <p:nvPr/>
        </p:nvSpPr>
        <p:spPr>
          <a:xfrm>
            <a:off x="323528" y="3424853"/>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5" name="TextBox 14">
            <a:extLst>
              <a:ext uri="{FF2B5EF4-FFF2-40B4-BE49-F238E27FC236}">
                <a16:creationId xmlns:a16="http://schemas.microsoft.com/office/drawing/2014/main" id="{65D2714A-DDBC-D10C-E70F-B0D8C47EB790}"/>
              </a:ext>
            </a:extLst>
          </p:cNvPr>
          <p:cNvSpPr txBox="1"/>
          <p:nvPr/>
        </p:nvSpPr>
        <p:spPr>
          <a:xfrm>
            <a:off x="3275856" y="3064813"/>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16" name="Minus 15">
            <a:extLst>
              <a:ext uri="{FF2B5EF4-FFF2-40B4-BE49-F238E27FC236}">
                <a16:creationId xmlns:a16="http://schemas.microsoft.com/office/drawing/2014/main" id="{EC3D68C0-965A-FE7E-B087-3AA9B9104BC8}"/>
              </a:ext>
            </a:extLst>
          </p:cNvPr>
          <p:cNvSpPr/>
          <p:nvPr/>
        </p:nvSpPr>
        <p:spPr>
          <a:xfrm>
            <a:off x="2483768" y="3641542"/>
            <a:ext cx="3550145" cy="80054"/>
          </a:xfrm>
          <a:prstGeom prst="mathMin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77CA23EF-CC04-DDE2-0FC8-65F17696AB92}"/>
              </a:ext>
            </a:extLst>
          </p:cNvPr>
          <p:cNvSpPr txBox="1"/>
          <p:nvPr/>
        </p:nvSpPr>
        <p:spPr>
          <a:xfrm>
            <a:off x="3059832" y="3793604"/>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28" name="TextBox 27">
            <a:extLst>
              <a:ext uri="{FF2B5EF4-FFF2-40B4-BE49-F238E27FC236}">
                <a16:creationId xmlns:a16="http://schemas.microsoft.com/office/drawing/2014/main" id="{74A85EA4-DD47-71A1-4ABA-6F598D5AC2E8}"/>
              </a:ext>
            </a:extLst>
          </p:cNvPr>
          <p:cNvSpPr txBox="1"/>
          <p:nvPr/>
        </p:nvSpPr>
        <p:spPr>
          <a:xfrm>
            <a:off x="6262357" y="3053779"/>
            <a:ext cx="2058771" cy="307777"/>
          </a:xfrm>
          <a:prstGeom prst="rect">
            <a:avLst/>
          </a:prstGeom>
          <a:noFill/>
        </p:spPr>
        <p:txBody>
          <a:bodyPr wrap="square" lIns="0" tIns="0" rIns="0" bIns="0" rtlCol="0">
            <a:spAutoFit/>
          </a:bodyPr>
          <a:lstStyle/>
          <a:p>
            <a:r>
              <a:rPr lang="en-FI" sz="2000" b="1" dirty="0">
                <a:solidFill>
                  <a:srgbClr val="00B0F0"/>
                </a:solidFill>
              </a:rPr>
              <a:t>Reduced form</a:t>
            </a:r>
          </a:p>
        </p:txBody>
      </p:sp>
      <p:sp>
        <p:nvSpPr>
          <p:cNvPr id="30" name="TextBox 29">
            <a:extLst>
              <a:ext uri="{FF2B5EF4-FFF2-40B4-BE49-F238E27FC236}">
                <a16:creationId xmlns:a16="http://schemas.microsoft.com/office/drawing/2014/main" id="{E8A03D53-D06A-A40B-5AB5-A9D487A0892E}"/>
              </a:ext>
            </a:extLst>
          </p:cNvPr>
          <p:cNvSpPr txBox="1"/>
          <p:nvPr/>
        </p:nvSpPr>
        <p:spPr>
          <a:xfrm>
            <a:off x="6262357" y="3716897"/>
            <a:ext cx="1482707" cy="307777"/>
          </a:xfrm>
          <a:prstGeom prst="rect">
            <a:avLst/>
          </a:prstGeom>
          <a:noFill/>
        </p:spPr>
        <p:txBody>
          <a:bodyPr wrap="square" lIns="0" tIns="0" rIns="0" bIns="0" rtlCol="0">
            <a:spAutoFit/>
          </a:bodyPr>
          <a:lstStyle/>
          <a:p>
            <a:r>
              <a:rPr lang="en-FI" sz="2000" b="1" dirty="0">
                <a:solidFill>
                  <a:srgbClr val="00B0F0"/>
                </a:solidFill>
              </a:rPr>
              <a:t>First stage</a:t>
            </a:r>
          </a:p>
        </p:txBody>
      </p:sp>
      <p:cxnSp>
        <p:nvCxnSpPr>
          <p:cNvPr id="31" name="Straight Connector 30">
            <a:extLst>
              <a:ext uri="{FF2B5EF4-FFF2-40B4-BE49-F238E27FC236}">
                <a16:creationId xmlns:a16="http://schemas.microsoft.com/office/drawing/2014/main" id="{CCB9EF6D-F30B-B66C-44B9-0D29F1E0E00F}"/>
              </a:ext>
            </a:extLst>
          </p:cNvPr>
          <p:cNvCxnSpPr>
            <a:cxnSpLocks/>
            <a:stCxn id="15" idx="3"/>
          </p:cNvCxnSpPr>
          <p:nvPr/>
        </p:nvCxnSpPr>
        <p:spPr>
          <a:xfrm flipV="1">
            <a:off x="5334627" y="3318597"/>
            <a:ext cx="858148" cy="3860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5E715D4-52ED-DF49-D719-3DDCC8C9D0FE}"/>
              </a:ext>
            </a:extLst>
          </p:cNvPr>
          <p:cNvCxnSpPr>
            <a:cxnSpLocks/>
            <a:stCxn id="17" idx="3"/>
            <a:endCxn id="30" idx="1"/>
          </p:cNvCxnSpPr>
          <p:nvPr/>
        </p:nvCxnSpPr>
        <p:spPr>
          <a:xfrm flipV="1">
            <a:off x="5504261" y="3870786"/>
            <a:ext cx="758096" cy="215206"/>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F2CF4892-3B86-664B-9C8E-ED56ACB9B21C}"/>
              </a:ext>
            </a:extLst>
          </p:cNvPr>
          <p:cNvSpPr txBox="1"/>
          <p:nvPr/>
        </p:nvSpPr>
        <p:spPr>
          <a:xfrm>
            <a:off x="323528" y="856065"/>
            <a:ext cx="8352158" cy="2215991"/>
          </a:xfrm>
          <a:prstGeom prst="rect">
            <a:avLst/>
          </a:prstGeom>
          <a:noFill/>
        </p:spPr>
        <p:txBody>
          <a:bodyPr wrap="square" lIns="0" tIns="0" rIns="0" bIns="0"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solidFill>
                  <a:srgbClr val="BB16A3"/>
                </a:solidFill>
                <a:effectLst/>
                <a:latin typeface="Calibri" panose="020F0502020204030204" pitchFamily="34" charset="0"/>
                <a:ea typeface="Calibri" panose="020F0502020204030204" pitchFamily="34" charset="0"/>
                <a:cs typeface="Times New Roman" panose="02020603050405020304" pitchFamily="18" charset="0"/>
              </a:rPr>
              <a:t>reduced form </a:t>
            </a:r>
            <a:r>
              <a:rPr lang="en-US" sz="1800" dirty="0">
                <a:effectLst/>
                <a:latin typeface="Calibri" panose="020F0502020204030204" pitchFamily="34" charset="0"/>
                <a:ea typeface="Calibri" panose="020F0502020204030204" pitchFamily="34" charset="0"/>
                <a:cs typeface="Times New Roman" panose="02020603050405020304" pitchFamily="18" charset="0"/>
              </a:rPr>
              <a:t>gives the effect of the instrument, Z on Y. But we are interested in the effect of T on Y. </a:t>
            </a:r>
            <a:r>
              <a:rPr lang="en-US" dirty="0">
                <a:latin typeface="Calibri" panose="020F0502020204030204" pitchFamily="34" charset="0"/>
                <a:ea typeface="Calibri" panose="020F0502020204030204" pitchFamily="34" charset="0"/>
                <a:cs typeface="Times New Roman" panose="02020603050405020304" pitchFamily="18" charset="0"/>
              </a:rPr>
              <a:t>B</a:t>
            </a:r>
            <a:r>
              <a:rPr lang="en-US" sz="1800" dirty="0">
                <a:effectLst/>
                <a:latin typeface="Calibri" panose="020F0502020204030204" pitchFamily="34" charset="0"/>
                <a:ea typeface="Calibri" panose="020F0502020204030204" pitchFamily="34" charset="0"/>
                <a:cs typeface="Times New Roman" panose="02020603050405020304" pitchFamily="18" charset="0"/>
              </a:rPr>
              <a:t>ecause Z is exogenous/as good as random/uncorrelated with pre treat variables, the only reason Z affects the outcome is because if affects T (schooling). </a:t>
            </a:r>
          </a:p>
          <a:p>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BB16A3"/>
                </a:solidFill>
                <a:latin typeface="Calibri" panose="020F0502020204030204" pitchFamily="34" charset="0"/>
                <a:ea typeface="Calibri" panose="020F0502020204030204" pitchFamily="34" charset="0"/>
                <a:cs typeface="Times New Roman" panose="02020603050405020304" pitchFamily="18" charset="0"/>
              </a:rPr>
              <a:t>first stage</a:t>
            </a:r>
            <a:r>
              <a:rPr lang="en-US" dirty="0">
                <a:latin typeface="Calibri" panose="020F0502020204030204" pitchFamily="34" charset="0"/>
                <a:ea typeface="Calibri" panose="020F0502020204030204" pitchFamily="34" charset="0"/>
                <a:cs typeface="Times New Roman" panose="02020603050405020304" pitchFamily="18" charset="0"/>
              </a:rPr>
              <a:t>= how the instrument affect actually getting treatment. </a:t>
            </a:r>
            <a:r>
              <a:rPr lang="en-US" b="1" dirty="0">
                <a:solidFill>
                  <a:srgbClr val="BB16A3"/>
                </a:solidFill>
                <a:latin typeface="Calibri" panose="020F0502020204030204" pitchFamily="34" charset="0"/>
                <a:ea typeface="Calibri" panose="020F0502020204030204" pitchFamily="34" charset="0"/>
                <a:cs typeface="Times New Roman" panose="02020603050405020304" pitchFamily="18" charset="0"/>
              </a:rPr>
              <a:t>This is = the share of compliers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If we divide the RF by the FS, we rescale the effect of the instrument on Y by the effect of the instrument on T, that produces a causal effect that is measured in treatment units. </a:t>
            </a:r>
            <a:endParaRPr lang="en-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6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Conclusion: key points about IV </a:t>
            </a:r>
            <a:endParaRPr lang="fi-FI" dirty="0"/>
          </a:p>
        </p:txBody>
      </p:sp>
      <p:sp>
        <p:nvSpPr>
          <p:cNvPr id="3" name="Content Placeholder 2"/>
          <p:cNvSpPr>
            <a:spLocks noGrp="1"/>
          </p:cNvSpPr>
          <p:nvPr>
            <p:ph sz="quarter" idx="14"/>
          </p:nvPr>
        </p:nvSpPr>
        <p:spPr>
          <a:xfrm>
            <a:off x="468314" y="1273324"/>
            <a:ext cx="8207374" cy="4320480"/>
          </a:xfrm>
        </p:spPr>
        <p:txBody>
          <a:bodyPr/>
          <a:lstStyle/>
          <a:p>
            <a:pPr marL="342900" indent="-342900">
              <a:spcBef>
                <a:spcPts val="1200"/>
              </a:spcBef>
              <a:buFont typeface="Arial" panose="020B0604020202020204" pitchFamily="34" charset="0"/>
              <a:buChar char="•"/>
            </a:pPr>
            <a:r>
              <a:rPr lang="en-US" sz="1850" b="0" dirty="0"/>
              <a:t>Instrumental Variable approach can be useful for solving endogeneity problems in observational data. </a:t>
            </a:r>
          </a:p>
          <a:p>
            <a:pPr marL="342900" indent="-342900">
              <a:spcBef>
                <a:spcPts val="1200"/>
              </a:spcBef>
              <a:buFont typeface="Arial" panose="020B0604020202020204" pitchFamily="34" charset="0"/>
              <a:buChar char="•"/>
            </a:pPr>
            <a:r>
              <a:rPr lang="en-US" sz="1850" b="0" dirty="0"/>
              <a:t>The IV approach rests on 3 conditions, one is assumed, one can be partially tested (but not for unobservable variables) and one can be tested. </a:t>
            </a:r>
          </a:p>
          <a:p>
            <a:pPr marL="342900" indent="-342900">
              <a:spcBef>
                <a:spcPts val="1200"/>
              </a:spcBef>
              <a:buFont typeface="Arial" panose="020B0604020202020204" pitchFamily="34" charset="0"/>
              <a:buChar char="•"/>
            </a:pPr>
            <a:r>
              <a:rPr lang="en-US" sz="1850" b="0" dirty="0"/>
              <a:t>problematic aspects</a:t>
            </a:r>
          </a:p>
          <a:p>
            <a:pPr>
              <a:spcBef>
                <a:spcPts val="1200"/>
              </a:spcBef>
            </a:pPr>
            <a:r>
              <a:rPr lang="en-US" sz="1850" b="0" dirty="0"/>
              <a:t> 	1. The three assumptions are not always plausibly fulfilled</a:t>
            </a:r>
          </a:p>
          <a:p>
            <a:pPr>
              <a:spcBef>
                <a:spcPts val="1200"/>
              </a:spcBef>
            </a:pPr>
            <a:r>
              <a:rPr lang="en-US" sz="1850" b="0" dirty="0"/>
              <a:t>	2. What we estimate with IV is the Local average treatment effect 	(LATE). 	It is important to consider </a:t>
            </a:r>
            <a:r>
              <a:rPr lang="en-US" sz="1850" b="0" dirty="0">
                <a:solidFill>
                  <a:srgbClr val="BB16A3"/>
                </a:solidFill>
              </a:rPr>
              <a:t>who are the compliers: who are the 	people 	whose treatment can be expected to be exogenously changed when the 	instrument is switched on</a:t>
            </a:r>
            <a:r>
              <a:rPr lang="en-US" sz="1850" b="0" dirty="0"/>
              <a:t>? </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87</a:t>
            </a:fld>
            <a:endParaRPr lang="fi-FI" dirty="0"/>
          </a:p>
        </p:txBody>
      </p:sp>
    </p:spTree>
    <p:extLst>
      <p:ext uri="{BB962C8B-B14F-4D97-AF65-F5344CB8AC3E}">
        <p14:creationId xmlns:p14="http://schemas.microsoft.com/office/powerpoint/2010/main" val="187483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5162" y="4244476"/>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9" name="Rectangle 8"/>
          <p:cNvSpPr/>
          <p:nvPr/>
        </p:nvSpPr>
        <p:spPr>
          <a:xfrm>
            <a:off x="1530707" y="111403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7" name="Rectangle 6"/>
          <p:cNvSpPr/>
          <p:nvPr/>
        </p:nvSpPr>
        <p:spPr>
          <a:xfrm>
            <a:off x="1535164" y="1107352"/>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(D=1)</a:t>
            </a:r>
          </a:p>
        </p:txBody>
      </p:sp>
      <p:sp>
        <p:nvSpPr>
          <p:cNvPr id="11" name="TextBox 10"/>
          <p:cNvSpPr txBox="1"/>
          <p:nvPr/>
        </p:nvSpPr>
        <p:spPr>
          <a:xfrm>
            <a:off x="1530705" y="779828"/>
            <a:ext cx="1771315" cy="256545"/>
          </a:xfrm>
          <a:prstGeom prst="rect">
            <a:avLst/>
          </a:prstGeom>
          <a:noFill/>
        </p:spPr>
        <p:txBody>
          <a:bodyPr wrap="square" lIns="0" tIns="0" rIns="0" bIns="0" rtlCol="0">
            <a:spAutoFit/>
          </a:bodyPr>
          <a:lstStyle/>
          <a:p>
            <a:pPr algn="ctr"/>
            <a:r>
              <a:rPr lang="fi-FI" sz="1667" b="1"/>
              <a:t>Treatment group</a:t>
            </a:r>
          </a:p>
        </p:txBody>
      </p:sp>
      <p:sp>
        <p:nvSpPr>
          <p:cNvPr id="17" name="Rectangle 16"/>
          <p:cNvSpPr/>
          <p:nvPr/>
        </p:nvSpPr>
        <p:spPr>
          <a:xfrm>
            <a:off x="1452704" y="646141"/>
            <a:ext cx="6595088" cy="457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Box 17"/>
          <p:cNvSpPr txBox="1"/>
          <p:nvPr/>
        </p:nvSpPr>
        <p:spPr>
          <a:xfrm>
            <a:off x="3636211" y="1167510"/>
            <a:ext cx="2328333" cy="538802"/>
          </a:xfrm>
          <a:prstGeom prst="rect">
            <a:avLst/>
          </a:prstGeom>
          <a:noFill/>
        </p:spPr>
        <p:txBody>
          <a:bodyPr wrap="square" lIns="0" tIns="0" rIns="0" bIns="0" rtlCol="0">
            <a:spAutoFit/>
          </a:bodyPr>
          <a:lstStyle/>
          <a:p>
            <a:pPr algn="ctr"/>
            <a:r>
              <a:rPr lang="fi-FI" sz="1167" dirty="0" err="1">
                <a:solidFill>
                  <a:schemeClr val="accent1"/>
                </a:solidFill>
              </a:rPr>
              <a:t>always-takers</a:t>
            </a:r>
            <a:r>
              <a:rPr lang="fi-FI" sz="1167" dirty="0">
                <a:solidFill>
                  <a:schemeClr val="accent1"/>
                </a:solidFill>
              </a:rPr>
              <a:t> </a:t>
            </a:r>
            <a:r>
              <a:rPr lang="fi-FI" sz="1167" dirty="0" err="1">
                <a:solidFill>
                  <a:schemeClr val="accent1"/>
                </a:solidFill>
              </a:rPr>
              <a:t>get</a:t>
            </a:r>
            <a:r>
              <a:rPr lang="fi-FI" sz="1167" dirty="0">
                <a:solidFill>
                  <a:schemeClr val="accent1"/>
                </a:solidFill>
              </a:rPr>
              <a:t> </a:t>
            </a:r>
            <a:r>
              <a:rPr lang="fi-FI" sz="1167" dirty="0" err="1">
                <a:solidFill>
                  <a:schemeClr val="accent1"/>
                </a:solidFill>
              </a:rPr>
              <a:t>the</a:t>
            </a:r>
            <a:r>
              <a:rPr lang="fi-FI" sz="1167" dirty="0">
                <a:solidFill>
                  <a:schemeClr val="accent1"/>
                </a:solidFill>
              </a:rPr>
              <a:t> </a:t>
            </a:r>
            <a:r>
              <a:rPr lang="fi-FI" sz="1167" dirty="0" err="1">
                <a:solidFill>
                  <a:schemeClr val="accent1"/>
                </a:solidFill>
              </a:rPr>
              <a:t>treatment</a:t>
            </a:r>
            <a:r>
              <a:rPr lang="fi-FI" sz="1167" dirty="0">
                <a:solidFill>
                  <a:schemeClr val="accent1"/>
                </a:solidFill>
              </a:rPr>
              <a:t> </a:t>
            </a:r>
            <a:r>
              <a:rPr lang="fi-FI" sz="1167" dirty="0" err="1">
                <a:solidFill>
                  <a:schemeClr val="accent1"/>
                </a:solidFill>
              </a:rPr>
              <a:t>even</a:t>
            </a:r>
            <a:r>
              <a:rPr lang="fi-FI" sz="1167" dirty="0">
                <a:solidFill>
                  <a:schemeClr val="accent1"/>
                </a:solidFill>
              </a:rPr>
              <a:t> </a:t>
            </a:r>
            <a:r>
              <a:rPr lang="fi-FI" sz="1167" dirty="0" err="1">
                <a:solidFill>
                  <a:schemeClr val="accent1"/>
                </a:solidFill>
              </a:rPr>
              <a:t>if</a:t>
            </a:r>
            <a:r>
              <a:rPr lang="fi-FI" sz="1167" dirty="0">
                <a:solidFill>
                  <a:schemeClr val="accent1"/>
                </a:solidFill>
              </a:rPr>
              <a:t> </a:t>
            </a:r>
            <a:r>
              <a:rPr lang="fi-FI" sz="1167" dirty="0" err="1">
                <a:solidFill>
                  <a:schemeClr val="accent1"/>
                </a:solidFill>
              </a:rPr>
              <a:t>they</a:t>
            </a:r>
            <a:r>
              <a:rPr lang="fi-FI" sz="1167" dirty="0">
                <a:solidFill>
                  <a:schemeClr val="accent1"/>
                </a:solidFill>
              </a:rPr>
              <a:t> </a:t>
            </a:r>
            <a:r>
              <a:rPr lang="fi-FI" sz="1167" dirty="0" err="1">
                <a:solidFill>
                  <a:schemeClr val="accent1"/>
                </a:solidFill>
              </a:rPr>
              <a:t>are</a:t>
            </a:r>
            <a:r>
              <a:rPr lang="fi-FI" sz="1167" dirty="0">
                <a:solidFill>
                  <a:schemeClr val="accent1"/>
                </a:solidFill>
              </a:rPr>
              <a:t> </a:t>
            </a:r>
            <a:r>
              <a:rPr lang="fi-FI" sz="1167" dirty="0" err="1">
                <a:solidFill>
                  <a:schemeClr val="accent1"/>
                </a:solidFill>
              </a:rPr>
              <a:t>randomized</a:t>
            </a:r>
            <a:r>
              <a:rPr lang="fi-FI" sz="1167" dirty="0">
                <a:solidFill>
                  <a:schemeClr val="accent1"/>
                </a:solidFill>
              </a:rPr>
              <a:t> into </a:t>
            </a:r>
            <a:r>
              <a:rPr lang="fi-FI" sz="1167" dirty="0" err="1">
                <a:solidFill>
                  <a:schemeClr val="accent1"/>
                </a:solidFill>
              </a:rPr>
              <a:t>the</a:t>
            </a:r>
            <a:r>
              <a:rPr lang="fi-FI" sz="1167" dirty="0">
                <a:solidFill>
                  <a:schemeClr val="accent1"/>
                </a:solidFill>
              </a:rPr>
              <a:t> </a:t>
            </a:r>
            <a:r>
              <a:rPr lang="fi-FI" sz="1167" dirty="0" err="1">
                <a:solidFill>
                  <a:schemeClr val="accent1"/>
                </a:solidFill>
              </a:rPr>
              <a:t>control</a:t>
            </a:r>
            <a:r>
              <a:rPr lang="fi-FI" sz="1167" dirty="0">
                <a:solidFill>
                  <a:schemeClr val="accent1"/>
                </a:solidFill>
              </a:rPr>
              <a:t> </a:t>
            </a:r>
            <a:r>
              <a:rPr lang="fi-FI" sz="1167" dirty="0" err="1">
                <a:solidFill>
                  <a:schemeClr val="accent1"/>
                </a:solidFill>
              </a:rPr>
              <a:t>group</a:t>
            </a:r>
            <a:endParaRPr lang="fi-FI" sz="1167" dirty="0">
              <a:solidFill>
                <a:schemeClr val="accent1"/>
              </a:solidFill>
            </a:endParaRPr>
          </a:p>
        </p:txBody>
      </p:sp>
      <p:sp>
        <p:nvSpPr>
          <p:cNvPr id="19" name="TextBox 18"/>
          <p:cNvSpPr txBox="1"/>
          <p:nvPr/>
        </p:nvSpPr>
        <p:spPr>
          <a:xfrm>
            <a:off x="3613931" y="4380392"/>
            <a:ext cx="2339473" cy="718402"/>
          </a:xfrm>
          <a:prstGeom prst="rect">
            <a:avLst/>
          </a:prstGeom>
          <a:noFill/>
        </p:spPr>
        <p:txBody>
          <a:bodyPr wrap="square" lIns="0" tIns="0" rIns="0" bIns="0" rtlCol="0">
            <a:spAutoFit/>
          </a:bodyPr>
          <a:lstStyle/>
          <a:p>
            <a:pPr algn="ctr"/>
            <a:r>
              <a:rPr lang="fi-FI" sz="1167" dirty="0" err="1">
                <a:solidFill>
                  <a:srgbClr val="FF0000"/>
                </a:solidFill>
              </a:rPr>
              <a:t>never-takers</a:t>
            </a:r>
            <a:r>
              <a:rPr lang="fi-FI" sz="1167" dirty="0">
                <a:solidFill>
                  <a:srgbClr val="FF0000"/>
                </a:solidFill>
              </a:rPr>
              <a:t> </a:t>
            </a:r>
            <a:r>
              <a:rPr lang="fi-FI" sz="1167" dirty="0" err="1">
                <a:solidFill>
                  <a:srgbClr val="FF0000"/>
                </a:solidFill>
              </a:rPr>
              <a:t>will</a:t>
            </a:r>
            <a:r>
              <a:rPr lang="fi-FI" sz="1167" dirty="0">
                <a:solidFill>
                  <a:srgbClr val="FF0000"/>
                </a:solidFill>
              </a:rPr>
              <a:t> </a:t>
            </a:r>
            <a:r>
              <a:rPr lang="fi-FI" sz="1167" dirty="0" err="1">
                <a:solidFill>
                  <a:srgbClr val="FF0000"/>
                </a:solidFill>
              </a:rPr>
              <a:t>not</a:t>
            </a:r>
            <a:r>
              <a:rPr lang="fi-FI" sz="1167" dirty="0">
                <a:solidFill>
                  <a:srgbClr val="FF0000"/>
                </a:solidFill>
              </a:rPr>
              <a:t> </a:t>
            </a:r>
            <a:r>
              <a:rPr lang="fi-FI" sz="1167" dirty="0" err="1">
                <a:solidFill>
                  <a:srgbClr val="FF0000"/>
                </a:solidFill>
              </a:rPr>
              <a:t>take</a:t>
            </a:r>
            <a:r>
              <a:rPr lang="fi-FI" sz="1167" dirty="0">
                <a:solidFill>
                  <a:srgbClr val="FF0000"/>
                </a:solidFill>
              </a:rPr>
              <a:t> </a:t>
            </a:r>
            <a:r>
              <a:rPr lang="fi-FI" sz="1167" dirty="0" err="1">
                <a:solidFill>
                  <a:srgbClr val="FF0000"/>
                </a:solidFill>
              </a:rPr>
              <a:t>the</a:t>
            </a:r>
            <a:r>
              <a:rPr lang="fi-FI" sz="1167" dirty="0">
                <a:solidFill>
                  <a:srgbClr val="FF0000"/>
                </a:solidFill>
              </a:rPr>
              <a:t> </a:t>
            </a:r>
            <a:r>
              <a:rPr lang="fi-FI" sz="1167" dirty="0" err="1">
                <a:solidFill>
                  <a:srgbClr val="FF0000"/>
                </a:solidFill>
              </a:rPr>
              <a:t>treatment</a:t>
            </a:r>
            <a:r>
              <a:rPr lang="fi-FI" sz="1167" dirty="0">
                <a:solidFill>
                  <a:srgbClr val="FF0000"/>
                </a:solidFill>
              </a:rPr>
              <a:t> </a:t>
            </a:r>
            <a:r>
              <a:rPr lang="fi-FI" sz="1167" dirty="0" err="1">
                <a:solidFill>
                  <a:srgbClr val="FF0000"/>
                </a:solidFill>
              </a:rPr>
              <a:t>even</a:t>
            </a:r>
            <a:r>
              <a:rPr lang="fi-FI" sz="1167" dirty="0">
                <a:solidFill>
                  <a:srgbClr val="FF0000"/>
                </a:solidFill>
              </a:rPr>
              <a:t> </a:t>
            </a:r>
            <a:r>
              <a:rPr lang="fi-FI" sz="1167" dirty="0" err="1">
                <a:solidFill>
                  <a:srgbClr val="FF0000"/>
                </a:solidFill>
              </a:rPr>
              <a:t>if</a:t>
            </a:r>
            <a:r>
              <a:rPr lang="fi-FI" sz="1167" dirty="0">
                <a:solidFill>
                  <a:srgbClr val="FF0000"/>
                </a:solidFill>
              </a:rPr>
              <a:t> </a:t>
            </a:r>
            <a:r>
              <a:rPr lang="fi-FI" sz="1167" dirty="0" err="1">
                <a:solidFill>
                  <a:srgbClr val="FF0000"/>
                </a:solidFill>
              </a:rPr>
              <a:t>they</a:t>
            </a:r>
            <a:r>
              <a:rPr lang="fi-FI" sz="1167" dirty="0">
                <a:solidFill>
                  <a:srgbClr val="FF0000"/>
                </a:solidFill>
              </a:rPr>
              <a:t> </a:t>
            </a:r>
            <a:r>
              <a:rPr lang="fi-FI" sz="1167" dirty="0" err="1">
                <a:solidFill>
                  <a:srgbClr val="FF0000"/>
                </a:solidFill>
              </a:rPr>
              <a:t>are</a:t>
            </a:r>
            <a:r>
              <a:rPr lang="fi-FI" sz="1167" dirty="0">
                <a:solidFill>
                  <a:srgbClr val="FF0000"/>
                </a:solidFill>
              </a:rPr>
              <a:t> </a:t>
            </a:r>
            <a:r>
              <a:rPr lang="fi-FI" sz="1167" dirty="0" err="1">
                <a:solidFill>
                  <a:srgbClr val="FF0000"/>
                </a:solidFill>
              </a:rPr>
              <a:t>randomized</a:t>
            </a:r>
            <a:r>
              <a:rPr lang="fi-FI" sz="1167" dirty="0">
                <a:solidFill>
                  <a:srgbClr val="FF0000"/>
                </a:solidFill>
              </a:rPr>
              <a:t> into </a:t>
            </a:r>
            <a:r>
              <a:rPr lang="fi-FI" sz="1167" dirty="0" err="1">
                <a:solidFill>
                  <a:srgbClr val="FF0000"/>
                </a:solidFill>
              </a:rPr>
              <a:t>the</a:t>
            </a:r>
            <a:r>
              <a:rPr lang="fi-FI" sz="1167" dirty="0">
                <a:solidFill>
                  <a:srgbClr val="FF0000"/>
                </a:solidFill>
              </a:rPr>
              <a:t> </a:t>
            </a:r>
            <a:r>
              <a:rPr lang="fi-FI" sz="1167" dirty="0" err="1">
                <a:solidFill>
                  <a:srgbClr val="FF0000"/>
                </a:solidFill>
              </a:rPr>
              <a:t>treatment</a:t>
            </a:r>
            <a:r>
              <a:rPr lang="fi-FI" sz="1167" dirty="0">
                <a:solidFill>
                  <a:srgbClr val="FF0000"/>
                </a:solidFill>
              </a:rPr>
              <a:t> </a:t>
            </a:r>
            <a:r>
              <a:rPr lang="fi-FI" sz="1167" dirty="0" err="1">
                <a:solidFill>
                  <a:srgbClr val="FF0000"/>
                </a:solidFill>
              </a:rPr>
              <a:t>group</a:t>
            </a:r>
            <a:endParaRPr lang="fi-FI" sz="1167" dirty="0">
              <a:solidFill>
                <a:srgbClr val="FF0000"/>
              </a:solidFill>
            </a:endParaRPr>
          </a:p>
        </p:txBody>
      </p:sp>
      <p:sp>
        <p:nvSpPr>
          <p:cNvPr id="20" name="Rectangle 19"/>
          <p:cNvSpPr/>
          <p:nvPr/>
        </p:nvSpPr>
        <p:spPr>
          <a:xfrm>
            <a:off x="6240834" y="4237794"/>
            <a:ext cx="1760176" cy="8956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Never-takers</a:t>
            </a:r>
          </a:p>
          <a:p>
            <a:pPr algn="ctr"/>
            <a:r>
              <a:rPr lang="fi-FI"/>
              <a:t>(D=0)</a:t>
            </a:r>
          </a:p>
        </p:txBody>
      </p:sp>
      <p:sp>
        <p:nvSpPr>
          <p:cNvPr id="21" name="Rectangle 20"/>
          <p:cNvSpPr/>
          <p:nvPr/>
        </p:nvSpPr>
        <p:spPr>
          <a:xfrm>
            <a:off x="6236379" y="1107356"/>
            <a:ext cx="1760176" cy="5458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t>always-takers</a:t>
            </a:r>
          </a:p>
          <a:p>
            <a:pPr algn="ctr"/>
            <a:r>
              <a:rPr lang="fi-FI"/>
              <a:t>(D=1)</a:t>
            </a:r>
          </a:p>
        </p:txBody>
      </p:sp>
      <p:sp>
        <p:nvSpPr>
          <p:cNvPr id="22" name="Rectangle 21"/>
          <p:cNvSpPr/>
          <p:nvPr/>
        </p:nvSpPr>
        <p:spPr>
          <a:xfrm>
            <a:off x="6240835" y="1100671"/>
            <a:ext cx="1760176" cy="40216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compliers</a:t>
            </a:r>
          </a:p>
          <a:p>
            <a:pPr algn="ctr"/>
            <a:r>
              <a:rPr lang="fi-FI">
                <a:solidFill>
                  <a:schemeClr val="tx1"/>
                </a:solidFill>
              </a:rPr>
              <a:t>(D=0)</a:t>
            </a:r>
          </a:p>
        </p:txBody>
      </p:sp>
      <p:sp>
        <p:nvSpPr>
          <p:cNvPr id="23" name="TextBox 22"/>
          <p:cNvSpPr txBox="1"/>
          <p:nvPr/>
        </p:nvSpPr>
        <p:spPr>
          <a:xfrm>
            <a:off x="6236377" y="773147"/>
            <a:ext cx="1771315" cy="256545"/>
          </a:xfrm>
          <a:prstGeom prst="rect">
            <a:avLst/>
          </a:prstGeom>
          <a:noFill/>
        </p:spPr>
        <p:txBody>
          <a:bodyPr wrap="square" lIns="0" tIns="0" rIns="0" bIns="0" rtlCol="0">
            <a:spAutoFit/>
          </a:bodyPr>
          <a:lstStyle/>
          <a:p>
            <a:pPr algn="ctr"/>
            <a:r>
              <a:rPr lang="fi-FI" sz="1667" b="1"/>
              <a:t>Control group</a:t>
            </a:r>
          </a:p>
        </p:txBody>
      </p:sp>
      <p:sp>
        <p:nvSpPr>
          <p:cNvPr id="24" name="TextBox 23"/>
          <p:cNvSpPr txBox="1"/>
          <p:nvPr/>
        </p:nvSpPr>
        <p:spPr>
          <a:xfrm>
            <a:off x="3651809" y="2809589"/>
            <a:ext cx="2328333" cy="830997"/>
          </a:xfrm>
          <a:prstGeom prst="rect">
            <a:avLst/>
          </a:prstGeom>
          <a:noFill/>
        </p:spPr>
        <p:txBody>
          <a:bodyPr wrap="square" lIns="0" tIns="0" rIns="0" bIns="0" rtlCol="0">
            <a:spAutoFit/>
          </a:bodyPr>
          <a:lstStyle/>
          <a:p>
            <a:pPr algn="ctr"/>
            <a:r>
              <a:rPr lang="fi-FI" dirty="0" err="1">
                <a:solidFill>
                  <a:srgbClr val="000000"/>
                </a:solidFill>
              </a:rPr>
              <a:t>compliers</a:t>
            </a:r>
            <a:r>
              <a:rPr lang="fi-FI" dirty="0">
                <a:solidFill>
                  <a:srgbClr val="000000"/>
                </a:solidFill>
              </a:rPr>
              <a:t>’ </a:t>
            </a:r>
            <a:r>
              <a:rPr lang="fi-FI" dirty="0" err="1">
                <a:solidFill>
                  <a:srgbClr val="000000"/>
                </a:solidFill>
              </a:rPr>
              <a:t>treatment</a:t>
            </a:r>
            <a:r>
              <a:rPr lang="fi-FI" dirty="0">
                <a:solidFill>
                  <a:srgbClr val="000000"/>
                </a:solidFill>
              </a:rPr>
              <a:t> status is </a:t>
            </a:r>
            <a:r>
              <a:rPr lang="fi-FI" dirty="0" err="1">
                <a:solidFill>
                  <a:srgbClr val="000000"/>
                </a:solidFill>
              </a:rPr>
              <a:t>determined</a:t>
            </a:r>
            <a:r>
              <a:rPr lang="fi-FI" dirty="0">
                <a:solidFill>
                  <a:srgbClr val="000000"/>
                </a:solidFill>
              </a:rPr>
              <a:t> </a:t>
            </a:r>
            <a:r>
              <a:rPr lang="fi-FI" dirty="0" err="1">
                <a:solidFill>
                  <a:srgbClr val="000000"/>
                </a:solidFill>
              </a:rPr>
              <a:t>by</a:t>
            </a:r>
            <a:r>
              <a:rPr lang="fi-FI" dirty="0">
                <a:solidFill>
                  <a:srgbClr val="000000"/>
                </a:solidFill>
              </a:rPr>
              <a:t> </a:t>
            </a:r>
            <a:r>
              <a:rPr lang="fi-FI" dirty="0" err="1">
                <a:solidFill>
                  <a:srgbClr val="000000"/>
                </a:solidFill>
              </a:rPr>
              <a:t>the</a:t>
            </a:r>
            <a:r>
              <a:rPr lang="fi-FI" dirty="0">
                <a:solidFill>
                  <a:srgbClr val="000000"/>
                </a:solidFill>
              </a:rPr>
              <a:t> </a:t>
            </a:r>
            <a:r>
              <a:rPr lang="fi-FI" dirty="0" err="1">
                <a:solidFill>
                  <a:srgbClr val="000000"/>
                </a:solidFill>
              </a:rPr>
              <a:t>randomization</a:t>
            </a:r>
            <a:endParaRPr lang="fi-FI" dirty="0">
              <a:solidFill>
                <a:srgbClr val="000000"/>
              </a:solidFill>
            </a:endParaRPr>
          </a:p>
        </p:txBody>
      </p:sp>
    </p:spTree>
    <p:extLst>
      <p:ext uri="{BB962C8B-B14F-4D97-AF65-F5344CB8AC3E}">
        <p14:creationId xmlns:p14="http://schemas.microsoft.com/office/powerpoint/2010/main" val="39828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theme/theme1.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BIZ_EN</Template>
  <TotalTime>0</TotalTime>
  <Words>6938</Words>
  <Application>Microsoft Macintosh PowerPoint</Application>
  <PresentationFormat>On-screen Show (16:10)</PresentationFormat>
  <Paragraphs>1029</Paragraphs>
  <Slides>87</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87</vt:i4>
      </vt:variant>
    </vt:vector>
  </HeadingPairs>
  <TitlesOfParts>
    <vt:vector size="101" baseType="lpstr">
      <vt:lpstr>Arial</vt:lpstr>
      <vt:lpstr>Calibri</vt:lpstr>
      <vt:lpstr>Cambria Math</vt:lpstr>
      <vt:lpstr>CMSS10</vt:lpstr>
      <vt:lpstr>CMSS9</vt:lpstr>
      <vt:lpstr>CMSSBX10</vt:lpstr>
      <vt:lpstr>CMSSI9</vt:lpstr>
      <vt:lpstr>CMSY10</vt:lpstr>
      <vt:lpstr>Courier New</vt:lpstr>
      <vt:lpstr>Georgia</vt:lpstr>
      <vt:lpstr>Lucida Grande</vt:lpstr>
      <vt:lpstr>Symbol</vt:lpstr>
      <vt:lpstr>Wingdings</vt:lpstr>
      <vt:lpstr>Aalto University</vt:lpstr>
      <vt:lpstr> Principles of Empirical Analysis  Lecture 11: Instrumental Variables (IV) </vt:lpstr>
      <vt:lpstr>Observational alternatives to experiments</vt:lpstr>
      <vt:lpstr>Outline</vt:lpstr>
      <vt:lpstr>Outline - compliance</vt:lpstr>
      <vt:lpstr>Recall Moving to Opportunity (Lecture 6)? </vt:lpstr>
      <vt:lpstr>Most recent results</vt:lpstr>
      <vt:lpstr>Take-up in MTO</vt:lpstr>
      <vt:lpstr>Take-up in MTO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Wald estimator </vt:lpstr>
      <vt:lpstr>ITT, LATE and ATT</vt:lpstr>
      <vt:lpstr>Back to MTO</vt:lpstr>
      <vt:lpstr>PowerPoint Presentation</vt:lpstr>
      <vt:lpstr>PowerPoint Presentation</vt:lpstr>
      <vt:lpstr>PowerPoint Presentation</vt:lpstr>
      <vt:lpstr>PowerPoint Presentation</vt:lpstr>
      <vt:lpstr>PowerPoint Presentation</vt:lpstr>
      <vt:lpstr>PowerPoint Presentation</vt:lpstr>
      <vt:lpstr>Take-aways from MTO follow up</vt:lpstr>
      <vt:lpstr>Instrumental Variable approach</vt:lpstr>
      <vt:lpstr>Instrumental Variable (IV) general idea</vt:lpstr>
      <vt:lpstr>Instrumental Variable (IV) example</vt:lpstr>
      <vt:lpstr>Instrumental Variable (IV) example</vt:lpstr>
      <vt:lpstr>Example: School admission lotteries </vt:lpstr>
      <vt:lpstr>KIPP program evaluation in the US</vt:lpstr>
      <vt:lpstr>PowerPoint Presentation</vt:lpstr>
      <vt:lpstr>Who should we compare? </vt:lpstr>
      <vt:lpstr>PowerPoint Presentation</vt:lpstr>
      <vt:lpstr>Who should we compare? </vt:lpstr>
      <vt:lpstr>Using an Instrumental Variable </vt:lpstr>
      <vt:lpstr>Instrumental variables idea</vt:lpstr>
      <vt:lpstr>Instrumental variables idea</vt:lpstr>
      <vt:lpstr>Instrumental variables challenges</vt:lpstr>
      <vt:lpstr>Conditions on a valid instrument There are three conditions that need to be satisfied for a variable to work as a  good or “valid” instrument:   </vt:lpstr>
      <vt:lpstr>Instrumental variables conditions added</vt:lpstr>
      <vt:lpstr>      </vt:lpstr>
      <vt:lpstr>Using an Instrumental Variable </vt:lpstr>
      <vt:lpstr>Using an Instrumental Variable </vt:lpstr>
      <vt:lpstr>Using an Instrumental Variable </vt:lpstr>
      <vt:lpstr>Testing if the IV conditions are fulfilled  </vt:lpstr>
      <vt:lpstr>Conditions on a valid instrument </vt:lpstr>
      <vt:lpstr>Testing IV-conditions: Relevance </vt:lpstr>
      <vt:lpstr>Testing IV-conditions: Exogeneity or Independence </vt:lpstr>
      <vt:lpstr>Testing IV-Conditions: Exclusion restriction </vt:lpstr>
      <vt:lpstr>Using an Instrumental Variable </vt:lpstr>
      <vt:lpstr>LATE (Local Average Treatment Effect)</vt:lpstr>
      <vt:lpstr>LATE in the KIPP study </vt:lpstr>
      <vt:lpstr>LATE in Card (1995)</vt:lpstr>
      <vt:lpstr>LATE and compliance Think of the instrument as the “treatment assignment”, Z. </vt:lpstr>
      <vt:lpstr>LATE and drawbacks of IV</vt:lpstr>
      <vt:lpstr>More on IV</vt:lpstr>
      <vt:lpstr>Other Examples 1:  Rainfall as an instrument  </vt:lpstr>
      <vt:lpstr>Miguel, Satyanath and Sergenti, 2004 (JPE) </vt:lpstr>
      <vt:lpstr>Rainfall </vt:lpstr>
      <vt:lpstr>Conditions on a valid instrument </vt:lpstr>
      <vt:lpstr>What is required in order to fulfill the three conditions/assumptions of IV?</vt:lpstr>
      <vt:lpstr>What is required in order to fulfill the three conditions/assumptions of IV?</vt:lpstr>
      <vt:lpstr>Rainfall as an IV and the exclusion restriction</vt:lpstr>
      <vt:lpstr>Other example of IV  </vt:lpstr>
      <vt:lpstr>The effect of family size on parents’ labor supply</vt:lpstr>
      <vt:lpstr>The effect of  Sweden - US mass emigration (1860-) on Swedish political development in the following decades</vt:lpstr>
      <vt:lpstr>The effect of slave trades on economic outcomes in Africa </vt:lpstr>
      <vt:lpstr>The effect of (colonial) institutions on current GDP in former colonies</vt:lpstr>
      <vt:lpstr>Conclusion and main takeaways</vt:lpstr>
      <vt:lpstr>Instrumental variables recap</vt:lpstr>
      <vt:lpstr>Instrumental variables recap In words: </vt:lpstr>
      <vt:lpstr>The components of IV </vt:lpstr>
      <vt:lpstr>Conclusion: key points about IV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2024-02-12T12:06:54Z</cp:lastPrinted>
  <dcterms:created xsi:type="dcterms:W3CDTF">2018-09-19T13:51:52Z</dcterms:created>
  <dcterms:modified xsi:type="dcterms:W3CDTF">2024-02-14T12:01:51Z</dcterms:modified>
</cp:coreProperties>
</file>