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9" r:id="rId4"/>
    <p:sldId id="262" r:id="rId5"/>
    <p:sldId id="267" r:id="rId6"/>
    <p:sldId id="268" r:id="rId7"/>
    <p:sldId id="26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0"/>
  </p:normalViewPr>
  <p:slideViewPr>
    <p:cSldViewPr snapToGrid="0" snapToObjects="1">
      <p:cViewPr varScale="1">
        <p:scale>
          <a:sx n="97" d="100"/>
          <a:sy n="97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4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19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2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3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6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9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7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2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5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5" r:id="rId5"/>
    <p:sldLayoutId id="2147483676" r:id="rId6"/>
    <p:sldLayoutId id="2147483682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9393A-2CEF-4DC5-9C43-34C3AB08B9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28B68AF-B9C3-D54D-82AB-744A68753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9626" y="3547277"/>
            <a:ext cx="5122605" cy="1341624"/>
          </a:xfrm>
        </p:spPr>
        <p:txBody>
          <a:bodyPr anchor="b">
            <a:normAutofit/>
          </a:bodyPr>
          <a:lstStyle/>
          <a:p>
            <a:r>
              <a:rPr lang="fi-FI" sz="4000" dirty="0"/>
              <a:t>VERBITYYPIT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65F26E-528D-B649-B876-928D94177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r>
              <a:rPr lang="fi-FI" sz="2000" dirty="0"/>
              <a:t>1, 2, 3, 4, 5</a:t>
            </a:r>
          </a:p>
        </p:txBody>
      </p:sp>
    </p:spTree>
    <p:extLst>
      <p:ext uri="{BB962C8B-B14F-4D97-AF65-F5344CB8AC3E}">
        <p14:creationId xmlns:p14="http://schemas.microsoft.com/office/powerpoint/2010/main" val="4101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37F4D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CE0F821-2694-7A4F-89FF-87765599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</a:t>
            </a:r>
            <a:r>
              <a:rPr lang="fi-FI" dirty="0" err="1">
                <a:solidFill>
                  <a:srgbClr val="FFFFFF"/>
                </a:solidFill>
              </a:rPr>
              <a:t>äätteet</a:t>
            </a:r>
            <a:br>
              <a:rPr lang="fi-FI" dirty="0">
                <a:solidFill>
                  <a:srgbClr val="FFFFFF"/>
                </a:solidFill>
              </a:rPr>
            </a:br>
            <a:r>
              <a:rPr lang="fi-FI" dirty="0" err="1">
                <a:solidFill>
                  <a:srgbClr val="FFFFFF"/>
                </a:solidFill>
              </a:rPr>
              <a:t>endings</a:t>
            </a:r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C316CB-E1CA-164D-9C6E-D955C2785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97" y="713313"/>
            <a:ext cx="5511703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3200" dirty="0"/>
              <a:t>MINÄ: </a:t>
            </a:r>
            <a:r>
              <a:rPr lang="fi-FI" sz="3200" b="1" dirty="0"/>
              <a:t>-</a:t>
            </a:r>
            <a:r>
              <a:rPr lang="fi-FI" sz="3200" b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sz="3200" dirty="0"/>
              <a:t>SINÄ:</a:t>
            </a:r>
            <a:r>
              <a:rPr lang="fi-FI" sz="3200" b="1" dirty="0"/>
              <a:t> -</a:t>
            </a:r>
            <a:r>
              <a:rPr lang="fi-FI" sz="3200" b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sz="3200" dirty="0"/>
              <a:t>HÄN: </a:t>
            </a:r>
            <a:r>
              <a:rPr lang="fi-FI" sz="3200" i="1" dirty="0"/>
              <a:t>VV</a:t>
            </a:r>
            <a:r>
              <a:rPr lang="fi-FI" sz="3200" dirty="0">
                <a:solidFill>
                  <a:schemeClr val="accent1"/>
                </a:solidFill>
              </a:rPr>
              <a:t> </a:t>
            </a:r>
            <a:r>
              <a:rPr lang="fi-FI" sz="2000" i="1" dirty="0"/>
              <a:t>(verbityyppi 2: </a:t>
            </a:r>
            <a:r>
              <a:rPr lang="fi-FI" sz="2000" i="1" dirty="0" err="1"/>
              <a:t>the</a:t>
            </a:r>
            <a:r>
              <a:rPr lang="fi-FI" sz="2000" i="1" dirty="0"/>
              <a:t> </a:t>
            </a:r>
            <a:r>
              <a:rPr lang="fi-FI" sz="2000" i="1" dirty="0" err="1"/>
              <a:t>stem</a:t>
            </a:r>
            <a:r>
              <a:rPr lang="fi-FI" sz="2000" i="1" dirty="0"/>
              <a:t>)</a:t>
            </a:r>
          </a:p>
          <a:p>
            <a:pPr marL="0" indent="0">
              <a:buNone/>
            </a:pPr>
            <a:r>
              <a:rPr lang="fi-FI" sz="3200" dirty="0"/>
              <a:t>ME: </a:t>
            </a:r>
            <a:r>
              <a:rPr lang="fi-FI" sz="3200" b="1" dirty="0"/>
              <a:t>-</a:t>
            </a:r>
            <a:r>
              <a:rPr lang="fi-FI" sz="3200" b="1" dirty="0" err="1">
                <a:solidFill>
                  <a:schemeClr val="accent1"/>
                </a:solidFill>
              </a:rPr>
              <a:t>mme</a:t>
            </a:r>
            <a:endParaRPr lang="fi-FI" sz="32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i-FI" sz="3200" dirty="0"/>
              <a:t>TE: </a:t>
            </a:r>
            <a:r>
              <a:rPr lang="fi-FI" sz="3200" b="1" dirty="0"/>
              <a:t>-</a:t>
            </a:r>
            <a:r>
              <a:rPr lang="fi-FI" sz="3200" b="1" dirty="0" err="1">
                <a:solidFill>
                  <a:schemeClr val="accent1"/>
                </a:solidFill>
              </a:rPr>
              <a:t>tte</a:t>
            </a:r>
            <a:endParaRPr lang="fi-FI" sz="32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i-FI" sz="3200" dirty="0"/>
              <a:t>HE: </a:t>
            </a:r>
            <a:r>
              <a:rPr lang="fi-FI" sz="3200" b="1" dirty="0"/>
              <a:t>-</a:t>
            </a:r>
            <a:r>
              <a:rPr lang="fi-FI" sz="3200" b="1" dirty="0" err="1">
                <a:solidFill>
                  <a:schemeClr val="accent1"/>
                </a:solidFill>
              </a:rPr>
              <a:t>vat</a:t>
            </a:r>
            <a:r>
              <a:rPr lang="fi-FI" sz="3200" b="1" dirty="0"/>
              <a:t>/-</a:t>
            </a:r>
            <a:r>
              <a:rPr lang="fi-FI" sz="3200" b="1" dirty="0" err="1">
                <a:solidFill>
                  <a:schemeClr val="accent1"/>
                </a:solidFill>
              </a:rPr>
              <a:t>vät</a:t>
            </a:r>
            <a:endParaRPr lang="fi-FI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2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4927F4-E180-5943-9AFD-DC67CC860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39969"/>
            <a:ext cx="4937760" cy="5832231"/>
          </a:xfrm>
        </p:spPr>
        <p:txBody>
          <a:bodyPr/>
          <a:lstStyle/>
          <a:p>
            <a:pPr marL="0" indent="0">
              <a:buNone/>
            </a:pPr>
            <a:r>
              <a:rPr lang="fi-FI" sz="3200" b="1" dirty="0"/>
              <a:t>VERBITYYPPI 1 </a:t>
            </a:r>
            <a:r>
              <a:rPr lang="fi-FI" dirty="0"/>
              <a:t>A/Ä</a:t>
            </a:r>
          </a:p>
          <a:p>
            <a:pPr marL="0" indent="0">
              <a:buNone/>
            </a:pPr>
            <a:r>
              <a:rPr lang="fi-FI" dirty="0"/>
              <a:t>ASUA &gt; asu-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asu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Sinä asu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Hän as</a:t>
            </a:r>
            <a:r>
              <a:rPr lang="fi-FI" u="sng" dirty="0"/>
              <a:t>uu</a:t>
            </a:r>
          </a:p>
          <a:p>
            <a:pPr marL="0" indent="0">
              <a:buNone/>
            </a:pPr>
            <a:r>
              <a:rPr lang="fi-FI" dirty="0"/>
              <a:t>Me asu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Te asu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He asu</a:t>
            </a:r>
            <a:r>
              <a:rPr lang="fi-FI" b="1" dirty="0">
                <a:solidFill>
                  <a:schemeClr val="accent1"/>
                </a:solidFill>
              </a:rPr>
              <a:t>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8546287-F4D2-0D45-A55B-EE7FFB101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339969"/>
            <a:ext cx="5260848" cy="5832231"/>
          </a:xfrm>
        </p:spPr>
        <p:txBody>
          <a:bodyPr/>
          <a:lstStyle/>
          <a:p>
            <a:pPr marL="0" indent="0">
              <a:buNone/>
            </a:pPr>
            <a:r>
              <a:rPr lang="fi-FI" sz="3200" b="1" dirty="0"/>
              <a:t>VERBITYYPPI 2 </a:t>
            </a:r>
            <a:r>
              <a:rPr lang="fi-FI" dirty="0"/>
              <a:t>DA/DÄ</a:t>
            </a:r>
            <a:endParaRPr lang="fi-FI" b="1" dirty="0"/>
          </a:p>
          <a:p>
            <a:pPr marL="0" indent="0">
              <a:buNone/>
            </a:pPr>
            <a:r>
              <a:rPr lang="fi-FI" dirty="0"/>
              <a:t>SYÖDÄ&gt; syö-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syö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Sinä syö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Hän syö</a:t>
            </a:r>
          </a:p>
          <a:p>
            <a:pPr marL="0" indent="0">
              <a:buNone/>
            </a:pPr>
            <a:r>
              <a:rPr lang="fi-FI" dirty="0"/>
              <a:t>Me syö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Te syö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He syö</a:t>
            </a:r>
            <a:r>
              <a:rPr lang="fi-FI" b="1" dirty="0">
                <a:solidFill>
                  <a:schemeClr val="accent1"/>
                </a:solidFill>
              </a:rPr>
              <a:t>vät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8416D2-3531-425B-9DAE-D03DD821632F}"/>
              </a:ext>
            </a:extLst>
          </p:cNvPr>
          <p:cNvCxnSpPr>
            <a:cxnSpLocks/>
          </p:cNvCxnSpPr>
          <p:nvPr/>
        </p:nvCxnSpPr>
        <p:spPr>
          <a:xfrm>
            <a:off x="1592826" y="1091381"/>
            <a:ext cx="294968" cy="32446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BA3835-F657-44D6-9C28-B185A2391EF4}"/>
              </a:ext>
            </a:extLst>
          </p:cNvPr>
          <p:cNvCxnSpPr/>
          <p:nvPr/>
        </p:nvCxnSpPr>
        <p:spPr>
          <a:xfrm>
            <a:off x="6862916" y="993058"/>
            <a:ext cx="550607" cy="42278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rrow: Left-Up 9">
            <a:extLst>
              <a:ext uri="{FF2B5EF4-FFF2-40B4-BE49-F238E27FC236}">
                <a16:creationId xmlns:a16="http://schemas.microsoft.com/office/drawing/2014/main" id="{1198F253-CD4B-4D1D-8883-16E586C9AF3A}"/>
              </a:ext>
            </a:extLst>
          </p:cNvPr>
          <p:cNvSpPr/>
          <p:nvPr/>
        </p:nvSpPr>
        <p:spPr>
          <a:xfrm>
            <a:off x="7826477" y="1415844"/>
            <a:ext cx="275304" cy="210410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87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00FC2C-D30E-B540-914D-CD74F4C3E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16"/>
            <a:ext cx="10515600" cy="904568"/>
          </a:xfrm>
        </p:spPr>
        <p:txBody>
          <a:bodyPr/>
          <a:lstStyle/>
          <a:p>
            <a:r>
              <a:rPr lang="fi-FI" sz="3200" b="1" i="0" dirty="0">
                <a:latin typeface="+mn-lt"/>
                <a:ea typeface="+mn-ea"/>
                <a:cs typeface="+mn-cs"/>
              </a:rPr>
              <a:t>VERBITYYPPI 3 </a:t>
            </a:r>
            <a:r>
              <a:rPr lang="fi-FI" b="1" i="0" dirty="0"/>
              <a:t>	</a:t>
            </a:r>
            <a:r>
              <a:rPr lang="fi-FI" sz="2800" i="0" dirty="0">
                <a:latin typeface="+mn-lt"/>
              </a:rPr>
              <a:t>LA/LÄ, NA/NÄ, </a:t>
            </a:r>
            <a:r>
              <a:rPr lang="fi-FI" sz="2800" i="0" dirty="0" err="1">
                <a:latin typeface="+mn-lt"/>
              </a:rPr>
              <a:t>sTA</a:t>
            </a:r>
            <a:r>
              <a:rPr lang="fi-FI" sz="2800" i="0" dirty="0">
                <a:latin typeface="+mn-lt"/>
              </a:rPr>
              <a:t>/</a:t>
            </a:r>
            <a:r>
              <a:rPr lang="fi-FI" sz="2800" i="0" dirty="0" err="1">
                <a:latin typeface="+mn-lt"/>
              </a:rPr>
              <a:t>sTÄ</a:t>
            </a:r>
            <a:endParaRPr lang="fi-FI" sz="2800" i="0" dirty="0">
              <a:latin typeface="+mn-lt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6B8A28-4706-BC4C-8310-9699E3FDB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5152" y="1061884"/>
            <a:ext cx="4937760" cy="285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TULLA &gt; tul</a:t>
            </a:r>
            <a:r>
              <a:rPr lang="fi-FI" b="1" dirty="0">
                <a:solidFill>
                  <a:srgbClr val="0070C0"/>
                </a:solidFill>
              </a:rPr>
              <a:t>e</a:t>
            </a:r>
            <a:r>
              <a:rPr lang="fi-FI" dirty="0"/>
              <a:t>-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tul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  <a:r>
              <a:rPr lang="fi-FI" dirty="0">
                <a:solidFill>
                  <a:schemeClr val="accent1"/>
                </a:solidFill>
              </a:rPr>
              <a:t>	</a:t>
            </a:r>
            <a:r>
              <a:rPr lang="fi-FI" dirty="0"/>
              <a:t>     me tul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Sinä tul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  <a:r>
              <a:rPr lang="fi-FI" dirty="0"/>
              <a:t>        te tul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Hän tul</a:t>
            </a:r>
            <a:r>
              <a:rPr lang="fi-FI" u="sng" dirty="0">
                <a:solidFill>
                  <a:srgbClr val="0070C0"/>
                </a:solidFill>
              </a:rPr>
              <a:t>e</a:t>
            </a:r>
            <a:r>
              <a:rPr lang="fi-FI" u="sng" dirty="0"/>
              <a:t>e</a:t>
            </a:r>
            <a:r>
              <a:rPr lang="fi-FI" dirty="0"/>
              <a:t>       he tul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12E37F4-D00C-1245-8C1A-915002987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75" y="1061884"/>
            <a:ext cx="5605155" cy="285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NOUSTA &gt; nous</a:t>
            </a:r>
            <a:r>
              <a:rPr lang="fi-FI" b="1" dirty="0">
                <a:solidFill>
                  <a:srgbClr val="0070C0"/>
                </a:solidFill>
              </a:rPr>
              <a:t>e</a:t>
            </a:r>
            <a:r>
              <a:rPr lang="fi-FI" dirty="0"/>
              <a:t>-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nous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  <a:r>
              <a:rPr lang="fi-FI" dirty="0"/>
              <a:t>     me nous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Sinä nous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/>
              <a:t>      te nous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Hän nous</a:t>
            </a:r>
            <a:r>
              <a:rPr lang="fi-FI" u="sng" dirty="0">
                <a:solidFill>
                  <a:srgbClr val="0070C0"/>
                </a:solidFill>
              </a:rPr>
              <a:t>e</a:t>
            </a:r>
            <a:r>
              <a:rPr lang="fi-FI" u="sng" dirty="0"/>
              <a:t>e</a:t>
            </a:r>
            <a:r>
              <a:rPr lang="fi-FI" dirty="0"/>
              <a:t>      he nous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vat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D583911B-01A8-494F-852F-DE0F29551CDC}"/>
              </a:ext>
            </a:extLst>
          </p:cNvPr>
          <p:cNvSpPr txBox="1">
            <a:spLocks/>
          </p:cNvSpPr>
          <p:nvPr/>
        </p:nvSpPr>
        <p:spPr>
          <a:xfrm>
            <a:off x="835152" y="4128135"/>
            <a:ext cx="5260848" cy="2215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MENNÄ &gt; 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dirty="0"/>
              <a:t>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Minä 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  <a:r>
              <a:rPr lang="fi-FI" dirty="0"/>
              <a:t>  me 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Sinä 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/>
              <a:t>    te 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Hän men</a:t>
            </a:r>
            <a:r>
              <a:rPr lang="fi-FI" u="sng" dirty="0">
                <a:solidFill>
                  <a:srgbClr val="0070C0"/>
                </a:solidFill>
              </a:rPr>
              <a:t>e</a:t>
            </a:r>
            <a:r>
              <a:rPr lang="fi-FI" u="sng" dirty="0"/>
              <a:t>e</a:t>
            </a:r>
            <a:r>
              <a:rPr lang="fi-FI" dirty="0"/>
              <a:t>    he men</a:t>
            </a:r>
            <a:r>
              <a:rPr lang="fi-FI" dirty="0">
                <a:solidFill>
                  <a:srgbClr val="0070C0"/>
                </a:solidFill>
              </a:rPr>
              <a:t>e</a:t>
            </a:r>
            <a:r>
              <a:rPr lang="fi-FI" b="1" dirty="0">
                <a:solidFill>
                  <a:schemeClr val="accent1"/>
                </a:solidFill>
              </a:rPr>
              <a:t>vät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B58D38-56E7-4D56-B819-CCE088CD1F67}"/>
              </a:ext>
            </a:extLst>
          </p:cNvPr>
          <p:cNvCxnSpPr/>
          <p:nvPr/>
        </p:nvCxnSpPr>
        <p:spPr>
          <a:xfrm>
            <a:off x="1406013" y="1130710"/>
            <a:ext cx="491613" cy="4227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72BF59-683B-4E0D-BEE8-9EB96A468659}"/>
              </a:ext>
            </a:extLst>
          </p:cNvPr>
          <p:cNvCxnSpPr/>
          <p:nvPr/>
        </p:nvCxnSpPr>
        <p:spPr>
          <a:xfrm>
            <a:off x="7177548" y="1130710"/>
            <a:ext cx="373626" cy="4227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25EDFD-8797-47DD-B04F-C7956394D12E}"/>
              </a:ext>
            </a:extLst>
          </p:cNvPr>
          <p:cNvCxnSpPr/>
          <p:nvPr/>
        </p:nvCxnSpPr>
        <p:spPr>
          <a:xfrm>
            <a:off x="1730477" y="4198374"/>
            <a:ext cx="363794" cy="38345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80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5AC754-5E76-DD4E-B16B-A8E6DB883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826"/>
            <a:ext cx="10515600" cy="1111045"/>
          </a:xfrm>
        </p:spPr>
        <p:txBody>
          <a:bodyPr/>
          <a:lstStyle/>
          <a:p>
            <a:r>
              <a:rPr lang="fi-FI" sz="3200" b="1" i="0" dirty="0">
                <a:latin typeface="+mn-lt"/>
                <a:ea typeface="+mn-ea"/>
                <a:cs typeface="+mn-cs"/>
              </a:rPr>
              <a:t>VERBITYYPPI 4 </a:t>
            </a:r>
            <a:r>
              <a:rPr lang="fi-FI" i="0" dirty="0"/>
              <a:t>		</a:t>
            </a:r>
            <a:r>
              <a:rPr lang="fi-FI" sz="2800" i="0" dirty="0" err="1">
                <a:latin typeface="+mn-lt"/>
              </a:rPr>
              <a:t>vowel</a:t>
            </a:r>
            <a:r>
              <a:rPr lang="fi-FI" sz="2800" i="0" dirty="0">
                <a:latin typeface="+mn-lt"/>
              </a:rPr>
              <a:t> + TA/TÄ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25E408-39B3-E240-9086-344ACFB52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174"/>
            <a:ext cx="10515600" cy="47170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HALU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/>
              <a:t>A &gt; </a:t>
            </a:r>
            <a:r>
              <a:rPr lang="en-US" dirty="0" err="1"/>
              <a:t>halua</a:t>
            </a:r>
            <a:r>
              <a:rPr lang="en-US" dirty="0"/>
              <a:t>-           HERÄ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/>
              <a:t>Ä &gt; </a:t>
            </a:r>
            <a:r>
              <a:rPr lang="en-US" dirty="0" err="1"/>
              <a:t>herää</a:t>
            </a:r>
            <a:r>
              <a:rPr lang="en-US" dirty="0"/>
              <a:t>-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halua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  <a:r>
              <a:rPr lang="fi-FI" b="1" dirty="0"/>
              <a:t>                  </a:t>
            </a:r>
            <a:r>
              <a:rPr lang="fi-FI" dirty="0"/>
              <a:t>Minä herää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Sinä halua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  <a:r>
              <a:rPr lang="fi-FI" b="1" dirty="0"/>
              <a:t>                     </a:t>
            </a:r>
            <a:r>
              <a:rPr lang="fi-FI" dirty="0"/>
              <a:t>Sinä herää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Hän halu</a:t>
            </a:r>
            <a:r>
              <a:rPr lang="fi-FI" u="sng" dirty="0"/>
              <a:t>aa</a:t>
            </a:r>
            <a:r>
              <a:rPr lang="fi-FI" b="1" dirty="0"/>
              <a:t>                    </a:t>
            </a:r>
            <a:r>
              <a:rPr lang="fi-FI" dirty="0"/>
              <a:t>Hän her</a:t>
            </a:r>
            <a:r>
              <a:rPr lang="fi-FI" u="sng" dirty="0"/>
              <a:t>ää</a:t>
            </a:r>
          </a:p>
          <a:p>
            <a:pPr marL="0" indent="0">
              <a:buNone/>
            </a:pPr>
            <a:r>
              <a:rPr lang="fi-FI" dirty="0"/>
              <a:t>Me halua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  <a:r>
              <a:rPr lang="fi-FI" b="1" dirty="0"/>
              <a:t>               </a:t>
            </a:r>
            <a:r>
              <a:rPr lang="fi-FI" dirty="0"/>
              <a:t>Me</a:t>
            </a:r>
            <a:r>
              <a:rPr lang="fi-FI" b="1" dirty="0"/>
              <a:t> </a:t>
            </a:r>
            <a:r>
              <a:rPr lang="fi-FI" dirty="0"/>
              <a:t>herää</a:t>
            </a:r>
            <a:r>
              <a:rPr lang="fi-FI" b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Te halua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  <a:r>
              <a:rPr lang="fi-FI" b="1" dirty="0"/>
              <a:t>                      </a:t>
            </a:r>
            <a:r>
              <a:rPr lang="fi-FI" dirty="0"/>
              <a:t>Te</a:t>
            </a:r>
            <a:r>
              <a:rPr lang="fi-FI" b="1" dirty="0"/>
              <a:t> </a:t>
            </a:r>
            <a:r>
              <a:rPr lang="fi-FI" dirty="0"/>
              <a:t>herää</a:t>
            </a:r>
            <a:r>
              <a:rPr lang="fi-FI" b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He halua</a:t>
            </a:r>
            <a:r>
              <a:rPr lang="fi-FI" b="1" dirty="0">
                <a:solidFill>
                  <a:schemeClr val="accent1"/>
                </a:solidFill>
              </a:rPr>
              <a:t>vat </a:t>
            </a:r>
            <a:r>
              <a:rPr lang="fi-FI" b="1" dirty="0"/>
              <a:t>                   </a:t>
            </a:r>
            <a:r>
              <a:rPr lang="fi-FI" dirty="0"/>
              <a:t>He</a:t>
            </a:r>
            <a:r>
              <a:rPr lang="fi-FI" b="1" dirty="0"/>
              <a:t> </a:t>
            </a:r>
            <a:r>
              <a:rPr lang="fi-FI" dirty="0"/>
              <a:t>herää</a:t>
            </a:r>
            <a:r>
              <a:rPr lang="fi-FI" b="1" dirty="0">
                <a:solidFill>
                  <a:schemeClr val="accent1"/>
                </a:solidFill>
              </a:rPr>
              <a:t>vät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0C17560-2BA6-484D-B08E-619BBDF8259C}"/>
              </a:ext>
            </a:extLst>
          </p:cNvPr>
          <p:cNvCxnSpPr/>
          <p:nvPr/>
        </p:nvCxnSpPr>
        <p:spPr>
          <a:xfrm>
            <a:off x="1750142" y="1455174"/>
            <a:ext cx="285135" cy="51127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B89F5D-242A-4CE6-AA6A-51D3DFDB0935}"/>
              </a:ext>
            </a:extLst>
          </p:cNvPr>
          <p:cNvCxnSpPr/>
          <p:nvPr/>
        </p:nvCxnSpPr>
        <p:spPr>
          <a:xfrm>
            <a:off x="5673213" y="1455174"/>
            <a:ext cx="255639" cy="511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86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5AC754-5E76-DD4E-B16B-A8E6DB883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982"/>
            <a:ext cx="10515600" cy="845573"/>
          </a:xfrm>
        </p:spPr>
        <p:txBody>
          <a:bodyPr/>
          <a:lstStyle/>
          <a:p>
            <a:r>
              <a:rPr lang="fi-FI" sz="3200" b="1" i="0" dirty="0">
                <a:latin typeface="+mn-lt"/>
                <a:ea typeface="+mn-ea"/>
                <a:cs typeface="+mn-cs"/>
              </a:rPr>
              <a:t>VERBITYYPPI 5 </a:t>
            </a:r>
            <a:r>
              <a:rPr lang="fi-FI" i="0" dirty="0"/>
              <a:t>		</a:t>
            </a:r>
            <a:r>
              <a:rPr lang="fi-FI" sz="2800" i="0" dirty="0">
                <a:latin typeface="+mn-lt"/>
              </a:rPr>
              <a:t>i + TA/TÄ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25E408-39B3-E240-9086-344ACFB52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0039"/>
            <a:ext cx="10515600" cy="50021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TARVITA &gt; </a:t>
            </a:r>
            <a:r>
              <a:rPr lang="en-US" dirty="0" err="1"/>
              <a:t>tarvit</a:t>
            </a:r>
            <a:r>
              <a:rPr lang="en-US" b="1" dirty="0" err="1">
                <a:solidFill>
                  <a:srgbClr val="FF0000"/>
                </a:solidFill>
              </a:rPr>
              <a:t>se</a:t>
            </a:r>
            <a:r>
              <a:rPr lang="en-US" dirty="0"/>
              <a:t>-           HÄIRITÄ</a:t>
            </a:r>
            <a:r>
              <a:rPr lang="en-US" strike="sngStrike" dirty="0"/>
              <a:t> </a:t>
            </a:r>
            <a:r>
              <a:rPr lang="en-US" dirty="0"/>
              <a:t>&gt; </a:t>
            </a:r>
            <a:r>
              <a:rPr lang="en-US" dirty="0" err="1"/>
              <a:t>häirit</a:t>
            </a:r>
            <a:r>
              <a:rPr lang="en-US" b="1" dirty="0" err="1">
                <a:solidFill>
                  <a:srgbClr val="FF0000"/>
                </a:solidFill>
              </a:rPr>
              <a:t>se</a:t>
            </a:r>
            <a:r>
              <a:rPr lang="en-US" dirty="0"/>
              <a:t>-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Minä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>
                <a:solidFill>
                  <a:schemeClr val="accent1"/>
                </a:solidFill>
              </a:rPr>
              <a:t>n  </a:t>
            </a:r>
            <a:r>
              <a:rPr lang="fi-FI" b="1" dirty="0"/>
              <a:t>                </a:t>
            </a:r>
            <a:r>
              <a:rPr lang="fi-FI" dirty="0"/>
              <a:t>Minä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Sinä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  <a:r>
              <a:rPr lang="fi-FI" b="1" dirty="0"/>
              <a:t>                     </a:t>
            </a:r>
            <a:r>
              <a:rPr lang="fi-FI" dirty="0"/>
              <a:t>Sinä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u="sng" dirty="0" err="1">
                <a:solidFill>
                  <a:srgbClr val="FF0000"/>
                </a:solidFill>
              </a:rPr>
              <a:t>e</a:t>
            </a:r>
            <a:r>
              <a:rPr lang="en-US" u="sng" dirty="0" err="1"/>
              <a:t>e</a:t>
            </a:r>
            <a:r>
              <a:rPr lang="fi-FI" dirty="0"/>
              <a:t> </a:t>
            </a:r>
            <a:r>
              <a:rPr lang="fi-FI" b="1" dirty="0"/>
              <a:t>                  </a:t>
            </a:r>
            <a:r>
              <a:rPr lang="fi-FI" dirty="0"/>
              <a:t>Hän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u="sng" dirty="0" err="1">
                <a:solidFill>
                  <a:srgbClr val="FF0000"/>
                </a:solidFill>
              </a:rPr>
              <a:t>e</a:t>
            </a:r>
            <a:r>
              <a:rPr lang="en-US" u="sng" dirty="0" err="1"/>
              <a:t>e</a:t>
            </a:r>
            <a:endParaRPr lang="en-US" u="sng" dirty="0"/>
          </a:p>
          <a:p>
            <a:pPr marL="0" indent="0">
              <a:buNone/>
            </a:pPr>
            <a:r>
              <a:rPr lang="fi-FI" dirty="0"/>
              <a:t>Me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mme</a:t>
            </a:r>
            <a:r>
              <a:rPr lang="fi-FI" b="1" dirty="0">
                <a:solidFill>
                  <a:schemeClr val="accent1"/>
                </a:solidFill>
              </a:rPr>
              <a:t>   </a:t>
            </a:r>
            <a:r>
              <a:rPr lang="fi-FI" b="1" dirty="0"/>
              <a:t>            </a:t>
            </a:r>
            <a:r>
              <a:rPr lang="fi-FI" dirty="0"/>
              <a:t>Me</a:t>
            </a:r>
            <a:r>
              <a:rPr lang="fi-FI" b="1" dirty="0"/>
              <a:t>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mme</a:t>
            </a:r>
            <a:endParaRPr lang="fi-FI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i-FI" dirty="0"/>
              <a:t>Te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tte</a:t>
            </a:r>
            <a:r>
              <a:rPr lang="fi-FI" b="1" dirty="0">
                <a:solidFill>
                  <a:schemeClr val="accent1"/>
                </a:solidFill>
              </a:rPr>
              <a:t>  </a:t>
            </a:r>
            <a:r>
              <a:rPr lang="fi-FI" b="1" dirty="0"/>
              <a:t>                    </a:t>
            </a:r>
            <a:r>
              <a:rPr lang="fi-FI" dirty="0"/>
              <a:t>Te</a:t>
            </a:r>
            <a:r>
              <a:rPr lang="fi-FI" b="1" dirty="0"/>
              <a:t>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tte</a:t>
            </a:r>
            <a:endParaRPr lang="fi-FI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i-FI" dirty="0"/>
              <a:t>He </a:t>
            </a:r>
            <a:r>
              <a:rPr lang="en-US" dirty="0" err="1"/>
              <a:t>tarvit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vat</a:t>
            </a:r>
            <a:r>
              <a:rPr lang="fi-FI" b="1" dirty="0">
                <a:solidFill>
                  <a:schemeClr val="accent1"/>
                </a:solidFill>
              </a:rPr>
              <a:t> </a:t>
            </a:r>
            <a:r>
              <a:rPr lang="fi-FI" b="1" dirty="0"/>
              <a:t>                   </a:t>
            </a:r>
            <a:r>
              <a:rPr lang="fi-FI" dirty="0"/>
              <a:t>He</a:t>
            </a:r>
            <a:r>
              <a:rPr lang="fi-FI" b="1" dirty="0"/>
              <a:t> </a:t>
            </a:r>
            <a:r>
              <a:rPr lang="en-US" dirty="0" err="1"/>
              <a:t>häirit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r>
              <a:rPr lang="fi-FI" b="1" dirty="0" err="1">
                <a:solidFill>
                  <a:schemeClr val="accent1"/>
                </a:solidFill>
              </a:rPr>
              <a:t>vät</a:t>
            </a:r>
            <a:endParaRPr lang="fi-FI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A177DE-A6B3-40C9-8C8F-4DECC8B81925}"/>
              </a:ext>
            </a:extLst>
          </p:cNvPr>
          <p:cNvCxnSpPr/>
          <p:nvPr/>
        </p:nvCxnSpPr>
        <p:spPr>
          <a:xfrm>
            <a:off x="2054942" y="1278194"/>
            <a:ext cx="226142" cy="3539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360A9B-F659-4792-AF8E-ADF06DB81F75}"/>
              </a:ext>
            </a:extLst>
          </p:cNvPr>
          <p:cNvCxnSpPr/>
          <p:nvPr/>
        </p:nvCxnSpPr>
        <p:spPr>
          <a:xfrm>
            <a:off x="6213987" y="1278194"/>
            <a:ext cx="226142" cy="3539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2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18057F-4AE8-4843-8415-DAF1FE3E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Negatiiviset verbit: minä asu-n (en asu)</a:t>
            </a:r>
            <a:endParaRPr lang="fi-FI" strike="sngStrike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47A267-DD01-A14C-96AD-B44E5162B8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Minä </a:t>
            </a:r>
            <a:r>
              <a:rPr lang="fi-FI" i="1" dirty="0"/>
              <a:t>e</a:t>
            </a:r>
            <a:r>
              <a:rPr lang="fi-FI" b="1" i="1" dirty="0">
                <a:solidFill>
                  <a:schemeClr val="accent1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Sinä </a:t>
            </a:r>
            <a:r>
              <a:rPr lang="fi-FI" i="1" dirty="0"/>
              <a:t>e</a:t>
            </a:r>
            <a:r>
              <a:rPr lang="fi-FI" b="1" i="1" dirty="0">
                <a:solidFill>
                  <a:schemeClr val="accent1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i="1" dirty="0"/>
              <a:t>ei</a:t>
            </a:r>
          </a:p>
          <a:p>
            <a:pPr marL="0" indent="0">
              <a:buNone/>
            </a:pPr>
            <a:r>
              <a:rPr lang="fi-FI" dirty="0"/>
              <a:t>Me </a:t>
            </a:r>
            <a:r>
              <a:rPr lang="fi-FI" i="1" dirty="0"/>
              <a:t>e</a:t>
            </a:r>
            <a:r>
              <a:rPr lang="fi-FI" b="1" i="1" dirty="0">
                <a:solidFill>
                  <a:schemeClr val="accent1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Te </a:t>
            </a:r>
            <a:r>
              <a:rPr lang="fi-FI" i="1" dirty="0"/>
              <a:t>e</a:t>
            </a:r>
            <a:r>
              <a:rPr lang="fi-FI" b="1" i="1" dirty="0">
                <a:solidFill>
                  <a:schemeClr val="accent1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He </a:t>
            </a:r>
            <a:r>
              <a:rPr lang="fi-FI" i="1" dirty="0"/>
              <a:t>ei</a:t>
            </a:r>
            <a:r>
              <a:rPr lang="fi-FI" b="1" i="1" dirty="0">
                <a:solidFill>
                  <a:schemeClr val="accent1"/>
                </a:solidFill>
              </a:rPr>
              <a:t>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D0C8676-E1F8-CE4F-9E72-84A732C2C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00517" y="2023110"/>
            <a:ext cx="9104670" cy="416052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r>
              <a:rPr lang="fi-FI" dirty="0"/>
              <a:t>asu / syö / opiskele / halua / tarvitse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FEDEC6-4478-4570-817A-EE14A60F5D89}"/>
              </a:ext>
            </a:extLst>
          </p:cNvPr>
          <p:cNvCxnSpPr>
            <a:cxnSpLocks/>
          </p:cNvCxnSpPr>
          <p:nvPr/>
        </p:nvCxnSpPr>
        <p:spPr>
          <a:xfrm>
            <a:off x="8239432" y="685800"/>
            <a:ext cx="639097" cy="59239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828ACA8-CDCD-449D-853B-750B81A0FF69}"/>
              </a:ext>
            </a:extLst>
          </p:cNvPr>
          <p:cNvSpPr/>
          <p:nvPr/>
        </p:nvSpPr>
        <p:spPr>
          <a:xfrm>
            <a:off x="7846142" y="1278194"/>
            <a:ext cx="2605548" cy="5923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65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412624"/>
      </a:dk2>
      <a:lt2>
        <a:srgbClr val="E2E5E8"/>
      </a:lt2>
      <a:accent1>
        <a:srgbClr val="C37F4D"/>
      </a:accent1>
      <a:accent2>
        <a:srgbClr val="B13C3B"/>
      </a:accent2>
      <a:accent3>
        <a:srgbClr val="C34D7D"/>
      </a:accent3>
      <a:accent4>
        <a:srgbClr val="B13B9D"/>
      </a:accent4>
      <a:accent5>
        <a:srgbClr val="A64DC3"/>
      </a:accent5>
      <a:accent6>
        <a:srgbClr val="6A43B5"/>
      </a:accent6>
      <a:hlink>
        <a:srgbClr val="3F89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310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Elephant</vt:lpstr>
      <vt:lpstr>BrushVTI</vt:lpstr>
      <vt:lpstr>VERBITYYPIT</vt:lpstr>
      <vt:lpstr>Päätteet endings</vt:lpstr>
      <vt:lpstr>PowerPoint Presentation</vt:lpstr>
      <vt:lpstr>VERBITYYPPI 3  LA/LÄ, NA/NÄ, sTA/sTÄ</vt:lpstr>
      <vt:lpstr>VERBITYYPPI 4   vowel + TA/TÄ</vt:lpstr>
      <vt:lpstr>VERBITYYPPI 5   i + TA/TÄ</vt:lpstr>
      <vt:lpstr>Negatiiviset verbit: minä asu-n (en asu)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Rämö Sanna</dc:creator>
  <cp:lastModifiedBy>Elg Aija</cp:lastModifiedBy>
  <cp:revision>17</cp:revision>
  <dcterms:created xsi:type="dcterms:W3CDTF">2020-05-26T12:24:00Z</dcterms:created>
  <dcterms:modified xsi:type="dcterms:W3CDTF">2020-10-02T12:53:20Z</dcterms:modified>
</cp:coreProperties>
</file>