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4810" r:id="rId2"/>
  </p:sldMasterIdLst>
  <p:notesMasterIdLst>
    <p:notesMasterId r:id="rId34"/>
  </p:notesMasterIdLst>
  <p:handoutMasterIdLst>
    <p:handoutMasterId r:id="rId35"/>
  </p:handoutMasterIdLst>
  <p:sldIdLst>
    <p:sldId id="349" r:id="rId3"/>
    <p:sldId id="284" r:id="rId4"/>
    <p:sldId id="354" r:id="rId5"/>
    <p:sldId id="355" r:id="rId6"/>
    <p:sldId id="356" r:id="rId7"/>
    <p:sldId id="360" r:id="rId8"/>
    <p:sldId id="361" r:id="rId9"/>
    <p:sldId id="363" r:id="rId10"/>
    <p:sldId id="362" r:id="rId11"/>
    <p:sldId id="350" r:id="rId12"/>
    <p:sldId id="351" r:id="rId13"/>
    <p:sldId id="352" r:id="rId14"/>
    <p:sldId id="353" r:id="rId15"/>
    <p:sldId id="358" r:id="rId16"/>
    <p:sldId id="359" r:id="rId17"/>
    <p:sldId id="344" r:id="rId18"/>
    <p:sldId id="285" r:id="rId19"/>
    <p:sldId id="287" r:id="rId20"/>
    <p:sldId id="289" r:id="rId21"/>
    <p:sldId id="290" r:id="rId22"/>
    <p:sldId id="291" r:id="rId23"/>
    <p:sldId id="292" r:id="rId24"/>
    <p:sldId id="293" r:id="rId25"/>
    <p:sldId id="294" r:id="rId26"/>
    <p:sldId id="288" r:id="rId27"/>
    <p:sldId id="308" r:id="rId28"/>
    <p:sldId id="309" r:id="rId29"/>
    <p:sldId id="310" r:id="rId30"/>
    <p:sldId id="312" r:id="rId31"/>
    <p:sldId id="313" r:id="rId32"/>
    <p:sldId id="314" r:id="rId33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4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A300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Normaali tyyli 1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Normaali tyyli 4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9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8" y="40"/>
      </p:cViewPr>
      <p:guideLst>
        <p:guide orient="horz"/>
        <p:guide pos="4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7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5/19/2019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pPr>
              <a:defRPr/>
            </a:pPr>
            <a:fld id="{2666334D-7A27-9F43-9EC7-CCD7CF254AD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7805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CBA4E3A-D2E6-4947-B46E-18DB598EA3A1}" type="datetime1">
              <a:rPr lang="fi-FI"/>
              <a:pPr>
                <a:defRPr/>
              </a:pPr>
              <a:t>19.5.2019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fi-FI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F0889F7-7C3B-BA40-BE46-7E19F6C0587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837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971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dirty="0" smtClean="0"/>
              <a:t>Click icon to add picture</a:t>
            </a:r>
            <a:endParaRPr lang="fi-FI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7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" y="5599324"/>
            <a:ext cx="2828527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4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72FF-DC7D-B64A-BEB0-188ECB96F75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8085138" cy="39433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02776" y="390525"/>
            <a:ext cx="8085599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72FF-DC7D-B64A-BEB0-188ECB96F75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2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6F99-8DEE-744D-B2F1-7399A94D590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8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4305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E10034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29190" y="164305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E10034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428868"/>
            <a:ext cx="3733800" cy="37052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29190" y="2428868"/>
            <a:ext cx="3733800" cy="37052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EC30E94-B6A4-4B8B-A3A5-A89D6E63987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209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 dirty="0" smtClean="0"/>
              <a:t>Lisää kuva napsauttamalla kuvaketta</a:t>
            </a:r>
            <a:endParaRPr lang="fi-FI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0"/>
            <a:ext cx="2585474" cy="2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" y="5599324"/>
            <a:ext cx="2828527" cy="1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quarter" idx="18"/>
          </p:nvPr>
        </p:nvSpPr>
        <p:spPr>
          <a:xfrm>
            <a:off x="539750" y="1562100"/>
            <a:ext cx="8085138" cy="39433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6F99-8DEE-744D-B2F1-7399A94D5902}" type="datetime1">
              <a:t>5/19/2019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290"/>
            <a:ext cx="2623278" cy="2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7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Laitoksen nimi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9F559C-7B64-2840-8233-A1A13F4C1973}" type="datetime1">
              <a:t>5/19/2019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4" r:id="rId2"/>
    <p:sldLayoutId id="2147484797" r:id="rId3"/>
    <p:sldLayoutId id="2147484800" r:id="rId4"/>
    <p:sldLayoutId id="2147484803" r:id="rId5"/>
    <p:sldLayoutId id="2147484806" r:id="rId6"/>
    <p:sldLayoutId id="2147484809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9F559C-7B64-2840-8233-A1A13F4C19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3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TtIojDWOsgg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45" y="850950"/>
            <a:ext cx="7754707" cy="434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400050"/>
            <a:ext cx="8085599" cy="857250"/>
          </a:xfrm>
        </p:spPr>
        <p:txBody>
          <a:bodyPr/>
          <a:lstStyle/>
          <a:p>
            <a:r>
              <a:rPr lang="en-US" dirty="0" err="1" smtClean="0"/>
              <a:t>Alakulttuuri</a:t>
            </a:r>
            <a:r>
              <a:rPr lang="en-US" dirty="0" smtClean="0"/>
              <a:t>, </a:t>
            </a:r>
            <a:r>
              <a:rPr lang="en-US" dirty="0" err="1" smtClean="0"/>
              <a:t>brändiyhteisö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heimo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10" y="1290806"/>
            <a:ext cx="4559271" cy="2650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9" y="2086780"/>
            <a:ext cx="2528377" cy="15170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47105" y="5928281"/>
            <a:ext cx="4969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Canniford</a:t>
            </a:r>
            <a:r>
              <a:rPr lang="en-US" sz="1400" dirty="0"/>
              <a:t>, R. (2011). A typology of consumption communities. In </a:t>
            </a:r>
            <a:r>
              <a:rPr lang="en-US" sz="1400" i="1" dirty="0"/>
              <a:t>Research in consumer behavior</a:t>
            </a:r>
            <a:r>
              <a:rPr lang="en-US" sz="1400" dirty="0"/>
              <a:t> (pp. 57-75). Emerald Group Publishing Limited.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066" y="3981678"/>
            <a:ext cx="2991921" cy="1905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475" y="182268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Alakulttuuri</a:t>
            </a:r>
            <a:r>
              <a:rPr lang="en-US" dirty="0" smtClean="0"/>
              <a:t>, </a:t>
            </a:r>
            <a:r>
              <a:rPr lang="en-US" dirty="0" err="1" smtClean="0"/>
              <a:t>brändiyhteisö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heimo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927" y="1149759"/>
            <a:ext cx="4001730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ALAKULTTUURI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Sosiaalinen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koheesio</a:t>
            </a:r>
            <a:endParaRPr lang="en-US" sz="2000" b="1" dirty="0" smtClean="0"/>
          </a:p>
          <a:p>
            <a:r>
              <a:rPr lang="en-US" sz="1400" dirty="0" smtClean="0"/>
              <a:t>“enduring </a:t>
            </a:r>
            <a:r>
              <a:rPr lang="en-US" sz="1400" dirty="0"/>
              <a:t>social orders, strong interpersonal bonds, </a:t>
            </a:r>
            <a:r>
              <a:rPr lang="en-US" sz="1400" dirty="0" err="1"/>
              <a:t>ritualised</a:t>
            </a:r>
            <a:r>
              <a:rPr lang="en-US" sz="1400" dirty="0"/>
              <a:t> modes of</a:t>
            </a:r>
          </a:p>
          <a:p>
            <a:r>
              <a:rPr lang="en-US" sz="1400" dirty="0"/>
              <a:t>expression and unique sets of beliefs that often preclude other social</a:t>
            </a:r>
          </a:p>
          <a:p>
            <a:r>
              <a:rPr lang="en-US" sz="1400" dirty="0"/>
              <a:t>affiliations, thus impacting powerfully on the identity of subcultural </a:t>
            </a:r>
            <a:r>
              <a:rPr lang="en-US" sz="1400" dirty="0" smtClean="0"/>
              <a:t>members”</a:t>
            </a:r>
            <a:endParaRPr lang="en-US" sz="1400" i="1" dirty="0" smtClean="0"/>
          </a:p>
          <a:p>
            <a:endParaRPr lang="en-US" sz="1400" dirty="0" smtClean="0"/>
          </a:p>
          <a:p>
            <a:endParaRPr lang="en-US" sz="1800" dirty="0"/>
          </a:p>
          <a:p>
            <a:r>
              <a:rPr lang="en-US" sz="2000" b="1" dirty="0" err="1" smtClean="0"/>
              <a:t>Korkea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sitoutuminen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yhteisöön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Following lengthy </a:t>
            </a:r>
            <a:r>
              <a:rPr lang="en-US" sz="1400" dirty="0"/>
              <a:t>acculturation processes, individuals often develop long-term</a:t>
            </a:r>
          </a:p>
          <a:p>
            <a:r>
              <a:rPr lang="en-US" sz="1400" dirty="0"/>
              <a:t>commitment to a particular </a:t>
            </a:r>
            <a:r>
              <a:rPr lang="en-US" sz="1400" dirty="0" smtClean="0"/>
              <a:t>community</a:t>
            </a:r>
          </a:p>
          <a:p>
            <a:endParaRPr lang="en-US" sz="1800" b="1" dirty="0"/>
          </a:p>
          <a:p>
            <a:endParaRPr lang="en-US" sz="1400" dirty="0"/>
          </a:p>
          <a:p>
            <a:endParaRPr lang="en-US" sz="1400" dirty="0"/>
          </a:p>
          <a:p>
            <a:endParaRPr lang="en-US" sz="20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4308939" y="378679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Vastarinta</a:t>
            </a:r>
            <a:r>
              <a:rPr lang="en-US" sz="2000" b="1" dirty="0" smtClean="0"/>
              <a:t> </a:t>
            </a:r>
            <a:r>
              <a:rPr lang="en-US" sz="2000" b="1" dirty="0" err="1"/>
              <a:t>valtakulttuuria</a:t>
            </a:r>
            <a:r>
              <a:rPr lang="en-US" sz="2000" b="1" dirty="0"/>
              <a:t> </a:t>
            </a:r>
            <a:r>
              <a:rPr lang="en-US" sz="2000" b="1" dirty="0" err="1"/>
              <a:t>vastaan</a:t>
            </a:r>
            <a:endParaRPr lang="en-US" sz="2000" b="1" dirty="0"/>
          </a:p>
          <a:p>
            <a:r>
              <a:rPr lang="en-US" sz="1400" dirty="0"/>
              <a:t>Studies of subcultures of </a:t>
            </a:r>
            <a:r>
              <a:rPr lang="en-US" sz="1400" dirty="0" smtClean="0"/>
              <a:t>consumption are </a:t>
            </a:r>
            <a:r>
              <a:rPr lang="en-US" sz="1400" dirty="0"/>
              <a:t>replete with tropes of barbarity, rugged self-reliance, outlaw status,</a:t>
            </a:r>
          </a:p>
          <a:p>
            <a:r>
              <a:rPr lang="en-US" sz="1400" dirty="0"/>
              <a:t>liberation from authority, dominant social institutions and schedules, as </a:t>
            </a:r>
            <a:r>
              <a:rPr lang="en-US" sz="1400" dirty="0" smtClean="0"/>
              <a:t>well as </a:t>
            </a:r>
            <a:r>
              <a:rPr lang="en-US" sz="1400" dirty="0"/>
              <a:t>a freedom to behave in manners barred in many sectors of society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80" y="1149759"/>
            <a:ext cx="3685300" cy="23475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1238" y="573705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Goulding, C., Shankar, A. and Elliott, R. 2002. Working weeks, rave weekends: Identity fragmentation and the emergence of new communities. Consumption, Markets and Culture, 5: 261–284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3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Alakulttuuri</a:t>
            </a:r>
            <a:r>
              <a:rPr lang="en-US" dirty="0" smtClean="0"/>
              <a:t>, </a:t>
            </a:r>
            <a:r>
              <a:rPr lang="en-US" dirty="0" err="1" smtClean="0"/>
              <a:t>brändiyhteisö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heimo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136" y="1149759"/>
            <a:ext cx="4001730" cy="5693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BRÄNDIYHTEISÖ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Brändi</a:t>
            </a:r>
            <a:r>
              <a:rPr lang="en-US" sz="2000" b="1" dirty="0" smtClean="0"/>
              <a:t> on </a:t>
            </a:r>
            <a:r>
              <a:rPr lang="en-US" sz="2000" b="1" dirty="0" err="1" smtClean="0"/>
              <a:t>keskiössä</a:t>
            </a:r>
            <a:endParaRPr lang="en-US" sz="2000" b="1" dirty="0" smtClean="0"/>
          </a:p>
          <a:p>
            <a:r>
              <a:rPr lang="en-US" sz="1600" dirty="0" smtClean="0"/>
              <a:t>shared </a:t>
            </a:r>
            <a:r>
              <a:rPr lang="en-US" sz="1600" dirty="0"/>
              <a:t>use of products and services is seen to create enduring</a:t>
            </a:r>
          </a:p>
          <a:p>
            <a:r>
              <a:rPr lang="en-US" sz="1600" dirty="0"/>
              <a:t>interpersonal connections amongst members as well as distinction from</a:t>
            </a:r>
          </a:p>
          <a:p>
            <a:r>
              <a:rPr lang="en-US" sz="1600" dirty="0"/>
              <a:t>non-users of the focal brand</a:t>
            </a:r>
          </a:p>
          <a:p>
            <a:endParaRPr lang="en-US" sz="1400" dirty="0" smtClean="0"/>
          </a:p>
          <a:p>
            <a:endParaRPr lang="en-US" sz="1800" dirty="0"/>
          </a:p>
          <a:p>
            <a:r>
              <a:rPr lang="en-US" sz="2000" b="1" dirty="0" err="1" smtClean="0"/>
              <a:t>Yhteistyö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yritysten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kanssa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400" dirty="0"/>
              <a:t>brand communities are comparatively easy</a:t>
            </a:r>
          </a:p>
          <a:p>
            <a:r>
              <a:rPr lang="en-US" sz="1400" dirty="0"/>
              <a:t>to engage in business activities. Specifically, </a:t>
            </a:r>
            <a:r>
              <a:rPr lang="en-US" sz="1400" dirty="0" err="1"/>
              <a:t>practises</a:t>
            </a:r>
            <a:r>
              <a:rPr lang="en-US" sz="1400" dirty="0"/>
              <a:t> of social networking,</a:t>
            </a:r>
          </a:p>
          <a:p>
            <a:r>
              <a:rPr lang="en-US" sz="1400" dirty="0"/>
              <a:t>impression management, community engagement and brand use function</a:t>
            </a:r>
          </a:p>
          <a:p>
            <a:r>
              <a:rPr lang="en-US" sz="1400" dirty="0"/>
              <a:t>together to maintain appeal, and increase members’ affiliation and com-</a:t>
            </a:r>
          </a:p>
          <a:p>
            <a:r>
              <a:rPr lang="en-US" sz="1400" dirty="0" err="1"/>
              <a:t>mitment</a:t>
            </a:r>
            <a:r>
              <a:rPr lang="en-US" sz="1400" dirty="0"/>
              <a:t> to a brand</a:t>
            </a:r>
          </a:p>
          <a:p>
            <a:endParaRPr lang="en-US" sz="1800" b="1" dirty="0"/>
          </a:p>
          <a:p>
            <a:endParaRPr lang="en-US" sz="1400" dirty="0"/>
          </a:p>
          <a:p>
            <a:endParaRPr lang="en-US" sz="1400" dirty="0"/>
          </a:p>
          <a:p>
            <a:endParaRPr lang="en-US" sz="20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4308939" y="3736829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Valtakulttuurin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sisällä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1600" dirty="0"/>
              <a:t>brand communities seldom display resistance to</a:t>
            </a:r>
          </a:p>
          <a:p>
            <a:r>
              <a:rPr lang="en-US" sz="1600" dirty="0"/>
              <a:t>dominant social structures.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244" y="1000452"/>
            <a:ext cx="2825265" cy="2825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45678" y="590879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Cova, B., &amp; Pace, S. (2006). Brand community of convenience products: new forms of customer empowerment–the case “my Nutella The Community”. European journal of marketing, 40(9/10), 1087-1105.</a:t>
            </a:r>
          </a:p>
        </p:txBody>
      </p:sp>
    </p:spTree>
    <p:extLst>
      <p:ext uri="{BB962C8B-B14F-4D97-AF65-F5344CB8AC3E}">
        <p14:creationId xmlns:p14="http://schemas.microsoft.com/office/powerpoint/2010/main" val="32982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Alakulttuuri</a:t>
            </a:r>
            <a:r>
              <a:rPr lang="en-US" dirty="0" smtClean="0"/>
              <a:t>, </a:t>
            </a:r>
            <a:r>
              <a:rPr lang="en-US" dirty="0" err="1" smtClean="0"/>
              <a:t>brändiyhteisö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heimo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136" y="1404302"/>
            <a:ext cx="4001730" cy="4401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HEIMO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Heikompi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sitoutuminen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useita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heimoja</a:t>
            </a:r>
            <a:endParaRPr lang="en-US" sz="2000" b="1" dirty="0" smtClean="0"/>
          </a:p>
          <a:p>
            <a:r>
              <a:rPr lang="en-US" sz="1600" dirty="0" smtClean="0"/>
              <a:t>tribes </a:t>
            </a:r>
            <a:r>
              <a:rPr lang="en-US" sz="1600" dirty="0"/>
              <a:t>rarely dominate the everyday life</a:t>
            </a:r>
          </a:p>
          <a:p>
            <a:r>
              <a:rPr lang="en-US" sz="1600" dirty="0"/>
              <a:t>of the </a:t>
            </a:r>
            <a:r>
              <a:rPr lang="en-US" sz="1600" dirty="0" smtClean="0"/>
              <a:t>consumer. </a:t>
            </a:r>
            <a:r>
              <a:rPr lang="en-US" sz="1600" dirty="0"/>
              <a:t>M</a:t>
            </a:r>
            <a:r>
              <a:rPr lang="en-US" sz="1600" dirty="0" smtClean="0"/>
              <a:t>embership </a:t>
            </a:r>
            <a:r>
              <a:rPr lang="en-US" sz="1600" dirty="0"/>
              <a:t>of one kind of tribe does not preclude membership from </a:t>
            </a:r>
            <a:r>
              <a:rPr lang="en-US" sz="1600" dirty="0" smtClean="0"/>
              <a:t>other tribes </a:t>
            </a:r>
            <a:r>
              <a:rPr lang="en-US" sz="1600" dirty="0"/>
              <a:t>or </a:t>
            </a:r>
            <a:r>
              <a:rPr lang="en-US" sz="1600" dirty="0" smtClean="0"/>
              <a:t>communities.</a:t>
            </a:r>
            <a:endParaRPr lang="en-US" sz="1600" dirty="0"/>
          </a:p>
          <a:p>
            <a:endParaRPr lang="en-US" sz="1600" dirty="0"/>
          </a:p>
          <a:p>
            <a:r>
              <a:rPr lang="en-US" sz="2000" b="1" dirty="0" err="1" smtClean="0"/>
              <a:t>Lyhytaikaisuus</a:t>
            </a:r>
            <a:endParaRPr lang="en-US" sz="2000" b="1" dirty="0" smtClean="0"/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Lifestyle </a:t>
            </a:r>
            <a:r>
              <a:rPr lang="en-US" sz="2000" b="1" dirty="0" err="1" smtClean="0">
                <a:solidFill>
                  <a:srgbClr val="FF0000"/>
                </a:solidFill>
              </a:rPr>
              <a:t>keskiössä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ei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brändi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1800" b="1" dirty="0"/>
          </a:p>
          <a:p>
            <a:endParaRPr lang="en-US" sz="1400" dirty="0"/>
          </a:p>
          <a:p>
            <a:endParaRPr lang="en-US" sz="1400" dirty="0"/>
          </a:p>
          <a:p>
            <a:endParaRPr lang="en-US" sz="20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800" y="1654278"/>
            <a:ext cx="3781322" cy="2268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612" y="4155206"/>
            <a:ext cx="1323206" cy="132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493" y="4108809"/>
            <a:ext cx="1369603" cy="13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792"/>
            <a:ext cx="9164329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57175"/>
            <a:ext cx="8085599" cy="857250"/>
          </a:xfrm>
        </p:spPr>
        <p:txBody>
          <a:bodyPr/>
          <a:lstStyle/>
          <a:p>
            <a:r>
              <a:rPr lang="en-US" dirty="0" err="1" smtClean="0"/>
              <a:t>Brändiyhteisöjen</a:t>
            </a:r>
            <a:r>
              <a:rPr lang="en-US" dirty="0" smtClean="0"/>
              <a:t> ja </a:t>
            </a:r>
            <a:r>
              <a:rPr lang="en-US" dirty="0" err="1" smtClean="0"/>
              <a:t>heimojen</a:t>
            </a:r>
            <a:r>
              <a:rPr lang="en-US" dirty="0" smtClean="0"/>
              <a:t> “</a:t>
            </a:r>
            <a:r>
              <a:rPr lang="en-US" dirty="0" err="1" smtClean="0"/>
              <a:t>hallinta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947277"/>
            <a:ext cx="8085138" cy="484392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err="1"/>
              <a:t>Canniford</a:t>
            </a:r>
            <a:r>
              <a:rPr lang="en-US" sz="2200" dirty="0"/>
              <a:t>, R. (2011). How to manage consumer tribes. </a:t>
            </a:r>
            <a:r>
              <a:rPr lang="en-US" sz="2200" i="1" dirty="0"/>
              <a:t>Journal of Strategic Marketing</a:t>
            </a:r>
            <a:r>
              <a:rPr lang="en-US" sz="2200" dirty="0"/>
              <a:t>, </a:t>
            </a:r>
            <a:r>
              <a:rPr lang="en-US" sz="2200" i="1" dirty="0"/>
              <a:t>19</a:t>
            </a:r>
            <a:r>
              <a:rPr lang="en-US" sz="2200" dirty="0"/>
              <a:t>(7), 591-606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r>
              <a:rPr lang="en-US" sz="2200" dirty="0"/>
              <a:t>Fournier, S. and Lee, L. 2009. Getting brand communities right. </a:t>
            </a:r>
            <a:r>
              <a:rPr lang="en-US" sz="2200" i="1" dirty="0"/>
              <a:t>Harvard Business Review</a:t>
            </a:r>
            <a:r>
              <a:rPr lang="en-US" sz="2200" dirty="0"/>
              <a:t>, : 105–111. (April)</a:t>
            </a:r>
          </a:p>
          <a:p>
            <a:pPr marL="0" indent="0">
              <a:buNone/>
            </a:pPr>
            <a:r>
              <a:rPr lang="en-US" sz="2200" dirty="0" smtClean="0"/>
              <a:t>Goulding</a:t>
            </a:r>
            <a:r>
              <a:rPr lang="en-US" sz="2200" dirty="0"/>
              <a:t>, C., Shankar, A., &amp; </a:t>
            </a:r>
            <a:r>
              <a:rPr lang="en-US" sz="2200" dirty="0" err="1"/>
              <a:t>Canniford</a:t>
            </a:r>
            <a:r>
              <a:rPr lang="en-US" sz="2200" dirty="0"/>
              <a:t>, R. (2013). Learning to be tribal: facilitating the formation of consumer tribes. </a:t>
            </a:r>
            <a:r>
              <a:rPr lang="en-US" sz="2200" i="1" dirty="0"/>
              <a:t>European Journal of Marketing</a:t>
            </a:r>
            <a:r>
              <a:rPr lang="en-US" sz="2200" dirty="0"/>
              <a:t>, </a:t>
            </a:r>
            <a:r>
              <a:rPr lang="en-US" sz="2200" i="1" dirty="0"/>
              <a:t>47</a:t>
            </a:r>
            <a:r>
              <a:rPr lang="en-US" sz="2200" dirty="0"/>
              <a:t>(5/6), 813-832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r>
              <a:rPr lang="en-US" sz="2200" dirty="0" err="1" smtClean="0"/>
              <a:t>McAlexander</a:t>
            </a:r>
            <a:r>
              <a:rPr lang="en-US" sz="2200" dirty="0"/>
              <a:t>, J.H., Schouten, J.W. and Koenig, H. 2002. Building brand community. </a:t>
            </a:r>
            <a:r>
              <a:rPr lang="en-US" sz="2200" i="1" dirty="0"/>
              <a:t>Journal of Marketing</a:t>
            </a:r>
            <a:r>
              <a:rPr lang="en-US" sz="2200" dirty="0"/>
              <a:t>, 66(January): 38–54. 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err="1"/>
              <a:t>Schau</a:t>
            </a:r>
            <a:r>
              <a:rPr lang="en-US" sz="2200" dirty="0"/>
              <a:t>, H.J., </a:t>
            </a:r>
            <a:r>
              <a:rPr lang="en-US" sz="2200" dirty="0" err="1"/>
              <a:t>Muñiz</a:t>
            </a:r>
            <a:r>
              <a:rPr lang="en-US" sz="2200" dirty="0"/>
              <a:t>, A.M. and </a:t>
            </a:r>
            <a:r>
              <a:rPr lang="en-US" sz="2200" dirty="0" err="1"/>
              <a:t>Arnould</a:t>
            </a:r>
            <a:r>
              <a:rPr lang="en-US" sz="2200" dirty="0"/>
              <a:t>, E.J. 2009. How brand community practices create value. </a:t>
            </a:r>
            <a:r>
              <a:rPr lang="en-US" sz="2200" i="1" dirty="0"/>
              <a:t>Journal of Marketing</a:t>
            </a:r>
            <a:r>
              <a:rPr lang="en-US" sz="2200" dirty="0"/>
              <a:t>, 73(September): 30–51. </a:t>
            </a:r>
          </a:p>
        </p:txBody>
      </p:sp>
    </p:spTree>
    <p:extLst>
      <p:ext uri="{BB962C8B-B14F-4D97-AF65-F5344CB8AC3E}">
        <p14:creationId xmlns:p14="http://schemas.microsoft.com/office/powerpoint/2010/main" val="14887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4" y="741106"/>
            <a:ext cx="88201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Esim. ikäluokat tai sukupolvet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238250"/>
            <a:ext cx="8085138" cy="4267200"/>
          </a:xfrm>
        </p:spPr>
        <p:txBody>
          <a:bodyPr/>
          <a:lstStyle/>
          <a:p>
            <a:r>
              <a:rPr lang="fi-FI" dirty="0" smtClean="0"/>
              <a:t>Ikäluokka tai sukupolvi </a:t>
            </a:r>
          </a:p>
          <a:p>
            <a:pPr lvl="1"/>
            <a:r>
              <a:rPr lang="en-US" dirty="0"/>
              <a:t>"all of the people born and living at about the same time, regarded collectively." </a:t>
            </a:r>
            <a:endParaRPr lang="en-US" dirty="0" smtClean="0"/>
          </a:p>
          <a:p>
            <a:pPr lvl="1"/>
            <a:r>
              <a:rPr lang="en-US" dirty="0"/>
              <a:t>"the average period, generally considered to be about thirty years, during which children are born and grow up, become adults, and begin to have children of their own."</a:t>
            </a:r>
          </a:p>
        </p:txBody>
      </p:sp>
    </p:spTree>
    <p:extLst>
      <p:ext uri="{BB962C8B-B14F-4D97-AF65-F5344CB8AC3E}">
        <p14:creationId xmlns:p14="http://schemas.microsoft.com/office/powerpoint/2010/main" val="24858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6" y="238856"/>
            <a:ext cx="8372150" cy="54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531567"/>
            <a:ext cx="84010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Alakulttuurit	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750" y="1238249"/>
            <a:ext cx="8085138" cy="45291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Alakulttuurit </a:t>
            </a:r>
            <a:r>
              <a:rPr lang="fi-FI" dirty="0">
                <a:ea typeface="ＭＳ Ｐゴシック" pitchFamily="34" charset="-128"/>
              </a:rPr>
              <a:t>ovat </a:t>
            </a:r>
            <a:r>
              <a:rPr lang="fi-FI" b="1" dirty="0">
                <a:ea typeface="ＭＳ Ｐゴシック" pitchFamily="34" charset="-128"/>
              </a:rPr>
              <a:t>laajemman valtakulttuurin sisälle muodostuneita ryhmiä, joilla on omat arvonsa, norminsa, uskomuksensa </a:t>
            </a:r>
            <a:r>
              <a:rPr lang="fi-FI" dirty="0">
                <a:ea typeface="ＭＳ Ｐゴシック" pitchFamily="34" charset="-128"/>
              </a:rPr>
              <a:t>jne. </a:t>
            </a:r>
          </a:p>
          <a:p>
            <a:pPr lvl="1"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Etniset</a:t>
            </a:r>
            <a:endParaRPr lang="fi-FI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fi-FI" dirty="0">
                <a:ea typeface="ＭＳ Ｐゴシック" pitchFamily="34" charset="-128"/>
              </a:rPr>
              <a:t>Uskonnolliset</a:t>
            </a:r>
          </a:p>
          <a:p>
            <a:pPr lvl="1">
              <a:lnSpc>
                <a:spcPct val="90000"/>
              </a:lnSpc>
              <a:defRPr/>
            </a:pPr>
            <a:r>
              <a:rPr lang="fi-FI" dirty="0">
                <a:ea typeface="ＭＳ Ｐゴシック" pitchFamily="34" charset="-128"/>
              </a:rPr>
              <a:t>Ammattiin perustuva</a:t>
            </a:r>
          </a:p>
          <a:p>
            <a:pPr lvl="1"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Harrastuksiin </a:t>
            </a:r>
            <a:r>
              <a:rPr lang="fi-FI" dirty="0">
                <a:ea typeface="ＭＳ Ｐゴシック" pitchFamily="34" charset="-128"/>
              </a:rPr>
              <a:t>perustuvat</a:t>
            </a:r>
          </a:p>
          <a:p>
            <a:pPr lvl="1">
              <a:lnSpc>
                <a:spcPct val="90000"/>
              </a:lnSpc>
              <a:defRPr/>
            </a:pPr>
            <a:r>
              <a:rPr lang="fi-FI" dirty="0">
                <a:ea typeface="ＭＳ Ｐゴシック" pitchFamily="34" charset="-128"/>
              </a:rPr>
              <a:t>Tyyliin ja makuun </a:t>
            </a:r>
            <a:r>
              <a:rPr lang="fi-FI" dirty="0" smtClean="0">
                <a:ea typeface="ＭＳ Ｐゴシック" pitchFamily="34" charset="-128"/>
              </a:rPr>
              <a:t>perustuvat</a:t>
            </a:r>
          </a:p>
          <a:p>
            <a:pPr lvl="1"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Ikään perustuvat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fi-FI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à"/>
              <a:defRPr/>
            </a:pPr>
            <a:r>
              <a:rPr lang="fi-FI" b="1" dirty="0" smtClean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Yleensä kuitenkin alakulttuurit mielletään vastakulttuureiksi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à"/>
              <a:defRPr/>
            </a:pPr>
            <a:endParaRPr lang="fi-FI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8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826477"/>
            <a:ext cx="8420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915988"/>
            <a:ext cx="84201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123950"/>
            <a:ext cx="84105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99" y="1132682"/>
            <a:ext cx="83915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822446"/>
            <a:ext cx="84105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Kuvahaun tulos haulle gene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28" y="499084"/>
            <a:ext cx="6130926" cy="49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1" y="514485"/>
            <a:ext cx="8797691" cy="49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Yhteiskuntaluokka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Yhteiskuntaluokka eli sosioekonominen ryhmä </a:t>
            </a:r>
            <a:r>
              <a:rPr lang="fi-FI" dirty="0"/>
              <a:t>on </a:t>
            </a:r>
            <a:r>
              <a:rPr lang="fi-FI" dirty="0" smtClean="0">
                <a:ea typeface="ＭＳ Ｐゴシック" pitchFamily="34" charset="-128"/>
              </a:rPr>
              <a:t>ammattiin/ammattiasemaan, koulutustasoon ja taloudelliseen asemaan, sosiaaliseen taustaan ja sosiaaliseen- ja kulttuuriseen pääomaan </a:t>
            </a:r>
            <a:r>
              <a:rPr lang="fi-FI" dirty="0">
                <a:ea typeface="ＭＳ Ｐゴシック" pitchFamily="34" charset="-128"/>
              </a:rPr>
              <a:t>perustuva </a:t>
            </a:r>
            <a:r>
              <a:rPr lang="fi-FI" dirty="0" smtClean="0">
                <a:ea typeface="ＭＳ Ｐゴシック" pitchFamily="34" charset="-128"/>
              </a:rPr>
              <a:t>väestöryhmittely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i-FI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Perusjaottelu käsittää kolme kerrosta: työväenluokka, keskiluokka ja yläluokka</a:t>
            </a:r>
            <a:endParaRPr lang="fi-FI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fi-FI" dirty="0" smtClean="0">
                <a:ea typeface="ＭＳ Ｐゴシック" pitchFamily="34" charset="-128"/>
              </a:rPr>
              <a:t>Ei mikään </a:t>
            </a:r>
            <a:r>
              <a:rPr lang="fi-FI" dirty="0">
                <a:ea typeface="ＭＳ Ｐゴシック" pitchFamily="34" charset="-128"/>
              </a:rPr>
              <a:t>“neutraali” luokittelu tai kategorisointi, </a:t>
            </a:r>
            <a:r>
              <a:rPr lang="fi-FI" dirty="0" smtClean="0">
                <a:ea typeface="ＭＳ Ｐゴシック" pitchFamily="34" charset="-128"/>
              </a:rPr>
              <a:t>sisältyy </a:t>
            </a:r>
            <a:r>
              <a:rPr lang="fi-FI" dirty="0">
                <a:ea typeface="ＭＳ Ｐゴシック" pitchFamily="34" charset="-128"/>
              </a:rPr>
              <a:t>usein ajatus paremmuudesta ja huonommuudesta</a:t>
            </a:r>
            <a:endParaRPr lang="fi-FI" dirty="0">
              <a:ea typeface="ＭＳ Ｐゴシック" pitchFamily="34" charset="-128"/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Yhteiskuntaluokan vaikutus kulutukseen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fi-FI" altLang="fi-FI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fi-FI" altLang="fi-FI" dirty="0" smtClean="0">
                <a:ea typeface="ＭＳ Ｐゴシック" panose="020B0600070205080204" pitchFamily="34" charset="-128"/>
              </a:rPr>
              <a:t>Yleisesti </a:t>
            </a:r>
            <a:r>
              <a:rPr lang="fi-FI" altLang="fi-FI" dirty="0">
                <a:ea typeface="ＭＳ Ｐゴシック" panose="020B0600070205080204" pitchFamily="34" charset="-128"/>
              </a:rPr>
              <a:t>ottaen ajatellaan että</a:t>
            </a:r>
          </a:p>
          <a:p>
            <a:pPr lvl="1">
              <a:lnSpc>
                <a:spcPct val="90000"/>
              </a:lnSpc>
            </a:pPr>
            <a:r>
              <a:rPr lang="fi-FI" altLang="fi-FI" sz="2400" dirty="0">
                <a:ea typeface="ＭＳ Ｐゴシック" panose="020B0600070205080204" pitchFamily="34" charset="-128"/>
              </a:rPr>
              <a:t>Samaan sosiaaliluokkaan kuuluvat käyttäytyvät samalla tavalla (luokkaperusteinen segmentointi)</a:t>
            </a:r>
          </a:p>
          <a:p>
            <a:pPr lvl="1">
              <a:lnSpc>
                <a:spcPct val="90000"/>
              </a:lnSpc>
            </a:pPr>
            <a:r>
              <a:rPr lang="fi-FI" altLang="fi-FI" sz="2400" dirty="0">
                <a:ea typeface="ＭＳ Ｐゴシック" panose="020B0600070205080204" pitchFamily="34" charset="-128"/>
              </a:rPr>
              <a:t>Ihmiset ovat enemmän tekemisissä samaan sosiaaliluokkaan kuuluvien ihmisten kanssa kuin luokkarajojen yli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Yhteiskuntaluokan vaikutus kulutukseen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ct val="90000"/>
              </a:lnSpc>
              <a:buSzPct val="75000"/>
              <a:defRPr/>
            </a:pPr>
            <a:r>
              <a:rPr lang="fi-FI" dirty="0">
                <a:ea typeface="ＭＳ Ｐゴシック" pitchFamily="34" charset="-128"/>
              </a:rPr>
              <a:t>Neljä yleistystä voidaan tehdä </a:t>
            </a:r>
          </a:p>
          <a:p>
            <a:pPr marL="0" indent="0">
              <a:lnSpc>
                <a:spcPct val="90000"/>
              </a:lnSpc>
              <a:buSzPct val="75000"/>
              <a:buNone/>
              <a:defRPr/>
            </a:pPr>
            <a:endParaRPr lang="fi-FI" dirty="0">
              <a:ea typeface="ＭＳ Ｐゴシック" pitchFamily="34" charset="-128"/>
            </a:endParaRPr>
          </a:p>
          <a:p>
            <a:pPr marL="776288" lvl="1" indent="-457200">
              <a:lnSpc>
                <a:spcPct val="90000"/>
              </a:lnSpc>
              <a:buSzPct val="75000"/>
              <a:buFont typeface="+mj-lt"/>
              <a:buAutoNum type="arabicPeriod"/>
              <a:defRPr/>
            </a:pPr>
            <a:r>
              <a:rPr lang="fi-FI" dirty="0">
                <a:ea typeface="Calibri" pitchFamily="34" charset="0"/>
              </a:rPr>
              <a:t>Yhteiskuntaluokka korreloi vahvasti resurssien kanssa </a:t>
            </a:r>
          </a:p>
          <a:p>
            <a:pPr marL="776288" lvl="1" indent="-457200">
              <a:lnSpc>
                <a:spcPct val="90000"/>
              </a:lnSpc>
              <a:buSzPct val="75000"/>
              <a:buFont typeface="+mj-lt"/>
              <a:buAutoNum type="arabicPeriod"/>
              <a:defRPr/>
            </a:pPr>
            <a:r>
              <a:rPr lang="fi-FI" dirty="0">
                <a:ea typeface="Calibri" pitchFamily="34" charset="0"/>
              </a:rPr>
              <a:t>Kuluttajat käyttävät tuotteita ja palveluita viestittääkseen kuulumistaan tiettyyn yhteiskuntaluokkaan</a:t>
            </a:r>
          </a:p>
          <a:p>
            <a:pPr marL="776288" lvl="1" indent="-457200">
              <a:lnSpc>
                <a:spcPct val="90000"/>
              </a:lnSpc>
              <a:buSzPct val="75000"/>
              <a:buFont typeface="+mj-lt"/>
              <a:buAutoNum type="arabicPeriod"/>
              <a:defRPr/>
            </a:pPr>
            <a:r>
              <a:rPr lang="fi-FI" dirty="0">
                <a:ea typeface="Calibri" pitchFamily="34" charset="0"/>
              </a:rPr>
              <a:t>Kuluttajat ostavat tuotteita ja palveluita parantaakseen sosiaalista asemaansa (statusta)</a:t>
            </a:r>
          </a:p>
          <a:p>
            <a:pPr marL="776288" lvl="1" indent="-457200">
              <a:lnSpc>
                <a:spcPct val="90000"/>
              </a:lnSpc>
              <a:buSzPct val="75000"/>
              <a:buFont typeface="+mj-lt"/>
              <a:buAutoNum type="arabicPeriod"/>
              <a:defRPr/>
            </a:pPr>
            <a:r>
              <a:rPr lang="fi-FI" dirty="0">
                <a:ea typeface="Calibri" pitchFamily="34" charset="0"/>
              </a:rPr>
              <a:t>Yhteiskuntaluokalla ja elämäntyyleillä on korrelaatiota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41678" y="216309"/>
            <a:ext cx="3988079" cy="485847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VASTAKULTTUURI</a:t>
            </a:r>
          </a:p>
          <a:p>
            <a:endParaRPr lang="en-US" dirty="0"/>
          </a:p>
          <a:p>
            <a:r>
              <a:rPr lang="fi-FI" dirty="0" smtClean="0"/>
              <a:t>”Vastakulttuuriksi </a:t>
            </a:r>
            <a:r>
              <a:rPr lang="fi-FI" dirty="0"/>
              <a:t>kutsutaan yleensä jotain ryhmää tai liikettä, joka </a:t>
            </a:r>
            <a:r>
              <a:rPr lang="fi-FI" dirty="0">
                <a:solidFill>
                  <a:srgbClr val="FF0000"/>
                </a:solidFill>
              </a:rPr>
              <a:t>vastustaa yhteiskunnassa vallitsevaa kulttuuria tai hylkää sen täysin</a:t>
            </a:r>
            <a:r>
              <a:rPr lang="fi-FI" dirty="0"/>
              <a:t>. Vastakulttuurit ovat usein </a:t>
            </a:r>
            <a:r>
              <a:rPr lang="fi-FI" dirty="0">
                <a:solidFill>
                  <a:srgbClr val="FF0000"/>
                </a:solidFill>
              </a:rPr>
              <a:t>poliittisesti aktiivisia </a:t>
            </a:r>
            <a:r>
              <a:rPr lang="fi-FI" dirty="0"/>
              <a:t>ja </a:t>
            </a:r>
            <a:r>
              <a:rPr lang="fi-FI" dirty="0">
                <a:solidFill>
                  <a:srgbClr val="FF0000"/>
                </a:solidFill>
              </a:rPr>
              <a:t>pyrkivät vaikuttamaan yhteiskunnalliseen kehitykseen </a:t>
            </a:r>
            <a:r>
              <a:rPr lang="fi-FI" dirty="0"/>
              <a:t>tarjoamalla vaihtoehtoisia tapoja elää ja ajatella</a:t>
            </a:r>
            <a:r>
              <a:rPr lang="fi-FI" dirty="0" smtClean="0"/>
              <a:t>.”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4952154" y="947207"/>
            <a:ext cx="3988079" cy="4570025"/>
          </a:xfrm>
        </p:spPr>
        <p:txBody>
          <a:bodyPr/>
          <a:lstStyle/>
          <a:p>
            <a:r>
              <a:rPr lang="en-US" sz="1800" b="0" i="1" dirty="0" smtClean="0"/>
              <a:t>“wherever </a:t>
            </a:r>
            <a:r>
              <a:rPr lang="en-US" sz="1800" i="1" dirty="0">
                <a:solidFill>
                  <a:srgbClr val="FF0000"/>
                </a:solidFill>
              </a:rPr>
              <a:t>the normative system of a group contains, as a primary element, a theme of conflict with the values of the total society</a:t>
            </a:r>
            <a:r>
              <a:rPr lang="en-US" sz="1800" b="0" i="1" dirty="0"/>
              <a:t>, where personality variables are directly involved in the development and maintenance of the group's values, and </a:t>
            </a:r>
            <a:r>
              <a:rPr lang="en-US" sz="1800" i="1" dirty="0">
                <a:solidFill>
                  <a:srgbClr val="FF0000"/>
                </a:solidFill>
              </a:rPr>
              <a:t>wherever its norms can be understood only by reference to the relationships of the group to a surrounding dominant </a:t>
            </a:r>
            <a:r>
              <a:rPr lang="en-US" sz="1800" i="1" dirty="0" smtClean="0">
                <a:solidFill>
                  <a:srgbClr val="FF0000"/>
                </a:solidFill>
              </a:rPr>
              <a:t>culture</a:t>
            </a:r>
            <a:r>
              <a:rPr lang="en-US" sz="2000" b="0" i="1" dirty="0" smtClean="0"/>
              <a:t>”</a:t>
            </a:r>
          </a:p>
          <a:p>
            <a:endParaRPr lang="en-US" sz="2000" b="0" i="1" dirty="0"/>
          </a:p>
          <a:p>
            <a:endParaRPr lang="en-US" sz="1200" b="0" dirty="0" smtClean="0"/>
          </a:p>
          <a:p>
            <a:r>
              <a:rPr lang="en-US" sz="1200" b="0" dirty="0" err="1" smtClean="0"/>
              <a:t>Yinger</a:t>
            </a:r>
            <a:r>
              <a:rPr lang="en-US" sz="1200" b="0" dirty="0"/>
              <a:t>, J. M. (1960). </a:t>
            </a:r>
            <a:r>
              <a:rPr lang="en-US" sz="1200" b="0" dirty="0" err="1"/>
              <a:t>Contraculture</a:t>
            </a:r>
            <a:r>
              <a:rPr lang="en-US" sz="1200" b="0" dirty="0"/>
              <a:t> and subculture. </a:t>
            </a:r>
            <a:r>
              <a:rPr lang="en-US" sz="1200" b="0" i="1" dirty="0"/>
              <a:t>American sociological review</a:t>
            </a:r>
            <a:r>
              <a:rPr lang="en-US" sz="1200" b="0" dirty="0"/>
              <a:t>, 625-635</a:t>
            </a:r>
            <a:endParaRPr lang="en-US" sz="1200" b="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524500" y="6111875"/>
            <a:ext cx="3619500" cy="185738"/>
          </a:xfrm>
        </p:spPr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524500" y="5953125"/>
            <a:ext cx="3619500" cy="158750"/>
          </a:xfrm>
        </p:spPr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524500" y="6297613"/>
            <a:ext cx="3619500" cy="161925"/>
          </a:xfrm>
        </p:spPr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Onko Suomessa yhteiskuntaluokkia?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ea typeface="ＭＳ Ｐゴシック" pitchFamily="34" charset="-128"/>
              </a:rPr>
              <a:t>Vuonna</a:t>
            </a:r>
            <a:r>
              <a:rPr lang="en-US" dirty="0">
                <a:ea typeface="ＭＳ Ｐゴシック" pitchFamily="34" charset="-128"/>
              </a:rPr>
              <a:t> 1900 Suomi </a:t>
            </a:r>
            <a:r>
              <a:rPr lang="en-US" dirty="0" err="1">
                <a:ea typeface="ＭＳ Ｐゴシック" pitchFamily="34" charset="-128"/>
              </a:rPr>
              <a:t>oli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vahvasti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luokkayhteiskunta</a:t>
            </a:r>
            <a:endParaRPr lang="en-US" dirty="0">
              <a:ea typeface="ＭＳ Ｐゴシック" pitchFamily="34" charset="-128"/>
            </a:endParaRPr>
          </a:p>
          <a:p>
            <a:pPr lvl="1">
              <a:defRPr/>
            </a:pPr>
            <a:r>
              <a:rPr lang="en-US" dirty="0" err="1">
                <a:ea typeface="Calibri" pitchFamily="34" charset="0"/>
              </a:rPr>
              <a:t>Porvaristo</a:t>
            </a:r>
            <a:r>
              <a:rPr lang="en-US" dirty="0">
                <a:ea typeface="Calibri" pitchFamily="34" charset="0"/>
              </a:rPr>
              <a:t> 1%</a:t>
            </a:r>
          </a:p>
          <a:p>
            <a:pPr lvl="1">
              <a:defRPr/>
            </a:pPr>
            <a:r>
              <a:rPr lang="en-US" dirty="0" err="1">
                <a:ea typeface="Calibri" pitchFamily="34" charset="0"/>
              </a:rPr>
              <a:t>Keskiluokka</a:t>
            </a:r>
            <a:r>
              <a:rPr lang="en-US" dirty="0">
                <a:ea typeface="Calibri" pitchFamily="34" charset="0"/>
              </a:rPr>
              <a:t> 5 %</a:t>
            </a:r>
          </a:p>
          <a:p>
            <a:pPr lvl="1">
              <a:defRPr/>
            </a:pPr>
            <a:r>
              <a:rPr lang="en-US" dirty="0" err="1">
                <a:ea typeface="Calibri" pitchFamily="34" charset="0"/>
              </a:rPr>
              <a:t>Talonpojat</a:t>
            </a:r>
            <a:r>
              <a:rPr lang="en-US" dirty="0">
                <a:ea typeface="Calibri" pitchFamily="34" charset="0"/>
              </a:rPr>
              <a:t> (</a:t>
            </a:r>
            <a:r>
              <a:rPr lang="en-US" dirty="0" err="1">
                <a:ea typeface="Calibri" pitchFamily="34" charset="0"/>
              </a:rPr>
              <a:t>omistava</a:t>
            </a:r>
            <a:r>
              <a:rPr lang="en-US" dirty="0">
                <a:ea typeface="Calibri" pitchFamily="34" charset="0"/>
              </a:rPr>
              <a:t> </a:t>
            </a:r>
            <a:r>
              <a:rPr lang="en-US" dirty="0" err="1">
                <a:ea typeface="Calibri" pitchFamily="34" charset="0"/>
              </a:rPr>
              <a:t>sääty</a:t>
            </a:r>
            <a:r>
              <a:rPr lang="en-US" dirty="0">
                <a:ea typeface="Calibri" pitchFamily="34" charset="0"/>
              </a:rPr>
              <a:t>) 38%</a:t>
            </a:r>
          </a:p>
          <a:p>
            <a:pPr lvl="1">
              <a:defRPr/>
            </a:pPr>
            <a:r>
              <a:rPr lang="en-US" dirty="0" err="1">
                <a:ea typeface="Calibri" pitchFamily="34" charset="0"/>
              </a:rPr>
              <a:t>Työläiset</a:t>
            </a:r>
            <a:r>
              <a:rPr lang="en-US" dirty="0">
                <a:ea typeface="Calibri" pitchFamily="34" charset="0"/>
              </a:rPr>
              <a:t> 56% (</a:t>
            </a:r>
            <a:r>
              <a:rPr lang="en-US" dirty="0" err="1">
                <a:ea typeface="Calibri" pitchFamily="34" charset="0"/>
              </a:rPr>
              <a:t>maaseudulla</a:t>
            </a:r>
            <a:r>
              <a:rPr lang="en-US" dirty="0">
                <a:ea typeface="Calibri" pitchFamily="34" charset="0"/>
              </a:rPr>
              <a:t> 46%, </a:t>
            </a:r>
            <a:r>
              <a:rPr lang="en-US" dirty="0" err="1">
                <a:ea typeface="Calibri" pitchFamily="34" charset="0"/>
              </a:rPr>
              <a:t>teollisuudessa</a:t>
            </a:r>
            <a:r>
              <a:rPr lang="en-US" dirty="0">
                <a:ea typeface="Calibri" pitchFamily="34" charset="0"/>
              </a:rPr>
              <a:t> 10%)</a:t>
            </a:r>
          </a:p>
          <a:p>
            <a:pPr marL="319088" lvl="1" indent="0">
              <a:buNone/>
              <a:defRPr/>
            </a:pPr>
            <a:endParaRPr lang="en-US" dirty="0">
              <a:ea typeface="Calibri" pitchFamily="34" charset="0"/>
            </a:endParaRPr>
          </a:p>
          <a:p>
            <a:pPr marL="319088" lvl="1" indent="0">
              <a:buNone/>
              <a:defRPr/>
            </a:pPr>
            <a:r>
              <a:rPr lang="en-US" dirty="0" err="1">
                <a:ea typeface="Calibri" pitchFamily="34" charset="0"/>
              </a:rPr>
              <a:t>Onko</a:t>
            </a:r>
            <a:r>
              <a:rPr lang="en-US" dirty="0">
                <a:ea typeface="Calibri" pitchFamily="34" charset="0"/>
              </a:rPr>
              <a:t> </a:t>
            </a:r>
            <a:r>
              <a:rPr lang="en-US" dirty="0" err="1">
                <a:ea typeface="Calibri" pitchFamily="34" charset="0"/>
              </a:rPr>
              <a:t>nykypäivän</a:t>
            </a:r>
            <a:r>
              <a:rPr lang="en-US" dirty="0">
                <a:ea typeface="Calibri" pitchFamily="34" charset="0"/>
              </a:rPr>
              <a:t> Suomi: </a:t>
            </a:r>
            <a:r>
              <a:rPr lang="en-US" dirty="0" err="1">
                <a:ea typeface="Calibri" pitchFamily="34" charset="0"/>
              </a:rPr>
              <a:t>keskiluokkainen</a:t>
            </a:r>
            <a:r>
              <a:rPr lang="en-US" dirty="0">
                <a:ea typeface="Calibri" pitchFamily="34" charset="0"/>
              </a:rPr>
              <a:t> </a:t>
            </a:r>
            <a:r>
              <a:rPr lang="en-US" dirty="0" err="1">
                <a:ea typeface="Calibri" pitchFamily="34" charset="0"/>
              </a:rPr>
              <a:t>yhteiskunta</a:t>
            </a:r>
            <a:r>
              <a:rPr lang="en-US" dirty="0">
                <a:ea typeface="Calibri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08" y="617050"/>
            <a:ext cx="7496812" cy="4587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97" y="249394"/>
            <a:ext cx="6100641" cy="57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1960-luvun </a:t>
            </a:r>
            <a:r>
              <a:rPr lang="en-US" dirty="0" err="1" smtClean="0"/>
              <a:t>vastakulttuurit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206477" y="1163230"/>
            <a:ext cx="4263229" cy="383155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POLIITTISET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4582801" y="1163231"/>
            <a:ext cx="4042799" cy="435400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“KULTTUURISET”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283B6F99-8DEE-744D-B2F1-7399A94D59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BFB6B250-F217-B84A-8E10-659CA258BA5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42" y="3916085"/>
            <a:ext cx="3061698" cy="1714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1" y="1719471"/>
            <a:ext cx="2907159" cy="18054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469" y="1547123"/>
            <a:ext cx="2199997" cy="1312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974" y="3045229"/>
            <a:ext cx="1869888" cy="14205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290" y="3025498"/>
            <a:ext cx="1601405" cy="1663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370" y="4856465"/>
            <a:ext cx="2165660" cy="14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5524500" y="6111875"/>
            <a:ext cx="3619500" cy="185738"/>
          </a:xfrm>
        </p:spPr>
        <p:txBody>
          <a:bodyPr/>
          <a:lstStyle/>
          <a:p>
            <a:pPr>
              <a:defRPr/>
            </a:pPr>
            <a:fld id="{283B6F99-8DEE-744D-B2F1-7399A94D59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524500" y="5953125"/>
            <a:ext cx="3619500" cy="158750"/>
          </a:xfrm>
        </p:spPr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2385" r="12899"/>
          <a:stretch/>
        </p:blipFill>
        <p:spPr>
          <a:xfrm>
            <a:off x="9832" y="0"/>
            <a:ext cx="9134168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524500" y="6297613"/>
            <a:ext cx="3619500" cy="161925"/>
          </a:xfrm>
        </p:spPr>
        <p:txBody>
          <a:bodyPr/>
          <a:lstStyle/>
          <a:p>
            <a:pPr>
              <a:defRPr/>
            </a:pPr>
            <a:fld id="{BFB6B250-F217-B84A-8E10-659CA258BA5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4232" y="1391296"/>
            <a:ext cx="75637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Unconventional or psychedelic dress</a:t>
            </a:r>
            <a:r>
              <a:rPr lang="en-US" sz="2800" b="1" dirty="0"/>
              <a:t>; political activism; public protests; campus uprisings; pacifist then </a:t>
            </a:r>
            <a:r>
              <a:rPr lang="en-US" sz="2800" b="1" dirty="0">
                <a:solidFill>
                  <a:schemeClr val="bg1"/>
                </a:solidFill>
              </a:rPr>
              <a:t>loud, defiant music</a:t>
            </a:r>
            <a:r>
              <a:rPr lang="en-US" sz="2800" b="1" dirty="0"/>
              <a:t>; </a:t>
            </a:r>
            <a:r>
              <a:rPr lang="en-US" sz="2800" b="1" dirty="0">
                <a:solidFill>
                  <a:schemeClr val="bg1"/>
                </a:solidFill>
              </a:rPr>
              <a:t>drugs</a:t>
            </a:r>
            <a:r>
              <a:rPr lang="en-US" sz="2800" b="1" dirty="0"/>
              <a:t>; </a:t>
            </a:r>
            <a:r>
              <a:rPr lang="en-US" sz="2800" b="1" dirty="0">
                <a:solidFill>
                  <a:schemeClr val="bg1"/>
                </a:solidFill>
              </a:rPr>
              <a:t>communitarian experiments</a:t>
            </a:r>
            <a:r>
              <a:rPr lang="en-US" sz="2800" b="1" dirty="0"/>
              <a:t>, and sexual liberation were hallmarks of the sixties counterculture—most of whose members were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young</a:t>
            </a:r>
            <a:r>
              <a:rPr lang="en-US" sz="2800" b="1" dirty="0"/>
              <a:t>, white and middle-class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95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3278"/>
          <a:stretch/>
        </p:blipFill>
        <p:spPr>
          <a:xfrm>
            <a:off x="0" y="0"/>
            <a:ext cx="913416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639" y="540774"/>
            <a:ext cx="868188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Punk ideologies are usually expressed through </a:t>
            </a:r>
            <a:r>
              <a:rPr lang="en-US" sz="1800" b="1" dirty="0">
                <a:solidFill>
                  <a:srgbClr val="FF0000"/>
                </a:solidFill>
              </a:rPr>
              <a:t>punk rock music </a:t>
            </a:r>
            <a:r>
              <a:rPr lang="en-US" sz="1800" b="1" dirty="0">
                <a:solidFill>
                  <a:schemeClr val="bg1"/>
                </a:solidFill>
              </a:rPr>
              <a:t>and lyrics, punk literature such as </a:t>
            </a:r>
            <a:r>
              <a:rPr lang="en-US" sz="1800" b="1" dirty="0">
                <a:solidFill>
                  <a:srgbClr val="FF0000"/>
                </a:solidFill>
              </a:rPr>
              <a:t>amateur fanzines</a:t>
            </a:r>
            <a:r>
              <a:rPr lang="en-US" sz="1800" b="1" dirty="0">
                <a:solidFill>
                  <a:schemeClr val="bg1"/>
                </a:solidFill>
              </a:rPr>
              <a:t>, spoken word performances or recordings, </a:t>
            </a:r>
            <a:r>
              <a:rPr lang="en-US" sz="1800" b="1" dirty="0">
                <a:solidFill>
                  <a:srgbClr val="FF0000"/>
                </a:solidFill>
              </a:rPr>
              <a:t>punk fashion</a:t>
            </a:r>
            <a:r>
              <a:rPr lang="en-US" sz="1800" b="1" dirty="0">
                <a:solidFill>
                  <a:schemeClr val="bg1"/>
                </a:solidFill>
              </a:rPr>
              <a:t>, or punk </a:t>
            </a:r>
            <a:r>
              <a:rPr lang="en-US" sz="1800" b="1" dirty="0" smtClean="0">
                <a:solidFill>
                  <a:schemeClr val="bg1"/>
                </a:solidFill>
              </a:rPr>
              <a:t>visual art.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--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Punk fashion often displays aggression, rebellion, and individualism. Some </a:t>
            </a:r>
            <a:r>
              <a:rPr lang="en-US" sz="1800" b="1" dirty="0">
                <a:solidFill>
                  <a:srgbClr val="FF0000"/>
                </a:solidFill>
              </a:rPr>
              <a:t>punks wear accessories, clothing or have tattoos</a:t>
            </a:r>
            <a:r>
              <a:rPr lang="en-US" sz="1800" b="1" dirty="0">
                <a:solidFill>
                  <a:schemeClr val="bg1"/>
                </a:solidFill>
              </a:rPr>
              <a:t> that express sociopolitical </a:t>
            </a:r>
            <a:r>
              <a:rPr lang="en-US" sz="1800" b="1" dirty="0" smtClean="0">
                <a:solidFill>
                  <a:schemeClr val="bg1"/>
                </a:solidFill>
              </a:rPr>
              <a:t>messages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- -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An attitude common in the punk subculture is the </a:t>
            </a:r>
            <a:r>
              <a:rPr lang="en-US" sz="1800" b="1" dirty="0">
                <a:solidFill>
                  <a:srgbClr val="FF0000"/>
                </a:solidFill>
              </a:rPr>
              <a:t>opposition to selling out</a:t>
            </a:r>
            <a:r>
              <a:rPr lang="en-US" sz="1800" b="1" dirty="0">
                <a:solidFill>
                  <a:schemeClr val="bg1"/>
                </a:solidFill>
              </a:rPr>
              <a:t>, which refers to abandoning of one's values and/or a change in musical style toward pop (e.g. electropop) and </a:t>
            </a:r>
            <a:r>
              <a:rPr lang="en-US" sz="1800" b="1" dirty="0">
                <a:solidFill>
                  <a:srgbClr val="FF0000"/>
                </a:solidFill>
              </a:rPr>
              <a:t>embracing anything in mainstream capitalist culture </a:t>
            </a:r>
            <a:r>
              <a:rPr lang="en-US" sz="1800" b="1" dirty="0">
                <a:solidFill>
                  <a:schemeClr val="bg1"/>
                </a:solidFill>
              </a:rPr>
              <a:t>or more radio-friendly rock (e.g. pop rock) in exchange for wealth, status, or </a:t>
            </a:r>
            <a:r>
              <a:rPr lang="en-US" sz="1800" b="1" dirty="0" smtClean="0">
                <a:solidFill>
                  <a:schemeClr val="bg1"/>
                </a:solidFill>
              </a:rPr>
              <a:t>power.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- -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Because </a:t>
            </a:r>
            <a:r>
              <a:rPr lang="en-US" sz="1800" b="1" dirty="0">
                <a:solidFill>
                  <a:srgbClr val="FF0000"/>
                </a:solidFill>
              </a:rPr>
              <a:t>anti-establishment attitudes </a:t>
            </a:r>
            <a:r>
              <a:rPr lang="en-US" sz="1800" b="1" dirty="0">
                <a:solidFill>
                  <a:schemeClr val="bg1"/>
                </a:solidFill>
              </a:rPr>
              <a:t>are such an important part of the punk subculture, a </a:t>
            </a:r>
            <a:r>
              <a:rPr lang="en-US" sz="1800" b="1" dirty="0">
                <a:solidFill>
                  <a:srgbClr val="FF0000"/>
                </a:solidFill>
              </a:rPr>
              <a:t>network of independent record labels, venues and distributors </a:t>
            </a:r>
            <a:r>
              <a:rPr lang="en-US" sz="1800" b="1" dirty="0">
                <a:solidFill>
                  <a:schemeClr val="bg1"/>
                </a:solidFill>
              </a:rPr>
              <a:t>has developed. </a:t>
            </a:r>
            <a:r>
              <a:rPr lang="en-US" sz="1800" b="1" dirty="0" smtClean="0">
                <a:solidFill>
                  <a:schemeClr val="bg1"/>
                </a:solidFill>
              </a:rPr>
              <a:t>- -The </a:t>
            </a:r>
            <a:r>
              <a:rPr lang="en-US" sz="1800" b="1" dirty="0">
                <a:solidFill>
                  <a:srgbClr val="FF0000"/>
                </a:solidFill>
              </a:rPr>
              <a:t>do it yourself (DIY) ideal</a:t>
            </a:r>
            <a:r>
              <a:rPr lang="en-US" sz="1800" b="1" dirty="0">
                <a:solidFill>
                  <a:schemeClr val="bg1"/>
                </a:solidFill>
              </a:rPr>
              <a:t> is common in the punk scene, </a:t>
            </a:r>
            <a:r>
              <a:rPr lang="en-US" sz="1800" b="1" dirty="0">
                <a:solidFill>
                  <a:srgbClr val="FF0000"/>
                </a:solidFill>
              </a:rPr>
              <a:t>especially in terms of music recording and distribution, concert promotion, and photocopying magazines, posters and </a:t>
            </a:r>
            <a:r>
              <a:rPr lang="en-US" sz="1800" b="1" dirty="0" smtClean="0">
                <a:solidFill>
                  <a:srgbClr val="FF0000"/>
                </a:solidFill>
              </a:rPr>
              <a:t>flyers.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51783" cy="997523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74201" y="2907583"/>
            <a:ext cx="8085599" cy="85725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COMMODI</a:t>
            </a:r>
            <a:r>
              <a:rPr lang="en-US" sz="5400" dirty="0" smtClean="0">
                <a:solidFill>
                  <a:schemeClr val="tx1"/>
                </a:solidFill>
              </a:rPr>
              <a:t>FICATION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6" y="629263"/>
            <a:ext cx="8255414" cy="2350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93" y="3266422"/>
            <a:ext cx="1324960" cy="208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165" y="3579147"/>
            <a:ext cx="285750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689" y="3579147"/>
            <a:ext cx="30194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CA772FF-DC7D-B64A-BEB0-188ECB96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5/20/2019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0" y="313884"/>
            <a:ext cx="8846134" cy="53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lto_BIZ_FI_2013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K01 Intro">
  <a:themeElements>
    <a:clrScheme name="AALTO - Yliopisto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78BE2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A300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Aalto_BIZ_FI_2013</Template>
  <TotalTime>38351</TotalTime>
  <Words>1230</Words>
  <Application>Microsoft Office PowerPoint</Application>
  <PresentationFormat>On-screen Show (4:3)</PresentationFormat>
  <Paragraphs>211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MS PGothic</vt:lpstr>
      <vt:lpstr>MS PGothic</vt:lpstr>
      <vt:lpstr>Arial</vt:lpstr>
      <vt:lpstr>Calibri</vt:lpstr>
      <vt:lpstr>Courier New</vt:lpstr>
      <vt:lpstr>Georgia</vt:lpstr>
      <vt:lpstr>Lucida Grande</vt:lpstr>
      <vt:lpstr>Wingdings</vt:lpstr>
      <vt:lpstr>ヒラギノ角ゴ Pro W3</vt:lpstr>
      <vt:lpstr>Aalto_BIZ_FI_2013</vt:lpstr>
      <vt:lpstr>K01 Intro</vt:lpstr>
      <vt:lpstr>PowerPoint Presentation</vt:lpstr>
      <vt:lpstr>Alakulttuurit </vt:lpstr>
      <vt:lpstr>PowerPoint Presentation</vt:lpstr>
      <vt:lpstr>1960-luvun vastakulttuurit</vt:lpstr>
      <vt:lpstr>PowerPoint Presentation</vt:lpstr>
      <vt:lpstr>PowerPoint Presentation</vt:lpstr>
      <vt:lpstr>COMMODIFICATION</vt:lpstr>
      <vt:lpstr>PowerPoint Presentation</vt:lpstr>
      <vt:lpstr>PowerPoint Presentation</vt:lpstr>
      <vt:lpstr>Alakulttuuri, brändiyhteisö vai heimo?</vt:lpstr>
      <vt:lpstr>Alakulttuuri, brändiyhteisö vai heimo?</vt:lpstr>
      <vt:lpstr>Alakulttuuri, brändiyhteisö vai heimo?</vt:lpstr>
      <vt:lpstr>Alakulttuuri, brändiyhteisö vai heimo?</vt:lpstr>
      <vt:lpstr>PowerPoint Presentation</vt:lpstr>
      <vt:lpstr>Brändiyhteisöjen ja heimojen “hallinta”</vt:lpstr>
      <vt:lpstr>PowerPoint Presentation</vt:lpstr>
      <vt:lpstr>Esim. ikäluokat tai sukupolvet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Yhteiskuntaluokka</vt:lpstr>
      <vt:lpstr>Yhteiskuntaluokan vaikutus kulutukseen</vt:lpstr>
      <vt:lpstr>Yhteiskuntaluokan vaikutus kulutukseen</vt:lpstr>
      <vt:lpstr>Onko Suomessa yhteiskuntaluokkia?</vt:lpstr>
      <vt:lpstr>PowerPoint Presentation</vt:lpstr>
    </vt:vector>
  </TitlesOfParts>
  <Company>Aalto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Markkinoinnin perusteet 23A00110   Johdanto kurssille</dc:title>
  <dc:creator>Ilona Mikkonen</dc:creator>
  <cp:lastModifiedBy>Mikkonen Ilona</cp:lastModifiedBy>
  <cp:revision>303</cp:revision>
  <cp:lastPrinted>2015-11-11T09:57:58Z</cp:lastPrinted>
  <dcterms:created xsi:type="dcterms:W3CDTF">2013-08-21T11:36:00Z</dcterms:created>
  <dcterms:modified xsi:type="dcterms:W3CDTF">2019-05-20T11:53:10Z</dcterms:modified>
</cp:coreProperties>
</file>