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48"/>
  </p:notesMasterIdLst>
  <p:sldIdLst>
    <p:sldId id="256" r:id="rId6"/>
    <p:sldId id="260" r:id="rId7"/>
    <p:sldId id="477" r:id="rId8"/>
    <p:sldId id="365" r:id="rId9"/>
    <p:sldId id="261" r:id="rId10"/>
    <p:sldId id="262" r:id="rId11"/>
    <p:sldId id="476" r:id="rId12"/>
    <p:sldId id="263" r:id="rId13"/>
    <p:sldId id="268" r:id="rId14"/>
    <p:sldId id="475" r:id="rId15"/>
    <p:sldId id="266" r:id="rId16"/>
    <p:sldId id="490" r:id="rId17"/>
    <p:sldId id="501" r:id="rId18"/>
    <p:sldId id="493" r:id="rId19"/>
    <p:sldId id="488" r:id="rId20"/>
    <p:sldId id="269" r:id="rId21"/>
    <p:sldId id="389" r:id="rId22"/>
    <p:sldId id="483" r:id="rId23"/>
    <p:sldId id="444" r:id="rId24"/>
    <p:sldId id="482" r:id="rId25"/>
    <p:sldId id="485" r:id="rId26"/>
    <p:sldId id="445" r:id="rId27"/>
    <p:sldId id="446" r:id="rId28"/>
    <p:sldId id="447" r:id="rId29"/>
    <p:sldId id="448" r:id="rId30"/>
    <p:sldId id="449" r:id="rId31"/>
    <p:sldId id="443" r:id="rId32"/>
    <p:sldId id="450" r:id="rId33"/>
    <p:sldId id="437" r:id="rId34"/>
    <p:sldId id="439" r:id="rId35"/>
    <p:sldId id="474" r:id="rId36"/>
    <p:sldId id="451" r:id="rId37"/>
    <p:sldId id="452" r:id="rId38"/>
    <p:sldId id="393" r:id="rId39"/>
    <p:sldId id="392" r:id="rId40"/>
    <p:sldId id="460" r:id="rId41"/>
    <p:sldId id="487" r:id="rId42"/>
    <p:sldId id="462" r:id="rId43"/>
    <p:sldId id="386" r:id="rId44"/>
    <p:sldId id="502" r:id="rId45"/>
    <p:sldId id="387" r:id="rId46"/>
    <p:sldId id="489" r:id="rId4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BC97C8-A83A-4791-93BB-E62D8744A0EA}" type="doc">
      <dgm:prSet loTypeId="urn:microsoft.com/office/officeart/2005/8/layout/hierarchy3" loCatId="hierarchy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51AC5B62-AECE-44BD-9428-012CC8B62C7C}">
      <dgm:prSet/>
      <dgm:spPr/>
      <dgm:t>
        <a:bodyPr/>
        <a:lstStyle/>
        <a:p>
          <a:r>
            <a:rPr lang="en-US"/>
            <a:t>Start with yourself, is there something that you would enjoy doing?</a:t>
          </a:r>
        </a:p>
      </dgm:t>
    </dgm:pt>
    <dgm:pt modelId="{80C68A33-CFF4-4B4D-A01F-DAD1A69DFD95}" type="parTrans" cxnId="{738C18DD-7227-40D6-882A-5F6110CD391F}">
      <dgm:prSet/>
      <dgm:spPr/>
      <dgm:t>
        <a:bodyPr/>
        <a:lstStyle/>
        <a:p>
          <a:endParaRPr lang="en-US"/>
        </a:p>
      </dgm:t>
    </dgm:pt>
    <dgm:pt modelId="{E699FF68-8C67-4478-9630-A128C83BE2C1}" type="sibTrans" cxnId="{738C18DD-7227-40D6-882A-5F6110CD391F}">
      <dgm:prSet/>
      <dgm:spPr/>
      <dgm:t>
        <a:bodyPr/>
        <a:lstStyle/>
        <a:p>
          <a:endParaRPr lang="en-US"/>
        </a:p>
      </dgm:t>
    </dgm:pt>
    <dgm:pt modelId="{30A68803-05E4-4E47-AA3B-F95AD7F10715}">
      <dgm:prSet/>
      <dgm:spPr/>
      <dgm:t>
        <a:bodyPr/>
        <a:lstStyle/>
        <a:p>
          <a:r>
            <a:rPr lang="en-US"/>
            <a:t>Yes, evaluating boat technical solutions, could be a review-like blog</a:t>
          </a:r>
        </a:p>
      </dgm:t>
    </dgm:pt>
    <dgm:pt modelId="{6EF233C1-8E23-48A0-8519-5819BBDF587B}" type="parTrans" cxnId="{7B8C7E97-E9C0-4D19-9AFB-686448F1C8E4}">
      <dgm:prSet/>
      <dgm:spPr/>
      <dgm:t>
        <a:bodyPr/>
        <a:lstStyle/>
        <a:p>
          <a:endParaRPr lang="en-US"/>
        </a:p>
      </dgm:t>
    </dgm:pt>
    <dgm:pt modelId="{7CE7D323-F76E-4F79-BDDF-4E09391C4117}" type="sibTrans" cxnId="{7B8C7E97-E9C0-4D19-9AFB-686448F1C8E4}">
      <dgm:prSet/>
      <dgm:spPr/>
      <dgm:t>
        <a:bodyPr/>
        <a:lstStyle/>
        <a:p>
          <a:endParaRPr lang="en-US"/>
        </a:p>
      </dgm:t>
    </dgm:pt>
    <dgm:pt modelId="{39D19BF7-6725-4E9E-BE6E-E95F2F896858}">
      <dgm:prSet/>
      <dgm:spPr/>
      <dgm:t>
        <a:bodyPr/>
        <a:lstStyle/>
        <a:p>
          <a:r>
            <a:rPr lang="en-US"/>
            <a:t>Start with magazines. Which magazines operate on a free-lancer basis? Do they have criteria for stories submitted?</a:t>
          </a:r>
        </a:p>
      </dgm:t>
    </dgm:pt>
    <dgm:pt modelId="{D1EEAACA-C169-4D4B-9A70-BCE2E2922E24}" type="parTrans" cxnId="{14F58122-37E9-4529-AFED-2BA71AC29A8A}">
      <dgm:prSet/>
      <dgm:spPr/>
      <dgm:t>
        <a:bodyPr/>
        <a:lstStyle/>
        <a:p>
          <a:endParaRPr lang="en-US"/>
        </a:p>
      </dgm:t>
    </dgm:pt>
    <dgm:pt modelId="{4600EDBF-4618-4A33-A67C-63D141820C07}" type="sibTrans" cxnId="{14F58122-37E9-4529-AFED-2BA71AC29A8A}">
      <dgm:prSet/>
      <dgm:spPr/>
      <dgm:t>
        <a:bodyPr/>
        <a:lstStyle/>
        <a:p>
          <a:endParaRPr lang="en-US"/>
        </a:p>
      </dgm:t>
    </dgm:pt>
    <dgm:pt modelId="{DD95430E-1AC6-4532-89A9-7047F7F24B22}">
      <dgm:prSet/>
      <dgm:spPr/>
      <dgm:t>
        <a:bodyPr/>
        <a:lstStyle/>
        <a:p>
          <a:r>
            <a:rPr lang="en-US"/>
            <a:t>Are there magazines on boats with technically slanted articles that uses free-lancers? </a:t>
          </a:r>
        </a:p>
      </dgm:t>
    </dgm:pt>
    <dgm:pt modelId="{B9256658-6124-4AD1-B311-D372F169FB6F}" type="parTrans" cxnId="{78E6726E-67FF-4D2C-B79F-119AC25831A8}">
      <dgm:prSet/>
      <dgm:spPr/>
      <dgm:t>
        <a:bodyPr/>
        <a:lstStyle/>
        <a:p>
          <a:endParaRPr lang="en-US"/>
        </a:p>
      </dgm:t>
    </dgm:pt>
    <dgm:pt modelId="{314A38B9-137C-47D3-88FF-81AB0CDB7676}" type="sibTrans" cxnId="{78E6726E-67FF-4D2C-B79F-119AC25831A8}">
      <dgm:prSet/>
      <dgm:spPr/>
      <dgm:t>
        <a:bodyPr/>
        <a:lstStyle/>
        <a:p>
          <a:endParaRPr lang="en-US"/>
        </a:p>
      </dgm:t>
    </dgm:pt>
    <dgm:pt modelId="{4B7AA9B0-CD0B-4DCE-8083-91C1DB68539B}">
      <dgm:prSet/>
      <dgm:spPr/>
      <dgm:t>
        <a:bodyPr/>
        <a:lstStyle/>
        <a:p>
          <a:r>
            <a:rPr lang="en-US"/>
            <a:t>Start a new magazine. Is there something missing in the market? Is there a business opportunity here?</a:t>
          </a:r>
        </a:p>
      </dgm:t>
    </dgm:pt>
    <dgm:pt modelId="{C1F11D55-A969-40C7-AE03-57F35A4052C0}" type="parTrans" cxnId="{AC3C04A7-9B85-42F9-9AC9-98F4EFE9E624}">
      <dgm:prSet/>
      <dgm:spPr/>
      <dgm:t>
        <a:bodyPr/>
        <a:lstStyle/>
        <a:p>
          <a:endParaRPr lang="en-US"/>
        </a:p>
      </dgm:t>
    </dgm:pt>
    <dgm:pt modelId="{AC488C3F-AF55-4084-B4EB-6355FD361109}" type="sibTrans" cxnId="{AC3C04A7-9B85-42F9-9AC9-98F4EFE9E624}">
      <dgm:prSet/>
      <dgm:spPr/>
      <dgm:t>
        <a:bodyPr/>
        <a:lstStyle/>
        <a:p>
          <a:endParaRPr lang="en-US"/>
        </a:p>
      </dgm:t>
    </dgm:pt>
    <dgm:pt modelId="{1C892DB1-5C82-4C41-BD7C-5090BEC9B629}">
      <dgm:prSet/>
      <dgm:spPr/>
      <dgm:t>
        <a:bodyPr/>
        <a:lstStyle/>
        <a:p>
          <a:r>
            <a:rPr lang="en-US"/>
            <a:t>Seems there is at least one, perhaps not enter this market</a:t>
          </a:r>
        </a:p>
      </dgm:t>
    </dgm:pt>
    <dgm:pt modelId="{0E074AEC-01A9-42CD-B893-3861E1251FB9}" type="parTrans" cxnId="{23FFCAA4-7556-4A46-85F1-12ADA34314F0}">
      <dgm:prSet/>
      <dgm:spPr/>
      <dgm:t>
        <a:bodyPr/>
        <a:lstStyle/>
        <a:p>
          <a:endParaRPr lang="en-US"/>
        </a:p>
      </dgm:t>
    </dgm:pt>
    <dgm:pt modelId="{2B7005D6-CF92-439C-B665-8FD79CC7621B}" type="sibTrans" cxnId="{23FFCAA4-7556-4A46-85F1-12ADA34314F0}">
      <dgm:prSet/>
      <dgm:spPr/>
      <dgm:t>
        <a:bodyPr/>
        <a:lstStyle/>
        <a:p>
          <a:endParaRPr lang="en-US"/>
        </a:p>
      </dgm:t>
    </dgm:pt>
    <dgm:pt modelId="{FE26947B-0EF8-4FF7-A333-474ACD0A30DD}" type="pres">
      <dgm:prSet presAssocID="{1FBC97C8-A83A-4791-93BB-E62D8744A0E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367DD6E-3B37-4FEB-BCCC-1598B78847FD}" type="pres">
      <dgm:prSet presAssocID="{51AC5B62-AECE-44BD-9428-012CC8B62C7C}" presName="root" presStyleCnt="0"/>
      <dgm:spPr/>
    </dgm:pt>
    <dgm:pt modelId="{267230D1-8208-4A9F-A6BA-A8871200F54E}" type="pres">
      <dgm:prSet presAssocID="{51AC5B62-AECE-44BD-9428-012CC8B62C7C}" presName="rootComposite" presStyleCnt="0"/>
      <dgm:spPr/>
    </dgm:pt>
    <dgm:pt modelId="{0DD64241-CE07-4F3C-AE1A-43962C7DAD21}" type="pres">
      <dgm:prSet presAssocID="{51AC5B62-AECE-44BD-9428-012CC8B62C7C}" presName="rootText" presStyleLbl="node1" presStyleIdx="0" presStyleCnt="3"/>
      <dgm:spPr/>
    </dgm:pt>
    <dgm:pt modelId="{87D8F416-C706-4F69-A674-FAB7B2391D23}" type="pres">
      <dgm:prSet presAssocID="{51AC5B62-AECE-44BD-9428-012CC8B62C7C}" presName="rootConnector" presStyleLbl="node1" presStyleIdx="0" presStyleCnt="3"/>
      <dgm:spPr/>
    </dgm:pt>
    <dgm:pt modelId="{2C4D2568-6F16-4528-AFF4-11AC415C3B1B}" type="pres">
      <dgm:prSet presAssocID="{51AC5B62-AECE-44BD-9428-012CC8B62C7C}" presName="childShape" presStyleCnt="0"/>
      <dgm:spPr/>
    </dgm:pt>
    <dgm:pt modelId="{7AB0CD13-4F5B-4420-902E-46CB9E3F4275}" type="pres">
      <dgm:prSet presAssocID="{6EF233C1-8E23-48A0-8519-5819BBDF587B}" presName="Name13" presStyleLbl="parChTrans1D2" presStyleIdx="0" presStyleCnt="3"/>
      <dgm:spPr/>
    </dgm:pt>
    <dgm:pt modelId="{0CB2C02E-A089-498A-8F61-47A30C9F31E1}" type="pres">
      <dgm:prSet presAssocID="{30A68803-05E4-4E47-AA3B-F95AD7F10715}" presName="childText" presStyleLbl="bgAcc1" presStyleIdx="0" presStyleCnt="3">
        <dgm:presLayoutVars>
          <dgm:bulletEnabled val="1"/>
        </dgm:presLayoutVars>
      </dgm:prSet>
      <dgm:spPr/>
    </dgm:pt>
    <dgm:pt modelId="{23500985-852B-4E76-B3B4-A8700FD76B15}" type="pres">
      <dgm:prSet presAssocID="{39D19BF7-6725-4E9E-BE6E-E95F2F896858}" presName="root" presStyleCnt="0"/>
      <dgm:spPr/>
    </dgm:pt>
    <dgm:pt modelId="{3F806377-ED80-4FA9-87A1-5CC7D3F69213}" type="pres">
      <dgm:prSet presAssocID="{39D19BF7-6725-4E9E-BE6E-E95F2F896858}" presName="rootComposite" presStyleCnt="0"/>
      <dgm:spPr/>
    </dgm:pt>
    <dgm:pt modelId="{D8276F47-33AF-4D17-9FFF-943007C7115A}" type="pres">
      <dgm:prSet presAssocID="{39D19BF7-6725-4E9E-BE6E-E95F2F896858}" presName="rootText" presStyleLbl="node1" presStyleIdx="1" presStyleCnt="3"/>
      <dgm:spPr/>
    </dgm:pt>
    <dgm:pt modelId="{2B52CF76-E44E-49EA-9387-A406C76F9BEB}" type="pres">
      <dgm:prSet presAssocID="{39D19BF7-6725-4E9E-BE6E-E95F2F896858}" presName="rootConnector" presStyleLbl="node1" presStyleIdx="1" presStyleCnt="3"/>
      <dgm:spPr/>
    </dgm:pt>
    <dgm:pt modelId="{90B366CD-F4A9-4E2C-AE52-E6879FB0C8A2}" type="pres">
      <dgm:prSet presAssocID="{39D19BF7-6725-4E9E-BE6E-E95F2F896858}" presName="childShape" presStyleCnt="0"/>
      <dgm:spPr/>
    </dgm:pt>
    <dgm:pt modelId="{D29683DE-11F2-4309-AA1A-DEDCAD618285}" type="pres">
      <dgm:prSet presAssocID="{B9256658-6124-4AD1-B311-D372F169FB6F}" presName="Name13" presStyleLbl="parChTrans1D2" presStyleIdx="1" presStyleCnt="3"/>
      <dgm:spPr/>
    </dgm:pt>
    <dgm:pt modelId="{4E668CF0-3B43-4B5D-9701-B30F328CE81B}" type="pres">
      <dgm:prSet presAssocID="{DD95430E-1AC6-4532-89A9-7047F7F24B22}" presName="childText" presStyleLbl="bgAcc1" presStyleIdx="1" presStyleCnt="3">
        <dgm:presLayoutVars>
          <dgm:bulletEnabled val="1"/>
        </dgm:presLayoutVars>
      </dgm:prSet>
      <dgm:spPr/>
    </dgm:pt>
    <dgm:pt modelId="{00C02FD6-F8F2-4AA9-A4C3-9E9D8009F7A0}" type="pres">
      <dgm:prSet presAssocID="{4B7AA9B0-CD0B-4DCE-8083-91C1DB68539B}" presName="root" presStyleCnt="0"/>
      <dgm:spPr/>
    </dgm:pt>
    <dgm:pt modelId="{A14BD50A-A439-4CB7-928E-3DB7C44FEFB1}" type="pres">
      <dgm:prSet presAssocID="{4B7AA9B0-CD0B-4DCE-8083-91C1DB68539B}" presName="rootComposite" presStyleCnt="0"/>
      <dgm:spPr/>
    </dgm:pt>
    <dgm:pt modelId="{90BD0342-72F1-4AC8-AD9E-0613D8499569}" type="pres">
      <dgm:prSet presAssocID="{4B7AA9B0-CD0B-4DCE-8083-91C1DB68539B}" presName="rootText" presStyleLbl="node1" presStyleIdx="2" presStyleCnt="3"/>
      <dgm:spPr/>
    </dgm:pt>
    <dgm:pt modelId="{A173E0DC-27B2-4C72-BBEA-C04204756993}" type="pres">
      <dgm:prSet presAssocID="{4B7AA9B0-CD0B-4DCE-8083-91C1DB68539B}" presName="rootConnector" presStyleLbl="node1" presStyleIdx="2" presStyleCnt="3"/>
      <dgm:spPr/>
    </dgm:pt>
    <dgm:pt modelId="{7BF08F96-3881-4474-8585-DDBCC42B58CB}" type="pres">
      <dgm:prSet presAssocID="{4B7AA9B0-CD0B-4DCE-8083-91C1DB68539B}" presName="childShape" presStyleCnt="0"/>
      <dgm:spPr/>
    </dgm:pt>
    <dgm:pt modelId="{29BEFFC5-F386-4CE1-89AD-4071189AB70D}" type="pres">
      <dgm:prSet presAssocID="{0E074AEC-01A9-42CD-B893-3861E1251FB9}" presName="Name13" presStyleLbl="parChTrans1D2" presStyleIdx="2" presStyleCnt="3"/>
      <dgm:spPr/>
    </dgm:pt>
    <dgm:pt modelId="{768875DA-2BE5-46E6-8A6C-16623A30C21E}" type="pres">
      <dgm:prSet presAssocID="{1C892DB1-5C82-4C41-BD7C-5090BEC9B629}" presName="childText" presStyleLbl="bgAcc1" presStyleIdx="2" presStyleCnt="3">
        <dgm:presLayoutVars>
          <dgm:bulletEnabled val="1"/>
        </dgm:presLayoutVars>
      </dgm:prSet>
      <dgm:spPr/>
    </dgm:pt>
  </dgm:ptLst>
  <dgm:cxnLst>
    <dgm:cxn modelId="{A0920A12-A433-4DF7-ADAA-0525A88B4E41}" type="presOf" srcId="{1FBC97C8-A83A-4791-93BB-E62D8744A0EA}" destId="{FE26947B-0EF8-4FF7-A333-474ACD0A30DD}" srcOrd="0" destOrd="0" presId="urn:microsoft.com/office/officeart/2005/8/layout/hierarchy3"/>
    <dgm:cxn modelId="{79FA951B-D377-4DBC-BA7B-B016F0ADB286}" type="presOf" srcId="{B9256658-6124-4AD1-B311-D372F169FB6F}" destId="{D29683DE-11F2-4309-AA1A-DEDCAD618285}" srcOrd="0" destOrd="0" presId="urn:microsoft.com/office/officeart/2005/8/layout/hierarchy3"/>
    <dgm:cxn modelId="{14F58122-37E9-4529-AFED-2BA71AC29A8A}" srcId="{1FBC97C8-A83A-4791-93BB-E62D8744A0EA}" destId="{39D19BF7-6725-4E9E-BE6E-E95F2F896858}" srcOrd="1" destOrd="0" parTransId="{D1EEAACA-C169-4D4B-9A70-BCE2E2922E24}" sibTransId="{4600EDBF-4618-4A33-A67C-63D141820C07}"/>
    <dgm:cxn modelId="{18D20626-10B7-4A0F-BF70-9630568BF229}" type="presOf" srcId="{4B7AA9B0-CD0B-4DCE-8083-91C1DB68539B}" destId="{90BD0342-72F1-4AC8-AD9E-0613D8499569}" srcOrd="0" destOrd="0" presId="urn:microsoft.com/office/officeart/2005/8/layout/hierarchy3"/>
    <dgm:cxn modelId="{46BECF31-3FA1-40F4-8B5B-D70E33147CAC}" type="presOf" srcId="{DD95430E-1AC6-4532-89A9-7047F7F24B22}" destId="{4E668CF0-3B43-4B5D-9701-B30F328CE81B}" srcOrd="0" destOrd="0" presId="urn:microsoft.com/office/officeart/2005/8/layout/hierarchy3"/>
    <dgm:cxn modelId="{BC86F449-495A-4D64-80BC-425C3E001FDC}" type="presOf" srcId="{4B7AA9B0-CD0B-4DCE-8083-91C1DB68539B}" destId="{A173E0DC-27B2-4C72-BBEA-C04204756993}" srcOrd="1" destOrd="0" presId="urn:microsoft.com/office/officeart/2005/8/layout/hierarchy3"/>
    <dgm:cxn modelId="{864BAD53-585C-463B-9569-D4DC5523ED01}" type="presOf" srcId="{1C892DB1-5C82-4C41-BD7C-5090BEC9B629}" destId="{768875DA-2BE5-46E6-8A6C-16623A30C21E}" srcOrd="0" destOrd="0" presId="urn:microsoft.com/office/officeart/2005/8/layout/hierarchy3"/>
    <dgm:cxn modelId="{640CE557-2B79-495D-BEAD-9EA5DB9FEAB7}" type="presOf" srcId="{51AC5B62-AECE-44BD-9428-012CC8B62C7C}" destId="{0DD64241-CE07-4F3C-AE1A-43962C7DAD21}" srcOrd="0" destOrd="0" presId="urn:microsoft.com/office/officeart/2005/8/layout/hierarchy3"/>
    <dgm:cxn modelId="{CD7DF76C-C6E5-4B08-A853-8AECB2C543CD}" type="presOf" srcId="{39D19BF7-6725-4E9E-BE6E-E95F2F896858}" destId="{D8276F47-33AF-4D17-9FFF-943007C7115A}" srcOrd="0" destOrd="0" presId="urn:microsoft.com/office/officeart/2005/8/layout/hierarchy3"/>
    <dgm:cxn modelId="{78E6726E-67FF-4D2C-B79F-119AC25831A8}" srcId="{39D19BF7-6725-4E9E-BE6E-E95F2F896858}" destId="{DD95430E-1AC6-4532-89A9-7047F7F24B22}" srcOrd="0" destOrd="0" parTransId="{B9256658-6124-4AD1-B311-D372F169FB6F}" sibTransId="{314A38B9-137C-47D3-88FF-81AB0CDB7676}"/>
    <dgm:cxn modelId="{1659E08D-A1EB-4BF1-92F6-6791758939C6}" type="presOf" srcId="{39D19BF7-6725-4E9E-BE6E-E95F2F896858}" destId="{2B52CF76-E44E-49EA-9387-A406C76F9BEB}" srcOrd="1" destOrd="0" presId="urn:microsoft.com/office/officeart/2005/8/layout/hierarchy3"/>
    <dgm:cxn modelId="{7B8C7E97-E9C0-4D19-9AFB-686448F1C8E4}" srcId="{51AC5B62-AECE-44BD-9428-012CC8B62C7C}" destId="{30A68803-05E4-4E47-AA3B-F95AD7F10715}" srcOrd="0" destOrd="0" parTransId="{6EF233C1-8E23-48A0-8519-5819BBDF587B}" sibTransId="{7CE7D323-F76E-4F79-BDDF-4E09391C4117}"/>
    <dgm:cxn modelId="{03F29C9A-79A6-4B84-BE71-857BEB530101}" type="presOf" srcId="{30A68803-05E4-4E47-AA3B-F95AD7F10715}" destId="{0CB2C02E-A089-498A-8F61-47A30C9F31E1}" srcOrd="0" destOrd="0" presId="urn:microsoft.com/office/officeart/2005/8/layout/hierarchy3"/>
    <dgm:cxn modelId="{F9F6B59C-43D5-4557-8117-417123F3F214}" type="presOf" srcId="{0E074AEC-01A9-42CD-B893-3861E1251FB9}" destId="{29BEFFC5-F386-4CE1-89AD-4071189AB70D}" srcOrd="0" destOrd="0" presId="urn:microsoft.com/office/officeart/2005/8/layout/hierarchy3"/>
    <dgm:cxn modelId="{23FFCAA4-7556-4A46-85F1-12ADA34314F0}" srcId="{4B7AA9B0-CD0B-4DCE-8083-91C1DB68539B}" destId="{1C892DB1-5C82-4C41-BD7C-5090BEC9B629}" srcOrd="0" destOrd="0" parTransId="{0E074AEC-01A9-42CD-B893-3861E1251FB9}" sibTransId="{2B7005D6-CF92-439C-B665-8FD79CC7621B}"/>
    <dgm:cxn modelId="{AC3C04A7-9B85-42F9-9AC9-98F4EFE9E624}" srcId="{1FBC97C8-A83A-4791-93BB-E62D8744A0EA}" destId="{4B7AA9B0-CD0B-4DCE-8083-91C1DB68539B}" srcOrd="2" destOrd="0" parTransId="{C1F11D55-A969-40C7-AE03-57F35A4052C0}" sibTransId="{AC488C3F-AF55-4084-B4EB-6355FD361109}"/>
    <dgm:cxn modelId="{738C18DD-7227-40D6-882A-5F6110CD391F}" srcId="{1FBC97C8-A83A-4791-93BB-E62D8744A0EA}" destId="{51AC5B62-AECE-44BD-9428-012CC8B62C7C}" srcOrd="0" destOrd="0" parTransId="{80C68A33-CFF4-4B4D-A01F-DAD1A69DFD95}" sibTransId="{E699FF68-8C67-4478-9630-A128C83BE2C1}"/>
    <dgm:cxn modelId="{2C8F00E0-E09B-46DF-B6E4-88A99F1A4EF3}" type="presOf" srcId="{6EF233C1-8E23-48A0-8519-5819BBDF587B}" destId="{7AB0CD13-4F5B-4420-902E-46CB9E3F4275}" srcOrd="0" destOrd="0" presId="urn:microsoft.com/office/officeart/2005/8/layout/hierarchy3"/>
    <dgm:cxn modelId="{F45FD5E3-E1D7-4B97-B40D-9EA65E790FC9}" type="presOf" srcId="{51AC5B62-AECE-44BD-9428-012CC8B62C7C}" destId="{87D8F416-C706-4F69-A674-FAB7B2391D23}" srcOrd="1" destOrd="0" presId="urn:microsoft.com/office/officeart/2005/8/layout/hierarchy3"/>
    <dgm:cxn modelId="{D3F71190-4E06-430C-86F0-74D9D56CB295}" type="presParOf" srcId="{FE26947B-0EF8-4FF7-A333-474ACD0A30DD}" destId="{7367DD6E-3B37-4FEB-BCCC-1598B78847FD}" srcOrd="0" destOrd="0" presId="urn:microsoft.com/office/officeart/2005/8/layout/hierarchy3"/>
    <dgm:cxn modelId="{AFC797C0-BEF0-4E76-9C65-C705EF0597FC}" type="presParOf" srcId="{7367DD6E-3B37-4FEB-BCCC-1598B78847FD}" destId="{267230D1-8208-4A9F-A6BA-A8871200F54E}" srcOrd="0" destOrd="0" presId="urn:microsoft.com/office/officeart/2005/8/layout/hierarchy3"/>
    <dgm:cxn modelId="{CACA8476-B150-4B58-AE84-13F7F68AC58E}" type="presParOf" srcId="{267230D1-8208-4A9F-A6BA-A8871200F54E}" destId="{0DD64241-CE07-4F3C-AE1A-43962C7DAD21}" srcOrd="0" destOrd="0" presId="urn:microsoft.com/office/officeart/2005/8/layout/hierarchy3"/>
    <dgm:cxn modelId="{489CAC26-709F-4510-8F71-9DF8BFDDC242}" type="presParOf" srcId="{267230D1-8208-4A9F-A6BA-A8871200F54E}" destId="{87D8F416-C706-4F69-A674-FAB7B2391D23}" srcOrd="1" destOrd="0" presId="urn:microsoft.com/office/officeart/2005/8/layout/hierarchy3"/>
    <dgm:cxn modelId="{F302B0D2-C496-4C50-B7DC-8EE99F1BE49F}" type="presParOf" srcId="{7367DD6E-3B37-4FEB-BCCC-1598B78847FD}" destId="{2C4D2568-6F16-4528-AFF4-11AC415C3B1B}" srcOrd="1" destOrd="0" presId="urn:microsoft.com/office/officeart/2005/8/layout/hierarchy3"/>
    <dgm:cxn modelId="{75912EDC-FF62-4D35-A3AA-9945D8073D5E}" type="presParOf" srcId="{2C4D2568-6F16-4528-AFF4-11AC415C3B1B}" destId="{7AB0CD13-4F5B-4420-902E-46CB9E3F4275}" srcOrd="0" destOrd="0" presId="urn:microsoft.com/office/officeart/2005/8/layout/hierarchy3"/>
    <dgm:cxn modelId="{51645BCB-7CB8-425E-8C4C-A36C0060DD1A}" type="presParOf" srcId="{2C4D2568-6F16-4528-AFF4-11AC415C3B1B}" destId="{0CB2C02E-A089-498A-8F61-47A30C9F31E1}" srcOrd="1" destOrd="0" presId="urn:microsoft.com/office/officeart/2005/8/layout/hierarchy3"/>
    <dgm:cxn modelId="{33DD4156-0186-401A-93B1-D48009F8962D}" type="presParOf" srcId="{FE26947B-0EF8-4FF7-A333-474ACD0A30DD}" destId="{23500985-852B-4E76-B3B4-A8700FD76B15}" srcOrd="1" destOrd="0" presId="urn:microsoft.com/office/officeart/2005/8/layout/hierarchy3"/>
    <dgm:cxn modelId="{99CAE1B7-E8A7-4BC0-ACCF-F8736D7E1D4A}" type="presParOf" srcId="{23500985-852B-4E76-B3B4-A8700FD76B15}" destId="{3F806377-ED80-4FA9-87A1-5CC7D3F69213}" srcOrd="0" destOrd="0" presId="urn:microsoft.com/office/officeart/2005/8/layout/hierarchy3"/>
    <dgm:cxn modelId="{7B7B1DDA-7311-4D56-ACFB-FBAF9B9CB2FA}" type="presParOf" srcId="{3F806377-ED80-4FA9-87A1-5CC7D3F69213}" destId="{D8276F47-33AF-4D17-9FFF-943007C7115A}" srcOrd="0" destOrd="0" presId="urn:microsoft.com/office/officeart/2005/8/layout/hierarchy3"/>
    <dgm:cxn modelId="{06EDDC54-F4EE-496F-AF68-760612A5D707}" type="presParOf" srcId="{3F806377-ED80-4FA9-87A1-5CC7D3F69213}" destId="{2B52CF76-E44E-49EA-9387-A406C76F9BEB}" srcOrd="1" destOrd="0" presId="urn:microsoft.com/office/officeart/2005/8/layout/hierarchy3"/>
    <dgm:cxn modelId="{6EE1C73E-3DFC-43A2-ADDD-FB17F7569CFE}" type="presParOf" srcId="{23500985-852B-4E76-B3B4-A8700FD76B15}" destId="{90B366CD-F4A9-4E2C-AE52-E6879FB0C8A2}" srcOrd="1" destOrd="0" presId="urn:microsoft.com/office/officeart/2005/8/layout/hierarchy3"/>
    <dgm:cxn modelId="{3677AB60-DC2C-465F-83CF-5EE2DE3D37B6}" type="presParOf" srcId="{90B366CD-F4A9-4E2C-AE52-E6879FB0C8A2}" destId="{D29683DE-11F2-4309-AA1A-DEDCAD618285}" srcOrd="0" destOrd="0" presId="urn:microsoft.com/office/officeart/2005/8/layout/hierarchy3"/>
    <dgm:cxn modelId="{D448CFE5-7994-4F27-ABB0-F32858C29949}" type="presParOf" srcId="{90B366CD-F4A9-4E2C-AE52-E6879FB0C8A2}" destId="{4E668CF0-3B43-4B5D-9701-B30F328CE81B}" srcOrd="1" destOrd="0" presId="urn:microsoft.com/office/officeart/2005/8/layout/hierarchy3"/>
    <dgm:cxn modelId="{61F31349-D335-4364-9575-39105D3A0A1C}" type="presParOf" srcId="{FE26947B-0EF8-4FF7-A333-474ACD0A30DD}" destId="{00C02FD6-F8F2-4AA9-A4C3-9E9D8009F7A0}" srcOrd="2" destOrd="0" presId="urn:microsoft.com/office/officeart/2005/8/layout/hierarchy3"/>
    <dgm:cxn modelId="{D3A479F4-00EF-4138-8EEA-FB324169A48F}" type="presParOf" srcId="{00C02FD6-F8F2-4AA9-A4C3-9E9D8009F7A0}" destId="{A14BD50A-A439-4CB7-928E-3DB7C44FEFB1}" srcOrd="0" destOrd="0" presId="urn:microsoft.com/office/officeart/2005/8/layout/hierarchy3"/>
    <dgm:cxn modelId="{8DA8A794-7E00-429C-98AB-8E508C323C10}" type="presParOf" srcId="{A14BD50A-A439-4CB7-928E-3DB7C44FEFB1}" destId="{90BD0342-72F1-4AC8-AD9E-0613D8499569}" srcOrd="0" destOrd="0" presId="urn:microsoft.com/office/officeart/2005/8/layout/hierarchy3"/>
    <dgm:cxn modelId="{13AF7CAB-51B5-4854-B03A-0A757414DD77}" type="presParOf" srcId="{A14BD50A-A439-4CB7-928E-3DB7C44FEFB1}" destId="{A173E0DC-27B2-4C72-BBEA-C04204756993}" srcOrd="1" destOrd="0" presId="urn:microsoft.com/office/officeart/2005/8/layout/hierarchy3"/>
    <dgm:cxn modelId="{BF0A6DD3-6B63-4FFE-BC81-E05086C54697}" type="presParOf" srcId="{00C02FD6-F8F2-4AA9-A4C3-9E9D8009F7A0}" destId="{7BF08F96-3881-4474-8585-DDBCC42B58CB}" srcOrd="1" destOrd="0" presId="urn:microsoft.com/office/officeart/2005/8/layout/hierarchy3"/>
    <dgm:cxn modelId="{D50CBFF3-4563-4874-B291-A9F4B17DBC28}" type="presParOf" srcId="{7BF08F96-3881-4474-8585-DDBCC42B58CB}" destId="{29BEFFC5-F386-4CE1-89AD-4071189AB70D}" srcOrd="0" destOrd="0" presId="urn:microsoft.com/office/officeart/2005/8/layout/hierarchy3"/>
    <dgm:cxn modelId="{FDA14D5D-A8D6-4AFA-8717-56A26DE61509}" type="presParOf" srcId="{7BF08F96-3881-4474-8585-DDBCC42B58CB}" destId="{768875DA-2BE5-46E6-8A6C-16623A30C21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D64241-CE07-4F3C-AE1A-43962C7DAD21}">
      <dsp:nvSpPr>
        <dsp:cNvPr id="0" name=""/>
        <dsp:cNvSpPr/>
      </dsp:nvSpPr>
      <dsp:spPr>
        <a:xfrm>
          <a:off x="1392" y="342770"/>
          <a:ext cx="3258486" cy="16292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Start with yourself, is there something that you would enjoy doing?</a:t>
          </a:r>
        </a:p>
      </dsp:txBody>
      <dsp:txXfrm>
        <a:off x="49111" y="390489"/>
        <a:ext cx="3163048" cy="1533805"/>
      </dsp:txXfrm>
    </dsp:sp>
    <dsp:sp modelId="{7AB0CD13-4F5B-4420-902E-46CB9E3F4275}">
      <dsp:nvSpPr>
        <dsp:cNvPr id="0" name=""/>
        <dsp:cNvSpPr/>
      </dsp:nvSpPr>
      <dsp:spPr>
        <a:xfrm>
          <a:off x="327241" y="1972013"/>
          <a:ext cx="325848" cy="1221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932"/>
              </a:lnTo>
              <a:lnTo>
                <a:pt x="325848" y="1221932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B2C02E-A089-498A-8F61-47A30C9F31E1}">
      <dsp:nvSpPr>
        <dsp:cNvPr id="0" name=""/>
        <dsp:cNvSpPr/>
      </dsp:nvSpPr>
      <dsp:spPr>
        <a:xfrm>
          <a:off x="653089" y="2379324"/>
          <a:ext cx="2606789" cy="1629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Yes, evaluating boat technical solutions, could be a review-like blog</a:t>
          </a:r>
        </a:p>
      </dsp:txBody>
      <dsp:txXfrm>
        <a:off x="700808" y="2427043"/>
        <a:ext cx="2511351" cy="1533805"/>
      </dsp:txXfrm>
    </dsp:sp>
    <dsp:sp modelId="{D8276F47-33AF-4D17-9FFF-943007C7115A}">
      <dsp:nvSpPr>
        <dsp:cNvPr id="0" name=""/>
        <dsp:cNvSpPr/>
      </dsp:nvSpPr>
      <dsp:spPr>
        <a:xfrm>
          <a:off x="4074500" y="342770"/>
          <a:ext cx="3258486" cy="16292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Start with magazines. Which magazines operate on a free-lancer basis? Do they have criteria for stories submitted?</a:t>
          </a:r>
        </a:p>
      </dsp:txBody>
      <dsp:txXfrm>
        <a:off x="4122219" y="390489"/>
        <a:ext cx="3163048" cy="1533805"/>
      </dsp:txXfrm>
    </dsp:sp>
    <dsp:sp modelId="{D29683DE-11F2-4309-AA1A-DEDCAD618285}">
      <dsp:nvSpPr>
        <dsp:cNvPr id="0" name=""/>
        <dsp:cNvSpPr/>
      </dsp:nvSpPr>
      <dsp:spPr>
        <a:xfrm>
          <a:off x="4400348" y="1972013"/>
          <a:ext cx="325848" cy="1221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932"/>
              </a:lnTo>
              <a:lnTo>
                <a:pt x="325848" y="1221932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68CF0-3B43-4B5D-9701-B30F328CE81B}">
      <dsp:nvSpPr>
        <dsp:cNvPr id="0" name=""/>
        <dsp:cNvSpPr/>
      </dsp:nvSpPr>
      <dsp:spPr>
        <a:xfrm>
          <a:off x="4726197" y="2379324"/>
          <a:ext cx="2606789" cy="1629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Are there magazines on boats with technically slanted articles that uses free-lancers? </a:t>
          </a:r>
        </a:p>
      </dsp:txBody>
      <dsp:txXfrm>
        <a:off x="4773916" y="2427043"/>
        <a:ext cx="2511351" cy="1533805"/>
      </dsp:txXfrm>
    </dsp:sp>
    <dsp:sp modelId="{90BD0342-72F1-4AC8-AD9E-0613D8499569}">
      <dsp:nvSpPr>
        <dsp:cNvPr id="0" name=""/>
        <dsp:cNvSpPr/>
      </dsp:nvSpPr>
      <dsp:spPr>
        <a:xfrm>
          <a:off x="8147608" y="342770"/>
          <a:ext cx="3258486" cy="16292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Start a new magazine. Is there something missing in the market? Is there a business opportunity here?</a:t>
          </a:r>
        </a:p>
      </dsp:txBody>
      <dsp:txXfrm>
        <a:off x="8195327" y="390489"/>
        <a:ext cx="3163048" cy="1533805"/>
      </dsp:txXfrm>
    </dsp:sp>
    <dsp:sp modelId="{29BEFFC5-F386-4CE1-89AD-4071189AB70D}">
      <dsp:nvSpPr>
        <dsp:cNvPr id="0" name=""/>
        <dsp:cNvSpPr/>
      </dsp:nvSpPr>
      <dsp:spPr>
        <a:xfrm>
          <a:off x="8473456" y="1972013"/>
          <a:ext cx="325848" cy="122193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21932"/>
              </a:lnTo>
              <a:lnTo>
                <a:pt x="325848" y="1221932"/>
              </a:lnTo>
            </a:path>
          </a:pathLst>
        </a:custGeom>
        <a:noFill/>
        <a:ln w="12700" cap="flat" cmpd="sng" algn="ctr">
          <a:solidFill>
            <a:schemeClr val="accent4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8875DA-2BE5-46E6-8A6C-16623A30C21E}">
      <dsp:nvSpPr>
        <dsp:cNvPr id="0" name=""/>
        <dsp:cNvSpPr/>
      </dsp:nvSpPr>
      <dsp:spPr>
        <a:xfrm>
          <a:off x="8799305" y="2379324"/>
          <a:ext cx="2606789" cy="1629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005" tIns="26670" rIns="40005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Seems there is at least one, perhaps not enter this market</a:t>
          </a:r>
        </a:p>
      </dsp:txBody>
      <dsp:txXfrm>
        <a:off x="8847024" y="2427043"/>
        <a:ext cx="2511351" cy="15338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6B1B3-28AF-4142-B7C1-4096E2610C17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A62B3-3858-4FDC-A3D3-72542EF193C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5308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Although We are doing a solo process, but it will have to include other people to be viable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36D2A-0E56-4398-92F7-BBAD5D3B611B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2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36D2A-0E56-4398-92F7-BBAD5D3B611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24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36D2A-0E56-4398-92F7-BBAD5D3B611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3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D36D2A-0E56-4398-92F7-BBAD5D3B611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68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06AB7D-76F8-10BA-B5C3-9AA827D97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507EF40-64AE-EB70-D623-E2ED154AC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CB6962-F941-E3B1-00D7-CAC92A5C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246E25-AA99-A0B6-8669-CB6341C70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9A6EC53-54DC-43EC-1AAD-9737A04C5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3412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3B7826-7639-2605-617B-C5FC19AC3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279A967-95F0-F803-2D97-7C093CA48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7F695EB-1D6F-F61A-5257-06F9B6E48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AF03A5-7A63-ABA2-1CF7-9E962131E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2B1F4DB-FD35-B65A-8C39-A1FC0BA2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8070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8AECF1D-6AD2-B93F-D73E-1AC57094B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3098BD5-EE1B-E743-1928-7ADFFF71D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6694369-C0FC-B894-F70F-98ADAF894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AD11BD1-48B0-A2EA-06F0-F8ACDD68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11C7637-B752-E679-BF6F-D4F49C713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297751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0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0830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57872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36BEF9-9705-0CA8-B7C1-2341F2F84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7FA19F4-B3BE-E869-9CB3-8E81A4192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8BCCB4-919B-34E8-6D87-A95F31B50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F23AFB7-FC97-9A4B-AF82-BD0D4CBA4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AC40F63-02FA-2A1B-A5A9-5F737B540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1166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A7D1B3-AE3C-40F1-1C02-BC0EA3F84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D84DC0E-6305-7A87-86C6-DD719336D5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E223C6A-8B83-A4FD-5DA0-FF1CA1CBB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A783BEC-D269-087A-EA3F-E07675C20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0271E1B-0B9D-02EA-2E96-6290F84D2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229049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FDB12D-1C39-DA2C-D1DE-DEA47534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4FFB678-9C79-C652-C9AB-3C5D07604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9154481-C8AF-469A-4657-D177B688A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7C6A1C-07AD-CE7A-057C-A5936650A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F592B38-4B46-05A9-19F5-E43E76398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6256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219EEB-EEBC-1B5B-F82F-D29F30DDA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5CF7111-EECE-9AD0-2311-A4672A01D0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5DAEB1A-FC48-A7AD-DB95-4CB0DDCB8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9E3556C-1395-916F-76A3-2EBACC72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FF877A4-27D7-70DA-4997-EF66D584A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0E1C82F-51F6-3513-292A-72DAD8E88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670108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2EB694F-932C-D281-2C7D-76FB5C9D1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6085EAD-FAC8-E3EB-DDB8-D57652B65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E589D6B-9C0F-A1DA-1C24-E2A42A6AC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8B81283-331C-B771-9404-BA5ACACC2F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78436595-76ED-225F-12F8-747D2C41A7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439CE42-A608-9719-A98B-4B7CDB254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32A4316-9203-C02B-C8FB-38F6E02D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4B2D656A-06C3-B5A1-5351-3A6E84848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3316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CCFC44-4F03-8D6F-BB14-FC9E0298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AFFDB2C-85B5-A9C7-66A2-7927F68B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074130E-9C8C-D77C-FEDD-A122C84EE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EE6E662-B32D-A825-FBFE-0DB149311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609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5F7FB8-2982-CCB2-7567-501F977A7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CEF4B29-C3BC-530D-77A0-82782BFDA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39C429-10A2-61F7-CA94-524347E6A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28E038C-9168-D288-8A94-2D2BAEB3F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96F4E5A-669B-B1FD-020D-68B56E5C6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05741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17AC7F7-1527-91AF-1AB7-C3A25E5EB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F7337CE-9EF1-98AB-4D26-0DD3E01FF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97A21B4-BE88-D493-74A7-B98110C12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7026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B24AB71-EDDC-10C6-5DCD-AFB165618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705857-06A8-CBAE-5986-490AFF09A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EB314A4-CEDC-F0E6-74AE-4E126BB9E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69A5CC0-28ED-CFB6-391B-7C6AD662A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2E9AF4A-83D6-2948-4A2F-3ECB3270E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0AF80AA-DDE6-9A12-89BD-2A2418BF9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47094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AA898D2-EC9C-2D11-1C5C-22C34D537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E21858D-AD9F-5DFE-55D2-6039B48C1D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2DC0605-24CD-3754-05DE-D91E80C3F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FDE811E-53DA-9F92-7139-4126C249E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5D3EA0D-B762-205D-0A11-E06584B5A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FA11485-A238-1966-AFEB-3040E130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55137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96122C-C387-75D8-58C1-6563FF50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E2CD593-E465-C35D-8A8D-E8D7CCE58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6F2782-33CA-192F-854E-47D385601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D039440-ACA8-AA87-2438-3CDDBE3D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34AD98-994C-10A7-B7FD-69A8D3B23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52776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F47B696-9504-9886-34E6-2A8C1950A7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43CD681-D1D2-735E-5BDD-CB2BDAFE3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A3F60D-886A-A67B-3F73-610B8FE0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90082E-45FC-20C4-7555-82A621268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9FDAF77-A5A9-8710-4CF0-137C8DBA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622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769A0D0-8781-596B-7BE5-74F35F1DB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80DBC9F-3FF2-0D4D-118C-8DA48A52E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8CFB30-C1A5-A5A7-B394-5C61FD5DF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E2BC85-FE4E-E6E2-1EFE-97CDF954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043FD49-B9C2-5185-7D88-EAD207A71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233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A95D76-B29F-CB49-72A4-8DFDFFCE2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A95B31-E95C-C1E7-B3FF-896A15D9E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BF3432F-F56B-2047-9E04-C9F89E47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53446B8-C109-B9D9-03BA-58933FA66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F266741-F94D-BC39-808A-75834DDB5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5C6D459-C3FD-EA38-6330-E3AC56C94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718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97FA01-C90B-B767-A4DD-EBD57DFE3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821F496-2D2A-481D-0D22-80F0DCC8F1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C09796A-DF01-1A12-FA5A-41FC9581A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F740E521-714F-DE4B-2C2C-C9AE37FEBC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76A18CF-E60A-D68D-5887-811ACDD20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14322ED-D9DE-8050-DBF5-B7D85B0B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467BEC3B-626B-9597-C3F8-B675A91F2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E3889415-BA93-1D82-AA1A-32A64B4E2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192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59FC3D-6C95-D3E1-ADEC-8FA124D07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34B6A1E4-9600-F24C-4ED9-F5FEF420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8330F13-24C1-5B56-464F-60C68CDC8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EAF9C45-1B15-7A67-7EC1-FDF2B74F1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089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10E8149-B672-9526-6D6B-5828F766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744AABF-6EB8-37AB-66DE-F5F3DFDDF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23255A3-0F66-5C4D-43BA-0A63744A3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25615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4B8B60-E9D0-BD59-AA5B-5126F7EA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9A14C5-6D9C-9D6E-9B51-8F64BFB3E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DD04D6E-80B0-5617-2F64-03A23B40F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E2897FC-9D4E-A105-B760-3519723C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55D90C2-B057-01DC-5887-15A0CEEFD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5525E3A2-52A2-E627-65D3-90D28AD9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4046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6B4857-ECA6-39A5-D460-2EC47D314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F1925935-4AAD-A10A-3375-192C620A6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5708851-540F-6370-D2DE-6A17085C7E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6F73398-84BC-105C-ACF3-0DA7B1904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3835A7E-495B-8099-8E85-E8291FD5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5B34099-D4B0-657C-5589-7770D2361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02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6C3139E4-177C-9C38-C766-597A432D3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A5A5494-F471-12B9-BF2B-1DA767F27B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179071-B2AC-D6D6-1D77-554CF6E57A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140BB-D62E-3548-8217-99B248A9E67F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843C01-31DA-50FC-D4D8-CB5F605687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4ACEF2-8B8F-A2D9-F54D-E738BD005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0FA1-5E72-9747-A006-DBF5458BD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93051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C586ADA-0063-80D3-DA4D-C0F1953FE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ACE39B9-A927-4BDA-12E9-395AF646F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28457AA-C7C4-DE48-3AF1-1F2F1265B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D9D63-A81C-F144-85AE-969DEA68BBEC}" type="datetimeFigureOut">
              <a:rPr lang="fi-FI" smtClean="0"/>
              <a:t>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EFE100A-2D00-66D6-D1CC-331CA59F24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4DAAC2A-B3C5-7F5F-28A1-5DC6FE34A0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ABB3E-97E1-BA41-A4E0-3557D3D1A4C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637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cykimbell.com/stuff/Fieldstudio_SocialDesignMethodsMenu.pdf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dropbox.com/s/nujs5y07m5u6j5v/Skills%20matrix%20-%20download.xlsx?dl=0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>
            <a:extLst>
              <a:ext uri="{FF2B5EF4-FFF2-40B4-BE49-F238E27FC236}">
                <a16:creationId xmlns:a16="http://schemas.microsoft.com/office/drawing/2014/main" id="{22E1A00A-C201-1999-B9F0-DBAA10B0C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022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C1D53EB7-BE5D-3D82-A7C1-B6E74CBBF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375" y="1707730"/>
            <a:ext cx="11271249" cy="2387600"/>
          </a:xfrm>
        </p:spPr>
        <p:txBody>
          <a:bodyPr>
            <a:normAutofit/>
          </a:bodyPr>
          <a:lstStyle/>
          <a:p>
            <a:r>
              <a:rPr lang="fi-FI" sz="6900" b="1" err="1">
                <a:solidFill>
                  <a:schemeClr val="bg1"/>
                </a:solidFill>
                <a:latin typeface="Bahnschrift" panose="020F0502020204030204" pitchFamily="34" charset="0"/>
              </a:rPr>
              <a:t>Art</a:t>
            </a:r>
            <a:r>
              <a:rPr lang="fi-FI" sz="6900" b="1">
                <a:solidFill>
                  <a:schemeClr val="bg1"/>
                </a:solidFill>
                <a:latin typeface="Bahnschrift" panose="020F0502020204030204" pitchFamily="34" charset="0"/>
              </a:rPr>
              <a:t> Life </a:t>
            </a:r>
            <a:r>
              <a:rPr lang="fi-FI" sz="6900" b="1" err="1">
                <a:solidFill>
                  <a:schemeClr val="bg1"/>
                </a:solidFill>
                <a:latin typeface="Bahnschrift" panose="020F0502020204030204" pitchFamily="34" charset="0"/>
              </a:rPr>
              <a:t>Entrepreneurship</a:t>
            </a:r>
            <a:r>
              <a:rPr lang="fi-FI" sz="6900" b="1">
                <a:solidFill>
                  <a:schemeClr val="bg1"/>
                </a:solidFill>
                <a:latin typeface="Bahnschrift" panose="020F0502020204030204" pitchFamily="34" charset="0"/>
              </a:rPr>
              <a:t> 1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F0EB8F8-52D8-4365-7CC8-9DD90D442A23}"/>
              </a:ext>
            </a:extLst>
          </p:cNvPr>
          <p:cNvSpPr txBox="1"/>
          <p:nvPr/>
        </p:nvSpPr>
        <p:spPr>
          <a:xfrm>
            <a:off x="313266" y="5150270"/>
            <a:ext cx="1828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/>
              <a:t>Aalto </a:t>
            </a:r>
          </a:p>
          <a:p>
            <a:pPr algn="l"/>
            <a:r>
              <a:rPr lang="fi-FI" err="1"/>
              <a:t>Ventures</a:t>
            </a:r>
            <a:r>
              <a:rPr lang="fi-FI"/>
              <a:t> Program</a:t>
            </a:r>
          </a:p>
          <a:p>
            <a:pPr algn="l"/>
            <a:endParaRPr lang="fi-FI"/>
          </a:p>
          <a:p>
            <a:pPr algn="l"/>
            <a:r>
              <a:rPr lang="fi-FI" err="1"/>
              <a:t>Fall</a:t>
            </a:r>
            <a:r>
              <a:rPr lang="fi-FI"/>
              <a:t> 2023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52963EEB-0BF4-982F-1CDE-32D49E62B1EC}"/>
              </a:ext>
            </a:extLst>
          </p:cNvPr>
          <p:cNvSpPr txBox="1"/>
          <p:nvPr/>
        </p:nvSpPr>
        <p:spPr>
          <a:xfrm>
            <a:off x="7962898" y="5273381"/>
            <a:ext cx="328718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700" b="1" err="1">
                <a:latin typeface="Bahnschrift" panose="020F0502020204030204" pitchFamily="34" charset="0"/>
              </a:rPr>
              <a:t>Session</a:t>
            </a:r>
            <a:r>
              <a:rPr lang="fi-FI" sz="3700" b="1">
                <a:latin typeface="Bahnschrift" panose="020F0502020204030204" pitchFamily="34" charset="0"/>
              </a:rPr>
              <a:t> 1</a:t>
            </a:r>
          </a:p>
          <a:p>
            <a:pPr algn="l"/>
            <a:r>
              <a:rPr lang="fi-FI" sz="3700" b="1" err="1">
                <a:latin typeface="Bahnschrift" panose="020F0502020204030204" pitchFamily="34" charset="0"/>
              </a:rPr>
              <a:t>Opportunities</a:t>
            </a:r>
            <a:endParaRPr lang="fi-FI" sz="3700" b="1">
              <a:latin typeface="Bahnschrift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6404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EB21C45F-7E7A-D171-658A-E738A26960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94" t="15937" r="12558" b="8092"/>
          <a:stretch/>
        </p:blipFill>
        <p:spPr>
          <a:xfrm>
            <a:off x="5929433" y="0"/>
            <a:ext cx="6228458" cy="4502728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67372264-7A3A-F848-A2F8-7F83C7D3BB26}"/>
              </a:ext>
            </a:extLst>
          </p:cNvPr>
          <p:cNvSpPr txBox="1"/>
          <p:nvPr/>
        </p:nvSpPr>
        <p:spPr>
          <a:xfrm>
            <a:off x="599920" y="682094"/>
            <a:ext cx="1064895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4600" b="1" err="1">
                <a:latin typeface="Agency FB" panose="020B0503020202020204" pitchFamily="34" charset="77"/>
              </a:rPr>
              <a:t>Final</a:t>
            </a:r>
            <a:r>
              <a:rPr lang="fi-FI" sz="4600" b="1">
                <a:latin typeface="Agency FB" panose="020B0503020202020204" pitchFamily="34" charset="77"/>
              </a:rPr>
              <a:t> </a:t>
            </a:r>
            <a:r>
              <a:rPr lang="fi-FI" sz="4600" b="1" err="1">
                <a:latin typeface="Agency FB" panose="020B0503020202020204" pitchFamily="34" charset="77"/>
              </a:rPr>
              <a:t>submission</a:t>
            </a:r>
            <a:endParaRPr lang="fi-FI" sz="4600" b="1">
              <a:latin typeface="Agency FB" panose="020B0503020202020204" pitchFamily="34" charset="77"/>
            </a:endParaRPr>
          </a:p>
          <a:p>
            <a:pPr algn="l"/>
            <a:endParaRPr lang="fi-FI" sz="3200">
              <a:latin typeface="Agency FB" panose="020B0503020202020204" pitchFamily="34" charset="77"/>
            </a:endParaRPr>
          </a:p>
          <a:p>
            <a:pPr algn="l"/>
            <a:r>
              <a:rPr lang="fi-FI" sz="3200">
                <a:latin typeface="Agency FB" panose="020B0503020202020204" pitchFamily="34" charset="77"/>
              </a:rPr>
              <a:t>In </a:t>
            </a:r>
            <a:r>
              <a:rPr lang="fi-FI" sz="3200" err="1">
                <a:latin typeface="Agency FB" panose="020B0503020202020204" pitchFamily="34" charset="77"/>
              </a:rPr>
              <a:t>Pairs</a:t>
            </a:r>
            <a:r>
              <a:rPr lang="fi-FI" sz="3200">
                <a:latin typeface="Agency FB" panose="020B0503020202020204" pitchFamily="34" charset="77"/>
              </a:rPr>
              <a:t>:</a:t>
            </a:r>
          </a:p>
          <a:p>
            <a:pPr algn="l"/>
            <a:endParaRPr lang="fi-FI" sz="3200">
              <a:latin typeface="Agency FB" panose="020B0503020202020204" pitchFamily="34" charset="77"/>
            </a:endParaRPr>
          </a:p>
          <a:p>
            <a:pPr algn="l"/>
            <a:r>
              <a:rPr lang="fi-FI" sz="3200">
                <a:latin typeface="Agency FB" panose="020B0503020202020204" pitchFamily="34" charset="77"/>
              </a:rPr>
              <a:t>Video 2mins</a:t>
            </a:r>
          </a:p>
          <a:p>
            <a:pPr algn="l"/>
            <a:r>
              <a:rPr lang="fi-FI" sz="3200">
                <a:latin typeface="Agency FB" panose="020B0503020202020204" pitchFamily="34" charset="77"/>
              </a:rPr>
              <a:t>+</a:t>
            </a:r>
          </a:p>
          <a:p>
            <a:pPr algn="l"/>
            <a:r>
              <a:rPr lang="fi-FI" sz="3200" err="1">
                <a:latin typeface="Agency FB" panose="020B0503020202020204" pitchFamily="34" charset="77"/>
              </a:rPr>
              <a:t>Poster</a:t>
            </a:r>
            <a:r>
              <a:rPr lang="fi-FI" sz="3200">
                <a:latin typeface="Agency FB" panose="020B0503020202020204" pitchFamily="34" charset="77"/>
              </a:rPr>
              <a:t> (</a:t>
            </a:r>
            <a:r>
              <a:rPr lang="fi-FI" sz="3200" err="1">
                <a:latin typeface="Agency FB" panose="020B0503020202020204" pitchFamily="34" charset="77"/>
              </a:rPr>
              <a:t>or</a:t>
            </a:r>
            <a:r>
              <a:rPr lang="fi-FI" sz="3200">
                <a:latin typeface="Agency FB" panose="020B0503020202020204" pitchFamily="34" charset="77"/>
              </a:rPr>
              <a:t> </a:t>
            </a:r>
            <a:r>
              <a:rPr lang="fi-FI" sz="3200" err="1">
                <a:latin typeface="Agency FB" panose="020B0503020202020204" pitchFamily="34" charset="77"/>
              </a:rPr>
              <a:t>any</a:t>
            </a:r>
            <a:r>
              <a:rPr lang="fi-FI" sz="3200">
                <a:latin typeface="Agency FB" panose="020B0503020202020204" pitchFamily="34" charset="77"/>
              </a:rPr>
              <a:t> </a:t>
            </a:r>
            <a:r>
              <a:rPr lang="fi-FI" sz="3200" err="1">
                <a:latin typeface="Agency FB" panose="020B0503020202020204" pitchFamily="34" charset="77"/>
              </a:rPr>
              <a:t>other</a:t>
            </a:r>
            <a:r>
              <a:rPr lang="fi-FI" sz="3200">
                <a:latin typeface="Agency FB" panose="020B0503020202020204" pitchFamily="34" charset="77"/>
              </a:rPr>
              <a:t> </a:t>
            </a:r>
            <a:r>
              <a:rPr lang="fi-FI" sz="3200" err="1">
                <a:latin typeface="Agency FB" panose="020B0503020202020204" pitchFamily="34" charset="77"/>
              </a:rPr>
              <a:t>exhibition</a:t>
            </a:r>
            <a:r>
              <a:rPr lang="fi-FI" sz="3200">
                <a:latin typeface="Agency FB" panose="020B0503020202020204" pitchFamily="34" charset="77"/>
              </a:rPr>
              <a:t> </a:t>
            </a:r>
            <a:r>
              <a:rPr lang="fi-FI" sz="3200" err="1">
                <a:latin typeface="Agency FB" panose="020B0503020202020204" pitchFamily="34" charset="77"/>
              </a:rPr>
              <a:t>deliverable</a:t>
            </a:r>
            <a:r>
              <a:rPr lang="fi-FI" sz="3200">
                <a:latin typeface="Agency FB" panose="020B0503020202020204" pitchFamily="34" charset="77"/>
              </a:rPr>
              <a:t>)</a:t>
            </a:r>
          </a:p>
          <a:p>
            <a:pPr algn="l"/>
            <a:endParaRPr lang="fi-FI" sz="3200">
              <a:latin typeface="Agency FB" panose="020B0503020202020204" pitchFamily="34" charset="77"/>
            </a:endParaRPr>
          </a:p>
          <a:p>
            <a:pPr algn="l"/>
            <a:r>
              <a:rPr lang="fi-FI" sz="1700" b="1" err="1">
                <a:latin typeface="Agency FB" panose="020B0503020202020204" pitchFamily="34" charset="77"/>
              </a:rPr>
              <a:t>Answer</a:t>
            </a:r>
            <a:r>
              <a:rPr lang="fi-FI" sz="1700" b="1">
                <a:latin typeface="Agency FB" panose="020B0503020202020204" pitchFamily="34" charset="77"/>
              </a:rPr>
              <a:t> </a:t>
            </a:r>
            <a:r>
              <a:rPr lang="fi-FI" sz="1700" b="1" err="1">
                <a:latin typeface="Agency FB" panose="020B0503020202020204" pitchFamily="34" charset="77"/>
              </a:rPr>
              <a:t>the</a:t>
            </a:r>
            <a:r>
              <a:rPr lang="fi-FI" sz="1700" b="1">
                <a:latin typeface="Agency FB" panose="020B0503020202020204" pitchFamily="34" charset="77"/>
              </a:rPr>
              <a:t> </a:t>
            </a:r>
            <a:r>
              <a:rPr lang="fi-FI" sz="1700" b="1" err="1">
                <a:latin typeface="Agency FB" panose="020B0503020202020204" pitchFamily="34" charset="77"/>
              </a:rPr>
              <a:t>following</a:t>
            </a:r>
            <a:r>
              <a:rPr lang="fi-FI" sz="1700" b="1">
                <a:latin typeface="Agency FB" panose="020B0503020202020204" pitchFamily="34" charset="77"/>
              </a:rPr>
              <a:t> </a:t>
            </a:r>
            <a:r>
              <a:rPr lang="fi-FI" sz="1700" b="1" err="1">
                <a:latin typeface="Agency FB" panose="020B0503020202020204" pitchFamily="34" charset="77"/>
              </a:rPr>
              <a:t>questions</a:t>
            </a:r>
            <a:r>
              <a:rPr lang="fi-FI" sz="1700">
                <a:latin typeface="Agency FB" panose="020B0503020202020204" pitchFamily="34" charset="77"/>
              </a:rPr>
              <a:t>:</a:t>
            </a:r>
          </a:p>
          <a:p>
            <a:pPr algn="l"/>
            <a:r>
              <a:rPr lang="fi-FI" sz="2900" i="1">
                <a:latin typeface="Agency FB" panose="020B0503020202020204" pitchFamily="34" charset="77"/>
              </a:rPr>
              <a:t>”</a:t>
            </a:r>
            <a:r>
              <a:rPr lang="fi-FI" sz="2900" i="1" err="1">
                <a:latin typeface="Agency FB" panose="020B0503020202020204" pitchFamily="34" charset="77"/>
              </a:rPr>
              <a:t>What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advice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would</a:t>
            </a:r>
            <a:r>
              <a:rPr lang="fi-FI" sz="2900" i="1">
                <a:latin typeface="Agency FB" panose="020B0503020202020204" pitchFamily="34" charset="77"/>
              </a:rPr>
              <a:t>  </a:t>
            </a:r>
            <a:r>
              <a:rPr lang="fi-FI" sz="2900" i="1" err="1">
                <a:latin typeface="Agency FB" panose="020B0503020202020204" pitchFamily="34" charset="77"/>
              </a:rPr>
              <a:t>we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give</a:t>
            </a:r>
            <a:r>
              <a:rPr lang="fi-FI" sz="2900" i="1">
                <a:latin typeface="Agency FB" panose="020B0503020202020204" pitchFamily="34" charset="77"/>
              </a:rPr>
              <a:t> to </a:t>
            </a:r>
            <a:r>
              <a:rPr lang="fi-FI" sz="2900" i="1" err="1">
                <a:latin typeface="Agency FB" panose="020B0503020202020204" pitchFamily="34" charset="77"/>
              </a:rPr>
              <a:t>our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fellow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student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who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wants</a:t>
            </a:r>
            <a:r>
              <a:rPr lang="fi-FI" sz="2900" i="1">
                <a:latin typeface="Agency FB" panose="020B0503020202020204" pitchFamily="34" charset="77"/>
              </a:rPr>
              <a:t> to </a:t>
            </a:r>
            <a:r>
              <a:rPr lang="fi-FI" sz="2900" i="1" err="1">
                <a:latin typeface="Agency FB" panose="020B0503020202020204" pitchFamily="34" charset="77"/>
              </a:rPr>
              <a:t>become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</a:p>
          <a:p>
            <a:pPr algn="l"/>
            <a:r>
              <a:rPr lang="fi-FI" sz="2900" i="1">
                <a:latin typeface="Agency FB" panose="020B0503020202020204" pitchFamily="34" charset="77"/>
              </a:rPr>
              <a:t>an </a:t>
            </a:r>
            <a:r>
              <a:rPr lang="fi-FI" sz="2900" i="1" err="1">
                <a:latin typeface="Agency FB" panose="020B0503020202020204" pitchFamily="34" charset="77"/>
              </a:rPr>
              <a:t>entrepreneur</a:t>
            </a:r>
            <a:r>
              <a:rPr lang="fi-FI" sz="2900" i="1">
                <a:latin typeface="Agency FB" panose="020B0503020202020204" pitchFamily="34" charset="77"/>
              </a:rPr>
              <a:t> in a </a:t>
            </a:r>
            <a:r>
              <a:rPr lang="fi-FI" sz="2900" i="1" err="1">
                <a:latin typeface="Agency FB" panose="020B0503020202020204" pitchFamily="34" charset="77"/>
              </a:rPr>
              <a:t>creative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field</a:t>
            </a:r>
            <a:r>
              <a:rPr lang="fi-FI" sz="2900" i="1">
                <a:latin typeface="Agency FB" panose="020B0503020202020204" pitchFamily="34" charset="77"/>
              </a:rPr>
              <a:t>? </a:t>
            </a:r>
            <a:r>
              <a:rPr lang="fi-FI" sz="2900" i="1" err="1">
                <a:latin typeface="Agency FB" panose="020B0503020202020204" pitchFamily="34" charset="77"/>
              </a:rPr>
              <a:t>What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would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be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our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opportunity</a:t>
            </a:r>
            <a:r>
              <a:rPr lang="fi-FI" sz="2900" i="1">
                <a:latin typeface="Agency FB" panose="020B0503020202020204" pitchFamily="34" charset="77"/>
              </a:rPr>
              <a:t> </a:t>
            </a:r>
            <a:r>
              <a:rPr lang="fi-FI" sz="2900" i="1" err="1">
                <a:latin typeface="Agency FB" panose="020B0503020202020204" pitchFamily="34" charset="77"/>
              </a:rPr>
              <a:t>recommendation</a:t>
            </a:r>
            <a:r>
              <a:rPr lang="fi-FI" sz="2900" i="1">
                <a:latin typeface="Agency FB" panose="020B0503020202020204" pitchFamily="34" charset="77"/>
              </a:rPr>
              <a:t>?”</a:t>
            </a:r>
          </a:p>
          <a:p>
            <a:pPr algn="l"/>
            <a:endParaRPr lang="fi-FI" sz="2100">
              <a:latin typeface="Agency FB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91066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7372264-7A3A-F848-A2F8-7F83C7D3BB26}"/>
              </a:ext>
            </a:extLst>
          </p:cNvPr>
          <p:cNvSpPr txBox="1"/>
          <p:nvPr/>
        </p:nvSpPr>
        <p:spPr>
          <a:xfrm>
            <a:off x="-185602" y="4994621"/>
            <a:ext cx="67225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8000" b="1">
                <a:solidFill>
                  <a:schemeClr val="accent1"/>
                </a:solidFill>
                <a:latin typeface="Agency FB" panose="020B0503020202020204" pitchFamily="34" charset="77"/>
              </a:rPr>
              <a:t>Break 10 </a:t>
            </a:r>
            <a:r>
              <a:rPr lang="fi-FI" sz="8000" b="1" err="1">
                <a:solidFill>
                  <a:schemeClr val="accent1"/>
                </a:solidFill>
                <a:latin typeface="Agency FB" panose="020B0503020202020204" pitchFamily="34" charset="77"/>
              </a:rPr>
              <a:t>mins</a:t>
            </a:r>
            <a:endParaRPr lang="fi-FI" sz="8000" b="1">
              <a:solidFill>
                <a:schemeClr val="accent1"/>
              </a:solidFill>
              <a:latin typeface="Agency FB" panose="020B0503020202020204" pitchFamily="34" charset="77"/>
            </a:endParaRPr>
          </a:p>
          <a:p>
            <a:pPr algn="ctr"/>
            <a:endParaRPr lang="fi-FI" sz="8000" b="1">
              <a:solidFill>
                <a:schemeClr val="accent1"/>
              </a:solidFill>
              <a:latin typeface="Agency FB" panose="020B0503020202020204" pitchFamily="34" charset="77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38FD0B55-01FC-BB0D-38E6-C2F54BB1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88" t="11180" r="20540" b="21063"/>
          <a:stretch/>
        </p:blipFill>
        <p:spPr>
          <a:xfrm>
            <a:off x="6407727" y="0"/>
            <a:ext cx="57842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576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3">
            <a:extLst>
              <a:ext uri="{FF2B5EF4-FFF2-40B4-BE49-F238E27FC236}">
                <a16:creationId xmlns:a16="http://schemas.microsoft.com/office/drawing/2014/main" id="{22E1A00A-C201-1999-B9F0-DBAA10B0C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9022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52963EEB-0BF4-982F-1CDE-32D49E62B1EC}"/>
              </a:ext>
            </a:extLst>
          </p:cNvPr>
          <p:cNvSpPr txBox="1"/>
          <p:nvPr/>
        </p:nvSpPr>
        <p:spPr>
          <a:xfrm>
            <a:off x="239529" y="5103674"/>
            <a:ext cx="119524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5400" b="1">
                <a:latin typeface="Bahnschrift" panose="020F0502020204030204" pitchFamily="34" charset="0"/>
              </a:rPr>
              <a:t>Ville Hyvönen	       		</a:t>
            </a:r>
            <a:r>
              <a:rPr lang="fi-FI" sz="2000" b="1">
                <a:latin typeface="Bahnschrift" panose="020F0502020204030204" pitchFamily="34" charset="0"/>
              </a:rPr>
              <a:t>Audio-visual designer, producer, artist</a:t>
            </a:r>
            <a:r>
              <a:rPr lang="fi-FI" sz="5400" b="1">
                <a:latin typeface="Bahnschrift" panose="020F050202020403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848374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B13186E1-C09C-8434-B79D-E98409250EF5}"/>
              </a:ext>
            </a:extLst>
          </p:cNvPr>
          <p:cNvSpPr txBox="1"/>
          <p:nvPr/>
        </p:nvSpPr>
        <p:spPr>
          <a:xfrm>
            <a:off x="3495675" y="964168"/>
            <a:ext cx="52006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/>
              <a:t>SURVEY</a:t>
            </a:r>
          </a:p>
          <a:p>
            <a:pPr algn="ctr"/>
            <a:endParaRPr lang="fi-FI"/>
          </a:p>
          <a:p>
            <a:pPr algn="ctr"/>
            <a:r>
              <a:rPr lang="fi-FI"/>
              <a:t>https://forms.gle/XGTtyEpNh5axnDNS8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BC60CAD-5AE9-444D-3DE4-42B03A854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2274332"/>
            <a:ext cx="35814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45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D50B73F1-E43E-4C9D-9C02-C5FB0F5E52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55"/>
          <a:stretch/>
        </p:blipFill>
        <p:spPr>
          <a:xfrm rot="20119598">
            <a:off x="8319942" y="3558334"/>
            <a:ext cx="3758566" cy="2243809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0AA162AC-5EF8-4CB6-91CC-BC68760DA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4400">
            <a:off x="43365" y="4394579"/>
            <a:ext cx="2743200" cy="1866103"/>
          </a:xfrm>
          <a:prstGeom prst="rect">
            <a:avLst/>
          </a:prstGeom>
        </p:spPr>
      </p:pic>
      <p:pic>
        <p:nvPicPr>
          <p:cNvPr id="9" name="Picture 6" descr="Icon&#10;&#10;Description automatically generated">
            <a:extLst>
              <a:ext uri="{FF2B5EF4-FFF2-40B4-BE49-F238E27FC236}">
                <a16:creationId xmlns:a16="http://schemas.microsoft.com/office/drawing/2014/main" id="{DB0FC206-646C-62CA-D4D6-54BF34EBD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54464">
            <a:off x="460686" y="852833"/>
            <a:ext cx="3375404" cy="2386260"/>
          </a:xfrm>
          <a:prstGeom prst="rect">
            <a:avLst/>
          </a:prstGeom>
        </p:spPr>
      </p:pic>
      <p:pic>
        <p:nvPicPr>
          <p:cNvPr id="11" name="Picture 6" descr="Icon&#10;&#10;Description automatically generated">
            <a:extLst>
              <a:ext uri="{FF2B5EF4-FFF2-40B4-BE49-F238E27FC236}">
                <a16:creationId xmlns:a16="http://schemas.microsoft.com/office/drawing/2014/main" id="{779EFA36-0BF2-E30D-79F7-C89B7A2E49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55"/>
          <a:stretch/>
        </p:blipFill>
        <p:spPr>
          <a:xfrm rot="827676">
            <a:off x="2474487" y="4475500"/>
            <a:ext cx="3430966" cy="2048237"/>
          </a:xfrm>
          <a:prstGeom prst="rect">
            <a:avLst/>
          </a:prstGeom>
        </p:spPr>
      </p:pic>
      <p:pic>
        <p:nvPicPr>
          <p:cNvPr id="13" name="Picture 6" descr="Icon&#10;&#10;Description automatically generated">
            <a:extLst>
              <a:ext uri="{FF2B5EF4-FFF2-40B4-BE49-F238E27FC236}">
                <a16:creationId xmlns:a16="http://schemas.microsoft.com/office/drawing/2014/main" id="{B8A5BF42-51EF-A200-A621-08F240612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112065">
            <a:off x="9159565" y="566161"/>
            <a:ext cx="2461079" cy="17398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AF210-2A16-4329-9163-D0E8E66E2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3506" y="461191"/>
            <a:ext cx="5580743" cy="115428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buNone/>
            </a:pPr>
            <a:r>
              <a:rPr lang="fi-FI" sz="5300" b="1">
                <a:latin typeface="Aharoni" panose="02010803020104030203" pitchFamily="2" charset="-79"/>
                <a:ea typeface="+mn-lt"/>
                <a:cs typeface="Aharoni" panose="02010803020104030203" pitchFamily="2" charset="-79"/>
              </a:rPr>
              <a:t>Group Discussion</a:t>
            </a:r>
          </a:p>
          <a:p>
            <a:pPr algn="ctr">
              <a:buNone/>
            </a:pPr>
            <a:endParaRPr lang="fi-FI" sz="3800">
              <a:latin typeface="Aharoni" panose="02010803020104030203" pitchFamily="2" charset="-79"/>
              <a:ea typeface="+mn-lt"/>
              <a:cs typeface="Aharoni" panose="02010803020104030203" pitchFamily="2" charset="-79"/>
            </a:endParaRPr>
          </a:p>
          <a:p>
            <a:pPr algn="ctr">
              <a:buNone/>
            </a:pPr>
            <a:r>
              <a:rPr lang="fi-FI" sz="3800">
                <a:latin typeface="Aharoni" panose="02010803020104030203" pitchFamily="2" charset="-79"/>
                <a:ea typeface="+mn-lt"/>
                <a:cs typeface="Aharoni" panose="02010803020104030203" pitchFamily="2" charset="-79"/>
              </a:rPr>
              <a:t>Question:</a:t>
            </a:r>
          </a:p>
          <a:p>
            <a:pPr algn="ctr">
              <a:buNone/>
            </a:pPr>
            <a:r>
              <a:rPr lang="fi-FI" sz="3800" b="1" i="1">
                <a:latin typeface="Aharoni" panose="02010803020104030203" pitchFamily="2" charset="-79"/>
                <a:ea typeface="+mn-lt"/>
                <a:cs typeface="Aharoni" panose="02010803020104030203" pitchFamily="2" charset="-79"/>
              </a:rPr>
              <a:t> What factors determine Professional identity? </a:t>
            </a:r>
            <a:endParaRPr lang="en-US" sz="3800" b="1" i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buNone/>
            </a:pPr>
            <a:endParaRPr lang="en-US" sz="6000" b="1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buNone/>
            </a:pPr>
            <a:endParaRPr lang="en-US" sz="6000" b="1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buNone/>
            </a:pPr>
            <a:endParaRPr lang="en-US" sz="6000" b="1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>
              <a:buNone/>
            </a:pPr>
            <a:endParaRPr lang="en-US" sz="3600" b="1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 algn="ctr"/>
            <a:endParaRPr lang="en-US" sz="1200">
              <a:solidFill>
                <a:srgbClr val="00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lvl="1" algn="ctr"/>
            <a:endParaRPr lang="en-US" sz="120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92583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Kuva 21">
            <a:extLst>
              <a:ext uri="{FF2B5EF4-FFF2-40B4-BE49-F238E27FC236}">
                <a16:creationId xmlns:a16="http://schemas.microsoft.com/office/drawing/2014/main" id="{BC9C0C97-1C20-6ACB-C94B-A05E715E72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4" t="7988" r="9390" b="6371"/>
          <a:stretch/>
        </p:blipFill>
        <p:spPr>
          <a:xfrm>
            <a:off x="8677716" y="520738"/>
            <a:ext cx="3302001" cy="2921000"/>
          </a:xfrm>
          <a:prstGeom prst="rect">
            <a:avLst/>
          </a:prstGeom>
        </p:spPr>
      </p:pic>
      <p:sp>
        <p:nvSpPr>
          <p:cNvPr id="24" name="Tekstiruutu 23">
            <a:extLst>
              <a:ext uri="{FF2B5EF4-FFF2-40B4-BE49-F238E27FC236}">
                <a16:creationId xmlns:a16="http://schemas.microsoft.com/office/drawing/2014/main" id="{B3ACE043-CB85-592C-01AF-20AFCE61BEA3}"/>
              </a:ext>
            </a:extLst>
          </p:cNvPr>
          <p:cNvSpPr txBox="1"/>
          <p:nvPr/>
        </p:nvSpPr>
        <p:spPr>
          <a:xfrm>
            <a:off x="8788671" y="3785521"/>
            <a:ext cx="29941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2000" b="1"/>
              <a:t>Cut out your personal assesment ”flower”</a:t>
            </a:r>
          </a:p>
          <a:p>
            <a:pPr algn="ctr"/>
            <a:endParaRPr lang="fi-FI" sz="2000" b="1"/>
          </a:p>
          <a:p>
            <a:pPr algn="ctr"/>
            <a:r>
              <a:rPr lang="fi-FI" sz="2000" b="1"/>
              <a:t>Your ABILITY </a:t>
            </a:r>
          </a:p>
          <a:p>
            <a:pPr algn="ctr"/>
            <a:r>
              <a:rPr lang="fi-FI" sz="2000" b="1"/>
              <a:t>in scale 1-5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EE479715-66AD-EEE2-654B-A2377034CC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"/>
          <a:stretch/>
        </p:blipFill>
        <p:spPr>
          <a:xfrm rot="14616084">
            <a:off x="2257670" y="1293852"/>
            <a:ext cx="4337936" cy="4304877"/>
          </a:xfrm>
          <a:prstGeom prst="rect">
            <a:avLst/>
          </a:prstGeom>
        </p:spPr>
      </p:pic>
      <p:sp>
        <p:nvSpPr>
          <p:cNvPr id="32" name="Tekstiruutu 31">
            <a:extLst>
              <a:ext uri="{FF2B5EF4-FFF2-40B4-BE49-F238E27FC236}">
                <a16:creationId xmlns:a16="http://schemas.microsoft.com/office/drawing/2014/main" id="{EC8DFB2D-A010-4E6D-6F1D-9C4D12F464BB}"/>
              </a:ext>
            </a:extLst>
          </p:cNvPr>
          <p:cNvSpPr txBox="1"/>
          <p:nvPr/>
        </p:nvSpPr>
        <p:spPr>
          <a:xfrm>
            <a:off x="1077052" y="88956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/>
              <a:t>Economical knowledge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0DE6F70E-7098-61C3-8628-43C2F00D8AD0}"/>
              </a:ext>
            </a:extLst>
          </p:cNvPr>
          <p:cNvSpPr txBox="1"/>
          <p:nvPr/>
        </p:nvSpPr>
        <p:spPr>
          <a:xfrm>
            <a:off x="6321151" y="3015058"/>
            <a:ext cx="18288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/>
              <a:t>Empathy&amp;</a:t>
            </a:r>
          </a:p>
          <a:p>
            <a:pPr algn="ctr"/>
            <a:r>
              <a:rPr lang="fi-FI"/>
              <a:t>Customer</a:t>
            </a:r>
          </a:p>
        </p:txBody>
      </p:sp>
      <p:sp>
        <p:nvSpPr>
          <p:cNvPr id="36" name="Tekstiruutu 35">
            <a:extLst>
              <a:ext uri="{FF2B5EF4-FFF2-40B4-BE49-F238E27FC236}">
                <a16:creationId xmlns:a16="http://schemas.microsoft.com/office/drawing/2014/main" id="{860CB675-BC72-3395-A2CA-7F69180836AF}"/>
              </a:ext>
            </a:extLst>
          </p:cNvPr>
          <p:cNvSpPr txBox="1"/>
          <p:nvPr/>
        </p:nvSpPr>
        <p:spPr>
          <a:xfrm>
            <a:off x="6096000" y="4883784"/>
            <a:ext cx="18288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/>
              <a:t>Well </a:t>
            </a:r>
            <a:r>
              <a:rPr lang="fi-FI" err="1"/>
              <a:t>being</a:t>
            </a:r>
            <a:r>
              <a:rPr lang="fi-FI"/>
              <a:t> &amp;</a:t>
            </a:r>
          </a:p>
          <a:p>
            <a:pPr algn="ctr"/>
            <a:r>
              <a:rPr lang="fi-FI"/>
              <a:t> </a:t>
            </a:r>
            <a:r>
              <a:rPr lang="fi-FI" err="1"/>
              <a:t>self</a:t>
            </a:r>
            <a:r>
              <a:rPr lang="fi-FI"/>
              <a:t> </a:t>
            </a:r>
            <a:r>
              <a:rPr lang="fi-FI" err="1"/>
              <a:t>leadership</a:t>
            </a:r>
            <a:endParaRPr lang="fi-FI"/>
          </a:p>
        </p:txBody>
      </p:sp>
      <p:sp>
        <p:nvSpPr>
          <p:cNvPr id="38" name="Tekstiruutu 37">
            <a:extLst>
              <a:ext uri="{FF2B5EF4-FFF2-40B4-BE49-F238E27FC236}">
                <a16:creationId xmlns:a16="http://schemas.microsoft.com/office/drawing/2014/main" id="{6DFC262C-DB19-3626-F07E-DBD5AD8C5D3A}"/>
              </a:ext>
            </a:extLst>
          </p:cNvPr>
          <p:cNvSpPr txBox="1"/>
          <p:nvPr/>
        </p:nvSpPr>
        <p:spPr>
          <a:xfrm>
            <a:off x="3632782" y="5976867"/>
            <a:ext cx="18288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err="1"/>
              <a:t>Making</a:t>
            </a:r>
            <a:r>
              <a:rPr lang="fi-FI"/>
              <a:t> &amp;</a:t>
            </a:r>
          </a:p>
          <a:p>
            <a:pPr algn="ctr"/>
            <a:r>
              <a:rPr lang="fi-FI" err="1"/>
              <a:t>Delivering</a:t>
            </a:r>
            <a:endParaRPr lang="fi-FI"/>
          </a:p>
        </p:txBody>
      </p:sp>
      <p:sp>
        <p:nvSpPr>
          <p:cNvPr id="40" name="Tekstiruutu 39">
            <a:extLst>
              <a:ext uri="{FF2B5EF4-FFF2-40B4-BE49-F238E27FC236}">
                <a16:creationId xmlns:a16="http://schemas.microsoft.com/office/drawing/2014/main" id="{FDEB7652-4A9C-1ECD-9F83-2DCDF55A654E}"/>
              </a:ext>
            </a:extLst>
          </p:cNvPr>
          <p:cNvSpPr txBox="1"/>
          <p:nvPr/>
        </p:nvSpPr>
        <p:spPr>
          <a:xfrm>
            <a:off x="3394652" y="557967"/>
            <a:ext cx="18288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err="1"/>
              <a:t>Sustainability</a:t>
            </a:r>
            <a:endParaRPr lang="fi-FI"/>
          </a:p>
        </p:txBody>
      </p:sp>
      <p:sp>
        <p:nvSpPr>
          <p:cNvPr id="42" name="Tekstiruutu 41">
            <a:extLst>
              <a:ext uri="{FF2B5EF4-FFF2-40B4-BE49-F238E27FC236}">
                <a16:creationId xmlns:a16="http://schemas.microsoft.com/office/drawing/2014/main" id="{C568C936-3CB3-00DF-0186-C0E76821B61A}"/>
              </a:ext>
            </a:extLst>
          </p:cNvPr>
          <p:cNvSpPr txBox="1"/>
          <p:nvPr/>
        </p:nvSpPr>
        <p:spPr>
          <a:xfrm>
            <a:off x="212283" y="3338223"/>
            <a:ext cx="2492816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err="1"/>
              <a:t>Entrepreneurial</a:t>
            </a:r>
            <a:r>
              <a:rPr lang="fi-FI"/>
              <a:t> </a:t>
            </a:r>
            <a:r>
              <a:rPr lang="fi-FI" err="1"/>
              <a:t>mindset</a:t>
            </a:r>
            <a:r>
              <a:rPr lang="fi-FI"/>
              <a:t> &amp; </a:t>
            </a:r>
            <a:r>
              <a:rPr lang="fi-FI" err="1"/>
              <a:t>Resilience</a:t>
            </a:r>
            <a:endParaRPr lang="fi-FI"/>
          </a:p>
        </p:txBody>
      </p:sp>
      <p:sp>
        <p:nvSpPr>
          <p:cNvPr id="44" name="Tekstiruutu 43">
            <a:extLst>
              <a:ext uri="{FF2B5EF4-FFF2-40B4-BE49-F238E27FC236}">
                <a16:creationId xmlns:a16="http://schemas.microsoft.com/office/drawing/2014/main" id="{4DC59CAD-A720-D8A1-0EE6-ECB0204F43B5}"/>
              </a:ext>
            </a:extLst>
          </p:cNvPr>
          <p:cNvSpPr txBox="1"/>
          <p:nvPr/>
        </p:nvSpPr>
        <p:spPr>
          <a:xfrm>
            <a:off x="1353842" y="5206949"/>
            <a:ext cx="18288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/>
              <a:t>Teamwork &amp;</a:t>
            </a:r>
          </a:p>
          <a:p>
            <a:pPr algn="ctr"/>
            <a:r>
              <a:rPr lang="fi-FI"/>
              <a:t>Networking</a:t>
            </a:r>
          </a:p>
        </p:txBody>
      </p:sp>
      <p:sp>
        <p:nvSpPr>
          <p:cNvPr id="46" name="Tekstiruutu 45">
            <a:extLst>
              <a:ext uri="{FF2B5EF4-FFF2-40B4-BE49-F238E27FC236}">
                <a16:creationId xmlns:a16="http://schemas.microsoft.com/office/drawing/2014/main" id="{256385AC-FA1C-95AD-77D9-681DAAEC142D}"/>
              </a:ext>
            </a:extLst>
          </p:cNvPr>
          <p:cNvSpPr txBox="1"/>
          <p:nvPr/>
        </p:nvSpPr>
        <p:spPr>
          <a:xfrm>
            <a:off x="5670634" y="1423331"/>
            <a:ext cx="18288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err="1"/>
              <a:t>Creativity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7973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A771A-E47C-1341-A9B4-14CE5C748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361" y="1184977"/>
            <a:ext cx="6160755" cy="4358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227CB1-B66B-CD4F-9260-0BF1343FD955}"/>
              </a:ext>
            </a:extLst>
          </p:cNvPr>
          <p:cNvSpPr txBox="1"/>
          <p:nvPr/>
        </p:nvSpPr>
        <p:spPr>
          <a:xfrm>
            <a:off x="1047136" y="1157840"/>
            <a:ext cx="5250425" cy="438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err="1">
                <a:latin typeface="MuktaMahee" panose="020B0000000000000000" pitchFamily="34" charset="77"/>
                <a:cs typeface="MuktaMahee" panose="020B0000000000000000" pitchFamily="34" charset="77"/>
              </a:rPr>
              <a:t>Social</a:t>
            </a:r>
            <a:r>
              <a:rPr lang="fi-FI" sz="3600">
                <a:latin typeface="MuktaMahee" panose="020B0000000000000000" pitchFamily="34" charset="77"/>
                <a:cs typeface="MuktaMahee" panose="020B0000000000000000" pitchFamily="34" charset="77"/>
              </a:rPr>
              <a:t> Design</a:t>
            </a:r>
          </a:p>
          <a:p>
            <a:endParaRPr lang="fi-FI" sz="4000" b="1" i="1">
              <a:solidFill>
                <a:srgbClr val="FF0000"/>
              </a:solidFill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r>
              <a:rPr lang="en-GB" sz="2400">
                <a:latin typeface="MuktaMahee" panose="020B0000000000000000" pitchFamily="34" charset="77"/>
                <a:cs typeface="MuktaMahee" panose="020B0000000000000000" pitchFamily="34" charset="77"/>
              </a:rPr>
              <a:t>Lucy Kimbell and Joe </a:t>
            </a:r>
            <a:r>
              <a:rPr lang="en-GB" sz="2400" err="1">
                <a:latin typeface="MuktaMahee" panose="020B0000000000000000" pitchFamily="34" charset="77"/>
                <a:cs typeface="MuktaMahee" panose="020B0000000000000000" pitchFamily="34" charset="77"/>
              </a:rPr>
              <a:t>Julier</a:t>
            </a:r>
            <a:endParaRPr lang="en-GB" sz="800"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endParaRPr lang="en-GB" sz="800"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endParaRPr lang="en-GB" sz="800"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endParaRPr lang="en-GB" sz="800"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endParaRPr lang="en-GB" sz="700"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r>
              <a:rPr lang="en-GB" sz="2000">
                <a:latin typeface="MuktaMahee" panose="020B0000000000000000" pitchFamily="34" charset="77"/>
                <a:cs typeface="MuktaMahee" panose="020B0000000000000000" pitchFamily="34" charset="77"/>
              </a:rPr>
              <a:t>Model for how to develop your activities. Closely related to design thinking, service design etc.</a:t>
            </a:r>
            <a:br>
              <a:rPr lang="en-GB" sz="4400">
                <a:latin typeface="MuktaMahee" panose="020B0000000000000000" pitchFamily="34" charset="77"/>
                <a:cs typeface="MuktaMahee" panose="020B0000000000000000" pitchFamily="34" charset="77"/>
              </a:rPr>
            </a:br>
            <a:r>
              <a:rPr lang="en-GB" sz="2000">
                <a:latin typeface="MuktaMahee" panose="020B0000000000000000" pitchFamily="34" charset="77"/>
                <a:cs typeface="MuktaMahee" panose="020B0000000000000000" pitchFamily="34" charset="77"/>
                <a:hlinkClick r:id="rId3" tooltip="http://www.lucykimbell.com/stuff/fieldstudio_socialdesignmethodsmenu.pdf"/>
              </a:rPr>
              <a:t>http://www.lucykimbell.com/stuff/Fieldstudio_SocialDesignMethodsMenu.pdf</a:t>
            </a:r>
            <a:br>
              <a:rPr lang="en-GB" sz="4800">
                <a:latin typeface="MuktaMahee" panose="020B0000000000000000" pitchFamily="34" charset="77"/>
                <a:cs typeface="MuktaMahee" panose="020B0000000000000000" pitchFamily="34" charset="77"/>
              </a:rPr>
            </a:br>
            <a:endParaRPr lang="en-GB" sz="600" b="1">
              <a:solidFill>
                <a:schemeClr val="accent1"/>
              </a:solidFill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endParaRPr lang="en-GB" sz="600" b="1">
              <a:solidFill>
                <a:schemeClr val="accent1"/>
              </a:solidFill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endParaRPr lang="en-GB" sz="600" b="1">
              <a:solidFill>
                <a:schemeClr val="accent1"/>
              </a:solidFill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endParaRPr lang="en-GB" sz="600" b="1">
              <a:solidFill>
                <a:schemeClr val="accent1"/>
              </a:solidFill>
              <a:latin typeface="MuktaMahee" panose="020B0000000000000000" pitchFamily="34" charset="77"/>
              <a:cs typeface="MuktaMahee" panose="020B0000000000000000" pitchFamily="34" charset="77"/>
            </a:endParaRPr>
          </a:p>
          <a:p>
            <a:r>
              <a:rPr lang="en-GB" sz="2400" b="1">
                <a:solidFill>
                  <a:schemeClr val="accent1"/>
                </a:solidFill>
                <a:latin typeface="MuktaMahee" panose="020B0000000000000000" pitchFamily="34" charset="77"/>
                <a:cs typeface="MuktaMahee" panose="020B0000000000000000" pitchFamily="34" charset="77"/>
              </a:rPr>
              <a:t>How </a:t>
            </a:r>
            <a:r>
              <a:rPr lang="en-GB" sz="2400">
                <a:latin typeface="MuktaMahee" panose="020B0000000000000000" pitchFamily="34" charset="77"/>
                <a:cs typeface="MuktaMahee" panose="020B0000000000000000" pitchFamily="34" charset="77"/>
              </a:rPr>
              <a:t>to do </a:t>
            </a:r>
            <a:endParaRPr lang="en-FI" sz="2400" i="1">
              <a:solidFill>
                <a:srgbClr val="FF0000"/>
              </a:solidFill>
              <a:latin typeface="MuktaMahee" panose="020B0000000000000000" pitchFamily="34" charset="77"/>
              <a:cs typeface="MuktaMahee" panose="020B0000000000000000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7139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B648C8-C1AE-43A0-9C88-741CD3275C4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803351"/>
            <a:ext cx="12192000" cy="53879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>
                <a:solidFill>
                  <a:schemeClr val="bg1"/>
                </a:solidFill>
                <a:cs typeface="Calibri"/>
              </a:rPr>
              <a:t>What is your niche?</a:t>
            </a:r>
          </a:p>
        </p:txBody>
      </p:sp>
    </p:spTree>
    <p:extLst>
      <p:ext uri="{BB962C8B-B14F-4D97-AF65-F5344CB8AC3E}">
        <p14:creationId xmlns:p14="http://schemas.microsoft.com/office/powerpoint/2010/main" val="2196598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C55F37-F623-4F68-9024-CDDCCB7FD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2043113"/>
            <a:ext cx="8362950" cy="277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877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1E125-F59C-4F52-9957-E584AA42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00" y="2143760"/>
            <a:ext cx="5713100" cy="2895600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0000"/>
                </a:solidFill>
              </a:rPr>
              <a:t>Finding customers</a:t>
            </a:r>
            <a:br>
              <a:rPr lang="en-US">
                <a:solidFill>
                  <a:srgbClr val="000000"/>
                </a:solidFill>
              </a:rPr>
            </a:b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=</a:t>
            </a: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Finding people or organizations you can help</a:t>
            </a:r>
            <a:endParaRPr lang="fi-FI">
              <a:solidFill>
                <a:srgbClr val="000000"/>
              </a:solidFill>
            </a:endParaRPr>
          </a:p>
        </p:txBody>
      </p:sp>
      <p:pic>
        <p:nvPicPr>
          <p:cNvPr id="7" name="Graphic 6" descr="Children with solid fill">
            <a:extLst>
              <a:ext uri="{FF2B5EF4-FFF2-40B4-BE49-F238E27FC236}">
                <a16:creationId xmlns:a16="http://schemas.microsoft.com/office/drawing/2014/main" id="{5E742F9B-85C4-40F6-8062-56CD04581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66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>
            <a:extLst>
              <a:ext uri="{FF2B5EF4-FFF2-40B4-BE49-F238E27FC236}">
                <a16:creationId xmlns:a16="http://schemas.microsoft.com/office/drawing/2014/main" id="{70851E05-BB84-71DA-E412-669CAC07B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175"/>
            <a:ext cx="12192000" cy="6877175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308A0B9-09B3-18E8-2376-2A6CA6DDBAFA}"/>
              </a:ext>
            </a:extLst>
          </p:cNvPr>
          <p:cNvSpPr txBox="1"/>
          <p:nvPr/>
        </p:nvSpPr>
        <p:spPr>
          <a:xfrm>
            <a:off x="899583" y="661473"/>
            <a:ext cx="70696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4200" b="1" err="1">
                <a:solidFill>
                  <a:schemeClr val="bg1"/>
                </a:solidFill>
                <a:latin typeface="Agency FB" panose="020B0503020202020204" pitchFamily="34" charset="77"/>
              </a:rPr>
              <a:t>What</a:t>
            </a:r>
            <a:r>
              <a:rPr lang="fi-FI" sz="4200" b="1">
                <a:solidFill>
                  <a:schemeClr val="bg1"/>
                </a:solidFill>
                <a:latin typeface="Agency FB" panose="020B0503020202020204" pitchFamily="34" charset="77"/>
              </a:rPr>
              <a:t>:</a:t>
            </a:r>
          </a:p>
          <a:p>
            <a:pPr algn="l"/>
            <a:endParaRPr lang="fi-FI" sz="4200" b="1">
              <a:solidFill>
                <a:schemeClr val="bg1"/>
              </a:solidFill>
              <a:latin typeface="Agency FB" panose="020B0503020202020204" pitchFamily="34" charset="77"/>
            </a:endParaRPr>
          </a:p>
          <a:p>
            <a:pPr algn="l"/>
            <a:r>
              <a:rPr lang="fi-FI" sz="4200" b="1" err="1">
                <a:solidFill>
                  <a:schemeClr val="bg1"/>
                </a:solidFill>
                <a:latin typeface="Agency FB" panose="020B0503020202020204" pitchFamily="34" charset="77"/>
              </a:rPr>
              <a:t>Expedition</a:t>
            </a:r>
            <a:r>
              <a:rPr lang="fi-FI" sz="4200" b="1">
                <a:solidFill>
                  <a:schemeClr val="bg1"/>
                </a:solidFill>
                <a:latin typeface="Agency FB" panose="020B0503020202020204" pitchFamily="34" charset="77"/>
              </a:rPr>
              <a:t> into the </a:t>
            </a:r>
            <a:r>
              <a:rPr lang="fi-FI" sz="4200" b="1" err="1">
                <a:solidFill>
                  <a:schemeClr val="bg1"/>
                </a:solidFill>
                <a:latin typeface="Agency FB" panose="020B0503020202020204" pitchFamily="34" charset="77"/>
              </a:rPr>
              <a:t>entrepreneurial</a:t>
            </a:r>
            <a:r>
              <a:rPr lang="fi-FI" sz="4200" b="1">
                <a:solidFill>
                  <a:schemeClr val="bg1"/>
                </a:solidFill>
                <a:latin typeface="Agency FB" panose="020B0503020202020204" pitchFamily="34" charset="77"/>
              </a:rPr>
              <a:t> </a:t>
            </a:r>
            <a:r>
              <a:rPr lang="fi-FI" sz="4200" b="1" err="1">
                <a:solidFill>
                  <a:schemeClr val="bg1"/>
                </a:solidFill>
                <a:latin typeface="Agency FB" panose="020B0503020202020204" pitchFamily="34" charset="77"/>
              </a:rPr>
              <a:t>landscape</a:t>
            </a:r>
            <a:r>
              <a:rPr lang="fi-FI" sz="4200" b="1">
                <a:solidFill>
                  <a:schemeClr val="bg1"/>
                </a:solidFill>
                <a:latin typeface="Agency FB" panose="020B0503020202020204" pitchFamily="34" charset="77"/>
              </a:rPr>
              <a:t> of your </a:t>
            </a:r>
            <a:r>
              <a:rPr lang="fi-FI" sz="4200" b="1" err="1">
                <a:solidFill>
                  <a:schemeClr val="bg1"/>
                </a:solidFill>
                <a:latin typeface="Agency FB" panose="020B0503020202020204" pitchFamily="34" charset="77"/>
              </a:rPr>
              <a:t>field</a:t>
            </a:r>
            <a:r>
              <a:rPr lang="fi-FI" sz="4200" b="1">
                <a:solidFill>
                  <a:schemeClr val="bg1"/>
                </a:solidFill>
                <a:latin typeface="Agency FB" panose="020B0503020202020204" pitchFamily="34" charset="7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1609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023F8B-6449-4CF8-B483-A972D71985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67" b="12188"/>
          <a:stretch/>
        </p:blipFill>
        <p:spPr>
          <a:xfrm>
            <a:off x="1359901" y="0"/>
            <a:ext cx="9133259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0ED691C-34E9-43CA-919B-FE41D7B87F29}"/>
              </a:ext>
            </a:extLst>
          </p:cNvPr>
          <p:cNvGrpSpPr/>
          <p:nvPr/>
        </p:nvGrpSpPr>
        <p:grpSpPr>
          <a:xfrm>
            <a:off x="5821401" y="4342766"/>
            <a:ext cx="6164315" cy="2118381"/>
            <a:chOff x="5821401" y="4342766"/>
            <a:chExt cx="6164315" cy="211838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1F0A9C1-3EB9-4D61-BB9F-50A15155845C}"/>
                </a:ext>
              </a:extLst>
            </p:cNvPr>
            <p:cNvSpPr/>
            <p:nvPr/>
          </p:nvSpPr>
          <p:spPr>
            <a:xfrm rot="2391014">
              <a:off x="5821401" y="4342766"/>
              <a:ext cx="3927025" cy="211838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E722B65-D15B-4065-BE32-DCA2B1BEF31A}"/>
                </a:ext>
              </a:extLst>
            </p:cNvPr>
            <p:cNvSpPr txBox="1"/>
            <p:nvPr/>
          </p:nvSpPr>
          <p:spPr>
            <a:xfrm>
              <a:off x="9000603" y="4784651"/>
              <a:ext cx="29851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Who’s your customer?</a:t>
              </a:r>
              <a:endParaRPr lang="fi-FI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99909D1-6E40-4C86-A4CD-73BAEEA249D7}"/>
              </a:ext>
            </a:extLst>
          </p:cNvPr>
          <p:cNvGrpSpPr/>
          <p:nvPr/>
        </p:nvGrpSpPr>
        <p:grpSpPr>
          <a:xfrm>
            <a:off x="276445" y="-391331"/>
            <a:ext cx="4809930" cy="3927025"/>
            <a:chOff x="276445" y="-391331"/>
            <a:chExt cx="4809930" cy="3927025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9121C9A-BAA7-4086-9130-8461ED50768E}"/>
                </a:ext>
              </a:extLst>
            </p:cNvPr>
            <p:cNvSpPr/>
            <p:nvPr/>
          </p:nvSpPr>
          <p:spPr>
            <a:xfrm rot="3019459">
              <a:off x="2063672" y="512991"/>
              <a:ext cx="3927025" cy="211838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0A3E60-20BA-4B79-8E57-F378CF579CD2}"/>
                </a:ext>
              </a:extLst>
            </p:cNvPr>
            <p:cNvSpPr txBox="1"/>
            <p:nvPr/>
          </p:nvSpPr>
          <p:spPr>
            <a:xfrm>
              <a:off x="276445" y="1572181"/>
              <a:ext cx="256512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Developing your </a:t>
              </a:r>
              <a:br>
                <a:rPr lang="en-US" sz="2400">
                  <a:solidFill>
                    <a:srgbClr val="FF0000"/>
                  </a:solidFill>
                </a:rPr>
              </a:br>
              <a:r>
                <a:rPr lang="en-US" sz="2400">
                  <a:solidFill>
                    <a:srgbClr val="FF0000"/>
                  </a:solidFill>
                </a:rPr>
                <a:t>business = learning</a:t>
              </a:r>
              <a:endParaRPr lang="fi-FI" sz="24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194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1E125-F59C-4F52-9957-E584AA42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900" y="2143760"/>
            <a:ext cx="5713100" cy="2895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A small fish in big pond </a:t>
            </a:r>
            <a:br>
              <a:rPr lang="en-US">
                <a:solidFill>
                  <a:srgbClr val="000000"/>
                </a:solidFill>
              </a:rPr>
            </a:b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or</a:t>
            </a:r>
            <a:br>
              <a:rPr lang="en-US" sz="2800">
                <a:solidFill>
                  <a:srgbClr val="000000"/>
                </a:solidFill>
              </a:rPr>
            </a:br>
            <a:r>
              <a:rPr lang="en-US" sz="2800">
                <a:solidFill>
                  <a:srgbClr val="000000"/>
                </a:solidFill>
              </a:rPr>
              <a:t>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a big fish in small pond?</a:t>
            </a:r>
            <a:endParaRPr lang="fi-FI">
              <a:solidFill>
                <a:srgbClr val="000000"/>
              </a:solidFill>
            </a:endParaRPr>
          </a:p>
        </p:txBody>
      </p:sp>
      <p:pic>
        <p:nvPicPr>
          <p:cNvPr id="7" name="Graphic 6" descr="Fishbowl">
            <a:extLst>
              <a:ext uri="{FF2B5EF4-FFF2-40B4-BE49-F238E27FC236}">
                <a16:creationId xmlns:a16="http://schemas.microsoft.com/office/drawing/2014/main" id="{5E742F9B-85C4-40F6-8062-56CD04581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7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757E-55EF-4AFD-87AC-A7013B8B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33" y="1971040"/>
            <a:ext cx="5614874" cy="291592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A (big) fish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in </a:t>
            </a:r>
            <a:r>
              <a:rPr lang="en-US" b="1">
                <a:solidFill>
                  <a:srgbClr val="000000"/>
                </a:solidFill>
              </a:rPr>
              <a:t>small pond</a:t>
            </a:r>
            <a:r>
              <a:rPr lang="en-US">
                <a:solidFill>
                  <a:srgbClr val="000000"/>
                </a:solidFill>
              </a:rPr>
              <a:t> </a:t>
            </a:r>
            <a:br>
              <a:rPr lang="en-US">
                <a:solidFill>
                  <a:srgbClr val="000000"/>
                </a:solidFill>
              </a:rPr>
            </a:br>
            <a:r>
              <a:rPr lang="en-US">
                <a:solidFill>
                  <a:srgbClr val="000000"/>
                </a:solidFill>
              </a:rPr>
              <a:t>= niche</a:t>
            </a:r>
            <a:endParaRPr lang="fi-FI">
              <a:solidFill>
                <a:srgbClr val="000000"/>
              </a:solidFill>
            </a:endParaRPr>
          </a:p>
        </p:txBody>
      </p:sp>
      <p:pic>
        <p:nvPicPr>
          <p:cNvPr id="7" name="Graphic 6" descr="Fish">
            <a:extLst>
              <a:ext uri="{FF2B5EF4-FFF2-40B4-BE49-F238E27FC236}">
                <a16:creationId xmlns:a16="http://schemas.microsoft.com/office/drawing/2014/main" id="{040997AC-28FC-4535-AA66-AB269C25D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36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46E9-7518-49CD-AD3C-1C461F94A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look for a niche?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5CC44-83F1-4FA3-B1D9-7E03911CE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If specialized skills needed, you can stand out</a:t>
            </a:r>
          </a:p>
          <a:p>
            <a:r>
              <a:rPr lang="en-US" sz="3600"/>
              <a:t>Often easy to identify potential (fewer) customer</a:t>
            </a:r>
          </a:p>
          <a:p>
            <a:r>
              <a:rPr lang="en-US" sz="3600"/>
              <a:t>Less competition, better chance for earning </a:t>
            </a:r>
          </a:p>
          <a:p>
            <a:r>
              <a:rPr lang="en-US" sz="3600"/>
              <a:t>Easier to make a name for yourself</a:t>
            </a:r>
            <a:endParaRPr lang="fi-FI" sz="3600"/>
          </a:p>
        </p:txBody>
      </p:sp>
    </p:spTree>
    <p:extLst>
      <p:ext uri="{BB962C8B-B14F-4D97-AF65-F5344CB8AC3E}">
        <p14:creationId xmlns:p14="http://schemas.microsoft.com/office/powerpoint/2010/main" val="23821592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F46E9-7518-49CD-AD3C-1C461F94A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4" y="802955"/>
            <a:ext cx="5614875" cy="145405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Why not look for a niche?</a:t>
            </a:r>
            <a:endParaRPr lang="fi-FI" sz="400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5CC44-83F1-4FA3-B1D9-7E03911CE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5806786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rgbClr val="000000"/>
                </a:solidFill>
              </a:rPr>
              <a:t>Potentially small market</a:t>
            </a:r>
          </a:p>
          <a:p>
            <a:pPr marL="0" indent="0">
              <a:buNone/>
            </a:pPr>
            <a:r>
              <a:rPr lang="en-US" sz="3200">
                <a:solidFill>
                  <a:srgbClr val="000000"/>
                </a:solidFill>
              </a:rPr>
              <a:t>“Niche lock-in” prevents from growing outside </a:t>
            </a:r>
          </a:p>
          <a:p>
            <a:pPr marL="0" indent="0">
              <a:buNone/>
            </a:pPr>
            <a:r>
              <a:rPr lang="en-US" sz="3200">
                <a:solidFill>
                  <a:srgbClr val="000000"/>
                </a:solidFill>
              </a:rPr>
              <a:t>Also the bad info travels fast</a:t>
            </a:r>
          </a:p>
          <a:p>
            <a:pPr marL="0" indent="0">
              <a:buNone/>
            </a:pPr>
            <a:endParaRPr lang="fi-FI" sz="2000">
              <a:solidFill>
                <a:srgbClr val="000000"/>
              </a:solidFill>
            </a:endParaRPr>
          </a:p>
        </p:txBody>
      </p:sp>
      <p:pic>
        <p:nvPicPr>
          <p:cNvPr id="13" name="Graphic 12" descr="Money">
            <a:extLst>
              <a:ext uri="{FF2B5EF4-FFF2-40B4-BE49-F238E27FC236}">
                <a16:creationId xmlns:a16="http://schemas.microsoft.com/office/drawing/2014/main" id="{07AAA5BA-B634-413F-A492-E42F32967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2064" y="131412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41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2CA3B-6222-4D15-9DAA-6BB4EE63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575" y="2712073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000000"/>
                </a:solidFill>
              </a:rPr>
              <a:t>Today we will take a niche-centric approach</a:t>
            </a:r>
            <a:endParaRPr lang="fi-FI">
              <a:solidFill>
                <a:srgbClr val="000000"/>
              </a:solidFill>
            </a:endParaRPr>
          </a:p>
        </p:txBody>
      </p:sp>
      <p:pic>
        <p:nvPicPr>
          <p:cNvPr id="7" name="Graphic 6" descr="Bullseye">
            <a:extLst>
              <a:ext uri="{FF2B5EF4-FFF2-40B4-BE49-F238E27FC236}">
                <a16:creationId xmlns:a16="http://schemas.microsoft.com/office/drawing/2014/main" id="{44F5D6E1-0922-4D40-B167-D0ECE873C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55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9F0-27F7-4D44-AF9B-1548BE705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Example</a:t>
            </a:r>
            <a:endParaRPr lang="fi-FI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A3E3-EAA6-48C2-B18A-EBE69F68B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09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rgbClr val="000000"/>
                </a:solidFill>
              </a:rPr>
              <a:t>A company is looking for a boat interior designer. Who is most interesting?</a:t>
            </a:r>
          </a:p>
          <a:p>
            <a:r>
              <a:rPr lang="en-US" sz="3200">
                <a:solidFill>
                  <a:srgbClr val="000000"/>
                </a:solidFill>
              </a:rPr>
              <a:t>A designer</a:t>
            </a:r>
          </a:p>
          <a:p>
            <a:r>
              <a:rPr lang="en-US" sz="3200">
                <a:solidFill>
                  <a:srgbClr val="000000"/>
                </a:solidFill>
              </a:rPr>
              <a:t>An interior designer</a:t>
            </a:r>
          </a:p>
          <a:p>
            <a:r>
              <a:rPr lang="en-US" sz="3200">
                <a:solidFill>
                  <a:srgbClr val="000000"/>
                </a:solidFill>
              </a:rPr>
              <a:t>An interior designer that is an experienced sailor</a:t>
            </a:r>
            <a:endParaRPr lang="fi-FI" sz="3200">
              <a:solidFill>
                <a:srgbClr val="000000"/>
              </a:solidFill>
            </a:endParaRPr>
          </a:p>
        </p:txBody>
      </p:sp>
      <p:pic>
        <p:nvPicPr>
          <p:cNvPr id="7" name="Graphic 6" descr="Target Audience">
            <a:extLst>
              <a:ext uri="{FF2B5EF4-FFF2-40B4-BE49-F238E27FC236}">
                <a16:creationId xmlns:a16="http://schemas.microsoft.com/office/drawing/2014/main" id="{9A7E1DB3-913C-4C70-B115-86D09204E1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75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B648C8-C1AE-43A0-9C88-741CD3275C4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803351"/>
            <a:ext cx="12192000" cy="53879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>
                <a:solidFill>
                  <a:schemeClr val="bg1"/>
                </a:solidFill>
                <a:cs typeface="Calibri"/>
              </a:rPr>
              <a:t>Step 1: Identify your unique skills</a:t>
            </a:r>
          </a:p>
        </p:txBody>
      </p:sp>
    </p:spTree>
    <p:extLst>
      <p:ext uri="{BB962C8B-B14F-4D97-AF65-F5344CB8AC3E}">
        <p14:creationId xmlns:p14="http://schemas.microsoft.com/office/powerpoint/2010/main" val="14002484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BEE7ED-AA46-4664-AB7E-901060AFB5C2}"/>
              </a:ext>
            </a:extLst>
          </p:cNvPr>
          <p:cNvGraphicFramePr>
            <a:graphicFrameLocks noGrp="1"/>
          </p:cNvGraphicFramePr>
          <p:nvPr/>
        </p:nvGraphicFramePr>
        <p:xfrm>
          <a:off x="3649186" y="451438"/>
          <a:ext cx="6510812" cy="5901214"/>
        </p:xfrm>
        <a:graphic>
          <a:graphicData uri="http://schemas.openxmlformats.org/drawingml/2006/table">
            <a:tbl>
              <a:tblPr/>
              <a:tblGrid>
                <a:gridCol w="591892">
                  <a:extLst>
                    <a:ext uri="{9D8B030D-6E8A-4147-A177-3AD203B41FA5}">
                      <a16:colId xmlns:a16="http://schemas.microsoft.com/office/drawing/2014/main" val="524655447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1175192545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981129966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164210688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3791988332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1683627684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3901064577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2292262758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732495381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2914103090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4249208615"/>
                    </a:ext>
                  </a:extLst>
                </a:gridCol>
              </a:tblGrid>
              <a:tr h="536474"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1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2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3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4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5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6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7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8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9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10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72565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1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057700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2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857209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3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698142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4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863926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5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682523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6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951795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7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13641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8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847746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9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37828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10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718025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9E7BEB9B-73DC-4362-8B11-E44AF0DDA9B2}"/>
              </a:ext>
            </a:extLst>
          </p:cNvPr>
          <p:cNvGrpSpPr/>
          <p:nvPr/>
        </p:nvGrpSpPr>
        <p:grpSpPr>
          <a:xfrm>
            <a:off x="660603" y="816467"/>
            <a:ext cx="4081808" cy="5590095"/>
            <a:chOff x="650449" y="970961"/>
            <a:chExt cx="4081808" cy="559009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F591B1B-001F-48DE-91FE-A0E89205354B}"/>
                </a:ext>
              </a:extLst>
            </p:cNvPr>
            <p:cNvSpPr/>
            <p:nvPr/>
          </p:nvSpPr>
          <p:spPr>
            <a:xfrm>
              <a:off x="3129699" y="970961"/>
              <a:ext cx="1602558" cy="5590095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1D7C3C4-7E49-4BAF-ADE7-614F98B8F8FD}"/>
                </a:ext>
              </a:extLst>
            </p:cNvPr>
            <p:cNvSpPr txBox="1"/>
            <p:nvPr/>
          </p:nvSpPr>
          <p:spPr>
            <a:xfrm>
              <a:off x="650449" y="3563332"/>
              <a:ext cx="165032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Fill in your skills</a:t>
              </a:r>
              <a:br>
                <a:rPr lang="en-US"/>
              </a:br>
              <a:r>
                <a:rPr lang="en-US"/>
                <a:t> in this column</a:t>
              </a:r>
              <a:endParaRPr lang="fi-FI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4555F50-43B9-484F-BB8D-3DD433C04A21}"/>
                </a:ext>
              </a:extLst>
            </p:cNvPr>
            <p:cNvCxnSpPr>
              <a:cxnSpLocks/>
              <a:stCxn id="5" idx="3"/>
              <a:endCxn id="4" idx="2"/>
            </p:cNvCxnSpPr>
            <p:nvPr/>
          </p:nvCxnSpPr>
          <p:spPr>
            <a:xfrm flipV="1">
              <a:off x="2300773" y="3766009"/>
              <a:ext cx="828926" cy="1204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2DC4F4-CAEE-4B5A-9411-48DE0A63759D}"/>
              </a:ext>
            </a:extLst>
          </p:cNvPr>
          <p:cNvGrpSpPr/>
          <p:nvPr/>
        </p:nvGrpSpPr>
        <p:grpSpPr>
          <a:xfrm>
            <a:off x="736862" y="315796"/>
            <a:ext cx="9566638" cy="824847"/>
            <a:chOff x="736862" y="315796"/>
            <a:chExt cx="9566638" cy="8248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C61D0FE-D646-4169-A7C5-0FC4CF389969}"/>
                </a:ext>
              </a:extLst>
            </p:cNvPr>
            <p:cNvSpPr/>
            <p:nvPr/>
          </p:nvSpPr>
          <p:spPr>
            <a:xfrm rot="16200000">
              <a:off x="6816367" y="-2346490"/>
              <a:ext cx="824847" cy="6149419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2CB78F-6E39-4D8D-97C5-8E4B7217AC4F}"/>
                </a:ext>
              </a:extLst>
            </p:cNvPr>
            <p:cNvSpPr txBox="1"/>
            <p:nvPr/>
          </p:nvSpPr>
          <p:spPr>
            <a:xfrm>
              <a:off x="736862" y="405053"/>
              <a:ext cx="136575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This column </a:t>
              </a:r>
            </a:p>
            <a:p>
              <a:r>
                <a:rPr lang="en-US"/>
                <a:t>auto-fills</a:t>
              </a:r>
              <a:endParaRPr lang="fi-FI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CAA4427-974A-4CE4-BCDE-CEEE542F7044}"/>
                </a:ext>
              </a:extLst>
            </p:cNvPr>
            <p:cNvCxnSpPr>
              <a:cxnSpLocks/>
            </p:cNvCxnSpPr>
            <p:nvPr/>
          </p:nvCxnSpPr>
          <p:spPr>
            <a:xfrm>
              <a:off x="2102619" y="728218"/>
              <a:ext cx="205146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88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CBEE7ED-AA46-4664-AB7E-901060AFB5C2}"/>
              </a:ext>
            </a:extLst>
          </p:cNvPr>
          <p:cNvGraphicFramePr>
            <a:graphicFrameLocks noGrp="1"/>
          </p:cNvGraphicFramePr>
          <p:nvPr/>
        </p:nvGraphicFramePr>
        <p:xfrm>
          <a:off x="3649186" y="451438"/>
          <a:ext cx="6510812" cy="5901214"/>
        </p:xfrm>
        <a:graphic>
          <a:graphicData uri="http://schemas.openxmlformats.org/drawingml/2006/table">
            <a:tbl>
              <a:tblPr/>
              <a:tblGrid>
                <a:gridCol w="591892">
                  <a:extLst>
                    <a:ext uri="{9D8B030D-6E8A-4147-A177-3AD203B41FA5}">
                      <a16:colId xmlns:a16="http://schemas.microsoft.com/office/drawing/2014/main" val="524655447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1175192545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981129966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164210688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3791988332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1683627684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3901064577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2292262758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732495381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2914103090"/>
                    </a:ext>
                  </a:extLst>
                </a:gridCol>
                <a:gridCol w="591892">
                  <a:extLst>
                    <a:ext uri="{9D8B030D-6E8A-4147-A177-3AD203B41FA5}">
                      <a16:colId xmlns:a16="http://schemas.microsoft.com/office/drawing/2014/main" val="4249208615"/>
                    </a:ext>
                  </a:extLst>
                </a:gridCol>
              </a:tblGrid>
              <a:tr h="536474"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1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2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3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4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5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6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7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8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9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10</a:t>
                      </a: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2272565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 err="1">
                          <a:effectLst/>
                        </a:rPr>
                        <a:t>skill</a:t>
                      </a:r>
                      <a:r>
                        <a:rPr lang="fi-FI" sz="1200">
                          <a:effectLst/>
                        </a:rPr>
                        <a:t> 1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057700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2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1857209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3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5698142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4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9863926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5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6682523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6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3951795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7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13641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8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847746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9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737828"/>
                  </a:ext>
                </a:extLst>
              </a:tr>
              <a:tr h="536474">
                <a:tc>
                  <a:txBody>
                    <a:bodyPr/>
                    <a:lstStyle/>
                    <a:p>
                      <a:pPr algn="ctr" rtl="0" fontAlgn="ctr"/>
                      <a:r>
                        <a:rPr lang="fi-FI" sz="1200">
                          <a:effectLst/>
                        </a:rPr>
                        <a:t>skill 10</a:t>
                      </a:r>
                    </a:p>
                  </a:txBody>
                  <a:tcPr marL="16093" marR="16093" marT="10730" marB="10730"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/>
                      <a:endParaRPr lang="fi-FI" sz="1500">
                        <a:effectLst/>
                      </a:endParaRPr>
                    </a:p>
                  </a:txBody>
                  <a:tcPr marL="16093" marR="16093" marT="10730" marB="1073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718025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874A2E0B-5F65-4ACC-883E-53B1E9EEAFB8}"/>
              </a:ext>
            </a:extLst>
          </p:cNvPr>
          <p:cNvSpPr/>
          <p:nvPr/>
        </p:nvSpPr>
        <p:spPr>
          <a:xfrm>
            <a:off x="4826524" y="2592371"/>
            <a:ext cx="584462" cy="5279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9F2A03-81CE-40E5-A4E2-3041545EFC5F}"/>
              </a:ext>
            </a:extLst>
          </p:cNvPr>
          <p:cNvSpPr/>
          <p:nvPr/>
        </p:nvSpPr>
        <p:spPr>
          <a:xfrm>
            <a:off x="6025298" y="1528708"/>
            <a:ext cx="584462" cy="5279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0DF83D-4BCC-49FC-B271-8520BA400C83}"/>
              </a:ext>
            </a:extLst>
          </p:cNvPr>
          <p:cNvGrpSpPr/>
          <p:nvPr/>
        </p:nvGrpSpPr>
        <p:grpSpPr>
          <a:xfrm>
            <a:off x="490194" y="1792659"/>
            <a:ext cx="5535104" cy="1087825"/>
            <a:chOff x="490194" y="1792659"/>
            <a:chExt cx="5535104" cy="10878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A21AFD5-F893-440E-A7CC-6B067B1142FF}"/>
                </a:ext>
              </a:extLst>
            </p:cNvPr>
            <p:cNvSpPr txBox="1"/>
            <p:nvPr/>
          </p:nvSpPr>
          <p:spPr>
            <a:xfrm>
              <a:off x="490194" y="2234153"/>
              <a:ext cx="267425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/>
                <a:t>Unique skills by combining</a:t>
              </a:r>
              <a:br>
                <a:rPr lang="en-US"/>
              </a:br>
              <a:r>
                <a:rPr lang="en-US"/>
                <a:t>skills 2 and 4.</a:t>
              </a:r>
              <a:endParaRPr lang="fi-FI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E1C669BD-A971-4132-B42E-8D1C106F1CB4}"/>
                </a:ext>
              </a:extLst>
            </p:cNvPr>
            <p:cNvCxnSpPr>
              <a:stCxn id="6" idx="3"/>
              <a:endCxn id="12" idx="1"/>
            </p:cNvCxnSpPr>
            <p:nvPr/>
          </p:nvCxnSpPr>
          <p:spPr>
            <a:xfrm flipV="1">
              <a:off x="3164452" y="1792659"/>
              <a:ext cx="2860846" cy="7646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98B5653-A8DF-4D0C-9630-60EAE98E28B5}"/>
                </a:ext>
              </a:extLst>
            </p:cNvPr>
            <p:cNvCxnSpPr>
              <a:cxnSpLocks/>
              <a:stCxn id="6" idx="3"/>
              <a:endCxn id="2" idx="1"/>
            </p:cNvCxnSpPr>
            <p:nvPr/>
          </p:nvCxnSpPr>
          <p:spPr>
            <a:xfrm>
              <a:off x="3164452" y="2557319"/>
              <a:ext cx="1662072" cy="29900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603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7079DB-D81C-4FE3-BA71-724DF5693EA6}"/>
              </a:ext>
            </a:extLst>
          </p:cNvPr>
          <p:cNvSpPr/>
          <p:nvPr/>
        </p:nvSpPr>
        <p:spPr>
          <a:xfrm>
            <a:off x="0" y="0"/>
            <a:ext cx="653307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 descr="A person wearing a blue shirt&#10;&#10;Description automatically generated">
            <a:extLst>
              <a:ext uri="{FF2B5EF4-FFF2-40B4-BE49-F238E27FC236}">
                <a16:creationId xmlns:a16="http://schemas.microsoft.com/office/drawing/2014/main" id="{8066FF02-592D-41BF-B862-D956C44DB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7532F7-FA26-481A-A9E0-15E68143A8FD}"/>
              </a:ext>
            </a:extLst>
          </p:cNvPr>
          <p:cNvSpPr txBox="1"/>
          <p:nvPr/>
        </p:nvSpPr>
        <p:spPr>
          <a:xfrm>
            <a:off x="923277" y="843378"/>
            <a:ext cx="359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Johannes Kaira</a:t>
            </a:r>
            <a:endParaRPr lang="fi-FI" sz="440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E1478D-EA80-48CC-BC52-74A403439A92}"/>
              </a:ext>
            </a:extLst>
          </p:cNvPr>
          <p:cNvSpPr txBox="1"/>
          <p:nvPr/>
        </p:nvSpPr>
        <p:spPr>
          <a:xfrm>
            <a:off x="549808" y="2160281"/>
            <a:ext cx="5719312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University teacher, Aalto Ventures Program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r>
              <a:rPr lang="en-US" sz="2400">
                <a:solidFill>
                  <a:schemeClr val="bg1"/>
                </a:solidFill>
                <a:cs typeface="Calibri"/>
              </a:rPr>
              <a:t>Architect MSc</a:t>
            </a:r>
            <a:r>
              <a:rPr lang="fi-FI" sz="2400">
                <a:solidFill>
                  <a:schemeClr val="bg1"/>
                </a:solidFill>
                <a:cs typeface="Calibri"/>
              </a:rPr>
              <a:t>, Educator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endParaRPr lang="en-US" sz="2400">
              <a:solidFill>
                <a:schemeClr val="bg1"/>
              </a:solidFill>
              <a:cs typeface="Calibri"/>
            </a:endParaRPr>
          </a:p>
          <a:p>
            <a:endParaRPr lang="en-US" sz="2400">
              <a:solidFill>
                <a:schemeClr val="bg1"/>
              </a:solidFill>
              <a:cs typeface="Calibri"/>
            </a:endParaRPr>
          </a:p>
          <a:p>
            <a:r>
              <a:rPr lang="en-US" sz="2400">
                <a:solidFill>
                  <a:schemeClr val="bg1"/>
                </a:solidFill>
                <a:cs typeface="Calibri"/>
              </a:rPr>
              <a:t>Areas of focus:</a:t>
            </a:r>
          </a:p>
          <a:p>
            <a:r>
              <a:rPr lang="en-US" sz="2400">
                <a:solidFill>
                  <a:schemeClr val="bg1"/>
                </a:solidFill>
                <a:cs typeface="Calibri"/>
              </a:rPr>
              <a:t>D</a:t>
            </a:r>
            <a:r>
              <a:rPr lang="fi-FI" sz="2400">
                <a:solidFill>
                  <a:schemeClr val="bg1"/>
                </a:solidFill>
                <a:cs typeface="Calibri"/>
              </a:rPr>
              <a:t>isruption</a:t>
            </a:r>
            <a:r>
              <a:rPr lang="en-US" sz="2400">
                <a:solidFill>
                  <a:schemeClr val="bg1"/>
                </a:solidFill>
                <a:cs typeface="Calibri"/>
              </a:rPr>
              <a:t>, </a:t>
            </a:r>
            <a:r>
              <a:rPr lang="fi-FI" sz="2400">
                <a:solidFill>
                  <a:schemeClr val="bg1"/>
                </a:solidFill>
                <a:cs typeface="Calibri"/>
              </a:rPr>
              <a:t>visualisations, optimization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6242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B648C8-C1AE-43A0-9C88-741CD3275C4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0" y="803351"/>
            <a:ext cx="12192000" cy="538797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9600">
                <a:solidFill>
                  <a:schemeClr val="bg1"/>
                </a:solidFill>
                <a:cs typeface="Calibri"/>
              </a:rPr>
              <a:t>Step 2:</a:t>
            </a:r>
            <a:br>
              <a:rPr lang="en-US" sz="9600">
                <a:solidFill>
                  <a:schemeClr val="bg1"/>
                </a:solidFill>
                <a:cs typeface="Calibri"/>
              </a:rPr>
            </a:br>
            <a:r>
              <a:rPr lang="en-US" sz="9600">
                <a:solidFill>
                  <a:schemeClr val="bg1"/>
                </a:solidFill>
                <a:cs typeface="Calibri"/>
              </a:rPr>
              <a:t>Find your niche</a:t>
            </a:r>
          </a:p>
        </p:txBody>
      </p:sp>
    </p:spTree>
    <p:extLst>
      <p:ext uri="{BB962C8B-B14F-4D97-AF65-F5344CB8AC3E}">
        <p14:creationId xmlns:p14="http://schemas.microsoft.com/office/powerpoint/2010/main" val="23478065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50CDA-30B5-43CE-A00C-458CA51D8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Ways of thinking about this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1EDF0-8649-4736-AA09-091F5405D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Is there someone you can help with your skills?</a:t>
            </a:r>
          </a:p>
          <a:p>
            <a:r>
              <a:rPr lang="en-US"/>
              <a:t>Is there business value for your skills (</a:t>
            </a:r>
            <a:r>
              <a:rPr lang="en-US" err="1"/>
              <a:t>ie</a:t>
            </a:r>
            <a:r>
              <a:rPr lang="en-US"/>
              <a:t> would someone pay you)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If “yes, I can help” and “someone might pay for this”</a:t>
            </a:r>
          </a:p>
          <a:p>
            <a:pPr marL="0" indent="0">
              <a:buNone/>
            </a:pPr>
            <a:r>
              <a:rPr lang="en-US"/>
              <a:t>-&gt; Your niche?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58454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95C88-213E-4179-9384-2A688CB1A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40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rgbClr val="000000"/>
                </a:solidFill>
              </a:rPr>
              <a:t>Simple example</a:t>
            </a:r>
            <a:endParaRPr lang="fi-FI" sz="540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6E192-C52B-4E43-923C-259EBDFBD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809" y="2421682"/>
            <a:ext cx="7943068" cy="3639289"/>
          </a:xfrm>
        </p:spPr>
        <p:txBody>
          <a:bodyPr anchor="ctr">
            <a:normAutofit lnSpcReduction="10000"/>
          </a:bodyPr>
          <a:lstStyle/>
          <a:p>
            <a:r>
              <a:rPr lang="en-US" sz="3200">
                <a:solidFill>
                  <a:srgbClr val="000000"/>
                </a:solidFill>
              </a:rPr>
              <a:t>Skill 3 = technical writing</a:t>
            </a:r>
          </a:p>
          <a:p>
            <a:r>
              <a:rPr lang="en-US" sz="3200">
                <a:solidFill>
                  <a:srgbClr val="000000"/>
                </a:solidFill>
              </a:rPr>
              <a:t>Skill 4 = photography</a:t>
            </a:r>
          </a:p>
          <a:p>
            <a:r>
              <a:rPr lang="en-US" sz="3200">
                <a:solidFill>
                  <a:srgbClr val="000000"/>
                </a:solidFill>
              </a:rPr>
              <a:t>Skill 5 =long term sailing experience</a:t>
            </a:r>
          </a:p>
          <a:p>
            <a:r>
              <a:rPr lang="en-US" sz="3200">
                <a:solidFill>
                  <a:srgbClr val="000000"/>
                </a:solidFill>
              </a:rPr>
              <a:t>Skill 6 = engineering</a:t>
            </a:r>
          </a:p>
          <a:p>
            <a:endParaRPr lang="en-US" sz="320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3200">
                <a:solidFill>
                  <a:srgbClr val="000000"/>
                </a:solidFill>
              </a:rPr>
              <a:t>Possible combination</a:t>
            </a:r>
          </a:p>
          <a:p>
            <a:r>
              <a:rPr lang="en-US" sz="3200">
                <a:solidFill>
                  <a:srgbClr val="000000"/>
                </a:solidFill>
              </a:rPr>
              <a:t>Writing technical articles on boats</a:t>
            </a:r>
          </a:p>
        </p:txBody>
      </p:sp>
      <p:pic>
        <p:nvPicPr>
          <p:cNvPr id="7" name="Graphic 6" descr="Pencil">
            <a:extLst>
              <a:ext uri="{FF2B5EF4-FFF2-40B4-BE49-F238E27FC236}">
                <a16:creationId xmlns:a16="http://schemas.microsoft.com/office/drawing/2014/main" id="{DEAA0CAF-E9C3-47D0-82B8-5F4B2B199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3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DA851-27FE-42CC-BCD6-998E3C73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573" y="320675"/>
            <a:ext cx="11407487" cy="1325563"/>
          </a:xfrm>
        </p:spPr>
        <p:txBody>
          <a:bodyPr>
            <a:normAutofit/>
          </a:bodyPr>
          <a:lstStyle/>
          <a:p>
            <a:r>
              <a:rPr lang="en-US" sz="5400"/>
              <a:t>How to proceed</a:t>
            </a:r>
            <a:endParaRPr lang="fi-FI" sz="54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1583388-A298-41AA-82EC-AAA51243DC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1920642"/>
              </p:ext>
            </p:extLst>
          </p:nvPr>
        </p:nvGraphicFramePr>
        <p:xfrm>
          <a:off x="396574" y="1825625"/>
          <a:ext cx="11407487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4353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B16851-7158-4581-9870-2049FDC5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cs typeface="Calibri"/>
              </a:rPr>
              <a:t>Your skills matrix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2997-9A66-46C9-BD08-D329BE1D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3840818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>
                <a:cs typeface="Calibri"/>
              </a:rPr>
              <a:t>Simple template file for working out your unique skills</a:t>
            </a:r>
            <a:endParaRPr lang="en-US" sz="3200">
              <a:cs typeface="Calibri"/>
            </a:endParaRPr>
          </a:p>
          <a:p>
            <a:pPr marL="0" indent="0">
              <a:buNone/>
            </a:pPr>
            <a:endParaRPr lang="en-US" sz="3200">
              <a:cs typeface="Calibri"/>
            </a:endParaRPr>
          </a:p>
          <a:p>
            <a:pPr marL="0" indent="0">
              <a:buNone/>
            </a:pPr>
            <a:r>
              <a:rPr lang="en-US" sz="3200">
                <a:cs typeface="Calibri"/>
              </a:rPr>
              <a:t>Template file here:</a:t>
            </a:r>
            <a:endParaRPr lang="en-US" sz="320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fi-FI" sz="2000">
                <a:hlinkClick r:id="rId2"/>
              </a:rPr>
              <a:t>https://www.dropbox.com/s/nujs5y07m5u6j5v/Skills%20matrix%20-%20download.xlsx?dl=0</a:t>
            </a:r>
            <a:r>
              <a:rPr lang="en-US" sz="2000"/>
              <a:t> </a:t>
            </a:r>
            <a:endParaRPr lang="fi-FI" sz="2000"/>
          </a:p>
          <a:p>
            <a:pPr marL="0" indent="0">
              <a:buNone/>
            </a:pPr>
            <a:endParaRPr lang="en-US" sz="3200"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2BA2C7-F876-46FE-8E95-885F63988020}"/>
              </a:ext>
            </a:extLst>
          </p:cNvPr>
          <p:cNvGrpSpPr/>
          <p:nvPr/>
        </p:nvGrpSpPr>
        <p:grpSpPr>
          <a:xfrm>
            <a:off x="0" y="0"/>
            <a:ext cx="4647414" cy="6858000"/>
            <a:chOff x="0" y="0"/>
            <a:chExt cx="4647414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9A67E66-92F8-4073-9504-99FF15B95568}"/>
                </a:ext>
              </a:extLst>
            </p:cNvPr>
            <p:cNvSpPr/>
            <p:nvPr/>
          </p:nvSpPr>
          <p:spPr>
            <a:xfrm>
              <a:off x="0" y="0"/>
              <a:ext cx="4647414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67DF4-F3B6-4A84-A7EF-0AAA9A98EB41}"/>
                </a:ext>
              </a:extLst>
            </p:cNvPr>
            <p:cNvSpPr txBox="1"/>
            <p:nvPr/>
          </p:nvSpPr>
          <p:spPr>
            <a:xfrm flipH="1">
              <a:off x="960118" y="2205872"/>
              <a:ext cx="29897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Download file</a:t>
              </a:r>
            </a:p>
          </p:txBody>
        </p:sp>
      </p:grpSp>
      <p:pic>
        <p:nvPicPr>
          <p:cNvPr id="7" name="Kuva 6">
            <a:extLst>
              <a:ext uri="{FF2B5EF4-FFF2-40B4-BE49-F238E27FC236}">
                <a16:creationId xmlns:a16="http://schemas.microsoft.com/office/drawing/2014/main" id="{552ECC4B-9342-1F05-21F6-D9FBA4D17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0" y="2172779"/>
            <a:ext cx="2757171" cy="27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77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B16851-7158-4581-9870-2049FDC5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cs typeface="Calibri"/>
              </a:rPr>
              <a:t>Personal 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2997-9A66-46C9-BD08-D329BE1D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09822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>
                <a:cs typeface="Calibri"/>
              </a:rPr>
              <a:t>Personal skills inventory</a:t>
            </a:r>
          </a:p>
          <a:p>
            <a:pPr marL="0" indent="0">
              <a:buNone/>
            </a:pPr>
            <a:endParaRPr lang="en-US" sz="3200">
              <a:cs typeface="Calibri"/>
            </a:endParaRPr>
          </a:p>
          <a:p>
            <a:pPr marL="0" indent="0">
              <a:buNone/>
            </a:pPr>
            <a:r>
              <a:rPr lang="en-US" sz="3200">
                <a:cs typeface="Calibri"/>
              </a:rPr>
              <a:t>Fill in the skills matrix with 10 skills that you have.</a:t>
            </a:r>
          </a:p>
          <a:p>
            <a:pPr marL="0" indent="0">
              <a:buNone/>
            </a:pPr>
            <a:r>
              <a:rPr lang="en-US" sz="3200">
                <a:cs typeface="Calibri"/>
              </a:rPr>
              <a:t>Find at least 5 interesting combinations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2BA2C7-F876-46FE-8E95-885F63988020}"/>
              </a:ext>
            </a:extLst>
          </p:cNvPr>
          <p:cNvGrpSpPr/>
          <p:nvPr/>
        </p:nvGrpSpPr>
        <p:grpSpPr>
          <a:xfrm>
            <a:off x="0" y="0"/>
            <a:ext cx="4647414" cy="6858000"/>
            <a:chOff x="0" y="0"/>
            <a:chExt cx="4647414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9A67E66-92F8-4073-9504-99FF15B95568}"/>
                </a:ext>
              </a:extLst>
            </p:cNvPr>
            <p:cNvSpPr/>
            <p:nvPr/>
          </p:nvSpPr>
          <p:spPr>
            <a:xfrm>
              <a:off x="0" y="0"/>
              <a:ext cx="4647414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E167DF4-F3B6-4A84-A7EF-0AAA9A98EB41}"/>
                </a:ext>
              </a:extLst>
            </p:cNvPr>
            <p:cNvSpPr txBox="1"/>
            <p:nvPr/>
          </p:nvSpPr>
          <p:spPr>
            <a:xfrm flipH="1">
              <a:off x="640078" y="1480005"/>
              <a:ext cx="3366313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Personal</a:t>
              </a:r>
            </a:p>
            <a:p>
              <a:pPr algn="ctr"/>
              <a:endParaRPr lang="en-US" sz="3200" b="1">
                <a:solidFill>
                  <a:schemeClr val="bg1"/>
                </a:solidFill>
              </a:endParaRPr>
            </a:p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Set up your own skills inventory</a:t>
              </a:r>
            </a:p>
            <a:p>
              <a:pPr algn="ctr"/>
              <a:endParaRPr lang="en-US" sz="3200" b="1">
                <a:solidFill>
                  <a:schemeClr val="bg1"/>
                </a:solidFill>
              </a:endParaRPr>
            </a:p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15 minutes</a:t>
              </a:r>
              <a:endParaRPr lang="fi-FI" sz="3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8286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B16851-7158-4581-9870-2049FDC5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cs typeface="Calibri"/>
              </a:rPr>
              <a:t>Help your teammates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2997-9A66-46C9-BD08-D329BE1D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7009822" cy="378541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3200">
                <a:cs typeface="Calibri"/>
              </a:rPr>
              <a:t>Everyone shares their skills matrix.</a:t>
            </a:r>
            <a:br>
              <a:rPr lang="en-US" sz="3200">
                <a:cs typeface="Calibri"/>
              </a:rPr>
            </a:br>
            <a:endParaRPr lang="en-US" sz="3200">
              <a:cs typeface="Calibri"/>
            </a:endParaRPr>
          </a:p>
          <a:p>
            <a:pPr marL="0" indent="0">
              <a:buNone/>
            </a:pPr>
            <a:r>
              <a:rPr lang="en-US" sz="3200">
                <a:cs typeface="Calibri"/>
              </a:rPr>
              <a:t>The team is responsible that everyone has at least 3 identified unique skills and ideas on where these would be valuable.</a:t>
            </a:r>
            <a:br>
              <a:rPr lang="en-US" sz="3200">
                <a:cs typeface="Calibri"/>
              </a:rPr>
            </a:br>
            <a:br>
              <a:rPr lang="en-US" sz="3200">
                <a:cs typeface="Calibri"/>
              </a:rPr>
            </a:br>
            <a:r>
              <a:rPr lang="en-US" sz="3200">
                <a:cs typeface="Calibri"/>
              </a:rPr>
              <a:t>If a person already has 3 ideas, spend some time on thinking about how to improve them even further!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9C1A7D-720B-49D5-9D8D-2F611BB70EE7}"/>
              </a:ext>
            </a:extLst>
          </p:cNvPr>
          <p:cNvGrpSpPr/>
          <p:nvPr/>
        </p:nvGrpSpPr>
        <p:grpSpPr>
          <a:xfrm>
            <a:off x="0" y="0"/>
            <a:ext cx="4647414" cy="6858000"/>
            <a:chOff x="0" y="0"/>
            <a:chExt cx="4647414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555EF9-49A5-4924-AFEB-BA833D90EA18}"/>
                </a:ext>
              </a:extLst>
            </p:cNvPr>
            <p:cNvSpPr/>
            <p:nvPr/>
          </p:nvSpPr>
          <p:spPr>
            <a:xfrm>
              <a:off x="0" y="0"/>
              <a:ext cx="4647414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894A4C-B65F-4BE6-9ED8-49ED646E9886}"/>
                </a:ext>
              </a:extLst>
            </p:cNvPr>
            <p:cNvSpPr txBox="1"/>
            <p:nvPr/>
          </p:nvSpPr>
          <p:spPr>
            <a:xfrm flipH="1">
              <a:off x="650448" y="2205872"/>
              <a:ext cx="3440784" cy="255454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Breakout rooms session</a:t>
              </a:r>
            </a:p>
            <a:p>
              <a:pPr algn="ctr"/>
              <a:endParaRPr lang="en-US" sz="3200" b="1">
                <a:solidFill>
                  <a:schemeClr val="bg1"/>
                </a:solidFill>
              </a:endParaRPr>
            </a:p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10 minutes</a:t>
              </a:r>
            </a:p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3 minutes/person</a:t>
              </a:r>
              <a:endParaRPr lang="fi-FI" sz="3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14602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3426"/>
            <a:ext cx="10515600" cy="1325563"/>
          </a:xfrm>
        </p:spPr>
        <p:txBody>
          <a:bodyPr>
            <a:noAutofit/>
          </a:bodyPr>
          <a:lstStyle/>
          <a:p>
            <a:r>
              <a:rPr lang="fi-FI" sz="4800"/>
              <a:t>Link to the course board</a:t>
            </a:r>
            <a:br>
              <a:rPr lang="fi-FI" sz="4800"/>
            </a:br>
            <a:r>
              <a:rPr lang="fi-FI" sz="3300"/>
              <a:t>This board has the process journal templates.</a:t>
            </a:r>
            <a:br>
              <a:rPr lang="fi-FI" sz="3300"/>
            </a:br>
            <a:r>
              <a:rPr lang="fi-FI" sz="3300"/>
              <a:t>Choose one that is available and reserve it by writing your name on it.</a:t>
            </a:r>
            <a:endParaRPr lang="en-US" sz="33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04583"/>
            <a:ext cx="10515600" cy="124883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fi-FI" sz="3200" b="1">
                <a:cs typeface="Calibri"/>
              </a:rPr>
              <a:t>Miro board link: https://miro.com/app/board/uXjVNXDaxRI=/ </a:t>
            </a:r>
          </a:p>
          <a:p>
            <a:pPr marL="0" indent="0">
              <a:buNone/>
            </a:pPr>
            <a:r>
              <a:rPr lang="fi-FI" sz="3200" b="1">
                <a:cs typeface="Calibri"/>
              </a:rPr>
              <a:t>Password: alefall2023</a:t>
            </a:r>
            <a:endParaRPr lang="en-US">
              <a:cs typeface="Calibri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09B0208-9029-79B1-C58F-5157ED7171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833" y="3731154"/>
            <a:ext cx="2666562" cy="25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66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B16851-7158-4581-9870-2049FDC55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cs typeface="Calibri"/>
              </a:rPr>
              <a:t>Exercise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D2997-9A66-46C9-BD08-D329BE1DA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0" y="2864966"/>
            <a:ext cx="7009822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>
                <a:cs typeface="Calibri"/>
              </a:rPr>
              <a:t>Come up with 3 the most plausable career choices that fits you skill matrix results.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99C1A7D-720B-49D5-9D8D-2F611BB70EE7}"/>
              </a:ext>
            </a:extLst>
          </p:cNvPr>
          <p:cNvGrpSpPr/>
          <p:nvPr/>
        </p:nvGrpSpPr>
        <p:grpSpPr>
          <a:xfrm>
            <a:off x="0" y="0"/>
            <a:ext cx="4647414" cy="6858000"/>
            <a:chOff x="0" y="0"/>
            <a:chExt cx="4647414" cy="6858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555EF9-49A5-4924-AFEB-BA833D90EA18}"/>
                </a:ext>
              </a:extLst>
            </p:cNvPr>
            <p:cNvSpPr/>
            <p:nvPr/>
          </p:nvSpPr>
          <p:spPr>
            <a:xfrm>
              <a:off x="0" y="0"/>
              <a:ext cx="4647414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894A4C-B65F-4BE6-9ED8-49ED646E9886}"/>
                </a:ext>
              </a:extLst>
            </p:cNvPr>
            <p:cNvSpPr txBox="1"/>
            <p:nvPr/>
          </p:nvSpPr>
          <p:spPr>
            <a:xfrm flipH="1">
              <a:off x="828851" y="2351782"/>
              <a:ext cx="2989712" cy="206210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fi-FI" sz="3200" b="1">
                  <a:solidFill>
                    <a:schemeClr val="bg1"/>
                  </a:solidFill>
                </a:rPr>
                <a:t>Personal exercise</a:t>
              </a:r>
            </a:p>
            <a:p>
              <a:pPr algn="ctr"/>
              <a:endParaRPr lang="fi-FI" sz="3200" b="1">
                <a:solidFill>
                  <a:schemeClr val="bg1"/>
                </a:solidFill>
              </a:endParaRPr>
            </a:p>
            <a:p>
              <a:pPr algn="ctr"/>
              <a:r>
                <a:rPr lang="fi-FI" sz="3200" b="1">
                  <a:solidFill>
                    <a:schemeClr val="bg1"/>
                  </a:solidFill>
                </a:rPr>
                <a:t>10 mins</a:t>
              </a:r>
              <a:endParaRPr lang="en-US" sz="32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1168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44" y="2496842"/>
            <a:ext cx="10889512" cy="1325563"/>
          </a:xfrm>
        </p:spPr>
        <p:txBody>
          <a:bodyPr>
            <a:noAutofit/>
          </a:bodyPr>
          <a:lstStyle/>
          <a:p>
            <a:pPr algn="ctr"/>
            <a:r>
              <a:rPr lang="fi-FI" b="1"/>
              <a:t>Finalize your skill matrix</a:t>
            </a:r>
            <a:r>
              <a:rPr lang="en-US" b="1"/>
              <a:t>: </a:t>
            </a:r>
            <a:br>
              <a:rPr lang="fi-FI"/>
            </a:br>
            <a:br>
              <a:rPr lang="en-US"/>
            </a:br>
            <a:r>
              <a:rPr lang="fi-FI"/>
              <a:t>Finalize your skill Matrix and upload it into Miro</a:t>
            </a:r>
            <a:br>
              <a:rPr lang="fi-FI"/>
            </a:br>
            <a:r>
              <a:rPr lang="fi-FI"/>
              <a:t>DL 31.10 at13.00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7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533EFC8-CD23-4248-BCBD-6C75DFCE9436}"/>
              </a:ext>
            </a:extLst>
          </p:cNvPr>
          <p:cNvSpPr/>
          <p:nvPr/>
        </p:nvSpPr>
        <p:spPr>
          <a:xfrm>
            <a:off x="0" y="0"/>
            <a:ext cx="653307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6AC97D02-2332-4F80-B09A-D45FD93E6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464D8-D020-49E4-8124-3EA3C285EF24}"/>
              </a:ext>
            </a:extLst>
          </p:cNvPr>
          <p:cNvSpPr txBox="1"/>
          <p:nvPr/>
        </p:nvSpPr>
        <p:spPr>
          <a:xfrm>
            <a:off x="923277" y="843378"/>
            <a:ext cx="295305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Håkan Mitts</a:t>
            </a:r>
          </a:p>
          <a:p>
            <a:endParaRPr lang="en-US" sz="2400">
              <a:solidFill>
                <a:schemeClr val="bg1"/>
              </a:solidFill>
            </a:endParaRPr>
          </a:p>
          <a:p>
            <a:endParaRPr lang="fi-FI" sz="24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C18CFF-46CE-484C-8358-9E3F39F541F5}"/>
              </a:ext>
            </a:extLst>
          </p:cNvPr>
          <p:cNvSpPr txBox="1"/>
          <p:nvPr/>
        </p:nvSpPr>
        <p:spPr>
          <a:xfrm>
            <a:off x="483820" y="2132000"/>
            <a:ext cx="571931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University teacher, Aalto Co-Educator team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r>
              <a:rPr lang="en-US" sz="2400" err="1">
                <a:solidFill>
                  <a:schemeClr val="bg1"/>
                </a:solidFill>
                <a:cs typeface="Calibri"/>
              </a:rPr>
              <a:t>Lic</a:t>
            </a:r>
            <a:r>
              <a:rPr lang="en-US" sz="2400">
                <a:solidFill>
                  <a:schemeClr val="bg1"/>
                </a:solidFill>
                <a:cs typeface="Calibri"/>
              </a:rPr>
              <a:t>. Tech (IT)</a:t>
            </a:r>
          </a:p>
          <a:p>
            <a:r>
              <a:rPr lang="en-US" sz="2400">
                <a:solidFill>
                  <a:schemeClr val="bg1"/>
                </a:solidFill>
                <a:cs typeface="Calibri"/>
              </a:rPr>
              <a:t>Started and closed down a few businesses</a:t>
            </a:r>
          </a:p>
          <a:p>
            <a:endParaRPr lang="en-US" sz="2400">
              <a:solidFill>
                <a:schemeClr val="bg1"/>
              </a:solidFill>
              <a:cs typeface="Calibri"/>
            </a:endParaRPr>
          </a:p>
          <a:p>
            <a:r>
              <a:rPr lang="en-US" sz="2400">
                <a:solidFill>
                  <a:schemeClr val="bg1"/>
                </a:solidFill>
                <a:cs typeface="Calibri"/>
              </a:rPr>
              <a:t>Areas of focus:</a:t>
            </a:r>
          </a:p>
          <a:p>
            <a:r>
              <a:rPr lang="en-US" sz="2400">
                <a:solidFill>
                  <a:schemeClr val="bg1"/>
                </a:solidFill>
                <a:cs typeface="Calibri"/>
              </a:rPr>
              <a:t>Service design, teacher training, integrated entrepreneurship</a:t>
            </a:r>
          </a:p>
        </p:txBody>
      </p:sp>
    </p:spTree>
    <p:extLst>
      <p:ext uri="{BB962C8B-B14F-4D97-AF65-F5344CB8AC3E}">
        <p14:creationId xmlns:p14="http://schemas.microsoft.com/office/powerpoint/2010/main" val="3631779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244" y="2496842"/>
            <a:ext cx="10889512" cy="1325563"/>
          </a:xfrm>
        </p:spPr>
        <p:txBody>
          <a:bodyPr>
            <a:noAutofit/>
          </a:bodyPr>
          <a:lstStyle/>
          <a:p>
            <a:pPr algn="ctr"/>
            <a:r>
              <a:rPr lang="fi-FI" b="1"/>
              <a:t>Customer</a:t>
            </a:r>
            <a:r>
              <a:rPr lang="en-US" b="1"/>
              <a:t> </a:t>
            </a:r>
            <a:r>
              <a:rPr lang="fi-FI" b="1"/>
              <a:t>interview</a:t>
            </a:r>
            <a:r>
              <a:rPr lang="en-US" b="1"/>
              <a:t>: </a:t>
            </a:r>
            <a:br>
              <a:rPr lang="fi-FI"/>
            </a:br>
            <a:br>
              <a:rPr lang="en-US"/>
            </a:br>
            <a:r>
              <a:rPr lang="fi-FI"/>
              <a:t>Imagine the 3 most likely career choices would be on hold, come up with a 4th one and find a potential customer for that. Book an interview</a:t>
            </a:r>
            <a:r>
              <a:rPr lang="en-US"/>
              <a:t>.</a:t>
            </a:r>
            <a:br>
              <a:rPr lang="fi-FI"/>
            </a:br>
            <a:r>
              <a:rPr lang="fi-FI"/>
              <a:t>Interview DL 7.11 at 13.00 </a:t>
            </a:r>
            <a:br>
              <a:rPr lang="fi-FI"/>
            </a:br>
            <a:br>
              <a:rPr lang="fi-FI"/>
            </a:br>
            <a:r>
              <a:rPr lang="fi-FI"/>
              <a:t>Focus on validating the need, but keep your mind open for other insights, if the first option doesn´t create traction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492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4042"/>
            <a:ext cx="10515600" cy="1325563"/>
          </a:xfrm>
        </p:spPr>
        <p:txBody>
          <a:bodyPr>
            <a:noAutofit/>
          </a:bodyPr>
          <a:lstStyle/>
          <a:p>
            <a:r>
              <a:rPr lang="fi-FI" sz="4800"/>
              <a:t>Role Model Interview</a:t>
            </a:r>
            <a:r>
              <a:rPr lang="en-US" sz="480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fi-FI">
                <a:cs typeface="Calibri"/>
              </a:rPr>
              <a:t>Find a role model, inspiring person or someone, you think can help you to move on on your entrepreneurial career.</a:t>
            </a: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r>
              <a:rPr lang="fi-FI">
                <a:cs typeface="Calibri"/>
              </a:rPr>
              <a:t>Schedule an interview/meeting. 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It can be informal afterwork or a lunch.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Remember to summarize your intention before the interview to get the best results</a:t>
            </a: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r>
              <a:rPr lang="fi-FI">
                <a:cs typeface="Calibri"/>
              </a:rPr>
              <a:t>Aim high.  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Opening with ”I´m a student from Aalto University…” can help you.</a:t>
            </a: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r>
              <a:rPr lang="fi-FI" sz="4500" b="1">
                <a:cs typeface="Calibri"/>
              </a:rPr>
              <a:t>DL 21.11 at 13.00</a:t>
            </a:r>
            <a:endParaRPr lang="en-US" sz="45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858818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4042"/>
            <a:ext cx="10515600" cy="1325563"/>
          </a:xfrm>
        </p:spPr>
        <p:txBody>
          <a:bodyPr>
            <a:noAutofit/>
          </a:bodyPr>
          <a:lstStyle/>
          <a:p>
            <a:r>
              <a:rPr lang="fi-FI" sz="4800"/>
              <a:t>Ecosystem visit</a:t>
            </a:r>
            <a:endParaRPr lang="en-US" sz="4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35125"/>
            <a:ext cx="10515600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i-FI">
                <a:cs typeface="Calibri"/>
              </a:rPr>
              <a:t>Find an event in the ecosystem an make a visit. You can freely chooce the type of the event as long as it´s something to help building livelihood in your field.</a:t>
            </a: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r>
              <a:rPr lang="fi-FI">
                <a:cs typeface="Calibri"/>
              </a:rPr>
              <a:t>Summarize in Miro: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What was the location/event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Was this event/location useful for me or someone in my field?</a:t>
            </a:r>
          </a:p>
          <a:p>
            <a:pPr marL="0" indent="0">
              <a:buNone/>
            </a:pPr>
            <a:r>
              <a:rPr lang="fi-FI">
                <a:cs typeface="Calibri"/>
              </a:rPr>
              <a:t>What else was interesting about the visit?</a:t>
            </a: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r>
              <a:rPr lang="fi-FI" sz="2100" i="1">
                <a:cs typeface="Calibri"/>
              </a:rPr>
              <a:t>(university CV clinics and Väre workshop tours etc. </a:t>
            </a:r>
          </a:p>
          <a:p>
            <a:pPr marL="0" indent="0">
              <a:buNone/>
            </a:pPr>
            <a:r>
              <a:rPr lang="fi-FI" sz="2100" i="1">
                <a:cs typeface="Calibri"/>
              </a:rPr>
              <a:t>are excluded as they´re part of university education)</a:t>
            </a:r>
          </a:p>
          <a:p>
            <a:pPr marL="0" indent="0">
              <a:buNone/>
            </a:pPr>
            <a:endParaRPr lang="fi-FI">
              <a:cs typeface="Calibri"/>
            </a:endParaRPr>
          </a:p>
          <a:p>
            <a:pPr marL="0" indent="0">
              <a:buNone/>
            </a:pPr>
            <a:r>
              <a:rPr lang="fi-FI" sz="3600" b="1">
                <a:cs typeface="Calibri"/>
              </a:rPr>
              <a:t>DL 21.11 at 13.00</a:t>
            </a:r>
            <a:endParaRPr lang="en-US" sz="36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5496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9A4C4DF-A87F-9820-CA29-C062A04A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F308A0B9-09B3-18E8-2376-2A6CA6DDBAFA}"/>
              </a:ext>
            </a:extLst>
          </p:cNvPr>
          <p:cNvSpPr txBox="1"/>
          <p:nvPr/>
        </p:nvSpPr>
        <p:spPr>
          <a:xfrm>
            <a:off x="1209166" y="1066815"/>
            <a:ext cx="9773667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600" b="1" err="1">
                <a:latin typeface="Avenir Next LT Pro" panose="020F0502020204030204" pitchFamily="34" charset="0"/>
              </a:rPr>
              <a:t>Why</a:t>
            </a:r>
            <a:r>
              <a:rPr lang="fi-FI" sz="4600" b="1">
                <a:latin typeface="Avenir Next LT Pro" panose="020F0502020204030204" pitchFamily="34" charset="0"/>
              </a:rPr>
              <a:t>?</a:t>
            </a:r>
          </a:p>
          <a:p>
            <a:pPr algn="ctr"/>
            <a:endParaRPr lang="fi-FI" sz="5100">
              <a:latin typeface="Avenir Next LT Pro" panose="020F0502020204030204" pitchFamily="34" charset="0"/>
            </a:endParaRPr>
          </a:p>
          <a:p>
            <a:pPr algn="ctr"/>
            <a:r>
              <a:rPr lang="fi-FI" sz="5100" b="1">
                <a:latin typeface="Avenir Next LT Pro" panose="020F0502020204030204" pitchFamily="34" charset="0"/>
              </a:rPr>
              <a:t>To help you find new opportunities to build a livelihood on your skills, interests and passion</a:t>
            </a:r>
            <a:r>
              <a:rPr lang="fi-FI" sz="3800" b="1">
                <a:latin typeface="Avenir Next LT Pro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4146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7372264-7A3A-F848-A2F8-7F83C7D3BB26}"/>
              </a:ext>
            </a:extLst>
          </p:cNvPr>
          <p:cNvSpPr txBox="1"/>
          <p:nvPr/>
        </p:nvSpPr>
        <p:spPr>
          <a:xfrm>
            <a:off x="7474766" y="1713145"/>
            <a:ext cx="46521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700" b="1"/>
              <a:t>1 At </a:t>
            </a:r>
            <a:r>
              <a:rPr lang="fi-FI" sz="2700" b="1" err="1"/>
              <a:t>least</a:t>
            </a:r>
            <a:r>
              <a:rPr lang="fi-FI" sz="2700" b="1"/>
              <a:t> </a:t>
            </a:r>
            <a:r>
              <a:rPr lang="fi-FI" sz="2700" b="1" err="1"/>
              <a:t>one</a:t>
            </a:r>
            <a:r>
              <a:rPr lang="fi-FI" sz="2700" b="1"/>
              <a:t> </a:t>
            </a:r>
            <a:r>
              <a:rPr lang="fi-FI" sz="2700" b="1" err="1"/>
              <a:t>customer</a:t>
            </a:r>
            <a:r>
              <a:rPr lang="fi-FI" sz="2700" b="1"/>
              <a:t> </a:t>
            </a:r>
            <a:r>
              <a:rPr lang="fi-FI" sz="2700" b="1" err="1"/>
              <a:t>interview</a:t>
            </a:r>
            <a:endParaRPr lang="fi-FI" sz="2700" b="1"/>
          </a:p>
          <a:p>
            <a:pPr algn="l"/>
            <a:endParaRPr lang="fi-FI" sz="2700" b="1"/>
          </a:p>
          <a:p>
            <a:pPr algn="l"/>
            <a:r>
              <a:rPr lang="fi-FI" sz="2700" b="1"/>
              <a:t>2 One </a:t>
            </a:r>
            <a:r>
              <a:rPr lang="fi-FI" sz="2700" b="1" err="1"/>
              <a:t>ecosystem</a:t>
            </a:r>
            <a:r>
              <a:rPr lang="fi-FI" sz="2700" b="1"/>
              <a:t> </a:t>
            </a:r>
            <a:r>
              <a:rPr lang="fi-FI" sz="2700" b="1" err="1"/>
              <a:t>visit</a:t>
            </a:r>
            <a:endParaRPr lang="fi-FI" sz="2700" b="1"/>
          </a:p>
          <a:p>
            <a:pPr algn="l"/>
            <a:endParaRPr lang="fi-FI" sz="2700" b="1"/>
          </a:p>
          <a:p>
            <a:pPr algn="l"/>
            <a:r>
              <a:rPr lang="fi-FI" sz="2700" b="1"/>
              <a:t>3 At </a:t>
            </a:r>
            <a:r>
              <a:rPr lang="fi-FI" sz="2700" b="1" err="1"/>
              <a:t>least</a:t>
            </a:r>
            <a:r>
              <a:rPr lang="fi-FI" sz="2700" b="1"/>
              <a:t> </a:t>
            </a:r>
            <a:r>
              <a:rPr lang="fi-FI" sz="2700" b="1" err="1"/>
              <a:t>one</a:t>
            </a:r>
            <a:r>
              <a:rPr lang="fi-FI" sz="2700" b="1"/>
              <a:t> guru </a:t>
            </a:r>
            <a:r>
              <a:rPr lang="fi-FI" sz="2700" b="1" err="1"/>
              <a:t>interview</a:t>
            </a:r>
            <a:endParaRPr lang="fi-FI" sz="2700" b="1"/>
          </a:p>
          <a:p>
            <a:pPr algn="l"/>
            <a:endParaRPr lang="fi-FI" sz="2700" b="1"/>
          </a:p>
          <a:p>
            <a:pPr algn="l"/>
            <a:r>
              <a:rPr lang="fi-FI" sz="2700" b="1"/>
              <a:t>4 </a:t>
            </a:r>
            <a:r>
              <a:rPr lang="fi-FI" sz="2700" b="1" err="1"/>
              <a:t>Process</a:t>
            </a:r>
            <a:r>
              <a:rPr lang="fi-FI" sz="2700" b="1"/>
              <a:t> journal</a:t>
            </a:r>
          </a:p>
          <a:p>
            <a:pPr algn="l"/>
            <a:endParaRPr lang="fi-FI" sz="2700" b="1"/>
          </a:p>
          <a:p>
            <a:pPr algn="l"/>
            <a:r>
              <a:rPr lang="fi-FI" sz="2700" b="1"/>
              <a:t>5 </a:t>
            </a:r>
            <a:r>
              <a:rPr lang="fi-FI" sz="2700" b="1" err="1"/>
              <a:t>Poster</a:t>
            </a:r>
            <a:r>
              <a:rPr lang="fi-FI" sz="2700" b="1"/>
              <a:t> and a video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E73E841-8EC5-59E2-EEF3-70A74E098E19}"/>
              </a:ext>
            </a:extLst>
          </p:cNvPr>
          <p:cNvSpPr txBox="1"/>
          <p:nvPr/>
        </p:nvSpPr>
        <p:spPr>
          <a:xfrm>
            <a:off x="1241425" y="2813446"/>
            <a:ext cx="67447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AutoNum type="arabicPeriod"/>
            </a:pPr>
            <a:endParaRPr lang="fi-FI" sz="250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FD8B7873-A20A-68B6-36FE-C7672FB844CA}"/>
              </a:ext>
            </a:extLst>
          </p:cNvPr>
          <p:cNvSpPr txBox="1"/>
          <p:nvPr/>
        </p:nvSpPr>
        <p:spPr>
          <a:xfrm>
            <a:off x="610173" y="514640"/>
            <a:ext cx="34050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6000" b="1"/>
              <a:t>How?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1BDF3B8B-0891-CA85-58BC-71D106FC494F}"/>
              </a:ext>
            </a:extLst>
          </p:cNvPr>
          <p:cNvSpPr txBox="1"/>
          <p:nvPr/>
        </p:nvSpPr>
        <p:spPr>
          <a:xfrm>
            <a:off x="292673" y="2485362"/>
            <a:ext cx="71042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700" b="1">
                <a:solidFill>
                  <a:schemeClr val="accent2"/>
                </a:solidFill>
              </a:rPr>
              <a:t>Make contact with ”new” people, ask and listen</a:t>
            </a:r>
          </a:p>
          <a:p>
            <a:pPr algn="l"/>
            <a:endParaRPr lang="fi-FI" sz="800" b="1">
              <a:solidFill>
                <a:schemeClr val="accent2"/>
              </a:solidFill>
            </a:endParaRPr>
          </a:p>
          <a:p>
            <a:pPr algn="l"/>
            <a:r>
              <a:rPr lang="fi-FI" sz="2700" b="1">
                <a:solidFill>
                  <a:schemeClr val="accent2"/>
                </a:solidFill>
              </a:rPr>
              <a:t>+ </a:t>
            </a:r>
          </a:p>
          <a:p>
            <a:pPr algn="l"/>
            <a:endParaRPr lang="fi-FI" sz="800" b="1">
              <a:solidFill>
                <a:schemeClr val="accent2"/>
              </a:solidFill>
            </a:endParaRPr>
          </a:p>
          <a:p>
            <a:pPr algn="l"/>
            <a:r>
              <a:rPr lang="fi-FI" sz="2700" b="1">
                <a:solidFill>
                  <a:schemeClr val="accent2"/>
                </a:solidFill>
              </a:rPr>
              <a:t>Discuss and reflect your findings in teams.    </a:t>
            </a:r>
          </a:p>
          <a:p>
            <a:pPr marL="342900" indent="-342900" algn="l">
              <a:buAutoNum type="arabicPeriod"/>
            </a:pPr>
            <a:endParaRPr lang="fi-FI" sz="800" b="1">
              <a:solidFill>
                <a:schemeClr val="accent2"/>
              </a:solidFill>
            </a:endParaRPr>
          </a:p>
          <a:p>
            <a:pPr algn="l"/>
            <a:r>
              <a:rPr lang="fi-FI" sz="2700" b="1">
                <a:solidFill>
                  <a:schemeClr val="accent2"/>
                </a:solidFill>
              </a:rPr>
              <a:t>=</a:t>
            </a:r>
          </a:p>
          <a:p>
            <a:pPr marL="342900" indent="-342900" algn="l">
              <a:buAutoNum type="arabicPeriod"/>
            </a:pPr>
            <a:endParaRPr lang="fi-FI" sz="800" b="1">
              <a:solidFill>
                <a:schemeClr val="accent2"/>
              </a:solidFill>
            </a:endParaRPr>
          </a:p>
          <a:p>
            <a:pPr algn="l"/>
            <a:r>
              <a:rPr lang="fi-FI" sz="2700" b="1">
                <a:solidFill>
                  <a:schemeClr val="accent2"/>
                </a:solidFill>
              </a:rPr>
              <a:t>Sketch out and evaluate an opportunity.</a:t>
            </a:r>
          </a:p>
          <a:p>
            <a:pPr algn="l"/>
            <a:endParaRPr lang="fi-FI" sz="27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39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C2F0087-2364-0228-0B5D-8B9AC5EE6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3458" y="530470"/>
            <a:ext cx="2570989" cy="1342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75D92470-4F19-E794-484B-BB712CC72E53}"/>
              </a:ext>
            </a:extLst>
          </p:cNvPr>
          <p:cNvSpPr txBox="1"/>
          <p:nvPr/>
        </p:nvSpPr>
        <p:spPr>
          <a:xfrm>
            <a:off x="1429722" y="797510"/>
            <a:ext cx="9332556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900" b="1">
                <a:solidFill>
                  <a:srgbClr val="F35BEF"/>
                </a:solidFill>
                <a:latin typeface="Avenir Next LT Pro" panose="020F0502020204030204" pitchFamily="34" charset="0"/>
              </a:rPr>
              <a:t>Learning goals</a:t>
            </a:r>
          </a:p>
          <a:p>
            <a:pPr algn="ctr"/>
            <a:endParaRPr lang="fi-FI">
              <a:latin typeface="Avenir Next LT Pro" panose="020F0502020204030204" pitchFamily="34" charset="0"/>
            </a:endParaRPr>
          </a:p>
          <a:p>
            <a:pPr algn="ctr"/>
            <a:endParaRPr lang="fi-FI">
              <a:latin typeface="Avenir Next LT Pro" panose="020F0502020204030204" pitchFamily="34" charset="0"/>
            </a:endParaRPr>
          </a:p>
          <a:p>
            <a:pPr algn="ctr"/>
            <a:endParaRPr lang="fi-FI">
              <a:latin typeface="Avenir Next LT Pro" panose="020F0502020204030204" pitchFamily="34" charset="0"/>
            </a:endParaRPr>
          </a:p>
          <a:p>
            <a:pPr marL="342900" indent="-342900" algn="ctr">
              <a:buAutoNum type="arabicPeriod"/>
            </a:pPr>
            <a:r>
              <a:rPr lang="fi-FI" sz="2300" b="1">
                <a:latin typeface="Avenir Next LT Pro" panose="020F0502020204030204" pitchFamily="34" charset="0"/>
              </a:rPr>
              <a:t>Clarity</a:t>
            </a:r>
            <a:r>
              <a:rPr lang="fi-FI" sz="2300">
                <a:latin typeface="Avenir Next LT Pro" panose="020F0502020204030204" pitchFamily="34" charset="0"/>
              </a:rPr>
              <a:t>: Make sense of the chaotic world and recognize the essential elements regarding the building of income.</a:t>
            </a:r>
          </a:p>
          <a:p>
            <a:pPr marL="342900" indent="-342900" algn="ctr">
              <a:buAutoNum type="arabicPeriod"/>
            </a:pPr>
            <a:endParaRPr lang="fi-FI" sz="2300">
              <a:latin typeface="Avenir Next LT Pro" panose="020F0502020204030204" pitchFamily="34" charset="0"/>
            </a:endParaRPr>
          </a:p>
          <a:p>
            <a:pPr algn="ctr"/>
            <a:r>
              <a:rPr lang="fi-FI" sz="2300" b="1">
                <a:latin typeface="Avenir Next LT Pro" panose="020F0502020204030204" pitchFamily="34" charset="0"/>
              </a:rPr>
              <a:t>2. Courage and resilience</a:t>
            </a:r>
            <a:r>
              <a:rPr lang="fi-FI" sz="2300">
                <a:latin typeface="Avenir Next LT Pro" panose="020F0502020204030204" pitchFamily="34" charset="0"/>
              </a:rPr>
              <a:t>: Find the courage to put oneself on the line. Get up and continue after a failure. Manage risks</a:t>
            </a:r>
          </a:p>
          <a:p>
            <a:pPr algn="ctr"/>
            <a:endParaRPr lang="fi-FI" sz="2300">
              <a:latin typeface="Avenir Next LT Pro" panose="020F0502020204030204" pitchFamily="34" charset="0"/>
            </a:endParaRPr>
          </a:p>
          <a:p>
            <a:pPr algn="ctr"/>
            <a:r>
              <a:rPr lang="fi-FI" sz="2300" b="1">
                <a:latin typeface="Avenir Next LT Pro" panose="020F0502020204030204" pitchFamily="34" charset="0"/>
              </a:rPr>
              <a:t>3. Efficiency:</a:t>
            </a:r>
            <a:r>
              <a:rPr lang="fi-FI" sz="2300">
                <a:latin typeface="Avenir Next LT Pro" panose="020F0502020204030204" pitchFamily="34" charset="0"/>
              </a:rPr>
              <a:t> Use resources accordingly. Be flexible to change your strategy. Remain functional. </a:t>
            </a:r>
            <a:endParaRPr lang="fi-FI">
              <a:latin typeface="Avenir Next LT Pro" panose="020F0502020204030204" pitchFamily="34" charset="0"/>
            </a:endParaRPr>
          </a:p>
          <a:p>
            <a:pPr algn="ctr"/>
            <a:endParaRPr lang="fi-FI">
              <a:latin typeface="Avenir Next LT Pro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7372264-7A3A-F848-A2F8-7F83C7D3BB26}"/>
              </a:ext>
            </a:extLst>
          </p:cNvPr>
          <p:cNvSpPr txBox="1"/>
          <p:nvPr/>
        </p:nvSpPr>
        <p:spPr>
          <a:xfrm>
            <a:off x="440613" y="394692"/>
            <a:ext cx="1091506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300">
                <a:latin typeface="Agency FB" panose="020B0503020202020204" pitchFamily="34" charset="77"/>
              </a:rPr>
              <a:t>Week 1</a:t>
            </a:r>
          </a:p>
          <a:p>
            <a:pPr algn="ctr"/>
            <a:r>
              <a:rPr lang="fi-FI" sz="2300" b="1" err="1">
                <a:solidFill>
                  <a:srgbClr val="F35BEF"/>
                </a:solidFill>
                <a:latin typeface="Agency FB" panose="020B0503020202020204" pitchFamily="34" charset="77"/>
              </a:rPr>
              <a:t>Opportunities</a:t>
            </a:r>
            <a:r>
              <a:rPr lang="fi-FI" sz="2300" b="1">
                <a:latin typeface="Agency FB" panose="020B0503020202020204" pitchFamily="34" charset="77"/>
              </a:rPr>
              <a:t> = </a:t>
            </a:r>
            <a:r>
              <a:rPr lang="fi-FI" sz="2300" b="1" err="1">
                <a:latin typeface="Agency FB" panose="020B0503020202020204" pitchFamily="34" charset="77"/>
              </a:rPr>
              <a:t>What</a:t>
            </a:r>
            <a:r>
              <a:rPr lang="fi-FI" sz="2300" b="1">
                <a:latin typeface="Agency FB" panose="020B0503020202020204" pitchFamily="34" charset="77"/>
              </a:rPr>
              <a:t> is </a:t>
            </a:r>
            <a:r>
              <a:rPr lang="fi-FI" sz="2300" b="1" err="1">
                <a:latin typeface="Agency FB" panose="020B0503020202020204" pitchFamily="34" charset="77"/>
              </a:rPr>
              <a:t>possible</a:t>
            </a:r>
            <a:r>
              <a:rPr lang="fi-FI" sz="2300" b="1">
                <a:latin typeface="Agency FB" panose="020B0503020202020204" pitchFamily="34" charset="77"/>
              </a:rPr>
              <a:t>? </a:t>
            </a:r>
            <a:r>
              <a:rPr lang="fi-FI" sz="2300" b="1" err="1">
                <a:latin typeface="Agency FB" panose="020B0503020202020204" pitchFamily="34" charset="77"/>
              </a:rPr>
              <a:t>What</a:t>
            </a:r>
            <a:r>
              <a:rPr lang="fi-FI" sz="2300" b="1">
                <a:latin typeface="Agency FB" panose="020B0503020202020204" pitchFamily="34" charset="77"/>
              </a:rPr>
              <a:t> </a:t>
            </a:r>
            <a:r>
              <a:rPr lang="fi-FI" sz="2300" b="1" err="1">
                <a:latin typeface="Agency FB" panose="020B0503020202020204" pitchFamily="34" charset="77"/>
              </a:rPr>
              <a:t>could</a:t>
            </a:r>
            <a:r>
              <a:rPr lang="fi-FI" sz="2300" b="1">
                <a:latin typeface="Agency FB" panose="020B0503020202020204" pitchFamily="34" charset="77"/>
              </a:rPr>
              <a:t> be </a:t>
            </a:r>
            <a:r>
              <a:rPr lang="fi-FI" sz="2300" b="1" err="1">
                <a:latin typeface="Agency FB" panose="020B0503020202020204" pitchFamily="34" charset="77"/>
              </a:rPr>
              <a:t>achieved</a:t>
            </a:r>
            <a:r>
              <a:rPr lang="fi-FI" sz="2300" b="1">
                <a:latin typeface="Agency FB" panose="020B0503020202020204" pitchFamily="34" charset="77"/>
              </a:rPr>
              <a:t>?</a:t>
            </a:r>
          </a:p>
          <a:p>
            <a:pPr algn="ctr"/>
            <a:endParaRPr lang="fi-FI" sz="2300" b="1">
              <a:latin typeface="Agency FB" panose="020B0503020202020204" pitchFamily="34" charset="77"/>
            </a:endParaRPr>
          </a:p>
          <a:p>
            <a:pPr algn="ctr"/>
            <a:r>
              <a:rPr lang="fi-FI" sz="2300">
                <a:latin typeface="Agency FB" panose="020B0503020202020204" pitchFamily="34" charset="77"/>
              </a:rPr>
              <a:t>Week 2</a:t>
            </a:r>
          </a:p>
          <a:p>
            <a:pPr algn="ctr"/>
            <a:r>
              <a:rPr lang="fi-FI" sz="2300" b="1">
                <a:solidFill>
                  <a:srgbClr val="F35BEF"/>
                </a:solidFill>
                <a:latin typeface="Agency FB" panose="020B0503020202020204" pitchFamily="34" charset="77"/>
              </a:rPr>
              <a:t>Best </a:t>
            </a:r>
            <a:r>
              <a:rPr lang="fi-FI" sz="2300" b="1" err="1">
                <a:solidFill>
                  <a:srgbClr val="F35BEF"/>
                </a:solidFill>
                <a:latin typeface="Agency FB" panose="020B0503020202020204" pitchFamily="34" charset="77"/>
              </a:rPr>
              <a:t>Practices</a:t>
            </a:r>
            <a:r>
              <a:rPr lang="fi-FI" sz="2300" b="1">
                <a:latin typeface="Agency FB" panose="020B0503020202020204" pitchFamily="34" charset="77"/>
              </a:rPr>
              <a:t> = </a:t>
            </a:r>
            <a:r>
              <a:rPr lang="fi-FI" sz="2300" b="1" err="1">
                <a:latin typeface="Agency FB" panose="020B0503020202020204" pitchFamily="34" charset="77"/>
              </a:rPr>
              <a:t>What</a:t>
            </a:r>
            <a:r>
              <a:rPr lang="fi-FI" sz="2300" b="1">
                <a:latin typeface="Agency FB" panose="020B0503020202020204" pitchFamily="34" charset="77"/>
              </a:rPr>
              <a:t> can be </a:t>
            </a:r>
            <a:r>
              <a:rPr lang="fi-FI" sz="2300" b="1" err="1">
                <a:latin typeface="Agency FB" panose="020B0503020202020204" pitchFamily="34" charset="77"/>
              </a:rPr>
              <a:t>learned</a:t>
            </a:r>
            <a:r>
              <a:rPr lang="fi-FI" sz="2300" b="1">
                <a:latin typeface="Agency FB" panose="020B0503020202020204" pitchFamily="34" charset="77"/>
              </a:rPr>
              <a:t> from </a:t>
            </a:r>
            <a:r>
              <a:rPr lang="fi-FI" sz="2300" b="1" err="1">
                <a:latin typeface="Agency FB" panose="020B0503020202020204" pitchFamily="34" charset="77"/>
              </a:rPr>
              <a:t>others</a:t>
            </a:r>
            <a:r>
              <a:rPr lang="fi-FI" sz="2300" b="1">
                <a:latin typeface="Agency FB" panose="020B0503020202020204" pitchFamily="34" charset="77"/>
              </a:rPr>
              <a:t>? Is </a:t>
            </a:r>
            <a:r>
              <a:rPr lang="fi-FI" sz="2300" b="1" err="1">
                <a:latin typeface="Agency FB" panose="020B0503020202020204" pitchFamily="34" charset="77"/>
              </a:rPr>
              <a:t>somebody</a:t>
            </a:r>
            <a:r>
              <a:rPr lang="fi-FI" sz="2300" b="1">
                <a:latin typeface="Agency FB" panose="020B0503020202020204" pitchFamily="34" charset="77"/>
              </a:rPr>
              <a:t> doing </a:t>
            </a:r>
            <a:r>
              <a:rPr lang="fi-FI" sz="2300" b="1" err="1">
                <a:latin typeface="Agency FB" panose="020B0503020202020204" pitchFamily="34" charset="77"/>
              </a:rPr>
              <a:t>something</a:t>
            </a:r>
            <a:r>
              <a:rPr lang="fi-FI" sz="2300" b="1">
                <a:latin typeface="Agency FB" panose="020B0503020202020204" pitchFamily="34" charset="77"/>
              </a:rPr>
              <a:t> </a:t>
            </a:r>
            <a:r>
              <a:rPr lang="fi-FI" sz="2300" b="1" err="1">
                <a:latin typeface="Agency FB" panose="020B0503020202020204" pitchFamily="34" charset="77"/>
              </a:rPr>
              <a:t>similar</a:t>
            </a:r>
            <a:r>
              <a:rPr lang="fi-FI" sz="2300" b="1">
                <a:latin typeface="Agency FB" panose="020B0503020202020204" pitchFamily="34" charset="77"/>
              </a:rPr>
              <a:t>?</a:t>
            </a:r>
          </a:p>
          <a:p>
            <a:pPr algn="ctr"/>
            <a:endParaRPr lang="fi-FI" sz="2300" b="1">
              <a:latin typeface="Agency FB" panose="020B0503020202020204" pitchFamily="34" charset="77"/>
            </a:endParaRPr>
          </a:p>
          <a:p>
            <a:pPr algn="ctr"/>
            <a:r>
              <a:rPr lang="fi-FI" sz="2300">
                <a:latin typeface="Agency FB" panose="020B0503020202020204" pitchFamily="34" charset="77"/>
              </a:rPr>
              <a:t>Week 3</a:t>
            </a:r>
          </a:p>
          <a:p>
            <a:pPr algn="ctr"/>
            <a:r>
              <a:rPr lang="fi-FI" sz="2300" b="1" err="1">
                <a:solidFill>
                  <a:srgbClr val="F35BEF"/>
                </a:solidFill>
                <a:latin typeface="Agency FB" panose="020B0503020202020204" pitchFamily="34" charset="77"/>
              </a:rPr>
              <a:t>Risk</a:t>
            </a:r>
            <a:r>
              <a:rPr lang="fi-FI" sz="2300" b="1">
                <a:solidFill>
                  <a:srgbClr val="F35BEF"/>
                </a:solidFill>
                <a:latin typeface="Agency FB" panose="020B0503020202020204" pitchFamily="34" charset="77"/>
              </a:rPr>
              <a:t> and </a:t>
            </a:r>
            <a:r>
              <a:rPr lang="fi-FI" sz="2300" b="1" err="1">
                <a:solidFill>
                  <a:srgbClr val="F35BEF"/>
                </a:solidFill>
                <a:latin typeface="Agency FB" panose="020B0503020202020204" pitchFamily="34" charset="77"/>
              </a:rPr>
              <a:t>constraints</a:t>
            </a:r>
            <a:r>
              <a:rPr lang="fi-FI" sz="2300" b="1">
                <a:latin typeface="Agency FB" panose="020B0503020202020204" pitchFamily="34" charset="77"/>
              </a:rPr>
              <a:t> = </a:t>
            </a:r>
            <a:r>
              <a:rPr lang="fi-FI" sz="2300" b="1" err="1">
                <a:latin typeface="Agency FB" panose="020B0503020202020204" pitchFamily="34" charset="77"/>
              </a:rPr>
              <a:t>What</a:t>
            </a:r>
            <a:r>
              <a:rPr lang="fi-FI" sz="2300" b="1">
                <a:latin typeface="Agency FB" panose="020B0503020202020204" pitchFamily="34" charset="77"/>
              </a:rPr>
              <a:t> can I </a:t>
            </a:r>
            <a:r>
              <a:rPr lang="fi-FI" sz="2300" b="1" err="1">
                <a:latin typeface="Agency FB" panose="020B0503020202020204" pitchFamily="34" charset="77"/>
              </a:rPr>
              <a:t>control</a:t>
            </a:r>
            <a:r>
              <a:rPr lang="fi-FI" sz="2300" b="1">
                <a:latin typeface="Agency FB" panose="020B0503020202020204" pitchFamily="34" charset="77"/>
              </a:rPr>
              <a:t>, </a:t>
            </a:r>
            <a:r>
              <a:rPr lang="fi-FI" sz="2300" b="1" err="1">
                <a:latin typeface="Agency FB" panose="020B0503020202020204" pitchFamily="34" charset="77"/>
              </a:rPr>
              <a:t>what</a:t>
            </a:r>
            <a:r>
              <a:rPr lang="fi-FI" sz="2300" b="1">
                <a:latin typeface="Agency FB" panose="020B0503020202020204" pitchFamily="34" charset="77"/>
              </a:rPr>
              <a:t> can I not? How can I </a:t>
            </a:r>
            <a:r>
              <a:rPr lang="fi-FI" sz="2300" b="1" err="1">
                <a:latin typeface="Agency FB" panose="020B0503020202020204" pitchFamily="34" charset="77"/>
              </a:rPr>
              <a:t>manage</a:t>
            </a:r>
            <a:r>
              <a:rPr lang="fi-FI" sz="2300" b="1">
                <a:latin typeface="Agency FB" panose="020B0503020202020204" pitchFamily="34" charset="77"/>
              </a:rPr>
              <a:t> </a:t>
            </a:r>
            <a:r>
              <a:rPr lang="fi-FI" sz="2300" b="1" err="1">
                <a:latin typeface="Agency FB" panose="020B0503020202020204" pitchFamily="34" charset="77"/>
              </a:rPr>
              <a:t>risks</a:t>
            </a:r>
            <a:r>
              <a:rPr lang="fi-FI" sz="2300" b="1">
                <a:latin typeface="Agency FB" panose="020B0503020202020204" pitchFamily="34" charset="77"/>
              </a:rPr>
              <a:t>?</a:t>
            </a:r>
          </a:p>
          <a:p>
            <a:pPr algn="ctr"/>
            <a:endParaRPr lang="fi-FI" sz="2300" b="1">
              <a:latin typeface="Agency FB" panose="020B0503020202020204" pitchFamily="34" charset="77"/>
            </a:endParaRPr>
          </a:p>
          <a:p>
            <a:pPr algn="ctr"/>
            <a:r>
              <a:rPr lang="fi-FI" sz="2300">
                <a:latin typeface="Agency FB" panose="020B0503020202020204" pitchFamily="34" charset="77"/>
              </a:rPr>
              <a:t>Week 4</a:t>
            </a:r>
          </a:p>
          <a:p>
            <a:pPr algn="ctr"/>
            <a:r>
              <a:rPr lang="fi-FI" sz="2300" b="1">
                <a:solidFill>
                  <a:srgbClr val="F35BEF"/>
                </a:solidFill>
                <a:latin typeface="Agency FB" panose="020B0503020202020204" pitchFamily="34" charset="77"/>
              </a:rPr>
              <a:t>The Leap</a:t>
            </a:r>
            <a:r>
              <a:rPr lang="fi-FI" sz="2300" b="1">
                <a:latin typeface="Agency FB" panose="020B0503020202020204" pitchFamily="34" charset="77"/>
              </a:rPr>
              <a:t> = How can things be </a:t>
            </a:r>
            <a:r>
              <a:rPr lang="fi-FI" sz="2300" b="1" err="1">
                <a:latin typeface="Agency FB" panose="020B0503020202020204" pitchFamily="34" charset="77"/>
              </a:rPr>
              <a:t>done</a:t>
            </a:r>
            <a:r>
              <a:rPr lang="fi-FI" sz="2300" b="1">
                <a:latin typeface="Agency FB" panose="020B0503020202020204" pitchFamily="34" charset="77"/>
              </a:rPr>
              <a:t> </a:t>
            </a:r>
            <a:r>
              <a:rPr lang="fi-FI" sz="2300" b="1" err="1">
                <a:latin typeface="Agency FB" panose="020B0503020202020204" pitchFamily="34" charset="77"/>
              </a:rPr>
              <a:t>better</a:t>
            </a:r>
            <a:r>
              <a:rPr lang="fi-FI" sz="2300" b="1">
                <a:latin typeface="Agency FB" panose="020B0503020202020204" pitchFamily="34" charset="77"/>
              </a:rPr>
              <a:t>? </a:t>
            </a:r>
            <a:r>
              <a:rPr lang="fi-FI" sz="2300" b="1" err="1">
                <a:latin typeface="Agency FB" panose="020B0503020202020204" pitchFamily="34" charset="77"/>
              </a:rPr>
              <a:t>What</a:t>
            </a:r>
            <a:r>
              <a:rPr lang="fi-FI" sz="2300" b="1">
                <a:latin typeface="Agency FB" panose="020B0503020202020204" pitchFamily="34" charset="77"/>
              </a:rPr>
              <a:t> </a:t>
            </a:r>
            <a:r>
              <a:rPr lang="fi-FI" sz="2300" b="1" err="1">
                <a:latin typeface="Agency FB" panose="020B0503020202020204" pitchFamily="34" charset="77"/>
              </a:rPr>
              <a:t>conventions</a:t>
            </a:r>
            <a:r>
              <a:rPr lang="fi-FI" sz="2300" b="1">
                <a:latin typeface="Agency FB" panose="020B0503020202020204" pitchFamily="34" charset="77"/>
              </a:rPr>
              <a:t> should be </a:t>
            </a:r>
            <a:r>
              <a:rPr lang="fi-FI" sz="2300" b="1" err="1">
                <a:latin typeface="Agency FB" panose="020B0503020202020204" pitchFamily="34" charset="77"/>
              </a:rPr>
              <a:t>challenged</a:t>
            </a:r>
            <a:r>
              <a:rPr lang="fi-FI" sz="2300" b="1">
                <a:latin typeface="Agency FB" panose="020B0503020202020204" pitchFamily="34" charset="77"/>
              </a:rPr>
              <a:t>?</a:t>
            </a:r>
          </a:p>
          <a:p>
            <a:pPr algn="ctr"/>
            <a:endParaRPr lang="fi-FI" sz="2300" b="1">
              <a:latin typeface="Agency FB" panose="020B0503020202020204" pitchFamily="34" charset="77"/>
            </a:endParaRPr>
          </a:p>
          <a:p>
            <a:pPr algn="ctr"/>
            <a:r>
              <a:rPr lang="fi-FI" sz="2300">
                <a:latin typeface="Agency FB" panose="020B0503020202020204" pitchFamily="34" charset="77"/>
              </a:rPr>
              <a:t>Week 5</a:t>
            </a:r>
          </a:p>
          <a:p>
            <a:pPr algn="ctr"/>
            <a:r>
              <a:rPr lang="fi-FI" sz="2300" b="1">
                <a:solidFill>
                  <a:srgbClr val="F35BEF"/>
                </a:solidFill>
                <a:latin typeface="Agency FB" panose="020B0503020202020204" pitchFamily="34" charset="77"/>
              </a:rPr>
              <a:t>Evaluation</a:t>
            </a:r>
            <a:r>
              <a:rPr lang="fi-FI" sz="2300" b="1">
                <a:latin typeface="Agency FB" panose="020B0503020202020204" pitchFamily="34" charset="77"/>
              </a:rPr>
              <a:t> = How can </a:t>
            </a:r>
            <a:r>
              <a:rPr lang="fi-FI" sz="2300" b="1" err="1">
                <a:latin typeface="Agency FB" panose="020B0503020202020204" pitchFamily="34" charset="77"/>
              </a:rPr>
              <a:t>ideas</a:t>
            </a:r>
            <a:r>
              <a:rPr lang="fi-FI" sz="2300" b="1">
                <a:latin typeface="Agency FB" panose="020B0503020202020204" pitchFamily="34" charset="77"/>
              </a:rPr>
              <a:t> be </a:t>
            </a:r>
            <a:r>
              <a:rPr lang="fi-FI" sz="2300" b="1" err="1">
                <a:latin typeface="Agency FB" panose="020B0503020202020204" pitchFamily="34" charset="77"/>
              </a:rPr>
              <a:t>evaluated</a:t>
            </a:r>
            <a:r>
              <a:rPr lang="fi-FI" sz="2300" b="1">
                <a:latin typeface="Agency FB" panose="020B0503020202020204" pitchFamily="34" charset="77"/>
              </a:rPr>
              <a:t>? How can </a:t>
            </a:r>
            <a:r>
              <a:rPr lang="fi-FI" sz="2300" b="1" err="1">
                <a:latin typeface="Agency FB" panose="020B0503020202020204" pitchFamily="34" charset="77"/>
              </a:rPr>
              <a:t>mind</a:t>
            </a:r>
            <a:r>
              <a:rPr lang="fi-FI" sz="2300" b="1">
                <a:latin typeface="Agency FB" panose="020B0503020202020204" pitchFamily="34" charset="77"/>
              </a:rPr>
              <a:t> be kept open for feedback?</a:t>
            </a:r>
          </a:p>
          <a:p>
            <a:pPr algn="ctr"/>
            <a:endParaRPr lang="fi-FI" sz="2300" b="1">
              <a:latin typeface="Agency FB" panose="020B0503020202020204" pitchFamily="34" charset="77"/>
            </a:endParaRPr>
          </a:p>
          <a:p>
            <a:pPr algn="ctr"/>
            <a:r>
              <a:rPr lang="fi-FI" sz="2300">
                <a:latin typeface="Agency FB" panose="020B0503020202020204" pitchFamily="34" charset="77"/>
              </a:rPr>
              <a:t>Week 6</a:t>
            </a:r>
          </a:p>
          <a:p>
            <a:pPr algn="ctr"/>
            <a:r>
              <a:rPr lang="fi-FI" sz="2300" b="1">
                <a:solidFill>
                  <a:srgbClr val="F35BEF"/>
                </a:solidFill>
                <a:latin typeface="Agency FB" panose="020B0503020202020204" pitchFamily="34" charset="77"/>
              </a:rPr>
              <a:t>New Reality</a:t>
            </a:r>
            <a:r>
              <a:rPr lang="fi-FI" sz="2300" b="1">
                <a:latin typeface="Agency FB" panose="020B0503020202020204" pitchFamily="34" charset="77"/>
              </a:rPr>
              <a:t> =How to talk about the ”new me”?</a:t>
            </a:r>
          </a:p>
          <a:p>
            <a:pPr algn="ctr"/>
            <a:endParaRPr lang="fi-FI" sz="2300" b="1">
              <a:latin typeface="Agency FB" panose="020B0503020202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87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67372264-7A3A-F848-A2F8-7F83C7D3BB26}"/>
              </a:ext>
            </a:extLst>
          </p:cNvPr>
          <p:cNvSpPr txBox="1"/>
          <p:nvPr/>
        </p:nvSpPr>
        <p:spPr>
          <a:xfrm>
            <a:off x="6540404" y="759038"/>
            <a:ext cx="5324475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3200" b="1">
                <a:latin typeface="Agency FB" panose="020F0502020204030204" pitchFamily="34" charset="0"/>
                <a:cs typeface="Aharoni" panose="02010803020104030203" pitchFamily="2" charset="-79"/>
              </a:rPr>
              <a:t>No business idea </a:t>
            </a:r>
            <a:r>
              <a:rPr lang="fi-FI" sz="3200" b="1" err="1">
                <a:latin typeface="Agency FB" panose="020F0502020204030204" pitchFamily="34" charset="0"/>
                <a:cs typeface="Aharoni" panose="02010803020104030203" pitchFamily="2" charset="-79"/>
              </a:rPr>
              <a:t>needed</a:t>
            </a:r>
            <a:endParaRPr lang="fi-FI" sz="3200" b="1">
              <a:latin typeface="Agency FB" panose="020F0502020204030204" pitchFamily="34" charset="0"/>
              <a:cs typeface="Aharoni" panose="02010803020104030203" pitchFamily="2" charset="-79"/>
            </a:endParaRPr>
          </a:p>
          <a:p>
            <a:pPr algn="l"/>
            <a:endParaRPr lang="fi-FI" sz="3200">
              <a:latin typeface="Agency FB" panose="020F0502020204030204" pitchFamily="34" charset="0"/>
            </a:endParaRPr>
          </a:p>
          <a:p>
            <a:pPr algn="l"/>
            <a:r>
              <a:rPr lang="fi-FI" sz="3200" err="1">
                <a:latin typeface="Agency FB" panose="020F0502020204030204" pitchFamily="34" charset="0"/>
              </a:rPr>
              <a:t>3cr</a:t>
            </a:r>
            <a:endParaRPr lang="fi-FI" sz="3200">
              <a:latin typeface="Agency FB" panose="020F0502020204030204" pitchFamily="34" charset="0"/>
            </a:endParaRPr>
          </a:p>
          <a:p>
            <a:pPr algn="l"/>
            <a:r>
              <a:rPr lang="fi-FI" sz="3200">
                <a:latin typeface="Agency FB" panose="020F0502020204030204" pitchFamily="34" charset="0"/>
              </a:rPr>
              <a:t>=</a:t>
            </a:r>
            <a:r>
              <a:rPr lang="fi-FI" sz="3200" err="1">
                <a:latin typeface="Agency FB" panose="020F0502020204030204" pitchFamily="34" charset="0"/>
              </a:rPr>
              <a:t>81hrs</a:t>
            </a:r>
            <a:endParaRPr lang="fi-FI" sz="3200">
              <a:latin typeface="Agency FB" panose="020F0502020204030204" pitchFamily="34" charset="0"/>
            </a:endParaRPr>
          </a:p>
          <a:p>
            <a:pPr algn="l"/>
            <a:endParaRPr lang="fi-FI" sz="3200">
              <a:latin typeface="Agency FB" panose="020F0502020204030204" pitchFamily="34" charset="0"/>
            </a:endParaRPr>
          </a:p>
          <a:p>
            <a:pPr algn="l"/>
            <a:r>
              <a:rPr lang="fi-FI" sz="3200">
                <a:latin typeface="Agency FB" panose="020F0502020204030204" pitchFamily="34" charset="0"/>
              </a:rPr>
              <a:t>24 </a:t>
            </a:r>
            <a:r>
              <a:rPr lang="fi-FI" sz="3200" err="1">
                <a:latin typeface="Agency FB" panose="020F0502020204030204" pitchFamily="34" charset="0"/>
              </a:rPr>
              <a:t>hrs</a:t>
            </a:r>
            <a:r>
              <a:rPr lang="fi-FI" sz="3200">
                <a:latin typeface="Agency FB" panose="020F0502020204030204" pitchFamily="34" charset="0"/>
              </a:rPr>
              <a:t> of Sessions </a:t>
            </a:r>
          </a:p>
          <a:p>
            <a:pPr algn="l"/>
            <a:r>
              <a:rPr lang="fi-FI" sz="3200" err="1">
                <a:latin typeface="Agency FB" panose="020F0502020204030204" pitchFamily="34" charset="0"/>
              </a:rPr>
              <a:t>57hrs</a:t>
            </a:r>
            <a:r>
              <a:rPr lang="fi-FI" sz="3200">
                <a:latin typeface="Agency FB" panose="020F0502020204030204" pitchFamily="34" charset="0"/>
              </a:rPr>
              <a:t> of </a:t>
            </a:r>
            <a:r>
              <a:rPr lang="fi-FI" sz="3200" err="1">
                <a:latin typeface="Agency FB" panose="020F0502020204030204" pitchFamily="34" charset="0"/>
              </a:rPr>
              <a:t>Legwork</a:t>
            </a:r>
            <a:r>
              <a:rPr lang="fi-FI" sz="3200">
                <a:latin typeface="Agency FB" panose="020F0502020204030204" pitchFamily="34" charset="0"/>
              </a:rPr>
              <a:t> and Journaling </a:t>
            </a:r>
          </a:p>
          <a:p>
            <a:pPr algn="l"/>
            <a:endParaRPr lang="fi-FI" sz="3200">
              <a:latin typeface="Agency FB" panose="020F0502020204030204" pitchFamily="34" charset="0"/>
            </a:endParaRPr>
          </a:p>
          <a:p>
            <a:pPr algn="l"/>
            <a:r>
              <a:rPr lang="fi-FI" sz="3200">
                <a:latin typeface="Agency FB" panose="020F0502020204030204" pitchFamily="34" charset="0"/>
              </a:rPr>
              <a:t>80% </a:t>
            </a:r>
            <a:r>
              <a:rPr lang="fi-FI" sz="3200" err="1">
                <a:latin typeface="Agency FB" panose="020F0502020204030204" pitchFamily="34" charset="0"/>
              </a:rPr>
              <a:t>Attendance</a:t>
            </a:r>
            <a:r>
              <a:rPr lang="fi-FI" sz="3200">
                <a:latin typeface="Agency FB" panose="020F0502020204030204" pitchFamily="34" charset="0"/>
              </a:rPr>
              <a:t> in the </a:t>
            </a:r>
            <a:r>
              <a:rPr lang="fi-FI" sz="3200" err="1">
                <a:latin typeface="Agency FB" panose="020F0502020204030204" pitchFamily="34" charset="0"/>
              </a:rPr>
              <a:t>sessions</a:t>
            </a:r>
            <a:endParaRPr lang="fi-FI" sz="3200">
              <a:latin typeface="Agency FB" panose="020F0502020204030204" pitchFamily="34" charset="0"/>
            </a:endParaRPr>
          </a:p>
          <a:p>
            <a:pPr algn="l"/>
            <a:r>
              <a:rPr lang="fi-FI" sz="3200" err="1">
                <a:latin typeface="Agency FB" panose="020F0502020204030204" pitchFamily="34" charset="0"/>
              </a:rPr>
              <a:t>Assignments</a:t>
            </a:r>
            <a:r>
              <a:rPr lang="fi-FI" sz="3200">
                <a:latin typeface="Agency FB" panose="020F0502020204030204" pitchFamily="34" charset="0"/>
              </a:rPr>
              <a:t> </a:t>
            </a:r>
            <a:r>
              <a:rPr lang="fi-FI" sz="3200" err="1">
                <a:latin typeface="Agency FB" panose="020F0502020204030204" pitchFamily="34" charset="0"/>
              </a:rPr>
              <a:t>handed</a:t>
            </a:r>
            <a:r>
              <a:rPr lang="fi-FI" sz="3200">
                <a:latin typeface="Agency FB" panose="020F0502020204030204" pitchFamily="34" charset="0"/>
              </a:rPr>
              <a:t> in time</a:t>
            </a:r>
          </a:p>
          <a:p>
            <a:pPr algn="l"/>
            <a:endParaRPr lang="fi-FI" sz="210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F1794BD-3870-CC1E-7EC3-B767781EE9A4}"/>
              </a:ext>
            </a:extLst>
          </p:cNvPr>
          <p:cNvSpPr txBox="1"/>
          <p:nvPr/>
        </p:nvSpPr>
        <p:spPr>
          <a:xfrm>
            <a:off x="771525" y="759037"/>
            <a:ext cx="532447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4500" b="1">
                <a:latin typeface="Agency FB" panose="020F0502020204030204" pitchFamily="34" charset="0"/>
                <a:cs typeface="Aharoni" panose="02010803020104030203" pitchFamily="2" charset="-79"/>
              </a:rPr>
              <a:t>Rules of the course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ECBAB1D5-983A-2FA4-A950-C30D1FAF3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4" y="2331205"/>
            <a:ext cx="5600275" cy="396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8901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 2013–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3F806558FD14D4CB3045CDCE075A393" ma:contentTypeVersion="5" ma:contentTypeDescription="Luo uusi asiakirja." ma:contentTypeScope="" ma:versionID="c9408fc409cbea885cc80305b20c5b85">
  <xsd:schema xmlns:xsd="http://www.w3.org/2001/XMLSchema" xmlns:xs="http://www.w3.org/2001/XMLSchema" xmlns:p="http://schemas.microsoft.com/office/2006/metadata/properties" xmlns:ns2="72b76f8d-f55f-4fac-9ace-93c2b4705b1d" xmlns:ns3="bb5951e5-00ef-4d24-a58e-972fd772b1ca" targetNamespace="http://schemas.microsoft.com/office/2006/metadata/properties" ma:root="true" ma:fieldsID="799daf03656b2cfaec90a368c16350d2" ns2:_="" ns3:_="">
    <xsd:import namespace="72b76f8d-f55f-4fac-9ace-93c2b4705b1d"/>
    <xsd:import namespace="bb5951e5-00ef-4d24-a58e-972fd772b1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b76f8d-f55f-4fac-9ace-93c2b4705b1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5951e5-00ef-4d24-a58e-972fd772b1c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965B22E-23B3-4CF7-8D35-AB694C7C875A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2b76f8d-f55f-4fac-9ace-93c2b4705b1d"/>
    <ds:schemaRef ds:uri="bb5951e5-00ef-4d24-a58e-972fd772b1ca"/>
  </ds:schemaRefs>
</ds:datastoreItem>
</file>

<file path=customXml/itemProps2.xml><?xml version="1.0" encoding="utf-8"?>
<ds:datastoreItem xmlns:ds="http://schemas.openxmlformats.org/officeDocument/2006/customXml" ds:itemID="{5994B80E-60DD-4AF3-9A1A-0ABC2A38E93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EBBF83-D37B-413F-B184-37DB70069B4A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42</Slides>
  <Notes>4</Notes>
  <HiddenSlides>1</HiddenSlides>
  <ScaleCrop>false</ScaleCrop>
  <HeadingPairs>
    <vt:vector size="4" baseType="variant">
      <vt:variant>
        <vt:lpstr>Teema</vt:lpstr>
      </vt:variant>
      <vt:variant>
        <vt:i4>2</vt:i4>
      </vt:variant>
      <vt:variant>
        <vt:lpstr>Dian otsikot</vt:lpstr>
      </vt:variant>
      <vt:variant>
        <vt:i4>42</vt:i4>
      </vt:variant>
    </vt:vector>
  </HeadingPairs>
  <TitlesOfParts>
    <vt:vector size="44" baseType="lpstr">
      <vt:lpstr>Office-teema</vt:lpstr>
      <vt:lpstr>Office-teema 2013–2022</vt:lpstr>
      <vt:lpstr>Art Life Entrepreneurship 1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Finding customers  =   Finding people or organizations you can help</vt:lpstr>
      <vt:lpstr>PowerPoint-esitys</vt:lpstr>
      <vt:lpstr>A small fish in big pond   or   a big fish in small pond?</vt:lpstr>
      <vt:lpstr>A (big) fish  in small pond  = niche</vt:lpstr>
      <vt:lpstr>Why look for a niche?</vt:lpstr>
      <vt:lpstr>Why not look for a niche?</vt:lpstr>
      <vt:lpstr>Today we will take a niche-centric approach</vt:lpstr>
      <vt:lpstr>Example</vt:lpstr>
      <vt:lpstr>PowerPoint-esitys</vt:lpstr>
      <vt:lpstr>PowerPoint-esitys</vt:lpstr>
      <vt:lpstr>PowerPoint-esitys</vt:lpstr>
      <vt:lpstr>PowerPoint-esitys</vt:lpstr>
      <vt:lpstr>Ways of thinking about this</vt:lpstr>
      <vt:lpstr>Simple example</vt:lpstr>
      <vt:lpstr>How to proceed</vt:lpstr>
      <vt:lpstr>Your skills matrix</vt:lpstr>
      <vt:lpstr>Personal exercise</vt:lpstr>
      <vt:lpstr>Help your teammates</vt:lpstr>
      <vt:lpstr>Link to the course board This board has the process journal templates. Choose one that is available and reserve it by writing your name on it.</vt:lpstr>
      <vt:lpstr>Exercise</vt:lpstr>
      <vt:lpstr>Finalize your skill matrix:   Finalize your skill Matrix and upload it into Miro DL 31.10 at13.00</vt:lpstr>
      <vt:lpstr>Customer interview:   Imagine the 3 most likely career choices would be on hold, come up with a 4th one and find a potential customer for that. Book an interview. Interview DL 7.11 at 13.00   Focus on validating the need, but keep your mind open for other insights, if the first option doesn´t create traction</vt:lpstr>
      <vt:lpstr>Role Model Interview </vt:lpstr>
      <vt:lpstr>Ecosystem visit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Life Entrepreneurship 1</dc:title>
  <dc:creator>Kaira Johannes</dc:creator>
  <cp:lastModifiedBy>Kaira Johannes</cp:lastModifiedBy>
  <cp:revision>2</cp:revision>
  <dcterms:created xsi:type="dcterms:W3CDTF">2022-10-20T20:07:15Z</dcterms:created>
  <dcterms:modified xsi:type="dcterms:W3CDTF">2023-11-07T16:17:00Z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0x01010093F806558FD14D4CB3045CDCE075A393</vt:lpwstr>
  </property>
</Properties>
</file>