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82" r:id="rId5"/>
    <p:sldId id="258" r:id="rId6"/>
    <p:sldId id="501" r:id="rId7"/>
    <p:sldId id="502" r:id="rId8"/>
    <p:sldId id="503" r:id="rId9"/>
    <p:sldId id="516" r:id="rId10"/>
    <p:sldId id="517" r:id="rId11"/>
    <p:sldId id="518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9" r:id="rId22"/>
    <p:sldId id="513" r:id="rId23"/>
    <p:sldId id="514" r:id="rId24"/>
    <p:sldId id="515" r:id="rId25"/>
    <p:sldId id="486" r:id="rId2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ycourses.aalto.fi/mod/h5pactivity/view.php?id=939574" TargetMode="External"/><Relationship Id="rId2" Type="http://schemas.openxmlformats.org/officeDocument/2006/relationships/hyperlink" Target="https://edu.flinga.fi/s/EWRYVN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flinga.fi/s/EWRYVNC" TargetMode="External"/><Relationship Id="rId2" Type="http://schemas.openxmlformats.org/officeDocument/2006/relationships/hyperlink" Target="https://mycourses.aalto.fi/mod/h5pactivity/view.php?id=93956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/>
              <a:t>1</a:t>
            </a:r>
            <a:r>
              <a:rPr lang="fi-FI" sz="1700" dirty="0"/>
              <a:t>0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Keskiviikkona 15.2.2023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EB89D1-310F-F5B5-9CB7-04C79AC3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Laitetaan, pidetään...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A959BE-8706-C47C-3AE6-61753DF38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Laitetaanko = Shall we put? </a:t>
            </a:r>
          </a:p>
          <a:p>
            <a:pPr lvl="1"/>
            <a:r>
              <a:rPr lang="fi-FI"/>
              <a:t>Laitetaan = Let’s put </a:t>
            </a:r>
          </a:p>
          <a:p>
            <a:r>
              <a:rPr lang="fi-FI"/>
              <a:t>Pidetään tauko! = Let’s take a break!</a:t>
            </a:r>
          </a:p>
          <a:p>
            <a:pPr lvl="1"/>
            <a:r>
              <a:rPr lang="fi-FI"/>
              <a:t>Pidetäänkö tauko? = Shall we take a break?</a:t>
            </a:r>
          </a:p>
          <a:p>
            <a:r>
              <a:rPr lang="fi-FI"/>
              <a:t>Jatketaan! = Let’s continue!</a:t>
            </a:r>
          </a:p>
          <a:p>
            <a:pPr lvl="1"/>
            <a:r>
              <a:rPr lang="fi-FI"/>
              <a:t>Jatketaanko? = Shall we continue? </a:t>
            </a:r>
          </a:p>
          <a:p>
            <a:r>
              <a:rPr lang="fi-FI"/>
              <a:t>Syödään lohikeittoa = Let’s have salmon soup </a:t>
            </a:r>
          </a:p>
          <a:p>
            <a:r>
              <a:rPr lang="fi-FI"/>
              <a:t>Mennään = Let’s go </a:t>
            </a:r>
          </a:p>
        </p:txBody>
      </p:sp>
    </p:spTree>
    <p:extLst>
      <p:ext uri="{BB962C8B-B14F-4D97-AF65-F5344CB8AC3E}">
        <p14:creationId xmlns:p14="http://schemas.microsoft.com/office/powerpoint/2010/main" val="144476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9883BC-99E1-66ED-A44B-F1AC80CF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8E5D76-BA5E-4738-A8EA-2D5326547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Jere ottaa </a:t>
            </a:r>
            <a:r>
              <a:rPr lang="fi-FI" b="1"/>
              <a:t>kaksi maitoa </a:t>
            </a:r>
            <a:r>
              <a:rPr lang="fi-FI"/>
              <a:t>ja yhde</a:t>
            </a:r>
            <a:r>
              <a:rPr lang="fi-FI" b="1"/>
              <a:t>n</a:t>
            </a:r>
            <a:r>
              <a:rPr lang="fi-FI"/>
              <a:t> appelsiinimehu</a:t>
            </a:r>
            <a:r>
              <a:rPr lang="fi-FI" b="1"/>
              <a:t>n</a:t>
            </a:r>
            <a:r>
              <a:rPr lang="fi-FI"/>
              <a:t>. </a:t>
            </a:r>
          </a:p>
          <a:p>
            <a:pPr lvl="1"/>
            <a:r>
              <a:rPr lang="fi-FI"/>
              <a:t>kaksi maitoa: two milks</a:t>
            </a:r>
          </a:p>
          <a:p>
            <a:pPr lvl="1"/>
            <a:r>
              <a:rPr lang="fi-FI"/>
              <a:t>yhden appelsiinimehun: one orange juice </a:t>
            </a:r>
          </a:p>
        </p:txBody>
      </p:sp>
    </p:spTree>
    <p:extLst>
      <p:ext uri="{BB962C8B-B14F-4D97-AF65-F5344CB8AC3E}">
        <p14:creationId xmlns:p14="http://schemas.microsoft.com/office/powerpoint/2010/main" val="36457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46F9E2-5D7C-6D1F-792E-9B9CEA07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2A9D9A-0FAE-EB82-EFF4-852763A1C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Mennään tauolle! = Let’s go to break!</a:t>
            </a:r>
          </a:p>
          <a:p>
            <a:r>
              <a:rPr lang="fi-FI"/>
              <a:t>kello on nyt 17.28</a:t>
            </a:r>
          </a:p>
          <a:p>
            <a:r>
              <a:rPr lang="fi-FI"/>
              <a:t>Jatketaan kello 17.38 </a:t>
            </a:r>
          </a:p>
        </p:txBody>
      </p:sp>
    </p:spTree>
    <p:extLst>
      <p:ext uri="{BB962C8B-B14F-4D97-AF65-F5344CB8AC3E}">
        <p14:creationId xmlns:p14="http://schemas.microsoft.com/office/powerpoint/2010/main" val="58458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43F67-9DAD-2DD0-DF7A-94305C07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4C5A4A-4B41-8F7F-A3AE-3C64C69D1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https://mycourses.aalto.fi/course/view.php?id=38216&amp;section=13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94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76E85B-8863-7F40-2328-99528668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Some irregular partitives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346C30-8125-190E-ED7A-1E28CFA53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vesi -&gt; vettä = water </a:t>
            </a:r>
          </a:p>
          <a:p>
            <a:pPr lvl="1"/>
            <a:r>
              <a:rPr lang="fi-FI"/>
              <a:t>but riisi -&gt; riisiä (new loan words are regular)</a:t>
            </a:r>
          </a:p>
          <a:p>
            <a:pPr lvl="1"/>
            <a:r>
              <a:rPr lang="fi-FI"/>
              <a:t>bussi -&gt; bussia </a:t>
            </a:r>
          </a:p>
          <a:p>
            <a:r>
              <a:rPr lang="fi-FI"/>
              <a:t>lohi -&gt; lohta = salmon </a:t>
            </a:r>
          </a:p>
          <a:p>
            <a:pPr lvl="1"/>
            <a:r>
              <a:rPr lang="fi-FI"/>
              <a:t>kieli -&gt; kieltä  </a:t>
            </a:r>
          </a:p>
        </p:txBody>
      </p:sp>
    </p:spTree>
    <p:extLst>
      <p:ext uri="{BB962C8B-B14F-4D97-AF65-F5344CB8AC3E}">
        <p14:creationId xmlns:p14="http://schemas.microsoft.com/office/powerpoint/2010/main" val="2004081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D02275-2B63-5CE8-EA7E-344123748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Partitiivi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0B60C6-974E-A013-B5B6-0A85F8570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i-FI"/>
              <a:t>kahv</a:t>
            </a:r>
            <a:r>
              <a:rPr lang="fi-FI" b="1"/>
              <a:t>i</a:t>
            </a:r>
            <a:r>
              <a:rPr lang="fi-FI"/>
              <a:t> -&gt; kahv</a:t>
            </a:r>
            <a:r>
              <a:rPr lang="fi-FI" b="1"/>
              <a:t>ia</a:t>
            </a:r>
          </a:p>
          <a:p>
            <a:pPr lvl="1"/>
            <a:r>
              <a:rPr lang="fi-FI"/>
              <a:t>1 vowel at the end -&gt; a/ä</a:t>
            </a:r>
          </a:p>
          <a:p>
            <a:pPr lvl="1"/>
            <a:r>
              <a:rPr lang="fi-FI"/>
              <a:t>doesn’t apply if the vowel is e</a:t>
            </a:r>
          </a:p>
          <a:p>
            <a:pPr marL="514350" indent="-514350">
              <a:buAutoNum type="arabicPeriod"/>
            </a:pPr>
            <a:r>
              <a:rPr lang="fi-FI"/>
              <a:t>t</a:t>
            </a:r>
            <a:r>
              <a:rPr lang="fi-FI" b="1"/>
              <a:t>ee</a:t>
            </a:r>
            <a:r>
              <a:rPr lang="fi-FI"/>
              <a:t> -&gt; tee</a:t>
            </a:r>
            <a:r>
              <a:rPr lang="fi-FI" b="1"/>
              <a:t>tä</a:t>
            </a:r>
            <a:r>
              <a:rPr lang="fi-FI"/>
              <a:t>, olu</a:t>
            </a:r>
            <a:r>
              <a:rPr lang="fi-FI" b="1"/>
              <a:t>t</a:t>
            </a:r>
            <a:r>
              <a:rPr lang="fi-FI"/>
              <a:t> -&gt; olut</a:t>
            </a:r>
            <a:r>
              <a:rPr lang="fi-FI" b="1"/>
              <a:t>ta</a:t>
            </a:r>
          </a:p>
          <a:p>
            <a:pPr lvl="1"/>
            <a:r>
              <a:rPr lang="fi-FI"/>
              <a:t>2 vowels at the end -&gt; ta/tä</a:t>
            </a:r>
          </a:p>
          <a:p>
            <a:pPr lvl="1"/>
            <a:r>
              <a:rPr lang="fi-FI"/>
              <a:t>consonant at the end -&gt; ta/tä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tuor</a:t>
            </a:r>
            <a:r>
              <a:rPr lang="fi-FI" b="1"/>
              <a:t>e</a:t>
            </a:r>
            <a:r>
              <a:rPr lang="fi-FI"/>
              <a:t> –&gt; tuore</a:t>
            </a:r>
            <a:r>
              <a:rPr lang="fi-FI" b="1"/>
              <a:t>tta</a:t>
            </a:r>
          </a:p>
          <a:p>
            <a:pPr lvl="1"/>
            <a:r>
              <a:rPr lang="fi-FI"/>
              <a:t>e  at the end: tta/ttä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suomalai</a:t>
            </a:r>
            <a:r>
              <a:rPr lang="fi-FI" b="1"/>
              <a:t>nen</a:t>
            </a:r>
            <a:r>
              <a:rPr lang="fi-FI"/>
              <a:t> -&gt; suomalai</a:t>
            </a:r>
            <a:r>
              <a:rPr lang="fi-FI" b="1"/>
              <a:t>sta</a:t>
            </a:r>
            <a:r>
              <a:rPr lang="fi-FI"/>
              <a:t>  </a:t>
            </a:r>
          </a:p>
          <a:p>
            <a:pPr lvl="1"/>
            <a:r>
              <a:rPr lang="fi-FI"/>
              <a:t>nen -&gt; sta</a:t>
            </a:r>
          </a:p>
          <a:p>
            <a:r>
              <a:rPr lang="fi-FI"/>
              <a:t>vesi -&gt; vettä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423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75F2F5-107A-EC16-0595-8EB80583B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partitive is used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4E5B87-8E37-6C11-C940-FFE833A32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/>
              <a:t>With numbers </a:t>
            </a:r>
          </a:p>
          <a:p>
            <a:pPr marL="514350" indent="-514350">
              <a:buAutoNum type="arabicPeriod"/>
            </a:pPr>
            <a:r>
              <a:rPr lang="fi-FI"/>
              <a:t>Uncountable nouns, like food and drink</a:t>
            </a:r>
          </a:p>
          <a:p>
            <a:pPr marL="514350" indent="-514350">
              <a:buAutoNum type="arabicPeriod"/>
            </a:pPr>
            <a:r>
              <a:rPr lang="fi-FI"/>
              <a:t>Many verbs</a:t>
            </a:r>
          </a:p>
          <a:p>
            <a:pPr marL="514350" indent="-514350">
              <a:buAutoNum type="arabicPeriod"/>
            </a:pPr>
            <a:r>
              <a:rPr lang="fi-FI"/>
              <a:t>Negative clauses </a:t>
            </a:r>
          </a:p>
          <a:p>
            <a:pPr marL="0" indent="0">
              <a:buNone/>
            </a:pPr>
            <a:endParaRPr lang="fi-FI"/>
          </a:p>
          <a:p>
            <a:pPr lvl="1"/>
            <a:endParaRPr lang="fi-FI"/>
          </a:p>
          <a:p>
            <a:pPr marL="0" indent="0">
              <a:buNone/>
            </a:pPr>
            <a:endParaRPr lang="fi-FI" b="1"/>
          </a:p>
          <a:p>
            <a:pPr lvl="1"/>
            <a:endParaRPr lang="fi-FI" b="1"/>
          </a:p>
          <a:p>
            <a:pPr lvl="1"/>
            <a:endParaRPr lang="fi-FI" b="1"/>
          </a:p>
          <a:p>
            <a:endParaRPr lang="fi-FI" b="1"/>
          </a:p>
          <a:p>
            <a:pPr lvl="1"/>
            <a:endParaRPr lang="fi-FI" b="1"/>
          </a:p>
          <a:p>
            <a:pPr marL="457200" lvl="1" indent="0">
              <a:buNone/>
            </a:pP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2972558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D83179-C048-B52B-7B66-1E96CF10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Numbers + partitive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DDF47F-AC7E-4693-1108-FBC5EEE2F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Kaksi kahvi</a:t>
            </a:r>
            <a:r>
              <a:rPr lang="fi-FI" b="1"/>
              <a:t>a</a:t>
            </a:r>
            <a:r>
              <a:rPr lang="fi-FI"/>
              <a:t> kiitos!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1 + nominative/genitive: </a:t>
            </a:r>
          </a:p>
          <a:p>
            <a:r>
              <a:rPr lang="fi-FI"/>
              <a:t>Yksi kahvi kiitos!</a:t>
            </a:r>
          </a:p>
          <a:p>
            <a:r>
              <a:rPr lang="fi-FI"/>
              <a:t>Otan yhden kahvin. = I take one coffee. 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Plural-like usage: </a:t>
            </a:r>
          </a:p>
          <a:p>
            <a:pPr lvl="1"/>
            <a:r>
              <a:rPr lang="fi-FI"/>
              <a:t>Kaksi kahvi</a:t>
            </a:r>
            <a:r>
              <a:rPr lang="fi-FI" b="1"/>
              <a:t>a</a:t>
            </a:r>
            <a:r>
              <a:rPr lang="fi-FI"/>
              <a:t> = Two coffee</a:t>
            </a:r>
            <a:r>
              <a:rPr lang="fi-FI" b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85178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389E3F-8D5C-10AE-C5F7-8A583C76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2. With uncountables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20BD56-5CBA-8F48-2C76-1DA8385D7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Uncountables = Ainesanat (”material words”)</a:t>
            </a:r>
          </a:p>
          <a:p>
            <a:pPr lvl="1"/>
            <a:r>
              <a:rPr lang="fi-FI"/>
              <a:t>Food and drink: kahvi, tee, spaghetti...		</a:t>
            </a:r>
            <a:r>
              <a:rPr lang="fi-FI" b="1"/>
              <a:t>chocolate</a:t>
            </a:r>
          </a:p>
          <a:p>
            <a:pPr lvl="1"/>
            <a:r>
              <a:rPr lang="fi-FI"/>
              <a:t>Materials: muovi (= plastic) 			</a:t>
            </a:r>
            <a:r>
              <a:rPr lang="fi-FI" b="1"/>
              <a:t>leather</a:t>
            </a:r>
          </a:p>
          <a:p>
            <a:pPr lvl="1"/>
            <a:r>
              <a:rPr lang="fi-FI"/>
              <a:t>Abstract concepts: rakkaus (= love)		</a:t>
            </a:r>
            <a:r>
              <a:rPr lang="fi-FI" b="1"/>
              <a:t>love</a:t>
            </a:r>
          </a:p>
          <a:p>
            <a:r>
              <a:rPr lang="fi-FI"/>
              <a:t>Uncountable object</a:t>
            </a:r>
          </a:p>
          <a:p>
            <a:pPr lvl="1"/>
            <a:r>
              <a:rPr lang="fi-FI"/>
              <a:t>Juon kahvi</a:t>
            </a:r>
            <a:r>
              <a:rPr lang="fi-FI" b="1"/>
              <a:t>a.</a:t>
            </a:r>
          </a:p>
          <a:p>
            <a:r>
              <a:rPr lang="fi-FI"/>
              <a:t>Uncountable subject</a:t>
            </a:r>
          </a:p>
          <a:p>
            <a:pPr lvl="1"/>
            <a:r>
              <a:rPr lang="fi-FI"/>
              <a:t>Kahvi on hyvä</a:t>
            </a:r>
            <a:r>
              <a:rPr lang="fi-FI" b="1"/>
              <a:t>ä</a:t>
            </a:r>
            <a:r>
              <a:rPr lang="fi-FI"/>
              <a:t>. </a:t>
            </a:r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855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965DDD-EA87-DD13-A4E6-2F82F8D4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3. With many verbs: Partitiiviverbi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BB3F0D-EC80-F8D1-5850-53E98B918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/>
              <a:t>Puhun</a:t>
            </a:r>
            <a:r>
              <a:rPr lang="fi-FI"/>
              <a:t> englanti</a:t>
            </a:r>
            <a:r>
              <a:rPr lang="fi-FI" b="1"/>
              <a:t>a</a:t>
            </a:r>
            <a:r>
              <a:rPr lang="fi-FI"/>
              <a:t>. </a:t>
            </a:r>
          </a:p>
          <a:p>
            <a:r>
              <a:rPr lang="fi-FI" b="1"/>
              <a:t>Rakastan</a:t>
            </a:r>
            <a:r>
              <a:rPr lang="fi-FI"/>
              <a:t> kahvi</a:t>
            </a:r>
            <a:r>
              <a:rPr lang="fi-FI" b="1"/>
              <a:t>a</a:t>
            </a:r>
            <a:r>
              <a:rPr lang="fi-FI"/>
              <a:t>. </a:t>
            </a:r>
          </a:p>
          <a:p>
            <a:endParaRPr lang="fi-FI"/>
          </a:p>
          <a:p>
            <a:r>
              <a:rPr lang="fi-FI"/>
              <a:t>Verbs that describe constantly ongoing or unending processes </a:t>
            </a:r>
          </a:p>
          <a:p>
            <a:pPr marL="0" indent="0">
              <a:buNone/>
            </a:pPr>
            <a:endParaRPr lang="fi-FI"/>
          </a:p>
          <a:p>
            <a:pPr lvl="1"/>
            <a:r>
              <a:rPr lang="fi-FI"/>
              <a:t>puhua = to speak</a:t>
            </a:r>
          </a:p>
          <a:p>
            <a:pPr lvl="1"/>
            <a:r>
              <a:rPr lang="fi-FI"/>
              <a:t>rakastaa = to love</a:t>
            </a:r>
          </a:p>
          <a:p>
            <a:pPr lvl="1"/>
            <a:r>
              <a:rPr lang="fi-FI"/>
              <a:t>ajatella = to think</a:t>
            </a:r>
          </a:p>
          <a:p>
            <a:pPr lvl="1"/>
            <a:r>
              <a:rPr lang="fi-FI"/>
              <a:t>odottaa = to wait</a:t>
            </a:r>
          </a:p>
          <a:p>
            <a:pPr lvl="1"/>
            <a:r>
              <a:rPr lang="fi-FI"/>
              <a:t>opiskella = to study </a:t>
            </a:r>
          </a:p>
          <a:p>
            <a:pPr lvl="1"/>
            <a:r>
              <a:rPr lang="fi-FI"/>
              <a:t>ymmärtää = to understand</a:t>
            </a:r>
          </a:p>
          <a:p>
            <a:pPr marL="0" indent="0">
              <a:buNone/>
            </a:pPr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78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E28E96-0C02-A904-57EC-530C948A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4. Negative clauses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893B2D-7181-D22A-6FB0-EA5C92D36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4. When the verb is negative</a:t>
            </a:r>
          </a:p>
          <a:p>
            <a:pPr lvl="1"/>
            <a:r>
              <a:rPr lang="fi-FI"/>
              <a:t>Minulla on sisko -&gt; Minulla </a:t>
            </a:r>
            <a:r>
              <a:rPr lang="fi-FI" u="sng"/>
              <a:t>ei ole </a:t>
            </a:r>
            <a:r>
              <a:rPr lang="fi-FI"/>
              <a:t>sisko</a:t>
            </a:r>
            <a:r>
              <a:rPr lang="fi-FI" b="1"/>
              <a:t>a</a:t>
            </a:r>
            <a:r>
              <a:rPr lang="fi-FI"/>
              <a:t>.  ”any” -&gt; partitive </a:t>
            </a:r>
          </a:p>
          <a:p>
            <a:pPr lvl="1"/>
            <a:r>
              <a:rPr lang="fi-FI"/>
              <a:t>Ostan kirjan -&gt; </a:t>
            </a:r>
            <a:r>
              <a:rPr lang="fi-FI" u="sng"/>
              <a:t>En osta </a:t>
            </a:r>
            <a:r>
              <a:rPr lang="fi-FI"/>
              <a:t>kirja</a:t>
            </a:r>
            <a:r>
              <a:rPr lang="fi-FI" b="1"/>
              <a:t>a</a:t>
            </a:r>
            <a:r>
              <a:rPr lang="fi-FI"/>
              <a:t>. </a:t>
            </a:r>
          </a:p>
          <a:p>
            <a:pPr marL="457200" lvl="1" indent="0">
              <a:buNone/>
            </a:pPr>
            <a:r>
              <a:rPr lang="fi-FI"/>
              <a:t>= I buy a book. I don’t buy a book. </a:t>
            </a:r>
          </a:p>
          <a:p>
            <a:pPr marL="457200" lvl="1" indent="0">
              <a:buNone/>
            </a:pPr>
            <a:endParaRPr lang="fi-FI"/>
          </a:p>
          <a:p>
            <a:r>
              <a:rPr lang="fi-FI"/>
              <a:t>Exception: </a:t>
            </a:r>
            <a:r>
              <a:rPr lang="fi-FI" b="1"/>
              <a:t>descriptions </a:t>
            </a:r>
          </a:p>
          <a:p>
            <a:pPr lvl="1"/>
            <a:r>
              <a:rPr lang="fi-FI"/>
              <a:t>Kirja on hyvä. = The book is good. </a:t>
            </a:r>
          </a:p>
          <a:p>
            <a:pPr lvl="1"/>
            <a:r>
              <a:rPr lang="fi-FI"/>
              <a:t>Kirja ei ole hyvä. = The book is not good. </a:t>
            </a:r>
          </a:p>
          <a:p>
            <a:pPr marL="457200" lvl="1" indent="0">
              <a:buNone/>
            </a:pPr>
            <a:endParaRPr lang="fi-FI"/>
          </a:p>
          <a:p>
            <a:pPr lvl="1"/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0709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5C6378-EA1A-AA5B-0A97-7741D771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partitive can mean some or in a negative sentence, any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364C92-B65C-64DD-7284-15B3A292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Juon kahvia. = I’m drinking (some) coffee. </a:t>
            </a:r>
          </a:p>
          <a:p>
            <a:r>
              <a:rPr lang="fi-FI"/>
              <a:t>Minulla ei ole siskoa. = I don’t have (any) sister. </a:t>
            </a:r>
          </a:p>
        </p:txBody>
      </p:sp>
    </p:spTree>
    <p:extLst>
      <p:ext uri="{BB962C8B-B14F-4D97-AF65-F5344CB8AC3E}">
        <p14:creationId xmlns:p14="http://schemas.microsoft.com/office/powerpoint/2010/main" val="2952820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EFAA0-8303-1477-B675-5379A694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ACB055-15A3-575E-DD63-539BC13C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/>
              <a:t>Flinga kysymyksille: </a:t>
            </a:r>
            <a:r>
              <a:rPr lang="fi-FI">
                <a:hlinkClick r:id="rId2"/>
              </a:rPr>
              <a:t>https://edu.flinga.fi/s/EWRYVNC</a:t>
            </a:r>
            <a:endParaRPr lang="fi-FI"/>
          </a:p>
          <a:p>
            <a:r>
              <a:rPr lang="fi-FI"/>
              <a:t>Practice partitives: </a:t>
            </a:r>
            <a:r>
              <a:rPr lang="fi-FI">
                <a:hlinkClick r:id="rId3"/>
              </a:rPr>
              <a:t>https://mycourses.aalto.fi/mod/h5pactivity/view.php?id=939574</a:t>
            </a:r>
            <a:endParaRPr lang="fi-FI"/>
          </a:p>
          <a:p>
            <a:r>
              <a:rPr lang="fi-FI"/>
              <a:t>Lue kappale 4: Ruokakaupassa sivuilla 56–57/76–77 </a:t>
            </a:r>
          </a:p>
          <a:p>
            <a:r>
              <a:rPr lang="fi-FI"/>
              <a:t>Kuuntele kappale 4</a:t>
            </a:r>
          </a:p>
          <a:p>
            <a:r>
              <a:rPr lang="fi-FI"/>
              <a:t>Harjoitus 1 sivulla 58/78</a:t>
            </a:r>
          </a:p>
          <a:p>
            <a:r>
              <a:rPr lang="fi-FI"/>
              <a:t>Harjoitus 4 sivulla 59 / 3 sivulla 79</a:t>
            </a:r>
          </a:p>
          <a:p>
            <a:r>
              <a:rPr lang="fi-FI"/>
              <a:t>Opiskele adjektiivit sivulla 60/80: Millainen? </a:t>
            </a:r>
          </a:p>
          <a:p>
            <a:r>
              <a:rPr lang="fi-FI"/>
              <a:t>Harjoitus 5 sivulla 60 / 6 sivulla 60</a:t>
            </a:r>
          </a:p>
          <a:p>
            <a:r>
              <a:rPr lang="fi-FI"/>
              <a:t>Lue partitiivista sivuilla 61–63/82–83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694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47C764-B785-E3B3-5CEC-70275319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EFF040-7FAA-7368-A3BD-48BB1BFE9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Harjoittele partitiivia: </a:t>
            </a:r>
            <a:r>
              <a:rPr lang="fi-FI">
                <a:hlinkClick r:id="rId2"/>
              </a:rPr>
              <a:t>https://mycourses.aalto.fi/mod/h5pactivity/view.php?id=939561</a:t>
            </a:r>
            <a:endParaRPr lang="fi-FI"/>
          </a:p>
          <a:p>
            <a:r>
              <a:rPr lang="fi-FI"/>
              <a:t>Harjoitus 7 sivulla 64 / 9 sivulla 84</a:t>
            </a:r>
          </a:p>
          <a:p>
            <a:r>
              <a:rPr lang="fi-FI"/>
              <a:t>Harjoitus 8 sivulla 65 / 10 sivulla 85</a:t>
            </a:r>
          </a:p>
          <a:p>
            <a:r>
              <a:rPr lang="fi-FI"/>
              <a:t>Kotitehtävä 3 </a:t>
            </a:r>
          </a:p>
          <a:p>
            <a:pPr lvl="1"/>
            <a:r>
              <a:rPr lang="fi-FI"/>
              <a:t>Määräaika 27.2.2023</a:t>
            </a:r>
          </a:p>
          <a:p>
            <a:r>
              <a:rPr lang="fi-FI"/>
              <a:t>Questions? Share them on Flinga: </a:t>
            </a:r>
            <a:r>
              <a:rPr lang="fi-FI">
                <a:hlinkClick r:id="rId3"/>
              </a:rPr>
              <a:t>https://edu.flinga.fi/s/EWRYVNC</a:t>
            </a:r>
            <a:endParaRPr lang="fi-FI"/>
          </a:p>
          <a:p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551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3D15CB-C009-1459-4987-5A40F630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Ensi viikolla on tauko!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E3D554-6CA5-89DA-865E-3465209B6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Ei Zoomia! </a:t>
            </a:r>
          </a:p>
        </p:txBody>
      </p:sp>
    </p:spTree>
    <p:extLst>
      <p:ext uri="{BB962C8B-B14F-4D97-AF65-F5344CB8AC3E}">
        <p14:creationId xmlns:p14="http://schemas.microsoft.com/office/powerpoint/2010/main" val="2140746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maanantaina 27.2.!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711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</a:t>
            </a:r>
          </a:p>
          <a:p>
            <a:pPr lvl="1"/>
            <a:r>
              <a:rPr lang="fi-FI"/>
              <a:t>Konsonantit k, p, t ja s </a:t>
            </a:r>
          </a:p>
          <a:p>
            <a:r>
              <a:rPr lang="fi-FI"/>
              <a:t>Kappale 4: Ruokakaupassa sivulla 56–57 </a:t>
            </a:r>
          </a:p>
          <a:p>
            <a:r>
              <a:rPr lang="fi-FI"/>
              <a:t>Kielioppia: Partitiivin käyttö – Using the partitive</a:t>
            </a:r>
          </a:p>
          <a:p>
            <a:r>
              <a:rPr lang="fi-FI"/>
              <a:t>Tauko noin 17.30</a:t>
            </a:r>
          </a:p>
          <a:p>
            <a:r>
              <a:rPr lang="fi-FI"/>
              <a:t>Pienissä ryhmissä </a:t>
            </a:r>
          </a:p>
          <a:p>
            <a:r>
              <a:rPr lang="fi-FI"/>
              <a:t>Kotitehtävät</a:t>
            </a:r>
          </a:p>
          <a:p>
            <a:r>
              <a:rPr lang="fi-FI"/>
              <a:t>Muista: Ensi viikolla kurssilla on tauko!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Mitä</a:t>
            </a:r>
            <a:r>
              <a:rPr lang="fi-FI"/>
              <a:t>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</a:t>
            </a:r>
            <a:r>
              <a:rPr lang="fi-FI" b="1"/>
              <a:t>ä</a:t>
            </a:r>
            <a:r>
              <a:rPr lang="fi-FI"/>
              <a:t>, kiitos! = Fine thanks! </a:t>
            </a:r>
          </a:p>
          <a:p>
            <a:pPr marL="0" indent="0">
              <a:buNone/>
            </a:pPr>
            <a:r>
              <a:rPr lang="fi-FI"/>
              <a:t>Oikein hyvä</a:t>
            </a:r>
            <a:r>
              <a:rPr lang="fi-FI" b="1"/>
              <a:t>ä</a:t>
            </a:r>
            <a:r>
              <a:rPr lang="fi-FI"/>
              <a:t>! = Tosi hyvä</a:t>
            </a:r>
            <a:r>
              <a:rPr lang="fi-FI" b="1"/>
              <a:t>ä</a:t>
            </a:r>
            <a:r>
              <a:rPr lang="fi-FI"/>
              <a:t>! = Very good! </a:t>
            </a:r>
          </a:p>
          <a:p>
            <a:pPr marL="0" indent="0">
              <a:buNone/>
            </a:pPr>
            <a:r>
              <a:rPr lang="fi-FI"/>
              <a:t>Ihan hyvä</a:t>
            </a:r>
            <a:r>
              <a:rPr lang="fi-FI" b="1"/>
              <a:t>ä</a:t>
            </a:r>
            <a:r>
              <a:rPr lang="fi-FI"/>
              <a:t>. = Quite good. </a:t>
            </a:r>
          </a:p>
          <a:p>
            <a:pPr marL="0" indent="0">
              <a:buNone/>
            </a:pPr>
            <a:r>
              <a:rPr lang="fi-FI"/>
              <a:t>Ei mitään erikoi</a:t>
            </a:r>
            <a:r>
              <a:rPr lang="fi-FI" b="1"/>
              <a:t>sta</a:t>
            </a:r>
            <a:r>
              <a:rPr lang="fi-FI"/>
              <a:t>. = Nothing special. </a:t>
            </a:r>
          </a:p>
          <a:p>
            <a:pPr marL="0" indent="0">
              <a:buNone/>
            </a:pPr>
            <a:r>
              <a:rPr lang="fi-FI"/>
              <a:t>Ei hyvä</a:t>
            </a:r>
            <a:r>
              <a:rPr lang="fi-FI" b="1"/>
              <a:t>ä</a:t>
            </a:r>
            <a:r>
              <a:rPr lang="fi-FI"/>
              <a:t>. = Not good. </a:t>
            </a:r>
          </a:p>
          <a:p>
            <a:pPr marL="0" indent="0">
              <a:buNone/>
            </a:pPr>
            <a:r>
              <a:rPr lang="fi-FI"/>
              <a:t>Huono</a:t>
            </a:r>
            <a:r>
              <a:rPr lang="fi-FI" b="1"/>
              <a:t>a</a:t>
            </a:r>
            <a:r>
              <a:rPr lang="fi-FI"/>
              <a:t>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79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5DA33C-147B-2832-0893-B43E910F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Ääntäminen: konsonantit k, p, t ja 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56097-6E51-3ED2-F740-78E6B96B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t: Huomen</a:t>
            </a:r>
            <a:r>
              <a:rPr lang="fi-FI" b="1"/>
              <a:t>t</a:t>
            </a:r>
            <a:r>
              <a:rPr lang="fi-FI"/>
              <a:t>a!</a:t>
            </a:r>
          </a:p>
          <a:p>
            <a:r>
              <a:rPr lang="fi-FI"/>
              <a:t>k: Mä otan </a:t>
            </a:r>
            <a:r>
              <a:rPr lang="fi-FI" b="1"/>
              <a:t>k</a:t>
            </a:r>
            <a:r>
              <a:rPr lang="fi-FI"/>
              <a:t>alaa. </a:t>
            </a:r>
          </a:p>
          <a:p>
            <a:r>
              <a:rPr lang="fi-FI"/>
              <a:t>t: Minkä hin</a:t>
            </a:r>
            <a:r>
              <a:rPr lang="fi-FI" b="1"/>
              <a:t>t</a:t>
            </a:r>
            <a:r>
              <a:rPr lang="fi-FI"/>
              <a:t>aista se on? </a:t>
            </a:r>
          </a:p>
          <a:p>
            <a:r>
              <a:rPr lang="fi-FI"/>
              <a:t>s: Minkä</a:t>
            </a:r>
            <a:r>
              <a:rPr lang="fi-FI" b="1"/>
              <a:t>s</a:t>
            </a:r>
            <a:r>
              <a:rPr lang="fi-FI"/>
              <a:t> hintai</a:t>
            </a:r>
            <a:r>
              <a:rPr lang="fi-FI" b="1"/>
              <a:t>s</a:t>
            </a:r>
            <a:r>
              <a:rPr lang="fi-FI"/>
              <a:t>ta </a:t>
            </a:r>
            <a:r>
              <a:rPr lang="fi-FI" b="1"/>
              <a:t>s</a:t>
            </a:r>
            <a:r>
              <a:rPr lang="fi-FI"/>
              <a:t>e on? </a:t>
            </a:r>
          </a:p>
          <a:p>
            <a:r>
              <a:rPr lang="fi-FI"/>
              <a:t>Anteeksi, mi</a:t>
            </a:r>
            <a:r>
              <a:rPr lang="fi-FI" b="1"/>
              <a:t>ss</a:t>
            </a:r>
            <a:r>
              <a:rPr lang="fi-FI"/>
              <a:t>ä on...</a:t>
            </a:r>
          </a:p>
          <a:p>
            <a:r>
              <a:rPr lang="fi-FI"/>
              <a:t>p: Anteeksi, missä on tuoretta lei</a:t>
            </a:r>
            <a:r>
              <a:rPr lang="fi-FI" b="1"/>
              <a:t>p</a:t>
            </a:r>
            <a:r>
              <a:rPr lang="fi-FI"/>
              <a:t>ää? </a:t>
            </a:r>
          </a:p>
          <a:p>
            <a:pPr marL="0" indent="0">
              <a:buNone/>
            </a:pPr>
            <a:r>
              <a:rPr lang="fi-FI"/>
              <a:t>= Anteeksi, missähän on tuoretta lei</a:t>
            </a:r>
            <a:r>
              <a:rPr lang="fi-FI" b="1"/>
              <a:t>p</a:t>
            </a:r>
            <a:r>
              <a:rPr lang="fi-FI"/>
              <a:t>ää?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48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9CB44F-6DF2-BECB-0B07-00ACB9E3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aspiraatiota!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2D635E-7DEC-63D7-3B53-77566AF53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In languages like English and German, k, p and t are followed by an h-like sound </a:t>
            </a:r>
          </a:p>
          <a:p>
            <a:r>
              <a:rPr lang="fi-FI"/>
              <a:t>Notice that this doesn’t happen in Finnish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Compare:</a:t>
            </a:r>
          </a:p>
          <a:p>
            <a:pPr marL="0" indent="0">
              <a:buNone/>
            </a:pPr>
            <a:r>
              <a:rPr lang="fi-FI"/>
              <a:t>English can			Finnish kan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kalaa</a:t>
            </a:r>
          </a:p>
          <a:p>
            <a:pPr marL="0" indent="0">
              <a:buNone/>
            </a:pPr>
            <a:r>
              <a:rPr lang="fi-FI"/>
              <a:t>not k(h)alaa</a:t>
            </a:r>
          </a:p>
        </p:txBody>
      </p:sp>
    </p:spTree>
    <p:extLst>
      <p:ext uri="{BB962C8B-B14F-4D97-AF65-F5344CB8AC3E}">
        <p14:creationId xmlns:p14="http://schemas.microsoft.com/office/powerpoint/2010/main" val="128714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4BAD3-A1C7-BE9D-6342-6F33D598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Kappale 4: Ruokakaupassa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44F83B-01E5-DC3B-CA11-5243585E9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Oma suomi 1 sivulla 56–57 / 76–77 </a:t>
            </a:r>
          </a:p>
        </p:txBody>
      </p:sp>
    </p:spTree>
    <p:extLst>
      <p:ext uri="{BB962C8B-B14F-4D97-AF65-F5344CB8AC3E}">
        <p14:creationId xmlns:p14="http://schemas.microsoft.com/office/powerpoint/2010/main" val="263482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5536F7-C1F7-A032-B3EA-58601E9A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Politeness: conditional forms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33E974-1DBF-4762-27F7-35E9A137A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Saisinko kalaa = Haluaisin kalaa</a:t>
            </a:r>
          </a:p>
          <a:p>
            <a:r>
              <a:rPr lang="fi-FI"/>
              <a:t>Could I get some fish? = I would like some fish? </a:t>
            </a:r>
          </a:p>
          <a:p>
            <a:r>
              <a:rPr lang="fi-FI"/>
              <a:t>Saisko kalaa? = Haluisin kalaa</a:t>
            </a:r>
          </a:p>
          <a:p>
            <a:endParaRPr lang="fi-FI"/>
          </a:p>
          <a:p>
            <a:r>
              <a:rPr lang="fi-FI"/>
              <a:t>Haluan = I want</a:t>
            </a:r>
          </a:p>
          <a:p>
            <a:r>
              <a:rPr lang="fi-FI"/>
              <a:t>Haluaisin = I would like</a:t>
            </a:r>
          </a:p>
          <a:p>
            <a:r>
              <a:rPr lang="fi-FI"/>
              <a:t>Spoken: (Mä) haluisin </a:t>
            </a:r>
          </a:p>
        </p:txBody>
      </p:sp>
    </p:spTree>
    <p:extLst>
      <p:ext uri="{BB962C8B-B14F-4D97-AF65-F5344CB8AC3E}">
        <p14:creationId xmlns:p14="http://schemas.microsoft.com/office/powerpoint/2010/main" val="40143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6556</TotalTime>
  <Words>928</Words>
  <Application>Microsoft Office PowerPoint</Application>
  <PresentationFormat>Laajakuva</PresentationFormat>
  <Paragraphs>174</Paragraphs>
  <Slides>25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 tänään? </vt:lpstr>
      <vt:lpstr>Jumppaa ja ääntämistä</vt:lpstr>
      <vt:lpstr>Ääntäminen: konsonantit k, p, t ja s</vt:lpstr>
      <vt:lpstr>Ei aspiraatiota!</vt:lpstr>
      <vt:lpstr>Kappale 4: Ruokakaupassa</vt:lpstr>
      <vt:lpstr>Politeness: conditional forms</vt:lpstr>
      <vt:lpstr>Laitetaan, pidetään...</vt:lpstr>
      <vt:lpstr>PowerPoint-esitys</vt:lpstr>
      <vt:lpstr>TAUKO</vt:lpstr>
      <vt:lpstr>Pienissä ryhmissä</vt:lpstr>
      <vt:lpstr>Some irregular partitives </vt:lpstr>
      <vt:lpstr>Partitiivi</vt:lpstr>
      <vt:lpstr>The partitive is used</vt:lpstr>
      <vt:lpstr>1. Numbers + partitive</vt:lpstr>
      <vt:lpstr>2. With uncountables </vt:lpstr>
      <vt:lpstr>3. With many verbs: Partitiiviverbi</vt:lpstr>
      <vt:lpstr>4. Negative clauses </vt:lpstr>
      <vt:lpstr>The partitive can mean some or in a negative sentence, any</vt:lpstr>
      <vt:lpstr>Kotitehtävät</vt:lpstr>
      <vt:lpstr>Kotitehtävät</vt:lpstr>
      <vt:lpstr>Ensi viikolla on tauko!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32</cp:revision>
  <cp:lastPrinted>2023-02-06T16:33:55Z</cp:lastPrinted>
  <dcterms:created xsi:type="dcterms:W3CDTF">2021-09-13T12:59:36Z</dcterms:created>
  <dcterms:modified xsi:type="dcterms:W3CDTF">2023-02-15T16:47:18Z</dcterms:modified>
</cp:coreProperties>
</file>