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27" r:id="rId2"/>
    <p:sldId id="328" r:id="rId3"/>
    <p:sldId id="340" r:id="rId4"/>
    <p:sldId id="419" r:id="rId5"/>
    <p:sldId id="420" r:id="rId6"/>
    <p:sldId id="623" r:id="rId7"/>
    <p:sldId id="355" r:id="rId8"/>
    <p:sldId id="364" r:id="rId9"/>
    <p:sldId id="365" r:id="rId10"/>
    <p:sldId id="553" r:id="rId11"/>
    <p:sldId id="556" r:id="rId12"/>
    <p:sldId id="601" r:id="rId13"/>
    <p:sldId id="602" r:id="rId14"/>
    <p:sldId id="622" r:id="rId15"/>
    <p:sldId id="374" r:id="rId16"/>
    <p:sldId id="287" r:id="rId17"/>
    <p:sldId id="375" r:id="rId18"/>
    <p:sldId id="406" r:id="rId19"/>
    <p:sldId id="407" r:id="rId20"/>
    <p:sldId id="381" r:id="rId21"/>
    <p:sldId id="425" r:id="rId22"/>
    <p:sldId id="426" r:id="rId23"/>
    <p:sldId id="427" r:id="rId24"/>
    <p:sldId id="429" r:id="rId25"/>
    <p:sldId id="624" r:id="rId26"/>
    <p:sldId id="625" r:id="rId27"/>
    <p:sldId id="280" r:id="rId28"/>
    <p:sldId id="283" r:id="rId29"/>
    <p:sldId id="626" r:id="rId30"/>
    <p:sldId id="627" r:id="rId31"/>
    <p:sldId id="418" r:id="rId32"/>
    <p:sldId id="409" r:id="rId33"/>
    <p:sldId id="410" r:id="rId34"/>
    <p:sldId id="382" r:id="rId35"/>
    <p:sldId id="417" r:id="rId36"/>
    <p:sldId id="411" r:id="rId37"/>
    <p:sldId id="412" r:id="rId38"/>
    <p:sldId id="413" r:id="rId39"/>
    <p:sldId id="400" r:id="rId40"/>
    <p:sldId id="404" r:id="rId41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BA1"/>
    <a:srgbClr val="FFC00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4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0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0A6A3F-BAF9-45A9-9B8E-2DC3CCCC5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66314-5BE0-469E-AD52-F863C4C77B2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59E7D7-5706-4CCA-BD5E-18F96EB290DD}" type="datetimeFigureOut">
              <a:rPr lang="fi-FI"/>
              <a:pPr>
                <a:defRPr/>
              </a:pPr>
              <a:t>1.5.2023</a:t>
            </a:fld>
            <a:endParaRPr lang="fi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E8B022D-5B91-4EC9-8D31-6B72FB935A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2DAF879-2540-48CF-87B5-CE2A046A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B3F72-622D-478F-B5DF-42FB384378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B2410-D3FF-432F-86CA-22D82614E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471C684-DF69-45E2-96DD-4B589BD11F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E9AFABE-A6E8-4E2D-915B-C94BB276DE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6F141D-948B-4ED4-A4B0-E8C472D2FB6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816B3F26-DD9F-4A18-B0BC-83CDD3890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F3D2E0A-76F0-4556-BEE4-D59F9B55B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01BD259-6DF8-4804-9154-375CC7CCEE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A81445-1D5C-471D-B638-63929BEA4CC8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19E6F091-81B7-4700-AE19-2D6CE40A7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B9ECE12-C9C8-465C-9DB7-122B06B93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7D8309-90BA-4CDD-BFBC-B83DE085CB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AD22B7-0209-4B76-BEEC-FF8573219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565008-665A-4704-AB21-E05BFBB7C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2FBEC-DD29-4A48-9A62-12F920E0494F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83809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71E561-5A6E-4151-B864-2B3A68F82B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BDCBB4-4837-44E1-9AF0-C4AFC7365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9AB422-1992-4A7E-B718-652AB50B15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7D5F6-B5F7-4D19-9D13-18118EA3A88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61543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CFE95C-AAA2-4375-834F-26F9BA8EA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144CB3-589F-4E4F-BD3A-9C9B0B3EB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F6D897-F39A-4ED0-9259-8E9366C03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ACE2E-C17D-439B-9E1E-B49AD0CA47B5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425274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6DFAB6-F4C5-472E-BAAB-D6E650A04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F6E6B2-2629-4A87-BB63-A46CDF70CB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B8839A-9D6C-488D-B341-585A1B1A5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67B22-8798-40F1-81F5-9E57309295F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75235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F22705-612A-415E-ACC1-86CC4EA3D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F90AD0-5579-42C1-B874-E3E984BD6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92170-4FF5-442F-A758-55297D071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CDCA0-1E97-492B-A016-37D1ECCDB05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40544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27ECC-8EBC-454C-93C8-F4F96C95B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87FA2-8D2D-4A5B-B61D-57E2BB889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1AEB2-6473-4005-AD66-BB423F72E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843E-803C-43E2-9398-0E5B708E3E8F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12452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9AE13D-DD0D-4E7C-AC41-7C76EB72D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B55859-30EA-4725-BE61-6B637BB4E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E04921-AB52-40AA-9EAD-21F3B8F343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F2D0-74EE-4D64-B16D-A6D170857E91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71353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8E9B17-3D7D-4330-B78B-805394A0B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8062A4-EAA3-469E-8EB2-F81EB2BAD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19C46E-0E5F-4AA5-802B-D24BB3677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1E0D3-90AF-40F1-BC16-782AB06B5F6C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365398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DE7E42-2CBF-4418-8819-43BABFCE8F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EF6927-F93B-416B-ADD0-648C3AAAFC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2E78BC-333E-4DE9-A066-86368DAEA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8B13B-8554-4CC6-91E9-12F83FF8A22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4859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47653-86F8-4FC3-B5B1-EDBE9247C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EEC3F-E46D-4BAA-A2C3-B742BF765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9B5F5-ABB1-47E1-ACB2-AC8E76797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20B87-3F2C-459C-B8DA-A2F725625675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8254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FA343-B522-467A-961F-689853C47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EBA58-F941-40A4-B085-F152A12B0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02BB8-BEF7-4050-AE4C-59FA89703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46FF-DF5F-4737-BA5E-872B61A0D98E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89293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65A4C6-B741-4E12-9D71-0A8EB5DF7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B2BDD7-D52D-4B1F-AD1C-57F7070D0A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57A17B-FD3F-475D-9AD6-A8E7A1F8A3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75A864-E7A9-4D78-8768-F1BE66698B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6229467-E06E-41FA-9600-005F79757E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BA1F3C3-14C9-4479-BDE6-684685710FEB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4.wmf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34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2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781783-B1A2-405C-9050-C4368D6984A9}"/>
              </a:ext>
            </a:extLst>
          </p:cNvPr>
          <p:cNvSpPr/>
          <p:nvPr/>
        </p:nvSpPr>
        <p:spPr>
          <a:xfrm>
            <a:off x="193184" y="251139"/>
            <a:ext cx="8699992" cy="6323526"/>
          </a:xfrm>
          <a:prstGeom prst="rect">
            <a:avLst/>
          </a:prstGeom>
          <a:solidFill>
            <a:srgbClr val="F58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75" name="TextBox 4">
            <a:extLst>
              <a:ext uri="{FF2B5EF4-FFF2-40B4-BE49-F238E27FC236}">
                <a16:creationId xmlns:a16="http://schemas.microsoft.com/office/drawing/2014/main" id="{B5B12AE0-A18D-4F3D-BA68-5AA0F7AE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1893262"/>
            <a:ext cx="6019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Surface MEMS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(based on chapter 29)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with </a:t>
            </a:r>
            <a:r>
              <a:rPr lang="en-GB" altLang="en-US" sz="4400" dirty="0" err="1"/>
              <a:t>audioclips</a:t>
            </a:r>
            <a:endParaRPr lang="en-GB" altLang="en-US" sz="4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4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sami.franssila@aalto.fi</a:t>
            </a:r>
            <a:endParaRPr lang="en-US" altLang="en-US" sz="44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79DE19-827B-4EA8-8F39-4C8D9B3CE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27A169E-57FE-4A86-9BE7-370713DF8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fi-FI"/>
              <a:t>Polysilicon</a:t>
            </a:r>
            <a:endParaRPr lang="en-US" altLang="fi-FI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872D2A8-731C-43AF-A3BE-8FE1304A6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36688"/>
            <a:ext cx="8229600" cy="27320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i-FI"/>
              <a:t>SiH</a:t>
            </a:r>
            <a:r>
              <a:rPr lang="en-US" altLang="fi-FI" baseline="-25000"/>
              <a:t>4</a:t>
            </a:r>
            <a:r>
              <a:rPr lang="en-US" altLang="fi-FI"/>
              <a:t> (g)  ==&gt; Si (s) + 2 H</a:t>
            </a:r>
            <a:r>
              <a:rPr lang="en-US" altLang="fi-FI" baseline="-25000"/>
              <a:t>2</a:t>
            </a:r>
            <a:r>
              <a:rPr lang="en-US" altLang="fi-FI"/>
              <a:t> (g)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i-FI"/>
              <a:t>Deposited by CVD at 625</a:t>
            </a:r>
            <a:r>
              <a:rPr lang="en-GB" altLang="fi-FI" baseline="30000"/>
              <a:t>o</a:t>
            </a:r>
            <a:r>
              <a:rPr lang="en-GB" altLang="fi-FI"/>
              <a:t>C </a:t>
            </a:r>
            <a:r>
              <a:rPr lang="en-GB" altLang="fi-FI">
                <a:sym typeface="Wingdings" panose="05000000000000000000" pitchFamily="2" charset="2"/>
              </a:rPr>
              <a:t> </a:t>
            </a:r>
            <a:r>
              <a:rPr lang="en-GB" altLang="fi-FI"/>
              <a:t>true poly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i-FI"/>
              <a:t>Can be deposited at 575</a:t>
            </a:r>
            <a:r>
              <a:rPr lang="en-GB" altLang="fi-FI" baseline="30000"/>
              <a:t>o</a:t>
            </a:r>
            <a:r>
              <a:rPr lang="en-GB" altLang="fi-FI"/>
              <a:t>C </a:t>
            </a:r>
            <a:r>
              <a:rPr lang="en-GB" altLang="fi-FI">
                <a:sym typeface="Wingdings" panose="05000000000000000000" pitchFamily="2" charset="2"/>
              </a:rPr>
              <a:t> amorphous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fi-FI"/>
              <a:t>Typical thickness 100 nm-2 µm</a:t>
            </a:r>
          </a:p>
          <a:p>
            <a:pPr eaLnBrk="1" hangingPunct="1">
              <a:lnSpc>
                <a:spcPct val="90000"/>
              </a:lnSpc>
            </a:pPr>
            <a:endParaRPr lang="en-GB" altLang="fi-FI"/>
          </a:p>
          <a:p>
            <a:pPr eaLnBrk="1" hangingPunct="1">
              <a:lnSpc>
                <a:spcPct val="90000"/>
              </a:lnSpc>
            </a:pPr>
            <a:endParaRPr lang="en-GB" altLang="fi-FI">
              <a:cs typeface="Arial" panose="020B0604020202020204" pitchFamily="34" charset="0"/>
            </a:endParaRPr>
          </a:p>
        </p:txBody>
      </p:sp>
      <p:pic>
        <p:nvPicPr>
          <p:cNvPr id="17412" name="Picture 6">
            <a:extLst>
              <a:ext uri="{FF2B5EF4-FFF2-40B4-BE49-F238E27FC236}">
                <a16:creationId xmlns:a16="http://schemas.microsoft.com/office/drawing/2014/main" id="{C8FE9015-5B63-4E0A-8C1A-BD67161B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89350"/>
            <a:ext cx="33147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>
            <a:extLst>
              <a:ext uri="{FF2B5EF4-FFF2-40B4-BE49-F238E27FC236}">
                <a16:creationId xmlns:a16="http://schemas.microsoft.com/office/drawing/2014/main" id="{2AFBB4B0-315A-4C47-BAB6-5A1FDA297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89350"/>
            <a:ext cx="3227387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2">
            <a:extLst>
              <a:ext uri="{FF2B5EF4-FFF2-40B4-BE49-F238E27FC236}">
                <a16:creationId xmlns:a16="http://schemas.microsoft.com/office/drawing/2014/main" id="{6E105504-1895-457C-985A-230910BF9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191250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/>
              <a:t>CMOS gate electrodes</a:t>
            </a:r>
          </a:p>
        </p:txBody>
      </p:sp>
      <p:sp>
        <p:nvSpPr>
          <p:cNvPr id="17415" name="TextBox 3">
            <a:extLst>
              <a:ext uri="{FF2B5EF4-FFF2-40B4-BE49-F238E27FC236}">
                <a16:creationId xmlns:a16="http://schemas.microsoft.com/office/drawing/2014/main" id="{24B90903-AAF9-48FB-AAB0-43218F30E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6176963"/>
            <a:ext cx="2951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/>
              <a:t>MEMS rotors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DD9285-758B-40F9-ADF9-00DD2F54E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F71DB3F-5233-45A1-A47E-122CC4D26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fi-FI"/>
              <a:t>Poly vs. &lt;Si&gt;</a:t>
            </a:r>
            <a:endParaRPr lang="en-US" altLang="fi-FI"/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02437CCB-2D47-422C-91E2-DFBEFC36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44037" name="Text Box 8">
            <a:extLst>
              <a:ext uri="{FF2B5EF4-FFF2-40B4-BE49-F238E27FC236}">
                <a16:creationId xmlns:a16="http://schemas.microsoft.com/office/drawing/2014/main" id="{85E33B02-3DB1-4B72-AFF7-7FD2A2A3F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1773238"/>
            <a:ext cx="84153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Density: same for both 2.3 g/cm</a:t>
            </a:r>
            <a:r>
              <a:rPr lang="en-GB" altLang="fi-FI" sz="2400" baseline="30000"/>
              <a:t>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Young’s modulus: same for both 170 GPa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CTE: same for both 2.5 ppm/K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Thermal conductivity:   &lt;Si&gt; 	156 W/K*m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			      poly 	32 W/K*m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Carrier mobility:  	     &lt;Si&gt;	100 cm</a:t>
            </a:r>
            <a:r>
              <a:rPr lang="en-GB" altLang="fi-FI" sz="2400" baseline="30000"/>
              <a:t>2</a:t>
            </a:r>
            <a:r>
              <a:rPr lang="en-GB" altLang="fi-FI" sz="2400"/>
              <a:t>/Vs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/>
              <a:t>			      poly 	10 cm</a:t>
            </a:r>
            <a:r>
              <a:rPr lang="en-GB" altLang="fi-FI" sz="2400" baseline="30000"/>
              <a:t>2</a:t>
            </a:r>
            <a:r>
              <a:rPr lang="en-GB" altLang="fi-FI" sz="2400"/>
              <a:t>/Vs</a:t>
            </a:r>
            <a:endParaRPr lang="en-GB" altLang="fi-FI" sz="2400"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CD5785-C186-4BC7-919F-F0D6729B4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D4BCA942-868F-4693-BB59-97A56B8F8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Compressive stresses in film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B9A79B-9AC0-4E63-AC04-DC5665A5B1C4}"/>
              </a:ext>
            </a:extLst>
          </p:cNvPr>
          <p:cNvSpPr/>
          <p:nvPr/>
        </p:nvSpPr>
        <p:spPr>
          <a:xfrm>
            <a:off x="457200" y="2846388"/>
            <a:ext cx="3948113" cy="16668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1982C-2CC4-41B6-A12D-FC16055E3503}"/>
              </a:ext>
            </a:extLst>
          </p:cNvPr>
          <p:cNvSpPr/>
          <p:nvPr/>
        </p:nvSpPr>
        <p:spPr>
          <a:xfrm>
            <a:off x="457200" y="2265363"/>
            <a:ext cx="892175" cy="5810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8B765-F256-423C-90A9-13E05DA048B9}"/>
              </a:ext>
            </a:extLst>
          </p:cNvPr>
          <p:cNvSpPr/>
          <p:nvPr/>
        </p:nvSpPr>
        <p:spPr>
          <a:xfrm>
            <a:off x="3513138" y="2265363"/>
            <a:ext cx="892175" cy="5810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2CC2BF-8A53-4E27-8F11-569652DBD7F7}"/>
              </a:ext>
            </a:extLst>
          </p:cNvPr>
          <p:cNvSpPr/>
          <p:nvPr/>
        </p:nvSpPr>
        <p:spPr>
          <a:xfrm>
            <a:off x="457200" y="2051050"/>
            <a:ext cx="3948113" cy="2143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146D24-EEB8-4BC4-B7EE-F8A1D7CD74E1}"/>
              </a:ext>
            </a:extLst>
          </p:cNvPr>
          <p:cNvCxnSpPr/>
          <p:nvPr/>
        </p:nvCxnSpPr>
        <p:spPr>
          <a:xfrm>
            <a:off x="457200" y="1695450"/>
            <a:ext cx="12858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748AC6-207B-471B-A6F5-F46A221B6814}"/>
              </a:ext>
            </a:extLst>
          </p:cNvPr>
          <p:cNvCxnSpPr/>
          <p:nvPr/>
        </p:nvCxnSpPr>
        <p:spPr>
          <a:xfrm flipH="1">
            <a:off x="3011488" y="1695450"/>
            <a:ext cx="13938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8510EDA-5A83-4D98-AEA4-95DE0C1EBF86}"/>
              </a:ext>
            </a:extLst>
          </p:cNvPr>
          <p:cNvSpPr/>
          <p:nvPr/>
        </p:nvSpPr>
        <p:spPr>
          <a:xfrm>
            <a:off x="4868863" y="2846388"/>
            <a:ext cx="3948112" cy="16668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D3FC20-4151-49AB-A93D-F153787DBC26}"/>
              </a:ext>
            </a:extLst>
          </p:cNvPr>
          <p:cNvSpPr/>
          <p:nvPr/>
        </p:nvSpPr>
        <p:spPr>
          <a:xfrm>
            <a:off x="4868863" y="2265363"/>
            <a:ext cx="893762" cy="5810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763B92-324D-4DAB-B076-167E050ADAF8}"/>
              </a:ext>
            </a:extLst>
          </p:cNvPr>
          <p:cNvSpPr/>
          <p:nvPr/>
        </p:nvSpPr>
        <p:spPr>
          <a:xfrm>
            <a:off x="7924800" y="2265363"/>
            <a:ext cx="892175" cy="5810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AE7C78C-E190-450F-8CCB-4AAA1A053703}"/>
              </a:ext>
            </a:extLst>
          </p:cNvPr>
          <p:cNvSpPr/>
          <p:nvPr/>
        </p:nvSpPr>
        <p:spPr>
          <a:xfrm>
            <a:off x="4873625" y="1909763"/>
            <a:ext cx="3948113" cy="474662"/>
          </a:xfrm>
          <a:custGeom>
            <a:avLst/>
            <a:gdLst>
              <a:gd name="connsiteX0" fmla="*/ 0 w 3948057"/>
              <a:gd name="connsiteY0" fmla="*/ 333487 h 473337"/>
              <a:gd name="connsiteX1" fmla="*/ 903642 w 3948057"/>
              <a:gd name="connsiteY1" fmla="*/ 355003 h 473337"/>
              <a:gd name="connsiteX2" fmla="*/ 1269402 w 3948057"/>
              <a:gd name="connsiteY2" fmla="*/ 462579 h 473337"/>
              <a:gd name="connsiteX3" fmla="*/ 1570617 w 3948057"/>
              <a:gd name="connsiteY3" fmla="*/ 322730 h 473337"/>
              <a:gd name="connsiteX4" fmla="*/ 1871831 w 3948057"/>
              <a:gd name="connsiteY4" fmla="*/ 441064 h 473337"/>
              <a:gd name="connsiteX5" fmla="*/ 2162287 w 3948057"/>
              <a:gd name="connsiteY5" fmla="*/ 301214 h 473337"/>
              <a:gd name="connsiteX6" fmla="*/ 2517290 w 3948057"/>
              <a:gd name="connsiteY6" fmla="*/ 473337 h 473337"/>
              <a:gd name="connsiteX7" fmla="*/ 2753958 w 3948057"/>
              <a:gd name="connsiteY7" fmla="*/ 290457 h 473337"/>
              <a:gd name="connsiteX8" fmla="*/ 3044414 w 3948057"/>
              <a:gd name="connsiteY8" fmla="*/ 355003 h 473337"/>
              <a:gd name="connsiteX9" fmla="*/ 3948057 w 3948057"/>
              <a:gd name="connsiteY9" fmla="*/ 355003 h 473337"/>
              <a:gd name="connsiteX10" fmla="*/ 3948057 w 3948057"/>
              <a:gd name="connsiteY10" fmla="*/ 107577 h 473337"/>
              <a:gd name="connsiteX11" fmla="*/ 3098202 w 3948057"/>
              <a:gd name="connsiteY11" fmla="*/ 107577 h 473337"/>
              <a:gd name="connsiteX12" fmla="*/ 2786231 w 3948057"/>
              <a:gd name="connsiteY12" fmla="*/ 0 h 473337"/>
              <a:gd name="connsiteX13" fmla="*/ 2474259 w 3948057"/>
              <a:gd name="connsiteY13" fmla="*/ 193638 h 473337"/>
              <a:gd name="connsiteX14" fmla="*/ 2130014 w 3948057"/>
              <a:gd name="connsiteY14" fmla="*/ 21516 h 473337"/>
              <a:gd name="connsiteX15" fmla="*/ 1850315 w 3948057"/>
              <a:gd name="connsiteY15" fmla="*/ 193638 h 473337"/>
              <a:gd name="connsiteX16" fmla="*/ 1484555 w 3948057"/>
              <a:gd name="connsiteY16" fmla="*/ 43031 h 473337"/>
              <a:gd name="connsiteX17" fmla="*/ 1269402 w 3948057"/>
              <a:gd name="connsiteY17" fmla="*/ 215153 h 473337"/>
              <a:gd name="connsiteX18" fmla="*/ 892885 w 3948057"/>
              <a:gd name="connsiteY18" fmla="*/ 64546 h 473337"/>
              <a:gd name="connsiteX19" fmla="*/ 10758 w 3948057"/>
              <a:gd name="connsiteY19" fmla="*/ 43031 h 473337"/>
              <a:gd name="connsiteX20" fmla="*/ 0 w 3948057"/>
              <a:gd name="connsiteY20" fmla="*/ 333487 h 47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48057" h="473337">
                <a:moveTo>
                  <a:pt x="0" y="333487"/>
                </a:moveTo>
                <a:lnTo>
                  <a:pt x="903642" y="355003"/>
                </a:lnTo>
                <a:lnTo>
                  <a:pt x="1269402" y="462579"/>
                </a:lnTo>
                <a:lnTo>
                  <a:pt x="1570617" y="322730"/>
                </a:lnTo>
                <a:lnTo>
                  <a:pt x="1871831" y="441064"/>
                </a:lnTo>
                <a:lnTo>
                  <a:pt x="2162287" y="301214"/>
                </a:lnTo>
                <a:lnTo>
                  <a:pt x="2517290" y="473337"/>
                </a:lnTo>
                <a:lnTo>
                  <a:pt x="2753958" y="290457"/>
                </a:lnTo>
                <a:lnTo>
                  <a:pt x="3044414" y="355003"/>
                </a:lnTo>
                <a:lnTo>
                  <a:pt x="3948057" y="355003"/>
                </a:lnTo>
                <a:lnTo>
                  <a:pt x="3948057" y="107577"/>
                </a:lnTo>
                <a:lnTo>
                  <a:pt x="3098202" y="107577"/>
                </a:lnTo>
                <a:lnTo>
                  <a:pt x="2786231" y="0"/>
                </a:lnTo>
                <a:lnTo>
                  <a:pt x="2474259" y="193638"/>
                </a:lnTo>
                <a:lnTo>
                  <a:pt x="2130014" y="21516"/>
                </a:lnTo>
                <a:lnTo>
                  <a:pt x="1850315" y="193638"/>
                </a:lnTo>
                <a:lnTo>
                  <a:pt x="1484555" y="43031"/>
                </a:lnTo>
                <a:lnTo>
                  <a:pt x="1269402" y="215153"/>
                </a:lnTo>
                <a:lnTo>
                  <a:pt x="892885" y="64546"/>
                </a:lnTo>
                <a:lnTo>
                  <a:pt x="10758" y="43031"/>
                </a:lnTo>
                <a:lnTo>
                  <a:pt x="0" y="33348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B63EC7-29CD-4819-88AE-BC761EF0E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1266825"/>
            <a:ext cx="2162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/>
              <a:t>buckling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21597-101E-4F11-9B24-052AD0FD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61" y="4806345"/>
            <a:ext cx="6335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 err="1"/>
              <a:t>Buckling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depends</a:t>
            </a:r>
            <a:r>
              <a:rPr lang="fi-FI" altLang="fi-FI" sz="2400" dirty="0"/>
              <a:t> on:</a:t>
            </a:r>
          </a:p>
          <a:p>
            <a:pPr marL="342900" indent="-342900">
              <a:spcBef>
                <a:spcPct val="0"/>
              </a:spcBef>
            </a:pPr>
            <a:r>
              <a:rPr lang="fi-FI" altLang="fi-FI" sz="2400" dirty="0" err="1"/>
              <a:t>Material</a:t>
            </a:r>
            <a:r>
              <a:rPr lang="fi-FI" altLang="fi-FI" sz="2400" dirty="0"/>
              <a:t> (E, </a:t>
            </a:r>
            <a:r>
              <a:rPr lang="el-GR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r>
              <a:rPr lang="en-US" alt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i-FI" altLang="fi-FI" sz="2400" dirty="0"/>
          </a:p>
          <a:p>
            <a:pPr marL="342900" indent="-342900">
              <a:spcBef>
                <a:spcPct val="0"/>
              </a:spcBef>
            </a:pPr>
            <a:r>
              <a:rPr lang="fi-FI" altLang="fi-FI" sz="2400" dirty="0"/>
              <a:t>Bridge </a:t>
            </a:r>
            <a:r>
              <a:rPr lang="fi-FI" altLang="fi-FI" sz="2400" dirty="0" err="1"/>
              <a:t>span</a:t>
            </a:r>
            <a:r>
              <a:rPr lang="fi-FI" altLang="fi-FI" sz="2400" dirty="0"/>
              <a:t> (L)</a:t>
            </a:r>
          </a:p>
          <a:p>
            <a:pPr marL="342900" indent="-342900">
              <a:spcBef>
                <a:spcPct val="0"/>
              </a:spcBef>
            </a:pPr>
            <a:r>
              <a:rPr lang="fi-FI" altLang="fi-FI" sz="2400" dirty="0"/>
              <a:t>Bridge </a:t>
            </a:r>
            <a:r>
              <a:rPr lang="fi-FI" altLang="fi-FI" sz="2400" dirty="0" err="1"/>
              <a:t>thickness</a:t>
            </a:r>
            <a:r>
              <a:rPr lang="fi-FI" altLang="fi-FI" sz="2400" dirty="0"/>
              <a:t> (t)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7A14B3-B355-483C-886D-E1CA07935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705100"/>
            <a:ext cx="406400" cy="406400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02D9E99-15EE-46A3-AAD4-99165010EB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295834"/>
              </p:ext>
            </p:extLst>
          </p:nvPr>
        </p:nvGraphicFramePr>
        <p:xfrm>
          <a:off x="5419661" y="4651633"/>
          <a:ext cx="2682940" cy="1212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990170" imgH="444307" progId="Equation.3">
                  <p:embed/>
                </p:oleObj>
              </mc:Choice>
              <mc:Fallback>
                <p:oleObj r:id="rId5" imgW="990170" imgH="444307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661" y="4651633"/>
                        <a:ext cx="2682940" cy="12124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1D156-AA16-46E7-8CFC-659B04CB1642}"/>
              </a:ext>
            </a:extLst>
          </p:cNvPr>
          <p:cNvSpPr txBox="1"/>
          <p:nvPr/>
        </p:nvSpPr>
        <p:spPr>
          <a:xfrm>
            <a:off x="5232401" y="6023442"/>
            <a:ext cx="342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Critical buckling stress</a:t>
            </a:r>
            <a:endParaRPr lang="LID4096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2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44DBCA4-7798-4567-A24A-DC49B480B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6204"/>
            <a:ext cx="8229600" cy="1143000"/>
          </a:xfrm>
        </p:spPr>
        <p:txBody>
          <a:bodyPr/>
          <a:lstStyle/>
          <a:p>
            <a:r>
              <a:rPr lang="fi-FI" altLang="fi-FI" sz="3600" dirty="0" err="1"/>
              <a:t>Desired</a:t>
            </a:r>
            <a:r>
              <a:rPr lang="fi-FI" altLang="fi-FI" sz="3600" dirty="0"/>
              <a:t> </a:t>
            </a:r>
            <a:r>
              <a:rPr lang="fi-FI" altLang="fi-FI" sz="3600" dirty="0" err="1"/>
              <a:t>state</a:t>
            </a:r>
            <a:r>
              <a:rPr lang="fi-FI" altLang="fi-FI" sz="3600" dirty="0"/>
              <a:t> of </a:t>
            </a:r>
            <a:r>
              <a:rPr lang="fi-FI" altLang="fi-FI" sz="3600" dirty="0" err="1"/>
              <a:t>affairs</a:t>
            </a:r>
            <a:r>
              <a:rPr lang="fi-FI" altLang="fi-FI" sz="3600" dirty="0"/>
              <a:t> in </a:t>
            </a:r>
            <a:r>
              <a:rPr lang="fi-FI" altLang="fi-FI" sz="3600" dirty="0" err="1"/>
              <a:t>most</a:t>
            </a:r>
            <a:r>
              <a:rPr lang="fi-FI" altLang="fi-FI" sz="3600" dirty="0"/>
              <a:t> </a:t>
            </a:r>
            <a:r>
              <a:rPr lang="fi-FI" altLang="fi-FI" sz="3600" dirty="0" err="1"/>
              <a:t>cases</a:t>
            </a:r>
            <a:r>
              <a:rPr lang="fi-FI" altLang="fi-FI" sz="3600" dirty="0"/>
              <a:t>: </a:t>
            </a:r>
            <a:r>
              <a:rPr lang="fi-FI" altLang="fi-FI" sz="3600" dirty="0" err="1"/>
              <a:t>structural</a:t>
            </a:r>
            <a:r>
              <a:rPr lang="fi-FI" altLang="fi-FI" sz="3600" dirty="0"/>
              <a:t> </a:t>
            </a:r>
            <a:r>
              <a:rPr lang="fi-FI" altLang="fi-FI" sz="3600" dirty="0" err="1"/>
              <a:t>layer</a:t>
            </a:r>
            <a:r>
              <a:rPr lang="fi-FI" altLang="fi-FI" sz="3600" dirty="0"/>
              <a:t> is </a:t>
            </a:r>
            <a:r>
              <a:rPr lang="fi-FI" altLang="fi-FI" sz="3600" dirty="0" err="1"/>
              <a:t>flat</a:t>
            </a:r>
            <a:r>
              <a:rPr lang="fi-FI" altLang="fi-FI" sz="3600" dirty="0"/>
              <a:t> </a:t>
            </a:r>
            <a:r>
              <a:rPr lang="fi-FI" altLang="fi-FI" sz="3600" dirty="0" err="1"/>
              <a:t>after</a:t>
            </a:r>
            <a:r>
              <a:rPr lang="fi-FI" altLang="fi-FI" sz="3600" dirty="0"/>
              <a:t> release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CF0A5-DF10-4788-8B35-6B785D1EFBD7}"/>
              </a:ext>
            </a:extLst>
          </p:cNvPr>
          <p:cNvSpPr/>
          <p:nvPr/>
        </p:nvSpPr>
        <p:spPr>
          <a:xfrm>
            <a:off x="2388765" y="3311526"/>
            <a:ext cx="3948113" cy="16684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AFD3CE-AF95-41E0-AB8F-A9CEF2B90F72}"/>
              </a:ext>
            </a:extLst>
          </p:cNvPr>
          <p:cNvSpPr/>
          <p:nvPr/>
        </p:nvSpPr>
        <p:spPr>
          <a:xfrm>
            <a:off x="2388765" y="2732088"/>
            <a:ext cx="893763" cy="5794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5D8DB4-F835-42EC-B817-3087B2FAA6AD}"/>
              </a:ext>
            </a:extLst>
          </p:cNvPr>
          <p:cNvSpPr/>
          <p:nvPr/>
        </p:nvSpPr>
        <p:spPr>
          <a:xfrm>
            <a:off x="5444703" y="2732088"/>
            <a:ext cx="892175" cy="5794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2407F4-695A-4917-9AB3-CBA7F25585CB}"/>
              </a:ext>
            </a:extLst>
          </p:cNvPr>
          <p:cNvSpPr/>
          <p:nvPr/>
        </p:nvSpPr>
        <p:spPr>
          <a:xfrm>
            <a:off x="2388765" y="2516188"/>
            <a:ext cx="3948113" cy="2159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636453-B717-4F5C-8FB9-850ACA09FB59}"/>
              </a:ext>
            </a:extLst>
          </p:cNvPr>
          <p:cNvCxnSpPr/>
          <p:nvPr/>
        </p:nvCxnSpPr>
        <p:spPr>
          <a:xfrm>
            <a:off x="5444703" y="2365376"/>
            <a:ext cx="14033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D8897D-AC23-4809-B7F0-1658AD96CFAC}"/>
              </a:ext>
            </a:extLst>
          </p:cNvPr>
          <p:cNvCxnSpPr/>
          <p:nvPr/>
        </p:nvCxnSpPr>
        <p:spPr>
          <a:xfrm flipH="1">
            <a:off x="1814090" y="2365376"/>
            <a:ext cx="14684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D434C-8F9C-4F70-B35B-626ECBFD7398}"/>
              </a:ext>
            </a:extLst>
          </p:cNvPr>
          <p:cNvSpPr txBox="1"/>
          <p:nvPr/>
        </p:nvSpPr>
        <p:spPr>
          <a:xfrm>
            <a:off x="1901163" y="5302204"/>
            <a:ext cx="602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achieved by (small) tensile stress</a:t>
            </a:r>
            <a:endParaRPr lang="LID4096" sz="24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1A74A8-D47B-47F2-BCED-D5263AC92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5A4DA4A6-8BF4-43A4-828E-47F4FAF60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Tensile stress issues </a:t>
            </a:r>
          </a:p>
        </p:txBody>
      </p:sp>
      <p:grpSp>
        <p:nvGrpSpPr>
          <p:cNvPr id="21507" name="Group 9">
            <a:extLst>
              <a:ext uri="{FF2B5EF4-FFF2-40B4-BE49-F238E27FC236}">
                <a16:creationId xmlns:a16="http://schemas.microsoft.com/office/drawing/2014/main" id="{44E8F5D9-79AA-41AC-BC7D-3DA6696517A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989138"/>
            <a:ext cx="3744913" cy="2016125"/>
            <a:chOff x="1765077" y="2080073"/>
            <a:chExt cx="5033963" cy="28733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5ADCFDC-4007-499E-9ED2-5FDC694399E7}"/>
                </a:ext>
              </a:extLst>
            </p:cNvPr>
            <p:cNvSpPr/>
            <p:nvPr/>
          </p:nvSpPr>
          <p:spPr>
            <a:xfrm>
              <a:off x="2339107" y="3285984"/>
              <a:ext cx="3947787" cy="16674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ABD004-4D28-478B-BD25-05E2320B5C3D}"/>
                </a:ext>
              </a:extLst>
            </p:cNvPr>
            <p:cNvSpPr/>
            <p:nvPr/>
          </p:nvSpPr>
          <p:spPr>
            <a:xfrm>
              <a:off x="2339107" y="2704523"/>
              <a:ext cx="894120" cy="5814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5CC2BC-AFDF-4E30-89BF-1D8589ED9243}"/>
                </a:ext>
              </a:extLst>
            </p:cNvPr>
            <p:cNvSpPr/>
            <p:nvPr/>
          </p:nvSpPr>
          <p:spPr>
            <a:xfrm>
              <a:off x="5394908" y="2704523"/>
              <a:ext cx="891987" cy="5814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F5ABBB-814C-42DD-BE32-3A551418DE0A}"/>
                </a:ext>
              </a:extLst>
            </p:cNvPr>
            <p:cNvSpPr/>
            <p:nvPr/>
          </p:nvSpPr>
          <p:spPr>
            <a:xfrm>
              <a:off x="2339107" y="2489585"/>
              <a:ext cx="3947787" cy="2149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B60E818-10B4-4C3B-9E06-2B2CCC1D4C79}"/>
                </a:ext>
              </a:extLst>
            </p:cNvPr>
            <p:cNvCxnSpPr/>
            <p:nvPr/>
          </p:nvCxnSpPr>
          <p:spPr>
            <a:xfrm>
              <a:off x="5394908" y="2337998"/>
              <a:ext cx="14041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1EB3837-AA05-4E66-BE50-41353CE6F269}"/>
                </a:ext>
              </a:extLst>
            </p:cNvPr>
            <p:cNvCxnSpPr/>
            <p:nvPr/>
          </p:nvCxnSpPr>
          <p:spPr>
            <a:xfrm flipH="1">
              <a:off x="1765077" y="2337998"/>
              <a:ext cx="14681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62F82491-8BA7-4088-9C80-D5C6A6D03D8E}"/>
                </a:ext>
              </a:extLst>
            </p:cNvPr>
            <p:cNvSpPr/>
            <p:nvPr/>
          </p:nvSpPr>
          <p:spPr>
            <a:xfrm flipH="1" flipV="1">
              <a:off x="3563988" y="2080073"/>
              <a:ext cx="431056" cy="51811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</p:grpSp>
      <p:grpSp>
        <p:nvGrpSpPr>
          <p:cNvPr id="21508" name="Group 1">
            <a:extLst>
              <a:ext uri="{FF2B5EF4-FFF2-40B4-BE49-F238E27FC236}">
                <a16:creationId xmlns:a16="http://schemas.microsoft.com/office/drawing/2014/main" id="{1702EF40-D16C-4BAA-9A5A-A0F1754BB2F7}"/>
              </a:ext>
            </a:extLst>
          </p:cNvPr>
          <p:cNvGrpSpPr>
            <a:grpSpLocks/>
          </p:cNvGrpSpPr>
          <p:nvPr/>
        </p:nvGrpSpPr>
        <p:grpSpPr bwMode="auto">
          <a:xfrm>
            <a:off x="4941888" y="2170113"/>
            <a:ext cx="3744912" cy="1847850"/>
            <a:chOff x="4941888" y="2170113"/>
            <a:chExt cx="3744912" cy="18478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7C6844-F93E-4A39-9065-DB53B5BF5676}"/>
                </a:ext>
              </a:extLst>
            </p:cNvPr>
            <p:cNvSpPr/>
            <p:nvPr/>
          </p:nvSpPr>
          <p:spPr>
            <a:xfrm>
              <a:off x="5370513" y="2846388"/>
              <a:ext cx="2935287" cy="11715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9E66EF-1566-4D38-A58D-FC8DB71CF9A2}"/>
                </a:ext>
              </a:extLst>
            </p:cNvPr>
            <p:cNvSpPr/>
            <p:nvPr/>
          </p:nvSpPr>
          <p:spPr>
            <a:xfrm>
              <a:off x="5370513" y="2439988"/>
              <a:ext cx="663575" cy="40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C36969-10F5-433B-AAF1-6FF886C58768}"/>
                </a:ext>
              </a:extLst>
            </p:cNvPr>
            <p:cNvSpPr/>
            <p:nvPr/>
          </p:nvSpPr>
          <p:spPr>
            <a:xfrm>
              <a:off x="7642225" y="2439988"/>
              <a:ext cx="663575" cy="40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7DC446-2A48-40BB-AF54-53D9C5677F0E}"/>
                </a:ext>
              </a:extLst>
            </p:cNvPr>
            <p:cNvSpPr/>
            <p:nvPr/>
          </p:nvSpPr>
          <p:spPr>
            <a:xfrm>
              <a:off x="5370513" y="2289175"/>
              <a:ext cx="2935287" cy="1508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58ADFE-225A-47E3-821F-F7FA7579CA39}"/>
                </a:ext>
              </a:extLst>
            </p:cNvPr>
            <p:cNvCxnSpPr/>
            <p:nvPr/>
          </p:nvCxnSpPr>
          <p:spPr>
            <a:xfrm>
              <a:off x="7642225" y="2182813"/>
              <a:ext cx="10445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3F887DA-7967-43EB-86B9-54C52B4D6938}"/>
                </a:ext>
              </a:extLst>
            </p:cNvPr>
            <p:cNvCxnSpPr/>
            <p:nvPr/>
          </p:nvCxnSpPr>
          <p:spPr>
            <a:xfrm flipH="1">
              <a:off x="4941888" y="2182813"/>
              <a:ext cx="109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E678F6F-07F1-4636-BC99-4FB9B34C2324}"/>
                </a:ext>
              </a:extLst>
            </p:cNvPr>
            <p:cNvSpPr/>
            <p:nvPr/>
          </p:nvSpPr>
          <p:spPr>
            <a:xfrm flipH="1" flipV="1">
              <a:off x="6280150" y="2170113"/>
              <a:ext cx="320675" cy="36353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/>
            </a:p>
          </p:txBody>
        </p:sp>
      </p:grpSp>
      <p:sp>
        <p:nvSpPr>
          <p:cNvPr id="21509" name="TextBox 18">
            <a:extLst>
              <a:ext uri="{FF2B5EF4-FFF2-40B4-BE49-F238E27FC236}">
                <a16:creationId xmlns:a16="http://schemas.microsoft.com/office/drawing/2014/main" id="{6FFFEFD7-F205-4E8F-A388-9C1BA1E44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26" y="4308102"/>
            <a:ext cx="3111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/>
              <a:t>Film </a:t>
            </a:r>
            <a:r>
              <a:rPr lang="fi-FI" altLang="fi-FI" sz="2400" dirty="0" err="1"/>
              <a:t>stays</a:t>
            </a:r>
            <a:r>
              <a:rPr lang="fi-FI" altLang="fi-FI" sz="2400" dirty="0"/>
              <a:t> </a:t>
            </a:r>
            <a:r>
              <a:rPr lang="fi-FI" altLang="fi-FI" sz="2400" dirty="0" err="1"/>
              <a:t>flat</a:t>
            </a:r>
            <a:r>
              <a:rPr lang="fi-FI" altLang="fi-FI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fi-FI" altLang="fi-FI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/>
              <a:t>Film </a:t>
            </a:r>
            <a:r>
              <a:rPr lang="fi-FI" altLang="fi-FI" sz="2400" dirty="0" err="1"/>
              <a:t>will</a:t>
            </a:r>
            <a:r>
              <a:rPr lang="fi-FI" altLang="fi-FI" sz="2400" dirty="0"/>
              <a:t> crack </a:t>
            </a:r>
            <a:r>
              <a:rPr lang="fi-FI" altLang="fi-FI" sz="2400" dirty="0" err="1"/>
              <a:t>if</a:t>
            </a:r>
            <a:r>
              <a:rPr lang="fi-FI" altLang="fi-FI" sz="2400" dirty="0"/>
              <a:t> </a:t>
            </a:r>
            <a:r>
              <a:rPr lang="fi-FI" altLang="fi-FI" sz="2400" dirty="0" err="1"/>
              <a:t>too</a:t>
            </a:r>
            <a:r>
              <a:rPr lang="fi-FI" altLang="fi-FI" sz="2400" dirty="0"/>
              <a:t> </a:t>
            </a:r>
            <a:r>
              <a:rPr lang="fi-FI" altLang="fi-FI" sz="2400" dirty="0" err="1"/>
              <a:t>high</a:t>
            </a:r>
            <a:r>
              <a:rPr lang="fi-FI" altLang="fi-FI" sz="2400" dirty="0"/>
              <a:t> </a:t>
            </a:r>
            <a:r>
              <a:rPr lang="fi-FI" altLang="fi-FI" sz="2400" dirty="0" err="1"/>
              <a:t>tensile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stress</a:t>
            </a:r>
            <a:r>
              <a:rPr lang="fi-FI" altLang="fi-FI" sz="2400" dirty="0"/>
              <a:t>.</a:t>
            </a:r>
          </a:p>
        </p:txBody>
      </p:sp>
      <p:sp>
        <p:nvSpPr>
          <p:cNvPr id="21510" name="TextBox 19">
            <a:extLst>
              <a:ext uri="{FF2B5EF4-FFF2-40B4-BE49-F238E27FC236}">
                <a16:creationId xmlns:a16="http://schemas.microsoft.com/office/drawing/2014/main" id="{E4DE9CF1-DDF8-4443-9449-7C32FF4E9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4203234"/>
            <a:ext cx="3215434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 err="1"/>
              <a:t>Defects</a:t>
            </a:r>
            <a:r>
              <a:rPr lang="fi-FI" altLang="fi-FI" sz="2400" dirty="0"/>
              <a:t> (</a:t>
            </a:r>
            <a:r>
              <a:rPr lang="fi-FI" altLang="fi-FI" sz="2400" dirty="0" err="1"/>
              <a:t>e.g</a:t>
            </a:r>
            <a:r>
              <a:rPr lang="fi-FI" altLang="fi-FI" sz="2400" dirty="0"/>
              <a:t>. </a:t>
            </a:r>
            <a:r>
              <a:rPr lang="fi-FI" altLang="fi-FI" sz="2400" dirty="0" err="1"/>
              <a:t>cracks</a:t>
            </a:r>
            <a:r>
              <a:rPr lang="fi-FI" altLang="fi-FI" sz="2400" dirty="0"/>
              <a:t>) </a:t>
            </a:r>
            <a:r>
              <a:rPr lang="fi-FI" altLang="fi-FI" sz="2400" dirty="0" err="1"/>
              <a:t>initiate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breakage</a:t>
            </a:r>
            <a:r>
              <a:rPr lang="fi-FI" altLang="fi-FI" sz="2400" dirty="0"/>
              <a:t> (</a:t>
            </a:r>
            <a:r>
              <a:rPr lang="fi-FI" altLang="fi-FI" sz="2400" dirty="0" err="1"/>
              <a:t>aided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by</a:t>
            </a:r>
            <a:r>
              <a:rPr lang="fi-FI" altLang="fi-FI" sz="2400" dirty="0"/>
              <a:t> </a:t>
            </a:r>
            <a:r>
              <a:rPr lang="fi-FI" altLang="fi-FI" sz="2400" dirty="0" err="1"/>
              <a:t>high</a:t>
            </a:r>
            <a:r>
              <a:rPr lang="fi-FI" altLang="fi-FI" sz="2400" dirty="0"/>
              <a:t> </a:t>
            </a:r>
            <a:r>
              <a:rPr lang="fi-FI" altLang="fi-FI" sz="2400" dirty="0" err="1"/>
              <a:t>tensile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stresses</a:t>
            </a:r>
            <a:r>
              <a:rPr lang="fi-FI" altLang="fi-FI" sz="2400" dirty="0"/>
              <a:t>).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298543-A328-4075-BED4-DE9C90A02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5E6F810-C18B-4838-B58D-EE964CC4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47125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8E6E1400-B9C7-4CA5-8A9A-59E89791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37288"/>
            <a:ext cx="2951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/>
              <a:t>Marc Madou</a:t>
            </a:r>
            <a:endParaRPr lang="en-US" altLang="en-US" sz="18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C6D4E0-35FD-45FA-8715-845248AED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29f011">
            <a:extLst>
              <a:ext uri="{FF2B5EF4-FFF2-40B4-BE49-F238E27FC236}">
                <a16:creationId xmlns:a16="http://schemas.microsoft.com/office/drawing/2014/main" id="{404CDAB3-C88D-4D40-B3DC-C361A3B2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885190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>
            <a:extLst>
              <a:ext uri="{FF2B5EF4-FFF2-40B4-BE49-F238E27FC236}">
                <a16:creationId xmlns:a16="http://schemas.microsoft.com/office/drawing/2014/main" id="{B8D4BB1A-92E8-480F-B024-19FEE0A35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762000"/>
            <a:ext cx="2459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Perforation to release large area structures</a:t>
            </a:r>
            <a:endParaRPr lang="en-US" altLang="en-US" sz="3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7D3A9B-742A-4A5B-921D-8C5C1D032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>
            <a:extLst>
              <a:ext uri="{FF2B5EF4-FFF2-40B4-BE49-F238E27FC236}">
                <a16:creationId xmlns:a16="http://schemas.microsoft.com/office/drawing/2014/main" id="{82A7F629-FF9A-4CAE-9989-B0506CBF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96838"/>
            <a:ext cx="8802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Thermally excited resonator</a:t>
            </a:r>
            <a:endParaRPr lang="en-US" altLang="en-US" sz="4400"/>
          </a:p>
        </p:txBody>
      </p:sp>
      <p:sp>
        <p:nvSpPr>
          <p:cNvPr id="5124" name="TextBox 1">
            <a:extLst>
              <a:ext uri="{FF2B5EF4-FFF2-40B4-BE49-F238E27FC236}">
                <a16:creationId xmlns:a16="http://schemas.microsoft.com/office/drawing/2014/main" id="{08DC4406-9F43-44F8-91DF-7AEF83F4B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144" y="1252051"/>
            <a:ext cx="40782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/>
              <a:t>CVD </a:t>
            </a:r>
            <a:r>
              <a:rPr lang="fi-FI" altLang="en-US" sz="2400" dirty="0" err="1"/>
              <a:t>oxide</a:t>
            </a:r>
            <a:r>
              <a:rPr lang="fi-FI" altLang="en-US" sz="2400" dirty="0"/>
              <a:t> deposition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Poly</a:t>
            </a:r>
            <a:r>
              <a:rPr lang="fi-FI" altLang="en-US" sz="2400" dirty="0"/>
              <a:t> deposition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Lithography</a:t>
            </a:r>
            <a:r>
              <a:rPr lang="fi-FI" altLang="en-US" sz="2400" dirty="0"/>
              <a:t> </a:t>
            </a:r>
            <a:r>
              <a:rPr lang="fi-FI" altLang="en-US" sz="2400" dirty="0" err="1"/>
              <a:t>piezoresistor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Implant</a:t>
            </a:r>
            <a:r>
              <a:rPr lang="fi-FI" altLang="en-US" sz="2400" dirty="0"/>
              <a:t> </a:t>
            </a:r>
            <a:r>
              <a:rPr lang="fi-FI" altLang="en-US" sz="2400" dirty="0" err="1"/>
              <a:t>piezo</a:t>
            </a:r>
            <a:r>
              <a:rPr lang="fi-FI" altLang="en-US" sz="2400" dirty="0"/>
              <a:t> &amp; </a:t>
            </a:r>
            <a:r>
              <a:rPr lang="fi-FI" altLang="en-US" sz="2400" dirty="0" err="1"/>
              <a:t>strip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Clean</a:t>
            </a:r>
            <a:r>
              <a:rPr lang="fi-FI" altLang="en-US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Anneal</a:t>
            </a:r>
            <a:r>
              <a:rPr lang="fi-FI" altLang="en-US" sz="2400" dirty="0"/>
              <a:t> </a:t>
            </a:r>
            <a:r>
              <a:rPr lang="fi-FI" altLang="en-US" sz="2400" dirty="0" err="1"/>
              <a:t>implant</a:t>
            </a:r>
            <a:r>
              <a:rPr lang="fi-FI" altLang="en-US" sz="2400" dirty="0"/>
              <a:t> </a:t>
            </a:r>
            <a:r>
              <a:rPr lang="fi-FI" altLang="en-US" sz="2400" dirty="0" err="1"/>
              <a:t>damage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/>
              <a:t>Au </a:t>
            </a:r>
            <a:r>
              <a:rPr lang="fi-FI" altLang="en-US" sz="2400" dirty="0" err="1"/>
              <a:t>evaporation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Litho</a:t>
            </a:r>
            <a:r>
              <a:rPr lang="fi-FI" altLang="en-US" sz="2400" dirty="0"/>
              <a:t> for </a:t>
            </a:r>
            <a:r>
              <a:rPr lang="fi-FI" altLang="en-US" sz="2400" dirty="0" err="1"/>
              <a:t>heater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/>
              <a:t>Au </a:t>
            </a:r>
            <a:r>
              <a:rPr lang="fi-FI" altLang="en-US" sz="2400" dirty="0" err="1"/>
              <a:t>heater</a:t>
            </a:r>
            <a:r>
              <a:rPr lang="fi-FI" altLang="en-US" sz="2400" dirty="0"/>
              <a:t> </a:t>
            </a:r>
            <a:r>
              <a:rPr lang="fi-FI" altLang="en-US" sz="2400" dirty="0" err="1"/>
              <a:t>etch</a:t>
            </a:r>
            <a:r>
              <a:rPr lang="fi-FI" altLang="en-US" sz="2400" dirty="0"/>
              <a:t> &amp; </a:t>
            </a:r>
            <a:r>
              <a:rPr lang="fi-FI" altLang="en-US" sz="2400" dirty="0" err="1"/>
              <a:t>strip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Litho</a:t>
            </a:r>
            <a:r>
              <a:rPr lang="fi-FI" altLang="en-US" sz="2400" dirty="0"/>
              <a:t> for </a:t>
            </a:r>
            <a:r>
              <a:rPr lang="fi-FI" altLang="en-US" sz="2400" dirty="0" err="1"/>
              <a:t>poly</a:t>
            </a:r>
            <a:r>
              <a:rPr lang="fi-FI" altLang="en-US" sz="2400" dirty="0"/>
              <a:t> </a:t>
            </a:r>
            <a:r>
              <a:rPr lang="fi-FI" altLang="en-US" sz="2400" dirty="0" err="1"/>
              <a:t>hole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Poly</a:t>
            </a:r>
            <a:r>
              <a:rPr lang="fi-FI" altLang="en-US" sz="2400" dirty="0"/>
              <a:t> </a:t>
            </a:r>
            <a:r>
              <a:rPr lang="fi-FI" altLang="en-US" sz="2400" dirty="0" err="1"/>
              <a:t>etch</a:t>
            </a:r>
            <a:r>
              <a:rPr lang="fi-FI" altLang="en-US" sz="2400" dirty="0"/>
              <a:t> &amp; </a:t>
            </a:r>
            <a:r>
              <a:rPr lang="fi-FI" altLang="en-US" sz="2400" dirty="0" err="1"/>
              <a:t>strip</a:t>
            </a:r>
            <a:endParaRPr lang="fi-FI" altLang="en-US" sz="24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Oxide</a:t>
            </a:r>
            <a:r>
              <a:rPr lang="fi-FI" altLang="en-US" sz="2400" dirty="0"/>
              <a:t> </a:t>
            </a:r>
            <a:r>
              <a:rPr lang="fi-FI" altLang="en-US" sz="2400" dirty="0" err="1"/>
              <a:t>wet</a:t>
            </a:r>
            <a:r>
              <a:rPr lang="fi-FI" altLang="en-US" sz="2400" dirty="0"/>
              <a:t> </a:t>
            </a:r>
            <a:r>
              <a:rPr lang="fi-FI" altLang="en-US" sz="2400" dirty="0" err="1"/>
              <a:t>etch</a:t>
            </a:r>
            <a:r>
              <a:rPr lang="fi-FI" altLang="en-US" sz="2400" dirty="0"/>
              <a:t> in HF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fi-FI" altLang="en-US" sz="2400" dirty="0" err="1"/>
              <a:t>Rinse</a:t>
            </a:r>
            <a:r>
              <a:rPr lang="fi-FI" altLang="en-US" sz="2400" dirty="0"/>
              <a:t> &amp; </a:t>
            </a:r>
            <a:r>
              <a:rPr lang="fi-FI" altLang="en-US" sz="2400" dirty="0" err="1"/>
              <a:t>dry</a:t>
            </a:r>
            <a:endParaRPr lang="fi-FI" alt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813A9A-B135-4695-8A7C-5B836DCEED6B}"/>
              </a:ext>
            </a:extLst>
          </p:cNvPr>
          <p:cNvGrpSpPr/>
          <p:nvPr/>
        </p:nvGrpSpPr>
        <p:grpSpPr>
          <a:xfrm>
            <a:off x="298450" y="1075364"/>
            <a:ext cx="4219575" cy="5435600"/>
            <a:chOff x="298450" y="1075364"/>
            <a:chExt cx="4219575" cy="5435600"/>
          </a:xfrm>
        </p:grpSpPr>
        <p:pic>
          <p:nvPicPr>
            <p:cNvPr id="24580" name="Picture 5">
              <a:extLst>
                <a:ext uri="{FF2B5EF4-FFF2-40B4-BE49-F238E27FC236}">
                  <a16:creationId xmlns:a16="http://schemas.microsoft.com/office/drawing/2014/main" id="{7971886B-CF16-4CDB-BA47-1E9DC4FEC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" y="1075364"/>
              <a:ext cx="4219575" cy="54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TextBox 5">
              <a:extLst>
                <a:ext uri="{FF2B5EF4-FFF2-40B4-BE49-F238E27FC236}">
                  <a16:creationId xmlns:a16="http://schemas.microsoft.com/office/drawing/2014/main" id="{600033DD-FBA2-4815-AA73-94D768241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2688" y="5508625"/>
              <a:ext cx="7953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i-FI" altLang="en-US" sz="1800" dirty="0" err="1"/>
                <a:t>oxide</a:t>
              </a:r>
              <a:endParaRPr lang="fi-FI" altLang="en-US" sz="1800" dirty="0"/>
            </a:p>
          </p:txBody>
        </p:sp>
        <p:sp>
          <p:nvSpPr>
            <p:cNvPr id="24582" name="TextBox 6">
              <a:extLst>
                <a:ext uri="{FF2B5EF4-FFF2-40B4-BE49-F238E27FC236}">
                  <a16:creationId xmlns:a16="http://schemas.microsoft.com/office/drawing/2014/main" id="{53C039BF-B98D-439E-8693-A361D9D22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2732" y="5220181"/>
              <a:ext cx="7969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i-FI" altLang="en-US" sz="1800" dirty="0" err="1"/>
                <a:t>poly</a:t>
              </a:r>
              <a:endParaRPr lang="fi-FI" altLang="en-US" sz="18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924A1D-E9B8-4017-95BE-D33EF7574B03}"/>
              </a:ext>
            </a:extLst>
          </p:cNvPr>
          <p:cNvSpPr txBox="1"/>
          <p:nvPr/>
        </p:nvSpPr>
        <p:spPr>
          <a:xfrm>
            <a:off x="396080" y="6354286"/>
            <a:ext cx="443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Reichenbach, R.B. et al:, IEEE EDL 27 (2006) p. 805</a:t>
            </a:r>
            <a:endParaRPr lang="LID4096" sz="1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79885C-9CF4-494F-9315-E6E0C789C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FBE30E0-C639-40EC-9EC4-D24F40146D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Lateral-field-excited (LFE) piezoelectric </a:t>
            </a:r>
            <a:r>
              <a:rPr lang="en-US" altLang="fi-FI" dirty="0" err="1"/>
              <a:t>AlN</a:t>
            </a:r>
            <a:r>
              <a:rPr lang="en-US" altLang="fi-FI" dirty="0"/>
              <a:t> </a:t>
            </a:r>
            <a:r>
              <a:rPr lang="en-US" altLang="fi-FI" dirty="0" err="1"/>
              <a:t>contourmode</a:t>
            </a:r>
            <a:endParaRPr lang="fi-FI" altLang="fi-FI" dirty="0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0AEE4342-F312-4607-BC01-A01F810A8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02229"/>
            <a:ext cx="4095750" cy="23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>
            <a:extLst>
              <a:ext uri="{FF2B5EF4-FFF2-40B4-BE49-F238E27FC236}">
                <a16:creationId xmlns:a16="http://schemas.microsoft.com/office/drawing/2014/main" id="{EAD93431-33F7-4BD6-8B55-0740C89FA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5317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puterModern-Regular"/>
              </a:rPr>
              <a:t>Zuo </a:t>
            </a:r>
            <a:r>
              <a:rPr lang="fi-FI" altLang="fi-FI" sz="1800" i="1">
                <a:latin typeface="ComputerModern-Italic"/>
              </a:rPr>
              <a:t>et al.</a:t>
            </a:r>
            <a:r>
              <a:rPr lang="fi-FI" altLang="fi-FI" sz="1800">
                <a:latin typeface="ComputerModern-Regular"/>
              </a:rPr>
              <a:t>: CMOS oscillator based on contour-mode MEMS resonators, IEEE 2010</a:t>
            </a:r>
            <a:endParaRPr lang="fi-FI" altLang="fi-FI" sz="18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52DE9A-B8BA-48CC-AEE6-ECE6E7E32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95" y="3813596"/>
            <a:ext cx="5136555" cy="25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52D701-82D6-4351-A27E-D0B918D51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143599B2-A4D0-49D2-879D-7E82BA651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LFE AlN fabrication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2BE23907-68BF-42E4-BDDF-1748988EA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84338"/>
            <a:ext cx="50911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>
            <a:extLst>
              <a:ext uri="{FF2B5EF4-FFF2-40B4-BE49-F238E27FC236}">
                <a16:creationId xmlns:a16="http://schemas.microsoft.com/office/drawing/2014/main" id="{B55F4251-9E01-42BC-86CE-FBE7DF6D5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417638"/>
            <a:ext cx="35131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/>
              <a:t>(a) </a:t>
            </a:r>
            <a:r>
              <a:rPr lang="en-US" altLang="fi-FI" sz="2400" dirty="0" err="1"/>
              <a:t>AlN</a:t>
            </a:r>
            <a:r>
              <a:rPr lang="en-US" altLang="fi-FI" sz="2400" dirty="0"/>
              <a:t> sputter deposition on top of 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/>
              <a:t>wafers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/>
              <a:t>(b) lithography, Pt electrode deposition evaporation, lift-off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/>
              <a:t>(c) </a:t>
            </a:r>
            <a:r>
              <a:rPr lang="en-US" altLang="fi-FI" sz="2400" dirty="0" err="1"/>
              <a:t>AlN</a:t>
            </a:r>
            <a:r>
              <a:rPr lang="en-US" altLang="fi-FI" sz="2400" dirty="0"/>
              <a:t> lithography and plasma etching using Cl</a:t>
            </a:r>
            <a:r>
              <a:rPr lang="en-US" altLang="fi-FI" sz="2400" baseline="-25000" dirty="0"/>
              <a:t>2</a:t>
            </a:r>
            <a:r>
              <a:rPr lang="en-US" altLang="fi-FI" sz="2400" dirty="0"/>
              <a:t> and BCl</a:t>
            </a:r>
            <a:r>
              <a:rPr lang="en-US" altLang="fi-FI" sz="2400" baseline="-25000" dirty="0"/>
              <a:t>3</a:t>
            </a:r>
            <a:r>
              <a:rPr lang="en-US" altLang="fi-FI" sz="2400" dirty="0"/>
              <a:t>, continue to etch into 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i-FI" sz="2400" dirty="0"/>
              <a:t>(d) structure release by Si dry etching in XeF</a:t>
            </a:r>
            <a:r>
              <a:rPr lang="en-US" altLang="fi-FI" sz="2400" baseline="-25000" dirty="0"/>
              <a:t>2</a:t>
            </a:r>
            <a:r>
              <a:rPr lang="en-US" altLang="fi-FI" sz="2400" dirty="0"/>
              <a:t>.</a:t>
            </a:r>
            <a:endParaRPr lang="fi-FI" altLang="fi-FI" sz="2400" dirty="0"/>
          </a:p>
        </p:txBody>
      </p:sp>
      <p:sp>
        <p:nvSpPr>
          <p:cNvPr id="26629" name="Rectangle 4">
            <a:extLst>
              <a:ext uri="{FF2B5EF4-FFF2-40B4-BE49-F238E27FC236}">
                <a16:creationId xmlns:a16="http://schemas.microsoft.com/office/drawing/2014/main" id="{910F9FC7-D2F8-4409-824D-D5DD2304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5317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puterModern-Regular"/>
              </a:rPr>
              <a:t>Zuo </a:t>
            </a:r>
            <a:r>
              <a:rPr lang="fi-FI" altLang="fi-FI" sz="1800" i="1">
                <a:latin typeface="ComputerModern-Italic"/>
              </a:rPr>
              <a:t>et al.</a:t>
            </a:r>
            <a:r>
              <a:rPr lang="fi-FI" altLang="fi-FI" sz="1800">
                <a:latin typeface="ComputerModern-Regular"/>
              </a:rPr>
              <a:t>: CMOS oscillator based on contour-mode MEMS resonators, IEEE 2010</a:t>
            </a:r>
            <a:endParaRPr lang="fi-FI" altLang="fi-FI" sz="18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7865F0-7EEB-423C-B512-F6D7D34DA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5E07E24-B382-4B4B-975A-190F5A182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Generic structure</a:t>
            </a:r>
            <a:endParaRPr lang="en-US" altLang="en-US"/>
          </a:p>
        </p:txBody>
      </p:sp>
      <p:grpSp>
        <p:nvGrpSpPr>
          <p:cNvPr id="11267" name="Group 12">
            <a:extLst>
              <a:ext uri="{FF2B5EF4-FFF2-40B4-BE49-F238E27FC236}">
                <a16:creationId xmlns:a16="http://schemas.microsoft.com/office/drawing/2014/main" id="{33E2A1FE-AB2B-40C3-874D-42F4BD66925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600200"/>
            <a:ext cx="6858000" cy="2286000"/>
            <a:chOff x="1447800" y="2416629"/>
            <a:chExt cx="5943600" cy="27649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48C5D8-CE65-4335-B9E8-BBCC06DB1DB2}"/>
                </a:ext>
              </a:extLst>
            </p:cNvPr>
            <p:cNvSpPr/>
            <p:nvPr/>
          </p:nvSpPr>
          <p:spPr>
            <a:xfrm>
              <a:off x="1447800" y="3428532"/>
              <a:ext cx="5943600" cy="175306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EAA629-0C3F-4362-94CD-D040FF83C49D}"/>
                </a:ext>
              </a:extLst>
            </p:cNvPr>
            <p:cNvSpPr/>
            <p:nvPr/>
          </p:nvSpPr>
          <p:spPr>
            <a:xfrm>
              <a:off x="2972223" y="2894739"/>
              <a:ext cx="4409546" cy="5337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277" name="TextBox 6">
              <a:extLst>
                <a:ext uri="{FF2B5EF4-FFF2-40B4-BE49-F238E27FC236}">
                  <a16:creationId xmlns:a16="http://schemas.microsoft.com/office/drawing/2014/main" id="{EBDEE6AE-3CB7-45EA-80DF-190469F02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2971800"/>
              <a:ext cx="2895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Sacrificial material</a:t>
              </a:r>
              <a:endParaRPr lang="en-US" alt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215046-24E0-4AE8-86EC-B6F4184C6F16}"/>
                </a:ext>
              </a:extLst>
            </p:cNvPr>
            <p:cNvSpPr/>
            <p:nvPr/>
          </p:nvSpPr>
          <p:spPr>
            <a:xfrm>
              <a:off x="2024275" y="2416629"/>
              <a:ext cx="4234815" cy="1002302"/>
            </a:xfrm>
            <a:custGeom>
              <a:avLst/>
              <a:gdLst>
                <a:gd name="connsiteX0" fmla="*/ 0 w 4234543"/>
                <a:gd name="connsiteY0" fmla="*/ 1001485 h 1001485"/>
                <a:gd name="connsiteX1" fmla="*/ 936171 w 4234543"/>
                <a:gd name="connsiteY1" fmla="*/ 1001485 h 1001485"/>
                <a:gd name="connsiteX2" fmla="*/ 947057 w 4234543"/>
                <a:gd name="connsiteY2" fmla="*/ 468085 h 1001485"/>
                <a:gd name="connsiteX3" fmla="*/ 4223657 w 4234543"/>
                <a:gd name="connsiteY3" fmla="*/ 478971 h 1001485"/>
                <a:gd name="connsiteX4" fmla="*/ 4234543 w 4234543"/>
                <a:gd name="connsiteY4" fmla="*/ 10885 h 1001485"/>
                <a:gd name="connsiteX5" fmla="*/ 609600 w 4234543"/>
                <a:gd name="connsiteY5" fmla="*/ 0 h 1001485"/>
                <a:gd name="connsiteX6" fmla="*/ 620486 w 4234543"/>
                <a:gd name="connsiteY6" fmla="*/ 544285 h 1001485"/>
                <a:gd name="connsiteX7" fmla="*/ 0 w 4234543"/>
                <a:gd name="connsiteY7" fmla="*/ 544285 h 1001485"/>
                <a:gd name="connsiteX8" fmla="*/ 0 w 4234543"/>
                <a:gd name="connsiteY8" fmla="*/ 1001485 h 100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4543" h="1001485">
                  <a:moveTo>
                    <a:pt x="0" y="1001485"/>
                  </a:moveTo>
                  <a:lnTo>
                    <a:pt x="936171" y="1001485"/>
                  </a:lnTo>
                  <a:lnTo>
                    <a:pt x="947057" y="468085"/>
                  </a:lnTo>
                  <a:lnTo>
                    <a:pt x="4223657" y="478971"/>
                  </a:lnTo>
                  <a:lnTo>
                    <a:pt x="4234543" y="10885"/>
                  </a:lnTo>
                  <a:lnTo>
                    <a:pt x="609600" y="0"/>
                  </a:lnTo>
                  <a:lnTo>
                    <a:pt x="620486" y="544285"/>
                  </a:lnTo>
                  <a:lnTo>
                    <a:pt x="0" y="544285"/>
                  </a:lnTo>
                  <a:lnTo>
                    <a:pt x="0" y="1001485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279" name="TextBox 10">
              <a:extLst>
                <a:ext uri="{FF2B5EF4-FFF2-40B4-BE49-F238E27FC236}">
                  <a16:creationId xmlns:a16="http://schemas.microsoft.com/office/drawing/2014/main" id="{E85E9CD4-6AAA-4D6C-BC65-C72D504F5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2438400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Structural material</a:t>
              </a:r>
              <a:endParaRPr lang="en-US" altLang="en-US" sz="1800"/>
            </a:p>
          </p:txBody>
        </p:sp>
        <p:sp>
          <p:nvSpPr>
            <p:cNvPr id="11280" name="TextBox 11">
              <a:extLst>
                <a:ext uri="{FF2B5EF4-FFF2-40B4-BE49-F238E27FC236}">
                  <a16:creationId xmlns:a16="http://schemas.microsoft.com/office/drawing/2014/main" id="{4121F40D-93D5-4861-A477-0DB54BAC1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3733800"/>
              <a:ext cx="2743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Substrate material</a:t>
              </a:r>
              <a:endParaRPr lang="en-US" altLang="en-US" sz="1800"/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144D8A99-924D-4FCF-9879-4262B278BC13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4191000"/>
            <a:ext cx="6858000" cy="2286000"/>
            <a:chOff x="1295400" y="4191000"/>
            <a:chExt cx="6858000" cy="2285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1D65F-EA6B-4065-9331-8E7F52780ECC}"/>
                </a:ext>
              </a:extLst>
            </p:cNvPr>
            <p:cNvSpPr/>
            <p:nvPr/>
          </p:nvSpPr>
          <p:spPr>
            <a:xfrm>
              <a:off x="1295400" y="5027613"/>
              <a:ext cx="6858000" cy="14493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14EA2D8-E370-4A49-BD77-2F05933D8581}"/>
                </a:ext>
              </a:extLst>
            </p:cNvPr>
            <p:cNvSpPr/>
            <p:nvPr/>
          </p:nvSpPr>
          <p:spPr>
            <a:xfrm>
              <a:off x="1960563" y="4191000"/>
              <a:ext cx="4886325" cy="828675"/>
            </a:xfrm>
            <a:custGeom>
              <a:avLst/>
              <a:gdLst>
                <a:gd name="connsiteX0" fmla="*/ 0 w 4234543"/>
                <a:gd name="connsiteY0" fmla="*/ 1001485 h 1001485"/>
                <a:gd name="connsiteX1" fmla="*/ 936171 w 4234543"/>
                <a:gd name="connsiteY1" fmla="*/ 1001485 h 1001485"/>
                <a:gd name="connsiteX2" fmla="*/ 947057 w 4234543"/>
                <a:gd name="connsiteY2" fmla="*/ 468085 h 1001485"/>
                <a:gd name="connsiteX3" fmla="*/ 4223657 w 4234543"/>
                <a:gd name="connsiteY3" fmla="*/ 478971 h 1001485"/>
                <a:gd name="connsiteX4" fmla="*/ 4234543 w 4234543"/>
                <a:gd name="connsiteY4" fmla="*/ 10885 h 1001485"/>
                <a:gd name="connsiteX5" fmla="*/ 609600 w 4234543"/>
                <a:gd name="connsiteY5" fmla="*/ 0 h 1001485"/>
                <a:gd name="connsiteX6" fmla="*/ 620486 w 4234543"/>
                <a:gd name="connsiteY6" fmla="*/ 544285 h 1001485"/>
                <a:gd name="connsiteX7" fmla="*/ 0 w 4234543"/>
                <a:gd name="connsiteY7" fmla="*/ 544285 h 1001485"/>
                <a:gd name="connsiteX8" fmla="*/ 0 w 4234543"/>
                <a:gd name="connsiteY8" fmla="*/ 1001485 h 100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4543" h="1001485">
                  <a:moveTo>
                    <a:pt x="0" y="1001485"/>
                  </a:moveTo>
                  <a:lnTo>
                    <a:pt x="936171" y="1001485"/>
                  </a:lnTo>
                  <a:lnTo>
                    <a:pt x="947057" y="468085"/>
                  </a:lnTo>
                  <a:lnTo>
                    <a:pt x="4223657" y="478971"/>
                  </a:lnTo>
                  <a:lnTo>
                    <a:pt x="4234543" y="10885"/>
                  </a:lnTo>
                  <a:lnTo>
                    <a:pt x="609600" y="0"/>
                  </a:lnTo>
                  <a:lnTo>
                    <a:pt x="620486" y="544285"/>
                  </a:lnTo>
                  <a:lnTo>
                    <a:pt x="0" y="544285"/>
                  </a:lnTo>
                  <a:lnTo>
                    <a:pt x="0" y="1001485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273" name="TextBox 18">
              <a:extLst>
                <a:ext uri="{FF2B5EF4-FFF2-40B4-BE49-F238E27FC236}">
                  <a16:creationId xmlns:a16="http://schemas.microsoft.com/office/drawing/2014/main" id="{00C64618-7B2D-4221-A300-4BDF6530B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708" y="4209000"/>
              <a:ext cx="2373923" cy="305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Structural material</a:t>
              </a:r>
              <a:endParaRPr lang="en-US" altLang="en-US" sz="1800"/>
            </a:p>
          </p:txBody>
        </p:sp>
        <p:sp>
          <p:nvSpPr>
            <p:cNvPr id="11274" name="TextBox 19">
              <a:extLst>
                <a:ext uri="{FF2B5EF4-FFF2-40B4-BE49-F238E27FC236}">
                  <a16:creationId xmlns:a16="http://schemas.microsoft.com/office/drawing/2014/main" id="{DB725AC6-46D3-41AE-8C2C-93DD9AB6D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7631" y="5279999"/>
              <a:ext cx="3165231" cy="305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Substrate material</a:t>
              </a:r>
              <a:endParaRPr lang="en-US" altLang="en-US" sz="1800"/>
            </a:p>
          </p:txBody>
        </p:sp>
      </p:grpSp>
      <p:sp>
        <p:nvSpPr>
          <p:cNvPr id="11269" name="TextBox 15">
            <a:extLst>
              <a:ext uri="{FF2B5EF4-FFF2-40B4-BE49-F238E27FC236}">
                <a16:creationId xmlns:a16="http://schemas.microsoft.com/office/drawing/2014/main" id="{8203EE01-1ACF-42B2-A5F4-00CB65DE5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2058988"/>
            <a:ext cx="1192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/>
              <a:t>anchor</a:t>
            </a:r>
          </a:p>
        </p:txBody>
      </p:sp>
      <p:sp>
        <p:nvSpPr>
          <p:cNvPr id="4102" name="TextBox 16">
            <a:extLst>
              <a:ext uri="{FF2B5EF4-FFF2-40B4-BE49-F238E27FC236}">
                <a16:creationId xmlns:a16="http://schemas.microsoft.com/office/drawing/2014/main" id="{A6676884-37D5-40C1-A111-109E7E7C0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3" y="4646613"/>
            <a:ext cx="11699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/>
              <a:t>anchor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1542E8-71D9-4B0C-B9BE-15AC41555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7298CC4E-1612-4200-B49B-C8062A1AC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/>
              <a:t>Microphone</a:t>
            </a:r>
          </a:p>
        </p:txBody>
      </p:sp>
      <p:grpSp>
        <p:nvGrpSpPr>
          <p:cNvPr id="28675" name="Group 1">
            <a:extLst>
              <a:ext uri="{FF2B5EF4-FFF2-40B4-BE49-F238E27FC236}">
                <a16:creationId xmlns:a16="http://schemas.microsoft.com/office/drawing/2014/main" id="{0A508119-E6A7-4E7F-9834-317988961D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775" y="1597025"/>
            <a:ext cx="4216400" cy="2279650"/>
            <a:chOff x="1800" y="1610"/>
            <a:chExt cx="6290" cy="3400"/>
          </a:xfrm>
        </p:grpSpPr>
        <p:sp>
          <p:nvSpPr>
            <p:cNvPr id="28677" name="AutoShape 18">
              <a:extLst>
                <a:ext uri="{FF2B5EF4-FFF2-40B4-BE49-F238E27FC236}">
                  <a16:creationId xmlns:a16="http://schemas.microsoft.com/office/drawing/2014/main" id="{5F03F5E7-DE8B-434A-B188-61BCF74B0A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00" y="1610"/>
              <a:ext cx="6290" cy="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grpSp>
          <p:nvGrpSpPr>
            <p:cNvPr id="28678" name="Group 4">
              <a:extLst>
                <a:ext uri="{FF2B5EF4-FFF2-40B4-BE49-F238E27FC236}">
                  <a16:creationId xmlns:a16="http://schemas.microsoft.com/office/drawing/2014/main" id="{814CE051-0556-463C-A57C-F3797AF7EC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" y="1610"/>
              <a:ext cx="5610" cy="3060"/>
              <a:chOff x="2140" y="1610"/>
              <a:chExt cx="5610" cy="3060"/>
            </a:xfrm>
          </p:grpSpPr>
          <p:grpSp>
            <p:nvGrpSpPr>
              <p:cNvPr id="28681" name="Group 7">
                <a:extLst>
                  <a:ext uri="{FF2B5EF4-FFF2-40B4-BE49-F238E27FC236}">
                    <a16:creationId xmlns:a16="http://schemas.microsoft.com/office/drawing/2014/main" id="{DE9A0016-BC4F-43D5-AF7C-6C4773A8BE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40" y="2460"/>
                <a:ext cx="5610" cy="2210"/>
                <a:chOff x="3330" y="2800"/>
                <a:chExt cx="5610" cy="2210"/>
              </a:xfrm>
            </p:grpSpPr>
            <p:sp>
              <p:nvSpPr>
                <p:cNvPr id="28683" name="Rectangle 17">
                  <a:extLst>
                    <a:ext uri="{FF2B5EF4-FFF2-40B4-BE49-F238E27FC236}">
                      <a16:creationId xmlns:a16="http://schemas.microsoft.com/office/drawing/2014/main" id="{D2E09817-9103-458C-85E2-BF619F37E6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0" y="3310"/>
                  <a:ext cx="5610" cy="1700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84" name="AutoShape 16" descr="Large confetti">
                  <a:extLst>
                    <a:ext uri="{FF2B5EF4-FFF2-40B4-BE49-F238E27FC236}">
                      <a16:creationId xmlns:a16="http://schemas.microsoft.com/office/drawing/2014/main" id="{6B26FA2A-9B61-430A-B466-01F6A9961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6305" y="1015"/>
                  <a:ext cx="340" cy="4930"/>
                </a:xfrm>
                <a:prstGeom prst="rightBracket">
                  <a:avLst>
                    <a:gd name="adj" fmla="val 120833"/>
                  </a:avLst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85" name="Rectangle 15">
                  <a:extLst>
                    <a:ext uri="{FF2B5EF4-FFF2-40B4-BE49-F238E27FC236}">
                      <a16:creationId xmlns:a16="http://schemas.microsoft.com/office/drawing/2014/main" id="{BDF8D135-FC46-4C13-BC9C-060CF899B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0" y="2970"/>
                  <a:ext cx="1190" cy="340"/>
                </a:xfrm>
                <a:prstGeom prst="rect">
                  <a:avLst/>
                </a:prstGeom>
                <a:solidFill>
                  <a:srgbClr val="80808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86" name="Rectangle 14">
                  <a:extLst>
                    <a:ext uri="{FF2B5EF4-FFF2-40B4-BE49-F238E27FC236}">
                      <a16:creationId xmlns:a16="http://schemas.microsoft.com/office/drawing/2014/main" id="{18FE702D-9DFC-43CA-86AC-82FA8BDC99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40" y="2970"/>
                  <a:ext cx="1190" cy="340"/>
                </a:xfrm>
                <a:prstGeom prst="rect">
                  <a:avLst/>
                </a:prstGeom>
                <a:solidFill>
                  <a:srgbClr val="80808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87" name="Rectangle 13">
                  <a:extLst>
                    <a:ext uri="{FF2B5EF4-FFF2-40B4-BE49-F238E27FC236}">
                      <a16:creationId xmlns:a16="http://schemas.microsoft.com/office/drawing/2014/main" id="{E6D8E381-ECAF-4C1F-8BC4-C44E1E7C0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0" y="2800"/>
                  <a:ext cx="1530" cy="170"/>
                </a:xfrm>
                <a:prstGeom prst="rect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88" name="Rectangle 12">
                  <a:extLst>
                    <a:ext uri="{FF2B5EF4-FFF2-40B4-BE49-F238E27FC236}">
                      <a16:creationId xmlns:a16="http://schemas.microsoft.com/office/drawing/2014/main" id="{542BA555-101F-45BA-90B0-9E1BE1046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0" y="2800"/>
                  <a:ext cx="300" cy="170"/>
                </a:xfrm>
                <a:prstGeom prst="rect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89" name="Rectangle 11">
                  <a:extLst>
                    <a:ext uri="{FF2B5EF4-FFF2-40B4-BE49-F238E27FC236}">
                      <a16:creationId xmlns:a16="http://schemas.microsoft.com/office/drawing/2014/main" id="{3539480B-A84F-4FA3-ADDB-D3AA1E9E7F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80" y="2800"/>
                  <a:ext cx="300" cy="170"/>
                </a:xfrm>
                <a:prstGeom prst="rect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90" name="Rectangle 10">
                  <a:extLst>
                    <a:ext uri="{FF2B5EF4-FFF2-40B4-BE49-F238E27FC236}">
                      <a16:creationId xmlns:a16="http://schemas.microsoft.com/office/drawing/2014/main" id="{C23CDC64-3CAC-4B46-9598-70D5B8F802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0" y="2800"/>
                  <a:ext cx="300" cy="170"/>
                </a:xfrm>
                <a:prstGeom prst="rect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91" name="Rectangle 9">
                  <a:extLst>
                    <a:ext uri="{FF2B5EF4-FFF2-40B4-BE49-F238E27FC236}">
                      <a16:creationId xmlns:a16="http://schemas.microsoft.com/office/drawing/2014/main" id="{1591EEEF-C7C6-461B-9395-F4FB91F7E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0" y="2800"/>
                  <a:ext cx="300" cy="170"/>
                </a:xfrm>
                <a:prstGeom prst="rect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92" name="Rectangle 8">
                  <a:extLst>
                    <a:ext uri="{FF2B5EF4-FFF2-40B4-BE49-F238E27FC236}">
                      <a16:creationId xmlns:a16="http://schemas.microsoft.com/office/drawing/2014/main" id="{EBD43B5F-E370-4F0C-BB4A-DE83648F46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70" y="2800"/>
                  <a:ext cx="680" cy="170"/>
                </a:xfrm>
                <a:prstGeom prst="rect">
                  <a:avLst/>
                </a:pr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28693" name="Freeform 7">
                  <a:extLst>
                    <a:ext uri="{FF2B5EF4-FFF2-40B4-BE49-F238E27FC236}">
                      <a16:creationId xmlns:a16="http://schemas.microsoft.com/office/drawing/2014/main" id="{D5C4AF8E-77B4-4CAD-8BC5-718411EA8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0" y="2800"/>
                  <a:ext cx="680" cy="510"/>
                </a:xfrm>
                <a:custGeom>
                  <a:avLst/>
                  <a:gdLst>
                    <a:gd name="T0" fmla="*/ 0 w 680"/>
                    <a:gd name="T1" fmla="*/ 170 h 510"/>
                    <a:gd name="T2" fmla="*/ 340 w 680"/>
                    <a:gd name="T3" fmla="*/ 170 h 510"/>
                    <a:gd name="T4" fmla="*/ 340 w 680"/>
                    <a:gd name="T5" fmla="*/ 510 h 510"/>
                    <a:gd name="T6" fmla="*/ 680 w 680"/>
                    <a:gd name="T7" fmla="*/ 510 h 510"/>
                    <a:gd name="T8" fmla="*/ 680 w 680"/>
                    <a:gd name="T9" fmla="*/ 340 h 510"/>
                    <a:gd name="T10" fmla="*/ 510 w 680"/>
                    <a:gd name="T11" fmla="*/ 340 h 510"/>
                    <a:gd name="T12" fmla="*/ 510 w 680"/>
                    <a:gd name="T13" fmla="*/ 0 h 510"/>
                    <a:gd name="T14" fmla="*/ 0 w 680"/>
                    <a:gd name="T15" fmla="*/ 0 h 510"/>
                    <a:gd name="T16" fmla="*/ 0 w 680"/>
                    <a:gd name="T17" fmla="*/ 170 h 5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80"/>
                    <a:gd name="T28" fmla="*/ 0 h 510"/>
                    <a:gd name="T29" fmla="*/ 680 w 680"/>
                    <a:gd name="T30" fmla="*/ 510 h 5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80" h="510">
                      <a:moveTo>
                        <a:pt x="0" y="170"/>
                      </a:moveTo>
                      <a:lnTo>
                        <a:pt x="340" y="170"/>
                      </a:lnTo>
                      <a:lnTo>
                        <a:pt x="340" y="510"/>
                      </a:lnTo>
                      <a:lnTo>
                        <a:pt x="680" y="510"/>
                      </a:lnTo>
                      <a:lnTo>
                        <a:pt x="680" y="340"/>
                      </a:lnTo>
                      <a:lnTo>
                        <a:pt x="510" y="340"/>
                      </a:lnTo>
                      <a:lnTo>
                        <a:pt x="510" y="0"/>
                      </a:lnTo>
                      <a:lnTo>
                        <a:pt x="0" y="0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sp>
            <p:nvSpPr>
              <p:cNvPr id="28682" name="Text Box 5">
                <a:extLst>
                  <a:ext uri="{FF2B5EF4-FFF2-40B4-BE49-F238E27FC236}">
                    <a16:creationId xmlns:a16="http://schemas.microsoft.com/office/drawing/2014/main" id="{62F1DE8B-86F6-4DC8-9F6E-392A3375B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5" y="1610"/>
                <a:ext cx="2720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ea typeface="Calibri" panose="020F0502020204030204" pitchFamily="34" charset="0"/>
                    <a:cs typeface="Arial" panose="020B0604020202020204" pitchFamily="34" charset="0"/>
                  </a:rPr>
                  <a:t>aluminum membrane</a:t>
                </a:r>
                <a:endParaRPr lang="en-GB" altLang="en-US" sz="400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3FEDBC1A-CAE3-4F34-A8F7-65886E907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2839"/>
              <a:ext cx="3440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en-GB" sz="2400" dirty="0">
                  <a:ln>
                    <a:solidFill>
                      <a:schemeClr val="tx1"/>
                    </a:solidFill>
                  </a:ln>
                  <a:latin typeface="Times" pitchFamily="18" charset="0"/>
                  <a:ea typeface="Calibri" pitchFamily="34" charset="0"/>
                  <a:cs typeface="Times New Roman" pitchFamily="18" charset="0"/>
                </a:rPr>
                <a:t>N+ diffusion</a:t>
              </a:r>
              <a:endParaRPr lang="en-GB" sz="32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680" name="Text Box 2">
              <a:extLst>
                <a:ext uri="{FF2B5EF4-FFF2-40B4-BE49-F238E27FC236}">
                  <a16:creationId xmlns:a16="http://schemas.microsoft.com/office/drawing/2014/main" id="{76C9C0EF-E590-41C7-8215-37ED89DCB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9" y="2410"/>
              <a:ext cx="1565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latin typeface="Times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oxide</a:t>
              </a:r>
              <a:endParaRPr lang="en-GB" altLang="en-US" sz="48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6E8BC37-9983-47E7-A539-A3EEE5A72496}"/>
              </a:ext>
            </a:extLst>
          </p:cNvPr>
          <p:cNvSpPr txBox="1"/>
          <p:nvPr/>
        </p:nvSpPr>
        <p:spPr>
          <a:xfrm>
            <a:off x="4384675" y="1417638"/>
            <a:ext cx="4598988" cy="526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i-FI" sz="2400" dirty="0">
                <a:latin typeface="Arial" charset="0"/>
              </a:rPr>
              <a:t>0. SSP </a:t>
            </a:r>
            <a:r>
              <a:rPr lang="fi-FI" sz="2400" dirty="0" err="1">
                <a:latin typeface="Arial" charset="0"/>
              </a:rPr>
              <a:t>wafer</a:t>
            </a:r>
            <a:r>
              <a:rPr lang="fi-FI" sz="2400" dirty="0">
                <a:latin typeface="Arial" charset="0"/>
              </a:rPr>
              <a:t>, </a:t>
            </a:r>
            <a:r>
              <a:rPr lang="fi-FI" sz="2400" dirty="0" err="1">
                <a:latin typeface="Arial" charset="0"/>
              </a:rPr>
              <a:t>low</a:t>
            </a:r>
            <a:r>
              <a:rPr lang="fi-FI" sz="2400" dirty="0">
                <a:latin typeface="Arial" charset="0"/>
              </a:rPr>
              <a:t> n-doping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Thermal oxide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1st litho for diffusion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Etch oxide &amp; strip resist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Clean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N+ </a:t>
            </a:r>
            <a:r>
              <a:rPr lang="fi-FI" sz="2400" dirty="0" err="1">
                <a:latin typeface="Arial" charset="0"/>
              </a:rPr>
              <a:t>diffusion</a:t>
            </a:r>
            <a:r>
              <a:rPr lang="fi-FI" sz="2400" dirty="0">
                <a:latin typeface="Arial" charset="0"/>
              </a:rPr>
              <a:t>, heavy doping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Etch all oxide away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CVD oxide deposition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2nd litho: open </a:t>
            </a:r>
            <a:r>
              <a:rPr lang="fi-FI" sz="2400" dirty="0" err="1">
                <a:latin typeface="Arial" charset="0"/>
              </a:rPr>
              <a:t>contact</a:t>
            </a:r>
            <a:r>
              <a:rPr lang="fi-FI" sz="2400" dirty="0">
                <a:latin typeface="Arial" charset="0"/>
              </a:rPr>
              <a:t> to n+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Etch oxide &amp; strip resist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 </a:t>
            </a:r>
            <a:r>
              <a:rPr lang="fi-FI" sz="2400" dirty="0" err="1">
                <a:latin typeface="Arial" charset="0"/>
              </a:rPr>
              <a:t>Aluminum</a:t>
            </a:r>
            <a:r>
              <a:rPr lang="fi-FI" sz="2400" dirty="0">
                <a:latin typeface="Arial" charset="0"/>
              </a:rPr>
              <a:t> sputtering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 3rd litho: </a:t>
            </a:r>
            <a:r>
              <a:rPr lang="fi-FI" sz="2400" dirty="0" err="1">
                <a:latin typeface="Arial" charset="0"/>
              </a:rPr>
              <a:t>holes</a:t>
            </a:r>
            <a:r>
              <a:rPr lang="fi-FI" sz="2400" dirty="0">
                <a:latin typeface="Arial" charset="0"/>
              </a:rPr>
              <a:t> in Al </a:t>
            </a:r>
            <a:r>
              <a:rPr lang="fi-FI" sz="2400" dirty="0" err="1">
                <a:latin typeface="Arial" charset="0"/>
              </a:rPr>
              <a:t>membra</a:t>
            </a:r>
            <a:endParaRPr lang="fi-FI" sz="2400" dirty="0">
              <a:latin typeface="Arial" charset="0"/>
            </a:endParaRP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 </a:t>
            </a:r>
            <a:r>
              <a:rPr lang="fi-FI" sz="2400" dirty="0" err="1">
                <a:latin typeface="Arial" charset="0"/>
              </a:rPr>
              <a:t>Etch</a:t>
            </a:r>
            <a:r>
              <a:rPr lang="fi-FI" sz="2400" dirty="0">
                <a:latin typeface="Arial" charset="0"/>
              </a:rPr>
              <a:t> aluminum &amp; strip resist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fi-FI" sz="2400" dirty="0">
                <a:latin typeface="Arial" charset="0"/>
              </a:rPr>
              <a:t> </a:t>
            </a:r>
            <a:r>
              <a:rPr lang="fi-FI" sz="2400" dirty="0" err="1">
                <a:latin typeface="Arial" charset="0"/>
              </a:rPr>
              <a:t>Etch</a:t>
            </a:r>
            <a:r>
              <a:rPr lang="fi-FI" sz="2400" dirty="0">
                <a:latin typeface="Arial" charset="0"/>
              </a:rPr>
              <a:t> oxide, rinse &amp; dry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631D29-DE12-4E71-93BC-6F5056519E70}"/>
              </a:ext>
            </a:extLst>
          </p:cNvPr>
          <p:cNvSpPr/>
          <p:nvPr/>
        </p:nvSpPr>
        <p:spPr>
          <a:xfrm>
            <a:off x="3924300" y="2156389"/>
            <a:ext cx="514350" cy="2762812"/>
          </a:xfrm>
          <a:custGeom>
            <a:avLst/>
            <a:gdLst>
              <a:gd name="connsiteX0" fmla="*/ 514350 w 514350"/>
              <a:gd name="connsiteY0" fmla="*/ 2434661 h 2762812"/>
              <a:gd name="connsiteX1" fmla="*/ 69850 w 514350"/>
              <a:gd name="connsiteY1" fmla="*/ 2574361 h 2762812"/>
              <a:gd name="connsiteX2" fmla="*/ 444500 w 514350"/>
              <a:gd name="connsiteY2" fmla="*/ 186761 h 2762812"/>
              <a:gd name="connsiteX3" fmla="*/ 0 w 514350"/>
              <a:gd name="connsiteY3" fmla="*/ 332811 h 276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" h="2762812">
                <a:moveTo>
                  <a:pt x="514350" y="2434661"/>
                </a:moveTo>
                <a:cubicBezTo>
                  <a:pt x="297921" y="2691836"/>
                  <a:pt x="81492" y="2949011"/>
                  <a:pt x="69850" y="2574361"/>
                </a:cubicBezTo>
                <a:cubicBezTo>
                  <a:pt x="58208" y="2199711"/>
                  <a:pt x="456142" y="560353"/>
                  <a:pt x="444500" y="186761"/>
                </a:cubicBezTo>
                <a:cubicBezTo>
                  <a:pt x="432858" y="-186831"/>
                  <a:pt x="216429" y="72990"/>
                  <a:pt x="0" y="3328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F4ACEB-5D76-4B17-AD13-C05912B16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61B7C84-A7EB-41BE-87B6-79337CC4D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fi-FI" sz="3600"/>
              <a:t>Stiction (</a:t>
            </a:r>
            <a:r>
              <a:rPr lang="en-GB" altLang="fi-FI" sz="3600">
                <a:sym typeface="Wingdings" panose="05000000000000000000" pitchFamily="2" charset="2"/>
              </a:rPr>
              <a:t></a:t>
            </a:r>
            <a:r>
              <a:rPr lang="en-GB" altLang="fi-FI" sz="3600"/>
              <a:t>sticking + friction)</a:t>
            </a:r>
            <a:endParaRPr lang="en-US" altLang="fi-FI" sz="3600"/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F0A2D4A5-9822-4606-AAD5-CDDD592FE70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/>
          <a:stretch/>
        </p:blipFill>
        <p:spPr>
          <a:xfrm>
            <a:off x="3459141" y="1642249"/>
            <a:ext cx="4773613" cy="3520380"/>
          </a:xfrm>
          <a:noFill/>
        </p:spPr>
      </p:pic>
      <p:sp>
        <p:nvSpPr>
          <p:cNvPr id="29700" name="TextBox 3">
            <a:extLst>
              <a:ext uri="{FF2B5EF4-FFF2-40B4-BE49-F238E27FC236}">
                <a16:creationId xmlns:a16="http://schemas.microsoft.com/office/drawing/2014/main" id="{6E632C2F-FE74-41A2-8C73-90E1345E0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10" y="1642249"/>
            <a:ext cx="29868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i-FI" sz="2800" dirty="0"/>
              <a:t>Capillary force of liquid exceeds mechanical strength of the released beam, and the released beam attaches to substrate</a:t>
            </a:r>
            <a:endParaRPr lang="en-US" altLang="fi-FI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7F620B-B807-429B-A423-D97379F427CB}"/>
              </a:ext>
            </a:extLst>
          </p:cNvPr>
          <p:cNvSpPr txBox="1"/>
          <p:nvPr/>
        </p:nvSpPr>
        <p:spPr>
          <a:xfrm>
            <a:off x="3748826" y="5159793"/>
            <a:ext cx="22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0000"/>
                </a:highlight>
              </a:rPr>
              <a:t>Stiction, permanent</a:t>
            </a:r>
            <a:endParaRPr lang="LID4096" sz="24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B643BC-8946-4B37-AD85-744819417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61BBE-9923-E713-63C8-30ED31266FEB}"/>
              </a:ext>
            </a:extLst>
          </p:cNvPr>
          <p:cNvSpPr txBox="1"/>
          <p:nvPr/>
        </p:nvSpPr>
        <p:spPr>
          <a:xfrm>
            <a:off x="6168980" y="5181679"/>
            <a:ext cx="1809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correct release</a:t>
            </a:r>
            <a:endParaRPr lang="LID4096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F5A3C33-7E59-4797-B657-0BC00C2AE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fi-FI" sz="3600"/>
              <a:t>Stiction prevention</a:t>
            </a:r>
            <a:endParaRPr lang="en-US" altLang="fi-FI" sz="360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9C732A6-6C80-4A55-9021-CCBCF64EB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512935" cy="4525963"/>
          </a:xfrm>
        </p:spPr>
        <p:txBody>
          <a:bodyPr/>
          <a:lstStyle/>
          <a:p>
            <a:pPr eaLnBrk="1" hangingPunct="1"/>
            <a:r>
              <a:rPr lang="en-GB" altLang="fi-FI" sz="2800" dirty="0"/>
              <a:t>Replace water by something that has lower surface tension, like isopropyl alcohol</a:t>
            </a:r>
          </a:p>
          <a:p>
            <a:pPr eaLnBrk="1" hangingPunct="1"/>
            <a:r>
              <a:rPr lang="en-GB" altLang="fi-FI" sz="2800" dirty="0"/>
              <a:t>Use stronger structure shapes (H, T, I, U beams)</a:t>
            </a:r>
          </a:p>
          <a:p>
            <a:pPr eaLnBrk="1" hangingPunct="1"/>
            <a:r>
              <a:rPr lang="en-GB" altLang="fi-FI" sz="2800" dirty="0"/>
              <a:t>Change structural material</a:t>
            </a:r>
          </a:p>
          <a:p>
            <a:pPr eaLnBrk="1" hangingPunct="1"/>
            <a:r>
              <a:rPr lang="en-GB" altLang="fi-FI" sz="2800" dirty="0"/>
              <a:t>Redesign so that shorter beams needed</a:t>
            </a:r>
          </a:p>
          <a:p>
            <a:pPr eaLnBrk="1" hangingPunct="1"/>
            <a:r>
              <a:rPr lang="en-GB" altLang="fi-FI" sz="2800" dirty="0"/>
              <a:t>Redesign larger gap (not always possible)</a:t>
            </a:r>
          </a:p>
          <a:p>
            <a:pPr eaLnBrk="1" hangingPunct="1"/>
            <a:r>
              <a:rPr lang="en-GB" altLang="fi-FI" sz="2800" dirty="0"/>
              <a:t>Make surfaces rough </a:t>
            </a:r>
            <a:r>
              <a:rPr lang="en-GB" altLang="fi-FI" sz="2800" dirty="0">
                <a:sym typeface="Wingdings" panose="05000000000000000000" pitchFamily="2" charset="2"/>
              </a:rPr>
              <a:t>(opposite of good bonding!)</a:t>
            </a:r>
            <a:endParaRPr lang="en-GB" altLang="fi-FI" sz="2800" dirty="0"/>
          </a:p>
          <a:p>
            <a:pPr eaLnBrk="1" hangingPunct="1"/>
            <a:r>
              <a:rPr lang="en-GB" altLang="fi-FI" sz="2800" dirty="0"/>
              <a:t>Use dry release </a:t>
            </a:r>
            <a:r>
              <a:rPr lang="en-GB" altLang="fi-FI" sz="2800" dirty="0">
                <a:sym typeface="Wingdings" panose="05000000000000000000" pitchFamily="2" charset="2"/>
              </a:rPr>
              <a:t> no drying needed</a:t>
            </a:r>
            <a:endParaRPr lang="en-GB" altLang="fi-FI" sz="2800" dirty="0"/>
          </a:p>
          <a:p>
            <a:pPr eaLnBrk="1" hangingPunct="1"/>
            <a:r>
              <a:rPr lang="en-GB" altLang="fi-FI" sz="2800" dirty="0"/>
              <a:t>Use more elaborate drying (more on next slide)</a:t>
            </a:r>
          </a:p>
          <a:p>
            <a:pPr eaLnBrk="1" hangingPunct="1"/>
            <a:endParaRPr lang="en-GB" altLang="fi-FI" sz="2800" dirty="0"/>
          </a:p>
          <a:p>
            <a:pPr eaLnBrk="1" hangingPunct="1"/>
            <a:endParaRPr lang="en-US" altLang="fi-FI" sz="2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B3989D-5B19-40D4-84CE-B37374B86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29f013">
            <a:extLst>
              <a:ext uri="{FF2B5EF4-FFF2-40B4-BE49-F238E27FC236}">
                <a16:creationId xmlns:a16="http://schemas.microsoft.com/office/drawing/2014/main" id="{82423C01-74E5-447D-AF76-5784802A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>
            <a:extLst>
              <a:ext uri="{FF2B5EF4-FFF2-40B4-BE49-F238E27FC236}">
                <a16:creationId xmlns:a16="http://schemas.microsoft.com/office/drawing/2014/main" id="{E87FC5AD-4A71-498E-97C8-FBE3402D2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57200"/>
            <a:ext cx="510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i-FI" sz="3600"/>
              <a:t>Alternative drying</a:t>
            </a:r>
            <a:endParaRPr lang="en-US" altLang="fi-FI" sz="3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4E3769-194C-4027-80D8-384CA0485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8318F-387D-4481-9369-613456A37525}"/>
              </a:ext>
            </a:extLst>
          </p:cNvPr>
          <p:cNvSpPr txBox="1"/>
          <p:nvPr/>
        </p:nvSpPr>
        <p:spPr>
          <a:xfrm>
            <a:off x="6915955" y="1803042"/>
            <a:ext cx="194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SD: Via vapor phase </a:t>
            </a:r>
            <a:r>
              <a:rPr lang="en-US" dirty="0">
                <a:sym typeface="Wingdings" panose="05000000000000000000" pitchFamily="2" charset="2"/>
              </a:rPr>
              <a:t> no surface tension effects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680F3-565C-4707-9BC8-0B0C0A81D706}"/>
              </a:ext>
            </a:extLst>
          </p:cNvPr>
          <p:cNvSpPr txBox="1"/>
          <p:nvPr/>
        </p:nvSpPr>
        <p:spPr>
          <a:xfrm>
            <a:off x="109471" y="3237607"/>
            <a:ext cx="2389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FD: Via solid phase, directly to gas, eliminating liquid phase</a:t>
            </a:r>
            <a:endParaRPr lang="LID4096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BED5501-36B1-4C4C-826B-DD97F7264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fi-FI" sz="3600" dirty="0"/>
              <a:t>Stiction prevention: plasma release</a:t>
            </a:r>
            <a:endParaRPr lang="en-US" altLang="fi-FI" sz="3600" dirty="0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B6DC3EBC-4BB7-4A58-85B4-706E3F81018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363" y="1247775"/>
            <a:ext cx="5059362" cy="2624138"/>
          </a:xfrm>
          <a:noFill/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5DAF53B7-A160-4A07-89ED-E4C11BF6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33494"/>
            <a:ext cx="74279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 dirty="0"/>
              <a:t>No liquid, no surface tension, no capillary forces.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fi-FI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fi-FI" sz="2400" dirty="0"/>
              <a:t>Other plasma releases: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fi-FI" sz="2400" dirty="0"/>
              <a:t>SF</a:t>
            </a:r>
            <a:r>
              <a:rPr lang="en-GB" altLang="fi-FI" sz="2400" baseline="-25000" dirty="0"/>
              <a:t>6</a:t>
            </a:r>
            <a:r>
              <a:rPr lang="en-GB" altLang="fi-FI" sz="2400" dirty="0"/>
              <a:t> isotropic plasma etching of silicon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fi-FI" sz="2400" dirty="0"/>
              <a:t>NF</a:t>
            </a:r>
            <a:r>
              <a:rPr lang="en-GB" altLang="fi-FI" sz="2400" baseline="-25000" dirty="0"/>
              <a:t>3</a:t>
            </a:r>
            <a:r>
              <a:rPr lang="en-GB" altLang="fi-FI" sz="2400" dirty="0"/>
              <a:t>, ClF</a:t>
            </a:r>
            <a:r>
              <a:rPr lang="en-GB" altLang="fi-FI" sz="2400" baseline="-25000" dirty="0"/>
              <a:t>3</a:t>
            </a:r>
            <a:r>
              <a:rPr lang="en-GB" altLang="fi-FI" sz="2400" dirty="0"/>
              <a:t>, also sources of fluorine to etch silicon</a:t>
            </a:r>
          </a:p>
        </p:txBody>
      </p:sp>
      <p:pic>
        <p:nvPicPr>
          <p:cNvPr id="33797" name="Picture 6">
            <a:extLst>
              <a:ext uri="{FF2B5EF4-FFF2-40B4-BE49-F238E27FC236}">
                <a16:creationId xmlns:a16="http://schemas.microsoft.com/office/drawing/2014/main" id="{10812DBA-71B7-4E80-BA02-503C8990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417638"/>
            <a:ext cx="3025775" cy="25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B7D015-0983-45DB-9C42-B538070F8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7C655-4BB2-460E-9C25-3EBB34F2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release, but no plasma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774C4-4B15-499A-A98D-9ED06C78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36" y="1269932"/>
            <a:ext cx="4168164" cy="4686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BD66E-A6EA-47BE-9C37-B614E1B4AB7F}"/>
              </a:ext>
            </a:extLst>
          </p:cNvPr>
          <p:cNvSpPr txBox="1"/>
          <p:nvPr/>
        </p:nvSpPr>
        <p:spPr>
          <a:xfrm>
            <a:off x="4991100" y="1619250"/>
            <a:ext cx="4013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XeF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etches silicon, silicon nitride and molybdenum.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Selectivity to oxide &gt;1000:1</a:t>
            </a:r>
          </a:p>
          <a:p>
            <a:endParaRPr lang="en-US" sz="2000" dirty="0"/>
          </a:p>
          <a:p>
            <a:r>
              <a:rPr lang="en-US" sz="2400" b="1" dirty="0">
                <a:solidFill>
                  <a:schemeClr val="accent2"/>
                </a:solidFill>
              </a:rPr>
              <a:t>HF vapor: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etches SiO</a:t>
            </a:r>
            <a:r>
              <a:rPr lang="en-US" sz="2000" baseline="-25000" dirty="0">
                <a:solidFill>
                  <a:schemeClr val="accent2"/>
                </a:solidFill>
              </a:rPr>
              <a:t>2</a:t>
            </a:r>
            <a:r>
              <a:rPr lang="en-US" sz="20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Of course, CVD oxides still etch faster than thermal oxide.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accent2"/>
                </a:solidFill>
              </a:rPr>
              <a:t>Aluminum OK. Nitride selectivity 40-600:1, depends on details.</a:t>
            </a:r>
            <a:endParaRPr lang="LID4096" sz="20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D728C-D135-4EB1-87E6-1C3FBEE32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38" y="6026150"/>
            <a:ext cx="3092875" cy="676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E7D1E0-CBD1-4A23-995C-9B815A9C0DD5}"/>
              </a:ext>
            </a:extLst>
          </p:cNvPr>
          <p:cNvSpPr txBox="1"/>
          <p:nvPr/>
        </p:nvSpPr>
        <p:spPr>
          <a:xfrm>
            <a:off x="5114562" y="5946077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Two different sacrificial layers !</a:t>
            </a:r>
            <a:endParaRPr lang="LID4096" sz="2000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BDD44B-BC96-4CB4-AD8D-A9DC17CAC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2EE5861-CB99-4E5F-BD24-990EA396ACD0}"/>
              </a:ext>
            </a:extLst>
          </p:cNvPr>
          <p:cNvSpPr/>
          <p:nvPr/>
        </p:nvSpPr>
        <p:spPr>
          <a:xfrm>
            <a:off x="2701319" y="3225800"/>
            <a:ext cx="1382070" cy="355018"/>
          </a:xfrm>
          <a:prstGeom prst="ellipse">
            <a:avLst/>
          </a:prstGeom>
          <a:solidFill>
            <a:srgbClr val="FFC000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6B2D2C-8FE6-4AC2-99AE-0FEEE416C09F}"/>
              </a:ext>
            </a:extLst>
          </p:cNvPr>
          <p:cNvSpPr/>
          <p:nvPr/>
        </p:nvSpPr>
        <p:spPr>
          <a:xfrm>
            <a:off x="2600494" y="5279984"/>
            <a:ext cx="1894724" cy="676316"/>
          </a:xfrm>
          <a:prstGeom prst="ellipse">
            <a:avLst/>
          </a:prstGeom>
          <a:solidFill>
            <a:srgbClr val="FFC000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03310A-5985-4B2A-9D68-1CD9C4AD2616}"/>
              </a:ext>
            </a:extLst>
          </p:cNvPr>
          <p:cNvCxnSpPr>
            <a:cxnSpLocks/>
          </p:cNvCxnSpPr>
          <p:nvPr/>
        </p:nvCxnSpPr>
        <p:spPr>
          <a:xfrm flipH="1" flipV="1">
            <a:off x="4013589" y="3573632"/>
            <a:ext cx="1151724" cy="25842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D2934-A7FA-43A3-8B78-B7E151D6877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165600" y="5847016"/>
            <a:ext cx="948962" cy="453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7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EA30C9-D87F-486B-8446-B9AA1033B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1" y="1417638"/>
            <a:ext cx="6654799" cy="34179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CB1B804-E292-4CD9-B89F-29965415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MEMS switches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BCFE7-4ADA-447D-BE82-762115281A10}"/>
              </a:ext>
            </a:extLst>
          </p:cNvPr>
          <p:cNvSpPr txBox="1"/>
          <p:nvPr/>
        </p:nvSpPr>
        <p:spPr>
          <a:xfrm>
            <a:off x="4908550" y="4861685"/>
            <a:ext cx="290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(b) Resistive Shunt, </a:t>
            </a:r>
          </a:p>
          <a:p>
            <a:r>
              <a:rPr lang="en-US" sz="2000" dirty="0"/>
              <a:t>(d) Resistive Series.</a:t>
            </a:r>
            <a:endParaRPr lang="LID4096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A7ABB-07AE-4207-BBB4-5E25268B796C}"/>
              </a:ext>
            </a:extLst>
          </p:cNvPr>
          <p:cNvSpPr txBox="1"/>
          <p:nvPr/>
        </p:nvSpPr>
        <p:spPr>
          <a:xfrm>
            <a:off x="1041400" y="6306363"/>
            <a:ext cx="709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K. </a:t>
            </a:r>
            <a:r>
              <a:rPr lang="fi-FI" sz="1200" dirty="0" err="1"/>
              <a:t>Srinivasa</a:t>
            </a:r>
            <a:r>
              <a:rPr lang="fi-FI" sz="1200" dirty="0"/>
              <a:t> </a:t>
            </a:r>
            <a:r>
              <a:rPr lang="fi-FI" sz="1200" dirty="0" err="1"/>
              <a:t>Rao</a:t>
            </a:r>
            <a:r>
              <a:rPr lang="fi-FI" sz="1200" dirty="0"/>
              <a:t>, </a:t>
            </a:r>
            <a:r>
              <a:rPr lang="fi-FI" sz="1200" dirty="0" err="1"/>
              <a:t>Lakshmi</a:t>
            </a:r>
            <a:r>
              <a:rPr lang="fi-FI" sz="1200" dirty="0"/>
              <a:t> </a:t>
            </a:r>
            <a:r>
              <a:rPr lang="fi-FI" sz="1200" dirty="0" err="1"/>
              <a:t>Narayana</a:t>
            </a:r>
            <a:r>
              <a:rPr lang="fi-FI" sz="1200" dirty="0"/>
              <a:t> </a:t>
            </a:r>
            <a:r>
              <a:rPr lang="fi-FI" sz="1200" dirty="0" err="1"/>
              <a:t>Thalluri</a:t>
            </a:r>
            <a:r>
              <a:rPr lang="fi-FI" sz="1200" dirty="0"/>
              <a:t>; </a:t>
            </a:r>
            <a:r>
              <a:rPr lang="en-US" sz="1200" dirty="0"/>
              <a:t>Journal of Biosensors, Biomarkers and Diagnostics</a:t>
            </a:r>
            <a:r>
              <a:rPr lang="fi-FI" sz="1200" dirty="0"/>
              <a:t> </a:t>
            </a:r>
            <a:endParaRPr lang="LID4096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675DE-149D-434E-9D7A-78F82A8C3778}"/>
              </a:ext>
            </a:extLst>
          </p:cNvPr>
          <p:cNvSpPr txBox="1"/>
          <p:nvPr/>
        </p:nvSpPr>
        <p:spPr>
          <a:xfrm>
            <a:off x="1676400" y="4864484"/>
            <a:ext cx="2823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2000" dirty="0"/>
              <a:t>Capacitive Shunt,</a:t>
            </a:r>
          </a:p>
          <a:p>
            <a:r>
              <a:rPr lang="en-US" sz="2000" dirty="0"/>
              <a:t>(c) Capacitive Series,</a:t>
            </a:r>
            <a:endParaRPr lang="LID4096" sz="20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D61485-9A06-4CB4-A1EC-AB612E20C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F5B46E-26EC-4CB4-BAA6-251F464EE69C}"/>
              </a:ext>
            </a:extLst>
          </p:cNvPr>
          <p:cNvSpPr txBox="1"/>
          <p:nvPr/>
        </p:nvSpPr>
        <p:spPr>
          <a:xfrm>
            <a:off x="1676400" y="5695805"/>
            <a:ext cx="282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between metals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BA483-B054-4D06-A72B-E13165E60FFC}"/>
              </a:ext>
            </a:extLst>
          </p:cNvPr>
          <p:cNvSpPr txBox="1"/>
          <p:nvPr/>
        </p:nvSpPr>
        <p:spPr>
          <a:xfrm>
            <a:off x="5088531" y="5695805"/>
            <a:ext cx="318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Metal-metal contact</a:t>
            </a:r>
            <a:endParaRPr lang="LID4096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956880-17AB-49C2-9CD1-CC91AE31CB2D}"/>
              </a:ext>
            </a:extLst>
          </p:cNvPr>
          <p:cNvCxnSpPr/>
          <p:nvPr/>
        </p:nvCxnSpPr>
        <p:spPr>
          <a:xfrm flipH="1" flipV="1">
            <a:off x="2840922" y="2059145"/>
            <a:ext cx="69802" cy="153564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0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29f004">
            <a:extLst>
              <a:ext uri="{FF2B5EF4-FFF2-40B4-BE49-F238E27FC236}">
                <a16:creationId xmlns:a16="http://schemas.microsoft.com/office/drawing/2014/main" id="{DA37D91F-45BA-4F6C-A878-D4B86D6D0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>
            <a:extLst>
              <a:ext uri="{FF2B5EF4-FFF2-40B4-BE49-F238E27FC236}">
                <a16:creationId xmlns:a16="http://schemas.microsoft.com/office/drawing/2014/main" id="{FCF63878-76D0-4638-B0F6-C2779EB2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125501"/>
            <a:ext cx="7981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/>
              <a:t>Capacitive shunt switch</a:t>
            </a:r>
            <a:endParaRPr lang="en-US" altLang="en-US" sz="4400" dirty="0"/>
          </a:p>
        </p:txBody>
      </p:sp>
      <p:sp>
        <p:nvSpPr>
          <p:cNvPr id="34820" name="TextBox 1">
            <a:extLst>
              <a:ext uri="{FF2B5EF4-FFF2-40B4-BE49-F238E27FC236}">
                <a16:creationId xmlns:a16="http://schemas.microsoft.com/office/drawing/2014/main" id="{7EFF6828-F538-487A-824F-2B0A230D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2976563"/>
            <a:ext cx="23256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 err="1"/>
              <a:t>Off-state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when</a:t>
            </a:r>
            <a:r>
              <a:rPr lang="fi-FI" altLang="fi-FI" sz="2400" dirty="0"/>
              <a:t> </a:t>
            </a:r>
            <a:r>
              <a:rPr lang="fi-FI" altLang="fi-FI" sz="2400" dirty="0" err="1"/>
              <a:t>up</a:t>
            </a:r>
            <a:r>
              <a:rPr lang="fi-FI" altLang="fi-FI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fi-FI" altLang="fi-FI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/>
              <a:t>On-</a:t>
            </a:r>
            <a:r>
              <a:rPr lang="fi-FI" altLang="fi-FI" sz="2400" dirty="0" err="1"/>
              <a:t>state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when</a:t>
            </a:r>
            <a:r>
              <a:rPr lang="fi-FI" altLang="fi-FI" sz="2400" dirty="0"/>
              <a:t> </a:t>
            </a:r>
            <a:r>
              <a:rPr lang="fi-FI" altLang="fi-FI" sz="2400" dirty="0" err="1"/>
              <a:t>pulled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down</a:t>
            </a:r>
            <a:r>
              <a:rPr lang="fi-FI" altLang="fi-FI" sz="2400" dirty="0"/>
              <a:t>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78A4ABF-C5F4-4815-9D6E-2ACB1A002F0E}"/>
              </a:ext>
            </a:extLst>
          </p:cNvPr>
          <p:cNvSpPr/>
          <p:nvPr/>
        </p:nvSpPr>
        <p:spPr>
          <a:xfrm>
            <a:off x="3132062" y="943146"/>
            <a:ext cx="3617988" cy="580854"/>
          </a:xfrm>
          <a:custGeom>
            <a:avLst/>
            <a:gdLst>
              <a:gd name="connsiteX0" fmla="*/ 4838 w 3617988"/>
              <a:gd name="connsiteY0" fmla="*/ 580854 h 580854"/>
              <a:gd name="connsiteX1" fmla="*/ 576338 w 3617988"/>
              <a:gd name="connsiteY1" fmla="*/ 3004 h 580854"/>
              <a:gd name="connsiteX2" fmla="*/ 3617988 w 3617988"/>
              <a:gd name="connsiteY2" fmla="*/ 339554 h 580854"/>
              <a:gd name="connsiteX3" fmla="*/ 3617988 w 3617988"/>
              <a:gd name="connsiteY3" fmla="*/ 339554 h 5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988" h="580854">
                <a:moveTo>
                  <a:pt x="4838" y="580854"/>
                </a:moveTo>
                <a:cubicBezTo>
                  <a:pt x="-10508" y="312037"/>
                  <a:pt x="-25854" y="43221"/>
                  <a:pt x="576338" y="3004"/>
                </a:cubicBezTo>
                <a:cubicBezTo>
                  <a:pt x="1178530" y="-37213"/>
                  <a:pt x="3617988" y="339554"/>
                  <a:pt x="3617988" y="339554"/>
                </a:cubicBezTo>
                <a:lnTo>
                  <a:pt x="3617988" y="33955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1DAE0FD-FCB2-4841-A492-3A8D545A7E22}"/>
              </a:ext>
            </a:extLst>
          </p:cNvPr>
          <p:cNvSpPr/>
          <p:nvPr/>
        </p:nvSpPr>
        <p:spPr>
          <a:xfrm>
            <a:off x="5143500" y="1161235"/>
            <a:ext cx="1593850" cy="242115"/>
          </a:xfrm>
          <a:custGeom>
            <a:avLst/>
            <a:gdLst>
              <a:gd name="connsiteX0" fmla="*/ 0 w 1593850"/>
              <a:gd name="connsiteY0" fmla="*/ 242115 h 242115"/>
              <a:gd name="connsiteX1" fmla="*/ 361950 w 1593850"/>
              <a:gd name="connsiteY1" fmla="*/ 815 h 242115"/>
              <a:gd name="connsiteX2" fmla="*/ 1593850 w 1593850"/>
              <a:gd name="connsiteY2" fmla="*/ 178615 h 24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850" h="242115">
                <a:moveTo>
                  <a:pt x="0" y="242115"/>
                </a:moveTo>
                <a:cubicBezTo>
                  <a:pt x="48154" y="126756"/>
                  <a:pt x="96308" y="11398"/>
                  <a:pt x="361950" y="815"/>
                </a:cubicBezTo>
                <a:cubicBezTo>
                  <a:pt x="627592" y="-9768"/>
                  <a:pt x="1110721" y="84423"/>
                  <a:pt x="1593850" y="17861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23C7A-00E6-46CF-A39A-192D2F3B478B}"/>
              </a:ext>
            </a:extLst>
          </p:cNvPr>
          <p:cNvSpPr txBox="1"/>
          <p:nvPr/>
        </p:nvSpPr>
        <p:spPr>
          <a:xfrm>
            <a:off x="6953250" y="1161235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Electrodes for actuation voltage</a:t>
            </a:r>
            <a:endParaRPr lang="LID4096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D265423-E153-4DDE-85F7-158B77B29DA7}"/>
              </a:ext>
            </a:extLst>
          </p:cNvPr>
          <p:cNvSpPr/>
          <p:nvPr/>
        </p:nvSpPr>
        <p:spPr>
          <a:xfrm>
            <a:off x="4140200" y="1496558"/>
            <a:ext cx="2762250" cy="783092"/>
          </a:xfrm>
          <a:custGeom>
            <a:avLst/>
            <a:gdLst>
              <a:gd name="connsiteX0" fmla="*/ 0 w 2762250"/>
              <a:gd name="connsiteY0" fmla="*/ 351292 h 783092"/>
              <a:gd name="connsiteX1" fmla="*/ 527050 w 2762250"/>
              <a:gd name="connsiteY1" fmla="*/ 14742 h 783092"/>
              <a:gd name="connsiteX2" fmla="*/ 2762250 w 2762250"/>
              <a:gd name="connsiteY2" fmla="*/ 783092 h 78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250" h="783092">
                <a:moveTo>
                  <a:pt x="0" y="351292"/>
                </a:moveTo>
                <a:cubicBezTo>
                  <a:pt x="33337" y="147033"/>
                  <a:pt x="66675" y="-57225"/>
                  <a:pt x="527050" y="14742"/>
                </a:cubicBezTo>
                <a:cubicBezTo>
                  <a:pt x="987425" y="86709"/>
                  <a:pt x="1874837" y="434900"/>
                  <a:pt x="2762250" y="78309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44C450-2A1D-4EF9-8774-0386AA52B6AD}"/>
              </a:ext>
            </a:extLst>
          </p:cNvPr>
          <p:cNvSpPr/>
          <p:nvPr/>
        </p:nvSpPr>
        <p:spPr>
          <a:xfrm>
            <a:off x="4140200" y="2444750"/>
            <a:ext cx="2755900" cy="1149211"/>
          </a:xfrm>
          <a:custGeom>
            <a:avLst/>
            <a:gdLst>
              <a:gd name="connsiteX0" fmla="*/ 0 w 2755900"/>
              <a:gd name="connsiteY0" fmla="*/ 863600 h 1149211"/>
              <a:gd name="connsiteX1" fmla="*/ 609600 w 2755900"/>
              <a:gd name="connsiteY1" fmla="*/ 1098550 h 1149211"/>
              <a:gd name="connsiteX2" fmla="*/ 2755900 w 2755900"/>
              <a:gd name="connsiteY2" fmla="*/ 0 h 114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900" h="1149211">
                <a:moveTo>
                  <a:pt x="0" y="863600"/>
                </a:moveTo>
                <a:cubicBezTo>
                  <a:pt x="75141" y="1053041"/>
                  <a:pt x="150283" y="1242483"/>
                  <a:pt x="609600" y="1098550"/>
                </a:cubicBezTo>
                <a:cubicBezTo>
                  <a:pt x="1068917" y="954617"/>
                  <a:pt x="1912408" y="477308"/>
                  <a:pt x="27559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A19CE-C3EB-491C-BE66-F3152670FE51}"/>
              </a:ext>
            </a:extLst>
          </p:cNvPr>
          <p:cNvSpPr txBox="1"/>
          <p:nvPr/>
        </p:nvSpPr>
        <p:spPr>
          <a:xfrm>
            <a:off x="7112000" y="2146301"/>
            <a:ext cx="179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signal electrodes</a:t>
            </a:r>
            <a:endParaRPr lang="LID4096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A702C6-8A25-4114-B0C3-B9C006298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>
            <a:extLst>
              <a:ext uri="{FF2B5EF4-FFF2-40B4-BE49-F238E27FC236}">
                <a16:creationId xmlns:a16="http://schemas.microsoft.com/office/drawing/2014/main" id="{8286AC87-9B98-4F58-82CC-D188E868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304800"/>
            <a:ext cx="832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Electroplated gold switch</a:t>
            </a:r>
            <a:endParaRPr lang="en-US" altLang="en-US" sz="4400"/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F2BD290B-7DF4-484F-AE5C-799C826BD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5" r="1126" b="1360"/>
          <a:stretch/>
        </p:blipFill>
        <p:spPr bwMode="auto">
          <a:xfrm>
            <a:off x="198437" y="1506180"/>
            <a:ext cx="832167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238E1-A474-94FB-C172-47B3F7610CF5}"/>
              </a:ext>
            </a:extLst>
          </p:cNvPr>
          <p:cNvSpPr txBox="1"/>
          <p:nvPr/>
        </p:nvSpPr>
        <p:spPr>
          <a:xfrm>
            <a:off x="605306" y="4146997"/>
            <a:ext cx="840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Pull down electrode: Cr/Au, 50/250 nm. 1</a:t>
            </a:r>
            <a:r>
              <a:rPr lang="en-US" sz="2000" baseline="30000" dirty="0"/>
              <a:t>st</a:t>
            </a:r>
            <a:r>
              <a:rPr lang="en-US" sz="2000" dirty="0"/>
              <a:t> deposition, sputter</a:t>
            </a:r>
          </a:p>
          <a:p>
            <a:r>
              <a:rPr lang="en-US" sz="2000" dirty="0"/>
              <a:t>Sacrificial material: 1 µm Cu</a:t>
            </a:r>
          </a:p>
          <a:p>
            <a:r>
              <a:rPr lang="en-US" sz="2000" dirty="0"/>
              <a:t>Top contact metal: Au, 0.5 µm</a:t>
            </a:r>
          </a:p>
          <a:p>
            <a:r>
              <a:rPr lang="en-US" sz="2000" dirty="0"/>
              <a:t>Cantilever: Au, 8 µm</a:t>
            </a:r>
            <a:endParaRPr lang="LID4096" sz="20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08D560A-9903-3D93-0458-D056942477AA}"/>
              </a:ext>
            </a:extLst>
          </p:cNvPr>
          <p:cNvSpPr/>
          <p:nvPr/>
        </p:nvSpPr>
        <p:spPr>
          <a:xfrm>
            <a:off x="4900411" y="4636394"/>
            <a:ext cx="270457" cy="433932"/>
          </a:xfrm>
          <a:prstGeom prst="righ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8B141-658F-ADC8-24FA-7C0F5CD07F57}"/>
              </a:ext>
            </a:extLst>
          </p:cNvPr>
          <p:cNvSpPr txBox="1"/>
          <p:nvPr/>
        </p:nvSpPr>
        <p:spPr>
          <a:xfrm>
            <a:off x="5170868" y="4683095"/>
            <a:ext cx="343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deposition, sputter</a:t>
            </a:r>
            <a:endParaRPr lang="LID4096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594A5-C08B-2169-2A86-8B4257A47487}"/>
              </a:ext>
            </a:extLst>
          </p:cNvPr>
          <p:cNvSpPr txBox="1"/>
          <p:nvPr/>
        </p:nvSpPr>
        <p:spPr>
          <a:xfrm>
            <a:off x="5170866" y="5082507"/>
            <a:ext cx="384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deposition, electroplating</a:t>
            </a:r>
            <a:endParaRPr lang="LID4096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7BB9AE8-A4BD-9AC4-EFA3-BD50A5825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71" y="242042"/>
            <a:ext cx="6541116" cy="63322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6003B3-1346-5D8E-6FAE-E289D60D9D38}"/>
              </a:ext>
            </a:extLst>
          </p:cNvPr>
          <p:cNvSpPr/>
          <p:nvPr/>
        </p:nvSpPr>
        <p:spPr>
          <a:xfrm>
            <a:off x="3284113" y="1880315"/>
            <a:ext cx="470079" cy="437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B261D3A-EDD2-51F8-06F4-C6416755BE6A}"/>
              </a:ext>
            </a:extLst>
          </p:cNvPr>
          <p:cNvSpPr/>
          <p:nvPr/>
        </p:nvSpPr>
        <p:spPr>
          <a:xfrm>
            <a:off x="3245476" y="2253803"/>
            <a:ext cx="540913" cy="57955"/>
          </a:xfrm>
          <a:custGeom>
            <a:avLst/>
            <a:gdLst>
              <a:gd name="connsiteX0" fmla="*/ 0 w 540913"/>
              <a:gd name="connsiteY0" fmla="*/ 0 h 57955"/>
              <a:gd name="connsiteX1" fmla="*/ 0 w 540913"/>
              <a:gd name="connsiteY1" fmla="*/ 0 h 57955"/>
              <a:gd name="connsiteX2" fmla="*/ 103031 w 540913"/>
              <a:gd name="connsiteY2" fmla="*/ 38636 h 57955"/>
              <a:gd name="connsiteX3" fmla="*/ 264017 w 540913"/>
              <a:gd name="connsiteY3" fmla="*/ 57955 h 57955"/>
              <a:gd name="connsiteX4" fmla="*/ 482958 w 540913"/>
              <a:gd name="connsiteY4" fmla="*/ 45076 h 57955"/>
              <a:gd name="connsiteX5" fmla="*/ 508716 w 540913"/>
              <a:gd name="connsiteY5" fmla="*/ 38636 h 57955"/>
              <a:gd name="connsiteX6" fmla="*/ 534473 w 540913"/>
              <a:gd name="connsiteY6" fmla="*/ 32197 h 57955"/>
              <a:gd name="connsiteX7" fmla="*/ 540913 w 540913"/>
              <a:gd name="connsiteY7" fmla="*/ 19318 h 5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913" h="57955">
                <a:moveTo>
                  <a:pt x="0" y="0"/>
                </a:moveTo>
                <a:lnTo>
                  <a:pt x="0" y="0"/>
                </a:lnTo>
                <a:cubicBezTo>
                  <a:pt x="34344" y="12879"/>
                  <a:pt x="67673" y="28882"/>
                  <a:pt x="103031" y="38636"/>
                </a:cubicBezTo>
                <a:cubicBezTo>
                  <a:pt x="143045" y="49674"/>
                  <a:pt x="222003" y="54454"/>
                  <a:pt x="264017" y="57955"/>
                </a:cubicBezTo>
                <a:cubicBezTo>
                  <a:pt x="328930" y="55358"/>
                  <a:pt x="413427" y="55773"/>
                  <a:pt x="482958" y="45076"/>
                </a:cubicBezTo>
                <a:cubicBezTo>
                  <a:pt x="491705" y="43730"/>
                  <a:pt x="500130" y="40783"/>
                  <a:pt x="508716" y="38636"/>
                </a:cubicBezTo>
                <a:lnTo>
                  <a:pt x="534473" y="32197"/>
                </a:lnTo>
                <a:lnTo>
                  <a:pt x="540913" y="193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A019C84-CD5B-8020-8981-D3F62DEE721B}"/>
              </a:ext>
            </a:extLst>
          </p:cNvPr>
          <p:cNvSpPr/>
          <p:nvPr/>
        </p:nvSpPr>
        <p:spPr>
          <a:xfrm>
            <a:off x="3213279" y="2067009"/>
            <a:ext cx="579549" cy="25808"/>
          </a:xfrm>
          <a:custGeom>
            <a:avLst/>
            <a:gdLst>
              <a:gd name="connsiteX0" fmla="*/ 0 w 579549"/>
              <a:gd name="connsiteY0" fmla="*/ 19368 h 25808"/>
              <a:gd name="connsiteX1" fmla="*/ 0 w 579549"/>
              <a:gd name="connsiteY1" fmla="*/ 19368 h 25808"/>
              <a:gd name="connsiteX2" fmla="*/ 521594 w 579549"/>
              <a:gd name="connsiteY2" fmla="*/ 6490 h 25808"/>
              <a:gd name="connsiteX3" fmla="*/ 579549 w 579549"/>
              <a:gd name="connsiteY3" fmla="*/ 25808 h 25808"/>
              <a:gd name="connsiteX4" fmla="*/ 547352 w 579549"/>
              <a:gd name="connsiteY4" fmla="*/ 6490 h 2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549" h="25808">
                <a:moveTo>
                  <a:pt x="0" y="19368"/>
                </a:moveTo>
                <a:lnTo>
                  <a:pt x="0" y="19368"/>
                </a:lnTo>
                <a:cubicBezTo>
                  <a:pt x="192116" y="9076"/>
                  <a:pt x="339427" y="-10070"/>
                  <a:pt x="521594" y="6490"/>
                </a:cubicBezTo>
                <a:cubicBezTo>
                  <a:pt x="566527" y="10575"/>
                  <a:pt x="562229" y="8485"/>
                  <a:pt x="579549" y="25808"/>
                </a:cubicBezTo>
                <a:lnTo>
                  <a:pt x="547352" y="64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EE1D7BB-089C-11D1-D9AA-F6C901D764F3}"/>
              </a:ext>
            </a:extLst>
          </p:cNvPr>
          <p:cNvSpPr/>
          <p:nvPr/>
        </p:nvSpPr>
        <p:spPr>
          <a:xfrm>
            <a:off x="3348507" y="2079938"/>
            <a:ext cx="193183" cy="212501"/>
          </a:xfrm>
          <a:custGeom>
            <a:avLst/>
            <a:gdLst>
              <a:gd name="connsiteX0" fmla="*/ 0 w 193183"/>
              <a:gd name="connsiteY0" fmla="*/ 0 h 212501"/>
              <a:gd name="connsiteX1" fmla="*/ 0 w 193183"/>
              <a:gd name="connsiteY1" fmla="*/ 0 h 212501"/>
              <a:gd name="connsiteX2" fmla="*/ 32197 w 193183"/>
              <a:gd name="connsiteY2" fmla="*/ 64394 h 212501"/>
              <a:gd name="connsiteX3" fmla="*/ 160986 w 193183"/>
              <a:gd name="connsiteY3" fmla="*/ 180304 h 212501"/>
              <a:gd name="connsiteX4" fmla="*/ 180304 w 193183"/>
              <a:gd name="connsiteY4" fmla="*/ 212501 h 212501"/>
              <a:gd name="connsiteX5" fmla="*/ 193183 w 193183"/>
              <a:gd name="connsiteY5" fmla="*/ 212501 h 21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183" h="212501">
                <a:moveTo>
                  <a:pt x="0" y="0"/>
                </a:moveTo>
                <a:lnTo>
                  <a:pt x="0" y="0"/>
                </a:lnTo>
                <a:cubicBezTo>
                  <a:pt x="10732" y="21465"/>
                  <a:pt x="16214" y="46493"/>
                  <a:pt x="32197" y="64394"/>
                </a:cubicBezTo>
                <a:cubicBezTo>
                  <a:pt x="70663" y="107476"/>
                  <a:pt x="160986" y="180304"/>
                  <a:pt x="160986" y="180304"/>
                </a:cubicBezTo>
                <a:cubicBezTo>
                  <a:pt x="169345" y="205382"/>
                  <a:pt x="162625" y="194823"/>
                  <a:pt x="180304" y="212501"/>
                </a:cubicBezTo>
                <a:lnTo>
                  <a:pt x="193183" y="21250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7E80EF-FFC7-4EB2-6ABB-4975BDB064BC}"/>
              </a:ext>
            </a:extLst>
          </p:cNvPr>
          <p:cNvSpPr/>
          <p:nvPr/>
        </p:nvSpPr>
        <p:spPr>
          <a:xfrm>
            <a:off x="3561008" y="2067059"/>
            <a:ext cx="141668" cy="212502"/>
          </a:xfrm>
          <a:custGeom>
            <a:avLst/>
            <a:gdLst>
              <a:gd name="connsiteX0" fmla="*/ 0 w 141668"/>
              <a:gd name="connsiteY0" fmla="*/ 0 h 212502"/>
              <a:gd name="connsiteX1" fmla="*/ 0 w 141668"/>
              <a:gd name="connsiteY1" fmla="*/ 0 h 212502"/>
              <a:gd name="connsiteX2" fmla="*/ 77274 w 141668"/>
              <a:gd name="connsiteY2" fmla="*/ 141668 h 212502"/>
              <a:gd name="connsiteX3" fmla="*/ 128789 w 141668"/>
              <a:gd name="connsiteY3" fmla="*/ 193183 h 212502"/>
              <a:gd name="connsiteX4" fmla="*/ 141668 w 141668"/>
              <a:gd name="connsiteY4" fmla="*/ 212502 h 212502"/>
              <a:gd name="connsiteX5" fmla="*/ 141668 w 141668"/>
              <a:gd name="connsiteY5" fmla="*/ 212502 h 21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668" h="212502">
                <a:moveTo>
                  <a:pt x="0" y="0"/>
                </a:moveTo>
                <a:lnTo>
                  <a:pt x="0" y="0"/>
                </a:lnTo>
                <a:cubicBezTo>
                  <a:pt x="25758" y="47223"/>
                  <a:pt x="47436" y="96911"/>
                  <a:pt x="77274" y="141668"/>
                </a:cubicBezTo>
                <a:cubicBezTo>
                  <a:pt x="90745" y="161874"/>
                  <a:pt x="115319" y="172977"/>
                  <a:pt x="128789" y="193183"/>
                </a:cubicBezTo>
                <a:lnTo>
                  <a:pt x="141668" y="212502"/>
                </a:lnTo>
                <a:lnTo>
                  <a:pt x="141668" y="21250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56478-9F0C-2F0F-A288-7E3502C47617}"/>
              </a:ext>
            </a:extLst>
          </p:cNvPr>
          <p:cNvSpPr txBox="1"/>
          <p:nvPr/>
        </p:nvSpPr>
        <p:spPr>
          <a:xfrm>
            <a:off x="2727104" y="1815818"/>
            <a:ext cx="37670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Au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84057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2E304FB7-2A0B-4E41-845B-7BE89A4A2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46050"/>
            <a:ext cx="8229600" cy="1143000"/>
          </a:xfrm>
        </p:spPr>
        <p:txBody>
          <a:bodyPr/>
          <a:lstStyle/>
          <a:p>
            <a:r>
              <a:rPr lang="fi-FI" altLang="en-US"/>
              <a:t>Applications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0FB428D4-AD04-427A-A29F-25BF9EBF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217613"/>
            <a:ext cx="463391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>
            <a:extLst>
              <a:ext uri="{FF2B5EF4-FFF2-40B4-BE49-F238E27FC236}">
                <a16:creationId xmlns:a16="http://schemas.microsoft.com/office/drawing/2014/main" id="{D05A49C7-338C-45FD-B225-76CC3297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922713"/>
            <a:ext cx="399573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63AD8052-E610-4315-8384-A88C7000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155700"/>
            <a:ext cx="377348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>
            <a:extLst>
              <a:ext uri="{FF2B5EF4-FFF2-40B4-BE49-F238E27FC236}">
                <a16:creationId xmlns:a16="http://schemas.microsoft.com/office/drawing/2014/main" id="{32A539A5-679C-4C60-8CF0-E87F89631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4357688"/>
            <a:ext cx="366236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E30B58-1B80-4079-99A7-DD9B8B915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>
            <a:extLst>
              <a:ext uri="{FF2B5EF4-FFF2-40B4-BE49-F238E27FC236}">
                <a16:creationId xmlns:a16="http://schemas.microsoft.com/office/drawing/2014/main" id="{8286AC87-9B98-4F58-82CC-D188E868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304800"/>
            <a:ext cx="8321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Electroplated gold switch</a:t>
            </a:r>
            <a:endParaRPr lang="en-US" altLang="en-US" sz="4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238E1-A474-94FB-C172-47B3F7610CF5}"/>
              </a:ext>
            </a:extLst>
          </p:cNvPr>
          <p:cNvSpPr txBox="1"/>
          <p:nvPr/>
        </p:nvSpPr>
        <p:spPr>
          <a:xfrm>
            <a:off x="605306" y="4997003"/>
            <a:ext cx="840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Pull down electrode: Cr/Au, 50/250 nm. 1</a:t>
            </a:r>
            <a:r>
              <a:rPr lang="en-US" sz="2000" baseline="30000" dirty="0"/>
              <a:t>st</a:t>
            </a:r>
            <a:r>
              <a:rPr lang="en-US" sz="2000" dirty="0"/>
              <a:t> deposition, sputter</a:t>
            </a:r>
          </a:p>
          <a:p>
            <a:r>
              <a:rPr lang="en-US" sz="2000" dirty="0"/>
              <a:t>Sacrificial material: 1 µm Cu</a:t>
            </a:r>
          </a:p>
          <a:p>
            <a:r>
              <a:rPr lang="en-US" sz="2000" dirty="0"/>
              <a:t>Top contact metal: Au, 0.5 µm</a:t>
            </a:r>
          </a:p>
          <a:p>
            <a:r>
              <a:rPr lang="en-US" sz="2000" dirty="0"/>
              <a:t>Cantilever: Au, 8 µm</a:t>
            </a:r>
            <a:endParaRPr lang="LID4096" sz="20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08D560A-9903-3D93-0458-D056942477AA}"/>
              </a:ext>
            </a:extLst>
          </p:cNvPr>
          <p:cNvSpPr/>
          <p:nvPr/>
        </p:nvSpPr>
        <p:spPr>
          <a:xfrm>
            <a:off x="4900411" y="5486400"/>
            <a:ext cx="270457" cy="433932"/>
          </a:xfrm>
          <a:prstGeom prst="righ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8B141-658F-ADC8-24FA-7C0F5CD07F57}"/>
              </a:ext>
            </a:extLst>
          </p:cNvPr>
          <p:cNvSpPr txBox="1"/>
          <p:nvPr/>
        </p:nvSpPr>
        <p:spPr>
          <a:xfrm>
            <a:off x="5170868" y="5533101"/>
            <a:ext cx="343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deposition, sputter</a:t>
            </a:r>
            <a:endParaRPr lang="LID4096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594A5-C08B-2169-2A86-8B4257A47487}"/>
              </a:ext>
            </a:extLst>
          </p:cNvPr>
          <p:cNvSpPr txBox="1"/>
          <p:nvPr/>
        </p:nvSpPr>
        <p:spPr>
          <a:xfrm>
            <a:off x="5170866" y="5932513"/>
            <a:ext cx="384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deposition, electroplating</a:t>
            </a:r>
            <a:endParaRPr lang="LID4096" sz="2000" dirty="0"/>
          </a:p>
        </p:txBody>
      </p:sp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A3D5D898-A143-7884-D673-0105E051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8" y="1216986"/>
            <a:ext cx="5551658" cy="35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79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>
            <a:extLst>
              <a:ext uri="{FF2B5EF4-FFF2-40B4-BE49-F238E27FC236}">
                <a16:creationId xmlns:a16="http://schemas.microsoft.com/office/drawing/2014/main" id="{FE7973D7-5011-4D1E-BFA7-E40B3C77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394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Electroplated gold switch</a:t>
            </a:r>
            <a:endParaRPr lang="en-US" altLang="en-US" sz="4400"/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0EE5A9C3-3295-4720-8A54-E5999310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" b="40994"/>
          <a:stretch>
            <a:fillRect/>
          </a:stretch>
        </p:blipFill>
        <p:spPr bwMode="auto">
          <a:xfrm>
            <a:off x="198438" y="1362075"/>
            <a:ext cx="8653462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85E95-4A33-4994-AC6E-2E835E4373AA}"/>
              </a:ext>
            </a:extLst>
          </p:cNvPr>
          <p:cNvSpPr txBox="1"/>
          <p:nvPr/>
        </p:nvSpPr>
        <p:spPr>
          <a:xfrm>
            <a:off x="914400" y="6238875"/>
            <a:ext cx="667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Rebeiz</a:t>
            </a:r>
            <a:r>
              <a:rPr lang="en-GB" sz="1200" dirty="0"/>
              <a:t>, G.M. &amp; J.B. </a:t>
            </a:r>
            <a:r>
              <a:rPr lang="en-GB" sz="1200" dirty="0" err="1"/>
              <a:t>Muldavin</a:t>
            </a:r>
            <a:r>
              <a:rPr lang="en-GB" sz="1200" dirty="0"/>
              <a:t>: IEEE Microwave Magazine, Dec. 2001, p. 59</a:t>
            </a:r>
            <a:endParaRPr lang="LID4096" sz="12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C349A5-3060-4807-9E54-37F6745B7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0B7578D5-E7E4-414F-A4B7-0BFBE2438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Critical release gap</a:t>
            </a:r>
          </a:p>
        </p:txBody>
      </p:sp>
      <p:sp>
        <p:nvSpPr>
          <p:cNvPr id="37891" name="TextBox 2">
            <a:extLst>
              <a:ext uri="{FF2B5EF4-FFF2-40B4-BE49-F238E27FC236}">
                <a16:creationId xmlns:a16="http://schemas.microsoft.com/office/drawing/2014/main" id="{934F1140-A48C-4FBD-8A03-AF5107CF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" y="1551306"/>
            <a:ext cx="7720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800" dirty="0" err="1"/>
              <a:t>Sometimes</a:t>
            </a:r>
            <a:r>
              <a:rPr lang="fi-FI" altLang="fi-FI" sz="2800" dirty="0"/>
              <a:t> </a:t>
            </a:r>
            <a:r>
              <a:rPr lang="fi-FI" altLang="fi-FI" sz="2800" dirty="0" err="1"/>
              <a:t>gap</a:t>
            </a:r>
            <a:r>
              <a:rPr lang="fi-FI" altLang="fi-FI" sz="2800" dirty="0"/>
              <a:t> </a:t>
            </a:r>
            <a:r>
              <a:rPr lang="fi-FI" altLang="fi-FI" sz="2800" dirty="0" err="1"/>
              <a:t>height</a:t>
            </a:r>
            <a:r>
              <a:rPr lang="fi-FI" altLang="fi-FI" sz="2800" dirty="0"/>
              <a:t> is </a:t>
            </a:r>
            <a:r>
              <a:rPr lang="fi-FI" altLang="fi-FI" sz="2800" dirty="0" err="1"/>
              <a:t>critical</a:t>
            </a:r>
            <a:r>
              <a:rPr lang="fi-FI" altLang="fi-FI" sz="2800" dirty="0"/>
              <a:t> for </a:t>
            </a:r>
            <a:r>
              <a:rPr lang="fi-FI" altLang="fi-FI" sz="2800" dirty="0" err="1"/>
              <a:t>device</a:t>
            </a:r>
            <a:r>
              <a:rPr lang="fi-FI" altLang="fi-FI" sz="2800" dirty="0"/>
              <a:t> </a:t>
            </a:r>
            <a:r>
              <a:rPr lang="fi-FI" altLang="fi-FI" sz="2800" dirty="0" err="1"/>
              <a:t>operation</a:t>
            </a:r>
            <a:r>
              <a:rPr lang="fi-FI" altLang="fi-FI" sz="2800" dirty="0"/>
              <a:t>. </a:t>
            </a:r>
            <a:r>
              <a:rPr lang="fi-FI" altLang="fi-FI" sz="2800" dirty="0" err="1"/>
              <a:t>These</a:t>
            </a:r>
            <a:r>
              <a:rPr lang="fi-FI" altLang="fi-FI" sz="2800" dirty="0"/>
              <a:t> </a:t>
            </a:r>
            <a:r>
              <a:rPr lang="fi-FI" altLang="fi-FI" sz="2800" dirty="0" err="1"/>
              <a:t>gaps</a:t>
            </a:r>
            <a:r>
              <a:rPr lang="fi-FI" altLang="fi-FI" sz="2800" dirty="0"/>
              <a:t> </a:t>
            </a:r>
            <a:r>
              <a:rPr lang="fi-FI" altLang="fi-FI" sz="2800" dirty="0" err="1"/>
              <a:t>are</a:t>
            </a:r>
            <a:r>
              <a:rPr lang="fi-FI" altLang="fi-FI" sz="2800" dirty="0"/>
              <a:t> </a:t>
            </a:r>
            <a:r>
              <a:rPr lang="fi-FI" altLang="fi-FI" sz="2800" dirty="0" err="1"/>
              <a:t>often</a:t>
            </a:r>
            <a:r>
              <a:rPr lang="fi-FI" altLang="fi-FI" sz="2800" dirty="0"/>
              <a:t> ~ 1 µm in </a:t>
            </a:r>
            <a:r>
              <a:rPr lang="fi-FI" altLang="fi-FI" sz="2800" dirty="0" err="1"/>
              <a:t>size</a:t>
            </a:r>
            <a:r>
              <a:rPr lang="fi-FI" altLang="fi-FI" sz="2800" dirty="0"/>
              <a:t>.</a:t>
            </a:r>
          </a:p>
        </p:txBody>
      </p:sp>
      <p:pic>
        <p:nvPicPr>
          <p:cNvPr id="37892" name="Picture 2" descr="c29f004">
            <a:extLst>
              <a:ext uri="{FF2B5EF4-FFF2-40B4-BE49-F238E27FC236}">
                <a16:creationId xmlns:a16="http://schemas.microsoft.com/office/drawing/2014/main" id="{6F51CEEF-4700-4B52-9422-6563968C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48415" r="32059" b="30196"/>
          <a:stretch>
            <a:fillRect/>
          </a:stretch>
        </p:blipFill>
        <p:spPr bwMode="auto">
          <a:xfrm>
            <a:off x="195263" y="3038475"/>
            <a:ext cx="480536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29f009">
            <a:extLst>
              <a:ext uri="{FF2B5EF4-FFF2-40B4-BE49-F238E27FC236}">
                <a16:creationId xmlns:a16="http://schemas.microsoft.com/office/drawing/2014/main" id="{BC16D3C4-207E-49E5-B004-F2D92E14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41333" r="34570" b="26666"/>
          <a:stretch>
            <a:fillRect/>
          </a:stretch>
        </p:blipFill>
        <p:spPr bwMode="auto">
          <a:xfrm>
            <a:off x="5199063" y="2586038"/>
            <a:ext cx="3735387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5">
            <a:extLst>
              <a:ext uri="{FF2B5EF4-FFF2-40B4-BE49-F238E27FC236}">
                <a16:creationId xmlns:a16="http://schemas.microsoft.com/office/drawing/2014/main" id="{47818E02-0135-4FA9-91B7-55E8E400B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" y="5140702"/>
            <a:ext cx="40878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 err="1"/>
              <a:t>Actuation</a:t>
            </a:r>
            <a:r>
              <a:rPr lang="fi-FI" altLang="fi-FI" sz="2400" dirty="0"/>
              <a:t> </a:t>
            </a:r>
            <a:r>
              <a:rPr lang="fi-FI" altLang="fi-FI" sz="2400" dirty="0" err="1"/>
              <a:t>voltage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depends</a:t>
            </a:r>
            <a:r>
              <a:rPr lang="fi-FI" altLang="fi-FI" sz="2400" dirty="0"/>
              <a:t> on </a:t>
            </a:r>
            <a:r>
              <a:rPr lang="fi-FI" altLang="fi-FI" sz="2400" dirty="0" err="1"/>
              <a:t>gap</a:t>
            </a:r>
            <a:r>
              <a:rPr lang="fi-FI" altLang="fi-FI" sz="2400" dirty="0"/>
              <a:t> </a:t>
            </a:r>
            <a:r>
              <a:rPr lang="fi-FI" altLang="fi-FI" sz="2400" dirty="0" err="1"/>
              <a:t>height</a:t>
            </a:r>
            <a:r>
              <a:rPr lang="fi-FI" altLang="fi-FI" sz="2400" dirty="0"/>
              <a:t>. If </a:t>
            </a:r>
            <a:r>
              <a:rPr lang="fi-FI" altLang="fi-FI" sz="2400" dirty="0" err="1"/>
              <a:t>gap</a:t>
            </a:r>
            <a:r>
              <a:rPr lang="fi-FI" altLang="fi-FI" sz="2400" dirty="0"/>
              <a:t> </a:t>
            </a:r>
            <a:r>
              <a:rPr lang="fi-FI" altLang="fi-FI" sz="2400" dirty="0" err="1"/>
              <a:t>bad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reproducibility</a:t>
            </a:r>
            <a:r>
              <a:rPr lang="fi-FI" altLang="fi-FI" sz="2400" dirty="0"/>
              <a:t> </a:t>
            </a:r>
            <a:r>
              <a:rPr lang="fi-FI" altLang="fi-FI" sz="2400" dirty="0">
                <a:sym typeface="Wingdings" panose="05000000000000000000" pitchFamily="2" charset="2"/>
              </a:rPr>
              <a:t> </a:t>
            </a:r>
            <a:r>
              <a:rPr lang="fi-FI" altLang="fi-FI" sz="2400" dirty="0" err="1">
                <a:sym typeface="Wingdings" panose="05000000000000000000" pitchFamily="2" charset="2"/>
              </a:rPr>
              <a:t>voltage</a:t>
            </a:r>
            <a:r>
              <a:rPr lang="fi-FI" altLang="fi-FI" sz="2400" dirty="0">
                <a:sym typeface="Wingdings" panose="05000000000000000000" pitchFamily="2" charset="2"/>
              </a:rPr>
              <a:t> </a:t>
            </a:r>
            <a:r>
              <a:rPr lang="fi-FI" altLang="fi-FI" sz="2400" dirty="0" err="1">
                <a:sym typeface="Wingdings" panose="05000000000000000000" pitchFamily="2" charset="2"/>
              </a:rPr>
              <a:t>differences</a:t>
            </a:r>
            <a:r>
              <a:rPr lang="fi-FI" altLang="fi-FI" sz="2400" dirty="0">
                <a:sym typeface="Wingdings" panose="05000000000000000000" pitchFamily="2" charset="2"/>
              </a:rPr>
              <a:t> in </a:t>
            </a:r>
            <a:r>
              <a:rPr lang="fi-FI" altLang="fi-FI" sz="2400" dirty="0" err="1">
                <a:sym typeface="Wingdings" panose="05000000000000000000" pitchFamily="2" charset="2"/>
              </a:rPr>
              <a:t>actuation</a:t>
            </a:r>
            <a:r>
              <a:rPr lang="fi-FI" altLang="fi-FI" sz="2400" dirty="0">
                <a:sym typeface="Wingdings" panose="05000000000000000000" pitchFamily="2" charset="2"/>
              </a:rPr>
              <a:t>.</a:t>
            </a:r>
            <a:endParaRPr lang="fi-FI" altLang="fi-FI" sz="2400" dirty="0"/>
          </a:p>
        </p:txBody>
      </p:sp>
      <p:sp>
        <p:nvSpPr>
          <p:cNvPr id="37895" name="TextBox 6">
            <a:extLst>
              <a:ext uri="{FF2B5EF4-FFF2-40B4-BE49-F238E27FC236}">
                <a16:creationId xmlns:a16="http://schemas.microsoft.com/office/drawing/2014/main" id="{3C610F7B-F7BD-4E12-B839-234F3C6B6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3792" y="5140702"/>
            <a:ext cx="3148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 dirty="0"/>
              <a:t>Optical </a:t>
            </a:r>
            <a:r>
              <a:rPr lang="fi-FI" altLang="fi-FI" sz="2400" dirty="0" err="1"/>
              <a:t>path</a:t>
            </a:r>
            <a:r>
              <a:rPr lang="fi-FI" altLang="fi-FI" sz="2400" dirty="0"/>
              <a:t> </a:t>
            </a:r>
            <a:r>
              <a:rPr lang="fi-FI" altLang="fi-FI" sz="2400" dirty="0" err="1"/>
              <a:t>length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depends</a:t>
            </a:r>
            <a:r>
              <a:rPr lang="fi-FI" altLang="fi-FI" sz="2400" dirty="0"/>
              <a:t> on </a:t>
            </a:r>
            <a:r>
              <a:rPr lang="fi-FI" altLang="fi-FI" sz="2400" dirty="0" err="1"/>
              <a:t>gap</a:t>
            </a:r>
            <a:r>
              <a:rPr lang="fi-FI" altLang="fi-FI" sz="2400" dirty="0"/>
              <a:t>. If </a:t>
            </a:r>
            <a:r>
              <a:rPr lang="fi-FI" altLang="fi-FI" sz="2400" dirty="0" err="1"/>
              <a:t>gap</a:t>
            </a:r>
            <a:r>
              <a:rPr lang="fi-FI" altLang="fi-FI" sz="2400" dirty="0"/>
              <a:t> </a:t>
            </a:r>
            <a:r>
              <a:rPr lang="fi-FI" altLang="fi-FI" sz="2400" dirty="0" err="1"/>
              <a:t>control</a:t>
            </a:r>
            <a:r>
              <a:rPr lang="fi-FI" altLang="fi-FI" sz="2400" dirty="0"/>
              <a:t> </a:t>
            </a:r>
            <a:r>
              <a:rPr lang="fi-FI" altLang="fi-FI" sz="2400" dirty="0" err="1"/>
              <a:t>bad</a:t>
            </a:r>
            <a:r>
              <a:rPr lang="fi-FI" altLang="fi-FI" sz="2400" dirty="0"/>
              <a:t> </a:t>
            </a:r>
            <a:r>
              <a:rPr lang="fi-FI" altLang="fi-FI" sz="2400" dirty="0">
                <a:sym typeface="Wingdings" panose="05000000000000000000" pitchFamily="2" charset="2"/>
              </a:rPr>
              <a:t> no </a:t>
            </a:r>
            <a:r>
              <a:rPr lang="fi-FI" altLang="fi-FI" sz="2400" dirty="0" err="1">
                <a:sym typeface="Wingdings" panose="05000000000000000000" pitchFamily="2" charset="2"/>
              </a:rPr>
              <a:t>display</a:t>
            </a:r>
            <a:r>
              <a:rPr lang="fi-FI" altLang="fi-FI" sz="2400" dirty="0">
                <a:sym typeface="Wingdings" panose="05000000000000000000" pitchFamily="2" charset="2"/>
              </a:rPr>
              <a:t> of </a:t>
            </a:r>
            <a:r>
              <a:rPr lang="fi-FI" altLang="fi-FI" sz="2400" dirty="0" err="1">
                <a:sym typeface="Wingdings" panose="05000000000000000000" pitchFamily="2" charset="2"/>
              </a:rPr>
              <a:t>colors</a:t>
            </a:r>
            <a:r>
              <a:rPr lang="fi-FI" altLang="fi-FI" sz="2400" dirty="0">
                <a:sym typeface="Wingdings" panose="05000000000000000000" pitchFamily="2" charset="2"/>
              </a:rPr>
              <a:t>.</a:t>
            </a:r>
            <a:endParaRPr lang="fi-FI" altLang="fi-FI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509E32-CFE6-4775-AFCB-6D9D7F2A0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73107C50-6907-4BAC-B626-51F46BEC93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Non-critical release gap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070ECB18-A34E-449B-905C-D872318D1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8" t="42107" r="1984" b="25964"/>
          <a:stretch>
            <a:fillRect/>
          </a:stretch>
        </p:blipFill>
        <p:spPr bwMode="auto">
          <a:xfrm>
            <a:off x="209550" y="2659063"/>
            <a:ext cx="3214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C9614B-E134-4795-A9B3-AB39B65F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7" r="17000" b="2090"/>
          <a:stretch>
            <a:fillRect/>
          </a:stretch>
        </p:blipFill>
        <p:spPr bwMode="auto">
          <a:xfrm>
            <a:off x="4179888" y="2576513"/>
            <a:ext cx="4484687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Kuvahaun tulos haulle surface mems devices">
            <a:extLst>
              <a:ext uri="{FF2B5EF4-FFF2-40B4-BE49-F238E27FC236}">
                <a16:creationId xmlns:a16="http://schemas.microsoft.com/office/drawing/2014/main" id="{9B5E27BC-D919-453B-BC99-CE3DF026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2610" r="729"/>
          <a:stretch>
            <a:fillRect/>
          </a:stretch>
        </p:blipFill>
        <p:spPr bwMode="auto">
          <a:xfrm>
            <a:off x="1620838" y="4859338"/>
            <a:ext cx="5910262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5">
            <a:extLst>
              <a:ext uri="{FF2B5EF4-FFF2-40B4-BE49-F238E27FC236}">
                <a16:creationId xmlns:a16="http://schemas.microsoft.com/office/drawing/2014/main" id="{9EB752C3-798E-4AB7-A26E-D7DDF1B9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463675"/>
            <a:ext cx="7629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2400"/>
              <a:t>Gap provides space so that elements can move;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2400"/>
              <a:t>or gap provides thermal isolation. Large: &gt;&gt; 1 µm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D5D01D-3C5E-4D10-BFFF-0B067A20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4">
            <a:extLst>
              <a:ext uri="{FF2B5EF4-FFF2-40B4-BE49-F238E27FC236}">
                <a16:creationId xmlns:a16="http://schemas.microsoft.com/office/drawing/2014/main" id="{C6E7F06C-C1B8-418E-864A-1BB062CF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2481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/>
              <a:t>Sideways movement thermal relay</a:t>
            </a:r>
            <a:endParaRPr lang="en-US" altLang="en-US" sz="36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37712A-740F-4B7B-8723-9BFC4B11D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5F2F2-F4BB-4DDA-8BE3-130ADE5A01BD}"/>
              </a:ext>
            </a:extLst>
          </p:cNvPr>
          <p:cNvGrpSpPr/>
          <p:nvPr/>
        </p:nvGrpSpPr>
        <p:grpSpPr>
          <a:xfrm>
            <a:off x="307978" y="1151235"/>
            <a:ext cx="8391526" cy="5295900"/>
            <a:chOff x="196850" y="1177240"/>
            <a:chExt cx="8391526" cy="5295900"/>
          </a:xfrm>
        </p:grpSpPr>
        <p:pic>
          <p:nvPicPr>
            <p:cNvPr id="39938" name="Picture 2" descr="c29f012">
              <a:extLst>
                <a:ext uri="{FF2B5EF4-FFF2-40B4-BE49-F238E27FC236}">
                  <a16:creationId xmlns:a16="http://schemas.microsoft.com/office/drawing/2014/main" id="{8FE86406-9A2C-4E69-B45C-315FA72EB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5" t="44550" r="35078" b="27303"/>
            <a:stretch>
              <a:fillRect/>
            </a:stretch>
          </p:blipFill>
          <p:spPr bwMode="auto">
            <a:xfrm>
              <a:off x="252414" y="1177240"/>
              <a:ext cx="8281987" cy="529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D3E21B5-533C-4CFA-AE32-571AA9A67095}"/>
                </a:ext>
              </a:extLst>
            </p:cNvPr>
            <p:cNvSpPr/>
            <p:nvPr/>
          </p:nvSpPr>
          <p:spPr>
            <a:xfrm>
              <a:off x="1295400" y="3740150"/>
              <a:ext cx="4464050" cy="1670050"/>
            </a:xfrm>
            <a:custGeom>
              <a:avLst/>
              <a:gdLst>
                <a:gd name="connsiteX0" fmla="*/ 0 w 4464050"/>
                <a:gd name="connsiteY0" fmla="*/ 0 h 1670050"/>
                <a:gd name="connsiteX1" fmla="*/ 2381250 w 4464050"/>
                <a:gd name="connsiteY1" fmla="*/ 419100 h 1670050"/>
                <a:gd name="connsiteX2" fmla="*/ 4464050 w 4464050"/>
                <a:gd name="connsiteY2" fmla="*/ 167005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64050" h="1670050">
                  <a:moveTo>
                    <a:pt x="0" y="0"/>
                  </a:moveTo>
                  <a:cubicBezTo>
                    <a:pt x="818621" y="70379"/>
                    <a:pt x="1637242" y="140758"/>
                    <a:pt x="2381250" y="419100"/>
                  </a:cubicBezTo>
                  <a:cubicBezTo>
                    <a:pt x="3125258" y="697442"/>
                    <a:pt x="3794654" y="1183746"/>
                    <a:pt x="4464050" y="16700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9CB0EF-5A8E-4E6D-8745-9F7DAAD5E728}"/>
                </a:ext>
              </a:extLst>
            </p:cNvPr>
            <p:cNvSpPr txBox="1"/>
            <p:nvPr/>
          </p:nvSpPr>
          <p:spPr>
            <a:xfrm>
              <a:off x="196850" y="3039844"/>
              <a:ext cx="271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Heater current of electrothermal actuator</a:t>
              </a:r>
              <a:endParaRPr lang="LID4096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0024379-CD62-4597-9002-A85FD155E8B5}"/>
                </a:ext>
              </a:extLst>
            </p:cNvPr>
            <p:cNvSpPr/>
            <p:nvPr/>
          </p:nvSpPr>
          <p:spPr>
            <a:xfrm>
              <a:off x="3175000" y="1949450"/>
              <a:ext cx="4051300" cy="1727200"/>
            </a:xfrm>
            <a:custGeom>
              <a:avLst/>
              <a:gdLst>
                <a:gd name="connsiteX0" fmla="*/ 0 w 4051300"/>
                <a:gd name="connsiteY0" fmla="*/ 0 h 1727200"/>
                <a:gd name="connsiteX1" fmla="*/ 4051300 w 4051300"/>
                <a:gd name="connsiteY1" fmla="*/ 1727200 h 17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1300" h="1727200">
                  <a:moveTo>
                    <a:pt x="0" y="0"/>
                  </a:moveTo>
                  <a:lnTo>
                    <a:pt x="4051300" y="1727200"/>
                  </a:lnTo>
                </a:path>
              </a:pathLst>
            </a:custGeom>
            <a:noFill/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2C412B-1D17-4625-8853-908E6B97FDFD}"/>
                </a:ext>
              </a:extLst>
            </p:cNvPr>
            <p:cNvSpPr txBox="1"/>
            <p:nvPr/>
          </p:nvSpPr>
          <p:spPr>
            <a:xfrm>
              <a:off x="2275684" y="1548368"/>
              <a:ext cx="1706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Signal current</a:t>
              </a:r>
              <a:endParaRPr lang="LID4096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AC5E79F-FFB7-4397-99E5-6AEBA981C15E}"/>
                </a:ext>
              </a:extLst>
            </p:cNvPr>
            <p:cNvSpPr/>
            <p:nvPr/>
          </p:nvSpPr>
          <p:spPr>
            <a:xfrm>
              <a:off x="4508500" y="3645932"/>
              <a:ext cx="1517650" cy="1041400"/>
            </a:xfrm>
            <a:prstGeom prst="ellipse">
              <a:avLst/>
            </a:prstGeom>
            <a:solidFill>
              <a:srgbClr val="FFC000">
                <a:alpha val="1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1D837E-94EB-44D4-AB11-D4FED7FFF073}"/>
                </a:ext>
              </a:extLst>
            </p:cNvPr>
            <p:cNvSpPr txBox="1"/>
            <p:nvPr/>
          </p:nvSpPr>
          <p:spPr>
            <a:xfrm>
              <a:off x="5972175" y="4053185"/>
              <a:ext cx="2616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Electrical isolation between the two currents</a:t>
              </a:r>
              <a:endParaRPr lang="LID4096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1EA320-5E38-4747-B1E9-32747CD04BDB}"/>
                </a:ext>
              </a:extLst>
            </p:cNvPr>
            <p:cNvSpPr txBox="1"/>
            <p:nvPr/>
          </p:nvSpPr>
          <p:spPr>
            <a:xfrm>
              <a:off x="2017714" y="5216088"/>
              <a:ext cx="2222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Movement due to thermal expansion</a:t>
              </a:r>
              <a:endParaRPr lang="LID4096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75B520-CEED-42E5-A7F4-6FBABD10795E}"/>
              </a:ext>
            </a:extLst>
          </p:cNvPr>
          <p:cNvSpPr txBox="1"/>
          <p:nvPr/>
        </p:nvSpPr>
        <p:spPr>
          <a:xfrm>
            <a:off x="5803899" y="5826809"/>
            <a:ext cx="308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Wang, Y. et al: A low-voltage lateral MEMS switch with high RF performance, J.MEMS 13 (2001) pp. 902-911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A3B762-79C6-4118-8B45-50F14D478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29f012">
            <a:extLst>
              <a:ext uri="{FF2B5EF4-FFF2-40B4-BE49-F238E27FC236}">
                <a16:creationId xmlns:a16="http://schemas.microsoft.com/office/drawing/2014/main" id="{A52C2EA6-EB4E-4910-9907-E0183CE8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5609" r="20000" b="55026"/>
          <a:stretch>
            <a:fillRect/>
          </a:stretch>
        </p:blipFill>
        <p:spPr bwMode="auto">
          <a:xfrm>
            <a:off x="111125" y="1436688"/>
            <a:ext cx="87931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>
            <a:extLst>
              <a:ext uri="{FF2B5EF4-FFF2-40B4-BE49-F238E27FC236}">
                <a16:creationId xmlns:a16="http://schemas.microsoft.com/office/drawing/2014/main" id="{AFB332C9-B74E-49F9-90C2-C99F5DDC4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304800"/>
            <a:ext cx="8134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/>
              <a:t>Sideways movement thermal relay</a:t>
            </a:r>
            <a:endParaRPr lang="en-US" alt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A6600-7518-47FD-8112-577E5CFCA913}"/>
              </a:ext>
            </a:extLst>
          </p:cNvPr>
          <p:cNvSpPr txBox="1"/>
          <p:nvPr/>
        </p:nvSpPr>
        <p:spPr>
          <a:xfrm>
            <a:off x="5803899" y="5826809"/>
            <a:ext cx="308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Wang, Y. et al: A low-voltage lateral MEMS switch with high RF performance, J.MEMS 13 (2001) pp. 902-911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51C722-5F2C-4377-A98E-95520119E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29f022">
            <a:extLst>
              <a:ext uri="{FF2B5EF4-FFF2-40B4-BE49-F238E27FC236}">
                <a16:creationId xmlns:a16="http://schemas.microsoft.com/office/drawing/2014/main" id="{BAD626A8-8DF3-4E04-8A7A-D81FCDC1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>
            <a:extLst>
              <a:ext uri="{FF2B5EF4-FFF2-40B4-BE49-F238E27FC236}">
                <a16:creationId xmlns:a16="http://schemas.microsoft.com/office/drawing/2014/main" id="{14FDD7F6-9A2B-4A93-97B8-E1D031FF4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3400"/>
            <a:ext cx="541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4400"/>
              <a:t>Hinged structures (1)</a:t>
            </a:r>
            <a:endParaRPr lang="en-US" altLang="fi-FI" sz="4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88063E-BA09-4FE8-A60C-122CE0535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29f023">
            <a:extLst>
              <a:ext uri="{FF2B5EF4-FFF2-40B4-BE49-F238E27FC236}">
                <a16:creationId xmlns:a16="http://schemas.microsoft.com/office/drawing/2014/main" id="{A006AD99-D49A-4301-B2EB-BE7B8F53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4">
            <a:extLst>
              <a:ext uri="{FF2B5EF4-FFF2-40B4-BE49-F238E27FC236}">
                <a16:creationId xmlns:a16="http://schemas.microsoft.com/office/drawing/2014/main" id="{C58E75BC-3320-4D0B-B085-E36E8263C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3400"/>
            <a:ext cx="541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4400"/>
              <a:t>Hinged structures (2)</a:t>
            </a:r>
            <a:endParaRPr lang="en-US" altLang="fi-FI" sz="4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1716C6-50CC-4D1D-871E-80E8AB823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29f024">
            <a:extLst>
              <a:ext uri="{FF2B5EF4-FFF2-40B4-BE49-F238E27FC236}">
                <a16:creationId xmlns:a16="http://schemas.microsoft.com/office/drawing/2014/main" id="{E6141C8F-A8EA-4818-9B24-00909C2E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F4ACCDC3-B6FC-47AB-8694-53393F746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3400"/>
            <a:ext cx="541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i-FI" sz="4400"/>
              <a:t>Hinged structures (3)</a:t>
            </a:r>
            <a:endParaRPr lang="en-US" altLang="fi-FI" sz="4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150011-4BF1-42B1-9AA9-083A9F297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2B384ED4-32A5-45B9-9467-81970A97A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/>
              <a:t>µ-mirror array on CMOS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7B17A6-8980-481E-8116-996D88E347C7}"/>
              </a:ext>
            </a:extLst>
          </p:cNvPr>
          <p:cNvSpPr/>
          <p:nvPr/>
        </p:nvSpPr>
        <p:spPr>
          <a:xfrm>
            <a:off x="4032250" y="63055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Ljungblad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U. et al: New laser pattern generator for DUV using a spatial light modulator,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Microel.Eng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57–58 (2001) pp. 23–29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F7568C-8483-48F1-89F1-2D6064D883B7}"/>
              </a:ext>
            </a:extLst>
          </p:cNvPr>
          <p:cNvGrpSpPr/>
          <p:nvPr/>
        </p:nvGrpSpPr>
        <p:grpSpPr>
          <a:xfrm>
            <a:off x="596900" y="1552575"/>
            <a:ext cx="7019925" cy="4687888"/>
            <a:chOff x="596900" y="1552575"/>
            <a:chExt cx="7019925" cy="4687888"/>
          </a:xfrm>
        </p:grpSpPr>
        <p:pic>
          <p:nvPicPr>
            <p:cNvPr id="45059" name="Picture 2">
              <a:extLst>
                <a:ext uri="{FF2B5EF4-FFF2-40B4-BE49-F238E27FC236}">
                  <a16:creationId xmlns:a16="http://schemas.microsoft.com/office/drawing/2014/main" id="{4F940E74-CE20-4B28-BB93-2DF0F0D3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700" y="1552575"/>
              <a:ext cx="5953125" cy="468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BC1273-E792-48F4-AE72-911FD8ED913F}"/>
                </a:ext>
              </a:extLst>
            </p:cNvPr>
            <p:cNvSpPr/>
            <p:nvPr/>
          </p:nvSpPr>
          <p:spPr>
            <a:xfrm>
              <a:off x="1358900" y="3276600"/>
              <a:ext cx="1739900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03CB91-40DE-426C-9E64-CEEEB5E32E8C}"/>
                </a:ext>
              </a:extLst>
            </p:cNvPr>
            <p:cNvSpPr/>
            <p:nvPr/>
          </p:nvSpPr>
          <p:spPr>
            <a:xfrm>
              <a:off x="596900" y="2571750"/>
              <a:ext cx="13081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484A9-EC17-45DF-9147-70F820020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504479C-C0E9-46A1-9E3C-96D6EADF9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en-US">
                <a:cs typeface="Arial" panose="020B0604020202020204" pitchFamily="34" charset="0"/>
              </a:rPr>
              <a:t>Isotropic etching</a:t>
            </a: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27164B3-11D9-452D-B03B-AF9DCADA2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800">
                <a:cs typeface="Arial" panose="020B0604020202020204" pitchFamily="34" charset="0"/>
              </a:rPr>
              <a:t>Proceeds as a spherical wave</a:t>
            </a:r>
          </a:p>
          <a:p>
            <a:pPr eaLnBrk="1" hangingPunct="1"/>
            <a:r>
              <a:rPr lang="en-GB" altLang="en-US" sz="2800">
                <a:cs typeface="Arial" panose="020B0604020202020204" pitchFamily="34" charset="0"/>
              </a:rPr>
              <a:t>Undercuts structures (proceeds under mask)</a:t>
            </a:r>
          </a:p>
          <a:p>
            <a:pPr eaLnBrk="1" hangingPunct="1"/>
            <a:r>
              <a:rPr lang="en-GB" altLang="en-US" sz="2800">
                <a:cs typeface="Arial" panose="020B0604020202020204" pitchFamily="34" charset="0"/>
              </a:rPr>
              <a:t>Most wet etching processes are isotropic</a:t>
            </a:r>
          </a:p>
          <a:p>
            <a:pPr eaLnBrk="1" hangingPunct="1">
              <a:buFontTx/>
              <a:buNone/>
            </a:pPr>
            <a:r>
              <a:rPr lang="en-GB" altLang="en-US" sz="2800">
                <a:cs typeface="Arial" panose="020B0604020202020204" pitchFamily="34" charset="0"/>
              </a:rPr>
              <a:t>e.g. HF etching of oxide, H</a:t>
            </a:r>
            <a:r>
              <a:rPr lang="en-GB" altLang="en-US" sz="2800" baseline="-25000">
                <a:cs typeface="Arial" panose="020B0604020202020204" pitchFamily="34" charset="0"/>
              </a:rPr>
              <a:t>3</a:t>
            </a:r>
            <a:r>
              <a:rPr lang="en-GB" altLang="en-US" sz="2800">
                <a:cs typeface="Arial" panose="020B0604020202020204" pitchFamily="34" charset="0"/>
              </a:rPr>
              <a:t>PO</a:t>
            </a:r>
            <a:r>
              <a:rPr lang="en-GB" altLang="en-US" sz="2800" baseline="-25000">
                <a:cs typeface="Arial" panose="020B0604020202020204" pitchFamily="34" charset="0"/>
              </a:rPr>
              <a:t>4</a:t>
            </a:r>
            <a:r>
              <a:rPr lang="en-GB" altLang="en-US" sz="2800">
                <a:cs typeface="Arial" panose="020B0604020202020204" pitchFamily="34" charset="0"/>
              </a:rPr>
              <a:t> etching of Al</a:t>
            </a:r>
            <a:endParaRPr lang="en-US" altLang="en-US" sz="2800">
              <a:cs typeface="Arial" panose="020B0604020202020204" pitchFamily="34" charset="0"/>
            </a:endParaRPr>
          </a:p>
        </p:txBody>
      </p: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DE6B27B0-9475-481F-B2B1-ECEB1B755FA5}"/>
              </a:ext>
            </a:extLst>
          </p:cNvPr>
          <p:cNvGrpSpPr>
            <a:grpSpLocks/>
          </p:cNvGrpSpPr>
          <p:nvPr/>
        </p:nvGrpSpPr>
        <p:grpSpPr bwMode="auto">
          <a:xfrm>
            <a:off x="469900" y="4186238"/>
            <a:ext cx="4751388" cy="2016125"/>
            <a:chOff x="1815" y="10387"/>
            <a:chExt cx="8619" cy="3306"/>
          </a:xfrm>
        </p:grpSpPr>
        <p:grpSp>
          <p:nvGrpSpPr>
            <p:cNvPr id="4102" name="Group 5">
              <a:extLst>
                <a:ext uri="{FF2B5EF4-FFF2-40B4-BE49-F238E27FC236}">
                  <a16:creationId xmlns:a16="http://schemas.microsoft.com/office/drawing/2014/main" id="{B0370897-304E-4319-8390-E97A9A4C8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" y="10387"/>
              <a:ext cx="4104" cy="1083"/>
              <a:chOff x="1920" y="5747"/>
              <a:chExt cx="4213" cy="1083"/>
            </a:xfrm>
          </p:grpSpPr>
          <p:sp>
            <p:nvSpPr>
              <p:cNvPr id="4122" name="Rectangle 6">
                <a:extLst>
                  <a:ext uri="{FF2B5EF4-FFF2-40B4-BE49-F238E27FC236}">
                    <a16:creationId xmlns:a16="http://schemas.microsoft.com/office/drawing/2014/main" id="{48E55375-C9DC-479E-B57E-C636E3B0A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5990"/>
                <a:ext cx="4213" cy="8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3" name="Oval 7">
                <a:extLst>
                  <a:ext uri="{FF2B5EF4-FFF2-40B4-BE49-F238E27FC236}">
                    <a16:creationId xmlns:a16="http://schemas.microsoft.com/office/drawing/2014/main" id="{591721E1-7778-4A20-A359-F6B9F95F6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4" name="Oval 8">
                <a:extLst>
                  <a:ext uri="{FF2B5EF4-FFF2-40B4-BE49-F238E27FC236}">
                    <a16:creationId xmlns:a16="http://schemas.microsoft.com/office/drawing/2014/main" id="{89660317-BC96-44AC-A5B1-9F5EA659F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5" name="Oval 9">
                <a:extLst>
                  <a:ext uri="{FF2B5EF4-FFF2-40B4-BE49-F238E27FC236}">
                    <a16:creationId xmlns:a16="http://schemas.microsoft.com/office/drawing/2014/main" id="{34D49B70-7A88-417F-B743-FC027A80F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7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6" name="Oval 10">
                <a:extLst>
                  <a:ext uri="{FF2B5EF4-FFF2-40B4-BE49-F238E27FC236}">
                    <a16:creationId xmlns:a16="http://schemas.microsoft.com/office/drawing/2014/main" id="{7B9D6232-46EC-4A9F-B642-592676B76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2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7" name="Oval 11">
                <a:extLst>
                  <a:ext uri="{FF2B5EF4-FFF2-40B4-BE49-F238E27FC236}">
                    <a16:creationId xmlns:a16="http://schemas.microsoft.com/office/drawing/2014/main" id="{1E413E49-85FC-4795-AA59-48963D813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7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8" name="Oval 12">
                <a:extLst>
                  <a:ext uri="{FF2B5EF4-FFF2-40B4-BE49-F238E27FC236}">
                    <a16:creationId xmlns:a16="http://schemas.microsoft.com/office/drawing/2014/main" id="{EFF26F2A-83C6-4190-9252-624DFF805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9" name="Oval 13">
                <a:extLst>
                  <a:ext uri="{FF2B5EF4-FFF2-40B4-BE49-F238E27FC236}">
                    <a16:creationId xmlns:a16="http://schemas.microsoft.com/office/drawing/2014/main" id="{401679F0-F58B-462C-B39E-0E43C27E8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7" y="5747"/>
                <a:ext cx="461" cy="50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30" name="Rectangle 14">
                <a:extLst>
                  <a:ext uri="{FF2B5EF4-FFF2-40B4-BE49-F238E27FC236}">
                    <a16:creationId xmlns:a16="http://schemas.microsoft.com/office/drawing/2014/main" id="{2E383633-C37C-4D5A-B150-F19A7A5CE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2" y="5747"/>
                <a:ext cx="1181" cy="24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31" name="Rectangle 15">
                <a:extLst>
                  <a:ext uri="{FF2B5EF4-FFF2-40B4-BE49-F238E27FC236}">
                    <a16:creationId xmlns:a16="http://schemas.microsoft.com/office/drawing/2014/main" id="{849A886B-C0F1-42FA-B1C0-30D147FBD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5747"/>
                <a:ext cx="1181" cy="24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32" name="Line 16">
                <a:extLst>
                  <a:ext uri="{FF2B5EF4-FFF2-40B4-BE49-F238E27FC236}">
                    <a16:creationId xmlns:a16="http://schemas.microsoft.com/office/drawing/2014/main" id="{ADD82123-7973-458A-B595-0F9AFD9E3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1" y="5990"/>
                <a:ext cx="185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4133" name="Freeform 17">
                <a:extLst>
                  <a:ext uri="{FF2B5EF4-FFF2-40B4-BE49-F238E27FC236}">
                    <a16:creationId xmlns:a16="http://schemas.microsoft.com/office/drawing/2014/main" id="{46992DF7-77F2-4BD0-8789-CA3E136C4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5990"/>
                <a:ext cx="2389" cy="259"/>
              </a:xfrm>
              <a:custGeom>
                <a:avLst/>
                <a:gdLst>
                  <a:gd name="T0" fmla="*/ 0 w 4005"/>
                  <a:gd name="T1" fmla="*/ 0 h 373"/>
                  <a:gd name="T2" fmla="*/ 1 w 4005"/>
                  <a:gd name="T3" fmla="*/ 1 h 373"/>
                  <a:gd name="T4" fmla="*/ 1 w 4005"/>
                  <a:gd name="T5" fmla="*/ 1 h 373"/>
                  <a:gd name="T6" fmla="*/ 1 w 4005"/>
                  <a:gd name="T7" fmla="*/ 1 h 373"/>
                  <a:gd name="T8" fmla="*/ 1 w 4005"/>
                  <a:gd name="T9" fmla="*/ 1 h 373"/>
                  <a:gd name="T10" fmla="*/ 1 w 4005"/>
                  <a:gd name="T11" fmla="*/ 1 h 373"/>
                  <a:gd name="T12" fmla="*/ 1 w 4005"/>
                  <a:gd name="T13" fmla="*/ 1 h 373"/>
                  <a:gd name="T14" fmla="*/ 1 w 4005"/>
                  <a:gd name="T15" fmla="*/ 0 h 3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05"/>
                  <a:gd name="T25" fmla="*/ 0 h 373"/>
                  <a:gd name="T26" fmla="*/ 4005 w 4005"/>
                  <a:gd name="T27" fmla="*/ 373 h 3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05" h="373">
                    <a:moveTo>
                      <a:pt x="0" y="0"/>
                    </a:moveTo>
                    <a:lnTo>
                      <a:pt x="15" y="156"/>
                    </a:lnTo>
                    <a:lnTo>
                      <a:pt x="147" y="270"/>
                    </a:lnTo>
                    <a:lnTo>
                      <a:pt x="318" y="373"/>
                    </a:lnTo>
                    <a:lnTo>
                      <a:pt x="3681" y="373"/>
                    </a:lnTo>
                    <a:lnTo>
                      <a:pt x="3795" y="270"/>
                    </a:lnTo>
                    <a:lnTo>
                      <a:pt x="3953" y="156"/>
                    </a:lnTo>
                    <a:lnTo>
                      <a:pt x="400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</p:grpSp>
        <p:grpSp>
          <p:nvGrpSpPr>
            <p:cNvPr id="4103" name="Group 18">
              <a:extLst>
                <a:ext uri="{FF2B5EF4-FFF2-40B4-BE49-F238E27FC236}">
                  <a16:creationId xmlns:a16="http://schemas.microsoft.com/office/drawing/2014/main" id="{83A5A97C-351E-4E8A-9B79-F40251B63F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61" y="10387"/>
              <a:ext cx="4104" cy="1083"/>
              <a:chOff x="6261" y="5747"/>
              <a:chExt cx="4104" cy="1083"/>
            </a:xfrm>
          </p:grpSpPr>
          <p:sp>
            <p:nvSpPr>
              <p:cNvPr id="4111" name="Rectangle 19">
                <a:extLst>
                  <a:ext uri="{FF2B5EF4-FFF2-40B4-BE49-F238E27FC236}">
                    <a16:creationId xmlns:a16="http://schemas.microsoft.com/office/drawing/2014/main" id="{36212D18-C44F-483C-B8B2-DBB2DC3DC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1" y="5990"/>
                <a:ext cx="4104" cy="84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2" name="Rectangle 20">
                <a:extLst>
                  <a:ext uri="{FF2B5EF4-FFF2-40B4-BE49-F238E27FC236}">
                    <a16:creationId xmlns:a16="http://schemas.microsoft.com/office/drawing/2014/main" id="{138F63D4-14B2-4D51-B5AC-B2E7F2F08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5" y="5747"/>
                <a:ext cx="1150" cy="24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3" name="Rectangle 21">
                <a:extLst>
                  <a:ext uri="{FF2B5EF4-FFF2-40B4-BE49-F238E27FC236}">
                    <a16:creationId xmlns:a16="http://schemas.microsoft.com/office/drawing/2014/main" id="{6B95FFDC-CDA3-4F3F-AE5E-C727B7B63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1" y="5747"/>
                <a:ext cx="1150" cy="24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4114" name="Group 22">
                <a:extLst>
                  <a:ext uri="{FF2B5EF4-FFF2-40B4-BE49-F238E27FC236}">
                    <a16:creationId xmlns:a16="http://schemas.microsoft.com/office/drawing/2014/main" id="{380CB16B-CA41-4623-B495-BEE04CB9F2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90" y="5990"/>
                <a:ext cx="2655" cy="441"/>
                <a:chOff x="6990" y="5990"/>
                <a:chExt cx="2655" cy="441"/>
              </a:xfrm>
            </p:grpSpPr>
            <p:sp>
              <p:nvSpPr>
                <p:cNvPr id="4119" name="Arc 23">
                  <a:extLst>
                    <a:ext uri="{FF2B5EF4-FFF2-40B4-BE49-F238E27FC236}">
                      <a16:creationId xmlns:a16="http://schemas.microsoft.com/office/drawing/2014/main" id="{F7879503-2276-42FD-85D9-986061815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6990" y="5990"/>
                  <a:ext cx="453" cy="4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4120" name="Line 24">
                  <a:extLst>
                    <a:ext uri="{FF2B5EF4-FFF2-40B4-BE49-F238E27FC236}">
                      <a16:creationId xmlns:a16="http://schemas.microsoft.com/office/drawing/2014/main" id="{AF20957E-A38A-4FDA-A47D-1D68BF65D6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43" y="6431"/>
                  <a:ext cx="177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4121" name="Arc 25">
                  <a:extLst>
                    <a:ext uri="{FF2B5EF4-FFF2-40B4-BE49-F238E27FC236}">
                      <a16:creationId xmlns:a16="http://schemas.microsoft.com/office/drawing/2014/main" id="{F9CB67E6-08F8-4003-91C8-15EC87C94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192" y="5990"/>
                  <a:ext cx="453" cy="4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grpSp>
            <p:nvGrpSpPr>
              <p:cNvPr id="4115" name="Group 26">
                <a:extLst>
                  <a:ext uri="{FF2B5EF4-FFF2-40B4-BE49-F238E27FC236}">
                    <a16:creationId xmlns:a16="http://schemas.microsoft.com/office/drawing/2014/main" id="{78DAA378-56DC-44EA-BD98-EF33140948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30" y="5990"/>
                <a:ext cx="2109" cy="259"/>
                <a:chOff x="6990" y="5990"/>
                <a:chExt cx="2655" cy="441"/>
              </a:xfrm>
            </p:grpSpPr>
            <p:sp>
              <p:nvSpPr>
                <p:cNvPr id="4116" name="Arc 27">
                  <a:extLst>
                    <a:ext uri="{FF2B5EF4-FFF2-40B4-BE49-F238E27FC236}">
                      <a16:creationId xmlns:a16="http://schemas.microsoft.com/office/drawing/2014/main" id="{C4DB436B-C921-4CC1-B86E-9C94EF1E3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6990" y="5990"/>
                  <a:ext cx="453" cy="4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4117" name="Line 28">
                  <a:extLst>
                    <a:ext uri="{FF2B5EF4-FFF2-40B4-BE49-F238E27FC236}">
                      <a16:creationId xmlns:a16="http://schemas.microsoft.com/office/drawing/2014/main" id="{319468A1-2B10-48AA-8030-3C7DFB1A93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43" y="6431"/>
                  <a:ext cx="177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4118" name="Arc 29">
                  <a:extLst>
                    <a:ext uri="{FF2B5EF4-FFF2-40B4-BE49-F238E27FC236}">
                      <a16:creationId xmlns:a16="http://schemas.microsoft.com/office/drawing/2014/main" id="{970F7F3A-D482-47A0-925E-81439D401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192" y="5990"/>
                  <a:ext cx="453" cy="4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</p:grpSp>
        </p:grpSp>
        <p:grpSp>
          <p:nvGrpSpPr>
            <p:cNvPr id="4104" name="Group 30">
              <a:extLst>
                <a:ext uri="{FF2B5EF4-FFF2-40B4-BE49-F238E27FC236}">
                  <a16:creationId xmlns:a16="http://schemas.microsoft.com/office/drawing/2014/main" id="{192928E2-B45B-464B-AE72-6BC037E22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" y="11767"/>
              <a:ext cx="8619" cy="1926"/>
              <a:chOff x="1815" y="3188"/>
              <a:chExt cx="8619" cy="1926"/>
            </a:xfrm>
          </p:grpSpPr>
          <p:sp>
            <p:nvSpPr>
              <p:cNvPr id="4105" name="Rectangle 31">
                <a:extLst>
                  <a:ext uri="{FF2B5EF4-FFF2-40B4-BE49-F238E27FC236}">
                    <a16:creationId xmlns:a16="http://schemas.microsoft.com/office/drawing/2014/main" id="{EB79BF81-7B36-4B4F-A9FB-E8C67E90D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5" y="3233"/>
                <a:ext cx="4104" cy="1881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6" name="AutoShape 32" descr="25%">
                <a:extLst>
                  <a:ext uri="{FF2B5EF4-FFF2-40B4-BE49-F238E27FC236}">
                    <a16:creationId xmlns:a16="http://schemas.microsoft.com/office/drawing/2014/main" id="{131265FA-A07A-4EE6-B39C-2DBBFA266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3501"/>
                <a:ext cx="2265" cy="1350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905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7" name="Rectangle 33">
                <a:extLst>
                  <a:ext uri="{FF2B5EF4-FFF2-40B4-BE49-F238E27FC236}">
                    <a16:creationId xmlns:a16="http://schemas.microsoft.com/office/drawing/2014/main" id="{A33873A4-5E45-4FE5-9611-8B7F6CB33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" y="3803"/>
                <a:ext cx="1804" cy="74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Rectangle 34">
                <a:extLst>
                  <a:ext uri="{FF2B5EF4-FFF2-40B4-BE49-F238E27FC236}">
                    <a16:creationId xmlns:a16="http://schemas.microsoft.com/office/drawing/2014/main" id="{545E8513-1732-41AB-AA8E-D605AB4A4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0" y="3188"/>
                <a:ext cx="4104" cy="1881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9" name="AutoShape 35" descr="20%">
                <a:extLst>
                  <a:ext uri="{FF2B5EF4-FFF2-40B4-BE49-F238E27FC236}">
                    <a16:creationId xmlns:a16="http://schemas.microsoft.com/office/drawing/2014/main" id="{29DEA302-C851-4B0C-B8E6-2D63583E0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5" y="3336"/>
                <a:ext cx="2760" cy="1590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905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Rectangle 36">
                <a:extLst>
                  <a:ext uri="{FF2B5EF4-FFF2-40B4-BE49-F238E27FC236}">
                    <a16:creationId xmlns:a16="http://schemas.microsoft.com/office/drawing/2014/main" id="{A149490A-95C6-4D97-AB33-686E59C75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77" y="3758"/>
                <a:ext cx="1804" cy="74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pic>
        <p:nvPicPr>
          <p:cNvPr id="37" name="Picture 2" descr="Isotropic etching VALITTU">
            <a:extLst>
              <a:ext uri="{FF2B5EF4-FFF2-40B4-BE49-F238E27FC236}">
                <a16:creationId xmlns:a16="http://schemas.microsoft.com/office/drawing/2014/main" id="{B405B2F8-7A3C-4DC4-B4FD-EC551C36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927475"/>
            <a:ext cx="317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87E61A-DD99-4AE5-8B8E-0EE033C51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F4FCCBA-AB5C-41A2-9C47-773E75FD5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Bulk vs. SOI vs. surface </a:t>
            </a:r>
            <a:endParaRPr lang="en-US" altLang="en-US" dirty="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A832B09-CD5E-4C31-BAFE-E3C9F2FCB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0" y="1708150"/>
            <a:ext cx="279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000" dirty="0"/>
              <a:t>In surface micromechanics device functionality is in thin films (oxide, nitride, poly, aluminium…).</a:t>
            </a:r>
          </a:p>
          <a:p>
            <a:pPr marL="0" indent="0" eaLnBrk="1" hangingPunct="1">
              <a:buNone/>
            </a:pPr>
            <a:endParaRPr lang="en-GB" altLang="en-US" sz="2000" dirty="0"/>
          </a:p>
          <a:p>
            <a:pPr marL="0" indent="0" eaLnBrk="1" hangingPunct="1">
              <a:buNone/>
            </a:pPr>
            <a:r>
              <a:rPr lang="en-GB" altLang="en-US" sz="2000" dirty="0"/>
              <a:t>Structure </a:t>
            </a:r>
            <a:r>
              <a:rPr lang="en-GB" altLang="en-US" sz="2000"/>
              <a:t>heights </a:t>
            </a:r>
          </a:p>
          <a:p>
            <a:pPr marL="0" indent="0" eaLnBrk="1" hangingPunct="1">
              <a:buNone/>
            </a:pPr>
            <a:r>
              <a:rPr lang="en-GB" altLang="en-US" sz="2000"/>
              <a:t>1-2 </a:t>
            </a:r>
            <a:r>
              <a:rPr lang="en-GB" altLang="en-US" sz="2000" dirty="0"/>
              <a:t>µm  (= typical sputter &amp; CVD film thicknesses).</a:t>
            </a:r>
          </a:p>
          <a:p>
            <a:pPr marL="0" indent="0" eaLnBrk="1" hangingPunct="1">
              <a:buNone/>
            </a:pPr>
            <a:endParaRPr lang="en-GB" altLang="en-US" sz="2000" dirty="0"/>
          </a:p>
          <a:p>
            <a:pPr marL="0" indent="0" eaLnBrk="1" hangingPunct="1">
              <a:buNone/>
            </a:pPr>
            <a:r>
              <a:rPr lang="en-GB" altLang="en-US" sz="2000" dirty="0"/>
              <a:t>Isotropic sacrificial etching must be used.</a:t>
            </a:r>
            <a:endParaRPr lang="en-US" altLang="en-US" sz="2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354CCF-8309-4B18-A05D-6546FDAC0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C3074-8160-4704-8825-4815CD732EED}"/>
              </a:ext>
            </a:extLst>
          </p:cNvPr>
          <p:cNvSpPr txBox="1"/>
          <p:nvPr/>
        </p:nvSpPr>
        <p:spPr>
          <a:xfrm>
            <a:off x="384175" y="1709738"/>
            <a:ext cx="248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altLang="en-US" sz="2000" dirty="0"/>
              <a:t>In bulk micromechanics &lt;Si&gt;</a:t>
            </a:r>
          </a:p>
          <a:p>
            <a:pPr eaLnBrk="1" hangingPunct="1"/>
            <a:r>
              <a:rPr lang="en-GB" altLang="en-US" sz="2000" dirty="0"/>
              <a:t>structure heights </a:t>
            </a:r>
          </a:p>
          <a:p>
            <a:pPr eaLnBrk="1" hangingPunct="1"/>
            <a:r>
              <a:rPr lang="en-GB" altLang="en-US" sz="2000" dirty="0"/>
              <a:t>380 µm/500 </a:t>
            </a:r>
            <a:r>
              <a:rPr lang="en-GB" altLang="en-US" sz="2000"/>
              <a:t>µm </a:t>
            </a:r>
          </a:p>
          <a:p>
            <a:pPr eaLnBrk="1" hangingPunct="1"/>
            <a:r>
              <a:rPr lang="en-GB" altLang="en-US" sz="2000"/>
              <a:t>(= </a:t>
            </a:r>
            <a:r>
              <a:rPr lang="en-GB" altLang="en-US" sz="2000" dirty="0"/>
              <a:t>thru-wafer)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/>
              <a:t>Etched either by KOH or by DRIE.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endParaRPr lang="en-GB" altLang="en-US" sz="2000" dirty="0"/>
          </a:p>
          <a:p>
            <a:endParaRPr lang="LID4096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1F3B9-F13F-4FE9-B070-1818A00B11F2}"/>
              </a:ext>
            </a:extLst>
          </p:cNvPr>
          <p:cNvSpPr txBox="1"/>
          <p:nvPr/>
        </p:nvSpPr>
        <p:spPr>
          <a:xfrm>
            <a:off x="3048000" y="1708150"/>
            <a:ext cx="23034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000" dirty="0"/>
              <a:t>Device functionality in SOI device layer</a:t>
            </a:r>
          </a:p>
          <a:p>
            <a:endParaRPr lang="en-GB" altLang="en-US" sz="2000" dirty="0"/>
          </a:p>
          <a:p>
            <a:r>
              <a:rPr lang="en-GB" altLang="en-US" sz="2000" dirty="0"/>
              <a:t>5-50 µm typical device layer thicknesses</a:t>
            </a:r>
          </a:p>
          <a:p>
            <a:endParaRPr lang="en-GB" sz="2000" dirty="0"/>
          </a:p>
          <a:p>
            <a:r>
              <a:rPr lang="en-GB" sz="2000" dirty="0"/>
              <a:t>Utilizes DRIE to make closely spaced structures like comb-drives.</a:t>
            </a:r>
          </a:p>
          <a:p>
            <a:endParaRPr lang="en-GB" sz="2000" dirty="0"/>
          </a:p>
          <a:p>
            <a:r>
              <a:rPr lang="en-GB" sz="2000" dirty="0"/>
              <a:t>Aspect ratios e.g. 10:1</a:t>
            </a:r>
            <a:endParaRPr lang="LID4096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3154EC2-4A86-43C4-A941-47D4664EC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en-US"/>
              <a:t>Isotropy: good and bad</a:t>
            </a:r>
            <a:endParaRPr lang="en-US" altLang="en-US"/>
          </a:p>
        </p:txBody>
      </p:sp>
      <p:grpSp>
        <p:nvGrpSpPr>
          <p:cNvPr id="6147" name="Group 4">
            <a:extLst>
              <a:ext uri="{FF2B5EF4-FFF2-40B4-BE49-F238E27FC236}">
                <a16:creationId xmlns:a16="http://schemas.microsoft.com/office/drawing/2014/main" id="{39BBF3B3-D956-4E52-8D84-F18AC0D893B9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1431925"/>
            <a:ext cx="6954838" cy="3048000"/>
            <a:chOff x="1905" y="11007"/>
            <a:chExt cx="7983" cy="1875"/>
          </a:xfrm>
        </p:grpSpPr>
        <p:sp>
          <p:nvSpPr>
            <p:cNvPr id="6149" name="Line 5">
              <a:extLst>
                <a:ext uri="{FF2B5EF4-FFF2-40B4-BE49-F238E27FC236}">
                  <a16:creationId xmlns:a16="http://schemas.microsoft.com/office/drawing/2014/main" id="{B6D0BF88-1DE7-47DF-B84E-29432118F5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25" y="12012"/>
              <a:ext cx="165" cy="2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LID4096"/>
            </a:p>
          </p:txBody>
        </p:sp>
        <p:grpSp>
          <p:nvGrpSpPr>
            <p:cNvPr id="6150" name="Group 6">
              <a:extLst>
                <a:ext uri="{FF2B5EF4-FFF2-40B4-BE49-F238E27FC236}">
                  <a16:creationId xmlns:a16="http://schemas.microsoft.com/office/drawing/2014/main" id="{D0114465-F365-4323-AADC-B8C56FB5F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" y="11007"/>
              <a:ext cx="7983" cy="1875"/>
              <a:chOff x="1905" y="11007"/>
              <a:chExt cx="7983" cy="1875"/>
            </a:xfrm>
          </p:grpSpPr>
          <p:sp>
            <p:nvSpPr>
              <p:cNvPr id="6151" name="Rectangle 7">
                <a:extLst>
                  <a:ext uri="{FF2B5EF4-FFF2-40B4-BE49-F238E27FC236}">
                    <a16:creationId xmlns:a16="http://schemas.microsoft.com/office/drawing/2014/main" id="{91DD77D5-6133-4492-8A81-C678B815B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12311"/>
                <a:ext cx="7239" cy="57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2" name="Rectangle 8">
                <a:extLst>
                  <a:ext uri="{FF2B5EF4-FFF2-40B4-BE49-F238E27FC236}">
                    <a16:creationId xmlns:a16="http://schemas.microsoft.com/office/drawing/2014/main" id="{A8ABEA90-192C-4D9F-BD1F-F57282B77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11900"/>
                <a:ext cx="513" cy="9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3" name="Rectangle 9">
                <a:extLst>
                  <a:ext uri="{FF2B5EF4-FFF2-40B4-BE49-F238E27FC236}">
                    <a16:creationId xmlns:a16="http://schemas.microsoft.com/office/drawing/2014/main" id="{D8ED2B4F-8987-4110-95BA-71E8CDB4E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0" y="11885"/>
                <a:ext cx="1204" cy="108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54" name="Arc 10">
                <a:extLst>
                  <a:ext uri="{FF2B5EF4-FFF2-40B4-BE49-F238E27FC236}">
                    <a16:creationId xmlns:a16="http://schemas.microsoft.com/office/drawing/2014/main" id="{EC2F55C7-1419-4D95-9ACB-732B570D295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112" y="11993"/>
                <a:ext cx="278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55" name="Arc 11">
                <a:extLst>
                  <a:ext uri="{FF2B5EF4-FFF2-40B4-BE49-F238E27FC236}">
                    <a16:creationId xmlns:a16="http://schemas.microsoft.com/office/drawing/2014/main" id="{D62413C7-4189-49FB-8223-3299CA75BF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50" y="11993"/>
                <a:ext cx="171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56" name="Arc 12">
                <a:extLst>
                  <a:ext uri="{FF2B5EF4-FFF2-40B4-BE49-F238E27FC236}">
                    <a16:creationId xmlns:a16="http://schemas.microsoft.com/office/drawing/2014/main" id="{07A99E78-4E41-45A8-8C33-454EEECCC13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168" y="11993"/>
                <a:ext cx="278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57" name="Arc 13">
                <a:extLst>
                  <a:ext uri="{FF2B5EF4-FFF2-40B4-BE49-F238E27FC236}">
                    <a16:creationId xmlns:a16="http://schemas.microsoft.com/office/drawing/2014/main" id="{FFDD9854-B0D2-4427-9A06-E843628589D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06" y="11993"/>
                <a:ext cx="171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58" name="Arc 14">
                <a:extLst>
                  <a:ext uri="{FF2B5EF4-FFF2-40B4-BE49-F238E27FC236}">
                    <a16:creationId xmlns:a16="http://schemas.microsoft.com/office/drawing/2014/main" id="{4B921181-7640-41E8-85D1-13DEC24F3AE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634" y="11993"/>
                <a:ext cx="278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59" name="Arc 15">
                <a:extLst>
                  <a:ext uri="{FF2B5EF4-FFF2-40B4-BE49-F238E27FC236}">
                    <a16:creationId xmlns:a16="http://schemas.microsoft.com/office/drawing/2014/main" id="{3DDC48CC-6D5B-4760-8085-F082D09B37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5727" y="11993"/>
                <a:ext cx="171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60" name="Rectangle 16">
                <a:extLst>
                  <a:ext uri="{FF2B5EF4-FFF2-40B4-BE49-F238E27FC236}">
                    <a16:creationId xmlns:a16="http://schemas.microsoft.com/office/drawing/2014/main" id="{A2EF2EF2-B8DC-4F80-A882-C5793F9E9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3" y="11900"/>
                <a:ext cx="655" cy="9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61" name="Rectangle 17">
                <a:extLst>
                  <a:ext uri="{FF2B5EF4-FFF2-40B4-BE49-F238E27FC236}">
                    <a16:creationId xmlns:a16="http://schemas.microsoft.com/office/drawing/2014/main" id="{68796B76-6677-4947-9185-C89A984D4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9" y="11870"/>
                <a:ext cx="354" cy="12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62" name="Freeform 18">
                <a:extLst>
                  <a:ext uri="{FF2B5EF4-FFF2-40B4-BE49-F238E27FC236}">
                    <a16:creationId xmlns:a16="http://schemas.microsoft.com/office/drawing/2014/main" id="{71030004-5507-4A84-A29C-F8D4B92FB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3" y="12208"/>
                <a:ext cx="171" cy="103"/>
              </a:xfrm>
              <a:custGeom>
                <a:avLst/>
                <a:gdLst>
                  <a:gd name="T0" fmla="*/ 0 w 1539"/>
                  <a:gd name="T1" fmla="*/ 0 h 1243"/>
                  <a:gd name="T2" fmla="*/ 0 w 1539"/>
                  <a:gd name="T3" fmla="*/ 0 h 1243"/>
                  <a:gd name="T4" fmla="*/ 0 w 1539"/>
                  <a:gd name="T5" fmla="*/ 0 h 1243"/>
                  <a:gd name="T6" fmla="*/ 0 60000 65536"/>
                  <a:gd name="T7" fmla="*/ 0 60000 65536"/>
                  <a:gd name="T8" fmla="*/ 0 60000 65536"/>
                  <a:gd name="T9" fmla="*/ 0 w 1539"/>
                  <a:gd name="T10" fmla="*/ 0 h 1243"/>
                  <a:gd name="T11" fmla="*/ 1539 w 1539"/>
                  <a:gd name="T12" fmla="*/ 1243 h 12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39" h="1243">
                    <a:moveTo>
                      <a:pt x="0" y="1243"/>
                    </a:moveTo>
                    <a:lnTo>
                      <a:pt x="798" y="0"/>
                    </a:lnTo>
                    <a:lnTo>
                      <a:pt x="1539" y="1243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63" name="Rectangle 19">
                <a:extLst>
                  <a:ext uri="{FF2B5EF4-FFF2-40B4-BE49-F238E27FC236}">
                    <a16:creationId xmlns:a16="http://schemas.microsoft.com/office/drawing/2014/main" id="{787A2A23-502E-4719-8021-9D6960C2E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1" y="11870"/>
                <a:ext cx="171" cy="12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64" name="Rectangle 20">
                <a:extLst>
                  <a:ext uri="{FF2B5EF4-FFF2-40B4-BE49-F238E27FC236}">
                    <a16:creationId xmlns:a16="http://schemas.microsoft.com/office/drawing/2014/main" id="{4D2473B6-F1C5-4BEA-BAFC-F8574E63A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6" y="11870"/>
                <a:ext cx="441" cy="12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65" name="Line 21">
                <a:extLst>
                  <a:ext uri="{FF2B5EF4-FFF2-40B4-BE49-F238E27FC236}">
                    <a16:creationId xmlns:a16="http://schemas.microsoft.com/office/drawing/2014/main" id="{A302DCCD-FA31-4CDE-B1BA-C79884CFB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8" y="11993"/>
                <a:ext cx="0" cy="31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66" name="Line 22">
                <a:extLst>
                  <a:ext uri="{FF2B5EF4-FFF2-40B4-BE49-F238E27FC236}">
                    <a16:creationId xmlns:a16="http://schemas.microsoft.com/office/drawing/2014/main" id="{78AD4415-3860-4343-96B5-63653B905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47" y="11993"/>
                <a:ext cx="0" cy="31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grpSp>
            <p:nvGrpSpPr>
              <p:cNvPr id="6167" name="Group 23">
                <a:extLst>
                  <a:ext uri="{FF2B5EF4-FFF2-40B4-BE49-F238E27FC236}">
                    <a16:creationId xmlns:a16="http://schemas.microsoft.com/office/drawing/2014/main" id="{81D5787C-2DAE-49C6-88FE-C765C76138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8" y="11026"/>
                <a:ext cx="7980" cy="844"/>
                <a:chOff x="1758" y="10763"/>
                <a:chExt cx="7980" cy="844"/>
              </a:xfrm>
            </p:grpSpPr>
            <p:sp>
              <p:nvSpPr>
                <p:cNvPr id="6182" name="Line 24">
                  <a:extLst>
                    <a:ext uri="{FF2B5EF4-FFF2-40B4-BE49-F238E27FC236}">
                      <a16:creationId xmlns:a16="http://schemas.microsoft.com/office/drawing/2014/main" id="{63AF9C43-E4A0-422F-AF4C-0A89797ABF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58" y="10763"/>
                  <a:ext cx="741" cy="84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6183" name="Line 25">
                  <a:extLst>
                    <a:ext uri="{FF2B5EF4-FFF2-40B4-BE49-F238E27FC236}">
                      <a16:creationId xmlns:a16="http://schemas.microsoft.com/office/drawing/2014/main" id="{0197B549-38B4-40B1-9C7C-D69F51062F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97" y="10763"/>
                  <a:ext cx="741" cy="84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  <p:sp>
              <p:nvSpPr>
                <p:cNvPr id="6184" name="Line 26">
                  <a:extLst>
                    <a:ext uri="{FF2B5EF4-FFF2-40B4-BE49-F238E27FC236}">
                      <a16:creationId xmlns:a16="http://schemas.microsoft.com/office/drawing/2014/main" id="{9D58D50F-EB87-4BF5-9202-9094BFC949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99" y="10763"/>
                  <a:ext cx="7239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sp>
            <p:nvSpPr>
              <p:cNvPr id="6168" name="Freeform 27">
                <a:extLst>
                  <a:ext uri="{FF2B5EF4-FFF2-40B4-BE49-F238E27FC236}">
                    <a16:creationId xmlns:a16="http://schemas.microsoft.com/office/drawing/2014/main" id="{B84E1B9D-6564-4DFA-9740-C89457CC0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11292"/>
                <a:ext cx="7275" cy="600"/>
              </a:xfrm>
              <a:custGeom>
                <a:avLst/>
                <a:gdLst>
                  <a:gd name="T0" fmla="*/ 0 w 7275"/>
                  <a:gd name="T1" fmla="*/ 585 h 600"/>
                  <a:gd name="T2" fmla="*/ 480 w 7275"/>
                  <a:gd name="T3" fmla="*/ 585 h 600"/>
                  <a:gd name="T4" fmla="*/ 1020 w 7275"/>
                  <a:gd name="T5" fmla="*/ 0 h 600"/>
                  <a:gd name="T6" fmla="*/ 1800 w 7275"/>
                  <a:gd name="T7" fmla="*/ 0 h 600"/>
                  <a:gd name="T8" fmla="*/ 1290 w 7275"/>
                  <a:gd name="T9" fmla="*/ 585 h 600"/>
                  <a:gd name="T10" fmla="*/ 2520 w 7275"/>
                  <a:gd name="T11" fmla="*/ 585 h 600"/>
                  <a:gd name="T12" fmla="*/ 3015 w 7275"/>
                  <a:gd name="T13" fmla="*/ 0 h 600"/>
                  <a:gd name="T14" fmla="*/ 3825 w 7275"/>
                  <a:gd name="T15" fmla="*/ 0 h 600"/>
                  <a:gd name="T16" fmla="*/ 3300 w 7275"/>
                  <a:gd name="T17" fmla="*/ 600 h 600"/>
                  <a:gd name="T18" fmla="*/ 3960 w 7275"/>
                  <a:gd name="T19" fmla="*/ 600 h 600"/>
                  <a:gd name="T20" fmla="*/ 4470 w 7275"/>
                  <a:gd name="T21" fmla="*/ 0 h 600"/>
                  <a:gd name="T22" fmla="*/ 5265 w 7275"/>
                  <a:gd name="T23" fmla="*/ 0 h 600"/>
                  <a:gd name="T24" fmla="*/ 4770 w 7275"/>
                  <a:gd name="T25" fmla="*/ 585 h 600"/>
                  <a:gd name="T26" fmla="*/ 5115 w 7275"/>
                  <a:gd name="T27" fmla="*/ 570 h 600"/>
                  <a:gd name="T28" fmla="*/ 5610 w 7275"/>
                  <a:gd name="T29" fmla="*/ 15 h 600"/>
                  <a:gd name="T30" fmla="*/ 6390 w 7275"/>
                  <a:gd name="T31" fmla="*/ 15 h 600"/>
                  <a:gd name="T32" fmla="*/ 5895 w 7275"/>
                  <a:gd name="T33" fmla="*/ 585 h 600"/>
                  <a:gd name="T34" fmla="*/ 6105 w 7275"/>
                  <a:gd name="T35" fmla="*/ 585 h 600"/>
                  <a:gd name="T36" fmla="*/ 6630 w 7275"/>
                  <a:gd name="T37" fmla="*/ 15 h 600"/>
                  <a:gd name="T38" fmla="*/ 7275 w 7275"/>
                  <a:gd name="T39" fmla="*/ 15 h 600"/>
                  <a:gd name="T40" fmla="*/ 6780 w 7275"/>
                  <a:gd name="T41" fmla="*/ 570 h 600"/>
                  <a:gd name="T42" fmla="*/ 7230 w 7275"/>
                  <a:gd name="T43" fmla="*/ 570 h 6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75"/>
                  <a:gd name="T67" fmla="*/ 0 h 600"/>
                  <a:gd name="T68" fmla="*/ 7275 w 7275"/>
                  <a:gd name="T69" fmla="*/ 600 h 6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75" h="600">
                    <a:moveTo>
                      <a:pt x="0" y="585"/>
                    </a:moveTo>
                    <a:lnTo>
                      <a:pt x="480" y="585"/>
                    </a:lnTo>
                    <a:lnTo>
                      <a:pt x="1020" y="0"/>
                    </a:lnTo>
                    <a:lnTo>
                      <a:pt x="1800" y="0"/>
                    </a:lnTo>
                    <a:lnTo>
                      <a:pt x="1290" y="585"/>
                    </a:lnTo>
                    <a:lnTo>
                      <a:pt x="2520" y="585"/>
                    </a:lnTo>
                    <a:lnTo>
                      <a:pt x="3015" y="0"/>
                    </a:lnTo>
                    <a:lnTo>
                      <a:pt x="3825" y="0"/>
                    </a:lnTo>
                    <a:lnTo>
                      <a:pt x="3300" y="600"/>
                    </a:lnTo>
                    <a:lnTo>
                      <a:pt x="3960" y="600"/>
                    </a:lnTo>
                    <a:lnTo>
                      <a:pt x="4470" y="0"/>
                    </a:lnTo>
                    <a:lnTo>
                      <a:pt x="5265" y="0"/>
                    </a:lnTo>
                    <a:lnTo>
                      <a:pt x="4770" y="585"/>
                    </a:lnTo>
                    <a:lnTo>
                      <a:pt x="5115" y="570"/>
                    </a:lnTo>
                    <a:lnTo>
                      <a:pt x="5610" y="15"/>
                    </a:lnTo>
                    <a:lnTo>
                      <a:pt x="6390" y="15"/>
                    </a:lnTo>
                    <a:lnTo>
                      <a:pt x="5895" y="585"/>
                    </a:lnTo>
                    <a:lnTo>
                      <a:pt x="6105" y="585"/>
                    </a:lnTo>
                    <a:lnTo>
                      <a:pt x="6630" y="15"/>
                    </a:lnTo>
                    <a:lnTo>
                      <a:pt x="7275" y="15"/>
                    </a:lnTo>
                    <a:lnTo>
                      <a:pt x="6780" y="570"/>
                    </a:lnTo>
                    <a:lnTo>
                      <a:pt x="7230" y="57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69" name="Freeform 28">
                <a:extLst>
                  <a:ext uri="{FF2B5EF4-FFF2-40B4-BE49-F238E27FC236}">
                    <a16:creationId xmlns:a16="http://schemas.microsoft.com/office/drawing/2014/main" id="{78C69241-28EA-4324-B3D5-4185FCD3E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11397"/>
                <a:ext cx="1725" cy="600"/>
              </a:xfrm>
              <a:custGeom>
                <a:avLst/>
                <a:gdLst>
                  <a:gd name="T0" fmla="*/ 0 w 1725"/>
                  <a:gd name="T1" fmla="*/ 600 h 600"/>
                  <a:gd name="T2" fmla="*/ 510 w 1725"/>
                  <a:gd name="T3" fmla="*/ 600 h 600"/>
                  <a:gd name="T4" fmla="*/ 1050 w 1725"/>
                  <a:gd name="T5" fmla="*/ 0 h 600"/>
                  <a:gd name="T6" fmla="*/ 1725 w 1725"/>
                  <a:gd name="T7" fmla="*/ 0 h 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5"/>
                  <a:gd name="T13" fmla="*/ 0 h 600"/>
                  <a:gd name="T14" fmla="*/ 1725 w 1725"/>
                  <a:gd name="T15" fmla="*/ 600 h 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5" h="600">
                    <a:moveTo>
                      <a:pt x="0" y="600"/>
                    </a:moveTo>
                    <a:lnTo>
                      <a:pt x="510" y="600"/>
                    </a:lnTo>
                    <a:lnTo>
                      <a:pt x="1050" y="0"/>
                    </a:lnTo>
                    <a:lnTo>
                      <a:pt x="172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0" name="Freeform 29">
                <a:extLst>
                  <a:ext uri="{FF2B5EF4-FFF2-40B4-BE49-F238E27FC236}">
                    <a16:creationId xmlns:a16="http://schemas.microsoft.com/office/drawing/2014/main" id="{CDBAA137-FE3D-4FAF-9C34-517A5207A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0" y="11397"/>
                <a:ext cx="1215" cy="585"/>
              </a:xfrm>
              <a:custGeom>
                <a:avLst/>
                <a:gdLst>
                  <a:gd name="T0" fmla="*/ 0 w 1215"/>
                  <a:gd name="T1" fmla="*/ 585 h 585"/>
                  <a:gd name="T2" fmla="*/ 480 w 1215"/>
                  <a:gd name="T3" fmla="*/ 0 h 585"/>
                  <a:gd name="T4" fmla="*/ 1215 w 1215"/>
                  <a:gd name="T5" fmla="*/ 0 h 585"/>
                  <a:gd name="T6" fmla="*/ 0 60000 65536"/>
                  <a:gd name="T7" fmla="*/ 0 60000 65536"/>
                  <a:gd name="T8" fmla="*/ 0 60000 65536"/>
                  <a:gd name="T9" fmla="*/ 0 w 1215"/>
                  <a:gd name="T10" fmla="*/ 0 h 585"/>
                  <a:gd name="T11" fmla="*/ 1215 w 1215"/>
                  <a:gd name="T12" fmla="*/ 585 h 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15" h="585">
                    <a:moveTo>
                      <a:pt x="0" y="585"/>
                    </a:moveTo>
                    <a:lnTo>
                      <a:pt x="480" y="0"/>
                    </a:lnTo>
                    <a:lnTo>
                      <a:pt x="121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1" name="Freeform 30">
                <a:extLst>
                  <a:ext uri="{FF2B5EF4-FFF2-40B4-BE49-F238E27FC236}">
                    <a16:creationId xmlns:a16="http://schemas.microsoft.com/office/drawing/2014/main" id="{80F98EF9-7076-4110-8FE6-DA00D2208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" y="11412"/>
                <a:ext cx="1185" cy="585"/>
              </a:xfrm>
              <a:custGeom>
                <a:avLst/>
                <a:gdLst>
                  <a:gd name="T0" fmla="*/ 0 w 1185"/>
                  <a:gd name="T1" fmla="*/ 585 h 585"/>
                  <a:gd name="T2" fmla="*/ 495 w 1185"/>
                  <a:gd name="T3" fmla="*/ 0 h 585"/>
                  <a:gd name="T4" fmla="*/ 1185 w 1185"/>
                  <a:gd name="T5" fmla="*/ 0 h 585"/>
                  <a:gd name="T6" fmla="*/ 0 60000 65536"/>
                  <a:gd name="T7" fmla="*/ 0 60000 65536"/>
                  <a:gd name="T8" fmla="*/ 0 60000 65536"/>
                  <a:gd name="T9" fmla="*/ 0 w 1185"/>
                  <a:gd name="T10" fmla="*/ 0 h 585"/>
                  <a:gd name="T11" fmla="*/ 1185 w 1185"/>
                  <a:gd name="T12" fmla="*/ 585 h 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85" h="585">
                    <a:moveTo>
                      <a:pt x="0" y="585"/>
                    </a:moveTo>
                    <a:lnTo>
                      <a:pt x="495" y="0"/>
                    </a:lnTo>
                    <a:lnTo>
                      <a:pt x="118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2" name="Freeform 31">
                <a:extLst>
                  <a:ext uri="{FF2B5EF4-FFF2-40B4-BE49-F238E27FC236}">
                    <a16:creationId xmlns:a16="http://schemas.microsoft.com/office/drawing/2014/main" id="{D427C428-89CD-4182-82AC-2D03D47E2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" y="11412"/>
                <a:ext cx="1200" cy="585"/>
              </a:xfrm>
              <a:custGeom>
                <a:avLst/>
                <a:gdLst>
                  <a:gd name="T0" fmla="*/ 0 w 1200"/>
                  <a:gd name="T1" fmla="*/ 585 h 585"/>
                  <a:gd name="T2" fmla="*/ 510 w 1200"/>
                  <a:gd name="T3" fmla="*/ 0 h 585"/>
                  <a:gd name="T4" fmla="*/ 1200 w 1200"/>
                  <a:gd name="T5" fmla="*/ 0 h 585"/>
                  <a:gd name="T6" fmla="*/ 0 60000 65536"/>
                  <a:gd name="T7" fmla="*/ 0 60000 65536"/>
                  <a:gd name="T8" fmla="*/ 0 60000 65536"/>
                  <a:gd name="T9" fmla="*/ 0 w 1200"/>
                  <a:gd name="T10" fmla="*/ 0 h 585"/>
                  <a:gd name="T11" fmla="*/ 1200 w 1200"/>
                  <a:gd name="T12" fmla="*/ 585 h 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00" h="585">
                    <a:moveTo>
                      <a:pt x="0" y="585"/>
                    </a:moveTo>
                    <a:lnTo>
                      <a:pt x="510" y="0"/>
                    </a:lnTo>
                    <a:lnTo>
                      <a:pt x="120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3" name="Freeform 32">
                <a:extLst>
                  <a:ext uri="{FF2B5EF4-FFF2-40B4-BE49-F238E27FC236}">
                    <a16:creationId xmlns:a16="http://schemas.microsoft.com/office/drawing/2014/main" id="{B6D54D2E-A6E9-404A-AF3A-32EAE759E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0" y="11412"/>
                <a:ext cx="1095" cy="585"/>
              </a:xfrm>
              <a:custGeom>
                <a:avLst/>
                <a:gdLst>
                  <a:gd name="T0" fmla="*/ 0 w 1125"/>
                  <a:gd name="T1" fmla="*/ 585 h 585"/>
                  <a:gd name="T2" fmla="*/ 313 w 1125"/>
                  <a:gd name="T3" fmla="*/ 0 h 585"/>
                  <a:gd name="T4" fmla="*/ 673 w 1125"/>
                  <a:gd name="T5" fmla="*/ 0 h 585"/>
                  <a:gd name="T6" fmla="*/ 0 60000 65536"/>
                  <a:gd name="T7" fmla="*/ 0 60000 65536"/>
                  <a:gd name="T8" fmla="*/ 0 60000 65536"/>
                  <a:gd name="T9" fmla="*/ 0 w 1125"/>
                  <a:gd name="T10" fmla="*/ 0 h 585"/>
                  <a:gd name="T11" fmla="*/ 1125 w 1125"/>
                  <a:gd name="T12" fmla="*/ 585 h 58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5" h="585">
                    <a:moveTo>
                      <a:pt x="0" y="585"/>
                    </a:moveTo>
                    <a:lnTo>
                      <a:pt x="525" y="0"/>
                    </a:lnTo>
                    <a:lnTo>
                      <a:pt x="112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4" name="Freeform 33">
                <a:extLst>
                  <a:ext uri="{FF2B5EF4-FFF2-40B4-BE49-F238E27FC236}">
                    <a16:creationId xmlns:a16="http://schemas.microsoft.com/office/drawing/2014/main" id="{D5B8819F-7D05-48EA-8F02-B7F6671B6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1592"/>
                <a:ext cx="1005" cy="720"/>
              </a:xfrm>
              <a:custGeom>
                <a:avLst/>
                <a:gdLst>
                  <a:gd name="T0" fmla="*/ 0 w 1005"/>
                  <a:gd name="T1" fmla="*/ 720 h 720"/>
                  <a:gd name="T2" fmla="*/ 600 w 1005"/>
                  <a:gd name="T3" fmla="*/ 0 h 720"/>
                  <a:gd name="T4" fmla="*/ 1005 w 1005"/>
                  <a:gd name="T5" fmla="*/ 0 h 720"/>
                  <a:gd name="T6" fmla="*/ 0 60000 65536"/>
                  <a:gd name="T7" fmla="*/ 0 60000 65536"/>
                  <a:gd name="T8" fmla="*/ 0 60000 65536"/>
                  <a:gd name="T9" fmla="*/ 0 w 1005"/>
                  <a:gd name="T10" fmla="*/ 0 h 720"/>
                  <a:gd name="T11" fmla="*/ 1005 w 1005"/>
                  <a:gd name="T12" fmla="*/ 720 h 7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5" h="720">
                    <a:moveTo>
                      <a:pt x="0" y="720"/>
                    </a:moveTo>
                    <a:lnTo>
                      <a:pt x="600" y="0"/>
                    </a:lnTo>
                    <a:lnTo>
                      <a:pt x="100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5" name="Freeform 34">
                <a:extLst>
                  <a:ext uri="{FF2B5EF4-FFF2-40B4-BE49-F238E27FC236}">
                    <a16:creationId xmlns:a16="http://schemas.microsoft.com/office/drawing/2014/main" id="{EEFACC21-F732-42EE-B951-085CCF0FE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" y="11577"/>
                <a:ext cx="1035" cy="735"/>
              </a:xfrm>
              <a:custGeom>
                <a:avLst/>
                <a:gdLst>
                  <a:gd name="T0" fmla="*/ 0 w 1035"/>
                  <a:gd name="T1" fmla="*/ 735 h 735"/>
                  <a:gd name="T2" fmla="*/ 525 w 1035"/>
                  <a:gd name="T3" fmla="*/ 0 h 735"/>
                  <a:gd name="T4" fmla="*/ 1035 w 1035"/>
                  <a:gd name="T5" fmla="*/ 0 h 735"/>
                  <a:gd name="T6" fmla="*/ 0 60000 65536"/>
                  <a:gd name="T7" fmla="*/ 0 60000 65536"/>
                  <a:gd name="T8" fmla="*/ 0 60000 65536"/>
                  <a:gd name="T9" fmla="*/ 0 w 1035"/>
                  <a:gd name="T10" fmla="*/ 0 h 735"/>
                  <a:gd name="T11" fmla="*/ 1035 w 1035"/>
                  <a:gd name="T12" fmla="*/ 735 h 7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35" h="735">
                    <a:moveTo>
                      <a:pt x="0" y="735"/>
                    </a:moveTo>
                    <a:lnTo>
                      <a:pt x="525" y="0"/>
                    </a:lnTo>
                    <a:lnTo>
                      <a:pt x="1035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6" name="Freeform 35">
                <a:extLst>
                  <a:ext uri="{FF2B5EF4-FFF2-40B4-BE49-F238E27FC236}">
                    <a16:creationId xmlns:a16="http://schemas.microsoft.com/office/drawing/2014/main" id="{391D0C47-444C-42CA-A0CA-EAB364504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0" y="11577"/>
                <a:ext cx="1050" cy="735"/>
              </a:xfrm>
              <a:custGeom>
                <a:avLst/>
                <a:gdLst>
                  <a:gd name="T0" fmla="*/ 0 w 1050"/>
                  <a:gd name="T1" fmla="*/ 735 h 735"/>
                  <a:gd name="T2" fmla="*/ 570 w 1050"/>
                  <a:gd name="T3" fmla="*/ 0 h 735"/>
                  <a:gd name="T4" fmla="*/ 1050 w 1050"/>
                  <a:gd name="T5" fmla="*/ 0 h 735"/>
                  <a:gd name="T6" fmla="*/ 0 60000 65536"/>
                  <a:gd name="T7" fmla="*/ 0 60000 65536"/>
                  <a:gd name="T8" fmla="*/ 0 60000 65536"/>
                  <a:gd name="T9" fmla="*/ 0 w 1050"/>
                  <a:gd name="T10" fmla="*/ 0 h 735"/>
                  <a:gd name="T11" fmla="*/ 1050 w 1050"/>
                  <a:gd name="T12" fmla="*/ 735 h 7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50" h="735">
                    <a:moveTo>
                      <a:pt x="0" y="735"/>
                    </a:moveTo>
                    <a:lnTo>
                      <a:pt x="570" y="0"/>
                    </a:lnTo>
                    <a:lnTo>
                      <a:pt x="1050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7" name="Line 36">
                <a:extLst>
                  <a:ext uri="{FF2B5EF4-FFF2-40B4-BE49-F238E27FC236}">
                    <a16:creationId xmlns:a16="http://schemas.microsoft.com/office/drawing/2014/main" id="{CBF6F7CA-044E-448E-8AFD-37A03F192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0" y="11592"/>
                <a:ext cx="645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8" name="Line 37">
                <a:extLst>
                  <a:ext uri="{FF2B5EF4-FFF2-40B4-BE49-F238E27FC236}">
                    <a16:creationId xmlns:a16="http://schemas.microsoft.com/office/drawing/2014/main" id="{BABC0F84-1772-4596-84D5-69A77B307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70" y="11592"/>
                <a:ext cx="585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79" name="Line 38">
                <a:extLst>
                  <a:ext uri="{FF2B5EF4-FFF2-40B4-BE49-F238E27FC236}">
                    <a16:creationId xmlns:a16="http://schemas.microsoft.com/office/drawing/2014/main" id="{03FBC7DB-7D7F-46DC-938C-7D2097DB8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5" y="11607"/>
                <a:ext cx="585" cy="70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80" name="Freeform 39">
                <a:extLst>
                  <a:ext uri="{FF2B5EF4-FFF2-40B4-BE49-F238E27FC236}">
                    <a16:creationId xmlns:a16="http://schemas.microsoft.com/office/drawing/2014/main" id="{6E924FF6-FDFE-410B-B20A-B170A7B27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5" y="11007"/>
                <a:ext cx="750" cy="1875"/>
              </a:xfrm>
              <a:custGeom>
                <a:avLst/>
                <a:gdLst>
                  <a:gd name="T0" fmla="*/ 750 w 750"/>
                  <a:gd name="T1" fmla="*/ 0 h 1875"/>
                  <a:gd name="T2" fmla="*/ 750 w 750"/>
                  <a:gd name="T3" fmla="*/ 885 h 1875"/>
                  <a:gd name="T4" fmla="*/ 0 w 750"/>
                  <a:gd name="T5" fmla="*/ 1875 h 1875"/>
                  <a:gd name="T6" fmla="*/ 0 60000 65536"/>
                  <a:gd name="T7" fmla="*/ 0 60000 65536"/>
                  <a:gd name="T8" fmla="*/ 0 60000 65536"/>
                  <a:gd name="T9" fmla="*/ 0 w 750"/>
                  <a:gd name="T10" fmla="*/ 0 h 1875"/>
                  <a:gd name="T11" fmla="*/ 750 w 750"/>
                  <a:gd name="T12" fmla="*/ 1875 h 18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50" h="1875">
                    <a:moveTo>
                      <a:pt x="750" y="0"/>
                    </a:moveTo>
                    <a:lnTo>
                      <a:pt x="750" y="885"/>
                    </a:lnTo>
                    <a:lnTo>
                      <a:pt x="0" y="1875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6181" name="Line 40">
                <a:extLst>
                  <a:ext uri="{FF2B5EF4-FFF2-40B4-BE49-F238E27FC236}">
                    <a16:creationId xmlns:a16="http://schemas.microsoft.com/office/drawing/2014/main" id="{D12F12E9-63C6-4CFF-B408-0D8D0A786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50" y="11442"/>
                <a:ext cx="735" cy="87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ID4096"/>
              </a:p>
            </p:txBody>
          </p:sp>
        </p:grpSp>
      </p:grpSp>
      <p:sp>
        <p:nvSpPr>
          <p:cNvPr id="6148" name="Text Box 41">
            <a:extLst>
              <a:ext uri="{FF2B5EF4-FFF2-40B4-BE49-F238E27FC236}">
                <a16:creationId xmlns:a16="http://schemas.microsoft.com/office/drawing/2014/main" id="{33020137-8234-4802-9F21-344401B5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4889500"/>
            <a:ext cx="750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/>
              <a:t>If you want closely spaced lines (as in comb-drive capacitor), undercutting is bad, but if...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86774-2A90-4BEE-93EE-6A36EEB72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8945212-775C-480D-8342-EE024960B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262062"/>
            <a:ext cx="4462357" cy="2782888"/>
          </a:xfrm>
          <a:prstGeom prst="rect">
            <a:avLst/>
          </a:prstGeom>
        </p:spPr>
      </p:pic>
      <p:pic>
        <p:nvPicPr>
          <p:cNvPr id="3" name="Picture 2" descr="A picture containing sitting, table, black, computer&#10;&#10;Description automatically generated">
            <a:extLst>
              <a:ext uri="{FF2B5EF4-FFF2-40B4-BE49-F238E27FC236}">
                <a16:creationId xmlns:a16="http://schemas.microsoft.com/office/drawing/2014/main" id="{15D1A10E-0027-4F97-B1C8-0CF41131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49" y="3694649"/>
            <a:ext cx="4632325" cy="27204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5CFDD54-7024-400D-A91C-9093BF6C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90208" cy="1143000"/>
          </a:xfrm>
        </p:spPr>
        <p:txBody>
          <a:bodyPr/>
          <a:lstStyle/>
          <a:p>
            <a:r>
              <a:rPr lang="en-US" dirty="0"/>
              <a:t>Single-mask mechanical amplifier</a:t>
            </a:r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93D38D-8719-4F13-B2A2-3B200A626B62}"/>
              </a:ext>
            </a:extLst>
          </p:cNvPr>
          <p:cNvSpPr/>
          <p:nvPr/>
        </p:nvSpPr>
        <p:spPr>
          <a:xfrm>
            <a:off x="209550" y="5596650"/>
            <a:ext cx="3568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P. Schmitt and M. Hoffmann, "Engineering a Compliant Mechanical Amplifier for MEMS Sensor Applications," in </a:t>
            </a:r>
            <a:r>
              <a:rPr lang="en-US" sz="1200" i="1" dirty="0"/>
              <a:t>Journal of Microelectromechanical Systems</a:t>
            </a:r>
            <a:r>
              <a:rPr lang="en-US" sz="1200" dirty="0"/>
              <a:t>, vol. 29, no. 2, pp. 214-227, April 2020.</a:t>
            </a:r>
            <a:endParaRPr lang="LID4096" sz="12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3D02EC-EAB0-41B2-B28A-497044272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>
            <a:extLst>
              <a:ext uri="{FF2B5EF4-FFF2-40B4-BE49-F238E27FC236}">
                <a16:creationId xmlns:a16="http://schemas.microsoft.com/office/drawing/2014/main" id="{6759A3F4-1D5D-4B65-B297-0F1F400FF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50813"/>
            <a:ext cx="8739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Single mask vs. two mask cantilever</a:t>
            </a:r>
            <a:endParaRPr lang="en-US" altLang="en-US" sz="4000"/>
          </a:p>
        </p:txBody>
      </p:sp>
      <p:sp>
        <p:nvSpPr>
          <p:cNvPr id="13315" name="Rectangle 45">
            <a:extLst>
              <a:ext uri="{FF2B5EF4-FFF2-40B4-BE49-F238E27FC236}">
                <a16:creationId xmlns:a16="http://schemas.microsoft.com/office/drawing/2014/main" id="{8A9A97F9-78A7-462B-BC7F-0AFDBBFC3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/>
          </a:p>
        </p:txBody>
      </p:sp>
      <p:grpSp>
        <p:nvGrpSpPr>
          <p:cNvPr id="13316" name="Group 4">
            <a:extLst>
              <a:ext uri="{FF2B5EF4-FFF2-40B4-BE49-F238E27FC236}">
                <a16:creationId xmlns:a16="http://schemas.microsoft.com/office/drawing/2014/main" id="{E8AB61D7-D9CD-4FC0-9A15-4893AA2014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81150" y="849313"/>
            <a:ext cx="5668963" cy="5795962"/>
            <a:chOff x="1800" y="8299"/>
            <a:chExt cx="7831" cy="8006"/>
          </a:xfrm>
        </p:grpSpPr>
        <p:sp>
          <p:nvSpPr>
            <p:cNvPr id="13320" name="AutoShape 44">
              <a:extLst>
                <a:ext uri="{FF2B5EF4-FFF2-40B4-BE49-F238E27FC236}">
                  <a16:creationId xmlns:a16="http://schemas.microsoft.com/office/drawing/2014/main" id="{AF66E096-F5D7-4172-8D11-3B57FFB7632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00" y="8299"/>
              <a:ext cx="7831" cy="8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ID4096"/>
            </a:p>
          </p:txBody>
        </p:sp>
        <p:grpSp>
          <p:nvGrpSpPr>
            <p:cNvPr id="13321" name="Group 31">
              <a:extLst>
                <a:ext uri="{FF2B5EF4-FFF2-40B4-BE49-F238E27FC236}">
                  <a16:creationId xmlns:a16="http://schemas.microsoft.com/office/drawing/2014/main" id="{B471C058-5F1A-438D-B969-33E76C0E5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0" y="8391"/>
              <a:ext cx="3421" cy="5179"/>
              <a:chOff x="1800" y="8391"/>
              <a:chExt cx="3421" cy="5179"/>
            </a:xfrm>
          </p:grpSpPr>
          <p:grpSp>
            <p:nvGrpSpPr>
              <p:cNvPr id="13348" name="Group 41">
                <a:extLst>
                  <a:ext uri="{FF2B5EF4-FFF2-40B4-BE49-F238E27FC236}">
                    <a16:creationId xmlns:a16="http://schemas.microsoft.com/office/drawing/2014/main" id="{8E2763B7-2F34-4468-BC5F-EB5AEBD584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9" y="10241"/>
                <a:ext cx="2801" cy="1651"/>
                <a:chOff x="1876" y="10743"/>
                <a:chExt cx="3501" cy="2101"/>
              </a:xfrm>
            </p:grpSpPr>
            <p:sp>
              <p:nvSpPr>
                <p:cNvPr id="13358" name="Rectangle 43">
                  <a:extLst>
                    <a:ext uri="{FF2B5EF4-FFF2-40B4-BE49-F238E27FC236}">
                      <a16:creationId xmlns:a16="http://schemas.microsoft.com/office/drawing/2014/main" id="{87E6E028-C413-4F1C-A7D1-30F6D4CAD7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6" y="10743"/>
                  <a:ext cx="3501" cy="2101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59" name="Freeform 42">
                  <a:extLst>
                    <a:ext uri="{FF2B5EF4-FFF2-40B4-BE49-F238E27FC236}">
                      <a16:creationId xmlns:a16="http://schemas.microsoft.com/office/drawing/2014/main" id="{2CF2A35C-AE21-41AA-82A7-9946FD227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9" y="11158"/>
                  <a:ext cx="3065" cy="1267"/>
                </a:xfrm>
                <a:custGeom>
                  <a:avLst/>
                  <a:gdLst>
                    <a:gd name="T0" fmla="*/ 0 w 3465"/>
                    <a:gd name="T1" fmla="*/ 0 h 1470"/>
                    <a:gd name="T2" fmla="*/ 262 w 3465"/>
                    <a:gd name="T3" fmla="*/ 0 h 1470"/>
                    <a:gd name="T4" fmla="*/ 262 w 3465"/>
                    <a:gd name="T5" fmla="*/ 66 h 1470"/>
                    <a:gd name="T6" fmla="*/ 794 w 3465"/>
                    <a:gd name="T7" fmla="*/ 66 h 1470"/>
                    <a:gd name="T8" fmla="*/ 794 w 3465"/>
                    <a:gd name="T9" fmla="*/ 182 h 1470"/>
                    <a:gd name="T10" fmla="*/ 262 w 3465"/>
                    <a:gd name="T11" fmla="*/ 182 h 1470"/>
                    <a:gd name="T12" fmla="*/ 262 w 3465"/>
                    <a:gd name="T13" fmla="*/ 232 h 1470"/>
                    <a:gd name="T14" fmla="*/ 262 w 3465"/>
                    <a:gd name="T15" fmla="*/ 247 h 1470"/>
                    <a:gd name="T16" fmla="*/ 0 w 3465"/>
                    <a:gd name="T17" fmla="*/ 247 h 1470"/>
                    <a:gd name="T18" fmla="*/ 0 w 3465"/>
                    <a:gd name="T19" fmla="*/ 0 h 14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65"/>
                    <a:gd name="T31" fmla="*/ 0 h 1470"/>
                    <a:gd name="T32" fmla="*/ 3465 w 3465"/>
                    <a:gd name="T33" fmla="*/ 1470 h 147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65" h="1470">
                      <a:moveTo>
                        <a:pt x="0" y="0"/>
                      </a:moveTo>
                      <a:lnTo>
                        <a:pt x="1145" y="0"/>
                      </a:lnTo>
                      <a:lnTo>
                        <a:pt x="1145" y="390"/>
                      </a:lnTo>
                      <a:lnTo>
                        <a:pt x="3465" y="390"/>
                      </a:lnTo>
                      <a:lnTo>
                        <a:pt x="3465" y="1080"/>
                      </a:lnTo>
                      <a:lnTo>
                        <a:pt x="1145" y="1080"/>
                      </a:lnTo>
                      <a:lnTo>
                        <a:pt x="1145" y="1380"/>
                      </a:lnTo>
                      <a:lnTo>
                        <a:pt x="1145" y="1470"/>
                      </a:lnTo>
                      <a:lnTo>
                        <a:pt x="0" y="14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grpSp>
            <p:nvGrpSpPr>
              <p:cNvPr id="13349" name="Group 37">
                <a:extLst>
                  <a:ext uri="{FF2B5EF4-FFF2-40B4-BE49-F238E27FC236}">
                    <a16:creationId xmlns:a16="http://schemas.microsoft.com/office/drawing/2014/main" id="{892AC6FB-468F-49CD-B2E4-E86DEBDF88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2" y="8933"/>
                <a:ext cx="2863" cy="1043"/>
                <a:chOff x="2035" y="10690"/>
                <a:chExt cx="3061" cy="1492"/>
              </a:xfrm>
            </p:grpSpPr>
            <p:sp>
              <p:nvSpPr>
                <p:cNvPr id="13355" name="Rectangle 40">
                  <a:extLst>
                    <a:ext uri="{FF2B5EF4-FFF2-40B4-BE49-F238E27FC236}">
                      <a16:creationId xmlns:a16="http://schemas.microsoft.com/office/drawing/2014/main" id="{7B096911-5B17-43A4-B373-DA1BD40140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" y="11200"/>
                  <a:ext cx="3057" cy="982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56" name="Rectangle 39">
                  <a:extLst>
                    <a:ext uri="{FF2B5EF4-FFF2-40B4-BE49-F238E27FC236}">
                      <a16:creationId xmlns:a16="http://schemas.microsoft.com/office/drawing/2014/main" id="{78E288A5-9444-420F-A880-050B31816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9" y="10690"/>
                  <a:ext cx="3057" cy="348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57" name="Rectangle 38">
                  <a:extLst>
                    <a:ext uri="{FF2B5EF4-FFF2-40B4-BE49-F238E27FC236}">
                      <a16:creationId xmlns:a16="http://schemas.microsoft.com/office/drawing/2014/main" id="{5E6E74F3-AD75-491C-82E8-117811869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7" y="10953"/>
                  <a:ext cx="3057" cy="255"/>
                </a:xfrm>
                <a:prstGeom prst="rect">
                  <a:avLst/>
                </a:prstGeom>
                <a:solidFill>
                  <a:srgbClr val="80808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</p:grpSp>
          <p:sp>
            <p:nvSpPr>
              <p:cNvPr id="13350" name="Text Box 36">
                <a:extLst>
                  <a:ext uri="{FF2B5EF4-FFF2-40B4-BE49-F238E27FC236}">
                    <a16:creationId xmlns:a16="http://schemas.microsoft.com/office/drawing/2014/main" id="{CEF18B75-7278-47DC-93C3-2910F642EB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0" y="8391"/>
                <a:ext cx="3421" cy="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Single mask process</a:t>
                </a:r>
                <a:endParaRPr lang="en-GB" altLang="en-US" sz="2800" dirty="0"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351" name="Group 32">
                <a:extLst>
                  <a:ext uri="{FF2B5EF4-FFF2-40B4-BE49-F238E27FC236}">
                    <a16:creationId xmlns:a16="http://schemas.microsoft.com/office/drawing/2014/main" id="{42F3DE35-4CDD-4E02-9FDB-E6DBC40CEE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9" y="12215"/>
                <a:ext cx="2804" cy="1355"/>
                <a:chOff x="1926" y="12215"/>
                <a:chExt cx="5248" cy="2426"/>
              </a:xfrm>
            </p:grpSpPr>
            <p:sp>
              <p:nvSpPr>
                <p:cNvPr id="13352" name="Rectangle 35">
                  <a:extLst>
                    <a:ext uri="{FF2B5EF4-FFF2-40B4-BE49-F238E27FC236}">
                      <a16:creationId xmlns:a16="http://schemas.microsoft.com/office/drawing/2014/main" id="{9DEF086C-7768-441B-A24F-16A86398C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6" y="13022"/>
                  <a:ext cx="5248" cy="1619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53" name="Rectangle 34">
                  <a:extLst>
                    <a:ext uri="{FF2B5EF4-FFF2-40B4-BE49-F238E27FC236}">
                      <a16:creationId xmlns:a16="http://schemas.microsoft.com/office/drawing/2014/main" id="{74785842-3657-41EA-8530-37B10BA22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12215"/>
                  <a:ext cx="4627" cy="404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54" name="Freeform 33">
                  <a:extLst>
                    <a:ext uri="{FF2B5EF4-FFF2-40B4-BE49-F238E27FC236}">
                      <a16:creationId xmlns:a16="http://schemas.microsoft.com/office/drawing/2014/main" id="{2F7999C0-BD3C-429C-9DF7-72A756A42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" y="12619"/>
                  <a:ext cx="905" cy="403"/>
                </a:xfrm>
                <a:custGeom>
                  <a:avLst/>
                  <a:gdLst>
                    <a:gd name="T0" fmla="*/ 0 w 905"/>
                    <a:gd name="T1" fmla="*/ 1031 h 370"/>
                    <a:gd name="T2" fmla="*/ 192 w 905"/>
                    <a:gd name="T3" fmla="*/ 737 h 370"/>
                    <a:gd name="T4" fmla="*/ 271 w 905"/>
                    <a:gd name="T5" fmla="*/ 258 h 370"/>
                    <a:gd name="T6" fmla="*/ 271 w 905"/>
                    <a:gd name="T7" fmla="*/ 0 h 370"/>
                    <a:gd name="T8" fmla="*/ 654 w 905"/>
                    <a:gd name="T9" fmla="*/ 0 h 370"/>
                    <a:gd name="T10" fmla="*/ 667 w 905"/>
                    <a:gd name="T11" fmla="*/ 443 h 370"/>
                    <a:gd name="T12" fmla="*/ 760 w 905"/>
                    <a:gd name="T13" fmla="*/ 772 h 370"/>
                    <a:gd name="T14" fmla="*/ 905 w 905"/>
                    <a:gd name="T15" fmla="*/ 1031 h 370"/>
                    <a:gd name="T16" fmla="*/ 0 w 905"/>
                    <a:gd name="T17" fmla="*/ 1031 h 37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05"/>
                    <a:gd name="T28" fmla="*/ 0 h 370"/>
                    <a:gd name="T29" fmla="*/ 905 w 905"/>
                    <a:gd name="T30" fmla="*/ 370 h 37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05" h="370">
                      <a:moveTo>
                        <a:pt x="0" y="370"/>
                      </a:moveTo>
                      <a:lnTo>
                        <a:pt x="192" y="264"/>
                      </a:lnTo>
                      <a:lnTo>
                        <a:pt x="271" y="92"/>
                      </a:lnTo>
                      <a:lnTo>
                        <a:pt x="271" y="0"/>
                      </a:lnTo>
                      <a:lnTo>
                        <a:pt x="654" y="0"/>
                      </a:lnTo>
                      <a:lnTo>
                        <a:pt x="667" y="159"/>
                      </a:lnTo>
                      <a:lnTo>
                        <a:pt x="760" y="277"/>
                      </a:lnTo>
                      <a:lnTo>
                        <a:pt x="905" y="370"/>
                      </a:lnTo>
                      <a:lnTo>
                        <a:pt x="0" y="37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ID4096"/>
                </a:p>
              </p:txBody>
            </p:sp>
          </p:grpSp>
        </p:grpSp>
        <p:grpSp>
          <p:nvGrpSpPr>
            <p:cNvPr id="13322" name="Group 6">
              <a:extLst>
                <a:ext uri="{FF2B5EF4-FFF2-40B4-BE49-F238E27FC236}">
                  <a16:creationId xmlns:a16="http://schemas.microsoft.com/office/drawing/2014/main" id="{7CA3A82D-C72E-48B9-A070-C8EBFF5D97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8" y="8365"/>
              <a:ext cx="3301" cy="7797"/>
              <a:chOff x="6158" y="8365"/>
              <a:chExt cx="3301" cy="7797"/>
            </a:xfrm>
          </p:grpSpPr>
          <p:grpSp>
            <p:nvGrpSpPr>
              <p:cNvPr id="13324" name="Group 27">
                <a:extLst>
                  <a:ext uri="{FF2B5EF4-FFF2-40B4-BE49-F238E27FC236}">
                    <a16:creationId xmlns:a16="http://schemas.microsoft.com/office/drawing/2014/main" id="{877568B1-FA15-4C26-983E-580D447574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13" y="10486"/>
                <a:ext cx="2848" cy="999"/>
                <a:chOff x="5194" y="9088"/>
                <a:chExt cx="4989" cy="2690"/>
              </a:xfrm>
            </p:grpSpPr>
            <p:sp>
              <p:nvSpPr>
                <p:cNvPr id="13345" name="Rectangle 30">
                  <a:extLst>
                    <a:ext uri="{FF2B5EF4-FFF2-40B4-BE49-F238E27FC236}">
                      <a16:creationId xmlns:a16="http://schemas.microsoft.com/office/drawing/2014/main" id="{DBB4A1B6-0695-4D66-ADFD-B85ACB916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4" y="9639"/>
                  <a:ext cx="4984" cy="2139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46" name="Rectangle 29">
                  <a:extLst>
                    <a:ext uri="{FF2B5EF4-FFF2-40B4-BE49-F238E27FC236}">
                      <a16:creationId xmlns:a16="http://schemas.microsoft.com/office/drawing/2014/main" id="{4D47351A-6C73-4ECB-834F-8A8A1342A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7" y="9088"/>
                  <a:ext cx="690" cy="555"/>
                </a:xfrm>
                <a:prstGeom prst="rect">
                  <a:avLst/>
                </a:prstGeom>
                <a:solidFill>
                  <a:srgbClr val="80808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47" name="Rectangle 28">
                  <a:extLst>
                    <a:ext uri="{FF2B5EF4-FFF2-40B4-BE49-F238E27FC236}">
                      <a16:creationId xmlns:a16="http://schemas.microsoft.com/office/drawing/2014/main" id="{9496B65A-AA21-430D-BA6C-891269432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1" y="9089"/>
                  <a:ext cx="3742" cy="555"/>
                </a:xfrm>
                <a:prstGeom prst="rect">
                  <a:avLst/>
                </a:prstGeom>
                <a:solidFill>
                  <a:srgbClr val="80808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</p:grpSp>
          <p:grpSp>
            <p:nvGrpSpPr>
              <p:cNvPr id="13325" name="Group 21">
                <a:extLst>
                  <a:ext uri="{FF2B5EF4-FFF2-40B4-BE49-F238E27FC236}">
                    <a16:creationId xmlns:a16="http://schemas.microsoft.com/office/drawing/2014/main" id="{3C42AF9E-B561-4C85-AF6E-5951D16645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20" y="11973"/>
                <a:ext cx="2846" cy="1215"/>
                <a:chOff x="5062" y="10506"/>
                <a:chExt cx="5063" cy="3202"/>
              </a:xfrm>
            </p:grpSpPr>
            <p:grpSp>
              <p:nvGrpSpPr>
                <p:cNvPr id="13340" name="Group 23">
                  <a:extLst>
                    <a:ext uri="{FF2B5EF4-FFF2-40B4-BE49-F238E27FC236}">
                      <a16:creationId xmlns:a16="http://schemas.microsoft.com/office/drawing/2014/main" id="{F742D272-DCFF-4CC5-A6A9-3ED6AF7515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2" y="10991"/>
                  <a:ext cx="5063" cy="2717"/>
                  <a:chOff x="5194" y="9088"/>
                  <a:chExt cx="4989" cy="2690"/>
                </a:xfrm>
              </p:grpSpPr>
              <p:sp>
                <p:nvSpPr>
                  <p:cNvPr id="13342" name="Rectangle 26">
                    <a:extLst>
                      <a:ext uri="{FF2B5EF4-FFF2-40B4-BE49-F238E27FC236}">
                        <a16:creationId xmlns:a16="http://schemas.microsoft.com/office/drawing/2014/main" id="{CA4A489D-A0D0-4A00-99FD-5681594B1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94" y="9639"/>
                    <a:ext cx="4984" cy="2139"/>
                  </a:xfrm>
                  <a:prstGeom prst="rect">
                    <a:avLst/>
                  </a:prstGeom>
                  <a:solidFill>
                    <a:srgbClr val="C0C0C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  <p:sp>
                <p:nvSpPr>
                  <p:cNvPr id="13343" name="Rectangle 25">
                    <a:extLst>
                      <a:ext uri="{FF2B5EF4-FFF2-40B4-BE49-F238E27FC236}">
                        <a16:creationId xmlns:a16="http://schemas.microsoft.com/office/drawing/2014/main" id="{811E0E47-121F-45AC-A47B-C8783B6365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97" y="9088"/>
                    <a:ext cx="690" cy="555"/>
                  </a:xfrm>
                  <a:prstGeom prst="rect">
                    <a:avLst/>
                  </a:prstGeom>
                  <a:solidFill>
                    <a:srgbClr val="80808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  <p:sp>
                <p:nvSpPr>
                  <p:cNvPr id="13344" name="Rectangle 24">
                    <a:extLst>
                      <a:ext uri="{FF2B5EF4-FFF2-40B4-BE49-F238E27FC236}">
                        <a16:creationId xmlns:a16="http://schemas.microsoft.com/office/drawing/2014/main" id="{0BA7C373-E0F1-43EE-9C20-66DF8FB972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41" y="9089"/>
                    <a:ext cx="3742" cy="555"/>
                  </a:xfrm>
                  <a:prstGeom prst="rect">
                    <a:avLst/>
                  </a:prstGeom>
                  <a:solidFill>
                    <a:srgbClr val="80808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</p:grpSp>
            <p:sp>
              <p:nvSpPr>
                <p:cNvPr id="13341" name="Freeform 22">
                  <a:extLst>
                    <a:ext uri="{FF2B5EF4-FFF2-40B4-BE49-F238E27FC236}">
                      <a16:creationId xmlns:a16="http://schemas.microsoft.com/office/drawing/2014/main" id="{FA04401D-8E04-4DB5-9E8F-8D68C4E4B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5" y="10506"/>
                  <a:ext cx="5060" cy="1057"/>
                </a:xfrm>
                <a:custGeom>
                  <a:avLst/>
                  <a:gdLst>
                    <a:gd name="T0" fmla="*/ 0 w 5060"/>
                    <a:gd name="T1" fmla="*/ 499 h 1057"/>
                    <a:gd name="T2" fmla="*/ 5 w 5060"/>
                    <a:gd name="T3" fmla="*/ 0 h 1057"/>
                    <a:gd name="T4" fmla="*/ 872 w 5060"/>
                    <a:gd name="T5" fmla="*/ 0 h 1057"/>
                    <a:gd name="T6" fmla="*/ 964 w 5060"/>
                    <a:gd name="T7" fmla="*/ 172 h 1057"/>
                    <a:gd name="T8" fmla="*/ 964 w 5060"/>
                    <a:gd name="T9" fmla="*/ 833 h 1057"/>
                    <a:gd name="T10" fmla="*/ 964 w 5060"/>
                    <a:gd name="T11" fmla="*/ 159 h 1057"/>
                    <a:gd name="T12" fmla="*/ 1043 w 5060"/>
                    <a:gd name="T13" fmla="*/ 0 h 1057"/>
                    <a:gd name="T14" fmla="*/ 5060 w 5060"/>
                    <a:gd name="T15" fmla="*/ 0 h 1057"/>
                    <a:gd name="T16" fmla="*/ 5060 w 5060"/>
                    <a:gd name="T17" fmla="*/ 500 h 1057"/>
                    <a:gd name="T18" fmla="*/ 1275 w 5060"/>
                    <a:gd name="T19" fmla="*/ 500 h 1057"/>
                    <a:gd name="T20" fmla="*/ 1275 w 5060"/>
                    <a:gd name="T21" fmla="*/ 1057 h 1057"/>
                    <a:gd name="T22" fmla="*/ 709 w 5060"/>
                    <a:gd name="T23" fmla="*/ 1057 h 1057"/>
                    <a:gd name="T24" fmla="*/ 709 w 5060"/>
                    <a:gd name="T25" fmla="*/ 500 h 1057"/>
                    <a:gd name="T26" fmla="*/ 0 w 5060"/>
                    <a:gd name="T27" fmla="*/ 499 h 105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060"/>
                    <a:gd name="T43" fmla="*/ 0 h 1057"/>
                    <a:gd name="T44" fmla="*/ 5060 w 5060"/>
                    <a:gd name="T45" fmla="*/ 1057 h 105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060" h="1057">
                      <a:moveTo>
                        <a:pt x="0" y="499"/>
                      </a:moveTo>
                      <a:lnTo>
                        <a:pt x="5" y="0"/>
                      </a:lnTo>
                      <a:lnTo>
                        <a:pt x="872" y="0"/>
                      </a:lnTo>
                      <a:lnTo>
                        <a:pt x="964" y="172"/>
                      </a:lnTo>
                      <a:lnTo>
                        <a:pt x="964" y="833"/>
                      </a:lnTo>
                      <a:lnTo>
                        <a:pt x="964" y="159"/>
                      </a:lnTo>
                      <a:lnTo>
                        <a:pt x="1043" y="0"/>
                      </a:lnTo>
                      <a:lnTo>
                        <a:pt x="5060" y="0"/>
                      </a:lnTo>
                      <a:lnTo>
                        <a:pt x="5060" y="500"/>
                      </a:lnTo>
                      <a:lnTo>
                        <a:pt x="1275" y="500"/>
                      </a:lnTo>
                      <a:lnTo>
                        <a:pt x="1275" y="1057"/>
                      </a:lnTo>
                      <a:lnTo>
                        <a:pt x="709" y="1057"/>
                      </a:lnTo>
                      <a:lnTo>
                        <a:pt x="709" y="500"/>
                      </a:lnTo>
                      <a:lnTo>
                        <a:pt x="0" y="499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grpSp>
            <p:nvGrpSpPr>
              <p:cNvPr id="13326" name="Group 18">
                <a:extLst>
                  <a:ext uri="{FF2B5EF4-FFF2-40B4-BE49-F238E27FC236}">
                    <a16:creationId xmlns:a16="http://schemas.microsoft.com/office/drawing/2014/main" id="{8087F2FC-9A20-4EE8-BCDF-C724E9774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24" y="14947"/>
                <a:ext cx="2846" cy="1215"/>
                <a:chOff x="6322" y="13732"/>
                <a:chExt cx="2846" cy="1215"/>
              </a:xfrm>
            </p:grpSpPr>
            <p:sp>
              <p:nvSpPr>
                <p:cNvPr id="13338" name="Rectangle 20">
                  <a:extLst>
                    <a:ext uri="{FF2B5EF4-FFF2-40B4-BE49-F238E27FC236}">
                      <a16:creationId xmlns:a16="http://schemas.microsoft.com/office/drawing/2014/main" id="{259EF208-D41D-40FE-A60E-F88518B93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2" y="14127"/>
                  <a:ext cx="2843" cy="820"/>
                </a:xfrm>
                <a:prstGeom prst="rect">
                  <a:avLst/>
                </a:prstGeom>
                <a:solidFill>
                  <a:srgbClr val="C0C0C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i-FI" altLang="en-US" sz="1800"/>
                </a:p>
              </p:txBody>
            </p:sp>
            <p:sp>
              <p:nvSpPr>
                <p:cNvPr id="13339" name="Freeform 19">
                  <a:extLst>
                    <a:ext uri="{FF2B5EF4-FFF2-40B4-BE49-F238E27FC236}">
                      <a16:creationId xmlns:a16="http://schemas.microsoft.com/office/drawing/2014/main" id="{08E325E7-6EB3-4C98-8C89-F2F522D032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4" y="13732"/>
                  <a:ext cx="2844" cy="401"/>
                </a:xfrm>
                <a:custGeom>
                  <a:avLst/>
                  <a:gdLst>
                    <a:gd name="T0" fmla="*/ 0 w 5060"/>
                    <a:gd name="T1" fmla="*/ 0 h 1057"/>
                    <a:gd name="T2" fmla="*/ 1 w 5060"/>
                    <a:gd name="T3" fmla="*/ 0 h 1057"/>
                    <a:gd name="T4" fmla="*/ 1 w 5060"/>
                    <a:gd name="T5" fmla="*/ 0 h 1057"/>
                    <a:gd name="T6" fmla="*/ 1 w 5060"/>
                    <a:gd name="T7" fmla="*/ 0 h 1057"/>
                    <a:gd name="T8" fmla="*/ 1 w 5060"/>
                    <a:gd name="T9" fmla="*/ 0 h 1057"/>
                    <a:gd name="T10" fmla="*/ 1 w 5060"/>
                    <a:gd name="T11" fmla="*/ 0 h 1057"/>
                    <a:gd name="T12" fmla="*/ 1 w 5060"/>
                    <a:gd name="T13" fmla="*/ 0 h 1057"/>
                    <a:gd name="T14" fmla="*/ 5 w 5060"/>
                    <a:gd name="T15" fmla="*/ 0 h 1057"/>
                    <a:gd name="T16" fmla="*/ 5 w 5060"/>
                    <a:gd name="T17" fmla="*/ 0 h 1057"/>
                    <a:gd name="T18" fmla="*/ 1 w 5060"/>
                    <a:gd name="T19" fmla="*/ 0 h 1057"/>
                    <a:gd name="T20" fmla="*/ 1 w 5060"/>
                    <a:gd name="T21" fmla="*/ 0 h 1057"/>
                    <a:gd name="T22" fmla="*/ 1 w 5060"/>
                    <a:gd name="T23" fmla="*/ 0 h 1057"/>
                    <a:gd name="T24" fmla="*/ 1 w 5060"/>
                    <a:gd name="T25" fmla="*/ 0 h 1057"/>
                    <a:gd name="T26" fmla="*/ 0 w 5060"/>
                    <a:gd name="T27" fmla="*/ 0 h 105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060"/>
                    <a:gd name="T43" fmla="*/ 0 h 1057"/>
                    <a:gd name="T44" fmla="*/ 5060 w 5060"/>
                    <a:gd name="T45" fmla="*/ 1057 h 105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060" h="1057">
                      <a:moveTo>
                        <a:pt x="0" y="499"/>
                      </a:moveTo>
                      <a:lnTo>
                        <a:pt x="5" y="0"/>
                      </a:lnTo>
                      <a:lnTo>
                        <a:pt x="872" y="0"/>
                      </a:lnTo>
                      <a:lnTo>
                        <a:pt x="964" y="172"/>
                      </a:lnTo>
                      <a:lnTo>
                        <a:pt x="964" y="833"/>
                      </a:lnTo>
                      <a:lnTo>
                        <a:pt x="964" y="159"/>
                      </a:lnTo>
                      <a:lnTo>
                        <a:pt x="1043" y="0"/>
                      </a:lnTo>
                      <a:lnTo>
                        <a:pt x="5060" y="0"/>
                      </a:lnTo>
                      <a:lnTo>
                        <a:pt x="5060" y="500"/>
                      </a:lnTo>
                      <a:lnTo>
                        <a:pt x="1275" y="500"/>
                      </a:lnTo>
                      <a:lnTo>
                        <a:pt x="1275" y="1057"/>
                      </a:lnTo>
                      <a:lnTo>
                        <a:pt x="709" y="1057"/>
                      </a:lnTo>
                      <a:lnTo>
                        <a:pt x="709" y="500"/>
                      </a:lnTo>
                      <a:lnTo>
                        <a:pt x="0" y="499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LID4096"/>
                </a:p>
              </p:txBody>
            </p:sp>
          </p:grpSp>
          <p:sp>
            <p:nvSpPr>
              <p:cNvPr id="13327" name="Text Box 17">
                <a:extLst>
                  <a:ext uri="{FF2B5EF4-FFF2-40B4-BE49-F238E27FC236}">
                    <a16:creationId xmlns:a16="http://schemas.microsoft.com/office/drawing/2014/main" id="{D1DC4689-B704-4A67-8A5A-006D64A186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8" y="8365"/>
                <a:ext cx="3259" cy="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ea typeface="Times New Roman" panose="02020603050405020304" pitchFamily="18" charset="0"/>
                    <a:cs typeface="Arial" panose="020B0604020202020204" pitchFamily="34" charset="0"/>
                  </a:rPr>
                  <a:t>Two mask process</a:t>
                </a:r>
                <a:endParaRPr lang="en-GB" altLang="en-US" sz="2800"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328" name="Group 12">
                <a:extLst>
                  <a:ext uri="{FF2B5EF4-FFF2-40B4-BE49-F238E27FC236}">
                    <a16:creationId xmlns:a16="http://schemas.microsoft.com/office/drawing/2014/main" id="{D6C67E51-415C-4FA2-833C-D79EA82C05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58" y="13332"/>
                <a:ext cx="3301" cy="1309"/>
                <a:chOff x="6158" y="13332"/>
                <a:chExt cx="3301" cy="1309"/>
              </a:xfrm>
            </p:grpSpPr>
            <p:grpSp>
              <p:nvGrpSpPr>
                <p:cNvPr id="13334" name="Group 14">
                  <a:extLst>
                    <a:ext uri="{FF2B5EF4-FFF2-40B4-BE49-F238E27FC236}">
                      <a16:creationId xmlns:a16="http://schemas.microsoft.com/office/drawing/2014/main" id="{2505DCE8-C510-4CE0-BA37-73E723FF11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58" y="13435"/>
                  <a:ext cx="3198" cy="1206"/>
                  <a:chOff x="6158" y="13435"/>
                  <a:chExt cx="3198" cy="1206"/>
                </a:xfrm>
              </p:grpSpPr>
              <p:sp>
                <p:nvSpPr>
                  <p:cNvPr id="13336" name="Rectangle 16">
                    <a:extLst>
                      <a:ext uri="{FF2B5EF4-FFF2-40B4-BE49-F238E27FC236}">
                        <a16:creationId xmlns:a16="http://schemas.microsoft.com/office/drawing/2014/main" id="{9ABF003C-4A99-48CA-95F4-1DBB608D12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8" y="13435"/>
                    <a:ext cx="3198" cy="120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  <p:sp>
                <p:nvSpPr>
                  <p:cNvPr id="13337" name="Rectangle 15">
                    <a:extLst>
                      <a:ext uri="{FF2B5EF4-FFF2-40B4-BE49-F238E27FC236}">
                        <a16:creationId xmlns:a16="http://schemas.microsoft.com/office/drawing/2014/main" id="{E88FE38C-C462-4046-A7C4-C2C5F6F231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1" y="13729"/>
                    <a:ext cx="2857" cy="54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</p:grpSp>
            <p:sp>
              <p:nvSpPr>
                <p:cNvPr id="13335" name="Text Box 13">
                  <a:extLst>
                    <a:ext uri="{FF2B5EF4-FFF2-40B4-BE49-F238E27FC236}">
                      <a16:creationId xmlns:a16="http://schemas.microsoft.com/office/drawing/2014/main" id="{14CDFD37-E7A3-41F3-BB6F-52E15D81D0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229" y="13332"/>
                  <a:ext cx="1230" cy="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200">
                      <a:ea typeface="Times New Roman" panose="02020603050405020304" pitchFamily="18" charset="0"/>
                      <a:cs typeface="Arial" panose="020B0604020202020204" pitchFamily="34" charset="0"/>
                    </a:rPr>
                    <a:t>mask #2</a:t>
                  </a:r>
                  <a:endParaRPr lang="en-GB" altLang="en-US" sz="1800"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329" name="Group 7">
                <a:extLst>
                  <a:ext uri="{FF2B5EF4-FFF2-40B4-BE49-F238E27FC236}">
                    <a16:creationId xmlns:a16="http://schemas.microsoft.com/office/drawing/2014/main" id="{6B24D2D2-A2C3-4FC1-994E-B90EEE5A5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13" y="8933"/>
                <a:ext cx="3043" cy="1229"/>
                <a:chOff x="6313" y="8933"/>
                <a:chExt cx="3043" cy="1229"/>
              </a:xfrm>
            </p:grpSpPr>
            <p:grpSp>
              <p:nvGrpSpPr>
                <p:cNvPr id="13330" name="Group 9">
                  <a:extLst>
                    <a:ext uri="{FF2B5EF4-FFF2-40B4-BE49-F238E27FC236}">
                      <a16:creationId xmlns:a16="http://schemas.microsoft.com/office/drawing/2014/main" id="{6624D158-88A8-4EBB-BCA2-65D08BF2E3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13" y="8933"/>
                  <a:ext cx="2853" cy="1229"/>
                  <a:chOff x="6313" y="8933"/>
                  <a:chExt cx="2853" cy="1229"/>
                </a:xfrm>
              </p:grpSpPr>
              <p:sp>
                <p:nvSpPr>
                  <p:cNvPr id="13332" name="Rectangle 11">
                    <a:extLst>
                      <a:ext uri="{FF2B5EF4-FFF2-40B4-BE49-F238E27FC236}">
                        <a16:creationId xmlns:a16="http://schemas.microsoft.com/office/drawing/2014/main" id="{FD18E59E-5B2D-4F09-9874-F99D63ED26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13" y="8933"/>
                    <a:ext cx="2853" cy="122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  <p:sp>
                <p:nvSpPr>
                  <p:cNvPr id="13333" name="Rectangle 10">
                    <a:extLst>
                      <a:ext uri="{FF2B5EF4-FFF2-40B4-BE49-F238E27FC236}">
                        <a16:creationId xmlns:a16="http://schemas.microsoft.com/office/drawing/2014/main" id="{8DD9BA69-B77A-4A80-9E2C-C42AE8C548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03" y="9378"/>
                    <a:ext cx="322" cy="33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i-FI" altLang="en-US" sz="1800"/>
                  </a:p>
                </p:txBody>
              </p:sp>
            </p:grpSp>
            <p:sp>
              <p:nvSpPr>
                <p:cNvPr id="13331" name="Text Box 8">
                  <a:extLst>
                    <a:ext uri="{FF2B5EF4-FFF2-40B4-BE49-F238E27FC236}">
                      <a16:creationId xmlns:a16="http://schemas.microsoft.com/office/drawing/2014/main" id="{0C9C1196-E5BD-49C4-A8F0-CCBDF66AF0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87" y="8933"/>
                  <a:ext cx="1269" cy="4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200">
                      <a:solidFill>
                        <a:srgbClr val="FFFFFF"/>
                      </a:solidFill>
                      <a:ea typeface="Times New Roman" panose="02020603050405020304" pitchFamily="18" charset="0"/>
                      <a:cs typeface="Arial" panose="020B0604020202020204" pitchFamily="34" charset="0"/>
                    </a:rPr>
                    <a:t>mask #1</a:t>
                  </a:r>
                  <a:endParaRPr lang="en-GB" altLang="en-US" sz="1800"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323" name="Text Box 5">
              <a:extLst>
                <a:ext uri="{FF2B5EF4-FFF2-40B4-BE49-F238E27FC236}">
                  <a16:creationId xmlns:a16="http://schemas.microsoft.com/office/drawing/2014/main" id="{83CEE21E-2992-4A45-813E-6F93EA270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7" y="10241"/>
              <a:ext cx="975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ea typeface="Times New Roman" panose="02020603050405020304" pitchFamily="18" charset="0"/>
                  <a:cs typeface="Arial" panose="020B0604020202020204" pitchFamily="34" charset="0"/>
                </a:rPr>
                <a:t>mask</a:t>
              </a:r>
              <a:endParaRPr lang="en-GB" altLang="en-US" sz="1800"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53A02E4-0055-495A-A5DD-79FC9F775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65" y="1512475"/>
            <a:ext cx="183649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Litho</a:t>
            </a:r>
            <a:r>
              <a:rPr lang="fi-FI" altLang="en-US" sz="1800" dirty="0"/>
              <a:t>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Etch</a:t>
            </a:r>
            <a:r>
              <a:rPr lang="fi-FI" altLang="en-US" sz="1800" dirty="0"/>
              <a:t> </a:t>
            </a:r>
            <a:r>
              <a:rPr lang="fi-FI" altLang="en-US" sz="1800" dirty="0" err="1"/>
              <a:t>anchor</a:t>
            </a:r>
            <a:r>
              <a:rPr lang="fi-FI" altLang="en-US" sz="1800" dirty="0"/>
              <a:t> </a:t>
            </a:r>
            <a:r>
              <a:rPr lang="fi-FI" altLang="en-US" sz="1800" dirty="0" err="1"/>
              <a:t>hole</a:t>
            </a:r>
            <a:r>
              <a:rPr lang="fi-FI" altLang="en-US" sz="1800" dirty="0"/>
              <a:t> in </a:t>
            </a:r>
            <a:r>
              <a:rPr lang="fi-FI" altLang="en-US" sz="1800" dirty="0" err="1"/>
              <a:t>sacrificial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layer</a:t>
            </a:r>
            <a:r>
              <a:rPr lang="fi-FI" altLang="en-US" sz="1800" dirty="0"/>
              <a:t>, </a:t>
            </a:r>
            <a:r>
              <a:rPr lang="fi-FI" altLang="en-US" sz="1800" dirty="0" err="1"/>
              <a:t>strip</a:t>
            </a:r>
            <a:r>
              <a:rPr lang="fi-FI" altLang="en-US" sz="1800" dirty="0"/>
              <a:t> </a:t>
            </a:r>
            <a:r>
              <a:rPr lang="fi-FI" altLang="en-US" sz="1800" dirty="0" err="1"/>
              <a:t>resist</a:t>
            </a: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Deposit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structural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layer</a:t>
            </a: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Litho</a:t>
            </a:r>
            <a:r>
              <a:rPr lang="fi-FI" altLang="en-US" sz="1800" dirty="0"/>
              <a:t>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Etch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structural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layer</a:t>
            </a:r>
            <a:r>
              <a:rPr lang="fi-FI" altLang="en-US" sz="1800" dirty="0"/>
              <a:t>, </a:t>
            </a:r>
            <a:r>
              <a:rPr lang="fi-FI" altLang="en-US" sz="1800" dirty="0" err="1"/>
              <a:t>strip</a:t>
            </a:r>
            <a:r>
              <a:rPr lang="fi-FI" altLang="en-US" sz="1800" dirty="0"/>
              <a:t> </a:t>
            </a:r>
            <a:r>
              <a:rPr lang="fi-FI" altLang="en-US" sz="1800" dirty="0" err="1"/>
              <a:t>resist</a:t>
            </a: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Etch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sacrificial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layer</a:t>
            </a:r>
            <a:endParaRPr lang="fi-FI" altLang="en-US" sz="1800" dirty="0"/>
          </a:p>
        </p:txBody>
      </p:sp>
      <p:sp>
        <p:nvSpPr>
          <p:cNvPr id="13318" name="TextBox 45">
            <a:extLst>
              <a:ext uri="{FF2B5EF4-FFF2-40B4-BE49-F238E27FC236}">
                <a16:creationId xmlns:a16="http://schemas.microsoft.com/office/drawing/2014/main" id="{8287B2C2-3E01-45FE-B014-15D959BC2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2" y="2093343"/>
            <a:ext cx="15811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Etch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structural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layer</a:t>
            </a:r>
            <a:r>
              <a:rPr lang="fi-FI" altLang="en-US" sz="1800" dirty="0"/>
              <a:t> </a:t>
            </a:r>
            <a:r>
              <a:rPr lang="fi-FI" altLang="en-US" sz="1800" dirty="0" err="1"/>
              <a:t>with</a:t>
            </a:r>
            <a:r>
              <a:rPr lang="fi-FI" altLang="en-US" sz="1800" dirty="0"/>
              <a:t> </a:t>
            </a:r>
            <a:r>
              <a:rPr lang="fi-FI" altLang="en-US" sz="1800" dirty="0" err="1"/>
              <a:t>resist</a:t>
            </a:r>
            <a:r>
              <a:rPr lang="fi-FI" altLang="en-US" sz="1800" dirty="0"/>
              <a:t> </a:t>
            </a:r>
            <a:r>
              <a:rPr lang="fi-FI" altLang="en-US" sz="1800" dirty="0" err="1"/>
              <a:t>mask</a:t>
            </a:r>
            <a:r>
              <a:rPr lang="fi-FI" altLang="en-US" sz="18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strip</a:t>
            </a:r>
            <a:r>
              <a:rPr lang="fi-FI" altLang="en-US" sz="1800" dirty="0"/>
              <a:t> </a:t>
            </a:r>
            <a:r>
              <a:rPr lang="fi-FI" altLang="en-US" sz="1800" dirty="0" err="1"/>
              <a:t>resist</a:t>
            </a:r>
            <a:endParaRPr lang="fi-FI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en-US" sz="1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78B961-63E7-4398-AD28-D6EE1E671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7" y="3843831"/>
            <a:ext cx="1172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 dirty="0" err="1"/>
              <a:t>Etch</a:t>
            </a:r>
            <a:r>
              <a:rPr lang="fi-FI" altLang="en-US" sz="1800" dirty="0"/>
              <a:t> </a:t>
            </a:r>
            <a:r>
              <a:rPr lang="fi-FI" altLang="en-US" sz="1800" dirty="0" err="1"/>
              <a:t>sacrificial</a:t>
            </a:r>
            <a:r>
              <a:rPr lang="fi-FI" altLang="en-US" sz="1800" dirty="0"/>
              <a:t> </a:t>
            </a:r>
            <a:r>
              <a:rPr lang="fi-FI" altLang="en-US" sz="1800" dirty="0" err="1"/>
              <a:t>layer</a:t>
            </a:r>
            <a:endParaRPr lang="fi-FI" altLang="en-US"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10F2E0-F25A-4535-9430-B93E77C12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9C268E3C-269B-4F71-B456-4E36DBB3F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792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/>
              <a:t>Material pairs &amp; etchants </a:t>
            </a:r>
            <a:endParaRPr lang="en-US" altLang="en-US" sz="4400"/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CF076A5A-FBBA-418C-80C5-F71CB940F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17625"/>
            <a:ext cx="86106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52352" bIns="0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Structural film	Sacrificial film	Sacrificial etch(es)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polysilicon 		oxide			HF, HF vapor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silicon nitride	oxide			HF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silicon nitride	Al			NaOH, H</a:t>
            </a:r>
            <a:r>
              <a:rPr lang="en-US" altLang="en-US" sz="2000" baseline="-30000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PO</a:t>
            </a:r>
            <a:r>
              <a:rPr lang="en-US" altLang="en-US" sz="2000" baseline="-30000" dirty="0">
                <a:latin typeface="Georgia" panose="02040502050405020303" pitchFamily="18" charset="0"/>
                <a:cs typeface="Times New Roman" panose="02020603050405020304" pitchFamily="18" charset="0"/>
              </a:rPr>
              <a:t>4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nickel		Cu			</a:t>
            </a: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HCl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nickel		</a:t>
            </a: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resist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	oxygen plasma 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aluminum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</a:t>
            </a: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resist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	oxygen plasma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gold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Cu			</a:t>
            </a: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HCl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gold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</a:t>
            </a:r>
            <a:r>
              <a:rPr lang="sv-SE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resist</a:t>
            </a:r>
            <a:r>
              <a:rPr lang="sv-SE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	oxygen plasma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copper		resist			oxygen plasma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Parylene</a:t>
            </a: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		resist			acetone, other solvents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SU-8		Cu			HCl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C61D64-981B-4297-93CB-5F02FF75A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A5D8C-99B9-4B95-841E-D0749A094FEA}"/>
              </a:ext>
            </a:extLst>
          </p:cNvPr>
          <p:cNvSpPr txBox="1"/>
          <p:nvPr/>
        </p:nvSpPr>
        <p:spPr>
          <a:xfrm>
            <a:off x="603250" y="5416550"/>
            <a:ext cx="82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CVD oxide	       CVD polysilicon	       SF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plasma, XeF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vapor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14E46C-3EE0-4585-A7A8-0E628AD2261B}"/>
              </a:ext>
            </a:extLst>
          </p:cNvPr>
          <p:cNvSpPr/>
          <p:nvPr/>
        </p:nvSpPr>
        <p:spPr>
          <a:xfrm>
            <a:off x="381000" y="1936750"/>
            <a:ext cx="2406650" cy="1219200"/>
          </a:xfrm>
          <a:prstGeom prst="ellipse">
            <a:avLst/>
          </a:prstGeom>
          <a:solidFill>
            <a:srgbClr val="BBE0E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0C870-C047-4059-BEFE-716682BC9A67}"/>
              </a:ext>
            </a:extLst>
          </p:cNvPr>
          <p:cNvSpPr/>
          <p:nvPr/>
        </p:nvSpPr>
        <p:spPr>
          <a:xfrm>
            <a:off x="330200" y="5327650"/>
            <a:ext cx="1695450" cy="558800"/>
          </a:xfrm>
          <a:prstGeom prst="ellipse">
            <a:avLst/>
          </a:prstGeom>
          <a:solidFill>
            <a:srgbClr val="BBE0E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72FF0E0-DA6E-4979-AD2C-9712F29F3A47}"/>
              </a:ext>
            </a:extLst>
          </p:cNvPr>
          <p:cNvSpPr/>
          <p:nvPr/>
        </p:nvSpPr>
        <p:spPr>
          <a:xfrm>
            <a:off x="2019300" y="3111500"/>
            <a:ext cx="2324100" cy="3422937"/>
          </a:xfrm>
          <a:custGeom>
            <a:avLst/>
            <a:gdLst>
              <a:gd name="connsiteX0" fmla="*/ 0 w 2324100"/>
              <a:gd name="connsiteY0" fmla="*/ 0 h 3422937"/>
              <a:gd name="connsiteX1" fmla="*/ 387350 w 2324100"/>
              <a:gd name="connsiteY1" fmla="*/ 2959100 h 3422937"/>
              <a:gd name="connsiteX2" fmla="*/ 2324100 w 2324100"/>
              <a:gd name="connsiteY2" fmla="*/ 3371850 h 342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4100" h="3422937">
                <a:moveTo>
                  <a:pt x="0" y="0"/>
                </a:moveTo>
                <a:cubicBezTo>
                  <a:pt x="0" y="1198562"/>
                  <a:pt x="0" y="2397125"/>
                  <a:pt x="387350" y="2959100"/>
                </a:cubicBezTo>
                <a:cubicBezTo>
                  <a:pt x="774700" y="3521075"/>
                  <a:pt x="1549400" y="3446462"/>
                  <a:pt x="2324100" y="33718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ED4DCA-A92D-4425-8FFC-1A8D1E147DB5}"/>
              </a:ext>
            </a:extLst>
          </p:cNvPr>
          <p:cNvSpPr/>
          <p:nvPr/>
        </p:nvSpPr>
        <p:spPr>
          <a:xfrm>
            <a:off x="1099361" y="5867400"/>
            <a:ext cx="3301189" cy="787400"/>
          </a:xfrm>
          <a:custGeom>
            <a:avLst/>
            <a:gdLst>
              <a:gd name="connsiteX0" fmla="*/ 132539 w 3301189"/>
              <a:gd name="connsiteY0" fmla="*/ 0 h 787400"/>
              <a:gd name="connsiteX1" fmla="*/ 373839 w 3301189"/>
              <a:gd name="connsiteY1" fmla="*/ 527050 h 787400"/>
              <a:gd name="connsiteX2" fmla="*/ 3301189 w 3301189"/>
              <a:gd name="connsiteY2" fmla="*/ 787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1189" h="787400">
                <a:moveTo>
                  <a:pt x="132539" y="0"/>
                </a:moveTo>
                <a:cubicBezTo>
                  <a:pt x="-10865" y="197908"/>
                  <a:pt x="-154269" y="395817"/>
                  <a:pt x="373839" y="527050"/>
                </a:cubicBezTo>
                <a:cubicBezTo>
                  <a:pt x="901947" y="658283"/>
                  <a:pt x="2101568" y="722841"/>
                  <a:pt x="3301189" y="787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D5D7A-C55C-465C-805B-91C2229DC6D1}"/>
              </a:ext>
            </a:extLst>
          </p:cNvPr>
          <p:cNvSpPr txBox="1"/>
          <p:nvPr/>
        </p:nvSpPr>
        <p:spPr>
          <a:xfrm>
            <a:off x="4305300" y="6356289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0000"/>
                </a:highlight>
              </a:rPr>
              <a:t>Deposition &gt;300</a:t>
            </a:r>
            <a:r>
              <a:rPr lang="en-US" sz="2000" baseline="30000" dirty="0">
                <a:highlight>
                  <a:srgbClr val="FF0000"/>
                </a:highlight>
              </a:rPr>
              <a:t>o</a:t>
            </a:r>
            <a:r>
              <a:rPr lang="en-US" sz="2000" dirty="0">
                <a:highlight>
                  <a:srgbClr val="FF0000"/>
                </a:highlight>
              </a:rPr>
              <a:t>C</a:t>
            </a:r>
            <a:endParaRPr lang="LID4096" sz="2000" dirty="0">
              <a:highlight>
                <a:srgbClr val="FF0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1E4724-881C-452D-9EAB-495C52F6671B}"/>
              </a:ext>
            </a:extLst>
          </p:cNvPr>
          <p:cNvSpPr/>
          <p:nvPr/>
        </p:nvSpPr>
        <p:spPr>
          <a:xfrm>
            <a:off x="2749955" y="1987550"/>
            <a:ext cx="1174750" cy="1073210"/>
          </a:xfrm>
          <a:prstGeom prst="ellipse">
            <a:avLst/>
          </a:prstGeom>
          <a:solidFill>
            <a:srgbClr val="FFC000">
              <a:alpha val="6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CDCEAF-9BE1-4056-A267-62221D226B52}"/>
              </a:ext>
            </a:extLst>
          </p:cNvPr>
          <p:cNvSpPr/>
          <p:nvPr/>
        </p:nvSpPr>
        <p:spPr>
          <a:xfrm>
            <a:off x="2733675" y="5451445"/>
            <a:ext cx="2317750" cy="400110"/>
          </a:xfrm>
          <a:prstGeom prst="ellipse">
            <a:avLst/>
          </a:prstGeom>
          <a:solidFill>
            <a:srgbClr val="FFC000">
              <a:alpha val="6313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26CB02-B941-4994-ABCD-2C76336F15A0}"/>
              </a:ext>
            </a:extLst>
          </p:cNvPr>
          <p:cNvSpPr/>
          <p:nvPr/>
        </p:nvSpPr>
        <p:spPr>
          <a:xfrm>
            <a:off x="4070351" y="4759414"/>
            <a:ext cx="501650" cy="682535"/>
          </a:xfrm>
          <a:custGeom>
            <a:avLst/>
            <a:gdLst>
              <a:gd name="connsiteX0" fmla="*/ 0 w 546125"/>
              <a:gd name="connsiteY0" fmla="*/ 1143000 h 1143000"/>
              <a:gd name="connsiteX1" fmla="*/ 469900 w 546125"/>
              <a:gd name="connsiteY1" fmla="*/ 482600 h 1143000"/>
              <a:gd name="connsiteX2" fmla="*/ 539750 w 546125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125" h="1143000">
                <a:moveTo>
                  <a:pt x="0" y="1143000"/>
                </a:moveTo>
                <a:cubicBezTo>
                  <a:pt x="189971" y="908050"/>
                  <a:pt x="379942" y="673100"/>
                  <a:pt x="469900" y="482600"/>
                </a:cubicBezTo>
                <a:cubicBezTo>
                  <a:pt x="559858" y="292100"/>
                  <a:pt x="549804" y="146050"/>
                  <a:pt x="5397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4E539-E930-4D06-9025-EE92D51CA371}"/>
              </a:ext>
            </a:extLst>
          </p:cNvPr>
          <p:cNvSpPr txBox="1"/>
          <p:nvPr/>
        </p:nvSpPr>
        <p:spPr>
          <a:xfrm>
            <a:off x="3956050" y="4201209"/>
            <a:ext cx="150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Must handle 300</a:t>
            </a:r>
            <a:r>
              <a:rPr lang="en-US" baseline="30000" dirty="0">
                <a:highlight>
                  <a:srgbClr val="FF0000"/>
                </a:highlight>
              </a:rPr>
              <a:t>o</a:t>
            </a:r>
            <a:r>
              <a:rPr lang="en-US" dirty="0">
                <a:highlight>
                  <a:srgbClr val="FF0000"/>
                </a:highlight>
              </a:rPr>
              <a:t>C</a:t>
            </a:r>
            <a:endParaRPr lang="LID4096" dirty="0">
              <a:highlight>
                <a:srgbClr val="FF0000"/>
              </a:highlight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FB3F3F6-A72B-428A-9259-274DF530D820}"/>
              </a:ext>
            </a:extLst>
          </p:cNvPr>
          <p:cNvSpPr/>
          <p:nvPr/>
        </p:nvSpPr>
        <p:spPr>
          <a:xfrm>
            <a:off x="3905250" y="2679700"/>
            <a:ext cx="584200" cy="1536700"/>
          </a:xfrm>
          <a:custGeom>
            <a:avLst/>
            <a:gdLst>
              <a:gd name="connsiteX0" fmla="*/ 0 w 584200"/>
              <a:gd name="connsiteY0" fmla="*/ 0 h 1536700"/>
              <a:gd name="connsiteX1" fmla="*/ 292100 w 584200"/>
              <a:gd name="connsiteY1" fmla="*/ 406400 h 1536700"/>
              <a:gd name="connsiteX2" fmla="*/ 584200 w 584200"/>
              <a:gd name="connsiteY2" fmla="*/ 15367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" h="1536700">
                <a:moveTo>
                  <a:pt x="0" y="0"/>
                </a:moveTo>
                <a:cubicBezTo>
                  <a:pt x="97366" y="75141"/>
                  <a:pt x="194733" y="150283"/>
                  <a:pt x="292100" y="406400"/>
                </a:cubicBezTo>
                <a:cubicBezTo>
                  <a:pt x="389467" y="662517"/>
                  <a:pt x="486833" y="1099608"/>
                  <a:pt x="584200" y="1536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>
            <a:extLst>
              <a:ext uri="{FF2B5EF4-FFF2-40B4-BE49-F238E27FC236}">
                <a16:creationId xmlns:a16="http://schemas.microsoft.com/office/drawing/2014/main" id="{30527314-A7C1-4AE8-BE0F-0F40B9F03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5600"/>
            <a:ext cx="868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/>
              <a:t>HF etching of SiO</a:t>
            </a:r>
            <a:r>
              <a:rPr lang="en-GB" altLang="en-US" sz="4000" baseline="-25000" dirty="0"/>
              <a:t>2 </a:t>
            </a:r>
            <a:r>
              <a:rPr lang="en-GB" altLang="en-US" sz="4000" dirty="0"/>
              <a:t>and other materials</a:t>
            </a:r>
            <a:endParaRPr lang="en-US" altLang="en-US" sz="4000" dirty="0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8BB43251-C1F6-417A-9579-87D56EC90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135188"/>
            <a:ext cx="762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28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Etchant</a:t>
            </a: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	Material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		SiO</a:t>
            </a:r>
            <a:r>
              <a:rPr lang="es-ES_tradnl" altLang="en-US" sz="2800" baseline="-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	</a:t>
            </a:r>
            <a:r>
              <a:rPr lang="es-ES_tradnl" altLang="en-US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TEOS</a:t>
            </a: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	PSG	 Si</a:t>
            </a:r>
            <a:r>
              <a:rPr lang="es-ES_tradnl" altLang="en-US" sz="2800" baseline="-30000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N</a:t>
            </a:r>
            <a:r>
              <a:rPr lang="es-ES_tradnl" altLang="en-US" sz="2800" baseline="-30000" dirty="0">
                <a:latin typeface="Georgia" panose="02040502050405020303" pitchFamily="18" charset="0"/>
                <a:cs typeface="Times New Roman" panose="02020603050405020304" pitchFamily="18" charset="0"/>
              </a:rPr>
              <a:t>4</a:t>
            </a: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 Al	Mo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HF (49%)	1763	3969	4778	 15	 38	0.15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BHF		133	107	1024	 1	 3	0.5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n-US" sz="2800" dirty="0">
                <a:latin typeface="Georgia" panose="02040502050405020303" pitchFamily="18" charset="0"/>
                <a:cs typeface="Times New Roman" panose="02020603050405020304" pitchFamily="18" charset="0"/>
              </a:rPr>
              <a:t>1:10 HF	48	157	922	 1.5	320	0.15</a:t>
            </a:r>
            <a:endParaRPr lang="es-ES_tradnl" altLang="en-US" sz="4000" dirty="0"/>
          </a:p>
        </p:txBody>
      </p:sp>
      <p:sp>
        <p:nvSpPr>
          <p:cNvPr id="15364" name="TextBox 1">
            <a:extLst>
              <a:ext uri="{FF2B5EF4-FFF2-40B4-BE49-F238E27FC236}">
                <a16:creationId xmlns:a16="http://schemas.microsoft.com/office/drawing/2014/main" id="{85D2FFDC-AA2B-4768-AB79-AD370306E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427" y="4559300"/>
            <a:ext cx="6234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Etch</a:t>
            </a:r>
            <a:r>
              <a:rPr lang="fi-FI" alt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altLang="fi-FI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rates</a:t>
            </a:r>
            <a:r>
              <a:rPr lang="fi-FI" alt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altLang="fi-FI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fi-FI" alt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/min</a:t>
            </a:r>
            <a:endParaRPr lang="en-US" altLang="fi-FI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98B4F60-D578-40A0-AD3D-46201C000D79}"/>
              </a:ext>
            </a:extLst>
          </p:cNvPr>
          <p:cNvSpPr/>
          <p:nvPr/>
        </p:nvSpPr>
        <p:spPr>
          <a:xfrm>
            <a:off x="3422650" y="2520950"/>
            <a:ext cx="1879600" cy="571500"/>
          </a:xfrm>
          <a:prstGeom prst="ellipse">
            <a:avLst/>
          </a:prstGeom>
          <a:solidFill>
            <a:srgbClr val="FDBBA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D806F0A-8521-4A85-B181-F19C1B6BCDD3}"/>
              </a:ext>
            </a:extLst>
          </p:cNvPr>
          <p:cNvSpPr/>
          <p:nvPr/>
        </p:nvSpPr>
        <p:spPr>
          <a:xfrm rot="13344362">
            <a:off x="1649724" y="2025534"/>
            <a:ext cx="1085850" cy="33337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F1AB7-A5CA-4B0C-BF98-59FEC7929BDA}"/>
              </a:ext>
            </a:extLst>
          </p:cNvPr>
          <p:cNvSpPr txBox="1"/>
          <p:nvPr/>
        </p:nvSpPr>
        <p:spPr>
          <a:xfrm>
            <a:off x="6026150" y="1792112"/>
            <a:ext cx="285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These are CVD oxides</a:t>
            </a:r>
            <a:endParaRPr lang="LID4096" sz="20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95842-B546-49F6-B522-83E013A4A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5A2CB3B-A7E0-443B-B904-124AF14FE008}"/>
              </a:ext>
            </a:extLst>
          </p:cNvPr>
          <p:cNvSpPr/>
          <p:nvPr/>
        </p:nvSpPr>
        <p:spPr>
          <a:xfrm>
            <a:off x="2567457" y="2520950"/>
            <a:ext cx="913238" cy="702025"/>
          </a:xfrm>
          <a:prstGeom prst="ellipse">
            <a:avLst/>
          </a:prstGeom>
          <a:solidFill>
            <a:schemeClr val="accent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1187B9F-0F47-48DC-ABA4-B0699C906462}"/>
              </a:ext>
            </a:extLst>
          </p:cNvPr>
          <p:cNvSpPr/>
          <p:nvPr/>
        </p:nvSpPr>
        <p:spPr>
          <a:xfrm rot="20016990">
            <a:off x="5178714" y="2112664"/>
            <a:ext cx="952500" cy="341312"/>
          </a:xfrm>
          <a:prstGeom prst="rightArrow">
            <a:avLst/>
          </a:prstGeom>
          <a:solidFill>
            <a:srgbClr val="FDB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D9F12-7C8F-4D5E-A7DF-8342A5BC93CA}"/>
              </a:ext>
            </a:extLst>
          </p:cNvPr>
          <p:cNvSpPr txBox="1"/>
          <p:nvPr/>
        </p:nvSpPr>
        <p:spPr>
          <a:xfrm>
            <a:off x="342900" y="1326774"/>
            <a:ext cx="190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oxide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3556F-7E17-49E1-8342-F18018A8E35B}"/>
              </a:ext>
            </a:extLst>
          </p:cNvPr>
          <p:cNvSpPr txBox="1"/>
          <p:nvPr/>
        </p:nvSpPr>
        <p:spPr>
          <a:xfrm>
            <a:off x="697605" y="5537915"/>
            <a:ext cx="7937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oxide properties are always the same, but (PE)CVD oxide properties are strongly deposition process dependent</a:t>
            </a:r>
            <a:endParaRPr lang="LID4096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9" grpId="0" animBg="1"/>
      <p:bldP spid="6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6.0&quot;&gt;&lt;object type=&quot;1&quot; unique_id=&quot;10001&quot;&gt;&lt;object type=&quot;8&quot; unique_id=&quot;10819&quot;&gt;&lt;/object&gt;&lt;object type=&quot;2&quot; unique_id=&quot;10820&quot;&gt;&lt;object type=&quot;3&quot; unique_id=&quot;10863&quot;&gt;&lt;property id=&quot;20148&quot; value=&quot;5&quot;/&gt;&lt;property id=&quot;20300&quot; value=&quot;Slide 1&quot;/&gt;&lt;property id=&quot;20307&quot; value=&quot;276&quot;/&gt;&lt;/object&gt;&lt;object type=&quot;3&quot; unique_id=&quot;11646&quot;&gt;&lt;property id=&quot;20148&quot; value=&quot;5&quot;/&gt;&lt;property id=&quot;20300&quot; value=&quot;Slide 2&quot;/&gt;&lt;property id=&quot;20307&quot; value=&quot;277&quot;/&gt;&lt;/object&gt;&lt;object type=&quot;3&quot; unique_id=&quot;11647&quot;&gt;&lt;property id=&quot;20148&quot; value=&quot;5&quot;/&gt;&lt;property id=&quot;20300&quot; value=&quot;Slide 3&quot;/&gt;&lt;property id=&quot;20307&quot; value=&quot;278&quot;/&gt;&lt;/object&gt;&lt;object type=&quot;3&quot; unique_id=&quot;11648&quot;&gt;&lt;property id=&quot;20148&quot; value=&quot;5&quot;/&gt;&lt;property id=&quot;20300&quot; value=&quot;Slide 5&quot;/&gt;&lt;property id=&quot;20307&quot; value=&quot;279&quot;/&gt;&lt;/object&gt;&lt;object type=&quot;3&quot; unique_id=&quot;11649&quot;&gt;&lt;property id=&quot;20148&quot; value=&quot;5&quot;/&gt;&lt;property id=&quot;20300&quot; value=&quot;Slide 8&quot;/&gt;&lt;property id=&quot;20307&quot; value=&quot;280&quot;/&gt;&lt;/object&gt;&lt;object type=&quot;3&quot; unique_id=&quot;11650&quot;&gt;&lt;property id=&quot;20148&quot; value=&quot;5&quot;/&gt;&lt;property id=&quot;20300&quot; value=&quot;Slide 9&quot;/&gt;&lt;property id=&quot;20307&quot; value=&quot;281&quot;/&gt;&lt;/object&gt;&lt;object type=&quot;3&quot; unique_id=&quot;11651&quot;&gt;&lt;property id=&quot;20148&quot; value=&quot;5&quot;/&gt;&lt;property id=&quot;20300&quot; value=&quot;Slide 11&quot;/&gt;&lt;property id=&quot;20307&quot; value=&quot;282&quot;/&gt;&lt;/object&gt;&lt;object type=&quot;3&quot; unique_id=&quot;11652&quot;&gt;&lt;property id=&quot;20148&quot; value=&quot;5&quot;/&gt;&lt;property id=&quot;20300&quot; value=&quot;Slide 12&quot;/&gt;&lt;property id=&quot;20307&quot; value=&quot;283&quot;/&gt;&lt;/object&gt;&lt;object type=&quot;3&quot; unique_id=&quot;11653&quot;&gt;&lt;property id=&quot;20148&quot; value=&quot;5&quot;/&gt;&lt;property id=&quot;20300&quot; value=&quot;Slide 13&quot;/&gt;&lt;property id=&quot;20307&quot; value=&quot;284&quot;/&gt;&lt;/object&gt;&lt;object type=&quot;3&quot; unique_id=&quot;11654&quot;&gt;&lt;property id=&quot;20148&quot; value=&quot;5&quot;/&gt;&lt;property id=&quot;20300&quot; value=&quot;Slide 14&quot;/&gt;&lt;property id=&quot;20307&quot; value=&quot;285&quot;/&gt;&lt;/object&gt;&lt;object type=&quot;3&quot; unique_id=&quot;11655&quot;&gt;&lt;property id=&quot;20148&quot; value=&quot;5&quot;/&gt;&lt;property id=&quot;20300&quot; value=&quot;Slide 15&quot;/&gt;&lt;property id=&quot;20307&quot; value=&quot;286&quot;/&gt;&lt;/object&gt;&lt;object type=&quot;3&quot; unique_id=&quot;11656&quot;&gt;&lt;property id=&quot;20148&quot; value=&quot;5&quot;/&gt;&lt;property id=&quot;20300&quot; value=&quot;Slide 16&quot;/&gt;&lt;property id=&quot;20307&quot; value=&quot;287&quot;/&gt;&lt;/object&gt;&lt;object type=&quot;3&quot; unique_id=&quot;11657&quot;&gt;&lt;property id=&quot;20148&quot; value=&quot;5&quot;/&gt;&lt;property id=&quot;20300&quot; value=&quot;Slide 17&quot;/&gt;&lt;property id=&quot;20307&quot; value=&quot;288&quot;/&gt;&lt;/object&gt;&lt;object type=&quot;3&quot; unique_id=&quot;11658&quot;&gt;&lt;property id=&quot;20148&quot; value=&quot;5&quot;/&gt;&lt;property id=&quot;20300&quot; value=&quot;Slide 18&quot;/&gt;&lt;property id=&quot;20307&quot; value=&quot;289&quot;/&gt;&lt;/object&gt;&lt;object type=&quot;3&quot; unique_id=&quot;11659&quot;&gt;&lt;property id=&quot;20148&quot; value=&quot;5&quot;/&gt;&lt;property id=&quot;20300&quot; value=&quot;Slide 19&quot;/&gt;&lt;property id=&quot;20307&quot; value=&quot;290&quot;/&gt;&lt;/object&gt;&lt;object type=&quot;3&quot; unique_id=&quot;11660&quot;&gt;&lt;property id=&quot;20148&quot; value=&quot;5&quot;/&gt;&lt;property id=&quot;20300&quot; value=&quot;Slide 20&quot;/&gt;&lt;property id=&quot;20307&quot; value=&quot;291&quot;/&gt;&lt;/object&gt;&lt;object type=&quot;3&quot; unique_id=&quot;11661&quot;&gt;&lt;property id=&quot;20148&quot; value=&quot;5&quot;/&gt;&lt;property id=&quot;20300&quot; value=&quot;Slide 21&quot;/&gt;&lt;property id=&quot;20307&quot; value=&quot;292&quot;/&gt;&lt;/object&gt;&lt;object type=&quot;3&quot; unique_id=&quot;11662&quot;&gt;&lt;property id=&quot;20148&quot; value=&quot;5&quot;/&gt;&lt;property id=&quot;20300&quot; value=&quot;Slide 22&quot;/&gt;&lt;property id=&quot;20307&quot; value=&quot;293&quot;/&gt;&lt;/object&gt;&lt;object type=&quot;3&quot; unique_id=&quot;11663&quot;&gt;&lt;property id=&quot;20148&quot; value=&quot;5&quot;/&gt;&lt;property id=&quot;20300&quot; value=&quot;Slide 23&quot;/&gt;&lt;property id=&quot;20307&quot; value=&quot;294&quot;/&gt;&lt;/object&gt;&lt;object type=&quot;3&quot; unique_id=&quot;11664&quot;&gt;&lt;property id=&quot;20148&quot; value=&quot;5&quot;/&gt;&lt;property id=&quot;20300&quot; value=&quot;Slide 24&quot;/&gt;&lt;property id=&quot;20307&quot; value=&quot;295&quot;/&gt;&lt;/object&gt;&lt;object type=&quot;3&quot; unique_id=&quot;11665&quot;&gt;&lt;property id=&quot;20148&quot; value=&quot;5&quot;/&gt;&lt;property id=&quot;20300&quot; value=&quot;Slide 25&quot;/&gt;&lt;property id=&quot;20307&quot; value=&quot;296&quot;/&gt;&lt;/object&gt;&lt;object type=&quot;3&quot; unique_id=&quot;11666&quot;&gt;&lt;property id=&quot;20148&quot; value=&quot;5&quot;/&gt;&lt;property id=&quot;20300&quot; value=&quot;Slide 26&quot;/&gt;&lt;property id=&quot;20307&quot; value=&quot;297&quot;/&gt;&lt;/object&gt;&lt;object type=&quot;3&quot; unique_id=&quot;11667&quot;&gt;&lt;property id=&quot;20148&quot; value=&quot;5&quot;/&gt;&lt;property id=&quot;20300&quot; value=&quot;Slide 27&quot;/&gt;&lt;property id=&quot;20307&quot; value=&quot;298&quot;/&gt;&lt;/object&gt;&lt;object type=&quot;3&quot; unique_id=&quot;11668&quot;&gt;&lt;property id=&quot;20148&quot; value=&quot;5&quot;/&gt;&lt;property id=&quot;20300&quot; value=&quot;Slide 28&quot;/&gt;&lt;property id=&quot;20307&quot; value=&quot;299&quot;/&gt;&lt;/object&gt;&lt;object type=&quot;3&quot; unique_id=&quot;11669&quot;&gt;&lt;property id=&quot;20148&quot; value=&quot;5&quot;/&gt;&lt;property id=&quot;20300&quot; value=&quot;Slide 29&quot;/&gt;&lt;property id=&quot;20307&quot; value=&quot;300&quot;/&gt;&lt;/object&gt;&lt;object type=&quot;3&quot; unique_id=&quot;11670&quot;&gt;&lt;property id=&quot;20148&quot; value=&quot;5&quot;/&gt;&lt;property id=&quot;20300&quot; value=&quot;Slide 31&quot;/&gt;&lt;property id=&quot;20307&quot; value=&quot;301&quot;/&gt;&lt;/object&gt;&lt;object type=&quot;3&quot; unique_id=&quot;16908&quot;&gt;&lt;property id=&quot;20148&quot; value=&quot;5&quot;/&gt;&lt;property id=&quot;20300&quot; value=&quot;Slide 4&quot;/&gt;&lt;property id=&quot;20307&quot; value=&quot;306&quot;/&gt;&lt;/object&gt;&lt;object type=&quot;3&quot; unique_id=&quot;16909&quot;&gt;&lt;property id=&quot;20148&quot; value=&quot;5&quot;/&gt;&lt;property id=&quot;20300&quot; value=&quot;Slide 6&quot;/&gt;&lt;property id=&quot;20307&quot; value=&quot;307&quot;/&gt;&lt;/object&gt;&lt;object type=&quot;3&quot; unique_id=&quot;16910&quot;&gt;&lt;property id=&quot;20148&quot; value=&quot;5&quot;/&gt;&lt;property id=&quot;20300&quot; value=&quot;Slide 7&quot;/&gt;&lt;property id=&quot;20307&quot; value=&quot;308&quot;/&gt;&lt;/object&gt;&lt;object type=&quot;3&quot; unique_id=&quot;16911&quot;&gt;&lt;property id=&quot;20148&quot; value=&quot;5&quot;/&gt;&lt;property id=&quot;20300&quot; value=&quot;Slide 10&quot;/&gt;&lt;property id=&quot;20307&quot; value=&quot;309&quot;/&gt;&lt;/object&gt;&lt;object type=&quot;3&quot; unique_id=&quot;16912&quot;&gt;&lt;property id=&quot;20148&quot; value=&quot;5&quot;/&gt;&lt;property id=&quot;20300&quot; value=&quot;Slide 30&quot;/&gt;&lt;property id=&quot;20307&quot; value=&quot;310&quot;/&gt;&lt;/object&gt;&lt;object type=&quot;3&quot; unique_id=&quot;16913&quot;&gt;&lt;property id=&quot;20148&quot; value=&quot;5&quot;/&gt;&lt;property id=&quot;20300&quot; value=&quot;Slide 32&quot;/&gt;&lt;property id=&quot;20307&quot; value=&quot;302&quot;/&gt;&lt;/object&gt;&lt;object type=&quot;3&quot; unique_id=&quot;16914&quot;&gt;&lt;property id=&quot;20148&quot; value=&quot;5&quot;/&gt;&lt;property id=&quot;20300&quot; value=&quot;Slide 33&quot;/&gt;&lt;property id=&quot;20307&quot; value=&quot;303&quot;/&gt;&lt;/object&gt;&lt;object type=&quot;3&quot; unique_id=&quot;16915&quot;&gt;&lt;property id=&quot;20148&quot; value=&quot;5&quot;/&gt;&lt;property id=&quot;20300&quot; value=&quot;Slide 34&quot;/&gt;&lt;property id=&quot;20307&quot; value=&quot;304&quot;/&gt;&lt;/object&gt;&lt;object type=&quot;3&quot; unique_id=&quot;16916&quot;&gt;&lt;property id=&quot;20148&quot; value=&quot;5&quot;/&gt;&lt;property id=&quot;20300&quot; value=&quot;Slide 35&quot;/&gt;&lt;property id=&quot;20307&quot; value=&quot;305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31170</TotalTime>
  <Words>1580</Words>
  <Application>Microsoft Office PowerPoint</Application>
  <PresentationFormat>On-screen Show (4:3)</PresentationFormat>
  <Paragraphs>253</Paragraphs>
  <Slides>40</Slides>
  <Notes>2</Notes>
  <HiddenSlides>0</HiddenSlides>
  <MMClips>38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ComputerModern-Italic</vt:lpstr>
      <vt:lpstr>ComputerModern-Regular</vt:lpstr>
      <vt:lpstr>Georgia</vt:lpstr>
      <vt:lpstr>Times</vt:lpstr>
      <vt:lpstr>Times New Roman</vt:lpstr>
      <vt:lpstr>Default Design</vt:lpstr>
      <vt:lpstr>Equation.3</vt:lpstr>
      <vt:lpstr>PowerPoint Presentation</vt:lpstr>
      <vt:lpstr>Generic structure</vt:lpstr>
      <vt:lpstr>Applications</vt:lpstr>
      <vt:lpstr>Isotropic etching</vt:lpstr>
      <vt:lpstr>Isotropy: good and bad</vt:lpstr>
      <vt:lpstr>Single-mask mechanical amplifier</vt:lpstr>
      <vt:lpstr>PowerPoint Presentation</vt:lpstr>
      <vt:lpstr>PowerPoint Presentation</vt:lpstr>
      <vt:lpstr>PowerPoint Presentation</vt:lpstr>
      <vt:lpstr>Polysilicon</vt:lpstr>
      <vt:lpstr>Poly vs. &lt;Si&gt;</vt:lpstr>
      <vt:lpstr>Compressive stresses in film</vt:lpstr>
      <vt:lpstr>Desired state of affairs in most cases: structural layer is flat after release</vt:lpstr>
      <vt:lpstr>Tensile stress issues </vt:lpstr>
      <vt:lpstr>PowerPoint Presentation</vt:lpstr>
      <vt:lpstr>PowerPoint Presentation</vt:lpstr>
      <vt:lpstr>PowerPoint Presentation</vt:lpstr>
      <vt:lpstr>Lateral-field-excited (LFE) piezoelectric AlN contourmode</vt:lpstr>
      <vt:lpstr>LFE AlN fabrication</vt:lpstr>
      <vt:lpstr>Microphone</vt:lpstr>
      <vt:lpstr>Stiction (sticking + friction)</vt:lpstr>
      <vt:lpstr>Stiction prevention</vt:lpstr>
      <vt:lpstr>PowerPoint Presentation</vt:lpstr>
      <vt:lpstr>Stiction prevention: plasma release</vt:lpstr>
      <vt:lpstr>Dry release, but no plasma</vt:lpstr>
      <vt:lpstr>MEMS switches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release gap</vt:lpstr>
      <vt:lpstr>Non-critical release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µ-mirror array on CMOS</vt:lpstr>
      <vt:lpstr>Bulk vs. SOI vs. surface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laser</dc:creator>
  <cp:lastModifiedBy>Franssila Sami</cp:lastModifiedBy>
  <cp:revision>118</cp:revision>
  <dcterms:created xsi:type="dcterms:W3CDTF">2010-08-27T11:07:31Z</dcterms:created>
  <dcterms:modified xsi:type="dcterms:W3CDTF">2023-05-01T11:55:27Z</dcterms:modified>
</cp:coreProperties>
</file>