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0" r:id="rId6"/>
    <p:sldId id="303" r:id="rId7"/>
    <p:sldId id="315" r:id="rId8"/>
    <p:sldId id="318" r:id="rId9"/>
    <p:sldId id="304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3" r:id="rId19"/>
  </p:sldIdLst>
  <p:sldSz cx="9144000" cy="5143500" type="screen16x9"/>
  <p:notesSz cx="6858000" cy="138112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58E2"/>
    <a:srgbClr val="D664BE"/>
    <a:srgbClr val="499DB7"/>
    <a:srgbClr val="009900"/>
    <a:srgbClr val="FF9933"/>
    <a:srgbClr val="9900CC"/>
    <a:srgbClr val="0000FF"/>
    <a:srgbClr val="44A144"/>
    <a:srgbClr val="005EB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456B3-F2C9-4511-B4BE-05AFFA71172C}" v="1" dt="2020-10-05T07:27:02.84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5.10.2020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5.10.2020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Reference: Mike Ross or Ross Geller ;) Or everybody loves Raymond!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8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iki.ros.org/rqt_consol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iki.ros.org/rqt_plot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iki.ros.org/rqt_graph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os.org/rosbag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os.org/rosba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os.org/roswt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os.org/rospy/Overview/Loggin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B5AAE-6935-462C-9733-525D98B4D66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Vehicle Mechatronics: Control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3CC66-907C-48FE-AD8A-1BC3D8016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lIns="0" rIns="0" anchor="t"/>
          <a:lstStyle/>
          <a:p>
            <a:r>
              <a:rPr lang="en-US">
                <a:latin typeface="arial"/>
                <a:cs typeface="arial"/>
              </a:rPr>
              <a:t>Everybody loves ROS</a:t>
            </a:r>
            <a:endParaRPr lang="en-US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88B4C-B997-4D1C-9758-727515DB35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966372" y="4202964"/>
            <a:ext cx="2408118" cy="294419"/>
          </a:xfrm>
        </p:spPr>
        <p:txBody>
          <a:bodyPr anchor="t"/>
          <a:lstStyle/>
          <a:p>
            <a:r>
              <a:rPr lang="en-US">
                <a:latin typeface="arial"/>
                <a:cs typeface="arial"/>
              </a:rPr>
              <a:t>Slides: Jari </a:t>
            </a:r>
            <a:r>
              <a:rPr lang="en-US" err="1">
                <a:latin typeface="arial"/>
                <a:cs typeface="arial"/>
              </a:rPr>
              <a:t>Vepsäläinen</a:t>
            </a:r>
            <a:r>
              <a:rPr lang="en-US">
                <a:latin typeface="arial"/>
                <a:cs typeface="arial"/>
              </a:rPr>
              <a:t> &amp; Pavithra Gopalakrishnan </a:t>
            </a:r>
            <a:endParaRPr lang="en-US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B8299-358A-4579-BA99-37B69AADDE1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66372" y="4648600"/>
            <a:ext cx="2464025" cy="294419"/>
          </a:xfrm>
        </p:spPr>
        <p:txBody>
          <a:bodyPr anchor="t"/>
          <a:lstStyle/>
          <a:p>
            <a:r>
              <a:rPr lang="en-US">
                <a:latin typeface="arial"/>
                <a:cs typeface="arial"/>
              </a:rPr>
              <a:t>July 1,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73CB7-438C-4899-B9BB-1DFE1093B1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RQt Console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b="0" dirty="0"/>
              <a:t>$</a:t>
            </a:r>
            <a:r>
              <a:rPr lang="en-US" b="0" dirty="0" err="1"/>
              <a:t>rqt</a:t>
            </a:r>
            <a:r>
              <a:rPr lang="en-US" b="0" dirty="0"/>
              <a:t> console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87917-88F6-44ED-BC5F-6356EA0B4F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949159"/>
            <a:ext cx="8492897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Graphical user interface to display ROS 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Enables you to filter messages by name, topic, etc...</a:t>
            </a:r>
          </a:p>
          <a:p>
            <a:endParaRPr lang="fi-FI" dirty="0"/>
          </a:p>
        </p:txBody>
      </p:sp>
      <p:pic>
        <p:nvPicPr>
          <p:cNvPr id="2050" name="Picture 2" descr="rqt_console sample snapshot">
            <a:extLst>
              <a:ext uri="{FF2B5EF4-FFF2-40B4-BE49-F238E27FC236}">
                <a16:creationId xmlns:a16="http://schemas.microsoft.com/office/drawing/2014/main" id="{96E6322E-3084-4E0E-88EA-C2215599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82" y="1805621"/>
            <a:ext cx="5503236" cy="3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BE973-22EF-4672-A736-F0DA5CFE70B7}"/>
              </a:ext>
            </a:extLst>
          </p:cNvPr>
          <p:cNvSpPr/>
          <p:nvPr/>
        </p:nvSpPr>
        <p:spPr>
          <a:xfrm>
            <a:off x="1825556" y="2353457"/>
            <a:ext cx="5437178" cy="1206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2275A-B86B-46DE-BACD-3F42A2229E17}"/>
              </a:ext>
            </a:extLst>
          </p:cNvPr>
          <p:cNvSpPr txBox="1"/>
          <p:nvPr/>
        </p:nvSpPr>
        <p:spPr>
          <a:xfrm>
            <a:off x="7328792" y="2772145"/>
            <a:ext cx="161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EE353B"/>
                </a:solidFill>
              </a:rPr>
              <a:t>All log </a:t>
            </a:r>
            <a:r>
              <a:rPr lang="en-US" sz="1800" b="1" dirty="0" err="1">
                <a:solidFill>
                  <a:srgbClr val="EE353B"/>
                </a:solidFill>
              </a:rPr>
              <a:t>msgs</a:t>
            </a:r>
            <a:endParaRPr lang="fi-FI" sz="1800" b="1" dirty="0">
              <a:solidFill>
                <a:srgbClr val="EE353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F50FB-CF5C-4E48-B1A6-64EB21908839}"/>
              </a:ext>
            </a:extLst>
          </p:cNvPr>
          <p:cNvSpPr/>
          <p:nvPr/>
        </p:nvSpPr>
        <p:spPr>
          <a:xfrm>
            <a:off x="1840518" y="3620124"/>
            <a:ext cx="5437178" cy="574217"/>
          </a:xfrm>
          <a:prstGeom prst="rect">
            <a:avLst/>
          </a:prstGeom>
          <a:noFill/>
          <a:ln w="381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5EB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50F1F-6199-48AA-B1BA-731606856ADD}"/>
              </a:ext>
            </a:extLst>
          </p:cNvPr>
          <p:cNvSpPr txBox="1"/>
          <p:nvPr/>
        </p:nvSpPr>
        <p:spPr>
          <a:xfrm>
            <a:off x="7328791" y="3636435"/>
            <a:ext cx="161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5EB8"/>
                </a:solidFill>
              </a:rPr>
              <a:t>Filtered logs</a:t>
            </a:r>
            <a:endParaRPr lang="fi-FI" sz="1800" b="1" dirty="0">
              <a:solidFill>
                <a:srgbClr val="005EB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166FC-FDC7-49C9-829C-B06412421C0B}"/>
              </a:ext>
            </a:extLst>
          </p:cNvPr>
          <p:cNvSpPr/>
          <p:nvPr/>
        </p:nvSpPr>
        <p:spPr>
          <a:xfrm>
            <a:off x="1840518" y="4271161"/>
            <a:ext cx="5437178" cy="57421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AAF4C-2DF5-4D75-B199-F042F83209B1}"/>
              </a:ext>
            </a:extLst>
          </p:cNvPr>
          <p:cNvSpPr txBox="1"/>
          <p:nvPr/>
        </p:nvSpPr>
        <p:spPr>
          <a:xfrm>
            <a:off x="7328791" y="4287472"/>
            <a:ext cx="161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9900"/>
                </a:solidFill>
              </a:rPr>
              <a:t>Highlighted logs</a:t>
            </a:r>
            <a:endParaRPr lang="fi-FI" sz="18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73CB7-438C-4899-B9BB-1DFE1093B1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RQt Plotter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b="0" dirty="0"/>
              <a:t>$</a:t>
            </a:r>
            <a:r>
              <a:rPr lang="en-US" b="0" dirty="0" err="1"/>
              <a:t>rqt</a:t>
            </a:r>
            <a:r>
              <a:rPr lang="en-US" b="0" dirty="0"/>
              <a:t> plot</a:t>
            </a:r>
            <a:endParaRPr lang="fi-FI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87917-88F6-44ED-BC5F-6356EA0B4F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17376" y="769276"/>
            <a:ext cx="8492897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Real-time running plotter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Select variables that are plotted by topic</a:t>
            </a:r>
          </a:p>
          <a:p>
            <a:pPr marL="971550" lvl="1" indent="-342900"/>
            <a:r>
              <a:rPr lang="en-US" dirty="0"/>
              <a:t>From command line: $ </a:t>
            </a:r>
            <a:r>
              <a:rPr lang="en-US" dirty="0" err="1"/>
              <a:t>rqt_plot</a:t>
            </a:r>
            <a:r>
              <a:rPr lang="en-US" dirty="0"/>
              <a:t> /turtle1/pose/</a:t>
            </a:r>
            <a:r>
              <a:rPr lang="en-US" dirty="0" err="1"/>
              <a:t>x:y</a:t>
            </a:r>
            <a:endParaRPr lang="en-US" dirty="0"/>
          </a:p>
          <a:p>
            <a:pPr marL="971550" lvl="1" indent="-342900"/>
            <a:r>
              <a:rPr lang="en-US" dirty="0"/>
              <a:t>From GUI:</a:t>
            </a:r>
          </a:p>
          <a:p>
            <a:pPr marL="971550" lvl="1" indent="-342900"/>
            <a:endParaRPr lang="en-US" b="0" dirty="0"/>
          </a:p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30CD77-FBD7-4098-BE2C-57DAD48F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23" y="1886526"/>
            <a:ext cx="5013200" cy="32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9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BB41CA-0738-476E-AA5B-BAACB45DA50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RQt Graph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b="0" dirty="0"/>
              <a:t>$</a:t>
            </a:r>
            <a:r>
              <a:rPr lang="en-US" b="0" dirty="0" err="1"/>
              <a:t>rqt</a:t>
            </a:r>
            <a:r>
              <a:rPr lang="en-US" b="0" dirty="0"/>
              <a:t> graph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87A40-B43D-4C41-8452-882EDD951A3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Helps you visualize how are topics 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Helps to spot missing links in the communication network</a:t>
            </a:r>
            <a:endParaRPr lang="fi-FI" dirty="0"/>
          </a:p>
        </p:txBody>
      </p:sp>
      <p:pic>
        <p:nvPicPr>
          <p:cNvPr id="4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54A19A-F4E8-474D-90A7-C4BD995A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32" y="2480089"/>
            <a:ext cx="6843834" cy="1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4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71E0DE-DEE3-4372-8170-25FF306D316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 Bag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b="0" dirty="0"/>
              <a:t>$</a:t>
            </a:r>
            <a:r>
              <a:rPr lang="en-US" b="0" dirty="0" err="1"/>
              <a:t>rosbag</a:t>
            </a:r>
            <a:r>
              <a:rPr lang="en-US" b="0" dirty="0"/>
              <a:t> 			(1/2)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A6543-915A-4362-A241-06C8E5B974B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Record data to later use…</a:t>
            </a:r>
          </a:p>
          <a:p>
            <a:pPr marL="971550" lvl="1" indent="-342900"/>
            <a:r>
              <a:rPr lang="en-US" dirty="0"/>
              <a:t>analysis of a test, making plots</a:t>
            </a:r>
          </a:p>
          <a:p>
            <a:pPr marL="971550" lvl="1" indent="-342900"/>
            <a:r>
              <a:rPr lang="en-US" dirty="0"/>
              <a:t>recreating a scenario for a new test or checking how it worked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 err="1"/>
              <a:t>When</a:t>
            </a:r>
            <a:r>
              <a:rPr lang="fi-FI" b="0" dirty="0"/>
              <a:t> </a:t>
            </a:r>
            <a:r>
              <a:rPr lang="fi-FI" b="0" dirty="0" err="1"/>
              <a:t>bag</a:t>
            </a:r>
            <a:r>
              <a:rPr lang="fi-FI" b="0" dirty="0"/>
              <a:t> data is </a:t>
            </a:r>
            <a:r>
              <a:rPr lang="fi-FI" b="0" dirty="0" err="1"/>
              <a:t>replayed</a:t>
            </a:r>
            <a:r>
              <a:rPr lang="fi-FI" b="0" dirty="0"/>
              <a:t>,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same</a:t>
            </a:r>
            <a:r>
              <a:rPr lang="fi-FI" b="0" dirty="0"/>
              <a:t> </a:t>
            </a:r>
            <a:r>
              <a:rPr lang="fi-FI" b="0" dirty="0" err="1"/>
              <a:t>topics</a:t>
            </a:r>
            <a:r>
              <a:rPr lang="fi-FI" b="0" dirty="0"/>
              <a:t> </a:t>
            </a:r>
            <a:r>
              <a:rPr lang="fi-FI" b="0" dirty="0" err="1"/>
              <a:t>are</a:t>
            </a:r>
            <a:r>
              <a:rPr lang="fi-FI" b="0" dirty="0"/>
              <a:t> </a:t>
            </a:r>
            <a:r>
              <a:rPr lang="fi-FI" b="0" dirty="0" err="1"/>
              <a:t>subscribing</a:t>
            </a:r>
            <a:r>
              <a:rPr lang="fi-FI" b="0" dirty="0"/>
              <a:t> and publishing as it </a:t>
            </a:r>
            <a:r>
              <a:rPr lang="fi-FI" b="0" dirty="0" err="1"/>
              <a:t>was</a:t>
            </a:r>
            <a:r>
              <a:rPr lang="fi-FI" b="0" dirty="0"/>
              <a:t> </a:t>
            </a:r>
            <a:r>
              <a:rPr lang="fi-FI" b="0" dirty="0" err="1"/>
              <a:t>when</a:t>
            </a:r>
            <a:r>
              <a:rPr lang="fi-FI" b="0" dirty="0"/>
              <a:t> </a:t>
            </a:r>
            <a:r>
              <a:rPr lang="fi-FI" b="0" dirty="0" err="1"/>
              <a:t>recorded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415781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71E0DE-DEE3-4372-8170-25FF306D316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 Bag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b="0" dirty="0"/>
              <a:t>$</a:t>
            </a:r>
            <a:r>
              <a:rPr lang="en-US" b="0" dirty="0" err="1"/>
              <a:t>rosbag</a:t>
            </a:r>
            <a:r>
              <a:rPr lang="en-US" b="0" dirty="0"/>
              <a:t> 			(2/2)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A6543-915A-4362-A241-06C8E5B974B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Record data</a:t>
            </a:r>
          </a:p>
          <a:p>
            <a:pPr marL="971550" lvl="1" indent="-342900"/>
            <a:r>
              <a:rPr lang="en-US" dirty="0"/>
              <a:t>ALL data: </a:t>
            </a:r>
          </a:p>
          <a:p>
            <a:pPr lvl="1" indent="0">
              <a:buNone/>
            </a:pPr>
            <a:r>
              <a:rPr lang="en-US" b="0" dirty="0"/>
              <a:t>$ </a:t>
            </a:r>
            <a:r>
              <a:rPr lang="en-US" b="0" dirty="0" err="1"/>
              <a:t>rosbag</a:t>
            </a:r>
            <a:r>
              <a:rPr lang="en-US" b="0" dirty="0"/>
              <a:t> record -a &lt;</a:t>
            </a:r>
            <a:r>
              <a:rPr lang="en-US" b="0" dirty="0" err="1"/>
              <a:t>name_of_bag_file</a:t>
            </a:r>
            <a:r>
              <a:rPr lang="en-US" b="0" dirty="0"/>
              <a:t>&gt;.bag</a:t>
            </a:r>
          </a:p>
          <a:p>
            <a:pPr marL="971550" lvl="1" indent="-342900"/>
            <a:r>
              <a:rPr lang="en-US" dirty="0"/>
              <a:t>Topic based:</a:t>
            </a:r>
          </a:p>
          <a:p>
            <a:pPr lvl="1" indent="0">
              <a:buNone/>
            </a:pPr>
            <a:r>
              <a:rPr lang="en-US" dirty="0"/>
              <a:t>$ </a:t>
            </a:r>
            <a:r>
              <a:rPr lang="en-US" dirty="0" err="1"/>
              <a:t>rosbag</a:t>
            </a:r>
            <a:r>
              <a:rPr lang="en-US" dirty="0"/>
              <a:t> record -O &lt;</a:t>
            </a:r>
            <a:r>
              <a:rPr lang="en-US" dirty="0" err="1"/>
              <a:t>name_of_bag_file</a:t>
            </a:r>
            <a:r>
              <a:rPr lang="en-US" dirty="0"/>
              <a:t>&gt;.bag topic1 topic2 </a:t>
            </a:r>
            <a:r>
              <a:rPr lang="en-US" dirty="0" err="1"/>
              <a:t>topicN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General info of .</a:t>
            </a:r>
            <a:r>
              <a:rPr lang="fi-FI" dirty="0" err="1"/>
              <a:t>bag</a:t>
            </a:r>
            <a:r>
              <a:rPr lang="fi-FI" dirty="0"/>
              <a:t> file: </a:t>
            </a:r>
            <a:r>
              <a:rPr lang="fi-FI" b="0" dirty="0"/>
              <a:t>$ </a:t>
            </a:r>
            <a:r>
              <a:rPr lang="fi-FI" b="0" dirty="0" err="1"/>
              <a:t>rosbag</a:t>
            </a:r>
            <a:r>
              <a:rPr lang="fi-FI" b="0" dirty="0"/>
              <a:t> info &lt;</a:t>
            </a:r>
            <a:r>
              <a:rPr lang="en-US" b="0" dirty="0" err="1"/>
              <a:t>name_of_bag_file</a:t>
            </a:r>
            <a:r>
              <a:rPr lang="en-US" b="0" dirty="0"/>
              <a:t>&gt;.bag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Replay</a:t>
            </a:r>
            <a:r>
              <a:rPr lang="fi-FI" dirty="0"/>
              <a:t> data: </a:t>
            </a:r>
            <a:r>
              <a:rPr lang="fi-FI" b="0" dirty="0" err="1"/>
              <a:t>rosbag</a:t>
            </a:r>
            <a:r>
              <a:rPr lang="fi-FI" b="0" dirty="0"/>
              <a:t> play &lt;</a:t>
            </a:r>
            <a:r>
              <a:rPr lang="en-US" b="0" dirty="0" err="1"/>
              <a:t>name_of_bag_file</a:t>
            </a:r>
            <a:r>
              <a:rPr lang="en-US" b="0" dirty="0"/>
              <a:t>&gt;.bag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85140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51B2B5-3A6F-4389-98D9-C240C72D760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US" dirty="0">
                <a:cs typeface="Arial"/>
              </a:rPr>
              <a:t>End of third ROS session</a:t>
            </a:r>
          </a:p>
          <a:p>
            <a:r>
              <a:rPr lang="en-US" dirty="0">
                <a:cs typeface="Arial"/>
              </a:rPr>
              <a:t> – 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9F288B-6D67-4627-829C-81A6B0F5A9E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DBC5-6602-4361-942D-F5FA0645C0E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798176"/>
            <a:ext cx="8492897" cy="3049460"/>
          </a:xfrm>
        </p:spPr>
        <p:txBody>
          <a:bodyPr lIns="0" tIns="0" rIns="0" bIns="0" anchor="t"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ROS Basics</a:t>
            </a:r>
          </a:p>
          <a:p>
            <a:pPr marL="1085532" lvl="1" indent="-457200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What is ROS?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Arial" panose="020B0604020202020204"/>
            </a:endParaRPr>
          </a:p>
          <a:p>
            <a:pPr marL="1085532" lvl="1" indent="-457200"/>
            <a:r>
              <a:rPr lang="en-US" sz="1600" dirty="0">
                <a:solidFill>
                  <a:schemeClr val="bg1">
                    <a:lumMod val="75000"/>
                  </a:schemeClr>
                </a:solidFill>
                <a:cs typeface="Arial" panose="020B0604020202020204"/>
              </a:rPr>
              <a:t>ROS Tools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ROS Architecture</a:t>
            </a:r>
          </a:p>
          <a:p>
            <a:pPr marL="1085532" lvl="1" indent="-457200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Master, Nodes, Messages, Workspace, Packages and Launch Files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Arial" panose="020B060402020202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ROS Development</a:t>
            </a:r>
          </a:p>
          <a:p>
            <a:pPr marL="1085532" lvl="1" indent="-457200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Packages and ROS program files (Node, launch files, …)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Arial" panose="020B060402020202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ROS Applications</a:t>
            </a:r>
          </a:p>
          <a:p>
            <a:pPr marL="1085532" lvl="1" indent="-457200"/>
            <a:r>
              <a:rPr lang="en-US" sz="1600" dirty="0"/>
              <a:t>Example application</a:t>
            </a:r>
          </a:p>
          <a:p>
            <a:pPr marL="456565" indent="-457200">
              <a:buFont typeface="+mj-lt"/>
              <a:buAutoNum type="arabicPeriod"/>
            </a:pPr>
            <a:r>
              <a:rPr lang="en-US" dirty="0">
                <a:cs typeface="Arial" panose="020B0604020202020204"/>
              </a:rPr>
              <a:t>ROS Debug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6CC91-779E-454A-873E-E5BC34785813}"/>
              </a:ext>
            </a:extLst>
          </p:cNvPr>
          <p:cNvSpPr txBox="1"/>
          <p:nvPr/>
        </p:nvSpPr>
        <p:spPr>
          <a:xfrm>
            <a:off x="5065525" y="358900"/>
            <a:ext cx="3719699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These lecture slides have been inspired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ROS wiki (wiki.ros.org)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Stanford ASL course AA274: Principles of Robot Autonomy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Robot Ignite Academy: ROS Basics</a:t>
            </a:r>
          </a:p>
          <a:p>
            <a:endParaRPr lang="fi-FI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304B73C-15ED-4BEE-8635-F5328C26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12" y="4097602"/>
            <a:ext cx="2200464" cy="5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nford University - Wikipedia">
            <a:extLst>
              <a:ext uri="{FF2B5EF4-FFF2-40B4-BE49-F238E27FC236}">
                <a16:creationId xmlns:a16="http://schemas.microsoft.com/office/drawing/2014/main" id="{40FECF44-8E94-4100-9B8A-4C893BE0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21" y="3957467"/>
            <a:ext cx="866682" cy="8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arning ROS - ROS Autonomous Lawnmower">
            <a:extLst>
              <a:ext uri="{FF2B5EF4-FFF2-40B4-BE49-F238E27FC236}">
                <a16:creationId xmlns:a16="http://schemas.microsoft.com/office/drawing/2014/main" id="{6997D0AF-6CBB-49E3-AD0D-6BDFF25A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8" y="3847636"/>
            <a:ext cx="1002576" cy="10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1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51B2B5-3A6F-4389-98D9-C240C72D760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US" dirty="0">
                <a:cs typeface="Arial"/>
              </a:rPr>
              <a:t>ROS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4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D92F98-343C-4027-B4FD-9CF4FE4E311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An example project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B70DF-72CE-4F0D-8CEF-893F76D4D03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Creating a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Creating a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Creating a launch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Creating a service server</a:t>
            </a:r>
          </a:p>
          <a:p>
            <a:pPr marL="971550" lvl="1" indent="-342900"/>
            <a:r>
              <a:rPr lang="en-US" dirty="0"/>
              <a:t>Calling the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Creating an action server</a:t>
            </a:r>
          </a:p>
          <a:p>
            <a:pPr marL="971550" lvl="1" indent="-342900"/>
            <a:r>
              <a:rPr lang="en-US" dirty="0"/>
              <a:t>Calling the server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59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8C59E8-DA50-479B-9753-F5F64594AF8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Example project video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9F2E-ED2B-47B6-92C4-8BCA5CFC3AC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[INSERT VIDEO HERE]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68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51B2B5-3A6F-4389-98D9-C240C72D760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US" dirty="0">
                <a:cs typeface="Arial"/>
              </a:rPr>
              <a:t>ROS Debug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2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4FDD5-7BF0-4322-8831-7EF3AA1B985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ROS Debug methods</a:t>
            </a:r>
          </a:p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068A-FB1D-47B4-AFBF-633CEE9E2FB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ROS WTF </a:t>
            </a:r>
            <a:r>
              <a:rPr lang="en-US" b="0" dirty="0"/>
              <a:t>$</a:t>
            </a:r>
            <a:r>
              <a:rPr lang="en-US" b="0" dirty="0" err="1"/>
              <a:t>roswtf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ROS 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RQt</a:t>
            </a:r>
            <a:r>
              <a:rPr lang="en-US" dirty="0"/>
              <a:t> (Qt-based GUI framework)</a:t>
            </a:r>
            <a:endParaRPr lang="en-US" dirty="0">
              <a:cs typeface="Arial"/>
            </a:endParaRPr>
          </a:p>
          <a:p>
            <a:pPr marL="971550" lvl="1" indent="-342900"/>
            <a:r>
              <a:rPr lang="en-US" b="1" dirty="0"/>
              <a:t>CONSOLE - show logs </a:t>
            </a:r>
            <a:r>
              <a:rPr lang="en-US" b="0" dirty="0"/>
              <a:t>$</a:t>
            </a:r>
            <a:r>
              <a:rPr lang="en-US" b="0" dirty="0" err="1"/>
              <a:t>rqt</a:t>
            </a:r>
            <a:r>
              <a:rPr lang="en-US" b="0" dirty="0"/>
              <a:t> console</a:t>
            </a:r>
            <a:endParaRPr lang="en-US" dirty="0"/>
          </a:p>
          <a:p>
            <a:pPr marL="971550" lvl="1" indent="-342900"/>
            <a:r>
              <a:rPr lang="en-US" b="1" dirty="0"/>
              <a:t>PLOT - plot data </a:t>
            </a:r>
            <a:r>
              <a:rPr lang="en-US" b="0" dirty="0"/>
              <a:t>$</a:t>
            </a:r>
            <a:r>
              <a:rPr lang="en-US" b="0" dirty="0" err="1"/>
              <a:t>rqt</a:t>
            </a:r>
            <a:r>
              <a:rPr lang="en-US" b="0" dirty="0"/>
              <a:t> plot</a:t>
            </a:r>
          </a:p>
          <a:p>
            <a:pPr marL="971550" lvl="1" indent="-342900"/>
            <a:r>
              <a:rPr lang="en-US" b="1" dirty="0"/>
              <a:t>GRAPH - check connections </a:t>
            </a:r>
            <a:r>
              <a:rPr lang="en-US" b="0" dirty="0"/>
              <a:t>$</a:t>
            </a:r>
            <a:r>
              <a:rPr lang="en-US" b="0" dirty="0" err="1"/>
              <a:t>rqt</a:t>
            </a:r>
            <a:r>
              <a:rPr lang="en-US" b="0" dirty="0"/>
              <a:t>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Record data </a:t>
            </a:r>
            <a:r>
              <a:rPr lang="en-US" b="0" dirty="0"/>
              <a:t>$</a:t>
            </a:r>
            <a:r>
              <a:rPr lang="en-US" b="0" dirty="0" err="1"/>
              <a:t>rosbag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912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73CB7-438C-4899-B9BB-1DFE1093B1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 WTF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(What the F*ck)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87917-88F6-44ED-BC5F-6356EA0B4F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Seems like a joke, but it is actually a useful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general </a:t>
            </a:r>
            <a:r>
              <a:rPr lang="en-US"/>
              <a:t>firsthand</a:t>
            </a:r>
            <a:r>
              <a:rPr lang="en-US" dirty="0"/>
              <a:t> approach </a:t>
            </a:r>
            <a:r>
              <a:rPr lang="en-US" b="0" dirty="0"/>
              <a:t>$ </a:t>
            </a:r>
            <a:r>
              <a:rPr lang="en-US" b="0" err="1"/>
              <a:t>roswtf</a:t>
            </a:r>
            <a:endParaRPr lang="en-US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Prints out a message, which helps you in two ways:</a:t>
            </a:r>
          </a:p>
          <a:p>
            <a:pPr marL="1085850" lvl="1" indent="-457200">
              <a:buFont typeface="+mj-lt"/>
              <a:buAutoNum type="arabicPeriod"/>
            </a:pPr>
            <a:r>
              <a:rPr lang="en-US" dirty="0"/>
              <a:t>File system issues</a:t>
            </a:r>
          </a:p>
          <a:p>
            <a:pPr marL="1262063" lvl="2" indent="-457200"/>
            <a:r>
              <a:rPr lang="en-US" dirty="0"/>
              <a:t>Packages, launch files, environmental variables, …</a:t>
            </a:r>
          </a:p>
          <a:p>
            <a:pPr marL="1085850" lvl="1" indent="-457200">
              <a:buFont typeface="+mj-lt"/>
              <a:buAutoNum type="arabicPeriod"/>
            </a:pPr>
            <a:r>
              <a:rPr lang="en-US" dirty="0"/>
              <a:t>Connection issues</a:t>
            </a:r>
          </a:p>
          <a:p>
            <a:pPr marL="1262063" lvl="2" indent="-457200"/>
            <a:r>
              <a:rPr lang="en-US" dirty="0"/>
              <a:t>Nodes, topics, services, actions,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also be used to check individual files: </a:t>
            </a:r>
          </a:p>
          <a:p>
            <a:r>
              <a:rPr lang="en-US" b="0" dirty="0"/>
              <a:t>	$ </a:t>
            </a:r>
            <a:r>
              <a:rPr lang="en-US" b="0" dirty="0" err="1"/>
              <a:t>roswtf</a:t>
            </a:r>
            <a:r>
              <a:rPr lang="en-US" b="0" dirty="0"/>
              <a:t> &lt;</a:t>
            </a:r>
            <a:r>
              <a:rPr lang="en-US" b="0" dirty="0" err="1"/>
              <a:t>yourlaunchfile</a:t>
            </a:r>
            <a:r>
              <a:rPr lang="en-US" b="0" dirty="0"/>
              <a:t>&gt;.launch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06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C73CB7-438C-4899-B9BB-1DFE1093B1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 Logs</a:t>
            </a:r>
            <a:endParaRPr lang="fi-FI" dirty="0">
              <a:solidFill>
                <a:srgbClr val="0066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87917-88F6-44ED-BC5F-6356EA0B4F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ROS publishes a lot of information in 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Severity levels: </a:t>
            </a:r>
            <a:r>
              <a:rPr lang="en-US" dirty="0">
                <a:solidFill>
                  <a:srgbClr val="00B050"/>
                </a:solidFill>
              </a:rPr>
              <a:t>DEBUG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INFO</a:t>
            </a:r>
            <a:r>
              <a:rPr lang="en-US" dirty="0"/>
              <a:t>, </a:t>
            </a:r>
            <a:r>
              <a:rPr lang="en-US" dirty="0">
                <a:solidFill>
                  <a:srgbClr val="FFCC00"/>
                </a:solidFill>
              </a:rPr>
              <a:t>WARN</a:t>
            </a:r>
            <a:r>
              <a:rPr lang="en-US" dirty="0"/>
              <a:t>, </a:t>
            </a:r>
            <a:r>
              <a:rPr lang="en-US" dirty="0">
                <a:solidFill>
                  <a:srgbClr val="FF9933"/>
                </a:solidFill>
              </a:rPr>
              <a:t>ERROR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FATAL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Print all log messages with </a:t>
            </a:r>
            <a:r>
              <a:rPr lang="en-US" b="0" dirty="0"/>
              <a:t>$ </a:t>
            </a:r>
            <a:r>
              <a:rPr lang="en-US" b="0" dirty="0" err="1"/>
              <a:t>rostopic</a:t>
            </a:r>
            <a:r>
              <a:rPr lang="en-US" b="0" dirty="0"/>
              <a:t> echo /</a:t>
            </a:r>
            <a:r>
              <a:rPr lang="en-US" b="0" dirty="0" err="1"/>
              <a:t>rosout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Problem: a lot information</a:t>
            </a:r>
          </a:p>
          <a:p>
            <a:pPr marL="971550" lvl="1" indent="-342900"/>
            <a:r>
              <a:rPr lang="en-US" b="0" dirty="0"/>
              <a:t>Level of severity can be set initializing a node</a:t>
            </a:r>
          </a:p>
          <a:p>
            <a:pPr lvl="1" indent="0">
              <a:buNone/>
            </a:pPr>
            <a:r>
              <a:rPr lang="en-US" dirty="0"/>
              <a:t>		</a:t>
            </a:r>
            <a:r>
              <a:rPr lang="en-US" b="0" dirty="0" err="1"/>
              <a:t>ros</a:t>
            </a:r>
            <a:r>
              <a:rPr lang="en-US" dirty="0" err="1"/>
              <a:t>py.init_node</a:t>
            </a:r>
            <a:r>
              <a:rPr lang="en-US" dirty="0"/>
              <a:t>(&lt;‘name’&gt;, </a:t>
            </a:r>
            <a:r>
              <a:rPr lang="en-US" dirty="0" err="1"/>
              <a:t>log_level.rospy.DEBUG</a:t>
            </a:r>
            <a:r>
              <a:rPr lang="en-US" dirty="0"/>
              <a:t>)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146340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ue.potx" id="{E5C36714-D442-4B3E-8013-4FF68170548F}" vid="{E24C7338-0383-40AA-A3E4-C85E42496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F5B2C0BC437346B0B3590219A4E045" ma:contentTypeVersion="12" ma:contentTypeDescription="Luo uusi asiakirja." ma:contentTypeScope="" ma:versionID="67cee76bfa19cbba089089aa26a5b41b">
  <xsd:schema xmlns:xsd="http://www.w3.org/2001/XMLSchema" xmlns:xs="http://www.w3.org/2001/XMLSchema" xmlns:p="http://schemas.microsoft.com/office/2006/metadata/properties" xmlns:ns2="586a7be6-e61f-44ee-bb3e-da1feaeb58b9" xmlns:ns3="f347d38b-83e3-4629-ae6f-c7acd8c60ff1" targetNamespace="http://schemas.microsoft.com/office/2006/metadata/properties" ma:root="true" ma:fieldsID="4d1a3399a619fbfa095cee2b89eaa01e" ns2:_="" ns3:_="">
    <xsd:import namespace="586a7be6-e61f-44ee-bb3e-da1feaeb58b9"/>
    <xsd:import namespace="f347d38b-83e3-4629-ae6f-c7acd8c60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a7be6-e61f-44ee-bb3e-da1feaeb5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7d38b-83e3-4629-ae6f-c7acd8c60f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274205-9045-414F-A597-F70F8A6E8D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B4D054-DCB7-4661-BA66-32955DC8DE19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86a7be6-e61f-44ee-bb3e-da1feaeb58b9"/>
    <ds:schemaRef ds:uri="f347d38b-83e3-4629-ae6f-c7acd8c60ff1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C639125-5CD4-4B57-949A-3C4B84ED6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6a7be6-e61f-44ee-bb3e-da1feaeb58b9"/>
    <ds:schemaRef ds:uri="f347d38b-83e3-4629-ae6f-c7acd8c60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Aalto_169_blue</Template>
  <TotalTime>1712</TotalTime>
  <Words>564</Words>
  <Application>Microsoft Office PowerPoint</Application>
  <PresentationFormat>On-screen Show (16:9)</PresentationFormat>
  <Paragraphs>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 Kari</dc:creator>
  <cp:lastModifiedBy>Vepsäläinen Jari</cp:lastModifiedBy>
  <cp:revision>138</cp:revision>
  <dcterms:created xsi:type="dcterms:W3CDTF">2020-04-15T06:16:03Z</dcterms:created>
  <dcterms:modified xsi:type="dcterms:W3CDTF">2020-10-05T07:31:37Z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0x010100D4F5B2C0BC437346B0B3590219A4E045</vt:lpwstr>
  </property>
</Properties>
</file>