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454" r:id="rId3"/>
    <p:sldId id="333" r:id="rId4"/>
    <p:sldId id="334" r:id="rId5"/>
    <p:sldId id="465" r:id="rId6"/>
    <p:sldId id="335" r:id="rId7"/>
    <p:sldId id="473" r:id="rId8"/>
    <p:sldId id="470" r:id="rId9"/>
    <p:sldId id="336" r:id="rId10"/>
    <p:sldId id="451" r:id="rId11"/>
    <p:sldId id="462" r:id="rId12"/>
    <p:sldId id="463" r:id="rId13"/>
    <p:sldId id="339" r:id="rId14"/>
    <p:sldId id="338" r:id="rId15"/>
    <p:sldId id="475" r:id="rId16"/>
    <p:sldId id="474" r:id="rId17"/>
    <p:sldId id="471" r:id="rId18"/>
    <p:sldId id="261" r:id="rId19"/>
    <p:sldId id="358" r:id="rId20"/>
    <p:sldId id="359" r:id="rId21"/>
    <p:sldId id="361" r:id="rId22"/>
    <p:sldId id="360" r:id="rId23"/>
    <p:sldId id="447" r:id="rId24"/>
    <p:sldId id="262" r:id="rId25"/>
    <p:sldId id="398" r:id="rId26"/>
    <p:sldId id="324" r:id="rId27"/>
    <p:sldId id="325" r:id="rId28"/>
    <p:sldId id="405" r:id="rId29"/>
    <p:sldId id="406" r:id="rId30"/>
    <p:sldId id="452" r:id="rId31"/>
    <p:sldId id="453" r:id="rId32"/>
    <p:sldId id="397" r:id="rId33"/>
    <p:sldId id="424" r:id="rId34"/>
    <p:sldId id="472" r:id="rId35"/>
    <p:sldId id="466" r:id="rId36"/>
    <p:sldId id="468" r:id="rId37"/>
    <p:sldId id="469" r:id="rId38"/>
    <p:sldId id="450" r:id="rId39"/>
    <p:sldId id="257" r:id="rId40"/>
    <p:sldId id="265" r:id="rId41"/>
    <p:sldId id="457" r:id="rId42"/>
    <p:sldId id="458" r:id="rId43"/>
    <p:sldId id="459" r:id="rId44"/>
    <p:sldId id="461" r:id="rId45"/>
    <p:sldId id="326" r:id="rId46"/>
    <p:sldId id="301" r:id="rId47"/>
    <p:sldId id="302" r:id="rId48"/>
    <p:sldId id="303" r:id="rId49"/>
    <p:sldId id="467" r:id="rId50"/>
    <p:sldId id="460"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3A35"/>
    <a:srgbClr val="5B9BD5"/>
    <a:srgbClr val="F143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1284" y="4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5965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E889C-5CDA-474D-8119-40F5B3D08CC2}" type="datetimeFigureOut">
              <a:rPr lang="fi-FI" smtClean="0"/>
              <a:t>8.9.2020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3543685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E889C-5CDA-474D-8119-40F5B3D08CC2}" type="datetimeFigureOut">
              <a:rPr lang="fi-FI" smtClean="0"/>
              <a:t>8.9.2020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1811899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E889C-5CDA-474D-8119-40F5B3D08CC2}" type="datetimeFigureOut">
              <a:rPr lang="fi-FI" smtClean="0"/>
              <a:t>8.9.2020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2151758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BE889C-5CDA-474D-8119-40F5B3D08CC2}" type="datetimeFigureOut">
              <a:rPr lang="fi-FI" smtClean="0"/>
              <a:t>8.9.2020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1845144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BE889C-5CDA-474D-8119-40F5B3D08CC2}" type="datetimeFigureOut">
              <a:rPr lang="fi-FI" smtClean="0"/>
              <a:t>8.9.2020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398915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BE889C-5CDA-474D-8119-40F5B3D08CC2}" type="datetimeFigureOut">
              <a:rPr lang="fi-FI" smtClean="0"/>
              <a:t>8.9.2020</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2066531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BE889C-5CDA-474D-8119-40F5B3D08CC2}" type="datetimeFigureOut">
              <a:rPr lang="fi-FI" smtClean="0"/>
              <a:t>8.9.2020</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203255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E889C-5CDA-474D-8119-40F5B3D08CC2}" type="datetimeFigureOut">
              <a:rPr lang="fi-FI" smtClean="0"/>
              <a:t>8.9.2020</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223906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BE889C-5CDA-474D-8119-40F5B3D08CC2}" type="datetimeFigureOut">
              <a:rPr lang="fi-FI" smtClean="0"/>
              <a:t>8.9.2020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1152028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BE889C-5CDA-474D-8119-40F5B3D08CC2}" type="datetimeFigureOut">
              <a:rPr lang="fi-FI" smtClean="0"/>
              <a:t>8.9.2020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2435296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E889C-5CDA-474D-8119-40F5B3D08CC2}" type="datetimeFigureOut">
              <a:rPr lang="fi-FI" smtClean="0"/>
              <a:t>8.9.2020</a:t>
            </a:fld>
            <a:endParaRPr lang="fi-F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417F2-088A-43E4-8F55-5207237967DE}" type="slidenum">
              <a:rPr lang="fi-FI" smtClean="0"/>
              <a:t>‹#›</a:t>
            </a:fld>
            <a:endParaRPr lang="fi-FI"/>
          </a:p>
        </p:txBody>
      </p:sp>
    </p:spTree>
    <p:extLst>
      <p:ext uri="{BB962C8B-B14F-4D97-AF65-F5344CB8AC3E}">
        <p14:creationId xmlns:p14="http://schemas.microsoft.com/office/powerpoint/2010/main" val="39844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hyperlink" Target="https://www.researchgate.net/publication/230608862_Dielectric_screening_effects_on_transition_energies_in_aligned_carbon_nanotubes"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52.web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onlinelibrary.wiley.com/doi/10.1002/adma.201806204#adma201806204-bib-0015" TargetMode="External"/><Relationship Id="rId13" Type="http://schemas.openxmlformats.org/officeDocument/2006/relationships/hyperlink" Target="https://onlinelibrary.wiley.com/doi/10.1002/adma.201806204#adma201806204-bib-0020" TargetMode="External"/><Relationship Id="rId18" Type="http://schemas.openxmlformats.org/officeDocument/2006/relationships/hyperlink" Target="https://onlinelibrary.wiley.com/doi/10.1002/adma.201806204#adma201806204-bib-0028" TargetMode="External"/><Relationship Id="rId3" Type="http://schemas.openxmlformats.org/officeDocument/2006/relationships/hyperlink" Target="https://onlinelibrary.wiley.com/doi/10.1002/adma.201806204#adma201806204-bib-0010" TargetMode="External"/><Relationship Id="rId7" Type="http://schemas.openxmlformats.org/officeDocument/2006/relationships/hyperlink" Target="https://onlinelibrary.wiley.com/doi/10.1002/adma.201806204#adma201806204-bib-0014" TargetMode="External"/><Relationship Id="rId12" Type="http://schemas.openxmlformats.org/officeDocument/2006/relationships/hyperlink" Target="https://onlinelibrary.wiley.com/doi/10.1002/adma.201806204#adma201806204-bib-0019" TargetMode="External"/><Relationship Id="rId17" Type="http://schemas.openxmlformats.org/officeDocument/2006/relationships/hyperlink" Target="https://onlinelibrary.wiley.com/doi/10.1002/adma.201806204#adma201806204-bib-0026" TargetMode="External"/><Relationship Id="rId2" Type="http://schemas.openxmlformats.org/officeDocument/2006/relationships/hyperlink" Target="https://onlinelibrary.wiley.com/doi/10.1002/adma.201806204#adma201806204-bib-0009" TargetMode="External"/><Relationship Id="rId16" Type="http://schemas.openxmlformats.org/officeDocument/2006/relationships/hyperlink" Target="https://onlinelibrary.wiley.com/doi/10.1002/adma.201806204#adma201806204-bib-0025" TargetMode="External"/><Relationship Id="rId1" Type="http://schemas.openxmlformats.org/officeDocument/2006/relationships/slideLayout" Target="../slideLayouts/slideLayout2.xml"/><Relationship Id="rId6" Type="http://schemas.openxmlformats.org/officeDocument/2006/relationships/hyperlink" Target="https://onlinelibrary.wiley.com/doi/10.1002/adma.201806204#adma201806204-bib-0013" TargetMode="External"/><Relationship Id="rId11" Type="http://schemas.openxmlformats.org/officeDocument/2006/relationships/hyperlink" Target="https://onlinelibrary.wiley.com/doi/10.1002/adma.201806204#adma201806204-bib-0018" TargetMode="External"/><Relationship Id="rId5" Type="http://schemas.openxmlformats.org/officeDocument/2006/relationships/hyperlink" Target="https://onlinelibrary.wiley.com/doi/10.1002/adma.201806204#adma201806204-bib-0012" TargetMode="External"/><Relationship Id="rId15" Type="http://schemas.openxmlformats.org/officeDocument/2006/relationships/hyperlink" Target="https://onlinelibrary.wiley.com/doi/10.1002/adma.201806204#adma201806204-bib-0024" TargetMode="External"/><Relationship Id="rId10" Type="http://schemas.openxmlformats.org/officeDocument/2006/relationships/hyperlink" Target="https://onlinelibrary.wiley.com/doi/10.1002/adma.201806204#adma201806204-bib-0017" TargetMode="External"/><Relationship Id="rId4" Type="http://schemas.openxmlformats.org/officeDocument/2006/relationships/hyperlink" Target="https://onlinelibrary.wiley.com/doi/10.1002/adma.201806204#adma201806204-bib-0011" TargetMode="External"/><Relationship Id="rId9" Type="http://schemas.openxmlformats.org/officeDocument/2006/relationships/hyperlink" Target="https://onlinelibrary.wiley.com/doi/10.1002/adma.201806204#adma201806204-bib-0016" TargetMode="External"/><Relationship Id="rId14" Type="http://schemas.openxmlformats.org/officeDocument/2006/relationships/hyperlink" Target="https://onlinelibrary.wiley.com/doi/10.1002/adma.201806204#adma201806204-bib-0023"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doi.org/10.1080/23746149.2018.1446359"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fif"/></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jfif"/><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752" y="553653"/>
            <a:ext cx="8258175" cy="5906089"/>
          </a:xfrm>
          <a:prstGeom prst="rect">
            <a:avLst/>
          </a:prstGeom>
          <a:solidFill>
            <a:srgbClr val="F56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en-US"/>
          </a:p>
        </p:txBody>
      </p:sp>
      <p:sp>
        <p:nvSpPr>
          <p:cNvPr id="2" name="Title 1"/>
          <p:cNvSpPr>
            <a:spLocks noGrp="1"/>
          </p:cNvSpPr>
          <p:nvPr>
            <p:ph type="ctrTitle"/>
          </p:nvPr>
        </p:nvSpPr>
        <p:spPr>
          <a:xfrm>
            <a:off x="803366" y="1684542"/>
            <a:ext cx="7772400" cy="2387600"/>
          </a:xfrm>
        </p:spPr>
        <p:txBody>
          <a:bodyPr>
            <a:normAutofit fontScale="90000"/>
          </a:bodyPr>
          <a:lstStyle/>
          <a:p>
            <a:r>
              <a:rPr lang="fi-FI" sz="3600" dirty="0"/>
              <a:t>CHEM-A1410	Materiaalitieteen perusteet</a:t>
            </a:r>
            <a:br>
              <a:rPr lang="fi-FI" dirty="0"/>
            </a:br>
            <a:br>
              <a:rPr lang="fi-FI" dirty="0"/>
            </a:br>
            <a:r>
              <a:rPr lang="fi-FI" dirty="0"/>
              <a:t>1B: Intron jatko: </a:t>
            </a:r>
            <a:br>
              <a:rPr lang="fi-FI" dirty="0"/>
            </a:br>
            <a:r>
              <a:rPr lang="fi-FI" dirty="0"/>
              <a:t>Materiaalien jaottelu</a:t>
            </a:r>
          </a:p>
        </p:txBody>
      </p:sp>
      <p:sp>
        <p:nvSpPr>
          <p:cNvPr id="3" name="Subtitle 2"/>
          <p:cNvSpPr>
            <a:spLocks noGrp="1"/>
          </p:cNvSpPr>
          <p:nvPr>
            <p:ph type="subTitle" idx="1"/>
          </p:nvPr>
        </p:nvSpPr>
        <p:spPr>
          <a:xfrm>
            <a:off x="803366" y="4438061"/>
            <a:ext cx="6858000" cy="1655762"/>
          </a:xfrm>
        </p:spPr>
        <p:txBody>
          <a:bodyPr>
            <a:normAutofit/>
          </a:bodyPr>
          <a:lstStyle/>
          <a:p>
            <a:endParaRPr lang="fi-FI" sz="4000" dirty="0"/>
          </a:p>
          <a:p>
            <a:r>
              <a:rPr lang="fi-FI" sz="4000" dirty="0"/>
              <a:t>2020</a:t>
            </a:r>
          </a:p>
        </p:txBody>
      </p:sp>
    </p:spTree>
    <p:extLst>
      <p:ext uri="{BB962C8B-B14F-4D97-AF65-F5344CB8AC3E}">
        <p14:creationId xmlns:p14="http://schemas.microsoft.com/office/powerpoint/2010/main" val="1601142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365126"/>
            <a:ext cx="8448675" cy="1325563"/>
          </a:xfrm>
        </p:spPr>
        <p:txBody>
          <a:bodyPr/>
          <a:lstStyle/>
          <a:p>
            <a:r>
              <a:rPr lang="fi-FI" dirty="0"/>
              <a:t>Kuitujen ominaispinta-ala (m</a:t>
            </a:r>
            <a:r>
              <a:rPr lang="fi-FI" baseline="30000" dirty="0"/>
              <a:t>2</a:t>
            </a:r>
            <a:r>
              <a:rPr lang="fi-FI" dirty="0"/>
              <a:t>/kg)</a:t>
            </a:r>
          </a:p>
        </p:txBody>
      </p:sp>
      <p:pic>
        <p:nvPicPr>
          <p:cNvPr id="3" name="Picture 2"/>
          <p:cNvPicPr>
            <a:picLocks noChangeAspect="1"/>
          </p:cNvPicPr>
          <p:nvPr/>
        </p:nvPicPr>
        <p:blipFill>
          <a:blip r:embed="rId2"/>
          <a:stretch>
            <a:fillRect/>
          </a:stretch>
        </p:blipFill>
        <p:spPr>
          <a:xfrm>
            <a:off x="628650" y="1337992"/>
            <a:ext cx="6294664" cy="5435122"/>
          </a:xfrm>
          <a:prstGeom prst="rect">
            <a:avLst/>
          </a:prstGeom>
        </p:spPr>
      </p:pic>
      <p:sp>
        <p:nvSpPr>
          <p:cNvPr id="4" name="Rectangle 3"/>
          <p:cNvSpPr/>
          <p:nvPr/>
        </p:nvSpPr>
        <p:spPr>
          <a:xfrm rot="16200000">
            <a:off x="6812908" y="4148201"/>
            <a:ext cx="3500360" cy="246221"/>
          </a:xfrm>
          <a:prstGeom prst="rect">
            <a:avLst/>
          </a:prstGeom>
        </p:spPr>
        <p:txBody>
          <a:bodyPr wrap="square">
            <a:spAutoFit/>
          </a:bodyPr>
          <a:lstStyle/>
          <a:p>
            <a:r>
              <a:rPr lang="en-US" sz="1000" dirty="0">
                <a:latin typeface="OneGulliverA"/>
              </a:rPr>
              <a:t>Lim et al: Progress in Polymer Science 33 (2008) 820–852</a:t>
            </a:r>
            <a:endParaRPr lang="fi-FI" sz="2400" dirty="0"/>
          </a:p>
        </p:txBody>
      </p:sp>
    </p:spTree>
    <p:extLst>
      <p:ext uri="{BB962C8B-B14F-4D97-AF65-F5344CB8AC3E}">
        <p14:creationId xmlns:p14="http://schemas.microsoft.com/office/powerpoint/2010/main" val="1221363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FA0B1-9DF1-456D-A27C-EB6080D6FD78}"/>
              </a:ext>
            </a:extLst>
          </p:cNvPr>
          <p:cNvSpPr>
            <a:spLocks noGrp="1"/>
          </p:cNvSpPr>
          <p:nvPr>
            <p:ph type="title"/>
          </p:nvPr>
        </p:nvSpPr>
        <p:spPr>
          <a:xfrm>
            <a:off x="323850" y="314326"/>
            <a:ext cx="8591550" cy="1325563"/>
          </a:xfrm>
        </p:spPr>
        <p:txBody>
          <a:bodyPr>
            <a:normAutofit/>
          </a:bodyPr>
          <a:lstStyle/>
          <a:p>
            <a:r>
              <a:rPr lang="en-US" dirty="0" err="1"/>
              <a:t>Hiilinanoputkia</a:t>
            </a:r>
            <a:r>
              <a:rPr lang="en-US" dirty="0"/>
              <a:t> </a:t>
            </a:r>
            <a:r>
              <a:rPr lang="en-US" dirty="0" err="1"/>
              <a:t>langaksi</a:t>
            </a:r>
            <a:endParaRPr lang="LID4096" dirty="0"/>
          </a:p>
        </p:txBody>
      </p:sp>
      <p:pic>
        <p:nvPicPr>
          <p:cNvPr id="3" name="Picture 2">
            <a:extLst>
              <a:ext uri="{FF2B5EF4-FFF2-40B4-BE49-F238E27FC236}">
                <a16:creationId xmlns:a16="http://schemas.microsoft.com/office/drawing/2014/main" id="{B50CB2ED-7700-4F2E-B92C-3D654DEF20C2}"/>
              </a:ext>
            </a:extLst>
          </p:cNvPr>
          <p:cNvPicPr>
            <a:picLocks noChangeAspect="1"/>
          </p:cNvPicPr>
          <p:nvPr/>
        </p:nvPicPr>
        <p:blipFill rotWithShape="1">
          <a:blip r:embed="rId2"/>
          <a:srcRect l="6158" t="30581" b="37788"/>
          <a:stretch/>
        </p:blipFill>
        <p:spPr>
          <a:xfrm>
            <a:off x="933450" y="1388159"/>
            <a:ext cx="6178550" cy="2328394"/>
          </a:xfrm>
          <a:prstGeom prst="rect">
            <a:avLst/>
          </a:prstGeom>
        </p:spPr>
      </p:pic>
      <p:pic>
        <p:nvPicPr>
          <p:cNvPr id="4" name="Picture 3">
            <a:extLst>
              <a:ext uri="{FF2B5EF4-FFF2-40B4-BE49-F238E27FC236}">
                <a16:creationId xmlns:a16="http://schemas.microsoft.com/office/drawing/2014/main" id="{1984D75C-4DE1-4950-AC09-19728E2F84A9}"/>
              </a:ext>
            </a:extLst>
          </p:cNvPr>
          <p:cNvPicPr>
            <a:picLocks noChangeAspect="1"/>
          </p:cNvPicPr>
          <p:nvPr/>
        </p:nvPicPr>
        <p:blipFill>
          <a:blip r:embed="rId3"/>
          <a:stretch>
            <a:fillRect/>
          </a:stretch>
        </p:blipFill>
        <p:spPr>
          <a:xfrm>
            <a:off x="4864386" y="3884248"/>
            <a:ext cx="3854163" cy="2313789"/>
          </a:xfrm>
          <a:prstGeom prst="rect">
            <a:avLst/>
          </a:prstGeom>
        </p:spPr>
      </p:pic>
      <p:sp>
        <p:nvSpPr>
          <p:cNvPr id="5" name="TextBox 4">
            <a:extLst>
              <a:ext uri="{FF2B5EF4-FFF2-40B4-BE49-F238E27FC236}">
                <a16:creationId xmlns:a16="http://schemas.microsoft.com/office/drawing/2014/main" id="{6B594311-231E-4851-A291-822B3F18BE67}"/>
              </a:ext>
            </a:extLst>
          </p:cNvPr>
          <p:cNvSpPr txBox="1"/>
          <p:nvPr/>
        </p:nvSpPr>
        <p:spPr>
          <a:xfrm>
            <a:off x="5524787" y="6298964"/>
            <a:ext cx="3467100" cy="276999"/>
          </a:xfrm>
          <a:prstGeom prst="rect">
            <a:avLst/>
          </a:prstGeom>
          <a:noFill/>
        </p:spPr>
        <p:txBody>
          <a:bodyPr wrap="square" rtlCol="0">
            <a:spAutoFit/>
          </a:bodyPr>
          <a:lstStyle/>
          <a:p>
            <a:r>
              <a:rPr lang="en-US" sz="1200" dirty="0"/>
              <a:t>Zhang et al: </a:t>
            </a:r>
            <a:r>
              <a:rPr lang="fi-FI" sz="1200" i="1" dirty="0"/>
              <a:t>Adv. </a:t>
            </a:r>
            <a:r>
              <a:rPr lang="fi-FI" sz="1200" i="1" dirty="0" err="1"/>
              <a:t>Mater</a:t>
            </a:r>
            <a:r>
              <a:rPr lang="fi-FI" sz="1200" i="1" dirty="0"/>
              <a:t>. </a:t>
            </a:r>
            <a:r>
              <a:rPr lang="fi-FI" sz="1200" b="1" dirty="0"/>
              <a:t>2020</a:t>
            </a:r>
            <a:r>
              <a:rPr lang="fi-FI" sz="1200" dirty="0"/>
              <a:t>, </a:t>
            </a:r>
            <a:r>
              <a:rPr lang="fi-FI" sz="1200" i="1" dirty="0"/>
              <a:t>32</a:t>
            </a:r>
            <a:r>
              <a:rPr lang="fi-FI" sz="1200" dirty="0"/>
              <a:t>, 1902028</a:t>
            </a:r>
            <a:endParaRPr lang="LID4096" sz="1200" dirty="0"/>
          </a:p>
        </p:txBody>
      </p:sp>
      <p:pic>
        <p:nvPicPr>
          <p:cNvPr id="7" name="Picture 6" descr="A picture containing photo, white, black, brush&#10;&#10;Description automatically generated">
            <a:extLst>
              <a:ext uri="{FF2B5EF4-FFF2-40B4-BE49-F238E27FC236}">
                <a16:creationId xmlns:a16="http://schemas.microsoft.com/office/drawing/2014/main" id="{7BDE1046-7040-4883-A5F0-BF4EF419B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888" y="3987876"/>
            <a:ext cx="2776537" cy="2106534"/>
          </a:xfrm>
          <a:prstGeom prst="rect">
            <a:avLst/>
          </a:prstGeom>
        </p:spPr>
      </p:pic>
      <p:sp>
        <p:nvSpPr>
          <p:cNvPr id="8" name="TextBox 7">
            <a:extLst>
              <a:ext uri="{FF2B5EF4-FFF2-40B4-BE49-F238E27FC236}">
                <a16:creationId xmlns:a16="http://schemas.microsoft.com/office/drawing/2014/main" id="{017A9D98-C9D9-492D-A2D2-5E75A4FF9790}"/>
              </a:ext>
            </a:extLst>
          </p:cNvPr>
          <p:cNvSpPr txBox="1"/>
          <p:nvPr/>
        </p:nvSpPr>
        <p:spPr>
          <a:xfrm>
            <a:off x="438150" y="6236708"/>
            <a:ext cx="4210050" cy="461665"/>
          </a:xfrm>
          <a:prstGeom prst="rect">
            <a:avLst/>
          </a:prstGeom>
          <a:noFill/>
        </p:spPr>
        <p:txBody>
          <a:bodyPr wrap="square" rtlCol="0">
            <a:spAutoFit/>
          </a:bodyPr>
          <a:lstStyle/>
          <a:p>
            <a:r>
              <a:rPr lang="en-US" sz="1200" dirty="0" err="1"/>
              <a:t>Dyatlova</a:t>
            </a:r>
            <a:r>
              <a:rPr lang="en-US" sz="1200" dirty="0"/>
              <a:t> et al: 2012 </a:t>
            </a:r>
            <a:r>
              <a:rPr lang="en-US" sz="1200" dirty="0">
                <a:hlinkClick r:id="rId5"/>
              </a:rPr>
              <a:t>Dielectric screening effects on transition energies in aligned carbon nanotubes</a:t>
            </a:r>
            <a:endParaRPr lang="LID4096" sz="1200" dirty="0"/>
          </a:p>
        </p:txBody>
      </p:sp>
    </p:spTree>
    <p:extLst>
      <p:ext uri="{BB962C8B-B14F-4D97-AF65-F5344CB8AC3E}">
        <p14:creationId xmlns:p14="http://schemas.microsoft.com/office/powerpoint/2010/main" val="242906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9CA1-676D-4E9E-8B26-6C61B038C72C}"/>
              </a:ext>
            </a:extLst>
          </p:cNvPr>
          <p:cNvSpPr>
            <a:spLocks noGrp="1"/>
          </p:cNvSpPr>
          <p:nvPr>
            <p:ph type="title"/>
          </p:nvPr>
        </p:nvSpPr>
        <p:spPr>
          <a:xfrm>
            <a:off x="314325" y="303114"/>
            <a:ext cx="8515350" cy="1325563"/>
          </a:xfrm>
        </p:spPr>
        <p:txBody>
          <a:bodyPr/>
          <a:lstStyle/>
          <a:p>
            <a:r>
              <a:rPr lang="en-US" dirty="0"/>
              <a:t>CNT-</a:t>
            </a:r>
            <a:r>
              <a:rPr lang="en-US" dirty="0" err="1"/>
              <a:t>lanka</a:t>
            </a:r>
            <a:r>
              <a:rPr lang="en-US" dirty="0"/>
              <a:t> </a:t>
            </a:r>
            <a:r>
              <a:rPr lang="en-US" dirty="0" err="1"/>
              <a:t>vetolujuus</a:t>
            </a:r>
            <a:r>
              <a:rPr lang="en-US" dirty="0"/>
              <a:t> ja </a:t>
            </a:r>
            <a:r>
              <a:rPr lang="en-US" dirty="0" err="1"/>
              <a:t>venymä</a:t>
            </a:r>
            <a:endParaRPr lang="LID4096" dirty="0"/>
          </a:p>
        </p:txBody>
      </p:sp>
      <p:pic>
        <p:nvPicPr>
          <p:cNvPr id="3" name="Picture 2">
            <a:extLst>
              <a:ext uri="{FF2B5EF4-FFF2-40B4-BE49-F238E27FC236}">
                <a16:creationId xmlns:a16="http://schemas.microsoft.com/office/drawing/2014/main" id="{C0493D01-7868-43D2-B9DB-3B29D5D3CC12}"/>
              </a:ext>
            </a:extLst>
          </p:cNvPr>
          <p:cNvPicPr>
            <a:picLocks noChangeAspect="1"/>
          </p:cNvPicPr>
          <p:nvPr/>
        </p:nvPicPr>
        <p:blipFill>
          <a:blip r:embed="rId2"/>
          <a:stretch>
            <a:fillRect/>
          </a:stretch>
        </p:blipFill>
        <p:spPr>
          <a:xfrm>
            <a:off x="234739" y="1628677"/>
            <a:ext cx="4337261" cy="3504721"/>
          </a:xfrm>
          <a:prstGeom prst="rect">
            <a:avLst/>
          </a:prstGeom>
        </p:spPr>
      </p:pic>
      <p:pic>
        <p:nvPicPr>
          <p:cNvPr id="4" name="Picture 3">
            <a:extLst>
              <a:ext uri="{FF2B5EF4-FFF2-40B4-BE49-F238E27FC236}">
                <a16:creationId xmlns:a16="http://schemas.microsoft.com/office/drawing/2014/main" id="{6075D8C2-A506-448E-BBBF-4AD4E6E7C80E}"/>
              </a:ext>
            </a:extLst>
          </p:cNvPr>
          <p:cNvPicPr>
            <a:picLocks noChangeAspect="1"/>
          </p:cNvPicPr>
          <p:nvPr/>
        </p:nvPicPr>
        <p:blipFill>
          <a:blip r:embed="rId3"/>
          <a:stretch>
            <a:fillRect/>
          </a:stretch>
        </p:blipFill>
        <p:spPr>
          <a:xfrm>
            <a:off x="4952897" y="1628677"/>
            <a:ext cx="3636022" cy="3457673"/>
          </a:xfrm>
          <a:prstGeom prst="rect">
            <a:avLst/>
          </a:prstGeom>
        </p:spPr>
      </p:pic>
      <p:sp>
        <p:nvSpPr>
          <p:cNvPr id="5" name="TextBox 4">
            <a:extLst>
              <a:ext uri="{FF2B5EF4-FFF2-40B4-BE49-F238E27FC236}">
                <a16:creationId xmlns:a16="http://schemas.microsoft.com/office/drawing/2014/main" id="{72358C8E-8BAE-47D9-8953-7845505321E3}"/>
              </a:ext>
            </a:extLst>
          </p:cNvPr>
          <p:cNvSpPr txBox="1"/>
          <p:nvPr/>
        </p:nvSpPr>
        <p:spPr>
          <a:xfrm>
            <a:off x="5524787" y="6298964"/>
            <a:ext cx="3467100" cy="276999"/>
          </a:xfrm>
          <a:prstGeom prst="rect">
            <a:avLst/>
          </a:prstGeom>
          <a:noFill/>
        </p:spPr>
        <p:txBody>
          <a:bodyPr wrap="square" rtlCol="0">
            <a:spAutoFit/>
          </a:bodyPr>
          <a:lstStyle/>
          <a:p>
            <a:r>
              <a:rPr lang="en-US" sz="1200" dirty="0"/>
              <a:t>Zhang et al: </a:t>
            </a:r>
            <a:r>
              <a:rPr lang="fi-FI" sz="1200" i="1" dirty="0"/>
              <a:t>Adv. </a:t>
            </a:r>
            <a:r>
              <a:rPr lang="fi-FI" sz="1200" i="1" dirty="0" err="1"/>
              <a:t>Mater</a:t>
            </a:r>
            <a:r>
              <a:rPr lang="fi-FI" sz="1200" i="1" dirty="0"/>
              <a:t>. </a:t>
            </a:r>
            <a:r>
              <a:rPr lang="fi-FI" sz="1200" b="1" dirty="0"/>
              <a:t>2020</a:t>
            </a:r>
            <a:r>
              <a:rPr lang="fi-FI" sz="1200" dirty="0"/>
              <a:t>, </a:t>
            </a:r>
            <a:r>
              <a:rPr lang="fi-FI" sz="1200" i="1" dirty="0"/>
              <a:t>32</a:t>
            </a:r>
            <a:r>
              <a:rPr lang="fi-FI" sz="1200" dirty="0"/>
              <a:t>, 1902028</a:t>
            </a:r>
            <a:endParaRPr lang="LID4096" sz="1200" dirty="0"/>
          </a:p>
        </p:txBody>
      </p:sp>
      <p:sp>
        <p:nvSpPr>
          <p:cNvPr id="6" name="TextBox 5">
            <a:extLst>
              <a:ext uri="{FF2B5EF4-FFF2-40B4-BE49-F238E27FC236}">
                <a16:creationId xmlns:a16="http://schemas.microsoft.com/office/drawing/2014/main" id="{9036E449-1848-4580-AEEB-E994EAB591F1}"/>
              </a:ext>
            </a:extLst>
          </p:cNvPr>
          <p:cNvSpPr txBox="1"/>
          <p:nvPr/>
        </p:nvSpPr>
        <p:spPr>
          <a:xfrm>
            <a:off x="749043" y="5232596"/>
            <a:ext cx="4013406" cy="1323439"/>
          </a:xfrm>
          <a:prstGeom prst="rect">
            <a:avLst/>
          </a:prstGeom>
          <a:noFill/>
        </p:spPr>
        <p:txBody>
          <a:bodyPr wrap="square" rtlCol="0">
            <a:spAutoFit/>
          </a:bodyPr>
          <a:lstStyle/>
          <a:p>
            <a:r>
              <a:rPr lang="en-US" sz="2000" dirty="0" err="1"/>
              <a:t>Hiilikuitu</a:t>
            </a:r>
            <a:r>
              <a:rPr lang="en-US" sz="2000" dirty="0"/>
              <a:t> = random-</a:t>
            </a:r>
            <a:r>
              <a:rPr lang="en-US" sz="2000" dirty="0" err="1"/>
              <a:t>rakenne</a:t>
            </a:r>
            <a:r>
              <a:rPr lang="en-US" sz="2000" dirty="0"/>
              <a:t>, </a:t>
            </a:r>
            <a:r>
              <a:rPr lang="en-US" sz="2000" dirty="0" err="1"/>
              <a:t>luonnonmateriaalista</a:t>
            </a:r>
            <a:r>
              <a:rPr lang="en-US" sz="2000" dirty="0"/>
              <a:t>;</a:t>
            </a:r>
          </a:p>
          <a:p>
            <a:r>
              <a:rPr lang="en-US" sz="2000" dirty="0"/>
              <a:t>CNT = </a:t>
            </a:r>
            <a:r>
              <a:rPr lang="en-US" sz="2000" dirty="0" err="1"/>
              <a:t>kemiallisesti</a:t>
            </a:r>
            <a:r>
              <a:rPr lang="en-US" sz="2000" dirty="0"/>
              <a:t> </a:t>
            </a:r>
            <a:r>
              <a:rPr lang="en-US" sz="2000" dirty="0" err="1"/>
              <a:t>tarkoin</a:t>
            </a:r>
            <a:r>
              <a:rPr lang="en-US" sz="2000" dirty="0"/>
              <a:t> </a:t>
            </a:r>
            <a:r>
              <a:rPr lang="en-US" sz="2000" dirty="0" err="1"/>
              <a:t>määritelty</a:t>
            </a:r>
            <a:r>
              <a:rPr lang="en-US" sz="2000" dirty="0"/>
              <a:t> </a:t>
            </a:r>
            <a:r>
              <a:rPr lang="en-US" sz="2000" dirty="0" err="1"/>
              <a:t>materiaali</a:t>
            </a:r>
            <a:r>
              <a:rPr lang="en-US" sz="2000" dirty="0"/>
              <a:t>, </a:t>
            </a:r>
            <a:r>
              <a:rPr lang="en-US" sz="2000" dirty="0" err="1"/>
              <a:t>synteettinen</a:t>
            </a:r>
            <a:endParaRPr lang="LID4096" sz="2000" dirty="0"/>
          </a:p>
        </p:txBody>
      </p:sp>
      <p:sp>
        <p:nvSpPr>
          <p:cNvPr id="7" name="TextBox 6">
            <a:extLst>
              <a:ext uri="{FF2B5EF4-FFF2-40B4-BE49-F238E27FC236}">
                <a16:creationId xmlns:a16="http://schemas.microsoft.com/office/drawing/2014/main" id="{B6E607B6-CB82-40BF-997C-4B88D728B704}"/>
              </a:ext>
            </a:extLst>
          </p:cNvPr>
          <p:cNvSpPr txBox="1"/>
          <p:nvPr/>
        </p:nvSpPr>
        <p:spPr>
          <a:xfrm>
            <a:off x="5305969" y="5229323"/>
            <a:ext cx="3467100" cy="1015663"/>
          </a:xfrm>
          <a:prstGeom prst="rect">
            <a:avLst/>
          </a:prstGeom>
          <a:noFill/>
        </p:spPr>
        <p:txBody>
          <a:bodyPr wrap="square" rtlCol="0">
            <a:spAutoFit/>
          </a:bodyPr>
          <a:lstStyle/>
          <a:p>
            <a:r>
              <a:rPr lang="en-US" sz="2000" dirty="0" err="1"/>
              <a:t>Valtava</a:t>
            </a:r>
            <a:r>
              <a:rPr lang="en-US" sz="2000" dirty="0"/>
              <a:t> </a:t>
            </a:r>
            <a:r>
              <a:rPr lang="en-US" sz="2000" dirty="0" err="1"/>
              <a:t>venymä</a:t>
            </a:r>
            <a:r>
              <a:rPr lang="en-US" sz="2000" dirty="0"/>
              <a:t>, </a:t>
            </a:r>
            <a:r>
              <a:rPr lang="en-US" sz="2000" dirty="0" err="1"/>
              <a:t>sitten</a:t>
            </a:r>
            <a:r>
              <a:rPr lang="en-US" sz="2000" dirty="0"/>
              <a:t> </a:t>
            </a:r>
            <a:r>
              <a:rPr lang="en-US" sz="2000" dirty="0" err="1"/>
              <a:t>äkillinen</a:t>
            </a:r>
            <a:r>
              <a:rPr lang="en-US" sz="2000" dirty="0"/>
              <a:t>  </a:t>
            </a:r>
            <a:r>
              <a:rPr lang="en-US" sz="2000" dirty="0" err="1"/>
              <a:t>murtuminen</a:t>
            </a:r>
            <a:r>
              <a:rPr lang="en-US" sz="2000" dirty="0"/>
              <a:t> </a:t>
            </a:r>
            <a:r>
              <a:rPr lang="en-US" sz="2000" dirty="0" err="1"/>
              <a:t>kuin</a:t>
            </a:r>
            <a:r>
              <a:rPr lang="en-US" sz="2000" dirty="0"/>
              <a:t> </a:t>
            </a:r>
            <a:r>
              <a:rPr lang="en-US" sz="2000" dirty="0" err="1"/>
              <a:t>keraamilla</a:t>
            </a:r>
            <a:r>
              <a:rPr lang="en-US" sz="2000" dirty="0"/>
              <a:t>.</a:t>
            </a:r>
            <a:endParaRPr lang="LID4096" sz="2000" dirty="0"/>
          </a:p>
        </p:txBody>
      </p:sp>
    </p:spTree>
    <p:extLst>
      <p:ext uri="{BB962C8B-B14F-4D97-AF65-F5344CB8AC3E}">
        <p14:creationId xmlns:p14="http://schemas.microsoft.com/office/powerpoint/2010/main" val="3591674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Vaahdot/huokoiset materiaalit</a:t>
            </a:r>
          </a:p>
        </p:txBody>
      </p:sp>
      <p:sp>
        <p:nvSpPr>
          <p:cNvPr id="3" name="TextBox 2"/>
          <p:cNvSpPr txBox="1"/>
          <p:nvPr/>
        </p:nvSpPr>
        <p:spPr>
          <a:xfrm>
            <a:off x="628650" y="1920240"/>
            <a:ext cx="7798526" cy="584775"/>
          </a:xfrm>
          <a:prstGeom prst="rect">
            <a:avLst/>
          </a:prstGeom>
          <a:noFill/>
        </p:spPr>
        <p:txBody>
          <a:bodyPr wrap="square" rtlCol="0">
            <a:spAutoFit/>
          </a:bodyPr>
          <a:lstStyle/>
          <a:p>
            <a:endParaRPr lang="fi-FI" sz="3200" dirty="0"/>
          </a:p>
        </p:txBody>
      </p:sp>
      <p:sp>
        <p:nvSpPr>
          <p:cNvPr id="5" name="TextBox 4"/>
          <p:cNvSpPr txBox="1"/>
          <p:nvPr/>
        </p:nvSpPr>
        <p:spPr>
          <a:xfrm>
            <a:off x="577618" y="4454728"/>
            <a:ext cx="4127863" cy="2339102"/>
          </a:xfrm>
          <a:prstGeom prst="rect">
            <a:avLst/>
          </a:prstGeom>
          <a:noFill/>
        </p:spPr>
        <p:txBody>
          <a:bodyPr wrap="square" rtlCol="0">
            <a:spAutoFit/>
          </a:bodyPr>
          <a:lstStyle/>
          <a:p>
            <a:r>
              <a:rPr lang="fi-FI" sz="3200" dirty="0"/>
              <a:t>Polyuretaanivaahtoa</a:t>
            </a:r>
          </a:p>
          <a:p>
            <a:endParaRPr lang="fi-FI" dirty="0"/>
          </a:p>
          <a:p>
            <a:r>
              <a:rPr lang="fi-FI" b="1" dirty="0">
                <a:solidFill>
                  <a:srgbClr val="FF0000"/>
                </a:solidFill>
              </a:rPr>
              <a:t>Umpisolumuovi</a:t>
            </a:r>
            <a:r>
              <a:rPr lang="fi-FI" dirty="0"/>
              <a:t>: kukin kupla on eristetty toisistaan </a:t>
            </a:r>
            <a:r>
              <a:rPr lang="fi-FI" dirty="0">
                <a:sym typeface="Wingdings" panose="05000000000000000000" pitchFamily="2" charset="2"/>
              </a:rPr>
              <a:t> kaasu ei virtaa läpi  lämmöneriste.</a:t>
            </a:r>
            <a:endParaRPr lang="fi-FI" dirty="0"/>
          </a:p>
          <a:p>
            <a:endParaRPr lang="fi-FI" dirty="0"/>
          </a:p>
          <a:p>
            <a:r>
              <a:rPr lang="fi-FI" sz="1200" dirty="0" err="1"/>
              <a:t>Kuranska</a:t>
            </a:r>
            <a:r>
              <a:rPr lang="fi-FI" sz="1200" dirty="0"/>
              <a:t>: </a:t>
            </a:r>
            <a:r>
              <a:rPr lang="fi-FI" sz="1200" dirty="0" err="1"/>
              <a:t>Composites</a:t>
            </a:r>
            <a:r>
              <a:rPr lang="fi-FI" sz="1200" dirty="0"/>
              <a:t> Science and Technology 72 (2012) 299–304</a:t>
            </a:r>
          </a:p>
        </p:txBody>
      </p:sp>
      <p:sp>
        <p:nvSpPr>
          <p:cNvPr id="6" name="TextBox 5"/>
          <p:cNvSpPr txBox="1"/>
          <p:nvPr/>
        </p:nvSpPr>
        <p:spPr>
          <a:xfrm>
            <a:off x="4715692" y="4607898"/>
            <a:ext cx="4297680" cy="2031325"/>
          </a:xfrm>
          <a:prstGeom prst="rect">
            <a:avLst/>
          </a:prstGeom>
          <a:noFill/>
        </p:spPr>
        <p:txBody>
          <a:bodyPr wrap="square" rtlCol="0">
            <a:spAutoFit/>
          </a:bodyPr>
          <a:lstStyle/>
          <a:p>
            <a:r>
              <a:rPr lang="en-US" b="1" dirty="0">
                <a:solidFill>
                  <a:srgbClr val="FF0000"/>
                </a:solidFill>
              </a:rPr>
              <a:t>Open foam, </a:t>
            </a:r>
            <a:r>
              <a:rPr lang="en-US" b="1" dirty="0" err="1">
                <a:solidFill>
                  <a:srgbClr val="FF0000"/>
                </a:solidFill>
              </a:rPr>
              <a:t>läpivirtaus</a:t>
            </a:r>
            <a:r>
              <a:rPr lang="en-US" b="1" dirty="0">
                <a:solidFill>
                  <a:srgbClr val="FF0000"/>
                </a:solidFill>
              </a:rPr>
              <a:t>.</a:t>
            </a:r>
          </a:p>
          <a:p>
            <a:r>
              <a:rPr lang="en-US" dirty="0"/>
              <a:t>Foam made from non-flammable metal will remain non-flammable and the foam is generally recyclable back to its base material. Coefficient of thermal expansion will also remain similar while conductivity will be reduced.</a:t>
            </a:r>
            <a:endParaRPr lang="fi-FI"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955" y="1452055"/>
            <a:ext cx="3851910" cy="2610269"/>
          </a:xfrm>
          <a:prstGeom prst="rect">
            <a:avLst/>
          </a:prstGeom>
        </p:spPr>
      </p:pic>
      <p:sp>
        <p:nvSpPr>
          <p:cNvPr id="8" name="TextBox 7"/>
          <p:cNvSpPr txBox="1"/>
          <p:nvPr/>
        </p:nvSpPr>
        <p:spPr>
          <a:xfrm>
            <a:off x="5252902" y="4062324"/>
            <a:ext cx="3760470" cy="584775"/>
          </a:xfrm>
          <a:prstGeom prst="rect">
            <a:avLst/>
          </a:prstGeom>
          <a:noFill/>
        </p:spPr>
        <p:txBody>
          <a:bodyPr wrap="square" rtlCol="0">
            <a:spAutoFit/>
          </a:bodyPr>
          <a:lstStyle/>
          <a:p>
            <a:r>
              <a:rPr lang="fi-FI" sz="3200" dirty="0"/>
              <a:t>Alumiinivaahtoa</a:t>
            </a:r>
          </a:p>
        </p:txBody>
      </p:sp>
      <p:grpSp>
        <p:nvGrpSpPr>
          <p:cNvPr id="12" name="Group 11"/>
          <p:cNvGrpSpPr/>
          <p:nvPr/>
        </p:nvGrpSpPr>
        <p:grpSpPr>
          <a:xfrm>
            <a:off x="628650" y="1452055"/>
            <a:ext cx="3755146" cy="2976916"/>
            <a:chOff x="5029626" y="1712650"/>
            <a:chExt cx="3755146" cy="2976916"/>
          </a:xfrm>
        </p:grpSpPr>
        <p:grpSp>
          <p:nvGrpSpPr>
            <p:cNvPr id="11" name="Group 10"/>
            <p:cNvGrpSpPr/>
            <p:nvPr/>
          </p:nvGrpSpPr>
          <p:grpSpPr>
            <a:xfrm>
              <a:off x="5029626" y="1712650"/>
              <a:ext cx="3755146" cy="2976916"/>
              <a:chOff x="5029626" y="1712650"/>
              <a:chExt cx="3755146" cy="2976916"/>
            </a:xfrm>
          </p:grpSpPr>
          <p:pic>
            <p:nvPicPr>
              <p:cNvPr id="4" name="Picture 3"/>
              <p:cNvPicPr>
                <a:picLocks noChangeAspect="1"/>
              </p:cNvPicPr>
              <p:nvPr/>
            </p:nvPicPr>
            <p:blipFill>
              <a:blip r:embed="rId3"/>
              <a:stretch>
                <a:fillRect/>
              </a:stretch>
            </p:blipFill>
            <p:spPr>
              <a:xfrm>
                <a:off x="5029626" y="1712650"/>
                <a:ext cx="3755146" cy="2976916"/>
              </a:xfrm>
              <a:prstGeom prst="rect">
                <a:avLst/>
              </a:prstGeom>
            </p:spPr>
          </p:pic>
          <p:sp>
            <p:nvSpPr>
              <p:cNvPr id="9" name="Rectangle 8"/>
              <p:cNvSpPr/>
              <p:nvPr/>
            </p:nvSpPr>
            <p:spPr>
              <a:xfrm>
                <a:off x="7458891" y="4234221"/>
                <a:ext cx="1153223" cy="102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0" name="TextBox 9"/>
            <p:cNvSpPr txBox="1"/>
            <p:nvPr/>
          </p:nvSpPr>
          <p:spPr>
            <a:xfrm>
              <a:off x="7543799" y="3839132"/>
              <a:ext cx="983405" cy="369332"/>
            </a:xfrm>
            <a:prstGeom prst="rect">
              <a:avLst/>
            </a:prstGeom>
            <a:noFill/>
          </p:spPr>
          <p:txBody>
            <a:bodyPr wrap="square" rtlCol="0">
              <a:spAutoFit/>
            </a:bodyPr>
            <a:lstStyle/>
            <a:p>
              <a:r>
                <a:rPr lang="fi-FI" dirty="0"/>
                <a:t>1 mm</a:t>
              </a:r>
            </a:p>
          </p:txBody>
        </p:sp>
      </p:grpSp>
    </p:spTree>
    <p:extLst>
      <p:ext uri="{BB962C8B-B14F-4D97-AF65-F5344CB8AC3E}">
        <p14:creationId xmlns:p14="http://schemas.microsoft.com/office/powerpoint/2010/main" val="2453682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Kalvot/pinnoitteet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291" y="1724626"/>
            <a:ext cx="2492951" cy="1869713"/>
          </a:xfrm>
          <a:prstGeom prst="rect">
            <a:avLst/>
          </a:prstGeom>
        </p:spPr>
      </p:pic>
      <p:sp>
        <p:nvSpPr>
          <p:cNvPr id="7" name="TextBox 6"/>
          <p:cNvSpPr txBox="1"/>
          <p:nvPr/>
        </p:nvSpPr>
        <p:spPr>
          <a:xfrm>
            <a:off x="3391626" y="4026257"/>
            <a:ext cx="2492951" cy="2246769"/>
          </a:xfrm>
          <a:prstGeom prst="rect">
            <a:avLst/>
          </a:prstGeom>
          <a:noFill/>
        </p:spPr>
        <p:txBody>
          <a:bodyPr wrap="square" rtlCol="0">
            <a:spAutoFit/>
          </a:bodyPr>
          <a:lstStyle/>
          <a:p>
            <a:r>
              <a:rPr lang="fi-FI" sz="2800" dirty="0"/>
              <a:t>Heijastuksen-esto-pinnoite, MgF</a:t>
            </a:r>
            <a:r>
              <a:rPr lang="fi-FI" sz="2800" baseline="-25000" dirty="0"/>
              <a:t>2</a:t>
            </a:r>
            <a:r>
              <a:rPr lang="fi-FI" sz="2800" dirty="0"/>
              <a:t>, </a:t>
            </a:r>
          </a:p>
          <a:p>
            <a:r>
              <a:rPr lang="fi-FI" sz="2800" dirty="0"/>
              <a:t>(paksuus </a:t>
            </a:r>
          </a:p>
          <a:p>
            <a:r>
              <a:rPr lang="fi-FI" sz="2800" dirty="0"/>
              <a:t>~</a:t>
            </a:r>
            <a:r>
              <a:rPr lang="en-US" sz="2800" dirty="0"/>
              <a:t>130 nm</a:t>
            </a:r>
            <a:r>
              <a:rPr lang="fi-FI" sz="2800" dirty="0"/>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7" y="1690689"/>
            <a:ext cx="2744973" cy="201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63463" y="4026257"/>
            <a:ext cx="2744974" cy="1200329"/>
          </a:xfrm>
          <a:prstGeom prst="rect">
            <a:avLst/>
          </a:prstGeom>
          <a:noFill/>
        </p:spPr>
        <p:txBody>
          <a:bodyPr wrap="square" rtlCol="0">
            <a:spAutoFit/>
          </a:bodyPr>
          <a:lstStyle/>
          <a:p>
            <a:r>
              <a:rPr lang="fi-FI" sz="2400" dirty="0"/>
              <a:t>CMOS transistorin eristeoksidi, SiO</a:t>
            </a:r>
            <a:r>
              <a:rPr lang="fi-FI" sz="2400" baseline="-25000" dirty="0"/>
              <a:t>2</a:t>
            </a:r>
            <a:r>
              <a:rPr lang="fi-FI" sz="2400" dirty="0"/>
              <a:t>, paksuus 2.7 </a:t>
            </a:r>
            <a:r>
              <a:rPr lang="fi-FI" sz="2400" dirty="0" err="1"/>
              <a:t>nm</a:t>
            </a:r>
            <a:endParaRPr lang="fi-FI" sz="2400" dirty="0"/>
          </a:p>
        </p:txBody>
      </p:sp>
      <p:cxnSp>
        <p:nvCxnSpPr>
          <p:cNvPr id="10" name="Straight Connector 9"/>
          <p:cNvCxnSpPr>
            <a:cxnSpLocks/>
          </p:cNvCxnSpPr>
          <p:nvPr/>
        </p:nvCxnSpPr>
        <p:spPr>
          <a:xfrm flipV="1">
            <a:off x="490543" y="2653713"/>
            <a:ext cx="1751007" cy="4265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58787" y="2867895"/>
            <a:ext cx="1894114" cy="2891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knife&#10;&#10;Description automatically generated">
            <a:extLst>
              <a:ext uri="{FF2B5EF4-FFF2-40B4-BE49-F238E27FC236}">
                <a16:creationId xmlns:a16="http://schemas.microsoft.com/office/drawing/2014/main" id="{0CBA0C7A-B242-4E60-BB3B-4A9EA40110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9668" y="163548"/>
            <a:ext cx="2649077" cy="3710192"/>
          </a:xfrm>
          <a:prstGeom prst="rect">
            <a:avLst/>
          </a:prstGeom>
        </p:spPr>
      </p:pic>
      <p:sp>
        <p:nvSpPr>
          <p:cNvPr id="15" name="TextBox 14">
            <a:extLst>
              <a:ext uri="{FF2B5EF4-FFF2-40B4-BE49-F238E27FC236}">
                <a16:creationId xmlns:a16="http://schemas.microsoft.com/office/drawing/2014/main" id="{204B8CEA-6D0B-4198-878C-F073D785190F}"/>
              </a:ext>
            </a:extLst>
          </p:cNvPr>
          <p:cNvSpPr txBox="1"/>
          <p:nvPr/>
        </p:nvSpPr>
        <p:spPr>
          <a:xfrm>
            <a:off x="6279668" y="3887758"/>
            <a:ext cx="2692400" cy="2677656"/>
          </a:xfrm>
          <a:prstGeom prst="rect">
            <a:avLst/>
          </a:prstGeom>
          <a:noFill/>
        </p:spPr>
        <p:txBody>
          <a:bodyPr wrap="square" rtlCol="0">
            <a:spAutoFit/>
          </a:bodyPr>
          <a:lstStyle/>
          <a:p>
            <a:r>
              <a:rPr lang="en-US" sz="2800" dirty="0" err="1"/>
              <a:t>TiN</a:t>
            </a:r>
            <a:r>
              <a:rPr lang="en-US" sz="2800" dirty="0"/>
              <a:t>, </a:t>
            </a:r>
            <a:r>
              <a:rPr lang="en-US" sz="2800" dirty="0" err="1"/>
              <a:t>kova</a:t>
            </a:r>
            <a:r>
              <a:rPr lang="en-US" sz="2800" dirty="0"/>
              <a:t>, </a:t>
            </a:r>
            <a:r>
              <a:rPr lang="en-US" sz="2800" dirty="0" err="1"/>
              <a:t>kulutusta</a:t>
            </a:r>
            <a:r>
              <a:rPr lang="en-US" sz="2800" dirty="0"/>
              <a:t> </a:t>
            </a:r>
            <a:r>
              <a:rPr lang="en-US" sz="2800" dirty="0" err="1"/>
              <a:t>kestävä</a:t>
            </a:r>
            <a:r>
              <a:rPr lang="en-US" sz="2800" dirty="0"/>
              <a:t> </a:t>
            </a:r>
            <a:r>
              <a:rPr lang="en-US" sz="2800" dirty="0" err="1"/>
              <a:t>pinnoite</a:t>
            </a:r>
            <a:r>
              <a:rPr lang="en-US" sz="2800" dirty="0"/>
              <a:t>. </a:t>
            </a:r>
            <a:r>
              <a:rPr lang="en-US" sz="2800" dirty="0" err="1"/>
              <a:t>Paksuus</a:t>
            </a:r>
            <a:r>
              <a:rPr lang="en-US" sz="2800" dirty="0"/>
              <a:t> </a:t>
            </a:r>
            <a:r>
              <a:rPr lang="en-US" sz="2800" dirty="0" err="1"/>
              <a:t>esim</a:t>
            </a:r>
            <a:r>
              <a:rPr lang="en-US" sz="2800" dirty="0"/>
              <a:t>. 5 µm.</a:t>
            </a:r>
            <a:endParaRPr lang="LID4096" sz="2800" dirty="0"/>
          </a:p>
        </p:txBody>
      </p:sp>
    </p:spTree>
    <p:extLst>
      <p:ext uri="{BB962C8B-B14F-4D97-AF65-F5344CB8AC3E}">
        <p14:creationId xmlns:p14="http://schemas.microsoft.com/office/powerpoint/2010/main" val="639387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A075-21B9-4E90-8DC9-9E77647020D0}"/>
              </a:ext>
            </a:extLst>
          </p:cNvPr>
          <p:cNvSpPr>
            <a:spLocks noGrp="1"/>
          </p:cNvSpPr>
          <p:nvPr>
            <p:ph type="title"/>
          </p:nvPr>
        </p:nvSpPr>
        <p:spPr>
          <a:xfrm>
            <a:off x="628649" y="365126"/>
            <a:ext cx="8401049" cy="1325563"/>
          </a:xfrm>
        </p:spPr>
        <p:txBody>
          <a:bodyPr/>
          <a:lstStyle/>
          <a:p>
            <a:r>
              <a:rPr lang="en-US" dirty="0" err="1">
                <a:latin typeface="+mn-lt"/>
              </a:rPr>
              <a:t>Membraanit</a:t>
            </a:r>
            <a:r>
              <a:rPr lang="en-US" dirty="0">
                <a:latin typeface="+mn-lt"/>
              </a:rPr>
              <a:t> (</a:t>
            </a:r>
            <a:r>
              <a:rPr lang="en-US" dirty="0">
                <a:latin typeface="+mn-lt"/>
                <a:cs typeface="Times New Roman" panose="02020603050405020304" pitchFamily="18" charset="0"/>
              </a:rPr>
              <a:t>≈</a:t>
            </a:r>
            <a:r>
              <a:rPr lang="en-US" dirty="0" err="1">
                <a:latin typeface="+mn-lt"/>
                <a:cs typeface="Times New Roman" panose="02020603050405020304" pitchFamily="18" charset="0"/>
              </a:rPr>
              <a:t>huokoiset</a:t>
            </a:r>
            <a:r>
              <a:rPr lang="en-US" dirty="0">
                <a:latin typeface="+mn-lt"/>
                <a:cs typeface="Times New Roman" panose="02020603050405020304" pitchFamily="18" charset="0"/>
              </a:rPr>
              <a:t> </a:t>
            </a:r>
            <a:r>
              <a:rPr lang="en-US" dirty="0" err="1">
                <a:latin typeface="+mn-lt"/>
              </a:rPr>
              <a:t>kalvot</a:t>
            </a:r>
            <a:r>
              <a:rPr lang="en-US" dirty="0">
                <a:latin typeface="+mn-lt"/>
              </a:rPr>
              <a:t>)</a:t>
            </a:r>
            <a:endParaRPr lang="LID4096" dirty="0">
              <a:latin typeface="+mn-lt"/>
            </a:endParaRPr>
          </a:p>
        </p:txBody>
      </p:sp>
      <p:pic>
        <p:nvPicPr>
          <p:cNvPr id="9" name="Picture 8">
            <a:extLst>
              <a:ext uri="{FF2B5EF4-FFF2-40B4-BE49-F238E27FC236}">
                <a16:creationId xmlns:a16="http://schemas.microsoft.com/office/drawing/2014/main" id="{0EB530DC-BDC4-48DB-9AA0-66E2E5564C23}"/>
              </a:ext>
            </a:extLst>
          </p:cNvPr>
          <p:cNvPicPr>
            <a:picLocks noChangeAspect="1"/>
          </p:cNvPicPr>
          <p:nvPr/>
        </p:nvPicPr>
        <p:blipFill>
          <a:blip r:embed="rId2"/>
          <a:stretch>
            <a:fillRect/>
          </a:stretch>
        </p:blipFill>
        <p:spPr>
          <a:xfrm>
            <a:off x="628650" y="4063136"/>
            <a:ext cx="4897124" cy="1906723"/>
          </a:xfrm>
          <a:prstGeom prst="rect">
            <a:avLst/>
          </a:prstGeom>
        </p:spPr>
      </p:pic>
      <p:sp>
        <p:nvSpPr>
          <p:cNvPr id="10" name="TextBox 9">
            <a:extLst>
              <a:ext uri="{FF2B5EF4-FFF2-40B4-BE49-F238E27FC236}">
                <a16:creationId xmlns:a16="http://schemas.microsoft.com/office/drawing/2014/main" id="{0783618D-731B-4345-AD81-47CB8475F02E}"/>
              </a:ext>
            </a:extLst>
          </p:cNvPr>
          <p:cNvSpPr txBox="1"/>
          <p:nvPr/>
        </p:nvSpPr>
        <p:spPr>
          <a:xfrm>
            <a:off x="730250" y="6134100"/>
            <a:ext cx="5041900" cy="276999"/>
          </a:xfrm>
          <a:prstGeom prst="rect">
            <a:avLst/>
          </a:prstGeom>
          <a:noFill/>
        </p:spPr>
        <p:txBody>
          <a:bodyPr wrap="square" rtlCol="0">
            <a:spAutoFit/>
          </a:bodyPr>
          <a:lstStyle/>
          <a:p>
            <a:r>
              <a:rPr lang="fi-FI" sz="1200" dirty="0" err="1"/>
              <a:t>Sartowska</a:t>
            </a:r>
            <a:r>
              <a:rPr lang="fi-FI" sz="1200" dirty="0"/>
              <a:t> et </a:t>
            </a:r>
            <a:r>
              <a:rPr lang="fi-FI" sz="1200" dirty="0" err="1"/>
              <a:t>al</a:t>
            </a:r>
            <a:r>
              <a:rPr lang="fi-FI" sz="1200" dirty="0"/>
              <a:t>: Acta </a:t>
            </a:r>
            <a:r>
              <a:rPr lang="fi-FI" sz="1200" dirty="0" err="1"/>
              <a:t>Physica</a:t>
            </a:r>
            <a:r>
              <a:rPr lang="fi-FI" sz="1200" dirty="0"/>
              <a:t> </a:t>
            </a:r>
            <a:r>
              <a:rPr lang="fi-FI" sz="1200" dirty="0" err="1"/>
              <a:t>Polonica</a:t>
            </a:r>
            <a:r>
              <a:rPr lang="fi-FI" sz="1200" dirty="0"/>
              <a:t> 2013</a:t>
            </a:r>
            <a:endParaRPr lang="LID4096" sz="1200" dirty="0"/>
          </a:p>
        </p:txBody>
      </p:sp>
      <p:sp>
        <p:nvSpPr>
          <p:cNvPr id="11" name="TextBox 10">
            <a:extLst>
              <a:ext uri="{FF2B5EF4-FFF2-40B4-BE49-F238E27FC236}">
                <a16:creationId xmlns:a16="http://schemas.microsoft.com/office/drawing/2014/main" id="{274A21E7-AFB1-40C6-A5CC-9120B1164415}"/>
              </a:ext>
            </a:extLst>
          </p:cNvPr>
          <p:cNvSpPr txBox="1"/>
          <p:nvPr/>
        </p:nvSpPr>
        <p:spPr>
          <a:xfrm>
            <a:off x="5772150" y="3918109"/>
            <a:ext cx="3130550" cy="2585323"/>
          </a:xfrm>
          <a:prstGeom prst="rect">
            <a:avLst/>
          </a:prstGeom>
          <a:noFill/>
        </p:spPr>
        <p:txBody>
          <a:bodyPr wrap="square" rtlCol="0">
            <a:spAutoFit/>
          </a:bodyPr>
          <a:lstStyle/>
          <a:p>
            <a:r>
              <a:rPr lang="en-US" dirty="0"/>
              <a:t>Polymeric track etched membranes with the pores</a:t>
            </a:r>
          </a:p>
          <a:p>
            <a:r>
              <a:rPr lang="en-US" dirty="0"/>
              <a:t>diameter of 1.2 µm and the pores density of</a:t>
            </a:r>
          </a:p>
          <a:p>
            <a:r>
              <a:rPr lang="en-US" dirty="0"/>
              <a:t>2 *10</a:t>
            </a:r>
            <a:r>
              <a:rPr lang="en-US" baseline="30000" dirty="0"/>
              <a:t>17</a:t>
            </a:r>
            <a:r>
              <a:rPr lang="en-US" dirty="0"/>
              <a:t> cm</a:t>
            </a:r>
            <a:r>
              <a:rPr lang="en-US" baseline="30000" dirty="0"/>
              <a:t>-2</a:t>
            </a:r>
            <a:r>
              <a:rPr lang="en-US" dirty="0"/>
              <a:t> were obtained by PET foil irradiation</a:t>
            </a:r>
          </a:p>
          <a:p>
            <a:r>
              <a:rPr lang="en-US" dirty="0"/>
              <a:t>with accelerated 250 MeV Kr-ions and chemical</a:t>
            </a:r>
          </a:p>
          <a:p>
            <a:r>
              <a:rPr lang="fi-FI" dirty="0" err="1"/>
              <a:t>etching</a:t>
            </a:r>
            <a:r>
              <a:rPr lang="fi-FI" dirty="0"/>
              <a:t>.</a:t>
            </a:r>
            <a:endParaRPr lang="LID4096" dirty="0"/>
          </a:p>
        </p:txBody>
      </p:sp>
      <p:pic>
        <p:nvPicPr>
          <p:cNvPr id="13" name="Picture 12" descr="A black and white photo of a coral&#10;&#10;Description automatically generated">
            <a:extLst>
              <a:ext uri="{FF2B5EF4-FFF2-40B4-BE49-F238E27FC236}">
                <a16:creationId xmlns:a16="http://schemas.microsoft.com/office/drawing/2014/main" id="{42EDEB99-8C5C-4D72-BC9E-D3E2D55AC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49" y="1533524"/>
            <a:ext cx="3067157" cy="2219325"/>
          </a:xfrm>
          <a:prstGeom prst="rect">
            <a:avLst/>
          </a:prstGeom>
        </p:spPr>
      </p:pic>
      <p:sp>
        <p:nvSpPr>
          <p:cNvPr id="14" name="TextBox 13">
            <a:extLst>
              <a:ext uri="{FF2B5EF4-FFF2-40B4-BE49-F238E27FC236}">
                <a16:creationId xmlns:a16="http://schemas.microsoft.com/office/drawing/2014/main" id="{B559D989-CC4E-4210-A966-F1C4631F98A1}"/>
              </a:ext>
            </a:extLst>
          </p:cNvPr>
          <p:cNvSpPr txBox="1"/>
          <p:nvPr/>
        </p:nvSpPr>
        <p:spPr>
          <a:xfrm>
            <a:off x="3899004" y="1533524"/>
            <a:ext cx="5130695" cy="1754326"/>
          </a:xfrm>
          <a:prstGeom prst="rect">
            <a:avLst/>
          </a:prstGeom>
          <a:noFill/>
        </p:spPr>
        <p:txBody>
          <a:bodyPr wrap="square" rtlCol="0">
            <a:spAutoFit/>
          </a:bodyPr>
          <a:lstStyle/>
          <a:p>
            <a:r>
              <a:rPr lang="en-US" dirty="0" err="1"/>
              <a:t>Hopea-membraani</a:t>
            </a:r>
            <a:r>
              <a:rPr lang="en-US" dirty="0"/>
              <a:t>, </a:t>
            </a:r>
            <a:r>
              <a:rPr lang="en-US" dirty="0" err="1"/>
              <a:t>paksuus</a:t>
            </a:r>
            <a:r>
              <a:rPr lang="en-US" dirty="0"/>
              <a:t> 50 µm. “The silver membrane filters are available from pore sizes of 0.2 to 5μm. Unique chemical and thermal stability is especially valuable for those applications involving aggressive fluids and/or high temperatures.” </a:t>
            </a:r>
            <a:endParaRPr lang="LID4096" dirty="0"/>
          </a:p>
        </p:txBody>
      </p:sp>
      <p:sp>
        <p:nvSpPr>
          <p:cNvPr id="15" name="TextBox 14">
            <a:extLst>
              <a:ext uri="{FF2B5EF4-FFF2-40B4-BE49-F238E27FC236}">
                <a16:creationId xmlns:a16="http://schemas.microsoft.com/office/drawing/2014/main" id="{B02B6F3C-914E-4A7F-A5FE-0E329C34A03E}"/>
              </a:ext>
            </a:extLst>
          </p:cNvPr>
          <p:cNvSpPr txBox="1"/>
          <p:nvPr/>
        </p:nvSpPr>
        <p:spPr>
          <a:xfrm>
            <a:off x="3810105" y="3334684"/>
            <a:ext cx="4914901" cy="276999"/>
          </a:xfrm>
          <a:prstGeom prst="rect">
            <a:avLst/>
          </a:prstGeom>
          <a:noFill/>
        </p:spPr>
        <p:txBody>
          <a:bodyPr wrap="square" rtlCol="0">
            <a:spAutoFit/>
          </a:bodyPr>
          <a:lstStyle/>
          <a:p>
            <a:r>
              <a:rPr lang="fi-FI" sz="1200" dirty="0"/>
              <a:t>https://www.2spi.com/category/spi-pore-silver-membrane-filters/</a:t>
            </a:r>
            <a:endParaRPr lang="LID4096" sz="1200" dirty="0"/>
          </a:p>
        </p:txBody>
      </p:sp>
    </p:spTree>
    <p:extLst>
      <p:ext uri="{BB962C8B-B14F-4D97-AF65-F5344CB8AC3E}">
        <p14:creationId xmlns:p14="http://schemas.microsoft.com/office/powerpoint/2010/main" val="3820491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FAC9-248D-42DC-BD47-25FE7BB485D5}"/>
              </a:ext>
            </a:extLst>
          </p:cNvPr>
          <p:cNvSpPr>
            <a:spLocks noGrp="1"/>
          </p:cNvSpPr>
          <p:nvPr>
            <p:ph type="title"/>
          </p:nvPr>
        </p:nvSpPr>
        <p:spPr/>
        <p:txBody>
          <a:bodyPr/>
          <a:lstStyle/>
          <a:p>
            <a:r>
              <a:rPr lang="en-US" dirty="0" err="1"/>
              <a:t>Biomimeettiset</a:t>
            </a:r>
            <a:r>
              <a:rPr lang="en-US" dirty="0"/>
              <a:t> </a:t>
            </a:r>
            <a:r>
              <a:rPr lang="en-US" dirty="0" err="1"/>
              <a:t>membraanit</a:t>
            </a:r>
            <a:endParaRPr lang="LID4096" dirty="0"/>
          </a:p>
        </p:txBody>
      </p:sp>
      <p:pic>
        <p:nvPicPr>
          <p:cNvPr id="3" name="Picture 2">
            <a:extLst>
              <a:ext uri="{FF2B5EF4-FFF2-40B4-BE49-F238E27FC236}">
                <a16:creationId xmlns:a16="http://schemas.microsoft.com/office/drawing/2014/main" id="{456FD63F-3BAD-431D-AF00-3B83CB786CD5}"/>
              </a:ext>
            </a:extLst>
          </p:cNvPr>
          <p:cNvPicPr>
            <a:picLocks noChangeAspect="1"/>
          </p:cNvPicPr>
          <p:nvPr/>
        </p:nvPicPr>
        <p:blipFill>
          <a:blip r:embed="rId2"/>
          <a:stretch>
            <a:fillRect/>
          </a:stretch>
        </p:blipFill>
        <p:spPr>
          <a:xfrm>
            <a:off x="186042" y="1654969"/>
            <a:ext cx="4385958" cy="3879443"/>
          </a:xfrm>
          <a:prstGeom prst="rect">
            <a:avLst/>
          </a:prstGeom>
        </p:spPr>
      </p:pic>
      <p:sp>
        <p:nvSpPr>
          <p:cNvPr id="4" name="Rectangle 1">
            <a:extLst>
              <a:ext uri="{FF2B5EF4-FFF2-40B4-BE49-F238E27FC236}">
                <a16:creationId xmlns:a16="http://schemas.microsoft.com/office/drawing/2014/main" id="{9C86DD5A-D39A-4BB1-ADCB-2AC0C07DD7E6}"/>
              </a:ext>
            </a:extLst>
          </p:cNvPr>
          <p:cNvSpPr>
            <a:spLocks noChangeArrowheads="1"/>
          </p:cNvSpPr>
          <p:nvPr/>
        </p:nvSpPr>
        <p:spPr bwMode="auto">
          <a:xfrm>
            <a:off x="4895850" y="1319263"/>
            <a:ext cx="38100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LID4096" sz="1800" b="0" i="0" u="none" strike="noStrike" cap="none" normalizeH="0" baseline="0" dirty="0">
                <a:ln>
                  <a:noFill/>
                </a:ln>
                <a:solidFill>
                  <a:schemeClr val="tx1"/>
                </a:solidFill>
                <a:effectLst/>
                <a:latin typeface="Arial" panose="020B0604020202020204" pitchFamily="34" charset="0"/>
              </a:rPr>
              <a:t>“</a:t>
            </a:r>
            <a:r>
              <a:rPr kumimoji="0" lang="LID4096" altLang="LID4096" sz="1800" b="0" i="0" u="none" strike="noStrike" cap="none" normalizeH="0" baseline="0" dirty="0">
                <a:ln>
                  <a:noFill/>
                </a:ln>
                <a:solidFill>
                  <a:schemeClr val="tx1"/>
                </a:solidFill>
                <a:effectLst/>
                <a:latin typeface="Arial" panose="020B0604020202020204" pitchFamily="34" charset="0"/>
              </a:rPr>
              <a:t>A bistable membrane that rapidly and reversibly transitions from a highly breathable state to a chemically protective state when exposed to organophosphates is demonstrated. The threat‐triggered physical collapse of an ultrathin copolymer layer on the membrane surface efficiently gates transport through membrane pores made of single‐walled carbon nanotubes (SWNTs). The ultrafast moisture conduction of the SWNTs enables the overcoming of the breathability/protection trade‐off that limits conventional membrane materials.</a:t>
            </a:r>
            <a:r>
              <a:rPr kumimoji="0" lang="en-US" altLang="LID4096" sz="1800" b="0" i="0" u="none" strike="noStrike" cap="none" normalizeH="0" baseline="0" dirty="0">
                <a:ln>
                  <a:noFill/>
                </a:ln>
                <a:solidFill>
                  <a:schemeClr val="tx1"/>
                </a:solidFill>
                <a:effectLst/>
                <a:latin typeface="Arial" panose="020B0604020202020204" pitchFamily="34" charset="0"/>
              </a:rPr>
              <a:t>”</a:t>
            </a:r>
            <a:endParaRPr kumimoji="0" lang="LID4096" altLang="LID4096"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ID4096" altLang="LID4096"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794E9B66-FCC4-4AA7-B052-ED3CD3FBBA5D}"/>
              </a:ext>
            </a:extLst>
          </p:cNvPr>
          <p:cNvSpPr txBox="1"/>
          <p:nvPr/>
        </p:nvSpPr>
        <p:spPr>
          <a:xfrm>
            <a:off x="560691" y="6031209"/>
            <a:ext cx="3810000" cy="461665"/>
          </a:xfrm>
          <a:prstGeom prst="rect">
            <a:avLst/>
          </a:prstGeom>
          <a:noFill/>
        </p:spPr>
        <p:txBody>
          <a:bodyPr wrap="square" rtlCol="0">
            <a:spAutoFit/>
          </a:bodyPr>
          <a:lstStyle/>
          <a:p>
            <a:r>
              <a:rPr lang="en-US" sz="1200" dirty="0"/>
              <a:t>Li et al: Autonomously Responsive Membranes for Chemical Warfare Protection, Adv. </a:t>
            </a:r>
            <a:r>
              <a:rPr lang="en-US" sz="1200" dirty="0" err="1"/>
              <a:t>Funct</a:t>
            </a:r>
            <a:r>
              <a:rPr lang="en-US" sz="1200" dirty="0"/>
              <a:t>. Mater. 2020</a:t>
            </a:r>
            <a:endParaRPr lang="LID4096" sz="1200" dirty="0"/>
          </a:p>
        </p:txBody>
      </p:sp>
    </p:spTree>
    <p:extLst>
      <p:ext uri="{BB962C8B-B14F-4D97-AF65-F5344CB8AC3E}">
        <p14:creationId xmlns:p14="http://schemas.microsoft.com/office/powerpoint/2010/main" val="3973844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9E25572D-9F9D-426D-A752-D43566FBF62A}"/>
              </a:ext>
            </a:extLst>
          </p:cNvPr>
          <p:cNvSpPr txBox="1"/>
          <p:nvPr/>
        </p:nvSpPr>
        <p:spPr>
          <a:xfrm>
            <a:off x="2284026" y="2043663"/>
            <a:ext cx="4578895" cy="203105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000" kern="1200" dirty="0" err="1">
                <a:solidFill>
                  <a:srgbClr val="FFFFFF"/>
                </a:solidFill>
                <a:latin typeface="+mj-lt"/>
                <a:ea typeface="+mj-ea"/>
                <a:cs typeface="+mj-cs"/>
              </a:rPr>
              <a:t>Tauko</a:t>
            </a:r>
            <a:r>
              <a:rPr lang="en-US" sz="6000" kern="1200" dirty="0">
                <a:solidFill>
                  <a:srgbClr val="FFFFFF"/>
                </a:solidFill>
                <a:latin typeface="+mj-lt"/>
                <a:ea typeface="+mj-ea"/>
                <a:cs typeface="+mj-cs"/>
              </a:rPr>
              <a:t>;</a:t>
            </a:r>
            <a:br>
              <a:rPr lang="en-US" sz="6000" kern="1200" dirty="0">
                <a:solidFill>
                  <a:srgbClr val="FFFFFF"/>
                </a:solidFill>
                <a:latin typeface="+mj-lt"/>
                <a:ea typeface="+mj-ea"/>
                <a:cs typeface="+mj-cs"/>
              </a:rPr>
            </a:br>
            <a:r>
              <a:rPr lang="en-US" sz="6000" kern="1200" dirty="0">
                <a:solidFill>
                  <a:srgbClr val="FFFFFF"/>
                </a:solidFill>
                <a:latin typeface="+mj-lt"/>
                <a:ea typeface="+mj-ea"/>
                <a:cs typeface="+mj-cs"/>
              </a:rPr>
              <a:t>chat time</a:t>
            </a:r>
          </a:p>
        </p:txBody>
      </p:sp>
    </p:spTree>
    <p:extLst>
      <p:ext uri="{BB962C8B-B14F-4D97-AF65-F5344CB8AC3E}">
        <p14:creationId xmlns:p14="http://schemas.microsoft.com/office/powerpoint/2010/main" val="2882534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Dimensiot</a:t>
            </a:r>
          </a:p>
        </p:txBody>
      </p:sp>
      <p:sp>
        <p:nvSpPr>
          <p:cNvPr id="3" name="Content Placeholder 2"/>
          <p:cNvSpPr>
            <a:spLocks noGrp="1"/>
          </p:cNvSpPr>
          <p:nvPr>
            <p:ph idx="1"/>
          </p:nvPr>
        </p:nvSpPr>
        <p:spPr>
          <a:xfrm>
            <a:off x="628650" y="1825625"/>
            <a:ext cx="2728504" cy="2354489"/>
          </a:xfrm>
        </p:spPr>
        <p:txBody>
          <a:bodyPr>
            <a:normAutofit/>
          </a:bodyPr>
          <a:lstStyle/>
          <a:p>
            <a:pPr marL="0" indent="0">
              <a:buNone/>
            </a:pPr>
            <a:r>
              <a:rPr lang="fi-FI" sz="3200" dirty="0"/>
              <a:t>0D materiaalit</a:t>
            </a:r>
            <a:br>
              <a:rPr lang="fi-FI" sz="3200" dirty="0"/>
            </a:br>
            <a:r>
              <a:rPr lang="fi-FI" sz="3200" dirty="0"/>
              <a:t>1D materiaalit</a:t>
            </a:r>
            <a:br>
              <a:rPr lang="fi-FI" sz="3200" dirty="0"/>
            </a:br>
            <a:r>
              <a:rPr lang="fi-FI" sz="3200" dirty="0"/>
              <a:t>2D materiaalit</a:t>
            </a:r>
            <a:br>
              <a:rPr lang="fi-FI" sz="3200" dirty="0"/>
            </a:br>
            <a:r>
              <a:rPr lang="fi-FI" sz="3200" dirty="0"/>
              <a:t>3D materiaalit</a:t>
            </a:r>
            <a:br>
              <a:rPr lang="fi-FI" sz="3200" dirty="0"/>
            </a:br>
            <a:r>
              <a:rPr lang="fi-FI" sz="3200" dirty="0"/>
              <a:t>4D materiaalit</a:t>
            </a:r>
          </a:p>
          <a:p>
            <a:pPr marL="0" indent="0">
              <a:buNone/>
            </a:pPr>
            <a:endParaRPr lang="fi-FI" sz="3200" dirty="0"/>
          </a:p>
        </p:txBody>
      </p:sp>
      <p:sp>
        <p:nvSpPr>
          <p:cNvPr id="4" name="Right Arrow 3"/>
          <p:cNvSpPr/>
          <p:nvPr/>
        </p:nvSpPr>
        <p:spPr>
          <a:xfrm>
            <a:off x="3461658" y="2063932"/>
            <a:ext cx="1894115" cy="143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xtBox 4"/>
          <p:cNvSpPr txBox="1"/>
          <p:nvPr/>
        </p:nvSpPr>
        <p:spPr>
          <a:xfrm>
            <a:off x="5486400" y="1841863"/>
            <a:ext cx="3028950" cy="523220"/>
          </a:xfrm>
          <a:prstGeom prst="rect">
            <a:avLst/>
          </a:prstGeom>
          <a:noFill/>
        </p:spPr>
        <p:txBody>
          <a:bodyPr wrap="square" rtlCol="0">
            <a:spAutoFit/>
          </a:bodyPr>
          <a:lstStyle/>
          <a:p>
            <a:r>
              <a:rPr lang="fi-FI" sz="2800" dirty="0"/>
              <a:t>kvanttipisteitä</a:t>
            </a:r>
          </a:p>
        </p:txBody>
      </p:sp>
      <p:sp>
        <p:nvSpPr>
          <p:cNvPr id="6" name="TextBox 5"/>
          <p:cNvSpPr txBox="1"/>
          <p:nvPr/>
        </p:nvSpPr>
        <p:spPr>
          <a:xfrm>
            <a:off x="5355773" y="2690949"/>
            <a:ext cx="3159577" cy="523220"/>
          </a:xfrm>
          <a:prstGeom prst="rect">
            <a:avLst/>
          </a:prstGeom>
          <a:noFill/>
        </p:spPr>
        <p:txBody>
          <a:bodyPr wrap="square" rtlCol="0">
            <a:spAutoFit/>
          </a:bodyPr>
          <a:lstStyle/>
          <a:p>
            <a:r>
              <a:rPr lang="fi-FI" sz="2800" dirty="0"/>
              <a:t>nanolankoja</a:t>
            </a:r>
          </a:p>
        </p:txBody>
      </p:sp>
      <p:sp>
        <p:nvSpPr>
          <p:cNvPr id="7" name="TextBox 6"/>
          <p:cNvSpPr txBox="1"/>
          <p:nvPr/>
        </p:nvSpPr>
        <p:spPr>
          <a:xfrm>
            <a:off x="5355773" y="3762103"/>
            <a:ext cx="3357153" cy="523220"/>
          </a:xfrm>
          <a:prstGeom prst="rect">
            <a:avLst/>
          </a:prstGeom>
          <a:noFill/>
        </p:spPr>
        <p:txBody>
          <a:bodyPr wrap="square" rtlCol="0">
            <a:spAutoFit/>
          </a:bodyPr>
          <a:lstStyle/>
          <a:p>
            <a:r>
              <a:rPr lang="fi-FI" sz="2800" dirty="0"/>
              <a:t>ohutkalvoja</a:t>
            </a:r>
          </a:p>
        </p:txBody>
      </p:sp>
      <p:sp>
        <p:nvSpPr>
          <p:cNvPr id="8" name="TextBox 7"/>
          <p:cNvSpPr txBox="1"/>
          <p:nvPr/>
        </p:nvSpPr>
        <p:spPr>
          <a:xfrm>
            <a:off x="5029200" y="4885509"/>
            <a:ext cx="3486150" cy="954107"/>
          </a:xfrm>
          <a:prstGeom prst="rect">
            <a:avLst/>
          </a:prstGeom>
          <a:noFill/>
        </p:spPr>
        <p:txBody>
          <a:bodyPr wrap="square" rtlCol="0">
            <a:spAutoFit/>
          </a:bodyPr>
          <a:lstStyle/>
          <a:p>
            <a:r>
              <a:rPr lang="fi-FI" sz="2800" dirty="0"/>
              <a:t>”tavallisia” materiaaleja</a:t>
            </a:r>
          </a:p>
        </p:txBody>
      </p:sp>
      <p:sp>
        <p:nvSpPr>
          <p:cNvPr id="9" name="TextBox 8"/>
          <p:cNvSpPr txBox="1"/>
          <p:nvPr/>
        </p:nvSpPr>
        <p:spPr>
          <a:xfrm>
            <a:off x="595994" y="5003074"/>
            <a:ext cx="3812721" cy="1384995"/>
          </a:xfrm>
          <a:prstGeom prst="rect">
            <a:avLst/>
          </a:prstGeom>
          <a:noFill/>
        </p:spPr>
        <p:txBody>
          <a:bodyPr wrap="square" rtlCol="0">
            <a:spAutoFit/>
          </a:bodyPr>
          <a:lstStyle/>
          <a:p>
            <a:r>
              <a:rPr lang="fi-FI" sz="2800" dirty="0"/>
              <a:t>Ohjelmoitavia, muotoaan muuttavia materiaaleja</a:t>
            </a:r>
          </a:p>
        </p:txBody>
      </p:sp>
      <p:sp>
        <p:nvSpPr>
          <p:cNvPr id="10" name="Right Arrow 9"/>
          <p:cNvSpPr/>
          <p:nvPr/>
        </p:nvSpPr>
        <p:spPr>
          <a:xfrm rot="692105">
            <a:off x="3381391" y="2714499"/>
            <a:ext cx="1894115" cy="143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ight Arrow 10"/>
          <p:cNvSpPr/>
          <p:nvPr/>
        </p:nvSpPr>
        <p:spPr>
          <a:xfrm rot="1652925">
            <a:off x="3297668" y="3475250"/>
            <a:ext cx="2221499" cy="161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ight Arrow 11"/>
          <p:cNvSpPr/>
          <p:nvPr/>
        </p:nvSpPr>
        <p:spPr>
          <a:xfrm rot="2598044">
            <a:off x="3048804" y="4279278"/>
            <a:ext cx="2223695" cy="131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Right Arrow 12"/>
          <p:cNvSpPr/>
          <p:nvPr/>
        </p:nvSpPr>
        <p:spPr>
          <a:xfrm rot="5400000">
            <a:off x="1381657" y="4498807"/>
            <a:ext cx="818086" cy="180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89526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p:txBody>
          <a:bodyPr/>
          <a:lstStyle/>
          <a:p>
            <a:r>
              <a:rPr lang="en-GB" altLang="en-US" dirty="0"/>
              <a:t>0D, 1D &amp; 2D </a:t>
            </a:r>
            <a:r>
              <a:rPr lang="en-GB" altLang="en-US" dirty="0" err="1"/>
              <a:t>materiaaleja</a:t>
            </a:r>
            <a:endParaRPr lang="en-US" altLang="en-US" dirty="0"/>
          </a:p>
        </p:txBody>
      </p:sp>
      <p:pic>
        <p:nvPicPr>
          <p:cNvPr id="92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822" y="1968498"/>
            <a:ext cx="7274212"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5"/>
          <p:cNvSpPr txBox="1">
            <a:spLocks noChangeArrowheads="1"/>
          </p:cNvSpPr>
          <p:nvPr/>
        </p:nvSpPr>
        <p:spPr bwMode="auto">
          <a:xfrm>
            <a:off x="6227763" y="6165850"/>
            <a:ext cx="2232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t>Freund &amp; Suresh</a:t>
            </a:r>
            <a:endParaRPr lang="en-US" altLang="en-US" sz="1800"/>
          </a:p>
        </p:txBody>
      </p:sp>
      <p:sp>
        <p:nvSpPr>
          <p:cNvPr id="2" name="TextBox 1">
            <a:extLst>
              <a:ext uri="{FF2B5EF4-FFF2-40B4-BE49-F238E27FC236}">
                <a16:creationId xmlns:a16="http://schemas.microsoft.com/office/drawing/2014/main" id="{8A9DF186-0BD5-4B53-9E1C-3FB910FF062A}"/>
              </a:ext>
            </a:extLst>
          </p:cNvPr>
          <p:cNvSpPr txBox="1"/>
          <p:nvPr/>
        </p:nvSpPr>
        <p:spPr>
          <a:xfrm>
            <a:off x="90344" y="2267361"/>
            <a:ext cx="1076612" cy="3013838"/>
          </a:xfrm>
          <a:prstGeom prst="rect">
            <a:avLst/>
          </a:prstGeom>
          <a:noFill/>
        </p:spPr>
        <p:txBody>
          <a:bodyPr wrap="square" rtlCol="0">
            <a:spAutoFit/>
          </a:bodyPr>
          <a:lstStyle/>
          <a:p>
            <a:pPr>
              <a:lnSpc>
                <a:spcPct val="150000"/>
              </a:lnSpc>
            </a:pPr>
            <a:r>
              <a:rPr lang="en-US" sz="4400" dirty="0"/>
              <a:t>2D</a:t>
            </a:r>
          </a:p>
          <a:p>
            <a:pPr>
              <a:lnSpc>
                <a:spcPct val="150000"/>
              </a:lnSpc>
            </a:pPr>
            <a:r>
              <a:rPr lang="en-US" sz="4400" dirty="0"/>
              <a:t>1D</a:t>
            </a:r>
          </a:p>
          <a:p>
            <a:pPr>
              <a:lnSpc>
                <a:spcPct val="150000"/>
              </a:lnSpc>
            </a:pPr>
            <a:r>
              <a:rPr lang="en-US" sz="4400" dirty="0"/>
              <a:t>0D</a:t>
            </a:r>
            <a:endParaRPr lang="LID4096" sz="4400" dirty="0"/>
          </a:p>
        </p:txBody>
      </p:sp>
      <p:cxnSp>
        <p:nvCxnSpPr>
          <p:cNvPr id="4" name="Straight Connector 3">
            <a:extLst>
              <a:ext uri="{FF2B5EF4-FFF2-40B4-BE49-F238E27FC236}">
                <a16:creationId xmlns:a16="http://schemas.microsoft.com/office/drawing/2014/main" id="{C5943ACE-D901-4111-999C-009648CA8372}"/>
              </a:ext>
            </a:extLst>
          </p:cNvPr>
          <p:cNvCxnSpPr>
            <a:cxnSpLocks/>
          </p:cNvCxnSpPr>
          <p:nvPr/>
        </p:nvCxnSpPr>
        <p:spPr>
          <a:xfrm flipH="1">
            <a:off x="196850" y="4419600"/>
            <a:ext cx="80200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FE88A8-11E7-4F24-B33B-A4613D3E232B}"/>
              </a:ext>
            </a:extLst>
          </p:cNvPr>
          <p:cNvCxnSpPr>
            <a:cxnSpLocks/>
          </p:cNvCxnSpPr>
          <p:nvPr/>
        </p:nvCxnSpPr>
        <p:spPr>
          <a:xfrm flipH="1">
            <a:off x="196850" y="3359150"/>
            <a:ext cx="80200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632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Jaotteluita, ryhmittelyjä</a:t>
            </a:r>
          </a:p>
        </p:txBody>
      </p:sp>
      <p:sp>
        <p:nvSpPr>
          <p:cNvPr id="3" name="Content Placeholder 2"/>
          <p:cNvSpPr>
            <a:spLocks noGrp="1"/>
          </p:cNvSpPr>
          <p:nvPr>
            <p:ph idx="1"/>
          </p:nvPr>
        </p:nvSpPr>
        <p:spPr/>
        <p:txBody>
          <a:bodyPr>
            <a:normAutofit lnSpcReduction="10000"/>
          </a:bodyPr>
          <a:lstStyle/>
          <a:p>
            <a:pPr marL="0" indent="0">
              <a:buNone/>
            </a:pPr>
            <a:r>
              <a:rPr lang="fi-FI" dirty="0"/>
              <a:t>Puhtaat aineet vs. seokset</a:t>
            </a:r>
          </a:p>
          <a:p>
            <a:pPr marL="0" indent="0">
              <a:buNone/>
            </a:pPr>
            <a:r>
              <a:rPr lang="fi-FI" dirty="0"/>
              <a:t>Bulkkimateriaalit vs. erikoismateriaalit</a:t>
            </a:r>
          </a:p>
          <a:p>
            <a:pPr marL="0" indent="0">
              <a:buNone/>
            </a:pPr>
            <a:r>
              <a:rPr lang="fi-FI" dirty="0"/>
              <a:t>Muokattavat vs. hauraat (</a:t>
            </a:r>
            <a:r>
              <a:rPr lang="fi-FI" dirty="0" err="1"/>
              <a:t>ductile</a:t>
            </a:r>
            <a:r>
              <a:rPr lang="fi-FI" dirty="0"/>
              <a:t> vs. </a:t>
            </a:r>
            <a:r>
              <a:rPr lang="fi-FI" dirty="0" err="1"/>
              <a:t>brittle</a:t>
            </a:r>
            <a:r>
              <a:rPr lang="fi-FI" dirty="0"/>
              <a:t>) </a:t>
            </a:r>
          </a:p>
          <a:p>
            <a:pPr marL="0" indent="0">
              <a:buNone/>
            </a:pPr>
            <a:r>
              <a:rPr lang="fi-FI" dirty="0"/>
              <a:t>Teräkset vs. värimetallit vs. jalometallit</a:t>
            </a:r>
          </a:p>
          <a:p>
            <a:pPr marL="0" indent="0">
              <a:buNone/>
            </a:pPr>
            <a:r>
              <a:rPr lang="fi-FI" dirty="0"/>
              <a:t>Alkuainepuolijohteet (</a:t>
            </a:r>
            <a:r>
              <a:rPr lang="fi-FI" dirty="0" err="1"/>
              <a:t>Si</a:t>
            </a:r>
            <a:r>
              <a:rPr lang="fi-FI" dirty="0"/>
              <a:t>; </a:t>
            </a:r>
            <a:r>
              <a:rPr lang="fi-FI" dirty="0" err="1"/>
              <a:t>Ge</a:t>
            </a:r>
            <a:r>
              <a:rPr lang="fi-FI" dirty="0"/>
              <a:t>) vs. yhdistepuolijohteet (</a:t>
            </a:r>
            <a:r>
              <a:rPr lang="fi-FI" dirty="0" err="1"/>
              <a:t>GaAs</a:t>
            </a:r>
            <a:r>
              <a:rPr lang="fi-FI" dirty="0"/>
              <a:t>, </a:t>
            </a:r>
            <a:r>
              <a:rPr lang="fi-FI" dirty="0" err="1"/>
              <a:t>InP</a:t>
            </a:r>
            <a:r>
              <a:rPr lang="fi-FI" dirty="0"/>
              <a:t>, </a:t>
            </a:r>
            <a:r>
              <a:rPr lang="fi-FI" dirty="0" err="1"/>
              <a:t>GaN</a:t>
            </a:r>
            <a:r>
              <a:rPr lang="fi-FI" dirty="0"/>
              <a:t>, </a:t>
            </a:r>
            <a:r>
              <a:rPr lang="fi-FI" dirty="0" err="1"/>
              <a:t>CdTe</a:t>
            </a:r>
            <a:r>
              <a:rPr lang="fi-FI" dirty="0"/>
              <a:t>)</a:t>
            </a:r>
          </a:p>
          <a:p>
            <a:pPr marL="0" indent="0">
              <a:buNone/>
            </a:pPr>
            <a:r>
              <a:rPr lang="fi-FI" dirty="0"/>
              <a:t>Synteettiset vs. luonnonpolymeerit</a:t>
            </a:r>
          </a:p>
          <a:p>
            <a:pPr marL="0" indent="0">
              <a:buNone/>
            </a:pPr>
            <a:r>
              <a:rPr lang="fi-FI" dirty="0"/>
              <a:t>Kertamuovit vs. kestomuovit</a:t>
            </a:r>
          </a:p>
          <a:p>
            <a:pPr marL="0" indent="0">
              <a:buNone/>
            </a:pPr>
            <a:r>
              <a:rPr lang="fi-FI" dirty="0"/>
              <a:t>Komposiitit vs. hybridimateriaalit</a:t>
            </a:r>
          </a:p>
          <a:p>
            <a:pPr marL="0" indent="0">
              <a:buNone/>
            </a:pPr>
            <a:endParaRPr lang="fi-FI" dirty="0"/>
          </a:p>
          <a:p>
            <a:pPr marL="0" indent="0">
              <a:buNone/>
            </a:pPr>
            <a:endParaRPr lang="fi-FI" dirty="0"/>
          </a:p>
        </p:txBody>
      </p:sp>
    </p:spTree>
    <p:extLst>
      <p:ext uri="{BB962C8B-B14F-4D97-AF65-F5344CB8AC3E}">
        <p14:creationId xmlns:p14="http://schemas.microsoft.com/office/powerpoint/2010/main" val="370491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0D: kvanttipisteitä</a:t>
            </a:r>
            <a:br>
              <a:rPr lang="fi-FI" dirty="0"/>
            </a:br>
            <a:r>
              <a:rPr lang="fi-FI" dirty="0"/>
              <a:t>väri on koon funktio (~2-7 </a:t>
            </a:r>
            <a:r>
              <a:rPr lang="fi-FI" dirty="0" err="1"/>
              <a:t>nm</a:t>
            </a:r>
            <a:r>
              <a:rPr lang="fi-FI" dirty="0"/>
              <a:t>)</a:t>
            </a:r>
          </a:p>
        </p:txBody>
      </p:sp>
      <p:pic>
        <p:nvPicPr>
          <p:cNvPr id="5" name="Picture 4" descr="A picture containing device, drawing&#10;&#10;Description automatically generated">
            <a:extLst>
              <a:ext uri="{FF2B5EF4-FFF2-40B4-BE49-F238E27FC236}">
                <a16:creationId xmlns:a16="http://schemas.microsoft.com/office/drawing/2014/main" id="{038123CC-197C-473C-9966-236CD927B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937" y="1717675"/>
            <a:ext cx="7286625" cy="46958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 y="3831090"/>
            <a:ext cx="4348993" cy="2609396"/>
          </a:xfrm>
          <a:prstGeom prst="rect">
            <a:avLst/>
          </a:prstGeom>
        </p:spPr>
      </p:pic>
    </p:spTree>
    <p:extLst>
      <p:ext uri="{BB962C8B-B14F-4D97-AF65-F5344CB8AC3E}">
        <p14:creationId xmlns:p14="http://schemas.microsoft.com/office/powerpoint/2010/main" val="121982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64" y="1821343"/>
            <a:ext cx="4585063" cy="3566909"/>
          </a:xfrm>
          <a:prstGeom prst="rect">
            <a:avLst/>
          </a:prstGeom>
        </p:spPr>
      </p:pic>
      <p:sp>
        <p:nvSpPr>
          <p:cNvPr id="5" name="TextBox 4"/>
          <p:cNvSpPr txBox="1"/>
          <p:nvPr/>
        </p:nvSpPr>
        <p:spPr>
          <a:xfrm>
            <a:off x="236764" y="5388252"/>
            <a:ext cx="3435532" cy="523220"/>
          </a:xfrm>
          <a:prstGeom prst="rect">
            <a:avLst/>
          </a:prstGeom>
          <a:noFill/>
        </p:spPr>
        <p:txBody>
          <a:bodyPr wrap="square" rtlCol="0">
            <a:spAutoFit/>
          </a:bodyPr>
          <a:lstStyle/>
          <a:p>
            <a:r>
              <a:rPr lang="fi-FI" sz="2800" dirty="0"/>
              <a:t>Kuparinanolankoja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8867" y="3383498"/>
            <a:ext cx="4753358" cy="3278560"/>
          </a:xfrm>
          <a:prstGeom prst="rect">
            <a:avLst/>
          </a:prstGeom>
        </p:spPr>
      </p:pic>
      <p:sp>
        <p:nvSpPr>
          <p:cNvPr id="7" name="TextBox 6"/>
          <p:cNvSpPr txBox="1"/>
          <p:nvPr/>
        </p:nvSpPr>
        <p:spPr>
          <a:xfrm>
            <a:off x="5669279" y="2860278"/>
            <a:ext cx="3435532" cy="523220"/>
          </a:xfrm>
          <a:prstGeom prst="rect">
            <a:avLst/>
          </a:prstGeom>
          <a:noFill/>
        </p:spPr>
        <p:txBody>
          <a:bodyPr wrap="square" rtlCol="0">
            <a:spAutoFit/>
          </a:bodyPr>
          <a:lstStyle/>
          <a:p>
            <a:r>
              <a:rPr lang="fi-FI" sz="2800" dirty="0"/>
              <a:t>Nanolankoja piistä</a:t>
            </a:r>
          </a:p>
        </p:txBody>
      </p:sp>
      <p:sp>
        <p:nvSpPr>
          <p:cNvPr id="2" name="Title 1"/>
          <p:cNvSpPr>
            <a:spLocks noGrp="1"/>
          </p:cNvSpPr>
          <p:nvPr>
            <p:ph type="title"/>
          </p:nvPr>
        </p:nvSpPr>
        <p:spPr/>
        <p:txBody>
          <a:bodyPr/>
          <a:lstStyle/>
          <a:p>
            <a:r>
              <a:rPr lang="fi-FI" dirty="0"/>
              <a:t>1D nanolankoja</a:t>
            </a:r>
          </a:p>
        </p:txBody>
      </p:sp>
    </p:spTree>
    <p:extLst>
      <p:ext uri="{BB962C8B-B14F-4D97-AF65-F5344CB8AC3E}">
        <p14:creationId xmlns:p14="http://schemas.microsoft.com/office/powerpoint/2010/main" val="4279873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2D kalvoja aurinkokennoon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43" y="1468621"/>
            <a:ext cx="6620251" cy="4955872"/>
          </a:xfrm>
          <a:prstGeom prst="rect">
            <a:avLst/>
          </a:prstGeom>
        </p:spPr>
      </p:pic>
      <p:sp>
        <p:nvSpPr>
          <p:cNvPr id="10" name="Rectangle 9"/>
          <p:cNvSpPr/>
          <p:nvPr/>
        </p:nvSpPr>
        <p:spPr>
          <a:xfrm>
            <a:off x="7393576" y="5815564"/>
            <a:ext cx="1371600" cy="830997"/>
          </a:xfrm>
          <a:prstGeom prst="rect">
            <a:avLst/>
          </a:prstGeom>
        </p:spPr>
        <p:txBody>
          <a:bodyPr wrap="square">
            <a:spAutoFit/>
          </a:bodyPr>
          <a:lstStyle/>
          <a:p>
            <a:r>
              <a:rPr lang="fi-FI" sz="1200" dirty="0"/>
              <a:t>https://unit.aist.go.jp/rcpv/cie/r_teams/eFTFT/index.html</a:t>
            </a:r>
          </a:p>
        </p:txBody>
      </p:sp>
      <p:cxnSp>
        <p:nvCxnSpPr>
          <p:cNvPr id="12" name="Straight Arrow Connector 11"/>
          <p:cNvCxnSpPr/>
          <p:nvPr/>
        </p:nvCxnSpPr>
        <p:spPr>
          <a:xfrm flipH="1">
            <a:off x="7171507" y="2299849"/>
            <a:ext cx="2" cy="3162786"/>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17623" y="3423337"/>
            <a:ext cx="1830433" cy="646331"/>
          </a:xfrm>
          <a:prstGeom prst="rect">
            <a:avLst/>
          </a:prstGeom>
          <a:noFill/>
        </p:spPr>
        <p:txBody>
          <a:bodyPr wrap="square" rtlCol="0">
            <a:spAutoFit/>
          </a:bodyPr>
          <a:lstStyle/>
          <a:p>
            <a:r>
              <a:rPr lang="fi-FI" sz="3600" dirty="0"/>
              <a:t>1.2 µm</a:t>
            </a:r>
          </a:p>
        </p:txBody>
      </p:sp>
    </p:spTree>
    <p:extLst>
      <p:ext uri="{BB962C8B-B14F-4D97-AF65-F5344CB8AC3E}">
        <p14:creationId xmlns:p14="http://schemas.microsoft.com/office/powerpoint/2010/main" val="1980687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fi-FI" altLang="fi-FI" dirty="0">
                <a:latin typeface="Arial" panose="020B0604020202020204" pitchFamily="34" charset="0"/>
                <a:cs typeface="Arial" panose="020B0604020202020204" pitchFamily="34" charset="0"/>
              </a:rPr>
              <a:t>Materiaali vs. rakenne</a:t>
            </a:r>
            <a:endParaRPr lang="en-US" altLang="fi-FI" dirty="0">
              <a:latin typeface="Arial" panose="020B0604020202020204" pitchFamily="34" charset="0"/>
              <a:cs typeface="Arial" panose="020B0604020202020204" pitchFamily="34" charset="0"/>
            </a:endParaRPr>
          </a:p>
        </p:txBody>
      </p:sp>
      <p:pic>
        <p:nvPicPr>
          <p:cNvPr id="71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6860" y="4532811"/>
            <a:ext cx="2932638" cy="218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3423" b="11942"/>
          <a:stretch/>
        </p:blipFill>
        <p:spPr>
          <a:xfrm>
            <a:off x="252140" y="1565455"/>
            <a:ext cx="3583033" cy="2005664"/>
          </a:xfrm>
          <a:prstGeom prst="rect">
            <a:avLst/>
          </a:prstGeom>
        </p:spPr>
      </p:pic>
      <p:sp>
        <p:nvSpPr>
          <p:cNvPr id="3" name="TextBox 2"/>
          <p:cNvSpPr txBox="1"/>
          <p:nvPr/>
        </p:nvSpPr>
        <p:spPr>
          <a:xfrm>
            <a:off x="3835173" y="1416353"/>
            <a:ext cx="4680177" cy="1384995"/>
          </a:xfrm>
          <a:prstGeom prst="rect">
            <a:avLst/>
          </a:prstGeom>
          <a:noFill/>
        </p:spPr>
        <p:txBody>
          <a:bodyPr wrap="square" rtlCol="0">
            <a:spAutoFit/>
          </a:bodyPr>
          <a:lstStyle/>
          <a:p>
            <a:r>
              <a:rPr lang="fi-FI" sz="2800" dirty="0"/>
              <a:t>Luonnonpuun ominaisuuksien tutkiminen on luonnontiedettä.</a:t>
            </a:r>
          </a:p>
        </p:txBody>
      </p:sp>
      <p:sp>
        <p:nvSpPr>
          <p:cNvPr id="4" name="TextBox 3"/>
          <p:cNvSpPr txBox="1"/>
          <p:nvPr/>
        </p:nvSpPr>
        <p:spPr>
          <a:xfrm>
            <a:off x="1084219" y="5792439"/>
            <a:ext cx="5728036" cy="954107"/>
          </a:xfrm>
          <a:prstGeom prst="rect">
            <a:avLst/>
          </a:prstGeom>
          <a:noFill/>
        </p:spPr>
        <p:txBody>
          <a:bodyPr wrap="square" rtlCol="0">
            <a:spAutoFit/>
          </a:bodyPr>
          <a:lstStyle/>
          <a:p>
            <a:r>
              <a:rPr lang="fi-FI" sz="2800" dirty="0"/>
              <a:t>Puusta tehtävien rakenteiden suunnittelu on insinööritiedettä.</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5960" y="3121292"/>
            <a:ext cx="3340899" cy="2227266"/>
          </a:xfrm>
          <a:prstGeom prst="rect">
            <a:avLst/>
          </a:prstGeom>
        </p:spPr>
      </p:pic>
      <p:sp>
        <p:nvSpPr>
          <p:cNvPr id="5" name="TextBox 4"/>
          <p:cNvSpPr txBox="1"/>
          <p:nvPr/>
        </p:nvSpPr>
        <p:spPr>
          <a:xfrm>
            <a:off x="2872614" y="3813789"/>
            <a:ext cx="3939641" cy="1384995"/>
          </a:xfrm>
          <a:prstGeom prst="rect">
            <a:avLst/>
          </a:prstGeom>
          <a:noFill/>
        </p:spPr>
        <p:txBody>
          <a:bodyPr wrap="square" rtlCol="0">
            <a:spAutoFit/>
          </a:bodyPr>
          <a:lstStyle/>
          <a:p>
            <a:r>
              <a:rPr lang="fi-FI" sz="2800" dirty="0"/>
              <a:t>Materiaalitiede on hiukan molempia.</a:t>
            </a:r>
          </a:p>
          <a:p>
            <a:endParaRPr lang="fi-FI" sz="2800" dirty="0"/>
          </a:p>
        </p:txBody>
      </p:sp>
    </p:spTree>
    <p:extLst>
      <p:ext uri="{BB962C8B-B14F-4D97-AF65-F5344CB8AC3E}">
        <p14:creationId xmlns:p14="http://schemas.microsoft.com/office/powerpoint/2010/main" val="1671530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Rakennemateriaalit</a:t>
            </a:r>
          </a:p>
        </p:txBody>
      </p:sp>
      <p:sp>
        <p:nvSpPr>
          <p:cNvPr id="4" name="Content Placeholder 3"/>
          <p:cNvSpPr>
            <a:spLocks noGrp="1"/>
          </p:cNvSpPr>
          <p:nvPr>
            <p:ph idx="1"/>
          </p:nvPr>
        </p:nvSpPr>
        <p:spPr>
          <a:xfrm>
            <a:off x="628650" y="1825625"/>
            <a:ext cx="4152356" cy="4351338"/>
          </a:xfrm>
        </p:spPr>
        <p:txBody>
          <a:bodyPr/>
          <a:lstStyle/>
          <a:p>
            <a:pPr marL="0" indent="0">
              <a:buNone/>
            </a:pPr>
            <a:r>
              <a:rPr lang="fi-FI" dirty="0"/>
              <a:t>Nämä antavat kappaleelle muodon ja mekaanisen rungon.</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816" r="11208"/>
          <a:stretch/>
        </p:blipFill>
        <p:spPr>
          <a:xfrm>
            <a:off x="4666243" y="1541416"/>
            <a:ext cx="4373254" cy="44867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75" y="3185569"/>
            <a:ext cx="3988525" cy="2991394"/>
          </a:xfrm>
          <a:prstGeom prst="rect">
            <a:avLst/>
          </a:prstGeom>
        </p:spPr>
      </p:pic>
    </p:spTree>
    <p:extLst>
      <p:ext uri="{BB962C8B-B14F-4D97-AF65-F5344CB8AC3E}">
        <p14:creationId xmlns:p14="http://schemas.microsoft.com/office/powerpoint/2010/main" val="498844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Toiminnalliset materiaalit</a:t>
            </a:r>
          </a:p>
        </p:txBody>
      </p:sp>
      <p:sp>
        <p:nvSpPr>
          <p:cNvPr id="3" name="Content Placeholder 2"/>
          <p:cNvSpPr>
            <a:spLocks noGrp="1"/>
          </p:cNvSpPr>
          <p:nvPr>
            <p:ph idx="1"/>
          </p:nvPr>
        </p:nvSpPr>
        <p:spPr>
          <a:xfrm>
            <a:off x="628650" y="1690689"/>
            <a:ext cx="8018961" cy="4351338"/>
          </a:xfrm>
        </p:spPr>
        <p:txBody>
          <a:bodyPr/>
          <a:lstStyle/>
          <a:p>
            <a:pPr marL="0" indent="0">
              <a:buNone/>
            </a:pPr>
            <a:r>
              <a:rPr lang="fi-FI" dirty="0"/>
              <a:t>Antavat lisäominaisuuksia:</a:t>
            </a:r>
          </a:p>
          <a:p>
            <a:pPr marL="0" indent="0">
              <a:buNone/>
            </a:pPr>
            <a:r>
              <a:rPr lang="fi-FI" dirty="0"/>
              <a:t>-maali antaa värin</a:t>
            </a:r>
          </a:p>
          <a:p>
            <a:pPr marL="0" indent="0">
              <a:buNone/>
            </a:pPr>
            <a:r>
              <a:rPr lang="fi-FI" dirty="0"/>
              <a:t>-maali suojaa säältä/merivedeltä</a:t>
            </a:r>
          </a:p>
          <a:p>
            <a:pPr marL="0" indent="0">
              <a:buNone/>
            </a:pPr>
            <a:r>
              <a:rPr lang="fi-FI" dirty="0"/>
              <a:t>-maali estää merirokon tarttumisen…</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816" r="11208"/>
          <a:stretch/>
        </p:blipFill>
        <p:spPr>
          <a:xfrm>
            <a:off x="628650" y="4536174"/>
            <a:ext cx="1931670" cy="19818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135" y="4840085"/>
            <a:ext cx="2237215" cy="1677911"/>
          </a:xfrm>
          <a:prstGeom prst="rect">
            <a:avLst/>
          </a:prstGeom>
        </p:spPr>
      </p:pic>
      <p:sp>
        <p:nvSpPr>
          <p:cNvPr id="6" name="TextBox 5"/>
          <p:cNvSpPr txBox="1"/>
          <p:nvPr/>
        </p:nvSpPr>
        <p:spPr>
          <a:xfrm>
            <a:off x="2808514" y="4001294"/>
            <a:ext cx="3337360" cy="2677656"/>
          </a:xfrm>
          <a:prstGeom prst="rect">
            <a:avLst/>
          </a:prstGeom>
          <a:noFill/>
        </p:spPr>
        <p:txBody>
          <a:bodyPr wrap="square" rtlCol="0">
            <a:spAutoFit/>
          </a:bodyPr>
          <a:lstStyle/>
          <a:p>
            <a:r>
              <a:rPr lang="fi-FI" sz="2800" dirty="0"/>
              <a:t>Ei voida tehdä punaista terästä, eikä laivaa voi tehdä maalista, siksi tarvitaan molempia.</a:t>
            </a:r>
          </a:p>
        </p:txBody>
      </p:sp>
    </p:spTree>
    <p:extLst>
      <p:ext uri="{BB962C8B-B14F-4D97-AF65-F5344CB8AC3E}">
        <p14:creationId xmlns:p14="http://schemas.microsoft.com/office/powerpoint/2010/main" val="276476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D0036-FB37-4E3D-A682-889A7FDA9784}"/>
              </a:ext>
            </a:extLst>
          </p:cNvPr>
          <p:cNvSpPr>
            <a:spLocks noGrp="1"/>
          </p:cNvSpPr>
          <p:nvPr>
            <p:ph type="title"/>
          </p:nvPr>
        </p:nvSpPr>
        <p:spPr/>
        <p:txBody>
          <a:bodyPr/>
          <a:lstStyle/>
          <a:p>
            <a:r>
              <a:rPr lang="en-US" dirty="0" err="1"/>
              <a:t>Hierarkinen</a:t>
            </a:r>
            <a:r>
              <a:rPr lang="en-US" dirty="0"/>
              <a:t> </a:t>
            </a:r>
            <a:r>
              <a:rPr lang="en-US" dirty="0" err="1"/>
              <a:t>häivemateriaali</a:t>
            </a:r>
            <a:r>
              <a:rPr lang="en-US" dirty="0"/>
              <a:t> </a:t>
            </a:r>
            <a:endParaRPr lang="LID4096" dirty="0"/>
          </a:p>
        </p:txBody>
      </p:sp>
      <p:pic>
        <p:nvPicPr>
          <p:cNvPr id="4" name="Picture 3">
            <a:extLst>
              <a:ext uri="{FF2B5EF4-FFF2-40B4-BE49-F238E27FC236}">
                <a16:creationId xmlns:a16="http://schemas.microsoft.com/office/drawing/2014/main" id="{D29E73D6-CE59-4A25-9A15-64EB9E99D660}"/>
              </a:ext>
            </a:extLst>
          </p:cNvPr>
          <p:cNvPicPr>
            <a:picLocks noChangeAspect="1"/>
          </p:cNvPicPr>
          <p:nvPr/>
        </p:nvPicPr>
        <p:blipFill>
          <a:blip r:embed="rId2"/>
          <a:stretch>
            <a:fillRect/>
          </a:stretch>
        </p:blipFill>
        <p:spPr>
          <a:xfrm>
            <a:off x="2203450" y="2229090"/>
            <a:ext cx="5967086" cy="3974117"/>
          </a:xfrm>
          <a:prstGeom prst="rect">
            <a:avLst/>
          </a:prstGeom>
        </p:spPr>
      </p:pic>
      <p:sp>
        <p:nvSpPr>
          <p:cNvPr id="5" name="TextBox 4">
            <a:extLst>
              <a:ext uri="{FF2B5EF4-FFF2-40B4-BE49-F238E27FC236}">
                <a16:creationId xmlns:a16="http://schemas.microsoft.com/office/drawing/2014/main" id="{9FE72F99-B120-42BF-8AC8-50104FB3B767}"/>
              </a:ext>
            </a:extLst>
          </p:cNvPr>
          <p:cNvSpPr txBox="1"/>
          <p:nvPr/>
        </p:nvSpPr>
        <p:spPr>
          <a:xfrm>
            <a:off x="2042786" y="6285716"/>
            <a:ext cx="3422650" cy="276999"/>
          </a:xfrm>
          <a:prstGeom prst="rect">
            <a:avLst/>
          </a:prstGeom>
          <a:noFill/>
        </p:spPr>
        <p:txBody>
          <a:bodyPr wrap="square" rtlCol="0">
            <a:spAutoFit/>
          </a:bodyPr>
          <a:lstStyle/>
          <a:p>
            <a:r>
              <a:rPr lang="en-US" sz="1200" dirty="0"/>
              <a:t>Li et al: </a:t>
            </a:r>
            <a:r>
              <a:rPr lang="nl-NL" sz="1200" i="1" dirty="0"/>
              <a:t>Adv. Funct. Mater. </a:t>
            </a:r>
            <a:r>
              <a:rPr lang="nl-NL" sz="1200" b="1" dirty="0"/>
              <a:t>2019</a:t>
            </a:r>
            <a:r>
              <a:rPr lang="nl-NL" sz="1200" dirty="0"/>
              <a:t>, </a:t>
            </a:r>
            <a:r>
              <a:rPr lang="nl-NL" sz="1200" i="1" dirty="0"/>
              <a:t>29</a:t>
            </a:r>
            <a:r>
              <a:rPr lang="nl-NL" sz="1200" dirty="0"/>
              <a:t>, 1807624</a:t>
            </a:r>
            <a:endParaRPr lang="LID4096" sz="1200" dirty="0"/>
          </a:p>
        </p:txBody>
      </p:sp>
      <p:sp>
        <p:nvSpPr>
          <p:cNvPr id="3" name="TextBox 2">
            <a:extLst>
              <a:ext uri="{FF2B5EF4-FFF2-40B4-BE49-F238E27FC236}">
                <a16:creationId xmlns:a16="http://schemas.microsoft.com/office/drawing/2014/main" id="{42C44767-4839-452E-9BF2-D550BB3C8B39}"/>
              </a:ext>
            </a:extLst>
          </p:cNvPr>
          <p:cNvSpPr txBox="1"/>
          <p:nvPr/>
        </p:nvSpPr>
        <p:spPr>
          <a:xfrm>
            <a:off x="57150" y="2229090"/>
            <a:ext cx="2089150" cy="1938992"/>
          </a:xfrm>
          <a:prstGeom prst="rect">
            <a:avLst/>
          </a:prstGeom>
          <a:noFill/>
        </p:spPr>
        <p:txBody>
          <a:bodyPr wrap="square" rtlCol="0">
            <a:spAutoFit/>
          </a:bodyPr>
          <a:lstStyle/>
          <a:p>
            <a:r>
              <a:rPr lang="en-US" sz="2400" dirty="0" err="1"/>
              <a:t>PANi-polymeeri-kuituja</a:t>
            </a:r>
            <a:r>
              <a:rPr lang="en-US" sz="2400" dirty="0"/>
              <a:t> (</a:t>
            </a:r>
            <a:r>
              <a:rPr lang="en-US" sz="2400" dirty="0" err="1"/>
              <a:t>elektro-spinnaamalla</a:t>
            </a:r>
            <a:r>
              <a:rPr lang="en-US" sz="2400" dirty="0"/>
              <a:t>)</a:t>
            </a:r>
            <a:endParaRPr lang="LID4096" sz="2400" dirty="0"/>
          </a:p>
        </p:txBody>
      </p:sp>
      <p:sp>
        <p:nvSpPr>
          <p:cNvPr id="6" name="TextBox 5">
            <a:extLst>
              <a:ext uri="{FF2B5EF4-FFF2-40B4-BE49-F238E27FC236}">
                <a16:creationId xmlns:a16="http://schemas.microsoft.com/office/drawing/2014/main" id="{5256CFB1-8468-4528-87AE-04968DDEF59B}"/>
              </a:ext>
            </a:extLst>
          </p:cNvPr>
          <p:cNvSpPr txBox="1"/>
          <p:nvPr/>
        </p:nvSpPr>
        <p:spPr>
          <a:xfrm>
            <a:off x="5186993" y="1705514"/>
            <a:ext cx="3556000" cy="461665"/>
          </a:xfrm>
          <a:prstGeom prst="rect">
            <a:avLst/>
          </a:prstGeom>
          <a:noFill/>
        </p:spPr>
        <p:txBody>
          <a:bodyPr wrap="square" rtlCol="0">
            <a:spAutoFit/>
          </a:bodyPr>
          <a:lstStyle/>
          <a:p>
            <a:r>
              <a:rPr lang="en-US" sz="2400" dirty="0" err="1"/>
              <a:t>Hiilinanoputkia</a:t>
            </a:r>
            <a:r>
              <a:rPr lang="en-US" sz="2400" dirty="0"/>
              <a:t> (CNT)</a:t>
            </a:r>
            <a:endParaRPr lang="LID4096" sz="2400" dirty="0"/>
          </a:p>
        </p:txBody>
      </p:sp>
      <p:sp>
        <p:nvSpPr>
          <p:cNvPr id="7" name="Rectangle 6">
            <a:extLst>
              <a:ext uri="{FF2B5EF4-FFF2-40B4-BE49-F238E27FC236}">
                <a16:creationId xmlns:a16="http://schemas.microsoft.com/office/drawing/2014/main" id="{7DFBE0EF-94AB-4C2E-932A-7B7C2A8F9D00}"/>
              </a:ext>
            </a:extLst>
          </p:cNvPr>
          <p:cNvSpPr/>
          <p:nvPr/>
        </p:nvSpPr>
        <p:spPr>
          <a:xfrm>
            <a:off x="5198736" y="4216148"/>
            <a:ext cx="3028950" cy="2146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TextBox 7">
            <a:extLst>
              <a:ext uri="{FF2B5EF4-FFF2-40B4-BE49-F238E27FC236}">
                <a16:creationId xmlns:a16="http://schemas.microsoft.com/office/drawing/2014/main" id="{1C69A877-3B0A-471C-9F9B-541C2693754A}"/>
              </a:ext>
            </a:extLst>
          </p:cNvPr>
          <p:cNvSpPr txBox="1"/>
          <p:nvPr/>
        </p:nvSpPr>
        <p:spPr>
          <a:xfrm>
            <a:off x="222250" y="4610100"/>
            <a:ext cx="1820536" cy="1200329"/>
          </a:xfrm>
          <a:prstGeom prst="rect">
            <a:avLst/>
          </a:prstGeom>
          <a:noFill/>
        </p:spPr>
        <p:txBody>
          <a:bodyPr wrap="square" rtlCol="0">
            <a:spAutoFit/>
          </a:bodyPr>
          <a:lstStyle/>
          <a:p>
            <a:r>
              <a:rPr lang="en-US" sz="2400" dirty="0"/>
              <a:t>Fe</a:t>
            </a:r>
            <a:r>
              <a:rPr lang="en-US" sz="2400" baseline="-25000" dirty="0"/>
              <a:t>3</a:t>
            </a:r>
            <a:r>
              <a:rPr lang="en-US" sz="2400" dirty="0"/>
              <a:t>O</a:t>
            </a:r>
            <a:r>
              <a:rPr lang="en-US" sz="2400" baseline="-25000" dirty="0"/>
              <a:t>4</a:t>
            </a:r>
            <a:r>
              <a:rPr lang="en-US" sz="2400" dirty="0"/>
              <a:t> nano-</a:t>
            </a:r>
            <a:r>
              <a:rPr lang="en-US" sz="2400" dirty="0" err="1"/>
              <a:t>partikkeleita</a:t>
            </a:r>
            <a:endParaRPr lang="LID4096" sz="2400" dirty="0"/>
          </a:p>
        </p:txBody>
      </p:sp>
      <p:sp>
        <p:nvSpPr>
          <p:cNvPr id="9" name="TextBox 8">
            <a:extLst>
              <a:ext uri="{FF2B5EF4-FFF2-40B4-BE49-F238E27FC236}">
                <a16:creationId xmlns:a16="http://schemas.microsoft.com/office/drawing/2014/main" id="{4FFACF9F-994B-47EF-80C4-EA70B29FC29D}"/>
              </a:ext>
            </a:extLst>
          </p:cNvPr>
          <p:cNvSpPr txBox="1"/>
          <p:nvPr/>
        </p:nvSpPr>
        <p:spPr>
          <a:xfrm>
            <a:off x="5465436" y="4375150"/>
            <a:ext cx="3456314" cy="1938992"/>
          </a:xfrm>
          <a:prstGeom prst="rect">
            <a:avLst/>
          </a:prstGeom>
          <a:noFill/>
        </p:spPr>
        <p:txBody>
          <a:bodyPr wrap="square" rtlCol="0">
            <a:spAutoFit/>
          </a:bodyPr>
          <a:lstStyle/>
          <a:p>
            <a:r>
              <a:rPr lang="en-US" sz="2400" dirty="0" err="1"/>
              <a:t>Skaalat</a:t>
            </a:r>
            <a:r>
              <a:rPr lang="en-US" sz="2400" dirty="0"/>
              <a:t>:</a:t>
            </a:r>
          </a:p>
          <a:p>
            <a:endParaRPr lang="en-US" sz="2400" dirty="0"/>
          </a:p>
          <a:p>
            <a:r>
              <a:rPr lang="en-US" sz="2400" dirty="0" err="1"/>
              <a:t>PANi</a:t>
            </a:r>
            <a:r>
              <a:rPr lang="en-US" sz="2400" dirty="0"/>
              <a:t> 200 nm </a:t>
            </a:r>
            <a:r>
              <a:rPr lang="en-US" sz="2400" dirty="0" err="1"/>
              <a:t>halkaisija</a:t>
            </a:r>
            <a:endParaRPr lang="en-US" sz="2400" dirty="0"/>
          </a:p>
          <a:p>
            <a:r>
              <a:rPr lang="en-US" sz="2400" dirty="0"/>
              <a:t>CNT  50 nm</a:t>
            </a:r>
          </a:p>
          <a:p>
            <a:r>
              <a:rPr lang="en-US" sz="2400" dirty="0"/>
              <a:t>Fe</a:t>
            </a:r>
            <a:r>
              <a:rPr lang="en-US" sz="2400" baseline="-25000" dirty="0"/>
              <a:t>3</a:t>
            </a:r>
            <a:r>
              <a:rPr lang="en-US" sz="2400" dirty="0"/>
              <a:t>O</a:t>
            </a:r>
            <a:r>
              <a:rPr lang="en-US" sz="2400" baseline="-25000" dirty="0"/>
              <a:t>4</a:t>
            </a:r>
            <a:r>
              <a:rPr lang="en-US" sz="2400" dirty="0"/>
              <a:t> 5 nm</a:t>
            </a:r>
            <a:endParaRPr lang="LID4096" sz="2400" dirty="0"/>
          </a:p>
        </p:txBody>
      </p:sp>
    </p:spTree>
    <p:extLst>
      <p:ext uri="{BB962C8B-B14F-4D97-AF65-F5344CB8AC3E}">
        <p14:creationId xmlns:p14="http://schemas.microsoft.com/office/powerpoint/2010/main" val="320354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0B41B-9723-4D3E-9B42-DC43E1E890CA}"/>
              </a:ext>
            </a:extLst>
          </p:cNvPr>
          <p:cNvSpPr>
            <a:spLocks noGrp="1"/>
          </p:cNvSpPr>
          <p:nvPr>
            <p:ph type="title"/>
          </p:nvPr>
        </p:nvSpPr>
        <p:spPr/>
        <p:txBody>
          <a:bodyPr/>
          <a:lstStyle/>
          <a:p>
            <a:r>
              <a:rPr lang="en-US" dirty="0" err="1"/>
              <a:t>Multifunktionaalisuus</a:t>
            </a:r>
            <a:endParaRPr lang="LID4096" dirty="0"/>
          </a:p>
        </p:txBody>
      </p:sp>
      <p:pic>
        <p:nvPicPr>
          <p:cNvPr id="4" name="Picture 3">
            <a:extLst>
              <a:ext uri="{FF2B5EF4-FFF2-40B4-BE49-F238E27FC236}">
                <a16:creationId xmlns:a16="http://schemas.microsoft.com/office/drawing/2014/main" id="{98BAB4F8-1678-4E99-9310-1DEF5F75E671}"/>
              </a:ext>
            </a:extLst>
          </p:cNvPr>
          <p:cNvPicPr>
            <a:picLocks noChangeAspect="1"/>
          </p:cNvPicPr>
          <p:nvPr/>
        </p:nvPicPr>
        <p:blipFill>
          <a:blip r:embed="rId2"/>
          <a:stretch>
            <a:fillRect/>
          </a:stretch>
        </p:blipFill>
        <p:spPr>
          <a:xfrm>
            <a:off x="5033624" y="1548250"/>
            <a:ext cx="4029751" cy="4510800"/>
          </a:xfrm>
          <a:prstGeom prst="rect">
            <a:avLst/>
          </a:prstGeom>
        </p:spPr>
      </p:pic>
      <p:sp>
        <p:nvSpPr>
          <p:cNvPr id="5" name="TextBox 4">
            <a:extLst>
              <a:ext uri="{FF2B5EF4-FFF2-40B4-BE49-F238E27FC236}">
                <a16:creationId xmlns:a16="http://schemas.microsoft.com/office/drawing/2014/main" id="{2FF8799F-1D92-471E-A45E-CD4B948E8319}"/>
              </a:ext>
            </a:extLst>
          </p:cNvPr>
          <p:cNvSpPr txBox="1"/>
          <p:nvPr/>
        </p:nvSpPr>
        <p:spPr>
          <a:xfrm>
            <a:off x="539750" y="2203450"/>
            <a:ext cx="3873500" cy="3539430"/>
          </a:xfrm>
          <a:prstGeom prst="rect">
            <a:avLst/>
          </a:prstGeom>
          <a:noFill/>
        </p:spPr>
        <p:txBody>
          <a:bodyPr wrap="square" rtlCol="0">
            <a:spAutoFit/>
          </a:bodyPr>
          <a:lstStyle/>
          <a:p>
            <a:r>
              <a:rPr lang="en-US" sz="3200" dirty="0"/>
              <a:t>-</a:t>
            </a:r>
            <a:r>
              <a:rPr lang="en-US" sz="3200" dirty="0" err="1"/>
              <a:t>tutkasäteitä</a:t>
            </a:r>
            <a:r>
              <a:rPr lang="en-US" sz="3200" dirty="0"/>
              <a:t> </a:t>
            </a:r>
            <a:r>
              <a:rPr lang="en-US" sz="3200" dirty="0" err="1"/>
              <a:t>absorboiva</a:t>
            </a:r>
            <a:r>
              <a:rPr lang="en-US" sz="3200" dirty="0"/>
              <a:t> ja </a:t>
            </a:r>
            <a:r>
              <a:rPr lang="en-US" sz="3200" dirty="0" err="1"/>
              <a:t>sirottava</a:t>
            </a:r>
            <a:r>
              <a:rPr lang="en-US" sz="3200" dirty="0"/>
              <a:t> (=</a:t>
            </a:r>
            <a:r>
              <a:rPr lang="en-US" sz="3200" dirty="0" err="1"/>
              <a:t>häive</a:t>
            </a:r>
            <a:r>
              <a:rPr lang="en-US" sz="3200" dirty="0"/>
              <a:t>)</a:t>
            </a:r>
          </a:p>
          <a:p>
            <a:r>
              <a:rPr lang="en-US" sz="3200" dirty="0"/>
              <a:t>-</a:t>
            </a:r>
            <a:r>
              <a:rPr lang="en-US" sz="3200" dirty="0" err="1"/>
              <a:t>vettä</a:t>
            </a:r>
            <a:r>
              <a:rPr lang="en-US" sz="3200" dirty="0"/>
              <a:t> </a:t>
            </a:r>
            <a:r>
              <a:rPr lang="en-US" sz="3200" dirty="0" err="1"/>
              <a:t>hylkivä</a:t>
            </a:r>
            <a:endParaRPr lang="en-US" sz="3200" dirty="0"/>
          </a:p>
          <a:p>
            <a:r>
              <a:rPr lang="en-US" sz="3200" dirty="0"/>
              <a:t>-</a:t>
            </a:r>
            <a:r>
              <a:rPr lang="en-US" sz="3200" dirty="0" err="1"/>
              <a:t>itsepuhdistuva</a:t>
            </a:r>
            <a:endParaRPr lang="en-US" sz="3200" dirty="0"/>
          </a:p>
          <a:p>
            <a:r>
              <a:rPr lang="en-US" sz="3200" dirty="0"/>
              <a:t>-</a:t>
            </a:r>
            <a:r>
              <a:rPr lang="en-US" sz="3200" dirty="0" err="1"/>
              <a:t>lämpöä</a:t>
            </a:r>
            <a:r>
              <a:rPr lang="en-US" sz="3200" dirty="0"/>
              <a:t> </a:t>
            </a:r>
            <a:r>
              <a:rPr lang="en-US" sz="3200" dirty="0" err="1"/>
              <a:t>eristävä</a:t>
            </a:r>
            <a:endParaRPr lang="en-US" sz="3200" dirty="0"/>
          </a:p>
          <a:p>
            <a:r>
              <a:rPr lang="en-US" sz="3200" dirty="0"/>
              <a:t>-</a:t>
            </a:r>
            <a:r>
              <a:rPr lang="en-US" sz="3200" dirty="0" err="1"/>
              <a:t>ultrakevyt</a:t>
            </a:r>
            <a:endParaRPr lang="LID4096" sz="3200" dirty="0"/>
          </a:p>
        </p:txBody>
      </p:sp>
      <p:sp>
        <p:nvSpPr>
          <p:cNvPr id="6" name="TextBox 5">
            <a:extLst>
              <a:ext uri="{FF2B5EF4-FFF2-40B4-BE49-F238E27FC236}">
                <a16:creationId xmlns:a16="http://schemas.microsoft.com/office/drawing/2014/main" id="{9131E461-9B81-4110-A276-46BADD768283}"/>
              </a:ext>
            </a:extLst>
          </p:cNvPr>
          <p:cNvSpPr txBox="1"/>
          <p:nvPr/>
        </p:nvSpPr>
        <p:spPr>
          <a:xfrm>
            <a:off x="5337174" y="6059050"/>
            <a:ext cx="3422650" cy="276999"/>
          </a:xfrm>
          <a:prstGeom prst="rect">
            <a:avLst/>
          </a:prstGeom>
          <a:noFill/>
        </p:spPr>
        <p:txBody>
          <a:bodyPr wrap="square" rtlCol="0">
            <a:spAutoFit/>
          </a:bodyPr>
          <a:lstStyle/>
          <a:p>
            <a:r>
              <a:rPr lang="en-US" sz="1200" dirty="0"/>
              <a:t>Li et al: </a:t>
            </a:r>
            <a:r>
              <a:rPr lang="nl-NL" sz="1200" i="1" dirty="0"/>
              <a:t>Adv. Funct. Mater. </a:t>
            </a:r>
            <a:r>
              <a:rPr lang="nl-NL" sz="1200" b="1" dirty="0"/>
              <a:t>2019</a:t>
            </a:r>
            <a:r>
              <a:rPr lang="nl-NL" sz="1200" dirty="0"/>
              <a:t>, </a:t>
            </a:r>
            <a:r>
              <a:rPr lang="nl-NL" sz="1200" i="1" dirty="0"/>
              <a:t>29</a:t>
            </a:r>
            <a:r>
              <a:rPr lang="nl-NL" sz="1200" dirty="0"/>
              <a:t>, 1807624</a:t>
            </a:r>
            <a:endParaRPr lang="LID4096" sz="1200" dirty="0"/>
          </a:p>
        </p:txBody>
      </p:sp>
    </p:spTree>
    <p:extLst>
      <p:ext uri="{BB962C8B-B14F-4D97-AF65-F5344CB8AC3E}">
        <p14:creationId xmlns:p14="http://schemas.microsoft.com/office/powerpoint/2010/main" val="194887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Rakenne ja funktio</a:t>
            </a:r>
          </a:p>
        </p:txBody>
      </p:sp>
      <p:pic>
        <p:nvPicPr>
          <p:cNvPr id="4" name="Picture 3"/>
          <p:cNvPicPr>
            <a:picLocks noChangeAspect="1"/>
          </p:cNvPicPr>
          <p:nvPr/>
        </p:nvPicPr>
        <p:blipFill>
          <a:blip r:embed="rId2"/>
          <a:stretch>
            <a:fillRect/>
          </a:stretch>
        </p:blipFill>
        <p:spPr>
          <a:xfrm>
            <a:off x="1647553" y="2338251"/>
            <a:ext cx="6040373" cy="3397710"/>
          </a:xfrm>
          <a:prstGeom prst="rect">
            <a:avLst/>
          </a:prstGeom>
        </p:spPr>
      </p:pic>
      <p:sp>
        <p:nvSpPr>
          <p:cNvPr id="5" name="TextBox 4"/>
          <p:cNvSpPr txBox="1"/>
          <p:nvPr/>
        </p:nvSpPr>
        <p:spPr>
          <a:xfrm>
            <a:off x="524147" y="1815131"/>
            <a:ext cx="4047853" cy="1077218"/>
          </a:xfrm>
          <a:prstGeom prst="rect">
            <a:avLst/>
          </a:prstGeom>
          <a:noFill/>
        </p:spPr>
        <p:txBody>
          <a:bodyPr wrap="square" rtlCol="0">
            <a:spAutoFit/>
          </a:bodyPr>
          <a:lstStyle/>
          <a:p>
            <a:r>
              <a:rPr lang="fi-FI" sz="3200" dirty="0"/>
              <a:t>Valurauta</a:t>
            </a:r>
          </a:p>
          <a:p>
            <a:r>
              <a:rPr lang="fi-FI" sz="3200" dirty="0"/>
              <a:t>Ei pinnoitetta</a:t>
            </a:r>
          </a:p>
        </p:txBody>
      </p:sp>
      <p:sp>
        <p:nvSpPr>
          <p:cNvPr id="6" name="TextBox 5"/>
          <p:cNvSpPr txBox="1"/>
          <p:nvPr/>
        </p:nvSpPr>
        <p:spPr>
          <a:xfrm>
            <a:off x="5951382" y="1815131"/>
            <a:ext cx="2715441" cy="1077218"/>
          </a:xfrm>
          <a:prstGeom prst="rect">
            <a:avLst/>
          </a:prstGeom>
          <a:noFill/>
        </p:spPr>
        <p:txBody>
          <a:bodyPr wrap="square" rtlCol="0">
            <a:spAutoFit/>
          </a:bodyPr>
          <a:lstStyle/>
          <a:p>
            <a:r>
              <a:rPr lang="fi-FI" sz="3200" dirty="0"/>
              <a:t>Teräs</a:t>
            </a:r>
          </a:p>
          <a:p>
            <a:r>
              <a:rPr lang="fi-FI" sz="3200" dirty="0"/>
              <a:t>Ei pinnoitetta</a:t>
            </a:r>
          </a:p>
        </p:txBody>
      </p:sp>
      <p:sp>
        <p:nvSpPr>
          <p:cNvPr id="7" name="TextBox 6"/>
          <p:cNvSpPr txBox="1"/>
          <p:nvPr/>
        </p:nvSpPr>
        <p:spPr>
          <a:xfrm>
            <a:off x="40005" y="5197352"/>
            <a:ext cx="3004458" cy="1077218"/>
          </a:xfrm>
          <a:prstGeom prst="rect">
            <a:avLst/>
          </a:prstGeom>
          <a:noFill/>
        </p:spPr>
        <p:txBody>
          <a:bodyPr wrap="square" rtlCol="0">
            <a:spAutoFit/>
          </a:bodyPr>
          <a:lstStyle/>
          <a:p>
            <a:r>
              <a:rPr lang="fi-FI" sz="3200" dirty="0"/>
              <a:t>Alumiini</a:t>
            </a:r>
          </a:p>
          <a:p>
            <a:r>
              <a:rPr lang="fi-FI" sz="3200" dirty="0"/>
              <a:t>Teflon-pinnoite</a:t>
            </a:r>
          </a:p>
        </p:txBody>
      </p:sp>
    </p:spTree>
    <p:extLst>
      <p:ext uri="{BB962C8B-B14F-4D97-AF65-F5344CB8AC3E}">
        <p14:creationId xmlns:p14="http://schemas.microsoft.com/office/powerpoint/2010/main" val="1226519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58596" cy="1325563"/>
          </a:xfrm>
        </p:spPr>
        <p:txBody>
          <a:bodyPr/>
          <a:lstStyle/>
          <a:p>
            <a:r>
              <a:rPr lang="fi-FI" dirty="0"/>
              <a:t>Toiminnallisuus: tarttumisenesto</a:t>
            </a:r>
          </a:p>
        </p:txBody>
      </p:sp>
      <p:sp>
        <p:nvSpPr>
          <p:cNvPr id="3" name="Content Placeholder 2"/>
          <p:cNvSpPr>
            <a:spLocks noGrp="1"/>
          </p:cNvSpPr>
          <p:nvPr>
            <p:ph idx="1"/>
          </p:nvPr>
        </p:nvSpPr>
        <p:spPr>
          <a:xfrm>
            <a:off x="628650" y="1690689"/>
            <a:ext cx="7886700" cy="4351338"/>
          </a:xfrm>
        </p:spPr>
        <p:txBody>
          <a:bodyPr>
            <a:noAutofit/>
          </a:bodyPr>
          <a:lstStyle/>
          <a:p>
            <a:pPr marL="0" indent="0">
              <a:buNone/>
            </a:pPr>
            <a:r>
              <a:rPr lang="fi-FI" sz="3200" dirty="0"/>
              <a:t>Teflon: </a:t>
            </a:r>
          </a:p>
          <a:p>
            <a:pPr marL="0" indent="0">
              <a:buNone/>
            </a:pPr>
            <a:r>
              <a:rPr lang="fi-FI" sz="3200" dirty="0"/>
              <a:t>pintaenergia hyvin pieni </a:t>
            </a:r>
            <a:r>
              <a:rPr lang="fi-FI" sz="3200" dirty="0">
                <a:sym typeface="Wingdings" panose="05000000000000000000" pitchFamily="2" charset="2"/>
              </a:rPr>
              <a:t> tarttuminen huono</a:t>
            </a:r>
          </a:p>
          <a:p>
            <a:pPr marL="0" indent="0">
              <a:buNone/>
            </a:pPr>
            <a:endParaRPr lang="fi-FI" sz="3200" dirty="0">
              <a:sym typeface="Wingdings" panose="05000000000000000000" pitchFamily="2" charset="2"/>
            </a:endParaRPr>
          </a:p>
          <a:p>
            <a:pPr marL="0" indent="0">
              <a:buNone/>
            </a:pPr>
            <a:r>
              <a:rPr lang="fi-FI" sz="3200" dirty="0">
                <a:sym typeface="Wingdings" panose="05000000000000000000" pitchFamily="2" charset="2"/>
              </a:rPr>
              <a:t>Teräs: kiillotettu  pinta-ala minimoitu = tarttumispaikat minimoitu</a:t>
            </a:r>
          </a:p>
          <a:p>
            <a:pPr marL="0" indent="0">
              <a:buNone/>
            </a:pPr>
            <a:endParaRPr lang="fi-FI" sz="3200" dirty="0">
              <a:sym typeface="Wingdings" panose="05000000000000000000" pitchFamily="2" charset="2"/>
            </a:endParaRPr>
          </a:p>
          <a:p>
            <a:pPr marL="0" indent="0">
              <a:buNone/>
            </a:pPr>
            <a:r>
              <a:rPr lang="fi-FI" sz="3200" dirty="0">
                <a:sym typeface="Wingdings" panose="05000000000000000000" pitchFamily="2" charset="2"/>
              </a:rPr>
              <a:t>Valurauta: öljy estää proteiinien tarttumisen</a:t>
            </a:r>
            <a:endParaRPr lang="fi-FI" sz="3200" dirty="0"/>
          </a:p>
        </p:txBody>
      </p:sp>
    </p:spTree>
    <p:extLst>
      <p:ext uri="{BB962C8B-B14F-4D97-AF65-F5344CB8AC3E}">
        <p14:creationId xmlns:p14="http://schemas.microsoft.com/office/powerpoint/2010/main" val="98379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Materiaalit eri muodoissa</a:t>
            </a:r>
          </a:p>
        </p:txBody>
      </p:sp>
      <p:sp>
        <p:nvSpPr>
          <p:cNvPr id="3" name="TextBox 2"/>
          <p:cNvSpPr txBox="1"/>
          <p:nvPr/>
        </p:nvSpPr>
        <p:spPr>
          <a:xfrm>
            <a:off x="628650" y="1920240"/>
            <a:ext cx="7798526" cy="3416320"/>
          </a:xfrm>
          <a:prstGeom prst="rect">
            <a:avLst/>
          </a:prstGeom>
          <a:noFill/>
        </p:spPr>
        <p:txBody>
          <a:bodyPr wrap="square" rtlCol="0">
            <a:spAutoFit/>
          </a:bodyPr>
          <a:lstStyle/>
          <a:p>
            <a:r>
              <a:rPr lang="fi-FI" sz="3600" dirty="0"/>
              <a:t>Bulkkimateriaalit</a:t>
            </a:r>
          </a:p>
          <a:p>
            <a:r>
              <a:rPr lang="fi-FI" sz="3600" dirty="0"/>
              <a:t>Rakeiset aineet</a:t>
            </a:r>
          </a:p>
          <a:p>
            <a:r>
              <a:rPr lang="fi-FI" sz="3600" dirty="0"/>
              <a:t>Partikkelit/jauheet</a:t>
            </a:r>
          </a:p>
          <a:p>
            <a:r>
              <a:rPr lang="fi-FI" sz="3600" dirty="0"/>
              <a:t>Kuidut/langat</a:t>
            </a:r>
          </a:p>
          <a:p>
            <a:r>
              <a:rPr lang="fi-FI" sz="3600" dirty="0"/>
              <a:t>Kalvot/pinnoitteet</a:t>
            </a:r>
          </a:p>
          <a:p>
            <a:r>
              <a:rPr lang="fi-FI" sz="3600" dirty="0"/>
              <a:t>Vaahdot/huokoiset materiaalit</a:t>
            </a:r>
          </a:p>
        </p:txBody>
      </p:sp>
    </p:spTree>
    <p:extLst>
      <p:ext uri="{BB962C8B-B14F-4D97-AF65-F5344CB8AC3E}">
        <p14:creationId xmlns:p14="http://schemas.microsoft.com/office/powerpoint/2010/main" val="795846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Toiminnallisuuksia</a:t>
            </a:r>
            <a:endParaRPr lang="fi-FI" dirty="0"/>
          </a:p>
        </p:txBody>
      </p:sp>
      <p:sp>
        <p:nvSpPr>
          <p:cNvPr id="4" name="Rectangle 3"/>
          <p:cNvSpPr/>
          <p:nvPr/>
        </p:nvSpPr>
        <p:spPr>
          <a:xfrm>
            <a:off x="720090" y="1709332"/>
            <a:ext cx="8084276" cy="4154984"/>
          </a:xfrm>
          <a:prstGeom prst="rect">
            <a:avLst/>
          </a:prstGeom>
        </p:spPr>
        <p:txBody>
          <a:bodyPr wrap="square">
            <a:spAutoFit/>
          </a:bodyPr>
          <a:lstStyle/>
          <a:p>
            <a:r>
              <a:rPr lang="fi-FI" sz="2400" b="1" dirty="0"/>
              <a:t>Perustoiminnallisuus</a:t>
            </a:r>
          </a:p>
          <a:p>
            <a:r>
              <a:rPr lang="fi-FI" sz="2400" dirty="0"/>
              <a:t>Tiheys, lujuus, johtavuus, eristävyys…</a:t>
            </a:r>
          </a:p>
          <a:p>
            <a:endParaRPr lang="fi-FI" sz="2400" dirty="0"/>
          </a:p>
          <a:p>
            <a:r>
              <a:rPr lang="fi-FI" sz="2400" b="1" dirty="0"/>
              <a:t>Sekundäärinen toiminnallisuus:</a:t>
            </a:r>
          </a:p>
          <a:p>
            <a:r>
              <a:rPr lang="fi-FI" sz="2400" dirty="0" err="1"/>
              <a:t>Termosähköinen</a:t>
            </a:r>
            <a:r>
              <a:rPr lang="fi-FI" sz="2400" dirty="0"/>
              <a:t>, magneettinen hystereesi, …</a:t>
            </a:r>
          </a:p>
          <a:p>
            <a:endParaRPr lang="fi-FI" sz="2400" dirty="0"/>
          </a:p>
          <a:p>
            <a:r>
              <a:rPr lang="fi-FI" sz="2400" b="1" dirty="0"/>
              <a:t>Aistiva/reagoiva</a:t>
            </a:r>
          </a:p>
          <a:p>
            <a:r>
              <a:rPr lang="fi-FI" sz="2400" dirty="0"/>
              <a:t>Fotokrominen, </a:t>
            </a:r>
            <a:r>
              <a:rPr lang="fi-FI" sz="2400" dirty="0" err="1"/>
              <a:t>termolabiili</a:t>
            </a:r>
            <a:r>
              <a:rPr lang="fi-FI" sz="2400" dirty="0"/>
              <a:t>, pietsosähköinen…</a:t>
            </a:r>
          </a:p>
          <a:p>
            <a:endParaRPr lang="fi-FI" sz="2400" dirty="0"/>
          </a:p>
          <a:p>
            <a:r>
              <a:rPr lang="fi-FI" sz="2400" b="1" dirty="0"/>
              <a:t>Kemiallinen</a:t>
            </a:r>
          </a:p>
          <a:p>
            <a:r>
              <a:rPr lang="fi-FI" sz="2400" dirty="0"/>
              <a:t>Katalyysi, selektiivinen </a:t>
            </a:r>
            <a:r>
              <a:rPr lang="fi-FI" sz="2400" dirty="0" err="1"/>
              <a:t>permeaatio</a:t>
            </a:r>
            <a:r>
              <a:rPr lang="fi-FI" sz="2400" dirty="0"/>
              <a:t>, inerttiys…</a:t>
            </a:r>
          </a:p>
        </p:txBody>
      </p:sp>
      <p:sp>
        <p:nvSpPr>
          <p:cNvPr id="5" name="Rectangle 4"/>
          <p:cNvSpPr/>
          <p:nvPr/>
        </p:nvSpPr>
        <p:spPr>
          <a:xfrm>
            <a:off x="1121773" y="6314501"/>
            <a:ext cx="7903029" cy="369332"/>
          </a:xfrm>
          <a:prstGeom prst="rect">
            <a:avLst/>
          </a:prstGeom>
        </p:spPr>
        <p:txBody>
          <a:bodyPr wrap="square">
            <a:spAutoFit/>
          </a:bodyPr>
          <a:lstStyle/>
          <a:p>
            <a:r>
              <a:rPr lang="fi-FI" b="1" dirty="0" err="1"/>
              <a:t>Makoto</a:t>
            </a:r>
            <a:r>
              <a:rPr lang="fi-FI" b="1" dirty="0"/>
              <a:t> </a:t>
            </a:r>
            <a:r>
              <a:rPr lang="fi-FI" b="1" dirty="0" err="1"/>
              <a:t>Nanko</a:t>
            </a:r>
            <a:r>
              <a:rPr lang="fi-FI" b="1" dirty="0"/>
              <a:t> </a:t>
            </a:r>
            <a:r>
              <a:rPr lang="fi-FI" dirty="0"/>
              <a:t>Copyright AD-TECH; </a:t>
            </a:r>
            <a:r>
              <a:rPr lang="fi-FI" dirty="0" err="1"/>
              <a:t>licensee</a:t>
            </a:r>
            <a:r>
              <a:rPr lang="fi-FI" dirty="0"/>
              <a:t> AZoM.com </a:t>
            </a:r>
            <a:r>
              <a:rPr lang="fi-FI" dirty="0" err="1"/>
              <a:t>Pty</a:t>
            </a:r>
            <a:r>
              <a:rPr lang="fi-FI" dirty="0"/>
              <a:t> Ltd.</a:t>
            </a:r>
          </a:p>
        </p:txBody>
      </p:sp>
    </p:spTree>
    <p:extLst>
      <p:ext uri="{BB962C8B-B14F-4D97-AF65-F5344CB8AC3E}">
        <p14:creationId xmlns:p14="http://schemas.microsoft.com/office/powerpoint/2010/main" val="2081179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2321" y="529441"/>
            <a:ext cx="7798526" cy="5262979"/>
          </a:xfrm>
          <a:prstGeom prst="rect">
            <a:avLst/>
          </a:prstGeom>
        </p:spPr>
        <p:txBody>
          <a:bodyPr wrap="square">
            <a:spAutoFit/>
          </a:bodyPr>
          <a:lstStyle/>
          <a:p>
            <a:r>
              <a:rPr lang="fi-FI" sz="2400" b="1" dirty="0"/>
              <a:t>Äly:</a:t>
            </a:r>
          </a:p>
          <a:p>
            <a:r>
              <a:rPr lang="fi-FI" sz="2400" dirty="0"/>
              <a:t>-itsekorjautuva, muistimetalli/polymeeri…</a:t>
            </a:r>
          </a:p>
          <a:p>
            <a:endParaRPr lang="fi-FI" sz="2400" dirty="0"/>
          </a:p>
          <a:p>
            <a:r>
              <a:rPr lang="fi-FI" sz="2400" b="1" dirty="0"/>
              <a:t>Ympäristönkesto:</a:t>
            </a:r>
          </a:p>
          <a:p>
            <a:r>
              <a:rPr lang="fi-FI" sz="2400" dirty="0"/>
              <a:t>-UV-stabiili, haponkestävä, kylmähauras…</a:t>
            </a:r>
          </a:p>
          <a:p>
            <a:endParaRPr lang="fi-FI" sz="2400" dirty="0"/>
          </a:p>
          <a:p>
            <a:r>
              <a:rPr lang="fi-FI" sz="2400" b="1" dirty="0"/>
              <a:t>Biologinen:</a:t>
            </a:r>
          </a:p>
          <a:p>
            <a:r>
              <a:rPr lang="fi-FI" sz="2400" dirty="0"/>
              <a:t>-biohajoava, bioyhteensopiva, myrkyllinen…</a:t>
            </a:r>
          </a:p>
          <a:p>
            <a:endParaRPr lang="fi-FI" sz="2400" b="1" dirty="0"/>
          </a:p>
          <a:p>
            <a:r>
              <a:rPr lang="fi-FI" sz="2400" b="1" dirty="0"/>
              <a:t>Inhimillinen:</a:t>
            </a:r>
          </a:p>
          <a:p>
            <a:r>
              <a:rPr lang="fi-FI" sz="2400" dirty="0"/>
              <a:t>-väri, pehmeys, </a:t>
            </a:r>
            <a:r>
              <a:rPr lang="fi-FI" sz="2400" dirty="0" err="1"/>
              <a:t>haptinen</a:t>
            </a:r>
            <a:r>
              <a:rPr lang="fi-FI" sz="2400" dirty="0"/>
              <a:t> kokemus… </a:t>
            </a:r>
          </a:p>
          <a:p>
            <a:endParaRPr lang="fi-FI" sz="2400" dirty="0"/>
          </a:p>
          <a:p>
            <a:r>
              <a:rPr lang="fi-FI" sz="2400" b="1" dirty="0"/>
              <a:t>Sovelluskohtainen:</a:t>
            </a:r>
          </a:p>
          <a:p>
            <a:r>
              <a:rPr lang="fi-FI" sz="2400" dirty="0"/>
              <a:t>-leikkaava, heijastava, UV-kovettuva… </a:t>
            </a:r>
          </a:p>
        </p:txBody>
      </p:sp>
      <p:sp>
        <p:nvSpPr>
          <p:cNvPr id="5" name="Rectangle 4"/>
          <p:cNvSpPr/>
          <p:nvPr/>
        </p:nvSpPr>
        <p:spPr>
          <a:xfrm>
            <a:off x="612321" y="6327564"/>
            <a:ext cx="7903029" cy="369332"/>
          </a:xfrm>
          <a:prstGeom prst="rect">
            <a:avLst/>
          </a:prstGeom>
        </p:spPr>
        <p:txBody>
          <a:bodyPr wrap="square">
            <a:spAutoFit/>
          </a:bodyPr>
          <a:lstStyle/>
          <a:p>
            <a:r>
              <a:rPr lang="fi-FI" b="1" dirty="0" err="1"/>
              <a:t>Makoto</a:t>
            </a:r>
            <a:r>
              <a:rPr lang="fi-FI" b="1" dirty="0"/>
              <a:t> </a:t>
            </a:r>
            <a:r>
              <a:rPr lang="fi-FI" b="1" dirty="0" err="1"/>
              <a:t>Nanko</a:t>
            </a:r>
            <a:r>
              <a:rPr lang="fi-FI" b="1" dirty="0"/>
              <a:t> </a:t>
            </a:r>
            <a:r>
              <a:rPr lang="fi-FI" dirty="0"/>
              <a:t>Copyright AD-TECH; </a:t>
            </a:r>
            <a:r>
              <a:rPr lang="fi-FI" dirty="0" err="1"/>
              <a:t>licensee</a:t>
            </a:r>
            <a:r>
              <a:rPr lang="fi-FI" dirty="0"/>
              <a:t> AZoM.com </a:t>
            </a:r>
            <a:r>
              <a:rPr lang="fi-FI" dirty="0" err="1"/>
              <a:t>Pty</a:t>
            </a:r>
            <a:r>
              <a:rPr lang="fi-FI" dirty="0"/>
              <a:t> Ltd.</a:t>
            </a:r>
          </a:p>
        </p:txBody>
      </p:sp>
    </p:spTree>
    <p:extLst>
      <p:ext uri="{BB962C8B-B14F-4D97-AF65-F5344CB8AC3E}">
        <p14:creationId xmlns:p14="http://schemas.microsoft.com/office/powerpoint/2010/main" val="3534392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Toiminnallisia materiaaleja</a:t>
            </a:r>
          </a:p>
        </p:txBody>
      </p:sp>
      <p:sp>
        <p:nvSpPr>
          <p:cNvPr id="3" name="Content Placeholder 2"/>
          <p:cNvSpPr>
            <a:spLocks noGrp="1"/>
          </p:cNvSpPr>
          <p:nvPr>
            <p:ph idx="1"/>
          </p:nvPr>
        </p:nvSpPr>
        <p:spPr>
          <a:xfrm>
            <a:off x="628650" y="1690689"/>
            <a:ext cx="8371659" cy="4351338"/>
          </a:xfrm>
        </p:spPr>
        <p:txBody>
          <a:bodyPr>
            <a:noAutofit/>
          </a:bodyPr>
          <a:lstStyle/>
          <a:p>
            <a:pPr marL="0" indent="0">
              <a:buNone/>
            </a:pPr>
            <a:r>
              <a:rPr lang="fi-FI" dirty="0"/>
              <a:t>-fotosähköinen: sähköä valosta		</a:t>
            </a:r>
          </a:p>
          <a:p>
            <a:pPr marL="0" indent="0">
              <a:buNone/>
            </a:pPr>
            <a:r>
              <a:rPr lang="fi-FI" dirty="0"/>
              <a:t>-pietsosähköinen: mekaanisesta muutoksesta jännite-ero</a:t>
            </a:r>
          </a:p>
          <a:p>
            <a:pPr marL="0" indent="0">
              <a:buNone/>
            </a:pPr>
            <a:r>
              <a:rPr lang="fi-FI" dirty="0"/>
              <a:t>-käänteinen pietsosähköinen: jännite-erosta mekaaninen muodonmuutos</a:t>
            </a:r>
          </a:p>
          <a:p>
            <a:pPr marL="0" indent="0">
              <a:buNone/>
            </a:pPr>
            <a:r>
              <a:rPr lang="fi-FI" dirty="0"/>
              <a:t>-fotokrominen: UV-absorptio pienentää näkyvän valon läpäisevyyttä</a:t>
            </a:r>
          </a:p>
          <a:p>
            <a:pPr marL="0" indent="0">
              <a:buNone/>
            </a:pPr>
            <a:r>
              <a:rPr lang="fi-FI" dirty="0"/>
              <a:t>-</a:t>
            </a:r>
            <a:r>
              <a:rPr lang="fi-FI" dirty="0" err="1"/>
              <a:t>magnetostriktiivinen</a:t>
            </a:r>
            <a:r>
              <a:rPr lang="fi-FI" dirty="0"/>
              <a:t>: magneettikenttä aiheuttaa mekaaniseen muodonmuutokseen</a:t>
            </a:r>
            <a:br>
              <a:rPr lang="fi-FI" dirty="0"/>
            </a:br>
            <a:endParaRPr lang="fi-FI" dirty="0"/>
          </a:p>
          <a:p>
            <a:pPr marL="0" indent="0">
              <a:buNone/>
            </a:pPr>
            <a:endParaRPr lang="fi-FI" dirty="0"/>
          </a:p>
        </p:txBody>
      </p:sp>
    </p:spTree>
    <p:extLst>
      <p:ext uri="{BB962C8B-B14F-4D97-AF65-F5344CB8AC3E}">
        <p14:creationId xmlns:p14="http://schemas.microsoft.com/office/powerpoint/2010/main" val="161165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Yhtäläisyyksiä</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733" y="1816129"/>
            <a:ext cx="2983867" cy="1678425"/>
          </a:xfrm>
          <a:prstGeom prst="rect">
            <a:avLst/>
          </a:prstGeom>
        </p:spPr>
      </p:pic>
      <p:sp>
        <p:nvSpPr>
          <p:cNvPr id="8" name="TextBox 7"/>
          <p:cNvSpPr txBox="1"/>
          <p:nvPr/>
        </p:nvSpPr>
        <p:spPr>
          <a:xfrm>
            <a:off x="471895" y="5131487"/>
            <a:ext cx="6399167" cy="1384995"/>
          </a:xfrm>
          <a:prstGeom prst="rect">
            <a:avLst/>
          </a:prstGeom>
          <a:noFill/>
        </p:spPr>
        <p:txBody>
          <a:bodyPr wrap="square" rtlCol="0">
            <a:spAutoFit/>
          </a:bodyPr>
          <a:lstStyle/>
          <a:p>
            <a:r>
              <a:rPr lang="fi-FI" sz="2800" dirty="0"/>
              <a:t>-toistuva mekaaninen muodonmuutos</a:t>
            </a:r>
          </a:p>
          <a:p>
            <a:r>
              <a:rPr lang="fi-FI" sz="2800" dirty="0"/>
              <a:t>-materiaali taipuu</a:t>
            </a:r>
          </a:p>
          <a:p>
            <a:r>
              <a:rPr lang="fi-FI" sz="2800" dirty="0"/>
              <a:t>-liitokset taipuvat mukana</a:t>
            </a:r>
          </a:p>
        </p:txBody>
      </p:sp>
      <p:sp>
        <p:nvSpPr>
          <p:cNvPr id="9" name="TextBox 8"/>
          <p:cNvSpPr txBox="1"/>
          <p:nvPr/>
        </p:nvSpPr>
        <p:spPr>
          <a:xfrm>
            <a:off x="471895" y="3643580"/>
            <a:ext cx="3747407" cy="523220"/>
          </a:xfrm>
          <a:prstGeom prst="rect">
            <a:avLst/>
          </a:prstGeom>
          <a:noFill/>
        </p:spPr>
        <p:txBody>
          <a:bodyPr wrap="square" rtlCol="0">
            <a:spAutoFit/>
          </a:bodyPr>
          <a:lstStyle/>
          <a:p>
            <a:r>
              <a:rPr lang="fi-FI" sz="2800" dirty="0"/>
              <a:t>Rakennemateriaali</a:t>
            </a:r>
          </a:p>
        </p:txBody>
      </p:sp>
      <p:sp>
        <p:nvSpPr>
          <p:cNvPr id="10" name="TextBox 9"/>
          <p:cNvSpPr txBox="1"/>
          <p:nvPr/>
        </p:nvSpPr>
        <p:spPr>
          <a:xfrm>
            <a:off x="3980386" y="3643580"/>
            <a:ext cx="4941364" cy="954107"/>
          </a:xfrm>
          <a:prstGeom prst="rect">
            <a:avLst/>
          </a:prstGeom>
          <a:noFill/>
        </p:spPr>
        <p:txBody>
          <a:bodyPr wrap="square" rtlCol="0">
            <a:spAutoFit/>
          </a:bodyPr>
          <a:lstStyle/>
          <a:p>
            <a:r>
              <a:rPr lang="fi-FI" sz="2800" dirty="0"/>
              <a:t>Toiminnallinen materiaali,</a:t>
            </a:r>
          </a:p>
          <a:p>
            <a:r>
              <a:rPr lang="fi-FI" sz="2800" dirty="0"/>
              <a:t>Kännyn </a:t>
            </a:r>
            <a:r>
              <a:rPr lang="fi-FI" sz="2800" dirty="0" err="1"/>
              <a:t>piezo</a:t>
            </a:r>
            <a:r>
              <a:rPr lang="fi-FI" sz="2800" dirty="0"/>
              <a:t>-suodatin</a:t>
            </a:r>
          </a:p>
        </p:txBody>
      </p:sp>
      <p:pic>
        <p:nvPicPr>
          <p:cNvPr id="5" name="Picture 4" descr="A screenshot of a cell phone screen with text&#10;&#10;Description automatically generated">
            <a:extLst>
              <a:ext uri="{FF2B5EF4-FFF2-40B4-BE49-F238E27FC236}">
                <a16:creationId xmlns:a16="http://schemas.microsoft.com/office/drawing/2014/main" id="{7A0F50E1-0C9E-4890-A52F-45B20552B374}"/>
              </a:ext>
            </a:extLst>
          </p:cNvPr>
          <p:cNvPicPr>
            <a:picLocks noChangeAspect="1"/>
          </p:cNvPicPr>
          <p:nvPr/>
        </p:nvPicPr>
        <p:blipFill rotWithShape="1">
          <a:blip r:embed="rId3">
            <a:extLst>
              <a:ext uri="{28A0092B-C50C-407E-A947-70E740481C1C}">
                <a14:useLocalDpi xmlns:a14="http://schemas.microsoft.com/office/drawing/2010/main" val="0"/>
              </a:ext>
            </a:extLst>
          </a:blip>
          <a:srcRect b="58973"/>
          <a:stretch/>
        </p:blipFill>
        <p:spPr>
          <a:xfrm>
            <a:off x="3844833" y="1937836"/>
            <a:ext cx="5181600" cy="1426353"/>
          </a:xfrm>
          <a:prstGeom prst="rect">
            <a:avLst/>
          </a:prstGeom>
        </p:spPr>
      </p:pic>
    </p:spTree>
    <p:extLst>
      <p:ext uri="{BB962C8B-B14F-4D97-AF65-F5344CB8AC3E}">
        <p14:creationId xmlns:p14="http://schemas.microsoft.com/office/powerpoint/2010/main" val="2433294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9E25572D-9F9D-426D-A752-D43566FBF62A}"/>
              </a:ext>
            </a:extLst>
          </p:cNvPr>
          <p:cNvSpPr txBox="1"/>
          <p:nvPr/>
        </p:nvSpPr>
        <p:spPr>
          <a:xfrm>
            <a:off x="2284026" y="2043663"/>
            <a:ext cx="4578895" cy="203105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000" kern="1200" dirty="0" err="1">
                <a:solidFill>
                  <a:srgbClr val="FFFFFF"/>
                </a:solidFill>
                <a:latin typeface="+mj-lt"/>
                <a:ea typeface="+mj-ea"/>
                <a:cs typeface="+mj-cs"/>
              </a:rPr>
              <a:t>Tauko</a:t>
            </a:r>
            <a:r>
              <a:rPr lang="en-US" sz="6000" kern="1200" dirty="0">
                <a:solidFill>
                  <a:srgbClr val="FFFFFF"/>
                </a:solidFill>
                <a:latin typeface="+mj-lt"/>
                <a:ea typeface="+mj-ea"/>
                <a:cs typeface="+mj-cs"/>
              </a:rPr>
              <a:t>;</a:t>
            </a:r>
          </a:p>
          <a:p>
            <a:pPr algn="ctr" defTabSz="914400">
              <a:lnSpc>
                <a:spcPct val="90000"/>
              </a:lnSpc>
              <a:spcBef>
                <a:spcPct val="0"/>
              </a:spcBef>
              <a:spcAft>
                <a:spcPts val="600"/>
              </a:spcAft>
            </a:pPr>
            <a:r>
              <a:rPr lang="en-US" sz="6000" dirty="0">
                <a:solidFill>
                  <a:srgbClr val="FFFFFF"/>
                </a:solidFill>
                <a:latin typeface="+mj-lt"/>
                <a:ea typeface="+mj-ea"/>
                <a:cs typeface="+mj-cs"/>
              </a:rPr>
              <a:t>Chat time</a:t>
            </a:r>
            <a:endParaRPr lang="en-US" sz="6000" kern="1200" dirty="0">
              <a:solidFill>
                <a:srgbClr val="FFFFFF"/>
              </a:solidFill>
              <a:latin typeface="+mj-lt"/>
              <a:ea typeface="+mj-ea"/>
              <a:cs typeface="+mj-cs"/>
            </a:endParaRPr>
          </a:p>
        </p:txBody>
      </p:sp>
    </p:spTree>
    <p:extLst>
      <p:ext uri="{BB962C8B-B14F-4D97-AF65-F5344CB8AC3E}">
        <p14:creationId xmlns:p14="http://schemas.microsoft.com/office/powerpoint/2010/main" val="3824353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79D0F-C265-4906-AB92-65D8E5E93B5A}"/>
              </a:ext>
            </a:extLst>
          </p:cNvPr>
          <p:cNvSpPr>
            <a:spLocks noGrp="1"/>
          </p:cNvSpPr>
          <p:nvPr>
            <p:ph type="title"/>
          </p:nvPr>
        </p:nvSpPr>
        <p:spPr/>
        <p:txBody>
          <a:bodyPr>
            <a:normAutofit/>
          </a:bodyPr>
          <a:lstStyle/>
          <a:p>
            <a:r>
              <a:rPr lang="en-US" dirty="0" err="1"/>
              <a:t>Kappaleen</a:t>
            </a:r>
            <a:r>
              <a:rPr lang="en-US" dirty="0"/>
              <a:t> </a:t>
            </a:r>
            <a:r>
              <a:rPr lang="en-US" dirty="0" err="1"/>
              <a:t>ominaisuus</a:t>
            </a:r>
            <a:r>
              <a:rPr lang="en-US" dirty="0"/>
              <a:t> vs. </a:t>
            </a:r>
            <a:r>
              <a:rPr lang="en-US" dirty="0" err="1"/>
              <a:t>materiaalin</a:t>
            </a:r>
            <a:r>
              <a:rPr lang="en-US" dirty="0"/>
              <a:t> </a:t>
            </a:r>
            <a:r>
              <a:rPr lang="en-US" dirty="0" err="1"/>
              <a:t>ominaisuus</a:t>
            </a:r>
            <a:r>
              <a:rPr lang="en-US" dirty="0"/>
              <a:t> </a:t>
            </a:r>
            <a:endParaRPr lang="LID4096" dirty="0"/>
          </a:p>
        </p:txBody>
      </p:sp>
      <p:sp>
        <p:nvSpPr>
          <p:cNvPr id="12" name="TextBox 11">
            <a:extLst>
              <a:ext uri="{FF2B5EF4-FFF2-40B4-BE49-F238E27FC236}">
                <a16:creationId xmlns:a16="http://schemas.microsoft.com/office/drawing/2014/main" id="{C57DEFFD-614E-4684-A7AC-2AEA7C134405}"/>
              </a:ext>
            </a:extLst>
          </p:cNvPr>
          <p:cNvSpPr txBox="1"/>
          <p:nvPr/>
        </p:nvSpPr>
        <p:spPr>
          <a:xfrm>
            <a:off x="577850" y="2069496"/>
            <a:ext cx="8489950" cy="4524315"/>
          </a:xfrm>
          <a:prstGeom prst="rect">
            <a:avLst/>
          </a:prstGeom>
          <a:noFill/>
        </p:spPr>
        <p:txBody>
          <a:bodyPr wrap="square" rtlCol="0">
            <a:spAutoFit/>
          </a:bodyPr>
          <a:lstStyle/>
          <a:p>
            <a:r>
              <a:rPr lang="en-US" sz="2400" dirty="0"/>
              <a:t>Vastus = </a:t>
            </a:r>
            <a:r>
              <a:rPr lang="en-US" sz="2400" dirty="0" err="1"/>
              <a:t>kappaleen</a:t>
            </a:r>
            <a:r>
              <a:rPr lang="en-US" sz="2400" dirty="0"/>
              <a:t> </a:t>
            </a:r>
            <a:r>
              <a:rPr lang="en-US" sz="2400" dirty="0" err="1"/>
              <a:t>ominaisuus</a:t>
            </a:r>
            <a:r>
              <a:rPr lang="en-US" sz="2400" dirty="0"/>
              <a:t> (</a:t>
            </a:r>
            <a:r>
              <a:rPr lang="el-GR" sz="2400" dirty="0">
                <a:cs typeface="Times New Roman" panose="02020603050405020304" pitchFamily="18" charset="0"/>
              </a:rPr>
              <a:t>Ω</a:t>
            </a:r>
            <a:r>
              <a:rPr lang="en-US" sz="2400" dirty="0">
                <a:cs typeface="Times New Roman" panose="02020603050405020304" pitchFamily="18" charset="0"/>
              </a:rPr>
              <a:t>)</a:t>
            </a:r>
            <a:endParaRPr lang="en-US" sz="2400" dirty="0"/>
          </a:p>
          <a:p>
            <a:r>
              <a:rPr lang="en-US" sz="2400" dirty="0" err="1"/>
              <a:t>Resistiivisyys</a:t>
            </a:r>
            <a:r>
              <a:rPr lang="en-US" sz="2400" dirty="0"/>
              <a:t> = </a:t>
            </a:r>
            <a:r>
              <a:rPr lang="en-US" sz="2400" dirty="0" err="1"/>
              <a:t>materiaaliominaisuus</a:t>
            </a:r>
            <a:r>
              <a:rPr lang="en-US" sz="2400" dirty="0"/>
              <a:t> (</a:t>
            </a:r>
            <a:r>
              <a:rPr lang="el-GR" sz="2400" dirty="0">
                <a:cs typeface="Times New Roman" panose="02020603050405020304" pitchFamily="18" charset="0"/>
              </a:rPr>
              <a:t>Ω</a:t>
            </a:r>
            <a:r>
              <a:rPr lang="en-US" sz="2400" dirty="0">
                <a:cs typeface="Times New Roman" panose="02020603050405020304" pitchFamily="18" charset="0"/>
              </a:rPr>
              <a:t>-m)</a:t>
            </a:r>
            <a:endParaRPr lang="en-US" sz="2400" dirty="0"/>
          </a:p>
          <a:p>
            <a:endParaRPr lang="en-US" sz="2400" dirty="0"/>
          </a:p>
          <a:p>
            <a:r>
              <a:rPr lang="en-US" sz="2400" dirty="0" err="1"/>
              <a:t>Lämpökapasiteetti</a:t>
            </a:r>
            <a:r>
              <a:rPr lang="en-US" sz="2400" dirty="0"/>
              <a:t> = </a:t>
            </a:r>
            <a:r>
              <a:rPr lang="en-US" sz="2400" dirty="0" err="1"/>
              <a:t>kappaleen</a:t>
            </a:r>
            <a:r>
              <a:rPr lang="en-US" sz="2400" dirty="0"/>
              <a:t> </a:t>
            </a:r>
            <a:r>
              <a:rPr lang="en-US" sz="2400" dirty="0" err="1"/>
              <a:t>ominaisuus</a:t>
            </a:r>
            <a:r>
              <a:rPr lang="en-US" sz="2400" dirty="0"/>
              <a:t> (J/K)</a:t>
            </a:r>
          </a:p>
          <a:p>
            <a:r>
              <a:rPr lang="en-US" sz="2400" dirty="0" err="1"/>
              <a:t>Ominaislämpökapasiteetti</a:t>
            </a:r>
            <a:r>
              <a:rPr lang="en-US" sz="2400" dirty="0"/>
              <a:t> = </a:t>
            </a:r>
            <a:r>
              <a:rPr lang="en-US" sz="2400" dirty="0" err="1"/>
              <a:t>materiaaliominaisuus</a:t>
            </a:r>
            <a:r>
              <a:rPr lang="en-US" sz="2400" dirty="0"/>
              <a:t> (J/kg*K)</a:t>
            </a:r>
          </a:p>
          <a:p>
            <a:endParaRPr lang="en-US" sz="2400" dirty="0"/>
          </a:p>
          <a:p>
            <a:r>
              <a:rPr lang="en-US" sz="2400" dirty="0" err="1"/>
              <a:t>Venymä</a:t>
            </a:r>
            <a:r>
              <a:rPr lang="en-US" sz="2400" dirty="0"/>
              <a:t> on </a:t>
            </a:r>
            <a:r>
              <a:rPr lang="en-US" sz="2400" dirty="0" err="1"/>
              <a:t>kappaleen</a:t>
            </a:r>
            <a:r>
              <a:rPr lang="en-US" sz="2400" dirty="0"/>
              <a:t> </a:t>
            </a:r>
            <a:r>
              <a:rPr lang="en-US" sz="2400" dirty="0" err="1"/>
              <a:t>ominaisuus</a:t>
            </a:r>
            <a:r>
              <a:rPr lang="en-US" sz="2400" dirty="0"/>
              <a:t> (</a:t>
            </a:r>
            <a:r>
              <a:rPr lang="en-US" sz="2400" dirty="0" err="1"/>
              <a:t>metri</a:t>
            </a:r>
            <a:r>
              <a:rPr lang="en-US" sz="2400" dirty="0"/>
              <a:t>, tai %)</a:t>
            </a:r>
          </a:p>
          <a:p>
            <a:r>
              <a:rPr lang="en-US" sz="2400" dirty="0" err="1"/>
              <a:t>Lämpölaajenemiskerroin</a:t>
            </a:r>
            <a:r>
              <a:rPr lang="en-US" sz="2400" dirty="0"/>
              <a:t> on </a:t>
            </a:r>
            <a:r>
              <a:rPr lang="en-US" sz="2400" dirty="0" err="1"/>
              <a:t>materiaaliominaisuus</a:t>
            </a:r>
            <a:r>
              <a:rPr lang="en-US" sz="2400" dirty="0"/>
              <a:t> (1/K)</a:t>
            </a:r>
          </a:p>
          <a:p>
            <a:endParaRPr lang="en-US" sz="2400" dirty="0"/>
          </a:p>
          <a:p>
            <a:r>
              <a:rPr lang="en-US" sz="2400" dirty="0" err="1"/>
              <a:t>Mutta</a:t>
            </a:r>
            <a:r>
              <a:rPr lang="en-US" sz="2400" dirty="0"/>
              <a:t>:</a:t>
            </a:r>
          </a:p>
          <a:p>
            <a:r>
              <a:rPr lang="en-US" sz="2400" dirty="0" err="1"/>
              <a:t>Sulamislämpötila</a:t>
            </a:r>
            <a:r>
              <a:rPr lang="en-US" sz="2400" dirty="0"/>
              <a:t> on </a:t>
            </a:r>
            <a:r>
              <a:rPr lang="en-US" sz="2400" dirty="0" err="1"/>
              <a:t>kappaleen</a:t>
            </a:r>
            <a:r>
              <a:rPr lang="en-US" sz="2400" dirty="0"/>
              <a:t> </a:t>
            </a:r>
            <a:r>
              <a:rPr lang="en-US" sz="2400" dirty="0" err="1"/>
              <a:t>koon</a:t>
            </a:r>
            <a:r>
              <a:rPr lang="en-US" sz="2400" dirty="0"/>
              <a:t> </a:t>
            </a:r>
            <a:r>
              <a:rPr lang="en-US" sz="2400" dirty="0" err="1"/>
              <a:t>ominaisuus</a:t>
            </a:r>
            <a:r>
              <a:rPr lang="en-US" sz="2400" dirty="0"/>
              <a:t>: </a:t>
            </a:r>
            <a:r>
              <a:rPr lang="en-US" sz="2400" dirty="0" err="1"/>
              <a:t>kulta-nanopartikkelin</a:t>
            </a:r>
            <a:r>
              <a:rPr lang="en-US" sz="2400" dirty="0"/>
              <a:t> </a:t>
            </a:r>
            <a:r>
              <a:rPr lang="en-US" sz="2400" dirty="0" err="1"/>
              <a:t>sulamispiste</a:t>
            </a:r>
            <a:r>
              <a:rPr lang="en-US" sz="2400" dirty="0"/>
              <a:t> </a:t>
            </a:r>
            <a:r>
              <a:rPr lang="en-US" sz="2400" dirty="0">
                <a:cs typeface="Times New Roman" panose="02020603050405020304" pitchFamily="18" charset="0"/>
              </a:rPr>
              <a:t>~200</a:t>
            </a:r>
            <a:r>
              <a:rPr lang="en-US" sz="2400" baseline="30000" dirty="0">
                <a:cs typeface="Times New Roman" panose="02020603050405020304" pitchFamily="18" charset="0"/>
              </a:rPr>
              <a:t>o</a:t>
            </a:r>
            <a:r>
              <a:rPr lang="en-US" sz="2400" dirty="0">
                <a:cs typeface="Times New Roman" panose="02020603050405020304" pitchFamily="18" charset="0"/>
              </a:rPr>
              <a:t>C</a:t>
            </a:r>
            <a:endParaRPr lang="LID4096" sz="2400" dirty="0"/>
          </a:p>
        </p:txBody>
      </p:sp>
    </p:spTree>
    <p:extLst>
      <p:ext uri="{BB962C8B-B14F-4D97-AF65-F5344CB8AC3E}">
        <p14:creationId xmlns:p14="http://schemas.microsoft.com/office/powerpoint/2010/main" val="63544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E362-E86C-47CD-8C33-75CDACE36DB4}"/>
              </a:ext>
            </a:extLst>
          </p:cNvPr>
          <p:cNvSpPr>
            <a:spLocks noGrp="1"/>
          </p:cNvSpPr>
          <p:nvPr>
            <p:ph type="title"/>
          </p:nvPr>
        </p:nvSpPr>
        <p:spPr/>
        <p:txBody>
          <a:bodyPr/>
          <a:lstStyle/>
          <a:p>
            <a:r>
              <a:rPr lang="en-US" dirty="0"/>
              <a:t>Human touch…</a:t>
            </a:r>
            <a:endParaRPr lang="LID4096" dirty="0"/>
          </a:p>
        </p:txBody>
      </p:sp>
      <p:pic>
        <p:nvPicPr>
          <p:cNvPr id="8" name="Picture 7" descr="A close up of a device&#10;&#10;Description automatically generated">
            <a:extLst>
              <a:ext uri="{FF2B5EF4-FFF2-40B4-BE49-F238E27FC236}">
                <a16:creationId xmlns:a16="http://schemas.microsoft.com/office/drawing/2014/main" id="{02A8673E-8EF0-4FA9-850B-48734D4162A6}"/>
              </a:ext>
            </a:extLst>
          </p:cNvPr>
          <p:cNvPicPr>
            <a:picLocks noChangeAspect="1"/>
          </p:cNvPicPr>
          <p:nvPr/>
        </p:nvPicPr>
        <p:blipFill rotWithShape="1">
          <a:blip r:embed="rId2">
            <a:extLst>
              <a:ext uri="{28A0092B-C50C-407E-A947-70E740481C1C}">
                <a14:useLocalDpi xmlns:a14="http://schemas.microsoft.com/office/drawing/2010/main" val="0"/>
              </a:ext>
            </a:extLst>
          </a:blip>
          <a:srcRect r="7485"/>
          <a:stretch/>
        </p:blipFill>
        <p:spPr>
          <a:xfrm>
            <a:off x="3384550" y="3231829"/>
            <a:ext cx="5421913" cy="3473399"/>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2BCD71B-793F-481D-986D-FA96BF4D355E}"/>
                  </a:ext>
                </a:extLst>
              </p:cNvPr>
              <p:cNvSpPr/>
              <p:nvPr/>
            </p:nvSpPr>
            <p:spPr>
              <a:xfrm>
                <a:off x="4932374" y="1758950"/>
                <a:ext cx="3373552" cy="614142"/>
              </a:xfrm>
              <a:prstGeom prst="rect">
                <a:avLst/>
              </a:prstGeom>
            </p:spPr>
            <p:txBody>
              <a:bodyPr wrap="none">
                <a:spAutoFit/>
              </a:bodyPr>
              <a:lstStyle/>
              <a:p>
                <a:r>
                  <a:rPr lang="en-US" sz="2800" dirty="0"/>
                  <a:t>effusiviteetti = </a:t>
                </a:r>
                <a14:m>
                  <m:oMath xmlns:m="http://schemas.openxmlformats.org/officeDocument/2006/math">
                    <m:rad>
                      <m:radPr>
                        <m:degHide m:val="on"/>
                        <m:ctrlPr>
                          <a:rPr lang="en-US" sz="2800" i="1">
                            <a:latin typeface="Cambria Math" panose="02040503050406030204" pitchFamily="18" charset="0"/>
                          </a:rPr>
                        </m:ctrlPr>
                      </m:radPr>
                      <m:deg/>
                      <m:e>
                        <m:r>
                          <a:rPr lang="en-US" sz="2800" i="1">
                            <a:latin typeface="Cambria Math" panose="02040503050406030204" pitchFamily="18" charset="0"/>
                          </a:rPr>
                          <m:t>𝑘𝑐</m:t>
                        </m:r>
                        <m:r>
                          <m:rPr>
                            <m:nor/>
                          </m:rPr>
                          <a:rPr lang="el-GR" sz="2800" dirty="0">
                            <a:latin typeface="Times New Roman" panose="02020603050405020304" pitchFamily="18" charset="0"/>
                            <a:cs typeface="Times New Roman" panose="02020603050405020304" pitchFamily="18" charset="0"/>
                          </a:rPr>
                          <m:t>ρ</m:t>
                        </m:r>
                      </m:e>
                    </m:rad>
                    <m:r>
                      <a:rPr lang="en-US" sz="2800" i="1">
                        <a:latin typeface="Cambria Math" panose="02040503050406030204" pitchFamily="18" charset="0"/>
                      </a:rPr>
                      <m:t> </m:t>
                    </m:r>
                  </m:oMath>
                </a14:m>
                <a:endParaRPr lang="en-US" sz="2800" dirty="0"/>
              </a:p>
            </p:txBody>
          </p:sp>
        </mc:Choice>
        <mc:Fallback xmlns="">
          <p:sp>
            <p:nvSpPr>
              <p:cNvPr id="9" name="Rectangle 8">
                <a:extLst>
                  <a:ext uri="{FF2B5EF4-FFF2-40B4-BE49-F238E27FC236}">
                    <a16:creationId xmlns:a16="http://schemas.microsoft.com/office/drawing/2014/main" id="{92BCD71B-793F-481D-986D-FA96BF4D355E}"/>
                  </a:ext>
                </a:extLst>
              </p:cNvPr>
              <p:cNvSpPr>
                <a:spLocks noRot="1" noChangeAspect="1" noMove="1" noResize="1" noEditPoints="1" noAdjustHandles="1" noChangeArrowheads="1" noChangeShapeType="1" noTextEdit="1"/>
              </p:cNvSpPr>
              <p:nvPr/>
            </p:nvSpPr>
            <p:spPr>
              <a:xfrm>
                <a:off x="4932374" y="1758950"/>
                <a:ext cx="3373552" cy="614142"/>
              </a:xfrm>
              <a:prstGeom prst="rect">
                <a:avLst/>
              </a:prstGeom>
              <a:blipFill>
                <a:blip r:embed="rId3"/>
                <a:stretch>
                  <a:fillRect l="-3610" t="-2000" b="-22000"/>
                </a:stretch>
              </a:blipFill>
            </p:spPr>
            <p:txBody>
              <a:bodyPr/>
              <a:lstStyle/>
              <a:p>
                <a:r>
                  <a:rPr lang="LID4096">
                    <a:noFill/>
                  </a:rPr>
                  <a:t> </a:t>
                </a:r>
              </a:p>
            </p:txBody>
          </p:sp>
        </mc:Fallback>
      </mc:AlternateContent>
      <p:sp>
        <p:nvSpPr>
          <p:cNvPr id="10" name="Rectangle 9">
            <a:extLst>
              <a:ext uri="{FF2B5EF4-FFF2-40B4-BE49-F238E27FC236}">
                <a16:creationId xmlns:a16="http://schemas.microsoft.com/office/drawing/2014/main" id="{510DDD1A-3118-42A4-BA93-64AAC524D876}"/>
              </a:ext>
            </a:extLst>
          </p:cNvPr>
          <p:cNvSpPr/>
          <p:nvPr/>
        </p:nvSpPr>
        <p:spPr>
          <a:xfrm>
            <a:off x="811419" y="5554875"/>
            <a:ext cx="1982581" cy="1061829"/>
          </a:xfrm>
          <a:prstGeom prst="rect">
            <a:avLst/>
          </a:prstGeom>
        </p:spPr>
        <p:txBody>
          <a:bodyPr wrap="square">
            <a:spAutoFit/>
          </a:bodyPr>
          <a:lstStyle/>
          <a:p>
            <a:r>
              <a:rPr lang="LID4096" sz="1050" dirty="0"/>
              <a:t>https://rashedtextile.com/2020/04/29/quantifying-thermal-performance-thermal-effusivity-applied-in-fabric-selection-validation-and-quality-control/</a:t>
            </a:r>
          </a:p>
        </p:txBody>
      </p:sp>
      <p:sp>
        <p:nvSpPr>
          <p:cNvPr id="4" name="TextBox 3">
            <a:extLst>
              <a:ext uri="{FF2B5EF4-FFF2-40B4-BE49-F238E27FC236}">
                <a16:creationId xmlns:a16="http://schemas.microsoft.com/office/drawing/2014/main" id="{C8E8652F-56E5-4839-8551-683D6C6E842B}"/>
              </a:ext>
            </a:extLst>
          </p:cNvPr>
          <p:cNvSpPr txBox="1"/>
          <p:nvPr/>
        </p:nvSpPr>
        <p:spPr>
          <a:xfrm>
            <a:off x="345464" y="1758950"/>
            <a:ext cx="3968750" cy="2677656"/>
          </a:xfrm>
          <a:prstGeom prst="rect">
            <a:avLst/>
          </a:prstGeom>
          <a:noFill/>
        </p:spPr>
        <p:txBody>
          <a:bodyPr wrap="square" rtlCol="0">
            <a:spAutoFit/>
          </a:bodyPr>
          <a:lstStyle/>
          <a:p>
            <a:r>
              <a:rPr lang="en-US" sz="2400" dirty="0" err="1"/>
              <a:t>Lämpimyyden</a:t>
            </a:r>
            <a:r>
              <a:rPr lang="en-US" sz="2400" dirty="0"/>
              <a:t> </a:t>
            </a:r>
            <a:r>
              <a:rPr lang="en-US" sz="2400" dirty="0" err="1"/>
              <a:t>tuntu</a:t>
            </a:r>
            <a:r>
              <a:rPr lang="en-US" sz="2400" dirty="0"/>
              <a:t> </a:t>
            </a:r>
            <a:r>
              <a:rPr lang="en-US" sz="2400" dirty="0" err="1"/>
              <a:t>riippuu</a:t>
            </a:r>
            <a:endParaRPr lang="en-US" sz="2400" dirty="0"/>
          </a:p>
          <a:p>
            <a:r>
              <a:rPr lang="en-US" sz="2400" dirty="0"/>
              <a:t>-</a:t>
            </a:r>
            <a:r>
              <a:rPr lang="en-US" sz="2400" dirty="0" err="1"/>
              <a:t>lämpötilasta</a:t>
            </a:r>
            <a:r>
              <a:rPr lang="en-US" sz="2400" dirty="0"/>
              <a:t> (T)</a:t>
            </a:r>
          </a:p>
          <a:p>
            <a:r>
              <a:rPr lang="en-US" sz="2400" dirty="0"/>
              <a:t>-</a:t>
            </a:r>
            <a:r>
              <a:rPr lang="en-US" sz="2400" dirty="0" err="1"/>
              <a:t>lämmönjohtavuudesta</a:t>
            </a:r>
            <a:r>
              <a:rPr lang="en-US" sz="2400" dirty="0"/>
              <a:t> (k)</a:t>
            </a:r>
          </a:p>
          <a:p>
            <a:r>
              <a:rPr lang="en-US" sz="2400" dirty="0"/>
              <a:t>-</a:t>
            </a:r>
            <a:r>
              <a:rPr lang="en-US" sz="2400" dirty="0" err="1"/>
              <a:t>lämpökapasiteetista</a:t>
            </a:r>
            <a:r>
              <a:rPr lang="en-US" sz="2400" dirty="0"/>
              <a:t> (c)</a:t>
            </a:r>
          </a:p>
          <a:p>
            <a:r>
              <a:rPr lang="en-US" sz="2400" dirty="0"/>
              <a:t>-</a:t>
            </a:r>
            <a:r>
              <a:rPr lang="en-US" sz="2400" dirty="0" err="1"/>
              <a:t>tiheydestä</a:t>
            </a:r>
            <a:r>
              <a:rPr lang="en-US" sz="2400" dirty="0"/>
              <a:t> (</a:t>
            </a:r>
            <a:r>
              <a:rPr lang="el-GR" sz="2400" dirty="0">
                <a:latin typeface="Times New Roman" panose="02020603050405020304" pitchFamily="18" charset="0"/>
                <a:cs typeface="Times New Roman" panose="02020603050405020304" pitchFamily="18" charset="0"/>
              </a:rPr>
              <a:t>ρ</a:t>
            </a:r>
            <a:r>
              <a:rPr lang="en-US" sz="2400" dirty="0">
                <a:latin typeface="Times New Roman" panose="02020603050405020304" pitchFamily="18" charset="0"/>
                <a:cs typeface="Times New Roman" panose="02020603050405020304" pitchFamily="18" charset="0"/>
              </a:rPr>
              <a:t>)</a:t>
            </a:r>
            <a:endParaRPr lang="en-US" sz="2400" dirty="0"/>
          </a:p>
          <a:p>
            <a:endParaRPr lang="en-US" sz="2400" dirty="0"/>
          </a:p>
          <a:p>
            <a:endParaRPr lang="en-US" sz="2400" dirty="0"/>
          </a:p>
        </p:txBody>
      </p:sp>
    </p:spTree>
    <p:extLst>
      <p:ext uri="{BB962C8B-B14F-4D97-AF65-F5344CB8AC3E}">
        <p14:creationId xmlns:p14="http://schemas.microsoft.com/office/powerpoint/2010/main" val="3864371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12FCE-67B6-41A7-80EE-77005DABD286}"/>
              </a:ext>
            </a:extLst>
          </p:cNvPr>
          <p:cNvSpPr>
            <a:spLocks noGrp="1"/>
          </p:cNvSpPr>
          <p:nvPr>
            <p:ph type="title"/>
          </p:nvPr>
        </p:nvSpPr>
        <p:spPr/>
        <p:txBody>
          <a:bodyPr/>
          <a:lstStyle/>
          <a:p>
            <a:r>
              <a:rPr lang="en-US" dirty="0"/>
              <a:t>Haptics, </a:t>
            </a:r>
            <a:r>
              <a:rPr lang="en-US" dirty="0" err="1"/>
              <a:t>tuntoaistimateriaalit</a:t>
            </a:r>
            <a:r>
              <a:rPr lang="en-US" dirty="0"/>
              <a:t> </a:t>
            </a:r>
            <a:endParaRPr lang="LID4096" dirty="0"/>
          </a:p>
        </p:txBody>
      </p:sp>
      <p:sp>
        <p:nvSpPr>
          <p:cNvPr id="4" name="TextBox 3">
            <a:extLst>
              <a:ext uri="{FF2B5EF4-FFF2-40B4-BE49-F238E27FC236}">
                <a16:creationId xmlns:a16="http://schemas.microsoft.com/office/drawing/2014/main" id="{2701B83F-2DB2-4009-8DA6-5FBA87C36368}"/>
              </a:ext>
            </a:extLst>
          </p:cNvPr>
          <p:cNvSpPr txBox="1"/>
          <p:nvPr/>
        </p:nvSpPr>
        <p:spPr>
          <a:xfrm>
            <a:off x="628650" y="2355298"/>
            <a:ext cx="3911600" cy="1938992"/>
          </a:xfrm>
          <a:prstGeom prst="rect">
            <a:avLst/>
          </a:prstGeom>
          <a:noFill/>
        </p:spPr>
        <p:txBody>
          <a:bodyPr wrap="square" rtlCol="0">
            <a:spAutoFit/>
          </a:bodyPr>
          <a:lstStyle/>
          <a:p>
            <a:r>
              <a:rPr lang="en-US" sz="2400" dirty="0" err="1"/>
              <a:t>Pinnan</a:t>
            </a:r>
            <a:r>
              <a:rPr lang="en-US" sz="2400" dirty="0"/>
              <a:t> </a:t>
            </a:r>
            <a:r>
              <a:rPr lang="en-US" sz="2400" dirty="0" err="1"/>
              <a:t>tuntu</a:t>
            </a:r>
            <a:r>
              <a:rPr lang="en-US" sz="2400" dirty="0"/>
              <a:t>:</a:t>
            </a:r>
          </a:p>
          <a:p>
            <a:r>
              <a:rPr lang="en-US" sz="2400" dirty="0"/>
              <a:t>-</a:t>
            </a:r>
            <a:r>
              <a:rPr lang="en-US" sz="2400" dirty="0" err="1"/>
              <a:t>pehmeä</a:t>
            </a:r>
            <a:r>
              <a:rPr lang="en-US" sz="2400" dirty="0"/>
              <a:t>/</a:t>
            </a:r>
            <a:r>
              <a:rPr lang="en-US" sz="2400" dirty="0" err="1"/>
              <a:t>kova</a:t>
            </a:r>
            <a:endParaRPr lang="en-US" sz="2400" dirty="0"/>
          </a:p>
          <a:p>
            <a:r>
              <a:rPr lang="en-US" sz="2400" dirty="0"/>
              <a:t>-</a:t>
            </a:r>
            <a:r>
              <a:rPr lang="en-US" sz="2400" dirty="0" err="1"/>
              <a:t>sileä</a:t>
            </a:r>
            <a:r>
              <a:rPr lang="en-US" sz="2400" dirty="0"/>
              <a:t>/</a:t>
            </a:r>
            <a:r>
              <a:rPr lang="en-US" sz="2400" dirty="0" err="1"/>
              <a:t>karhea</a:t>
            </a:r>
            <a:endParaRPr lang="en-US" sz="2400" dirty="0"/>
          </a:p>
          <a:p>
            <a:r>
              <a:rPr lang="en-US" sz="2400" dirty="0"/>
              <a:t>-</a:t>
            </a:r>
            <a:r>
              <a:rPr lang="en-US" sz="2400" dirty="0" err="1"/>
              <a:t>kuiva</a:t>
            </a:r>
            <a:r>
              <a:rPr lang="en-US" sz="2400" dirty="0"/>
              <a:t>/</a:t>
            </a:r>
            <a:r>
              <a:rPr lang="en-US" sz="2400" dirty="0" err="1"/>
              <a:t>märkä</a:t>
            </a:r>
            <a:endParaRPr lang="en-US" sz="2400" dirty="0"/>
          </a:p>
          <a:p>
            <a:r>
              <a:rPr lang="en-US" sz="2400" dirty="0"/>
              <a:t>-</a:t>
            </a:r>
            <a:r>
              <a:rPr lang="en-US" sz="2400" dirty="0" err="1"/>
              <a:t>kitkainen</a:t>
            </a:r>
            <a:r>
              <a:rPr lang="en-US" sz="2400" dirty="0"/>
              <a:t>/</a:t>
            </a:r>
            <a:r>
              <a:rPr lang="en-US" sz="2400" dirty="0" err="1"/>
              <a:t>liukas</a:t>
            </a:r>
            <a:endParaRPr lang="LID4096" sz="2400" dirty="0"/>
          </a:p>
        </p:txBody>
      </p:sp>
      <p:pic>
        <p:nvPicPr>
          <p:cNvPr id="5" name="Picture 4">
            <a:extLst>
              <a:ext uri="{FF2B5EF4-FFF2-40B4-BE49-F238E27FC236}">
                <a16:creationId xmlns:a16="http://schemas.microsoft.com/office/drawing/2014/main" id="{B42777C0-8477-4755-8453-6FA8E8C3EF46}"/>
              </a:ext>
            </a:extLst>
          </p:cNvPr>
          <p:cNvPicPr>
            <a:picLocks noChangeAspect="1"/>
          </p:cNvPicPr>
          <p:nvPr/>
        </p:nvPicPr>
        <p:blipFill rotWithShape="1">
          <a:blip r:embed="rId2">
            <a:alphaModFix amt="70000"/>
          </a:blip>
          <a:srcRect t="4678" b="7727"/>
          <a:stretch/>
        </p:blipFill>
        <p:spPr>
          <a:xfrm>
            <a:off x="3378200" y="2273160"/>
            <a:ext cx="5666970" cy="4134266"/>
          </a:xfrm>
          <a:prstGeom prst="rect">
            <a:avLst/>
          </a:prstGeom>
        </p:spPr>
      </p:pic>
      <p:sp>
        <p:nvSpPr>
          <p:cNvPr id="6" name="TextBox 5">
            <a:extLst>
              <a:ext uri="{FF2B5EF4-FFF2-40B4-BE49-F238E27FC236}">
                <a16:creationId xmlns:a16="http://schemas.microsoft.com/office/drawing/2014/main" id="{62272873-EDD5-4BB2-BED0-F6BE8E807CAB}"/>
              </a:ext>
            </a:extLst>
          </p:cNvPr>
          <p:cNvSpPr txBox="1"/>
          <p:nvPr/>
        </p:nvSpPr>
        <p:spPr>
          <a:xfrm>
            <a:off x="3548136" y="5576429"/>
            <a:ext cx="5327098" cy="830997"/>
          </a:xfrm>
          <a:prstGeom prst="rect">
            <a:avLst/>
          </a:prstGeom>
          <a:noFill/>
        </p:spPr>
        <p:txBody>
          <a:bodyPr wrap="square" rtlCol="0">
            <a:spAutoFit/>
          </a:bodyPr>
          <a:lstStyle/>
          <a:p>
            <a:r>
              <a:rPr lang="en-US" sz="2400" dirty="0" err="1"/>
              <a:t>Mitkä</a:t>
            </a:r>
            <a:r>
              <a:rPr lang="en-US" sz="2400" dirty="0"/>
              <a:t> </a:t>
            </a:r>
            <a:r>
              <a:rPr lang="en-US" sz="2400" dirty="0" err="1"/>
              <a:t>materiaaliominaisuudet</a:t>
            </a:r>
            <a:r>
              <a:rPr lang="en-US" sz="2400" dirty="0"/>
              <a:t> </a:t>
            </a:r>
            <a:r>
              <a:rPr lang="en-US" sz="2400" dirty="0" err="1"/>
              <a:t>määrittelevät</a:t>
            </a:r>
            <a:r>
              <a:rPr lang="en-US" sz="2400" dirty="0"/>
              <a:t> </a:t>
            </a:r>
            <a:r>
              <a:rPr lang="en-US" sz="2400" dirty="0" err="1"/>
              <a:t>pehmeyden</a:t>
            </a:r>
            <a:r>
              <a:rPr lang="en-US" sz="2400" dirty="0"/>
              <a:t> ?</a:t>
            </a:r>
            <a:endParaRPr lang="LID4096" sz="2400" dirty="0"/>
          </a:p>
        </p:txBody>
      </p:sp>
    </p:spTree>
    <p:extLst>
      <p:ext uri="{BB962C8B-B14F-4D97-AF65-F5344CB8AC3E}">
        <p14:creationId xmlns:p14="http://schemas.microsoft.com/office/powerpoint/2010/main" val="123448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Materiaalien </a:t>
            </a:r>
            <a:r>
              <a:rPr lang="fi-FI" dirty="0" err="1"/>
              <a:t>stabiilisuus</a:t>
            </a:r>
            <a:endParaRPr lang="fi-FI" dirty="0"/>
          </a:p>
        </p:txBody>
      </p:sp>
      <p:sp>
        <p:nvSpPr>
          <p:cNvPr id="3" name="Content Placeholder 2"/>
          <p:cNvSpPr>
            <a:spLocks noGrp="1"/>
          </p:cNvSpPr>
          <p:nvPr>
            <p:ph idx="1"/>
          </p:nvPr>
        </p:nvSpPr>
        <p:spPr>
          <a:xfrm>
            <a:off x="628650" y="1825625"/>
            <a:ext cx="8358596" cy="4351338"/>
          </a:xfrm>
        </p:spPr>
        <p:txBody>
          <a:bodyPr>
            <a:noAutofit/>
          </a:bodyPr>
          <a:lstStyle/>
          <a:p>
            <a:r>
              <a:rPr lang="fi-FI" dirty="0"/>
              <a:t>kova (ei kulu kontaktissa/hankauksessa)</a:t>
            </a:r>
          </a:p>
          <a:p>
            <a:r>
              <a:rPr lang="fi-FI" dirty="0"/>
              <a:t>jäykkä (ei veny/puristu kasaan)</a:t>
            </a:r>
          </a:p>
          <a:p>
            <a:r>
              <a:rPr lang="fi-FI" dirty="0"/>
              <a:t>murtoluja (ei murru)</a:t>
            </a:r>
          </a:p>
          <a:p>
            <a:r>
              <a:rPr lang="fi-FI" dirty="0"/>
              <a:t>sitkeä (absorboi osuvan energian halkeamatta)</a:t>
            </a:r>
          </a:p>
          <a:p>
            <a:r>
              <a:rPr lang="fi-FI" dirty="0"/>
              <a:t>ruostumaton (kestää oksidoivaa ympäristöä)</a:t>
            </a:r>
          </a:p>
          <a:p>
            <a:r>
              <a:rPr lang="fi-FI" dirty="0"/>
              <a:t>korkea sulamispiste (kestää lämpöä)</a:t>
            </a:r>
          </a:p>
          <a:p>
            <a:r>
              <a:rPr lang="fi-FI" dirty="0"/>
              <a:t>kylmäluja (ei haurastu pakkasessa)</a:t>
            </a:r>
          </a:p>
          <a:p>
            <a:r>
              <a:rPr lang="fi-FI" dirty="0" err="1"/>
              <a:t>elektromigraation</a:t>
            </a:r>
            <a:r>
              <a:rPr lang="fi-FI" dirty="0"/>
              <a:t> kesto (kestää sähkövirtaa)</a:t>
            </a:r>
          </a:p>
          <a:p>
            <a:r>
              <a:rPr lang="fi-FI" dirty="0"/>
              <a:t>säteilynkesto (ei haurastu säteilytyksessä)</a:t>
            </a:r>
          </a:p>
          <a:p>
            <a:endParaRPr lang="fi-FI" dirty="0"/>
          </a:p>
          <a:p>
            <a:pPr marL="0" indent="0">
              <a:buNone/>
            </a:pPr>
            <a:endParaRPr lang="fi-FI" dirty="0"/>
          </a:p>
          <a:p>
            <a:pPr marL="0" indent="0">
              <a:buNone/>
            </a:pPr>
            <a:endParaRPr lang="fi-FI" dirty="0"/>
          </a:p>
          <a:p>
            <a:pPr marL="0" indent="0">
              <a:buNone/>
            </a:pPr>
            <a:endParaRPr lang="fi-FI" dirty="0"/>
          </a:p>
        </p:txBody>
      </p:sp>
    </p:spTree>
    <p:extLst>
      <p:ext uri="{BB962C8B-B14F-4D97-AF65-F5344CB8AC3E}">
        <p14:creationId xmlns:p14="http://schemas.microsoft.com/office/powerpoint/2010/main" val="123702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Materiaalien suunniteltu </a:t>
            </a:r>
            <a:r>
              <a:rPr lang="fi-FI" dirty="0" err="1"/>
              <a:t>epästabiilisuus</a:t>
            </a:r>
            <a:endParaRPr lang="fi-FI" dirty="0"/>
          </a:p>
        </p:txBody>
      </p:sp>
      <p:sp>
        <p:nvSpPr>
          <p:cNvPr id="3" name="Content Placeholder 2"/>
          <p:cNvSpPr>
            <a:spLocks noGrp="1"/>
          </p:cNvSpPr>
          <p:nvPr>
            <p:ph idx="1"/>
          </p:nvPr>
        </p:nvSpPr>
        <p:spPr>
          <a:xfrm>
            <a:off x="628650" y="2200140"/>
            <a:ext cx="7886700" cy="4351338"/>
          </a:xfrm>
        </p:spPr>
        <p:txBody>
          <a:bodyPr>
            <a:noAutofit/>
          </a:bodyPr>
          <a:lstStyle/>
          <a:p>
            <a:r>
              <a:rPr lang="fi-FI" sz="3200" dirty="0"/>
              <a:t>liukeneva luunaula</a:t>
            </a:r>
          </a:p>
          <a:p>
            <a:r>
              <a:rPr lang="fi-FI" sz="3200" dirty="0"/>
              <a:t>hiekasta tehty valumuotti </a:t>
            </a:r>
          </a:p>
          <a:p>
            <a:r>
              <a:rPr lang="fi-FI" sz="3200" dirty="0"/>
              <a:t>valolla irrotettava liima </a:t>
            </a:r>
          </a:p>
          <a:p>
            <a:r>
              <a:rPr lang="fi-FI" sz="3200" dirty="0"/>
              <a:t>silkki ompelulankana kirurgiassa </a:t>
            </a:r>
          </a:p>
          <a:p>
            <a:r>
              <a:rPr lang="fi-FI" sz="3200" dirty="0"/>
              <a:t>biohajoava muovikassi</a:t>
            </a:r>
          </a:p>
          <a:p>
            <a:r>
              <a:rPr lang="fi-FI" sz="3200" dirty="0"/>
              <a:t>kuparin patinoituminen</a:t>
            </a:r>
          </a:p>
          <a:p>
            <a:r>
              <a:rPr lang="fi-FI" sz="3200" dirty="0"/>
              <a:t>elimistöön liukeneva huokoinen piipartikkeli lääkkeenkantajana </a:t>
            </a:r>
          </a:p>
          <a:p>
            <a:pPr marL="0" indent="0">
              <a:buNone/>
            </a:pPr>
            <a:endParaRPr lang="fi-FI" sz="3200" dirty="0"/>
          </a:p>
        </p:txBody>
      </p:sp>
    </p:spTree>
    <p:extLst>
      <p:ext uri="{BB962C8B-B14F-4D97-AF65-F5344CB8AC3E}">
        <p14:creationId xmlns:p14="http://schemas.microsoft.com/office/powerpoint/2010/main" val="4148951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18" y="162492"/>
            <a:ext cx="7886700" cy="1325563"/>
          </a:xfrm>
        </p:spPr>
        <p:txBody>
          <a:bodyPr/>
          <a:lstStyle/>
          <a:p>
            <a:r>
              <a:rPr lang="fi-FI" dirty="0"/>
              <a:t>Bulkkimateriaaleja </a:t>
            </a:r>
            <a:r>
              <a:rPr lang="fi-FI" dirty="0">
                <a:latin typeface="+mn-lt"/>
              </a:rPr>
              <a:t>(</a:t>
            </a:r>
            <a:r>
              <a:rPr lang="fi-FI" dirty="0">
                <a:latin typeface="+mn-lt"/>
                <a:cs typeface="Times New Roman" panose="02020603050405020304" pitchFamily="18" charset="0"/>
              </a:rPr>
              <a:t>≈</a:t>
            </a:r>
            <a:r>
              <a:rPr lang="fi-FI" dirty="0" err="1">
                <a:latin typeface="+mn-lt"/>
                <a:cs typeface="Times New Roman" panose="02020603050405020304" pitchFamily="18" charset="0"/>
              </a:rPr>
              <a:t>voluumia</a:t>
            </a:r>
            <a:r>
              <a:rPr lang="fi-FI" dirty="0">
                <a:latin typeface="+mn-lt"/>
                <a:cs typeface="Times New Roman" panose="02020603050405020304" pitchFamily="18" charset="0"/>
              </a:rPr>
              <a:t>)</a:t>
            </a:r>
            <a:endParaRPr lang="fi-FI" dirty="0">
              <a:latin typeface="+mn-lt"/>
            </a:endParaRPr>
          </a:p>
        </p:txBody>
      </p:sp>
      <p:pic>
        <p:nvPicPr>
          <p:cNvPr id="6" name="Picture 5"/>
          <p:cNvPicPr>
            <a:picLocks noChangeAspect="1"/>
          </p:cNvPicPr>
          <p:nvPr/>
        </p:nvPicPr>
        <p:blipFill>
          <a:blip r:embed="rId2"/>
          <a:stretch>
            <a:fillRect/>
          </a:stretch>
        </p:blipFill>
        <p:spPr>
          <a:xfrm>
            <a:off x="4495644" y="1287553"/>
            <a:ext cx="4447068" cy="268103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49" y="1271304"/>
            <a:ext cx="4051526" cy="26972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64" y="4415682"/>
            <a:ext cx="2997200" cy="19939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6353" y="4177320"/>
            <a:ext cx="3725650" cy="2470625"/>
          </a:xfrm>
          <a:prstGeom prst="rect">
            <a:avLst/>
          </a:prstGeom>
        </p:spPr>
      </p:pic>
    </p:spTree>
    <p:extLst>
      <p:ext uri="{BB962C8B-B14F-4D97-AF65-F5344CB8AC3E}">
        <p14:creationId xmlns:p14="http://schemas.microsoft.com/office/powerpoint/2010/main" val="2006978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Tutkiiko</a:t>
            </a:r>
            <a:r>
              <a:rPr lang="en-US" dirty="0"/>
              <a:t> </a:t>
            </a:r>
            <a:r>
              <a:rPr lang="en-US" dirty="0" err="1"/>
              <a:t>materiaalitiede</a:t>
            </a:r>
            <a:r>
              <a:rPr lang="en-US" dirty="0"/>
              <a:t> </a:t>
            </a:r>
            <a:r>
              <a:rPr lang="en-US" dirty="0" err="1"/>
              <a:t>nestemäisiä</a:t>
            </a:r>
            <a:r>
              <a:rPr lang="en-US" dirty="0"/>
              <a:t> </a:t>
            </a:r>
            <a:r>
              <a:rPr lang="en-US" dirty="0" err="1"/>
              <a:t>materiaaleja</a:t>
            </a:r>
            <a:r>
              <a:rPr lang="en-US" dirty="0"/>
              <a:t> ?</a:t>
            </a:r>
            <a:endParaRPr lang="fi-FI" dirty="0"/>
          </a:p>
        </p:txBody>
      </p:sp>
      <p:sp>
        <p:nvSpPr>
          <p:cNvPr id="3" name="Content Placeholder 2"/>
          <p:cNvSpPr>
            <a:spLocks noGrp="1"/>
          </p:cNvSpPr>
          <p:nvPr>
            <p:ph idx="1"/>
          </p:nvPr>
        </p:nvSpPr>
        <p:spPr>
          <a:xfrm>
            <a:off x="628649" y="1825625"/>
            <a:ext cx="8293281" cy="4351338"/>
          </a:xfrm>
        </p:spPr>
        <p:txBody>
          <a:bodyPr>
            <a:noAutofit/>
          </a:bodyPr>
          <a:lstStyle/>
          <a:p>
            <a:pPr marL="0" indent="0">
              <a:spcBef>
                <a:spcPts val="0"/>
              </a:spcBef>
              <a:buNone/>
            </a:pPr>
            <a:endParaRPr lang="en-US" sz="3200" dirty="0"/>
          </a:p>
          <a:p>
            <a:pPr marL="0" indent="0">
              <a:spcBef>
                <a:spcPts val="0"/>
              </a:spcBef>
              <a:buNone/>
            </a:pPr>
            <a:r>
              <a:rPr lang="en-US" sz="3200" dirty="0"/>
              <a:t>-</a:t>
            </a:r>
            <a:r>
              <a:rPr lang="en-US" sz="3200" dirty="0" err="1"/>
              <a:t>ioniset</a:t>
            </a:r>
            <a:r>
              <a:rPr lang="en-US" sz="3200" dirty="0"/>
              <a:t> </a:t>
            </a:r>
            <a:r>
              <a:rPr lang="en-US" sz="3200" dirty="0" err="1"/>
              <a:t>nesteet</a:t>
            </a:r>
            <a:endParaRPr lang="en-US" sz="3200" dirty="0"/>
          </a:p>
          <a:p>
            <a:pPr marL="0" indent="0">
              <a:spcBef>
                <a:spcPts val="0"/>
              </a:spcBef>
              <a:buNone/>
            </a:pPr>
            <a:r>
              <a:rPr lang="en-US" sz="3200" dirty="0"/>
              <a:t>-</a:t>
            </a:r>
            <a:r>
              <a:rPr lang="en-US" sz="3200" dirty="0" err="1"/>
              <a:t>metallisulat</a:t>
            </a:r>
            <a:endParaRPr lang="en-US" sz="3200" dirty="0"/>
          </a:p>
          <a:p>
            <a:pPr marL="0" indent="0">
              <a:spcBef>
                <a:spcPts val="0"/>
              </a:spcBef>
              <a:buNone/>
            </a:pPr>
            <a:r>
              <a:rPr lang="en-US" sz="3200" dirty="0"/>
              <a:t>-</a:t>
            </a:r>
            <a:r>
              <a:rPr lang="en-US" sz="3200" dirty="0" err="1"/>
              <a:t>suolasulat</a:t>
            </a:r>
            <a:endParaRPr lang="en-US" sz="3200" dirty="0"/>
          </a:p>
          <a:p>
            <a:pPr marL="0" indent="0">
              <a:spcBef>
                <a:spcPts val="0"/>
              </a:spcBef>
              <a:buNone/>
            </a:pPr>
            <a:r>
              <a:rPr lang="en-US" sz="3200" dirty="0"/>
              <a:t>-</a:t>
            </a:r>
            <a:r>
              <a:rPr lang="en-US" sz="3200" dirty="0" err="1"/>
              <a:t>nanonesteet</a:t>
            </a:r>
            <a:br>
              <a:rPr lang="en-US" sz="3200" dirty="0"/>
            </a:br>
            <a:r>
              <a:rPr lang="en-US" sz="3200" dirty="0"/>
              <a:t>-</a:t>
            </a:r>
            <a:r>
              <a:rPr lang="en-US" sz="3200" dirty="0" err="1"/>
              <a:t>ferrofluidit</a:t>
            </a:r>
            <a:br>
              <a:rPr lang="en-US" sz="3200" dirty="0"/>
            </a:br>
            <a:br>
              <a:rPr lang="en-US" sz="3200" dirty="0"/>
            </a:br>
            <a:endParaRPr lang="fi-FI"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536" y="2090058"/>
            <a:ext cx="4769394" cy="2682784"/>
          </a:xfrm>
          <a:prstGeom prst="rect">
            <a:avLst/>
          </a:prstGeom>
        </p:spPr>
      </p:pic>
    </p:spTree>
    <p:extLst>
      <p:ext uri="{BB962C8B-B14F-4D97-AF65-F5344CB8AC3E}">
        <p14:creationId xmlns:p14="http://schemas.microsoft.com/office/powerpoint/2010/main" val="3947116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Geelit</a:t>
            </a:r>
          </a:p>
        </p:txBody>
      </p:sp>
      <p:sp>
        <p:nvSpPr>
          <p:cNvPr id="4" name="TextBox 3"/>
          <p:cNvSpPr txBox="1"/>
          <p:nvPr/>
        </p:nvSpPr>
        <p:spPr>
          <a:xfrm>
            <a:off x="628650" y="1690689"/>
            <a:ext cx="8254093" cy="5078313"/>
          </a:xfrm>
          <a:prstGeom prst="rect">
            <a:avLst/>
          </a:prstGeom>
          <a:noFill/>
        </p:spPr>
        <p:txBody>
          <a:bodyPr wrap="square" rtlCol="0">
            <a:spAutoFit/>
          </a:bodyPr>
          <a:lstStyle/>
          <a:p>
            <a:r>
              <a:rPr lang="en-US" dirty="0"/>
              <a:t>Gel is “</a:t>
            </a:r>
            <a:r>
              <a:rPr lang="en-US" dirty="0" err="1"/>
              <a:t>nonfluid</a:t>
            </a:r>
            <a:r>
              <a:rPr lang="en-US" dirty="0"/>
              <a:t> colloidal network or polymer network that is expanded throughout its whole volume by a fluid.” Thus, a gel can be seen as a large amount of solvent immobilized by a small amount of cross‐linked solid. According to the nature of solvents, gels are categorized into hydrogel and </a:t>
            </a:r>
            <a:r>
              <a:rPr lang="en-US" dirty="0" err="1"/>
              <a:t>organogel</a:t>
            </a:r>
            <a:r>
              <a:rPr lang="en-US" dirty="0"/>
              <a:t> to indicate whether the solvent is water or organic solvent(s).</a:t>
            </a:r>
          </a:p>
          <a:p>
            <a:endParaRPr lang="en-US" dirty="0"/>
          </a:p>
          <a:p>
            <a:r>
              <a:rPr lang="en-US" dirty="0"/>
              <a:t>Incorporation of metal components (metal ions, metal–organic molecules, and metal nanoparticles) is an effective way to locally establish extra interactions among the building blocks and consequently trigger gel formation. </a:t>
            </a:r>
          </a:p>
          <a:p>
            <a:endParaRPr lang="en-US" dirty="0"/>
          </a:p>
          <a:p>
            <a:r>
              <a:rPr lang="en-US" dirty="0"/>
              <a:t>Addition of metal components is a straightforward way to integrate the specific properties of metals with the properties of organic matrix, therefore to tune properties like conductivity,</a:t>
            </a:r>
            <a:r>
              <a:rPr lang="en-US" dirty="0">
                <a:hlinkClick r:id="rId2"/>
              </a:rPr>
              <a:t>9</a:t>
            </a:r>
            <a:r>
              <a:rPr lang="en-US" dirty="0"/>
              <a:t> color,</a:t>
            </a:r>
            <a:r>
              <a:rPr lang="en-US" dirty="0">
                <a:hlinkClick r:id="rId3"/>
              </a:rPr>
              <a:t>10</a:t>
            </a:r>
            <a:r>
              <a:rPr lang="en-US" dirty="0"/>
              <a:t>, </a:t>
            </a:r>
            <a:r>
              <a:rPr lang="en-US" dirty="0">
                <a:hlinkClick r:id="rId4"/>
              </a:rPr>
              <a:t>11</a:t>
            </a:r>
            <a:r>
              <a:rPr lang="en-US" dirty="0"/>
              <a:t> rheological behavior,</a:t>
            </a:r>
            <a:r>
              <a:rPr lang="en-US" dirty="0">
                <a:hlinkClick r:id="rId5"/>
              </a:rPr>
              <a:t>12</a:t>
            </a:r>
            <a:r>
              <a:rPr lang="en-US" dirty="0"/>
              <a:t> adsorption,</a:t>
            </a:r>
            <a:r>
              <a:rPr lang="en-US" dirty="0">
                <a:hlinkClick r:id="rId6"/>
              </a:rPr>
              <a:t>13</a:t>
            </a:r>
            <a:r>
              <a:rPr lang="en-US" dirty="0"/>
              <a:t> emission,</a:t>
            </a:r>
            <a:r>
              <a:rPr lang="en-US" dirty="0">
                <a:hlinkClick r:id="rId7"/>
              </a:rPr>
              <a:t>14</a:t>
            </a:r>
            <a:r>
              <a:rPr lang="en-US" dirty="0"/>
              <a:t> photophysical properties,</a:t>
            </a:r>
            <a:r>
              <a:rPr lang="en-US" dirty="0">
                <a:hlinkClick r:id="rId8"/>
              </a:rPr>
              <a:t>15</a:t>
            </a:r>
            <a:r>
              <a:rPr lang="en-US" dirty="0"/>
              <a:t> magnetism,</a:t>
            </a:r>
            <a:r>
              <a:rPr lang="en-US" dirty="0">
                <a:hlinkClick r:id="rId9"/>
              </a:rPr>
              <a:t>16</a:t>
            </a:r>
            <a:r>
              <a:rPr lang="en-US" dirty="0"/>
              <a:t>, </a:t>
            </a:r>
            <a:r>
              <a:rPr lang="en-US" dirty="0">
                <a:hlinkClick r:id="rId10"/>
              </a:rPr>
              <a:t>17</a:t>
            </a:r>
            <a:r>
              <a:rPr lang="en-US" dirty="0"/>
              <a:t> antibacterial activities,</a:t>
            </a:r>
            <a:r>
              <a:rPr lang="en-US" dirty="0">
                <a:hlinkClick r:id="rId11"/>
              </a:rPr>
              <a:t>18</a:t>
            </a:r>
            <a:r>
              <a:rPr lang="en-US" dirty="0"/>
              <a:t>, </a:t>
            </a:r>
            <a:r>
              <a:rPr lang="en-US" dirty="0">
                <a:hlinkClick r:id="rId12"/>
              </a:rPr>
              <a:t>19</a:t>
            </a:r>
            <a:r>
              <a:rPr lang="en-US" dirty="0"/>
              <a:t> catalytic activities,</a:t>
            </a:r>
            <a:r>
              <a:rPr lang="en-US" dirty="0">
                <a:hlinkClick r:id="rId13"/>
              </a:rPr>
              <a:t>20</a:t>
            </a:r>
            <a:r>
              <a:rPr lang="en-US" dirty="0"/>
              <a:t>-</a:t>
            </a:r>
            <a:r>
              <a:rPr lang="en-US" dirty="0">
                <a:hlinkClick r:id="rId14"/>
              </a:rPr>
              <a:t>23</a:t>
            </a:r>
            <a:r>
              <a:rPr lang="en-US" dirty="0"/>
              <a:t> redox activities,</a:t>
            </a:r>
            <a:r>
              <a:rPr lang="en-US" dirty="0">
                <a:hlinkClick r:id="rId15"/>
              </a:rPr>
              <a:t>24</a:t>
            </a:r>
            <a:r>
              <a:rPr lang="en-US" dirty="0"/>
              <a:t>, </a:t>
            </a:r>
            <a:r>
              <a:rPr lang="en-US" dirty="0">
                <a:hlinkClick r:id="rId16"/>
              </a:rPr>
              <a:t>25</a:t>
            </a:r>
            <a:r>
              <a:rPr lang="en-US" dirty="0"/>
              <a:t> and self‐healing properties.</a:t>
            </a:r>
            <a:r>
              <a:rPr lang="en-US" dirty="0">
                <a:hlinkClick r:id="rId17"/>
              </a:rPr>
              <a:t>26</a:t>
            </a:r>
            <a:r>
              <a:rPr lang="en-US" dirty="0"/>
              <a:t>-</a:t>
            </a:r>
            <a:r>
              <a:rPr lang="en-US" dirty="0">
                <a:hlinkClick r:id="rId18"/>
              </a:rPr>
              <a:t>28</a:t>
            </a:r>
            <a:r>
              <a:rPr lang="en-US" dirty="0"/>
              <a:t>.   </a:t>
            </a:r>
          </a:p>
          <a:p>
            <a:endParaRPr lang="en-US" dirty="0"/>
          </a:p>
          <a:p>
            <a:r>
              <a:rPr lang="en-US" dirty="0"/>
              <a:t>Wu et al:  https://doi.org/10.1002/adma.201806204</a:t>
            </a:r>
            <a:endParaRPr lang="fi-FI" dirty="0"/>
          </a:p>
        </p:txBody>
      </p:sp>
    </p:spTree>
    <p:extLst>
      <p:ext uri="{BB962C8B-B14F-4D97-AF65-F5344CB8AC3E}">
        <p14:creationId xmlns:p14="http://schemas.microsoft.com/office/powerpoint/2010/main" val="3741383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Nestekiteet</a:t>
            </a:r>
          </a:p>
        </p:txBody>
      </p:sp>
      <p:sp>
        <p:nvSpPr>
          <p:cNvPr id="4" name="TextBox 3"/>
          <p:cNvSpPr txBox="1"/>
          <p:nvPr/>
        </p:nvSpPr>
        <p:spPr>
          <a:xfrm>
            <a:off x="628650" y="1690689"/>
            <a:ext cx="8033657" cy="4616648"/>
          </a:xfrm>
          <a:prstGeom prst="rect">
            <a:avLst/>
          </a:prstGeom>
          <a:noFill/>
        </p:spPr>
        <p:txBody>
          <a:bodyPr wrap="square" rtlCol="0">
            <a:spAutoFit/>
          </a:bodyPr>
          <a:lstStyle/>
          <a:p>
            <a:r>
              <a:rPr lang="en-US" dirty="0"/>
              <a:t>A true liquid is </a:t>
            </a:r>
            <a:r>
              <a:rPr lang="en-US" i="1" dirty="0"/>
              <a:t>isotropic</a:t>
            </a:r>
            <a:r>
              <a:rPr lang="en-US" dirty="0"/>
              <a:t>, meaning that its properties are uniform in all directions— the result of its molecules being in constant random motion. Crystalline solids, in contrast, are </a:t>
            </a:r>
            <a:r>
              <a:rPr lang="en-US" i="1" dirty="0"/>
              <a:t>anisotropic</a:t>
            </a:r>
            <a:r>
              <a:rPr lang="en-US" dirty="0"/>
              <a:t>; optical- and other properties such as thermal and electrical conductivity vary with direction. A liquid crystal phase has many of the physical attributes of a liquid, but its molecular units are sufficiently ordered to give rise to some anisotropy, most notably in their optical properties.</a:t>
            </a:r>
          </a:p>
          <a:p>
            <a:endParaRPr lang="en-US" dirty="0"/>
          </a:p>
          <a:p>
            <a:r>
              <a:rPr lang="en-US" dirty="0"/>
              <a:t>The structural units capable of forming liquid crystals are always molecules, usually rather elongated organic ones that possess dissimilar local structural regions that can interact in an organized way with their neighbors. Over a certain range of temperatures, these attractive forces can lead to a degree of self-organization in which crystal-like order persists in some directions even though it is lost in other directions.</a:t>
            </a:r>
          </a:p>
          <a:p>
            <a:endParaRPr lang="en-US" dirty="0"/>
          </a:p>
          <a:p>
            <a:r>
              <a:rPr lang="fi-FI" sz="1200" dirty="0"/>
              <a:t>https://chem.libretexts.org/Bookshelves/Physical_and_Theoretical_Chemistry_Textbook_Maps/Supplemental_Modules_(Physical_and_Theoretical_Chemistry)/Physical_Properties_of_Matter/States_of_Matter/Liquid_Crystals</a:t>
            </a:r>
          </a:p>
        </p:txBody>
      </p:sp>
    </p:spTree>
    <p:extLst>
      <p:ext uri="{BB962C8B-B14F-4D97-AF65-F5344CB8AC3E}">
        <p14:creationId xmlns:p14="http://schemas.microsoft.com/office/powerpoint/2010/main" val="398711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Nestemetallit (</a:t>
            </a:r>
            <a:r>
              <a:rPr lang="fi-FI" dirty="0" err="1"/>
              <a:t>Ga:In:Sn</a:t>
            </a:r>
            <a:r>
              <a:rPr lang="fi-FI" dirty="0"/>
              <a:t>)</a:t>
            </a:r>
          </a:p>
        </p:txBody>
      </p:sp>
      <p:sp>
        <p:nvSpPr>
          <p:cNvPr id="4" name="TextBox 3"/>
          <p:cNvSpPr txBox="1"/>
          <p:nvPr/>
        </p:nvSpPr>
        <p:spPr>
          <a:xfrm>
            <a:off x="628650" y="1873569"/>
            <a:ext cx="7341326" cy="4524315"/>
          </a:xfrm>
          <a:prstGeom prst="rect">
            <a:avLst/>
          </a:prstGeom>
          <a:noFill/>
        </p:spPr>
        <p:txBody>
          <a:bodyPr wrap="square" rtlCol="0">
            <a:spAutoFit/>
          </a:bodyPr>
          <a:lstStyle/>
          <a:p>
            <a:r>
              <a:rPr lang="en-US" dirty="0"/>
              <a:t>Gallium-based liquid metals show excellent thermal and electrical conductivities with low viscosity and non-toxicity. Their melting points are either lower than or close to room temperature, which endows them with additional advantages in comparison to the solid metals; for example, they are flexible, stretchable and </a:t>
            </a:r>
            <a:r>
              <a:rPr lang="en-US" dirty="0" err="1"/>
              <a:t>reformable</a:t>
            </a:r>
            <a:r>
              <a:rPr lang="en-US" dirty="0"/>
              <a:t> at room temperature. Recently, great improvements have been achieved in developing multifunctional devices by using Ga-based liquid metals, including actuators, flexible circuits, bio-devices and self-healing superconductors. </a:t>
            </a:r>
          </a:p>
          <a:p>
            <a:endParaRPr lang="en-US" dirty="0"/>
          </a:p>
          <a:p>
            <a:r>
              <a:rPr lang="en-US" dirty="0"/>
              <a:t>Applications are mainly based on the unique properties of liquid metals, including low melting point, flexible and stretchable mechanical properties, excellent electrical and thermal conductivities and biocompatibility.</a:t>
            </a:r>
          </a:p>
          <a:p>
            <a:endParaRPr lang="en-US" dirty="0"/>
          </a:p>
          <a:p>
            <a:r>
              <a:rPr lang="en-US" dirty="0"/>
              <a:t>Bo et al: </a:t>
            </a:r>
            <a:r>
              <a:rPr lang="fi-FI" dirty="0">
                <a:hlinkClick r:id="rId2"/>
              </a:rPr>
              <a:t>https://doi.org/10.1080/23746149.2018.1446359</a:t>
            </a:r>
            <a:endParaRPr lang="fi-FI" dirty="0"/>
          </a:p>
        </p:txBody>
      </p:sp>
    </p:spTree>
    <p:extLst>
      <p:ext uri="{BB962C8B-B14F-4D97-AF65-F5344CB8AC3E}">
        <p14:creationId xmlns:p14="http://schemas.microsoft.com/office/powerpoint/2010/main" val="2185227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98B54-45AA-4AE4-AA5B-F56A76551203}"/>
              </a:ext>
            </a:extLst>
          </p:cNvPr>
          <p:cNvSpPr>
            <a:spLocks noGrp="1"/>
          </p:cNvSpPr>
          <p:nvPr>
            <p:ph type="title"/>
          </p:nvPr>
        </p:nvSpPr>
        <p:spPr/>
        <p:txBody>
          <a:bodyPr/>
          <a:lstStyle/>
          <a:p>
            <a:r>
              <a:rPr lang="en-US" dirty="0" err="1"/>
              <a:t>Biomateriaaleja</a:t>
            </a:r>
            <a:endParaRPr lang="LID4096" dirty="0"/>
          </a:p>
        </p:txBody>
      </p:sp>
      <p:sp>
        <p:nvSpPr>
          <p:cNvPr id="3" name="TextBox 2">
            <a:extLst>
              <a:ext uri="{FF2B5EF4-FFF2-40B4-BE49-F238E27FC236}">
                <a16:creationId xmlns:a16="http://schemas.microsoft.com/office/drawing/2014/main" id="{D19F13C3-D88D-4D0E-B545-8E8633C120DB}"/>
              </a:ext>
            </a:extLst>
          </p:cNvPr>
          <p:cNvSpPr txBox="1"/>
          <p:nvPr/>
        </p:nvSpPr>
        <p:spPr>
          <a:xfrm>
            <a:off x="628650" y="1690689"/>
            <a:ext cx="7721600" cy="4832092"/>
          </a:xfrm>
          <a:prstGeom prst="rect">
            <a:avLst/>
          </a:prstGeom>
          <a:noFill/>
        </p:spPr>
        <p:txBody>
          <a:bodyPr wrap="square" rtlCol="0">
            <a:spAutoFit/>
          </a:bodyPr>
          <a:lstStyle/>
          <a:p>
            <a:r>
              <a:rPr lang="en-US" sz="2800" dirty="0"/>
              <a:t>Joko </a:t>
            </a:r>
            <a:r>
              <a:rPr lang="en-US" sz="2800" dirty="0" err="1"/>
              <a:t>luonnonmateriaaleja</a:t>
            </a:r>
            <a:r>
              <a:rPr lang="en-US" sz="2800" dirty="0"/>
              <a:t> tai </a:t>
            </a:r>
            <a:r>
              <a:rPr lang="en-US" sz="2800" dirty="0" err="1"/>
              <a:t>synteettisiä</a:t>
            </a:r>
            <a:r>
              <a:rPr lang="en-US" sz="2800" dirty="0"/>
              <a:t> !</a:t>
            </a:r>
          </a:p>
          <a:p>
            <a:endParaRPr lang="en-US" sz="2800" dirty="0"/>
          </a:p>
          <a:p>
            <a:r>
              <a:rPr lang="en-US" sz="2800" dirty="0"/>
              <a:t>Bio-</a:t>
            </a:r>
            <a:r>
              <a:rPr lang="en-US" sz="2800" dirty="0" err="1"/>
              <a:t>pohjaiset</a:t>
            </a:r>
            <a:r>
              <a:rPr lang="en-US" sz="2800" dirty="0"/>
              <a:t> </a:t>
            </a:r>
            <a:r>
              <a:rPr lang="en-US" sz="2800" dirty="0" err="1"/>
              <a:t>materiaalit</a:t>
            </a:r>
            <a:endParaRPr lang="en-US" sz="2800" dirty="0"/>
          </a:p>
          <a:p>
            <a:r>
              <a:rPr lang="en-US" sz="2800" dirty="0" err="1"/>
              <a:t>Implanttimateriaalit</a:t>
            </a:r>
            <a:endParaRPr lang="en-US" sz="2800" dirty="0"/>
          </a:p>
          <a:p>
            <a:r>
              <a:rPr lang="en-US" sz="2800" dirty="0" err="1"/>
              <a:t>Biohajoavat</a:t>
            </a:r>
            <a:r>
              <a:rPr lang="en-US" sz="2800" dirty="0"/>
              <a:t> </a:t>
            </a:r>
            <a:r>
              <a:rPr lang="en-US" sz="2800" dirty="0" err="1"/>
              <a:t>materiaalit</a:t>
            </a:r>
            <a:endParaRPr lang="en-US" sz="2800" dirty="0"/>
          </a:p>
          <a:p>
            <a:r>
              <a:rPr lang="en-US" sz="2800" dirty="0" err="1"/>
              <a:t>Bioliukenevat</a:t>
            </a:r>
            <a:r>
              <a:rPr lang="en-US" sz="2800" dirty="0"/>
              <a:t> </a:t>
            </a:r>
            <a:r>
              <a:rPr lang="en-US" sz="2800" dirty="0" err="1"/>
              <a:t>materiaalit</a:t>
            </a:r>
            <a:endParaRPr lang="en-US" sz="2800" dirty="0"/>
          </a:p>
          <a:p>
            <a:r>
              <a:rPr lang="en-US" sz="2800" dirty="0" err="1"/>
              <a:t>Bioyhteensopivat</a:t>
            </a:r>
            <a:r>
              <a:rPr lang="en-US" sz="2800" dirty="0"/>
              <a:t> </a:t>
            </a:r>
            <a:r>
              <a:rPr lang="en-US" sz="2800" dirty="0" err="1"/>
              <a:t>materiaalit</a:t>
            </a:r>
            <a:endParaRPr lang="en-US" sz="2800" dirty="0"/>
          </a:p>
          <a:p>
            <a:r>
              <a:rPr lang="en-US" sz="2800" dirty="0" err="1"/>
              <a:t>Bioaktiiviset</a:t>
            </a:r>
            <a:r>
              <a:rPr lang="en-US" sz="2800" dirty="0"/>
              <a:t> </a:t>
            </a:r>
            <a:r>
              <a:rPr lang="en-US" sz="2800" dirty="0" err="1"/>
              <a:t>materiaalit</a:t>
            </a:r>
            <a:endParaRPr lang="en-US" sz="2800" dirty="0"/>
          </a:p>
          <a:p>
            <a:endParaRPr lang="en-US" sz="2800" dirty="0"/>
          </a:p>
          <a:p>
            <a:r>
              <a:rPr lang="en-US" sz="2800" dirty="0" err="1"/>
              <a:t>Biomimeettiset</a:t>
            </a:r>
            <a:r>
              <a:rPr lang="en-US" sz="2800" dirty="0"/>
              <a:t> </a:t>
            </a:r>
            <a:r>
              <a:rPr lang="en-US" sz="2800" dirty="0" err="1"/>
              <a:t>materiaalit</a:t>
            </a:r>
            <a:endParaRPr lang="en-US" sz="2800" dirty="0"/>
          </a:p>
          <a:p>
            <a:endParaRPr lang="LID4096" sz="2800" dirty="0"/>
          </a:p>
        </p:txBody>
      </p:sp>
      <p:sp>
        <p:nvSpPr>
          <p:cNvPr id="4" name="TextBox 3">
            <a:extLst>
              <a:ext uri="{FF2B5EF4-FFF2-40B4-BE49-F238E27FC236}">
                <a16:creationId xmlns:a16="http://schemas.microsoft.com/office/drawing/2014/main" id="{8697130C-CF1B-4A1D-9979-00F4C95564D8}"/>
              </a:ext>
            </a:extLst>
          </p:cNvPr>
          <p:cNvSpPr txBox="1"/>
          <p:nvPr/>
        </p:nvSpPr>
        <p:spPr>
          <a:xfrm>
            <a:off x="5308600" y="2451100"/>
            <a:ext cx="3727450" cy="3970318"/>
          </a:xfrm>
          <a:prstGeom prst="rect">
            <a:avLst/>
          </a:prstGeom>
          <a:noFill/>
        </p:spPr>
        <p:txBody>
          <a:bodyPr wrap="square" rtlCol="0">
            <a:spAutoFit/>
          </a:bodyPr>
          <a:lstStyle/>
          <a:p>
            <a:r>
              <a:rPr lang="en-US" dirty="0" err="1"/>
              <a:t>Biomateriaalit</a:t>
            </a:r>
            <a:r>
              <a:rPr lang="en-US" dirty="0"/>
              <a:t> </a:t>
            </a:r>
            <a:r>
              <a:rPr lang="en-US" dirty="0" err="1"/>
              <a:t>tarkoittaa</a:t>
            </a:r>
            <a:r>
              <a:rPr lang="en-US" dirty="0"/>
              <a:t> </a:t>
            </a:r>
            <a:r>
              <a:rPr lang="en-US" dirty="0" err="1"/>
              <a:t>monille</a:t>
            </a:r>
            <a:r>
              <a:rPr lang="en-US" dirty="0"/>
              <a:t> </a:t>
            </a:r>
            <a:r>
              <a:rPr lang="en-US" dirty="0" err="1"/>
              <a:t>ihmisille</a:t>
            </a:r>
            <a:r>
              <a:rPr lang="en-US" dirty="0"/>
              <a:t> </a:t>
            </a:r>
            <a:r>
              <a:rPr lang="en-US" dirty="0" err="1"/>
              <a:t>lääketieteellisiä</a:t>
            </a:r>
            <a:r>
              <a:rPr lang="en-US" dirty="0"/>
              <a:t> </a:t>
            </a:r>
            <a:r>
              <a:rPr lang="en-US" dirty="0" err="1"/>
              <a:t>materiaaleja</a:t>
            </a:r>
            <a:r>
              <a:rPr lang="en-US" dirty="0"/>
              <a:t> !</a:t>
            </a:r>
          </a:p>
          <a:p>
            <a:endParaRPr lang="en-US" dirty="0"/>
          </a:p>
          <a:p>
            <a:r>
              <a:rPr lang="en-US" dirty="0"/>
              <a:t>“Scope of Biomaterials-journal:</a:t>
            </a:r>
          </a:p>
          <a:p>
            <a:r>
              <a:rPr lang="en-US" dirty="0"/>
              <a:t>A biomaterial is now defined as a substance that has been engineered to take a form which, alone or as part of a complex system, is used to direct, by control of interactions with components of living systems, the course of any therapeutic or diagnostic procedure.”</a:t>
            </a:r>
            <a:endParaRPr lang="LID4096" b="1" dirty="0"/>
          </a:p>
        </p:txBody>
      </p:sp>
    </p:spTree>
    <p:extLst>
      <p:ext uri="{BB962C8B-B14F-4D97-AF65-F5344CB8AC3E}">
        <p14:creationId xmlns:p14="http://schemas.microsoft.com/office/powerpoint/2010/main" val="9097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Tulevaisuuden materiaalit</a:t>
            </a:r>
          </a:p>
        </p:txBody>
      </p:sp>
      <p:sp>
        <p:nvSpPr>
          <p:cNvPr id="3" name="Content Placeholder 2"/>
          <p:cNvSpPr>
            <a:spLocks noGrp="1"/>
          </p:cNvSpPr>
          <p:nvPr>
            <p:ph idx="1"/>
          </p:nvPr>
        </p:nvSpPr>
        <p:spPr>
          <a:xfrm>
            <a:off x="756014" y="1690689"/>
            <a:ext cx="7759336" cy="4351338"/>
          </a:xfrm>
        </p:spPr>
        <p:txBody>
          <a:bodyPr>
            <a:noAutofit/>
          </a:bodyPr>
          <a:lstStyle/>
          <a:p>
            <a:pPr marL="0" indent="0">
              <a:buNone/>
            </a:pPr>
            <a:r>
              <a:rPr lang="fi-FI" sz="3200" dirty="0"/>
              <a:t>Uusia materiaaleja etsimässä sovelluksia:</a:t>
            </a:r>
          </a:p>
          <a:p>
            <a:r>
              <a:rPr lang="fi-FI" sz="3200" dirty="0"/>
              <a:t>	nano, </a:t>
            </a:r>
            <a:r>
              <a:rPr lang="fi-FI" sz="3200" dirty="0" err="1"/>
              <a:t>meta</a:t>
            </a:r>
            <a:r>
              <a:rPr lang="fi-FI" sz="3200" dirty="0"/>
              <a:t>, hybridi, </a:t>
            </a:r>
            <a:r>
              <a:rPr lang="fi-FI" sz="3200" dirty="0" err="1"/>
              <a:t>biomimeettiset</a:t>
            </a:r>
            <a:endParaRPr lang="fi-FI" sz="3200" dirty="0"/>
          </a:p>
          <a:p>
            <a:pPr marL="0" indent="0">
              <a:buNone/>
            </a:pPr>
            <a:r>
              <a:rPr lang="fi-FI" sz="3200" dirty="0"/>
              <a:t>Uusia sovelluksia etsimässä materiaaleja:</a:t>
            </a:r>
          </a:p>
          <a:p>
            <a:r>
              <a:rPr lang="fi-FI" sz="3200" dirty="0"/>
              <a:t>	ihmisen varaosat</a:t>
            </a:r>
            <a:endParaRPr lang="fi-FI" sz="2400" dirty="0"/>
          </a:p>
          <a:p>
            <a:r>
              <a:rPr lang="fi-FI" sz="3200" dirty="0"/>
              <a:t>	robotit</a:t>
            </a:r>
          </a:p>
          <a:p>
            <a:r>
              <a:rPr lang="fi-FI" sz="3200" dirty="0"/>
              <a:t>	energian varastointi</a:t>
            </a:r>
            <a:endParaRPr lang="fi-FI" sz="2400" dirty="0"/>
          </a:p>
          <a:p>
            <a:pPr marL="0" indent="0">
              <a:buNone/>
            </a:pPr>
            <a:r>
              <a:rPr lang="fi-FI" sz="3200" dirty="0"/>
              <a:t>Uusia materiaaleja vanhoihin sovelluksiin:</a:t>
            </a:r>
          </a:p>
          <a:p>
            <a:r>
              <a:rPr lang="fi-FI" sz="3200" dirty="0"/>
              <a:t>	autot, elektroniikka, lentokoneet,… </a:t>
            </a:r>
          </a:p>
          <a:p>
            <a:pPr marL="0" indent="0">
              <a:buNone/>
            </a:pPr>
            <a:r>
              <a:rPr lang="fi-FI" sz="3200" dirty="0"/>
              <a:t>	</a:t>
            </a:r>
          </a:p>
        </p:txBody>
      </p:sp>
    </p:spTree>
    <p:extLst>
      <p:ext uri="{BB962C8B-B14F-4D97-AF65-F5344CB8AC3E}">
        <p14:creationId xmlns:p14="http://schemas.microsoft.com/office/powerpoint/2010/main" val="3559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Joustavat keraamit</a:t>
            </a:r>
          </a:p>
        </p:txBody>
      </p:sp>
      <p:pic>
        <p:nvPicPr>
          <p:cNvPr id="3" name="Picture 2"/>
          <p:cNvPicPr>
            <a:picLocks noChangeAspect="1"/>
          </p:cNvPicPr>
          <p:nvPr/>
        </p:nvPicPr>
        <p:blipFill rotWithShape="1">
          <a:blip r:embed="rId2"/>
          <a:srcRect t="54135"/>
          <a:stretch/>
        </p:blipFill>
        <p:spPr>
          <a:xfrm>
            <a:off x="628650" y="1541417"/>
            <a:ext cx="8318000" cy="1763486"/>
          </a:xfrm>
          <a:prstGeom prst="rect">
            <a:avLst/>
          </a:prstGeom>
        </p:spPr>
      </p:pic>
      <p:sp>
        <p:nvSpPr>
          <p:cNvPr id="4" name="Rectangle 3"/>
          <p:cNvSpPr/>
          <p:nvPr/>
        </p:nvSpPr>
        <p:spPr>
          <a:xfrm>
            <a:off x="4962979" y="6280654"/>
            <a:ext cx="3673021" cy="276999"/>
          </a:xfrm>
          <a:prstGeom prst="rect">
            <a:avLst/>
          </a:prstGeom>
        </p:spPr>
        <p:txBody>
          <a:bodyPr wrap="square">
            <a:spAutoFit/>
          </a:bodyPr>
          <a:lstStyle/>
          <a:p>
            <a:r>
              <a:rPr lang="fi-FI" sz="1200" dirty="0">
                <a:latin typeface="ScalaSansLF-Regular"/>
              </a:rPr>
              <a:t>L. R. </a:t>
            </a:r>
            <a:r>
              <a:rPr lang="fi-FI" sz="1200" dirty="0" err="1">
                <a:latin typeface="ScalaSansLF-Regular"/>
              </a:rPr>
              <a:t>Meza</a:t>
            </a:r>
            <a:r>
              <a:rPr lang="fi-FI" sz="1200" dirty="0">
                <a:latin typeface="ScalaSansLF-Regular"/>
              </a:rPr>
              <a:t>, S. </a:t>
            </a:r>
            <a:r>
              <a:rPr lang="fi-FI" sz="1200" dirty="0" err="1">
                <a:latin typeface="ScalaSansLF-Regular"/>
              </a:rPr>
              <a:t>Das</a:t>
            </a:r>
            <a:r>
              <a:rPr lang="fi-FI" sz="1200" dirty="0">
                <a:latin typeface="ScalaSansLF-Regular"/>
              </a:rPr>
              <a:t>, J. R. </a:t>
            </a:r>
            <a:r>
              <a:rPr lang="fi-FI" sz="1200" dirty="0" err="1">
                <a:latin typeface="ScalaSansLF-Regular"/>
              </a:rPr>
              <a:t>Greer</a:t>
            </a:r>
            <a:r>
              <a:rPr lang="fi-FI" sz="1200" dirty="0">
                <a:latin typeface="ScalaSansLF-Regular"/>
              </a:rPr>
              <a:t>, </a:t>
            </a:r>
            <a:r>
              <a:rPr lang="fi-FI" sz="1200" i="1" dirty="0">
                <a:latin typeface="ScalaSansLF-Italic"/>
              </a:rPr>
              <a:t>Science </a:t>
            </a:r>
            <a:r>
              <a:rPr lang="fi-FI" sz="1200" b="1" dirty="0">
                <a:latin typeface="ScalaSansLF-Bold"/>
              </a:rPr>
              <a:t>2014</a:t>
            </a:r>
            <a:r>
              <a:rPr lang="fi-FI" sz="1200" dirty="0">
                <a:latin typeface="ScalaSansLF-Regular"/>
              </a:rPr>
              <a:t>, </a:t>
            </a:r>
            <a:r>
              <a:rPr lang="fi-FI" sz="1200" i="1" dirty="0">
                <a:latin typeface="ScalaSansLF-Italic"/>
              </a:rPr>
              <a:t>345</a:t>
            </a:r>
            <a:r>
              <a:rPr lang="fi-FI" sz="1200" dirty="0">
                <a:latin typeface="ScalaSansLF-Regular"/>
              </a:rPr>
              <a:t>, 1322.</a:t>
            </a:r>
            <a:endParaRPr lang="fi-FI" sz="1200" dirty="0"/>
          </a:p>
        </p:txBody>
      </p:sp>
      <p:pic>
        <p:nvPicPr>
          <p:cNvPr id="5" name="Picture 4"/>
          <p:cNvPicPr>
            <a:picLocks noChangeAspect="1"/>
          </p:cNvPicPr>
          <p:nvPr/>
        </p:nvPicPr>
        <p:blipFill rotWithShape="1">
          <a:blip r:embed="rId2"/>
          <a:srcRect b="51640"/>
          <a:stretch/>
        </p:blipFill>
        <p:spPr>
          <a:xfrm>
            <a:off x="628650" y="3666177"/>
            <a:ext cx="8318000" cy="1859412"/>
          </a:xfrm>
          <a:prstGeom prst="rect">
            <a:avLst/>
          </a:prstGeom>
        </p:spPr>
      </p:pic>
    </p:spTree>
    <p:extLst>
      <p:ext uri="{BB962C8B-B14F-4D97-AF65-F5344CB8AC3E}">
        <p14:creationId xmlns:p14="http://schemas.microsoft.com/office/powerpoint/2010/main" val="304766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Elastiset magneetit</a:t>
            </a:r>
          </a:p>
        </p:txBody>
      </p:sp>
      <p:pic>
        <p:nvPicPr>
          <p:cNvPr id="3" name="Picture 2"/>
          <p:cNvPicPr>
            <a:picLocks noChangeAspect="1"/>
          </p:cNvPicPr>
          <p:nvPr/>
        </p:nvPicPr>
        <p:blipFill>
          <a:blip r:embed="rId2"/>
          <a:stretch>
            <a:fillRect/>
          </a:stretch>
        </p:blipFill>
        <p:spPr>
          <a:xfrm>
            <a:off x="628650" y="1384662"/>
            <a:ext cx="6451419" cy="4399742"/>
          </a:xfrm>
          <a:prstGeom prst="rect">
            <a:avLst/>
          </a:prstGeom>
        </p:spPr>
      </p:pic>
      <p:sp>
        <p:nvSpPr>
          <p:cNvPr id="4" name="TextBox 3"/>
          <p:cNvSpPr txBox="1"/>
          <p:nvPr/>
        </p:nvSpPr>
        <p:spPr>
          <a:xfrm>
            <a:off x="628650" y="6029268"/>
            <a:ext cx="7548699" cy="461665"/>
          </a:xfrm>
          <a:prstGeom prst="rect">
            <a:avLst/>
          </a:prstGeom>
          <a:noFill/>
        </p:spPr>
        <p:txBody>
          <a:bodyPr wrap="square" rtlCol="0">
            <a:spAutoFit/>
          </a:bodyPr>
          <a:lstStyle/>
          <a:p>
            <a:r>
              <a:rPr lang="fi-FI" sz="1200" dirty="0"/>
              <a:t>Olsson, </a:t>
            </a:r>
            <a:r>
              <a:rPr lang="fi-FI" sz="1200" dirty="0" err="1"/>
              <a:t>Azizi</a:t>
            </a:r>
            <a:r>
              <a:rPr lang="fi-FI" sz="1200" dirty="0"/>
              <a:t> </a:t>
            </a:r>
            <a:r>
              <a:rPr lang="fi-FI" sz="1200" dirty="0" err="1"/>
              <a:t>Samir</a:t>
            </a:r>
            <a:r>
              <a:rPr lang="fi-FI" sz="1200" dirty="0"/>
              <a:t>, </a:t>
            </a:r>
            <a:r>
              <a:rPr lang="fi-FI" sz="1200" dirty="0" err="1"/>
              <a:t>Salazar-Alvarez</a:t>
            </a:r>
            <a:r>
              <a:rPr lang="fi-FI" sz="1200" dirty="0"/>
              <a:t>, </a:t>
            </a:r>
            <a:r>
              <a:rPr lang="fi-FI" sz="1200" dirty="0" err="1"/>
              <a:t>Belova</a:t>
            </a:r>
            <a:r>
              <a:rPr lang="fi-FI" sz="1200" dirty="0"/>
              <a:t>, Ström, Berglund, Ikkala, </a:t>
            </a:r>
            <a:r>
              <a:rPr lang="fi-FI" sz="1200" dirty="0" err="1"/>
              <a:t>Nogués</a:t>
            </a:r>
            <a:r>
              <a:rPr lang="fi-FI" sz="1200" dirty="0"/>
              <a:t>, </a:t>
            </a:r>
            <a:r>
              <a:rPr lang="fi-FI" sz="1200" dirty="0" err="1"/>
              <a:t>Gedde</a:t>
            </a:r>
            <a:r>
              <a:rPr lang="fi-FI" sz="1200" dirty="0"/>
              <a:t>, </a:t>
            </a:r>
            <a:r>
              <a:rPr lang="fi-FI" sz="1200" dirty="0" err="1"/>
              <a:t>Nature</a:t>
            </a:r>
            <a:r>
              <a:rPr lang="fi-FI" sz="1200" dirty="0"/>
              <a:t> </a:t>
            </a:r>
            <a:r>
              <a:rPr lang="fi-FI" sz="1200" dirty="0" err="1"/>
              <a:t>Nanotechnology</a:t>
            </a:r>
            <a:r>
              <a:rPr lang="fi-FI" sz="1200" dirty="0"/>
              <a:t> 2010</a:t>
            </a:r>
          </a:p>
        </p:txBody>
      </p:sp>
    </p:spTree>
    <p:extLst>
      <p:ext uri="{BB962C8B-B14F-4D97-AF65-F5344CB8AC3E}">
        <p14:creationId xmlns:p14="http://schemas.microsoft.com/office/powerpoint/2010/main" val="1147482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Syötävä elektroniikka</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7162" t="68642"/>
          <a:stretch/>
        </p:blipFill>
        <p:spPr>
          <a:xfrm>
            <a:off x="783771" y="1690689"/>
            <a:ext cx="6236639" cy="4644797"/>
          </a:xfrm>
          <a:prstGeom prst="rect">
            <a:avLst/>
          </a:prstGeom>
        </p:spPr>
      </p:pic>
      <p:sp>
        <p:nvSpPr>
          <p:cNvPr id="4" name="Rounded Rectangle 3"/>
          <p:cNvSpPr/>
          <p:nvPr/>
        </p:nvSpPr>
        <p:spPr>
          <a:xfrm>
            <a:off x="783771" y="1690689"/>
            <a:ext cx="600892" cy="81738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1084217" y="6012320"/>
            <a:ext cx="7431133" cy="461665"/>
          </a:xfrm>
          <a:prstGeom prst="rect">
            <a:avLst/>
          </a:prstGeom>
        </p:spPr>
        <p:txBody>
          <a:bodyPr wrap="square">
            <a:spAutoFit/>
          </a:bodyPr>
          <a:lstStyle/>
          <a:p>
            <a:r>
              <a:rPr lang="fi-FI" sz="1200" dirty="0"/>
              <a:t>https://www.technologyreview.com/s/610190/edible-electronics-tattooed-on-your-food-could-help-track-your-health/</a:t>
            </a:r>
          </a:p>
        </p:txBody>
      </p:sp>
    </p:spTree>
    <p:extLst>
      <p:ext uri="{BB962C8B-B14F-4D97-AF65-F5344CB8AC3E}">
        <p14:creationId xmlns:p14="http://schemas.microsoft.com/office/powerpoint/2010/main" val="3577265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150753-FEF0-4CAE-ABFD-85FC3E9EF87B}"/>
              </a:ext>
            </a:extLst>
          </p:cNvPr>
          <p:cNvPicPr>
            <a:picLocks noChangeAspect="1"/>
          </p:cNvPicPr>
          <p:nvPr/>
        </p:nvPicPr>
        <p:blipFill>
          <a:blip r:embed="rId2"/>
          <a:stretch>
            <a:fillRect/>
          </a:stretch>
        </p:blipFill>
        <p:spPr>
          <a:xfrm>
            <a:off x="291829" y="181901"/>
            <a:ext cx="6494905" cy="6536669"/>
          </a:xfrm>
          <a:prstGeom prst="rect">
            <a:avLst/>
          </a:prstGeom>
        </p:spPr>
      </p:pic>
      <p:sp>
        <p:nvSpPr>
          <p:cNvPr id="5" name="TextBox 4">
            <a:extLst>
              <a:ext uri="{FF2B5EF4-FFF2-40B4-BE49-F238E27FC236}">
                <a16:creationId xmlns:a16="http://schemas.microsoft.com/office/drawing/2014/main" id="{0ABC31D6-62B0-43F2-8C44-9C079423ADE2}"/>
              </a:ext>
            </a:extLst>
          </p:cNvPr>
          <p:cNvSpPr txBox="1"/>
          <p:nvPr/>
        </p:nvSpPr>
        <p:spPr>
          <a:xfrm>
            <a:off x="6945549" y="4941651"/>
            <a:ext cx="2075234" cy="1754326"/>
          </a:xfrm>
          <a:prstGeom prst="rect">
            <a:avLst/>
          </a:prstGeom>
          <a:noFill/>
        </p:spPr>
        <p:txBody>
          <a:bodyPr wrap="square" rtlCol="0">
            <a:spAutoFit/>
          </a:bodyPr>
          <a:lstStyle/>
          <a:p>
            <a:r>
              <a:rPr lang="fi-FI" b="1" dirty="0" err="1"/>
              <a:t>Materials</a:t>
            </a:r>
            <a:r>
              <a:rPr lang="fi-FI" b="1" dirty="0"/>
              <a:t> as Machines</a:t>
            </a:r>
          </a:p>
          <a:p>
            <a:r>
              <a:rPr lang="en-US" i="1" dirty="0" err="1"/>
              <a:t>Joselle</a:t>
            </a:r>
            <a:r>
              <a:rPr lang="en-US" i="1" dirty="0"/>
              <a:t> M. McCracken, Brian R. Donovan, and Timothy J. White*</a:t>
            </a:r>
            <a:endParaRPr lang="LID4096" dirty="0"/>
          </a:p>
        </p:txBody>
      </p:sp>
      <p:sp>
        <p:nvSpPr>
          <p:cNvPr id="2" name="TextBox 1">
            <a:extLst>
              <a:ext uri="{FF2B5EF4-FFF2-40B4-BE49-F238E27FC236}">
                <a16:creationId xmlns:a16="http://schemas.microsoft.com/office/drawing/2014/main" id="{77DB991B-1D6F-4A4F-A299-BB509B895AF6}"/>
              </a:ext>
            </a:extLst>
          </p:cNvPr>
          <p:cNvSpPr txBox="1"/>
          <p:nvPr/>
        </p:nvSpPr>
        <p:spPr>
          <a:xfrm>
            <a:off x="6761399" y="590550"/>
            <a:ext cx="2259384" cy="3416320"/>
          </a:xfrm>
          <a:prstGeom prst="rect">
            <a:avLst/>
          </a:prstGeom>
          <a:noFill/>
        </p:spPr>
        <p:txBody>
          <a:bodyPr wrap="square" rtlCol="0">
            <a:spAutoFit/>
          </a:bodyPr>
          <a:lstStyle/>
          <a:p>
            <a:r>
              <a:rPr lang="en-US" sz="2400" dirty="0" err="1"/>
              <a:t>Materiaalin</a:t>
            </a:r>
            <a:r>
              <a:rPr lang="en-US" sz="2400" dirty="0"/>
              <a:t> </a:t>
            </a:r>
            <a:r>
              <a:rPr lang="en-US" sz="2400" dirty="0" err="1"/>
              <a:t>muodon-muutosta</a:t>
            </a:r>
            <a:r>
              <a:rPr lang="en-US" sz="2400" dirty="0"/>
              <a:t> </a:t>
            </a:r>
            <a:r>
              <a:rPr lang="en-US" sz="2400" dirty="0" err="1"/>
              <a:t>käytetään</a:t>
            </a:r>
            <a:r>
              <a:rPr lang="en-US" sz="2400" dirty="0"/>
              <a:t> </a:t>
            </a:r>
            <a:r>
              <a:rPr lang="en-US" sz="2400" dirty="0" err="1"/>
              <a:t>tuottamaan</a:t>
            </a:r>
            <a:r>
              <a:rPr lang="en-US" sz="2400" dirty="0"/>
              <a:t> </a:t>
            </a:r>
            <a:r>
              <a:rPr lang="en-US" sz="2400" dirty="0" err="1"/>
              <a:t>liikettä</a:t>
            </a:r>
            <a:r>
              <a:rPr lang="en-US" sz="2400" dirty="0"/>
              <a:t>, tai </a:t>
            </a:r>
            <a:r>
              <a:rPr lang="en-US" sz="2400" dirty="0" err="1"/>
              <a:t>muuttamaan</a:t>
            </a:r>
            <a:r>
              <a:rPr lang="en-US" sz="2400" dirty="0"/>
              <a:t> </a:t>
            </a:r>
            <a:r>
              <a:rPr lang="en-US" sz="2400" dirty="0" err="1"/>
              <a:t>mekaanisia</a:t>
            </a:r>
            <a:r>
              <a:rPr lang="en-US" sz="2400" dirty="0"/>
              <a:t> </a:t>
            </a:r>
            <a:r>
              <a:rPr lang="en-US" sz="2400" dirty="0" err="1"/>
              <a:t>ominaisuuksia</a:t>
            </a:r>
            <a:endParaRPr lang="LID4096" sz="2400" dirty="0"/>
          </a:p>
        </p:txBody>
      </p:sp>
    </p:spTree>
    <p:extLst>
      <p:ext uri="{BB962C8B-B14F-4D97-AF65-F5344CB8AC3E}">
        <p14:creationId xmlns:p14="http://schemas.microsoft.com/office/powerpoint/2010/main" val="94942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B5607-70A3-40D0-8B5C-1E7F0C983D09}"/>
              </a:ext>
            </a:extLst>
          </p:cNvPr>
          <p:cNvSpPr>
            <a:spLocks noGrp="1"/>
          </p:cNvSpPr>
          <p:nvPr>
            <p:ph type="title"/>
          </p:nvPr>
        </p:nvSpPr>
        <p:spPr>
          <a:xfrm>
            <a:off x="628650" y="365126"/>
            <a:ext cx="8324850" cy="1325563"/>
          </a:xfrm>
        </p:spPr>
        <p:txBody>
          <a:bodyPr/>
          <a:lstStyle/>
          <a:p>
            <a:r>
              <a:rPr lang="en-US" dirty="0" err="1"/>
              <a:t>Rakeinen</a:t>
            </a:r>
            <a:r>
              <a:rPr lang="en-US" dirty="0"/>
              <a:t> </a:t>
            </a:r>
            <a:r>
              <a:rPr lang="en-US" dirty="0" err="1"/>
              <a:t>aine</a:t>
            </a:r>
            <a:r>
              <a:rPr lang="en-US" dirty="0"/>
              <a:t> (granular matter)</a:t>
            </a:r>
            <a:endParaRPr lang="LID4096" dirty="0"/>
          </a:p>
        </p:txBody>
      </p:sp>
      <p:pic>
        <p:nvPicPr>
          <p:cNvPr id="1026" name="Picture 2" descr="State of Salt: The case for salt reduction in Victoria">
            <a:extLst>
              <a:ext uri="{FF2B5EF4-FFF2-40B4-BE49-F238E27FC236}">
                <a16:creationId xmlns:a16="http://schemas.microsoft.com/office/drawing/2014/main" id="{45282AB9-4FB8-48D3-84AF-D44E97227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644650"/>
            <a:ext cx="407035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nular Matter - Soft-Matter">
            <a:extLst>
              <a:ext uri="{FF2B5EF4-FFF2-40B4-BE49-F238E27FC236}">
                <a16:creationId xmlns:a16="http://schemas.microsoft.com/office/drawing/2014/main" id="{56B8B24C-30ED-454C-88E2-C49F859B9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3573463"/>
            <a:ext cx="1580304" cy="21097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E68AAD-B952-413F-8C0A-26FBEDCA506C}"/>
              </a:ext>
            </a:extLst>
          </p:cNvPr>
          <p:cNvSpPr txBox="1"/>
          <p:nvPr/>
        </p:nvSpPr>
        <p:spPr>
          <a:xfrm>
            <a:off x="5257800" y="1794966"/>
            <a:ext cx="3600450" cy="3785652"/>
          </a:xfrm>
          <a:prstGeom prst="rect">
            <a:avLst/>
          </a:prstGeom>
          <a:noFill/>
        </p:spPr>
        <p:txBody>
          <a:bodyPr wrap="square" rtlCol="0">
            <a:spAutoFit/>
          </a:bodyPr>
          <a:lstStyle/>
          <a:p>
            <a:r>
              <a:rPr lang="en-US" sz="2400" dirty="0" err="1"/>
              <a:t>Selvästi</a:t>
            </a:r>
            <a:r>
              <a:rPr lang="en-US" sz="2400" dirty="0"/>
              <a:t> </a:t>
            </a:r>
            <a:r>
              <a:rPr lang="en-US" sz="2400" dirty="0" err="1"/>
              <a:t>kiinteää</a:t>
            </a:r>
            <a:r>
              <a:rPr lang="en-US" sz="2400" dirty="0"/>
              <a:t> </a:t>
            </a:r>
            <a:r>
              <a:rPr lang="en-US" sz="2400" dirty="0" err="1"/>
              <a:t>ainetta</a:t>
            </a:r>
            <a:r>
              <a:rPr lang="en-US" sz="2400" dirty="0"/>
              <a:t> </a:t>
            </a:r>
          </a:p>
          <a:p>
            <a:endParaRPr lang="en-US" sz="2400" dirty="0"/>
          </a:p>
          <a:p>
            <a:r>
              <a:rPr lang="en-US" sz="2400" dirty="0" err="1"/>
              <a:t>Virtaa</a:t>
            </a:r>
            <a:r>
              <a:rPr lang="en-US" sz="2400" dirty="0"/>
              <a:t> </a:t>
            </a:r>
            <a:r>
              <a:rPr lang="en-US" sz="2400" dirty="0" err="1"/>
              <a:t>silti</a:t>
            </a:r>
            <a:r>
              <a:rPr lang="en-US" sz="2400" dirty="0"/>
              <a:t> </a:t>
            </a:r>
            <a:r>
              <a:rPr lang="en-US" sz="2400" dirty="0" err="1"/>
              <a:t>nesteen</a:t>
            </a:r>
            <a:r>
              <a:rPr lang="en-US" sz="2400" dirty="0"/>
              <a:t> </a:t>
            </a:r>
            <a:r>
              <a:rPr lang="en-US" sz="2400" dirty="0" err="1"/>
              <a:t>tavoin</a:t>
            </a:r>
            <a:endParaRPr lang="en-US" sz="2400" dirty="0"/>
          </a:p>
          <a:p>
            <a:endParaRPr lang="en-US" sz="2400" dirty="0"/>
          </a:p>
          <a:p>
            <a:r>
              <a:rPr lang="en-US" sz="2400" dirty="0" err="1"/>
              <a:t>Eivät</a:t>
            </a:r>
            <a:r>
              <a:rPr lang="en-US" sz="2400" dirty="0"/>
              <a:t> </a:t>
            </a:r>
            <a:r>
              <a:rPr lang="en-US" sz="2400" dirty="0" err="1"/>
              <a:t>liiku</a:t>
            </a:r>
            <a:r>
              <a:rPr lang="en-US" sz="2400" dirty="0"/>
              <a:t> </a:t>
            </a:r>
            <a:r>
              <a:rPr lang="en-US" sz="2400" dirty="0" err="1"/>
              <a:t>termisten</a:t>
            </a:r>
            <a:r>
              <a:rPr lang="en-US" sz="2400" dirty="0"/>
              <a:t> </a:t>
            </a:r>
            <a:r>
              <a:rPr lang="en-US" sz="2400" dirty="0" err="1"/>
              <a:t>fluktuaatioiden</a:t>
            </a:r>
            <a:r>
              <a:rPr lang="en-US" sz="2400" dirty="0"/>
              <a:t> </a:t>
            </a:r>
            <a:r>
              <a:rPr lang="en-US" sz="2400" dirty="0" err="1"/>
              <a:t>voimasta</a:t>
            </a:r>
            <a:r>
              <a:rPr lang="en-US" sz="2400" dirty="0"/>
              <a:t> </a:t>
            </a:r>
          </a:p>
          <a:p>
            <a:r>
              <a:rPr lang="en-US" sz="2400" dirty="0">
                <a:sym typeface="Wingdings" panose="05000000000000000000" pitchFamily="2" charset="2"/>
              </a:rPr>
              <a:t>&gt;</a:t>
            </a:r>
            <a:r>
              <a:rPr lang="en-US" sz="2400" dirty="0"/>
              <a:t>1 µm</a:t>
            </a:r>
          </a:p>
          <a:p>
            <a:pPr marL="342900" indent="-342900">
              <a:buFont typeface="Wingdings" panose="05000000000000000000" pitchFamily="2" charset="2"/>
              <a:buChar char="è"/>
            </a:pPr>
            <a:endParaRPr lang="en-US" sz="2400" dirty="0"/>
          </a:p>
          <a:p>
            <a:r>
              <a:rPr lang="en-US" sz="2400" dirty="0" err="1"/>
              <a:t>Hiekka</a:t>
            </a:r>
            <a:r>
              <a:rPr lang="en-US" sz="2400" dirty="0"/>
              <a:t>, </a:t>
            </a:r>
            <a:r>
              <a:rPr lang="en-US" sz="2400" dirty="0" err="1"/>
              <a:t>kivihiili</a:t>
            </a:r>
            <a:r>
              <a:rPr lang="en-US" sz="2400" dirty="0"/>
              <a:t>, </a:t>
            </a:r>
            <a:r>
              <a:rPr lang="en-US" sz="2400" dirty="0" err="1"/>
              <a:t>riisi</a:t>
            </a:r>
            <a:r>
              <a:rPr lang="en-US" sz="2400" dirty="0"/>
              <a:t>, </a:t>
            </a:r>
            <a:r>
              <a:rPr lang="en-US" sz="2400" dirty="0" err="1"/>
              <a:t>suola</a:t>
            </a:r>
            <a:r>
              <a:rPr lang="en-US" sz="2400" dirty="0"/>
              <a:t>, </a:t>
            </a:r>
            <a:r>
              <a:rPr lang="en-US" sz="2400" dirty="0" err="1"/>
              <a:t>lannoitteet</a:t>
            </a:r>
            <a:r>
              <a:rPr lang="en-US" sz="2400" dirty="0"/>
              <a:t>…</a:t>
            </a:r>
          </a:p>
        </p:txBody>
      </p:sp>
      <p:pic>
        <p:nvPicPr>
          <p:cNvPr id="7" name="Picture 6" descr="A picture containing food, sweet, indoor, table&#10;&#10;Description automatically generated">
            <a:extLst>
              <a:ext uri="{FF2B5EF4-FFF2-40B4-BE49-F238E27FC236}">
                <a16:creationId xmlns:a16="http://schemas.microsoft.com/office/drawing/2014/main" id="{C68E34DE-D40B-4C9B-9318-01BBC1010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0600" y="3756818"/>
            <a:ext cx="2628900" cy="1743075"/>
          </a:xfrm>
          <a:prstGeom prst="rect">
            <a:avLst/>
          </a:prstGeom>
        </p:spPr>
      </p:pic>
    </p:spTree>
    <p:extLst>
      <p:ext uri="{BB962C8B-B14F-4D97-AF65-F5344CB8AC3E}">
        <p14:creationId xmlns:p14="http://schemas.microsoft.com/office/powerpoint/2010/main" val="276487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99059" y="878891"/>
            <a:ext cx="3355341" cy="2760098"/>
          </a:xfrm>
        </p:spPr>
        <p:txBody>
          <a:bodyPr vert="horz" lIns="91440" tIns="45720" rIns="91440" bIns="45720" rtlCol="0" anchor="ctr">
            <a:normAutofit/>
          </a:bodyPr>
          <a:lstStyle/>
          <a:p>
            <a:r>
              <a:rPr lang="en-US" kern="1200" dirty="0" err="1">
                <a:solidFill>
                  <a:srgbClr val="FFFFFF"/>
                </a:solidFill>
                <a:latin typeface="+mj-lt"/>
                <a:ea typeface="+mj-ea"/>
                <a:cs typeface="+mj-cs"/>
              </a:rPr>
              <a:t>Lisää</a:t>
            </a:r>
            <a:r>
              <a:rPr lang="en-US" kern="1200" dirty="0">
                <a:solidFill>
                  <a:srgbClr val="FFFFFF"/>
                </a:solidFill>
                <a:latin typeface="+mj-lt"/>
                <a:ea typeface="+mj-ea"/>
                <a:cs typeface="+mj-cs"/>
              </a:rPr>
              <a:t> </a:t>
            </a:r>
            <a:r>
              <a:rPr lang="en-US" kern="1200" dirty="0" err="1">
                <a:solidFill>
                  <a:srgbClr val="FFFFFF"/>
                </a:solidFill>
                <a:latin typeface="+mj-lt"/>
                <a:ea typeface="+mj-ea"/>
                <a:cs typeface="+mj-cs"/>
              </a:rPr>
              <a:t>materiaaleja</a:t>
            </a:r>
            <a:endParaRPr lang="en-US" kern="1200" dirty="0">
              <a:solidFill>
                <a:srgbClr val="FFFFFF"/>
              </a:solidFill>
              <a:latin typeface="+mj-lt"/>
              <a:ea typeface="+mj-ea"/>
              <a:cs typeface="+mj-cs"/>
            </a:endParaRPr>
          </a:p>
        </p:txBody>
      </p:sp>
      <p:sp>
        <p:nvSpPr>
          <p:cNvPr id="3" name="TextBox 2"/>
          <p:cNvSpPr txBox="1"/>
          <p:nvPr/>
        </p:nvSpPr>
        <p:spPr>
          <a:xfrm>
            <a:off x="4733291" y="1532941"/>
            <a:ext cx="4311650" cy="5230634"/>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r>
              <a:rPr lang="en-US" sz="2000" dirty="0">
                <a:solidFill>
                  <a:srgbClr val="000000"/>
                </a:solidFill>
              </a:rPr>
              <a:t>Programmable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Active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Smart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Auxetic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Optical limiting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Self-healing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Critical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Extreme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Energy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Energetic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2D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Metamaterials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Thermoelectric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Piezotronics</a:t>
            </a:r>
          </a:p>
          <a:p>
            <a:pPr indent="-228600" defTabSz="914400">
              <a:lnSpc>
                <a:spcPct val="90000"/>
              </a:lnSpc>
              <a:spcAft>
                <a:spcPts val="600"/>
              </a:spcAft>
              <a:buFont typeface="Arial" panose="020B0604020202020204" pitchFamily="34" charset="0"/>
              <a:buChar char="•"/>
            </a:pPr>
            <a:r>
              <a:rPr lang="en-US" sz="2000" dirty="0">
                <a:solidFill>
                  <a:srgbClr val="000000"/>
                </a:solidFill>
              </a:rPr>
              <a:t>Nuclear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Multiscale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Hybrid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Photonic materials</a:t>
            </a:r>
          </a:p>
          <a:p>
            <a:pPr indent="-228600" defTabSz="914400">
              <a:lnSpc>
                <a:spcPct val="90000"/>
              </a:lnSpc>
              <a:spcAft>
                <a:spcPts val="600"/>
              </a:spcAft>
              <a:buFont typeface="Arial" panose="020B0604020202020204" pitchFamily="34" charset="0"/>
              <a:buChar char="•"/>
            </a:pPr>
            <a:r>
              <a:rPr lang="en-US" sz="2000" dirty="0">
                <a:solidFill>
                  <a:srgbClr val="000000"/>
                </a:solidFill>
              </a:rPr>
              <a:t>Phase change materials</a:t>
            </a:r>
          </a:p>
          <a:p>
            <a:pPr indent="-228600" defTabSz="914400">
              <a:lnSpc>
                <a:spcPct val="90000"/>
              </a:lnSpc>
              <a:spcAft>
                <a:spcPts val="600"/>
              </a:spcAft>
              <a:buFont typeface="Arial" panose="020B0604020202020204" pitchFamily="34" charset="0"/>
              <a:buChar char="•"/>
            </a:pPr>
            <a:endParaRPr lang="en-US" sz="2000" dirty="0">
              <a:solidFill>
                <a:srgbClr val="000000"/>
              </a:solidFill>
            </a:endParaRPr>
          </a:p>
          <a:p>
            <a:pPr indent="-228600" defTabSz="914400">
              <a:lnSpc>
                <a:spcPct val="90000"/>
              </a:lnSpc>
              <a:spcAft>
                <a:spcPts val="600"/>
              </a:spcAft>
              <a:buFont typeface="Arial" panose="020B0604020202020204" pitchFamily="34" charset="0"/>
              <a:buChar char="•"/>
            </a:pPr>
            <a:endParaRPr lang="en-US" sz="2000" dirty="0">
              <a:solidFill>
                <a:srgbClr val="000000"/>
              </a:solidFill>
            </a:endParaRPr>
          </a:p>
          <a:p>
            <a:pPr indent="-228600" defTabSz="914400">
              <a:lnSpc>
                <a:spcPct val="90000"/>
              </a:lnSpc>
              <a:spcAft>
                <a:spcPts val="600"/>
              </a:spcAft>
              <a:buFont typeface="Arial" panose="020B0604020202020204" pitchFamily="34" charset="0"/>
              <a:buChar char="•"/>
            </a:pPr>
            <a:endParaRPr lang="en-US" sz="2000" dirty="0">
              <a:solidFill>
                <a:srgbClr val="000000"/>
              </a:solidFill>
            </a:endParaRPr>
          </a:p>
          <a:p>
            <a:pPr indent="-228600" defTabSz="914400">
              <a:lnSpc>
                <a:spcPct val="90000"/>
              </a:lnSpc>
              <a:spcAft>
                <a:spcPts val="600"/>
              </a:spcAft>
              <a:buFont typeface="Arial" panose="020B0604020202020204" pitchFamily="34" charset="0"/>
              <a:buChar char="•"/>
            </a:pPr>
            <a:endParaRPr lang="en-US" sz="2000" dirty="0">
              <a:solidFill>
                <a:srgbClr val="000000"/>
              </a:solidFill>
            </a:endParaRPr>
          </a:p>
        </p:txBody>
      </p:sp>
      <p:sp>
        <p:nvSpPr>
          <p:cNvPr id="4" name="TextBox 3">
            <a:extLst>
              <a:ext uri="{FF2B5EF4-FFF2-40B4-BE49-F238E27FC236}">
                <a16:creationId xmlns:a16="http://schemas.microsoft.com/office/drawing/2014/main" id="{08F81CBB-1BCE-4458-AA6C-EC0046AF3821}"/>
              </a:ext>
            </a:extLst>
          </p:cNvPr>
          <p:cNvSpPr txBox="1"/>
          <p:nvPr/>
        </p:nvSpPr>
        <p:spPr>
          <a:xfrm>
            <a:off x="21334" y="3136900"/>
            <a:ext cx="3835400" cy="2308324"/>
          </a:xfrm>
          <a:prstGeom prst="rect">
            <a:avLst/>
          </a:prstGeom>
          <a:noFill/>
        </p:spPr>
        <p:txBody>
          <a:bodyPr wrap="square" rtlCol="0">
            <a:spAutoFit/>
          </a:bodyPr>
          <a:lstStyle/>
          <a:p>
            <a:r>
              <a:rPr lang="en-US" dirty="0"/>
              <a:t>Interactive materials mimicking the embodied intelligence of biological systems lead to a paradigm shift from materials that merely respond to external signals to materials that sense their environment, process the information received, and respond or adapt autonomously.</a:t>
            </a:r>
            <a:endParaRPr lang="LID4096" dirty="0"/>
          </a:p>
        </p:txBody>
      </p:sp>
    </p:spTree>
    <p:extLst>
      <p:ext uri="{BB962C8B-B14F-4D97-AF65-F5344CB8AC3E}">
        <p14:creationId xmlns:p14="http://schemas.microsoft.com/office/powerpoint/2010/main" val="220650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Partikkelit/jauheet</a:t>
            </a:r>
          </a:p>
        </p:txBody>
      </p:sp>
      <p:pic>
        <p:nvPicPr>
          <p:cNvPr id="4" name="Picture 3"/>
          <p:cNvPicPr>
            <a:picLocks noChangeAspect="1"/>
          </p:cNvPicPr>
          <p:nvPr/>
        </p:nvPicPr>
        <p:blipFill>
          <a:blip r:embed="rId2"/>
          <a:stretch>
            <a:fillRect/>
          </a:stretch>
        </p:blipFill>
        <p:spPr>
          <a:xfrm>
            <a:off x="2992062" y="3256317"/>
            <a:ext cx="3374233" cy="1991101"/>
          </a:xfrm>
          <a:prstGeom prst="rect">
            <a:avLst/>
          </a:prstGeom>
        </p:spPr>
      </p:pic>
      <p:sp>
        <p:nvSpPr>
          <p:cNvPr id="5" name="TextBox 4"/>
          <p:cNvSpPr txBox="1"/>
          <p:nvPr/>
        </p:nvSpPr>
        <p:spPr>
          <a:xfrm>
            <a:off x="3052965" y="6396682"/>
            <a:ext cx="2645864" cy="276999"/>
          </a:xfrm>
          <a:prstGeom prst="rect">
            <a:avLst/>
          </a:prstGeom>
          <a:noFill/>
        </p:spPr>
        <p:txBody>
          <a:bodyPr wrap="square" rtlCol="0">
            <a:spAutoFit/>
          </a:bodyPr>
          <a:lstStyle/>
          <a:p>
            <a:r>
              <a:rPr lang="fi-FI" sz="1200" dirty="0" err="1"/>
              <a:t>Sainiemi</a:t>
            </a:r>
            <a:r>
              <a:rPr lang="fi-FI" sz="1200" dirty="0"/>
              <a:t>, Grigoras, Franssila: 2009</a:t>
            </a:r>
          </a:p>
        </p:txBody>
      </p:sp>
      <p:sp>
        <p:nvSpPr>
          <p:cNvPr id="7" name="TextBox 6"/>
          <p:cNvSpPr txBox="1"/>
          <p:nvPr/>
        </p:nvSpPr>
        <p:spPr>
          <a:xfrm>
            <a:off x="250529" y="5367366"/>
            <a:ext cx="2505371" cy="400110"/>
          </a:xfrm>
          <a:prstGeom prst="rect">
            <a:avLst/>
          </a:prstGeom>
          <a:noFill/>
        </p:spPr>
        <p:txBody>
          <a:bodyPr wrap="square" rtlCol="0">
            <a:spAutoFit/>
          </a:bodyPr>
          <a:lstStyle/>
          <a:p>
            <a:r>
              <a:rPr lang="fi-FI" sz="2000" dirty="0"/>
              <a:t>Mg-jauhe, 5-20 µm</a:t>
            </a:r>
          </a:p>
        </p:txBody>
      </p:sp>
      <p:sp>
        <p:nvSpPr>
          <p:cNvPr id="8" name="TextBox 7"/>
          <p:cNvSpPr txBox="1"/>
          <p:nvPr/>
        </p:nvSpPr>
        <p:spPr>
          <a:xfrm>
            <a:off x="3052965" y="5270416"/>
            <a:ext cx="3223715" cy="1015663"/>
          </a:xfrm>
          <a:prstGeom prst="rect">
            <a:avLst/>
          </a:prstGeom>
          <a:noFill/>
        </p:spPr>
        <p:txBody>
          <a:bodyPr wrap="square" rtlCol="0">
            <a:spAutoFit/>
          </a:bodyPr>
          <a:lstStyle/>
          <a:p>
            <a:r>
              <a:rPr lang="fi-FI" sz="2000" dirty="0"/>
              <a:t>Polystyreeni palleroita, </a:t>
            </a:r>
          </a:p>
          <a:p>
            <a:r>
              <a:rPr lang="fi-FI" sz="2000" dirty="0"/>
              <a:t>1 µm, </a:t>
            </a:r>
            <a:r>
              <a:rPr lang="fi-FI" sz="2000" dirty="0" err="1"/>
              <a:t>monodisperssi</a:t>
            </a:r>
            <a:r>
              <a:rPr lang="fi-FI" sz="2000" dirty="0"/>
              <a:t> kokojakauma.</a:t>
            </a:r>
          </a:p>
        </p:txBody>
      </p:sp>
      <p:sp>
        <p:nvSpPr>
          <p:cNvPr id="6" name="TextBox 5">
            <a:extLst>
              <a:ext uri="{FF2B5EF4-FFF2-40B4-BE49-F238E27FC236}">
                <a16:creationId xmlns:a16="http://schemas.microsoft.com/office/drawing/2014/main" id="{6D43BC4C-F5C4-4665-9367-580180C67970}"/>
              </a:ext>
            </a:extLst>
          </p:cNvPr>
          <p:cNvSpPr txBox="1"/>
          <p:nvPr/>
        </p:nvSpPr>
        <p:spPr>
          <a:xfrm>
            <a:off x="628650" y="1690689"/>
            <a:ext cx="8283575" cy="1200329"/>
          </a:xfrm>
          <a:prstGeom prst="rect">
            <a:avLst/>
          </a:prstGeom>
          <a:noFill/>
        </p:spPr>
        <p:txBody>
          <a:bodyPr wrap="square" rtlCol="0">
            <a:spAutoFit/>
          </a:bodyPr>
          <a:lstStyle/>
          <a:p>
            <a:r>
              <a:rPr lang="en-US" sz="2400" dirty="0" err="1"/>
              <a:t>Partikkeleiden</a:t>
            </a:r>
            <a:r>
              <a:rPr lang="en-US" sz="2400" dirty="0"/>
              <a:t> </a:t>
            </a:r>
            <a:r>
              <a:rPr lang="en-US" sz="2400" dirty="0" err="1"/>
              <a:t>välillä</a:t>
            </a:r>
            <a:r>
              <a:rPr lang="en-US" sz="2400" dirty="0"/>
              <a:t> </a:t>
            </a:r>
            <a:r>
              <a:rPr lang="en-US" sz="2400" dirty="0" err="1"/>
              <a:t>adheesiota</a:t>
            </a:r>
            <a:r>
              <a:rPr lang="en-US" sz="2400" dirty="0"/>
              <a:t> ja </a:t>
            </a:r>
            <a:r>
              <a:rPr lang="en-US" sz="2400" dirty="0" err="1"/>
              <a:t>agglomeraatiota</a:t>
            </a:r>
            <a:r>
              <a:rPr lang="en-US" sz="2400" dirty="0"/>
              <a:t>,</a:t>
            </a:r>
          </a:p>
          <a:p>
            <a:r>
              <a:rPr lang="en-US" sz="2400" dirty="0" err="1"/>
              <a:t>koska</a:t>
            </a:r>
            <a:r>
              <a:rPr lang="en-US" sz="2400" dirty="0"/>
              <a:t> </a:t>
            </a:r>
            <a:r>
              <a:rPr lang="en-US" sz="2400" dirty="0" err="1"/>
              <a:t>pieniä</a:t>
            </a:r>
            <a:r>
              <a:rPr lang="en-US" sz="2400" dirty="0"/>
              <a:t> (</a:t>
            </a:r>
            <a:r>
              <a:rPr lang="en-US" sz="2400" dirty="0" err="1"/>
              <a:t>mikrometri-luokassa</a:t>
            </a:r>
            <a:r>
              <a:rPr lang="en-US" sz="2400" dirty="0"/>
              <a:t>).</a:t>
            </a:r>
          </a:p>
          <a:p>
            <a:r>
              <a:rPr lang="en-US" sz="2400" dirty="0" err="1"/>
              <a:t>Joskus</a:t>
            </a:r>
            <a:r>
              <a:rPr lang="en-US" sz="2400" dirty="0"/>
              <a:t> </a:t>
            </a:r>
            <a:r>
              <a:rPr lang="en-US" sz="2400" dirty="0" err="1"/>
              <a:t>harvoin</a:t>
            </a:r>
            <a:r>
              <a:rPr lang="en-US" sz="2400" dirty="0"/>
              <a:t> </a:t>
            </a:r>
            <a:r>
              <a:rPr lang="en-US" sz="2400" dirty="0" err="1"/>
              <a:t>monodisperssejä</a:t>
            </a:r>
            <a:r>
              <a:rPr lang="en-US" sz="2400" dirty="0"/>
              <a:t> </a:t>
            </a:r>
            <a:r>
              <a:rPr lang="en-US" sz="2400" dirty="0" err="1"/>
              <a:t>kuten</a:t>
            </a:r>
            <a:r>
              <a:rPr lang="en-US" sz="2400" dirty="0"/>
              <a:t> </a:t>
            </a:r>
            <a:r>
              <a:rPr lang="en-US" sz="2400" dirty="0" err="1"/>
              <a:t>polystyreeni</a:t>
            </a:r>
            <a:r>
              <a:rPr lang="en-US" sz="2400" dirty="0"/>
              <a:t> </a:t>
            </a:r>
            <a:r>
              <a:rPr lang="en-US" sz="2400" dirty="0" err="1"/>
              <a:t>alla</a:t>
            </a:r>
            <a:r>
              <a:rPr lang="en-US" sz="2400" dirty="0"/>
              <a:t>.</a:t>
            </a:r>
          </a:p>
        </p:txBody>
      </p:sp>
      <p:pic>
        <p:nvPicPr>
          <p:cNvPr id="9" name="Picture 8">
            <a:extLst>
              <a:ext uri="{FF2B5EF4-FFF2-40B4-BE49-F238E27FC236}">
                <a16:creationId xmlns:a16="http://schemas.microsoft.com/office/drawing/2014/main" id="{3F8F59CA-4E58-46C3-BEEA-5FB378ED711D}"/>
              </a:ext>
            </a:extLst>
          </p:cNvPr>
          <p:cNvPicPr>
            <a:picLocks noChangeAspect="1"/>
          </p:cNvPicPr>
          <p:nvPr/>
        </p:nvPicPr>
        <p:blipFill>
          <a:blip r:embed="rId3"/>
          <a:stretch>
            <a:fillRect/>
          </a:stretch>
        </p:blipFill>
        <p:spPr>
          <a:xfrm>
            <a:off x="6523562" y="3126194"/>
            <a:ext cx="2341038" cy="2354296"/>
          </a:xfrm>
          <a:prstGeom prst="rect">
            <a:avLst/>
          </a:prstGeom>
        </p:spPr>
      </p:pic>
      <p:sp>
        <p:nvSpPr>
          <p:cNvPr id="10" name="TextBox 9">
            <a:extLst>
              <a:ext uri="{FF2B5EF4-FFF2-40B4-BE49-F238E27FC236}">
                <a16:creationId xmlns:a16="http://schemas.microsoft.com/office/drawing/2014/main" id="{3001F87F-52BB-452F-BA7C-12824A714DF1}"/>
              </a:ext>
            </a:extLst>
          </p:cNvPr>
          <p:cNvSpPr txBox="1"/>
          <p:nvPr/>
        </p:nvSpPr>
        <p:spPr>
          <a:xfrm>
            <a:off x="6737350" y="5567421"/>
            <a:ext cx="2127250" cy="369332"/>
          </a:xfrm>
          <a:prstGeom prst="rect">
            <a:avLst/>
          </a:prstGeom>
          <a:noFill/>
        </p:spPr>
        <p:txBody>
          <a:bodyPr wrap="square" rtlCol="0">
            <a:spAutoFit/>
          </a:bodyPr>
          <a:lstStyle/>
          <a:p>
            <a:r>
              <a:rPr lang="en-US" dirty="0"/>
              <a:t>TiO</a:t>
            </a:r>
            <a:r>
              <a:rPr lang="en-US" baseline="-25000" dirty="0"/>
              <a:t>2</a:t>
            </a:r>
            <a:r>
              <a:rPr lang="en-US" dirty="0"/>
              <a:t>, 10-20 nm</a:t>
            </a:r>
            <a:endParaRPr lang="LID4096" dirty="0"/>
          </a:p>
        </p:txBody>
      </p:sp>
      <p:sp>
        <p:nvSpPr>
          <p:cNvPr id="11" name="Rectangle 10">
            <a:extLst>
              <a:ext uri="{FF2B5EF4-FFF2-40B4-BE49-F238E27FC236}">
                <a16:creationId xmlns:a16="http://schemas.microsoft.com/office/drawing/2014/main" id="{6E3050E6-2A46-4DA8-A149-73B582BB385E}"/>
              </a:ext>
            </a:extLst>
          </p:cNvPr>
          <p:cNvSpPr/>
          <p:nvPr/>
        </p:nvSpPr>
        <p:spPr>
          <a:xfrm>
            <a:off x="6366295" y="6212016"/>
            <a:ext cx="2545930" cy="461665"/>
          </a:xfrm>
          <a:prstGeom prst="rect">
            <a:avLst/>
          </a:prstGeom>
        </p:spPr>
        <p:txBody>
          <a:bodyPr wrap="square">
            <a:spAutoFit/>
          </a:bodyPr>
          <a:lstStyle/>
          <a:p>
            <a:r>
              <a:rPr lang="fi-FI" sz="1200" dirty="0">
                <a:latin typeface="Arial" panose="020B0604020202020204" pitchFamily="34" charset="0"/>
              </a:rPr>
              <a:t>Singh </a:t>
            </a:r>
            <a:r>
              <a:rPr lang="fi-FI" sz="1200" i="1" dirty="0">
                <a:latin typeface="Arial" panose="020B0604020202020204" pitchFamily="34" charset="0"/>
              </a:rPr>
              <a:t>et </a:t>
            </a:r>
            <a:r>
              <a:rPr lang="fi-FI" sz="1200" i="1" dirty="0" err="1">
                <a:latin typeface="Arial" panose="020B0604020202020204" pitchFamily="34" charset="0"/>
              </a:rPr>
              <a:t>al</a:t>
            </a:r>
            <a:r>
              <a:rPr lang="fi-FI" sz="1200" i="1" dirty="0">
                <a:latin typeface="Arial" panose="020B0604020202020204" pitchFamily="34" charset="0"/>
              </a:rPr>
              <a:t> </a:t>
            </a:r>
            <a:r>
              <a:rPr lang="fi-FI" sz="1200" dirty="0">
                <a:latin typeface="Arial" panose="020B0604020202020204" pitchFamily="34" charset="0"/>
              </a:rPr>
              <a:t>2020 </a:t>
            </a:r>
            <a:r>
              <a:rPr lang="fi-FI" sz="1200" i="1" dirty="0" err="1">
                <a:latin typeface="Arial" panose="020B0604020202020204" pitchFamily="34" charset="0"/>
              </a:rPr>
              <a:t>Nanotechnology</a:t>
            </a:r>
            <a:r>
              <a:rPr lang="fi-FI" sz="1200" i="1" dirty="0">
                <a:latin typeface="Arial" panose="020B0604020202020204" pitchFamily="34" charset="0"/>
              </a:rPr>
              <a:t> </a:t>
            </a:r>
            <a:r>
              <a:rPr lang="fi-FI" sz="1200" b="1" dirty="0">
                <a:latin typeface="Arial" panose="020B0604020202020204" pitchFamily="34" charset="0"/>
              </a:rPr>
              <a:t>31 </a:t>
            </a:r>
            <a:r>
              <a:rPr lang="fi-FI" sz="1200" dirty="0">
                <a:latin typeface="Arial" panose="020B0604020202020204" pitchFamily="34" charset="0"/>
              </a:rPr>
              <a:t>085602</a:t>
            </a:r>
            <a:endParaRPr lang="LID4096" sz="1200" dirty="0"/>
          </a:p>
        </p:txBody>
      </p:sp>
      <p:pic>
        <p:nvPicPr>
          <p:cNvPr id="13" name="Picture 12" descr="A picture containing fungus&#10;&#10;Description automatically generated">
            <a:extLst>
              <a:ext uri="{FF2B5EF4-FFF2-40B4-BE49-F238E27FC236}">
                <a16:creationId xmlns:a16="http://schemas.microsoft.com/office/drawing/2014/main" id="{062C3DA7-E29C-4A12-A08C-F87E268815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753" y="3280446"/>
            <a:ext cx="2449568" cy="2066823"/>
          </a:xfrm>
          <a:prstGeom prst="rect">
            <a:avLst/>
          </a:prstGeom>
        </p:spPr>
      </p:pic>
      <p:sp>
        <p:nvSpPr>
          <p:cNvPr id="14" name="TextBox 13">
            <a:extLst>
              <a:ext uri="{FF2B5EF4-FFF2-40B4-BE49-F238E27FC236}">
                <a16:creationId xmlns:a16="http://schemas.microsoft.com/office/drawing/2014/main" id="{C6F8397E-6CE1-4991-B42F-BCF35EDB580F}"/>
              </a:ext>
            </a:extLst>
          </p:cNvPr>
          <p:cNvSpPr txBox="1"/>
          <p:nvPr/>
        </p:nvSpPr>
        <p:spPr>
          <a:xfrm>
            <a:off x="361950" y="6165850"/>
            <a:ext cx="2505371" cy="553998"/>
          </a:xfrm>
          <a:prstGeom prst="rect">
            <a:avLst/>
          </a:prstGeom>
          <a:noFill/>
        </p:spPr>
        <p:txBody>
          <a:bodyPr wrap="square" rtlCol="0">
            <a:spAutoFit/>
          </a:bodyPr>
          <a:lstStyle/>
          <a:p>
            <a:r>
              <a:rPr lang="fi-FI" sz="1000" dirty="0"/>
              <a:t>http://magnesium-powder.blogspot.com/2012/05/spherical-magnesium-powder-for-chemical.html</a:t>
            </a:r>
            <a:endParaRPr lang="LID4096" sz="1000" dirty="0"/>
          </a:p>
        </p:txBody>
      </p:sp>
    </p:spTree>
    <p:extLst>
      <p:ext uri="{BB962C8B-B14F-4D97-AF65-F5344CB8AC3E}">
        <p14:creationId xmlns:p14="http://schemas.microsoft.com/office/powerpoint/2010/main" val="2441032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B4F6-D2C6-45E3-BAE4-82C19DBAAC6E}"/>
              </a:ext>
            </a:extLst>
          </p:cNvPr>
          <p:cNvSpPr>
            <a:spLocks noGrp="1"/>
          </p:cNvSpPr>
          <p:nvPr>
            <p:ph type="title"/>
          </p:nvPr>
        </p:nvSpPr>
        <p:spPr/>
        <p:txBody>
          <a:bodyPr/>
          <a:lstStyle/>
          <a:p>
            <a:r>
              <a:rPr lang="en-US" dirty="0" err="1"/>
              <a:t>Nanopartikkeleiden</a:t>
            </a:r>
            <a:r>
              <a:rPr lang="en-US" dirty="0"/>
              <a:t> </a:t>
            </a:r>
            <a:r>
              <a:rPr lang="en-US" dirty="0" err="1"/>
              <a:t>geometria</a:t>
            </a:r>
            <a:endParaRPr lang="LID4096" dirty="0"/>
          </a:p>
        </p:txBody>
      </p:sp>
      <p:pic>
        <p:nvPicPr>
          <p:cNvPr id="3" name="Picture 2">
            <a:extLst>
              <a:ext uri="{FF2B5EF4-FFF2-40B4-BE49-F238E27FC236}">
                <a16:creationId xmlns:a16="http://schemas.microsoft.com/office/drawing/2014/main" id="{6977563E-AEE6-463A-A5C3-0C0266C39C06}"/>
              </a:ext>
            </a:extLst>
          </p:cNvPr>
          <p:cNvPicPr>
            <a:picLocks noChangeAspect="1"/>
          </p:cNvPicPr>
          <p:nvPr/>
        </p:nvPicPr>
        <p:blipFill>
          <a:blip r:embed="rId2"/>
          <a:stretch>
            <a:fillRect/>
          </a:stretch>
        </p:blipFill>
        <p:spPr>
          <a:xfrm>
            <a:off x="375143" y="1836600"/>
            <a:ext cx="4412264" cy="4086358"/>
          </a:xfrm>
          <a:prstGeom prst="rect">
            <a:avLst/>
          </a:prstGeom>
        </p:spPr>
      </p:pic>
      <p:pic>
        <p:nvPicPr>
          <p:cNvPr id="4" name="Picture 3">
            <a:extLst>
              <a:ext uri="{FF2B5EF4-FFF2-40B4-BE49-F238E27FC236}">
                <a16:creationId xmlns:a16="http://schemas.microsoft.com/office/drawing/2014/main" id="{C7E22490-987C-4417-A29D-908A155E4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780" y="4276352"/>
            <a:ext cx="1659370" cy="1646606"/>
          </a:xfrm>
          <a:prstGeom prst="rect">
            <a:avLst/>
          </a:prstGeom>
        </p:spPr>
      </p:pic>
      <p:pic>
        <p:nvPicPr>
          <p:cNvPr id="5" name="Picture 4">
            <a:extLst>
              <a:ext uri="{FF2B5EF4-FFF2-40B4-BE49-F238E27FC236}">
                <a16:creationId xmlns:a16="http://schemas.microsoft.com/office/drawing/2014/main" id="{F52B2DAE-6E68-45FD-8CB5-127FD11D3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883" y="3021760"/>
            <a:ext cx="2032192" cy="2032192"/>
          </a:xfrm>
          <a:prstGeom prst="rect">
            <a:avLst/>
          </a:prstGeom>
        </p:spPr>
      </p:pic>
      <p:pic>
        <p:nvPicPr>
          <p:cNvPr id="6" name="Picture 5">
            <a:extLst>
              <a:ext uri="{FF2B5EF4-FFF2-40B4-BE49-F238E27FC236}">
                <a16:creationId xmlns:a16="http://schemas.microsoft.com/office/drawing/2014/main" id="{596DD6F5-FE59-413B-B19B-27437AF7B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0914" y="1951649"/>
            <a:ext cx="1747236" cy="1733796"/>
          </a:xfrm>
          <a:prstGeom prst="rect">
            <a:avLst/>
          </a:prstGeom>
        </p:spPr>
      </p:pic>
      <p:sp>
        <p:nvSpPr>
          <p:cNvPr id="7" name="Rectangle 6">
            <a:extLst>
              <a:ext uri="{FF2B5EF4-FFF2-40B4-BE49-F238E27FC236}">
                <a16:creationId xmlns:a16="http://schemas.microsoft.com/office/drawing/2014/main" id="{4FB6B925-836C-4C18-9EDA-DD555DC1CE75}"/>
              </a:ext>
            </a:extLst>
          </p:cNvPr>
          <p:cNvSpPr/>
          <p:nvPr/>
        </p:nvSpPr>
        <p:spPr>
          <a:xfrm>
            <a:off x="5270308" y="6217138"/>
            <a:ext cx="3219450" cy="461665"/>
          </a:xfrm>
          <a:prstGeom prst="rect">
            <a:avLst/>
          </a:prstGeom>
        </p:spPr>
        <p:txBody>
          <a:bodyPr wrap="square">
            <a:spAutoFit/>
          </a:bodyPr>
          <a:lstStyle/>
          <a:p>
            <a:r>
              <a:rPr lang="fi-FI" sz="1200" dirty="0"/>
              <a:t>https://phys.org/news/2010-11-dna-velcro-nanoparticles.html</a:t>
            </a:r>
          </a:p>
        </p:txBody>
      </p:sp>
      <p:sp>
        <p:nvSpPr>
          <p:cNvPr id="8" name="TextBox 7">
            <a:extLst>
              <a:ext uri="{FF2B5EF4-FFF2-40B4-BE49-F238E27FC236}">
                <a16:creationId xmlns:a16="http://schemas.microsoft.com/office/drawing/2014/main" id="{B28A34ED-D1F6-45A0-8E82-5BE6F95330DE}"/>
              </a:ext>
            </a:extLst>
          </p:cNvPr>
          <p:cNvSpPr txBox="1"/>
          <p:nvPr/>
        </p:nvSpPr>
        <p:spPr>
          <a:xfrm>
            <a:off x="654242" y="6075707"/>
            <a:ext cx="3371850" cy="461665"/>
          </a:xfrm>
          <a:prstGeom prst="rect">
            <a:avLst/>
          </a:prstGeom>
          <a:noFill/>
        </p:spPr>
        <p:txBody>
          <a:bodyPr wrap="square" rtlCol="0">
            <a:spAutoFit/>
          </a:bodyPr>
          <a:lstStyle/>
          <a:p>
            <a:r>
              <a:rPr lang="en-US" sz="1200" dirty="0"/>
              <a:t>Yang et al: Journal of Cleaner Production 257 (2020) 120408</a:t>
            </a:r>
            <a:endParaRPr lang="LID4096" sz="1200" dirty="0"/>
          </a:p>
        </p:txBody>
      </p:sp>
    </p:spTree>
    <p:extLst>
      <p:ext uri="{BB962C8B-B14F-4D97-AF65-F5344CB8AC3E}">
        <p14:creationId xmlns:p14="http://schemas.microsoft.com/office/powerpoint/2010/main" val="69472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57158A62-B7DA-4C05-8F61-53A15E469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17" y="1489572"/>
            <a:ext cx="4137427" cy="2606579"/>
          </a:xfrm>
          <a:prstGeom prst="rect">
            <a:avLst/>
          </a:prstGeom>
        </p:spPr>
      </p:pic>
      <p:sp>
        <p:nvSpPr>
          <p:cNvPr id="2" name="Title 1">
            <a:extLst>
              <a:ext uri="{FF2B5EF4-FFF2-40B4-BE49-F238E27FC236}">
                <a16:creationId xmlns:a16="http://schemas.microsoft.com/office/drawing/2014/main" id="{68774B2B-12E5-47A5-B53E-46B8A6A6D649}"/>
              </a:ext>
            </a:extLst>
          </p:cNvPr>
          <p:cNvSpPr>
            <a:spLocks noGrp="1"/>
          </p:cNvSpPr>
          <p:nvPr>
            <p:ph type="title"/>
          </p:nvPr>
        </p:nvSpPr>
        <p:spPr>
          <a:xfrm>
            <a:off x="628650" y="164009"/>
            <a:ext cx="7886700" cy="1325563"/>
          </a:xfrm>
        </p:spPr>
        <p:txBody>
          <a:bodyPr/>
          <a:lstStyle/>
          <a:p>
            <a:r>
              <a:rPr lang="en-US" dirty="0"/>
              <a:t>Core-shell </a:t>
            </a:r>
            <a:r>
              <a:rPr lang="en-US" dirty="0" err="1"/>
              <a:t>partikkelit</a:t>
            </a:r>
            <a:endParaRPr lang="LID4096" dirty="0"/>
          </a:p>
        </p:txBody>
      </p:sp>
      <p:sp>
        <p:nvSpPr>
          <p:cNvPr id="8" name="TextBox 7">
            <a:extLst>
              <a:ext uri="{FF2B5EF4-FFF2-40B4-BE49-F238E27FC236}">
                <a16:creationId xmlns:a16="http://schemas.microsoft.com/office/drawing/2014/main" id="{EC4A9C40-BFF6-473E-9BF3-36807FC9CCA6}"/>
              </a:ext>
            </a:extLst>
          </p:cNvPr>
          <p:cNvSpPr txBox="1"/>
          <p:nvPr/>
        </p:nvSpPr>
        <p:spPr>
          <a:xfrm>
            <a:off x="306217" y="4221385"/>
            <a:ext cx="1514731" cy="1200329"/>
          </a:xfrm>
          <a:prstGeom prst="rect">
            <a:avLst/>
          </a:prstGeom>
          <a:noFill/>
        </p:spPr>
        <p:txBody>
          <a:bodyPr wrap="square" rtlCol="0">
            <a:spAutoFit/>
          </a:bodyPr>
          <a:lstStyle/>
          <a:p>
            <a:r>
              <a:rPr lang="en-US" sz="1200" dirty="0"/>
              <a:t>Asselin et al: Metal-Enhanced Fluorescence and FRET in Multilayer Core-Shell Nanoparticles</a:t>
            </a:r>
            <a:endParaRPr lang="LID4096" sz="1200" dirty="0"/>
          </a:p>
        </p:txBody>
      </p:sp>
      <p:pic>
        <p:nvPicPr>
          <p:cNvPr id="10" name="Picture 9" descr="A picture containing device&#10;&#10;Description automatically generated">
            <a:extLst>
              <a:ext uri="{FF2B5EF4-FFF2-40B4-BE49-F238E27FC236}">
                <a16:creationId xmlns:a16="http://schemas.microsoft.com/office/drawing/2014/main" id="{DE1A05F4-6B24-475F-B75B-23120E519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190" y="3097607"/>
            <a:ext cx="5224292" cy="2777582"/>
          </a:xfrm>
          <a:prstGeom prst="rect">
            <a:avLst/>
          </a:prstGeom>
        </p:spPr>
      </p:pic>
      <p:sp>
        <p:nvSpPr>
          <p:cNvPr id="11" name="TextBox 10">
            <a:extLst>
              <a:ext uri="{FF2B5EF4-FFF2-40B4-BE49-F238E27FC236}">
                <a16:creationId xmlns:a16="http://schemas.microsoft.com/office/drawing/2014/main" id="{ED6B8EEB-92C7-4538-AB2A-3AF03212F88A}"/>
              </a:ext>
            </a:extLst>
          </p:cNvPr>
          <p:cNvSpPr txBox="1"/>
          <p:nvPr/>
        </p:nvSpPr>
        <p:spPr>
          <a:xfrm>
            <a:off x="3759200" y="6232326"/>
            <a:ext cx="4899282" cy="461665"/>
          </a:xfrm>
          <a:prstGeom prst="rect">
            <a:avLst/>
          </a:prstGeom>
          <a:noFill/>
        </p:spPr>
        <p:txBody>
          <a:bodyPr wrap="square" rtlCol="0">
            <a:spAutoFit/>
          </a:bodyPr>
          <a:lstStyle/>
          <a:p>
            <a:r>
              <a:rPr lang="en-US" sz="1200" dirty="0"/>
              <a:t>Kumar Verma et al: Journal of Nanobiotechnology volume 11, Article number: 1 (2013) </a:t>
            </a:r>
            <a:endParaRPr lang="LID4096" sz="1200" dirty="0"/>
          </a:p>
        </p:txBody>
      </p:sp>
      <p:pic>
        <p:nvPicPr>
          <p:cNvPr id="4" name="Picture 3">
            <a:extLst>
              <a:ext uri="{FF2B5EF4-FFF2-40B4-BE49-F238E27FC236}">
                <a16:creationId xmlns:a16="http://schemas.microsoft.com/office/drawing/2014/main" id="{598EDD59-48EA-4182-9F4A-F87181E1DA40}"/>
              </a:ext>
            </a:extLst>
          </p:cNvPr>
          <p:cNvPicPr>
            <a:picLocks noChangeAspect="1"/>
          </p:cNvPicPr>
          <p:nvPr/>
        </p:nvPicPr>
        <p:blipFill>
          <a:blip r:embed="rId4"/>
          <a:stretch>
            <a:fillRect/>
          </a:stretch>
        </p:blipFill>
        <p:spPr>
          <a:xfrm>
            <a:off x="6666726" y="95448"/>
            <a:ext cx="1848624" cy="2198141"/>
          </a:xfrm>
          <a:prstGeom prst="rect">
            <a:avLst/>
          </a:prstGeom>
        </p:spPr>
      </p:pic>
      <p:sp>
        <p:nvSpPr>
          <p:cNvPr id="5" name="TextBox 4">
            <a:extLst>
              <a:ext uri="{FF2B5EF4-FFF2-40B4-BE49-F238E27FC236}">
                <a16:creationId xmlns:a16="http://schemas.microsoft.com/office/drawing/2014/main" id="{47AD9588-E5AA-413F-9F5D-D66E8D646CAC}"/>
              </a:ext>
            </a:extLst>
          </p:cNvPr>
          <p:cNvSpPr txBox="1"/>
          <p:nvPr/>
        </p:nvSpPr>
        <p:spPr>
          <a:xfrm>
            <a:off x="6654800" y="2425700"/>
            <a:ext cx="2003682" cy="646331"/>
          </a:xfrm>
          <a:prstGeom prst="rect">
            <a:avLst/>
          </a:prstGeom>
          <a:noFill/>
        </p:spPr>
        <p:txBody>
          <a:bodyPr wrap="square" rtlCol="0">
            <a:spAutoFit/>
          </a:bodyPr>
          <a:lstStyle/>
          <a:p>
            <a:r>
              <a:rPr lang="en-US" dirty="0"/>
              <a:t>10 nm </a:t>
            </a:r>
            <a:r>
              <a:rPr lang="en-US" dirty="0" err="1"/>
              <a:t>hiiltä</a:t>
            </a:r>
            <a:r>
              <a:rPr lang="en-US" dirty="0"/>
              <a:t> TiO</a:t>
            </a:r>
            <a:r>
              <a:rPr lang="en-US" baseline="-25000" dirty="0"/>
              <a:t>2</a:t>
            </a:r>
            <a:r>
              <a:rPr lang="en-US" dirty="0"/>
              <a:t> </a:t>
            </a:r>
            <a:r>
              <a:rPr lang="en-US" dirty="0" err="1"/>
              <a:t>partikkelin</a:t>
            </a:r>
            <a:r>
              <a:rPr lang="en-US" dirty="0"/>
              <a:t> </a:t>
            </a:r>
            <a:r>
              <a:rPr lang="en-US" dirty="0" err="1"/>
              <a:t>päällä</a:t>
            </a:r>
            <a:endParaRPr lang="LID4096" dirty="0"/>
          </a:p>
        </p:txBody>
      </p:sp>
      <p:sp>
        <p:nvSpPr>
          <p:cNvPr id="6" name="Rectangle 5">
            <a:extLst>
              <a:ext uri="{FF2B5EF4-FFF2-40B4-BE49-F238E27FC236}">
                <a16:creationId xmlns:a16="http://schemas.microsoft.com/office/drawing/2014/main" id="{40C13A30-A53E-4CC9-A0BF-F29A1CFDCB17}"/>
              </a:ext>
            </a:extLst>
          </p:cNvPr>
          <p:cNvSpPr/>
          <p:nvPr/>
        </p:nvSpPr>
        <p:spPr>
          <a:xfrm rot="16200000">
            <a:off x="7114233" y="1457468"/>
            <a:ext cx="3365500" cy="276999"/>
          </a:xfrm>
          <a:prstGeom prst="rect">
            <a:avLst/>
          </a:prstGeom>
        </p:spPr>
        <p:txBody>
          <a:bodyPr wrap="square">
            <a:spAutoFit/>
          </a:bodyPr>
          <a:lstStyle/>
          <a:p>
            <a:r>
              <a:rPr lang="fi-FI" sz="1200" dirty="0">
                <a:latin typeface="Arial" panose="020B0604020202020204" pitchFamily="34" charset="0"/>
              </a:rPr>
              <a:t>Singh </a:t>
            </a:r>
            <a:r>
              <a:rPr lang="fi-FI" sz="1200" i="1" dirty="0">
                <a:latin typeface="Arial" panose="020B0604020202020204" pitchFamily="34" charset="0"/>
              </a:rPr>
              <a:t>et </a:t>
            </a:r>
            <a:r>
              <a:rPr lang="fi-FI" sz="1200" i="1" dirty="0" err="1">
                <a:latin typeface="Arial" panose="020B0604020202020204" pitchFamily="34" charset="0"/>
              </a:rPr>
              <a:t>al</a:t>
            </a:r>
            <a:r>
              <a:rPr lang="fi-FI" sz="1200" i="1" dirty="0">
                <a:latin typeface="Arial" panose="020B0604020202020204" pitchFamily="34" charset="0"/>
              </a:rPr>
              <a:t> </a:t>
            </a:r>
            <a:r>
              <a:rPr lang="fi-FI" sz="1200" dirty="0">
                <a:latin typeface="Arial" panose="020B0604020202020204" pitchFamily="34" charset="0"/>
              </a:rPr>
              <a:t>2020 </a:t>
            </a:r>
            <a:r>
              <a:rPr lang="fi-FI" sz="1200" i="1" dirty="0" err="1">
                <a:latin typeface="Arial" panose="020B0604020202020204" pitchFamily="34" charset="0"/>
              </a:rPr>
              <a:t>Nanotechnology</a:t>
            </a:r>
            <a:r>
              <a:rPr lang="fi-FI" sz="1200" i="1" dirty="0">
                <a:latin typeface="Arial" panose="020B0604020202020204" pitchFamily="34" charset="0"/>
              </a:rPr>
              <a:t> </a:t>
            </a:r>
            <a:r>
              <a:rPr lang="fi-FI" sz="1200" b="1" dirty="0">
                <a:latin typeface="Arial" panose="020B0604020202020204" pitchFamily="34" charset="0"/>
              </a:rPr>
              <a:t>31 </a:t>
            </a:r>
            <a:r>
              <a:rPr lang="fi-FI" sz="1200" dirty="0">
                <a:latin typeface="Arial" panose="020B0604020202020204" pitchFamily="34" charset="0"/>
              </a:rPr>
              <a:t>085602</a:t>
            </a:r>
            <a:endParaRPr lang="LID4096" sz="1200" dirty="0"/>
          </a:p>
        </p:txBody>
      </p:sp>
    </p:spTree>
    <p:extLst>
      <p:ext uri="{BB962C8B-B14F-4D97-AF65-F5344CB8AC3E}">
        <p14:creationId xmlns:p14="http://schemas.microsoft.com/office/powerpoint/2010/main" val="347061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Kuidut/langat; verkot/matot</a:t>
            </a:r>
          </a:p>
        </p:txBody>
      </p:sp>
      <p:pic>
        <p:nvPicPr>
          <p:cNvPr id="4" name="Picture 3"/>
          <p:cNvPicPr>
            <a:picLocks noChangeAspect="1"/>
          </p:cNvPicPr>
          <p:nvPr/>
        </p:nvPicPr>
        <p:blipFill>
          <a:blip r:embed="rId2"/>
          <a:stretch>
            <a:fillRect/>
          </a:stretch>
        </p:blipFill>
        <p:spPr>
          <a:xfrm>
            <a:off x="4652011" y="1749181"/>
            <a:ext cx="4223543" cy="2828014"/>
          </a:xfrm>
          <a:prstGeom prst="rect">
            <a:avLst/>
          </a:prstGeom>
        </p:spPr>
      </p:pic>
      <p:sp>
        <p:nvSpPr>
          <p:cNvPr id="5" name="TextBox 4"/>
          <p:cNvSpPr txBox="1"/>
          <p:nvPr/>
        </p:nvSpPr>
        <p:spPr>
          <a:xfrm>
            <a:off x="4652011" y="4804951"/>
            <a:ext cx="3669029" cy="1077218"/>
          </a:xfrm>
          <a:prstGeom prst="rect">
            <a:avLst/>
          </a:prstGeom>
          <a:noFill/>
        </p:spPr>
        <p:txBody>
          <a:bodyPr wrap="square" rtlCol="0">
            <a:spAutoFit/>
          </a:bodyPr>
          <a:lstStyle/>
          <a:p>
            <a:r>
              <a:rPr lang="fi-FI" sz="3200" dirty="0"/>
              <a:t>Hiilinanoputkia CVD-menetelmällä</a:t>
            </a:r>
          </a:p>
        </p:txBody>
      </p:sp>
      <p:pic>
        <p:nvPicPr>
          <p:cNvPr id="8" name="Picture 7"/>
          <p:cNvPicPr>
            <a:picLocks noChangeAspect="1"/>
          </p:cNvPicPr>
          <p:nvPr/>
        </p:nvPicPr>
        <p:blipFill rotWithShape="1">
          <a:blip r:embed="rId3"/>
          <a:srcRect t="58148" r="52895"/>
          <a:stretch/>
        </p:blipFill>
        <p:spPr>
          <a:xfrm>
            <a:off x="628650" y="1744576"/>
            <a:ext cx="3068139" cy="2730137"/>
          </a:xfrm>
          <a:prstGeom prst="rect">
            <a:avLst/>
          </a:prstGeom>
        </p:spPr>
      </p:pic>
      <p:sp>
        <p:nvSpPr>
          <p:cNvPr id="9" name="Rectangle 8"/>
          <p:cNvSpPr/>
          <p:nvPr/>
        </p:nvSpPr>
        <p:spPr>
          <a:xfrm>
            <a:off x="460109" y="6304741"/>
            <a:ext cx="3680816" cy="253916"/>
          </a:xfrm>
          <a:prstGeom prst="rect">
            <a:avLst/>
          </a:prstGeom>
        </p:spPr>
        <p:txBody>
          <a:bodyPr wrap="none">
            <a:spAutoFit/>
          </a:bodyPr>
          <a:lstStyle/>
          <a:p>
            <a:r>
              <a:rPr lang="en-US" sz="1050" dirty="0">
                <a:latin typeface="OneGulliverA"/>
              </a:rPr>
              <a:t>Lim et al: Progress in Polymer Science 33 (2008) 820–852</a:t>
            </a:r>
            <a:endParaRPr lang="fi-FI" sz="2800" dirty="0"/>
          </a:p>
        </p:txBody>
      </p:sp>
      <p:sp>
        <p:nvSpPr>
          <p:cNvPr id="3" name="TextBox 2"/>
          <p:cNvSpPr txBox="1"/>
          <p:nvPr/>
        </p:nvSpPr>
        <p:spPr>
          <a:xfrm>
            <a:off x="498021" y="4528600"/>
            <a:ext cx="3642904" cy="1384995"/>
          </a:xfrm>
          <a:prstGeom prst="rect">
            <a:avLst/>
          </a:prstGeom>
          <a:noFill/>
        </p:spPr>
        <p:txBody>
          <a:bodyPr wrap="square" rtlCol="0">
            <a:spAutoFit/>
          </a:bodyPr>
          <a:lstStyle/>
          <a:p>
            <a:r>
              <a:rPr lang="fi-FI" sz="2800" dirty="0" err="1"/>
              <a:t>Polymaitohappoa</a:t>
            </a:r>
            <a:r>
              <a:rPr lang="fi-FI" sz="2800" dirty="0"/>
              <a:t> (PLA) </a:t>
            </a:r>
            <a:r>
              <a:rPr lang="fi-FI" sz="2800" dirty="0" err="1"/>
              <a:t>elektrospinnattuna</a:t>
            </a:r>
            <a:endParaRPr lang="fi-FI" sz="2800" dirty="0"/>
          </a:p>
        </p:txBody>
      </p:sp>
      <p:sp>
        <p:nvSpPr>
          <p:cNvPr id="10" name="TextBox 9"/>
          <p:cNvSpPr txBox="1"/>
          <p:nvPr/>
        </p:nvSpPr>
        <p:spPr>
          <a:xfrm>
            <a:off x="4652011" y="6304741"/>
            <a:ext cx="4223543" cy="276999"/>
          </a:xfrm>
          <a:prstGeom prst="rect">
            <a:avLst/>
          </a:prstGeom>
          <a:noFill/>
        </p:spPr>
        <p:txBody>
          <a:bodyPr wrap="square" rtlCol="0">
            <a:spAutoFit/>
          </a:bodyPr>
          <a:lstStyle/>
          <a:p>
            <a:r>
              <a:rPr lang="fi-FI" sz="1200" dirty="0"/>
              <a:t>Grigoras, Franssila 2011</a:t>
            </a:r>
          </a:p>
        </p:txBody>
      </p:sp>
    </p:spTree>
    <p:extLst>
      <p:ext uri="{BB962C8B-B14F-4D97-AF65-F5344CB8AC3E}">
        <p14:creationId xmlns:p14="http://schemas.microsoft.com/office/powerpoint/2010/main" val="12546871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30225</TotalTime>
  <Words>2205</Words>
  <Application>Microsoft Office PowerPoint</Application>
  <PresentationFormat>On-screen Show (4:3)</PresentationFormat>
  <Paragraphs>327</Paragraphs>
  <Slides>50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Cambria Math</vt:lpstr>
      <vt:lpstr>OneGulliverA</vt:lpstr>
      <vt:lpstr>ScalaSansLF-Bold</vt:lpstr>
      <vt:lpstr>ScalaSansLF-Italic</vt:lpstr>
      <vt:lpstr>ScalaSansLF-Regular</vt:lpstr>
      <vt:lpstr>Times New Roman</vt:lpstr>
      <vt:lpstr>Wingdings</vt:lpstr>
      <vt:lpstr>Office Theme</vt:lpstr>
      <vt:lpstr>CHEM-A1410 Materiaalitieteen perusteet  1B: Intron jatko:  Materiaalien jaottelu</vt:lpstr>
      <vt:lpstr>Jaotteluita, ryhmittelyjä</vt:lpstr>
      <vt:lpstr>Materiaalit eri muodoissa</vt:lpstr>
      <vt:lpstr>Bulkkimateriaaleja (≈voluumia)</vt:lpstr>
      <vt:lpstr>Rakeinen aine (granular matter)</vt:lpstr>
      <vt:lpstr>Partikkelit/jauheet</vt:lpstr>
      <vt:lpstr>Nanopartikkeleiden geometria</vt:lpstr>
      <vt:lpstr>Core-shell partikkelit</vt:lpstr>
      <vt:lpstr>Kuidut/langat; verkot/matot</vt:lpstr>
      <vt:lpstr>Kuitujen ominaispinta-ala (m2/kg)</vt:lpstr>
      <vt:lpstr>Hiilinanoputkia langaksi</vt:lpstr>
      <vt:lpstr>CNT-lanka vetolujuus ja venymä</vt:lpstr>
      <vt:lpstr>Vaahdot/huokoiset materiaalit</vt:lpstr>
      <vt:lpstr>Kalvot/pinnoitteet</vt:lpstr>
      <vt:lpstr>Membraanit (≈huokoiset kalvot)</vt:lpstr>
      <vt:lpstr>Biomimeettiset membraanit</vt:lpstr>
      <vt:lpstr>PowerPoint Presentation</vt:lpstr>
      <vt:lpstr>Dimensiot</vt:lpstr>
      <vt:lpstr>0D, 1D &amp; 2D materiaaleja</vt:lpstr>
      <vt:lpstr>0D: kvanttipisteitä väri on koon funktio (~2-7 nm)</vt:lpstr>
      <vt:lpstr>1D nanolankoja</vt:lpstr>
      <vt:lpstr>2D kalvoja aurinkokennoon</vt:lpstr>
      <vt:lpstr>Materiaali vs. rakenne</vt:lpstr>
      <vt:lpstr>Rakennemateriaalit</vt:lpstr>
      <vt:lpstr>Toiminnalliset materiaalit</vt:lpstr>
      <vt:lpstr>Hierarkinen häivemateriaali </vt:lpstr>
      <vt:lpstr>Multifunktionaalisuus</vt:lpstr>
      <vt:lpstr>Rakenne ja funktio</vt:lpstr>
      <vt:lpstr>Toiminnallisuus: tarttumisenesto</vt:lpstr>
      <vt:lpstr>Toiminnallisuuksia</vt:lpstr>
      <vt:lpstr>PowerPoint Presentation</vt:lpstr>
      <vt:lpstr>Toiminnallisia materiaaleja</vt:lpstr>
      <vt:lpstr>Yhtäläisyyksiä</vt:lpstr>
      <vt:lpstr>PowerPoint Presentation</vt:lpstr>
      <vt:lpstr>Kappaleen ominaisuus vs. materiaalin ominaisuus </vt:lpstr>
      <vt:lpstr>Human touch…</vt:lpstr>
      <vt:lpstr>Haptics, tuntoaistimateriaalit </vt:lpstr>
      <vt:lpstr>Materiaalien stabiilisuus</vt:lpstr>
      <vt:lpstr>Materiaalien suunniteltu epästabiilisuus</vt:lpstr>
      <vt:lpstr>Tutkiiko materiaalitiede nestemäisiä materiaaleja ?</vt:lpstr>
      <vt:lpstr>Geelit</vt:lpstr>
      <vt:lpstr>Nestekiteet</vt:lpstr>
      <vt:lpstr>Nestemetallit (Ga:In:Sn)</vt:lpstr>
      <vt:lpstr>Biomateriaaleja</vt:lpstr>
      <vt:lpstr>Tulevaisuuden materiaalit</vt:lpstr>
      <vt:lpstr>Joustavat keraamit</vt:lpstr>
      <vt:lpstr>Elastiset magneetit</vt:lpstr>
      <vt:lpstr>Syötävä elektroniikka</vt:lpstr>
      <vt:lpstr>PowerPoint Presentation</vt:lpstr>
      <vt:lpstr>Lisää materiaaleja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CHEM-A1410 Materiaalitieteen perusteet  1B: Intron jatko:  Materiaalien jaottelu</dc:title>
  <dc:creator>Franssila Sami</dc:creator>
  <cp:lastModifiedBy>Franssila Sami</cp:lastModifiedBy>
  <cp:revision>39</cp:revision>
  <dcterms:created xsi:type="dcterms:W3CDTF">2020-03-30T08:33:16Z</dcterms:created>
  <dcterms:modified xsi:type="dcterms:W3CDTF">2020-09-08T10:47:22Z</dcterms:modified>
</cp:coreProperties>
</file>