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1" r:id="rId3"/>
    <p:sldId id="274" r:id="rId4"/>
    <p:sldId id="277" r:id="rId5"/>
    <p:sldId id="272" r:id="rId6"/>
    <p:sldId id="260" r:id="rId7"/>
    <p:sldId id="262" r:id="rId8"/>
    <p:sldId id="276" r:id="rId9"/>
    <p:sldId id="259" r:id="rId10"/>
    <p:sldId id="280" r:id="rId11"/>
    <p:sldId id="281" r:id="rId12"/>
    <p:sldId id="282" r:id="rId13"/>
    <p:sldId id="279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mppinen Julia" userId="ecfd4383-cb34-40a4-93e8-50f50b3dc836" providerId="ADAL" clId="{1E992CCA-6416-4856-8DDA-96C9E3DB7F6C}"/>
    <pc:docChg chg="custSel addSld modSld">
      <pc:chgData name="Kemppinen Julia" userId="ecfd4383-cb34-40a4-93e8-50f50b3dc836" providerId="ADAL" clId="{1E992CCA-6416-4856-8DDA-96C9E3DB7F6C}" dt="2022-05-04T09:22:21.177" v="245" actId="20577"/>
      <pc:docMkLst>
        <pc:docMk/>
      </pc:docMkLst>
      <pc:sldChg chg="modSp new mod">
        <pc:chgData name="Kemppinen Julia" userId="ecfd4383-cb34-40a4-93e8-50f50b3dc836" providerId="ADAL" clId="{1E992CCA-6416-4856-8DDA-96C9E3DB7F6C}" dt="2022-05-04T09:19:19.937" v="80" actId="20577"/>
        <pc:sldMkLst>
          <pc:docMk/>
          <pc:sldMk cId="1872117136" sldId="281"/>
        </pc:sldMkLst>
        <pc:spChg chg="mod">
          <ac:chgData name="Kemppinen Julia" userId="ecfd4383-cb34-40a4-93e8-50f50b3dc836" providerId="ADAL" clId="{1E992CCA-6416-4856-8DDA-96C9E3DB7F6C}" dt="2022-05-04T09:19:19.937" v="80" actId="20577"/>
          <ac:spMkLst>
            <pc:docMk/>
            <pc:sldMk cId="1872117136" sldId="281"/>
            <ac:spMk id="2" creationId="{C9D02E36-3B9E-4659-B3CC-DC83849141EF}"/>
          </ac:spMkLst>
        </pc:spChg>
      </pc:sldChg>
      <pc:sldChg chg="modSp new mod">
        <pc:chgData name="Kemppinen Julia" userId="ecfd4383-cb34-40a4-93e8-50f50b3dc836" providerId="ADAL" clId="{1E992CCA-6416-4856-8DDA-96C9E3DB7F6C}" dt="2022-05-04T09:22:21.177" v="245" actId="20577"/>
        <pc:sldMkLst>
          <pc:docMk/>
          <pc:sldMk cId="2226452791" sldId="282"/>
        </pc:sldMkLst>
        <pc:spChg chg="mod">
          <ac:chgData name="Kemppinen Julia" userId="ecfd4383-cb34-40a4-93e8-50f50b3dc836" providerId="ADAL" clId="{1E992CCA-6416-4856-8DDA-96C9E3DB7F6C}" dt="2022-05-04T09:19:45.164" v="107" actId="20577"/>
          <ac:spMkLst>
            <pc:docMk/>
            <pc:sldMk cId="2226452791" sldId="282"/>
            <ac:spMk id="2" creationId="{204C5DFA-A71A-462F-A310-D2C52A99C1AA}"/>
          </ac:spMkLst>
        </pc:spChg>
        <pc:spChg chg="mod">
          <ac:chgData name="Kemppinen Julia" userId="ecfd4383-cb34-40a4-93e8-50f50b3dc836" providerId="ADAL" clId="{1E992CCA-6416-4856-8DDA-96C9E3DB7F6C}" dt="2022-05-04T09:22:21.177" v="245" actId="20577"/>
          <ac:spMkLst>
            <pc:docMk/>
            <pc:sldMk cId="2226452791" sldId="282"/>
            <ac:spMk id="3" creationId="{891B977C-F1C4-41F5-9180-74D3264E68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4.5.2022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12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4.5.2022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5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4.5.2022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6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4.5.2022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4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4.5.2022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0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4.5.2022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9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4.5.2022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8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4.5.2022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5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4.5.2022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1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4.5.2022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5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4.5.2022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8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4.5.2022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6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ountain range at sunrise">
            <a:extLst>
              <a:ext uri="{FF2B5EF4-FFF2-40B4-BE49-F238E27FC236}">
                <a16:creationId xmlns:a16="http://schemas.microsoft.com/office/drawing/2014/main" id="{83E32610-84B0-C3EF-2EF7-D86DA1E2BB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12" r="865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80B6DD-4C04-4F82-A0E1-5FED46AC0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 dirty="0"/>
              <a:t>Suomi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99ECF2-ED08-4D2F-814B-88908A737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en-US" sz="2000" dirty="0"/>
              <a:t>4.5. klo 14.15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6688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4AA02-B5F3-4A43-9606-602F226E1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592" y="509588"/>
            <a:ext cx="11190816" cy="1114425"/>
          </a:xfrm>
        </p:spPr>
        <p:txBody>
          <a:bodyPr>
            <a:noAutofit/>
          </a:bodyPr>
          <a:lstStyle/>
          <a:p>
            <a:r>
              <a:rPr lang="fi-FI" sz="2800" b="1" dirty="0">
                <a:solidFill>
                  <a:schemeClr val="tx1"/>
                </a:solidFill>
              </a:rPr>
              <a:t>Paritehtävä 3.</a:t>
            </a:r>
            <a:r>
              <a:rPr lang="fi-FI" sz="2800" dirty="0">
                <a:solidFill>
                  <a:schemeClr val="tx1"/>
                </a:solidFill>
              </a:rPr>
              <a:t> a. Lue dialogi vasemmalla.</a:t>
            </a:r>
            <a:br>
              <a:rPr lang="fi-FI" sz="2800" dirty="0">
                <a:solidFill>
                  <a:schemeClr val="tx1"/>
                </a:solidFill>
              </a:rPr>
            </a:br>
            <a:r>
              <a:rPr lang="fi-FI" sz="2800" dirty="0">
                <a:solidFill>
                  <a:schemeClr val="tx1"/>
                </a:solidFill>
              </a:rPr>
              <a:t>b. Esitä samaa dialogia parin kanssa. Vaihda värillä merkityt sanat. </a:t>
            </a:r>
            <a:br>
              <a:rPr lang="fi-FI" sz="2800" dirty="0">
                <a:solidFill>
                  <a:schemeClr val="tx1"/>
                </a:solidFill>
              </a:rPr>
            </a:br>
            <a:endParaRPr lang="fi-FI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24C3F-3705-44EC-8778-B2DB7EBD0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85951"/>
            <a:ext cx="4380441" cy="4733924"/>
          </a:xfrm>
        </p:spPr>
        <p:txBody>
          <a:bodyPr/>
          <a:lstStyle/>
          <a:p>
            <a:pPr>
              <a:buFontTx/>
              <a:buChar char="-"/>
            </a:pPr>
            <a:r>
              <a:rPr lang="fi-FI" sz="2400" dirty="0"/>
              <a:t>Moi!</a:t>
            </a:r>
          </a:p>
          <a:p>
            <a:pPr>
              <a:buFontTx/>
              <a:buChar char="-"/>
            </a:pPr>
            <a:r>
              <a:rPr lang="fi-FI" sz="2400" dirty="0"/>
              <a:t>Moi! Mikä sinulla on? Olet ihan </a:t>
            </a:r>
            <a:r>
              <a:rPr lang="fi-FI" sz="2400" b="1" dirty="0">
                <a:solidFill>
                  <a:schemeClr val="accent5"/>
                </a:solidFill>
              </a:rPr>
              <a:t>kalpea.</a:t>
            </a:r>
          </a:p>
          <a:p>
            <a:pPr>
              <a:buFontTx/>
              <a:buChar char="-"/>
            </a:pPr>
            <a:r>
              <a:rPr lang="fi-FI" sz="2400" dirty="0"/>
              <a:t>Minulla on huono olo. Minulla on </a:t>
            </a:r>
            <a:r>
              <a:rPr lang="fi-FI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vatsa kipeä. </a:t>
            </a:r>
            <a:endParaRPr lang="fi-FI" sz="2400" dirty="0"/>
          </a:p>
          <a:p>
            <a:pPr>
              <a:buFontTx/>
              <a:buChar char="-"/>
            </a:pPr>
            <a:r>
              <a:rPr lang="fi-FI" sz="2400" dirty="0"/>
              <a:t>Sinun täytyy </a:t>
            </a:r>
            <a:r>
              <a:rPr lang="fi-FI" sz="2400" b="1" dirty="0">
                <a:solidFill>
                  <a:schemeClr val="accent2">
                    <a:lumMod val="75000"/>
                  </a:schemeClr>
                </a:solidFill>
              </a:rPr>
              <a:t>soittaa terveydenhoitajalle.</a:t>
            </a:r>
          </a:p>
          <a:p>
            <a:pPr>
              <a:buFontTx/>
              <a:buChar char="-"/>
            </a:pPr>
            <a:r>
              <a:rPr lang="fi-FI" dirty="0"/>
              <a:t>Joo,</a:t>
            </a:r>
            <a:r>
              <a:rPr lang="fi-FI" sz="2400" dirty="0"/>
              <a:t> soitan kohta.</a:t>
            </a:r>
          </a:p>
          <a:p>
            <a:pPr>
              <a:buFontTx/>
              <a:buChar char="-"/>
            </a:pPr>
            <a:endParaRPr lang="fi-FI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83243C-1077-4810-8F18-E81B5A2F8884}"/>
              </a:ext>
            </a:extLst>
          </p:cNvPr>
          <p:cNvSpPr txBox="1"/>
          <p:nvPr/>
        </p:nvSpPr>
        <p:spPr>
          <a:xfrm>
            <a:off x="6696075" y="1961466"/>
            <a:ext cx="3371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1" dirty="0">
                <a:solidFill>
                  <a:schemeClr val="accent5"/>
                </a:solidFill>
              </a:rPr>
              <a:t>punainen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1" dirty="0">
                <a:solidFill>
                  <a:schemeClr val="accent5"/>
                </a:solidFill>
              </a:rPr>
              <a:t>väsynyt</a:t>
            </a:r>
          </a:p>
          <a:p>
            <a:endParaRPr lang="fi-FI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D676B1-7BA0-49D4-A889-36F79BC57FB9}"/>
              </a:ext>
            </a:extLst>
          </p:cNvPr>
          <p:cNvSpPr txBox="1"/>
          <p:nvPr/>
        </p:nvSpPr>
        <p:spPr>
          <a:xfrm>
            <a:off x="6696074" y="3429000"/>
            <a:ext cx="3371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flunssa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vatsatauti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00B5F7-5844-439A-8BC1-6091034815B8}"/>
              </a:ext>
            </a:extLst>
          </p:cNvPr>
          <p:cNvSpPr txBox="1"/>
          <p:nvPr/>
        </p:nvSpPr>
        <p:spPr>
          <a:xfrm>
            <a:off x="6524625" y="4572000"/>
            <a:ext cx="28670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mennä lääkäriin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levätä</a:t>
            </a:r>
          </a:p>
          <a:p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C392F8-4703-406E-9973-71E80177BBC4}"/>
              </a:ext>
            </a:extLst>
          </p:cNvPr>
          <p:cNvCxnSpPr/>
          <p:nvPr/>
        </p:nvCxnSpPr>
        <p:spPr>
          <a:xfrm>
            <a:off x="4838700" y="3228975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C2D961-14B4-4054-8024-7EA3504A6FAE}"/>
              </a:ext>
            </a:extLst>
          </p:cNvPr>
          <p:cNvCxnSpPr/>
          <p:nvPr/>
        </p:nvCxnSpPr>
        <p:spPr>
          <a:xfrm>
            <a:off x="4838700" y="4457700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300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02E36-3B9E-4659-B3CC-DC838491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Sanelu</a:t>
            </a:r>
            <a:br>
              <a:rPr lang="fi-FI" dirty="0"/>
            </a:br>
            <a:r>
              <a:rPr lang="fi-FI" dirty="0"/>
              <a:t>Kirjoita kuulemasi sanat ylös.</a:t>
            </a:r>
          </a:p>
        </p:txBody>
      </p:sp>
    </p:spTree>
    <p:extLst>
      <p:ext uri="{BB962C8B-B14F-4D97-AF65-F5344CB8AC3E}">
        <p14:creationId xmlns:p14="http://schemas.microsoft.com/office/powerpoint/2010/main" val="1872117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5DFA-A71A-462F-A310-D2C52A99C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Tarkista sanat tästä!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B977C-F1C4-41F5-9180-74D3264E6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05025"/>
            <a:ext cx="10168128" cy="4514850"/>
          </a:xfrm>
        </p:spPr>
        <p:txBody>
          <a:bodyPr/>
          <a:lstStyle/>
          <a:p>
            <a:pPr marL="0" indent="0">
              <a:buNone/>
            </a:pPr>
            <a:r>
              <a:rPr lang="fi-FI"/>
              <a:t> Mikä </a:t>
            </a:r>
            <a:r>
              <a:rPr lang="fi-FI" dirty="0"/>
              <a:t>hätänä?</a:t>
            </a:r>
          </a:p>
          <a:p>
            <a:pPr marL="0" indent="0">
              <a:buNone/>
            </a:pPr>
            <a:r>
              <a:rPr lang="fi-FI" dirty="0"/>
              <a:t> särkylääke</a:t>
            </a:r>
          </a:p>
          <a:p>
            <a:pPr marL="0" indent="0">
              <a:buNone/>
            </a:pPr>
            <a:r>
              <a:rPr lang="fi-FI" dirty="0"/>
              <a:t> terveydenhoitaja</a:t>
            </a:r>
          </a:p>
          <a:p>
            <a:pPr marL="0" indent="0">
              <a:buNone/>
            </a:pPr>
            <a:r>
              <a:rPr lang="fi-FI" dirty="0"/>
              <a:t> oireita</a:t>
            </a:r>
          </a:p>
          <a:p>
            <a:pPr marL="0" indent="0">
              <a:buNone/>
            </a:pPr>
            <a:r>
              <a:rPr lang="fi-FI" dirty="0"/>
              <a:t> henkilötunnus</a:t>
            </a:r>
          </a:p>
          <a:p>
            <a:pPr marL="0" indent="0">
              <a:buNone/>
            </a:pPr>
            <a:r>
              <a:rPr lang="fi-FI" dirty="0"/>
              <a:t> umpisuolentulehdus</a:t>
            </a:r>
          </a:p>
          <a:p>
            <a:pPr marL="0" indent="0">
              <a:buNone/>
            </a:pPr>
            <a:r>
              <a:rPr lang="fi-FI" dirty="0"/>
              <a:t> verikokeet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6452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3DAD2-241E-4023-BC85-67B77EBA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Nominityypit (</a:t>
            </a:r>
            <a:r>
              <a:rPr lang="en-US" dirty="0" err="1"/>
              <a:t>kopiot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3131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D57A7-5936-4789-A87B-744553EA6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Paritehtävä 4</a:t>
            </a:r>
            <a:br>
              <a:rPr lang="en-US" dirty="0"/>
            </a:br>
            <a:r>
              <a:rPr lang="en-US" dirty="0"/>
              <a:t>Nominityypit (A ja B –kortit)</a:t>
            </a:r>
          </a:p>
        </p:txBody>
      </p:sp>
    </p:spTree>
    <p:extLst>
      <p:ext uri="{BB962C8B-B14F-4D97-AF65-F5344CB8AC3E}">
        <p14:creationId xmlns:p14="http://schemas.microsoft.com/office/powerpoint/2010/main" val="301807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F849D-2206-4B6B-B618-7A7BE3D40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2796540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Mikä hätänä?</a:t>
            </a:r>
            <a:br>
              <a:rPr lang="fi-FI" dirty="0">
                <a:solidFill>
                  <a:srgbClr val="FF0000"/>
                </a:solidFill>
              </a:rPr>
            </a:br>
            <a:r>
              <a:rPr lang="fi-FI" dirty="0"/>
              <a:t>Video MyCoursesissa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5447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unnista vakava pääkipu | Hyvä Terveys">
            <a:extLst>
              <a:ext uri="{FF2B5EF4-FFF2-40B4-BE49-F238E27FC236}">
                <a16:creationId xmlns:a16="http://schemas.microsoft.com/office/drawing/2014/main" id="{E742EAF5-6471-4368-847A-280B2F3F8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83343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olvikivut | Niveltalo.fi | Terveyskylä">
            <a:extLst>
              <a:ext uri="{FF2B5EF4-FFF2-40B4-BE49-F238E27FC236}">
                <a16:creationId xmlns:a16="http://schemas.microsoft.com/office/drawing/2014/main" id="{4691E27C-77B3-4825-81B6-524E9A511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892493"/>
            <a:ext cx="3228975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ärkyä hammas lähellä ikenet: mahdollisia syitä ja ominaisuudet hoidon">
            <a:extLst>
              <a:ext uri="{FF2B5EF4-FFF2-40B4-BE49-F238E27FC236}">
                <a16:creationId xmlns:a16="http://schemas.microsoft.com/office/drawing/2014/main" id="{E25B3580-538E-430A-AD95-1F2351848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995" y="892493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äsi | Niveltalo.fi | Terveyskylä">
            <a:extLst>
              <a:ext uri="{FF2B5EF4-FFF2-40B4-BE49-F238E27FC236}">
                <a16:creationId xmlns:a16="http://schemas.microsoft.com/office/drawing/2014/main" id="{3257FD07-0501-426A-92E4-C50313BDF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2908618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elvitä mikä vatsaasi vaivaa | Hyvä Terveys">
            <a:extLst>
              <a:ext uri="{FF2B5EF4-FFF2-40B4-BE49-F238E27FC236}">
                <a16:creationId xmlns:a16="http://schemas.microsoft.com/office/drawing/2014/main" id="{A8C2188B-39AD-4403-A40C-2052B14F9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913" y="286194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Korva lukossa vai tukossa? Näistä syistä oireet johtuvat – Korvalääkäri  antaa hoito-ohjeet - Seura.fi">
            <a:extLst>
              <a:ext uri="{FF2B5EF4-FFF2-40B4-BE49-F238E27FC236}">
                <a16:creationId xmlns:a16="http://schemas.microsoft.com/office/drawing/2014/main" id="{9408414B-64B3-4106-9AFB-B614A0B29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335" y="2908618"/>
            <a:ext cx="268605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Kipu raajoissa: mistä se johtuu? - Askel Terveyteen">
            <a:extLst>
              <a:ext uri="{FF2B5EF4-FFF2-40B4-BE49-F238E27FC236}">
                <a16:creationId xmlns:a16="http://schemas.microsoft.com/office/drawing/2014/main" id="{37124157-BB48-4D09-BD45-8310345BA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5035868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Näärännäppy on kipeä näppylä luomessa – näin hoidat sitä oikein | Anna.fi">
            <a:extLst>
              <a:ext uri="{FF2B5EF4-FFF2-40B4-BE49-F238E27FC236}">
                <a16:creationId xmlns:a16="http://schemas.microsoft.com/office/drawing/2014/main" id="{233EA5DD-92DB-41F6-911D-3A1427F87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913" y="4933633"/>
            <a:ext cx="268605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KÄDEN JÄNTEIDEN TULEHDUKSET">
            <a:extLst>
              <a:ext uri="{FF2B5EF4-FFF2-40B4-BE49-F238E27FC236}">
                <a16:creationId xmlns:a16="http://schemas.microsoft.com/office/drawing/2014/main" id="{7D3D8757-B499-4460-8C3E-8F8A3B965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210" y="4913948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9459123-0D27-4DC1-994F-1B8F2C6C93AA}"/>
              </a:ext>
            </a:extLst>
          </p:cNvPr>
          <p:cNvSpPr txBox="1"/>
          <p:nvPr/>
        </p:nvSpPr>
        <p:spPr>
          <a:xfrm>
            <a:off x="442913" y="142240"/>
            <a:ext cx="10367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Paritehtävä 1.  - Mikä hätänä?      - Minulla on …. kipeä.</a:t>
            </a:r>
          </a:p>
        </p:txBody>
      </p:sp>
    </p:spTree>
    <p:extLst>
      <p:ext uri="{BB962C8B-B14F-4D97-AF65-F5344CB8AC3E}">
        <p14:creationId xmlns:p14="http://schemas.microsoft.com/office/powerpoint/2010/main" val="198803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FDF317-F4F4-4ACD-932E-FEF1E98B8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676" y="643467"/>
            <a:ext cx="905864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744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57C1E1-3DF0-464B-9BCF-4D862901D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400" y="602870"/>
            <a:ext cx="7767010" cy="561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556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ava | Papunet">
            <a:extLst>
              <a:ext uri="{FF2B5EF4-FFF2-40B4-BE49-F238E27FC236}">
                <a16:creationId xmlns:a16="http://schemas.microsoft.com/office/drawing/2014/main" id="{E4E1ACD2-E6F4-4045-B73C-1A63CF05C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660" y="806115"/>
            <a:ext cx="2593340" cy="259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C4CEC94-8EC6-4E35-AE8E-B468E9664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884" y="3962799"/>
            <a:ext cx="2568658" cy="2568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3E9F6FB-D2F4-4001-8452-FE37E85A5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404" y="3822278"/>
            <a:ext cx="2415858" cy="241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8063F848-9A34-416E-97C1-F1A5CE564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388" y="306864"/>
            <a:ext cx="2812412" cy="286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B8356358-32FF-430D-AB1A-652FC7001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404" y="383801"/>
            <a:ext cx="2415858" cy="304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B6B6B0E8-F071-4A27-AF43-C5AA7C728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504" y="3681328"/>
            <a:ext cx="2614295" cy="261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8B20F7-4BA1-4A47-A971-BEA3FA2718F9}"/>
              </a:ext>
            </a:extLst>
          </p:cNvPr>
          <p:cNvSpPr txBox="1"/>
          <p:nvPr/>
        </p:nvSpPr>
        <p:spPr>
          <a:xfrm>
            <a:off x="0" y="1741768"/>
            <a:ext cx="3687321" cy="3902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/>
              <a:t>Hänellä on kuumetta.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/>
              <a:t>Hänellä on nuha.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/>
              <a:t>Hänellä on flunssa.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/>
              <a:t>Hänellä on haava kädessä.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/>
              <a:t>Hänellä on yskä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/>
              <a:t>Häntä huimaa.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F455C5-BAD8-4068-9CD2-0F71D11F2FB0}"/>
              </a:ext>
            </a:extLst>
          </p:cNvPr>
          <p:cNvSpPr txBox="1"/>
          <p:nvPr/>
        </p:nvSpPr>
        <p:spPr>
          <a:xfrm>
            <a:off x="355599" y="182880"/>
            <a:ext cx="4549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/>
              <a:t>Yhdistä lause ja kuva.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08881C-07A1-49A4-AEDD-5C4FC404521B}"/>
              </a:ext>
            </a:extLst>
          </p:cNvPr>
          <p:cNvSpPr txBox="1"/>
          <p:nvPr/>
        </p:nvSpPr>
        <p:spPr>
          <a:xfrm>
            <a:off x="5629275" y="2714625"/>
            <a:ext cx="419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D357F-79CF-47B7-A270-5D3D722E0592}"/>
              </a:ext>
            </a:extLst>
          </p:cNvPr>
          <p:cNvSpPr txBox="1"/>
          <p:nvPr/>
        </p:nvSpPr>
        <p:spPr>
          <a:xfrm>
            <a:off x="8553450" y="2714625"/>
            <a:ext cx="476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0C2D70-7667-4AB9-BA22-6F4EBB123164}"/>
              </a:ext>
            </a:extLst>
          </p:cNvPr>
          <p:cNvSpPr txBox="1"/>
          <p:nvPr/>
        </p:nvSpPr>
        <p:spPr>
          <a:xfrm>
            <a:off x="11249025" y="2581275"/>
            <a:ext cx="447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DEBFCA-0DBD-40F3-92E3-2A6AC654FA01}"/>
              </a:ext>
            </a:extLst>
          </p:cNvPr>
          <p:cNvSpPr txBox="1"/>
          <p:nvPr/>
        </p:nvSpPr>
        <p:spPr>
          <a:xfrm>
            <a:off x="5534025" y="6019800"/>
            <a:ext cx="514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DB5429-9D54-4CC6-B43E-D30B628211F2}"/>
              </a:ext>
            </a:extLst>
          </p:cNvPr>
          <p:cNvSpPr txBox="1"/>
          <p:nvPr/>
        </p:nvSpPr>
        <p:spPr>
          <a:xfrm>
            <a:off x="8810625" y="5946682"/>
            <a:ext cx="40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2C850C-CD54-4400-BCC8-07421ADC031E}"/>
              </a:ext>
            </a:extLst>
          </p:cNvPr>
          <p:cNvSpPr txBox="1"/>
          <p:nvPr/>
        </p:nvSpPr>
        <p:spPr>
          <a:xfrm>
            <a:off x="11650708" y="6097186"/>
            <a:ext cx="409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44067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7B07F5-C456-42B4-9298-A8DA8A7F9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09004"/>
            <a:ext cx="8743950" cy="668045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C04A44-6C07-47EF-AA73-701E38F08274}"/>
              </a:ext>
            </a:extLst>
          </p:cNvPr>
          <p:cNvSpPr txBox="1"/>
          <p:nvPr/>
        </p:nvSpPr>
        <p:spPr>
          <a:xfrm>
            <a:off x="9791700" y="942975"/>
            <a:ext cx="16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Sivu 138</a:t>
            </a:r>
          </a:p>
        </p:txBody>
      </p:sp>
    </p:spTree>
    <p:extLst>
      <p:ext uri="{BB962C8B-B14F-4D97-AF65-F5344CB8AC3E}">
        <p14:creationId xmlns:p14="http://schemas.microsoft.com/office/powerpoint/2010/main" val="3171849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9C5C-EEBD-4C08-916C-081EB11CE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751" y="17288"/>
            <a:ext cx="10380573" cy="1432273"/>
          </a:xfrm>
        </p:spPr>
        <p:txBody>
          <a:bodyPr/>
          <a:lstStyle/>
          <a:p>
            <a:r>
              <a:rPr lang="en-US" dirty="0"/>
              <a:t>täytyy / ei tarvitse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12B6A-D465-4A38-83B8-BF592933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015732"/>
            <a:ext cx="11620499" cy="41088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3200" dirty="0"/>
              <a:t>Minu</a:t>
            </a:r>
            <a:r>
              <a:rPr lang="fi-FI" sz="3200" b="1" dirty="0"/>
              <a:t>n</a:t>
            </a:r>
            <a:r>
              <a:rPr lang="fi-FI" sz="3200" dirty="0"/>
              <a:t> </a:t>
            </a:r>
            <a:r>
              <a:rPr lang="fi-FI" sz="3200" dirty="0">
                <a:solidFill>
                  <a:srgbClr val="FF0000"/>
                </a:solidFill>
              </a:rPr>
              <a:t>täytyy</a:t>
            </a:r>
            <a:r>
              <a:rPr lang="fi-FI" sz="3200" dirty="0"/>
              <a:t> nyt lähteä.                      Minu</a:t>
            </a:r>
            <a:r>
              <a:rPr lang="fi-FI" sz="3200" b="1" dirty="0"/>
              <a:t>n</a:t>
            </a:r>
            <a:r>
              <a:rPr lang="fi-FI" sz="3200" dirty="0"/>
              <a:t> </a:t>
            </a:r>
            <a:r>
              <a:rPr lang="fi-FI" sz="3200" dirty="0">
                <a:solidFill>
                  <a:srgbClr val="FF0000"/>
                </a:solidFill>
              </a:rPr>
              <a:t>ei tarvitse </a:t>
            </a:r>
            <a:r>
              <a:rPr lang="fi-FI" sz="3200" dirty="0"/>
              <a:t>lähteä.</a:t>
            </a:r>
          </a:p>
          <a:p>
            <a:pPr marL="0" indent="0">
              <a:buNone/>
            </a:pPr>
            <a:r>
              <a:rPr lang="fi-FI" sz="3200" dirty="0"/>
              <a:t>Sinu</a:t>
            </a:r>
            <a:r>
              <a:rPr lang="fi-FI" sz="3200" b="1" dirty="0"/>
              <a:t>n</a:t>
            </a:r>
            <a:r>
              <a:rPr lang="fi-FI" sz="3200" dirty="0"/>
              <a:t> </a:t>
            </a:r>
            <a:r>
              <a:rPr lang="fi-FI" sz="3200" dirty="0">
                <a:solidFill>
                  <a:srgbClr val="FF0000"/>
                </a:solidFill>
              </a:rPr>
              <a:t>täytyy</a:t>
            </a:r>
            <a:r>
              <a:rPr lang="fi-FI" sz="3200" dirty="0"/>
              <a:t> lukea paljon.                   Sinu</a:t>
            </a:r>
            <a:r>
              <a:rPr lang="fi-FI" sz="3200" b="1" dirty="0"/>
              <a:t>n</a:t>
            </a:r>
            <a:r>
              <a:rPr lang="fi-FI" sz="3200" dirty="0"/>
              <a:t> </a:t>
            </a:r>
            <a:r>
              <a:rPr lang="fi-FI" sz="3200" dirty="0">
                <a:solidFill>
                  <a:srgbClr val="FF0000"/>
                </a:solidFill>
              </a:rPr>
              <a:t>ei tarvitse </a:t>
            </a:r>
            <a:r>
              <a:rPr lang="fi-FI" sz="3200" dirty="0"/>
              <a:t>lukea.</a:t>
            </a:r>
          </a:p>
          <a:p>
            <a:pPr marL="0" indent="0">
              <a:buNone/>
            </a:pPr>
            <a:r>
              <a:rPr lang="fi-FI" sz="3200" dirty="0"/>
              <a:t>Häne</a:t>
            </a:r>
            <a:r>
              <a:rPr lang="fi-FI" sz="3200" b="1" dirty="0"/>
              <a:t>n</a:t>
            </a:r>
            <a:r>
              <a:rPr lang="fi-FI" sz="3200" dirty="0"/>
              <a:t> </a:t>
            </a:r>
            <a:r>
              <a:rPr lang="fi-FI" sz="3200" dirty="0">
                <a:solidFill>
                  <a:srgbClr val="FF0000"/>
                </a:solidFill>
              </a:rPr>
              <a:t>täytyy</a:t>
            </a:r>
            <a:r>
              <a:rPr lang="fi-FI" sz="3200" dirty="0"/>
              <a:t> levätä.                             Häne</a:t>
            </a:r>
            <a:r>
              <a:rPr lang="fi-FI" sz="3200" b="1" dirty="0"/>
              <a:t>n</a:t>
            </a:r>
            <a:r>
              <a:rPr lang="fi-FI" sz="3200" dirty="0"/>
              <a:t> </a:t>
            </a:r>
            <a:r>
              <a:rPr lang="fi-FI" sz="3200" dirty="0">
                <a:solidFill>
                  <a:srgbClr val="FF0000"/>
                </a:solidFill>
              </a:rPr>
              <a:t>ei tarvitse </a:t>
            </a:r>
            <a:r>
              <a:rPr lang="fi-FI" sz="3200" dirty="0"/>
              <a:t>levätä.</a:t>
            </a:r>
          </a:p>
          <a:p>
            <a:pPr marL="0" indent="0">
              <a:buNone/>
            </a:pPr>
            <a:r>
              <a:rPr lang="fi-FI" sz="3200" dirty="0"/>
              <a:t>Simo</a:t>
            </a:r>
            <a:r>
              <a:rPr lang="fi-FI" sz="3200" b="1" dirty="0"/>
              <a:t>n</a:t>
            </a:r>
            <a:r>
              <a:rPr lang="fi-FI" sz="3200" dirty="0"/>
              <a:t> </a:t>
            </a:r>
            <a:r>
              <a:rPr lang="fi-FI" sz="3200" dirty="0">
                <a:solidFill>
                  <a:srgbClr val="FF0000"/>
                </a:solidFill>
              </a:rPr>
              <a:t>täytyy</a:t>
            </a:r>
            <a:r>
              <a:rPr lang="fi-FI" sz="3200" dirty="0"/>
              <a:t> käydä kaupassa.          Simo</a:t>
            </a:r>
            <a:r>
              <a:rPr lang="fi-FI" sz="3200" b="1" dirty="0"/>
              <a:t>n</a:t>
            </a:r>
            <a:r>
              <a:rPr lang="fi-FI" sz="3200" dirty="0"/>
              <a:t> </a:t>
            </a:r>
            <a:r>
              <a:rPr lang="fi-FI" sz="3200" dirty="0">
                <a:solidFill>
                  <a:srgbClr val="FF0000"/>
                </a:solidFill>
              </a:rPr>
              <a:t>ei tarvitse </a:t>
            </a:r>
            <a:r>
              <a:rPr lang="fi-FI" sz="3200" dirty="0"/>
              <a:t>käydä kaupassa</a:t>
            </a:r>
          </a:p>
          <a:p>
            <a:pPr marL="0" indent="0">
              <a:buNone/>
            </a:pPr>
            <a:r>
              <a:rPr lang="fi-FI" sz="3200" dirty="0"/>
              <a:t>Äidi</a:t>
            </a:r>
            <a:r>
              <a:rPr lang="fi-FI" sz="3200" b="1" dirty="0"/>
              <a:t>n</a:t>
            </a:r>
            <a:r>
              <a:rPr lang="fi-FI" sz="3200" dirty="0"/>
              <a:t> </a:t>
            </a:r>
            <a:r>
              <a:rPr lang="fi-FI" sz="3200" dirty="0">
                <a:solidFill>
                  <a:srgbClr val="FF0000"/>
                </a:solidFill>
              </a:rPr>
              <a:t>täytyy</a:t>
            </a:r>
            <a:r>
              <a:rPr lang="fi-FI" sz="3200" dirty="0"/>
              <a:t> mennä lääkäriin.             Äidi</a:t>
            </a:r>
            <a:r>
              <a:rPr lang="fi-FI" sz="3200" b="1" dirty="0"/>
              <a:t>n</a:t>
            </a:r>
            <a:r>
              <a:rPr lang="fi-FI" sz="3200" dirty="0"/>
              <a:t> </a:t>
            </a:r>
            <a:r>
              <a:rPr lang="fi-FI" sz="3200" dirty="0">
                <a:solidFill>
                  <a:srgbClr val="FF0000"/>
                </a:solidFill>
              </a:rPr>
              <a:t>ei tarvitse </a:t>
            </a:r>
            <a:r>
              <a:rPr lang="fi-FI" sz="3200" dirty="0"/>
              <a:t>mennä lääkäriin.</a:t>
            </a:r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1468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B6B4-6E00-46C3-A5D7-C762AB997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49" y="156238"/>
            <a:ext cx="9820275" cy="748637"/>
          </a:xfrm>
        </p:spPr>
        <p:txBody>
          <a:bodyPr>
            <a:normAutofit/>
          </a:bodyPr>
          <a:lstStyle/>
          <a:p>
            <a:r>
              <a:rPr lang="en-US" sz="3200" dirty="0"/>
              <a:t>Paritehtävä 2. Vastaa kysymyksiin.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925F0-38D6-4E67-BC73-EF9F19CED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60464"/>
            <a:ext cx="6371166" cy="514508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sz="3000" b="1" dirty="0"/>
              <a:t>Mitä </a:t>
            </a:r>
            <a:r>
              <a:rPr lang="fi-FI" sz="3000" b="1" dirty="0">
                <a:solidFill>
                  <a:srgbClr val="FF0000"/>
                </a:solidFill>
              </a:rPr>
              <a:t>sinun täytyy tehdä</a:t>
            </a:r>
            <a:r>
              <a:rPr lang="fi-FI" sz="3000" b="1" dirty="0"/>
              <a:t>, kun sinulla on:</a:t>
            </a:r>
          </a:p>
          <a:p>
            <a:pPr marL="0" indent="0">
              <a:buNone/>
            </a:pPr>
            <a:endParaRPr lang="fi-FI" sz="2400" b="1" dirty="0"/>
          </a:p>
          <a:p>
            <a:pPr>
              <a:buFontTx/>
              <a:buChar char="-"/>
            </a:pPr>
            <a:r>
              <a:rPr lang="fi-FI" sz="2400" dirty="0"/>
              <a:t>flunssa?</a:t>
            </a:r>
          </a:p>
          <a:p>
            <a:pPr>
              <a:buFontTx/>
              <a:buChar char="-"/>
            </a:pPr>
            <a:r>
              <a:rPr lang="fi-FI" sz="2400" dirty="0"/>
              <a:t>pää kipeä?</a:t>
            </a:r>
          </a:p>
          <a:p>
            <a:pPr>
              <a:buFontTx/>
              <a:buChar char="-"/>
            </a:pPr>
            <a:r>
              <a:rPr lang="fi-FI" sz="2400" dirty="0"/>
              <a:t>haava kädessä?</a:t>
            </a:r>
          </a:p>
          <a:p>
            <a:pPr>
              <a:buFontTx/>
              <a:buChar char="-"/>
            </a:pPr>
            <a:r>
              <a:rPr lang="fi-FI" sz="2400" dirty="0"/>
              <a:t>jano?</a:t>
            </a:r>
          </a:p>
          <a:p>
            <a:pPr>
              <a:buFontTx/>
              <a:buChar char="-"/>
            </a:pPr>
            <a:r>
              <a:rPr lang="fi-FI" sz="2400" dirty="0"/>
              <a:t>nälkä?</a:t>
            </a:r>
          </a:p>
          <a:p>
            <a:pPr>
              <a:buFontTx/>
              <a:buChar char="-"/>
            </a:pPr>
            <a:r>
              <a:rPr lang="fi-FI" sz="2400" dirty="0"/>
              <a:t>vessahätä?</a:t>
            </a:r>
          </a:p>
          <a:p>
            <a:pPr>
              <a:buFontTx/>
              <a:buChar char="-"/>
            </a:pPr>
            <a:r>
              <a:rPr lang="fi-FI" sz="2400" dirty="0"/>
              <a:t>kurkku kipeä?</a:t>
            </a:r>
          </a:p>
          <a:p>
            <a:pPr>
              <a:buFontTx/>
              <a:buChar char="-"/>
            </a:pPr>
            <a:r>
              <a:rPr lang="fi-FI" sz="2400" dirty="0"/>
              <a:t>kylmä?</a:t>
            </a:r>
          </a:p>
          <a:p>
            <a:pPr>
              <a:buFontTx/>
              <a:buChar char="-"/>
            </a:pPr>
            <a:r>
              <a:rPr lang="fi-FI" sz="2400" dirty="0"/>
              <a:t>kuuma?</a:t>
            </a:r>
          </a:p>
          <a:p>
            <a:pPr marL="0" indent="0">
              <a:buNone/>
            </a:pPr>
            <a:endParaRPr lang="fi-FI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90DD44-A345-43A9-87EB-9766240A8465}"/>
              </a:ext>
            </a:extLst>
          </p:cNvPr>
          <p:cNvSpPr txBox="1"/>
          <p:nvPr/>
        </p:nvSpPr>
        <p:spPr>
          <a:xfrm>
            <a:off x="7858760" y="1201767"/>
            <a:ext cx="3904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>
                <a:solidFill>
                  <a:srgbClr val="FF0000"/>
                </a:solidFill>
              </a:rPr>
              <a:t>Minun täytyy…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FBE070-2B30-4439-9903-690C55810517}"/>
              </a:ext>
            </a:extLst>
          </p:cNvPr>
          <p:cNvSpPr txBox="1"/>
          <p:nvPr/>
        </p:nvSpPr>
        <p:spPr>
          <a:xfrm>
            <a:off x="5766964" y="3068320"/>
            <a:ext cx="610118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000" b="1" dirty="0">
                <a:solidFill>
                  <a:schemeClr val="accent2">
                    <a:lumMod val="75000"/>
                  </a:schemeClr>
                </a:solidFill>
              </a:rPr>
              <a:t>LEVÄTÄ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000" b="1" dirty="0">
                <a:solidFill>
                  <a:schemeClr val="accent2">
                    <a:lumMod val="75000"/>
                  </a:schemeClr>
                </a:solidFill>
              </a:rPr>
              <a:t>JUODA LÄMMINTÄ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000" b="1" dirty="0">
                <a:solidFill>
                  <a:schemeClr val="accent2">
                    <a:lumMod val="75000"/>
                  </a:schemeClr>
                </a:solidFill>
              </a:rPr>
              <a:t>LAASTARI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975354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242C41"/>
      </a:dk2>
      <a:lt2>
        <a:srgbClr val="E2E6E8"/>
      </a:lt2>
      <a:accent1>
        <a:srgbClr val="BE9A87"/>
      </a:accent1>
      <a:accent2>
        <a:srgbClr val="BA7F83"/>
      </a:accent2>
      <a:accent3>
        <a:srgbClr val="C594AC"/>
      </a:accent3>
      <a:accent4>
        <a:srgbClr val="BA7FB5"/>
      </a:accent4>
      <a:accent5>
        <a:srgbClr val="B696C6"/>
      </a:accent5>
      <a:accent6>
        <a:srgbClr val="8E7FBA"/>
      </a:accent6>
      <a:hlink>
        <a:srgbClr val="5B879D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264</Words>
  <Application>Microsoft Office PowerPoint</Application>
  <PresentationFormat>Widescreen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Neue Haas Grotesk Text Pro</vt:lpstr>
      <vt:lpstr>AccentBoxVTI</vt:lpstr>
      <vt:lpstr>Suomi 2</vt:lpstr>
      <vt:lpstr>Mikä hätänä? Video MyCoursesissa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täytyy / ei tarvitse</vt:lpstr>
      <vt:lpstr>Paritehtävä 2. Vastaa kysymyksiin.</vt:lpstr>
      <vt:lpstr>Paritehtävä 3. a. Lue dialogi vasemmalla. b. Esitä samaa dialogia parin kanssa. Vaihda värillä merkityt sanat.  </vt:lpstr>
      <vt:lpstr>Sanelu Kirjoita kuulemasi sanat ylös.</vt:lpstr>
      <vt:lpstr>Tarkista sanat tästä!</vt:lpstr>
      <vt:lpstr>Nominityypit (kopiot)</vt:lpstr>
      <vt:lpstr>Paritehtävä 4 Nominityypit (A ja B –kortit)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 2</dc:title>
  <dc:creator>Kemppinen Julia</dc:creator>
  <cp:lastModifiedBy>Kemppinen Julia</cp:lastModifiedBy>
  <cp:revision>3</cp:revision>
  <dcterms:created xsi:type="dcterms:W3CDTF">2022-05-04T08:41:50Z</dcterms:created>
  <dcterms:modified xsi:type="dcterms:W3CDTF">2022-05-04T09:22:24Z</dcterms:modified>
</cp:coreProperties>
</file>