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50" r:id="rId3"/>
    <p:sldId id="351" r:id="rId4"/>
    <p:sldId id="340" r:id="rId5"/>
    <p:sldId id="307" r:id="rId6"/>
    <p:sldId id="342" r:id="rId7"/>
    <p:sldId id="341" r:id="rId8"/>
    <p:sldId id="343" r:id="rId9"/>
    <p:sldId id="344" r:id="rId10"/>
    <p:sldId id="348" r:id="rId11"/>
    <p:sldId id="345" r:id="rId12"/>
    <p:sldId id="346" r:id="rId13"/>
    <p:sldId id="353" r:id="rId14"/>
    <p:sldId id="354" r:id="rId15"/>
    <p:sldId id="347" r:id="rId16"/>
    <p:sldId id="316" r:id="rId17"/>
    <p:sldId id="359" r:id="rId18"/>
    <p:sldId id="360" r:id="rId19"/>
    <p:sldId id="361" r:id="rId20"/>
    <p:sldId id="317" r:id="rId21"/>
    <p:sldId id="320" r:id="rId22"/>
    <p:sldId id="352" r:id="rId23"/>
    <p:sldId id="318" r:id="rId24"/>
    <p:sldId id="319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62" r:id="rId44"/>
    <p:sldId id="34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227F220-CA1C-4BB7-A64E-CD7DEB082FA1}">
          <p14:sldIdLst>
            <p14:sldId id="256"/>
            <p14:sldId id="350"/>
            <p14:sldId id="351"/>
            <p14:sldId id="340"/>
            <p14:sldId id="307"/>
            <p14:sldId id="342"/>
            <p14:sldId id="341"/>
            <p14:sldId id="343"/>
            <p14:sldId id="344"/>
            <p14:sldId id="348"/>
            <p14:sldId id="345"/>
            <p14:sldId id="346"/>
            <p14:sldId id="353"/>
            <p14:sldId id="354"/>
            <p14:sldId id="347"/>
            <p14:sldId id="316"/>
            <p14:sldId id="359"/>
            <p14:sldId id="360"/>
            <p14:sldId id="361"/>
            <p14:sldId id="317"/>
            <p14:sldId id="320"/>
            <p14:sldId id="352"/>
            <p14:sldId id="318"/>
            <p14:sldId id="319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62"/>
            <p14:sldId id="349"/>
          </p14:sldIdLst>
        </p14:section>
        <p14:section name="Student Work" id="{A1072DC6-5663-44CA-8255-0CA2C69BD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89238" autoAdjust="0"/>
  </p:normalViewPr>
  <p:slideViewPr>
    <p:cSldViewPr snapToGrid="0" snapToObjects="1">
      <p:cViewPr varScale="1">
        <p:scale>
          <a:sx n="88" d="100"/>
          <a:sy n="88" d="100"/>
        </p:scale>
        <p:origin x="1536" y="77"/>
      </p:cViewPr>
      <p:guideLst>
        <p:guide orient="horz"/>
        <p:guide pos="43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6/23/2020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Gillet, A. (2015). “Features of Academic Writing.” Using English for Academic</a:t>
            </a:r>
            <a:r>
              <a:rPr lang="en-US" baseline="0" dirty="0" smtClean="0"/>
              <a:t> Purposes: A Guide for Students in Higher Education. [Website] Retrieved from: http://www.uefap.com/writing/feature/featfram.htm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69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Robert </a:t>
            </a:r>
            <a:r>
              <a:rPr lang="fi-FI" dirty="0" err="1" smtClean="0"/>
              <a:t>Kaplan</a:t>
            </a:r>
            <a:r>
              <a:rPr lang="fi-FI" dirty="0" smtClean="0"/>
              <a:t> </a:t>
            </a:r>
            <a:r>
              <a:rPr lang="en-US" b="1" dirty="0" smtClean="0"/>
              <a:t>CULTURAL THOUGHT PATTERNS IN INTER-CULTURAL EDUCATION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74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66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26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Duke William II, or William the Conquer defeats</a:t>
            </a:r>
            <a:r>
              <a:rPr lang="en-US" baseline="0" dirty="0" smtClean="0"/>
              <a:t> the English King Harold</a:t>
            </a:r>
          </a:p>
          <a:p>
            <a:r>
              <a:rPr lang="en-US" baseline="0" dirty="0" smtClean="0"/>
              <a:t>Anglo-Norman French: Government</a:t>
            </a:r>
          </a:p>
          <a:p>
            <a:r>
              <a:rPr lang="en-US" baseline="0" dirty="0" smtClean="0"/>
              <a:t>Latin: the Church, Commerce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44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This thesis statement begs the question of how? If you're about to write several paragraphs (or pages) about a topic make sure you can confidently defend every point you make.</a:t>
            </a:r>
          </a:p>
          <a:p>
            <a:r>
              <a:rPr lang="en-US" dirty="0" smtClean="0"/>
              <a:t> 2</a:t>
            </a:r>
            <a:r>
              <a:rPr lang="en-US" baseline="0" dirty="0" smtClean="0"/>
              <a:t> </a:t>
            </a:r>
            <a:r>
              <a:rPr lang="en-US" dirty="0" smtClean="0"/>
              <a:t>- Now, we've not just stated that reading is good, we've provided a sampling of all the benefits we're about to bring to light in our paper.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24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McAnsh</a:t>
            </a:r>
            <a:r>
              <a:rPr lang="en-GB" dirty="0" smtClean="0"/>
              <a:t>, A.</a:t>
            </a:r>
            <a:r>
              <a:rPr lang="en-GB" baseline="0" dirty="0" smtClean="0"/>
              <a:t> and Pennington, K. (2005) “Vocabulary Choice.” </a:t>
            </a:r>
            <a:r>
              <a:rPr lang="en-GB" i="1" baseline="0" dirty="0" smtClean="0"/>
              <a:t>Academic Writing in English</a:t>
            </a:r>
            <a:r>
              <a:rPr lang="en-GB" baseline="0" dirty="0" smtClean="0"/>
              <a:t>. [Website] Retrieved 27.11.2013 from http://sana.tkk.fi/awe/style/vocabulary/verbs/index.html.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03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Thesaurus.com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64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13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9" cy="111556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76061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Language</a:t>
            </a:r>
            <a:r>
              <a:rPr lang="en-GB" sz="1000" b="1" baseline="0" dirty="0" smtClean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21469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Language</a:t>
            </a:r>
            <a:r>
              <a:rPr lang="en-GB" sz="1000" b="1" baseline="0" dirty="0" smtClean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5659053"/>
            <a:ext cx="2382106" cy="106673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296533" y="6127840"/>
            <a:ext cx="10451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Language</a:t>
            </a:r>
            <a:r>
              <a:rPr lang="en-GB" sz="1000" b="1" baseline="0" dirty="0" smtClean="0">
                <a:solidFill>
                  <a:schemeClr val="bg1"/>
                </a:solidFill>
              </a:rPr>
              <a:t> Centre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2445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2449208" cy="11155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5875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638"/>
            <a:ext cx="2382106" cy="11155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22445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5" y="5659053"/>
            <a:ext cx="2382105" cy="106673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292699" y="6145213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dirty="0" smtClean="0"/>
              <a:t>Language Centre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88950"/>
            <a:ext cx="79851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82738"/>
            <a:ext cx="7985125" cy="4135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C1FA-6406-4F6E-8B87-075C3F7AFCCC}" type="datetime1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C335-66D6-4D5F-B69F-9E830373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Language Centre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2884" y="1495425"/>
            <a:ext cx="109966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50" b="1" dirty="0" smtClean="0">
                <a:solidFill>
                  <a:schemeClr val="tx1"/>
                </a:solidFill>
              </a:rPr>
              <a:t>Language Centre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4400" dirty="0" smtClean="0"/>
              <a:t>Writing Workshop 1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4400" dirty="0" err="1" smtClean="0"/>
              <a:t>Audience</a:t>
            </a:r>
            <a:r>
              <a:rPr lang="fi-FI" sz="4400" dirty="0"/>
              <a:t>,</a:t>
            </a:r>
            <a:r>
              <a:rPr lang="fi-FI" sz="4400" dirty="0" smtClean="0"/>
              <a:t> Style &amp; </a:t>
            </a:r>
            <a:r>
              <a:rPr lang="fi-FI" sz="4400" dirty="0" err="1" smtClean="0"/>
              <a:t>Purpose</a:t>
            </a:r>
            <a:endParaRPr lang="fi-F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400" i="0" dirty="0" err="1" smtClean="0"/>
              <a:t>Teacher</a:t>
            </a:r>
            <a:r>
              <a:rPr lang="fi-FI" sz="2400" i="0" dirty="0" smtClean="0"/>
              <a:t>:  Malachy Halpin</a:t>
            </a:r>
          </a:p>
        </p:txBody>
      </p:sp>
    </p:spTree>
    <p:extLst>
      <p:ext uri="{BB962C8B-B14F-4D97-AF65-F5344CB8AC3E}">
        <p14:creationId xmlns:p14="http://schemas.microsoft.com/office/powerpoint/2010/main" val="38042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Structuring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dirty="0" smtClean="0"/>
              <a:t>The </a:t>
            </a:r>
            <a:r>
              <a:rPr lang="en-US" altLang="fi-FI" dirty="0" err="1" smtClean="0"/>
              <a:t>Toulmin-Zappen</a:t>
            </a:r>
            <a:r>
              <a:rPr lang="en-US" altLang="fi-FI" dirty="0" smtClean="0"/>
              <a:t> model</a:t>
            </a:r>
            <a:r>
              <a:rPr lang="en-US" altLang="fi-FI" dirty="0"/>
              <a:t/>
            </a:r>
            <a:br>
              <a:rPr lang="en-US" altLang="fi-FI" dirty="0"/>
            </a:br>
            <a:r>
              <a:rPr lang="en-US" altLang="fi-FI" sz="3200" dirty="0" smtClean="0"/>
              <a:t>(Problem-solution </a:t>
            </a:r>
            <a:r>
              <a:rPr lang="en-US" altLang="fi-FI" sz="3200" dirty="0"/>
              <a:t>p</a:t>
            </a:r>
            <a:r>
              <a:rPr lang="en-US" altLang="fi-FI" sz="3200" dirty="0" smtClean="0"/>
              <a:t>attern)</a:t>
            </a:r>
            <a:endParaRPr lang="fi-FI" altLang="fi-FI" sz="32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540001" y="1696308"/>
            <a:ext cx="8085599" cy="3354158"/>
          </a:xfrm>
          <a:solidFill>
            <a:schemeClr val="bg1"/>
          </a:solidFill>
        </p:spPr>
        <p:txBody>
          <a:bodyPr/>
          <a:lstStyle/>
          <a:p>
            <a:r>
              <a:rPr lang="fi-FI" altLang="fi-FI" b="0" dirty="0" err="1" smtClean="0"/>
              <a:t>Arguably</a:t>
            </a:r>
            <a:r>
              <a:rPr lang="fi-FI" altLang="fi-FI" b="0" dirty="0" smtClean="0"/>
              <a:t>, </a:t>
            </a:r>
            <a:r>
              <a:rPr lang="fi-FI" altLang="fi-FI" b="0" dirty="0" err="1" smtClean="0"/>
              <a:t>the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most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important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pattern</a:t>
            </a:r>
            <a:r>
              <a:rPr lang="fi-FI" altLang="fi-FI" b="0" dirty="0" smtClean="0"/>
              <a:t> of </a:t>
            </a:r>
            <a:r>
              <a:rPr lang="fi-FI" altLang="fi-FI" b="0" dirty="0" err="1" smtClean="0"/>
              <a:t>organization</a:t>
            </a:r>
            <a:r>
              <a:rPr lang="fi-FI" altLang="fi-FI" b="0" dirty="0" smtClean="0"/>
              <a:t> in </a:t>
            </a:r>
          </a:p>
          <a:p>
            <a:r>
              <a:rPr lang="fi-FI" altLang="fi-FI" b="0" dirty="0" err="1" smtClean="0"/>
              <a:t>academic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writing</a:t>
            </a:r>
            <a:r>
              <a:rPr lang="fi-FI" altLang="fi-FI" b="0" dirty="0" smtClean="0"/>
              <a:t>.</a:t>
            </a:r>
          </a:p>
          <a:p>
            <a:pPr marL="342900" indent="-342900">
              <a:buFontTx/>
              <a:buChar char="-"/>
            </a:pPr>
            <a:endParaRPr lang="fi-FI" altLang="fi-FI" b="1" dirty="0" smtClean="0"/>
          </a:p>
          <a:p>
            <a:pPr marL="0" indent="0">
              <a:buFontTx/>
              <a:buNone/>
            </a:pPr>
            <a:r>
              <a:rPr lang="fi-FI" altLang="fi-FI" dirty="0" err="1" smtClean="0"/>
              <a:t>This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model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its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variants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are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commonly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found</a:t>
            </a:r>
            <a:r>
              <a:rPr lang="fi-FI" altLang="fi-FI" dirty="0" smtClean="0"/>
              <a:t> in:</a:t>
            </a:r>
          </a:p>
          <a:p>
            <a:pPr marL="342900" indent="-342900">
              <a:buFontTx/>
              <a:buChar char="-"/>
            </a:pPr>
            <a:r>
              <a:rPr lang="fi-FI" altLang="fi-FI" b="0" dirty="0" err="1" smtClean="0"/>
              <a:t>argumentative</a:t>
            </a:r>
            <a:r>
              <a:rPr lang="fi-FI" altLang="fi-FI" b="0" dirty="0" smtClean="0"/>
              <a:t> </a:t>
            </a:r>
            <a:r>
              <a:rPr lang="fi-FI" altLang="fi-FI" b="0" dirty="0"/>
              <a:t>and </a:t>
            </a:r>
            <a:r>
              <a:rPr lang="fi-FI" altLang="fi-FI" b="0" dirty="0" err="1"/>
              <a:t>evaluative</a:t>
            </a:r>
            <a:r>
              <a:rPr lang="fi-FI" altLang="fi-FI" b="0" dirty="0"/>
              <a:t> </a:t>
            </a:r>
            <a:r>
              <a:rPr lang="fi-FI" altLang="fi-FI" b="0" dirty="0" err="1"/>
              <a:t>critical</a:t>
            </a:r>
            <a:r>
              <a:rPr lang="fi-FI" altLang="fi-FI" b="0" dirty="0"/>
              <a:t> </a:t>
            </a:r>
            <a:r>
              <a:rPr lang="fi-FI" altLang="fi-FI" b="0" dirty="0" err="1" smtClean="0"/>
              <a:t>thinking</a:t>
            </a:r>
            <a:endParaRPr lang="fi-FI" altLang="fi-FI" b="0" dirty="0" smtClean="0"/>
          </a:p>
          <a:p>
            <a:pPr marL="342900" indent="-342900">
              <a:buFontTx/>
              <a:buChar char="-"/>
            </a:pPr>
            <a:r>
              <a:rPr lang="fi-FI" altLang="fi-FI" b="0" dirty="0" smtClean="0"/>
              <a:t>Bachelor, </a:t>
            </a:r>
            <a:r>
              <a:rPr lang="fi-FI" altLang="fi-FI" b="0" dirty="0" err="1" smtClean="0"/>
              <a:t>Master’s</a:t>
            </a:r>
            <a:r>
              <a:rPr lang="fi-FI" altLang="fi-FI" b="0" dirty="0" smtClean="0"/>
              <a:t> and </a:t>
            </a:r>
            <a:r>
              <a:rPr lang="fi-FI" altLang="fi-FI" b="0" dirty="0" err="1" smtClean="0"/>
              <a:t>Doctoral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thesis</a:t>
            </a:r>
            <a:r>
              <a:rPr lang="fi-FI" altLang="fi-FI" b="0" dirty="0" smtClean="0"/>
              <a:t> </a:t>
            </a:r>
            <a:r>
              <a:rPr lang="fi-FI" altLang="fi-FI" b="0" dirty="0" err="1"/>
              <a:t>introductions</a:t>
            </a:r>
            <a:r>
              <a:rPr lang="fi-FI" altLang="fi-FI" b="0" dirty="0"/>
              <a:t> and </a:t>
            </a:r>
            <a:r>
              <a:rPr lang="fi-FI" altLang="fi-FI" b="0" dirty="0" err="1" smtClean="0"/>
              <a:t>abstracts</a:t>
            </a:r>
            <a:endParaRPr lang="fi-FI" altLang="fi-FI" b="0" dirty="0" smtClean="0"/>
          </a:p>
          <a:p>
            <a:pPr marL="342900" indent="-342900">
              <a:buFontTx/>
              <a:buChar char="-"/>
            </a:pPr>
            <a:r>
              <a:rPr lang="fi-FI" altLang="fi-FI" b="0" dirty="0" err="1"/>
              <a:t>r</a:t>
            </a:r>
            <a:r>
              <a:rPr lang="fi-FI" altLang="fi-FI" b="0" dirty="0" err="1" smtClean="0"/>
              <a:t>esearch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articles</a:t>
            </a:r>
            <a:endParaRPr lang="fi-FI" altLang="fi-FI" b="0" dirty="0"/>
          </a:p>
          <a:p>
            <a:pPr marL="342900" indent="-342900">
              <a:buFontTx/>
              <a:buChar char="-"/>
            </a:pPr>
            <a:r>
              <a:rPr lang="fi-FI" altLang="fi-FI" b="0" dirty="0" err="1" smtClean="0"/>
              <a:t>research</a:t>
            </a:r>
            <a:r>
              <a:rPr lang="fi-FI" altLang="fi-FI" b="0" dirty="0" smtClean="0"/>
              <a:t> </a:t>
            </a:r>
            <a:r>
              <a:rPr lang="fi-FI" altLang="fi-FI" b="0" dirty="0" err="1" smtClean="0"/>
              <a:t>reports</a:t>
            </a:r>
            <a:r>
              <a:rPr lang="fi-FI" altLang="fi-FI" b="0" dirty="0" smtClean="0"/>
              <a:t> and </a:t>
            </a:r>
            <a:r>
              <a:rPr lang="fi-FI" altLang="fi-FI" b="0" dirty="0" err="1" smtClean="0"/>
              <a:t>proposals</a:t>
            </a:r>
            <a:endParaRPr lang="fi-FI" altLang="fi-FI" b="0" dirty="0" smtClean="0"/>
          </a:p>
        </p:txBody>
      </p:sp>
    </p:spTree>
    <p:extLst>
      <p:ext uri="{BB962C8B-B14F-4D97-AF65-F5344CB8AC3E}">
        <p14:creationId xmlns:p14="http://schemas.microsoft.com/office/powerpoint/2010/main" val="16012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smtClean="0"/>
              <a:t>The Problem-Solution Pattern</a:t>
            </a:r>
            <a:endParaRPr lang="fi-FI" altLang="fi-FI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C4F76-6930-4C2C-AA25-15D93C8C837F}" type="slidenum">
              <a:rPr lang="en-US" altLang="ja-JP" sz="900">
                <a:solidFill>
                  <a:srgbClr val="000000"/>
                </a:solidFill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9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557213" y="1347844"/>
            <a:ext cx="7272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200" b="1" dirty="0">
                <a:solidFill>
                  <a:srgbClr val="00B0F0"/>
                </a:solidFill>
                <a:ea typeface="MS PGothic" panose="020B0600070205080204" pitchFamily="34" charset="-128"/>
              </a:rPr>
              <a:t>Four </a:t>
            </a:r>
            <a:r>
              <a:rPr lang="en-US" altLang="ja-JP" sz="3200" b="1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rhetorical moves</a:t>
            </a:r>
            <a:endParaRPr lang="en-US" altLang="ja-JP" sz="2800" b="1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874713" y="2079538"/>
            <a:ext cx="74898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Situation </a:t>
            </a:r>
            <a:r>
              <a:rPr lang="en-US" altLang="ja-JP" sz="2800" b="1" dirty="0">
                <a:solidFill>
                  <a:srgbClr val="CC0000"/>
                </a:solidFill>
                <a:ea typeface="MS PGothic" panose="020B0600070205080204" pitchFamily="34" charset="-128"/>
              </a:rPr>
              <a:t/>
            </a:r>
            <a:br>
              <a:rPr lang="en-US" altLang="ja-JP" sz="2800" b="1" dirty="0">
                <a:solidFill>
                  <a:srgbClr val="CC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relevant or important about the topic?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Problem</a:t>
            </a:r>
            <a:r>
              <a:rPr lang="en-US" altLang="ja-JP" sz="1800" b="1" dirty="0">
                <a:solidFill>
                  <a:srgbClr val="006666"/>
                </a:solidFill>
                <a:ea typeface="MS PGothic" panose="020B0600070205080204" pitchFamily="34" charset="-128"/>
              </a:rPr>
              <a:t/>
            </a:r>
            <a:br>
              <a:rPr lang="en-US" altLang="ja-JP" sz="1800" b="1" dirty="0">
                <a:solidFill>
                  <a:srgbClr val="006666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wrong with the current situation? </a:t>
            </a:r>
            <a:b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is needed or lacking?</a:t>
            </a:r>
            <a:endParaRPr lang="en-US" altLang="ja-JP" sz="3200" dirty="0">
              <a:solidFill>
                <a:srgbClr val="CC0000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Solution</a:t>
            </a:r>
            <a:r>
              <a:rPr lang="en-US" altLang="ja-JP" sz="1800" b="1" dirty="0">
                <a:solidFill>
                  <a:srgbClr val="008080"/>
                </a:solidFill>
                <a:ea typeface="MS PGothic" panose="020B0600070205080204" pitchFamily="34" charset="-128"/>
              </a:rPr>
              <a:t/>
            </a:r>
            <a:br>
              <a:rPr lang="en-US" altLang="ja-JP" sz="1800" b="1" dirty="0">
                <a:solidFill>
                  <a:srgbClr val="00808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What </a:t>
            </a:r>
            <a:r>
              <a:rPr lang="en-US" altLang="ja-JP" sz="20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is the solution?</a:t>
            </a:r>
            <a:endParaRPr lang="en-US" altLang="ja-JP" sz="2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800" b="1" dirty="0">
                <a:solidFill>
                  <a:srgbClr val="92D050"/>
                </a:solidFill>
                <a:ea typeface="MS PGothic" panose="020B0600070205080204" pitchFamily="34" charset="-128"/>
              </a:rPr>
              <a:t>Evaluation</a:t>
            </a:r>
            <a:r>
              <a:rPr lang="en-US" altLang="ja-JP" sz="1800" b="1" dirty="0">
                <a:solidFill>
                  <a:srgbClr val="CC0000"/>
                </a:solidFill>
                <a:ea typeface="MS PGothic" panose="020B0600070205080204" pitchFamily="34" charset="-128"/>
              </a:rPr>
              <a:t/>
            </a:r>
            <a:br>
              <a:rPr lang="en-US" altLang="ja-JP" sz="1800" b="1" dirty="0">
                <a:solidFill>
                  <a:srgbClr val="CC0000"/>
                </a:solidFill>
                <a:ea typeface="MS PGothic" panose="020B0600070205080204" pitchFamily="34" charset="-128"/>
              </a:rPr>
            </a:br>
            <a:r>
              <a:rPr lang="en-US" altLang="ja-JP" sz="2000" dirty="0">
                <a:solidFill>
                  <a:srgbClr val="000000"/>
                </a:solidFill>
                <a:ea typeface="MS PGothic" panose="020B0600070205080204" pitchFamily="34" charset="-128"/>
              </a:rPr>
              <a:t>Is this a good solution? </a:t>
            </a:r>
          </a:p>
        </p:txBody>
      </p:sp>
      <p:sp>
        <p:nvSpPr>
          <p:cNvPr id="595973" name="AutoShape 5"/>
          <p:cNvSpPr>
            <a:spLocks noChangeArrowheads="1"/>
          </p:cNvSpPr>
          <p:nvPr/>
        </p:nvSpPr>
        <p:spPr bwMode="auto">
          <a:xfrm>
            <a:off x="329610" y="2438782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4" name="AutoShape 6"/>
          <p:cNvSpPr>
            <a:spLocks noChangeArrowheads="1"/>
          </p:cNvSpPr>
          <p:nvPr/>
        </p:nvSpPr>
        <p:spPr bwMode="auto">
          <a:xfrm>
            <a:off x="357188" y="3301884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5" name="AutoShape 7"/>
          <p:cNvSpPr>
            <a:spLocks noChangeArrowheads="1"/>
          </p:cNvSpPr>
          <p:nvPr/>
        </p:nvSpPr>
        <p:spPr bwMode="auto">
          <a:xfrm>
            <a:off x="298450" y="4128485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595976" name="AutoShape 8"/>
          <p:cNvSpPr>
            <a:spLocks noChangeArrowheads="1"/>
          </p:cNvSpPr>
          <p:nvPr/>
        </p:nvSpPr>
        <p:spPr bwMode="auto">
          <a:xfrm rot="10800000">
            <a:off x="5348583" y="4273449"/>
            <a:ext cx="517525" cy="720725"/>
          </a:xfrm>
          <a:prstGeom prst="curvedRightArrow">
            <a:avLst>
              <a:gd name="adj1" fmla="val 27853"/>
              <a:gd name="adj2" fmla="val 55706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582" y="4994175"/>
            <a:ext cx="30296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rgbClr val="00B0F0"/>
                </a:solidFill>
              </a:rPr>
              <a:t>If </a:t>
            </a:r>
            <a:r>
              <a:rPr lang="fi-FI" sz="2000" b="1" dirty="0" err="1" smtClean="0">
                <a:solidFill>
                  <a:srgbClr val="00B0F0"/>
                </a:solidFill>
              </a:rPr>
              <a:t>not</a:t>
            </a:r>
            <a:r>
              <a:rPr lang="fi-FI" sz="2000" b="1" dirty="0" smtClean="0">
                <a:solidFill>
                  <a:srgbClr val="00B0F0"/>
                </a:solidFill>
              </a:rPr>
              <a:t>, </a:t>
            </a:r>
            <a:r>
              <a:rPr lang="fi-FI" sz="2000" b="1" dirty="0" err="1" smtClean="0">
                <a:solidFill>
                  <a:srgbClr val="00B0F0"/>
                </a:solidFill>
              </a:rPr>
              <a:t>repeat</a:t>
            </a:r>
            <a:r>
              <a:rPr lang="fi-FI" sz="2000" b="1" dirty="0" smtClean="0">
                <a:solidFill>
                  <a:srgbClr val="00B0F0"/>
                </a:solidFill>
              </a:rPr>
              <a:t> </a:t>
            </a:r>
            <a:r>
              <a:rPr lang="fi-FI" sz="2000" b="1" dirty="0" err="1" smtClean="0">
                <a:solidFill>
                  <a:srgbClr val="00B0F0"/>
                </a:solidFill>
              </a:rPr>
              <a:t>move</a:t>
            </a:r>
            <a:r>
              <a:rPr lang="fi-FI" sz="2000" b="1" dirty="0" smtClean="0">
                <a:solidFill>
                  <a:srgbClr val="00B0F0"/>
                </a:solidFill>
              </a:rPr>
              <a:t> 3 &amp; 4.</a:t>
            </a:r>
            <a:endParaRPr lang="fi-FI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/>
      <p:bldP spid="595973" grpId="0" animBg="1"/>
      <p:bldP spid="595974" grpId="0" animBg="1"/>
      <p:bldP spid="595975" grpId="0" animBg="1"/>
      <p:bldP spid="59597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Put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thesis</a:t>
            </a:r>
            <a:r>
              <a:rPr lang="fi-FI" dirty="0" smtClean="0"/>
              <a:t> into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Problem-Solution</a:t>
            </a:r>
            <a:r>
              <a:rPr lang="fi-FI" dirty="0" smtClean="0"/>
              <a:t> </a:t>
            </a:r>
            <a:r>
              <a:rPr lang="fi-FI" dirty="0" err="1" smtClean="0"/>
              <a:t>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b="0" dirty="0" err="1" smtClean="0"/>
              <a:t>Share</a:t>
            </a:r>
            <a:r>
              <a:rPr lang="fi-FI" b="0" dirty="0" smtClean="0"/>
              <a:t> </a:t>
            </a:r>
            <a:r>
              <a:rPr lang="fi-FI" b="0" dirty="0" err="1" smtClean="0"/>
              <a:t>your</a:t>
            </a:r>
            <a:r>
              <a:rPr lang="fi-FI" b="0" dirty="0" smtClean="0"/>
              <a:t> </a:t>
            </a:r>
            <a:r>
              <a:rPr lang="fi-FI" b="0" dirty="0" err="1" smtClean="0"/>
              <a:t>points</a:t>
            </a:r>
            <a:r>
              <a:rPr lang="fi-FI" b="0" dirty="0" smtClean="0"/>
              <a:t> </a:t>
            </a:r>
            <a:r>
              <a:rPr lang="fi-FI" b="0" dirty="0" err="1" smtClean="0"/>
              <a:t>with</a:t>
            </a:r>
            <a:r>
              <a:rPr lang="fi-FI" b="0" dirty="0" smtClean="0"/>
              <a:t> a </a:t>
            </a:r>
            <a:r>
              <a:rPr lang="fi-FI" b="0" dirty="0" err="1" smtClean="0"/>
              <a:t>partner</a:t>
            </a:r>
            <a:r>
              <a:rPr lang="fi-FI" b="0" dirty="0" smtClean="0"/>
              <a:t>. </a:t>
            </a:r>
            <a:r>
              <a:rPr lang="fi-FI" b="0" dirty="0" err="1" smtClean="0"/>
              <a:t>Give</a:t>
            </a:r>
            <a:r>
              <a:rPr lang="fi-FI" b="0" dirty="0" smtClean="0"/>
              <a:t> feedback.</a:t>
            </a:r>
          </a:p>
          <a:p>
            <a:endParaRPr lang="fi-FI" dirty="0"/>
          </a:p>
          <a:p>
            <a:r>
              <a:rPr lang="fi-FI" dirty="0" err="1" smtClean="0"/>
              <a:t>Situation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Problem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Solution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Evaluation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3180521" y="2207161"/>
            <a:ext cx="240450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 smtClean="0">
                <a:solidFill>
                  <a:srgbClr val="00B0F0"/>
                </a:solidFill>
              </a:rPr>
              <a:t>Impact</a:t>
            </a:r>
            <a:r>
              <a:rPr lang="fi-FI" sz="2000" dirty="0" smtClean="0">
                <a:solidFill>
                  <a:srgbClr val="00B0F0"/>
                </a:solidFill>
              </a:rPr>
              <a:t>? </a:t>
            </a:r>
            <a:r>
              <a:rPr lang="fi-FI" sz="2000" dirty="0" err="1" smtClean="0">
                <a:solidFill>
                  <a:srgbClr val="00B0F0"/>
                </a:solidFill>
              </a:rPr>
              <a:t>Importance</a:t>
            </a:r>
            <a:r>
              <a:rPr lang="fi-FI" sz="20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fi-FI" sz="2000" dirty="0" err="1" smtClean="0">
                <a:solidFill>
                  <a:srgbClr val="00B0F0"/>
                </a:solidFill>
              </a:rPr>
              <a:t>Background</a:t>
            </a:r>
            <a:r>
              <a:rPr lang="fi-FI" sz="2000" dirty="0" smtClean="0">
                <a:solidFill>
                  <a:srgbClr val="00B0F0"/>
                </a:solidFill>
              </a:rPr>
              <a:t>?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0521" y="3190311"/>
            <a:ext cx="15903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Gap</a:t>
            </a:r>
            <a:r>
              <a:rPr lang="fi-FI" sz="2000" dirty="0" smtClean="0">
                <a:solidFill>
                  <a:srgbClr val="FF0000"/>
                </a:solidFill>
              </a:rPr>
              <a:t>? </a:t>
            </a:r>
            <a:r>
              <a:rPr lang="fi-FI" sz="2000" dirty="0" err="1" smtClean="0">
                <a:solidFill>
                  <a:srgbClr val="FF0000"/>
                </a:solidFill>
              </a:rPr>
              <a:t>Wrong</a:t>
            </a:r>
            <a:r>
              <a:rPr lang="fi-FI" sz="20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0521" y="4016084"/>
            <a:ext cx="330218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dirty="0" err="1" smtClean="0">
                <a:solidFill>
                  <a:srgbClr val="92D050"/>
                </a:solidFill>
              </a:rPr>
              <a:t>The</a:t>
            </a:r>
            <a:r>
              <a:rPr lang="fi-FI" sz="2000" dirty="0" smtClean="0">
                <a:solidFill>
                  <a:srgbClr val="92D050"/>
                </a:solidFill>
              </a:rPr>
              <a:t> </a:t>
            </a:r>
            <a:r>
              <a:rPr lang="fi-FI" sz="2000" dirty="0" err="1" smtClean="0">
                <a:solidFill>
                  <a:srgbClr val="92D050"/>
                </a:solidFill>
              </a:rPr>
              <a:t>aim</a:t>
            </a:r>
            <a:r>
              <a:rPr lang="fi-FI" sz="2000" dirty="0" smtClean="0">
                <a:solidFill>
                  <a:srgbClr val="92D050"/>
                </a:solidFill>
              </a:rPr>
              <a:t> of my </a:t>
            </a:r>
            <a:r>
              <a:rPr lang="fi-FI" sz="2000" dirty="0" err="1" smtClean="0">
                <a:solidFill>
                  <a:srgbClr val="92D050"/>
                </a:solidFill>
              </a:rPr>
              <a:t>thesis</a:t>
            </a:r>
            <a:r>
              <a:rPr lang="fi-FI" sz="2000" dirty="0" smtClean="0">
                <a:solidFill>
                  <a:srgbClr val="92D050"/>
                </a:solidFill>
              </a:rPr>
              <a:t> is to…?</a:t>
            </a:r>
          </a:p>
        </p:txBody>
      </p:sp>
    </p:spTree>
    <p:extLst>
      <p:ext uri="{BB962C8B-B14F-4D97-AF65-F5344CB8AC3E}">
        <p14:creationId xmlns:p14="http://schemas.microsoft.com/office/powerpoint/2010/main" val="23117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Aims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7186" y="1855303"/>
            <a:ext cx="8770684" cy="29552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Creating</a:t>
            </a:r>
            <a:r>
              <a:rPr lang="fi-FI" dirty="0" smtClean="0"/>
              <a:t> a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Swales</a:t>
            </a:r>
            <a:r>
              <a:rPr lang="fi-FI" dirty="0" smtClean="0"/>
              <a:t> 1990)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err="1" smtClean="0"/>
              <a:t>Move</a:t>
            </a:r>
            <a:r>
              <a:rPr lang="fi-FI" dirty="0" smtClean="0"/>
              <a:t> 1: </a:t>
            </a:r>
            <a:r>
              <a:rPr lang="fi-FI" dirty="0" err="1" smtClean="0"/>
              <a:t>Establishing</a:t>
            </a:r>
            <a:r>
              <a:rPr lang="fi-FI" dirty="0" smtClean="0"/>
              <a:t> a </a:t>
            </a:r>
            <a:r>
              <a:rPr lang="fi-FI" dirty="0" err="1" smtClean="0"/>
              <a:t>Territory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Move</a:t>
            </a:r>
            <a:r>
              <a:rPr lang="fi-FI" dirty="0" smtClean="0"/>
              <a:t> 2: </a:t>
            </a:r>
            <a:r>
              <a:rPr lang="fi-FI" dirty="0" err="1" smtClean="0"/>
              <a:t>Establishing</a:t>
            </a:r>
            <a:r>
              <a:rPr lang="fi-FI" dirty="0" smtClean="0"/>
              <a:t> a </a:t>
            </a:r>
            <a:r>
              <a:rPr lang="fi-FI" dirty="0" err="1" smtClean="0"/>
              <a:t>Niche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Move</a:t>
            </a:r>
            <a:r>
              <a:rPr lang="fi-FI" dirty="0" smtClean="0"/>
              <a:t> 3: </a:t>
            </a:r>
            <a:r>
              <a:rPr lang="fi-FI" dirty="0" err="1" smtClean="0"/>
              <a:t>Occupying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Niche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007498" y="6018246"/>
            <a:ext cx="48752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England 1066 AD</a:t>
            </a:r>
            <a:endParaRPr lang="en-US" sz="40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Thesis Statement: Bad vs. Good</a:t>
            </a:r>
            <a:br>
              <a:rPr lang="en-US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It's worth reiterating that a strong thesis statement is specific. If you find yourself using general words like "good</a:t>
            </a:r>
            <a:r>
              <a:rPr lang="en-US" dirty="0" smtClean="0"/>
              <a:t>,"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weak thesis statement:</a:t>
            </a:r>
          </a:p>
          <a:p>
            <a:pPr algn="ctr"/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Because the reader can ask why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should I? What's in it for me?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30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of Good and Bad Thesis statements.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Bad: </a:t>
            </a:r>
            <a:r>
              <a:rPr lang="en-US" dirty="0" smtClean="0"/>
              <a:t>Reading </a:t>
            </a:r>
            <a:r>
              <a:rPr lang="en-US" dirty="0"/>
              <a:t>can develop a child's analytical mind.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like "can," aren't strong enough.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Good:</a:t>
            </a:r>
          </a:p>
          <a:p>
            <a:r>
              <a:rPr lang="en-US" dirty="0" smtClean="0"/>
              <a:t>Reading </a:t>
            </a:r>
            <a:r>
              <a:rPr lang="en-US" dirty="0"/>
              <a:t>develops a child</a:t>
            </a:r>
            <a:r>
              <a:rPr lang="en-US" dirty="0">
                <a:solidFill>
                  <a:srgbClr val="FF0000"/>
                </a:solidFill>
              </a:rPr>
              <a:t>'s</a:t>
            </a:r>
            <a:r>
              <a:rPr lang="en-US" dirty="0"/>
              <a:t> mind by fostering comprehension skills, increasing vocabulary, and exposing them to new worlds they might not otherwise encounter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 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7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Improved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Good: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Irish people should </a:t>
            </a:r>
            <a:r>
              <a:rPr lang="en-US" dirty="0"/>
              <a:t>add exercise to their daily morning routine because it not only keeps their bodies at a healthy weight but also reduces the risk of high blood pressure.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Here, we've made several specifications i.e.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Irish People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(not everyone), the morning routine (not the evening), weight maintenance, and high blood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pressure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0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Writing Clinic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3600" smtClean="0">
                <a:solidFill>
                  <a:srgbClr val="00B0F0"/>
                </a:solidFill>
              </a:rPr>
              <a:t>6 </a:t>
            </a:r>
            <a:r>
              <a:rPr lang="fi-FI" sz="3600" dirty="0" err="1" smtClean="0">
                <a:solidFill>
                  <a:srgbClr val="00B0F0"/>
                </a:solidFill>
              </a:rPr>
              <a:t>sessions</a:t>
            </a:r>
            <a:r>
              <a:rPr lang="fi-FI" sz="3600" dirty="0" smtClean="0">
                <a:solidFill>
                  <a:srgbClr val="00B0F0"/>
                </a:solidFill>
              </a:rPr>
              <a:t> for </a:t>
            </a:r>
            <a:r>
              <a:rPr lang="fi-FI" sz="3600" i="1" u="sng" dirty="0" smtClean="0">
                <a:solidFill>
                  <a:srgbClr val="00B0F0"/>
                </a:solidFill>
              </a:rPr>
              <a:t>FREE</a:t>
            </a:r>
          </a:p>
          <a:p>
            <a:endParaRPr lang="fi-FI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b="0" dirty="0" err="1" smtClean="0"/>
              <a:t>Meet</a:t>
            </a:r>
            <a:r>
              <a:rPr lang="fi-FI" b="0" dirty="0" smtClean="0"/>
              <a:t> </a:t>
            </a:r>
            <a:r>
              <a:rPr lang="fi-FI" b="0" dirty="0" err="1" smtClean="0"/>
              <a:t>one</a:t>
            </a:r>
            <a:r>
              <a:rPr lang="fi-FI" b="0" dirty="0" smtClean="0"/>
              <a:t>-to-</a:t>
            </a:r>
            <a:r>
              <a:rPr lang="fi-FI" b="0" dirty="0" err="1" smtClean="0"/>
              <a:t>one</a:t>
            </a:r>
            <a:r>
              <a:rPr lang="fi-FI" b="0" dirty="0" smtClean="0"/>
              <a:t> for an </a:t>
            </a:r>
            <a:r>
              <a:rPr lang="fi-FI" b="0" dirty="0" err="1" smtClean="0"/>
              <a:t>hour</a:t>
            </a:r>
            <a:r>
              <a:rPr lang="fi-FI" b="0" dirty="0" smtClean="0"/>
              <a:t> </a:t>
            </a:r>
            <a:r>
              <a:rPr lang="fi-FI" b="0" dirty="0" err="1" smtClean="0"/>
              <a:t>with</a:t>
            </a:r>
            <a:r>
              <a:rPr lang="fi-FI" b="0" dirty="0" smtClean="0"/>
              <a:t> a Language Centre </a:t>
            </a:r>
            <a:r>
              <a:rPr lang="fi-FI" b="0" dirty="0" err="1" smtClean="0"/>
              <a:t>teacher</a:t>
            </a:r>
            <a:r>
              <a:rPr lang="fi-FI" b="0" dirty="0" smtClean="0"/>
              <a:t> to help </a:t>
            </a:r>
            <a:r>
              <a:rPr lang="fi-FI" b="0" dirty="0" err="1" smtClean="0"/>
              <a:t>you</a:t>
            </a:r>
            <a:r>
              <a:rPr lang="fi-FI" b="0" dirty="0" smtClean="0"/>
              <a:t> </a:t>
            </a:r>
            <a:r>
              <a:rPr lang="fi-FI" b="0" dirty="0" err="1" smtClean="0"/>
              <a:t>improve</a:t>
            </a:r>
            <a:r>
              <a:rPr lang="fi-FI" b="0" dirty="0" smtClean="0"/>
              <a:t> </a:t>
            </a:r>
            <a:r>
              <a:rPr lang="fi-FI" b="0" dirty="0" err="1" smtClean="0"/>
              <a:t>your</a:t>
            </a:r>
            <a:r>
              <a:rPr lang="fi-FI" b="0" dirty="0" smtClean="0"/>
              <a:t> </a:t>
            </a:r>
            <a:r>
              <a:rPr lang="fi-FI" b="0" dirty="0" err="1" smtClean="0"/>
              <a:t>writing</a:t>
            </a:r>
            <a:r>
              <a:rPr lang="fi-FI" b="0" dirty="0" smtClean="0"/>
              <a:t>. In person </a:t>
            </a:r>
            <a:r>
              <a:rPr lang="fi-FI" b="0" dirty="0" err="1" smtClean="0"/>
              <a:t>or</a:t>
            </a:r>
            <a:r>
              <a:rPr lang="fi-FI" b="0" dirty="0" smtClean="0"/>
              <a:t> via Skype.</a:t>
            </a:r>
          </a:p>
          <a:p>
            <a:endParaRPr lang="fi-FI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err="1" smtClean="0"/>
              <a:t>Book</a:t>
            </a:r>
            <a:r>
              <a:rPr lang="fi-FI" b="0" dirty="0" smtClean="0"/>
              <a:t> </a:t>
            </a:r>
            <a:r>
              <a:rPr lang="fi-FI" b="0" dirty="0" err="1" smtClean="0"/>
              <a:t>through</a:t>
            </a:r>
            <a:r>
              <a:rPr lang="fi-FI" b="0" dirty="0" smtClean="0"/>
              <a:t> </a:t>
            </a:r>
            <a:r>
              <a:rPr lang="fi-FI" dirty="0" err="1" smtClean="0">
                <a:solidFill>
                  <a:srgbClr val="00B0F0"/>
                </a:solidFill>
              </a:rPr>
              <a:t>MyCourses</a:t>
            </a:r>
            <a:endParaRPr lang="fi-FI" dirty="0">
              <a:solidFill>
                <a:srgbClr val="00B0F0"/>
              </a:solidFill>
            </a:endParaRPr>
          </a:p>
          <a:p>
            <a:endParaRPr lang="fi-FI" b="0" dirty="0"/>
          </a:p>
          <a:p>
            <a:r>
              <a:rPr lang="fi-FI" b="0" i="1" dirty="0">
                <a:solidFill>
                  <a:srgbClr val="00B0F0"/>
                </a:solidFill>
              </a:rPr>
              <a:t>https://into.aalto.fi/display/enlc/Writing+Clinic</a:t>
            </a:r>
          </a:p>
        </p:txBody>
      </p:sp>
    </p:spTree>
    <p:extLst>
      <p:ext uri="{BB962C8B-B14F-4D97-AF65-F5344CB8AC3E}">
        <p14:creationId xmlns:p14="http://schemas.microsoft.com/office/powerpoint/2010/main" val="41480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571" y="5579706"/>
            <a:ext cx="8658809" cy="1082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Formality – Verbs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576491"/>
            <a:ext cx="3988079" cy="3831557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Anglo-Saxon verbs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FF0000"/>
                </a:solidFill>
              </a:rPr>
              <a:t>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Give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Be going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Have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623873" y="1590139"/>
            <a:ext cx="3988079" cy="470747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Latinate verbs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Be situated, be listed, serve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Perform, implement, execute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Become, acquire, procure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Provide, supply,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Will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Possess, include, contain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Should, must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Denote, indicate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Place, attach, insert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Employ, utilize, apply, exploit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0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Thesaurus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2500" t="30000" r="34750" b="12222"/>
          <a:stretch/>
        </p:blipFill>
        <p:spPr>
          <a:xfrm>
            <a:off x="182880" y="1458995"/>
            <a:ext cx="8763000" cy="5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Google </a:t>
            </a:r>
            <a:r>
              <a:rPr lang="fi-FI" dirty="0" err="1" smtClean="0"/>
              <a:t>Scholar</a:t>
            </a:r>
            <a:r>
              <a:rPr lang="fi-FI" dirty="0" smtClean="0"/>
              <a:t> as a </a:t>
            </a:r>
            <a:r>
              <a:rPr lang="fi-FI" dirty="0" err="1" smtClean="0"/>
              <a:t>corpus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9750" y="2051983"/>
            <a:ext cx="8085138" cy="30985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0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Formality – Nouns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 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know-how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trouble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n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</a:t>
            </a:r>
            <a:r>
              <a:rPr lang="en-US" b="0" dirty="0" smtClean="0"/>
              <a:t>he meaning (of)</a:t>
            </a:r>
            <a:endParaRPr lang="en-US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 device, object, instrument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</a:t>
            </a:r>
            <a:r>
              <a:rPr lang="en-US" b="0" dirty="0" smtClean="0"/>
              <a:t>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</a:t>
            </a:r>
            <a:r>
              <a:rPr lang="en-US" b="0" dirty="0" smtClean="0"/>
              <a:t>ifficulty,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</a:t>
            </a:r>
            <a:r>
              <a:rPr lang="en-US" b="0" dirty="0" smtClean="0"/>
              <a:t> concept, plan, notion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</a:t>
            </a:r>
            <a:r>
              <a:rPr lang="en-US" b="0" dirty="0" smtClean="0"/>
              <a:t>he purpose, aim, objective, target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34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Formality – Adjectives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small, tiny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big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different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</a:t>
            </a:r>
            <a:r>
              <a:rPr lang="en-US" b="0" dirty="0" smtClean="0"/>
              <a:t>uitable, effective, beneficial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poor, ineffective, unsuitable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minute, insignificant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</a:t>
            </a:r>
            <a:r>
              <a:rPr lang="en-US" b="0" dirty="0" smtClean="0"/>
              <a:t>ajor, high, large, great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</a:t>
            </a:r>
            <a:r>
              <a:rPr lang="en-US" b="0" dirty="0" smtClean="0"/>
              <a:t>arious, a variety of, separate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131090" y="6469271"/>
            <a:ext cx="32928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McAnsh</a:t>
            </a:r>
            <a:r>
              <a:rPr lang="en-GB" sz="1600" dirty="0"/>
              <a:t> &amp; Pennington, 2005)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64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750" t="13926" r="22334" b="12296"/>
          <a:stretch/>
        </p:blipFill>
        <p:spPr>
          <a:xfrm>
            <a:off x="0" y="0"/>
            <a:ext cx="10957560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/>
              <a:t>Level of certainty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/>
              <a:t>Likelihood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/>
              <a:t>Distance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0" dirty="0" smtClean="0"/>
              <a:t>Softening generalizations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89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2555" y="5635690"/>
            <a:ext cx="8434874" cy="110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24974"/>
          <a:stretch/>
        </p:blipFill>
        <p:spPr>
          <a:xfrm>
            <a:off x="105821" y="1919970"/>
            <a:ext cx="3738392" cy="49380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of Certainty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0030" y="1416810"/>
            <a:ext cx="8085599" cy="104819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Small groups</a:t>
            </a:r>
          </a:p>
          <a:p>
            <a:r>
              <a:rPr lang="en-US" dirty="0" smtClean="0"/>
              <a:t>Arrange from most to least certain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7662" y="6032307"/>
            <a:ext cx="7133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Prove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15893" y="2610315"/>
            <a:ext cx="113973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Establish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3241" y="5514392"/>
            <a:ext cx="6684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Imply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55516" y="2991005"/>
            <a:ext cx="1041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Contend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211" y="4159459"/>
            <a:ext cx="7982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Refute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4331" y="4525320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Suggest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1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2555" y="5635690"/>
            <a:ext cx="8434874" cy="110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r="24974"/>
          <a:stretch/>
        </p:blipFill>
        <p:spPr>
          <a:xfrm>
            <a:off x="105821" y="1919970"/>
            <a:ext cx="3738392" cy="493802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88534" y="94693"/>
            <a:ext cx="1819263" cy="6204306"/>
          </a:xfrm>
        </p:spPr>
        <p:txBody>
          <a:bodyPr/>
          <a:lstStyle/>
          <a:p>
            <a:r>
              <a:rPr lang="en-US" sz="1800" b="0" dirty="0" smtClean="0">
                <a:solidFill>
                  <a:srgbClr val="00B0F0"/>
                </a:solidFill>
              </a:rPr>
              <a:t>Prove</a:t>
            </a:r>
          </a:p>
          <a:p>
            <a:r>
              <a:rPr lang="en-US" sz="1800" b="0" dirty="0" smtClean="0"/>
              <a:t>Validate</a:t>
            </a:r>
          </a:p>
          <a:p>
            <a:r>
              <a:rPr lang="en-US" sz="1800" b="0" dirty="0" smtClean="0"/>
              <a:t>Confirm</a:t>
            </a:r>
          </a:p>
          <a:p>
            <a:r>
              <a:rPr lang="en-US" sz="1800" b="0" dirty="0" smtClean="0"/>
              <a:t>Corroborate</a:t>
            </a:r>
          </a:p>
          <a:p>
            <a:r>
              <a:rPr lang="en-US" sz="1800" b="0" dirty="0" smtClean="0"/>
              <a:t>Affirm</a:t>
            </a:r>
          </a:p>
          <a:p>
            <a:r>
              <a:rPr lang="en-US" sz="1800" b="0" dirty="0" smtClean="0">
                <a:solidFill>
                  <a:srgbClr val="00B0F0"/>
                </a:solidFill>
              </a:rPr>
              <a:t>Refute</a:t>
            </a:r>
          </a:p>
          <a:p>
            <a:r>
              <a:rPr lang="en-US" sz="1800" b="0" dirty="0" smtClean="0"/>
              <a:t>Attest</a:t>
            </a:r>
          </a:p>
          <a:p>
            <a:r>
              <a:rPr lang="en-US" sz="1800" b="0" dirty="0" smtClean="0">
                <a:solidFill>
                  <a:srgbClr val="00B0F0"/>
                </a:solidFill>
              </a:rPr>
              <a:t>Establish</a:t>
            </a:r>
          </a:p>
          <a:p>
            <a:r>
              <a:rPr lang="en-US" sz="1800" b="0" dirty="0" smtClean="0"/>
              <a:t>Demonstrate</a:t>
            </a:r>
          </a:p>
          <a:p>
            <a:r>
              <a:rPr lang="en-US" sz="1800" b="0" dirty="0" smtClean="0"/>
              <a:t>Show</a:t>
            </a:r>
          </a:p>
          <a:p>
            <a:r>
              <a:rPr lang="en-US" sz="1800" b="0" dirty="0" smtClean="0"/>
              <a:t>Indicate</a:t>
            </a:r>
          </a:p>
          <a:p>
            <a:r>
              <a:rPr lang="en-US" sz="1800" b="0" dirty="0" smtClean="0"/>
              <a:t>Claim</a:t>
            </a:r>
          </a:p>
          <a:p>
            <a:r>
              <a:rPr lang="en-US" sz="1800" b="0" dirty="0" smtClean="0">
                <a:solidFill>
                  <a:srgbClr val="00B0F0"/>
                </a:solidFill>
              </a:rPr>
              <a:t>Contend</a:t>
            </a:r>
          </a:p>
          <a:p>
            <a:r>
              <a:rPr lang="en-US" sz="1800" b="0" dirty="0" smtClean="0"/>
              <a:t>Argue</a:t>
            </a:r>
          </a:p>
          <a:p>
            <a:r>
              <a:rPr lang="en-US" sz="1800" b="0" dirty="0" smtClean="0"/>
              <a:t>Concede</a:t>
            </a:r>
          </a:p>
          <a:p>
            <a:r>
              <a:rPr lang="en-US" sz="1800" b="0" dirty="0" smtClean="0"/>
              <a:t>Admit</a:t>
            </a:r>
          </a:p>
          <a:p>
            <a:r>
              <a:rPr lang="en-US" sz="1800" b="0" dirty="0" smtClean="0">
                <a:solidFill>
                  <a:srgbClr val="00B0F0"/>
                </a:solidFill>
              </a:rPr>
              <a:t>Suggest</a:t>
            </a:r>
          </a:p>
          <a:p>
            <a:r>
              <a:rPr lang="en-US" sz="1800" b="0" dirty="0" smtClean="0"/>
              <a:t>Propose</a:t>
            </a:r>
          </a:p>
          <a:p>
            <a:r>
              <a:rPr lang="en-US" sz="1800" b="0" dirty="0" smtClean="0">
                <a:solidFill>
                  <a:srgbClr val="00B0F0"/>
                </a:solidFill>
              </a:rPr>
              <a:t>Imply</a:t>
            </a:r>
          </a:p>
          <a:p>
            <a:r>
              <a:rPr lang="en-US" sz="1800" b="0" dirty="0" smtClean="0"/>
              <a:t>Hint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Title 6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5114350" cy="1195798"/>
          </a:xfrm>
        </p:spPr>
        <p:txBody>
          <a:bodyPr/>
          <a:lstStyle/>
          <a:p>
            <a:r>
              <a:rPr lang="en-US" dirty="0" smtClean="0"/>
              <a:t>Level of Certainty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8279431" y="503853"/>
            <a:ext cx="419878" cy="5734497"/>
          </a:xfrm>
          <a:prstGeom prst="downArrow">
            <a:avLst>
              <a:gd name="adj1" fmla="val 50000"/>
              <a:gd name="adj2" fmla="val 89474"/>
            </a:avLst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57887" y="154021"/>
            <a:ext cx="7405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MOST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67780" y="6298998"/>
            <a:ext cx="8431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LEAST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32457" y="6551129"/>
            <a:ext cx="18226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(Lappalainen, 2016)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71381" y="2492237"/>
            <a:ext cx="22572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Toikka et al. (2002)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3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Likelihood – Modal verbs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Word-of-mouth advertising </a:t>
            </a:r>
            <a:r>
              <a:rPr lang="en-US" dirty="0" smtClean="0">
                <a:solidFill>
                  <a:srgbClr val="00B0F0"/>
                </a:solidFill>
              </a:rPr>
              <a:t>influences</a:t>
            </a:r>
            <a:r>
              <a:rPr lang="en-US" b="0" dirty="0" smtClean="0"/>
              <a:t> a consumer’s incentive to purchase a product.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							</a:t>
            </a:r>
            <a:r>
              <a:rPr lang="en-US" dirty="0" smtClean="0">
                <a:solidFill>
                  <a:srgbClr val="00B0F0"/>
                </a:solidFill>
              </a:rPr>
              <a:t>can influence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							could influence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							may influence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F0"/>
                </a:solidFill>
              </a:rPr>
              <a:t>							might influence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03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917" t="13311" r="14271" b="4652"/>
          <a:stretch/>
        </p:blipFill>
        <p:spPr>
          <a:xfrm>
            <a:off x="0" y="0"/>
            <a:ext cx="1082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Likelihood – Phrases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1343193" y="1685675"/>
            <a:ext cx="4400299" cy="383155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400" b="0" dirty="0" smtClean="0"/>
          </a:p>
          <a:p>
            <a:pPr>
              <a:lnSpc>
                <a:spcPct val="150000"/>
              </a:lnSpc>
            </a:pPr>
            <a:r>
              <a:rPr lang="en-US" b="0" dirty="0" smtClean="0"/>
              <a:t>It is clear that…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It is rather clear that…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It is very probable/highly likely that…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It is probable/likely that…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It is possible that…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							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>
          <a:xfrm>
            <a:off x="5995899" y="1944432"/>
            <a:ext cx="3282075" cy="3831557"/>
          </a:xfrm>
        </p:spPr>
        <p:txBody>
          <a:bodyPr/>
          <a:lstStyle/>
          <a:p>
            <a:endParaRPr lang="en-US" b="0" dirty="0" smtClean="0"/>
          </a:p>
          <a:p>
            <a:endParaRPr lang="en-US" b="0" dirty="0"/>
          </a:p>
          <a:p>
            <a:r>
              <a:rPr lang="en-US" b="0" dirty="0"/>
              <a:t>w</a:t>
            </a:r>
            <a:r>
              <a:rPr lang="en-US" b="0" dirty="0" smtClean="0"/>
              <a:t>ord-of-mouth </a:t>
            </a:r>
            <a:r>
              <a:rPr lang="en-US" b="0" dirty="0"/>
              <a:t>advertising influences a consumer’s incentive to purchase a product.</a:t>
            </a:r>
          </a:p>
          <a:p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35700" y="1838325"/>
            <a:ext cx="342900" cy="2951928"/>
          </a:xfrm>
          <a:prstGeom prst="upDownArrow">
            <a:avLst>
              <a:gd name="adj1" fmla="val 38889"/>
              <a:gd name="adj2" fmla="val 805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549" y="1455170"/>
            <a:ext cx="10692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Stronger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403" y="4790253"/>
            <a:ext cx="9074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Weaker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57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1101" y="1685425"/>
            <a:ext cx="4489199" cy="3831557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b="0" dirty="0" smtClean="0"/>
              <a:t>Based on the limited data available…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According to the preliminary study…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Based on previous surveys…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According to some earlier studies…</a:t>
            </a:r>
          </a:p>
          <a:p>
            <a:pPr>
              <a:lnSpc>
                <a:spcPct val="150000"/>
              </a:lnSpc>
            </a:pPr>
            <a:r>
              <a:rPr lang="en-US" b="0" dirty="0" smtClean="0"/>
              <a:t>In the view of many scholars…</a:t>
            </a:r>
            <a:endParaRPr lang="en-US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5311775" y="1685675"/>
            <a:ext cx="3685300" cy="3831557"/>
          </a:xfrm>
        </p:spPr>
        <p:txBody>
          <a:bodyPr anchor="ctr"/>
          <a:lstStyle/>
          <a:p>
            <a:r>
              <a:rPr lang="en-US" b="0" dirty="0"/>
              <a:t>t</a:t>
            </a:r>
            <a:r>
              <a:rPr lang="en-US" b="0" dirty="0" smtClean="0"/>
              <a:t>he African continent has considerable potential for developing solar energy for domestic needs and for export.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Softening generalizations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 smtClean="0"/>
              <a:t>Children living in poverty do poorly in school. </a:t>
            </a:r>
            <a:r>
              <a:rPr lang="en-US" dirty="0" smtClean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70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Softening generalizations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 smtClean="0"/>
              <a:t>Children living in poverty do poorly in school. </a:t>
            </a:r>
            <a:r>
              <a:rPr lang="en-US" dirty="0" smtClean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68031" y="2924425"/>
            <a:ext cx="0" cy="838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76818" y="3772400"/>
            <a:ext cx="1544325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0950" y="3826033"/>
            <a:ext cx="1154162" cy="13279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appear to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t</a:t>
            </a:r>
            <a:r>
              <a:rPr lang="en-US" sz="2000" b="1" dirty="0" smtClean="0">
                <a:solidFill>
                  <a:srgbClr val="00B0F0"/>
                </a:solidFill>
              </a:rPr>
              <a:t>end to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</a:rPr>
              <a:t>s</a:t>
            </a:r>
            <a:r>
              <a:rPr lang="en-US" sz="2000" b="1" dirty="0" smtClean="0">
                <a:solidFill>
                  <a:srgbClr val="00B0F0"/>
                </a:solidFill>
              </a:rPr>
              <a:t>eem to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3300" y="4336140"/>
            <a:ext cx="21079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(Softening verbs)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Softening generalizations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2667125"/>
            <a:ext cx="8085599" cy="1352800"/>
          </a:xfrm>
        </p:spPr>
        <p:txBody>
          <a:bodyPr/>
          <a:lstStyle/>
          <a:p>
            <a:pPr algn="ctr"/>
            <a:r>
              <a:rPr lang="en-US" dirty="0" smtClean="0"/>
              <a:t>Children living in poverty do poorly in school. </a:t>
            </a:r>
            <a:r>
              <a:rPr lang="en-US" dirty="0" smtClean="0">
                <a:solidFill>
                  <a:srgbClr val="00B0F0"/>
                </a:solidFill>
              </a:rPr>
              <a:t>(Strong)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100" y="6143624"/>
            <a:ext cx="229550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Swales and Feak, 2012)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28700" y="2838700"/>
            <a:ext cx="0" cy="8382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262" y="3676900"/>
            <a:ext cx="3397333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0001" y="3717741"/>
            <a:ext cx="3199594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Many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A majority of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Some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F0"/>
                </a:solidFill>
              </a:rPr>
              <a:t>In most parts of the world,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6320" y="4484385"/>
            <a:ext cx="22041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(Limit the subject)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Active versus Passive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Active</a:t>
            </a:r>
            <a:r>
              <a:rPr lang="en-GB" dirty="0" smtClean="0"/>
              <a:t> – Subject performs the action of the verb</a:t>
            </a:r>
          </a:p>
          <a:p>
            <a:endParaRPr lang="en-GB" dirty="0"/>
          </a:p>
          <a:p>
            <a:r>
              <a:rPr lang="en-GB" b="0" dirty="0" smtClean="0"/>
              <a:t>	</a:t>
            </a:r>
            <a:r>
              <a:rPr lang="en-GB" b="0" i="1" dirty="0" smtClean="0"/>
              <a:t>They designed this product to improve efficiency.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F0"/>
                </a:solidFill>
              </a:rPr>
              <a:t>Passive</a:t>
            </a:r>
            <a:r>
              <a:rPr lang="en-GB" dirty="0" smtClean="0"/>
              <a:t> – Subject receives the action of the verb</a:t>
            </a:r>
          </a:p>
          <a:p>
            <a:endParaRPr lang="en-GB" dirty="0"/>
          </a:p>
          <a:p>
            <a:r>
              <a:rPr lang="en-GB" b="0" dirty="0" smtClean="0"/>
              <a:t>	</a:t>
            </a:r>
            <a:r>
              <a:rPr lang="en-GB" b="0" i="1" dirty="0" smtClean="0"/>
              <a:t>The product was designed (by them) to improve efficiency.</a:t>
            </a:r>
          </a:p>
          <a:p>
            <a:endParaRPr lang="en-GB" b="0" i="1" dirty="0"/>
          </a:p>
          <a:p>
            <a:r>
              <a:rPr lang="en-GB" dirty="0" smtClean="0">
                <a:solidFill>
                  <a:srgbClr val="00B0F0"/>
                </a:solidFill>
              </a:rPr>
              <a:t>Which should you use? Why?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Avoid</a:t>
            </a:r>
            <a:r>
              <a:rPr lang="fi-FI" dirty="0" smtClean="0"/>
              <a:t>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pronouns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I </a:t>
            </a:r>
            <a:r>
              <a:rPr lang="fi-FI" dirty="0" err="1" smtClean="0"/>
              <a:t>propose</a:t>
            </a:r>
            <a:r>
              <a:rPr lang="fi-FI" dirty="0" smtClean="0"/>
              <a:t> a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r>
              <a:rPr lang="fi-FI" dirty="0" smtClean="0"/>
              <a:t> for </a:t>
            </a:r>
            <a:r>
              <a:rPr lang="fi-FI" dirty="0" err="1" smtClean="0"/>
              <a:t>recycling</a:t>
            </a:r>
            <a:r>
              <a:rPr lang="fi-FI" dirty="0" smtClean="0"/>
              <a:t> </a:t>
            </a:r>
            <a:r>
              <a:rPr lang="fi-FI" dirty="0" err="1" smtClean="0"/>
              <a:t>plastic</a:t>
            </a:r>
            <a:r>
              <a:rPr lang="fi-FI" dirty="0" smtClean="0"/>
              <a:t>…</a:t>
            </a:r>
          </a:p>
          <a:p>
            <a:endParaRPr lang="fi-FI" dirty="0"/>
          </a:p>
          <a:p>
            <a:r>
              <a:rPr lang="fi-FI" b="0" u="sng" dirty="0" err="1" smtClean="0">
                <a:solidFill>
                  <a:srgbClr val="00B0F0"/>
                </a:solidFill>
              </a:rPr>
              <a:t>Use</a:t>
            </a:r>
            <a:r>
              <a:rPr lang="fi-FI" b="0" u="sng" dirty="0" smtClean="0">
                <a:solidFill>
                  <a:srgbClr val="00B0F0"/>
                </a:solidFill>
              </a:rPr>
              <a:t> </a:t>
            </a:r>
            <a:r>
              <a:rPr lang="fi-FI" b="0" u="sng" dirty="0" err="1" smtClean="0">
                <a:solidFill>
                  <a:srgbClr val="00B0F0"/>
                </a:solidFill>
              </a:rPr>
              <a:t>the</a:t>
            </a:r>
            <a:r>
              <a:rPr lang="fi-FI" b="0" u="sng" dirty="0" smtClean="0">
                <a:solidFill>
                  <a:srgbClr val="00B0F0"/>
                </a:solidFill>
              </a:rPr>
              <a:t> </a:t>
            </a:r>
            <a:r>
              <a:rPr lang="fi-FI" b="0" u="sng" dirty="0" err="1" smtClean="0">
                <a:solidFill>
                  <a:srgbClr val="00B0F0"/>
                </a:solidFill>
              </a:rPr>
              <a:t>inanimate</a:t>
            </a:r>
            <a:r>
              <a:rPr lang="fi-FI" b="0" u="sng" dirty="0" smtClean="0">
                <a:solidFill>
                  <a:srgbClr val="00B0F0"/>
                </a:solidFill>
              </a:rPr>
              <a:t> </a:t>
            </a:r>
            <a:r>
              <a:rPr lang="fi-FI" b="0" u="sng" dirty="0" err="1" smtClean="0">
                <a:solidFill>
                  <a:srgbClr val="00B0F0"/>
                </a:solidFill>
              </a:rPr>
              <a:t>agent</a:t>
            </a:r>
            <a:endParaRPr lang="fi-FI" b="0" u="sng" dirty="0" smtClean="0">
              <a:solidFill>
                <a:srgbClr val="00B0F0"/>
              </a:solidFill>
            </a:endParaRPr>
          </a:p>
          <a:p>
            <a:r>
              <a:rPr lang="fi-FI" b="0" dirty="0" err="1" smtClean="0">
                <a:solidFill>
                  <a:srgbClr val="00B0F0"/>
                </a:solidFill>
              </a:rPr>
              <a:t>This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thesis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/>
              <a:t>proposes</a:t>
            </a:r>
            <a:r>
              <a:rPr lang="fi-FI" b="0" dirty="0" smtClean="0"/>
              <a:t> a </a:t>
            </a:r>
            <a:r>
              <a:rPr lang="fi-FI" b="0" dirty="0" err="1" smtClean="0"/>
              <a:t>new</a:t>
            </a:r>
            <a:r>
              <a:rPr lang="fi-FI" b="0" dirty="0" smtClean="0"/>
              <a:t> </a:t>
            </a:r>
            <a:r>
              <a:rPr lang="fi-FI" b="0" dirty="0" err="1" smtClean="0"/>
              <a:t>solution</a:t>
            </a:r>
            <a:r>
              <a:rPr lang="fi-FI" b="0" dirty="0" smtClean="0"/>
              <a:t> for </a:t>
            </a:r>
            <a:r>
              <a:rPr lang="fi-FI" b="0" dirty="0" err="1" smtClean="0"/>
              <a:t>recycling</a:t>
            </a:r>
            <a:r>
              <a:rPr lang="fi-FI" b="0" dirty="0" smtClean="0"/>
              <a:t> </a:t>
            </a:r>
            <a:r>
              <a:rPr lang="fi-FI" b="0" dirty="0" err="1" smtClean="0"/>
              <a:t>plastic</a:t>
            </a:r>
            <a:r>
              <a:rPr lang="fi-FI" b="0" dirty="0" smtClean="0"/>
              <a:t>…</a:t>
            </a:r>
          </a:p>
          <a:p>
            <a:endParaRPr lang="fi-FI" b="0" dirty="0">
              <a:solidFill>
                <a:srgbClr val="00B0F0"/>
              </a:solidFill>
            </a:endParaRPr>
          </a:p>
          <a:p>
            <a:r>
              <a:rPr lang="fi-FI" b="0" dirty="0" smtClean="0">
                <a:solidFill>
                  <a:srgbClr val="00B0F0"/>
                </a:solidFill>
              </a:rPr>
              <a:t>	</a:t>
            </a:r>
            <a:r>
              <a:rPr lang="fi-FI" b="0" dirty="0" err="1" smtClean="0">
                <a:solidFill>
                  <a:srgbClr val="00B0F0"/>
                </a:solidFill>
              </a:rPr>
              <a:t>This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thesis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analyzes</a:t>
            </a:r>
            <a:r>
              <a:rPr lang="fi-FI" b="0" dirty="0" smtClean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 smtClean="0">
                <a:solidFill>
                  <a:srgbClr val="00B0F0"/>
                </a:solidFill>
              </a:rPr>
              <a:t>	</a:t>
            </a:r>
            <a:r>
              <a:rPr lang="fi-FI" b="0" dirty="0" err="1" smtClean="0">
                <a:solidFill>
                  <a:srgbClr val="00B0F0"/>
                </a:solidFill>
              </a:rPr>
              <a:t>This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paper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argues</a:t>
            </a:r>
            <a:r>
              <a:rPr lang="fi-FI" b="0" dirty="0" smtClean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 smtClean="0">
                <a:solidFill>
                  <a:srgbClr val="00B0F0"/>
                </a:solidFill>
              </a:rPr>
              <a:t>	</a:t>
            </a:r>
            <a:r>
              <a:rPr lang="fi-FI" b="0" dirty="0" err="1" smtClean="0">
                <a:solidFill>
                  <a:srgbClr val="00B0F0"/>
                </a:solidFill>
              </a:rPr>
              <a:t>This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report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discovered</a:t>
            </a:r>
            <a:r>
              <a:rPr lang="fi-FI" b="0" dirty="0" smtClean="0">
                <a:solidFill>
                  <a:srgbClr val="00B0F0"/>
                </a:solidFill>
              </a:rPr>
              <a:t>…</a:t>
            </a:r>
          </a:p>
          <a:p>
            <a:r>
              <a:rPr lang="fi-FI" b="0" dirty="0" smtClean="0">
                <a:solidFill>
                  <a:srgbClr val="00B0F0"/>
                </a:solidFill>
              </a:rPr>
              <a:t>	</a:t>
            </a:r>
            <a:r>
              <a:rPr lang="fi-FI" b="0" dirty="0" err="1" smtClean="0">
                <a:solidFill>
                  <a:srgbClr val="00B0F0"/>
                </a:solidFill>
              </a:rPr>
              <a:t>This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article</a:t>
            </a:r>
            <a:r>
              <a:rPr lang="fi-FI" b="0" dirty="0" smtClean="0">
                <a:solidFill>
                  <a:srgbClr val="00B0F0"/>
                </a:solidFill>
              </a:rPr>
              <a:t> </a:t>
            </a:r>
            <a:r>
              <a:rPr lang="fi-FI" b="0" dirty="0" err="1" smtClean="0">
                <a:solidFill>
                  <a:srgbClr val="00B0F0"/>
                </a:solidFill>
              </a:rPr>
              <a:t>researched</a:t>
            </a:r>
            <a:r>
              <a:rPr lang="fi-FI" b="0" dirty="0" smtClean="0">
                <a:solidFill>
                  <a:srgbClr val="00B0F0"/>
                </a:solidFill>
              </a:rPr>
              <a:t>…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2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 tense – Present simple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 smtClean="0"/>
              <a:t>The data </a:t>
            </a:r>
            <a:r>
              <a:rPr lang="en-US" sz="2000" dirty="0" smtClean="0">
                <a:solidFill>
                  <a:srgbClr val="00B0F0"/>
                </a:solidFill>
              </a:rPr>
              <a:t>suggests</a:t>
            </a:r>
            <a:r>
              <a:rPr lang="en-US" sz="2000" b="0" dirty="0" smtClean="0"/>
              <a:t>…</a:t>
            </a:r>
          </a:p>
          <a:p>
            <a:r>
              <a:rPr lang="en-US" sz="2000" b="0" dirty="0" smtClean="0"/>
              <a:t>There </a:t>
            </a:r>
            <a:r>
              <a:rPr lang="en-US" sz="2000" dirty="0" smtClean="0">
                <a:solidFill>
                  <a:srgbClr val="00B0F0"/>
                </a:solidFill>
              </a:rPr>
              <a:t>is</a:t>
            </a:r>
            <a:r>
              <a:rPr lang="en-US" sz="2000" b="0" dirty="0" smtClean="0"/>
              <a:t> evidence that…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r>
              <a:rPr lang="en-US" sz="2000" dirty="0" smtClean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 smtClean="0"/>
              <a:t>To introduce your work</a:t>
            </a:r>
          </a:p>
          <a:p>
            <a:r>
              <a:rPr lang="en-US" sz="2000" b="0" dirty="0" smtClean="0"/>
              <a:t>To make general statements, conclusions, or interpretations about research</a:t>
            </a:r>
          </a:p>
          <a:p>
            <a:r>
              <a:rPr lang="en-US" sz="2000" b="0" dirty="0" smtClean="0"/>
              <a:t>To introduce evidence or support</a:t>
            </a: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 tense – Past Simple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 smtClean="0"/>
              <a:t>Swales (2002) </a:t>
            </a:r>
            <a:r>
              <a:rPr lang="en-US" sz="2000" dirty="0" smtClean="0">
                <a:solidFill>
                  <a:srgbClr val="00B0F0"/>
                </a:solidFill>
              </a:rPr>
              <a:t>found</a:t>
            </a:r>
            <a:r>
              <a:rPr lang="en-US" sz="2000" b="0" dirty="0" smtClean="0"/>
              <a:t>…</a:t>
            </a:r>
          </a:p>
          <a:p>
            <a:r>
              <a:rPr lang="en-US" sz="2000" b="0" dirty="0" smtClean="0"/>
              <a:t>A paired samples t-test </a:t>
            </a:r>
            <a:r>
              <a:rPr lang="en-US" sz="2000" dirty="0" smtClean="0">
                <a:solidFill>
                  <a:srgbClr val="00B0F0"/>
                </a:solidFill>
              </a:rPr>
              <a:t>was run</a:t>
            </a:r>
            <a:r>
              <a:rPr lang="en-US" sz="2000" b="0" dirty="0" smtClean="0"/>
              <a:t>…</a:t>
            </a:r>
          </a:p>
          <a:p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dirty="0" smtClean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 smtClean="0"/>
              <a:t>To introduce others’ research work</a:t>
            </a:r>
          </a:p>
          <a:p>
            <a:r>
              <a:rPr lang="en-US" sz="2000" b="0" dirty="0" smtClean="0"/>
              <a:t>To describe methods and data in your work</a:t>
            </a:r>
          </a:p>
          <a:p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 tense – Present Perfect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b="0" dirty="0" smtClean="0"/>
              <a:t>Some </a:t>
            </a:r>
            <a:r>
              <a:rPr lang="en-US" sz="2000" b="0" dirty="0"/>
              <a:t>studies </a:t>
            </a:r>
            <a:r>
              <a:rPr lang="en-US" sz="2000" dirty="0">
                <a:solidFill>
                  <a:srgbClr val="00B0F0"/>
                </a:solidFill>
              </a:rPr>
              <a:t>have shown</a:t>
            </a:r>
            <a:r>
              <a:rPr lang="en-US" sz="2000" b="0" dirty="0"/>
              <a:t>…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0" dirty="0" smtClean="0"/>
              <a:t>Researchers </a:t>
            </a:r>
            <a:r>
              <a:rPr lang="en-US" sz="2000" dirty="0" smtClean="0">
                <a:solidFill>
                  <a:srgbClr val="00B0F0"/>
                </a:solidFill>
              </a:rPr>
              <a:t>have discovered</a:t>
            </a:r>
            <a:r>
              <a:rPr lang="en-US" sz="2000" b="0" dirty="0" smtClean="0"/>
              <a:t>...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r>
              <a:rPr lang="en-US" sz="2000" dirty="0" smtClean="0">
                <a:solidFill>
                  <a:srgbClr val="00B0F0"/>
                </a:solidFill>
              </a:rPr>
              <a:t>Uses:</a:t>
            </a:r>
          </a:p>
          <a:p>
            <a:r>
              <a:rPr lang="en-US" sz="2000" b="0" dirty="0" smtClean="0"/>
              <a:t>To connect the past (previous research) with the present (your research).</a:t>
            </a:r>
            <a:endParaRPr lang="en-US" sz="2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753100" y="1685674"/>
            <a:ext cx="250622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writing</a:t>
            </a:r>
            <a:r>
              <a:rPr lang="fi-FI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9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276225" y="5517232"/>
            <a:ext cx="8448675" cy="1131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r="289" b="-421"/>
          <a:stretch/>
        </p:blipFill>
        <p:spPr>
          <a:xfrm>
            <a:off x="4848225" y="2238515"/>
            <a:ext cx="4295775" cy="2263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8117" y="858164"/>
            <a:ext cx="47448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/>
              <a:t>Which dialect to use?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515"/>
            <a:ext cx="45339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Common Dialectal Differences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40001" y="1590425"/>
            <a:ext cx="3988079" cy="3831557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British English</a:t>
            </a:r>
          </a:p>
          <a:p>
            <a:r>
              <a:rPr lang="en-GB" b="0" dirty="0" smtClean="0"/>
              <a:t>Programme</a:t>
            </a:r>
          </a:p>
          <a:p>
            <a:r>
              <a:rPr lang="en-GB" b="0" dirty="0" smtClean="0"/>
              <a:t>Autumn</a:t>
            </a:r>
          </a:p>
          <a:p>
            <a:r>
              <a:rPr lang="en-GB" b="0" dirty="0" smtClean="0"/>
              <a:t>16.00</a:t>
            </a:r>
          </a:p>
          <a:p>
            <a:r>
              <a:rPr lang="en-GB" b="0" dirty="0" smtClean="0"/>
              <a:t>Honour</a:t>
            </a:r>
          </a:p>
          <a:p>
            <a:r>
              <a:rPr lang="en-GB" b="0" dirty="0" smtClean="0"/>
              <a:t>Metre</a:t>
            </a:r>
          </a:p>
          <a:p>
            <a:r>
              <a:rPr lang="en-GB" b="0" dirty="0" smtClean="0"/>
              <a:t>Recognise</a:t>
            </a:r>
          </a:p>
          <a:p>
            <a:r>
              <a:rPr lang="en-GB" b="0" dirty="0" smtClean="0"/>
              <a:t>Analyse</a:t>
            </a:r>
          </a:p>
          <a:p>
            <a:r>
              <a:rPr lang="en-GB" b="0" dirty="0" smtClean="0"/>
              <a:t>Analogue</a:t>
            </a:r>
          </a:p>
          <a:p>
            <a:r>
              <a:rPr lang="en-GB" b="0" dirty="0" smtClean="0"/>
              <a:t>Cancelled</a:t>
            </a:r>
          </a:p>
          <a:p>
            <a:endParaRPr lang="en-GB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637521" y="1590425"/>
            <a:ext cx="3988079" cy="3831557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American English</a:t>
            </a:r>
          </a:p>
          <a:p>
            <a:r>
              <a:rPr lang="en-GB" b="0" dirty="0" smtClean="0"/>
              <a:t>Program</a:t>
            </a:r>
          </a:p>
          <a:p>
            <a:r>
              <a:rPr lang="en-GB" b="0" dirty="0" smtClean="0"/>
              <a:t>Fall</a:t>
            </a:r>
          </a:p>
          <a:p>
            <a:r>
              <a:rPr lang="en-GB" b="0" dirty="0" smtClean="0"/>
              <a:t>4:00 PM</a:t>
            </a:r>
          </a:p>
          <a:p>
            <a:r>
              <a:rPr lang="en-GB" b="0" dirty="0" err="1" smtClean="0"/>
              <a:t>Honor</a:t>
            </a:r>
            <a:endParaRPr lang="en-GB" b="0" dirty="0" smtClean="0"/>
          </a:p>
          <a:p>
            <a:r>
              <a:rPr lang="en-GB" b="0" dirty="0" smtClean="0"/>
              <a:t>Meter</a:t>
            </a:r>
          </a:p>
          <a:p>
            <a:r>
              <a:rPr lang="en-GB" b="0" dirty="0" smtClean="0"/>
              <a:t>Recognize</a:t>
            </a:r>
          </a:p>
          <a:p>
            <a:r>
              <a:rPr lang="en-GB" b="0" dirty="0" err="1" smtClean="0"/>
              <a:t>Analyze</a:t>
            </a:r>
            <a:endParaRPr lang="en-GB" b="0" dirty="0" smtClean="0"/>
          </a:p>
          <a:p>
            <a:r>
              <a:rPr lang="en-GB" b="0" dirty="0" err="1" smtClean="0"/>
              <a:t>Analog</a:t>
            </a:r>
            <a:endParaRPr lang="en-GB" b="0" dirty="0" smtClean="0"/>
          </a:p>
          <a:p>
            <a:r>
              <a:rPr lang="en-GB" b="0" dirty="0" err="1" smtClean="0"/>
              <a:t>Canceled</a:t>
            </a:r>
            <a:endParaRPr lang="en-GB" b="0" dirty="0" smtClean="0"/>
          </a:p>
          <a:p>
            <a:endParaRPr lang="en-GB" b="0" dirty="0" smtClean="0"/>
          </a:p>
          <a:p>
            <a:endParaRPr lang="en-GB" b="0" dirty="0" smtClean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0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Common</a:t>
            </a:r>
            <a:r>
              <a:rPr lang="fi-FI" dirty="0" smtClean="0"/>
              <a:t> </a:t>
            </a:r>
            <a:r>
              <a:rPr lang="fi-FI" dirty="0" err="1" smtClean="0"/>
              <a:t>Dialectal</a:t>
            </a:r>
            <a:r>
              <a:rPr lang="fi-FI" dirty="0" smtClean="0"/>
              <a:t> </a:t>
            </a:r>
            <a:r>
              <a:rPr lang="fi-FI" dirty="0" err="1" smtClean="0"/>
              <a:t>Differences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F0"/>
                </a:solidFill>
              </a:rPr>
              <a:t>British English</a:t>
            </a:r>
          </a:p>
          <a:p>
            <a:endParaRPr lang="fi-FI" b="0" dirty="0"/>
          </a:p>
          <a:p>
            <a:r>
              <a:rPr lang="fi-FI" b="0" dirty="0" err="1" smtClean="0"/>
              <a:t>However</a:t>
            </a:r>
            <a:r>
              <a:rPr lang="fi-FI" b="0" dirty="0" smtClean="0"/>
              <a:t> I </a:t>
            </a:r>
            <a:r>
              <a:rPr lang="fi-FI" b="0" dirty="0" err="1" smtClean="0"/>
              <a:t>would</a:t>
            </a:r>
            <a:r>
              <a:rPr lang="fi-FI" b="0" dirty="0" smtClean="0"/>
              <a:t> </a:t>
            </a:r>
            <a:r>
              <a:rPr lang="fi-FI" b="0" dirty="0" err="1" smtClean="0"/>
              <a:t>suggest</a:t>
            </a:r>
            <a:r>
              <a:rPr lang="fi-FI" b="0" dirty="0" smtClean="0"/>
              <a:t>…</a:t>
            </a:r>
          </a:p>
          <a:p>
            <a:endParaRPr lang="fi-FI" b="0" dirty="0"/>
          </a:p>
          <a:p>
            <a:r>
              <a:rPr lang="fi-FI" b="0" dirty="0" err="1" smtClean="0"/>
              <a:t>Based</a:t>
            </a:r>
            <a:r>
              <a:rPr lang="fi-FI" b="0" dirty="0" smtClean="0"/>
              <a:t> on </a:t>
            </a:r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current</a:t>
            </a:r>
            <a:r>
              <a:rPr lang="fi-FI" b="0" dirty="0" smtClean="0"/>
              <a:t> </a:t>
            </a:r>
            <a:r>
              <a:rPr lang="fi-FI" b="0" dirty="0" err="1" smtClean="0"/>
              <a:t>evidence</a:t>
            </a:r>
            <a:r>
              <a:rPr lang="fi-FI" b="0" dirty="0" smtClean="0"/>
              <a:t> </a:t>
            </a:r>
            <a:r>
              <a:rPr lang="fi-FI" b="0" dirty="0" err="1" smtClean="0"/>
              <a:t>further</a:t>
            </a:r>
            <a:r>
              <a:rPr lang="fi-FI" b="0" dirty="0" smtClean="0"/>
              <a:t> </a:t>
            </a:r>
            <a:r>
              <a:rPr lang="fi-FI" b="0" dirty="0" err="1" smtClean="0"/>
              <a:t>research</a:t>
            </a:r>
            <a:r>
              <a:rPr lang="fi-FI" b="0" dirty="0" smtClean="0"/>
              <a:t> </a:t>
            </a:r>
            <a:r>
              <a:rPr lang="fi-FI" b="0" dirty="0" err="1" smtClean="0"/>
              <a:t>would</a:t>
            </a:r>
            <a:r>
              <a:rPr lang="fi-FI" b="0" dirty="0" smtClean="0"/>
              <a:t> </a:t>
            </a:r>
            <a:r>
              <a:rPr lang="fi-FI" b="0" dirty="0" err="1" smtClean="0"/>
              <a:t>be</a:t>
            </a:r>
            <a:r>
              <a:rPr lang="fi-FI" b="0" dirty="0" smtClean="0"/>
              <a:t>…</a:t>
            </a:r>
          </a:p>
          <a:p>
            <a:endParaRPr lang="fi-FI" b="0" dirty="0"/>
          </a:p>
          <a:p>
            <a:r>
              <a:rPr lang="fi-FI" b="0" dirty="0" err="1" smtClean="0"/>
              <a:t>Dr</a:t>
            </a:r>
            <a:r>
              <a:rPr lang="fi-FI" b="0" dirty="0" smtClean="0"/>
              <a:t> Smith</a:t>
            </a:r>
          </a:p>
          <a:p>
            <a:endParaRPr lang="fi-FI" b="0" dirty="0"/>
          </a:p>
          <a:p>
            <a:r>
              <a:rPr lang="fi-FI" b="0" dirty="0" err="1" smtClean="0"/>
              <a:t>Yours</a:t>
            </a:r>
            <a:r>
              <a:rPr lang="fi-FI" b="0" dirty="0" smtClean="0"/>
              <a:t> </a:t>
            </a:r>
            <a:r>
              <a:rPr lang="fi-FI" b="0" dirty="0" err="1" smtClean="0"/>
              <a:t>sincerely</a:t>
            </a:r>
            <a:endParaRPr lang="fi-FI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F0"/>
                </a:solidFill>
              </a:rPr>
              <a:t>American English</a:t>
            </a:r>
          </a:p>
          <a:p>
            <a:endParaRPr lang="fi-FI" dirty="0"/>
          </a:p>
          <a:p>
            <a:r>
              <a:rPr lang="fi-FI" b="0" dirty="0" err="1" smtClean="0"/>
              <a:t>However</a:t>
            </a:r>
            <a:r>
              <a:rPr lang="fi-FI" b="0" dirty="0" smtClean="0"/>
              <a:t>, I </a:t>
            </a:r>
            <a:r>
              <a:rPr lang="fi-FI" b="0" dirty="0" err="1" smtClean="0"/>
              <a:t>would</a:t>
            </a:r>
            <a:r>
              <a:rPr lang="fi-FI" b="0" dirty="0" smtClean="0"/>
              <a:t> </a:t>
            </a:r>
            <a:r>
              <a:rPr lang="fi-FI" b="0" dirty="0" err="1" smtClean="0"/>
              <a:t>suggest</a:t>
            </a:r>
            <a:r>
              <a:rPr lang="fi-FI" b="0" dirty="0" smtClean="0"/>
              <a:t>…</a:t>
            </a:r>
          </a:p>
          <a:p>
            <a:endParaRPr lang="fi-FI" b="0" dirty="0"/>
          </a:p>
          <a:p>
            <a:r>
              <a:rPr lang="fi-FI" b="0" dirty="0" err="1" smtClean="0"/>
              <a:t>Based</a:t>
            </a:r>
            <a:r>
              <a:rPr lang="fi-FI" b="0" dirty="0" smtClean="0"/>
              <a:t> on </a:t>
            </a:r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current</a:t>
            </a:r>
            <a:r>
              <a:rPr lang="fi-FI" b="0" dirty="0" smtClean="0"/>
              <a:t> </a:t>
            </a:r>
            <a:r>
              <a:rPr lang="fi-FI" b="0" dirty="0" err="1" smtClean="0"/>
              <a:t>evidence</a:t>
            </a:r>
            <a:r>
              <a:rPr lang="fi-FI" b="0" dirty="0" smtClean="0"/>
              <a:t>, </a:t>
            </a:r>
            <a:r>
              <a:rPr lang="fi-FI" b="0" dirty="0" err="1" smtClean="0"/>
              <a:t>further</a:t>
            </a:r>
            <a:r>
              <a:rPr lang="fi-FI" b="0" dirty="0" smtClean="0"/>
              <a:t> </a:t>
            </a:r>
            <a:r>
              <a:rPr lang="fi-FI" b="0" dirty="0" err="1" smtClean="0"/>
              <a:t>research</a:t>
            </a:r>
            <a:r>
              <a:rPr lang="fi-FI" b="0" dirty="0" smtClean="0"/>
              <a:t> </a:t>
            </a:r>
            <a:r>
              <a:rPr lang="fi-FI" b="0" dirty="0" err="1" smtClean="0"/>
              <a:t>would</a:t>
            </a:r>
            <a:r>
              <a:rPr lang="fi-FI" b="0" dirty="0" smtClean="0"/>
              <a:t> </a:t>
            </a:r>
            <a:r>
              <a:rPr lang="fi-FI" b="0" dirty="0" err="1" smtClean="0"/>
              <a:t>be</a:t>
            </a:r>
            <a:r>
              <a:rPr lang="fi-FI" b="0" dirty="0" smtClean="0"/>
              <a:t>…</a:t>
            </a:r>
          </a:p>
          <a:p>
            <a:endParaRPr lang="fi-FI" b="0" dirty="0"/>
          </a:p>
          <a:p>
            <a:r>
              <a:rPr lang="fi-FI" b="0" dirty="0" err="1" smtClean="0"/>
              <a:t>Dr</a:t>
            </a:r>
            <a:r>
              <a:rPr lang="fi-FI" b="0" dirty="0" smtClean="0"/>
              <a:t>. Smith</a:t>
            </a:r>
          </a:p>
          <a:p>
            <a:endParaRPr lang="fi-FI" b="0" dirty="0"/>
          </a:p>
          <a:p>
            <a:r>
              <a:rPr lang="fi-FI" b="0" dirty="0" err="1" smtClean="0"/>
              <a:t>Sincerely</a:t>
            </a:r>
            <a:r>
              <a:rPr lang="fi-FI" b="0" dirty="0" smtClean="0"/>
              <a:t> </a:t>
            </a:r>
            <a:r>
              <a:rPr lang="fi-FI" b="0" dirty="0" err="1" smtClean="0"/>
              <a:t>yours</a:t>
            </a:r>
            <a:r>
              <a:rPr lang="fi-FI" b="0" dirty="0" smtClean="0"/>
              <a:t>,</a:t>
            </a:r>
            <a:endParaRPr lang="fi-FI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4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Checklist to produce reader-friendly </a:t>
            </a:r>
            <a:r>
              <a:rPr lang="en-US" sz="2800" dirty="0"/>
              <a:t>text in a more formal voice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8779" y="1685675"/>
            <a:ext cx="3988079" cy="3831557"/>
          </a:xfrm>
        </p:spPr>
        <p:txBody>
          <a:bodyPr/>
          <a:lstStyle/>
          <a:p>
            <a:r>
              <a:rPr lang="en-US" sz="1200" dirty="0" smtClean="0"/>
              <a:t>Use </a:t>
            </a:r>
            <a:r>
              <a:rPr lang="en-US" sz="1200" dirty="0"/>
              <a:t>transitions (words, </a:t>
            </a:r>
            <a:r>
              <a:rPr lang="en-US" sz="1200" dirty="0" smtClean="0"/>
              <a:t>phrases</a:t>
            </a:r>
            <a:r>
              <a:rPr lang="en-US" sz="1200" dirty="0"/>
              <a:t>)/</a:t>
            </a:r>
            <a:r>
              <a:rPr lang="en-US" sz="1200" dirty="0" smtClean="0"/>
              <a:t>signposts/connectors</a:t>
            </a:r>
          </a:p>
          <a:p>
            <a:endParaRPr lang="en-US" sz="1200" dirty="0"/>
          </a:p>
          <a:p>
            <a:r>
              <a:rPr lang="en-US" sz="1200" dirty="0" smtClean="0"/>
              <a:t>Use </a:t>
            </a:r>
            <a:r>
              <a:rPr lang="en-US" sz="1200" dirty="0"/>
              <a:t>formal language (e.g. no contractions, </a:t>
            </a:r>
            <a:r>
              <a:rPr lang="en-US" sz="1200" i="1" dirty="0"/>
              <a:t>it's -&gt; it is, don't -&gt; do not, won't -&gt; will not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Use </a:t>
            </a:r>
            <a:r>
              <a:rPr lang="en-US" sz="1200" dirty="0"/>
              <a:t>reporting verbs where needed and add the appropriate in-text reference</a:t>
            </a:r>
            <a:r>
              <a:rPr lang="en-US" sz="1200" dirty="0" smtClean="0"/>
              <a:t>*.</a:t>
            </a:r>
          </a:p>
          <a:p>
            <a:endParaRPr lang="en-US" sz="1200" dirty="0"/>
          </a:p>
          <a:p>
            <a:r>
              <a:rPr lang="en-US" sz="1200" dirty="0" smtClean="0"/>
              <a:t>Be </a:t>
            </a:r>
            <a:r>
              <a:rPr lang="en-US" sz="1200" dirty="0"/>
              <a:t>consistent with the use of tense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 smtClean="0"/>
              <a:t>Check </a:t>
            </a:r>
            <a:r>
              <a:rPr lang="en-US" sz="1200" dirty="0"/>
              <a:t>your use of articles (</a:t>
            </a:r>
            <a:r>
              <a:rPr lang="en-US" sz="1200" i="1" dirty="0"/>
              <a:t>a/an/the</a:t>
            </a:r>
            <a:r>
              <a:rPr lang="en-US" sz="1200" dirty="0"/>
              <a:t> - 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sz="1200" dirty="0" smtClean="0"/>
              <a:t>Check </a:t>
            </a:r>
            <a:r>
              <a:rPr lang="en-US" sz="1200" dirty="0"/>
              <a:t>subject-verb agreement (the author </a:t>
            </a:r>
            <a:r>
              <a:rPr lang="en-US" sz="1200" dirty="0" err="1"/>
              <a:t>highlightS</a:t>
            </a:r>
            <a:r>
              <a:rPr lang="en-US" sz="1200" dirty="0"/>
              <a:t>/the authors highlight_)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 smtClean="0"/>
              <a:t>Check </a:t>
            </a:r>
            <a:r>
              <a:rPr lang="en-US" sz="1200" dirty="0"/>
              <a:t>that each paragraph contains one main point or </a:t>
            </a:r>
            <a:r>
              <a:rPr lang="en-US" sz="1200" dirty="0" smtClean="0"/>
              <a:t>idea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endParaRPr lang="fi-FI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1200" dirty="0"/>
              <a:t>Check that each paragraph is longer than one </a:t>
            </a:r>
            <a:r>
              <a:rPr lang="en-US" sz="1200" dirty="0" smtClean="0"/>
              <a:t>sentence. 3-5 sentences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Avoid </a:t>
            </a:r>
            <a:r>
              <a:rPr lang="en-US" sz="1200" dirty="0"/>
              <a:t>starting a sentence with And, But, So (use more formal transitions instead; </a:t>
            </a:r>
            <a:r>
              <a:rPr lang="en-US" sz="1200" i="1" dirty="0"/>
              <a:t>In addition/Furthermore/However/Therefore</a:t>
            </a:r>
            <a:r>
              <a:rPr lang="en-US" sz="1200" dirty="0"/>
              <a:t>...)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-        Use more formal words </a:t>
            </a:r>
            <a:r>
              <a:rPr lang="en-US" sz="1200" dirty="0" err="1"/>
              <a:t>words</a:t>
            </a:r>
            <a:r>
              <a:rPr lang="en-US" sz="1200" dirty="0"/>
              <a:t> like (partly because they are more exact) </a:t>
            </a:r>
            <a:r>
              <a:rPr lang="en-US" sz="1200" i="1" dirty="0"/>
              <a:t>many </a:t>
            </a:r>
            <a:r>
              <a:rPr lang="en-US" sz="1200" dirty="0"/>
              <a:t>(instead of</a:t>
            </a:r>
            <a:r>
              <a:rPr lang="en-US" sz="1200" i="1" dirty="0"/>
              <a:t> a lot</a:t>
            </a:r>
            <a:r>
              <a:rPr lang="en-US" sz="1200" dirty="0"/>
              <a:t>), </a:t>
            </a:r>
            <a:r>
              <a:rPr lang="en-US" sz="1200" i="1" dirty="0"/>
              <a:t>items </a:t>
            </a:r>
            <a:r>
              <a:rPr lang="en-US" sz="1200" dirty="0"/>
              <a:t>(</a:t>
            </a:r>
            <a:r>
              <a:rPr lang="en-US" sz="1200" i="1" dirty="0"/>
              <a:t>things</a:t>
            </a:r>
            <a:r>
              <a:rPr lang="en-US" sz="1200" dirty="0"/>
              <a:t>), </a:t>
            </a:r>
            <a:r>
              <a:rPr lang="en-US" sz="1200" i="1" dirty="0"/>
              <a:t>receive </a:t>
            </a:r>
            <a:r>
              <a:rPr lang="en-US" sz="1200" dirty="0"/>
              <a:t>(</a:t>
            </a:r>
            <a:r>
              <a:rPr lang="en-US" sz="1200" i="1" dirty="0"/>
              <a:t>get</a:t>
            </a:r>
            <a:r>
              <a:rPr lang="en-US" sz="1200" dirty="0"/>
              <a:t>) [see further examples below] 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Use metalanguage to guide the reader through your text, e.g. with the help of connectors/transitions/sign posts. Furthermore, Additionally … however… In contrast to...,  ..presents/discusses four different categories/types/ of...First, second, third…  Finally, To sum up, Chapter 10,  and similar phrases. These help the reader see the logical connections between the information you provide.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817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Peer feedback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000" b="0" dirty="0"/>
              <a:t>Read </a:t>
            </a:r>
            <a:r>
              <a:rPr lang="fi-FI" sz="2000" b="0" dirty="0" err="1"/>
              <a:t>through</a:t>
            </a:r>
            <a:r>
              <a:rPr lang="fi-FI" sz="2000" b="0" dirty="0"/>
              <a:t> </a:t>
            </a:r>
            <a:r>
              <a:rPr lang="fi-FI" sz="2000" b="0" dirty="0" err="1"/>
              <a:t>your</a:t>
            </a:r>
            <a:r>
              <a:rPr lang="fi-FI" sz="2000" b="0" dirty="0"/>
              <a:t> </a:t>
            </a:r>
            <a:r>
              <a:rPr lang="fi-FI" sz="2000" b="0" dirty="0" err="1"/>
              <a:t>partner’s</a:t>
            </a:r>
            <a:r>
              <a:rPr lang="fi-FI" sz="2000" b="0" dirty="0"/>
              <a:t> </a:t>
            </a:r>
            <a:r>
              <a:rPr lang="fi-FI" sz="2000" b="0" dirty="0" err="1"/>
              <a:t>paper</a:t>
            </a:r>
            <a:r>
              <a:rPr lang="fi-FI" sz="2000" b="0" dirty="0"/>
              <a:t>.</a:t>
            </a:r>
          </a:p>
          <a:p>
            <a:r>
              <a:rPr lang="fi-FI" sz="2000" b="0" dirty="0"/>
              <a:t/>
            </a:r>
            <a:br>
              <a:rPr lang="fi-FI" sz="2000" b="0" dirty="0"/>
            </a:br>
            <a:r>
              <a:rPr lang="fi-FI" sz="2000" b="0" dirty="0"/>
              <a:t>Make </a:t>
            </a:r>
            <a:r>
              <a:rPr lang="fi-FI" sz="2000" b="0" dirty="0" err="1"/>
              <a:t>note</a:t>
            </a:r>
            <a:r>
              <a:rPr lang="fi-FI" sz="2000" b="0" dirty="0"/>
              <a:t> of </a:t>
            </a:r>
            <a:r>
              <a:rPr lang="fi-FI" sz="2000" b="0" dirty="0" err="1"/>
              <a:t>the</a:t>
            </a:r>
            <a:r>
              <a:rPr lang="fi-FI" sz="2000" b="0" dirty="0"/>
              <a:t> </a:t>
            </a:r>
            <a:r>
              <a:rPr lang="fi-FI" sz="2000" b="0" dirty="0" err="1"/>
              <a:t>following</a:t>
            </a:r>
            <a:r>
              <a:rPr lang="fi-FI" sz="2000" b="0" dirty="0"/>
              <a:t>:</a:t>
            </a:r>
          </a:p>
          <a:p>
            <a:pPr marL="342900" indent="-342900">
              <a:buFontTx/>
              <a:buChar char="-"/>
            </a:pPr>
            <a:r>
              <a:rPr lang="fi-FI" sz="2000" b="0" dirty="0"/>
              <a:t>Anglo-</a:t>
            </a:r>
            <a:r>
              <a:rPr lang="fi-FI" sz="2000" b="0" dirty="0" err="1"/>
              <a:t>Saxon</a:t>
            </a:r>
            <a:r>
              <a:rPr lang="fi-FI" sz="2000" b="0" dirty="0"/>
              <a:t> </a:t>
            </a:r>
            <a:r>
              <a:rPr lang="fi-FI" sz="2000" b="0" dirty="0" err="1"/>
              <a:t>verbs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Verb</a:t>
            </a:r>
            <a:r>
              <a:rPr lang="fi-FI" sz="2000" b="0" dirty="0"/>
              <a:t> </a:t>
            </a:r>
            <a:r>
              <a:rPr lang="fi-FI" sz="2000" b="0" dirty="0" err="1"/>
              <a:t>tense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Use</a:t>
            </a:r>
            <a:r>
              <a:rPr lang="fi-FI" sz="2000" b="0" dirty="0"/>
              <a:t> of </a:t>
            </a:r>
            <a:r>
              <a:rPr lang="fi-FI" sz="2000" b="0" dirty="0" err="1"/>
              <a:t>active</a:t>
            </a:r>
            <a:r>
              <a:rPr lang="fi-FI" sz="2000" b="0" dirty="0"/>
              <a:t> and </a:t>
            </a:r>
            <a:r>
              <a:rPr lang="fi-FI" sz="2000" b="0" dirty="0" err="1"/>
              <a:t>passive</a:t>
            </a: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/>
              <a:t>Any</a:t>
            </a:r>
            <a:r>
              <a:rPr lang="fi-FI" sz="2000" b="0" dirty="0"/>
              <a:t> </a:t>
            </a:r>
            <a:r>
              <a:rPr lang="fi-FI" sz="2000" b="0" dirty="0" err="1"/>
              <a:t>shift</a:t>
            </a:r>
            <a:r>
              <a:rPr lang="fi-FI" sz="2000" b="0" dirty="0"/>
              <a:t> in English </a:t>
            </a:r>
            <a:r>
              <a:rPr lang="fi-FI" sz="2000" b="0" dirty="0" err="1" smtClean="0"/>
              <a:t>dialect</a:t>
            </a:r>
            <a:endParaRPr lang="fi-FI" sz="2000" b="0" dirty="0" smtClean="0"/>
          </a:p>
          <a:p>
            <a:pPr marL="342900" indent="-342900">
              <a:buFontTx/>
              <a:buChar char="-"/>
            </a:pPr>
            <a:endParaRPr lang="fi-FI" sz="2000" b="0" dirty="0"/>
          </a:p>
          <a:p>
            <a:pPr marL="342900" indent="-342900">
              <a:buFontTx/>
              <a:buChar char="-"/>
            </a:pPr>
            <a:r>
              <a:rPr lang="fi-FI" sz="2000" b="0" dirty="0" err="1" smtClean="0"/>
              <a:t>Do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you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see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the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problem-solution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pattern</a:t>
            </a:r>
            <a:r>
              <a:rPr lang="fi-FI" sz="2000" b="0" dirty="0"/>
              <a:t>?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9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59549"/>
            <a:ext cx="7985125" cy="37030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Objectivity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 smtClean="0"/>
              <a:t>Complexity</a:t>
            </a:r>
            <a:r>
              <a:rPr lang="fi-FI" sz="2000" b="1" dirty="0"/>
              <a:t>: </a:t>
            </a:r>
            <a:r>
              <a:rPr lang="fi-FI" sz="2000" dirty="0" err="1"/>
              <a:t>lexically</a:t>
            </a:r>
            <a:r>
              <a:rPr lang="fi-FI" sz="2000" dirty="0"/>
              <a:t> and </a:t>
            </a:r>
            <a:r>
              <a:rPr lang="fi-FI" sz="2000" dirty="0" err="1"/>
              <a:t>grammatically</a:t>
            </a:r>
            <a:r>
              <a:rPr lang="fi-FI" sz="2000" dirty="0"/>
              <a:t>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complex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Formality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smtClean="0"/>
              <a:t>Precision </a:t>
            </a:r>
            <a:r>
              <a:rPr lang="fi-FI" sz="2000" b="1" dirty="0" err="1"/>
              <a:t>with</a:t>
            </a:r>
            <a:r>
              <a:rPr lang="fi-FI" sz="2000" b="1" dirty="0"/>
              <a:t> </a:t>
            </a:r>
            <a:r>
              <a:rPr lang="fi-FI" sz="2000" b="1" dirty="0" err="1"/>
              <a:t>facts</a:t>
            </a:r>
            <a:r>
              <a:rPr lang="fi-FI" sz="2000" b="1" dirty="0"/>
              <a:t> &amp; </a:t>
            </a:r>
            <a:r>
              <a:rPr lang="fi-FI" sz="2000" b="1" dirty="0" err="1" smtClean="0"/>
              <a:t>figures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 smtClean="0"/>
              <a:t>Explicitness</a:t>
            </a:r>
            <a:r>
              <a:rPr lang="fi-FI" sz="2000" b="1" dirty="0"/>
              <a:t>: </a:t>
            </a:r>
            <a:r>
              <a:rPr lang="fi-FI" sz="2000" dirty="0" err="1"/>
              <a:t>signposting</a:t>
            </a:r>
            <a:r>
              <a:rPr lang="fi-FI" sz="2000" dirty="0"/>
              <a:t> / </a:t>
            </a:r>
            <a:r>
              <a:rPr lang="fi-FI" sz="2000" dirty="0" err="1"/>
              <a:t>linking</a:t>
            </a:r>
            <a:r>
              <a:rPr lang="fi-FI" sz="2000" dirty="0"/>
              <a:t> </a:t>
            </a:r>
            <a:r>
              <a:rPr lang="fi-FI" sz="2000" dirty="0" err="1" smtClean="0"/>
              <a:t>ideas</a:t>
            </a:r>
            <a:endParaRPr lang="fi-FI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 smtClean="0"/>
              <a:t>Accuracy</a:t>
            </a:r>
            <a:r>
              <a:rPr lang="fi-FI" sz="2000" dirty="0" smtClean="0"/>
              <a:t>: </a:t>
            </a:r>
            <a:r>
              <a:rPr lang="fi-FI" sz="2000" dirty="0" err="1" smtClean="0"/>
              <a:t>narrow</a:t>
            </a:r>
            <a:r>
              <a:rPr lang="fi-FI" sz="2000" dirty="0" smtClean="0"/>
              <a:t> </a:t>
            </a:r>
            <a:r>
              <a:rPr lang="fi-FI" sz="2000" dirty="0" err="1" smtClean="0"/>
              <a:t>specific</a:t>
            </a:r>
            <a:r>
              <a:rPr lang="fi-FI" sz="2000" dirty="0" smtClean="0"/>
              <a:t> </a:t>
            </a:r>
            <a:r>
              <a:rPr lang="fi-FI" sz="2000" dirty="0" err="1" smtClean="0"/>
              <a:t>terminology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Hedging</a:t>
            </a:r>
            <a:r>
              <a:rPr lang="fi-FI" sz="2000" b="1" dirty="0" smtClean="0"/>
              <a:t>: </a:t>
            </a:r>
            <a:r>
              <a:rPr lang="fi-FI" sz="2000" dirty="0" err="1" smtClean="0"/>
              <a:t>cautious</a:t>
            </a:r>
            <a:r>
              <a:rPr lang="fi-FI" sz="2000" dirty="0" smtClean="0"/>
              <a:t> </a:t>
            </a:r>
            <a:r>
              <a:rPr lang="fi-FI" sz="2000" dirty="0" err="1" smtClean="0"/>
              <a:t>language</a:t>
            </a:r>
            <a:r>
              <a:rPr lang="fi-FI" sz="2000" dirty="0" smtClean="0"/>
              <a:t> </a:t>
            </a:r>
            <a:r>
              <a:rPr lang="fi-FI" sz="2000" dirty="0" err="1" smtClean="0"/>
              <a:t>indicating</a:t>
            </a:r>
            <a:r>
              <a:rPr lang="fi-FI" sz="2000" dirty="0" smtClean="0"/>
              <a:t> a </a:t>
            </a:r>
            <a:r>
              <a:rPr lang="fi-FI" sz="2000" dirty="0" err="1" smtClean="0"/>
              <a:t>degree</a:t>
            </a:r>
            <a:r>
              <a:rPr lang="fi-FI" sz="2000" dirty="0" smtClean="0"/>
              <a:t> of </a:t>
            </a:r>
            <a:r>
              <a:rPr lang="fi-FI" sz="2000" dirty="0" err="1" smtClean="0"/>
              <a:t>certainty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 err="1"/>
              <a:t>Responsibility</a:t>
            </a:r>
            <a:r>
              <a:rPr lang="fi-FI" sz="2000" b="1" dirty="0"/>
              <a:t>: </a:t>
            </a:r>
            <a:r>
              <a:rPr lang="fi-FI" sz="2000" dirty="0" err="1" smtClean="0"/>
              <a:t>support</a:t>
            </a:r>
            <a:r>
              <a:rPr lang="fi-FI" sz="2000" dirty="0" smtClean="0"/>
              <a:t> </a:t>
            </a:r>
            <a:r>
              <a:rPr lang="fi-FI" sz="2000" dirty="0" err="1" smtClean="0"/>
              <a:t>claims</a:t>
            </a:r>
            <a:r>
              <a:rPr lang="fi-FI" sz="2000" dirty="0" smtClean="0"/>
              <a:t> </a:t>
            </a:r>
            <a:r>
              <a:rPr lang="fi-FI" sz="2000" dirty="0" err="1" smtClean="0"/>
              <a:t>with</a:t>
            </a:r>
            <a:r>
              <a:rPr lang="fi-FI" sz="2000" dirty="0" smtClean="0"/>
              <a:t> </a:t>
            </a:r>
            <a:r>
              <a:rPr lang="fi-FI" sz="2000" dirty="0" err="1" smtClean="0"/>
              <a:t>evidence</a:t>
            </a:r>
            <a:r>
              <a:rPr lang="fi-FI" sz="2400" dirty="0" smtClean="0"/>
              <a:t>, </a:t>
            </a:r>
            <a:r>
              <a:rPr lang="fi-FI" sz="1800" dirty="0" err="1" smtClean="0"/>
              <a:t>use</a:t>
            </a:r>
            <a:r>
              <a:rPr lang="fi-FI" sz="2400" dirty="0" smtClean="0"/>
              <a:t> </a:t>
            </a:r>
            <a:r>
              <a:rPr lang="fi-FI" sz="2000" dirty="0" err="1" smtClean="0"/>
              <a:t>sources</a:t>
            </a:r>
            <a:r>
              <a:rPr lang="fi-FI" sz="2000" dirty="0"/>
              <a:t>, </a:t>
            </a:r>
            <a:r>
              <a:rPr lang="fi-FI" sz="2000" dirty="0" err="1"/>
              <a:t>critically</a:t>
            </a:r>
            <a:r>
              <a:rPr lang="fi-FI" sz="2000" dirty="0"/>
              <a:t> </a:t>
            </a:r>
            <a:r>
              <a:rPr lang="fi-FI" sz="2000" dirty="0" err="1" smtClean="0"/>
              <a:t>assess</a:t>
            </a:r>
            <a:r>
              <a:rPr lang="fi-FI" sz="2000" dirty="0" smtClean="0"/>
              <a:t> </a:t>
            </a:r>
            <a:r>
              <a:rPr lang="fi-FI" sz="2000" dirty="0" err="1" smtClean="0"/>
              <a:t>sources</a:t>
            </a:r>
            <a:r>
              <a:rPr lang="fi-FI" sz="2000" dirty="0" smtClean="0"/>
              <a:t> </a:t>
            </a:r>
            <a:endParaRPr lang="fi-FI" sz="2800" i="1" dirty="0"/>
          </a:p>
          <a:p>
            <a:endParaRPr lang="fi-FI" sz="2333" b="1" dirty="0"/>
          </a:p>
          <a:p>
            <a:pPr marL="0" indent="0">
              <a:buNone/>
            </a:pPr>
            <a:endParaRPr lang="fi-FI" sz="2333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001" y="382270"/>
            <a:ext cx="7985125" cy="10795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0065BD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What is “good” Academic Writing? </a:t>
            </a:r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0124" y="5162551"/>
            <a:ext cx="1175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(Gillet, 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08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How is English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writing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Kaplan’s</a:t>
            </a:r>
            <a:r>
              <a:rPr lang="fi-FI" dirty="0" smtClean="0"/>
              <a:t> (1966) cross-</a:t>
            </a:r>
            <a:r>
              <a:rPr lang="fi-FI" dirty="0" err="1" smtClean="0"/>
              <a:t>cultural</a:t>
            </a:r>
            <a:r>
              <a:rPr lang="fi-FI" dirty="0" smtClean="0"/>
              <a:t> </a:t>
            </a:r>
            <a:r>
              <a:rPr lang="fi-FI" dirty="0" err="1" smtClean="0"/>
              <a:t>writing</a:t>
            </a:r>
            <a:r>
              <a:rPr lang="fi-FI" dirty="0" smtClean="0"/>
              <a:t> </a:t>
            </a:r>
            <a:r>
              <a:rPr lang="fi-FI" dirty="0" err="1" smtClean="0"/>
              <a:t>conventions</a:t>
            </a:r>
            <a:r>
              <a:rPr lang="fi-FI" dirty="0" smtClean="0"/>
              <a:t>*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8" y="2171440"/>
            <a:ext cx="7966642" cy="2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Academic</a:t>
            </a:r>
            <a:r>
              <a:rPr lang="fi-FI" dirty="0" smtClean="0"/>
              <a:t> Writing in English and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fi-FI" sz="3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Reader-</a:t>
            </a:r>
            <a:r>
              <a:rPr lang="fi-FI" sz="3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responsible</a:t>
            </a:r>
            <a:r>
              <a:rPr lang="fi-FI" sz="3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culture –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responsibility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understanding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message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is </a:t>
            </a:r>
            <a:r>
              <a:rPr lang="fi-FI" sz="3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fi-FI" sz="3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reader</a:t>
            </a:r>
            <a:endParaRPr lang="fi-FI" sz="3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Avoids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stating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obvious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Avoids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repetition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Preference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complicated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structures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40001" y="5364416"/>
            <a:ext cx="7200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Hinds, J. (1987). Reader versus writer responsibility: A new typology. In U. Connor &amp; R. B. Kaplan (Eds.), </a:t>
            </a:r>
            <a:r>
              <a:rPr lang="en-US" sz="1100" i="1" dirty="0"/>
              <a:t>Writing across languages: Analysis of L2 Text </a:t>
            </a:r>
            <a:r>
              <a:rPr lang="en-US" sz="1100" dirty="0"/>
              <a:t>(pp. 141-152). Reading, MA: Addison-Wesley.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10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Differences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Academic</a:t>
            </a:r>
            <a:r>
              <a:rPr lang="fi-FI" dirty="0" smtClean="0"/>
              <a:t> Writing in English and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endParaRPr lang="fi-FI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i-FI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Writer-</a:t>
            </a:r>
            <a:r>
              <a:rPr lang="fi-FI" sz="3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responsible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culture –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responsibility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for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getting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message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across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is on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fi-FI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3000" dirty="0" err="1">
                <a:latin typeface="Calibri" pitchFamily="34" charset="0"/>
                <a:cs typeface="Calibri" pitchFamily="34" charset="0"/>
              </a:rPr>
              <a:t>writer</a:t>
            </a:r>
            <a:endParaRPr lang="fi-FI" sz="30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Gives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lot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of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background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information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 err="1">
                <a:latin typeface="Calibri" pitchFamily="34" charset="0"/>
                <a:cs typeface="Calibri" pitchFamily="34" charset="0"/>
              </a:rPr>
              <a:t>Repetition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summaries</a:t>
            </a:r>
            <a:endParaRPr lang="fi-FI" sz="2667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i-FI" sz="2667" dirty="0">
                <a:latin typeface="Calibri" pitchFamily="34" charset="0"/>
                <a:cs typeface="Calibri" pitchFamily="34" charset="0"/>
              </a:rPr>
              <a:t>Language is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clear</a:t>
            </a:r>
            <a:r>
              <a:rPr lang="fi-FI" sz="2667" dirty="0">
                <a:latin typeface="Calibri" pitchFamily="34" charset="0"/>
                <a:cs typeface="Calibri" pitchFamily="34" charset="0"/>
              </a:rPr>
              <a:t> and </a:t>
            </a:r>
            <a:r>
              <a:rPr lang="fi-FI" sz="2667" dirty="0" err="1">
                <a:latin typeface="Calibri" pitchFamily="34" charset="0"/>
                <a:cs typeface="Calibri" pitchFamily="34" charset="0"/>
              </a:rPr>
              <a:t>simple</a:t>
            </a:r>
            <a:endParaRPr lang="fi-FI" sz="2667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F64257C-E009-394F-997B-9AE811492EDD}" type="datetime1">
              <a:rPr lang="fi-FI" smtClean="0"/>
              <a:pPr>
                <a:defRPr/>
              </a:pPr>
              <a:t>23.6.2020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40001" y="5364416"/>
            <a:ext cx="7200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Hinds, J. (1987). Reader versus writer responsibility: A new typology. In U. Connor &amp; R. B. Kaplan (Eds.), </a:t>
            </a:r>
            <a:r>
              <a:rPr lang="en-US" sz="1100" i="1" dirty="0"/>
              <a:t>Writing across languages: Analysis of L2 Text </a:t>
            </a:r>
            <a:r>
              <a:rPr lang="en-US" sz="1100" dirty="0"/>
              <a:t>(pp. 141-152). Reading, MA: Addison-Wesley. 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201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Aalto_University_2013</Template>
  <TotalTime>5503</TotalTime>
  <Words>1944</Words>
  <Application>Microsoft Office PowerPoint</Application>
  <PresentationFormat>On-screen Show (4:3)</PresentationFormat>
  <Paragraphs>449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Old English Text MT</vt:lpstr>
      <vt:lpstr>Wingdings</vt:lpstr>
      <vt:lpstr>ヒラギノ角ゴ Pro W3</vt:lpstr>
      <vt:lpstr>Aalto_University_2013</vt:lpstr>
      <vt:lpstr>Writing Workshop 1  Audience, Style &amp; Purpose</vt:lpstr>
      <vt:lpstr>Writing Clinic</vt:lpstr>
      <vt:lpstr>PowerPoint Presentation</vt:lpstr>
      <vt:lpstr>What is good academic writing?</vt:lpstr>
      <vt:lpstr>PowerPoint Presentation</vt:lpstr>
      <vt:lpstr>How is English academic writing different?</vt:lpstr>
      <vt:lpstr>Kaplan’s (1966) cross-cultural writing conventions*</vt:lpstr>
      <vt:lpstr>Differences between Academic Writing in English and your language</vt:lpstr>
      <vt:lpstr>Differences between Academic Writing in English and your language</vt:lpstr>
      <vt:lpstr>Structuring the introduction</vt:lpstr>
      <vt:lpstr>The Toulmin-Zappen model (Problem-solution pattern)</vt:lpstr>
      <vt:lpstr>The Problem-Solution Pattern</vt:lpstr>
      <vt:lpstr>Put your thesis into the Problem-Solution pattern</vt:lpstr>
      <vt:lpstr>Aims</vt:lpstr>
      <vt:lpstr>Creating a Research Space  (Swales 1990)</vt:lpstr>
      <vt:lpstr>PowerPoint Presentation</vt:lpstr>
      <vt:lpstr>Thesis Statement: Bad vs. Good </vt:lpstr>
      <vt:lpstr>Example of Good and Bad Thesis statements.</vt:lpstr>
      <vt:lpstr>Improved</vt:lpstr>
      <vt:lpstr>Formality – Verbs </vt:lpstr>
      <vt:lpstr>Thesaurus</vt:lpstr>
      <vt:lpstr>Google Scholar as a corpus tool</vt:lpstr>
      <vt:lpstr>Formality – Nouns</vt:lpstr>
      <vt:lpstr>Formality – Adjectives</vt:lpstr>
      <vt:lpstr>PowerPoint Presentation</vt:lpstr>
      <vt:lpstr>Hedging</vt:lpstr>
      <vt:lpstr>Level of Certainty</vt:lpstr>
      <vt:lpstr>Level of Certainty</vt:lpstr>
      <vt:lpstr>Likelihood – Modal verbs</vt:lpstr>
      <vt:lpstr>Likelihood – Phrases</vt:lpstr>
      <vt:lpstr>Distance</vt:lpstr>
      <vt:lpstr>Softening generalizations</vt:lpstr>
      <vt:lpstr>Softening generalizations</vt:lpstr>
      <vt:lpstr>Softening generalizations</vt:lpstr>
      <vt:lpstr>Active versus Passive Voice</vt:lpstr>
      <vt:lpstr>Avoid personal pronouns</vt:lpstr>
      <vt:lpstr>Verb tense – Present simple</vt:lpstr>
      <vt:lpstr>Verb tense – Past Simple </vt:lpstr>
      <vt:lpstr>Verb tense – Present Perfect </vt:lpstr>
      <vt:lpstr>PowerPoint Presentation</vt:lpstr>
      <vt:lpstr>Common Dialectal Differences</vt:lpstr>
      <vt:lpstr>Common Dialectal Differences</vt:lpstr>
      <vt:lpstr>Checklist to produce reader-friendly text in a more formal voice</vt:lpstr>
      <vt:lpstr>Peer feedback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Forget Maurice</dc:creator>
  <cp:lastModifiedBy>Halpin Malachy</cp:lastModifiedBy>
  <cp:revision>116</cp:revision>
  <cp:lastPrinted>2012-10-17T07:14:15Z</cp:lastPrinted>
  <dcterms:created xsi:type="dcterms:W3CDTF">2013-09-17T11:11:21Z</dcterms:created>
  <dcterms:modified xsi:type="dcterms:W3CDTF">2020-06-25T13:48:13Z</dcterms:modified>
</cp:coreProperties>
</file>