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31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8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3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34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26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notesSlides/notesSlide2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14" r:id="rId1"/>
  </p:sldMasterIdLst>
  <p:notesMasterIdLst>
    <p:notesMasterId r:id="rId39"/>
  </p:notesMasterIdLst>
  <p:sldIdLst>
    <p:sldId id="256" r:id="rId2"/>
    <p:sldId id="300" r:id="rId3"/>
    <p:sldId id="317" r:id="rId4"/>
    <p:sldId id="258" r:id="rId5"/>
    <p:sldId id="313" r:id="rId6"/>
    <p:sldId id="314" r:id="rId7"/>
    <p:sldId id="315" r:id="rId8"/>
    <p:sldId id="316" r:id="rId9"/>
    <p:sldId id="257" r:id="rId10"/>
    <p:sldId id="318" r:id="rId11"/>
    <p:sldId id="322" r:id="rId12"/>
    <p:sldId id="323" r:id="rId13"/>
    <p:sldId id="324" r:id="rId14"/>
    <p:sldId id="325" r:id="rId15"/>
    <p:sldId id="347" r:id="rId16"/>
    <p:sldId id="321" r:id="rId17"/>
    <p:sldId id="326" r:id="rId18"/>
    <p:sldId id="327" r:id="rId19"/>
    <p:sldId id="319" r:id="rId20"/>
    <p:sldId id="328" r:id="rId21"/>
    <p:sldId id="329" r:id="rId22"/>
    <p:sldId id="330" r:id="rId23"/>
    <p:sldId id="331" r:id="rId24"/>
    <p:sldId id="332" r:id="rId25"/>
    <p:sldId id="333" r:id="rId26"/>
    <p:sldId id="335" r:id="rId27"/>
    <p:sldId id="336" r:id="rId28"/>
    <p:sldId id="337" r:id="rId29"/>
    <p:sldId id="338" r:id="rId30"/>
    <p:sldId id="339" r:id="rId31"/>
    <p:sldId id="340" r:id="rId32"/>
    <p:sldId id="341" r:id="rId33"/>
    <p:sldId id="342" r:id="rId34"/>
    <p:sldId id="343" r:id="rId35"/>
    <p:sldId id="334" r:id="rId36"/>
    <p:sldId id="344" r:id="rId37"/>
    <p:sldId id="345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8035" autoAdjust="0"/>
  </p:normalViewPr>
  <p:slideViewPr>
    <p:cSldViewPr snapToObjects="1">
      <p:cViewPr varScale="1">
        <p:scale>
          <a:sx n="88" d="100"/>
          <a:sy n="88" d="100"/>
        </p:scale>
        <p:origin x="-12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C1D24-6B04-2C44-9FE9-3F66F43F9219}" type="datetimeFigureOut">
              <a:rPr lang="en-US" smtClean="0"/>
              <a:pPr/>
              <a:t>4/2/19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18A9C-D31B-9F40-8374-323C3969B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Strategies</a:t>
            </a:r>
            <a:r>
              <a:rPr lang="en-US" baseline="0" dirty="0" smtClean="0"/>
              <a:t> are designed by people – lets dig into a little bit about Bob Reiss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18A9C-D31B-9F40-8374-323C3969B1B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Empathy</a:t>
            </a:r>
            <a:r>
              <a:rPr lang="en-US" baseline="0" dirty="0" smtClean="0"/>
              <a:t> through play – then be prepared to ask how it will be different (40 USD)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18A9C-D31B-9F40-8374-323C3969B1B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Hop in the car and build it yourself – PUBLIC ACCESS WORKSHOP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18A9C-D31B-9F40-8374-323C3969B1B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Paper, plastic or metal ---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18A9C-D31B-9F40-8374-323C3969B1B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Or chocolate ---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18A9C-D31B-9F40-8374-323C3969B1B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Would not take you long to develop a prototype – real value is what?</a:t>
            </a:r>
          </a:p>
          <a:p>
            <a:r>
              <a:rPr lang="en-US" baseline="0" dirty="0" smtClean="0"/>
              <a:t>Brand name + investment in database of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18A9C-D31B-9F40-8374-323C3969B1B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much more tactile</a:t>
            </a:r>
            <a:r>
              <a:rPr lang="en-US" baseline="0" dirty="0" smtClean="0"/>
              <a:t> than power point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18A9C-D31B-9F40-8374-323C3969B1B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February there is a TOY FAIR – when all the decisions are made for the Christmas</a:t>
            </a:r>
            <a:r>
              <a:rPr lang="en-US" baseline="0" dirty="0" smtClean="0"/>
              <a:t> season!</a:t>
            </a:r>
          </a:p>
          <a:p>
            <a:r>
              <a:rPr lang="en-US" baseline="0" smtClean="0"/>
              <a:t>WHAT IS YOUR TOY FAIR?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18A9C-D31B-9F40-8374-323C3969B1B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Knew business, investors, buyers, designers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18A9C-D31B-9F40-8374-323C3969B1B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18A9C-D31B-9F40-8374-323C3969B1B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Time</a:t>
            </a:r>
            <a:r>
              <a:rPr lang="en-US" baseline="0" dirty="0" smtClean="0"/>
              <a:t> and money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18A9C-D31B-9F40-8374-323C3969B1B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18A9C-D31B-9F40-8374-323C3969B1B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Time</a:t>
            </a:r>
            <a:r>
              <a:rPr lang="en-US" baseline="0" dirty="0" smtClean="0"/>
              <a:t> </a:t>
            </a:r>
            <a:r>
              <a:rPr lang="en-US" baseline="0" smtClean="0"/>
              <a:t>and money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18A9C-D31B-9F40-8374-323C3969B1B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Branded platform to leverage,</a:t>
            </a:r>
            <a:r>
              <a:rPr lang="en-US" baseline="0" dirty="0" smtClean="0"/>
              <a:t> the game is essentially an “ad in store”</a:t>
            </a:r>
          </a:p>
          <a:p>
            <a:r>
              <a:rPr lang="en-US" baseline="0" dirty="0" smtClean="0"/>
              <a:t>Make money out of the deal --- lend credibility to proposal to go raise money elsewhere</a:t>
            </a:r>
          </a:p>
          <a:p>
            <a:r>
              <a:rPr lang="en-US" baseline="0" dirty="0" smtClean="0"/>
              <a:t>ATTENTION GRABBER --- INVESTOR-ENTREPRENEUR-CUSTOMER ALIKE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18A9C-D31B-9F40-8374-323C3969B1B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Pitch</a:t>
            </a:r>
            <a:r>
              <a:rPr lang="en-US" baseline="0" dirty="0" smtClean="0"/>
              <a:t> is made from a credible source + Trivial Pursuit exists + other major games manufacturers are introducing new games +</a:t>
            </a:r>
          </a:p>
          <a:p>
            <a:r>
              <a:rPr lang="en-US" baseline="0" dirty="0" smtClean="0"/>
              <a:t>None of them have contacted TV Guide (pre-emptive) + we will make money + flatter the hell out of you --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18A9C-D31B-9F40-8374-323C3969B1B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Find</a:t>
            </a:r>
            <a:r>
              <a:rPr lang="en-US" baseline="0" dirty="0" smtClean="0"/>
              <a:t> willing parties who bring resources and perspective to the table </a:t>
            </a:r>
          </a:p>
          <a:p>
            <a:r>
              <a:rPr lang="en-US" baseline="0" dirty="0" smtClean="0"/>
              <a:t>Engage them in shaping the offering</a:t>
            </a:r>
          </a:p>
          <a:p>
            <a:r>
              <a:rPr lang="en-US" baseline="0" dirty="0" smtClean="0"/>
              <a:t>Sharing upside (what is in it for me to play?) Do I even want to play with somebody like you?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18A9C-D31B-9F40-8374-323C3969B1B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6</a:t>
            </a:r>
            <a:r>
              <a:rPr lang="en-US" baseline="0" dirty="0" smtClean="0"/>
              <a:t> months +  30.000-50.000 development costs (TIME)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18A9C-D31B-9F40-8374-323C3969B1B8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 ads @ 85k</a:t>
            </a:r>
            <a:r>
              <a:rPr lang="en-US" baseline="0" dirty="0" smtClean="0"/>
              <a:t> each (IN-KIND) + working with a guy who may not close deals at Toy Fair in February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18A9C-D31B-9F40-8374-323C3969B1B8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store</a:t>
            </a:r>
            <a:r>
              <a:rPr lang="en-US" baseline="0" dirty="0" smtClean="0"/>
              <a:t> advertising, new subscribers, publicity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18A9C-D31B-9F40-8374-323C3969B1B8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750.000</a:t>
            </a:r>
            <a:r>
              <a:rPr lang="en-US" baseline="0" dirty="0" smtClean="0"/>
              <a:t> ---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18A9C-D31B-9F40-8374-323C3969B1B8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750.000</a:t>
            </a:r>
            <a:r>
              <a:rPr lang="en-US" baseline="0" smtClean="0"/>
              <a:t> ---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18A9C-D31B-9F40-8374-323C3969B1B8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Provides offices, relationships with printers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18A9C-D31B-9F40-8374-323C3969B1B8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Hot selling game developed by university professors in </a:t>
            </a:r>
            <a:r>
              <a:rPr lang="en-US" dirty="0" err="1" smtClean="0"/>
              <a:t>canada</a:t>
            </a:r>
            <a:r>
              <a:rPr lang="en-US" baseline="0" dirty="0" smtClean="0"/>
              <a:t> at a pub (trivia night) --- </a:t>
            </a:r>
          </a:p>
          <a:p>
            <a:r>
              <a:rPr lang="en-US" baseline="0" dirty="0" smtClean="0"/>
              <a:t>NOT UNKNOWN --- lower risk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18A9C-D31B-9F40-8374-323C3969B1B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Known to investor –</a:t>
            </a:r>
            <a:r>
              <a:rPr lang="en-US" baseline="0" dirty="0" smtClean="0"/>
              <a:t> they have skills and slack capacity –</a:t>
            </a:r>
          </a:p>
          <a:p>
            <a:r>
              <a:rPr lang="en-US" baseline="0" dirty="0" smtClean="0"/>
              <a:t>SURPRISE --- LOOK FOR SOLUTIONS IN MOST UNEXPECTED PLACES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18A9C-D31B-9F40-8374-323C3969B1B8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SOCIAL CAPITAL ACCELERATES</a:t>
            </a:r>
            <a:r>
              <a:rPr lang="en-US" baseline="0" dirty="0" smtClean="0"/>
              <a:t> VENTURE DEVELOPMENT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18A9C-D31B-9F40-8374-323C3969B1B8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Minimizes capital outlay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18A9C-D31B-9F40-8374-323C3969B1B8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Minimizes capital outlay</a:t>
            </a:r>
            <a:r>
              <a:rPr lang="en-US" baseline="0" dirty="0" smtClean="0"/>
              <a:t> get your money out as quickly as possible ---</a:t>
            </a:r>
          </a:p>
          <a:p>
            <a:r>
              <a:rPr lang="en-US" baseline="0" dirty="0" smtClean="0"/>
              <a:t>No exit --- run it for cash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18A9C-D31B-9F40-8374-323C3969B1B8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HOW DID HE MAKE OUT?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18A9C-D31B-9F40-8374-323C3969B1B8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Minimizes capital outlay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18A9C-D31B-9F40-8374-323C3969B1B8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Minimizes capital outlay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18A9C-D31B-9F40-8374-323C3969B1B8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Elements</a:t>
            </a:r>
            <a:r>
              <a:rPr lang="en-US" baseline="0" dirty="0" smtClean="0"/>
              <a:t> of acumen – and insight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18A9C-D31B-9F40-8374-323C3969B1B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Skills (negotiator,</a:t>
            </a:r>
            <a:r>
              <a:rPr lang="en-US" baseline="0" dirty="0" smtClean="0"/>
              <a:t> interpersonal, people, leader, managing risk - bootstrapping)</a:t>
            </a:r>
          </a:p>
          <a:p>
            <a:r>
              <a:rPr lang="en-US" baseline="0" dirty="0" smtClean="0"/>
              <a:t>Experience (Sales, GM, New Venture, Trade Sale, Stationary Industry, Games Industry)</a:t>
            </a:r>
          </a:p>
          <a:p>
            <a:r>
              <a:rPr lang="en-US" baseline="0" dirty="0" smtClean="0"/>
              <a:t>Networks (Manufacturers, Designers, Suppliers, Retailers, Wholesalers)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18A9C-D31B-9F40-8374-323C3969B1B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18A9C-D31B-9F40-8374-323C3969B1B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Carefully crafted and worded sales pitch --- how does this help ---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18A9C-D31B-9F40-8374-323C3969B1B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18A9C-D31B-9F40-8374-323C3969B1B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18A9C-D31B-9F40-8374-323C3969B1B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388" y="739588"/>
            <a:ext cx="8513762" cy="2729753"/>
          </a:xfrm>
        </p:spPr>
        <p:txBody>
          <a:bodyPr>
            <a:noAutofit/>
          </a:bodyPr>
          <a:lstStyle>
            <a:lvl1pPr algn="l">
              <a:lnSpc>
                <a:spcPts val="10800"/>
              </a:lnSpc>
              <a:defRPr sz="10000" b="1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388" y="3505200"/>
            <a:ext cx="4683050" cy="1344706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4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75294"/>
            <a:ext cx="1600200" cy="365125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fld id="{29BA626E-952E-4F41-A5F4-CF6E41567F3E}" type="datetimeFigureOut">
              <a:rPr lang="en-US" smtClean="0"/>
              <a:pPr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275294"/>
            <a:ext cx="5638800" cy="365125"/>
          </a:xfrm>
        </p:spPr>
        <p:txBody>
          <a:bodyPr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75294"/>
            <a:ext cx="609600" cy="365125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3" y="1227427"/>
            <a:ext cx="3657600" cy="566738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94096">
            <a:off x="4845353" y="975801"/>
            <a:ext cx="3496570" cy="4747249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3" y="1799793"/>
            <a:ext cx="3657600" cy="399140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626E-952E-4F41-A5F4-CF6E41567F3E}" type="datetimeFigureOut">
              <a:rPr lang="en-US" smtClean="0"/>
              <a:pPr/>
              <a:t>4/2/19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F89A-2288-AB46-AEAA-C38020338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626E-952E-4F41-A5F4-CF6E41567F3E}" type="datetimeFigureOut">
              <a:rPr lang="en-US" smtClean="0"/>
              <a:pPr/>
              <a:t>4/2/19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F89A-2288-AB46-AEAA-C380203384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319004">
            <a:off x="2075968" y="741009"/>
            <a:ext cx="4914362" cy="3240064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 rot="21346724">
            <a:off x="436037" y="494284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626E-952E-4F41-A5F4-CF6E41567F3E}" type="datetimeFigureOut">
              <a:rPr lang="en-US" smtClean="0"/>
              <a:pPr/>
              <a:t>4/2/19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F89A-2288-AB46-AEAA-C380203384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152337">
            <a:off x="4118577" y="735553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626E-952E-4F41-A5F4-CF6E41567F3E}" type="datetimeFigureOut">
              <a:rPr lang="en-US" smtClean="0"/>
              <a:pPr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F89A-2288-AB46-AEAA-C38020338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2400" y="685801"/>
            <a:ext cx="757518" cy="5440680"/>
          </a:xfrm>
        </p:spPr>
        <p:txBody>
          <a:bodyPr vert="eaVert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685801"/>
            <a:ext cx="6561137" cy="5440680"/>
          </a:xfrm>
        </p:spPr>
        <p:txBody>
          <a:bodyPr vert="eaVer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626E-952E-4F41-A5F4-CF6E41567F3E}" type="datetimeFigureOut">
              <a:rPr lang="en-US" smtClean="0"/>
              <a:pPr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F89A-2288-AB46-AEAA-C38020338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22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626E-952E-4F41-A5F4-CF6E41567F3E}" type="datetimeFigureOut">
              <a:rPr lang="en-US" smtClean="0"/>
              <a:pPr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F89A-2288-AB46-AEAA-C38020338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8355714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4428426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 rot="21263043">
            <a:off x="5231118" y="261015"/>
            <a:ext cx="3433660" cy="4204035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2012" y="2057400"/>
            <a:ext cx="3863788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6" y="2057400"/>
            <a:ext cx="3867912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626E-952E-4F41-A5F4-CF6E41567F3E}" type="datetimeFigureOut">
              <a:rPr lang="en-US" smtClean="0"/>
              <a:pPr/>
              <a:t>4/2/19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F89A-2288-AB46-AEAA-C38020338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545" y="1546412"/>
            <a:ext cx="3867912" cy="464950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936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313" y="1545018"/>
            <a:ext cx="3867912" cy="466344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313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626E-952E-4F41-A5F4-CF6E41567F3E}" type="datetimeFigureOut">
              <a:rPr lang="en-US" smtClean="0"/>
              <a:pPr/>
              <a:t>4/2/19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F89A-2288-AB46-AEAA-C380203384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13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626E-952E-4F41-A5F4-CF6E41567F3E}" type="datetimeFigureOut">
              <a:rPr lang="en-US" smtClean="0"/>
              <a:pPr/>
              <a:t>4/2/19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F89A-2288-AB46-AEAA-C38020338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626E-952E-4F41-A5F4-CF6E41567F3E}" type="datetimeFigureOut">
              <a:rPr lang="en-US" smtClean="0"/>
              <a:pPr/>
              <a:t>4/2/19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F89A-2288-AB46-AEAA-C38020338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5" y="1720103"/>
            <a:ext cx="3657600" cy="1162050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650" y="658906"/>
            <a:ext cx="3819338" cy="546725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5" y="2877671"/>
            <a:ext cx="3657600" cy="2339788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626E-952E-4F41-A5F4-CF6E41567F3E}" type="datetimeFigureOut">
              <a:rPr lang="en-US" smtClean="0"/>
              <a:pPr/>
              <a:t>4/2/19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F89A-2288-AB46-AEAA-C38020338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8358" y="2044700"/>
            <a:ext cx="7167284" cy="4081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75294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29BA626E-952E-4F41-A5F4-CF6E41567F3E}" type="datetimeFigureOut">
              <a:rPr lang="en-US" smtClean="0"/>
              <a:pPr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5318" y="6275294"/>
            <a:ext cx="56432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275294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B40FF89A-2288-AB46-AEAA-C38020338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SzPct val="90000"/>
        <a:buFont typeface="Wingdings 2" pitchFamily="18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Effectual</a:t>
            </a:r>
            <a:br>
              <a:rPr lang="en-US" dirty="0" smtClean="0"/>
            </a:br>
            <a:r>
              <a:rPr lang="en-US" dirty="0" smtClean="0"/>
              <a:t>Strategy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388" y="4675094"/>
            <a:ext cx="8513762" cy="1344706"/>
          </a:xfrm>
        </p:spPr>
        <p:txBody>
          <a:bodyPr>
            <a:noAutofit/>
          </a:bodyPr>
          <a:lstStyle/>
          <a:p>
            <a:endParaRPr lang="en-US" sz="1800" dirty="0" smtClean="0"/>
          </a:p>
          <a:p>
            <a:r>
              <a:rPr lang="en-US" sz="1800" dirty="0" smtClean="0"/>
              <a:t>Peter Kelly</a:t>
            </a:r>
          </a:p>
          <a:p>
            <a:endParaRPr lang="en-US" sz="1800" dirty="0" smtClean="0"/>
          </a:p>
          <a:p>
            <a:r>
              <a:rPr lang="en-US" sz="1800" dirty="0" smtClean="0"/>
              <a:t>Senior Lecturer, </a:t>
            </a:r>
            <a:r>
              <a:rPr lang="en-US" sz="1800" dirty="0" smtClean="0"/>
              <a:t>High Growth Entrepreneurship, Aalto </a:t>
            </a:r>
            <a:r>
              <a:rPr lang="en-US" sz="1800" dirty="0" smtClean="0"/>
              <a:t>University</a:t>
            </a:r>
          </a:p>
          <a:p>
            <a:r>
              <a:rPr lang="en-US" sz="1800" dirty="0" smtClean="0"/>
              <a:t>Visiting Faculty, Sydney School of Entrepreneurship</a:t>
            </a:r>
            <a:endParaRPr lang="en-US" sz="1800" dirty="0" smtClean="0"/>
          </a:p>
          <a:p>
            <a:r>
              <a:rPr lang="en-US" sz="1800" dirty="0" smtClean="0"/>
              <a:t>Visiting Professor of Business, Trinity College Dublin</a:t>
            </a:r>
          </a:p>
          <a:p>
            <a:r>
              <a:rPr lang="en-US" sz="1800" dirty="0" smtClean="0"/>
              <a:t>Visiting Professor of Design, </a:t>
            </a:r>
            <a:r>
              <a:rPr lang="en-US" sz="1800" dirty="0" err="1" smtClean="0"/>
              <a:t>Pontificia</a:t>
            </a:r>
            <a:r>
              <a:rPr lang="en-US" sz="1800" dirty="0" smtClean="0"/>
              <a:t> Universidad de Chile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358" y="1295400"/>
            <a:ext cx="7167284" cy="408146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None/>
            </a:pPr>
            <a:endParaRPr lang="en-US" sz="5400" dirty="0" smtClean="0"/>
          </a:p>
          <a:p>
            <a:pPr>
              <a:buNone/>
            </a:pPr>
            <a:r>
              <a:rPr lang="en-US" sz="5400" dirty="0" smtClean="0"/>
              <a:t>is it doable?</a:t>
            </a:r>
          </a:p>
          <a:p>
            <a:pPr>
              <a:buNone/>
            </a:pPr>
            <a:r>
              <a:rPr lang="en-US" sz="7200" b="1" dirty="0" smtClean="0"/>
              <a:t>PROTOTYPING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0358" y="4300537"/>
            <a:ext cx="8155642" cy="408146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None/>
            </a:pPr>
            <a:endParaRPr lang="en-US" sz="5400" dirty="0" smtClean="0"/>
          </a:p>
          <a:p>
            <a:pPr>
              <a:buNone/>
            </a:pPr>
            <a:r>
              <a:rPr lang="en-US" sz="5400" dirty="0" err="1" smtClean="0"/>
              <a:t>Corollory</a:t>
            </a:r>
            <a:r>
              <a:rPr lang="en-US" sz="5400" dirty="0" smtClean="0"/>
              <a:t> version</a:t>
            </a:r>
          </a:p>
        </p:txBody>
      </p:sp>
      <p:pic>
        <p:nvPicPr>
          <p:cNvPr id="5" name="Picture 4" descr="t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57200"/>
            <a:ext cx="7924800" cy="463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300537"/>
            <a:ext cx="8155642" cy="408146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None/>
            </a:pPr>
            <a:endParaRPr lang="en-US" sz="5400" dirty="0" smtClean="0"/>
          </a:p>
          <a:p>
            <a:pPr>
              <a:buNone/>
            </a:pPr>
            <a:r>
              <a:rPr lang="en-US" sz="5400" dirty="0" smtClean="0"/>
              <a:t>higher resolution version</a:t>
            </a:r>
          </a:p>
        </p:txBody>
      </p:sp>
      <p:pic>
        <p:nvPicPr>
          <p:cNvPr id="4" name="Picture 3" descr="techsho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750" y="838200"/>
            <a:ext cx="2222500" cy="431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7158" y="4300537"/>
            <a:ext cx="8155642" cy="408146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None/>
            </a:pPr>
            <a:endParaRPr lang="en-US" sz="5400" dirty="0" smtClean="0"/>
          </a:p>
          <a:p>
            <a:pPr>
              <a:buNone/>
            </a:pPr>
            <a:r>
              <a:rPr lang="en-US" sz="5400" dirty="0" smtClean="0"/>
              <a:t>3d version</a:t>
            </a:r>
          </a:p>
        </p:txBody>
      </p:sp>
      <p:pic>
        <p:nvPicPr>
          <p:cNvPr id="5" name="Picture 4" descr="3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0"/>
            <a:ext cx="7010400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7158" y="4300537"/>
            <a:ext cx="8155642" cy="408146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None/>
            </a:pPr>
            <a:endParaRPr lang="en-US" sz="5400" dirty="0" smtClean="0"/>
          </a:p>
          <a:p>
            <a:pPr>
              <a:buNone/>
            </a:pPr>
            <a:r>
              <a:rPr lang="en-US" sz="5400" dirty="0" smtClean="0"/>
              <a:t>3d version</a:t>
            </a:r>
          </a:p>
        </p:txBody>
      </p:sp>
      <p:pic>
        <p:nvPicPr>
          <p:cNvPr id="4" name="Picture 3" descr="3d chocolate prin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0" y="654050"/>
            <a:ext cx="6350000" cy="554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tv guide game.jpg"/>
          <p:cNvPicPr>
            <a:picLocks noGrp="1" noChangeAspect="1"/>
          </p:cNvPicPr>
          <p:nvPr>
            <p:ph idx="1"/>
          </p:nvPr>
        </p:nvPicPr>
        <p:blipFill>
          <a:blip r:embed="rId3"/>
          <a:srcRect l="-15840" r="-15840"/>
          <a:stretch>
            <a:fillRect/>
          </a:stretch>
        </p:blipFill>
        <p:spPr>
          <a:xfrm>
            <a:off x="-383242" y="570626"/>
            <a:ext cx="9755842" cy="55555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358" y="1295400"/>
            <a:ext cx="7167284" cy="408146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None/>
            </a:pPr>
            <a:endParaRPr lang="en-US" sz="5400" dirty="0" smtClean="0"/>
          </a:p>
          <a:p>
            <a:pPr>
              <a:buNone/>
            </a:pPr>
            <a:r>
              <a:rPr lang="en-US" sz="7200" b="1" dirty="0" smtClean="0"/>
              <a:t>PROTOTYPING</a:t>
            </a:r>
          </a:p>
          <a:p>
            <a:pPr>
              <a:buNone/>
            </a:pPr>
            <a:r>
              <a:rPr lang="en-US" sz="7200" b="1" dirty="0" smtClean="0"/>
              <a:t>supports play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358" y="1295400"/>
            <a:ext cx="7167284" cy="408146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None/>
            </a:pPr>
            <a:endParaRPr lang="en-US" sz="5400" dirty="0" smtClean="0"/>
          </a:p>
          <a:p>
            <a:pPr>
              <a:buNone/>
            </a:pPr>
            <a:r>
              <a:rPr lang="en-US" sz="7200" b="1" dirty="0" smtClean="0"/>
              <a:t>TRADE SHOWS =</a:t>
            </a:r>
          </a:p>
          <a:p>
            <a:pPr>
              <a:buNone/>
            </a:pPr>
            <a:r>
              <a:rPr lang="en-US" sz="7200" b="1" dirty="0" smtClean="0"/>
              <a:t>playground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2758" y="1295400"/>
            <a:ext cx="7850842" cy="4081463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buNone/>
            </a:pPr>
            <a:endParaRPr lang="en-US" sz="5400" dirty="0" smtClean="0"/>
          </a:p>
          <a:p>
            <a:pPr>
              <a:buNone/>
            </a:pPr>
            <a:r>
              <a:rPr lang="en-US" sz="7200" b="1" dirty="0" smtClean="0"/>
              <a:t>Why is this doable for Reiss?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7116" y="1404937"/>
            <a:ext cx="7167284" cy="4081463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buNone/>
            </a:pPr>
            <a:endParaRPr lang="en-US" sz="5400" dirty="0" smtClean="0"/>
          </a:p>
          <a:p>
            <a:pPr>
              <a:buNone/>
            </a:pPr>
            <a:r>
              <a:rPr lang="en-US" sz="5400" dirty="0" smtClean="0"/>
              <a:t>is it worth doing?</a:t>
            </a:r>
          </a:p>
          <a:p>
            <a:pPr>
              <a:buNone/>
            </a:pPr>
            <a:r>
              <a:rPr lang="en-US" sz="6600" b="1" dirty="0" smtClean="0"/>
              <a:t>PROFITABILITY</a:t>
            </a:r>
          </a:p>
          <a:p>
            <a:pPr>
              <a:buNone/>
            </a:pPr>
            <a:r>
              <a:rPr lang="en-US" sz="6600" b="1" dirty="0" smtClean="0"/>
              <a:t>RISK</a:t>
            </a:r>
          </a:p>
          <a:p>
            <a:pPr>
              <a:buNone/>
            </a:pPr>
            <a:endParaRPr lang="en-US" sz="5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bob reiss.jpg"/>
          <p:cNvPicPr>
            <a:picLocks noGrp="1" noChangeAspect="1"/>
          </p:cNvPicPr>
          <p:nvPr>
            <p:ph idx="1"/>
          </p:nvPr>
        </p:nvPicPr>
        <p:blipFill>
          <a:blip r:embed="rId3"/>
          <a:srcRect l="-55555" r="-55555"/>
          <a:stretch>
            <a:fillRect/>
          </a:stretch>
        </p:blipFill>
        <p:spPr>
          <a:xfrm>
            <a:off x="-609600" y="304800"/>
            <a:ext cx="10809572" cy="61555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50842" cy="4081463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buNone/>
            </a:pPr>
            <a:endParaRPr lang="en-US" sz="5400" dirty="0" smtClean="0"/>
          </a:p>
          <a:p>
            <a:pPr>
              <a:buNone/>
            </a:pPr>
            <a:r>
              <a:rPr lang="en-US" sz="7200" b="1" dirty="0" smtClean="0"/>
              <a:t> How much are you prepared to lose?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50842" cy="408146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None/>
            </a:pPr>
            <a:endParaRPr lang="en-US" sz="5400" dirty="0" smtClean="0"/>
          </a:p>
          <a:p>
            <a:pPr>
              <a:buNone/>
            </a:pPr>
            <a:r>
              <a:rPr lang="en-US" sz="7200" b="1" dirty="0" smtClean="0"/>
              <a:t>Your time is</a:t>
            </a:r>
          </a:p>
          <a:p>
            <a:pPr>
              <a:buNone/>
            </a:pPr>
            <a:r>
              <a:rPr lang="en-US" sz="9600" b="1" dirty="0" smtClean="0"/>
              <a:t>valuable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50842" cy="408146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None/>
            </a:pPr>
            <a:endParaRPr lang="en-US" sz="5400" dirty="0" smtClean="0"/>
          </a:p>
          <a:p>
            <a:pPr>
              <a:buNone/>
            </a:pPr>
            <a:r>
              <a:rPr lang="en-US" sz="7200" b="1" dirty="0" smtClean="0"/>
              <a:t>why is TV Guide</a:t>
            </a:r>
          </a:p>
          <a:p>
            <a:pPr>
              <a:buNone/>
            </a:pPr>
            <a:r>
              <a:rPr lang="en-US" sz="7200" b="1" dirty="0" smtClean="0"/>
              <a:t>critical?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50842" cy="408146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None/>
            </a:pPr>
            <a:endParaRPr lang="en-US" sz="5400" dirty="0" smtClean="0"/>
          </a:p>
          <a:p>
            <a:pPr>
              <a:buNone/>
            </a:pPr>
            <a:r>
              <a:rPr lang="en-US" sz="7200" b="1" dirty="0" smtClean="0"/>
              <a:t>Winning over</a:t>
            </a:r>
          </a:p>
          <a:p>
            <a:pPr>
              <a:buNone/>
            </a:pPr>
            <a:r>
              <a:rPr lang="en-US" sz="7200" b="1" dirty="0" smtClean="0"/>
              <a:t>TV Guide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50842" cy="408146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None/>
            </a:pPr>
            <a:endParaRPr lang="en-US" sz="5400" dirty="0" smtClean="0"/>
          </a:p>
          <a:p>
            <a:pPr>
              <a:buNone/>
            </a:pPr>
            <a:r>
              <a:rPr lang="en-US" sz="7200" b="1" dirty="0" smtClean="0"/>
              <a:t>sharing risk = </a:t>
            </a:r>
          </a:p>
          <a:p>
            <a:pPr>
              <a:buNone/>
            </a:pPr>
            <a:r>
              <a:rPr lang="en-US" sz="7200" b="1" dirty="0" smtClean="0"/>
              <a:t>co-creation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bob reiss.jpg"/>
          <p:cNvPicPr>
            <a:picLocks noGrp="1" noChangeAspect="1"/>
          </p:cNvPicPr>
          <p:nvPr>
            <p:ph idx="1"/>
          </p:nvPr>
        </p:nvPicPr>
        <p:blipFill>
          <a:blip r:embed="rId3"/>
          <a:srcRect l="-55555" r="-55555"/>
          <a:stretch>
            <a:fillRect/>
          </a:stretch>
        </p:blipFill>
        <p:spPr>
          <a:xfrm>
            <a:off x="609600" y="457200"/>
            <a:ext cx="8066372" cy="4593455"/>
          </a:xfrm>
        </p:spPr>
      </p:pic>
      <p:sp>
        <p:nvSpPr>
          <p:cNvPr id="3" name="TextBox 2"/>
          <p:cNvSpPr txBox="1"/>
          <p:nvPr/>
        </p:nvSpPr>
        <p:spPr>
          <a:xfrm>
            <a:off x="1143000" y="5638800"/>
            <a:ext cx="73122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How much is he risking?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bob reiss.jpg"/>
          <p:cNvPicPr>
            <a:picLocks noGrp="1" noChangeAspect="1"/>
          </p:cNvPicPr>
          <p:nvPr>
            <p:ph idx="1"/>
          </p:nvPr>
        </p:nvPicPr>
        <p:blipFill>
          <a:blip r:embed="rId3"/>
          <a:srcRect l="-55555" r="-55555"/>
          <a:stretch>
            <a:fillRect/>
          </a:stretch>
        </p:blipFill>
        <p:spPr>
          <a:xfrm>
            <a:off x="609600" y="457200"/>
            <a:ext cx="8066372" cy="4593455"/>
          </a:xfrm>
        </p:spPr>
      </p:pic>
      <p:sp>
        <p:nvSpPr>
          <p:cNvPr id="3" name="TextBox 2"/>
          <p:cNvSpPr txBox="1"/>
          <p:nvPr/>
        </p:nvSpPr>
        <p:spPr>
          <a:xfrm>
            <a:off x="797014" y="5562600"/>
            <a:ext cx="75087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what is TV Guide risking?    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bob reiss.jpg"/>
          <p:cNvPicPr>
            <a:picLocks noGrp="1" noChangeAspect="1"/>
          </p:cNvPicPr>
          <p:nvPr>
            <p:ph idx="1"/>
          </p:nvPr>
        </p:nvPicPr>
        <p:blipFill>
          <a:blip r:embed="rId3"/>
          <a:srcRect l="-55555" r="-55555"/>
          <a:stretch>
            <a:fillRect/>
          </a:stretch>
        </p:blipFill>
        <p:spPr>
          <a:xfrm>
            <a:off x="609600" y="457200"/>
            <a:ext cx="8066372" cy="4593455"/>
          </a:xfrm>
        </p:spPr>
      </p:pic>
      <p:sp>
        <p:nvSpPr>
          <p:cNvPr id="3" name="TextBox 2"/>
          <p:cNvSpPr txBox="1"/>
          <p:nvPr/>
        </p:nvSpPr>
        <p:spPr>
          <a:xfrm>
            <a:off x="381000" y="5562600"/>
            <a:ext cx="84327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what could TV Guide gain?    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50842" cy="4081463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buNone/>
            </a:pPr>
            <a:r>
              <a:rPr lang="en-US" sz="7000" b="1" dirty="0" smtClean="0"/>
              <a:t>development</a:t>
            </a:r>
          </a:p>
          <a:p>
            <a:pPr>
              <a:buNone/>
            </a:pPr>
            <a:r>
              <a:rPr lang="en-US" sz="7000" b="1" dirty="0" smtClean="0"/>
              <a:t>manufacturing</a:t>
            </a:r>
          </a:p>
          <a:p>
            <a:pPr>
              <a:buNone/>
            </a:pPr>
            <a:r>
              <a:rPr lang="en-US" sz="7000" b="1" dirty="0" smtClean="0"/>
              <a:t>fulfillment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50842" cy="4081463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buNone/>
            </a:pPr>
            <a:r>
              <a:rPr lang="en-US" sz="7000" b="1" dirty="0" smtClean="0"/>
              <a:t>An inventor friend develops game for </a:t>
            </a:r>
            <a:r>
              <a:rPr lang="en-US" sz="12000" b="1" dirty="0" smtClean="0"/>
              <a:t>5%</a:t>
            </a:r>
            <a:r>
              <a:rPr lang="en-US" sz="7000" b="1" dirty="0" smtClean="0"/>
              <a:t> royalty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358" y="1295400"/>
            <a:ext cx="7167284" cy="408146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None/>
            </a:pPr>
            <a:endParaRPr lang="en-US" sz="5400" dirty="0" smtClean="0"/>
          </a:p>
          <a:p>
            <a:pPr>
              <a:buNone/>
            </a:pPr>
            <a:r>
              <a:rPr lang="en-US" sz="5400" dirty="0" smtClean="0"/>
              <a:t>Why the hunch for</a:t>
            </a:r>
          </a:p>
          <a:p>
            <a:pPr>
              <a:buNone/>
            </a:pPr>
            <a:r>
              <a:rPr lang="en-US" sz="5400" dirty="0" smtClean="0"/>
              <a:t>a trivia game?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50842" cy="4081463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buNone/>
            </a:pPr>
            <a:r>
              <a:rPr lang="en-US" sz="7000" b="1" dirty="0" smtClean="0"/>
              <a:t>An investor friend finances for </a:t>
            </a:r>
            <a:r>
              <a:rPr lang="en-US" sz="12000" b="1" dirty="0" smtClean="0"/>
              <a:t>50%</a:t>
            </a:r>
            <a:r>
              <a:rPr lang="en-US" sz="7000" b="1" dirty="0" smtClean="0"/>
              <a:t> equity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3537"/>
            <a:ext cx="7850842" cy="4081463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buNone/>
            </a:pPr>
            <a:r>
              <a:rPr lang="en-US" sz="7000" b="1" dirty="0" smtClean="0"/>
              <a:t>cheese company does fulfillment for fixed fee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50842" cy="4081463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buNone/>
            </a:pPr>
            <a:r>
              <a:rPr lang="en-US" sz="7000" b="1" dirty="0" smtClean="0"/>
              <a:t>working capital is managed by a factor </a:t>
            </a:r>
            <a:r>
              <a:rPr lang="en-US" sz="11000" b="1" dirty="0" smtClean="0"/>
              <a:t>1%</a:t>
            </a:r>
            <a:r>
              <a:rPr lang="en-US" sz="7000" b="1" dirty="0" smtClean="0"/>
              <a:t> sales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958" y="1295400"/>
            <a:ext cx="7850842" cy="4081463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buNone/>
            </a:pPr>
            <a:r>
              <a:rPr lang="en-US" sz="7000" b="1" dirty="0" smtClean="0"/>
              <a:t> Why is this a sensible risk management strategy?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1358" y="1709737"/>
            <a:ext cx="7850842" cy="4081463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buNone/>
            </a:pPr>
            <a:r>
              <a:rPr lang="en-US" sz="20000" b="1" dirty="0" smtClean="0"/>
              <a:t>FAD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bob reiss.jpg"/>
          <p:cNvPicPr>
            <a:picLocks noGrp="1" noChangeAspect="1"/>
          </p:cNvPicPr>
          <p:nvPr>
            <p:ph idx="1"/>
          </p:nvPr>
        </p:nvPicPr>
        <p:blipFill>
          <a:blip r:embed="rId3"/>
          <a:srcRect l="-55555" r="-55555"/>
          <a:stretch>
            <a:fillRect/>
          </a:stretch>
        </p:blipFill>
        <p:spPr>
          <a:xfrm>
            <a:off x="-609600" y="304800"/>
            <a:ext cx="10809572" cy="61555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958" y="1295400"/>
            <a:ext cx="7850842" cy="4081463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buNone/>
            </a:pPr>
            <a:r>
              <a:rPr lang="en-US" sz="4000" b="1" dirty="0" smtClean="0"/>
              <a:t>Sales 			$ 7.000.000</a:t>
            </a:r>
          </a:p>
          <a:p>
            <a:pPr>
              <a:buNone/>
            </a:pPr>
            <a:r>
              <a:rPr lang="en-US" sz="4000" b="1" dirty="0" smtClean="0"/>
              <a:t>TV Guide		$    700.000</a:t>
            </a:r>
          </a:p>
          <a:p>
            <a:pPr>
              <a:buNone/>
            </a:pPr>
            <a:r>
              <a:rPr lang="en-US" sz="4000" b="1" dirty="0" smtClean="0"/>
              <a:t>Developer		$    350.000</a:t>
            </a:r>
          </a:p>
          <a:p>
            <a:pPr>
              <a:buNone/>
            </a:pPr>
            <a:r>
              <a:rPr lang="en-US" sz="4000" b="1" dirty="0" smtClean="0"/>
              <a:t>Cheese Co	$    150.000</a:t>
            </a:r>
          </a:p>
          <a:p>
            <a:pPr>
              <a:buNone/>
            </a:pPr>
            <a:r>
              <a:rPr lang="en-US" sz="4000" b="1" dirty="0" err="1" smtClean="0"/>
              <a:t>Salesforce</a:t>
            </a:r>
            <a:r>
              <a:rPr lang="en-US" sz="4000" b="1" dirty="0" smtClean="0"/>
              <a:t>		$    500.000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958" y="1295400"/>
            <a:ext cx="7850842" cy="4081463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buNone/>
            </a:pPr>
            <a:r>
              <a:rPr lang="en-US" sz="4000" b="1" dirty="0" smtClean="0"/>
              <a:t>Reiss Sales</a:t>
            </a:r>
          </a:p>
          <a:p>
            <a:pPr>
              <a:buNone/>
            </a:pPr>
            <a:r>
              <a:rPr lang="en-US" sz="4000" b="1" dirty="0" smtClean="0"/>
              <a:t>Commission	$    900.000</a:t>
            </a:r>
          </a:p>
          <a:p>
            <a:pPr>
              <a:buNone/>
            </a:pPr>
            <a:r>
              <a:rPr lang="en-US" sz="4000" b="1" dirty="0" smtClean="0"/>
              <a:t>Kaplan &amp; Reiss </a:t>
            </a:r>
          </a:p>
          <a:p>
            <a:pPr>
              <a:buNone/>
            </a:pPr>
            <a:r>
              <a:rPr lang="en-US" sz="4000" b="1" dirty="0" smtClean="0"/>
              <a:t>Capital Gain	$ 1.250.000 *</a:t>
            </a:r>
          </a:p>
          <a:p>
            <a:pPr>
              <a:buNone/>
            </a:pPr>
            <a:endParaRPr lang="en-US" sz="4000" b="1" dirty="0" smtClean="0"/>
          </a:p>
          <a:p>
            <a:pPr>
              <a:buNone/>
            </a:pPr>
            <a:r>
              <a:rPr lang="en-US" sz="4000" b="1" dirty="0" smtClean="0"/>
              <a:t>	* each pre-tax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ivial pursui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761999"/>
            <a:ext cx="7315200" cy="5225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bob reiss.jpg"/>
          <p:cNvPicPr>
            <a:picLocks noGrp="1" noChangeAspect="1"/>
          </p:cNvPicPr>
          <p:nvPr>
            <p:ph idx="1"/>
          </p:nvPr>
        </p:nvPicPr>
        <p:blipFill>
          <a:blip r:embed="rId3"/>
          <a:srcRect l="-55555" r="-55555"/>
          <a:stretch>
            <a:fillRect/>
          </a:stretch>
        </p:blipFill>
        <p:spPr>
          <a:xfrm>
            <a:off x="-1066800" y="1447801"/>
            <a:ext cx="6824389" cy="3886199"/>
          </a:xfrm>
        </p:spPr>
      </p:pic>
      <p:sp>
        <p:nvSpPr>
          <p:cNvPr id="3" name="TextBox 2"/>
          <p:cNvSpPr txBox="1"/>
          <p:nvPr/>
        </p:nvSpPr>
        <p:spPr>
          <a:xfrm>
            <a:off x="4581628" y="914400"/>
            <a:ext cx="3724172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/>
              <a:t>what</a:t>
            </a:r>
          </a:p>
          <a:p>
            <a:pPr algn="ctr"/>
            <a:r>
              <a:rPr lang="en-US" sz="6000" b="1" dirty="0" smtClean="0"/>
              <a:t>makes</a:t>
            </a:r>
          </a:p>
          <a:p>
            <a:pPr algn="ctr"/>
            <a:r>
              <a:rPr lang="en-US" sz="6000" b="1" dirty="0" err="1" smtClean="0"/>
              <a:t>robert</a:t>
            </a:r>
            <a:endParaRPr lang="en-US" sz="6000" b="1" dirty="0" smtClean="0"/>
          </a:p>
          <a:p>
            <a:pPr algn="ctr"/>
            <a:r>
              <a:rPr lang="en-US" sz="6000" b="1" dirty="0" err="1" smtClean="0"/>
              <a:t>reiss</a:t>
            </a:r>
            <a:endParaRPr lang="en-US" sz="6000" b="1" dirty="0" smtClean="0"/>
          </a:p>
          <a:p>
            <a:pPr algn="ctr"/>
            <a:r>
              <a:rPr lang="en-US" sz="6000" b="1" dirty="0" smtClean="0"/>
              <a:t>credible?</a:t>
            </a:r>
          </a:p>
          <a:p>
            <a:pPr algn="ctr"/>
            <a:endParaRPr lang="en-US" sz="6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bob reiss.jpg"/>
          <p:cNvPicPr>
            <a:picLocks noGrp="1" noChangeAspect="1"/>
          </p:cNvPicPr>
          <p:nvPr>
            <p:ph idx="1"/>
          </p:nvPr>
        </p:nvPicPr>
        <p:blipFill>
          <a:blip r:embed="rId3"/>
          <a:srcRect l="-55555" r="-55555"/>
          <a:stretch>
            <a:fillRect/>
          </a:stretch>
        </p:blipFill>
        <p:spPr>
          <a:xfrm>
            <a:off x="-1066800" y="1447801"/>
            <a:ext cx="6824389" cy="3886199"/>
          </a:xfrm>
        </p:spPr>
      </p:pic>
      <p:sp>
        <p:nvSpPr>
          <p:cNvPr id="3" name="TextBox 2"/>
          <p:cNvSpPr txBox="1"/>
          <p:nvPr/>
        </p:nvSpPr>
        <p:spPr>
          <a:xfrm>
            <a:off x="4495800" y="838200"/>
            <a:ext cx="4344083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Skills</a:t>
            </a:r>
          </a:p>
          <a:p>
            <a:endParaRPr lang="en-US" sz="6000" b="1" dirty="0" smtClean="0"/>
          </a:p>
          <a:p>
            <a:r>
              <a:rPr lang="en-US" sz="6000" b="1" dirty="0" smtClean="0"/>
              <a:t>Experience</a:t>
            </a:r>
          </a:p>
          <a:p>
            <a:endParaRPr lang="en-US" sz="6000" b="1" dirty="0" smtClean="0"/>
          </a:p>
          <a:p>
            <a:r>
              <a:rPr lang="en-US" sz="6000" b="1" dirty="0" smtClean="0"/>
              <a:t>Networks</a:t>
            </a:r>
          </a:p>
          <a:p>
            <a:endParaRPr lang="en-US" sz="6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bob reiss.jpg"/>
          <p:cNvPicPr>
            <a:picLocks noGrp="1" noChangeAspect="1"/>
          </p:cNvPicPr>
          <p:nvPr>
            <p:ph idx="1"/>
          </p:nvPr>
        </p:nvPicPr>
        <p:blipFill>
          <a:blip r:embed="rId3"/>
          <a:srcRect l="-55555" r="-55555"/>
          <a:stretch>
            <a:fillRect/>
          </a:stretch>
        </p:blipFill>
        <p:spPr>
          <a:xfrm>
            <a:off x="-1066800" y="1447801"/>
            <a:ext cx="6824389" cy="3886199"/>
          </a:xfrm>
        </p:spPr>
      </p:pic>
      <p:sp>
        <p:nvSpPr>
          <p:cNvPr id="4" name="TextBox 3"/>
          <p:cNvSpPr txBox="1"/>
          <p:nvPr/>
        </p:nvSpPr>
        <p:spPr>
          <a:xfrm>
            <a:off x="4953000" y="914400"/>
            <a:ext cx="28194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dirty="0" err="1" smtClean="0">
                <a:latin typeface="Wingdings"/>
                <a:ea typeface="Wingdings"/>
                <a:cs typeface="Wingdings"/>
              </a:rPr>
              <a:t></a:t>
            </a:r>
            <a:endParaRPr lang="en-US" sz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400" y="152400"/>
            <a:ext cx="7028487" cy="5632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“I am a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graduate</a:t>
            </a:r>
            <a:r>
              <a:rPr lang="en-US" sz="2400" dirty="0" smtClean="0"/>
              <a:t> of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Columbia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Harvard</a:t>
            </a:r>
          </a:p>
          <a:p>
            <a:r>
              <a:rPr lang="en-US" sz="2400" dirty="0" smtClean="0"/>
              <a:t>  who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started</a:t>
            </a:r>
            <a:r>
              <a:rPr lang="en-US" sz="2400" dirty="0" smtClean="0"/>
              <a:t> his own national rep firm in 1959,</a:t>
            </a:r>
          </a:p>
          <a:p>
            <a:r>
              <a:rPr lang="en-US" sz="2400" dirty="0" smtClean="0"/>
              <a:t>  specializing in adult games, when it became</a:t>
            </a:r>
          </a:p>
          <a:p>
            <a:r>
              <a:rPr lang="en-US" sz="2400" dirty="0" smtClean="0"/>
              <a:t>  a distinct category in 1968. I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sold the</a:t>
            </a: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 company</a:t>
            </a:r>
            <a:r>
              <a:rPr lang="en-US" sz="2400" dirty="0" smtClean="0"/>
              <a:t> in 1973 to an American Stock</a:t>
            </a:r>
          </a:p>
          <a:p>
            <a:r>
              <a:rPr lang="en-US" sz="2400" dirty="0" smtClean="0"/>
              <a:t>  Exchange Company. I remained there for</a:t>
            </a:r>
          </a:p>
          <a:p>
            <a:r>
              <a:rPr lang="en-US" sz="2400" dirty="0" smtClean="0"/>
              <a:t>  5 years and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built</a:t>
            </a:r>
            <a:r>
              <a:rPr lang="en-US" sz="2400" dirty="0" smtClean="0"/>
              <a:t> Reiss Games to a</a:t>
            </a:r>
          </a:p>
          <a:p>
            <a:r>
              <a:rPr lang="en-US" sz="2400" dirty="0" smtClean="0"/>
              <a:t> 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dominant position </a:t>
            </a:r>
            <a:r>
              <a:rPr lang="en-US" sz="2400" dirty="0" smtClean="0"/>
              <a:t>in the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adult-game field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 For the last 3 years, I have been consulting</a:t>
            </a:r>
          </a:p>
          <a:p>
            <a:r>
              <a:rPr lang="en-US" sz="2400" dirty="0" smtClean="0"/>
              <a:t>  in the game/toy industry and recently acted</a:t>
            </a:r>
          </a:p>
          <a:p>
            <a:r>
              <a:rPr lang="en-US" sz="2400" dirty="0" smtClean="0"/>
              <a:t>  as a broker in the sale of one of my clients,</a:t>
            </a:r>
          </a:p>
          <a:p>
            <a:r>
              <a:rPr lang="en-US" sz="2400" dirty="0" smtClean="0"/>
              <a:t>  </a:t>
            </a:r>
            <a:r>
              <a:rPr lang="en-US" sz="2400" dirty="0" err="1" smtClean="0"/>
              <a:t>Pente</a:t>
            </a:r>
            <a:r>
              <a:rPr lang="en-US" sz="2400" dirty="0" smtClean="0"/>
              <a:t> Games, to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Parker Bros</a:t>
            </a:r>
            <a:r>
              <a:rPr lang="en-US" sz="2400" dirty="0" smtClean="0"/>
              <a:t>.”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358" y="1295400"/>
            <a:ext cx="7167284" cy="408146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None/>
            </a:pPr>
            <a:endParaRPr lang="en-US" sz="5400" dirty="0" smtClean="0"/>
          </a:p>
          <a:p>
            <a:pPr>
              <a:buNone/>
            </a:pPr>
            <a:r>
              <a:rPr lang="en-US" sz="5400" dirty="0" smtClean="0"/>
              <a:t>is it doable?</a:t>
            </a:r>
          </a:p>
          <a:p>
            <a:pPr>
              <a:buNone/>
            </a:pPr>
            <a:r>
              <a:rPr lang="en-US" sz="5400" dirty="0" smtClean="0"/>
              <a:t>is it worth doing?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54638C"/>
      </a:dk2>
      <a:lt2>
        <a:srgbClr val="8D9AB3"/>
      </a:lt2>
      <a:accent1>
        <a:srgbClr val="FFAF03"/>
      </a:accent1>
      <a:accent2>
        <a:srgbClr val="FDE689"/>
      </a:accent2>
      <a:accent3>
        <a:srgbClr val="9E82E7"/>
      </a:accent3>
      <a:accent4>
        <a:srgbClr val="9735BB"/>
      </a:accent4>
      <a:accent5>
        <a:srgbClr val="BF2B2B"/>
      </a:accent5>
      <a:accent6>
        <a:srgbClr val="ED7307"/>
      </a:accent6>
      <a:hlink>
        <a:srgbClr val="FFAF03"/>
      </a:hlink>
      <a:folHlink>
        <a:srgbClr val="FDE689"/>
      </a:folHlink>
    </a:clrScheme>
    <a:fontScheme name="Twilight">
      <a:majorFont>
        <a:latin typeface="Century Gothic"/>
        <a:ea typeface=""/>
        <a:cs typeface=""/>
        <a:font script="Jpan" typeface="ＭＳ Ｐゴシック"/>
      </a:majorFont>
      <a:minorFont>
        <a:latin typeface="Century Gothic"/>
        <a:ea typeface=""/>
        <a:cs typeface=""/>
        <a:font script="Jpan" typeface="ＭＳ Ｐゴシック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0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60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38100" dist="12700" dir="5400000">
              <a:srgbClr val="FFFFFF">
                <a:alpha val="75000"/>
              </a:srgbClr>
            </a:innerShdw>
            <a:outerShdw blurRad="88900" dist="50800" dir="5400000" sx="102000" sy="102000" algn="tr" rotWithShape="0">
              <a:srgbClr val="808080">
                <a:alpha val="50000"/>
              </a:srgbClr>
            </a:outerShdw>
          </a:effectLst>
        </a:effectStyle>
        <a:effectStyle>
          <a:effectLst>
            <a:outerShdw blurRad="317500" dist="762000" dir="5400000" sy="4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alanced" dir="tl"/>
          </a:scene3d>
          <a:sp3d extrusionH="12700" prstMaterial="softEdge">
            <a:bevelT w="38100" h="127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200000"/>
              </a:schemeClr>
              <a:schemeClr val="phClr">
                <a:tint val="3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200000"/>
              </a:schemeClr>
              <a:schemeClr val="phClr">
                <a:tint val="5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554</TotalTime>
  <Words>872</Words>
  <Application>Microsoft Office PowerPoint</Application>
  <PresentationFormat>On-screen Show (4:3)</PresentationFormat>
  <Paragraphs>179</Paragraphs>
  <Slides>37</Slides>
  <Notes>36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Twilight</vt:lpstr>
      <vt:lpstr>Effectual Strategy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Company>Nextension Oy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Idea Workshop</dc:title>
  <dc:creator>Peter Kelly</dc:creator>
  <cp:lastModifiedBy>Peter Kelly</cp:lastModifiedBy>
  <cp:revision>55</cp:revision>
  <dcterms:created xsi:type="dcterms:W3CDTF">2019-04-02T09:13:52Z</dcterms:created>
  <dcterms:modified xsi:type="dcterms:W3CDTF">2019-04-02T09:15:33Z</dcterms:modified>
</cp:coreProperties>
</file>