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1209" r:id="rId2"/>
    <p:sldId id="1157" r:id="rId3"/>
    <p:sldId id="1227" r:id="rId4"/>
    <p:sldId id="265" r:id="rId5"/>
    <p:sldId id="258" r:id="rId6"/>
    <p:sldId id="1181" r:id="rId7"/>
    <p:sldId id="1182" r:id="rId8"/>
    <p:sldId id="1218" r:id="rId9"/>
    <p:sldId id="271" r:id="rId10"/>
    <p:sldId id="1186" r:id="rId11"/>
    <p:sldId id="1184" r:id="rId12"/>
    <p:sldId id="1188" r:id="rId13"/>
    <p:sldId id="278" r:id="rId14"/>
    <p:sldId id="1187" r:id="rId15"/>
    <p:sldId id="1189" r:id="rId16"/>
    <p:sldId id="1214" r:id="rId17"/>
    <p:sldId id="1191" r:id="rId18"/>
    <p:sldId id="1211" r:id="rId19"/>
    <p:sldId id="1210" r:id="rId20"/>
    <p:sldId id="1192" r:id="rId21"/>
    <p:sldId id="1212" r:id="rId22"/>
    <p:sldId id="1213" r:id="rId23"/>
    <p:sldId id="1193" r:id="rId24"/>
    <p:sldId id="1194" r:id="rId25"/>
    <p:sldId id="1224" r:id="rId26"/>
    <p:sldId id="1199" r:id="rId27"/>
    <p:sldId id="1225" r:id="rId28"/>
    <p:sldId id="1215" r:id="rId29"/>
    <p:sldId id="1226" r:id="rId30"/>
    <p:sldId id="1216" r:id="rId31"/>
    <p:sldId id="1217" r:id="rId32"/>
    <p:sldId id="1203" r:id="rId33"/>
    <p:sldId id="1220" r:id="rId34"/>
    <p:sldId id="1196" r:id="rId35"/>
    <p:sldId id="1200" r:id="rId36"/>
    <p:sldId id="276" r:id="rId37"/>
    <p:sldId id="1201" r:id="rId38"/>
    <p:sldId id="1204" r:id="rId39"/>
    <p:sldId id="1221" r:id="rId40"/>
    <p:sldId id="1165" r:id="rId41"/>
    <p:sldId id="1222" r:id="rId42"/>
    <p:sldId id="1167" r:id="rId43"/>
    <p:sldId id="1197" r:id="rId44"/>
    <p:sldId id="1223" r:id="rId45"/>
    <p:sldId id="1198" r:id="rId46"/>
  </p:sldIdLst>
  <p:sldSz cx="12192000" cy="6858000"/>
  <p:notesSz cx="6858000" cy="9144000"/>
  <p:defaultText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AD55"/>
    <a:srgbClr val="F6CEC0"/>
    <a:srgbClr val="000000"/>
    <a:srgbClr val="4F97B1"/>
    <a:srgbClr val="6B4B97"/>
    <a:srgbClr val="3269AE"/>
    <a:srgbClr val="9D2E41"/>
    <a:srgbClr val="D67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26"/>
    <p:restoredTop sz="86122"/>
  </p:normalViewPr>
  <p:slideViewPr>
    <p:cSldViewPr snapToGrid="0">
      <p:cViewPr varScale="1">
        <p:scale>
          <a:sx n="109" d="100"/>
          <a:sy n="109" d="100"/>
        </p:scale>
        <p:origin x="5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323B3-9E32-9A46-97F4-A37D58E590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1F7B93C-6E6A-E54D-B862-EE00C6EF55DE}">
      <dgm:prSet/>
      <dgm:spPr/>
      <dgm:t>
        <a:bodyPr/>
        <a:lstStyle/>
        <a:p>
          <a:r>
            <a:rPr lang="en-US" dirty="0"/>
            <a:t>Retail and types of stores</a:t>
          </a:r>
          <a:endParaRPr lang="it-FI" dirty="0"/>
        </a:p>
      </dgm:t>
    </dgm:pt>
    <dgm:pt modelId="{49C2D8DA-A996-7F48-892D-D18B0BF66B52}" type="parTrans" cxnId="{454B54F1-C075-4248-829A-81EF9E7B9AED}">
      <dgm:prSet/>
      <dgm:spPr/>
      <dgm:t>
        <a:bodyPr/>
        <a:lstStyle/>
        <a:p>
          <a:endParaRPr lang="it-IT"/>
        </a:p>
      </dgm:t>
    </dgm:pt>
    <dgm:pt modelId="{8778121D-D646-E04C-AAA5-C99EA7D278C4}" type="sibTrans" cxnId="{454B54F1-C075-4248-829A-81EF9E7B9AED}">
      <dgm:prSet/>
      <dgm:spPr/>
      <dgm:t>
        <a:bodyPr/>
        <a:lstStyle/>
        <a:p>
          <a:endParaRPr lang="it-IT"/>
        </a:p>
      </dgm:t>
    </dgm:pt>
    <dgm:pt modelId="{9AE48D35-2E93-1A4E-8A34-562FBC0E3692}">
      <dgm:prSet/>
      <dgm:spPr/>
      <dgm:t>
        <a:bodyPr/>
        <a:lstStyle/>
        <a:p>
          <a:r>
            <a:rPr lang="en-US" dirty="0"/>
            <a:t>Effects of digitalization</a:t>
          </a:r>
          <a:endParaRPr lang="it-FI" dirty="0"/>
        </a:p>
      </dgm:t>
    </dgm:pt>
    <dgm:pt modelId="{059CD76F-7159-004C-9386-B1FB29B5AA93}" type="parTrans" cxnId="{E053BA95-934F-244F-9A95-40343DBB7E6C}">
      <dgm:prSet/>
      <dgm:spPr/>
      <dgm:t>
        <a:bodyPr/>
        <a:lstStyle/>
        <a:p>
          <a:endParaRPr lang="it-IT"/>
        </a:p>
      </dgm:t>
    </dgm:pt>
    <dgm:pt modelId="{6C9F122C-FF71-294F-A540-683213A64D2E}" type="sibTrans" cxnId="{E053BA95-934F-244F-9A95-40343DBB7E6C}">
      <dgm:prSet/>
      <dgm:spPr/>
      <dgm:t>
        <a:bodyPr/>
        <a:lstStyle/>
        <a:p>
          <a:endParaRPr lang="it-IT"/>
        </a:p>
      </dgm:t>
    </dgm:pt>
    <dgm:pt modelId="{2093E646-9DAC-064D-918D-4579331F6F39}">
      <dgm:prSet custT="1"/>
      <dgm:spPr/>
      <dgm:t>
        <a:bodyPr/>
        <a:lstStyle/>
        <a:p>
          <a:r>
            <a:rPr lang="en-US" sz="2700" kern="1200" dirty="0">
              <a:solidFill>
                <a:prstClr val="white"/>
              </a:solidFill>
              <a:latin typeface="Calibri" panose="020F0502020204030204"/>
              <a:ea typeface="+mn-ea"/>
              <a:cs typeface="+mn-cs"/>
              <a:sym typeface="Roboto"/>
            </a:rPr>
            <a:t>Customer Journey Map</a:t>
          </a:r>
          <a:endParaRPr lang="it-FI" sz="2700" kern="1200" dirty="0">
            <a:solidFill>
              <a:prstClr val="white"/>
            </a:solidFill>
            <a:latin typeface="Calibri" panose="020F0502020204030204"/>
            <a:ea typeface="+mn-ea"/>
            <a:cs typeface="+mn-cs"/>
          </a:endParaRPr>
        </a:p>
      </dgm:t>
    </dgm:pt>
    <dgm:pt modelId="{5CDDE1FA-14EF-1343-A2E2-C43D23EEED73}" type="parTrans" cxnId="{45F0F0D2-D2C7-2345-9E16-E3A7E0AF988A}">
      <dgm:prSet/>
      <dgm:spPr/>
      <dgm:t>
        <a:bodyPr/>
        <a:lstStyle/>
        <a:p>
          <a:endParaRPr lang="it-IT"/>
        </a:p>
      </dgm:t>
    </dgm:pt>
    <dgm:pt modelId="{38069F15-598C-EE41-B5A2-AF6091B4E66C}" type="sibTrans" cxnId="{45F0F0D2-D2C7-2345-9E16-E3A7E0AF988A}">
      <dgm:prSet/>
      <dgm:spPr/>
      <dgm:t>
        <a:bodyPr/>
        <a:lstStyle/>
        <a:p>
          <a:endParaRPr lang="it-IT"/>
        </a:p>
      </dgm:t>
    </dgm:pt>
    <dgm:pt modelId="{A88319FB-223C-5348-B138-655F09FAA39F}">
      <dgm:prSet/>
      <dgm:spPr/>
      <dgm:t>
        <a:bodyPr/>
        <a:lstStyle/>
        <a:p>
          <a:r>
            <a:rPr lang="it-FI" dirty="0"/>
            <a:t>Digital Shoppers</a:t>
          </a:r>
        </a:p>
      </dgm:t>
    </dgm:pt>
    <dgm:pt modelId="{1CD99309-6CFC-2341-897B-50A50CD3D8AF}" type="parTrans" cxnId="{E4E80455-DE8A-FE40-A6FA-A0B90F6611DF}">
      <dgm:prSet/>
      <dgm:spPr/>
      <dgm:t>
        <a:bodyPr/>
        <a:lstStyle/>
        <a:p>
          <a:endParaRPr lang="it-IT"/>
        </a:p>
      </dgm:t>
    </dgm:pt>
    <dgm:pt modelId="{3F7F109A-AB91-8247-B2DB-BC7D8267BE18}" type="sibTrans" cxnId="{E4E80455-DE8A-FE40-A6FA-A0B90F6611DF}">
      <dgm:prSet/>
      <dgm:spPr/>
      <dgm:t>
        <a:bodyPr/>
        <a:lstStyle/>
        <a:p>
          <a:endParaRPr lang="it-IT"/>
        </a:p>
      </dgm:t>
    </dgm:pt>
    <dgm:pt modelId="{42B26D2F-FC0D-5341-BB53-5E6070EB01BA}">
      <dgm:prSet/>
      <dgm:spPr/>
      <dgm:t>
        <a:bodyPr/>
        <a:lstStyle/>
        <a:p>
          <a:r>
            <a:rPr lang="en-US" dirty="0"/>
            <a:t>Nike Flagship store NYC Case</a:t>
          </a:r>
          <a:endParaRPr lang="it-FI" dirty="0"/>
        </a:p>
      </dgm:t>
    </dgm:pt>
    <dgm:pt modelId="{E605787D-2B7B-1941-8A36-76DD0D122E15}" type="parTrans" cxnId="{26CA85F0-F939-AB4C-ADD6-FD893B406A85}">
      <dgm:prSet/>
      <dgm:spPr/>
      <dgm:t>
        <a:bodyPr/>
        <a:lstStyle/>
        <a:p>
          <a:endParaRPr lang="it-IT"/>
        </a:p>
      </dgm:t>
    </dgm:pt>
    <dgm:pt modelId="{67B248E1-73C6-F949-AA69-E87AF38D0557}" type="sibTrans" cxnId="{26CA85F0-F939-AB4C-ADD6-FD893B406A85}">
      <dgm:prSet/>
      <dgm:spPr/>
      <dgm:t>
        <a:bodyPr/>
        <a:lstStyle/>
        <a:p>
          <a:endParaRPr lang="it-IT"/>
        </a:p>
      </dgm:t>
    </dgm:pt>
    <dgm:pt modelId="{81271106-CAF8-204A-BE73-E22DFF08654E}">
      <dgm:prSet/>
      <dgm:spPr/>
      <dgm:t>
        <a:bodyPr/>
        <a:lstStyle/>
        <a:p>
          <a:r>
            <a:rPr lang="it-IT" dirty="0"/>
            <a:t>Strategies</a:t>
          </a:r>
          <a:r>
            <a:rPr lang="it-IT" baseline="0" dirty="0"/>
            <a:t> to </a:t>
          </a:r>
          <a:r>
            <a:rPr lang="it-IT" baseline="0" dirty="0" err="1"/>
            <a:t>adapt</a:t>
          </a:r>
          <a:r>
            <a:rPr lang="it-IT" baseline="0" dirty="0"/>
            <a:t> to </a:t>
          </a:r>
          <a:r>
            <a:rPr lang="it-IT" baseline="0" dirty="0" err="1"/>
            <a:t>digitalization</a:t>
          </a:r>
          <a:endParaRPr lang="it-IT" dirty="0"/>
        </a:p>
      </dgm:t>
    </dgm:pt>
    <dgm:pt modelId="{5EF638FB-7A55-4442-B293-2296A116FA54}" type="parTrans" cxnId="{5EEEDFFE-B530-0E49-B7C3-1BE18828D93C}">
      <dgm:prSet/>
      <dgm:spPr/>
      <dgm:t>
        <a:bodyPr/>
        <a:lstStyle/>
        <a:p>
          <a:endParaRPr lang="it-IT"/>
        </a:p>
      </dgm:t>
    </dgm:pt>
    <dgm:pt modelId="{1A77826C-64CD-BF46-BBED-D186A87A587F}" type="sibTrans" cxnId="{5EEEDFFE-B530-0E49-B7C3-1BE18828D93C}">
      <dgm:prSet/>
      <dgm:spPr/>
      <dgm:t>
        <a:bodyPr/>
        <a:lstStyle/>
        <a:p>
          <a:endParaRPr lang="it-IT"/>
        </a:p>
      </dgm:t>
    </dgm:pt>
    <dgm:pt modelId="{66E2F3E0-6D31-FB4A-B902-5FAB0E785A39}" type="pres">
      <dgm:prSet presAssocID="{EBF323B3-9E32-9A46-97F4-A37D58E590C8}" presName="linear" presStyleCnt="0">
        <dgm:presLayoutVars>
          <dgm:animLvl val="lvl"/>
          <dgm:resizeHandles val="exact"/>
        </dgm:presLayoutVars>
      </dgm:prSet>
      <dgm:spPr/>
    </dgm:pt>
    <dgm:pt modelId="{76EB446D-A940-A342-8F0B-20A32E095AAA}" type="pres">
      <dgm:prSet presAssocID="{81F7B93C-6E6A-E54D-B862-EE00C6EF55DE}" presName="parentText" presStyleLbl="node1" presStyleIdx="0" presStyleCnt="6">
        <dgm:presLayoutVars>
          <dgm:chMax val="0"/>
          <dgm:bulletEnabled val="1"/>
        </dgm:presLayoutVars>
      </dgm:prSet>
      <dgm:spPr/>
    </dgm:pt>
    <dgm:pt modelId="{948CC352-15AE-A94D-BF15-E2D7F4C1AD6F}" type="pres">
      <dgm:prSet presAssocID="{8778121D-D646-E04C-AAA5-C99EA7D278C4}" presName="spacer" presStyleCnt="0"/>
      <dgm:spPr/>
    </dgm:pt>
    <dgm:pt modelId="{3F1863F5-13DD-3947-8DC7-40B8D3F3685F}" type="pres">
      <dgm:prSet presAssocID="{9AE48D35-2E93-1A4E-8A34-562FBC0E3692}" presName="parentText" presStyleLbl="node1" presStyleIdx="1" presStyleCnt="6">
        <dgm:presLayoutVars>
          <dgm:chMax val="0"/>
          <dgm:bulletEnabled val="1"/>
        </dgm:presLayoutVars>
      </dgm:prSet>
      <dgm:spPr/>
    </dgm:pt>
    <dgm:pt modelId="{D85FF5FA-1DE2-074B-95B7-E21EC2061060}" type="pres">
      <dgm:prSet presAssocID="{6C9F122C-FF71-294F-A540-683213A64D2E}" presName="spacer" presStyleCnt="0"/>
      <dgm:spPr/>
    </dgm:pt>
    <dgm:pt modelId="{A37AB553-59B9-EA46-87A0-A9A6279C5553}" type="pres">
      <dgm:prSet presAssocID="{2093E646-9DAC-064D-918D-4579331F6F39}" presName="parentText" presStyleLbl="node1" presStyleIdx="2" presStyleCnt="6">
        <dgm:presLayoutVars>
          <dgm:chMax val="0"/>
          <dgm:bulletEnabled val="1"/>
        </dgm:presLayoutVars>
      </dgm:prSet>
      <dgm:spPr/>
    </dgm:pt>
    <dgm:pt modelId="{2D036809-FD65-3D40-81FF-FB7053159181}" type="pres">
      <dgm:prSet presAssocID="{38069F15-598C-EE41-B5A2-AF6091B4E66C}" presName="spacer" presStyleCnt="0"/>
      <dgm:spPr/>
    </dgm:pt>
    <dgm:pt modelId="{A76D193E-02F8-C241-A320-394C4F9A9039}" type="pres">
      <dgm:prSet presAssocID="{A88319FB-223C-5348-B138-655F09FAA39F}" presName="parentText" presStyleLbl="node1" presStyleIdx="3" presStyleCnt="6">
        <dgm:presLayoutVars>
          <dgm:chMax val="0"/>
          <dgm:bulletEnabled val="1"/>
        </dgm:presLayoutVars>
      </dgm:prSet>
      <dgm:spPr/>
    </dgm:pt>
    <dgm:pt modelId="{EF065D5E-B013-914B-9C41-4095A3459FB5}" type="pres">
      <dgm:prSet presAssocID="{3F7F109A-AB91-8247-B2DB-BC7D8267BE18}" presName="spacer" presStyleCnt="0"/>
      <dgm:spPr/>
    </dgm:pt>
    <dgm:pt modelId="{90381492-56C3-5644-9CD1-B0D6BABBE2B5}" type="pres">
      <dgm:prSet presAssocID="{42B26D2F-FC0D-5341-BB53-5E6070EB01BA}" presName="parentText" presStyleLbl="node1" presStyleIdx="4" presStyleCnt="6">
        <dgm:presLayoutVars>
          <dgm:chMax val="0"/>
          <dgm:bulletEnabled val="1"/>
        </dgm:presLayoutVars>
      </dgm:prSet>
      <dgm:spPr/>
    </dgm:pt>
    <dgm:pt modelId="{14A4079E-0062-174B-8816-4798DA4003F4}" type="pres">
      <dgm:prSet presAssocID="{67B248E1-73C6-F949-AA69-E87AF38D0557}" presName="spacer" presStyleCnt="0"/>
      <dgm:spPr/>
    </dgm:pt>
    <dgm:pt modelId="{0920E76D-EC3B-894F-9292-FDF61D646918}" type="pres">
      <dgm:prSet presAssocID="{81271106-CAF8-204A-BE73-E22DFF08654E}" presName="parentText" presStyleLbl="node1" presStyleIdx="5" presStyleCnt="6">
        <dgm:presLayoutVars>
          <dgm:chMax val="0"/>
          <dgm:bulletEnabled val="1"/>
        </dgm:presLayoutVars>
      </dgm:prSet>
      <dgm:spPr/>
    </dgm:pt>
  </dgm:ptLst>
  <dgm:cxnLst>
    <dgm:cxn modelId="{6AF7D817-BD26-C14E-AC50-8FA53511D734}" type="presOf" srcId="{81271106-CAF8-204A-BE73-E22DFF08654E}" destId="{0920E76D-EC3B-894F-9292-FDF61D646918}" srcOrd="0" destOrd="0" presId="urn:microsoft.com/office/officeart/2005/8/layout/vList2"/>
    <dgm:cxn modelId="{D1C2EC31-47E7-AD4B-A021-0149690343AB}" type="presOf" srcId="{81F7B93C-6E6A-E54D-B862-EE00C6EF55DE}" destId="{76EB446D-A940-A342-8F0B-20A32E095AAA}" srcOrd="0" destOrd="0" presId="urn:microsoft.com/office/officeart/2005/8/layout/vList2"/>
    <dgm:cxn modelId="{BB113E52-572E-554E-884E-2ADE32321186}" type="presOf" srcId="{42B26D2F-FC0D-5341-BB53-5E6070EB01BA}" destId="{90381492-56C3-5644-9CD1-B0D6BABBE2B5}" srcOrd="0" destOrd="0" presId="urn:microsoft.com/office/officeart/2005/8/layout/vList2"/>
    <dgm:cxn modelId="{E4E80455-DE8A-FE40-A6FA-A0B90F6611DF}" srcId="{EBF323B3-9E32-9A46-97F4-A37D58E590C8}" destId="{A88319FB-223C-5348-B138-655F09FAA39F}" srcOrd="3" destOrd="0" parTransId="{1CD99309-6CFC-2341-897B-50A50CD3D8AF}" sibTransId="{3F7F109A-AB91-8247-B2DB-BC7D8267BE18}"/>
    <dgm:cxn modelId="{B0514960-8BA0-7442-A15E-4C727C4C5847}" type="presOf" srcId="{9AE48D35-2E93-1A4E-8A34-562FBC0E3692}" destId="{3F1863F5-13DD-3947-8DC7-40B8D3F3685F}" srcOrd="0" destOrd="0" presId="urn:microsoft.com/office/officeart/2005/8/layout/vList2"/>
    <dgm:cxn modelId="{694D6E7F-723D-594D-A6FC-350954FCA938}" type="presOf" srcId="{A88319FB-223C-5348-B138-655F09FAA39F}" destId="{A76D193E-02F8-C241-A320-394C4F9A9039}" srcOrd="0" destOrd="0" presId="urn:microsoft.com/office/officeart/2005/8/layout/vList2"/>
    <dgm:cxn modelId="{E053BA95-934F-244F-9A95-40343DBB7E6C}" srcId="{EBF323B3-9E32-9A46-97F4-A37D58E590C8}" destId="{9AE48D35-2E93-1A4E-8A34-562FBC0E3692}" srcOrd="1" destOrd="0" parTransId="{059CD76F-7159-004C-9386-B1FB29B5AA93}" sibTransId="{6C9F122C-FF71-294F-A540-683213A64D2E}"/>
    <dgm:cxn modelId="{45F0F0D2-D2C7-2345-9E16-E3A7E0AF988A}" srcId="{EBF323B3-9E32-9A46-97F4-A37D58E590C8}" destId="{2093E646-9DAC-064D-918D-4579331F6F39}" srcOrd="2" destOrd="0" parTransId="{5CDDE1FA-14EF-1343-A2E2-C43D23EEED73}" sibTransId="{38069F15-598C-EE41-B5A2-AF6091B4E66C}"/>
    <dgm:cxn modelId="{94BB1EEC-01DF-7D4C-8511-6D4F0EDC795E}" type="presOf" srcId="{2093E646-9DAC-064D-918D-4579331F6F39}" destId="{A37AB553-59B9-EA46-87A0-A9A6279C5553}" srcOrd="0" destOrd="0" presId="urn:microsoft.com/office/officeart/2005/8/layout/vList2"/>
    <dgm:cxn modelId="{26CA85F0-F939-AB4C-ADD6-FD893B406A85}" srcId="{EBF323B3-9E32-9A46-97F4-A37D58E590C8}" destId="{42B26D2F-FC0D-5341-BB53-5E6070EB01BA}" srcOrd="4" destOrd="0" parTransId="{E605787D-2B7B-1941-8A36-76DD0D122E15}" sibTransId="{67B248E1-73C6-F949-AA69-E87AF38D0557}"/>
    <dgm:cxn modelId="{454B54F1-C075-4248-829A-81EF9E7B9AED}" srcId="{EBF323B3-9E32-9A46-97F4-A37D58E590C8}" destId="{81F7B93C-6E6A-E54D-B862-EE00C6EF55DE}" srcOrd="0" destOrd="0" parTransId="{49C2D8DA-A996-7F48-892D-D18B0BF66B52}" sibTransId="{8778121D-D646-E04C-AAA5-C99EA7D278C4}"/>
    <dgm:cxn modelId="{5EEEDFFE-B530-0E49-B7C3-1BE18828D93C}" srcId="{EBF323B3-9E32-9A46-97F4-A37D58E590C8}" destId="{81271106-CAF8-204A-BE73-E22DFF08654E}" srcOrd="5" destOrd="0" parTransId="{5EF638FB-7A55-4442-B293-2296A116FA54}" sibTransId="{1A77826C-64CD-BF46-BBED-D186A87A587F}"/>
    <dgm:cxn modelId="{29A0A8FF-09AF-3E4A-BA43-E98F7F120770}" type="presOf" srcId="{EBF323B3-9E32-9A46-97F4-A37D58E590C8}" destId="{66E2F3E0-6D31-FB4A-B902-5FAB0E785A39}" srcOrd="0" destOrd="0" presId="urn:microsoft.com/office/officeart/2005/8/layout/vList2"/>
    <dgm:cxn modelId="{B926D472-6AE6-C345-8D3C-261F1E49E612}" type="presParOf" srcId="{66E2F3E0-6D31-FB4A-B902-5FAB0E785A39}" destId="{76EB446D-A940-A342-8F0B-20A32E095AAA}" srcOrd="0" destOrd="0" presId="urn:microsoft.com/office/officeart/2005/8/layout/vList2"/>
    <dgm:cxn modelId="{6CB0E16E-B72C-5244-A622-CE0C76CFF318}" type="presParOf" srcId="{66E2F3E0-6D31-FB4A-B902-5FAB0E785A39}" destId="{948CC352-15AE-A94D-BF15-E2D7F4C1AD6F}" srcOrd="1" destOrd="0" presId="urn:microsoft.com/office/officeart/2005/8/layout/vList2"/>
    <dgm:cxn modelId="{DD87EB81-E429-6E40-8E9C-23CFAC367892}" type="presParOf" srcId="{66E2F3E0-6D31-FB4A-B902-5FAB0E785A39}" destId="{3F1863F5-13DD-3947-8DC7-40B8D3F3685F}" srcOrd="2" destOrd="0" presId="urn:microsoft.com/office/officeart/2005/8/layout/vList2"/>
    <dgm:cxn modelId="{C22BAF4A-9DD0-2F40-A517-A9E5EE265240}" type="presParOf" srcId="{66E2F3E0-6D31-FB4A-B902-5FAB0E785A39}" destId="{D85FF5FA-1DE2-074B-95B7-E21EC2061060}" srcOrd="3" destOrd="0" presId="urn:microsoft.com/office/officeart/2005/8/layout/vList2"/>
    <dgm:cxn modelId="{BF37BEC8-1076-0A49-BD8D-07F206CCD9EF}" type="presParOf" srcId="{66E2F3E0-6D31-FB4A-B902-5FAB0E785A39}" destId="{A37AB553-59B9-EA46-87A0-A9A6279C5553}" srcOrd="4" destOrd="0" presId="urn:microsoft.com/office/officeart/2005/8/layout/vList2"/>
    <dgm:cxn modelId="{7439BD55-4579-A446-BB4B-51CB42751845}" type="presParOf" srcId="{66E2F3E0-6D31-FB4A-B902-5FAB0E785A39}" destId="{2D036809-FD65-3D40-81FF-FB7053159181}" srcOrd="5" destOrd="0" presId="urn:microsoft.com/office/officeart/2005/8/layout/vList2"/>
    <dgm:cxn modelId="{E701D415-5AAA-EB42-A1F6-810895E055FE}" type="presParOf" srcId="{66E2F3E0-6D31-FB4A-B902-5FAB0E785A39}" destId="{A76D193E-02F8-C241-A320-394C4F9A9039}" srcOrd="6" destOrd="0" presId="urn:microsoft.com/office/officeart/2005/8/layout/vList2"/>
    <dgm:cxn modelId="{532A4C34-DF0B-9B40-B785-74381C7349E9}" type="presParOf" srcId="{66E2F3E0-6D31-FB4A-B902-5FAB0E785A39}" destId="{EF065D5E-B013-914B-9C41-4095A3459FB5}" srcOrd="7" destOrd="0" presId="urn:microsoft.com/office/officeart/2005/8/layout/vList2"/>
    <dgm:cxn modelId="{933A4125-1789-9B41-A2E4-F120DEE56F7A}" type="presParOf" srcId="{66E2F3E0-6D31-FB4A-B902-5FAB0E785A39}" destId="{90381492-56C3-5644-9CD1-B0D6BABBE2B5}" srcOrd="8" destOrd="0" presId="urn:microsoft.com/office/officeart/2005/8/layout/vList2"/>
    <dgm:cxn modelId="{B3122837-8B39-4244-83B8-B27B450100CE}" type="presParOf" srcId="{66E2F3E0-6D31-FB4A-B902-5FAB0E785A39}" destId="{14A4079E-0062-174B-8816-4798DA4003F4}" srcOrd="9" destOrd="0" presId="urn:microsoft.com/office/officeart/2005/8/layout/vList2"/>
    <dgm:cxn modelId="{C2C60150-23F8-B940-89AE-0606EA66E14E}" type="presParOf" srcId="{66E2F3E0-6D31-FB4A-B902-5FAB0E785A39}" destId="{0920E76D-EC3B-894F-9292-FDF61D64691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65531D-77CA-8F43-9D8F-95E9D6DE9B30}"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it-IT"/>
        </a:p>
      </dgm:t>
    </dgm:pt>
    <dgm:pt modelId="{FDEF14C9-6743-B342-9A6A-C49F26758EF5}">
      <dgm:prSet custT="1"/>
      <dgm:spPr>
        <a:solidFill>
          <a:srgbClr val="6B4B97"/>
        </a:solidFill>
        <a:ln>
          <a:solidFill>
            <a:schemeClr val="tx1"/>
          </a:solidFill>
        </a:ln>
      </dgm:spPr>
      <dgm:t>
        <a:bodyPr lIns="251999" rIns="251999"/>
        <a:lstStyle/>
        <a:p>
          <a:pPr algn="l"/>
          <a:r>
            <a:rPr lang="en-US" sz="4000" b="0" noProof="0" dirty="0"/>
            <a:t>Digital Shopaholics </a:t>
          </a:r>
          <a:endParaRPr lang="en-US" sz="4000" noProof="0" dirty="0"/>
        </a:p>
      </dgm:t>
    </dgm:pt>
    <dgm:pt modelId="{C230B984-120F-A147-BA54-34411130267A}" type="parTrans" cxnId="{61DF317E-F6EF-3741-A6D0-C2205741C53F}">
      <dgm:prSet/>
      <dgm:spPr/>
      <dgm:t>
        <a:bodyPr/>
        <a:lstStyle/>
        <a:p>
          <a:endParaRPr lang="en-US" noProof="0" dirty="0"/>
        </a:p>
      </dgm:t>
    </dgm:pt>
    <dgm:pt modelId="{CFA46BAE-5273-D246-B45C-5B5892DE8D7A}" type="sibTrans" cxnId="{61DF317E-F6EF-3741-A6D0-C2205741C53F}">
      <dgm:prSet/>
      <dgm:spPr/>
      <dgm:t>
        <a:bodyPr/>
        <a:lstStyle/>
        <a:p>
          <a:endParaRPr lang="en-US" noProof="0" dirty="0"/>
        </a:p>
      </dgm:t>
    </dgm:pt>
    <dgm:pt modelId="{669F061E-2AC1-3D4C-8F10-E5BCAC8629E6}">
      <dgm:prSet/>
      <dgm:spPr>
        <a:ln>
          <a:solidFill>
            <a:schemeClr val="tx1"/>
          </a:solidFill>
        </a:ln>
      </dgm:spPr>
      <dgm:t>
        <a:bodyPr anchor="ctr" anchorCtr="0"/>
        <a:lstStyle/>
        <a:p>
          <a:r>
            <a:rPr lang="en-US" noProof="0" dirty="0"/>
            <a:t>Digital Shopaholics use digital channels and devices like smartphone apps and in-store technology very actively throughout the journey. These consumers are </a:t>
          </a:r>
          <a:r>
            <a:rPr lang="en-US" b="1" noProof="0" dirty="0"/>
            <a:t>true digital shoppers and have a higher- than-average rate of online purchases across all product categories</a:t>
          </a:r>
          <a:r>
            <a:rPr lang="en-US" noProof="0" dirty="0"/>
            <a:t>. They place considerable emphasis on the shopping experience. </a:t>
          </a:r>
        </a:p>
      </dgm:t>
    </dgm:pt>
    <dgm:pt modelId="{9BB2A09E-2C8B-B84F-B086-295F96011BC2}" type="parTrans" cxnId="{768A841A-F5B8-2747-A931-F24ECA2EA4D2}">
      <dgm:prSet/>
      <dgm:spPr/>
      <dgm:t>
        <a:bodyPr/>
        <a:lstStyle/>
        <a:p>
          <a:endParaRPr lang="en-US" noProof="0" dirty="0"/>
        </a:p>
      </dgm:t>
    </dgm:pt>
    <dgm:pt modelId="{3928A763-BD82-9F46-956B-EDDB65B63604}" type="sibTrans" cxnId="{768A841A-F5B8-2747-A931-F24ECA2EA4D2}">
      <dgm:prSet/>
      <dgm:spPr/>
      <dgm:t>
        <a:bodyPr/>
        <a:lstStyle/>
        <a:p>
          <a:endParaRPr lang="en-US" noProof="0" dirty="0"/>
        </a:p>
      </dgm:t>
    </dgm:pt>
    <dgm:pt modelId="{8571DE0B-6505-C144-8487-35A1843FE516}">
      <dgm:prSet/>
      <dgm:spPr/>
      <dgm:t>
        <a:bodyPr/>
        <a:lstStyle/>
        <a:p>
          <a:r>
            <a:rPr lang="en-US" noProof="0" dirty="0"/>
            <a:t>They </a:t>
          </a:r>
          <a:r>
            <a:rPr lang="en-US" b="1" noProof="0" dirty="0"/>
            <a:t>prefer to communicate with retailers online </a:t>
          </a:r>
          <a:r>
            <a:rPr lang="en-US" noProof="0" dirty="0"/>
            <a:t>and are active users of social media and other peer-to- peer networks to share their opinions about products and services. </a:t>
          </a:r>
        </a:p>
      </dgm:t>
    </dgm:pt>
    <dgm:pt modelId="{957A287E-B258-4D4B-8F26-5F87EA58C9F7}" type="parTrans" cxnId="{EF0749A6-BBEE-4F4E-8AD2-7AE9BA4A7CFE}">
      <dgm:prSet/>
      <dgm:spPr/>
      <dgm:t>
        <a:bodyPr/>
        <a:lstStyle/>
        <a:p>
          <a:endParaRPr lang="en-US" noProof="0" dirty="0"/>
        </a:p>
      </dgm:t>
    </dgm:pt>
    <dgm:pt modelId="{834FF97A-6B0B-E24F-B251-E67B5D8A46F5}" type="sibTrans" cxnId="{EF0749A6-BBEE-4F4E-8AD2-7AE9BA4A7CFE}">
      <dgm:prSet/>
      <dgm:spPr/>
      <dgm:t>
        <a:bodyPr/>
        <a:lstStyle/>
        <a:p>
          <a:endParaRPr lang="en-US" noProof="0" dirty="0"/>
        </a:p>
      </dgm:t>
    </dgm:pt>
    <dgm:pt modelId="{EA8FA29B-7DBF-D142-9550-7BABF6B1C4B8}">
      <dgm:prSet/>
      <dgm:spPr/>
      <dgm:t>
        <a:bodyPr/>
        <a:lstStyle/>
        <a:p>
          <a:r>
            <a:rPr lang="en-US" noProof="0" dirty="0"/>
            <a:t>Digital Shopaholics </a:t>
          </a:r>
          <a:r>
            <a:rPr lang="en-US" b="1" noProof="0" dirty="0"/>
            <a:t>expect the full integration of the physical, online and mobile shopping experience, and a vast majority anticipate that physical retail stores will ultimately become mainly showrooms. </a:t>
          </a:r>
        </a:p>
      </dgm:t>
    </dgm:pt>
    <dgm:pt modelId="{6FB71EDE-1456-4240-A368-C3EB51083F2A}" type="parTrans" cxnId="{3DDB21FA-8209-D34A-977C-9F90FA81F054}">
      <dgm:prSet/>
      <dgm:spPr/>
      <dgm:t>
        <a:bodyPr/>
        <a:lstStyle/>
        <a:p>
          <a:endParaRPr lang="en-US" noProof="0" dirty="0"/>
        </a:p>
      </dgm:t>
    </dgm:pt>
    <dgm:pt modelId="{D55B94BD-1DAD-1A4B-AE9F-F617FD3D634B}" type="sibTrans" cxnId="{3DDB21FA-8209-D34A-977C-9F90FA81F054}">
      <dgm:prSet/>
      <dgm:spPr/>
      <dgm:t>
        <a:bodyPr/>
        <a:lstStyle/>
        <a:p>
          <a:endParaRPr lang="en-US" noProof="0" dirty="0"/>
        </a:p>
      </dgm:t>
    </dgm:pt>
    <dgm:pt modelId="{C17E5F16-5070-F847-8AE0-A2500EB87349}" type="pres">
      <dgm:prSet presAssocID="{CD65531D-77CA-8F43-9D8F-95E9D6DE9B30}" presName="diagram" presStyleCnt="0">
        <dgm:presLayoutVars>
          <dgm:dir/>
          <dgm:animLvl val="lvl"/>
          <dgm:resizeHandles val="exact"/>
        </dgm:presLayoutVars>
      </dgm:prSet>
      <dgm:spPr/>
    </dgm:pt>
    <dgm:pt modelId="{AD82FE9F-562E-A44C-9A1D-CF33CF2A3A7C}" type="pres">
      <dgm:prSet presAssocID="{FDEF14C9-6743-B342-9A6A-C49F26758EF5}" presName="compNode" presStyleCnt="0"/>
      <dgm:spPr/>
    </dgm:pt>
    <dgm:pt modelId="{F4091FF7-B1FF-5C49-8D3A-5A2A05EC21E7}" type="pres">
      <dgm:prSet presAssocID="{FDEF14C9-6743-B342-9A6A-C49F26758EF5}" presName="childRect" presStyleLbl="bgAcc1" presStyleIdx="0" presStyleCnt="1">
        <dgm:presLayoutVars>
          <dgm:bulletEnabled val="1"/>
        </dgm:presLayoutVars>
      </dgm:prSet>
      <dgm:spPr/>
    </dgm:pt>
    <dgm:pt modelId="{90F57029-FECA-7B4C-B172-83D51198C19D}" type="pres">
      <dgm:prSet presAssocID="{FDEF14C9-6743-B342-9A6A-C49F26758EF5}" presName="parentText" presStyleLbl="node1" presStyleIdx="0" presStyleCnt="0">
        <dgm:presLayoutVars>
          <dgm:chMax val="0"/>
          <dgm:bulletEnabled val="1"/>
        </dgm:presLayoutVars>
      </dgm:prSet>
      <dgm:spPr/>
    </dgm:pt>
    <dgm:pt modelId="{B86CC8FB-3736-FE41-835D-47C5CB0A5487}" type="pres">
      <dgm:prSet presAssocID="{FDEF14C9-6743-B342-9A6A-C49F26758EF5}" presName="parentRect" presStyleLbl="alignNode1" presStyleIdx="0" presStyleCnt="1"/>
      <dgm:spPr/>
    </dgm:pt>
    <dgm:pt modelId="{C655A598-6BCF-1D46-AF51-45981DD32A4A}" type="pres">
      <dgm:prSet presAssocID="{FDEF14C9-6743-B342-9A6A-C49F26758EF5}" presName="adorn" presStyleLbl="fgAccFollowNode1" presStyleIdx="0" presStyleCnt="1"/>
      <dgm:spPr>
        <a:noFill/>
        <a:ln>
          <a:noFill/>
        </a:ln>
      </dgm:spPr>
    </dgm:pt>
  </dgm:ptLst>
  <dgm:cxnLst>
    <dgm:cxn modelId="{9FFD8B05-1ECE-574C-802F-0E295B392A97}" type="presOf" srcId="{FDEF14C9-6743-B342-9A6A-C49F26758EF5}" destId="{90F57029-FECA-7B4C-B172-83D51198C19D}" srcOrd="0" destOrd="0" presId="urn:microsoft.com/office/officeart/2005/8/layout/bList2"/>
    <dgm:cxn modelId="{32D5D413-BFFE-C143-9208-CBA330C0B31B}" type="presOf" srcId="{EA8FA29B-7DBF-D142-9550-7BABF6B1C4B8}" destId="{F4091FF7-B1FF-5C49-8D3A-5A2A05EC21E7}" srcOrd="0" destOrd="2" presId="urn:microsoft.com/office/officeart/2005/8/layout/bList2"/>
    <dgm:cxn modelId="{768A841A-F5B8-2747-A931-F24ECA2EA4D2}" srcId="{FDEF14C9-6743-B342-9A6A-C49F26758EF5}" destId="{669F061E-2AC1-3D4C-8F10-E5BCAC8629E6}" srcOrd="0" destOrd="0" parTransId="{9BB2A09E-2C8B-B84F-B086-295F96011BC2}" sibTransId="{3928A763-BD82-9F46-956B-EDDB65B63604}"/>
    <dgm:cxn modelId="{7E8B3821-AD79-C548-8BC5-FD3D057CC096}" type="presOf" srcId="{FDEF14C9-6743-B342-9A6A-C49F26758EF5}" destId="{B86CC8FB-3736-FE41-835D-47C5CB0A5487}" srcOrd="1" destOrd="0" presId="urn:microsoft.com/office/officeart/2005/8/layout/bList2"/>
    <dgm:cxn modelId="{D499B149-19DA-CD4E-A7CB-9BE1A3B0E058}" type="presOf" srcId="{669F061E-2AC1-3D4C-8F10-E5BCAC8629E6}" destId="{F4091FF7-B1FF-5C49-8D3A-5A2A05EC21E7}" srcOrd="0" destOrd="0" presId="urn:microsoft.com/office/officeart/2005/8/layout/bList2"/>
    <dgm:cxn modelId="{2E839C60-54DE-5D41-9D8F-FE501BA0244E}" type="presOf" srcId="{8571DE0B-6505-C144-8487-35A1843FE516}" destId="{F4091FF7-B1FF-5C49-8D3A-5A2A05EC21E7}" srcOrd="0" destOrd="1" presId="urn:microsoft.com/office/officeart/2005/8/layout/bList2"/>
    <dgm:cxn modelId="{61DF317E-F6EF-3741-A6D0-C2205741C53F}" srcId="{CD65531D-77CA-8F43-9D8F-95E9D6DE9B30}" destId="{FDEF14C9-6743-B342-9A6A-C49F26758EF5}" srcOrd="0" destOrd="0" parTransId="{C230B984-120F-A147-BA54-34411130267A}" sibTransId="{CFA46BAE-5273-D246-B45C-5B5892DE8D7A}"/>
    <dgm:cxn modelId="{EF0749A6-BBEE-4F4E-8AD2-7AE9BA4A7CFE}" srcId="{FDEF14C9-6743-B342-9A6A-C49F26758EF5}" destId="{8571DE0B-6505-C144-8487-35A1843FE516}" srcOrd="1" destOrd="0" parTransId="{957A287E-B258-4D4B-8F26-5F87EA58C9F7}" sibTransId="{834FF97A-6B0B-E24F-B251-E67B5D8A46F5}"/>
    <dgm:cxn modelId="{195DD3E2-E09F-4444-BE93-13B9BFE7051B}" type="presOf" srcId="{CD65531D-77CA-8F43-9D8F-95E9D6DE9B30}" destId="{C17E5F16-5070-F847-8AE0-A2500EB87349}" srcOrd="0" destOrd="0" presId="urn:microsoft.com/office/officeart/2005/8/layout/bList2"/>
    <dgm:cxn modelId="{3DDB21FA-8209-D34A-977C-9F90FA81F054}" srcId="{FDEF14C9-6743-B342-9A6A-C49F26758EF5}" destId="{EA8FA29B-7DBF-D142-9550-7BABF6B1C4B8}" srcOrd="2" destOrd="0" parTransId="{6FB71EDE-1456-4240-A368-C3EB51083F2A}" sibTransId="{D55B94BD-1DAD-1A4B-AE9F-F617FD3D634B}"/>
    <dgm:cxn modelId="{C63CF59E-BF11-A942-85E8-CEFF885300B4}" type="presParOf" srcId="{C17E5F16-5070-F847-8AE0-A2500EB87349}" destId="{AD82FE9F-562E-A44C-9A1D-CF33CF2A3A7C}" srcOrd="0" destOrd="0" presId="urn:microsoft.com/office/officeart/2005/8/layout/bList2"/>
    <dgm:cxn modelId="{7A0C8589-6112-A34D-8695-CC5566E2F33F}" type="presParOf" srcId="{AD82FE9F-562E-A44C-9A1D-CF33CF2A3A7C}" destId="{F4091FF7-B1FF-5C49-8D3A-5A2A05EC21E7}" srcOrd="0" destOrd="0" presId="urn:microsoft.com/office/officeart/2005/8/layout/bList2"/>
    <dgm:cxn modelId="{FB6A577C-1C4C-4B49-84E6-4BD5FD9AA1C1}" type="presParOf" srcId="{AD82FE9F-562E-A44C-9A1D-CF33CF2A3A7C}" destId="{90F57029-FECA-7B4C-B172-83D51198C19D}" srcOrd="1" destOrd="0" presId="urn:microsoft.com/office/officeart/2005/8/layout/bList2"/>
    <dgm:cxn modelId="{5DA89F5E-D3C0-E443-AA96-229E31E1D9BC}" type="presParOf" srcId="{AD82FE9F-562E-A44C-9A1D-CF33CF2A3A7C}" destId="{B86CC8FB-3736-FE41-835D-47C5CB0A5487}" srcOrd="2" destOrd="0" presId="urn:microsoft.com/office/officeart/2005/8/layout/bList2"/>
    <dgm:cxn modelId="{75195CD0-C0F2-C440-83D9-ACFE253F9EC3}" type="presParOf" srcId="{AD82FE9F-562E-A44C-9A1D-CF33CF2A3A7C}" destId="{C655A598-6BCF-1D46-AF51-45981DD32A4A}"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65531D-77CA-8F43-9D8F-95E9D6DE9B30}"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it-IT"/>
        </a:p>
      </dgm:t>
    </dgm:pt>
    <dgm:pt modelId="{A8E9CD8B-C4E4-CA4C-8039-594CCF86ACA3}">
      <dgm:prSet custT="1"/>
      <dgm:spPr>
        <a:solidFill>
          <a:srgbClr val="4F97B1"/>
        </a:solidFill>
        <a:ln>
          <a:solidFill>
            <a:schemeClr val="tx1"/>
          </a:solidFill>
        </a:ln>
      </dgm:spPr>
      <dgm:t>
        <a:bodyPr lIns="251999"/>
        <a:lstStyle/>
        <a:p>
          <a:r>
            <a:rPr lang="en-US" sz="4000" b="0" noProof="0" dirty="0"/>
            <a:t>Social Digital Shoppers </a:t>
          </a:r>
          <a:endParaRPr lang="en-US" sz="4000" noProof="0" dirty="0"/>
        </a:p>
      </dgm:t>
    </dgm:pt>
    <dgm:pt modelId="{37CCE23F-1E0C-4449-BA4D-1CEB83D17F13}" type="parTrans" cxnId="{E7574DC5-32A4-7F42-AC07-C8AC4D93FBF4}">
      <dgm:prSet/>
      <dgm:spPr/>
      <dgm:t>
        <a:bodyPr/>
        <a:lstStyle/>
        <a:p>
          <a:endParaRPr lang="en-US" noProof="0" dirty="0"/>
        </a:p>
      </dgm:t>
    </dgm:pt>
    <dgm:pt modelId="{A5CB3119-84BD-DC46-B669-B4AE088362EB}" type="sibTrans" cxnId="{E7574DC5-32A4-7F42-AC07-C8AC4D93FBF4}">
      <dgm:prSet/>
      <dgm:spPr/>
      <dgm:t>
        <a:bodyPr/>
        <a:lstStyle/>
        <a:p>
          <a:endParaRPr lang="en-US" noProof="0" dirty="0"/>
        </a:p>
      </dgm:t>
    </dgm:pt>
    <dgm:pt modelId="{1624808B-A4E8-5E45-854D-661EB0FCA4D2}">
      <dgm:prSet/>
      <dgm:spPr>
        <a:ln>
          <a:solidFill>
            <a:schemeClr val="tx1"/>
          </a:solidFill>
        </a:ln>
      </dgm:spPr>
      <dgm:t>
        <a:bodyPr anchor="ctr" anchorCtr="0"/>
        <a:lstStyle/>
        <a:p>
          <a:r>
            <a:rPr lang="en-US" noProof="0" dirty="0"/>
            <a:t>Social Digital Shoppers are very optimistic about the use of all digital technology and the vast majority </a:t>
          </a:r>
          <a:r>
            <a:rPr lang="en-US" b="1" noProof="0" dirty="0"/>
            <a:t>consider digital channels and devices to be important in all phases of the shopping journey.</a:t>
          </a:r>
          <a:r>
            <a:rPr lang="en-US" noProof="0" dirty="0"/>
            <a:t> They tend to be digitally savvy and describe themselves as frequent and confident online shoppers; </a:t>
          </a:r>
        </a:p>
      </dgm:t>
    </dgm:pt>
    <dgm:pt modelId="{7926334A-39A2-A94C-B933-F6AC6FED1A2D}" type="parTrans" cxnId="{4EBDC4BC-44AB-A940-8673-DB85C32253FE}">
      <dgm:prSet/>
      <dgm:spPr/>
      <dgm:t>
        <a:bodyPr/>
        <a:lstStyle/>
        <a:p>
          <a:endParaRPr lang="en-US" noProof="0" dirty="0"/>
        </a:p>
      </dgm:t>
    </dgm:pt>
    <dgm:pt modelId="{36AD9C2A-0B68-F845-99EC-8E6B56CDEDBB}" type="sibTrans" cxnId="{4EBDC4BC-44AB-A940-8673-DB85C32253FE}">
      <dgm:prSet/>
      <dgm:spPr/>
      <dgm:t>
        <a:bodyPr/>
        <a:lstStyle/>
        <a:p>
          <a:endParaRPr lang="en-US" noProof="0" dirty="0"/>
        </a:p>
      </dgm:t>
    </dgm:pt>
    <dgm:pt modelId="{D197D9C7-D9AE-0646-BF47-48F10B6E8956}">
      <dgm:prSet/>
      <dgm:spPr>
        <a:ln>
          <a:solidFill>
            <a:schemeClr val="tx1"/>
          </a:solidFill>
        </a:ln>
      </dgm:spPr>
      <dgm:t>
        <a:bodyPr anchor="ctr" anchorCtr="0"/>
        <a:lstStyle/>
        <a:p>
          <a:r>
            <a:rPr lang="en-US" noProof="0" dirty="0"/>
            <a:t>They are </a:t>
          </a:r>
          <a:r>
            <a:rPr lang="en-US" b="1" noProof="0" dirty="0"/>
            <a:t>heavy users of social media and want to share opinions and experiences through digital channels and are active users of mobile applications and services. </a:t>
          </a:r>
          <a:r>
            <a:rPr lang="en-US" b="0" noProof="0" dirty="0"/>
            <a:t>Social Digital Shoppers trust mobile devices for paying for products, locating items and identifying themselves. </a:t>
          </a:r>
          <a:endParaRPr lang="en-US" noProof="0" dirty="0"/>
        </a:p>
      </dgm:t>
    </dgm:pt>
    <dgm:pt modelId="{E56A9CF4-178E-9D4C-8D45-BA12028D16CD}" type="parTrans" cxnId="{30B8BFFD-4EF9-1C49-8CE9-7B8ADB04242D}">
      <dgm:prSet/>
      <dgm:spPr/>
    </dgm:pt>
    <dgm:pt modelId="{3DF53299-8178-B048-BA6A-07F86606505E}" type="sibTrans" cxnId="{30B8BFFD-4EF9-1C49-8CE9-7B8ADB04242D}">
      <dgm:prSet/>
      <dgm:spPr/>
    </dgm:pt>
    <dgm:pt modelId="{C17E5F16-5070-F847-8AE0-A2500EB87349}" type="pres">
      <dgm:prSet presAssocID="{CD65531D-77CA-8F43-9D8F-95E9D6DE9B30}" presName="diagram" presStyleCnt="0">
        <dgm:presLayoutVars>
          <dgm:dir/>
          <dgm:animLvl val="lvl"/>
          <dgm:resizeHandles val="exact"/>
        </dgm:presLayoutVars>
      </dgm:prSet>
      <dgm:spPr/>
    </dgm:pt>
    <dgm:pt modelId="{47AC2629-137D-E542-9261-5C069550D848}" type="pres">
      <dgm:prSet presAssocID="{A8E9CD8B-C4E4-CA4C-8039-594CCF86ACA3}" presName="compNode" presStyleCnt="0"/>
      <dgm:spPr/>
    </dgm:pt>
    <dgm:pt modelId="{41CD0D9D-3D59-7A46-835B-FBECF686BE95}" type="pres">
      <dgm:prSet presAssocID="{A8E9CD8B-C4E4-CA4C-8039-594CCF86ACA3}" presName="childRect" presStyleLbl="bgAcc1" presStyleIdx="0" presStyleCnt="1">
        <dgm:presLayoutVars>
          <dgm:bulletEnabled val="1"/>
        </dgm:presLayoutVars>
      </dgm:prSet>
      <dgm:spPr/>
    </dgm:pt>
    <dgm:pt modelId="{65101DF4-F0E3-C047-A714-8E6DBDAF8214}" type="pres">
      <dgm:prSet presAssocID="{A8E9CD8B-C4E4-CA4C-8039-594CCF86ACA3}" presName="parentText" presStyleLbl="node1" presStyleIdx="0" presStyleCnt="0">
        <dgm:presLayoutVars>
          <dgm:chMax val="0"/>
          <dgm:bulletEnabled val="1"/>
        </dgm:presLayoutVars>
      </dgm:prSet>
      <dgm:spPr/>
    </dgm:pt>
    <dgm:pt modelId="{4CC6F2BF-0765-6249-8BED-533D493DA9E1}" type="pres">
      <dgm:prSet presAssocID="{A8E9CD8B-C4E4-CA4C-8039-594CCF86ACA3}" presName="parentRect" presStyleLbl="alignNode1" presStyleIdx="0" presStyleCnt="1"/>
      <dgm:spPr/>
    </dgm:pt>
    <dgm:pt modelId="{C4FB9E0F-42E0-6644-853D-93B0FD5E0127}" type="pres">
      <dgm:prSet presAssocID="{A8E9CD8B-C4E4-CA4C-8039-594CCF86ACA3}" presName="adorn" presStyleLbl="fgAccFollowNode1" presStyleIdx="0" presStyleCnt="1"/>
      <dgm:spPr>
        <a:noFill/>
        <a:ln>
          <a:noFill/>
        </a:ln>
      </dgm:spPr>
    </dgm:pt>
  </dgm:ptLst>
  <dgm:cxnLst>
    <dgm:cxn modelId="{4D83F305-1E21-F24A-812C-9DFF6534184E}" type="presOf" srcId="{A8E9CD8B-C4E4-CA4C-8039-594CCF86ACA3}" destId="{4CC6F2BF-0765-6249-8BED-533D493DA9E1}" srcOrd="1" destOrd="0" presId="urn:microsoft.com/office/officeart/2005/8/layout/bList2"/>
    <dgm:cxn modelId="{7DDBC61E-8174-3341-A5E3-4211344279A2}" type="presOf" srcId="{A8E9CD8B-C4E4-CA4C-8039-594CCF86ACA3}" destId="{65101DF4-F0E3-C047-A714-8E6DBDAF8214}" srcOrd="0" destOrd="0" presId="urn:microsoft.com/office/officeart/2005/8/layout/bList2"/>
    <dgm:cxn modelId="{6468A85A-DA94-314C-8437-04706BC9AFD5}" type="presOf" srcId="{D197D9C7-D9AE-0646-BF47-48F10B6E8956}" destId="{41CD0D9D-3D59-7A46-835B-FBECF686BE95}" srcOrd="0" destOrd="1" presId="urn:microsoft.com/office/officeart/2005/8/layout/bList2"/>
    <dgm:cxn modelId="{BFB8B985-FF3B-0A46-BC05-AC788A992DD3}" type="presOf" srcId="{1624808B-A4E8-5E45-854D-661EB0FCA4D2}" destId="{41CD0D9D-3D59-7A46-835B-FBECF686BE95}" srcOrd="0" destOrd="0" presId="urn:microsoft.com/office/officeart/2005/8/layout/bList2"/>
    <dgm:cxn modelId="{4EBDC4BC-44AB-A940-8673-DB85C32253FE}" srcId="{A8E9CD8B-C4E4-CA4C-8039-594CCF86ACA3}" destId="{1624808B-A4E8-5E45-854D-661EB0FCA4D2}" srcOrd="0" destOrd="0" parTransId="{7926334A-39A2-A94C-B933-F6AC6FED1A2D}" sibTransId="{36AD9C2A-0B68-F845-99EC-8E6B56CDEDBB}"/>
    <dgm:cxn modelId="{E7574DC5-32A4-7F42-AC07-C8AC4D93FBF4}" srcId="{CD65531D-77CA-8F43-9D8F-95E9D6DE9B30}" destId="{A8E9CD8B-C4E4-CA4C-8039-594CCF86ACA3}" srcOrd="0" destOrd="0" parTransId="{37CCE23F-1E0C-4449-BA4D-1CEB83D17F13}" sibTransId="{A5CB3119-84BD-DC46-B669-B4AE088362EB}"/>
    <dgm:cxn modelId="{195DD3E2-E09F-4444-BE93-13B9BFE7051B}" type="presOf" srcId="{CD65531D-77CA-8F43-9D8F-95E9D6DE9B30}" destId="{C17E5F16-5070-F847-8AE0-A2500EB87349}" srcOrd="0" destOrd="0" presId="urn:microsoft.com/office/officeart/2005/8/layout/bList2"/>
    <dgm:cxn modelId="{30B8BFFD-4EF9-1C49-8CE9-7B8ADB04242D}" srcId="{A8E9CD8B-C4E4-CA4C-8039-594CCF86ACA3}" destId="{D197D9C7-D9AE-0646-BF47-48F10B6E8956}" srcOrd="1" destOrd="0" parTransId="{E56A9CF4-178E-9D4C-8D45-BA12028D16CD}" sibTransId="{3DF53299-8178-B048-BA6A-07F86606505E}"/>
    <dgm:cxn modelId="{C4744A23-08D6-5D4B-B0D7-3F0CCFF5D40C}" type="presParOf" srcId="{C17E5F16-5070-F847-8AE0-A2500EB87349}" destId="{47AC2629-137D-E542-9261-5C069550D848}" srcOrd="0" destOrd="0" presId="urn:microsoft.com/office/officeart/2005/8/layout/bList2"/>
    <dgm:cxn modelId="{65766E16-EC15-2A4D-A58B-C0941DC004D2}" type="presParOf" srcId="{47AC2629-137D-E542-9261-5C069550D848}" destId="{41CD0D9D-3D59-7A46-835B-FBECF686BE95}" srcOrd="0" destOrd="0" presId="urn:microsoft.com/office/officeart/2005/8/layout/bList2"/>
    <dgm:cxn modelId="{0F136BEC-9F59-824B-8829-0A5B2AF8FED2}" type="presParOf" srcId="{47AC2629-137D-E542-9261-5C069550D848}" destId="{65101DF4-F0E3-C047-A714-8E6DBDAF8214}" srcOrd="1" destOrd="0" presId="urn:microsoft.com/office/officeart/2005/8/layout/bList2"/>
    <dgm:cxn modelId="{4CFDA298-D07F-614D-9937-32F3CF7D6B4E}" type="presParOf" srcId="{47AC2629-137D-E542-9261-5C069550D848}" destId="{4CC6F2BF-0765-6249-8BED-533D493DA9E1}" srcOrd="2" destOrd="0" presId="urn:microsoft.com/office/officeart/2005/8/layout/bList2"/>
    <dgm:cxn modelId="{4AAC783C-2CD4-5F48-8041-86F3ECA5583B}" type="presParOf" srcId="{47AC2629-137D-E542-9261-5C069550D848}" destId="{C4FB9E0F-42E0-6644-853D-93B0FD5E0127}"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65531D-77CA-8F43-9D8F-95E9D6DE9B30}"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it-IT"/>
        </a:p>
      </dgm:t>
    </dgm:pt>
    <dgm:pt modelId="{FF581A37-F1BB-024D-B82E-CCC278469103}">
      <dgm:prSet/>
      <dgm:spPr>
        <a:ln>
          <a:solidFill>
            <a:schemeClr val="tx1"/>
          </a:solidFill>
        </a:ln>
      </dgm:spPr>
      <dgm:t>
        <a:bodyPr anchor="ctr" anchorCtr="0"/>
        <a:lstStyle/>
        <a:p>
          <a:r>
            <a:rPr lang="en-US" b="1" noProof="0" dirty="0"/>
            <a:t>Rational Online Shoppers are relatively confident online shoppers </a:t>
          </a:r>
          <a:r>
            <a:rPr lang="en-US" noProof="0" dirty="0"/>
            <a:t>buying mostly fashion products and electronics. </a:t>
          </a:r>
        </a:p>
      </dgm:t>
    </dgm:pt>
    <dgm:pt modelId="{AC3F4A34-73D9-B34D-8982-91BCCDCA684E}" type="parTrans" cxnId="{696B7FDC-80A1-514F-89A2-EC97EC03FFCD}">
      <dgm:prSet/>
      <dgm:spPr/>
      <dgm:t>
        <a:bodyPr/>
        <a:lstStyle/>
        <a:p>
          <a:endParaRPr lang="en-US" noProof="0" dirty="0"/>
        </a:p>
      </dgm:t>
    </dgm:pt>
    <dgm:pt modelId="{9961CBEF-B2DE-6F46-A636-CE7DBC43A1BC}" type="sibTrans" cxnId="{696B7FDC-80A1-514F-89A2-EC97EC03FFCD}">
      <dgm:prSet/>
      <dgm:spPr/>
      <dgm:t>
        <a:bodyPr/>
        <a:lstStyle/>
        <a:p>
          <a:endParaRPr lang="en-US" noProof="0" dirty="0"/>
        </a:p>
      </dgm:t>
    </dgm:pt>
    <dgm:pt modelId="{7C8CCBED-870D-BC47-AC81-B6DADCC760E6}">
      <dgm:prSet/>
      <dgm:spPr/>
      <dgm:t>
        <a:bodyPr/>
        <a:lstStyle/>
        <a:p>
          <a:r>
            <a:rPr lang="en-US" noProof="0" dirty="0"/>
            <a:t>They know what they want and </a:t>
          </a:r>
          <a:r>
            <a:rPr lang="en-US" b="1" noProof="0" dirty="0"/>
            <a:t>they use the Internet to find the most optimal solution</a:t>
          </a:r>
          <a:r>
            <a:rPr lang="en-US" noProof="0" dirty="0"/>
            <a:t>. Rational Online Shoppers value </a:t>
          </a:r>
          <a:r>
            <a:rPr lang="en-US" b="1" noProof="0" dirty="0"/>
            <a:t>well-functioning online stores with clearly marked product information, pricing and delivery charges, as well as reliable delivery processes.</a:t>
          </a:r>
          <a:r>
            <a:rPr lang="en-US" noProof="0" dirty="0"/>
            <a:t> They do not trust reviews in retailer-hosted consumer communities and </a:t>
          </a:r>
          <a:r>
            <a:rPr lang="en-US" b="1" noProof="0" dirty="0"/>
            <a:t>do not regard as important giving feedback and receiving help through digital channels</a:t>
          </a:r>
          <a:r>
            <a:rPr lang="en-US" noProof="0" dirty="0"/>
            <a:t>. </a:t>
          </a:r>
        </a:p>
      </dgm:t>
    </dgm:pt>
    <dgm:pt modelId="{8CCAC1AA-9F64-3545-8557-98B5ACE2A674}" type="parTrans" cxnId="{0B0FAAF9-7F16-C14D-9498-2E0D9A42957E}">
      <dgm:prSet/>
      <dgm:spPr/>
      <dgm:t>
        <a:bodyPr/>
        <a:lstStyle/>
        <a:p>
          <a:endParaRPr lang="en-US" noProof="0" dirty="0"/>
        </a:p>
      </dgm:t>
    </dgm:pt>
    <dgm:pt modelId="{CCF0791E-9235-9949-945A-91952106C490}" type="sibTrans" cxnId="{0B0FAAF9-7F16-C14D-9498-2E0D9A42957E}">
      <dgm:prSet/>
      <dgm:spPr/>
      <dgm:t>
        <a:bodyPr/>
        <a:lstStyle/>
        <a:p>
          <a:endParaRPr lang="en-US" noProof="0" dirty="0"/>
        </a:p>
      </dgm:t>
    </dgm:pt>
    <dgm:pt modelId="{7B82109B-CF0C-9A46-8EFF-410CD925C1D7}">
      <dgm:prSet/>
      <dgm:spPr>
        <a:ln>
          <a:solidFill>
            <a:schemeClr val="tx1"/>
          </a:solidFill>
        </a:ln>
      </dgm:spPr>
      <dgm:t>
        <a:bodyPr anchor="ctr" anchorCtr="0"/>
        <a:lstStyle/>
        <a:p>
          <a:r>
            <a:rPr lang="en-US" b="1" noProof="0" dirty="0"/>
            <a:t>The Internet is their preferred channel throughout the journey</a:t>
          </a:r>
          <a:r>
            <a:rPr lang="en-US" noProof="0" dirty="0"/>
            <a:t> but they have little interest in using social media and mobile apps for shopping. </a:t>
          </a:r>
        </a:p>
      </dgm:t>
    </dgm:pt>
    <dgm:pt modelId="{784A71D7-1161-C049-AE65-CA6D619F1A69}" type="parTrans" cxnId="{FE7FE1F5-A204-664F-B0E1-C130061426EE}">
      <dgm:prSet/>
      <dgm:spPr/>
      <dgm:t>
        <a:bodyPr/>
        <a:lstStyle/>
        <a:p>
          <a:endParaRPr lang="en-US" noProof="0" dirty="0"/>
        </a:p>
      </dgm:t>
    </dgm:pt>
    <dgm:pt modelId="{AE96467F-D4E1-0A48-9864-F0F70DA51550}" type="sibTrans" cxnId="{FE7FE1F5-A204-664F-B0E1-C130061426EE}">
      <dgm:prSet/>
      <dgm:spPr/>
      <dgm:t>
        <a:bodyPr/>
        <a:lstStyle/>
        <a:p>
          <a:endParaRPr lang="en-US" noProof="0" dirty="0"/>
        </a:p>
      </dgm:t>
    </dgm:pt>
    <dgm:pt modelId="{3DB8309D-C64D-A34E-9794-1DE631F9C61C}">
      <dgm:prSet custT="1"/>
      <dgm:spPr>
        <a:solidFill>
          <a:srgbClr val="7DAD55"/>
        </a:solidFill>
        <a:ln>
          <a:solidFill>
            <a:schemeClr val="tx1"/>
          </a:solidFill>
        </a:ln>
      </dgm:spPr>
      <dgm:t>
        <a:bodyPr lIns="251999"/>
        <a:lstStyle/>
        <a:p>
          <a:r>
            <a:rPr lang="en-US" sz="4000" b="0" noProof="0" dirty="0"/>
            <a:t>Rational Online Shoppers </a:t>
          </a:r>
          <a:endParaRPr lang="en-US" sz="4000" noProof="0" dirty="0"/>
        </a:p>
      </dgm:t>
    </dgm:pt>
    <dgm:pt modelId="{DCD8A7EE-8D56-3144-AC99-F57080F806AA}" type="sibTrans" cxnId="{D53CCEC6-B110-FE4F-BB5F-7C6E89CDFB98}">
      <dgm:prSet/>
      <dgm:spPr/>
      <dgm:t>
        <a:bodyPr/>
        <a:lstStyle/>
        <a:p>
          <a:endParaRPr lang="en-US" noProof="0" dirty="0"/>
        </a:p>
      </dgm:t>
    </dgm:pt>
    <dgm:pt modelId="{2735128E-7AC1-F846-8D5C-25528A62DE5D}" type="parTrans" cxnId="{D53CCEC6-B110-FE4F-BB5F-7C6E89CDFB98}">
      <dgm:prSet/>
      <dgm:spPr/>
      <dgm:t>
        <a:bodyPr/>
        <a:lstStyle/>
        <a:p>
          <a:endParaRPr lang="en-US" noProof="0" dirty="0"/>
        </a:p>
      </dgm:t>
    </dgm:pt>
    <dgm:pt modelId="{C17E5F16-5070-F847-8AE0-A2500EB87349}" type="pres">
      <dgm:prSet presAssocID="{CD65531D-77CA-8F43-9D8F-95E9D6DE9B30}" presName="diagram" presStyleCnt="0">
        <dgm:presLayoutVars>
          <dgm:dir/>
          <dgm:animLvl val="lvl"/>
          <dgm:resizeHandles val="exact"/>
        </dgm:presLayoutVars>
      </dgm:prSet>
      <dgm:spPr/>
    </dgm:pt>
    <dgm:pt modelId="{A8EA70A9-8A57-8944-BDFF-B8AFEF27A6AA}" type="pres">
      <dgm:prSet presAssocID="{3DB8309D-C64D-A34E-9794-1DE631F9C61C}" presName="compNode" presStyleCnt="0"/>
      <dgm:spPr/>
    </dgm:pt>
    <dgm:pt modelId="{390596F5-8597-9B49-8FD3-6AA5A862BC32}" type="pres">
      <dgm:prSet presAssocID="{3DB8309D-C64D-A34E-9794-1DE631F9C61C}" presName="childRect" presStyleLbl="bgAcc1" presStyleIdx="0" presStyleCnt="1">
        <dgm:presLayoutVars>
          <dgm:bulletEnabled val="1"/>
        </dgm:presLayoutVars>
      </dgm:prSet>
      <dgm:spPr/>
    </dgm:pt>
    <dgm:pt modelId="{2D933814-FD8E-2349-A7A9-6E361EF3FC8F}" type="pres">
      <dgm:prSet presAssocID="{3DB8309D-C64D-A34E-9794-1DE631F9C61C}" presName="parentText" presStyleLbl="node1" presStyleIdx="0" presStyleCnt="0">
        <dgm:presLayoutVars>
          <dgm:chMax val="0"/>
          <dgm:bulletEnabled val="1"/>
        </dgm:presLayoutVars>
      </dgm:prSet>
      <dgm:spPr/>
    </dgm:pt>
    <dgm:pt modelId="{EF0D50DB-8F18-1642-BDB2-FB7D5DB2540E}" type="pres">
      <dgm:prSet presAssocID="{3DB8309D-C64D-A34E-9794-1DE631F9C61C}" presName="parentRect" presStyleLbl="alignNode1" presStyleIdx="0" presStyleCnt="1"/>
      <dgm:spPr/>
    </dgm:pt>
    <dgm:pt modelId="{65DB8DA1-BC20-1243-9245-5F5598D6F37F}" type="pres">
      <dgm:prSet presAssocID="{3DB8309D-C64D-A34E-9794-1DE631F9C61C}" presName="adorn" presStyleLbl="fgAccFollowNode1" presStyleIdx="0" presStyleCnt="1"/>
      <dgm:spPr>
        <a:noFill/>
        <a:ln>
          <a:noFill/>
        </a:ln>
      </dgm:spPr>
    </dgm:pt>
  </dgm:ptLst>
  <dgm:cxnLst>
    <dgm:cxn modelId="{14511807-B26A-3A44-85E8-D88492A320BD}" type="presOf" srcId="{7C8CCBED-870D-BC47-AC81-B6DADCC760E6}" destId="{390596F5-8597-9B49-8FD3-6AA5A862BC32}" srcOrd="0" destOrd="2" presId="urn:microsoft.com/office/officeart/2005/8/layout/bList2"/>
    <dgm:cxn modelId="{A9258F34-9DDF-064A-B18F-E695A278FE25}" type="presOf" srcId="{FF581A37-F1BB-024D-B82E-CCC278469103}" destId="{390596F5-8597-9B49-8FD3-6AA5A862BC32}" srcOrd="0" destOrd="0" presId="urn:microsoft.com/office/officeart/2005/8/layout/bList2"/>
    <dgm:cxn modelId="{D14A2F3D-9A87-764B-9EBB-8775C4F2A445}" type="presOf" srcId="{3DB8309D-C64D-A34E-9794-1DE631F9C61C}" destId="{EF0D50DB-8F18-1642-BDB2-FB7D5DB2540E}" srcOrd="1" destOrd="0" presId="urn:microsoft.com/office/officeart/2005/8/layout/bList2"/>
    <dgm:cxn modelId="{F3DE93A2-8EF7-A749-8160-A0C204627FC3}" type="presOf" srcId="{3DB8309D-C64D-A34E-9794-1DE631F9C61C}" destId="{2D933814-FD8E-2349-A7A9-6E361EF3FC8F}" srcOrd="0" destOrd="0" presId="urn:microsoft.com/office/officeart/2005/8/layout/bList2"/>
    <dgm:cxn modelId="{D53CCEC6-B110-FE4F-BB5F-7C6E89CDFB98}" srcId="{CD65531D-77CA-8F43-9D8F-95E9D6DE9B30}" destId="{3DB8309D-C64D-A34E-9794-1DE631F9C61C}" srcOrd="0" destOrd="0" parTransId="{2735128E-7AC1-F846-8D5C-25528A62DE5D}" sibTransId="{DCD8A7EE-8D56-3144-AC99-F57080F806AA}"/>
    <dgm:cxn modelId="{C031F1D4-32BD-4E4F-BC38-20D54CE90355}" type="presOf" srcId="{7B82109B-CF0C-9A46-8EFF-410CD925C1D7}" destId="{390596F5-8597-9B49-8FD3-6AA5A862BC32}" srcOrd="0" destOrd="1" presId="urn:microsoft.com/office/officeart/2005/8/layout/bList2"/>
    <dgm:cxn modelId="{696B7FDC-80A1-514F-89A2-EC97EC03FFCD}" srcId="{3DB8309D-C64D-A34E-9794-1DE631F9C61C}" destId="{FF581A37-F1BB-024D-B82E-CCC278469103}" srcOrd="0" destOrd="0" parTransId="{AC3F4A34-73D9-B34D-8982-91BCCDCA684E}" sibTransId="{9961CBEF-B2DE-6F46-A636-CE7DBC43A1BC}"/>
    <dgm:cxn modelId="{195DD3E2-E09F-4444-BE93-13B9BFE7051B}" type="presOf" srcId="{CD65531D-77CA-8F43-9D8F-95E9D6DE9B30}" destId="{C17E5F16-5070-F847-8AE0-A2500EB87349}" srcOrd="0" destOrd="0" presId="urn:microsoft.com/office/officeart/2005/8/layout/bList2"/>
    <dgm:cxn modelId="{FE7FE1F5-A204-664F-B0E1-C130061426EE}" srcId="{3DB8309D-C64D-A34E-9794-1DE631F9C61C}" destId="{7B82109B-CF0C-9A46-8EFF-410CD925C1D7}" srcOrd="1" destOrd="0" parTransId="{784A71D7-1161-C049-AE65-CA6D619F1A69}" sibTransId="{AE96467F-D4E1-0A48-9864-F0F70DA51550}"/>
    <dgm:cxn modelId="{0B0FAAF9-7F16-C14D-9498-2E0D9A42957E}" srcId="{3DB8309D-C64D-A34E-9794-1DE631F9C61C}" destId="{7C8CCBED-870D-BC47-AC81-B6DADCC760E6}" srcOrd="2" destOrd="0" parTransId="{8CCAC1AA-9F64-3545-8557-98B5ACE2A674}" sibTransId="{CCF0791E-9235-9949-945A-91952106C490}"/>
    <dgm:cxn modelId="{F14084DC-BF69-2E42-B8B2-772CE1F9A14B}" type="presParOf" srcId="{C17E5F16-5070-F847-8AE0-A2500EB87349}" destId="{A8EA70A9-8A57-8944-BDFF-B8AFEF27A6AA}" srcOrd="0" destOrd="0" presId="urn:microsoft.com/office/officeart/2005/8/layout/bList2"/>
    <dgm:cxn modelId="{DF902F8D-211D-F24C-8E27-C4CC94FA8596}" type="presParOf" srcId="{A8EA70A9-8A57-8944-BDFF-B8AFEF27A6AA}" destId="{390596F5-8597-9B49-8FD3-6AA5A862BC32}" srcOrd="0" destOrd="0" presId="urn:microsoft.com/office/officeart/2005/8/layout/bList2"/>
    <dgm:cxn modelId="{8B527C7A-EE9C-4A45-94E1-63B79976E225}" type="presParOf" srcId="{A8EA70A9-8A57-8944-BDFF-B8AFEF27A6AA}" destId="{2D933814-FD8E-2349-A7A9-6E361EF3FC8F}" srcOrd="1" destOrd="0" presId="urn:microsoft.com/office/officeart/2005/8/layout/bList2"/>
    <dgm:cxn modelId="{1F13DC3C-D794-584A-A1C2-44E6CEC994DB}" type="presParOf" srcId="{A8EA70A9-8A57-8944-BDFF-B8AFEF27A6AA}" destId="{EF0D50DB-8F18-1642-BDB2-FB7D5DB2540E}" srcOrd="2" destOrd="0" presId="urn:microsoft.com/office/officeart/2005/8/layout/bList2"/>
    <dgm:cxn modelId="{5FE43684-6618-634F-BA50-9B36A93E9C93}" type="presParOf" srcId="{A8EA70A9-8A57-8944-BDFF-B8AFEF27A6AA}" destId="{65DB8DA1-BC20-1243-9245-5F5598D6F37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7CCE932-3E87-6542-808F-1A5E5F44764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it-IT"/>
        </a:p>
      </dgm:t>
    </dgm:pt>
    <dgm:pt modelId="{54A4BDCD-F4D4-7D42-A223-DCE568A04CFA}">
      <dgm:prSet custT="1"/>
      <dgm:spPr>
        <a:ln>
          <a:solidFill>
            <a:schemeClr val="tx1"/>
          </a:solidFill>
        </a:ln>
      </dgm:spPr>
      <dgm:t>
        <a:bodyPr/>
        <a:lstStyle/>
        <a:p>
          <a:r>
            <a:rPr lang="it-FI" sz="2400" b="1" dirty="0">
              <a:solidFill>
                <a:schemeClr val="bg1"/>
              </a:solidFill>
            </a:rPr>
            <a:t>Experience</a:t>
          </a:r>
        </a:p>
      </dgm:t>
    </dgm:pt>
    <dgm:pt modelId="{445D19F6-6363-6846-9E70-D3B54F150BC3}" type="parTrans" cxnId="{B601E3DD-610A-8440-82B6-EC7E31E8C964}">
      <dgm:prSet/>
      <dgm:spPr/>
      <dgm:t>
        <a:bodyPr/>
        <a:lstStyle/>
        <a:p>
          <a:endParaRPr lang="it-IT" sz="2000"/>
        </a:p>
      </dgm:t>
    </dgm:pt>
    <dgm:pt modelId="{496FAAE0-361F-A144-96A4-792A45B5DBFA}" type="sibTrans" cxnId="{B601E3DD-610A-8440-82B6-EC7E31E8C964}">
      <dgm:prSet custT="1"/>
      <dgm:spPr>
        <a:solidFill>
          <a:schemeClr val="bg1"/>
        </a:solidFill>
      </dgm:spPr>
      <dgm:t>
        <a:bodyPr/>
        <a:lstStyle/>
        <a:p>
          <a:endParaRPr lang="it-IT" sz="2000"/>
        </a:p>
      </dgm:t>
    </dgm:pt>
    <dgm:pt modelId="{A03C2471-F801-8E40-9F55-6DD8464424C4}">
      <dgm:prSet custT="1"/>
      <dgm:spPr>
        <a:solidFill>
          <a:srgbClr val="7DAD55"/>
        </a:solidFill>
        <a:ln>
          <a:solidFill>
            <a:schemeClr val="tx1"/>
          </a:solidFill>
        </a:ln>
      </dgm:spPr>
      <dgm:t>
        <a:bodyPr/>
        <a:lstStyle/>
        <a:p>
          <a:r>
            <a:rPr lang="it-FI" sz="2400" b="1" dirty="0">
              <a:solidFill>
                <a:schemeClr val="bg1"/>
              </a:solidFill>
            </a:rPr>
            <a:t>Curated Assortment</a:t>
          </a:r>
        </a:p>
      </dgm:t>
    </dgm:pt>
    <dgm:pt modelId="{C8F4928F-4013-0546-89F0-4351A4484D39}" type="parTrans" cxnId="{E7299D91-5B8C-B34D-A55A-0C92DCBA1991}">
      <dgm:prSet/>
      <dgm:spPr/>
      <dgm:t>
        <a:bodyPr/>
        <a:lstStyle/>
        <a:p>
          <a:endParaRPr lang="it-IT" sz="2000"/>
        </a:p>
      </dgm:t>
    </dgm:pt>
    <dgm:pt modelId="{9B7C16FB-6FC6-814E-A942-9200F42FFE63}" type="sibTrans" cxnId="{E7299D91-5B8C-B34D-A55A-0C92DCBA1991}">
      <dgm:prSet custT="1"/>
      <dgm:spPr>
        <a:solidFill>
          <a:schemeClr val="bg1"/>
        </a:solidFill>
      </dgm:spPr>
      <dgm:t>
        <a:bodyPr/>
        <a:lstStyle/>
        <a:p>
          <a:endParaRPr lang="it-IT" sz="2000"/>
        </a:p>
      </dgm:t>
    </dgm:pt>
    <dgm:pt modelId="{B57A40EA-AD17-F047-9687-67C5EE4A4EA1}">
      <dgm:prSet custT="1"/>
      <dgm:spPr>
        <a:ln>
          <a:solidFill>
            <a:schemeClr val="tx1"/>
          </a:solidFill>
        </a:ln>
      </dgm:spPr>
      <dgm:t>
        <a:bodyPr/>
        <a:lstStyle/>
        <a:p>
          <a:r>
            <a:rPr lang="it-FI" sz="2400" b="1" dirty="0">
              <a:solidFill>
                <a:schemeClr val="bg1"/>
              </a:solidFill>
            </a:rPr>
            <a:t>Omni- channel</a:t>
          </a:r>
        </a:p>
      </dgm:t>
    </dgm:pt>
    <dgm:pt modelId="{316FFE2E-CB5A-7046-B889-82A4E2276025}" type="parTrans" cxnId="{39F66AED-2987-8542-9E73-80C5D1D49EE7}">
      <dgm:prSet/>
      <dgm:spPr/>
      <dgm:t>
        <a:bodyPr/>
        <a:lstStyle/>
        <a:p>
          <a:endParaRPr lang="it-IT" sz="2000"/>
        </a:p>
      </dgm:t>
    </dgm:pt>
    <dgm:pt modelId="{B7DBDF67-FA44-8241-B6D3-685A12679E26}" type="sibTrans" cxnId="{39F66AED-2987-8542-9E73-80C5D1D49EE7}">
      <dgm:prSet custT="1"/>
      <dgm:spPr>
        <a:solidFill>
          <a:schemeClr val="bg1"/>
        </a:solidFill>
      </dgm:spPr>
      <dgm:t>
        <a:bodyPr/>
        <a:lstStyle/>
        <a:p>
          <a:endParaRPr lang="it-IT" sz="2000"/>
        </a:p>
      </dgm:t>
    </dgm:pt>
    <dgm:pt modelId="{F80CB352-24D3-594A-8F2D-90F9DDE56296}">
      <dgm:prSet custT="1"/>
      <dgm:spPr>
        <a:ln>
          <a:solidFill>
            <a:schemeClr val="tx1"/>
          </a:solidFill>
        </a:ln>
      </dgm:spPr>
      <dgm:t>
        <a:bodyPr/>
        <a:lstStyle/>
        <a:p>
          <a:r>
            <a:rPr lang="it-FI" sz="2400" b="1" dirty="0">
              <a:solidFill>
                <a:schemeClr val="bg1"/>
              </a:solidFill>
            </a:rPr>
            <a:t>Technology-in-Store</a:t>
          </a:r>
        </a:p>
      </dgm:t>
    </dgm:pt>
    <dgm:pt modelId="{25B785FB-7F6B-9045-BFE3-BD03DFC09B02}" type="parTrans" cxnId="{AC44A00D-4E85-664A-A741-8FA3A7242BA9}">
      <dgm:prSet/>
      <dgm:spPr/>
      <dgm:t>
        <a:bodyPr/>
        <a:lstStyle/>
        <a:p>
          <a:endParaRPr lang="it-IT" sz="2000"/>
        </a:p>
      </dgm:t>
    </dgm:pt>
    <dgm:pt modelId="{82CCB2DB-C8DF-9547-A528-158722DE1A14}" type="sibTrans" cxnId="{AC44A00D-4E85-664A-A741-8FA3A7242BA9}">
      <dgm:prSet custT="1"/>
      <dgm:spPr>
        <a:solidFill>
          <a:schemeClr val="bg1"/>
        </a:solidFill>
      </dgm:spPr>
      <dgm:t>
        <a:bodyPr/>
        <a:lstStyle/>
        <a:p>
          <a:endParaRPr lang="it-IT" sz="2000"/>
        </a:p>
      </dgm:t>
    </dgm:pt>
    <dgm:pt modelId="{DE2D88D8-25EF-F84F-A8BF-5DA9C1FA8AAA}" type="pres">
      <dgm:prSet presAssocID="{C7CCE932-3E87-6542-808F-1A5E5F44764D}" presName="cycle" presStyleCnt="0">
        <dgm:presLayoutVars>
          <dgm:dir/>
          <dgm:resizeHandles val="exact"/>
        </dgm:presLayoutVars>
      </dgm:prSet>
      <dgm:spPr/>
    </dgm:pt>
    <dgm:pt modelId="{65A6D540-0987-C340-AC67-BCA9C7B4B986}" type="pres">
      <dgm:prSet presAssocID="{54A4BDCD-F4D4-7D42-A223-DCE568A04CFA}" presName="node" presStyleLbl="node1" presStyleIdx="0" presStyleCnt="4" custScaleX="133100" custScaleY="133100" custRadScaleRad="89866">
        <dgm:presLayoutVars>
          <dgm:bulletEnabled val="1"/>
        </dgm:presLayoutVars>
      </dgm:prSet>
      <dgm:spPr/>
    </dgm:pt>
    <dgm:pt modelId="{A68B3FE1-B55A-DC47-BC78-2A613D19FA6E}" type="pres">
      <dgm:prSet presAssocID="{496FAAE0-361F-A144-96A4-792A45B5DBFA}" presName="sibTrans" presStyleLbl="sibTrans2D1" presStyleIdx="0" presStyleCnt="4"/>
      <dgm:spPr/>
    </dgm:pt>
    <dgm:pt modelId="{52F0FCA0-AC0E-8742-9135-50BA82609863}" type="pres">
      <dgm:prSet presAssocID="{496FAAE0-361F-A144-96A4-792A45B5DBFA}" presName="connectorText" presStyleLbl="sibTrans2D1" presStyleIdx="0" presStyleCnt="4"/>
      <dgm:spPr/>
    </dgm:pt>
    <dgm:pt modelId="{E548D2B3-75F0-A849-8D00-D4C453A0BCBF}" type="pres">
      <dgm:prSet presAssocID="{A03C2471-F801-8E40-9F55-6DD8464424C4}" presName="node" presStyleLbl="node1" presStyleIdx="1" presStyleCnt="4" custScaleX="110000" custScaleY="110000" custRadScaleRad="125261" custRadScaleInc="-458">
        <dgm:presLayoutVars>
          <dgm:bulletEnabled val="1"/>
        </dgm:presLayoutVars>
      </dgm:prSet>
      <dgm:spPr/>
    </dgm:pt>
    <dgm:pt modelId="{ADB05E20-93A1-F64D-BDDC-7705730FE155}" type="pres">
      <dgm:prSet presAssocID="{9B7C16FB-6FC6-814E-A942-9200F42FFE63}" presName="sibTrans" presStyleLbl="sibTrans2D1" presStyleIdx="1" presStyleCnt="4"/>
      <dgm:spPr/>
    </dgm:pt>
    <dgm:pt modelId="{88414999-9335-B941-BBF2-E09FDD87BFDE}" type="pres">
      <dgm:prSet presAssocID="{9B7C16FB-6FC6-814E-A942-9200F42FFE63}" presName="connectorText" presStyleLbl="sibTrans2D1" presStyleIdx="1" presStyleCnt="4"/>
      <dgm:spPr/>
    </dgm:pt>
    <dgm:pt modelId="{5042EF7E-236A-0A4E-B8AE-61E68C9FD6B7}" type="pres">
      <dgm:prSet presAssocID="{B57A40EA-AD17-F047-9687-67C5EE4A4EA1}" presName="node" presStyleLbl="node1" presStyleIdx="2" presStyleCnt="4" custScaleX="110000" custScaleY="110000" custRadScaleRad="89866">
        <dgm:presLayoutVars>
          <dgm:bulletEnabled val="1"/>
        </dgm:presLayoutVars>
      </dgm:prSet>
      <dgm:spPr/>
    </dgm:pt>
    <dgm:pt modelId="{FDE3A668-4B10-AB41-87E5-0F4566BA0E87}" type="pres">
      <dgm:prSet presAssocID="{B7DBDF67-FA44-8241-B6D3-685A12679E26}" presName="sibTrans" presStyleLbl="sibTrans2D1" presStyleIdx="2" presStyleCnt="4"/>
      <dgm:spPr/>
    </dgm:pt>
    <dgm:pt modelId="{4CB11280-7D53-7947-BF70-859982BD70AF}" type="pres">
      <dgm:prSet presAssocID="{B7DBDF67-FA44-8241-B6D3-685A12679E26}" presName="connectorText" presStyleLbl="sibTrans2D1" presStyleIdx="2" presStyleCnt="4"/>
      <dgm:spPr/>
    </dgm:pt>
    <dgm:pt modelId="{90701F59-5000-D04C-8B3E-379EBFFC694F}" type="pres">
      <dgm:prSet presAssocID="{F80CB352-24D3-594A-8F2D-90F9DDE56296}" presName="node" presStyleLbl="node1" presStyleIdx="3" presStyleCnt="4" custScaleX="110000" custScaleY="110000" custRadScaleRad="117141" custRadScaleInc="490">
        <dgm:presLayoutVars>
          <dgm:bulletEnabled val="1"/>
        </dgm:presLayoutVars>
      </dgm:prSet>
      <dgm:spPr/>
    </dgm:pt>
    <dgm:pt modelId="{E9D854B7-26E1-9B48-9E73-4F4FE563C8A7}" type="pres">
      <dgm:prSet presAssocID="{82CCB2DB-C8DF-9547-A528-158722DE1A14}" presName="sibTrans" presStyleLbl="sibTrans2D1" presStyleIdx="3" presStyleCnt="4"/>
      <dgm:spPr/>
    </dgm:pt>
    <dgm:pt modelId="{39B203E1-B149-454B-B3EA-F8CF0E361983}" type="pres">
      <dgm:prSet presAssocID="{82CCB2DB-C8DF-9547-A528-158722DE1A14}" presName="connectorText" presStyleLbl="sibTrans2D1" presStyleIdx="3" presStyleCnt="4"/>
      <dgm:spPr/>
    </dgm:pt>
  </dgm:ptLst>
  <dgm:cxnLst>
    <dgm:cxn modelId="{AC44A00D-4E85-664A-A741-8FA3A7242BA9}" srcId="{C7CCE932-3E87-6542-808F-1A5E5F44764D}" destId="{F80CB352-24D3-594A-8F2D-90F9DDE56296}" srcOrd="3" destOrd="0" parTransId="{25B785FB-7F6B-9045-BFE3-BD03DFC09B02}" sibTransId="{82CCB2DB-C8DF-9547-A528-158722DE1A14}"/>
    <dgm:cxn modelId="{CC96960E-DBA3-DD49-B6BB-1DFC6461502F}" type="presOf" srcId="{9B7C16FB-6FC6-814E-A942-9200F42FFE63}" destId="{ADB05E20-93A1-F64D-BDDC-7705730FE155}" srcOrd="0" destOrd="0" presId="urn:microsoft.com/office/officeart/2005/8/layout/cycle2"/>
    <dgm:cxn modelId="{2BE03410-1095-DF4C-BD48-D1A854C6BD68}" type="presOf" srcId="{F80CB352-24D3-594A-8F2D-90F9DDE56296}" destId="{90701F59-5000-D04C-8B3E-379EBFFC694F}" srcOrd="0" destOrd="0" presId="urn:microsoft.com/office/officeart/2005/8/layout/cycle2"/>
    <dgm:cxn modelId="{C9A5373A-267A-C948-8280-107F2D295F32}" type="presOf" srcId="{82CCB2DB-C8DF-9547-A528-158722DE1A14}" destId="{39B203E1-B149-454B-B3EA-F8CF0E361983}" srcOrd="1" destOrd="0" presId="urn:microsoft.com/office/officeart/2005/8/layout/cycle2"/>
    <dgm:cxn modelId="{C1333141-0284-B34A-AFFB-9595AA3889F5}" type="presOf" srcId="{B57A40EA-AD17-F047-9687-67C5EE4A4EA1}" destId="{5042EF7E-236A-0A4E-B8AE-61E68C9FD6B7}" srcOrd="0" destOrd="0" presId="urn:microsoft.com/office/officeart/2005/8/layout/cycle2"/>
    <dgm:cxn modelId="{3CDF1C5F-A24B-7C4A-ACCD-3455EB275B32}" type="presOf" srcId="{54A4BDCD-F4D4-7D42-A223-DCE568A04CFA}" destId="{65A6D540-0987-C340-AC67-BCA9C7B4B986}" srcOrd="0" destOrd="0" presId="urn:microsoft.com/office/officeart/2005/8/layout/cycle2"/>
    <dgm:cxn modelId="{D78AB58A-E8B8-D54A-AB6B-AFAB43DFAAC9}" type="presOf" srcId="{496FAAE0-361F-A144-96A4-792A45B5DBFA}" destId="{52F0FCA0-AC0E-8742-9135-50BA82609863}" srcOrd="1" destOrd="0" presId="urn:microsoft.com/office/officeart/2005/8/layout/cycle2"/>
    <dgm:cxn modelId="{3D58D18E-247B-C14F-9560-09A081981865}" type="presOf" srcId="{A03C2471-F801-8E40-9F55-6DD8464424C4}" destId="{E548D2B3-75F0-A849-8D00-D4C453A0BCBF}" srcOrd="0" destOrd="0" presId="urn:microsoft.com/office/officeart/2005/8/layout/cycle2"/>
    <dgm:cxn modelId="{E7299D91-5B8C-B34D-A55A-0C92DCBA1991}" srcId="{C7CCE932-3E87-6542-808F-1A5E5F44764D}" destId="{A03C2471-F801-8E40-9F55-6DD8464424C4}" srcOrd="1" destOrd="0" parTransId="{C8F4928F-4013-0546-89F0-4351A4484D39}" sibTransId="{9B7C16FB-6FC6-814E-A942-9200F42FFE63}"/>
    <dgm:cxn modelId="{FF7CC79B-3754-F347-903E-F4D7EEE69FFB}" type="presOf" srcId="{82CCB2DB-C8DF-9547-A528-158722DE1A14}" destId="{E9D854B7-26E1-9B48-9E73-4F4FE563C8A7}" srcOrd="0" destOrd="0" presId="urn:microsoft.com/office/officeart/2005/8/layout/cycle2"/>
    <dgm:cxn modelId="{D997B6A2-C932-344E-8762-E3406DA717AD}" type="presOf" srcId="{496FAAE0-361F-A144-96A4-792A45B5DBFA}" destId="{A68B3FE1-B55A-DC47-BC78-2A613D19FA6E}" srcOrd="0" destOrd="0" presId="urn:microsoft.com/office/officeart/2005/8/layout/cycle2"/>
    <dgm:cxn modelId="{F69CBCB9-1AF1-3842-B91C-94D95245962B}" type="presOf" srcId="{B7DBDF67-FA44-8241-B6D3-685A12679E26}" destId="{4CB11280-7D53-7947-BF70-859982BD70AF}" srcOrd="1" destOrd="0" presId="urn:microsoft.com/office/officeart/2005/8/layout/cycle2"/>
    <dgm:cxn modelId="{643E4BC0-B508-9043-BA73-34C4FFAFAB16}" type="presOf" srcId="{C7CCE932-3E87-6542-808F-1A5E5F44764D}" destId="{DE2D88D8-25EF-F84F-A8BF-5DA9C1FA8AAA}" srcOrd="0" destOrd="0" presId="urn:microsoft.com/office/officeart/2005/8/layout/cycle2"/>
    <dgm:cxn modelId="{328372C3-BABA-0642-A488-B15A3723618E}" type="presOf" srcId="{B7DBDF67-FA44-8241-B6D3-685A12679E26}" destId="{FDE3A668-4B10-AB41-87E5-0F4566BA0E87}" srcOrd="0" destOrd="0" presId="urn:microsoft.com/office/officeart/2005/8/layout/cycle2"/>
    <dgm:cxn modelId="{C56D82CB-D52F-C840-AF99-0B2F3E2F24FC}" type="presOf" srcId="{9B7C16FB-6FC6-814E-A942-9200F42FFE63}" destId="{88414999-9335-B941-BBF2-E09FDD87BFDE}" srcOrd="1" destOrd="0" presId="urn:microsoft.com/office/officeart/2005/8/layout/cycle2"/>
    <dgm:cxn modelId="{B601E3DD-610A-8440-82B6-EC7E31E8C964}" srcId="{C7CCE932-3E87-6542-808F-1A5E5F44764D}" destId="{54A4BDCD-F4D4-7D42-A223-DCE568A04CFA}" srcOrd="0" destOrd="0" parTransId="{445D19F6-6363-6846-9E70-D3B54F150BC3}" sibTransId="{496FAAE0-361F-A144-96A4-792A45B5DBFA}"/>
    <dgm:cxn modelId="{39F66AED-2987-8542-9E73-80C5D1D49EE7}" srcId="{C7CCE932-3E87-6542-808F-1A5E5F44764D}" destId="{B57A40EA-AD17-F047-9687-67C5EE4A4EA1}" srcOrd="2" destOrd="0" parTransId="{316FFE2E-CB5A-7046-B889-82A4E2276025}" sibTransId="{B7DBDF67-FA44-8241-B6D3-685A12679E26}"/>
    <dgm:cxn modelId="{1812FA60-026C-474D-9995-329C8D04CF7D}" type="presParOf" srcId="{DE2D88D8-25EF-F84F-A8BF-5DA9C1FA8AAA}" destId="{65A6D540-0987-C340-AC67-BCA9C7B4B986}" srcOrd="0" destOrd="0" presId="urn:microsoft.com/office/officeart/2005/8/layout/cycle2"/>
    <dgm:cxn modelId="{124F22FE-CD78-EB4A-B89E-254B0C58A624}" type="presParOf" srcId="{DE2D88D8-25EF-F84F-A8BF-5DA9C1FA8AAA}" destId="{A68B3FE1-B55A-DC47-BC78-2A613D19FA6E}" srcOrd="1" destOrd="0" presId="urn:microsoft.com/office/officeart/2005/8/layout/cycle2"/>
    <dgm:cxn modelId="{034328D8-CAF1-C04A-A0C1-5EC915D11332}" type="presParOf" srcId="{A68B3FE1-B55A-DC47-BC78-2A613D19FA6E}" destId="{52F0FCA0-AC0E-8742-9135-50BA82609863}" srcOrd="0" destOrd="0" presId="urn:microsoft.com/office/officeart/2005/8/layout/cycle2"/>
    <dgm:cxn modelId="{E42375DA-2934-C140-BA29-CFC77A5EF505}" type="presParOf" srcId="{DE2D88D8-25EF-F84F-A8BF-5DA9C1FA8AAA}" destId="{E548D2B3-75F0-A849-8D00-D4C453A0BCBF}" srcOrd="2" destOrd="0" presId="urn:microsoft.com/office/officeart/2005/8/layout/cycle2"/>
    <dgm:cxn modelId="{F9DF8F3C-18FB-AC47-8E4B-76AA08D3D011}" type="presParOf" srcId="{DE2D88D8-25EF-F84F-A8BF-5DA9C1FA8AAA}" destId="{ADB05E20-93A1-F64D-BDDC-7705730FE155}" srcOrd="3" destOrd="0" presId="urn:microsoft.com/office/officeart/2005/8/layout/cycle2"/>
    <dgm:cxn modelId="{A6D7FF91-79E8-CF40-A481-D33DEF1FAF21}" type="presParOf" srcId="{ADB05E20-93A1-F64D-BDDC-7705730FE155}" destId="{88414999-9335-B941-BBF2-E09FDD87BFDE}" srcOrd="0" destOrd="0" presId="urn:microsoft.com/office/officeart/2005/8/layout/cycle2"/>
    <dgm:cxn modelId="{60A44675-D614-894B-9407-545B5E4AE654}" type="presParOf" srcId="{DE2D88D8-25EF-F84F-A8BF-5DA9C1FA8AAA}" destId="{5042EF7E-236A-0A4E-B8AE-61E68C9FD6B7}" srcOrd="4" destOrd="0" presId="urn:microsoft.com/office/officeart/2005/8/layout/cycle2"/>
    <dgm:cxn modelId="{1CBF1139-D23C-034D-9E7D-44ED9EDAFBE4}" type="presParOf" srcId="{DE2D88D8-25EF-F84F-A8BF-5DA9C1FA8AAA}" destId="{FDE3A668-4B10-AB41-87E5-0F4566BA0E87}" srcOrd="5" destOrd="0" presId="urn:microsoft.com/office/officeart/2005/8/layout/cycle2"/>
    <dgm:cxn modelId="{7C755A10-4F31-FB42-B575-7F162E325FED}" type="presParOf" srcId="{FDE3A668-4B10-AB41-87E5-0F4566BA0E87}" destId="{4CB11280-7D53-7947-BF70-859982BD70AF}" srcOrd="0" destOrd="0" presId="urn:microsoft.com/office/officeart/2005/8/layout/cycle2"/>
    <dgm:cxn modelId="{F647E236-2D40-D345-BB47-6A68CA4D6E93}" type="presParOf" srcId="{DE2D88D8-25EF-F84F-A8BF-5DA9C1FA8AAA}" destId="{90701F59-5000-D04C-8B3E-379EBFFC694F}" srcOrd="6" destOrd="0" presId="urn:microsoft.com/office/officeart/2005/8/layout/cycle2"/>
    <dgm:cxn modelId="{9C75A1A7-56FD-1440-86EF-0CD6408DB510}" type="presParOf" srcId="{DE2D88D8-25EF-F84F-A8BF-5DA9C1FA8AAA}" destId="{E9D854B7-26E1-9B48-9E73-4F4FE563C8A7}" srcOrd="7" destOrd="0" presId="urn:microsoft.com/office/officeart/2005/8/layout/cycle2"/>
    <dgm:cxn modelId="{B38EE044-B1C7-6F4F-94E2-5CA22956B63C}" type="presParOf" srcId="{E9D854B7-26E1-9B48-9E73-4F4FE563C8A7}" destId="{39B203E1-B149-454B-B3EA-F8CF0E361983}"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7CCE932-3E87-6542-808F-1A5E5F44764D}"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it-IT"/>
        </a:p>
      </dgm:t>
    </dgm:pt>
    <dgm:pt modelId="{54A4BDCD-F4D4-7D42-A223-DCE568A04CFA}">
      <dgm:prSet custT="1"/>
      <dgm:spPr>
        <a:solidFill>
          <a:schemeClr val="accent2"/>
        </a:solidFill>
        <a:ln>
          <a:solidFill>
            <a:schemeClr val="tx1"/>
          </a:solidFill>
        </a:ln>
      </dgm:spPr>
      <dgm:t>
        <a:bodyPr/>
        <a:lstStyle/>
        <a:p>
          <a:r>
            <a:rPr lang="it-FI" sz="2400" b="1"/>
            <a:t>Experience</a:t>
          </a:r>
          <a:endParaRPr lang="it-FI" sz="2400" b="1" dirty="0"/>
        </a:p>
      </dgm:t>
    </dgm:pt>
    <dgm:pt modelId="{445D19F6-6363-6846-9E70-D3B54F150BC3}" type="parTrans" cxnId="{B601E3DD-610A-8440-82B6-EC7E31E8C964}">
      <dgm:prSet/>
      <dgm:spPr/>
      <dgm:t>
        <a:bodyPr/>
        <a:lstStyle/>
        <a:p>
          <a:endParaRPr lang="it-IT" sz="2000"/>
        </a:p>
      </dgm:t>
    </dgm:pt>
    <dgm:pt modelId="{496FAAE0-361F-A144-96A4-792A45B5DBFA}" type="sibTrans" cxnId="{B601E3DD-610A-8440-82B6-EC7E31E8C964}">
      <dgm:prSet custT="1"/>
      <dgm:spPr/>
      <dgm:t>
        <a:bodyPr/>
        <a:lstStyle/>
        <a:p>
          <a:endParaRPr lang="it-IT" sz="2000"/>
        </a:p>
      </dgm:t>
    </dgm:pt>
    <dgm:pt modelId="{A03C2471-F801-8E40-9F55-6DD8464424C4}">
      <dgm:prSet custT="1"/>
      <dgm:spPr/>
      <dgm:t>
        <a:bodyPr/>
        <a:lstStyle/>
        <a:p>
          <a:r>
            <a:rPr lang="it-FI" sz="2400" b="1"/>
            <a:t>Curated Assortment</a:t>
          </a:r>
          <a:endParaRPr lang="it-FI" sz="2400" b="1" dirty="0"/>
        </a:p>
      </dgm:t>
    </dgm:pt>
    <dgm:pt modelId="{C8F4928F-4013-0546-89F0-4351A4484D39}" type="parTrans" cxnId="{E7299D91-5B8C-B34D-A55A-0C92DCBA1991}">
      <dgm:prSet/>
      <dgm:spPr/>
      <dgm:t>
        <a:bodyPr/>
        <a:lstStyle/>
        <a:p>
          <a:endParaRPr lang="it-IT" sz="2000"/>
        </a:p>
      </dgm:t>
    </dgm:pt>
    <dgm:pt modelId="{9B7C16FB-6FC6-814E-A942-9200F42FFE63}" type="sibTrans" cxnId="{E7299D91-5B8C-B34D-A55A-0C92DCBA1991}">
      <dgm:prSet custT="1"/>
      <dgm:spPr/>
      <dgm:t>
        <a:bodyPr/>
        <a:lstStyle/>
        <a:p>
          <a:endParaRPr lang="it-IT" sz="2000"/>
        </a:p>
      </dgm:t>
    </dgm:pt>
    <dgm:pt modelId="{B57A40EA-AD17-F047-9687-67C5EE4A4EA1}">
      <dgm:prSet custT="1"/>
      <dgm:spPr/>
      <dgm:t>
        <a:bodyPr/>
        <a:lstStyle/>
        <a:p>
          <a:r>
            <a:rPr lang="it-FI" sz="2400" b="1"/>
            <a:t>Omni- channel</a:t>
          </a:r>
          <a:endParaRPr lang="it-FI" sz="2400" b="1" dirty="0"/>
        </a:p>
      </dgm:t>
    </dgm:pt>
    <dgm:pt modelId="{316FFE2E-CB5A-7046-B889-82A4E2276025}" type="parTrans" cxnId="{39F66AED-2987-8542-9E73-80C5D1D49EE7}">
      <dgm:prSet/>
      <dgm:spPr/>
      <dgm:t>
        <a:bodyPr/>
        <a:lstStyle/>
        <a:p>
          <a:endParaRPr lang="it-IT" sz="2000"/>
        </a:p>
      </dgm:t>
    </dgm:pt>
    <dgm:pt modelId="{B7DBDF67-FA44-8241-B6D3-685A12679E26}" type="sibTrans" cxnId="{39F66AED-2987-8542-9E73-80C5D1D49EE7}">
      <dgm:prSet custT="1"/>
      <dgm:spPr/>
      <dgm:t>
        <a:bodyPr/>
        <a:lstStyle/>
        <a:p>
          <a:endParaRPr lang="it-IT" sz="2000"/>
        </a:p>
      </dgm:t>
    </dgm:pt>
    <dgm:pt modelId="{F80CB352-24D3-594A-8F2D-90F9DDE56296}">
      <dgm:prSet custT="1"/>
      <dgm:spPr/>
      <dgm:t>
        <a:bodyPr/>
        <a:lstStyle/>
        <a:p>
          <a:r>
            <a:rPr lang="it-FI" sz="2400" b="1"/>
            <a:t>Technology-in-Store</a:t>
          </a:r>
          <a:endParaRPr lang="it-FI" sz="2400" b="1" dirty="0"/>
        </a:p>
      </dgm:t>
    </dgm:pt>
    <dgm:pt modelId="{25B785FB-7F6B-9045-BFE3-BD03DFC09B02}" type="parTrans" cxnId="{AC44A00D-4E85-664A-A741-8FA3A7242BA9}">
      <dgm:prSet/>
      <dgm:spPr/>
      <dgm:t>
        <a:bodyPr/>
        <a:lstStyle/>
        <a:p>
          <a:endParaRPr lang="it-IT" sz="2000"/>
        </a:p>
      </dgm:t>
    </dgm:pt>
    <dgm:pt modelId="{82CCB2DB-C8DF-9547-A528-158722DE1A14}" type="sibTrans" cxnId="{AC44A00D-4E85-664A-A741-8FA3A7242BA9}">
      <dgm:prSet custT="1"/>
      <dgm:spPr/>
      <dgm:t>
        <a:bodyPr/>
        <a:lstStyle/>
        <a:p>
          <a:endParaRPr lang="it-IT" sz="2000"/>
        </a:p>
      </dgm:t>
    </dgm:pt>
    <dgm:pt modelId="{DE2D88D8-25EF-F84F-A8BF-5DA9C1FA8AAA}" type="pres">
      <dgm:prSet presAssocID="{C7CCE932-3E87-6542-808F-1A5E5F44764D}" presName="cycle" presStyleCnt="0">
        <dgm:presLayoutVars>
          <dgm:dir/>
          <dgm:resizeHandles val="exact"/>
        </dgm:presLayoutVars>
      </dgm:prSet>
      <dgm:spPr/>
    </dgm:pt>
    <dgm:pt modelId="{65A6D540-0987-C340-AC67-BCA9C7B4B986}" type="pres">
      <dgm:prSet presAssocID="{54A4BDCD-F4D4-7D42-A223-DCE568A04CFA}" presName="node" presStyleLbl="node1" presStyleIdx="0" presStyleCnt="4" custScaleX="133100" custScaleY="133100" custRadScaleRad="89866">
        <dgm:presLayoutVars>
          <dgm:bulletEnabled val="1"/>
        </dgm:presLayoutVars>
      </dgm:prSet>
      <dgm:spPr/>
    </dgm:pt>
    <dgm:pt modelId="{A68B3FE1-B55A-DC47-BC78-2A613D19FA6E}" type="pres">
      <dgm:prSet presAssocID="{496FAAE0-361F-A144-96A4-792A45B5DBFA}" presName="sibTrans" presStyleLbl="sibTrans2D1" presStyleIdx="0" presStyleCnt="4"/>
      <dgm:spPr/>
    </dgm:pt>
    <dgm:pt modelId="{52F0FCA0-AC0E-8742-9135-50BA82609863}" type="pres">
      <dgm:prSet presAssocID="{496FAAE0-361F-A144-96A4-792A45B5DBFA}" presName="connectorText" presStyleLbl="sibTrans2D1" presStyleIdx="0" presStyleCnt="4"/>
      <dgm:spPr/>
    </dgm:pt>
    <dgm:pt modelId="{E548D2B3-75F0-A849-8D00-D4C453A0BCBF}" type="pres">
      <dgm:prSet presAssocID="{A03C2471-F801-8E40-9F55-6DD8464424C4}" presName="node" presStyleLbl="node1" presStyleIdx="1" presStyleCnt="4" custScaleX="110000" custScaleY="110000" custRadScaleRad="125261" custRadScaleInc="-458">
        <dgm:presLayoutVars>
          <dgm:bulletEnabled val="1"/>
        </dgm:presLayoutVars>
      </dgm:prSet>
      <dgm:spPr/>
    </dgm:pt>
    <dgm:pt modelId="{ADB05E20-93A1-F64D-BDDC-7705730FE155}" type="pres">
      <dgm:prSet presAssocID="{9B7C16FB-6FC6-814E-A942-9200F42FFE63}" presName="sibTrans" presStyleLbl="sibTrans2D1" presStyleIdx="1" presStyleCnt="4"/>
      <dgm:spPr/>
    </dgm:pt>
    <dgm:pt modelId="{88414999-9335-B941-BBF2-E09FDD87BFDE}" type="pres">
      <dgm:prSet presAssocID="{9B7C16FB-6FC6-814E-A942-9200F42FFE63}" presName="connectorText" presStyleLbl="sibTrans2D1" presStyleIdx="1" presStyleCnt="4"/>
      <dgm:spPr/>
    </dgm:pt>
    <dgm:pt modelId="{5042EF7E-236A-0A4E-B8AE-61E68C9FD6B7}" type="pres">
      <dgm:prSet presAssocID="{B57A40EA-AD17-F047-9687-67C5EE4A4EA1}" presName="node" presStyleLbl="node1" presStyleIdx="2" presStyleCnt="4" custScaleX="110000" custScaleY="110000" custRadScaleRad="89866">
        <dgm:presLayoutVars>
          <dgm:bulletEnabled val="1"/>
        </dgm:presLayoutVars>
      </dgm:prSet>
      <dgm:spPr/>
    </dgm:pt>
    <dgm:pt modelId="{FDE3A668-4B10-AB41-87E5-0F4566BA0E87}" type="pres">
      <dgm:prSet presAssocID="{B7DBDF67-FA44-8241-B6D3-685A12679E26}" presName="sibTrans" presStyleLbl="sibTrans2D1" presStyleIdx="2" presStyleCnt="4"/>
      <dgm:spPr/>
    </dgm:pt>
    <dgm:pt modelId="{4CB11280-7D53-7947-BF70-859982BD70AF}" type="pres">
      <dgm:prSet presAssocID="{B7DBDF67-FA44-8241-B6D3-685A12679E26}" presName="connectorText" presStyleLbl="sibTrans2D1" presStyleIdx="2" presStyleCnt="4"/>
      <dgm:spPr/>
    </dgm:pt>
    <dgm:pt modelId="{90701F59-5000-D04C-8B3E-379EBFFC694F}" type="pres">
      <dgm:prSet presAssocID="{F80CB352-24D3-594A-8F2D-90F9DDE56296}" presName="node" presStyleLbl="node1" presStyleIdx="3" presStyleCnt="4" custScaleX="110000" custScaleY="110000" custRadScaleRad="117141" custRadScaleInc="490">
        <dgm:presLayoutVars>
          <dgm:bulletEnabled val="1"/>
        </dgm:presLayoutVars>
      </dgm:prSet>
      <dgm:spPr/>
    </dgm:pt>
    <dgm:pt modelId="{E9D854B7-26E1-9B48-9E73-4F4FE563C8A7}" type="pres">
      <dgm:prSet presAssocID="{82CCB2DB-C8DF-9547-A528-158722DE1A14}" presName="sibTrans" presStyleLbl="sibTrans2D1" presStyleIdx="3" presStyleCnt="4"/>
      <dgm:spPr/>
    </dgm:pt>
    <dgm:pt modelId="{39B203E1-B149-454B-B3EA-F8CF0E361983}" type="pres">
      <dgm:prSet presAssocID="{82CCB2DB-C8DF-9547-A528-158722DE1A14}" presName="connectorText" presStyleLbl="sibTrans2D1" presStyleIdx="3" presStyleCnt="4"/>
      <dgm:spPr/>
    </dgm:pt>
  </dgm:ptLst>
  <dgm:cxnLst>
    <dgm:cxn modelId="{AC44A00D-4E85-664A-A741-8FA3A7242BA9}" srcId="{C7CCE932-3E87-6542-808F-1A5E5F44764D}" destId="{F80CB352-24D3-594A-8F2D-90F9DDE56296}" srcOrd="3" destOrd="0" parTransId="{25B785FB-7F6B-9045-BFE3-BD03DFC09B02}" sibTransId="{82CCB2DB-C8DF-9547-A528-158722DE1A14}"/>
    <dgm:cxn modelId="{CC96960E-DBA3-DD49-B6BB-1DFC6461502F}" type="presOf" srcId="{9B7C16FB-6FC6-814E-A942-9200F42FFE63}" destId="{ADB05E20-93A1-F64D-BDDC-7705730FE155}" srcOrd="0" destOrd="0" presId="urn:microsoft.com/office/officeart/2005/8/layout/cycle2"/>
    <dgm:cxn modelId="{2BE03410-1095-DF4C-BD48-D1A854C6BD68}" type="presOf" srcId="{F80CB352-24D3-594A-8F2D-90F9DDE56296}" destId="{90701F59-5000-D04C-8B3E-379EBFFC694F}" srcOrd="0" destOrd="0" presId="urn:microsoft.com/office/officeart/2005/8/layout/cycle2"/>
    <dgm:cxn modelId="{C9A5373A-267A-C948-8280-107F2D295F32}" type="presOf" srcId="{82CCB2DB-C8DF-9547-A528-158722DE1A14}" destId="{39B203E1-B149-454B-B3EA-F8CF0E361983}" srcOrd="1" destOrd="0" presId="urn:microsoft.com/office/officeart/2005/8/layout/cycle2"/>
    <dgm:cxn modelId="{C1333141-0284-B34A-AFFB-9595AA3889F5}" type="presOf" srcId="{B57A40EA-AD17-F047-9687-67C5EE4A4EA1}" destId="{5042EF7E-236A-0A4E-B8AE-61E68C9FD6B7}" srcOrd="0" destOrd="0" presId="urn:microsoft.com/office/officeart/2005/8/layout/cycle2"/>
    <dgm:cxn modelId="{3CDF1C5F-A24B-7C4A-ACCD-3455EB275B32}" type="presOf" srcId="{54A4BDCD-F4D4-7D42-A223-DCE568A04CFA}" destId="{65A6D540-0987-C340-AC67-BCA9C7B4B986}" srcOrd="0" destOrd="0" presId="urn:microsoft.com/office/officeart/2005/8/layout/cycle2"/>
    <dgm:cxn modelId="{D78AB58A-E8B8-D54A-AB6B-AFAB43DFAAC9}" type="presOf" srcId="{496FAAE0-361F-A144-96A4-792A45B5DBFA}" destId="{52F0FCA0-AC0E-8742-9135-50BA82609863}" srcOrd="1" destOrd="0" presId="urn:microsoft.com/office/officeart/2005/8/layout/cycle2"/>
    <dgm:cxn modelId="{3D58D18E-247B-C14F-9560-09A081981865}" type="presOf" srcId="{A03C2471-F801-8E40-9F55-6DD8464424C4}" destId="{E548D2B3-75F0-A849-8D00-D4C453A0BCBF}" srcOrd="0" destOrd="0" presId="urn:microsoft.com/office/officeart/2005/8/layout/cycle2"/>
    <dgm:cxn modelId="{E7299D91-5B8C-B34D-A55A-0C92DCBA1991}" srcId="{C7CCE932-3E87-6542-808F-1A5E5F44764D}" destId="{A03C2471-F801-8E40-9F55-6DD8464424C4}" srcOrd="1" destOrd="0" parTransId="{C8F4928F-4013-0546-89F0-4351A4484D39}" sibTransId="{9B7C16FB-6FC6-814E-A942-9200F42FFE63}"/>
    <dgm:cxn modelId="{FF7CC79B-3754-F347-903E-F4D7EEE69FFB}" type="presOf" srcId="{82CCB2DB-C8DF-9547-A528-158722DE1A14}" destId="{E9D854B7-26E1-9B48-9E73-4F4FE563C8A7}" srcOrd="0" destOrd="0" presId="urn:microsoft.com/office/officeart/2005/8/layout/cycle2"/>
    <dgm:cxn modelId="{D997B6A2-C932-344E-8762-E3406DA717AD}" type="presOf" srcId="{496FAAE0-361F-A144-96A4-792A45B5DBFA}" destId="{A68B3FE1-B55A-DC47-BC78-2A613D19FA6E}" srcOrd="0" destOrd="0" presId="urn:microsoft.com/office/officeart/2005/8/layout/cycle2"/>
    <dgm:cxn modelId="{F69CBCB9-1AF1-3842-B91C-94D95245962B}" type="presOf" srcId="{B7DBDF67-FA44-8241-B6D3-685A12679E26}" destId="{4CB11280-7D53-7947-BF70-859982BD70AF}" srcOrd="1" destOrd="0" presId="urn:microsoft.com/office/officeart/2005/8/layout/cycle2"/>
    <dgm:cxn modelId="{643E4BC0-B508-9043-BA73-34C4FFAFAB16}" type="presOf" srcId="{C7CCE932-3E87-6542-808F-1A5E5F44764D}" destId="{DE2D88D8-25EF-F84F-A8BF-5DA9C1FA8AAA}" srcOrd="0" destOrd="0" presId="urn:microsoft.com/office/officeart/2005/8/layout/cycle2"/>
    <dgm:cxn modelId="{328372C3-BABA-0642-A488-B15A3723618E}" type="presOf" srcId="{B7DBDF67-FA44-8241-B6D3-685A12679E26}" destId="{FDE3A668-4B10-AB41-87E5-0F4566BA0E87}" srcOrd="0" destOrd="0" presId="urn:microsoft.com/office/officeart/2005/8/layout/cycle2"/>
    <dgm:cxn modelId="{C56D82CB-D52F-C840-AF99-0B2F3E2F24FC}" type="presOf" srcId="{9B7C16FB-6FC6-814E-A942-9200F42FFE63}" destId="{88414999-9335-B941-BBF2-E09FDD87BFDE}" srcOrd="1" destOrd="0" presId="urn:microsoft.com/office/officeart/2005/8/layout/cycle2"/>
    <dgm:cxn modelId="{B601E3DD-610A-8440-82B6-EC7E31E8C964}" srcId="{C7CCE932-3E87-6542-808F-1A5E5F44764D}" destId="{54A4BDCD-F4D4-7D42-A223-DCE568A04CFA}" srcOrd="0" destOrd="0" parTransId="{445D19F6-6363-6846-9E70-D3B54F150BC3}" sibTransId="{496FAAE0-361F-A144-96A4-792A45B5DBFA}"/>
    <dgm:cxn modelId="{39F66AED-2987-8542-9E73-80C5D1D49EE7}" srcId="{C7CCE932-3E87-6542-808F-1A5E5F44764D}" destId="{B57A40EA-AD17-F047-9687-67C5EE4A4EA1}" srcOrd="2" destOrd="0" parTransId="{316FFE2E-CB5A-7046-B889-82A4E2276025}" sibTransId="{B7DBDF67-FA44-8241-B6D3-685A12679E26}"/>
    <dgm:cxn modelId="{1812FA60-026C-474D-9995-329C8D04CF7D}" type="presParOf" srcId="{DE2D88D8-25EF-F84F-A8BF-5DA9C1FA8AAA}" destId="{65A6D540-0987-C340-AC67-BCA9C7B4B986}" srcOrd="0" destOrd="0" presId="urn:microsoft.com/office/officeart/2005/8/layout/cycle2"/>
    <dgm:cxn modelId="{124F22FE-CD78-EB4A-B89E-254B0C58A624}" type="presParOf" srcId="{DE2D88D8-25EF-F84F-A8BF-5DA9C1FA8AAA}" destId="{A68B3FE1-B55A-DC47-BC78-2A613D19FA6E}" srcOrd="1" destOrd="0" presId="urn:microsoft.com/office/officeart/2005/8/layout/cycle2"/>
    <dgm:cxn modelId="{034328D8-CAF1-C04A-A0C1-5EC915D11332}" type="presParOf" srcId="{A68B3FE1-B55A-DC47-BC78-2A613D19FA6E}" destId="{52F0FCA0-AC0E-8742-9135-50BA82609863}" srcOrd="0" destOrd="0" presId="urn:microsoft.com/office/officeart/2005/8/layout/cycle2"/>
    <dgm:cxn modelId="{E42375DA-2934-C140-BA29-CFC77A5EF505}" type="presParOf" srcId="{DE2D88D8-25EF-F84F-A8BF-5DA9C1FA8AAA}" destId="{E548D2B3-75F0-A849-8D00-D4C453A0BCBF}" srcOrd="2" destOrd="0" presId="urn:microsoft.com/office/officeart/2005/8/layout/cycle2"/>
    <dgm:cxn modelId="{F9DF8F3C-18FB-AC47-8E4B-76AA08D3D011}" type="presParOf" srcId="{DE2D88D8-25EF-F84F-A8BF-5DA9C1FA8AAA}" destId="{ADB05E20-93A1-F64D-BDDC-7705730FE155}" srcOrd="3" destOrd="0" presId="urn:microsoft.com/office/officeart/2005/8/layout/cycle2"/>
    <dgm:cxn modelId="{A6D7FF91-79E8-CF40-A481-D33DEF1FAF21}" type="presParOf" srcId="{ADB05E20-93A1-F64D-BDDC-7705730FE155}" destId="{88414999-9335-B941-BBF2-E09FDD87BFDE}" srcOrd="0" destOrd="0" presId="urn:microsoft.com/office/officeart/2005/8/layout/cycle2"/>
    <dgm:cxn modelId="{60A44675-D614-894B-9407-545B5E4AE654}" type="presParOf" srcId="{DE2D88D8-25EF-F84F-A8BF-5DA9C1FA8AAA}" destId="{5042EF7E-236A-0A4E-B8AE-61E68C9FD6B7}" srcOrd="4" destOrd="0" presId="urn:microsoft.com/office/officeart/2005/8/layout/cycle2"/>
    <dgm:cxn modelId="{1CBF1139-D23C-034D-9E7D-44ED9EDAFBE4}" type="presParOf" srcId="{DE2D88D8-25EF-F84F-A8BF-5DA9C1FA8AAA}" destId="{FDE3A668-4B10-AB41-87E5-0F4566BA0E87}" srcOrd="5" destOrd="0" presId="urn:microsoft.com/office/officeart/2005/8/layout/cycle2"/>
    <dgm:cxn modelId="{7C755A10-4F31-FB42-B575-7F162E325FED}" type="presParOf" srcId="{FDE3A668-4B10-AB41-87E5-0F4566BA0E87}" destId="{4CB11280-7D53-7947-BF70-859982BD70AF}" srcOrd="0" destOrd="0" presId="urn:microsoft.com/office/officeart/2005/8/layout/cycle2"/>
    <dgm:cxn modelId="{F647E236-2D40-D345-BB47-6A68CA4D6E93}" type="presParOf" srcId="{DE2D88D8-25EF-F84F-A8BF-5DA9C1FA8AAA}" destId="{90701F59-5000-D04C-8B3E-379EBFFC694F}" srcOrd="6" destOrd="0" presId="urn:microsoft.com/office/officeart/2005/8/layout/cycle2"/>
    <dgm:cxn modelId="{9C75A1A7-56FD-1440-86EF-0CD6408DB510}" type="presParOf" srcId="{DE2D88D8-25EF-F84F-A8BF-5DA9C1FA8AAA}" destId="{E9D854B7-26E1-9B48-9E73-4F4FE563C8A7}" srcOrd="7" destOrd="0" presId="urn:microsoft.com/office/officeart/2005/8/layout/cycle2"/>
    <dgm:cxn modelId="{B38EE044-B1C7-6F4F-94E2-5CA22956B63C}" type="presParOf" srcId="{E9D854B7-26E1-9B48-9E73-4F4FE563C8A7}" destId="{39B203E1-B149-454B-B3EA-F8CF0E361983}"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7CCE932-3E87-6542-808F-1A5E5F44764D}"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it-IT"/>
        </a:p>
      </dgm:t>
    </dgm:pt>
    <dgm:pt modelId="{54A4BDCD-F4D4-7D42-A223-DCE568A04CFA}">
      <dgm:prSet custT="1"/>
      <dgm:spPr/>
      <dgm:t>
        <a:bodyPr/>
        <a:lstStyle/>
        <a:p>
          <a:r>
            <a:rPr lang="it-FI" sz="2400" b="1"/>
            <a:t>Experience</a:t>
          </a:r>
          <a:endParaRPr lang="it-FI" sz="2400" b="1" dirty="0"/>
        </a:p>
      </dgm:t>
    </dgm:pt>
    <dgm:pt modelId="{445D19F6-6363-6846-9E70-D3B54F150BC3}" type="parTrans" cxnId="{B601E3DD-610A-8440-82B6-EC7E31E8C964}">
      <dgm:prSet/>
      <dgm:spPr/>
      <dgm:t>
        <a:bodyPr/>
        <a:lstStyle/>
        <a:p>
          <a:endParaRPr lang="it-IT" sz="2000"/>
        </a:p>
      </dgm:t>
    </dgm:pt>
    <dgm:pt modelId="{496FAAE0-361F-A144-96A4-792A45B5DBFA}" type="sibTrans" cxnId="{B601E3DD-610A-8440-82B6-EC7E31E8C964}">
      <dgm:prSet custT="1"/>
      <dgm:spPr/>
      <dgm:t>
        <a:bodyPr/>
        <a:lstStyle/>
        <a:p>
          <a:endParaRPr lang="it-IT" sz="2000"/>
        </a:p>
      </dgm:t>
    </dgm:pt>
    <dgm:pt modelId="{A03C2471-F801-8E40-9F55-6DD8464424C4}">
      <dgm:prSet custT="1"/>
      <dgm:spPr>
        <a:solidFill>
          <a:srgbClr val="7DAD55"/>
        </a:solidFill>
        <a:ln>
          <a:solidFill>
            <a:schemeClr val="tx1"/>
          </a:solidFill>
        </a:ln>
      </dgm:spPr>
      <dgm:t>
        <a:bodyPr/>
        <a:lstStyle/>
        <a:p>
          <a:r>
            <a:rPr lang="it-FI" sz="2400" b="1"/>
            <a:t>Curated Assortment</a:t>
          </a:r>
          <a:endParaRPr lang="it-FI" sz="2400" b="1" dirty="0"/>
        </a:p>
      </dgm:t>
    </dgm:pt>
    <dgm:pt modelId="{C8F4928F-4013-0546-89F0-4351A4484D39}" type="parTrans" cxnId="{E7299D91-5B8C-B34D-A55A-0C92DCBA1991}">
      <dgm:prSet/>
      <dgm:spPr/>
      <dgm:t>
        <a:bodyPr/>
        <a:lstStyle/>
        <a:p>
          <a:endParaRPr lang="it-IT" sz="2000"/>
        </a:p>
      </dgm:t>
    </dgm:pt>
    <dgm:pt modelId="{9B7C16FB-6FC6-814E-A942-9200F42FFE63}" type="sibTrans" cxnId="{E7299D91-5B8C-B34D-A55A-0C92DCBA1991}">
      <dgm:prSet custT="1"/>
      <dgm:spPr/>
      <dgm:t>
        <a:bodyPr/>
        <a:lstStyle/>
        <a:p>
          <a:endParaRPr lang="it-IT" sz="2000"/>
        </a:p>
      </dgm:t>
    </dgm:pt>
    <dgm:pt modelId="{B57A40EA-AD17-F047-9687-67C5EE4A4EA1}">
      <dgm:prSet custT="1"/>
      <dgm:spPr/>
      <dgm:t>
        <a:bodyPr/>
        <a:lstStyle/>
        <a:p>
          <a:r>
            <a:rPr lang="it-FI" sz="2400" b="1"/>
            <a:t>Omni- channel</a:t>
          </a:r>
          <a:endParaRPr lang="it-FI" sz="2400" b="1" dirty="0"/>
        </a:p>
      </dgm:t>
    </dgm:pt>
    <dgm:pt modelId="{316FFE2E-CB5A-7046-B889-82A4E2276025}" type="parTrans" cxnId="{39F66AED-2987-8542-9E73-80C5D1D49EE7}">
      <dgm:prSet/>
      <dgm:spPr/>
      <dgm:t>
        <a:bodyPr/>
        <a:lstStyle/>
        <a:p>
          <a:endParaRPr lang="it-IT" sz="2000"/>
        </a:p>
      </dgm:t>
    </dgm:pt>
    <dgm:pt modelId="{B7DBDF67-FA44-8241-B6D3-685A12679E26}" type="sibTrans" cxnId="{39F66AED-2987-8542-9E73-80C5D1D49EE7}">
      <dgm:prSet custT="1"/>
      <dgm:spPr/>
      <dgm:t>
        <a:bodyPr/>
        <a:lstStyle/>
        <a:p>
          <a:endParaRPr lang="it-IT" sz="2000"/>
        </a:p>
      </dgm:t>
    </dgm:pt>
    <dgm:pt modelId="{F80CB352-24D3-594A-8F2D-90F9DDE56296}">
      <dgm:prSet custT="1"/>
      <dgm:spPr/>
      <dgm:t>
        <a:bodyPr/>
        <a:lstStyle/>
        <a:p>
          <a:r>
            <a:rPr lang="it-FI" sz="2400" b="1"/>
            <a:t>Technology-in-Store</a:t>
          </a:r>
          <a:endParaRPr lang="it-FI" sz="2400" b="1" dirty="0"/>
        </a:p>
      </dgm:t>
    </dgm:pt>
    <dgm:pt modelId="{25B785FB-7F6B-9045-BFE3-BD03DFC09B02}" type="parTrans" cxnId="{AC44A00D-4E85-664A-A741-8FA3A7242BA9}">
      <dgm:prSet/>
      <dgm:spPr/>
      <dgm:t>
        <a:bodyPr/>
        <a:lstStyle/>
        <a:p>
          <a:endParaRPr lang="it-IT" sz="2000"/>
        </a:p>
      </dgm:t>
    </dgm:pt>
    <dgm:pt modelId="{82CCB2DB-C8DF-9547-A528-158722DE1A14}" type="sibTrans" cxnId="{AC44A00D-4E85-664A-A741-8FA3A7242BA9}">
      <dgm:prSet custT="1"/>
      <dgm:spPr/>
      <dgm:t>
        <a:bodyPr/>
        <a:lstStyle/>
        <a:p>
          <a:endParaRPr lang="it-IT" sz="2000"/>
        </a:p>
      </dgm:t>
    </dgm:pt>
    <dgm:pt modelId="{DE2D88D8-25EF-F84F-A8BF-5DA9C1FA8AAA}" type="pres">
      <dgm:prSet presAssocID="{C7CCE932-3E87-6542-808F-1A5E5F44764D}" presName="cycle" presStyleCnt="0">
        <dgm:presLayoutVars>
          <dgm:dir/>
          <dgm:resizeHandles val="exact"/>
        </dgm:presLayoutVars>
      </dgm:prSet>
      <dgm:spPr/>
    </dgm:pt>
    <dgm:pt modelId="{65A6D540-0987-C340-AC67-BCA9C7B4B986}" type="pres">
      <dgm:prSet presAssocID="{54A4BDCD-F4D4-7D42-A223-DCE568A04CFA}" presName="node" presStyleLbl="node1" presStyleIdx="0" presStyleCnt="4" custScaleX="133100" custScaleY="133100" custRadScaleRad="89866">
        <dgm:presLayoutVars>
          <dgm:bulletEnabled val="1"/>
        </dgm:presLayoutVars>
      </dgm:prSet>
      <dgm:spPr/>
    </dgm:pt>
    <dgm:pt modelId="{A68B3FE1-B55A-DC47-BC78-2A613D19FA6E}" type="pres">
      <dgm:prSet presAssocID="{496FAAE0-361F-A144-96A4-792A45B5DBFA}" presName="sibTrans" presStyleLbl="sibTrans2D1" presStyleIdx="0" presStyleCnt="4"/>
      <dgm:spPr/>
    </dgm:pt>
    <dgm:pt modelId="{52F0FCA0-AC0E-8742-9135-50BA82609863}" type="pres">
      <dgm:prSet presAssocID="{496FAAE0-361F-A144-96A4-792A45B5DBFA}" presName="connectorText" presStyleLbl="sibTrans2D1" presStyleIdx="0" presStyleCnt="4"/>
      <dgm:spPr/>
    </dgm:pt>
    <dgm:pt modelId="{E548D2B3-75F0-A849-8D00-D4C453A0BCBF}" type="pres">
      <dgm:prSet presAssocID="{A03C2471-F801-8E40-9F55-6DD8464424C4}" presName="node" presStyleLbl="node1" presStyleIdx="1" presStyleCnt="4" custScaleX="110000" custScaleY="110000" custRadScaleRad="125261" custRadScaleInc="-458">
        <dgm:presLayoutVars>
          <dgm:bulletEnabled val="1"/>
        </dgm:presLayoutVars>
      </dgm:prSet>
      <dgm:spPr/>
    </dgm:pt>
    <dgm:pt modelId="{ADB05E20-93A1-F64D-BDDC-7705730FE155}" type="pres">
      <dgm:prSet presAssocID="{9B7C16FB-6FC6-814E-A942-9200F42FFE63}" presName="sibTrans" presStyleLbl="sibTrans2D1" presStyleIdx="1" presStyleCnt="4"/>
      <dgm:spPr/>
    </dgm:pt>
    <dgm:pt modelId="{88414999-9335-B941-BBF2-E09FDD87BFDE}" type="pres">
      <dgm:prSet presAssocID="{9B7C16FB-6FC6-814E-A942-9200F42FFE63}" presName="connectorText" presStyleLbl="sibTrans2D1" presStyleIdx="1" presStyleCnt="4"/>
      <dgm:spPr/>
    </dgm:pt>
    <dgm:pt modelId="{5042EF7E-236A-0A4E-B8AE-61E68C9FD6B7}" type="pres">
      <dgm:prSet presAssocID="{B57A40EA-AD17-F047-9687-67C5EE4A4EA1}" presName="node" presStyleLbl="node1" presStyleIdx="2" presStyleCnt="4" custScaleX="110000" custScaleY="110000" custRadScaleRad="89866">
        <dgm:presLayoutVars>
          <dgm:bulletEnabled val="1"/>
        </dgm:presLayoutVars>
      </dgm:prSet>
      <dgm:spPr/>
    </dgm:pt>
    <dgm:pt modelId="{FDE3A668-4B10-AB41-87E5-0F4566BA0E87}" type="pres">
      <dgm:prSet presAssocID="{B7DBDF67-FA44-8241-B6D3-685A12679E26}" presName="sibTrans" presStyleLbl="sibTrans2D1" presStyleIdx="2" presStyleCnt="4"/>
      <dgm:spPr/>
    </dgm:pt>
    <dgm:pt modelId="{4CB11280-7D53-7947-BF70-859982BD70AF}" type="pres">
      <dgm:prSet presAssocID="{B7DBDF67-FA44-8241-B6D3-685A12679E26}" presName="connectorText" presStyleLbl="sibTrans2D1" presStyleIdx="2" presStyleCnt="4"/>
      <dgm:spPr/>
    </dgm:pt>
    <dgm:pt modelId="{90701F59-5000-D04C-8B3E-379EBFFC694F}" type="pres">
      <dgm:prSet presAssocID="{F80CB352-24D3-594A-8F2D-90F9DDE56296}" presName="node" presStyleLbl="node1" presStyleIdx="3" presStyleCnt="4" custScaleX="110000" custScaleY="110000" custRadScaleRad="117141" custRadScaleInc="490">
        <dgm:presLayoutVars>
          <dgm:bulletEnabled val="1"/>
        </dgm:presLayoutVars>
      </dgm:prSet>
      <dgm:spPr/>
    </dgm:pt>
    <dgm:pt modelId="{E9D854B7-26E1-9B48-9E73-4F4FE563C8A7}" type="pres">
      <dgm:prSet presAssocID="{82CCB2DB-C8DF-9547-A528-158722DE1A14}" presName="sibTrans" presStyleLbl="sibTrans2D1" presStyleIdx="3" presStyleCnt="4"/>
      <dgm:spPr/>
    </dgm:pt>
    <dgm:pt modelId="{39B203E1-B149-454B-B3EA-F8CF0E361983}" type="pres">
      <dgm:prSet presAssocID="{82CCB2DB-C8DF-9547-A528-158722DE1A14}" presName="connectorText" presStyleLbl="sibTrans2D1" presStyleIdx="3" presStyleCnt="4"/>
      <dgm:spPr/>
    </dgm:pt>
  </dgm:ptLst>
  <dgm:cxnLst>
    <dgm:cxn modelId="{AC44A00D-4E85-664A-A741-8FA3A7242BA9}" srcId="{C7CCE932-3E87-6542-808F-1A5E5F44764D}" destId="{F80CB352-24D3-594A-8F2D-90F9DDE56296}" srcOrd="3" destOrd="0" parTransId="{25B785FB-7F6B-9045-BFE3-BD03DFC09B02}" sibTransId="{82CCB2DB-C8DF-9547-A528-158722DE1A14}"/>
    <dgm:cxn modelId="{CC96960E-DBA3-DD49-B6BB-1DFC6461502F}" type="presOf" srcId="{9B7C16FB-6FC6-814E-A942-9200F42FFE63}" destId="{ADB05E20-93A1-F64D-BDDC-7705730FE155}" srcOrd="0" destOrd="0" presId="urn:microsoft.com/office/officeart/2005/8/layout/cycle2"/>
    <dgm:cxn modelId="{2BE03410-1095-DF4C-BD48-D1A854C6BD68}" type="presOf" srcId="{F80CB352-24D3-594A-8F2D-90F9DDE56296}" destId="{90701F59-5000-D04C-8B3E-379EBFFC694F}" srcOrd="0" destOrd="0" presId="urn:microsoft.com/office/officeart/2005/8/layout/cycle2"/>
    <dgm:cxn modelId="{C9A5373A-267A-C948-8280-107F2D295F32}" type="presOf" srcId="{82CCB2DB-C8DF-9547-A528-158722DE1A14}" destId="{39B203E1-B149-454B-B3EA-F8CF0E361983}" srcOrd="1" destOrd="0" presId="urn:microsoft.com/office/officeart/2005/8/layout/cycle2"/>
    <dgm:cxn modelId="{C1333141-0284-B34A-AFFB-9595AA3889F5}" type="presOf" srcId="{B57A40EA-AD17-F047-9687-67C5EE4A4EA1}" destId="{5042EF7E-236A-0A4E-B8AE-61E68C9FD6B7}" srcOrd="0" destOrd="0" presId="urn:microsoft.com/office/officeart/2005/8/layout/cycle2"/>
    <dgm:cxn modelId="{3CDF1C5F-A24B-7C4A-ACCD-3455EB275B32}" type="presOf" srcId="{54A4BDCD-F4D4-7D42-A223-DCE568A04CFA}" destId="{65A6D540-0987-C340-AC67-BCA9C7B4B986}" srcOrd="0" destOrd="0" presId="urn:microsoft.com/office/officeart/2005/8/layout/cycle2"/>
    <dgm:cxn modelId="{D78AB58A-E8B8-D54A-AB6B-AFAB43DFAAC9}" type="presOf" srcId="{496FAAE0-361F-A144-96A4-792A45B5DBFA}" destId="{52F0FCA0-AC0E-8742-9135-50BA82609863}" srcOrd="1" destOrd="0" presId="urn:microsoft.com/office/officeart/2005/8/layout/cycle2"/>
    <dgm:cxn modelId="{3D58D18E-247B-C14F-9560-09A081981865}" type="presOf" srcId="{A03C2471-F801-8E40-9F55-6DD8464424C4}" destId="{E548D2B3-75F0-A849-8D00-D4C453A0BCBF}" srcOrd="0" destOrd="0" presId="urn:microsoft.com/office/officeart/2005/8/layout/cycle2"/>
    <dgm:cxn modelId="{E7299D91-5B8C-B34D-A55A-0C92DCBA1991}" srcId="{C7CCE932-3E87-6542-808F-1A5E5F44764D}" destId="{A03C2471-F801-8E40-9F55-6DD8464424C4}" srcOrd="1" destOrd="0" parTransId="{C8F4928F-4013-0546-89F0-4351A4484D39}" sibTransId="{9B7C16FB-6FC6-814E-A942-9200F42FFE63}"/>
    <dgm:cxn modelId="{FF7CC79B-3754-F347-903E-F4D7EEE69FFB}" type="presOf" srcId="{82CCB2DB-C8DF-9547-A528-158722DE1A14}" destId="{E9D854B7-26E1-9B48-9E73-4F4FE563C8A7}" srcOrd="0" destOrd="0" presId="urn:microsoft.com/office/officeart/2005/8/layout/cycle2"/>
    <dgm:cxn modelId="{D997B6A2-C932-344E-8762-E3406DA717AD}" type="presOf" srcId="{496FAAE0-361F-A144-96A4-792A45B5DBFA}" destId="{A68B3FE1-B55A-DC47-BC78-2A613D19FA6E}" srcOrd="0" destOrd="0" presId="urn:microsoft.com/office/officeart/2005/8/layout/cycle2"/>
    <dgm:cxn modelId="{F69CBCB9-1AF1-3842-B91C-94D95245962B}" type="presOf" srcId="{B7DBDF67-FA44-8241-B6D3-685A12679E26}" destId="{4CB11280-7D53-7947-BF70-859982BD70AF}" srcOrd="1" destOrd="0" presId="urn:microsoft.com/office/officeart/2005/8/layout/cycle2"/>
    <dgm:cxn modelId="{643E4BC0-B508-9043-BA73-34C4FFAFAB16}" type="presOf" srcId="{C7CCE932-3E87-6542-808F-1A5E5F44764D}" destId="{DE2D88D8-25EF-F84F-A8BF-5DA9C1FA8AAA}" srcOrd="0" destOrd="0" presId="urn:microsoft.com/office/officeart/2005/8/layout/cycle2"/>
    <dgm:cxn modelId="{328372C3-BABA-0642-A488-B15A3723618E}" type="presOf" srcId="{B7DBDF67-FA44-8241-B6D3-685A12679E26}" destId="{FDE3A668-4B10-AB41-87E5-0F4566BA0E87}" srcOrd="0" destOrd="0" presId="urn:microsoft.com/office/officeart/2005/8/layout/cycle2"/>
    <dgm:cxn modelId="{C56D82CB-D52F-C840-AF99-0B2F3E2F24FC}" type="presOf" srcId="{9B7C16FB-6FC6-814E-A942-9200F42FFE63}" destId="{88414999-9335-B941-BBF2-E09FDD87BFDE}" srcOrd="1" destOrd="0" presId="urn:microsoft.com/office/officeart/2005/8/layout/cycle2"/>
    <dgm:cxn modelId="{B601E3DD-610A-8440-82B6-EC7E31E8C964}" srcId="{C7CCE932-3E87-6542-808F-1A5E5F44764D}" destId="{54A4BDCD-F4D4-7D42-A223-DCE568A04CFA}" srcOrd="0" destOrd="0" parTransId="{445D19F6-6363-6846-9E70-D3B54F150BC3}" sibTransId="{496FAAE0-361F-A144-96A4-792A45B5DBFA}"/>
    <dgm:cxn modelId="{39F66AED-2987-8542-9E73-80C5D1D49EE7}" srcId="{C7CCE932-3E87-6542-808F-1A5E5F44764D}" destId="{B57A40EA-AD17-F047-9687-67C5EE4A4EA1}" srcOrd="2" destOrd="0" parTransId="{316FFE2E-CB5A-7046-B889-82A4E2276025}" sibTransId="{B7DBDF67-FA44-8241-B6D3-685A12679E26}"/>
    <dgm:cxn modelId="{1812FA60-026C-474D-9995-329C8D04CF7D}" type="presParOf" srcId="{DE2D88D8-25EF-F84F-A8BF-5DA9C1FA8AAA}" destId="{65A6D540-0987-C340-AC67-BCA9C7B4B986}" srcOrd="0" destOrd="0" presId="urn:microsoft.com/office/officeart/2005/8/layout/cycle2"/>
    <dgm:cxn modelId="{124F22FE-CD78-EB4A-B89E-254B0C58A624}" type="presParOf" srcId="{DE2D88D8-25EF-F84F-A8BF-5DA9C1FA8AAA}" destId="{A68B3FE1-B55A-DC47-BC78-2A613D19FA6E}" srcOrd="1" destOrd="0" presId="urn:microsoft.com/office/officeart/2005/8/layout/cycle2"/>
    <dgm:cxn modelId="{034328D8-CAF1-C04A-A0C1-5EC915D11332}" type="presParOf" srcId="{A68B3FE1-B55A-DC47-BC78-2A613D19FA6E}" destId="{52F0FCA0-AC0E-8742-9135-50BA82609863}" srcOrd="0" destOrd="0" presId="urn:microsoft.com/office/officeart/2005/8/layout/cycle2"/>
    <dgm:cxn modelId="{E42375DA-2934-C140-BA29-CFC77A5EF505}" type="presParOf" srcId="{DE2D88D8-25EF-F84F-A8BF-5DA9C1FA8AAA}" destId="{E548D2B3-75F0-A849-8D00-D4C453A0BCBF}" srcOrd="2" destOrd="0" presId="urn:microsoft.com/office/officeart/2005/8/layout/cycle2"/>
    <dgm:cxn modelId="{F9DF8F3C-18FB-AC47-8E4B-76AA08D3D011}" type="presParOf" srcId="{DE2D88D8-25EF-F84F-A8BF-5DA9C1FA8AAA}" destId="{ADB05E20-93A1-F64D-BDDC-7705730FE155}" srcOrd="3" destOrd="0" presId="urn:microsoft.com/office/officeart/2005/8/layout/cycle2"/>
    <dgm:cxn modelId="{A6D7FF91-79E8-CF40-A481-D33DEF1FAF21}" type="presParOf" srcId="{ADB05E20-93A1-F64D-BDDC-7705730FE155}" destId="{88414999-9335-B941-BBF2-E09FDD87BFDE}" srcOrd="0" destOrd="0" presId="urn:microsoft.com/office/officeart/2005/8/layout/cycle2"/>
    <dgm:cxn modelId="{60A44675-D614-894B-9407-545B5E4AE654}" type="presParOf" srcId="{DE2D88D8-25EF-F84F-A8BF-5DA9C1FA8AAA}" destId="{5042EF7E-236A-0A4E-B8AE-61E68C9FD6B7}" srcOrd="4" destOrd="0" presId="urn:microsoft.com/office/officeart/2005/8/layout/cycle2"/>
    <dgm:cxn modelId="{1CBF1139-D23C-034D-9E7D-44ED9EDAFBE4}" type="presParOf" srcId="{DE2D88D8-25EF-F84F-A8BF-5DA9C1FA8AAA}" destId="{FDE3A668-4B10-AB41-87E5-0F4566BA0E87}" srcOrd="5" destOrd="0" presId="urn:microsoft.com/office/officeart/2005/8/layout/cycle2"/>
    <dgm:cxn modelId="{7C755A10-4F31-FB42-B575-7F162E325FED}" type="presParOf" srcId="{FDE3A668-4B10-AB41-87E5-0F4566BA0E87}" destId="{4CB11280-7D53-7947-BF70-859982BD70AF}" srcOrd="0" destOrd="0" presId="urn:microsoft.com/office/officeart/2005/8/layout/cycle2"/>
    <dgm:cxn modelId="{F647E236-2D40-D345-BB47-6A68CA4D6E93}" type="presParOf" srcId="{DE2D88D8-25EF-F84F-A8BF-5DA9C1FA8AAA}" destId="{90701F59-5000-D04C-8B3E-379EBFFC694F}" srcOrd="6" destOrd="0" presId="urn:microsoft.com/office/officeart/2005/8/layout/cycle2"/>
    <dgm:cxn modelId="{9C75A1A7-56FD-1440-86EF-0CD6408DB510}" type="presParOf" srcId="{DE2D88D8-25EF-F84F-A8BF-5DA9C1FA8AAA}" destId="{E9D854B7-26E1-9B48-9E73-4F4FE563C8A7}" srcOrd="7" destOrd="0" presId="urn:microsoft.com/office/officeart/2005/8/layout/cycle2"/>
    <dgm:cxn modelId="{B38EE044-B1C7-6F4F-94E2-5CA22956B63C}" type="presParOf" srcId="{E9D854B7-26E1-9B48-9E73-4F4FE563C8A7}" destId="{39B203E1-B149-454B-B3EA-F8CF0E361983}"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7CCE932-3E87-6542-808F-1A5E5F44764D}"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it-IT"/>
        </a:p>
      </dgm:t>
    </dgm:pt>
    <dgm:pt modelId="{54A4BDCD-F4D4-7D42-A223-DCE568A04CFA}">
      <dgm:prSet custT="1"/>
      <dgm:spPr/>
      <dgm:t>
        <a:bodyPr/>
        <a:lstStyle/>
        <a:p>
          <a:r>
            <a:rPr lang="it-FI" sz="2400" b="1"/>
            <a:t>Experience</a:t>
          </a:r>
          <a:endParaRPr lang="it-FI" sz="2400" b="1" dirty="0"/>
        </a:p>
      </dgm:t>
    </dgm:pt>
    <dgm:pt modelId="{445D19F6-6363-6846-9E70-D3B54F150BC3}" type="parTrans" cxnId="{B601E3DD-610A-8440-82B6-EC7E31E8C964}">
      <dgm:prSet/>
      <dgm:spPr/>
      <dgm:t>
        <a:bodyPr/>
        <a:lstStyle/>
        <a:p>
          <a:endParaRPr lang="it-IT" sz="2000"/>
        </a:p>
      </dgm:t>
    </dgm:pt>
    <dgm:pt modelId="{496FAAE0-361F-A144-96A4-792A45B5DBFA}" type="sibTrans" cxnId="{B601E3DD-610A-8440-82B6-EC7E31E8C964}">
      <dgm:prSet custT="1"/>
      <dgm:spPr/>
      <dgm:t>
        <a:bodyPr/>
        <a:lstStyle/>
        <a:p>
          <a:endParaRPr lang="it-IT" sz="2000"/>
        </a:p>
      </dgm:t>
    </dgm:pt>
    <dgm:pt modelId="{A03C2471-F801-8E40-9F55-6DD8464424C4}">
      <dgm:prSet custT="1"/>
      <dgm:spPr/>
      <dgm:t>
        <a:bodyPr/>
        <a:lstStyle/>
        <a:p>
          <a:r>
            <a:rPr lang="it-FI" sz="2400" b="1"/>
            <a:t>Curated Assortment</a:t>
          </a:r>
          <a:endParaRPr lang="it-FI" sz="2400" b="1" dirty="0"/>
        </a:p>
      </dgm:t>
    </dgm:pt>
    <dgm:pt modelId="{C8F4928F-4013-0546-89F0-4351A4484D39}" type="parTrans" cxnId="{E7299D91-5B8C-B34D-A55A-0C92DCBA1991}">
      <dgm:prSet/>
      <dgm:spPr/>
      <dgm:t>
        <a:bodyPr/>
        <a:lstStyle/>
        <a:p>
          <a:endParaRPr lang="it-IT" sz="2000"/>
        </a:p>
      </dgm:t>
    </dgm:pt>
    <dgm:pt modelId="{9B7C16FB-6FC6-814E-A942-9200F42FFE63}" type="sibTrans" cxnId="{E7299D91-5B8C-B34D-A55A-0C92DCBA1991}">
      <dgm:prSet custT="1"/>
      <dgm:spPr/>
      <dgm:t>
        <a:bodyPr/>
        <a:lstStyle/>
        <a:p>
          <a:endParaRPr lang="it-IT" sz="2000"/>
        </a:p>
      </dgm:t>
    </dgm:pt>
    <dgm:pt modelId="{B57A40EA-AD17-F047-9687-67C5EE4A4EA1}">
      <dgm:prSet custT="1"/>
      <dgm:spPr>
        <a:solidFill>
          <a:schemeClr val="accent4"/>
        </a:solidFill>
        <a:ln>
          <a:solidFill>
            <a:schemeClr val="tx1"/>
          </a:solidFill>
        </a:ln>
      </dgm:spPr>
      <dgm:t>
        <a:bodyPr/>
        <a:lstStyle/>
        <a:p>
          <a:r>
            <a:rPr lang="it-FI" sz="2400" b="1"/>
            <a:t>Omni- channel</a:t>
          </a:r>
          <a:endParaRPr lang="it-FI" sz="2400" b="1" dirty="0"/>
        </a:p>
      </dgm:t>
    </dgm:pt>
    <dgm:pt modelId="{316FFE2E-CB5A-7046-B889-82A4E2276025}" type="parTrans" cxnId="{39F66AED-2987-8542-9E73-80C5D1D49EE7}">
      <dgm:prSet/>
      <dgm:spPr/>
      <dgm:t>
        <a:bodyPr/>
        <a:lstStyle/>
        <a:p>
          <a:endParaRPr lang="it-IT" sz="2000"/>
        </a:p>
      </dgm:t>
    </dgm:pt>
    <dgm:pt modelId="{B7DBDF67-FA44-8241-B6D3-685A12679E26}" type="sibTrans" cxnId="{39F66AED-2987-8542-9E73-80C5D1D49EE7}">
      <dgm:prSet custT="1"/>
      <dgm:spPr/>
      <dgm:t>
        <a:bodyPr/>
        <a:lstStyle/>
        <a:p>
          <a:endParaRPr lang="it-IT" sz="2000"/>
        </a:p>
      </dgm:t>
    </dgm:pt>
    <dgm:pt modelId="{F80CB352-24D3-594A-8F2D-90F9DDE56296}">
      <dgm:prSet custT="1"/>
      <dgm:spPr/>
      <dgm:t>
        <a:bodyPr/>
        <a:lstStyle/>
        <a:p>
          <a:r>
            <a:rPr lang="it-FI" sz="2400" b="1"/>
            <a:t>Technology-in-Store</a:t>
          </a:r>
          <a:endParaRPr lang="it-FI" sz="2400" b="1" dirty="0"/>
        </a:p>
      </dgm:t>
    </dgm:pt>
    <dgm:pt modelId="{25B785FB-7F6B-9045-BFE3-BD03DFC09B02}" type="parTrans" cxnId="{AC44A00D-4E85-664A-A741-8FA3A7242BA9}">
      <dgm:prSet/>
      <dgm:spPr/>
      <dgm:t>
        <a:bodyPr/>
        <a:lstStyle/>
        <a:p>
          <a:endParaRPr lang="it-IT" sz="2000"/>
        </a:p>
      </dgm:t>
    </dgm:pt>
    <dgm:pt modelId="{82CCB2DB-C8DF-9547-A528-158722DE1A14}" type="sibTrans" cxnId="{AC44A00D-4E85-664A-A741-8FA3A7242BA9}">
      <dgm:prSet custT="1"/>
      <dgm:spPr/>
      <dgm:t>
        <a:bodyPr/>
        <a:lstStyle/>
        <a:p>
          <a:endParaRPr lang="it-IT" sz="2000"/>
        </a:p>
      </dgm:t>
    </dgm:pt>
    <dgm:pt modelId="{DE2D88D8-25EF-F84F-A8BF-5DA9C1FA8AAA}" type="pres">
      <dgm:prSet presAssocID="{C7CCE932-3E87-6542-808F-1A5E5F44764D}" presName="cycle" presStyleCnt="0">
        <dgm:presLayoutVars>
          <dgm:dir/>
          <dgm:resizeHandles val="exact"/>
        </dgm:presLayoutVars>
      </dgm:prSet>
      <dgm:spPr/>
    </dgm:pt>
    <dgm:pt modelId="{65A6D540-0987-C340-AC67-BCA9C7B4B986}" type="pres">
      <dgm:prSet presAssocID="{54A4BDCD-F4D4-7D42-A223-DCE568A04CFA}" presName="node" presStyleLbl="node1" presStyleIdx="0" presStyleCnt="4" custScaleX="133100" custScaleY="133100" custRadScaleRad="89866">
        <dgm:presLayoutVars>
          <dgm:bulletEnabled val="1"/>
        </dgm:presLayoutVars>
      </dgm:prSet>
      <dgm:spPr/>
    </dgm:pt>
    <dgm:pt modelId="{A68B3FE1-B55A-DC47-BC78-2A613D19FA6E}" type="pres">
      <dgm:prSet presAssocID="{496FAAE0-361F-A144-96A4-792A45B5DBFA}" presName="sibTrans" presStyleLbl="sibTrans2D1" presStyleIdx="0" presStyleCnt="4"/>
      <dgm:spPr/>
    </dgm:pt>
    <dgm:pt modelId="{52F0FCA0-AC0E-8742-9135-50BA82609863}" type="pres">
      <dgm:prSet presAssocID="{496FAAE0-361F-A144-96A4-792A45B5DBFA}" presName="connectorText" presStyleLbl="sibTrans2D1" presStyleIdx="0" presStyleCnt="4"/>
      <dgm:spPr/>
    </dgm:pt>
    <dgm:pt modelId="{E548D2B3-75F0-A849-8D00-D4C453A0BCBF}" type="pres">
      <dgm:prSet presAssocID="{A03C2471-F801-8E40-9F55-6DD8464424C4}" presName="node" presStyleLbl="node1" presStyleIdx="1" presStyleCnt="4" custScaleX="110000" custScaleY="110000" custRadScaleRad="125261" custRadScaleInc="-458">
        <dgm:presLayoutVars>
          <dgm:bulletEnabled val="1"/>
        </dgm:presLayoutVars>
      </dgm:prSet>
      <dgm:spPr/>
    </dgm:pt>
    <dgm:pt modelId="{ADB05E20-93A1-F64D-BDDC-7705730FE155}" type="pres">
      <dgm:prSet presAssocID="{9B7C16FB-6FC6-814E-A942-9200F42FFE63}" presName="sibTrans" presStyleLbl="sibTrans2D1" presStyleIdx="1" presStyleCnt="4"/>
      <dgm:spPr/>
    </dgm:pt>
    <dgm:pt modelId="{88414999-9335-B941-BBF2-E09FDD87BFDE}" type="pres">
      <dgm:prSet presAssocID="{9B7C16FB-6FC6-814E-A942-9200F42FFE63}" presName="connectorText" presStyleLbl="sibTrans2D1" presStyleIdx="1" presStyleCnt="4"/>
      <dgm:spPr/>
    </dgm:pt>
    <dgm:pt modelId="{5042EF7E-236A-0A4E-B8AE-61E68C9FD6B7}" type="pres">
      <dgm:prSet presAssocID="{B57A40EA-AD17-F047-9687-67C5EE4A4EA1}" presName="node" presStyleLbl="node1" presStyleIdx="2" presStyleCnt="4" custScaleX="110000" custScaleY="110000" custRadScaleRad="89866">
        <dgm:presLayoutVars>
          <dgm:bulletEnabled val="1"/>
        </dgm:presLayoutVars>
      </dgm:prSet>
      <dgm:spPr/>
    </dgm:pt>
    <dgm:pt modelId="{FDE3A668-4B10-AB41-87E5-0F4566BA0E87}" type="pres">
      <dgm:prSet presAssocID="{B7DBDF67-FA44-8241-B6D3-685A12679E26}" presName="sibTrans" presStyleLbl="sibTrans2D1" presStyleIdx="2" presStyleCnt="4"/>
      <dgm:spPr/>
    </dgm:pt>
    <dgm:pt modelId="{4CB11280-7D53-7947-BF70-859982BD70AF}" type="pres">
      <dgm:prSet presAssocID="{B7DBDF67-FA44-8241-B6D3-685A12679E26}" presName="connectorText" presStyleLbl="sibTrans2D1" presStyleIdx="2" presStyleCnt="4"/>
      <dgm:spPr/>
    </dgm:pt>
    <dgm:pt modelId="{90701F59-5000-D04C-8B3E-379EBFFC694F}" type="pres">
      <dgm:prSet presAssocID="{F80CB352-24D3-594A-8F2D-90F9DDE56296}" presName="node" presStyleLbl="node1" presStyleIdx="3" presStyleCnt="4" custScaleX="110000" custScaleY="110000" custRadScaleRad="117141" custRadScaleInc="490">
        <dgm:presLayoutVars>
          <dgm:bulletEnabled val="1"/>
        </dgm:presLayoutVars>
      </dgm:prSet>
      <dgm:spPr/>
    </dgm:pt>
    <dgm:pt modelId="{E9D854B7-26E1-9B48-9E73-4F4FE563C8A7}" type="pres">
      <dgm:prSet presAssocID="{82CCB2DB-C8DF-9547-A528-158722DE1A14}" presName="sibTrans" presStyleLbl="sibTrans2D1" presStyleIdx="3" presStyleCnt="4"/>
      <dgm:spPr/>
    </dgm:pt>
    <dgm:pt modelId="{39B203E1-B149-454B-B3EA-F8CF0E361983}" type="pres">
      <dgm:prSet presAssocID="{82CCB2DB-C8DF-9547-A528-158722DE1A14}" presName="connectorText" presStyleLbl="sibTrans2D1" presStyleIdx="3" presStyleCnt="4"/>
      <dgm:spPr/>
    </dgm:pt>
  </dgm:ptLst>
  <dgm:cxnLst>
    <dgm:cxn modelId="{AC44A00D-4E85-664A-A741-8FA3A7242BA9}" srcId="{C7CCE932-3E87-6542-808F-1A5E5F44764D}" destId="{F80CB352-24D3-594A-8F2D-90F9DDE56296}" srcOrd="3" destOrd="0" parTransId="{25B785FB-7F6B-9045-BFE3-BD03DFC09B02}" sibTransId="{82CCB2DB-C8DF-9547-A528-158722DE1A14}"/>
    <dgm:cxn modelId="{CC96960E-DBA3-DD49-B6BB-1DFC6461502F}" type="presOf" srcId="{9B7C16FB-6FC6-814E-A942-9200F42FFE63}" destId="{ADB05E20-93A1-F64D-BDDC-7705730FE155}" srcOrd="0" destOrd="0" presId="urn:microsoft.com/office/officeart/2005/8/layout/cycle2"/>
    <dgm:cxn modelId="{2BE03410-1095-DF4C-BD48-D1A854C6BD68}" type="presOf" srcId="{F80CB352-24D3-594A-8F2D-90F9DDE56296}" destId="{90701F59-5000-D04C-8B3E-379EBFFC694F}" srcOrd="0" destOrd="0" presId="urn:microsoft.com/office/officeart/2005/8/layout/cycle2"/>
    <dgm:cxn modelId="{C9A5373A-267A-C948-8280-107F2D295F32}" type="presOf" srcId="{82CCB2DB-C8DF-9547-A528-158722DE1A14}" destId="{39B203E1-B149-454B-B3EA-F8CF0E361983}" srcOrd="1" destOrd="0" presId="urn:microsoft.com/office/officeart/2005/8/layout/cycle2"/>
    <dgm:cxn modelId="{C1333141-0284-B34A-AFFB-9595AA3889F5}" type="presOf" srcId="{B57A40EA-AD17-F047-9687-67C5EE4A4EA1}" destId="{5042EF7E-236A-0A4E-B8AE-61E68C9FD6B7}" srcOrd="0" destOrd="0" presId="urn:microsoft.com/office/officeart/2005/8/layout/cycle2"/>
    <dgm:cxn modelId="{3CDF1C5F-A24B-7C4A-ACCD-3455EB275B32}" type="presOf" srcId="{54A4BDCD-F4D4-7D42-A223-DCE568A04CFA}" destId="{65A6D540-0987-C340-AC67-BCA9C7B4B986}" srcOrd="0" destOrd="0" presId="urn:microsoft.com/office/officeart/2005/8/layout/cycle2"/>
    <dgm:cxn modelId="{D78AB58A-E8B8-D54A-AB6B-AFAB43DFAAC9}" type="presOf" srcId="{496FAAE0-361F-A144-96A4-792A45B5DBFA}" destId="{52F0FCA0-AC0E-8742-9135-50BA82609863}" srcOrd="1" destOrd="0" presId="urn:microsoft.com/office/officeart/2005/8/layout/cycle2"/>
    <dgm:cxn modelId="{3D58D18E-247B-C14F-9560-09A081981865}" type="presOf" srcId="{A03C2471-F801-8E40-9F55-6DD8464424C4}" destId="{E548D2B3-75F0-A849-8D00-D4C453A0BCBF}" srcOrd="0" destOrd="0" presId="urn:microsoft.com/office/officeart/2005/8/layout/cycle2"/>
    <dgm:cxn modelId="{E7299D91-5B8C-B34D-A55A-0C92DCBA1991}" srcId="{C7CCE932-3E87-6542-808F-1A5E5F44764D}" destId="{A03C2471-F801-8E40-9F55-6DD8464424C4}" srcOrd="1" destOrd="0" parTransId="{C8F4928F-4013-0546-89F0-4351A4484D39}" sibTransId="{9B7C16FB-6FC6-814E-A942-9200F42FFE63}"/>
    <dgm:cxn modelId="{FF7CC79B-3754-F347-903E-F4D7EEE69FFB}" type="presOf" srcId="{82CCB2DB-C8DF-9547-A528-158722DE1A14}" destId="{E9D854B7-26E1-9B48-9E73-4F4FE563C8A7}" srcOrd="0" destOrd="0" presId="urn:microsoft.com/office/officeart/2005/8/layout/cycle2"/>
    <dgm:cxn modelId="{D997B6A2-C932-344E-8762-E3406DA717AD}" type="presOf" srcId="{496FAAE0-361F-A144-96A4-792A45B5DBFA}" destId="{A68B3FE1-B55A-DC47-BC78-2A613D19FA6E}" srcOrd="0" destOrd="0" presId="urn:microsoft.com/office/officeart/2005/8/layout/cycle2"/>
    <dgm:cxn modelId="{F69CBCB9-1AF1-3842-B91C-94D95245962B}" type="presOf" srcId="{B7DBDF67-FA44-8241-B6D3-685A12679E26}" destId="{4CB11280-7D53-7947-BF70-859982BD70AF}" srcOrd="1" destOrd="0" presId="urn:microsoft.com/office/officeart/2005/8/layout/cycle2"/>
    <dgm:cxn modelId="{643E4BC0-B508-9043-BA73-34C4FFAFAB16}" type="presOf" srcId="{C7CCE932-3E87-6542-808F-1A5E5F44764D}" destId="{DE2D88D8-25EF-F84F-A8BF-5DA9C1FA8AAA}" srcOrd="0" destOrd="0" presId="urn:microsoft.com/office/officeart/2005/8/layout/cycle2"/>
    <dgm:cxn modelId="{328372C3-BABA-0642-A488-B15A3723618E}" type="presOf" srcId="{B7DBDF67-FA44-8241-B6D3-685A12679E26}" destId="{FDE3A668-4B10-AB41-87E5-0F4566BA0E87}" srcOrd="0" destOrd="0" presId="urn:microsoft.com/office/officeart/2005/8/layout/cycle2"/>
    <dgm:cxn modelId="{C56D82CB-D52F-C840-AF99-0B2F3E2F24FC}" type="presOf" srcId="{9B7C16FB-6FC6-814E-A942-9200F42FFE63}" destId="{88414999-9335-B941-BBF2-E09FDD87BFDE}" srcOrd="1" destOrd="0" presId="urn:microsoft.com/office/officeart/2005/8/layout/cycle2"/>
    <dgm:cxn modelId="{B601E3DD-610A-8440-82B6-EC7E31E8C964}" srcId="{C7CCE932-3E87-6542-808F-1A5E5F44764D}" destId="{54A4BDCD-F4D4-7D42-A223-DCE568A04CFA}" srcOrd="0" destOrd="0" parTransId="{445D19F6-6363-6846-9E70-D3B54F150BC3}" sibTransId="{496FAAE0-361F-A144-96A4-792A45B5DBFA}"/>
    <dgm:cxn modelId="{39F66AED-2987-8542-9E73-80C5D1D49EE7}" srcId="{C7CCE932-3E87-6542-808F-1A5E5F44764D}" destId="{B57A40EA-AD17-F047-9687-67C5EE4A4EA1}" srcOrd="2" destOrd="0" parTransId="{316FFE2E-CB5A-7046-B889-82A4E2276025}" sibTransId="{B7DBDF67-FA44-8241-B6D3-685A12679E26}"/>
    <dgm:cxn modelId="{1812FA60-026C-474D-9995-329C8D04CF7D}" type="presParOf" srcId="{DE2D88D8-25EF-F84F-A8BF-5DA9C1FA8AAA}" destId="{65A6D540-0987-C340-AC67-BCA9C7B4B986}" srcOrd="0" destOrd="0" presId="urn:microsoft.com/office/officeart/2005/8/layout/cycle2"/>
    <dgm:cxn modelId="{124F22FE-CD78-EB4A-B89E-254B0C58A624}" type="presParOf" srcId="{DE2D88D8-25EF-F84F-A8BF-5DA9C1FA8AAA}" destId="{A68B3FE1-B55A-DC47-BC78-2A613D19FA6E}" srcOrd="1" destOrd="0" presId="urn:microsoft.com/office/officeart/2005/8/layout/cycle2"/>
    <dgm:cxn modelId="{034328D8-CAF1-C04A-A0C1-5EC915D11332}" type="presParOf" srcId="{A68B3FE1-B55A-DC47-BC78-2A613D19FA6E}" destId="{52F0FCA0-AC0E-8742-9135-50BA82609863}" srcOrd="0" destOrd="0" presId="urn:microsoft.com/office/officeart/2005/8/layout/cycle2"/>
    <dgm:cxn modelId="{E42375DA-2934-C140-BA29-CFC77A5EF505}" type="presParOf" srcId="{DE2D88D8-25EF-F84F-A8BF-5DA9C1FA8AAA}" destId="{E548D2B3-75F0-A849-8D00-D4C453A0BCBF}" srcOrd="2" destOrd="0" presId="urn:microsoft.com/office/officeart/2005/8/layout/cycle2"/>
    <dgm:cxn modelId="{F9DF8F3C-18FB-AC47-8E4B-76AA08D3D011}" type="presParOf" srcId="{DE2D88D8-25EF-F84F-A8BF-5DA9C1FA8AAA}" destId="{ADB05E20-93A1-F64D-BDDC-7705730FE155}" srcOrd="3" destOrd="0" presId="urn:microsoft.com/office/officeart/2005/8/layout/cycle2"/>
    <dgm:cxn modelId="{A6D7FF91-79E8-CF40-A481-D33DEF1FAF21}" type="presParOf" srcId="{ADB05E20-93A1-F64D-BDDC-7705730FE155}" destId="{88414999-9335-B941-BBF2-E09FDD87BFDE}" srcOrd="0" destOrd="0" presId="urn:microsoft.com/office/officeart/2005/8/layout/cycle2"/>
    <dgm:cxn modelId="{60A44675-D614-894B-9407-545B5E4AE654}" type="presParOf" srcId="{DE2D88D8-25EF-F84F-A8BF-5DA9C1FA8AAA}" destId="{5042EF7E-236A-0A4E-B8AE-61E68C9FD6B7}" srcOrd="4" destOrd="0" presId="urn:microsoft.com/office/officeart/2005/8/layout/cycle2"/>
    <dgm:cxn modelId="{1CBF1139-D23C-034D-9E7D-44ED9EDAFBE4}" type="presParOf" srcId="{DE2D88D8-25EF-F84F-A8BF-5DA9C1FA8AAA}" destId="{FDE3A668-4B10-AB41-87E5-0F4566BA0E87}" srcOrd="5" destOrd="0" presId="urn:microsoft.com/office/officeart/2005/8/layout/cycle2"/>
    <dgm:cxn modelId="{7C755A10-4F31-FB42-B575-7F162E325FED}" type="presParOf" srcId="{FDE3A668-4B10-AB41-87E5-0F4566BA0E87}" destId="{4CB11280-7D53-7947-BF70-859982BD70AF}" srcOrd="0" destOrd="0" presId="urn:microsoft.com/office/officeart/2005/8/layout/cycle2"/>
    <dgm:cxn modelId="{F647E236-2D40-D345-BB47-6A68CA4D6E93}" type="presParOf" srcId="{DE2D88D8-25EF-F84F-A8BF-5DA9C1FA8AAA}" destId="{90701F59-5000-D04C-8B3E-379EBFFC694F}" srcOrd="6" destOrd="0" presId="urn:microsoft.com/office/officeart/2005/8/layout/cycle2"/>
    <dgm:cxn modelId="{9C75A1A7-56FD-1440-86EF-0CD6408DB510}" type="presParOf" srcId="{DE2D88D8-25EF-F84F-A8BF-5DA9C1FA8AAA}" destId="{E9D854B7-26E1-9B48-9E73-4F4FE563C8A7}" srcOrd="7" destOrd="0" presId="urn:microsoft.com/office/officeart/2005/8/layout/cycle2"/>
    <dgm:cxn modelId="{B38EE044-B1C7-6F4F-94E2-5CA22956B63C}" type="presParOf" srcId="{E9D854B7-26E1-9B48-9E73-4F4FE563C8A7}" destId="{39B203E1-B149-454B-B3EA-F8CF0E361983}"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7CCE932-3E87-6542-808F-1A5E5F44764D}"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it-IT"/>
        </a:p>
      </dgm:t>
    </dgm:pt>
    <dgm:pt modelId="{54A4BDCD-F4D4-7D42-A223-DCE568A04CFA}">
      <dgm:prSet custT="1"/>
      <dgm:spPr/>
      <dgm:t>
        <a:bodyPr/>
        <a:lstStyle/>
        <a:p>
          <a:r>
            <a:rPr lang="it-FI" sz="2400" b="1"/>
            <a:t>Experience</a:t>
          </a:r>
          <a:endParaRPr lang="it-FI" sz="2400" b="1" dirty="0"/>
        </a:p>
      </dgm:t>
    </dgm:pt>
    <dgm:pt modelId="{445D19F6-6363-6846-9E70-D3B54F150BC3}" type="parTrans" cxnId="{B601E3DD-610A-8440-82B6-EC7E31E8C964}">
      <dgm:prSet/>
      <dgm:spPr/>
      <dgm:t>
        <a:bodyPr/>
        <a:lstStyle/>
        <a:p>
          <a:endParaRPr lang="it-IT" sz="2000"/>
        </a:p>
      </dgm:t>
    </dgm:pt>
    <dgm:pt modelId="{496FAAE0-361F-A144-96A4-792A45B5DBFA}" type="sibTrans" cxnId="{B601E3DD-610A-8440-82B6-EC7E31E8C964}">
      <dgm:prSet custT="1"/>
      <dgm:spPr/>
      <dgm:t>
        <a:bodyPr/>
        <a:lstStyle/>
        <a:p>
          <a:endParaRPr lang="it-IT" sz="2000"/>
        </a:p>
      </dgm:t>
    </dgm:pt>
    <dgm:pt modelId="{A03C2471-F801-8E40-9F55-6DD8464424C4}">
      <dgm:prSet custT="1"/>
      <dgm:spPr/>
      <dgm:t>
        <a:bodyPr/>
        <a:lstStyle/>
        <a:p>
          <a:r>
            <a:rPr lang="it-FI" sz="2400" b="1"/>
            <a:t>Curated Assortment</a:t>
          </a:r>
          <a:endParaRPr lang="it-FI" sz="2400" b="1" dirty="0"/>
        </a:p>
      </dgm:t>
    </dgm:pt>
    <dgm:pt modelId="{C8F4928F-4013-0546-89F0-4351A4484D39}" type="parTrans" cxnId="{E7299D91-5B8C-B34D-A55A-0C92DCBA1991}">
      <dgm:prSet/>
      <dgm:spPr/>
      <dgm:t>
        <a:bodyPr/>
        <a:lstStyle/>
        <a:p>
          <a:endParaRPr lang="it-IT" sz="2000"/>
        </a:p>
      </dgm:t>
    </dgm:pt>
    <dgm:pt modelId="{9B7C16FB-6FC6-814E-A942-9200F42FFE63}" type="sibTrans" cxnId="{E7299D91-5B8C-B34D-A55A-0C92DCBA1991}">
      <dgm:prSet custT="1"/>
      <dgm:spPr/>
      <dgm:t>
        <a:bodyPr/>
        <a:lstStyle/>
        <a:p>
          <a:endParaRPr lang="it-IT" sz="2000"/>
        </a:p>
      </dgm:t>
    </dgm:pt>
    <dgm:pt modelId="{B57A40EA-AD17-F047-9687-67C5EE4A4EA1}">
      <dgm:prSet custT="1"/>
      <dgm:spPr/>
      <dgm:t>
        <a:bodyPr/>
        <a:lstStyle/>
        <a:p>
          <a:r>
            <a:rPr lang="it-FI" sz="2400" b="1"/>
            <a:t>Omni- channel</a:t>
          </a:r>
          <a:endParaRPr lang="it-FI" sz="2400" b="1" dirty="0"/>
        </a:p>
      </dgm:t>
    </dgm:pt>
    <dgm:pt modelId="{316FFE2E-CB5A-7046-B889-82A4E2276025}" type="parTrans" cxnId="{39F66AED-2987-8542-9E73-80C5D1D49EE7}">
      <dgm:prSet/>
      <dgm:spPr/>
      <dgm:t>
        <a:bodyPr/>
        <a:lstStyle/>
        <a:p>
          <a:endParaRPr lang="it-IT" sz="2000"/>
        </a:p>
      </dgm:t>
    </dgm:pt>
    <dgm:pt modelId="{B7DBDF67-FA44-8241-B6D3-685A12679E26}" type="sibTrans" cxnId="{39F66AED-2987-8542-9E73-80C5D1D49EE7}">
      <dgm:prSet custT="1"/>
      <dgm:spPr/>
      <dgm:t>
        <a:bodyPr/>
        <a:lstStyle/>
        <a:p>
          <a:endParaRPr lang="it-IT" sz="2000"/>
        </a:p>
      </dgm:t>
    </dgm:pt>
    <dgm:pt modelId="{F80CB352-24D3-594A-8F2D-90F9DDE56296}">
      <dgm:prSet custT="1"/>
      <dgm:spPr>
        <a:solidFill>
          <a:schemeClr val="accent5"/>
        </a:solidFill>
        <a:ln>
          <a:solidFill>
            <a:schemeClr val="tx1"/>
          </a:solidFill>
        </a:ln>
      </dgm:spPr>
      <dgm:t>
        <a:bodyPr/>
        <a:lstStyle/>
        <a:p>
          <a:r>
            <a:rPr lang="it-FI" sz="2400" b="1"/>
            <a:t>Technology-in-Store</a:t>
          </a:r>
          <a:endParaRPr lang="it-FI" sz="2400" b="1" dirty="0"/>
        </a:p>
      </dgm:t>
    </dgm:pt>
    <dgm:pt modelId="{25B785FB-7F6B-9045-BFE3-BD03DFC09B02}" type="parTrans" cxnId="{AC44A00D-4E85-664A-A741-8FA3A7242BA9}">
      <dgm:prSet/>
      <dgm:spPr/>
      <dgm:t>
        <a:bodyPr/>
        <a:lstStyle/>
        <a:p>
          <a:endParaRPr lang="it-IT" sz="2000"/>
        </a:p>
      </dgm:t>
    </dgm:pt>
    <dgm:pt modelId="{82CCB2DB-C8DF-9547-A528-158722DE1A14}" type="sibTrans" cxnId="{AC44A00D-4E85-664A-A741-8FA3A7242BA9}">
      <dgm:prSet custT="1"/>
      <dgm:spPr/>
      <dgm:t>
        <a:bodyPr/>
        <a:lstStyle/>
        <a:p>
          <a:endParaRPr lang="it-IT" sz="2000"/>
        </a:p>
      </dgm:t>
    </dgm:pt>
    <dgm:pt modelId="{DE2D88D8-25EF-F84F-A8BF-5DA9C1FA8AAA}" type="pres">
      <dgm:prSet presAssocID="{C7CCE932-3E87-6542-808F-1A5E5F44764D}" presName="cycle" presStyleCnt="0">
        <dgm:presLayoutVars>
          <dgm:dir/>
          <dgm:resizeHandles val="exact"/>
        </dgm:presLayoutVars>
      </dgm:prSet>
      <dgm:spPr/>
    </dgm:pt>
    <dgm:pt modelId="{65A6D540-0987-C340-AC67-BCA9C7B4B986}" type="pres">
      <dgm:prSet presAssocID="{54A4BDCD-F4D4-7D42-A223-DCE568A04CFA}" presName="node" presStyleLbl="node1" presStyleIdx="0" presStyleCnt="4" custScaleX="133100" custScaleY="133100" custRadScaleRad="89866">
        <dgm:presLayoutVars>
          <dgm:bulletEnabled val="1"/>
        </dgm:presLayoutVars>
      </dgm:prSet>
      <dgm:spPr/>
    </dgm:pt>
    <dgm:pt modelId="{A68B3FE1-B55A-DC47-BC78-2A613D19FA6E}" type="pres">
      <dgm:prSet presAssocID="{496FAAE0-361F-A144-96A4-792A45B5DBFA}" presName="sibTrans" presStyleLbl="sibTrans2D1" presStyleIdx="0" presStyleCnt="4"/>
      <dgm:spPr/>
    </dgm:pt>
    <dgm:pt modelId="{52F0FCA0-AC0E-8742-9135-50BA82609863}" type="pres">
      <dgm:prSet presAssocID="{496FAAE0-361F-A144-96A4-792A45B5DBFA}" presName="connectorText" presStyleLbl="sibTrans2D1" presStyleIdx="0" presStyleCnt="4"/>
      <dgm:spPr/>
    </dgm:pt>
    <dgm:pt modelId="{E548D2B3-75F0-A849-8D00-D4C453A0BCBF}" type="pres">
      <dgm:prSet presAssocID="{A03C2471-F801-8E40-9F55-6DD8464424C4}" presName="node" presStyleLbl="node1" presStyleIdx="1" presStyleCnt="4" custScaleX="110000" custScaleY="110000" custRadScaleRad="125261" custRadScaleInc="-458">
        <dgm:presLayoutVars>
          <dgm:bulletEnabled val="1"/>
        </dgm:presLayoutVars>
      </dgm:prSet>
      <dgm:spPr/>
    </dgm:pt>
    <dgm:pt modelId="{ADB05E20-93A1-F64D-BDDC-7705730FE155}" type="pres">
      <dgm:prSet presAssocID="{9B7C16FB-6FC6-814E-A942-9200F42FFE63}" presName="sibTrans" presStyleLbl="sibTrans2D1" presStyleIdx="1" presStyleCnt="4"/>
      <dgm:spPr/>
    </dgm:pt>
    <dgm:pt modelId="{88414999-9335-B941-BBF2-E09FDD87BFDE}" type="pres">
      <dgm:prSet presAssocID="{9B7C16FB-6FC6-814E-A942-9200F42FFE63}" presName="connectorText" presStyleLbl="sibTrans2D1" presStyleIdx="1" presStyleCnt="4"/>
      <dgm:spPr/>
    </dgm:pt>
    <dgm:pt modelId="{5042EF7E-236A-0A4E-B8AE-61E68C9FD6B7}" type="pres">
      <dgm:prSet presAssocID="{B57A40EA-AD17-F047-9687-67C5EE4A4EA1}" presName="node" presStyleLbl="node1" presStyleIdx="2" presStyleCnt="4" custScaleX="110000" custScaleY="110000" custRadScaleRad="89866">
        <dgm:presLayoutVars>
          <dgm:bulletEnabled val="1"/>
        </dgm:presLayoutVars>
      </dgm:prSet>
      <dgm:spPr/>
    </dgm:pt>
    <dgm:pt modelId="{FDE3A668-4B10-AB41-87E5-0F4566BA0E87}" type="pres">
      <dgm:prSet presAssocID="{B7DBDF67-FA44-8241-B6D3-685A12679E26}" presName="sibTrans" presStyleLbl="sibTrans2D1" presStyleIdx="2" presStyleCnt="4"/>
      <dgm:spPr/>
    </dgm:pt>
    <dgm:pt modelId="{4CB11280-7D53-7947-BF70-859982BD70AF}" type="pres">
      <dgm:prSet presAssocID="{B7DBDF67-FA44-8241-B6D3-685A12679E26}" presName="connectorText" presStyleLbl="sibTrans2D1" presStyleIdx="2" presStyleCnt="4"/>
      <dgm:spPr/>
    </dgm:pt>
    <dgm:pt modelId="{90701F59-5000-D04C-8B3E-379EBFFC694F}" type="pres">
      <dgm:prSet presAssocID="{F80CB352-24D3-594A-8F2D-90F9DDE56296}" presName="node" presStyleLbl="node1" presStyleIdx="3" presStyleCnt="4" custScaleX="110000" custScaleY="110000" custRadScaleRad="117141" custRadScaleInc="490">
        <dgm:presLayoutVars>
          <dgm:bulletEnabled val="1"/>
        </dgm:presLayoutVars>
      </dgm:prSet>
      <dgm:spPr/>
    </dgm:pt>
    <dgm:pt modelId="{E9D854B7-26E1-9B48-9E73-4F4FE563C8A7}" type="pres">
      <dgm:prSet presAssocID="{82CCB2DB-C8DF-9547-A528-158722DE1A14}" presName="sibTrans" presStyleLbl="sibTrans2D1" presStyleIdx="3" presStyleCnt="4"/>
      <dgm:spPr/>
    </dgm:pt>
    <dgm:pt modelId="{39B203E1-B149-454B-B3EA-F8CF0E361983}" type="pres">
      <dgm:prSet presAssocID="{82CCB2DB-C8DF-9547-A528-158722DE1A14}" presName="connectorText" presStyleLbl="sibTrans2D1" presStyleIdx="3" presStyleCnt="4"/>
      <dgm:spPr/>
    </dgm:pt>
  </dgm:ptLst>
  <dgm:cxnLst>
    <dgm:cxn modelId="{AC44A00D-4E85-664A-A741-8FA3A7242BA9}" srcId="{C7CCE932-3E87-6542-808F-1A5E5F44764D}" destId="{F80CB352-24D3-594A-8F2D-90F9DDE56296}" srcOrd="3" destOrd="0" parTransId="{25B785FB-7F6B-9045-BFE3-BD03DFC09B02}" sibTransId="{82CCB2DB-C8DF-9547-A528-158722DE1A14}"/>
    <dgm:cxn modelId="{CC96960E-DBA3-DD49-B6BB-1DFC6461502F}" type="presOf" srcId="{9B7C16FB-6FC6-814E-A942-9200F42FFE63}" destId="{ADB05E20-93A1-F64D-BDDC-7705730FE155}" srcOrd="0" destOrd="0" presId="urn:microsoft.com/office/officeart/2005/8/layout/cycle2"/>
    <dgm:cxn modelId="{2BE03410-1095-DF4C-BD48-D1A854C6BD68}" type="presOf" srcId="{F80CB352-24D3-594A-8F2D-90F9DDE56296}" destId="{90701F59-5000-D04C-8B3E-379EBFFC694F}" srcOrd="0" destOrd="0" presId="urn:microsoft.com/office/officeart/2005/8/layout/cycle2"/>
    <dgm:cxn modelId="{C9A5373A-267A-C948-8280-107F2D295F32}" type="presOf" srcId="{82CCB2DB-C8DF-9547-A528-158722DE1A14}" destId="{39B203E1-B149-454B-B3EA-F8CF0E361983}" srcOrd="1" destOrd="0" presId="urn:microsoft.com/office/officeart/2005/8/layout/cycle2"/>
    <dgm:cxn modelId="{C1333141-0284-B34A-AFFB-9595AA3889F5}" type="presOf" srcId="{B57A40EA-AD17-F047-9687-67C5EE4A4EA1}" destId="{5042EF7E-236A-0A4E-B8AE-61E68C9FD6B7}" srcOrd="0" destOrd="0" presId="urn:microsoft.com/office/officeart/2005/8/layout/cycle2"/>
    <dgm:cxn modelId="{3CDF1C5F-A24B-7C4A-ACCD-3455EB275B32}" type="presOf" srcId="{54A4BDCD-F4D4-7D42-A223-DCE568A04CFA}" destId="{65A6D540-0987-C340-AC67-BCA9C7B4B986}" srcOrd="0" destOrd="0" presId="urn:microsoft.com/office/officeart/2005/8/layout/cycle2"/>
    <dgm:cxn modelId="{D78AB58A-E8B8-D54A-AB6B-AFAB43DFAAC9}" type="presOf" srcId="{496FAAE0-361F-A144-96A4-792A45B5DBFA}" destId="{52F0FCA0-AC0E-8742-9135-50BA82609863}" srcOrd="1" destOrd="0" presId="urn:microsoft.com/office/officeart/2005/8/layout/cycle2"/>
    <dgm:cxn modelId="{3D58D18E-247B-C14F-9560-09A081981865}" type="presOf" srcId="{A03C2471-F801-8E40-9F55-6DD8464424C4}" destId="{E548D2B3-75F0-A849-8D00-D4C453A0BCBF}" srcOrd="0" destOrd="0" presId="urn:microsoft.com/office/officeart/2005/8/layout/cycle2"/>
    <dgm:cxn modelId="{E7299D91-5B8C-B34D-A55A-0C92DCBA1991}" srcId="{C7CCE932-3E87-6542-808F-1A5E5F44764D}" destId="{A03C2471-F801-8E40-9F55-6DD8464424C4}" srcOrd="1" destOrd="0" parTransId="{C8F4928F-4013-0546-89F0-4351A4484D39}" sibTransId="{9B7C16FB-6FC6-814E-A942-9200F42FFE63}"/>
    <dgm:cxn modelId="{FF7CC79B-3754-F347-903E-F4D7EEE69FFB}" type="presOf" srcId="{82CCB2DB-C8DF-9547-A528-158722DE1A14}" destId="{E9D854B7-26E1-9B48-9E73-4F4FE563C8A7}" srcOrd="0" destOrd="0" presId="urn:microsoft.com/office/officeart/2005/8/layout/cycle2"/>
    <dgm:cxn modelId="{D997B6A2-C932-344E-8762-E3406DA717AD}" type="presOf" srcId="{496FAAE0-361F-A144-96A4-792A45B5DBFA}" destId="{A68B3FE1-B55A-DC47-BC78-2A613D19FA6E}" srcOrd="0" destOrd="0" presId="urn:microsoft.com/office/officeart/2005/8/layout/cycle2"/>
    <dgm:cxn modelId="{F69CBCB9-1AF1-3842-B91C-94D95245962B}" type="presOf" srcId="{B7DBDF67-FA44-8241-B6D3-685A12679E26}" destId="{4CB11280-7D53-7947-BF70-859982BD70AF}" srcOrd="1" destOrd="0" presId="urn:microsoft.com/office/officeart/2005/8/layout/cycle2"/>
    <dgm:cxn modelId="{643E4BC0-B508-9043-BA73-34C4FFAFAB16}" type="presOf" srcId="{C7CCE932-3E87-6542-808F-1A5E5F44764D}" destId="{DE2D88D8-25EF-F84F-A8BF-5DA9C1FA8AAA}" srcOrd="0" destOrd="0" presId="urn:microsoft.com/office/officeart/2005/8/layout/cycle2"/>
    <dgm:cxn modelId="{328372C3-BABA-0642-A488-B15A3723618E}" type="presOf" srcId="{B7DBDF67-FA44-8241-B6D3-685A12679E26}" destId="{FDE3A668-4B10-AB41-87E5-0F4566BA0E87}" srcOrd="0" destOrd="0" presId="urn:microsoft.com/office/officeart/2005/8/layout/cycle2"/>
    <dgm:cxn modelId="{C56D82CB-D52F-C840-AF99-0B2F3E2F24FC}" type="presOf" srcId="{9B7C16FB-6FC6-814E-A942-9200F42FFE63}" destId="{88414999-9335-B941-BBF2-E09FDD87BFDE}" srcOrd="1" destOrd="0" presId="urn:microsoft.com/office/officeart/2005/8/layout/cycle2"/>
    <dgm:cxn modelId="{B601E3DD-610A-8440-82B6-EC7E31E8C964}" srcId="{C7CCE932-3E87-6542-808F-1A5E5F44764D}" destId="{54A4BDCD-F4D4-7D42-A223-DCE568A04CFA}" srcOrd="0" destOrd="0" parTransId="{445D19F6-6363-6846-9E70-D3B54F150BC3}" sibTransId="{496FAAE0-361F-A144-96A4-792A45B5DBFA}"/>
    <dgm:cxn modelId="{39F66AED-2987-8542-9E73-80C5D1D49EE7}" srcId="{C7CCE932-3E87-6542-808F-1A5E5F44764D}" destId="{B57A40EA-AD17-F047-9687-67C5EE4A4EA1}" srcOrd="2" destOrd="0" parTransId="{316FFE2E-CB5A-7046-B889-82A4E2276025}" sibTransId="{B7DBDF67-FA44-8241-B6D3-685A12679E26}"/>
    <dgm:cxn modelId="{1812FA60-026C-474D-9995-329C8D04CF7D}" type="presParOf" srcId="{DE2D88D8-25EF-F84F-A8BF-5DA9C1FA8AAA}" destId="{65A6D540-0987-C340-AC67-BCA9C7B4B986}" srcOrd="0" destOrd="0" presId="urn:microsoft.com/office/officeart/2005/8/layout/cycle2"/>
    <dgm:cxn modelId="{124F22FE-CD78-EB4A-B89E-254B0C58A624}" type="presParOf" srcId="{DE2D88D8-25EF-F84F-A8BF-5DA9C1FA8AAA}" destId="{A68B3FE1-B55A-DC47-BC78-2A613D19FA6E}" srcOrd="1" destOrd="0" presId="urn:microsoft.com/office/officeart/2005/8/layout/cycle2"/>
    <dgm:cxn modelId="{034328D8-CAF1-C04A-A0C1-5EC915D11332}" type="presParOf" srcId="{A68B3FE1-B55A-DC47-BC78-2A613D19FA6E}" destId="{52F0FCA0-AC0E-8742-9135-50BA82609863}" srcOrd="0" destOrd="0" presId="urn:microsoft.com/office/officeart/2005/8/layout/cycle2"/>
    <dgm:cxn modelId="{E42375DA-2934-C140-BA29-CFC77A5EF505}" type="presParOf" srcId="{DE2D88D8-25EF-F84F-A8BF-5DA9C1FA8AAA}" destId="{E548D2B3-75F0-A849-8D00-D4C453A0BCBF}" srcOrd="2" destOrd="0" presId="urn:microsoft.com/office/officeart/2005/8/layout/cycle2"/>
    <dgm:cxn modelId="{F9DF8F3C-18FB-AC47-8E4B-76AA08D3D011}" type="presParOf" srcId="{DE2D88D8-25EF-F84F-A8BF-5DA9C1FA8AAA}" destId="{ADB05E20-93A1-F64D-BDDC-7705730FE155}" srcOrd="3" destOrd="0" presId="urn:microsoft.com/office/officeart/2005/8/layout/cycle2"/>
    <dgm:cxn modelId="{A6D7FF91-79E8-CF40-A481-D33DEF1FAF21}" type="presParOf" srcId="{ADB05E20-93A1-F64D-BDDC-7705730FE155}" destId="{88414999-9335-B941-BBF2-E09FDD87BFDE}" srcOrd="0" destOrd="0" presId="urn:microsoft.com/office/officeart/2005/8/layout/cycle2"/>
    <dgm:cxn modelId="{60A44675-D614-894B-9407-545B5E4AE654}" type="presParOf" srcId="{DE2D88D8-25EF-F84F-A8BF-5DA9C1FA8AAA}" destId="{5042EF7E-236A-0A4E-B8AE-61E68C9FD6B7}" srcOrd="4" destOrd="0" presId="urn:microsoft.com/office/officeart/2005/8/layout/cycle2"/>
    <dgm:cxn modelId="{1CBF1139-D23C-034D-9E7D-44ED9EDAFBE4}" type="presParOf" srcId="{DE2D88D8-25EF-F84F-A8BF-5DA9C1FA8AAA}" destId="{FDE3A668-4B10-AB41-87E5-0F4566BA0E87}" srcOrd="5" destOrd="0" presId="urn:microsoft.com/office/officeart/2005/8/layout/cycle2"/>
    <dgm:cxn modelId="{7C755A10-4F31-FB42-B575-7F162E325FED}" type="presParOf" srcId="{FDE3A668-4B10-AB41-87E5-0F4566BA0E87}" destId="{4CB11280-7D53-7947-BF70-859982BD70AF}" srcOrd="0" destOrd="0" presId="urn:microsoft.com/office/officeart/2005/8/layout/cycle2"/>
    <dgm:cxn modelId="{F647E236-2D40-D345-BB47-6A68CA4D6E93}" type="presParOf" srcId="{DE2D88D8-25EF-F84F-A8BF-5DA9C1FA8AAA}" destId="{90701F59-5000-D04C-8B3E-379EBFFC694F}" srcOrd="6" destOrd="0" presId="urn:microsoft.com/office/officeart/2005/8/layout/cycle2"/>
    <dgm:cxn modelId="{9C75A1A7-56FD-1440-86EF-0CD6408DB510}" type="presParOf" srcId="{DE2D88D8-25EF-F84F-A8BF-5DA9C1FA8AAA}" destId="{E9D854B7-26E1-9B48-9E73-4F4FE563C8A7}" srcOrd="7" destOrd="0" presId="urn:microsoft.com/office/officeart/2005/8/layout/cycle2"/>
    <dgm:cxn modelId="{B38EE044-B1C7-6F4F-94E2-5CA22956B63C}" type="presParOf" srcId="{E9D854B7-26E1-9B48-9E73-4F4FE563C8A7}" destId="{39B203E1-B149-454B-B3EA-F8CF0E361983}"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A8E403-1D91-E843-A498-84586729AB17}"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it-IT"/>
        </a:p>
      </dgm:t>
    </dgm:pt>
    <dgm:pt modelId="{A41CE92B-7D63-F046-A69F-F540470FFE7A}">
      <dgm:prSet phldrT="[Testo]"/>
      <dgm:spPr/>
      <dgm:t>
        <a:bodyPr/>
        <a:lstStyle/>
        <a:p>
          <a:pPr algn="ctr">
            <a:buNone/>
          </a:pPr>
          <a:r>
            <a:rPr lang="en-US" sz="1600" b="1" kern="1200" dirty="0">
              <a:solidFill>
                <a:schemeClr val="dk1"/>
              </a:solidFill>
            </a:rPr>
            <a:t>Convenience Store</a:t>
          </a:r>
          <a:endParaRPr lang="it-IT" sz="1600" kern="1200" dirty="0"/>
        </a:p>
      </dgm:t>
    </dgm:pt>
    <dgm:pt modelId="{260D6E35-3721-1847-87E1-503C4F2814D7}" type="parTrans" cxnId="{9DC5FB1C-CC15-774B-B512-1F92D1B09856}">
      <dgm:prSet/>
      <dgm:spPr/>
      <dgm:t>
        <a:bodyPr/>
        <a:lstStyle/>
        <a:p>
          <a:endParaRPr lang="it-IT"/>
        </a:p>
      </dgm:t>
    </dgm:pt>
    <dgm:pt modelId="{688E2104-AC8B-8D4B-8980-142CCD31709D}" type="sibTrans" cxnId="{9DC5FB1C-CC15-774B-B512-1F92D1B09856}">
      <dgm:prSet/>
      <dgm:spPr/>
      <dgm:t>
        <a:bodyPr/>
        <a:lstStyle/>
        <a:p>
          <a:endParaRPr lang="it-IT"/>
        </a:p>
      </dgm:t>
    </dgm:pt>
    <dgm:pt modelId="{B9BEAF89-3D8A-C845-B030-75799B3AD4E4}">
      <dgm:prSet phldrT="[Testo]"/>
      <dgm:spPr/>
      <dgm:t>
        <a:bodyPr/>
        <a:lstStyle/>
        <a:p>
          <a:pPr marL="0" lvl="0" algn="ctr" defTabSz="711200">
            <a:lnSpc>
              <a:spcPct val="90000"/>
            </a:lnSpc>
            <a:spcBef>
              <a:spcPct val="0"/>
            </a:spcBef>
            <a:spcAft>
              <a:spcPct val="35000"/>
            </a:spcAft>
            <a:buNone/>
          </a:pPr>
          <a:r>
            <a:rPr lang="en-US" sz="1600" b="1" kern="1200" dirty="0">
              <a:solidFill>
                <a:schemeClr val="dk1"/>
              </a:solidFill>
            </a:rPr>
            <a:t>Specialty Store</a:t>
          </a:r>
          <a:endParaRPr lang="it-IT" sz="1600" kern="1200" dirty="0"/>
        </a:p>
      </dgm:t>
    </dgm:pt>
    <dgm:pt modelId="{565599F9-2497-F74B-8D4C-8256D5F61208}" type="parTrans" cxnId="{A653B9FF-D019-D445-8EAA-653926893E2C}">
      <dgm:prSet/>
      <dgm:spPr/>
      <dgm:t>
        <a:bodyPr/>
        <a:lstStyle/>
        <a:p>
          <a:endParaRPr lang="it-IT"/>
        </a:p>
      </dgm:t>
    </dgm:pt>
    <dgm:pt modelId="{F4BC090C-A85C-924D-8C68-F81E865C925E}" type="sibTrans" cxnId="{A653B9FF-D019-D445-8EAA-653926893E2C}">
      <dgm:prSet/>
      <dgm:spPr/>
      <dgm:t>
        <a:bodyPr/>
        <a:lstStyle/>
        <a:p>
          <a:endParaRPr lang="it-IT"/>
        </a:p>
      </dgm:t>
    </dgm:pt>
    <dgm:pt modelId="{C1AB3F62-C910-E845-B115-BAAB4C559CC8}">
      <dgm:prSet phldrT="[Testo]" custT="1"/>
      <dgm:spPr/>
      <dgm:t>
        <a:bodyPr/>
        <a:lstStyle/>
        <a:p>
          <a:pPr algn="ctr"/>
          <a:r>
            <a:rPr lang="en-US" sz="1600" b="1" dirty="0">
              <a:solidFill>
                <a:schemeClr val="dk1"/>
              </a:solidFill>
            </a:rPr>
            <a:t>Discount Store</a:t>
          </a:r>
        </a:p>
        <a:p>
          <a:pPr algn="ctr"/>
          <a:r>
            <a:rPr lang="en-US" sz="1400" dirty="0">
              <a:solidFill>
                <a:schemeClr val="dk1"/>
              </a:solidFill>
            </a:rPr>
            <a:t>Offers product at a discount, often due to overruns (extra inventory)</a:t>
          </a:r>
          <a:endParaRPr lang="it-IT" sz="1400" dirty="0"/>
        </a:p>
      </dgm:t>
    </dgm:pt>
    <dgm:pt modelId="{4E76BDC1-B2BD-1743-9EDC-4CB30DD0EF14}" type="parTrans" cxnId="{12EDC29B-0100-DA46-A341-6AEA946AD6C3}">
      <dgm:prSet/>
      <dgm:spPr/>
      <dgm:t>
        <a:bodyPr/>
        <a:lstStyle/>
        <a:p>
          <a:endParaRPr lang="it-IT"/>
        </a:p>
      </dgm:t>
    </dgm:pt>
    <dgm:pt modelId="{11312762-77DB-654B-834E-DC6305BE7215}" type="sibTrans" cxnId="{12EDC29B-0100-DA46-A341-6AEA946AD6C3}">
      <dgm:prSet/>
      <dgm:spPr/>
      <dgm:t>
        <a:bodyPr/>
        <a:lstStyle/>
        <a:p>
          <a:endParaRPr lang="it-IT"/>
        </a:p>
      </dgm:t>
    </dgm:pt>
    <dgm:pt modelId="{46C877D1-72E2-5543-8E71-981E448C2E38}">
      <dgm:prSet phldrT="[Testo]"/>
      <dgm:spPr/>
      <dgm:t>
        <a:bodyPr/>
        <a:lstStyle/>
        <a:p>
          <a:pPr marL="0" lvl="0" algn="ctr" defTabSz="711200">
            <a:lnSpc>
              <a:spcPct val="90000"/>
            </a:lnSpc>
            <a:spcBef>
              <a:spcPct val="0"/>
            </a:spcBef>
            <a:spcAft>
              <a:spcPct val="35000"/>
            </a:spcAft>
            <a:buNone/>
          </a:pPr>
          <a:r>
            <a:rPr lang="en-US" sz="1600" b="1" kern="1200" dirty="0">
              <a:solidFill>
                <a:schemeClr val="dk1"/>
              </a:solidFill>
            </a:rPr>
            <a:t>Department Store</a:t>
          </a:r>
          <a:endParaRPr lang="it-IT" sz="1600" kern="1200" dirty="0"/>
        </a:p>
      </dgm:t>
    </dgm:pt>
    <dgm:pt modelId="{571BD95A-31A9-6940-99FA-B30D7B184B2A}" type="parTrans" cxnId="{9C5A996E-BEA0-E044-A1A5-A7A8EFD1627B}">
      <dgm:prSet/>
      <dgm:spPr/>
      <dgm:t>
        <a:bodyPr/>
        <a:lstStyle/>
        <a:p>
          <a:endParaRPr lang="it-IT"/>
        </a:p>
      </dgm:t>
    </dgm:pt>
    <dgm:pt modelId="{5EDA0823-6C37-5741-8F5B-CB6D17D4F200}" type="sibTrans" cxnId="{9C5A996E-BEA0-E044-A1A5-A7A8EFD1627B}">
      <dgm:prSet/>
      <dgm:spPr/>
      <dgm:t>
        <a:bodyPr/>
        <a:lstStyle/>
        <a:p>
          <a:endParaRPr lang="it-IT"/>
        </a:p>
      </dgm:t>
    </dgm:pt>
    <dgm:pt modelId="{1838C492-C4E0-C945-AFCF-B80272212620}">
      <dgm:prSet phldrT="[Testo]"/>
      <dgm:spPr/>
      <dgm:t>
        <a:bodyPr/>
        <a:lstStyle/>
        <a:p>
          <a:pPr algn="ctr">
            <a:buNone/>
          </a:pPr>
          <a:r>
            <a:rPr lang="en-US" sz="1600" b="1" kern="1200" dirty="0">
              <a:solidFill>
                <a:schemeClr val="dk1"/>
              </a:solidFill>
            </a:rPr>
            <a:t>Big-box Store </a:t>
          </a:r>
          <a:endParaRPr lang="it-IT" sz="1600" kern="1200" dirty="0"/>
        </a:p>
      </dgm:t>
    </dgm:pt>
    <dgm:pt modelId="{C6380363-50D1-0840-B63B-B69BF8E4532D}" type="parTrans" cxnId="{64F66946-F218-E74D-B287-146FDBAD3B1E}">
      <dgm:prSet/>
      <dgm:spPr/>
      <dgm:t>
        <a:bodyPr/>
        <a:lstStyle/>
        <a:p>
          <a:endParaRPr lang="it-IT"/>
        </a:p>
      </dgm:t>
    </dgm:pt>
    <dgm:pt modelId="{46FC1ABE-FEEE-7A4A-A11B-BC0B2F7B2FA5}" type="sibTrans" cxnId="{64F66946-F218-E74D-B287-146FDBAD3B1E}">
      <dgm:prSet/>
      <dgm:spPr/>
      <dgm:t>
        <a:bodyPr/>
        <a:lstStyle/>
        <a:p>
          <a:endParaRPr lang="it-IT"/>
        </a:p>
      </dgm:t>
    </dgm:pt>
    <dgm:pt modelId="{33E0E4EF-2B47-2145-A71B-A5D8052B0211}">
      <dgm:prSet phldrT="[Testo]"/>
      <dgm:spPr/>
      <dgm:t>
        <a:bodyPr/>
        <a:lstStyle/>
        <a:p>
          <a:pPr algn="ctr">
            <a:buNone/>
          </a:pPr>
          <a:r>
            <a:rPr lang="en-US" sz="1600" b="1" kern="1200" dirty="0">
              <a:solidFill>
                <a:schemeClr val="dk1"/>
              </a:solidFill>
            </a:rPr>
            <a:t>Supermarket</a:t>
          </a:r>
          <a:endParaRPr lang="it-IT" sz="1600" kern="1200" dirty="0"/>
        </a:p>
      </dgm:t>
    </dgm:pt>
    <dgm:pt modelId="{97468B33-2E83-E847-BE15-285B179CED43}" type="parTrans" cxnId="{3ECDAC43-8892-A84F-A161-6D532DC23A51}">
      <dgm:prSet/>
      <dgm:spPr/>
      <dgm:t>
        <a:bodyPr/>
        <a:lstStyle/>
        <a:p>
          <a:endParaRPr lang="it-IT"/>
        </a:p>
      </dgm:t>
    </dgm:pt>
    <dgm:pt modelId="{1DDFF05E-15D2-5C4C-8409-AA70CEFD902E}" type="sibTrans" cxnId="{3ECDAC43-8892-A84F-A161-6D532DC23A51}">
      <dgm:prSet/>
      <dgm:spPr/>
      <dgm:t>
        <a:bodyPr/>
        <a:lstStyle/>
        <a:p>
          <a:endParaRPr lang="it-IT"/>
        </a:p>
      </dgm:t>
    </dgm:pt>
    <dgm:pt modelId="{A89E849E-F142-7949-AA57-32E8538932A1}">
      <dgm:prSet phldrT="[Testo]" custT="1"/>
      <dgm:spPr/>
      <dgm:t>
        <a:bodyPr/>
        <a:lstStyle/>
        <a:p>
          <a:pPr algn="ctr">
            <a:buNone/>
          </a:pPr>
          <a:r>
            <a:rPr lang="en-US" sz="1400" kern="1200" dirty="0">
              <a:solidFill>
                <a:prstClr val="black"/>
              </a:solidFill>
              <a:latin typeface="Calibri" panose="020F0502020204030204"/>
              <a:ea typeface="+mn-ea"/>
              <a:cs typeface="+mn-cs"/>
            </a:rPr>
            <a:t>Small stores often located in or near residential areas</a:t>
          </a:r>
          <a:endParaRPr lang="it-IT" sz="1400" kern="1200" dirty="0">
            <a:solidFill>
              <a:prstClr val="black"/>
            </a:solidFill>
            <a:latin typeface="Calibri" panose="020F0502020204030204"/>
            <a:ea typeface="+mn-ea"/>
            <a:cs typeface="+mn-cs"/>
          </a:endParaRPr>
        </a:p>
      </dgm:t>
    </dgm:pt>
    <dgm:pt modelId="{54374B28-304C-7C41-8191-ECEF7A83D429}" type="parTrans" cxnId="{3FD1C250-756A-8140-B95A-1FFA5F67149F}">
      <dgm:prSet/>
      <dgm:spPr/>
      <dgm:t>
        <a:bodyPr/>
        <a:lstStyle/>
        <a:p>
          <a:endParaRPr lang="it-IT"/>
        </a:p>
      </dgm:t>
    </dgm:pt>
    <dgm:pt modelId="{447F097A-D966-6C48-8FB5-44E5287ECBB5}" type="sibTrans" cxnId="{3FD1C250-756A-8140-B95A-1FFA5F67149F}">
      <dgm:prSet/>
      <dgm:spPr/>
      <dgm:t>
        <a:bodyPr/>
        <a:lstStyle/>
        <a:p>
          <a:endParaRPr lang="it-IT"/>
        </a:p>
      </dgm:t>
    </dgm:pt>
    <dgm:pt modelId="{A68186D8-D489-7E4E-81EB-6C16926273C7}">
      <dgm:prSet phldrT="[Testo]" custT="1"/>
      <dgm:spPr/>
      <dgm:t>
        <a:bodyPr/>
        <a:lstStyle/>
        <a:p>
          <a:pPr marL="0" lvl="0" algn="ctr" defTabSz="711200">
            <a:lnSpc>
              <a:spcPct val="90000"/>
            </a:lnSpc>
            <a:spcBef>
              <a:spcPct val="0"/>
            </a:spcBef>
            <a:spcAft>
              <a:spcPct val="35000"/>
            </a:spcAft>
            <a:buNone/>
          </a:pPr>
          <a:r>
            <a:rPr lang="en-US" sz="1400" kern="1200" dirty="0">
              <a:solidFill>
                <a:prstClr val="black"/>
              </a:solidFill>
              <a:latin typeface="Calibri" panose="020F0502020204030204"/>
              <a:ea typeface="+mn-ea"/>
              <a:cs typeface="+mn-cs"/>
            </a:rPr>
            <a:t>Feature narrow and deep product lines (narrow product areas)</a:t>
          </a:r>
          <a:endParaRPr lang="it-IT" sz="1400" kern="1200" dirty="0">
            <a:solidFill>
              <a:prstClr val="black"/>
            </a:solidFill>
            <a:latin typeface="Calibri" panose="020F0502020204030204"/>
            <a:ea typeface="+mn-ea"/>
            <a:cs typeface="+mn-cs"/>
          </a:endParaRPr>
        </a:p>
      </dgm:t>
    </dgm:pt>
    <dgm:pt modelId="{93365646-75BF-3745-A842-99644D7DC376}" type="sibTrans" cxnId="{E1F24742-5B66-9A46-9B66-E9C5EE7A9BBC}">
      <dgm:prSet/>
      <dgm:spPr/>
      <dgm:t>
        <a:bodyPr/>
        <a:lstStyle/>
        <a:p>
          <a:endParaRPr lang="it-IT"/>
        </a:p>
      </dgm:t>
    </dgm:pt>
    <dgm:pt modelId="{553384A0-65F6-C94F-8CF5-08FB26469F4B}" type="parTrans" cxnId="{E1F24742-5B66-9A46-9B66-E9C5EE7A9BBC}">
      <dgm:prSet/>
      <dgm:spPr/>
      <dgm:t>
        <a:bodyPr/>
        <a:lstStyle/>
        <a:p>
          <a:endParaRPr lang="it-IT"/>
        </a:p>
      </dgm:t>
    </dgm:pt>
    <dgm:pt modelId="{C9BC8BCF-EB1D-E74F-BB41-203E01D98ED0}">
      <dgm:prSet phldrT="[Testo]" custT="1"/>
      <dgm:spPr/>
      <dgm:t>
        <a:bodyPr/>
        <a:lstStyle/>
        <a:p>
          <a:pPr marL="114300" lvl="1" indent="-114300" algn="ctr" defTabSz="622300">
            <a:lnSpc>
              <a:spcPct val="90000"/>
            </a:lnSpc>
            <a:spcBef>
              <a:spcPct val="0"/>
            </a:spcBef>
            <a:spcAft>
              <a:spcPct val="15000"/>
            </a:spcAft>
            <a:buClr>
              <a:schemeClr val="dk1"/>
            </a:buClr>
            <a:buSzPts val="1400"/>
            <a:buNone/>
          </a:pPr>
          <a:r>
            <a:rPr lang="en-US" sz="1400" kern="1200" dirty="0">
              <a:solidFill>
                <a:prstClr val="black"/>
              </a:solidFill>
              <a:latin typeface="Calibri" panose="020F0502020204030204"/>
              <a:ea typeface="+mn-ea"/>
              <a:cs typeface="+mn-cs"/>
            </a:rPr>
            <a:t>Divided up into departments of similar types of product lines </a:t>
          </a:r>
          <a:endParaRPr lang="it-IT" sz="1400" kern="1200" dirty="0">
            <a:solidFill>
              <a:prstClr val="black"/>
            </a:solidFill>
            <a:latin typeface="Calibri" panose="020F0502020204030204"/>
            <a:ea typeface="+mn-ea"/>
            <a:cs typeface="+mn-cs"/>
          </a:endParaRPr>
        </a:p>
      </dgm:t>
    </dgm:pt>
    <dgm:pt modelId="{1D390131-CAD0-A34A-9B0C-F671F5BE56A3}" type="parTrans" cxnId="{68AAD678-EEDB-894F-BA52-C8EA415FE239}">
      <dgm:prSet/>
      <dgm:spPr/>
      <dgm:t>
        <a:bodyPr/>
        <a:lstStyle/>
        <a:p>
          <a:endParaRPr lang="it-IT"/>
        </a:p>
      </dgm:t>
    </dgm:pt>
    <dgm:pt modelId="{CC7CE7C6-25E9-F047-8A12-AB3D85CA81A7}" type="sibTrans" cxnId="{68AAD678-EEDB-894F-BA52-C8EA415FE239}">
      <dgm:prSet/>
      <dgm:spPr/>
      <dgm:t>
        <a:bodyPr/>
        <a:lstStyle/>
        <a:p>
          <a:endParaRPr lang="it-IT"/>
        </a:p>
      </dgm:t>
    </dgm:pt>
    <dgm:pt modelId="{A8513CC5-896B-F240-868A-1F9475E58B99}">
      <dgm:prSet phldrT="[Testo]" custT="1"/>
      <dgm:spPr/>
      <dgm:t>
        <a:bodyPr/>
        <a:lstStyle/>
        <a:p>
          <a:pPr algn="ctr">
            <a:buNone/>
          </a:pPr>
          <a:r>
            <a:rPr lang="en-US" sz="1400" kern="1200" dirty="0">
              <a:solidFill>
                <a:prstClr val="black"/>
              </a:solidFill>
              <a:latin typeface="Calibri" panose="020F0502020204030204"/>
              <a:ea typeface="+mn-ea"/>
              <a:cs typeface="+mn-cs"/>
            </a:rPr>
            <a:t>A medium to large grocery store offering a large selection of grocery items, sometimes at discounted prices</a:t>
          </a:r>
          <a:endParaRPr lang="it-IT" sz="1400" kern="1200" dirty="0">
            <a:solidFill>
              <a:prstClr val="black"/>
            </a:solidFill>
            <a:latin typeface="Calibri" panose="020F0502020204030204"/>
            <a:ea typeface="+mn-ea"/>
            <a:cs typeface="+mn-cs"/>
          </a:endParaRPr>
        </a:p>
      </dgm:t>
    </dgm:pt>
    <dgm:pt modelId="{A11E67D1-124C-A842-9EC0-01848E051CE7}" type="sibTrans" cxnId="{F8D42728-471F-6440-A919-7E9495695D6F}">
      <dgm:prSet/>
      <dgm:spPr/>
      <dgm:t>
        <a:bodyPr/>
        <a:lstStyle/>
        <a:p>
          <a:endParaRPr lang="it-IT"/>
        </a:p>
      </dgm:t>
    </dgm:pt>
    <dgm:pt modelId="{82990FF8-650D-4048-8A6A-34A34FF28DA6}" type="parTrans" cxnId="{F8D42728-471F-6440-A919-7E9495695D6F}">
      <dgm:prSet/>
      <dgm:spPr/>
      <dgm:t>
        <a:bodyPr/>
        <a:lstStyle/>
        <a:p>
          <a:endParaRPr lang="it-IT"/>
        </a:p>
      </dgm:t>
    </dgm:pt>
    <dgm:pt modelId="{AABA1715-DC9C-EF4E-9EF0-A86FCEE68504}">
      <dgm:prSet custT="1"/>
      <dgm:spPr/>
      <dgm:t>
        <a:bodyPr/>
        <a:lstStyle/>
        <a:p>
          <a:pPr algn="l">
            <a:buClr>
              <a:schemeClr val="dk1"/>
            </a:buClr>
            <a:buSzPts val="1400"/>
            <a:buNone/>
          </a:pPr>
          <a:r>
            <a:rPr lang="en-US" sz="1400" kern="1200" dirty="0">
              <a:solidFill>
                <a:prstClr val="black"/>
              </a:solidFill>
              <a:latin typeface="Calibri" panose="020F0502020204030204"/>
              <a:ea typeface="+mn-ea"/>
              <a:cs typeface="+mn-cs"/>
            </a:rPr>
            <a:t>A large retail store. In the U.S., these tend to range from 4000 to 18000 square meters and carry large amounts of merchandise</a:t>
          </a:r>
          <a:endParaRPr lang="it-IT" sz="1400" kern="1200" dirty="0">
            <a:solidFill>
              <a:prstClr val="black"/>
            </a:solidFill>
            <a:latin typeface="Calibri" panose="020F0502020204030204"/>
            <a:ea typeface="+mn-ea"/>
            <a:cs typeface="+mn-cs"/>
          </a:endParaRPr>
        </a:p>
      </dgm:t>
    </dgm:pt>
    <dgm:pt modelId="{E6AD784F-9179-1344-AEA7-2109E9D5E382}" type="parTrans" cxnId="{FAAADD02-67B4-BC4E-839D-B4AF9E8F156A}">
      <dgm:prSet/>
      <dgm:spPr/>
      <dgm:t>
        <a:bodyPr/>
        <a:lstStyle/>
        <a:p>
          <a:endParaRPr lang="it-IT"/>
        </a:p>
      </dgm:t>
    </dgm:pt>
    <dgm:pt modelId="{2A06B8EE-C28D-8E43-82E1-ED0A7290D506}" type="sibTrans" cxnId="{FAAADD02-67B4-BC4E-839D-B4AF9E8F156A}">
      <dgm:prSet/>
      <dgm:spPr/>
      <dgm:t>
        <a:bodyPr/>
        <a:lstStyle/>
        <a:p>
          <a:endParaRPr lang="it-IT"/>
        </a:p>
      </dgm:t>
    </dgm:pt>
    <dgm:pt modelId="{0E652FC9-D7E1-4B42-A6D3-57A9371D6CE4}" type="pres">
      <dgm:prSet presAssocID="{61A8E403-1D91-E843-A498-84586729AB17}" presName="Name0" presStyleCnt="0">
        <dgm:presLayoutVars>
          <dgm:dir/>
          <dgm:resizeHandles val="exact"/>
        </dgm:presLayoutVars>
      </dgm:prSet>
      <dgm:spPr/>
    </dgm:pt>
    <dgm:pt modelId="{BCA13F27-A1F1-3A4B-B0E1-A00E94D5B9D7}" type="pres">
      <dgm:prSet presAssocID="{A41CE92B-7D63-F046-A69F-F540470FFE7A}" presName="compNode" presStyleCnt="0"/>
      <dgm:spPr/>
    </dgm:pt>
    <dgm:pt modelId="{C501BC6B-124E-114A-918A-36BFC9BD5F31}" type="pres">
      <dgm:prSet presAssocID="{A41CE92B-7D63-F046-A69F-F540470FFE7A}" presName="pictRect" presStyleLbl="node1" presStyleIdx="0" presStyleCnt="6"/>
      <dgm:spPr>
        <a:blipFill>
          <a:blip xmlns:r="http://schemas.openxmlformats.org/officeDocument/2006/relationships" r:embed="rId1"/>
          <a:stretch>
            <a:fillRect/>
          </a:stretch>
        </a:blipFill>
      </dgm:spPr>
    </dgm:pt>
    <dgm:pt modelId="{590A743F-D6B2-7E42-A3A0-20E23A9D6C97}" type="pres">
      <dgm:prSet presAssocID="{A41CE92B-7D63-F046-A69F-F540470FFE7A}" presName="textRect" presStyleLbl="revTx" presStyleIdx="0" presStyleCnt="6">
        <dgm:presLayoutVars>
          <dgm:bulletEnabled val="1"/>
        </dgm:presLayoutVars>
      </dgm:prSet>
      <dgm:spPr/>
    </dgm:pt>
    <dgm:pt modelId="{810D1FC9-BDF4-974D-9A2C-899F9BE32A00}" type="pres">
      <dgm:prSet presAssocID="{688E2104-AC8B-8D4B-8980-142CCD31709D}" presName="sibTrans" presStyleLbl="sibTrans2D1" presStyleIdx="0" presStyleCnt="0"/>
      <dgm:spPr/>
    </dgm:pt>
    <dgm:pt modelId="{8E3FBFEB-AADE-A44A-BD82-24D6B35E3425}" type="pres">
      <dgm:prSet presAssocID="{B9BEAF89-3D8A-C845-B030-75799B3AD4E4}" presName="compNode" presStyleCnt="0"/>
      <dgm:spPr/>
    </dgm:pt>
    <dgm:pt modelId="{51D85209-2D76-054C-987F-49004D89D0CA}" type="pres">
      <dgm:prSet presAssocID="{B9BEAF89-3D8A-C845-B030-75799B3AD4E4}" presName="pictRect" presStyleLbl="node1" presStyleIdx="1" presStyleCnt="6"/>
      <dgm:spPr>
        <a:blipFill>
          <a:blip xmlns:r="http://schemas.openxmlformats.org/officeDocument/2006/relationships" r:embed="rId2"/>
          <a:stretch>
            <a:fillRect/>
          </a:stretch>
        </a:blipFill>
      </dgm:spPr>
    </dgm:pt>
    <dgm:pt modelId="{B09C901E-E3AE-BF4E-A8B0-C5907B217784}" type="pres">
      <dgm:prSet presAssocID="{B9BEAF89-3D8A-C845-B030-75799B3AD4E4}" presName="textRect" presStyleLbl="revTx" presStyleIdx="1" presStyleCnt="6">
        <dgm:presLayoutVars>
          <dgm:bulletEnabled val="1"/>
        </dgm:presLayoutVars>
      </dgm:prSet>
      <dgm:spPr/>
    </dgm:pt>
    <dgm:pt modelId="{54009DFD-0AFB-8648-AC6A-5E8544869DD3}" type="pres">
      <dgm:prSet presAssocID="{F4BC090C-A85C-924D-8C68-F81E865C925E}" presName="sibTrans" presStyleLbl="sibTrans2D1" presStyleIdx="0" presStyleCnt="0"/>
      <dgm:spPr/>
    </dgm:pt>
    <dgm:pt modelId="{E6877880-752B-854B-8AC3-D7DA19533806}" type="pres">
      <dgm:prSet presAssocID="{C1AB3F62-C910-E845-B115-BAAB4C559CC8}" presName="compNode" presStyleCnt="0"/>
      <dgm:spPr/>
    </dgm:pt>
    <dgm:pt modelId="{2DBE6F41-CDE0-6D49-889E-FD73E43763C4}" type="pres">
      <dgm:prSet presAssocID="{C1AB3F62-C910-E845-B115-BAAB4C559CC8}" presName="pictRect" presStyleLbl="node1" presStyleIdx="2" presStyleCnt="6"/>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9B76FBF3-AA65-A64E-BC71-BBF0EA165A8C}" type="pres">
      <dgm:prSet presAssocID="{C1AB3F62-C910-E845-B115-BAAB4C559CC8}" presName="textRect" presStyleLbl="revTx" presStyleIdx="2" presStyleCnt="6">
        <dgm:presLayoutVars>
          <dgm:bulletEnabled val="1"/>
        </dgm:presLayoutVars>
      </dgm:prSet>
      <dgm:spPr/>
    </dgm:pt>
    <dgm:pt modelId="{00F0D1A7-E82D-FD43-8346-34DADB295AF0}" type="pres">
      <dgm:prSet presAssocID="{11312762-77DB-654B-834E-DC6305BE7215}" presName="sibTrans" presStyleLbl="sibTrans2D1" presStyleIdx="0" presStyleCnt="0"/>
      <dgm:spPr/>
    </dgm:pt>
    <dgm:pt modelId="{A8B4FD56-4D10-0642-BE05-75B8E795BA8E}" type="pres">
      <dgm:prSet presAssocID="{46C877D1-72E2-5543-8E71-981E448C2E38}" presName="compNode" presStyleCnt="0"/>
      <dgm:spPr/>
    </dgm:pt>
    <dgm:pt modelId="{DDDDE59E-4DC4-184A-AD37-8FB0B1FFB9E7}" type="pres">
      <dgm:prSet presAssocID="{46C877D1-72E2-5543-8E71-981E448C2E38}" presName="pictRect" presStyleLbl="node1" presStyleIdx="3" presStyleCnt="6"/>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7DE05B5E-B243-0840-B0DB-E4D633F4AE9E}" type="pres">
      <dgm:prSet presAssocID="{46C877D1-72E2-5543-8E71-981E448C2E38}" presName="textRect" presStyleLbl="revTx" presStyleIdx="3" presStyleCnt="6">
        <dgm:presLayoutVars>
          <dgm:bulletEnabled val="1"/>
        </dgm:presLayoutVars>
      </dgm:prSet>
      <dgm:spPr/>
    </dgm:pt>
    <dgm:pt modelId="{71E354A9-4C62-4E4F-9573-0DF52A45CFAA}" type="pres">
      <dgm:prSet presAssocID="{5EDA0823-6C37-5741-8F5B-CB6D17D4F200}" presName="sibTrans" presStyleLbl="sibTrans2D1" presStyleIdx="0" presStyleCnt="0"/>
      <dgm:spPr/>
    </dgm:pt>
    <dgm:pt modelId="{EE968FD1-8485-6D4B-8396-E75A00710C7F}" type="pres">
      <dgm:prSet presAssocID="{33E0E4EF-2B47-2145-A71B-A5D8052B0211}" presName="compNode" presStyleCnt="0"/>
      <dgm:spPr/>
    </dgm:pt>
    <dgm:pt modelId="{49076FE4-4A62-BE48-BA9C-7AFE05894E5E}" type="pres">
      <dgm:prSet presAssocID="{33E0E4EF-2B47-2145-A71B-A5D8052B0211}" presName="pictRect" presStyleLbl="node1" presStyleIdx="4" presStyleCnt="6"/>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pt>
    <dgm:pt modelId="{C93AB2CE-18B5-EF4C-8138-85DB63282FF0}" type="pres">
      <dgm:prSet presAssocID="{33E0E4EF-2B47-2145-A71B-A5D8052B0211}" presName="textRect" presStyleLbl="revTx" presStyleIdx="4" presStyleCnt="6">
        <dgm:presLayoutVars>
          <dgm:bulletEnabled val="1"/>
        </dgm:presLayoutVars>
      </dgm:prSet>
      <dgm:spPr/>
    </dgm:pt>
    <dgm:pt modelId="{6DBB8A7E-AA6B-3E48-B370-21C19822C9BA}" type="pres">
      <dgm:prSet presAssocID="{1DDFF05E-15D2-5C4C-8409-AA70CEFD902E}" presName="sibTrans" presStyleLbl="sibTrans2D1" presStyleIdx="0" presStyleCnt="0"/>
      <dgm:spPr/>
    </dgm:pt>
    <dgm:pt modelId="{88789FCD-E617-3B49-BFBD-4165C3353E7D}" type="pres">
      <dgm:prSet presAssocID="{1838C492-C4E0-C945-AFCF-B80272212620}" presName="compNode" presStyleCnt="0"/>
      <dgm:spPr/>
    </dgm:pt>
    <dgm:pt modelId="{D6320B93-2B55-054A-A492-72FE4BB806A5}" type="pres">
      <dgm:prSet presAssocID="{1838C492-C4E0-C945-AFCF-B80272212620}" presName="pictRect" presStyleLbl="nod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pt>
    <dgm:pt modelId="{EA6BDA22-CBB5-6A41-8363-4D6E9389751A}" type="pres">
      <dgm:prSet presAssocID="{1838C492-C4E0-C945-AFCF-B80272212620}" presName="textRect" presStyleLbl="revTx" presStyleIdx="5" presStyleCnt="6">
        <dgm:presLayoutVars>
          <dgm:bulletEnabled val="1"/>
        </dgm:presLayoutVars>
      </dgm:prSet>
      <dgm:spPr/>
    </dgm:pt>
  </dgm:ptLst>
  <dgm:cxnLst>
    <dgm:cxn modelId="{FAAADD02-67B4-BC4E-839D-B4AF9E8F156A}" srcId="{1838C492-C4E0-C945-AFCF-B80272212620}" destId="{AABA1715-DC9C-EF4E-9EF0-A86FCEE68504}" srcOrd="0" destOrd="0" parTransId="{E6AD784F-9179-1344-AEA7-2109E9D5E382}" sibTransId="{2A06B8EE-C28D-8E43-82E1-ED0A7290D506}"/>
    <dgm:cxn modelId="{6ADED204-4156-1747-82BB-DF7A19043A79}" type="presOf" srcId="{C9BC8BCF-EB1D-E74F-BB41-203E01D98ED0}" destId="{7DE05B5E-B243-0840-B0DB-E4D633F4AE9E}" srcOrd="0" destOrd="1" presId="urn:microsoft.com/office/officeart/2005/8/layout/pList1"/>
    <dgm:cxn modelId="{9644590B-2AF1-484A-B26F-56AD2550B07E}" type="presOf" srcId="{A8513CC5-896B-F240-868A-1F9475E58B99}" destId="{C93AB2CE-18B5-EF4C-8138-85DB63282FF0}" srcOrd="0" destOrd="1" presId="urn:microsoft.com/office/officeart/2005/8/layout/pList1"/>
    <dgm:cxn modelId="{E498E815-E2C7-FF4A-B7B7-8C52958E36F2}" type="presOf" srcId="{A68186D8-D489-7E4E-81EB-6C16926273C7}" destId="{B09C901E-E3AE-BF4E-A8B0-C5907B217784}" srcOrd="0" destOrd="1" presId="urn:microsoft.com/office/officeart/2005/8/layout/pList1"/>
    <dgm:cxn modelId="{9DC5FB1C-CC15-774B-B512-1F92D1B09856}" srcId="{61A8E403-1D91-E843-A498-84586729AB17}" destId="{A41CE92B-7D63-F046-A69F-F540470FFE7A}" srcOrd="0" destOrd="0" parTransId="{260D6E35-3721-1847-87E1-503C4F2814D7}" sibTransId="{688E2104-AC8B-8D4B-8980-142CCD31709D}"/>
    <dgm:cxn modelId="{1AE0B11E-6FF7-8446-8AD8-7F8D6EB58767}" type="presOf" srcId="{688E2104-AC8B-8D4B-8980-142CCD31709D}" destId="{810D1FC9-BDF4-974D-9A2C-899F9BE32A00}" srcOrd="0" destOrd="0" presId="urn:microsoft.com/office/officeart/2005/8/layout/pList1"/>
    <dgm:cxn modelId="{F8D42728-471F-6440-A919-7E9495695D6F}" srcId="{33E0E4EF-2B47-2145-A71B-A5D8052B0211}" destId="{A8513CC5-896B-F240-868A-1F9475E58B99}" srcOrd="0" destOrd="0" parTransId="{82990FF8-650D-4048-8A6A-34A34FF28DA6}" sibTransId="{A11E67D1-124C-A842-9EC0-01848E051CE7}"/>
    <dgm:cxn modelId="{1C580135-0F0D-0D45-A000-3E6545534543}" type="presOf" srcId="{33E0E4EF-2B47-2145-A71B-A5D8052B0211}" destId="{C93AB2CE-18B5-EF4C-8138-85DB63282FF0}" srcOrd="0" destOrd="0" presId="urn:microsoft.com/office/officeart/2005/8/layout/pList1"/>
    <dgm:cxn modelId="{81AB3F37-416C-A947-B366-5B7CBDBE4564}" type="presOf" srcId="{A41CE92B-7D63-F046-A69F-F540470FFE7A}" destId="{590A743F-D6B2-7E42-A3A0-20E23A9D6C97}" srcOrd="0" destOrd="0" presId="urn:microsoft.com/office/officeart/2005/8/layout/pList1"/>
    <dgm:cxn modelId="{E1F24742-5B66-9A46-9B66-E9C5EE7A9BBC}" srcId="{B9BEAF89-3D8A-C845-B030-75799B3AD4E4}" destId="{A68186D8-D489-7E4E-81EB-6C16926273C7}" srcOrd="0" destOrd="0" parTransId="{553384A0-65F6-C94F-8CF5-08FB26469F4B}" sibTransId="{93365646-75BF-3745-A842-99644D7DC376}"/>
    <dgm:cxn modelId="{3ECDAC43-8892-A84F-A161-6D532DC23A51}" srcId="{61A8E403-1D91-E843-A498-84586729AB17}" destId="{33E0E4EF-2B47-2145-A71B-A5D8052B0211}" srcOrd="4" destOrd="0" parTransId="{97468B33-2E83-E847-BE15-285B179CED43}" sibTransId="{1DDFF05E-15D2-5C4C-8409-AA70CEFD902E}"/>
    <dgm:cxn modelId="{64F66946-F218-E74D-B287-146FDBAD3B1E}" srcId="{61A8E403-1D91-E843-A498-84586729AB17}" destId="{1838C492-C4E0-C945-AFCF-B80272212620}" srcOrd="5" destOrd="0" parTransId="{C6380363-50D1-0840-B63B-B69BF8E4532D}" sibTransId="{46FC1ABE-FEEE-7A4A-A11B-BC0B2F7B2FA5}"/>
    <dgm:cxn modelId="{7093D848-81FB-AE40-A1E4-1615695279A8}" type="presOf" srcId="{1DDFF05E-15D2-5C4C-8409-AA70CEFD902E}" destId="{6DBB8A7E-AA6B-3E48-B370-21C19822C9BA}" srcOrd="0" destOrd="0" presId="urn:microsoft.com/office/officeart/2005/8/layout/pList1"/>
    <dgm:cxn modelId="{3FD1C250-756A-8140-B95A-1FFA5F67149F}" srcId="{A41CE92B-7D63-F046-A69F-F540470FFE7A}" destId="{A89E849E-F142-7949-AA57-32E8538932A1}" srcOrd="0" destOrd="0" parTransId="{54374B28-304C-7C41-8191-ECEF7A83D429}" sibTransId="{447F097A-D966-6C48-8FB5-44E5287ECBB5}"/>
    <dgm:cxn modelId="{ED7B7C64-AE2A-114F-94ED-E21C8595EA40}" type="presOf" srcId="{A89E849E-F142-7949-AA57-32E8538932A1}" destId="{590A743F-D6B2-7E42-A3A0-20E23A9D6C97}" srcOrd="0" destOrd="1" presId="urn:microsoft.com/office/officeart/2005/8/layout/pList1"/>
    <dgm:cxn modelId="{2449FD6B-DA12-DF41-8CC4-B2AA1C3E1605}" type="presOf" srcId="{F4BC090C-A85C-924D-8C68-F81E865C925E}" destId="{54009DFD-0AFB-8648-AC6A-5E8544869DD3}" srcOrd="0" destOrd="0" presId="urn:microsoft.com/office/officeart/2005/8/layout/pList1"/>
    <dgm:cxn modelId="{9C5A996E-BEA0-E044-A1A5-A7A8EFD1627B}" srcId="{61A8E403-1D91-E843-A498-84586729AB17}" destId="{46C877D1-72E2-5543-8E71-981E448C2E38}" srcOrd="3" destOrd="0" parTransId="{571BD95A-31A9-6940-99FA-B30D7B184B2A}" sibTransId="{5EDA0823-6C37-5741-8F5B-CB6D17D4F200}"/>
    <dgm:cxn modelId="{FAF7EC6E-2E91-CA4A-AA52-20D8FA7A49D6}" type="presOf" srcId="{46C877D1-72E2-5543-8E71-981E448C2E38}" destId="{7DE05B5E-B243-0840-B0DB-E4D633F4AE9E}" srcOrd="0" destOrd="0" presId="urn:microsoft.com/office/officeart/2005/8/layout/pList1"/>
    <dgm:cxn modelId="{68AAD678-EEDB-894F-BA52-C8EA415FE239}" srcId="{46C877D1-72E2-5543-8E71-981E448C2E38}" destId="{C9BC8BCF-EB1D-E74F-BB41-203E01D98ED0}" srcOrd="0" destOrd="0" parTransId="{1D390131-CAD0-A34A-9B0C-F671F5BE56A3}" sibTransId="{CC7CE7C6-25E9-F047-8A12-AB3D85CA81A7}"/>
    <dgm:cxn modelId="{12EDC29B-0100-DA46-A341-6AEA946AD6C3}" srcId="{61A8E403-1D91-E843-A498-84586729AB17}" destId="{C1AB3F62-C910-E845-B115-BAAB4C559CC8}" srcOrd="2" destOrd="0" parTransId="{4E76BDC1-B2BD-1743-9EDC-4CB30DD0EF14}" sibTransId="{11312762-77DB-654B-834E-DC6305BE7215}"/>
    <dgm:cxn modelId="{60A7879F-DA28-264F-9551-10C78A90651A}" type="presOf" srcId="{61A8E403-1D91-E843-A498-84586729AB17}" destId="{0E652FC9-D7E1-4B42-A6D3-57A9371D6CE4}" srcOrd="0" destOrd="0" presId="urn:microsoft.com/office/officeart/2005/8/layout/pList1"/>
    <dgm:cxn modelId="{9A0491A9-C233-C344-A84D-B9C4C74F6CA5}" type="presOf" srcId="{AABA1715-DC9C-EF4E-9EF0-A86FCEE68504}" destId="{EA6BDA22-CBB5-6A41-8363-4D6E9389751A}" srcOrd="0" destOrd="1" presId="urn:microsoft.com/office/officeart/2005/8/layout/pList1"/>
    <dgm:cxn modelId="{B6570EAC-2B38-424A-B0D7-CB1E96C9DC76}" type="presOf" srcId="{1838C492-C4E0-C945-AFCF-B80272212620}" destId="{EA6BDA22-CBB5-6A41-8363-4D6E9389751A}" srcOrd="0" destOrd="0" presId="urn:microsoft.com/office/officeart/2005/8/layout/pList1"/>
    <dgm:cxn modelId="{20E30EE2-B299-DC4A-BC5E-A80F091AE938}" type="presOf" srcId="{C1AB3F62-C910-E845-B115-BAAB4C559CC8}" destId="{9B76FBF3-AA65-A64E-BC71-BBF0EA165A8C}" srcOrd="0" destOrd="0" presId="urn:microsoft.com/office/officeart/2005/8/layout/pList1"/>
    <dgm:cxn modelId="{4C44DBE9-739D-2344-AE4B-5E1BCDE80806}" type="presOf" srcId="{11312762-77DB-654B-834E-DC6305BE7215}" destId="{00F0D1A7-E82D-FD43-8346-34DADB295AF0}" srcOrd="0" destOrd="0" presId="urn:microsoft.com/office/officeart/2005/8/layout/pList1"/>
    <dgm:cxn modelId="{18F298F4-33CD-ED44-AD2E-D735428A8DB3}" type="presOf" srcId="{B9BEAF89-3D8A-C845-B030-75799B3AD4E4}" destId="{B09C901E-E3AE-BF4E-A8B0-C5907B217784}" srcOrd="0" destOrd="0" presId="urn:microsoft.com/office/officeart/2005/8/layout/pList1"/>
    <dgm:cxn modelId="{9920F3FD-C1EE-9D4C-97DC-226E24F10A0E}" type="presOf" srcId="{5EDA0823-6C37-5741-8F5B-CB6D17D4F200}" destId="{71E354A9-4C62-4E4F-9573-0DF52A45CFAA}" srcOrd="0" destOrd="0" presId="urn:microsoft.com/office/officeart/2005/8/layout/pList1"/>
    <dgm:cxn modelId="{A653B9FF-D019-D445-8EAA-653926893E2C}" srcId="{61A8E403-1D91-E843-A498-84586729AB17}" destId="{B9BEAF89-3D8A-C845-B030-75799B3AD4E4}" srcOrd="1" destOrd="0" parTransId="{565599F9-2497-F74B-8D4C-8256D5F61208}" sibTransId="{F4BC090C-A85C-924D-8C68-F81E865C925E}"/>
    <dgm:cxn modelId="{DDDF8AE5-AE99-E141-908B-47A2D8981A82}" type="presParOf" srcId="{0E652FC9-D7E1-4B42-A6D3-57A9371D6CE4}" destId="{BCA13F27-A1F1-3A4B-B0E1-A00E94D5B9D7}" srcOrd="0" destOrd="0" presId="urn:microsoft.com/office/officeart/2005/8/layout/pList1"/>
    <dgm:cxn modelId="{19640B4D-B97F-E148-9EEC-257DB3A1BD86}" type="presParOf" srcId="{BCA13F27-A1F1-3A4B-B0E1-A00E94D5B9D7}" destId="{C501BC6B-124E-114A-918A-36BFC9BD5F31}" srcOrd="0" destOrd="0" presId="urn:microsoft.com/office/officeart/2005/8/layout/pList1"/>
    <dgm:cxn modelId="{ADC00A91-B109-8740-A760-78E21FE66692}" type="presParOf" srcId="{BCA13F27-A1F1-3A4B-B0E1-A00E94D5B9D7}" destId="{590A743F-D6B2-7E42-A3A0-20E23A9D6C97}" srcOrd="1" destOrd="0" presId="urn:microsoft.com/office/officeart/2005/8/layout/pList1"/>
    <dgm:cxn modelId="{8958062E-FC12-EA45-90A9-16C50B706DF0}" type="presParOf" srcId="{0E652FC9-D7E1-4B42-A6D3-57A9371D6CE4}" destId="{810D1FC9-BDF4-974D-9A2C-899F9BE32A00}" srcOrd="1" destOrd="0" presId="urn:microsoft.com/office/officeart/2005/8/layout/pList1"/>
    <dgm:cxn modelId="{95BE973A-B26B-EF43-B371-C9A907150AA2}" type="presParOf" srcId="{0E652FC9-D7E1-4B42-A6D3-57A9371D6CE4}" destId="{8E3FBFEB-AADE-A44A-BD82-24D6B35E3425}" srcOrd="2" destOrd="0" presId="urn:microsoft.com/office/officeart/2005/8/layout/pList1"/>
    <dgm:cxn modelId="{C6DADF15-973E-E043-8440-DF31A3683BA5}" type="presParOf" srcId="{8E3FBFEB-AADE-A44A-BD82-24D6B35E3425}" destId="{51D85209-2D76-054C-987F-49004D89D0CA}" srcOrd="0" destOrd="0" presId="urn:microsoft.com/office/officeart/2005/8/layout/pList1"/>
    <dgm:cxn modelId="{C1999F98-A250-0448-B9AD-6B9D0D0EC50C}" type="presParOf" srcId="{8E3FBFEB-AADE-A44A-BD82-24D6B35E3425}" destId="{B09C901E-E3AE-BF4E-A8B0-C5907B217784}" srcOrd="1" destOrd="0" presId="urn:microsoft.com/office/officeart/2005/8/layout/pList1"/>
    <dgm:cxn modelId="{0E42C382-C7B2-254F-975D-C27C49851EDA}" type="presParOf" srcId="{0E652FC9-D7E1-4B42-A6D3-57A9371D6CE4}" destId="{54009DFD-0AFB-8648-AC6A-5E8544869DD3}" srcOrd="3" destOrd="0" presId="urn:microsoft.com/office/officeart/2005/8/layout/pList1"/>
    <dgm:cxn modelId="{A0D9F9CB-5205-5649-955C-9822DFB9F057}" type="presParOf" srcId="{0E652FC9-D7E1-4B42-A6D3-57A9371D6CE4}" destId="{E6877880-752B-854B-8AC3-D7DA19533806}" srcOrd="4" destOrd="0" presId="urn:microsoft.com/office/officeart/2005/8/layout/pList1"/>
    <dgm:cxn modelId="{9923AF4E-4AA1-7442-82BB-076ADDBBA03A}" type="presParOf" srcId="{E6877880-752B-854B-8AC3-D7DA19533806}" destId="{2DBE6F41-CDE0-6D49-889E-FD73E43763C4}" srcOrd="0" destOrd="0" presId="urn:microsoft.com/office/officeart/2005/8/layout/pList1"/>
    <dgm:cxn modelId="{2B6D86ED-D29D-C54A-A542-E64B39298F64}" type="presParOf" srcId="{E6877880-752B-854B-8AC3-D7DA19533806}" destId="{9B76FBF3-AA65-A64E-BC71-BBF0EA165A8C}" srcOrd="1" destOrd="0" presId="urn:microsoft.com/office/officeart/2005/8/layout/pList1"/>
    <dgm:cxn modelId="{2E1842BE-9B79-E343-B041-33D5B0F1C866}" type="presParOf" srcId="{0E652FC9-D7E1-4B42-A6D3-57A9371D6CE4}" destId="{00F0D1A7-E82D-FD43-8346-34DADB295AF0}" srcOrd="5" destOrd="0" presId="urn:microsoft.com/office/officeart/2005/8/layout/pList1"/>
    <dgm:cxn modelId="{758CD36A-1E20-4C43-BA16-4632B2E19DC2}" type="presParOf" srcId="{0E652FC9-D7E1-4B42-A6D3-57A9371D6CE4}" destId="{A8B4FD56-4D10-0642-BE05-75B8E795BA8E}" srcOrd="6" destOrd="0" presId="urn:microsoft.com/office/officeart/2005/8/layout/pList1"/>
    <dgm:cxn modelId="{CDA82F24-453F-3042-A5AB-851872F115EA}" type="presParOf" srcId="{A8B4FD56-4D10-0642-BE05-75B8E795BA8E}" destId="{DDDDE59E-4DC4-184A-AD37-8FB0B1FFB9E7}" srcOrd="0" destOrd="0" presId="urn:microsoft.com/office/officeart/2005/8/layout/pList1"/>
    <dgm:cxn modelId="{40A35264-4C90-3446-82C8-FEB4558AC372}" type="presParOf" srcId="{A8B4FD56-4D10-0642-BE05-75B8E795BA8E}" destId="{7DE05B5E-B243-0840-B0DB-E4D633F4AE9E}" srcOrd="1" destOrd="0" presId="urn:microsoft.com/office/officeart/2005/8/layout/pList1"/>
    <dgm:cxn modelId="{9DA8F656-27A4-C845-87FE-7F821BEF0C8E}" type="presParOf" srcId="{0E652FC9-D7E1-4B42-A6D3-57A9371D6CE4}" destId="{71E354A9-4C62-4E4F-9573-0DF52A45CFAA}" srcOrd="7" destOrd="0" presId="urn:microsoft.com/office/officeart/2005/8/layout/pList1"/>
    <dgm:cxn modelId="{DFC8D987-8B42-2349-B3CC-CB6C8B214DFB}" type="presParOf" srcId="{0E652FC9-D7E1-4B42-A6D3-57A9371D6CE4}" destId="{EE968FD1-8485-6D4B-8396-E75A00710C7F}" srcOrd="8" destOrd="0" presId="urn:microsoft.com/office/officeart/2005/8/layout/pList1"/>
    <dgm:cxn modelId="{3FAED4B0-72E6-8946-A164-5D6F0F2213A8}" type="presParOf" srcId="{EE968FD1-8485-6D4B-8396-E75A00710C7F}" destId="{49076FE4-4A62-BE48-BA9C-7AFE05894E5E}" srcOrd="0" destOrd="0" presId="urn:microsoft.com/office/officeart/2005/8/layout/pList1"/>
    <dgm:cxn modelId="{FA26317D-D626-4B40-8724-CAFA97351C78}" type="presParOf" srcId="{EE968FD1-8485-6D4B-8396-E75A00710C7F}" destId="{C93AB2CE-18B5-EF4C-8138-85DB63282FF0}" srcOrd="1" destOrd="0" presId="urn:microsoft.com/office/officeart/2005/8/layout/pList1"/>
    <dgm:cxn modelId="{D51E7F3D-80E5-BA4D-BCAE-CD4C8C2EBA4C}" type="presParOf" srcId="{0E652FC9-D7E1-4B42-A6D3-57A9371D6CE4}" destId="{6DBB8A7E-AA6B-3E48-B370-21C19822C9BA}" srcOrd="9" destOrd="0" presId="urn:microsoft.com/office/officeart/2005/8/layout/pList1"/>
    <dgm:cxn modelId="{A0C33ADB-A723-0041-9879-850B9836C038}" type="presParOf" srcId="{0E652FC9-D7E1-4B42-A6D3-57A9371D6CE4}" destId="{88789FCD-E617-3B49-BFBD-4165C3353E7D}" srcOrd="10" destOrd="0" presId="urn:microsoft.com/office/officeart/2005/8/layout/pList1"/>
    <dgm:cxn modelId="{B8F63CDA-A8AD-CD47-AF45-21199E6CB6AE}" type="presParOf" srcId="{88789FCD-E617-3B49-BFBD-4165C3353E7D}" destId="{D6320B93-2B55-054A-A492-72FE4BB806A5}" srcOrd="0" destOrd="0" presId="urn:microsoft.com/office/officeart/2005/8/layout/pList1"/>
    <dgm:cxn modelId="{7F0AD2D3-2C86-EA4D-B105-12369E3E1172}" type="presParOf" srcId="{88789FCD-E617-3B49-BFBD-4165C3353E7D}" destId="{EA6BDA22-CBB5-6A41-8363-4D6E9389751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4A20E8-C662-4D09-9F4D-F27C0A51D7C7}"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en-US"/>
        </a:p>
      </dgm:t>
    </dgm:pt>
    <dgm:pt modelId="{194E9E3D-1C10-4C25-8C61-B93B583AE0BF}">
      <dgm:prSet/>
      <dgm:spPr/>
      <dgm:t>
        <a:bodyPr/>
        <a:lstStyle/>
        <a:p>
          <a:r>
            <a:rPr lang="en-US" dirty="0"/>
            <a:t>Rise in online sales</a:t>
          </a:r>
        </a:p>
      </dgm:t>
    </dgm:pt>
    <dgm:pt modelId="{A8676EFD-1A12-4B2E-A366-1148A9643F13}" type="parTrans" cxnId="{2D16D65B-1973-444A-BC97-C0CD2FF3E2B9}">
      <dgm:prSet/>
      <dgm:spPr/>
      <dgm:t>
        <a:bodyPr/>
        <a:lstStyle/>
        <a:p>
          <a:endParaRPr lang="en-US">
            <a:solidFill>
              <a:schemeClr val="tx1"/>
            </a:solidFill>
          </a:endParaRPr>
        </a:p>
      </dgm:t>
    </dgm:pt>
    <dgm:pt modelId="{899EC701-A7FC-42EF-98BA-AA2892F39978}" type="sibTrans" cxnId="{2D16D65B-1973-444A-BC97-C0CD2FF3E2B9}">
      <dgm:prSet/>
      <dgm:spPr>
        <a:solidFill>
          <a:srgbClr val="C00000">
            <a:alpha val="90000"/>
          </a:srgbClr>
        </a:solidFill>
      </dgm:spPr>
      <dgm:t>
        <a:bodyPr/>
        <a:lstStyle/>
        <a:p>
          <a:endParaRPr lang="en-US">
            <a:solidFill>
              <a:schemeClr val="tx1"/>
            </a:solidFill>
          </a:endParaRPr>
        </a:p>
      </dgm:t>
    </dgm:pt>
    <dgm:pt modelId="{70F78C80-7E9E-4D7B-B18C-C1C9F0B53B2E}">
      <dgm:prSet/>
      <dgm:spPr/>
      <dgm:t>
        <a:bodyPr/>
        <a:lstStyle/>
        <a:p>
          <a:r>
            <a:rPr lang="en-US" dirty="0"/>
            <a:t>Mobile shopping increase</a:t>
          </a:r>
        </a:p>
      </dgm:t>
    </dgm:pt>
    <dgm:pt modelId="{941AB7C8-D5BF-43A2-BF76-823F8764113C}" type="parTrans" cxnId="{2E4F8533-99C7-41D7-A5BB-12441B02A719}">
      <dgm:prSet/>
      <dgm:spPr/>
      <dgm:t>
        <a:bodyPr/>
        <a:lstStyle/>
        <a:p>
          <a:endParaRPr lang="en-US">
            <a:solidFill>
              <a:schemeClr val="tx1"/>
            </a:solidFill>
          </a:endParaRPr>
        </a:p>
      </dgm:t>
    </dgm:pt>
    <dgm:pt modelId="{C71659D1-1333-4D1D-98AE-F01642B77538}" type="sibTrans" cxnId="{2E4F8533-99C7-41D7-A5BB-12441B02A719}">
      <dgm:prSet/>
      <dgm:spPr>
        <a:solidFill>
          <a:srgbClr val="C00000">
            <a:alpha val="90000"/>
          </a:srgbClr>
        </a:solidFill>
      </dgm:spPr>
      <dgm:t>
        <a:bodyPr/>
        <a:lstStyle/>
        <a:p>
          <a:endParaRPr lang="en-US">
            <a:solidFill>
              <a:schemeClr val="tx1"/>
            </a:solidFill>
          </a:endParaRPr>
        </a:p>
      </dgm:t>
    </dgm:pt>
    <dgm:pt modelId="{D26B8105-24F8-4400-B357-F9C50D2D8D6E}">
      <dgm:prSet/>
      <dgm:spPr/>
      <dgm:t>
        <a:bodyPr/>
        <a:lstStyle/>
        <a:p>
          <a:r>
            <a:rPr lang="en-US" dirty="0"/>
            <a:t>Decrease in mall shopping</a:t>
          </a:r>
        </a:p>
      </dgm:t>
    </dgm:pt>
    <dgm:pt modelId="{59012E8D-0F26-4AC1-B6E6-5735AF2FFEBC}" type="parTrans" cxnId="{5A00A8BA-E1C6-4557-AEB2-FDCA981AE8F8}">
      <dgm:prSet/>
      <dgm:spPr/>
      <dgm:t>
        <a:bodyPr/>
        <a:lstStyle/>
        <a:p>
          <a:endParaRPr lang="en-US">
            <a:solidFill>
              <a:schemeClr val="tx1"/>
            </a:solidFill>
          </a:endParaRPr>
        </a:p>
      </dgm:t>
    </dgm:pt>
    <dgm:pt modelId="{0F6EE02A-20A9-468A-B442-BE967B690661}" type="sibTrans" cxnId="{5A00A8BA-E1C6-4557-AEB2-FDCA981AE8F8}">
      <dgm:prSet/>
      <dgm:spPr>
        <a:solidFill>
          <a:srgbClr val="C00000">
            <a:alpha val="90000"/>
          </a:srgbClr>
        </a:solidFill>
      </dgm:spPr>
      <dgm:t>
        <a:bodyPr/>
        <a:lstStyle/>
        <a:p>
          <a:endParaRPr lang="en-US">
            <a:solidFill>
              <a:schemeClr val="tx1"/>
            </a:solidFill>
          </a:endParaRPr>
        </a:p>
      </dgm:t>
    </dgm:pt>
    <dgm:pt modelId="{E8028C28-50D9-45A5-80D4-4762094B2A90}">
      <dgm:prSet/>
      <dgm:spPr/>
      <dgm:t>
        <a:bodyPr/>
        <a:lstStyle/>
        <a:p>
          <a:r>
            <a:rPr lang="en-US" dirty="0"/>
            <a:t>Decrease in sales in department stores and other stores</a:t>
          </a:r>
        </a:p>
      </dgm:t>
    </dgm:pt>
    <dgm:pt modelId="{0A399ED7-3A7C-4D20-ACDA-63ED9C72F27B}" type="parTrans" cxnId="{D2D2878F-D78A-42A4-ADF4-5292D0948170}">
      <dgm:prSet/>
      <dgm:spPr/>
      <dgm:t>
        <a:bodyPr/>
        <a:lstStyle/>
        <a:p>
          <a:endParaRPr lang="en-US">
            <a:solidFill>
              <a:schemeClr val="tx1"/>
            </a:solidFill>
          </a:endParaRPr>
        </a:p>
      </dgm:t>
    </dgm:pt>
    <dgm:pt modelId="{D5689928-53DC-4BFD-8C7B-01C41D8CF695}" type="sibTrans" cxnId="{D2D2878F-D78A-42A4-ADF4-5292D0948170}">
      <dgm:prSet/>
      <dgm:spPr>
        <a:solidFill>
          <a:srgbClr val="C00000">
            <a:alpha val="90000"/>
          </a:srgbClr>
        </a:solidFill>
      </dgm:spPr>
      <dgm:t>
        <a:bodyPr/>
        <a:lstStyle/>
        <a:p>
          <a:endParaRPr lang="en-US">
            <a:solidFill>
              <a:schemeClr val="tx1"/>
            </a:solidFill>
          </a:endParaRPr>
        </a:p>
      </dgm:t>
    </dgm:pt>
    <dgm:pt modelId="{002DB62D-0DD9-491C-9F24-CC34B9D3A496}">
      <dgm:prSet/>
      <dgm:spPr/>
      <dgm:t>
        <a:bodyPr/>
        <a:lstStyle/>
        <a:p>
          <a:r>
            <a:rPr lang="en-US" dirty="0"/>
            <a:t>Increase in </a:t>
          </a:r>
          <a:r>
            <a:rPr lang="en-US" b="1" dirty="0"/>
            <a:t>experience purchases</a:t>
          </a:r>
          <a:endParaRPr lang="en-US" dirty="0"/>
        </a:p>
      </dgm:t>
    </dgm:pt>
    <dgm:pt modelId="{8BD9D21B-7B12-42AB-82D8-4A363F63D43B}" type="parTrans" cxnId="{64EB2B9F-B21F-45E8-BE93-AD2E7C6EEEC0}">
      <dgm:prSet/>
      <dgm:spPr/>
      <dgm:t>
        <a:bodyPr/>
        <a:lstStyle/>
        <a:p>
          <a:endParaRPr lang="en-US">
            <a:solidFill>
              <a:schemeClr val="tx1"/>
            </a:solidFill>
          </a:endParaRPr>
        </a:p>
      </dgm:t>
    </dgm:pt>
    <dgm:pt modelId="{D5133CF5-91FE-4BED-BA05-50AF61B3021A}" type="sibTrans" cxnId="{64EB2B9F-B21F-45E8-BE93-AD2E7C6EEEC0}">
      <dgm:prSet/>
      <dgm:spPr/>
      <dgm:t>
        <a:bodyPr/>
        <a:lstStyle/>
        <a:p>
          <a:endParaRPr lang="en-US">
            <a:solidFill>
              <a:schemeClr val="tx1"/>
            </a:solidFill>
          </a:endParaRPr>
        </a:p>
      </dgm:t>
    </dgm:pt>
    <dgm:pt modelId="{EE03F323-5FD8-B843-AB3E-F7C3D98B51EA}" type="pres">
      <dgm:prSet presAssocID="{0D4A20E8-C662-4D09-9F4D-F27C0A51D7C7}" presName="outerComposite" presStyleCnt="0">
        <dgm:presLayoutVars>
          <dgm:chMax val="5"/>
          <dgm:dir/>
          <dgm:resizeHandles val="exact"/>
        </dgm:presLayoutVars>
      </dgm:prSet>
      <dgm:spPr/>
    </dgm:pt>
    <dgm:pt modelId="{FB344EAF-C269-0741-8AA4-508AE410EDFE}" type="pres">
      <dgm:prSet presAssocID="{0D4A20E8-C662-4D09-9F4D-F27C0A51D7C7}" presName="dummyMaxCanvas" presStyleCnt="0">
        <dgm:presLayoutVars/>
      </dgm:prSet>
      <dgm:spPr/>
    </dgm:pt>
    <dgm:pt modelId="{721089E7-818F-4D47-9389-F5AA8B52B78A}" type="pres">
      <dgm:prSet presAssocID="{0D4A20E8-C662-4D09-9F4D-F27C0A51D7C7}" presName="FiveNodes_1" presStyleLbl="node1" presStyleIdx="0" presStyleCnt="5">
        <dgm:presLayoutVars>
          <dgm:bulletEnabled val="1"/>
        </dgm:presLayoutVars>
      </dgm:prSet>
      <dgm:spPr/>
    </dgm:pt>
    <dgm:pt modelId="{1F445B6C-2AFF-2A42-AEB0-BB7D38BC5C63}" type="pres">
      <dgm:prSet presAssocID="{0D4A20E8-C662-4D09-9F4D-F27C0A51D7C7}" presName="FiveNodes_2" presStyleLbl="node1" presStyleIdx="1" presStyleCnt="5">
        <dgm:presLayoutVars>
          <dgm:bulletEnabled val="1"/>
        </dgm:presLayoutVars>
      </dgm:prSet>
      <dgm:spPr/>
    </dgm:pt>
    <dgm:pt modelId="{C860AFA9-7EF1-4944-A3E7-09EF2A65A456}" type="pres">
      <dgm:prSet presAssocID="{0D4A20E8-C662-4D09-9F4D-F27C0A51D7C7}" presName="FiveNodes_3" presStyleLbl="node1" presStyleIdx="2" presStyleCnt="5">
        <dgm:presLayoutVars>
          <dgm:bulletEnabled val="1"/>
        </dgm:presLayoutVars>
      </dgm:prSet>
      <dgm:spPr/>
    </dgm:pt>
    <dgm:pt modelId="{60C178EE-B467-6C4D-8258-8E642265006C}" type="pres">
      <dgm:prSet presAssocID="{0D4A20E8-C662-4D09-9F4D-F27C0A51D7C7}" presName="FiveNodes_4" presStyleLbl="node1" presStyleIdx="3" presStyleCnt="5">
        <dgm:presLayoutVars>
          <dgm:bulletEnabled val="1"/>
        </dgm:presLayoutVars>
      </dgm:prSet>
      <dgm:spPr/>
    </dgm:pt>
    <dgm:pt modelId="{B27B5253-FCE2-A045-A71E-1712E3E12617}" type="pres">
      <dgm:prSet presAssocID="{0D4A20E8-C662-4D09-9F4D-F27C0A51D7C7}" presName="FiveNodes_5" presStyleLbl="node1" presStyleIdx="4" presStyleCnt="5">
        <dgm:presLayoutVars>
          <dgm:bulletEnabled val="1"/>
        </dgm:presLayoutVars>
      </dgm:prSet>
      <dgm:spPr/>
    </dgm:pt>
    <dgm:pt modelId="{666D5756-D1B7-CF44-89DE-F121C051A6FE}" type="pres">
      <dgm:prSet presAssocID="{0D4A20E8-C662-4D09-9F4D-F27C0A51D7C7}" presName="FiveConn_1-2" presStyleLbl="fgAccFollowNode1" presStyleIdx="0" presStyleCnt="4" custAng="10800000" custLinFactNeighborX="-51458" custLinFactNeighborY="-45404">
        <dgm:presLayoutVars>
          <dgm:bulletEnabled val="1"/>
        </dgm:presLayoutVars>
      </dgm:prSet>
      <dgm:spPr/>
    </dgm:pt>
    <dgm:pt modelId="{1272DDCF-7B1F-8B44-AED6-F93C9BAB2B56}" type="pres">
      <dgm:prSet presAssocID="{0D4A20E8-C662-4D09-9F4D-F27C0A51D7C7}" presName="FiveConn_2-3" presStyleLbl="fgAccFollowNode1" presStyleIdx="1" presStyleCnt="4" custAng="10800000" custLinFactNeighborX="-60539" custLinFactNeighborY="-44395">
        <dgm:presLayoutVars>
          <dgm:bulletEnabled val="1"/>
        </dgm:presLayoutVars>
      </dgm:prSet>
      <dgm:spPr/>
    </dgm:pt>
    <dgm:pt modelId="{D9838F11-2E9B-1B48-AE40-325E04BE0356}" type="pres">
      <dgm:prSet presAssocID="{0D4A20E8-C662-4D09-9F4D-F27C0A51D7C7}" presName="FiveConn_3-4" presStyleLbl="fgAccFollowNode1" presStyleIdx="2" presStyleCnt="4" custLinFactNeighborX="-61547" custLinFactNeighborY="-41368">
        <dgm:presLayoutVars>
          <dgm:bulletEnabled val="1"/>
        </dgm:presLayoutVars>
      </dgm:prSet>
      <dgm:spPr/>
    </dgm:pt>
    <dgm:pt modelId="{1A0A3323-7E06-1348-80CC-B3FE81F2295C}" type="pres">
      <dgm:prSet presAssocID="{0D4A20E8-C662-4D09-9F4D-F27C0A51D7C7}" presName="FiveConn_4-5" presStyleLbl="fgAccFollowNode1" presStyleIdx="3" presStyleCnt="4" custAng="10800000" custLinFactY="29629" custLinFactNeighborX="59565" custLinFactNeighborY="100000">
        <dgm:presLayoutVars>
          <dgm:bulletEnabled val="1"/>
        </dgm:presLayoutVars>
      </dgm:prSet>
      <dgm:spPr/>
    </dgm:pt>
    <dgm:pt modelId="{CBC39165-8082-3548-B312-1EF9ADBBB323}" type="pres">
      <dgm:prSet presAssocID="{0D4A20E8-C662-4D09-9F4D-F27C0A51D7C7}" presName="FiveNodes_1_text" presStyleLbl="node1" presStyleIdx="4" presStyleCnt="5">
        <dgm:presLayoutVars>
          <dgm:bulletEnabled val="1"/>
        </dgm:presLayoutVars>
      </dgm:prSet>
      <dgm:spPr/>
    </dgm:pt>
    <dgm:pt modelId="{81E8B78A-369E-A64A-8116-43B0BFECA862}" type="pres">
      <dgm:prSet presAssocID="{0D4A20E8-C662-4D09-9F4D-F27C0A51D7C7}" presName="FiveNodes_2_text" presStyleLbl="node1" presStyleIdx="4" presStyleCnt="5">
        <dgm:presLayoutVars>
          <dgm:bulletEnabled val="1"/>
        </dgm:presLayoutVars>
      </dgm:prSet>
      <dgm:spPr/>
    </dgm:pt>
    <dgm:pt modelId="{F6B598E5-201F-9B4E-9023-1BDA37F55DD2}" type="pres">
      <dgm:prSet presAssocID="{0D4A20E8-C662-4D09-9F4D-F27C0A51D7C7}" presName="FiveNodes_3_text" presStyleLbl="node1" presStyleIdx="4" presStyleCnt="5">
        <dgm:presLayoutVars>
          <dgm:bulletEnabled val="1"/>
        </dgm:presLayoutVars>
      </dgm:prSet>
      <dgm:spPr/>
    </dgm:pt>
    <dgm:pt modelId="{EE0AE143-602F-CB4E-8F14-E993261383E1}" type="pres">
      <dgm:prSet presAssocID="{0D4A20E8-C662-4D09-9F4D-F27C0A51D7C7}" presName="FiveNodes_4_text" presStyleLbl="node1" presStyleIdx="4" presStyleCnt="5">
        <dgm:presLayoutVars>
          <dgm:bulletEnabled val="1"/>
        </dgm:presLayoutVars>
      </dgm:prSet>
      <dgm:spPr/>
    </dgm:pt>
    <dgm:pt modelId="{35F7D74C-0509-4441-A207-59A7B36C4414}" type="pres">
      <dgm:prSet presAssocID="{0D4A20E8-C662-4D09-9F4D-F27C0A51D7C7}" presName="FiveNodes_5_text" presStyleLbl="node1" presStyleIdx="4" presStyleCnt="5">
        <dgm:presLayoutVars>
          <dgm:bulletEnabled val="1"/>
        </dgm:presLayoutVars>
      </dgm:prSet>
      <dgm:spPr/>
    </dgm:pt>
  </dgm:ptLst>
  <dgm:cxnLst>
    <dgm:cxn modelId="{3A78031E-FC6A-6E4A-A93C-27666AE4865D}" type="presOf" srcId="{899EC701-A7FC-42EF-98BA-AA2892F39978}" destId="{666D5756-D1B7-CF44-89DE-F121C051A6FE}" srcOrd="0" destOrd="0" presId="urn:microsoft.com/office/officeart/2005/8/layout/vProcess5"/>
    <dgm:cxn modelId="{297C082B-809F-2842-A1B2-7DC05E38505F}" type="presOf" srcId="{D26B8105-24F8-4400-B357-F9C50D2D8D6E}" destId="{F6B598E5-201F-9B4E-9023-1BDA37F55DD2}" srcOrd="1" destOrd="0" presId="urn:microsoft.com/office/officeart/2005/8/layout/vProcess5"/>
    <dgm:cxn modelId="{FF175A33-5CD2-A64A-8516-04B837E0B78E}" type="presOf" srcId="{194E9E3D-1C10-4C25-8C61-B93B583AE0BF}" destId="{CBC39165-8082-3548-B312-1EF9ADBBB323}" srcOrd="1" destOrd="0" presId="urn:microsoft.com/office/officeart/2005/8/layout/vProcess5"/>
    <dgm:cxn modelId="{2E4F8533-99C7-41D7-A5BB-12441B02A719}" srcId="{0D4A20E8-C662-4D09-9F4D-F27C0A51D7C7}" destId="{70F78C80-7E9E-4D7B-B18C-C1C9F0B53B2E}" srcOrd="1" destOrd="0" parTransId="{941AB7C8-D5BF-43A2-BF76-823F8764113C}" sibTransId="{C71659D1-1333-4D1D-98AE-F01642B77538}"/>
    <dgm:cxn modelId="{2D16D65B-1973-444A-BC97-C0CD2FF3E2B9}" srcId="{0D4A20E8-C662-4D09-9F4D-F27C0A51D7C7}" destId="{194E9E3D-1C10-4C25-8C61-B93B583AE0BF}" srcOrd="0" destOrd="0" parTransId="{A8676EFD-1A12-4B2E-A366-1148A9643F13}" sibTransId="{899EC701-A7FC-42EF-98BA-AA2892F39978}"/>
    <dgm:cxn modelId="{5A87C35D-126B-F34A-A0C5-6BF926736E91}" type="presOf" srcId="{D26B8105-24F8-4400-B357-F9C50D2D8D6E}" destId="{C860AFA9-7EF1-4944-A3E7-09EF2A65A456}" srcOrd="0" destOrd="0" presId="urn:microsoft.com/office/officeart/2005/8/layout/vProcess5"/>
    <dgm:cxn modelId="{42A8135E-B159-B14A-91DD-19E6510CE5C3}" type="presOf" srcId="{E8028C28-50D9-45A5-80D4-4762094B2A90}" destId="{60C178EE-B467-6C4D-8258-8E642265006C}" srcOrd="0" destOrd="0" presId="urn:microsoft.com/office/officeart/2005/8/layout/vProcess5"/>
    <dgm:cxn modelId="{98B6B072-046B-F740-BE6E-3B5D1C8673F4}" type="presOf" srcId="{70F78C80-7E9E-4D7B-B18C-C1C9F0B53B2E}" destId="{81E8B78A-369E-A64A-8116-43B0BFECA862}" srcOrd="1" destOrd="0" presId="urn:microsoft.com/office/officeart/2005/8/layout/vProcess5"/>
    <dgm:cxn modelId="{86690F7F-E4FE-3646-B012-F11D205CB258}" type="presOf" srcId="{E8028C28-50D9-45A5-80D4-4762094B2A90}" destId="{EE0AE143-602F-CB4E-8F14-E993261383E1}" srcOrd="1" destOrd="0" presId="urn:microsoft.com/office/officeart/2005/8/layout/vProcess5"/>
    <dgm:cxn modelId="{D2D2878F-D78A-42A4-ADF4-5292D0948170}" srcId="{0D4A20E8-C662-4D09-9F4D-F27C0A51D7C7}" destId="{E8028C28-50D9-45A5-80D4-4762094B2A90}" srcOrd="3" destOrd="0" parTransId="{0A399ED7-3A7C-4D20-ACDA-63ED9C72F27B}" sibTransId="{D5689928-53DC-4BFD-8C7B-01C41D8CF695}"/>
    <dgm:cxn modelId="{64EB2B9F-B21F-45E8-BE93-AD2E7C6EEEC0}" srcId="{0D4A20E8-C662-4D09-9F4D-F27C0A51D7C7}" destId="{002DB62D-0DD9-491C-9F24-CC34B9D3A496}" srcOrd="4" destOrd="0" parTransId="{8BD9D21B-7B12-42AB-82D8-4A363F63D43B}" sibTransId="{D5133CF5-91FE-4BED-BA05-50AF61B3021A}"/>
    <dgm:cxn modelId="{4DB5C4A8-CE52-7B49-89A2-A7FA1054E99B}" type="presOf" srcId="{002DB62D-0DD9-491C-9F24-CC34B9D3A496}" destId="{B27B5253-FCE2-A045-A71E-1712E3E12617}" srcOrd="0" destOrd="0" presId="urn:microsoft.com/office/officeart/2005/8/layout/vProcess5"/>
    <dgm:cxn modelId="{4C7128A9-BE0D-8243-897C-138F429F833E}" type="presOf" srcId="{D5689928-53DC-4BFD-8C7B-01C41D8CF695}" destId="{1A0A3323-7E06-1348-80CC-B3FE81F2295C}" srcOrd="0" destOrd="0" presId="urn:microsoft.com/office/officeart/2005/8/layout/vProcess5"/>
    <dgm:cxn modelId="{5A00A8BA-E1C6-4557-AEB2-FDCA981AE8F8}" srcId="{0D4A20E8-C662-4D09-9F4D-F27C0A51D7C7}" destId="{D26B8105-24F8-4400-B357-F9C50D2D8D6E}" srcOrd="2" destOrd="0" parTransId="{59012E8D-0F26-4AC1-B6E6-5735AF2FFEBC}" sibTransId="{0F6EE02A-20A9-468A-B442-BE967B690661}"/>
    <dgm:cxn modelId="{ECD496C0-0A49-614F-802D-8D3B5A39D896}" type="presOf" srcId="{70F78C80-7E9E-4D7B-B18C-C1C9F0B53B2E}" destId="{1F445B6C-2AFF-2A42-AEB0-BB7D38BC5C63}" srcOrd="0" destOrd="0" presId="urn:microsoft.com/office/officeart/2005/8/layout/vProcess5"/>
    <dgm:cxn modelId="{D90A84C5-48EF-2543-B9C4-883262EE2AE3}" type="presOf" srcId="{C71659D1-1333-4D1D-98AE-F01642B77538}" destId="{1272DDCF-7B1F-8B44-AED6-F93C9BAB2B56}" srcOrd="0" destOrd="0" presId="urn:microsoft.com/office/officeart/2005/8/layout/vProcess5"/>
    <dgm:cxn modelId="{ED7547DE-B4DB-6A48-B3FC-AC2A3AF16C2E}" type="presOf" srcId="{0F6EE02A-20A9-468A-B442-BE967B690661}" destId="{D9838F11-2E9B-1B48-AE40-325E04BE0356}" srcOrd="0" destOrd="0" presId="urn:microsoft.com/office/officeart/2005/8/layout/vProcess5"/>
    <dgm:cxn modelId="{B2B96BF8-E772-0E43-8262-EB42CFC26ACA}" type="presOf" srcId="{002DB62D-0DD9-491C-9F24-CC34B9D3A496}" destId="{35F7D74C-0509-4441-A207-59A7B36C4414}" srcOrd="1" destOrd="0" presId="urn:microsoft.com/office/officeart/2005/8/layout/vProcess5"/>
    <dgm:cxn modelId="{3A1076F9-3882-BE4F-9171-D12669530F5E}" type="presOf" srcId="{0D4A20E8-C662-4D09-9F4D-F27C0A51D7C7}" destId="{EE03F323-5FD8-B843-AB3E-F7C3D98B51EA}" srcOrd="0" destOrd="0" presId="urn:microsoft.com/office/officeart/2005/8/layout/vProcess5"/>
    <dgm:cxn modelId="{81E8BDFC-A7B1-6E4A-ABC4-5BFF03929FED}" type="presOf" srcId="{194E9E3D-1C10-4C25-8C61-B93B583AE0BF}" destId="{721089E7-818F-4D47-9389-F5AA8B52B78A}" srcOrd="0" destOrd="0" presId="urn:microsoft.com/office/officeart/2005/8/layout/vProcess5"/>
    <dgm:cxn modelId="{5A3ED38A-F2C8-6945-A533-512B5BFC8A93}" type="presParOf" srcId="{EE03F323-5FD8-B843-AB3E-F7C3D98B51EA}" destId="{FB344EAF-C269-0741-8AA4-508AE410EDFE}" srcOrd="0" destOrd="0" presId="urn:microsoft.com/office/officeart/2005/8/layout/vProcess5"/>
    <dgm:cxn modelId="{93BB66E0-67A0-344D-8CA3-25153D05C60A}" type="presParOf" srcId="{EE03F323-5FD8-B843-AB3E-F7C3D98B51EA}" destId="{721089E7-818F-4D47-9389-F5AA8B52B78A}" srcOrd="1" destOrd="0" presId="urn:microsoft.com/office/officeart/2005/8/layout/vProcess5"/>
    <dgm:cxn modelId="{A87631DE-7190-A94D-9A4C-9BEABD3E9FAD}" type="presParOf" srcId="{EE03F323-5FD8-B843-AB3E-F7C3D98B51EA}" destId="{1F445B6C-2AFF-2A42-AEB0-BB7D38BC5C63}" srcOrd="2" destOrd="0" presId="urn:microsoft.com/office/officeart/2005/8/layout/vProcess5"/>
    <dgm:cxn modelId="{A397455D-D692-814D-8D52-C6D794598014}" type="presParOf" srcId="{EE03F323-5FD8-B843-AB3E-F7C3D98B51EA}" destId="{C860AFA9-7EF1-4944-A3E7-09EF2A65A456}" srcOrd="3" destOrd="0" presId="urn:microsoft.com/office/officeart/2005/8/layout/vProcess5"/>
    <dgm:cxn modelId="{0D21FD78-F88E-5448-B419-C4A619A12E7E}" type="presParOf" srcId="{EE03F323-5FD8-B843-AB3E-F7C3D98B51EA}" destId="{60C178EE-B467-6C4D-8258-8E642265006C}" srcOrd="4" destOrd="0" presId="urn:microsoft.com/office/officeart/2005/8/layout/vProcess5"/>
    <dgm:cxn modelId="{A1667D06-9086-994C-86DC-F8609F4EC565}" type="presParOf" srcId="{EE03F323-5FD8-B843-AB3E-F7C3D98B51EA}" destId="{B27B5253-FCE2-A045-A71E-1712E3E12617}" srcOrd="5" destOrd="0" presId="urn:microsoft.com/office/officeart/2005/8/layout/vProcess5"/>
    <dgm:cxn modelId="{91F0B168-9EFE-AB42-88F6-9E6F761784D6}" type="presParOf" srcId="{EE03F323-5FD8-B843-AB3E-F7C3D98B51EA}" destId="{666D5756-D1B7-CF44-89DE-F121C051A6FE}" srcOrd="6" destOrd="0" presId="urn:microsoft.com/office/officeart/2005/8/layout/vProcess5"/>
    <dgm:cxn modelId="{4AE193DC-294C-BA48-8DCE-032378676193}" type="presParOf" srcId="{EE03F323-5FD8-B843-AB3E-F7C3D98B51EA}" destId="{1272DDCF-7B1F-8B44-AED6-F93C9BAB2B56}" srcOrd="7" destOrd="0" presId="urn:microsoft.com/office/officeart/2005/8/layout/vProcess5"/>
    <dgm:cxn modelId="{211FC8F5-3FDD-3841-B766-0446FF0E489A}" type="presParOf" srcId="{EE03F323-5FD8-B843-AB3E-F7C3D98B51EA}" destId="{D9838F11-2E9B-1B48-AE40-325E04BE0356}" srcOrd="8" destOrd="0" presId="urn:microsoft.com/office/officeart/2005/8/layout/vProcess5"/>
    <dgm:cxn modelId="{8519E9A1-4B7E-B94B-AA84-E246DED573E9}" type="presParOf" srcId="{EE03F323-5FD8-B843-AB3E-F7C3D98B51EA}" destId="{1A0A3323-7E06-1348-80CC-B3FE81F2295C}" srcOrd="9" destOrd="0" presId="urn:microsoft.com/office/officeart/2005/8/layout/vProcess5"/>
    <dgm:cxn modelId="{2E3428B0-5528-7D49-A283-3AE31A622E5A}" type="presParOf" srcId="{EE03F323-5FD8-B843-AB3E-F7C3D98B51EA}" destId="{CBC39165-8082-3548-B312-1EF9ADBBB323}" srcOrd="10" destOrd="0" presId="urn:microsoft.com/office/officeart/2005/8/layout/vProcess5"/>
    <dgm:cxn modelId="{1796F0E8-6FBB-154C-99F9-D55921312F3A}" type="presParOf" srcId="{EE03F323-5FD8-B843-AB3E-F7C3D98B51EA}" destId="{81E8B78A-369E-A64A-8116-43B0BFECA862}" srcOrd="11" destOrd="0" presId="urn:microsoft.com/office/officeart/2005/8/layout/vProcess5"/>
    <dgm:cxn modelId="{064BAE46-BB99-084D-866C-95235E4C4CD9}" type="presParOf" srcId="{EE03F323-5FD8-B843-AB3E-F7C3D98B51EA}" destId="{F6B598E5-201F-9B4E-9023-1BDA37F55DD2}" srcOrd="12" destOrd="0" presId="urn:microsoft.com/office/officeart/2005/8/layout/vProcess5"/>
    <dgm:cxn modelId="{6B9945C3-680C-634B-B665-B6399E651C9C}" type="presParOf" srcId="{EE03F323-5FD8-B843-AB3E-F7C3D98B51EA}" destId="{EE0AE143-602F-CB4E-8F14-E993261383E1}" srcOrd="13" destOrd="0" presId="urn:microsoft.com/office/officeart/2005/8/layout/vProcess5"/>
    <dgm:cxn modelId="{A2D800B7-7E61-BF4D-890E-D2F0E06CDD6F}" type="presParOf" srcId="{EE03F323-5FD8-B843-AB3E-F7C3D98B51EA}" destId="{35F7D74C-0509-4441-A207-59A7B36C4414}" srcOrd="14"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6092E2-6193-41FC-946E-98E33E9DD5A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67E5509-7F84-4CD1-B1AC-768A4F6BA244}">
      <dgm:prSet/>
      <dgm:spPr>
        <a:solidFill>
          <a:schemeClr val="accent5">
            <a:lumMod val="20000"/>
            <a:lumOff val="80000"/>
          </a:schemeClr>
        </a:solidFill>
      </dgm:spPr>
      <dgm:t>
        <a:bodyPr/>
        <a:lstStyle/>
        <a:p>
          <a:pPr>
            <a:lnSpc>
              <a:spcPct val="100000"/>
            </a:lnSpc>
          </a:pPr>
          <a:r>
            <a:rPr lang="en-US" b="1" noProof="0" dirty="0">
              <a:solidFill>
                <a:schemeClr val="tx1"/>
              </a:solidFill>
            </a:rPr>
            <a:t>PERSONALIZATION</a:t>
          </a:r>
        </a:p>
        <a:p>
          <a:pPr>
            <a:lnSpc>
              <a:spcPct val="100000"/>
            </a:lnSpc>
          </a:pPr>
          <a:r>
            <a:rPr lang="en-US" b="0" noProof="0" dirty="0">
              <a:solidFill>
                <a:schemeClr val="tx1"/>
              </a:solidFill>
            </a:rPr>
            <a:t>Pe</a:t>
          </a:r>
          <a:r>
            <a:rPr lang="en-US" noProof="0" dirty="0">
              <a:solidFill>
                <a:schemeClr val="tx1"/>
              </a:solidFill>
            </a:rPr>
            <a:t>rsonalized suggestions and create a shopping experience that feels bespoke for every customer. </a:t>
          </a:r>
        </a:p>
      </dgm:t>
    </dgm:pt>
    <dgm:pt modelId="{B51F4EDB-F001-4FD5-94E2-E182F00DE72B}" type="parTrans" cxnId="{6BEF00DF-A828-4A04-8BFF-033A95B5D049}">
      <dgm:prSet/>
      <dgm:spPr/>
      <dgm:t>
        <a:bodyPr/>
        <a:lstStyle/>
        <a:p>
          <a:endParaRPr lang="en-US" noProof="0" dirty="0">
            <a:solidFill>
              <a:schemeClr val="tx1"/>
            </a:solidFill>
          </a:endParaRPr>
        </a:p>
      </dgm:t>
    </dgm:pt>
    <dgm:pt modelId="{CB61221A-3F5B-45F2-B725-EE58B4DEA4DC}" type="sibTrans" cxnId="{6BEF00DF-A828-4A04-8BFF-033A95B5D049}">
      <dgm:prSet/>
      <dgm:spPr/>
      <dgm:t>
        <a:bodyPr/>
        <a:lstStyle/>
        <a:p>
          <a:endParaRPr lang="en-US" noProof="0" dirty="0">
            <a:solidFill>
              <a:schemeClr val="tx1"/>
            </a:solidFill>
          </a:endParaRPr>
        </a:p>
      </dgm:t>
    </dgm:pt>
    <dgm:pt modelId="{AFCCE211-6A11-4F67-819C-A69F27BD7CEE}">
      <dgm:prSet/>
      <dgm:spPr>
        <a:solidFill>
          <a:schemeClr val="bg2"/>
        </a:solidFill>
      </dgm:spPr>
      <dgm:t>
        <a:bodyPr/>
        <a:lstStyle/>
        <a:p>
          <a:pPr>
            <a:lnSpc>
              <a:spcPct val="100000"/>
            </a:lnSpc>
          </a:pPr>
          <a:r>
            <a:rPr lang="en-US" b="1" noProof="0" dirty="0">
              <a:solidFill>
                <a:schemeClr val="tx1"/>
              </a:solidFill>
            </a:rPr>
            <a:t>INFORMED: EMPOWERED CONSUMERS </a:t>
          </a:r>
        </a:p>
        <a:p>
          <a:pPr>
            <a:lnSpc>
              <a:spcPct val="100000"/>
            </a:lnSpc>
          </a:pPr>
          <a:r>
            <a:rPr lang="en-US" b="0" noProof="0" dirty="0">
              <a:solidFill>
                <a:schemeClr val="tx1"/>
              </a:solidFill>
            </a:rPr>
            <a:t>Rev</a:t>
          </a:r>
          <a:r>
            <a:rPr lang="en-US" noProof="0" dirty="0">
              <a:solidFill>
                <a:schemeClr val="tx1"/>
              </a:solidFill>
            </a:rPr>
            <a:t>iews and ratings online can either make or break products or brands, putting the power securely in the hands of consumers and buyers. Consumers also now use the online world to be informed on real life purchases. </a:t>
          </a:r>
        </a:p>
      </dgm:t>
    </dgm:pt>
    <dgm:pt modelId="{05F13D8C-161F-4CA9-90B7-DFBCF3AB068C}" type="parTrans" cxnId="{D7075EE2-51B8-4647-B66A-05C46806BD11}">
      <dgm:prSet/>
      <dgm:spPr/>
      <dgm:t>
        <a:bodyPr/>
        <a:lstStyle/>
        <a:p>
          <a:endParaRPr lang="en-US" noProof="0" dirty="0">
            <a:solidFill>
              <a:schemeClr val="tx1"/>
            </a:solidFill>
          </a:endParaRPr>
        </a:p>
      </dgm:t>
    </dgm:pt>
    <dgm:pt modelId="{7420AB83-C617-442C-A8DE-3C90EFA3ED2C}" type="sibTrans" cxnId="{D7075EE2-51B8-4647-B66A-05C46806BD11}">
      <dgm:prSet/>
      <dgm:spPr/>
      <dgm:t>
        <a:bodyPr/>
        <a:lstStyle/>
        <a:p>
          <a:endParaRPr lang="en-US" noProof="0" dirty="0">
            <a:solidFill>
              <a:schemeClr val="tx1"/>
            </a:solidFill>
          </a:endParaRPr>
        </a:p>
      </dgm:t>
    </dgm:pt>
    <dgm:pt modelId="{46EAD52F-1452-497C-BFB2-367C04C53290}">
      <dgm:prSet/>
      <dgm:spPr>
        <a:solidFill>
          <a:schemeClr val="accent2">
            <a:lumMod val="20000"/>
            <a:lumOff val="80000"/>
          </a:schemeClr>
        </a:solidFill>
      </dgm:spPr>
      <dgm:t>
        <a:bodyPr/>
        <a:lstStyle/>
        <a:p>
          <a:pPr>
            <a:lnSpc>
              <a:spcPct val="100000"/>
            </a:lnSpc>
          </a:pPr>
          <a:r>
            <a:rPr lang="en-US" b="1" noProof="0" dirty="0">
              <a:solidFill>
                <a:schemeClr val="tx1"/>
              </a:solidFill>
            </a:rPr>
            <a:t>MOBILE: ALL IT ONE </a:t>
          </a:r>
        </a:p>
        <a:p>
          <a:pPr>
            <a:lnSpc>
              <a:spcPct val="100000"/>
            </a:lnSpc>
          </a:pPr>
          <a:r>
            <a:rPr lang="en-US" noProof="0" dirty="0">
              <a:solidFill>
                <a:schemeClr val="tx1"/>
              </a:solidFill>
            </a:rPr>
            <a:t>Devices such as tablets and smart phones are becoming more popular as shopping portals as these devices have gone from being a novelty to an everyday essential with highly versatile functions and presents shoppers with a valuable research tool.</a:t>
          </a:r>
        </a:p>
      </dgm:t>
    </dgm:pt>
    <dgm:pt modelId="{1277C29B-FD89-4D58-84F8-EB8C33E3DD1E}" type="parTrans" cxnId="{BBD630B6-7CAE-4C39-8C9F-1AC286611649}">
      <dgm:prSet/>
      <dgm:spPr/>
      <dgm:t>
        <a:bodyPr/>
        <a:lstStyle/>
        <a:p>
          <a:endParaRPr lang="en-US" noProof="0" dirty="0">
            <a:solidFill>
              <a:schemeClr val="tx1"/>
            </a:solidFill>
          </a:endParaRPr>
        </a:p>
      </dgm:t>
    </dgm:pt>
    <dgm:pt modelId="{EE4312F1-C4AE-4F19-A573-B22B550E9CAE}" type="sibTrans" cxnId="{BBD630B6-7CAE-4C39-8C9F-1AC286611649}">
      <dgm:prSet/>
      <dgm:spPr/>
      <dgm:t>
        <a:bodyPr/>
        <a:lstStyle/>
        <a:p>
          <a:endParaRPr lang="en-US" noProof="0" dirty="0">
            <a:solidFill>
              <a:schemeClr val="tx1"/>
            </a:solidFill>
          </a:endParaRPr>
        </a:p>
      </dgm:t>
    </dgm:pt>
    <dgm:pt modelId="{2652EFB5-B792-456F-AC0A-DFED3CD5CA67}">
      <dgm:prSet/>
      <dgm:spPr>
        <a:solidFill>
          <a:schemeClr val="accent4">
            <a:lumMod val="20000"/>
            <a:lumOff val="80000"/>
          </a:schemeClr>
        </a:solidFill>
      </dgm:spPr>
      <dgm:t>
        <a:bodyPr/>
        <a:lstStyle/>
        <a:p>
          <a:pPr>
            <a:lnSpc>
              <a:spcPct val="100000"/>
            </a:lnSpc>
          </a:pPr>
          <a:r>
            <a:rPr lang="en-US" b="1" noProof="0" dirty="0">
              <a:solidFill>
                <a:schemeClr val="tx1"/>
              </a:solidFill>
            </a:rPr>
            <a:t>SOCIALLY CONNECTED</a:t>
          </a:r>
        </a:p>
        <a:p>
          <a:pPr>
            <a:lnSpc>
              <a:spcPct val="100000"/>
            </a:lnSpc>
          </a:pPr>
          <a:r>
            <a:rPr lang="en-US" b="1" noProof="0" dirty="0">
              <a:solidFill>
                <a:schemeClr val="tx1"/>
              </a:solidFill>
            </a:rPr>
            <a:t>SOCIAL MEDIA INFLUENCE </a:t>
          </a:r>
        </a:p>
        <a:p>
          <a:pPr>
            <a:lnSpc>
              <a:spcPct val="100000"/>
            </a:lnSpc>
          </a:pPr>
          <a:r>
            <a:rPr lang="en-US" noProof="0" dirty="0">
              <a:solidFill>
                <a:schemeClr val="tx1"/>
              </a:solidFill>
            </a:rPr>
            <a:t>The widespread use of social media and the rise of new platforms over the years have also influenced how people shop. </a:t>
          </a:r>
        </a:p>
      </dgm:t>
    </dgm:pt>
    <dgm:pt modelId="{E317D4B3-7A73-459F-A2E6-B9B4346D9ED5}" type="sibTrans" cxnId="{2E3B0A77-8CF6-4CD3-BEFF-0D26EB5A896A}">
      <dgm:prSet/>
      <dgm:spPr/>
      <dgm:t>
        <a:bodyPr/>
        <a:lstStyle/>
        <a:p>
          <a:endParaRPr lang="en-US" noProof="0" dirty="0">
            <a:solidFill>
              <a:schemeClr val="tx1"/>
            </a:solidFill>
          </a:endParaRPr>
        </a:p>
      </dgm:t>
    </dgm:pt>
    <dgm:pt modelId="{B036723A-E026-4679-AD9F-D177DA2C4486}" type="parTrans" cxnId="{2E3B0A77-8CF6-4CD3-BEFF-0D26EB5A896A}">
      <dgm:prSet/>
      <dgm:spPr/>
      <dgm:t>
        <a:bodyPr/>
        <a:lstStyle/>
        <a:p>
          <a:endParaRPr lang="en-US" noProof="0" dirty="0">
            <a:solidFill>
              <a:schemeClr val="tx1"/>
            </a:solidFill>
          </a:endParaRPr>
        </a:p>
      </dgm:t>
    </dgm:pt>
    <dgm:pt modelId="{97A43E5C-C273-BC47-BB32-3635B4FA4031}" type="pres">
      <dgm:prSet presAssocID="{0C6092E2-6193-41FC-946E-98E33E9DD5AB}" presName="diagram" presStyleCnt="0">
        <dgm:presLayoutVars>
          <dgm:dir/>
          <dgm:resizeHandles val="exact"/>
        </dgm:presLayoutVars>
      </dgm:prSet>
      <dgm:spPr/>
    </dgm:pt>
    <dgm:pt modelId="{C4DF659B-5EFB-A144-BE86-341865451B64}" type="pres">
      <dgm:prSet presAssocID="{46EAD52F-1452-497C-BFB2-367C04C53290}" presName="node" presStyleLbl="node1" presStyleIdx="0" presStyleCnt="4">
        <dgm:presLayoutVars>
          <dgm:bulletEnabled val="1"/>
        </dgm:presLayoutVars>
      </dgm:prSet>
      <dgm:spPr/>
    </dgm:pt>
    <dgm:pt modelId="{3973FE96-7365-3640-97CC-9C86DA6C1212}" type="pres">
      <dgm:prSet presAssocID="{EE4312F1-C4AE-4F19-A573-B22B550E9CAE}" presName="sibTrans" presStyleCnt="0"/>
      <dgm:spPr/>
    </dgm:pt>
    <dgm:pt modelId="{A9244CEA-F5FC-534E-A548-3C2D05436735}" type="pres">
      <dgm:prSet presAssocID="{E67E5509-7F84-4CD1-B1AC-768A4F6BA244}" presName="node" presStyleLbl="node1" presStyleIdx="1" presStyleCnt="4">
        <dgm:presLayoutVars>
          <dgm:bulletEnabled val="1"/>
        </dgm:presLayoutVars>
      </dgm:prSet>
      <dgm:spPr/>
    </dgm:pt>
    <dgm:pt modelId="{0577FED9-8814-B848-81DB-F3F6B29E73BB}" type="pres">
      <dgm:prSet presAssocID="{CB61221A-3F5B-45F2-B725-EE58B4DEA4DC}" presName="sibTrans" presStyleCnt="0"/>
      <dgm:spPr/>
    </dgm:pt>
    <dgm:pt modelId="{FB865829-5573-CE44-B8E4-C843E9F436B6}" type="pres">
      <dgm:prSet presAssocID="{AFCCE211-6A11-4F67-819C-A69F27BD7CEE}" presName="node" presStyleLbl="node1" presStyleIdx="2" presStyleCnt="4">
        <dgm:presLayoutVars>
          <dgm:bulletEnabled val="1"/>
        </dgm:presLayoutVars>
      </dgm:prSet>
      <dgm:spPr/>
    </dgm:pt>
    <dgm:pt modelId="{A26AF932-D7A8-314C-8401-697DDCE8F911}" type="pres">
      <dgm:prSet presAssocID="{7420AB83-C617-442C-A8DE-3C90EFA3ED2C}" presName="sibTrans" presStyleCnt="0"/>
      <dgm:spPr/>
    </dgm:pt>
    <dgm:pt modelId="{93611224-4645-BE49-9867-C21506DBDDD9}" type="pres">
      <dgm:prSet presAssocID="{2652EFB5-B792-456F-AC0A-DFED3CD5CA67}" presName="node" presStyleLbl="node1" presStyleIdx="3" presStyleCnt="4">
        <dgm:presLayoutVars>
          <dgm:bulletEnabled val="1"/>
        </dgm:presLayoutVars>
      </dgm:prSet>
      <dgm:spPr/>
    </dgm:pt>
  </dgm:ptLst>
  <dgm:cxnLst>
    <dgm:cxn modelId="{2E3B0A77-8CF6-4CD3-BEFF-0D26EB5A896A}" srcId="{0C6092E2-6193-41FC-946E-98E33E9DD5AB}" destId="{2652EFB5-B792-456F-AC0A-DFED3CD5CA67}" srcOrd="3" destOrd="0" parTransId="{B036723A-E026-4679-AD9F-D177DA2C4486}" sibTransId="{E317D4B3-7A73-459F-A2E6-B9B4346D9ED5}"/>
    <dgm:cxn modelId="{6538737F-6C05-0646-9F4E-8BE8A0054E2A}" type="presOf" srcId="{2652EFB5-B792-456F-AC0A-DFED3CD5CA67}" destId="{93611224-4645-BE49-9867-C21506DBDDD9}" srcOrd="0" destOrd="0" presId="urn:microsoft.com/office/officeart/2005/8/layout/default"/>
    <dgm:cxn modelId="{C01429A3-0C20-B240-97C6-2F7490E5AA69}" type="presOf" srcId="{E67E5509-7F84-4CD1-B1AC-768A4F6BA244}" destId="{A9244CEA-F5FC-534E-A548-3C2D05436735}" srcOrd="0" destOrd="0" presId="urn:microsoft.com/office/officeart/2005/8/layout/default"/>
    <dgm:cxn modelId="{BBD630B6-7CAE-4C39-8C9F-1AC286611649}" srcId="{0C6092E2-6193-41FC-946E-98E33E9DD5AB}" destId="{46EAD52F-1452-497C-BFB2-367C04C53290}" srcOrd="0" destOrd="0" parTransId="{1277C29B-FD89-4D58-84F8-EB8C33E3DD1E}" sibTransId="{EE4312F1-C4AE-4F19-A573-B22B550E9CAE}"/>
    <dgm:cxn modelId="{C955FCCF-B05E-FC43-90D1-9FFA0810DA99}" type="presOf" srcId="{46EAD52F-1452-497C-BFB2-367C04C53290}" destId="{C4DF659B-5EFB-A144-BE86-341865451B64}" srcOrd="0" destOrd="0" presId="urn:microsoft.com/office/officeart/2005/8/layout/default"/>
    <dgm:cxn modelId="{66AFD4D4-AFB0-B542-A0AC-3CE6EB9244C6}" type="presOf" srcId="{AFCCE211-6A11-4F67-819C-A69F27BD7CEE}" destId="{FB865829-5573-CE44-B8E4-C843E9F436B6}" srcOrd="0" destOrd="0" presId="urn:microsoft.com/office/officeart/2005/8/layout/default"/>
    <dgm:cxn modelId="{6BEF00DF-A828-4A04-8BFF-033A95B5D049}" srcId="{0C6092E2-6193-41FC-946E-98E33E9DD5AB}" destId="{E67E5509-7F84-4CD1-B1AC-768A4F6BA244}" srcOrd="1" destOrd="0" parTransId="{B51F4EDB-F001-4FD5-94E2-E182F00DE72B}" sibTransId="{CB61221A-3F5B-45F2-B725-EE58B4DEA4DC}"/>
    <dgm:cxn modelId="{D7075EE2-51B8-4647-B66A-05C46806BD11}" srcId="{0C6092E2-6193-41FC-946E-98E33E9DD5AB}" destId="{AFCCE211-6A11-4F67-819C-A69F27BD7CEE}" srcOrd="2" destOrd="0" parTransId="{05F13D8C-161F-4CA9-90B7-DFBCF3AB068C}" sibTransId="{7420AB83-C617-442C-A8DE-3C90EFA3ED2C}"/>
    <dgm:cxn modelId="{050505ED-8EBD-5D4F-8824-570A1CAB4EF6}" type="presOf" srcId="{0C6092E2-6193-41FC-946E-98E33E9DD5AB}" destId="{97A43E5C-C273-BC47-BB32-3635B4FA4031}" srcOrd="0" destOrd="0" presId="urn:microsoft.com/office/officeart/2005/8/layout/default"/>
    <dgm:cxn modelId="{EA396270-C461-9547-87BC-9B5375BC9BE6}" type="presParOf" srcId="{97A43E5C-C273-BC47-BB32-3635B4FA4031}" destId="{C4DF659B-5EFB-A144-BE86-341865451B64}" srcOrd="0" destOrd="0" presId="urn:microsoft.com/office/officeart/2005/8/layout/default"/>
    <dgm:cxn modelId="{C71744B0-5147-1447-A93E-CA0DD87E8A97}" type="presParOf" srcId="{97A43E5C-C273-BC47-BB32-3635B4FA4031}" destId="{3973FE96-7365-3640-97CC-9C86DA6C1212}" srcOrd="1" destOrd="0" presId="urn:microsoft.com/office/officeart/2005/8/layout/default"/>
    <dgm:cxn modelId="{1B0A75D4-C9C0-8A42-852B-039DF534E228}" type="presParOf" srcId="{97A43E5C-C273-BC47-BB32-3635B4FA4031}" destId="{A9244CEA-F5FC-534E-A548-3C2D05436735}" srcOrd="2" destOrd="0" presId="urn:microsoft.com/office/officeart/2005/8/layout/default"/>
    <dgm:cxn modelId="{51B85EA5-08FE-B44D-BB48-2CD94B840E71}" type="presParOf" srcId="{97A43E5C-C273-BC47-BB32-3635B4FA4031}" destId="{0577FED9-8814-B848-81DB-F3F6B29E73BB}" srcOrd="3" destOrd="0" presId="urn:microsoft.com/office/officeart/2005/8/layout/default"/>
    <dgm:cxn modelId="{3D54ABFC-2170-0445-BE9D-D7957ACA3E7A}" type="presParOf" srcId="{97A43E5C-C273-BC47-BB32-3635B4FA4031}" destId="{FB865829-5573-CE44-B8E4-C843E9F436B6}" srcOrd="4" destOrd="0" presId="urn:microsoft.com/office/officeart/2005/8/layout/default"/>
    <dgm:cxn modelId="{26184C3B-206B-8F45-91EC-94002ADB3D10}" type="presParOf" srcId="{97A43E5C-C273-BC47-BB32-3635B4FA4031}" destId="{A26AF932-D7A8-314C-8401-697DDCE8F911}" srcOrd="5" destOrd="0" presId="urn:microsoft.com/office/officeart/2005/8/layout/default"/>
    <dgm:cxn modelId="{3B41EBC3-7591-FA46-B8C6-DCF30DD30605}" type="presParOf" srcId="{97A43E5C-C273-BC47-BB32-3635B4FA4031}" destId="{93611224-4645-BE49-9867-C21506DBDDD9}"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B99A6C-3E8D-9548-9BF9-591D28F5270E}" type="doc">
      <dgm:prSet loTypeId="urn:microsoft.com/office/officeart/2005/8/layout/hProcess9" loCatId="process" qsTypeId="urn:microsoft.com/office/officeart/2005/8/quickstyle/simple1" qsCatId="simple" csTypeId="urn:microsoft.com/office/officeart/2005/8/colors/accent2_2" csCatId="accent2" phldr="1"/>
      <dgm:spPr/>
      <dgm:t>
        <a:bodyPr/>
        <a:lstStyle/>
        <a:p>
          <a:endParaRPr lang="it-IT"/>
        </a:p>
      </dgm:t>
    </dgm:pt>
    <dgm:pt modelId="{B841F7DB-B1DF-044D-957E-8189F818BAE1}">
      <dgm:prSet custT="1"/>
      <dgm:spPr>
        <a:solidFill>
          <a:schemeClr val="accent2"/>
        </a:solidFill>
      </dgm:spPr>
      <dgm:t>
        <a:bodyPr/>
        <a:lstStyle/>
        <a:p>
          <a:r>
            <a:rPr lang="it-FI" sz="2000" dirty="0"/>
            <a:t>Need Recognition</a:t>
          </a:r>
        </a:p>
      </dgm:t>
    </dgm:pt>
    <dgm:pt modelId="{7DE6025D-727B-3342-88B9-39BA5D4F7E16}" type="parTrans" cxnId="{760531EB-5095-104A-8417-C8CA7099DB9E}">
      <dgm:prSet/>
      <dgm:spPr/>
      <dgm:t>
        <a:bodyPr/>
        <a:lstStyle/>
        <a:p>
          <a:endParaRPr lang="it-IT" sz="2000"/>
        </a:p>
      </dgm:t>
    </dgm:pt>
    <dgm:pt modelId="{D750284D-4563-8749-9723-208C7C08C313}" type="sibTrans" cxnId="{760531EB-5095-104A-8417-C8CA7099DB9E}">
      <dgm:prSet/>
      <dgm:spPr/>
      <dgm:t>
        <a:bodyPr/>
        <a:lstStyle/>
        <a:p>
          <a:endParaRPr lang="it-IT" sz="2000"/>
        </a:p>
      </dgm:t>
    </dgm:pt>
    <dgm:pt modelId="{7FD3E38A-A508-A940-9D87-5EAC620BC2EF}">
      <dgm:prSet custT="1"/>
      <dgm:spPr>
        <a:solidFill>
          <a:schemeClr val="accent2"/>
        </a:solidFill>
      </dgm:spPr>
      <dgm:t>
        <a:bodyPr/>
        <a:lstStyle/>
        <a:p>
          <a:r>
            <a:rPr lang="it-FI" sz="2000" dirty="0"/>
            <a:t>Information Search</a:t>
          </a:r>
        </a:p>
      </dgm:t>
    </dgm:pt>
    <dgm:pt modelId="{36F19BFF-754E-984F-824F-996E34188BFE}" type="parTrans" cxnId="{CDFD4763-7501-7845-8343-1F26BBA6628B}">
      <dgm:prSet/>
      <dgm:spPr/>
      <dgm:t>
        <a:bodyPr/>
        <a:lstStyle/>
        <a:p>
          <a:endParaRPr lang="it-IT" sz="2000"/>
        </a:p>
      </dgm:t>
    </dgm:pt>
    <dgm:pt modelId="{37627963-7CA9-F64D-91FA-EF0BA17FE3DF}" type="sibTrans" cxnId="{CDFD4763-7501-7845-8343-1F26BBA6628B}">
      <dgm:prSet/>
      <dgm:spPr/>
      <dgm:t>
        <a:bodyPr/>
        <a:lstStyle/>
        <a:p>
          <a:endParaRPr lang="it-IT" sz="2000"/>
        </a:p>
      </dgm:t>
    </dgm:pt>
    <dgm:pt modelId="{AEA71CE9-089D-3740-BD2E-2297F5C229F2}">
      <dgm:prSet custT="1"/>
      <dgm:spPr>
        <a:solidFill>
          <a:schemeClr val="accent2"/>
        </a:solidFill>
      </dgm:spPr>
      <dgm:t>
        <a:bodyPr/>
        <a:lstStyle/>
        <a:p>
          <a:r>
            <a:rPr lang="it-FI" sz="2000" dirty="0"/>
            <a:t>Purchase</a:t>
          </a:r>
        </a:p>
      </dgm:t>
    </dgm:pt>
    <dgm:pt modelId="{D92C398D-9F73-DC4F-A4D1-80C296ACB3C9}" type="parTrans" cxnId="{9D602546-6E63-3B48-90DF-5A83B337EC23}">
      <dgm:prSet/>
      <dgm:spPr/>
      <dgm:t>
        <a:bodyPr/>
        <a:lstStyle/>
        <a:p>
          <a:endParaRPr lang="it-IT" sz="2000"/>
        </a:p>
      </dgm:t>
    </dgm:pt>
    <dgm:pt modelId="{4560CA90-E5FE-604C-BE27-DFF7FE8B520D}" type="sibTrans" cxnId="{9D602546-6E63-3B48-90DF-5A83B337EC23}">
      <dgm:prSet/>
      <dgm:spPr/>
      <dgm:t>
        <a:bodyPr/>
        <a:lstStyle/>
        <a:p>
          <a:endParaRPr lang="it-IT" sz="2000"/>
        </a:p>
      </dgm:t>
    </dgm:pt>
    <dgm:pt modelId="{5338CA1D-8B48-B44E-A86E-20A7136E7EEB}">
      <dgm:prSet custT="1"/>
      <dgm:spPr>
        <a:solidFill>
          <a:schemeClr val="accent2"/>
        </a:solidFill>
      </dgm:spPr>
      <dgm:t>
        <a:bodyPr/>
        <a:lstStyle/>
        <a:p>
          <a:r>
            <a:rPr lang="it-FI" sz="2000" dirty="0"/>
            <a:t>Evaluation of Alternatives</a:t>
          </a:r>
        </a:p>
      </dgm:t>
    </dgm:pt>
    <dgm:pt modelId="{6599F2A4-BC26-9A4D-B0AE-EE6659E9AE29}" type="parTrans" cxnId="{3EC01149-BDCE-4B4C-998B-7DCBB8955FAB}">
      <dgm:prSet/>
      <dgm:spPr/>
      <dgm:t>
        <a:bodyPr/>
        <a:lstStyle/>
        <a:p>
          <a:endParaRPr lang="it-IT" sz="2000"/>
        </a:p>
      </dgm:t>
    </dgm:pt>
    <dgm:pt modelId="{351FFE7C-20A6-9F4B-BD69-2C8FCF10F07D}" type="sibTrans" cxnId="{3EC01149-BDCE-4B4C-998B-7DCBB8955FAB}">
      <dgm:prSet/>
      <dgm:spPr/>
      <dgm:t>
        <a:bodyPr/>
        <a:lstStyle/>
        <a:p>
          <a:endParaRPr lang="it-IT" sz="2000"/>
        </a:p>
      </dgm:t>
    </dgm:pt>
    <dgm:pt modelId="{857DA3EE-1EBC-0343-AA38-E860F14CB559}">
      <dgm:prSet custT="1"/>
      <dgm:spPr>
        <a:solidFill>
          <a:schemeClr val="accent2"/>
        </a:solidFill>
      </dgm:spPr>
      <dgm:t>
        <a:bodyPr/>
        <a:lstStyle/>
        <a:p>
          <a:r>
            <a:rPr lang="it-FI" sz="2000" dirty="0"/>
            <a:t>Reaction</a:t>
          </a:r>
        </a:p>
      </dgm:t>
    </dgm:pt>
    <dgm:pt modelId="{A84C7BDD-E4D9-864E-8EE0-75A44F9345D0}" type="parTrans" cxnId="{1D1D573E-6734-0647-8020-773D55AD4168}">
      <dgm:prSet/>
      <dgm:spPr/>
      <dgm:t>
        <a:bodyPr/>
        <a:lstStyle/>
        <a:p>
          <a:endParaRPr lang="it-IT" sz="2000"/>
        </a:p>
      </dgm:t>
    </dgm:pt>
    <dgm:pt modelId="{40CBC536-010D-A44E-8862-CCC32732D709}" type="sibTrans" cxnId="{1D1D573E-6734-0647-8020-773D55AD4168}">
      <dgm:prSet/>
      <dgm:spPr/>
      <dgm:t>
        <a:bodyPr/>
        <a:lstStyle/>
        <a:p>
          <a:endParaRPr lang="it-IT" sz="2000"/>
        </a:p>
      </dgm:t>
    </dgm:pt>
    <dgm:pt modelId="{CD0E4CBE-BFEA-EE4D-A40B-571BC51A9F34}" type="pres">
      <dgm:prSet presAssocID="{54B99A6C-3E8D-9548-9BF9-591D28F5270E}" presName="CompostProcess" presStyleCnt="0">
        <dgm:presLayoutVars>
          <dgm:dir/>
          <dgm:resizeHandles val="exact"/>
        </dgm:presLayoutVars>
      </dgm:prSet>
      <dgm:spPr/>
    </dgm:pt>
    <dgm:pt modelId="{90376888-CC8F-5043-BEAA-A581815B4D4D}" type="pres">
      <dgm:prSet presAssocID="{54B99A6C-3E8D-9548-9BF9-591D28F5270E}" presName="arrow" presStyleLbl="bgShp" presStyleIdx="0" presStyleCnt="1" custScaleX="117647"/>
      <dgm:spPr>
        <a:solidFill>
          <a:schemeClr val="accent2">
            <a:lumMod val="20000"/>
            <a:lumOff val="80000"/>
          </a:schemeClr>
        </a:solidFill>
      </dgm:spPr>
    </dgm:pt>
    <dgm:pt modelId="{790A0913-CA3B-F443-9977-FE7A085F750F}" type="pres">
      <dgm:prSet presAssocID="{54B99A6C-3E8D-9548-9BF9-591D28F5270E}" presName="linearProcess" presStyleCnt="0"/>
      <dgm:spPr/>
    </dgm:pt>
    <dgm:pt modelId="{68CDADAD-4C96-914C-8E2B-2CAD2C8B9C62}" type="pres">
      <dgm:prSet presAssocID="{B841F7DB-B1DF-044D-957E-8189F818BAE1}" presName="textNode" presStyleLbl="node1" presStyleIdx="0" presStyleCnt="5" custScaleX="56448" custScaleY="56448" custLinFactNeighborX="48479" custLinFactNeighborY="292">
        <dgm:presLayoutVars>
          <dgm:bulletEnabled val="1"/>
        </dgm:presLayoutVars>
      </dgm:prSet>
      <dgm:spPr/>
    </dgm:pt>
    <dgm:pt modelId="{1D450BC7-435C-6747-BBF2-B67EC491CB7A}" type="pres">
      <dgm:prSet presAssocID="{D750284D-4563-8749-9723-208C7C08C313}" presName="sibTrans" presStyleCnt="0"/>
      <dgm:spPr/>
    </dgm:pt>
    <dgm:pt modelId="{88A38C72-8F38-204D-9D6D-769FFC8470D5}" type="pres">
      <dgm:prSet presAssocID="{7FD3E38A-A508-A940-9D87-5EAC620BC2EF}" presName="textNode" presStyleLbl="node1" presStyleIdx="1" presStyleCnt="5" custScaleX="56448" custScaleY="56448">
        <dgm:presLayoutVars>
          <dgm:bulletEnabled val="1"/>
        </dgm:presLayoutVars>
      </dgm:prSet>
      <dgm:spPr/>
    </dgm:pt>
    <dgm:pt modelId="{88E4AD1B-FB0F-4343-A2E8-54829E057C4F}" type="pres">
      <dgm:prSet presAssocID="{37627963-7CA9-F64D-91FA-EF0BA17FE3DF}" presName="sibTrans" presStyleCnt="0"/>
      <dgm:spPr/>
    </dgm:pt>
    <dgm:pt modelId="{9FB8A429-85F7-2041-BF61-471C2AE524C9}" type="pres">
      <dgm:prSet presAssocID="{5338CA1D-8B48-B44E-A86E-20A7136E7EEB}" presName="textNode" presStyleLbl="node1" presStyleIdx="2" presStyleCnt="5" custScaleX="56448" custScaleY="56448" custLinFactNeighborX="-52882" custLinFactNeighborY="-2004">
        <dgm:presLayoutVars>
          <dgm:bulletEnabled val="1"/>
        </dgm:presLayoutVars>
      </dgm:prSet>
      <dgm:spPr/>
    </dgm:pt>
    <dgm:pt modelId="{94D5B1C4-457F-C24E-B0AF-14A7A845F87D}" type="pres">
      <dgm:prSet presAssocID="{351FFE7C-20A6-9F4B-BD69-2C8FCF10F07D}" presName="sibTrans" presStyleCnt="0"/>
      <dgm:spPr/>
    </dgm:pt>
    <dgm:pt modelId="{3FD533EE-9F76-2C45-AB01-D768CD64E6B9}" type="pres">
      <dgm:prSet presAssocID="{AEA71CE9-089D-3740-BD2E-2297F5C229F2}" presName="textNode" presStyleLbl="node1" presStyleIdx="3" presStyleCnt="5" custScaleX="56448" custScaleY="56448" custLinFactNeighborX="-94747" custLinFactNeighborY="-2004">
        <dgm:presLayoutVars>
          <dgm:bulletEnabled val="1"/>
        </dgm:presLayoutVars>
      </dgm:prSet>
      <dgm:spPr/>
    </dgm:pt>
    <dgm:pt modelId="{AD2F2A6A-60E8-2E43-AF83-8B741CDC2A94}" type="pres">
      <dgm:prSet presAssocID="{4560CA90-E5FE-604C-BE27-DFF7FE8B520D}" presName="sibTrans" presStyleCnt="0"/>
      <dgm:spPr/>
    </dgm:pt>
    <dgm:pt modelId="{F7AF9260-74AB-5C4B-AD54-E32C510F7727}" type="pres">
      <dgm:prSet presAssocID="{857DA3EE-1EBC-0343-AA38-E860F14CB559}" presName="textNode" presStyleLbl="node1" presStyleIdx="4" presStyleCnt="5" custScaleX="56448" custScaleY="56448" custLinFactX="-9511" custLinFactNeighborX="-100000" custLinFactNeighborY="-2004">
        <dgm:presLayoutVars>
          <dgm:bulletEnabled val="1"/>
        </dgm:presLayoutVars>
      </dgm:prSet>
      <dgm:spPr/>
    </dgm:pt>
  </dgm:ptLst>
  <dgm:cxnLst>
    <dgm:cxn modelId="{EA5EEF33-9D1C-7F4E-82B7-071A660D6780}" type="presOf" srcId="{B841F7DB-B1DF-044D-957E-8189F818BAE1}" destId="{68CDADAD-4C96-914C-8E2B-2CAD2C8B9C62}" srcOrd="0" destOrd="0" presId="urn:microsoft.com/office/officeart/2005/8/layout/hProcess9"/>
    <dgm:cxn modelId="{1D1D573E-6734-0647-8020-773D55AD4168}" srcId="{54B99A6C-3E8D-9548-9BF9-591D28F5270E}" destId="{857DA3EE-1EBC-0343-AA38-E860F14CB559}" srcOrd="4" destOrd="0" parTransId="{A84C7BDD-E4D9-864E-8EE0-75A44F9345D0}" sibTransId="{40CBC536-010D-A44E-8862-CCC32732D709}"/>
    <dgm:cxn modelId="{9D602546-6E63-3B48-90DF-5A83B337EC23}" srcId="{54B99A6C-3E8D-9548-9BF9-591D28F5270E}" destId="{AEA71CE9-089D-3740-BD2E-2297F5C229F2}" srcOrd="3" destOrd="0" parTransId="{D92C398D-9F73-DC4F-A4D1-80C296ACB3C9}" sibTransId="{4560CA90-E5FE-604C-BE27-DFF7FE8B520D}"/>
    <dgm:cxn modelId="{3EC01149-BDCE-4B4C-998B-7DCBB8955FAB}" srcId="{54B99A6C-3E8D-9548-9BF9-591D28F5270E}" destId="{5338CA1D-8B48-B44E-A86E-20A7136E7EEB}" srcOrd="2" destOrd="0" parTransId="{6599F2A4-BC26-9A4D-B0AE-EE6659E9AE29}" sibTransId="{351FFE7C-20A6-9F4B-BD69-2C8FCF10F07D}"/>
    <dgm:cxn modelId="{CDFD4763-7501-7845-8343-1F26BBA6628B}" srcId="{54B99A6C-3E8D-9548-9BF9-591D28F5270E}" destId="{7FD3E38A-A508-A940-9D87-5EAC620BC2EF}" srcOrd="1" destOrd="0" parTransId="{36F19BFF-754E-984F-824F-996E34188BFE}" sibTransId="{37627963-7CA9-F64D-91FA-EF0BA17FE3DF}"/>
    <dgm:cxn modelId="{42AFC579-8D55-6546-A0C2-50F2374B5F77}" type="presOf" srcId="{54B99A6C-3E8D-9548-9BF9-591D28F5270E}" destId="{CD0E4CBE-BFEA-EE4D-A40B-571BC51A9F34}" srcOrd="0" destOrd="0" presId="urn:microsoft.com/office/officeart/2005/8/layout/hProcess9"/>
    <dgm:cxn modelId="{CF79A0B6-9B2E-9445-811C-87077D596DE4}" type="presOf" srcId="{AEA71CE9-089D-3740-BD2E-2297F5C229F2}" destId="{3FD533EE-9F76-2C45-AB01-D768CD64E6B9}" srcOrd="0" destOrd="0" presId="urn:microsoft.com/office/officeart/2005/8/layout/hProcess9"/>
    <dgm:cxn modelId="{239AA9C0-32DA-7B4D-B126-37462A99FD95}" type="presOf" srcId="{857DA3EE-1EBC-0343-AA38-E860F14CB559}" destId="{F7AF9260-74AB-5C4B-AD54-E32C510F7727}" srcOrd="0" destOrd="0" presId="urn:microsoft.com/office/officeart/2005/8/layout/hProcess9"/>
    <dgm:cxn modelId="{2ED7E5C9-A7DB-064E-8C30-A7FEABA7CF51}" type="presOf" srcId="{7FD3E38A-A508-A940-9D87-5EAC620BC2EF}" destId="{88A38C72-8F38-204D-9D6D-769FFC8470D5}" srcOrd="0" destOrd="0" presId="urn:microsoft.com/office/officeart/2005/8/layout/hProcess9"/>
    <dgm:cxn modelId="{179725D2-5E00-514A-812C-4A3590CCC91F}" type="presOf" srcId="{5338CA1D-8B48-B44E-A86E-20A7136E7EEB}" destId="{9FB8A429-85F7-2041-BF61-471C2AE524C9}" srcOrd="0" destOrd="0" presId="urn:microsoft.com/office/officeart/2005/8/layout/hProcess9"/>
    <dgm:cxn modelId="{760531EB-5095-104A-8417-C8CA7099DB9E}" srcId="{54B99A6C-3E8D-9548-9BF9-591D28F5270E}" destId="{B841F7DB-B1DF-044D-957E-8189F818BAE1}" srcOrd="0" destOrd="0" parTransId="{7DE6025D-727B-3342-88B9-39BA5D4F7E16}" sibTransId="{D750284D-4563-8749-9723-208C7C08C313}"/>
    <dgm:cxn modelId="{4BE21AD3-620E-614F-8DF9-0C05495EA302}" type="presParOf" srcId="{CD0E4CBE-BFEA-EE4D-A40B-571BC51A9F34}" destId="{90376888-CC8F-5043-BEAA-A581815B4D4D}" srcOrd="0" destOrd="0" presId="urn:microsoft.com/office/officeart/2005/8/layout/hProcess9"/>
    <dgm:cxn modelId="{B59C4065-3C21-3745-B18A-705FC976F072}" type="presParOf" srcId="{CD0E4CBE-BFEA-EE4D-A40B-571BC51A9F34}" destId="{790A0913-CA3B-F443-9977-FE7A085F750F}" srcOrd="1" destOrd="0" presId="urn:microsoft.com/office/officeart/2005/8/layout/hProcess9"/>
    <dgm:cxn modelId="{D1F317FB-D6A8-554D-92B5-9DE042580FDF}" type="presParOf" srcId="{790A0913-CA3B-F443-9977-FE7A085F750F}" destId="{68CDADAD-4C96-914C-8E2B-2CAD2C8B9C62}" srcOrd="0" destOrd="0" presId="urn:microsoft.com/office/officeart/2005/8/layout/hProcess9"/>
    <dgm:cxn modelId="{B493A8B0-AF17-3B4E-9B5C-4159C6995348}" type="presParOf" srcId="{790A0913-CA3B-F443-9977-FE7A085F750F}" destId="{1D450BC7-435C-6747-BBF2-B67EC491CB7A}" srcOrd="1" destOrd="0" presId="urn:microsoft.com/office/officeart/2005/8/layout/hProcess9"/>
    <dgm:cxn modelId="{1A172E6B-2A18-FA43-B107-BDFDA0714CA7}" type="presParOf" srcId="{790A0913-CA3B-F443-9977-FE7A085F750F}" destId="{88A38C72-8F38-204D-9D6D-769FFC8470D5}" srcOrd="2" destOrd="0" presId="urn:microsoft.com/office/officeart/2005/8/layout/hProcess9"/>
    <dgm:cxn modelId="{B273E16F-DF96-F945-B15E-4A1D0C8F27E0}" type="presParOf" srcId="{790A0913-CA3B-F443-9977-FE7A085F750F}" destId="{88E4AD1B-FB0F-4343-A2E8-54829E057C4F}" srcOrd="3" destOrd="0" presId="urn:microsoft.com/office/officeart/2005/8/layout/hProcess9"/>
    <dgm:cxn modelId="{80608D0D-2D35-324E-A336-53AF24A12FC2}" type="presParOf" srcId="{790A0913-CA3B-F443-9977-FE7A085F750F}" destId="{9FB8A429-85F7-2041-BF61-471C2AE524C9}" srcOrd="4" destOrd="0" presId="urn:microsoft.com/office/officeart/2005/8/layout/hProcess9"/>
    <dgm:cxn modelId="{62675C22-21D0-9C4D-A033-A69AFC35EE40}" type="presParOf" srcId="{790A0913-CA3B-F443-9977-FE7A085F750F}" destId="{94D5B1C4-457F-C24E-B0AF-14A7A845F87D}" srcOrd="5" destOrd="0" presId="urn:microsoft.com/office/officeart/2005/8/layout/hProcess9"/>
    <dgm:cxn modelId="{3545F3AB-9C3B-BB42-A1A6-A01F155F5478}" type="presParOf" srcId="{790A0913-CA3B-F443-9977-FE7A085F750F}" destId="{3FD533EE-9F76-2C45-AB01-D768CD64E6B9}" srcOrd="6" destOrd="0" presId="urn:microsoft.com/office/officeart/2005/8/layout/hProcess9"/>
    <dgm:cxn modelId="{550532FA-502C-C044-AAAD-BEBC683FF676}" type="presParOf" srcId="{790A0913-CA3B-F443-9977-FE7A085F750F}" destId="{AD2F2A6A-60E8-2E43-AF83-8B741CDC2A94}" srcOrd="7" destOrd="0" presId="urn:microsoft.com/office/officeart/2005/8/layout/hProcess9"/>
    <dgm:cxn modelId="{A146C43A-916C-5142-8357-77D288C09F28}" type="presParOf" srcId="{790A0913-CA3B-F443-9977-FE7A085F750F}" destId="{F7AF9260-74AB-5C4B-AD54-E32C510F772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8DB08B-C299-2A43-ABCF-C917657EBFEB}" type="doc">
      <dgm:prSet loTypeId="urn:microsoft.com/office/officeart/2005/8/layout/hierarchy4" loCatId="process" qsTypeId="urn:microsoft.com/office/officeart/2005/8/quickstyle/simple1" qsCatId="simple" csTypeId="urn:microsoft.com/office/officeart/2005/8/colors/accent1_2" csCatId="accent1" phldr="1"/>
      <dgm:spPr/>
      <dgm:t>
        <a:bodyPr/>
        <a:lstStyle/>
        <a:p>
          <a:endParaRPr lang="it-IT"/>
        </a:p>
      </dgm:t>
    </dgm:pt>
    <dgm:pt modelId="{614224AA-9510-DA4F-8833-2C9F62E375AD}">
      <dgm:prSet/>
      <dgm:spPr>
        <a:solidFill>
          <a:srgbClr val="D67D41"/>
        </a:solidFill>
      </dgm:spPr>
      <dgm:t>
        <a:bodyPr/>
        <a:lstStyle/>
        <a:p>
          <a:r>
            <a:rPr lang="en-US" dirty="0"/>
            <a:t>Techno-Shy Shoppers</a:t>
          </a:r>
          <a:endParaRPr lang="it-FI" dirty="0"/>
        </a:p>
      </dgm:t>
    </dgm:pt>
    <dgm:pt modelId="{A965B79F-FC4A-1B45-AD4E-28471AC80CD1}" type="parTrans" cxnId="{C2F6724F-FFF0-5D4E-911C-6B590C7C0E1E}">
      <dgm:prSet/>
      <dgm:spPr/>
      <dgm:t>
        <a:bodyPr/>
        <a:lstStyle/>
        <a:p>
          <a:endParaRPr lang="it-IT"/>
        </a:p>
      </dgm:t>
    </dgm:pt>
    <dgm:pt modelId="{74187BF5-1C4A-474F-B1DB-CF26EC0125A6}" type="sibTrans" cxnId="{C2F6724F-FFF0-5D4E-911C-6B590C7C0E1E}">
      <dgm:prSet/>
      <dgm:spPr/>
      <dgm:t>
        <a:bodyPr/>
        <a:lstStyle/>
        <a:p>
          <a:endParaRPr lang="it-IT"/>
        </a:p>
      </dgm:t>
    </dgm:pt>
    <dgm:pt modelId="{D23584EB-84AE-574F-9CC4-3A0E5C3A892E}">
      <dgm:prSet/>
      <dgm:spPr>
        <a:solidFill>
          <a:srgbClr val="9D2E41"/>
        </a:solidFill>
      </dgm:spPr>
      <dgm:t>
        <a:bodyPr/>
        <a:lstStyle/>
        <a:p>
          <a:r>
            <a:rPr lang="en-US" b="0" dirty="0"/>
            <a:t>Occasional Online Shoppers </a:t>
          </a:r>
          <a:endParaRPr lang="it-FI" dirty="0"/>
        </a:p>
      </dgm:t>
    </dgm:pt>
    <dgm:pt modelId="{72295E73-CF61-A441-BA9E-187D8CE86636}" type="parTrans" cxnId="{6915ABB5-98A4-724B-AFC3-08041CE6DEC8}">
      <dgm:prSet/>
      <dgm:spPr/>
      <dgm:t>
        <a:bodyPr/>
        <a:lstStyle/>
        <a:p>
          <a:endParaRPr lang="it-IT"/>
        </a:p>
      </dgm:t>
    </dgm:pt>
    <dgm:pt modelId="{9E56DE0D-6B37-034E-9A76-64F52C7E2466}" type="sibTrans" cxnId="{6915ABB5-98A4-724B-AFC3-08041CE6DEC8}">
      <dgm:prSet/>
      <dgm:spPr/>
      <dgm:t>
        <a:bodyPr/>
        <a:lstStyle/>
        <a:p>
          <a:endParaRPr lang="it-IT"/>
        </a:p>
      </dgm:t>
    </dgm:pt>
    <dgm:pt modelId="{22B1DE32-574A-C54F-8ED5-8F01BF354FA9}">
      <dgm:prSet/>
      <dgm:spPr>
        <a:solidFill>
          <a:srgbClr val="3269AE"/>
        </a:solidFill>
      </dgm:spPr>
      <dgm:t>
        <a:bodyPr/>
        <a:lstStyle/>
        <a:p>
          <a:r>
            <a:rPr lang="en-US" b="0" dirty="0"/>
            <a:t>Value Seekers </a:t>
          </a:r>
          <a:endParaRPr lang="it-FI" dirty="0"/>
        </a:p>
      </dgm:t>
    </dgm:pt>
    <dgm:pt modelId="{E770E89B-FEB7-6C4B-B7B3-3901A3BA01D7}" type="parTrans" cxnId="{9ABCBB0A-CD14-074C-97E9-6B950C574179}">
      <dgm:prSet/>
      <dgm:spPr/>
      <dgm:t>
        <a:bodyPr/>
        <a:lstStyle/>
        <a:p>
          <a:endParaRPr lang="it-IT"/>
        </a:p>
      </dgm:t>
    </dgm:pt>
    <dgm:pt modelId="{478D37B2-2294-3D45-B736-94266CA8C99A}" type="sibTrans" cxnId="{9ABCBB0A-CD14-074C-97E9-6B950C574179}">
      <dgm:prSet/>
      <dgm:spPr/>
      <dgm:t>
        <a:bodyPr/>
        <a:lstStyle/>
        <a:p>
          <a:endParaRPr lang="it-IT"/>
        </a:p>
      </dgm:t>
    </dgm:pt>
    <dgm:pt modelId="{01377C67-459B-884F-97D5-7EA6951A05B8}">
      <dgm:prSet/>
      <dgm:spPr>
        <a:solidFill>
          <a:srgbClr val="6B4B97"/>
        </a:solidFill>
      </dgm:spPr>
      <dgm:t>
        <a:bodyPr/>
        <a:lstStyle/>
        <a:p>
          <a:r>
            <a:rPr lang="en-US" b="0" dirty="0"/>
            <a:t>Digital Shopaholics </a:t>
          </a:r>
          <a:endParaRPr lang="it-FI" dirty="0"/>
        </a:p>
      </dgm:t>
    </dgm:pt>
    <dgm:pt modelId="{0679D2A5-577F-6847-8B2E-5F98692C20F0}" type="parTrans" cxnId="{49A39DE7-CB61-D142-93D1-6B1CB3755CE6}">
      <dgm:prSet/>
      <dgm:spPr/>
      <dgm:t>
        <a:bodyPr/>
        <a:lstStyle/>
        <a:p>
          <a:endParaRPr lang="it-IT"/>
        </a:p>
      </dgm:t>
    </dgm:pt>
    <dgm:pt modelId="{98B37811-135C-8E40-84F6-974AF08602B7}" type="sibTrans" cxnId="{49A39DE7-CB61-D142-93D1-6B1CB3755CE6}">
      <dgm:prSet/>
      <dgm:spPr/>
      <dgm:t>
        <a:bodyPr/>
        <a:lstStyle/>
        <a:p>
          <a:endParaRPr lang="it-IT"/>
        </a:p>
      </dgm:t>
    </dgm:pt>
    <dgm:pt modelId="{287FB1F7-364C-D145-9C4B-356AE8F58DDA}">
      <dgm:prSet/>
      <dgm:spPr>
        <a:solidFill>
          <a:srgbClr val="4F97B1"/>
        </a:solidFill>
      </dgm:spPr>
      <dgm:t>
        <a:bodyPr/>
        <a:lstStyle/>
        <a:p>
          <a:r>
            <a:rPr lang="en-US" b="0" dirty="0"/>
            <a:t>Social Digital Shoppers </a:t>
          </a:r>
          <a:endParaRPr lang="it-FI" dirty="0"/>
        </a:p>
      </dgm:t>
    </dgm:pt>
    <dgm:pt modelId="{2C334F29-664F-5349-8F6E-B3BDEC335653}" type="parTrans" cxnId="{B12153E6-3AA8-0049-A541-C31692A48C86}">
      <dgm:prSet/>
      <dgm:spPr/>
      <dgm:t>
        <a:bodyPr/>
        <a:lstStyle/>
        <a:p>
          <a:endParaRPr lang="it-IT"/>
        </a:p>
      </dgm:t>
    </dgm:pt>
    <dgm:pt modelId="{C55BED98-DD83-8B42-B6B4-0EC29D5C346E}" type="sibTrans" cxnId="{B12153E6-3AA8-0049-A541-C31692A48C86}">
      <dgm:prSet/>
      <dgm:spPr/>
      <dgm:t>
        <a:bodyPr/>
        <a:lstStyle/>
        <a:p>
          <a:endParaRPr lang="it-IT"/>
        </a:p>
      </dgm:t>
    </dgm:pt>
    <dgm:pt modelId="{E9AE1DB9-A3F8-3947-8138-B6B78E6F08E3}">
      <dgm:prSet/>
      <dgm:spPr>
        <a:solidFill>
          <a:srgbClr val="7DAD55"/>
        </a:solidFill>
      </dgm:spPr>
      <dgm:t>
        <a:bodyPr/>
        <a:lstStyle/>
        <a:p>
          <a:r>
            <a:rPr lang="en-US" b="0" dirty="0"/>
            <a:t>Rational Online Shoppers </a:t>
          </a:r>
          <a:endParaRPr lang="it-FI" dirty="0"/>
        </a:p>
      </dgm:t>
    </dgm:pt>
    <dgm:pt modelId="{582189FF-CC19-7A44-8176-2FFE6421ECA2}" type="parTrans" cxnId="{5205196F-FBB9-D646-AB16-30F9F4369E94}">
      <dgm:prSet/>
      <dgm:spPr/>
      <dgm:t>
        <a:bodyPr/>
        <a:lstStyle/>
        <a:p>
          <a:endParaRPr lang="it-IT"/>
        </a:p>
      </dgm:t>
    </dgm:pt>
    <dgm:pt modelId="{FB8DD326-52C4-C84B-883E-AFCDF68EA7F0}" type="sibTrans" cxnId="{5205196F-FBB9-D646-AB16-30F9F4369E94}">
      <dgm:prSet/>
      <dgm:spPr/>
      <dgm:t>
        <a:bodyPr/>
        <a:lstStyle/>
        <a:p>
          <a:endParaRPr lang="it-IT"/>
        </a:p>
      </dgm:t>
    </dgm:pt>
    <dgm:pt modelId="{93EDB06F-3C0E-904E-8417-102E99C01404}" type="pres">
      <dgm:prSet presAssocID="{A78DB08B-C299-2A43-ABCF-C917657EBFEB}" presName="Name0" presStyleCnt="0">
        <dgm:presLayoutVars>
          <dgm:chPref val="1"/>
          <dgm:dir/>
          <dgm:animOne val="branch"/>
          <dgm:animLvl val="lvl"/>
          <dgm:resizeHandles/>
        </dgm:presLayoutVars>
      </dgm:prSet>
      <dgm:spPr/>
    </dgm:pt>
    <dgm:pt modelId="{492F1FD0-81A7-B049-AD7B-33C12219B934}" type="pres">
      <dgm:prSet presAssocID="{614224AA-9510-DA4F-8833-2C9F62E375AD}" presName="vertOne" presStyleCnt="0"/>
      <dgm:spPr/>
    </dgm:pt>
    <dgm:pt modelId="{B51103AB-A968-4D4F-98C3-299FD70212A8}" type="pres">
      <dgm:prSet presAssocID="{614224AA-9510-DA4F-8833-2C9F62E375AD}" presName="txOne" presStyleLbl="node0" presStyleIdx="0" presStyleCnt="6">
        <dgm:presLayoutVars>
          <dgm:chPref val="3"/>
        </dgm:presLayoutVars>
      </dgm:prSet>
      <dgm:spPr/>
    </dgm:pt>
    <dgm:pt modelId="{5EEB3D10-B792-2648-A5B2-34185B227F49}" type="pres">
      <dgm:prSet presAssocID="{614224AA-9510-DA4F-8833-2C9F62E375AD}" presName="horzOne" presStyleCnt="0"/>
      <dgm:spPr/>
    </dgm:pt>
    <dgm:pt modelId="{4AEF98FD-8475-EA46-9384-F49F4C4B3E68}" type="pres">
      <dgm:prSet presAssocID="{74187BF5-1C4A-474F-B1DB-CF26EC0125A6}" presName="sibSpaceOne" presStyleCnt="0"/>
      <dgm:spPr/>
    </dgm:pt>
    <dgm:pt modelId="{A6AE9F01-DE2E-3C42-AC45-916DB954296E}" type="pres">
      <dgm:prSet presAssocID="{D23584EB-84AE-574F-9CC4-3A0E5C3A892E}" presName="vertOne" presStyleCnt="0"/>
      <dgm:spPr/>
    </dgm:pt>
    <dgm:pt modelId="{7E2EEC7B-6042-5345-83EC-F40D5FF101BA}" type="pres">
      <dgm:prSet presAssocID="{D23584EB-84AE-574F-9CC4-3A0E5C3A892E}" presName="txOne" presStyleLbl="node0" presStyleIdx="1" presStyleCnt="6">
        <dgm:presLayoutVars>
          <dgm:chPref val="3"/>
        </dgm:presLayoutVars>
      </dgm:prSet>
      <dgm:spPr/>
    </dgm:pt>
    <dgm:pt modelId="{57D7CDC9-8312-1F43-8329-A79923EFB65C}" type="pres">
      <dgm:prSet presAssocID="{D23584EB-84AE-574F-9CC4-3A0E5C3A892E}" presName="horzOne" presStyleCnt="0"/>
      <dgm:spPr/>
    </dgm:pt>
    <dgm:pt modelId="{0B33FEC3-81A1-E44D-9E1A-9DEC9A79C7A3}" type="pres">
      <dgm:prSet presAssocID="{9E56DE0D-6B37-034E-9A76-64F52C7E2466}" presName="sibSpaceOne" presStyleCnt="0"/>
      <dgm:spPr/>
    </dgm:pt>
    <dgm:pt modelId="{F10ECF61-5409-2541-9853-52B579DF5538}" type="pres">
      <dgm:prSet presAssocID="{22B1DE32-574A-C54F-8ED5-8F01BF354FA9}" presName="vertOne" presStyleCnt="0"/>
      <dgm:spPr/>
    </dgm:pt>
    <dgm:pt modelId="{D8661A8A-6A61-864C-8349-11FA37E2124C}" type="pres">
      <dgm:prSet presAssocID="{22B1DE32-574A-C54F-8ED5-8F01BF354FA9}" presName="txOne" presStyleLbl="node0" presStyleIdx="2" presStyleCnt="6">
        <dgm:presLayoutVars>
          <dgm:chPref val="3"/>
        </dgm:presLayoutVars>
      </dgm:prSet>
      <dgm:spPr/>
    </dgm:pt>
    <dgm:pt modelId="{816264F1-4063-474B-9C07-73F09E4D8A25}" type="pres">
      <dgm:prSet presAssocID="{22B1DE32-574A-C54F-8ED5-8F01BF354FA9}" presName="horzOne" presStyleCnt="0"/>
      <dgm:spPr/>
    </dgm:pt>
    <dgm:pt modelId="{F25B66C8-3FC5-F34C-869F-F404FDBAD976}" type="pres">
      <dgm:prSet presAssocID="{478D37B2-2294-3D45-B736-94266CA8C99A}" presName="sibSpaceOne" presStyleCnt="0"/>
      <dgm:spPr/>
    </dgm:pt>
    <dgm:pt modelId="{3EB21772-A2F6-A144-AF6F-D091711A825F}" type="pres">
      <dgm:prSet presAssocID="{01377C67-459B-884F-97D5-7EA6951A05B8}" presName="vertOne" presStyleCnt="0"/>
      <dgm:spPr/>
    </dgm:pt>
    <dgm:pt modelId="{2D3A129E-7B48-454D-BB77-77BE7546B60D}" type="pres">
      <dgm:prSet presAssocID="{01377C67-459B-884F-97D5-7EA6951A05B8}" presName="txOne" presStyleLbl="node0" presStyleIdx="3" presStyleCnt="6">
        <dgm:presLayoutVars>
          <dgm:chPref val="3"/>
        </dgm:presLayoutVars>
      </dgm:prSet>
      <dgm:spPr/>
    </dgm:pt>
    <dgm:pt modelId="{962EC57D-3A3A-BC40-B354-D1BB0C6EC8AE}" type="pres">
      <dgm:prSet presAssocID="{01377C67-459B-884F-97D5-7EA6951A05B8}" presName="horzOne" presStyleCnt="0"/>
      <dgm:spPr/>
    </dgm:pt>
    <dgm:pt modelId="{BFB66B5E-A872-3642-B8E3-F53B843A991F}" type="pres">
      <dgm:prSet presAssocID="{98B37811-135C-8E40-84F6-974AF08602B7}" presName="sibSpaceOne" presStyleCnt="0"/>
      <dgm:spPr/>
    </dgm:pt>
    <dgm:pt modelId="{2E9DC045-8528-1246-A84D-5D29E48223D4}" type="pres">
      <dgm:prSet presAssocID="{287FB1F7-364C-D145-9C4B-356AE8F58DDA}" presName="vertOne" presStyleCnt="0"/>
      <dgm:spPr/>
    </dgm:pt>
    <dgm:pt modelId="{E50114EC-7831-CB49-878A-BF31F6C203A5}" type="pres">
      <dgm:prSet presAssocID="{287FB1F7-364C-D145-9C4B-356AE8F58DDA}" presName="txOne" presStyleLbl="node0" presStyleIdx="4" presStyleCnt="6">
        <dgm:presLayoutVars>
          <dgm:chPref val="3"/>
        </dgm:presLayoutVars>
      </dgm:prSet>
      <dgm:spPr/>
    </dgm:pt>
    <dgm:pt modelId="{76002AAB-5C8E-1345-ABDA-D7BCC3D77E87}" type="pres">
      <dgm:prSet presAssocID="{287FB1F7-364C-D145-9C4B-356AE8F58DDA}" presName="horzOne" presStyleCnt="0"/>
      <dgm:spPr/>
    </dgm:pt>
    <dgm:pt modelId="{3EA87F68-BBA2-7C43-8B29-FA10C648355B}" type="pres">
      <dgm:prSet presAssocID="{C55BED98-DD83-8B42-B6B4-0EC29D5C346E}" presName="sibSpaceOne" presStyleCnt="0"/>
      <dgm:spPr/>
    </dgm:pt>
    <dgm:pt modelId="{1B3DA9FD-26A1-A649-BEB7-B5A39CF185DC}" type="pres">
      <dgm:prSet presAssocID="{E9AE1DB9-A3F8-3947-8138-B6B78E6F08E3}" presName="vertOne" presStyleCnt="0"/>
      <dgm:spPr/>
    </dgm:pt>
    <dgm:pt modelId="{F9F149CE-CDC2-3C48-86FD-0BE7CCDDBA0A}" type="pres">
      <dgm:prSet presAssocID="{E9AE1DB9-A3F8-3947-8138-B6B78E6F08E3}" presName="txOne" presStyleLbl="node0" presStyleIdx="5" presStyleCnt="6">
        <dgm:presLayoutVars>
          <dgm:chPref val="3"/>
        </dgm:presLayoutVars>
      </dgm:prSet>
      <dgm:spPr/>
    </dgm:pt>
    <dgm:pt modelId="{2DAFB44D-2502-9240-8995-41EFECE8F462}" type="pres">
      <dgm:prSet presAssocID="{E9AE1DB9-A3F8-3947-8138-B6B78E6F08E3}" presName="horzOne" presStyleCnt="0"/>
      <dgm:spPr/>
    </dgm:pt>
  </dgm:ptLst>
  <dgm:cxnLst>
    <dgm:cxn modelId="{9ABCBB0A-CD14-074C-97E9-6B950C574179}" srcId="{A78DB08B-C299-2A43-ABCF-C917657EBFEB}" destId="{22B1DE32-574A-C54F-8ED5-8F01BF354FA9}" srcOrd="2" destOrd="0" parTransId="{E770E89B-FEB7-6C4B-B7B3-3901A3BA01D7}" sibTransId="{478D37B2-2294-3D45-B736-94266CA8C99A}"/>
    <dgm:cxn modelId="{C2F6724F-FFF0-5D4E-911C-6B590C7C0E1E}" srcId="{A78DB08B-C299-2A43-ABCF-C917657EBFEB}" destId="{614224AA-9510-DA4F-8833-2C9F62E375AD}" srcOrd="0" destOrd="0" parTransId="{A965B79F-FC4A-1B45-AD4E-28471AC80CD1}" sibTransId="{74187BF5-1C4A-474F-B1DB-CF26EC0125A6}"/>
    <dgm:cxn modelId="{CABA0E59-89E5-D94A-A149-5D4D320ECB91}" type="presOf" srcId="{22B1DE32-574A-C54F-8ED5-8F01BF354FA9}" destId="{D8661A8A-6A61-864C-8349-11FA37E2124C}" srcOrd="0" destOrd="0" presId="urn:microsoft.com/office/officeart/2005/8/layout/hierarchy4"/>
    <dgm:cxn modelId="{5205196F-FBB9-D646-AB16-30F9F4369E94}" srcId="{A78DB08B-C299-2A43-ABCF-C917657EBFEB}" destId="{E9AE1DB9-A3F8-3947-8138-B6B78E6F08E3}" srcOrd="5" destOrd="0" parTransId="{582189FF-CC19-7A44-8176-2FFE6421ECA2}" sibTransId="{FB8DD326-52C4-C84B-883E-AFCDF68EA7F0}"/>
    <dgm:cxn modelId="{656ADA77-1537-1346-A9C7-871BD4DB170D}" type="presOf" srcId="{01377C67-459B-884F-97D5-7EA6951A05B8}" destId="{2D3A129E-7B48-454D-BB77-77BE7546B60D}" srcOrd="0" destOrd="0" presId="urn:microsoft.com/office/officeart/2005/8/layout/hierarchy4"/>
    <dgm:cxn modelId="{C66D5FB1-A403-C044-8D03-255EC083B9DB}" type="presOf" srcId="{A78DB08B-C299-2A43-ABCF-C917657EBFEB}" destId="{93EDB06F-3C0E-904E-8417-102E99C01404}" srcOrd="0" destOrd="0" presId="urn:microsoft.com/office/officeart/2005/8/layout/hierarchy4"/>
    <dgm:cxn modelId="{66227DB3-2A92-A848-A63F-1872CB940516}" type="presOf" srcId="{287FB1F7-364C-D145-9C4B-356AE8F58DDA}" destId="{E50114EC-7831-CB49-878A-BF31F6C203A5}" srcOrd="0" destOrd="0" presId="urn:microsoft.com/office/officeart/2005/8/layout/hierarchy4"/>
    <dgm:cxn modelId="{6915ABB5-98A4-724B-AFC3-08041CE6DEC8}" srcId="{A78DB08B-C299-2A43-ABCF-C917657EBFEB}" destId="{D23584EB-84AE-574F-9CC4-3A0E5C3A892E}" srcOrd="1" destOrd="0" parTransId="{72295E73-CF61-A441-BA9E-187D8CE86636}" sibTransId="{9E56DE0D-6B37-034E-9A76-64F52C7E2466}"/>
    <dgm:cxn modelId="{F039B1BF-C2DC-1948-8251-73F1749F4746}" type="presOf" srcId="{D23584EB-84AE-574F-9CC4-3A0E5C3A892E}" destId="{7E2EEC7B-6042-5345-83EC-F40D5FF101BA}" srcOrd="0" destOrd="0" presId="urn:microsoft.com/office/officeart/2005/8/layout/hierarchy4"/>
    <dgm:cxn modelId="{9E86ADDA-61BF-F443-8B05-F5A02D92723A}" type="presOf" srcId="{614224AA-9510-DA4F-8833-2C9F62E375AD}" destId="{B51103AB-A968-4D4F-98C3-299FD70212A8}" srcOrd="0" destOrd="0" presId="urn:microsoft.com/office/officeart/2005/8/layout/hierarchy4"/>
    <dgm:cxn modelId="{B12153E6-3AA8-0049-A541-C31692A48C86}" srcId="{A78DB08B-C299-2A43-ABCF-C917657EBFEB}" destId="{287FB1F7-364C-D145-9C4B-356AE8F58DDA}" srcOrd="4" destOrd="0" parTransId="{2C334F29-664F-5349-8F6E-B3BDEC335653}" sibTransId="{C55BED98-DD83-8B42-B6B4-0EC29D5C346E}"/>
    <dgm:cxn modelId="{49A39DE7-CB61-D142-93D1-6B1CB3755CE6}" srcId="{A78DB08B-C299-2A43-ABCF-C917657EBFEB}" destId="{01377C67-459B-884F-97D5-7EA6951A05B8}" srcOrd="3" destOrd="0" parTransId="{0679D2A5-577F-6847-8B2E-5F98692C20F0}" sibTransId="{98B37811-135C-8E40-84F6-974AF08602B7}"/>
    <dgm:cxn modelId="{9394DFFE-0CD4-3242-A699-262E53275CE5}" type="presOf" srcId="{E9AE1DB9-A3F8-3947-8138-B6B78E6F08E3}" destId="{F9F149CE-CDC2-3C48-86FD-0BE7CCDDBA0A}" srcOrd="0" destOrd="0" presId="urn:microsoft.com/office/officeart/2005/8/layout/hierarchy4"/>
    <dgm:cxn modelId="{AA03C734-9EB5-2241-9D85-7270AFBE9A34}" type="presParOf" srcId="{93EDB06F-3C0E-904E-8417-102E99C01404}" destId="{492F1FD0-81A7-B049-AD7B-33C12219B934}" srcOrd="0" destOrd="0" presId="urn:microsoft.com/office/officeart/2005/8/layout/hierarchy4"/>
    <dgm:cxn modelId="{B6B259AB-6FF5-D547-9AAD-812D31897231}" type="presParOf" srcId="{492F1FD0-81A7-B049-AD7B-33C12219B934}" destId="{B51103AB-A968-4D4F-98C3-299FD70212A8}" srcOrd="0" destOrd="0" presId="urn:microsoft.com/office/officeart/2005/8/layout/hierarchy4"/>
    <dgm:cxn modelId="{1A117BAC-CB89-3C4C-B4E4-F239FC52CA9F}" type="presParOf" srcId="{492F1FD0-81A7-B049-AD7B-33C12219B934}" destId="{5EEB3D10-B792-2648-A5B2-34185B227F49}" srcOrd="1" destOrd="0" presId="urn:microsoft.com/office/officeart/2005/8/layout/hierarchy4"/>
    <dgm:cxn modelId="{6FDEA599-3C37-8344-84C9-AB7DDEF22F53}" type="presParOf" srcId="{93EDB06F-3C0E-904E-8417-102E99C01404}" destId="{4AEF98FD-8475-EA46-9384-F49F4C4B3E68}" srcOrd="1" destOrd="0" presId="urn:microsoft.com/office/officeart/2005/8/layout/hierarchy4"/>
    <dgm:cxn modelId="{A633659B-33FF-764B-955E-A7D10391C82C}" type="presParOf" srcId="{93EDB06F-3C0E-904E-8417-102E99C01404}" destId="{A6AE9F01-DE2E-3C42-AC45-916DB954296E}" srcOrd="2" destOrd="0" presId="urn:microsoft.com/office/officeart/2005/8/layout/hierarchy4"/>
    <dgm:cxn modelId="{B6A3EF9F-821D-7348-BAB1-DD67165B056D}" type="presParOf" srcId="{A6AE9F01-DE2E-3C42-AC45-916DB954296E}" destId="{7E2EEC7B-6042-5345-83EC-F40D5FF101BA}" srcOrd="0" destOrd="0" presId="urn:microsoft.com/office/officeart/2005/8/layout/hierarchy4"/>
    <dgm:cxn modelId="{2C6A3E48-8C13-844D-A97C-EC591F5D6432}" type="presParOf" srcId="{A6AE9F01-DE2E-3C42-AC45-916DB954296E}" destId="{57D7CDC9-8312-1F43-8329-A79923EFB65C}" srcOrd="1" destOrd="0" presId="urn:microsoft.com/office/officeart/2005/8/layout/hierarchy4"/>
    <dgm:cxn modelId="{7655CA2C-237E-2C4E-AAF9-4EAD217C74F0}" type="presParOf" srcId="{93EDB06F-3C0E-904E-8417-102E99C01404}" destId="{0B33FEC3-81A1-E44D-9E1A-9DEC9A79C7A3}" srcOrd="3" destOrd="0" presId="urn:microsoft.com/office/officeart/2005/8/layout/hierarchy4"/>
    <dgm:cxn modelId="{EA2932BD-F3E4-4F41-9C6B-ABBFFCA512AE}" type="presParOf" srcId="{93EDB06F-3C0E-904E-8417-102E99C01404}" destId="{F10ECF61-5409-2541-9853-52B579DF5538}" srcOrd="4" destOrd="0" presId="urn:microsoft.com/office/officeart/2005/8/layout/hierarchy4"/>
    <dgm:cxn modelId="{6B3B4975-E19C-854C-BA0A-1409E89BF769}" type="presParOf" srcId="{F10ECF61-5409-2541-9853-52B579DF5538}" destId="{D8661A8A-6A61-864C-8349-11FA37E2124C}" srcOrd="0" destOrd="0" presId="urn:microsoft.com/office/officeart/2005/8/layout/hierarchy4"/>
    <dgm:cxn modelId="{010864DD-48F9-6045-946C-D8D6BECCC00A}" type="presParOf" srcId="{F10ECF61-5409-2541-9853-52B579DF5538}" destId="{816264F1-4063-474B-9C07-73F09E4D8A25}" srcOrd="1" destOrd="0" presId="urn:microsoft.com/office/officeart/2005/8/layout/hierarchy4"/>
    <dgm:cxn modelId="{7BD1A996-8583-9A40-BCC9-BEF994408D2A}" type="presParOf" srcId="{93EDB06F-3C0E-904E-8417-102E99C01404}" destId="{F25B66C8-3FC5-F34C-869F-F404FDBAD976}" srcOrd="5" destOrd="0" presId="urn:microsoft.com/office/officeart/2005/8/layout/hierarchy4"/>
    <dgm:cxn modelId="{7DCCEF6C-F491-094D-9A16-FC78F6F97B7B}" type="presParOf" srcId="{93EDB06F-3C0E-904E-8417-102E99C01404}" destId="{3EB21772-A2F6-A144-AF6F-D091711A825F}" srcOrd="6" destOrd="0" presId="urn:microsoft.com/office/officeart/2005/8/layout/hierarchy4"/>
    <dgm:cxn modelId="{06610F37-5277-BC44-9C5F-2540B35D0782}" type="presParOf" srcId="{3EB21772-A2F6-A144-AF6F-D091711A825F}" destId="{2D3A129E-7B48-454D-BB77-77BE7546B60D}" srcOrd="0" destOrd="0" presId="urn:microsoft.com/office/officeart/2005/8/layout/hierarchy4"/>
    <dgm:cxn modelId="{68D8757E-3B74-DA45-9A3A-9C7F437E3184}" type="presParOf" srcId="{3EB21772-A2F6-A144-AF6F-D091711A825F}" destId="{962EC57D-3A3A-BC40-B354-D1BB0C6EC8AE}" srcOrd="1" destOrd="0" presId="urn:microsoft.com/office/officeart/2005/8/layout/hierarchy4"/>
    <dgm:cxn modelId="{9526001F-2F87-BB4E-9625-B1B7992AC3B1}" type="presParOf" srcId="{93EDB06F-3C0E-904E-8417-102E99C01404}" destId="{BFB66B5E-A872-3642-B8E3-F53B843A991F}" srcOrd="7" destOrd="0" presId="urn:microsoft.com/office/officeart/2005/8/layout/hierarchy4"/>
    <dgm:cxn modelId="{A13B2F9D-C94F-AB4A-BA0F-7858CB14D570}" type="presParOf" srcId="{93EDB06F-3C0E-904E-8417-102E99C01404}" destId="{2E9DC045-8528-1246-A84D-5D29E48223D4}" srcOrd="8" destOrd="0" presId="urn:microsoft.com/office/officeart/2005/8/layout/hierarchy4"/>
    <dgm:cxn modelId="{496502AF-D547-D04D-BB5E-22229B41F8FF}" type="presParOf" srcId="{2E9DC045-8528-1246-A84D-5D29E48223D4}" destId="{E50114EC-7831-CB49-878A-BF31F6C203A5}" srcOrd="0" destOrd="0" presId="urn:microsoft.com/office/officeart/2005/8/layout/hierarchy4"/>
    <dgm:cxn modelId="{D65F5586-F415-8E4E-AF35-7C48D4E09EA6}" type="presParOf" srcId="{2E9DC045-8528-1246-A84D-5D29E48223D4}" destId="{76002AAB-5C8E-1345-ABDA-D7BCC3D77E87}" srcOrd="1" destOrd="0" presId="urn:microsoft.com/office/officeart/2005/8/layout/hierarchy4"/>
    <dgm:cxn modelId="{62E974A6-5E0B-D447-BF6D-2589F53F0900}" type="presParOf" srcId="{93EDB06F-3C0E-904E-8417-102E99C01404}" destId="{3EA87F68-BBA2-7C43-8B29-FA10C648355B}" srcOrd="9" destOrd="0" presId="urn:microsoft.com/office/officeart/2005/8/layout/hierarchy4"/>
    <dgm:cxn modelId="{CBA7BAD6-D9FB-FF49-BB83-EA03FDB30FBA}" type="presParOf" srcId="{93EDB06F-3C0E-904E-8417-102E99C01404}" destId="{1B3DA9FD-26A1-A649-BEB7-B5A39CF185DC}" srcOrd="10" destOrd="0" presId="urn:microsoft.com/office/officeart/2005/8/layout/hierarchy4"/>
    <dgm:cxn modelId="{1C9FECCB-1F50-9949-9542-2AD4A1D98FC9}" type="presParOf" srcId="{1B3DA9FD-26A1-A649-BEB7-B5A39CF185DC}" destId="{F9F149CE-CDC2-3C48-86FD-0BE7CCDDBA0A}" srcOrd="0" destOrd="0" presId="urn:microsoft.com/office/officeart/2005/8/layout/hierarchy4"/>
    <dgm:cxn modelId="{CD3B25D1-3C34-E44F-A871-8C3FB189EB38}" type="presParOf" srcId="{1B3DA9FD-26A1-A649-BEB7-B5A39CF185DC}" destId="{2DAFB44D-2502-9240-8995-41EFECE8F46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65531D-77CA-8F43-9D8F-95E9D6DE9B30}"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it-IT"/>
        </a:p>
      </dgm:t>
    </dgm:pt>
    <dgm:pt modelId="{669F061E-2AC1-3D4C-8F10-E5BCAC8629E6}">
      <dgm:prSet/>
      <dgm:spPr>
        <a:ln>
          <a:solidFill>
            <a:schemeClr val="tx1"/>
          </a:solidFill>
        </a:ln>
      </dgm:spPr>
      <dgm:t>
        <a:bodyPr anchor="ctr" anchorCtr="0"/>
        <a:lstStyle/>
        <a:p>
          <a:r>
            <a:rPr lang="en-US" noProof="0" dirty="0"/>
            <a:t>Techno-Shy Shoppers </a:t>
          </a:r>
          <a:r>
            <a:rPr lang="en-US" b="1" noProof="0" dirty="0"/>
            <a:t>are not interested in new technologies </a:t>
          </a:r>
          <a:r>
            <a:rPr lang="en-US" noProof="0" dirty="0"/>
            <a:t>and do not consider digital channels or devices important during any phase of the shopping journey.</a:t>
          </a:r>
        </a:p>
      </dgm:t>
    </dgm:pt>
    <dgm:pt modelId="{9BB2A09E-2C8B-B84F-B086-295F96011BC2}" type="parTrans" cxnId="{768A841A-F5B8-2747-A931-F24ECA2EA4D2}">
      <dgm:prSet/>
      <dgm:spPr/>
      <dgm:t>
        <a:bodyPr/>
        <a:lstStyle/>
        <a:p>
          <a:endParaRPr lang="en-US" noProof="0" dirty="0"/>
        </a:p>
      </dgm:t>
    </dgm:pt>
    <dgm:pt modelId="{3928A763-BD82-9F46-956B-EDDB65B63604}" type="sibTrans" cxnId="{768A841A-F5B8-2747-A931-F24ECA2EA4D2}">
      <dgm:prSet/>
      <dgm:spPr/>
      <dgm:t>
        <a:bodyPr/>
        <a:lstStyle/>
        <a:p>
          <a:endParaRPr lang="en-US" noProof="0" dirty="0"/>
        </a:p>
      </dgm:t>
    </dgm:pt>
    <dgm:pt modelId="{AC0727CC-161E-A045-80BC-F07B5BB772D9}">
      <dgm:prSet/>
      <dgm:spPr>
        <a:ln>
          <a:solidFill>
            <a:schemeClr val="tx1"/>
          </a:solidFill>
        </a:ln>
      </dgm:spPr>
      <dgm:t>
        <a:bodyPr anchor="ctr" anchorCtr="0"/>
        <a:lstStyle/>
        <a:p>
          <a:r>
            <a:rPr lang="en-US" noProof="0" dirty="0"/>
            <a:t>They are </a:t>
          </a:r>
          <a:r>
            <a:rPr lang="en-US" b="1" noProof="0" dirty="0"/>
            <a:t>not frequent or confident online </a:t>
          </a:r>
          <a:r>
            <a:rPr lang="en-US" noProof="0" dirty="0"/>
            <a:t>shoppers and rarely use smartphone apps. </a:t>
          </a:r>
        </a:p>
      </dgm:t>
    </dgm:pt>
    <dgm:pt modelId="{9F5D1A70-7AA4-9B48-8379-0471736BAF94}" type="parTrans" cxnId="{87B1B59F-68E0-4C46-AE57-7D3BF1545AA4}">
      <dgm:prSet/>
      <dgm:spPr/>
      <dgm:t>
        <a:bodyPr/>
        <a:lstStyle/>
        <a:p>
          <a:endParaRPr lang="en-US" noProof="0" dirty="0"/>
        </a:p>
      </dgm:t>
    </dgm:pt>
    <dgm:pt modelId="{23D9D9C9-152C-F34C-825C-F67A23D120BD}" type="sibTrans" cxnId="{87B1B59F-68E0-4C46-AE57-7D3BF1545AA4}">
      <dgm:prSet/>
      <dgm:spPr/>
      <dgm:t>
        <a:bodyPr/>
        <a:lstStyle/>
        <a:p>
          <a:endParaRPr lang="en-US" noProof="0" dirty="0"/>
        </a:p>
      </dgm:t>
    </dgm:pt>
    <dgm:pt modelId="{CBFE7C3F-4507-D940-95DA-C5453A81ACBA}">
      <dgm:prSet/>
      <dgm:spPr>
        <a:ln>
          <a:solidFill>
            <a:schemeClr val="tx1"/>
          </a:solidFill>
        </a:ln>
      </dgm:spPr>
      <dgm:t>
        <a:bodyPr anchor="ctr" anchorCtr="0"/>
        <a:lstStyle/>
        <a:p>
          <a:r>
            <a:rPr lang="en-US" noProof="0" dirty="0"/>
            <a:t>Techno-Shy Shoppers show some slight interest in social media but prefer personal contact via phone/call centers. And they have very little interest in future digital developments. </a:t>
          </a:r>
        </a:p>
      </dgm:t>
    </dgm:pt>
    <dgm:pt modelId="{16F3DB1B-A80C-F144-AF8C-9265B627A7C6}" type="parTrans" cxnId="{69FA21D1-0F3A-7B43-B37A-E9DA2A7DA482}">
      <dgm:prSet/>
      <dgm:spPr/>
      <dgm:t>
        <a:bodyPr/>
        <a:lstStyle/>
        <a:p>
          <a:endParaRPr lang="en-US" noProof="0" dirty="0"/>
        </a:p>
      </dgm:t>
    </dgm:pt>
    <dgm:pt modelId="{A9951132-A22F-CE47-890E-2BF118AB1A62}" type="sibTrans" cxnId="{69FA21D1-0F3A-7B43-B37A-E9DA2A7DA482}">
      <dgm:prSet/>
      <dgm:spPr/>
      <dgm:t>
        <a:bodyPr/>
        <a:lstStyle/>
        <a:p>
          <a:endParaRPr lang="en-US" noProof="0" dirty="0"/>
        </a:p>
      </dgm:t>
    </dgm:pt>
    <dgm:pt modelId="{FDEF14C9-6743-B342-9A6A-C49F26758EF5}">
      <dgm:prSet custT="1"/>
      <dgm:spPr>
        <a:solidFill>
          <a:srgbClr val="D67D41"/>
        </a:solidFill>
        <a:ln>
          <a:solidFill>
            <a:schemeClr val="tx1"/>
          </a:solidFill>
        </a:ln>
      </dgm:spPr>
      <dgm:t>
        <a:bodyPr lIns="251999" rIns="0"/>
        <a:lstStyle/>
        <a:p>
          <a:pPr algn="l"/>
          <a:r>
            <a:rPr lang="en-US" sz="4000" noProof="0" dirty="0"/>
            <a:t>Techno-Shy Shoppers</a:t>
          </a:r>
        </a:p>
      </dgm:t>
    </dgm:pt>
    <dgm:pt modelId="{CFA46BAE-5273-D246-B45C-5B5892DE8D7A}" type="sibTrans" cxnId="{61DF317E-F6EF-3741-A6D0-C2205741C53F}">
      <dgm:prSet/>
      <dgm:spPr/>
      <dgm:t>
        <a:bodyPr/>
        <a:lstStyle/>
        <a:p>
          <a:endParaRPr lang="en-US" noProof="0" dirty="0"/>
        </a:p>
      </dgm:t>
    </dgm:pt>
    <dgm:pt modelId="{C230B984-120F-A147-BA54-34411130267A}" type="parTrans" cxnId="{61DF317E-F6EF-3741-A6D0-C2205741C53F}">
      <dgm:prSet/>
      <dgm:spPr/>
      <dgm:t>
        <a:bodyPr/>
        <a:lstStyle/>
        <a:p>
          <a:endParaRPr lang="en-US" noProof="0" dirty="0"/>
        </a:p>
      </dgm:t>
    </dgm:pt>
    <dgm:pt modelId="{C17E5F16-5070-F847-8AE0-A2500EB87349}" type="pres">
      <dgm:prSet presAssocID="{CD65531D-77CA-8F43-9D8F-95E9D6DE9B30}" presName="diagram" presStyleCnt="0">
        <dgm:presLayoutVars>
          <dgm:dir/>
          <dgm:animLvl val="lvl"/>
          <dgm:resizeHandles val="exact"/>
        </dgm:presLayoutVars>
      </dgm:prSet>
      <dgm:spPr/>
    </dgm:pt>
    <dgm:pt modelId="{AD82FE9F-562E-A44C-9A1D-CF33CF2A3A7C}" type="pres">
      <dgm:prSet presAssocID="{FDEF14C9-6743-B342-9A6A-C49F26758EF5}" presName="compNode" presStyleCnt="0"/>
      <dgm:spPr/>
    </dgm:pt>
    <dgm:pt modelId="{F4091FF7-B1FF-5C49-8D3A-5A2A05EC21E7}" type="pres">
      <dgm:prSet presAssocID="{FDEF14C9-6743-B342-9A6A-C49F26758EF5}" presName="childRect" presStyleLbl="bgAcc1" presStyleIdx="0" presStyleCnt="1">
        <dgm:presLayoutVars>
          <dgm:bulletEnabled val="1"/>
        </dgm:presLayoutVars>
      </dgm:prSet>
      <dgm:spPr/>
    </dgm:pt>
    <dgm:pt modelId="{90F57029-FECA-7B4C-B172-83D51198C19D}" type="pres">
      <dgm:prSet presAssocID="{FDEF14C9-6743-B342-9A6A-C49F26758EF5}" presName="parentText" presStyleLbl="node1" presStyleIdx="0" presStyleCnt="0">
        <dgm:presLayoutVars>
          <dgm:chMax val="0"/>
          <dgm:bulletEnabled val="1"/>
        </dgm:presLayoutVars>
      </dgm:prSet>
      <dgm:spPr/>
    </dgm:pt>
    <dgm:pt modelId="{B86CC8FB-3736-FE41-835D-47C5CB0A5487}" type="pres">
      <dgm:prSet presAssocID="{FDEF14C9-6743-B342-9A6A-C49F26758EF5}" presName="parentRect" presStyleLbl="alignNode1" presStyleIdx="0" presStyleCnt="1"/>
      <dgm:spPr/>
    </dgm:pt>
    <dgm:pt modelId="{C655A598-6BCF-1D46-AF51-45981DD32A4A}" type="pres">
      <dgm:prSet presAssocID="{FDEF14C9-6743-B342-9A6A-C49F26758EF5}" presName="adorn" presStyleLbl="fgAccFollowNode1" presStyleIdx="0" presStyleCnt="1"/>
      <dgm:spPr>
        <a:noFill/>
        <a:ln>
          <a:noFill/>
        </a:ln>
      </dgm:spPr>
    </dgm:pt>
  </dgm:ptLst>
  <dgm:cxnLst>
    <dgm:cxn modelId="{9FFD8B05-1ECE-574C-802F-0E295B392A97}" type="presOf" srcId="{FDEF14C9-6743-B342-9A6A-C49F26758EF5}" destId="{90F57029-FECA-7B4C-B172-83D51198C19D}" srcOrd="0" destOrd="0" presId="urn:microsoft.com/office/officeart/2005/8/layout/bList2"/>
    <dgm:cxn modelId="{768A841A-F5B8-2747-A931-F24ECA2EA4D2}" srcId="{FDEF14C9-6743-B342-9A6A-C49F26758EF5}" destId="{669F061E-2AC1-3D4C-8F10-E5BCAC8629E6}" srcOrd="0" destOrd="0" parTransId="{9BB2A09E-2C8B-B84F-B086-295F96011BC2}" sibTransId="{3928A763-BD82-9F46-956B-EDDB65B63604}"/>
    <dgm:cxn modelId="{7E8B3821-AD79-C548-8BC5-FD3D057CC096}" type="presOf" srcId="{FDEF14C9-6743-B342-9A6A-C49F26758EF5}" destId="{B86CC8FB-3736-FE41-835D-47C5CB0A5487}" srcOrd="1" destOrd="0" presId="urn:microsoft.com/office/officeart/2005/8/layout/bList2"/>
    <dgm:cxn modelId="{9D87CF21-F512-174F-9DC5-99EAFE0CF06B}" type="presOf" srcId="{CBFE7C3F-4507-D940-95DA-C5453A81ACBA}" destId="{F4091FF7-B1FF-5C49-8D3A-5A2A05EC21E7}" srcOrd="0" destOrd="2" presId="urn:microsoft.com/office/officeart/2005/8/layout/bList2"/>
    <dgm:cxn modelId="{D499B149-19DA-CD4E-A7CB-9BE1A3B0E058}" type="presOf" srcId="{669F061E-2AC1-3D4C-8F10-E5BCAC8629E6}" destId="{F4091FF7-B1FF-5C49-8D3A-5A2A05EC21E7}" srcOrd="0" destOrd="0" presId="urn:microsoft.com/office/officeart/2005/8/layout/bList2"/>
    <dgm:cxn modelId="{700F7963-6281-E744-90F8-2A6FBB070337}" type="presOf" srcId="{AC0727CC-161E-A045-80BC-F07B5BB772D9}" destId="{F4091FF7-B1FF-5C49-8D3A-5A2A05EC21E7}" srcOrd="0" destOrd="1" presId="urn:microsoft.com/office/officeart/2005/8/layout/bList2"/>
    <dgm:cxn modelId="{61DF317E-F6EF-3741-A6D0-C2205741C53F}" srcId="{CD65531D-77CA-8F43-9D8F-95E9D6DE9B30}" destId="{FDEF14C9-6743-B342-9A6A-C49F26758EF5}" srcOrd="0" destOrd="0" parTransId="{C230B984-120F-A147-BA54-34411130267A}" sibTransId="{CFA46BAE-5273-D246-B45C-5B5892DE8D7A}"/>
    <dgm:cxn modelId="{87B1B59F-68E0-4C46-AE57-7D3BF1545AA4}" srcId="{FDEF14C9-6743-B342-9A6A-C49F26758EF5}" destId="{AC0727CC-161E-A045-80BC-F07B5BB772D9}" srcOrd="1" destOrd="0" parTransId="{9F5D1A70-7AA4-9B48-8379-0471736BAF94}" sibTransId="{23D9D9C9-152C-F34C-825C-F67A23D120BD}"/>
    <dgm:cxn modelId="{69FA21D1-0F3A-7B43-B37A-E9DA2A7DA482}" srcId="{FDEF14C9-6743-B342-9A6A-C49F26758EF5}" destId="{CBFE7C3F-4507-D940-95DA-C5453A81ACBA}" srcOrd="2" destOrd="0" parTransId="{16F3DB1B-A80C-F144-AF8C-9265B627A7C6}" sibTransId="{A9951132-A22F-CE47-890E-2BF118AB1A62}"/>
    <dgm:cxn modelId="{195DD3E2-E09F-4444-BE93-13B9BFE7051B}" type="presOf" srcId="{CD65531D-77CA-8F43-9D8F-95E9D6DE9B30}" destId="{C17E5F16-5070-F847-8AE0-A2500EB87349}" srcOrd="0" destOrd="0" presId="urn:microsoft.com/office/officeart/2005/8/layout/bList2"/>
    <dgm:cxn modelId="{C63CF59E-BF11-A942-85E8-CEFF885300B4}" type="presParOf" srcId="{C17E5F16-5070-F847-8AE0-A2500EB87349}" destId="{AD82FE9F-562E-A44C-9A1D-CF33CF2A3A7C}" srcOrd="0" destOrd="0" presId="urn:microsoft.com/office/officeart/2005/8/layout/bList2"/>
    <dgm:cxn modelId="{7A0C8589-6112-A34D-8695-CC5566E2F33F}" type="presParOf" srcId="{AD82FE9F-562E-A44C-9A1D-CF33CF2A3A7C}" destId="{F4091FF7-B1FF-5C49-8D3A-5A2A05EC21E7}" srcOrd="0" destOrd="0" presId="urn:microsoft.com/office/officeart/2005/8/layout/bList2"/>
    <dgm:cxn modelId="{FB6A577C-1C4C-4B49-84E6-4BD5FD9AA1C1}" type="presParOf" srcId="{AD82FE9F-562E-A44C-9A1D-CF33CF2A3A7C}" destId="{90F57029-FECA-7B4C-B172-83D51198C19D}" srcOrd="1" destOrd="0" presId="urn:microsoft.com/office/officeart/2005/8/layout/bList2"/>
    <dgm:cxn modelId="{5DA89F5E-D3C0-E443-AA96-229E31E1D9BC}" type="presParOf" srcId="{AD82FE9F-562E-A44C-9A1D-CF33CF2A3A7C}" destId="{B86CC8FB-3736-FE41-835D-47C5CB0A5487}" srcOrd="2" destOrd="0" presId="urn:microsoft.com/office/officeart/2005/8/layout/bList2"/>
    <dgm:cxn modelId="{75195CD0-C0F2-C440-83D9-ACFE253F9EC3}" type="presParOf" srcId="{AD82FE9F-562E-A44C-9A1D-CF33CF2A3A7C}" destId="{C655A598-6BCF-1D46-AF51-45981DD32A4A}"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65531D-77CA-8F43-9D8F-95E9D6DE9B30}"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it-IT"/>
        </a:p>
      </dgm:t>
    </dgm:pt>
    <dgm:pt modelId="{A8E9CD8B-C4E4-CA4C-8039-594CCF86ACA3}">
      <dgm:prSet custT="1"/>
      <dgm:spPr>
        <a:solidFill>
          <a:srgbClr val="9D2E41"/>
        </a:solidFill>
        <a:ln>
          <a:solidFill>
            <a:schemeClr val="tx1"/>
          </a:solidFill>
        </a:ln>
      </dgm:spPr>
      <dgm:t>
        <a:bodyPr rIns="251999"/>
        <a:lstStyle/>
        <a:p>
          <a:r>
            <a:rPr lang="en-US" sz="4000" b="0" noProof="0" dirty="0"/>
            <a:t>Occasional Online Shoppers </a:t>
          </a:r>
          <a:endParaRPr lang="en-US" sz="4000" noProof="0" dirty="0"/>
        </a:p>
      </dgm:t>
    </dgm:pt>
    <dgm:pt modelId="{37CCE23F-1E0C-4449-BA4D-1CEB83D17F13}" type="parTrans" cxnId="{E7574DC5-32A4-7F42-AC07-C8AC4D93FBF4}">
      <dgm:prSet/>
      <dgm:spPr/>
      <dgm:t>
        <a:bodyPr/>
        <a:lstStyle/>
        <a:p>
          <a:endParaRPr lang="en-US" noProof="0" dirty="0"/>
        </a:p>
      </dgm:t>
    </dgm:pt>
    <dgm:pt modelId="{A5CB3119-84BD-DC46-B669-B4AE088362EB}" type="sibTrans" cxnId="{E7574DC5-32A4-7F42-AC07-C8AC4D93FBF4}">
      <dgm:prSet/>
      <dgm:spPr/>
      <dgm:t>
        <a:bodyPr/>
        <a:lstStyle/>
        <a:p>
          <a:endParaRPr lang="en-US" noProof="0" dirty="0"/>
        </a:p>
      </dgm:t>
    </dgm:pt>
    <dgm:pt modelId="{1624808B-A4E8-5E45-854D-661EB0FCA4D2}">
      <dgm:prSet/>
      <dgm:spPr>
        <a:ln>
          <a:solidFill>
            <a:schemeClr val="tx1"/>
          </a:solidFill>
        </a:ln>
      </dgm:spPr>
      <dgm:t>
        <a:bodyPr anchor="ctr" anchorCtr="0"/>
        <a:lstStyle/>
        <a:p>
          <a:r>
            <a:rPr lang="en-US" noProof="0" dirty="0"/>
            <a:t>Occasional Online </a:t>
          </a:r>
          <a:r>
            <a:rPr lang="en-US" b="1" noProof="0" dirty="0"/>
            <a:t>shop online infrequently</a:t>
          </a:r>
          <a:r>
            <a:rPr lang="en-US" noProof="0" dirty="0"/>
            <a:t>, with low usage across all product categories. </a:t>
          </a:r>
        </a:p>
      </dgm:t>
    </dgm:pt>
    <dgm:pt modelId="{7926334A-39A2-A94C-B933-F6AC6FED1A2D}" type="parTrans" cxnId="{4EBDC4BC-44AB-A940-8673-DB85C32253FE}">
      <dgm:prSet/>
      <dgm:spPr/>
      <dgm:t>
        <a:bodyPr/>
        <a:lstStyle/>
        <a:p>
          <a:endParaRPr lang="en-US" noProof="0" dirty="0"/>
        </a:p>
      </dgm:t>
    </dgm:pt>
    <dgm:pt modelId="{36AD9C2A-0B68-F845-99EC-8E6B56CDEDBB}" type="sibTrans" cxnId="{4EBDC4BC-44AB-A940-8673-DB85C32253FE}">
      <dgm:prSet/>
      <dgm:spPr/>
      <dgm:t>
        <a:bodyPr/>
        <a:lstStyle/>
        <a:p>
          <a:endParaRPr lang="en-US" noProof="0" dirty="0"/>
        </a:p>
      </dgm:t>
    </dgm:pt>
    <dgm:pt modelId="{73B4E2AA-F6FB-3F4B-9FC9-53DFF3BBD426}">
      <dgm:prSet/>
      <dgm:spPr>
        <a:ln>
          <a:solidFill>
            <a:schemeClr val="tx1"/>
          </a:solidFill>
        </a:ln>
      </dgm:spPr>
      <dgm:t>
        <a:bodyPr anchor="ctr" anchorCtr="0"/>
        <a:lstStyle/>
        <a:p>
          <a:r>
            <a:rPr lang="en-US" noProof="0" dirty="0"/>
            <a:t>These shoppers </a:t>
          </a:r>
          <a:r>
            <a:rPr lang="en-US" b="1" noProof="0" dirty="0"/>
            <a:t>use digital channels primarily for choosing and comparing products and tracking deliveries</a:t>
          </a:r>
          <a:r>
            <a:rPr lang="en-US" noProof="0" dirty="0"/>
            <a:t>. They expect digital channels to be in their native language. </a:t>
          </a:r>
          <a:r>
            <a:rPr lang="en-US" b="1" noProof="0" dirty="0"/>
            <a:t>Occasional Online Shoppers value flexible return options, availability of product information and customer service</a:t>
          </a:r>
          <a:r>
            <a:rPr lang="en-US" noProof="0" dirty="0"/>
            <a:t>. </a:t>
          </a:r>
        </a:p>
      </dgm:t>
    </dgm:pt>
    <dgm:pt modelId="{343FE4E1-F164-5E4F-8327-BB65EB61B2B3}" type="parTrans" cxnId="{2BF4975A-7764-AF45-B6B9-EC764E8CE44F}">
      <dgm:prSet/>
      <dgm:spPr/>
      <dgm:t>
        <a:bodyPr/>
        <a:lstStyle/>
        <a:p>
          <a:endParaRPr lang="en-US" noProof="0" dirty="0"/>
        </a:p>
      </dgm:t>
    </dgm:pt>
    <dgm:pt modelId="{3538C90D-FFE4-614C-9540-F62777A2C070}" type="sibTrans" cxnId="{2BF4975A-7764-AF45-B6B9-EC764E8CE44F}">
      <dgm:prSet/>
      <dgm:spPr/>
      <dgm:t>
        <a:bodyPr/>
        <a:lstStyle/>
        <a:p>
          <a:endParaRPr lang="en-US" noProof="0" dirty="0"/>
        </a:p>
      </dgm:t>
    </dgm:pt>
    <dgm:pt modelId="{E5928374-AC8A-0248-A76D-FAFFDB3B9A9E}">
      <dgm:prSet/>
      <dgm:spPr>
        <a:ln>
          <a:solidFill>
            <a:schemeClr val="tx1"/>
          </a:solidFill>
        </a:ln>
      </dgm:spPr>
      <dgm:t>
        <a:bodyPr anchor="ctr" anchorCtr="0"/>
        <a:lstStyle/>
        <a:p>
          <a:r>
            <a:rPr lang="en-US" noProof="0" dirty="0"/>
            <a:t>They buy significantly less online compared with all segments except the Techno-Shy. </a:t>
          </a:r>
          <a:r>
            <a:rPr lang="en-US" b="1" noProof="0" dirty="0"/>
            <a:t>When they do use digital channels, they prefer the Internet, e-mail and in-store technology</a:t>
          </a:r>
          <a:r>
            <a:rPr lang="en-US" noProof="0" dirty="0"/>
            <a:t>, but they rarely use smartphone apps or social media during the journey. </a:t>
          </a:r>
        </a:p>
      </dgm:t>
    </dgm:pt>
    <dgm:pt modelId="{01A2BB36-1D5D-3341-9A50-8A7EDB8604B2}" type="parTrans" cxnId="{2AD37A45-E2B5-EF42-A920-6FE5F755C31E}">
      <dgm:prSet/>
      <dgm:spPr/>
      <dgm:t>
        <a:bodyPr/>
        <a:lstStyle/>
        <a:p>
          <a:endParaRPr lang="en-US" noProof="0" dirty="0"/>
        </a:p>
      </dgm:t>
    </dgm:pt>
    <dgm:pt modelId="{E53F6EC1-12AF-8045-8008-6CF37F9A263D}" type="sibTrans" cxnId="{2AD37A45-E2B5-EF42-A920-6FE5F755C31E}">
      <dgm:prSet/>
      <dgm:spPr/>
      <dgm:t>
        <a:bodyPr/>
        <a:lstStyle/>
        <a:p>
          <a:endParaRPr lang="en-US" noProof="0" dirty="0"/>
        </a:p>
      </dgm:t>
    </dgm:pt>
    <dgm:pt modelId="{C17E5F16-5070-F847-8AE0-A2500EB87349}" type="pres">
      <dgm:prSet presAssocID="{CD65531D-77CA-8F43-9D8F-95E9D6DE9B30}" presName="diagram" presStyleCnt="0">
        <dgm:presLayoutVars>
          <dgm:dir/>
          <dgm:animLvl val="lvl"/>
          <dgm:resizeHandles val="exact"/>
        </dgm:presLayoutVars>
      </dgm:prSet>
      <dgm:spPr/>
    </dgm:pt>
    <dgm:pt modelId="{47AC2629-137D-E542-9261-5C069550D848}" type="pres">
      <dgm:prSet presAssocID="{A8E9CD8B-C4E4-CA4C-8039-594CCF86ACA3}" presName="compNode" presStyleCnt="0"/>
      <dgm:spPr/>
    </dgm:pt>
    <dgm:pt modelId="{41CD0D9D-3D59-7A46-835B-FBECF686BE95}" type="pres">
      <dgm:prSet presAssocID="{A8E9CD8B-C4E4-CA4C-8039-594CCF86ACA3}" presName="childRect" presStyleLbl="bgAcc1" presStyleIdx="0" presStyleCnt="1">
        <dgm:presLayoutVars>
          <dgm:bulletEnabled val="1"/>
        </dgm:presLayoutVars>
      </dgm:prSet>
      <dgm:spPr/>
    </dgm:pt>
    <dgm:pt modelId="{65101DF4-F0E3-C047-A714-8E6DBDAF8214}" type="pres">
      <dgm:prSet presAssocID="{A8E9CD8B-C4E4-CA4C-8039-594CCF86ACA3}" presName="parentText" presStyleLbl="node1" presStyleIdx="0" presStyleCnt="0">
        <dgm:presLayoutVars>
          <dgm:chMax val="0"/>
          <dgm:bulletEnabled val="1"/>
        </dgm:presLayoutVars>
      </dgm:prSet>
      <dgm:spPr/>
    </dgm:pt>
    <dgm:pt modelId="{4CC6F2BF-0765-6249-8BED-533D493DA9E1}" type="pres">
      <dgm:prSet presAssocID="{A8E9CD8B-C4E4-CA4C-8039-594CCF86ACA3}" presName="parentRect" presStyleLbl="alignNode1" presStyleIdx="0" presStyleCnt="1"/>
      <dgm:spPr/>
    </dgm:pt>
    <dgm:pt modelId="{C4FB9E0F-42E0-6644-853D-93B0FD5E0127}" type="pres">
      <dgm:prSet presAssocID="{A8E9CD8B-C4E4-CA4C-8039-594CCF86ACA3}" presName="adorn" presStyleLbl="fgAccFollowNode1" presStyleIdx="0" presStyleCnt="1"/>
      <dgm:spPr>
        <a:noFill/>
        <a:ln>
          <a:noFill/>
        </a:ln>
      </dgm:spPr>
    </dgm:pt>
  </dgm:ptLst>
  <dgm:cxnLst>
    <dgm:cxn modelId="{4D83F305-1E21-F24A-812C-9DFF6534184E}" type="presOf" srcId="{A8E9CD8B-C4E4-CA4C-8039-594CCF86ACA3}" destId="{4CC6F2BF-0765-6249-8BED-533D493DA9E1}" srcOrd="1" destOrd="0" presId="urn:microsoft.com/office/officeart/2005/8/layout/bList2"/>
    <dgm:cxn modelId="{7DDBC61E-8174-3341-A5E3-4211344279A2}" type="presOf" srcId="{A8E9CD8B-C4E4-CA4C-8039-594CCF86ACA3}" destId="{65101DF4-F0E3-C047-A714-8E6DBDAF8214}" srcOrd="0" destOrd="0" presId="urn:microsoft.com/office/officeart/2005/8/layout/bList2"/>
    <dgm:cxn modelId="{2AD37A45-E2B5-EF42-A920-6FE5F755C31E}" srcId="{A8E9CD8B-C4E4-CA4C-8039-594CCF86ACA3}" destId="{E5928374-AC8A-0248-A76D-FAFFDB3B9A9E}" srcOrd="1" destOrd="0" parTransId="{01A2BB36-1D5D-3341-9A50-8A7EDB8604B2}" sibTransId="{E53F6EC1-12AF-8045-8008-6CF37F9A263D}"/>
    <dgm:cxn modelId="{2BF4975A-7764-AF45-B6B9-EC764E8CE44F}" srcId="{A8E9CD8B-C4E4-CA4C-8039-594CCF86ACA3}" destId="{73B4E2AA-F6FB-3F4B-9FC9-53DFF3BBD426}" srcOrd="2" destOrd="0" parTransId="{343FE4E1-F164-5E4F-8327-BB65EB61B2B3}" sibTransId="{3538C90D-FFE4-614C-9540-F62777A2C070}"/>
    <dgm:cxn modelId="{63A50A7B-7A75-A54F-BAC6-3A9D5AAD3F6F}" type="presOf" srcId="{E5928374-AC8A-0248-A76D-FAFFDB3B9A9E}" destId="{41CD0D9D-3D59-7A46-835B-FBECF686BE95}" srcOrd="0" destOrd="1" presId="urn:microsoft.com/office/officeart/2005/8/layout/bList2"/>
    <dgm:cxn modelId="{BFB8B985-FF3B-0A46-BC05-AC788A992DD3}" type="presOf" srcId="{1624808B-A4E8-5E45-854D-661EB0FCA4D2}" destId="{41CD0D9D-3D59-7A46-835B-FBECF686BE95}" srcOrd="0" destOrd="0" presId="urn:microsoft.com/office/officeart/2005/8/layout/bList2"/>
    <dgm:cxn modelId="{4EBDC4BC-44AB-A940-8673-DB85C32253FE}" srcId="{A8E9CD8B-C4E4-CA4C-8039-594CCF86ACA3}" destId="{1624808B-A4E8-5E45-854D-661EB0FCA4D2}" srcOrd="0" destOrd="0" parTransId="{7926334A-39A2-A94C-B933-F6AC6FED1A2D}" sibTransId="{36AD9C2A-0B68-F845-99EC-8E6B56CDEDBB}"/>
    <dgm:cxn modelId="{A11AF5C4-1B32-8543-BFFB-29D9C01DD043}" type="presOf" srcId="{73B4E2AA-F6FB-3F4B-9FC9-53DFF3BBD426}" destId="{41CD0D9D-3D59-7A46-835B-FBECF686BE95}" srcOrd="0" destOrd="2" presId="urn:microsoft.com/office/officeart/2005/8/layout/bList2"/>
    <dgm:cxn modelId="{E7574DC5-32A4-7F42-AC07-C8AC4D93FBF4}" srcId="{CD65531D-77CA-8F43-9D8F-95E9D6DE9B30}" destId="{A8E9CD8B-C4E4-CA4C-8039-594CCF86ACA3}" srcOrd="0" destOrd="0" parTransId="{37CCE23F-1E0C-4449-BA4D-1CEB83D17F13}" sibTransId="{A5CB3119-84BD-DC46-B669-B4AE088362EB}"/>
    <dgm:cxn modelId="{195DD3E2-E09F-4444-BE93-13B9BFE7051B}" type="presOf" srcId="{CD65531D-77CA-8F43-9D8F-95E9D6DE9B30}" destId="{C17E5F16-5070-F847-8AE0-A2500EB87349}" srcOrd="0" destOrd="0" presId="urn:microsoft.com/office/officeart/2005/8/layout/bList2"/>
    <dgm:cxn modelId="{C4744A23-08D6-5D4B-B0D7-3F0CCFF5D40C}" type="presParOf" srcId="{C17E5F16-5070-F847-8AE0-A2500EB87349}" destId="{47AC2629-137D-E542-9261-5C069550D848}" srcOrd="0" destOrd="0" presId="urn:microsoft.com/office/officeart/2005/8/layout/bList2"/>
    <dgm:cxn modelId="{65766E16-EC15-2A4D-A58B-C0941DC004D2}" type="presParOf" srcId="{47AC2629-137D-E542-9261-5C069550D848}" destId="{41CD0D9D-3D59-7A46-835B-FBECF686BE95}" srcOrd="0" destOrd="0" presId="urn:microsoft.com/office/officeart/2005/8/layout/bList2"/>
    <dgm:cxn modelId="{0F136BEC-9F59-824B-8829-0A5B2AF8FED2}" type="presParOf" srcId="{47AC2629-137D-E542-9261-5C069550D848}" destId="{65101DF4-F0E3-C047-A714-8E6DBDAF8214}" srcOrd="1" destOrd="0" presId="urn:microsoft.com/office/officeart/2005/8/layout/bList2"/>
    <dgm:cxn modelId="{4CFDA298-D07F-614D-9937-32F3CF7D6B4E}" type="presParOf" srcId="{47AC2629-137D-E542-9261-5C069550D848}" destId="{4CC6F2BF-0765-6249-8BED-533D493DA9E1}" srcOrd="2" destOrd="0" presId="urn:microsoft.com/office/officeart/2005/8/layout/bList2"/>
    <dgm:cxn modelId="{4AAC783C-2CD4-5F48-8041-86F3ECA5583B}" type="presParOf" srcId="{47AC2629-137D-E542-9261-5C069550D848}" destId="{C4FB9E0F-42E0-6644-853D-93B0FD5E0127}"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65531D-77CA-8F43-9D8F-95E9D6DE9B30}"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it-IT"/>
        </a:p>
      </dgm:t>
    </dgm:pt>
    <dgm:pt modelId="{3DB8309D-C64D-A34E-9794-1DE631F9C61C}">
      <dgm:prSet custT="1"/>
      <dgm:spPr>
        <a:solidFill>
          <a:srgbClr val="3269AE"/>
        </a:solidFill>
        <a:ln>
          <a:solidFill>
            <a:schemeClr val="tx1"/>
          </a:solidFill>
        </a:ln>
      </dgm:spPr>
      <dgm:t>
        <a:bodyPr/>
        <a:lstStyle/>
        <a:p>
          <a:pPr algn="l"/>
          <a:r>
            <a:rPr lang="en-US" sz="4000" b="0" noProof="0" dirty="0"/>
            <a:t>Value Seekers </a:t>
          </a:r>
          <a:endParaRPr lang="en-US" sz="4000" noProof="0" dirty="0"/>
        </a:p>
      </dgm:t>
    </dgm:pt>
    <dgm:pt modelId="{2735128E-7AC1-F846-8D5C-25528A62DE5D}" type="parTrans" cxnId="{D53CCEC6-B110-FE4F-BB5F-7C6E89CDFB98}">
      <dgm:prSet/>
      <dgm:spPr/>
      <dgm:t>
        <a:bodyPr/>
        <a:lstStyle/>
        <a:p>
          <a:endParaRPr lang="en-US" noProof="0" dirty="0"/>
        </a:p>
      </dgm:t>
    </dgm:pt>
    <dgm:pt modelId="{DCD8A7EE-8D56-3144-AC99-F57080F806AA}" type="sibTrans" cxnId="{D53CCEC6-B110-FE4F-BB5F-7C6E89CDFB98}">
      <dgm:prSet/>
      <dgm:spPr/>
      <dgm:t>
        <a:bodyPr/>
        <a:lstStyle/>
        <a:p>
          <a:endParaRPr lang="en-US" noProof="0" dirty="0"/>
        </a:p>
      </dgm:t>
    </dgm:pt>
    <dgm:pt modelId="{FF581A37-F1BB-024D-B82E-CCC278469103}">
      <dgm:prSet/>
      <dgm:spPr>
        <a:ln>
          <a:solidFill>
            <a:schemeClr val="tx1"/>
          </a:solidFill>
        </a:ln>
      </dgm:spPr>
      <dgm:t>
        <a:bodyPr anchor="ctr" anchorCtr="0"/>
        <a:lstStyle/>
        <a:p>
          <a:r>
            <a:rPr lang="en-US" noProof="0" dirty="0"/>
            <a:t>Value Seekers are </a:t>
          </a:r>
          <a:r>
            <a:rPr lang="en-US" b="1" noProof="0" dirty="0"/>
            <a:t>price- sensitive shoppers </a:t>
          </a:r>
          <a:r>
            <a:rPr lang="en-US" noProof="0" dirty="0"/>
            <a:t>with relatively </a:t>
          </a:r>
          <a:r>
            <a:rPr lang="en-US" b="1" noProof="0" dirty="0"/>
            <a:t>little interest in digital shopping and new technologies</a:t>
          </a:r>
          <a:r>
            <a:rPr lang="en-US" noProof="0" dirty="0"/>
            <a:t>. </a:t>
          </a:r>
        </a:p>
      </dgm:t>
    </dgm:pt>
    <dgm:pt modelId="{AC3F4A34-73D9-B34D-8982-91BCCDCA684E}" type="parTrans" cxnId="{696B7FDC-80A1-514F-89A2-EC97EC03FFCD}">
      <dgm:prSet/>
      <dgm:spPr/>
      <dgm:t>
        <a:bodyPr/>
        <a:lstStyle/>
        <a:p>
          <a:endParaRPr lang="en-US" noProof="0" dirty="0"/>
        </a:p>
      </dgm:t>
    </dgm:pt>
    <dgm:pt modelId="{9961CBEF-B2DE-6F46-A636-CE7DBC43A1BC}" type="sibTrans" cxnId="{696B7FDC-80A1-514F-89A2-EC97EC03FFCD}">
      <dgm:prSet/>
      <dgm:spPr/>
      <dgm:t>
        <a:bodyPr/>
        <a:lstStyle/>
        <a:p>
          <a:endParaRPr lang="en-US" noProof="0" dirty="0"/>
        </a:p>
      </dgm:t>
    </dgm:pt>
    <dgm:pt modelId="{52ABAC9A-D22D-454F-863E-E3885749AF1C}">
      <dgm:prSet/>
      <dgm:spPr>
        <a:ln>
          <a:solidFill>
            <a:schemeClr val="tx1"/>
          </a:solidFill>
        </a:ln>
      </dgm:spPr>
      <dgm:t>
        <a:bodyPr anchor="ctr" anchorCtr="0"/>
        <a:lstStyle/>
        <a:p>
          <a:r>
            <a:rPr lang="en-US" noProof="0" dirty="0"/>
            <a:t>Their typical online purchases include fashion and personal healthcare items. </a:t>
          </a:r>
          <a:r>
            <a:rPr lang="en-US" b="1" noProof="0" dirty="0"/>
            <a:t>Value Seekers want an easy shopping process with clearly marked product information and prices, and convenient return policies. </a:t>
          </a:r>
        </a:p>
      </dgm:t>
    </dgm:pt>
    <dgm:pt modelId="{88C4134E-791D-1747-8996-D7C5E4A60EC4}" type="parTrans" cxnId="{989353CB-51EF-5643-AEF9-7CC8C628C030}">
      <dgm:prSet/>
      <dgm:spPr/>
      <dgm:t>
        <a:bodyPr/>
        <a:lstStyle/>
        <a:p>
          <a:endParaRPr lang="en-US" noProof="0" dirty="0"/>
        </a:p>
      </dgm:t>
    </dgm:pt>
    <dgm:pt modelId="{DB6136ED-424A-EC4B-9848-930676203044}" type="sibTrans" cxnId="{989353CB-51EF-5643-AEF9-7CC8C628C030}">
      <dgm:prSet/>
      <dgm:spPr/>
      <dgm:t>
        <a:bodyPr/>
        <a:lstStyle/>
        <a:p>
          <a:endParaRPr lang="en-US" noProof="0" dirty="0"/>
        </a:p>
      </dgm:t>
    </dgm:pt>
    <dgm:pt modelId="{8A14932B-8D15-A54D-9499-E0114F777A7E}">
      <dgm:prSet/>
      <dgm:spPr>
        <a:ln>
          <a:solidFill>
            <a:schemeClr val="tx1"/>
          </a:solidFill>
        </a:ln>
      </dgm:spPr>
      <dgm:t>
        <a:bodyPr anchor="ctr" anchorCtr="0"/>
        <a:lstStyle/>
        <a:p>
          <a:r>
            <a:rPr lang="en-US" noProof="0" dirty="0"/>
            <a:t>They </a:t>
          </a:r>
          <a:r>
            <a:rPr lang="en-US" b="1" noProof="0" dirty="0"/>
            <a:t>shop online primarily to find the best deals </a:t>
          </a:r>
          <a:r>
            <a:rPr lang="en-US" noProof="0" dirty="0"/>
            <a:t>on products they know they want. Smartphone apps, social media and in-store technology play almost no role in their shopping process. </a:t>
          </a:r>
        </a:p>
      </dgm:t>
    </dgm:pt>
    <dgm:pt modelId="{93EA5A8A-00EF-7C45-AD6B-45B88F0CF816}" type="parTrans" cxnId="{D8581B89-44FD-C649-AA32-0A44E53C2C29}">
      <dgm:prSet/>
      <dgm:spPr/>
      <dgm:t>
        <a:bodyPr/>
        <a:lstStyle/>
        <a:p>
          <a:endParaRPr lang="en-US" noProof="0" dirty="0"/>
        </a:p>
      </dgm:t>
    </dgm:pt>
    <dgm:pt modelId="{499F6E3D-BCA5-FD4A-B4F8-7E2F763EA592}" type="sibTrans" cxnId="{D8581B89-44FD-C649-AA32-0A44E53C2C29}">
      <dgm:prSet/>
      <dgm:spPr/>
      <dgm:t>
        <a:bodyPr/>
        <a:lstStyle/>
        <a:p>
          <a:endParaRPr lang="en-US" noProof="0" dirty="0"/>
        </a:p>
      </dgm:t>
    </dgm:pt>
    <dgm:pt modelId="{C17E5F16-5070-F847-8AE0-A2500EB87349}" type="pres">
      <dgm:prSet presAssocID="{CD65531D-77CA-8F43-9D8F-95E9D6DE9B30}" presName="diagram" presStyleCnt="0">
        <dgm:presLayoutVars>
          <dgm:dir/>
          <dgm:animLvl val="lvl"/>
          <dgm:resizeHandles val="exact"/>
        </dgm:presLayoutVars>
      </dgm:prSet>
      <dgm:spPr/>
    </dgm:pt>
    <dgm:pt modelId="{A8EA70A9-8A57-8944-BDFF-B8AFEF27A6AA}" type="pres">
      <dgm:prSet presAssocID="{3DB8309D-C64D-A34E-9794-1DE631F9C61C}" presName="compNode" presStyleCnt="0"/>
      <dgm:spPr/>
    </dgm:pt>
    <dgm:pt modelId="{390596F5-8597-9B49-8FD3-6AA5A862BC32}" type="pres">
      <dgm:prSet presAssocID="{3DB8309D-C64D-A34E-9794-1DE631F9C61C}" presName="childRect" presStyleLbl="bgAcc1" presStyleIdx="0" presStyleCnt="1">
        <dgm:presLayoutVars>
          <dgm:bulletEnabled val="1"/>
        </dgm:presLayoutVars>
      </dgm:prSet>
      <dgm:spPr/>
    </dgm:pt>
    <dgm:pt modelId="{2D933814-FD8E-2349-A7A9-6E361EF3FC8F}" type="pres">
      <dgm:prSet presAssocID="{3DB8309D-C64D-A34E-9794-1DE631F9C61C}" presName="parentText" presStyleLbl="node1" presStyleIdx="0" presStyleCnt="0">
        <dgm:presLayoutVars>
          <dgm:chMax val="0"/>
          <dgm:bulletEnabled val="1"/>
        </dgm:presLayoutVars>
      </dgm:prSet>
      <dgm:spPr/>
    </dgm:pt>
    <dgm:pt modelId="{EF0D50DB-8F18-1642-BDB2-FB7D5DB2540E}" type="pres">
      <dgm:prSet presAssocID="{3DB8309D-C64D-A34E-9794-1DE631F9C61C}" presName="parentRect" presStyleLbl="alignNode1" presStyleIdx="0" presStyleCnt="1"/>
      <dgm:spPr/>
    </dgm:pt>
    <dgm:pt modelId="{65DB8DA1-BC20-1243-9245-5F5598D6F37F}" type="pres">
      <dgm:prSet presAssocID="{3DB8309D-C64D-A34E-9794-1DE631F9C61C}" presName="adorn" presStyleLbl="fgAccFollowNode1" presStyleIdx="0" presStyleCnt="1"/>
      <dgm:spPr>
        <a:noFill/>
        <a:ln>
          <a:noFill/>
        </a:ln>
      </dgm:spPr>
    </dgm:pt>
  </dgm:ptLst>
  <dgm:cxnLst>
    <dgm:cxn modelId="{A9258F34-9DDF-064A-B18F-E695A278FE25}" type="presOf" srcId="{FF581A37-F1BB-024D-B82E-CCC278469103}" destId="{390596F5-8597-9B49-8FD3-6AA5A862BC32}" srcOrd="0" destOrd="0" presId="urn:microsoft.com/office/officeart/2005/8/layout/bList2"/>
    <dgm:cxn modelId="{D14A2F3D-9A87-764B-9EBB-8775C4F2A445}" type="presOf" srcId="{3DB8309D-C64D-A34E-9794-1DE631F9C61C}" destId="{EF0D50DB-8F18-1642-BDB2-FB7D5DB2540E}" srcOrd="1" destOrd="0" presId="urn:microsoft.com/office/officeart/2005/8/layout/bList2"/>
    <dgm:cxn modelId="{D8581B89-44FD-C649-AA32-0A44E53C2C29}" srcId="{3DB8309D-C64D-A34E-9794-1DE631F9C61C}" destId="{8A14932B-8D15-A54D-9499-E0114F777A7E}" srcOrd="1" destOrd="0" parTransId="{93EA5A8A-00EF-7C45-AD6B-45B88F0CF816}" sibTransId="{499F6E3D-BCA5-FD4A-B4F8-7E2F763EA592}"/>
    <dgm:cxn modelId="{F3DE93A2-8EF7-A749-8160-A0C204627FC3}" type="presOf" srcId="{3DB8309D-C64D-A34E-9794-1DE631F9C61C}" destId="{2D933814-FD8E-2349-A7A9-6E361EF3FC8F}" srcOrd="0" destOrd="0" presId="urn:microsoft.com/office/officeart/2005/8/layout/bList2"/>
    <dgm:cxn modelId="{D53CCEC6-B110-FE4F-BB5F-7C6E89CDFB98}" srcId="{CD65531D-77CA-8F43-9D8F-95E9D6DE9B30}" destId="{3DB8309D-C64D-A34E-9794-1DE631F9C61C}" srcOrd="0" destOrd="0" parTransId="{2735128E-7AC1-F846-8D5C-25528A62DE5D}" sibTransId="{DCD8A7EE-8D56-3144-AC99-F57080F806AA}"/>
    <dgm:cxn modelId="{989353CB-51EF-5643-AEF9-7CC8C628C030}" srcId="{3DB8309D-C64D-A34E-9794-1DE631F9C61C}" destId="{52ABAC9A-D22D-454F-863E-E3885749AF1C}" srcOrd="2" destOrd="0" parTransId="{88C4134E-791D-1747-8996-D7C5E4A60EC4}" sibTransId="{DB6136ED-424A-EC4B-9848-930676203044}"/>
    <dgm:cxn modelId="{A5A202D9-9462-6A47-B2D0-252A1260DA44}" type="presOf" srcId="{52ABAC9A-D22D-454F-863E-E3885749AF1C}" destId="{390596F5-8597-9B49-8FD3-6AA5A862BC32}" srcOrd="0" destOrd="2" presId="urn:microsoft.com/office/officeart/2005/8/layout/bList2"/>
    <dgm:cxn modelId="{696B7FDC-80A1-514F-89A2-EC97EC03FFCD}" srcId="{3DB8309D-C64D-A34E-9794-1DE631F9C61C}" destId="{FF581A37-F1BB-024D-B82E-CCC278469103}" srcOrd="0" destOrd="0" parTransId="{AC3F4A34-73D9-B34D-8982-91BCCDCA684E}" sibTransId="{9961CBEF-B2DE-6F46-A636-CE7DBC43A1BC}"/>
    <dgm:cxn modelId="{195DD3E2-E09F-4444-BE93-13B9BFE7051B}" type="presOf" srcId="{CD65531D-77CA-8F43-9D8F-95E9D6DE9B30}" destId="{C17E5F16-5070-F847-8AE0-A2500EB87349}" srcOrd="0" destOrd="0" presId="urn:microsoft.com/office/officeart/2005/8/layout/bList2"/>
    <dgm:cxn modelId="{1F909AF8-DC95-BB4F-AB5D-5B07E60F32FA}" type="presOf" srcId="{8A14932B-8D15-A54D-9499-E0114F777A7E}" destId="{390596F5-8597-9B49-8FD3-6AA5A862BC32}" srcOrd="0" destOrd="1" presId="urn:microsoft.com/office/officeart/2005/8/layout/bList2"/>
    <dgm:cxn modelId="{F14084DC-BF69-2E42-B8B2-772CE1F9A14B}" type="presParOf" srcId="{C17E5F16-5070-F847-8AE0-A2500EB87349}" destId="{A8EA70A9-8A57-8944-BDFF-B8AFEF27A6AA}" srcOrd="0" destOrd="0" presId="urn:microsoft.com/office/officeart/2005/8/layout/bList2"/>
    <dgm:cxn modelId="{DF902F8D-211D-F24C-8E27-C4CC94FA8596}" type="presParOf" srcId="{A8EA70A9-8A57-8944-BDFF-B8AFEF27A6AA}" destId="{390596F5-8597-9B49-8FD3-6AA5A862BC32}" srcOrd="0" destOrd="0" presId="urn:microsoft.com/office/officeart/2005/8/layout/bList2"/>
    <dgm:cxn modelId="{8B527C7A-EE9C-4A45-94E1-63B79976E225}" type="presParOf" srcId="{A8EA70A9-8A57-8944-BDFF-B8AFEF27A6AA}" destId="{2D933814-FD8E-2349-A7A9-6E361EF3FC8F}" srcOrd="1" destOrd="0" presId="urn:microsoft.com/office/officeart/2005/8/layout/bList2"/>
    <dgm:cxn modelId="{1F13DC3C-D794-584A-A1C2-44E6CEC994DB}" type="presParOf" srcId="{A8EA70A9-8A57-8944-BDFF-B8AFEF27A6AA}" destId="{EF0D50DB-8F18-1642-BDB2-FB7D5DB2540E}" srcOrd="2" destOrd="0" presId="urn:microsoft.com/office/officeart/2005/8/layout/bList2"/>
    <dgm:cxn modelId="{5FE43684-6618-634F-BA50-9B36A93E9C93}" type="presParOf" srcId="{A8EA70A9-8A57-8944-BDFF-B8AFEF27A6AA}" destId="{65DB8DA1-BC20-1243-9245-5F5598D6F37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B446D-A940-A342-8F0B-20A32E095AAA}">
      <dsp:nvSpPr>
        <dsp:cNvPr id="0" name=""/>
        <dsp:cNvSpPr/>
      </dsp:nvSpPr>
      <dsp:spPr>
        <a:xfrm>
          <a:off x="0" y="38484"/>
          <a:ext cx="10515600"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Retail and types of stores</a:t>
          </a:r>
          <a:endParaRPr lang="it-FI" sz="2700" kern="1200" dirty="0"/>
        </a:p>
      </dsp:txBody>
      <dsp:txXfrm>
        <a:off x="31613" y="70097"/>
        <a:ext cx="10452374" cy="584369"/>
      </dsp:txXfrm>
    </dsp:sp>
    <dsp:sp modelId="{3F1863F5-13DD-3947-8DC7-40B8D3F3685F}">
      <dsp:nvSpPr>
        <dsp:cNvPr id="0" name=""/>
        <dsp:cNvSpPr/>
      </dsp:nvSpPr>
      <dsp:spPr>
        <a:xfrm>
          <a:off x="0" y="763839"/>
          <a:ext cx="10515600" cy="64759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Effects of digitalization</a:t>
          </a:r>
          <a:endParaRPr lang="it-FI" sz="2700" kern="1200" dirty="0"/>
        </a:p>
      </dsp:txBody>
      <dsp:txXfrm>
        <a:off x="31613" y="795452"/>
        <a:ext cx="10452374" cy="584369"/>
      </dsp:txXfrm>
    </dsp:sp>
    <dsp:sp modelId="{A37AB553-59B9-EA46-87A0-A9A6279C5553}">
      <dsp:nvSpPr>
        <dsp:cNvPr id="0" name=""/>
        <dsp:cNvSpPr/>
      </dsp:nvSpPr>
      <dsp:spPr>
        <a:xfrm>
          <a:off x="0" y="1489194"/>
          <a:ext cx="10515600" cy="64759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prstClr val="white"/>
              </a:solidFill>
              <a:latin typeface="Calibri" panose="020F0502020204030204"/>
              <a:ea typeface="+mn-ea"/>
              <a:cs typeface="+mn-cs"/>
              <a:sym typeface="Roboto"/>
            </a:rPr>
            <a:t>Customer Journey Map</a:t>
          </a:r>
          <a:endParaRPr lang="it-FI" sz="2700" kern="1200" dirty="0">
            <a:solidFill>
              <a:prstClr val="white"/>
            </a:solidFill>
            <a:latin typeface="Calibri" panose="020F0502020204030204"/>
            <a:ea typeface="+mn-ea"/>
            <a:cs typeface="+mn-cs"/>
          </a:endParaRPr>
        </a:p>
      </dsp:txBody>
      <dsp:txXfrm>
        <a:off x="31613" y="1520807"/>
        <a:ext cx="10452374" cy="584369"/>
      </dsp:txXfrm>
    </dsp:sp>
    <dsp:sp modelId="{A76D193E-02F8-C241-A320-394C4F9A9039}">
      <dsp:nvSpPr>
        <dsp:cNvPr id="0" name=""/>
        <dsp:cNvSpPr/>
      </dsp:nvSpPr>
      <dsp:spPr>
        <a:xfrm>
          <a:off x="0" y="2214549"/>
          <a:ext cx="10515600" cy="64759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it-FI" sz="2700" kern="1200" dirty="0"/>
            <a:t>Digital Shoppers</a:t>
          </a:r>
        </a:p>
      </dsp:txBody>
      <dsp:txXfrm>
        <a:off x="31613" y="2246162"/>
        <a:ext cx="10452374" cy="584369"/>
      </dsp:txXfrm>
    </dsp:sp>
    <dsp:sp modelId="{90381492-56C3-5644-9CD1-B0D6BABBE2B5}">
      <dsp:nvSpPr>
        <dsp:cNvPr id="0" name=""/>
        <dsp:cNvSpPr/>
      </dsp:nvSpPr>
      <dsp:spPr>
        <a:xfrm>
          <a:off x="0" y="2939904"/>
          <a:ext cx="10515600" cy="64759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Nike Flagship store NYC Case</a:t>
          </a:r>
          <a:endParaRPr lang="it-FI" sz="2700" kern="1200" dirty="0"/>
        </a:p>
      </dsp:txBody>
      <dsp:txXfrm>
        <a:off x="31613" y="2971517"/>
        <a:ext cx="10452374" cy="584369"/>
      </dsp:txXfrm>
    </dsp:sp>
    <dsp:sp modelId="{0920E76D-EC3B-894F-9292-FDF61D646918}">
      <dsp:nvSpPr>
        <dsp:cNvPr id="0" name=""/>
        <dsp:cNvSpPr/>
      </dsp:nvSpPr>
      <dsp:spPr>
        <a:xfrm>
          <a:off x="0" y="3665259"/>
          <a:ext cx="10515600" cy="64759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it-IT" sz="2700" kern="1200" dirty="0"/>
            <a:t>Strategies</a:t>
          </a:r>
          <a:r>
            <a:rPr lang="it-IT" sz="2700" kern="1200" baseline="0" dirty="0"/>
            <a:t> to </a:t>
          </a:r>
          <a:r>
            <a:rPr lang="it-IT" sz="2700" kern="1200" baseline="0" dirty="0" err="1"/>
            <a:t>adapt</a:t>
          </a:r>
          <a:r>
            <a:rPr lang="it-IT" sz="2700" kern="1200" baseline="0" dirty="0"/>
            <a:t> to </a:t>
          </a:r>
          <a:r>
            <a:rPr lang="it-IT" sz="2700" kern="1200" baseline="0" dirty="0" err="1"/>
            <a:t>digitalization</a:t>
          </a:r>
          <a:endParaRPr lang="it-IT" sz="2700" kern="1200" dirty="0"/>
        </a:p>
      </dsp:txBody>
      <dsp:txXfrm>
        <a:off x="31613" y="3696872"/>
        <a:ext cx="10452374" cy="5843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91FF7-B1FF-5C49-8D3A-5A2A05EC21E7}">
      <dsp:nvSpPr>
        <dsp:cNvPr id="0" name=""/>
        <dsp:cNvSpPr/>
      </dsp:nvSpPr>
      <dsp:spPr>
        <a:xfrm>
          <a:off x="4405416" y="6380"/>
          <a:ext cx="5716330" cy="426711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ctr" anchorCtr="0">
          <a:noAutofit/>
        </a:bodyPr>
        <a:lstStyle/>
        <a:p>
          <a:pPr marL="171450" lvl="1" indent="-171450" algn="l" defTabSz="844550">
            <a:lnSpc>
              <a:spcPct val="90000"/>
            </a:lnSpc>
            <a:spcBef>
              <a:spcPct val="0"/>
            </a:spcBef>
            <a:spcAft>
              <a:spcPct val="15000"/>
            </a:spcAft>
            <a:buChar char="•"/>
          </a:pPr>
          <a:r>
            <a:rPr lang="en-US" sz="1900" kern="1200" noProof="0" dirty="0"/>
            <a:t>Digital Shopaholics use digital channels and devices like smartphone apps and in-store technology very actively throughout the journey. These consumers are </a:t>
          </a:r>
          <a:r>
            <a:rPr lang="en-US" sz="1900" b="1" kern="1200" noProof="0" dirty="0"/>
            <a:t>true digital shoppers and have a higher- than-average rate of online purchases across all product categories</a:t>
          </a:r>
          <a:r>
            <a:rPr lang="en-US" sz="1900" kern="1200" noProof="0" dirty="0"/>
            <a:t>. They place considerable emphasis on the shopping experience. </a:t>
          </a:r>
        </a:p>
        <a:p>
          <a:pPr marL="171450" lvl="1" indent="-171450" algn="l" defTabSz="844550">
            <a:lnSpc>
              <a:spcPct val="90000"/>
            </a:lnSpc>
            <a:spcBef>
              <a:spcPct val="0"/>
            </a:spcBef>
            <a:spcAft>
              <a:spcPct val="15000"/>
            </a:spcAft>
            <a:buChar char="•"/>
          </a:pPr>
          <a:r>
            <a:rPr lang="en-US" sz="1900" kern="1200" noProof="0" dirty="0"/>
            <a:t>They </a:t>
          </a:r>
          <a:r>
            <a:rPr lang="en-US" sz="1900" b="1" kern="1200" noProof="0" dirty="0"/>
            <a:t>prefer to communicate with retailers online </a:t>
          </a:r>
          <a:r>
            <a:rPr lang="en-US" sz="1900" kern="1200" noProof="0" dirty="0"/>
            <a:t>and are active users of social media and other peer-to- peer networks to share their opinions about products and services. </a:t>
          </a:r>
        </a:p>
        <a:p>
          <a:pPr marL="171450" lvl="1" indent="-171450" algn="l" defTabSz="844550">
            <a:lnSpc>
              <a:spcPct val="90000"/>
            </a:lnSpc>
            <a:spcBef>
              <a:spcPct val="0"/>
            </a:spcBef>
            <a:spcAft>
              <a:spcPct val="15000"/>
            </a:spcAft>
            <a:buChar char="•"/>
          </a:pPr>
          <a:r>
            <a:rPr lang="en-US" sz="1900" kern="1200" noProof="0" dirty="0"/>
            <a:t>Digital Shopaholics </a:t>
          </a:r>
          <a:r>
            <a:rPr lang="en-US" sz="1900" b="1" kern="1200" noProof="0" dirty="0"/>
            <a:t>expect the full integration of the physical, online and mobile shopping experience, and a vast majority anticipate that physical retail stores will ultimately become mainly showrooms. </a:t>
          </a:r>
        </a:p>
      </dsp:txBody>
      <dsp:txXfrm>
        <a:off x="4505400" y="106364"/>
        <a:ext cx="5516362" cy="4167135"/>
      </dsp:txXfrm>
    </dsp:sp>
    <dsp:sp modelId="{B86CC8FB-3736-FE41-835D-47C5CB0A5487}">
      <dsp:nvSpPr>
        <dsp:cNvPr id="0" name=""/>
        <dsp:cNvSpPr/>
      </dsp:nvSpPr>
      <dsp:spPr>
        <a:xfrm>
          <a:off x="4405416" y="4273500"/>
          <a:ext cx="5716330" cy="1834861"/>
        </a:xfrm>
        <a:prstGeom prst="rect">
          <a:avLst/>
        </a:prstGeom>
        <a:solidFill>
          <a:srgbClr val="6B4B9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0" rIns="251999" bIns="0" numCol="1" spcCol="1270" anchor="ctr" anchorCtr="0">
          <a:noAutofit/>
        </a:bodyPr>
        <a:lstStyle/>
        <a:p>
          <a:pPr marL="0" lvl="0" indent="0" algn="l" defTabSz="1778000">
            <a:lnSpc>
              <a:spcPct val="90000"/>
            </a:lnSpc>
            <a:spcBef>
              <a:spcPct val="0"/>
            </a:spcBef>
            <a:spcAft>
              <a:spcPct val="35000"/>
            </a:spcAft>
            <a:buNone/>
          </a:pPr>
          <a:r>
            <a:rPr lang="en-US" sz="4000" b="0" kern="1200" noProof="0" dirty="0"/>
            <a:t>Digital Shopaholics </a:t>
          </a:r>
          <a:endParaRPr lang="en-US" sz="4000" kern="1200" noProof="0" dirty="0"/>
        </a:p>
      </dsp:txBody>
      <dsp:txXfrm>
        <a:off x="4405416" y="4273500"/>
        <a:ext cx="4025584" cy="1834861"/>
      </dsp:txXfrm>
    </dsp:sp>
    <dsp:sp modelId="{C655A598-6BCF-1D46-AF51-45981DD32A4A}">
      <dsp:nvSpPr>
        <dsp:cNvPr id="0" name=""/>
        <dsp:cNvSpPr/>
      </dsp:nvSpPr>
      <dsp:spPr>
        <a:xfrm>
          <a:off x="8592706" y="4564951"/>
          <a:ext cx="2000715" cy="200071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D0D9D-3D59-7A46-835B-FBECF686BE95}">
      <dsp:nvSpPr>
        <dsp:cNvPr id="0" name=""/>
        <dsp:cNvSpPr/>
      </dsp:nvSpPr>
      <dsp:spPr>
        <a:xfrm>
          <a:off x="4318112" y="6148"/>
          <a:ext cx="5716734" cy="426742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a:t>Social Digital Shoppers are very optimistic about the use of all digital technology and the vast majority </a:t>
          </a:r>
          <a:r>
            <a:rPr lang="en-US" sz="2000" b="1" kern="1200" noProof="0" dirty="0"/>
            <a:t>consider digital channels and devices to be important in all phases of the shopping journey.</a:t>
          </a:r>
          <a:r>
            <a:rPr lang="en-US" sz="2000" kern="1200" noProof="0" dirty="0"/>
            <a:t> They tend to be digitally savvy and describe themselves as frequent and confident online shoppers; </a:t>
          </a:r>
        </a:p>
        <a:p>
          <a:pPr marL="228600" lvl="1" indent="-228600" algn="l" defTabSz="889000">
            <a:lnSpc>
              <a:spcPct val="90000"/>
            </a:lnSpc>
            <a:spcBef>
              <a:spcPct val="0"/>
            </a:spcBef>
            <a:spcAft>
              <a:spcPct val="15000"/>
            </a:spcAft>
            <a:buChar char="•"/>
          </a:pPr>
          <a:r>
            <a:rPr lang="en-US" sz="2000" kern="1200" noProof="0" dirty="0"/>
            <a:t>They are </a:t>
          </a:r>
          <a:r>
            <a:rPr lang="en-US" sz="2000" b="1" kern="1200" noProof="0" dirty="0"/>
            <a:t>heavy users of social media and want to share opinions and experiences through digital channels and are active users of mobile applications and services. </a:t>
          </a:r>
          <a:r>
            <a:rPr lang="en-US" sz="2000" b="0" kern="1200" noProof="0" dirty="0"/>
            <a:t>Social Digital Shoppers trust mobile devices for paying for products, locating items and identifying themselves. </a:t>
          </a:r>
          <a:endParaRPr lang="en-US" sz="2000" kern="1200" noProof="0" dirty="0"/>
        </a:p>
      </dsp:txBody>
      <dsp:txXfrm>
        <a:off x="4418103" y="106139"/>
        <a:ext cx="5516752" cy="4167430"/>
      </dsp:txXfrm>
    </dsp:sp>
    <dsp:sp modelId="{4CC6F2BF-0765-6249-8BED-533D493DA9E1}">
      <dsp:nvSpPr>
        <dsp:cNvPr id="0" name=""/>
        <dsp:cNvSpPr/>
      </dsp:nvSpPr>
      <dsp:spPr>
        <a:xfrm>
          <a:off x="4318112" y="4273569"/>
          <a:ext cx="5716734" cy="1834991"/>
        </a:xfrm>
        <a:prstGeom prst="rect">
          <a:avLst/>
        </a:prstGeom>
        <a:solidFill>
          <a:srgbClr val="4F97B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0" rIns="50800" bIns="0" numCol="1" spcCol="1270" anchor="ctr" anchorCtr="0">
          <a:noAutofit/>
        </a:bodyPr>
        <a:lstStyle/>
        <a:p>
          <a:pPr marL="0" lvl="0" indent="0" algn="l" defTabSz="1778000">
            <a:lnSpc>
              <a:spcPct val="90000"/>
            </a:lnSpc>
            <a:spcBef>
              <a:spcPct val="0"/>
            </a:spcBef>
            <a:spcAft>
              <a:spcPct val="35000"/>
            </a:spcAft>
            <a:buNone/>
          </a:pPr>
          <a:r>
            <a:rPr lang="en-US" sz="4000" b="0" kern="1200" noProof="0" dirty="0"/>
            <a:t>Social Digital Shoppers </a:t>
          </a:r>
          <a:endParaRPr lang="en-US" sz="4000" kern="1200" noProof="0" dirty="0"/>
        </a:p>
      </dsp:txBody>
      <dsp:txXfrm>
        <a:off x="4318112" y="4273569"/>
        <a:ext cx="4025869" cy="1834991"/>
      </dsp:txXfrm>
    </dsp:sp>
    <dsp:sp modelId="{C4FB9E0F-42E0-6644-853D-93B0FD5E0127}">
      <dsp:nvSpPr>
        <dsp:cNvPr id="0" name=""/>
        <dsp:cNvSpPr/>
      </dsp:nvSpPr>
      <dsp:spPr>
        <a:xfrm>
          <a:off x="8505698" y="4565041"/>
          <a:ext cx="2000857" cy="200085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596F5-8597-9B49-8FD3-6AA5A862BC32}">
      <dsp:nvSpPr>
        <dsp:cNvPr id="0" name=""/>
        <dsp:cNvSpPr/>
      </dsp:nvSpPr>
      <dsp:spPr>
        <a:xfrm>
          <a:off x="3116027" y="5057"/>
          <a:ext cx="5720178" cy="426999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ctr" anchorCtr="0">
          <a:noAutofit/>
        </a:bodyPr>
        <a:lstStyle/>
        <a:p>
          <a:pPr marL="171450" lvl="1" indent="-171450" algn="l" defTabSz="844550">
            <a:lnSpc>
              <a:spcPct val="90000"/>
            </a:lnSpc>
            <a:spcBef>
              <a:spcPct val="0"/>
            </a:spcBef>
            <a:spcAft>
              <a:spcPct val="15000"/>
            </a:spcAft>
            <a:buChar char="•"/>
          </a:pPr>
          <a:r>
            <a:rPr lang="en-US" sz="1900" b="1" kern="1200" noProof="0" dirty="0"/>
            <a:t>Rational Online Shoppers are relatively confident online shoppers </a:t>
          </a:r>
          <a:r>
            <a:rPr lang="en-US" sz="1900" kern="1200" noProof="0" dirty="0"/>
            <a:t>buying mostly fashion products and electronics. </a:t>
          </a:r>
        </a:p>
        <a:p>
          <a:pPr marL="171450" lvl="1" indent="-171450" algn="l" defTabSz="844550">
            <a:lnSpc>
              <a:spcPct val="90000"/>
            </a:lnSpc>
            <a:spcBef>
              <a:spcPct val="0"/>
            </a:spcBef>
            <a:spcAft>
              <a:spcPct val="15000"/>
            </a:spcAft>
            <a:buChar char="•"/>
          </a:pPr>
          <a:r>
            <a:rPr lang="en-US" sz="1900" b="1" kern="1200" noProof="0" dirty="0"/>
            <a:t>The Internet is their preferred channel throughout the journey</a:t>
          </a:r>
          <a:r>
            <a:rPr lang="en-US" sz="1900" kern="1200" noProof="0" dirty="0"/>
            <a:t> but they have little interest in using social media and mobile apps for shopping. </a:t>
          </a:r>
        </a:p>
        <a:p>
          <a:pPr marL="171450" lvl="1" indent="-171450" algn="l" defTabSz="844550">
            <a:lnSpc>
              <a:spcPct val="90000"/>
            </a:lnSpc>
            <a:spcBef>
              <a:spcPct val="0"/>
            </a:spcBef>
            <a:spcAft>
              <a:spcPct val="15000"/>
            </a:spcAft>
            <a:buChar char="•"/>
          </a:pPr>
          <a:r>
            <a:rPr lang="en-US" sz="1900" kern="1200" noProof="0" dirty="0"/>
            <a:t>They know what they want and </a:t>
          </a:r>
          <a:r>
            <a:rPr lang="en-US" sz="1900" b="1" kern="1200" noProof="0" dirty="0"/>
            <a:t>they use the Internet to find the most optimal solution</a:t>
          </a:r>
          <a:r>
            <a:rPr lang="en-US" sz="1900" kern="1200" noProof="0" dirty="0"/>
            <a:t>. Rational Online Shoppers value </a:t>
          </a:r>
          <a:r>
            <a:rPr lang="en-US" sz="1900" b="1" kern="1200" noProof="0" dirty="0"/>
            <a:t>well-functioning online stores with clearly marked product information, pricing and delivery charges, as well as reliable delivery processes.</a:t>
          </a:r>
          <a:r>
            <a:rPr lang="en-US" sz="1900" kern="1200" noProof="0" dirty="0"/>
            <a:t> They do not trust reviews in retailer-hosted consumer communities and </a:t>
          </a:r>
          <a:r>
            <a:rPr lang="en-US" sz="1900" b="1" kern="1200" noProof="0" dirty="0"/>
            <a:t>do not regard as important giving feedback and receiving help through digital channels</a:t>
          </a:r>
          <a:r>
            <a:rPr lang="en-US" sz="1900" kern="1200" noProof="0" dirty="0"/>
            <a:t>. </a:t>
          </a:r>
        </a:p>
      </dsp:txBody>
      <dsp:txXfrm>
        <a:off x="3216078" y="105108"/>
        <a:ext cx="5520076" cy="4169941"/>
      </dsp:txXfrm>
    </dsp:sp>
    <dsp:sp modelId="{EF0D50DB-8F18-1642-BDB2-FB7D5DB2540E}">
      <dsp:nvSpPr>
        <dsp:cNvPr id="0" name=""/>
        <dsp:cNvSpPr/>
      </dsp:nvSpPr>
      <dsp:spPr>
        <a:xfrm>
          <a:off x="3116027" y="4275049"/>
          <a:ext cx="5720178" cy="1836096"/>
        </a:xfrm>
        <a:prstGeom prst="rect">
          <a:avLst/>
        </a:prstGeom>
        <a:solidFill>
          <a:srgbClr val="7DAD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0" rIns="50800" bIns="0" numCol="1" spcCol="1270" anchor="ctr" anchorCtr="0">
          <a:noAutofit/>
        </a:bodyPr>
        <a:lstStyle/>
        <a:p>
          <a:pPr marL="0" lvl="0" indent="0" algn="l" defTabSz="1778000">
            <a:lnSpc>
              <a:spcPct val="90000"/>
            </a:lnSpc>
            <a:spcBef>
              <a:spcPct val="0"/>
            </a:spcBef>
            <a:spcAft>
              <a:spcPct val="35000"/>
            </a:spcAft>
            <a:buNone/>
          </a:pPr>
          <a:r>
            <a:rPr lang="en-US" sz="4000" b="0" kern="1200" noProof="0" dirty="0"/>
            <a:t>Rational Online Shoppers </a:t>
          </a:r>
          <a:endParaRPr lang="en-US" sz="4000" kern="1200" noProof="0" dirty="0"/>
        </a:p>
      </dsp:txBody>
      <dsp:txXfrm>
        <a:off x="3116027" y="4275049"/>
        <a:ext cx="4028295" cy="1836096"/>
      </dsp:txXfrm>
    </dsp:sp>
    <dsp:sp modelId="{65DB8DA1-BC20-1243-9245-5F5598D6F37F}">
      <dsp:nvSpPr>
        <dsp:cNvPr id="0" name=""/>
        <dsp:cNvSpPr/>
      </dsp:nvSpPr>
      <dsp:spPr>
        <a:xfrm>
          <a:off x="7306137" y="4566697"/>
          <a:ext cx="2002062" cy="200206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6D540-0987-C340-AC67-BCA9C7B4B986}">
      <dsp:nvSpPr>
        <dsp:cNvPr id="0" name=""/>
        <dsp:cNvSpPr/>
      </dsp:nvSpPr>
      <dsp:spPr>
        <a:xfrm>
          <a:off x="4634094" y="-11"/>
          <a:ext cx="2923811" cy="2923811"/>
        </a:xfrm>
        <a:prstGeom prst="ellipse">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bg1"/>
              </a:solidFill>
            </a:rPr>
            <a:t>Experience</a:t>
          </a:r>
        </a:p>
      </dsp:txBody>
      <dsp:txXfrm>
        <a:off x="5062276" y="428171"/>
        <a:ext cx="2067447" cy="2067447"/>
      </dsp:txXfrm>
    </dsp:sp>
    <dsp:sp modelId="{A68B3FE1-B55A-DC47-BC78-2A613D19FA6E}">
      <dsp:nvSpPr>
        <dsp:cNvPr id="0" name=""/>
        <dsp:cNvSpPr/>
      </dsp:nvSpPr>
      <dsp:spPr>
        <a:xfrm rot="2131240">
          <a:off x="7404690" y="2198656"/>
          <a:ext cx="485442"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7418241" y="2304627"/>
        <a:ext cx="339809" cy="444833"/>
      </dsp:txXfrm>
    </dsp:sp>
    <dsp:sp modelId="{E548D2B3-75F0-A849-8D00-D4C453A0BCBF}">
      <dsp:nvSpPr>
        <dsp:cNvPr id="0" name=""/>
        <dsp:cNvSpPr/>
      </dsp:nvSpPr>
      <dsp:spPr>
        <a:xfrm>
          <a:off x="7806497" y="2337173"/>
          <a:ext cx="2416373" cy="2416373"/>
        </a:xfrm>
        <a:prstGeom prst="ellipse">
          <a:avLst/>
        </a:prstGeom>
        <a:solidFill>
          <a:srgbClr val="7DAD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bg1"/>
              </a:solidFill>
            </a:rPr>
            <a:t>Curated Assortment</a:t>
          </a:r>
        </a:p>
      </dsp:txBody>
      <dsp:txXfrm>
        <a:off x="8160367" y="2691043"/>
        <a:ext cx="1708633" cy="1708633"/>
      </dsp:txXfrm>
    </dsp:sp>
    <dsp:sp modelId="{ADB05E20-93A1-F64D-BDDC-7705730FE155}">
      <dsp:nvSpPr>
        <dsp:cNvPr id="0" name=""/>
        <dsp:cNvSpPr/>
      </dsp:nvSpPr>
      <dsp:spPr>
        <a:xfrm rot="8652432">
          <a:off x="7256521" y="4216530"/>
          <a:ext cx="626400"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7426695" y="4309854"/>
        <a:ext cx="438480" cy="444833"/>
      </dsp:txXfrm>
    </dsp:sp>
    <dsp:sp modelId="{5042EF7E-236A-0A4E-B8AE-61E68C9FD6B7}">
      <dsp:nvSpPr>
        <dsp:cNvPr id="0" name=""/>
        <dsp:cNvSpPr/>
      </dsp:nvSpPr>
      <dsp:spPr>
        <a:xfrm>
          <a:off x="4887813" y="4441638"/>
          <a:ext cx="2416373" cy="2416373"/>
        </a:xfrm>
        <a:prstGeom prst="ellipse">
          <a:avLst/>
        </a:prstGeom>
        <a:solidFill>
          <a:schemeClr val="accent4">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bg1"/>
              </a:solidFill>
            </a:rPr>
            <a:t>Omni- channel</a:t>
          </a:r>
        </a:p>
      </dsp:txBody>
      <dsp:txXfrm>
        <a:off x="5241683" y="4795508"/>
        <a:ext cx="1708633" cy="1708633"/>
      </dsp:txXfrm>
    </dsp:sp>
    <dsp:sp modelId="{FDE3A668-4B10-AB41-87E5-0F4566BA0E87}">
      <dsp:nvSpPr>
        <dsp:cNvPr id="0" name=""/>
        <dsp:cNvSpPr/>
      </dsp:nvSpPr>
      <dsp:spPr>
        <a:xfrm rot="13057966">
          <a:off x="4470495" y="4236332"/>
          <a:ext cx="546004"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4617256" y="4434617"/>
        <a:ext cx="382203" cy="444833"/>
      </dsp:txXfrm>
    </dsp:sp>
    <dsp:sp modelId="{90701F59-5000-D04C-8B3E-379EBFFC694F}">
      <dsp:nvSpPr>
        <dsp:cNvPr id="0" name=""/>
        <dsp:cNvSpPr/>
      </dsp:nvSpPr>
      <dsp:spPr>
        <a:xfrm>
          <a:off x="2158334" y="2337168"/>
          <a:ext cx="2416373" cy="2416373"/>
        </a:xfrm>
        <a:prstGeom prst="ellips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bg1"/>
              </a:solidFill>
            </a:rPr>
            <a:t>Technology-in-Store</a:t>
          </a:r>
        </a:p>
      </dsp:txBody>
      <dsp:txXfrm>
        <a:off x="2512204" y="2691038"/>
        <a:ext cx="1708633" cy="1708633"/>
      </dsp:txXfrm>
    </dsp:sp>
    <dsp:sp modelId="{E9D854B7-26E1-9B48-9E73-4F4FE563C8A7}">
      <dsp:nvSpPr>
        <dsp:cNvPr id="0" name=""/>
        <dsp:cNvSpPr/>
      </dsp:nvSpPr>
      <dsp:spPr>
        <a:xfrm rot="19358691">
          <a:off x="4418937" y="2216854"/>
          <a:ext cx="404755"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4431390" y="2401969"/>
        <a:ext cx="283329" cy="4448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6D540-0987-C340-AC67-BCA9C7B4B986}">
      <dsp:nvSpPr>
        <dsp:cNvPr id="0" name=""/>
        <dsp:cNvSpPr/>
      </dsp:nvSpPr>
      <dsp:spPr>
        <a:xfrm>
          <a:off x="4634094" y="-11"/>
          <a:ext cx="2923811" cy="2923811"/>
        </a:xfrm>
        <a:prstGeom prst="ellipse">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Experience</a:t>
          </a:r>
          <a:endParaRPr lang="it-FI" sz="2400" b="1" kern="1200" dirty="0"/>
        </a:p>
      </dsp:txBody>
      <dsp:txXfrm>
        <a:off x="5062276" y="428171"/>
        <a:ext cx="2067447" cy="2067447"/>
      </dsp:txXfrm>
    </dsp:sp>
    <dsp:sp modelId="{A68B3FE1-B55A-DC47-BC78-2A613D19FA6E}">
      <dsp:nvSpPr>
        <dsp:cNvPr id="0" name=""/>
        <dsp:cNvSpPr/>
      </dsp:nvSpPr>
      <dsp:spPr>
        <a:xfrm rot="2131240">
          <a:off x="7404690" y="2198656"/>
          <a:ext cx="485442" cy="741387"/>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7418241" y="2304627"/>
        <a:ext cx="339809" cy="444833"/>
      </dsp:txXfrm>
    </dsp:sp>
    <dsp:sp modelId="{E548D2B3-75F0-A849-8D00-D4C453A0BCBF}">
      <dsp:nvSpPr>
        <dsp:cNvPr id="0" name=""/>
        <dsp:cNvSpPr/>
      </dsp:nvSpPr>
      <dsp:spPr>
        <a:xfrm>
          <a:off x="7806497" y="2337173"/>
          <a:ext cx="2416373" cy="2416373"/>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Curated Assortment</a:t>
          </a:r>
          <a:endParaRPr lang="it-FI" sz="2400" b="1" kern="1200" dirty="0"/>
        </a:p>
      </dsp:txBody>
      <dsp:txXfrm>
        <a:off x="8160367" y="2691043"/>
        <a:ext cx="1708633" cy="1708633"/>
      </dsp:txXfrm>
    </dsp:sp>
    <dsp:sp modelId="{ADB05E20-93A1-F64D-BDDC-7705730FE155}">
      <dsp:nvSpPr>
        <dsp:cNvPr id="0" name=""/>
        <dsp:cNvSpPr/>
      </dsp:nvSpPr>
      <dsp:spPr>
        <a:xfrm rot="8652432">
          <a:off x="7256521" y="4216530"/>
          <a:ext cx="626400"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7426695" y="4309854"/>
        <a:ext cx="438480" cy="444833"/>
      </dsp:txXfrm>
    </dsp:sp>
    <dsp:sp modelId="{5042EF7E-236A-0A4E-B8AE-61E68C9FD6B7}">
      <dsp:nvSpPr>
        <dsp:cNvPr id="0" name=""/>
        <dsp:cNvSpPr/>
      </dsp:nvSpPr>
      <dsp:spPr>
        <a:xfrm>
          <a:off x="4887813" y="4441638"/>
          <a:ext cx="2416373" cy="2416373"/>
        </a:xfrm>
        <a:prstGeom prst="ellipse">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Omni- channel</a:t>
          </a:r>
          <a:endParaRPr lang="it-FI" sz="2400" b="1" kern="1200" dirty="0"/>
        </a:p>
      </dsp:txBody>
      <dsp:txXfrm>
        <a:off x="5241683" y="4795508"/>
        <a:ext cx="1708633" cy="1708633"/>
      </dsp:txXfrm>
    </dsp:sp>
    <dsp:sp modelId="{FDE3A668-4B10-AB41-87E5-0F4566BA0E87}">
      <dsp:nvSpPr>
        <dsp:cNvPr id="0" name=""/>
        <dsp:cNvSpPr/>
      </dsp:nvSpPr>
      <dsp:spPr>
        <a:xfrm rot="13057966">
          <a:off x="4470495" y="4236332"/>
          <a:ext cx="546004" cy="741387"/>
        </a:xfrm>
        <a:prstGeom prst="rightArrow">
          <a:avLst>
            <a:gd name="adj1" fmla="val 60000"/>
            <a:gd name="adj2" fmla="val 50000"/>
          </a:avLst>
        </a:prstGeom>
        <a:solidFill>
          <a:schemeClr val="accent3">
            <a:shade val="90000"/>
            <a:hueOff val="0"/>
            <a:satOff val="0"/>
            <a:lumOff val="230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4617256" y="4434617"/>
        <a:ext cx="382203" cy="444833"/>
      </dsp:txXfrm>
    </dsp:sp>
    <dsp:sp modelId="{90701F59-5000-D04C-8B3E-379EBFFC694F}">
      <dsp:nvSpPr>
        <dsp:cNvPr id="0" name=""/>
        <dsp:cNvSpPr/>
      </dsp:nvSpPr>
      <dsp:spPr>
        <a:xfrm>
          <a:off x="2158334" y="2337168"/>
          <a:ext cx="2416373" cy="2416373"/>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Technology-in-Store</a:t>
          </a:r>
          <a:endParaRPr lang="it-FI" sz="2400" b="1" kern="1200" dirty="0"/>
        </a:p>
      </dsp:txBody>
      <dsp:txXfrm>
        <a:off x="2512204" y="2691038"/>
        <a:ext cx="1708633" cy="1708633"/>
      </dsp:txXfrm>
    </dsp:sp>
    <dsp:sp modelId="{E9D854B7-26E1-9B48-9E73-4F4FE563C8A7}">
      <dsp:nvSpPr>
        <dsp:cNvPr id="0" name=""/>
        <dsp:cNvSpPr/>
      </dsp:nvSpPr>
      <dsp:spPr>
        <a:xfrm rot="19358691">
          <a:off x="4418937" y="2216854"/>
          <a:ext cx="404755"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4431390" y="2401969"/>
        <a:ext cx="283329" cy="4448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6D540-0987-C340-AC67-BCA9C7B4B986}">
      <dsp:nvSpPr>
        <dsp:cNvPr id="0" name=""/>
        <dsp:cNvSpPr/>
      </dsp:nvSpPr>
      <dsp:spPr>
        <a:xfrm>
          <a:off x="4634094" y="-11"/>
          <a:ext cx="2923811" cy="2923811"/>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Experience</a:t>
          </a:r>
          <a:endParaRPr lang="it-FI" sz="2400" b="1" kern="1200" dirty="0"/>
        </a:p>
      </dsp:txBody>
      <dsp:txXfrm>
        <a:off x="5062276" y="428171"/>
        <a:ext cx="2067447" cy="2067447"/>
      </dsp:txXfrm>
    </dsp:sp>
    <dsp:sp modelId="{A68B3FE1-B55A-DC47-BC78-2A613D19FA6E}">
      <dsp:nvSpPr>
        <dsp:cNvPr id="0" name=""/>
        <dsp:cNvSpPr/>
      </dsp:nvSpPr>
      <dsp:spPr>
        <a:xfrm rot="2131240">
          <a:off x="7404690" y="2198656"/>
          <a:ext cx="485442" cy="741387"/>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7418241" y="2304627"/>
        <a:ext cx="339809" cy="444833"/>
      </dsp:txXfrm>
    </dsp:sp>
    <dsp:sp modelId="{E548D2B3-75F0-A849-8D00-D4C453A0BCBF}">
      <dsp:nvSpPr>
        <dsp:cNvPr id="0" name=""/>
        <dsp:cNvSpPr/>
      </dsp:nvSpPr>
      <dsp:spPr>
        <a:xfrm>
          <a:off x="7806497" y="2337173"/>
          <a:ext cx="2416373" cy="2416373"/>
        </a:xfrm>
        <a:prstGeom prst="ellipse">
          <a:avLst/>
        </a:prstGeom>
        <a:solidFill>
          <a:srgbClr val="7DAD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Curated Assortment</a:t>
          </a:r>
          <a:endParaRPr lang="it-FI" sz="2400" b="1" kern="1200" dirty="0"/>
        </a:p>
      </dsp:txBody>
      <dsp:txXfrm>
        <a:off x="8160367" y="2691043"/>
        <a:ext cx="1708633" cy="1708633"/>
      </dsp:txXfrm>
    </dsp:sp>
    <dsp:sp modelId="{ADB05E20-93A1-F64D-BDDC-7705730FE155}">
      <dsp:nvSpPr>
        <dsp:cNvPr id="0" name=""/>
        <dsp:cNvSpPr/>
      </dsp:nvSpPr>
      <dsp:spPr>
        <a:xfrm rot="8652432">
          <a:off x="7256521" y="4216530"/>
          <a:ext cx="626400"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7426695" y="4309854"/>
        <a:ext cx="438480" cy="444833"/>
      </dsp:txXfrm>
    </dsp:sp>
    <dsp:sp modelId="{5042EF7E-236A-0A4E-B8AE-61E68C9FD6B7}">
      <dsp:nvSpPr>
        <dsp:cNvPr id="0" name=""/>
        <dsp:cNvSpPr/>
      </dsp:nvSpPr>
      <dsp:spPr>
        <a:xfrm>
          <a:off x="4887813" y="4441638"/>
          <a:ext cx="2416373" cy="2416373"/>
        </a:xfrm>
        <a:prstGeom prst="ellipse">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Omni- channel</a:t>
          </a:r>
          <a:endParaRPr lang="it-FI" sz="2400" b="1" kern="1200" dirty="0"/>
        </a:p>
      </dsp:txBody>
      <dsp:txXfrm>
        <a:off x="5241683" y="4795508"/>
        <a:ext cx="1708633" cy="1708633"/>
      </dsp:txXfrm>
    </dsp:sp>
    <dsp:sp modelId="{FDE3A668-4B10-AB41-87E5-0F4566BA0E87}">
      <dsp:nvSpPr>
        <dsp:cNvPr id="0" name=""/>
        <dsp:cNvSpPr/>
      </dsp:nvSpPr>
      <dsp:spPr>
        <a:xfrm rot="13057966">
          <a:off x="4470495" y="4236332"/>
          <a:ext cx="546004" cy="741387"/>
        </a:xfrm>
        <a:prstGeom prst="rightArrow">
          <a:avLst>
            <a:gd name="adj1" fmla="val 60000"/>
            <a:gd name="adj2" fmla="val 50000"/>
          </a:avLst>
        </a:prstGeom>
        <a:solidFill>
          <a:schemeClr val="accent3">
            <a:shade val="90000"/>
            <a:hueOff val="0"/>
            <a:satOff val="0"/>
            <a:lumOff val="230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4617256" y="4434617"/>
        <a:ext cx="382203" cy="444833"/>
      </dsp:txXfrm>
    </dsp:sp>
    <dsp:sp modelId="{90701F59-5000-D04C-8B3E-379EBFFC694F}">
      <dsp:nvSpPr>
        <dsp:cNvPr id="0" name=""/>
        <dsp:cNvSpPr/>
      </dsp:nvSpPr>
      <dsp:spPr>
        <a:xfrm>
          <a:off x="2158334" y="2337168"/>
          <a:ext cx="2416373" cy="2416373"/>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Technology-in-Store</a:t>
          </a:r>
          <a:endParaRPr lang="it-FI" sz="2400" b="1" kern="1200" dirty="0"/>
        </a:p>
      </dsp:txBody>
      <dsp:txXfrm>
        <a:off x="2512204" y="2691038"/>
        <a:ext cx="1708633" cy="1708633"/>
      </dsp:txXfrm>
    </dsp:sp>
    <dsp:sp modelId="{E9D854B7-26E1-9B48-9E73-4F4FE563C8A7}">
      <dsp:nvSpPr>
        <dsp:cNvPr id="0" name=""/>
        <dsp:cNvSpPr/>
      </dsp:nvSpPr>
      <dsp:spPr>
        <a:xfrm rot="19358691">
          <a:off x="4418937" y="2216854"/>
          <a:ext cx="404755"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4431390" y="2401969"/>
        <a:ext cx="283329" cy="44483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6D540-0987-C340-AC67-BCA9C7B4B986}">
      <dsp:nvSpPr>
        <dsp:cNvPr id="0" name=""/>
        <dsp:cNvSpPr/>
      </dsp:nvSpPr>
      <dsp:spPr>
        <a:xfrm>
          <a:off x="4634094" y="-11"/>
          <a:ext cx="2923811" cy="2923811"/>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Experience</a:t>
          </a:r>
          <a:endParaRPr lang="it-FI" sz="2400" b="1" kern="1200" dirty="0"/>
        </a:p>
      </dsp:txBody>
      <dsp:txXfrm>
        <a:off x="5062276" y="428171"/>
        <a:ext cx="2067447" cy="2067447"/>
      </dsp:txXfrm>
    </dsp:sp>
    <dsp:sp modelId="{A68B3FE1-B55A-DC47-BC78-2A613D19FA6E}">
      <dsp:nvSpPr>
        <dsp:cNvPr id="0" name=""/>
        <dsp:cNvSpPr/>
      </dsp:nvSpPr>
      <dsp:spPr>
        <a:xfrm rot="2131240">
          <a:off x="7404690" y="2198656"/>
          <a:ext cx="485442" cy="741387"/>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7418241" y="2304627"/>
        <a:ext cx="339809" cy="444833"/>
      </dsp:txXfrm>
    </dsp:sp>
    <dsp:sp modelId="{E548D2B3-75F0-A849-8D00-D4C453A0BCBF}">
      <dsp:nvSpPr>
        <dsp:cNvPr id="0" name=""/>
        <dsp:cNvSpPr/>
      </dsp:nvSpPr>
      <dsp:spPr>
        <a:xfrm>
          <a:off x="7806497" y="2337173"/>
          <a:ext cx="2416373" cy="2416373"/>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Curated Assortment</a:t>
          </a:r>
          <a:endParaRPr lang="it-FI" sz="2400" b="1" kern="1200" dirty="0"/>
        </a:p>
      </dsp:txBody>
      <dsp:txXfrm>
        <a:off x="8160367" y="2691043"/>
        <a:ext cx="1708633" cy="1708633"/>
      </dsp:txXfrm>
    </dsp:sp>
    <dsp:sp modelId="{ADB05E20-93A1-F64D-BDDC-7705730FE155}">
      <dsp:nvSpPr>
        <dsp:cNvPr id="0" name=""/>
        <dsp:cNvSpPr/>
      </dsp:nvSpPr>
      <dsp:spPr>
        <a:xfrm rot="8652432">
          <a:off x="7256521" y="4216530"/>
          <a:ext cx="626400"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7426695" y="4309854"/>
        <a:ext cx="438480" cy="444833"/>
      </dsp:txXfrm>
    </dsp:sp>
    <dsp:sp modelId="{5042EF7E-236A-0A4E-B8AE-61E68C9FD6B7}">
      <dsp:nvSpPr>
        <dsp:cNvPr id="0" name=""/>
        <dsp:cNvSpPr/>
      </dsp:nvSpPr>
      <dsp:spPr>
        <a:xfrm>
          <a:off x="4887813" y="4441638"/>
          <a:ext cx="2416373" cy="2416373"/>
        </a:xfrm>
        <a:prstGeom prst="ellipse">
          <a:avLst/>
        </a:prstGeom>
        <a:solidFill>
          <a:schemeClr val="accent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Omni- channel</a:t>
          </a:r>
          <a:endParaRPr lang="it-FI" sz="2400" b="1" kern="1200" dirty="0"/>
        </a:p>
      </dsp:txBody>
      <dsp:txXfrm>
        <a:off x="5241683" y="4795508"/>
        <a:ext cx="1708633" cy="1708633"/>
      </dsp:txXfrm>
    </dsp:sp>
    <dsp:sp modelId="{FDE3A668-4B10-AB41-87E5-0F4566BA0E87}">
      <dsp:nvSpPr>
        <dsp:cNvPr id="0" name=""/>
        <dsp:cNvSpPr/>
      </dsp:nvSpPr>
      <dsp:spPr>
        <a:xfrm rot="13057966">
          <a:off x="4470495" y="4236332"/>
          <a:ext cx="546004" cy="741387"/>
        </a:xfrm>
        <a:prstGeom prst="rightArrow">
          <a:avLst>
            <a:gd name="adj1" fmla="val 60000"/>
            <a:gd name="adj2" fmla="val 50000"/>
          </a:avLst>
        </a:prstGeom>
        <a:solidFill>
          <a:schemeClr val="accent3">
            <a:shade val="90000"/>
            <a:hueOff val="0"/>
            <a:satOff val="0"/>
            <a:lumOff val="230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4617256" y="4434617"/>
        <a:ext cx="382203" cy="444833"/>
      </dsp:txXfrm>
    </dsp:sp>
    <dsp:sp modelId="{90701F59-5000-D04C-8B3E-379EBFFC694F}">
      <dsp:nvSpPr>
        <dsp:cNvPr id="0" name=""/>
        <dsp:cNvSpPr/>
      </dsp:nvSpPr>
      <dsp:spPr>
        <a:xfrm>
          <a:off x="2158334" y="2337168"/>
          <a:ext cx="2416373" cy="2416373"/>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Technology-in-Store</a:t>
          </a:r>
          <a:endParaRPr lang="it-FI" sz="2400" b="1" kern="1200" dirty="0"/>
        </a:p>
      </dsp:txBody>
      <dsp:txXfrm>
        <a:off x="2512204" y="2691038"/>
        <a:ext cx="1708633" cy="1708633"/>
      </dsp:txXfrm>
    </dsp:sp>
    <dsp:sp modelId="{E9D854B7-26E1-9B48-9E73-4F4FE563C8A7}">
      <dsp:nvSpPr>
        <dsp:cNvPr id="0" name=""/>
        <dsp:cNvSpPr/>
      </dsp:nvSpPr>
      <dsp:spPr>
        <a:xfrm rot="19358691">
          <a:off x="4418937" y="2216854"/>
          <a:ext cx="404755"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4431390" y="2401969"/>
        <a:ext cx="283329" cy="4448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6D540-0987-C340-AC67-BCA9C7B4B986}">
      <dsp:nvSpPr>
        <dsp:cNvPr id="0" name=""/>
        <dsp:cNvSpPr/>
      </dsp:nvSpPr>
      <dsp:spPr>
        <a:xfrm>
          <a:off x="4634094" y="-11"/>
          <a:ext cx="2923811" cy="2923811"/>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Experience</a:t>
          </a:r>
          <a:endParaRPr lang="it-FI" sz="2400" b="1" kern="1200" dirty="0"/>
        </a:p>
      </dsp:txBody>
      <dsp:txXfrm>
        <a:off x="5062276" y="428171"/>
        <a:ext cx="2067447" cy="2067447"/>
      </dsp:txXfrm>
    </dsp:sp>
    <dsp:sp modelId="{A68B3FE1-B55A-DC47-BC78-2A613D19FA6E}">
      <dsp:nvSpPr>
        <dsp:cNvPr id="0" name=""/>
        <dsp:cNvSpPr/>
      </dsp:nvSpPr>
      <dsp:spPr>
        <a:xfrm rot="2131240">
          <a:off x="7404690" y="2198656"/>
          <a:ext cx="485442" cy="741387"/>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7418241" y="2304627"/>
        <a:ext cx="339809" cy="444833"/>
      </dsp:txXfrm>
    </dsp:sp>
    <dsp:sp modelId="{E548D2B3-75F0-A849-8D00-D4C453A0BCBF}">
      <dsp:nvSpPr>
        <dsp:cNvPr id="0" name=""/>
        <dsp:cNvSpPr/>
      </dsp:nvSpPr>
      <dsp:spPr>
        <a:xfrm>
          <a:off x="7806497" y="2337173"/>
          <a:ext cx="2416373" cy="2416373"/>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Curated Assortment</a:t>
          </a:r>
          <a:endParaRPr lang="it-FI" sz="2400" b="1" kern="1200" dirty="0"/>
        </a:p>
      </dsp:txBody>
      <dsp:txXfrm>
        <a:off x="8160367" y="2691043"/>
        <a:ext cx="1708633" cy="1708633"/>
      </dsp:txXfrm>
    </dsp:sp>
    <dsp:sp modelId="{ADB05E20-93A1-F64D-BDDC-7705730FE155}">
      <dsp:nvSpPr>
        <dsp:cNvPr id="0" name=""/>
        <dsp:cNvSpPr/>
      </dsp:nvSpPr>
      <dsp:spPr>
        <a:xfrm rot="8652432">
          <a:off x="7256521" y="4216530"/>
          <a:ext cx="626400"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7426695" y="4309854"/>
        <a:ext cx="438480" cy="444833"/>
      </dsp:txXfrm>
    </dsp:sp>
    <dsp:sp modelId="{5042EF7E-236A-0A4E-B8AE-61E68C9FD6B7}">
      <dsp:nvSpPr>
        <dsp:cNvPr id="0" name=""/>
        <dsp:cNvSpPr/>
      </dsp:nvSpPr>
      <dsp:spPr>
        <a:xfrm>
          <a:off x="4887813" y="4441638"/>
          <a:ext cx="2416373" cy="2416373"/>
        </a:xfrm>
        <a:prstGeom prst="ellipse">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Omni- channel</a:t>
          </a:r>
          <a:endParaRPr lang="it-FI" sz="2400" b="1" kern="1200" dirty="0"/>
        </a:p>
      </dsp:txBody>
      <dsp:txXfrm>
        <a:off x="5241683" y="4795508"/>
        <a:ext cx="1708633" cy="1708633"/>
      </dsp:txXfrm>
    </dsp:sp>
    <dsp:sp modelId="{FDE3A668-4B10-AB41-87E5-0F4566BA0E87}">
      <dsp:nvSpPr>
        <dsp:cNvPr id="0" name=""/>
        <dsp:cNvSpPr/>
      </dsp:nvSpPr>
      <dsp:spPr>
        <a:xfrm rot="13057966">
          <a:off x="4470495" y="4236332"/>
          <a:ext cx="546004" cy="741387"/>
        </a:xfrm>
        <a:prstGeom prst="rightArrow">
          <a:avLst>
            <a:gd name="adj1" fmla="val 60000"/>
            <a:gd name="adj2" fmla="val 50000"/>
          </a:avLst>
        </a:prstGeom>
        <a:solidFill>
          <a:schemeClr val="accent3">
            <a:shade val="90000"/>
            <a:hueOff val="0"/>
            <a:satOff val="0"/>
            <a:lumOff val="230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4617256" y="4434617"/>
        <a:ext cx="382203" cy="444833"/>
      </dsp:txXfrm>
    </dsp:sp>
    <dsp:sp modelId="{90701F59-5000-D04C-8B3E-379EBFFC694F}">
      <dsp:nvSpPr>
        <dsp:cNvPr id="0" name=""/>
        <dsp:cNvSpPr/>
      </dsp:nvSpPr>
      <dsp:spPr>
        <a:xfrm>
          <a:off x="2158334" y="2337168"/>
          <a:ext cx="2416373" cy="2416373"/>
        </a:xfrm>
        <a:prstGeom prst="ellipse">
          <a:avLst/>
        </a:prstGeom>
        <a:solidFill>
          <a:schemeClr val="accent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a:t>Technology-in-Store</a:t>
          </a:r>
          <a:endParaRPr lang="it-FI" sz="2400" b="1" kern="1200" dirty="0"/>
        </a:p>
      </dsp:txBody>
      <dsp:txXfrm>
        <a:off x="2512204" y="2691038"/>
        <a:ext cx="1708633" cy="1708633"/>
      </dsp:txXfrm>
    </dsp:sp>
    <dsp:sp modelId="{E9D854B7-26E1-9B48-9E73-4F4FE563C8A7}">
      <dsp:nvSpPr>
        <dsp:cNvPr id="0" name=""/>
        <dsp:cNvSpPr/>
      </dsp:nvSpPr>
      <dsp:spPr>
        <a:xfrm rot="19358691">
          <a:off x="4418937" y="2216854"/>
          <a:ext cx="404755" cy="741387"/>
        </a:xfrm>
        <a:prstGeom prst="rightArrow">
          <a:avLst>
            <a:gd name="adj1" fmla="val 60000"/>
            <a:gd name="adj2" fmla="val 50000"/>
          </a:avLst>
        </a:prstGeom>
        <a:solidFill>
          <a:schemeClr val="accent3">
            <a:shade val="90000"/>
            <a:hueOff val="0"/>
            <a:satOff val="0"/>
            <a:lumOff val="115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4431390" y="2401969"/>
        <a:ext cx="283329" cy="444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BC6B-124E-114A-918A-36BFC9BD5F31}">
      <dsp:nvSpPr>
        <dsp:cNvPr id="0" name=""/>
        <dsp:cNvSpPr/>
      </dsp:nvSpPr>
      <dsp:spPr>
        <a:xfrm>
          <a:off x="1311572" y="3012"/>
          <a:ext cx="2990188" cy="2060240"/>
        </a:xfrm>
        <a:prstGeom prst="roundRect">
          <a:avLst/>
        </a:prstGeom>
        <a:blipFill>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A743F-D6B2-7E42-A3A0-20E23A9D6C97}">
      <dsp:nvSpPr>
        <dsp:cNvPr id="0" name=""/>
        <dsp:cNvSpPr/>
      </dsp:nvSpPr>
      <dsp:spPr>
        <a:xfrm>
          <a:off x="1311572" y="2063252"/>
          <a:ext cx="2990188" cy="11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dk1"/>
              </a:solidFill>
            </a:rPr>
            <a:t>Convenience Store</a:t>
          </a:r>
          <a:endParaRPr lang="it-IT" sz="1600" kern="1200" dirty="0"/>
        </a:p>
        <a:p>
          <a:pPr marL="114300" lvl="1" indent="-114300" algn="ctr" defTabSz="622300">
            <a:lnSpc>
              <a:spcPct val="90000"/>
            </a:lnSpc>
            <a:spcBef>
              <a:spcPct val="0"/>
            </a:spcBef>
            <a:spcAft>
              <a:spcPct val="15000"/>
            </a:spcAft>
            <a:buNone/>
          </a:pPr>
          <a:r>
            <a:rPr lang="en-US" sz="1400" kern="1200" dirty="0">
              <a:solidFill>
                <a:prstClr val="black"/>
              </a:solidFill>
              <a:latin typeface="Calibri" panose="020F0502020204030204"/>
              <a:ea typeface="+mn-ea"/>
              <a:cs typeface="+mn-cs"/>
            </a:rPr>
            <a:t>Small stores often located in or near residential areas</a:t>
          </a:r>
          <a:endParaRPr lang="it-IT" sz="1400" kern="1200" dirty="0">
            <a:solidFill>
              <a:prstClr val="black"/>
            </a:solidFill>
            <a:latin typeface="Calibri" panose="020F0502020204030204"/>
            <a:ea typeface="+mn-ea"/>
            <a:cs typeface="+mn-cs"/>
          </a:endParaRPr>
        </a:p>
      </dsp:txBody>
      <dsp:txXfrm>
        <a:off x="1311572" y="2063252"/>
        <a:ext cx="2990188" cy="1109360"/>
      </dsp:txXfrm>
    </dsp:sp>
    <dsp:sp modelId="{51D85209-2D76-054C-987F-49004D89D0CA}">
      <dsp:nvSpPr>
        <dsp:cNvPr id="0" name=""/>
        <dsp:cNvSpPr/>
      </dsp:nvSpPr>
      <dsp:spPr>
        <a:xfrm>
          <a:off x="4600905" y="3012"/>
          <a:ext cx="2990188" cy="2060240"/>
        </a:xfrm>
        <a:prstGeom prst="roundRect">
          <a:avLst/>
        </a:prstGeom>
        <a:blipFill>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C901E-E3AE-BF4E-A8B0-C5907B217784}">
      <dsp:nvSpPr>
        <dsp:cNvPr id="0" name=""/>
        <dsp:cNvSpPr/>
      </dsp:nvSpPr>
      <dsp:spPr>
        <a:xfrm>
          <a:off x="4600905" y="2063252"/>
          <a:ext cx="2990188" cy="11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dk1"/>
              </a:solidFill>
            </a:rPr>
            <a:t>Specialty Store</a:t>
          </a:r>
          <a:endParaRPr lang="it-IT" sz="1600" kern="1200" dirty="0"/>
        </a:p>
        <a:p>
          <a:pPr marL="0" lvl="0" indent="-114300" algn="ctr" defTabSz="711200">
            <a:lnSpc>
              <a:spcPct val="90000"/>
            </a:lnSpc>
            <a:spcBef>
              <a:spcPct val="0"/>
            </a:spcBef>
            <a:spcAft>
              <a:spcPct val="35000"/>
            </a:spcAft>
            <a:buNone/>
          </a:pPr>
          <a:r>
            <a:rPr lang="en-US" sz="1400" kern="1200" dirty="0">
              <a:solidFill>
                <a:prstClr val="black"/>
              </a:solidFill>
              <a:latin typeface="Calibri" panose="020F0502020204030204"/>
              <a:ea typeface="+mn-ea"/>
              <a:cs typeface="+mn-cs"/>
            </a:rPr>
            <a:t>Feature narrow and deep product lines (narrow product areas)</a:t>
          </a:r>
          <a:endParaRPr lang="it-IT" sz="1400" kern="1200" dirty="0">
            <a:solidFill>
              <a:prstClr val="black"/>
            </a:solidFill>
            <a:latin typeface="Calibri" panose="020F0502020204030204"/>
            <a:ea typeface="+mn-ea"/>
            <a:cs typeface="+mn-cs"/>
          </a:endParaRPr>
        </a:p>
      </dsp:txBody>
      <dsp:txXfrm>
        <a:off x="4600905" y="2063252"/>
        <a:ext cx="2990188" cy="1109360"/>
      </dsp:txXfrm>
    </dsp:sp>
    <dsp:sp modelId="{2DBE6F41-CDE0-6D49-889E-FD73E43763C4}">
      <dsp:nvSpPr>
        <dsp:cNvPr id="0" name=""/>
        <dsp:cNvSpPr/>
      </dsp:nvSpPr>
      <dsp:spPr>
        <a:xfrm>
          <a:off x="7890238" y="3012"/>
          <a:ext cx="2990188" cy="2060240"/>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76FBF3-AA65-A64E-BC71-BBF0EA165A8C}">
      <dsp:nvSpPr>
        <dsp:cNvPr id="0" name=""/>
        <dsp:cNvSpPr/>
      </dsp:nvSpPr>
      <dsp:spPr>
        <a:xfrm>
          <a:off x="7890238" y="2063252"/>
          <a:ext cx="2990188" cy="11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dk1"/>
              </a:solidFill>
            </a:rPr>
            <a:t>Discount Store</a:t>
          </a:r>
        </a:p>
        <a:p>
          <a:pPr marL="0" lvl="0" indent="0" algn="ctr" defTabSz="711200">
            <a:lnSpc>
              <a:spcPct val="90000"/>
            </a:lnSpc>
            <a:spcBef>
              <a:spcPct val="0"/>
            </a:spcBef>
            <a:spcAft>
              <a:spcPct val="35000"/>
            </a:spcAft>
            <a:buNone/>
          </a:pPr>
          <a:r>
            <a:rPr lang="en-US" sz="1400" kern="1200" dirty="0">
              <a:solidFill>
                <a:schemeClr val="dk1"/>
              </a:solidFill>
            </a:rPr>
            <a:t>Offers product at a discount, often due to overruns (extra inventory)</a:t>
          </a:r>
          <a:endParaRPr lang="it-IT" sz="1400" kern="1200" dirty="0"/>
        </a:p>
      </dsp:txBody>
      <dsp:txXfrm>
        <a:off x="7890238" y="2063252"/>
        <a:ext cx="2990188" cy="1109360"/>
      </dsp:txXfrm>
    </dsp:sp>
    <dsp:sp modelId="{DDDDE59E-4DC4-184A-AD37-8FB0B1FFB9E7}">
      <dsp:nvSpPr>
        <dsp:cNvPr id="0" name=""/>
        <dsp:cNvSpPr/>
      </dsp:nvSpPr>
      <dsp:spPr>
        <a:xfrm>
          <a:off x="1311572" y="3471631"/>
          <a:ext cx="2990188" cy="2060240"/>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05B5E-B243-0840-B0DB-E4D633F4AE9E}">
      <dsp:nvSpPr>
        <dsp:cNvPr id="0" name=""/>
        <dsp:cNvSpPr/>
      </dsp:nvSpPr>
      <dsp:spPr>
        <a:xfrm>
          <a:off x="1311572" y="5531871"/>
          <a:ext cx="2990188" cy="11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dk1"/>
              </a:solidFill>
            </a:rPr>
            <a:t>Department Store</a:t>
          </a:r>
          <a:endParaRPr lang="it-IT" sz="1600" kern="1200" dirty="0"/>
        </a:p>
        <a:p>
          <a:pPr marL="114300" lvl="1" indent="-114300" algn="ctr" defTabSz="622300">
            <a:lnSpc>
              <a:spcPct val="90000"/>
            </a:lnSpc>
            <a:spcBef>
              <a:spcPct val="0"/>
            </a:spcBef>
            <a:spcAft>
              <a:spcPct val="15000"/>
            </a:spcAft>
            <a:buClr>
              <a:schemeClr val="dk1"/>
            </a:buClr>
            <a:buSzPts val="1400"/>
            <a:buNone/>
          </a:pPr>
          <a:r>
            <a:rPr lang="en-US" sz="1400" kern="1200" dirty="0">
              <a:solidFill>
                <a:prstClr val="black"/>
              </a:solidFill>
              <a:latin typeface="Calibri" panose="020F0502020204030204"/>
              <a:ea typeface="+mn-ea"/>
              <a:cs typeface="+mn-cs"/>
            </a:rPr>
            <a:t>Divided up into departments of similar types of product lines </a:t>
          </a:r>
          <a:endParaRPr lang="it-IT" sz="1400" kern="1200" dirty="0">
            <a:solidFill>
              <a:prstClr val="black"/>
            </a:solidFill>
            <a:latin typeface="Calibri" panose="020F0502020204030204"/>
            <a:ea typeface="+mn-ea"/>
            <a:cs typeface="+mn-cs"/>
          </a:endParaRPr>
        </a:p>
      </dsp:txBody>
      <dsp:txXfrm>
        <a:off x="1311572" y="5531871"/>
        <a:ext cx="2990188" cy="1109360"/>
      </dsp:txXfrm>
    </dsp:sp>
    <dsp:sp modelId="{49076FE4-4A62-BE48-BA9C-7AFE05894E5E}">
      <dsp:nvSpPr>
        <dsp:cNvPr id="0" name=""/>
        <dsp:cNvSpPr/>
      </dsp:nvSpPr>
      <dsp:spPr>
        <a:xfrm>
          <a:off x="4600905" y="3471631"/>
          <a:ext cx="2990188" cy="2060240"/>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AB2CE-18B5-EF4C-8138-85DB63282FF0}">
      <dsp:nvSpPr>
        <dsp:cNvPr id="0" name=""/>
        <dsp:cNvSpPr/>
      </dsp:nvSpPr>
      <dsp:spPr>
        <a:xfrm>
          <a:off x="4600905" y="5531871"/>
          <a:ext cx="2990188" cy="11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dk1"/>
              </a:solidFill>
            </a:rPr>
            <a:t>Supermarket</a:t>
          </a:r>
          <a:endParaRPr lang="it-IT" sz="1600" kern="1200" dirty="0"/>
        </a:p>
        <a:p>
          <a:pPr marL="114300" lvl="1" indent="-114300" algn="ctr" defTabSz="622300">
            <a:lnSpc>
              <a:spcPct val="90000"/>
            </a:lnSpc>
            <a:spcBef>
              <a:spcPct val="0"/>
            </a:spcBef>
            <a:spcAft>
              <a:spcPct val="15000"/>
            </a:spcAft>
            <a:buNone/>
          </a:pPr>
          <a:r>
            <a:rPr lang="en-US" sz="1400" kern="1200" dirty="0">
              <a:solidFill>
                <a:prstClr val="black"/>
              </a:solidFill>
              <a:latin typeface="Calibri" panose="020F0502020204030204"/>
              <a:ea typeface="+mn-ea"/>
              <a:cs typeface="+mn-cs"/>
            </a:rPr>
            <a:t>A medium to large grocery store offering a large selection of grocery items, sometimes at discounted prices</a:t>
          </a:r>
          <a:endParaRPr lang="it-IT" sz="1400" kern="1200" dirty="0">
            <a:solidFill>
              <a:prstClr val="black"/>
            </a:solidFill>
            <a:latin typeface="Calibri" panose="020F0502020204030204"/>
            <a:ea typeface="+mn-ea"/>
            <a:cs typeface="+mn-cs"/>
          </a:endParaRPr>
        </a:p>
      </dsp:txBody>
      <dsp:txXfrm>
        <a:off x="4600905" y="5531871"/>
        <a:ext cx="2990188" cy="1109360"/>
      </dsp:txXfrm>
    </dsp:sp>
    <dsp:sp modelId="{D6320B93-2B55-054A-A492-72FE4BB806A5}">
      <dsp:nvSpPr>
        <dsp:cNvPr id="0" name=""/>
        <dsp:cNvSpPr/>
      </dsp:nvSpPr>
      <dsp:spPr>
        <a:xfrm>
          <a:off x="7890238" y="3471631"/>
          <a:ext cx="2990188" cy="2060240"/>
        </a:xfrm>
        <a:prstGeom prst="round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BDA22-CBB5-6A41-8363-4D6E9389751A}">
      <dsp:nvSpPr>
        <dsp:cNvPr id="0" name=""/>
        <dsp:cNvSpPr/>
      </dsp:nvSpPr>
      <dsp:spPr>
        <a:xfrm>
          <a:off x="7890238" y="5531871"/>
          <a:ext cx="2990188" cy="11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dk1"/>
              </a:solidFill>
            </a:rPr>
            <a:t>Big-box Store </a:t>
          </a:r>
          <a:endParaRPr lang="it-IT" sz="1600" kern="1200" dirty="0"/>
        </a:p>
        <a:p>
          <a:pPr marL="114300" lvl="1" indent="-114300" algn="l" defTabSz="622300">
            <a:lnSpc>
              <a:spcPct val="90000"/>
            </a:lnSpc>
            <a:spcBef>
              <a:spcPct val="0"/>
            </a:spcBef>
            <a:spcAft>
              <a:spcPct val="15000"/>
            </a:spcAft>
            <a:buClr>
              <a:schemeClr val="dk1"/>
            </a:buClr>
            <a:buSzPts val="1400"/>
            <a:buNone/>
          </a:pPr>
          <a:r>
            <a:rPr lang="en-US" sz="1400" kern="1200" dirty="0">
              <a:solidFill>
                <a:prstClr val="black"/>
              </a:solidFill>
              <a:latin typeface="Calibri" panose="020F0502020204030204"/>
              <a:ea typeface="+mn-ea"/>
              <a:cs typeface="+mn-cs"/>
            </a:rPr>
            <a:t>A large retail store. In the U.S., these tend to range from 4000 to 18000 square meters and carry large amounts of merchandise</a:t>
          </a:r>
          <a:endParaRPr lang="it-IT" sz="1400" kern="1200" dirty="0">
            <a:solidFill>
              <a:prstClr val="black"/>
            </a:solidFill>
            <a:latin typeface="Calibri" panose="020F0502020204030204"/>
            <a:ea typeface="+mn-ea"/>
            <a:cs typeface="+mn-cs"/>
          </a:endParaRPr>
        </a:p>
      </dsp:txBody>
      <dsp:txXfrm>
        <a:off x="7890238" y="5531871"/>
        <a:ext cx="2990188" cy="1109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089E7-818F-4D47-9389-F5AA8B52B78A}">
      <dsp:nvSpPr>
        <dsp:cNvPr id="0" name=""/>
        <dsp:cNvSpPr/>
      </dsp:nvSpPr>
      <dsp:spPr>
        <a:xfrm>
          <a:off x="0" y="0"/>
          <a:ext cx="8474784" cy="882437"/>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Rise in online sales</a:t>
          </a:r>
        </a:p>
      </dsp:txBody>
      <dsp:txXfrm>
        <a:off x="25846" y="25846"/>
        <a:ext cx="7419320" cy="830745"/>
      </dsp:txXfrm>
    </dsp:sp>
    <dsp:sp modelId="{1F445B6C-2AFF-2A42-AEB0-BB7D38BC5C63}">
      <dsp:nvSpPr>
        <dsp:cNvPr id="0" name=""/>
        <dsp:cNvSpPr/>
      </dsp:nvSpPr>
      <dsp:spPr>
        <a:xfrm>
          <a:off x="632857" y="1004998"/>
          <a:ext cx="8474784" cy="882437"/>
        </a:xfrm>
        <a:prstGeom prst="roundRect">
          <a:avLst>
            <a:gd name="adj" fmla="val 10000"/>
          </a:avLst>
        </a:prstGeom>
        <a:solidFill>
          <a:schemeClr val="accent2">
            <a:shade val="80000"/>
            <a:hueOff val="-120354"/>
            <a:satOff val="2542"/>
            <a:lumOff val="6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Mobile shopping increase</a:t>
          </a:r>
        </a:p>
      </dsp:txBody>
      <dsp:txXfrm>
        <a:off x="658703" y="1030844"/>
        <a:ext cx="7216651" cy="830745"/>
      </dsp:txXfrm>
    </dsp:sp>
    <dsp:sp modelId="{C860AFA9-7EF1-4944-A3E7-09EF2A65A456}">
      <dsp:nvSpPr>
        <dsp:cNvPr id="0" name=""/>
        <dsp:cNvSpPr/>
      </dsp:nvSpPr>
      <dsp:spPr>
        <a:xfrm>
          <a:off x="1265714" y="2009996"/>
          <a:ext cx="8474784" cy="882437"/>
        </a:xfrm>
        <a:prstGeom prst="roundRect">
          <a:avLst>
            <a:gd name="adj" fmla="val 10000"/>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Decrease in mall shopping</a:t>
          </a:r>
        </a:p>
      </dsp:txBody>
      <dsp:txXfrm>
        <a:off x="1291560" y="2035842"/>
        <a:ext cx="7216651" cy="830745"/>
      </dsp:txXfrm>
    </dsp:sp>
    <dsp:sp modelId="{60C178EE-B467-6C4D-8258-8E642265006C}">
      <dsp:nvSpPr>
        <dsp:cNvPr id="0" name=""/>
        <dsp:cNvSpPr/>
      </dsp:nvSpPr>
      <dsp:spPr>
        <a:xfrm>
          <a:off x="1898571" y="3014994"/>
          <a:ext cx="8474784" cy="882437"/>
        </a:xfrm>
        <a:prstGeom prst="roundRect">
          <a:avLst>
            <a:gd name="adj" fmla="val 10000"/>
          </a:avLst>
        </a:prstGeom>
        <a:solidFill>
          <a:schemeClr val="accent2">
            <a:shade val="80000"/>
            <a:hueOff val="-361061"/>
            <a:satOff val="7625"/>
            <a:lumOff val="203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Decrease in sales in department stores and other stores</a:t>
          </a:r>
        </a:p>
      </dsp:txBody>
      <dsp:txXfrm>
        <a:off x="1924417" y="3040840"/>
        <a:ext cx="7216651" cy="830745"/>
      </dsp:txXfrm>
    </dsp:sp>
    <dsp:sp modelId="{B27B5253-FCE2-A045-A71E-1712E3E12617}">
      <dsp:nvSpPr>
        <dsp:cNvPr id="0" name=""/>
        <dsp:cNvSpPr/>
      </dsp:nvSpPr>
      <dsp:spPr>
        <a:xfrm>
          <a:off x="2531429" y="4019992"/>
          <a:ext cx="8474784" cy="882437"/>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Increase in </a:t>
          </a:r>
          <a:r>
            <a:rPr lang="en-US" sz="2400" b="1" kern="1200" dirty="0"/>
            <a:t>experience purchases</a:t>
          </a:r>
          <a:endParaRPr lang="en-US" sz="2400" kern="1200" dirty="0"/>
        </a:p>
      </dsp:txBody>
      <dsp:txXfrm>
        <a:off x="2557275" y="4045838"/>
        <a:ext cx="7216651" cy="830745"/>
      </dsp:txXfrm>
    </dsp:sp>
    <dsp:sp modelId="{666D5756-D1B7-CF44-89DE-F121C051A6FE}">
      <dsp:nvSpPr>
        <dsp:cNvPr id="0" name=""/>
        <dsp:cNvSpPr/>
      </dsp:nvSpPr>
      <dsp:spPr>
        <a:xfrm rot="10800000">
          <a:off x="7606045" y="384239"/>
          <a:ext cx="573584" cy="573584"/>
        </a:xfrm>
        <a:prstGeom prst="downArrow">
          <a:avLst>
            <a:gd name="adj1" fmla="val 55000"/>
            <a:gd name="adj2" fmla="val 45000"/>
          </a:avLst>
        </a:prstGeom>
        <a:solidFill>
          <a:srgbClr val="C00000">
            <a:alpha val="9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chemeClr val="tx1"/>
            </a:solidFill>
          </a:endParaRPr>
        </a:p>
      </dsp:txBody>
      <dsp:txXfrm>
        <a:off x="7735101" y="526201"/>
        <a:ext cx="315472" cy="431622"/>
      </dsp:txXfrm>
    </dsp:sp>
    <dsp:sp modelId="{1272DDCF-7B1F-8B44-AED6-F93C9BAB2B56}">
      <dsp:nvSpPr>
        <dsp:cNvPr id="0" name=""/>
        <dsp:cNvSpPr/>
      </dsp:nvSpPr>
      <dsp:spPr>
        <a:xfrm rot="10800000">
          <a:off x="8186815" y="1395024"/>
          <a:ext cx="573584" cy="573584"/>
        </a:xfrm>
        <a:prstGeom prst="downArrow">
          <a:avLst>
            <a:gd name="adj1" fmla="val 55000"/>
            <a:gd name="adj2" fmla="val 45000"/>
          </a:avLst>
        </a:prstGeom>
        <a:solidFill>
          <a:srgbClr val="C00000">
            <a:alpha val="9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chemeClr val="tx1"/>
            </a:solidFill>
          </a:endParaRPr>
        </a:p>
      </dsp:txBody>
      <dsp:txXfrm>
        <a:off x="8315871" y="1536986"/>
        <a:ext cx="315472" cy="431622"/>
      </dsp:txXfrm>
    </dsp:sp>
    <dsp:sp modelId="{D9838F11-2E9B-1B48-AE40-325E04BE0356}">
      <dsp:nvSpPr>
        <dsp:cNvPr id="0" name=""/>
        <dsp:cNvSpPr/>
      </dsp:nvSpPr>
      <dsp:spPr>
        <a:xfrm>
          <a:off x="8813891" y="2402678"/>
          <a:ext cx="573584" cy="573584"/>
        </a:xfrm>
        <a:prstGeom prst="downArrow">
          <a:avLst>
            <a:gd name="adj1" fmla="val 55000"/>
            <a:gd name="adj2" fmla="val 45000"/>
          </a:avLst>
        </a:prstGeom>
        <a:solidFill>
          <a:srgbClr val="C00000">
            <a:alpha val="9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chemeClr val="tx1"/>
            </a:solidFill>
          </a:endParaRPr>
        </a:p>
      </dsp:txBody>
      <dsp:txXfrm>
        <a:off x="8942947" y="2402678"/>
        <a:ext cx="315472" cy="431622"/>
      </dsp:txXfrm>
    </dsp:sp>
    <dsp:sp modelId="{1A0A3323-7E06-1348-80CC-B3FE81F2295C}">
      <dsp:nvSpPr>
        <dsp:cNvPr id="0" name=""/>
        <dsp:cNvSpPr/>
      </dsp:nvSpPr>
      <dsp:spPr>
        <a:xfrm rot="10800000">
          <a:off x="10141427" y="4328845"/>
          <a:ext cx="573584" cy="573584"/>
        </a:xfrm>
        <a:prstGeom prst="downArrow">
          <a:avLst>
            <a:gd name="adj1" fmla="val 55000"/>
            <a:gd name="adj2" fmla="val 45000"/>
          </a:avLst>
        </a:prstGeom>
        <a:solidFill>
          <a:srgbClr val="C00000">
            <a:alpha val="9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chemeClr val="tx1"/>
            </a:solidFill>
          </a:endParaRPr>
        </a:p>
      </dsp:txBody>
      <dsp:txXfrm>
        <a:off x="10270483" y="4470807"/>
        <a:ext cx="315472" cy="4316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F659B-5EFB-A144-BE86-341865451B64}">
      <dsp:nvSpPr>
        <dsp:cNvPr id="0" name=""/>
        <dsp:cNvSpPr/>
      </dsp:nvSpPr>
      <dsp:spPr>
        <a:xfrm>
          <a:off x="1746091" y="905"/>
          <a:ext cx="3774880" cy="2264928"/>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b="1" kern="1200" noProof="0" dirty="0">
              <a:solidFill>
                <a:schemeClr val="tx1"/>
              </a:solidFill>
            </a:rPr>
            <a:t>MOBILE: ALL IT ONE </a:t>
          </a:r>
        </a:p>
        <a:p>
          <a:pPr marL="0" lvl="0" indent="0" algn="ctr" defTabSz="711200">
            <a:lnSpc>
              <a:spcPct val="100000"/>
            </a:lnSpc>
            <a:spcBef>
              <a:spcPct val="0"/>
            </a:spcBef>
            <a:spcAft>
              <a:spcPct val="35000"/>
            </a:spcAft>
            <a:buNone/>
          </a:pPr>
          <a:r>
            <a:rPr lang="en-US" sz="1600" kern="1200" noProof="0" dirty="0">
              <a:solidFill>
                <a:schemeClr val="tx1"/>
              </a:solidFill>
            </a:rPr>
            <a:t>Devices such as tablets and smart phones are becoming more popular as shopping portals as these devices have gone from being a novelty to an everyday essential with highly versatile functions and presents shoppers with a valuable research tool.</a:t>
          </a:r>
        </a:p>
      </dsp:txBody>
      <dsp:txXfrm>
        <a:off x="1746091" y="905"/>
        <a:ext cx="3774880" cy="2264928"/>
      </dsp:txXfrm>
    </dsp:sp>
    <dsp:sp modelId="{A9244CEA-F5FC-534E-A548-3C2D05436735}">
      <dsp:nvSpPr>
        <dsp:cNvPr id="0" name=""/>
        <dsp:cNvSpPr/>
      </dsp:nvSpPr>
      <dsp:spPr>
        <a:xfrm>
          <a:off x="5898460" y="905"/>
          <a:ext cx="3774880" cy="2264928"/>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b="1" kern="1200" noProof="0" dirty="0">
              <a:solidFill>
                <a:schemeClr val="tx1"/>
              </a:solidFill>
            </a:rPr>
            <a:t>PERSONALIZATION</a:t>
          </a:r>
        </a:p>
        <a:p>
          <a:pPr marL="0" lvl="0" indent="0" algn="ctr" defTabSz="711200">
            <a:lnSpc>
              <a:spcPct val="100000"/>
            </a:lnSpc>
            <a:spcBef>
              <a:spcPct val="0"/>
            </a:spcBef>
            <a:spcAft>
              <a:spcPct val="35000"/>
            </a:spcAft>
            <a:buNone/>
          </a:pPr>
          <a:r>
            <a:rPr lang="en-US" sz="1600" b="0" kern="1200" noProof="0" dirty="0">
              <a:solidFill>
                <a:schemeClr val="tx1"/>
              </a:solidFill>
            </a:rPr>
            <a:t>Pe</a:t>
          </a:r>
          <a:r>
            <a:rPr lang="en-US" sz="1600" kern="1200" noProof="0" dirty="0">
              <a:solidFill>
                <a:schemeClr val="tx1"/>
              </a:solidFill>
            </a:rPr>
            <a:t>rsonalized suggestions and create a shopping experience that feels bespoke for every customer. </a:t>
          </a:r>
        </a:p>
      </dsp:txBody>
      <dsp:txXfrm>
        <a:off x="5898460" y="905"/>
        <a:ext cx="3774880" cy="2264928"/>
      </dsp:txXfrm>
    </dsp:sp>
    <dsp:sp modelId="{FB865829-5573-CE44-B8E4-C843E9F436B6}">
      <dsp:nvSpPr>
        <dsp:cNvPr id="0" name=""/>
        <dsp:cNvSpPr/>
      </dsp:nvSpPr>
      <dsp:spPr>
        <a:xfrm>
          <a:off x="1746091" y="2643322"/>
          <a:ext cx="3774880" cy="2264928"/>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b="1" kern="1200" noProof="0" dirty="0">
              <a:solidFill>
                <a:schemeClr val="tx1"/>
              </a:solidFill>
            </a:rPr>
            <a:t>INFORMED: EMPOWERED CONSUMERS </a:t>
          </a:r>
        </a:p>
        <a:p>
          <a:pPr marL="0" lvl="0" indent="0" algn="ctr" defTabSz="711200">
            <a:lnSpc>
              <a:spcPct val="100000"/>
            </a:lnSpc>
            <a:spcBef>
              <a:spcPct val="0"/>
            </a:spcBef>
            <a:spcAft>
              <a:spcPct val="35000"/>
            </a:spcAft>
            <a:buNone/>
          </a:pPr>
          <a:r>
            <a:rPr lang="en-US" sz="1600" b="0" kern="1200" noProof="0" dirty="0">
              <a:solidFill>
                <a:schemeClr val="tx1"/>
              </a:solidFill>
            </a:rPr>
            <a:t>Rev</a:t>
          </a:r>
          <a:r>
            <a:rPr lang="en-US" sz="1600" kern="1200" noProof="0" dirty="0">
              <a:solidFill>
                <a:schemeClr val="tx1"/>
              </a:solidFill>
            </a:rPr>
            <a:t>iews and ratings online can either make or break products or brands, putting the power securely in the hands of consumers and buyers. Consumers also now use the online world to be informed on real life purchases. </a:t>
          </a:r>
        </a:p>
      </dsp:txBody>
      <dsp:txXfrm>
        <a:off x="1746091" y="2643322"/>
        <a:ext cx="3774880" cy="2264928"/>
      </dsp:txXfrm>
    </dsp:sp>
    <dsp:sp modelId="{93611224-4645-BE49-9867-C21506DBDDD9}">
      <dsp:nvSpPr>
        <dsp:cNvPr id="0" name=""/>
        <dsp:cNvSpPr/>
      </dsp:nvSpPr>
      <dsp:spPr>
        <a:xfrm>
          <a:off x="5898460" y="2643322"/>
          <a:ext cx="3774880" cy="2264928"/>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b="1" kern="1200" noProof="0" dirty="0">
              <a:solidFill>
                <a:schemeClr val="tx1"/>
              </a:solidFill>
            </a:rPr>
            <a:t>SOCIALLY CONNECTED</a:t>
          </a:r>
        </a:p>
        <a:p>
          <a:pPr marL="0" lvl="0" indent="0" algn="ctr" defTabSz="711200">
            <a:lnSpc>
              <a:spcPct val="100000"/>
            </a:lnSpc>
            <a:spcBef>
              <a:spcPct val="0"/>
            </a:spcBef>
            <a:spcAft>
              <a:spcPct val="35000"/>
            </a:spcAft>
            <a:buNone/>
          </a:pPr>
          <a:r>
            <a:rPr lang="en-US" sz="1600" b="1" kern="1200" noProof="0" dirty="0">
              <a:solidFill>
                <a:schemeClr val="tx1"/>
              </a:solidFill>
            </a:rPr>
            <a:t>SOCIAL MEDIA INFLUENCE </a:t>
          </a:r>
        </a:p>
        <a:p>
          <a:pPr marL="0" lvl="0" indent="0" algn="ctr" defTabSz="711200">
            <a:lnSpc>
              <a:spcPct val="100000"/>
            </a:lnSpc>
            <a:spcBef>
              <a:spcPct val="0"/>
            </a:spcBef>
            <a:spcAft>
              <a:spcPct val="35000"/>
            </a:spcAft>
            <a:buNone/>
          </a:pPr>
          <a:r>
            <a:rPr lang="en-US" sz="1600" kern="1200" noProof="0" dirty="0">
              <a:solidFill>
                <a:schemeClr val="tx1"/>
              </a:solidFill>
            </a:rPr>
            <a:t>The widespread use of social media and the rise of new platforms over the years have also influenced how people shop. </a:t>
          </a:r>
        </a:p>
      </dsp:txBody>
      <dsp:txXfrm>
        <a:off x="5898460" y="2643322"/>
        <a:ext cx="3774880" cy="22649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76888-CC8F-5043-BEAA-A581815B4D4D}">
      <dsp:nvSpPr>
        <dsp:cNvPr id="0" name=""/>
        <dsp:cNvSpPr/>
      </dsp:nvSpPr>
      <dsp:spPr>
        <a:xfrm>
          <a:off x="2" y="0"/>
          <a:ext cx="11424205" cy="4953964"/>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68CDADAD-4C96-914C-8E2B-2CAD2C8B9C62}">
      <dsp:nvSpPr>
        <dsp:cNvPr id="0" name=""/>
        <dsp:cNvSpPr/>
      </dsp:nvSpPr>
      <dsp:spPr>
        <a:xfrm>
          <a:off x="259084" y="1923485"/>
          <a:ext cx="1862828" cy="111856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FI" sz="2000" kern="1200" dirty="0"/>
            <a:t>Need Recognition</a:t>
          </a:r>
        </a:p>
      </dsp:txBody>
      <dsp:txXfrm>
        <a:off x="313688" y="1978089"/>
        <a:ext cx="1753620" cy="1009357"/>
      </dsp:txXfrm>
    </dsp:sp>
    <dsp:sp modelId="{88A38C72-8F38-204D-9D6D-769FFC8470D5}">
      <dsp:nvSpPr>
        <dsp:cNvPr id="0" name=""/>
        <dsp:cNvSpPr/>
      </dsp:nvSpPr>
      <dsp:spPr>
        <a:xfrm>
          <a:off x="2392556" y="1917699"/>
          <a:ext cx="1862828" cy="111856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FI" sz="2000" kern="1200" dirty="0"/>
            <a:t>Information Search</a:t>
          </a:r>
        </a:p>
      </dsp:txBody>
      <dsp:txXfrm>
        <a:off x="2447160" y="1972303"/>
        <a:ext cx="1753620" cy="1009357"/>
      </dsp:txXfrm>
    </dsp:sp>
    <dsp:sp modelId="{9FB8A429-85F7-2041-BF61-471C2AE524C9}">
      <dsp:nvSpPr>
        <dsp:cNvPr id="0" name=""/>
        <dsp:cNvSpPr/>
      </dsp:nvSpPr>
      <dsp:spPr>
        <a:xfrm>
          <a:off x="4502898" y="1877988"/>
          <a:ext cx="1862828" cy="111856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FI" sz="2000" kern="1200" dirty="0"/>
            <a:t>Evaluation of Alternatives</a:t>
          </a:r>
        </a:p>
      </dsp:txBody>
      <dsp:txXfrm>
        <a:off x="4557502" y="1932592"/>
        <a:ext cx="1753620" cy="1009357"/>
      </dsp:txXfrm>
    </dsp:sp>
    <dsp:sp modelId="{3FD533EE-9F76-2C45-AB01-D768CD64E6B9}">
      <dsp:nvSpPr>
        <dsp:cNvPr id="0" name=""/>
        <dsp:cNvSpPr/>
      </dsp:nvSpPr>
      <dsp:spPr>
        <a:xfrm>
          <a:off x="6671114" y="1877988"/>
          <a:ext cx="1862828" cy="111856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FI" sz="2000" kern="1200" dirty="0"/>
            <a:t>Purchase</a:t>
          </a:r>
        </a:p>
      </dsp:txBody>
      <dsp:txXfrm>
        <a:off x="6725718" y="1932592"/>
        <a:ext cx="1753620" cy="1009357"/>
      </dsp:txXfrm>
    </dsp:sp>
    <dsp:sp modelId="{F7AF9260-74AB-5C4B-AD54-E32C510F7727}">
      <dsp:nvSpPr>
        <dsp:cNvPr id="0" name=""/>
        <dsp:cNvSpPr/>
      </dsp:nvSpPr>
      <dsp:spPr>
        <a:xfrm>
          <a:off x="8717784" y="1877988"/>
          <a:ext cx="1862828" cy="111856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FI" sz="2000" kern="1200" dirty="0"/>
            <a:t>Reaction</a:t>
          </a:r>
        </a:p>
      </dsp:txBody>
      <dsp:txXfrm>
        <a:off x="8772388" y="1932592"/>
        <a:ext cx="1753620" cy="10093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103AB-A968-4D4F-98C3-299FD70212A8}">
      <dsp:nvSpPr>
        <dsp:cNvPr id="0" name=""/>
        <dsp:cNvSpPr/>
      </dsp:nvSpPr>
      <dsp:spPr>
        <a:xfrm>
          <a:off x="7291" y="0"/>
          <a:ext cx="1535236" cy="2194832"/>
        </a:xfrm>
        <a:prstGeom prst="roundRect">
          <a:avLst>
            <a:gd name="adj" fmla="val 10000"/>
          </a:avLst>
        </a:prstGeom>
        <a:solidFill>
          <a:srgbClr val="D67D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Techno-Shy Shoppers</a:t>
          </a:r>
          <a:endParaRPr lang="it-FI" sz="2000" kern="1200" dirty="0"/>
        </a:p>
      </dsp:txBody>
      <dsp:txXfrm>
        <a:off x="52257" y="44966"/>
        <a:ext cx="1445304" cy="2104900"/>
      </dsp:txXfrm>
    </dsp:sp>
    <dsp:sp modelId="{7E2EEC7B-6042-5345-83EC-F40D5FF101BA}">
      <dsp:nvSpPr>
        <dsp:cNvPr id="0" name=""/>
        <dsp:cNvSpPr/>
      </dsp:nvSpPr>
      <dsp:spPr>
        <a:xfrm>
          <a:off x="1800447" y="0"/>
          <a:ext cx="1535236" cy="2194832"/>
        </a:xfrm>
        <a:prstGeom prst="roundRect">
          <a:avLst>
            <a:gd name="adj" fmla="val 10000"/>
          </a:avLst>
        </a:prstGeom>
        <a:solidFill>
          <a:srgbClr val="9D2E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Occasional Online Shoppers </a:t>
          </a:r>
          <a:endParaRPr lang="it-FI" sz="2000" kern="1200" dirty="0"/>
        </a:p>
      </dsp:txBody>
      <dsp:txXfrm>
        <a:off x="1845413" y="44966"/>
        <a:ext cx="1445304" cy="2104900"/>
      </dsp:txXfrm>
    </dsp:sp>
    <dsp:sp modelId="{D8661A8A-6A61-864C-8349-11FA37E2124C}">
      <dsp:nvSpPr>
        <dsp:cNvPr id="0" name=""/>
        <dsp:cNvSpPr/>
      </dsp:nvSpPr>
      <dsp:spPr>
        <a:xfrm>
          <a:off x="3593603" y="0"/>
          <a:ext cx="1535236" cy="2194832"/>
        </a:xfrm>
        <a:prstGeom prst="roundRect">
          <a:avLst>
            <a:gd name="adj" fmla="val 10000"/>
          </a:avLst>
        </a:prstGeom>
        <a:solidFill>
          <a:srgbClr val="3269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Value Seekers </a:t>
          </a:r>
          <a:endParaRPr lang="it-FI" sz="2000" kern="1200" dirty="0"/>
        </a:p>
      </dsp:txBody>
      <dsp:txXfrm>
        <a:off x="3638569" y="44966"/>
        <a:ext cx="1445304" cy="2104900"/>
      </dsp:txXfrm>
    </dsp:sp>
    <dsp:sp modelId="{2D3A129E-7B48-454D-BB77-77BE7546B60D}">
      <dsp:nvSpPr>
        <dsp:cNvPr id="0" name=""/>
        <dsp:cNvSpPr/>
      </dsp:nvSpPr>
      <dsp:spPr>
        <a:xfrm>
          <a:off x="5386759" y="0"/>
          <a:ext cx="1535236" cy="2194832"/>
        </a:xfrm>
        <a:prstGeom prst="roundRect">
          <a:avLst>
            <a:gd name="adj" fmla="val 10000"/>
          </a:avLst>
        </a:prstGeom>
        <a:solidFill>
          <a:srgbClr val="6B4B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Digital Shopaholics </a:t>
          </a:r>
          <a:endParaRPr lang="it-FI" sz="2000" kern="1200" dirty="0"/>
        </a:p>
      </dsp:txBody>
      <dsp:txXfrm>
        <a:off x="5431725" y="44966"/>
        <a:ext cx="1445304" cy="2104900"/>
      </dsp:txXfrm>
    </dsp:sp>
    <dsp:sp modelId="{E50114EC-7831-CB49-878A-BF31F6C203A5}">
      <dsp:nvSpPr>
        <dsp:cNvPr id="0" name=""/>
        <dsp:cNvSpPr/>
      </dsp:nvSpPr>
      <dsp:spPr>
        <a:xfrm>
          <a:off x="7179916" y="0"/>
          <a:ext cx="1535236" cy="2194832"/>
        </a:xfrm>
        <a:prstGeom prst="roundRect">
          <a:avLst>
            <a:gd name="adj" fmla="val 10000"/>
          </a:avLst>
        </a:prstGeom>
        <a:solidFill>
          <a:srgbClr val="4F97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Social Digital Shoppers </a:t>
          </a:r>
          <a:endParaRPr lang="it-FI" sz="2000" kern="1200" dirty="0"/>
        </a:p>
      </dsp:txBody>
      <dsp:txXfrm>
        <a:off x="7224882" y="44966"/>
        <a:ext cx="1445304" cy="2104900"/>
      </dsp:txXfrm>
    </dsp:sp>
    <dsp:sp modelId="{F9F149CE-CDC2-3C48-86FD-0BE7CCDDBA0A}">
      <dsp:nvSpPr>
        <dsp:cNvPr id="0" name=""/>
        <dsp:cNvSpPr/>
      </dsp:nvSpPr>
      <dsp:spPr>
        <a:xfrm>
          <a:off x="8973072" y="0"/>
          <a:ext cx="1535236" cy="2194832"/>
        </a:xfrm>
        <a:prstGeom prst="roundRect">
          <a:avLst>
            <a:gd name="adj" fmla="val 10000"/>
          </a:avLst>
        </a:prstGeom>
        <a:solidFill>
          <a:srgbClr val="7DAD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Rational Online Shoppers </a:t>
          </a:r>
          <a:endParaRPr lang="it-FI" sz="2000" kern="1200" dirty="0"/>
        </a:p>
      </dsp:txBody>
      <dsp:txXfrm>
        <a:off x="9018038" y="44966"/>
        <a:ext cx="1445304" cy="21049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91FF7-B1FF-5C49-8D3A-5A2A05EC21E7}">
      <dsp:nvSpPr>
        <dsp:cNvPr id="0" name=""/>
        <dsp:cNvSpPr/>
      </dsp:nvSpPr>
      <dsp:spPr>
        <a:xfrm>
          <a:off x="3721211" y="5670"/>
          <a:ext cx="5728339" cy="42760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ctr" anchorCtr="0">
          <a:noAutofit/>
        </a:bodyPr>
        <a:lstStyle/>
        <a:p>
          <a:pPr marL="228600" lvl="1" indent="-228600" algn="l" defTabSz="1022350">
            <a:lnSpc>
              <a:spcPct val="90000"/>
            </a:lnSpc>
            <a:spcBef>
              <a:spcPct val="0"/>
            </a:spcBef>
            <a:spcAft>
              <a:spcPct val="15000"/>
            </a:spcAft>
            <a:buChar char="•"/>
          </a:pPr>
          <a:r>
            <a:rPr lang="en-US" sz="2300" kern="1200" noProof="0" dirty="0"/>
            <a:t>Techno-Shy Shoppers </a:t>
          </a:r>
          <a:r>
            <a:rPr lang="en-US" sz="2300" b="1" kern="1200" noProof="0" dirty="0"/>
            <a:t>are not interested in new technologies </a:t>
          </a:r>
          <a:r>
            <a:rPr lang="en-US" sz="2300" kern="1200" noProof="0" dirty="0"/>
            <a:t>and do not consider digital channels or devices important during any phase of the shopping journey.</a:t>
          </a:r>
        </a:p>
        <a:p>
          <a:pPr marL="228600" lvl="1" indent="-228600" algn="l" defTabSz="1022350">
            <a:lnSpc>
              <a:spcPct val="90000"/>
            </a:lnSpc>
            <a:spcBef>
              <a:spcPct val="0"/>
            </a:spcBef>
            <a:spcAft>
              <a:spcPct val="15000"/>
            </a:spcAft>
            <a:buChar char="•"/>
          </a:pPr>
          <a:r>
            <a:rPr lang="en-US" sz="2300" kern="1200" noProof="0" dirty="0"/>
            <a:t>They are </a:t>
          </a:r>
          <a:r>
            <a:rPr lang="en-US" sz="2300" b="1" kern="1200" noProof="0" dirty="0"/>
            <a:t>not frequent or confident online </a:t>
          </a:r>
          <a:r>
            <a:rPr lang="en-US" sz="2300" kern="1200" noProof="0" dirty="0"/>
            <a:t>shoppers and rarely use smartphone apps. </a:t>
          </a:r>
        </a:p>
        <a:p>
          <a:pPr marL="228600" lvl="1" indent="-228600" algn="l" defTabSz="1022350">
            <a:lnSpc>
              <a:spcPct val="90000"/>
            </a:lnSpc>
            <a:spcBef>
              <a:spcPct val="0"/>
            </a:spcBef>
            <a:spcAft>
              <a:spcPct val="15000"/>
            </a:spcAft>
            <a:buChar char="•"/>
          </a:pPr>
          <a:r>
            <a:rPr lang="en-US" sz="2300" kern="1200" noProof="0" dirty="0"/>
            <a:t>Techno-Shy Shoppers show some slight interest in social media but prefer personal contact via phone/call centers. And they have very little interest in future digital developments. </a:t>
          </a:r>
        </a:p>
      </dsp:txBody>
      <dsp:txXfrm>
        <a:off x="3821405" y="105864"/>
        <a:ext cx="5527951" cy="4175890"/>
      </dsp:txXfrm>
    </dsp:sp>
    <dsp:sp modelId="{B86CC8FB-3736-FE41-835D-47C5CB0A5487}">
      <dsp:nvSpPr>
        <dsp:cNvPr id="0" name=""/>
        <dsp:cNvSpPr/>
      </dsp:nvSpPr>
      <dsp:spPr>
        <a:xfrm>
          <a:off x="3721211" y="4281755"/>
          <a:ext cx="5728339" cy="1838716"/>
        </a:xfrm>
        <a:prstGeom prst="rect">
          <a:avLst/>
        </a:prstGeom>
        <a:solidFill>
          <a:srgbClr val="D67D4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0" rIns="0" bIns="0" numCol="1" spcCol="1270" anchor="ctr" anchorCtr="0">
          <a:noAutofit/>
        </a:bodyPr>
        <a:lstStyle/>
        <a:p>
          <a:pPr marL="0" lvl="0" indent="0" algn="l" defTabSz="1778000">
            <a:lnSpc>
              <a:spcPct val="90000"/>
            </a:lnSpc>
            <a:spcBef>
              <a:spcPct val="0"/>
            </a:spcBef>
            <a:spcAft>
              <a:spcPct val="35000"/>
            </a:spcAft>
            <a:buNone/>
          </a:pPr>
          <a:r>
            <a:rPr lang="en-US" sz="4000" kern="1200" noProof="0" dirty="0"/>
            <a:t>Techno-Shy Shoppers</a:t>
          </a:r>
        </a:p>
      </dsp:txBody>
      <dsp:txXfrm>
        <a:off x="3721211" y="4281755"/>
        <a:ext cx="4034041" cy="1838716"/>
      </dsp:txXfrm>
    </dsp:sp>
    <dsp:sp modelId="{C655A598-6BCF-1D46-AF51-45981DD32A4A}">
      <dsp:nvSpPr>
        <dsp:cNvPr id="0" name=""/>
        <dsp:cNvSpPr/>
      </dsp:nvSpPr>
      <dsp:spPr>
        <a:xfrm>
          <a:off x="7917298" y="4573818"/>
          <a:ext cx="2004918" cy="2004918"/>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D0D9D-3D59-7A46-835B-FBECF686BE95}">
      <dsp:nvSpPr>
        <dsp:cNvPr id="0" name=""/>
        <dsp:cNvSpPr/>
      </dsp:nvSpPr>
      <dsp:spPr>
        <a:xfrm>
          <a:off x="4320526" y="4314"/>
          <a:ext cx="5719930" cy="426980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a:t>Occasional Online </a:t>
          </a:r>
          <a:r>
            <a:rPr lang="en-US" sz="2000" b="1" kern="1200" noProof="0" dirty="0"/>
            <a:t>shop online infrequently</a:t>
          </a:r>
          <a:r>
            <a:rPr lang="en-US" sz="2000" kern="1200" noProof="0" dirty="0"/>
            <a:t>, with low usage across all product categories. </a:t>
          </a:r>
        </a:p>
        <a:p>
          <a:pPr marL="228600" lvl="1" indent="-228600" algn="l" defTabSz="889000">
            <a:lnSpc>
              <a:spcPct val="90000"/>
            </a:lnSpc>
            <a:spcBef>
              <a:spcPct val="0"/>
            </a:spcBef>
            <a:spcAft>
              <a:spcPct val="15000"/>
            </a:spcAft>
            <a:buChar char="•"/>
          </a:pPr>
          <a:r>
            <a:rPr lang="en-US" sz="2000" kern="1200" noProof="0" dirty="0"/>
            <a:t>They buy significantly less online compared with all segments except the Techno-Shy. </a:t>
          </a:r>
          <a:r>
            <a:rPr lang="en-US" sz="2000" b="1" kern="1200" noProof="0" dirty="0"/>
            <a:t>When they do use digital channels, they prefer the Internet, e-mail and in-store technology</a:t>
          </a:r>
          <a:r>
            <a:rPr lang="en-US" sz="2000" kern="1200" noProof="0" dirty="0"/>
            <a:t>, but they rarely use smartphone apps or social media during the journey. </a:t>
          </a:r>
        </a:p>
        <a:p>
          <a:pPr marL="228600" lvl="1" indent="-228600" algn="l" defTabSz="889000">
            <a:lnSpc>
              <a:spcPct val="90000"/>
            </a:lnSpc>
            <a:spcBef>
              <a:spcPct val="0"/>
            </a:spcBef>
            <a:spcAft>
              <a:spcPct val="15000"/>
            </a:spcAft>
            <a:buChar char="•"/>
          </a:pPr>
          <a:r>
            <a:rPr lang="en-US" sz="2000" kern="1200" noProof="0" dirty="0"/>
            <a:t>These shoppers </a:t>
          </a:r>
          <a:r>
            <a:rPr lang="en-US" sz="2000" b="1" kern="1200" noProof="0" dirty="0"/>
            <a:t>use digital channels primarily for choosing and comparing products and tracking deliveries</a:t>
          </a:r>
          <a:r>
            <a:rPr lang="en-US" sz="2000" kern="1200" noProof="0" dirty="0"/>
            <a:t>. They expect digital channels to be in their native language. </a:t>
          </a:r>
          <a:r>
            <a:rPr lang="en-US" sz="2000" b="1" kern="1200" noProof="0" dirty="0"/>
            <a:t>Occasional Online Shoppers value flexible return options, availability of product information and customer service</a:t>
          </a:r>
          <a:r>
            <a:rPr lang="en-US" sz="2000" kern="1200" noProof="0" dirty="0"/>
            <a:t>. </a:t>
          </a:r>
        </a:p>
      </dsp:txBody>
      <dsp:txXfrm>
        <a:off x="4420573" y="104361"/>
        <a:ext cx="5519836" cy="4169760"/>
      </dsp:txXfrm>
    </dsp:sp>
    <dsp:sp modelId="{4CC6F2BF-0765-6249-8BED-533D493DA9E1}">
      <dsp:nvSpPr>
        <dsp:cNvPr id="0" name=""/>
        <dsp:cNvSpPr/>
      </dsp:nvSpPr>
      <dsp:spPr>
        <a:xfrm>
          <a:off x="4320526" y="4274121"/>
          <a:ext cx="5719930" cy="1836017"/>
        </a:xfrm>
        <a:prstGeom prst="rect">
          <a:avLst/>
        </a:prstGeom>
        <a:solidFill>
          <a:srgbClr val="9D2E4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251999" bIns="0" numCol="1" spcCol="1270" anchor="ctr" anchorCtr="0">
          <a:noAutofit/>
        </a:bodyPr>
        <a:lstStyle/>
        <a:p>
          <a:pPr marL="0" lvl="0" indent="0" algn="l" defTabSz="1778000">
            <a:lnSpc>
              <a:spcPct val="90000"/>
            </a:lnSpc>
            <a:spcBef>
              <a:spcPct val="0"/>
            </a:spcBef>
            <a:spcAft>
              <a:spcPct val="35000"/>
            </a:spcAft>
            <a:buNone/>
          </a:pPr>
          <a:r>
            <a:rPr lang="en-US" sz="4000" b="0" kern="1200" noProof="0" dirty="0"/>
            <a:t>Occasional Online Shoppers </a:t>
          </a:r>
          <a:endParaRPr lang="en-US" sz="4000" kern="1200" noProof="0" dirty="0"/>
        </a:p>
      </dsp:txBody>
      <dsp:txXfrm>
        <a:off x="4320526" y="4274121"/>
        <a:ext cx="4028120" cy="1836017"/>
      </dsp:txXfrm>
    </dsp:sp>
    <dsp:sp modelId="{C4FB9E0F-42E0-6644-853D-93B0FD5E0127}">
      <dsp:nvSpPr>
        <dsp:cNvPr id="0" name=""/>
        <dsp:cNvSpPr/>
      </dsp:nvSpPr>
      <dsp:spPr>
        <a:xfrm>
          <a:off x="8510454" y="4565756"/>
          <a:ext cx="2001975" cy="200197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596F5-8597-9B49-8FD3-6AA5A862BC32}">
      <dsp:nvSpPr>
        <dsp:cNvPr id="0" name=""/>
        <dsp:cNvSpPr/>
      </dsp:nvSpPr>
      <dsp:spPr>
        <a:xfrm>
          <a:off x="4037308" y="4225"/>
          <a:ext cx="5720084" cy="426992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ctr" anchorCtr="0">
          <a:noAutofit/>
        </a:bodyPr>
        <a:lstStyle/>
        <a:p>
          <a:pPr marL="228600" lvl="1" indent="-228600" algn="l" defTabSz="933450">
            <a:lnSpc>
              <a:spcPct val="90000"/>
            </a:lnSpc>
            <a:spcBef>
              <a:spcPct val="0"/>
            </a:spcBef>
            <a:spcAft>
              <a:spcPct val="15000"/>
            </a:spcAft>
            <a:buChar char="•"/>
          </a:pPr>
          <a:r>
            <a:rPr lang="en-US" sz="2100" kern="1200" noProof="0" dirty="0"/>
            <a:t>Value Seekers are </a:t>
          </a:r>
          <a:r>
            <a:rPr lang="en-US" sz="2100" b="1" kern="1200" noProof="0" dirty="0"/>
            <a:t>price- sensitive shoppers </a:t>
          </a:r>
          <a:r>
            <a:rPr lang="en-US" sz="2100" kern="1200" noProof="0" dirty="0"/>
            <a:t>with relatively </a:t>
          </a:r>
          <a:r>
            <a:rPr lang="en-US" sz="2100" b="1" kern="1200" noProof="0" dirty="0"/>
            <a:t>little interest in digital shopping and new technologies</a:t>
          </a:r>
          <a:r>
            <a:rPr lang="en-US" sz="2100" kern="1200" noProof="0" dirty="0"/>
            <a:t>. </a:t>
          </a:r>
        </a:p>
        <a:p>
          <a:pPr marL="228600" lvl="1" indent="-228600" algn="l" defTabSz="933450">
            <a:lnSpc>
              <a:spcPct val="90000"/>
            </a:lnSpc>
            <a:spcBef>
              <a:spcPct val="0"/>
            </a:spcBef>
            <a:spcAft>
              <a:spcPct val="15000"/>
            </a:spcAft>
            <a:buChar char="•"/>
          </a:pPr>
          <a:r>
            <a:rPr lang="en-US" sz="2100" kern="1200" noProof="0" dirty="0"/>
            <a:t>They </a:t>
          </a:r>
          <a:r>
            <a:rPr lang="en-US" sz="2100" b="1" kern="1200" noProof="0" dirty="0"/>
            <a:t>shop online primarily to find the best deals </a:t>
          </a:r>
          <a:r>
            <a:rPr lang="en-US" sz="2100" kern="1200" noProof="0" dirty="0"/>
            <a:t>on products they know they want. Smartphone apps, social media and in-store technology play almost no role in their shopping process. </a:t>
          </a:r>
        </a:p>
        <a:p>
          <a:pPr marL="228600" lvl="1" indent="-228600" algn="l" defTabSz="933450">
            <a:lnSpc>
              <a:spcPct val="90000"/>
            </a:lnSpc>
            <a:spcBef>
              <a:spcPct val="0"/>
            </a:spcBef>
            <a:spcAft>
              <a:spcPct val="15000"/>
            </a:spcAft>
            <a:buChar char="•"/>
          </a:pPr>
          <a:r>
            <a:rPr lang="en-US" sz="2100" kern="1200" noProof="0" dirty="0"/>
            <a:t>Their typical online purchases include fashion and personal healthcare items. </a:t>
          </a:r>
          <a:r>
            <a:rPr lang="en-US" sz="2100" b="1" kern="1200" noProof="0" dirty="0"/>
            <a:t>Value Seekers want an easy shopping process with clearly marked product information and prices, and convenient return policies. </a:t>
          </a:r>
        </a:p>
      </dsp:txBody>
      <dsp:txXfrm>
        <a:off x="4137357" y="104274"/>
        <a:ext cx="5519986" cy="4169873"/>
      </dsp:txXfrm>
    </dsp:sp>
    <dsp:sp modelId="{EF0D50DB-8F18-1642-BDB2-FB7D5DB2540E}">
      <dsp:nvSpPr>
        <dsp:cNvPr id="0" name=""/>
        <dsp:cNvSpPr/>
      </dsp:nvSpPr>
      <dsp:spPr>
        <a:xfrm>
          <a:off x="4037308" y="4274148"/>
          <a:ext cx="5720084" cy="1836066"/>
        </a:xfrm>
        <a:prstGeom prst="rect">
          <a:avLst/>
        </a:prstGeom>
        <a:solidFill>
          <a:srgbClr val="3269AE"/>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l" defTabSz="1778000">
            <a:lnSpc>
              <a:spcPct val="90000"/>
            </a:lnSpc>
            <a:spcBef>
              <a:spcPct val="0"/>
            </a:spcBef>
            <a:spcAft>
              <a:spcPct val="35000"/>
            </a:spcAft>
            <a:buNone/>
          </a:pPr>
          <a:r>
            <a:rPr lang="en-US" sz="4000" b="0" kern="1200" noProof="0" dirty="0"/>
            <a:t>Value Seekers </a:t>
          </a:r>
          <a:endParaRPr lang="en-US" sz="4000" kern="1200" noProof="0" dirty="0"/>
        </a:p>
      </dsp:txBody>
      <dsp:txXfrm>
        <a:off x="4037308" y="4274148"/>
        <a:ext cx="4028228" cy="1836066"/>
      </dsp:txXfrm>
    </dsp:sp>
    <dsp:sp modelId="{65DB8DA1-BC20-1243-9245-5F5598D6F37F}">
      <dsp:nvSpPr>
        <dsp:cNvPr id="0" name=""/>
        <dsp:cNvSpPr/>
      </dsp:nvSpPr>
      <dsp:spPr>
        <a:xfrm>
          <a:off x="8227348" y="4565790"/>
          <a:ext cx="2002029" cy="200202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5BE38-D385-704C-8531-DDCC252A8EA4}" type="datetimeFigureOut">
              <a:rPr lang="it-FI" smtClean="0"/>
              <a:t>29.4.2024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62AEB-F221-7447-BFCF-CBE7AB9F6186}" type="slidenum">
              <a:rPr lang="it-FI" smtClean="0"/>
              <a:t>‹N›</a:t>
            </a:fld>
            <a:endParaRPr lang="it-FI"/>
          </a:p>
        </p:txBody>
      </p:sp>
    </p:spTree>
    <p:extLst>
      <p:ext uri="{BB962C8B-B14F-4D97-AF65-F5344CB8AC3E}">
        <p14:creationId xmlns:p14="http://schemas.microsoft.com/office/powerpoint/2010/main" val="326866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3</a:t>
            </a:fld>
            <a:endParaRPr lang="it-FI"/>
          </a:p>
        </p:txBody>
      </p:sp>
    </p:spTree>
    <p:extLst>
      <p:ext uri="{BB962C8B-B14F-4D97-AF65-F5344CB8AC3E}">
        <p14:creationId xmlns:p14="http://schemas.microsoft.com/office/powerpoint/2010/main" val="209682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16</a:t>
            </a:fld>
            <a:endParaRPr lang="it-FI"/>
          </a:p>
        </p:txBody>
      </p:sp>
    </p:spTree>
    <p:extLst>
      <p:ext uri="{BB962C8B-B14F-4D97-AF65-F5344CB8AC3E}">
        <p14:creationId xmlns:p14="http://schemas.microsoft.com/office/powerpoint/2010/main" val="3073795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17</a:t>
            </a:fld>
            <a:endParaRPr lang="it-FI"/>
          </a:p>
        </p:txBody>
      </p:sp>
    </p:spTree>
    <p:extLst>
      <p:ext uri="{BB962C8B-B14F-4D97-AF65-F5344CB8AC3E}">
        <p14:creationId xmlns:p14="http://schemas.microsoft.com/office/powerpoint/2010/main" val="250105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18</a:t>
            </a:fld>
            <a:endParaRPr lang="it-FI"/>
          </a:p>
        </p:txBody>
      </p:sp>
    </p:spTree>
    <p:extLst>
      <p:ext uri="{BB962C8B-B14F-4D97-AF65-F5344CB8AC3E}">
        <p14:creationId xmlns:p14="http://schemas.microsoft.com/office/powerpoint/2010/main" val="3269987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19</a:t>
            </a:fld>
            <a:endParaRPr lang="it-FI"/>
          </a:p>
        </p:txBody>
      </p:sp>
    </p:spTree>
    <p:extLst>
      <p:ext uri="{BB962C8B-B14F-4D97-AF65-F5344CB8AC3E}">
        <p14:creationId xmlns:p14="http://schemas.microsoft.com/office/powerpoint/2010/main" val="196201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20</a:t>
            </a:fld>
            <a:endParaRPr lang="it-FI"/>
          </a:p>
        </p:txBody>
      </p:sp>
    </p:spTree>
    <p:extLst>
      <p:ext uri="{BB962C8B-B14F-4D97-AF65-F5344CB8AC3E}">
        <p14:creationId xmlns:p14="http://schemas.microsoft.com/office/powerpoint/2010/main" val="340398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21</a:t>
            </a:fld>
            <a:endParaRPr lang="it-FI"/>
          </a:p>
        </p:txBody>
      </p:sp>
    </p:spTree>
    <p:extLst>
      <p:ext uri="{BB962C8B-B14F-4D97-AF65-F5344CB8AC3E}">
        <p14:creationId xmlns:p14="http://schemas.microsoft.com/office/powerpoint/2010/main" val="85001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22</a:t>
            </a:fld>
            <a:endParaRPr lang="it-FI"/>
          </a:p>
        </p:txBody>
      </p:sp>
    </p:spTree>
    <p:extLst>
      <p:ext uri="{BB962C8B-B14F-4D97-AF65-F5344CB8AC3E}">
        <p14:creationId xmlns:p14="http://schemas.microsoft.com/office/powerpoint/2010/main" val="4040263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25</a:t>
            </a:fld>
            <a:endParaRPr lang="it-FI"/>
          </a:p>
        </p:txBody>
      </p:sp>
    </p:spTree>
    <p:extLst>
      <p:ext uri="{BB962C8B-B14F-4D97-AF65-F5344CB8AC3E}">
        <p14:creationId xmlns:p14="http://schemas.microsoft.com/office/powerpoint/2010/main" val="4154512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27</a:t>
            </a:fld>
            <a:endParaRPr lang="it-FI"/>
          </a:p>
        </p:txBody>
      </p:sp>
    </p:spTree>
    <p:extLst>
      <p:ext uri="{BB962C8B-B14F-4D97-AF65-F5344CB8AC3E}">
        <p14:creationId xmlns:p14="http://schemas.microsoft.com/office/powerpoint/2010/main" val="1685969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32</a:t>
            </a:fld>
            <a:endParaRPr lang="it-FI"/>
          </a:p>
        </p:txBody>
      </p:sp>
    </p:spTree>
    <p:extLst>
      <p:ext uri="{BB962C8B-B14F-4D97-AF65-F5344CB8AC3E}">
        <p14:creationId xmlns:p14="http://schemas.microsoft.com/office/powerpoint/2010/main" val="350879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a612d17a8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1a612d17a8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Each of the 4 Ps will be covered with examples in the next few slides. Later, we’ll add the remaining three of the 7 Ps.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 7 Ps are the foundation of marketing.</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33</a:t>
            </a:fld>
            <a:endParaRPr lang="it-FI"/>
          </a:p>
        </p:txBody>
      </p:sp>
    </p:spTree>
    <p:extLst>
      <p:ext uri="{BB962C8B-B14F-4D97-AF65-F5344CB8AC3E}">
        <p14:creationId xmlns:p14="http://schemas.microsoft.com/office/powerpoint/2010/main" val="505790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a6b055b7c_0_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11a6b055b7c_0_10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544390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e1df551cc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11e1df551cc_0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Customer experience:</a:t>
            </a:r>
            <a:r>
              <a:rPr lang="en-US">
                <a:solidFill>
                  <a:schemeClr val="dk1"/>
                </a:solidFill>
              </a:rPr>
              <a:t> the satisfaction a customer has with every aspect of a brand — its messages, people, service processes, technology, and physical environment — through every service encounter across the entire life of the relationship.</a:t>
            </a:r>
            <a:endParaRPr>
              <a:solidFill>
                <a:schemeClr val="dk1"/>
              </a:solidFill>
            </a:endParaRPr>
          </a:p>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1377467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38</a:t>
            </a:fld>
            <a:endParaRPr lang="it-FI"/>
          </a:p>
        </p:txBody>
      </p:sp>
    </p:spTree>
    <p:extLst>
      <p:ext uri="{BB962C8B-B14F-4D97-AF65-F5344CB8AC3E}">
        <p14:creationId xmlns:p14="http://schemas.microsoft.com/office/powerpoint/2010/main" val="1941994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39</a:t>
            </a:fld>
            <a:endParaRPr lang="it-FI"/>
          </a:p>
        </p:txBody>
      </p:sp>
    </p:spTree>
    <p:extLst>
      <p:ext uri="{BB962C8B-B14F-4D97-AF65-F5344CB8AC3E}">
        <p14:creationId xmlns:p14="http://schemas.microsoft.com/office/powerpoint/2010/main" val="3379010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1a6b055b7c_0_1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1a6b055b7c_0_1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41</a:t>
            </a:fld>
            <a:endParaRPr lang="it-FI"/>
          </a:p>
        </p:txBody>
      </p:sp>
    </p:spTree>
    <p:extLst>
      <p:ext uri="{BB962C8B-B14F-4D97-AF65-F5344CB8AC3E}">
        <p14:creationId xmlns:p14="http://schemas.microsoft.com/office/powerpoint/2010/main" val="4178773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a6b055b7c_0_1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11a6b055b7c_0_1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Many large brick-and-mortar stores aren’t trying to replace physical store fronts, just adding to them by offering online options as a service to customers.</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43</a:t>
            </a:fld>
            <a:endParaRPr lang="it-FI"/>
          </a:p>
        </p:txBody>
      </p:sp>
    </p:spTree>
    <p:extLst>
      <p:ext uri="{BB962C8B-B14F-4D97-AF65-F5344CB8AC3E}">
        <p14:creationId xmlns:p14="http://schemas.microsoft.com/office/powerpoint/2010/main" val="27987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44</a:t>
            </a:fld>
            <a:endParaRPr lang="it-FI"/>
          </a:p>
        </p:txBody>
      </p:sp>
    </p:spTree>
    <p:extLst>
      <p:ext uri="{BB962C8B-B14F-4D97-AF65-F5344CB8AC3E}">
        <p14:creationId xmlns:p14="http://schemas.microsoft.com/office/powerpoint/2010/main" val="409726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1a6b055b7c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11a6b055b7c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Other locations students may recognize are grocery stores, online retailers such as Amazon, and music stores.</a:t>
            </a:r>
            <a:endParaRPr dirty="0">
              <a:solidFill>
                <a:schemeClr val="dk1"/>
              </a:solidFill>
            </a:endParaRPr>
          </a:p>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1a6b055b7c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11a6b055b7c_0_6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Convenience stores also regularly feature higher prices on goods than at a supermarket or department store.</a:t>
            </a:r>
            <a:endParaRPr>
              <a:solidFill>
                <a:schemeClr val="dk1"/>
              </a:solidFill>
            </a:endParaRPr>
          </a:p>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46864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1a6b055b7c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11a6b055b7c_0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Consumer shopping behavior is changing, and adapting to these changes is becoming more and more critical.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Mobile shopping has risen to take up 30% of individual’s online shopping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Since 2002, the department stores have decreased their staff by 25%, which is by almost a half of a million jobs.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Note that some types of retail stores are considered “</a:t>
            </a:r>
            <a:r>
              <a:rPr lang="en-US" i="1" dirty="0">
                <a:solidFill>
                  <a:schemeClr val="dk1"/>
                </a:solidFill>
              </a:rPr>
              <a:t>online resistant</a:t>
            </a:r>
            <a:r>
              <a:rPr lang="en-US" dirty="0">
                <a:solidFill>
                  <a:schemeClr val="dk1"/>
                </a:solidFill>
              </a:rPr>
              <a:t>,” meaning they are not affected as much by the increase in online shopping. These online-resistant retailers include gas stations, car dealerships, and grocery stores.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There is also a trend towards experience purchases — eating out at restaurants, taking flights, going to escape game rooms — and that increase also correlates to a decrease in product purchases.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SzPts val="1100"/>
              <a:buNone/>
            </a:pPr>
            <a:r>
              <a:rPr lang="en-US" i="1" dirty="0">
                <a:solidFill>
                  <a:schemeClr val="dk1"/>
                </a:solidFill>
              </a:rPr>
              <a:t>*Note that the COVID-19 pandemic has at least temporarily affected several elements in the retail landscape, including the percentage of online purchases and experiential purchases such as restaurant dining and airline travel.</a:t>
            </a: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11</a:t>
            </a:fld>
            <a:endParaRPr lang="it-FI"/>
          </a:p>
        </p:txBody>
      </p:sp>
    </p:spTree>
    <p:extLst>
      <p:ext uri="{BB962C8B-B14F-4D97-AF65-F5344CB8AC3E}">
        <p14:creationId xmlns:p14="http://schemas.microsoft.com/office/powerpoint/2010/main" val="100299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e1df551cc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1e1df551cc_0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The characteristics of services — intangibility, perishability, variability, and inseparability — cause consumers to evaluate services differently than they evaluate products or goods.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most products, it’s possible to evaluate their quality before the purchase. The evaluation of services occurs almost exclusively after purchasing and experiencing the service.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US" dirty="0">
                <a:solidFill>
                  <a:schemeClr val="dk1"/>
                </a:solidFill>
              </a:rPr>
              <a:t>For some services, even after consuming them it is difficult for consumers to make accurate judgments about the quality of the service.</a:t>
            </a:r>
            <a:endParaRPr sz="1200" dirty="0"/>
          </a:p>
        </p:txBody>
      </p:sp>
    </p:spTree>
    <p:extLst>
      <p:ext uri="{BB962C8B-B14F-4D97-AF65-F5344CB8AC3E}">
        <p14:creationId xmlns:p14="http://schemas.microsoft.com/office/powerpoint/2010/main" val="591578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1e1df551cc_0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1e1df551cc_0_8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218703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14</a:t>
            </a:fld>
            <a:endParaRPr lang="it-FI"/>
          </a:p>
        </p:txBody>
      </p:sp>
    </p:spTree>
    <p:extLst>
      <p:ext uri="{BB962C8B-B14F-4D97-AF65-F5344CB8AC3E}">
        <p14:creationId xmlns:p14="http://schemas.microsoft.com/office/powerpoint/2010/main" val="675023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FE22A-25D9-19AC-0F78-599FE7EE8DB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FI"/>
          </a:p>
        </p:txBody>
      </p:sp>
      <p:sp>
        <p:nvSpPr>
          <p:cNvPr id="3" name="Sottotitolo 2">
            <a:extLst>
              <a:ext uri="{FF2B5EF4-FFF2-40B4-BE49-F238E27FC236}">
                <a16:creationId xmlns:a16="http://schemas.microsoft.com/office/drawing/2014/main" id="{EFC48B5E-4B42-D52C-C391-59F44B0A0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FI"/>
          </a:p>
        </p:txBody>
      </p:sp>
      <p:sp>
        <p:nvSpPr>
          <p:cNvPr id="4" name="Segnaposto data 3">
            <a:extLst>
              <a:ext uri="{FF2B5EF4-FFF2-40B4-BE49-F238E27FC236}">
                <a16:creationId xmlns:a16="http://schemas.microsoft.com/office/drawing/2014/main" id="{2024FDA5-BE65-96E7-94C0-3B3829046659}"/>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5" name="Segnaposto piè di pagina 4">
            <a:extLst>
              <a:ext uri="{FF2B5EF4-FFF2-40B4-BE49-F238E27FC236}">
                <a16:creationId xmlns:a16="http://schemas.microsoft.com/office/drawing/2014/main" id="{F469300A-EF32-E453-5451-242E0970A7B0}"/>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C936697C-B43E-06DF-BFDC-D11ECE91A3F9}"/>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526421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56328-D227-F4D6-B815-F4369F0FF106}"/>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462399F3-07E1-9082-7BD0-0B01EE6744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2A5D08A5-0E55-88E9-C46B-0907060323F1}"/>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5" name="Segnaposto piè di pagina 4">
            <a:extLst>
              <a:ext uri="{FF2B5EF4-FFF2-40B4-BE49-F238E27FC236}">
                <a16:creationId xmlns:a16="http://schemas.microsoft.com/office/drawing/2014/main" id="{1CBA3556-C739-B51F-B2C9-78DA7112BF21}"/>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BD2771E9-7DED-EB49-CD1A-26AFD5BE718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13971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75E1165-0A9D-C692-076A-0B0B68BE547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E29F792D-BD2F-5B50-1B98-1772F8A604B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6CB7341F-FBF8-D512-8ECE-EBE713634D24}"/>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5" name="Segnaposto piè di pagina 4">
            <a:extLst>
              <a:ext uri="{FF2B5EF4-FFF2-40B4-BE49-F238E27FC236}">
                <a16:creationId xmlns:a16="http://schemas.microsoft.com/office/drawing/2014/main" id="{8103F01E-DBDF-1703-3813-B4D8861045FA}"/>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A99CDE8D-371C-1140-9B65-73CF8349BA4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61702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
        <p:cNvGrpSpPr/>
        <p:nvPr/>
      </p:nvGrpSpPr>
      <p:grpSpPr>
        <a:xfrm>
          <a:off x="0" y="0"/>
          <a:ext cx="0" cy="0"/>
          <a:chOff x="0" y="0"/>
          <a:chExt cx="0" cy="0"/>
        </a:xfrm>
      </p:grpSpPr>
      <p:sp>
        <p:nvSpPr>
          <p:cNvPr id="88" name="Google Shape;88;g11e1df551cc_0_19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g11e1df551cc_0_194"/>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Font typeface="Roboto"/>
              <a:buNone/>
              <a:defRPr sz="4000">
                <a:latin typeface="Roboto"/>
                <a:ea typeface="Roboto"/>
                <a:cs typeface="Roboto"/>
                <a:sym typeface="Roboto"/>
              </a:defRPr>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90" name="Google Shape;90;g11e1df551cc_0_194"/>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Roboto"/>
              <a:buNone/>
              <a:defRPr sz="2667">
                <a:solidFill>
                  <a:schemeClr val="dk1"/>
                </a:solidFill>
                <a:latin typeface="Roboto"/>
                <a:ea typeface="Roboto"/>
                <a:cs typeface="Roboto"/>
                <a:sym typeface="Roboto"/>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1" name="Google Shape;91;g11e1df551cc_0_194"/>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74121" algn="l">
              <a:lnSpc>
                <a:spcPct val="115000"/>
              </a:lnSpc>
              <a:spcBef>
                <a:spcPts val="0"/>
              </a:spcBef>
              <a:spcAft>
                <a:spcPts val="0"/>
              </a:spcAft>
              <a:buClr>
                <a:schemeClr val="dk1"/>
              </a:buClr>
              <a:buSzPts val="2000"/>
              <a:buFont typeface="Roboto"/>
              <a:buChar char="●"/>
              <a:defRPr sz="2667">
                <a:solidFill>
                  <a:schemeClr val="dk1"/>
                </a:solidFill>
                <a:latin typeface="Roboto"/>
                <a:ea typeface="Roboto"/>
                <a:cs typeface="Roboto"/>
                <a:sym typeface="Roboto"/>
              </a:defRPr>
            </a:lvl1pPr>
            <a:lvl2pPr marL="1219170" lvl="1" indent="-474121" algn="l">
              <a:lnSpc>
                <a:spcPct val="115000"/>
              </a:lnSpc>
              <a:spcBef>
                <a:spcPts val="2133"/>
              </a:spcBef>
              <a:spcAft>
                <a:spcPts val="0"/>
              </a:spcAft>
              <a:buClr>
                <a:schemeClr val="dk1"/>
              </a:buClr>
              <a:buSzPts val="2000"/>
              <a:buFont typeface="Roboto"/>
              <a:buChar char="○"/>
              <a:defRPr sz="2667">
                <a:solidFill>
                  <a:schemeClr val="dk1"/>
                </a:solidFill>
                <a:latin typeface="Roboto"/>
                <a:ea typeface="Roboto"/>
                <a:cs typeface="Roboto"/>
                <a:sym typeface="Roboto"/>
              </a:defRPr>
            </a:lvl2pPr>
            <a:lvl3pPr marL="1828754" lvl="2" indent="-474121" algn="l">
              <a:lnSpc>
                <a:spcPct val="115000"/>
              </a:lnSpc>
              <a:spcBef>
                <a:spcPts val="2133"/>
              </a:spcBef>
              <a:spcAft>
                <a:spcPts val="0"/>
              </a:spcAft>
              <a:buClr>
                <a:schemeClr val="dk1"/>
              </a:buClr>
              <a:buSzPts val="2000"/>
              <a:buFont typeface="Roboto"/>
              <a:buChar char="■"/>
              <a:defRPr sz="2667">
                <a:solidFill>
                  <a:schemeClr val="dk1"/>
                </a:solidFill>
                <a:latin typeface="Roboto"/>
                <a:ea typeface="Roboto"/>
                <a:cs typeface="Roboto"/>
                <a:sym typeface="Roboto"/>
              </a:defRPr>
            </a:lvl3pPr>
            <a:lvl4pPr marL="2438339" lvl="3" indent="-474121" algn="l">
              <a:lnSpc>
                <a:spcPct val="115000"/>
              </a:lnSpc>
              <a:spcBef>
                <a:spcPts val="2133"/>
              </a:spcBef>
              <a:spcAft>
                <a:spcPts val="0"/>
              </a:spcAft>
              <a:buClr>
                <a:schemeClr val="dk1"/>
              </a:buClr>
              <a:buSzPts val="2000"/>
              <a:buFont typeface="Roboto"/>
              <a:buChar char="●"/>
              <a:defRPr sz="2667">
                <a:solidFill>
                  <a:schemeClr val="dk1"/>
                </a:solidFill>
                <a:latin typeface="Roboto"/>
                <a:ea typeface="Roboto"/>
                <a:cs typeface="Roboto"/>
                <a:sym typeface="Roboto"/>
              </a:defRPr>
            </a:lvl4pPr>
            <a:lvl5pPr marL="3047924" lvl="4" indent="-474121" algn="l">
              <a:lnSpc>
                <a:spcPct val="115000"/>
              </a:lnSpc>
              <a:spcBef>
                <a:spcPts val="2133"/>
              </a:spcBef>
              <a:spcAft>
                <a:spcPts val="0"/>
              </a:spcAft>
              <a:buClr>
                <a:schemeClr val="dk1"/>
              </a:buClr>
              <a:buSzPts val="2000"/>
              <a:buFont typeface="Roboto"/>
              <a:buChar char="○"/>
              <a:defRPr sz="2667">
                <a:solidFill>
                  <a:schemeClr val="dk1"/>
                </a:solidFill>
                <a:latin typeface="Roboto"/>
                <a:ea typeface="Roboto"/>
                <a:cs typeface="Roboto"/>
                <a:sym typeface="Roboto"/>
              </a:defRPr>
            </a:lvl5pPr>
            <a:lvl6pPr marL="3657509" lvl="5" indent="-474121" algn="l">
              <a:lnSpc>
                <a:spcPct val="115000"/>
              </a:lnSpc>
              <a:spcBef>
                <a:spcPts val="2133"/>
              </a:spcBef>
              <a:spcAft>
                <a:spcPts val="0"/>
              </a:spcAft>
              <a:buClr>
                <a:schemeClr val="dk1"/>
              </a:buClr>
              <a:buSzPts val="2000"/>
              <a:buFont typeface="Roboto"/>
              <a:buChar char="■"/>
              <a:defRPr sz="2667">
                <a:solidFill>
                  <a:schemeClr val="dk1"/>
                </a:solidFill>
                <a:latin typeface="Roboto"/>
                <a:ea typeface="Roboto"/>
                <a:cs typeface="Roboto"/>
                <a:sym typeface="Roboto"/>
              </a:defRPr>
            </a:lvl6pPr>
            <a:lvl7pPr marL="4267093" lvl="6" indent="-474121" algn="l">
              <a:lnSpc>
                <a:spcPct val="115000"/>
              </a:lnSpc>
              <a:spcBef>
                <a:spcPts val="2133"/>
              </a:spcBef>
              <a:spcAft>
                <a:spcPts val="0"/>
              </a:spcAft>
              <a:buClr>
                <a:schemeClr val="dk1"/>
              </a:buClr>
              <a:buSzPts val="2000"/>
              <a:buFont typeface="Roboto"/>
              <a:buChar char="●"/>
              <a:defRPr sz="2667">
                <a:solidFill>
                  <a:schemeClr val="dk1"/>
                </a:solidFill>
                <a:latin typeface="Roboto"/>
                <a:ea typeface="Roboto"/>
                <a:cs typeface="Roboto"/>
                <a:sym typeface="Roboto"/>
              </a:defRPr>
            </a:lvl7pPr>
            <a:lvl8pPr marL="4876678" lvl="7" indent="-474121" algn="l">
              <a:lnSpc>
                <a:spcPct val="115000"/>
              </a:lnSpc>
              <a:spcBef>
                <a:spcPts val="2133"/>
              </a:spcBef>
              <a:spcAft>
                <a:spcPts val="0"/>
              </a:spcAft>
              <a:buClr>
                <a:schemeClr val="dk1"/>
              </a:buClr>
              <a:buSzPts val="2000"/>
              <a:buFont typeface="Roboto"/>
              <a:buChar char="○"/>
              <a:defRPr sz="2667">
                <a:solidFill>
                  <a:schemeClr val="dk1"/>
                </a:solidFill>
                <a:latin typeface="Roboto"/>
                <a:ea typeface="Roboto"/>
                <a:cs typeface="Roboto"/>
                <a:sym typeface="Roboto"/>
              </a:defRPr>
            </a:lvl8pPr>
            <a:lvl9pPr marL="5486263" lvl="8" indent="-474121" algn="l">
              <a:lnSpc>
                <a:spcPct val="115000"/>
              </a:lnSpc>
              <a:spcBef>
                <a:spcPts val="2133"/>
              </a:spcBef>
              <a:spcAft>
                <a:spcPts val="2133"/>
              </a:spcAft>
              <a:buClr>
                <a:schemeClr val="dk1"/>
              </a:buClr>
              <a:buSzPts val="2000"/>
              <a:buFont typeface="Roboto"/>
              <a:buChar char="■"/>
              <a:defRPr sz="2667">
                <a:solidFill>
                  <a:schemeClr val="dk1"/>
                </a:solidFill>
                <a:latin typeface="Roboto"/>
                <a:ea typeface="Roboto"/>
                <a:cs typeface="Roboto"/>
                <a:sym typeface="Roboto"/>
              </a:defRPr>
            </a:lvl9pPr>
          </a:lstStyle>
          <a:p>
            <a:endParaRPr/>
          </a:p>
        </p:txBody>
      </p:sp>
      <p:sp>
        <p:nvSpPr>
          <p:cNvPr id="92" name="Google Shape;92;g11e1df551cc_0_19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48373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90B03-D61D-650D-6DD0-FA3A25E32BB1}"/>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0C1216EB-B240-4BB1-DA38-74FD9A51D41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0FDA4AC1-1093-04BD-45E7-CEC4CE456E2E}"/>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5" name="Segnaposto piè di pagina 4">
            <a:extLst>
              <a:ext uri="{FF2B5EF4-FFF2-40B4-BE49-F238E27FC236}">
                <a16:creationId xmlns:a16="http://schemas.microsoft.com/office/drawing/2014/main" id="{7CBB832C-754E-89FB-A3F8-9D100E9B1F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11315429-6899-FC8A-09B0-3EB42DEBEB30}"/>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16755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CAC8D8-2638-28C6-E553-A0959961358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E0680626-C0AE-9206-6355-4417DAB74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AAFCD01-03B8-AED1-42DB-F54734A65D2C}"/>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5" name="Segnaposto piè di pagina 4">
            <a:extLst>
              <a:ext uri="{FF2B5EF4-FFF2-40B4-BE49-F238E27FC236}">
                <a16:creationId xmlns:a16="http://schemas.microsoft.com/office/drawing/2014/main" id="{8A18A7E0-DB39-4ACA-C509-6B857251A9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49AAC9C4-902C-B409-CBBB-26D1FD29A436}"/>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04516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B38AF9-CC38-DDF3-C971-AA44305C04BB}"/>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2A5EA76A-919D-61E1-44A6-C562227ACC1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contenuto 3">
            <a:extLst>
              <a:ext uri="{FF2B5EF4-FFF2-40B4-BE49-F238E27FC236}">
                <a16:creationId xmlns:a16="http://schemas.microsoft.com/office/drawing/2014/main" id="{FCB8634D-70CA-63FD-898B-FBD5591C3F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data 4">
            <a:extLst>
              <a:ext uri="{FF2B5EF4-FFF2-40B4-BE49-F238E27FC236}">
                <a16:creationId xmlns:a16="http://schemas.microsoft.com/office/drawing/2014/main" id="{7BB1C3FA-1730-5594-7C90-7096CF512778}"/>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6" name="Segnaposto piè di pagina 5">
            <a:extLst>
              <a:ext uri="{FF2B5EF4-FFF2-40B4-BE49-F238E27FC236}">
                <a16:creationId xmlns:a16="http://schemas.microsoft.com/office/drawing/2014/main" id="{89119FE5-CED4-8BCE-4694-087C7AECE0F7}"/>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6F6DFF09-2EBB-B2EB-2867-9271E3986043}"/>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3803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73F570-0D0C-03F1-29FF-1C1A694A543F}"/>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D0D8A3BD-F6CA-780E-8CF0-7AF5DAD48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61BC54E-EDEE-36F1-AD7A-46BCAE15C3D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testo 4">
            <a:extLst>
              <a:ext uri="{FF2B5EF4-FFF2-40B4-BE49-F238E27FC236}">
                <a16:creationId xmlns:a16="http://schemas.microsoft.com/office/drawing/2014/main" id="{987244C5-AF48-A105-D2A5-C160A6D28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045AAD-8FFE-2C9B-5247-7483B71F205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7" name="Segnaposto data 6">
            <a:extLst>
              <a:ext uri="{FF2B5EF4-FFF2-40B4-BE49-F238E27FC236}">
                <a16:creationId xmlns:a16="http://schemas.microsoft.com/office/drawing/2014/main" id="{F7705763-6BB1-2A4D-D025-02F68B001D9A}"/>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8" name="Segnaposto piè di pagina 7">
            <a:extLst>
              <a:ext uri="{FF2B5EF4-FFF2-40B4-BE49-F238E27FC236}">
                <a16:creationId xmlns:a16="http://schemas.microsoft.com/office/drawing/2014/main" id="{5E5572EB-A112-56ED-F10D-49287A950139}"/>
              </a:ext>
            </a:extLst>
          </p:cNvPr>
          <p:cNvSpPr>
            <a:spLocks noGrp="1"/>
          </p:cNvSpPr>
          <p:nvPr>
            <p:ph type="ftr" sz="quarter" idx="11"/>
          </p:nvPr>
        </p:nvSpPr>
        <p:spPr/>
        <p:txBody>
          <a:bodyPr/>
          <a:lstStyle/>
          <a:p>
            <a:endParaRPr lang="it-FI"/>
          </a:p>
        </p:txBody>
      </p:sp>
      <p:sp>
        <p:nvSpPr>
          <p:cNvPr id="9" name="Segnaposto numero diapositiva 8">
            <a:extLst>
              <a:ext uri="{FF2B5EF4-FFF2-40B4-BE49-F238E27FC236}">
                <a16:creationId xmlns:a16="http://schemas.microsoft.com/office/drawing/2014/main" id="{462285BE-7346-D23E-5ED0-B804D3039B08}"/>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0870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8E0DE3-80BF-5977-7692-9E6E62E001B7}"/>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data 2">
            <a:extLst>
              <a:ext uri="{FF2B5EF4-FFF2-40B4-BE49-F238E27FC236}">
                <a16:creationId xmlns:a16="http://schemas.microsoft.com/office/drawing/2014/main" id="{C4C2D296-DA61-B7CC-3CA4-E3A77E595F3B}"/>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4" name="Segnaposto piè di pagina 3">
            <a:extLst>
              <a:ext uri="{FF2B5EF4-FFF2-40B4-BE49-F238E27FC236}">
                <a16:creationId xmlns:a16="http://schemas.microsoft.com/office/drawing/2014/main" id="{7DA60B77-3436-71EA-3F7D-DD51F002EE0C}"/>
              </a:ext>
            </a:extLst>
          </p:cNvPr>
          <p:cNvSpPr>
            <a:spLocks noGrp="1"/>
          </p:cNvSpPr>
          <p:nvPr>
            <p:ph type="ftr" sz="quarter" idx="11"/>
          </p:nvPr>
        </p:nvSpPr>
        <p:spPr/>
        <p:txBody>
          <a:bodyPr/>
          <a:lstStyle/>
          <a:p>
            <a:endParaRPr lang="it-FI"/>
          </a:p>
        </p:txBody>
      </p:sp>
      <p:sp>
        <p:nvSpPr>
          <p:cNvPr id="5" name="Segnaposto numero diapositiva 4">
            <a:extLst>
              <a:ext uri="{FF2B5EF4-FFF2-40B4-BE49-F238E27FC236}">
                <a16:creationId xmlns:a16="http://schemas.microsoft.com/office/drawing/2014/main" id="{F2C48FF2-A0E8-A142-F26A-C7AECAF5751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7586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71A3838-D1BA-EFCD-627A-FE8D5A7ED635}"/>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3" name="Segnaposto piè di pagina 2">
            <a:extLst>
              <a:ext uri="{FF2B5EF4-FFF2-40B4-BE49-F238E27FC236}">
                <a16:creationId xmlns:a16="http://schemas.microsoft.com/office/drawing/2014/main" id="{F12AAAA9-99E4-5CE3-13E0-FD95BA511CB2}"/>
              </a:ext>
            </a:extLst>
          </p:cNvPr>
          <p:cNvSpPr>
            <a:spLocks noGrp="1"/>
          </p:cNvSpPr>
          <p:nvPr>
            <p:ph type="ftr" sz="quarter" idx="11"/>
          </p:nvPr>
        </p:nvSpPr>
        <p:spPr/>
        <p:txBody>
          <a:bodyPr/>
          <a:lstStyle/>
          <a:p>
            <a:endParaRPr lang="it-FI"/>
          </a:p>
        </p:txBody>
      </p:sp>
      <p:sp>
        <p:nvSpPr>
          <p:cNvPr id="4" name="Segnaposto numero diapositiva 3">
            <a:extLst>
              <a:ext uri="{FF2B5EF4-FFF2-40B4-BE49-F238E27FC236}">
                <a16:creationId xmlns:a16="http://schemas.microsoft.com/office/drawing/2014/main" id="{9E919C95-75AC-FAB2-E36D-1A490E87E057}"/>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745886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904957-4F83-3862-AC53-4395390C55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382EBA80-EA07-CA10-FFBF-E7E078C11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testo 3">
            <a:extLst>
              <a:ext uri="{FF2B5EF4-FFF2-40B4-BE49-F238E27FC236}">
                <a16:creationId xmlns:a16="http://schemas.microsoft.com/office/drawing/2014/main" id="{DAB9FE49-DD06-0B0B-1212-496A729C1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0B97F47-D6AD-2E66-F088-32FBF7A2E44F}"/>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6" name="Segnaposto piè di pagina 5">
            <a:extLst>
              <a:ext uri="{FF2B5EF4-FFF2-40B4-BE49-F238E27FC236}">
                <a16:creationId xmlns:a16="http://schemas.microsoft.com/office/drawing/2014/main" id="{A759AF2F-4454-8024-FD9B-FB0BFA17BD4B}"/>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D3EA524D-1838-7C71-F804-9C95E4BA200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1720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8058C5-D867-EA21-B2DD-777ED08469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immagine 2">
            <a:extLst>
              <a:ext uri="{FF2B5EF4-FFF2-40B4-BE49-F238E27FC236}">
                <a16:creationId xmlns:a16="http://schemas.microsoft.com/office/drawing/2014/main" id="{1E11FC9D-CDEA-15A3-AD6F-09B42B9F2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FI"/>
          </a:p>
        </p:txBody>
      </p:sp>
      <p:sp>
        <p:nvSpPr>
          <p:cNvPr id="4" name="Segnaposto testo 3">
            <a:extLst>
              <a:ext uri="{FF2B5EF4-FFF2-40B4-BE49-F238E27FC236}">
                <a16:creationId xmlns:a16="http://schemas.microsoft.com/office/drawing/2014/main" id="{E1E04472-8987-147B-5A70-D6207F9CC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7C8AB94-A8C8-37D6-D766-2B1E13C7DB50}"/>
              </a:ext>
            </a:extLst>
          </p:cNvPr>
          <p:cNvSpPr>
            <a:spLocks noGrp="1"/>
          </p:cNvSpPr>
          <p:nvPr>
            <p:ph type="dt" sz="half" idx="10"/>
          </p:nvPr>
        </p:nvSpPr>
        <p:spPr/>
        <p:txBody>
          <a:bodyPr/>
          <a:lstStyle/>
          <a:p>
            <a:fld id="{4F78D430-60D9-D04D-BC09-52CB528CB018}" type="datetimeFigureOut">
              <a:rPr lang="it-FI" smtClean="0"/>
              <a:t>29.4.2024</a:t>
            </a:fld>
            <a:endParaRPr lang="it-FI"/>
          </a:p>
        </p:txBody>
      </p:sp>
      <p:sp>
        <p:nvSpPr>
          <p:cNvPr id="6" name="Segnaposto piè di pagina 5">
            <a:extLst>
              <a:ext uri="{FF2B5EF4-FFF2-40B4-BE49-F238E27FC236}">
                <a16:creationId xmlns:a16="http://schemas.microsoft.com/office/drawing/2014/main" id="{54296A7C-9472-0FF8-5B7C-1D77E0088285}"/>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FC321BFD-EDF9-740D-50B6-6FF8F7E4A1E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27186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C1EA57B-1378-ACF4-4576-900DB968A3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F7B50DB8-C258-4577-22B8-D04E807ED2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BCF7D4C9-767F-C52D-FC6A-651C2D124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8D430-60D9-D04D-BC09-52CB528CB018}" type="datetimeFigureOut">
              <a:rPr lang="it-FI" smtClean="0"/>
              <a:t>29.4.2024</a:t>
            </a:fld>
            <a:endParaRPr lang="it-FI"/>
          </a:p>
        </p:txBody>
      </p:sp>
      <p:sp>
        <p:nvSpPr>
          <p:cNvPr id="5" name="Segnaposto piè di pagina 4">
            <a:extLst>
              <a:ext uri="{FF2B5EF4-FFF2-40B4-BE49-F238E27FC236}">
                <a16:creationId xmlns:a16="http://schemas.microsoft.com/office/drawing/2014/main" id="{09DF1791-2CDF-2339-6BC4-2DC7AC2B8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egnaposto numero diapositiva 5">
            <a:extLst>
              <a:ext uri="{FF2B5EF4-FFF2-40B4-BE49-F238E27FC236}">
                <a16:creationId xmlns:a16="http://schemas.microsoft.com/office/drawing/2014/main" id="{CB195FFB-C614-FF93-73F9-D10B017AA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EE422-B4A9-604B-BCC6-5FF95C5C192F}" type="slidenum">
              <a:rPr lang="it-FI" smtClean="0"/>
              <a:t>‹N›</a:t>
            </a:fld>
            <a:endParaRPr lang="it-FI"/>
          </a:p>
        </p:txBody>
      </p:sp>
    </p:spTree>
    <p:extLst>
      <p:ext uri="{BB962C8B-B14F-4D97-AF65-F5344CB8AC3E}">
        <p14:creationId xmlns:p14="http://schemas.microsoft.com/office/powerpoint/2010/main" val="205958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2.png"/><Relationship Id="rId7" Type="http://schemas.openxmlformats.org/officeDocument/2006/relationships/diagramColors" Target="../diagrams/colors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H3_dDaSeAu4?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1_NMn2YfEwM?feature=oembe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4.png"/><Relationship Id="rId7" Type="http://schemas.openxmlformats.org/officeDocument/2006/relationships/diagramColors" Target="../diagrams/colors1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35.png"/><Relationship Id="rId7" Type="http://schemas.openxmlformats.org/officeDocument/2006/relationships/diagramQuickStyle" Target="../diagrams/quickStyle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14.xml"/><Relationship Id="rId5" Type="http://schemas.openxmlformats.org/officeDocument/2006/relationships/diagramData" Target="../diagrams/data14.xml"/><Relationship Id="rId4" Type="http://schemas.microsoft.com/office/2007/relationships/hdphoto" Target="../media/hdphoto4.wdp"/><Relationship Id="rId9" Type="http://schemas.microsoft.com/office/2007/relationships/diagramDrawing" Target="../diagrams/drawing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35.png"/><Relationship Id="rId7" Type="http://schemas.openxmlformats.org/officeDocument/2006/relationships/diagramQuickStyle" Target="../diagrams/quickStyle1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15.xml"/><Relationship Id="rId5" Type="http://schemas.openxmlformats.org/officeDocument/2006/relationships/diagramData" Target="../diagrams/data15.xml"/><Relationship Id="rId4" Type="http://schemas.microsoft.com/office/2007/relationships/hdphoto" Target="../media/hdphoto6.wdp"/><Relationship Id="rId9" Type="http://schemas.microsoft.com/office/2007/relationships/diagramDrawing" Target="../diagrams/drawing15.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35.png"/><Relationship Id="rId7" Type="http://schemas.openxmlformats.org/officeDocument/2006/relationships/diagramQuickStyle" Target="../diagrams/quickStyle1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microsoft.com/office/2007/relationships/hdphoto" Target="../media/hdphoto6.wdp"/><Relationship Id="rId9" Type="http://schemas.microsoft.com/office/2007/relationships/diagramDrawing" Target="../diagrams/drawing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35.png"/><Relationship Id="rId7" Type="http://schemas.openxmlformats.org/officeDocument/2006/relationships/diagramQuickStyle" Target="../diagrams/quickStyle1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17.xml"/><Relationship Id="rId5" Type="http://schemas.openxmlformats.org/officeDocument/2006/relationships/diagramData" Target="../diagrams/data17.xml"/><Relationship Id="rId4" Type="http://schemas.microsoft.com/office/2007/relationships/hdphoto" Target="../media/hdphoto6.wdp"/><Relationship Id="rId9" Type="http://schemas.microsoft.com/office/2007/relationships/diagramDrawing" Target="../diagrams/drawing1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 b="1394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3"/>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4"/>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Class 3</a:t>
            </a:r>
          </a:p>
        </p:txBody>
      </p:sp>
    </p:spTree>
    <p:extLst>
      <p:ext uri="{BB962C8B-B14F-4D97-AF65-F5344CB8AC3E}">
        <p14:creationId xmlns:p14="http://schemas.microsoft.com/office/powerpoint/2010/main" val="36696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ellow and blue symbols">
            <a:extLst>
              <a:ext uri="{FF2B5EF4-FFF2-40B4-BE49-F238E27FC236}">
                <a16:creationId xmlns:a16="http://schemas.microsoft.com/office/drawing/2014/main" id="{DA9286EE-6DFE-954C-70E3-C510734BD471}"/>
              </a:ext>
            </a:extLst>
          </p:cNvPr>
          <p:cNvPicPr>
            <a:picLocks noChangeAspect="1"/>
          </p:cNvPicPr>
          <p:nvPr/>
        </p:nvPicPr>
        <p:blipFill rotWithShape="1">
          <a:blip r:embed="rId2"/>
          <a:srcRect t="16530" b="994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21D277C-0C03-11FD-8AEB-0ECE1B9B6C1A}"/>
              </a:ext>
            </a:extLst>
          </p:cNvPr>
          <p:cNvSpPr>
            <a:spLocks noGrp="1"/>
          </p:cNvSpPr>
          <p:nvPr>
            <p:ph type="title"/>
          </p:nvPr>
        </p:nvSpPr>
        <p:spPr>
          <a:xfrm>
            <a:off x="594805" y="640263"/>
            <a:ext cx="3759240" cy="1344975"/>
          </a:xfrm>
        </p:spPr>
        <p:txBody>
          <a:bodyPr>
            <a:normAutofit/>
          </a:bodyPr>
          <a:lstStyle/>
          <a:p>
            <a:r>
              <a:rPr lang="it-FI" sz="4000" dirty="0"/>
              <a:t>What changed??</a:t>
            </a:r>
          </a:p>
        </p:txBody>
      </p:sp>
      <p:sp>
        <p:nvSpPr>
          <p:cNvPr id="3" name="Segnaposto contenuto 2">
            <a:extLst>
              <a:ext uri="{FF2B5EF4-FFF2-40B4-BE49-F238E27FC236}">
                <a16:creationId xmlns:a16="http://schemas.microsoft.com/office/drawing/2014/main" id="{92895C2E-91FF-744D-C77E-CAB76B87E5F4}"/>
              </a:ext>
            </a:extLst>
          </p:cNvPr>
          <p:cNvSpPr>
            <a:spLocks noGrp="1"/>
          </p:cNvSpPr>
          <p:nvPr>
            <p:ph idx="1"/>
          </p:nvPr>
        </p:nvSpPr>
        <p:spPr>
          <a:xfrm>
            <a:off x="594109" y="2121763"/>
            <a:ext cx="3989465" cy="3773010"/>
          </a:xfrm>
        </p:spPr>
        <p:txBody>
          <a:bodyPr>
            <a:normAutofit/>
          </a:bodyPr>
          <a:lstStyle/>
          <a:p>
            <a:pPr marL="0" indent="0">
              <a:buNone/>
            </a:pPr>
            <a:r>
              <a:rPr lang="it-FI" sz="5400" dirty="0"/>
              <a:t>Customer expectations</a:t>
            </a:r>
          </a:p>
          <a:p>
            <a:pPr marL="0" indent="0">
              <a:buNone/>
            </a:pPr>
            <a:r>
              <a:rPr lang="it-FI" sz="1200" dirty="0"/>
              <a:t>(remember the importance of customers’insights!!)</a:t>
            </a:r>
          </a:p>
        </p:txBody>
      </p:sp>
    </p:spTree>
    <p:extLst>
      <p:ext uri="{BB962C8B-B14F-4D97-AF65-F5344CB8AC3E}">
        <p14:creationId xmlns:p14="http://schemas.microsoft.com/office/powerpoint/2010/main" val="248954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2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Segnaposto contenuto 5">
            <a:extLst>
              <a:ext uri="{FF2B5EF4-FFF2-40B4-BE49-F238E27FC236}">
                <a16:creationId xmlns:a16="http://schemas.microsoft.com/office/drawing/2014/main" id="{93D22D7C-3B0F-B677-D24A-25AC6D0274BC}"/>
              </a:ext>
            </a:extLst>
          </p:cNvPr>
          <p:cNvGraphicFramePr>
            <a:graphicFrameLocks noGrp="1"/>
          </p:cNvGraphicFramePr>
          <p:nvPr>
            <p:ph idx="1"/>
            <p:extLst>
              <p:ext uri="{D42A27DB-BD31-4B8C-83A1-F6EECF244321}">
                <p14:modId xmlns:p14="http://schemas.microsoft.com/office/powerpoint/2010/main" val="1284679087"/>
              </p:ext>
            </p:extLst>
          </p:nvPr>
        </p:nvGraphicFramePr>
        <p:xfrm>
          <a:off x="553706" y="1489660"/>
          <a:ext cx="11419433" cy="4909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7872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1e1df551cc_0_570"/>
          <p:cNvSpPr txBox="1">
            <a:spLocks noGrp="1"/>
          </p:cNvSpPr>
          <p:nvPr>
            <p:ph type="title"/>
          </p:nvPr>
        </p:nvSpPr>
        <p:spPr>
          <a:xfrm>
            <a:off x="612567" y="671100"/>
            <a:ext cx="103184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dirty="0"/>
              <a:t>Customers Shopping Journey</a:t>
            </a:r>
            <a:endParaRPr sz="5333" dirty="0"/>
          </a:p>
        </p:txBody>
      </p:sp>
      <p:graphicFrame>
        <p:nvGraphicFramePr>
          <p:cNvPr id="3" name="Diagramma 2">
            <a:extLst>
              <a:ext uri="{FF2B5EF4-FFF2-40B4-BE49-F238E27FC236}">
                <a16:creationId xmlns:a16="http://schemas.microsoft.com/office/drawing/2014/main" id="{3DAB0857-7A55-DB4D-906D-7155708E46C2}"/>
              </a:ext>
            </a:extLst>
          </p:cNvPr>
          <p:cNvGraphicFramePr/>
          <p:nvPr>
            <p:extLst>
              <p:ext uri="{D42A27DB-BD31-4B8C-83A1-F6EECF244321}">
                <p14:modId xmlns:p14="http://schemas.microsoft.com/office/powerpoint/2010/main" val="3922646606"/>
              </p:ext>
            </p:extLst>
          </p:nvPr>
        </p:nvGraphicFramePr>
        <p:xfrm>
          <a:off x="503499" y="1551008"/>
          <a:ext cx="11424211" cy="4953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137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1e1df551cc_0_846"/>
          <p:cNvSpPr txBox="1">
            <a:spLocks noGrp="1"/>
          </p:cNvSpPr>
          <p:nvPr>
            <p:ph type="title" idx="4294967295"/>
          </p:nvPr>
        </p:nvSpPr>
        <p:spPr>
          <a:xfrm>
            <a:off x="0" y="828567"/>
            <a:ext cx="11410000" cy="1123200"/>
          </a:xfrm>
          <a:prstGeom prst="rect">
            <a:avLst/>
          </a:prstGeom>
          <a:noFill/>
          <a:ln>
            <a:noFill/>
          </a:ln>
        </p:spPr>
        <p:txBody>
          <a:bodyPr spcFirstLastPara="1" vert="horz" wrap="square" lIns="121900" tIns="121900" rIns="121900" bIns="121900" rtlCol="0" anchor="t" anchorCtr="0">
            <a:noAutofit/>
          </a:bodyPr>
          <a:lstStyle/>
          <a:p>
            <a:pPr marL="609585" indent="-457189">
              <a:lnSpc>
                <a:spcPct val="115000"/>
              </a:lnSpc>
              <a:spcBef>
                <a:spcPts val="0"/>
              </a:spcBef>
              <a:buClr>
                <a:schemeClr val="dk1"/>
              </a:buClr>
              <a:buSzPts val="1100"/>
            </a:pPr>
            <a:r>
              <a:rPr lang="en-US" sz="5333" dirty="0">
                <a:solidFill>
                  <a:srgbClr val="000000"/>
                </a:solidFill>
                <a:latin typeface="Roboto"/>
                <a:ea typeface="Roboto"/>
                <a:cs typeface="Roboto"/>
                <a:sym typeface="Roboto"/>
              </a:rPr>
              <a:t>Customer Journey Map</a:t>
            </a:r>
            <a:endParaRPr dirty="0"/>
          </a:p>
          <a:p>
            <a:pPr marL="609585" indent="-457189">
              <a:lnSpc>
                <a:spcPct val="115000"/>
              </a:lnSpc>
              <a:spcBef>
                <a:spcPts val="0"/>
              </a:spcBef>
              <a:buClr>
                <a:schemeClr val="dk1"/>
              </a:buClr>
              <a:buSzPts val="11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p:txBody>
      </p:sp>
      <p:sp>
        <p:nvSpPr>
          <p:cNvPr id="291" name="Google Shape;291;g11e1df551cc_0_846"/>
          <p:cNvSpPr/>
          <p:nvPr/>
        </p:nvSpPr>
        <p:spPr>
          <a:xfrm>
            <a:off x="-1" y="1951599"/>
            <a:ext cx="12192001" cy="2487291"/>
          </a:xfrm>
          <a:prstGeom prst="rect">
            <a:avLst/>
          </a:prstGeom>
          <a:solidFill>
            <a:schemeClr val="accent2">
              <a:lumMod val="40000"/>
              <a:lumOff val="60000"/>
            </a:schemeClr>
          </a:solidFill>
          <a:ln>
            <a:noFill/>
          </a:ln>
        </p:spPr>
        <p:txBody>
          <a:bodyPr spcFirstLastPara="1" wrap="square" lIns="121900" tIns="121900" rIns="121900" bIns="121900" anchor="ctr" anchorCtr="0">
            <a:noAutofit/>
          </a:bodyPr>
          <a:lstStyle/>
          <a:p>
            <a:pPr algn="ctr">
              <a:buClr>
                <a:srgbClr val="000000"/>
              </a:buClr>
              <a:buSzPts val="3000"/>
            </a:pPr>
            <a:r>
              <a:rPr lang="en-US" sz="3200" dirty="0">
                <a:solidFill>
                  <a:schemeClr val="dk1"/>
                </a:solidFill>
                <a:latin typeface="Roboto"/>
                <a:ea typeface="Roboto"/>
                <a:cs typeface="Roboto"/>
                <a:sym typeface="Roboto"/>
              </a:rPr>
              <a:t>A visual representation of every encounter and experience a typical customer can have</a:t>
            </a:r>
            <a:endParaRPr sz="3200" dirty="0">
              <a:solidFill>
                <a:schemeClr val="dk1"/>
              </a:solidFill>
              <a:latin typeface="Roboto"/>
              <a:ea typeface="Roboto"/>
              <a:cs typeface="Roboto"/>
              <a:sym typeface="Roboto"/>
            </a:endParaRPr>
          </a:p>
        </p:txBody>
      </p:sp>
      <p:sp>
        <p:nvSpPr>
          <p:cNvPr id="4" name="CasellaDiTesto 3">
            <a:extLst>
              <a:ext uri="{FF2B5EF4-FFF2-40B4-BE49-F238E27FC236}">
                <a16:creationId xmlns:a16="http://schemas.microsoft.com/office/drawing/2014/main" id="{F36DFF4E-28B1-9C6F-A9AE-FE53EC949798}"/>
              </a:ext>
            </a:extLst>
          </p:cNvPr>
          <p:cNvSpPr txBox="1"/>
          <p:nvPr/>
        </p:nvSpPr>
        <p:spPr>
          <a:xfrm>
            <a:off x="199664" y="4821178"/>
            <a:ext cx="6163518" cy="1347805"/>
          </a:xfrm>
          <a:prstGeom prst="rect">
            <a:avLst/>
          </a:prstGeom>
          <a:noFill/>
        </p:spPr>
        <p:txBody>
          <a:bodyPr wrap="square">
            <a:spAutoFit/>
          </a:bodyPr>
          <a:lstStyle/>
          <a:p>
            <a:pPr marL="609585" indent="-423323" algn="l">
              <a:lnSpc>
                <a:spcPct val="115000"/>
              </a:lnSpc>
              <a:spcBef>
                <a:spcPts val="1333"/>
              </a:spcBef>
              <a:buSzPts val="1400"/>
              <a:buChar char="●"/>
            </a:pPr>
            <a:r>
              <a:rPr lang="en-US" sz="1800" dirty="0"/>
              <a:t>It is built from the customer’s perspective</a:t>
            </a:r>
          </a:p>
          <a:p>
            <a:pPr marL="609585" indent="-423323" algn="l">
              <a:lnSpc>
                <a:spcPct val="115000"/>
              </a:lnSpc>
              <a:spcBef>
                <a:spcPts val="0"/>
              </a:spcBef>
              <a:buSzPts val="1400"/>
              <a:buChar char="●"/>
            </a:pPr>
            <a:r>
              <a:rPr lang="en-US" sz="1800" dirty="0"/>
              <a:t>Includes all points of contact between a customer and a provider (touchpoints), digital and physical</a:t>
            </a:r>
          </a:p>
          <a:p>
            <a:pPr marL="609585" indent="-423323" algn="l">
              <a:lnSpc>
                <a:spcPct val="115000"/>
              </a:lnSpc>
              <a:spcBef>
                <a:spcPts val="0"/>
              </a:spcBef>
              <a:buSzPts val="1400"/>
              <a:buChar char="●"/>
            </a:pPr>
            <a:r>
              <a:rPr lang="en-US" sz="1800" dirty="0"/>
              <a:t>Spans the full customer relationship lifecycle</a:t>
            </a:r>
          </a:p>
        </p:txBody>
      </p:sp>
    </p:spTree>
    <p:extLst>
      <p:ext uri="{BB962C8B-B14F-4D97-AF65-F5344CB8AC3E}">
        <p14:creationId xmlns:p14="http://schemas.microsoft.com/office/powerpoint/2010/main" val="178251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0C63888-DC03-0098-598D-7859255C23DC}"/>
              </a:ext>
            </a:extLst>
          </p:cNvPr>
          <p:cNvPicPr>
            <a:picLocks noChangeAspect="1"/>
          </p:cNvPicPr>
          <p:nvPr/>
        </p:nvPicPr>
        <p:blipFill>
          <a:blip r:embed="rId3">
            <a:clrChange>
              <a:clrFrom>
                <a:srgbClr val="F1F1F2"/>
              </a:clrFrom>
              <a:clrTo>
                <a:srgbClr val="F1F1F2">
                  <a:alpha val="0"/>
                </a:srgbClr>
              </a:clrTo>
            </a:clrChange>
          </a:blip>
          <a:stretch>
            <a:fillRect/>
          </a:stretch>
        </p:blipFill>
        <p:spPr>
          <a:xfrm>
            <a:off x="1499314" y="127320"/>
            <a:ext cx="9193371" cy="6412376"/>
          </a:xfrm>
          <a:prstGeom prst="rect">
            <a:avLst/>
          </a:prstGeom>
        </p:spPr>
      </p:pic>
    </p:spTree>
    <p:extLst>
      <p:ext uri="{BB962C8B-B14F-4D97-AF65-F5344CB8AC3E}">
        <p14:creationId xmlns:p14="http://schemas.microsoft.com/office/powerpoint/2010/main" val="1710567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7293BD2-0D8F-5C32-B6AB-834C9AAAAB6F}"/>
              </a:ext>
            </a:extLst>
          </p:cNvPr>
          <p:cNvSpPr>
            <a:spLocks noGrp="1"/>
          </p:cNvSpPr>
          <p:nvPr>
            <p:ph type="title"/>
          </p:nvPr>
        </p:nvSpPr>
        <p:spPr>
          <a:xfrm>
            <a:off x="630936" y="639520"/>
            <a:ext cx="3429000" cy="1719072"/>
          </a:xfrm>
        </p:spPr>
        <p:txBody>
          <a:bodyPr anchor="b">
            <a:normAutofit fontScale="90000"/>
          </a:bodyPr>
          <a:lstStyle/>
          <a:p>
            <a:r>
              <a:rPr lang="it-FI" sz="4200" dirty="0"/>
              <a:t>What were your last purchases?</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0BD5A8B-8FFA-3FB9-6A44-D93B3B5AB4D2}"/>
              </a:ext>
            </a:extLst>
          </p:cNvPr>
          <p:cNvSpPr>
            <a:spLocks noGrp="1"/>
          </p:cNvSpPr>
          <p:nvPr>
            <p:ph idx="1"/>
          </p:nvPr>
        </p:nvSpPr>
        <p:spPr>
          <a:xfrm>
            <a:off x="630936" y="2807208"/>
            <a:ext cx="3429000" cy="3410712"/>
          </a:xfrm>
        </p:spPr>
        <p:txBody>
          <a:bodyPr anchor="t">
            <a:normAutofit/>
          </a:bodyPr>
          <a:lstStyle/>
          <a:p>
            <a:r>
              <a:rPr lang="it-FI" sz="2200" dirty="0"/>
              <a:t>Build your customer journey for your last 3 purchases</a:t>
            </a:r>
          </a:p>
          <a:p>
            <a:r>
              <a:rPr lang="it-FI" sz="2200" dirty="0"/>
              <a:t>And then let’s discuss together...and find out what kind of shopper you are. </a:t>
            </a:r>
          </a:p>
        </p:txBody>
      </p:sp>
      <p:grpSp>
        <p:nvGrpSpPr>
          <p:cNvPr id="6" name="Gruppo 5">
            <a:extLst>
              <a:ext uri="{FF2B5EF4-FFF2-40B4-BE49-F238E27FC236}">
                <a16:creationId xmlns:a16="http://schemas.microsoft.com/office/drawing/2014/main" id="{4021C6AC-1E8E-3448-3DE4-F6C3D05D5928}"/>
              </a:ext>
            </a:extLst>
          </p:cNvPr>
          <p:cNvGrpSpPr/>
          <p:nvPr/>
        </p:nvGrpSpPr>
        <p:grpSpPr>
          <a:xfrm>
            <a:off x="4654296" y="1502330"/>
            <a:ext cx="6903720" cy="3853340"/>
            <a:chOff x="1499314" y="476467"/>
            <a:chExt cx="9045223" cy="5229853"/>
          </a:xfrm>
        </p:grpSpPr>
        <p:pic>
          <p:nvPicPr>
            <p:cNvPr id="4" name="Immagine 3">
              <a:extLst>
                <a:ext uri="{FF2B5EF4-FFF2-40B4-BE49-F238E27FC236}">
                  <a16:creationId xmlns:a16="http://schemas.microsoft.com/office/drawing/2014/main" id="{163271C8-9C70-77CE-7EAB-7DC045B3A117}"/>
                </a:ext>
              </a:extLst>
            </p:cNvPr>
            <p:cNvPicPr>
              <a:picLocks noChangeAspect="1"/>
            </p:cNvPicPr>
            <p:nvPr/>
          </p:nvPicPr>
          <p:blipFill rotWithShape="1">
            <a:blip r:embed="rId2">
              <a:clrChange>
                <a:clrFrom>
                  <a:srgbClr val="F1F1F2"/>
                </a:clrFrom>
                <a:clrTo>
                  <a:srgbClr val="F1F1F2">
                    <a:alpha val="0"/>
                  </a:srgbClr>
                </a:clrTo>
              </a:clrChange>
            </a:blip>
            <a:srcRect t="5084" r="1612" b="13357"/>
            <a:stretch/>
          </p:blipFill>
          <p:spPr>
            <a:xfrm>
              <a:off x="1499314" y="476467"/>
              <a:ext cx="9045223" cy="5229853"/>
            </a:xfrm>
            <a:prstGeom prst="rect">
              <a:avLst/>
            </a:prstGeom>
          </p:spPr>
        </p:pic>
        <p:sp>
          <p:nvSpPr>
            <p:cNvPr id="5" name="Rettangolo 4">
              <a:extLst>
                <a:ext uri="{FF2B5EF4-FFF2-40B4-BE49-F238E27FC236}">
                  <a16:creationId xmlns:a16="http://schemas.microsoft.com/office/drawing/2014/main" id="{35259377-7278-79A8-2B73-6D15BC3651D4}"/>
                </a:ext>
              </a:extLst>
            </p:cNvPr>
            <p:cNvSpPr/>
            <p:nvPr/>
          </p:nvSpPr>
          <p:spPr>
            <a:xfrm>
              <a:off x="1906356" y="1186404"/>
              <a:ext cx="8638181" cy="451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grpSp>
    </p:spTree>
    <p:extLst>
      <p:ext uri="{BB962C8B-B14F-4D97-AF65-F5344CB8AC3E}">
        <p14:creationId xmlns:p14="http://schemas.microsoft.com/office/powerpoint/2010/main" val="374046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a:extLst>
              <a:ext uri="{FF2B5EF4-FFF2-40B4-BE49-F238E27FC236}">
                <a16:creationId xmlns:a16="http://schemas.microsoft.com/office/drawing/2014/main" id="{E6CF6B6C-CC53-D3F8-F21A-17DBEE5F9E13}"/>
              </a:ext>
            </a:extLst>
          </p:cNvPr>
          <p:cNvGraphicFramePr>
            <a:graphicFrameLocks noGrp="1"/>
          </p:cNvGraphicFramePr>
          <p:nvPr>
            <p:ph idx="1"/>
            <p:extLst>
              <p:ext uri="{D42A27DB-BD31-4B8C-83A1-F6EECF244321}">
                <p14:modId xmlns:p14="http://schemas.microsoft.com/office/powerpoint/2010/main" val="2787705044"/>
              </p:ext>
            </p:extLst>
          </p:nvPr>
        </p:nvGraphicFramePr>
        <p:xfrm>
          <a:off x="838200" y="2551340"/>
          <a:ext cx="10515600" cy="2194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a:extLst>
              <a:ext uri="{FF2B5EF4-FFF2-40B4-BE49-F238E27FC236}">
                <a16:creationId xmlns:a16="http://schemas.microsoft.com/office/drawing/2014/main" id="{4009EE7F-CF4D-EB24-0032-84DC007A3515}"/>
              </a:ext>
            </a:extLst>
          </p:cNvPr>
          <p:cNvSpPr txBox="1"/>
          <p:nvPr/>
        </p:nvSpPr>
        <p:spPr>
          <a:xfrm>
            <a:off x="9728522" y="6636504"/>
            <a:ext cx="2581156" cy="246221"/>
          </a:xfrm>
          <a:prstGeom prst="rect">
            <a:avLst/>
          </a:prstGeom>
          <a:noFill/>
        </p:spPr>
        <p:txBody>
          <a:bodyPr wrap="none" rtlCol="0">
            <a:spAutoFit/>
          </a:bodyPr>
          <a:lstStyle/>
          <a:p>
            <a:r>
              <a:rPr lang="it-FI" sz="1000" dirty="0">
                <a:solidFill>
                  <a:schemeClr val="bg2">
                    <a:lumMod val="90000"/>
                  </a:schemeClr>
                </a:solidFill>
              </a:rPr>
              <a:t>Capgemini: Digital Shoppers Relevancy Report</a:t>
            </a:r>
          </a:p>
        </p:txBody>
      </p:sp>
      <p:sp>
        <p:nvSpPr>
          <p:cNvPr id="6" name="Google Shape;282;g11e1df551cc_0_778">
            <a:extLst>
              <a:ext uri="{FF2B5EF4-FFF2-40B4-BE49-F238E27FC236}">
                <a16:creationId xmlns:a16="http://schemas.microsoft.com/office/drawing/2014/main" id="{690A858F-1694-726B-0774-36831487D84C}"/>
              </a:ext>
            </a:extLst>
          </p:cNvPr>
          <p:cNvSpPr txBox="1">
            <a:spLocks noGrp="1"/>
          </p:cNvSpPr>
          <p:nvPr>
            <p:ph type="title"/>
          </p:nvPr>
        </p:nvSpPr>
        <p:spPr>
          <a:xfrm>
            <a:off x="612567" y="671100"/>
            <a:ext cx="103184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dirty="0"/>
              <a:t>Types of digital shoppers</a:t>
            </a:r>
          </a:p>
        </p:txBody>
      </p:sp>
    </p:spTree>
    <p:extLst>
      <p:ext uri="{BB962C8B-B14F-4D97-AF65-F5344CB8AC3E}">
        <p14:creationId xmlns:p14="http://schemas.microsoft.com/office/powerpoint/2010/main" val="305836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D9C97717-B838-9F6E-8651-2A61DED46942}"/>
              </a:ext>
            </a:extLst>
          </p:cNvPr>
          <p:cNvGraphicFramePr/>
          <p:nvPr>
            <p:extLst>
              <p:ext uri="{D42A27DB-BD31-4B8C-83A1-F6EECF244321}">
                <p14:modId xmlns:p14="http://schemas.microsoft.com/office/powerpoint/2010/main" val="4128042854"/>
              </p:ext>
            </p:extLst>
          </p:nvPr>
        </p:nvGraphicFramePr>
        <p:xfrm>
          <a:off x="-3099490" y="285955"/>
          <a:ext cx="13643429" cy="658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magine 5">
            <a:extLst>
              <a:ext uri="{FF2B5EF4-FFF2-40B4-BE49-F238E27FC236}">
                <a16:creationId xmlns:a16="http://schemas.microsoft.com/office/drawing/2014/main" id="{AC02B5A7-B103-D9A2-601F-D17CC08EA488}"/>
              </a:ext>
            </a:extLst>
          </p:cNvPr>
          <p:cNvPicPr>
            <a:picLocks noChangeAspect="1"/>
          </p:cNvPicPr>
          <p:nvPr/>
        </p:nvPicPr>
        <p:blipFill rotWithShape="1">
          <a:blip r:embed="rId8"/>
          <a:srcRect l="1847"/>
          <a:stretch/>
        </p:blipFill>
        <p:spPr>
          <a:xfrm>
            <a:off x="6479864" y="1262744"/>
            <a:ext cx="5829814" cy="4122056"/>
          </a:xfrm>
          <a:prstGeom prst="rect">
            <a:avLst/>
          </a:prstGeom>
        </p:spPr>
      </p:pic>
      <p:sp>
        <p:nvSpPr>
          <p:cNvPr id="12" name="CasellaDiTesto 11">
            <a:extLst>
              <a:ext uri="{FF2B5EF4-FFF2-40B4-BE49-F238E27FC236}">
                <a16:creationId xmlns:a16="http://schemas.microsoft.com/office/drawing/2014/main" id="{E503F8A9-2676-16D4-B9F8-D8BD7C726F45}"/>
              </a:ext>
            </a:extLst>
          </p:cNvPr>
          <p:cNvSpPr txBox="1"/>
          <p:nvPr/>
        </p:nvSpPr>
        <p:spPr>
          <a:xfrm>
            <a:off x="9728522" y="6636504"/>
            <a:ext cx="2581156" cy="246221"/>
          </a:xfrm>
          <a:prstGeom prst="rect">
            <a:avLst/>
          </a:prstGeom>
          <a:noFill/>
        </p:spPr>
        <p:txBody>
          <a:bodyPr wrap="none" rtlCol="0">
            <a:spAutoFit/>
          </a:bodyPr>
          <a:lstStyle/>
          <a:p>
            <a:r>
              <a:rPr lang="it-FI" sz="1000" dirty="0">
                <a:solidFill>
                  <a:schemeClr val="bg2">
                    <a:lumMod val="90000"/>
                  </a:schemeClr>
                </a:solidFill>
              </a:rPr>
              <a:t>Capgemini: Digital Shoppers Relevancy Report</a:t>
            </a:r>
          </a:p>
        </p:txBody>
      </p:sp>
    </p:spTree>
    <p:extLst>
      <p:ext uri="{BB962C8B-B14F-4D97-AF65-F5344CB8AC3E}">
        <p14:creationId xmlns:p14="http://schemas.microsoft.com/office/powerpoint/2010/main" val="3696923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0809F9-E24E-B46C-2E21-0E2E80F80C73}"/>
              </a:ext>
            </a:extLst>
          </p:cNvPr>
          <p:cNvPicPr>
            <a:picLocks noChangeAspect="1"/>
          </p:cNvPicPr>
          <p:nvPr/>
        </p:nvPicPr>
        <p:blipFill>
          <a:blip r:embed="rId3"/>
          <a:stretch>
            <a:fillRect/>
          </a:stretch>
        </p:blipFill>
        <p:spPr>
          <a:xfrm>
            <a:off x="6491732" y="1278971"/>
            <a:ext cx="5817946" cy="4316285"/>
          </a:xfrm>
          <a:prstGeom prst="rect">
            <a:avLst/>
          </a:prstGeom>
        </p:spPr>
      </p:pic>
      <p:graphicFrame>
        <p:nvGraphicFramePr>
          <p:cNvPr id="4" name="Diagramma 3">
            <a:extLst>
              <a:ext uri="{FF2B5EF4-FFF2-40B4-BE49-F238E27FC236}">
                <a16:creationId xmlns:a16="http://schemas.microsoft.com/office/drawing/2014/main" id="{D9C97717-B838-9F6E-8651-2A61DED46942}"/>
              </a:ext>
            </a:extLst>
          </p:cNvPr>
          <p:cNvGraphicFramePr/>
          <p:nvPr>
            <p:extLst>
              <p:ext uri="{D42A27DB-BD31-4B8C-83A1-F6EECF244321}">
                <p14:modId xmlns:p14="http://schemas.microsoft.com/office/powerpoint/2010/main" val="3262959541"/>
              </p:ext>
            </p:extLst>
          </p:nvPr>
        </p:nvGraphicFramePr>
        <p:xfrm>
          <a:off x="-3694253" y="298317"/>
          <a:ext cx="14832956" cy="65720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asellaDiTesto 11">
            <a:extLst>
              <a:ext uri="{FF2B5EF4-FFF2-40B4-BE49-F238E27FC236}">
                <a16:creationId xmlns:a16="http://schemas.microsoft.com/office/drawing/2014/main" id="{E503F8A9-2676-16D4-B9F8-D8BD7C726F45}"/>
              </a:ext>
            </a:extLst>
          </p:cNvPr>
          <p:cNvSpPr txBox="1"/>
          <p:nvPr/>
        </p:nvSpPr>
        <p:spPr>
          <a:xfrm>
            <a:off x="9728522" y="6636504"/>
            <a:ext cx="2581156" cy="246221"/>
          </a:xfrm>
          <a:prstGeom prst="rect">
            <a:avLst/>
          </a:prstGeom>
          <a:noFill/>
        </p:spPr>
        <p:txBody>
          <a:bodyPr wrap="none" rtlCol="0">
            <a:spAutoFit/>
          </a:bodyPr>
          <a:lstStyle/>
          <a:p>
            <a:r>
              <a:rPr lang="it-FI" sz="1000" dirty="0">
                <a:solidFill>
                  <a:schemeClr val="bg2">
                    <a:lumMod val="90000"/>
                  </a:schemeClr>
                </a:solidFill>
              </a:rPr>
              <a:t>Capgemini: Digital Shoppers Relevancy Report</a:t>
            </a:r>
          </a:p>
        </p:txBody>
      </p:sp>
    </p:spTree>
    <p:extLst>
      <p:ext uri="{BB962C8B-B14F-4D97-AF65-F5344CB8AC3E}">
        <p14:creationId xmlns:p14="http://schemas.microsoft.com/office/powerpoint/2010/main" val="3841914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D9C97717-B838-9F6E-8651-2A61DED46942}"/>
              </a:ext>
            </a:extLst>
          </p:cNvPr>
          <p:cNvGraphicFramePr/>
          <p:nvPr>
            <p:extLst>
              <p:ext uri="{D42A27DB-BD31-4B8C-83A1-F6EECF244321}">
                <p14:modId xmlns:p14="http://schemas.microsoft.com/office/powerpoint/2010/main" val="1431549905"/>
              </p:ext>
            </p:extLst>
          </p:nvPr>
        </p:nvGraphicFramePr>
        <p:xfrm>
          <a:off x="-3411118" y="285954"/>
          <a:ext cx="14266687" cy="6572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magine 9">
            <a:extLst>
              <a:ext uri="{FF2B5EF4-FFF2-40B4-BE49-F238E27FC236}">
                <a16:creationId xmlns:a16="http://schemas.microsoft.com/office/drawing/2014/main" id="{8358DEE2-985B-474B-DCC8-6E2EF7F86CBF}"/>
              </a:ext>
            </a:extLst>
          </p:cNvPr>
          <p:cNvPicPr>
            <a:picLocks noChangeAspect="1"/>
          </p:cNvPicPr>
          <p:nvPr/>
        </p:nvPicPr>
        <p:blipFill>
          <a:blip r:embed="rId8"/>
          <a:stretch>
            <a:fillRect/>
          </a:stretch>
        </p:blipFill>
        <p:spPr>
          <a:xfrm>
            <a:off x="6358854" y="1575656"/>
            <a:ext cx="5950824" cy="3706688"/>
          </a:xfrm>
          <a:prstGeom prst="rect">
            <a:avLst/>
          </a:prstGeom>
        </p:spPr>
      </p:pic>
      <p:sp>
        <p:nvSpPr>
          <p:cNvPr id="12" name="CasellaDiTesto 11">
            <a:extLst>
              <a:ext uri="{FF2B5EF4-FFF2-40B4-BE49-F238E27FC236}">
                <a16:creationId xmlns:a16="http://schemas.microsoft.com/office/drawing/2014/main" id="{E503F8A9-2676-16D4-B9F8-D8BD7C726F45}"/>
              </a:ext>
            </a:extLst>
          </p:cNvPr>
          <p:cNvSpPr txBox="1"/>
          <p:nvPr/>
        </p:nvSpPr>
        <p:spPr>
          <a:xfrm>
            <a:off x="9728522" y="6636504"/>
            <a:ext cx="2581156" cy="246221"/>
          </a:xfrm>
          <a:prstGeom prst="rect">
            <a:avLst/>
          </a:prstGeom>
          <a:noFill/>
        </p:spPr>
        <p:txBody>
          <a:bodyPr wrap="none" rtlCol="0">
            <a:spAutoFit/>
          </a:bodyPr>
          <a:lstStyle/>
          <a:p>
            <a:r>
              <a:rPr lang="it-FI" sz="1000" dirty="0">
                <a:solidFill>
                  <a:schemeClr val="bg2">
                    <a:lumMod val="90000"/>
                  </a:schemeClr>
                </a:solidFill>
              </a:rPr>
              <a:t>Capgemini: Digital Shoppers Relevancy Report</a:t>
            </a:r>
          </a:p>
        </p:txBody>
      </p:sp>
    </p:spTree>
    <p:extLst>
      <p:ext uri="{BB962C8B-B14F-4D97-AF65-F5344CB8AC3E}">
        <p14:creationId xmlns:p14="http://schemas.microsoft.com/office/powerpoint/2010/main" val="3098492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736145" y="2369086"/>
            <a:ext cx="8562600" cy="2614231"/>
          </a:xfrm>
        </p:spPr>
        <p:txBody>
          <a:bodyPr vert="horz" lIns="91440" tIns="45720" rIns="91440" bIns="45720" rtlCol="0" anchor="ctr">
            <a:noAutofit/>
          </a:bodyPr>
          <a:lstStyle/>
          <a:p>
            <a:r>
              <a:rPr lang="en-US" sz="8800" b="1" dirty="0">
                <a:solidFill>
                  <a:srgbClr val="FFFFFF"/>
                </a:solidFill>
                <a:effectLst>
                  <a:outerShdw blurRad="50800" dist="38100" dir="2700000" algn="tl" rotWithShape="0">
                    <a:prstClr val="black">
                      <a:alpha val="40000"/>
                    </a:prstClr>
                  </a:outerShdw>
                </a:effectLst>
              </a:rPr>
              <a:t>Digitalization </a:t>
            </a:r>
            <a:r>
              <a:rPr lang="en-US" sz="8800" b="1">
                <a:solidFill>
                  <a:srgbClr val="FFFFFF"/>
                </a:solidFill>
                <a:effectLst>
                  <a:outerShdw blurRad="50800" dist="38100" dir="2700000" algn="tl" rotWithShape="0">
                    <a:prstClr val="black">
                      <a:alpha val="40000"/>
                    </a:prstClr>
                  </a:outerShdw>
                </a:effectLst>
              </a:rPr>
              <a:t>of Place (part I)</a:t>
            </a:r>
            <a:endParaRPr lang="en-US" sz="134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2521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D9C97717-B838-9F6E-8651-2A61DED46942}"/>
              </a:ext>
            </a:extLst>
          </p:cNvPr>
          <p:cNvGraphicFramePr/>
          <p:nvPr>
            <p:extLst>
              <p:ext uri="{D42A27DB-BD31-4B8C-83A1-F6EECF244321}">
                <p14:modId xmlns:p14="http://schemas.microsoft.com/office/powerpoint/2010/main" val="853450560"/>
              </p:ext>
            </p:extLst>
          </p:nvPr>
        </p:nvGraphicFramePr>
        <p:xfrm>
          <a:off x="-3750268" y="310677"/>
          <a:ext cx="14998839" cy="6572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sellaDiTesto 10">
            <a:extLst>
              <a:ext uri="{FF2B5EF4-FFF2-40B4-BE49-F238E27FC236}">
                <a16:creationId xmlns:a16="http://schemas.microsoft.com/office/drawing/2014/main" id="{DCD80343-6D1E-D75C-D12E-C2EC9E08E9D3}"/>
              </a:ext>
            </a:extLst>
          </p:cNvPr>
          <p:cNvSpPr txBox="1"/>
          <p:nvPr/>
        </p:nvSpPr>
        <p:spPr>
          <a:xfrm>
            <a:off x="9728522" y="6636504"/>
            <a:ext cx="2581156" cy="246221"/>
          </a:xfrm>
          <a:prstGeom prst="rect">
            <a:avLst/>
          </a:prstGeom>
          <a:noFill/>
        </p:spPr>
        <p:txBody>
          <a:bodyPr wrap="none" rtlCol="0">
            <a:spAutoFit/>
          </a:bodyPr>
          <a:lstStyle/>
          <a:p>
            <a:r>
              <a:rPr lang="it-FI" sz="1000" dirty="0">
                <a:solidFill>
                  <a:schemeClr val="bg2">
                    <a:lumMod val="90000"/>
                  </a:schemeClr>
                </a:solidFill>
              </a:rPr>
              <a:t>Capgemini: Digital Shoppers Relevancy Report</a:t>
            </a:r>
          </a:p>
        </p:txBody>
      </p:sp>
      <p:pic>
        <p:nvPicPr>
          <p:cNvPr id="3" name="Immagine 2">
            <a:extLst>
              <a:ext uri="{FF2B5EF4-FFF2-40B4-BE49-F238E27FC236}">
                <a16:creationId xmlns:a16="http://schemas.microsoft.com/office/drawing/2014/main" id="{D2FF67B8-50C3-9600-1001-535C4DA9096C}"/>
              </a:ext>
            </a:extLst>
          </p:cNvPr>
          <p:cNvPicPr>
            <a:picLocks noChangeAspect="1"/>
          </p:cNvPicPr>
          <p:nvPr/>
        </p:nvPicPr>
        <p:blipFill>
          <a:blip r:embed="rId8"/>
          <a:stretch>
            <a:fillRect/>
          </a:stretch>
        </p:blipFill>
        <p:spPr>
          <a:xfrm>
            <a:off x="6400214" y="2037532"/>
            <a:ext cx="5909464" cy="3332753"/>
          </a:xfrm>
          <a:prstGeom prst="rect">
            <a:avLst/>
          </a:prstGeom>
        </p:spPr>
      </p:pic>
    </p:spTree>
    <p:extLst>
      <p:ext uri="{BB962C8B-B14F-4D97-AF65-F5344CB8AC3E}">
        <p14:creationId xmlns:p14="http://schemas.microsoft.com/office/powerpoint/2010/main" val="228276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D9C97717-B838-9F6E-8651-2A61DED46942}"/>
              </a:ext>
            </a:extLst>
          </p:cNvPr>
          <p:cNvGraphicFramePr/>
          <p:nvPr>
            <p:extLst>
              <p:ext uri="{D42A27DB-BD31-4B8C-83A1-F6EECF244321}">
                <p14:modId xmlns:p14="http://schemas.microsoft.com/office/powerpoint/2010/main" val="3056913351"/>
              </p:ext>
            </p:extLst>
          </p:nvPr>
        </p:nvGraphicFramePr>
        <p:xfrm>
          <a:off x="-3663183" y="310677"/>
          <a:ext cx="14824668" cy="6572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sellaDiTesto 10">
            <a:extLst>
              <a:ext uri="{FF2B5EF4-FFF2-40B4-BE49-F238E27FC236}">
                <a16:creationId xmlns:a16="http://schemas.microsoft.com/office/drawing/2014/main" id="{DCD80343-6D1E-D75C-D12E-C2EC9E08E9D3}"/>
              </a:ext>
            </a:extLst>
          </p:cNvPr>
          <p:cNvSpPr txBox="1"/>
          <p:nvPr/>
        </p:nvSpPr>
        <p:spPr>
          <a:xfrm>
            <a:off x="9728522" y="6636504"/>
            <a:ext cx="2581156" cy="246221"/>
          </a:xfrm>
          <a:prstGeom prst="rect">
            <a:avLst/>
          </a:prstGeom>
          <a:noFill/>
        </p:spPr>
        <p:txBody>
          <a:bodyPr wrap="none" rtlCol="0">
            <a:spAutoFit/>
          </a:bodyPr>
          <a:lstStyle/>
          <a:p>
            <a:r>
              <a:rPr lang="it-FI" sz="1000" dirty="0">
                <a:solidFill>
                  <a:schemeClr val="bg2">
                    <a:lumMod val="90000"/>
                  </a:schemeClr>
                </a:solidFill>
              </a:rPr>
              <a:t>Capgemini: Digital Shoppers Relevancy Report</a:t>
            </a:r>
          </a:p>
        </p:txBody>
      </p:sp>
      <p:pic>
        <p:nvPicPr>
          <p:cNvPr id="7" name="Immagine 6">
            <a:extLst>
              <a:ext uri="{FF2B5EF4-FFF2-40B4-BE49-F238E27FC236}">
                <a16:creationId xmlns:a16="http://schemas.microsoft.com/office/drawing/2014/main" id="{09DA6FFF-4178-A79D-C6FF-AAB2B4D013A9}"/>
              </a:ext>
            </a:extLst>
          </p:cNvPr>
          <p:cNvPicPr>
            <a:picLocks noChangeAspect="1"/>
          </p:cNvPicPr>
          <p:nvPr/>
        </p:nvPicPr>
        <p:blipFill>
          <a:blip r:embed="rId8"/>
          <a:stretch>
            <a:fillRect/>
          </a:stretch>
        </p:blipFill>
        <p:spPr>
          <a:xfrm>
            <a:off x="6397616" y="1941085"/>
            <a:ext cx="5792016" cy="3835601"/>
          </a:xfrm>
          <a:prstGeom prst="rect">
            <a:avLst/>
          </a:prstGeom>
        </p:spPr>
      </p:pic>
    </p:spTree>
    <p:extLst>
      <p:ext uri="{BB962C8B-B14F-4D97-AF65-F5344CB8AC3E}">
        <p14:creationId xmlns:p14="http://schemas.microsoft.com/office/powerpoint/2010/main" val="2846610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D9C97717-B838-9F6E-8651-2A61DED46942}"/>
              </a:ext>
            </a:extLst>
          </p:cNvPr>
          <p:cNvGraphicFramePr/>
          <p:nvPr>
            <p:extLst>
              <p:ext uri="{D42A27DB-BD31-4B8C-83A1-F6EECF244321}">
                <p14:modId xmlns:p14="http://schemas.microsoft.com/office/powerpoint/2010/main" val="3307781203"/>
              </p:ext>
            </p:extLst>
          </p:nvPr>
        </p:nvGraphicFramePr>
        <p:xfrm>
          <a:off x="-2462963" y="308907"/>
          <a:ext cx="12424228" cy="6573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sellaDiTesto 10">
            <a:extLst>
              <a:ext uri="{FF2B5EF4-FFF2-40B4-BE49-F238E27FC236}">
                <a16:creationId xmlns:a16="http://schemas.microsoft.com/office/drawing/2014/main" id="{DCD80343-6D1E-D75C-D12E-C2EC9E08E9D3}"/>
              </a:ext>
            </a:extLst>
          </p:cNvPr>
          <p:cNvSpPr txBox="1"/>
          <p:nvPr/>
        </p:nvSpPr>
        <p:spPr>
          <a:xfrm>
            <a:off x="9728522" y="6636504"/>
            <a:ext cx="2581156" cy="246221"/>
          </a:xfrm>
          <a:prstGeom prst="rect">
            <a:avLst/>
          </a:prstGeom>
          <a:noFill/>
        </p:spPr>
        <p:txBody>
          <a:bodyPr wrap="none" rtlCol="0">
            <a:spAutoFit/>
          </a:bodyPr>
          <a:lstStyle/>
          <a:p>
            <a:r>
              <a:rPr lang="it-FI" sz="1000" dirty="0">
                <a:solidFill>
                  <a:schemeClr val="bg2">
                    <a:lumMod val="90000"/>
                  </a:schemeClr>
                </a:solidFill>
              </a:rPr>
              <a:t>Capgemini: Digital Shoppers Relevancy Report</a:t>
            </a:r>
          </a:p>
        </p:txBody>
      </p:sp>
      <p:pic>
        <p:nvPicPr>
          <p:cNvPr id="12" name="Immagine 11">
            <a:extLst>
              <a:ext uri="{FF2B5EF4-FFF2-40B4-BE49-F238E27FC236}">
                <a16:creationId xmlns:a16="http://schemas.microsoft.com/office/drawing/2014/main" id="{17FCD47C-7623-7E6D-D3D6-A5AF033BD36B}"/>
              </a:ext>
            </a:extLst>
          </p:cNvPr>
          <p:cNvPicPr>
            <a:picLocks noChangeAspect="1"/>
          </p:cNvPicPr>
          <p:nvPr/>
        </p:nvPicPr>
        <p:blipFill>
          <a:blip r:embed="rId8"/>
          <a:stretch>
            <a:fillRect/>
          </a:stretch>
        </p:blipFill>
        <p:spPr>
          <a:xfrm>
            <a:off x="6460896" y="2040154"/>
            <a:ext cx="5731104" cy="3446246"/>
          </a:xfrm>
          <a:prstGeom prst="rect">
            <a:avLst/>
          </a:prstGeom>
        </p:spPr>
      </p:pic>
    </p:spTree>
    <p:extLst>
      <p:ext uri="{BB962C8B-B14F-4D97-AF65-F5344CB8AC3E}">
        <p14:creationId xmlns:p14="http://schemas.microsoft.com/office/powerpoint/2010/main" val="3788356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06CC51F-EF51-8E8B-4ED6-7272D76B8B00}"/>
              </a:ext>
            </a:extLst>
          </p:cNvPr>
          <p:cNvPicPr>
            <a:picLocks noChangeAspect="1"/>
          </p:cNvPicPr>
          <p:nvPr/>
        </p:nvPicPr>
        <p:blipFill>
          <a:blip r:embed="rId2"/>
          <a:stretch>
            <a:fillRect/>
          </a:stretch>
        </p:blipFill>
        <p:spPr>
          <a:xfrm>
            <a:off x="1222233" y="63709"/>
            <a:ext cx="9316515" cy="6730582"/>
          </a:xfrm>
          <a:prstGeom prst="rect">
            <a:avLst/>
          </a:prstGeom>
        </p:spPr>
      </p:pic>
      <p:sp>
        <p:nvSpPr>
          <p:cNvPr id="6" name="Freccia destra 5">
            <a:extLst>
              <a:ext uri="{FF2B5EF4-FFF2-40B4-BE49-F238E27FC236}">
                <a16:creationId xmlns:a16="http://schemas.microsoft.com/office/drawing/2014/main" id="{0DD53910-38A2-1FA1-31F2-28B652561055}"/>
              </a:ext>
            </a:extLst>
          </p:cNvPr>
          <p:cNvSpPr/>
          <p:nvPr/>
        </p:nvSpPr>
        <p:spPr>
          <a:xfrm>
            <a:off x="758142" y="5503763"/>
            <a:ext cx="763929" cy="462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Tree>
    <p:extLst>
      <p:ext uri="{BB962C8B-B14F-4D97-AF65-F5344CB8AC3E}">
        <p14:creationId xmlns:p14="http://schemas.microsoft.com/office/powerpoint/2010/main" val="4096989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4734026-6F9B-978C-92F1-97BBCDCB5548}"/>
              </a:ext>
            </a:extLst>
          </p:cNvPr>
          <p:cNvSpPr>
            <a:spLocks noGrp="1"/>
          </p:cNvSpPr>
          <p:nvPr>
            <p:ph type="title"/>
          </p:nvPr>
        </p:nvSpPr>
        <p:spPr>
          <a:xfrm>
            <a:off x="620926" y="4712388"/>
            <a:ext cx="3418990" cy="1412119"/>
          </a:xfrm>
        </p:spPr>
        <p:txBody>
          <a:bodyPr vert="horz" lIns="91440" tIns="45720" rIns="91440" bIns="45720" rtlCol="0" anchor="ctr">
            <a:normAutofit/>
          </a:bodyPr>
          <a:lstStyle/>
          <a:p>
            <a:r>
              <a:rPr lang="en-US" dirty="0">
                <a:latin typeface="+mn-lt"/>
                <a:ea typeface="+mn-ea"/>
                <a:cs typeface="+mn-cs"/>
              </a:rPr>
              <a:t>So…</a:t>
            </a:r>
          </a:p>
        </p:txBody>
      </p:sp>
      <p:pic>
        <p:nvPicPr>
          <p:cNvPr id="6" name="Picture 5" descr="Abstract blurred background of department store">
            <a:extLst>
              <a:ext uri="{FF2B5EF4-FFF2-40B4-BE49-F238E27FC236}">
                <a16:creationId xmlns:a16="http://schemas.microsoft.com/office/drawing/2014/main" id="{1BA1FF03-848D-51C2-8D70-CA240BBFFB32}"/>
              </a:ext>
            </a:extLst>
          </p:cNvPr>
          <p:cNvPicPr>
            <a:picLocks noChangeAspect="1"/>
          </p:cNvPicPr>
          <p:nvPr/>
        </p:nvPicPr>
        <p:blipFill rotWithShape="1">
          <a:blip r:embed="rId2"/>
          <a:srcRect t="10038" b="3394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D90674E-EDA9-E151-4652-CC416436BD52}"/>
              </a:ext>
            </a:extLst>
          </p:cNvPr>
          <p:cNvSpPr txBox="1">
            <a:spLocks/>
          </p:cNvSpPr>
          <p:nvPr/>
        </p:nvSpPr>
        <p:spPr>
          <a:xfrm>
            <a:off x="4654294" y="4777739"/>
            <a:ext cx="6897626" cy="139922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200" dirty="0">
              <a:latin typeface="+mn-lt"/>
              <a:ea typeface="+mn-ea"/>
              <a:cs typeface="+mn-cs"/>
            </a:endParaRPr>
          </a:p>
          <a:p>
            <a:pPr>
              <a:spcAft>
                <a:spcPts val="600"/>
              </a:spcAft>
            </a:pPr>
            <a:r>
              <a:rPr lang="en-US" sz="5700" dirty="0">
                <a:latin typeface="+mn-lt"/>
                <a:ea typeface="+mn-ea"/>
                <a:cs typeface="+mn-cs"/>
              </a:rPr>
              <a:t>…how can physical stores adapt?</a:t>
            </a:r>
          </a:p>
        </p:txBody>
      </p:sp>
    </p:spTree>
    <p:extLst>
      <p:ext uri="{BB962C8B-B14F-4D97-AF65-F5344CB8AC3E}">
        <p14:creationId xmlns:p14="http://schemas.microsoft.com/office/powerpoint/2010/main" val="1587605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F8D7E8-17E8-72B4-F535-1187582D9529}"/>
              </a:ext>
            </a:extLst>
          </p:cNvPr>
          <p:cNvSpPr>
            <a:spLocks noGrp="1"/>
          </p:cNvSpPr>
          <p:nvPr>
            <p:ph type="title"/>
          </p:nvPr>
        </p:nvSpPr>
        <p:spPr>
          <a:xfrm>
            <a:off x="7362092" y="1924049"/>
            <a:ext cx="4607169" cy="2942493"/>
          </a:xfrm>
        </p:spPr>
        <p:txBody>
          <a:bodyPr>
            <a:normAutofit fontScale="90000"/>
          </a:bodyPr>
          <a:lstStyle/>
          <a:p>
            <a:pPr algn="ctr"/>
            <a:r>
              <a:rPr lang="it-FI" sz="9600" dirty="0"/>
              <a:t>Flagship </a:t>
            </a:r>
            <a:br>
              <a:rPr lang="it-FI" sz="9600" dirty="0"/>
            </a:br>
            <a:r>
              <a:rPr lang="it-FI" sz="9600" dirty="0"/>
              <a:t>Store NYC</a:t>
            </a:r>
          </a:p>
        </p:txBody>
      </p:sp>
      <p:pic>
        <p:nvPicPr>
          <p:cNvPr id="1026" name="Picture 2" descr="Nike Logo and sign, new logo meaning and history, PNG, SVG">
            <a:extLst>
              <a:ext uri="{FF2B5EF4-FFF2-40B4-BE49-F238E27FC236}">
                <a16:creationId xmlns:a16="http://schemas.microsoft.com/office/drawing/2014/main" id="{5B0FEF6F-78B8-396E-F3A4-95346BBE6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23" y="0"/>
            <a:ext cx="5533291" cy="2971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F5C586D-4221-BE07-40EC-765CEF93C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75085"/>
            <a:ext cx="7080738" cy="398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06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59" name="Rectangle 143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40" name="Picture 4" descr="Foto">
            <a:extLst>
              <a:ext uri="{FF2B5EF4-FFF2-40B4-BE49-F238E27FC236}">
                <a16:creationId xmlns:a16="http://schemas.microsoft.com/office/drawing/2014/main" id="{3BB73B34-35F9-1F26-464A-2C37DECAC8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 b="437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7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4C5621-5BB9-19CD-3CDB-B96E2513930E}"/>
              </a:ext>
            </a:extLst>
          </p:cNvPr>
          <p:cNvSpPr>
            <a:spLocks noGrp="1"/>
          </p:cNvSpPr>
          <p:nvPr>
            <p:ph type="title"/>
          </p:nvPr>
        </p:nvSpPr>
        <p:spPr>
          <a:xfrm>
            <a:off x="688730" y="400294"/>
            <a:ext cx="11353800" cy="5871552"/>
          </a:xfrm>
        </p:spPr>
        <p:txBody>
          <a:bodyPr>
            <a:normAutofit fontScale="90000"/>
          </a:bodyPr>
          <a:lstStyle/>
          <a:p>
            <a:r>
              <a:rPr lang="en-US" sz="11500" dirty="0"/>
              <a:t>Two videos of customers who have visited the store</a:t>
            </a:r>
          </a:p>
        </p:txBody>
      </p:sp>
    </p:spTree>
    <p:extLst>
      <p:ext uri="{BB962C8B-B14F-4D97-AF65-F5344CB8AC3E}">
        <p14:creationId xmlns:p14="http://schemas.microsoft.com/office/powerpoint/2010/main" val="2193049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descr="Inside Nike NYC House of Innovation">
            <a:hlinkClick r:id="" action="ppaction://media"/>
            <a:extLst>
              <a:ext uri="{FF2B5EF4-FFF2-40B4-BE49-F238E27FC236}">
                <a16:creationId xmlns:a16="http://schemas.microsoft.com/office/drawing/2014/main" id="{62F720DC-5094-22D4-2416-6A068917D31F}"/>
              </a:ext>
            </a:extLst>
          </p:cNvPr>
          <p:cNvPicPr>
            <a:picLocks noGrp="1" noRot="1" noChangeAspect="1"/>
          </p:cNvPicPr>
          <p:nvPr>
            <p:ph idx="1"/>
            <a:videoFile r:link="rId1"/>
          </p:nvPr>
        </p:nvPicPr>
        <p:blipFill>
          <a:blip r:embed="rId3"/>
          <a:stretch>
            <a:fillRect/>
          </a:stretch>
        </p:blipFill>
        <p:spPr>
          <a:xfrm>
            <a:off x="678770" y="301625"/>
            <a:ext cx="10871332" cy="6142718"/>
          </a:xfrm>
          <a:prstGeom prst="rect">
            <a:avLst/>
          </a:prstGeom>
        </p:spPr>
      </p:pic>
    </p:spTree>
    <p:extLst>
      <p:ext uri="{BB962C8B-B14F-4D97-AF65-F5344CB8AC3E}">
        <p14:creationId xmlns:p14="http://schemas.microsoft.com/office/powerpoint/2010/main" val="266432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F8D7E8-17E8-72B4-F535-1187582D9529}"/>
              </a:ext>
            </a:extLst>
          </p:cNvPr>
          <p:cNvSpPr>
            <a:spLocks noGrp="1"/>
          </p:cNvSpPr>
          <p:nvPr>
            <p:ph type="title"/>
          </p:nvPr>
        </p:nvSpPr>
        <p:spPr>
          <a:xfrm>
            <a:off x="838200" y="365125"/>
            <a:ext cx="9918700" cy="6035675"/>
          </a:xfrm>
        </p:spPr>
        <p:txBody>
          <a:bodyPr>
            <a:normAutofit/>
          </a:bodyPr>
          <a:lstStyle/>
          <a:p>
            <a:r>
              <a:rPr lang="it-FI" sz="10400" dirty="0"/>
              <a:t>What are the features of the store?</a:t>
            </a:r>
          </a:p>
        </p:txBody>
      </p:sp>
    </p:spTree>
    <p:extLst>
      <p:ext uri="{BB962C8B-B14F-4D97-AF65-F5344CB8AC3E}">
        <p14:creationId xmlns:p14="http://schemas.microsoft.com/office/powerpoint/2010/main" val="104114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29261C-4D52-FF86-3453-4721778B6426}"/>
              </a:ext>
            </a:extLst>
          </p:cNvPr>
          <p:cNvSpPr>
            <a:spLocks noGrp="1"/>
          </p:cNvSpPr>
          <p:nvPr>
            <p:ph type="title"/>
          </p:nvPr>
        </p:nvSpPr>
        <p:spPr/>
        <p:txBody>
          <a:bodyPr/>
          <a:lstStyle/>
          <a:p>
            <a:r>
              <a:rPr lang="en-US" dirty="0"/>
              <a:t>What to expect from this class:</a:t>
            </a:r>
          </a:p>
        </p:txBody>
      </p:sp>
      <p:graphicFrame>
        <p:nvGraphicFramePr>
          <p:cNvPr id="4" name="Segnaposto contenuto 3">
            <a:extLst>
              <a:ext uri="{FF2B5EF4-FFF2-40B4-BE49-F238E27FC236}">
                <a16:creationId xmlns:a16="http://schemas.microsoft.com/office/drawing/2014/main" id="{1659737C-62D1-ED5B-ACFC-E2AF5B3F082C}"/>
              </a:ext>
            </a:extLst>
          </p:cNvPr>
          <p:cNvGraphicFramePr>
            <a:graphicFrameLocks noGrp="1"/>
          </p:cNvGraphicFramePr>
          <p:nvPr>
            <p:ph idx="1"/>
            <p:extLst>
              <p:ext uri="{D42A27DB-BD31-4B8C-83A1-F6EECF244321}">
                <p14:modId xmlns:p14="http://schemas.microsoft.com/office/powerpoint/2010/main" val="29271390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561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descr="I Made Custom Sneakers At NIKE BY YOU New York Nike Innovation Store">
            <a:hlinkClick r:id="" action="ppaction://media"/>
            <a:extLst>
              <a:ext uri="{FF2B5EF4-FFF2-40B4-BE49-F238E27FC236}">
                <a16:creationId xmlns:a16="http://schemas.microsoft.com/office/drawing/2014/main" id="{088064B8-13AB-4BE0-0788-0A1EAC645E31}"/>
              </a:ext>
            </a:extLst>
          </p:cNvPr>
          <p:cNvPicPr>
            <a:picLocks noGrp="1" noRot="1" noChangeAspect="1"/>
          </p:cNvPicPr>
          <p:nvPr>
            <p:ph idx="1"/>
            <a:videoFile r:link="rId1"/>
          </p:nvPr>
        </p:nvPicPr>
        <p:blipFill>
          <a:blip r:embed="rId3"/>
          <a:stretch>
            <a:fillRect/>
          </a:stretch>
        </p:blipFill>
        <p:spPr>
          <a:xfrm>
            <a:off x="896484" y="316140"/>
            <a:ext cx="10897016" cy="6157231"/>
          </a:xfrm>
          <a:prstGeom prst="rect">
            <a:avLst/>
          </a:prstGeom>
        </p:spPr>
      </p:pic>
    </p:spTree>
    <p:extLst>
      <p:ext uri="{BB962C8B-B14F-4D97-AF65-F5344CB8AC3E}">
        <p14:creationId xmlns:p14="http://schemas.microsoft.com/office/powerpoint/2010/main" val="130602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F8D7E8-17E8-72B4-F535-1187582D9529}"/>
              </a:ext>
            </a:extLst>
          </p:cNvPr>
          <p:cNvSpPr>
            <a:spLocks noGrp="1"/>
          </p:cNvSpPr>
          <p:nvPr>
            <p:ph type="title"/>
          </p:nvPr>
        </p:nvSpPr>
        <p:spPr>
          <a:xfrm>
            <a:off x="838200" y="365125"/>
            <a:ext cx="9918700" cy="6035675"/>
          </a:xfrm>
        </p:spPr>
        <p:txBody>
          <a:bodyPr>
            <a:normAutofit/>
          </a:bodyPr>
          <a:lstStyle/>
          <a:p>
            <a:r>
              <a:rPr lang="it-FI" sz="10400" dirty="0"/>
              <a:t>Let´s analyze this video together</a:t>
            </a:r>
          </a:p>
        </p:txBody>
      </p:sp>
    </p:spTree>
    <p:extLst>
      <p:ext uri="{BB962C8B-B14F-4D97-AF65-F5344CB8AC3E}">
        <p14:creationId xmlns:p14="http://schemas.microsoft.com/office/powerpoint/2010/main" val="4269212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FF59FC86-5714-BAC8-BC24-BF6FF513B583}"/>
              </a:ext>
            </a:extLst>
          </p:cNvPr>
          <p:cNvGraphicFramePr/>
          <p:nvPr>
            <p:extLst>
              <p:ext uri="{D42A27DB-BD31-4B8C-83A1-F6EECF244321}">
                <p14:modId xmlns:p14="http://schemas.microsoft.com/office/powerpoint/2010/main" val="374822458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3397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FF59FC86-5714-BAC8-BC24-BF6FF513B583}"/>
              </a:ext>
            </a:extLst>
          </p:cNvPr>
          <p:cNvGraphicFramePr/>
          <p:nvPr>
            <p:extLst>
              <p:ext uri="{D42A27DB-BD31-4B8C-83A1-F6EECF244321}">
                <p14:modId xmlns:p14="http://schemas.microsoft.com/office/powerpoint/2010/main" val="263053370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75921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useBgFill="1">
        <p:nvSpPr>
          <p:cNvPr id="255" name="Rectangle 25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Google Shape;249;g11a6b055b7c_0_1042"/>
          <p:cNvSpPr txBox="1">
            <a:spLocks noGrp="1"/>
          </p:cNvSpPr>
          <p:nvPr>
            <p:ph type="ctrTitle"/>
          </p:nvPr>
        </p:nvSpPr>
        <p:spPr>
          <a:xfrm>
            <a:off x="1545020" y="365125"/>
            <a:ext cx="9808779" cy="1325563"/>
          </a:xfrm>
          <a:prstGeom prst="rect">
            <a:avLst/>
          </a:prstGeom>
        </p:spPr>
        <p:txBody>
          <a:bodyPr spcFirstLastPara="1" vert="horz" lIns="91440" tIns="45720" rIns="91440" bIns="45720" rtlCol="0" anchor="ctr" anchorCtr="0">
            <a:normAutofit fontScale="90000"/>
          </a:bodyPr>
          <a:lstStyle/>
          <a:p>
            <a:pPr algn="l">
              <a:buSzPts val="3000"/>
            </a:pPr>
            <a:r>
              <a:rPr lang="en-US" sz="4600" kern="1200" dirty="0">
                <a:solidFill>
                  <a:schemeClr val="tx1"/>
                </a:solidFill>
                <a:latin typeface="+mj-lt"/>
                <a:ea typeface="+mj-ea"/>
                <a:cs typeface="+mj-cs"/>
              </a:rPr>
              <a:t>How to Adapt: Making Retail an Experience</a:t>
            </a:r>
          </a:p>
        </p:txBody>
      </p:sp>
      <p:sp>
        <p:nvSpPr>
          <p:cNvPr id="25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Google Shape;250;g11a6b055b7c_0_1042"/>
          <p:cNvSpPr txBox="1">
            <a:spLocks noGrp="1"/>
          </p:cNvSpPr>
          <p:nvPr>
            <p:ph type="subTitle" idx="1"/>
          </p:nvPr>
        </p:nvSpPr>
        <p:spPr>
          <a:xfrm>
            <a:off x="1201442" y="2242764"/>
            <a:ext cx="9844929" cy="3629600"/>
          </a:xfrm>
          <a:prstGeom prst="rect">
            <a:avLst/>
          </a:prstGeom>
          <a:noFill/>
          <a:ln>
            <a:noFill/>
          </a:ln>
        </p:spPr>
        <p:txBody>
          <a:bodyPr spcFirstLastPara="1" vert="horz" wrap="square" lIns="121900" tIns="121900" rIns="121900" bIns="121900" rtlCol="0" anchor="t" anchorCtr="0">
            <a:noAutofit/>
          </a:bodyPr>
          <a:lstStyle/>
          <a:p>
            <a:pPr marL="609585" indent="-423323" algn="l">
              <a:lnSpc>
                <a:spcPct val="115000"/>
              </a:lnSpc>
              <a:spcBef>
                <a:spcPts val="0"/>
              </a:spcBef>
              <a:spcAft>
                <a:spcPts val="1333"/>
              </a:spcAft>
              <a:buSzPts val="1400"/>
              <a:buChar char="●"/>
            </a:pPr>
            <a:r>
              <a:rPr lang="en-US" sz="3200" dirty="0"/>
              <a:t>What </a:t>
            </a:r>
            <a:r>
              <a:rPr lang="en-US" sz="3200" i="1" dirty="0"/>
              <a:t>does</a:t>
            </a:r>
            <a:r>
              <a:rPr lang="en-US" sz="3200" dirty="0"/>
              <a:t> still draw customers to a physical store? An experience. Customers are looking for something in the store that would be a value added above shopping online. </a:t>
            </a:r>
          </a:p>
          <a:p>
            <a:pPr marL="609585" indent="-423323" algn="l">
              <a:lnSpc>
                <a:spcPct val="115000"/>
              </a:lnSpc>
              <a:spcBef>
                <a:spcPts val="0"/>
              </a:spcBef>
              <a:spcAft>
                <a:spcPts val="1333"/>
              </a:spcAft>
              <a:buSzPts val="1400"/>
              <a:buFont typeface="Arial" panose="020B0604020202020204" pitchFamily="34" charset="0"/>
              <a:buChar char="●"/>
            </a:pPr>
            <a:r>
              <a:rPr lang="en-US" sz="3200" dirty="0"/>
              <a:t>Retail stores — and even malls — who are finding ways to provide the customer with an </a:t>
            </a:r>
            <a:r>
              <a:rPr lang="en-US" sz="3200" i="1" dirty="0"/>
              <a:t>experience</a:t>
            </a:r>
            <a:r>
              <a:rPr lang="en-US" sz="3200" dirty="0"/>
              <a:t> during shopping are finding success in sales.</a:t>
            </a:r>
          </a:p>
          <a:p>
            <a:pPr marL="186262" algn="l">
              <a:lnSpc>
                <a:spcPct val="115000"/>
              </a:lnSpc>
              <a:spcBef>
                <a:spcPts val="0"/>
              </a:spcBef>
              <a:spcAft>
                <a:spcPts val="1333"/>
              </a:spcAft>
              <a:buSzPts val="1400"/>
            </a:pPr>
            <a:endParaRPr sz="3200" dirty="0"/>
          </a:p>
        </p:txBody>
      </p:sp>
      <p:sp>
        <p:nvSpPr>
          <p:cNvPr id="2" name="CasellaDiTesto 1">
            <a:extLst>
              <a:ext uri="{FF2B5EF4-FFF2-40B4-BE49-F238E27FC236}">
                <a16:creationId xmlns:a16="http://schemas.microsoft.com/office/drawing/2014/main" id="{8FC12AC8-A574-266F-9247-1D6ED5B59FE4}"/>
              </a:ext>
            </a:extLst>
          </p:cNvPr>
          <p:cNvSpPr txBox="1"/>
          <p:nvPr/>
        </p:nvSpPr>
        <p:spPr>
          <a:xfrm rot="16200000">
            <a:off x="-2304767" y="2644170"/>
            <a:ext cx="6296917" cy="1569660"/>
          </a:xfrm>
          <a:prstGeom prst="rect">
            <a:avLst/>
          </a:prstGeom>
          <a:solidFill>
            <a:schemeClr val="bg1"/>
          </a:solidFill>
        </p:spPr>
        <p:txBody>
          <a:bodyPr wrap="none" rtlCol="0">
            <a:spAutoFit/>
          </a:bodyPr>
          <a:lstStyle/>
          <a:p>
            <a:r>
              <a:rPr lang="it-FI" sz="9600" dirty="0">
                <a:solidFill>
                  <a:schemeClr val="accent2"/>
                </a:solidFill>
              </a:rPr>
              <a:t>EXPERIENCE</a:t>
            </a:r>
          </a:p>
        </p:txBody>
      </p:sp>
    </p:spTree>
    <p:extLst>
      <p:ext uri="{BB962C8B-B14F-4D97-AF65-F5344CB8AC3E}">
        <p14:creationId xmlns:p14="http://schemas.microsoft.com/office/powerpoint/2010/main" val="787514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2C1FE3FA-FE4A-3BA0-3235-3378DB177FE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2444213" y="914400"/>
            <a:ext cx="7227373" cy="4968819"/>
          </a:xfrm>
          <a:prstGeom prst="rect">
            <a:avLst/>
          </a:prstGeom>
        </p:spPr>
      </p:pic>
      <p:sp>
        <p:nvSpPr>
          <p:cNvPr id="7" name="CasellaDiTesto 6">
            <a:extLst>
              <a:ext uri="{FF2B5EF4-FFF2-40B4-BE49-F238E27FC236}">
                <a16:creationId xmlns:a16="http://schemas.microsoft.com/office/drawing/2014/main" id="{64D09A30-5EDD-AA8E-6D7A-EBA5115F1857}"/>
              </a:ext>
            </a:extLst>
          </p:cNvPr>
          <p:cNvSpPr txBox="1"/>
          <p:nvPr/>
        </p:nvSpPr>
        <p:spPr>
          <a:xfrm rot="16200000">
            <a:off x="-2304767" y="2644170"/>
            <a:ext cx="6296917" cy="1569660"/>
          </a:xfrm>
          <a:prstGeom prst="rect">
            <a:avLst/>
          </a:prstGeom>
          <a:solidFill>
            <a:schemeClr val="bg1"/>
          </a:solidFill>
        </p:spPr>
        <p:txBody>
          <a:bodyPr wrap="none" rtlCol="0">
            <a:spAutoFit/>
          </a:bodyPr>
          <a:lstStyle/>
          <a:p>
            <a:r>
              <a:rPr lang="it-FI" sz="9600" dirty="0">
                <a:solidFill>
                  <a:schemeClr val="accent2"/>
                </a:solidFill>
              </a:rPr>
              <a:t>EXPERIENCE</a:t>
            </a:r>
          </a:p>
        </p:txBody>
      </p:sp>
    </p:spTree>
    <p:extLst>
      <p:ext uri="{BB962C8B-B14F-4D97-AF65-F5344CB8AC3E}">
        <p14:creationId xmlns:p14="http://schemas.microsoft.com/office/powerpoint/2010/main" val="1510769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1e1df551cc_0_711"/>
          <p:cNvSpPr txBox="1">
            <a:spLocks noGrp="1"/>
          </p:cNvSpPr>
          <p:nvPr>
            <p:ph type="title" idx="4294967295"/>
          </p:nvPr>
        </p:nvSpPr>
        <p:spPr>
          <a:xfrm>
            <a:off x="0" y="828567"/>
            <a:ext cx="11410000" cy="1123200"/>
          </a:xfrm>
          <a:prstGeom prst="rect">
            <a:avLst/>
          </a:prstGeom>
          <a:noFill/>
          <a:ln>
            <a:noFill/>
          </a:ln>
        </p:spPr>
        <p:txBody>
          <a:bodyPr spcFirstLastPara="1" vert="horz" wrap="square" lIns="121900" tIns="121900" rIns="121900" bIns="121900" rtlCol="0" anchor="t" anchorCtr="0">
            <a:noAutofit/>
          </a:bodyPr>
          <a:lstStyle/>
          <a:p>
            <a:pPr marL="609585" indent="-457189">
              <a:lnSpc>
                <a:spcPct val="115000"/>
              </a:lnSpc>
              <a:spcBef>
                <a:spcPts val="0"/>
              </a:spcBef>
              <a:buClr>
                <a:srgbClr val="000000"/>
              </a:buClr>
              <a:buSzPts val="4000"/>
            </a:pPr>
            <a:r>
              <a:rPr lang="en-US" sz="5333" dirty="0">
                <a:solidFill>
                  <a:srgbClr val="000000"/>
                </a:solidFill>
                <a:latin typeface="Roboto"/>
                <a:ea typeface="Roboto"/>
                <a:cs typeface="Roboto"/>
                <a:sym typeface="Roboto"/>
              </a:rPr>
              <a:t>Customer Experience</a:t>
            </a:r>
            <a:endParaRPr dirty="0"/>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a:p>
            <a:pPr marL="609585" indent="-457189">
              <a:lnSpc>
                <a:spcPct val="115000"/>
              </a:lnSpc>
              <a:spcBef>
                <a:spcPts val="0"/>
              </a:spcBef>
              <a:buClr>
                <a:srgbClr val="000000"/>
              </a:buClr>
              <a:buSzPts val="4000"/>
            </a:pPr>
            <a:endParaRPr sz="5333" dirty="0">
              <a:solidFill>
                <a:srgbClr val="000000"/>
              </a:solidFill>
              <a:latin typeface="Roboto"/>
              <a:ea typeface="Roboto"/>
              <a:cs typeface="Roboto"/>
              <a:sym typeface="Roboto"/>
            </a:endParaRPr>
          </a:p>
        </p:txBody>
      </p:sp>
      <p:sp>
        <p:nvSpPr>
          <p:cNvPr id="277" name="Google Shape;277;g11e1df551cc_0_711"/>
          <p:cNvSpPr/>
          <p:nvPr/>
        </p:nvSpPr>
        <p:spPr>
          <a:xfrm>
            <a:off x="0" y="1951600"/>
            <a:ext cx="12192000" cy="2954800"/>
          </a:xfrm>
          <a:prstGeom prst="rect">
            <a:avLst/>
          </a:prstGeom>
          <a:solidFill>
            <a:schemeClr val="accent2"/>
          </a:solidFill>
          <a:ln>
            <a:noFill/>
          </a:ln>
        </p:spPr>
        <p:txBody>
          <a:bodyPr spcFirstLastPara="1" wrap="square" lIns="121900" tIns="121900" rIns="121900" bIns="121900" anchor="ctr" anchorCtr="0">
            <a:noAutofit/>
          </a:bodyPr>
          <a:lstStyle/>
          <a:p>
            <a:pPr algn="ctr">
              <a:buClr>
                <a:srgbClr val="000000"/>
              </a:buClr>
              <a:buSzPts val="3000"/>
            </a:pPr>
            <a:r>
              <a:rPr lang="en-US" sz="4000" dirty="0">
                <a:solidFill>
                  <a:schemeClr val="dk1"/>
                </a:solidFill>
                <a:latin typeface="Roboto"/>
                <a:ea typeface="Roboto"/>
                <a:cs typeface="Roboto"/>
                <a:sym typeface="Roboto"/>
              </a:rPr>
              <a:t>The satisfaction a customer has with every aspect of a brand through every service encounter across the entire life of the relationship</a:t>
            </a:r>
            <a:endParaRPr sz="4000"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39482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3E13889-F266-070B-FFCB-F441AAB5338E}"/>
              </a:ext>
            </a:extLst>
          </p:cNvPr>
          <p:cNvPicPr>
            <a:picLocks noGrp="1" noChangeAspect="1"/>
          </p:cNvPicPr>
          <p:nvPr>
            <p:ph idx="1"/>
          </p:nvPr>
        </p:nvPicPr>
        <p:blipFill rotWithShape="1">
          <a:blip r:embed="rId2"/>
          <a:srcRect t="24285" r="2845" b="4247"/>
          <a:stretch/>
        </p:blipFill>
        <p:spPr>
          <a:xfrm>
            <a:off x="1782294" y="1912395"/>
            <a:ext cx="9789594" cy="4761675"/>
          </a:xfrm>
        </p:spPr>
      </p:pic>
      <p:sp>
        <p:nvSpPr>
          <p:cNvPr id="7" name="CasellaDiTesto 6">
            <a:extLst>
              <a:ext uri="{FF2B5EF4-FFF2-40B4-BE49-F238E27FC236}">
                <a16:creationId xmlns:a16="http://schemas.microsoft.com/office/drawing/2014/main" id="{905E34FC-6AED-5F6D-6F90-7694F7DD7C33}"/>
              </a:ext>
            </a:extLst>
          </p:cNvPr>
          <p:cNvSpPr txBox="1"/>
          <p:nvPr/>
        </p:nvSpPr>
        <p:spPr>
          <a:xfrm>
            <a:off x="1782294" y="776240"/>
            <a:ext cx="2953408" cy="908864"/>
          </a:xfrm>
          <a:prstGeom prst="ellipse">
            <a:avLst/>
          </a:prstGeom>
          <a:solidFill>
            <a:schemeClr val="accent2">
              <a:lumMod val="20000"/>
              <a:lumOff val="80000"/>
            </a:schemeClr>
          </a:solidFill>
          <a:ln>
            <a:solidFill>
              <a:schemeClr val="accent2"/>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it-FI" dirty="0">
                <a:solidFill>
                  <a:sysClr val="windowText" lastClr="000000"/>
                </a:solidFill>
              </a:rPr>
              <a:t>Store as entertainment area</a:t>
            </a:r>
          </a:p>
        </p:txBody>
      </p:sp>
      <p:sp>
        <p:nvSpPr>
          <p:cNvPr id="8" name="CasellaDiTesto 7">
            <a:extLst>
              <a:ext uri="{FF2B5EF4-FFF2-40B4-BE49-F238E27FC236}">
                <a16:creationId xmlns:a16="http://schemas.microsoft.com/office/drawing/2014/main" id="{7813B561-F7D0-1F16-D13A-CD25727CB5D8}"/>
              </a:ext>
            </a:extLst>
          </p:cNvPr>
          <p:cNvSpPr txBox="1"/>
          <p:nvPr/>
        </p:nvSpPr>
        <p:spPr>
          <a:xfrm>
            <a:off x="5113520" y="776240"/>
            <a:ext cx="3127142" cy="908864"/>
          </a:xfrm>
          <a:prstGeom prst="ellipse">
            <a:avLst/>
          </a:prstGeom>
          <a:solidFill>
            <a:schemeClr val="accent2">
              <a:lumMod val="20000"/>
              <a:lumOff val="80000"/>
            </a:schemeClr>
          </a:solidFill>
          <a:ln>
            <a:solidFill>
              <a:schemeClr val="accent2"/>
            </a:solid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it-FI"/>
            </a:defPPr>
            <a:lvl1pPr algn="ctr">
              <a:defRPr>
                <a:solidFill>
                  <a:sysClr val="windowText" lastClr="000000"/>
                </a:solidFill>
              </a:defRPr>
            </a:lvl1pPr>
          </a:lstStyle>
          <a:p>
            <a:r>
              <a:rPr lang="it-FI" dirty="0"/>
              <a:t>Store as advice and services area</a:t>
            </a:r>
          </a:p>
        </p:txBody>
      </p:sp>
      <p:sp>
        <p:nvSpPr>
          <p:cNvPr id="9" name="CasellaDiTesto 8">
            <a:extLst>
              <a:ext uri="{FF2B5EF4-FFF2-40B4-BE49-F238E27FC236}">
                <a16:creationId xmlns:a16="http://schemas.microsoft.com/office/drawing/2014/main" id="{C11D5764-790A-DD08-D977-4D61EECB10EE}"/>
              </a:ext>
            </a:extLst>
          </p:cNvPr>
          <p:cNvSpPr txBox="1"/>
          <p:nvPr/>
        </p:nvSpPr>
        <p:spPr>
          <a:xfrm>
            <a:off x="8624125" y="776240"/>
            <a:ext cx="2947763" cy="908864"/>
          </a:xfrm>
          <a:prstGeom prst="ellipse">
            <a:avLst/>
          </a:prstGeom>
          <a:solidFill>
            <a:schemeClr val="accent2">
              <a:lumMod val="20000"/>
              <a:lumOff val="80000"/>
            </a:schemeClr>
          </a:solidFill>
          <a:ln>
            <a:solidFill>
              <a:schemeClr val="accent2"/>
            </a:solid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it-FI"/>
            </a:defPPr>
            <a:lvl1pPr algn="ctr">
              <a:defRPr>
                <a:solidFill>
                  <a:sysClr val="windowText" lastClr="000000"/>
                </a:solidFill>
              </a:defRPr>
            </a:lvl1pPr>
          </a:lstStyle>
          <a:p>
            <a:r>
              <a:rPr lang="it-FI" dirty="0"/>
              <a:t>Store as demonstration area</a:t>
            </a:r>
          </a:p>
        </p:txBody>
      </p:sp>
      <p:sp>
        <p:nvSpPr>
          <p:cNvPr id="14" name="CasellaDiTesto 13">
            <a:extLst>
              <a:ext uri="{FF2B5EF4-FFF2-40B4-BE49-F238E27FC236}">
                <a16:creationId xmlns:a16="http://schemas.microsoft.com/office/drawing/2014/main" id="{D02F4979-1271-DE41-5045-E8C34274C9EC}"/>
              </a:ext>
            </a:extLst>
          </p:cNvPr>
          <p:cNvSpPr txBox="1"/>
          <p:nvPr/>
        </p:nvSpPr>
        <p:spPr>
          <a:xfrm rot="16200000">
            <a:off x="-2304767" y="2644170"/>
            <a:ext cx="6296917" cy="1569660"/>
          </a:xfrm>
          <a:prstGeom prst="rect">
            <a:avLst/>
          </a:prstGeom>
          <a:solidFill>
            <a:schemeClr val="bg1"/>
          </a:solidFill>
        </p:spPr>
        <p:txBody>
          <a:bodyPr wrap="none" rtlCol="0">
            <a:spAutoFit/>
          </a:bodyPr>
          <a:lstStyle/>
          <a:p>
            <a:r>
              <a:rPr lang="it-FI" sz="9600" dirty="0">
                <a:solidFill>
                  <a:schemeClr val="accent2"/>
                </a:solidFill>
              </a:rPr>
              <a:t>EXPERIENCE</a:t>
            </a:r>
          </a:p>
        </p:txBody>
      </p:sp>
    </p:spTree>
    <p:extLst>
      <p:ext uri="{BB962C8B-B14F-4D97-AF65-F5344CB8AC3E}">
        <p14:creationId xmlns:p14="http://schemas.microsoft.com/office/powerpoint/2010/main" val="1119482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32" name="Rectangle 133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Nessuna descrizione della foto disponibile.">
            <a:extLst>
              <a:ext uri="{FF2B5EF4-FFF2-40B4-BE49-F238E27FC236}">
                <a16:creationId xmlns:a16="http://schemas.microsoft.com/office/drawing/2014/main" id="{2A88DF49-E6C6-2AFB-ADE2-099AF8AF52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30" b="3123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22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FF59FC86-5714-BAC8-BC24-BF6FF513B583}"/>
              </a:ext>
            </a:extLst>
          </p:cNvPr>
          <p:cNvGraphicFramePr/>
          <p:nvPr>
            <p:extLst>
              <p:ext uri="{D42A27DB-BD31-4B8C-83A1-F6EECF244321}">
                <p14:modId xmlns:p14="http://schemas.microsoft.com/office/powerpoint/2010/main" val="327362557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8503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1a612d17a8_0_1362"/>
          <p:cNvSpPr txBox="1">
            <a:spLocks noGrp="1"/>
          </p:cNvSpPr>
          <p:nvPr>
            <p:ph type="ctrTitle"/>
          </p:nvPr>
        </p:nvSpPr>
        <p:spPr>
          <a:xfrm>
            <a:off x="1748310" y="474472"/>
            <a:ext cx="9072400" cy="11800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5333" dirty="0"/>
              <a:t>The 4 Ps of Marketing</a:t>
            </a:r>
            <a:endParaRPr sz="5333" dirty="0"/>
          </a:p>
        </p:txBody>
      </p:sp>
      <p:sp>
        <p:nvSpPr>
          <p:cNvPr id="137" name="Google Shape;137;g11a612d17a8_0_1362" descr="alt=&quot;&quot;"/>
          <p:cNvSpPr/>
          <p:nvPr/>
        </p:nvSpPr>
        <p:spPr>
          <a:xfrm>
            <a:off x="1748310" y="1596872"/>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2" name="Google Shape;138;g11a612d17a8_0_1362" descr="A graphic listing the four ps of marketing.&#10;&#10;The four ps include product (product, packaging, and other product attributes), price (prestige pricing, volume discounts, and bundle pricing), place (physical storefront, website, and kiosk), and promotion (advertising on tv or social media, public relations, and sponsorships. ">
            <a:extLst>
              <a:ext uri="{FF2B5EF4-FFF2-40B4-BE49-F238E27FC236}">
                <a16:creationId xmlns:a16="http://schemas.microsoft.com/office/drawing/2014/main" id="{1C14D731-940E-4FCF-719D-C6D0E3E0548F}"/>
              </a:ext>
            </a:extLst>
          </p:cNvPr>
          <p:cNvPicPr preferRelativeResize="0"/>
          <p:nvPr/>
        </p:nvPicPr>
        <p:blipFill rotWithShape="1">
          <a:blip r:embed="rId3">
            <a:alphaModFix/>
          </a:blip>
          <a:srcRect/>
          <a:stretch/>
        </p:blipFill>
        <p:spPr>
          <a:xfrm>
            <a:off x="1957149" y="2125897"/>
            <a:ext cx="8968416" cy="3837447"/>
          </a:xfrm>
          <a:prstGeom prst="rect">
            <a:avLst/>
          </a:prstGeom>
          <a:noFill/>
          <a:ln>
            <a:noFill/>
          </a:ln>
        </p:spPr>
      </p:pic>
      <p:sp>
        <p:nvSpPr>
          <p:cNvPr id="3" name="Rettangolo 2">
            <a:extLst>
              <a:ext uri="{FF2B5EF4-FFF2-40B4-BE49-F238E27FC236}">
                <a16:creationId xmlns:a16="http://schemas.microsoft.com/office/drawing/2014/main" id="{1EB35315-45B4-DBAC-202F-E08B40D5B28E}"/>
              </a:ext>
            </a:extLst>
          </p:cNvPr>
          <p:cNvSpPr/>
          <p:nvPr/>
        </p:nvSpPr>
        <p:spPr>
          <a:xfrm>
            <a:off x="2155211" y="3095732"/>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4" name="Picture 2" descr="Cd E Dvd Cassetta - Immagini vettoriali stock e altre immagini di DVD -  DVD, Fumetto - Creazione artistica, Arte - iStock">
            <a:extLst>
              <a:ext uri="{FF2B5EF4-FFF2-40B4-BE49-F238E27FC236}">
                <a16:creationId xmlns:a16="http://schemas.microsoft.com/office/drawing/2014/main" id="{EE64B39A-90AE-99BE-9425-329C2AD84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244" y="3095731"/>
            <a:ext cx="1649251" cy="120495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6F1BDC63-5BD7-385A-2FAB-4CC2A98872B8}"/>
              </a:ext>
            </a:extLst>
          </p:cNvPr>
          <p:cNvSpPr/>
          <p:nvPr/>
        </p:nvSpPr>
        <p:spPr>
          <a:xfrm>
            <a:off x="1989161" y="4668044"/>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6" name="Picture 4" descr="Clip Grocery Store Drawing At Getdrawings - General Store Drawing Easy, HD  Png Download - 702x600(#1446083) - PngFind">
            <a:extLst>
              <a:ext uri="{FF2B5EF4-FFF2-40B4-BE49-F238E27FC236}">
                <a16:creationId xmlns:a16="http://schemas.microsoft.com/office/drawing/2014/main" id="{5119184B-4504-8902-AD7B-484847C9D39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29" b="92647" l="8214" r="90000">
                        <a14:foregroundMark x1="26429" y1="39559" x2="63333" y2="39559"/>
                        <a14:foregroundMark x1="63333" y1="39559" x2="74762" y2="38824"/>
                        <a14:foregroundMark x1="9167" y1="40441" x2="15119" y2="43824"/>
                        <a14:foregroundMark x1="15119" y1="43824" x2="15119" y2="43824"/>
                        <a14:foregroundMark x1="8452" y1="43824" x2="11548" y2="43676"/>
                        <a14:foregroundMark x1="44048" y1="8676" x2="58810" y2="8824"/>
                        <a14:foregroundMark x1="43929" y1="91765" x2="54524" y2="92647"/>
                        <a14:foregroundMark x1="30357" y1="58235" x2="47500" y2="49265"/>
                        <a14:foregroundMark x1="30000" y1="43235" x2="41905" y2="43382"/>
                        <a14:foregroundMark x1="41905" y1="43382" x2="78929" y2="38382"/>
                        <a14:foregroundMark x1="74881" y1="43382" x2="30119" y2="45294"/>
                        <a14:foregroundMark x1="43929" y1="25294" x2="51429" y2="28971"/>
                        <a14:foregroundMark x1="51429" y1="28971" x2="60238" y2="27647"/>
                        <a14:foregroundMark x1="90000" y1="37206" x2="89881" y2="46471"/>
                      </a14:backgroundRemoval>
                    </a14:imgEffect>
                  </a14:imgLayer>
                </a14:imgProps>
              </a:ext>
              <a:ext uri="{28A0092B-C50C-407E-A947-70E740481C1C}">
                <a14:useLocalDpi xmlns:a14="http://schemas.microsoft.com/office/drawing/2010/main" val="0"/>
              </a:ext>
            </a:extLst>
          </a:blip>
          <a:srcRect/>
          <a:stretch>
            <a:fillRect/>
          </a:stretch>
        </p:blipFill>
        <p:spPr bwMode="auto">
          <a:xfrm>
            <a:off x="2207420" y="4668043"/>
            <a:ext cx="2118942" cy="1715485"/>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144DBFD0-4284-47FF-E909-625DEECC8C32}"/>
              </a:ext>
            </a:extLst>
          </p:cNvPr>
          <p:cNvSpPr/>
          <p:nvPr/>
        </p:nvSpPr>
        <p:spPr>
          <a:xfrm>
            <a:off x="8095485" y="3095731"/>
            <a:ext cx="2673888" cy="88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8" name="Rettangolo 7">
            <a:extLst>
              <a:ext uri="{FF2B5EF4-FFF2-40B4-BE49-F238E27FC236}">
                <a16:creationId xmlns:a16="http://schemas.microsoft.com/office/drawing/2014/main" id="{E5717684-0932-09C1-88EA-FC691529E67E}"/>
              </a:ext>
            </a:extLst>
          </p:cNvPr>
          <p:cNvSpPr/>
          <p:nvPr/>
        </p:nvSpPr>
        <p:spPr>
          <a:xfrm>
            <a:off x="8095485" y="4475762"/>
            <a:ext cx="2691924" cy="1100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9" name="Picture 6" descr="Denaro borsa Banca Clip art - Soldi Gratis Clipart scaricare png - Disegno  png trasparente Verde png scaricare.">
            <a:extLst>
              <a:ext uri="{FF2B5EF4-FFF2-40B4-BE49-F238E27FC236}">
                <a16:creationId xmlns:a16="http://schemas.microsoft.com/office/drawing/2014/main" id="{C1EC9E23-E4B8-0A72-B630-10C15C7630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444" r="91333">
                        <a14:foregroundMark x1="90444" y1="37750" x2="90778" y2="47625"/>
                        <a14:foregroundMark x1="91000" y1="37375" x2="91000" y2="37375"/>
                        <a14:foregroundMark x1="90778" y1="41375" x2="90778" y2="41375"/>
                        <a14:foregroundMark x1="91444" y1="44125" x2="91444" y2="44125"/>
                        <a14:foregroundMark x1="91444" y1="37375" x2="90111" y2="37500"/>
                        <a14:foregroundMark x1="91333" y1="41125" x2="90444" y2="41250"/>
                        <a14:foregroundMark x1="8444" y1="58375" x2="13222" y2="55125"/>
                      </a14:backgroundRemoval>
                    </a14:imgEffect>
                  </a14:imgLayer>
                </a14:imgProps>
              </a:ext>
              <a:ext uri="{28A0092B-C50C-407E-A947-70E740481C1C}">
                <a14:useLocalDpi xmlns:a14="http://schemas.microsoft.com/office/drawing/2010/main" val="0"/>
              </a:ext>
            </a:extLst>
          </a:blip>
          <a:srcRect/>
          <a:stretch>
            <a:fillRect/>
          </a:stretch>
        </p:blipFill>
        <p:spPr bwMode="auto">
          <a:xfrm>
            <a:off x="8358052" y="2984520"/>
            <a:ext cx="1538374" cy="1367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1F640B3A-3430-B90C-B06F-7FFF8D7090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670"/>
          <a:stretch/>
        </p:blipFill>
        <p:spPr bwMode="auto">
          <a:xfrm>
            <a:off x="8568649" y="4668043"/>
            <a:ext cx="1327777" cy="1337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1a6b055b7c_0_1133"/>
          <p:cNvSpPr txBox="1">
            <a:spLocks noGrp="1"/>
          </p:cNvSpPr>
          <p:nvPr>
            <p:ph type="ctrTitle"/>
          </p:nvPr>
        </p:nvSpPr>
        <p:spPr>
          <a:xfrm>
            <a:off x="2542967" y="546900"/>
            <a:ext cx="9072400" cy="15468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4667" dirty="0"/>
              <a:t>How to Adapt: Curating a Product Assortment</a:t>
            </a:r>
            <a:endParaRPr sz="4667" dirty="0"/>
          </a:p>
        </p:txBody>
      </p:sp>
      <p:sp>
        <p:nvSpPr>
          <p:cNvPr id="285" name="Google Shape;285;g11a6b055b7c_0_1133"/>
          <p:cNvSpPr txBox="1">
            <a:spLocks noGrp="1"/>
          </p:cNvSpPr>
          <p:nvPr>
            <p:ph type="subTitle" idx="1"/>
          </p:nvPr>
        </p:nvSpPr>
        <p:spPr>
          <a:xfrm>
            <a:off x="2714933" y="2211233"/>
            <a:ext cx="9072400" cy="3629600"/>
          </a:xfrm>
          <a:prstGeom prst="rect">
            <a:avLst/>
          </a:prstGeom>
          <a:noFill/>
          <a:ln>
            <a:noFill/>
          </a:ln>
        </p:spPr>
        <p:txBody>
          <a:bodyPr spcFirstLastPara="1" vert="horz" wrap="square" lIns="121900" tIns="121900" rIns="121900" bIns="121900" rtlCol="0" anchor="t" anchorCtr="0">
            <a:noAutofit/>
          </a:bodyPr>
          <a:lstStyle/>
          <a:p>
            <a:pPr marL="609585" indent="-423323" algn="l">
              <a:lnSpc>
                <a:spcPct val="115000"/>
              </a:lnSpc>
              <a:spcBef>
                <a:spcPts val="0"/>
              </a:spcBef>
              <a:spcAft>
                <a:spcPts val="1333"/>
              </a:spcAft>
              <a:buSzPts val="1400"/>
              <a:buChar char="●"/>
            </a:pPr>
            <a:r>
              <a:rPr lang="en-US" sz="3200" dirty="0"/>
              <a:t>Some stores are curating customized product offerings that provide customer value. Many times this involves offering items from local brands or even offering handcrafted items from local artisans</a:t>
            </a:r>
            <a:endParaRPr sz="3200" dirty="0"/>
          </a:p>
        </p:txBody>
      </p:sp>
      <p:sp>
        <p:nvSpPr>
          <p:cNvPr id="286" name="Google Shape;286;g11a6b055b7c_0_1133" descr="alt=&quot;&quot;"/>
          <p:cNvSpPr/>
          <p:nvPr/>
        </p:nvSpPr>
        <p:spPr>
          <a:xfrm>
            <a:off x="2542967" y="2083100"/>
            <a:ext cx="7431350" cy="45719"/>
          </a:xfrm>
          <a:prstGeom prst="rect">
            <a:avLst/>
          </a:prstGeom>
          <a:solidFill>
            <a:srgbClr val="7DAD55"/>
          </a:solidFill>
          <a:ln>
            <a:solidFill>
              <a:srgbClr val="7DAD55"/>
            </a:solid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 name="CasellaDiTesto 1">
            <a:extLst>
              <a:ext uri="{FF2B5EF4-FFF2-40B4-BE49-F238E27FC236}">
                <a16:creationId xmlns:a16="http://schemas.microsoft.com/office/drawing/2014/main" id="{BF256A42-523F-E5FD-A0EE-EDD89FCF3492}"/>
              </a:ext>
            </a:extLst>
          </p:cNvPr>
          <p:cNvSpPr txBox="1"/>
          <p:nvPr/>
        </p:nvSpPr>
        <p:spPr>
          <a:xfrm rot="16200000">
            <a:off x="-2438710" y="2705725"/>
            <a:ext cx="6564810" cy="1446550"/>
          </a:xfrm>
          <a:prstGeom prst="rect">
            <a:avLst/>
          </a:prstGeom>
          <a:solidFill>
            <a:schemeClr val="bg1"/>
          </a:solidFill>
        </p:spPr>
        <p:txBody>
          <a:bodyPr wrap="none" rtlCol="0">
            <a:spAutoFit/>
          </a:bodyPr>
          <a:lstStyle/>
          <a:p>
            <a:r>
              <a:rPr lang="it-FI" sz="8800" dirty="0">
                <a:solidFill>
                  <a:srgbClr val="7DAD55"/>
                </a:solidFill>
              </a:rPr>
              <a:t>ASSORTMENT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FF59FC86-5714-BAC8-BC24-BF6FF513B583}"/>
              </a:ext>
            </a:extLst>
          </p:cNvPr>
          <p:cNvGraphicFramePr/>
          <p:nvPr>
            <p:extLst>
              <p:ext uri="{D42A27DB-BD31-4B8C-83A1-F6EECF244321}">
                <p14:modId xmlns:p14="http://schemas.microsoft.com/office/powerpoint/2010/main" val="2925327623"/>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9491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11a6b055b7c_0_1150"/>
          <p:cNvSpPr txBox="1">
            <a:spLocks noGrp="1"/>
          </p:cNvSpPr>
          <p:nvPr>
            <p:ph type="ctrTitle"/>
          </p:nvPr>
        </p:nvSpPr>
        <p:spPr>
          <a:xfrm>
            <a:off x="1323441" y="357677"/>
            <a:ext cx="9072400" cy="1023007"/>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4667" dirty="0"/>
              <a:t>How to Adapt: Going Omni-channel</a:t>
            </a:r>
            <a:endParaRPr sz="4667" dirty="0"/>
          </a:p>
        </p:txBody>
      </p:sp>
      <p:sp>
        <p:nvSpPr>
          <p:cNvPr id="299" name="Google Shape;299;g11a6b055b7c_0_1150"/>
          <p:cNvSpPr txBox="1">
            <a:spLocks noGrp="1"/>
          </p:cNvSpPr>
          <p:nvPr>
            <p:ph type="subTitle" idx="1"/>
          </p:nvPr>
        </p:nvSpPr>
        <p:spPr>
          <a:xfrm>
            <a:off x="1747981" y="2137660"/>
            <a:ext cx="9072400" cy="4209200"/>
          </a:xfrm>
          <a:prstGeom prst="rect">
            <a:avLst/>
          </a:prstGeom>
          <a:noFill/>
          <a:ln>
            <a:noFill/>
          </a:ln>
        </p:spPr>
        <p:txBody>
          <a:bodyPr spcFirstLastPara="1" vert="horz" wrap="square" lIns="121900" tIns="121900" rIns="121900" bIns="121900" rtlCol="0" anchor="t" anchorCtr="0">
            <a:noAutofit/>
          </a:bodyPr>
          <a:lstStyle/>
          <a:p>
            <a:pPr marL="609585" indent="-423323" algn="l">
              <a:lnSpc>
                <a:spcPct val="115000"/>
              </a:lnSpc>
              <a:spcBef>
                <a:spcPts val="0"/>
              </a:spcBef>
              <a:buSzPts val="1400"/>
              <a:buChar char="●"/>
            </a:pPr>
            <a:r>
              <a:rPr lang="en-US" sz="2933" dirty="0"/>
              <a:t>Some retailers are leaning into the customer behavior of online shopping by offering online purchasing or delivery options. </a:t>
            </a:r>
            <a:endParaRPr sz="2933" dirty="0"/>
          </a:p>
          <a:p>
            <a:pPr marL="609585" indent="-423323" algn="l">
              <a:lnSpc>
                <a:spcPct val="115000"/>
              </a:lnSpc>
              <a:spcBef>
                <a:spcPts val="1333"/>
              </a:spcBef>
              <a:spcAft>
                <a:spcPts val="1333"/>
              </a:spcAft>
              <a:buSzPts val="1400"/>
              <a:buChar char="●"/>
            </a:pPr>
            <a:r>
              <a:rPr lang="en-US" sz="2933" i="1" dirty="0"/>
              <a:t>The term for this is </a:t>
            </a:r>
            <a:r>
              <a:rPr lang="en-US" sz="2933" b="1" i="1" dirty="0"/>
              <a:t>omni-channel</a:t>
            </a:r>
            <a:r>
              <a:rPr lang="en-US" sz="2933" i="1" dirty="0"/>
              <a:t> — when retailers make purchasing options available to consumers; the goal is to essentially be everywhere </a:t>
            </a:r>
            <a:endParaRPr sz="2933" i="1" dirty="0"/>
          </a:p>
        </p:txBody>
      </p:sp>
      <p:sp>
        <p:nvSpPr>
          <p:cNvPr id="300" name="Google Shape;300;g11a6b055b7c_0_1150" descr="alt=&quot;&quot;"/>
          <p:cNvSpPr/>
          <p:nvPr/>
        </p:nvSpPr>
        <p:spPr>
          <a:xfrm>
            <a:off x="1524091" y="1526052"/>
            <a:ext cx="4462000" cy="576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 name="CasellaDiTesto 1">
            <a:extLst>
              <a:ext uri="{FF2B5EF4-FFF2-40B4-BE49-F238E27FC236}">
                <a16:creationId xmlns:a16="http://schemas.microsoft.com/office/drawing/2014/main" id="{35E3B40B-0F0B-75A3-7D11-FB97D19FFA0C}"/>
              </a:ext>
            </a:extLst>
          </p:cNvPr>
          <p:cNvSpPr txBox="1"/>
          <p:nvPr/>
        </p:nvSpPr>
        <p:spPr>
          <a:xfrm rot="16200000">
            <a:off x="-2767280" y="2767280"/>
            <a:ext cx="6858002" cy="1323439"/>
          </a:xfrm>
          <a:prstGeom prst="rect">
            <a:avLst/>
          </a:prstGeom>
          <a:solidFill>
            <a:schemeClr val="bg1"/>
          </a:solidFill>
        </p:spPr>
        <p:txBody>
          <a:bodyPr wrap="square" rtlCol="0">
            <a:spAutoFit/>
          </a:bodyPr>
          <a:lstStyle/>
          <a:p>
            <a:r>
              <a:rPr lang="it-FI" sz="7800" dirty="0">
                <a:solidFill>
                  <a:schemeClr val="accent4"/>
                </a:solidFill>
              </a:rPr>
              <a:t>OMNI-CHANNEL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7C70678-9EC9-BD62-F2B9-60C2BD2FFB02}"/>
              </a:ext>
            </a:extLst>
          </p:cNvPr>
          <p:cNvPicPr>
            <a:picLocks noGrp="1" noChangeAspect="1"/>
          </p:cNvPicPr>
          <p:nvPr>
            <p:ph idx="1"/>
          </p:nvPr>
        </p:nvPicPr>
        <p:blipFill>
          <a:blip r:embed="rId3">
            <a:grayscl/>
          </a:blip>
          <a:stretch>
            <a:fillRect/>
          </a:stretch>
        </p:blipFill>
        <p:spPr>
          <a:xfrm>
            <a:off x="1187669" y="272297"/>
            <a:ext cx="10711208" cy="5973443"/>
          </a:xfrm>
        </p:spPr>
      </p:pic>
      <p:sp>
        <p:nvSpPr>
          <p:cNvPr id="6" name="CasellaDiTesto 5">
            <a:extLst>
              <a:ext uri="{FF2B5EF4-FFF2-40B4-BE49-F238E27FC236}">
                <a16:creationId xmlns:a16="http://schemas.microsoft.com/office/drawing/2014/main" id="{552CF684-10B5-7767-AE2F-8FF2265B1438}"/>
              </a:ext>
            </a:extLst>
          </p:cNvPr>
          <p:cNvSpPr txBox="1"/>
          <p:nvPr/>
        </p:nvSpPr>
        <p:spPr>
          <a:xfrm rot="16200000">
            <a:off x="-2767280" y="2767280"/>
            <a:ext cx="6858002" cy="1323439"/>
          </a:xfrm>
          <a:prstGeom prst="rect">
            <a:avLst/>
          </a:prstGeom>
          <a:solidFill>
            <a:schemeClr val="bg1"/>
          </a:solidFill>
        </p:spPr>
        <p:txBody>
          <a:bodyPr wrap="square" rtlCol="0">
            <a:spAutoFit/>
          </a:bodyPr>
          <a:lstStyle/>
          <a:p>
            <a:r>
              <a:rPr lang="it-FI" sz="7800" dirty="0">
                <a:solidFill>
                  <a:schemeClr val="accent4"/>
                </a:solidFill>
              </a:rPr>
              <a:t>OMNI-CHANNEL</a:t>
            </a:r>
          </a:p>
        </p:txBody>
      </p:sp>
    </p:spTree>
    <p:extLst>
      <p:ext uri="{BB962C8B-B14F-4D97-AF65-F5344CB8AC3E}">
        <p14:creationId xmlns:p14="http://schemas.microsoft.com/office/powerpoint/2010/main" val="3297351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FF59FC86-5714-BAC8-BC24-BF6FF513B583}"/>
              </a:ext>
            </a:extLst>
          </p:cNvPr>
          <p:cNvGraphicFramePr/>
          <p:nvPr>
            <p:extLst>
              <p:ext uri="{D42A27DB-BD31-4B8C-83A1-F6EECF244321}">
                <p14:modId xmlns:p14="http://schemas.microsoft.com/office/powerpoint/2010/main" val="423149485"/>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27105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5;g11a6b055b7c_0_1158">
            <a:extLst>
              <a:ext uri="{FF2B5EF4-FFF2-40B4-BE49-F238E27FC236}">
                <a16:creationId xmlns:a16="http://schemas.microsoft.com/office/drawing/2014/main" id="{699B2BF0-F9B4-296E-36CB-E78CBDDD7AAF}"/>
              </a:ext>
            </a:extLst>
          </p:cNvPr>
          <p:cNvSpPr txBox="1">
            <a:spLocks/>
          </p:cNvSpPr>
          <p:nvPr/>
        </p:nvSpPr>
        <p:spPr>
          <a:xfrm>
            <a:off x="1849284" y="395890"/>
            <a:ext cx="9712796"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a:t>How to Adapt: Technology In-Store (next class)</a:t>
            </a:r>
          </a:p>
        </p:txBody>
      </p:sp>
      <p:sp>
        <p:nvSpPr>
          <p:cNvPr id="5" name="CasellaDiTesto 4">
            <a:extLst>
              <a:ext uri="{FF2B5EF4-FFF2-40B4-BE49-F238E27FC236}">
                <a16:creationId xmlns:a16="http://schemas.microsoft.com/office/drawing/2014/main" id="{8CBA29CF-F2BF-42D1-2BBC-ABC13CC13FFE}"/>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6" name="Google Shape;286;g11a6b055b7c_0_1133" descr="alt=&quot;&quot;">
            <a:extLst>
              <a:ext uri="{FF2B5EF4-FFF2-40B4-BE49-F238E27FC236}">
                <a16:creationId xmlns:a16="http://schemas.microsoft.com/office/drawing/2014/main" id="{B70DDBC3-FB30-9518-F721-E2CFD4247E87}"/>
              </a:ext>
            </a:extLst>
          </p:cNvPr>
          <p:cNvSpPr/>
          <p:nvPr/>
        </p:nvSpPr>
        <p:spPr>
          <a:xfrm>
            <a:off x="2027960" y="1631156"/>
            <a:ext cx="7431350" cy="45719"/>
          </a:xfrm>
          <a:prstGeom prst="rect">
            <a:avLst/>
          </a:prstGeom>
          <a:solidFill>
            <a:schemeClr val="accent5"/>
          </a:solidFill>
          <a:ln>
            <a:solidFill>
              <a:schemeClr val="accent1"/>
            </a:solid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0" name="Immagine 9">
            <a:extLst>
              <a:ext uri="{FF2B5EF4-FFF2-40B4-BE49-F238E27FC236}">
                <a16:creationId xmlns:a16="http://schemas.microsoft.com/office/drawing/2014/main" id="{993D7551-D05B-1981-A8D6-CD013BF195E1}"/>
              </a:ext>
            </a:extLst>
          </p:cNvPr>
          <p:cNvPicPr>
            <a:picLocks noChangeAspect="1"/>
          </p:cNvPicPr>
          <p:nvPr/>
        </p:nvPicPr>
        <p:blipFill rotWithShape="1">
          <a:blip r:embed="rId2"/>
          <a:srcRect l="6262" t="4087" b="4800"/>
          <a:stretch/>
        </p:blipFill>
        <p:spPr>
          <a:xfrm>
            <a:off x="3685201" y="2777762"/>
            <a:ext cx="4630428" cy="3826321"/>
          </a:xfrm>
          <a:prstGeom prst="rect">
            <a:avLst/>
          </a:prstGeom>
        </p:spPr>
      </p:pic>
      <p:sp>
        <p:nvSpPr>
          <p:cNvPr id="11" name="CasellaDiTesto 10">
            <a:extLst>
              <a:ext uri="{FF2B5EF4-FFF2-40B4-BE49-F238E27FC236}">
                <a16:creationId xmlns:a16="http://schemas.microsoft.com/office/drawing/2014/main" id="{558BC9D5-56A2-5520-78C2-1891F7E65D6B}"/>
              </a:ext>
            </a:extLst>
          </p:cNvPr>
          <p:cNvSpPr txBox="1"/>
          <p:nvPr/>
        </p:nvSpPr>
        <p:spPr>
          <a:xfrm>
            <a:off x="11010266" y="6604084"/>
            <a:ext cx="1181734" cy="253916"/>
          </a:xfrm>
          <a:prstGeom prst="rect">
            <a:avLst/>
          </a:prstGeom>
          <a:noFill/>
        </p:spPr>
        <p:txBody>
          <a:bodyPr wrap="none" rtlCol="0">
            <a:spAutoFit/>
          </a:bodyPr>
          <a:lstStyle/>
          <a:p>
            <a:r>
              <a:rPr lang="it-FI" sz="1050" dirty="0"/>
              <a:t>Grewal et al. 2019</a:t>
            </a:r>
          </a:p>
        </p:txBody>
      </p:sp>
      <p:sp>
        <p:nvSpPr>
          <p:cNvPr id="15" name="Rettangolo con angoli arrotondati 14">
            <a:extLst>
              <a:ext uri="{FF2B5EF4-FFF2-40B4-BE49-F238E27FC236}">
                <a16:creationId xmlns:a16="http://schemas.microsoft.com/office/drawing/2014/main" id="{E5E9197A-575E-4C83-193A-39A64F5F8E17}"/>
              </a:ext>
            </a:extLst>
          </p:cNvPr>
          <p:cNvSpPr/>
          <p:nvPr/>
        </p:nvSpPr>
        <p:spPr>
          <a:xfrm>
            <a:off x="3571815" y="1790043"/>
            <a:ext cx="5095861" cy="983122"/>
          </a:xfrm>
          <a:prstGeom prst="roundRect">
            <a:avLst>
              <a:gd name="adj" fmla="val 10000"/>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CasellaDiTesto 15">
            <a:extLst>
              <a:ext uri="{FF2B5EF4-FFF2-40B4-BE49-F238E27FC236}">
                <a16:creationId xmlns:a16="http://schemas.microsoft.com/office/drawing/2014/main" id="{C4440B33-5688-C13F-DBAC-CC56AFD3AA06}"/>
              </a:ext>
            </a:extLst>
          </p:cNvPr>
          <p:cNvSpPr txBox="1"/>
          <p:nvPr/>
        </p:nvSpPr>
        <p:spPr>
          <a:xfrm>
            <a:off x="3685201" y="1809928"/>
            <a:ext cx="4797358" cy="963237"/>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CONVENIENCE</a:t>
            </a:r>
            <a:r>
              <a:rPr lang="en-US" sz="1700" kern="1200" dirty="0">
                <a:solidFill>
                  <a:schemeClr val="tx1"/>
                </a:solidFill>
              </a:rPr>
              <a:t>: customers’ perceptions of the time and effort associated with the use of a service. </a:t>
            </a:r>
            <a:r>
              <a:rPr lang="en-US" sz="1700" dirty="0">
                <a:solidFill>
                  <a:schemeClr val="tx1"/>
                </a:solidFill>
              </a:rPr>
              <a:t>M</a:t>
            </a:r>
            <a:r>
              <a:rPr lang="en-US" sz="1700" kern="1200" dirty="0">
                <a:solidFill>
                  <a:schemeClr val="tx1"/>
                </a:solidFill>
              </a:rPr>
              <a:t>ake customers’ experiences smooth and frictionless </a:t>
            </a:r>
            <a:endParaRPr lang="it-FI" sz="1700" kern="1200" dirty="0">
              <a:solidFill>
                <a:schemeClr val="tx1"/>
              </a:solidFill>
            </a:endParaRPr>
          </a:p>
        </p:txBody>
      </p:sp>
      <p:grpSp>
        <p:nvGrpSpPr>
          <p:cNvPr id="17" name="Gruppo 16">
            <a:extLst>
              <a:ext uri="{FF2B5EF4-FFF2-40B4-BE49-F238E27FC236}">
                <a16:creationId xmlns:a16="http://schemas.microsoft.com/office/drawing/2014/main" id="{62A691BF-5F20-4C2A-94F6-F885F5E4C31B}"/>
              </a:ext>
            </a:extLst>
          </p:cNvPr>
          <p:cNvGrpSpPr/>
          <p:nvPr/>
        </p:nvGrpSpPr>
        <p:grpSpPr>
          <a:xfrm>
            <a:off x="2087746" y="3018119"/>
            <a:ext cx="1314136" cy="3443991"/>
            <a:chOff x="2017435" y="0"/>
            <a:chExt cx="1726154" cy="4999136"/>
          </a:xfrm>
          <a:solidFill>
            <a:schemeClr val="accent1">
              <a:lumMod val="20000"/>
              <a:lumOff val="80000"/>
            </a:schemeClr>
          </a:solidFill>
        </p:grpSpPr>
        <p:sp>
          <p:nvSpPr>
            <p:cNvPr id="18" name="Rettangolo con angoli arrotondati 17">
              <a:extLst>
                <a:ext uri="{FF2B5EF4-FFF2-40B4-BE49-F238E27FC236}">
                  <a16:creationId xmlns:a16="http://schemas.microsoft.com/office/drawing/2014/main" id="{4ED1C259-5B31-D31D-49ED-6BE471686484}"/>
                </a:ext>
              </a:extLst>
            </p:cNvPr>
            <p:cNvSpPr/>
            <p:nvPr/>
          </p:nvSpPr>
          <p:spPr>
            <a:xfrm>
              <a:off x="2017435" y="0"/>
              <a:ext cx="1726154" cy="499913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CasellaDiTesto 18">
              <a:extLst>
                <a:ext uri="{FF2B5EF4-FFF2-40B4-BE49-F238E27FC236}">
                  <a16:creationId xmlns:a16="http://schemas.microsoft.com/office/drawing/2014/main" id="{D6A897FB-6EA9-8237-FF74-6868ACEC0C1D}"/>
                </a:ext>
              </a:extLst>
            </p:cNvPr>
            <p:cNvSpPr txBox="1"/>
            <p:nvPr/>
          </p:nvSpPr>
          <p:spPr>
            <a:xfrm>
              <a:off x="2067992" y="50557"/>
              <a:ext cx="1625040" cy="48980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SOCIAL PRESENCE</a:t>
              </a:r>
              <a:r>
                <a:rPr lang="en-US" sz="1700" kern="1200" dirty="0">
                  <a:solidFill>
                    <a:schemeClr val="tx1"/>
                  </a:solidFill>
                </a:rPr>
                <a:t>: ability to trigger a sense of a human presence </a:t>
              </a:r>
              <a:endParaRPr lang="it-FI" sz="1700" kern="1200" dirty="0">
                <a:solidFill>
                  <a:schemeClr val="tx1"/>
                </a:solidFill>
              </a:endParaRPr>
            </a:p>
          </p:txBody>
        </p:sp>
      </p:grpSp>
    </p:spTree>
    <p:extLst>
      <p:ext uri="{BB962C8B-B14F-4D97-AF65-F5344CB8AC3E}">
        <p14:creationId xmlns:p14="http://schemas.microsoft.com/office/powerpoint/2010/main" val="101830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
        <p:cNvGrpSpPr/>
        <p:nvPr/>
      </p:nvGrpSpPr>
      <p:grpSpPr>
        <a:xfrm>
          <a:off x="0" y="0"/>
          <a:ext cx="0" cy="0"/>
          <a:chOff x="0" y="0"/>
          <a:chExt cx="0" cy="0"/>
        </a:xfrm>
      </p:grpSpPr>
      <p:sp>
        <p:nvSpPr>
          <p:cNvPr id="163" name="Rectangle 16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descr="Shopping cart">
            <a:extLst>
              <a:ext uri="{FF2B5EF4-FFF2-40B4-BE49-F238E27FC236}">
                <a16:creationId xmlns:a16="http://schemas.microsoft.com/office/drawing/2014/main" id="{A121E0F3-26E6-1ADC-5442-D5B69B80AE00}"/>
              </a:ext>
            </a:extLst>
          </p:cNvPr>
          <p:cNvPicPr>
            <a:picLocks noChangeAspect="1"/>
          </p:cNvPicPr>
          <p:nvPr/>
        </p:nvPicPr>
        <p:blipFill rotWithShape="1">
          <a:blip r:embed="rId3">
            <a:alphaModFix amt="50000"/>
          </a:blip>
          <a:srcRect t="13793"/>
          <a:stretch/>
        </p:blipFill>
        <p:spPr>
          <a:xfrm>
            <a:off x="20" y="1"/>
            <a:ext cx="12191980" cy="6857999"/>
          </a:xfrm>
          <a:prstGeom prst="rect">
            <a:avLst/>
          </a:prstGeom>
        </p:spPr>
      </p:pic>
      <p:sp>
        <p:nvSpPr>
          <p:cNvPr id="141" name="Google Shape;141;g11a6b055b7c_0_202"/>
          <p:cNvSpPr txBox="1">
            <a:spLocks noGrp="1"/>
          </p:cNvSpPr>
          <p:nvPr>
            <p:ph type="title"/>
          </p:nvPr>
        </p:nvSpPr>
        <p:spPr>
          <a:xfrm>
            <a:off x="1524000" y="1122362"/>
            <a:ext cx="9144000" cy="2900518"/>
          </a:xfrm>
          <a:prstGeom prst="rect">
            <a:avLst/>
          </a:prstGeom>
        </p:spPr>
        <p:txBody>
          <a:bodyPr spcFirstLastPara="1" vert="horz" lIns="91440" tIns="45720" rIns="91440" bIns="45720" rtlCol="0" anchor="b" anchorCtr="0">
            <a:normAutofit/>
          </a:bodyPr>
          <a:lstStyle/>
          <a:p>
            <a:pPr>
              <a:lnSpc>
                <a:spcPct val="90000"/>
              </a:lnSpc>
              <a:spcBef>
                <a:spcPct val="0"/>
              </a:spcBef>
              <a:buClr>
                <a:schemeClr val="dk1"/>
              </a:buClr>
              <a:buSzPts val="1100"/>
            </a:pPr>
            <a:r>
              <a:rPr lang="en-US" sz="5600" b="1" dirty="0">
                <a:solidFill>
                  <a:srgbClr val="FFFFFF"/>
                </a:solidFill>
                <a:latin typeface="+mj-lt"/>
                <a:ea typeface="+mj-ea"/>
                <a:cs typeface="+mj-cs"/>
              </a:rPr>
              <a:t>Retail</a:t>
            </a:r>
            <a:r>
              <a:rPr lang="en-US" sz="5600" dirty="0">
                <a:solidFill>
                  <a:srgbClr val="FFFFFF"/>
                </a:solidFill>
                <a:latin typeface="+mj-lt"/>
                <a:ea typeface="+mj-ea"/>
                <a:cs typeface="+mj-cs"/>
              </a:rPr>
              <a:t> is the </a:t>
            </a:r>
          </a:p>
          <a:p>
            <a:pPr>
              <a:lnSpc>
                <a:spcPct val="90000"/>
              </a:lnSpc>
              <a:spcBef>
                <a:spcPct val="0"/>
              </a:spcBef>
              <a:buClr>
                <a:schemeClr val="dk1"/>
              </a:buClr>
              <a:buSzPts val="1100"/>
            </a:pPr>
            <a:r>
              <a:rPr lang="en-US" sz="5600" dirty="0">
                <a:solidFill>
                  <a:srgbClr val="FFFFFF"/>
                </a:solidFill>
                <a:latin typeface="+mj-lt"/>
                <a:ea typeface="+mj-ea"/>
                <a:cs typeface="+mj-cs"/>
              </a:rPr>
              <a:t>sale of goods </a:t>
            </a:r>
          </a:p>
          <a:p>
            <a:pPr>
              <a:lnSpc>
                <a:spcPct val="90000"/>
              </a:lnSpc>
              <a:spcBef>
                <a:spcPct val="0"/>
              </a:spcBef>
            </a:pPr>
            <a:r>
              <a:rPr lang="en-US" sz="5600" dirty="0">
                <a:solidFill>
                  <a:srgbClr val="FFFFFF"/>
                </a:solidFill>
                <a:latin typeface="+mj-lt"/>
                <a:ea typeface="+mj-ea"/>
                <a:cs typeface="+mj-cs"/>
              </a:rPr>
              <a:t>or services to a final consumer</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graphicFrame>
        <p:nvGraphicFramePr>
          <p:cNvPr id="6" name="Diagramma 5">
            <a:extLst>
              <a:ext uri="{FF2B5EF4-FFF2-40B4-BE49-F238E27FC236}">
                <a16:creationId xmlns:a16="http://schemas.microsoft.com/office/drawing/2014/main" id="{1023536B-7DF3-6BF9-3045-F820ADAD0E4A}"/>
              </a:ext>
            </a:extLst>
          </p:cNvPr>
          <p:cNvGraphicFramePr/>
          <p:nvPr>
            <p:extLst>
              <p:ext uri="{D42A27DB-BD31-4B8C-83A1-F6EECF244321}">
                <p14:modId xmlns:p14="http://schemas.microsoft.com/office/powerpoint/2010/main" val="620826610"/>
              </p:ext>
            </p:extLst>
          </p:nvPr>
        </p:nvGraphicFramePr>
        <p:xfrm>
          <a:off x="-118751" y="106878"/>
          <a:ext cx="12192000" cy="6644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859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1DD222F-A4CB-1563-5931-247EA36EE514}"/>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t>Digitalization</a:t>
            </a:r>
          </a:p>
        </p:txBody>
      </p:sp>
      <p:sp>
        <p:nvSpPr>
          <p:cNvPr id="1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244;g11e148914f1_0_72" descr="A line graph showing E-commerce as a Share of Total US Retail Sales from 2010 to 2021. Shares rise from 4% to 14%. ">
            <a:extLst>
              <a:ext uri="{FF2B5EF4-FFF2-40B4-BE49-F238E27FC236}">
                <a16:creationId xmlns:a16="http://schemas.microsoft.com/office/drawing/2014/main" id="{CE00E76D-2CDF-1D2E-D22B-C4ED1D4482B7}"/>
              </a:ext>
            </a:extLst>
          </p:cNvPr>
          <p:cNvPicPr preferRelativeResize="0"/>
          <p:nvPr/>
        </p:nvPicPr>
        <p:blipFill rotWithShape="1">
          <a:blip r:embed="rId2"/>
          <a:srcRect l="1346" t="-1" r="4478" b="-3"/>
          <a:stretch/>
        </p:blipFill>
        <p:spPr>
          <a:xfrm>
            <a:off x="6174347" y="2078443"/>
            <a:ext cx="5762235" cy="3741694"/>
          </a:xfrm>
          <a:prstGeom prst="rect">
            <a:avLst/>
          </a:prstGeom>
          <a:noFill/>
        </p:spPr>
      </p:pic>
      <p:pic>
        <p:nvPicPr>
          <p:cNvPr id="4" name="Google Shape;238;g11a6b055b7c_0_843" descr="United States: number of department stores 2015-2025&#10;At least since 2015, the number of department store locations in the United States have decreased from 7,885 in that year to 6,297 stores in 2020. By the end of 2025, this number was forecast to decline to 4,678 stores. This would represent a decrease of nearly 26 percent in comparison to 2020.">
            <a:extLst>
              <a:ext uri="{FF2B5EF4-FFF2-40B4-BE49-F238E27FC236}">
                <a16:creationId xmlns:a16="http://schemas.microsoft.com/office/drawing/2014/main" id="{DEFC6731-B402-F895-129A-B2453F87CEC1}"/>
              </a:ext>
            </a:extLst>
          </p:cNvPr>
          <p:cNvPicPr preferRelativeResize="0"/>
          <p:nvPr/>
        </p:nvPicPr>
        <p:blipFill rotWithShape="1">
          <a:blip r:embed="rId3"/>
          <a:srcRect l="3432" t="-1" r="3934" b="-3"/>
          <a:stretch/>
        </p:blipFill>
        <p:spPr>
          <a:xfrm>
            <a:off x="255418" y="1979271"/>
            <a:ext cx="5762235" cy="3840866"/>
          </a:xfrm>
          <a:prstGeom prst="rect">
            <a:avLst/>
          </a:prstGeom>
          <a:noFill/>
        </p:spPr>
      </p:pic>
    </p:spTree>
    <p:extLst>
      <p:ext uri="{BB962C8B-B14F-4D97-AF65-F5344CB8AC3E}">
        <p14:creationId xmlns:p14="http://schemas.microsoft.com/office/powerpoint/2010/main" val="230308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FE3EB71-42D9-B0E2-B740-E32489A0AECE}"/>
              </a:ext>
            </a:extLst>
          </p:cNvPr>
          <p:cNvSpPr txBox="1"/>
          <p:nvPr/>
        </p:nvSpPr>
        <p:spPr>
          <a:xfrm>
            <a:off x="1403350" y="1004400"/>
            <a:ext cx="9385300" cy="5078313"/>
          </a:xfrm>
          <a:prstGeom prst="rect">
            <a:avLst/>
          </a:prstGeom>
          <a:noFill/>
        </p:spPr>
        <p:txBody>
          <a:bodyPr wrap="square" rtlCol="0">
            <a:spAutoFit/>
          </a:bodyPr>
          <a:lstStyle/>
          <a:p>
            <a:pPr algn="ctr"/>
            <a:r>
              <a:rPr lang="it-FI" sz="5400" b="1" dirty="0">
                <a:solidFill>
                  <a:srgbClr val="374151"/>
                </a:solidFill>
                <a:effectLst/>
                <a:latin typeface="Segoe UI" panose="020B0502040204020203" pitchFamily="34" charset="0"/>
                <a:ea typeface="Times New Roman" panose="02020603050405020304" pitchFamily="18" charset="0"/>
              </a:rPr>
              <a:t>The decline of department stores have decreased their staff by 25% since 2002, resulting in a loss of almost half a million jobs.</a:t>
            </a:r>
            <a:endParaRPr lang="it-FI" sz="5400" dirty="0">
              <a:effectLst/>
              <a:latin typeface="Times New Roman" panose="02020603050405020304" pitchFamily="18" charset="0"/>
              <a:ea typeface="Times New Roman" panose="02020603050405020304" pitchFamily="18" charset="0"/>
            </a:endParaRPr>
          </a:p>
          <a:p>
            <a:pPr algn="ctr"/>
            <a:endParaRPr lang="it-FI" sz="5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3450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1a6b055b7c_0_776"/>
          <p:cNvSpPr txBox="1">
            <a:spLocks noGrp="1"/>
          </p:cNvSpPr>
          <p:nvPr>
            <p:ph type="ctrTitle"/>
          </p:nvPr>
        </p:nvSpPr>
        <p:spPr>
          <a:xfrm>
            <a:off x="1077015" y="452700"/>
            <a:ext cx="9850228" cy="11800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6600" dirty="0"/>
              <a:t>Shifting Consumer Behavior </a:t>
            </a:r>
            <a:endParaRPr sz="6600" dirty="0"/>
          </a:p>
        </p:txBody>
      </p:sp>
      <p:graphicFrame>
        <p:nvGraphicFramePr>
          <p:cNvPr id="233" name="Google Shape;230;g11a6b055b7c_0_776">
            <a:extLst>
              <a:ext uri="{FF2B5EF4-FFF2-40B4-BE49-F238E27FC236}">
                <a16:creationId xmlns:a16="http://schemas.microsoft.com/office/drawing/2014/main" id="{D434C9B2-65AA-47D3-9CC1-3EF434F5D202}"/>
              </a:ext>
            </a:extLst>
          </p:cNvPr>
          <p:cNvGraphicFramePr/>
          <p:nvPr>
            <p:extLst>
              <p:ext uri="{D42A27DB-BD31-4B8C-83A1-F6EECF244321}">
                <p14:modId xmlns:p14="http://schemas.microsoft.com/office/powerpoint/2010/main" val="4036834891"/>
              </p:ext>
            </p:extLst>
          </p:nvPr>
        </p:nvGraphicFramePr>
        <p:xfrm>
          <a:off x="499022" y="1799585"/>
          <a:ext cx="11006214" cy="4902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po 4">
            <a:extLst>
              <a:ext uri="{FF2B5EF4-FFF2-40B4-BE49-F238E27FC236}">
                <a16:creationId xmlns:a16="http://schemas.microsoft.com/office/drawing/2014/main" id="{3830BCEA-3983-2108-56A7-2ABA49D2E703}"/>
              </a:ext>
            </a:extLst>
          </p:cNvPr>
          <p:cNvGrpSpPr/>
          <p:nvPr/>
        </p:nvGrpSpPr>
        <p:grpSpPr>
          <a:xfrm>
            <a:off x="10080266" y="5231439"/>
            <a:ext cx="573584" cy="573584"/>
            <a:chOff x="8813891" y="2402678"/>
            <a:chExt cx="573584" cy="573584"/>
          </a:xfrm>
        </p:grpSpPr>
        <p:sp>
          <p:nvSpPr>
            <p:cNvPr id="6" name="Freccia giù 5">
              <a:extLst>
                <a:ext uri="{FF2B5EF4-FFF2-40B4-BE49-F238E27FC236}">
                  <a16:creationId xmlns:a16="http://schemas.microsoft.com/office/drawing/2014/main" id="{91B9124E-0225-8311-8FA0-040C3DC7F000}"/>
                </a:ext>
              </a:extLst>
            </p:cNvPr>
            <p:cNvSpPr/>
            <p:nvPr/>
          </p:nvSpPr>
          <p:spPr>
            <a:xfrm>
              <a:off x="8813891" y="2402678"/>
              <a:ext cx="573584" cy="573584"/>
            </a:xfrm>
            <a:prstGeom prst="downArrow">
              <a:avLst>
                <a:gd name="adj1" fmla="val 55000"/>
                <a:gd name="adj2" fmla="val 45000"/>
              </a:avLst>
            </a:prstGeom>
            <a:solidFill>
              <a:srgbClr val="C00000">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ccia giù 4">
              <a:extLst>
                <a:ext uri="{FF2B5EF4-FFF2-40B4-BE49-F238E27FC236}">
                  <a16:creationId xmlns:a16="http://schemas.microsoft.com/office/drawing/2014/main" id="{F3975761-7257-1977-0663-E803FDF50768}"/>
                </a:ext>
              </a:extLst>
            </p:cNvPr>
            <p:cNvSpPr txBox="1"/>
            <p:nvPr/>
          </p:nvSpPr>
          <p:spPr>
            <a:xfrm>
              <a:off x="8942947" y="2402678"/>
              <a:ext cx="315472" cy="4316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chemeClr val="tx1"/>
                </a:solidFill>
              </a:endParaRPr>
            </a:p>
          </p:txBody>
        </p:sp>
      </p:gr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6462</TotalTime>
  <Words>1798</Words>
  <Application>Microsoft Macintosh PowerPoint</Application>
  <PresentationFormat>Widescreen</PresentationFormat>
  <Paragraphs>198</Paragraphs>
  <Slides>45</Slides>
  <Notes>29</Notes>
  <HiddenSlides>0</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45</vt:i4>
      </vt:variant>
    </vt:vector>
  </HeadingPairs>
  <TitlesOfParts>
    <vt:vector size="54" baseType="lpstr">
      <vt:lpstr>Arial</vt:lpstr>
      <vt:lpstr>Arial Rounded MT Bold</vt:lpstr>
      <vt:lpstr>Calibri</vt:lpstr>
      <vt:lpstr>Calibri Light</vt:lpstr>
      <vt:lpstr>Roboto</vt:lpstr>
      <vt:lpstr>Segoe UI</vt:lpstr>
      <vt:lpstr>Söhne</vt:lpstr>
      <vt:lpstr>Times New Roman</vt:lpstr>
      <vt:lpstr>Tema di Office</vt:lpstr>
      <vt:lpstr>Presentazione standard di PowerPoint</vt:lpstr>
      <vt:lpstr>Digitalization of Place (part I)</vt:lpstr>
      <vt:lpstr>What to expect from this class:</vt:lpstr>
      <vt:lpstr>The 4 Ps of Marketing</vt:lpstr>
      <vt:lpstr>Retail is the  sale of goods  or services to a final consumer</vt:lpstr>
      <vt:lpstr>Presentazione standard di PowerPoint</vt:lpstr>
      <vt:lpstr>Digitalization</vt:lpstr>
      <vt:lpstr>Presentazione standard di PowerPoint</vt:lpstr>
      <vt:lpstr>Shifting Consumer Behavior </vt:lpstr>
      <vt:lpstr>What changed??</vt:lpstr>
      <vt:lpstr>Presentazione standard di PowerPoint</vt:lpstr>
      <vt:lpstr>Customers Shopping Journey</vt:lpstr>
      <vt:lpstr>Customer Journey Map      </vt:lpstr>
      <vt:lpstr>Presentazione standard di PowerPoint</vt:lpstr>
      <vt:lpstr>What were your last purchases?</vt:lpstr>
      <vt:lpstr>Types of digital shoppers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vt:lpstr>
      <vt:lpstr>Flagship  Store NYC</vt:lpstr>
      <vt:lpstr>Presentazione standard di PowerPoint</vt:lpstr>
      <vt:lpstr>Two videos of customers who have visited the store</vt:lpstr>
      <vt:lpstr>Presentazione standard di PowerPoint</vt:lpstr>
      <vt:lpstr>What are the features of the store?</vt:lpstr>
      <vt:lpstr>Presentazione standard di PowerPoint</vt:lpstr>
      <vt:lpstr>Let´s analyze this video together</vt:lpstr>
      <vt:lpstr>Presentazione standard di PowerPoint</vt:lpstr>
      <vt:lpstr>Presentazione standard di PowerPoint</vt:lpstr>
      <vt:lpstr>How to Adapt: Making Retail an Experience</vt:lpstr>
      <vt:lpstr>Presentazione standard di PowerPoint</vt:lpstr>
      <vt:lpstr>Customer Experience    </vt:lpstr>
      <vt:lpstr>Presentazione standard di PowerPoint</vt:lpstr>
      <vt:lpstr>Presentazione standard di PowerPoint</vt:lpstr>
      <vt:lpstr>Presentazione standard di PowerPoint</vt:lpstr>
      <vt:lpstr>How to Adapt: Curating a Product Assortment</vt:lpstr>
      <vt:lpstr>Presentazione standard di PowerPoint</vt:lpstr>
      <vt:lpstr>How to Adapt: Going Omni-channel</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38</cp:revision>
  <dcterms:created xsi:type="dcterms:W3CDTF">2023-02-12T20:58:15Z</dcterms:created>
  <dcterms:modified xsi:type="dcterms:W3CDTF">2024-04-29T06:54:52Z</dcterms:modified>
</cp:coreProperties>
</file>