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1" r:id="rId6"/>
    <p:sldId id="262" r:id="rId7"/>
    <p:sldId id="263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vio Raija" userId="53699d80-4e09-4d8e-bc0a-1dd8d9ae077c" providerId="ADAL" clId="{311E569E-E4D7-40CB-84B5-AE2B87E45E31}"/>
    <pc:docChg chg="modSld">
      <pc:chgData name="Talvio Raija" userId="53699d80-4e09-4d8e-bc0a-1dd8d9ae077c" providerId="ADAL" clId="{311E569E-E4D7-40CB-84B5-AE2B87E45E31}" dt="2022-03-14T16:33:27.214" v="0" actId="6549"/>
      <pc:docMkLst>
        <pc:docMk/>
      </pc:docMkLst>
      <pc:sldChg chg="modSp mod">
        <pc:chgData name="Talvio Raija" userId="53699d80-4e09-4d8e-bc0a-1dd8d9ae077c" providerId="ADAL" clId="{311E569E-E4D7-40CB-84B5-AE2B87E45E31}" dt="2022-03-14T16:33:27.214" v="0" actId="6549"/>
        <pc:sldMkLst>
          <pc:docMk/>
          <pc:sldMk cId="3019062801" sldId="261"/>
        </pc:sldMkLst>
        <pc:spChg chg="mod">
          <ac:chgData name="Talvio Raija" userId="53699d80-4e09-4d8e-bc0a-1dd8d9ae077c" providerId="ADAL" clId="{311E569E-E4D7-40CB-84B5-AE2B87E45E31}" dt="2022-03-14T16:33:27.214" v="0" actId="6549"/>
          <ac:spMkLst>
            <pc:docMk/>
            <pc:sldMk cId="3019062801" sldId="261"/>
            <ac:spMk id="5" creationId="{00000000-0000-0000-0000-000000000000}"/>
          </ac:spMkLst>
        </pc:spChg>
      </pc:sldChg>
    </pc:docChg>
  </pc:docChgLst>
  <pc:docChgLst>
    <pc:chgData name="Talvio Raija" userId="53699d80-4e09-4d8e-bc0a-1dd8d9ae077c" providerId="ADAL" clId="{2270ADA9-03AC-42ED-B2F0-2CA947CAC85C}"/>
    <pc:docChg chg="modSld">
      <pc:chgData name="Talvio Raija" userId="53699d80-4e09-4d8e-bc0a-1dd8d9ae077c" providerId="ADAL" clId="{2270ADA9-03AC-42ED-B2F0-2CA947CAC85C}" dt="2022-01-19T08:53:09.207" v="1" actId="571"/>
      <pc:docMkLst>
        <pc:docMk/>
      </pc:docMkLst>
      <pc:sldChg chg="addSp modSp">
        <pc:chgData name="Talvio Raija" userId="53699d80-4e09-4d8e-bc0a-1dd8d9ae077c" providerId="ADAL" clId="{2270ADA9-03AC-42ED-B2F0-2CA947CAC85C}" dt="2022-01-19T08:53:09.207" v="1" actId="571"/>
        <pc:sldMkLst>
          <pc:docMk/>
          <pc:sldMk cId="1130570980" sldId="258"/>
        </pc:sldMkLst>
        <pc:picChg chg="add mod">
          <ac:chgData name="Talvio Raija" userId="53699d80-4e09-4d8e-bc0a-1dd8d9ae077c" providerId="ADAL" clId="{2270ADA9-03AC-42ED-B2F0-2CA947CAC85C}" dt="2022-01-19T08:53:09.207" v="1" actId="571"/>
          <ac:picMkLst>
            <pc:docMk/>
            <pc:sldMk cId="1130570980" sldId="258"/>
            <ac:picMk id="6" creationId="{02B20F49-E6AF-457A-A64E-38BB3786FB1E}"/>
          </ac:picMkLst>
        </pc:picChg>
      </pc:sldChg>
    </pc:docChg>
  </pc:docChgLst>
  <pc:docChgLst>
    <pc:chgData name="Talvio Raija" userId="53699d80-4e09-4d8e-bc0a-1dd8d9ae077c" providerId="ADAL" clId="{DF07B4F9-3A5F-4147-8DBC-BBF3C0B5E9C3}"/>
    <pc:docChg chg="delSld">
      <pc:chgData name="Talvio Raija" userId="53699d80-4e09-4d8e-bc0a-1dd8d9ae077c" providerId="ADAL" clId="{DF07B4F9-3A5F-4147-8DBC-BBF3C0B5E9C3}" dt="2021-03-15T11:02:38.647" v="0" actId="47"/>
      <pc:docMkLst>
        <pc:docMk/>
      </pc:docMkLst>
      <pc:sldChg chg="del">
        <pc:chgData name="Talvio Raija" userId="53699d80-4e09-4d8e-bc0a-1dd8d9ae077c" providerId="ADAL" clId="{DF07B4F9-3A5F-4147-8DBC-BBF3C0B5E9C3}" dt="2021-03-15T11:02:38.647" v="0" actId="47"/>
        <pc:sldMkLst>
          <pc:docMk/>
          <pc:sldMk cId="536201071" sldId="257"/>
        </pc:sldMkLst>
      </pc:sldChg>
      <pc:sldChg chg="del">
        <pc:chgData name="Talvio Raija" userId="53699d80-4e09-4d8e-bc0a-1dd8d9ae077c" providerId="ADAL" clId="{DF07B4F9-3A5F-4147-8DBC-BBF3C0B5E9C3}" dt="2021-03-15T11:02:38.647" v="0" actId="47"/>
        <pc:sldMkLst>
          <pc:docMk/>
          <pc:sldMk cId="2913411674" sldId="265"/>
        </pc:sldMkLst>
      </pc:sldChg>
      <pc:sldChg chg="del">
        <pc:chgData name="Talvio Raija" userId="53699d80-4e09-4d8e-bc0a-1dd8d9ae077c" providerId="ADAL" clId="{DF07B4F9-3A5F-4147-8DBC-BBF3C0B5E9C3}" dt="2021-03-15T11:02:38.647" v="0" actId="47"/>
        <pc:sldMkLst>
          <pc:docMk/>
          <pc:sldMk cId="194906363" sldId="266"/>
        </pc:sldMkLst>
      </pc:sldChg>
      <pc:sldChg chg="del">
        <pc:chgData name="Talvio Raija" userId="53699d80-4e09-4d8e-bc0a-1dd8d9ae077c" providerId="ADAL" clId="{DF07B4F9-3A5F-4147-8DBC-BBF3C0B5E9C3}" dt="2021-03-15T11:02:38.647" v="0" actId="47"/>
        <pc:sldMkLst>
          <pc:docMk/>
          <pc:sldMk cId="641136298" sldId="267"/>
        </pc:sldMkLst>
      </pc:sldChg>
      <pc:sldChg chg="del">
        <pc:chgData name="Talvio Raija" userId="53699d80-4e09-4d8e-bc0a-1dd8d9ae077c" providerId="ADAL" clId="{DF07B4F9-3A5F-4147-8DBC-BBF3C0B5E9C3}" dt="2021-03-15T11:02:38.647" v="0" actId="47"/>
        <pc:sldMkLst>
          <pc:docMk/>
          <pc:sldMk cId="177585089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83B78-7322-4D5F-AB0C-F8A3AAA72C8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E21B2-A6E4-4014-8168-C0353D97F4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280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fi-FI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05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fi-FI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60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fi-FI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44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fi-FI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784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A89C-146A-4B4D-8001-D7F253BE9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54147-1B5E-41F6-BE14-39E7B2825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F33AA-3D2E-42A0-A0C7-8C7D67E4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AA06-C6DD-4B78-BAC3-167782D7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D40AE-CC1F-4D14-84DA-51AE2CB7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92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723F-5691-4C88-9994-24157169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1B2B5-3F5B-42BA-AA40-0470E7FDC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29B1B-BFBB-460E-BBE6-045E6A7C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081D-AF63-4A41-A57A-1AB5FC6CD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CA537-0CFC-4844-AC00-4382C019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74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70015-735E-452E-AD6D-19603A23A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822C67-2255-4202-AA11-E96A55B7C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AB614-19A7-4C17-876F-2A8858F6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04566-136C-41FE-A43D-3F7C818C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EBA1B-4E2B-4532-B4C6-21AF6CE5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451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F10A1-A8F2-4752-A537-0EFE5CF24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AD28D-47BF-4FEB-AE12-3D2EDD43A2B2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066E-BB3C-4BB9-98ED-CB1C9A4C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01A8E-CD4D-424B-A0AB-52EF1445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04AD-E5D3-4FDA-8EA1-63224DDE9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85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9ACFE-6722-4A7D-85E0-56E59607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853-C7A0-43A8-8B53-65B72153BA65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DCD0-DBDB-437B-8E99-C0E97637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25C5-9E99-485B-894F-118E6AC4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D2F1-35AD-44E7-84BC-E1CAA951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13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38C0A-5BE1-44DF-920C-225811F9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CD477-12E3-432E-B399-1FCD7660AE3B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CFF2D-614A-4E46-8891-545B1996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87D4B-3048-4BD4-8550-9D571A6C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AE12-B34A-4FDC-9909-89A9AECD6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21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747196-2BBD-4B66-9549-0DE6FA03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D6964-7564-4588-969E-6B2F0562EE7C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ED0010-4775-4573-AB6E-2A033AF2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ACF612-50A6-44B5-9FEF-E889BD75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9124-5845-45D8-844B-2A42FCB3E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1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59088C-AC36-4490-8B8F-3043B9C9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AEC0-2BE1-40F3-ABA1-6ABF0CCF8ADE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F69859E-E508-4D08-BE66-17ED0D1F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3724E18-8100-40F2-8CFB-E3DF397D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2D46-069A-456F-862A-7490173AB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0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82B5A7-2B73-4475-8953-EC0C19E9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BA860-A072-4BA0-AECD-A9A39619A333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CD7B1A-4013-49BC-9DED-39E1CC9D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F55ABE9-1E2D-4049-90D4-403FA941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9CC43-C2FB-43B8-8310-A59602938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41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1F2165-75B1-463C-93DB-96DAC681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6B960-75FB-4BCA-B105-4DD18564B5ED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2DFF14-ACDC-4E1E-BF66-C8DF56713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282ED6-904F-4F31-9CE2-0A67D43B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A7603-F106-4572-9097-43993732E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18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588A92-AA43-42B6-B61E-F1B6C5EE5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EA618-9649-49A7-BD4C-CE7268D4F404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B4F094-8D35-40AD-A74F-0B7A2446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B77448-28F2-4D6A-955C-B0B3AB7C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4D431-4EEC-406E-8538-6D528D03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0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13B6-41EA-47ED-9D8B-00BCA0AE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6383D-3370-4C2F-82FE-6A15F9BE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6EAAC-ADC3-413A-997D-868E753C7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44E9-1789-4EFA-84A4-D5CC7782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1FE7B-2398-4063-B747-DE652944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2421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8B198F-77AB-44C0-9B95-E24BFF91D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E031-31D0-4A1B-BE58-8A470C9A49D8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CA5F02-C8B1-4D07-8897-D04080A4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F7FD3D-EF8E-4D97-8F89-D0A2D240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93BE-4FAD-4556-88C3-0A948556A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73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95C81-FB51-408A-A0A3-5D41F518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2C2EA-9CC6-4860-A68E-7E0743314FD2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3E2FA-7BA4-453D-9D97-F1CECA54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53CC5-C325-453B-B34F-51C31626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6BAAA-3DAD-446B-B84F-D847C6697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39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5FEC3-FE21-4C32-9689-BD004C6B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C5C2-1C77-472C-A342-399314CB7E0D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0C0B5-8B72-4372-97F1-1F28CB2B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A5A41-B656-4491-A185-B0968643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E1EA-946E-4B42-BD77-C86D8120D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7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CC5F-8832-4C5D-82F4-60D8942C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F95BF-2E0B-4B25-821A-2C4D14A28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D230B-D7D6-4769-8989-220A7497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138B8-E914-49E0-A0D4-0BC7B63F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ACBB8-32A3-4720-8B86-15DE89FC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667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0F13D-2E8A-4F07-9C30-C610C720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F5D52-85FA-44A2-893B-804276F0E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ED8F2-A736-4CDF-8EF4-9A5EB5263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4AE39-F62F-4C91-B783-0CB1C0ED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08CFA-0A08-45A7-BD86-262B27A5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B8378-634C-4E06-9E82-507AD802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480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4D9DB-016B-45E1-ACE3-D9EA0304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FED63-1CB5-4221-B79A-285BE9F15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8DFB-949A-4950-998C-F01A84079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F092E3-3D2C-41E2-9754-CBCD4118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B537B-CCF5-4D93-A37F-1CF36E7017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51F11C-B9A6-4047-BFC2-4B5B8ED4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4F3403-ABC0-4112-B2EA-F9B556F2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895FA-B6F2-4A33-B9DB-9A04830C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21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1804-7CA1-4355-B5EB-197629BF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280FB-3E18-4DBE-BA15-04F013F9E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3701D3-E9D6-471B-AB23-A062F7EE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5322F-5645-489F-ACC7-D98B3F73B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62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5587E-4BCA-4C4B-ADFF-F5E475D9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47EDED-8471-4BF4-A2A7-6DA7AF33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7989B-D36D-4760-93CC-B266CFA0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08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443F-B4E3-4003-973E-44D04410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D808A-2C4C-408F-AFC2-D37BBC4A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29E8E-DEB5-424F-B27E-B13F653F3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D8F62-D7A8-4473-9BDD-64D3C94BA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3197C-68B4-414B-9BDC-181A29D9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4981C-4BEE-40C2-80ED-3C443F66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4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5B3D-C38D-4AE3-983D-D839135E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77569-488C-4273-A646-EDF3AD676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C8A0B-7684-4E15-A976-3CB46AAFC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AF5D5-EDCB-487F-BF45-248FAD0CD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8300E-36C5-4492-A4D6-F9779E1C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A40E6-D104-444E-B590-E749CF48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73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E95C9-B413-413B-99E2-721A29444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D1D7-5018-4104-8749-05FD5738C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2E88-2BE0-42EF-B4CF-06639E00E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EEC2E-FD42-48B4-BD9C-79ADCDF6563B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D8A02-C50D-4DAB-8767-BE3626985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1F479-EB3F-4D6E-9C35-331BB33D4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33C9F-5222-4145-AFA8-DBBFADC9B4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331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3F66A31-8D46-4EBB-AFED-A321663659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  <a:endParaRPr lang="en-US" altLang="fi-FI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9C435DD-623C-436E-810B-C1F7FA665A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  <a:endParaRPr lang="en-US" alt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BDF91-7262-4B4A-BC5F-1C41BDF8C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C92E35-A1C7-4727-AB83-AF9F8F7CE745}" type="datetime1">
              <a:rPr lang="en-US"/>
              <a:pPr>
                <a:defRPr/>
              </a:pPr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20A34-2542-4107-87BD-084C435AF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7E047-8647-4890-A0C4-15775DE21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BAD2044-D50B-4E1A-97CF-74490325A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6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702" y="357436"/>
            <a:ext cx="10979218" cy="649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b="1" dirty="0" err="1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KÄSIKIRJOITTAJAN</a:t>
            </a:r>
            <a:r>
              <a:rPr lang="en-US" b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TIETO</a:t>
            </a: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fi-FI" b="1" dirty="0"/>
              <a:t>Hiljainen tieto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fi-FI" b="1" dirty="0"/>
          </a:p>
          <a:p>
            <a:pPr marL="285750" indent="-285750">
              <a:buFontTx/>
              <a:buChar char="-"/>
            </a:pPr>
            <a:r>
              <a:rPr lang="fi-FI" dirty="0"/>
              <a:t>Näkyy toiminnassa erilaisina käytäntöinä, tapoina, rutiineina ja tuntemuksina </a:t>
            </a:r>
          </a:p>
          <a:p>
            <a:pPr marL="285750" indent="-285750">
              <a:buFontTx/>
              <a:buChar char="-"/>
            </a:pPr>
            <a:r>
              <a:rPr lang="fi-FI" dirty="0"/>
              <a:t>Opitaan sosiaalisen prosessin kautta osana ammatillisen identiteetin omaksumista 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Normit ja arvot, jotka ”kaikki” tietävät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Itsestäänselvyydet - tiedämme enemmän kuin osaamme kertoa tai itse huomaamme</a:t>
            </a:r>
          </a:p>
          <a:p>
            <a:pPr marL="285750" indent="-285750">
              <a:buFontTx/>
              <a:buChar char="-"/>
            </a:pPr>
            <a:r>
              <a:rPr lang="fi-FI" dirty="0"/>
              <a:t>Rakentuu sekä opinnoissa ja työelämässä</a:t>
            </a:r>
          </a:p>
          <a:p>
            <a:r>
              <a:rPr lang="fi-FI" dirty="0"/>
              <a:t> </a:t>
            </a:r>
            <a:r>
              <a:rPr lang="en-US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dirty="0"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fi-FI" b="1" dirty="0"/>
              <a:t>Manuaalit ja oppaat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fi-FI" b="1" dirty="0"/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Ohjeistavia, tarjoavat ”oikeita” ratkaisuja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”Ihmiskunnan ikuiset totuudet”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Ei lähteitä tai lähdekritiikkiä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”gurut” kirjoittavat ja luennoivat – kaupallista toimintaa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endParaRPr lang="fi-FI" dirty="0"/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fi-FI" b="1" dirty="0"/>
              <a:t>Tutkimustieto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fi-FI" b="1" dirty="0"/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Akateeminen konteksti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Lähdekritiikki, vertaisarviointi ja tutkimuksen etiikka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Tieto on muuttuvaa, rakentuu systemaattisesti tutkimusyhteisön keskustelussa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fi-FI" dirty="0"/>
              <a:t>Käsikirjoituksen tutkimus alkoi vasta 2000-luvulla</a:t>
            </a:r>
          </a:p>
          <a:p>
            <a:pPr marL="285750" marR="1214120" indent="-28575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endParaRPr lang="fi-FI" dirty="0"/>
          </a:p>
          <a:p>
            <a:pPr marR="1899285" algn="r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fi-FI" sz="1100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						</a:t>
            </a:r>
            <a:r>
              <a:rPr lang="fi-FI" sz="1100" dirty="0"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	Teoria ja tutkimus</a:t>
            </a:r>
            <a:endParaRPr lang="fi-FI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6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58708A0-C315-451B-90B1-2AD2292100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01"/>
          <a:stretch/>
        </p:blipFill>
        <p:spPr bwMode="auto">
          <a:xfrm>
            <a:off x="955039" y="650680"/>
            <a:ext cx="9888355" cy="620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ED38A1-5029-4A6A-8DAD-B7FA72FE05B6}"/>
              </a:ext>
            </a:extLst>
          </p:cNvPr>
          <p:cNvSpPr txBox="1"/>
          <p:nvPr/>
        </p:nvSpPr>
        <p:spPr>
          <a:xfrm>
            <a:off x="9270597" y="6233579"/>
            <a:ext cx="23615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https://slideplayer.fi/slide/14160866/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DC269-911F-4ED9-B463-003D7A196889}"/>
              </a:ext>
            </a:extLst>
          </p:cNvPr>
          <p:cNvSpPr/>
          <p:nvPr/>
        </p:nvSpPr>
        <p:spPr>
          <a:xfrm>
            <a:off x="1080702" y="357436"/>
            <a:ext cx="988835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b="1" dirty="0" err="1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YKSILÖN</a:t>
            </a:r>
            <a:r>
              <a:rPr lang="en-US" b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JA </a:t>
            </a:r>
            <a:r>
              <a:rPr lang="en-US" b="1" dirty="0" err="1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YHTEISÖN</a:t>
            </a:r>
            <a:r>
              <a:rPr lang="en-US" b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HILJAINEN</a:t>
            </a:r>
            <a:r>
              <a:rPr lang="en-US" b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TIETO</a:t>
            </a: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899285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sz="1200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21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9E6FEE-515C-40C9-894F-B7E571B63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" y="4211596"/>
            <a:ext cx="6837700" cy="221264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55E3515-9BEF-497C-94B0-672AD0CF6C15}"/>
              </a:ext>
            </a:extLst>
          </p:cNvPr>
          <p:cNvSpPr/>
          <p:nvPr/>
        </p:nvSpPr>
        <p:spPr>
          <a:xfrm>
            <a:off x="7280516" y="5788426"/>
            <a:ext cx="41967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https://storyality.wordpress.com/2012/12/17/storyality-28-screenwriting-manuals-since-1913/</a:t>
            </a:r>
          </a:p>
        </p:txBody>
      </p:sp>
      <p:pic>
        <p:nvPicPr>
          <p:cNvPr id="1026" name="Picture 2" descr="How To Write A Photoplay (Hoagland 1912)">
            <a:extLst>
              <a:ext uri="{FF2B5EF4-FFF2-40B4-BE49-F238E27FC236}">
                <a16:creationId xmlns:a16="http://schemas.microsoft.com/office/drawing/2014/main" id="{09F2C163-7C57-47BA-9113-A9911CAAD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650" y="306832"/>
            <a:ext cx="2654128" cy="429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C3F0FA4-00B2-4F9D-95AD-F51547E05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655" y="2062313"/>
            <a:ext cx="2670413" cy="333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reenplay: The Foundations of Screenwriting: Field, Syd: 8580001070230:  Amazon.com: Books">
            <a:extLst>
              <a:ext uri="{FF2B5EF4-FFF2-40B4-BE49-F238E27FC236}">
                <a16:creationId xmlns:a16="http://schemas.microsoft.com/office/drawing/2014/main" id="{F3F57650-C8B2-4C9C-8F63-A1E576902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4450">
            <a:off x="6690024" y="708547"/>
            <a:ext cx="2586950" cy="411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2959D-A86E-406A-A84E-32BFBCED89B6}"/>
              </a:ext>
            </a:extLst>
          </p:cNvPr>
          <p:cNvSpPr txBox="1"/>
          <p:nvPr/>
        </p:nvSpPr>
        <p:spPr>
          <a:xfrm>
            <a:off x="565078" y="1089061"/>
            <a:ext cx="33493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Oppaiden</a:t>
            </a:r>
            <a:r>
              <a:rPr lang="en-US" dirty="0"/>
              <a:t> </a:t>
            </a:r>
            <a:r>
              <a:rPr lang="en-US" dirty="0" err="1"/>
              <a:t>kohdeyleisöä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ei-ammattilaiset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Oppaiden</a:t>
            </a:r>
            <a:r>
              <a:rPr lang="en-US" dirty="0"/>
              <a:t> </a:t>
            </a:r>
            <a:r>
              <a:rPr lang="en-US" dirty="0" err="1"/>
              <a:t>kultakaudet</a:t>
            </a:r>
            <a:r>
              <a:rPr lang="en-US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vuotta</a:t>
            </a:r>
            <a:r>
              <a:rPr lang="en-US" dirty="0"/>
              <a:t> 1920 </a:t>
            </a:r>
          </a:p>
          <a:p>
            <a:pPr marL="285750" indent="-285750">
              <a:buFontTx/>
              <a:buChar char="-"/>
            </a:pPr>
            <a:r>
              <a:rPr lang="en-US" dirty="0"/>
              <a:t>1970-luvun </a:t>
            </a:r>
            <a:r>
              <a:rPr lang="en-US" dirty="0" err="1"/>
              <a:t>jälkeen</a:t>
            </a:r>
            <a:r>
              <a:rPr lang="en-US" dirty="0"/>
              <a:t> </a:t>
            </a:r>
            <a:r>
              <a:rPr lang="en-US" dirty="0" err="1"/>
              <a:t>studiosysteemin</a:t>
            </a:r>
            <a:r>
              <a:rPr lang="en-US" dirty="0"/>
              <a:t> </a:t>
            </a:r>
            <a:r>
              <a:rPr lang="en-US" dirty="0" err="1"/>
              <a:t>romahdettua</a:t>
            </a:r>
            <a:r>
              <a:rPr lang="fi-FI" dirty="0"/>
              <a:t>, </a:t>
            </a:r>
            <a:r>
              <a:rPr lang="fi-FI" dirty="0" err="1"/>
              <a:t>joilloin</a:t>
            </a:r>
            <a:r>
              <a:rPr lang="fi-FI" dirty="0"/>
              <a:t> syntyi markkina </a:t>
            </a:r>
            <a:r>
              <a:rPr lang="fi-FI" i="1" dirty="0"/>
              <a:t>in </a:t>
            </a:r>
            <a:r>
              <a:rPr lang="fi-FI" i="1" dirty="0" err="1"/>
              <a:t>spec</a:t>
            </a:r>
            <a:r>
              <a:rPr lang="fi-FI" i="1" dirty="0"/>
              <a:t> -</a:t>
            </a:r>
            <a:r>
              <a:rPr lang="fi-FI" dirty="0"/>
              <a:t>käsikirjoituksille</a:t>
            </a:r>
          </a:p>
          <a:p>
            <a:pPr marL="285750" indent="-285750">
              <a:buFontTx/>
              <a:buChar char="-"/>
            </a:pPr>
            <a:endParaRPr lang="fi-FI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0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3ECC35A-678E-4B7F-8B3F-67E0BDD6B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65818">
            <a:off x="8849511" y="3240317"/>
            <a:ext cx="2678891" cy="326508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70559" y="174556"/>
            <a:ext cx="9888355" cy="5500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b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SCREENWRITING RESEARCH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dirty="0"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21412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AutoNum type="arabicPeriod"/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Formalist</a:t>
            </a: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 nature of the script, how it is used and</a:t>
            </a:r>
            <a:r>
              <a:rPr lang="en-US" spc="-3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its</a:t>
            </a:r>
            <a:r>
              <a:rPr lang="en-US" spc="-3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purpose.</a:t>
            </a:r>
            <a:r>
              <a:rPr lang="en-US" spc="-3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 err="1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Kuleshov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</a:t>
            </a:r>
            <a:r>
              <a:rPr lang="en-US" spc="-3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 err="1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Vertov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</a:t>
            </a:r>
            <a:r>
              <a:rPr lang="en-US" dirty="0" err="1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Pasolini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…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90880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 ontology of the script, distinction between literary versus filmic  material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899920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dirty="0"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899920" indent="-342900" algn="just">
              <a:lnSpc>
                <a:spcPct val="90000"/>
              </a:lnSpc>
              <a:spcAft>
                <a:spcPts val="0"/>
              </a:spcAft>
              <a:buFont typeface="+mj-lt"/>
              <a:buAutoNum type="arabicPeriod" startAt="2"/>
              <a:tabLst>
                <a:tab pos="1395730" algn="l"/>
              </a:tabLst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Narratological</a:t>
            </a: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focus</a:t>
            </a:r>
            <a:r>
              <a:rPr lang="en-US" spc="-1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on</a:t>
            </a:r>
            <a:r>
              <a:rPr lang="en-US" spc="-1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practices</a:t>
            </a:r>
            <a:r>
              <a:rPr lang="en-US" spc="-1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of</a:t>
            </a:r>
            <a:r>
              <a:rPr lang="en-US" spc="-1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structuring, plotting</a:t>
            </a:r>
            <a:r>
              <a:rPr lang="en-US" spc="-5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spc="-3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</a:t>
            </a:r>
            <a:r>
              <a:rPr lang="en-US" spc="-5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genre</a:t>
            </a:r>
            <a:r>
              <a:rPr lang="en-US" spc="-5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</a:t>
            </a:r>
            <a:r>
              <a:rPr lang="en-US" spc="-5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relation</a:t>
            </a:r>
            <a:r>
              <a:rPr lang="en-US" spc="-5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to</a:t>
            </a:r>
            <a:r>
              <a:rPr lang="en-US" spc="-5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story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tensions</a:t>
            </a:r>
            <a:r>
              <a:rPr lang="en-US" spc="-9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between</a:t>
            </a:r>
            <a:r>
              <a:rPr lang="en-US" spc="-9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‘academic’</a:t>
            </a:r>
            <a:r>
              <a:rPr lang="en-US" spc="-9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</a:t>
            </a:r>
            <a:r>
              <a:rPr lang="en-US" spc="-8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‘practitioner’</a:t>
            </a:r>
            <a:r>
              <a:rPr lang="en-US" spc="-10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perspectives</a:t>
            </a:r>
          </a:p>
          <a:p>
            <a:pPr marR="60325" lvl="0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>
              <a:lnSpc>
                <a:spcPts val="98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116330" lvl="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Stylistic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language</a:t>
            </a:r>
            <a:r>
              <a:rPr lang="en-US" spc="-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effects</a:t>
            </a:r>
            <a:r>
              <a:rPr lang="en-US" spc="-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</a:t>
            </a:r>
            <a:r>
              <a:rPr lang="en-US" spc="-20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writing, linguistic analysis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</a:t>
            </a:r>
            <a:r>
              <a:rPr lang="en-US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place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of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words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images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script</a:t>
            </a:r>
            <a:r>
              <a:rPr lang="en-US" spc="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documents</a:t>
            </a:r>
            <a:endParaRPr lang="en-US" spc="50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2078990" indent="-178435" algn="just">
              <a:lnSpc>
                <a:spcPts val="98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899285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sz="1200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8814" y="174556"/>
            <a:ext cx="2699348" cy="215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7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0559" y="174556"/>
            <a:ext cx="10590999" cy="605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b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SCREENWRITING RESEARCH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116330" lvl="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Historical</a:t>
            </a:r>
            <a:r>
              <a:rPr lang="en-US" spc="-45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history of the practices and </a:t>
            </a:r>
            <a:r>
              <a:rPr lang="en-US" dirty="0">
                <a:solidFill>
                  <a:srgbClr val="231F20"/>
                </a:solidFill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</a:t>
            </a:r>
            <a:r>
              <a:rPr lang="en-US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profession, biographical, women </a:t>
            </a: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     </a:t>
            </a:r>
            <a:r>
              <a:rPr lang="en-US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 other groups, industry history</a:t>
            </a:r>
            <a:endParaRPr lang="fi-FI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i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i="1" dirty="0"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116330" lvl="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i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Industrial/Institutional</a:t>
            </a:r>
            <a:endParaRPr lang="fi-FI" sz="1600" i="1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script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as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blueprint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division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of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labour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studio</a:t>
            </a:r>
            <a:r>
              <a:rPr lang="en-US" spc="-3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concept or other production modes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6025" algn="just">
              <a:lnSpc>
                <a:spcPct val="90000"/>
              </a:lnSpc>
              <a:spcBef>
                <a:spcPts val="470"/>
              </a:spcBef>
              <a:spcAft>
                <a:spcPts val="0"/>
              </a:spcAft>
              <a:tabLst>
                <a:tab pos="2079625" algn="l"/>
              </a:tabLst>
            </a:pPr>
            <a:r>
              <a:rPr lang="en-US" dirty="0"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116330" lvl="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rabicPeriod" startAt="6"/>
            </a:pPr>
            <a:r>
              <a:rPr lang="en-US" i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Conceptual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 status of ideas in production</a:t>
            </a:r>
            <a:r>
              <a:rPr lang="en-US" spc="-10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</a:t>
            </a:r>
            <a:r>
              <a:rPr lang="en-US" spc="-10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project</a:t>
            </a:r>
            <a:r>
              <a:rPr lang="en-US" spc="-10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development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collaboration forms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228600" marR="60325" indent="-178435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1116330" lvl="0" indent="-34290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rabicPeriod" startAt="7"/>
            </a:pPr>
            <a:r>
              <a:rPr lang="en-US" i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Practice-based 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practice-based inquiry as a research method. </a:t>
            </a:r>
            <a:endParaRPr lang="fi-FI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L="342900" marR="60325" lvl="0" indent="-342900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screenwriting research is often done by individuals who have</a:t>
            </a:r>
            <a:r>
              <a:rPr lang="en-US" spc="-4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both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practical</a:t>
            </a:r>
            <a:r>
              <a:rPr lang="en-US" spc="-4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and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academic</a:t>
            </a:r>
            <a:r>
              <a:rPr lang="en-US" spc="-35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expertise</a:t>
            </a:r>
            <a:endParaRPr lang="en-US" spc="-40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7" algn="r">
              <a:lnSpc>
                <a:spcPct val="90000"/>
              </a:lnSpc>
              <a:tabLst>
                <a:tab pos="1395730" algn="l"/>
              </a:tabLst>
            </a:pPr>
            <a:endParaRPr lang="en-US" spc="-40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7" algn="r">
              <a:lnSpc>
                <a:spcPct val="90000"/>
              </a:lnSpc>
              <a:tabLst>
                <a:tab pos="1395730" algn="l"/>
              </a:tabLst>
            </a:pPr>
            <a:r>
              <a:rPr lang="en-US" sz="1200" spc="-40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Maras 2011</a:t>
            </a:r>
            <a:r>
              <a:rPr lang="en-US" sz="1200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2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pic>
        <p:nvPicPr>
          <p:cNvPr id="6" name="Kuva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83" t="7414"/>
          <a:stretch>
            <a:fillRect/>
          </a:stretch>
        </p:blipFill>
        <p:spPr bwMode="auto">
          <a:xfrm>
            <a:off x="8151753" y="174556"/>
            <a:ext cx="3369688" cy="247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4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0559" y="174556"/>
            <a:ext cx="9888355" cy="602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b="1" dirty="0">
                <a:solidFill>
                  <a:srgbClr val="231F20"/>
                </a:solidFill>
                <a:effectLst/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SCREENWRITING RESEARCH</a:t>
            </a: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effectLst/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214120" algn="just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i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i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ARISTOTLE IN CHANGE  research project Academy of Finland 2009-2012</a:t>
            </a: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b="1" i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endParaRPr lang="en-US" sz="2000" b="1" i="1" dirty="0">
              <a:solidFill>
                <a:srgbClr val="231F20"/>
              </a:solidFill>
              <a:latin typeface="Book Antiqua" panose="020406020503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116330" lvl="0">
              <a:lnSpc>
                <a:spcPct val="9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231F20"/>
                </a:solidFill>
                <a:latin typeface="Book Antiqua" panose="020406020503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DISSERTATIONS </a:t>
            </a:r>
          </a:p>
          <a:p>
            <a:pPr marL="342900" marR="60325" lvl="0" indent="-342900" algn="ju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395730" algn="l"/>
              </a:tabLst>
            </a:pPr>
            <a:endParaRPr lang="en-US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Raija Talvio:  </a:t>
            </a:r>
            <a:r>
              <a:rPr lang="en-US" i="1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Filmikirjailijat</a:t>
            </a:r>
            <a:r>
              <a:rPr lang="en-US" i="1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– </a:t>
            </a:r>
            <a:r>
              <a:rPr lang="en-US" i="1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elokuvakäsikirjoittaminen</a:t>
            </a:r>
            <a:r>
              <a:rPr lang="en-US" i="1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en-US" i="1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Suomessa</a:t>
            </a:r>
            <a:r>
              <a:rPr lang="en-US" i="1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1931–1941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2015</a:t>
            </a: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en-US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Marja-Riitta Koivumäki:  </a:t>
            </a:r>
            <a:r>
              <a:rPr lang="en-US" i="1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Dramaturgical approach in cinema - elements of poetic dramaturgy in A. </a:t>
            </a:r>
            <a:r>
              <a:rPr lang="en-US" i="1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Tarkovsky's</a:t>
            </a:r>
            <a:r>
              <a:rPr lang="en-US" i="1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films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2016</a:t>
            </a: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en-US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en-US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Earlier dissertations on/around the field: </a:t>
            </a:r>
            <a:r>
              <a:rPr lang="en-US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Hyytiä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Helke, </a:t>
            </a:r>
            <a:r>
              <a:rPr lang="en-US" dirty="0" err="1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Cantell</a:t>
            </a:r>
            <a:r>
              <a:rPr lang="en-US" dirty="0">
                <a:solidFill>
                  <a:srgbClr val="231F2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etc.</a:t>
            </a:r>
            <a:r>
              <a:rPr lang="en-US" dirty="0"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endParaRPr lang="en-US" sz="1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60325" lvl="0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dirty="0"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Works in progress now: 7</a:t>
            </a:r>
            <a:endParaRPr lang="en-US" spc="-40" dirty="0">
              <a:solidFill>
                <a:srgbClr val="231F2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marR="1899285" algn="just">
              <a:lnSpc>
                <a:spcPct val="90000"/>
              </a:lnSpc>
              <a:spcAft>
                <a:spcPts val="0"/>
              </a:spcAft>
              <a:tabLst>
                <a:tab pos="1395730" algn="l"/>
              </a:tabLst>
            </a:pPr>
            <a:r>
              <a:rPr lang="en-US" sz="1200" dirty="0">
                <a:effectLst/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fi-FI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565" y="174556"/>
            <a:ext cx="4851663" cy="186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3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D79261C31AE42A51C5B91622F20B9" ma:contentTypeVersion="13" ma:contentTypeDescription="Create a new document." ma:contentTypeScope="" ma:versionID="14399ab8745a3b7c394d4311e36a2482">
  <xsd:schema xmlns:xsd="http://www.w3.org/2001/XMLSchema" xmlns:xs="http://www.w3.org/2001/XMLSchema" xmlns:p="http://schemas.microsoft.com/office/2006/metadata/properties" xmlns:ns3="161e8308-4274-4cbe-becf-b56711725a4e" xmlns:ns4="6653e6f3-43ff-4065-8691-f0688ee18f8f" targetNamespace="http://schemas.microsoft.com/office/2006/metadata/properties" ma:root="true" ma:fieldsID="8e18cc70534318049afb80c4ba84a91f" ns3:_="" ns4:_="">
    <xsd:import namespace="161e8308-4274-4cbe-becf-b56711725a4e"/>
    <xsd:import namespace="6653e6f3-43ff-4065-8691-f0688ee18f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e8308-4274-4cbe-becf-b56711725a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3e6f3-43ff-4065-8691-f0688ee18f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C28F13-A7C2-4B21-8B42-B2FE93A2CA05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1DD6A2-5E6B-475E-8962-74D4B80E646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61e8308-4274-4cbe-becf-b56711725a4e"/>
    <ds:schemaRef ds:uri="6653e6f3-43ff-4065-8691-f0688ee18f8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C34219-37CC-4AAD-AF54-0A77B62231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380</Words>
  <Application>Microsoft Office PowerPoint</Application>
  <PresentationFormat>Widescreen</PresentationFormat>
  <Paragraphs>103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Palatino Linotype</vt:lpstr>
      <vt:lpstr>Symbol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Talvio Raija</dc:creator>
  <cp:lastModifiedBy>Talvio Raija</cp:lastModifiedBy>
  <cp:revision>16</cp:revision>
  <dcterms:created xsi:type="dcterms:W3CDTF">2020-09-24T12:08:50Z</dcterms:created>
  <dcterms:modified xsi:type="dcterms:W3CDTF">2022-03-14T16:33:29Z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0x010100C31D79261C31AE42A51C5B91622F20B9</vt:lpwstr>
  </property>
</Properties>
</file>