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20"/>
  </p:notesMasterIdLst>
  <p:handoutMasterIdLst>
    <p:handoutMasterId r:id="rId21"/>
  </p:handoutMasterIdLst>
  <p:sldIdLst>
    <p:sldId id="256" r:id="rId2"/>
    <p:sldId id="291" r:id="rId3"/>
    <p:sldId id="292" r:id="rId4"/>
    <p:sldId id="293" r:id="rId5"/>
    <p:sldId id="294" r:id="rId6"/>
    <p:sldId id="295" r:id="rId7"/>
    <p:sldId id="296" r:id="rId8"/>
    <p:sldId id="297" r:id="rId9"/>
    <p:sldId id="298" r:id="rId10"/>
    <p:sldId id="299" r:id="rId11"/>
    <p:sldId id="300" r:id="rId12"/>
    <p:sldId id="301" r:id="rId13"/>
    <p:sldId id="302" r:id="rId14"/>
    <p:sldId id="303" r:id="rId15"/>
    <p:sldId id="306" r:id="rId16"/>
    <p:sldId id="307" r:id="rId17"/>
    <p:sldId id="305" r:id="rId18"/>
    <p:sldId id="304" r:id="rId19"/>
  </p:sldIdLst>
  <p:sldSz cx="9144000" cy="6858000" type="screen4x3"/>
  <p:notesSz cx="6735763" cy="9866313"/>
  <p:defaultTextStyle>
    <a:defPPr>
      <a:defRPr lang="fi-F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2939"/>
    <a:srgbClr val="0065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2" autoAdjust="0"/>
    <p:restoredTop sz="94648" autoAdjust="0"/>
  </p:normalViewPr>
  <p:slideViewPr>
    <p:cSldViewPr>
      <p:cViewPr varScale="1">
        <p:scale>
          <a:sx n="117" d="100"/>
          <a:sy n="117" d="100"/>
        </p:scale>
        <p:origin x="136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41" cy="493653"/>
          </a:xfrm>
          <a:prstGeom prst="rect">
            <a:avLst/>
          </a:prstGeom>
        </p:spPr>
        <p:txBody>
          <a:bodyPr vert="horz" lIns="92478" tIns="46240" rIns="92478" bIns="46240" rtlCol="0"/>
          <a:lstStyle>
            <a:lvl1pPr algn="l" fontAlgn="auto">
              <a:spcBef>
                <a:spcPts val="0"/>
              </a:spcBef>
              <a:spcAft>
                <a:spcPts val="0"/>
              </a:spcAft>
              <a:defRPr sz="1200">
                <a:latin typeface="+mn-lt"/>
              </a:defRPr>
            </a:lvl1pPr>
          </a:lstStyle>
          <a:p>
            <a:pPr>
              <a:defRPr/>
            </a:pPr>
            <a:endParaRPr lang="fi-FI"/>
          </a:p>
        </p:txBody>
      </p:sp>
      <p:sp>
        <p:nvSpPr>
          <p:cNvPr id="3" name="Date Placeholder 2"/>
          <p:cNvSpPr>
            <a:spLocks noGrp="1"/>
          </p:cNvSpPr>
          <p:nvPr>
            <p:ph type="dt" sz="quarter" idx="1"/>
          </p:nvPr>
        </p:nvSpPr>
        <p:spPr>
          <a:xfrm>
            <a:off x="3814798" y="0"/>
            <a:ext cx="2919441" cy="493653"/>
          </a:xfrm>
          <a:prstGeom prst="rect">
            <a:avLst/>
          </a:prstGeom>
        </p:spPr>
        <p:txBody>
          <a:bodyPr vert="horz" lIns="92478" tIns="46240" rIns="92478" bIns="46240" rtlCol="0"/>
          <a:lstStyle>
            <a:lvl1pPr algn="r" fontAlgn="auto">
              <a:spcBef>
                <a:spcPts val="0"/>
              </a:spcBef>
              <a:spcAft>
                <a:spcPts val="0"/>
              </a:spcAft>
              <a:defRPr sz="1200">
                <a:latin typeface="+mn-lt"/>
              </a:defRPr>
            </a:lvl1pPr>
          </a:lstStyle>
          <a:p>
            <a:pPr>
              <a:defRPr/>
            </a:pPr>
            <a:fld id="{F7E69486-E970-4C1E-A741-6A26127E5354}" type="datetimeFigureOut">
              <a:rPr lang="fi-FI"/>
              <a:pPr>
                <a:defRPr/>
              </a:pPr>
              <a:t>31.8.2021</a:t>
            </a:fld>
            <a:endParaRPr lang="fi-FI"/>
          </a:p>
        </p:txBody>
      </p:sp>
      <p:sp>
        <p:nvSpPr>
          <p:cNvPr id="4" name="Footer Placeholder 3"/>
          <p:cNvSpPr>
            <a:spLocks noGrp="1"/>
          </p:cNvSpPr>
          <p:nvPr>
            <p:ph type="ftr" sz="quarter" idx="2"/>
          </p:nvPr>
        </p:nvSpPr>
        <p:spPr>
          <a:xfrm>
            <a:off x="0" y="9370976"/>
            <a:ext cx="2919441" cy="493653"/>
          </a:xfrm>
          <a:prstGeom prst="rect">
            <a:avLst/>
          </a:prstGeom>
        </p:spPr>
        <p:txBody>
          <a:bodyPr vert="horz" lIns="92478" tIns="46240" rIns="92478" bIns="46240" rtlCol="0" anchor="b"/>
          <a:lstStyle>
            <a:lvl1pPr algn="l" fontAlgn="auto">
              <a:spcBef>
                <a:spcPts val="0"/>
              </a:spcBef>
              <a:spcAft>
                <a:spcPts val="0"/>
              </a:spcAft>
              <a:defRPr sz="1200">
                <a:latin typeface="+mn-lt"/>
              </a:defRPr>
            </a:lvl1pPr>
          </a:lstStyle>
          <a:p>
            <a:pPr>
              <a:defRPr/>
            </a:pPr>
            <a:endParaRPr lang="fi-FI"/>
          </a:p>
        </p:txBody>
      </p:sp>
      <p:sp>
        <p:nvSpPr>
          <p:cNvPr id="5" name="Slide Number Placeholder 4"/>
          <p:cNvSpPr>
            <a:spLocks noGrp="1"/>
          </p:cNvSpPr>
          <p:nvPr>
            <p:ph type="sldNum" sz="quarter" idx="3"/>
          </p:nvPr>
        </p:nvSpPr>
        <p:spPr>
          <a:xfrm>
            <a:off x="3814798" y="9370976"/>
            <a:ext cx="2919441" cy="493653"/>
          </a:xfrm>
          <a:prstGeom prst="rect">
            <a:avLst/>
          </a:prstGeom>
        </p:spPr>
        <p:txBody>
          <a:bodyPr vert="horz" lIns="92478" tIns="46240" rIns="92478" bIns="46240" rtlCol="0" anchor="b"/>
          <a:lstStyle>
            <a:lvl1pPr algn="r" fontAlgn="auto">
              <a:spcBef>
                <a:spcPts val="0"/>
              </a:spcBef>
              <a:spcAft>
                <a:spcPts val="0"/>
              </a:spcAft>
              <a:defRPr sz="1200">
                <a:latin typeface="+mn-lt"/>
              </a:defRPr>
            </a:lvl1pPr>
          </a:lstStyle>
          <a:p>
            <a:pPr>
              <a:defRPr/>
            </a:pPr>
            <a:fld id="{C4A91DB7-F5F6-4DB5-AD44-CF3BA49F389D}" type="slidenum">
              <a:rPr lang="fi-FI"/>
              <a:pPr>
                <a:defRPr/>
              </a:pPr>
              <a:t>‹#›</a:t>
            </a:fld>
            <a:endParaRPr lang="fi-FI"/>
          </a:p>
        </p:txBody>
      </p:sp>
    </p:spTree>
    <p:extLst>
      <p:ext uri="{BB962C8B-B14F-4D97-AF65-F5344CB8AC3E}">
        <p14:creationId xmlns:p14="http://schemas.microsoft.com/office/powerpoint/2010/main" val="939636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41" cy="493653"/>
          </a:xfrm>
          <a:prstGeom prst="rect">
            <a:avLst/>
          </a:prstGeom>
        </p:spPr>
        <p:txBody>
          <a:bodyPr vert="horz" lIns="92478" tIns="46240" rIns="92478" bIns="46240" rtlCol="0"/>
          <a:lstStyle>
            <a:lvl1pPr algn="l" fontAlgn="auto">
              <a:spcBef>
                <a:spcPts val="0"/>
              </a:spcBef>
              <a:spcAft>
                <a:spcPts val="0"/>
              </a:spcAft>
              <a:defRPr sz="1200">
                <a:latin typeface="Arial" pitchFamily="34" charset="0"/>
              </a:defRPr>
            </a:lvl1pPr>
          </a:lstStyle>
          <a:p>
            <a:pPr>
              <a:defRPr/>
            </a:pPr>
            <a:endParaRPr lang="fi-FI"/>
          </a:p>
        </p:txBody>
      </p:sp>
      <p:sp>
        <p:nvSpPr>
          <p:cNvPr id="3" name="Date Placeholder 2"/>
          <p:cNvSpPr>
            <a:spLocks noGrp="1"/>
          </p:cNvSpPr>
          <p:nvPr>
            <p:ph type="dt" idx="1"/>
          </p:nvPr>
        </p:nvSpPr>
        <p:spPr>
          <a:xfrm>
            <a:off x="3814798" y="0"/>
            <a:ext cx="2919441" cy="493653"/>
          </a:xfrm>
          <a:prstGeom prst="rect">
            <a:avLst/>
          </a:prstGeom>
        </p:spPr>
        <p:txBody>
          <a:bodyPr vert="horz" lIns="92478" tIns="46240" rIns="92478" bIns="46240" rtlCol="0"/>
          <a:lstStyle>
            <a:lvl1pPr algn="r" fontAlgn="auto">
              <a:spcBef>
                <a:spcPts val="0"/>
              </a:spcBef>
              <a:spcAft>
                <a:spcPts val="0"/>
              </a:spcAft>
              <a:defRPr sz="1200">
                <a:latin typeface="Arial" pitchFamily="34" charset="0"/>
              </a:defRPr>
            </a:lvl1pPr>
          </a:lstStyle>
          <a:p>
            <a:pPr>
              <a:defRPr/>
            </a:pPr>
            <a:fld id="{89E28880-3CCA-4FB6-A24B-92B62420F9AF}" type="datetimeFigureOut">
              <a:rPr lang="fi-FI"/>
              <a:pPr>
                <a:defRPr/>
              </a:pPr>
              <a:t>31.8.2021</a:t>
            </a:fld>
            <a:endParaRPr lang="fi-FI" dirty="0"/>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2478" tIns="46240" rIns="92478" bIns="46240" rtlCol="0" anchor="ctr"/>
          <a:lstStyle/>
          <a:p>
            <a:pPr lvl="0"/>
            <a:endParaRPr lang="fi-FI" noProof="0" dirty="0"/>
          </a:p>
        </p:txBody>
      </p:sp>
      <p:sp>
        <p:nvSpPr>
          <p:cNvPr id="5" name="Notes Placeholder 4"/>
          <p:cNvSpPr>
            <a:spLocks noGrp="1"/>
          </p:cNvSpPr>
          <p:nvPr>
            <p:ph type="body" sz="quarter" idx="3"/>
          </p:nvPr>
        </p:nvSpPr>
        <p:spPr>
          <a:xfrm>
            <a:off x="674187" y="4687174"/>
            <a:ext cx="5387390" cy="4439504"/>
          </a:xfrm>
          <a:prstGeom prst="rect">
            <a:avLst/>
          </a:prstGeom>
        </p:spPr>
        <p:txBody>
          <a:bodyPr vert="horz" lIns="92478" tIns="46240" rIns="92478" bIns="4624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fi-FI" noProof="0" dirty="0"/>
          </a:p>
        </p:txBody>
      </p:sp>
      <p:sp>
        <p:nvSpPr>
          <p:cNvPr id="6" name="Footer Placeholder 5"/>
          <p:cNvSpPr>
            <a:spLocks noGrp="1"/>
          </p:cNvSpPr>
          <p:nvPr>
            <p:ph type="ftr" sz="quarter" idx="4"/>
          </p:nvPr>
        </p:nvSpPr>
        <p:spPr>
          <a:xfrm>
            <a:off x="0" y="9370976"/>
            <a:ext cx="2919441" cy="493653"/>
          </a:xfrm>
          <a:prstGeom prst="rect">
            <a:avLst/>
          </a:prstGeom>
        </p:spPr>
        <p:txBody>
          <a:bodyPr vert="horz" lIns="92478" tIns="46240" rIns="92478" bIns="46240" rtlCol="0" anchor="b"/>
          <a:lstStyle>
            <a:lvl1pPr algn="l" fontAlgn="auto">
              <a:spcBef>
                <a:spcPts val="0"/>
              </a:spcBef>
              <a:spcAft>
                <a:spcPts val="0"/>
              </a:spcAft>
              <a:defRPr sz="1200">
                <a:latin typeface="Arial" pitchFamily="34" charset="0"/>
              </a:defRPr>
            </a:lvl1pPr>
          </a:lstStyle>
          <a:p>
            <a:pPr>
              <a:defRPr/>
            </a:pPr>
            <a:endParaRPr lang="fi-FI"/>
          </a:p>
        </p:txBody>
      </p:sp>
      <p:sp>
        <p:nvSpPr>
          <p:cNvPr id="7" name="Slide Number Placeholder 6"/>
          <p:cNvSpPr>
            <a:spLocks noGrp="1"/>
          </p:cNvSpPr>
          <p:nvPr>
            <p:ph type="sldNum" sz="quarter" idx="5"/>
          </p:nvPr>
        </p:nvSpPr>
        <p:spPr>
          <a:xfrm>
            <a:off x="3814798" y="9370976"/>
            <a:ext cx="2919441" cy="493653"/>
          </a:xfrm>
          <a:prstGeom prst="rect">
            <a:avLst/>
          </a:prstGeom>
        </p:spPr>
        <p:txBody>
          <a:bodyPr vert="horz" lIns="92478" tIns="46240" rIns="92478" bIns="46240" rtlCol="0" anchor="b"/>
          <a:lstStyle>
            <a:lvl1pPr algn="r" fontAlgn="auto">
              <a:spcBef>
                <a:spcPts val="0"/>
              </a:spcBef>
              <a:spcAft>
                <a:spcPts val="0"/>
              </a:spcAft>
              <a:defRPr sz="1200">
                <a:latin typeface="Arial" pitchFamily="34" charset="0"/>
              </a:defRPr>
            </a:lvl1pPr>
          </a:lstStyle>
          <a:p>
            <a:pPr>
              <a:defRPr/>
            </a:pPr>
            <a:fld id="{45883163-128D-4682-9BEE-A6974143F035}" type="slidenum">
              <a:rPr lang="fi-FI"/>
              <a:pPr>
                <a:defRPr/>
              </a:pPr>
              <a:t>‹#›</a:t>
            </a:fld>
            <a:endParaRPr lang="fi-FI" dirty="0"/>
          </a:p>
        </p:txBody>
      </p:sp>
    </p:spTree>
    <p:extLst>
      <p:ext uri="{BB962C8B-B14F-4D97-AF65-F5344CB8AC3E}">
        <p14:creationId xmlns:p14="http://schemas.microsoft.com/office/powerpoint/2010/main" val="42081321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p:cNvSpPr>
          <p:nvPr>
            <p:ph type="sldImg"/>
          </p:nvPr>
        </p:nvSpPr>
        <p:spPr bwMode="auto">
          <a:noFill/>
          <a:ln>
            <a:solidFill>
              <a:srgbClr val="000000"/>
            </a:solidFill>
            <a:miter lim="800000"/>
            <a:headEnd/>
            <a:tailEnd/>
          </a:ln>
        </p:spPr>
      </p:sp>
      <p:sp>
        <p:nvSpPr>
          <p:cNvPr id="133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charset="0"/>
            </a:endParaRPr>
          </a:p>
        </p:txBody>
      </p:sp>
      <p:sp>
        <p:nvSpPr>
          <p:cNvPr id="133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52E64F-49AC-43B3-8399-6ECB5CFFD293}" type="slidenum">
              <a:rPr lang="fi-FI" smtClean="0">
                <a:latin typeface="Arial" charset="0"/>
              </a:rPr>
              <a:pPr fontAlgn="base">
                <a:spcBef>
                  <a:spcPct val="0"/>
                </a:spcBef>
                <a:spcAft>
                  <a:spcPct val="0"/>
                </a:spcAft>
              </a:pPr>
              <a:t>1</a:t>
            </a:fld>
            <a:endParaRPr lang="fi-FI">
              <a:latin typeface="Arial" charset="0"/>
            </a:endParaRPr>
          </a:p>
        </p:txBody>
      </p:sp>
    </p:spTree>
    <p:extLst>
      <p:ext uri="{BB962C8B-B14F-4D97-AF65-F5344CB8AC3E}">
        <p14:creationId xmlns:p14="http://schemas.microsoft.com/office/powerpoint/2010/main" val="14764445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Red">
    <p:spTree>
      <p:nvGrpSpPr>
        <p:cNvPr id="1" name=""/>
        <p:cNvGrpSpPr/>
        <p:nvPr/>
      </p:nvGrpSpPr>
      <p:grpSpPr>
        <a:xfrm>
          <a:off x="0" y="0"/>
          <a:ext cx="0" cy="0"/>
          <a:chOff x="0" y="0"/>
          <a:chExt cx="0" cy="0"/>
        </a:xfrm>
      </p:grpSpPr>
      <p:sp>
        <p:nvSpPr>
          <p:cNvPr id="9" name="Rectangle 7"/>
          <p:cNvSpPr/>
          <p:nvPr userDrawn="1"/>
        </p:nvSpPr>
        <p:spPr>
          <a:xfrm>
            <a:off x="406400" y="1712913"/>
            <a:ext cx="8326438" cy="3921125"/>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1" name="Picture 11" descr="aalto_HSE_eng.jpg"/>
          <p:cNvPicPr>
            <a:picLocks noChangeAspect="1"/>
          </p:cNvPicPr>
          <p:nvPr userDrawn="1"/>
        </p:nvPicPr>
        <p:blipFill>
          <a:blip r:embed="rId2" cstate="print"/>
          <a:srcRect/>
          <a:stretch>
            <a:fillRect/>
          </a:stretch>
        </p:blipFill>
        <p:spPr bwMode="auto">
          <a:xfrm>
            <a:off x="0" y="0"/>
            <a:ext cx="2120900" cy="1630363"/>
          </a:xfrm>
          <a:prstGeom prst="rect">
            <a:avLst/>
          </a:prstGeom>
          <a:noFill/>
          <a:ln w="9525">
            <a:noFill/>
            <a:miter lim="800000"/>
            <a:headEnd/>
            <a:tailEnd/>
          </a:ln>
        </p:spPr>
      </p:pic>
      <p:sp>
        <p:nvSpPr>
          <p:cNvPr id="2" name="Title 1"/>
          <p:cNvSpPr>
            <a:spLocks noGrp="1"/>
          </p:cNvSpPr>
          <p:nvPr>
            <p:ph type="ctrTitle"/>
          </p:nvPr>
        </p:nvSpPr>
        <p:spPr>
          <a:xfrm>
            <a:off x="572400" y="1771200"/>
            <a:ext cx="7772400" cy="1332000"/>
          </a:xfrm>
        </p:spPr>
        <p:txBody>
          <a:bodyPr/>
          <a:lstStyle>
            <a:lvl1pPr>
              <a:defRPr sz="400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chemeClr val="bg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10" name="Text Placeholder 9"/>
          <p:cNvSpPr>
            <a:spLocks noGrp="1"/>
          </p:cNvSpPr>
          <p:nvPr>
            <p:ph type="body" sz="quarter" idx="11"/>
          </p:nvPr>
        </p:nvSpPr>
        <p:spPr>
          <a:xfrm>
            <a:off x="5144400" y="5961600"/>
            <a:ext cx="1962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3" name="Text Placeholder 9"/>
          <p:cNvSpPr>
            <a:spLocks noGrp="1"/>
          </p:cNvSpPr>
          <p:nvPr>
            <p:ph type="body" sz="quarter" idx="12"/>
          </p:nvPr>
        </p:nvSpPr>
        <p:spPr>
          <a:xfrm>
            <a:off x="7426800" y="5961600"/>
            <a:ext cx="1134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4" name="Text Placeholder 9"/>
          <p:cNvSpPr>
            <a:spLocks noGrp="1"/>
          </p:cNvSpPr>
          <p:nvPr>
            <p:ph type="body" sz="quarter" idx="13"/>
          </p:nvPr>
        </p:nvSpPr>
        <p:spPr>
          <a:xfrm>
            <a:off x="2862000" y="6138000"/>
            <a:ext cx="20268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5" name="Text Placeholder 9"/>
          <p:cNvSpPr>
            <a:spLocks noGrp="1"/>
          </p:cNvSpPr>
          <p:nvPr>
            <p:ph type="body" sz="quarter" idx="14"/>
          </p:nvPr>
        </p:nvSpPr>
        <p:spPr>
          <a:xfrm>
            <a:off x="572400" y="6138000"/>
            <a:ext cx="20484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6" name="Text Placeholder 9"/>
          <p:cNvSpPr>
            <a:spLocks noGrp="1"/>
          </p:cNvSpPr>
          <p:nvPr>
            <p:ph type="body" sz="quarter" idx="15"/>
          </p:nvPr>
        </p:nvSpPr>
        <p:spPr>
          <a:xfrm>
            <a:off x="572400" y="5961600"/>
            <a:ext cx="2048400" cy="176400"/>
          </a:xfrm>
        </p:spPr>
        <p:txBody>
          <a:bodyPr wrap="none"/>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p:txBody>
      </p:sp>
      <p:sp>
        <p:nvSpPr>
          <p:cNvPr id="12" name="Date Placeholder 3"/>
          <p:cNvSpPr>
            <a:spLocks noGrp="1"/>
          </p:cNvSpPr>
          <p:nvPr>
            <p:ph type="dt" sz="half" idx="16"/>
          </p:nvPr>
        </p:nvSpPr>
        <p:spPr>
          <a:xfrm>
            <a:off x="2862263" y="5961063"/>
            <a:ext cx="2027237" cy="176212"/>
          </a:xfrm>
        </p:spPr>
        <p:txBody>
          <a:bodyPr wrap="none"/>
          <a:lstStyle>
            <a:lvl1pPr>
              <a:defRPr sz="1200">
                <a:solidFill>
                  <a:schemeClr val="bg2"/>
                </a:solidFill>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endParaRPr lang="en-US" noProof="0"/>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72400" y="1584000"/>
            <a:ext cx="3924000" cy="4136400"/>
          </a:xfrm>
        </p:spPr>
        <p:txBody>
          <a:bodyPr/>
          <a:lstStyle>
            <a:lvl1pPr>
              <a:defRPr sz="2000"/>
            </a:lvl1pPr>
            <a:lvl2pPr>
              <a:defRPr sz="1800"/>
            </a:lvl2pPr>
            <a:lvl3pPr>
              <a:defRPr sz="1600"/>
            </a:lvl3pPr>
            <a:lvl4pPr>
              <a:defRPr sz="1400"/>
            </a:lvl4pPr>
            <a:lvl5pPr>
              <a:defRPr sz="1200"/>
            </a:lvl5pPr>
            <a:lvl6pPr>
              <a:defRPr sz="1400"/>
            </a:lvl6pPr>
            <a:lvl7pPr>
              <a:defRPr sz="1400"/>
            </a:lvl7pPr>
            <a:lvl8pPr>
              <a:defRPr sz="1400"/>
            </a:lvl8pPr>
            <a:lvl9pPr>
              <a:defRPr sz="14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648200" y="1584000"/>
            <a:ext cx="3924000" cy="4136400"/>
          </a:xfrm>
        </p:spPr>
        <p:txBody>
          <a:bodyPr/>
          <a:lstStyle>
            <a:lvl1pPr>
              <a:defRPr sz="2000"/>
            </a:lvl1pPr>
            <a:lvl2pPr>
              <a:defRPr sz="1800"/>
            </a:lvl2pPr>
            <a:lvl3pPr>
              <a:defRPr sz="1600"/>
            </a:lvl3pPr>
            <a:lvl4pPr>
              <a:defRPr sz="1400"/>
            </a:lvl4pPr>
            <a:lvl5pPr>
              <a:defRPr sz="1200"/>
            </a:lvl5pPr>
            <a:lvl6pPr>
              <a:buNone/>
              <a:defRPr sz="1400"/>
            </a:lvl6pPr>
            <a:lvl7pPr>
              <a:buNone/>
              <a:defRPr sz="1400"/>
            </a:lvl7pPr>
            <a:lvl8pPr>
              <a:buNone/>
              <a:defRPr sz="1400"/>
            </a:lvl8pPr>
            <a:lvl9pPr>
              <a:buNone/>
              <a:defRPr sz="14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1"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7" name="Date Placeholder 3"/>
          <p:cNvSpPr>
            <a:spLocks noGrp="1"/>
          </p:cNvSpPr>
          <p:nvPr>
            <p:ph type="dt" sz="half" idx="15"/>
          </p:nvPr>
        </p:nvSpPr>
        <p:spPr/>
        <p:txBody>
          <a:bodyPr/>
          <a:lstStyle>
            <a:lvl1pPr>
              <a:defRPr/>
            </a:lvl1pPr>
          </a:lstStyle>
          <a:p>
            <a:pPr>
              <a:defRPr/>
            </a:pPr>
            <a:endParaRPr lang="en-US"/>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pPr>
              <a:defRPr/>
            </a:pPr>
            <a:fld id="{D02A1C95-81BC-412E-A7AD-57489872DD2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1"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5" name="Date Placeholder 3"/>
          <p:cNvSpPr>
            <a:spLocks noGrp="1"/>
          </p:cNvSpPr>
          <p:nvPr>
            <p:ph type="dt" sz="half" idx="15"/>
          </p:nvPr>
        </p:nvSpPr>
        <p:spPr/>
        <p:txBody>
          <a:bodyPr/>
          <a:lstStyle>
            <a:lvl1pPr>
              <a:defRPr/>
            </a:lvl1pPr>
          </a:lstStyle>
          <a:p>
            <a:pPr>
              <a:defRPr/>
            </a:pPr>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D75F5E76-6C5C-4CBB-AA5D-7A4D14A6C65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9"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0"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4" name="Date Placeholder 3"/>
          <p:cNvSpPr>
            <a:spLocks noGrp="1"/>
          </p:cNvSpPr>
          <p:nvPr>
            <p:ph type="dt" sz="half" idx="15"/>
          </p:nvPr>
        </p:nvSpPr>
        <p:spPr/>
        <p:txBody>
          <a:bodyPr/>
          <a:lstStyle>
            <a:lvl1pPr>
              <a:defRPr/>
            </a:lvl1pPr>
          </a:lstStyle>
          <a:p>
            <a:pPr>
              <a:defRPr/>
            </a:pPr>
            <a:endParaRPr lang="en-US"/>
          </a:p>
        </p:txBody>
      </p:sp>
      <p:sp>
        <p:nvSpPr>
          <p:cNvPr id="5" name="Footer Placeholder 4"/>
          <p:cNvSpPr>
            <a:spLocks noGrp="1"/>
          </p:cNvSpPr>
          <p:nvPr>
            <p:ph type="ftr" sz="quarter" idx="16"/>
          </p:nvPr>
        </p:nvSpPr>
        <p:spPr/>
        <p:txBody>
          <a:bodyPr/>
          <a:lstStyle>
            <a:lvl1pPr>
              <a:defRPr/>
            </a:lvl1pPr>
          </a:lstStyle>
          <a:p>
            <a:pPr>
              <a:defRPr/>
            </a:pPr>
            <a:endParaRPr lang="en-US"/>
          </a:p>
        </p:txBody>
      </p:sp>
      <p:sp>
        <p:nvSpPr>
          <p:cNvPr id="6" name="Slide Number Placeholder 5"/>
          <p:cNvSpPr>
            <a:spLocks noGrp="1"/>
          </p:cNvSpPr>
          <p:nvPr>
            <p:ph type="sldNum" sz="quarter" idx="17"/>
          </p:nvPr>
        </p:nvSpPr>
        <p:spPr/>
        <p:txBody>
          <a:bodyPr/>
          <a:lstStyle>
            <a:lvl1pPr>
              <a:defRPr/>
            </a:lvl1pPr>
          </a:lstStyle>
          <a:p>
            <a:pPr>
              <a:defRPr/>
            </a:pPr>
            <a:fld id="{4DB4B156-2432-40F1-B988-C05A103BCE5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marg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a:xfrm>
            <a:off x="572400" y="1584000"/>
            <a:ext cx="6285600" cy="4136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6" name="Date Placeholder 3"/>
          <p:cNvSpPr>
            <a:spLocks noGrp="1"/>
          </p:cNvSpPr>
          <p:nvPr>
            <p:ph type="dt" sz="half" idx="15"/>
          </p:nvPr>
        </p:nvSpPr>
        <p:spPr/>
        <p:txBody>
          <a:bodyPr/>
          <a:lstStyle>
            <a:lvl1pPr>
              <a:defRPr/>
            </a:lvl1pPr>
          </a:lstStyle>
          <a:p>
            <a:pPr>
              <a:defRPr/>
            </a:pPr>
            <a:endParaRPr lang="en-US"/>
          </a:p>
        </p:txBody>
      </p:sp>
      <p:sp>
        <p:nvSpPr>
          <p:cNvPr id="7" name="Footer Placeholder 4"/>
          <p:cNvSpPr>
            <a:spLocks noGrp="1"/>
          </p:cNvSpPr>
          <p:nvPr>
            <p:ph type="ftr" sz="quarter" idx="16"/>
          </p:nvPr>
        </p:nvSpPr>
        <p:spPr/>
        <p:txBody>
          <a:bodyPr/>
          <a:lstStyle>
            <a:lvl1pPr>
              <a:defRPr/>
            </a:lvl1pPr>
          </a:lstStyle>
          <a:p>
            <a:pPr>
              <a:defRPr/>
            </a:pPr>
            <a:endParaRPr lang="en-US"/>
          </a:p>
        </p:txBody>
      </p:sp>
      <p:sp>
        <p:nvSpPr>
          <p:cNvPr id="8" name="Slide Number Placeholder 5"/>
          <p:cNvSpPr>
            <a:spLocks noGrp="1"/>
          </p:cNvSpPr>
          <p:nvPr>
            <p:ph type="sldNum" sz="quarter" idx="17"/>
          </p:nvPr>
        </p:nvSpPr>
        <p:spPr/>
        <p:txBody>
          <a:bodyPr/>
          <a:lstStyle>
            <a:lvl1pPr>
              <a:defRPr/>
            </a:lvl1pPr>
          </a:lstStyle>
          <a:p>
            <a:pPr>
              <a:defRPr/>
            </a:pPr>
            <a:fld id="{6E757164-A146-4706-81AA-6DC8EB7B61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spTree>
      <p:nvGrpSpPr>
        <p:cNvPr id="1" name=""/>
        <p:cNvGrpSpPr/>
        <p:nvPr/>
      </p:nvGrpSpPr>
      <p:grpSpPr>
        <a:xfrm>
          <a:off x="0" y="0"/>
          <a:ext cx="0" cy="0"/>
          <a:chOff x="0" y="0"/>
          <a:chExt cx="0" cy="0"/>
        </a:xfrm>
      </p:grpSpPr>
      <p:pic>
        <p:nvPicPr>
          <p:cNvPr id="9" name="Picture 12" descr="aalto_HSE_eng.jpg"/>
          <p:cNvPicPr>
            <a:picLocks noChangeAspect="1"/>
          </p:cNvPicPr>
          <p:nvPr userDrawn="1"/>
        </p:nvPicPr>
        <p:blipFill>
          <a:blip r:embed="rId2" cstate="print"/>
          <a:srcRect/>
          <a:stretch>
            <a:fillRect/>
          </a:stretch>
        </p:blipFill>
        <p:spPr bwMode="auto">
          <a:xfrm>
            <a:off x="0" y="0"/>
            <a:ext cx="2120900" cy="1630363"/>
          </a:xfrm>
          <a:prstGeom prst="rect">
            <a:avLst/>
          </a:prstGeom>
          <a:noFill/>
          <a:ln w="9525">
            <a:noFill/>
            <a:miter lim="800000"/>
            <a:headEnd/>
            <a:tailEnd/>
          </a:ln>
        </p:spPr>
      </p:pic>
      <p:sp>
        <p:nvSpPr>
          <p:cNvPr id="2" name="Title 1"/>
          <p:cNvSpPr>
            <a:spLocks noGrp="1"/>
          </p:cNvSpPr>
          <p:nvPr>
            <p:ph type="ctrTitle"/>
          </p:nvPr>
        </p:nvSpPr>
        <p:spPr>
          <a:xfrm>
            <a:off x="572400" y="1771200"/>
            <a:ext cx="7772400" cy="1332000"/>
          </a:xfrm>
        </p:spPr>
        <p:txBody>
          <a:bodyPr/>
          <a:lstStyle>
            <a:lvl1pPr>
              <a:defRPr sz="4000">
                <a:solidFill>
                  <a:srgbClr val="ED2939"/>
                </a:solidFill>
              </a:defRPr>
            </a:lvl1pPr>
          </a:lstStyle>
          <a:p>
            <a:r>
              <a:rPr lang="en-US" noProof="0"/>
              <a:t>Click to edit Master title style</a:t>
            </a:r>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rgbClr val="ED2939"/>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12" name="Text Placeholder 9"/>
          <p:cNvSpPr>
            <a:spLocks noGrp="1"/>
          </p:cNvSpPr>
          <p:nvPr>
            <p:ph type="body" sz="quarter" idx="11"/>
          </p:nvPr>
        </p:nvSpPr>
        <p:spPr>
          <a:xfrm>
            <a:off x="5144400" y="5961600"/>
            <a:ext cx="1962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7" name="Text Placeholder 9"/>
          <p:cNvSpPr>
            <a:spLocks noGrp="1"/>
          </p:cNvSpPr>
          <p:nvPr>
            <p:ph type="body" sz="quarter" idx="12"/>
          </p:nvPr>
        </p:nvSpPr>
        <p:spPr>
          <a:xfrm>
            <a:off x="7426800" y="5961600"/>
            <a:ext cx="1134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8" name="Text Placeholder 9"/>
          <p:cNvSpPr>
            <a:spLocks noGrp="1"/>
          </p:cNvSpPr>
          <p:nvPr>
            <p:ph type="body" sz="quarter" idx="13"/>
          </p:nvPr>
        </p:nvSpPr>
        <p:spPr>
          <a:xfrm>
            <a:off x="2862000" y="6138000"/>
            <a:ext cx="20268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9" name="Text Placeholder 9"/>
          <p:cNvSpPr>
            <a:spLocks noGrp="1"/>
          </p:cNvSpPr>
          <p:nvPr>
            <p:ph type="body" sz="quarter" idx="14"/>
          </p:nvPr>
        </p:nvSpPr>
        <p:spPr>
          <a:xfrm>
            <a:off x="572400" y="6138000"/>
            <a:ext cx="20484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20" name="Text Placeholder 9"/>
          <p:cNvSpPr>
            <a:spLocks noGrp="1"/>
          </p:cNvSpPr>
          <p:nvPr>
            <p:ph type="body" sz="quarter" idx="15"/>
          </p:nvPr>
        </p:nvSpPr>
        <p:spPr>
          <a:xfrm>
            <a:off x="572400" y="5961600"/>
            <a:ext cx="2048400" cy="176400"/>
          </a:xfrm>
        </p:spPr>
        <p:txBody>
          <a:bodyPr wrap="none"/>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p:txBody>
      </p:sp>
      <p:sp>
        <p:nvSpPr>
          <p:cNvPr id="10" name="Date Placeholder 3"/>
          <p:cNvSpPr>
            <a:spLocks noGrp="1"/>
          </p:cNvSpPr>
          <p:nvPr>
            <p:ph type="dt" sz="half" idx="16"/>
          </p:nvPr>
        </p:nvSpPr>
        <p:spPr>
          <a:xfrm>
            <a:off x="2862263" y="5961063"/>
            <a:ext cx="2027237" cy="176212"/>
          </a:xfrm>
        </p:spPr>
        <p:txBody>
          <a:bodyPr wrap="none"/>
          <a:lstStyle>
            <a:lvl1pPr>
              <a:defRPr sz="1200">
                <a:solidFill>
                  <a:schemeClr val="bg2"/>
                </a:solidFill>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ubtitle Red">
    <p:spTree>
      <p:nvGrpSpPr>
        <p:cNvPr id="1" name=""/>
        <p:cNvGrpSpPr/>
        <p:nvPr/>
      </p:nvGrpSpPr>
      <p:grpSpPr>
        <a:xfrm>
          <a:off x="0" y="0"/>
          <a:ext cx="0" cy="0"/>
          <a:chOff x="0" y="0"/>
          <a:chExt cx="0" cy="0"/>
        </a:xfrm>
      </p:grpSpPr>
      <p:sp>
        <p:nvSpPr>
          <p:cNvPr id="4" name="Rectangle 9"/>
          <p:cNvSpPr/>
          <p:nvPr userDrawn="1"/>
        </p:nvSpPr>
        <p:spPr>
          <a:xfrm>
            <a:off x="406400" y="406400"/>
            <a:ext cx="8326438" cy="5472113"/>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 name="Picture 12" descr="aalto_HSE_eng_alakulma.jpg"/>
          <p:cNvPicPr>
            <a:picLocks noChangeAspect="1"/>
          </p:cNvPicPr>
          <p:nvPr userDrawn="1"/>
        </p:nvPicPr>
        <p:blipFill>
          <a:blip r:embed="rId2" cstate="print"/>
          <a:srcRect/>
          <a:stretch>
            <a:fillRect/>
          </a:stretch>
        </p:blipFill>
        <p:spPr bwMode="auto">
          <a:xfrm>
            <a:off x="0" y="5959475"/>
            <a:ext cx="2879725" cy="898525"/>
          </a:xfrm>
          <a:prstGeom prst="rect">
            <a:avLst/>
          </a:prstGeom>
          <a:noFill/>
          <a:ln w="9525">
            <a:noFill/>
            <a:miter lim="800000"/>
            <a:headEnd/>
            <a:tailEnd/>
          </a:ln>
        </p:spPr>
      </p:pic>
      <p:sp>
        <p:nvSpPr>
          <p:cNvPr id="11"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Muokkaa </a:t>
            </a:r>
            <a:r>
              <a:rPr lang="fi-FI" dirty="0" err="1"/>
              <a:t>perustyyl</a:t>
            </a:r>
            <a:r>
              <a:rPr lang="fi-FI" dirty="0"/>
              <a:t>. </a:t>
            </a:r>
            <a:r>
              <a:rPr lang="fi-FI" dirty="0" err="1"/>
              <a:t>napsautt</a:t>
            </a:r>
            <a:r>
              <a:rPr lang="fi-FI" dirty="0"/>
              <a:t>.</a:t>
            </a:r>
          </a:p>
        </p:txBody>
      </p:sp>
      <p:sp>
        <p:nvSpPr>
          <p:cNvPr id="3" name="Sisällön paikkamerkki 2"/>
          <p:cNvSpPr>
            <a:spLocks noGrp="1"/>
          </p:cNvSpPr>
          <p:nvPr>
            <p:ph idx="1"/>
          </p:nvPr>
        </p:nvSpPr>
        <p:spPr/>
        <p:txBody>
          <a:bodyPr/>
          <a:lstStyle>
            <a:lvl1pPr>
              <a:buClr>
                <a:srgbClr val="192165"/>
              </a:buClr>
              <a:buFont typeface="Arial" pitchFamily="34" charset="0"/>
              <a:buChar char="•"/>
              <a:defRPr/>
            </a:lvl1pPr>
            <a:lvl2pPr>
              <a:buClr>
                <a:srgbClr val="192165"/>
              </a:buClr>
              <a:buFont typeface="Arial" pitchFamily="34" charset="0"/>
              <a:buChar char="‒"/>
              <a:defRPr baseline="0">
                <a:solidFill>
                  <a:srgbClr val="404040"/>
                </a:solidFill>
              </a:defRPr>
            </a:lvl2pPr>
            <a:lvl3pPr>
              <a:buClr>
                <a:srgbClr val="404040"/>
              </a:buClr>
              <a:buFont typeface="Arial" pitchFamily="34" charset="0"/>
              <a:buChar char="•"/>
              <a:defRPr baseline="0">
                <a:solidFill>
                  <a:srgbClr val="404040"/>
                </a:solidFill>
              </a:defRPr>
            </a:lvl3pPr>
            <a:lvl4pPr>
              <a:buClr>
                <a:srgbClr val="404040"/>
              </a:buClr>
              <a:buFont typeface="Arial" pitchFamily="34" charset="0"/>
              <a:buChar char="‒"/>
              <a:defRPr baseline="0">
                <a:solidFill>
                  <a:srgbClr val="404040"/>
                </a:solidFill>
              </a:defRPr>
            </a:lvl4pPr>
            <a:lvl5pPr>
              <a:buClr>
                <a:srgbClr val="404040"/>
              </a:buClr>
              <a:buFont typeface="Arial" pitchFamily="34" charset="0"/>
              <a:buChar char="•"/>
              <a:defRPr baseline="0">
                <a:solidFill>
                  <a:srgbClr val="404040"/>
                </a:solidFill>
              </a:defRPr>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Rectangle 6"/>
          <p:cNvSpPr>
            <a:spLocks noGrp="1" noChangeArrowheads="1"/>
          </p:cNvSpPr>
          <p:nvPr>
            <p:ph type="sldNum" sz="quarter" idx="10"/>
          </p:nvPr>
        </p:nvSpPr>
        <p:spPr>
          <a:ln/>
        </p:spPr>
        <p:txBody>
          <a:bodyPr/>
          <a:lstStyle>
            <a:lvl1pPr>
              <a:defRPr/>
            </a:lvl1pPr>
          </a:lstStyle>
          <a:p>
            <a:pPr>
              <a:defRPr/>
            </a:pPr>
            <a:fld id="{ED5AE538-F6A4-4FED-91D6-985CAFA85A63}" type="slidenum">
              <a:rPr lang="fi-FI"/>
              <a:pPr>
                <a:defRPr/>
              </a:pPr>
              <a:t>‹#›</a:t>
            </a:fld>
            <a:endParaRPr lang="fi-FI"/>
          </a:p>
        </p:txBody>
      </p:sp>
    </p:spTree>
    <p:extLst>
      <p:ext uri="{BB962C8B-B14F-4D97-AF65-F5344CB8AC3E}">
        <p14:creationId xmlns:p14="http://schemas.microsoft.com/office/powerpoint/2010/main" val="100552587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73088" y="488950"/>
            <a:ext cx="7988300" cy="10810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573088" y="1584325"/>
            <a:ext cx="7988300" cy="41354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30588" y="6275388"/>
            <a:ext cx="1544637" cy="125412"/>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endParaRPr lang="en-US"/>
          </a:p>
        </p:txBody>
      </p:sp>
      <p:sp>
        <p:nvSpPr>
          <p:cNvPr id="5" name="Footer Placeholder 4"/>
          <p:cNvSpPr>
            <a:spLocks noGrp="1"/>
          </p:cNvSpPr>
          <p:nvPr>
            <p:ph type="ftr" sz="quarter" idx="3"/>
          </p:nvPr>
        </p:nvSpPr>
        <p:spPr>
          <a:xfrm>
            <a:off x="3430588" y="6145213"/>
            <a:ext cx="1544637" cy="125412"/>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3430588" y="6400800"/>
            <a:ext cx="1544637" cy="125413"/>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fld id="{D13815F7-400D-4D3D-97FD-1FD65F570037}" type="slidenum">
              <a:rPr lang="en-US"/>
              <a:pPr>
                <a:defRPr/>
              </a:pPr>
              <a:t>‹#›</a:t>
            </a:fld>
            <a:endParaRPr lang="en-US"/>
          </a:p>
        </p:txBody>
      </p:sp>
      <p:sp>
        <p:nvSpPr>
          <p:cNvPr id="10" name="Rectangle 9"/>
          <p:cNvSpPr/>
          <p:nvPr/>
        </p:nvSpPr>
        <p:spPr>
          <a:xfrm>
            <a:off x="571500" y="5813425"/>
            <a:ext cx="7988300" cy="65088"/>
          </a:xfrm>
          <a:prstGeom prst="rect">
            <a:avLst/>
          </a:prstGeom>
          <a:solidFill>
            <a:srgbClr val="ED2939">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10" descr="aalto_HSE_eng_alakulma.jpg"/>
          <p:cNvPicPr>
            <a:picLocks noChangeAspect="1"/>
          </p:cNvPicPr>
          <p:nvPr/>
        </p:nvPicPr>
        <p:blipFill>
          <a:blip r:embed="rId11" cstate="print"/>
          <a:srcRect/>
          <a:stretch>
            <a:fillRect/>
          </a:stretch>
        </p:blipFill>
        <p:spPr bwMode="auto">
          <a:xfrm>
            <a:off x="0" y="5959475"/>
            <a:ext cx="2879725" cy="8985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4" r:id="rId3"/>
    <p:sldLayoutId id="2147483663" r:id="rId4"/>
    <p:sldLayoutId id="2147483662" r:id="rId5"/>
    <p:sldLayoutId id="2147483661" r:id="rId6"/>
    <p:sldLayoutId id="2147483667" r:id="rId7"/>
    <p:sldLayoutId id="2147483668" r:id="rId8"/>
    <p:sldLayoutId id="2147483669" r:id="rId9"/>
  </p:sldLayoutIdLst>
  <p:hf hdr="0"/>
  <p:txStyles>
    <p:titleStyle>
      <a:lvl1pPr algn="l" rtl="0" eaLnBrk="0" fontAlgn="base" hangingPunct="0">
        <a:spcBef>
          <a:spcPct val="0"/>
        </a:spcBef>
        <a:spcAft>
          <a:spcPct val="0"/>
        </a:spcAft>
        <a:defRPr sz="3200" b="1" kern="1200">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p:titleStyle>
    <p:bodyStyle>
      <a:lvl1pPr marL="342900" indent="-342900" algn="l" rtl="0" eaLnBrk="0" fontAlgn="base" hangingPunct="0">
        <a:spcBef>
          <a:spcPts val="600"/>
        </a:spcBef>
        <a:spcAft>
          <a:spcPct val="0"/>
        </a:spcAft>
        <a:buFont typeface="Arial" charset="0"/>
        <a:buChar char="•"/>
        <a:defRPr sz="2400" kern="1200">
          <a:solidFill>
            <a:schemeClr val="tx1"/>
          </a:solidFill>
          <a:latin typeface="+mn-lt"/>
          <a:ea typeface="+mn-ea"/>
          <a:cs typeface="+mn-cs"/>
        </a:defRPr>
      </a:lvl1pPr>
      <a:lvl2pPr marL="742950" indent="-285750" algn="l" rtl="0" eaLnBrk="0" fontAlgn="base" hangingPunct="0">
        <a:spcBef>
          <a:spcPts val="4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spcBef>
          <a:spcPts val="4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ts val="4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ts val="300"/>
        </a:spcBef>
        <a:spcAft>
          <a:spcPct val="0"/>
        </a:spcAft>
        <a:buFont typeface="Arial"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a:xfrm>
            <a:off x="539750" y="1771650"/>
            <a:ext cx="7805738" cy="2089150"/>
          </a:xfrm>
        </p:spPr>
        <p:txBody>
          <a:bodyPr/>
          <a:lstStyle/>
          <a:p>
            <a:pPr eaLnBrk="1" hangingPunct="1"/>
            <a:r>
              <a:rPr lang="fi-FI" sz="3200" dirty="0"/>
              <a:t>Yrityksen arvon määrittäminen</a:t>
            </a:r>
            <a:endParaRPr lang="en-US" sz="3200" dirty="0"/>
          </a:p>
        </p:txBody>
      </p:sp>
      <p:sp>
        <p:nvSpPr>
          <p:cNvPr id="12290" name="Subtitle 2"/>
          <p:cNvSpPr>
            <a:spLocks noGrp="1"/>
          </p:cNvSpPr>
          <p:nvPr>
            <p:ph type="subTitle" idx="1"/>
          </p:nvPr>
        </p:nvSpPr>
        <p:spPr>
          <a:xfrm>
            <a:off x="573088" y="3143250"/>
            <a:ext cx="6284912" cy="2339975"/>
          </a:xfrm>
        </p:spPr>
        <p:txBody>
          <a:bodyPr/>
          <a:lstStyle/>
          <a:p>
            <a:pPr eaLnBrk="1" hangingPunct="1"/>
            <a:r>
              <a:rPr lang="fi-FI" dirty="0">
                <a:solidFill>
                  <a:schemeClr val="tx1"/>
                </a:solidFill>
                <a:latin typeface="Arial" charset="0"/>
              </a:rPr>
              <a:t>OTK / OTM Ilkka Lahti</a:t>
            </a:r>
          </a:p>
        </p:txBody>
      </p:sp>
      <p:sp>
        <p:nvSpPr>
          <p:cNvPr id="12291" name="Text Placeholder 3"/>
          <p:cNvSpPr>
            <a:spLocks noGrp="1"/>
          </p:cNvSpPr>
          <p:nvPr>
            <p:ph type="body" sz="quarter" idx="11"/>
          </p:nvPr>
        </p:nvSpPr>
        <p:spPr>
          <a:xfrm>
            <a:off x="5145088" y="5961063"/>
            <a:ext cx="1960562" cy="633412"/>
          </a:xfrm>
        </p:spPr>
        <p:txBody>
          <a:bodyPr/>
          <a:lstStyle/>
          <a:p>
            <a:pPr eaLnBrk="1" hangingPunct="1">
              <a:spcBef>
                <a:spcPct val="0"/>
              </a:spcBef>
            </a:pPr>
            <a:endParaRPr lang="en-US"/>
          </a:p>
        </p:txBody>
      </p:sp>
      <p:sp>
        <p:nvSpPr>
          <p:cNvPr id="12292" name="Text Placeholder 18"/>
          <p:cNvSpPr>
            <a:spLocks noGrp="1"/>
          </p:cNvSpPr>
          <p:nvPr>
            <p:ph type="body" sz="quarter" idx="12"/>
          </p:nvPr>
        </p:nvSpPr>
        <p:spPr>
          <a:xfrm>
            <a:off x="7426325" y="5961063"/>
            <a:ext cx="1135063" cy="633412"/>
          </a:xfrm>
        </p:spPr>
        <p:txBody>
          <a:bodyPr/>
          <a:lstStyle/>
          <a:p>
            <a:pPr eaLnBrk="1" hangingPunct="1">
              <a:spcBef>
                <a:spcPct val="0"/>
              </a:spcBef>
            </a:pPr>
            <a:endParaRPr lang="en-US"/>
          </a:p>
        </p:txBody>
      </p:sp>
      <p:sp>
        <p:nvSpPr>
          <p:cNvPr id="12293" name="Text Placeholder 19"/>
          <p:cNvSpPr>
            <a:spLocks noGrp="1"/>
          </p:cNvSpPr>
          <p:nvPr>
            <p:ph type="body" sz="quarter" idx="13"/>
          </p:nvPr>
        </p:nvSpPr>
        <p:spPr>
          <a:xfrm>
            <a:off x="2862263" y="6137275"/>
            <a:ext cx="2027237" cy="457200"/>
          </a:xfrm>
        </p:spPr>
        <p:txBody>
          <a:bodyPr/>
          <a:lstStyle/>
          <a:p>
            <a:pPr eaLnBrk="1" hangingPunct="1">
              <a:spcBef>
                <a:spcPct val="0"/>
              </a:spcBef>
            </a:pPr>
            <a:endParaRPr lang="en-US"/>
          </a:p>
        </p:txBody>
      </p:sp>
      <p:sp>
        <p:nvSpPr>
          <p:cNvPr id="12294" name="Text Placeholder 20"/>
          <p:cNvSpPr>
            <a:spLocks noGrp="1"/>
          </p:cNvSpPr>
          <p:nvPr>
            <p:ph type="body" sz="quarter" idx="14"/>
          </p:nvPr>
        </p:nvSpPr>
        <p:spPr>
          <a:xfrm>
            <a:off x="573088" y="6137275"/>
            <a:ext cx="2047875" cy="457200"/>
          </a:xfrm>
        </p:spPr>
        <p:txBody>
          <a:bodyPr/>
          <a:lstStyle/>
          <a:p>
            <a:pPr eaLnBrk="1" hangingPunct="1">
              <a:spcBef>
                <a:spcPct val="0"/>
              </a:spcBef>
            </a:pPr>
            <a:endParaRPr lang="en-US"/>
          </a:p>
        </p:txBody>
      </p:sp>
      <p:sp>
        <p:nvSpPr>
          <p:cNvPr id="22" name="Text Placeholder 21"/>
          <p:cNvSpPr>
            <a:spLocks noGrp="1"/>
          </p:cNvSpPr>
          <p:nvPr>
            <p:ph type="body" sz="quarter" idx="15"/>
          </p:nvPr>
        </p:nvSpPr>
        <p:spPr>
          <a:xfrm>
            <a:off x="573088" y="5961063"/>
            <a:ext cx="2047875" cy="176212"/>
          </a:xfrm>
        </p:spPr>
        <p:txBody>
          <a:bodyPr rtlCol="0">
            <a:normAutofit lnSpcReduction="10000"/>
          </a:bodyPr>
          <a:lstStyle/>
          <a:p>
            <a:pPr eaLnBrk="1" fontAlgn="auto" hangingPunct="1">
              <a:spcAft>
                <a:spcPts val="0"/>
              </a:spcAft>
              <a:buFont typeface="Arial" pitchFamily="34" charset="0"/>
              <a:buNone/>
              <a:defRPr/>
            </a:pPr>
            <a:endParaRPr lang="fi-FI"/>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p>
            <a:pPr>
              <a:defRPr/>
            </a:pPr>
            <a:fld id="{8D4684D8-F669-45EF-8668-76BAE5FC5841}" type="slidenum">
              <a:rPr lang="fi-FI"/>
              <a:pPr>
                <a:defRPr/>
              </a:pPr>
              <a:t>10</a:t>
            </a:fld>
            <a:endParaRPr lang="fi-FI"/>
          </a:p>
        </p:txBody>
      </p:sp>
      <p:sp>
        <p:nvSpPr>
          <p:cNvPr id="31746" name="Rectangle 2"/>
          <p:cNvSpPr>
            <a:spLocks noGrp="1" noChangeArrowheads="1"/>
          </p:cNvSpPr>
          <p:nvPr>
            <p:ph type="title"/>
          </p:nvPr>
        </p:nvSpPr>
        <p:spPr/>
        <p:txBody>
          <a:bodyPr/>
          <a:lstStyle/>
          <a:p>
            <a:r>
              <a:rPr lang="fi-FI" dirty="0">
                <a:solidFill>
                  <a:srgbClr val="FF0000"/>
                </a:solidFill>
              </a:rPr>
              <a:t>Yrityksen tuottoarvon määrittäminen</a:t>
            </a:r>
          </a:p>
        </p:txBody>
      </p:sp>
      <p:sp>
        <p:nvSpPr>
          <p:cNvPr id="31747" name="Rectangle 3"/>
          <p:cNvSpPr>
            <a:spLocks noGrp="1" noChangeArrowheads="1"/>
          </p:cNvSpPr>
          <p:nvPr>
            <p:ph type="body" idx="1"/>
          </p:nvPr>
        </p:nvSpPr>
        <p:spPr>
          <a:xfrm>
            <a:off x="268288" y="1447800"/>
            <a:ext cx="8767762" cy="4572000"/>
          </a:xfrm>
        </p:spPr>
        <p:txBody>
          <a:bodyPr/>
          <a:lstStyle/>
          <a:p>
            <a:pPr>
              <a:lnSpc>
                <a:spcPct val="90000"/>
              </a:lnSpc>
              <a:buClr>
                <a:srgbClr val="192465"/>
              </a:buClr>
              <a:buFont typeface="Arial" charset="0"/>
              <a:buChar char="•"/>
            </a:pPr>
            <a:r>
              <a:rPr lang="fi-FI" sz="2000" dirty="0"/>
              <a:t>Laskelmaan mukaan otetuista tuloksista lasketaan keskiarvo, joka </a:t>
            </a:r>
            <a:r>
              <a:rPr lang="fi-FI" sz="2000" dirty="0" err="1"/>
              <a:t>pääomitetaan</a:t>
            </a:r>
            <a:r>
              <a:rPr lang="fi-FI" sz="2000" dirty="0"/>
              <a:t> 15 prosentin korkokannalla.</a:t>
            </a:r>
          </a:p>
          <a:p>
            <a:pPr lvl="1">
              <a:lnSpc>
                <a:spcPct val="90000"/>
              </a:lnSpc>
              <a:buClr>
                <a:srgbClr val="192465"/>
              </a:buClr>
              <a:buFont typeface="Arial" charset="0"/>
              <a:buChar char="•"/>
            </a:pPr>
            <a:r>
              <a:rPr lang="fi-FI" sz="1600" dirty="0"/>
              <a:t> Korkokantana voidaan perustellusta syystä käyttää 15 prosenttia alhaisempaa (matala riski) tai korkeampaa (hyvin korkea riski) korkoa.</a:t>
            </a:r>
          </a:p>
          <a:p>
            <a:pPr>
              <a:lnSpc>
                <a:spcPct val="90000"/>
              </a:lnSpc>
              <a:buClr>
                <a:srgbClr val="192465"/>
              </a:buClr>
              <a:buFont typeface="Arial" charset="0"/>
              <a:buChar char="•"/>
            </a:pPr>
            <a:r>
              <a:rPr lang="fi-FI" sz="2000" dirty="0"/>
              <a:t>Tuottoarvon laskenta</a:t>
            </a:r>
          </a:p>
          <a:p>
            <a:pPr lvl="1">
              <a:lnSpc>
                <a:spcPct val="90000"/>
              </a:lnSpc>
              <a:buClr>
                <a:srgbClr val="192465"/>
              </a:buClr>
              <a:buNone/>
            </a:pPr>
            <a:r>
              <a:rPr lang="fi-FI" sz="1600" dirty="0"/>
              <a:t>arvo = keskimääräinen vuositulos /  pääomituskorkokanta.</a:t>
            </a:r>
          </a:p>
          <a:p>
            <a:pPr>
              <a:lnSpc>
                <a:spcPct val="90000"/>
              </a:lnSpc>
              <a:buClr>
                <a:srgbClr val="192465"/>
              </a:buClr>
              <a:buFont typeface="Arial" charset="0"/>
              <a:buChar char="•"/>
            </a:pPr>
            <a:r>
              <a:rPr lang="fi-FI" sz="2000" dirty="0"/>
              <a:t>Esimerkki </a:t>
            </a:r>
          </a:p>
          <a:p>
            <a:pPr>
              <a:lnSpc>
                <a:spcPct val="90000"/>
              </a:lnSpc>
              <a:buClr>
                <a:srgbClr val="192465"/>
              </a:buClr>
              <a:buNone/>
            </a:pPr>
            <a:r>
              <a:rPr lang="fi-FI" sz="2000" dirty="0"/>
              <a:t>	</a:t>
            </a:r>
            <a:r>
              <a:rPr lang="fi-FI" sz="1800" dirty="0"/>
              <a:t>Yhtiön tulos</a:t>
            </a:r>
          </a:p>
          <a:p>
            <a:pPr>
              <a:lnSpc>
                <a:spcPct val="90000"/>
              </a:lnSpc>
              <a:buClr>
                <a:srgbClr val="192465"/>
              </a:buClr>
              <a:buNone/>
            </a:pPr>
            <a:r>
              <a:rPr lang="fi-FI" sz="1800" dirty="0"/>
              <a:t>	1. vuonna +40.000, </a:t>
            </a:r>
          </a:p>
          <a:p>
            <a:pPr>
              <a:lnSpc>
                <a:spcPct val="90000"/>
              </a:lnSpc>
              <a:buClr>
                <a:srgbClr val="192465"/>
              </a:buClr>
              <a:buNone/>
            </a:pPr>
            <a:r>
              <a:rPr lang="fi-FI" sz="1800" dirty="0"/>
              <a:t>	2. vuonna -30.000 ja </a:t>
            </a:r>
          </a:p>
          <a:p>
            <a:pPr>
              <a:lnSpc>
                <a:spcPct val="90000"/>
              </a:lnSpc>
              <a:buClr>
                <a:srgbClr val="192465"/>
              </a:buClr>
              <a:buNone/>
            </a:pPr>
            <a:r>
              <a:rPr lang="fi-FI" sz="1800" dirty="0"/>
              <a:t>	3. vuonna +50.000. </a:t>
            </a:r>
          </a:p>
          <a:p>
            <a:pPr>
              <a:lnSpc>
                <a:spcPct val="90000"/>
              </a:lnSpc>
              <a:buClr>
                <a:srgbClr val="192465"/>
              </a:buClr>
              <a:buNone/>
            </a:pPr>
            <a:r>
              <a:rPr lang="fi-FI" sz="1800" dirty="0"/>
              <a:t>	Vuositulosten keskiarvo on siten (40.000-30.000+50.000)/ 3 = 20.000.</a:t>
            </a:r>
          </a:p>
          <a:p>
            <a:pPr>
              <a:lnSpc>
                <a:spcPct val="90000"/>
              </a:lnSpc>
              <a:buClr>
                <a:srgbClr val="192465"/>
              </a:buClr>
              <a:buNone/>
            </a:pPr>
            <a:r>
              <a:rPr lang="fi-FI" sz="1800" dirty="0"/>
              <a:t>	Yhtiön tuottoarvo 15 prosentin korkokannalla 20.000/0,15 = 133.333,33.</a:t>
            </a:r>
          </a:p>
        </p:txBody>
      </p:sp>
    </p:spTree>
    <p:extLst>
      <p:ext uri="{BB962C8B-B14F-4D97-AF65-F5344CB8AC3E}">
        <p14:creationId xmlns:p14="http://schemas.microsoft.com/office/powerpoint/2010/main" val="2061797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p>
            <a:pPr>
              <a:defRPr/>
            </a:pPr>
            <a:fld id="{8D4684D8-F669-45EF-8668-76BAE5FC5841}" type="slidenum">
              <a:rPr lang="fi-FI"/>
              <a:pPr>
                <a:defRPr/>
              </a:pPr>
              <a:t>11</a:t>
            </a:fld>
            <a:endParaRPr lang="fi-FI"/>
          </a:p>
        </p:txBody>
      </p:sp>
      <p:sp>
        <p:nvSpPr>
          <p:cNvPr id="31746" name="Rectangle 2"/>
          <p:cNvSpPr>
            <a:spLocks noGrp="1" noChangeArrowheads="1"/>
          </p:cNvSpPr>
          <p:nvPr>
            <p:ph type="title"/>
          </p:nvPr>
        </p:nvSpPr>
        <p:spPr/>
        <p:txBody>
          <a:bodyPr/>
          <a:lstStyle/>
          <a:p>
            <a:r>
              <a:rPr lang="fi-FI" dirty="0">
                <a:solidFill>
                  <a:srgbClr val="FF0000"/>
                </a:solidFill>
              </a:rPr>
              <a:t>Yrityksen käypä arvo</a:t>
            </a:r>
          </a:p>
        </p:txBody>
      </p:sp>
      <p:sp>
        <p:nvSpPr>
          <p:cNvPr id="31747" name="Rectangle 3"/>
          <p:cNvSpPr>
            <a:spLocks noGrp="1" noChangeArrowheads="1"/>
          </p:cNvSpPr>
          <p:nvPr>
            <p:ph type="body" idx="1"/>
          </p:nvPr>
        </p:nvSpPr>
        <p:spPr>
          <a:xfrm>
            <a:off x="268288" y="1447800"/>
            <a:ext cx="8767762" cy="4572000"/>
          </a:xfrm>
        </p:spPr>
        <p:txBody>
          <a:bodyPr/>
          <a:lstStyle/>
          <a:p>
            <a:pPr>
              <a:lnSpc>
                <a:spcPct val="90000"/>
              </a:lnSpc>
              <a:buClr>
                <a:srgbClr val="192465"/>
              </a:buClr>
              <a:buFont typeface="Arial" charset="0"/>
              <a:buChar char="•"/>
            </a:pPr>
            <a:r>
              <a:rPr lang="fi-FI" sz="2400" dirty="0"/>
              <a:t>Yrityksen käypä arvo määritetään edellä esitetyllä tavalla lasketun tuottoarvon ja substanssiarvon perusteella</a:t>
            </a:r>
          </a:p>
          <a:p>
            <a:pPr>
              <a:lnSpc>
                <a:spcPct val="90000"/>
              </a:lnSpc>
              <a:buClr>
                <a:srgbClr val="192465"/>
              </a:buClr>
              <a:buFont typeface="Arial" charset="0"/>
              <a:buChar char="•"/>
            </a:pPr>
            <a:r>
              <a:rPr lang="fi-FI" sz="2400" dirty="0"/>
              <a:t>Käypä arvo on tuottoarvon ja substanssiarvon keskiarvon määrä kuitenkin vähintään  substanssiarvo</a:t>
            </a:r>
          </a:p>
          <a:p>
            <a:pPr lvl="1">
              <a:lnSpc>
                <a:spcPct val="90000"/>
              </a:lnSpc>
              <a:buClr>
                <a:srgbClr val="192465"/>
              </a:buClr>
              <a:buNone/>
            </a:pPr>
            <a:endParaRPr lang="fi-FI" sz="1800" dirty="0"/>
          </a:p>
          <a:p>
            <a:pPr lvl="1">
              <a:lnSpc>
                <a:spcPct val="90000"/>
              </a:lnSpc>
              <a:buClr>
                <a:srgbClr val="192465"/>
              </a:buClr>
              <a:buNone/>
            </a:pPr>
            <a:r>
              <a:rPr lang="fi-FI" sz="1800" dirty="0"/>
              <a:t>Esimerkki</a:t>
            </a:r>
          </a:p>
          <a:p>
            <a:pPr lvl="1">
              <a:lnSpc>
                <a:spcPct val="90000"/>
              </a:lnSpc>
              <a:buClr>
                <a:srgbClr val="192465"/>
              </a:buClr>
              <a:buFont typeface="Arial" charset="0"/>
              <a:buChar char="•"/>
            </a:pPr>
            <a:r>
              <a:rPr lang="fi-FI" sz="1800" dirty="0"/>
              <a:t>Yrityksen tuottoarvo on 120.000 euroa ja substanssiarvo on 10.000 euroa. Yrityksen käypä arvo on (120.000+10.000) / 2 = 65.000 euroa.</a:t>
            </a:r>
          </a:p>
          <a:p>
            <a:pPr lvl="1">
              <a:lnSpc>
                <a:spcPct val="90000"/>
              </a:lnSpc>
              <a:buClr>
                <a:srgbClr val="192465"/>
              </a:buClr>
              <a:buFont typeface="Arial" charset="0"/>
              <a:buChar char="•"/>
            </a:pPr>
            <a:endParaRPr lang="fi-FI" sz="1800" dirty="0"/>
          </a:p>
          <a:p>
            <a:pPr lvl="1">
              <a:lnSpc>
                <a:spcPct val="90000"/>
              </a:lnSpc>
              <a:buClr>
                <a:srgbClr val="192465"/>
              </a:buClr>
              <a:buNone/>
            </a:pPr>
            <a:r>
              <a:rPr lang="fi-FI" sz="1800" dirty="0"/>
              <a:t>Esimerkki</a:t>
            </a:r>
          </a:p>
          <a:p>
            <a:pPr lvl="1">
              <a:lnSpc>
                <a:spcPct val="90000"/>
              </a:lnSpc>
              <a:buClr>
                <a:srgbClr val="192465"/>
              </a:buClr>
              <a:buFont typeface="Arial" charset="0"/>
              <a:buChar char="•"/>
            </a:pPr>
            <a:r>
              <a:rPr lang="fi-FI" sz="1800" dirty="0"/>
              <a:t>Yrityksen tuottoarvo on 1.000.000 euroa ja substanssiarvo on 1.200.000 euroa. Yrityksen käypä arvo on 1.200.000 euroa.</a:t>
            </a:r>
          </a:p>
          <a:p>
            <a:pPr lvl="1">
              <a:lnSpc>
                <a:spcPct val="90000"/>
              </a:lnSpc>
              <a:buClr>
                <a:srgbClr val="192465"/>
              </a:buClr>
              <a:buFont typeface="Arial" charset="0"/>
              <a:buChar char="•"/>
            </a:pPr>
            <a:endParaRPr lang="fi-FI" sz="1800" dirty="0"/>
          </a:p>
        </p:txBody>
      </p:sp>
    </p:spTree>
    <p:extLst>
      <p:ext uri="{BB962C8B-B14F-4D97-AF65-F5344CB8AC3E}">
        <p14:creationId xmlns:p14="http://schemas.microsoft.com/office/powerpoint/2010/main" val="2311923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p>
            <a:pPr>
              <a:defRPr/>
            </a:pPr>
            <a:fld id="{8D4684D8-F669-45EF-8668-76BAE5FC5841}" type="slidenum">
              <a:rPr lang="fi-FI"/>
              <a:pPr>
                <a:defRPr/>
              </a:pPr>
              <a:t>12</a:t>
            </a:fld>
            <a:endParaRPr lang="fi-FI"/>
          </a:p>
        </p:txBody>
      </p:sp>
      <p:sp>
        <p:nvSpPr>
          <p:cNvPr id="31746" name="Rectangle 2"/>
          <p:cNvSpPr>
            <a:spLocks noGrp="1" noChangeArrowheads="1"/>
          </p:cNvSpPr>
          <p:nvPr>
            <p:ph type="title"/>
          </p:nvPr>
        </p:nvSpPr>
        <p:spPr/>
        <p:txBody>
          <a:bodyPr/>
          <a:lstStyle/>
          <a:p>
            <a:r>
              <a:rPr lang="fi-FI" dirty="0">
                <a:solidFill>
                  <a:srgbClr val="FF0000"/>
                </a:solidFill>
              </a:rPr>
              <a:t>Yrityksen käypä arvo</a:t>
            </a:r>
          </a:p>
        </p:txBody>
      </p:sp>
      <p:sp>
        <p:nvSpPr>
          <p:cNvPr id="31747" name="Rectangle 3"/>
          <p:cNvSpPr>
            <a:spLocks noGrp="1" noChangeArrowheads="1"/>
          </p:cNvSpPr>
          <p:nvPr>
            <p:ph type="body" idx="1"/>
          </p:nvPr>
        </p:nvSpPr>
        <p:spPr>
          <a:xfrm>
            <a:off x="268288" y="1447800"/>
            <a:ext cx="8767762" cy="4572000"/>
          </a:xfrm>
        </p:spPr>
        <p:txBody>
          <a:bodyPr/>
          <a:lstStyle/>
          <a:p>
            <a:pPr>
              <a:lnSpc>
                <a:spcPct val="90000"/>
              </a:lnSpc>
              <a:buClr>
                <a:srgbClr val="192465"/>
              </a:buClr>
              <a:buFont typeface="Arial" charset="0"/>
              <a:buChar char="•"/>
            </a:pPr>
            <a:r>
              <a:rPr lang="fi-FI" sz="2000" dirty="0"/>
              <a:t>Aina otettava huomioon</a:t>
            </a:r>
          </a:p>
          <a:p>
            <a:pPr lvl="1">
              <a:lnSpc>
                <a:spcPct val="90000"/>
              </a:lnSpc>
              <a:buClr>
                <a:srgbClr val="192465"/>
              </a:buClr>
              <a:buFont typeface="Arial" charset="0"/>
              <a:buChar char="•"/>
            </a:pPr>
            <a:r>
              <a:rPr lang="fi-FI" sz="1600" dirty="0"/>
              <a:t>Määritettävän yrityksen toiminta</a:t>
            </a:r>
          </a:p>
          <a:p>
            <a:pPr lvl="1">
              <a:lnSpc>
                <a:spcPct val="90000"/>
              </a:lnSpc>
              <a:buClr>
                <a:srgbClr val="192465"/>
              </a:buClr>
              <a:buFont typeface="Arial" charset="0"/>
              <a:buChar char="•"/>
            </a:pPr>
            <a:r>
              <a:rPr lang="fi-FI" sz="1600" dirty="0"/>
              <a:t>Tilanne, jossa yrityksen arvoa määritetään. </a:t>
            </a:r>
          </a:p>
          <a:p>
            <a:pPr>
              <a:lnSpc>
                <a:spcPct val="90000"/>
              </a:lnSpc>
              <a:buClr>
                <a:srgbClr val="192465"/>
              </a:buClr>
              <a:buFont typeface="Arial" charset="0"/>
              <a:buChar char="•"/>
            </a:pPr>
            <a:r>
              <a:rPr lang="fi-FI" sz="2000" dirty="0"/>
              <a:t>Tapauskohtaisen arvioinnin tuloksena yrityksen käypä arvo voi perustua painotetusti joko substanssi- tai tuottoarvoon. </a:t>
            </a:r>
          </a:p>
          <a:p>
            <a:pPr lvl="1">
              <a:lnSpc>
                <a:spcPct val="90000"/>
              </a:lnSpc>
              <a:buClr>
                <a:srgbClr val="192465"/>
              </a:buClr>
              <a:buFont typeface="Arial" charset="0"/>
              <a:buChar char="•"/>
            </a:pPr>
            <a:r>
              <a:rPr lang="fi-FI" sz="1600" dirty="0"/>
              <a:t>Tuottoarvon painoarvo voi olla suurempi esimerkiksi silloin, kun yrityksen tulos on jatkuvasti suuri eikä tuloja ole jätetty yritykseen. </a:t>
            </a:r>
          </a:p>
          <a:p>
            <a:pPr lvl="1">
              <a:lnSpc>
                <a:spcPct val="90000"/>
              </a:lnSpc>
              <a:buClr>
                <a:srgbClr val="192465"/>
              </a:buClr>
              <a:buFont typeface="Arial" charset="0"/>
              <a:buChar char="•"/>
            </a:pPr>
            <a:r>
              <a:rPr lang="fi-FI" sz="1600" dirty="0"/>
              <a:t>Tuottoarvon painoarvo on yleensä olennaisesti suurempi ja käypä arvo voidaan määrittää myös pelkän tuottoarvon perusteella ns. ideayrityksissä, joiden arvo perustuu pääasiassa muihin tekijöihin kuin taseessa näkyviin eriin, kuten esimerkiksi ammattitaitoiseen henkilökuntaan, tuotteisiin, palveluihin, aineettomiin oikeuksiin, asiakasverkostoon, markkina- osuuteen tai muihin vastaaviin tekijöihin.</a:t>
            </a:r>
          </a:p>
          <a:p>
            <a:pPr lvl="1">
              <a:lnSpc>
                <a:spcPct val="90000"/>
              </a:lnSpc>
              <a:buClr>
                <a:srgbClr val="192465"/>
              </a:buClr>
              <a:buFont typeface="Arial" charset="0"/>
              <a:buChar char="•"/>
            </a:pPr>
            <a:r>
              <a:rPr lang="fi-FI" sz="1600" dirty="0"/>
              <a:t>Substanssiarvon painoarvo on puolestaan keskimääräistä suurempi ja käypä arvo voidaan tapauskohtaisesti määrittää pelkän substanssiarvon perusteella silloin, kun yrityksen tuottama tulos perustuu olennaisesti yrityksen toiminnasta pois jäävän henkilön työpanokseen. Myös tilanteissa, joissa yritystoimintaa ei ole tarkoitus jatkaa, määritetään yrityksen arvo pelkän substanssiarvon mukaan yritysmuodosta riippumatta.</a:t>
            </a:r>
            <a:endParaRPr lang="fi-FI" sz="1050" dirty="0"/>
          </a:p>
        </p:txBody>
      </p:sp>
    </p:spTree>
    <p:extLst>
      <p:ext uri="{BB962C8B-B14F-4D97-AF65-F5344CB8AC3E}">
        <p14:creationId xmlns:p14="http://schemas.microsoft.com/office/powerpoint/2010/main" val="1722549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p>
            <a:pPr>
              <a:defRPr/>
            </a:pPr>
            <a:fld id="{8D4684D8-F669-45EF-8668-76BAE5FC5841}" type="slidenum">
              <a:rPr lang="fi-FI"/>
              <a:pPr>
                <a:defRPr/>
              </a:pPr>
              <a:t>13</a:t>
            </a:fld>
            <a:endParaRPr lang="fi-FI"/>
          </a:p>
        </p:txBody>
      </p:sp>
      <p:sp>
        <p:nvSpPr>
          <p:cNvPr id="31746" name="Rectangle 2"/>
          <p:cNvSpPr>
            <a:spLocks noGrp="1" noChangeArrowheads="1"/>
          </p:cNvSpPr>
          <p:nvPr>
            <p:ph type="title"/>
          </p:nvPr>
        </p:nvSpPr>
        <p:spPr/>
        <p:txBody>
          <a:bodyPr/>
          <a:lstStyle/>
          <a:p>
            <a:r>
              <a:rPr lang="fi-FI" dirty="0">
                <a:solidFill>
                  <a:srgbClr val="FF0000"/>
                </a:solidFill>
              </a:rPr>
              <a:t>Osakeyhtiön käypä arvo</a:t>
            </a:r>
          </a:p>
        </p:txBody>
      </p:sp>
      <p:sp>
        <p:nvSpPr>
          <p:cNvPr id="31747" name="Rectangle 3"/>
          <p:cNvSpPr>
            <a:spLocks noGrp="1" noChangeArrowheads="1"/>
          </p:cNvSpPr>
          <p:nvPr>
            <p:ph type="body" idx="1"/>
          </p:nvPr>
        </p:nvSpPr>
        <p:spPr>
          <a:xfrm>
            <a:off x="268288" y="1447800"/>
            <a:ext cx="8767762" cy="4572000"/>
          </a:xfrm>
        </p:spPr>
        <p:txBody>
          <a:bodyPr/>
          <a:lstStyle/>
          <a:p>
            <a:pPr>
              <a:lnSpc>
                <a:spcPct val="90000"/>
              </a:lnSpc>
              <a:buClr>
                <a:srgbClr val="192465"/>
              </a:buClr>
              <a:buFont typeface="Arial" charset="0"/>
              <a:buChar char="•"/>
            </a:pPr>
            <a:r>
              <a:rPr lang="fi-FI" sz="2000" dirty="0"/>
              <a:t>Osakkeen käypä arvo saadaan, kun yrityksen käypä arvo jaetaan yhtiön osakkeiden lukumäärällä. </a:t>
            </a:r>
          </a:p>
          <a:p>
            <a:pPr>
              <a:lnSpc>
                <a:spcPct val="90000"/>
              </a:lnSpc>
              <a:buClr>
                <a:srgbClr val="192465"/>
              </a:buClr>
              <a:buFont typeface="Arial" charset="0"/>
              <a:buChar char="•"/>
            </a:pPr>
            <a:r>
              <a:rPr lang="fi-FI" sz="2000" dirty="0"/>
              <a:t>Osakkeiden lukumääränä käytetään verovelvollisuuden syntyhetkellä yhtiön ulkona olevien osakkeiden määrää.</a:t>
            </a:r>
          </a:p>
          <a:p>
            <a:pPr>
              <a:lnSpc>
                <a:spcPct val="90000"/>
              </a:lnSpc>
              <a:buClr>
                <a:srgbClr val="192465"/>
              </a:buClr>
              <a:buFont typeface="Arial" charset="0"/>
              <a:buChar char="•"/>
            </a:pPr>
            <a:r>
              <a:rPr lang="fi-FI" sz="2000" dirty="0"/>
              <a:t>Jos yrityksen nettovarallisuus on negatiivinen, mutta yrityksellä on kuitenkin tuottoarvoa ja yritystoimintaa on tarkoitus jatkaa, otetaan velkojen varat ylittävä osuus huomioon yrityksen käypää arvoa vähentävänä tekijänä</a:t>
            </a:r>
          </a:p>
          <a:p>
            <a:pPr>
              <a:lnSpc>
                <a:spcPct val="90000"/>
              </a:lnSpc>
              <a:buClr>
                <a:srgbClr val="192465"/>
              </a:buClr>
              <a:buNone/>
            </a:pPr>
            <a:r>
              <a:rPr lang="fi-FI" sz="2000" dirty="0"/>
              <a:t> Esimerkki </a:t>
            </a:r>
          </a:p>
          <a:p>
            <a:pPr>
              <a:lnSpc>
                <a:spcPct val="90000"/>
              </a:lnSpc>
              <a:buClr>
                <a:srgbClr val="192465"/>
              </a:buClr>
            </a:pPr>
            <a:r>
              <a:rPr lang="fi-FI" sz="2000" dirty="0"/>
              <a:t>Osakeyhtiön varojen käypä arvo on 100.000 ja velkojen määrä 150.000. Yhtiön tuottoarvo on 200.000 (keskimääräinen tuotto 30.000 viimeisen kolmen vuoden aikana) ja yhtiön toimintaa on tarkoitus jatkaa. Substanssi- ja tuottoarvon keskiarvo on (0+200.000)/2=100.000, josta vähennetään varojen ylimenevä osa veloista 50.000. Yrityksen käyväksi arvoksi saadaan 50.000. </a:t>
            </a:r>
            <a:endParaRPr lang="fi-FI" sz="1600" dirty="0"/>
          </a:p>
        </p:txBody>
      </p:sp>
    </p:spTree>
    <p:extLst>
      <p:ext uri="{BB962C8B-B14F-4D97-AF65-F5344CB8AC3E}">
        <p14:creationId xmlns:p14="http://schemas.microsoft.com/office/powerpoint/2010/main" val="3808627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p>
            <a:pPr>
              <a:defRPr/>
            </a:pPr>
            <a:fld id="{8D4684D8-F669-45EF-8668-76BAE5FC5841}" type="slidenum">
              <a:rPr lang="fi-FI"/>
              <a:pPr>
                <a:defRPr/>
              </a:pPr>
              <a:t>14</a:t>
            </a:fld>
            <a:endParaRPr lang="fi-FI"/>
          </a:p>
        </p:txBody>
      </p:sp>
      <p:sp>
        <p:nvSpPr>
          <p:cNvPr id="31746" name="Rectangle 2"/>
          <p:cNvSpPr>
            <a:spLocks noGrp="1" noChangeArrowheads="1"/>
          </p:cNvSpPr>
          <p:nvPr>
            <p:ph type="title"/>
          </p:nvPr>
        </p:nvSpPr>
        <p:spPr/>
        <p:txBody>
          <a:bodyPr/>
          <a:lstStyle/>
          <a:p>
            <a:r>
              <a:rPr lang="fi-FI" dirty="0">
                <a:solidFill>
                  <a:srgbClr val="FF0000"/>
                </a:solidFill>
              </a:rPr>
              <a:t>Osakeyhtiön käypä arvo</a:t>
            </a:r>
          </a:p>
        </p:txBody>
      </p:sp>
      <p:sp>
        <p:nvSpPr>
          <p:cNvPr id="31747" name="Rectangle 3"/>
          <p:cNvSpPr>
            <a:spLocks noGrp="1" noChangeArrowheads="1"/>
          </p:cNvSpPr>
          <p:nvPr>
            <p:ph type="body" idx="1"/>
          </p:nvPr>
        </p:nvSpPr>
        <p:spPr>
          <a:xfrm>
            <a:off x="268288" y="1447800"/>
            <a:ext cx="8767762" cy="4572000"/>
          </a:xfrm>
        </p:spPr>
        <p:txBody>
          <a:bodyPr/>
          <a:lstStyle/>
          <a:p>
            <a:pPr>
              <a:lnSpc>
                <a:spcPct val="90000"/>
              </a:lnSpc>
              <a:buClr>
                <a:srgbClr val="192465"/>
              </a:buClr>
              <a:buFont typeface="Arial" charset="0"/>
              <a:buChar char="•"/>
            </a:pPr>
            <a:r>
              <a:rPr lang="fi-FI" sz="2000" dirty="0"/>
              <a:t>Osakkeen arvon määrittämisessä ei lähtökohtaisesti oteta huomioon </a:t>
            </a:r>
          </a:p>
          <a:p>
            <a:pPr lvl="1">
              <a:lnSpc>
                <a:spcPct val="90000"/>
              </a:lnSpc>
              <a:buClr>
                <a:srgbClr val="192465"/>
              </a:buClr>
              <a:buFont typeface="Arial" charset="0"/>
              <a:buChar char="•"/>
            </a:pPr>
            <a:r>
              <a:rPr lang="fi-FI" sz="2000" dirty="0"/>
              <a:t>osakkeen kuulumista enemmistö- tai vähemmistöosakkeisiin, </a:t>
            </a:r>
          </a:p>
          <a:p>
            <a:pPr lvl="1">
              <a:lnSpc>
                <a:spcPct val="90000"/>
              </a:lnSpc>
              <a:buClr>
                <a:srgbClr val="192465"/>
              </a:buClr>
              <a:buFont typeface="Arial" charset="0"/>
              <a:buChar char="•"/>
            </a:pPr>
            <a:r>
              <a:rPr lang="fi-FI" sz="2000" dirty="0"/>
              <a:t>osakkeiden erilajisuutta, </a:t>
            </a:r>
          </a:p>
          <a:p>
            <a:pPr lvl="1">
              <a:lnSpc>
                <a:spcPct val="90000"/>
              </a:lnSpc>
              <a:buClr>
                <a:srgbClr val="192465"/>
              </a:buClr>
              <a:buFont typeface="Arial" charset="0"/>
              <a:buChar char="•"/>
            </a:pPr>
            <a:r>
              <a:rPr lang="fi-FI" sz="2000" dirty="0"/>
              <a:t>osakkeeseen liittyvää lunastus- tai suostumuslauseketta tai muuta erityispiirrettä. </a:t>
            </a:r>
          </a:p>
          <a:p>
            <a:pPr>
              <a:lnSpc>
                <a:spcPct val="90000"/>
              </a:lnSpc>
              <a:buClr>
                <a:srgbClr val="192465"/>
              </a:buClr>
              <a:buFont typeface="Arial" charset="0"/>
              <a:buChar char="•"/>
            </a:pPr>
            <a:r>
              <a:rPr lang="fi-FI" sz="2000" dirty="0"/>
              <a:t>Jos tällaisella seikalla on kuitenkin tosiasiassa vaikutusta osakkeen käyvän arvon muodostumiseen, voidaan tekijä perustellusta selvityksestä ottaa huomioon käyvän arvon määrittämisessä. </a:t>
            </a:r>
          </a:p>
          <a:p>
            <a:pPr>
              <a:lnSpc>
                <a:spcPct val="90000"/>
              </a:lnSpc>
              <a:buClr>
                <a:srgbClr val="192465"/>
              </a:buClr>
              <a:buFont typeface="Arial" charset="0"/>
              <a:buChar char="•"/>
            </a:pPr>
            <a:r>
              <a:rPr lang="fi-FI" sz="2000" dirty="0"/>
              <a:t>KHO 2016:18</a:t>
            </a:r>
          </a:p>
          <a:p>
            <a:pPr>
              <a:lnSpc>
                <a:spcPct val="90000"/>
              </a:lnSpc>
              <a:buClr>
                <a:srgbClr val="192465"/>
              </a:buClr>
              <a:buFont typeface="Arial" charset="0"/>
              <a:buChar char="•"/>
            </a:pPr>
            <a:r>
              <a:rPr lang="fi-FI" sz="2000" dirty="0"/>
              <a:t>KHO 2016:104</a:t>
            </a:r>
            <a:endParaRPr lang="fi-FI" sz="1600" dirty="0"/>
          </a:p>
        </p:txBody>
      </p:sp>
    </p:spTree>
    <p:extLst>
      <p:ext uri="{BB962C8B-B14F-4D97-AF65-F5344CB8AC3E}">
        <p14:creationId xmlns:p14="http://schemas.microsoft.com/office/powerpoint/2010/main" val="3069539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KHO 2016:18</a:t>
            </a:r>
          </a:p>
        </p:txBody>
      </p:sp>
      <p:sp>
        <p:nvSpPr>
          <p:cNvPr id="3" name="Content Placeholder 2"/>
          <p:cNvSpPr>
            <a:spLocks noGrp="1"/>
          </p:cNvSpPr>
          <p:nvPr>
            <p:ph idx="1"/>
          </p:nvPr>
        </p:nvSpPr>
        <p:spPr/>
        <p:txBody>
          <a:bodyPr/>
          <a:lstStyle/>
          <a:p>
            <a:r>
              <a:rPr lang="fi-FI" sz="1600" dirty="0"/>
              <a:t>A oli vuonna 2009 ostanut 13 asianajotoimintaa harjoittavan B Oy:n osaketta kauppahinnoilla, jotka olivat vastanneet osakassopimuksessa niin sanotun </a:t>
            </a:r>
            <a:r>
              <a:rPr lang="fi-FI" sz="1600" dirty="0" err="1"/>
              <a:t>naken</a:t>
            </a:r>
            <a:r>
              <a:rPr lang="fi-FI" sz="1600" dirty="0"/>
              <a:t> in </a:t>
            </a:r>
            <a:r>
              <a:rPr lang="fi-FI" sz="1600" dirty="0" err="1"/>
              <a:t>naken</a:t>
            </a:r>
            <a:r>
              <a:rPr lang="fi-FI" sz="1600" dirty="0"/>
              <a:t> </a:t>
            </a:r>
            <a:r>
              <a:rPr lang="fi-FI" sz="1600" dirty="0" err="1"/>
              <a:t>ut</a:t>
            </a:r>
            <a:r>
              <a:rPr lang="fi-FI" sz="1600" dirty="0"/>
              <a:t> -periaatteen mukaisesti sovittua osakkeiden tasearvoa. Osakkeista 11 oli ostettu B Oy:ltä ja kaksi yhtiön osakkaana olleilta asianajajilta. Osakekauppojen jälkeen A oli omistanut yhtiön sadasta osakkeesta 13. Kaksi muuta osakasta olivat omistaneet yhtiön osakkeista kumpikin 42, ja kolme osaketta oli yhtiön itsensä hallussa. </a:t>
            </a:r>
          </a:p>
          <a:p>
            <a:endParaRPr lang="fi-FI" sz="1600" dirty="0"/>
          </a:p>
          <a:p>
            <a:r>
              <a:rPr lang="fi-FI" sz="1600" dirty="0"/>
              <a:t>Toimitetussa verotarkastuksessa osakkeiden </a:t>
            </a:r>
            <a:r>
              <a:rPr lang="fi-FI" sz="1600" u="sng" dirty="0"/>
              <a:t>käypä arvo oli määritetty yhtiön substanssi- ja tuottoarvojen keskiarvon perusteella. </a:t>
            </a:r>
            <a:r>
              <a:rPr lang="fi-FI" sz="1600" dirty="0"/>
              <a:t>Verohallinto oli oikaissut A:n verotusta hänen vahingokseen ja </a:t>
            </a:r>
            <a:r>
              <a:rPr lang="fi-FI" sz="1600" u="sng" dirty="0"/>
              <a:t>lisännyt A:n verotettaviin ansiotuloihin ostettujen osakkeiden käyväksi arvoksi lasketun määrän ja A:n maksamien kauppahintojen erotuksen.</a:t>
            </a:r>
            <a:r>
              <a:rPr lang="fi-FI" sz="1600" dirty="0"/>
              <a:t> Verotuksen </a:t>
            </a:r>
            <a:r>
              <a:rPr lang="fi-FI" sz="1600" u="sng" dirty="0"/>
              <a:t>oikaisulautakunta</a:t>
            </a:r>
            <a:r>
              <a:rPr lang="fi-FI" sz="1600" dirty="0"/>
              <a:t> oli alentanut A:n verotettaviin ansiotuloihin lisätyn määrän vastaamaan verotarkastuksessa lasketun substanssiarvon ja A:n maksamien kauppahintojen välistä erotusta. </a:t>
            </a:r>
            <a:r>
              <a:rPr lang="fi-FI" sz="1600" u="sng" dirty="0"/>
              <a:t>Hallinto-oikeus </a:t>
            </a:r>
            <a:r>
              <a:rPr lang="fi-FI" sz="1600" dirty="0"/>
              <a:t>oli hylännyt Veronsaajien oikeudenvalvontayksikön oikaisulautakunnan päätöksestä tekemän valituksen. </a:t>
            </a:r>
          </a:p>
          <a:p>
            <a:endParaRPr lang="fi-FI" dirty="0"/>
          </a:p>
          <a:p>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extLst>
      <p:ext uri="{BB962C8B-B14F-4D97-AF65-F5344CB8AC3E}">
        <p14:creationId xmlns:p14="http://schemas.microsoft.com/office/powerpoint/2010/main" val="2668909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KHO 2016:18</a:t>
            </a:r>
          </a:p>
        </p:txBody>
      </p:sp>
      <p:sp>
        <p:nvSpPr>
          <p:cNvPr id="3" name="Content Placeholder 2"/>
          <p:cNvSpPr>
            <a:spLocks noGrp="1"/>
          </p:cNvSpPr>
          <p:nvPr>
            <p:ph idx="1"/>
          </p:nvPr>
        </p:nvSpPr>
        <p:spPr>
          <a:xfrm>
            <a:off x="573088" y="1584325"/>
            <a:ext cx="8247384" cy="4135438"/>
          </a:xfrm>
        </p:spPr>
        <p:txBody>
          <a:bodyPr/>
          <a:lstStyle/>
          <a:p>
            <a:r>
              <a:rPr lang="fi-FI" dirty="0"/>
              <a:t>Asiassa oli kyse yhtiöstä, joka tarjosi asiantuntijapalveluja ja jonka osakkaina oli näitä palveluja tarjoavia asiantuntijoita, joista </a:t>
            </a:r>
            <a:r>
              <a:rPr lang="fi-FI" u="sng" dirty="0"/>
              <a:t>yhdelläkään ei ollut määräysvaltaa yhtiössä</a:t>
            </a:r>
            <a:r>
              <a:rPr lang="fi-FI" dirty="0"/>
              <a:t>. </a:t>
            </a:r>
            <a:r>
              <a:rPr lang="fi-FI" u="sng" dirty="0"/>
              <a:t>Osakassopimuksen ehtojen takia osakkeista ei voitu niitä myytäessä saada substanssiarvoa korkeampaa hintaa. </a:t>
            </a:r>
            <a:r>
              <a:rPr lang="fi-FI" dirty="0"/>
              <a:t>Korkein hallinto-oikeus </a:t>
            </a:r>
            <a:r>
              <a:rPr lang="fi-FI" u="sng" dirty="0"/>
              <a:t>hylkäsi Veronsaajien oikeudenvalvontayksikön valituksen, jossa oli vaadittu A:n verotettaviin ansiotuloihin lisätyn määrän korottamista osakkeiden substanssi- ja tuottoarvojen keskiarvojen ja osakkeista maksettujen kauppahinnan erotuksen mukaiseksi. </a:t>
            </a:r>
            <a:r>
              <a:rPr lang="fi-FI" dirty="0"/>
              <a:t>Verovuosi 2009. </a:t>
            </a:r>
          </a:p>
          <a:p>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extLst>
      <p:ext uri="{BB962C8B-B14F-4D97-AF65-F5344CB8AC3E}">
        <p14:creationId xmlns:p14="http://schemas.microsoft.com/office/powerpoint/2010/main" val="3127729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KHO 2016:104</a:t>
            </a:r>
          </a:p>
        </p:txBody>
      </p:sp>
      <p:sp>
        <p:nvSpPr>
          <p:cNvPr id="3" name="Text Placeholder 2"/>
          <p:cNvSpPr>
            <a:spLocks noGrp="1"/>
          </p:cNvSpPr>
          <p:nvPr>
            <p:ph type="body" sz="quarter" idx="13"/>
          </p:nvPr>
        </p:nvSpPr>
        <p:spPr/>
        <p:txBody>
          <a:bodyPr/>
          <a:lstStyle/>
          <a:p>
            <a:endParaRPr lang="fi-FI"/>
          </a:p>
        </p:txBody>
      </p:sp>
      <p:sp>
        <p:nvSpPr>
          <p:cNvPr id="4" name="Text Placeholder 3"/>
          <p:cNvSpPr>
            <a:spLocks noGrp="1"/>
          </p:cNvSpPr>
          <p:nvPr>
            <p:ph type="body" sz="quarter" idx="14"/>
          </p:nvPr>
        </p:nvSpPr>
        <p:spPr/>
        <p:txBody>
          <a:bodyPr/>
          <a:lstStyle/>
          <a:p>
            <a:endParaRPr lang="fi-FI"/>
          </a:p>
        </p:txBody>
      </p:sp>
      <p:sp>
        <p:nvSpPr>
          <p:cNvPr id="5" name="Date Placeholder 4"/>
          <p:cNvSpPr>
            <a:spLocks noGrp="1"/>
          </p:cNvSpPr>
          <p:nvPr>
            <p:ph type="dt" sz="half" idx="15"/>
          </p:nvPr>
        </p:nvSpPr>
        <p:spPr/>
        <p:txBody>
          <a:bodyPr/>
          <a:lstStyle/>
          <a:p>
            <a:pPr>
              <a:defRPr/>
            </a:pPr>
            <a:endParaRPr lang="en-US"/>
          </a:p>
        </p:txBody>
      </p:sp>
      <p:sp>
        <p:nvSpPr>
          <p:cNvPr id="6" name="Footer Placeholder 5"/>
          <p:cNvSpPr>
            <a:spLocks noGrp="1"/>
          </p:cNvSpPr>
          <p:nvPr>
            <p:ph type="ftr" sz="quarter" idx="16"/>
          </p:nvPr>
        </p:nvSpPr>
        <p:spPr/>
        <p:txBody>
          <a:bodyPr/>
          <a:lstStyle/>
          <a:p>
            <a:pPr>
              <a:defRPr/>
            </a:pPr>
            <a:endParaRPr lang="en-US"/>
          </a:p>
        </p:txBody>
      </p:sp>
      <p:sp>
        <p:nvSpPr>
          <p:cNvPr id="7" name="Slide Number Placeholder 6"/>
          <p:cNvSpPr>
            <a:spLocks noGrp="1"/>
          </p:cNvSpPr>
          <p:nvPr>
            <p:ph type="sldNum" sz="quarter" idx="17"/>
          </p:nvPr>
        </p:nvSpPr>
        <p:spPr/>
        <p:txBody>
          <a:bodyPr/>
          <a:lstStyle/>
          <a:p>
            <a:pPr>
              <a:defRPr/>
            </a:pPr>
            <a:fld id="{D75F5E76-6C5C-4CBB-AA5D-7A4D14A6C654}" type="slidenum">
              <a:rPr lang="en-US" smtClean="0"/>
              <a:pPr>
                <a:defRPr/>
              </a:pPr>
              <a:t>17</a:t>
            </a:fld>
            <a:endParaRPr lang="en-US"/>
          </a:p>
        </p:txBody>
      </p:sp>
      <p:sp>
        <p:nvSpPr>
          <p:cNvPr id="8" name="Rectangle 7"/>
          <p:cNvSpPr/>
          <p:nvPr/>
        </p:nvSpPr>
        <p:spPr>
          <a:xfrm>
            <a:off x="639920" y="1594964"/>
            <a:ext cx="7920880" cy="2862322"/>
          </a:xfrm>
          <a:prstGeom prst="rect">
            <a:avLst/>
          </a:prstGeom>
        </p:spPr>
        <p:txBody>
          <a:bodyPr wrap="square">
            <a:spAutoFit/>
          </a:bodyPr>
          <a:lstStyle/>
          <a:p>
            <a:r>
              <a:rPr lang="fi-FI" dirty="0"/>
              <a:t>A:n isä B oli luovuttanut A:lle osakeyhtiön osakkeita. Lahjakirjan mukaan </a:t>
            </a:r>
            <a:r>
              <a:rPr lang="fi-FI" u="sng" dirty="0"/>
              <a:t>lahjaan ei sisältynyt lahjanantajan osuus sijoitetun vapaan oman pääoman rahastoon, joka muodosti lahjoituksen aikaan suurimman osan yhtiön varallisuudesta</a:t>
            </a:r>
            <a:r>
              <a:rPr lang="fi-FI" dirty="0"/>
              <a:t>. A omisti kyseisen yhtiön osakkeita myös ennen tätä lahjoitusta. Yhtiön henkilöosakkaat olivat ennen osakkeiden lahjoittamista tehneet osakassopimuksen, jonka mukaan </a:t>
            </a:r>
            <a:r>
              <a:rPr lang="fi-FI" u="sng" dirty="0"/>
              <a:t>sijoitetun vapaan oman pääoman rahaston varat jaetaan osakeomistuksesta poikkeavalla tavalla, koska sijoitukset oli tehty osakeomistusten suhteesta poiketen</a:t>
            </a:r>
            <a:r>
              <a:rPr lang="fi-FI" dirty="0"/>
              <a:t>. Myös A oli sitoutunut tähän sopimukseen, jonka mukaan rahaston varoja ei jaettu lainkaan hänelle. </a:t>
            </a:r>
          </a:p>
        </p:txBody>
      </p:sp>
    </p:spTree>
    <p:extLst>
      <p:ext uri="{BB962C8B-B14F-4D97-AF65-F5344CB8AC3E}">
        <p14:creationId xmlns:p14="http://schemas.microsoft.com/office/powerpoint/2010/main" val="1542978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KHO 2016:104</a:t>
            </a:r>
          </a:p>
        </p:txBody>
      </p:sp>
      <p:sp>
        <p:nvSpPr>
          <p:cNvPr id="3" name="Text Placeholder 2"/>
          <p:cNvSpPr>
            <a:spLocks noGrp="1"/>
          </p:cNvSpPr>
          <p:nvPr>
            <p:ph type="body" sz="quarter" idx="13"/>
          </p:nvPr>
        </p:nvSpPr>
        <p:spPr/>
        <p:txBody>
          <a:bodyPr/>
          <a:lstStyle/>
          <a:p>
            <a:endParaRPr lang="fi-FI"/>
          </a:p>
        </p:txBody>
      </p:sp>
      <p:sp>
        <p:nvSpPr>
          <p:cNvPr id="4" name="Text Placeholder 3"/>
          <p:cNvSpPr>
            <a:spLocks noGrp="1"/>
          </p:cNvSpPr>
          <p:nvPr>
            <p:ph type="body" sz="quarter" idx="14"/>
          </p:nvPr>
        </p:nvSpPr>
        <p:spPr/>
        <p:txBody>
          <a:bodyPr/>
          <a:lstStyle/>
          <a:p>
            <a:endParaRPr lang="fi-FI"/>
          </a:p>
        </p:txBody>
      </p:sp>
      <p:sp>
        <p:nvSpPr>
          <p:cNvPr id="5" name="Date Placeholder 4"/>
          <p:cNvSpPr>
            <a:spLocks noGrp="1"/>
          </p:cNvSpPr>
          <p:nvPr>
            <p:ph type="dt" sz="half" idx="15"/>
          </p:nvPr>
        </p:nvSpPr>
        <p:spPr/>
        <p:txBody>
          <a:bodyPr/>
          <a:lstStyle/>
          <a:p>
            <a:pPr>
              <a:defRPr/>
            </a:pPr>
            <a:endParaRPr lang="en-US"/>
          </a:p>
        </p:txBody>
      </p:sp>
      <p:sp>
        <p:nvSpPr>
          <p:cNvPr id="6" name="Footer Placeholder 5"/>
          <p:cNvSpPr>
            <a:spLocks noGrp="1"/>
          </p:cNvSpPr>
          <p:nvPr>
            <p:ph type="ftr" sz="quarter" idx="16"/>
          </p:nvPr>
        </p:nvSpPr>
        <p:spPr/>
        <p:txBody>
          <a:bodyPr/>
          <a:lstStyle/>
          <a:p>
            <a:pPr>
              <a:defRPr/>
            </a:pPr>
            <a:endParaRPr lang="en-US"/>
          </a:p>
        </p:txBody>
      </p:sp>
      <p:sp>
        <p:nvSpPr>
          <p:cNvPr id="7" name="Slide Number Placeholder 6"/>
          <p:cNvSpPr>
            <a:spLocks noGrp="1"/>
          </p:cNvSpPr>
          <p:nvPr>
            <p:ph type="sldNum" sz="quarter" idx="17"/>
          </p:nvPr>
        </p:nvSpPr>
        <p:spPr/>
        <p:txBody>
          <a:bodyPr/>
          <a:lstStyle/>
          <a:p>
            <a:pPr>
              <a:defRPr/>
            </a:pPr>
            <a:fld id="{D75F5E76-6C5C-4CBB-AA5D-7A4D14A6C654}" type="slidenum">
              <a:rPr lang="en-US" smtClean="0"/>
              <a:pPr>
                <a:defRPr/>
              </a:pPr>
              <a:t>18</a:t>
            </a:fld>
            <a:endParaRPr lang="en-US"/>
          </a:p>
        </p:txBody>
      </p:sp>
      <p:sp>
        <p:nvSpPr>
          <p:cNvPr id="8" name="Rectangle 7"/>
          <p:cNvSpPr/>
          <p:nvPr/>
        </p:nvSpPr>
        <p:spPr>
          <a:xfrm>
            <a:off x="573088" y="989096"/>
            <a:ext cx="7920880" cy="3970318"/>
          </a:xfrm>
          <a:prstGeom prst="rect">
            <a:avLst/>
          </a:prstGeom>
        </p:spPr>
        <p:txBody>
          <a:bodyPr wrap="square">
            <a:spAutoFit/>
          </a:bodyPr>
          <a:lstStyle/>
          <a:p>
            <a:endParaRPr lang="fi-FI" dirty="0"/>
          </a:p>
          <a:p>
            <a:r>
              <a:rPr lang="fi-FI" u="sng" dirty="0"/>
              <a:t>Koska yhtiöjärjestyksessä ei ollut määräyksiä osakkeiden tuottamista erilaisista oikeuksista yhtiön varoja jaettaessa, korkein hallinto-oikeus katsoi, että osakkeiden arvona lahjaverotuksessa oli voitu pitää yhtiön koko substanssiarvon perusteella laskettua arvoa</a:t>
            </a:r>
            <a:r>
              <a:rPr lang="fi-FI" dirty="0"/>
              <a:t>. Kun lahjakirjaan sisältyi kuitenkin ehto sijoitetun vapaan oman pääoman rahaston varojen kuulumisesta lahjanantajalle ja kun A oli sitoutunut varojenjakoon siten, että hän ei saanut itselleen rahaston varoja yhtiön jakaessa niitä, korkein hallinto-oikeus katsoi, että </a:t>
            </a:r>
            <a:r>
              <a:rPr lang="fi-FI" u="sng" dirty="0"/>
              <a:t>kysymyksessä oli sellainen rahassa arvioitavissa oleva lahjanantajalle kuulunut etuus, jonka arvo oli otettava vähennyksenä huomioon lahjaverotusta toimitettaessa</a:t>
            </a:r>
            <a:r>
              <a:rPr lang="fi-FI" dirty="0"/>
              <a:t>. Korkein hallinto-oikeus katsoi, että yhtiön substanssiarvon perusteella lasketusta osakkeiden arvosta oli vähennettävä se osa, joka oli perustunut yhtiöllä olleen sijoitetun vapaan oman pääoman rahaston arvoon. Verovuosi 2010. </a:t>
            </a:r>
          </a:p>
        </p:txBody>
      </p:sp>
    </p:spTree>
    <p:extLst>
      <p:ext uri="{BB962C8B-B14F-4D97-AF65-F5344CB8AC3E}">
        <p14:creationId xmlns:p14="http://schemas.microsoft.com/office/powerpoint/2010/main" val="22155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p>
            <a:pPr>
              <a:defRPr/>
            </a:pPr>
            <a:fld id="{8D4684D8-F669-45EF-8668-76BAE5FC5841}" type="slidenum">
              <a:rPr lang="fi-FI"/>
              <a:pPr>
                <a:defRPr/>
              </a:pPr>
              <a:t>2</a:t>
            </a:fld>
            <a:endParaRPr lang="fi-FI"/>
          </a:p>
        </p:txBody>
      </p:sp>
      <p:sp>
        <p:nvSpPr>
          <p:cNvPr id="31746" name="Rectangle 2"/>
          <p:cNvSpPr>
            <a:spLocks noGrp="1" noChangeArrowheads="1"/>
          </p:cNvSpPr>
          <p:nvPr>
            <p:ph type="title"/>
          </p:nvPr>
        </p:nvSpPr>
        <p:spPr/>
        <p:txBody>
          <a:bodyPr/>
          <a:lstStyle/>
          <a:p>
            <a:r>
              <a:rPr lang="fi-FI" dirty="0">
                <a:solidFill>
                  <a:srgbClr val="FF0000"/>
                </a:solidFill>
              </a:rPr>
              <a:t>Yrityksen arvon määrittäminen</a:t>
            </a:r>
          </a:p>
        </p:txBody>
      </p:sp>
      <p:sp>
        <p:nvSpPr>
          <p:cNvPr id="31747" name="Rectangle 3"/>
          <p:cNvSpPr>
            <a:spLocks noGrp="1" noChangeArrowheads="1"/>
          </p:cNvSpPr>
          <p:nvPr>
            <p:ph type="body" idx="1"/>
          </p:nvPr>
        </p:nvSpPr>
        <p:spPr>
          <a:xfrm>
            <a:off x="268288" y="1447800"/>
            <a:ext cx="8767762" cy="4572000"/>
          </a:xfrm>
        </p:spPr>
        <p:txBody>
          <a:bodyPr/>
          <a:lstStyle/>
          <a:p>
            <a:pPr>
              <a:lnSpc>
                <a:spcPct val="90000"/>
              </a:lnSpc>
              <a:buClr>
                <a:srgbClr val="192465"/>
              </a:buClr>
              <a:buFont typeface="Arial" charset="0"/>
              <a:buChar char="•"/>
            </a:pPr>
            <a:r>
              <a:rPr lang="fi-FI" sz="2000" dirty="0"/>
              <a:t>Käypänä arvona pidetään todennäköistä luovutushintaa.</a:t>
            </a:r>
          </a:p>
          <a:p>
            <a:pPr>
              <a:lnSpc>
                <a:spcPct val="90000"/>
              </a:lnSpc>
              <a:buClr>
                <a:srgbClr val="192465"/>
              </a:buClr>
              <a:buFont typeface="Arial" charset="0"/>
              <a:buChar char="•"/>
            </a:pPr>
            <a:r>
              <a:rPr lang="fi-FI" sz="2000" dirty="0"/>
              <a:t>Osakeyhtiön osakkeen käypä arvo määritetään ensisijaisesti saman yhtiön osakkeista maksettujen eli vertailuluovutuksissa käytettyjen kauppahintojen perusteella.</a:t>
            </a:r>
          </a:p>
          <a:p>
            <a:pPr>
              <a:lnSpc>
                <a:spcPct val="90000"/>
              </a:lnSpc>
              <a:buClr>
                <a:srgbClr val="192465"/>
              </a:buClr>
              <a:buFont typeface="Arial" charset="0"/>
              <a:buChar char="•"/>
            </a:pPr>
            <a:r>
              <a:rPr lang="fi-FI" sz="2000" dirty="0"/>
              <a:t>Vertailukelpoisuudelta edellytetään, että vertailuluovutus on tapahtunut lähellä verovelvollisuuden syntyhetkeä ja luovutuksen osapuolina ovat toisistaan riippumattomat tahot vapaassa markkinatilanteessa.  </a:t>
            </a:r>
          </a:p>
          <a:p>
            <a:pPr>
              <a:lnSpc>
                <a:spcPct val="90000"/>
              </a:lnSpc>
              <a:buClr>
                <a:srgbClr val="192465"/>
              </a:buClr>
              <a:buFont typeface="Arial" charset="0"/>
              <a:buChar char="•"/>
            </a:pPr>
            <a:r>
              <a:rPr lang="fi-FI" sz="2000" dirty="0"/>
              <a:t>Markkinaehtoisuuden ja ajallisen läheisyyden lisäksi muut seikat huomioitava</a:t>
            </a:r>
          </a:p>
          <a:p>
            <a:pPr lvl="1">
              <a:lnSpc>
                <a:spcPct val="90000"/>
              </a:lnSpc>
              <a:buClr>
                <a:srgbClr val="192465"/>
              </a:buClr>
              <a:buFont typeface="Arial" charset="0"/>
              <a:buChar char="•"/>
            </a:pPr>
            <a:r>
              <a:rPr lang="fi-FI" sz="1600" dirty="0"/>
              <a:t>esimerkiksi </a:t>
            </a:r>
            <a:r>
              <a:rPr lang="fi-FI" sz="1600" dirty="0" err="1"/>
              <a:t>moniääniosakkeista</a:t>
            </a:r>
            <a:r>
              <a:rPr lang="fi-FI" sz="1600" dirty="0"/>
              <a:t> maksettu epätavallisen korkea kauppahinta päätäntävallan saavuttamiseksi ei osoita muiden osakkeiden käypää arvoa.</a:t>
            </a:r>
          </a:p>
          <a:p>
            <a:pPr lvl="1">
              <a:lnSpc>
                <a:spcPct val="90000"/>
              </a:lnSpc>
              <a:buClr>
                <a:srgbClr val="192465"/>
              </a:buClr>
              <a:buFont typeface="Arial" charset="0"/>
              <a:buChar char="•"/>
            </a:pPr>
            <a:r>
              <a:rPr lang="fi-FI" sz="1600" dirty="0"/>
              <a:t>jos yrityksen arvo perustuu osakkuudestaan luopuvan henkilön osaamiseen ja työpanokseen, eikä omistuksesta luopuva henkilö jatka yrityksessä. </a:t>
            </a:r>
          </a:p>
          <a:p>
            <a:pPr>
              <a:lnSpc>
                <a:spcPct val="90000"/>
              </a:lnSpc>
              <a:buClr>
                <a:srgbClr val="192465"/>
              </a:buClr>
              <a:buFont typeface="Arial" charset="0"/>
              <a:buChar char="•"/>
            </a:pPr>
            <a:endParaRPr lang="fi-FI" sz="2000" dirty="0"/>
          </a:p>
        </p:txBody>
      </p:sp>
    </p:spTree>
    <p:extLst>
      <p:ext uri="{BB962C8B-B14F-4D97-AF65-F5344CB8AC3E}">
        <p14:creationId xmlns:p14="http://schemas.microsoft.com/office/powerpoint/2010/main" val="741471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p>
            <a:pPr>
              <a:defRPr/>
            </a:pPr>
            <a:fld id="{8D4684D8-F669-45EF-8668-76BAE5FC5841}" type="slidenum">
              <a:rPr lang="fi-FI"/>
              <a:pPr>
                <a:defRPr/>
              </a:pPr>
              <a:t>3</a:t>
            </a:fld>
            <a:endParaRPr lang="fi-FI"/>
          </a:p>
        </p:txBody>
      </p:sp>
      <p:sp>
        <p:nvSpPr>
          <p:cNvPr id="31746" name="Rectangle 2"/>
          <p:cNvSpPr>
            <a:spLocks noGrp="1" noChangeArrowheads="1"/>
          </p:cNvSpPr>
          <p:nvPr>
            <p:ph type="title"/>
          </p:nvPr>
        </p:nvSpPr>
        <p:spPr/>
        <p:txBody>
          <a:bodyPr/>
          <a:lstStyle/>
          <a:p>
            <a:r>
              <a:rPr lang="fi-FI" dirty="0">
                <a:solidFill>
                  <a:srgbClr val="FF0000"/>
                </a:solidFill>
              </a:rPr>
              <a:t>Yrityksen arvon määrittäminen</a:t>
            </a:r>
          </a:p>
        </p:txBody>
      </p:sp>
      <p:sp>
        <p:nvSpPr>
          <p:cNvPr id="31747" name="Rectangle 3"/>
          <p:cNvSpPr>
            <a:spLocks noGrp="1" noChangeArrowheads="1"/>
          </p:cNvSpPr>
          <p:nvPr>
            <p:ph type="body" idx="1"/>
          </p:nvPr>
        </p:nvSpPr>
        <p:spPr>
          <a:xfrm>
            <a:off x="268288" y="1447800"/>
            <a:ext cx="8767762" cy="4572000"/>
          </a:xfrm>
        </p:spPr>
        <p:txBody>
          <a:bodyPr/>
          <a:lstStyle/>
          <a:p>
            <a:pPr>
              <a:lnSpc>
                <a:spcPct val="90000"/>
              </a:lnSpc>
              <a:buClr>
                <a:srgbClr val="192465"/>
              </a:buClr>
              <a:buFont typeface="Arial" charset="0"/>
              <a:buChar char="•"/>
            </a:pPr>
            <a:r>
              <a:rPr lang="fi-FI" sz="2400" dirty="0"/>
              <a:t>Jos vertailukauppoja ei ole, arvo määritellään verotuksessa yleensä substanssiarvon ja tuottoarvon perusteella.</a:t>
            </a:r>
          </a:p>
          <a:p>
            <a:pPr lvl="1">
              <a:lnSpc>
                <a:spcPct val="90000"/>
              </a:lnSpc>
              <a:buClr>
                <a:srgbClr val="192465"/>
              </a:buClr>
              <a:buFont typeface="Arial" charset="0"/>
              <a:buChar char="•"/>
            </a:pPr>
            <a:r>
              <a:rPr lang="fi-FI" sz="1800" dirty="0"/>
              <a:t>Varovaista arvostamista</a:t>
            </a:r>
          </a:p>
          <a:p>
            <a:pPr lvl="1">
              <a:lnSpc>
                <a:spcPct val="90000"/>
              </a:lnSpc>
              <a:buClr>
                <a:srgbClr val="192465"/>
              </a:buClr>
              <a:buFont typeface="Arial" charset="0"/>
              <a:buChar char="•"/>
            </a:pPr>
            <a:r>
              <a:rPr lang="fi-FI" sz="1800" dirty="0"/>
              <a:t>Kaavamaista arvostamista</a:t>
            </a:r>
          </a:p>
          <a:p>
            <a:pPr lvl="1">
              <a:lnSpc>
                <a:spcPct val="90000"/>
              </a:lnSpc>
              <a:buClr>
                <a:srgbClr val="192465"/>
              </a:buClr>
              <a:buFont typeface="Arial" charset="0"/>
              <a:buChar char="•"/>
            </a:pPr>
            <a:r>
              <a:rPr lang="fi-FI" sz="1800" dirty="0"/>
              <a:t>Aina minimiarvo substanssiarvo</a:t>
            </a:r>
          </a:p>
          <a:p>
            <a:pPr>
              <a:lnSpc>
                <a:spcPct val="90000"/>
              </a:lnSpc>
              <a:buClr>
                <a:srgbClr val="192465"/>
              </a:buClr>
              <a:buFont typeface="Arial" charset="0"/>
              <a:buChar char="•"/>
            </a:pPr>
            <a:endParaRPr lang="fi-FI" sz="2400" dirty="0"/>
          </a:p>
        </p:txBody>
      </p:sp>
    </p:spTree>
    <p:extLst>
      <p:ext uri="{BB962C8B-B14F-4D97-AF65-F5344CB8AC3E}">
        <p14:creationId xmlns:p14="http://schemas.microsoft.com/office/powerpoint/2010/main" val="3857400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p>
            <a:pPr>
              <a:defRPr/>
            </a:pPr>
            <a:fld id="{8D4684D8-F669-45EF-8668-76BAE5FC5841}" type="slidenum">
              <a:rPr lang="fi-FI"/>
              <a:pPr>
                <a:defRPr/>
              </a:pPr>
              <a:t>4</a:t>
            </a:fld>
            <a:endParaRPr lang="fi-FI"/>
          </a:p>
        </p:txBody>
      </p:sp>
      <p:sp>
        <p:nvSpPr>
          <p:cNvPr id="31746" name="Rectangle 2"/>
          <p:cNvSpPr>
            <a:spLocks noGrp="1" noChangeArrowheads="1"/>
          </p:cNvSpPr>
          <p:nvPr>
            <p:ph type="title"/>
          </p:nvPr>
        </p:nvSpPr>
        <p:spPr/>
        <p:txBody>
          <a:bodyPr/>
          <a:lstStyle/>
          <a:p>
            <a:r>
              <a:rPr lang="fi-FI" dirty="0">
                <a:solidFill>
                  <a:srgbClr val="FF0000"/>
                </a:solidFill>
              </a:rPr>
              <a:t>Yrityksen substanssiarvon määrittäminen</a:t>
            </a:r>
          </a:p>
        </p:txBody>
      </p:sp>
      <p:sp>
        <p:nvSpPr>
          <p:cNvPr id="31747" name="Rectangle 3"/>
          <p:cNvSpPr>
            <a:spLocks noGrp="1" noChangeArrowheads="1"/>
          </p:cNvSpPr>
          <p:nvPr>
            <p:ph type="body" idx="1"/>
          </p:nvPr>
        </p:nvSpPr>
        <p:spPr>
          <a:xfrm>
            <a:off x="268288" y="1447800"/>
            <a:ext cx="8767762" cy="4572000"/>
          </a:xfrm>
        </p:spPr>
        <p:txBody>
          <a:bodyPr/>
          <a:lstStyle/>
          <a:p>
            <a:pPr>
              <a:lnSpc>
                <a:spcPct val="90000"/>
              </a:lnSpc>
              <a:buClr>
                <a:srgbClr val="192465"/>
              </a:buClr>
              <a:buFont typeface="Arial" charset="0"/>
              <a:buChar char="•"/>
            </a:pPr>
            <a:r>
              <a:rPr lang="fi-FI" sz="2000" dirty="0"/>
              <a:t>Substanssiarvo saadaan, kun yrityksen varoista vähennetään yrityksen velat. </a:t>
            </a:r>
          </a:p>
          <a:p>
            <a:pPr>
              <a:lnSpc>
                <a:spcPct val="90000"/>
              </a:lnSpc>
              <a:buClr>
                <a:srgbClr val="192465"/>
              </a:buClr>
              <a:buFont typeface="Arial" charset="0"/>
              <a:buChar char="•"/>
            </a:pPr>
            <a:r>
              <a:rPr lang="fi-FI" sz="2000" dirty="0"/>
              <a:t>Huomioidaan osakeyhtiön ja henkilöyhtiön kaikkiin tulolähteisiin sekä liikkeen- ja ammatinharjoittajan elinkeinotoimintaan kuuluvat varat ja velat.</a:t>
            </a:r>
          </a:p>
          <a:p>
            <a:pPr>
              <a:lnSpc>
                <a:spcPct val="90000"/>
              </a:lnSpc>
              <a:buClr>
                <a:srgbClr val="192465"/>
              </a:buClr>
              <a:buFont typeface="Arial" charset="0"/>
              <a:buChar char="•"/>
            </a:pPr>
            <a:r>
              <a:rPr lang="fi-FI" sz="2000" dirty="0"/>
              <a:t>Varat ja velat verovelvollisuuden alkamisajankohtaan nähden viimeksi päättyneen tilikauden taseen mukaan. </a:t>
            </a:r>
          </a:p>
          <a:p>
            <a:pPr>
              <a:lnSpc>
                <a:spcPct val="90000"/>
              </a:lnSpc>
              <a:buClr>
                <a:srgbClr val="192465"/>
              </a:buClr>
              <a:buFont typeface="Arial" charset="0"/>
              <a:buChar char="•"/>
            </a:pPr>
            <a:r>
              <a:rPr lang="fi-FI" sz="2000" dirty="0"/>
              <a:t>Jos tilikausi on päättymässä 2 kk kuluessa verovelvollisuuden alkamisajankohdasta, voidaan käyttää pian päättyvältä tilikaudelta laadittua tasetta. </a:t>
            </a:r>
          </a:p>
          <a:p>
            <a:pPr>
              <a:lnSpc>
                <a:spcPct val="90000"/>
              </a:lnSpc>
              <a:buClr>
                <a:srgbClr val="192465"/>
              </a:buClr>
              <a:buFont typeface="Arial" charset="0"/>
              <a:buChar char="•"/>
            </a:pPr>
            <a:r>
              <a:rPr lang="fi-FI" sz="2000" dirty="0"/>
              <a:t>Myös osatilikaudelta laaditun tilinpäätöksen mukaista tasetta, jos yhtiökokous on vahvistanut </a:t>
            </a:r>
          </a:p>
          <a:p>
            <a:pPr>
              <a:lnSpc>
                <a:spcPct val="90000"/>
              </a:lnSpc>
              <a:buClr>
                <a:srgbClr val="192465"/>
              </a:buClr>
              <a:buFont typeface="Arial" charset="0"/>
              <a:buChar char="•"/>
            </a:pPr>
            <a:r>
              <a:rPr lang="fi-FI" sz="2000" dirty="0"/>
              <a:t>Tasetta oikaistaan tarvittaessa</a:t>
            </a:r>
          </a:p>
        </p:txBody>
      </p:sp>
    </p:spTree>
    <p:extLst>
      <p:ext uri="{BB962C8B-B14F-4D97-AF65-F5344CB8AC3E}">
        <p14:creationId xmlns:p14="http://schemas.microsoft.com/office/powerpoint/2010/main" val="2198573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p>
            <a:pPr>
              <a:defRPr/>
            </a:pPr>
            <a:fld id="{8D4684D8-F669-45EF-8668-76BAE5FC5841}" type="slidenum">
              <a:rPr lang="fi-FI"/>
              <a:pPr>
                <a:defRPr/>
              </a:pPr>
              <a:t>5</a:t>
            </a:fld>
            <a:endParaRPr lang="fi-FI"/>
          </a:p>
        </p:txBody>
      </p:sp>
      <p:sp>
        <p:nvSpPr>
          <p:cNvPr id="31746" name="Rectangle 2"/>
          <p:cNvSpPr>
            <a:spLocks noGrp="1" noChangeArrowheads="1"/>
          </p:cNvSpPr>
          <p:nvPr>
            <p:ph type="title"/>
          </p:nvPr>
        </p:nvSpPr>
        <p:spPr/>
        <p:txBody>
          <a:bodyPr/>
          <a:lstStyle/>
          <a:p>
            <a:r>
              <a:rPr lang="fi-FI" dirty="0">
                <a:solidFill>
                  <a:srgbClr val="FF0000"/>
                </a:solidFill>
              </a:rPr>
              <a:t>Yrityksen substanssiarvon määrittäminen</a:t>
            </a:r>
          </a:p>
        </p:txBody>
      </p:sp>
      <p:sp>
        <p:nvSpPr>
          <p:cNvPr id="31747" name="Rectangle 3"/>
          <p:cNvSpPr>
            <a:spLocks noGrp="1" noChangeArrowheads="1"/>
          </p:cNvSpPr>
          <p:nvPr>
            <p:ph type="body" idx="1"/>
          </p:nvPr>
        </p:nvSpPr>
        <p:spPr>
          <a:xfrm>
            <a:off x="268288" y="1447800"/>
            <a:ext cx="8767762" cy="4572000"/>
          </a:xfrm>
        </p:spPr>
        <p:txBody>
          <a:bodyPr/>
          <a:lstStyle/>
          <a:p>
            <a:pPr>
              <a:lnSpc>
                <a:spcPct val="90000"/>
              </a:lnSpc>
              <a:buClr>
                <a:srgbClr val="192465"/>
              </a:buClr>
              <a:buFont typeface="Arial" charset="0"/>
              <a:buChar char="•"/>
            </a:pPr>
            <a:r>
              <a:rPr lang="fi-FI" sz="2400" dirty="0"/>
              <a:t>Substanssiarvoa laskettaessa yrityksen varat ja velat arvostetaan niiden käypään arvoon. </a:t>
            </a:r>
          </a:p>
          <a:p>
            <a:pPr>
              <a:lnSpc>
                <a:spcPct val="90000"/>
              </a:lnSpc>
              <a:buClr>
                <a:srgbClr val="192465"/>
              </a:buClr>
              <a:buFont typeface="Arial" charset="0"/>
              <a:buChar char="•"/>
            </a:pPr>
            <a:r>
              <a:rPr lang="fi-FI" sz="2400" dirty="0"/>
              <a:t>Yksittäisen varallisuuserän käypä arvo määritetään joko tasearvon tai muun käytettävissä olevan tiedon perusteella. </a:t>
            </a:r>
          </a:p>
          <a:p>
            <a:pPr lvl="1">
              <a:lnSpc>
                <a:spcPct val="90000"/>
              </a:lnSpc>
              <a:buClr>
                <a:srgbClr val="192465"/>
              </a:buClr>
              <a:buFont typeface="Arial" charset="0"/>
              <a:buChar char="•"/>
            </a:pPr>
            <a:r>
              <a:rPr lang="fi-FI" sz="1800" dirty="0"/>
              <a:t>Ei verotuksessa poistamattomia hankintamenoja</a:t>
            </a:r>
          </a:p>
          <a:p>
            <a:pPr>
              <a:lnSpc>
                <a:spcPct val="90000"/>
              </a:lnSpc>
              <a:buClr>
                <a:srgbClr val="192465"/>
              </a:buClr>
              <a:buFont typeface="Arial" charset="0"/>
              <a:buChar char="•"/>
            </a:pPr>
            <a:r>
              <a:rPr lang="fi-FI" sz="2400" dirty="0"/>
              <a:t>Perustamis- ja järjestelymenoilla ei arvoa</a:t>
            </a:r>
          </a:p>
          <a:p>
            <a:pPr>
              <a:lnSpc>
                <a:spcPct val="90000"/>
              </a:lnSpc>
              <a:buClr>
                <a:srgbClr val="192465"/>
              </a:buClr>
              <a:buFont typeface="Arial" charset="0"/>
              <a:buChar char="•"/>
            </a:pPr>
            <a:r>
              <a:rPr lang="fi-FI" sz="2400" dirty="0"/>
              <a:t>Tutkimus- ja kehittämismenot sekä liikearvo (</a:t>
            </a:r>
            <a:r>
              <a:rPr lang="fi-FI" sz="2400" dirty="0" err="1"/>
              <a:t>goodwill</a:t>
            </a:r>
            <a:r>
              <a:rPr lang="fi-FI" sz="2400" dirty="0"/>
              <a:t>) ja aineettomat oikeudet (immateriaalioikeudet) arvostetaan tase-arvoon </a:t>
            </a:r>
          </a:p>
          <a:p>
            <a:pPr lvl="1">
              <a:lnSpc>
                <a:spcPct val="90000"/>
              </a:lnSpc>
              <a:buClr>
                <a:srgbClr val="192465"/>
              </a:buClr>
              <a:buFont typeface="Arial" charset="0"/>
              <a:buChar char="•"/>
            </a:pPr>
            <a:r>
              <a:rPr lang="fi-FI" sz="1800" dirty="0"/>
              <a:t>Merkittävät tuloa tuottavat oikeudet tuottoarvon perusteella.</a:t>
            </a:r>
          </a:p>
          <a:p>
            <a:pPr>
              <a:lnSpc>
                <a:spcPct val="90000"/>
              </a:lnSpc>
              <a:buClr>
                <a:srgbClr val="192465"/>
              </a:buClr>
              <a:buFont typeface="Arial" charset="0"/>
              <a:buChar char="•"/>
            </a:pPr>
            <a:r>
              <a:rPr lang="fi-FI" sz="2400" dirty="0"/>
              <a:t>Maa- ja vesialueet sekä rakennukset ja rakennelmat arvostetaan käypään arvoon ja aina vähintään tasearvoon.</a:t>
            </a:r>
          </a:p>
        </p:txBody>
      </p:sp>
    </p:spTree>
    <p:extLst>
      <p:ext uri="{BB962C8B-B14F-4D97-AF65-F5344CB8AC3E}">
        <p14:creationId xmlns:p14="http://schemas.microsoft.com/office/powerpoint/2010/main" val="4133189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p>
            <a:pPr>
              <a:defRPr/>
            </a:pPr>
            <a:fld id="{8D4684D8-F669-45EF-8668-76BAE5FC5841}" type="slidenum">
              <a:rPr lang="fi-FI"/>
              <a:pPr>
                <a:defRPr/>
              </a:pPr>
              <a:t>6</a:t>
            </a:fld>
            <a:endParaRPr lang="fi-FI"/>
          </a:p>
        </p:txBody>
      </p:sp>
      <p:sp>
        <p:nvSpPr>
          <p:cNvPr id="31746" name="Rectangle 2"/>
          <p:cNvSpPr>
            <a:spLocks noGrp="1" noChangeArrowheads="1"/>
          </p:cNvSpPr>
          <p:nvPr>
            <p:ph type="title"/>
          </p:nvPr>
        </p:nvSpPr>
        <p:spPr/>
        <p:txBody>
          <a:bodyPr/>
          <a:lstStyle/>
          <a:p>
            <a:r>
              <a:rPr lang="fi-FI" dirty="0">
                <a:solidFill>
                  <a:srgbClr val="FF0000"/>
                </a:solidFill>
              </a:rPr>
              <a:t>Yrityksen substanssiarvon määrittäminen</a:t>
            </a:r>
          </a:p>
        </p:txBody>
      </p:sp>
      <p:sp>
        <p:nvSpPr>
          <p:cNvPr id="31747" name="Rectangle 3"/>
          <p:cNvSpPr>
            <a:spLocks noGrp="1" noChangeArrowheads="1"/>
          </p:cNvSpPr>
          <p:nvPr>
            <p:ph type="body" idx="1"/>
          </p:nvPr>
        </p:nvSpPr>
        <p:spPr>
          <a:xfrm>
            <a:off x="268288" y="1447800"/>
            <a:ext cx="8767762" cy="4572000"/>
          </a:xfrm>
        </p:spPr>
        <p:txBody>
          <a:bodyPr/>
          <a:lstStyle/>
          <a:p>
            <a:pPr>
              <a:lnSpc>
                <a:spcPct val="90000"/>
              </a:lnSpc>
              <a:buClr>
                <a:srgbClr val="192465"/>
              </a:buClr>
              <a:buFont typeface="Arial" charset="0"/>
              <a:buChar char="•"/>
            </a:pPr>
            <a:r>
              <a:rPr lang="fi-FI" sz="2400" dirty="0"/>
              <a:t>Koneet ja kalusto arvostetaan tasearvoon. </a:t>
            </a:r>
          </a:p>
          <a:p>
            <a:pPr lvl="1">
              <a:lnSpc>
                <a:spcPct val="90000"/>
              </a:lnSpc>
              <a:buClr>
                <a:srgbClr val="192465"/>
              </a:buClr>
              <a:buFont typeface="Arial" charset="0"/>
              <a:buChar char="•"/>
            </a:pPr>
            <a:r>
              <a:rPr lang="fi-FI" sz="1800" dirty="0"/>
              <a:t>Jos yrityksen varallisuus merkittäviltä osin muodostuu ajoneuvoista, työkoneista tai muista vastaavista hyödykkeistä, joille voidaan määrittää todennäköinen luovutushinta, käytetään käypää arvoa.</a:t>
            </a:r>
          </a:p>
          <a:p>
            <a:pPr>
              <a:lnSpc>
                <a:spcPct val="90000"/>
              </a:lnSpc>
              <a:buClr>
                <a:srgbClr val="192465"/>
              </a:buClr>
              <a:buFont typeface="Arial" charset="0"/>
              <a:buChar char="•"/>
            </a:pPr>
            <a:r>
              <a:rPr lang="fi-FI" sz="2400" dirty="0"/>
              <a:t>Muut aineelliset hyödykkeet sekä suoritetut ennakkomaksut ja keskeneräiset hankinnat tasearvoon.</a:t>
            </a:r>
          </a:p>
          <a:p>
            <a:pPr>
              <a:lnSpc>
                <a:spcPct val="90000"/>
              </a:lnSpc>
              <a:buClr>
                <a:srgbClr val="192465"/>
              </a:buClr>
              <a:buFont typeface="Arial" charset="0"/>
              <a:buChar char="•"/>
            </a:pPr>
            <a:r>
              <a:rPr lang="fi-FI" sz="2400" dirty="0"/>
              <a:t>Sijoitukset arvostetaan käypään arvoon.</a:t>
            </a:r>
          </a:p>
          <a:p>
            <a:pPr>
              <a:lnSpc>
                <a:spcPct val="90000"/>
              </a:lnSpc>
              <a:buClr>
                <a:srgbClr val="192465"/>
              </a:buClr>
              <a:buFont typeface="Arial" charset="0"/>
              <a:buChar char="•"/>
            </a:pPr>
            <a:r>
              <a:rPr lang="fi-FI" sz="2400" dirty="0"/>
              <a:t>Vaihto-omaisuus arvostetaan käypään arvoon.</a:t>
            </a:r>
          </a:p>
          <a:p>
            <a:pPr>
              <a:lnSpc>
                <a:spcPct val="90000"/>
              </a:lnSpc>
              <a:buClr>
                <a:srgbClr val="192465"/>
              </a:buClr>
              <a:buFont typeface="Arial" charset="0"/>
              <a:buChar char="•"/>
            </a:pPr>
            <a:r>
              <a:rPr lang="fi-FI" sz="2400" dirty="0"/>
              <a:t>Saamiset tasearvoon</a:t>
            </a:r>
          </a:p>
          <a:p>
            <a:pPr lvl="1">
              <a:lnSpc>
                <a:spcPct val="90000"/>
              </a:lnSpc>
              <a:buClr>
                <a:srgbClr val="192465"/>
              </a:buClr>
              <a:buFont typeface="Arial" charset="0"/>
              <a:buChar char="•"/>
            </a:pPr>
            <a:r>
              <a:rPr lang="fi-FI" sz="1800" dirty="0"/>
              <a:t>KLP 5:18 §:n laskennalliset verosaamiset ei varoja</a:t>
            </a:r>
          </a:p>
          <a:p>
            <a:pPr>
              <a:lnSpc>
                <a:spcPct val="90000"/>
              </a:lnSpc>
              <a:buClr>
                <a:srgbClr val="192465"/>
              </a:buClr>
              <a:buFont typeface="Arial" charset="0"/>
              <a:buChar char="•"/>
            </a:pPr>
            <a:r>
              <a:rPr lang="fi-FI" sz="2400" dirty="0"/>
              <a:t>Rahoitusarvopaperit käypään arvoon</a:t>
            </a:r>
          </a:p>
          <a:p>
            <a:pPr>
              <a:lnSpc>
                <a:spcPct val="90000"/>
              </a:lnSpc>
              <a:buClr>
                <a:srgbClr val="192465"/>
              </a:buClr>
              <a:buFont typeface="Arial" charset="0"/>
              <a:buChar char="•"/>
            </a:pPr>
            <a:r>
              <a:rPr lang="fi-FI" sz="2400" dirty="0"/>
              <a:t>Rahat ja pankkisaamiset tasearvoon</a:t>
            </a:r>
          </a:p>
          <a:p>
            <a:pPr>
              <a:lnSpc>
                <a:spcPct val="90000"/>
              </a:lnSpc>
              <a:buClr>
                <a:srgbClr val="192465"/>
              </a:buClr>
              <a:buFont typeface="Arial" charset="0"/>
              <a:buChar char="•"/>
            </a:pPr>
            <a:endParaRPr lang="fi-FI" sz="2400" dirty="0"/>
          </a:p>
        </p:txBody>
      </p:sp>
    </p:spTree>
    <p:extLst>
      <p:ext uri="{BB962C8B-B14F-4D97-AF65-F5344CB8AC3E}">
        <p14:creationId xmlns:p14="http://schemas.microsoft.com/office/powerpoint/2010/main" val="3219874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p>
            <a:pPr>
              <a:defRPr/>
            </a:pPr>
            <a:fld id="{8D4684D8-F669-45EF-8668-76BAE5FC5841}" type="slidenum">
              <a:rPr lang="fi-FI"/>
              <a:pPr>
                <a:defRPr/>
              </a:pPr>
              <a:t>7</a:t>
            </a:fld>
            <a:endParaRPr lang="fi-FI"/>
          </a:p>
        </p:txBody>
      </p:sp>
      <p:sp>
        <p:nvSpPr>
          <p:cNvPr id="31746" name="Rectangle 2"/>
          <p:cNvSpPr>
            <a:spLocks noGrp="1" noChangeArrowheads="1"/>
          </p:cNvSpPr>
          <p:nvPr>
            <p:ph type="title"/>
          </p:nvPr>
        </p:nvSpPr>
        <p:spPr/>
        <p:txBody>
          <a:bodyPr/>
          <a:lstStyle/>
          <a:p>
            <a:r>
              <a:rPr lang="fi-FI" dirty="0">
                <a:solidFill>
                  <a:srgbClr val="FF0000"/>
                </a:solidFill>
              </a:rPr>
              <a:t>Yrityksen substanssiarvon määrittäminen</a:t>
            </a:r>
          </a:p>
        </p:txBody>
      </p:sp>
      <p:sp>
        <p:nvSpPr>
          <p:cNvPr id="31747" name="Rectangle 3"/>
          <p:cNvSpPr>
            <a:spLocks noGrp="1" noChangeArrowheads="1"/>
          </p:cNvSpPr>
          <p:nvPr>
            <p:ph type="body" idx="1"/>
          </p:nvPr>
        </p:nvSpPr>
        <p:spPr>
          <a:xfrm>
            <a:off x="268288" y="1447800"/>
            <a:ext cx="8767762" cy="4572000"/>
          </a:xfrm>
        </p:spPr>
        <p:txBody>
          <a:bodyPr/>
          <a:lstStyle/>
          <a:p>
            <a:pPr>
              <a:lnSpc>
                <a:spcPct val="90000"/>
              </a:lnSpc>
              <a:buClr>
                <a:srgbClr val="192465"/>
              </a:buClr>
              <a:buFont typeface="Arial" charset="0"/>
              <a:buChar char="•"/>
            </a:pPr>
            <a:r>
              <a:rPr lang="fi-FI" sz="2400" dirty="0"/>
              <a:t>Taseen pakolliset varaukset vähennetään varoista</a:t>
            </a:r>
          </a:p>
          <a:p>
            <a:pPr>
              <a:lnSpc>
                <a:spcPct val="90000"/>
              </a:lnSpc>
              <a:buClr>
                <a:srgbClr val="192465"/>
              </a:buClr>
              <a:buFont typeface="Arial" charset="0"/>
              <a:buChar char="•"/>
            </a:pPr>
            <a:r>
              <a:rPr lang="fi-FI" sz="2400" dirty="0"/>
              <a:t>KPL 5:18 §:n mukaisia taseessa tai sen liitteissä esitettyjä laskennallisia verovelkoja ei vähennetä</a:t>
            </a:r>
          </a:p>
          <a:p>
            <a:pPr>
              <a:lnSpc>
                <a:spcPct val="90000"/>
              </a:lnSpc>
              <a:buClr>
                <a:srgbClr val="192465"/>
              </a:buClr>
              <a:buFont typeface="Arial" charset="0"/>
              <a:buChar char="•"/>
            </a:pPr>
            <a:r>
              <a:rPr lang="fi-FI" sz="2400" dirty="0"/>
              <a:t>Laskennallinen eli piilevä verovelka voidaan vähentää, jos verovelvollinen osoittaa sen perusteen.</a:t>
            </a:r>
          </a:p>
          <a:p>
            <a:pPr lvl="1">
              <a:lnSpc>
                <a:spcPct val="90000"/>
              </a:lnSpc>
              <a:buClr>
                <a:srgbClr val="192465"/>
              </a:buClr>
              <a:buFont typeface="Arial" charset="0"/>
              <a:buChar char="•"/>
            </a:pPr>
            <a:r>
              <a:rPr lang="fi-FI" sz="1800" dirty="0"/>
              <a:t>Piilevä verovelka osakeyhtiössä </a:t>
            </a:r>
            <a:r>
              <a:rPr lang="fi-FI" sz="1800"/>
              <a:t>= 0,20 </a:t>
            </a:r>
            <a:r>
              <a:rPr lang="fi-FI" sz="1800" dirty="0"/>
              <a:t>x (käypä arvo - tasearvo). Muun yrityksen kohdalla 35 prosenttia, ellei erityistä selvitystä. </a:t>
            </a:r>
          </a:p>
          <a:p>
            <a:pPr>
              <a:lnSpc>
                <a:spcPct val="90000"/>
              </a:lnSpc>
              <a:buClr>
                <a:srgbClr val="192465"/>
              </a:buClr>
              <a:buFont typeface="Arial" charset="0"/>
              <a:buChar char="•"/>
            </a:pPr>
            <a:r>
              <a:rPr lang="fi-FI" sz="2400" dirty="0"/>
              <a:t>Vieras pääoma arvostetaan tasearvoon.</a:t>
            </a:r>
          </a:p>
          <a:p>
            <a:pPr lvl="1">
              <a:lnSpc>
                <a:spcPct val="90000"/>
              </a:lnSpc>
              <a:buClr>
                <a:srgbClr val="192465"/>
              </a:buClr>
              <a:buFont typeface="Arial" charset="0"/>
              <a:buChar char="•"/>
            </a:pPr>
            <a:r>
              <a:rPr lang="fi-FI" sz="1800" dirty="0"/>
              <a:t>Varoista vähennetään myös sellaiset arvoltaan olennaiset velvoitteet, jotka ovat syntyneet arvostuksen perusteeksi valitun tilinpäätöksen mukaisen tilikauden päättymishetken jälkeen. Tällainen huomioon otettava erä on esimerkiksi osingonjakovelka, kun päätös osingonjaosta on tehty ennen verovelvollisuuden syntyhetkeä.</a:t>
            </a:r>
          </a:p>
          <a:p>
            <a:pPr>
              <a:lnSpc>
                <a:spcPct val="90000"/>
              </a:lnSpc>
              <a:buClr>
                <a:srgbClr val="192465"/>
              </a:buClr>
              <a:buFont typeface="Arial" charset="0"/>
              <a:buChar char="•"/>
            </a:pPr>
            <a:endParaRPr lang="fi-FI" sz="2400" dirty="0"/>
          </a:p>
        </p:txBody>
      </p:sp>
    </p:spTree>
    <p:extLst>
      <p:ext uri="{BB962C8B-B14F-4D97-AF65-F5344CB8AC3E}">
        <p14:creationId xmlns:p14="http://schemas.microsoft.com/office/powerpoint/2010/main" val="2388729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p>
            <a:pPr>
              <a:defRPr/>
            </a:pPr>
            <a:fld id="{8D4684D8-F669-45EF-8668-76BAE5FC5841}" type="slidenum">
              <a:rPr lang="fi-FI"/>
              <a:pPr>
                <a:defRPr/>
              </a:pPr>
              <a:t>8</a:t>
            </a:fld>
            <a:endParaRPr lang="fi-FI"/>
          </a:p>
        </p:txBody>
      </p:sp>
      <p:sp>
        <p:nvSpPr>
          <p:cNvPr id="31746" name="Rectangle 2"/>
          <p:cNvSpPr>
            <a:spLocks noGrp="1" noChangeArrowheads="1"/>
          </p:cNvSpPr>
          <p:nvPr>
            <p:ph type="title"/>
          </p:nvPr>
        </p:nvSpPr>
        <p:spPr/>
        <p:txBody>
          <a:bodyPr/>
          <a:lstStyle/>
          <a:p>
            <a:r>
              <a:rPr lang="fi-FI" dirty="0">
                <a:solidFill>
                  <a:srgbClr val="FF0000"/>
                </a:solidFill>
              </a:rPr>
              <a:t>Yrityksen tuottoarvon määrittäminen</a:t>
            </a:r>
          </a:p>
        </p:txBody>
      </p:sp>
      <p:sp>
        <p:nvSpPr>
          <p:cNvPr id="31747" name="Rectangle 3"/>
          <p:cNvSpPr>
            <a:spLocks noGrp="1" noChangeArrowheads="1"/>
          </p:cNvSpPr>
          <p:nvPr>
            <p:ph type="body" idx="1"/>
          </p:nvPr>
        </p:nvSpPr>
        <p:spPr>
          <a:xfrm>
            <a:off x="268288" y="1447800"/>
            <a:ext cx="8767762" cy="4572000"/>
          </a:xfrm>
        </p:spPr>
        <p:txBody>
          <a:bodyPr/>
          <a:lstStyle/>
          <a:p>
            <a:pPr>
              <a:lnSpc>
                <a:spcPct val="90000"/>
              </a:lnSpc>
              <a:buClr>
                <a:srgbClr val="192465"/>
              </a:buClr>
              <a:buFont typeface="Arial" charset="0"/>
              <a:buChar char="•"/>
            </a:pPr>
            <a:r>
              <a:rPr lang="fi-FI" sz="2400" dirty="0"/>
              <a:t>Tuottoarvon laskennassa käytetään yleensä kolmen viimeisimmän tilikauden kirjanpitolain mukaan laadittujen tuloslaskelmien mukaisia tuloksia. </a:t>
            </a:r>
          </a:p>
          <a:p>
            <a:pPr>
              <a:lnSpc>
                <a:spcPct val="90000"/>
              </a:lnSpc>
              <a:buClr>
                <a:srgbClr val="192465"/>
              </a:buClr>
              <a:buFont typeface="Arial" charset="0"/>
              <a:buChar char="•"/>
            </a:pPr>
            <a:r>
              <a:rPr lang="fi-FI" sz="2400" dirty="0"/>
              <a:t>Jos tilikausi on päättymässä lyhyen ajan kuluessa verovelvollisuuden alkamisajankohdasta lukien, voidaan tuottoarvon laskemisessa käyttää päättyvältä tilikaudelta laadittua tuloslaskelmaa vanhimman tuloslaskelman sijaan. </a:t>
            </a:r>
          </a:p>
          <a:p>
            <a:pPr>
              <a:lnSpc>
                <a:spcPct val="90000"/>
              </a:lnSpc>
              <a:buClr>
                <a:srgbClr val="192465"/>
              </a:buClr>
              <a:buFont typeface="Arial" charset="0"/>
              <a:buChar char="•"/>
            </a:pPr>
            <a:r>
              <a:rPr lang="fi-FI" sz="2400" dirty="0"/>
              <a:t>Myös osatilikaudelta laaditun tilinpäätöksen osoittamaa tulosta voidaan käyttää tuottoarvoa laskettaessa, jos osatilikauden tulos antaa luotettavan kuvan koko tilikauden tuloksesta ottaen huomioon esimerkiksi monella alalla tyypilliset kausivaihtelut.</a:t>
            </a:r>
          </a:p>
        </p:txBody>
      </p:sp>
    </p:spTree>
    <p:extLst>
      <p:ext uri="{BB962C8B-B14F-4D97-AF65-F5344CB8AC3E}">
        <p14:creationId xmlns:p14="http://schemas.microsoft.com/office/powerpoint/2010/main" val="2845477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p>
            <a:pPr>
              <a:defRPr/>
            </a:pPr>
            <a:fld id="{8D4684D8-F669-45EF-8668-76BAE5FC5841}" type="slidenum">
              <a:rPr lang="fi-FI"/>
              <a:pPr>
                <a:defRPr/>
              </a:pPr>
              <a:t>9</a:t>
            </a:fld>
            <a:endParaRPr lang="fi-FI"/>
          </a:p>
        </p:txBody>
      </p:sp>
      <p:sp>
        <p:nvSpPr>
          <p:cNvPr id="31746" name="Rectangle 2"/>
          <p:cNvSpPr>
            <a:spLocks noGrp="1" noChangeArrowheads="1"/>
          </p:cNvSpPr>
          <p:nvPr>
            <p:ph type="title"/>
          </p:nvPr>
        </p:nvSpPr>
        <p:spPr/>
        <p:txBody>
          <a:bodyPr/>
          <a:lstStyle/>
          <a:p>
            <a:r>
              <a:rPr lang="fi-FI" dirty="0">
                <a:solidFill>
                  <a:srgbClr val="FF0000"/>
                </a:solidFill>
              </a:rPr>
              <a:t>Yrityksen tuottoarvon määrittäminen</a:t>
            </a:r>
          </a:p>
        </p:txBody>
      </p:sp>
      <p:sp>
        <p:nvSpPr>
          <p:cNvPr id="31747" name="Rectangle 3"/>
          <p:cNvSpPr>
            <a:spLocks noGrp="1" noChangeArrowheads="1"/>
          </p:cNvSpPr>
          <p:nvPr>
            <p:ph type="body" idx="1"/>
          </p:nvPr>
        </p:nvSpPr>
        <p:spPr>
          <a:xfrm>
            <a:off x="268288" y="1447800"/>
            <a:ext cx="8767762" cy="4572000"/>
          </a:xfrm>
        </p:spPr>
        <p:txBody>
          <a:bodyPr/>
          <a:lstStyle/>
          <a:p>
            <a:pPr>
              <a:lnSpc>
                <a:spcPct val="90000"/>
              </a:lnSpc>
              <a:buClr>
                <a:srgbClr val="192465"/>
              </a:buClr>
              <a:buFont typeface="Arial" charset="0"/>
              <a:buChar char="•"/>
            </a:pPr>
            <a:r>
              <a:rPr lang="fi-FI" sz="2000" dirty="0"/>
              <a:t>Tuottoarvon perusteena olevat tulokset oikaistaan poistamalla niistä: </a:t>
            </a:r>
          </a:p>
          <a:p>
            <a:pPr lvl="1">
              <a:lnSpc>
                <a:spcPct val="90000"/>
              </a:lnSpc>
              <a:buClr>
                <a:srgbClr val="192465"/>
              </a:buClr>
              <a:buFont typeface="Arial" charset="0"/>
              <a:buChar char="•"/>
            </a:pPr>
            <a:r>
              <a:rPr lang="fi-FI" sz="1600" dirty="0"/>
              <a:t>satunnaiset erät (mm. saadut ja annetut konserniavustukset, käyttöomaisuuden luovutusvoitot ja -tappiot sekä lahjoitukset) </a:t>
            </a:r>
          </a:p>
          <a:p>
            <a:pPr lvl="1">
              <a:lnSpc>
                <a:spcPct val="90000"/>
              </a:lnSpc>
              <a:buClr>
                <a:srgbClr val="192465"/>
              </a:buClr>
              <a:buFont typeface="Arial" charset="0"/>
              <a:buChar char="•"/>
            </a:pPr>
            <a:r>
              <a:rPr lang="fi-FI" sz="1600" dirty="0"/>
              <a:t>tilinpäätössiirrot (poistoeron ja vapaaehtoisten varausten muutokset)</a:t>
            </a:r>
          </a:p>
          <a:p>
            <a:pPr lvl="1">
              <a:lnSpc>
                <a:spcPct val="90000"/>
              </a:lnSpc>
              <a:buClr>
                <a:srgbClr val="192465"/>
              </a:buClr>
              <a:buFont typeface="Arial" charset="0"/>
              <a:buChar char="•"/>
            </a:pPr>
            <a:r>
              <a:rPr lang="fi-FI" sz="1600" dirty="0"/>
              <a:t>12 kk ylittävät kaudet</a:t>
            </a:r>
          </a:p>
          <a:p>
            <a:pPr>
              <a:lnSpc>
                <a:spcPct val="90000"/>
              </a:lnSpc>
              <a:buClr>
                <a:srgbClr val="192465"/>
              </a:buClr>
              <a:buFont typeface="Arial" charset="0"/>
              <a:buChar char="•"/>
            </a:pPr>
            <a:r>
              <a:rPr lang="fi-FI" sz="2000" dirty="0"/>
              <a:t>Tilikauden tuloksesta vähennetään myös yrittäjän laskennalliset palkkakustannukset, jos yrittäjä työskentelee yrityksessä, mutta hänelle ei ole maksettu palkkaa. </a:t>
            </a:r>
          </a:p>
          <a:p>
            <a:pPr lvl="1">
              <a:lnSpc>
                <a:spcPct val="90000"/>
              </a:lnSpc>
              <a:buClr>
                <a:srgbClr val="192465"/>
              </a:buClr>
              <a:buFont typeface="Arial" charset="0"/>
              <a:buChar char="•"/>
            </a:pPr>
            <a:r>
              <a:rPr lang="fi-FI" sz="1600" dirty="0"/>
              <a:t>Laskennallisena palkkana vähennetään määrä, joka maksettaisiin vastaavan ammattitaidon omaavalle henkilölle kyseisestä työstä. Vähennys voidaan tehdä kaikissa yritysmuodoissa.</a:t>
            </a:r>
          </a:p>
          <a:p>
            <a:pPr>
              <a:lnSpc>
                <a:spcPct val="90000"/>
              </a:lnSpc>
              <a:buClr>
                <a:srgbClr val="192465"/>
              </a:buClr>
              <a:buFont typeface="Arial" charset="0"/>
              <a:buChar char="•"/>
            </a:pPr>
            <a:r>
              <a:rPr lang="fi-FI" sz="2000" dirty="0"/>
              <a:t>Tuloverot huomioidaan oikaistun tuloksen mukaisina. </a:t>
            </a:r>
          </a:p>
          <a:p>
            <a:pPr lvl="1">
              <a:lnSpc>
                <a:spcPct val="90000"/>
              </a:lnSpc>
              <a:buClr>
                <a:srgbClr val="192465"/>
              </a:buClr>
              <a:buFont typeface="Arial" charset="0"/>
              <a:buChar char="•"/>
            </a:pPr>
            <a:r>
              <a:rPr lang="fi-FI" sz="1600" dirty="0"/>
              <a:t>Myös henkilöyhtiön tuloksesta vähennetään laskennalliset tuloverot. </a:t>
            </a:r>
          </a:p>
          <a:p>
            <a:pPr lvl="2">
              <a:lnSpc>
                <a:spcPct val="90000"/>
              </a:lnSpc>
              <a:buClr>
                <a:srgbClr val="192465"/>
              </a:buClr>
              <a:buFont typeface="Arial" charset="0"/>
              <a:buChar char="•"/>
            </a:pPr>
            <a:r>
              <a:rPr lang="fi-FI" sz="1400" dirty="0"/>
              <a:t>Todennäköinen veron määrä ja muun selvityksen puuttuessa 35 %. </a:t>
            </a:r>
          </a:p>
        </p:txBody>
      </p:sp>
    </p:spTree>
    <p:extLst>
      <p:ext uri="{BB962C8B-B14F-4D97-AF65-F5344CB8AC3E}">
        <p14:creationId xmlns:p14="http://schemas.microsoft.com/office/powerpoint/2010/main" val="1387455403"/>
      </p:ext>
    </p:extLst>
  </p:cSld>
  <p:clrMapOvr>
    <a:masterClrMapping/>
  </p:clrMapOvr>
</p:sld>
</file>

<file path=ppt/theme/theme1.xml><?xml version="1.0" encoding="utf-8"?>
<a:theme xmlns:a="http://schemas.openxmlformats.org/drawingml/2006/main" name="aalto_economics">
  <a:themeElements>
    <a:clrScheme name="Polttopiste">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Aalto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1130</TotalTime>
  <Words>1544</Words>
  <Application>Microsoft Macintosh PowerPoint</Application>
  <PresentationFormat>Näytössä katseltava diaesitys (4:3)</PresentationFormat>
  <Paragraphs>130</Paragraphs>
  <Slides>18</Slides>
  <Notes>1</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18</vt:i4>
      </vt:variant>
    </vt:vector>
  </HeadingPairs>
  <TitlesOfParts>
    <vt:vector size="23" baseType="lpstr">
      <vt:lpstr>Arial</vt:lpstr>
      <vt:lpstr>Calibri</vt:lpstr>
      <vt:lpstr>Georgia</vt:lpstr>
      <vt:lpstr>Symbol</vt:lpstr>
      <vt:lpstr>aalto_economics</vt:lpstr>
      <vt:lpstr>Yrityksen arvon määrittäminen</vt:lpstr>
      <vt:lpstr>Yrityksen arvon määrittäminen</vt:lpstr>
      <vt:lpstr>Yrityksen arvon määrittäminen</vt:lpstr>
      <vt:lpstr>Yrityksen substanssiarvon määrittäminen</vt:lpstr>
      <vt:lpstr>Yrityksen substanssiarvon määrittäminen</vt:lpstr>
      <vt:lpstr>Yrityksen substanssiarvon määrittäminen</vt:lpstr>
      <vt:lpstr>Yrityksen substanssiarvon määrittäminen</vt:lpstr>
      <vt:lpstr>Yrityksen tuottoarvon määrittäminen</vt:lpstr>
      <vt:lpstr>Yrityksen tuottoarvon määrittäminen</vt:lpstr>
      <vt:lpstr>Yrityksen tuottoarvon määrittäminen</vt:lpstr>
      <vt:lpstr>Yrityksen käypä arvo</vt:lpstr>
      <vt:lpstr>Yrityksen käypä arvo</vt:lpstr>
      <vt:lpstr>Osakeyhtiön käypä arvo</vt:lpstr>
      <vt:lpstr>Osakeyhtiön käypä arvo</vt:lpstr>
      <vt:lpstr>KHO 2016:18</vt:lpstr>
      <vt:lpstr>KHO 2016:18</vt:lpstr>
      <vt:lpstr>KHO 2016:104</vt:lpstr>
      <vt:lpstr>KHO 2016:104</vt:lpstr>
    </vt:vector>
  </TitlesOfParts>
  <Company>HSE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Differences in study styles</dc:title>
  <dc:creator>brander</dc:creator>
  <cp:lastModifiedBy>ei tietoa</cp:lastModifiedBy>
  <cp:revision>66</cp:revision>
  <dcterms:created xsi:type="dcterms:W3CDTF">2014-08-18T06:43:41Z</dcterms:created>
  <dcterms:modified xsi:type="dcterms:W3CDTF">2021-08-31T13:09:37Z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TieturiVerId">
    <vt:lpwstr>002</vt:lpwstr>
  </property>
</Properties>
</file>