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0" r:id="rId1"/>
  </p:sldMasterIdLst>
  <p:notesMasterIdLst>
    <p:notesMasterId r:id="rId17"/>
  </p:notesMasterIdLst>
  <p:handoutMasterIdLst>
    <p:handoutMasterId r:id="rId18"/>
  </p:handoutMasterIdLst>
  <p:sldIdLst>
    <p:sldId id="291" r:id="rId2"/>
    <p:sldId id="293" r:id="rId3"/>
    <p:sldId id="302" r:id="rId4"/>
    <p:sldId id="307" r:id="rId5"/>
    <p:sldId id="303" r:id="rId6"/>
    <p:sldId id="296" r:id="rId7"/>
    <p:sldId id="306" r:id="rId8"/>
    <p:sldId id="294" r:id="rId9"/>
    <p:sldId id="308" r:id="rId10"/>
    <p:sldId id="305" r:id="rId11"/>
    <p:sldId id="304" r:id="rId12"/>
    <p:sldId id="297" r:id="rId13"/>
    <p:sldId id="298" r:id="rId14"/>
    <p:sldId id="299" r:id="rId15"/>
    <p:sldId id="300" r:id="rId16"/>
  </p:sldIdLst>
  <p:sldSz cx="9144000" cy="5715000" type="screen16x1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7">
          <p15:clr>
            <a:srgbClr val="A4A3A4"/>
          </p15:clr>
        </p15:guide>
        <p15:guide id="2" orient="horz" pos="3070">
          <p15:clr>
            <a:srgbClr val="A4A3A4"/>
          </p15:clr>
        </p15:guide>
        <p15:guide id="3" pos="295">
          <p15:clr>
            <a:srgbClr val="A4A3A4"/>
          </p15:clr>
        </p15:guide>
        <p15:guide id="4" pos="546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3340"/>
    <a:srgbClr val="FFCD00"/>
    <a:srgbClr val="005EB8"/>
    <a:srgbClr val="FFCDB8"/>
    <a:srgbClr val="FFCF06"/>
    <a:srgbClr val="F8C704"/>
    <a:srgbClr val="EFC002"/>
    <a:srgbClr val="00A8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8455" autoAdjust="0"/>
  </p:normalViewPr>
  <p:slideViewPr>
    <p:cSldViewPr snapToObjects="1">
      <p:cViewPr varScale="1">
        <p:scale>
          <a:sx n="94" d="100"/>
          <a:sy n="94" d="100"/>
        </p:scale>
        <p:origin x="2130" y="78"/>
      </p:cViewPr>
      <p:guideLst>
        <p:guide orient="horz" pos="167"/>
        <p:guide orient="horz" pos="3070"/>
        <p:guide pos="295"/>
        <p:guide pos="5465"/>
      </p:guideLst>
    </p:cSldViewPr>
  </p:slideViewPr>
  <p:notesTextViewPr>
    <p:cViewPr>
      <p:scale>
        <a:sx n="100" d="100"/>
        <a:sy n="100" d="100"/>
      </p:scale>
      <p:origin x="0" y="0"/>
    </p:cViewPr>
  </p:notesTextViewPr>
  <p:sorterViewPr>
    <p:cViewPr>
      <p:scale>
        <a:sx n="184" d="100"/>
        <a:sy n="18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i-FI"/>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39D04D9-2D90-E741-8C77-A958108973E5}" type="datetimeFigureOut">
              <a:rPr lang="en-US"/>
              <a:pPr>
                <a:defRPr/>
              </a:pPr>
              <a:t>10/22/2018</a:t>
            </a:fld>
            <a:endParaRPr lang="fi-FI"/>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i-FI"/>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81337A6-C487-9645-B543-6BBD05A1D191}" type="slidenum">
              <a:rPr lang="fi-FI"/>
              <a:pPr>
                <a:defRPr/>
              </a:pPr>
              <a:t>‹#›</a:t>
            </a:fld>
            <a:endParaRPr lang="fi-FI"/>
          </a:p>
        </p:txBody>
      </p:sp>
    </p:spTree>
    <p:extLst>
      <p:ext uri="{BB962C8B-B14F-4D97-AF65-F5344CB8AC3E}">
        <p14:creationId xmlns:p14="http://schemas.microsoft.com/office/powerpoint/2010/main" val="38245393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128"/>
                <a:cs typeface="ＭＳ Ｐゴシック" charset="-128"/>
              </a:defRPr>
            </a:lvl1pPr>
          </a:lstStyle>
          <a:p>
            <a:pPr>
              <a:defRPr/>
            </a:pPr>
            <a:endParaRPr lang="fi-FI"/>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1FE7B0BA-8FA8-3A4A-9820-CF1299A8B616}" type="datetime1">
              <a:rPr lang="fi-FI"/>
              <a:pPr>
                <a:defRPr/>
              </a:pPr>
              <a:t>22.10.2018</a:t>
            </a:fld>
            <a:endParaRPr lang="fi-FI"/>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pPr lvl="0"/>
            <a:endParaRPr lang="fi-FI"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i-FI" noProof="0" smtClean="0"/>
              <a:t>Click to edit Master text styles</a:t>
            </a:r>
          </a:p>
          <a:p>
            <a:pPr lvl="1"/>
            <a:r>
              <a:rPr lang="fi-FI" noProof="0" smtClean="0"/>
              <a:t>Second level</a:t>
            </a:r>
          </a:p>
          <a:p>
            <a:pPr lvl="2"/>
            <a:r>
              <a:rPr lang="fi-FI" noProof="0" smtClean="0"/>
              <a:t>Third level</a:t>
            </a:r>
          </a:p>
          <a:p>
            <a:pPr lvl="3"/>
            <a:r>
              <a:rPr lang="fi-FI" noProof="0" smtClean="0"/>
              <a:t>Fourth level</a:t>
            </a:r>
          </a:p>
          <a:p>
            <a:pPr lvl="4"/>
            <a:r>
              <a:rPr lang="fi-FI"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66A5FF2-0573-2649-A39A-26FA52E05379}" type="slidenum">
              <a:rPr lang="fi-FI"/>
              <a:pPr>
                <a:defRPr/>
              </a:pPr>
              <a:t>‹#›</a:t>
            </a:fld>
            <a:endParaRPr lang="fi-FI"/>
          </a:p>
        </p:txBody>
      </p:sp>
    </p:spTree>
    <p:extLst>
      <p:ext uri="{BB962C8B-B14F-4D97-AF65-F5344CB8AC3E}">
        <p14:creationId xmlns:p14="http://schemas.microsoft.com/office/powerpoint/2010/main" val="309729138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a:t>
            </a:fld>
            <a:endParaRPr lang="fi-FI"/>
          </a:p>
        </p:txBody>
      </p:sp>
    </p:spTree>
    <p:extLst>
      <p:ext uri="{BB962C8B-B14F-4D97-AF65-F5344CB8AC3E}">
        <p14:creationId xmlns:p14="http://schemas.microsoft.com/office/powerpoint/2010/main" val="1415493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Explaining the</a:t>
            </a:r>
            <a:r>
              <a:rPr lang="en-US" baseline="0" dirty="0" smtClean="0"/>
              <a:t> model behind AllWell: Study ability model (Kunttu, K. 2005)</a:t>
            </a:r>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3</a:t>
            </a:fld>
            <a:endParaRPr lang="fi-FI"/>
          </a:p>
        </p:txBody>
      </p:sp>
    </p:spTree>
    <p:extLst>
      <p:ext uri="{BB962C8B-B14F-4D97-AF65-F5344CB8AC3E}">
        <p14:creationId xmlns:p14="http://schemas.microsoft.com/office/powerpoint/2010/main" val="1510967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6</a:t>
            </a:fld>
            <a:endParaRPr lang="fi-FI"/>
          </a:p>
        </p:txBody>
      </p:sp>
    </p:spTree>
    <p:extLst>
      <p:ext uri="{BB962C8B-B14F-4D97-AF65-F5344CB8AC3E}">
        <p14:creationId xmlns:p14="http://schemas.microsoft.com/office/powerpoint/2010/main" val="2891154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8</a:t>
            </a:fld>
            <a:endParaRPr lang="fi-FI"/>
          </a:p>
        </p:txBody>
      </p:sp>
    </p:spTree>
    <p:extLst>
      <p:ext uri="{BB962C8B-B14F-4D97-AF65-F5344CB8AC3E}">
        <p14:creationId xmlns:p14="http://schemas.microsoft.com/office/powerpoint/2010/main" val="2475793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342900" indent="-342900">
              <a:buFontTx/>
              <a:buChar char="-"/>
            </a:pPr>
            <a:r>
              <a:rPr lang="en-US" sz="1400" b="0" dirty="0" smtClean="0"/>
              <a:t>Learning Café created (BIZ)</a:t>
            </a:r>
          </a:p>
          <a:p>
            <a:pPr marL="342900" indent="-342900">
              <a:buFontTx/>
              <a:buChar char="-"/>
            </a:pPr>
            <a:r>
              <a:rPr lang="en-US" sz="1400" b="0" dirty="0" smtClean="0"/>
              <a:t>Peer learning – steps of learning, use of group work, teaching and evaluation (BIZ)</a:t>
            </a:r>
          </a:p>
          <a:p>
            <a:pPr marL="342900" indent="-342900">
              <a:buFontTx/>
              <a:buChar char="-"/>
            </a:pPr>
            <a:r>
              <a:rPr lang="en-US" sz="1400" b="0" dirty="0" smtClean="0"/>
              <a:t>Increasing teacher cooperation and communication, need to create a tool and a process when someone is ”falling” (ENG)</a:t>
            </a:r>
          </a:p>
          <a:p>
            <a:pPr marL="342900" indent="-342900">
              <a:buFontTx/>
              <a:buChar char="-"/>
            </a:pPr>
            <a:r>
              <a:rPr lang="en-US" sz="1400" b="0" dirty="0" smtClean="0"/>
              <a:t>Creating and atmosphere where it is ”ok” to ask questions, connecting better teachers from different </a:t>
            </a:r>
            <a:r>
              <a:rPr lang="en-US" sz="1400" b="0" dirty="0" err="1" smtClean="0"/>
              <a:t>programmes</a:t>
            </a:r>
            <a:r>
              <a:rPr lang="en-US" sz="1400" b="0" dirty="0" smtClean="0"/>
              <a:t> inside joint </a:t>
            </a:r>
            <a:r>
              <a:rPr lang="en-US" sz="1400" b="0" dirty="0" err="1" smtClean="0"/>
              <a:t>programmes</a:t>
            </a:r>
            <a:r>
              <a:rPr lang="en-US" sz="1400" b="0" dirty="0" smtClean="0"/>
              <a:t> (ELEC) </a:t>
            </a:r>
          </a:p>
          <a:p>
            <a:pPr marL="342900" indent="-342900">
              <a:buFontTx/>
              <a:buChar char="-"/>
            </a:pPr>
            <a:r>
              <a:rPr lang="en-US" sz="1400" b="0" dirty="0" smtClean="0"/>
              <a:t>Sharing knowledge with Pedagogical Specialists in all Aalto schools:</a:t>
            </a:r>
          </a:p>
          <a:p>
            <a:pPr marL="580500" lvl="1" indent="-342900">
              <a:buFontTx/>
              <a:buChar char="-"/>
            </a:pPr>
            <a:r>
              <a:rPr lang="en-US" sz="1300" b="0" dirty="0" smtClean="0"/>
              <a:t>AllWell results discussed together in March 2018</a:t>
            </a:r>
          </a:p>
          <a:p>
            <a:pPr marL="580500" lvl="1" indent="-342900">
              <a:buFontTx/>
              <a:buChar char="-"/>
            </a:pPr>
            <a:r>
              <a:rPr lang="en-US" sz="1300" b="0" dirty="0" smtClean="0"/>
              <a:t>Pedagogical Specialists already attending some of the AllWell visits 03-05/2018</a:t>
            </a:r>
          </a:p>
          <a:p>
            <a:pPr marL="580500" lvl="1" indent="-342900">
              <a:buFontTx/>
              <a:buChar char="-"/>
            </a:pPr>
            <a:r>
              <a:rPr lang="en-US" sz="1300" b="0" dirty="0" smtClean="0"/>
              <a:t>Workshopping 30.5.2018: actions, based on AllWell2018 results; planning and implementing school-level pedagogical support for AllWell2019 round</a:t>
            </a:r>
          </a:p>
          <a:p>
            <a:endParaRPr lang="en-US" dirty="0" smtClean="0"/>
          </a:p>
          <a:p>
            <a:endParaRPr lang="en-US" sz="1200" b="0" dirty="0" smtClean="0"/>
          </a:p>
          <a:p>
            <a:pPr marL="342900" indent="-342900">
              <a:buFontTx/>
              <a:buChar char="-"/>
            </a:pPr>
            <a:r>
              <a:rPr lang="en-US" sz="1200" b="0" dirty="0" smtClean="0"/>
              <a:t>Amnesty Day (“</a:t>
            </a:r>
            <a:r>
              <a:rPr lang="en-US" sz="1200" b="0" dirty="0" err="1" smtClean="0"/>
              <a:t>Rästipäivä</a:t>
            </a:r>
            <a:r>
              <a:rPr lang="en-US" sz="1200" b="0" dirty="0" smtClean="0"/>
              <a:t>”) launched (ARTS)</a:t>
            </a:r>
          </a:p>
          <a:p>
            <a:pPr marL="342900" indent="-342900">
              <a:buFontTx/>
              <a:buChar char="-"/>
            </a:pPr>
            <a:r>
              <a:rPr lang="en-US" sz="1200" b="0" dirty="0" smtClean="0"/>
              <a:t>Planning the curriculum from the student’s perspective (student’s study path) (SCI)</a:t>
            </a:r>
          </a:p>
          <a:p>
            <a:pPr marL="342900" indent="-342900">
              <a:buFontTx/>
              <a:buChar char="-"/>
            </a:pPr>
            <a:r>
              <a:rPr lang="en-US" sz="1200" b="0" dirty="0" smtClean="0"/>
              <a:t>Plans: videos of correct answers, examples of right answers, correcting own exam, own “</a:t>
            </a:r>
            <a:r>
              <a:rPr lang="en-US" sz="1200" b="0" i="1" dirty="0" err="1" smtClean="0"/>
              <a:t>Laskutupa</a:t>
            </a:r>
            <a:r>
              <a:rPr lang="en-US" sz="1200" b="0" dirty="0" smtClean="0"/>
              <a:t>” (ELEC)</a:t>
            </a:r>
          </a:p>
          <a:p>
            <a:pPr marL="342900" indent="-342900">
              <a:buFontTx/>
              <a:buChar char="-"/>
            </a:pPr>
            <a:r>
              <a:rPr lang="en-US" sz="1200" b="0" dirty="0" smtClean="0"/>
              <a:t>Checking course schedule (e.g. overlapping of exercises/laboratory groups), workload distributed more evenly (CHEM)</a:t>
            </a:r>
          </a:p>
          <a:p>
            <a:pPr marL="342900" indent="-342900">
              <a:buFontTx/>
              <a:buChar char="-"/>
            </a:pPr>
            <a:r>
              <a:rPr lang="en-US" sz="1200" b="0" dirty="0" smtClean="0"/>
              <a:t>Teachers meeting,  discuss about the curriculum. Pre-tasks before meeting (academic advising) How to acknowledge students’ learning outside class? (CHEM)</a:t>
            </a:r>
          </a:p>
          <a:p>
            <a:pPr marL="342900" indent="-342900">
              <a:buFontTx/>
              <a:buChar char="-"/>
            </a:pPr>
            <a:r>
              <a:rPr lang="en-US" sz="1200" b="0" dirty="0" smtClean="0"/>
              <a:t>Implementing self-assessment into </a:t>
            </a:r>
            <a:r>
              <a:rPr lang="en-US" sz="1200" b="0" dirty="0" err="1" smtClean="0"/>
              <a:t>firstyearmathematics</a:t>
            </a:r>
            <a:r>
              <a:rPr lang="en-US" sz="1200" b="0" dirty="0" smtClean="0"/>
              <a:t> course and collecting data on self-efficacy beliefs and student</a:t>
            </a:r>
            <a:r>
              <a:rPr lang="en-US" sz="1200" b="0" baseline="0" dirty="0" smtClean="0"/>
              <a:t> experiences; researching own teaching  by getting evidence on implementation </a:t>
            </a:r>
            <a:endParaRPr lang="en-US" sz="1200" b="0" dirty="0" smtClean="0"/>
          </a:p>
          <a:p>
            <a:pPr marL="342900" indent="-342900">
              <a:buFontTx/>
              <a:buChar char="-"/>
            </a:pPr>
            <a:r>
              <a:rPr lang="en-US" sz="1200" b="0" dirty="0" smtClean="0"/>
              <a:t>Alternative ways to complete courses (ELEC)</a:t>
            </a:r>
          </a:p>
          <a:p>
            <a:endParaRPr lang="en-US" dirty="0" smtClean="0"/>
          </a:p>
          <a:p>
            <a:pPr marL="342900" indent="-342900">
              <a:buFontTx/>
              <a:buChar char="-"/>
            </a:pPr>
            <a:r>
              <a:rPr lang="en-US" sz="1200" b="0" dirty="0" smtClean="0"/>
              <a:t>Giving timely and constructive feedback; link between Assessment-Goals (ARTS) </a:t>
            </a:r>
          </a:p>
          <a:p>
            <a:pPr marL="342900" indent="-342900">
              <a:buFontTx/>
              <a:buChar char="-"/>
            </a:pPr>
            <a:r>
              <a:rPr lang="en-US" sz="1200" b="0" dirty="0" smtClean="0"/>
              <a:t>Development of assessment methods in CHEM</a:t>
            </a:r>
          </a:p>
          <a:p>
            <a:pPr marL="342900" indent="-342900">
              <a:buFontTx/>
              <a:buChar char="-"/>
            </a:pPr>
            <a:r>
              <a:rPr lang="en-US" sz="1200" b="0" dirty="0" smtClean="0"/>
              <a:t>Timely feedback for learning (SCI)</a:t>
            </a:r>
          </a:p>
          <a:p>
            <a:pPr marL="342900" indent="-342900">
              <a:buFontTx/>
              <a:buChar char="-"/>
            </a:pPr>
            <a:r>
              <a:rPr lang="en-US" sz="1200" b="0" dirty="0" smtClean="0"/>
              <a:t>Different ways of giving feedback (ENG)</a:t>
            </a:r>
          </a:p>
          <a:p>
            <a:pPr marL="342900" indent="-342900">
              <a:buFontTx/>
              <a:buChar char="-"/>
            </a:pPr>
            <a:r>
              <a:rPr lang="en-US" sz="1200" b="0" dirty="0" smtClean="0"/>
              <a:t>Giving feedback in challenging situations (ENG)</a:t>
            </a:r>
          </a:p>
          <a:p>
            <a:pPr marL="342900" indent="-342900">
              <a:buFontTx/>
              <a:buChar char="-"/>
            </a:pPr>
            <a:r>
              <a:rPr lang="en-US" sz="1200" b="0" dirty="0" smtClean="0"/>
              <a:t>Young tenure track professors invited to follow courses, observing tacit information on feedback, sharing experiences during Learning Café (BIZ)</a:t>
            </a:r>
          </a:p>
          <a:p>
            <a:pPr marL="342900" indent="-342900">
              <a:buFontTx/>
              <a:buChar char="-"/>
            </a:pPr>
            <a:r>
              <a:rPr lang="en-US" sz="1200" b="0" dirty="0" smtClean="0"/>
              <a:t>Feedback for students, counter feedback, request of school level Feedback workshops (ELEC)</a:t>
            </a:r>
          </a:p>
          <a:p>
            <a:pPr marL="342900" indent="-342900">
              <a:buFontTx/>
              <a:buChar char="-"/>
            </a:pPr>
            <a:r>
              <a:rPr lang="en-US" sz="1200" b="0" dirty="0" smtClean="0"/>
              <a:t>Checking of assessment methods: Less ”lecture + final exam” –structure, more continuous assessment, more continuous feedback, reduce surface learning (CHEM)</a:t>
            </a:r>
          </a:p>
          <a:p>
            <a:pPr marL="342900" indent="-342900">
              <a:buFontTx/>
              <a:buChar char="-"/>
            </a:pPr>
            <a:r>
              <a:rPr lang="en-US" sz="1200" b="0" dirty="0" smtClean="0"/>
              <a:t>Workshops on alignment of assessment methods (CHEM)</a:t>
            </a:r>
          </a:p>
          <a:p>
            <a:pPr marL="342900" indent="-342900">
              <a:buFontTx/>
              <a:buChar char="-"/>
            </a:pPr>
            <a:r>
              <a:rPr lang="en-US" sz="1200" b="0" dirty="0" smtClean="0"/>
              <a:t>In Fall 2018 study progress assessment under discussion, workshop on the theme – for instance evaluation as a whole, in Bachelor’s </a:t>
            </a:r>
            <a:r>
              <a:rPr lang="en-US" sz="1200" b="0" dirty="0" err="1" smtClean="0"/>
              <a:t>programme</a:t>
            </a:r>
            <a:r>
              <a:rPr lang="en-US" sz="1200" b="0" dirty="0" smtClean="0"/>
              <a:t>, evaluating the process, critique (ARTS)</a:t>
            </a:r>
          </a:p>
          <a:p>
            <a:pPr marL="342900" indent="-342900">
              <a:buFontTx/>
              <a:buChar char="-"/>
            </a:pPr>
            <a:r>
              <a:rPr lang="en-US" sz="1200" b="0" dirty="0" smtClean="0"/>
              <a:t>Group working: implementing “I like, I wish”; Group Feedback / workshopping (BIZ)</a:t>
            </a:r>
          </a:p>
          <a:p>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11</a:t>
            </a:fld>
            <a:endParaRPr lang="fi-FI"/>
          </a:p>
        </p:txBody>
      </p:sp>
    </p:spTree>
    <p:extLst>
      <p:ext uri="{BB962C8B-B14F-4D97-AF65-F5344CB8AC3E}">
        <p14:creationId xmlns:p14="http://schemas.microsoft.com/office/powerpoint/2010/main" val="2687939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12</a:t>
            </a:fld>
            <a:endParaRPr lang="fi-FI"/>
          </a:p>
        </p:txBody>
      </p:sp>
    </p:spTree>
    <p:extLst>
      <p:ext uri="{BB962C8B-B14F-4D97-AF65-F5344CB8AC3E}">
        <p14:creationId xmlns:p14="http://schemas.microsoft.com/office/powerpoint/2010/main" val="26792524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3" y="1417340"/>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smtClean="0"/>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40711065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3" y="1657740"/>
            <a:ext cx="3319477" cy="2694083"/>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en-US" smtClean="0"/>
              <a:t>Click to edit Master title style</a:t>
            </a:r>
            <a:endParaRPr lang="en-US" dirty="0"/>
          </a:p>
        </p:txBody>
      </p:sp>
      <p:sp>
        <p:nvSpPr>
          <p:cNvPr id="17" name="Subtitle 2"/>
          <p:cNvSpPr>
            <a:spLocks noGrp="1"/>
          </p:cNvSpPr>
          <p:nvPr>
            <p:ph type="subTitle" idx="1"/>
          </p:nvPr>
        </p:nvSpPr>
        <p:spPr>
          <a:xfrm>
            <a:off x="468313" y="4531740"/>
            <a:ext cx="3319477" cy="486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Picture Placeholder 3"/>
          <p:cNvSpPr>
            <a:spLocks noGrp="1"/>
          </p:cNvSpPr>
          <p:nvPr>
            <p:ph type="pic" sz="quarter" idx="10"/>
          </p:nvPr>
        </p:nvSpPr>
        <p:spPr>
          <a:xfrm>
            <a:off x="4349262" y="150000"/>
            <a:ext cx="4629692" cy="5415000"/>
          </a:xfrm>
          <a:prstGeom prst="rect">
            <a:avLst/>
          </a:prstGeom>
        </p:spPr>
        <p:txBody>
          <a:bodyPr vert="horz"/>
          <a:lstStyle/>
          <a:p>
            <a:pPr lvl="0"/>
            <a:r>
              <a:rPr lang="en-US" noProof="0" smtClean="0"/>
              <a:t>Click icon to add picture</a:t>
            </a:r>
            <a:endParaRPr lang="fi-FI" noProof="0"/>
          </a:p>
        </p:txBody>
      </p:sp>
      <p:pic>
        <p:nvPicPr>
          <p:cNvPr id="7"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393504598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50000"/>
            <a:ext cx="4629692" cy="5415000"/>
          </a:xfrm>
          <a:prstGeom prst="rect">
            <a:avLst/>
          </a:prstGeom>
        </p:spPr>
        <p:txBody>
          <a:bodyPr vert="horz"/>
          <a:lstStyle/>
          <a:p>
            <a:pPr lvl="0"/>
            <a:r>
              <a:rPr lang="en-US" noProof="0" smtClean="0"/>
              <a:t>Click icon to add picture</a:t>
            </a:r>
            <a:endParaRPr lang="fi-FI" noProof="0"/>
          </a:p>
        </p:txBody>
      </p:sp>
      <p:sp>
        <p:nvSpPr>
          <p:cNvPr id="6" name="Title 1"/>
          <p:cNvSpPr>
            <a:spLocks noGrp="1"/>
          </p:cNvSpPr>
          <p:nvPr>
            <p:ph type="ctrTitle"/>
          </p:nvPr>
        </p:nvSpPr>
        <p:spPr>
          <a:xfrm>
            <a:off x="468313" y="1657740"/>
            <a:ext cx="3319477" cy="2694083"/>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468313" y="4531740"/>
            <a:ext cx="3319477" cy="486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141884583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50000"/>
            <a:ext cx="4629692" cy="5415000"/>
          </a:xfrm>
          <a:prstGeom prst="rect">
            <a:avLst/>
          </a:prstGeom>
        </p:spPr>
        <p:txBody>
          <a:bodyPr vert="horz"/>
          <a:lstStyle/>
          <a:p>
            <a:pPr lvl="0"/>
            <a:r>
              <a:rPr lang="en-US" noProof="0" smtClean="0"/>
              <a:t>Click icon to add picture</a:t>
            </a:r>
            <a:endParaRPr lang="fi-FI" noProof="0"/>
          </a:p>
        </p:txBody>
      </p:sp>
      <p:sp>
        <p:nvSpPr>
          <p:cNvPr id="6" name="Title 1"/>
          <p:cNvSpPr>
            <a:spLocks noGrp="1"/>
          </p:cNvSpPr>
          <p:nvPr>
            <p:ph type="ctrTitle"/>
          </p:nvPr>
        </p:nvSpPr>
        <p:spPr>
          <a:xfrm>
            <a:off x="468313" y="1633364"/>
            <a:ext cx="3319477" cy="2694083"/>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en-US" smtClean="0"/>
              <a:t>Click to edit Master title style</a:t>
            </a:r>
            <a:endParaRPr lang="en-US" dirty="0"/>
          </a:p>
        </p:txBody>
      </p:sp>
      <p:sp>
        <p:nvSpPr>
          <p:cNvPr id="7" name="Subtitle 2"/>
          <p:cNvSpPr>
            <a:spLocks noGrp="1"/>
          </p:cNvSpPr>
          <p:nvPr>
            <p:ph type="subTitle" idx="1"/>
          </p:nvPr>
        </p:nvSpPr>
        <p:spPr>
          <a:xfrm>
            <a:off x="468313" y="4507364"/>
            <a:ext cx="3319477" cy="486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19165627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3" y="1593555"/>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smtClean="0"/>
              <a:t>Click to edit Master title style</a:t>
            </a:r>
            <a:endParaRPr lang="en-US" dirty="0"/>
          </a:p>
        </p:txBody>
      </p:sp>
      <p:cxnSp>
        <p:nvCxnSpPr>
          <p:cNvPr id="7" name="Straight Connector 4"/>
          <p:cNvCxnSpPr/>
          <p:nvPr userDrawn="1"/>
        </p:nvCxnSpPr>
        <p:spPr>
          <a:xfrm>
            <a:off x="46831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113788" cy="964597"/>
          </a:xfrm>
          <a:prstGeom prst="rect">
            <a:avLst/>
          </a:prstGeom>
        </p:spPr>
      </p:pic>
    </p:spTree>
    <p:extLst>
      <p:ext uri="{BB962C8B-B14F-4D97-AF65-F5344CB8AC3E}">
        <p14:creationId xmlns:p14="http://schemas.microsoft.com/office/powerpoint/2010/main" val="183687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3" y="1593555"/>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smtClean="0"/>
              <a:t>Click to edit Master title style</a:t>
            </a:r>
            <a:endParaRPr lang="en-US" dirty="0"/>
          </a:p>
        </p:txBody>
      </p:sp>
      <p:cxnSp>
        <p:nvCxnSpPr>
          <p:cNvPr id="8" name="Straight Connector 4"/>
          <p:cNvCxnSpPr/>
          <p:nvPr userDrawn="1"/>
        </p:nvCxnSpPr>
        <p:spPr>
          <a:xfrm>
            <a:off x="46831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055876" cy="964597"/>
          </a:xfrm>
          <a:prstGeom prst="rect">
            <a:avLst/>
          </a:prstGeom>
        </p:spPr>
      </p:pic>
    </p:spTree>
    <p:extLst>
      <p:ext uri="{BB962C8B-B14F-4D97-AF65-F5344CB8AC3E}">
        <p14:creationId xmlns:p14="http://schemas.microsoft.com/office/powerpoint/2010/main" val="1598148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3" y="1593555"/>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smtClean="0"/>
              <a:t>Click to edit Master title style</a:t>
            </a:r>
            <a:endParaRPr lang="en-US" dirty="0"/>
          </a:p>
        </p:txBody>
      </p:sp>
      <p:cxnSp>
        <p:nvCxnSpPr>
          <p:cNvPr id="8" name="Straight Connector 4"/>
          <p:cNvCxnSpPr/>
          <p:nvPr userDrawn="1"/>
        </p:nvCxnSpPr>
        <p:spPr>
          <a:xfrm>
            <a:off x="46831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146364" cy="964597"/>
          </a:xfrm>
          <a:prstGeom prst="rect">
            <a:avLst/>
          </a:prstGeom>
        </p:spPr>
      </p:pic>
    </p:spTree>
    <p:extLst>
      <p:ext uri="{BB962C8B-B14F-4D97-AF65-F5344CB8AC3E}">
        <p14:creationId xmlns:p14="http://schemas.microsoft.com/office/powerpoint/2010/main" val="3668316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0" name="Content Placeholder 10"/>
          <p:cNvSpPr>
            <a:spLocks noGrp="1"/>
          </p:cNvSpPr>
          <p:nvPr>
            <p:ph sz="quarter" idx="14"/>
          </p:nvPr>
        </p:nvSpPr>
        <p:spPr>
          <a:xfrm>
            <a:off x="468314" y="1273324"/>
            <a:ext cx="8207374" cy="3324370"/>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22.10.2018</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468313" y="48730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113788" cy="964597"/>
          </a:xfrm>
          <a:prstGeom prst="rect">
            <a:avLst/>
          </a:prstGeom>
        </p:spPr>
      </p:pic>
    </p:spTree>
    <p:extLst>
      <p:ext uri="{BB962C8B-B14F-4D97-AF65-F5344CB8AC3E}">
        <p14:creationId xmlns:p14="http://schemas.microsoft.com/office/powerpoint/2010/main" val="3810708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1" name="Content Placeholder 10"/>
          <p:cNvSpPr>
            <a:spLocks noGrp="1"/>
          </p:cNvSpPr>
          <p:nvPr>
            <p:ph sz="quarter" idx="14"/>
          </p:nvPr>
        </p:nvSpPr>
        <p:spPr>
          <a:xfrm>
            <a:off x="468314" y="1261611"/>
            <a:ext cx="8207374"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8C36687-CBD3-415D-8421-2B5EAA963EBF}" type="datetime1">
              <a:rPr lang="fi-FI" smtClean="0"/>
              <a:t>22.10.2018</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pPr>
                <a:defRPr/>
              </a:pPr>
              <a:t>‹#›</a:t>
            </a:fld>
            <a:endParaRPr lang="fi-FI"/>
          </a:p>
        </p:txBody>
      </p:sp>
      <p:cxnSp>
        <p:nvCxnSpPr>
          <p:cNvPr id="34" name="Straight Connector 4"/>
          <p:cNvCxnSpPr/>
          <p:nvPr userDrawn="1"/>
        </p:nvCxnSpPr>
        <p:spPr>
          <a:xfrm>
            <a:off x="468313" y="48730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055876" cy="964597"/>
          </a:xfrm>
          <a:prstGeom prst="rect">
            <a:avLst/>
          </a:prstGeom>
        </p:spPr>
      </p:pic>
    </p:spTree>
    <p:extLst>
      <p:ext uri="{BB962C8B-B14F-4D97-AF65-F5344CB8AC3E}">
        <p14:creationId xmlns:p14="http://schemas.microsoft.com/office/powerpoint/2010/main" val="3822815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1" name="Content Placeholder 10"/>
          <p:cNvSpPr>
            <a:spLocks noGrp="1"/>
          </p:cNvSpPr>
          <p:nvPr>
            <p:ph sz="quarter" idx="14"/>
          </p:nvPr>
        </p:nvSpPr>
        <p:spPr>
          <a:xfrm>
            <a:off x="468314" y="1261611"/>
            <a:ext cx="8207374"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t>22.10.2018</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pPr>
                <a:defRPr/>
              </a:pPr>
              <a:t>‹#›</a:t>
            </a:fld>
            <a:endParaRPr lang="fi-FI"/>
          </a:p>
        </p:txBody>
      </p:sp>
      <p:cxnSp>
        <p:nvCxnSpPr>
          <p:cNvPr id="10" name="Straight Connector 4"/>
          <p:cNvCxnSpPr/>
          <p:nvPr userDrawn="1"/>
        </p:nvCxnSpPr>
        <p:spPr>
          <a:xfrm>
            <a:off x="468313" y="4873007"/>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146364" cy="964597"/>
          </a:xfrm>
          <a:prstGeom prst="rect">
            <a:avLst/>
          </a:prstGeom>
        </p:spPr>
      </p:pic>
    </p:spTree>
    <p:extLst>
      <p:ext uri="{BB962C8B-B14F-4D97-AF65-F5344CB8AC3E}">
        <p14:creationId xmlns:p14="http://schemas.microsoft.com/office/powerpoint/2010/main" val="640142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65113"/>
            <a:ext cx="8212380"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1" name="Content Placeholder 10"/>
          <p:cNvSpPr>
            <a:spLocks noGrp="1"/>
          </p:cNvSpPr>
          <p:nvPr>
            <p:ph sz="quarter" idx="14"/>
          </p:nvPr>
        </p:nvSpPr>
        <p:spPr>
          <a:xfrm>
            <a:off x="463308"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40" name="Content Placeholder 10"/>
          <p:cNvSpPr>
            <a:spLocks noGrp="1"/>
          </p:cNvSpPr>
          <p:nvPr>
            <p:ph sz="quarter" idx="18"/>
          </p:nvPr>
        </p:nvSpPr>
        <p:spPr>
          <a:xfrm>
            <a:off x="4687609"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t>22.10.2018</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cxnSp>
        <p:nvCxnSpPr>
          <p:cNvPr id="13" name="Straight Connector 4"/>
          <p:cNvCxnSpPr/>
          <p:nvPr userDrawn="1"/>
        </p:nvCxnSpPr>
        <p:spPr>
          <a:xfrm>
            <a:off x="468313" y="48730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113788" cy="964597"/>
          </a:xfrm>
          <a:prstGeom prst="rect">
            <a:avLst/>
          </a:prstGeom>
        </p:spPr>
      </p:pic>
    </p:spTree>
    <p:extLst>
      <p:ext uri="{BB962C8B-B14F-4D97-AF65-F5344CB8AC3E}">
        <p14:creationId xmlns:p14="http://schemas.microsoft.com/office/powerpoint/2010/main" val="2820082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340"/>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271939935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2" name="Content Placeholder 10"/>
          <p:cNvSpPr>
            <a:spLocks noGrp="1"/>
          </p:cNvSpPr>
          <p:nvPr>
            <p:ph sz="quarter" idx="14"/>
          </p:nvPr>
        </p:nvSpPr>
        <p:spPr>
          <a:xfrm>
            <a:off x="468313" y="1261611"/>
            <a:ext cx="3988079" cy="333664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15" name="Content Placeholder 10"/>
          <p:cNvSpPr>
            <a:spLocks noGrp="1"/>
          </p:cNvSpPr>
          <p:nvPr>
            <p:ph sz="quarter" idx="18"/>
          </p:nvPr>
        </p:nvSpPr>
        <p:spPr>
          <a:xfrm>
            <a:off x="4687609" y="1261049"/>
            <a:ext cx="3988079" cy="333664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t>22.10.2018</a:t>
            </a:fld>
            <a:endParaRPr lang="fi-FI"/>
          </a:p>
        </p:txBody>
      </p:sp>
      <p:sp>
        <p:nvSpPr>
          <p:cNvPr id="8" name="Footer Placeholder 15"/>
          <p:cNvSpPr>
            <a:spLocks noGrp="1"/>
          </p:cNvSpPr>
          <p:nvPr>
            <p:ph type="ftr" sz="quarter" idx="20"/>
          </p:nvPr>
        </p:nvSpPr>
        <p:spPr/>
        <p:txBody>
          <a:bodyPr/>
          <a:lstStyle>
            <a:lvl1pPr>
              <a:defRPr/>
            </a:lvl1pPr>
          </a:lstStyle>
          <a:p>
            <a:pPr>
              <a:defRPr/>
            </a:pPr>
            <a:endParaRPr lang="fi-FI"/>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pPr>
                <a:defRPr/>
              </a:pPr>
              <a:t>‹#›</a:t>
            </a:fld>
            <a:endParaRPr lang="fi-FI"/>
          </a:p>
        </p:txBody>
      </p:sp>
      <p:cxnSp>
        <p:nvCxnSpPr>
          <p:cNvPr id="13" name="Straight Connector 4"/>
          <p:cNvCxnSpPr/>
          <p:nvPr userDrawn="1"/>
        </p:nvCxnSpPr>
        <p:spPr>
          <a:xfrm>
            <a:off x="468313" y="48730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055876" cy="964597"/>
          </a:xfrm>
          <a:prstGeom prst="rect">
            <a:avLst/>
          </a:prstGeom>
        </p:spPr>
      </p:pic>
    </p:spTree>
    <p:extLst>
      <p:ext uri="{BB962C8B-B14F-4D97-AF65-F5344CB8AC3E}">
        <p14:creationId xmlns:p14="http://schemas.microsoft.com/office/powerpoint/2010/main" val="3838752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smtClean="0"/>
              <a:t>Click to edit Master title style</a:t>
            </a:r>
            <a:endParaRPr lang="en-US" dirty="0"/>
          </a:p>
        </p:txBody>
      </p:sp>
      <p:sp>
        <p:nvSpPr>
          <p:cNvPr id="11" name="Content Placeholder 10"/>
          <p:cNvSpPr>
            <a:spLocks noGrp="1"/>
          </p:cNvSpPr>
          <p:nvPr>
            <p:ph sz="quarter" idx="14"/>
          </p:nvPr>
        </p:nvSpPr>
        <p:spPr>
          <a:xfrm>
            <a:off x="468313"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t>22.10.2018</a:t>
            </a:fld>
            <a:endParaRPr lang="fi-FI"/>
          </a:p>
        </p:txBody>
      </p:sp>
      <p:sp>
        <p:nvSpPr>
          <p:cNvPr id="8" name="Footer Placeholder 3"/>
          <p:cNvSpPr>
            <a:spLocks noGrp="1"/>
          </p:cNvSpPr>
          <p:nvPr>
            <p:ph type="ftr" sz="quarter" idx="20"/>
          </p:nvPr>
        </p:nvSpPr>
        <p:spPr/>
        <p:txBody>
          <a:bodyPr/>
          <a:lstStyle>
            <a:lvl1pPr>
              <a:defRPr/>
            </a:lvl1pPr>
          </a:lstStyle>
          <a:p>
            <a:pPr>
              <a:defRPr/>
            </a:pPr>
            <a:endParaRPr lang="fi-FI"/>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pPr>
                <a:defRPr/>
              </a:pPr>
              <a:t>‹#›</a:t>
            </a:fld>
            <a:endParaRPr lang="fi-FI"/>
          </a:p>
        </p:txBody>
      </p:sp>
      <p:cxnSp>
        <p:nvCxnSpPr>
          <p:cNvPr id="13" name="Straight Connector 4"/>
          <p:cNvCxnSpPr/>
          <p:nvPr userDrawn="1"/>
        </p:nvCxnSpPr>
        <p:spPr>
          <a:xfrm>
            <a:off x="468313" y="4873007"/>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09"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pic>
        <p:nvPicPr>
          <p:cNvPr id="12"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146364" cy="964597"/>
          </a:xfrm>
          <a:prstGeom prst="rect">
            <a:avLst/>
          </a:prstGeom>
        </p:spPr>
      </p:pic>
    </p:spTree>
    <p:extLst>
      <p:ext uri="{BB962C8B-B14F-4D97-AF65-F5344CB8AC3E}">
        <p14:creationId xmlns:p14="http://schemas.microsoft.com/office/powerpoint/2010/main" val="4141971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340"/>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374321870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3" y="1417636"/>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smtClean="0"/>
              <a:t>Click to edit Master title style</a:t>
            </a:r>
            <a:endParaRPr lang="en-US" dirty="0"/>
          </a:p>
        </p:txBody>
      </p:sp>
      <p:sp>
        <p:nvSpPr>
          <p:cNvPr id="10"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18658278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636"/>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11882272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636"/>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9"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5953056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en-US" smtClean="0"/>
              <a:t>Click to edit Master title style</a:t>
            </a:r>
            <a:endParaRPr lang="en-US" dirty="0"/>
          </a:p>
        </p:txBody>
      </p:sp>
      <p:sp>
        <p:nvSpPr>
          <p:cNvPr id="17"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112927700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en-US" smtClean="0"/>
              <a:t>Click to edit Master title style</a:t>
            </a:r>
            <a:endParaRPr lang="en-US" dirty="0"/>
          </a:p>
        </p:txBody>
      </p:sp>
      <p:sp>
        <p:nvSpPr>
          <p:cNvPr id="6" name="Subtitle 2"/>
          <p:cNvSpPr>
            <a:spLocks noGrp="1"/>
          </p:cNvSpPr>
          <p:nvPr>
            <p:ph type="subTitle" idx="1"/>
          </p:nvPr>
        </p:nvSpPr>
        <p:spPr>
          <a:xfrm>
            <a:off x="468314" y="4429748"/>
            <a:ext cx="5379423" cy="660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418646494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en-US" smtClean="0"/>
              <a:t>Click to edit Master title style</a:t>
            </a:r>
            <a:endParaRPr lang="en-US" dirty="0"/>
          </a:p>
        </p:txBody>
      </p:sp>
      <p:sp>
        <p:nvSpPr>
          <p:cNvPr id="6"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47604615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ED520173-7D7F-4FBC-A781-33E654CAA422}" type="datetime1">
              <a:rPr lang="fi-FI" smtClean="0"/>
              <a:t>22.10.2018</a:t>
            </a:fld>
            <a:endParaRPr lang="fi-FI"/>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pPr>
                <a:defRPr/>
              </a:pPr>
              <a:t>‹#›</a:t>
            </a:fld>
            <a:endParaRPr lang="fi-FI"/>
          </a:p>
        </p:txBody>
      </p:sp>
    </p:spTree>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 id="2147484759" r:id="rId13"/>
    <p:sldLayoutId id="2147484760" r:id="rId14"/>
    <p:sldLayoutId id="2147484761" r:id="rId15"/>
    <p:sldLayoutId id="2147484762" r:id="rId16"/>
    <p:sldLayoutId id="2147484763" r:id="rId17"/>
    <p:sldLayoutId id="2147484764" r:id="rId18"/>
    <p:sldLayoutId id="2147484765" r:id="rId19"/>
    <p:sldLayoutId id="2147484766" r:id="rId20"/>
    <p:sldLayoutId id="2147484767" r:id="rId21"/>
  </p:sldLayoutIdLst>
  <p:timing>
    <p:tnLst>
      <p:par>
        <p:cTn id="1" dur="indefinite" restart="never" nodeType="tmRoot"/>
      </p:par>
    </p:tnLst>
  </p:timing>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hyperlink" Target="mailto:allwell@aalto.fi" TargetMode="External"/><Relationship Id="rId4" Type="http://schemas.openxmlformats.org/officeDocument/2006/relationships/hyperlink" Target="mailto:viivi.virtanen@aalto.fi"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715000"/>
          </a:xfrm>
          <a:prstGeom prst="rect">
            <a:avLst/>
          </a:prstGeom>
        </p:spPr>
      </p:pic>
      <p:sp>
        <p:nvSpPr>
          <p:cNvPr id="2" name="Title 1"/>
          <p:cNvSpPr>
            <a:spLocks noGrp="1"/>
          </p:cNvSpPr>
          <p:nvPr>
            <p:ph type="ctrTitle"/>
          </p:nvPr>
        </p:nvSpPr>
        <p:spPr>
          <a:xfrm>
            <a:off x="468313" y="1273324"/>
            <a:ext cx="7992119" cy="3079391"/>
          </a:xfrm>
        </p:spPr>
        <p:txBody>
          <a:bodyPr/>
          <a:lstStyle/>
          <a:p>
            <a:r>
              <a:rPr lang="en-US" sz="6000" dirty="0" smtClean="0"/>
              <a:t>All</a:t>
            </a:r>
            <a:r>
              <a:rPr lang="en-US" sz="6000" i="1" dirty="0" smtClean="0"/>
              <a:t>Well?</a:t>
            </a:r>
            <a:br>
              <a:rPr lang="en-US" sz="6000" i="1" dirty="0" smtClean="0"/>
            </a:br>
            <a:r>
              <a:rPr lang="en-US" sz="6000" dirty="0" smtClean="0"/>
              <a:t>Success </a:t>
            </a:r>
            <a:r>
              <a:rPr lang="en-US" sz="6000" dirty="0"/>
              <a:t>of Students </a:t>
            </a:r>
            <a:r>
              <a:rPr lang="en-US" sz="6000" dirty="0" smtClean="0"/>
              <a:t>Aalto </a:t>
            </a:r>
            <a:r>
              <a:rPr lang="en-US" sz="4400" dirty="0" smtClean="0"/>
              <a:t>2018-2020</a:t>
            </a:r>
            <a:endParaRPr lang="fi-FI" dirty="0"/>
          </a:p>
        </p:txBody>
      </p:sp>
      <p:sp>
        <p:nvSpPr>
          <p:cNvPr id="3" name="Subtitle 2"/>
          <p:cNvSpPr>
            <a:spLocks noGrp="1"/>
          </p:cNvSpPr>
          <p:nvPr>
            <p:ph type="subTitle" idx="1"/>
          </p:nvPr>
        </p:nvSpPr>
        <p:spPr>
          <a:xfrm>
            <a:off x="468314" y="4429748"/>
            <a:ext cx="7992118" cy="876024"/>
          </a:xfrm>
        </p:spPr>
        <p:txBody>
          <a:bodyPr>
            <a:noAutofit/>
          </a:bodyPr>
          <a:lstStyle/>
          <a:p>
            <a:r>
              <a:rPr lang="en-US" sz="1400" dirty="0"/>
              <a:t>Presentation to </a:t>
            </a:r>
            <a:r>
              <a:rPr lang="en-US" sz="1400" dirty="0" smtClean="0"/>
              <a:t>the Course </a:t>
            </a:r>
            <a:r>
              <a:rPr lang="en-US" sz="1400" dirty="0" smtClean="0"/>
              <a:t>Introduction </a:t>
            </a:r>
            <a:r>
              <a:rPr lang="en-US" sz="1400" dirty="0"/>
              <a:t>to University </a:t>
            </a:r>
            <a:r>
              <a:rPr lang="en-US" sz="1400" dirty="0" smtClean="0"/>
              <a:t>Pedagogy, </a:t>
            </a:r>
            <a:r>
              <a:rPr lang="en-US" sz="1400" dirty="0"/>
              <a:t>Aalto </a:t>
            </a:r>
            <a:r>
              <a:rPr lang="en-US" sz="1400" dirty="0"/>
              <a:t>University, </a:t>
            </a:r>
            <a:r>
              <a:rPr lang="en-US" sz="1400" dirty="0" smtClean="0"/>
              <a:t>23.9.2018 13:00-13:30</a:t>
            </a:r>
            <a:endParaRPr lang="en-US" sz="1400" dirty="0"/>
          </a:p>
          <a:p>
            <a:r>
              <a:rPr lang="en-US" sz="1400" dirty="0" smtClean="0"/>
              <a:t>Venue: </a:t>
            </a:r>
            <a:r>
              <a:rPr lang="en-US" sz="1400" dirty="0" err="1" smtClean="0"/>
              <a:t>Majakka</a:t>
            </a:r>
            <a:r>
              <a:rPr lang="en-US" sz="1400" dirty="0" smtClean="0"/>
              <a:t>, </a:t>
            </a:r>
            <a:r>
              <a:rPr lang="en-US" sz="1400" dirty="0" err="1" smtClean="0"/>
              <a:t>Otakaari</a:t>
            </a:r>
            <a:r>
              <a:rPr lang="en-US" sz="1400" dirty="0" smtClean="0"/>
              <a:t> 1 </a:t>
            </a:r>
          </a:p>
          <a:p>
            <a:r>
              <a:rPr lang="en-US" sz="1400" dirty="0" smtClean="0"/>
              <a:t>Viivi </a:t>
            </a:r>
            <a:r>
              <a:rPr lang="en-US" sz="1400" dirty="0"/>
              <a:t>Virtanen, Pedagogical expert, Success of Students  </a:t>
            </a:r>
            <a:r>
              <a:rPr lang="en-US" sz="1400" dirty="0">
                <a:hlinkClick r:id="rId4"/>
              </a:rPr>
              <a:t>viivi.virtanen@aalto.fi</a:t>
            </a:r>
            <a:r>
              <a:rPr lang="en-US" sz="1400" dirty="0"/>
              <a:t>, </a:t>
            </a:r>
            <a:r>
              <a:rPr lang="en-US" sz="1400" dirty="0">
                <a:hlinkClick r:id="rId5"/>
              </a:rPr>
              <a:t>allwell@aalto.fi</a:t>
            </a:r>
            <a:r>
              <a:rPr lang="en-US" sz="1400" dirty="0"/>
              <a:t> </a:t>
            </a:r>
            <a:endParaRPr lang="en-US" sz="1400" dirty="0"/>
          </a:p>
          <a:p>
            <a:endParaRPr lang="fi-FI" sz="1400" dirty="0"/>
          </a:p>
        </p:txBody>
      </p:sp>
    </p:spTree>
    <p:extLst>
      <p:ext uri="{BB962C8B-B14F-4D97-AF65-F5344CB8AC3E}">
        <p14:creationId xmlns:p14="http://schemas.microsoft.com/office/powerpoint/2010/main" val="2342579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2018 Results Aalto </a:t>
            </a:r>
            <a:r>
              <a:rPr lang="en-US" sz="3200" dirty="0" smtClean="0"/>
              <a:t>level:</a:t>
            </a:r>
            <a:br>
              <a:rPr lang="en-US" sz="3200" dirty="0" smtClean="0"/>
            </a:br>
            <a:r>
              <a:rPr lang="en-US" sz="3200" dirty="0" smtClean="0"/>
              <a:t>What can we do by </a:t>
            </a:r>
            <a:r>
              <a:rPr lang="en-US" sz="3200" dirty="0" smtClean="0"/>
              <a:t>teaching?</a:t>
            </a:r>
            <a:r>
              <a:rPr lang="en-US" sz="3200" dirty="0" smtClean="0"/>
              <a:t/>
            </a:r>
            <a:br>
              <a:rPr lang="en-US" sz="3200" dirty="0" smtClean="0"/>
            </a:br>
            <a:r>
              <a:rPr lang="en-US" sz="3200" dirty="0" smtClean="0"/>
              <a:t> </a:t>
            </a:r>
            <a:endParaRPr lang="fi-FI" sz="3200" dirty="0"/>
          </a:p>
        </p:txBody>
      </p:sp>
      <p:sp>
        <p:nvSpPr>
          <p:cNvPr id="3" name="Content Placeholder 2"/>
          <p:cNvSpPr>
            <a:spLocks noGrp="1"/>
          </p:cNvSpPr>
          <p:nvPr>
            <p:ph sz="quarter" idx="14"/>
          </p:nvPr>
        </p:nvSpPr>
        <p:spPr>
          <a:xfrm>
            <a:off x="469082" y="1290440"/>
            <a:ext cx="8207374" cy="3540105"/>
          </a:xfrm>
        </p:spPr>
        <p:txBody>
          <a:bodyPr/>
          <a:lstStyle/>
          <a:p>
            <a:endParaRPr lang="en-US" sz="1800" dirty="0"/>
          </a:p>
          <a:p>
            <a:r>
              <a:rPr lang="en-US" sz="1800" dirty="0" smtClean="0"/>
              <a:t>1. WORKLOAD </a:t>
            </a:r>
            <a:r>
              <a:rPr lang="en-US" sz="1800" dirty="0"/>
              <a:t>– CURRICULUM </a:t>
            </a:r>
            <a:r>
              <a:rPr lang="en-US" sz="1800" dirty="0" smtClean="0"/>
              <a:t>PLANNING</a:t>
            </a:r>
          </a:p>
          <a:p>
            <a:r>
              <a:rPr lang="en-US" sz="1600" b="0" i="1" dirty="0" smtClean="0"/>
              <a:t>- Workload</a:t>
            </a:r>
            <a:r>
              <a:rPr lang="en-US" sz="1600" b="0" i="1" dirty="0"/>
              <a:t>, overlapping of courses or tasks, difficulties in study planning; partly related to the fact that overall planning of teaching has not been planned together (planning done on course-level instead)</a:t>
            </a:r>
          </a:p>
          <a:p>
            <a:endParaRPr lang="en-US" sz="1400" dirty="0" smtClean="0"/>
          </a:p>
          <a:p>
            <a:r>
              <a:rPr lang="en-US" sz="1800" dirty="0" smtClean="0"/>
              <a:t>2. </a:t>
            </a:r>
            <a:r>
              <a:rPr lang="en-US" sz="1800" dirty="0" smtClean="0"/>
              <a:t>FEEDBACK AND ASSESSMENT - VARIETY </a:t>
            </a:r>
            <a:r>
              <a:rPr lang="en-US" sz="1800" dirty="0"/>
              <a:t>TO </a:t>
            </a:r>
            <a:r>
              <a:rPr lang="en-US" sz="1800" dirty="0" smtClean="0"/>
              <a:t>METHODS  </a:t>
            </a:r>
            <a:endParaRPr lang="en-US" sz="1800" dirty="0"/>
          </a:p>
          <a:p>
            <a:pPr marL="285750" indent="-285750">
              <a:buFontTx/>
              <a:buChar char="-"/>
            </a:pPr>
            <a:r>
              <a:rPr lang="en-US" sz="1800" b="0" i="1" dirty="0" smtClean="0"/>
              <a:t>T</a:t>
            </a:r>
            <a:r>
              <a:rPr lang="en-US" sz="1600" b="0" i="1" dirty="0" smtClean="0"/>
              <a:t>imely and effective feedback </a:t>
            </a:r>
          </a:p>
          <a:p>
            <a:pPr marL="285750" indent="-285750">
              <a:buFontTx/>
              <a:buChar char="-"/>
            </a:pPr>
            <a:r>
              <a:rPr lang="en-US" sz="1600" b="0" i="1" dirty="0" smtClean="0"/>
              <a:t>Rewarding </a:t>
            </a:r>
            <a:r>
              <a:rPr lang="en-US" sz="1600" b="0" i="1" dirty="0" smtClean="0"/>
              <a:t>also for doing, for the process, for creativity. (Current evaluation methods don't always support learning; focus is on performance. Students feel they don’t get enough feedback to be able to learn and develop)</a:t>
            </a:r>
            <a:endParaRPr lang="en-US" sz="2000" b="0" i="1" dirty="0"/>
          </a:p>
          <a:p>
            <a:r>
              <a:rPr lang="fi-FI" sz="1600" b="0" dirty="0" smtClean="0"/>
              <a:t> </a:t>
            </a:r>
            <a:endParaRPr lang="fi-FI" sz="1600" b="0" dirty="0"/>
          </a:p>
        </p:txBody>
      </p:sp>
      <p:sp>
        <p:nvSpPr>
          <p:cNvPr id="4" name="Date Placeholder 3"/>
          <p:cNvSpPr>
            <a:spLocks noGrp="1"/>
          </p:cNvSpPr>
          <p:nvPr>
            <p:ph type="dt" sz="half" idx="15"/>
          </p:nvPr>
        </p:nvSpPr>
        <p:spPr/>
        <p:txBody>
          <a:bodyPr/>
          <a:lstStyle/>
          <a:p>
            <a:pPr>
              <a:defRPr/>
            </a:pPr>
            <a:fld id="{7F3C5285-7526-43D5-81FF-B1103F667C54}" type="datetime1">
              <a:rPr lang="fi-FI" smtClean="0"/>
              <a:t>22.10.2018</a:t>
            </a:fld>
            <a:endParaRPr lang="fi-FI"/>
          </a:p>
        </p:txBody>
      </p:sp>
      <p:sp>
        <p:nvSpPr>
          <p:cNvPr id="5" name="Slide Number Placeholder 4"/>
          <p:cNvSpPr>
            <a:spLocks noGrp="1"/>
          </p:cNvSpPr>
          <p:nvPr>
            <p:ph type="sldNum" sz="quarter" idx="17"/>
          </p:nvPr>
        </p:nvSpPr>
        <p:spPr/>
        <p:txBody>
          <a:bodyPr/>
          <a:lstStyle/>
          <a:p>
            <a:pPr>
              <a:defRPr/>
            </a:pPr>
            <a:fld id="{F6C4BE77-5FCA-3844-8BD6-7ECE8B5BEE8D}" type="slidenum">
              <a:rPr lang="fi-FI" smtClean="0"/>
              <a:pPr>
                <a:defRPr/>
              </a:pPr>
              <a:t>10</a:t>
            </a:fld>
            <a:endParaRPr lang="fi-FI" dirty="0"/>
          </a:p>
        </p:txBody>
      </p:sp>
    </p:spTree>
    <p:extLst>
      <p:ext uri="{BB962C8B-B14F-4D97-AF65-F5344CB8AC3E}">
        <p14:creationId xmlns:p14="http://schemas.microsoft.com/office/powerpoint/2010/main" val="19348362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solidFill>
                  <a:schemeClr val="tx1"/>
                </a:solidFill>
              </a:rPr>
              <a:t>What is it that we can do by </a:t>
            </a:r>
            <a:r>
              <a:rPr lang="en-US" sz="3200" dirty="0" smtClean="0">
                <a:solidFill>
                  <a:schemeClr val="tx1"/>
                </a:solidFill>
              </a:rPr>
              <a:t>teaching? </a:t>
            </a:r>
            <a:br>
              <a:rPr lang="en-US" sz="3200" dirty="0" smtClean="0">
                <a:solidFill>
                  <a:schemeClr val="tx1"/>
                </a:solidFill>
              </a:rPr>
            </a:br>
            <a:r>
              <a:rPr lang="en-US" sz="3200" dirty="0" smtClean="0">
                <a:solidFill>
                  <a:schemeClr val="tx1"/>
                </a:solidFill>
              </a:rPr>
              <a:t> </a:t>
            </a:r>
            <a:endParaRPr lang="fi-FI" sz="3200" dirty="0">
              <a:solidFill>
                <a:schemeClr val="tx1"/>
              </a:solidFill>
            </a:endParaRPr>
          </a:p>
        </p:txBody>
      </p:sp>
      <p:sp>
        <p:nvSpPr>
          <p:cNvPr id="3" name="Content Placeholder 2"/>
          <p:cNvSpPr>
            <a:spLocks noGrp="1"/>
          </p:cNvSpPr>
          <p:nvPr>
            <p:ph sz="quarter" idx="14"/>
          </p:nvPr>
        </p:nvSpPr>
        <p:spPr>
          <a:xfrm>
            <a:off x="436146" y="1416393"/>
            <a:ext cx="8207374" cy="3733639"/>
          </a:xfrm>
        </p:spPr>
        <p:txBody>
          <a:bodyPr/>
          <a:lstStyle/>
          <a:p>
            <a:r>
              <a:rPr lang="en-US" sz="2000" b="0" dirty="0" smtClean="0"/>
              <a:t>THEME </a:t>
            </a:r>
            <a:r>
              <a:rPr lang="en-US" sz="2000" b="0" dirty="0"/>
              <a:t>1: Cooperation, communication and peer learning between teachers </a:t>
            </a:r>
            <a:r>
              <a:rPr lang="en-US" sz="2000" b="0" dirty="0" smtClean="0"/>
              <a:t>(e.g., </a:t>
            </a:r>
            <a:r>
              <a:rPr lang="en-US" sz="2000" b="0" dirty="0" smtClean="0"/>
              <a:t> </a:t>
            </a:r>
            <a:r>
              <a:rPr lang="en-US" sz="2000" b="0" dirty="0" smtClean="0"/>
              <a:t>to increase the awareness of student </a:t>
            </a:r>
            <a:r>
              <a:rPr lang="en-US" sz="2000" b="0" dirty="0" smtClean="0"/>
              <a:t>wellbeing, to share good teaching practices)  </a:t>
            </a:r>
            <a:endParaRPr lang="en-US" sz="2000" b="0" dirty="0" smtClean="0"/>
          </a:p>
          <a:p>
            <a:endParaRPr lang="en-US" sz="2000" b="0" dirty="0" smtClean="0"/>
          </a:p>
          <a:p>
            <a:r>
              <a:rPr lang="en-US" sz="2000" b="0" dirty="0"/>
              <a:t>THEME 2: </a:t>
            </a:r>
            <a:r>
              <a:rPr lang="en-US" sz="2000" b="0" dirty="0" smtClean="0"/>
              <a:t>Planning the curriculum done </a:t>
            </a:r>
            <a:r>
              <a:rPr lang="en-US" sz="2000" b="0" dirty="0"/>
              <a:t>from a student learning path point of view </a:t>
            </a:r>
            <a:r>
              <a:rPr lang="en-US" sz="2000" b="0" dirty="0" smtClean="0"/>
              <a:t>(e.g</a:t>
            </a:r>
            <a:r>
              <a:rPr lang="en-US" sz="2000" b="0" dirty="0" smtClean="0"/>
              <a:t>., </a:t>
            </a:r>
            <a:r>
              <a:rPr lang="en-US" sz="2000" b="0" dirty="0" smtClean="0"/>
              <a:t>to reduce </a:t>
            </a:r>
            <a:r>
              <a:rPr lang="en-US" sz="2000" b="0" dirty="0"/>
              <a:t>course and curriculum level </a:t>
            </a:r>
            <a:r>
              <a:rPr lang="en-US" sz="2000" b="0" dirty="0" smtClean="0"/>
              <a:t>workload) </a:t>
            </a:r>
          </a:p>
          <a:p>
            <a:endParaRPr lang="en-US" sz="2000" b="0" dirty="0" smtClean="0"/>
          </a:p>
          <a:p>
            <a:r>
              <a:rPr lang="en-US" sz="2000" b="0" dirty="0"/>
              <a:t>THEME 3: Feedback and </a:t>
            </a:r>
            <a:r>
              <a:rPr lang="en-US" sz="2000" b="0" dirty="0" smtClean="0"/>
              <a:t>assessment (e.g., implementing continuous assessment, self-assessment, timely and effective </a:t>
            </a:r>
            <a:r>
              <a:rPr lang="en-US" sz="2000" b="0" dirty="0" smtClean="0"/>
              <a:t>feedback)</a:t>
            </a:r>
            <a:r>
              <a:rPr lang="en-US" sz="2000" b="0" dirty="0"/>
              <a:t/>
            </a:r>
            <a:br>
              <a:rPr lang="en-US" sz="2000" b="0" dirty="0"/>
            </a:br>
            <a:r>
              <a:rPr lang="en-US" sz="2000" b="0" dirty="0"/>
              <a:t/>
            </a:r>
            <a:br>
              <a:rPr lang="en-US" sz="2000" b="0" dirty="0"/>
            </a:br>
            <a:endParaRPr lang="fi-FI" sz="2000" b="0" dirty="0"/>
          </a:p>
        </p:txBody>
      </p:sp>
      <p:sp>
        <p:nvSpPr>
          <p:cNvPr id="4" name="Date Placeholder 3"/>
          <p:cNvSpPr>
            <a:spLocks noGrp="1"/>
          </p:cNvSpPr>
          <p:nvPr>
            <p:ph type="dt" sz="half" idx="15"/>
          </p:nvPr>
        </p:nvSpPr>
        <p:spPr/>
        <p:txBody>
          <a:bodyPr/>
          <a:lstStyle/>
          <a:p>
            <a:pPr>
              <a:defRPr/>
            </a:pPr>
            <a:fld id="{7F3C5285-7526-43D5-81FF-B1103F667C54}" type="datetime1">
              <a:rPr lang="fi-FI" smtClean="0"/>
              <a:t>22.10.2018</a:t>
            </a:fld>
            <a:endParaRPr lang="fi-FI"/>
          </a:p>
        </p:txBody>
      </p:sp>
      <p:sp>
        <p:nvSpPr>
          <p:cNvPr id="5" name="Slide Number Placeholder 4"/>
          <p:cNvSpPr>
            <a:spLocks noGrp="1"/>
          </p:cNvSpPr>
          <p:nvPr>
            <p:ph type="sldNum" sz="quarter" idx="17"/>
          </p:nvPr>
        </p:nvSpPr>
        <p:spPr/>
        <p:txBody>
          <a:bodyPr/>
          <a:lstStyle/>
          <a:p>
            <a:pPr>
              <a:defRPr/>
            </a:pPr>
            <a:fld id="{F6C4BE77-5FCA-3844-8BD6-7ECE8B5BEE8D}" type="slidenum">
              <a:rPr lang="fi-FI" smtClean="0"/>
              <a:pPr>
                <a:defRPr/>
              </a:pPr>
              <a:t>11</a:t>
            </a:fld>
            <a:endParaRPr lang="fi-FI"/>
          </a:p>
        </p:txBody>
      </p:sp>
    </p:spTree>
    <p:extLst>
      <p:ext uri="{BB962C8B-B14F-4D97-AF65-F5344CB8AC3E}">
        <p14:creationId xmlns:p14="http://schemas.microsoft.com/office/powerpoint/2010/main" val="36730500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lstStyle/>
          <a:p>
            <a:r>
              <a:rPr lang="en-US" sz="5400" dirty="0"/>
              <a:t>Examples of </a:t>
            </a:r>
            <a:r>
              <a:rPr lang="en-US" sz="5400" dirty="0" smtClean="0"/>
              <a:t>other development </a:t>
            </a:r>
            <a:r>
              <a:rPr lang="en-US" sz="5400" dirty="0"/>
              <a:t>actions  for </a:t>
            </a:r>
            <a:r>
              <a:rPr lang="en-US" sz="5400" dirty="0" smtClean="0"/>
              <a:t>students</a:t>
            </a:r>
            <a:endParaRPr lang="fi-FI" sz="5400" dirty="0"/>
          </a:p>
        </p:txBody>
      </p:sp>
      <p:sp>
        <p:nvSpPr>
          <p:cNvPr id="4" name="Date Placeholder 3"/>
          <p:cNvSpPr>
            <a:spLocks noGrp="1"/>
          </p:cNvSpPr>
          <p:nvPr>
            <p:ph type="dt" sz="half" idx="15"/>
          </p:nvPr>
        </p:nvSpPr>
        <p:spPr/>
        <p:txBody>
          <a:bodyPr/>
          <a:lstStyle/>
          <a:p>
            <a:pPr>
              <a:defRPr/>
            </a:pPr>
            <a:fld id="{7F3C5285-7526-43D5-81FF-B1103F667C54}" type="datetime1">
              <a:rPr lang="fi-FI" smtClean="0"/>
              <a:t>22.10.2018</a:t>
            </a:fld>
            <a:endParaRPr lang="fi-FI"/>
          </a:p>
        </p:txBody>
      </p:sp>
      <p:sp>
        <p:nvSpPr>
          <p:cNvPr id="5" name="Slide Number Placeholder 4"/>
          <p:cNvSpPr>
            <a:spLocks noGrp="1"/>
          </p:cNvSpPr>
          <p:nvPr>
            <p:ph type="sldNum" sz="quarter" idx="17"/>
          </p:nvPr>
        </p:nvSpPr>
        <p:spPr/>
        <p:txBody>
          <a:bodyPr/>
          <a:lstStyle/>
          <a:p>
            <a:pPr>
              <a:defRPr/>
            </a:pPr>
            <a:fld id="{F6C4BE77-5FCA-3844-8BD6-7ECE8B5BEE8D}" type="slidenum">
              <a:rPr lang="fi-FI" smtClean="0"/>
              <a:pPr>
                <a:defRPr/>
              </a:pPr>
              <a:t>12</a:t>
            </a:fld>
            <a:endParaRPr lang="fi-FI"/>
          </a:p>
        </p:txBody>
      </p:sp>
    </p:spTree>
    <p:extLst>
      <p:ext uri="{BB962C8B-B14F-4D97-AF65-F5344CB8AC3E}">
        <p14:creationId xmlns:p14="http://schemas.microsoft.com/office/powerpoint/2010/main" val="25007463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1"/>
                </a:solidFill>
              </a:rPr>
              <a:t>Starting Point of Wellbeing</a:t>
            </a:r>
            <a:endParaRPr lang="fi-FI" dirty="0">
              <a:solidFill>
                <a:schemeClr val="tx1"/>
              </a:solidFill>
            </a:endParaRPr>
          </a:p>
        </p:txBody>
      </p:sp>
      <p:sp>
        <p:nvSpPr>
          <p:cNvPr id="4" name="Date Placeholder 3"/>
          <p:cNvSpPr>
            <a:spLocks noGrp="1"/>
          </p:cNvSpPr>
          <p:nvPr>
            <p:ph type="dt" sz="half" idx="15"/>
          </p:nvPr>
        </p:nvSpPr>
        <p:spPr/>
        <p:txBody>
          <a:bodyPr/>
          <a:lstStyle/>
          <a:p>
            <a:pPr>
              <a:defRPr/>
            </a:pPr>
            <a:fld id="{7F3C5285-7526-43D5-81FF-B1103F667C54}" type="datetime1">
              <a:rPr lang="fi-FI" smtClean="0"/>
              <a:t>22.10.2018</a:t>
            </a:fld>
            <a:endParaRPr lang="fi-FI"/>
          </a:p>
        </p:txBody>
      </p:sp>
      <p:sp>
        <p:nvSpPr>
          <p:cNvPr id="5" name="Slide Number Placeholder 4"/>
          <p:cNvSpPr>
            <a:spLocks noGrp="1"/>
          </p:cNvSpPr>
          <p:nvPr>
            <p:ph type="sldNum" sz="quarter" idx="17"/>
          </p:nvPr>
        </p:nvSpPr>
        <p:spPr/>
        <p:txBody>
          <a:bodyPr/>
          <a:lstStyle/>
          <a:p>
            <a:pPr>
              <a:defRPr/>
            </a:pPr>
            <a:fld id="{F6C4BE77-5FCA-3844-8BD6-7ECE8B5BEE8D}" type="slidenum">
              <a:rPr lang="fi-FI" smtClean="0"/>
              <a:pPr>
                <a:defRPr/>
              </a:pPr>
              <a:t>13</a:t>
            </a:fld>
            <a:endParaRPr lang="fi-FI"/>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842196"/>
            <a:ext cx="2921111" cy="3894814"/>
          </a:xfrm>
          <a:prstGeom prst="rect">
            <a:avLst/>
          </a:prstGeom>
        </p:spPr>
      </p:pic>
      <p:sp>
        <p:nvSpPr>
          <p:cNvPr id="9" name="Content Placeholder 8"/>
          <p:cNvSpPr>
            <a:spLocks noGrp="1"/>
          </p:cNvSpPr>
          <p:nvPr>
            <p:ph sz="quarter" idx="14"/>
          </p:nvPr>
        </p:nvSpPr>
        <p:spPr>
          <a:xfrm>
            <a:off x="4303045" y="842196"/>
            <a:ext cx="4391720" cy="3035418"/>
          </a:xfrm>
        </p:spPr>
        <p:txBody>
          <a:bodyPr/>
          <a:lstStyle/>
          <a:p>
            <a:r>
              <a:rPr lang="en-US" sz="2000" dirty="0" smtClean="0"/>
              <a:t>Low barrier wellbeing support with </a:t>
            </a:r>
            <a:r>
              <a:rPr lang="en-US" sz="2000" dirty="0" err="1" smtClean="0"/>
              <a:t>multiprofessional</a:t>
            </a:r>
            <a:r>
              <a:rPr lang="en-US" sz="2000" dirty="0" smtClean="0"/>
              <a:t> team:</a:t>
            </a:r>
          </a:p>
          <a:p>
            <a:pPr marL="285750" indent="-285750">
              <a:buFontTx/>
              <a:buChar char="-"/>
            </a:pPr>
            <a:endParaRPr lang="en-US" sz="2000" b="0" i="1" dirty="0"/>
          </a:p>
          <a:p>
            <a:pPr marL="285750" indent="-285750">
              <a:buFontTx/>
              <a:buChar char="-"/>
            </a:pPr>
            <a:r>
              <a:rPr lang="en-US" sz="2000" b="0" i="1" dirty="0" smtClean="0"/>
              <a:t>Finnish </a:t>
            </a:r>
            <a:r>
              <a:rPr lang="en-US" sz="2000" b="0" i="1" dirty="0"/>
              <a:t>Student Health Service </a:t>
            </a:r>
            <a:endParaRPr lang="en-US" sz="2000" b="0" i="1" dirty="0" smtClean="0"/>
          </a:p>
          <a:p>
            <a:pPr marL="285750" indent="-285750">
              <a:buFontTx/>
              <a:buChar char="-"/>
            </a:pPr>
            <a:r>
              <a:rPr lang="en-US" sz="2000" b="0" i="1" dirty="0" smtClean="0"/>
              <a:t>Aalto </a:t>
            </a:r>
            <a:r>
              <a:rPr lang="en-US" sz="2000" b="0" i="1" dirty="0"/>
              <a:t>study </a:t>
            </a:r>
            <a:r>
              <a:rPr lang="en-US" sz="2000" b="0" i="1" dirty="0" smtClean="0"/>
              <a:t>psychologists</a:t>
            </a:r>
          </a:p>
          <a:p>
            <a:pPr marL="285750" indent="-285750">
              <a:buFontTx/>
              <a:buChar char="-"/>
            </a:pPr>
            <a:r>
              <a:rPr lang="en-US" sz="2000" b="0" i="1" dirty="0" smtClean="0"/>
              <a:t>Aalto chaplains </a:t>
            </a:r>
          </a:p>
          <a:p>
            <a:pPr marL="285750" indent="-285750">
              <a:buFontTx/>
              <a:buChar char="-"/>
            </a:pPr>
            <a:r>
              <a:rPr lang="en-US" sz="2000" b="0" i="1" dirty="0" err="1" smtClean="0"/>
              <a:t>UniSport</a:t>
            </a:r>
            <a:endParaRPr lang="en-US" sz="2000" b="0" i="1" dirty="0"/>
          </a:p>
          <a:p>
            <a:pPr marL="285750" indent="-285750">
              <a:buFontTx/>
              <a:buChar char="-"/>
            </a:pPr>
            <a:r>
              <a:rPr lang="en-US" sz="2000" b="0" i="1" dirty="0"/>
              <a:t>S</a:t>
            </a:r>
            <a:r>
              <a:rPr lang="en-US" sz="2000" b="0" i="1" dirty="0" smtClean="0"/>
              <a:t>tudent </a:t>
            </a:r>
            <a:r>
              <a:rPr lang="en-US" sz="2000" b="0" i="1" dirty="0"/>
              <a:t>union AYY</a:t>
            </a:r>
            <a:endParaRPr lang="fi-FI" sz="2000" b="0" i="1" dirty="0"/>
          </a:p>
        </p:txBody>
      </p:sp>
    </p:spTree>
    <p:extLst>
      <p:ext uri="{BB962C8B-B14F-4D97-AF65-F5344CB8AC3E}">
        <p14:creationId xmlns:p14="http://schemas.microsoft.com/office/powerpoint/2010/main" val="14938453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395536" y="1636888"/>
            <a:ext cx="5392964" cy="2983863"/>
          </a:xfrm>
        </p:spPr>
      </p:pic>
      <p:sp>
        <p:nvSpPr>
          <p:cNvPr id="4" name="Date Placeholder 3"/>
          <p:cNvSpPr>
            <a:spLocks noGrp="1"/>
          </p:cNvSpPr>
          <p:nvPr>
            <p:ph type="dt" sz="half" idx="15"/>
          </p:nvPr>
        </p:nvSpPr>
        <p:spPr/>
        <p:txBody>
          <a:bodyPr/>
          <a:lstStyle/>
          <a:p>
            <a:pPr>
              <a:defRPr/>
            </a:pPr>
            <a:fld id="{7F3C5285-7526-43D5-81FF-B1103F667C54}" type="datetime1">
              <a:rPr lang="fi-FI" smtClean="0"/>
              <a:t>22.10.2018</a:t>
            </a:fld>
            <a:endParaRPr lang="fi-FI"/>
          </a:p>
        </p:txBody>
      </p:sp>
      <p:sp>
        <p:nvSpPr>
          <p:cNvPr id="5" name="Slide Number Placeholder 4"/>
          <p:cNvSpPr>
            <a:spLocks noGrp="1"/>
          </p:cNvSpPr>
          <p:nvPr>
            <p:ph type="sldNum" sz="quarter" idx="17"/>
          </p:nvPr>
        </p:nvSpPr>
        <p:spPr/>
        <p:txBody>
          <a:bodyPr/>
          <a:lstStyle/>
          <a:p>
            <a:pPr>
              <a:defRPr/>
            </a:pPr>
            <a:fld id="{F6C4BE77-5FCA-3844-8BD6-7ECE8B5BEE8D}" type="slidenum">
              <a:rPr lang="fi-FI" smtClean="0"/>
              <a:pPr>
                <a:defRPr/>
              </a:pPr>
              <a:t>14</a:t>
            </a:fld>
            <a:endParaRPr lang="fi-FI"/>
          </a:p>
        </p:txBody>
      </p:sp>
      <p:sp>
        <p:nvSpPr>
          <p:cNvPr id="7" name="Rectangle 6"/>
          <p:cNvSpPr/>
          <p:nvPr/>
        </p:nvSpPr>
        <p:spPr>
          <a:xfrm>
            <a:off x="363456" y="522832"/>
            <a:ext cx="6584808" cy="584775"/>
          </a:xfrm>
          <a:prstGeom prst="rect">
            <a:avLst/>
          </a:prstGeom>
        </p:spPr>
        <p:txBody>
          <a:bodyPr wrap="square">
            <a:spAutoFit/>
          </a:bodyPr>
          <a:lstStyle/>
          <a:p>
            <a:r>
              <a:rPr lang="fi-FI" sz="3200" b="1" dirty="0" smtClean="0"/>
              <a:t>personalimpact.aalto.fi</a:t>
            </a:r>
            <a:endParaRPr lang="fi-FI" sz="3200" b="1" dirty="0"/>
          </a:p>
        </p:txBody>
      </p:sp>
    </p:spTree>
    <p:extLst>
      <p:ext uri="{BB962C8B-B14F-4D97-AF65-F5344CB8AC3E}">
        <p14:creationId xmlns:p14="http://schemas.microsoft.com/office/powerpoint/2010/main" val="28074113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1"/>
                </a:solidFill>
              </a:rPr>
              <a:t>Aalto Study and Career Psychologists </a:t>
            </a:r>
            <a:endParaRPr lang="fi-FI" dirty="0">
              <a:solidFill>
                <a:schemeClr val="tx1"/>
              </a:solidFill>
            </a:endParaRPr>
          </a:p>
        </p:txBody>
      </p:sp>
      <p:pic>
        <p:nvPicPr>
          <p:cNvPr id="6" name="Content Placeholder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938787" y="2497460"/>
            <a:ext cx="3727355" cy="2075431"/>
          </a:xfrm>
        </p:spPr>
      </p:pic>
      <p:sp>
        <p:nvSpPr>
          <p:cNvPr id="4" name="Date Placeholder 3"/>
          <p:cNvSpPr>
            <a:spLocks noGrp="1"/>
          </p:cNvSpPr>
          <p:nvPr>
            <p:ph type="dt" sz="half" idx="15"/>
          </p:nvPr>
        </p:nvSpPr>
        <p:spPr/>
        <p:txBody>
          <a:bodyPr/>
          <a:lstStyle/>
          <a:p>
            <a:pPr>
              <a:defRPr/>
            </a:pPr>
            <a:fld id="{7F3C5285-7526-43D5-81FF-B1103F667C54}" type="datetime1">
              <a:rPr lang="fi-FI" smtClean="0"/>
              <a:t>22.10.2018</a:t>
            </a:fld>
            <a:endParaRPr lang="fi-FI"/>
          </a:p>
        </p:txBody>
      </p:sp>
      <p:sp>
        <p:nvSpPr>
          <p:cNvPr id="5" name="Slide Number Placeholder 4"/>
          <p:cNvSpPr>
            <a:spLocks noGrp="1"/>
          </p:cNvSpPr>
          <p:nvPr>
            <p:ph type="sldNum" sz="quarter" idx="17"/>
          </p:nvPr>
        </p:nvSpPr>
        <p:spPr/>
        <p:txBody>
          <a:bodyPr/>
          <a:lstStyle/>
          <a:p>
            <a:pPr>
              <a:defRPr/>
            </a:pPr>
            <a:fld id="{F6C4BE77-5FCA-3844-8BD6-7ECE8B5BEE8D}" type="slidenum">
              <a:rPr lang="fi-FI" smtClean="0"/>
              <a:pPr>
                <a:defRPr/>
              </a:pPr>
              <a:t>15</a:t>
            </a:fld>
            <a:endParaRPr lang="fi-FI"/>
          </a:p>
        </p:txBody>
      </p:sp>
      <p:sp>
        <p:nvSpPr>
          <p:cNvPr id="8" name="Rectangle 7"/>
          <p:cNvSpPr/>
          <p:nvPr/>
        </p:nvSpPr>
        <p:spPr>
          <a:xfrm>
            <a:off x="336754" y="856952"/>
            <a:ext cx="8195686" cy="2893100"/>
          </a:xfrm>
          <a:prstGeom prst="rect">
            <a:avLst/>
          </a:prstGeom>
        </p:spPr>
        <p:txBody>
          <a:bodyPr wrap="square">
            <a:spAutoFit/>
          </a:bodyPr>
          <a:lstStyle/>
          <a:p>
            <a:r>
              <a:rPr lang="en-US" sz="2800" dirty="0" smtClean="0"/>
              <a:t>- Personal consultation and guidance</a:t>
            </a:r>
          </a:p>
          <a:p>
            <a:r>
              <a:rPr lang="en-US" sz="2800" dirty="0" smtClean="0"/>
              <a:t>- Workshops </a:t>
            </a:r>
            <a:r>
              <a:rPr lang="en-US" sz="2800" dirty="0"/>
              <a:t>and online material for students on	</a:t>
            </a:r>
          </a:p>
          <a:p>
            <a:pPr marL="803700" lvl="2" indent="-342900">
              <a:buFontTx/>
              <a:buChar char="-"/>
            </a:pPr>
            <a:r>
              <a:rPr lang="en-US" i="1" dirty="0"/>
              <a:t>Power of Imperfection</a:t>
            </a:r>
          </a:p>
          <a:p>
            <a:pPr marL="803700" lvl="2" indent="-342900">
              <a:buFontTx/>
              <a:buChar char="-"/>
            </a:pPr>
            <a:r>
              <a:rPr lang="en-US" i="1" dirty="0"/>
              <a:t>Mindfulness and stress </a:t>
            </a:r>
            <a:r>
              <a:rPr lang="en-US" i="1" dirty="0" smtClean="0"/>
              <a:t>management</a:t>
            </a:r>
          </a:p>
          <a:p>
            <a:pPr marL="803700" lvl="2" indent="-342900">
              <a:buFontTx/>
              <a:buChar char="-"/>
            </a:pPr>
            <a:r>
              <a:rPr lang="en-US" i="1" dirty="0"/>
              <a:t>Nature, creativity and relaxation </a:t>
            </a:r>
          </a:p>
          <a:p>
            <a:pPr marL="803700" lvl="2" indent="-342900">
              <a:buFontTx/>
              <a:buChar char="-"/>
            </a:pPr>
            <a:r>
              <a:rPr lang="en-US" i="1" dirty="0"/>
              <a:t>Climate change anxiety</a:t>
            </a:r>
          </a:p>
          <a:p>
            <a:pPr marL="803700" lvl="2" indent="-342900">
              <a:buFontTx/>
              <a:buChar char="-"/>
            </a:pPr>
            <a:r>
              <a:rPr lang="en-US" i="1" dirty="0" smtClean="0"/>
              <a:t>Career </a:t>
            </a:r>
            <a:r>
              <a:rPr lang="en-US" i="1" dirty="0"/>
              <a:t>planning</a:t>
            </a:r>
          </a:p>
          <a:p>
            <a:pPr marL="803700" lvl="2" indent="-342900">
              <a:buFontTx/>
              <a:buChar char="-"/>
            </a:pPr>
            <a:r>
              <a:rPr lang="en-US" i="1" dirty="0"/>
              <a:t>Time </a:t>
            </a:r>
            <a:r>
              <a:rPr lang="en-US" i="1" dirty="0" smtClean="0"/>
              <a:t>management</a:t>
            </a:r>
          </a:p>
          <a:p>
            <a:pPr marL="803700" lvl="2" indent="-342900">
              <a:buFontTx/>
              <a:buChar char="-"/>
            </a:pPr>
            <a:r>
              <a:rPr lang="en-US" i="1" dirty="0" smtClean="0"/>
              <a:t>…</a:t>
            </a:r>
            <a:endParaRPr lang="en-US" i="1" dirty="0"/>
          </a:p>
        </p:txBody>
      </p:sp>
    </p:spTree>
    <p:extLst>
      <p:ext uri="{BB962C8B-B14F-4D97-AF65-F5344CB8AC3E}">
        <p14:creationId xmlns:p14="http://schemas.microsoft.com/office/powerpoint/2010/main" val="28519162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1"/>
                </a:solidFill>
              </a:rPr>
              <a:t>AllWell? in a nutshell</a:t>
            </a:r>
            <a:endParaRPr lang="fi-FI" dirty="0">
              <a:solidFill>
                <a:schemeClr val="tx1"/>
              </a:solidFill>
            </a:endParaRPr>
          </a:p>
        </p:txBody>
      </p:sp>
      <p:sp>
        <p:nvSpPr>
          <p:cNvPr id="3" name="Content Placeholder 2"/>
          <p:cNvSpPr>
            <a:spLocks noGrp="1"/>
          </p:cNvSpPr>
          <p:nvPr>
            <p:ph sz="quarter" idx="14"/>
          </p:nvPr>
        </p:nvSpPr>
        <p:spPr>
          <a:xfrm>
            <a:off x="323528" y="1057300"/>
            <a:ext cx="8207374" cy="3468097"/>
          </a:xfrm>
          <a:ln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lstStyle/>
          <a:p>
            <a:pPr marL="285750" indent="-285750">
              <a:buFont typeface="Arial" panose="020B0604020202020204" pitchFamily="34" charset="0"/>
              <a:buChar char="•"/>
            </a:pPr>
            <a:r>
              <a:rPr lang="en-US" sz="2000" b="0" dirty="0"/>
              <a:t>The </a:t>
            </a:r>
            <a:r>
              <a:rPr lang="en-US" sz="2000" b="0" i="1" dirty="0"/>
              <a:t>AllWell? </a:t>
            </a:r>
            <a:r>
              <a:rPr lang="en-US" sz="2000" b="0" dirty="0" smtClean="0"/>
              <a:t>questionnaire </a:t>
            </a:r>
            <a:r>
              <a:rPr lang="en-US" sz="2000" b="0" dirty="0"/>
              <a:t>is part of the </a:t>
            </a:r>
            <a:r>
              <a:rPr lang="en-US" sz="2000" b="0" i="1" dirty="0"/>
              <a:t>Success of Students </a:t>
            </a:r>
            <a:r>
              <a:rPr lang="en-US" sz="2000" b="0" dirty="0"/>
              <a:t>initiative, an Aalto strategic development project for 2016–2020. The project seeks to enhance </a:t>
            </a:r>
            <a:r>
              <a:rPr lang="en-US" sz="2000" b="0" dirty="0" smtClean="0"/>
              <a:t>study </a:t>
            </a:r>
            <a:r>
              <a:rPr lang="en-US" sz="2000" b="0" dirty="0"/>
              <a:t>well-being by developing study advising, teaching, study skills and student </a:t>
            </a:r>
            <a:r>
              <a:rPr lang="en-US" sz="2000" b="0" dirty="0" smtClean="0"/>
              <a:t>services.</a:t>
            </a:r>
          </a:p>
          <a:p>
            <a:pPr marL="285750" indent="-285750">
              <a:buFont typeface="Arial" panose="020B0604020202020204" pitchFamily="34" charset="0"/>
              <a:buChar char="•"/>
            </a:pPr>
            <a:endParaRPr lang="en-US" sz="2000" b="0" i="1" dirty="0"/>
          </a:p>
          <a:p>
            <a:pPr marL="285750" indent="-285750">
              <a:buFont typeface="Arial" panose="020B0604020202020204" pitchFamily="34" charset="0"/>
              <a:buChar char="•"/>
            </a:pPr>
            <a:r>
              <a:rPr lang="en-US" sz="2000" b="0" i="1" dirty="0" smtClean="0"/>
              <a:t>AllWell? </a:t>
            </a:r>
            <a:r>
              <a:rPr lang="en-US" sz="2000" b="0" dirty="0" smtClean="0"/>
              <a:t>questionnaire was conducted for the first time in Spring 2017, second time this year. Target group: 1</a:t>
            </a:r>
            <a:r>
              <a:rPr lang="en-US" sz="2000" b="0" baseline="30000" dirty="0" smtClean="0"/>
              <a:t>st</a:t>
            </a:r>
            <a:r>
              <a:rPr lang="en-US" sz="2000" b="0" dirty="0" smtClean="0"/>
              <a:t> year master’s and 2</a:t>
            </a:r>
            <a:r>
              <a:rPr lang="en-US" sz="2000" b="0" baseline="30000" dirty="0" smtClean="0"/>
              <a:t>nd</a:t>
            </a:r>
            <a:r>
              <a:rPr lang="en-US" sz="2000" b="0" dirty="0" smtClean="0"/>
              <a:t> year bachelor’s students. </a:t>
            </a:r>
          </a:p>
          <a:p>
            <a:pPr marL="285750" indent="-285750">
              <a:buFont typeface="Arial" panose="020B0604020202020204" pitchFamily="34" charset="0"/>
              <a:buChar char="•"/>
            </a:pPr>
            <a:endParaRPr lang="en-US" sz="2000" b="0" i="1" dirty="0"/>
          </a:p>
          <a:p>
            <a:pPr marL="285750" indent="-285750">
              <a:buFont typeface="Arial" panose="020B0604020202020204" pitchFamily="34" charset="0"/>
              <a:buChar char="•"/>
            </a:pPr>
            <a:r>
              <a:rPr lang="en-US" sz="2000" b="0" dirty="0" smtClean="0"/>
              <a:t>The questionnaire </a:t>
            </a:r>
            <a:r>
              <a:rPr lang="en-US" sz="2000" b="0" dirty="0"/>
              <a:t>consists </a:t>
            </a:r>
            <a:r>
              <a:rPr lang="en-US" sz="2000" b="0" dirty="0" smtClean="0"/>
              <a:t>75 </a:t>
            </a:r>
            <a:r>
              <a:rPr lang="en-US" sz="2000" b="0" dirty="0" smtClean="0"/>
              <a:t>questions </a:t>
            </a:r>
            <a:r>
              <a:rPr lang="en-US" sz="2000" b="0" dirty="0"/>
              <a:t>and major part of it is covered by How-U-Learn instrument developed by the University of </a:t>
            </a:r>
            <a:r>
              <a:rPr lang="en-US" sz="2000" b="0" dirty="0" smtClean="0"/>
              <a:t>Helsinki.</a:t>
            </a:r>
            <a:endParaRPr lang="fi-FI" sz="2000" b="0" dirty="0"/>
          </a:p>
        </p:txBody>
      </p:sp>
      <p:sp>
        <p:nvSpPr>
          <p:cNvPr id="4" name="Date Placeholder 3"/>
          <p:cNvSpPr>
            <a:spLocks noGrp="1"/>
          </p:cNvSpPr>
          <p:nvPr>
            <p:ph type="dt" sz="half" idx="15"/>
          </p:nvPr>
        </p:nvSpPr>
        <p:spPr/>
        <p:txBody>
          <a:bodyPr/>
          <a:lstStyle/>
          <a:p>
            <a:pPr>
              <a:defRPr/>
            </a:pPr>
            <a:fld id="{7F3C5285-7526-43D5-81FF-B1103F667C54}" type="datetime1">
              <a:rPr lang="fi-FI" smtClean="0"/>
              <a:t>22.10.2018</a:t>
            </a:fld>
            <a:endParaRPr lang="fi-FI"/>
          </a:p>
        </p:txBody>
      </p:sp>
      <p:sp>
        <p:nvSpPr>
          <p:cNvPr id="5" name="Slide Number Placeholder 4"/>
          <p:cNvSpPr>
            <a:spLocks noGrp="1"/>
          </p:cNvSpPr>
          <p:nvPr>
            <p:ph type="sldNum" sz="quarter" idx="17"/>
          </p:nvPr>
        </p:nvSpPr>
        <p:spPr/>
        <p:txBody>
          <a:bodyPr/>
          <a:lstStyle/>
          <a:p>
            <a:pPr>
              <a:defRPr/>
            </a:pPr>
            <a:fld id="{F6C4BE77-5FCA-3844-8BD6-7ECE8B5BEE8D}" type="slidenum">
              <a:rPr lang="fi-FI" smtClean="0"/>
              <a:pPr>
                <a:defRPr/>
              </a:pPr>
              <a:t>2</a:t>
            </a:fld>
            <a:endParaRPr lang="fi-FI"/>
          </a:p>
        </p:txBody>
      </p:sp>
    </p:spTree>
    <p:extLst>
      <p:ext uri="{BB962C8B-B14F-4D97-AF65-F5344CB8AC3E}">
        <p14:creationId xmlns:p14="http://schemas.microsoft.com/office/powerpoint/2010/main" val="28965452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descr="allwell_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2749" y="285750"/>
            <a:ext cx="7223685" cy="5143500"/>
          </a:xfrm>
          <a:prstGeom prst="rect">
            <a:avLst/>
          </a:prstGeom>
        </p:spPr>
      </p:pic>
      <p:sp>
        <p:nvSpPr>
          <p:cNvPr id="3" name="Rounded Rectangle 2"/>
          <p:cNvSpPr/>
          <p:nvPr/>
        </p:nvSpPr>
        <p:spPr>
          <a:xfrm>
            <a:off x="1290827" y="1118540"/>
            <a:ext cx="3059105" cy="173907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Student’s resources and well-being</a:t>
            </a: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Suppression of emotions</a:t>
            </a: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Compassion toward oneself</a:t>
            </a: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Avoiding study tasks</a:t>
            </a: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Harshness toward oneself</a:t>
            </a: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Burnout risk</a:t>
            </a:r>
          </a:p>
        </p:txBody>
      </p:sp>
      <p:sp>
        <p:nvSpPr>
          <p:cNvPr id="11" name="Rounded Rectangle 10"/>
          <p:cNvSpPr/>
          <p:nvPr/>
        </p:nvSpPr>
        <p:spPr>
          <a:xfrm>
            <a:off x="4522219" y="1118539"/>
            <a:ext cx="3059105" cy="17389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Study skills and motivation</a:t>
            </a: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Deep approach to learning</a:t>
            </a: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Commitment to studying</a:t>
            </a: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Organized studying</a:t>
            </a: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Trust oneself as learner</a:t>
            </a: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Surface approach to learning</a:t>
            </a:r>
          </a:p>
        </p:txBody>
      </p:sp>
      <p:sp>
        <p:nvSpPr>
          <p:cNvPr id="12" name="Rounded Rectangle 11"/>
          <p:cNvSpPr/>
          <p:nvPr/>
        </p:nvSpPr>
        <p:spPr>
          <a:xfrm>
            <a:off x="1290827" y="3017048"/>
            <a:ext cx="3059105" cy="17389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Teaching</a:t>
            </a: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Interest in teaching</a:t>
            </a: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Feedback from teachers to students</a:t>
            </a: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Alignment of teaching</a:t>
            </a:r>
          </a:p>
        </p:txBody>
      </p:sp>
      <p:sp>
        <p:nvSpPr>
          <p:cNvPr id="13" name="Rounded Rectangle 12"/>
          <p:cNvSpPr/>
          <p:nvPr/>
        </p:nvSpPr>
        <p:spPr>
          <a:xfrm>
            <a:off x="4522219" y="3023974"/>
            <a:ext cx="3059105" cy="17389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Study environment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Support from other students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ounded Rectangle 14"/>
          <p:cNvSpPr/>
          <p:nvPr/>
        </p:nvSpPr>
        <p:spPr>
          <a:xfrm>
            <a:off x="3642508" y="2664723"/>
            <a:ext cx="1587137" cy="76417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sz="1500" b="1" i="0" u="none" strike="noStrike" kern="1200" cap="none" spc="0" normalizeH="0" baseline="0" noProof="0" dirty="0">
                <a:ln>
                  <a:noFill/>
                </a:ln>
                <a:solidFill>
                  <a:prstClr val="black"/>
                </a:solidFill>
                <a:effectLst/>
                <a:uLnTx/>
                <a:uFillTx/>
                <a:latin typeface="Calibri" panose="020F0502020204030204"/>
                <a:ea typeface="+mn-ea"/>
                <a:cs typeface="+mn-cs"/>
              </a:rPr>
              <a:t>STUDY ABILITY</a:t>
            </a:r>
          </a:p>
        </p:txBody>
      </p:sp>
      <p:pic>
        <p:nvPicPr>
          <p:cNvPr id="16" name="Picture 15"/>
          <p:cNvPicPr>
            <a:picLocks noChangeAspect="1"/>
          </p:cNvPicPr>
          <p:nvPr/>
        </p:nvPicPr>
        <p:blipFill>
          <a:blip r:embed="rId4"/>
          <a:stretch>
            <a:fillRect/>
          </a:stretch>
        </p:blipFill>
        <p:spPr>
          <a:xfrm>
            <a:off x="2418407" y="4926166"/>
            <a:ext cx="5432371" cy="382253"/>
          </a:xfrm>
          <a:prstGeom prst="rect">
            <a:avLst/>
          </a:prstGeom>
        </p:spPr>
      </p:pic>
      <p:sp>
        <p:nvSpPr>
          <p:cNvPr id="17" name="Rectangle 16"/>
          <p:cNvSpPr/>
          <p:nvPr/>
        </p:nvSpPr>
        <p:spPr>
          <a:xfrm>
            <a:off x="5279444" y="4926165"/>
            <a:ext cx="2832591" cy="27699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200" b="0" i="1"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t>                   </a:t>
            </a:r>
            <a:r>
              <a:rPr kumimoji="0" lang="fi-FI" sz="1200" b="0" i="1" u="none" strike="noStrike" kern="1200" cap="none" spc="0" normalizeH="0" baseline="0" noProof="0" dirty="0" err="1">
                <a:ln>
                  <a:noFill/>
                </a:ln>
                <a:solidFill>
                  <a:prstClr val="white"/>
                </a:solidFill>
                <a:effectLst/>
                <a:uLnTx/>
                <a:uFillTx/>
                <a:latin typeface="Calibri" panose="020F0502020204030204"/>
                <a:ea typeface="ＭＳ Ｐゴシック" charset="0"/>
                <a:cs typeface="+mn-cs"/>
              </a:rPr>
              <a:t>Source</a:t>
            </a:r>
            <a:r>
              <a:rPr kumimoji="0" lang="fi-FI" sz="1200" b="0" i="1"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t>: Kunttu, Kristina. 2005.</a:t>
            </a:r>
          </a:p>
        </p:txBody>
      </p:sp>
    </p:spTree>
    <p:extLst>
      <p:ext uri="{BB962C8B-B14F-4D97-AF65-F5344CB8AC3E}">
        <p14:creationId xmlns:p14="http://schemas.microsoft.com/office/powerpoint/2010/main" val="28395665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err="1" smtClean="0"/>
              <a:t>Questions</a:t>
            </a:r>
            <a:r>
              <a:rPr lang="fi-FI" dirty="0" smtClean="0"/>
              <a:t>, </a:t>
            </a:r>
            <a:r>
              <a:rPr lang="fi-FI" dirty="0" err="1" smtClean="0"/>
              <a:t>e.g</a:t>
            </a:r>
            <a:r>
              <a:rPr lang="fi-FI" dirty="0" smtClean="0"/>
              <a:t>., burn out </a:t>
            </a:r>
            <a:r>
              <a:rPr lang="fi-FI" dirty="0" err="1" smtClean="0"/>
              <a:t>risk</a:t>
            </a:r>
            <a:endParaRPr lang="fi-FI" dirty="0"/>
          </a:p>
        </p:txBody>
      </p:sp>
      <p:sp>
        <p:nvSpPr>
          <p:cNvPr id="3" name="Content Placeholder 2"/>
          <p:cNvSpPr>
            <a:spLocks noGrp="1"/>
          </p:cNvSpPr>
          <p:nvPr>
            <p:ph sz="quarter" idx="14"/>
          </p:nvPr>
        </p:nvSpPr>
        <p:spPr>
          <a:xfrm>
            <a:off x="468313" y="805773"/>
            <a:ext cx="8207374" cy="3336083"/>
          </a:xfrm>
        </p:spPr>
        <p:txBody>
          <a:bodyPr/>
          <a:lstStyle/>
          <a:p>
            <a:pPr fontAlgn="t"/>
            <a:r>
              <a:rPr lang="en-US" b="0" dirty="0" smtClean="0"/>
              <a:t>I </a:t>
            </a:r>
            <a:r>
              <a:rPr lang="en-US" b="0" dirty="0"/>
              <a:t>feel overwhelmed by the work related to my studies.</a:t>
            </a:r>
            <a:endParaRPr lang="fi-FI" b="0" dirty="0"/>
          </a:p>
          <a:p>
            <a:pPr fontAlgn="t"/>
            <a:r>
              <a:rPr lang="en-US" b="0" dirty="0"/>
              <a:t>I feel a lack of study motivation and often think of giving up.</a:t>
            </a:r>
            <a:endParaRPr lang="fi-FI" b="0" dirty="0"/>
          </a:p>
          <a:p>
            <a:pPr fontAlgn="t"/>
            <a:r>
              <a:rPr lang="en-US" b="0" dirty="0"/>
              <a:t>I often have feelings of inadequacy in my studies.</a:t>
            </a:r>
            <a:endParaRPr lang="fi-FI" b="0" dirty="0"/>
          </a:p>
          <a:p>
            <a:pPr fontAlgn="t"/>
            <a:r>
              <a:rPr lang="en-US" b="0" dirty="0"/>
              <a:t>I often sleep badly because of matters related to my studies.</a:t>
            </a:r>
            <a:endParaRPr lang="fi-FI" b="0" dirty="0"/>
          </a:p>
          <a:p>
            <a:pPr fontAlgn="t"/>
            <a:r>
              <a:rPr lang="en-US" b="0" dirty="0"/>
              <a:t>I feel that I am losing interest in my studies.</a:t>
            </a:r>
            <a:endParaRPr lang="fi-FI" b="0" dirty="0"/>
          </a:p>
          <a:p>
            <a:pPr fontAlgn="t"/>
            <a:r>
              <a:rPr lang="en-US" b="0" dirty="0"/>
              <a:t>I am continually wondering whether my studies have any meaning.</a:t>
            </a:r>
            <a:endParaRPr lang="fi-FI" b="0" dirty="0"/>
          </a:p>
          <a:p>
            <a:pPr fontAlgn="t"/>
            <a:r>
              <a:rPr lang="en-US" b="0" dirty="0"/>
              <a:t>During my free time I worry over matters related to my studies.</a:t>
            </a:r>
            <a:endParaRPr lang="fi-FI" b="0" dirty="0"/>
          </a:p>
          <a:p>
            <a:pPr fontAlgn="t"/>
            <a:r>
              <a:rPr lang="en-US" b="0" dirty="0"/>
              <a:t>I used to expect I would achieve much more in my studies than I expect now.</a:t>
            </a:r>
            <a:endParaRPr lang="fi-FI" b="0" dirty="0"/>
          </a:p>
          <a:p>
            <a:pPr fontAlgn="t"/>
            <a:r>
              <a:rPr lang="en-US" b="0" dirty="0"/>
              <a:t>The pressure of my studies causes problems in my close relationships with others. </a:t>
            </a:r>
            <a:endParaRPr lang="fi-FI" b="0" dirty="0"/>
          </a:p>
          <a:p>
            <a:endParaRPr lang="fi-FI" dirty="0"/>
          </a:p>
        </p:txBody>
      </p:sp>
      <p:sp>
        <p:nvSpPr>
          <p:cNvPr id="4" name="Date Placeholder 3"/>
          <p:cNvSpPr>
            <a:spLocks noGrp="1"/>
          </p:cNvSpPr>
          <p:nvPr>
            <p:ph type="dt" sz="half" idx="15"/>
          </p:nvPr>
        </p:nvSpPr>
        <p:spPr/>
        <p:txBody>
          <a:bodyPr/>
          <a:lstStyle/>
          <a:p>
            <a:pPr>
              <a:defRPr/>
            </a:pPr>
            <a:fld id="{7F3C5285-7526-43D5-81FF-B1103F667C54}" type="datetime1">
              <a:rPr lang="fi-FI" smtClean="0"/>
              <a:t>22.10.2018</a:t>
            </a:fld>
            <a:endParaRPr lang="fi-FI"/>
          </a:p>
        </p:txBody>
      </p:sp>
      <p:sp>
        <p:nvSpPr>
          <p:cNvPr id="5" name="Slide Number Placeholder 4"/>
          <p:cNvSpPr>
            <a:spLocks noGrp="1"/>
          </p:cNvSpPr>
          <p:nvPr>
            <p:ph type="sldNum" sz="quarter" idx="17"/>
          </p:nvPr>
        </p:nvSpPr>
        <p:spPr/>
        <p:txBody>
          <a:bodyPr/>
          <a:lstStyle/>
          <a:p>
            <a:pPr>
              <a:defRPr/>
            </a:pPr>
            <a:fld id="{F6C4BE77-5FCA-3844-8BD6-7ECE8B5BEE8D}" type="slidenum">
              <a:rPr lang="fi-FI" smtClean="0"/>
              <a:pPr>
                <a:defRPr/>
              </a:pPr>
              <a:t>4</a:t>
            </a:fld>
            <a:endParaRPr lang="fi-FI"/>
          </a:p>
        </p:txBody>
      </p:sp>
    </p:spTree>
    <p:extLst>
      <p:ext uri="{BB962C8B-B14F-4D97-AF65-F5344CB8AC3E}">
        <p14:creationId xmlns:p14="http://schemas.microsoft.com/office/powerpoint/2010/main" val="3226669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78713" y="577248"/>
            <a:ext cx="4026800" cy="3863216"/>
          </a:xfrm>
          <a:prstGeom prst="rect">
            <a:avLst/>
          </a:prstGeom>
        </p:spPr>
      </p:pic>
      <p:sp>
        <p:nvSpPr>
          <p:cNvPr id="6" name="TextBox 5"/>
          <p:cNvSpPr txBox="1"/>
          <p:nvPr/>
        </p:nvSpPr>
        <p:spPr>
          <a:xfrm>
            <a:off x="946502" y="1547930"/>
            <a:ext cx="2153253" cy="3283463"/>
          </a:xfrm>
          <a:prstGeom prst="rect">
            <a:avLst/>
          </a:prstGeom>
          <a:noFill/>
        </p:spPr>
        <p:txBody>
          <a:bodyPr wrap="square" lIns="0" tIns="0" rIns="0" bIns="0" rtlCol="0">
            <a:spAutoFit/>
          </a:bodyPr>
          <a:lstStyle/>
          <a:p>
            <a:r>
              <a:rPr lang="en-US" sz="2667" b="1" dirty="0"/>
              <a:t>Students who have burnout risk use surface approach to learning and get worse grades</a:t>
            </a:r>
            <a:endParaRPr lang="fi-FI" sz="4000" b="1" dirty="0"/>
          </a:p>
        </p:txBody>
      </p:sp>
      <p:sp>
        <p:nvSpPr>
          <p:cNvPr id="7" name="Oval 6"/>
          <p:cNvSpPr/>
          <p:nvPr/>
        </p:nvSpPr>
        <p:spPr>
          <a:xfrm>
            <a:off x="5292080" y="817273"/>
            <a:ext cx="900100" cy="960107"/>
          </a:xfrm>
          <a:prstGeom prst="ellipse">
            <a:avLst/>
          </a:prstGeom>
          <a:noFill/>
          <a:ln w="381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cxnSp>
        <p:nvCxnSpPr>
          <p:cNvPr id="5" name="Straight Arrow Connector 4"/>
          <p:cNvCxnSpPr/>
          <p:nvPr/>
        </p:nvCxnSpPr>
        <p:spPr>
          <a:xfrm flipH="1">
            <a:off x="5151038" y="1257283"/>
            <a:ext cx="360040" cy="199174"/>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4151953" y="1578207"/>
            <a:ext cx="600067" cy="7916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 name="Title 3"/>
          <p:cNvSpPr>
            <a:spLocks noGrp="1"/>
          </p:cNvSpPr>
          <p:nvPr>
            <p:ph type="ctrTitle"/>
          </p:nvPr>
        </p:nvSpPr>
        <p:spPr>
          <a:xfrm>
            <a:off x="358629" y="162040"/>
            <a:ext cx="7704856" cy="830415"/>
          </a:xfrm>
        </p:spPr>
        <p:txBody>
          <a:bodyPr/>
          <a:lstStyle/>
          <a:p>
            <a:r>
              <a:rPr lang="fi-FI" dirty="0" smtClean="0"/>
              <a:t>Aalto - Main </a:t>
            </a:r>
            <a:r>
              <a:rPr lang="fi-FI" dirty="0" err="1"/>
              <a:t>result</a:t>
            </a:r>
            <a:r>
              <a:rPr lang="fi-FI" dirty="0"/>
              <a:t> </a:t>
            </a:r>
            <a:r>
              <a:rPr lang="fi-FI" dirty="0" smtClean="0"/>
              <a:t>2017-2018</a:t>
            </a:r>
            <a:r>
              <a:rPr lang="fi-FI" dirty="0" smtClean="0"/>
              <a:t/>
            </a:r>
            <a:br>
              <a:rPr lang="fi-FI" dirty="0" smtClean="0"/>
            </a:br>
            <a:r>
              <a:rPr lang="fi-FI" dirty="0" err="1" smtClean="0"/>
              <a:t>High</a:t>
            </a:r>
            <a:r>
              <a:rPr lang="fi-FI" dirty="0" smtClean="0"/>
              <a:t> burn out </a:t>
            </a:r>
            <a:r>
              <a:rPr lang="fi-FI" dirty="0" err="1" smtClean="0"/>
              <a:t>risk</a:t>
            </a:r>
            <a:endParaRPr lang="fi-FI" dirty="0"/>
          </a:p>
        </p:txBody>
      </p:sp>
      <p:pic>
        <p:nvPicPr>
          <p:cNvPr id="13" name="Kuva 8" descr="Aalto_AllWell_nimi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4804" y="5197759"/>
            <a:ext cx="1020113" cy="309552"/>
          </a:xfrm>
          <a:prstGeom prst="rect">
            <a:avLst/>
          </a:prstGeom>
        </p:spPr>
      </p:pic>
      <p:pic>
        <p:nvPicPr>
          <p:cNvPr id="14" name="Kuva 9" descr="allwell_ppt_0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2114" y="4957734"/>
            <a:ext cx="1556429" cy="622231"/>
          </a:xfrm>
          <a:prstGeom prst="rect">
            <a:avLst/>
          </a:prstGeom>
        </p:spPr>
      </p:pic>
      <p:sp>
        <p:nvSpPr>
          <p:cNvPr id="3" name="Rectangle 2"/>
          <p:cNvSpPr/>
          <p:nvPr/>
        </p:nvSpPr>
        <p:spPr>
          <a:xfrm>
            <a:off x="7120517" y="360073"/>
            <a:ext cx="9144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5" name="TextBox 14"/>
          <p:cNvSpPr txBox="1"/>
          <p:nvPr/>
        </p:nvSpPr>
        <p:spPr>
          <a:xfrm>
            <a:off x="7563557" y="484333"/>
            <a:ext cx="1584176" cy="923330"/>
          </a:xfrm>
          <a:prstGeom prst="rect">
            <a:avLst/>
          </a:prstGeom>
          <a:noFill/>
        </p:spPr>
        <p:txBody>
          <a:bodyPr wrap="square" lIns="0" tIns="0" rIns="0" bIns="0" rtlCol="0">
            <a:spAutoFit/>
          </a:bodyPr>
          <a:lstStyle/>
          <a:p>
            <a:r>
              <a:rPr lang="fi-FI" sz="2000" b="1" dirty="0" err="1" smtClean="0"/>
              <a:t>High</a:t>
            </a:r>
            <a:r>
              <a:rPr lang="fi-FI" sz="2000" b="1" dirty="0" smtClean="0"/>
              <a:t> </a:t>
            </a:r>
            <a:r>
              <a:rPr lang="fi-FI" sz="2000" b="1" dirty="0" err="1" smtClean="0"/>
              <a:t>negative</a:t>
            </a:r>
            <a:r>
              <a:rPr lang="fi-FI" sz="2000" b="1" dirty="0" smtClean="0"/>
              <a:t>  </a:t>
            </a:r>
            <a:r>
              <a:rPr lang="fi-FI" sz="2000" b="1" dirty="0" err="1"/>
              <a:t>c</a:t>
            </a:r>
            <a:r>
              <a:rPr lang="fi-FI" sz="2000" b="1" dirty="0" err="1" smtClean="0"/>
              <a:t>orrelation</a:t>
            </a:r>
            <a:endParaRPr lang="fi-FI" sz="2000" b="1" dirty="0"/>
          </a:p>
        </p:txBody>
      </p:sp>
      <p:cxnSp>
        <p:nvCxnSpPr>
          <p:cNvPr id="16" name="Straight Connector 15"/>
          <p:cNvCxnSpPr/>
          <p:nvPr/>
        </p:nvCxnSpPr>
        <p:spPr>
          <a:xfrm>
            <a:off x="7014804" y="697260"/>
            <a:ext cx="360040" cy="0"/>
          </a:xfrm>
          <a:prstGeom prst="line">
            <a:avLst/>
          </a:prstGeom>
          <a:ln w="762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564653" y="3859221"/>
            <a:ext cx="1584176" cy="923330"/>
          </a:xfrm>
          <a:prstGeom prst="rect">
            <a:avLst/>
          </a:prstGeom>
          <a:noFill/>
        </p:spPr>
        <p:txBody>
          <a:bodyPr wrap="square" lIns="0" tIns="0" rIns="0" bIns="0" rtlCol="0">
            <a:spAutoFit/>
          </a:bodyPr>
          <a:lstStyle/>
          <a:p>
            <a:r>
              <a:rPr lang="fi-FI" sz="2000" b="1" dirty="0" err="1" smtClean="0"/>
              <a:t>High</a:t>
            </a:r>
            <a:r>
              <a:rPr lang="fi-FI" sz="2000" b="1" dirty="0" smtClean="0"/>
              <a:t> </a:t>
            </a:r>
            <a:r>
              <a:rPr lang="fi-FI" sz="2000" b="1" dirty="0" err="1" smtClean="0"/>
              <a:t>positive</a:t>
            </a:r>
            <a:r>
              <a:rPr lang="fi-FI" sz="2000" b="1" dirty="0" smtClean="0"/>
              <a:t>  </a:t>
            </a:r>
            <a:r>
              <a:rPr lang="fi-FI" sz="2000" b="1" dirty="0" err="1"/>
              <a:t>c</a:t>
            </a:r>
            <a:r>
              <a:rPr lang="fi-FI" sz="2000" b="1" dirty="0" err="1" smtClean="0"/>
              <a:t>orrelation</a:t>
            </a:r>
            <a:endParaRPr lang="fi-FI" sz="2000" b="1" dirty="0"/>
          </a:p>
        </p:txBody>
      </p:sp>
      <p:cxnSp>
        <p:nvCxnSpPr>
          <p:cNvPr id="18" name="Straight Connector 17"/>
          <p:cNvCxnSpPr/>
          <p:nvPr/>
        </p:nvCxnSpPr>
        <p:spPr>
          <a:xfrm>
            <a:off x="7090999" y="4009628"/>
            <a:ext cx="360040" cy="0"/>
          </a:xfrm>
          <a:prstGeom prst="line">
            <a:avLst/>
          </a:prstGeom>
          <a:ln w="76200">
            <a:solidFill>
              <a:schemeClr val="accent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37928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4222" y="1561356"/>
            <a:ext cx="8207375" cy="4297364"/>
          </a:xfrm>
        </p:spPr>
        <p:txBody>
          <a:bodyPr/>
          <a:lstStyle/>
          <a:p>
            <a:r>
              <a:rPr lang="en-US" sz="2800" dirty="0" smtClean="0"/>
              <a:t>Example of results </a:t>
            </a:r>
            <a:br>
              <a:rPr lang="en-US" sz="2800" dirty="0" smtClean="0"/>
            </a:br>
            <a:r>
              <a:rPr lang="en-US" sz="2800" dirty="0" smtClean="0"/>
              <a:t>visualized in one of</a:t>
            </a:r>
            <a:br>
              <a:rPr lang="en-US" sz="2800" dirty="0" smtClean="0"/>
            </a:br>
            <a:r>
              <a:rPr lang="en-US" sz="2800" dirty="0" smtClean="0"/>
              <a:t>Aalto schools, </a:t>
            </a:r>
            <a:br>
              <a:rPr lang="en-US" sz="2800" dirty="0" smtClean="0"/>
            </a:br>
            <a:r>
              <a:rPr lang="en-US" sz="2800" dirty="0" smtClean="0"/>
              <a:t>Bachelor’s level</a:t>
            </a:r>
            <a:br>
              <a:rPr lang="en-US" sz="2800" dirty="0" smtClean="0"/>
            </a:br>
            <a:endParaRPr lang="fi-FI" sz="2800" dirty="0"/>
          </a:p>
        </p:txBody>
      </p:sp>
      <p:pic>
        <p:nvPicPr>
          <p:cNvPr id="4" name="Picture 3"/>
          <p:cNvPicPr>
            <a:picLocks noChangeAspect="1"/>
          </p:cNvPicPr>
          <p:nvPr/>
        </p:nvPicPr>
        <p:blipFill>
          <a:blip r:embed="rId3"/>
          <a:stretch>
            <a:fillRect/>
          </a:stretch>
        </p:blipFill>
        <p:spPr>
          <a:xfrm>
            <a:off x="4059093" y="266390"/>
            <a:ext cx="4662527" cy="5022751"/>
          </a:xfrm>
          <a:prstGeom prst="rect">
            <a:avLst/>
          </a:prstGeom>
        </p:spPr>
      </p:pic>
      <p:sp>
        <p:nvSpPr>
          <p:cNvPr id="8" name="Right Arrow 7"/>
          <p:cNvSpPr/>
          <p:nvPr/>
        </p:nvSpPr>
        <p:spPr>
          <a:xfrm>
            <a:off x="3820815" y="2899611"/>
            <a:ext cx="936104" cy="439775"/>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9" name="Right Arrow 8"/>
          <p:cNvSpPr/>
          <p:nvPr/>
        </p:nvSpPr>
        <p:spPr>
          <a:xfrm>
            <a:off x="3820815" y="1954125"/>
            <a:ext cx="936104" cy="439775"/>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0" name="Right Arrow 9"/>
          <p:cNvSpPr/>
          <p:nvPr/>
        </p:nvSpPr>
        <p:spPr>
          <a:xfrm>
            <a:off x="3820815" y="1444054"/>
            <a:ext cx="936104" cy="439775"/>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1" name="Right Arrow 10"/>
          <p:cNvSpPr/>
          <p:nvPr/>
        </p:nvSpPr>
        <p:spPr>
          <a:xfrm>
            <a:off x="3869857" y="4433949"/>
            <a:ext cx="936104" cy="439775"/>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2" name="TextBox 11"/>
          <p:cNvSpPr txBox="1"/>
          <p:nvPr/>
        </p:nvSpPr>
        <p:spPr>
          <a:xfrm>
            <a:off x="1045764" y="2393900"/>
            <a:ext cx="2655912" cy="1538883"/>
          </a:xfrm>
          <a:prstGeom prst="rect">
            <a:avLst/>
          </a:prstGeom>
          <a:solidFill>
            <a:schemeClr val="accent5">
              <a:lumMod val="20000"/>
              <a:lumOff val="80000"/>
            </a:schemeClr>
          </a:solidFill>
        </p:spPr>
        <p:txBody>
          <a:bodyPr wrap="square" lIns="0" tIns="0" rIns="0" bIns="0" rtlCol="0">
            <a:spAutoFit/>
          </a:bodyPr>
          <a:lstStyle/>
          <a:p>
            <a:r>
              <a:rPr lang="fi-FI" sz="2000" dirty="0" err="1" smtClean="0"/>
              <a:t>Some</a:t>
            </a:r>
            <a:r>
              <a:rPr lang="fi-FI" sz="2000" dirty="0" smtClean="0"/>
              <a:t> </a:t>
            </a:r>
            <a:r>
              <a:rPr lang="fi-FI" sz="2000" dirty="0" err="1" smtClean="0"/>
              <a:t>students</a:t>
            </a:r>
            <a:r>
              <a:rPr lang="fi-FI" sz="2000" dirty="0" smtClean="0"/>
              <a:t> </a:t>
            </a:r>
            <a:r>
              <a:rPr lang="fi-FI" sz="2000" dirty="0" err="1" smtClean="0"/>
              <a:t>consider</a:t>
            </a:r>
            <a:r>
              <a:rPr lang="fi-FI" sz="2000" dirty="0" smtClean="0"/>
              <a:t> </a:t>
            </a:r>
            <a:r>
              <a:rPr lang="fi-FI" sz="2000" dirty="0" err="1" smtClean="0"/>
              <a:t>that</a:t>
            </a:r>
            <a:r>
              <a:rPr lang="fi-FI" sz="2000" dirty="0" smtClean="0"/>
              <a:t> </a:t>
            </a:r>
            <a:r>
              <a:rPr lang="en-US" sz="2000" dirty="0"/>
              <a:t>w</a:t>
            </a:r>
            <a:r>
              <a:rPr lang="en-US" sz="2000" dirty="0" smtClean="0"/>
              <a:t>hat they are </a:t>
            </a:r>
            <a:r>
              <a:rPr lang="en-US" sz="2000" dirty="0"/>
              <a:t>taught seems </a:t>
            </a:r>
            <a:r>
              <a:rPr lang="en-US" sz="2000" dirty="0" smtClean="0"/>
              <a:t>not to </a:t>
            </a:r>
            <a:r>
              <a:rPr lang="en-US" sz="2000" dirty="0"/>
              <a:t>match what </a:t>
            </a:r>
            <a:r>
              <a:rPr lang="en-US" sz="2000" dirty="0" smtClean="0"/>
              <a:t>they </a:t>
            </a:r>
            <a:r>
              <a:rPr lang="en-US" sz="2000" dirty="0"/>
              <a:t>are supposed to learn</a:t>
            </a:r>
            <a:endParaRPr lang="fi-FI" sz="2000" dirty="0"/>
          </a:p>
        </p:txBody>
      </p:sp>
    </p:spTree>
    <p:extLst>
      <p:ext uri="{BB962C8B-B14F-4D97-AF65-F5344CB8AC3E}">
        <p14:creationId xmlns:p14="http://schemas.microsoft.com/office/powerpoint/2010/main" val="100191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can we do by </a:t>
            </a:r>
            <a:r>
              <a:rPr lang="en-US" dirty="0" smtClean="0"/>
              <a:t>teaching?</a:t>
            </a:r>
            <a:endParaRPr lang="fi-FI" dirty="0"/>
          </a:p>
        </p:txBody>
      </p:sp>
      <p:sp>
        <p:nvSpPr>
          <p:cNvPr id="3" name="Subtitle 2"/>
          <p:cNvSpPr>
            <a:spLocks noGrp="1"/>
          </p:cNvSpPr>
          <p:nvPr>
            <p:ph type="subTitle" idx="1"/>
          </p:nvPr>
        </p:nvSpPr>
        <p:spPr/>
        <p:txBody>
          <a:bodyPr/>
          <a:lstStyle/>
          <a:p>
            <a:endParaRPr lang="fi-FI"/>
          </a:p>
        </p:txBody>
      </p:sp>
    </p:spTree>
    <p:extLst>
      <p:ext uri="{BB962C8B-B14F-4D97-AF65-F5344CB8AC3E}">
        <p14:creationId xmlns:p14="http://schemas.microsoft.com/office/powerpoint/2010/main" val="3150997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solidFill>
                  <a:schemeClr val="tx1"/>
                </a:solidFill>
              </a:rPr>
              <a:t>All</a:t>
            </a:r>
            <a:r>
              <a:rPr lang="en-US" sz="3200" i="1" dirty="0">
                <a:solidFill>
                  <a:schemeClr val="tx1"/>
                </a:solidFill>
              </a:rPr>
              <a:t>Well</a:t>
            </a:r>
            <a:r>
              <a:rPr lang="en-US" sz="3200" dirty="0" smtClean="0">
                <a:solidFill>
                  <a:schemeClr val="tx1"/>
                </a:solidFill>
              </a:rPr>
              <a:t>? </a:t>
            </a:r>
            <a:r>
              <a:rPr lang="en-US" sz="3200" dirty="0" smtClean="0">
                <a:solidFill>
                  <a:schemeClr val="tx1"/>
                </a:solidFill>
              </a:rPr>
              <a:t>General findings  based on students’ responses </a:t>
            </a:r>
            <a:r>
              <a:rPr lang="en-US" sz="3200" u="sng" dirty="0" smtClean="0">
                <a:solidFill>
                  <a:schemeClr val="tx1"/>
                </a:solidFill>
              </a:rPr>
              <a:t>2018  </a:t>
            </a:r>
            <a:endParaRPr lang="fi-FI" sz="3200" u="sng" dirty="0">
              <a:solidFill>
                <a:schemeClr val="tx1"/>
              </a:solidFill>
            </a:endParaRPr>
          </a:p>
        </p:txBody>
      </p:sp>
      <p:sp>
        <p:nvSpPr>
          <p:cNvPr id="3" name="Content Placeholder 2"/>
          <p:cNvSpPr>
            <a:spLocks noGrp="1"/>
          </p:cNvSpPr>
          <p:nvPr>
            <p:ph sz="quarter" idx="14"/>
          </p:nvPr>
        </p:nvSpPr>
        <p:spPr>
          <a:xfrm>
            <a:off x="468314" y="1261611"/>
            <a:ext cx="8207374" cy="3540105"/>
          </a:xfrm>
        </p:spPr>
        <p:txBody>
          <a:bodyPr/>
          <a:lstStyle/>
          <a:p>
            <a:r>
              <a:rPr lang="en-US" sz="2000" b="0" dirty="0"/>
              <a:t>In addition to </a:t>
            </a:r>
            <a:r>
              <a:rPr lang="en-US" sz="2000" b="0" dirty="0" smtClean="0"/>
              <a:t>quantitative </a:t>
            </a:r>
            <a:r>
              <a:rPr lang="en-US" sz="2000" b="0" dirty="0"/>
              <a:t>questionnaire, </a:t>
            </a:r>
            <a:r>
              <a:rPr lang="en-US" sz="2000" b="0" dirty="0" smtClean="0"/>
              <a:t>AllWell had one </a:t>
            </a:r>
            <a:r>
              <a:rPr lang="en-US" sz="2000" b="0" dirty="0"/>
              <a:t>open question for the first time in 2018</a:t>
            </a:r>
            <a:r>
              <a:rPr lang="en-US" sz="1400" b="0" dirty="0"/>
              <a:t>: </a:t>
            </a:r>
            <a:endParaRPr lang="en-US" sz="1400" b="0" dirty="0" smtClean="0"/>
          </a:p>
          <a:p>
            <a:endParaRPr lang="en-US" sz="1400" b="0" dirty="0"/>
          </a:p>
          <a:p>
            <a:r>
              <a:rPr lang="en-US" sz="2800" i="1" dirty="0"/>
              <a:t>“What kind of changes or actions in teaching, supervision or services in your school, </a:t>
            </a:r>
            <a:r>
              <a:rPr lang="en-US" sz="2800" i="1" dirty="0" err="1"/>
              <a:t>programme</a:t>
            </a:r>
            <a:r>
              <a:rPr lang="en-US" sz="2800" i="1" dirty="0"/>
              <a:t>, or in university would help you to improve your well-being?”</a:t>
            </a:r>
            <a:endParaRPr lang="fi-FI" sz="2800" i="1" dirty="0"/>
          </a:p>
          <a:p>
            <a:endParaRPr lang="en-US" sz="1400" i="1" dirty="0"/>
          </a:p>
          <a:p>
            <a:endParaRPr lang="en-US" sz="1400" b="0" dirty="0" smtClean="0"/>
          </a:p>
          <a:p>
            <a:pPr marL="342900" indent="-342900">
              <a:buFont typeface="Arial" panose="020B0604020202020204" pitchFamily="34" charset="0"/>
              <a:buChar char="•"/>
            </a:pPr>
            <a:endParaRPr lang="en-US" sz="1400" b="0" dirty="0" smtClean="0"/>
          </a:p>
          <a:p>
            <a:pPr marL="342900" indent="-342900">
              <a:buFont typeface="Arial" panose="020B0604020202020204" pitchFamily="34" charset="0"/>
              <a:buChar char="•"/>
            </a:pPr>
            <a:endParaRPr lang="en-US" sz="1400" b="0" dirty="0" smtClean="0"/>
          </a:p>
          <a:p>
            <a:pPr marL="342900" indent="-342900">
              <a:buFont typeface="Arial" panose="020B0604020202020204" pitchFamily="34" charset="0"/>
              <a:buChar char="•"/>
            </a:pPr>
            <a:endParaRPr lang="en-US" sz="1400" b="0" dirty="0" smtClean="0"/>
          </a:p>
          <a:p>
            <a:pPr marL="342900" indent="-342900">
              <a:buFont typeface="Arial" panose="020B0604020202020204" pitchFamily="34" charset="0"/>
              <a:buChar char="•"/>
            </a:pPr>
            <a:endParaRPr lang="en-US" sz="1400" b="0" dirty="0" smtClean="0"/>
          </a:p>
          <a:p>
            <a:pPr marL="342900" indent="-342900">
              <a:buFont typeface="Arial" panose="020B0604020202020204" pitchFamily="34" charset="0"/>
              <a:buChar char="•"/>
            </a:pPr>
            <a:endParaRPr lang="en-US" sz="1400" b="0" dirty="0" smtClean="0"/>
          </a:p>
          <a:p>
            <a:endParaRPr lang="en-US" sz="1400" b="0" dirty="0" smtClean="0"/>
          </a:p>
          <a:p>
            <a:endParaRPr lang="en-US" sz="1400" b="0" i="1" dirty="0" smtClean="0"/>
          </a:p>
          <a:p>
            <a:pPr marL="342900" indent="-342900">
              <a:buFont typeface="Arial" panose="020B0604020202020204" pitchFamily="34" charset="0"/>
              <a:buChar char="•"/>
            </a:pPr>
            <a:endParaRPr lang="en-US" sz="1400" b="0" dirty="0"/>
          </a:p>
        </p:txBody>
      </p:sp>
      <p:sp>
        <p:nvSpPr>
          <p:cNvPr id="4" name="Date Placeholder 3"/>
          <p:cNvSpPr>
            <a:spLocks noGrp="1"/>
          </p:cNvSpPr>
          <p:nvPr>
            <p:ph type="dt" sz="half" idx="15"/>
          </p:nvPr>
        </p:nvSpPr>
        <p:spPr/>
        <p:txBody>
          <a:bodyPr/>
          <a:lstStyle/>
          <a:p>
            <a:pPr>
              <a:defRPr/>
            </a:pPr>
            <a:fld id="{7F3C5285-7526-43D5-81FF-B1103F667C54}" type="datetime1">
              <a:rPr lang="fi-FI" smtClean="0"/>
              <a:t>22.10.2018</a:t>
            </a:fld>
            <a:endParaRPr lang="fi-FI"/>
          </a:p>
        </p:txBody>
      </p:sp>
      <p:sp>
        <p:nvSpPr>
          <p:cNvPr id="5" name="Slide Number Placeholder 4"/>
          <p:cNvSpPr>
            <a:spLocks noGrp="1"/>
          </p:cNvSpPr>
          <p:nvPr>
            <p:ph type="sldNum" sz="quarter" idx="17"/>
          </p:nvPr>
        </p:nvSpPr>
        <p:spPr/>
        <p:txBody>
          <a:bodyPr/>
          <a:lstStyle/>
          <a:p>
            <a:pPr>
              <a:defRPr/>
            </a:pPr>
            <a:fld id="{F6C4BE77-5FCA-3844-8BD6-7ECE8B5BEE8D}" type="slidenum">
              <a:rPr lang="fi-FI" smtClean="0"/>
              <a:pPr>
                <a:defRPr/>
              </a:pPr>
              <a:t>8</a:t>
            </a:fld>
            <a:endParaRPr lang="fi-FI"/>
          </a:p>
        </p:txBody>
      </p:sp>
    </p:spTree>
    <p:extLst>
      <p:ext uri="{BB962C8B-B14F-4D97-AF65-F5344CB8AC3E}">
        <p14:creationId xmlns:p14="http://schemas.microsoft.com/office/powerpoint/2010/main" val="24455247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err="1" smtClean="0"/>
              <a:t>Examples</a:t>
            </a:r>
            <a:r>
              <a:rPr lang="fi-FI" dirty="0" smtClean="0"/>
              <a:t> of </a:t>
            </a:r>
            <a:r>
              <a:rPr lang="fi-FI" dirty="0" err="1" smtClean="0"/>
              <a:t>students</a:t>
            </a:r>
            <a:r>
              <a:rPr lang="fi-FI" dirty="0" smtClean="0"/>
              <a:t>’ </a:t>
            </a:r>
            <a:r>
              <a:rPr lang="fi-FI" dirty="0" err="1" smtClean="0"/>
              <a:t>comments</a:t>
            </a:r>
            <a:r>
              <a:rPr lang="fi-FI" dirty="0" smtClean="0"/>
              <a:t>:</a:t>
            </a:r>
            <a:endParaRPr lang="fi-FI" dirty="0"/>
          </a:p>
        </p:txBody>
      </p:sp>
      <p:sp>
        <p:nvSpPr>
          <p:cNvPr id="3" name="Content Placeholder 2"/>
          <p:cNvSpPr>
            <a:spLocks noGrp="1"/>
          </p:cNvSpPr>
          <p:nvPr>
            <p:ph sz="quarter" idx="14"/>
          </p:nvPr>
        </p:nvSpPr>
        <p:spPr/>
        <p:txBody>
          <a:bodyPr/>
          <a:lstStyle/>
          <a:p>
            <a:r>
              <a:rPr lang="en-US" b="0" i="1" dirty="0" smtClean="0"/>
              <a:t>‘’ Help </a:t>
            </a:r>
            <a:r>
              <a:rPr lang="en-US" b="0" i="1" dirty="0"/>
              <a:t>in choosing only most important activities. Clearly stating assignments and getting feedback from teachers - that applies luckily only to few courses I </a:t>
            </a:r>
            <a:r>
              <a:rPr lang="en-US" b="0" i="1" dirty="0" smtClean="0"/>
              <a:t>had…’’ </a:t>
            </a:r>
            <a:r>
              <a:rPr lang="en-US" b="0" dirty="0" smtClean="0"/>
              <a:t>MSc 108 </a:t>
            </a:r>
          </a:p>
          <a:p>
            <a:endParaRPr lang="en-US" b="0" i="1" dirty="0"/>
          </a:p>
          <a:p>
            <a:r>
              <a:rPr lang="en-US" b="0" i="1" dirty="0" smtClean="0"/>
              <a:t>‘’Course </a:t>
            </a:r>
            <a:r>
              <a:rPr lang="en-US" b="0" i="1" dirty="0"/>
              <a:t>projects of almost all courses are extended over periods when the course have supposed to be finished. They are very time consuming, aren't notified when enrolling, and don't let enough time to the new courses we are supposed to be </a:t>
            </a:r>
            <a:r>
              <a:rPr lang="en-US" b="0" i="1" dirty="0" smtClean="0"/>
              <a:t>taking… ‘’ </a:t>
            </a:r>
            <a:r>
              <a:rPr lang="en-US" b="0" dirty="0"/>
              <a:t>MSc </a:t>
            </a:r>
            <a:r>
              <a:rPr lang="en-US" b="0" dirty="0" smtClean="0"/>
              <a:t> 291</a:t>
            </a:r>
            <a:endParaRPr lang="en-US" b="0" dirty="0"/>
          </a:p>
          <a:p>
            <a:endParaRPr lang="fi-FI" b="0" i="1" dirty="0"/>
          </a:p>
        </p:txBody>
      </p:sp>
      <p:sp>
        <p:nvSpPr>
          <p:cNvPr id="4" name="Date Placeholder 3"/>
          <p:cNvSpPr>
            <a:spLocks noGrp="1"/>
          </p:cNvSpPr>
          <p:nvPr>
            <p:ph type="dt" sz="half" idx="15"/>
          </p:nvPr>
        </p:nvSpPr>
        <p:spPr/>
        <p:txBody>
          <a:bodyPr/>
          <a:lstStyle/>
          <a:p>
            <a:pPr>
              <a:defRPr/>
            </a:pPr>
            <a:fld id="{7F3C5285-7526-43D5-81FF-B1103F667C54}" type="datetime1">
              <a:rPr lang="fi-FI" smtClean="0"/>
              <a:t>22.10.2018</a:t>
            </a:fld>
            <a:endParaRPr lang="fi-FI"/>
          </a:p>
        </p:txBody>
      </p:sp>
      <p:sp>
        <p:nvSpPr>
          <p:cNvPr id="5" name="Slide Number Placeholder 4"/>
          <p:cNvSpPr>
            <a:spLocks noGrp="1"/>
          </p:cNvSpPr>
          <p:nvPr>
            <p:ph type="sldNum" sz="quarter" idx="17"/>
          </p:nvPr>
        </p:nvSpPr>
        <p:spPr/>
        <p:txBody>
          <a:bodyPr/>
          <a:lstStyle/>
          <a:p>
            <a:pPr>
              <a:defRPr/>
            </a:pPr>
            <a:fld id="{F6C4BE77-5FCA-3844-8BD6-7ECE8B5BEE8D}" type="slidenum">
              <a:rPr lang="fi-FI" smtClean="0"/>
              <a:pPr>
                <a:defRPr/>
              </a:pPr>
              <a:t>9</a:t>
            </a:fld>
            <a:endParaRPr lang="fi-FI"/>
          </a:p>
        </p:txBody>
      </p:sp>
    </p:spTree>
    <p:extLst>
      <p:ext uri="{BB962C8B-B14F-4D97-AF65-F5344CB8AC3E}">
        <p14:creationId xmlns:p14="http://schemas.microsoft.com/office/powerpoint/2010/main" val="3178141932"/>
      </p:ext>
    </p:extLst>
  </p:cSld>
  <p:clrMapOvr>
    <a:masterClrMapping/>
  </p:clrMapOvr>
</p:sld>
</file>

<file path=ppt/theme/theme1.xml><?xml version="1.0" encoding="utf-8"?>
<a:theme xmlns:a="http://schemas.openxmlformats.org/drawingml/2006/main" name="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AALTO_EN</Template>
  <TotalTime>0</TotalTime>
  <Words>1207</Words>
  <Application>Microsoft Office PowerPoint</Application>
  <PresentationFormat>On-screen Show (16:10)</PresentationFormat>
  <Paragraphs>155</Paragraphs>
  <Slides>15</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MS PGothic</vt:lpstr>
      <vt:lpstr>MS PGothic</vt:lpstr>
      <vt:lpstr>Arial</vt:lpstr>
      <vt:lpstr>Calibri</vt:lpstr>
      <vt:lpstr>Courier New</vt:lpstr>
      <vt:lpstr>Georgia</vt:lpstr>
      <vt:lpstr>Lucida Grande</vt:lpstr>
      <vt:lpstr>ヒラギノ角ゴ Pro W3</vt:lpstr>
      <vt:lpstr>Aalto University</vt:lpstr>
      <vt:lpstr>AllWell? Success of Students Aalto 2018-2020</vt:lpstr>
      <vt:lpstr>AllWell? in a nutshell</vt:lpstr>
      <vt:lpstr>PowerPoint Presentation</vt:lpstr>
      <vt:lpstr>Questions, e.g., burn out risk</vt:lpstr>
      <vt:lpstr>Aalto - Main result 2017-2018 High burn out risk</vt:lpstr>
      <vt:lpstr>Example of results  visualized in one of Aalto schools,  Bachelor’s level </vt:lpstr>
      <vt:lpstr>What can we do by teaching?</vt:lpstr>
      <vt:lpstr>AllWell? General findings  based on students’ responses 2018  </vt:lpstr>
      <vt:lpstr>Examples of students’ comments:</vt:lpstr>
      <vt:lpstr>2018 Results Aalto level: What can we do by teaching?  </vt:lpstr>
      <vt:lpstr>What is it that we can do by teaching?   </vt:lpstr>
      <vt:lpstr>PowerPoint Presentation</vt:lpstr>
      <vt:lpstr>Starting Point of Wellbeing</vt:lpstr>
      <vt:lpstr>PowerPoint Presentation</vt:lpstr>
      <vt:lpstr>Aalto Study and Career Psychologists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2018-02-23T07:53:35Z</dcterms:created>
  <dcterms:modified xsi:type="dcterms:W3CDTF">2018-10-22T16:58:33Z</dcterms:modified>
</cp:coreProperties>
</file>