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7" r:id="rId5"/>
    <p:sldId id="260" r:id="rId6"/>
    <p:sldId id="258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747F5-4FAB-444B-BD69-0F0372780CF1}" type="datetimeFigureOut">
              <a:rPr lang="fi-FI" smtClean="0"/>
              <a:t>9.12.2015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12016-D23D-48CC-91A6-8C48F3E0BED3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917848"/>
            <a:ext cx="8229600" cy="1143000"/>
          </a:xfrm>
        </p:spPr>
        <p:txBody>
          <a:bodyPr>
            <a:normAutofit/>
          </a:bodyPr>
          <a:lstStyle/>
          <a:p>
            <a:r>
              <a:rPr lang="fi-FI" sz="4800" b="1" dirty="0" smtClean="0">
                <a:solidFill>
                  <a:schemeClr val="tx2"/>
                </a:solidFill>
              </a:rPr>
              <a:t>Kurssin suunnittelu</a:t>
            </a:r>
            <a:endParaRPr lang="fi-FI" sz="4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5170547"/>
            <a:ext cx="53285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 smtClean="0"/>
              <a:t>Timo Laukkanen, Ville </a:t>
            </a:r>
            <a:r>
              <a:rPr lang="fi-FI" i="1" dirty="0"/>
              <a:t>Lilja, Otto Mustonen</a:t>
            </a:r>
            <a:r>
              <a:rPr lang="fi-FI" i="1" dirty="0" smtClean="0"/>
              <a:t>,</a:t>
            </a:r>
            <a:br>
              <a:rPr lang="fi-FI" i="1" dirty="0" smtClean="0"/>
            </a:br>
            <a:r>
              <a:rPr lang="fi-FI" i="1" dirty="0" smtClean="0"/>
              <a:t>Timo </a:t>
            </a:r>
            <a:r>
              <a:rPr lang="fi-FI" i="1" dirty="0"/>
              <a:t>Räsänen, </a:t>
            </a:r>
            <a:r>
              <a:rPr lang="fi-FI" i="1" dirty="0" smtClean="0"/>
              <a:t>Kari </a:t>
            </a:r>
            <a:r>
              <a:rPr lang="fi-FI" i="1" dirty="0"/>
              <a:t>Saari ja Kaisa </a:t>
            </a:r>
            <a:r>
              <a:rPr lang="fi-FI" i="1" dirty="0" smtClean="0"/>
              <a:t>Västilä</a:t>
            </a:r>
            <a:endParaRPr lang="fi-FI" i="1" dirty="0"/>
          </a:p>
          <a:p>
            <a:pPr algn="ctr"/>
            <a:endParaRPr lang="fi-FI" i="1" dirty="0" smtClean="0"/>
          </a:p>
          <a:p>
            <a:pPr algn="ctr"/>
            <a:r>
              <a:rPr lang="fi-FI" sz="1400" i="1" dirty="0"/>
              <a:t>A!Peda Intro (</a:t>
            </a:r>
            <a:r>
              <a:rPr lang="fi-FI" sz="1400" i="1" dirty="0" smtClean="0"/>
              <a:t>26) 11.12.2015</a:t>
            </a:r>
          </a:p>
        </p:txBody>
      </p:sp>
      <p:pic>
        <p:nvPicPr>
          <p:cNvPr id="1026" name="Picture 2" descr="C:\Users\Ylläpito\Documents\Opinnot\Peda Intro\ROPS opetus\Kuvat\Cra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96855"/>
            <a:ext cx="3327740" cy="2772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67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i-FI" b="1" dirty="0">
                <a:solidFill>
                  <a:schemeClr val="tx2"/>
                </a:solidFill>
              </a:rPr>
              <a:t>I</a:t>
            </a:r>
            <a:r>
              <a:rPr lang="fi-FI" b="1" dirty="0" smtClean="0">
                <a:solidFill>
                  <a:schemeClr val="tx2"/>
                </a:solidFill>
              </a:rPr>
              <a:t>. Lähtökohdat ja oppimistavoitteet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fi-FI" dirty="0"/>
              <a:t>Esitiedot </a:t>
            </a:r>
            <a:r>
              <a:rPr lang="fi-FI" dirty="0"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olidFill>
                  <a:schemeClr val="tx2"/>
                </a:solidFill>
                <a:sym typeface="Wingdings" panose="05000000000000000000" pitchFamily="2" charset="2"/>
              </a:rPr>
              <a:t>Oma kurssi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dirty="0">
                <a:sym typeface="Wingdings" panose="05000000000000000000" pitchFamily="2" charset="2"/>
              </a:rPr>
              <a:t>Muu kurssi</a:t>
            </a:r>
          </a:p>
          <a:p>
            <a:pPr algn="just"/>
            <a:r>
              <a:rPr lang="fi-FI" dirty="0">
                <a:sym typeface="Wingdings" panose="05000000000000000000" pitchFamily="2" charset="2"/>
              </a:rPr>
              <a:t>Rajoitukset</a:t>
            </a:r>
          </a:p>
          <a:p>
            <a:pPr lvl="1" algn="just"/>
            <a:r>
              <a:rPr lang="fi-FI" dirty="0">
                <a:sym typeface="Wingdings" panose="05000000000000000000" pitchFamily="2" charset="2"/>
              </a:rPr>
              <a:t>Luennoitsijat, assistentit, osallistuja määrä, salit/laboratoriot yms.</a:t>
            </a:r>
          </a:p>
          <a:p>
            <a:pPr lvl="1" algn="just"/>
            <a:r>
              <a:rPr lang="fi-FI" dirty="0">
                <a:sym typeface="Wingdings" panose="05000000000000000000" pitchFamily="2" charset="2"/>
              </a:rPr>
              <a:t>Opetusmenetelmä</a:t>
            </a:r>
          </a:p>
          <a:p>
            <a:pPr algn="just"/>
            <a:r>
              <a:rPr lang="fi-FI" b="1" dirty="0">
                <a:solidFill>
                  <a:schemeClr val="tx2"/>
                </a:solidFill>
                <a:sym typeface="Wingdings" panose="05000000000000000000" pitchFamily="2" charset="2"/>
              </a:rPr>
              <a:t>TAVOITTEET</a:t>
            </a:r>
          </a:p>
          <a:p>
            <a:pPr lvl="1" algn="just"/>
            <a:r>
              <a:rPr lang="fi-FI" dirty="0">
                <a:sym typeface="Wingdings" panose="05000000000000000000" pitchFamily="2" charset="2"/>
              </a:rPr>
              <a:t>Mitä </a:t>
            </a:r>
            <a:r>
              <a:rPr lang="fi-FI" u="sng" dirty="0">
                <a:sym typeface="Wingdings" panose="05000000000000000000" pitchFamily="2" charset="2"/>
              </a:rPr>
              <a:t>opiskelija</a:t>
            </a:r>
            <a:r>
              <a:rPr lang="fi-FI" dirty="0">
                <a:sym typeface="Wingdings" panose="05000000000000000000" pitchFamily="2" charset="2"/>
              </a:rPr>
              <a:t> kurssin suoritettuaan osaa</a:t>
            </a:r>
          </a:p>
          <a:p>
            <a:pPr lvl="1" algn="just"/>
            <a:r>
              <a:rPr lang="fi-FI" dirty="0">
                <a:sym typeface="Wingdings" panose="05000000000000000000" pitchFamily="2" charset="2"/>
              </a:rPr>
              <a:t>Tavoitteiden pitää olla </a:t>
            </a:r>
            <a:r>
              <a:rPr lang="fi-FI" u="sng" dirty="0">
                <a:sym typeface="Wingdings" panose="05000000000000000000" pitchFamily="2" charset="2"/>
              </a:rPr>
              <a:t>konkreettisia</a:t>
            </a:r>
            <a:r>
              <a:rPr lang="fi-FI" dirty="0">
                <a:sym typeface="Wingdings" panose="05000000000000000000" pitchFamily="2" charset="2"/>
              </a:rPr>
              <a:t> (vrt. abstrakti) ja </a:t>
            </a:r>
            <a:r>
              <a:rPr lang="fi-FI" u="sng" dirty="0">
                <a:sym typeface="Wingdings" panose="05000000000000000000" pitchFamily="2" charset="2"/>
              </a:rPr>
              <a:t>mitattavia</a:t>
            </a:r>
          </a:p>
          <a:p>
            <a:pPr lvl="1" algn="just"/>
            <a:r>
              <a:rPr lang="fi-FI" dirty="0">
                <a:sym typeface="Wingdings" panose="05000000000000000000" pitchFamily="2" charset="2"/>
              </a:rPr>
              <a:t>Osaamisen ja oppimisen taso voidaan jaotella Bloomin </a:t>
            </a:r>
            <a:r>
              <a:rPr lang="fi-FI" dirty="0" smtClean="0">
                <a:sym typeface="Wingdings" panose="05000000000000000000" pitchFamily="2" charset="2"/>
              </a:rPr>
              <a:t>taksonomian </a:t>
            </a:r>
            <a:r>
              <a:rPr lang="fi-FI" dirty="0">
                <a:sym typeface="Wingdings" panose="05000000000000000000" pitchFamily="2" charset="2"/>
              </a:rPr>
              <a:t>avulla</a:t>
            </a:r>
          </a:p>
          <a:p>
            <a:pPr lvl="2" algn="just"/>
            <a:r>
              <a:rPr lang="fi-FI" dirty="0">
                <a:sym typeface="Wingdings" panose="05000000000000000000" pitchFamily="2" charset="2"/>
              </a:rPr>
              <a:t>Oppilaan osaamistavoitteet konkretisoidaan osaamista kuvaavan verbin avulla</a:t>
            </a:r>
          </a:p>
          <a:p>
            <a:pPr lvl="2" algn="just"/>
            <a:r>
              <a:rPr lang="fi-FI" dirty="0"/>
              <a:t>Osaamistavoitteissa kerrotaan minkä asian kanssa ollaan tekemisissä eli mitkä ovat opetustapahtuman aihepiirit</a:t>
            </a:r>
          </a:p>
          <a:p>
            <a:pPr lvl="1" algn="just"/>
            <a:r>
              <a:rPr lang="fi-FI" dirty="0"/>
              <a:t>Lisätaidot</a:t>
            </a:r>
          </a:p>
          <a:p>
            <a:pPr lvl="2" algn="just"/>
            <a:r>
              <a:rPr lang="fi-FI" dirty="0"/>
              <a:t>Ryhmätyö, lähdekritiikki, esiintyminen, kirjoitus, ohjelmistot, laitteet yms.</a:t>
            </a:r>
          </a:p>
          <a:p>
            <a:pPr lvl="1" algn="just"/>
            <a:r>
              <a:rPr lang="fi-FI" dirty="0"/>
              <a:t>Tavoitteet määräävät kurssin sisällön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9969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349" y="1772816"/>
            <a:ext cx="7777411" cy="3027038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Luo kurssisuunnitelma oppimistavoitteisiin pohjautuen.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Valitse opetuskokonaisuudet ja -menetelmät.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Valitse välineet oppimistuloksien arviointia varten.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Kytke edellä olevat yhteen seikkaperäisen luentosuunnitelman avulla.</a:t>
            </a:r>
            <a:endParaRPr lang="fi-FI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b="1" dirty="0" smtClean="0">
                <a:solidFill>
                  <a:schemeClr val="tx2"/>
                </a:solidFill>
              </a:rPr>
              <a:t>II. Kurssin suunnittelu</a:t>
            </a:r>
            <a:endParaRPr lang="fi-FI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C:\Users\Ylläpito\Documents\Opinnot\Peda Intro\ROPS opetus\Kuvat\20151020_121425(0)_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300" y="4293096"/>
            <a:ext cx="42051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9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 smtClean="0">
                <a:solidFill>
                  <a:schemeClr val="tx2"/>
                </a:solidFill>
              </a:rPr>
              <a:t>III. Oppimisen arviointi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b="1" dirty="0">
                <a:solidFill>
                  <a:schemeClr val="tx2"/>
                </a:solidFill>
              </a:rPr>
              <a:t>MITÄ? </a:t>
            </a:r>
            <a:r>
              <a:rPr lang="fi-FI" sz="2400" dirty="0" smtClean="0"/>
              <a:t>	</a:t>
            </a:r>
            <a:r>
              <a:rPr lang="fi-FI" sz="2400" dirty="0"/>
              <a:t>O</a:t>
            </a:r>
            <a:r>
              <a:rPr lang="fi-FI" sz="2400" dirty="0" smtClean="0"/>
              <a:t>ppiminen </a:t>
            </a:r>
            <a:r>
              <a:rPr lang="fi-FI" sz="2400" dirty="0"/>
              <a:t>ja arvosana  </a:t>
            </a:r>
            <a:r>
              <a:rPr lang="fi-FI" sz="2400" dirty="0" smtClean="0"/>
              <a:t>vs. ”ollaanko kärryillä”</a:t>
            </a:r>
            <a:endParaRPr lang="fi-FI" sz="2400" dirty="0"/>
          </a:p>
          <a:p>
            <a:r>
              <a:rPr lang="fi-FI" sz="2400" b="1" dirty="0">
                <a:solidFill>
                  <a:schemeClr val="tx2"/>
                </a:solidFill>
              </a:rPr>
              <a:t>MIKSI? </a:t>
            </a:r>
            <a:r>
              <a:rPr lang="fi-FI" sz="2400" dirty="0" smtClean="0"/>
              <a:t>	1) Tehokkas oppiminen</a:t>
            </a:r>
            <a:endParaRPr lang="fi-FI" sz="2400" dirty="0"/>
          </a:p>
          <a:p>
            <a:pPr>
              <a:buNone/>
            </a:pPr>
            <a:r>
              <a:rPr lang="fi-FI" sz="2400" dirty="0" smtClean="0"/>
              <a:t>			2</a:t>
            </a:r>
            <a:r>
              <a:rPr lang="fi-FI" sz="2400" dirty="0"/>
              <a:t>) </a:t>
            </a:r>
            <a:r>
              <a:rPr lang="fi-FI" sz="2400" dirty="0" smtClean="0"/>
              <a:t>Oppimisen mittaaminen 	</a:t>
            </a:r>
          </a:p>
          <a:p>
            <a:pPr>
              <a:buNone/>
            </a:pPr>
            <a:r>
              <a:rPr lang="fi-FI" sz="2400" dirty="0"/>
              <a:t>	</a:t>
            </a:r>
            <a:r>
              <a:rPr lang="fi-FI" sz="2400" dirty="0" smtClean="0"/>
              <a:t>		3) Kurssin kehittäminen</a:t>
            </a:r>
            <a:endParaRPr lang="fi-FI" sz="2400" dirty="0"/>
          </a:p>
          <a:p>
            <a:r>
              <a:rPr lang="fi-FI" sz="2400" b="1" dirty="0">
                <a:solidFill>
                  <a:schemeClr val="tx2"/>
                </a:solidFill>
              </a:rPr>
              <a:t>MILLOIN? </a:t>
            </a:r>
            <a:r>
              <a:rPr lang="fi-FI" sz="2400" dirty="0"/>
              <a:t>	P</a:t>
            </a:r>
            <a:r>
              <a:rPr lang="fi-FI" sz="2400" dirty="0" smtClean="0"/>
              <a:t>itkin kurssia, pian </a:t>
            </a:r>
            <a:r>
              <a:rPr lang="fi-FI" sz="2400" dirty="0"/>
              <a:t>suorituksen </a:t>
            </a:r>
            <a:r>
              <a:rPr lang="fi-FI" sz="2400" dirty="0" smtClean="0"/>
              <a:t>jälkeen</a:t>
            </a:r>
            <a:endParaRPr lang="fi-FI" sz="2400" dirty="0"/>
          </a:p>
          <a:p>
            <a:r>
              <a:rPr lang="fi-FI" sz="2400" b="1" dirty="0">
                <a:solidFill>
                  <a:schemeClr val="tx2"/>
                </a:solidFill>
              </a:rPr>
              <a:t>MITEN? </a:t>
            </a:r>
            <a:r>
              <a:rPr lang="fi-FI" sz="2400" dirty="0" smtClean="0"/>
              <a:t>	- Linjassa </a:t>
            </a:r>
            <a:r>
              <a:rPr lang="fi-FI" sz="2400" dirty="0"/>
              <a:t>tavoitteiden </a:t>
            </a:r>
            <a:r>
              <a:rPr lang="fi-FI" sz="2400" dirty="0" smtClean="0"/>
              <a:t>kanssa</a:t>
            </a:r>
          </a:p>
          <a:p>
            <a:pPr>
              <a:buNone/>
            </a:pPr>
            <a:r>
              <a:rPr lang="fi-FI" sz="2400" dirty="0"/>
              <a:t>	</a:t>
            </a:r>
            <a:r>
              <a:rPr lang="fi-FI" sz="2400" dirty="0" smtClean="0"/>
              <a:t>		- Kriteerit julki</a:t>
            </a:r>
          </a:p>
          <a:p>
            <a:pPr>
              <a:buNone/>
            </a:pPr>
            <a:r>
              <a:rPr lang="fi-FI" sz="2400" dirty="0"/>
              <a:t>	</a:t>
            </a:r>
            <a:r>
              <a:rPr lang="fi-FI" sz="2400" dirty="0" smtClean="0"/>
              <a:t>		- Itse-</a:t>
            </a:r>
            <a:r>
              <a:rPr lang="fi-FI" sz="2400" dirty="0"/>
              <a:t>/</a:t>
            </a:r>
            <a:r>
              <a:rPr lang="fi-FI" sz="2400" dirty="0" smtClean="0"/>
              <a:t>vertaisreflektointi/-arviointi</a:t>
            </a:r>
          </a:p>
          <a:p>
            <a:pPr>
              <a:buNone/>
            </a:pPr>
            <a:r>
              <a:rPr lang="fi-FI" sz="2400" dirty="0"/>
              <a:t>	</a:t>
            </a:r>
            <a:r>
              <a:rPr lang="fi-FI" sz="2400" dirty="0" smtClean="0"/>
              <a:t>		- Informaalit keinot</a:t>
            </a:r>
            <a:endParaRPr lang="fi-FI" sz="2400" dirty="0"/>
          </a:p>
          <a:p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52928" cy="4315618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AutoNum type="arabicPeriod"/>
            </a:pPr>
            <a:r>
              <a:rPr lang="fi-FI" sz="3000" dirty="0" smtClean="0">
                <a:solidFill>
                  <a:schemeClr val="tx1"/>
                </a:solidFill>
              </a:rPr>
              <a:t>Jakaudumme kolmeen ryhmään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fi-FI" sz="2600" dirty="0" smtClean="0">
                <a:solidFill>
                  <a:schemeClr val="tx1"/>
                </a:solidFill>
              </a:rPr>
              <a:t>Jokainen ryhmä saa pohdittavakseen yhden aiheen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fi-FI" dirty="0" smtClean="0">
              <a:solidFill>
                <a:schemeClr val="tx1"/>
              </a:solidFill>
            </a:endParaRPr>
          </a:p>
          <a:p>
            <a:pPr lvl="2" algn="l"/>
            <a:r>
              <a:rPr lang="fi-FI" b="1" dirty="0" smtClean="0">
                <a:solidFill>
                  <a:schemeClr val="tx2"/>
                </a:solidFill>
              </a:rPr>
              <a:t>RYHMÄ 1: </a:t>
            </a:r>
            <a:r>
              <a:rPr lang="fi-FI" dirty="0" smtClean="0">
                <a:solidFill>
                  <a:schemeClr val="tx1"/>
                </a:solidFill>
              </a:rPr>
              <a:t>Kuinka luoda konkreettiset ja mitattavat oppimistavoitteet kurssin aihepiiriistä?</a:t>
            </a:r>
            <a:endParaRPr lang="fi-FI" b="1" dirty="0" smtClean="0">
              <a:solidFill>
                <a:schemeClr val="tx2"/>
              </a:solidFill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2" algn="l"/>
            <a:r>
              <a:rPr lang="fi-FI" b="1" dirty="0" smtClean="0">
                <a:solidFill>
                  <a:schemeClr val="tx2"/>
                </a:solidFill>
              </a:rPr>
              <a:t>RYHMÄ 2: </a:t>
            </a:r>
            <a:r>
              <a:rPr lang="fi-FI" dirty="0" smtClean="0">
                <a:solidFill>
                  <a:schemeClr val="tx1"/>
                </a:solidFill>
              </a:rPr>
              <a:t>Miten opiskelijoiden keskittymiskyky huomioidaan luentokerran suunnittelussa?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fi-FI" dirty="0">
              <a:solidFill>
                <a:schemeClr val="tx1"/>
              </a:solidFill>
            </a:endParaRPr>
          </a:p>
          <a:p>
            <a:pPr lvl="2" algn="l"/>
            <a:r>
              <a:rPr lang="fi-FI" b="1" dirty="0" smtClean="0">
                <a:solidFill>
                  <a:schemeClr val="tx2"/>
                </a:solidFill>
              </a:rPr>
              <a:t>RYHMÄ 3</a:t>
            </a:r>
            <a:r>
              <a:rPr lang="fi-FI" b="1" dirty="0">
                <a:solidFill>
                  <a:schemeClr val="tx2"/>
                </a:solidFill>
              </a:rPr>
              <a:t>: </a:t>
            </a:r>
            <a:r>
              <a:rPr lang="fi-FI" dirty="0">
                <a:solidFill>
                  <a:schemeClr val="tx1"/>
                </a:solidFill>
              </a:rPr>
              <a:t>Millaisin keinoin arvioinnilla voidaan kannustaa syvälliseen oppimiseen</a:t>
            </a:r>
            <a:r>
              <a:rPr lang="fi-FI" dirty="0" smtClean="0">
                <a:solidFill>
                  <a:schemeClr val="tx1"/>
                </a:solidFill>
              </a:rPr>
              <a:t>?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fi-FI" b="1" dirty="0" smtClean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fi-FI" sz="3000" dirty="0" smtClean="0">
                <a:solidFill>
                  <a:schemeClr val="tx1"/>
                </a:solidFill>
              </a:rPr>
              <a:t>Ryhmien tuloksista purkukeskustelu yhdessä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b="1" dirty="0" smtClean="0">
                <a:solidFill>
                  <a:schemeClr val="tx2"/>
                </a:solidFill>
              </a:rPr>
              <a:t>IV. Ryhmäkeskustelu</a:t>
            </a:r>
            <a:endParaRPr lang="fi-FI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3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i-FI" b="1" dirty="0" smtClean="0">
                <a:solidFill>
                  <a:schemeClr val="tx2"/>
                </a:solidFill>
              </a:rPr>
              <a:t>V. Take home points</a:t>
            </a:r>
            <a:endParaRPr lang="fi-FI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i-FI" sz="2400" b="1" dirty="0" smtClean="0">
                <a:solidFill>
                  <a:schemeClr val="tx2"/>
                </a:solidFill>
              </a:rPr>
              <a:t>Lähtökohdat ja tavoitteet määräävät kurssin sisällön</a:t>
            </a:r>
            <a:br>
              <a:rPr lang="fi-FI" sz="2400" b="1" dirty="0" smtClean="0">
                <a:solidFill>
                  <a:schemeClr val="tx2"/>
                </a:solidFill>
              </a:rPr>
            </a:br>
            <a:endParaRPr lang="fi-FI" sz="24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2400" b="1" dirty="0">
                <a:solidFill>
                  <a:schemeClr val="tx2"/>
                </a:solidFill>
              </a:rPr>
              <a:t>Luo seikkaperäinen kurssisuunnitelma sisältöineen, oppimistavoitteineen ja opetus- ja arviointimenetelmineen ja tee se niin, että siitä kiinni pitäminen ei muodostu kurssin aikana </a:t>
            </a:r>
            <a:r>
              <a:rPr lang="fi-FI" sz="2400" b="1" dirty="0" smtClean="0">
                <a:solidFill>
                  <a:schemeClr val="tx2"/>
                </a:solidFill>
              </a:rPr>
              <a:t>ongelmalliseksi</a:t>
            </a:r>
            <a:br>
              <a:rPr lang="fi-FI" sz="2400" b="1" dirty="0" smtClean="0">
                <a:solidFill>
                  <a:schemeClr val="tx2"/>
                </a:solidFill>
              </a:rPr>
            </a:br>
            <a:endParaRPr lang="fi-FI" sz="2400" b="1" dirty="0" smtClean="0">
              <a:solidFill>
                <a:schemeClr val="tx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2400" b="1" dirty="0" smtClean="0">
                <a:solidFill>
                  <a:schemeClr val="tx2"/>
                </a:solidFill>
              </a:rPr>
              <a:t>Arviointi </a:t>
            </a:r>
            <a:r>
              <a:rPr lang="fi-FI" sz="2400" b="1" dirty="0">
                <a:solidFill>
                  <a:schemeClr val="tx2"/>
                </a:solidFill>
              </a:rPr>
              <a:t>on opiskelijoiden kannalta tärkein opiskelua ohjaava tekijä-&gt; arviointikriteerit viestittävät opiskelijoille sen, mitä heidän toivotaan oppivan 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193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Kurssin suunnittelu</vt:lpstr>
      <vt:lpstr>I. Lähtökohdat ja oppimistavoitteet</vt:lpstr>
      <vt:lpstr>PowerPoint Presentation</vt:lpstr>
      <vt:lpstr>III. Oppimisen arviointi</vt:lpstr>
      <vt:lpstr>PowerPoint Presentation</vt:lpstr>
      <vt:lpstr>V. Take home points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Oppimisen arviointi</dc:title>
  <dc:creator>K.V.</dc:creator>
  <cp:lastModifiedBy>Laukkanen Timo</cp:lastModifiedBy>
  <cp:revision>41</cp:revision>
  <dcterms:created xsi:type="dcterms:W3CDTF">2015-11-30T12:50:23Z</dcterms:created>
  <dcterms:modified xsi:type="dcterms:W3CDTF">2015-12-09T14:35:21Z</dcterms:modified>
</cp:coreProperties>
</file>