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72" r:id="rId3"/>
    <p:sldId id="309" r:id="rId4"/>
    <p:sldId id="281" r:id="rId5"/>
    <p:sldId id="279" r:id="rId6"/>
    <p:sldId id="307" r:id="rId7"/>
    <p:sldId id="308" r:id="rId8"/>
    <p:sldId id="306" r:id="rId9"/>
    <p:sldId id="267" r:id="rId10"/>
    <p:sldId id="268" r:id="rId11"/>
    <p:sldId id="260" r:id="rId12"/>
    <p:sldId id="311" r:id="rId13"/>
    <p:sldId id="266" r:id="rId14"/>
    <p:sldId id="283" r:id="rId15"/>
    <p:sldId id="287" r:id="rId1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o Turpe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118"/>
  </p:normalViewPr>
  <p:slideViewPr>
    <p:cSldViewPr snapToGrid="0" snapToObjects="1">
      <p:cViewPr varScale="1">
        <p:scale>
          <a:sx n="96" d="100"/>
          <a:sy n="96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e3bcbc36a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4e3bcbc36a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e3bcbc36a_5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4e3bcbc36a_5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916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959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001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367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68313" y="1275607"/>
            <a:ext cx="8207375" cy="265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00" y="0"/>
            <a:ext cx="1587342" cy="144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468313" y="238602"/>
            <a:ext cx="8207375" cy="89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68314" y="1135450"/>
            <a:ext cx="8207374" cy="300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15"/>
          <p:cNvCxnSpPr/>
          <p:nvPr/>
        </p:nvCxnSpPr>
        <p:spPr>
          <a:xfrm>
            <a:off x="468313" y="4385706"/>
            <a:ext cx="820737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000" y="4241160"/>
            <a:ext cx="2024017" cy="86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BG image">
  <p:cSld name="Cover with BG image">
    <p:bg>
      <p:bgPr>
        <a:solidFill>
          <a:srgbClr val="7F7F7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ctrTitle"/>
          </p:nvPr>
        </p:nvSpPr>
        <p:spPr>
          <a:xfrm>
            <a:off x="468313" y="1275872"/>
            <a:ext cx="8207375" cy="265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00" y="0"/>
            <a:ext cx="1587342" cy="144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ext">
  <p:cSld name="Cover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28B81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00" y="0"/>
            <a:ext cx="1587342" cy="144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Image">
  <p:cSld name="Cover Imag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ctrTitle"/>
          </p:nvPr>
        </p:nvSpPr>
        <p:spPr>
          <a:xfrm>
            <a:off x="468313" y="1491966"/>
            <a:ext cx="3319477" cy="242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468313" y="4078566"/>
            <a:ext cx="3319477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28B81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>
            <a:spLocks noGrp="1"/>
          </p:cNvSpPr>
          <p:nvPr>
            <p:ph type="pic" idx="2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00" y="0"/>
            <a:ext cx="1587342" cy="144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">
  <p:cSld name="Two Co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63308" y="1135450"/>
            <a:ext cx="3988079" cy="300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2"/>
          </p:nvPr>
        </p:nvSpPr>
        <p:spPr>
          <a:xfrm>
            <a:off x="4687609" y="1135450"/>
            <a:ext cx="3988079" cy="300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0" name="Google Shape;90;p20"/>
          <p:cNvCxnSpPr/>
          <p:nvPr/>
        </p:nvCxnSpPr>
        <p:spPr>
          <a:xfrm>
            <a:off x="468313" y="4385706"/>
            <a:ext cx="820737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000" y="4241160"/>
            <a:ext cx="2024017" cy="86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ue">
  <p:cSld name="Content Blu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21"/>
          <p:cNvCxnSpPr/>
          <p:nvPr/>
        </p:nvCxnSpPr>
        <p:spPr>
          <a:xfrm>
            <a:off x="539750" y="4324350"/>
            <a:ext cx="8085138" cy="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21"/>
          <p:cNvSpPr txBox="1">
            <a:spLocks noGrp="1"/>
          </p:cNvSpPr>
          <p:nvPr>
            <p:ph type="ctrTitle"/>
          </p:nvPr>
        </p:nvSpPr>
        <p:spPr>
          <a:xfrm>
            <a:off x="540002" y="285750"/>
            <a:ext cx="8085599" cy="89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540002" y="1264257"/>
            <a:ext cx="8085599" cy="28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  <a:defRPr sz="1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Merriweather Sans"/>
              <a:buChar char="-"/>
              <a:defRPr sz="1333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02704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97370" algn="l" rtl="0"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083"/>
              <a:buFont typeface="Courier New"/>
              <a:buChar char="o"/>
              <a:defRPr sz="10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615" y="4225979"/>
            <a:ext cx="2204287" cy="83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ext Slide 02">
  <p:cSld name="Blank Text Slide 0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3428" y="4266000"/>
            <a:ext cx="2074122" cy="4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2" descr="F:\Birmingham\MSU\Creative Services\DG EAC Framework jobs\EIT\2014 EIT re-brand\Brand elements examples\Mock-ups\Examples\Powerpoint Template\Old\Graphic_elem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1655" y="0"/>
            <a:ext cx="1748111" cy="1957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467545" y="406290"/>
            <a:ext cx="6269754" cy="3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467545" y="897732"/>
            <a:ext cx="6246406" cy="313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4454" algn="l" rtl="0">
              <a:lnSpc>
                <a:spcPct val="113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4454" algn="l" rtl="0">
              <a:lnSpc>
                <a:spcPct val="113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4454" algn="l" rtl="0">
              <a:lnSpc>
                <a:spcPct val="113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ext Slide">
  <p:cSld name="Blank Text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/>
          <p:nvPr/>
        </p:nvSpPr>
        <p:spPr>
          <a:xfrm>
            <a:off x="8492013" y="4850346"/>
            <a:ext cx="296876" cy="18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3428" y="4266000"/>
            <a:ext cx="2074122" cy="4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4" descr="F:\Birmingham\MSU\Creative Services\DG EAC Framework jobs\EIT\2014 EIT re-brand\Brand elements examples\Mock-ups\Examples\Powerpoint Template\Old\Graphic_element.png"/>
          <p:cNvPicPr preferRelativeResize="0"/>
          <p:nvPr/>
        </p:nvPicPr>
        <p:blipFill rotWithShape="1">
          <a:blip r:embed="rId3">
            <a:alphaModFix/>
          </a:blip>
          <a:srcRect l="-5848" b="-2167"/>
          <a:stretch/>
        </p:blipFill>
        <p:spPr>
          <a:xfrm>
            <a:off x="6609166" y="0"/>
            <a:ext cx="2534834" cy="113661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467545" y="406290"/>
            <a:ext cx="5904681" cy="3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2"/>
          </p:nvPr>
        </p:nvSpPr>
        <p:spPr>
          <a:xfrm>
            <a:off x="467545" y="897732"/>
            <a:ext cx="5904681" cy="313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445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4454" algn="l" rtl="0">
              <a:lnSpc>
                <a:spcPct val="113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4454" algn="l" rtl="0">
              <a:lnSpc>
                <a:spcPct val="113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4454" algn="l" rtl="0">
              <a:lnSpc>
                <a:spcPct val="113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  <p:sldLayoutId id="2147483666" r:id="rId7"/>
    <p:sldLayoutId id="2147483667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ctrTitle"/>
          </p:nvPr>
        </p:nvSpPr>
        <p:spPr>
          <a:xfrm>
            <a:off x="453962" y="821956"/>
            <a:ext cx="8207375" cy="265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800" dirty="0"/>
            </a:br>
            <a:r>
              <a:rPr lang="en" sz="2800" dirty="0"/>
              <a:t>CS-E5000</a:t>
            </a:r>
            <a:br>
              <a:rPr lang="en" sz="2800" dirty="0"/>
            </a:br>
            <a:r>
              <a:rPr lang="en" sz="2800" dirty="0"/>
              <a:t>Seminar in Data Ecosystems</a:t>
            </a:r>
            <a:br>
              <a:rPr lang="en" sz="2800" dirty="0"/>
            </a:br>
            <a:br>
              <a:rPr lang="en" sz="4400" dirty="0"/>
            </a:br>
            <a:r>
              <a:rPr lang="en" sz="4400" dirty="0"/>
              <a:t>D</a:t>
            </a:r>
            <a:r>
              <a:rPr lang="fi-FI" sz="4400" dirty="0"/>
              <a:t>a</a:t>
            </a:r>
            <a:r>
              <a:rPr lang="en" sz="4400" dirty="0"/>
              <a:t>ta Economy / Economics</a:t>
            </a:r>
            <a:endParaRPr sz="3200" dirty="0"/>
          </a:p>
        </p:txBody>
      </p:sp>
      <p:sp>
        <p:nvSpPr>
          <p:cNvPr id="119" name="Google Shape;119;p25"/>
          <p:cNvSpPr txBox="1">
            <a:spLocks noGrp="1"/>
          </p:cNvSpPr>
          <p:nvPr>
            <p:ph type="subTitle" idx="1"/>
          </p:nvPr>
        </p:nvSpPr>
        <p:spPr>
          <a:xfrm>
            <a:off x="468314" y="3986773"/>
            <a:ext cx="5903886" cy="85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80"/>
              <a:buNone/>
            </a:pPr>
            <a:br>
              <a:rPr lang="en" sz="1480" dirty="0"/>
            </a:br>
            <a:br>
              <a:rPr lang="en" sz="1480" dirty="0"/>
            </a:br>
            <a:r>
              <a:rPr lang="en" sz="1480" dirty="0"/>
              <a:t>Sami Jokela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80"/>
              <a:buNone/>
            </a:pPr>
            <a:r>
              <a:rPr lang="en" sz="1480" dirty="0"/>
              <a:t>February 5, 2019</a:t>
            </a:r>
            <a:br>
              <a:rPr lang="en" sz="1480" dirty="0"/>
            </a:br>
            <a:endParaRPr sz="14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AFA2-05F4-A541-A254-94712C94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4" y="238602"/>
            <a:ext cx="6464502" cy="896848"/>
          </a:xfrm>
        </p:spPr>
        <p:txBody>
          <a:bodyPr/>
          <a:lstStyle/>
          <a:p>
            <a:r>
              <a:rPr lang="fi-FI" dirty="0" err="1">
                <a:latin typeface="+mj-lt"/>
                <a:ea typeface="Roboto" panose="02000000000000000000" pitchFamily="2" charset="0"/>
              </a:rPr>
              <a:t>Actions</a:t>
            </a:r>
            <a:r>
              <a:rPr lang="fi-FI" dirty="0">
                <a:latin typeface="+mj-lt"/>
                <a:ea typeface="Roboto" panose="02000000000000000000" pitchFamily="2" charset="0"/>
              </a:rPr>
              <a:t> </a:t>
            </a:r>
            <a:r>
              <a:rPr lang="fi-FI" dirty="0" err="1">
                <a:latin typeface="+mj-lt"/>
                <a:ea typeface="Roboto" panose="02000000000000000000" pitchFamily="2" charset="0"/>
              </a:rPr>
              <a:t>Raising</a:t>
            </a:r>
            <a:r>
              <a:rPr lang="fi-FI" dirty="0">
                <a:latin typeface="+mj-lt"/>
                <a:ea typeface="Roboto" panose="02000000000000000000" pitchFamily="2" charset="0"/>
              </a:rPr>
              <a:t> </a:t>
            </a:r>
            <a:r>
              <a:rPr lang="fi-FI" dirty="0" err="1">
                <a:latin typeface="+mj-lt"/>
                <a:ea typeface="Roboto" panose="02000000000000000000" pitchFamily="2" charset="0"/>
              </a:rPr>
              <a:t>Information’s</a:t>
            </a:r>
            <a:r>
              <a:rPr lang="fi-FI" dirty="0">
                <a:latin typeface="+mj-lt"/>
                <a:ea typeface="Roboto" panose="02000000000000000000" pitchFamily="2" charset="0"/>
              </a:rPr>
              <a:t> 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1F517-D690-5F42-B3E4-8EB17C942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Aggregating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into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more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meaningful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forms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formats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Integrating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into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new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derivative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forms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Supplementing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with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additional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sources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Analyzing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expose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certain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insights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Cleansing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improve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validity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>
                <a:latin typeface="+mn-lt"/>
                <a:ea typeface="Roboto" panose="02000000000000000000" pitchFamily="2" charset="0"/>
              </a:rPr>
              <a:t>De-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identifying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remove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personally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identifiable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other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sensitive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content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Packaging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for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different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kinds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markets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users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dirty="0" err="1">
                <a:latin typeface="+mn-lt"/>
                <a:ea typeface="Roboto" panose="02000000000000000000" pitchFamily="2" charset="0"/>
              </a:rPr>
              <a:t>Determining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developing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access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methods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dirty="0" err="1">
                <a:latin typeface="+mn-lt"/>
                <a:ea typeface="Roboto" panose="02000000000000000000" pitchFamily="2" charset="0"/>
              </a:rPr>
              <a:t>Identifying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deploying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marketplace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platform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8100" indent="0">
              <a:spcBef>
                <a:spcPts val="300"/>
              </a:spcBef>
              <a:buNone/>
            </a:pP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8100" indent="0">
              <a:spcBef>
                <a:spcPts val="300"/>
              </a:spcBef>
              <a:buNone/>
            </a:pPr>
            <a:endParaRPr lang="fi-FI" sz="1600" dirty="0">
              <a:latin typeface="+mn-lt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AC5AAD-D268-2642-9D84-891D33FCD216}"/>
              </a:ext>
            </a:extLst>
          </p:cNvPr>
          <p:cNvSpPr/>
          <p:nvPr/>
        </p:nvSpPr>
        <p:spPr>
          <a:xfrm>
            <a:off x="6838561" y="0"/>
            <a:ext cx="230543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B.Laney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Infonomics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internal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analysis</a:t>
            </a:r>
            <a:endParaRPr lang="fi-FI" sz="750" dirty="0">
              <a:solidFill>
                <a:srgbClr val="C3C3C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E0A8A5-6116-814B-8861-BEB2BAF5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71" y="330073"/>
            <a:ext cx="1813906" cy="7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AFA2-05F4-A541-A254-94712C945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latin typeface="+mj-lt"/>
                <a:ea typeface="Roboto" panose="02000000000000000000" pitchFamily="2" charset="0"/>
              </a:rPr>
              <a:t>Ways</a:t>
            </a:r>
            <a:r>
              <a:rPr lang="fi-FI" dirty="0">
                <a:latin typeface="+mj-lt"/>
                <a:ea typeface="Roboto" panose="02000000000000000000" pitchFamily="2" charset="0"/>
              </a:rPr>
              <a:t> to </a:t>
            </a:r>
            <a:r>
              <a:rPr lang="fi-FI" dirty="0" err="1">
                <a:latin typeface="+mj-lt"/>
                <a:ea typeface="Roboto" panose="02000000000000000000" pitchFamily="2" charset="0"/>
              </a:rPr>
              <a:t>monetize</a:t>
            </a:r>
            <a:r>
              <a:rPr lang="fi-FI" dirty="0">
                <a:latin typeface="+mj-lt"/>
                <a:ea typeface="Roboto" panose="02000000000000000000" pitchFamily="2" charset="0"/>
              </a:rPr>
              <a:t> </a:t>
            </a:r>
            <a:r>
              <a:rPr lang="fi-FI" dirty="0" err="1">
                <a:latin typeface="+mj-lt"/>
                <a:ea typeface="Roboto" panose="02000000000000000000" pitchFamily="2" charset="0"/>
              </a:rPr>
              <a:t>information</a:t>
            </a:r>
            <a:endParaRPr lang="fi-FI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1F517-D690-5F42-B3E4-8EB17C942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0494" indent="-102394">
              <a:spcBef>
                <a:spcPts val="300"/>
              </a:spcBef>
            </a:pPr>
            <a:r>
              <a:rPr lang="fi-FI" sz="1600" b="1" dirty="0">
                <a:latin typeface="+mn-lt"/>
                <a:ea typeface="Roboto" panose="02000000000000000000" pitchFamily="2" charset="0"/>
              </a:rPr>
              <a:t>Direct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monetization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exchange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for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goods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services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cash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</a:p>
          <a:p>
            <a:pPr marL="361950" lvl="1" indent="-180975">
              <a:spcBef>
                <a:spcPts val="300"/>
              </a:spcBef>
            </a:pPr>
            <a:r>
              <a:rPr lang="fi-FI" sz="1400" dirty="0" err="1">
                <a:latin typeface="+mn-lt"/>
                <a:ea typeface="Roboto" panose="02000000000000000000" pitchFamily="2" charset="0"/>
              </a:rPr>
              <a:t>Bartering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trading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with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Selling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raw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data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through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established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data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brokers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other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third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parties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Developing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offering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data/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report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subscriptions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.</a:t>
            </a:r>
          </a:p>
          <a:p>
            <a:pPr marL="140494" indent="-102394">
              <a:spcBef>
                <a:spcPts val="300"/>
              </a:spcBef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Indirect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monetization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increase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revenue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reduce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expenses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risks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</a:t>
            </a:r>
          </a:p>
          <a:p>
            <a:pPr marL="361950" lvl="1" indent="-180975">
              <a:spcBef>
                <a:spcPts val="300"/>
              </a:spcBef>
            </a:pPr>
            <a:r>
              <a:rPr lang="fi-FI" sz="1400" dirty="0" err="1">
                <a:latin typeface="+mn-lt"/>
                <a:ea typeface="Roboto" panose="02000000000000000000" pitchFamily="2" charset="0"/>
              </a:rPr>
              <a:t>Indirect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monetization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is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about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optimizing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business. It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entails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using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internally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improve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a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process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product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in a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way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that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results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in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measurable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outcomes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such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as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income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growth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cost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400" dirty="0" err="1">
                <a:latin typeface="+mn-lt"/>
                <a:ea typeface="Roboto" panose="02000000000000000000" pitchFamily="2" charset="0"/>
              </a:rPr>
              <a:t>savings</a:t>
            </a:r>
            <a:r>
              <a:rPr lang="fi-FI" sz="1400" dirty="0">
                <a:latin typeface="+mn-lt"/>
                <a:ea typeface="Roboto" panose="02000000000000000000" pitchFamily="2" charset="0"/>
              </a:rPr>
              <a:t>.</a:t>
            </a:r>
          </a:p>
          <a:p>
            <a:pPr marL="140494" indent="-102394">
              <a:spcBef>
                <a:spcPts val="300"/>
              </a:spcBef>
            </a:pPr>
            <a:r>
              <a:rPr lang="fi-FI" sz="1600" b="1" dirty="0">
                <a:latin typeface="+mn-lt"/>
                <a:ea typeface="Roboto" panose="02000000000000000000" pitchFamily="2" charset="0"/>
              </a:rPr>
              <a:t>Public data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most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monetizable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when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integrated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with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your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own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proprietary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</a:t>
            </a:r>
          </a:p>
          <a:p>
            <a:pPr marL="140494" indent="-102394">
              <a:spcBef>
                <a:spcPts val="300"/>
              </a:spcBef>
            </a:pPr>
            <a:endParaRPr lang="fi-FI" sz="1600" b="1" dirty="0">
              <a:latin typeface="+mn-lt"/>
              <a:ea typeface="Roboto" panose="02000000000000000000" pitchFamily="2" charset="0"/>
            </a:endParaRPr>
          </a:p>
          <a:p>
            <a:pPr marL="140494" indent="-102394">
              <a:spcBef>
                <a:spcPts val="300"/>
              </a:spcBef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Other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means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Improve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efficiencies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Measurably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reduce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risks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Develop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new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products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markets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Build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solidify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partner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relationships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</a:t>
            </a:r>
          </a:p>
          <a:p>
            <a:pPr marL="140494" indent="-102394">
              <a:spcBef>
                <a:spcPts val="300"/>
              </a:spcBef>
            </a:pP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140494" indent="-102394">
              <a:spcBef>
                <a:spcPts val="300"/>
              </a:spcBef>
            </a:pP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140494" indent="-102394">
              <a:spcBef>
                <a:spcPts val="300"/>
              </a:spcBef>
            </a:pP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140494" indent="-102394">
              <a:spcBef>
                <a:spcPts val="300"/>
              </a:spcBef>
            </a:pP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140494" indent="-102394">
              <a:spcBef>
                <a:spcPts val="300"/>
              </a:spcBef>
            </a:pPr>
            <a:endParaRPr lang="fi-FI" sz="1600" dirty="0">
              <a:latin typeface="+mn-lt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75E4F-A9B9-5E48-9F2F-8EA4049BBAF3}"/>
              </a:ext>
            </a:extLst>
          </p:cNvPr>
          <p:cNvSpPr/>
          <p:nvPr/>
        </p:nvSpPr>
        <p:spPr>
          <a:xfrm>
            <a:off x="6838561" y="0"/>
            <a:ext cx="230543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B.Laney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Infonomics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internal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analysis</a:t>
            </a:r>
            <a:endParaRPr lang="fi-FI" sz="750" dirty="0">
              <a:solidFill>
                <a:srgbClr val="C3C3C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6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4519-FEF9-124D-BC09-F21E893F4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Q&amp;A </a:t>
            </a:r>
            <a:r>
              <a:rPr lang="fi-FI" dirty="0" err="1"/>
              <a:t>time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58DF1-886E-1F44-A898-BD6D18415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4" y="1135450"/>
            <a:ext cx="8207374" cy="3002475"/>
          </a:xfrm>
        </p:spPr>
        <p:txBody>
          <a:bodyPr/>
          <a:lstStyle/>
          <a:p>
            <a:pPr marL="222250" indent="6350"/>
            <a:r>
              <a:rPr lang="fi-FI" sz="1800" dirty="0"/>
              <a:t>Data </a:t>
            </a:r>
            <a:r>
              <a:rPr lang="fi-FI" sz="1800" dirty="0" err="1"/>
              <a:t>valuation</a:t>
            </a:r>
            <a:r>
              <a:rPr lang="fi-FI" sz="1800" dirty="0"/>
              <a:t> is a </a:t>
            </a:r>
            <a:r>
              <a:rPr lang="fi-FI" sz="1800" dirty="0" err="1"/>
              <a:t>central</a:t>
            </a:r>
            <a:r>
              <a:rPr lang="fi-FI" sz="1800" dirty="0"/>
              <a:t>, </a:t>
            </a:r>
            <a:r>
              <a:rPr lang="fi-FI" sz="1800" dirty="0" err="1"/>
              <a:t>but</a:t>
            </a:r>
            <a:r>
              <a:rPr lang="fi-FI" sz="1800" dirty="0"/>
              <a:t> </a:t>
            </a:r>
            <a:r>
              <a:rPr lang="fi-FI" sz="1800" dirty="0" err="1"/>
              <a:t>vague</a:t>
            </a:r>
            <a:r>
              <a:rPr lang="fi-FI" sz="1800" dirty="0"/>
              <a:t> and </a:t>
            </a:r>
            <a:r>
              <a:rPr lang="fi-FI" sz="1800" dirty="0" err="1"/>
              <a:t>difficult</a:t>
            </a:r>
            <a:r>
              <a:rPr lang="fi-FI" sz="1800" dirty="0"/>
              <a:t> </a:t>
            </a:r>
            <a:r>
              <a:rPr lang="fi-FI" sz="1800" dirty="0" err="1"/>
              <a:t>task</a:t>
            </a:r>
            <a:r>
              <a:rPr lang="fi-FI" sz="1800" dirty="0"/>
              <a:t>. </a:t>
            </a:r>
            <a:r>
              <a:rPr lang="fi-FI" sz="1800" dirty="0" err="1"/>
              <a:t>Some</a:t>
            </a:r>
            <a:r>
              <a:rPr lang="fi-FI" sz="1800" dirty="0"/>
              <a:t> </a:t>
            </a:r>
            <a:r>
              <a:rPr lang="fi-FI" sz="1800" dirty="0" err="1"/>
              <a:t>key</a:t>
            </a:r>
            <a:r>
              <a:rPr lang="fi-FI" sz="1800" dirty="0"/>
              <a:t> </a:t>
            </a:r>
            <a:r>
              <a:rPr lang="fi-FI" sz="1800" dirty="0" err="1"/>
              <a:t>factors</a:t>
            </a:r>
            <a:r>
              <a:rPr lang="fi-FI" sz="1800" dirty="0"/>
              <a:t> to </a:t>
            </a:r>
            <a:r>
              <a:rPr lang="fi-FI" sz="1800" dirty="0" err="1"/>
              <a:t>consider</a:t>
            </a:r>
            <a:r>
              <a:rPr lang="fi-FI" sz="1800" dirty="0"/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78E130-7180-4B4C-A5BF-314FD02289DA}"/>
              </a:ext>
            </a:extLst>
          </p:cNvPr>
          <p:cNvGrpSpPr/>
          <p:nvPr/>
        </p:nvGrpSpPr>
        <p:grpSpPr>
          <a:xfrm>
            <a:off x="1084759" y="1834946"/>
            <a:ext cx="3125585" cy="1136914"/>
            <a:chOff x="1670859" y="1612669"/>
            <a:chExt cx="3125585" cy="13050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E69307-43CA-DB4E-8FA8-922F306DE5D9}"/>
                </a:ext>
              </a:extLst>
            </p:cNvPr>
            <p:cNvSpPr/>
            <p:nvPr/>
          </p:nvSpPr>
          <p:spPr>
            <a:xfrm>
              <a:off x="1670859" y="1612670"/>
              <a:ext cx="3125585" cy="1305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5A105F-B603-2D4E-B968-FED22350679B}"/>
                </a:ext>
              </a:extLst>
            </p:cNvPr>
            <p:cNvSpPr txBox="1"/>
            <p:nvPr/>
          </p:nvSpPr>
          <p:spPr>
            <a:xfrm>
              <a:off x="1670859" y="1612669"/>
              <a:ext cx="312558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>
                  <a:solidFill>
                    <a:schemeClr val="bg1"/>
                  </a:solidFill>
                </a:rPr>
                <a:t>Supply: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bg1"/>
                  </a:solidFill>
                </a:rPr>
                <a:t>Data </a:t>
              </a:r>
              <a:r>
                <a:rPr lang="fi-FI" dirty="0" err="1">
                  <a:solidFill>
                    <a:schemeClr val="bg1"/>
                  </a:solidFill>
                </a:rPr>
                <a:t>strategy</a:t>
              </a:r>
              <a:r>
                <a:rPr lang="fi-FI" dirty="0">
                  <a:solidFill>
                    <a:schemeClr val="bg1"/>
                  </a:solidFill>
                </a:rPr>
                <a:t> and </a:t>
              </a:r>
              <a:r>
                <a:rPr lang="fi-FI" dirty="0" err="1">
                  <a:solidFill>
                    <a:schemeClr val="bg1"/>
                  </a:solidFill>
                </a:rPr>
                <a:t>understanding</a:t>
              </a:r>
              <a:endParaRPr lang="fi-FI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>
                  <a:solidFill>
                    <a:schemeClr val="bg1"/>
                  </a:solidFill>
                </a:rPr>
                <a:t>Structure</a:t>
              </a:r>
              <a:r>
                <a:rPr lang="fi-FI" dirty="0">
                  <a:solidFill>
                    <a:schemeClr val="bg1"/>
                  </a:solidFill>
                </a:rPr>
                <a:t> + </a:t>
              </a:r>
              <a:r>
                <a:rPr lang="fi-FI" dirty="0" err="1">
                  <a:solidFill>
                    <a:schemeClr val="bg1"/>
                  </a:solidFill>
                </a:rPr>
                <a:t>processes</a:t>
              </a:r>
              <a:endParaRPr lang="fi-FI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>
                  <a:solidFill>
                    <a:schemeClr val="bg1"/>
                  </a:solidFill>
                </a:rPr>
                <a:t>Quality</a:t>
              </a:r>
              <a:endParaRPr lang="fi-FI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>
                  <a:solidFill>
                    <a:schemeClr val="bg1"/>
                  </a:solidFill>
                </a:rPr>
                <a:t>Actions</a:t>
              </a:r>
              <a:endParaRPr lang="fi-FI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082363-5A10-D44C-9F03-3AF88E3C3FEC}"/>
              </a:ext>
            </a:extLst>
          </p:cNvPr>
          <p:cNvGrpSpPr/>
          <p:nvPr/>
        </p:nvGrpSpPr>
        <p:grpSpPr>
          <a:xfrm>
            <a:off x="5127227" y="1834945"/>
            <a:ext cx="3125585" cy="1136915"/>
            <a:chOff x="5297691" y="1612669"/>
            <a:chExt cx="3125585" cy="13050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5BF5E2-B7D1-ED48-A1C6-29569054B18E}"/>
                </a:ext>
              </a:extLst>
            </p:cNvPr>
            <p:cNvSpPr/>
            <p:nvPr/>
          </p:nvSpPr>
          <p:spPr>
            <a:xfrm>
              <a:off x="5297691" y="1612669"/>
              <a:ext cx="3125585" cy="1305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6FB750-E9FF-DC4D-8EBB-723A35AEF150}"/>
                </a:ext>
              </a:extLst>
            </p:cNvPr>
            <p:cNvSpPr txBox="1"/>
            <p:nvPr/>
          </p:nvSpPr>
          <p:spPr>
            <a:xfrm>
              <a:off x="5297691" y="1612669"/>
              <a:ext cx="31255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>
                  <a:solidFill>
                    <a:schemeClr val="bg1"/>
                  </a:solidFill>
                </a:rPr>
                <a:t>Demand</a:t>
              </a:r>
              <a:r>
                <a:rPr lang="fi-FI" b="1" dirty="0">
                  <a:solidFill>
                    <a:schemeClr val="bg1"/>
                  </a:solidFill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>
                  <a:solidFill>
                    <a:schemeClr val="bg1"/>
                  </a:solidFill>
                </a:rPr>
                <a:t>Needs</a:t>
              </a:r>
              <a:r>
                <a:rPr lang="fi-FI" dirty="0">
                  <a:solidFill>
                    <a:schemeClr val="bg1"/>
                  </a:solidFill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>
                  <a:solidFill>
                    <a:schemeClr val="bg1"/>
                  </a:solidFill>
                </a:rPr>
                <a:t>Opportunities</a:t>
              </a:r>
              <a:r>
                <a:rPr lang="fi-FI" dirty="0">
                  <a:solidFill>
                    <a:schemeClr val="bg1"/>
                  </a:solidFill>
                </a:rPr>
                <a:t> and </a:t>
              </a:r>
              <a:r>
                <a:rPr lang="fi-FI" dirty="0" err="1">
                  <a:solidFill>
                    <a:schemeClr val="bg1"/>
                  </a:solidFill>
                </a:rPr>
                <a:t>potential</a:t>
              </a:r>
              <a:endParaRPr lang="fi-FI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341F7F7E-03DC-DA4C-BCC3-E74290EFFF5E}"/>
              </a:ext>
            </a:extLst>
          </p:cNvPr>
          <p:cNvSpPr/>
          <p:nvPr/>
        </p:nvSpPr>
        <p:spPr>
          <a:xfrm>
            <a:off x="4294712" y="2199740"/>
            <a:ext cx="748146" cy="4073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405147BC-FEAC-C944-A69C-7B774C814755}"/>
              </a:ext>
            </a:extLst>
          </p:cNvPr>
          <p:cNvSpPr/>
          <p:nvPr/>
        </p:nvSpPr>
        <p:spPr>
          <a:xfrm>
            <a:off x="1666496" y="3598958"/>
            <a:ext cx="1557656" cy="284693"/>
          </a:xfrm>
          <a:prstGeom prst="homePlate">
            <a:avLst/>
          </a:prstGeom>
          <a:solidFill>
            <a:srgbClr val="1823A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buClrTx/>
            </a:pPr>
            <a:r>
              <a:rPr lang="fi-FI" sz="1600" dirty="0" err="1">
                <a:solidFill>
                  <a:srgbClr val="FFFFFF"/>
                </a:solidFill>
                <a:latin typeface="+mn-lt"/>
                <a:ea typeface="Helvetica Light"/>
                <a:cs typeface="Helvetica Light"/>
                <a:sym typeface="Helvetica Light"/>
              </a:rPr>
              <a:t>Realized</a:t>
            </a:r>
            <a:endParaRPr lang="fi-FI" sz="1600" dirty="0">
              <a:solidFill>
                <a:srgbClr val="FFFFFF"/>
              </a:solidFill>
              <a:latin typeface="+mn-l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0DDBA75F-9BCC-7642-A89A-5F5ED5463F8A}"/>
              </a:ext>
            </a:extLst>
          </p:cNvPr>
          <p:cNvSpPr/>
          <p:nvPr/>
        </p:nvSpPr>
        <p:spPr>
          <a:xfrm>
            <a:off x="3785410" y="3598958"/>
            <a:ext cx="1557656" cy="284693"/>
          </a:xfrm>
          <a:prstGeom prst="homePlate">
            <a:avLst/>
          </a:prstGeom>
          <a:solidFill>
            <a:srgbClr val="1823A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buClrTx/>
            </a:pPr>
            <a:r>
              <a:rPr lang="fi-FI" sz="1600" dirty="0" err="1">
                <a:solidFill>
                  <a:srgbClr val="FFFFFF"/>
                </a:solidFill>
                <a:latin typeface="+mn-lt"/>
                <a:ea typeface="Helvetica Light"/>
                <a:cs typeface="Helvetica Light"/>
                <a:sym typeface="Helvetica Light"/>
              </a:rPr>
              <a:t>Probable</a:t>
            </a:r>
            <a:endParaRPr lang="fi-FI" sz="1600" dirty="0">
              <a:solidFill>
                <a:srgbClr val="FFFFFF"/>
              </a:solidFill>
              <a:latin typeface="+mn-l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80049DE4-B721-034B-B657-A25F49AD266A}"/>
              </a:ext>
            </a:extLst>
          </p:cNvPr>
          <p:cNvSpPr/>
          <p:nvPr/>
        </p:nvSpPr>
        <p:spPr>
          <a:xfrm>
            <a:off x="5893078" y="3598958"/>
            <a:ext cx="1557656" cy="284693"/>
          </a:xfrm>
          <a:prstGeom prst="homePlate">
            <a:avLst/>
          </a:prstGeom>
          <a:solidFill>
            <a:srgbClr val="1823A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buClrTx/>
            </a:pPr>
            <a:r>
              <a:rPr lang="fi-FI" sz="1600" dirty="0" err="1">
                <a:solidFill>
                  <a:srgbClr val="FFFFFF"/>
                </a:solidFill>
                <a:latin typeface="+mn-lt"/>
                <a:ea typeface="Helvetica Light"/>
                <a:cs typeface="Helvetica Light"/>
                <a:sym typeface="Helvetica Light"/>
              </a:rPr>
              <a:t>Potential</a:t>
            </a:r>
            <a:endParaRPr lang="fi-FI" sz="1600" dirty="0">
              <a:solidFill>
                <a:srgbClr val="FFFFFF"/>
              </a:solidFill>
              <a:latin typeface="+mn-l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23441E-3C5C-F442-B9AF-32BFDE73186F}"/>
              </a:ext>
            </a:extLst>
          </p:cNvPr>
          <p:cNvSpPr txBox="1"/>
          <p:nvPr/>
        </p:nvSpPr>
        <p:spPr>
          <a:xfrm rot="16200000">
            <a:off x="33981" y="3443540"/>
            <a:ext cx="1210630" cy="469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171450" hangingPunct="0">
              <a:buClrTx/>
              <a:buSzPct val="100000"/>
            </a:pP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Information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Value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Gaps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C58496-8521-0141-98CA-9B02C4F43449}"/>
              </a:ext>
            </a:extLst>
          </p:cNvPr>
          <p:cNvSpPr txBox="1"/>
          <p:nvPr/>
        </p:nvSpPr>
        <p:spPr>
          <a:xfrm>
            <a:off x="1084759" y="3868007"/>
            <a:ext cx="2139393" cy="469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spAutoFit/>
          </a:bodyPr>
          <a:lstStyle/>
          <a:p>
            <a:pPr defTabSz="171450" hangingPunct="0">
              <a:buClrTx/>
              <a:buSzPct val="100000"/>
            </a:pP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Based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on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current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capabilities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and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execution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23F215-7683-7E4E-A249-507921103BFC}"/>
              </a:ext>
            </a:extLst>
          </p:cNvPr>
          <p:cNvSpPr txBox="1"/>
          <p:nvPr/>
        </p:nvSpPr>
        <p:spPr>
          <a:xfrm>
            <a:off x="3785409" y="3868007"/>
            <a:ext cx="2003121" cy="469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spAutoFit/>
          </a:bodyPr>
          <a:lstStyle/>
          <a:p>
            <a:pPr defTabSz="171450" hangingPunct="0">
              <a:buClrTx/>
              <a:buSzPct val="100000"/>
            </a:pP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Based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on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expected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capabilities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and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plans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CFD7CC-9934-C546-ABB0-F51CEBC3C452}"/>
              </a:ext>
            </a:extLst>
          </p:cNvPr>
          <p:cNvSpPr txBox="1"/>
          <p:nvPr/>
        </p:nvSpPr>
        <p:spPr>
          <a:xfrm>
            <a:off x="5893078" y="3868006"/>
            <a:ext cx="2782610" cy="469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spAutoFit/>
          </a:bodyPr>
          <a:lstStyle/>
          <a:p>
            <a:pPr defTabSz="171450" hangingPunct="0">
              <a:buClrTx/>
              <a:buSzPct val="100000"/>
            </a:pP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Applying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information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to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all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relevant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business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processes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FCDBE2-4913-A142-87CD-38B9AB83C370}"/>
              </a:ext>
            </a:extLst>
          </p:cNvPr>
          <p:cNvSpPr txBox="1"/>
          <p:nvPr/>
        </p:nvSpPr>
        <p:spPr>
          <a:xfrm>
            <a:off x="2794056" y="3337764"/>
            <a:ext cx="1450718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171450" hangingPunct="0">
              <a:buClrTx/>
              <a:buSzPct val="100000"/>
            </a:pP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Performance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Gap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94A064-6A3B-2D48-9F2B-8C8F9576CC7F}"/>
              </a:ext>
            </a:extLst>
          </p:cNvPr>
          <p:cNvSpPr txBox="1"/>
          <p:nvPr/>
        </p:nvSpPr>
        <p:spPr>
          <a:xfrm>
            <a:off x="5127227" y="3337764"/>
            <a:ext cx="915315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171450" hangingPunct="0">
              <a:buClrTx/>
              <a:buSzPct val="100000"/>
            </a:pP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Vision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Gap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94783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AFA2-05F4-A541-A254-94712C945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latin typeface="+mj-lt"/>
                <a:ea typeface="Roboto" panose="02000000000000000000" pitchFamily="2" charset="0"/>
              </a:rPr>
              <a:t>Steps</a:t>
            </a:r>
            <a:r>
              <a:rPr lang="fi-FI" dirty="0">
                <a:latin typeface="+mj-lt"/>
                <a:ea typeface="Roboto" panose="02000000000000000000" pitchFamily="2" charset="0"/>
              </a:rPr>
              <a:t> for </a:t>
            </a:r>
            <a:r>
              <a:rPr lang="fi-FI" dirty="0" err="1">
                <a:latin typeface="+mj-lt"/>
                <a:ea typeface="Roboto" panose="02000000000000000000" pitchFamily="2" charset="0"/>
              </a:rPr>
              <a:t>successful</a:t>
            </a:r>
            <a:r>
              <a:rPr lang="fi-FI" dirty="0">
                <a:latin typeface="+mj-lt"/>
                <a:ea typeface="Roboto" panose="02000000000000000000" pitchFamily="2" charset="0"/>
              </a:rPr>
              <a:t> data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1F517-D690-5F42-B3E4-8EB17C942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9550" indent="-171450">
              <a:spcBef>
                <a:spcPts val="300"/>
              </a:spcBef>
              <a:buFont typeface="+mj-lt"/>
              <a:buAutoNum type="arabicPeriod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Establish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product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management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function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tasked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with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generating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measurable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economic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benefits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from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available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assets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209550" indent="-171450">
              <a:spcBef>
                <a:spcPts val="300"/>
              </a:spcBef>
              <a:buFont typeface="+mj-lt"/>
              <a:buAutoNum type="arabicPeriod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Develop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maintain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an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inventory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possible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assets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from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throughout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organization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as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well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from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second-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third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-party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sources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209550" indent="-171450">
              <a:spcBef>
                <a:spcPts val="300"/>
              </a:spcBef>
              <a:buFont typeface="+mj-lt"/>
              <a:buAutoNum type="arabicPeriod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Evaluate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alternatives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for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both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direct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indirect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monetization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209550" indent="-171450">
              <a:spcBef>
                <a:spcPts val="300"/>
              </a:spcBef>
              <a:buFont typeface="+mj-lt"/>
              <a:buAutoNum type="arabicPeriod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Identify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adopt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, and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adapt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high-value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monetization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ideas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from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other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organizations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especially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those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in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other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industries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209550" indent="-171450">
              <a:spcBef>
                <a:spcPts val="300"/>
              </a:spcBef>
              <a:buFont typeface="+mj-lt"/>
              <a:buAutoNum type="arabicPeriod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Test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monetization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ideas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for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feasibility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209550" indent="-171450">
              <a:spcBef>
                <a:spcPts val="300"/>
              </a:spcBef>
              <a:buFont typeface="+mj-lt"/>
              <a:buAutoNum type="arabicPeriod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Prepare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package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for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monetization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209550" indent="-171450">
              <a:spcBef>
                <a:spcPts val="300"/>
              </a:spcBef>
              <a:buFont typeface="+mj-lt"/>
              <a:buAutoNum type="arabicPeriod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Establish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cultivate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a market for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asset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</a:t>
            </a:r>
          </a:p>
          <a:p>
            <a:pPr marL="140494" indent="-102394">
              <a:spcBef>
                <a:spcPts val="300"/>
              </a:spcBef>
            </a:pP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140494" indent="-102394">
              <a:spcBef>
                <a:spcPts val="300"/>
              </a:spcBef>
            </a:pPr>
            <a:endParaRPr lang="fi-FI" sz="1600" dirty="0">
              <a:latin typeface="+mn-lt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5A7758-CC5D-684A-AFC8-BC6164C8C4BE}"/>
              </a:ext>
            </a:extLst>
          </p:cNvPr>
          <p:cNvSpPr/>
          <p:nvPr/>
        </p:nvSpPr>
        <p:spPr>
          <a:xfrm>
            <a:off x="6838561" y="0"/>
            <a:ext cx="230543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B.Laney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Infonomics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internal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analysis</a:t>
            </a:r>
            <a:endParaRPr lang="fi-FI" sz="750" dirty="0">
              <a:solidFill>
                <a:srgbClr val="C3C3C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6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AFA2-05F4-A541-A254-94712C945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250" dirty="0" err="1">
                <a:latin typeface="Roboto" panose="02000000000000000000" pitchFamily="2" charset="0"/>
                <a:ea typeface="Roboto" panose="02000000000000000000" pitchFamily="2" charset="0"/>
              </a:rPr>
              <a:t>Objective</a:t>
            </a:r>
            <a:r>
              <a:rPr lang="fi-FI" sz="2250" dirty="0">
                <a:latin typeface="Roboto" panose="02000000000000000000" pitchFamily="2" charset="0"/>
                <a:ea typeface="Roboto" panose="02000000000000000000" pitchFamily="2" charset="0"/>
              </a:rPr>
              <a:t> Data </a:t>
            </a:r>
            <a:r>
              <a:rPr lang="fi-FI" sz="2250" dirty="0" err="1">
                <a:latin typeface="Roboto" panose="02000000000000000000" pitchFamily="2" charset="0"/>
                <a:ea typeface="Roboto" panose="02000000000000000000" pitchFamily="2" charset="0"/>
              </a:rPr>
              <a:t>Quality</a:t>
            </a:r>
            <a:r>
              <a:rPr lang="fi-FI" sz="225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2250" dirty="0" err="1">
                <a:latin typeface="Roboto" panose="02000000000000000000" pitchFamily="2" charset="0"/>
                <a:ea typeface="Roboto" panose="02000000000000000000" pitchFamily="2" charset="0"/>
              </a:rPr>
              <a:t>Metrics</a:t>
            </a:r>
            <a:endParaRPr lang="fi-FI" sz="22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1F517-D690-5F42-B3E4-8EB17C942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Validity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precision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how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well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accurately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represents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reality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Completeness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percentage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available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versus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total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available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data.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Integrity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existence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correctness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linkages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relationships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in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data.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Consistency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uniqueness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number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data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representations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in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multiple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sources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including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alternate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duplicative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forms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data.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Timeliness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probability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that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local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record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reflects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original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source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at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any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given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time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>
                <a:latin typeface="+mn-lt"/>
                <a:ea typeface="Roboto" panose="02000000000000000000" pitchFamily="2" charset="0"/>
              </a:rPr>
              <a:t>Accessibility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estimated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number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business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processes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personnel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that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can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benefit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from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that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are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able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retrieve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</a:t>
            </a:r>
            <a:r>
              <a:rPr lang="fi-FI" sz="1500" dirty="0">
                <a:latin typeface="+mn-lt"/>
                <a:ea typeface="Roboto" panose="02000000000000000000" pitchFamily="2" charset="0"/>
              </a:rPr>
              <a:t>t.</a:t>
            </a:r>
          </a:p>
          <a:p>
            <a:pPr marL="138113" indent="-100013">
              <a:spcBef>
                <a:spcPts val="300"/>
              </a:spcBef>
            </a:pPr>
            <a:r>
              <a:rPr lang="fi-FI" sz="1500" dirty="0">
                <a:latin typeface="+mn-lt"/>
                <a:ea typeface="Roboto" panose="02000000000000000000" pitchFamily="2" charset="0"/>
              </a:rPr>
              <a:t> </a:t>
            </a:r>
          </a:p>
          <a:p>
            <a:pPr marL="140494" indent="-102394">
              <a:spcBef>
                <a:spcPts val="300"/>
              </a:spcBef>
            </a:pPr>
            <a:endParaRPr lang="fi-FI" sz="750" dirty="0">
              <a:latin typeface="+mn-lt"/>
              <a:ea typeface="Roboto" panose="02000000000000000000" pitchFamily="2" charset="0"/>
            </a:endParaRPr>
          </a:p>
          <a:p>
            <a:pPr marL="140494" indent="-102394">
              <a:spcBef>
                <a:spcPts val="300"/>
              </a:spcBef>
            </a:pPr>
            <a:endParaRPr lang="fi-FI" sz="750" dirty="0">
              <a:latin typeface="+mn-lt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0CC268-7393-EE4C-8395-4352550D65C5}"/>
              </a:ext>
            </a:extLst>
          </p:cNvPr>
          <p:cNvSpPr/>
          <p:nvPr/>
        </p:nvSpPr>
        <p:spPr>
          <a:xfrm>
            <a:off x="6838561" y="0"/>
            <a:ext cx="230543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B.Laney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Infonomics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internal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analysis</a:t>
            </a:r>
            <a:endParaRPr lang="fi-FI" sz="750" dirty="0">
              <a:solidFill>
                <a:srgbClr val="C3C3C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7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AFA2-05F4-A541-A254-94712C945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250" dirty="0" err="1">
                <a:latin typeface="Roboto" panose="02000000000000000000" pitchFamily="2" charset="0"/>
                <a:ea typeface="Roboto" panose="02000000000000000000" pitchFamily="2" charset="0"/>
              </a:rPr>
              <a:t>Subjective</a:t>
            </a:r>
            <a:r>
              <a:rPr lang="fi-FI" sz="2250" dirty="0">
                <a:latin typeface="Roboto" panose="02000000000000000000" pitchFamily="2" charset="0"/>
                <a:ea typeface="Roboto" panose="02000000000000000000" pitchFamily="2" charset="0"/>
              </a:rPr>
              <a:t> Data </a:t>
            </a:r>
            <a:r>
              <a:rPr lang="fi-FI" sz="2250" dirty="0" err="1">
                <a:latin typeface="Roboto" panose="02000000000000000000" pitchFamily="2" charset="0"/>
                <a:ea typeface="Roboto" panose="02000000000000000000" pitchFamily="2" charset="0"/>
              </a:rPr>
              <a:t>Quality</a:t>
            </a:r>
            <a:r>
              <a:rPr lang="fi-FI" sz="225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2250" dirty="0" err="1">
                <a:latin typeface="Roboto" panose="02000000000000000000" pitchFamily="2" charset="0"/>
                <a:ea typeface="Roboto" panose="02000000000000000000" pitchFamily="2" charset="0"/>
              </a:rPr>
              <a:t>Metrics</a:t>
            </a:r>
            <a:endParaRPr lang="fi-FI" sz="22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1F517-D690-5F42-B3E4-8EB17C942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Existence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degree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which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business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events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objects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ideas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importance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business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are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represented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in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corporate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assets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Scarcity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probability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that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other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organizations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also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have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same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data. 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Relevancy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number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business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processes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that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use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could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benefit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from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this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type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data. 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Usability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degree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which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 is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helpful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in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performing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 business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function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Interpretability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degree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which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has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unique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meaning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is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easy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understand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Believability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degree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which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 is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trusted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Objectivity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: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degree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which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source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data is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believed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be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impartial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2095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i-FI" sz="1600" dirty="0">
              <a:latin typeface="+mn-lt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309F0E-331F-BC40-ACAC-FF9027BA52E3}"/>
              </a:ext>
            </a:extLst>
          </p:cNvPr>
          <p:cNvSpPr/>
          <p:nvPr/>
        </p:nvSpPr>
        <p:spPr>
          <a:xfrm>
            <a:off x="6838561" y="0"/>
            <a:ext cx="230543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B.Laney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Infonomics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internal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analysis</a:t>
            </a:r>
            <a:endParaRPr lang="fi-FI" sz="750" dirty="0">
              <a:solidFill>
                <a:srgbClr val="C3C3C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6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>
            <a:spLocks noGrp="1"/>
          </p:cNvSpPr>
          <p:nvPr>
            <p:ph type="ctrTitle"/>
          </p:nvPr>
        </p:nvSpPr>
        <p:spPr>
          <a:xfrm>
            <a:off x="468313" y="238602"/>
            <a:ext cx="82074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talk about data ecosystems?</a:t>
            </a:r>
            <a:endParaRPr/>
          </a:p>
        </p:txBody>
      </p:sp>
      <p:sp>
        <p:nvSpPr>
          <p:cNvPr id="261" name="Google Shape;261;p41"/>
          <p:cNvSpPr txBox="1"/>
          <p:nvPr/>
        </p:nvSpPr>
        <p:spPr>
          <a:xfrm>
            <a:off x="2817150" y="4397500"/>
            <a:ext cx="60957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cxnSp>
        <p:nvCxnSpPr>
          <p:cNvPr id="262" name="Google Shape;262;p41"/>
          <p:cNvCxnSpPr/>
          <p:nvPr/>
        </p:nvCxnSpPr>
        <p:spPr>
          <a:xfrm rot="10800000" flipH="1">
            <a:off x="5369350" y="1364525"/>
            <a:ext cx="29400" cy="24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3" name="Google Shape;263;p41"/>
          <p:cNvCxnSpPr/>
          <p:nvPr/>
        </p:nvCxnSpPr>
        <p:spPr>
          <a:xfrm>
            <a:off x="5379150" y="3788925"/>
            <a:ext cx="3533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4" name="Google Shape;264;p41"/>
          <p:cNvSpPr txBox="1"/>
          <p:nvPr/>
        </p:nvSpPr>
        <p:spPr>
          <a:xfrm>
            <a:off x="4593900" y="1011175"/>
            <a:ext cx="25422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/>
              <a:t>Ecosystem collaboration</a:t>
            </a:r>
            <a:endParaRPr sz="16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/>
              <a:t>“Share”</a:t>
            </a:r>
            <a:endParaRPr sz="1600" i="1" dirty="0"/>
          </a:p>
        </p:txBody>
      </p:sp>
      <p:sp>
        <p:nvSpPr>
          <p:cNvPr id="265" name="Google Shape;265;p41"/>
          <p:cNvSpPr txBox="1"/>
          <p:nvPr/>
        </p:nvSpPr>
        <p:spPr>
          <a:xfrm>
            <a:off x="5369350" y="3737800"/>
            <a:ext cx="35337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Strategic value of data </a:t>
            </a:r>
            <a:endParaRPr sz="16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“Protect”</a:t>
            </a:r>
            <a:endParaRPr sz="1600" i="1"/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1"/>
          </p:nvPr>
        </p:nvSpPr>
        <p:spPr>
          <a:xfrm>
            <a:off x="468325" y="1364525"/>
            <a:ext cx="40470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" sz="1800" b="0" dirty="0">
                <a:latin typeface="+mn-lt"/>
                <a:ea typeface="Georgia"/>
                <a:cs typeface="Georgia"/>
                <a:sym typeface="Georgia"/>
              </a:rPr>
              <a:t>Digital economy is increasingly driven by two conflicting developments:</a:t>
            </a:r>
            <a:endParaRPr sz="1800" b="0" dirty="0">
              <a:latin typeface="+mn-lt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600" b="0" dirty="0">
                <a:latin typeface="+mn-lt"/>
                <a:ea typeface="Georgia"/>
                <a:cs typeface="Georgia"/>
                <a:sym typeface="Georgia"/>
              </a:rPr>
              <a:t>Companies are increasing collaboration and dependency on others</a:t>
            </a:r>
          </a:p>
          <a:p>
            <a:pPr marL="457200" lvl="0" indent="-3175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400"/>
              <a:buFont typeface="Georgia"/>
              <a:buChar char="●"/>
            </a:pPr>
            <a:endParaRPr sz="1600" b="0" dirty="0">
              <a:latin typeface="+mn-lt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600" b="0" dirty="0">
                <a:latin typeface="+mn-lt"/>
                <a:ea typeface="Georgia"/>
                <a:cs typeface="Georgia"/>
                <a:sym typeface="Georgia"/>
              </a:rPr>
              <a:t>Data is turning into strategic resource, creating data-driven businesses</a:t>
            </a:r>
            <a:endParaRPr sz="1600" b="0" dirty="0">
              <a:latin typeface="+mn-lt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None/>
            </a:pPr>
            <a:endParaRPr sz="1942" dirty="0"/>
          </a:p>
        </p:txBody>
      </p:sp>
      <p:sp>
        <p:nvSpPr>
          <p:cNvPr id="267" name="Google Shape;267;p41"/>
          <p:cNvSpPr/>
          <p:nvPr/>
        </p:nvSpPr>
        <p:spPr>
          <a:xfrm rot="-5400000">
            <a:off x="5948450" y="1501800"/>
            <a:ext cx="1933740" cy="2061342"/>
          </a:xfrm>
          <a:prstGeom prst="lightningBol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4519-FEF9-124D-BC09-F21E893F4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Value of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58DF1-886E-1F44-A898-BD6D18415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4" y="1135450"/>
            <a:ext cx="8207374" cy="3002475"/>
          </a:xfrm>
        </p:spPr>
        <p:txBody>
          <a:bodyPr/>
          <a:lstStyle/>
          <a:p>
            <a:pPr marL="222250" indent="6350"/>
            <a:r>
              <a:rPr lang="fi-FI" sz="1800" dirty="0"/>
              <a:t>Data </a:t>
            </a:r>
            <a:r>
              <a:rPr lang="fi-FI" sz="1800" dirty="0" err="1"/>
              <a:t>valuation</a:t>
            </a:r>
            <a:r>
              <a:rPr lang="fi-FI" sz="1800" dirty="0"/>
              <a:t> is a </a:t>
            </a:r>
            <a:r>
              <a:rPr lang="fi-FI" sz="1800" dirty="0" err="1"/>
              <a:t>central</a:t>
            </a:r>
            <a:r>
              <a:rPr lang="fi-FI" sz="1800" dirty="0"/>
              <a:t>, </a:t>
            </a:r>
            <a:r>
              <a:rPr lang="fi-FI" sz="1800" dirty="0" err="1"/>
              <a:t>but</a:t>
            </a:r>
            <a:r>
              <a:rPr lang="fi-FI" sz="1800" dirty="0"/>
              <a:t> </a:t>
            </a:r>
            <a:r>
              <a:rPr lang="fi-FI" sz="1800" dirty="0" err="1"/>
              <a:t>vague</a:t>
            </a:r>
            <a:r>
              <a:rPr lang="fi-FI" sz="1800" dirty="0"/>
              <a:t> and </a:t>
            </a:r>
            <a:r>
              <a:rPr lang="fi-FI" sz="1800" dirty="0" err="1"/>
              <a:t>difficult</a:t>
            </a:r>
            <a:r>
              <a:rPr lang="fi-FI" sz="1800" dirty="0"/>
              <a:t> </a:t>
            </a:r>
            <a:r>
              <a:rPr lang="fi-FI" sz="1800" dirty="0" err="1"/>
              <a:t>task</a:t>
            </a:r>
            <a:r>
              <a:rPr lang="fi-FI" sz="1800" dirty="0"/>
              <a:t>. </a:t>
            </a:r>
            <a:r>
              <a:rPr lang="fi-FI" sz="1800" dirty="0" err="1"/>
              <a:t>Some</a:t>
            </a:r>
            <a:r>
              <a:rPr lang="fi-FI" sz="1800" dirty="0"/>
              <a:t> </a:t>
            </a:r>
            <a:r>
              <a:rPr lang="fi-FI" sz="1800" dirty="0" err="1"/>
              <a:t>key</a:t>
            </a:r>
            <a:r>
              <a:rPr lang="fi-FI" sz="1800" dirty="0"/>
              <a:t> </a:t>
            </a:r>
            <a:r>
              <a:rPr lang="fi-FI" sz="1800" dirty="0" err="1"/>
              <a:t>factors</a:t>
            </a:r>
            <a:r>
              <a:rPr lang="fi-FI" sz="1800" dirty="0"/>
              <a:t> to </a:t>
            </a:r>
            <a:r>
              <a:rPr lang="fi-FI" sz="1800" dirty="0" err="1"/>
              <a:t>consider</a:t>
            </a:r>
            <a:r>
              <a:rPr lang="fi-FI" sz="1800" dirty="0"/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78E130-7180-4B4C-A5BF-314FD02289DA}"/>
              </a:ext>
            </a:extLst>
          </p:cNvPr>
          <p:cNvGrpSpPr/>
          <p:nvPr/>
        </p:nvGrpSpPr>
        <p:grpSpPr>
          <a:xfrm>
            <a:off x="1084759" y="1834946"/>
            <a:ext cx="3125585" cy="1136914"/>
            <a:chOff x="1670859" y="1612669"/>
            <a:chExt cx="3125585" cy="13050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E69307-43CA-DB4E-8FA8-922F306DE5D9}"/>
                </a:ext>
              </a:extLst>
            </p:cNvPr>
            <p:cNvSpPr/>
            <p:nvPr/>
          </p:nvSpPr>
          <p:spPr>
            <a:xfrm>
              <a:off x="1670859" y="1612670"/>
              <a:ext cx="3125585" cy="1305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5A105F-B603-2D4E-B968-FED22350679B}"/>
                </a:ext>
              </a:extLst>
            </p:cNvPr>
            <p:cNvSpPr txBox="1"/>
            <p:nvPr/>
          </p:nvSpPr>
          <p:spPr>
            <a:xfrm>
              <a:off x="1670859" y="1612669"/>
              <a:ext cx="312558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>
                  <a:solidFill>
                    <a:schemeClr val="bg1"/>
                  </a:solidFill>
                </a:rPr>
                <a:t>Supply: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solidFill>
                    <a:schemeClr val="bg1"/>
                  </a:solidFill>
                </a:rPr>
                <a:t>Data </a:t>
              </a:r>
              <a:r>
                <a:rPr lang="fi-FI" dirty="0" err="1">
                  <a:solidFill>
                    <a:schemeClr val="bg1"/>
                  </a:solidFill>
                </a:rPr>
                <a:t>strategy</a:t>
              </a:r>
              <a:r>
                <a:rPr lang="fi-FI" dirty="0">
                  <a:solidFill>
                    <a:schemeClr val="bg1"/>
                  </a:solidFill>
                </a:rPr>
                <a:t> and </a:t>
              </a:r>
              <a:r>
                <a:rPr lang="fi-FI" dirty="0" err="1">
                  <a:solidFill>
                    <a:schemeClr val="bg1"/>
                  </a:solidFill>
                </a:rPr>
                <a:t>understanding</a:t>
              </a:r>
              <a:endParaRPr lang="fi-FI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>
                  <a:solidFill>
                    <a:schemeClr val="bg1"/>
                  </a:solidFill>
                </a:rPr>
                <a:t>Structure</a:t>
              </a:r>
              <a:r>
                <a:rPr lang="fi-FI" dirty="0">
                  <a:solidFill>
                    <a:schemeClr val="bg1"/>
                  </a:solidFill>
                </a:rPr>
                <a:t> + </a:t>
              </a:r>
              <a:r>
                <a:rPr lang="fi-FI" dirty="0" err="1">
                  <a:solidFill>
                    <a:schemeClr val="bg1"/>
                  </a:solidFill>
                </a:rPr>
                <a:t>processes</a:t>
              </a:r>
              <a:endParaRPr lang="fi-FI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>
                  <a:solidFill>
                    <a:schemeClr val="bg1"/>
                  </a:solidFill>
                </a:rPr>
                <a:t>Quality</a:t>
              </a:r>
              <a:endParaRPr lang="fi-FI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>
                  <a:solidFill>
                    <a:schemeClr val="bg1"/>
                  </a:solidFill>
                </a:rPr>
                <a:t>Actions</a:t>
              </a:r>
              <a:endParaRPr lang="fi-FI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082363-5A10-D44C-9F03-3AF88E3C3FEC}"/>
              </a:ext>
            </a:extLst>
          </p:cNvPr>
          <p:cNvGrpSpPr/>
          <p:nvPr/>
        </p:nvGrpSpPr>
        <p:grpSpPr>
          <a:xfrm>
            <a:off x="5127227" y="1834945"/>
            <a:ext cx="3125585" cy="1136915"/>
            <a:chOff x="5297691" y="1612669"/>
            <a:chExt cx="3125585" cy="13050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5BF5E2-B7D1-ED48-A1C6-29569054B18E}"/>
                </a:ext>
              </a:extLst>
            </p:cNvPr>
            <p:cNvSpPr/>
            <p:nvPr/>
          </p:nvSpPr>
          <p:spPr>
            <a:xfrm>
              <a:off x="5297691" y="1612669"/>
              <a:ext cx="3125585" cy="1305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6FB750-E9FF-DC4D-8EBB-723A35AEF150}"/>
                </a:ext>
              </a:extLst>
            </p:cNvPr>
            <p:cNvSpPr txBox="1"/>
            <p:nvPr/>
          </p:nvSpPr>
          <p:spPr>
            <a:xfrm>
              <a:off x="5297691" y="1612669"/>
              <a:ext cx="31255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>
                  <a:solidFill>
                    <a:schemeClr val="bg1"/>
                  </a:solidFill>
                </a:rPr>
                <a:t>Demand</a:t>
              </a:r>
              <a:r>
                <a:rPr lang="fi-FI" b="1" dirty="0">
                  <a:solidFill>
                    <a:schemeClr val="bg1"/>
                  </a:solidFill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>
                  <a:solidFill>
                    <a:schemeClr val="bg1"/>
                  </a:solidFill>
                </a:rPr>
                <a:t>Needs</a:t>
              </a:r>
              <a:r>
                <a:rPr lang="fi-FI" dirty="0">
                  <a:solidFill>
                    <a:schemeClr val="bg1"/>
                  </a:solidFill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 err="1">
                  <a:solidFill>
                    <a:schemeClr val="bg1"/>
                  </a:solidFill>
                </a:rPr>
                <a:t>Opportunities</a:t>
              </a:r>
              <a:r>
                <a:rPr lang="fi-FI" dirty="0">
                  <a:solidFill>
                    <a:schemeClr val="bg1"/>
                  </a:solidFill>
                </a:rPr>
                <a:t> and </a:t>
              </a:r>
              <a:r>
                <a:rPr lang="fi-FI" dirty="0" err="1">
                  <a:solidFill>
                    <a:schemeClr val="bg1"/>
                  </a:solidFill>
                </a:rPr>
                <a:t>potential</a:t>
              </a:r>
              <a:endParaRPr lang="fi-FI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341F7F7E-03DC-DA4C-BCC3-E74290EFFF5E}"/>
              </a:ext>
            </a:extLst>
          </p:cNvPr>
          <p:cNvSpPr/>
          <p:nvPr/>
        </p:nvSpPr>
        <p:spPr>
          <a:xfrm>
            <a:off x="4294712" y="2199740"/>
            <a:ext cx="748146" cy="4073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405147BC-FEAC-C944-A69C-7B774C814755}"/>
              </a:ext>
            </a:extLst>
          </p:cNvPr>
          <p:cNvSpPr/>
          <p:nvPr/>
        </p:nvSpPr>
        <p:spPr>
          <a:xfrm>
            <a:off x="1666496" y="3598958"/>
            <a:ext cx="1557656" cy="284693"/>
          </a:xfrm>
          <a:prstGeom prst="homePlate">
            <a:avLst/>
          </a:prstGeom>
          <a:solidFill>
            <a:srgbClr val="1823A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buClrTx/>
            </a:pPr>
            <a:r>
              <a:rPr lang="fi-FI" sz="1600" dirty="0" err="1">
                <a:solidFill>
                  <a:srgbClr val="FFFFFF"/>
                </a:solidFill>
                <a:latin typeface="+mn-lt"/>
                <a:ea typeface="Helvetica Light"/>
                <a:cs typeface="Helvetica Light"/>
                <a:sym typeface="Helvetica Light"/>
              </a:rPr>
              <a:t>Realized</a:t>
            </a:r>
            <a:endParaRPr lang="fi-FI" sz="1600" dirty="0">
              <a:solidFill>
                <a:srgbClr val="FFFFFF"/>
              </a:solidFill>
              <a:latin typeface="+mn-l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0DDBA75F-9BCC-7642-A89A-5F5ED5463F8A}"/>
              </a:ext>
            </a:extLst>
          </p:cNvPr>
          <p:cNvSpPr/>
          <p:nvPr/>
        </p:nvSpPr>
        <p:spPr>
          <a:xfrm>
            <a:off x="3785410" y="3598958"/>
            <a:ext cx="1557656" cy="284693"/>
          </a:xfrm>
          <a:prstGeom prst="homePlate">
            <a:avLst/>
          </a:prstGeom>
          <a:solidFill>
            <a:srgbClr val="1823A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buClrTx/>
            </a:pPr>
            <a:r>
              <a:rPr lang="fi-FI" sz="1600" dirty="0" err="1">
                <a:solidFill>
                  <a:srgbClr val="FFFFFF"/>
                </a:solidFill>
                <a:latin typeface="+mn-lt"/>
                <a:ea typeface="Helvetica Light"/>
                <a:cs typeface="Helvetica Light"/>
                <a:sym typeface="Helvetica Light"/>
              </a:rPr>
              <a:t>Probable</a:t>
            </a:r>
            <a:endParaRPr lang="fi-FI" sz="1600" dirty="0">
              <a:solidFill>
                <a:srgbClr val="FFFFFF"/>
              </a:solidFill>
              <a:latin typeface="+mn-l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80049DE4-B721-034B-B657-A25F49AD266A}"/>
              </a:ext>
            </a:extLst>
          </p:cNvPr>
          <p:cNvSpPr/>
          <p:nvPr/>
        </p:nvSpPr>
        <p:spPr>
          <a:xfrm>
            <a:off x="5893078" y="3598958"/>
            <a:ext cx="1557656" cy="284693"/>
          </a:xfrm>
          <a:prstGeom prst="homePlate">
            <a:avLst/>
          </a:prstGeom>
          <a:solidFill>
            <a:srgbClr val="1823A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buClrTx/>
            </a:pPr>
            <a:r>
              <a:rPr lang="fi-FI" sz="1600" dirty="0" err="1">
                <a:solidFill>
                  <a:srgbClr val="FFFFFF"/>
                </a:solidFill>
                <a:latin typeface="+mn-lt"/>
                <a:ea typeface="Helvetica Light"/>
                <a:cs typeface="Helvetica Light"/>
                <a:sym typeface="Helvetica Light"/>
              </a:rPr>
              <a:t>Potential</a:t>
            </a:r>
            <a:endParaRPr lang="fi-FI" sz="1600" dirty="0">
              <a:solidFill>
                <a:srgbClr val="FFFFFF"/>
              </a:solidFill>
              <a:latin typeface="+mn-l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23441E-3C5C-F442-B9AF-32BFDE73186F}"/>
              </a:ext>
            </a:extLst>
          </p:cNvPr>
          <p:cNvSpPr txBox="1"/>
          <p:nvPr/>
        </p:nvSpPr>
        <p:spPr>
          <a:xfrm rot="16200000">
            <a:off x="33981" y="3388419"/>
            <a:ext cx="1210630" cy="469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171450" hangingPunct="0">
              <a:buClrTx/>
              <a:buSzPct val="100000"/>
            </a:pP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Information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Value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Gaps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C58496-8521-0141-98CA-9B02C4F43449}"/>
              </a:ext>
            </a:extLst>
          </p:cNvPr>
          <p:cNvSpPr txBox="1"/>
          <p:nvPr/>
        </p:nvSpPr>
        <p:spPr>
          <a:xfrm>
            <a:off x="1084759" y="3868007"/>
            <a:ext cx="2139393" cy="469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spAutoFit/>
          </a:bodyPr>
          <a:lstStyle/>
          <a:p>
            <a:pPr defTabSz="171450" hangingPunct="0">
              <a:buClrTx/>
              <a:buSzPct val="100000"/>
            </a:pP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Based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on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current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capabilities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and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execution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23F215-7683-7E4E-A249-507921103BFC}"/>
              </a:ext>
            </a:extLst>
          </p:cNvPr>
          <p:cNvSpPr txBox="1"/>
          <p:nvPr/>
        </p:nvSpPr>
        <p:spPr>
          <a:xfrm>
            <a:off x="3785409" y="3868007"/>
            <a:ext cx="2003121" cy="469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spAutoFit/>
          </a:bodyPr>
          <a:lstStyle/>
          <a:p>
            <a:pPr defTabSz="171450" hangingPunct="0">
              <a:buClrTx/>
              <a:buSzPct val="100000"/>
            </a:pP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Based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on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expected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capabilities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and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plans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CFD7CC-9934-C546-ABB0-F51CEBC3C452}"/>
              </a:ext>
            </a:extLst>
          </p:cNvPr>
          <p:cNvSpPr txBox="1"/>
          <p:nvPr/>
        </p:nvSpPr>
        <p:spPr>
          <a:xfrm>
            <a:off x="5893078" y="3868006"/>
            <a:ext cx="2782610" cy="469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spAutoFit/>
          </a:bodyPr>
          <a:lstStyle/>
          <a:p>
            <a:pPr defTabSz="171450" hangingPunct="0">
              <a:buClrTx/>
              <a:buSzPct val="100000"/>
            </a:pP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Applying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information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to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all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relevant</a:t>
            </a: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 business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processes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FCDBE2-4913-A142-87CD-38B9AB83C370}"/>
              </a:ext>
            </a:extLst>
          </p:cNvPr>
          <p:cNvSpPr txBox="1"/>
          <p:nvPr/>
        </p:nvSpPr>
        <p:spPr>
          <a:xfrm>
            <a:off x="2794056" y="3337764"/>
            <a:ext cx="1450718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171450" hangingPunct="0">
              <a:buClrTx/>
              <a:buSzPct val="100000"/>
            </a:pP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Performance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Gap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94A064-6A3B-2D48-9F2B-8C8F9576CC7F}"/>
              </a:ext>
            </a:extLst>
          </p:cNvPr>
          <p:cNvSpPr txBox="1"/>
          <p:nvPr/>
        </p:nvSpPr>
        <p:spPr>
          <a:xfrm>
            <a:off x="5127227" y="3337764"/>
            <a:ext cx="915315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171450" hangingPunct="0">
              <a:buClrTx/>
              <a:buSzPct val="100000"/>
            </a:pPr>
            <a:r>
              <a:rPr lang="fi-FI" dirty="0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Vision </a:t>
            </a:r>
            <a:r>
              <a:rPr lang="fi-FI" dirty="0" err="1">
                <a:solidFill>
                  <a:srgbClr val="020202"/>
                </a:solidFill>
                <a:latin typeface="+mn-lt"/>
                <a:ea typeface="Roboto" panose="02000000000000000000" pitchFamily="2" charset="0"/>
              </a:rPr>
              <a:t>Gap</a:t>
            </a:r>
            <a:endParaRPr lang="fi-FI" dirty="0">
              <a:solidFill>
                <a:srgbClr val="020202"/>
              </a:solidFill>
              <a:latin typeface="+mn-lt"/>
              <a:ea typeface="Roboto" panose="02000000000000000000" pitchFamily="2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64285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7153E2-E641-A944-AB0F-3DD218E6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3" y="255536"/>
            <a:ext cx="5968538" cy="4112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24519-FEF9-124D-BC09-F21E893F4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Data </a:t>
            </a:r>
            <a:r>
              <a:rPr lang="fi-FI" dirty="0" err="1"/>
              <a:t>monetization</a:t>
            </a:r>
            <a:r>
              <a:rPr lang="fi-FI" dirty="0"/>
              <a:t> 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597B-9440-684E-9666-8B4DBD5161E4}"/>
              </a:ext>
            </a:extLst>
          </p:cNvPr>
          <p:cNvSpPr txBox="1"/>
          <p:nvPr/>
        </p:nvSpPr>
        <p:spPr>
          <a:xfrm>
            <a:off x="2452254" y="4909433"/>
            <a:ext cx="5716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/>
              <a:t>* </a:t>
            </a:r>
            <a:r>
              <a:rPr lang="fi-FI" sz="800" dirty="0" err="1"/>
              <a:t>https</a:t>
            </a:r>
            <a:r>
              <a:rPr lang="fi-FI" sz="800" dirty="0"/>
              <a:t>://</a:t>
            </a:r>
            <a:r>
              <a:rPr lang="fi-FI" sz="800" dirty="0" err="1"/>
              <a:t>www.mckinsey.com</a:t>
            </a:r>
            <a:r>
              <a:rPr lang="fi-FI" sz="800" dirty="0"/>
              <a:t>/business-</a:t>
            </a:r>
            <a:r>
              <a:rPr lang="fi-FI" sz="800" dirty="0" err="1"/>
              <a:t>functions</a:t>
            </a:r>
            <a:r>
              <a:rPr lang="fi-FI" sz="800" dirty="0"/>
              <a:t>/</a:t>
            </a:r>
            <a:r>
              <a:rPr lang="fi-FI" sz="800" dirty="0" err="1"/>
              <a:t>mckinsey-analytics</a:t>
            </a:r>
            <a:r>
              <a:rPr lang="fi-FI" sz="800" dirty="0"/>
              <a:t>/</a:t>
            </a:r>
            <a:r>
              <a:rPr lang="fi-FI" sz="800" dirty="0" err="1"/>
              <a:t>our-insights</a:t>
            </a:r>
            <a:r>
              <a:rPr lang="fi-FI" sz="800" dirty="0"/>
              <a:t>/</a:t>
            </a:r>
            <a:r>
              <a:rPr lang="fi-FI" sz="800" dirty="0" err="1"/>
              <a:t>fueling</a:t>
            </a:r>
            <a:r>
              <a:rPr lang="fi-FI" sz="800" dirty="0"/>
              <a:t>-</a:t>
            </a:r>
            <a:r>
              <a:rPr lang="fi-FI" sz="800" dirty="0" err="1"/>
              <a:t>growth</a:t>
            </a:r>
            <a:r>
              <a:rPr lang="fi-FI" sz="800" dirty="0"/>
              <a:t>-</a:t>
            </a:r>
            <a:r>
              <a:rPr lang="fi-FI" sz="800" dirty="0" err="1"/>
              <a:t>through</a:t>
            </a:r>
            <a:r>
              <a:rPr lang="fi-FI" sz="800" dirty="0"/>
              <a:t>-data-</a:t>
            </a:r>
            <a:r>
              <a:rPr lang="fi-FI" sz="800" dirty="0" err="1"/>
              <a:t>monetization</a:t>
            </a:r>
            <a:endParaRPr lang="fi-FI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B234C5-2EB2-F245-96C3-CF44D0C3E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399" y="4410397"/>
            <a:ext cx="5228750" cy="5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4B73-1984-3A4D-B4CD-06DBE90DE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Data </a:t>
            </a:r>
            <a:r>
              <a:rPr lang="fi-FI" dirty="0" err="1"/>
              <a:t>charateristics</a:t>
            </a:r>
            <a:r>
              <a:rPr lang="fi-FI" dirty="0"/>
              <a:t> in </a:t>
            </a:r>
            <a:r>
              <a:rPr lang="fi-FI" dirty="0" err="1"/>
              <a:t>relation</a:t>
            </a:r>
            <a:r>
              <a:rPr lang="fi-FI" dirty="0"/>
              <a:t> to </a:t>
            </a:r>
            <a:r>
              <a:rPr lang="fi-FI" dirty="0" err="1"/>
              <a:t>economics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68AE0-5B63-A047-96DC-1D45A18BD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800" b="1" dirty="0">
                <a:latin typeface="+mn-lt"/>
                <a:ea typeface="Roboto" panose="02000000000000000000" pitchFamily="2" charset="0"/>
              </a:rPr>
              <a:t>General </a:t>
            </a:r>
            <a:r>
              <a:rPr lang="fi-FI" sz="1800" b="1" dirty="0" err="1">
                <a:latin typeface="+mn-lt"/>
                <a:ea typeface="Roboto" panose="02000000000000000000" pitchFamily="2" charset="0"/>
              </a:rPr>
              <a:t>qualities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.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is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highly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reusable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non-depletable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easility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replicable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transferable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. </a:t>
            </a:r>
          </a:p>
          <a:p>
            <a:pPr marL="3810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800" b="1" dirty="0">
                <a:latin typeface="+mn-lt"/>
                <a:ea typeface="Roboto" panose="02000000000000000000" pitchFamily="2" charset="0"/>
              </a:rPr>
              <a:t>Value (Accounting)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.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is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not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considered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a capital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asset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has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no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value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according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accounting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principles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.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When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bartered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isn’t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taxed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. Data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cannot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be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insured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. </a:t>
            </a:r>
          </a:p>
          <a:p>
            <a:pPr marL="3810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800" b="1" dirty="0" err="1">
                <a:latin typeface="+mn-lt"/>
                <a:ea typeface="Roboto" panose="02000000000000000000" pitchFamily="2" charset="0"/>
              </a:rPr>
              <a:t>True</a:t>
            </a:r>
            <a:r>
              <a:rPr lang="fi-FI" sz="18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b="1" dirty="0" err="1">
                <a:latin typeface="+mn-lt"/>
                <a:ea typeface="Roboto" panose="02000000000000000000" pitchFamily="2" charset="0"/>
              </a:rPr>
              <a:t>value</a:t>
            </a:r>
            <a:r>
              <a:rPr lang="fi-FI" sz="1800" b="1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800" b="1" dirty="0" err="1">
                <a:latin typeface="+mn-lt"/>
                <a:ea typeface="Roboto" panose="02000000000000000000" pitchFamily="2" charset="0"/>
              </a:rPr>
              <a:t>increasing</a:t>
            </a:r>
            <a:r>
              <a:rPr lang="fi-FI" sz="18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b="1" dirty="0" err="1">
                <a:latin typeface="+mn-lt"/>
                <a:ea typeface="Roboto" panose="02000000000000000000" pitchFamily="2" charset="0"/>
              </a:rPr>
              <a:t>with</a:t>
            </a:r>
            <a:r>
              <a:rPr lang="fi-FI" sz="18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b="1" dirty="0" err="1">
                <a:latin typeface="+mn-lt"/>
                <a:ea typeface="Roboto" panose="02000000000000000000" pitchFamily="2" charset="0"/>
              </a:rPr>
              <a:t>use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.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Most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assets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have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significant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potential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utility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well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beyond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the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application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that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produces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captures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, and/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initially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consumes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them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. Data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does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not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wear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out,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using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data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might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increase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its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value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.</a:t>
            </a:r>
          </a:p>
          <a:p>
            <a:pPr marL="3810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800" b="1" dirty="0">
                <a:latin typeface="+mn-lt"/>
                <a:ea typeface="Roboto" panose="02000000000000000000" pitchFamily="2" charset="0"/>
              </a:rPr>
              <a:t>Data </a:t>
            </a:r>
            <a:r>
              <a:rPr lang="fi-FI" sz="1800" b="1" dirty="0" err="1">
                <a:latin typeface="+mn-lt"/>
                <a:ea typeface="Roboto" panose="02000000000000000000" pitchFamily="2" charset="0"/>
              </a:rPr>
              <a:t>ownership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.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is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not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legal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property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not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protectable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like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other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IP,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setting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special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requirements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on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control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800" dirty="0" err="1">
                <a:latin typeface="+mn-lt"/>
                <a:ea typeface="Roboto" panose="02000000000000000000" pitchFamily="2" charset="0"/>
              </a:rPr>
              <a:t>agreements</a:t>
            </a:r>
            <a:r>
              <a:rPr lang="fi-FI" sz="1800" dirty="0">
                <a:latin typeface="+mn-lt"/>
                <a:ea typeface="Roboto" panose="02000000000000000000" pitchFamily="2" charset="0"/>
              </a:rPr>
              <a:t>. </a:t>
            </a:r>
          </a:p>
          <a:p>
            <a:pPr marL="140494" indent="-102394">
              <a:spcBef>
                <a:spcPts val="300"/>
              </a:spcBef>
            </a:pPr>
            <a:endParaRPr lang="fi-FI" sz="1800" b="1" dirty="0"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7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EC4230-6075-C549-8FF9-C340F33E28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Data </a:t>
            </a:r>
            <a:r>
              <a:rPr lang="fi-FI" dirty="0" err="1"/>
              <a:t>valuation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: Goodwill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9643A-AF4C-0149-9ADD-674F9E303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endParaRPr lang="fi-FI" sz="1800" dirty="0"/>
          </a:p>
          <a:p>
            <a:pPr marL="228600" indent="0"/>
            <a:r>
              <a:rPr lang="fi-FI" sz="1800" dirty="0"/>
              <a:t>Accounting </a:t>
            </a:r>
            <a:r>
              <a:rPr lang="fi-FI" sz="1800" dirty="0" err="1"/>
              <a:t>has</a:t>
            </a:r>
            <a:r>
              <a:rPr lang="fi-FI" sz="1800" dirty="0"/>
              <a:t> a </a:t>
            </a:r>
            <a:r>
              <a:rPr lang="fi-FI" sz="1800" dirty="0" err="1"/>
              <a:t>mechanism</a:t>
            </a:r>
            <a:r>
              <a:rPr lang="fi-FI" sz="1800" dirty="0"/>
              <a:t>, Goodwill, for </a:t>
            </a:r>
            <a:r>
              <a:rPr lang="fi-FI" sz="1800" dirty="0" err="1"/>
              <a:t>quantifying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value</a:t>
            </a:r>
            <a:r>
              <a:rPr lang="fi-FI" sz="1800" dirty="0"/>
              <a:t> of an </a:t>
            </a:r>
            <a:r>
              <a:rPr lang="fi-FI" sz="1800" dirty="0" err="1"/>
              <a:t>intangible</a:t>
            </a:r>
            <a:r>
              <a:rPr lang="fi-FI" sz="1800" dirty="0"/>
              <a:t> </a:t>
            </a:r>
            <a:r>
              <a:rPr lang="fi-FI" sz="1800" dirty="0" err="1"/>
              <a:t>asset</a:t>
            </a:r>
            <a:r>
              <a:rPr lang="fi-FI" sz="1800" dirty="0"/>
              <a:t> </a:t>
            </a:r>
            <a:r>
              <a:rPr lang="fi-FI" sz="1800" dirty="0" err="1"/>
              <a:t>like</a:t>
            </a:r>
            <a:r>
              <a:rPr lang="fi-FI" sz="1800" dirty="0"/>
              <a:t> data *</a:t>
            </a:r>
            <a:r>
              <a:rPr lang="fi-FI" sz="2000" dirty="0"/>
              <a:t>. </a:t>
            </a:r>
          </a:p>
          <a:p>
            <a:pPr marL="228600" indent="0"/>
            <a:endParaRPr lang="fi-FI" sz="2000" i="1" dirty="0"/>
          </a:p>
          <a:p>
            <a:pPr marL="228600" indent="0"/>
            <a:r>
              <a:rPr lang="fi-FI" sz="1800" i="1" dirty="0"/>
              <a:t>Goodwill is an </a:t>
            </a:r>
            <a:r>
              <a:rPr lang="fi-FI" sz="1800" i="1" dirty="0" err="1"/>
              <a:t>accounting</a:t>
            </a:r>
            <a:r>
              <a:rPr lang="fi-FI" sz="1800" i="1" dirty="0"/>
              <a:t> </a:t>
            </a:r>
            <a:r>
              <a:rPr lang="fi-FI" sz="1800" i="1" dirty="0" err="1"/>
              <a:t>concept</a:t>
            </a:r>
            <a:r>
              <a:rPr lang="fi-FI" sz="1800" i="1" dirty="0"/>
              <a:t> [</a:t>
            </a:r>
            <a:r>
              <a:rPr lang="fi-FI" sz="1800" i="1" dirty="0" err="1"/>
              <a:t>attaching</a:t>
            </a:r>
            <a:r>
              <a:rPr lang="fi-FI" sz="1800" i="1" dirty="0"/>
              <a:t>] </a:t>
            </a:r>
            <a:r>
              <a:rPr lang="fi-FI" sz="1800" i="1" dirty="0" err="1"/>
              <a:t>value</a:t>
            </a:r>
            <a:r>
              <a:rPr lang="fi-FI" sz="1800" i="1" dirty="0"/>
              <a:t> [to] an </a:t>
            </a:r>
            <a:r>
              <a:rPr lang="fi-FI" sz="1800" i="1" dirty="0" err="1"/>
              <a:t>entity</a:t>
            </a:r>
            <a:r>
              <a:rPr lang="fi-FI" sz="1800" i="1" dirty="0"/>
              <a:t> </a:t>
            </a:r>
            <a:r>
              <a:rPr lang="fi-FI" sz="1800" i="1" dirty="0" err="1"/>
              <a:t>over</a:t>
            </a:r>
            <a:r>
              <a:rPr lang="fi-FI" sz="1800" i="1" dirty="0"/>
              <a:t> and </a:t>
            </a:r>
            <a:r>
              <a:rPr lang="fi-FI" sz="1800" i="1" dirty="0" err="1"/>
              <a:t>above</a:t>
            </a:r>
            <a:r>
              <a:rPr lang="fi-FI" sz="1800" i="1" dirty="0"/>
              <a:t> </a:t>
            </a:r>
            <a:r>
              <a:rPr lang="fi-FI" sz="1800" i="1" dirty="0" err="1"/>
              <a:t>the</a:t>
            </a:r>
            <a:r>
              <a:rPr lang="fi-FI" sz="1800" i="1" dirty="0"/>
              <a:t> </a:t>
            </a:r>
            <a:r>
              <a:rPr lang="fi-FI" sz="1800" i="1" dirty="0" err="1"/>
              <a:t>value</a:t>
            </a:r>
            <a:r>
              <a:rPr lang="fi-FI" sz="1800" i="1" dirty="0"/>
              <a:t> of </a:t>
            </a:r>
            <a:r>
              <a:rPr lang="fi-FI" sz="1800" i="1" dirty="0" err="1"/>
              <a:t>its</a:t>
            </a:r>
            <a:r>
              <a:rPr lang="fi-FI" sz="1800" i="1" dirty="0"/>
              <a:t> </a:t>
            </a:r>
            <a:r>
              <a:rPr lang="fi-FI" sz="1800" i="1" dirty="0" err="1"/>
              <a:t>assets</a:t>
            </a:r>
            <a:r>
              <a:rPr lang="fi-FI" sz="1800" i="1" dirty="0"/>
              <a:t>. </a:t>
            </a:r>
            <a:r>
              <a:rPr lang="fi-FI" sz="1800" i="1" dirty="0" err="1"/>
              <a:t>The</a:t>
            </a:r>
            <a:r>
              <a:rPr lang="fi-FI" sz="1800" i="1" dirty="0"/>
              <a:t> </a:t>
            </a:r>
            <a:r>
              <a:rPr lang="fi-FI" sz="1800" i="1" dirty="0" err="1"/>
              <a:t>term</a:t>
            </a:r>
            <a:r>
              <a:rPr lang="fi-FI" sz="1800" i="1" dirty="0"/>
              <a:t> </a:t>
            </a:r>
            <a:r>
              <a:rPr lang="fi-FI" sz="1800" i="1" dirty="0" err="1"/>
              <a:t>was</a:t>
            </a:r>
            <a:r>
              <a:rPr lang="fi-FI" sz="1800" i="1" dirty="0"/>
              <a:t> </a:t>
            </a:r>
            <a:r>
              <a:rPr lang="fi-FI" sz="1800" i="1" dirty="0" err="1"/>
              <a:t>originally</a:t>
            </a:r>
            <a:r>
              <a:rPr lang="fi-FI" sz="1800" i="1" dirty="0"/>
              <a:t> </a:t>
            </a:r>
            <a:r>
              <a:rPr lang="fi-FI" sz="1800" i="1" dirty="0" err="1"/>
              <a:t>used</a:t>
            </a:r>
            <a:r>
              <a:rPr lang="fi-FI" sz="1800" i="1" dirty="0"/>
              <a:t> in </a:t>
            </a:r>
            <a:r>
              <a:rPr lang="fi-FI" sz="1800" i="1" dirty="0" err="1"/>
              <a:t>accounting</a:t>
            </a:r>
            <a:r>
              <a:rPr lang="fi-FI" sz="1800" i="1" dirty="0"/>
              <a:t> to express </a:t>
            </a:r>
            <a:r>
              <a:rPr lang="fi-FI" sz="1800" i="1" dirty="0" err="1"/>
              <a:t>the</a:t>
            </a:r>
            <a:r>
              <a:rPr lang="fi-FI" sz="1800" i="1" dirty="0"/>
              <a:t> </a:t>
            </a:r>
            <a:r>
              <a:rPr lang="fi-FI" sz="1800" i="1" dirty="0" err="1"/>
              <a:t>intangible</a:t>
            </a:r>
            <a:r>
              <a:rPr lang="fi-FI" sz="1800" i="1" dirty="0"/>
              <a:t> </a:t>
            </a:r>
            <a:r>
              <a:rPr lang="fi-FI" sz="1800" i="1" dirty="0" err="1"/>
              <a:t>but</a:t>
            </a:r>
            <a:r>
              <a:rPr lang="fi-FI" sz="1800" i="1" dirty="0"/>
              <a:t> </a:t>
            </a:r>
            <a:r>
              <a:rPr lang="fi-FI" sz="1800" i="1" dirty="0" err="1"/>
              <a:t>quantifiable</a:t>
            </a:r>
            <a:r>
              <a:rPr lang="fi-FI" sz="1800" i="1" dirty="0"/>
              <a:t> “</a:t>
            </a:r>
            <a:r>
              <a:rPr lang="fi-FI" sz="1800" b="1" i="1" dirty="0" err="1"/>
              <a:t>prudent</a:t>
            </a:r>
            <a:r>
              <a:rPr lang="fi-FI" sz="1800" b="1" i="1" dirty="0"/>
              <a:t> </a:t>
            </a:r>
            <a:r>
              <a:rPr lang="fi-FI" sz="1800" b="1" i="1" dirty="0" err="1"/>
              <a:t>value</a:t>
            </a:r>
            <a:r>
              <a:rPr lang="fi-FI" sz="1800" i="1" dirty="0"/>
              <a:t>” of an </a:t>
            </a:r>
            <a:r>
              <a:rPr lang="fi-FI" sz="1800" i="1" dirty="0" err="1"/>
              <a:t>ongoing</a:t>
            </a:r>
            <a:r>
              <a:rPr lang="fi-FI" sz="1800" i="1" dirty="0"/>
              <a:t> business </a:t>
            </a:r>
            <a:r>
              <a:rPr lang="fi-FI" sz="1800" i="1" dirty="0" err="1"/>
              <a:t>beyond</a:t>
            </a:r>
            <a:r>
              <a:rPr lang="fi-FI" sz="1800" i="1" dirty="0"/>
              <a:t> </a:t>
            </a:r>
            <a:r>
              <a:rPr lang="fi-FI" sz="1800" i="1" dirty="0" err="1"/>
              <a:t>its</a:t>
            </a:r>
            <a:r>
              <a:rPr lang="fi-FI" sz="1800" i="1" dirty="0"/>
              <a:t> </a:t>
            </a:r>
            <a:r>
              <a:rPr lang="fi-FI" sz="1800" i="1" dirty="0" err="1"/>
              <a:t>assets</a:t>
            </a:r>
            <a:r>
              <a:rPr lang="fi-FI" sz="1800" i="1" dirty="0"/>
              <a:t>.</a:t>
            </a:r>
            <a:endParaRPr lang="fi-FI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84828-4D65-9E43-B043-48EBE274CABC}"/>
              </a:ext>
            </a:extLst>
          </p:cNvPr>
          <p:cNvSpPr txBox="1"/>
          <p:nvPr/>
        </p:nvSpPr>
        <p:spPr>
          <a:xfrm>
            <a:off x="2369127" y="4522124"/>
            <a:ext cx="39228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/>
              <a:t>* </a:t>
            </a:r>
            <a:r>
              <a:rPr lang="fi-FI" sz="800" dirty="0" err="1"/>
              <a:t>https</a:t>
            </a:r>
            <a:r>
              <a:rPr lang="fi-FI" sz="800" dirty="0"/>
              <a:t>://</a:t>
            </a:r>
            <a:r>
              <a:rPr lang="fi-FI" sz="800" dirty="0" err="1"/>
              <a:t>infocus.dellemc.com</a:t>
            </a:r>
            <a:r>
              <a:rPr lang="fi-FI" sz="800" dirty="0"/>
              <a:t>/</a:t>
            </a:r>
            <a:r>
              <a:rPr lang="fi-FI" sz="800" dirty="0" err="1"/>
              <a:t>william_schmarzo</a:t>
            </a:r>
            <a:r>
              <a:rPr lang="fi-FI" sz="800" dirty="0"/>
              <a:t>/</a:t>
            </a:r>
            <a:r>
              <a:rPr lang="fi-FI" sz="800" dirty="0" err="1"/>
              <a:t>determining</a:t>
            </a:r>
            <a:r>
              <a:rPr lang="fi-FI" sz="800" dirty="0"/>
              <a:t>-</a:t>
            </a:r>
            <a:r>
              <a:rPr lang="fi-FI" sz="800" dirty="0" err="1"/>
              <a:t>economic</a:t>
            </a:r>
            <a:r>
              <a:rPr lang="fi-FI" sz="800" dirty="0"/>
              <a:t>-</a:t>
            </a:r>
            <a:r>
              <a:rPr lang="fi-FI" sz="800" dirty="0" err="1"/>
              <a:t>value</a:t>
            </a:r>
            <a:r>
              <a:rPr lang="fi-FI" sz="800" dirty="0"/>
              <a:t>-data/</a:t>
            </a:r>
          </a:p>
        </p:txBody>
      </p:sp>
    </p:spTree>
    <p:extLst>
      <p:ext uri="{BB962C8B-B14F-4D97-AF65-F5344CB8AC3E}">
        <p14:creationId xmlns:p14="http://schemas.microsoft.com/office/powerpoint/2010/main" val="385749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EC4230-6075-C549-8FF9-C340F33E28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: ”</a:t>
            </a:r>
            <a:r>
              <a:rPr lang="fi-FI" dirty="0" err="1"/>
              <a:t>Prudent</a:t>
            </a:r>
            <a:r>
              <a:rPr lang="fi-FI" dirty="0"/>
              <a:t> </a:t>
            </a:r>
            <a:r>
              <a:rPr lang="fi-FI" dirty="0" err="1"/>
              <a:t>value</a:t>
            </a:r>
            <a:r>
              <a:rPr lang="fi-FI" dirty="0"/>
              <a:t>” of data 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9643A-AF4C-0149-9ADD-674F9E303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4200" indent="-355600">
              <a:buFont typeface="+mj-lt"/>
              <a:buAutoNum type="arabicPeriod"/>
            </a:pPr>
            <a:r>
              <a:rPr lang="fi-FI" sz="1800" dirty="0" err="1"/>
              <a:t>Determine</a:t>
            </a:r>
            <a:r>
              <a:rPr lang="fi-FI" sz="1800" dirty="0"/>
              <a:t> Financial Value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Targeted</a:t>
            </a:r>
            <a:r>
              <a:rPr lang="fi-FI" sz="1800" dirty="0"/>
              <a:t> Business </a:t>
            </a:r>
            <a:r>
              <a:rPr lang="fi-FI" sz="1800" dirty="0" err="1"/>
              <a:t>Initiative</a:t>
            </a:r>
            <a:r>
              <a:rPr lang="fi-FI" sz="1800" dirty="0"/>
              <a:t>.</a:t>
            </a:r>
          </a:p>
          <a:p>
            <a:pPr marL="1041400" lvl="1"/>
            <a:r>
              <a:rPr lang="fi-FI" sz="1400" dirty="0" err="1">
                <a:latin typeface="+mn-lt"/>
              </a:rPr>
              <a:t>E.g</a:t>
            </a:r>
            <a:r>
              <a:rPr lang="fi-FI" sz="1400" dirty="0">
                <a:latin typeface="+mn-lt"/>
              </a:rPr>
              <a:t>. </a:t>
            </a:r>
            <a:r>
              <a:rPr lang="fi-FI" sz="1400" dirty="0" err="1">
                <a:latin typeface="+mn-lt"/>
              </a:rPr>
              <a:t>Operator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 err="1">
                <a:latin typeface="+mn-lt"/>
              </a:rPr>
              <a:t>building</a:t>
            </a:r>
            <a:r>
              <a:rPr lang="fi-FI" sz="1400" dirty="0">
                <a:latin typeface="+mn-lt"/>
              </a:rPr>
              <a:t> a </a:t>
            </a:r>
            <a:r>
              <a:rPr lang="fi-FI" sz="1400" dirty="0" err="1">
                <a:latin typeface="+mn-lt"/>
              </a:rPr>
              <a:t>new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 err="1">
                <a:latin typeface="+mn-lt"/>
              </a:rPr>
              <a:t>smart</a:t>
            </a:r>
            <a:r>
              <a:rPr lang="fi-FI" sz="1400" dirty="0">
                <a:latin typeface="+mn-lt"/>
              </a:rPr>
              <a:t> home </a:t>
            </a:r>
            <a:r>
              <a:rPr lang="fi-FI" sz="1400" dirty="0" err="1">
                <a:latin typeface="+mn-lt"/>
              </a:rPr>
              <a:t>offering</a:t>
            </a:r>
            <a:endParaRPr lang="fi-FI" sz="1700" dirty="0">
              <a:latin typeface="+mn-lt"/>
            </a:endParaRPr>
          </a:p>
          <a:p>
            <a:pPr marL="584200" indent="-355600">
              <a:buFont typeface="+mj-lt"/>
              <a:buAutoNum type="arabicPeriod"/>
            </a:pPr>
            <a:r>
              <a:rPr lang="fi-FI" sz="1800" dirty="0" err="1"/>
              <a:t>Identify</a:t>
            </a:r>
            <a:r>
              <a:rPr lang="fi-FI" sz="1800" dirty="0"/>
              <a:t> Business </a:t>
            </a:r>
            <a:r>
              <a:rPr lang="fi-FI" sz="1800" dirty="0" err="1"/>
              <a:t>Decisions</a:t>
            </a:r>
            <a:r>
              <a:rPr lang="fi-FI" sz="1800" dirty="0"/>
              <a:t> </a:t>
            </a:r>
            <a:r>
              <a:rPr lang="fi-FI" sz="1800" dirty="0" err="1"/>
              <a:t>that</a:t>
            </a:r>
            <a:r>
              <a:rPr lang="fi-FI" sz="1800" dirty="0"/>
              <a:t> </a:t>
            </a:r>
            <a:r>
              <a:rPr lang="fi-FI" sz="1800" dirty="0" err="1"/>
              <a:t>Support</a:t>
            </a:r>
            <a:r>
              <a:rPr lang="fi-FI" sz="1800" dirty="0"/>
              <a:t> </a:t>
            </a:r>
            <a:r>
              <a:rPr lang="fi-FI" sz="1800" dirty="0" err="1"/>
              <a:t>Targeted</a:t>
            </a:r>
            <a:r>
              <a:rPr lang="fi-FI" sz="1800" dirty="0"/>
              <a:t> Business </a:t>
            </a:r>
            <a:r>
              <a:rPr lang="fi-FI" sz="1800" dirty="0" err="1"/>
              <a:t>Initiative</a:t>
            </a:r>
            <a:r>
              <a:rPr lang="fi-FI" sz="1800" dirty="0"/>
              <a:t>. </a:t>
            </a:r>
          </a:p>
          <a:p>
            <a:pPr marL="1041400" lvl="1"/>
            <a:r>
              <a:rPr lang="fi-FI" sz="1400" dirty="0" err="1">
                <a:latin typeface="+mn-lt"/>
              </a:rPr>
              <a:t>E.g</a:t>
            </a:r>
            <a:r>
              <a:rPr lang="fi-FI" sz="1400" dirty="0">
                <a:latin typeface="+mn-lt"/>
              </a:rPr>
              <a:t>. </a:t>
            </a:r>
            <a:r>
              <a:rPr lang="fi-FI" sz="1400" dirty="0" err="1">
                <a:latin typeface="+mn-lt"/>
              </a:rPr>
              <a:t>improve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 err="1">
                <a:latin typeface="+mn-lt"/>
              </a:rPr>
              <a:t>seqmentation</a:t>
            </a:r>
            <a:r>
              <a:rPr lang="fi-FI" sz="1400" dirty="0">
                <a:latin typeface="+mn-lt"/>
              </a:rPr>
              <a:t>, </a:t>
            </a:r>
            <a:r>
              <a:rPr lang="fi-FI" sz="1400" dirty="0" err="1">
                <a:latin typeface="+mn-lt"/>
              </a:rPr>
              <a:t>more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 err="1">
                <a:latin typeface="+mn-lt"/>
              </a:rPr>
              <a:t>active</a:t>
            </a:r>
            <a:r>
              <a:rPr lang="fi-FI" sz="1400" dirty="0">
                <a:latin typeface="+mn-lt"/>
              </a:rPr>
              <a:t> cross-</a:t>
            </a:r>
            <a:r>
              <a:rPr lang="fi-FI" sz="1400" dirty="0" err="1">
                <a:latin typeface="+mn-lt"/>
              </a:rPr>
              <a:t>selling</a:t>
            </a:r>
            <a:r>
              <a:rPr lang="fi-FI" sz="1400" dirty="0">
                <a:latin typeface="+mn-lt"/>
              </a:rPr>
              <a:t>, </a:t>
            </a:r>
            <a:r>
              <a:rPr lang="fi-FI" sz="1400" dirty="0" err="1">
                <a:latin typeface="+mn-lt"/>
              </a:rPr>
              <a:t>build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 err="1">
                <a:latin typeface="+mn-lt"/>
              </a:rPr>
              <a:t>lifetime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 err="1">
                <a:latin typeface="+mn-lt"/>
              </a:rPr>
              <a:t>support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 err="1">
                <a:latin typeface="+mn-lt"/>
              </a:rPr>
              <a:t>function</a:t>
            </a:r>
            <a:r>
              <a:rPr lang="fi-FI" sz="1400" dirty="0">
                <a:latin typeface="+mn-lt"/>
              </a:rPr>
              <a:t> ..    </a:t>
            </a:r>
          </a:p>
          <a:p>
            <a:pPr marL="584200" indent="-355600">
              <a:buFont typeface="+mj-lt"/>
              <a:buAutoNum type="arabicPeriod"/>
            </a:pPr>
            <a:r>
              <a:rPr lang="fi-FI" sz="1800" dirty="0" err="1"/>
              <a:t>Quantify</a:t>
            </a:r>
            <a:r>
              <a:rPr lang="fi-FI" sz="1800" dirty="0"/>
              <a:t> Value Of </a:t>
            </a:r>
            <a:r>
              <a:rPr lang="fi-FI" sz="1800" dirty="0" err="1"/>
              <a:t>Individual</a:t>
            </a:r>
            <a:r>
              <a:rPr lang="fi-FI" sz="1800" dirty="0"/>
              <a:t> </a:t>
            </a:r>
            <a:r>
              <a:rPr lang="fi-FI" sz="1800" dirty="0" err="1"/>
              <a:t>Decisions</a:t>
            </a:r>
            <a:r>
              <a:rPr lang="fi-FI" sz="1800" dirty="0"/>
              <a:t>. </a:t>
            </a:r>
          </a:p>
          <a:p>
            <a:pPr marL="1041400" lvl="1"/>
            <a:r>
              <a:rPr lang="fi-FI" sz="1400" dirty="0" err="1">
                <a:latin typeface="+mn-lt"/>
              </a:rPr>
              <a:t>Seqmentation</a:t>
            </a:r>
            <a:r>
              <a:rPr lang="fi-FI" sz="1400" dirty="0">
                <a:latin typeface="+mn-lt"/>
              </a:rPr>
              <a:t>, cross-</a:t>
            </a:r>
            <a:r>
              <a:rPr lang="fi-FI" sz="1400" dirty="0" err="1">
                <a:latin typeface="+mn-lt"/>
              </a:rPr>
              <a:t>selling</a:t>
            </a:r>
            <a:r>
              <a:rPr lang="fi-FI" sz="1400" dirty="0">
                <a:latin typeface="+mn-lt"/>
              </a:rPr>
              <a:t>,..  </a:t>
            </a:r>
          </a:p>
          <a:p>
            <a:pPr marL="584200" indent="-355600">
              <a:buFont typeface="+mj-lt"/>
              <a:buAutoNum type="arabicPeriod"/>
            </a:pPr>
            <a:r>
              <a:rPr lang="fi-FI" sz="1800" dirty="0" err="1"/>
              <a:t>Assess</a:t>
            </a:r>
            <a:r>
              <a:rPr lang="fi-FI" sz="1800" dirty="0"/>
              <a:t> Value of </a:t>
            </a:r>
            <a:r>
              <a:rPr lang="fi-FI" sz="1800" dirty="0" err="1"/>
              <a:t>Each</a:t>
            </a:r>
            <a:r>
              <a:rPr lang="fi-FI" sz="1800" dirty="0"/>
              <a:t> Data </a:t>
            </a:r>
            <a:r>
              <a:rPr lang="fi-FI" sz="1800" dirty="0" err="1"/>
              <a:t>Source</a:t>
            </a:r>
            <a:r>
              <a:rPr lang="fi-FI" sz="1800" dirty="0"/>
              <a:t> to </a:t>
            </a:r>
            <a:r>
              <a:rPr lang="fi-FI" sz="1800" dirty="0" err="1"/>
              <a:t>Each</a:t>
            </a:r>
            <a:r>
              <a:rPr lang="fi-FI" sz="1800" dirty="0"/>
              <a:t> </a:t>
            </a:r>
            <a:r>
              <a:rPr lang="fi-FI" sz="1800" dirty="0" err="1"/>
              <a:t>Decision</a:t>
            </a:r>
            <a:r>
              <a:rPr lang="fi-FI" sz="1800" dirty="0"/>
              <a:t>.</a:t>
            </a:r>
          </a:p>
          <a:p>
            <a:pPr marL="1041400" lvl="1"/>
            <a:r>
              <a:rPr lang="fi-FI" sz="1400" dirty="0" err="1">
                <a:latin typeface="+mn-lt"/>
              </a:rPr>
              <a:t>Purchase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 err="1">
                <a:latin typeface="+mn-lt"/>
              </a:rPr>
              <a:t>history</a:t>
            </a:r>
            <a:r>
              <a:rPr lang="fi-FI" sz="1400" dirty="0">
                <a:latin typeface="+mn-lt"/>
              </a:rPr>
              <a:t>, </a:t>
            </a:r>
            <a:r>
              <a:rPr lang="fi-FI" sz="1400" dirty="0" err="1">
                <a:latin typeface="+mn-lt"/>
              </a:rPr>
              <a:t>install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 err="1">
                <a:latin typeface="+mn-lt"/>
              </a:rPr>
              <a:t>base</a:t>
            </a:r>
            <a:r>
              <a:rPr lang="fi-FI" sz="1400" dirty="0">
                <a:latin typeface="+mn-lt"/>
              </a:rPr>
              <a:t>, </a:t>
            </a:r>
            <a:r>
              <a:rPr lang="fi-FI" sz="1400" dirty="0" err="1">
                <a:latin typeface="+mn-lt"/>
              </a:rPr>
              <a:t>property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 err="1">
                <a:latin typeface="+mn-lt"/>
              </a:rPr>
              <a:t>ownership</a:t>
            </a:r>
            <a:r>
              <a:rPr lang="fi-FI" sz="1400" dirty="0">
                <a:latin typeface="+mn-lt"/>
              </a:rPr>
              <a:t> data, ..</a:t>
            </a:r>
            <a:r>
              <a:rPr lang="fi-FI" sz="1700" dirty="0"/>
              <a:t> </a:t>
            </a:r>
          </a:p>
          <a:p>
            <a:pPr marL="584200" indent="-355600">
              <a:buFont typeface="+mj-lt"/>
              <a:buAutoNum type="arabicPeriod"/>
            </a:pPr>
            <a:r>
              <a:rPr lang="fi-FI" sz="1800" dirty="0" err="1"/>
              <a:t>Aggregate</a:t>
            </a:r>
            <a:r>
              <a:rPr lang="fi-FI" sz="1800" dirty="0"/>
              <a:t> </a:t>
            </a:r>
            <a:r>
              <a:rPr lang="fi-FI" sz="1800" dirty="0" err="1"/>
              <a:t>Economical</a:t>
            </a:r>
            <a:r>
              <a:rPr lang="fi-FI" sz="1800" dirty="0"/>
              <a:t> Value for </a:t>
            </a:r>
            <a:r>
              <a:rPr lang="fi-FI" sz="1800" dirty="0" err="1"/>
              <a:t>Each</a:t>
            </a:r>
            <a:r>
              <a:rPr lang="fi-FI" sz="1800" dirty="0"/>
              <a:t> Data </a:t>
            </a:r>
            <a:r>
              <a:rPr lang="fi-FI" sz="1800" dirty="0" err="1"/>
              <a:t>Source</a:t>
            </a:r>
            <a:r>
              <a:rPr lang="fi-FI" sz="1800" dirty="0"/>
              <a:t>.</a:t>
            </a:r>
            <a:r>
              <a:rPr lang="fi-FI" sz="2000" dirty="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84828-4D65-9E43-B043-48EBE274CABC}"/>
              </a:ext>
            </a:extLst>
          </p:cNvPr>
          <p:cNvSpPr txBox="1"/>
          <p:nvPr/>
        </p:nvSpPr>
        <p:spPr>
          <a:xfrm>
            <a:off x="2369127" y="4522124"/>
            <a:ext cx="39228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/>
              <a:t>* </a:t>
            </a:r>
            <a:r>
              <a:rPr lang="fi-FI" sz="800" dirty="0" err="1"/>
              <a:t>https</a:t>
            </a:r>
            <a:r>
              <a:rPr lang="fi-FI" sz="800" dirty="0"/>
              <a:t>://</a:t>
            </a:r>
            <a:r>
              <a:rPr lang="fi-FI" sz="800" dirty="0" err="1"/>
              <a:t>infocus.dellemc.com</a:t>
            </a:r>
            <a:r>
              <a:rPr lang="fi-FI" sz="800" dirty="0"/>
              <a:t>/</a:t>
            </a:r>
            <a:r>
              <a:rPr lang="fi-FI" sz="800" dirty="0" err="1"/>
              <a:t>william_schmarzo</a:t>
            </a:r>
            <a:r>
              <a:rPr lang="fi-FI" sz="800" dirty="0"/>
              <a:t>/</a:t>
            </a:r>
            <a:r>
              <a:rPr lang="fi-FI" sz="800" dirty="0" err="1"/>
              <a:t>determining</a:t>
            </a:r>
            <a:r>
              <a:rPr lang="fi-FI" sz="800" dirty="0"/>
              <a:t>-</a:t>
            </a:r>
            <a:r>
              <a:rPr lang="fi-FI" sz="800" dirty="0" err="1"/>
              <a:t>economic</a:t>
            </a:r>
            <a:r>
              <a:rPr lang="fi-FI" sz="800" dirty="0"/>
              <a:t>-</a:t>
            </a:r>
            <a:r>
              <a:rPr lang="fi-FI" sz="800" dirty="0" err="1"/>
              <a:t>value</a:t>
            </a:r>
            <a:r>
              <a:rPr lang="fi-FI" sz="800" dirty="0"/>
              <a:t>-data/</a:t>
            </a:r>
          </a:p>
        </p:txBody>
      </p:sp>
    </p:spTree>
    <p:extLst>
      <p:ext uri="{BB962C8B-B14F-4D97-AF65-F5344CB8AC3E}">
        <p14:creationId xmlns:p14="http://schemas.microsoft.com/office/powerpoint/2010/main" val="233500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02049-7E73-E042-98B5-E5F921FB4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Infonomics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9DCAE-031F-F949-842F-79E5AD64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4" y="1135450"/>
            <a:ext cx="7307608" cy="3002475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1800" b="0" dirty="0" err="1"/>
              <a:t>Gartner-coined</a:t>
            </a:r>
            <a:r>
              <a:rPr lang="fi-FI" sz="1800" b="0" dirty="0"/>
              <a:t>, </a:t>
            </a:r>
            <a:r>
              <a:rPr lang="fi-FI" sz="1800" b="0" dirty="0" err="1"/>
              <a:t>somewhat</a:t>
            </a:r>
            <a:r>
              <a:rPr lang="fi-FI" sz="1800" b="0" dirty="0"/>
              <a:t> </a:t>
            </a:r>
            <a:r>
              <a:rPr lang="fi-FI" sz="1800" b="0" dirty="0" err="1"/>
              <a:t>controversial</a:t>
            </a:r>
            <a:r>
              <a:rPr lang="fi-FI" sz="1800" b="0" dirty="0"/>
              <a:t> </a:t>
            </a:r>
            <a:r>
              <a:rPr lang="fi-FI" sz="1800" b="0" dirty="0" err="1"/>
              <a:t>name</a:t>
            </a:r>
            <a:r>
              <a:rPr lang="fi-FI" sz="1800" b="0" dirty="0"/>
              <a:t> </a:t>
            </a:r>
            <a:r>
              <a:rPr lang="fi-FI" sz="1800" b="0" dirty="0" err="1"/>
              <a:t>combining</a:t>
            </a:r>
            <a:r>
              <a:rPr lang="fi-FI" sz="1800" b="0" dirty="0"/>
              <a:t> </a:t>
            </a:r>
            <a:r>
              <a:rPr lang="fi-FI" sz="1800" b="0" dirty="0" err="1"/>
              <a:t>information</a:t>
            </a:r>
            <a:r>
              <a:rPr lang="fi-FI" sz="1800" b="0" dirty="0"/>
              <a:t> and </a:t>
            </a:r>
            <a:r>
              <a:rPr lang="fi-FI" sz="1800" b="0" dirty="0" err="1"/>
              <a:t>economics</a:t>
            </a:r>
            <a:r>
              <a:rPr lang="fi-FI" sz="1800" b="0" dirty="0"/>
              <a:t>.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1800" b="0" dirty="0"/>
              <a:t>"</a:t>
            </a:r>
            <a:r>
              <a:rPr lang="fi-FI" sz="1800" dirty="0" err="1"/>
              <a:t>Infonomics</a:t>
            </a:r>
            <a:r>
              <a:rPr lang="fi-FI" sz="1800" b="0" dirty="0"/>
              <a:t> is </a:t>
            </a:r>
            <a:r>
              <a:rPr lang="fi-FI" sz="1800" b="0" dirty="0" err="1"/>
              <a:t>the</a:t>
            </a:r>
            <a:r>
              <a:rPr lang="fi-FI" sz="1800" b="0" dirty="0"/>
              <a:t> </a:t>
            </a:r>
            <a:r>
              <a:rPr lang="fi-FI" sz="1800" b="0" dirty="0" err="1"/>
              <a:t>emerging</a:t>
            </a:r>
            <a:r>
              <a:rPr lang="fi-FI" sz="1800" b="0" dirty="0"/>
              <a:t> </a:t>
            </a:r>
            <a:r>
              <a:rPr lang="fi-FI" sz="1800" b="0" dirty="0" err="1"/>
              <a:t>discipline</a:t>
            </a:r>
            <a:r>
              <a:rPr lang="fi-FI" sz="1800" b="0" dirty="0"/>
              <a:t> of </a:t>
            </a:r>
            <a:r>
              <a:rPr lang="fi-FI" sz="1800" b="0" dirty="0" err="1"/>
              <a:t>managing</a:t>
            </a:r>
            <a:r>
              <a:rPr lang="fi-FI" sz="1800" b="0" dirty="0"/>
              <a:t> and </a:t>
            </a:r>
            <a:r>
              <a:rPr lang="fi-FI" sz="1800" b="0" dirty="0" err="1"/>
              <a:t>accounting</a:t>
            </a:r>
            <a:r>
              <a:rPr lang="fi-FI" sz="1800" b="0" dirty="0"/>
              <a:t> for </a:t>
            </a:r>
            <a:r>
              <a:rPr lang="fi-FI" sz="1800" b="0" dirty="0" err="1"/>
              <a:t>information</a:t>
            </a:r>
            <a:r>
              <a:rPr lang="fi-FI" sz="1800" b="0" dirty="0"/>
              <a:t> * </a:t>
            </a:r>
            <a:r>
              <a:rPr lang="fi-FI" sz="1800" b="0" dirty="0" err="1"/>
              <a:t>with</a:t>
            </a:r>
            <a:r>
              <a:rPr lang="fi-FI" sz="1800" b="0" dirty="0"/>
              <a:t> </a:t>
            </a:r>
            <a:r>
              <a:rPr lang="fi-FI" sz="1800" b="0" dirty="0" err="1"/>
              <a:t>the</a:t>
            </a:r>
            <a:r>
              <a:rPr lang="fi-FI" sz="1800" b="0" dirty="0"/>
              <a:t> </a:t>
            </a:r>
            <a:r>
              <a:rPr lang="fi-FI" sz="1800" b="0" dirty="0" err="1"/>
              <a:t>same</a:t>
            </a:r>
            <a:r>
              <a:rPr lang="fi-FI" sz="1800" b="0" dirty="0"/>
              <a:t> </a:t>
            </a:r>
            <a:r>
              <a:rPr lang="fi-FI" sz="1800" b="0" dirty="0" err="1"/>
              <a:t>or</a:t>
            </a:r>
            <a:r>
              <a:rPr lang="fi-FI" sz="1800" b="0" dirty="0"/>
              <a:t> </a:t>
            </a:r>
            <a:r>
              <a:rPr lang="fi-FI" sz="1800" b="0" dirty="0" err="1"/>
              <a:t>similar</a:t>
            </a:r>
            <a:r>
              <a:rPr lang="fi-FI" sz="1800" b="0" dirty="0"/>
              <a:t> </a:t>
            </a:r>
            <a:r>
              <a:rPr lang="fi-FI" sz="1800" b="0" dirty="0" err="1"/>
              <a:t>rigor</a:t>
            </a:r>
            <a:r>
              <a:rPr lang="fi-FI" sz="1800" b="0" dirty="0"/>
              <a:t> and </a:t>
            </a:r>
            <a:r>
              <a:rPr lang="fi-FI" sz="1800" b="0" dirty="0" err="1"/>
              <a:t>formality</a:t>
            </a:r>
            <a:r>
              <a:rPr lang="fi-FI" sz="1800" b="0" dirty="0"/>
              <a:t> as </a:t>
            </a:r>
            <a:r>
              <a:rPr lang="fi-FI" sz="1800" b="0" dirty="0" err="1"/>
              <a:t>other</a:t>
            </a:r>
            <a:r>
              <a:rPr lang="fi-FI" sz="1800" b="0" dirty="0"/>
              <a:t> </a:t>
            </a:r>
            <a:r>
              <a:rPr lang="fi-FI" sz="1800" b="0" dirty="0" err="1"/>
              <a:t>traditional</a:t>
            </a:r>
            <a:r>
              <a:rPr lang="fi-FI" sz="1800" b="0" dirty="0"/>
              <a:t> </a:t>
            </a:r>
            <a:r>
              <a:rPr lang="fi-FI" sz="1800" b="0" dirty="0" err="1"/>
              <a:t>assets</a:t>
            </a:r>
            <a:r>
              <a:rPr lang="fi-FI" sz="1800" b="0" dirty="0"/>
              <a:t> (</a:t>
            </a:r>
            <a:r>
              <a:rPr lang="fi-FI" sz="1800" b="0" dirty="0" err="1"/>
              <a:t>e.g</a:t>
            </a:r>
            <a:r>
              <a:rPr lang="fi-FI" sz="1800" b="0" dirty="0"/>
              <a:t>., </a:t>
            </a:r>
            <a:r>
              <a:rPr lang="fi-FI" sz="1800" b="0" dirty="0" err="1"/>
              <a:t>financial</a:t>
            </a:r>
            <a:r>
              <a:rPr lang="fi-FI" sz="1800" b="0" dirty="0"/>
              <a:t>, </a:t>
            </a:r>
            <a:r>
              <a:rPr lang="fi-FI" sz="1800" b="0" dirty="0" err="1"/>
              <a:t>physical</a:t>
            </a:r>
            <a:r>
              <a:rPr lang="fi-FI" sz="1800" b="0" dirty="0"/>
              <a:t>, </a:t>
            </a:r>
            <a:r>
              <a:rPr lang="fi-FI" sz="1800" b="0" dirty="0" err="1"/>
              <a:t>intangible</a:t>
            </a:r>
            <a:r>
              <a:rPr lang="fi-FI" sz="1800" b="0" dirty="0"/>
              <a:t>, </a:t>
            </a:r>
            <a:r>
              <a:rPr lang="fi-FI" sz="1800" b="0" dirty="0" err="1"/>
              <a:t>human</a:t>
            </a:r>
            <a:r>
              <a:rPr lang="fi-FI" sz="1800" b="0" dirty="0"/>
              <a:t> capital). </a:t>
            </a:r>
            <a:r>
              <a:rPr lang="fi-FI" sz="1800" b="0" dirty="0" err="1"/>
              <a:t>Infonomics</a:t>
            </a:r>
            <a:r>
              <a:rPr lang="fi-FI" sz="1800" b="0" dirty="0"/>
              <a:t> </a:t>
            </a:r>
            <a:r>
              <a:rPr lang="fi-FI" sz="1800" b="0" dirty="0" err="1"/>
              <a:t>posits</a:t>
            </a:r>
            <a:r>
              <a:rPr lang="fi-FI" sz="1800" b="0" dirty="0"/>
              <a:t> </a:t>
            </a:r>
            <a:r>
              <a:rPr lang="fi-FI" sz="1800" b="0" dirty="0" err="1"/>
              <a:t>that</a:t>
            </a:r>
            <a:r>
              <a:rPr lang="fi-FI" sz="1800" b="0" dirty="0"/>
              <a:t> </a:t>
            </a:r>
            <a:r>
              <a:rPr lang="fi-FI" sz="1800" b="0" dirty="0" err="1"/>
              <a:t>information</a:t>
            </a:r>
            <a:r>
              <a:rPr lang="fi-FI" sz="1800" b="0" dirty="0"/>
              <a:t> </a:t>
            </a:r>
            <a:r>
              <a:rPr lang="fi-FI" sz="1800" b="0" dirty="0" err="1"/>
              <a:t>itself</a:t>
            </a:r>
            <a:r>
              <a:rPr lang="fi-FI" sz="1800" b="0" dirty="0"/>
              <a:t> </a:t>
            </a:r>
            <a:r>
              <a:rPr lang="fi-FI" sz="1800" b="0" dirty="0" err="1"/>
              <a:t>meets</a:t>
            </a:r>
            <a:r>
              <a:rPr lang="fi-FI" sz="1800" b="0" dirty="0"/>
              <a:t> </a:t>
            </a:r>
            <a:r>
              <a:rPr lang="fi-FI" sz="1800" b="0" dirty="0" err="1"/>
              <a:t>all</a:t>
            </a:r>
            <a:r>
              <a:rPr lang="fi-FI" sz="1800" b="0" dirty="0"/>
              <a:t> </a:t>
            </a:r>
            <a:r>
              <a:rPr lang="fi-FI" sz="1800" b="0" dirty="0" err="1"/>
              <a:t>the</a:t>
            </a:r>
            <a:r>
              <a:rPr lang="fi-FI" sz="1800" b="0" dirty="0"/>
              <a:t> </a:t>
            </a:r>
            <a:r>
              <a:rPr lang="fi-FI" sz="1800" b="0" dirty="0" err="1"/>
              <a:t>criteria</a:t>
            </a:r>
            <a:r>
              <a:rPr lang="fi-FI" sz="1800" b="0" dirty="0"/>
              <a:t> of </a:t>
            </a:r>
            <a:r>
              <a:rPr lang="fi-FI" sz="1800" b="0" dirty="0" err="1"/>
              <a:t>formal</a:t>
            </a:r>
            <a:r>
              <a:rPr lang="fi-FI" sz="1800" b="0" dirty="0"/>
              <a:t> </a:t>
            </a:r>
            <a:r>
              <a:rPr lang="fi-FI" sz="1800" b="0" dirty="0" err="1"/>
              <a:t>company</a:t>
            </a:r>
            <a:r>
              <a:rPr lang="fi-FI" sz="1800" b="0" dirty="0"/>
              <a:t> </a:t>
            </a:r>
            <a:r>
              <a:rPr lang="fi-FI" sz="1800" b="0" dirty="0" err="1"/>
              <a:t>assets</a:t>
            </a:r>
            <a:r>
              <a:rPr lang="fi-FI" sz="1800" b="0" dirty="0"/>
              <a:t>, and, </a:t>
            </a:r>
            <a:r>
              <a:rPr lang="fi-FI" sz="1800" b="0" dirty="0" err="1"/>
              <a:t>although</a:t>
            </a:r>
            <a:r>
              <a:rPr lang="fi-FI" sz="1800" b="0" dirty="0"/>
              <a:t> </a:t>
            </a:r>
            <a:r>
              <a:rPr lang="fi-FI" sz="1800" b="0" dirty="0" err="1"/>
              <a:t>not</a:t>
            </a:r>
            <a:r>
              <a:rPr lang="fi-FI" sz="1800" b="0" dirty="0"/>
              <a:t> </a:t>
            </a:r>
            <a:r>
              <a:rPr lang="fi-FI" sz="1800" b="0" dirty="0" err="1"/>
              <a:t>yet</a:t>
            </a:r>
            <a:r>
              <a:rPr lang="fi-FI" sz="1800" b="0" dirty="0"/>
              <a:t> </a:t>
            </a:r>
            <a:r>
              <a:rPr lang="fi-FI" sz="1800" b="0" dirty="0" err="1"/>
              <a:t>recognized</a:t>
            </a:r>
            <a:r>
              <a:rPr lang="fi-FI" sz="1800" b="0" dirty="0"/>
              <a:t> </a:t>
            </a:r>
            <a:r>
              <a:rPr lang="fi-FI" sz="1800" b="0" dirty="0" err="1"/>
              <a:t>by</a:t>
            </a:r>
            <a:r>
              <a:rPr lang="fi-FI" sz="1800" b="0" dirty="0"/>
              <a:t> </a:t>
            </a:r>
            <a:r>
              <a:rPr lang="fi-FI" sz="1800" b="0" dirty="0" err="1"/>
              <a:t>generally</a:t>
            </a:r>
            <a:r>
              <a:rPr lang="fi-FI" sz="1800" b="0" dirty="0"/>
              <a:t> </a:t>
            </a:r>
            <a:r>
              <a:rPr lang="fi-FI" sz="1800" b="0" dirty="0" err="1"/>
              <a:t>accepted</a:t>
            </a:r>
            <a:r>
              <a:rPr lang="fi-FI" sz="1800" b="0" dirty="0"/>
              <a:t> </a:t>
            </a:r>
            <a:r>
              <a:rPr lang="fi-FI" sz="1800" b="0" dirty="0" err="1"/>
              <a:t>accounting</a:t>
            </a:r>
            <a:r>
              <a:rPr lang="fi-FI" sz="1800" b="0" dirty="0"/>
              <a:t> </a:t>
            </a:r>
            <a:r>
              <a:rPr lang="fi-FI" sz="1800" b="0" dirty="0" err="1"/>
              <a:t>practices</a:t>
            </a:r>
            <a:r>
              <a:rPr lang="fi-FI" sz="1800" b="0" dirty="0"/>
              <a:t>, </a:t>
            </a:r>
            <a:r>
              <a:rPr lang="fi-FI" sz="1800" b="0" dirty="0" err="1"/>
              <a:t>increasingly</a:t>
            </a:r>
            <a:r>
              <a:rPr lang="fi-FI" sz="1800" b="0" dirty="0"/>
              <a:t>, it is </a:t>
            </a:r>
            <a:r>
              <a:rPr lang="fi-FI" sz="1800" b="0" dirty="0" err="1"/>
              <a:t>incumbent</a:t>
            </a:r>
            <a:r>
              <a:rPr lang="fi-FI" sz="1800" b="0" dirty="0"/>
              <a:t> on </a:t>
            </a:r>
            <a:r>
              <a:rPr lang="fi-FI" sz="1800" b="0" dirty="0" err="1"/>
              <a:t>organizations</a:t>
            </a:r>
            <a:r>
              <a:rPr lang="fi-FI" sz="1800" b="0" dirty="0"/>
              <a:t> to </a:t>
            </a:r>
            <a:r>
              <a:rPr lang="fi-FI" sz="1800" b="0" dirty="0" err="1"/>
              <a:t>behave</a:t>
            </a:r>
            <a:r>
              <a:rPr lang="fi-FI" sz="1800" b="0" dirty="0"/>
              <a:t> as </a:t>
            </a:r>
            <a:r>
              <a:rPr lang="fi-FI" sz="1800" b="0" dirty="0" err="1"/>
              <a:t>if</a:t>
            </a:r>
            <a:r>
              <a:rPr lang="fi-FI" sz="1800" b="0" dirty="0"/>
              <a:t> it </a:t>
            </a:r>
            <a:r>
              <a:rPr lang="fi-FI" sz="1800" b="0" dirty="0" err="1"/>
              <a:t>were</a:t>
            </a:r>
            <a:r>
              <a:rPr lang="fi-FI" sz="1800" b="0" dirty="0"/>
              <a:t> to </a:t>
            </a:r>
            <a:r>
              <a:rPr lang="fi-FI" sz="1800" b="0" dirty="0" err="1"/>
              <a:t>optimize</a:t>
            </a:r>
            <a:r>
              <a:rPr lang="fi-FI" sz="1800" b="0" dirty="0"/>
              <a:t> </a:t>
            </a:r>
            <a:r>
              <a:rPr lang="fi-FI" sz="1800" b="0" dirty="0" err="1"/>
              <a:t>information’s</a:t>
            </a:r>
            <a:r>
              <a:rPr lang="fi-FI" sz="1800" b="0" dirty="0"/>
              <a:t> </a:t>
            </a:r>
            <a:r>
              <a:rPr lang="fi-FI" sz="1800" b="0" dirty="0" err="1"/>
              <a:t>ability</a:t>
            </a:r>
            <a:r>
              <a:rPr lang="fi-FI" sz="1800" b="0" dirty="0"/>
              <a:t> to </a:t>
            </a:r>
            <a:r>
              <a:rPr lang="fi-FI" sz="1800" b="0" dirty="0" err="1"/>
              <a:t>generate</a:t>
            </a:r>
            <a:r>
              <a:rPr lang="fi-FI" sz="1800" b="0" dirty="0"/>
              <a:t> business </a:t>
            </a:r>
            <a:r>
              <a:rPr lang="fi-FI" sz="1800" b="0" dirty="0" err="1"/>
              <a:t>value</a:t>
            </a:r>
            <a:r>
              <a:rPr lang="fi-FI" sz="1800" b="0" dirty="0"/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376E8-4005-304A-9347-4839C4AC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922" y="133003"/>
            <a:ext cx="1146953" cy="1934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7B11B-BC4F-F44E-A951-776D54D24678}"/>
              </a:ext>
            </a:extLst>
          </p:cNvPr>
          <p:cNvSpPr txBox="1"/>
          <p:nvPr/>
        </p:nvSpPr>
        <p:spPr>
          <a:xfrm>
            <a:off x="5228911" y="4463935"/>
            <a:ext cx="3446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* In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context</a:t>
            </a:r>
            <a:r>
              <a:rPr lang="fi-FI" dirty="0"/>
              <a:t>, DATA = INFORMATION</a:t>
            </a:r>
          </a:p>
        </p:txBody>
      </p:sp>
    </p:spTree>
    <p:extLst>
      <p:ext uri="{BB962C8B-B14F-4D97-AF65-F5344CB8AC3E}">
        <p14:creationId xmlns:p14="http://schemas.microsoft.com/office/powerpoint/2010/main" val="308489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AFA2-05F4-A541-A254-94712C94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4" y="238602"/>
            <a:ext cx="6630756" cy="896848"/>
          </a:xfrm>
        </p:spPr>
        <p:txBody>
          <a:bodyPr/>
          <a:lstStyle/>
          <a:p>
            <a:r>
              <a:rPr lang="fi-FI" dirty="0" err="1">
                <a:latin typeface="+mj-lt"/>
                <a:ea typeface="Roboto" panose="02000000000000000000" pitchFamily="2" charset="0"/>
              </a:rPr>
              <a:t>Qualities</a:t>
            </a:r>
            <a:r>
              <a:rPr lang="fi-FI" dirty="0">
                <a:latin typeface="+mj-lt"/>
                <a:ea typeface="Roboto" panose="02000000000000000000" pitchFamily="2" charset="0"/>
              </a:rPr>
              <a:t> </a:t>
            </a:r>
            <a:r>
              <a:rPr lang="fi-FI" dirty="0" err="1">
                <a:latin typeface="+mj-lt"/>
                <a:ea typeface="Roboto" panose="02000000000000000000" pitchFamily="2" charset="0"/>
              </a:rPr>
              <a:t>increasing</a:t>
            </a:r>
            <a:r>
              <a:rPr lang="fi-FI" dirty="0">
                <a:latin typeface="+mj-lt"/>
                <a:ea typeface="Roboto" panose="02000000000000000000" pitchFamily="2" charset="0"/>
              </a:rPr>
              <a:t> </a:t>
            </a:r>
            <a:r>
              <a:rPr lang="fi-FI" dirty="0" err="1">
                <a:latin typeface="+mj-lt"/>
                <a:ea typeface="Roboto" panose="02000000000000000000" pitchFamily="2" charset="0"/>
              </a:rPr>
              <a:t>information’s</a:t>
            </a:r>
            <a:r>
              <a:rPr lang="fi-FI" dirty="0">
                <a:latin typeface="+mj-lt"/>
                <a:ea typeface="Roboto" panose="02000000000000000000" pitchFamily="2" charset="0"/>
              </a:rPr>
              <a:t> </a:t>
            </a:r>
            <a:r>
              <a:rPr lang="fi-FI" dirty="0" err="1">
                <a:latin typeface="+mj-lt"/>
                <a:ea typeface="Roboto" panose="02000000000000000000" pitchFamily="2" charset="0"/>
              </a:rPr>
              <a:t>value</a:t>
            </a:r>
            <a:endParaRPr lang="fi-FI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1F517-D690-5F42-B3E4-8EB17C942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>
                <a:latin typeface="+mn-lt"/>
                <a:ea typeface="Roboto" panose="02000000000000000000" pitchFamily="2" charset="0"/>
              </a:rPr>
              <a:t>Original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originating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from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you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for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which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you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have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some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claim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provenance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control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Proprietary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Others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do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not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have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it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are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restricted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in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how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they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can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use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it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High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quality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that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known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be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of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sufficient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accuracy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precision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completeness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represents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completely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its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target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and for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which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any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given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record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is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complete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Generally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applicable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that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is of a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generally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applicable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rather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than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being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meaningful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only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for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your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organization</a:t>
            </a:r>
            <a:endParaRPr lang="fi-FI" sz="1600" dirty="0">
              <a:latin typeface="+mn-lt"/>
              <a:ea typeface="Roboto" panose="02000000000000000000" pitchFamily="2" charset="0"/>
            </a:endParaRPr>
          </a:p>
          <a:p>
            <a:pPr marL="3238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+mn-lt"/>
                <a:ea typeface="Roboto" panose="02000000000000000000" pitchFamily="2" charset="0"/>
              </a:rPr>
              <a:t>Unrestricted</a:t>
            </a:r>
            <a:r>
              <a:rPr lang="fi-FI" sz="1600" b="1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b="1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External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information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with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liberal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terms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conditions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, to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be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harvested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and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repurposed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without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 </a:t>
            </a:r>
            <a:r>
              <a:rPr lang="fi-FI" sz="1600" dirty="0" err="1">
                <a:latin typeface="+mn-lt"/>
                <a:ea typeface="Roboto" panose="02000000000000000000" pitchFamily="2" charset="0"/>
              </a:rPr>
              <a:t>restriction</a:t>
            </a:r>
            <a:r>
              <a:rPr lang="fi-FI" sz="1600" dirty="0">
                <a:latin typeface="+mn-lt"/>
                <a:ea typeface="Roboto" panose="02000000000000000000" pitchFamily="2" charset="0"/>
              </a:rPr>
              <a:t>. </a:t>
            </a:r>
          </a:p>
          <a:p>
            <a:pPr marL="2095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i-FI" sz="1600" dirty="0">
              <a:latin typeface="+mn-lt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871A7-5A6F-F04D-88EE-95A7CCD4471E}"/>
              </a:ext>
            </a:extLst>
          </p:cNvPr>
          <p:cNvSpPr/>
          <p:nvPr/>
        </p:nvSpPr>
        <p:spPr>
          <a:xfrm>
            <a:off x="6838561" y="0"/>
            <a:ext cx="230543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B.Laney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Infonomics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internal</a:t>
            </a:r>
            <a:r>
              <a:rPr lang="fi-FI" sz="750" dirty="0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750" dirty="0" err="1">
                <a:solidFill>
                  <a:srgbClr val="C3C3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analysis</a:t>
            </a:r>
            <a:endParaRPr lang="fi-FI" sz="750" dirty="0">
              <a:solidFill>
                <a:srgbClr val="C3C3C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5FB09F-9C48-9043-819E-85BE2F02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71" y="330073"/>
            <a:ext cx="1813906" cy="7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0429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perus">
      <a:dk1>
        <a:srgbClr val="000000"/>
      </a:dk1>
      <a:lt1>
        <a:srgbClr val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5781</TotalTime>
  <Words>1194</Words>
  <Application>Microsoft Macintosh PowerPoint</Application>
  <PresentationFormat>On-screen Show (16:9)</PresentationFormat>
  <Paragraphs>136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Georgia</vt:lpstr>
      <vt:lpstr>Roboto</vt:lpstr>
      <vt:lpstr>Merriweather Sans</vt:lpstr>
      <vt:lpstr>Arial</vt:lpstr>
      <vt:lpstr>Courier New</vt:lpstr>
      <vt:lpstr>Aalto University</vt:lpstr>
      <vt:lpstr> CS-E5000 Seminar in Data Ecosystems  Data Economy / Economics</vt:lpstr>
      <vt:lpstr>Why do we talk about data ecosystems?</vt:lpstr>
      <vt:lpstr>Value of data</vt:lpstr>
      <vt:lpstr>Data monetization *</vt:lpstr>
      <vt:lpstr>Data charateristics in relation to economics</vt:lpstr>
      <vt:lpstr>Data valuation methods: Goodwill </vt:lpstr>
      <vt:lpstr>Example: ”Prudent value” of data *</vt:lpstr>
      <vt:lpstr>Infonomics</vt:lpstr>
      <vt:lpstr>Qualities increasing information’s value</vt:lpstr>
      <vt:lpstr>Actions Raising Information’s Value</vt:lpstr>
      <vt:lpstr>Ways to monetize information</vt:lpstr>
      <vt:lpstr>Q&amp;A time</vt:lpstr>
      <vt:lpstr>Steps for successful data business</vt:lpstr>
      <vt:lpstr>Objective Data Quality Metrics</vt:lpstr>
      <vt:lpstr>Subjective Data Quality Metrics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CS-E5000 Seminar in Software and Service Engineering  Data Economy / Economics</dc:title>
  <cp:lastModifiedBy>EIT Digital Helsinki</cp:lastModifiedBy>
  <cp:revision>35</cp:revision>
  <dcterms:modified xsi:type="dcterms:W3CDTF">2019-02-05T12:07:51Z</dcterms:modified>
</cp:coreProperties>
</file>