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tags/tag1.xml" ContentType="application/vnd.openxmlformats-officedocument.presentationml.tag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403" r:id="rId3"/>
    <p:sldId id="449" r:id="rId4"/>
    <p:sldId id="450" r:id="rId5"/>
    <p:sldId id="451" r:id="rId6"/>
    <p:sldId id="274" r:id="rId7"/>
    <p:sldId id="421" r:id="rId8"/>
    <p:sldId id="452" r:id="rId9"/>
    <p:sldId id="453" r:id="rId10"/>
    <p:sldId id="454" r:id="rId11"/>
    <p:sldId id="455" r:id="rId12"/>
    <p:sldId id="461" r:id="rId13"/>
    <p:sldId id="462" r:id="rId14"/>
    <p:sldId id="463" r:id="rId15"/>
    <p:sldId id="458" r:id="rId16"/>
    <p:sldId id="464" r:id="rId17"/>
    <p:sldId id="465" r:id="rId18"/>
    <p:sldId id="466" r:id="rId19"/>
    <p:sldId id="467" r:id="rId20"/>
    <p:sldId id="468" r:id="rId21"/>
    <p:sldId id="475" r:id="rId22"/>
    <p:sldId id="470" r:id="rId23"/>
    <p:sldId id="472" r:id="rId24"/>
    <p:sldId id="474" r:id="rId25"/>
    <p:sldId id="476" r:id="rId26"/>
    <p:sldId id="477" r:id="rId27"/>
    <p:sldId id="478" r:id="rId28"/>
    <p:sldId id="479" r:id="rId29"/>
    <p:sldId id="481" r:id="rId30"/>
    <p:sldId id="484" r:id="rId31"/>
    <p:sldId id="485" r:id="rId32"/>
    <p:sldId id="486" r:id="rId33"/>
    <p:sldId id="487" r:id="rId34"/>
    <p:sldId id="488" r:id="rId35"/>
    <p:sldId id="490" r:id="rId36"/>
    <p:sldId id="491" r:id="rId37"/>
    <p:sldId id="495" r:id="rId38"/>
    <p:sldId id="492" r:id="rId39"/>
    <p:sldId id="337" r:id="rId40"/>
    <p:sldId id="496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05" autoAdjust="0"/>
  </p:normalViewPr>
  <p:slideViewPr>
    <p:cSldViewPr snapToGrid="0" snapToObjects="1">
      <p:cViewPr varScale="1">
        <p:scale>
          <a:sx n="93" d="100"/>
          <a:sy n="93" d="100"/>
        </p:scale>
        <p:origin x="21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A2A4B-63FD-4647-9F99-FAC24F1C3E15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6B1BB-4E72-EC46-A9B0-86387CC9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60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What are the driven forces of international trade?</a:t>
            </a:r>
            <a:r>
              <a:rPr kumimoji="1" lang="en-US" altLang="zh-CN" baseline="0" dirty="0" smtClean="0"/>
              <a:t> Tech difference.</a:t>
            </a:r>
          </a:p>
          <a:p>
            <a:r>
              <a:rPr kumimoji="1" lang="en-US" altLang="zh-CN" baseline="0" dirty="0" smtClean="0"/>
              <a:t>Comparative advantage determined the flow of foods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301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A</a:t>
            </a:r>
            <a:r>
              <a:rPr kumimoji="1" lang="en-US" altLang="zh-CN" baseline="0" dirty="0" smtClean="0"/>
              <a:t> family of isoquants including unit isoquant &amp; unit value isoquant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89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dirty="0" smtClean="0"/>
              <a:t>A</a:t>
            </a:r>
            <a:r>
              <a:rPr kumimoji="1" lang="en-US" altLang="zh-CN" baseline="0" dirty="0" smtClean="0"/>
              <a:t> family of </a:t>
            </a:r>
            <a:r>
              <a:rPr kumimoji="1" lang="en-US" altLang="zh-CN" baseline="0" dirty="0" err="1" smtClean="0"/>
              <a:t>isocosts</a:t>
            </a:r>
            <a:r>
              <a:rPr kumimoji="1" lang="en-US" altLang="zh-CN" baseline="0" dirty="0" smtClean="0"/>
              <a:t> including unit </a:t>
            </a:r>
            <a:r>
              <a:rPr kumimoji="1" lang="en-US" altLang="zh-CN" baseline="0" dirty="0" err="1" smtClean="0"/>
              <a:t>isocost</a:t>
            </a:r>
            <a:r>
              <a:rPr kumimoji="1" lang="en-US" altLang="zh-CN" baseline="0" dirty="0" smtClean="0"/>
              <a:t> &amp; unit value </a:t>
            </a:r>
            <a:r>
              <a:rPr kumimoji="1" lang="en-US" altLang="zh-CN" baseline="0" dirty="0" err="1" smtClean="0"/>
              <a:t>isocost</a:t>
            </a:r>
            <a:endParaRPr kumimoji="1" lang="zh-CN" altLang="en-US" dirty="0" smtClean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18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Definition of factor intensive: K*/L*</a:t>
            </a:r>
            <a:r>
              <a:rPr kumimoji="1" lang="en-US" altLang="zh-CN" baseline="0" dirty="0" smtClean="0"/>
              <a:t> bigger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299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69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Copy on white board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90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PPF</a:t>
            </a:r>
            <a:r>
              <a:rPr kumimoji="1" lang="en-US" altLang="zh-CN" baseline="0" dirty="0" smtClean="0"/>
              <a:t> not a straight line </a:t>
            </a:r>
            <a:r>
              <a:rPr kumimoji="1" lang="en-US" altLang="zh-CN" baseline="0" dirty="0" err="1" smtClean="0"/>
              <a:t>anymore.In</a:t>
            </a:r>
            <a:r>
              <a:rPr kumimoji="1" lang="en-US" altLang="zh-CN" baseline="0" dirty="0" smtClean="0"/>
              <a:t> </a:t>
            </a:r>
            <a:r>
              <a:rPr kumimoji="1" lang="en-US" altLang="zh-CN" baseline="0" dirty="0" err="1" smtClean="0"/>
              <a:t>Ricardian</a:t>
            </a:r>
            <a:r>
              <a:rPr kumimoji="1" lang="en-US" altLang="zh-CN" baseline="0" dirty="0" smtClean="0"/>
              <a:t> model, only one input, here we have 2 inputs which are not perfectly substitutable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At</a:t>
            </a:r>
            <a:r>
              <a:rPr kumimoji="1" lang="en-US" altLang="zh-CN" baseline="0" dirty="0" smtClean="0"/>
              <a:t> A, Qs of both goods, factor abundance matter for Qs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891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Production revenue goes to consumer as income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Rural Finance Presentation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95ABA0-C45E-3543-B53C-DE2C101BDA3F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zh-CN" alt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zh-CN" alt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zh-CN" alt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fld id="{E62825FC-8AEF-8C46-9681-56B5EC3DE137}" type="slidenum">
              <a:rPr lang="nl-NL" altLang="zh-CN"/>
              <a:pPr eaLnBrk="1" hangingPunct="1"/>
              <a:t>3</a:t>
            </a:fld>
            <a:endParaRPr lang="nl-NL" altLang="zh-CN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In</a:t>
            </a:r>
            <a:r>
              <a:rPr lang="en-US" baseline="0" dirty="0" smtClean="0"/>
              <a:t> additional to tech, other source of differences may also lead to trade</a:t>
            </a:r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2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71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fld id="{E62825FC-8AEF-8C46-9681-56B5EC3DE137}" type="slidenum">
              <a:rPr lang="nl-NL" altLang="zh-CN"/>
              <a:pPr eaLnBrk="1" hangingPunct="1"/>
              <a:t>4</a:t>
            </a:fld>
            <a:endParaRPr lang="nl-NL" altLang="zh-CN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Output more sensitive to capital investment, give example: automobile </a:t>
            </a:r>
            <a:r>
              <a:rPr lang="en-US" dirty="0" err="1" smtClean="0"/>
              <a:t>vs</a:t>
            </a:r>
            <a:r>
              <a:rPr lang="en-US" dirty="0" smtClean="0"/>
              <a:t> agricultural products</a:t>
            </a:r>
          </a:p>
          <a:p>
            <a:pPr eaLnBrk="1" hangingPunct="1"/>
            <a:r>
              <a:rPr lang="en-US" dirty="0" smtClean="0"/>
              <a:t>(K/L)1&gt;(K/L)2</a:t>
            </a:r>
          </a:p>
          <a:p>
            <a:pPr eaLnBrk="1" hangingPunct="1"/>
            <a:r>
              <a:rPr lang="en-US" dirty="0" smtClean="0"/>
              <a:t>K</a:t>
            </a:r>
            <a:r>
              <a:rPr lang="en-US" baseline="0" dirty="0" smtClean="0"/>
              <a:t> abundant: US, labor abundant: </a:t>
            </a:r>
            <a:r>
              <a:rPr lang="en-US" baseline="0" dirty="0" err="1" smtClean="0"/>
              <a:t>asian</a:t>
            </a:r>
            <a:r>
              <a:rPr lang="en-US" baseline="0" dirty="0" smtClean="0"/>
              <a:t> countries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fld id="{E62825FC-8AEF-8C46-9681-56B5EC3DE137}" type="slidenum">
              <a:rPr lang="nl-NL" altLang="zh-CN"/>
              <a:pPr eaLnBrk="1" hangingPunct="1"/>
              <a:t>5</a:t>
            </a:fld>
            <a:endParaRPr lang="nl-NL" altLang="zh-CN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firm’s input choice for one unit production-&gt;firm’s input choice for any Q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19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Marginal product large when input level low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83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Rearrange: k=c/r-w/</a:t>
            </a:r>
            <a:r>
              <a:rPr kumimoji="1" lang="en-US" altLang="zh-CN" dirty="0" err="1" smtClean="0"/>
              <a:t>rL</a:t>
            </a:r>
            <a:r>
              <a:rPr kumimoji="1" lang="en-US" altLang="zh-CN" dirty="0" smtClean="0"/>
              <a:t>, given</a:t>
            </a:r>
            <a:r>
              <a:rPr kumimoji="1" lang="en-US" altLang="zh-CN" baseline="0" dirty="0" smtClean="0"/>
              <a:t> the cost of c, the relationship b/w K &amp; L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7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Given technology, K &amp; L determined by input prices</a:t>
            </a:r>
            <a:r>
              <a:rPr kumimoji="1" lang="en-US" altLang="zh-CN" baseline="0" dirty="0" smtClean="0"/>
              <a:t> (white board)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10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C8A2FB-C4A8-864A-BEAE-CB9B3FA8CA9D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Svetlana </a:t>
            </a:r>
            <a:r>
              <a:rPr lang="en-US" dirty="0" err="1" smtClean="0"/>
              <a:t>ledyaeva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Relative factor abundance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73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Basic setup</a:t>
            </a:r>
            <a:endParaRPr kumimoji="1" lang="zh-CN" altLang="en-US" dirty="0"/>
          </a:p>
        </p:txBody>
      </p:sp>
      <p:grpSp>
        <p:nvGrpSpPr>
          <p:cNvPr id="15" name="Group 4"/>
          <p:cNvGrpSpPr>
            <a:grpSpLocks/>
          </p:cNvGrpSpPr>
          <p:nvPr/>
        </p:nvGrpSpPr>
        <p:grpSpPr bwMode="auto">
          <a:xfrm>
            <a:off x="-1" y="1693319"/>
            <a:ext cx="5317067" cy="5069634"/>
            <a:chOff x="0" y="576"/>
            <a:chExt cx="3216" cy="3447"/>
          </a:xfrm>
        </p:grpSpPr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576" y="576"/>
              <a:ext cx="0" cy="3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576" y="3792"/>
              <a:ext cx="26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0" y="672"/>
              <a:ext cx="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/>
                <a:t>Capital</a:t>
              </a: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2592" y="3792"/>
              <a:ext cx="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/>
                <a:t>Labour</a:t>
              </a:r>
            </a:p>
          </p:txBody>
        </p:sp>
      </p:grpSp>
      <p:grpSp>
        <p:nvGrpSpPr>
          <p:cNvPr id="26" name="Group 12"/>
          <p:cNvGrpSpPr>
            <a:grpSpLocks/>
          </p:cNvGrpSpPr>
          <p:nvPr/>
        </p:nvGrpSpPr>
        <p:grpSpPr bwMode="auto">
          <a:xfrm>
            <a:off x="1083732" y="1845718"/>
            <a:ext cx="4106839" cy="3472413"/>
            <a:chOff x="672" y="672"/>
            <a:chExt cx="2484" cy="2361"/>
          </a:xfrm>
        </p:grpSpPr>
        <p:sp>
          <p:nvSpPr>
            <p:cNvPr id="27" name="Freeform 13"/>
            <p:cNvSpPr>
              <a:spLocks/>
            </p:cNvSpPr>
            <p:nvPr/>
          </p:nvSpPr>
          <p:spPr bwMode="auto">
            <a:xfrm>
              <a:off x="672" y="672"/>
              <a:ext cx="2484" cy="2361"/>
            </a:xfrm>
            <a:custGeom>
              <a:avLst/>
              <a:gdLst>
                <a:gd name="T0" fmla="*/ 0 w 2484"/>
                <a:gd name="T1" fmla="*/ 0 h 2361"/>
                <a:gd name="T2" fmla="*/ 27 w 2484"/>
                <a:gd name="T3" fmla="*/ 198 h 2361"/>
                <a:gd name="T4" fmla="*/ 57 w 2484"/>
                <a:gd name="T5" fmla="*/ 468 h 2361"/>
                <a:gd name="T6" fmla="*/ 92 w 2484"/>
                <a:gd name="T7" fmla="*/ 750 h 2361"/>
                <a:gd name="T8" fmla="*/ 157 w 2484"/>
                <a:gd name="T9" fmla="*/ 1050 h 2361"/>
                <a:gd name="T10" fmla="*/ 239 w 2484"/>
                <a:gd name="T11" fmla="*/ 1291 h 2361"/>
                <a:gd name="T12" fmla="*/ 392 w 2484"/>
                <a:gd name="T13" fmla="*/ 1579 h 2361"/>
                <a:gd name="T14" fmla="*/ 615 w 2484"/>
                <a:gd name="T15" fmla="*/ 1802 h 2361"/>
                <a:gd name="T16" fmla="*/ 856 w 2484"/>
                <a:gd name="T17" fmla="*/ 1967 h 2361"/>
                <a:gd name="T18" fmla="*/ 1144 w 2484"/>
                <a:gd name="T19" fmla="*/ 2085 h 2361"/>
                <a:gd name="T20" fmla="*/ 1532 w 2484"/>
                <a:gd name="T21" fmla="*/ 2202 h 2361"/>
                <a:gd name="T22" fmla="*/ 1920 w 2484"/>
                <a:gd name="T23" fmla="*/ 2273 h 2361"/>
                <a:gd name="T24" fmla="*/ 2308 w 2484"/>
                <a:gd name="T25" fmla="*/ 2343 h 2361"/>
                <a:gd name="T26" fmla="*/ 2484 w 2484"/>
                <a:gd name="T27" fmla="*/ 2361 h 236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84" h="2361">
                  <a:moveTo>
                    <a:pt x="0" y="0"/>
                  </a:moveTo>
                  <a:cubicBezTo>
                    <a:pt x="9" y="60"/>
                    <a:pt x="18" y="120"/>
                    <a:pt x="27" y="198"/>
                  </a:cubicBezTo>
                  <a:cubicBezTo>
                    <a:pt x="36" y="276"/>
                    <a:pt x="46" y="376"/>
                    <a:pt x="57" y="468"/>
                  </a:cubicBezTo>
                  <a:cubicBezTo>
                    <a:pt x="68" y="560"/>
                    <a:pt x="75" y="653"/>
                    <a:pt x="92" y="750"/>
                  </a:cubicBezTo>
                  <a:cubicBezTo>
                    <a:pt x="109" y="847"/>
                    <a:pt x="132" y="960"/>
                    <a:pt x="157" y="1050"/>
                  </a:cubicBezTo>
                  <a:cubicBezTo>
                    <a:pt x="182" y="1140"/>
                    <a:pt x="200" y="1203"/>
                    <a:pt x="239" y="1291"/>
                  </a:cubicBezTo>
                  <a:cubicBezTo>
                    <a:pt x="278" y="1379"/>
                    <a:pt x="329" y="1494"/>
                    <a:pt x="392" y="1579"/>
                  </a:cubicBezTo>
                  <a:cubicBezTo>
                    <a:pt x="455" y="1664"/>
                    <a:pt x="538" y="1737"/>
                    <a:pt x="615" y="1802"/>
                  </a:cubicBezTo>
                  <a:cubicBezTo>
                    <a:pt x="692" y="1867"/>
                    <a:pt x="768" y="1920"/>
                    <a:pt x="856" y="1967"/>
                  </a:cubicBezTo>
                  <a:cubicBezTo>
                    <a:pt x="944" y="2014"/>
                    <a:pt x="1032" y="2046"/>
                    <a:pt x="1144" y="2085"/>
                  </a:cubicBezTo>
                  <a:cubicBezTo>
                    <a:pt x="1256" y="2124"/>
                    <a:pt x="1403" y="2171"/>
                    <a:pt x="1532" y="2202"/>
                  </a:cubicBezTo>
                  <a:cubicBezTo>
                    <a:pt x="1661" y="2233"/>
                    <a:pt x="1791" y="2250"/>
                    <a:pt x="1920" y="2273"/>
                  </a:cubicBezTo>
                  <a:cubicBezTo>
                    <a:pt x="2049" y="2296"/>
                    <a:pt x="2214" y="2328"/>
                    <a:pt x="2308" y="2343"/>
                  </a:cubicBezTo>
                  <a:cubicBezTo>
                    <a:pt x="2402" y="2358"/>
                    <a:pt x="2443" y="2359"/>
                    <a:pt x="2484" y="2361"/>
                  </a:cubicBezTo>
                </a:path>
              </a:pathLst>
            </a:custGeom>
            <a:solidFill>
              <a:srgbClr val="CCFFFF"/>
            </a:solidFill>
            <a:ln w="2857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AutoShape 14"/>
            <p:cNvSpPr>
              <a:spLocks noChangeArrowheads="1"/>
            </p:cNvSpPr>
            <p:nvPr/>
          </p:nvSpPr>
          <p:spPr bwMode="auto">
            <a:xfrm rot="10800000">
              <a:off x="672" y="672"/>
              <a:ext cx="2448" cy="2352"/>
            </a:xfrm>
            <a:prstGeom prst="rtTriangle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1066799" y="1998118"/>
            <a:ext cx="66132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M=1</a:t>
            </a:r>
          </a:p>
        </p:txBody>
      </p:sp>
      <p:grpSp>
        <p:nvGrpSpPr>
          <p:cNvPr id="30" name="Group 33"/>
          <p:cNvGrpSpPr>
            <a:grpSpLocks/>
          </p:cNvGrpSpPr>
          <p:nvPr/>
        </p:nvGrpSpPr>
        <p:grpSpPr bwMode="auto">
          <a:xfrm>
            <a:off x="952425" y="2192852"/>
            <a:ext cx="4247371" cy="4235725"/>
            <a:chOff x="599" y="912"/>
            <a:chExt cx="2569" cy="288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>
              <a:off x="599" y="912"/>
              <a:ext cx="2569" cy="28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Text Box 19"/>
            <p:cNvSpPr txBox="1">
              <a:spLocks noChangeArrowheads="1"/>
            </p:cNvSpPr>
            <p:nvPr/>
          </p:nvSpPr>
          <p:spPr bwMode="auto">
            <a:xfrm rot="2946885">
              <a:off x="1155" y="1677"/>
              <a:ext cx="78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sz="1600">
                  <a:solidFill>
                    <a:srgbClr val="FF0000"/>
                  </a:solidFill>
                </a:rPr>
                <a:t>slope = -w/r</a:t>
              </a:r>
            </a:p>
          </p:txBody>
        </p:sp>
      </p:grpSp>
      <p:sp>
        <p:nvSpPr>
          <p:cNvPr id="34" name="Line 20"/>
          <p:cNvSpPr>
            <a:spLocks noChangeShapeType="1"/>
          </p:cNvSpPr>
          <p:nvPr/>
        </p:nvSpPr>
        <p:spPr bwMode="auto">
          <a:xfrm>
            <a:off x="931332" y="3403587"/>
            <a:ext cx="3095009" cy="303560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5" name="Group 32"/>
          <p:cNvGrpSpPr>
            <a:grpSpLocks/>
          </p:cNvGrpSpPr>
          <p:nvPr/>
        </p:nvGrpSpPr>
        <p:grpSpPr bwMode="auto">
          <a:xfrm>
            <a:off x="554566" y="4182521"/>
            <a:ext cx="1484679" cy="2573790"/>
            <a:chOff x="328" y="2208"/>
            <a:chExt cx="898" cy="1750"/>
          </a:xfrm>
        </p:grpSpPr>
        <p:sp>
          <p:nvSpPr>
            <p:cNvPr id="36" name="Line 22"/>
            <p:cNvSpPr>
              <a:spLocks noChangeShapeType="1"/>
            </p:cNvSpPr>
            <p:nvPr/>
          </p:nvSpPr>
          <p:spPr bwMode="auto">
            <a:xfrm>
              <a:off x="1104" y="2304"/>
              <a:ext cx="0" cy="14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flipH="1">
              <a:off x="576" y="2304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Text Box 24"/>
            <p:cNvSpPr txBox="1">
              <a:spLocks noChangeArrowheads="1"/>
            </p:cNvSpPr>
            <p:nvPr/>
          </p:nvSpPr>
          <p:spPr bwMode="auto">
            <a:xfrm>
              <a:off x="1006" y="3707"/>
              <a:ext cx="220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i="1" u="sng" dirty="0">
                  <a:solidFill>
                    <a:srgbClr val="0000FF"/>
                  </a:solidFill>
                </a:rPr>
                <a:t>L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28" y="2208"/>
              <a:ext cx="238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i="1" u="sng" dirty="0">
                  <a:solidFill>
                    <a:srgbClr val="0000FF"/>
                  </a:solidFill>
                </a:rPr>
                <a:t>K</a:t>
              </a:r>
            </a:p>
          </p:txBody>
        </p:sp>
      </p:grpSp>
      <p:grpSp>
        <p:nvGrpSpPr>
          <p:cNvPr id="40" name="Group 29"/>
          <p:cNvGrpSpPr>
            <a:grpSpLocks/>
          </p:cNvGrpSpPr>
          <p:nvPr/>
        </p:nvGrpSpPr>
        <p:grpSpPr bwMode="auto">
          <a:xfrm>
            <a:off x="1066799" y="3064918"/>
            <a:ext cx="3333087" cy="2894412"/>
            <a:chOff x="672" y="1440"/>
            <a:chExt cx="2016" cy="1968"/>
          </a:xfrm>
        </p:grpSpPr>
        <p:sp>
          <p:nvSpPr>
            <p:cNvPr id="41" name="AutoShape 26"/>
            <p:cNvSpPr>
              <a:spLocks noChangeArrowheads="1"/>
            </p:cNvSpPr>
            <p:nvPr/>
          </p:nvSpPr>
          <p:spPr bwMode="auto">
            <a:xfrm rot="8356074">
              <a:off x="672" y="1440"/>
              <a:ext cx="336" cy="96"/>
            </a:xfrm>
            <a:prstGeom prst="rightArrow">
              <a:avLst>
                <a:gd name="adj1" fmla="val 50000"/>
                <a:gd name="adj2" fmla="val 87500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" name="AutoShape 27"/>
            <p:cNvSpPr>
              <a:spLocks noChangeArrowheads="1"/>
            </p:cNvSpPr>
            <p:nvPr/>
          </p:nvSpPr>
          <p:spPr bwMode="auto">
            <a:xfrm rot="8356074">
              <a:off x="2352" y="3312"/>
              <a:ext cx="336" cy="96"/>
            </a:xfrm>
            <a:prstGeom prst="rightArrow">
              <a:avLst>
                <a:gd name="adj1" fmla="val 50000"/>
                <a:gd name="adj2" fmla="val 87500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3" name="Line 28"/>
          <p:cNvSpPr>
            <a:spLocks noChangeShapeType="1"/>
          </p:cNvSpPr>
          <p:nvPr/>
        </p:nvSpPr>
        <p:spPr bwMode="auto">
          <a:xfrm>
            <a:off x="931333" y="3793040"/>
            <a:ext cx="2726267" cy="263017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4" name="Group 31"/>
          <p:cNvGrpSpPr>
            <a:grpSpLocks/>
          </p:cNvGrpSpPr>
          <p:nvPr/>
        </p:nvGrpSpPr>
        <p:grpSpPr bwMode="auto">
          <a:xfrm>
            <a:off x="1515532" y="4258721"/>
            <a:ext cx="396796" cy="410336"/>
            <a:chOff x="912" y="2256"/>
            <a:chExt cx="240" cy="279"/>
          </a:xfrm>
        </p:grpSpPr>
        <p:sp>
          <p:nvSpPr>
            <p:cNvPr id="45" name="Oval 21"/>
            <p:cNvSpPr>
              <a:spLocks noChangeArrowheads="1"/>
            </p:cNvSpPr>
            <p:nvPr/>
          </p:nvSpPr>
          <p:spPr bwMode="auto">
            <a:xfrm>
              <a:off x="1056" y="2256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" name="Text Box 30"/>
            <p:cNvSpPr txBox="1">
              <a:spLocks noChangeArrowheads="1"/>
            </p:cNvSpPr>
            <p:nvPr/>
          </p:nvSpPr>
          <p:spPr bwMode="auto">
            <a:xfrm>
              <a:off x="912" y="2304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/>
                <a:t>A</a:t>
              </a:r>
            </a:p>
          </p:txBody>
        </p:sp>
      </p:grp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5384802" y="1803381"/>
            <a:ext cx="3657600" cy="454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Firm max profit </a:t>
            </a:r>
            <a:r>
              <a:rPr lang="en-US" sz="20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000" dirty="0" smtClean="0">
                <a:solidFill>
                  <a:srgbClr val="000000"/>
                </a:solidFill>
                <a:ea typeface="Wingdings"/>
                <a:cs typeface="Wingdings"/>
                <a:sym typeface="Wingdings"/>
              </a:rPr>
              <a:t> choose </a:t>
            </a:r>
            <a:r>
              <a:rPr lang="en-US" sz="2000" b="1" dirty="0" smtClean="0">
                <a:solidFill>
                  <a:srgbClr val="000000"/>
                </a:solidFill>
                <a:ea typeface="Wingdings"/>
                <a:cs typeface="Wingdings"/>
                <a:sym typeface="Wingdings"/>
              </a:rPr>
              <a:t>K</a:t>
            </a:r>
            <a:r>
              <a:rPr lang="en-US" sz="2000" dirty="0" smtClean="0">
                <a:solidFill>
                  <a:srgbClr val="000000"/>
                </a:solidFill>
                <a:ea typeface="Wingdings"/>
                <a:cs typeface="Wingdings"/>
                <a:sym typeface="Wingdings"/>
              </a:rPr>
              <a:t> &amp; </a:t>
            </a:r>
            <a:r>
              <a:rPr lang="en-US" sz="2000" b="1" dirty="0" smtClean="0">
                <a:solidFill>
                  <a:srgbClr val="000000"/>
                </a:solidFill>
                <a:ea typeface="Wingdings"/>
                <a:cs typeface="Wingdings"/>
                <a:sym typeface="Wingdings"/>
              </a:rPr>
              <a:t>L</a:t>
            </a:r>
            <a:r>
              <a:rPr lang="en-US" sz="2000" dirty="0" smtClean="0">
                <a:solidFill>
                  <a:srgbClr val="000000"/>
                </a:solidFill>
                <a:ea typeface="Wingdings"/>
                <a:cs typeface="Wingdings"/>
                <a:sym typeface="Wingdings"/>
              </a:rPr>
              <a:t> along the unit isoquant to min cost</a:t>
            </a:r>
            <a:endParaRPr lang="en-US" sz="2000" dirty="0" smtClean="0">
              <a:solidFill>
                <a:srgbClr val="000000"/>
              </a:solidFill>
            </a:endParaRPr>
          </a:p>
          <a:p>
            <a:pPr algn="l">
              <a:lnSpc>
                <a:spcPct val="150000"/>
              </a:lnSpc>
            </a:pPr>
            <a:endParaRPr lang="en-US" sz="2000" dirty="0" smtClean="0">
              <a:solidFill>
                <a:srgbClr val="000000"/>
              </a:solidFill>
            </a:endParaRP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Solution:</a:t>
            </a:r>
            <a:r>
              <a:rPr lang="en-US" altLang="zh-CN" sz="2000" dirty="0" smtClean="0">
                <a:solidFill>
                  <a:srgbClr val="000000"/>
                </a:solidFill>
              </a:rPr>
              <a:t> when unit isoquant is tangent to 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isocost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algn="l">
              <a:lnSpc>
                <a:spcPct val="150000"/>
              </a:lnSpc>
              <a:buFontTx/>
              <a:buChar char="•"/>
            </a:pPr>
            <a:endParaRPr lang="en-US" altLang="zh-CN" sz="200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point A: </a:t>
            </a:r>
            <a:r>
              <a:rPr lang="en-US" altLang="zh-CN" sz="2000" dirty="0" smtClean="0">
                <a:solidFill>
                  <a:srgbClr val="000000"/>
                </a:solidFill>
              </a:rPr>
              <a:t>Slope of isoquant = slope of 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isocost</a:t>
            </a:r>
            <a:r>
              <a:rPr lang="en-US" altLang="zh-CN" sz="2000" dirty="0" smtClean="0">
                <a:solidFill>
                  <a:srgbClr val="000000"/>
                </a:solidFill>
              </a:rPr>
              <a:t> =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-</a:t>
            </a:r>
            <a:r>
              <a:rPr lang="en-US" altLang="zh-CN" b="1" dirty="0" smtClean="0">
                <a:solidFill>
                  <a:srgbClr val="000000"/>
                </a:solidFill>
              </a:rPr>
              <a:t>(</a:t>
            </a:r>
            <a:r>
              <a:rPr lang="en-US" altLang="zh-CN" b="1" dirty="0">
                <a:solidFill>
                  <a:srgbClr val="000000"/>
                </a:solidFill>
              </a:rPr>
              <a:t>w/r</a:t>
            </a:r>
            <a:r>
              <a:rPr lang="en-US" altLang="zh-CN" b="1" dirty="0" smtClean="0">
                <a:solidFill>
                  <a:srgbClr val="000000"/>
                </a:solidFill>
              </a:rPr>
              <a:t>)</a:t>
            </a:r>
            <a:endParaRPr lang="nl-NL" altLang="zh-CN" b="1" dirty="0" smtClean="0"/>
          </a:p>
          <a:p>
            <a:pPr algn="l">
              <a:lnSpc>
                <a:spcPct val="150000"/>
              </a:lnSpc>
              <a:buFontTx/>
              <a:buChar char="•"/>
            </a:pPr>
            <a:endParaRPr lang="nl-NL" altLang="zh-CN" dirty="0"/>
          </a:p>
        </p:txBody>
      </p:sp>
    </p:spTree>
    <p:extLst>
      <p:ext uri="{BB962C8B-B14F-4D97-AF65-F5344CB8AC3E}">
        <p14:creationId xmlns:p14="http://schemas.microsoft.com/office/powerpoint/2010/main" val="350981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Factor price equalization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769533"/>
            <a:ext cx="8449733" cy="5223933"/>
          </a:xfrm>
        </p:spPr>
        <p:txBody>
          <a:bodyPr>
            <a:normAutofit/>
          </a:bodyPr>
          <a:lstStyle/>
          <a:p>
            <a:endParaRPr lang="en-US" altLang="zh-CN" sz="2800" dirty="0" smtClean="0"/>
          </a:p>
          <a:p>
            <a:r>
              <a:rPr lang="en-US" altLang="zh-CN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Hence, optimal input choices are determined by factor prices</a:t>
            </a:r>
          </a:p>
          <a:p>
            <a:endParaRPr lang="en-US" altLang="zh-CN" sz="2800" dirty="0" smtClean="0"/>
          </a:p>
          <a:p>
            <a:r>
              <a:rPr lang="en-US" altLang="zh-CN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question: </a:t>
            </a:r>
            <a:r>
              <a:rPr lang="en-US" altLang="zh-CN" sz="2800" dirty="0" smtClean="0"/>
              <a:t>how are factor prices determined?</a:t>
            </a:r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We show in the following Lerner diagram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3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Factor price equalization</a:t>
            </a:r>
            <a:endParaRPr kumimoji="1" lang="zh-CN" altLang="en-US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5486400" y="1913450"/>
            <a:ext cx="3429000" cy="3206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unit value i</a:t>
            </a:r>
            <a:r>
              <a:rPr lang="en-US" sz="20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soquant</a:t>
            </a:r>
            <a:r>
              <a:rPr lang="en-US" sz="2000" dirty="0">
                <a:solidFill>
                  <a:srgbClr val="000000"/>
                </a:solidFill>
              </a:rPr>
              <a:t> = </a:t>
            </a:r>
            <a:r>
              <a:rPr lang="en-US" sz="2000" dirty="0" smtClean="0">
                <a:solidFill>
                  <a:srgbClr val="0000FF"/>
                </a:solidFill>
              </a:rPr>
              <a:t>input </a:t>
            </a:r>
            <a:r>
              <a:rPr lang="en-US" sz="2000" dirty="0" smtClean="0">
                <a:solidFill>
                  <a:srgbClr val="000000"/>
                </a:solidFill>
              </a:rPr>
              <a:t>needed </a:t>
            </a:r>
            <a:r>
              <a:rPr lang="en-US" sz="2000" dirty="0">
                <a:solidFill>
                  <a:srgbClr val="000000"/>
                </a:solidFill>
              </a:rPr>
              <a:t>to produce </a:t>
            </a:r>
            <a:r>
              <a:rPr lang="en-US" sz="2000" dirty="0">
                <a:solidFill>
                  <a:srgbClr val="0000FF"/>
                </a:solidFill>
              </a:rPr>
              <a:t>one unit</a:t>
            </a:r>
            <a:r>
              <a:rPr lang="en-US" sz="2000" dirty="0">
                <a:solidFill>
                  <a:srgbClr val="000000"/>
                </a:solidFill>
              </a:rPr>
              <a:t> of </a:t>
            </a:r>
            <a:r>
              <a:rPr lang="en-US" sz="2000" dirty="0">
                <a:solidFill>
                  <a:srgbClr val="0000FF"/>
                </a:solidFill>
              </a:rPr>
              <a:t>value</a:t>
            </a: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shows different combinations of </a:t>
            </a:r>
            <a:r>
              <a:rPr lang="en-US" sz="2000" b="1" dirty="0" smtClean="0">
                <a:solidFill>
                  <a:srgbClr val="000000"/>
                </a:solidFill>
              </a:rPr>
              <a:t>K</a:t>
            </a:r>
            <a:r>
              <a:rPr lang="en-US" sz="2000" dirty="0" smtClean="0">
                <a:solidFill>
                  <a:srgbClr val="000000"/>
                </a:solidFill>
              </a:rPr>
              <a:t> &amp; </a:t>
            </a:r>
            <a:r>
              <a:rPr lang="en-US" sz="2000" b="1" dirty="0" smtClean="0">
                <a:solidFill>
                  <a:srgbClr val="000000"/>
                </a:solidFill>
              </a:rPr>
              <a:t>L</a:t>
            </a:r>
            <a:r>
              <a:rPr lang="en-US" sz="2000" dirty="0" smtClean="0">
                <a:solidFill>
                  <a:srgbClr val="000000"/>
                </a:solidFill>
              </a:rPr>
              <a:t> to produce the same amount of output, </a:t>
            </a:r>
            <a:r>
              <a:rPr lang="en-US" sz="2000" b="1" dirty="0" smtClean="0">
                <a:solidFill>
                  <a:srgbClr val="000000"/>
                </a:solidFill>
              </a:rPr>
              <a:t>1/p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914400" y="1964271"/>
            <a:ext cx="0" cy="43772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914400" y="6296549"/>
            <a:ext cx="4191000" cy="11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0" y="1845718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/>
              <a:t>Capital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971800" y="6358460"/>
            <a:ext cx="7745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Labor</a:t>
            </a:r>
            <a:endParaRPr lang="en-US" dirty="0"/>
          </a:p>
        </p:txBody>
      </p: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1066800" y="1913450"/>
            <a:ext cx="3943350" cy="3748088"/>
            <a:chOff x="672" y="672"/>
            <a:chExt cx="2484" cy="2361"/>
          </a:xfrm>
        </p:grpSpPr>
        <p:grpSp>
          <p:nvGrpSpPr>
            <p:cNvPr id="13" name="Group 13"/>
            <p:cNvGrpSpPr>
              <a:grpSpLocks/>
            </p:cNvGrpSpPr>
            <p:nvPr/>
          </p:nvGrpSpPr>
          <p:grpSpPr bwMode="auto">
            <a:xfrm>
              <a:off x="672" y="672"/>
              <a:ext cx="2484" cy="2361"/>
              <a:chOff x="672" y="672"/>
              <a:chExt cx="2484" cy="2361"/>
            </a:xfrm>
          </p:grpSpPr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672" y="672"/>
                <a:ext cx="2484" cy="2361"/>
              </a:xfrm>
              <a:custGeom>
                <a:avLst/>
                <a:gdLst>
                  <a:gd name="T0" fmla="*/ 0 w 2484"/>
                  <a:gd name="T1" fmla="*/ 0 h 2361"/>
                  <a:gd name="T2" fmla="*/ 27 w 2484"/>
                  <a:gd name="T3" fmla="*/ 198 h 2361"/>
                  <a:gd name="T4" fmla="*/ 57 w 2484"/>
                  <a:gd name="T5" fmla="*/ 468 h 2361"/>
                  <a:gd name="T6" fmla="*/ 92 w 2484"/>
                  <a:gd name="T7" fmla="*/ 750 h 2361"/>
                  <a:gd name="T8" fmla="*/ 157 w 2484"/>
                  <a:gd name="T9" fmla="*/ 1050 h 2361"/>
                  <a:gd name="T10" fmla="*/ 239 w 2484"/>
                  <a:gd name="T11" fmla="*/ 1291 h 2361"/>
                  <a:gd name="T12" fmla="*/ 392 w 2484"/>
                  <a:gd name="T13" fmla="*/ 1579 h 2361"/>
                  <a:gd name="T14" fmla="*/ 615 w 2484"/>
                  <a:gd name="T15" fmla="*/ 1802 h 2361"/>
                  <a:gd name="T16" fmla="*/ 856 w 2484"/>
                  <a:gd name="T17" fmla="*/ 1967 h 2361"/>
                  <a:gd name="T18" fmla="*/ 1144 w 2484"/>
                  <a:gd name="T19" fmla="*/ 2085 h 2361"/>
                  <a:gd name="T20" fmla="*/ 1532 w 2484"/>
                  <a:gd name="T21" fmla="*/ 2202 h 2361"/>
                  <a:gd name="T22" fmla="*/ 1920 w 2484"/>
                  <a:gd name="T23" fmla="*/ 2273 h 2361"/>
                  <a:gd name="T24" fmla="*/ 2308 w 2484"/>
                  <a:gd name="T25" fmla="*/ 2343 h 2361"/>
                  <a:gd name="T26" fmla="*/ 2484 w 2484"/>
                  <a:gd name="T27" fmla="*/ 2361 h 23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484" h="2361">
                    <a:moveTo>
                      <a:pt x="0" y="0"/>
                    </a:moveTo>
                    <a:cubicBezTo>
                      <a:pt x="9" y="60"/>
                      <a:pt x="18" y="120"/>
                      <a:pt x="27" y="198"/>
                    </a:cubicBezTo>
                    <a:cubicBezTo>
                      <a:pt x="36" y="276"/>
                      <a:pt x="46" y="376"/>
                      <a:pt x="57" y="468"/>
                    </a:cubicBezTo>
                    <a:cubicBezTo>
                      <a:pt x="68" y="560"/>
                      <a:pt x="75" y="653"/>
                      <a:pt x="92" y="750"/>
                    </a:cubicBezTo>
                    <a:cubicBezTo>
                      <a:pt x="109" y="847"/>
                      <a:pt x="132" y="960"/>
                      <a:pt x="157" y="1050"/>
                    </a:cubicBezTo>
                    <a:cubicBezTo>
                      <a:pt x="182" y="1140"/>
                      <a:pt x="200" y="1203"/>
                      <a:pt x="239" y="1291"/>
                    </a:cubicBezTo>
                    <a:cubicBezTo>
                      <a:pt x="278" y="1379"/>
                      <a:pt x="329" y="1494"/>
                      <a:pt x="392" y="1579"/>
                    </a:cubicBezTo>
                    <a:cubicBezTo>
                      <a:pt x="455" y="1664"/>
                      <a:pt x="538" y="1737"/>
                      <a:pt x="615" y="1802"/>
                    </a:cubicBezTo>
                    <a:cubicBezTo>
                      <a:pt x="692" y="1867"/>
                      <a:pt x="768" y="1920"/>
                      <a:pt x="856" y="1967"/>
                    </a:cubicBezTo>
                    <a:cubicBezTo>
                      <a:pt x="944" y="2014"/>
                      <a:pt x="1032" y="2046"/>
                      <a:pt x="1144" y="2085"/>
                    </a:cubicBezTo>
                    <a:cubicBezTo>
                      <a:pt x="1256" y="2124"/>
                      <a:pt x="1403" y="2171"/>
                      <a:pt x="1532" y="2202"/>
                    </a:cubicBezTo>
                    <a:cubicBezTo>
                      <a:pt x="1661" y="2233"/>
                      <a:pt x="1791" y="2250"/>
                      <a:pt x="1920" y="2273"/>
                    </a:cubicBezTo>
                    <a:cubicBezTo>
                      <a:pt x="2049" y="2296"/>
                      <a:pt x="2214" y="2328"/>
                      <a:pt x="2308" y="2343"/>
                    </a:cubicBezTo>
                    <a:cubicBezTo>
                      <a:pt x="2402" y="2358"/>
                      <a:pt x="2443" y="2359"/>
                      <a:pt x="2484" y="2361"/>
                    </a:cubicBezTo>
                  </a:path>
                </a:pathLst>
              </a:custGeom>
              <a:solidFill>
                <a:srgbClr val="CCFFFF">
                  <a:alpha val="50195"/>
                </a:srgbClr>
              </a:solidFill>
              <a:ln w="2857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" name="AutoShape 15"/>
              <p:cNvSpPr>
                <a:spLocks noChangeArrowheads="1"/>
              </p:cNvSpPr>
              <p:nvPr/>
            </p:nvSpPr>
            <p:spPr bwMode="auto">
              <a:xfrm rot="10800000">
                <a:off x="672" y="672"/>
                <a:ext cx="2448" cy="2352"/>
              </a:xfrm>
              <a:prstGeom prst="rtTriangle">
                <a:avLst/>
              </a:prstGeom>
              <a:solidFill>
                <a:srgbClr val="CC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672" y="672"/>
              <a:ext cx="5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000FF"/>
                  </a:solidFill>
                </a:rPr>
                <a:t>Q=</a:t>
              </a:r>
              <a:r>
                <a:rPr lang="en-US" dirty="0">
                  <a:solidFill>
                    <a:srgbClr val="0000FF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p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589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Factor price equalization</a:t>
            </a:r>
            <a:endParaRPr kumimoji="1" lang="zh-CN" altLang="en-US" dirty="0"/>
          </a:p>
        </p:txBody>
      </p:sp>
      <p:grpSp>
        <p:nvGrpSpPr>
          <p:cNvPr id="29" name="Group 4"/>
          <p:cNvGrpSpPr>
            <a:grpSpLocks/>
          </p:cNvGrpSpPr>
          <p:nvPr/>
        </p:nvGrpSpPr>
        <p:grpSpPr bwMode="auto">
          <a:xfrm>
            <a:off x="0" y="1822442"/>
            <a:ext cx="5105400" cy="4970463"/>
            <a:chOff x="0" y="892"/>
            <a:chExt cx="3216" cy="3131"/>
          </a:xfrm>
        </p:grpSpPr>
        <p:sp>
          <p:nvSpPr>
            <p:cNvPr id="30" name="Line 5"/>
            <p:cNvSpPr>
              <a:spLocks noChangeShapeType="1"/>
            </p:cNvSpPr>
            <p:nvPr/>
          </p:nvSpPr>
          <p:spPr bwMode="auto">
            <a:xfrm>
              <a:off x="576" y="949"/>
              <a:ext cx="0" cy="28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Line 6"/>
            <p:cNvSpPr>
              <a:spLocks noChangeShapeType="1"/>
            </p:cNvSpPr>
            <p:nvPr/>
          </p:nvSpPr>
          <p:spPr bwMode="auto">
            <a:xfrm>
              <a:off x="576" y="3792"/>
              <a:ext cx="26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0" y="892"/>
              <a:ext cx="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/>
                <a:t>Capital</a:t>
              </a: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2592" y="3792"/>
              <a:ext cx="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/>
                <a:t>Labour</a:t>
              </a:r>
            </a:p>
          </p:txBody>
        </p:sp>
      </p:grpSp>
      <p:sp>
        <p:nvSpPr>
          <p:cNvPr id="34" name="AutoShape 28"/>
          <p:cNvSpPr>
            <a:spLocks noChangeArrowheads="1"/>
          </p:cNvSpPr>
          <p:nvPr/>
        </p:nvSpPr>
        <p:spPr bwMode="auto">
          <a:xfrm flipH="1">
            <a:off x="2057400" y="4597392"/>
            <a:ext cx="533400" cy="381000"/>
          </a:xfrm>
          <a:custGeom>
            <a:avLst/>
            <a:gdLst>
              <a:gd name="T0" fmla="*/ 8006260 w 21600"/>
              <a:gd name="T1" fmla="*/ 79022 h 21600"/>
              <a:gd name="T2" fmla="*/ 3958322 w 21600"/>
              <a:gd name="T3" fmla="*/ 800858 h 21600"/>
              <a:gd name="T4" fmla="*/ 7608062 w 21600"/>
              <a:gd name="T5" fmla="*/ 998732 h 21600"/>
              <a:gd name="T6" fmla="*/ 13122010 w 21600"/>
              <a:gd name="T7" fmla="*/ 806450 h 21600"/>
              <a:gd name="T8" fmla="*/ 12643926 w 21600"/>
              <a:gd name="T9" fmla="*/ 2644299 h 21600"/>
              <a:gd name="T10" fmla="*/ 9041747 w 21600"/>
              <a:gd name="T11" fmla="*/ 240068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970" y="6075"/>
                </a:moveTo>
                <a:cubicBezTo>
                  <a:pt x="15500" y="4154"/>
                  <a:pt x="13219" y="3028"/>
                  <a:pt x="10800" y="3028"/>
                </a:cubicBezTo>
                <a:cubicBezTo>
                  <a:pt x="9543" y="3027"/>
                  <a:pt x="8306" y="3332"/>
                  <a:pt x="7193" y="3915"/>
                </a:cubicBezTo>
                <a:lnTo>
                  <a:pt x="5788" y="1233"/>
                </a:lnTo>
                <a:cubicBezTo>
                  <a:pt x="7334" y="423"/>
                  <a:pt x="9054" y="-1"/>
                  <a:pt x="10800" y="0"/>
                </a:cubicBezTo>
                <a:cubicBezTo>
                  <a:pt x="14161" y="0"/>
                  <a:pt x="17331" y="1565"/>
                  <a:pt x="19375" y="4234"/>
                </a:cubicBezTo>
                <a:lnTo>
                  <a:pt x="21518" y="2592"/>
                </a:lnTo>
                <a:lnTo>
                  <a:pt x="20734" y="8499"/>
                </a:lnTo>
                <a:lnTo>
                  <a:pt x="14827" y="7716"/>
                </a:lnTo>
                <a:lnTo>
                  <a:pt x="16970" y="6075"/>
                </a:lnTo>
                <a:close/>
              </a:path>
            </a:pathLst>
          </a:cu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381000" y="2311392"/>
            <a:ext cx="3695700" cy="4481513"/>
            <a:chOff x="240" y="1200"/>
            <a:chExt cx="2328" cy="2823"/>
          </a:xfrm>
        </p:grpSpPr>
        <p:grpSp>
          <p:nvGrpSpPr>
            <p:cNvPr id="36" name="Group 30"/>
            <p:cNvGrpSpPr>
              <a:grpSpLocks/>
            </p:cNvGrpSpPr>
            <p:nvPr/>
          </p:nvGrpSpPr>
          <p:grpSpPr bwMode="auto">
            <a:xfrm>
              <a:off x="240" y="1200"/>
              <a:ext cx="2328" cy="2823"/>
              <a:chOff x="240" y="1200"/>
              <a:chExt cx="2328" cy="2823"/>
            </a:xfrm>
          </p:grpSpPr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>
                <a:off x="576" y="1344"/>
                <a:ext cx="1872" cy="244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" name="Text Box 25"/>
              <p:cNvSpPr txBox="1">
                <a:spLocks noChangeArrowheads="1"/>
              </p:cNvSpPr>
              <p:nvPr/>
            </p:nvSpPr>
            <p:spPr bwMode="auto">
              <a:xfrm>
                <a:off x="240" y="1200"/>
                <a:ext cx="33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0000"/>
                    </a:solidFill>
                  </a:rPr>
                  <a:t>1/r</a:t>
                </a:r>
                <a:r>
                  <a:rPr lang="en-US" baseline="-25000">
                    <a:solidFill>
                      <a:srgbClr val="FF0000"/>
                    </a:solidFill>
                  </a:rPr>
                  <a:t>0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Text Box 26"/>
              <p:cNvSpPr txBox="1">
                <a:spLocks noChangeArrowheads="1"/>
              </p:cNvSpPr>
              <p:nvPr/>
            </p:nvSpPr>
            <p:spPr bwMode="auto">
              <a:xfrm>
                <a:off x="2228" y="3792"/>
                <a:ext cx="3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0000"/>
                    </a:solidFill>
                  </a:rPr>
                  <a:t>1/w</a:t>
                </a:r>
              </a:p>
            </p:txBody>
          </p:sp>
        </p:grpSp>
        <p:sp>
          <p:nvSpPr>
            <p:cNvPr id="37" name="Text Box 32"/>
            <p:cNvSpPr txBox="1">
              <a:spLocks noChangeArrowheads="1"/>
            </p:cNvSpPr>
            <p:nvPr/>
          </p:nvSpPr>
          <p:spPr bwMode="auto">
            <a:xfrm rot="3126754">
              <a:off x="904" y="2038"/>
              <a:ext cx="8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sz="1600">
                  <a:solidFill>
                    <a:srgbClr val="FF0000"/>
                  </a:solidFill>
                </a:rPr>
                <a:t>slope = -w/r</a:t>
              </a:r>
              <a:r>
                <a:rPr lang="en-US" sz="1600" baseline="-25000">
                  <a:solidFill>
                    <a:srgbClr val="FF0000"/>
                  </a:solidFill>
                </a:rPr>
                <a:t>0</a:t>
              </a:r>
              <a:endParaRPr lang="en-US" sz="1600">
                <a:solidFill>
                  <a:srgbClr val="FF0000"/>
                </a:solidFill>
              </a:endParaRPr>
            </a:p>
          </p:txBody>
        </p:sp>
      </p:grpSp>
      <p:grpSp>
        <p:nvGrpSpPr>
          <p:cNvPr id="41" name="Group 35"/>
          <p:cNvGrpSpPr>
            <a:grpSpLocks/>
          </p:cNvGrpSpPr>
          <p:nvPr/>
        </p:nvGrpSpPr>
        <p:grpSpPr bwMode="auto">
          <a:xfrm>
            <a:off x="381000" y="3682992"/>
            <a:ext cx="3505200" cy="2743200"/>
            <a:chOff x="240" y="2064"/>
            <a:chExt cx="2208" cy="1728"/>
          </a:xfrm>
        </p:grpSpPr>
        <p:grpSp>
          <p:nvGrpSpPr>
            <p:cNvPr id="42" name="Group 31"/>
            <p:cNvGrpSpPr>
              <a:grpSpLocks/>
            </p:cNvGrpSpPr>
            <p:nvPr/>
          </p:nvGrpSpPr>
          <p:grpSpPr bwMode="auto">
            <a:xfrm>
              <a:off x="240" y="2064"/>
              <a:ext cx="2208" cy="1728"/>
              <a:chOff x="240" y="2064"/>
              <a:chExt cx="2208" cy="1728"/>
            </a:xfrm>
          </p:grpSpPr>
          <p:sp>
            <p:nvSpPr>
              <p:cNvPr id="44" name="Line 27"/>
              <p:cNvSpPr>
                <a:spLocks noChangeShapeType="1"/>
              </p:cNvSpPr>
              <p:nvPr/>
            </p:nvSpPr>
            <p:spPr bwMode="auto">
              <a:xfrm>
                <a:off x="576" y="2160"/>
                <a:ext cx="1872" cy="16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" name="Text Box 29"/>
              <p:cNvSpPr txBox="1">
                <a:spLocks noChangeArrowheads="1"/>
              </p:cNvSpPr>
              <p:nvPr/>
            </p:nvSpPr>
            <p:spPr bwMode="auto">
              <a:xfrm>
                <a:off x="240" y="2064"/>
                <a:ext cx="33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0000"/>
                    </a:solidFill>
                  </a:rPr>
                  <a:t>1/r</a:t>
                </a:r>
                <a:r>
                  <a:rPr lang="en-US" baseline="-25000">
                    <a:solidFill>
                      <a:srgbClr val="FF0000"/>
                    </a:solidFill>
                  </a:rPr>
                  <a:t>1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3" name="Text Box 33"/>
            <p:cNvSpPr txBox="1">
              <a:spLocks noChangeArrowheads="1"/>
            </p:cNvSpPr>
            <p:nvPr/>
          </p:nvSpPr>
          <p:spPr bwMode="auto">
            <a:xfrm rot="2500661">
              <a:off x="1104" y="2989"/>
              <a:ext cx="8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sz="1600">
                  <a:solidFill>
                    <a:srgbClr val="FF0000"/>
                  </a:solidFill>
                </a:rPr>
                <a:t>slope = -w/r</a:t>
              </a:r>
              <a:r>
                <a:rPr lang="en-US" sz="1600" baseline="-25000">
                  <a:solidFill>
                    <a:srgbClr val="FF0000"/>
                  </a:solidFill>
                </a:rPr>
                <a:t>1</a:t>
              </a:r>
              <a:endParaRPr lang="en-US" sz="1600">
                <a:solidFill>
                  <a:srgbClr val="FF0000"/>
                </a:solidFill>
              </a:endParaRPr>
            </a:p>
          </p:txBody>
        </p:sp>
      </p:grp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5367869" y="1972711"/>
            <a:ext cx="3429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unit value </a:t>
            </a:r>
            <a:r>
              <a:rPr lang="en-US" sz="20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isocost</a:t>
            </a:r>
            <a:r>
              <a:rPr lang="en-US" sz="20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line </a:t>
            </a:r>
            <a:r>
              <a:rPr lang="en-US" sz="2000" dirty="0">
                <a:solidFill>
                  <a:srgbClr val="000000"/>
                </a:solidFill>
              </a:rPr>
              <a:t>= </a:t>
            </a:r>
            <a:r>
              <a:rPr lang="en-US" sz="2000" dirty="0"/>
              <a:t>input combinations leading </a:t>
            </a:r>
            <a:r>
              <a:rPr lang="en-US" sz="2000" dirty="0">
                <a:solidFill>
                  <a:srgbClr val="000000"/>
                </a:solidFill>
              </a:rPr>
              <a:t>to </a:t>
            </a:r>
            <a:r>
              <a:rPr lang="en-US" sz="2000" dirty="0">
                <a:solidFill>
                  <a:srgbClr val="0000FF"/>
                </a:solidFill>
              </a:rPr>
              <a:t>one unit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value of costs</a:t>
            </a: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</a:rPr>
              <a:t>w L </a:t>
            </a:r>
            <a:r>
              <a:rPr lang="en-US" sz="2000" b="1" dirty="0">
                <a:solidFill>
                  <a:srgbClr val="000000"/>
                </a:solidFill>
              </a:rPr>
              <a:t>+ </a:t>
            </a:r>
            <a:r>
              <a:rPr lang="en-US" sz="2000" b="1" dirty="0" smtClean="0">
                <a:solidFill>
                  <a:srgbClr val="000000"/>
                </a:solidFill>
              </a:rPr>
              <a:t>r</a:t>
            </a:r>
            <a:r>
              <a:rPr lang="en-US" sz="2000" b="1" baseline="-25000" dirty="0"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</a:rPr>
              <a:t>K </a:t>
            </a:r>
            <a:r>
              <a:rPr lang="en-US" sz="2000" b="1" dirty="0">
                <a:solidFill>
                  <a:srgbClr val="000000"/>
                </a:solidFill>
              </a:rPr>
              <a:t>= </a:t>
            </a:r>
            <a:r>
              <a:rPr lang="en-US" sz="2000" b="1" dirty="0" smtClean="0">
                <a:solidFill>
                  <a:srgbClr val="000000"/>
                </a:solidFill>
              </a:rPr>
              <a:t>1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5367869" y="4334911"/>
            <a:ext cx="34290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An increase in the cost of capital from r</a:t>
            </a:r>
            <a:r>
              <a:rPr lang="en-US" sz="2000" baseline="-25000" dirty="0">
                <a:solidFill>
                  <a:srgbClr val="000000"/>
                </a:solidFill>
              </a:rPr>
              <a:t>0</a:t>
            </a:r>
            <a:r>
              <a:rPr lang="en-US" sz="2000" dirty="0">
                <a:solidFill>
                  <a:srgbClr val="000000"/>
                </a:solidFill>
              </a:rPr>
              <a:t> to r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rotates</a:t>
            </a:r>
            <a:r>
              <a:rPr lang="en-US" sz="2000" dirty="0">
                <a:solidFill>
                  <a:srgbClr val="000000"/>
                </a:solidFill>
              </a:rPr>
              <a:t> the unit value </a:t>
            </a:r>
            <a:r>
              <a:rPr lang="en-US" sz="20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isocost</a:t>
            </a:r>
            <a:r>
              <a:rPr lang="en-US" sz="20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line </a:t>
            </a:r>
            <a:r>
              <a:rPr lang="en-US" sz="2000" dirty="0">
                <a:solidFill>
                  <a:srgbClr val="000000"/>
                </a:solidFill>
              </a:rPr>
              <a:t>inwards</a:t>
            </a:r>
            <a:endParaRPr lang="nl-NL" altLang="zh-CN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7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Factor price equalization</a:t>
            </a:r>
            <a:endParaRPr kumimoji="1" lang="zh-CN" altLang="en-US" dirty="0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5486400" y="2065880"/>
            <a:ext cx="3429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Recall that </a:t>
            </a:r>
            <a:r>
              <a:rPr lang="en-US" sz="2000" dirty="0" smtClean="0">
                <a:solidFill>
                  <a:srgbClr val="000000"/>
                </a:solidFill>
              </a:rPr>
              <a:t>perfect competition assumption </a:t>
            </a:r>
            <a:r>
              <a:rPr lang="en-US" sz="2000" dirty="0">
                <a:solidFill>
                  <a:srgbClr val="000000"/>
                </a:solidFill>
              </a:rPr>
              <a:t>implies </a:t>
            </a:r>
            <a:r>
              <a:rPr lang="en-US" sz="2000" dirty="0">
                <a:solidFill>
                  <a:srgbClr val="0000FF"/>
                </a:solidFill>
              </a:rPr>
              <a:t>zero </a:t>
            </a:r>
            <a:r>
              <a:rPr lang="en-US" sz="2000" dirty="0" smtClean="0">
                <a:solidFill>
                  <a:srgbClr val="0000FF"/>
                </a:solidFill>
              </a:rPr>
              <a:t>profit</a:t>
            </a:r>
          </a:p>
          <a:p>
            <a:pPr algn="l">
              <a:lnSpc>
                <a:spcPct val="150000"/>
              </a:lnSpc>
            </a:pPr>
            <a:endParaRPr lang="en-US" sz="2000" dirty="0">
              <a:solidFill>
                <a:srgbClr val="0000FF"/>
              </a:solidFill>
            </a:endParaRP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The </a:t>
            </a:r>
            <a:r>
              <a:rPr lang="en-US" sz="20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isocost</a:t>
            </a:r>
            <a:r>
              <a:rPr lang="en-US" sz="20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line </a:t>
            </a:r>
            <a:r>
              <a:rPr lang="en-US" sz="2000" dirty="0">
                <a:solidFill>
                  <a:srgbClr val="000000"/>
                </a:solidFill>
              </a:rPr>
              <a:t>must be </a:t>
            </a:r>
            <a:r>
              <a:rPr lang="en-US" sz="2000" dirty="0">
                <a:solidFill>
                  <a:srgbClr val="0000FF"/>
                </a:solidFill>
              </a:rPr>
              <a:t>tangent</a:t>
            </a:r>
            <a:r>
              <a:rPr lang="en-US" sz="2000" dirty="0">
                <a:solidFill>
                  <a:srgbClr val="000000"/>
                </a:solidFill>
              </a:rPr>
              <a:t> to </a:t>
            </a:r>
            <a:r>
              <a:rPr lang="en-US" sz="2000" dirty="0" smtClean="0">
                <a:solidFill>
                  <a:srgbClr val="000000"/>
                </a:solidFill>
              </a:rPr>
              <a:t>the </a:t>
            </a:r>
            <a:r>
              <a:rPr lang="en-US" sz="2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isoquant</a:t>
            </a:r>
            <a:endParaRPr lang="nl-NL" altLang="zh-CN" sz="20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3" name="Group 62"/>
          <p:cNvGrpSpPr>
            <a:grpSpLocks/>
          </p:cNvGrpSpPr>
          <p:nvPr/>
        </p:nvGrpSpPr>
        <p:grpSpPr bwMode="auto">
          <a:xfrm>
            <a:off x="457200" y="3268126"/>
            <a:ext cx="4273550" cy="3490913"/>
            <a:chOff x="288" y="1824"/>
            <a:chExt cx="2692" cy="2199"/>
          </a:xfrm>
        </p:grpSpPr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76" y="1899"/>
              <a:ext cx="2235" cy="18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Text Box 59"/>
            <p:cNvSpPr txBox="1">
              <a:spLocks noChangeArrowheads="1"/>
            </p:cNvSpPr>
            <p:nvPr/>
          </p:nvSpPr>
          <p:spPr bwMode="auto">
            <a:xfrm>
              <a:off x="2640" y="3792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1/w</a:t>
              </a:r>
            </a:p>
          </p:txBody>
        </p:sp>
        <p:sp>
          <p:nvSpPr>
            <p:cNvPr id="26" name="Text Box 60"/>
            <p:cNvSpPr txBox="1">
              <a:spLocks noChangeArrowheads="1"/>
            </p:cNvSpPr>
            <p:nvPr/>
          </p:nvSpPr>
          <p:spPr bwMode="auto">
            <a:xfrm>
              <a:off x="288" y="1824"/>
              <a:ext cx="2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1/r</a:t>
              </a:r>
            </a:p>
          </p:txBody>
        </p:sp>
      </p:grpSp>
      <p:sp>
        <p:nvSpPr>
          <p:cNvPr id="27" name="Line 7"/>
          <p:cNvSpPr>
            <a:spLocks noChangeShapeType="1"/>
          </p:cNvSpPr>
          <p:nvPr/>
        </p:nvSpPr>
        <p:spPr bwMode="auto">
          <a:xfrm>
            <a:off x="914400" y="1727186"/>
            <a:ext cx="0" cy="466513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>
            <a:off x="914400" y="6392326"/>
            <a:ext cx="419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0" y="1727187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/>
              <a:t>Capital</a:t>
            </a:r>
          </a:p>
        </p:txBody>
      </p: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2971800" y="6392326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/>
              <a:t>Labour</a:t>
            </a:r>
          </a:p>
        </p:txBody>
      </p:sp>
      <p:grpSp>
        <p:nvGrpSpPr>
          <p:cNvPr id="50" name="Group 12"/>
          <p:cNvGrpSpPr>
            <a:grpSpLocks/>
          </p:cNvGrpSpPr>
          <p:nvPr/>
        </p:nvGrpSpPr>
        <p:grpSpPr bwMode="auto">
          <a:xfrm>
            <a:off x="1151465" y="1777985"/>
            <a:ext cx="3943350" cy="3460227"/>
            <a:chOff x="672" y="672"/>
            <a:chExt cx="2484" cy="2361"/>
          </a:xfrm>
        </p:grpSpPr>
        <p:sp>
          <p:nvSpPr>
            <p:cNvPr id="51" name="Freeform 13"/>
            <p:cNvSpPr>
              <a:spLocks/>
            </p:cNvSpPr>
            <p:nvPr/>
          </p:nvSpPr>
          <p:spPr bwMode="auto">
            <a:xfrm>
              <a:off x="672" y="672"/>
              <a:ext cx="2484" cy="2361"/>
            </a:xfrm>
            <a:custGeom>
              <a:avLst/>
              <a:gdLst>
                <a:gd name="T0" fmla="*/ 0 w 2484"/>
                <a:gd name="T1" fmla="*/ 0 h 2361"/>
                <a:gd name="T2" fmla="*/ 27 w 2484"/>
                <a:gd name="T3" fmla="*/ 198 h 2361"/>
                <a:gd name="T4" fmla="*/ 57 w 2484"/>
                <a:gd name="T5" fmla="*/ 468 h 2361"/>
                <a:gd name="T6" fmla="*/ 92 w 2484"/>
                <a:gd name="T7" fmla="*/ 750 h 2361"/>
                <a:gd name="T8" fmla="*/ 157 w 2484"/>
                <a:gd name="T9" fmla="*/ 1050 h 2361"/>
                <a:gd name="T10" fmla="*/ 239 w 2484"/>
                <a:gd name="T11" fmla="*/ 1291 h 2361"/>
                <a:gd name="T12" fmla="*/ 392 w 2484"/>
                <a:gd name="T13" fmla="*/ 1579 h 2361"/>
                <a:gd name="T14" fmla="*/ 615 w 2484"/>
                <a:gd name="T15" fmla="*/ 1802 h 2361"/>
                <a:gd name="T16" fmla="*/ 856 w 2484"/>
                <a:gd name="T17" fmla="*/ 1967 h 2361"/>
                <a:gd name="T18" fmla="*/ 1144 w 2484"/>
                <a:gd name="T19" fmla="*/ 2085 h 2361"/>
                <a:gd name="T20" fmla="*/ 1532 w 2484"/>
                <a:gd name="T21" fmla="*/ 2202 h 2361"/>
                <a:gd name="T22" fmla="*/ 1920 w 2484"/>
                <a:gd name="T23" fmla="*/ 2273 h 2361"/>
                <a:gd name="T24" fmla="*/ 2308 w 2484"/>
                <a:gd name="T25" fmla="*/ 2343 h 2361"/>
                <a:gd name="T26" fmla="*/ 2484 w 2484"/>
                <a:gd name="T27" fmla="*/ 2361 h 236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84" h="2361">
                  <a:moveTo>
                    <a:pt x="0" y="0"/>
                  </a:moveTo>
                  <a:cubicBezTo>
                    <a:pt x="9" y="60"/>
                    <a:pt x="18" y="120"/>
                    <a:pt x="27" y="198"/>
                  </a:cubicBezTo>
                  <a:cubicBezTo>
                    <a:pt x="36" y="276"/>
                    <a:pt x="46" y="376"/>
                    <a:pt x="57" y="468"/>
                  </a:cubicBezTo>
                  <a:cubicBezTo>
                    <a:pt x="68" y="560"/>
                    <a:pt x="75" y="653"/>
                    <a:pt x="92" y="750"/>
                  </a:cubicBezTo>
                  <a:cubicBezTo>
                    <a:pt x="109" y="847"/>
                    <a:pt x="132" y="960"/>
                    <a:pt x="157" y="1050"/>
                  </a:cubicBezTo>
                  <a:cubicBezTo>
                    <a:pt x="182" y="1140"/>
                    <a:pt x="200" y="1203"/>
                    <a:pt x="239" y="1291"/>
                  </a:cubicBezTo>
                  <a:cubicBezTo>
                    <a:pt x="278" y="1379"/>
                    <a:pt x="329" y="1494"/>
                    <a:pt x="392" y="1579"/>
                  </a:cubicBezTo>
                  <a:cubicBezTo>
                    <a:pt x="455" y="1664"/>
                    <a:pt x="538" y="1737"/>
                    <a:pt x="615" y="1802"/>
                  </a:cubicBezTo>
                  <a:cubicBezTo>
                    <a:pt x="692" y="1867"/>
                    <a:pt x="768" y="1920"/>
                    <a:pt x="856" y="1967"/>
                  </a:cubicBezTo>
                  <a:cubicBezTo>
                    <a:pt x="944" y="2014"/>
                    <a:pt x="1032" y="2046"/>
                    <a:pt x="1144" y="2085"/>
                  </a:cubicBezTo>
                  <a:cubicBezTo>
                    <a:pt x="1256" y="2124"/>
                    <a:pt x="1403" y="2171"/>
                    <a:pt x="1532" y="2202"/>
                  </a:cubicBezTo>
                  <a:cubicBezTo>
                    <a:pt x="1661" y="2233"/>
                    <a:pt x="1791" y="2250"/>
                    <a:pt x="1920" y="2273"/>
                  </a:cubicBezTo>
                  <a:cubicBezTo>
                    <a:pt x="2049" y="2296"/>
                    <a:pt x="2214" y="2328"/>
                    <a:pt x="2308" y="2343"/>
                  </a:cubicBezTo>
                  <a:cubicBezTo>
                    <a:pt x="2402" y="2358"/>
                    <a:pt x="2443" y="2359"/>
                    <a:pt x="2484" y="2361"/>
                  </a:cubicBezTo>
                </a:path>
              </a:pathLst>
            </a:custGeom>
            <a:solidFill>
              <a:srgbClr val="CCFFFF">
                <a:alpha val="50195"/>
              </a:srgbClr>
            </a:solidFill>
            <a:ln w="2857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AutoShape 14"/>
            <p:cNvSpPr>
              <a:spLocks noChangeArrowheads="1"/>
            </p:cNvSpPr>
            <p:nvPr/>
          </p:nvSpPr>
          <p:spPr bwMode="auto">
            <a:xfrm rot="10800000">
              <a:off x="672" y="672"/>
              <a:ext cx="2448" cy="2352"/>
            </a:xfrm>
            <a:prstGeom prst="rtTriangle">
              <a:avLst/>
            </a:prstGeom>
            <a:solidFill>
              <a:srgbClr val="CCFFFF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9" name="Group 63"/>
          <p:cNvGrpSpPr>
            <a:grpSpLocks/>
          </p:cNvGrpSpPr>
          <p:nvPr/>
        </p:nvGrpSpPr>
        <p:grpSpPr bwMode="auto">
          <a:xfrm>
            <a:off x="1676400" y="4182529"/>
            <a:ext cx="381000" cy="442913"/>
            <a:chOff x="1056" y="2400"/>
            <a:chExt cx="240" cy="279"/>
          </a:xfrm>
        </p:grpSpPr>
        <p:sp>
          <p:nvSpPr>
            <p:cNvPr id="63" name="Oval 18"/>
            <p:cNvSpPr>
              <a:spLocks noChangeArrowheads="1"/>
            </p:cNvSpPr>
            <p:nvPr/>
          </p:nvSpPr>
          <p:spPr bwMode="auto">
            <a:xfrm>
              <a:off x="1200" y="2400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4" name="Text Box 19"/>
            <p:cNvSpPr txBox="1">
              <a:spLocks noChangeArrowheads="1"/>
            </p:cNvSpPr>
            <p:nvPr/>
          </p:nvSpPr>
          <p:spPr bwMode="auto">
            <a:xfrm>
              <a:off x="1056" y="2448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A</a:t>
              </a:r>
            </a:p>
          </p:txBody>
        </p:sp>
      </p:grp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1219197" y="1913450"/>
            <a:ext cx="819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Q=</a:t>
            </a:r>
            <a:r>
              <a:rPr lang="en-US" dirty="0">
                <a:solidFill>
                  <a:srgbClr val="0000FF"/>
                </a:solidFill>
              </a:rPr>
              <a:t>1/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00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Factor price equalization</a:t>
            </a:r>
            <a:endParaRPr kumimoji="1" lang="zh-CN" alt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191000" y="6375393"/>
            <a:ext cx="7704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1/w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57200" y="3420523"/>
            <a:ext cx="6095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1/r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914399" y="1693318"/>
            <a:ext cx="1" cy="46772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914400" y="6375392"/>
            <a:ext cx="3509583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-1" y="1659455"/>
            <a:ext cx="10667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/>
              <a:t>Capital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971799" y="6375393"/>
            <a:ext cx="10075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err="1"/>
              <a:t>Labour</a:t>
            </a:r>
            <a:endParaRPr lang="en-US" dirty="0"/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1066800" y="1727187"/>
            <a:ext cx="3728607" cy="3543978"/>
            <a:chOff x="672" y="672"/>
            <a:chExt cx="2484" cy="2361"/>
          </a:xfrm>
        </p:grpSpPr>
        <p:grpSp>
          <p:nvGrpSpPr>
            <p:cNvPr id="11" name="Group 13"/>
            <p:cNvGrpSpPr>
              <a:grpSpLocks/>
            </p:cNvGrpSpPr>
            <p:nvPr/>
          </p:nvGrpSpPr>
          <p:grpSpPr bwMode="auto">
            <a:xfrm>
              <a:off x="672" y="672"/>
              <a:ext cx="2484" cy="2361"/>
              <a:chOff x="672" y="672"/>
              <a:chExt cx="2484" cy="2361"/>
            </a:xfrm>
          </p:grpSpPr>
          <p:sp>
            <p:nvSpPr>
              <p:cNvPr id="13" name="Freeform 14"/>
              <p:cNvSpPr>
                <a:spLocks/>
              </p:cNvSpPr>
              <p:nvPr/>
            </p:nvSpPr>
            <p:spPr bwMode="auto">
              <a:xfrm>
                <a:off x="672" y="672"/>
                <a:ext cx="2484" cy="2361"/>
              </a:xfrm>
              <a:custGeom>
                <a:avLst/>
                <a:gdLst>
                  <a:gd name="T0" fmla="*/ 0 w 2484"/>
                  <a:gd name="T1" fmla="*/ 0 h 2361"/>
                  <a:gd name="T2" fmla="*/ 27 w 2484"/>
                  <a:gd name="T3" fmla="*/ 198 h 2361"/>
                  <a:gd name="T4" fmla="*/ 57 w 2484"/>
                  <a:gd name="T5" fmla="*/ 468 h 2361"/>
                  <a:gd name="T6" fmla="*/ 92 w 2484"/>
                  <a:gd name="T7" fmla="*/ 750 h 2361"/>
                  <a:gd name="T8" fmla="*/ 157 w 2484"/>
                  <a:gd name="T9" fmla="*/ 1050 h 2361"/>
                  <a:gd name="T10" fmla="*/ 239 w 2484"/>
                  <a:gd name="T11" fmla="*/ 1291 h 2361"/>
                  <a:gd name="T12" fmla="*/ 392 w 2484"/>
                  <a:gd name="T13" fmla="*/ 1579 h 2361"/>
                  <a:gd name="T14" fmla="*/ 615 w 2484"/>
                  <a:gd name="T15" fmla="*/ 1802 h 2361"/>
                  <a:gd name="T16" fmla="*/ 856 w 2484"/>
                  <a:gd name="T17" fmla="*/ 1967 h 2361"/>
                  <a:gd name="T18" fmla="*/ 1144 w 2484"/>
                  <a:gd name="T19" fmla="*/ 2085 h 2361"/>
                  <a:gd name="T20" fmla="*/ 1532 w 2484"/>
                  <a:gd name="T21" fmla="*/ 2202 h 2361"/>
                  <a:gd name="T22" fmla="*/ 1920 w 2484"/>
                  <a:gd name="T23" fmla="*/ 2273 h 2361"/>
                  <a:gd name="T24" fmla="*/ 2308 w 2484"/>
                  <a:gd name="T25" fmla="*/ 2343 h 2361"/>
                  <a:gd name="T26" fmla="*/ 2484 w 2484"/>
                  <a:gd name="T27" fmla="*/ 2361 h 23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484" h="2361">
                    <a:moveTo>
                      <a:pt x="0" y="0"/>
                    </a:moveTo>
                    <a:cubicBezTo>
                      <a:pt x="9" y="60"/>
                      <a:pt x="18" y="120"/>
                      <a:pt x="27" y="198"/>
                    </a:cubicBezTo>
                    <a:cubicBezTo>
                      <a:pt x="36" y="276"/>
                      <a:pt x="46" y="376"/>
                      <a:pt x="57" y="468"/>
                    </a:cubicBezTo>
                    <a:cubicBezTo>
                      <a:pt x="68" y="560"/>
                      <a:pt x="75" y="653"/>
                      <a:pt x="92" y="750"/>
                    </a:cubicBezTo>
                    <a:cubicBezTo>
                      <a:pt x="109" y="847"/>
                      <a:pt x="132" y="960"/>
                      <a:pt x="157" y="1050"/>
                    </a:cubicBezTo>
                    <a:cubicBezTo>
                      <a:pt x="182" y="1140"/>
                      <a:pt x="200" y="1203"/>
                      <a:pt x="239" y="1291"/>
                    </a:cubicBezTo>
                    <a:cubicBezTo>
                      <a:pt x="278" y="1379"/>
                      <a:pt x="329" y="1494"/>
                      <a:pt x="392" y="1579"/>
                    </a:cubicBezTo>
                    <a:cubicBezTo>
                      <a:pt x="455" y="1664"/>
                      <a:pt x="538" y="1737"/>
                      <a:pt x="615" y="1802"/>
                    </a:cubicBezTo>
                    <a:cubicBezTo>
                      <a:pt x="692" y="1867"/>
                      <a:pt x="768" y="1920"/>
                      <a:pt x="856" y="1967"/>
                    </a:cubicBezTo>
                    <a:cubicBezTo>
                      <a:pt x="944" y="2014"/>
                      <a:pt x="1032" y="2046"/>
                      <a:pt x="1144" y="2085"/>
                    </a:cubicBezTo>
                    <a:cubicBezTo>
                      <a:pt x="1256" y="2124"/>
                      <a:pt x="1403" y="2171"/>
                      <a:pt x="1532" y="2202"/>
                    </a:cubicBezTo>
                    <a:cubicBezTo>
                      <a:pt x="1661" y="2233"/>
                      <a:pt x="1791" y="2250"/>
                      <a:pt x="1920" y="2273"/>
                    </a:cubicBezTo>
                    <a:cubicBezTo>
                      <a:pt x="2049" y="2296"/>
                      <a:pt x="2214" y="2328"/>
                      <a:pt x="2308" y="2343"/>
                    </a:cubicBezTo>
                    <a:cubicBezTo>
                      <a:pt x="2402" y="2358"/>
                      <a:pt x="2443" y="2359"/>
                      <a:pt x="2484" y="2361"/>
                    </a:cubicBezTo>
                  </a:path>
                </a:pathLst>
              </a:custGeom>
              <a:solidFill>
                <a:srgbClr val="CCFFFF">
                  <a:alpha val="50195"/>
                </a:srgbClr>
              </a:solidFill>
              <a:ln w="2857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" name="AutoShape 15"/>
              <p:cNvSpPr>
                <a:spLocks noChangeArrowheads="1"/>
              </p:cNvSpPr>
              <p:nvPr/>
            </p:nvSpPr>
            <p:spPr bwMode="auto">
              <a:xfrm rot="10800000">
                <a:off x="672" y="672"/>
                <a:ext cx="2448" cy="2352"/>
              </a:xfrm>
              <a:prstGeom prst="rtTriangle">
                <a:avLst/>
              </a:prstGeom>
              <a:solidFill>
                <a:srgbClr val="CC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672" y="672"/>
              <a:ext cx="660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000FF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1</a:t>
              </a:r>
              <a:r>
                <a:rPr lang="en-US" dirty="0" smtClean="0">
                  <a:solidFill>
                    <a:srgbClr val="0000FF"/>
                  </a:solidFill>
                </a:rPr>
                <a:t>=</a:t>
              </a:r>
              <a:r>
                <a:rPr lang="en-US" dirty="0">
                  <a:solidFill>
                    <a:srgbClr val="0000FF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1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5" name="Group 29"/>
          <p:cNvGrpSpPr>
            <a:grpSpLocks/>
          </p:cNvGrpSpPr>
          <p:nvPr/>
        </p:nvGrpSpPr>
        <p:grpSpPr bwMode="auto">
          <a:xfrm>
            <a:off x="2133600" y="2125120"/>
            <a:ext cx="2670367" cy="4024314"/>
            <a:chOff x="1344" y="912"/>
            <a:chExt cx="1779" cy="2681"/>
          </a:xfrm>
        </p:grpSpPr>
        <p:sp>
          <p:nvSpPr>
            <p:cNvPr id="16" name="AutoShape 18"/>
            <p:cNvSpPr>
              <a:spLocks noChangeArrowheads="1"/>
            </p:cNvSpPr>
            <p:nvPr/>
          </p:nvSpPr>
          <p:spPr bwMode="auto">
            <a:xfrm rot="10800000">
              <a:off x="1374" y="912"/>
              <a:ext cx="1721" cy="2660"/>
            </a:xfrm>
            <a:prstGeom prst="rtTriangle">
              <a:avLst/>
            </a:prstGeom>
            <a:solidFill>
              <a:srgbClr val="CCFF99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1374" y="912"/>
              <a:ext cx="1749" cy="2681"/>
            </a:xfrm>
            <a:custGeom>
              <a:avLst/>
              <a:gdLst>
                <a:gd name="T0" fmla="*/ 0 w 1749"/>
                <a:gd name="T1" fmla="*/ 0 h 2681"/>
                <a:gd name="T2" fmla="*/ 14 w 1749"/>
                <a:gd name="T3" fmla="*/ 240 h 2681"/>
                <a:gd name="T4" fmla="*/ 55 w 1749"/>
                <a:gd name="T5" fmla="*/ 501 h 2681"/>
                <a:gd name="T6" fmla="*/ 117 w 1749"/>
                <a:gd name="T7" fmla="*/ 837 h 2681"/>
                <a:gd name="T8" fmla="*/ 192 w 1749"/>
                <a:gd name="T9" fmla="*/ 1207 h 2681"/>
                <a:gd name="T10" fmla="*/ 302 w 1749"/>
                <a:gd name="T11" fmla="*/ 1550 h 2681"/>
                <a:gd name="T12" fmla="*/ 459 w 1749"/>
                <a:gd name="T13" fmla="*/ 1906 h 2681"/>
                <a:gd name="T14" fmla="*/ 651 w 1749"/>
                <a:gd name="T15" fmla="*/ 2174 h 2681"/>
                <a:gd name="T16" fmla="*/ 898 w 1749"/>
                <a:gd name="T17" fmla="*/ 2393 h 2681"/>
                <a:gd name="T18" fmla="*/ 1152 w 1749"/>
                <a:gd name="T19" fmla="*/ 2517 h 2681"/>
                <a:gd name="T20" fmla="*/ 1392 w 1749"/>
                <a:gd name="T21" fmla="*/ 2606 h 2681"/>
                <a:gd name="T22" fmla="*/ 1653 w 1749"/>
                <a:gd name="T23" fmla="*/ 2667 h 2681"/>
                <a:gd name="T24" fmla="*/ 1749 w 1749"/>
                <a:gd name="T25" fmla="*/ 2681 h 26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49" h="2681">
                  <a:moveTo>
                    <a:pt x="0" y="0"/>
                  </a:moveTo>
                  <a:cubicBezTo>
                    <a:pt x="2" y="78"/>
                    <a:pt x="5" y="157"/>
                    <a:pt x="14" y="240"/>
                  </a:cubicBezTo>
                  <a:cubicBezTo>
                    <a:pt x="23" y="323"/>
                    <a:pt x="38" y="402"/>
                    <a:pt x="55" y="501"/>
                  </a:cubicBezTo>
                  <a:cubicBezTo>
                    <a:pt x="72" y="600"/>
                    <a:pt x="94" y="719"/>
                    <a:pt x="117" y="837"/>
                  </a:cubicBezTo>
                  <a:cubicBezTo>
                    <a:pt x="140" y="955"/>
                    <a:pt x="161" y="1088"/>
                    <a:pt x="192" y="1207"/>
                  </a:cubicBezTo>
                  <a:cubicBezTo>
                    <a:pt x="223" y="1326"/>
                    <a:pt x="258" y="1434"/>
                    <a:pt x="302" y="1550"/>
                  </a:cubicBezTo>
                  <a:cubicBezTo>
                    <a:pt x="346" y="1666"/>
                    <a:pt x="401" y="1802"/>
                    <a:pt x="459" y="1906"/>
                  </a:cubicBezTo>
                  <a:cubicBezTo>
                    <a:pt x="517" y="2010"/>
                    <a:pt x="578" y="2093"/>
                    <a:pt x="651" y="2174"/>
                  </a:cubicBezTo>
                  <a:cubicBezTo>
                    <a:pt x="724" y="2255"/>
                    <a:pt x="815" y="2336"/>
                    <a:pt x="898" y="2393"/>
                  </a:cubicBezTo>
                  <a:cubicBezTo>
                    <a:pt x="981" y="2450"/>
                    <a:pt x="1070" y="2482"/>
                    <a:pt x="1152" y="2517"/>
                  </a:cubicBezTo>
                  <a:cubicBezTo>
                    <a:pt x="1234" y="2552"/>
                    <a:pt x="1309" y="2581"/>
                    <a:pt x="1392" y="2606"/>
                  </a:cubicBezTo>
                  <a:cubicBezTo>
                    <a:pt x="1475" y="2631"/>
                    <a:pt x="1594" y="2655"/>
                    <a:pt x="1653" y="2667"/>
                  </a:cubicBezTo>
                  <a:cubicBezTo>
                    <a:pt x="1712" y="2679"/>
                    <a:pt x="1730" y="2680"/>
                    <a:pt x="1749" y="2681"/>
                  </a:cubicBezTo>
                </a:path>
              </a:pathLst>
            </a:custGeom>
            <a:solidFill>
              <a:srgbClr val="CCFF99">
                <a:alpha val="50195"/>
              </a:srgbClr>
            </a:solidFill>
            <a:ln w="28575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1344" y="1008"/>
              <a:ext cx="660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0800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2</a:t>
              </a:r>
              <a:r>
                <a:rPr lang="en-US" dirty="0" smtClean="0">
                  <a:solidFill>
                    <a:srgbClr val="008000"/>
                  </a:solidFill>
                </a:rPr>
                <a:t>=</a:t>
              </a:r>
              <a:r>
                <a:rPr lang="en-US" dirty="0">
                  <a:solidFill>
                    <a:srgbClr val="008000"/>
                  </a:solidFill>
                </a:rPr>
                <a:t>1/</a:t>
              </a:r>
              <a:r>
                <a:rPr lang="en-US" dirty="0" smtClean="0">
                  <a:solidFill>
                    <a:srgbClr val="00800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2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9" name="Group 31"/>
          <p:cNvGrpSpPr>
            <a:grpSpLocks/>
          </p:cNvGrpSpPr>
          <p:nvPr/>
        </p:nvGrpSpPr>
        <p:grpSpPr bwMode="auto">
          <a:xfrm>
            <a:off x="914401" y="3539586"/>
            <a:ext cx="3354846" cy="2830979"/>
            <a:chOff x="576" y="1899"/>
            <a:chExt cx="2235" cy="1886"/>
          </a:xfrm>
        </p:grpSpPr>
        <p:sp>
          <p:nvSpPr>
            <p:cNvPr id="20" name="Line 3"/>
            <p:cNvSpPr>
              <a:spLocks noChangeShapeType="1"/>
            </p:cNvSpPr>
            <p:nvPr/>
          </p:nvSpPr>
          <p:spPr bwMode="auto">
            <a:xfrm>
              <a:off x="576" y="1899"/>
              <a:ext cx="2235" cy="18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1" name="Group 21"/>
            <p:cNvGrpSpPr>
              <a:grpSpLocks/>
            </p:cNvGrpSpPr>
            <p:nvPr/>
          </p:nvGrpSpPr>
          <p:grpSpPr bwMode="auto">
            <a:xfrm>
              <a:off x="1056" y="2400"/>
              <a:ext cx="1152" cy="1047"/>
              <a:chOff x="1056" y="2400"/>
              <a:chExt cx="1152" cy="1047"/>
            </a:xfrm>
          </p:grpSpPr>
          <p:grpSp>
            <p:nvGrpSpPr>
              <p:cNvPr id="22" name="Group 22"/>
              <p:cNvGrpSpPr>
                <a:grpSpLocks/>
              </p:cNvGrpSpPr>
              <p:nvPr/>
            </p:nvGrpSpPr>
            <p:grpSpPr bwMode="auto">
              <a:xfrm>
                <a:off x="1056" y="2400"/>
                <a:ext cx="240" cy="279"/>
                <a:chOff x="1056" y="2400"/>
                <a:chExt cx="240" cy="279"/>
              </a:xfrm>
            </p:grpSpPr>
            <p:sp>
              <p:nvSpPr>
                <p:cNvPr id="26" name="Oval 23"/>
                <p:cNvSpPr>
                  <a:spLocks noChangeArrowheads="1"/>
                </p:cNvSpPr>
                <p:nvPr/>
              </p:nvSpPr>
              <p:spPr bwMode="auto">
                <a:xfrm>
                  <a:off x="1200" y="2400"/>
                  <a:ext cx="96" cy="96"/>
                </a:xfrm>
                <a:prstGeom prst="ellipse">
                  <a:avLst/>
                </a:prstGeom>
                <a:solidFill>
                  <a:srgbClr val="FFFFCC"/>
                </a:solidFill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056" y="2448"/>
                  <a:ext cx="21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0000FF"/>
                      </a:solidFill>
                    </a:rPr>
                    <a:t>A</a:t>
                  </a:r>
                </a:p>
              </p:txBody>
            </p:sp>
          </p:grpSp>
          <p:grpSp>
            <p:nvGrpSpPr>
              <p:cNvPr id="23" name="Group 25"/>
              <p:cNvGrpSpPr>
                <a:grpSpLocks/>
              </p:cNvGrpSpPr>
              <p:nvPr/>
            </p:nvGrpSpPr>
            <p:grpSpPr bwMode="auto">
              <a:xfrm>
                <a:off x="1968" y="3168"/>
                <a:ext cx="240" cy="279"/>
                <a:chOff x="1968" y="3168"/>
                <a:chExt cx="240" cy="279"/>
              </a:xfrm>
            </p:grpSpPr>
            <p:sp>
              <p:nvSpPr>
                <p:cNvPr id="24" name="Oval 26"/>
                <p:cNvSpPr>
                  <a:spLocks noChangeArrowheads="1"/>
                </p:cNvSpPr>
                <p:nvPr/>
              </p:nvSpPr>
              <p:spPr bwMode="auto">
                <a:xfrm>
                  <a:off x="2112" y="3168"/>
                  <a:ext cx="96" cy="96"/>
                </a:xfrm>
                <a:prstGeom prst="ellipse">
                  <a:avLst/>
                </a:prstGeom>
                <a:solidFill>
                  <a:srgbClr val="FFFFCC"/>
                </a:solidFill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3216"/>
                  <a:ext cx="21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008000"/>
                      </a:solidFill>
                    </a:rPr>
                    <a:t>B</a:t>
                  </a:r>
                </a:p>
              </p:txBody>
            </p:sp>
          </p:grpSp>
        </p:grpSp>
      </p:grp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2406" y="1667917"/>
            <a:ext cx="3285062" cy="490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/>
              <a:t>In the case of </a:t>
            </a:r>
            <a:r>
              <a:rPr lang="en-US" altLang="zh-CN" sz="2000" dirty="0" smtClean="0"/>
              <a:t>2 </a:t>
            </a:r>
            <a:r>
              <a:rPr lang="en-US" altLang="zh-CN" sz="2000" dirty="0"/>
              <a:t>goods (1, 2) , assume good 1 is more capital intensive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>
                <a:solidFill>
                  <a:srgbClr val="000000"/>
                </a:solidFill>
              </a:rPr>
              <a:t>If </a:t>
            </a:r>
            <a:r>
              <a:rPr lang="en-US" altLang="zh-CN" sz="2000" dirty="0">
                <a:solidFill>
                  <a:srgbClr val="0000FF"/>
                </a:solidFill>
              </a:rPr>
              <a:t>both</a:t>
            </a:r>
            <a:r>
              <a:rPr lang="en-US" altLang="zh-CN" sz="2000" dirty="0">
                <a:solidFill>
                  <a:srgbClr val="000000"/>
                </a:solidFill>
              </a:rPr>
              <a:t> goods are produced the </a:t>
            </a:r>
            <a:r>
              <a:rPr lang="en-US" altLang="zh-CN" sz="20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isocost</a:t>
            </a:r>
            <a:r>
              <a:rPr lang="en-US" altLang="zh-CN" sz="20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line </a:t>
            </a:r>
            <a:r>
              <a:rPr lang="en-US" altLang="zh-CN" sz="2000" dirty="0">
                <a:solidFill>
                  <a:srgbClr val="000000"/>
                </a:solidFill>
              </a:rPr>
              <a:t>must be </a:t>
            </a:r>
            <a:r>
              <a:rPr lang="en-US" altLang="zh-CN" sz="2000" dirty="0">
                <a:solidFill>
                  <a:srgbClr val="0000FF"/>
                </a:solidFill>
              </a:rPr>
              <a:t>tangent</a:t>
            </a:r>
            <a:r>
              <a:rPr lang="en-US" altLang="zh-CN" sz="2000" dirty="0">
                <a:solidFill>
                  <a:srgbClr val="000000"/>
                </a:solidFill>
              </a:rPr>
              <a:t> to </a:t>
            </a:r>
            <a:r>
              <a:rPr lang="en-US" altLang="zh-CN" sz="20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isoquants</a:t>
            </a:r>
            <a:endParaRPr lang="nl-NL" altLang="zh-CN" sz="20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>
                <a:solidFill>
                  <a:srgbClr val="000000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Hence, </a:t>
            </a:r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goods prices uniquely determine factor prices</a:t>
            </a:r>
            <a:endParaRPr lang="nl-NL" altLang="zh-CN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150000"/>
              </a:lnSpc>
              <a:buFontTx/>
              <a:buChar char="•"/>
            </a:pPr>
            <a:endParaRPr lang="en-US" sz="2000" baseline="-25000" dirty="0">
              <a:solidFill>
                <a:srgbClr val="000000"/>
              </a:solidFill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95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Factor price equalization</a:t>
            </a:r>
            <a:endParaRPr kumimoji="1" lang="zh-CN" altLang="en-US" dirty="0"/>
          </a:p>
        </p:txBody>
      </p:sp>
      <p:sp>
        <p:nvSpPr>
          <p:cNvPr id="30" name="内容占位符 2"/>
          <p:cNvSpPr>
            <a:spLocks noGrp="1"/>
          </p:cNvSpPr>
          <p:nvPr>
            <p:ph idx="1"/>
          </p:nvPr>
        </p:nvSpPr>
        <p:spPr>
          <a:xfrm>
            <a:off x="457199" y="1752600"/>
            <a:ext cx="8449733" cy="496993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case of 2 countries (A, B) &amp; 2 goods (1, 2) </a:t>
            </a:r>
          </a:p>
          <a:p>
            <a:pPr marL="114300" indent="0">
              <a:buNone/>
            </a:pPr>
            <a:endParaRPr lang="en-US" altLang="zh-CN" dirty="0" smtClean="0"/>
          </a:p>
          <a:p>
            <a:r>
              <a:rPr kumimoji="1" lang="en-US" altLang="zh-CN" dirty="0" smtClean="0"/>
              <a:t>Trade equalizes good prices:</a:t>
            </a:r>
          </a:p>
          <a:p>
            <a:pPr marL="114300" indent="0" algn="ctr">
              <a:buNone/>
            </a:pPr>
            <a:r>
              <a:rPr lang="en-US" altLang="zh-CN" b="1" dirty="0" smtClean="0"/>
              <a:t>P</a:t>
            </a:r>
            <a:r>
              <a:rPr lang="en-US" altLang="zh-CN" b="1" baseline="-25000" dirty="0" smtClean="0"/>
              <a:t>1A</a:t>
            </a:r>
            <a:r>
              <a:rPr lang="en-US" altLang="zh-CN" b="1" dirty="0" smtClean="0"/>
              <a:t>=P</a:t>
            </a:r>
            <a:r>
              <a:rPr lang="en-US" altLang="zh-CN" b="1" baseline="-25000" dirty="0" smtClean="0"/>
              <a:t>1B </a:t>
            </a:r>
            <a:r>
              <a:rPr lang="en-US" altLang="zh-CN" b="1" dirty="0" smtClean="0"/>
              <a:t>&amp; P</a:t>
            </a:r>
            <a:r>
              <a:rPr lang="en-US" altLang="zh-CN" b="1" baseline="-25000" dirty="0" smtClean="0"/>
              <a:t>2A</a:t>
            </a:r>
            <a:r>
              <a:rPr lang="en-US" altLang="zh-CN" b="1" dirty="0"/>
              <a:t>=</a:t>
            </a:r>
            <a:r>
              <a:rPr lang="en-US" altLang="zh-CN" b="1" dirty="0" smtClean="0"/>
              <a:t>P</a:t>
            </a:r>
            <a:r>
              <a:rPr lang="en-US" altLang="zh-CN" b="1" baseline="-25000" dirty="0" smtClean="0"/>
              <a:t>2B</a:t>
            </a:r>
          </a:p>
          <a:p>
            <a:endParaRPr lang="en-US" altLang="zh-CN" baseline="-25000" dirty="0" smtClean="0"/>
          </a:p>
          <a:p>
            <a:r>
              <a:rPr lang="en-US" altLang="zh-CN" dirty="0" smtClean="0"/>
              <a:t>Thus,</a:t>
            </a:r>
          </a:p>
          <a:p>
            <a:pPr marL="114300" indent="0" algn="ctr"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W</a:t>
            </a:r>
            <a:r>
              <a:rPr lang="en-US" altLang="zh-CN" b="1" baseline="-25000" dirty="0" smtClean="0">
                <a:solidFill>
                  <a:srgbClr val="FF0000"/>
                </a:solidFill>
              </a:rPr>
              <a:t>A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= W</a:t>
            </a:r>
            <a:r>
              <a:rPr lang="en-US" altLang="zh-CN" b="1" baseline="-25000" dirty="0">
                <a:solidFill>
                  <a:srgbClr val="FF0000"/>
                </a:solidFill>
              </a:rPr>
              <a:t>B</a:t>
            </a:r>
            <a:r>
              <a:rPr lang="en-US" altLang="zh-CN" b="1" dirty="0">
                <a:solidFill>
                  <a:srgbClr val="FF0000"/>
                </a:solidFill>
              </a:rPr>
              <a:t> &amp; R</a:t>
            </a:r>
            <a:r>
              <a:rPr lang="en-US" altLang="zh-CN" b="1" baseline="-25000" dirty="0">
                <a:solidFill>
                  <a:srgbClr val="FF0000"/>
                </a:solidFill>
              </a:rPr>
              <a:t>A </a:t>
            </a:r>
            <a:r>
              <a:rPr lang="en-US" altLang="zh-CN" b="1" dirty="0">
                <a:solidFill>
                  <a:srgbClr val="FF0000"/>
                </a:solidFill>
              </a:rPr>
              <a:t>= R</a:t>
            </a:r>
            <a:r>
              <a:rPr lang="en-US" altLang="zh-CN" b="1" baseline="-25000" dirty="0">
                <a:solidFill>
                  <a:srgbClr val="FF0000"/>
                </a:solidFill>
              </a:rPr>
              <a:t>B </a:t>
            </a:r>
            <a:endParaRPr lang="en-US" altLang="zh-CN" b="1" baseline="-25000" dirty="0">
              <a:solidFill>
                <a:srgbClr val="FF0000"/>
              </a:solidFill>
              <a:latin typeface="ＭＳ ゴシック"/>
              <a:ea typeface="ＭＳ ゴシック"/>
              <a:cs typeface="ＭＳ ゴシック"/>
            </a:endParaRPr>
          </a:p>
          <a:p>
            <a:pPr marL="114300" indent="0">
              <a:buNone/>
            </a:pPr>
            <a:endParaRPr lang="en-US" altLang="zh-CN" dirty="0" smtClean="0"/>
          </a:p>
          <a:p>
            <a:r>
              <a:rPr lang="en-US" altLang="zh-CN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the factor price equalization (FPE).</a:t>
            </a:r>
          </a:p>
        </p:txBody>
      </p:sp>
    </p:spTree>
    <p:extLst>
      <p:ext uri="{BB962C8B-B14F-4D97-AF65-F5344CB8AC3E}">
        <p14:creationId xmlns:p14="http://schemas.microsoft.com/office/powerpoint/2010/main" val="71199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 smtClean="0"/>
              <a:t>Stolper-samuelson</a:t>
            </a:r>
            <a:r>
              <a:rPr kumimoji="1" lang="en-US" altLang="zh-CN" dirty="0" smtClean="0"/>
              <a:t> theorem</a:t>
            </a:r>
            <a:endParaRPr kumimoji="1" lang="zh-CN" altLang="en-US" dirty="0"/>
          </a:p>
        </p:txBody>
      </p:sp>
      <p:sp>
        <p:nvSpPr>
          <p:cNvPr id="30" name="内容占位符 2"/>
          <p:cNvSpPr>
            <a:spLocks noGrp="1"/>
          </p:cNvSpPr>
          <p:nvPr>
            <p:ph idx="1"/>
          </p:nvPr>
        </p:nvSpPr>
        <p:spPr>
          <a:xfrm>
            <a:off x="457199" y="1752600"/>
            <a:ext cx="8449733" cy="496993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altLang="zh-CN" baseline="-25000" dirty="0" smtClean="0"/>
          </a:p>
          <a:p>
            <a:pPr marL="114300" indent="0">
              <a:buNone/>
            </a:pPr>
            <a:endParaRPr lang="en-US" altLang="zh-CN" baseline="-25000" dirty="0" smtClean="0"/>
          </a:p>
          <a:p>
            <a:r>
              <a:rPr lang="en-US" altLang="zh-CN" sz="2800" dirty="0" smtClean="0"/>
              <a:t>We have shown good prices </a:t>
            </a:r>
            <a:r>
              <a:rPr lang="en-US" altLang="zh-CN" sz="28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zh-CN" sz="2800" dirty="0" smtClean="0">
                <a:ea typeface="Wingdings"/>
                <a:cs typeface="Wingdings"/>
                <a:sym typeface="Wingdings"/>
              </a:rPr>
              <a:t> factor prices</a:t>
            </a:r>
            <a:endParaRPr lang="en-US" altLang="zh-CN" sz="2800" dirty="0" smtClean="0"/>
          </a:p>
          <a:p>
            <a:pPr marL="114300" indent="0">
              <a:buNone/>
            </a:pPr>
            <a:endParaRPr lang="en-US" altLang="zh-CN" sz="2800" dirty="0" smtClean="0"/>
          </a:p>
          <a:p>
            <a:r>
              <a:rPr lang="en-US" altLang="zh-CN" sz="2800" dirty="0" smtClean="0"/>
              <a:t>What happen to factor prices when good prices changes?</a:t>
            </a:r>
          </a:p>
        </p:txBody>
      </p:sp>
    </p:spTree>
    <p:extLst>
      <p:ext uri="{BB962C8B-B14F-4D97-AF65-F5344CB8AC3E}">
        <p14:creationId xmlns:p14="http://schemas.microsoft.com/office/powerpoint/2010/main" val="386636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Stolper-samuelson</a:t>
            </a:r>
            <a:r>
              <a:rPr kumimoji="1" lang="en-US" altLang="zh-CN" dirty="0"/>
              <a:t> theorem</a:t>
            </a:r>
            <a:endParaRPr kumimoji="1" lang="zh-CN" altLang="en-US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2406" y="1667917"/>
            <a:ext cx="3285062" cy="2744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Recall: good 1 is capital intensive and good 2 is labor intensive</a:t>
            </a:r>
            <a:endParaRPr lang="en-US" altLang="zh-CN" sz="2000" dirty="0"/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If </a:t>
            </a:r>
            <a:r>
              <a:rPr lang="en-US" sz="2000" b="1" dirty="0" smtClean="0">
                <a:solidFill>
                  <a:srgbClr val="000000"/>
                </a:solidFill>
              </a:rPr>
              <a:t>p</a:t>
            </a:r>
            <a:r>
              <a:rPr lang="en-US" sz="2000" b="1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sz="2000" dirty="0" smtClean="0">
                <a:solidFill>
                  <a:srgbClr val="000000"/>
                </a:solidFill>
              </a:rPr>
              <a:t>, then </a:t>
            </a:r>
            <a:r>
              <a:rPr lang="en-US" sz="2000" b="1" dirty="0" smtClean="0">
                <a:solidFill>
                  <a:srgbClr val="000000"/>
                </a:solidFill>
              </a:rPr>
              <a:t>Q</a:t>
            </a:r>
            <a:r>
              <a:rPr lang="en-US" sz="2000" b="1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</a:rPr>
              <a:t>=1/p</a:t>
            </a:r>
            <a:r>
              <a:rPr lang="en-US" sz="2000" b="1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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sym typeface="Symbol" charset="0"/>
              </a:rPr>
              <a:t> Unit value isoquant curve shifts inward</a:t>
            </a:r>
            <a:endParaRPr lang="en-US" sz="2000" dirty="0">
              <a:solidFill>
                <a:srgbClr val="000000"/>
              </a:solidFill>
              <a:sym typeface="Symbol" charset="0"/>
            </a:endParaRPr>
          </a:p>
        </p:txBody>
      </p:sp>
      <p:grpSp>
        <p:nvGrpSpPr>
          <p:cNvPr id="36" name="Group 32"/>
          <p:cNvGrpSpPr>
            <a:grpSpLocks/>
          </p:cNvGrpSpPr>
          <p:nvPr/>
        </p:nvGrpSpPr>
        <p:grpSpPr bwMode="auto">
          <a:xfrm>
            <a:off x="994319" y="2246590"/>
            <a:ext cx="3814762" cy="3581400"/>
            <a:chOff x="621" y="1104"/>
            <a:chExt cx="2403" cy="2256"/>
          </a:xfrm>
        </p:grpSpPr>
        <p:sp>
          <p:nvSpPr>
            <p:cNvPr id="37" name="Freeform 30"/>
            <p:cNvSpPr>
              <a:spLocks/>
            </p:cNvSpPr>
            <p:nvPr/>
          </p:nvSpPr>
          <p:spPr bwMode="auto">
            <a:xfrm>
              <a:off x="621" y="1104"/>
              <a:ext cx="2403" cy="2256"/>
            </a:xfrm>
            <a:custGeom>
              <a:avLst/>
              <a:gdLst>
                <a:gd name="T0" fmla="*/ 3 w 2403"/>
                <a:gd name="T1" fmla="*/ 0 h 2256"/>
                <a:gd name="T2" fmla="*/ 3 w 2403"/>
                <a:gd name="T3" fmla="*/ 322 h 2256"/>
                <a:gd name="T4" fmla="*/ 24 w 2403"/>
                <a:gd name="T5" fmla="*/ 713 h 2256"/>
                <a:gd name="T6" fmla="*/ 78 w 2403"/>
                <a:gd name="T7" fmla="*/ 1179 h 2256"/>
                <a:gd name="T8" fmla="*/ 174 w 2403"/>
                <a:gd name="T9" fmla="*/ 1488 h 2256"/>
                <a:gd name="T10" fmla="*/ 325 w 2403"/>
                <a:gd name="T11" fmla="*/ 1735 h 2256"/>
                <a:gd name="T12" fmla="*/ 579 w 2403"/>
                <a:gd name="T13" fmla="*/ 1906 h 2256"/>
                <a:gd name="T14" fmla="*/ 853 w 2403"/>
                <a:gd name="T15" fmla="*/ 2030 h 2256"/>
                <a:gd name="T16" fmla="*/ 1224 w 2403"/>
                <a:gd name="T17" fmla="*/ 2105 h 2256"/>
                <a:gd name="T18" fmla="*/ 1422 w 2403"/>
                <a:gd name="T19" fmla="*/ 2146 h 2256"/>
                <a:gd name="T20" fmla="*/ 1971 w 2403"/>
                <a:gd name="T21" fmla="*/ 2215 h 2256"/>
                <a:gd name="T22" fmla="*/ 2403 w 2403"/>
                <a:gd name="T23" fmla="*/ 2256 h 225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03" h="2256">
                  <a:moveTo>
                    <a:pt x="3" y="0"/>
                  </a:moveTo>
                  <a:cubicBezTo>
                    <a:pt x="1" y="101"/>
                    <a:pt x="0" y="203"/>
                    <a:pt x="3" y="322"/>
                  </a:cubicBezTo>
                  <a:cubicBezTo>
                    <a:pt x="6" y="441"/>
                    <a:pt x="12" y="570"/>
                    <a:pt x="24" y="713"/>
                  </a:cubicBezTo>
                  <a:cubicBezTo>
                    <a:pt x="36" y="856"/>
                    <a:pt x="53" y="1050"/>
                    <a:pt x="78" y="1179"/>
                  </a:cubicBezTo>
                  <a:cubicBezTo>
                    <a:pt x="103" y="1308"/>
                    <a:pt x="133" y="1395"/>
                    <a:pt x="174" y="1488"/>
                  </a:cubicBezTo>
                  <a:cubicBezTo>
                    <a:pt x="215" y="1581"/>
                    <a:pt x="258" y="1665"/>
                    <a:pt x="325" y="1735"/>
                  </a:cubicBezTo>
                  <a:cubicBezTo>
                    <a:pt x="392" y="1805"/>
                    <a:pt x="491" y="1857"/>
                    <a:pt x="579" y="1906"/>
                  </a:cubicBezTo>
                  <a:cubicBezTo>
                    <a:pt x="667" y="1955"/>
                    <a:pt x="746" y="1997"/>
                    <a:pt x="853" y="2030"/>
                  </a:cubicBezTo>
                  <a:cubicBezTo>
                    <a:pt x="960" y="2063"/>
                    <a:pt x="1129" y="2086"/>
                    <a:pt x="1224" y="2105"/>
                  </a:cubicBezTo>
                  <a:cubicBezTo>
                    <a:pt x="1319" y="2124"/>
                    <a:pt x="1298" y="2128"/>
                    <a:pt x="1422" y="2146"/>
                  </a:cubicBezTo>
                  <a:cubicBezTo>
                    <a:pt x="1546" y="2164"/>
                    <a:pt x="1808" y="2197"/>
                    <a:pt x="1971" y="2215"/>
                  </a:cubicBezTo>
                  <a:cubicBezTo>
                    <a:pt x="2134" y="2233"/>
                    <a:pt x="2268" y="2244"/>
                    <a:pt x="2403" y="2256"/>
                  </a:cubicBezTo>
                </a:path>
              </a:pathLst>
            </a:custGeom>
            <a:solidFill>
              <a:srgbClr val="CCFFFF">
                <a:alpha val="50195"/>
              </a:srgbClr>
            </a:solidFill>
            <a:ln w="381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AutoShape 31"/>
            <p:cNvSpPr>
              <a:spLocks noChangeArrowheads="1"/>
            </p:cNvSpPr>
            <p:nvPr/>
          </p:nvSpPr>
          <p:spPr bwMode="auto">
            <a:xfrm rot="10800000">
              <a:off x="624" y="1104"/>
              <a:ext cx="2400" cy="2256"/>
            </a:xfrm>
            <a:prstGeom prst="rtTriangle">
              <a:avLst/>
            </a:prstGeom>
            <a:solidFill>
              <a:srgbClr val="CCFFFF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191000" y="6375393"/>
            <a:ext cx="7704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1/w</a:t>
            </a: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457200" y="3420523"/>
            <a:ext cx="6095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1/r</a:t>
            </a:r>
          </a:p>
        </p:txBody>
      </p:sp>
      <p:sp>
        <p:nvSpPr>
          <p:cNvPr id="41" name="Line 8"/>
          <p:cNvSpPr>
            <a:spLocks noChangeShapeType="1"/>
          </p:cNvSpPr>
          <p:nvPr/>
        </p:nvSpPr>
        <p:spPr bwMode="auto">
          <a:xfrm>
            <a:off x="914399" y="1693318"/>
            <a:ext cx="1" cy="46772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Line 9"/>
          <p:cNvSpPr>
            <a:spLocks noChangeShapeType="1"/>
          </p:cNvSpPr>
          <p:nvPr/>
        </p:nvSpPr>
        <p:spPr bwMode="auto">
          <a:xfrm>
            <a:off x="914400" y="6375392"/>
            <a:ext cx="3509583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-1" y="1659455"/>
            <a:ext cx="10667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/>
              <a:t>Capital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2971799" y="6375393"/>
            <a:ext cx="10075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err="1"/>
              <a:t>Labour</a:t>
            </a:r>
            <a:endParaRPr lang="en-US" dirty="0"/>
          </a:p>
        </p:txBody>
      </p:sp>
      <p:grpSp>
        <p:nvGrpSpPr>
          <p:cNvPr id="45" name="Group 30"/>
          <p:cNvGrpSpPr>
            <a:grpSpLocks/>
          </p:cNvGrpSpPr>
          <p:nvPr/>
        </p:nvGrpSpPr>
        <p:grpSpPr bwMode="auto">
          <a:xfrm>
            <a:off x="1066800" y="1727187"/>
            <a:ext cx="3728607" cy="3543978"/>
            <a:chOff x="672" y="672"/>
            <a:chExt cx="2484" cy="2361"/>
          </a:xfrm>
        </p:grpSpPr>
        <p:grpSp>
          <p:nvGrpSpPr>
            <p:cNvPr id="46" name="Group 13"/>
            <p:cNvGrpSpPr>
              <a:grpSpLocks/>
            </p:cNvGrpSpPr>
            <p:nvPr/>
          </p:nvGrpSpPr>
          <p:grpSpPr bwMode="auto">
            <a:xfrm>
              <a:off x="672" y="672"/>
              <a:ext cx="2484" cy="2361"/>
              <a:chOff x="672" y="672"/>
              <a:chExt cx="2484" cy="2361"/>
            </a:xfrm>
          </p:grpSpPr>
          <p:sp>
            <p:nvSpPr>
              <p:cNvPr id="48" name="Freeform 14"/>
              <p:cNvSpPr>
                <a:spLocks/>
              </p:cNvSpPr>
              <p:nvPr/>
            </p:nvSpPr>
            <p:spPr bwMode="auto">
              <a:xfrm>
                <a:off x="672" y="672"/>
                <a:ext cx="2484" cy="2361"/>
              </a:xfrm>
              <a:custGeom>
                <a:avLst/>
                <a:gdLst>
                  <a:gd name="T0" fmla="*/ 0 w 2484"/>
                  <a:gd name="T1" fmla="*/ 0 h 2361"/>
                  <a:gd name="T2" fmla="*/ 27 w 2484"/>
                  <a:gd name="T3" fmla="*/ 198 h 2361"/>
                  <a:gd name="T4" fmla="*/ 57 w 2484"/>
                  <a:gd name="T5" fmla="*/ 468 h 2361"/>
                  <a:gd name="T6" fmla="*/ 92 w 2484"/>
                  <a:gd name="T7" fmla="*/ 750 h 2361"/>
                  <a:gd name="T8" fmla="*/ 157 w 2484"/>
                  <a:gd name="T9" fmla="*/ 1050 h 2361"/>
                  <a:gd name="T10" fmla="*/ 239 w 2484"/>
                  <a:gd name="T11" fmla="*/ 1291 h 2361"/>
                  <a:gd name="T12" fmla="*/ 392 w 2484"/>
                  <a:gd name="T13" fmla="*/ 1579 h 2361"/>
                  <a:gd name="T14" fmla="*/ 615 w 2484"/>
                  <a:gd name="T15" fmla="*/ 1802 h 2361"/>
                  <a:gd name="T16" fmla="*/ 856 w 2484"/>
                  <a:gd name="T17" fmla="*/ 1967 h 2361"/>
                  <a:gd name="T18" fmla="*/ 1144 w 2484"/>
                  <a:gd name="T19" fmla="*/ 2085 h 2361"/>
                  <a:gd name="T20" fmla="*/ 1532 w 2484"/>
                  <a:gd name="T21" fmla="*/ 2202 h 2361"/>
                  <a:gd name="T22" fmla="*/ 1920 w 2484"/>
                  <a:gd name="T23" fmla="*/ 2273 h 2361"/>
                  <a:gd name="T24" fmla="*/ 2308 w 2484"/>
                  <a:gd name="T25" fmla="*/ 2343 h 2361"/>
                  <a:gd name="T26" fmla="*/ 2484 w 2484"/>
                  <a:gd name="T27" fmla="*/ 2361 h 23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484" h="2361">
                    <a:moveTo>
                      <a:pt x="0" y="0"/>
                    </a:moveTo>
                    <a:cubicBezTo>
                      <a:pt x="9" y="60"/>
                      <a:pt x="18" y="120"/>
                      <a:pt x="27" y="198"/>
                    </a:cubicBezTo>
                    <a:cubicBezTo>
                      <a:pt x="36" y="276"/>
                      <a:pt x="46" y="376"/>
                      <a:pt x="57" y="468"/>
                    </a:cubicBezTo>
                    <a:cubicBezTo>
                      <a:pt x="68" y="560"/>
                      <a:pt x="75" y="653"/>
                      <a:pt x="92" y="750"/>
                    </a:cubicBezTo>
                    <a:cubicBezTo>
                      <a:pt x="109" y="847"/>
                      <a:pt x="132" y="960"/>
                      <a:pt x="157" y="1050"/>
                    </a:cubicBezTo>
                    <a:cubicBezTo>
                      <a:pt x="182" y="1140"/>
                      <a:pt x="200" y="1203"/>
                      <a:pt x="239" y="1291"/>
                    </a:cubicBezTo>
                    <a:cubicBezTo>
                      <a:pt x="278" y="1379"/>
                      <a:pt x="329" y="1494"/>
                      <a:pt x="392" y="1579"/>
                    </a:cubicBezTo>
                    <a:cubicBezTo>
                      <a:pt x="455" y="1664"/>
                      <a:pt x="538" y="1737"/>
                      <a:pt x="615" y="1802"/>
                    </a:cubicBezTo>
                    <a:cubicBezTo>
                      <a:pt x="692" y="1867"/>
                      <a:pt x="768" y="1920"/>
                      <a:pt x="856" y="1967"/>
                    </a:cubicBezTo>
                    <a:cubicBezTo>
                      <a:pt x="944" y="2014"/>
                      <a:pt x="1032" y="2046"/>
                      <a:pt x="1144" y="2085"/>
                    </a:cubicBezTo>
                    <a:cubicBezTo>
                      <a:pt x="1256" y="2124"/>
                      <a:pt x="1403" y="2171"/>
                      <a:pt x="1532" y="2202"/>
                    </a:cubicBezTo>
                    <a:cubicBezTo>
                      <a:pt x="1661" y="2233"/>
                      <a:pt x="1791" y="2250"/>
                      <a:pt x="1920" y="2273"/>
                    </a:cubicBezTo>
                    <a:cubicBezTo>
                      <a:pt x="2049" y="2296"/>
                      <a:pt x="2214" y="2328"/>
                      <a:pt x="2308" y="2343"/>
                    </a:cubicBezTo>
                    <a:cubicBezTo>
                      <a:pt x="2402" y="2358"/>
                      <a:pt x="2443" y="2359"/>
                      <a:pt x="2484" y="2361"/>
                    </a:cubicBezTo>
                  </a:path>
                </a:pathLst>
              </a:custGeom>
              <a:solidFill>
                <a:srgbClr val="CCFFFF">
                  <a:alpha val="50195"/>
                </a:srgbClr>
              </a:solidFill>
              <a:ln w="2857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" name="AutoShape 15"/>
              <p:cNvSpPr>
                <a:spLocks noChangeArrowheads="1"/>
              </p:cNvSpPr>
              <p:nvPr/>
            </p:nvSpPr>
            <p:spPr bwMode="auto">
              <a:xfrm rot="10800000">
                <a:off x="672" y="672"/>
                <a:ext cx="2448" cy="2352"/>
              </a:xfrm>
              <a:prstGeom prst="rtTriangle">
                <a:avLst/>
              </a:prstGeom>
              <a:solidFill>
                <a:srgbClr val="CC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47" name="Text Box 16"/>
            <p:cNvSpPr txBox="1">
              <a:spLocks noChangeArrowheads="1"/>
            </p:cNvSpPr>
            <p:nvPr/>
          </p:nvSpPr>
          <p:spPr bwMode="auto">
            <a:xfrm>
              <a:off x="672" y="672"/>
              <a:ext cx="660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000FF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1</a:t>
              </a:r>
              <a:r>
                <a:rPr lang="en-US" dirty="0" smtClean="0">
                  <a:solidFill>
                    <a:srgbClr val="0000FF"/>
                  </a:solidFill>
                </a:rPr>
                <a:t>=</a:t>
              </a:r>
              <a:r>
                <a:rPr lang="en-US" dirty="0">
                  <a:solidFill>
                    <a:srgbClr val="0000FF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1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50" name="Group 29"/>
          <p:cNvGrpSpPr>
            <a:grpSpLocks/>
          </p:cNvGrpSpPr>
          <p:nvPr/>
        </p:nvGrpSpPr>
        <p:grpSpPr bwMode="auto">
          <a:xfrm>
            <a:off x="2133600" y="2125120"/>
            <a:ext cx="2670367" cy="4024314"/>
            <a:chOff x="1344" y="912"/>
            <a:chExt cx="1779" cy="2681"/>
          </a:xfrm>
        </p:grpSpPr>
        <p:sp>
          <p:nvSpPr>
            <p:cNvPr id="51" name="AutoShape 18"/>
            <p:cNvSpPr>
              <a:spLocks noChangeArrowheads="1"/>
            </p:cNvSpPr>
            <p:nvPr/>
          </p:nvSpPr>
          <p:spPr bwMode="auto">
            <a:xfrm rot="10800000">
              <a:off x="1374" y="912"/>
              <a:ext cx="1721" cy="2660"/>
            </a:xfrm>
            <a:prstGeom prst="rtTriangle">
              <a:avLst/>
            </a:prstGeom>
            <a:solidFill>
              <a:srgbClr val="CCFF99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" name="Freeform 19"/>
            <p:cNvSpPr>
              <a:spLocks/>
            </p:cNvSpPr>
            <p:nvPr/>
          </p:nvSpPr>
          <p:spPr bwMode="auto">
            <a:xfrm>
              <a:off x="1374" y="912"/>
              <a:ext cx="1749" cy="2681"/>
            </a:xfrm>
            <a:custGeom>
              <a:avLst/>
              <a:gdLst>
                <a:gd name="T0" fmla="*/ 0 w 1749"/>
                <a:gd name="T1" fmla="*/ 0 h 2681"/>
                <a:gd name="T2" fmla="*/ 14 w 1749"/>
                <a:gd name="T3" fmla="*/ 240 h 2681"/>
                <a:gd name="T4" fmla="*/ 55 w 1749"/>
                <a:gd name="T5" fmla="*/ 501 h 2681"/>
                <a:gd name="T6" fmla="*/ 117 w 1749"/>
                <a:gd name="T7" fmla="*/ 837 h 2681"/>
                <a:gd name="T8" fmla="*/ 192 w 1749"/>
                <a:gd name="T9" fmla="*/ 1207 h 2681"/>
                <a:gd name="T10" fmla="*/ 302 w 1749"/>
                <a:gd name="T11" fmla="*/ 1550 h 2681"/>
                <a:gd name="T12" fmla="*/ 459 w 1749"/>
                <a:gd name="T13" fmla="*/ 1906 h 2681"/>
                <a:gd name="T14" fmla="*/ 651 w 1749"/>
                <a:gd name="T15" fmla="*/ 2174 h 2681"/>
                <a:gd name="T16" fmla="*/ 898 w 1749"/>
                <a:gd name="T17" fmla="*/ 2393 h 2681"/>
                <a:gd name="T18" fmla="*/ 1152 w 1749"/>
                <a:gd name="T19" fmla="*/ 2517 h 2681"/>
                <a:gd name="T20" fmla="*/ 1392 w 1749"/>
                <a:gd name="T21" fmla="*/ 2606 h 2681"/>
                <a:gd name="T22" fmla="*/ 1653 w 1749"/>
                <a:gd name="T23" fmla="*/ 2667 h 2681"/>
                <a:gd name="T24" fmla="*/ 1749 w 1749"/>
                <a:gd name="T25" fmla="*/ 2681 h 26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49" h="2681">
                  <a:moveTo>
                    <a:pt x="0" y="0"/>
                  </a:moveTo>
                  <a:cubicBezTo>
                    <a:pt x="2" y="78"/>
                    <a:pt x="5" y="157"/>
                    <a:pt x="14" y="240"/>
                  </a:cubicBezTo>
                  <a:cubicBezTo>
                    <a:pt x="23" y="323"/>
                    <a:pt x="38" y="402"/>
                    <a:pt x="55" y="501"/>
                  </a:cubicBezTo>
                  <a:cubicBezTo>
                    <a:pt x="72" y="600"/>
                    <a:pt x="94" y="719"/>
                    <a:pt x="117" y="837"/>
                  </a:cubicBezTo>
                  <a:cubicBezTo>
                    <a:pt x="140" y="955"/>
                    <a:pt x="161" y="1088"/>
                    <a:pt x="192" y="1207"/>
                  </a:cubicBezTo>
                  <a:cubicBezTo>
                    <a:pt x="223" y="1326"/>
                    <a:pt x="258" y="1434"/>
                    <a:pt x="302" y="1550"/>
                  </a:cubicBezTo>
                  <a:cubicBezTo>
                    <a:pt x="346" y="1666"/>
                    <a:pt x="401" y="1802"/>
                    <a:pt x="459" y="1906"/>
                  </a:cubicBezTo>
                  <a:cubicBezTo>
                    <a:pt x="517" y="2010"/>
                    <a:pt x="578" y="2093"/>
                    <a:pt x="651" y="2174"/>
                  </a:cubicBezTo>
                  <a:cubicBezTo>
                    <a:pt x="724" y="2255"/>
                    <a:pt x="815" y="2336"/>
                    <a:pt x="898" y="2393"/>
                  </a:cubicBezTo>
                  <a:cubicBezTo>
                    <a:pt x="981" y="2450"/>
                    <a:pt x="1070" y="2482"/>
                    <a:pt x="1152" y="2517"/>
                  </a:cubicBezTo>
                  <a:cubicBezTo>
                    <a:pt x="1234" y="2552"/>
                    <a:pt x="1309" y="2581"/>
                    <a:pt x="1392" y="2606"/>
                  </a:cubicBezTo>
                  <a:cubicBezTo>
                    <a:pt x="1475" y="2631"/>
                    <a:pt x="1594" y="2655"/>
                    <a:pt x="1653" y="2667"/>
                  </a:cubicBezTo>
                  <a:cubicBezTo>
                    <a:pt x="1712" y="2679"/>
                    <a:pt x="1730" y="2680"/>
                    <a:pt x="1749" y="2681"/>
                  </a:cubicBezTo>
                </a:path>
              </a:pathLst>
            </a:custGeom>
            <a:solidFill>
              <a:srgbClr val="CCFF99">
                <a:alpha val="50195"/>
              </a:srgbClr>
            </a:solidFill>
            <a:ln w="28575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Text Box 20"/>
            <p:cNvSpPr txBox="1">
              <a:spLocks noChangeArrowheads="1"/>
            </p:cNvSpPr>
            <p:nvPr/>
          </p:nvSpPr>
          <p:spPr bwMode="auto">
            <a:xfrm>
              <a:off x="1344" y="1008"/>
              <a:ext cx="660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0800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2</a:t>
              </a:r>
              <a:r>
                <a:rPr lang="en-US" dirty="0" smtClean="0">
                  <a:solidFill>
                    <a:srgbClr val="008000"/>
                  </a:solidFill>
                </a:rPr>
                <a:t>=</a:t>
              </a:r>
              <a:r>
                <a:rPr lang="en-US" dirty="0">
                  <a:solidFill>
                    <a:srgbClr val="008000"/>
                  </a:solidFill>
                </a:rPr>
                <a:t>1/</a:t>
              </a:r>
              <a:r>
                <a:rPr lang="en-US" dirty="0" smtClean="0">
                  <a:solidFill>
                    <a:srgbClr val="00800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2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4" name="Group 31"/>
          <p:cNvGrpSpPr>
            <a:grpSpLocks/>
          </p:cNvGrpSpPr>
          <p:nvPr/>
        </p:nvGrpSpPr>
        <p:grpSpPr bwMode="auto">
          <a:xfrm>
            <a:off x="914401" y="3539586"/>
            <a:ext cx="3354846" cy="2830979"/>
            <a:chOff x="576" y="1899"/>
            <a:chExt cx="2235" cy="1886"/>
          </a:xfrm>
        </p:grpSpPr>
        <p:sp>
          <p:nvSpPr>
            <p:cNvPr id="55" name="Line 3"/>
            <p:cNvSpPr>
              <a:spLocks noChangeShapeType="1"/>
            </p:cNvSpPr>
            <p:nvPr/>
          </p:nvSpPr>
          <p:spPr bwMode="auto">
            <a:xfrm>
              <a:off x="576" y="1899"/>
              <a:ext cx="2235" cy="18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6" name="Group 21"/>
            <p:cNvGrpSpPr>
              <a:grpSpLocks/>
            </p:cNvGrpSpPr>
            <p:nvPr/>
          </p:nvGrpSpPr>
          <p:grpSpPr bwMode="auto">
            <a:xfrm>
              <a:off x="1056" y="2400"/>
              <a:ext cx="1152" cy="1062"/>
              <a:chOff x="1056" y="2400"/>
              <a:chExt cx="1152" cy="1062"/>
            </a:xfrm>
          </p:grpSpPr>
          <p:grpSp>
            <p:nvGrpSpPr>
              <p:cNvPr id="57" name="Group 22"/>
              <p:cNvGrpSpPr>
                <a:grpSpLocks/>
              </p:cNvGrpSpPr>
              <p:nvPr/>
            </p:nvGrpSpPr>
            <p:grpSpPr bwMode="auto">
              <a:xfrm>
                <a:off x="1056" y="2400"/>
                <a:ext cx="240" cy="294"/>
                <a:chOff x="1056" y="2400"/>
                <a:chExt cx="240" cy="294"/>
              </a:xfrm>
            </p:grpSpPr>
            <p:sp>
              <p:nvSpPr>
                <p:cNvPr id="61" name="Oval 23"/>
                <p:cNvSpPr>
                  <a:spLocks noChangeArrowheads="1"/>
                </p:cNvSpPr>
                <p:nvPr/>
              </p:nvSpPr>
              <p:spPr bwMode="auto">
                <a:xfrm>
                  <a:off x="1200" y="2400"/>
                  <a:ext cx="96" cy="96"/>
                </a:xfrm>
                <a:prstGeom prst="ellipse">
                  <a:avLst/>
                </a:prstGeom>
                <a:solidFill>
                  <a:srgbClr val="FFFFCC"/>
                </a:solidFill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056" y="2448"/>
                  <a:ext cx="226" cy="2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0000FF"/>
                      </a:solidFill>
                    </a:rPr>
                    <a:t>X</a:t>
                  </a:r>
                  <a:endParaRPr lang="en-US" dirty="0">
                    <a:solidFill>
                      <a:srgbClr val="0000FF"/>
                    </a:solidFill>
                  </a:endParaRPr>
                </a:p>
              </p:txBody>
            </p:sp>
          </p:grpSp>
          <p:grpSp>
            <p:nvGrpSpPr>
              <p:cNvPr id="58" name="Group 25"/>
              <p:cNvGrpSpPr>
                <a:grpSpLocks/>
              </p:cNvGrpSpPr>
              <p:nvPr/>
            </p:nvGrpSpPr>
            <p:grpSpPr bwMode="auto">
              <a:xfrm>
                <a:off x="1968" y="3168"/>
                <a:ext cx="240" cy="294"/>
                <a:chOff x="1968" y="3168"/>
                <a:chExt cx="240" cy="294"/>
              </a:xfrm>
            </p:grpSpPr>
            <p:sp>
              <p:nvSpPr>
                <p:cNvPr id="59" name="Oval 26"/>
                <p:cNvSpPr>
                  <a:spLocks noChangeArrowheads="1"/>
                </p:cNvSpPr>
                <p:nvPr/>
              </p:nvSpPr>
              <p:spPr bwMode="auto">
                <a:xfrm>
                  <a:off x="2112" y="3168"/>
                  <a:ext cx="96" cy="96"/>
                </a:xfrm>
                <a:prstGeom prst="ellipse">
                  <a:avLst/>
                </a:prstGeom>
                <a:solidFill>
                  <a:srgbClr val="FFFFCC"/>
                </a:solidFill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3216"/>
                  <a:ext cx="226" cy="2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008000"/>
                      </a:solidFill>
                    </a:rPr>
                    <a:t>Y</a:t>
                  </a:r>
                  <a:endParaRPr lang="en-US" dirty="0">
                    <a:solidFill>
                      <a:srgbClr val="008000"/>
                    </a:solidFill>
                  </a:endParaRPr>
                </a:p>
              </p:txBody>
            </p:sp>
          </p:grpSp>
        </p:grpSp>
      </p:grpSp>
      <p:grpSp>
        <p:nvGrpSpPr>
          <p:cNvPr id="63" name="Group 53"/>
          <p:cNvGrpSpPr>
            <a:grpSpLocks/>
          </p:cNvGrpSpPr>
          <p:nvPr/>
        </p:nvGrpSpPr>
        <p:grpSpPr bwMode="auto">
          <a:xfrm>
            <a:off x="1139825" y="3917941"/>
            <a:ext cx="3190875" cy="1751013"/>
            <a:chOff x="718" y="2180"/>
            <a:chExt cx="2010" cy="1103"/>
          </a:xfrm>
        </p:grpSpPr>
        <p:sp>
          <p:nvSpPr>
            <p:cNvPr id="64" name="AutoShape 39"/>
            <p:cNvSpPr>
              <a:spLocks noChangeArrowheads="1"/>
            </p:cNvSpPr>
            <p:nvPr/>
          </p:nvSpPr>
          <p:spPr bwMode="auto">
            <a:xfrm rot="9394440">
              <a:off x="718" y="2180"/>
              <a:ext cx="288" cy="162"/>
            </a:xfrm>
            <a:prstGeom prst="rightArrow">
              <a:avLst>
                <a:gd name="adj1" fmla="val 50000"/>
                <a:gd name="adj2" fmla="val 44444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" name="AutoShape 40"/>
            <p:cNvSpPr>
              <a:spLocks noChangeArrowheads="1"/>
            </p:cNvSpPr>
            <p:nvPr/>
          </p:nvSpPr>
          <p:spPr bwMode="auto">
            <a:xfrm rot="6421214">
              <a:off x="2503" y="3058"/>
              <a:ext cx="288" cy="162"/>
            </a:xfrm>
            <a:prstGeom prst="rightArrow">
              <a:avLst>
                <a:gd name="adj1" fmla="val 50000"/>
                <a:gd name="adj2" fmla="val 44444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" name="AutoShape 41"/>
            <p:cNvSpPr>
              <a:spLocks noChangeArrowheads="1"/>
            </p:cNvSpPr>
            <p:nvPr/>
          </p:nvSpPr>
          <p:spPr bwMode="auto">
            <a:xfrm rot="7551306">
              <a:off x="1406" y="2763"/>
              <a:ext cx="288" cy="162"/>
            </a:xfrm>
            <a:prstGeom prst="rightArrow">
              <a:avLst>
                <a:gd name="adj1" fmla="val 50000"/>
                <a:gd name="adj2" fmla="val 44444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5288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Stolper-samuelson</a:t>
            </a:r>
            <a:r>
              <a:rPr kumimoji="1" lang="en-US" altLang="zh-CN" dirty="0"/>
              <a:t> theorem</a:t>
            </a:r>
            <a:endParaRPr kumimoji="1" lang="zh-CN" altLang="en-US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2406" y="1667917"/>
            <a:ext cx="3285062" cy="5052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When price of good 1 increases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The new isoquants determines the new tangent 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isocost</a:t>
            </a:r>
            <a:r>
              <a:rPr lang="en-US" altLang="zh-CN" sz="2000" dirty="0" smtClean="0">
                <a:solidFill>
                  <a:srgbClr val="000000"/>
                </a:solidFill>
              </a:rPr>
              <a:t> line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FF"/>
                </a:solidFill>
              </a:rPr>
              <a:t>1</a:t>
            </a:r>
            <a:r>
              <a:rPr lang="en-US" altLang="zh-CN" sz="2000" b="1" dirty="0">
                <a:solidFill>
                  <a:srgbClr val="0000FF"/>
                </a:solidFill>
              </a:rPr>
              <a:t>/r</a:t>
            </a:r>
            <a:r>
              <a:rPr lang="en-US" altLang="zh-CN" sz="2000" dirty="0">
                <a:solidFill>
                  <a:srgbClr val="0000FF"/>
                </a:solidFill>
              </a:rPr>
              <a:t> </a:t>
            </a:r>
            <a:r>
              <a:rPr lang="en-US" altLang="zh-CN" sz="2000" dirty="0" smtClean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altLang="zh-CN" sz="2000" dirty="0" smtClean="0">
                <a:solidFill>
                  <a:srgbClr val="0000FF"/>
                </a:solidFill>
              </a:rPr>
              <a:t>, so </a:t>
            </a:r>
            <a:r>
              <a:rPr lang="en-US" altLang="zh-CN" sz="2000" b="1" dirty="0" smtClean="0">
                <a:solidFill>
                  <a:srgbClr val="0000FF"/>
                </a:solidFill>
              </a:rPr>
              <a:t>r</a:t>
            </a:r>
            <a:r>
              <a:rPr lang="en-US" altLang="zh-CN" sz="2000" dirty="0" smtClean="0">
                <a:solidFill>
                  <a:srgbClr val="0000FF"/>
                </a:solidFill>
              </a:rPr>
              <a:t> </a:t>
            </a:r>
            <a:r>
              <a:rPr lang="en-US" altLang="zh-CN" sz="2000" dirty="0" smtClean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altLang="zh-CN" sz="2000" dirty="0" smtClean="0">
                <a:solidFill>
                  <a:srgbClr val="000000"/>
                </a:solidFill>
              </a:rPr>
              <a:t>; </a:t>
            </a:r>
            <a:r>
              <a:rPr lang="en-US" altLang="zh-CN" sz="2000" dirty="0">
                <a:solidFill>
                  <a:srgbClr val="000000"/>
                </a:solidFill>
              </a:rPr>
              <a:t>reward to capital (used intensively in </a:t>
            </a:r>
            <a:r>
              <a:rPr lang="en-US" altLang="zh-CN" sz="2000" dirty="0" smtClean="0">
                <a:solidFill>
                  <a:srgbClr val="000000"/>
                </a:solidFill>
              </a:rPr>
              <a:t>good 1) </a:t>
            </a:r>
            <a:r>
              <a:rPr lang="en-US" altLang="zh-CN" sz="2000" dirty="0">
                <a:solidFill>
                  <a:srgbClr val="000000"/>
                </a:solidFill>
              </a:rPr>
              <a:t>rises</a:t>
            </a:r>
            <a:endParaRPr lang="en-US" altLang="zh-CN" sz="2000" baseline="-25000" dirty="0">
              <a:solidFill>
                <a:srgbClr val="000000"/>
              </a:solidFill>
              <a:sym typeface="Symbol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sym typeface="Symbol" charset="0"/>
              </a:rPr>
              <a:t> </a:t>
            </a:r>
            <a:r>
              <a:rPr lang="en-US" altLang="zh-CN" sz="2000" b="1" dirty="0">
                <a:solidFill>
                  <a:srgbClr val="0000FF"/>
                </a:solidFill>
              </a:rPr>
              <a:t>1/</a:t>
            </a:r>
            <a:r>
              <a:rPr lang="en-US" altLang="zh-CN" sz="2000" b="1" dirty="0" smtClean="0">
                <a:solidFill>
                  <a:srgbClr val="0000FF"/>
                </a:solidFill>
              </a:rPr>
              <a:t>w</a:t>
            </a:r>
            <a:r>
              <a:rPr lang="en-US" altLang="zh-CN" sz="2000" dirty="0" smtClean="0">
                <a:solidFill>
                  <a:srgbClr val="0000FF"/>
                </a:solidFill>
              </a:rPr>
              <a:t> </a:t>
            </a:r>
            <a:r>
              <a:rPr lang="en-US" altLang="zh-CN" sz="2000" dirty="0" smtClean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altLang="zh-CN" sz="2000" dirty="0" smtClean="0">
                <a:solidFill>
                  <a:srgbClr val="0000FF"/>
                </a:solidFill>
              </a:rPr>
              <a:t>, so </a:t>
            </a:r>
            <a:r>
              <a:rPr lang="en-US" altLang="zh-CN" sz="2000" b="1" dirty="0" smtClean="0">
                <a:solidFill>
                  <a:srgbClr val="0000FF"/>
                </a:solidFill>
              </a:rPr>
              <a:t>w</a:t>
            </a:r>
            <a:r>
              <a:rPr lang="en-US" altLang="zh-CN" sz="2000" dirty="0" smtClean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altLang="zh-CN" sz="2000" dirty="0" smtClean="0">
                <a:solidFill>
                  <a:srgbClr val="000000"/>
                </a:solidFill>
              </a:rPr>
              <a:t>; </a:t>
            </a:r>
            <a:r>
              <a:rPr lang="en-US" altLang="zh-CN" sz="2000" dirty="0">
                <a:solidFill>
                  <a:srgbClr val="000000"/>
                </a:solidFill>
              </a:rPr>
              <a:t>reward to </a:t>
            </a:r>
            <a:r>
              <a:rPr lang="en-US" altLang="zh-CN" sz="2000" dirty="0" smtClean="0">
                <a:solidFill>
                  <a:srgbClr val="000000"/>
                </a:solidFill>
              </a:rPr>
              <a:t>labor </a:t>
            </a:r>
            <a:r>
              <a:rPr lang="en-US" altLang="zh-CN" sz="2000" dirty="0">
                <a:solidFill>
                  <a:srgbClr val="000000"/>
                </a:solidFill>
              </a:rPr>
              <a:t>falls</a:t>
            </a:r>
            <a:endParaRPr lang="en-US" altLang="zh-CN" sz="2000" baseline="-25000" dirty="0">
              <a:solidFill>
                <a:srgbClr val="000000"/>
              </a:solidFill>
              <a:sym typeface="Symbol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endParaRPr lang="en-US" sz="2000" dirty="0">
              <a:solidFill>
                <a:srgbClr val="000000"/>
              </a:solidFill>
              <a:sym typeface="Symbol" charset="0"/>
            </a:endParaRPr>
          </a:p>
        </p:txBody>
      </p:sp>
      <p:grpSp>
        <p:nvGrpSpPr>
          <p:cNvPr id="36" name="Group 32"/>
          <p:cNvGrpSpPr>
            <a:grpSpLocks/>
          </p:cNvGrpSpPr>
          <p:nvPr/>
        </p:nvGrpSpPr>
        <p:grpSpPr bwMode="auto">
          <a:xfrm>
            <a:off x="994319" y="2212724"/>
            <a:ext cx="3814762" cy="3581400"/>
            <a:chOff x="621" y="1104"/>
            <a:chExt cx="2403" cy="2256"/>
          </a:xfrm>
        </p:grpSpPr>
        <p:sp>
          <p:nvSpPr>
            <p:cNvPr id="37" name="Freeform 30"/>
            <p:cNvSpPr>
              <a:spLocks/>
            </p:cNvSpPr>
            <p:nvPr/>
          </p:nvSpPr>
          <p:spPr bwMode="auto">
            <a:xfrm>
              <a:off x="621" y="1104"/>
              <a:ext cx="2403" cy="2256"/>
            </a:xfrm>
            <a:custGeom>
              <a:avLst/>
              <a:gdLst>
                <a:gd name="T0" fmla="*/ 3 w 2403"/>
                <a:gd name="T1" fmla="*/ 0 h 2256"/>
                <a:gd name="T2" fmla="*/ 3 w 2403"/>
                <a:gd name="T3" fmla="*/ 322 h 2256"/>
                <a:gd name="T4" fmla="*/ 24 w 2403"/>
                <a:gd name="T5" fmla="*/ 713 h 2256"/>
                <a:gd name="T6" fmla="*/ 78 w 2403"/>
                <a:gd name="T7" fmla="*/ 1179 h 2256"/>
                <a:gd name="T8" fmla="*/ 174 w 2403"/>
                <a:gd name="T9" fmla="*/ 1488 h 2256"/>
                <a:gd name="T10" fmla="*/ 325 w 2403"/>
                <a:gd name="T11" fmla="*/ 1735 h 2256"/>
                <a:gd name="T12" fmla="*/ 579 w 2403"/>
                <a:gd name="T13" fmla="*/ 1906 h 2256"/>
                <a:gd name="T14" fmla="*/ 853 w 2403"/>
                <a:gd name="T15" fmla="*/ 2030 h 2256"/>
                <a:gd name="T16" fmla="*/ 1224 w 2403"/>
                <a:gd name="T17" fmla="*/ 2105 h 2256"/>
                <a:gd name="T18" fmla="*/ 1422 w 2403"/>
                <a:gd name="T19" fmla="*/ 2146 h 2256"/>
                <a:gd name="T20" fmla="*/ 1971 w 2403"/>
                <a:gd name="T21" fmla="*/ 2215 h 2256"/>
                <a:gd name="T22" fmla="*/ 2403 w 2403"/>
                <a:gd name="T23" fmla="*/ 2256 h 225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03" h="2256">
                  <a:moveTo>
                    <a:pt x="3" y="0"/>
                  </a:moveTo>
                  <a:cubicBezTo>
                    <a:pt x="1" y="101"/>
                    <a:pt x="0" y="203"/>
                    <a:pt x="3" y="322"/>
                  </a:cubicBezTo>
                  <a:cubicBezTo>
                    <a:pt x="6" y="441"/>
                    <a:pt x="12" y="570"/>
                    <a:pt x="24" y="713"/>
                  </a:cubicBezTo>
                  <a:cubicBezTo>
                    <a:pt x="36" y="856"/>
                    <a:pt x="53" y="1050"/>
                    <a:pt x="78" y="1179"/>
                  </a:cubicBezTo>
                  <a:cubicBezTo>
                    <a:pt x="103" y="1308"/>
                    <a:pt x="133" y="1395"/>
                    <a:pt x="174" y="1488"/>
                  </a:cubicBezTo>
                  <a:cubicBezTo>
                    <a:pt x="215" y="1581"/>
                    <a:pt x="258" y="1665"/>
                    <a:pt x="325" y="1735"/>
                  </a:cubicBezTo>
                  <a:cubicBezTo>
                    <a:pt x="392" y="1805"/>
                    <a:pt x="491" y="1857"/>
                    <a:pt x="579" y="1906"/>
                  </a:cubicBezTo>
                  <a:cubicBezTo>
                    <a:pt x="667" y="1955"/>
                    <a:pt x="746" y="1997"/>
                    <a:pt x="853" y="2030"/>
                  </a:cubicBezTo>
                  <a:cubicBezTo>
                    <a:pt x="960" y="2063"/>
                    <a:pt x="1129" y="2086"/>
                    <a:pt x="1224" y="2105"/>
                  </a:cubicBezTo>
                  <a:cubicBezTo>
                    <a:pt x="1319" y="2124"/>
                    <a:pt x="1298" y="2128"/>
                    <a:pt x="1422" y="2146"/>
                  </a:cubicBezTo>
                  <a:cubicBezTo>
                    <a:pt x="1546" y="2164"/>
                    <a:pt x="1808" y="2197"/>
                    <a:pt x="1971" y="2215"/>
                  </a:cubicBezTo>
                  <a:cubicBezTo>
                    <a:pt x="2134" y="2233"/>
                    <a:pt x="2268" y="2244"/>
                    <a:pt x="2403" y="2256"/>
                  </a:cubicBezTo>
                </a:path>
              </a:pathLst>
            </a:custGeom>
            <a:solidFill>
              <a:srgbClr val="CCFFFF">
                <a:alpha val="50195"/>
              </a:srgbClr>
            </a:solidFill>
            <a:ln w="381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AutoShape 31"/>
            <p:cNvSpPr>
              <a:spLocks noChangeArrowheads="1"/>
            </p:cNvSpPr>
            <p:nvPr/>
          </p:nvSpPr>
          <p:spPr bwMode="auto">
            <a:xfrm rot="10800000">
              <a:off x="624" y="1104"/>
              <a:ext cx="2400" cy="2256"/>
            </a:xfrm>
            <a:prstGeom prst="rtTriangle">
              <a:avLst/>
            </a:prstGeom>
            <a:solidFill>
              <a:srgbClr val="CCFFFF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191000" y="6375393"/>
            <a:ext cx="7704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1/w</a:t>
            </a: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457200" y="3420523"/>
            <a:ext cx="6095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1/r</a:t>
            </a:r>
          </a:p>
        </p:txBody>
      </p:sp>
      <p:sp>
        <p:nvSpPr>
          <p:cNvPr id="41" name="Line 8"/>
          <p:cNvSpPr>
            <a:spLocks noChangeShapeType="1"/>
          </p:cNvSpPr>
          <p:nvPr/>
        </p:nvSpPr>
        <p:spPr bwMode="auto">
          <a:xfrm>
            <a:off x="914399" y="1693318"/>
            <a:ext cx="1" cy="46772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Line 9"/>
          <p:cNvSpPr>
            <a:spLocks noChangeShapeType="1"/>
          </p:cNvSpPr>
          <p:nvPr/>
        </p:nvSpPr>
        <p:spPr bwMode="auto">
          <a:xfrm flipV="1">
            <a:off x="914400" y="6370564"/>
            <a:ext cx="4318006" cy="48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-1" y="1659455"/>
            <a:ext cx="10667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/>
              <a:t>Capital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2971799" y="6375393"/>
            <a:ext cx="10075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Labor</a:t>
            </a:r>
            <a:endParaRPr lang="en-US" dirty="0"/>
          </a:p>
        </p:txBody>
      </p:sp>
      <p:grpSp>
        <p:nvGrpSpPr>
          <p:cNvPr id="45" name="Group 30"/>
          <p:cNvGrpSpPr>
            <a:grpSpLocks/>
          </p:cNvGrpSpPr>
          <p:nvPr/>
        </p:nvGrpSpPr>
        <p:grpSpPr bwMode="auto">
          <a:xfrm>
            <a:off x="1066800" y="1727187"/>
            <a:ext cx="3728607" cy="3543978"/>
            <a:chOff x="672" y="672"/>
            <a:chExt cx="2484" cy="2361"/>
          </a:xfrm>
        </p:grpSpPr>
        <p:grpSp>
          <p:nvGrpSpPr>
            <p:cNvPr id="46" name="Group 13"/>
            <p:cNvGrpSpPr>
              <a:grpSpLocks/>
            </p:cNvGrpSpPr>
            <p:nvPr/>
          </p:nvGrpSpPr>
          <p:grpSpPr bwMode="auto">
            <a:xfrm>
              <a:off x="672" y="672"/>
              <a:ext cx="2484" cy="2361"/>
              <a:chOff x="672" y="672"/>
              <a:chExt cx="2484" cy="2361"/>
            </a:xfrm>
          </p:grpSpPr>
          <p:sp>
            <p:nvSpPr>
              <p:cNvPr id="48" name="Freeform 14"/>
              <p:cNvSpPr>
                <a:spLocks/>
              </p:cNvSpPr>
              <p:nvPr/>
            </p:nvSpPr>
            <p:spPr bwMode="auto">
              <a:xfrm>
                <a:off x="672" y="672"/>
                <a:ext cx="2484" cy="2361"/>
              </a:xfrm>
              <a:custGeom>
                <a:avLst/>
                <a:gdLst>
                  <a:gd name="T0" fmla="*/ 0 w 2484"/>
                  <a:gd name="T1" fmla="*/ 0 h 2361"/>
                  <a:gd name="T2" fmla="*/ 27 w 2484"/>
                  <a:gd name="T3" fmla="*/ 198 h 2361"/>
                  <a:gd name="T4" fmla="*/ 57 w 2484"/>
                  <a:gd name="T5" fmla="*/ 468 h 2361"/>
                  <a:gd name="T6" fmla="*/ 92 w 2484"/>
                  <a:gd name="T7" fmla="*/ 750 h 2361"/>
                  <a:gd name="T8" fmla="*/ 157 w 2484"/>
                  <a:gd name="T9" fmla="*/ 1050 h 2361"/>
                  <a:gd name="T10" fmla="*/ 239 w 2484"/>
                  <a:gd name="T11" fmla="*/ 1291 h 2361"/>
                  <a:gd name="T12" fmla="*/ 392 w 2484"/>
                  <a:gd name="T13" fmla="*/ 1579 h 2361"/>
                  <a:gd name="T14" fmla="*/ 615 w 2484"/>
                  <a:gd name="T15" fmla="*/ 1802 h 2361"/>
                  <a:gd name="T16" fmla="*/ 856 w 2484"/>
                  <a:gd name="T17" fmla="*/ 1967 h 2361"/>
                  <a:gd name="T18" fmla="*/ 1144 w 2484"/>
                  <a:gd name="T19" fmla="*/ 2085 h 2361"/>
                  <a:gd name="T20" fmla="*/ 1532 w 2484"/>
                  <a:gd name="T21" fmla="*/ 2202 h 2361"/>
                  <a:gd name="T22" fmla="*/ 1920 w 2484"/>
                  <a:gd name="T23" fmla="*/ 2273 h 2361"/>
                  <a:gd name="T24" fmla="*/ 2308 w 2484"/>
                  <a:gd name="T25" fmla="*/ 2343 h 2361"/>
                  <a:gd name="T26" fmla="*/ 2484 w 2484"/>
                  <a:gd name="T27" fmla="*/ 2361 h 23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484" h="2361">
                    <a:moveTo>
                      <a:pt x="0" y="0"/>
                    </a:moveTo>
                    <a:cubicBezTo>
                      <a:pt x="9" y="60"/>
                      <a:pt x="18" y="120"/>
                      <a:pt x="27" y="198"/>
                    </a:cubicBezTo>
                    <a:cubicBezTo>
                      <a:pt x="36" y="276"/>
                      <a:pt x="46" y="376"/>
                      <a:pt x="57" y="468"/>
                    </a:cubicBezTo>
                    <a:cubicBezTo>
                      <a:pt x="68" y="560"/>
                      <a:pt x="75" y="653"/>
                      <a:pt x="92" y="750"/>
                    </a:cubicBezTo>
                    <a:cubicBezTo>
                      <a:pt x="109" y="847"/>
                      <a:pt x="132" y="960"/>
                      <a:pt x="157" y="1050"/>
                    </a:cubicBezTo>
                    <a:cubicBezTo>
                      <a:pt x="182" y="1140"/>
                      <a:pt x="200" y="1203"/>
                      <a:pt x="239" y="1291"/>
                    </a:cubicBezTo>
                    <a:cubicBezTo>
                      <a:pt x="278" y="1379"/>
                      <a:pt x="329" y="1494"/>
                      <a:pt x="392" y="1579"/>
                    </a:cubicBezTo>
                    <a:cubicBezTo>
                      <a:pt x="455" y="1664"/>
                      <a:pt x="538" y="1737"/>
                      <a:pt x="615" y="1802"/>
                    </a:cubicBezTo>
                    <a:cubicBezTo>
                      <a:pt x="692" y="1867"/>
                      <a:pt x="768" y="1920"/>
                      <a:pt x="856" y="1967"/>
                    </a:cubicBezTo>
                    <a:cubicBezTo>
                      <a:pt x="944" y="2014"/>
                      <a:pt x="1032" y="2046"/>
                      <a:pt x="1144" y="2085"/>
                    </a:cubicBezTo>
                    <a:cubicBezTo>
                      <a:pt x="1256" y="2124"/>
                      <a:pt x="1403" y="2171"/>
                      <a:pt x="1532" y="2202"/>
                    </a:cubicBezTo>
                    <a:cubicBezTo>
                      <a:pt x="1661" y="2233"/>
                      <a:pt x="1791" y="2250"/>
                      <a:pt x="1920" y="2273"/>
                    </a:cubicBezTo>
                    <a:cubicBezTo>
                      <a:pt x="2049" y="2296"/>
                      <a:pt x="2214" y="2328"/>
                      <a:pt x="2308" y="2343"/>
                    </a:cubicBezTo>
                    <a:cubicBezTo>
                      <a:pt x="2402" y="2358"/>
                      <a:pt x="2443" y="2359"/>
                      <a:pt x="2484" y="2361"/>
                    </a:cubicBezTo>
                  </a:path>
                </a:pathLst>
              </a:custGeom>
              <a:solidFill>
                <a:srgbClr val="CCFFFF">
                  <a:alpha val="50195"/>
                </a:srgbClr>
              </a:solidFill>
              <a:ln w="2857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" name="AutoShape 15"/>
              <p:cNvSpPr>
                <a:spLocks noChangeArrowheads="1"/>
              </p:cNvSpPr>
              <p:nvPr/>
            </p:nvSpPr>
            <p:spPr bwMode="auto">
              <a:xfrm rot="10800000">
                <a:off x="672" y="672"/>
                <a:ext cx="2448" cy="2352"/>
              </a:xfrm>
              <a:prstGeom prst="rtTriangle">
                <a:avLst/>
              </a:prstGeom>
              <a:solidFill>
                <a:srgbClr val="CC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47" name="Text Box 16"/>
            <p:cNvSpPr txBox="1">
              <a:spLocks noChangeArrowheads="1"/>
            </p:cNvSpPr>
            <p:nvPr/>
          </p:nvSpPr>
          <p:spPr bwMode="auto">
            <a:xfrm>
              <a:off x="672" y="672"/>
              <a:ext cx="660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000FF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1</a:t>
              </a:r>
              <a:r>
                <a:rPr lang="en-US" dirty="0" smtClean="0">
                  <a:solidFill>
                    <a:srgbClr val="0000FF"/>
                  </a:solidFill>
                </a:rPr>
                <a:t>=</a:t>
              </a:r>
              <a:r>
                <a:rPr lang="en-US" dirty="0">
                  <a:solidFill>
                    <a:srgbClr val="0000FF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1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50" name="Group 29"/>
          <p:cNvGrpSpPr>
            <a:grpSpLocks/>
          </p:cNvGrpSpPr>
          <p:nvPr/>
        </p:nvGrpSpPr>
        <p:grpSpPr bwMode="auto">
          <a:xfrm>
            <a:off x="2133600" y="2125120"/>
            <a:ext cx="2670367" cy="4024314"/>
            <a:chOff x="1344" y="912"/>
            <a:chExt cx="1779" cy="2681"/>
          </a:xfrm>
        </p:grpSpPr>
        <p:sp>
          <p:nvSpPr>
            <p:cNvPr id="51" name="AutoShape 18"/>
            <p:cNvSpPr>
              <a:spLocks noChangeArrowheads="1"/>
            </p:cNvSpPr>
            <p:nvPr/>
          </p:nvSpPr>
          <p:spPr bwMode="auto">
            <a:xfrm rot="10800000">
              <a:off x="1374" y="912"/>
              <a:ext cx="1721" cy="2660"/>
            </a:xfrm>
            <a:prstGeom prst="rtTriangle">
              <a:avLst/>
            </a:prstGeom>
            <a:solidFill>
              <a:srgbClr val="CCFF99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" name="Freeform 19"/>
            <p:cNvSpPr>
              <a:spLocks/>
            </p:cNvSpPr>
            <p:nvPr/>
          </p:nvSpPr>
          <p:spPr bwMode="auto">
            <a:xfrm>
              <a:off x="1374" y="912"/>
              <a:ext cx="1749" cy="2681"/>
            </a:xfrm>
            <a:custGeom>
              <a:avLst/>
              <a:gdLst>
                <a:gd name="T0" fmla="*/ 0 w 1749"/>
                <a:gd name="T1" fmla="*/ 0 h 2681"/>
                <a:gd name="T2" fmla="*/ 14 w 1749"/>
                <a:gd name="T3" fmla="*/ 240 h 2681"/>
                <a:gd name="T4" fmla="*/ 55 w 1749"/>
                <a:gd name="T5" fmla="*/ 501 h 2681"/>
                <a:gd name="T6" fmla="*/ 117 w 1749"/>
                <a:gd name="T7" fmla="*/ 837 h 2681"/>
                <a:gd name="T8" fmla="*/ 192 w 1749"/>
                <a:gd name="T9" fmla="*/ 1207 h 2681"/>
                <a:gd name="T10" fmla="*/ 302 w 1749"/>
                <a:gd name="T11" fmla="*/ 1550 h 2681"/>
                <a:gd name="T12" fmla="*/ 459 w 1749"/>
                <a:gd name="T13" fmla="*/ 1906 h 2681"/>
                <a:gd name="T14" fmla="*/ 651 w 1749"/>
                <a:gd name="T15" fmla="*/ 2174 h 2681"/>
                <a:gd name="T16" fmla="*/ 898 w 1749"/>
                <a:gd name="T17" fmla="*/ 2393 h 2681"/>
                <a:gd name="T18" fmla="*/ 1152 w 1749"/>
                <a:gd name="T19" fmla="*/ 2517 h 2681"/>
                <a:gd name="T20" fmla="*/ 1392 w 1749"/>
                <a:gd name="T21" fmla="*/ 2606 h 2681"/>
                <a:gd name="T22" fmla="*/ 1653 w 1749"/>
                <a:gd name="T23" fmla="*/ 2667 h 2681"/>
                <a:gd name="T24" fmla="*/ 1749 w 1749"/>
                <a:gd name="T25" fmla="*/ 2681 h 26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49" h="2681">
                  <a:moveTo>
                    <a:pt x="0" y="0"/>
                  </a:moveTo>
                  <a:cubicBezTo>
                    <a:pt x="2" y="78"/>
                    <a:pt x="5" y="157"/>
                    <a:pt x="14" y="240"/>
                  </a:cubicBezTo>
                  <a:cubicBezTo>
                    <a:pt x="23" y="323"/>
                    <a:pt x="38" y="402"/>
                    <a:pt x="55" y="501"/>
                  </a:cubicBezTo>
                  <a:cubicBezTo>
                    <a:pt x="72" y="600"/>
                    <a:pt x="94" y="719"/>
                    <a:pt x="117" y="837"/>
                  </a:cubicBezTo>
                  <a:cubicBezTo>
                    <a:pt x="140" y="955"/>
                    <a:pt x="161" y="1088"/>
                    <a:pt x="192" y="1207"/>
                  </a:cubicBezTo>
                  <a:cubicBezTo>
                    <a:pt x="223" y="1326"/>
                    <a:pt x="258" y="1434"/>
                    <a:pt x="302" y="1550"/>
                  </a:cubicBezTo>
                  <a:cubicBezTo>
                    <a:pt x="346" y="1666"/>
                    <a:pt x="401" y="1802"/>
                    <a:pt x="459" y="1906"/>
                  </a:cubicBezTo>
                  <a:cubicBezTo>
                    <a:pt x="517" y="2010"/>
                    <a:pt x="578" y="2093"/>
                    <a:pt x="651" y="2174"/>
                  </a:cubicBezTo>
                  <a:cubicBezTo>
                    <a:pt x="724" y="2255"/>
                    <a:pt x="815" y="2336"/>
                    <a:pt x="898" y="2393"/>
                  </a:cubicBezTo>
                  <a:cubicBezTo>
                    <a:pt x="981" y="2450"/>
                    <a:pt x="1070" y="2482"/>
                    <a:pt x="1152" y="2517"/>
                  </a:cubicBezTo>
                  <a:cubicBezTo>
                    <a:pt x="1234" y="2552"/>
                    <a:pt x="1309" y="2581"/>
                    <a:pt x="1392" y="2606"/>
                  </a:cubicBezTo>
                  <a:cubicBezTo>
                    <a:pt x="1475" y="2631"/>
                    <a:pt x="1594" y="2655"/>
                    <a:pt x="1653" y="2667"/>
                  </a:cubicBezTo>
                  <a:cubicBezTo>
                    <a:pt x="1712" y="2679"/>
                    <a:pt x="1730" y="2680"/>
                    <a:pt x="1749" y="2681"/>
                  </a:cubicBezTo>
                </a:path>
              </a:pathLst>
            </a:custGeom>
            <a:solidFill>
              <a:srgbClr val="CCFF99">
                <a:alpha val="50195"/>
              </a:srgbClr>
            </a:solidFill>
            <a:ln w="28575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Text Box 20"/>
            <p:cNvSpPr txBox="1">
              <a:spLocks noChangeArrowheads="1"/>
            </p:cNvSpPr>
            <p:nvPr/>
          </p:nvSpPr>
          <p:spPr bwMode="auto">
            <a:xfrm>
              <a:off x="1344" y="1008"/>
              <a:ext cx="660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0800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2</a:t>
              </a:r>
              <a:r>
                <a:rPr lang="en-US" dirty="0" smtClean="0">
                  <a:solidFill>
                    <a:srgbClr val="008000"/>
                  </a:solidFill>
                </a:rPr>
                <a:t>=</a:t>
              </a:r>
              <a:r>
                <a:rPr lang="en-US" dirty="0">
                  <a:solidFill>
                    <a:srgbClr val="008000"/>
                  </a:solidFill>
                </a:rPr>
                <a:t>1/</a:t>
              </a:r>
              <a:r>
                <a:rPr lang="en-US" dirty="0" smtClean="0">
                  <a:solidFill>
                    <a:srgbClr val="00800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2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4" name="Group 31"/>
          <p:cNvGrpSpPr>
            <a:grpSpLocks/>
          </p:cNvGrpSpPr>
          <p:nvPr/>
        </p:nvGrpSpPr>
        <p:grpSpPr bwMode="auto">
          <a:xfrm>
            <a:off x="914401" y="3539586"/>
            <a:ext cx="3354846" cy="2830979"/>
            <a:chOff x="576" y="1899"/>
            <a:chExt cx="2235" cy="1886"/>
          </a:xfrm>
        </p:grpSpPr>
        <p:sp>
          <p:nvSpPr>
            <p:cNvPr id="55" name="Line 3"/>
            <p:cNvSpPr>
              <a:spLocks noChangeShapeType="1"/>
            </p:cNvSpPr>
            <p:nvPr/>
          </p:nvSpPr>
          <p:spPr bwMode="auto">
            <a:xfrm>
              <a:off x="576" y="1899"/>
              <a:ext cx="2235" cy="18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6" name="Group 21"/>
            <p:cNvGrpSpPr>
              <a:grpSpLocks/>
            </p:cNvGrpSpPr>
            <p:nvPr/>
          </p:nvGrpSpPr>
          <p:grpSpPr bwMode="auto">
            <a:xfrm>
              <a:off x="1056" y="2400"/>
              <a:ext cx="1152" cy="1047"/>
              <a:chOff x="1056" y="2400"/>
              <a:chExt cx="1152" cy="1047"/>
            </a:xfrm>
          </p:grpSpPr>
          <p:grpSp>
            <p:nvGrpSpPr>
              <p:cNvPr id="57" name="Group 22"/>
              <p:cNvGrpSpPr>
                <a:grpSpLocks/>
              </p:cNvGrpSpPr>
              <p:nvPr/>
            </p:nvGrpSpPr>
            <p:grpSpPr bwMode="auto">
              <a:xfrm>
                <a:off x="1056" y="2400"/>
                <a:ext cx="240" cy="279"/>
                <a:chOff x="1056" y="2400"/>
                <a:chExt cx="240" cy="279"/>
              </a:xfrm>
            </p:grpSpPr>
            <p:sp>
              <p:nvSpPr>
                <p:cNvPr id="61" name="Oval 23"/>
                <p:cNvSpPr>
                  <a:spLocks noChangeArrowheads="1"/>
                </p:cNvSpPr>
                <p:nvPr/>
              </p:nvSpPr>
              <p:spPr bwMode="auto">
                <a:xfrm>
                  <a:off x="1200" y="2400"/>
                  <a:ext cx="96" cy="96"/>
                </a:xfrm>
                <a:prstGeom prst="ellipse">
                  <a:avLst/>
                </a:prstGeom>
                <a:solidFill>
                  <a:srgbClr val="FFFFCC"/>
                </a:solidFill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056" y="2448"/>
                  <a:ext cx="21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0000FF"/>
                      </a:solidFill>
                    </a:rPr>
                    <a:t>A</a:t>
                  </a:r>
                </a:p>
              </p:txBody>
            </p:sp>
          </p:grpSp>
          <p:grpSp>
            <p:nvGrpSpPr>
              <p:cNvPr id="58" name="Group 25"/>
              <p:cNvGrpSpPr>
                <a:grpSpLocks/>
              </p:cNvGrpSpPr>
              <p:nvPr/>
            </p:nvGrpSpPr>
            <p:grpSpPr bwMode="auto">
              <a:xfrm>
                <a:off x="1968" y="3168"/>
                <a:ext cx="240" cy="279"/>
                <a:chOff x="1968" y="3168"/>
                <a:chExt cx="240" cy="279"/>
              </a:xfrm>
            </p:grpSpPr>
            <p:sp>
              <p:nvSpPr>
                <p:cNvPr id="59" name="Oval 26"/>
                <p:cNvSpPr>
                  <a:spLocks noChangeArrowheads="1"/>
                </p:cNvSpPr>
                <p:nvPr/>
              </p:nvSpPr>
              <p:spPr bwMode="auto">
                <a:xfrm>
                  <a:off x="2112" y="3168"/>
                  <a:ext cx="96" cy="96"/>
                </a:xfrm>
                <a:prstGeom prst="ellipse">
                  <a:avLst/>
                </a:prstGeom>
                <a:solidFill>
                  <a:srgbClr val="FFFFCC"/>
                </a:solidFill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3216"/>
                  <a:ext cx="21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008000"/>
                      </a:solidFill>
                    </a:rPr>
                    <a:t>B</a:t>
                  </a:r>
                </a:p>
              </p:txBody>
            </p:sp>
          </p:grpSp>
        </p:grpSp>
      </p:grpSp>
      <p:grpSp>
        <p:nvGrpSpPr>
          <p:cNvPr id="63" name="Group 53"/>
          <p:cNvGrpSpPr>
            <a:grpSpLocks/>
          </p:cNvGrpSpPr>
          <p:nvPr/>
        </p:nvGrpSpPr>
        <p:grpSpPr bwMode="auto">
          <a:xfrm>
            <a:off x="1139825" y="3917941"/>
            <a:ext cx="3190875" cy="1751013"/>
            <a:chOff x="718" y="2180"/>
            <a:chExt cx="2010" cy="1103"/>
          </a:xfrm>
        </p:grpSpPr>
        <p:sp>
          <p:nvSpPr>
            <p:cNvPr id="64" name="AutoShape 39"/>
            <p:cNvSpPr>
              <a:spLocks noChangeArrowheads="1"/>
            </p:cNvSpPr>
            <p:nvPr/>
          </p:nvSpPr>
          <p:spPr bwMode="auto">
            <a:xfrm rot="9394440">
              <a:off x="718" y="2180"/>
              <a:ext cx="288" cy="162"/>
            </a:xfrm>
            <a:prstGeom prst="rightArrow">
              <a:avLst>
                <a:gd name="adj1" fmla="val 50000"/>
                <a:gd name="adj2" fmla="val 44444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" name="AutoShape 40"/>
            <p:cNvSpPr>
              <a:spLocks noChangeArrowheads="1"/>
            </p:cNvSpPr>
            <p:nvPr/>
          </p:nvSpPr>
          <p:spPr bwMode="auto">
            <a:xfrm rot="6421214">
              <a:off x="2503" y="3058"/>
              <a:ext cx="288" cy="162"/>
            </a:xfrm>
            <a:prstGeom prst="rightArrow">
              <a:avLst>
                <a:gd name="adj1" fmla="val 50000"/>
                <a:gd name="adj2" fmla="val 44444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" name="AutoShape 41"/>
            <p:cNvSpPr>
              <a:spLocks noChangeArrowheads="1"/>
            </p:cNvSpPr>
            <p:nvPr/>
          </p:nvSpPr>
          <p:spPr bwMode="auto">
            <a:xfrm rot="7551306">
              <a:off x="1406" y="2763"/>
              <a:ext cx="288" cy="162"/>
            </a:xfrm>
            <a:prstGeom prst="rightArrow">
              <a:avLst>
                <a:gd name="adj1" fmla="val 50000"/>
                <a:gd name="adj2" fmla="val 44444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5" name="Line 26"/>
          <p:cNvSpPr>
            <a:spLocks noChangeShapeType="1"/>
          </p:cNvSpPr>
          <p:nvPr/>
        </p:nvSpPr>
        <p:spPr bwMode="auto">
          <a:xfrm>
            <a:off x="914400" y="4978392"/>
            <a:ext cx="4158726" cy="1341374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5073126" y="6375393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1/w’</a:t>
            </a:r>
          </a:p>
        </p:txBody>
      </p:sp>
      <p:sp>
        <p:nvSpPr>
          <p:cNvPr id="68" name="Text Box 31"/>
          <p:cNvSpPr txBox="1">
            <a:spLocks noChangeArrowheads="1"/>
          </p:cNvSpPr>
          <p:nvPr/>
        </p:nvSpPr>
        <p:spPr bwMode="auto">
          <a:xfrm>
            <a:off x="381000" y="4800591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1/r’</a:t>
            </a:r>
          </a:p>
        </p:txBody>
      </p:sp>
      <p:sp>
        <p:nvSpPr>
          <p:cNvPr id="69" name="Line 32"/>
          <p:cNvSpPr>
            <a:spLocks noChangeShapeType="1"/>
          </p:cNvSpPr>
          <p:nvPr/>
        </p:nvSpPr>
        <p:spPr bwMode="auto">
          <a:xfrm>
            <a:off x="4692653" y="6565364"/>
            <a:ext cx="4572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0" name="Line 33"/>
          <p:cNvSpPr>
            <a:spLocks noChangeShapeType="1"/>
          </p:cNvSpPr>
          <p:nvPr/>
        </p:nvSpPr>
        <p:spPr bwMode="auto">
          <a:xfrm rot="5400000">
            <a:off x="190500" y="4229091"/>
            <a:ext cx="9906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71" name="Group 37"/>
          <p:cNvGrpSpPr>
            <a:grpSpLocks/>
          </p:cNvGrpSpPr>
          <p:nvPr/>
        </p:nvGrpSpPr>
        <p:grpSpPr bwMode="auto">
          <a:xfrm>
            <a:off x="2209800" y="5081581"/>
            <a:ext cx="2497138" cy="1014413"/>
            <a:chOff x="1392" y="2913"/>
            <a:chExt cx="1573" cy="639"/>
          </a:xfrm>
        </p:grpSpPr>
        <p:sp>
          <p:nvSpPr>
            <p:cNvPr id="72" name="Text Box 27"/>
            <p:cNvSpPr txBox="1">
              <a:spLocks noChangeArrowheads="1"/>
            </p:cNvSpPr>
            <p:nvPr/>
          </p:nvSpPr>
          <p:spPr bwMode="auto">
            <a:xfrm>
              <a:off x="1392" y="2913"/>
              <a:ext cx="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0000FF"/>
                  </a:solidFill>
                </a:rPr>
                <a:t>A’</a:t>
              </a:r>
            </a:p>
          </p:txBody>
        </p:sp>
        <p:sp>
          <p:nvSpPr>
            <p:cNvPr id="73" name="Oval 28"/>
            <p:cNvSpPr>
              <a:spLocks noChangeArrowheads="1"/>
            </p:cNvSpPr>
            <p:nvPr/>
          </p:nvSpPr>
          <p:spPr bwMode="auto">
            <a:xfrm>
              <a:off x="2688" y="3456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" name="Oval 29"/>
            <p:cNvSpPr>
              <a:spLocks noChangeArrowheads="1"/>
            </p:cNvSpPr>
            <p:nvPr/>
          </p:nvSpPr>
          <p:spPr bwMode="auto">
            <a:xfrm>
              <a:off x="1399" y="3092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" name="Text Box 36"/>
            <p:cNvSpPr txBox="1">
              <a:spLocks noChangeArrowheads="1"/>
            </p:cNvSpPr>
            <p:nvPr/>
          </p:nvSpPr>
          <p:spPr bwMode="auto">
            <a:xfrm>
              <a:off x="2721" y="3312"/>
              <a:ext cx="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B’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634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EEF18-9229-4F40-B70C-2B2F2F6C3E98}" type="slidenum">
              <a:rPr lang="fr-FR"/>
              <a:pPr>
                <a:defRPr/>
              </a:pPr>
              <a:t>2</a:t>
            </a:fld>
            <a:r>
              <a:rPr lang="fr-FR"/>
              <a:t>/16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rmAutofit/>
          </a:bodyPr>
          <a:lstStyle/>
          <a:p>
            <a:r>
              <a:rPr lang="en-US" dirty="0" err="1" smtClean="0"/>
              <a:t>Ricardian</a:t>
            </a:r>
            <a:r>
              <a:rPr lang="en-US" dirty="0" smtClean="0"/>
              <a:t> model recall</a:t>
            </a:r>
            <a:endParaRPr lang="en-US" dirty="0"/>
          </a:p>
        </p:txBody>
      </p:sp>
      <p:sp>
        <p:nvSpPr>
          <p:cNvPr id="2" name="矩形 1"/>
          <p:cNvSpPr/>
          <p:nvPr/>
        </p:nvSpPr>
        <p:spPr>
          <a:xfrm>
            <a:off x="426128" y="1849734"/>
            <a:ext cx="82606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altLang="zh-CN" sz="2400" dirty="0" smtClean="0">
              <a:solidFill>
                <a:srgbClr val="0000FF"/>
              </a:solidFill>
            </a:endParaRPr>
          </a:p>
          <a:p>
            <a:endParaRPr lang="en-GB" altLang="zh-CN" sz="2400" dirty="0">
              <a:solidFill>
                <a:srgbClr val="0000FF"/>
              </a:solidFill>
            </a:endParaRPr>
          </a:p>
          <a:p>
            <a:r>
              <a:rPr lang="en-GB" altLang="zh-CN" sz="2800" dirty="0" smtClean="0">
                <a:solidFill>
                  <a:srgbClr val="0000FF"/>
                </a:solidFill>
              </a:rPr>
              <a:t>Technological</a:t>
            </a:r>
            <a:r>
              <a:rPr lang="en-GB" altLang="zh-CN" sz="2800" dirty="0" smtClean="0"/>
              <a:t> </a:t>
            </a:r>
            <a:r>
              <a:rPr lang="en-GB" altLang="zh-CN" sz="2800" dirty="0"/>
              <a:t>differences between countries are the classical driving force for international trade flows</a:t>
            </a:r>
            <a:r>
              <a:rPr lang="en-GB" altLang="zh-CN" sz="2800" dirty="0" smtClean="0"/>
              <a:t>.</a:t>
            </a:r>
          </a:p>
          <a:p>
            <a:endParaRPr lang="en-GB" altLang="zh-CN" sz="2800" dirty="0"/>
          </a:p>
          <a:p>
            <a:r>
              <a:rPr lang="en-US" altLang="zh-CN" sz="2800" dirty="0"/>
              <a:t>Countries tend to export goods in which they have a </a:t>
            </a:r>
            <a:r>
              <a:rPr lang="en-US" altLang="zh-CN" sz="2800" dirty="0">
                <a:solidFill>
                  <a:srgbClr val="0000FF"/>
                </a:solidFill>
              </a:rPr>
              <a:t>comparative advantage</a:t>
            </a:r>
            <a:r>
              <a:rPr lang="en-US" altLang="zh-CN" sz="2800" dirty="0" smtClean="0"/>
              <a:t>.</a:t>
            </a:r>
            <a:endParaRPr lang="en-GB" altLang="zh-CN" sz="2800" dirty="0" smtClean="0"/>
          </a:p>
          <a:p>
            <a:endParaRPr lang="en-GB" altLang="zh-CN" sz="2400" dirty="0"/>
          </a:p>
          <a:p>
            <a:endParaRPr lang="en-GB" altLang="zh-CN" sz="2400" dirty="0"/>
          </a:p>
        </p:txBody>
      </p:sp>
    </p:spTree>
    <p:extLst>
      <p:ext uri="{BB962C8B-B14F-4D97-AF65-F5344CB8AC3E}">
        <p14:creationId xmlns:p14="http://schemas.microsoft.com/office/powerpoint/2010/main" val="93506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 smtClean="0"/>
              <a:t>Stolper-samuelson</a:t>
            </a:r>
            <a:r>
              <a:rPr kumimoji="1" lang="en-US" altLang="zh-CN" dirty="0" smtClean="0"/>
              <a:t> theorem</a:t>
            </a:r>
            <a:endParaRPr kumimoji="1" lang="zh-CN" altLang="en-US" dirty="0"/>
          </a:p>
        </p:txBody>
      </p:sp>
      <p:sp>
        <p:nvSpPr>
          <p:cNvPr id="30" name="内容占位符 2"/>
          <p:cNvSpPr>
            <a:spLocks noGrp="1"/>
          </p:cNvSpPr>
          <p:nvPr>
            <p:ph idx="1"/>
          </p:nvPr>
        </p:nvSpPr>
        <p:spPr>
          <a:xfrm>
            <a:off x="457199" y="1752600"/>
            <a:ext cx="8449733" cy="496993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altLang="zh-CN" baseline="-25000" dirty="0" smtClean="0"/>
          </a:p>
          <a:p>
            <a:r>
              <a:rPr lang="en-US" altLang="zh-CN" dirty="0" smtClean="0"/>
              <a:t>We have </a:t>
            </a:r>
            <a:r>
              <a:rPr lang="en-US" altLang="zh-CN" dirty="0" smtClean="0"/>
              <a:t>shown that </a:t>
            </a:r>
            <a:r>
              <a:rPr lang="en-US" altLang="zh-CN" dirty="0"/>
              <a:t>an increase in the price of capital intensive good (good 1) increases returns to </a:t>
            </a:r>
            <a:r>
              <a:rPr lang="en-US" altLang="zh-CN" dirty="0" smtClean="0"/>
              <a:t>capital (rent) &amp; decreases returns </a:t>
            </a:r>
            <a:r>
              <a:rPr lang="en-US" altLang="zh-CN" dirty="0"/>
              <a:t>to </a:t>
            </a:r>
            <a:r>
              <a:rPr lang="en-US" altLang="zh-CN" dirty="0" smtClean="0"/>
              <a:t>labor (wage)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Similarly, we can show if the price of labor intensive good (good 2) rises, wage increases and rent decreases</a:t>
            </a:r>
          </a:p>
          <a:p>
            <a:endParaRPr lang="en-US" altLang="zh-CN" dirty="0" smtClean="0"/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Taken together this is the </a:t>
            </a:r>
            <a:r>
              <a:rPr lang="en-US" altLang="zh-CN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Stolper</a:t>
            </a:r>
            <a:r>
              <a:rPr lang="en-US" altLang="zh-CN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-Samuelson theorem</a:t>
            </a:r>
          </a:p>
          <a:p>
            <a:endParaRPr lang="en-US" altLang="zh-CN" dirty="0" smtClean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431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Rybczynski</a:t>
            </a:r>
            <a:r>
              <a:rPr lang="en-US" altLang="zh-CN" dirty="0"/>
              <a:t> </a:t>
            </a:r>
            <a:r>
              <a:rPr kumimoji="1" lang="en-US" altLang="zh-CN" dirty="0" smtClean="0"/>
              <a:t>theorem</a:t>
            </a:r>
            <a:endParaRPr kumimoji="1" lang="zh-CN" altLang="en-US" dirty="0"/>
          </a:p>
        </p:txBody>
      </p:sp>
      <p:sp>
        <p:nvSpPr>
          <p:cNvPr id="30" name="内容占位符 2"/>
          <p:cNvSpPr>
            <a:spLocks noGrp="1"/>
          </p:cNvSpPr>
          <p:nvPr>
            <p:ph idx="1"/>
          </p:nvPr>
        </p:nvSpPr>
        <p:spPr>
          <a:xfrm>
            <a:off x="220137" y="1752600"/>
            <a:ext cx="8923863" cy="496993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altLang="zh-CN" baseline="-25000" dirty="0" smtClean="0"/>
          </a:p>
          <a:p>
            <a:r>
              <a:rPr lang="en-US" altLang="zh-CN" dirty="0" smtClean="0"/>
              <a:t>We have shown good prices </a:t>
            </a:r>
            <a:r>
              <a:rPr lang="en-US" altLang="zh-CN" dirty="0" smtClean="0"/>
              <a:t>determine </a:t>
            </a:r>
            <a:r>
              <a:rPr lang="en-US" altLang="zh-CN" dirty="0" smtClean="0"/>
              <a:t>factor prices, which then </a:t>
            </a:r>
            <a:r>
              <a:rPr lang="en-US" altLang="zh-CN" dirty="0" smtClean="0"/>
              <a:t>determine </a:t>
            </a:r>
            <a:r>
              <a:rPr lang="en-US" altLang="zh-CN" dirty="0" smtClean="0"/>
              <a:t>input choices:</a:t>
            </a:r>
          </a:p>
          <a:p>
            <a:pPr marL="114300" indent="0" algn="ctr">
              <a:buNone/>
            </a:pPr>
            <a:r>
              <a:rPr lang="en-US" altLang="zh-CN" b="1" dirty="0" smtClean="0"/>
              <a:t>p </a:t>
            </a:r>
            <a:r>
              <a:rPr lang="en-US" altLang="zh-CN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zh-CN" b="1" dirty="0" smtClean="0"/>
              <a:t> r, w </a:t>
            </a:r>
            <a:r>
              <a:rPr lang="en-US" altLang="zh-CN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zh-CN" b="1" dirty="0" smtClean="0"/>
              <a:t> </a:t>
            </a:r>
            <a:r>
              <a:rPr lang="en-US" altLang="zh-CN" b="1" u="sng" dirty="0" smtClean="0"/>
              <a:t>K</a:t>
            </a:r>
            <a:r>
              <a:rPr lang="en-US" altLang="zh-CN" b="1" dirty="0" smtClean="0"/>
              <a:t>*, </a:t>
            </a:r>
            <a:r>
              <a:rPr lang="en-US" altLang="zh-CN" b="1" u="sng" dirty="0" smtClean="0"/>
              <a:t>L</a:t>
            </a:r>
            <a:r>
              <a:rPr lang="en-US" altLang="zh-CN" b="1" dirty="0" smtClean="0"/>
              <a:t>*</a:t>
            </a:r>
          </a:p>
          <a:p>
            <a:pPr marL="114300" indent="0" algn="ctr">
              <a:buNone/>
            </a:pPr>
            <a:endParaRPr lang="en-US" altLang="zh-CN" dirty="0" smtClean="0"/>
          </a:p>
          <a:p>
            <a:r>
              <a:rPr lang="en-US" altLang="zh-CN" dirty="0" smtClean="0"/>
              <a:t>Given these parameters, how to allocate </a:t>
            </a:r>
            <a:r>
              <a:rPr lang="en-US" altLang="zh-CN" b="1" dirty="0" smtClean="0"/>
              <a:t>K</a:t>
            </a:r>
            <a:r>
              <a:rPr lang="en-US" altLang="zh-CN" dirty="0" smtClean="0"/>
              <a:t> &amp; </a:t>
            </a:r>
            <a:r>
              <a:rPr lang="en-US" altLang="zh-CN" b="1" dirty="0" smtClean="0"/>
              <a:t>L</a:t>
            </a:r>
            <a:r>
              <a:rPr lang="en-US" altLang="zh-CN" dirty="0" smtClean="0"/>
              <a:t> between the production of each good, i.e. </a:t>
            </a:r>
            <a:r>
              <a:rPr lang="en-US" altLang="zh-CN" b="1" dirty="0" smtClean="0"/>
              <a:t>q</a:t>
            </a:r>
            <a:r>
              <a:rPr lang="en-US" altLang="zh-CN" b="1" baseline="-25000" dirty="0" smtClean="0"/>
              <a:t>1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</a:t>
            </a:r>
            <a:r>
              <a:rPr lang="en-US" altLang="zh-CN" b="1" dirty="0" smtClean="0"/>
              <a:t>q</a:t>
            </a:r>
            <a:r>
              <a:rPr lang="en-US" altLang="zh-CN" b="1" baseline="-25000" dirty="0" smtClean="0"/>
              <a:t>2</a:t>
            </a:r>
            <a:r>
              <a:rPr lang="en-US" altLang="zh-CN" dirty="0" smtClean="0"/>
              <a:t>?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We use </a:t>
            </a:r>
            <a:r>
              <a:rPr lang="en-US" altLang="zh-CN" b="1" dirty="0" smtClean="0"/>
              <a:t>PPF</a:t>
            </a:r>
            <a:r>
              <a:rPr lang="en-US" altLang="zh-CN" dirty="0" smtClean="0"/>
              <a:t> (all possible combination of </a:t>
            </a:r>
            <a:r>
              <a:rPr lang="en-US" altLang="zh-CN" b="1" dirty="0"/>
              <a:t>q</a:t>
            </a:r>
            <a:r>
              <a:rPr lang="en-US" altLang="zh-CN" b="1" baseline="-25000" dirty="0"/>
              <a:t>1</a:t>
            </a:r>
            <a:r>
              <a:rPr lang="en-US" altLang="zh-CN" dirty="0"/>
              <a:t> &amp;</a:t>
            </a:r>
            <a:r>
              <a:rPr lang="en-US" altLang="zh-CN" dirty="0" smtClean="0"/>
              <a:t> </a:t>
            </a:r>
            <a:r>
              <a:rPr lang="en-US" altLang="zh-CN" b="1" dirty="0" smtClean="0"/>
              <a:t>q</a:t>
            </a:r>
            <a:r>
              <a:rPr lang="en-US" altLang="zh-CN" b="1" baseline="-25000" dirty="0" smtClean="0"/>
              <a:t>2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given fixed total resources)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6336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Rybczynski</a:t>
            </a:r>
            <a:r>
              <a:rPr lang="en-US" altLang="zh-CN" dirty="0"/>
              <a:t> </a:t>
            </a:r>
            <a:r>
              <a:rPr kumimoji="1" lang="en-US" altLang="zh-CN" dirty="0" smtClean="0"/>
              <a:t>theorem</a:t>
            </a:r>
            <a:endParaRPr kumimoji="1" lang="zh-CN" altLang="en-US" dirty="0"/>
          </a:p>
        </p:txBody>
      </p:sp>
      <p:sp>
        <p:nvSpPr>
          <p:cNvPr id="5" name="Arc 20"/>
          <p:cNvSpPr>
            <a:spLocks/>
          </p:cNvSpPr>
          <p:nvPr/>
        </p:nvSpPr>
        <p:spPr bwMode="auto">
          <a:xfrm>
            <a:off x="914400" y="3124191"/>
            <a:ext cx="2667000" cy="3352800"/>
          </a:xfrm>
          <a:custGeom>
            <a:avLst/>
            <a:gdLst>
              <a:gd name="T0" fmla="*/ 0 w 21600"/>
              <a:gd name="T1" fmla="*/ 0 h 21600"/>
              <a:gd name="T2" fmla="*/ 329300417 w 21600"/>
              <a:gd name="T3" fmla="*/ 520429067 h 21600"/>
              <a:gd name="T4" fmla="*/ 0 w 21600"/>
              <a:gd name="T5" fmla="*/ 520429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CFFCC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914400" y="1893323"/>
            <a:ext cx="0" cy="458366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914400" y="6476991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67776" y="1913450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/>
              <a:t>2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32841" y="6409259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/>
              <a:t>1</a:t>
            </a:r>
          </a:p>
        </p:txBody>
      </p:sp>
      <p:sp>
        <p:nvSpPr>
          <p:cNvPr id="10" name="Oval 19"/>
          <p:cNvSpPr>
            <a:spLocks noChangeArrowheads="1"/>
          </p:cNvSpPr>
          <p:nvPr/>
        </p:nvSpPr>
        <p:spPr bwMode="auto">
          <a:xfrm>
            <a:off x="838200" y="6400791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914400" y="4952991"/>
            <a:ext cx="1371600" cy="1524000"/>
            <a:chOff x="576" y="2832"/>
            <a:chExt cx="864" cy="960"/>
          </a:xfrm>
        </p:grpSpPr>
        <p:sp>
          <p:nvSpPr>
            <p:cNvPr id="12" name="Line 22"/>
            <p:cNvSpPr>
              <a:spLocks noChangeShapeType="1"/>
            </p:cNvSpPr>
            <p:nvPr/>
          </p:nvSpPr>
          <p:spPr bwMode="auto">
            <a:xfrm>
              <a:off x="576" y="2832"/>
              <a:ext cx="864" cy="9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3" name="Group 26"/>
            <p:cNvGrpSpPr>
              <a:grpSpLocks/>
            </p:cNvGrpSpPr>
            <p:nvPr/>
          </p:nvGrpSpPr>
          <p:grpSpPr bwMode="auto">
            <a:xfrm>
              <a:off x="1160" y="3500"/>
              <a:ext cx="96" cy="80"/>
              <a:chOff x="1160" y="3500"/>
              <a:chExt cx="96" cy="80"/>
            </a:xfrm>
          </p:grpSpPr>
          <p:sp>
            <p:nvSpPr>
              <p:cNvPr id="14" name="Line 24"/>
              <p:cNvSpPr>
                <a:spLocks noChangeShapeType="1"/>
              </p:cNvSpPr>
              <p:nvPr/>
            </p:nvSpPr>
            <p:spPr bwMode="auto">
              <a:xfrm flipH="1">
                <a:off x="1160" y="3500"/>
                <a:ext cx="76" cy="5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" name="Line 25"/>
              <p:cNvSpPr>
                <a:spLocks noChangeShapeType="1"/>
              </p:cNvSpPr>
              <p:nvPr/>
            </p:nvSpPr>
            <p:spPr bwMode="auto">
              <a:xfrm flipH="1">
                <a:off x="1180" y="3528"/>
                <a:ext cx="76" cy="5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6" name="Group 50"/>
          <p:cNvGrpSpPr>
            <a:grpSpLocks/>
          </p:cNvGrpSpPr>
          <p:nvPr/>
        </p:nvGrpSpPr>
        <p:grpSpPr bwMode="auto">
          <a:xfrm>
            <a:off x="914400" y="1981191"/>
            <a:ext cx="4038600" cy="4495800"/>
            <a:chOff x="576" y="960"/>
            <a:chExt cx="2544" cy="2832"/>
          </a:xfrm>
        </p:grpSpPr>
        <p:grpSp>
          <p:nvGrpSpPr>
            <p:cNvPr id="17" name="Group 30"/>
            <p:cNvGrpSpPr>
              <a:grpSpLocks/>
            </p:cNvGrpSpPr>
            <p:nvPr/>
          </p:nvGrpSpPr>
          <p:grpSpPr bwMode="auto">
            <a:xfrm>
              <a:off x="2448" y="3072"/>
              <a:ext cx="96" cy="80"/>
              <a:chOff x="1160" y="3500"/>
              <a:chExt cx="96" cy="80"/>
            </a:xfrm>
          </p:grpSpPr>
          <p:sp>
            <p:nvSpPr>
              <p:cNvPr id="19" name="Line 31"/>
              <p:cNvSpPr>
                <a:spLocks noChangeShapeType="1"/>
              </p:cNvSpPr>
              <p:nvPr/>
            </p:nvSpPr>
            <p:spPr bwMode="auto">
              <a:xfrm flipH="1">
                <a:off x="1160" y="3500"/>
                <a:ext cx="76" cy="5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" name="Line 32"/>
              <p:cNvSpPr>
                <a:spLocks noChangeShapeType="1"/>
              </p:cNvSpPr>
              <p:nvPr/>
            </p:nvSpPr>
            <p:spPr bwMode="auto">
              <a:xfrm flipH="1">
                <a:off x="1180" y="3528"/>
                <a:ext cx="76" cy="5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>
              <a:off x="576" y="960"/>
              <a:ext cx="2544" cy="28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1" name="Group 48"/>
          <p:cNvGrpSpPr>
            <a:grpSpLocks/>
          </p:cNvGrpSpPr>
          <p:nvPr/>
        </p:nvGrpSpPr>
        <p:grpSpPr bwMode="auto">
          <a:xfrm>
            <a:off x="914400" y="4038591"/>
            <a:ext cx="2209800" cy="2438400"/>
            <a:chOff x="576" y="2256"/>
            <a:chExt cx="1392" cy="1536"/>
          </a:xfrm>
        </p:grpSpPr>
        <p:grpSp>
          <p:nvGrpSpPr>
            <p:cNvPr id="22" name="Group 27"/>
            <p:cNvGrpSpPr>
              <a:grpSpLocks/>
            </p:cNvGrpSpPr>
            <p:nvPr/>
          </p:nvGrpSpPr>
          <p:grpSpPr bwMode="auto">
            <a:xfrm>
              <a:off x="1440" y="3216"/>
              <a:ext cx="96" cy="80"/>
              <a:chOff x="1160" y="3500"/>
              <a:chExt cx="96" cy="80"/>
            </a:xfrm>
          </p:grpSpPr>
          <p:sp>
            <p:nvSpPr>
              <p:cNvPr id="24" name="Line 28"/>
              <p:cNvSpPr>
                <a:spLocks noChangeShapeType="1"/>
              </p:cNvSpPr>
              <p:nvPr/>
            </p:nvSpPr>
            <p:spPr bwMode="auto">
              <a:xfrm flipH="1">
                <a:off x="1160" y="3500"/>
                <a:ext cx="76" cy="5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" name="Line 29"/>
              <p:cNvSpPr>
                <a:spLocks noChangeShapeType="1"/>
              </p:cNvSpPr>
              <p:nvPr/>
            </p:nvSpPr>
            <p:spPr bwMode="auto">
              <a:xfrm flipH="1">
                <a:off x="1180" y="3528"/>
                <a:ext cx="76" cy="5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3" name="Line 34"/>
            <p:cNvSpPr>
              <a:spLocks noChangeShapeType="1"/>
            </p:cNvSpPr>
            <p:nvPr/>
          </p:nvSpPr>
          <p:spPr bwMode="auto">
            <a:xfrm>
              <a:off x="576" y="2256"/>
              <a:ext cx="1392" cy="15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6" name="Group 47"/>
          <p:cNvGrpSpPr>
            <a:grpSpLocks/>
          </p:cNvGrpSpPr>
          <p:nvPr/>
        </p:nvGrpSpPr>
        <p:grpSpPr bwMode="auto">
          <a:xfrm>
            <a:off x="1219200" y="5105391"/>
            <a:ext cx="1143000" cy="1143000"/>
            <a:chOff x="768" y="2928"/>
            <a:chExt cx="720" cy="720"/>
          </a:xfrm>
        </p:grpSpPr>
        <p:sp>
          <p:nvSpPr>
            <p:cNvPr id="27" name="AutoShape 38"/>
            <p:cNvSpPr>
              <a:spLocks noChangeArrowheads="1"/>
            </p:cNvSpPr>
            <p:nvPr/>
          </p:nvSpPr>
          <p:spPr bwMode="auto">
            <a:xfrm rot="-2385340">
              <a:off x="768" y="2928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" name="AutoShape 39"/>
            <p:cNvSpPr>
              <a:spLocks noChangeArrowheads="1"/>
            </p:cNvSpPr>
            <p:nvPr/>
          </p:nvSpPr>
          <p:spPr bwMode="auto">
            <a:xfrm rot="-2385340">
              <a:off x="1344" y="3552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9" name="Group 49"/>
          <p:cNvGrpSpPr>
            <a:grpSpLocks/>
          </p:cNvGrpSpPr>
          <p:nvPr/>
        </p:nvGrpSpPr>
        <p:grpSpPr bwMode="auto">
          <a:xfrm>
            <a:off x="1371600" y="4343391"/>
            <a:ext cx="1752600" cy="1828800"/>
            <a:chOff x="864" y="2448"/>
            <a:chExt cx="1104" cy="1152"/>
          </a:xfrm>
        </p:grpSpPr>
        <p:sp>
          <p:nvSpPr>
            <p:cNvPr id="31" name="AutoShape 40"/>
            <p:cNvSpPr>
              <a:spLocks noChangeArrowheads="1"/>
            </p:cNvSpPr>
            <p:nvPr/>
          </p:nvSpPr>
          <p:spPr bwMode="auto">
            <a:xfrm rot="-2385340">
              <a:off x="1824" y="3504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" name="AutoShape 41"/>
            <p:cNvSpPr>
              <a:spLocks noChangeArrowheads="1"/>
            </p:cNvSpPr>
            <p:nvPr/>
          </p:nvSpPr>
          <p:spPr bwMode="auto">
            <a:xfrm rot="-2385340">
              <a:off x="864" y="2448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3" name="Group 51"/>
          <p:cNvGrpSpPr>
            <a:grpSpLocks/>
          </p:cNvGrpSpPr>
          <p:nvPr/>
        </p:nvGrpSpPr>
        <p:grpSpPr bwMode="auto">
          <a:xfrm>
            <a:off x="457200" y="3748079"/>
            <a:ext cx="2470151" cy="3098800"/>
            <a:chOff x="288" y="2073"/>
            <a:chExt cx="1556" cy="1952"/>
          </a:xfrm>
        </p:grpSpPr>
        <p:sp>
          <p:nvSpPr>
            <p:cNvPr id="34" name="Line 36"/>
            <p:cNvSpPr>
              <a:spLocks noChangeShapeType="1"/>
            </p:cNvSpPr>
            <p:nvPr/>
          </p:nvSpPr>
          <p:spPr bwMode="auto">
            <a:xfrm>
              <a:off x="1680" y="2208"/>
              <a:ext cx="0" cy="158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Line 37"/>
            <p:cNvSpPr>
              <a:spLocks noChangeShapeType="1"/>
            </p:cNvSpPr>
            <p:nvPr/>
          </p:nvSpPr>
          <p:spPr bwMode="auto">
            <a:xfrm rot="5400000">
              <a:off x="1128" y="1656"/>
              <a:ext cx="0" cy="110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632" y="2160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" name="Text Box 42"/>
            <p:cNvSpPr txBox="1">
              <a:spLocks noChangeArrowheads="1"/>
            </p:cNvSpPr>
            <p:nvPr/>
          </p:nvSpPr>
          <p:spPr bwMode="auto">
            <a:xfrm>
              <a:off x="288" y="2073"/>
              <a:ext cx="3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00800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2</a:t>
              </a:r>
              <a:r>
                <a:rPr lang="en-US" dirty="0" smtClean="0">
                  <a:solidFill>
                    <a:srgbClr val="008000"/>
                  </a:solidFill>
                </a:rPr>
                <a:t>*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8" name="Text Box 43"/>
            <p:cNvSpPr txBox="1">
              <a:spLocks noChangeArrowheads="1"/>
            </p:cNvSpPr>
            <p:nvPr/>
          </p:nvSpPr>
          <p:spPr bwMode="auto">
            <a:xfrm>
              <a:off x="1536" y="3792"/>
              <a:ext cx="3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00800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1</a:t>
              </a:r>
              <a:r>
                <a:rPr lang="en-US" dirty="0" smtClean="0">
                  <a:solidFill>
                    <a:srgbClr val="008000"/>
                  </a:solidFill>
                </a:rPr>
                <a:t>*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40" name="Text Box 44"/>
          <p:cNvSpPr txBox="1">
            <a:spLocks noChangeArrowheads="1"/>
          </p:cNvSpPr>
          <p:nvPr/>
        </p:nvSpPr>
        <p:spPr bwMode="auto">
          <a:xfrm>
            <a:off x="1066800" y="1981191"/>
            <a:ext cx="14717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rgbClr val="FF0000"/>
                </a:solidFill>
              </a:rPr>
              <a:t>slope = - </a:t>
            </a:r>
            <a:r>
              <a:rPr lang="en-US" sz="1600" dirty="0" smtClean="0">
                <a:solidFill>
                  <a:srgbClr val="FF0000"/>
                </a:solidFill>
              </a:rPr>
              <a:t>p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  <a:r>
              <a:rPr lang="en-US" sz="1600" dirty="0" smtClean="0">
                <a:solidFill>
                  <a:srgbClr val="FF0000"/>
                </a:solidFill>
              </a:rPr>
              <a:t>/p</a:t>
            </a:r>
            <a:r>
              <a:rPr lang="en-US" sz="1600" baseline="-250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2" name="Text Box 86"/>
          <p:cNvSpPr txBox="1">
            <a:spLocks noChangeArrowheads="1"/>
          </p:cNvSpPr>
          <p:nvPr/>
        </p:nvSpPr>
        <p:spPr bwMode="auto">
          <a:xfrm>
            <a:off x="2883973" y="3699955"/>
            <a:ext cx="1676400" cy="29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80000"/>
              </a:lnSpc>
            </a:pPr>
            <a:r>
              <a:rPr lang="en-US" sz="1600" dirty="0" err="1" smtClean="0">
                <a:solidFill>
                  <a:srgbClr val="FF0000"/>
                </a:solidFill>
              </a:rPr>
              <a:t>Iso</a:t>
            </a:r>
            <a:r>
              <a:rPr lang="en-US" sz="1600" dirty="0" smtClean="0">
                <a:solidFill>
                  <a:srgbClr val="FF0000"/>
                </a:solidFill>
              </a:rPr>
              <a:t>-revenue line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3" name="Text Box 86"/>
          <p:cNvSpPr txBox="1">
            <a:spLocks noChangeArrowheads="1"/>
          </p:cNvSpPr>
          <p:nvPr/>
        </p:nvSpPr>
        <p:spPr bwMode="auto">
          <a:xfrm>
            <a:off x="3530595" y="5960512"/>
            <a:ext cx="1676400" cy="29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rgbClr val="008000"/>
                </a:solidFill>
              </a:rPr>
              <a:t>PPF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5232405" y="1667917"/>
            <a:ext cx="3640661" cy="45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Imperfect substitution of inputs </a:t>
            </a:r>
            <a:r>
              <a:rPr lang="en-US" altLang="zh-CN" sz="20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zh-CN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PPF</a:t>
            </a:r>
            <a:r>
              <a:rPr lang="en-US" altLang="zh-CN" sz="2000" dirty="0" smtClean="0">
                <a:solidFill>
                  <a:srgbClr val="000000"/>
                </a:solidFill>
              </a:rPr>
              <a:t> bowed outward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</a:rPr>
              <a:t>I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so</a:t>
            </a:r>
            <a:r>
              <a:rPr lang="en-US" altLang="zh-CN" sz="2000" dirty="0" smtClean="0">
                <a:solidFill>
                  <a:srgbClr val="000000"/>
                </a:solidFill>
              </a:rPr>
              <a:t>-revenue line shows all combinations </a:t>
            </a:r>
            <a:r>
              <a:rPr lang="en-US" altLang="zh-CN" sz="2000" dirty="0"/>
              <a:t>of </a:t>
            </a:r>
            <a:r>
              <a:rPr lang="en-US" altLang="zh-CN" sz="2000" b="1" dirty="0"/>
              <a:t>q</a:t>
            </a:r>
            <a:r>
              <a:rPr lang="en-US" altLang="zh-CN" sz="2000" b="1" baseline="-25000" dirty="0"/>
              <a:t>1</a:t>
            </a:r>
            <a:r>
              <a:rPr lang="en-US" altLang="zh-CN" sz="2000" dirty="0"/>
              <a:t> &amp; </a:t>
            </a:r>
            <a:r>
              <a:rPr lang="en-US" altLang="zh-CN" sz="2000" b="1" dirty="0"/>
              <a:t>q</a:t>
            </a:r>
            <a:r>
              <a:rPr lang="en-US" altLang="zh-CN" sz="2000" b="1" baseline="-25000" dirty="0"/>
              <a:t>2</a:t>
            </a:r>
            <a:r>
              <a:rPr lang="en-US" altLang="zh-CN" sz="2000" baseline="-25000" dirty="0"/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that give us the same revenue: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b="1" dirty="0" smtClean="0"/>
              <a:t>p</a:t>
            </a:r>
            <a:r>
              <a:rPr lang="en-US" altLang="zh-CN" sz="2000" b="1" baseline="-25000" dirty="0" smtClean="0"/>
              <a:t>1</a:t>
            </a:r>
            <a:r>
              <a:rPr lang="en-US" altLang="zh-CN" sz="2000" b="1" dirty="0" smtClean="0"/>
              <a:t>q</a:t>
            </a:r>
            <a:r>
              <a:rPr lang="en-US" altLang="zh-CN" sz="2000" b="1" baseline="-25000" dirty="0" smtClean="0"/>
              <a:t>1</a:t>
            </a:r>
            <a:r>
              <a:rPr lang="en-US" altLang="zh-CN" sz="2000" b="1" dirty="0" smtClean="0"/>
              <a:t> + p</a:t>
            </a:r>
            <a:r>
              <a:rPr lang="en-US" altLang="zh-CN" sz="2000" b="1" baseline="-25000" dirty="0" smtClean="0"/>
              <a:t>2</a:t>
            </a:r>
            <a:r>
              <a:rPr lang="en-US" altLang="zh-CN" sz="2000" b="1" dirty="0" smtClean="0"/>
              <a:t>q</a:t>
            </a:r>
            <a:r>
              <a:rPr lang="en-US" altLang="zh-CN" sz="2000" b="1" baseline="-25000" dirty="0" smtClean="0"/>
              <a:t>2 </a:t>
            </a:r>
            <a:r>
              <a:rPr lang="en-US" altLang="zh-CN" sz="2000" b="1" dirty="0" smtClean="0"/>
              <a:t>= REV</a:t>
            </a:r>
            <a:endParaRPr lang="en-US" altLang="zh-CN" sz="2000" b="1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To max revenue, 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iso</a:t>
            </a:r>
            <a:r>
              <a:rPr lang="en-US" altLang="zh-CN" sz="2000" dirty="0" smtClean="0">
                <a:solidFill>
                  <a:srgbClr val="000000"/>
                </a:solidFill>
              </a:rPr>
              <a:t>-revenue is tangent to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PPF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sym typeface="Symbol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sym typeface="Symbol" charset="0"/>
              </a:rPr>
              <a:t>Optimal output choices: </a:t>
            </a:r>
            <a:r>
              <a:rPr lang="en-US" sz="2000" b="1" dirty="0" smtClean="0">
                <a:solidFill>
                  <a:srgbClr val="0000FF"/>
                </a:solidFill>
                <a:sym typeface="Symbol" charset="0"/>
              </a:rPr>
              <a:t>q</a:t>
            </a:r>
            <a:r>
              <a:rPr lang="en-US" sz="2000" b="1" baseline="-25000" dirty="0" smtClean="0">
                <a:solidFill>
                  <a:srgbClr val="0000FF"/>
                </a:solidFill>
                <a:sym typeface="Symbol" charset="0"/>
              </a:rPr>
              <a:t>1</a:t>
            </a:r>
            <a:r>
              <a:rPr lang="en-US" sz="2000" b="1" dirty="0" smtClean="0">
                <a:solidFill>
                  <a:srgbClr val="0000FF"/>
                </a:solidFill>
                <a:sym typeface="Symbol" charset="0"/>
              </a:rPr>
              <a:t>*</a:t>
            </a:r>
            <a:r>
              <a:rPr lang="en-US" sz="2000" dirty="0" smtClean="0">
                <a:solidFill>
                  <a:srgbClr val="0000FF"/>
                </a:solidFill>
                <a:sym typeface="Symbol" charset="0"/>
              </a:rPr>
              <a:t> &amp; </a:t>
            </a:r>
            <a:r>
              <a:rPr lang="en-US" sz="2000" b="1" dirty="0" smtClean="0">
                <a:solidFill>
                  <a:srgbClr val="0000FF"/>
                </a:solidFill>
                <a:sym typeface="Symbol" charset="0"/>
              </a:rPr>
              <a:t>q</a:t>
            </a:r>
            <a:r>
              <a:rPr lang="en-US" sz="2000" b="1" baseline="-25000" dirty="0" smtClean="0">
                <a:solidFill>
                  <a:srgbClr val="0000FF"/>
                </a:solidFill>
                <a:sym typeface="Symbol" charset="0"/>
              </a:rPr>
              <a:t>2</a:t>
            </a:r>
            <a:r>
              <a:rPr lang="en-US" sz="2000" b="1" dirty="0" smtClean="0">
                <a:solidFill>
                  <a:srgbClr val="0000FF"/>
                </a:solidFill>
                <a:sym typeface="Symbol" charset="0"/>
              </a:rPr>
              <a:t>*</a:t>
            </a:r>
            <a:endParaRPr lang="en-US" sz="2000" b="1" dirty="0">
              <a:solidFill>
                <a:srgbClr val="0000FF"/>
              </a:solidFill>
              <a:sym typeface="Symbo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65879" y="5960512"/>
            <a:ext cx="2095928" cy="818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PPF </a:t>
            </a:r>
            <a:r>
              <a:rPr lang="fi-FI" dirty="0" err="1" smtClean="0"/>
              <a:t>slope</a:t>
            </a:r>
            <a:r>
              <a:rPr lang="fi-FI" dirty="0" smtClean="0"/>
              <a:t> – </a:t>
            </a:r>
            <a:r>
              <a:rPr lang="fi-FI" dirty="0" err="1" smtClean="0"/>
              <a:t>marginal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of </a:t>
            </a:r>
            <a:r>
              <a:rPr lang="fi-FI" dirty="0" err="1" smtClean="0"/>
              <a:t>transformation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268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Rybczynski</a:t>
            </a:r>
            <a:r>
              <a:rPr lang="en-US" altLang="zh-CN" dirty="0"/>
              <a:t> </a:t>
            </a:r>
            <a:r>
              <a:rPr kumimoji="1" lang="en-US" altLang="zh-CN" dirty="0" smtClean="0"/>
              <a:t>theorem</a:t>
            </a:r>
            <a:endParaRPr kumimoji="1" lang="zh-CN" altLang="en-US" dirty="0"/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5232405" y="1667917"/>
            <a:ext cx="3640661" cy="4736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What happens when total resource stock changes?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sym typeface="Symbo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sym typeface="Symbol" charset="0"/>
              </a:rPr>
              <a:t>For example, if total K increases, PPF shifts outward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sym typeface="Symbol" charset="0"/>
              </a:rPr>
              <a:t> G</a:t>
            </a:r>
            <a:r>
              <a:rPr lang="en-US" sz="2000" dirty="0" smtClean="0">
                <a:solidFill>
                  <a:srgbClr val="000000"/>
                </a:solidFill>
                <a:sym typeface="Symbol" charset="0"/>
              </a:rPr>
              <a:t>ood 1 is capital intensive </a:t>
            </a:r>
            <a:r>
              <a:rPr lang="en-US" sz="20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000" dirty="0" smtClean="0">
                <a:solidFill>
                  <a:srgbClr val="000000"/>
                </a:solidFill>
                <a:sym typeface="Symbo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sym typeface="Symbol" charset="0"/>
              </a:rPr>
              <a:t>PPF</a:t>
            </a:r>
            <a:r>
              <a:rPr lang="en-US" sz="2000" dirty="0" smtClean="0">
                <a:solidFill>
                  <a:srgbClr val="000000"/>
                </a:solidFill>
                <a:sym typeface="Symbol" charset="0"/>
              </a:rPr>
              <a:t> intercept for good 1 shifts more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sym typeface="Symbo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sym typeface="Symbol" charset="0"/>
              </a:rPr>
              <a:t>New </a:t>
            </a:r>
            <a:r>
              <a:rPr lang="en-US" sz="2000" b="1" dirty="0" smtClean="0">
                <a:solidFill>
                  <a:srgbClr val="000000"/>
                </a:solidFill>
                <a:sym typeface="Symbol" charset="0"/>
              </a:rPr>
              <a:t>PPF</a:t>
            </a:r>
            <a:r>
              <a:rPr lang="en-US" sz="2000" dirty="0" smtClean="0">
                <a:solidFill>
                  <a:srgbClr val="000000"/>
                </a:solidFill>
                <a:sym typeface="Symbol" charset="0"/>
              </a:rPr>
              <a:t> tangent to new </a:t>
            </a:r>
            <a:r>
              <a:rPr lang="en-US" sz="2000" dirty="0" err="1" smtClean="0">
                <a:solidFill>
                  <a:srgbClr val="000000"/>
                </a:solidFill>
                <a:sym typeface="Symbol" charset="0"/>
              </a:rPr>
              <a:t>iso</a:t>
            </a:r>
            <a:r>
              <a:rPr lang="en-US" sz="2000" dirty="0" smtClean="0">
                <a:solidFill>
                  <a:srgbClr val="000000"/>
                </a:solidFill>
                <a:sym typeface="Symbol" charset="0"/>
              </a:rPr>
              <a:t>-revenue line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sym typeface="Symbo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sym typeface="Symbol" charset="0"/>
              </a:rPr>
              <a:t>q</a:t>
            </a:r>
            <a:r>
              <a:rPr lang="en-US" sz="2000" b="1" baseline="-25000" dirty="0" smtClean="0">
                <a:solidFill>
                  <a:srgbClr val="000000"/>
                </a:solidFill>
                <a:sym typeface="Symbol" charset="0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sym typeface="Symbol" charset="0"/>
              </a:rPr>
              <a:t>*</a:t>
            </a:r>
            <a:r>
              <a:rPr lang="en-US" sz="20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sz="2000" dirty="0" smtClean="0">
                <a:solidFill>
                  <a:srgbClr val="000000"/>
                </a:solidFill>
                <a:sym typeface="Symbol" charset="0"/>
              </a:rPr>
              <a:t>, </a:t>
            </a:r>
            <a:r>
              <a:rPr lang="en-US" sz="2000" b="1" dirty="0" smtClean="0">
                <a:solidFill>
                  <a:srgbClr val="000000"/>
                </a:solidFill>
                <a:sym typeface="Symbol" charset="0"/>
              </a:rPr>
              <a:t>q</a:t>
            </a:r>
            <a:r>
              <a:rPr lang="en-US" sz="2000" b="1" baseline="-25000" dirty="0" smtClean="0">
                <a:solidFill>
                  <a:srgbClr val="000000"/>
                </a:solidFill>
                <a:sym typeface="Symbol" charset="0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sym typeface="Symbol" charset="0"/>
              </a:rPr>
              <a:t>*</a:t>
            </a:r>
            <a:r>
              <a:rPr lang="en-US" sz="3200" baseline="-250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 </a:t>
            </a:r>
            <a:endParaRPr lang="en-US" sz="3200" baseline="-25000" dirty="0">
              <a:solidFill>
                <a:srgbClr val="0000FF"/>
              </a:solidFill>
              <a:sym typeface="Symbol" charset="0"/>
            </a:endParaRPr>
          </a:p>
        </p:txBody>
      </p:sp>
      <p:sp>
        <p:nvSpPr>
          <p:cNvPr id="41" name="Arc 2"/>
          <p:cNvSpPr>
            <a:spLocks/>
          </p:cNvSpPr>
          <p:nvPr/>
        </p:nvSpPr>
        <p:spPr bwMode="auto">
          <a:xfrm>
            <a:off x="541874" y="3242722"/>
            <a:ext cx="2667000" cy="3352800"/>
          </a:xfrm>
          <a:custGeom>
            <a:avLst/>
            <a:gdLst>
              <a:gd name="T0" fmla="*/ 0 w 21600"/>
              <a:gd name="T1" fmla="*/ 0 h 21600"/>
              <a:gd name="T2" fmla="*/ 329300417 w 21600"/>
              <a:gd name="T3" fmla="*/ 520429067 h 21600"/>
              <a:gd name="T4" fmla="*/ 0 w 21600"/>
              <a:gd name="T5" fmla="*/ 520429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CFFCC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5" name="Arc 3"/>
          <p:cNvSpPr>
            <a:spLocks/>
          </p:cNvSpPr>
          <p:nvPr/>
        </p:nvSpPr>
        <p:spPr bwMode="auto">
          <a:xfrm>
            <a:off x="541874" y="2785522"/>
            <a:ext cx="4191000" cy="3810000"/>
          </a:xfrm>
          <a:custGeom>
            <a:avLst/>
            <a:gdLst>
              <a:gd name="T0" fmla="*/ 0 w 21600"/>
              <a:gd name="T1" fmla="*/ 0 h 21600"/>
              <a:gd name="T2" fmla="*/ 813170417 w 21600"/>
              <a:gd name="T3" fmla="*/ 672041667 h 21600"/>
              <a:gd name="T4" fmla="*/ 0 w 21600"/>
              <a:gd name="T5" fmla="*/ 6720416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CFFCC">
              <a:alpha val="50195"/>
            </a:srgbClr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Line 6"/>
          <p:cNvSpPr>
            <a:spLocks noChangeShapeType="1"/>
          </p:cNvSpPr>
          <p:nvPr/>
        </p:nvSpPr>
        <p:spPr bwMode="auto">
          <a:xfrm>
            <a:off x="541874" y="1490122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" name="Line 7"/>
          <p:cNvSpPr>
            <a:spLocks noChangeShapeType="1"/>
          </p:cNvSpPr>
          <p:nvPr/>
        </p:nvSpPr>
        <p:spPr bwMode="auto">
          <a:xfrm>
            <a:off x="541874" y="6595522"/>
            <a:ext cx="434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162982" y="1591723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0" name="Oval 10"/>
          <p:cNvSpPr>
            <a:spLocks noChangeArrowheads="1"/>
          </p:cNvSpPr>
          <p:nvPr/>
        </p:nvSpPr>
        <p:spPr bwMode="auto">
          <a:xfrm>
            <a:off x="465674" y="6519322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Line 11"/>
          <p:cNvSpPr>
            <a:spLocks noChangeShapeType="1"/>
          </p:cNvSpPr>
          <p:nvPr/>
        </p:nvSpPr>
        <p:spPr bwMode="auto">
          <a:xfrm>
            <a:off x="541874" y="1566322"/>
            <a:ext cx="3581400" cy="5029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2" name="Group 17"/>
          <p:cNvGrpSpPr>
            <a:grpSpLocks/>
          </p:cNvGrpSpPr>
          <p:nvPr/>
        </p:nvGrpSpPr>
        <p:grpSpPr bwMode="auto">
          <a:xfrm>
            <a:off x="770474" y="1947322"/>
            <a:ext cx="190500" cy="120650"/>
            <a:chOff x="720" y="864"/>
            <a:chExt cx="120" cy="76"/>
          </a:xfrm>
        </p:grpSpPr>
        <p:sp>
          <p:nvSpPr>
            <p:cNvPr id="53" name="Line 18"/>
            <p:cNvSpPr>
              <a:spLocks noChangeShapeType="1"/>
            </p:cNvSpPr>
            <p:nvPr/>
          </p:nvSpPr>
          <p:spPr bwMode="auto">
            <a:xfrm flipV="1">
              <a:off x="720" y="864"/>
              <a:ext cx="96" cy="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Line 19"/>
            <p:cNvSpPr>
              <a:spLocks noChangeShapeType="1"/>
            </p:cNvSpPr>
            <p:nvPr/>
          </p:nvSpPr>
          <p:spPr bwMode="auto">
            <a:xfrm flipV="1">
              <a:off x="744" y="892"/>
              <a:ext cx="96" cy="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5" name="Group 32"/>
          <p:cNvGrpSpPr>
            <a:grpSpLocks/>
          </p:cNvGrpSpPr>
          <p:nvPr/>
        </p:nvGrpSpPr>
        <p:grpSpPr bwMode="auto">
          <a:xfrm>
            <a:off x="2294474" y="2023522"/>
            <a:ext cx="2533650" cy="3552825"/>
            <a:chOff x="1680" y="912"/>
            <a:chExt cx="1596" cy="2238"/>
          </a:xfrm>
        </p:grpSpPr>
        <p:grpSp>
          <p:nvGrpSpPr>
            <p:cNvPr id="56" name="Group 20"/>
            <p:cNvGrpSpPr>
              <a:grpSpLocks/>
            </p:cNvGrpSpPr>
            <p:nvPr/>
          </p:nvGrpSpPr>
          <p:grpSpPr bwMode="auto">
            <a:xfrm>
              <a:off x="1728" y="1008"/>
              <a:ext cx="120" cy="76"/>
              <a:chOff x="720" y="864"/>
              <a:chExt cx="120" cy="76"/>
            </a:xfrm>
          </p:grpSpPr>
          <p:sp>
            <p:nvSpPr>
              <p:cNvPr id="58" name="Line 21"/>
              <p:cNvSpPr>
                <a:spLocks noChangeShapeType="1"/>
              </p:cNvSpPr>
              <p:nvPr/>
            </p:nvSpPr>
            <p:spPr bwMode="auto">
              <a:xfrm flipV="1">
                <a:off x="720" y="864"/>
                <a:ext cx="96" cy="4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9" name="Line 22"/>
              <p:cNvSpPr>
                <a:spLocks noChangeShapeType="1"/>
              </p:cNvSpPr>
              <p:nvPr/>
            </p:nvSpPr>
            <p:spPr bwMode="auto">
              <a:xfrm flipV="1">
                <a:off x="744" y="892"/>
                <a:ext cx="96" cy="4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>
              <a:off x="1680" y="912"/>
              <a:ext cx="1596" cy="22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0" name="Line 25"/>
          <p:cNvSpPr>
            <a:spLocks noChangeShapeType="1"/>
          </p:cNvSpPr>
          <p:nvPr/>
        </p:nvSpPr>
        <p:spPr bwMode="auto">
          <a:xfrm>
            <a:off x="2494499" y="4319047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" name="Line 26"/>
          <p:cNvSpPr>
            <a:spLocks noChangeShapeType="1"/>
          </p:cNvSpPr>
          <p:nvPr/>
        </p:nvSpPr>
        <p:spPr bwMode="auto">
          <a:xfrm>
            <a:off x="2523074" y="4614322"/>
            <a:ext cx="152400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62" name="Group 33"/>
          <p:cNvGrpSpPr>
            <a:grpSpLocks/>
          </p:cNvGrpSpPr>
          <p:nvPr/>
        </p:nvGrpSpPr>
        <p:grpSpPr bwMode="auto">
          <a:xfrm>
            <a:off x="456149" y="3928522"/>
            <a:ext cx="4381500" cy="958850"/>
            <a:chOff x="522" y="2112"/>
            <a:chExt cx="2760" cy="604"/>
          </a:xfrm>
        </p:grpSpPr>
        <p:sp>
          <p:nvSpPr>
            <p:cNvPr id="63" name="Line 27"/>
            <p:cNvSpPr>
              <a:spLocks noChangeShapeType="1"/>
            </p:cNvSpPr>
            <p:nvPr/>
          </p:nvSpPr>
          <p:spPr bwMode="auto">
            <a:xfrm>
              <a:off x="576" y="2112"/>
              <a:ext cx="2706" cy="5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4" name="Text Box 29"/>
            <p:cNvSpPr txBox="1">
              <a:spLocks noChangeArrowheads="1"/>
            </p:cNvSpPr>
            <p:nvPr/>
          </p:nvSpPr>
          <p:spPr bwMode="auto">
            <a:xfrm>
              <a:off x="522" y="2196"/>
              <a:ext cx="768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algn="r" eaLnBrk="1" hangingPunct="1"/>
              <a:r>
                <a:rPr lang="en-US" sz="1600" dirty="0">
                  <a:solidFill>
                    <a:srgbClr val="0000FF"/>
                  </a:solidFill>
                </a:rPr>
                <a:t>capital </a:t>
              </a:r>
              <a:r>
                <a:rPr lang="en-US" sz="1600" dirty="0" err="1">
                  <a:solidFill>
                    <a:srgbClr val="0000FF"/>
                  </a:solidFill>
                </a:rPr>
                <a:t>Rybczynski</a:t>
              </a:r>
              <a:r>
                <a:rPr lang="en-US" sz="1600" dirty="0">
                  <a:solidFill>
                    <a:srgbClr val="0000FF"/>
                  </a:solidFill>
                </a:rPr>
                <a:t> line</a:t>
              </a:r>
            </a:p>
          </p:txBody>
        </p:sp>
      </p:grpSp>
      <p:sp>
        <p:nvSpPr>
          <p:cNvPr id="65" name="Oval 24"/>
          <p:cNvSpPr>
            <a:spLocks noChangeArrowheads="1"/>
          </p:cNvSpPr>
          <p:nvPr/>
        </p:nvSpPr>
        <p:spPr bwMode="auto">
          <a:xfrm>
            <a:off x="4047074" y="4538122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" name="Oval 12"/>
          <p:cNvSpPr>
            <a:spLocks noChangeArrowheads="1"/>
          </p:cNvSpPr>
          <p:nvPr/>
        </p:nvSpPr>
        <p:spPr bwMode="auto">
          <a:xfrm>
            <a:off x="2418299" y="4242847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4851372" y="6409259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9732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Rybczynski</a:t>
            </a:r>
            <a:r>
              <a:rPr lang="en-US" altLang="zh-CN" dirty="0"/>
              <a:t> </a:t>
            </a:r>
            <a:r>
              <a:rPr kumimoji="1" lang="en-US" altLang="zh-CN" dirty="0" smtClean="0"/>
              <a:t>theorem</a:t>
            </a:r>
            <a:endParaRPr kumimoji="1" lang="zh-CN" altLang="en-US" dirty="0"/>
          </a:p>
        </p:txBody>
      </p:sp>
      <p:sp>
        <p:nvSpPr>
          <p:cNvPr id="30" name="内容占位符 2"/>
          <p:cNvSpPr>
            <a:spLocks noGrp="1"/>
          </p:cNvSpPr>
          <p:nvPr>
            <p:ph idx="1"/>
          </p:nvPr>
        </p:nvSpPr>
        <p:spPr>
          <a:xfrm>
            <a:off x="220137" y="1752600"/>
            <a:ext cx="8923863" cy="496993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altLang="zh-CN" baseline="-25000" dirty="0" smtClean="0"/>
          </a:p>
          <a:p>
            <a:r>
              <a:rPr lang="en-GB" altLang="zh-CN" dirty="0" smtClean="0">
                <a:solidFill>
                  <a:srgbClr val="FF0000"/>
                </a:solidFill>
              </a:rPr>
              <a:t>Given </a:t>
            </a:r>
            <a:r>
              <a:rPr lang="en-GB" altLang="zh-CN" dirty="0">
                <a:solidFill>
                  <a:srgbClr val="FF0000"/>
                </a:solidFill>
              </a:rPr>
              <a:t>final goods </a:t>
            </a:r>
            <a:r>
              <a:rPr lang="en-GB" altLang="zh-CN" dirty="0" smtClean="0">
                <a:solidFill>
                  <a:srgbClr val="FF0000"/>
                </a:solidFill>
              </a:rPr>
              <a:t>prices,</a:t>
            </a:r>
            <a:r>
              <a:rPr lang="en-GB" altLang="zh-CN" dirty="0" smtClean="0"/>
              <a:t> an </a:t>
            </a:r>
            <a:r>
              <a:rPr lang="en-GB" altLang="zh-CN" dirty="0">
                <a:solidFill>
                  <a:srgbClr val="0000FF"/>
                </a:solidFill>
              </a:rPr>
              <a:t>increase</a:t>
            </a:r>
            <a:r>
              <a:rPr lang="en-GB" altLang="zh-CN" dirty="0"/>
              <a:t> in the </a:t>
            </a:r>
            <a:r>
              <a:rPr lang="en-GB" altLang="zh-CN" dirty="0">
                <a:solidFill>
                  <a:srgbClr val="0000FF"/>
                </a:solidFill>
              </a:rPr>
              <a:t>capital</a:t>
            </a:r>
            <a:r>
              <a:rPr lang="en-GB" altLang="zh-CN" dirty="0"/>
              <a:t> </a:t>
            </a:r>
            <a:r>
              <a:rPr lang="en-GB" altLang="zh-CN" dirty="0" smtClean="0"/>
              <a:t>stock increases </a:t>
            </a:r>
            <a:r>
              <a:rPr lang="en-GB" altLang="zh-CN" dirty="0"/>
              <a:t>the production of </a:t>
            </a:r>
            <a:r>
              <a:rPr lang="en-GB" altLang="zh-CN" dirty="0" smtClean="0">
                <a:solidFill>
                  <a:srgbClr val="0000FF"/>
                </a:solidFill>
              </a:rPr>
              <a:t>good 1</a:t>
            </a:r>
            <a:r>
              <a:rPr lang="en-GB" altLang="zh-CN" dirty="0" smtClean="0"/>
              <a:t>(</a:t>
            </a:r>
            <a:r>
              <a:rPr lang="en-GB" altLang="zh-CN" dirty="0"/>
              <a:t>uses capital intensively) and reduces the production of </a:t>
            </a:r>
            <a:r>
              <a:rPr lang="en-GB" altLang="zh-CN" dirty="0" smtClean="0"/>
              <a:t>good 2(uses labour intensively)</a:t>
            </a:r>
          </a:p>
          <a:p>
            <a:endParaRPr lang="en-GB" altLang="zh-CN" dirty="0"/>
          </a:p>
          <a:p>
            <a:r>
              <a:rPr lang="en-GB" altLang="zh-CN" dirty="0"/>
              <a:t>Similarly: </a:t>
            </a:r>
            <a:r>
              <a:rPr lang="en-GB" altLang="zh-CN" dirty="0">
                <a:solidFill>
                  <a:srgbClr val="0000FF"/>
                </a:solidFill>
              </a:rPr>
              <a:t>increase</a:t>
            </a:r>
            <a:r>
              <a:rPr lang="en-GB" altLang="zh-CN" dirty="0"/>
              <a:t> in </a:t>
            </a:r>
            <a:r>
              <a:rPr lang="en-GB" altLang="zh-CN" dirty="0">
                <a:solidFill>
                  <a:srgbClr val="0000FF"/>
                </a:solidFill>
              </a:rPr>
              <a:t>labour</a:t>
            </a:r>
            <a:r>
              <a:rPr lang="en-GB" altLang="zh-CN" dirty="0"/>
              <a:t> </a:t>
            </a:r>
            <a:r>
              <a:rPr lang="en-GB" altLang="zh-CN" dirty="0">
                <a:solidFill>
                  <a:srgbClr val="0000FF"/>
                </a:solidFill>
              </a:rPr>
              <a:t>raises </a:t>
            </a:r>
            <a:r>
              <a:rPr lang="en-GB" altLang="zh-CN" dirty="0" smtClean="0">
                <a:solidFill>
                  <a:srgbClr val="0000FF"/>
                </a:solidFill>
              </a:rPr>
              <a:t>good 2</a:t>
            </a:r>
            <a:r>
              <a:rPr lang="en-GB" altLang="zh-CN" dirty="0" smtClean="0"/>
              <a:t> </a:t>
            </a:r>
            <a:r>
              <a:rPr lang="en-GB" altLang="zh-CN" dirty="0"/>
              <a:t>production &amp; lowers </a:t>
            </a:r>
            <a:r>
              <a:rPr lang="en-GB" altLang="zh-CN" dirty="0" smtClean="0"/>
              <a:t>good 1 production</a:t>
            </a:r>
          </a:p>
          <a:p>
            <a:endParaRPr lang="en-GB" altLang="zh-CN" dirty="0" smtClean="0"/>
          </a:p>
          <a:p>
            <a:r>
              <a:rPr lang="en-GB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Together: </a:t>
            </a:r>
            <a:r>
              <a:rPr lang="en-GB" altLang="zh-CN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Rybczynski</a:t>
            </a:r>
            <a:r>
              <a:rPr lang="en-GB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theorem</a:t>
            </a:r>
            <a:endParaRPr lang="en-US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784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heckscher-</a:t>
            </a:r>
            <a:r>
              <a:rPr lang="en-US" altLang="zh-CN" dirty="0" err="1" smtClean="0"/>
              <a:t>ohlin</a:t>
            </a:r>
            <a:r>
              <a:rPr lang="en-US" altLang="zh-CN" dirty="0" smtClean="0"/>
              <a:t> </a:t>
            </a:r>
            <a:r>
              <a:rPr kumimoji="1" lang="en-US" altLang="zh-CN" dirty="0" smtClean="0"/>
              <a:t>theorem</a:t>
            </a:r>
            <a:endParaRPr kumimoji="1"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57199" y="1583270"/>
            <a:ext cx="8449733" cy="5223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Till now, we have only discussed production decisions, or </a:t>
            </a:r>
            <a:r>
              <a:rPr lang="en-US" altLang="zh-CN" dirty="0" smtClean="0">
                <a:solidFill>
                  <a:srgbClr val="0000FF"/>
                </a:solidFill>
              </a:rPr>
              <a:t>Supply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Let’s bring in </a:t>
            </a:r>
            <a:r>
              <a:rPr lang="en-US" altLang="zh-CN" dirty="0" smtClean="0">
                <a:solidFill>
                  <a:srgbClr val="0000FF"/>
                </a:solidFill>
              </a:rPr>
              <a:t>Demand</a:t>
            </a:r>
            <a:r>
              <a:rPr lang="en-US" altLang="zh-CN" dirty="0" smtClean="0"/>
              <a:t> to pin down the equilibrium under Autarky and Trade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kumimoji="1" lang="zh-CN" altLang="en-US" dirty="0"/>
          </a:p>
        </p:txBody>
      </p:sp>
      <p:grpSp>
        <p:nvGrpSpPr>
          <p:cNvPr id="55" name="Group 17"/>
          <p:cNvGrpSpPr>
            <a:grpSpLocks/>
          </p:cNvGrpSpPr>
          <p:nvPr/>
        </p:nvGrpSpPr>
        <p:grpSpPr bwMode="auto">
          <a:xfrm>
            <a:off x="918422" y="2739307"/>
            <a:ext cx="2705311" cy="2772504"/>
            <a:chOff x="721" y="1104"/>
            <a:chExt cx="2771" cy="2772"/>
          </a:xfrm>
        </p:grpSpPr>
        <p:grpSp>
          <p:nvGrpSpPr>
            <p:cNvPr id="56" name="Group 18"/>
            <p:cNvGrpSpPr>
              <a:grpSpLocks/>
            </p:cNvGrpSpPr>
            <p:nvPr/>
          </p:nvGrpSpPr>
          <p:grpSpPr bwMode="auto">
            <a:xfrm>
              <a:off x="2665" y="3072"/>
              <a:ext cx="113" cy="80"/>
              <a:chOff x="1377" y="3500"/>
              <a:chExt cx="113" cy="80"/>
            </a:xfrm>
          </p:grpSpPr>
          <p:sp>
            <p:nvSpPr>
              <p:cNvPr id="58" name="Line 19"/>
              <p:cNvSpPr>
                <a:spLocks noChangeShapeType="1"/>
              </p:cNvSpPr>
              <p:nvPr/>
            </p:nvSpPr>
            <p:spPr bwMode="auto">
              <a:xfrm flipH="1">
                <a:off x="1377" y="3500"/>
                <a:ext cx="76" cy="5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9" name="Line 20"/>
              <p:cNvSpPr>
                <a:spLocks noChangeShapeType="1"/>
              </p:cNvSpPr>
              <p:nvPr/>
            </p:nvSpPr>
            <p:spPr bwMode="auto">
              <a:xfrm flipH="1">
                <a:off x="1414" y="3528"/>
                <a:ext cx="76" cy="5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7" name="Line 21"/>
            <p:cNvSpPr>
              <a:spLocks noChangeShapeType="1"/>
            </p:cNvSpPr>
            <p:nvPr/>
          </p:nvSpPr>
          <p:spPr bwMode="auto">
            <a:xfrm>
              <a:off x="721" y="1104"/>
              <a:ext cx="2771" cy="27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0" name="Group 49"/>
          <p:cNvGrpSpPr>
            <a:grpSpLocks/>
          </p:cNvGrpSpPr>
          <p:nvPr/>
        </p:nvGrpSpPr>
        <p:grpSpPr bwMode="auto">
          <a:xfrm>
            <a:off x="914400" y="3708400"/>
            <a:ext cx="2032000" cy="1775878"/>
            <a:chOff x="576" y="1680"/>
            <a:chExt cx="1680" cy="2112"/>
          </a:xfrm>
        </p:grpSpPr>
        <p:sp>
          <p:nvSpPr>
            <p:cNvPr id="61" name="Arc 2"/>
            <p:cNvSpPr>
              <a:spLocks/>
            </p:cNvSpPr>
            <p:nvPr/>
          </p:nvSpPr>
          <p:spPr bwMode="auto">
            <a:xfrm>
              <a:off x="576" y="1680"/>
              <a:ext cx="1680" cy="2112"/>
            </a:xfrm>
            <a:custGeom>
              <a:avLst/>
              <a:gdLst>
                <a:gd name="T0" fmla="*/ 0 w 21600"/>
                <a:gd name="T1" fmla="*/ 0 h 21600"/>
                <a:gd name="T2" fmla="*/ 131 w 21600"/>
                <a:gd name="T3" fmla="*/ 207 h 21600"/>
                <a:gd name="T4" fmla="*/ 0 w 21600"/>
                <a:gd name="T5" fmla="*/ 207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CCFFCC">
                <a:alpha val="50195"/>
              </a:srgbClr>
            </a:solidFill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" name="Oval 36"/>
            <p:cNvSpPr>
              <a:spLocks noChangeArrowheads="1"/>
            </p:cNvSpPr>
            <p:nvPr/>
          </p:nvSpPr>
          <p:spPr bwMode="auto">
            <a:xfrm>
              <a:off x="1632" y="2160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" name="Text Box 45"/>
            <p:cNvSpPr txBox="1">
              <a:spLocks noChangeArrowheads="1"/>
            </p:cNvSpPr>
            <p:nvPr/>
          </p:nvSpPr>
          <p:spPr bwMode="auto">
            <a:xfrm>
              <a:off x="1822" y="336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err="1">
                  <a:solidFill>
                    <a:srgbClr val="008000"/>
                  </a:solidFill>
                </a:rPr>
                <a:t>ppf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4" name="Text Box 47"/>
            <p:cNvSpPr txBox="1">
              <a:spLocks noChangeArrowheads="1"/>
            </p:cNvSpPr>
            <p:nvPr/>
          </p:nvSpPr>
          <p:spPr bwMode="auto">
            <a:xfrm>
              <a:off x="1728" y="2016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/>
                <a:t>A</a:t>
              </a:r>
            </a:p>
          </p:txBody>
        </p:sp>
      </p:grpSp>
      <p:sp>
        <p:nvSpPr>
          <p:cNvPr id="65" name="Line 5"/>
          <p:cNvSpPr>
            <a:spLocks noChangeShapeType="1"/>
          </p:cNvSpPr>
          <p:nvPr/>
        </p:nvSpPr>
        <p:spPr bwMode="auto">
          <a:xfrm>
            <a:off x="914400" y="2573867"/>
            <a:ext cx="0" cy="29379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6" name="Line 6"/>
          <p:cNvSpPr>
            <a:spLocks noChangeShapeType="1"/>
          </p:cNvSpPr>
          <p:nvPr/>
        </p:nvSpPr>
        <p:spPr bwMode="auto">
          <a:xfrm>
            <a:off x="914400" y="5511810"/>
            <a:ext cx="353906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411989" y="2582333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3871384" y="5416545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69" name="Oval 9"/>
          <p:cNvSpPr>
            <a:spLocks noChangeArrowheads="1"/>
          </p:cNvSpPr>
          <p:nvPr/>
        </p:nvSpPr>
        <p:spPr bwMode="auto">
          <a:xfrm>
            <a:off x="838200" y="5452543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1412512" y="2951665"/>
            <a:ext cx="20324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 smtClean="0">
                <a:solidFill>
                  <a:srgbClr val="FF0000"/>
                </a:solidFill>
              </a:rPr>
              <a:t>Income/revenue line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4834474" y="3290219"/>
            <a:ext cx="3699925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30000"/>
              </a:lnSpc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Given prices </a:t>
            </a:r>
            <a:r>
              <a:rPr lang="en-US" sz="2000" dirty="0" smtClean="0">
                <a:solidFill>
                  <a:srgbClr val="000000"/>
                </a:solidFill>
              </a:rPr>
              <a:t>of 2 goods, max revenue/income at tangent point A</a:t>
            </a:r>
            <a:endParaRPr lang="en-US" sz="2000" baseline="-25000" dirty="0">
              <a:solidFill>
                <a:srgbClr val="0000FF"/>
              </a:solidFill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96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heckscher-ohlin</a:t>
            </a:r>
            <a:r>
              <a:rPr lang="en-US" altLang="zh-CN" dirty="0"/>
              <a:t> </a:t>
            </a:r>
            <a:r>
              <a:rPr kumimoji="1" lang="en-US" altLang="zh-CN" dirty="0"/>
              <a:t>theorem</a:t>
            </a:r>
            <a:endParaRPr kumimoji="1" lang="zh-CN" altLang="en-US" dirty="0"/>
          </a:p>
        </p:txBody>
      </p:sp>
      <p:grpSp>
        <p:nvGrpSpPr>
          <p:cNvPr id="27" name="Group 110"/>
          <p:cNvGrpSpPr>
            <a:grpSpLocks/>
          </p:cNvGrpSpPr>
          <p:nvPr/>
        </p:nvGrpSpPr>
        <p:grpSpPr bwMode="auto">
          <a:xfrm>
            <a:off x="609606" y="3428991"/>
            <a:ext cx="5046663" cy="3048000"/>
            <a:chOff x="576" y="1872"/>
            <a:chExt cx="3179" cy="1920"/>
          </a:xfrm>
        </p:grpSpPr>
        <p:sp>
          <p:nvSpPr>
            <p:cNvPr id="28" name="AutoShape 98"/>
            <p:cNvSpPr>
              <a:spLocks noChangeArrowheads="1"/>
            </p:cNvSpPr>
            <p:nvPr/>
          </p:nvSpPr>
          <p:spPr bwMode="auto">
            <a:xfrm>
              <a:off x="576" y="1872"/>
              <a:ext cx="2400" cy="1920"/>
            </a:xfrm>
            <a:prstGeom prst="rtTriangle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9" name="Line 65"/>
            <p:cNvSpPr>
              <a:spLocks noChangeShapeType="1"/>
            </p:cNvSpPr>
            <p:nvPr/>
          </p:nvSpPr>
          <p:spPr bwMode="auto">
            <a:xfrm>
              <a:off x="576" y="1872"/>
              <a:ext cx="2400" cy="19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Text Box 86"/>
            <p:cNvSpPr txBox="1">
              <a:spLocks noChangeArrowheads="1"/>
            </p:cNvSpPr>
            <p:nvPr/>
          </p:nvSpPr>
          <p:spPr bwMode="auto">
            <a:xfrm>
              <a:off x="2286" y="3024"/>
              <a:ext cx="1469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algn="l" eaLnBrk="1" hangingPunct="1">
                <a:lnSpc>
                  <a:spcPct val="80000"/>
                </a:lnSpc>
              </a:pPr>
              <a:r>
                <a:rPr lang="en-US" sz="1600" dirty="0" smtClean="0">
                  <a:solidFill>
                    <a:srgbClr val="FF0000"/>
                  </a:solidFill>
                </a:rPr>
                <a:t>Revenue/income </a:t>
              </a:r>
              <a:r>
                <a:rPr lang="en-US" sz="1600" dirty="0">
                  <a:solidFill>
                    <a:srgbClr val="FF0000"/>
                  </a:solidFill>
                </a:rPr>
                <a:t>line slope = - </a:t>
              </a:r>
              <a:r>
                <a:rPr lang="en-US" sz="1600" dirty="0" smtClean="0">
                  <a:solidFill>
                    <a:srgbClr val="FF0000"/>
                  </a:solidFill>
                </a:rPr>
                <a:t>p</a:t>
              </a:r>
              <a:r>
                <a:rPr lang="en-US" sz="1600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600" dirty="0" smtClean="0">
                  <a:solidFill>
                    <a:srgbClr val="FF0000"/>
                  </a:solidFill>
                </a:rPr>
                <a:t>/p</a:t>
              </a:r>
              <a:r>
                <a:rPr lang="en-US" sz="1600" baseline="-25000" dirty="0" smtClean="0">
                  <a:solidFill>
                    <a:srgbClr val="FF0000"/>
                  </a:solidFill>
                </a:rPr>
                <a:t>2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609606" y="1727199"/>
            <a:ext cx="0" cy="474979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>
            <a:off x="609606" y="6476991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5" name="Group 106"/>
          <p:cNvGrpSpPr>
            <a:grpSpLocks/>
          </p:cNvGrpSpPr>
          <p:nvPr/>
        </p:nvGrpSpPr>
        <p:grpSpPr bwMode="auto">
          <a:xfrm>
            <a:off x="654056" y="2489191"/>
            <a:ext cx="4527550" cy="3592513"/>
            <a:chOff x="604" y="1280"/>
            <a:chExt cx="2852" cy="2263"/>
          </a:xfrm>
        </p:grpSpPr>
        <p:sp>
          <p:nvSpPr>
            <p:cNvPr id="36" name="Freeform 42"/>
            <p:cNvSpPr>
              <a:spLocks/>
            </p:cNvSpPr>
            <p:nvPr/>
          </p:nvSpPr>
          <p:spPr bwMode="auto">
            <a:xfrm>
              <a:off x="604" y="1280"/>
              <a:ext cx="2708" cy="2224"/>
            </a:xfrm>
            <a:custGeom>
              <a:avLst/>
              <a:gdLst>
                <a:gd name="T0" fmla="*/ 2708 w 2708"/>
                <a:gd name="T1" fmla="*/ 2224 h 2224"/>
                <a:gd name="T2" fmla="*/ 2532 w 2708"/>
                <a:gd name="T3" fmla="*/ 2216 h 2224"/>
                <a:gd name="T4" fmla="*/ 2256 w 2708"/>
                <a:gd name="T5" fmla="*/ 2200 h 2224"/>
                <a:gd name="T6" fmla="*/ 1948 w 2708"/>
                <a:gd name="T7" fmla="*/ 2180 h 2224"/>
                <a:gd name="T8" fmla="*/ 1556 w 2708"/>
                <a:gd name="T9" fmla="*/ 2148 h 2224"/>
                <a:gd name="T10" fmla="*/ 1340 w 2708"/>
                <a:gd name="T11" fmla="*/ 2124 h 2224"/>
                <a:gd name="T12" fmla="*/ 992 w 2708"/>
                <a:gd name="T13" fmla="*/ 2080 h 2224"/>
                <a:gd name="T14" fmla="*/ 772 w 2708"/>
                <a:gd name="T15" fmla="*/ 2036 h 2224"/>
                <a:gd name="T16" fmla="*/ 588 w 2708"/>
                <a:gd name="T17" fmla="*/ 1972 h 2224"/>
                <a:gd name="T18" fmla="*/ 436 w 2708"/>
                <a:gd name="T19" fmla="*/ 1908 h 2224"/>
                <a:gd name="T20" fmla="*/ 280 w 2708"/>
                <a:gd name="T21" fmla="*/ 1792 h 2224"/>
                <a:gd name="T22" fmla="*/ 176 w 2708"/>
                <a:gd name="T23" fmla="*/ 1664 h 2224"/>
                <a:gd name="T24" fmla="*/ 116 w 2708"/>
                <a:gd name="T25" fmla="*/ 1508 h 2224"/>
                <a:gd name="T26" fmla="*/ 64 w 2708"/>
                <a:gd name="T27" fmla="*/ 1348 h 2224"/>
                <a:gd name="T28" fmla="*/ 36 w 2708"/>
                <a:gd name="T29" fmla="*/ 1172 h 2224"/>
                <a:gd name="T30" fmla="*/ 20 w 2708"/>
                <a:gd name="T31" fmla="*/ 912 h 2224"/>
                <a:gd name="T32" fmla="*/ 12 w 2708"/>
                <a:gd name="T33" fmla="*/ 664 h 2224"/>
                <a:gd name="T34" fmla="*/ 8 w 2708"/>
                <a:gd name="T35" fmla="*/ 404 h 2224"/>
                <a:gd name="T36" fmla="*/ 4 w 2708"/>
                <a:gd name="T37" fmla="*/ 88 h 2224"/>
                <a:gd name="T38" fmla="*/ 0 w 2708"/>
                <a:gd name="T39" fmla="*/ 0 h 222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708" h="2224">
                  <a:moveTo>
                    <a:pt x="2708" y="2224"/>
                  </a:moveTo>
                  <a:cubicBezTo>
                    <a:pt x="2657" y="2222"/>
                    <a:pt x="2607" y="2220"/>
                    <a:pt x="2532" y="2216"/>
                  </a:cubicBezTo>
                  <a:cubicBezTo>
                    <a:pt x="2457" y="2212"/>
                    <a:pt x="2353" y="2206"/>
                    <a:pt x="2256" y="2200"/>
                  </a:cubicBezTo>
                  <a:cubicBezTo>
                    <a:pt x="2159" y="2194"/>
                    <a:pt x="2065" y="2189"/>
                    <a:pt x="1948" y="2180"/>
                  </a:cubicBezTo>
                  <a:cubicBezTo>
                    <a:pt x="1831" y="2171"/>
                    <a:pt x="1657" y="2157"/>
                    <a:pt x="1556" y="2148"/>
                  </a:cubicBezTo>
                  <a:cubicBezTo>
                    <a:pt x="1455" y="2139"/>
                    <a:pt x="1434" y="2135"/>
                    <a:pt x="1340" y="2124"/>
                  </a:cubicBezTo>
                  <a:cubicBezTo>
                    <a:pt x="1246" y="2113"/>
                    <a:pt x="1087" y="2095"/>
                    <a:pt x="992" y="2080"/>
                  </a:cubicBezTo>
                  <a:cubicBezTo>
                    <a:pt x="897" y="2065"/>
                    <a:pt x="839" y="2054"/>
                    <a:pt x="772" y="2036"/>
                  </a:cubicBezTo>
                  <a:cubicBezTo>
                    <a:pt x="705" y="2018"/>
                    <a:pt x="644" y="1993"/>
                    <a:pt x="588" y="1972"/>
                  </a:cubicBezTo>
                  <a:cubicBezTo>
                    <a:pt x="532" y="1951"/>
                    <a:pt x="487" y="1938"/>
                    <a:pt x="436" y="1908"/>
                  </a:cubicBezTo>
                  <a:cubicBezTo>
                    <a:pt x="385" y="1878"/>
                    <a:pt x="323" y="1833"/>
                    <a:pt x="280" y="1792"/>
                  </a:cubicBezTo>
                  <a:cubicBezTo>
                    <a:pt x="237" y="1751"/>
                    <a:pt x="203" y="1711"/>
                    <a:pt x="176" y="1664"/>
                  </a:cubicBezTo>
                  <a:cubicBezTo>
                    <a:pt x="149" y="1617"/>
                    <a:pt x="135" y="1561"/>
                    <a:pt x="116" y="1508"/>
                  </a:cubicBezTo>
                  <a:cubicBezTo>
                    <a:pt x="97" y="1455"/>
                    <a:pt x="77" y="1404"/>
                    <a:pt x="64" y="1348"/>
                  </a:cubicBezTo>
                  <a:cubicBezTo>
                    <a:pt x="51" y="1292"/>
                    <a:pt x="43" y="1245"/>
                    <a:pt x="36" y="1172"/>
                  </a:cubicBezTo>
                  <a:cubicBezTo>
                    <a:pt x="29" y="1099"/>
                    <a:pt x="24" y="997"/>
                    <a:pt x="20" y="912"/>
                  </a:cubicBezTo>
                  <a:cubicBezTo>
                    <a:pt x="16" y="827"/>
                    <a:pt x="14" y="749"/>
                    <a:pt x="12" y="664"/>
                  </a:cubicBezTo>
                  <a:cubicBezTo>
                    <a:pt x="10" y="579"/>
                    <a:pt x="9" y="500"/>
                    <a:pt x="8" y="404"/>
                  </a:cubicBezTo>
                  <a:cubicBezTo>
                    <a:pt x="7" y="308"/>
                    <a:pt x="5" y="155"/>
                    <a:pt x="4" y="88"/>
                  </a:cubicBezTo>
                  <a:cubicBezTo>
                    <a:pt x="3" y="21"/>
                    <a:pt x="1" y="10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Text Box 51"/>
            <p:cNvSpPr txBox="1">
              <a:spLocks noChangeArrowheads="1"/>
            </p:cNvSpPr>
            <p:nvPr/>
          </p:nvSpPr>
          <p:spPr bwMode="auto">
            <a:xfrm>
              <a:off x="30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U=1</a:t>
              </a:r>
            </a:p>
          </p:txBody>
        </p:sp>
      </p:grpSp>
      <p:grpSp>
        <p:nvGrpSpPr>
          <p:cNvPr id="38" name="Group 107"/>
          <p:cNvGrpSpPr>
            <a:grpSpLocks/>
          </p:cNvGrpSpPr>
          <p:nvPr/>
        </p:nvGrpSpPr>
        <p:grpSpPr bwMode="auto">
          <a:xfrm>
            <a:off x="857256" y="2336791"/>
            <a:ext cx="4324350" cy="2921000"/>
            <a:chOff x="732" y="1184"/>
            <a:chExt cx="2724" cy="1840"/>
          </a:xfrm>
        </p:grpSpPr>
        <p:sp>
          <p:nvSpPr>
            <p:cNvPr id="39" name="Freeform 43"/>
            <p:cNvSpPr>
              <a:spLocks/>
            </p:cNvSpPr>
            <p:nvPr/>
          </p:nvSpPr>
          <p:spPr bwMode="auto">
            <a:xfrm>
              <a:off x="732" y="1184"/>
              <a:ext cx="2580" cy="1840"/>
            </a:xfrm>
            <a:custGeom>
              <a:avLst/>
              <a:gdLst>
                <a:gd name="T0" fmla="*/ 2580 w 2580"/>
                <a:gd name="T1" fmla="*/ 1840 h 1840"/>
                <a:gd name="T2" fmla="*/ 2444 w 2580"/>
                <a:gd name="T3" fmla="*/ 1820 h 1840"/>
                <a:gd name="T4" fmla="*/ 2176 w 2580"/>
                <a:gd name="T5" fmla="*/ 1784 h 1840"/>
                <a:gd name="T6" fmla="*/ 1804 w 2580"/>
                <a:gd name="T7" fmla="*/ 1716 h 1840"/>
                <a:gd name="T8" fmla="*/ 1504 w 2580"/>
                <a:gd name="T9" fmla="*/ 1656 h 1840"/>
                <a:gd name="T10" fmla="*/ 1176 w 2580"/>
                <a:gd name="T11" fmla="*/ 1564 h 1840"/>
                <a:gd name="T12" fmla="*/ 948 w 2580"/>
                <a:gd name="T13" fmla="*/ 1472 h 1840"/>
                <a:gd name="T14" fmla="*/ 688 w 2580"/>
                <a:gd name="T15" fmla="*/ 1340 h 1840"/>
                <a:gd name="T16" fmla="*/ 520 w 2580"/>
                <a:gd name="T17" fmla="*/ 1204 h 1840"/>
                <a:gd name="T18" fmla="*/ 388 w 2580"/>
                <a:gd name="T19" fmla="*/ 1080 h 1840"/>
                <a:gd name="T20" fmla="*/ 256 w 2580"/>
                <a:gd name="T21" fmla="*/ 888 h 1840"/>
                <a:gd name="T22" fmla="*/ 176 w 2580"/>
                <a:gd name="T23" fmla="*/ 720 h 1840"/>
                <a:gd name="T24" fmla="*/ 88 w 2580"/>
                <a:gd name="T25" fmla="*/ 468 h 1840"/>
                <a:gd name="T26" fmla="*/ 40 w 2580"/>
                <a:gd name="T27" fmla="*/ 268 h 1840"/>
                <a:gd name="T28" fmla="*/ 8 w 2580"/>
                <a:gd name="T29" fmla="*/ 104 h 1840"/>
                <a:gd name="T30" fmla="*/ 0 w 2580"/>
                <a:gd name="T31" fmla="*/ 0 h 1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80" h="1840">
                  <a:moveTo>
                    <a:pt x="2580" y="1840"/>
                  </a:moveTo>
                  <a:cubicBezTo>
                    <a:pt x="2545" y="1834"/>
                    <a:pt x="2511" y="1829"/>
                    <a:pt x="2444" y="1820"/>
                  </a:cubicBezTo>
                  <a:cubicBezTo>
                    <a:pt x="2377" y="1811"/>
                    <a:pt x="2283" y="1801"/>
                    <a:pt x="2176" y="1784"/>
                  </a:cubicBezTo>
                  <a:cubicBezTo>
                    <a:pt x="2069" y="1767"/>
                    <a:pt x="1916" y="1737"/>
                    <a:pt x="1804" y="1716"/>
                  </a:cubicBezTo>
                  <a:cubicBezTo>
                    <a:pt x="1692" y="1695"/>
                    <a:pt x="1609" y="1681"/>
                    <a:pt x="1504" y="1656"/>
                  </a:cubicBezTo>
                  <a:cubicBezTo>
                    <a:pt x="1399" y="1631"/>
                    <a:pt x="1269" y="1595"/>
                    <a:pt x="1176" y="1564"/>
                  </a:cubicBezTo>
                  <a:cubicBezTo>
                    <a:pt x="1083" y="1533"/>
                    <a:pt x="1029" y="1509"/>
                    <a:pt x="948" y="1472"/>
                  </a:cubicBezTo>
                  <a:cubicBezTo>
                    <a:pt x="867" y="1435"/>
                    <a:pt x="759" y="1385"/>
                    <a:pt x="688" y="1340"/>
                  </a:cubicBezTo>
                  <a:cubicBezTo>
                    <a:pt x="617" y="1295"/>
                    <a:pt x="570" y="1247"/>
                    <a:pt x="520" y="1204"/>
                  </a:cubicBezTo>
                  <a:cubicBezTo>
                    <a:pt x="470" y="1161"/>
                    <a:pt x="432" y="1133"/>
                    <a:pt x="388" y="1080"/>
                  </a:cubicBezTo>
                  <a:cubicBezTo>
                    <a:pt x="344" y="1027"/>
                    <a:pt x="291" y="948"/>
                    <a:pt x="256" y="888"/>
                  </a:cubicBezTo>
                  <a:cubicBezTo>
                    <a:pt x="221" y="828"/>
                    <a:pt x="204" y="790"/>
                    <a:pt x="176" y="720"/>
                  </a:cubicBezTo>
                  <a:cubicBezTo>
                    <a:pt x="148" y="650"/>
                    <a:pt x="111" y="543"/>
                    <a:pt x="88" y="468"/>
                  </a:cubicBezTo>
                  <a:cubicBezTo>
                    <a:pt x="65" y="393"/>
                    <a:pt x="53" y="329"/>
                    <a:pt x="40" y="268"/>
                  </a:cubicBezTo>
                  <a:cubicBezTo>
                    <a:pt x="27" y="207"/>
                    <a:pt x="15" y="149"/>
                    <a:pt x="8" y="104"/>
                  </a:cubicBezTo>
                  <a:cubicBezTo>
                    <a:pt x="1" y="59"/>
                    <a:pt x="0" y="29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Text Box 53"/>
            <p:cNvSpPr txBox="1">
              <a:spLocks noChangeArrowheads="1"/>
            </p:cNvSpPr>
            <p:nvPr/>
          </p:nvSpPr>
          <p:spPr bwMode="auto">
            <a:xfrm>
              <a:off x="3072" y="278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U=2</a:t>
              </a:r>
            </a:p>
          </p:txBody>
        </p:sp>
      </p:grpSp>
      <p:sp>
        <p:nvSpPr>
          <p:cNvPr id="42" name="Oval 63"/>
          <p:cNvSpPr>
            <a:spLocks noChangeArrowheads="1"/>
          </p:cNvSpPr>
          <p:nvPr/>
        </p:nvSpPr>
        <p:spPr bwMode="auto">
          <a:xfrm>
            <a:off x="533406" y="6400791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9" name="Group 108"/>
          <p:cNvGrpSpPr>
            <a:grpSpLocks/>
          </p:cNvGrpSpPr>
          <p:nvPr/>
        </p:nvGrpSpPr>
        <p:grpSpPr bwMode="auto">
          <a:xfrm>
            <a:off x="22231" y="4151306"/>
            <a:ext cx="1884363" cy="2695576"/>
            <a:chOff x="206" y="2327"/>
            <a:chExt cx="1187" cy="1698"/>
          </a:xfrm>
        </p:grpSpPr>
        <p:sp>
          <p:nvSpPr>
            <p:cNvPr id="68" name="Line 99"/>
            <p:cNvSpPr>
              <a:spLocks noChangeShapeType="1"/>
            </p:cNvSpPr>
            <p:nvPr/>
          </p:nvSpPr>
          <p:spPr bwMode="auto">
            <a:xfrm>
              <a:off x="1296" y="2448"/>
              <a:ext cx="0" cy="134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Line 100"/>
            <p:cNvSpPr>
              <a:spLocks noChangeShapeType="1"/>
            </p:cNvSpPr>
            <p:nvPr/>
          </p:nvSpPr>
          <p:spPr bwMode="auto">
            <a:xfrm rot="5400000">
              <a:off x="936" y="2088"/>
              <a:ext cx="0" cy="72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0" name="Oval 67"/>
            <p:cNvSpPr>
              <a:spLocks noChangeArrowheads="1"/>
            </p:cNvSpPr>
            <p:nvPr/>
          </p:nvSpPr>
          <p:spPr bwMode="auto">
            <a:xfrm>
              <a:off x="1248" y="2400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Text Box 101"/>
            <p:cNvSpPr txBox="1">
              <a:spLocks noChangeArrowheads="1"/>
            </p:cNvSpPr>
            <p:nvPr/>
          </p:nvSpPr>
          <p:spPr bwMode="auto">
            <a:xfrm>
              <a:off x="206" y="2327"/>
              <a:ext cx="3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0800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2</a:t>
              </a:r>
              <a:r>
                <a:rPr lang="en-US" baseline="30000" dirty="0" smtClean="0">
                  <a:solidFill>
                    <a:srgbClr val="008000"/>
                  </a:solidFill>
                </a:rPr>
                <a:t>d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2" name="Text Box 102"/>
            <p:cNvSpPr txBox="1">
              <a:spLocks noChangeArrowheads="1"/>
            </p:cNvSpPr>
            <p:nvPr/>
          </p:nvSpPr>
          <p:spPr bwMode="auto">
            <a:xfrm>
              <a:off x="1088" y="3792"/>
              <a:ext cx="3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0800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1</a:t>
              </a:r>
              <a:r>
                <a:rPr lang="en-US" baseline="30000" dirty="0" smtClean="0">
                  <a:solidFill>
                    <a:srgbClr val="008000"/>
                  </a:solidFill>
                </a:rPr>
                <a:t>d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73" name="Group 109"/>
          <p:cNvGrpSpPr>
            <a:grpSpLocks/>
          </p:cNvGrpSpPr>
          <p:nvPr/>
        </p:nvGrpSpPr>
        <p:grpSpPr bwMode="auto">
          <a:xfrm>
            <a:off x="838206" y="4571991"/>
            <a:ext cx="1676400" cy="1219200"/>
            <a:chOff x="720" y="2592"/>
            <a:chExt cx="1056" cy="768"/>
          </a:xfrm>
        </p:grpSpPr>
        <p:sp>
          <p:nvSpPr>
            <p:cNvPr id="74" name="AutoShape 103"/>
            <p:cNvSpPr>
              <a:spLocks noChangeArrowheads="1"/>
            </p:cNvSpPr>
            <p:nvPr/>
          </p:nvSpPr>
          <p:spPr bwMode="auto">
            <a:xfrm rot="-1942841">
              <a:off x="720" y="2592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" name="AutoShape 104"/>
            <p:cNvSpPr>
              <a:spLocks noChangeArrowheads="1"/>
            </p:cNvSpPr>
            <p:nvPr/>
          </p:nvSpPr>
          <p:spPr bwMode="auto">
            <a:xfrm rot="-4196956">
              <a:off x="1632" y="3216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6" name="Text Box 8"/>
          <p:cNvSpPr txBox="1">
            <a:spLocks noChangeArrowheads="1"/>
          </p:cNvSpPr>
          <p:nvPr/>
        </p:nvSpPr>
        <p:spPr bwMode="auto">
          <a:xfrm>
            <a:off x="179915" y="1591723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4461939" y="6404003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/>
              <a:t>1</a:t>
            </a:r>
          </a:p>
        </p:txBody>
      </p:sp>
      <p:sp>
        <p:nvSpPr>
          <p:cNvPr id="78" name="Rectangle 5"/>
          <p:cNvSpPr>
            <a:spLocks noChangeArrowheads="1"/>
          </p:cNvSpPr>
          <p:nvPr/>
        </p:nvSpPr>
        <p:spPr bwMode="auto">
          <a:xfrm>
            <a:off x="5418668" y="1667917"/>
            <a:ext cx="3640661" cy="2744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Given income and good prices, consumer chooses </a:t>
            </a:r>
            <a:r>
              <a:rPr lang="en-US" altLang="zh-CN" sz="2000" b="1" dirty="0" smtClean="0"/>
              <a:t>q</a:t>
            </a:r>
            <a:r>
              <a:rPr lang="en-US" altLang="zh-CN" sz="2000" b="1" baseline="-25000" dirty="0" smtClean="0"/>
              <a:t>1</a:t>
            </a:r>
            <a:r>
              <a:rPr lang="en-US" altLang="zh-CN" sz="2000" b="1" baseline="30000" dirty="0" smtClean="0"/>
              <a:t>d</a:t>
            </a:r>
            <a:r>
              <a:rPr lang="en-US" altLang="zh-CN" sz="2000" dirty="0" smtClean="0"/>
              <a:t>, </a:t>
            </a:r>
            <a:r>
              <a:rPr lang="en-US" altLang="zh-CN" sz="2000" b="1" dirty="0" smtClean="0"/>
              <a:t>q</a:t>
            </a:r>
            <a:r>
              <a:rPr lang="en-US" altLang="zh-CN" sz="2000" b="1" baseline="-25000" dirty="0" smtClean="0"/>
              <a:t>2</a:t>
            </a:r>
            <a:r>
              <a:rPr lang="en-US" altLang="zh-CN" sz="2000" b="1" baseline="30000" dirty="0" smtClean="0"/>
              <a:t>d</a:t>
            </a:r>
            <a:r>
              <a:rPr lang="en-US" altLang="zh-CN" sz="2000" dirty="0" smtClean="0"/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 to max utility</a:t>
            </a:r>
          </a:p>
          <a:p>
            <a:pPr>
              <a:lnSpc>
                <a:spcPct val="150000"/>
              </a:lnSpc>
              <a:buFontTx/>
              <a:buChar char="•"/>
            </a:pPr>
            <a:endParaRPr lang="en-US" sz="2000" dirty="0">
              <a:solidFill>
                <a:srgbClr val="000000"/>
              </a:solidFill>
              <a:sym typeface="Symbol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000" dirty="0" err="1">
                <a:solidFill>
                  <a:srgbClr val="000000"/>
                </a:solidFill>
                <a:sym typeface="Symbol" charset="0"/>
              </a:rPr>
              <a:t>Iso</a:t>
            </a:r>
            <a:r>
              <a:rPr lang="en-US" sz="2000" dirty="0">
                <a:solidFill>
                  <a:srgbClr val="000000"/>
                </a:solidFill>
                <a:sym typeface="Symbol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sym typeface="Symbol" charset="0"/>
              </a:rPr>
              <a:t>utility curve tangent to revenue/income line</a:t>
            </a:r>
            <a:endParaRPr lang="en-US" sz="2000" dirty="0">
              <a:solidFill>
                <a:srgbClr val="000000"/>
              </a:solidFill>
              <a:sym typeface="Symbol" charset="0"/>
            </a:endParaRPr>
          </a:p>
        </p:txBody>
      </p:sp>
      <p:sp>
        <p:nvSpPr>
          <p:cNvPr id="79" name="Text Box 20"/>
          <p:cNvSpPr txBox="1">
            <a:spLocks noChangeArrowheads="1"/>
          </p:cNvSpPr>
          <p:nvPr/>
        </p:nvSpPr>
        <p:spPr bwMode="auto">
          <a:xfrm>
            <a:off x="1744147" y="3945458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28267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heckscher-ohlin</a:t>
            </a:r>
            <a:r>
              <a:rPr lang="en-US" altLang="zh-CN" dirty="0"/>
              <a:t> </a:t>
            </a:r>
            <a:r>
              <a:rPr kumimoji="1" lang="en-US" altLang="zh-CN" dirty="0"/>
              <a:t>theorem</a:t>
            </a:r>
            <a:endParaRPr kumimoji="1" lang="zh-CN" altLang="en-US" dirty="0"/>
          </a:p>
        </p:txBody>
      </p:sp>
      <p:sp>
        <p:nvSpPr>
          <p:cNvPr id="78" name="Rectangle 5"/>
          <p:cNvSpPr>
            <a:spLocks noChangeArrowheads="1"/>
          </p:cNvSpPr>
          <p:nvPr/>
        </p:nvSpPr>
        <p:spPr bwMode="auto">
          <a:xfrm>
            <a:off x="5418668" y="2057376"/>
            <a:ext cx="3640661" cy="1821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In Autarky, supply = demand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Good prices adjust to ensure </a:t>
            </a:r>
            <a:r>
              <a:rPr lang="en-US" altLang="zh-CN" sz="2000" dirty="0" smtClean="0">
                <a:solidFill>
                  <a:srgbClr val="0000FF"/>
                </a:solidFill>
              </a:rPr>
              <a:t>point A = point B</a:t>
            </a:r>
            <a:endParaRPr lang="en-US" sz="2000" dirty="0">
              <a:solidFill>
                <a:srgbClr val="0000FF"/>
              </a:solidFill>
              <a:sym typeface="Symbol" charset="0"/>
            </a:endParaRPr>
          </a:p>
        </p:txBody>
      </p:sp>
      <p:sp>
        <p:nvSpPr>
          <p:cNvPr id="41" name="Arc 2"/>
          <p:cNvSpPr>
            <a:spLocks/>
          </p:cNvSpPr>
          <p:nvPr/>
        </p:nvSpPr>
        <p:spPr bwMode="auto">
          <a:xfrm rot="10800000">
            <a:off x="1947331" y="1924569"/>
            <a:ext cx="3200400" cy="3062288"/>
          </a:xfrm>
          <a:custGeom>
            <a:avLst/>
            <a:gdLst>
              <a:gd name="T0" fmla="*/ 109283418 w 21124"/>
              <a:gd name="T1" fmla="*/ 0 h 21069"/>
              <a:gd name="T2" fmla="*/ 484877872 w 21124"/>
              <a:gd name="T3" fmla="*/ 458323242 h 21069"/>
              <a:gd name="T4" fmla="*/ 0 w 21124"/>
              <a:gd name="T5" fmla="*/ 583151884 h 2106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124" h="21069" fill="none" extrusionOk="0">
                <a:moveTo>
                  <a:pt x="4760" y="0"/>
                </a:moveTo>
                <a:cubicBezTo>
                  <a:pt x="12977" y="1856"/>
                  <a:pt x="19365" y="8320"/>
                  <a:pt x="21123" y="16559"/>
                </a:cubicBezTo>
              </a:path>
              <a:path w="21124" h="21069" stroke="0" extrusionOk="0">
                <a:moveTo>
                  <a:pt x="4760" y="0"/>
                </a:moveTo>
                <a:cubicBezTo>
                  <a:pt x="12977" y="1856"/>
                  <a:pt x="19365" y="8320"/>
                  <a:pt x="21123" y="16559"/>
                </a:cubicBezTo>
                <a:lnTo>
                  <a:pt x="0" y="21069"/>
                </a:lnTo>
                <a:lnTo>
                  <a:pt x="4760" y="0"/>
                </a:lnTo>
                <a:close/>
              </a:path>
            </a:pathLst>
          </a:custGeom>
          <a:solidFill>
            <a:srgbClr val="CCFFFF">
              <a:alpha val="50195"/>
            </a:srgbClr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" name="Arc 3"/>
          <p:cNvSpPr>
            <a:spLocks/>
          </p:cNvSpPr>
          <p:nvPr/>
        </p:nvSpPr>
        <p:spPr bwMode="auto">
          <a:xfrm>
            <a:off x="914400" y="3158057"/>
            <a:ext cx="2667000" cy="3352800"/>
          </a:xfrm>
          <a:custGeom>
            <a:avLst/>
            <a:gdLst>
              <a:gd name="T0" fmla="*/ 0 w 21600"/>
              <a:gd name="T1" fmla="*/ 0 h 21600"/>
              <a:gd name="T2" fmla="*/ 329300417 w 21600"/>
              <a:gd name="T3" fmla="*/ 520429067 h 21600"/>
              <a:gd name="T4" fmla="*/ 0 w 21600"/>
              <a:gd name="T5" fmla="*/ 520429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CFFCC">
              <a:alpha val="50195"/>
            </a:srgbClr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914400" y="1924569"/>
            <a:ext cx="0" cy="4586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914400" y="6510857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Text Box 8"/>
          <p:cNvSpPr txBox="1">
            <a:spLocks noChangeArrowheads="1"/>
          </p:cNvSpPr>
          <p:nvPr/>
        </p:nvSpPr>
        <p:spPr bwMode="auto">
          <a:xfrm>
            <a:off x="518575" y="1811852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53685" y="6426192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48" name="Oval 10"/>
          <p:cNvSpPr>
            <a:spLocks noChangeArrowheads="1"/>
          </p:cNvSpPr>
          <p:nvPr/>
        </p:nvSpPr>
        <p:spPr bwMode="auto">
          <a:xfrm>
            <a:off x="838200" y="6434657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4121150" y="5367857"/>
            <a:ext cx="1365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rgbClr val="FF0000"/>
                </a:solidFill>
              </a:rPr>
              <a:t>income </a:t>
            </a:r>
            <a:r>
              <a:rPr lang="en-US" sz="1600" dirty="0" err="1">
                <a:solidFill>
                  <a:srgbClr val="FF0000"/>
                </a:solidFill>
              </a:rPr>
              <a:t>line</a:t>
            </a:r>
            <a:r>
              <a:rPr lang="en-US" sz="1600" baseline="-25000" dirty="0" err="1">
                <a:solidFill>
                  <a:srgbClr val="FF0000"/>
                </a:solidFill>
              </a:rPr>
              <a:t>au</a:t>
            </a:r>
            <a:endParaRPr lang="en-US" sz="1600" dirty="0">
              <a:solidFill>
                <a:srgbClr val="FF0000"/>
              </a:solidFill>
            </a:endParaRPr>
          </a:p>
        </p:txBody>
      </p:sp>
      <p:grpSp>
        <p:nvGrpSpPr>
          <p:cNvPr id="51" name="Group 12"/>
          <p:cNvGrpSpPr>
            <a:grpSpLocks/>
          </p:cNvGrpSpPr>
          <p:nvPr/>
        </p:nvGrpSpPr>
        <p:grpSpPr bwMode="auto">
          <a:xfrm>
            <a:off x="914400" y="2015057"/>
            <a:ext cx="4038600" cy="4495800"/>
            <a:chOff x="576" y="960"/>
            <a:chExt cx="2544" cy="2832"/>
          </a:xfrm>
        </p:grpSpPr>
        <p:grpSp>
          <p:nvGrpSpPr>
            <p:cNvPr id="52" name="Group 13"/>
            <p:cNvGrpSpPr>
              <a:grpSpLocks/>
            </p:cNvGrpSpPr>
            <p:nvPr/>
          </p:nvGrpSpPr>
          <p:grpSpPr bwMode="auto">
            <a:xfrm>
              <a:off x="2448" y="3072"/>
              <a:ext cx="96" cy="80"/>
              <a:chOff x="1160" y="3500"/>
              <a:chExt cx="96" cy="80"/>
            </a:xfrm>
          </p:grpSpPr>
          <p:sp>
            <p:nvSpPr>
              <p:cNvPr id="54" name="Line 14"/>
              <p:cNvSpPr>
                <a:spLocks noChangeShapeType="1"/>
              </p:cNvSpPr>
              <p:nvPr/>
            </p:nvSpPr>
            <p:spPr bwMode="auto">
              <a:xfrm flipH="1">
                <a:off x="1160" y="3500"/>
                <a:ext cx="76" cy="5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5" name="Line 15"/>
              <p:cNvSpPr>
                <a:spLocks noChangeShapeType="1"/>
              </p:cNvSpPr>
              <p:nvPr/>
            </p:nvSpPr>
            <p:spPr bwMode="auto">
              <a:xfrm flipH="1">
                <a:off x="1180" y="3528"/>
                <a:ext cx="76" cy="5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3" name="Line 16"/>
            <p:cNvSpPr>
              <a:spLocks noChangeShapeType="1"/>
            </p:cNvSpPr>
            <p:nvPr/>
          </p:nvSpPr>
          <p:spPr bwMode="auto">
            <a:xfrm>
              <a:off x="576" y="960"/>
              <a:ext cx="2544" cy="28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6" name="Oval 17"/>
          <p:cNvSpPr>
            <a:spLocks noChangeArrowheads="1"/>
          </p:cNvSpPr>
          <p:nvPr/>
        </p:nvSpPr>
        <p:spPr bwMode="auto">
          <a:xfrm>
            <a:off x="2590800" y="3920057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Text Box 18"/>
          <p:cNvSpPr txBox="1">
            <a:spLocks noChangeArrowheads="1"/>
          </p:cNvSpPr>
          <p:nvPr/>
        </p:nvSpPr>
        <p:spPr bwMode="auto">
          <a:xfrm>
            <a:off x="3048000" y="5825057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008000"/>
                </a:solidFill>
              </a:rPr>
              <a:t>ppf</a:t>
            </a: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1828800" y="2167457"/>
            <a:ext cx="517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U</a:t>
            </a:r>
            <a:r>
              <a:rPr lang="en-US" baseline="-25000">
                <a:solidFill>
                  <a:srgbClr val="0000FF"/>
                </a:solidFill>
              </a:rPr>
              <a:t>au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auto">
          <a:xfrm>
            <a:off x="2667000" y="3691457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/>
              <a:t>A</a:t>
            </a:r>
          </a:p>
        </p:txBody>
      </p:sp>
      <p:sp>
        <p:nvSpPr>
          <p:cNvPr id="60" name="Text Box 21"/>
          <p:cNvSpPr txBox="1">
            <a:spLocks noChangeArrowheads="1"/>
          </p:cNvSpPr>
          <p:nvPr/>
        </p:nvSpPr>
        <p:spPr bwMode="auto">
          <a:xfrm>
            <a:off x="2438400" y="3996257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04518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heckscher-ohlin</a:t>
            </a:r>
            <a:r>
              <a:rPr lang="en-US" altLang="zh-CN" dirty="0"/>
              <a:t> </a:t>
            </a:r>
            <a:r>
              <a:rPr kumimoji="1" lang="en-US" altLang="zh-CN" dirty="0"/>
              <a:t>theorem</a:t>
            </a:r>
            <a:endParaRPr kumimoji="1" lang="zh-CN" altLang="en-US" dirty="0"/>
          </a:p>
        </p:txBody>
      </p: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220137" y="1752600"/>
            <a:ext cx="8923863" cy="496993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altLang="zh-CN" baseline="-25000" dirty="0" smtClean="0"/>
          </a:p>
          <a:p>
            <a:r>
              <a:rPr lang="en-GB" altLang="zh-CN" dirty="0" smtClean="0"/>
              <a:t>In H-O model, 2 countries (</a:t>
            </a:r>
            <a:r>
              <a:rPr lang="en-GB" altLang="zh-CN" b="1" dirty="0" smtClean="0"/>
              <a:t>A, B</a:t>
            </a:r>
            <a:r>
              <a:rPr lang="en-GB" altLang="zh-CN" dirty="0" smtClean="0"/>
              <a:t>) share the same technology and preferences (</a:t>
            </a:r>
            <a:r>
              <a:rPr lang="en-GB" altLang="zh-CN" dirty="0" err="1" smtClean="0"/>
              <a:t>iso</a:t>
            </a:r>
            <a:r>
              <a:rPr lang="en-GB" altLang="zh-CN" dirty="0" smtClean="0"/>
              <a:t>-utility curve)</a:t>
            </a:r>
          </a:p>
          <a:p>
            <a:r>
              <a:rPr lang="en-GB" altLang="zh-CN" dirty="0" smtClean="0"/>
              <a:t>The only difference is factor abundance</a:t>
            </a:r>
          </a:p>
          <a:p>
            <a:r>
              <a:rPr lang="en-GB" altLang="zh-CN" dirty="0" smtClean="0"/>
              <a:t>Assume </a:t>
            </a:r>
            <a:r>
              <a:rPr lang="en-GB" altLang="zh-CN" b="1" dirty="0" smtClean="0"/>
              <a:t>A</a:t>
            </a:r>
            <a:r>
              <a:rPr lang="en-GB" altLang="zh-CN" dirty="0" smtClean="0"/>
              <a:t> is relatively capital abundant and </a:t>
            </a:r>
            <a:r>
              <a:rPr lang="en-GB" altLang="zh-CN" b="1" dirty="0" smtClean="0"/>
              <a:t>B</a:t>
            </a:r>
            <a:r>
              <a:rPr lang="en-GB" altLang="zh-CN" dirty="0" smtClean="0"/>
              <a:t> is relatively labour abundant</a:t>
            </a:r>
          </a:p>
          <a:p>
            <a:r>
              <a:rPr lang="en-US" altLang="zh-CN" dirty="0" smtClean="0"/>
              <a:t>Country </a:t>
            </a:r>
            <a:r>
              <a:rPr lang="en-US" altLang="zh-CN" b="1" dirty="0" smtClean="0"/>
              <a:t>A</a:t>
            </a:r>
            <a:r>
              <a:rPr lang="en-US" altLang="zh-CN" dirty="0" smtClean="0"/>
              <a:t> is capable of producing more capital intensive good (good 1) and country </a:t>
            </a:r>
            <a:r>
              <a:rPr lang="en-US" altLang="zh-CN" b="1" dirty="0" smtClean="0"/>
              <a:t>B</a:t>
            </a:r>
            <a:r>
              <a:rPr lang="en-US" altLang="zh-CN" dirty="0" smtClean="0"/>
              <a:t> is capable of producing more labor intensive good (good 2)</a:t>
            </a:r>
          </a:p>
          <a:p>
            <a:pPr marL="114300" indent="0">
              <a:buNone/>
            </a:pPr>
            <a:endParaRPr lang="en-US" altLang="zh-CN" dirty="0" smtClean="0"/>
          </a:p>
          <a:p>
            <a:pPr marL="114300" indent="0">
              <a:buNone/>
            </a:pPr>
            <a:r>
              <a:rPr lang="en-US" altLang="zh-CN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zh-CN" dirty="0" smtClean="0"/>
              <a:t> Different </a:t>
            </a:r>
            <a:r>
              <a:rPr lang="en-US" altLang="zh-CN" b="1" dirty="0" smtClean="0"/>
              <a:t>PPF</a:t>
            </a:r>
            <a:r>
              <a:rPr lang="en-US" altLang="zh-CN" dirty="0" smtClean="0"/>
              <a:t> shape 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833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Arc 2"/>
          <p:cNvSpPr>
            <a:spLocks/>
          </p:cNvSpPr>
          <p:nvPr/>
        </p:nvSpPr>
        <p:spPr bwMode="auto">
          <a:xfrm>
            <a:off x="338597" y="3237986"/>
            <a:ext cx="4038600" cy="2667000"/>
          </a:xfrm>
          <a:custGeom>
            <a:avLst/>
            <a:gdLst>
              <a:gd name="T0" fmla="*/ 0 w 21600"/>
              <a:gd name="T1" fmla="*/ 0 h 21600"/>
              <a:gd name="T2" fmla="*/ 755106017 w 21600"/>
              <a:gd name="T3" fmla="*/ 329300417 h 21600"/>
              <a:gd name="T4" fmla="*/ 0 w 21600"/>
              <a:gd name="T5" fmla="*/ 32930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CFFFF">
              <a:alpha val="50195"/>
            </a:srgbClr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" name="Line 7"/>
          <p:cNvSpPr>
            <a:spLocks noChangeShapeType="1"/>
          </p:cNvSpPr>
          <p:nvPr/>
        </p:nvSpPr>
        <p:spPr bwMode="auto">
          <a:xfrm>
            <a:off x="338597" y="5904986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3691397" y="5523986"/>
            <a:ext cx="6081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err="1" smtClean="0">
                <a:solidFill>
                  <a:srgbClr val="0000FF"/>
                </a:solidFill>
              </a:rPr>
              <a:t>ppf</a:t>
            </a:r>
            <a:r>
              <a:rPr lang="en-US" baseline="-25000" dirty="0" err="1" smtClean="0">
                <a:solidFill>
                  <a:srgbClr val="0000FF"/>
                </a:solidFill>
              </a:rPr>
              <a:t>A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75" name="Group 28"/>
          <p:cNvGrpSpPr>
            <a:grpSpLocks/>
          </p:cNvGrpSpPr>
          <p:nvPr/>
        </p:nvGrpSpPr>
        <p:grpSpPr bwMode="auto">
          <a:xfrm>
            <a:off x="414797" y="2399786"/>
            <a:ext cx="4314825" cy="2705100"/>
            <a:chOff x="624" y="1584"/>
            <a:chExt cx="2718" cy="1704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>
              <a:off x="1104" y="1680"/>
              <a:ext cx="2238" cy="160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Text Box 19"/>
            <p:cNvSpPr txBox="1">
              <a:spLocks noChangeArrowheads="1"/>
            </p:cNvSpPr>
            <p:nvPr/>
          </p:nvSpPr>
          <p:spPr bwMode="auto">
            <a:xfrm>
              <a:off x="624" y="1584"/>
              <a:ext cx="631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algn="l" eaLnBrk="1" hangingPunct="1">
                <a:lnSpc>
                  <a:spcPct val="70000"/>
                </a:lnSpc>
              </a:pPr>
              <a:r>
                <a:rPr lang="en-US" sz="1600" dirty="0">
                  <a:solidFill>
                    <a:srgbClr val="0000FF"/>
                  </a:solidFill>
                </a:rPr>
                <a:t>slope = </a:t>
              </a:r>
            </a:p>
            <a:p>
              <a:pPr algn="l" eaLnBrk="1" hangingPunct="1">
                <a:lnSpc>
                  <a:spcPct val="70000"/>
                </a:lnSpc>
              </a:pPr>
              <a:r>
                <a:rPr lang="en-US" sz="1600" dirty="0">
                  <a:solidFill>
                    <a:srgbClr val="0000FF"/>
                  </a:solidFill>
                </a:rPr>
                <a:t>- </a:t>
              </a:r>
              <a:r>
                <a:rPr lang="en-US" sz="1600" dirty="0" smtClean="0">
                  <a:solidFill>
                    <a:srgbClr val="0000FF"/>
                  </a:solidFill>
                </a:rPr>
                <a:t>p</a:t>
              </a:r>
              <a:r>
                <a:rPr lang="en-US" sz="1600" baseline="-25000" dirty="0">
                  <a:solidFill>
                    <a:srgbClr val="0000FF"/>
                  </a:solidFill>
                </a:rPr>
                <a:t>1</a:t>
              </a:r>
              <a:r>
                <a:rPr lang="en-US" sz="1600" baseline="-25000" dirty="0" smtClean="0">
                  <a:solidFill>
                    <a:srgbClr val="0000FF"/>
                  </a:solidFill>
                </a:rPr>
                <a:t>A</a:t>
              </a:r>
              <a:r>
                <a:rPr lang="en-US" sz="1600" dirty="0" smtClean="0">
                  <a:solidFill>
                    <a:srgbClr val="0000FF"/>
                  </a:solidFill>
                </a:rPr>
                <a:t>/p</a:t>
              </a:r>
              <a:r>
                <a:rPr lang="en-US" sz="1600" baseline="-25000" dirty="0" smtClean="0">
                  <a:solidFill>
                    <a:srgbClr val="0000FF"/>
                  </a:solidFill>
                </a:rPr>
                <a:t>2A</a:t>
              </a:r>
              <a:endParaRPr lang="en-US" sz="1600" dirty="0">
                <a:solidFill>
                  <a:srgbClr val="0000FF"/>
                </a:solidFill>
              </a:endParaRPr>
            </a:p>
          </p:txBody>
        </p:sp>
      </p:grpSp>
      <p:sp>
        <p:nvSpPr>
          <p:cNvPr id="78" name="Text Box 10"/>
          <p:cNvSpPr txBox="1">
            <a:spLocks noChangeArrowheads="1"/>
          </p:cNvSpPr>
          <p:nvPr/>
        </p:nvSpPr>
        <p:spPr bwMode="auto">
          <a:xfrm>
            <a:off x="4294647" y="5955738"/>
            <a:ext cx="3748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 smtClean="0"/>
              <a:t>q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grpSp>
        <p:nvGrpSpPr>
          <p:cNvPr id="79" name="Group 27"/>
          <p:cNvGrpSpPr>
            <a:grpSpLocks/>
          </p:cNvGrpSpPr>
          <p:nvPr/>
        </p:nvGrpSpPr>
        <p:grpSpPr bwMode="auto">
          <a:xfrm>
            <a:off x="1376822" y="-512747"/>
            <a:ext cx="4629150" cy="5410200"/>
            <a:chOff x="1110" y="-330"/>
            <a:chExt cx="2916" cy="3408"/>
          </a:xfrm>
        </p:grpSpPr>
        <p:sp>
          <p:nvSpPr>
            <p:cNvPr id="80" name="Arc 13"/>
            <p:cNvSpPr>
              <a:spLocks/>
            </p:cNvSpPr>
            <p:nvPr/>
          </p:nvSpPr>
          <p:spPr bwMode="auto">
            <a:xfrm rot="10800000">
              <a:off x="1194" y="-330"/>
              <a:ext cx="2832" cy="3408"/>
            </a:xfrm>
            <a:custGeom>
              <a:avLst/>
              <a:gdLst>
                <a:gd name="T0" fmla="*/ 91 w 20503"/>
                <a:gd name="T1" fmla="*/ 0 h 21069"/>
                <a:gd name="T2" fmla="*/ 391 w 20503"/>
                <a:gd name="T3" fmla="*/ 373 h 21069"/>
                <a:gd name="T4" fmla="*/ 0 w 20503"/>
                <a:gd name="T5" fmla="*/ 551 h 210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503" h="21069" fill="none" extrusionOk="0">
                  <a:moveTo>
                    <a:pt x="4760" y="0"/>
                  </a:moveTo>
                  <a:cubicBezTo>
                    <a:pt x="12147" y="1669"/>
                    <a:pt x="18120" y="7084"/>
                    <a:pt x="20503" y="14272"/>
                  </a:cubicBezTo>
                </a:path>
                <a:path w="20503" h="21069" stroke="0" extrusionOk="0">
                  <a:moveTo>
                    <a:pt x="4760" y="0"/>
                  </a:moveTo>
                  <a:cubicBezTo>
                    <a:pt x="12147" y="1669"/>
                    <a:pt x="18120" y="7084"/>
                    <a:pt x="20503" y="14272"/>
                  </a:cubicBezTo>
                  <a:lnTo>
                    <a:pt x="0" y="21069"/>
                  </a:lnTo>
                  <a:lnTo>
                    <a:pt x="4760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CCFFFF">
                      <a:alpha val="50195"/>
                    </a:srgbClr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Text Box 15"/>
            <p:cNvSpPr txBox="1">
              <a:spLocks noChangeArrowheads="1"/>
            </p:cNvSpPr>
            <p:nvPr/>
          </p:nvSpPr>
          <p:spPr bwMode="auto">
            <a:xfrm>
              <a:off x="1110" y="588"/>
              <a:ext cx="28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000FF"/>
                  </a:solidFill>
                </a:rPr>
                <a:t>U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A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82" name="Oval 24"/>
            <p:cNvSpPr>
              <a:spLocks noChangeArrowheads="1"/>
            </p:cNvSpPr>
            <p:nvPr/>
          </p:nvSpPr>
          <p:spPr bwMode="auto">
            <a:xfrm>
              <a:off x="2400" y="2592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83" name="Line 6"/>
          <p:cNvSpPr>
            <a:spLocks noChangeShapeType="1"/>
          </p:cNvSpPr>
          <p:nvPr/>
        </p:nvSpPr>
        <p:spPr bwMode="auto">
          <a:xfrm>
            <a:off x="338597" y="799586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-40295" y="951986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altLang="zh-CN" dirty="0"/>
              <a:t>q</a:t>
            </a:r>
            <a:r>
              <a:rPr lang="en-US" altLang="zh-CN" baseline="-25000" dirty="0"/>
              <a:t>2</a:t>
            </a:r>
            <a:endParaRPr lang="en-US" altLang="zh-CN" dirty="0"/>
          </a:p>
        </p:txBody>
      </p:sp>
      <p:sp>
        <p:nvSpPr>
          <p:cNvPr id="85" name="Oval 23"/>
          <p:cNvSpPr>
            <a:spLocks noChangeArrowheads="1"/>
          </p:cNvSpPr>
          <p:nvPr/>
        </p:nvSpPr>
        <p:spPr bwMode="auto">
          <a:xfrm>
            <a:off x="262397" y="5828786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" name="Arc 3"/>
          <p:cNvSpPr>
            <a:spLocks/>
          </p:cNvSpPr>
          <p:nvPr/>
        </p:nvSpPr>
        <p:spPr bwMode="auto">
          <a:xfrm>
            <a:off x="5107382" y="1790186"/>
            <a:ext cx="2209800" cy="4114800"/>
          </a:xfrm>
          <a:custGeom>
            <a:avLst/>
            <a:gdLst>
              <a:gd name="T0" fmla="*/ 0 w 21600"/>
              <a:gd name="T1" fmla="*/ 0 h 21600"/>
              <a:gd name="T2" fmla="*/ 226074817 w 21600"/>
              <a:gd name="T3" fmla="*/ 783869400 h 21600"/>
              <a:gd name="T4" fmla="*/ 0 w 21600"/>
              <a:gd name="T5" fmla="*/ 783869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CFFCC">
              <a:alpha val="50195"/>
            </a:srgbClr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7" name="Line 7"/>
          <p:cNvSpPr>
            <a:spLocks noChangeShapeType="1"/>
          </p:cNvSpPr>
          <p:nvPr/>
        </p:nvSpPr>
        <p:spPr bwMode="auto">
          <a:xfrm>
            <a:off x="5107382" y="799586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8" name="Line 8"/>
          <p:cNvSpPr>
            <a:spLocks noChangeShapeType="1"/>
          </p:cNvSpPr>
          <p:nvPr/>
        </p:nvSpPr>
        <p:spPr bwMode="auto">
          <a:xfrm>
            <a:off x="5107382" y="5904986"/>
            <a:ext cx="3421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4677691" y="951986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90" name="Text Box 10"/>
          <p:cNvSpPr txBox="1">
            <a:spLocks noChangeArrowheads="1"/>
          </p:cNvSpPr>
          <p:nvPr/>
        </p:nvSpPr>
        <p:spPr bwMode="auto">
          <a:xfrm>
            <a:off x="8163841" y="5904992"/>
            <a:ext cx="3748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 smtClean="0"/>
              <a:t>q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91" name="Text Box 14"/>
          <p:cNvSpPr txBox="1">
            <a:spLocks noChangeArrowheads="1"/>
          </p:cNvSpPr>
          <p:nvPr/>
        </p:nvSpPr>
        <p:spPr bwMode="auto">
          <a:xfrm>
            <a:off x="6707582" y="5447786"/>
            <a:ext cx="6081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err="1" smtClean="0">
                <a:solidFill>
                  <a:srgbClr val="008000"/>
                </a:solidFill>
              </a:rPr>
              <a:t>ppf</a:t>
            </a:r>
            <a:r>
              <a:rPr lang="en-US" baseline="-25000" dirty="0" err="1" smtClean="0">
                <a:solidFill>
                  <a:srgbClr val="008000"/>
                </a:solidFill>
              </a:rPr>
              <a:t>B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92" name="Group 43"/>
          <p:cNvGrpSpPr>
            <a:grpSpLocks/>
          </p:cNvGrpSpPr>
          <p:nvPr/>
        </p:nvGrpSpPr>
        <p:grpSpPr bwMode="auto">
          <a:xfrm>
            <a:off x="5564582" y="1256786"/>
            <a:ext cx="2963863" cy="4078288"/>
            <a:chOff x="864" y="864"/>
            <a:chExt cx="1867" cy="2569"/>
          </a:xfrm>
        </p:grpSpPr>
        <p:sp>
          <p:nvSpPr>
            <p:cNvPr id="93" name="Line 35"/>
            <p:cNvSpPr>
              <a:spLocks noChangeShapeType="1"/>
            </p:cNvSpPr>
            <p:nvPr/>
          </p:nvSpPr>
          <p:spPr bwMode="auto">
            <a:xfrm>
              <a:off x="864" y="864"/>
              <a:ext cx="1488" cy="230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Text Box 36"/>
            <p:cNvSpPr txBox="1">
              <a:spLocks noChangeArrowheads="1"/>
            </p:cNvSpPr>
            <p:nvPr/>
          </p:nvSpPr>
          <p:spPr bwMode="auto">
            <a:xfrm>
              <a:off x="2100" y="3150"/>
              <a:ext cx="631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algn="l" eaLnBrk="1" hangingPunct="1">
                <a:lnSpc>
                  <a:spcPct val="70000"/>
                </a:lnSpc>
              </a:pPr>
              <a:r>
                <a:rPr lang="en-US" sz="1600" dirty="0">
                  <a:solidFill>
                    <a:srgbClr val="008000"/>
                  </a:solidFill>
                </a:rPr>
                <a:t>slope = </a:t>
              </a:r>
            </a:p>
            <a:p>
              <a:pPr algn="l" eaLnBrk="1" hangingPunct="1">
                <a:lnSpc>
                  <a:spcPct val="70000"/>
                </a:lnSpc>
              </a:pPr>
              <a:r>
                <a:rPr lang="en-US" sz="1600" dirty="0">
                  <a:solidFill>
                    <a:srgbClr val="008000"/>
                  </a:solidFill>
                </a:rPr>
                <a:t>- </a:t>
              </a:r>
              <a:r>
                <a:rPr lang="en-US" sz="1600" dirty="0" smtClean="0">
                  <a:solidFill>
                    <a:srgbClr val="008000"/>
                  </a:solidFill>
                </a:rPr>
                <a:t>p</a:t>
              </a:r>
              <a:r>
                <a:rPr lang="en-US" sz="1600" baseline="-25000" dirty="0">
                  <a:solidFill>
                    <a:srgbClr val="008000"/>
                  </a:solidFill>
                </a:rPr>
                <a:t>1</a:t>
              </a:r>
              <a:r>
                <a:rPr lang="en-US" sz="1600" baseline="-25000" dirty="0" smtClean="0">
                  <a:solidFill>
                    <a:srgbClr val="008000"/>
                  </a:solidFill>
                </a:rPr>
                <a:t>B</a:t>
              </a:r>
              <a:r>
                <a:rPr lang="en-US" sz="1600" dirty="0" smtClean="0">
                  <a:solidFill>
                    <a:srgbClr val="008000"/>
                  </a:solidFill>
                </a:rPr>
                <a:t>/p</a:t>
              </a:r>
              <a:r>
                <a:rPr lang="en-US" sz="1600" baseline="-25000" dirty="0">
                  <a:solidFill>
                    <a:srgbClr val="008000"/>
                  </a:solidFill>
                </a:rPr>
                <a:t>2</a:t>
              </a:r>
              <a:r>
                <a:rPr lang="en-US" sz="1600" baseline="-25000" dirty="0" smtClean="0">
                  <a:solidFill>
                    <a:srgbClr val="008000"/>
                  </a:solidFill>
                </a:rPr>
                <a:t>B</a:t>
              </a:r>
              <a:endParaRPr lang="en-US" sz="1600" dirty="0">
                <a:solidFill>
                  <a:srgbClr val="008000"/>
                </a:solidFill>
              </a:endParaRPr>
            </a:p>
          </p:txBody>
        </p:sp>
      </p:grpSp>
      <p:sp>
        <p:nvSpPr>
          <p:cNvPr id="95" name="Oval 11"/>
          <p:cNvSpPr>
            <a:spLocks noChangeArrowheads="1"/>
          </p:cNvSpPr>
          <p:nvPr/>
        </p:nvSpPr>
        <p:spPr bwMode="auto">
          <a:xfrm>
            <a:off x="5031182" y="5828786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" name="Oval 23"/>
          <p:cNvSpPr>
            <a:spLocks noChangeArrowheads="1"/>
          </p:cNvSpPr>
          <p:nvPr/>
        </p:nvSpPr>
        <p:spPr bwMode="auto">
          <a:xfrm>
            <a:off x="9112035" y="5828786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9" name="Group 45"/>
          <p:cNvGrpSpPr>
            <a:grpSpLocks/>
          </p:cNvGrpSpPr>
          <p:nvPr/>
        </p:nvGrpSpPr>
        <p:grpSpPr bwMode="auto">
          <a:xfrm>
            <a:off x="5671403" y="-512747"/>
            <a:ext cx="4705350" cy="5410200"/>
            <a:chOff x="894" y="-300"/>
            <a:chExt cx="2964" cy="3408"/>
          </a:xfrm>
        </p:grpSpPr>
        <p:grpSp>
          <p:nvGrpSpPr>
            <p:cNvPr id="100" name="Group 44"/>
            <p:cNvGrpSpPr>
              <a:grpSpLocks/>
            </p:cNvGrpSpPr>
            <p:nvPr/>
          </p:nvGrpSpPr>
          <p:grpSpPr bwMode="auto">
            <a:xfrm>
              <a:off x="894" y="-300"/>
              <a:ext cx="2964" cy="3408"/>
              <a:chOff x="894" y="-300"/>
              <a:chExt cx="2964" cy="3408"/>
            </a:xfrm>
          </p:grpSpPr>
          <p:sp>
            <p:nvSpPr>
              <p:cNvPr id="102" name="Text Box 15"/>
              <p:cNvSpPr txBox="1">
                <a:spLocks noChangeArrowheads="1"/>
              </p:cNvSpPr>
              <p:nvPr/>
            </p:nvSpPr>
            <p:spPr bwMode="auto">
              <a:xfrm>
                <a:off x="894" y="618"/>
                <a:ext cx="2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9pPr>
              </a:lstStyle>
              <a:p>
                <a:pPr eaLnBrk="1" hangingPunct="1"/>
                <a:r>
                  <a:rPr lang="en-US" dirty="0" smtClean="0">
                    <a:solidFill>
                      <a:srgbClr val="008000"/>
                    </a:solidFill>
                  </a:rPr>
                  <a:t>U</a:t>
                </a:r>
                <a:r>
                  <a:rPr lang="en-US" baseline="-25000" dirty="0" smtClean="0">
                    <a:solidFill>
                      <a:srgbClr val="008000"/>
                    </a:solidFill>
                  </a:rPr>
                  <a:t>B</a:t>
                </a:r>
                <a:endParaRPr lang="en-US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103" name="Arc 31"/>
              <p:cNvSpPr>
                <a:spLocks/>
              </p:cNvSpPr>
              <p:nvPr/>
            </p:nvSpPr>
            <p:spPr bwMode="auto">
              <a:xfrm rot="10800000">
                <a:off x="1026" y="-300"/>
                <a:ext cx="2832" cy="3408"/>
              </a:xfrm>
              <a:custGeom>
                <a:avLst/>
                <a:gdLst>
                  <a:gd name="T0" fmla="*/ 91 w 20503"/>
                  <a:gd name="T1" fmla="*/ 0 h 21069"/>
                  <a:gd name="T2" fmla="*/ 391 w 20503"/>
                  <a:gd name="T3" fmla="*/ 373 h 21069"/>
                  <a:gd name="T4" fmla="*/ 0 w 20503"/>
                  <a:gd name="T5" fmla="*/ 551 h 2106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503" h="21069" fill="none" extrusionOk="0">
                    <a:moveTo>
                      <a:pt x="4760" y="0"/>
                    </a:moveTo>
                    <a:cubicBezTo>
                      <a:pt x="12147" y="1669"/>
                      <a:pt x="18120" y="7084"/>
                      <a:pt x="20503" y="14272"/>
                    </a:cubicBezTo>
                  </a:path>
                  <a:path w="20503" h="21069" stroke="0" extrusionOk="0">
                    <a:moveTo>
                      <a:pt x="4760" y="0"/>
                    </a:moveTo>
                    <a:cubicBezTo>
                      <a:pt x="12147" y="1669"/>
                      <a:pt x="18120" y="7084"/>
                      <a:pt x="20503" y="14272"/>
                    </a:cubicBezTo>
                    <a:lnTo>
                      <a:pt x="0" y="21069"/>
                    </a:lnTo>
                    <a:lnTo>
                      <a:pt x="4760" y="0"/>
                    </a:lnTo>
                    <a:close/>
                  </a:path>
                </a:pathLst>
              </a:custGeom>
              <a:noFill/>
              <a:ln w="28575">
                <a:solidFill>
                  <a:srgbClr val="008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CCFFFF">
                        <a:alpha val="50195"/>
                      </a:srgbClr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1" name="Oval 13"/>
            <p:cNvSpPr>
              <a:spLocks noChangeArrowheads="1"/>
            </p:cNvSpPr>
            <p:nvPr/>
          </p:nvSpPr>
          <p:spPr bwMode="auto">
            <a:xfrm>
              <a:off x="1392" y="1728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7927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r>
              <a:rPr lang="en-GB"/>
              <a:t>Page </a:t>
            </a:r>
            <a:fld id="{E62C11DF-1161-CA41-AD58-DFF1AC2E46D9}" type="slidenum">
              <a:rPr lang="en-GB"/>
              <a:pPr/>
              <a:t>3</a:t>
            </a:fld>
            <a:endParaRPr lang="en-GB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Assumptions of the </a:t>
            </a:r>
            <a:r>
              <a:rPr lang="en-US" dirty="0" err="1"/>
              <a:t>Ricardian</a:t>
            </a:r>
            <a:r>
              <a:rPr lang="en-US" dirty="0"/>
              <a:t> technology model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634054"/>
            <a:ext cx="8686800" cy="5410203"/>
          </a:xfrm>
        </p:spPr>
        <p:txBody>
          <a:bodyPr>
            <a:normAutofit/>
          </a:bodyPr>
          <a:lstStyle/>
          <a:p>
            <a:pPr eaLnBrk="1" hangingPunct="1"/>
            <a:endParaRPr lang="en-US" sz="2300" dirty="0" smtClean="0"/>
          </a:p>
          <a:p>
            <a:pPr eaLnBrk="1" hangingPunct="1"/>
            <a:r>
              <a:rPr lang="en-US" sz="2300" dirty="0" smtClean="0"/>
              <a:t>Two </a:t>
            </a:r>
            <a:r>
              <a:rPr lang="en-US" sz="2300" dirty="0"/>
              <a:t>countries			(EU and Kenya)</a:t>
            </a:r>
          </a:p>
          <a:p>
            <a:pPr eaLnBrk="1" hangingPunct="1"/>
            <a:r>
              <a:rPr lang="en-US" sz="2300" dirty="0" smtClean="0">
                <a:solidFill>
                  <a:srgbClr val="FF0000"/>
                </a:solidFill>
              </a:rPr>
              <a:t>One </a:t>
            </a:r>
            <a:r>
              <a:rPr lang="en-US" sz="2300" dirty="0">
                <a:solidFill>
                  <a:srgbClr val="FF0000"/>
                </a:solidFill>
              </a:rPr>
              <a:t>factor of production</a:t>
            </a:r>
            <a:r>
              <a:rPr lang="en-US" sz="2300" dirty="0"/>
              <a:t>	</a:t>
            </a:r>
            <a:r>
              <a:rPr lang="en-US" sz="2300" dirty="0" smtClean="0"/>
              <a:t>(</a:t>
            </a:r>
            <a:r>
              <a:rPr lang="en-US" sz="2300" dirty="0" err="1"/>
              <a:t>Labour</a:t>
            </a:r>
            <a:r>
              <a:rPr lang="en-US" sz="2300" dirty="0"/>
              <a:t>)	</a:t>
            </a:r>
            <a:endParaRPr lang="en-US" sz="2300" dirty="0" smtClean="0"/>
          </a:p>
          <a:p>
            <a:r>
              <a:rPr lang="en-US" altLang="zh-CN" sz="2300" dirty="0"/>
              <a:t>Two final goods			(Food and Chemicals</a:t>
            </a:r>
            <a:r>
              <a:rPr lang="en-US" altLang="zh-CN" sz="2300" dirty="0" smtClean="0"/>
              <a:t>)</a:t>
            </a:r>
            <a:endParaRPr lang="en-US" sz="2300" dirty="0">
              <a:sym typeface="Symbol" charset="0"/>
            </a:endParaRPr>
          </a:p>
          <a:p>
            <a:pPr eaLnBrk="1" hangingPunct="1"/>
            <a:r>
              <a:rPr lang="en-US" sz="2300" dirty="0"/>
              <a:t>Constant returns to scale production functions</a:t>
            </a:r>
          </a:p>
          <a:p>
            <a:pPr eaLnBrk="1" hangingPunct="1"/>
            <a:r>
              <a:rPr lang="en-US" sz="2300" dirty="0"/>
              <a:t>Perfect competition</a:t>
            </a:r>
          </a:p>
          <a:p>
            <a:pPr eaLnBrk="1" hangingPunct="1"/>
            <a:r>
              <a:rPr lang="en-US" sz="2300" dirty="0" smtClean="0"/>
              <a:t>Labor </a:t>
            </a:r>
            <a:r>
              <a:rPr lang="en-US" sz="2300" dirty="0"/>
              <a:t>is mobile between sectors, but not between countries</a:t>
            </a:r>
          </a:p>
          <a:p>
            <a:pPr eaLnBrk="1" hangingPunct="1"/>
            <a:r>
              <a:rPr lang="en-US" sz="2300" dirty="0"/>
              <a:t>Costless trade in final goods (no impediments to trade)</a:t>
            </a:r>
          </a:p>
          <a:p>
            <a:pPr eaLnBrk="1" hangingPunct="1"/>
            <a:r>
              <a:rPr lang="en-US" sz="2300" dirty="0">
                <a:solidFill>
                  <a:srgbClr val="FF0000"/>
                </a:solidFill>
              </a:rPr>
              <a:t>Technology differs between countries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228600" y="1634054"/>
            <a:ext cx="86868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>
              <a:spcBef>
                <a:spcPct val="2000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264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heckscher-ohlin</a:t>
            </a:r>
            <a:r>
              <a:rPr lang="en-US" altLang="zh-CN" dirty="0"/>
              <a:t> </a:t>
            </a:r>
            <a:r>
              <a:rPr kumimoji="1" lang="en-US" altLang="zh-CN" dirty="0"/>
              <a:t>theorem</a:t>
            </a:r>
            <a:endParaRPr kumimoji="1" lang="zh-CN" altLang="en-US" dirty="0"/>
          </a:p>
        </p:txBody>
      </p: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101606" y="1752600"/>
            <a:ext cx="8923863" cy="496993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autarky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altLang="zh-CN" b="1" baseline="-2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•"/>
            </a:pPr>
            <a:r>
              <a:rPr lang="en-US" altLang="zh-CN" b="1" dirty="0" smtClean="0"/>
              <a:t>K</a:t>
            </a:r>
            <a:r>
              <a:rPr lang="en-US" altLang="zh-CN" dirty="0"/>
              <a:t>-intensive country A produces more </a:t>
            </a:r>
            <a:r>
              <a:rPr lang="en-US" altLang="zh-CN" b="1" dirty="0"/>
              <a:t>K</a:t>
            </a:r>
            <a:r>
              <a:rPr lang="en-US" altLang="zh-CN" dirty="0"/>
              <a:t>-intensive good 1; </a:t>
            </a:r>
            <a:r>
              <a:rPr lang="en-US" altLang="zh-CN" b="1" dirty="0" smtClean="0"/>
              <a:t>L</a:t>
            </a:r>
            <a:r>
              <a:rPr lang="en-US" altLang="zh-CN" dirty="0"/>
              <a:t>-intensive country B produces more </a:t>
            </a:r>
            <a:r>
              <a:rPr lang="en-US" altLang="zh-CN" b="1" dirty="0"/>
              <a:t>L</a:t>
            </a:r>
            <a:r>
              <a:rPr lang="en-US" altLang="zh-CN" dirty="0"/>
              <a:t>-intensive good 2</a:t>
            </a:r>
          </a:p>
          <a:p>
            <a:pPr>
              <a:buFontTx/>
              <a:buChar char="•"/>
            </a:pPr>
            <a:r>
              <a:rPr lang="en-US" altLang="zh-CN" dirty="0"/>
              <a:t> </a:t>
            </a:r>
            <a:r>
              <a:rPr lang="en-US" altLang="zh-CN" b="1" dirty="0" smtClean="0"/>
              <a:t>p</a:t>
            </a:r>
            <a:r>
              <a:rPr lang="en-US" altLang="zh-CN" b="1" baseline="-25000" dirty="0" smtClean="0"/>
              <a:t>2A</a:t>
            </a:r>
            <a:r>
              <a:rPr lang="en-US" altLang="zh-CN" b="1" dirty="0" smtClean="0"/>
              <a:t>/p</a:t>
            </a:r>
            <a:r>
              <a:rPr lang="en-US" altLang="zh-CN" b="1" baseline="-25000" dirty="0"/>
              <a:t>1</a:t>
            </a:r>
            <a:r>
              <a:rPr lang="en-US" altLang="zh-CN" b="1" baseline="-25000" dirty="0" smtClean="0"/>
              <a:t>A</a:t>
            </a:r>
            <a:r>
              <a:rPr lang="en-US" altLang="zh-CN" baseline="-25000" dirty="0" smtClean="0"/>
              <a:t> </a:t>
            </a:r>
            <a:r>
              <a:rPr lang="en-US" altLang="zh-CN" dirty="0"/>
              <a:t>&lt; </a:t>
            </a:r>
            <a:r>
              <a:rPr lang="en-US" altLang="zh-CN" b="1" dirty="0"/>
              <a:t>p</a:t>
            </a:r>
            <a:r>
              <a:rPr lang="en-US" altLang="zh-CN" b="1" baseline="-25000" dirty="0"/>
              <a:t>2B</a:t>
            </a:r>
            <a:r>
              <a:rPr lang="en-US" altLang="zh-CN" b="1" dirty="0"/>
              <a:t>/p</a:t>
            </a:r>
            <a:r>
              <a:rPr lang="en-US" altLang="zh-CN" b="1" baseline="-25000" dirty="0"/>
              <a:t>1B</a:t>
            </a:r>
            <a:r>
              <a:rPr lang="en-US" altLang="zh-CN" dirty="0"/>
              <a:t> </a:t>
            </a:r>
            <a:r>
              <a:rPr lang="en-US" altLang="zh-CN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zh-CN" b="1" dirty="0"/>
              <a:t>K</a:t>
            </a:r>
            <a:r>
              <a:rPr lang="en-US" altLang="zh-CN" dirty="0"/>
              <a:t>-intensive good 1 is relatively cheap in </a:t>
            </a:r>
            <a:r>
              <a:rPr lang="en-US" altLang="zh-CN" b="1" dirty="0"/>
              <a:t>K</a:t>
            </a:r>
            <a:r>
              <a:rPr lang="en-US" altLang="zh-CN" dirty="0"/>
              <a:t>-intensive country </a:t>
            </a:r>
            <a:r>
              <a:rPr lang="en-US" altLang="zh-CN" b="1" dirty="0" smtClean="0"/>
              <a:t>A</a:t>
            </a:r>
          </a:p>
          <a:p>
            <a:pPr>
              <a:buFontTx/>
              <a:buChar char="•"/>
            </a:pPr>
            <a:endParaRPr lang="en-US" altLang="zh-CN" dirty="0"/>
          </a:p>
          <a:p>
            <a:pPr marL="114300" indent="0"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free trade:</a:t>
            </a:r>
          </a:p>
          <a:p>
            <a:pPr>
              <a:buFontTx/>
              <a:buChar char="•"/>
            </a:pPr>
            <a:r>
              <a:rPr lang="en-US" altLang="zh-CN" dirty="0" smtClean="0"/>
              <a:t>Free trade equalized prices; suppose the trade price lies between the 2 autarky price ratios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707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Arc 2"/>
          <p:cNvSpPr>
            <a:spLocks/>
          </p:cNvSpPr>
          <p:nvPr/>
        </p:nvSpPr>
        <p:spPr bwMode="auto">
          <a:xfrm>
            <a:off x="338597" y="3237986"/>
            <a:ext cx="4038600" cy="2667000"/>
          </a:xfrm>
          <a:custGeom>
            <a:avLst/>
            <a:gdLst>
              <a:gd name="T0" fmla="*/ 0 w 21600"/>
              <a:gd name="T1" fmla="*/ 0 h 21600"/>
              <a:gd name="T2" fmla="*/ 755106017 w 21600"/>
              <a:gd name="T3" fmla="*/ 329300417 h 21600"/>
              <a:gd name="T4" fmla="*/ 0 w 21600"/>
              <a:gd name="T5" fmla="*/ 32930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CFFFF">
              <a:alpha val="50195"/>
            </a:srgbClr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" name="Line 7"/>
          <p:cNvSpPr>
            <a:spLocks noChangeShapeType="1"/>
          </p:cNvSpPr>
          <p:nvPr/>
        </p:nvSpPr>
        <p:spPr bwMode="auto">
          <a:xfrm>
            <a:off x="338597" y="5904986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3691397" y="5523986"/>
            <a:ext cx="6081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err="1" smtClean="0">
                <a:solidFill>
                  <a:srgbClr val="0000FF"/>
                </a:solidFill>
              </a:rPr>
              <a:t>ppf</a:t>
            </a:r>
            <a:r>
              <a:rPr lang="en-US" baseline="-25000" dirty="0" err="1" smtClean="0">
                <a:solidFill>
                  <a:srgbClr val="0000FF"/>
                </a:solidFill>
              </a:rPr>
              <a:t>A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75" name="Group 28"/>
          <p:cNvGrpSpPr>
            <a:grpSpLocks/>
          </p:cNvGrpSpPr>
          <p:nvPr/>
        </p:nvGrpSpPr>
        <p:grpSpPr bwMode="auto">
          <a:xfrm>
            <a:off x="414797" y="2399786"/>
            <a:ext cx="4314825" cy="2705100"/>
            <a:chOff x="624" y="1584"/>
            <a:chExt cx="2718" cy="1704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>
              <a:off x="1104" y="1680"/>
              <a:ext cx="2238" cy="160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Text Box 19"/>
            <p:cNvSpPr txBox="1">
              <a:spLocks noChangeArrowheads="1"/>
            </p:cNvSpPr>
            <p:nvPr/>
          </p:nvSpPr>
          <p:spPr bwMode="auto">
            <a:xfrm>
              <a:off x="624" y="1584"/>
              <a:ext cx="631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algn="l" eaLnBrk="1" hangingPunct="1">
                <a:lnSpc>
                  <a:spcPct val="70000"/>
                </a:lnSpc>
              </a:pPr>
              <a:r>
                <a:rPr lang="en-US" sz="1600" dirty="0">
                  <a:solidFill>
                    <a:srgbClr val="0000FF"/>
                  </a:solidFill>
                </a:rPr>
                <a:t>slope = </a:t>
              </a:r>
            </a:p>
            <a:p>
              <a:pPr algn="l" eaLnBrk="1" hangingPunct="1">
                <a:lnSpc>
                  <a:spcPct val="70000"/>
                </a:lnSpc>
              </a:pPr>
              <a:r>
                <a:rPr lang="en-US" sz="1600" dirty="0">
                  <a:solidFill>
                    <a:srgbClr val="0000FF"/>
                  </a:solidFill>
                </a:rPr>
                <a:t>- </a:t>
              </a:r>
              <a:r>
                <a:rPr lang="en-US" sz="1600" dirty="0" smtClean="0">
                  <a:solidFill>
                    <a:srgbClr val="0000FF"/>
                  </a:solidFill>
                </a:rPr>
                <a:t>p</a:t>
              </a:r>
              <a:r>
                <a:rPr lang="en-US" sz="1600" baseline="-25000" dirty="0" smtClean="0">
                  <a:solidFill>
                    <a:srgbClr val="0000FF"/>
                  </a:solidFill>
                </a:rPr>
                <a:t>2A</a:t>
              </a:r>
              <a:r>
                <a:rPr lang="en-US" sz="1600" dirty="0" smtClean="0">
                  <a:solidFill>
                    <a:srgbClr val="0000FF"/>
                  </a:solidFill>
                </a:rPr>
                <a:t>/p</a:t>
              </a:r>
              <a:r>
                <a:rPr lang="en-US" sz="1600" baseline="-25000" dirty="0">
                  <a:solidFill>
                    <a:srgbClr val="0000FF"/>
                  </a:solidFill>
                </a:rPr>
                <a:t>1</a:t>
              </a:r>
              <a:r>
                <a:rPr lang="en-US" sz="1600" baseline="-25000" dirty="0" smtClean="0">
                  <a:solidFill>
                    <a:srgbClr val="0000FF"/>
                  </a:solidFill>
                </a:rPr>
                <a:t>A</a:t>
              </a:r>
              <a:endParaRPr lang="en-US" sz="1600" dirty="0">
                <a:solidFill>
                  <a:srgbClr val="0000FF"/>
                </a:solidFill>
              </a:endParaRPr>
            </a:p>
          </p:txBody>
        </p:sp>
      </p:grpSp>
      <p:sp>
        <p:nvSpPr>
          <p:cNvPr id="78" name="Text Box 10"/>
          <p:cNvSpPr txBox="1">
            <a:spLocks noChangeArrowheads="1"/>
          </p:cNvSpPr>
          <p:nvPr/>
        </p:nvSpPr>
        <p:spPr bwMode="auto">
          <a:xfrm>
            <a:off x="4294647" y="5955738"/>
            <a:ext cx="3748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 smtClean="0"/>
              <a:t>q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grpSp>
        <p:nvGrpSpPr>
          <p:cNvPr id="79" name="Group 27"/>
          <p:cNvGrpSpPr>
            <a:grpSpLocks/>
          </p:cNvGrpSpPr>
          <p:nvPr/>
        </p:nvGrpSpPr>
        <p:grpSpPr bwMode="auto">
          <a:xfrm>
            <a:off x="1376822" y="-682077"/>
            <a:ext cx="4629150" cy="5410200"/>
            <a:chOff x="1110" y="-330"/>
            <a:chExt cx="2916" cy="3408"/>
          </a:xfrm>
        </p:grpSpPr>
        <p:sp>
          <p:nvSpPr>
            <p:cNvPr id="80" name="Arc 13"/>
            <p:cNvSpPr>
              <a:spLocks/>
            </p:cNvSpPr>
            <p:nvPr/>
          </p:nvSpPr>
          <p:spPr bwMode="auto">
            <a:xfrm rot="10800000">
              <a:off x="1194" y="-330"/>
              <a:ext cx="2832" cy="3408"/>
            </a:xfrm>
            <a:custGeom>
              <a:avLst/>
              <a:gdLst>
                <a:gd name="T0" fmla="*/ 91 w 20503"/>
                <a:gd name="T1" fmla="*/ 0 h 21069"/>
                <a:gd name="T2" fmla="*/ 391 w 20503"/>
                <a:gd name="T3" fmla="*/ 373 h 21069"/>
                <a:gd name="T4" fmla="*/ 0 w 20503"/>
                <a:gd name="T5" fmla="*/ 551 h 210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503" h="21069" fill="none" extrusionOk="0">
                  <a:moveTo>
                    <a:pt x="4760" y="0"/>
                  </a:moveTo>
                  <a:cubicBezTo>
                    <a:pt x="12147" y="1669"/>
                    <a:pt x="18120" y="7084"/>
                    <a:pt x="20503" y="14272"/>
                  </a:cubicBezTo>
                </a:path>
                <a:path w="20503" h="21069" stroke="0" extrusionOk="0">
                  <a:moveTo>
                    <a:pt x="4760" y="0"/>
                  </a:moveTo>
                  <a:cubicBezTo>
                    <a:pt x="12147" y="1669"/>
                    <a:pt x="18120" y="7084"/>
                    <a:pt x="20503" y="14272"/>
                  </a:cubicBezTo>
                  <a:lnTo>
                    <a:pt x="0" y="21069"/>
                  </a:lnTo>
                  <a:lnTo>
                    <a:pt x="4760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CCFFFF">
                      <a:alpha val="50195"/>
                    </a:srgbClr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Text Box 15"/>
            <p:cNvSpPr txBox="1">
              <a:spLocks noChangeArrowheads="1"/>
            </p:cNvSpPr>
            <p:nvPr/>
          </p:nvSpPr>
          <p:spPr bwMode="auto">
            <a:xfrm>
              <a:off x="1110" y="588"/>
              <a:ext cx="28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000FF"/>
                  </a:solidFill>
                </a:rPr>
                <a:t>U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A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83" name="Line 6"/>
          <p:cNvSpPr>
            <a:spLocks noChangeShapeType="1"/>
          </p:cNvSpPr>
          <p:nvPr/>
        </p:nvSpPr>
        <p:spPr bwMode="auto">
          <a:xfrm>
            <a:off x="338597" y="799586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-40295" y="951986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altLang="zh-CN" dirty="0"/>
              <a:t>q</a:t>
            </a:r>
            <a:r>
              <a:rPr lang="en-US" altLang="zh-CN" baseline="-25000" dirty="0"/>
              <a:t>2</a:t>
            </a:r>
            <a:endParaRPr lang="en-US" altLang="zh-CN" dirty="0"/>
          </a:p>
        </p:txBody>
      </p:sp>
      <p:sp>
        <p:nvSpPr>
          <p:cNvPr id="85" name="Oval 23"/>
          <p:cNvSpPr>
            <a:spLocks noChangeArrowheads="1"/>
          </p:cNvSpPr>
          <p:nvPr/>
        </p:nvSpPr>
        <p:spPr bwMode="auto">
          <a:xfrm>
            <a:off x="262397" y="5828786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" name="Arc 3"/>
          <p:cNvSpPr>
            <a:spLocks/>
          </p:cNvSpPr>
          <p:nvPr/>
        </p:nvSpPr>
        <p:spPr bwMode="auto">
          <a:xfrm>
            <a:off x="5107382" y="1790186"/>
            <a:ext cx="2209800" cy="4114800"/>
          </a:xfrm>
          <a:custGeom>
            <a:avLst/>
            <a:gdLst>
              <a:gd name="T0" fmla="*/ 0 w 21600"/>
              <a:gd name="T1" fmla="*/ 0 h 21600"/>
              <a:gd name="T2" fmla="*/ 226074817 w 21600"/>
              <a:gd name="T3" fmla="*/ 783869400 h 21600"/>
              <a:gd name="T4" fmla="*/ 0 w 21600"/>
              <a:gd name="T5" fmla="*/ 783869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CFFCC">
              <a:alpha val="50195"/>
            </a:srgbClr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7" name="Line 7"/>
          <p:cNvSpPr>
            <a:spLocks noChangeShapeType="1"/>
          </p:cNvSpPr>
          <p:nvPr/>
        </p:nvSpPr>
        <p:spPr bwMode="auto">
          <a:xfrm>
            <a:off x="5107382" y="799586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8" name="Line 8"/>
          <p:cNvSpPr>
            <a:spLocks noChangeShapeType="1"/>
          </p:cNvSpPr>
          <p:nvPr/>
        </p:nvSpPr>
        <p:spPr bwMode="auto">
          <a:xfrm>
            <a:off x="5107382" y="5904986"/>
            <a:ext cx="3421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4677691" y="951986"/>
            <a:ext cx="398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90" name="Text Box 10"/>
          <p:cNvSpPr txBox="1">
            <a:spLocks noChangeArrowheads="1"/>
          </p:cNvSpPr>
          <p:nvPr/>
        </p:nvSpPr>
        <p:spPr bwMode="auto">
          <a:xfrm>
            <a:off x="8163841" y="5904992"/>
            <a:ext cx="3748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 smtClean="0"/>
              <a:t>q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91" name="Text Box 14"/>
          <p:cNvSpPr txBox="1">
            <a:spLocks noChangeArrowheads="1"/>
          </p:cNvSpPr>
          <p:nvPr/>
        </p:nvSpPr>
        <p:spPr bwMode="auto">
          <a:xfrm>
            <a:off x="6707582" y="5447786"/>
            <a:ext cx="6081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err="1" smtClean="0">
                <a:solidFill>
                  <a:srgbClr val="008000"/>
                </a:solidFill>
              </a:rPr>
              <a:t>ppf</a:t>
            </a:r>
            <a:r>
              <a:rPr lang="en-US" baseline="-25000" dirty="0" err="1" smtClean="0">
                <a:solidFill>
                  <a:srgbClr val="008000"/>
                </a:solidFill>
              </a:rPr>
              <a:t>B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92" name="Group 43"/>
          <p:cNvGrpSpPr>
            <a:grpSpLocks/>
          </p:cNvGrpSpPr>
          <p:nvPr/>
        </p:nvGrpSpPr>
        <p:grpSpPr bwMode="auto">
          <a:xfrm>
            <a:off x="5564582" y="1256786"/>
            <a:ext cx="2963863" cy="4078288"/>
            <a:chOff x="864" y="864"/>
            <a:chExt cx="1867" cy="2569"/>
          </a:xfrm>
        </p:grpSpPr>
        <p:sp>
          <p:nvSpPr>
            <p:cNvPr id="93" name="Line 35"/>
            <p:cNvSpPr>
              <a:spLocks noChangeShapeType="1"/>
            </p:cNvSpPr>
            <p:nvPr/>
          </p:nvSpPr>
          <p:spPr bwMode="auto">
            <a:xfrm>
              <a:off x="864" y="864"/>
              <a:ext cx="1488" cy="230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Text Box 36"/>
            <p:cNvSpPr txBox="1">
              <a:spLocks noChangeArrowheads="1"/>
            </p:cNvSpPr>
            <p:nvPr/>
          </p:nvSpPr>
          <p:spPr bwMode="auto">
            <a:xfrm>
              <a:off x="2100" y="3150"/>
              <a:ext cx="631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algn="l" eaLnBrk="1" hangingPunct="1">
                <a:lnSpc>
                  <a:spcPct val="70000"/>
                </a:lnSpc>
              </a:pPr>
              <a:r>
                <a:rPr lang="en-US" sz="1600" dirty="0">
                  <a:solidFill>
                    <a:srgbClr val="008000"/>
                  </a:solidFill>
                </a:rPr>
                <a:t>slope = </a:t>
              </a:r>
            </a:p>
            <a:p>
              <a:pPr algn="l" eaLnBrk="1" hangingPunct="1">
                <a:lnSpc>
                  <a:spcPct val="70000"/>
                </a:lnSpc>
              </a:pPr>
              <a:r>
                <a:rPr lang="en-US" sz="1600" dirty="0">
                  <a:solidFill>
                    <a:srgbClr val="008000"/>
                  </a:solidFill>
                </a:rPr>
                <a:t>- </a:t>
              </a:r>
              <a:r>
                <a:rPr lang="en-US" sz="1600" dirty="0" smtClean="0">
                  <a:solidFill>
                    <a:srgbClr val="008000"/>
                  </a:solidFill>
                </a:rPr>
                <a:t>p</a:t>
              </a:r>
              <a:r>
                <a:rPr lang="en-US" sz="1600" baseline="-25000" dirty="0" smtClean="0">
                  <a:solidFill>
                    <a:srgbClr val="008000"/>
                  </a:solidFill>
                </a:rPr>
                <a:t>2B</a:t>
              </a:r>
              <a:r>
                <a:rPr lang="en-US" sz="1600" dirty="0" smtClean="0">
                  <a:solidFill>
                    <a:srgbClr val="008000"/>
                  </a:solidFill>
                </a:rPr>
                <a:t>/p</a:t>
              </a:r>
              <a:r>
                <a:rPr lang="en-US" sz="1600" baseline="-25000" dirty="0" smtClean="0">
                  <a:solidFill>
                    <a:srgbClr val="008000"/>
                  </a:solidFill>
                </a:rPr>
                <a:t>1B</a:t>
              </a:r>
              <a:endParaRPr lang="en-US" sz="1600" dirty="0">
                <a:solidFill>
                  <a:srgbClr val="008000"/>
                </a:solidFill>
              </a:endParaRPr>
            </a:p>
          </p:txBody>
        </p:sp>
      </p:grpSp>
      <p:sp>
        <p:nvSpPr>
          <p:cNvPr id="95" name="Oval 11"/>
          <p:cNvSpPr>
            <a:spLocks noChangeArrowheads="1"/>
          </p:cNvSpPr>
          <p:nvPr/>
        </p:nvSpPr>
        <p:spPr bwMode="auto">
          <a:xfrm>
            <a:off x="5031182" y="5828786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9" name="Group 45"/>
          <p:cNvGrpSpPr>
            <a:grpSpLocks/>
          </p:cNvGrpSpPr>
          <p:nvPr/>
        </p:nvGrpSpPr>
        <p:grpSpPr bwMode="auto">
          <a:xfrm>
            <a:off x="5671403" y="-749809"/>
            <a:ext cx="4705350" cy="5410200"/>
            <a:chOff x="894" y="-300"/>
            <a:chExt cx="2964" cy="3408"/>
          </a:xfrm>
        </p:grpSpPr>
        <p:grpSp>
          <p:nvGrpSpPr>
            <p:cNvPr id="100" name="Group 44"/>
            <p:cNvGrpSpPr>
              <a:grpSpLocks/>
            </p:cNvGrpSpPr>
            <p:nvPr/>
          </p:nvGrpSpPr>
          <p:grpSpPr bwMode="auto">
            <a:xfrm>
              <a:off x="894" y="-300"/>
              <a:ext cx="2964" cy="3408"/>
              <a:chOff x="894" y="-300"/>
              <a:chExt cx="2964" cy="3408"/>
            </a:xfrm>
          </p:grpSpPr>
          <p:sp>
            <p:nvSpPr>
              <p:cNvPr id="102" name="Text Box 15"/>
              <p:cNvSpPr txBox="1">
                <a:spLocks noChangeArrowheads="1"/>
              </p:cNvSpPr>
              <p:nvPr/>
            </p:nvSpPr>
            <p:spPr bwMode="auto">
              <a:xfrm>
                <a:off x="894" y="618"/>
                <a:ext cx="2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9pPr>
              </a:lstStyle>
              <a:p>
                <a:pPr eaLnBrk="1" hangingPunct="1"/>
                <a:r>
                  <a:rPr lang="en-US" dirty="0" smtClean="0">
                    <a:solidFill>
                      <a:srgbClr val="008000"/>
                    </a:solidFill>
                  </a:rPr>
                  <a:t>U</a:t>
                </a:r>
                <a:r>
                  <a:rPr lang="en-US" baseline="-25000" dirty="0" smtClean="0">
                    <a:solidFill>
                      <a:srgbClr val="008000"/>
                    </a:solidFill>
                  </a:rPr>
                  <a:t>B</a:t>
                </a:r>
                <a:endParaRPr lang="en-US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103" name="Arc 31"/>
              <p:cNvSpPr>
                <a:spLocks/>
              </p:cNvSpPr>
              <p:nvPr/>
            </p:nvSpPr>
            <p:spPr bwMode="auto">
              <a:xfrm rot="10800000">
                <a:off x="1026" y="-300"/>
                <a:ext cx="2832" cy="3408"/>
              </a:xfrm>
              <a:custGeom>
                <a:avLst/>
                <a:gdLst>
                  <a:gd name="T0" fmla="*/ 91 w 20503"/>
                  <a:gd name="T1" fmla="*/ 0 h 21069"/>
                  <a:gd name="T2" fmla="*/ 391 w 20503"/>
                  <a:gd name="T3" fmla="*/ 373 h 21069"/>
                  <a:gd name="T4" fmla="*/ 0 w 20503"/>
                  <a:gd name="T5" fmla="*/ 551 h 2106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503" h="21069" fill="none" extrusionOk="0">
                    <a:moveTo>
                      <a:pt x="4760" y="0"/>
                    </a:moveTo>
                    <a:cubicBezTo>
                      <a:pt x="12147" y="1669"/>
                      <a:pt x="18120" y="7084"/>
                      <a:pt x="20503" y="14272"/>
                    </a:cubicBezTo>
                  </a:path>
                  <a:path w="20503" h="21069" stroke="0" extrusionOk="0">
                    <a:moveTo>
                      <a:pt x="4760" y="0"/>
                    </a:moveTo>
                    <a:cubicBezTo>
                      <a:pt x="12147" y="1669"/>
                      <a:pt x="18120" y="7084"/>
                      <a:pt x="20503" y="14272"/>
                    </a:cubicBezTo>
                    <a:lnTo>
                      <a:pt x="0" y="21069"/>
                    </a:lnTo>
                    <a:lnTo>
                      <a:pt x="4760" y="0"/>
                    </a:lnTo>
                    <a:close/>
                  </a:path>
                </a:pathLst>
              </a:custGeom>
              <a:noFill/>
              <a:ln w="28575">
                <a:solidFill>
                  <a:srgbClr val="008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CCFFFF">
                        <a:alpha val="50195"/>
                      </a:srgbClr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1" name="Oval 13"/>
            <p:cNvSpPr>
              <a:spLocks noChangeArrowheads="1"/>
            </p:cNvSpPr>
            <p:nvPr/>
          </p:nvSpPr>
          <p:spPr bwMode="auto">
            <a:xfrm>
              <a:off x="1282" y="1695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2" name="Line 28"/>
          <p:cNvSpPr>
            <a:spLocks noChangeShapeType="1"/>
          </p:cNvSpPr>
          <p:nvPr/>
        </p:nvSpPr>
        <p:spPr bwMode="auto">
          <a:xfrm>
            <a:off x="1266825" y="1769530"/>
            <a:ext cx="3324225" cy="3590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" name="Line 28"/>
          <p:cNvSpPr>
            <a:spLocks noChangeShapeType="1"/>
          </p:cNvSpPr>
          <p:nvPr/>
        </p:nvSpPr>
        <p:spPr bwMode="auto">
          <a:xfrm>
            <a:off x="5214471" y="1238796"/>
            <a:ext cx="3324225" cy="3590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" name="Oval 23"/>
          <p:cNvSpPr>
            <a:spLocks noChangeArrowheads="1"/>
          </p:cNvSpPr>
          <p:nvPr/>
        </p:nvSpPr>
        <p:spPr bwMode="auto">
          <a:xfrm>
            <a:off x="2734662" y="3368542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Oval 23"/>
          <p:cNvSpPr>
            <a:spLocks noChangeArrowheads="1"/>
          </p:cNvSpPr>
          <p:nvPr/>
        </p:nvSpPr>
        <p:spPr bwMode="auto">
          <a:xfrm>
            <a:off x="3691397" y="4440248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Oval 24"/>
          <p:cNvSpPr>
            <a:spLocks noChangeArrowheads="1"/>
          </p:cNvSpPr>
          <p:nvPr/>
        </p:nvSpPr>
        <p:spPr bwMode="auto">
          <a:xfrm>
            <a:off x="3289233" y="4058196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Text Box 46"/>
          <p:cNvSpPr txBox="1">
            <a:spLocks noChangeArrowheads="1"/>
          </p:cNvSpPr>
          <p:nvPr/>
        </p:nvSpPr>
        <p:spPr bwMode="auto">
          <a:xfrm>
            <a:off x="2857509" y="3200400"/>
            <a:ext cx="62068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 err="1" smtClean="0">
                <a:solidFill>
                  <a:srgbClr val="FF0000"/>
                </a:solidFill>
              </a:rPr>
              <a:t>con</a:t>
            </a:r>
            <a:r>
              <a:rPr lang="en-US" sz="1600" baseline="-25000" dirty="0" err="1" smtClean="0">
                <a:solidFill>
                  <a:srgbClr val="FF0000"/>
                </a:solidFill>
              </a:rPr>
              <a:t>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3" name="Text Box 46"/>
          <p:cNvSpPr txBox="1">
            <a:spLocks noChangeArrowheads="1"/>
          </p:cNvSpPr>
          <p:nvPr/>
        </p:nvSpPr>
        <p:spPr bwMode="auto">
          <a:xfrm>
            <a:off x="3201716" y="4491168"/>
            <a:ext cx="6976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 err="1" smtClean="0">
                <a:solidFill>
                  <a:srgbClr val="FF0000"/>
                </a:solidFill>
              </a:rPr>
              <a:t>prod</a:t>
            </a:r>
            <a:r>
              <a:rPr lang="en-US" sz="1600" baseline="-25000" dirty="0" err="1" smtClean="0">
                <a:solidFill>
                  <a:srgbClr val="FF0000"/>
                </a:solidFill>
              </a:rPr>
              <a:t>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5" name="Oval 23"/>
          <p:cNvSpPr>
            <a:spLocks noChangeArrowheads="1"/>
          </p:cNvSpPr>
          <p:nvPr/>
        </p:nvSpPr>
        <p:spPr bwMode="auto">
          <a:xfrm>
            <a:off x="6040760" y="2166286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Oval 23"/>
          <p:cNvSpPr>
            <a:spLocks noChangeArrowheads="1"/>
          </p:cNvSpPr>
          <p:nvPr/>
        </p:nvSpPr>
        <p:spPr bwMode="auto">
          <a:xfrm>
            <a:off x="7081609" y="3253489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46"/>
          <p:cNvSpPr txBox="1">
            <a:spLocks noChangeArrowheads="1"/>
          </p:cNvSpPr>
          <p:nvPr/>
        </p:nvSpPr>
        <p:spPr bwMode="auto">
          <a:xfrm>
            <a:off x="5552781" y="2208885"/>
            <a:ext cx="68657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 err="1" smtClean="0">
                <a:solidFill>
                  <a:srgbClr val="FF0000"/>
                </a:solidFill>
              </a:rPr>
              <a:t>prod</a:t>
            </a:r>
            <a:r>
              <a:rPr lang="en-US" sz="1600" baseline="-25000" dirty="0" err="1" smtClean="0">
                <a:solidFill>
                  <a:srgbClr val="FF0000"/>
                </a:solidFill>
              </a:rPr>
              <a:t>B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9" name="Text Box 46"/>
          <p:cNvSpPr txBox="1">
            <a:spLocks noChangeArrowheads="1"/>
          </p:cNvSpPr>
          <p:nvPr/>
        </p:nvSpPr>
        <p:spPr bwMode="auto">
          <a:xfrm>
            <a:off x="7177918" y="2903267"/>
            <a:ext cx="6067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 err="1" smtClean="0">
                <a:solidFill>
                  <a:srgbClr val="FF0000"/>
                </a:solidFill>
              </a:rPr>
              <a:t>con</a:t>
            </a:r>
            <a:r>
              <a:rPr lang="en-US" sz="1600" baseline="-25000" dirty="0" err="1" smtClean="0">
                <a:solidFill>
                  <a:srgbClr val="FF0000"/>
                </a:solidFill>
              </a:rPr>
              <a:t>B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85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heckscher-ohlin</a:t>
            </a:r>
            <a:r>
              <a:rPr lang="en-US" altLang="zh-CN" dirty="0"/>
              <a:t> </a:t>
            </a:r>
            <a:r>
              <a:rPr kumimoji="1" lang="en-US" altLang="zh-CN" dirty="0"/>
              <a:t>theorem</a:t>
            </a:r>
            <a:endParaRPr kumimoji="1" lang="zh-CN" altLang="en-US" dirty="0"/>
          </a:p>
        </p:txBody>
      </p: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101606" y="1752600"/>
            <a:ext cx="8923863" cy="496993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altLang="zh-CN" b="1" dirty="0" smtClean="0"/>
              <a:t>With free trade:</a:t>
            </a:r>
          </a:p>
          <a:p>
            <a:pPr>
              <a:buFontTx/>
              <a:buChar char="•"/>
            </a:pPr>
            <a:r>
              <a:rPr lang="en-US" altLang="zh-CN" b="1" dirty="0" smtClean="0"/>
              <a:t>K</a:t>
            </a:r>
            <a:r>
              <a:rPr lang="en-US" altLang="zh-CN" dirty="0" smtClean="0"/>
              <a:t>-abundant country </a:t>
            </a:r>
            <a:r>
              <a:rPr lang="en-US" altLang="zh-CN" b="1" dirty="0" smtClean="0"/>
              <a:t>A </a:t>
            </a:r>
            <a:r>
              <a:rPr lang="en-US" altLang="zh-CN" dirty="0" smtClean="0"/>
              <a:t>export </a:t>
            </a:r>
            <a:r>
              <a:rPr lang="en-US" altLang="zh-CN" b="1" dirty="0" smtClean="0"/>
              <a:t>K</a:t>
            </a:r>
            <a:r>
              <a:rPr lang="en-US" altLang="zh-CN" dirty="0" smtClean="0"/>
              <a:t>-intensive good 1</a:t>
            </a:r>
          </a:p>
          <a:p>
            <a:pPr>
              <a:buFontTx/>
              <a:buChar char="•"/>
            </a:pPr>
            <a:r>
              <a:rPr lang="en-US" altLang="zh-CN" b="1" dirty="0" smtClean="0"/>
              <a:t>L</a:t>
            </a:r>
            <a:r>
              <a:rPr lang="en-US" altLang="zh-CN" dirty="0" smtClean="0"/>
              <a:t>-abundant country </a:t>
            </a:r>
            <a:r>
              <a:rPr lang="en-US" altLang="zh-CN" b="1" dirty="0" smtClean="0"/>
              <a:t>B</a:t>
            </a:r>
            <a:r>
              <a:rPr lang="en-US" altLang="zh-CN" dirty="0" smtClean="0"/>
              <a:t> export </a:t>
            </a:r>
            <a:r>
              <a:rPr lang="en-US" altLang="zh-CN" b="1" dirty="0" smtClean="0"/>
              <a:t>L</a:t>
            </a:r>
            <a:r>
              <a:rPr lang="en-US" altLang="zh-CN" dirty="0" smtClean="0"/>
              <a:t>-intensive good 2</a:t>
            </a:r>
          </a:p>
          <a:p>
            <a:pPr>
              <a:buFontTx/>
              <a:buChar char="•"/>
            </a:pPr>
            <a:r>
              <a:rPr lang="en-US" altLang="zh-CN" dirty="0" smtClean="0"/>
              <a:t>Both countries gain from trade</a:t>
            </a:r>
          </a:p>
          <a:p>
            <a:pPr>
              <a:buFontTx/>
              <a:buChar char="•"/>
            </a:pPr>
            <a:endParaRPr lang="en-US" altLang="zh-CN" dirty="0"/>
          </a:p>
          <a:p>
            <a:pPr marL="114300" indent="0">
              <a:buNone/>
            </a:pPr>
            <a:r>
              <a:rPr lang="en-US" altLang="zh-CN" b="1" dirty="0" err="1">
                <a:solidFill>
                  <a:srgbClr val="0000FF"/>
                </a:solidFill>
              </a:rPr>
              <a:t>Heckscher</a:t>
            </a:r>
            <a:r>
              <a:rPr lang="en-US" altLang="zh-CN" b="1" dirty="0">
                <a:solidFill>
                  <a:srgbClr val="0000FF"/>
                </a:solidFill>
              </a:rPr>
              <a:t>-Ohlin theorem</a:t>
            </a:r>
            <a:endParaRPr lang="en-US" altLang="zh-CN" b="1" dirty="0">
              <a:solidFill>
                <a:srgbClr val="0000FF"/>
              </a:solidFill>
              <a:sym typeface="Symbol" charset="0"/>
            </a:endParaRPr>
          </a:p>
          <a:p>
            <a:pPr>
              <a:buFontTx/>
              <a:buChar char="•"/>
            </a:pPr>
            <a:r>
              <a:rPr lang="en-US" altLang="zh-CN" dirty="0">
                <a:solidFill>
                  <a:srgbClr val="0000FF"/>
                </a:solidFill>
                <a:sym typeface="Symbol" charset="0"/>
              </a:rPr>
              <a:t>Under free trade a country exports the good that uses the relatively abundant factor of production relatively intensively</a:t>
            </a:r>
          </a:p>
          <a:p>
            <a:pPr>
              <a:buFontTx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5774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Empirical evidence</a:t>
            </a:r>
            <a:endParaRPr kumimoji="1" lang="zh-CN" altLang="en-US" dirty="0"/>
          </a:p>
        </p:txBody>
      </p: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101606" y="1752600"/>
            <a:ext cx="8923863" cy="496993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/>
              <a:t>H-O model is probably the most influential model in all of Trade. So how do we assess how useful </a:t>
            </a:r>
            <a:r>
              <a:rPr lang="en-US" altLang="zh-CN" dirty="0" smtClean="0"/>
              <a:t>it is in a </a:t>
            </a:r>
            <a:r>
              <a:rPr lang="en-US" altLang="zh-CN" dirty="0"/>
              <a:t>description of the real </a:t>
            </a:r>
            <a:r>
              <a:rPr lang="en-US" altLang="zh-CN" dirty="0" smtClean="0"/>
              <a:t>world? </a:t>
            </a:r>
            <a:endParaRPr lang="en-US" altLang="zh-CN" dirty="0"/>
          </a:p>
          <a:p>
            <a:pPr>
              <a:buFontTx/>
              <a:buChar char="•"/>
            </a:pPr>
            <a:endParaRPr lang="en-US" altLang="zh-CN" dirty="0"/>
          </a:p>
          <a:p>
            <a:pPr marL="114300" indent="0">
              <a:buNone/>
            </a:pP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Challenge:</a:t>
            </a:r>
            <a:endParaRPr lang="en-US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charset="0"/>
            </a:endParaRPr>
          </a:p>
          <a:p>
            <a:pPr>
              <a:buFontTx/>
              <a:buChar char="•"/>
            </a:pPr>
            <a:r>
              <a:rPr lang="en-US" altLang="zh-CN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charset="0"/>
              </a:rPr>
              <a:t>H-O theorem: </a:t>
            </a:r>
            <a:r>
              <a:rPr lang="en-US" altLang="zh-CN" dirty="0">
                <a:sym typeface="Symbol" charset="0"/>
              </a:rPr>
              <a:t>2 goods &amp; 2 factors</a:t>
            </a:r>
          </a:p>
          <a:p>
            <a:pPr>
              <a:buFontTx/>
              <a:buChar char="•"/>
            </a:pPr>
            <a:r>
              <a:rPr lang="en-US" altLang="zh-CN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charset="0"/>
              </a:rPr>
              <a:t>In reality: </a:t>
            </a:r>
            <a:r>
              <a:rPr lang="en-US" altLang="zh-CN" dirty="0">
                <a:sym typeface="Symbol" charset="0"/>
              </a:rPr>
              <a:t>likely to have more goods than factors</a:t>
            </a:r>
          </a:p>
          <a:p>
            <a:pPr>
              <a:buFontTx/>
              <a:buChar char="•"/>
            </a:pPr>
            <a:r>
              <a:rPr lang="en-US" altLang="zh-C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charset="0"/>
              </a:rPr>
              <a:t>Solution: </a:t>
            </a:r>
            <a:r>
              <a:rPr lang="en-US" altLang="zh-CN" dirty="0" smtClean="0">
                <a:sym typeface="Symbol" charset="0"/>
              </a:rPr>
              <a:t>compare “factor content” rather than “good content” in trade flow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1099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Empirical evidence</a:t>
            </a:r>
            <a:endParaRPr kumimoji="1" lang="zh-CN" altLang="en-US" dirty="0"/>
          </a:p>
        </p:txBody>
      </p: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101606" y="1752600"/>
            <a:ext cx="8923863" cy="4969933"/>
          </a:xfrm>
        </p:spPr>
        <p:txBody>
          <a:bodyPr>
            <a:norm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Tests on US data</a:t>
            </a:r>
          </a:p>
          <a:p>
            <a:pPr marL="342900" lvl="1">
              <a:buClr>
                <a:schemeClr val="accent1"/>
              </a:buClr>
              <a:buFontTx/>
              <a:buChar char="•"/>
            </a:pPr>
            <a:r>
              <a:rPr lang="en-US" altLang="zh-CN" sz="2400" dirty="0" smtClean="0"/>
              <a:t>Leontief (1953): 2 </a:t>
            </a:r>
            <a:r>
              <a:rPr lang="en-US" altLang="zh-CN" sz="2400" dirty="0"/>
              <a:t>inputs K &amp; </a:t>
            </a:r>
            <a:r>
              <a:rPr lang="en-US" altLang="zh-CN" sz="2400" dirty="0" smtClean="0"/>
              <a:t>L; compute </a:t>
            </a:r>
            <a:r>
              <a:rPr lang="en-US" altLang="zh-CN" sz="2400" dirty="0"/>
              <a:t>the K/L ratio of US </a:t>
            </a:r>
            <a:r>
              <a:rPr lang="en-US" altLang="zh-CN" sz="2400" dirty="0" smtClean="0"/>
              <a:t>imports/exports in 1947; </a:t>
            </a:r>
            <a:br>
              <a:rPr lang="en-US" altLang="zh-CN" sz="2400" dirty="0" smtClean="0"/>
            </a:br>
            <a:r>
              <a:rPr lang="en-US" altLang="zh-CN" sz="2400" dirty="0" smtClean="0"/>
              <a:t>- exports: $</a:t>
            </a:r>
            <a:r>
              <a:rPr lang="en-US" altLang="zh-CN" sz="2400" dirty="0"/>
              <a:t>13, 700 per worker </a:t>
            </a:r>
            <a:br>
              <a:rPr lang="en-US" altLang="zh-CN" sz="2400" dirty="0"/>
            </a:br>
            <a:r>
              <a:rPr lang="en-US" altLang="zh-CN" sz="2400" dirty="0" smtClean="0"/>
              <a:t>- imports: </a:t>
            </a:r>
            <a:r>
              <a:rPr lang="en-US" altLang="zh-CN" sz="2400" dirty="0"/>
              <a:t>$18, 200 per worker </a:t>
            </a:r>
            <a:endParaRPr lang="en-US" altLang="zh-CN" sz="2400" dirty="0" smtClean="0"/>
          </a:p>
          <a:p>
            <a:pPr marL="342900" lvl="1">
              <a:buClr>
                <a:schemeClr val="accent1"/>
              </a:buClr>
              <a:buFontTx/>
              <a:buChar char="•"/>
            </a:pPr>
            <a:endParaRPr lang="en-US" altLang="zh-CN" sz="2400" dirty="0"/>
          </a:p>
          <a:p>
            <a:pPr marL="342900" lvl="1">
              <a:buClr>
                <a:schemeClr val="accent1"/>
              </a:buClr>
              <a:buFontTx/>
              <a:buChar char="•"/>
            </a:pPr>
            <a:r>
              <a:rPr lang="en-US" altLang="zh-CN" sz="2400" dirty="0" smtClean="0"/>
              <a:t>US </a:t>
            </a:r>
            <a:r>
              <a:rPr lang="en-US" altLang="zh-CN" sz="2400" dirty="0"/>
              <a:t>exports were less capital-intensive than US imports, even though the US is the most capital-abundant country in the world: </a:t>
            </a:r>
            <a:r>
              <a:rPr lang="en-US" altLang="zh-CN" sz="2400" dirty="0">
                <a:solidFill>
                  <a:srgbClr val="0000FF"/>
                </a:solidFill>
              </a:rPr>
              <a:t>Leontief paradox</a:t>
            </a:r>
            <a:r>
              <a:rPr lang="en-US" altLang="zh-CN" sz="2400" dirty="0"/>
              <a:t>.</a:t>
            </a:r>
          </a:p>
          <a:p>
            <a:pPr>
              <a:buFontTx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35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Empirical evidence</a:t>
            </a:r>
            <a:endParaRPr kumimoji="1" lang="zh-CN" altLang="en-US" dirty="0"/>
          </a:p>
        </p:txBody>
      </p: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101606" y="1752600"/>
            <a:ext cx="8923863" cy="4969933"/>
          </a:xfrm>
        </p:spPr>
        <p:txBody>
          <a:bodyPr>
            <a:norm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Tests on 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altLang="zh-CN" sz="2800" dirty="0" smtClean="0"/>
              <a:t>Bowen</a:t>
            </a:r>
            <a:r>
              <a:rPr lang="en-US" altLang="zh-CN" sz="2800" dirty="0"/>
              <a:t>, </a:t>
            </a:r>
            <a:r>
              <a:rPr lang="en-US" altLang="zh-CN" sz="2800" dirty="0" err="1"/>
              <a:t>Leamer</a:t>
            </a:r>
            <a:r>
              <a:rPr lang="en-US" altLang="zh-CN" sz="2800" dirty="0"/>
              <a:t>, and </a:t>
            </a:r>
            <a:r>
              <a:rPr lang="en-US" altLang="zh-CN" sz="2800" dirty="0" err="1" smtClean="0"/>
              <a:t>Sveikauskas</a:t>
            </a:r>
            <a:r>
              <a:rPr lang="en-US" altLang="zh-CN" sz="2800" dirty="0" smtClean="0"/>
              <a:t> (1987, AER) </a:t>
            </a:r>
            <a:r>
              <a:rPr lang="en-US" altLang="zh-CN" sz="2800" dirty="0"/>
              <a:t>tested the </a:t>
            </a:r>
            <a:r>
              <a:rPr lang="en-US" altLang="zh-CN" sz="2800" dirty="0" err="1"/>
              <a:t>Heckscher</a:t>
            </a:r>
            <a:r>
              <a:rPr lang="en-US" altLang="zh-CN" sz="2800" dirty="0"/>
              <a:t>-Ohlin model on data from 27 countries and </a:t>
            </a:r>
            <a:r>
              <a:rPr lang="en-US" altLang="zh-CN" sz="2800" dirty="0" smtClean="0"/>
              <a:t>12 factors. 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en-US" altLang="zh-CN" sz="2800" dirty="0"/>
          </a:p>
          <a:p>
            <a:pPr marL="114300" indent="0">
              <a:lnSpc>
                <a:spcPct val="90000"/>
              </a:lnSpc>
              <a:spcBef>
                <a:spcPct val="40000"/>
              </a:spcBef>
              <a:buNone/>
            </a:pPr>
            <a:endParaRPr lang="en-US" altLang="zh-CN" sz="28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altLang="zh-CN" sz="2800" dirty="0"/>
              <a:t>C</a:t>
            </a:r>
            <a:r>
              <a:rPr lang="en-US" altLang="zh-CN" sz="2800" dirty="0" smtClean="0"/>
              <a:t>onfirmed </a:t>
            </a:r>
            <a:r>
              <a:rPr lang="en-US" altLang="zh-CN" sz="2800" dirty="0"/>
              <a:t>the Leontief paradox on an international level.</a:t>
            </a:r>
          </a:p>
          <a:p>
            <a:pPr>
              <a:buFontTx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894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5" descr="Krugman_c04T03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2" y="474132"/>
            <a:ext cx="8162188" cy="5955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259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Empirical evidence</a:t>
            </a:r>
            <a:endParaRPr kumimoji="1" lang="zh-CN" altLang="en-US" dirty="0"/>
          </a:p>
        </p:txBody>
      </p: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101606" y="1752600"/>
            <a:ext cx="8923863" cy="4969933"/>
          </a:xfrm>
        </p:spPr>
        <p:txBody>
          <a:bodyPr>
            <a:norm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altLang="zh-CN" dirty="0" smtClean="0"/>
              <a:t>Why lack of empirical evidence?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altLang="zh-CN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Heckscher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-Ohlin model </a:t>
            </a:r>
            <a:r>
              <a:rPr lang="en-US" altLang="zh-CN" dirty="0" smtClean="0"/>
              <a:t>predicts that free trade will generate enough trade flow to equalize </a:t>
            </a:r>
            <a:r>
              <a:rPr lang="en-US" altLang="zh-CN" dirty="0"/>
              <a:t>factor prices </a:t>
            </a:r>
            <a:r>
              <a:rPr lang="en-US" altLang="zh-CN" dirty="0" smtClean="0"/>
              <a:t>across </a:t>
            </a:r>
            <a:r>
              <a:rPr lang="en-US" altLang="zh-CN" dirty="0"/>
              <a:t>trading </a:t>
            </a:r>
            <a:r>
              <a:rPr lang="en-US" altLang="zh-CN" dirty="0" smtClean="0"/>
              <a:t>countries</a:t>
            </a:r>
            <a:endParaRPr lang="en-US" altLang="zh-CN" dirty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altLang="zh-CN" dirty="0"/>
              <a:t>But because factor prices are not equalized across </a:t>
            </a:r>
            <a:r>
              <a:rPr lang="en-US" altLang="zh-CN" dirty="0" smtClean="0"/>
              <a:t>countries: </a:t>
            </a:r>
            <a:r>
              <a:rPr lang="en-US" altLang="zh-CN" dirty="0" smtClean="0">
                <a:solidFill>
                  <a:srgbClr val="0000FF"/>
                </a:solidFill>
              </a:rPr>
              <a:t>missing trade </a:t>
            </a:r>
            <a:r>
              <a:rPr lang="en-US" altLang="zh-CN" dirty="0"/>
              <a:t>(Daniel </a:t>
            </a:r>
            <a:r>
              <a:rPr lang="en-US" altLang="zh-CN" dirty="0" err="1" smtClean="0"/>
              <a:t>Trefler</a:t>
            </a:r>
            <a:r>
              <a:rPr lang="en-US" altLang="zh-CN" dirty="0" smtClean="0"/>
              <a:t> 1995, AER)</a:t>
            </a:r>
            <a:endParaRPr lang="en-US" altLang="zh-CN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zh-CN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Reason:</a:t>
            </a:r>
            <a:r>
              <a:rPr lang="en-US" altLang="zh-CN" dirty="0" smtClean="0"/>
              <a:t> assumption </a:t>
            </a:r>
            <a:r>
              <a:rPr lang="en-US" altLang="zh-CN" dirty="0"/>
              <a:t>of identical technology among </a:t>
            </a:r>
            <a:r>
              <a:rPr lang="en-US" altLang="zh-CN" dirty="0" smtClean="0"/>
              <a:t>countries may be wrong.</a:t>
            </a:r>
            <a:br>
              <a:rPr lang="en-US" altLang="zh-CN" dirty="0" smtClean="0"/>
            </a:br>
            <a:r>
              <a:rPr lang="en-US" altLang="zh-CN" dirty="0" smtClean="0"/>
              <a:t>- </a:t>
            </a:r>
            <a:r>
              <a:rPr lang="en-US" altLang="zh-CN" sz="2200" dirty="0" smtClean="0"/>
              <a:t>Technology </a:t>
            </a:r>
            <a:r>
              <a:rPr lang="en-US" altLang="zh-CN" sz="2200" dirty="0"/>
              <a:t>affects the productivity of labor and therefore the value of labor </a:t>
            </a:r>
            <a:r>
              <a:rPr lang="en-US" altLang="zh-CN" sz="2200" dirty="0" smtClean="0"/>
              <a:t>services. A </a:t>
            </a:r>
            <a:r>
              <a:rPr lang="en-US" altLang="zh-CN" sz="2200" dirty="0"/>
              <a:t>country with high technology and a high value of labor services would not necessarily import a lot from a country with low technology and a low value of labor services</a:t>
            </a:r>
            <a:endParaRPr lang="en-US" altLang="zh-CN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90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Empirical evidence</a:t>
            </a:r>
            <a:endParaRPr kumimoji="1" lang="zh-CN" altLang="en-US" dirty="0"/>
          </a:p>
        </p:txBody>
      </p: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101606" y="1752600"/>
            <a:ext cx="8923863" cy="4969933"/>
          </a:xfrm>
        </p:spPr>
        <p:txBody>
          <a:bodyPr>
            <a:norm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lack of empirical evidence?</a:t>
            </a:r>
          </a:p>
          <a:p>
            <a:pPr marL="114300" indent="0">
              <a:lnSpc>
                <a:spcPct val="90000"/>
              </a:lnSpc>
              <a:buNone/>
            </a:pPr>
            <a:endParaRPr lang="en-US" altLang="zh-CN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altLang="zh-CN" dirty="0"/>
              <a:t>Daniel </a:t>
            </a:r>
            <a:r>
              <a:rPr lang="en-US" altLang="zh-CN" dirty="0" err="1" smtClean="0"/>
              <a:t>Trefler</a:t>
            </a:r>
            <a:r>
              <a:rPr lang="en-US" altLang="zh-CN" dirty="0" smtClean="0"/>
              <a:t> (1995) relaxes the identical technology assumptions to fit the reality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en-US" altLang="zh-CN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altLang="zh-CN" dirty="0" smtClean="0"/>
              <a:t>Also adjust the preferences assumptions: for example, allow consumer to prefer home goods to foreign goods</a:t>
            </a:r>
          </a:p>
          <a:p>
            <a:pPr marL="114300" indent="0">
              <a:lnSpc>
                <a:spcPct val="90000"/>
              </a:lnSpc>
              <a:spcBef>
                <a:spcPct val="40000"/>
              </a:spcBef>
              <a:buNone/>
            </a:pPr>
            <a:endParaRPr lang="en-US" altLang="zh-CN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altLang="zh-CN" dirty="0"/>
              <a:t>Sign test </a:t>
            </a:r>
            <a:r>
              <a:rPr lang="en-US" altLang="zh-CN" dirty="0" smtClean="0"/>
              <a:t>results improved considerably (nearly perfectly accurate) </a:t>
            </a:r>
            <a:endParaRPr lang="en-US" altLang="zh-CN" dirty="0"/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9017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801"/>
            <a:ext cx="8229600" cy="5460998"/>
          </a:xfrm>
        </p:spPr>
        <p:txBody>
          <a:bodyPr>
            <a:normAutofit/>
          </a:bodyPr>
          <a:lstStyle/>
          <a:p>
            <a:endParaRPr lang="en-US" altLang="zh-CN" dirty="0" smtClean="0">
              <a:sym typeface="Symbol" charset="0"/>
            </a:endParaRPr>
          </a:p>
          <a:p>
            <a:endParaRPr lang="en-US" altLang="zh-CN" dirty="0">
              <a:sym typeface="Symbol" charset="0"/>
            </a:endParaRPr>
          </a:p>
          <a:p>
            <a:r>
              <a:rPr lang="en-US" altLang="zh-CN" dirty="0" smtClean="0">
                <a:sym typeface="Symbol" charset="0"/>
              </a:rPr>
              <a:t>Country </a:t>
            </a:r>
            <a:r>
              <a:rPr lang="en-US" altLang="zh-CN" dirty="0">
                <a:sym typeface="Symbol" charset="0"/>
              </a:rPr>
              <a:t>exports the good that uses the relatively abundant factor of production relatively </a:t>
            </a:r>
            <a:r>
              <a:rPr lang="en-US" altLang="zh-CN" dirty="0" smtClean="0">
                <a:sym typeface="Symbol" charset="0"/>
              </a:rPr>
              <a:t>intensively</a:t>
            </a:r>
          </a:p>
          <a:p>
            <a:pPr marL="114300" indent="0">
              <a:buNone/>
            </a:pPr>
            <a:endParaRPr lang="en-US" altLang="zh-CN" dirty="0">
              <a:sym typeface="Symbol" charset="0"/>
            </a:endParaRPr>
          </a:p>
          <a:p>
            <a:r>
              <a:rPr lang="en-US" dirty="0"/>
              <a:t>Lack of empirical evidence supporting simple 2 factor &amp; 2 goods model, which does not fit </a:t>
            </a:r>
            <a:r>
              <a:rPr lang="en-US" dirty="0" smtClean="0"/>
              <a:t>reality</a:t>
            </a:r>
          </a:p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r>
              <a:rPr lang="en-US" dirty="0" smtClean="0"/>
              <a:t>Model predicts better with adjustments</a:t>
            </a:r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r>
              <a:rPr lang="en-GB"/>
              <a:t>Page </a:t>
            </a:r>
            <a:fld id="{E62C11DF-1161-CA41-AD58-DFF1AC2E46D9}" type="slidenum">
              <a:rPr lang="en-GB"/>
              <a:pPr/>
              <a:t>4</a:t>
            </a:fld>
            <a:endParaRPr lang="en-GB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Assumptions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heckscher-ohlin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4" y="1571402"/>
            <a:ext cx="8924925" cy="5455922"/>
          </a:xfrm>
        </p:spPr>
        <p:txBody>
          <a:bodyPr/>
          <a:lstStyle/>
          <a:p>
            <a:pPr eaLnBrk="1" hangingPunct="1"/>
            <a:r>
              <a:rPr lang="en-US" sz="2300" dirty="0"/>
              <a:t>Two countries			</a:t>
            </a:r>
            <a:r>
              <a:rPr lang="en-US" sz="2300" dirty="0" smtClean="0"/>
              <a:t>		</a:t>
            </a:r>
          </a:p>
          <a:p>
            <a:pPr eaLnBrk="1" hangingPunct="1"/>
            <a:r>
              <a:rPr lang="en-US" sz="2300" dirty="0" smtClean="0">
                <a:solidFill>
                  <a:srgbClr val="FF0000"/>
                </a:solidFill>
              </a:rPr>
              <a:t>Two factors </a:t>
            </a:r>
            <a:r>
              <a:rPr lang="en-US" sz="2300" dirty="0">
                <a:solidFill>
                  <a:srgbClr val="FF0000"/>
                </a:solidFill>
              </a:rPr>
              <a:t>of </a:t>
            </a:r>
            <a:r>
              <a:rPr lang="en-US" sz="2300" dirty="0" smtClean="0">
                <a:solidFill>
                  <a:srgbClr val="FF0000"/>
                </a:solidFill>
              </a:rPr>
              <a:t>production: Capital (K) &amp; </a:t>
            </a:r>
            <a:r>
              <a:rPr lang="en-US" sz="2300" dirty="0" err="1" smtClean="0">
                <a:solidFill>
                  <a:srgbClr val="FF0000"/>
                </a:solidFill>
              </a:rPr>
              <a:t>Labour</a:t>
            </a:r>
            <a:r>
              <a:rPr lang="en-US" sz="2300" dirty="0" smtClean="0">
                <a:solidFill>
                  <a:srgbClr val="FF0000"/>
                </a:solidFill>
              </a:rPr>
              <a:t> (L)</a:t>
            </a:r>
            <a:r>
              <a:rPr lang="en-US" sz="2300" dirty="0">
                <a:solidFill>
                  <a:srgbClr val="FF0000"/>
                </a:solidFill>
              </a:rPr>
              <a:t>	</a:t>
            </a:r>
            <a:endParaRPr lang="en-US" sz="2300" dirty="0">
              <a:solidFill>
                <a:srgbClr val="FF0000"/>
              </a:solidFill>
              <a:sym typeface="Symbol" charset="0"/>
            </a:endParaRPr>
          </a:p>
          <a:p>
            <a:r>
              <a:rPr lang="en-US" altLang="zh-CN" sz="2300" dirty="0"/>
              <a:t>Two final </a:t>
            </a:r>
            <a:r>
              <a:rPr lang="en-US" altLang="zh-CN" sz="2300" dirty="0" smtClean="0"/>
              <a:t>goods (</a:t>
            </a:r>
            <a:r>
              <a:rPr lang="en-US" altLang="zh-CN" sz="2300" dirty="0" smtClean="0">
                <a:solidFill>
                  <a:srgbClr val="FF0000"/>
                </a:solidFill>
              </a:rPr>
              <a:t>Good 1 more capital intensive</a:t>
            </a:r>
            <a:r>
              <a:rPr lang="en-US" altLang="zh-CN" sz="2300" dirty="0" smtClean="0"/>
              <a:t>)</a:t>
            </a:r>
            <a:r>
              <a:rPr lang="en-US" altLang="zh-CN" sz="2300" dirty="0"/>
              <a:t>	</a:t>
            </a:r>
            <a:endParaRPr lang="en-US" altLang="zh-CN" sz="2300" dirty="0" smtClean="0"/>
          </a:p>
          <a:p>
            <a:r>
              <a:rPr lang="en-US" sz="2300" dirty="0" smtClean="0"/>
              <a:t>Constant </a:t>
            </a:r>
            <a:r>
              <a:rPr lang="en-US" sz="2300" dirty="0"/>
              <a:t>returns to scale production functions</a:t>
            </a:r>
          </a:p>
          <a:p>
            <a:pPr eaLnBrk="1" hangingPunct="1"/>
            <a:r>
              <a:rPr lang="en-US" sz="2300" dirty="0"/>
              <a:t>Perfect competition</a:t>
            </a:r>
          </a:p>
          <a:p>
            <a:pPr eaLnBrk="1" hangingPunct="1"/>
            <a:r>
              <a:rPr lang="en-US" sz="2300" dirty="0" smtClean="0"/>
              <a:t>Labor </a:t>
            </a:r>
            <a:r>
              <a:rPr lang="en-US" sz="2300" dirty="0"/>
              <a:t>is mobile between sectors, but not between countries</a:t>
            </a:r>
          </a:p>
          <a:p>
            <a:pPr eaLnBrk="1" hangingPunct="1"/>
            <a:r>
              <a:rPr lang="en-US" sz="2300" dirty="0"/>
              <a:t>Costless trade in final goods (no impediments to trade)</a:t>
            </a:r>
          </a:p>
          <a:p>
            <a:pPr>
              <a:lnSpc>
                <a:spcPct val="90000"/>
              </a:lnSpc>
            </a:pPr>
            <a:r>
              <a:rPr lang="en-US" altLang="zh-CN" sz="2300" dirty="0">
                <a:solidFill>
                  <a:srgbClr val="FF0000"/>
                </a:solidFill>
              </a:rPr>
              <a:t>Identical production technology in the two </a:t>
            </a:r>
            <a:r>
              <a:rPr lang="en-US" altLang="zh-CN" sz="2300" dirty="0" smtClean="0">
                <a:solidFill>
                  <a:srgbClr val="FF0000"/>
                </a:solidFill>
              </a:rPr>
              <a:t>countries: F(K,L)</a:t>
            </a:r>
          </a:p>
          <a:p>
            <a:pPr>
              <a:lnSpc>
                <a:spcPct val="90000"/>
              </a:lnSpc>
            </a:pPr>
            <a:r>
              <a:rPr lang="en-US" altLang="zh-CN" sz="2300" dirty="0">
                <a:solidFill>
                  <a:srgbClr val="FF0000"/>
                </a:solidFill>
              </a:rPr>
              <a:t>Identical homothetic tastes in the two countries</a:t>
            </a:r>
          </a:p>
          <a:p>
            <a:pPr>
              <a:lnSpc>
                <a:spcPct val="90000"/>
              </a:lnSpc>
            </a:pPr>
            <a:r>
              <a:rPr lang="en-US" altLang="zh-CN" sz="2300" dirty="0">
                <a:solidFill>
                  <a:srgbClr val="0000FF"/>
                </a:solidFill>
              </a:rPr>
              <a:t>Countries differ in their (relative) factor endowments</a:t>
            </a:r>
          </a:p>
          <a:p>
            <a:pPr>
              <a:lnSpc>
                <a:spcPct val="90000"/>
              </a:lnSpc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 flipV="1">
            <a:off x="228600" y="1571402"/>
            <a:ext cx="86868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>
              <a:spcBef>
                <a:spcPct val="20000"/>
              </a:spcBef>
            </a:pPr>
            <a:r>
              <a:rPr lang="en-US" sz="2400" dirty="0" smtClean="0"/>
              <a:t> </a:t>
            </a:r>
            <a:r>
              <a:rPr lang="en-US" sz="2400" dirty="0"/>
              <a:t>				</a:t>
            </a:r>
            <a:r>
              <a:rPr lang="en-US" sz="2400" dirty="0" smtClean="0"/>
              <a:t>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422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4300" indent="0"/>
            <a:r>
              <a:rPr lang="en-US" altLang="zh-CN" dirty="0" smtClean="0"/>
              <a:t>areas </a:t>
            </a:r>
            <a:r>
              <a:rPr lang="en-US" altLang="zh-CN" dirty="0"/>
              <a:t>for future </a:t>
            </a:r>
            <a:r>
              <a:rPr lang="en-US" altLang="zh-CN" dirty="0" smtClean="0"/>
              <a:t>work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2471"/>
            <a:ext cx="8229600" cy="5460998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With trade costs?</a:t>
            </a:r>
          </a:p>
          <a:p>
            <a:endParaRPr lang="en-US" altLang="zh-CN" dirty="0"/>
          </a:p>
          <a:p>
            <a:r>
              <a:rPr lang="en-US" altLang="zh-CN" dirty="0" smtClean="0"/>
              <a:t>Empirical H-O </a:t>
            </a:r>
            <a:r>
              <a:rPr lang="en-US" altLang="zh-CN" dirty="0"/>
              <a:t>with endogenous technology? (</a:t>
            </a:r>
            <a:r>
              <a:rPr lang="en-US" altLang="zh-CN" dirty="0" smtClean="0"/>
              <a:t>e.g. </a:t>
            </a:r>
            <a:r>
              <a:rPr lang="en-US" altLang="zh-CN" dirty="0"/>
              <a:t>Skill-biased technological change.) Traditional </a:t>
            </a:r>
            <a:r>
              <a:rPr lang="en-US" altLang="zh-CN" dirty="0" smtClean="0"/>
              <a:t>H-O </a:t>
            </a:r>
            <a:r>
              <a:rPr lang="en-US" altLang="zh-CN" dirty="0"/>
              <a:t>theory takes </a:t>
            </a:r>
            <a:r>
              <a:rPr lang="en-US" altLang="zh-CN" dirty="0" smtClean="0"/>
              <a:t>resources as </a:t>
            </a:r>
            <a:r>
              <a:rPr lang="en-US" altLang="zh-CN" dirty="0"/>
              <a:t>orthogonal to technology</a:t>
            </a:r>
            <a:r>
              <a:rPr lang="en-US" altLang="zh-CN" dirty="0" smtClean="0"/>
              <a:t>.</a:t>
            </a:r>
          </a:p>
          <a:p>
            <a:endParaRPr lang="en-US" altLang="zh-CN" dirty="0" smtClean="0"/>
          </a:p>
          <a:p>
            <a:r>
              <a:rPr lang="en-US" altLang="zh-CN" dirty="0"/>
              <a:t>Endowments are not exogenous </a:t>
            </a:r>
            <a:r>
              <a:rPr lang="en-US" altLang="zh-CN" dirty="0" smtClean="0"/>
              <a:t>either. K </a:t>
            </a:r>
            <a:r>
              <a:rPr lang="en-US" altLang="zh-CN" dirty="0"/>
              <a:t>and L</a:t>
            </a:r>
            <a:r>
              <a:rPr lang="en-US" altLang="zh-CN" dirty="0" smtClean="0"/>
              <a:t> </a:t>
            </a:r>
            <a:r>
              <a:rPr lang="en-US" altLang="zh-CN" dirty="0"/>
              <a:t>are likely to respond to technological differences. (A </a:t>
            </a:r>
            <a:r>
              <a:rPr lang="en-US" altLang="zh-CN" dirty="0" smtClean="0"/>
              <a:t>“dynamic H-O model”.</a:t>
            </a:r>
            <a:r>
              <a:rPr lang="en-US" altLang="zh-CN" dirty="0"/>
              <a:t>) 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0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r>
              <a:rPr lang="en-GB"/>
              <a:t>Page </a:t>
            </a:r>
            <a:fld id="{E62C11DF-1161-CA41-AD58-DFF1AC2E46D9}" type="slidenum">
              <a:rPr lang="en-GB"/>
              <a:pPr/>
              <a:t>5</a:t>
            </a:fld>
            <a:endParaRPr lang="en-GB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intuitions </a:t>
            </a:r>
            <a:r>
              <a:rPr lang="en-US" dirty="0"/>
              <a:t>of </a:t>
            </a:r>
            <a:r>
              <a:rPr lang="en-US" dirty="0" smtClean="0"/>
              <a:t>H-O model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4" y="1888058"/>
            <a:ext cx="8924925" cy="5105400"/>
          </a:xfrm>
        </p:spPr>
        <p:txBody>
          <a:bodyPr>
            <a:normAutofit/>
          </a:bodyPr>
          <a:lstStyle/>
          <a:p>
            <a:pPr marL="114300" indent="0" eaLnBrk="1" hangingPunct="1">
              <a:buNone/>
            </a:pPr>
            <a:r>
              <a:rPr lang="en-US" dirty="0" smtClean="0"/>
              <a:t>In Autarky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Relatively large </a:t>
            </a:r>
            <a:r>
              <a:rPr lang="en-US" dirty="0">
                <a:solidFill>
                  <a:srgbClr val="FF0000"/>
                </a:solidFill>
              </a:rPr>
              <a:t>supply </a:t>
            </a:r>
            <a:r>
              <a:rPr lang="en-US" dirty="0" smtClean="0">
                <a:solidFill>
                  <a:srgbClr val="FF0000"/>
                </a:solidFill>
              </a:rPr>
              <a:t>of K </a:t>
            </a:r>
            <a:r>
              <a:rPr lang="en-US" dirty="0"/>
              <a:t>	</a:t>
            </a:r>
            <a:endParaRPr lang="en-US" dirty="0">
              <a:sym typeface="Symbol" charset="0"/>
            </a:endParaRPr>
          </a:p>
          <a:p>
            <a:pPr eaLnBrk="1" hangingPunct="1"/>
            <a:r>
              <a:rPr lang="en-US" dirty="0" smtClean="0"/>
              <a:t>Low relative price of K</a:t>
            </a:r>
            <a:endParaRPr lang="en-US" dirty="0"/>
          </a:p>
          <a:p>
            <a:pPr eaLnBrk="1" hangingPunct="1"/>
            <a:r>
              <a:rPr lang="en-US" dirty="0" smtClean="0"/>
              <a:t>Cheap to produce K-intensive good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altLang="zh-CN" dirty="0"/>
              <a:t>“Comparative advantage” in K-intensive good</a:t>
            </a:r>
          </a:p>
          <a:p>
            <a:pPr marL="114300" indent="0">
              <a:lnSpc>
                <a:spcPct val="90000"/>
              </a:lnSpc>
              <a:buNone/>
            </a:pPr>
            <a:endParaRPr lang="en-US" altLang="zh-CN" dirty="0"/>
          </a:p>
          <a:p>
            <a:pPr marL="114300" indent="0">
              <a:lnSpc>
                <a:spcPct val="90000"/>
              </a:lnSpc>
              <a:buNone/>
            </a:pPr>
            <a:r>
              <a:rPr lang="en-US" altLang="zh-CN" dirty="0"/>
              <a:t>Open up for trade</a:t>
            </a:r>
          </a:p>
          <a:p>
            <a:pPr>
              <a:lnSpc>
                <a:spcPct val="90000"/>
              </a:lnSpc>
            </a:pPr>
            <a:r>
              <a:rPr lang="en-US" altLang="zh-CN" dirty="0" smtClean="0">
                <a:solidFill>
                  <a:srgbClr val="FF0000"/>
                </a:solidFill>
              </a:rPr>
              <a:t>Export K-intensive good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Basic setup</a:t>
            </a:r>
          </a:p>
          <a:p>
            <a:endParaRPr lang="en-US" altLang="zh-CN" dirty="0"/>
          </a:p>
          <a:p>
            <a:r>
              <a:rPr lang="en-US" altLang="zh-CN" dirty="0" smtClean="0"/>
              <a:t>Factor price equalization </a:t>
            </a:r>
            <a:r>
              <a:rPr lang="en-US" altLang="zh-CN" dirty="0"/>
              <a:t>and </a:t>
            </a:r>
            <a:r>
              <a:rPr lang="en-US" altLang="zh-CN" dirty="0" err="1"/>
              <a:t>Stolper</a:t>
            </a:r>
            <a:r>
              <a:rPr lang="en-US" altLang="zh-CN" dirty="0"/>
              <a:t>–</a:t>
            </a:r>
            <a:r>
              <a:rPr lang="en-US" altLang="zh-CN" dirty="0" smtClean="0"/>
              <a:t>Samuelson theorem</a:t>
            </a:r>
          </a:p>
          <a:p>
            <a:endParaRPr lang="en-US" altLang="zh-CN" dirty="0"/>
          </a:p>
          <a:p>
            <a:r>
              <a:rPr lang="en-US" altLang="zh-CN" dirty="0" err="1"/>
              <a:t>Rybczynski</a:t>
            </a:r>
            <a:r>
              <a:rPr lang="en-US" altLang="zh-CN" dirty="0"/>
              <a:t> </a:t>
            </a:r>
            <a:r>
              <a:rPr lang="en-US" altLang="zh-CN" dirty="0" smtClean="0"/>
              <a:t>theorem</a:t>
            </a:r>
          </a:p>
          <a:p>
            <a:endParaRPr lang="en-US" altLang="zh-CN" dirty="0" smtClean="0"/>
          </a:p>
          <a:p>
            <a:r>
              <a:rPr lang="en-US" dirty="0" err="1" smtClean="0"/>
              <a:t>Heckscher</a:t>
            </a:r>
            <a:r>
              <a:rPr lang="en-US" dirty="0" smtClean="0"/>
              <a:t>-Ohlin theorem</a:t>
            </a:r>
          </a:p>
          <a:p>
            <a:endParaRPr lang="en-US" dirty="0" smtClean="0"/>
          </a:p>
          <a:p>
            <a:r>
              <a:rPr lang="en-US" dirty="0" smtClean="0"/>
              <a:t>Empirical evidence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6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Basic setup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69933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kumimoji="1"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Firm’s input choices (for any good)</a:t>
            </a:r>
          </a:p>
          <a:p>
            <a:r>
              <a:rPr lang="en-US" altLang="zh-CN" dirty="0"/>
              <a:t>L</a:t>
            </a:r>
            <a:r>
              <a:rPr lang="en-US" altLang="zh-CN" dirty="0" smtClean="0"/>
              <a:t>et </a:t>
            </a:r>
            <a:r>
              <a:rPr lang="en-US" altLang="zh-CN" b="1" u="sng" dirty="0"/>
              <a:t>K</a:t>
            </a:r>
            <a:r>
              <a:rPr lang="en-US" altLang="zh-CN" b="1" dirty="0"/>
              <a:t> </a:t>
            </a:r>
            <a:r>
              <a:rPr lang="en-US" altLang="zh-CN" dirty="0"/>
              <a:t>and </a:t>
            </a:r>
            <a:r>
              <a:rPr lang="en-US" altLang="zh-CN" b="1" u="sng" dirty="0"/>
              <a:t>L</a:t>
            </a:r>
            <a:r>
              <a:rPr lang="en-US" altLang="zh-CN" dirty="0"/>
              <a:t> denote some combination of capital </a:t>
            </a:r>
            <a:r>
              <a:rPr lang="en-US" altLang="zh-CN" dirty="0" smtClean="0"/>
              <a:t>and labor </a:t>
            </a:r>
            <a:r>
              <a:rPr lang="en-US" altLang="zh-CN" dirty="0"/>
              <a:t>that produce </a:t>
            </a:r>
            <a:r>
              <a:rPr lang="en-US" altLang="zh-CN" dirty="0">
                <a:solidFill>
                  <a:srgbClr val="FF0000"/>
                </a:solidFill>
              </a:rPr>
              <a:t>one</a:t>
            </a:r>
            <a:r>
              <a:rPr lang="en-US" altLang="zh-CN" dirty="0"/>
              <a:t> unit of output</a:t>
            </a:r>
          </a:p>
          <a:p>
            <a:pPr marL="114300" indent="0" algn="ctr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altLang="zh-CN" b="1" dirty="0"/>
              <a:t>F (</a:t>
            </a:r>
            <a:r>
              <a:rPr lang="en-US" altLang="zh-CN" b="1" u="sng" dirty="0" smtClean="0"/>
              <a:t>K</a:t>
            </a:r>
            <a:r>
              <a:rPr lang="en-US" altLang="zh-CN" b="1" dirty="0" smtClean="0"/>
              <a:t>, </a:t>
            </a:r>
            <a:r>
              <a:rPr lang="en-US" altLang="zh-CN" b="1" u="sng" dirty="0" smtClean="0"/>
              <a:t>L</a:t>
            </a:r>
            <a:r>
              <a:rPr lang="en-US" altLang="zh-CN" b="1" dirty="0"/>
              <a:t>) = </a:t>
            </a:r>
            <a:r>
              <a:rPr lang="en-US" altLang="zh-CN" b="1" dirty="0" smtClean="0"/>
              <a:t>1</a:t>
            </a:r>
          </a:p>
          <a:p>
            <a:r>
              <a:rPr lang="en-US" altLang="zh-CN" dirty="0" smtClean="0"/>
              <a:t>Profits </a:t>
            </a:r>
            <a:r>
              <a:rPr lang="en-US" altLang="zh-CN" dirty="0"/>
              <a:t>associated with this input combination </a:t>
            </a:r>
            <a:r>
              <a:rPr lang="en-US" altLang="zh-CN" dirty="0" smtClean="0"/>
              <a:t>are</a:t>
            </a:r>
          </a:p>
          <a:p>
            <a:pPr marL="114300" indent="0" algn="ctr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altLang="zh-CN" b="1" dirty="0"/>
              <a:t>π(1)=pF (</a:t>
            </a:r>
            <a:r>
              <a:rPr lang="en-US" altLang="zh-CN" b="1" u="sng" dirty="0"/>
              <a:t>K</a:t>
            </a:r>
            <a:r>
              <a:rPr lang="en-US" altLang="zh-CN" b="1" dirty="0"/>
              <a:t>, </a:t>
            </a:r>
            <a:r>
              <a:rPr lang="en-US" altLang="zh-CN" b="1" u="sng" dirty="0"/>
              <a:t>L</a:t>
            </a:r>
            <a:r>
              <a:rPr lang="en-US" altLang="zh-CN" b="1" dirty="0"/>
              <a:t>) – </a:t>
            </a:r>
            <a:r>
              <a:rPr lang="en-US" altLang="zh-CN" b="1" dirty="0" err="1"/>
              <a:t>r</a:t>
            </a:r>
            <a:r>
              <a:rPr lang="en-US" altLang="zh-CN" b="1" u="sng" dirty="0" err="1"/>
              <a:t>K</a:t>
            </a:r>
            <a:r>
              <a:rPr lang="en-US" altLang="zh-CN" b="1" dirty="0"/>
              <a:t> – </a:t>
            </a:r>
            <a:r>
              <a:rPr lang="en-US" altLang="zh-CN" b="1" dirty="0" err="1"/>
              <a:t>w</a:t>
            </a:r>
            <a:r>
              <a:rPr lang="en-US" altLang="zh-CN" b="1" u="sng" dirty="0" err="1"/>
              <a:t>L</a:t>
            </a:r>
            <a:r>
              <a:rPr lang="en-US" altLang="zh-CN" b="1" dirty="0"/>
              <a:t> =p – </a:t>
            </a:r>
            <a:r>
              <a:rPr lang="en-US" altLang="zh-CN" b="1" dirty="0" err="1"/>
              <a:t>r</a:t>
            </a:r>
            <a:r>
              <a:rPr lang="en-US" altLang="zh-CN" b="1" u="sng" dirty="0" err="1"/>
              <a:t>K</a:t>
            </a:r>
            <a:r>
              <a:rPr lang="en-US" altLang="zh-CN" b="1" dirty="0"/>
              <a:t> – </a:t>
            </a:r>
            <a:r>
              <a:rPr lang="en-US" altLang="zh-CN" b="1" dirty="0" err="1"/>
              <a:t>w</a:t>
            </a:r>
            <a:r>
              <a:rPr lang="en-US" altLang="zh-CN" b="1" u="sng" dirty="0" err="1"/>
              <a:t>L</a:t>
            </a:r>
            <a:r>
              <a:rPr lang="en-US" altLang="zh-CN" b="1" dirty="0"/>
              <a:t> </a:t>
            </a:r>
          </a:p>
          <a:p>
            <a:r>
              <a:rPr lang="en-US" altLang="zh-CN" dirty="0" smtClean="0"/>
              <a:t>CRS: output </a:t>
            </a:r>
            <a:r>
              <a:rPr lang="en-US" altLang="zh-CN" b="1" dirty="0" smtClean="0"/>
              <a:t>Q</a:t>
            </a:r>
            <a:r>
              <a:rPr lang="en-US" altLang="zh-CN" dirty="0" smtClean="0"/>
              <a:t> can be produced with </a:t>
            </a:r>
            <a:r>
              <a:rPr lang="en-US" altLang="zh-CN" b="1" dirty="0" smtClean="0"/>
              <a:t>Q</a:t>
            </a:r>
            <a:r>
              <a:rPr lang="en-US" altLang="zh-CN" b="1" u="sng" dirty="0" smtClean="0"/>
              <a:t>K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and </a:t>
            </a:r>
            <a:r>
              <a:rPr lang="en-US" altLang="zh-CN" b="1" dirty="0" smtClean="0"/>
              <a:t>Q</a:t>
            </a:r>
            <a:r>
              <a:rPr lang="en-US" altLang="zh-CN" b="1" u="sng" dirty="0" smtClean="0"/>
              <a:t>L</a:t>
            </a:r>
          </a:p>
          <a:p>
            <a:r>
              <a:rPr lang="en-US" altLang="zh-CN" dirty="0"/>
              <a:t>P</a:t>
            </a:r>
            <a:r>
              <a:rPr lang="en-US" altLang="zh-CN" dirty="0" smtClean="0"/>
              <a:t>rofits </a:t>
            </a:r>
            <a:r>
              <a:rPr lang="en-US" altLang="zh-CN" dirty="0"/>
              <a:t>at any scale of operations </a:t>
            </a:r>
            <a:r>
              <a:rPr lang="en-US" altLang="zh-CN" b="1" dirty="0" smtClean="0"/>
              <a:t>Q</a:t>
            </a:r>
            <a:r>
              <a:rPr lang="en-US" altLang="zh-CN" dirty="0" smtClean="0"/>
              <a:t>:</a:t>
            </a:r>
          </a:p>
          <a:p>
            <a:pPr marL="114300" indent="0" algn="ctr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altLang="zh-CN" b="1" dirty="0" smtClean="0"/>
              <a:t>π(Q)=</a:t>
            </a:r>
            <a:r>
              <a:rPr lang="en-US" altLang="zh-CN" b="1" dirty="0" err="1" smtClean="0"/>
              <a:t>pQ</a:t>
            </a:r>
            <a:r>
              <a:rPr lang="en-US" altLang="zh-CN" b="1" dirty="0" smtClean="0"/>
              <a:t> </a:t>
            </a:r>
            <a:r>
              <a:rPr lang="en-US" altLang="zh-CN" b="1" dirty="0"/>
              <a:t>– </a:t>
            </a:r>
            <a:r>
              <a:rPr lang="en-US" altLang="zh-CN" b="1" dirty="0" err="1" smtClean="0"/>
              <a:t>rQ</a:t>
            </a:r>
            <a:r>
              <a:rPr lang="en-US" altLang="zh-CN" b="1" u="sng" dirty="0" err="1" smtClean="0"/>
              <a:t>K</a:t>
            </a:r>
            <a:r>
              <a:rPr lang="en-US" altLang="zh-CN" b="1" dirty="0" smtClean="0"/>
              <a:t> </a:t>
            </a:r>
            <a:r>
              <a:rPr lang="en-US" altLang="zh-CN" b="1" dirty="0"/>
              <a:t>– </a:t>
            </a:r>
            <a:r>
              <a:rPr lang="en-US" altLang="zh-CN" b="1" dirty="0" err="1" smtClean="0"/>
              <a:t>wQ</a:t>
            </a:r>
            <a:r>
              <a:rPr lang="en-US" altLang="zh-CN" b="1" u="sng" dirty="0" err="1" smtClean="0"/>
              <a:t>L</a:t>
            </a:r>
            <a:r>
              <a:rPr lang="en-US" altLang="zh-CN" b="1" dirty="0" smtClean="0"/>
              <a:t> = Q</a:t>
            </a:r>
            <a:r>
              <a:rPr lang="en-US" altLang="zh-CN" b="1" dirty="0"/>
              <a:t>π(1)</a:t>
            </a:r>
            <a:endParaRPr kumimoji="1" lang="en-US" altLang="zh-CN" u="sng" dirty="0" smtClean="0"/>
          </a:p>
          <a:p>
            <a:r>
              <a:rPr kumimoji="1" lang="en-US" altLang="zh-CN" dirty="0" smtClean="0"/>
              <a:t>Thus, we only need to study how input requirements for unit production, </a:t>
            </a:r>
            <a:r>
              <a:rPr kumimoji="1" lang="en-US" altLang="zh-CN" b="1" u="sng" dirty="0" smtClean="0"/>
              <a:t>K</a:t>
            </a:r>
            <a:r>
              <a:rPr kumimoji="1" lang="en-US" altLang="zh-CN" dirty="0" smtClean="0"/>
              <a:t> &amp; </a:t>
            </a:r>
            <a:r>
              <a:rPr kumimoji="1" lang="en-US" altLang="zh-CN" b="1" u="sng" dirty="0" smtClean="0"/>
              <a:t>L</a:t>
            </a:r>
            <a:r>
              <a:rPr kumimoji="1" lang="en-US" altLang="zh-CN" dirty="0" smtClean="0"/>
              <a:t>, are determined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617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Basic setup</a:t>
            </a:r>
            <a:endParaRPr kumimoji="1" lang="zh-CN" altLang="en-US" dirty="0"/>
          </a:p>
        </p:txBody>
      </p: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0" y="1852613"/>
            <a:ext cx="5105400" cy="4533901"/>
            <a:chOff x="0" y="1167"/>
            <a:chExt cx="3216" cy="2856"/>
          </a:xfrm>
        </p:grpSpPr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576" y="1227"/>
              <a:ext cx="0" cy="25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576" y="3792"/>
              <a:ext cx="26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0" y="1167"/>
              <a:ext cx="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/>
                <a:t>Capital</a:t>
              </a:r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2592" y="3792"/>
              <a:ext cx="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/>
                <a:t>Labour</a:t>
              </a:r>
            </a:p>
          </p:txBody>
        </p:sp>
      </p:grp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5486400" y="1803381"/>
            <a:ext cx="3657600" cy="3206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Isoquant:</a:t>
            </a:r>
            <a:r>
              <a:rPr lang="en-US" sz="2000" dirty="0" smtClean="0">
                <a:solidFill>
                  <a:srgbClr val="000000"/>
                </a:solidFill>
              </a:rPr>
              <a:t> different combinations of </a:t>
            </a:r>
            <a:r>
              <a:rPr lang="en-US" sz="2000" b="1" dirty="0" smtClean="0">
                <a:solidFill>
                  <a:srgbClr val="000000"/>
                </a:solidFill>
              </a:rPr>
              <a:t>K</a:t>
            </a:r>
            <a:r>
              <a:rPr lang="en-US" sz="2000" dirty="0" smtClean="0">
                <a:solidFill>
                  <a:srgbClr val="000000"/>
                </a:solidFill>
              </a:rPr>
              <a:t> &amp; </a:t>
            </a:r>
            <a:r>
              <a:rPr lang="en-US" sz="2000" b="1" dirty="0" smtClean="0">
                <a:solidFill>
                  <a:srgbClr val="000000"/>
                </a:solidFill>
              </a:rPr>
              <a:t>L</a:t>
            </a:r>
            <a:r>
              <a:rPr lang="en-US" sz="2000" dirty="0" smtClean="0">
                <a:solidFill>
                  <a:srgbClr val="000000"/>
                </a:solidFill>
              </a:rPr>
              <a:t> that produce the same output </a:t>
            </a:r>
            <a:r>
              <a:rPr lang="en-US" sz="2000" b="1" dirty="0" smtClean="0">
                <a:solidFill>
                  <a:srgbClr val="000000"/>
                </a:solidFill>
              </a:rPr>
              <a:t>Q</a:t>
            </a:r>
          </a:p>
          <a:p>
            <a:pPr algn="l">
              <a:lnSpc>
                <a:spcPct val="150000"/>
              </a:lnSpc>
              <a:buFontTx/>
              <a:buChar char="•"/>
            </a:pPr>
            <a:endParaRPr lang="en-US" sz="2000" dirty="0" smtClean="0">
              <a:solidFill>
                <a:srgbClr val="000000"/>
              </a:solidFill>
            </a:endParaRP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n-US" sz="2000" b="1" dirty="0" smtClean="0">
                <a:solidFill>
                  <a:srgbClr val="000000"/>
                </a:solidFill>
              </a:rPr>
              <a:t>F(K,L)</a:t>
            </a:r>
            <a:r>
              <a:rPr lang="en-US" sz="2000" dirty="0" smtClean="0">
                <a:solidFill>
                  <a:srgbClr val="000000"/>
                </a:solidFill>
              </a:rPr>
              <a:t> determines the 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shape of isoquants</a:t>
            </a:r>
            <a:r>
              <a:rPr lang="en-US" altLang="zh-CN" sz="2000" dirty="0" smtClean="0">
                <a:solidFill>
                  <a:srgbClr val="000000"/>
                </a:solidFill>
              </a:rPr>
              <a:t/>
            </a:r>
            <a:br>
              <a:rPr lang="en-US" altLang="zh-CN" sz="2000" dirty="0" smtClean="0">
                <a:solidFill>
                  <a:srgbClr val="000000"/>
                </a:solidFill>
              </a:rPr>
            </a:br>
            <a:r>
              <a:rPr lang="en-US" altLang="zh-CN" sz="20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zh-CN" sz="2000" dirty="0" smtClean="0">
                <a:solidFill>
                  <a:srgbClr val="000000"/>
                </a:solidFill>
                <a:ea typeface="Wingdings"/>
                <a:cs typeface="Wingdings"/>
                <a:sym typeface="Wingdings"/>
              </a:rPr>
              <a:t> normally bowed inward</a:t>
            </a:r>
            <a:endParaRPr lang="nl-NL" altLang="zh-CN" dirty="0"/>
          </a:p>
        </p:txBody>
      </p:sp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1190090" y="1955784"/>
            <a:ext cx="3943350" cy="3748088"/>
            <a:chOff x="672" y="672"/>
            <a:chExt cx="2484" cy="2361"/>
          </a:xfrm>
        </p:grpSpPr>
        <p:grpSp>
          <p:nvGrpSpPr>
            <p:cNvPr id="24" name="Group 32"/>
            <p:cNvGrpSpPr>
              <a:grpSpLocks/>
            </p:cNvGrpSpPr>
            <p:nvPr/>
          </p:nvGrpSpPr>
          <p:grpSpPr bwMode="auto">
            <a:xfrm>
              <a:off x="672" y="672"/>
              <a:ext cx="2484" cy="2361"/>
              <a:chOff x="672" y="672"/>
              <a:chExt cx="2484" cy="2361"/>
            </a:xfrm>
          </p:grpSpPr>
          <p:sp>
            <p:nvSpPr>
              <p:cNvPr id="26" name="Freeform 27"/>
              <p:cNvSpPr>
                <a:spLocks/>
              </p:cNvSpPr>
              <p:nvPr/>
            </p:nvSpPr>
            <p:spPr bwMode="auto">
              <a:xfrm>
                <a:off x="672" y="672"/>
                <a:ext cx="2484" cy="2361"/>
              </a:xfrm>
              <a:custGeom>
                <a:avLst/>
                <a:gdLst>
                  <a:gd name="T0" fmla="*/ 0 w 2484"/>
                  <a:gd name="T1" fmla="*/ 0 h 2361"/>
                  <a:gd name="T2" fmla="*/ 27 w 2484"/>
                  <a:gd name="T3" fmla="*/ 198 h 2361"/>
                  <a:gd name="T4" fmla="*/ 57 w 2484"/>
                  <a:gd name="T5" fmla="*/ 468 h 2361"/>
                  <a:gd name="T6" fmla="*/ 92 w 2484"/>
                  <a:gd name="T7" fmla="*/ 750 h 2361"/>
                  <a:gd name="T8" fmla="*/ 157 w 2484"/>
                  <a:gd name="T9" fmla="*/ 1050 h 2361"/>
                  <a:gd name="T10" fmla="*/ 239 w 2484"/>
                  <a:gd name="T11" fmla="*/ 1291 h 2361"/>
                  <a:gd name="T12" fmla="*/ 392 w 2484"/>
                  <a:gd name="T13" fmla="*/ 1579 h 2361"/>
                  <a:gd name="T14" fmla="*/ 615 w 2484"/>
                  <a:gd name="T15" fmla="*/ 1802 h 2361"/>
                  <a:gd name="T16" fmla="*/ 856 w 2484"/>
                  <a:gd name="T17" fmla="*/ 1967 h 2361"/>
                  <a:gd name="T18" fmla="*/ 1144 w 2484"/>
                  <a:gd name="T19" fmla="*/ 2085 h 2361"/>
                  <a:gd name="T20" fmla="*/ 1532 w 2484"/>
                  <a:gd name="T21" fmla="*/ 2202 h 2361"/>
                  <a:gd name="T22" fmla="*/ 1920 w 2484"/>
                  <a:gd name="T23" fmla="*/ 2273 h 2361"/>
                  <a:gd name="T24" fmla="*/ 2308 w 2484"/>
                  <a:gd name="T25" fmla="*/ 2343 h 2361"/>
                  <a:gd name="T26" fmla="*/ 2484 w 2484"/>
                  <a:gd name="T27" fmla="*/ 2361 h 23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484" h="2361">
                    <a:moveTo>
                      <a:pt x="0" y="0"/>
                    </a:moveTo>
                    <a:cubicBezTo>
                      <a:pt x="9" y="60"/>
                      <a:pt x="18" y="120"/>
                      <a:pt x="27" y="198"/>
                    </a:cubicBezTo>
                    <a:cubicBezTo>
                      <a:pt x="36" y="276"/>
                      <a:pt x="46" y="376"/>
                      <a:pt x="57" y="468"/>
                    </a:cubicBezTo>
                    <a:cubicBezTo>
                      <a:pt x="68" y="560"/>
                      <a:pt x="75" y="653"/>
                      <a:pt x="92" y="750"/>
                    </a:cubicBezTo>
                    <a:cubicBezTo>
                      <a:pt x="109" y="847"/>
                      <a:pt x="132" y="960"/>
                      <a:pt x="157" y="1050"/>
                    </a:cubicBezTo>
                    <a:cubicBezTo>
                      <a:pt x="182" y="1140"/>
                      <a:pt x="200" y="1203"/>
                      <a:pt x="239" y="1291"/>
                    </a:cubicBezTo>
                    <a:cubicBezTo>
                      <a:pt x="278" y="1379"/>
                      <a:pt x="329" y="1494"/>
                      <a:pt x="392" y="1579"/>
                    </a:cubicBezTo>
                    <a:cubicBezTo>
                      <a:pt x="455" y="1664"/>
                      <a:pt x="538" y="1737"/>
                      <a:pt x="615" y="1802"/>
                    </a:cubicBezTo>
                    <a:cubicBezTo>
                      <a:pt x="692" y="1867"/>
                      <a:pt x="768" y="1920"/>
                      <a:pt x="856" y="1967"/>
                    </a:cubicBezTo>
                    <a:cubicBezTo>
                      <a:pt x="944" y="2014"/>
                      <a:pt x="1032" y="2046"/>
                      <a:pt x="1144" y="2085"/>
                    </a:cubicBezTo>
                    <a:cubicBezTo>
                      <a:pt x="1256" y="2124"/>
                      <a:pt x="1403" y="2171"/>
                      <a:pt x="1532" y="2202"/>
                    </a:cubicBezTo>
                    <a:cubicBezTo>
                      <a:pt x="1661" y="2233"/>
                      <a:pt x="1791" y="2250"/>
                      <a:pt x="1920" y="2273"/>
                    </a:cubicBezTo>
                    <a:cubicBezTo>
                      <a:pt x="2049" y="2296"/>
                      <a:pt x="2214" y="2328"/>
                      <a:pt x="2308" y="2343"/>
                    </a:cubicBezTo>
                    <a:cubicBezTo>
                      <a:pt x="2402" y="2358"/>
                      <a:pt x="2443" y="2359"/>
                      <a:pt x="2484" y="2361"/>
                    </a:cubicBezTo>
                  </a:path>
                </a:pathLst>
              </a:custGeom>
              <a:solidFill>
                <a:srgbClr val="CCFFFF"/>
              </a:solidFill>
              <a:ln w="2857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" name="AutoShape 28"/>
              <p:cNvSpPr>
                <a:spLocks noChangeArrowheads="1"/>
              </p:cNvSpPr>
              <p:nvPr/>
            </p:nvSpPr>
            <p:spPr bwMode="auto">
              <a:xfrm rot="10800000">
                <a:off x="672" y="672"/>
                <a:ext cx="2448" cy="2352"/>
              </a:xfrm>
              <a:prstGeom prst="rtTriangle">
                <a:avLst/>
              </a:prstGeom>
              <a:solidFill>
                <a:srgbClr val="CCFF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5" name="Text Box 33"/>
            <p:cNvSpPr txBox="1">
              <a:spLocks noChangeArrowheads="1"/>
            </p:cNvSpPr>
            <p:nvPr/>
          </p:nvSpPr>
          <p:spPr bwMode="auto">
            <a:xfrm>
              <a:off x="1567" y="2472"/>
              <a:ext cx="67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 smtClean="0"/>
                <a:t>Isoquant</a:t>
              </a:r>
              <a:endParaRPr lang="en-US" dirty="0"/>
            </a:p>
          </p:txBody>
        </p:sp>
      </p:grpSp>
      <p:sp>
        <p:nvSpPr>
          <p:cNvPr id="28" name="Freeform 17"/>
          <p:cNvSpPr>
            <a:spLocks/>
          </p:cNvSpPr>
          <p:nvPr/>
        </p:nvSpPr>
        <p:spPr bwMode="auto">
          <a:xfrm>
            <a:off x="1100666" y="2737889"/>
            <a:ext cx="3821113" cy="3135313"/>
          </a:xfrm>
          <a:custGeom>
            <a:avLst/>
            <a:gdLst>
              <a:gd name="T0" fmla="*/ 0 w 2407"/>
              <a:gd name="T1" fmla="*/ 0 h 1975"/>
              <a:gd name="T2" fmla="*/ 7 w 2407"/>
              <a:gd name="T3" fmla="*/ 185 h 1975"/>
              <a:gd name="T4" fmla="*/ 34 w 2407"/>
              <a:gd name="T5" fmla="*/ 562 h 1975"/>
              <a:gd name="T6" fmla="*/ 110 w 2407"/>
              <a:gd name="T7" fmla="*/ 960 h 1975"/>
              <a:gd name="T8" fmla="*/ 233 w 2407"/>
              <a:gd name="T9" fmla="*/ 1282 h 1975"/>
              <a:gd name="T10" fmla="*/ 411 w 2407"/>
              <a:gd name="T11" fmla="*/ 1488 h 1975"/>
              <a:gd name="T12" fmla="*/ 679 w 2407"/>
              <a:gd name="T13" fmla="*/ 1666 h 1975"/>
              <a:gd name="T14" fmla="*/ 1001 w 2407"/>
              <a:gd name="T15" fmla="*/ 1769 h 1975"/>
              <a:gd name="T16" fmla="*/ 1351 w 2407"/>
              <a:gd name="T17" fmla="*/ 1851 h 1975"/>
              <a:gd name="T18" fmla="*/ 1783 w 2407"/>
              <a:gd name="T19" fmla="*/ 1913 h 1975"/>
              <a:gd name="T20" fmla="*/ 2277 w 2407"/>
              <a:gd name="T21" fmla="*/ 1961 h 1975"/>
              <a:gd name="T22" fmla="*/ 2407 w 2407"/>
              <a:gd name="T23" fmla="*/ 1975 h 197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07" h="1975">
                <a:moveTo>
                  <a:pt x="0" y="0"/>
                </a:moveTo>
                <a:cubicBezTo>
                  <a:pt x="0" y="45"/>
                  <a:pt x="1" y="91"/>
                  <a:pt x="7" y="185"/>
                </a:cubicBezTo>
                <a:cubicBezTo>
                  <a:pt x="13" y="279"/>
                  <a:pt x="17" y="433"/>
                  <a:pt x="34" y="562"/>
                </a:cubicBezTo>
                <a:cubicBezTo>
                  <a:pt x="51" y="691"/>
                  <a:pt x="77" y="840"/>
                  <a:pt x="110" y="960"/>
                </a:cubicBezTo>
                <a:cubicBezTo>
                  <a:pt x="143" y="1080"/>
                  <a:pt x="183" y="1194"/>
                  <a:pt x="233" y="1282"/>
                </a:cubicBezTo>
                <a:cubicBezTo>
                  <a:pt x="283" y="1370"/>
                  <a:pt x="337" y="1424"/>
                  <a:pt x="411" y="1488"/>
                </a:cubicBezTo>
                <a:cubicBezTo>
                  <a:pt x="485" y="1552"/>
                  <a:pt x="581" y="1619"/>
                  <a:pt x="679" y="1666"/>
                </a:cubicBezTo>
                <a:cubicBezTo>
                  <a:pt x="777" y="1713"/>
                  <a:pt x="889" y="1738"/>
                  <a:pt x="1001" y="1769"/>
                </a:cubicBezTo>
                <a:cubicBezTo>
                  <a:pt x="1113" y="1800"/>
                  <a:pt x="1221" y="1827"/>
                  <a:pt x="1351" y="1851"/>
                </a:cubicBezTo>
                <a:cubicBezTo>
                  <a:pt x="1481" y="1875"/>
                  <a:pt x="1629" y="1895"/>
                  <a:pt x="1783" y="1913"/>
                </a:cubicBezTo>
                <a:cubicBezTo>
                  <a:pt x="1937" y="1931"/>
                  <a:pt x="2173" y="1951"/>
                  <a:pt x="2277" y="1961"/>
                </a:cubicBezTo>
                <a:cubicBezTo>
                  <a:pt x="2381" y="1971"/>
                  <a:pt x="2394" y="1973"/>
                  <a:pt x="2407" y="1975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1253063" y="1955784"/>
            <a:ext cx="62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Q=</a:t>
            </a:r>
            <a:r>
              <a:rPr lang="en-US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2065881" y="5520448"/>
            <a:ext cx="819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Q=0.7</a:t>
            </a:r>
          </a:p>
        </p:txBody>
      </p:sp>
      <p:sp>
        <p:nvSpPr>
          <p:cNvPr id="3" name="Rectangle 2"/>
          <p:cNvSpPr/>
          <p:nvPr/>
        </p:nvSpPr>
        <p:spPr>
          <a:xfrm>
            <a:off x="5222864" y="5291192"/>
            <a:ext cx="3715653" cy="1017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Slope </a:t>
            </a:r>
            <a:r>
              <a:rPr lang="fi-FI" dirty="0" smtClean="0">
                <a:sym typeface="Wingdings" panose="05000000000000000000" pitchFamily="2" charset="2"/>
              </a:rPr>
              <a:t> </a:t>
            </a:r>
            <a:r>
              <a:rPr lang="fi-FI" dirty="0" err="1" smtClean="0">
                <a:sym typeface="Wingdings" panose="05000000000000000000" pitchFamily="2" charset="2"/>
              </a:rPr>
              <a:t>Diminishing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M</a:t>
            </a:r>
            <a:r>
              <a:rPr lang="fi-FI" dirty="0" err="1" smtClean="0">
                <a:sym typeface="Wingdings" panose="05000000000000000000" pitchFamily="2" charset="2"/>
              </a:rPr>
              <a:t>arginal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Rate</a:t>
            </a:r>
            <a:r>
              <a:rPr lang="fi-FI" dirty="0" smtClean="0">
                <a:sym typeface="Wingdings" panose="05000000000000000000" pitchFamily="2" charset="2"/>
              </a:rPr>
              <a:t> of </a:t>
            </a:r>
            <a:r>
              <a:rPr lang="fi-FI" dirty="0" err="1" smtClean="0">
                <a:sym typeface="Wingdings" panose="05000000000000000000" pitchFamily="2" charset="2"/>
              </a:rPr>
              <a:t>Substitution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758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Basic setup</a:t>
            </a:r>
            <a:endParaRPr kumimoji="1" lang="zh-CN" altLang="en-US" dirty="0"/>
          </a:p>
        </p:txBody>
      </p: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0" y="1785931"/>
            <a:ext cx="5105400" cy="4956176"/>
            <a:chOff x="0" y="901"/>
            <a:chExt cx="3216" cy="3122"/>
          </a:xfrm>
        </p:grpSpPr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576" y="901"/>
              <a:ext cx="0" cy="28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576" y="3792"/>
              <a:ext cx="26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0" y="903"/>
              <a:ext cx="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dirty="0"/>
                <a:t>Capital</a:t>
              </a:r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2592" y="3792"/>
              <a:ext cx="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/>
                <a:t>Labour</a:t>
              </a:r>
            </a:p>
          </p:txBody>
        </p:sp>
      </p:grp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5486400" y="1803381"/>
            <a:ext cx="3429000" cy="4129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5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Production costs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b="1" dirty="0" smtClean="0">
                <a:solidFill>
                  <a:srgbClr val="000000"/>
                </a:solidFill>
              </a:rPr>
              <a:t>c = </a:t>
            </a:r>
            <a:r>
              <a:rPr lang="en-US" sz="2000" b="1" dirty="0" err="1" smtClean="0">
                <a:solidFill>
                  <a:srgbClr val="000000"/>
                </a:solidFill>
              </a:rPr>
              <a:t>rK</a:t>
            </a:r>
            <a:r>
              <a:rPr lang="en-US" sz="2000" b="1" dirty="0" smtClean="0">
                <a:solidFill>
                  <a:srgbClr val="000000"/>
                </a:solidFill>
              </a:rPr>
              <a:t> + </a:t>
            </a:r>
            <a:r>
              <a:rPr lang="en-US" sz="2000" b="1" dirty="0" err="1" smtClean="0">
                <a:solidFill>
                  <a:srgbClr val="000000"/>
                </a:solidFill>
              </a:rPr>
              <a:t>wL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algn="l">
              <a:lnSpc>
                <a:spcPct val="150000"/>
              </a:lnSpc>
              <a:buFontTx/>
              <a:buChar char="•"/>
            </a:pPr>
            <a:endParaRPr lang="en-US" sz="2000" dirty="0" smtClean="0">
              <a:solidFill>
                <a:srgbClr val="000000"/>
              </a:solidFill>
            </a:endParaRP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Isocost</a:t>
            </a:r>
            <a:r>
              <a:rPr lang="en-US" altLang="zh-CN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altLang="zh-CN" sz="2000" dirty="0" smtClean="0">
                <a:solidFill>
                  <a:srgbClr val="000000"/>
                </a:solidFill>
              </a:rPr>
              <a:t>different combinations of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K</a:t>
            </a:r>
            <a:r>
              <a:rPr lang="en-US" altLang="zh-CN" sz="2000" dirty="0" smtClean="0">
                <a:solidFill>
                  <a:srgbClr val="000000"/>
                </a:solidFill>
              </a:rPr>
              <a:t> &amp;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L</a:t>
            </a:r>
            <a:r>
              <a:rPr lang="en-US" altLang="zh-CN" sz="2000" dirty="0" smtClean="0">
                <a:solidFill>
                  <a:srgbClr val="000000"/>
                </a:solidFill>
              </a:rPr>
              <a:t> that incur the same cost</a:t>
            </a:r>
          </a:p>
          <a:p>
            <a:pPr algn="l">
              <a:lnSpc>
                <a:spcPct val="150000"/>
              </a:lnSpc>
              <a:buFontTx/>
              <a:buChar char="•"/>
            </a:pPr>
            <a:endParaRPr lang="en-US" altLang="zh-CN" sz="2000" dirty="0">
              <a:solidFill>
                <a:srgbClr val="000000"/>
              </a:solidFill>
            </a:endParaRP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Straight line </a:t>
            </a:r>
            <a:r>
              <a:rPr lang="en-US" altLang="zh-CN" sz="2000" dirty="0">
                <a:solidFill>
                  <a:srgbClr val="000000"/>
                </a:solidFill>
              </a:rPr>
              <a:t/>
            </a:r>
            <a:br>
              <a:rPr lang="en-US" altLang="zh-CN" sz="2000" dirty="0">
                <a:solidFill>
                  <a:srgbClr val="000000"/>
                </a:solidFill>
              </a:rPr>
            </a:br>
            <a:r>
              <a:rPr lang="en-US" altLang="zh-CN" sz="2000" b="1" dirty="0" smtClean="0">
                <a:solidFill>
                  <a:srgbClr val="000000"/>
                </a:solidFill>
              </a:rPr>
              <a:t>slope = -(w/r)</a:t>
            </a:r>
            <a:endParaRPr lang="nl-NL" altLang="zh-CN" b="1" dirty="0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914400" y="3081860"/>
            <a:ext cx="2971800" cy="3276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Line 28"/>
          <p:cNvSpPr>
            <a:spLocks noChangeShapeType="1"/>
          </p:cNvSpPr>
          <p:nvPr/>
        </p:nvSpPr>
        <p:spPr bwMode="auto">
          <a:xfrm>
            <a:off x="914400" y="2777060"/>
            <a:ext cx="3276600" cy="3581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9" name="Group 33"/>
          <p:cNvGrpSpPr>
            <a:grpSpLocks/>
          </p:cNvGrpSpPr>
          <p:nvPr/>
        </p:nvGrpSpPr>
        <p:grpSpPr bwMode="auto">
          <a:xfrm>
            <a:off x="942970" y="2032523"/>
            <a:ext cx="3894138" cy="4325938"/>
            <a:chOff x="594" y="1067"/>
            <a:chExt cx="2453" cy="2725"/>
          </a:xfrm>
        </p:grpSpPr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594" y="1067"/>
              <a:ext cx="2453" cy="27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 rot="2946885">
              <a:off x="1155" y="1842"/>
              <a:ext cx="78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FF0000"/>
                  </a:solidFill>
                </a:rPr>
                <a:t>slope = -w/r</a:t>
              </a:r>
            </a:p>
          </p:txBody>
        </p:sp>
      </p:grp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3457553" y="4627021"/>
            <a:ext cx="915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 err="1" smtClean="0"/>
              <a:t>Isocost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72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17505</TotalTime>
  <Words>1856</Words>
  <Application>Microsoft Office PowerPoint</Application>
  <PresentationFormat>On-screen Show (4:3)</PresentationFormat>
  <Paragraphs>418</Paragraphs>
  <Slides>40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微软雅黑</vt:lpstr>
      <vt:lpstr>ＭＳ ゴシック</vt:lpstr>
      <vt:lpstr>ＭＳ Ｐゴシック</vt:lpstr>
      <vt:lpstr>宋体</vt:lpstr>
      <vt:lpstr>Arial</vt:lpstr>
      <vt:lpstr>Book Antiqua</vt:lpstr>
      <vt:lpstr>Calibri</vt:lpstr>
      <vt:lpstr>Century Gothic</vt:lpstr>
      <vt:lpstr>Symbol</vt:lpstr>
      <vt:lpstr>Wingdings</vt:lpstr>
      <vt:lpstr>Apothecary</vt:lpstr>
      <vt:lpstr>Relative factor abundance </vt:lpstr>
      <vt:lpstr>Ricardian model recall</vt:lpstr>
      <vt:lpstr>Assumptions of the Ricardian technology model</vt:lpstr>
      <vt:lpstr>Assumptions of  heckscher-ohlin model</vt:lpstr>
      <vt:lpstr>intuitions of H-O model</vt:lpstr>
      <vt:lpstr>Outline</vt:lpstr>
      <vt:lpstr>Basic setup</vt:lpstr>
      <vt:lpstr>Basic setup</vt:lpstr>
      <vt:lpstr>Basic setup</vt:lpstr>
      <vt:lpstr>Basic setup</vt:lpstr>
      <vt:lpstr>Factor price equalization</vt:lpstr>
      <vt:lpstr>Factor price equalization</vt:lpstr>
      <vt:lpstr>Factor price equalization</vt:lpstr>
      <vt:lpstr>Factor price equalization</vt:lpstr>
      <vt:lpstr>Factor price equalization</vt:lpstr>
      <vt:lpstr>Factor price equalization</vt:lpstr>
      <vt:lpstr>Stolper-samuelson theorem</vt:lpstr>
      <vt:lpstr>Stolper-samuelson theorem</vt:lpstr>
      <vt:lpstr>Stolper-samuelson theorem</vt:lpstr>
      <vt:lpstr>Stolper-samuelson theorem</vt:lpstr>
      <vt:lpstr>Rybczynski theorem</vt:lpstr>
      <vt:lpstr>Rybczynski theorem</vt:lpstr>
      <vt:lpstr>Rybczynski theorem</vt:lpstr>
      <vt:lpstr>Rybczynski theorem</vt:lpstr>
      <vt:lpstr>heckscher-ohlin theorem</vt:lpstr>
      <vt:lpstr>heckscher-ohlin theorem</vt:lpstr>
      <vt:lpstr>heckscher-ohlin theorem</vt:lpstr>
      <vt:lpstr>heckscher-ohlin theorem</vt:lpstr>
      <vt:lpstr>PowerPoint Presentation</vt:lpstr>
      <vt:lpstr>heckscher-ohlin theorem</vt:lpstr>
      <vt:lpstr>PowerPoint Presentation</vt:lpstr>
      <vt:lpstr>heckscher-ohlin theorem</vt:lpstr>
      <vt:lpstr>Empirical evidence</vt:lpstr>
      <vt:lpstr>Empirical evidence</vt:lpstr>
      <vt:lpstr>Empirical evidence</vt:lpstr>
      <vt:lpstr>PowerPoint Presentation</vt:lpstr>
      <vt:lpstr>Empirical evidence</vt:lpstr>
      <vt:lpstr>Empirical evidence</vt:lpstr>
      <vt:lpstr>Conclusion</vt:lpstr>
      <vt:lpstr>areas for future work</vt:lpstr>
    </vt:vector>
  </TitlesOfParts>
  <Company>Aalto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Microfinance </dc:title>
  <dc:creator>Yao</dc:creator>
  <cp:lastModifiedBy>Ledyaeva Svetlana</cp:lastModifiedBy>
  <cp:revision>324</cp:revision>
  <dcterms:created xsi:type="dcterms:W3CDTF">2014-02-23T08:11:33Z</dcterms:created>
  <dcterms:modified xsi:type="dcterms:W3CDTF">2019-01-15T07:31:34Z</dcterms:modified>
</cp:coreProperties>
</file>