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99" r:id="rId3"/>
  </p:sldMasterIdLst>
  <p:notesMasterIdLst>
    <p:notesMasterId r:id="rId16"/>
  </p:notesMasterIdLst>
  <p:sldIdLst>
    <p:sldId id="256" r:id="rId4"/>
    <p:sldId id="314" r:id="rId5"/>
    <p:sldId id="288" r:id="rId6"/>
    <p:sldId id="305" r:id="rId7"/>
    <p:sldId id="303" r:id="rId8"/>
    <p:sldId id="301" r:id="rId9"/>
    <p:sldId id="310" r:id="rId10"/>
    <p:sldId id="311" r:id="rId11"/>
    <p:sldId id="312" r:id="rId12"/>
    <p:sldId id="304" r:id="rId13"/>
    <p:sldId id="306" r:id="rId14"/>
    <p:sldId id="308" r:id="rId15"/>
  </p:sldIdLst>
  <p:sldSz cx="9144000" cy="5715000" type="screen16x1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A"/>
          </a:solidFill>
        </a:fill>
      </a:tcStyle>
    </a:wholeTbl>
    <a:band2H>
      <a:tcTxStyle/>
      <a:tcStyle>
        <a:tcBdr/>
        <a:fill>
          <a:solidFill>
            <a:srgbClr val="FFF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E6"/>
          </a:solidFill>
        </a:fill>
      </a:tcStyle>
    </a:wholeTbl>
    <a:band2H>
      <a:tcTxStyle/>
      <a:tcStyle>
        <a:tcBdr/>
        <a:fill>
          <a:solidFill>
            <a:srgbClr val="E6E9F3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CD1"/>
          </a:solidFill>
        </a:fill>
      </a:tcStyle>
    </a:wholeTbl>
    <a:band2H>
      <a:tcTxStyle/>
      <a:tcStyle>
        <a:tcBdr/>
        <a:fill>
          <a:solidFill>
            <a:srgbClr val="E6EE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69005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Tehdään yhdessä.</a:t>
            </a:r>
            <a:r>
              <a:rPr lang="fi-FI" baseline="0" dirty="0"/>
              <a:t> Hahmotellaan aluksi prosessi alku ja loppu: Eli suunnittelutehtävän saaminen ja loppukritiikkitilaisuus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8017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27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>
            <a:spLocks noGrp="1"/>
          </p:cNvSpPr>
          <p:nvPr>
            <p:ph type="title"/>
          </p:nvPr>
        </p:nvSpPr>
        <p:spPr>
          <a:xfrm>
            <a:off x="468312" y="1417340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Red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icture Placeholder 3"/>
          <p:cNvSpPr>
            <a:spLocks noGrp="1"/>
          </p:cNvSpPr>
          <p:nvPr>
            <p:ph type="pic" idx="13"/>
          </p:nvPr>
        </p:nvSpPr>
        <p:spPr>
          <a:xfrm>
            <a:off x="4349262" y="150000"/>
            <a:ext cx="4629692" cy="5415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6" name="Title Text"/>
          <p:cNvSpPr>
            <a:spLocks noGrp="1"/>
          </p:cNvSpPr>
          <p:nvPr>
            <p:ph type="title"/>
          </p:nvPr>
        </p:nvSpPr>
        <p:spPr>
          <a:xfrm>
            <a:off x="468312" y="1657740"/>
            <a:ext cx="3319478" cy="269408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7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2" y="4531740"/>
            <a:ext cx="3319478" cy="486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18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Yellow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icture Placeholder 3"/>
          <p:cNvSpPr>
            <a:spLocks noGrp="1"/>
          </p:cNvSpPr>
          <p:nvPr>
            <p:ph type="pic" idx="13"/>
          </p:nvPr>
        </p:nvSpPr>
        <p:spPr>
          <a:xfrm>
            <a:off x="4349262" y="150000"/>
            <a:ext cx="4629692" cy="5415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7" name="Title Text"/>
          <p:cNvSpPr>
            <a:spLocks noGrp="1"/>
          </p:cNvSpPr>
          <p:nvPr>
            <p:ph type="title"/>
          </p:nvPr>
        </p:nvSpPr>
        <p:spPr>
          <a:xfrm>
            <a:off x="468312" y="1633364"/>
            <a:ext cx="3319478" cy="269408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2" y="4507364"/>
            <a:ext cx="3319478" cy="486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29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146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91" y="4732370"/>
            <a:ext cx="1979878" cy="95760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traight Connector 4"/>
          <p:cNvSpPr/>
          <p:nvPr/>
        </p:nvSpPr>
        <p:spPr>
          <a:xfrm>
            <a:off x="468312" y="4873625"/>
            <a:ext cx="8207376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5" y="4730906"/>
            <a:ext cx="2071506" cy="9576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7" name="Straight Connector 4"/>
          <p:cNvSpPr/>
          <p:nvPr/>
        </p:nvSpPr>
        <p:spPr>
          <a:xfrm>
            <a:off x="468312" y="4873625"/>
            <a:ext cx="8207376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6" name="Body Level One…"/>
          <p:cNvSpPr>
            <a:spLocks noGrp="1"/>
          </p:cNvSpPr>
          <p:nvPr>
            <p:ph type="body" idx="1"/>
          </p:nvPr>
        </p:nvSpPr>
        <p:spPr>
          <a:xfrm>
            <a:off x="468314" y="1273324"/>
            <a:ext cx="8207375" cy="33243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68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9" y="4726799"/>
            <a:ext cx="1975105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3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7" name="Body Level One…"/>
          <p:cNvSpPr>
            <a:spLocks noGrp="1"/>
          </p:cNvSpPr>
          <p:nvPr>
            <p:ph type="body" idx="1"/>
          </p:nvPr>
        </p:nvSpPr>
        <p:spPr>
          <a:xfrm>
            <a:off x="468314" y="1261610"/>
            <a:ext cx="8207375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7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90" y="4726799"/>
            <a:ext cx="1975105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Yell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99" y="4726799"/>
            <a:ext cx="1975106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9" name="Body Level One…"/>
          <p:cNvSpPr>
            <a:spLocks noGrp="1"/>
          </p:cNvSpPr>
          <p:nvPr>
            <p:ph type="body" idx="1"/>
          </p:nvPr>
        </p:nvSpPr>
        <p:spPr>
          <a:xfrm>
            <a:off x="468314" y="1261610"/>
            <a:ext cx="8207375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1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Text"/>
          <p:cNvSpPr>
            <a:spLocks noGrp="1"/>
          </p:cNvSpPr>
          <p:nvPr>
            <p:ph type="title"/>
          </p:nvPr>
        </p:nvSpPr>
        <p:spPr>
          <a:xfrm>
            <a:off x="463308" y="265113"/>
            <a:ext cx="8212381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9" name="Body Level One…"/>
          <p:cNvSpPr>
            <a:spLocks noGrp="1"/>
          </p:cNvSpPr>
          <p:nvPr>
            <p:ph type="body" sz="half" idx="1"/>
          </p:nvPr>
        </p:nvSpPr>
        <p:spPr>
          <a:xfrm>
            <a:off x="463308" y="1261610"/>
            <a:ext cx="3988080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01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9" y="4726799"/>
            <a:ext cx="1975105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3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0" name="Body Level One…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3988081" cy="333664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1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90" y="4726799"/>
            <a:ext cx="1975105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>
            <a:spLocks noGrp="1"/>
          </p:cNvSpPr>
          <p:nvPr>
            <p:ph type="title"/>
          </p:nvPr>
        </p:nvSpPr>
        <p:spPr>
          <a:xfrm>
            <a:off x="468312" y="1417340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 Yell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1" name="Body Level One…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3988081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2" name="Slide Number"/>
          <p:cNvSpPr>
            <a:spLocks noGrp="1"/>
          </p:cNvSpPr>
          <p:nvPr>
            <p:ph type="sldNum" sz="quarter" idx="2"/>
          </p:nvPr>
        </p:nvSpPr>
        <p:spPr>
          <a:xfrm>
            <a:off x="9666920" y="53214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3" name="Straight Connector 4"/>
          <p:cNvSpPr/>
          <p:nvPr/>
        </p:nvSpPr>
        <p:spPr>
          <a:xfrm>
            <a:off x="468312" y="4847606"/>
            <a:ext cx="5014622" cy="1"/>
          </a:xfrm>
          <a:prstGeom prst="line">
            <a:avLst/>
          </a:prstGeom>
          <a:ln w="12700">
            <a:solidFill>
              <a:srgbClr val="A7DBD9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24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817" y="3348582"/>
            <a:ext cx="3538294" cy="21197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Untitled-3-01.png" descr="Untitled-3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88" y="4902200"/>
            <a:ext cx="732155" cy="60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0503"/>
            <a:ext cx="2238480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73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50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61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0503"/>
            <a:ext cx="2238480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49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5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71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09" y="2283611"/>
            <a:ext cx="7975385" cy="21966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10" y="458749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227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283611"/>
            <a:ext cx="7975385" cy="21966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0" y="458749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53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283611"/>
            <a:ext cx="7975385" cy="21966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0" y="458749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4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Yellow">
    <p:bg>
      <p:bgPr>
        <a:solidFill>
          <a:srgbClr val="A7D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901" y="320476"/>
            <a:ext cx="6698231" cy="4616758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Title Text"/>
          <p:cNvSpPr>
            <a:spLocks noGrp="1"/>
          </p:cNvSpPr>
          <p:nvPr>
            <p:ph type="title"/>
          </p:nvPr>
        </p:nvSpPr>
        <p:spPr>
          <a:xfrm>
            <a:off x="468312" y="1417340"/>
            <a:ext cx="8207376" cy="29520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6" name="Untitled-3-01.png" descr="Untitled-3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88" y="293721"/>
            <a:ext cx="1019827" cy="837977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11" y="2029613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11" y="4903613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20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029613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1" y="4903613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97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029613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4903613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391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6" y="4695532"/>
            <a:ext cx="2449209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13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65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2" y="4715878"/>
            <a:ext cx="2382106" cy="8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44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27.1.2021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01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27.1.2021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127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5D0FA-D02A-0640-99E9-F9BA78C58440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27.1.2021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6" y="4715878"/>
            <a:ext cx="2382105" cy="8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10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A5E8-EE9D-CB41-8F80-274DF3CEAED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27.1.2021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3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BG imag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>
            <a:spLocks noGrp="1"/>
          </p:cNvSpPr>
          <p:nvPr>
            <p:ph type="title"/>
          </p:nvPr>
        </p:nvSpPr>
        <p:spPr>
          <a:xfrm>
            <a:off x="468312" y="1417636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6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257C-E009-394F-997B-9AE811492EDD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27.1.2021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577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4533-59DD-8944-8B96-95FFBA80E20B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27.1.2021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6" y="4715878"/>
            <a:ext cx="2382105" cy="8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722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3"/>
            <a:ext cx="7886700" cy="2377281"/>
          </a:xfrm>
          <a:prstGeom prst="rect">
            <a:avLst/>
          </a:prstGeom>
        </p:spPr>
        <p:txBody>
          <a:bodyPr anchor="b"/>
          <a:lstStyle>
            <a:lvl1pPr>
              <a:defRPr sz="3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4"/>
            <a:ext cx="7886700" cy="1250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285739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477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1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295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69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43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17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590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EDD4-8D9D-4827-9297-E6D5C7C10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A0D1-BA3F-458A-9534-8682EC8D5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092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/>
            </a:lvl1pPr>
            <a:lvl2pPr marL="285739" indent="0">
              <a:buNone/>
              <a:defRPr sz="1250" b="1"/>
            </a:lvl2pPr>
            <a:lvl3pPr marL="571477" indent="0">
              <a:buNone/>
              <a:defRPr sz="1125" b="1"/>
            </a:lvl3pPr>
            <a:lvl4pPr marL="857216" indent="0">
              <a:buNone/>
              <a:defRPr sz="1000" b="1"/>
            </a:lvl4pPr>
            <a:lvl5pPr marL="1142954" indent="0">
              <a:buNone/>
              <a:defRPr sz="1000" b="1"/>
            </a:lvl5pPr>
            <a:lvl6pPr marL="1428693" indent="0">
              <a:buNone/>
              <a:defRPr sz="1000" b="1"/>
            </a:lvl6pPr>
            <a:lvl7pPr marL="1714431" indent="0">
              <a:buNone/>
              <a:defRPr sz="1000" b="1"/>
            </a:lvl7pPr>
            <a:lvl8pPr marL="2000170" indent="0">
              <a:buNone/>
              <a:defRPr sz="1000" b="1"/>
            </a:lvl8pPr>
            <a:lvl9pPr marL="2285909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400969"/>
            <a:ext cx="3887391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/>
            </a:lvl1pPr>
            <a:lvl2pPr marL="285739" indent="0">
              <a:buNone/>
              <a:defRPr sz="1250" b="1"/>
            </a:lvl2pPr>
            <a:lvl3pPr marL="571477" indent="0">
              <a:buNone/>
              <a:defRPr sz="1125" b="1"/>
            </a:lvl3pPr>
            <a:lvl4pPr marL="857216" indent="0">
              <a:buNone/>
              <a:defRPr sz="1000" b="1"/>
            </a:lvl4pPr>
            <a:lvl5pPr marL="1142954" indent="0">
              <a:buNone/>
              <a:defRPr sz="1000" b="1"/>
            </a:lvl5pPr>
            <a:lvl6pPr marL="1428693" indent="0">
              <a:buNone/>
              <a:defRPr sz="1000" b="1"/>
            </a:lvl6pPr>
            <a:lvl7pPr marL="1714431" indent="0">
              <a:buNone/>
              <a:defRPr sz="1000" b="1"/>
            </a:lvl7pPr>
            <a:lvl8pPr marL="2000170" indent="0">
              <a:buNone/>
              <a:defRPr sz="1000" b="1"/>
            </a:lvl8pPr>
            <a:lvl9pPr marL="2285909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087563"/>
            <a:ext cx="3887391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EDD4-8D9D-4827-9297-E6D5C7C10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A0D1-BA3F-458A-9534-8682EC8D5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73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EDD4-8D9D-4827-9297-E6D5C7C10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A0D1-BA3F-458A-9534-8682EC8D5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955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06400" y="1427428"/>
            <a:ext cx="8324850" cy="326628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sz="150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1" y="1475052"/>
            <a:ext cx="7769225" cy="1109927"/>
          </a:xfrm>
        </p:spPr>
        <p:txBody>
          <a:bodyPr/>
          <a:lstStyle>
            <a:lvl1pPr>
              <a:defRPr sz="3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1" y="2618053"/>
            <a:ext cx="6283325" cy="194997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860675" y="4966230"/>
            <a:ext cx="2025650" cy="146844"/>
          </a:xfrm>
        </p:spPr>
        <p:txBody>
          <a:bodyPr/>
          <a:lstStyle>
            <a:lvl1pPr>
              <a:defRPr sz="1000">
                <a:solidFill>
                  <a:srgbClr val="928B81"/>
                </a:solidFill>
              </a:defRPr>
            </a:lvl1pPr>
          </a:lstStyle>
          <a:p>
            <a:fld id="{08730F3C-6CCB-4083-AB56-45DBD448E15C}" type="datetime1">
              <a:rPr lang="en-US"/>
              <a:pPr/>
              <a:t>1/27/2021</a:t>
            </a:fld>
            <a:endParaRPr lang="fi-FI"/>
          </a:p>
        </p:txBody>
      </p:sp>
      <p:pic>
        <p:nvPicPr>
          <p:cNvPr id="3080" name="Picture 8" descr="aalto_f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20900" cy="1358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01984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959B33-BF8C-4A6A-A46B-5F87F01C7AF7}" type="datetime1">
              <a:rPr lang="en-US"/>
              <a:pPr/>
              <a:t>1/27/2021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01AD0-EB3A-4893-8D71-B8016A1D02C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77430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93C81F-B90F-46DC-83A3-C126ABE81D8E}" type="datetime1">
              <a:rPr lang="en-US"/>
              <a:pPr/>
              <a:t>1/27/2021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26123-D10D-4718-A4F1-88275B5C96B0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99068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1" y="1318949"/>
            <a:ext cx="3916363" cy="34461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318949"/>
            <a:ext cx="3916362" cy="34461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E633F6-3B3A-408D-9FC6-A54013EA804F}" type="datetime1">
              <a:rPr lang="en-US"/>
              <a:pPr/>
              <a:t>1/27/2021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3313F-635D-4AEA-8C1C-5F232D1A7F76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63535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3FC83B-5294-4BD1-BCC1-F9BF61C900CB}" type="datetime1">
              <a:rPr lang="en-US"/>
              <a:pPr/>
              <a:t>1/27/2021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B2866-5BD7-401E-971D-24F40679953F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456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BG image 2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>
            <a:spLocks noGrp="1"/>
          </p:cNvSpPr>
          <p:nvPr>
            <p:ph type="title"/>
          </p:nvPr>
        </p:nvSpPr>
        <p:spPr>
          <a:xfrm>
            <a:off x="468312" y="1417636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5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7A4A1C-E390-4B25-9FF4-64826F20C6A9}" type="datetime1">
              <a:rPr lang="en-US"/>
              <a:pPr/>
              <a:t>1/27/2021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E4686-24F0-40F7-85FA-AFE055644F8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143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9CF8D1-906E-4C4B-BBE7-591BF640C64E}" type="datetime1">
              <a:rPr lang="en-US"/>
              <a:pPr/>
              <a:t>1/27/2021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F76B0-B3C3-4639-83C6-9EE54DB3012A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43933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284B9-EB9F-4A9D-B459-DA8395440B9E}" type="datetime1">
              <a:rPr lang="en-US"/>
              <a:pPr/>
              <a:t>1/27/2021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3EB04-768B-4336-8EDB-CCE772515988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2668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DAFFB1-FB46-4D47-AB66-BE8808759730}" type="datetime1">
              <a:rPr lang="en-US"/>
              <a:pPr/>
              <a:t>1/27/2021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60E3C-6DF8-47A2-983A-40516072CBA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482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0C047A-49E1-4796-831E-11AF46158F3F}" type="datetime1">
              <a:rPr lang="en-US"/>
              <a:pPr/>
              <a:t>1/27/2021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27E88-9911-42A4-93BC-81E887CB8E98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5051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9" y="407459"/>
            <a:ext cx="1995487" cy="4357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07459"/>
            <a:ext cx="5837238" cy="4357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032D2-C5D1-40B0-8E4A-DA904FA0F0AF}" type="datetime1">
              <a:rPr lang="en-US"/>
              <a:pPr/>
              <a:t>1/27/2021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8F1FC-B4DD-4239-91D5-BC7160CC7CC6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251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BG image 3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>
            <a:spLocks noGrp="1"/>
          </p:cNvSpPr>
          <p:nvPr>
            <p:ph type="title"/>
          </p:nvPr>
        </p:nvSpPr>
        <p:spPr>
          <a:xfrm>
            <a:off x="468312" y="1417636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6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Blue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>
            <a:spLocks noGrp="1"/>
          </p:cNvSpPr>
          <p:nvPr>
            <p:ph type="title"/>
          </p:nvPr>
        </p:nvSpPr>
        <p:spPr>
          <a:xfrm>
            <a:off x="468312" y="1418399"/>
            <a:ext cx="8208000" cy="29520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388448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6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Yellow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>
            <a:spLocks noGrp="1"/>
          </p:cNvSpPr>
          <p:nvPr>
            <p:ph type="title"/>
          </p:nvPr>
        </p:nvSpPr>
        <p:spPr>
          <a:xfrm>
            <a:off x="468312" y="1418399"/>
            <a:ext cx="8208000" cy="29520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388448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96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Blue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>
            <a:spLocks noGrp="1"/>
          </p:cNvSpPr>
          <p:nvPr>
            <p:ph type="title"/>
          </p:nvPr>
        </p:nvSpPr>
        <p:spPr>
          <a:xfrm>
            <a:off x="468312" y="1657740"/>
            <a:ext cx="3319478" cy="269408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2" y="4531740"/>
            <a:ext cx="3319478" cy="486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Picture Placeholder 3"/>
          <p:cNvSpPr>
            <a:spLocks noGrp="1"/>
          </p:cNvSpPr>
          <p:nvPr>
            <p:ph type="pic" idx="13"/>
          </p:nvPr>
        </p:nvSpPr>
        <p:spPr>
          <a:xfrm>
            <a:off x="4349262" y="150000"/>
            <a:ext cx="4629692" cy="5415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107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468312" y="1593554"/>
            <a:ext cx="8207376" cy="2196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pic>
        <p:nvPicPr>
          <p:cNvPr id="3" name="Picture 4" descr="Picture 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4457" y="4729707"/>
            <a:ext cx="2039168" cy="9576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traight Connector 4"/>
          <p:cNvSpPr/>
          <p:nvPr/>
        </p:nvSpPr>
        <p:spPr>
          <a:xfrm>
            <a:off x="468312" y="4873625"/>
            <a:ext cx="8207376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Body Level One…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2"/>
          </p:nvPr>
        </p:nvSpPr>
        <p:spPr>
          <a:xfrm>
            <a:off x="4419600" y="5144558"/>
            <a:ext cx="2133600" cy="304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p:transition spd="med"/>
  <p:txStyles>
    <p:titleStyle>
      <a:lvl1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4960937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0985">
              <a:defRPr/>
            </a:pPr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5093229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0985">
              <a:defRPr/>
            </a:pPr>
            <a:fld id="{4E6C4FC2-043E-0E44-BD9B-2431B69F8AA0}" type="datetime1">
              <a:rPr lang="fi-FI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defTabSz="380985">
                <a:defRPr/>
              </a:pPr>
              <a:t>27.1.2021</a:t>
            </a:fld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5248011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0985">
              <a:defRPr/>
            </a:pPr>
            <a:fld id="{805BCDE0-955E-2A43-932A-046BF80DB991}" type="slidenum">
              <a:rPr lang="fi-FI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defTabSz="380985"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72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5" r:id="rId22"/>
    <p:sldLayoutId id="2147483697" r:id="rId23"/>
    <p:sldLayoutId id="2147483698" r:id="rId24"/>
  </p:sldLayoutIdLst>
  <p:hf hdr="0" ftr="0"/>
  <p:txStyles>
    <p:titleStyle>
      <a:lvl1pPr algn="ctr" defTabSz="380985" rtl="0" eaLnBrk="1" fontAlgn="base" hangingPunct="1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380985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61970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42954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23939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85739" indent="-285739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619100" indent="-238115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33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952462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333447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714431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09541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1" y="407459"/>
            <a:ext cx="7985125" cy="89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1" y="1318949"/>
            <a:ext cx="7985125" cy="344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5226844"/>
            <a:ext cx="1544638" cy="10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50" b="1">
                <a:solidFill>
                  <a:srgbClr val="898989"/>
                </a:solidFill>
              </a:defRPr>
            </a:lvl1pPr>
          </a:lstStyle>
          <a:p>
            <a:fld id="{0660542A-BB13-43E7-B45C-0681B0EAA11A}" type="datetime1">
              <a:rPr lang="en-US"/>
              <a:pPr/>
              <a:t>1/27/2021</a:t>
            </a:fld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5118365"/>
            <a:ext cx="1544638" cy="10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50" b="1">
                <a:solidFill>
                  <a:srgbClr val="898989"/>
                </a:solidFill>
              </a:defRPr>
            </a:lvl1pPr>
          </a:lstStyle>
          <a:p>
            <a:endParaRPr lang="fi-F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5331355"/>
            <a:ext cx="1544638" cy="10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50" b="1">
                <a:solidFill>
                  <a:srgbClr val="898989"/>
                </a:solidFill>
              </a:defRPr>
            </a:lvl1pPr>
          </a:lstStyle>
          <a:p>
            <a:fld id="{AEC7EDD5-C795-4F3D-A9BD-C3B7CD39F98C}" type="slidenum">
              <a:rPr lang="fi-FI"/>
              <a:pPr/>
              <a:t>‹#›</a:t>
            </a:fld>
            <a:endParaRPr lang="fi-FI"/>
          </a:p>
        </p:txBody>
      </p:sp>
      <p:pic>
        <p:nvPicPr>
          <p:cNvPr id="1031" name="Picture 7" descr="aalto_fin_alakulm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966230"/>
            <a:ext cx="2693988" cy="748771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1501" y="4843199"/>
            <a:ext cx="7985125" cy="5423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sz="1500"/>
          </a:p>
        </p:txBody>
      </p:sp>
    </p:spTree>
    <p:extLst>
      <p:ext uri="{BB962C8B-B14F-4D97-AF65-F5344CB8AC3E}">
        <p14:creationId xmlns:p14="http://schemas.microsoft.com/office/powerpoint/2010/main" val="205538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5pPr>
      <a:lvl6pPr marL="380985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6pPr>
      <a:lvl7pPr marL="761970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7pPr>
      <a:lvl8pPr marL="1142954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8pPr>
      <a:lvl9pPr marL="1523939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9pPr>
    </p:titleStyle>
    <p:bodyStyle>
      <a:lvl1pPr marL="285739" indent="-285739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1" fontAlgn="base" hangingPunct="1">
        <a:spcBef>
          <a:spcPct val="20000"/>
        </a:spcBef>
        <a:spcAft>
          <a:spcPct val="0"/>
        </a:spcAft>
        <a:buChar char="–"/>
        <a:defRPr sz="1667">
          <a:solidFill>
            <a:schemeClr val="tx1"/>
          </a:solidFill>
          <a:latin typeface="+mn-lt"/>
        </a:defRPr>
      </a:lvl2pPr>
      <a:lvl3pPr marL="952462" indent="-190492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333447" indent="-190492" algn="l" rtl="0" eaLnBrk="1" fontAlgn="base" hangingPunct="1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+mn-lt"/>
        </a:defRPr>
      </a:lvl4pPr>
      <a:lvl5pPr marL="1714431" indent="-190492" algn="l" rtl="0" eaLnBrk="1" fontAlgn="base" hangingPunct="1">
        <a:spcBef>
          <a:spcPct val="20000"/>
        </a:spcBef>
        <a:spcAft>
          <a:spcPct val="0"/>
        </a:spcAft>
        <a:buChar char="•"/>
        <a:defRPr sz="1167">
          <a:solidFill>
            <a:schemeClr val="tx1"/>
          </a:solidFill>
          <a:latin typeface="+mn-lt"/>
        </a:defRPr>
      </a:lvl5pPr>
      <a:lvl6pPr marL="2095416" indent="-190492" algn="l" rtl="0" eaLnBrk="1" fontAlgn="base" hangingPunct="1">
        <a:spcBef>
          <a:spcPct val="20000"/>
        </a:spcBef>
        <a:spcAft>
          <a:spcPct val="0"/>
        </a:spcAft>
        <a:buChar char="•"/>
        <a:defRPr sz="1167">
          <a:solidFill>
            <a:schemeClr val="tx1"/>
          </a:solidFill>
          <a:latin typeface="+mn-lt"/>
        </a:defRPr>
      </a:lvl6pPr>
      <a:lvl7pPr marL="2476401" indent="-190492" algn="l" rtl="0" eaLnBrk="1" fontAlgn="base" hangingPunct="1">
        <a:spcBef>
          <a:spcPct val="20000"/>
        </a:spcBef>
        <a:spcAft>
          <a:spcPct val="0"/>
        </a:spcAft>
        <a:buChar char="•"/>
        <a:defRPr sz="1167">
          <a:solidFill>
            <a:schemeClr val="tx1"/>
          </a:solidFill>
          <a:latin typeface="+mn-lt"/>
        </a:defRPr>
      </a:lvl7pPr>
      <a:lvl8pPr marL="2857386" indent="-190492" algn="l" rtl="0" eaLnBrk="1" fontAlgn="base" hangingPunct="1">
        <a:spcBef>
          <a:spcPct val="20000"/>
        </a:spcBef>
        <a:spcAft>
          <a:spcPct val="0"/>
        </a:spcAft>
        <a:buChar char="•"/>
        <a:defRPr sz="1167">
          <a:solidFill>
            <a:schemeClr val="tx1"/>
          </a:solidFill>
          <a:latin typeface="+mn-lt"/>
        </a:defRPr>
      </a:lvl8pPr>
      <a:lvl9pPr marL="3238370" indent="-190492" algn="l" rtl="0" eaLnBrk="1" fontAlgn="base" hangingPunct="1">
        <a:spcBef>
          <a:spcPct val="20000"/>
        </a:spcBef>
        <a:spcAft>
          <a:spcPct val="0"/>
        </a:spcAft>
        <a:buChar char="•"/>
        <a:defRPr sz="1167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linga.fi/s/FHJG9CJ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3"/>
          <p:cNvSpPr>
            <a:spLocks noGrp="1"/>
          </p:cNvSpPr>
          <p:nvPr>
            <p:ph type="title"/>
          </p:nvPr>
        </p:nvSpPr>
        <p:spPr>
          <a:xfrm>
            <a:off x="468312" y="1480840"/>
            <a:ext cx="8207376" cy="2952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i-FI" sz="4400" dirty="0"/>
              <a:t>Arkkitehtuurin teorian erikoistyö: Suunnittelijaksi kasvamassa (3 op)</a:t>
            </a:r>
            <a:br>
              <a:rPr lang="fi-FI" sz="4400" dirty="0"/>
            </a:br>
            <a:br>
              <a:rPr lang="fi-FI" sz="4400" dirty="0"/>
            </a:br>
            <a:br>
              <a:rPr lang="fi-FI" sz="4000" dirty="0"/>
            </a:br>
            <a:r>
              <a:rPr lang="fi-FI" sz="3600" dirty="0"/>
              <a:t>3. Ryhmätapaaminen: Suunnittelijan tunteet ja palautteen vastaanottaminen</a:t>
            </a:r>
            <a:br>
              <a:rPr lang="fi-FI" sz="3600" dirty="0"/>
            </a:b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235" name="Subtitle 4"/>
          <p:cNvSpPr>
            <a:spLocks noGrp="1"/>
          </p:cNvSpPr>
          <p:nvPr>
            <p:ph type="body" sz="quarter" idx="1"/>
          </p:nvPr>
        </p:nvSpPr>
        <p:spPr>
          <a:xfrm>
            <a:off x="468314" y="4467847"/>
            <a:ext cx="5495420" cy="660001"/>
          </a:xfrm>
          <a:prstGeom prst="rect">
            <a:avLst/>
          </a:prstGeom>
        </p:spPr>
        <p:txBody>
          <a:bodyPr/>
          <a:lstStyle/>
          <a:p>
            <a:r>
              <a:rPr lang="fi-FI" dirty="0"/>
              <a:t>Paula Sjöblom ja Sanni Saarimäki, opintopsykologit</a:t>
            </a:r>
          </a:p>
          <a:p>
            <a:r>
              <a:rPr lang="fi-FI" dirty="0"/>
              <a:t>2021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2" y="265113"/>
            <a:ext cx="8636000" cy="1369723"/>
          </a:xfrm>
        </p:spPr>
        <p:txBody>
          <a:bodyPr>
            <a:normAutofit/>
          </a:bodyPr>
          <a:lstStyle/>
          <a:p>
            <a:r>
              <a:rPr lang="fi-FI" dirty="0"/>
              <a:t>Tehdään yhdessä tunnekartta suhteessa palautetilaisuuksiin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6021" y="2262909"/>
            <a:ext cx="5008852" cy="2253672"/>
          </a:xfrm>
        </p:spPr>
        <p:txBody>
          <a:bodyPr>
            <a:normAutofit/>
          </a:bodyPr>
          <a:lstStyle/>
          <a:p>
            <a:r>
              <a:rPr lang="fi-FI" sz="2400" dirty="0" err="1"/>
              <a:t>Flinga</a:t>
            </a:r>
            <a:r>
              <a:rPr lang="fi-FI" sz="2400" dirty="0"/>
              <a:t>: </a:t>
            </a:r>
            <a:r>
              <a:rPr lang="fi-FI" sz="2400" dirty="0">
                <a:hlinkClick r:id="rId3"/>
              </a:rPr>
              <a:t>https://flinga.fi/s/FHJG9CJ</a:t>
            </a:r>
            <a:r>
              <a:rPr lang="fi-FI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9046088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Kotitehtävä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1" y="960582"/>
            <a:ext cx="8352415" cy="278014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i-FI" sz="3000" dirty="0"/>
              <a:t>Missä olet hyvä?</a:t>
            </a:r>
          </a:p>
          <a:p>
            <a:pPr lvl="1"/>
            <a:r>
              <a:rPr lang="fi-FI" sz="2400" dirty="0"/>
              <a:t>Kirjaa itsellesi seuraavan viikon aikana milloin ja millaisissa tilanteissa koit olevasi </a:t>
            </a:r>
            <a:r>
              <a:rPr lang="fi-FI" sz="2400" u="sng" dirty="0"/>
              <a:t>riittävän</a:t>
            </a:r>
            <a:r>
              <a:rPr lang="fi-FI" sz="2400" dirty="0"/>
              <a:t> hyvä / osaava / kykenevä. </a:t>
            </a:r>
          </a:p>
          <a:p>
            <a:pPr lvl="1"/>
            <a:r>
              <a:rPr lang="fi-FI" sz="2400" dirty="0"/>
              <a:t>Kuvaile lyhyesti esim. mitä olit tekemässä, olitko yksin vai jonkun kanssa ja missä koit oleva osaava jne. </a:t>
            </a:r>
          </a:p>
          <a:p>
            <a:pPr lvl="1"/>
            <a:r>
              <a:rPr lang="fi-FI" sz="2400" dirty="0"/>
              <a:t>Tilanteet voivat liittyä opiskeluun, ansiotyöhön, harrastuksiin, sosiaalisiin suhteisiin tms. Pyri myös huomioimaan mistä sinulle tuli kokemus, että olet tässä osaava.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8378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Lopuksi – yhteinen tauko</a:t>
            </a:r>
            <a:br>
              <a:rPr lang="fi-FI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722" y="1032866"/>
            <a:ext cx="4096867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1154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D04FE-C8D3-4D22-A514-A712CF7F7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Tapaamisajat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4D605-9D2B-4E0D-A65D-24D0FEAC8D3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7138550" cy="3570521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To 14.1.2021 klo 15.15-17.00 Suunnittelijan identiteetti</a:t>
            </a:r>
          </a:p>
          <a:p>
            <a:endParaRPr lang="fi-FI" dirty="0"/>
          </a:p>
          <a:p>
            <a:r>
              <a:rPr lang="fi-FI" dirty="0"/>
              <a:t>To 21.1.2021 klo 15.15-17.00 Suunnittelu ryhmässä </a:t>
            </a:r>
            <a:br>
              <a:rPr lang="fi-FI" dirty="0"/>
            </a:br>
            <a:endParaRPr lang="fi-FI" dirty="0"/>
          </a:p>
          <a:p>
            <a:r>
              <a:rPr lang="fi-FI" u="sng" dirty="0"/>
              <a:t>To 28.1.2021 klo 15.15-17.00 Suunnittelijan tunteet ja palautteen vastaanottaminen </a:t>
            </a:r>
            <a:br>
              <a:rPr lang="fi-FI" dirty="0"/>
            </a:br>
            <a:endParaRPr lang="fi-FI" dirty="0"/>
          </a:p>
          <a:p>
            <a:r>
              <a:rPr lang="fi-FI" dirty="0"/>
              <a:t>To 4.2.2021 klo 15.15-17.00 Omien työtapojen suunnittelu </a:t>
            </a:r>
            <a:br>
              <a:rPr lang="fi-FI" dirty="0"/>
            </a:br>
            <a:endParaRPr lang="fi-FI" dirty="0"/>
          </a:p>
          <a:p>
            <a:r>
              <a:rPr lang="fi-FI" dirty="0"/>
              <a:t>To 11.2.2021 klo 15.15-17.00 Oman osaamisen tunnistaminen</a:t>
            </a:r>
            <a:br>
              <a:rPr lang="fi-FI" dirty="0"/>
            </a:br>
            <a:endParaRPr lang="fi-FI" dirty="0"/>
          </a:p>
          <a:p>
            <a:r>
              <a:rPr lang="fi-FI" dirty="0"/>
              <a:t>To 18.2.2021 klo 15.15-17.00 Arkkitehtihaastattelujen purku </a:t>
            </a:r>
            <a:br>
              <a:rPr lang="fi-FI" dirty="0"/>
            </a:br>
            <a:endParaRPr lang="fi-FI" dirty="0"/>
          </a:p>
          <a:p>
            <a:r>
              <a:rPr lang="fi-FI" i="1" dirty="0"/>
              <a:t>To 25.2.2021 Minä suunnittelija-portfolion palauttaminen, ei tapaamista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571460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1437563"/>
          </a:xfrm>
        </p:spPr>
        <p:txBody>
          <a:bodyPr>
            <a:normAutofit fontScale="90000"/>
          </a:bodyPr>
          <a:lstStyle/>
          <a:p>
            <a:r>
              <a:rPr lang="fi-FI" sz="2800" dirty="0"/>
              <a:t>OHJELMA</a:t>
            </a:r>
            <a:br>
              <a:rPr lang="fi-FI" sz="2800" dirty="0"/>
            </a:br>
            <a:br>
              <a:rPr lang="fi-FI" sz="2800" dirty="0"/>
            </a:br>
            <a:r>
              <a:rPr lang="fi-FI" sz="3100" dirty="0"/>
              <a:t>Suunnittelijan tunteet ja palautteen vastaanottaminen</a:t>
            </a: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6583417" cy="3336085"/>
          </a:xfrm>
        </p:spPr>
        <p:txBody>
          <a:bodyPr>
            <a:normAutofit/>
          </a:bodyPr>
          <a:lstStyle/>
          <a:p>
            <a:endParaRPr lang="fi-FI" dirty="0"/>
          </a:p>
          <a:p>
            <a:endParaRPr lang="fi-FI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dirty="0"/>
              <a:t>Kotitehtävän purku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dirty="0"/>
              <a:t>Teidän tyypilliset tunnesäätelykeinot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dirty="0"/>
              <a:t>Tunteet : teoria pähkinänkuoressa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dirty="0"/>
              <a:t>Palautteen vastaanottaminen ja tunteet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dirty="0"/>
              <a:t>Kotitehtävän esittely: Missä olet hyvä?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dirty="0"/>
              <a:t>Tauko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41561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Kotitehtävän purku: Tunnepäiväkirja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819807"/>
            <a:ext cx="4292874" cy="4197127"/>
          </a:xfrm>
        </p:spPr>
        <p:txBody>
          <a:bodyPr>
            <a:normAutofit lnSpcReduction="10000"/>
          </a:bodyPr>
          <a:lstStyle/>
          <a:p>
            <a:r>
              <a:rPr lang="fi-FI" dirty="0"/>
              <a:t>Kerro kolmen hengen ryhmissä (10 min): </a:t>
            </a:r>
          </a:p>
          <a:p>
            <a:pPr marL="342900" indent="-342900">
              <a:buFontTx/>
              <a:buChar char="-"/>
            </a:pPr>
            <a:r>
              <a:rPr lang="fi-FI" dirty="0"/>
              <a:t>Millaisia </a:t>
            </a:r>
            <a:r>
              <a:rPr lang="fi-FI" u="sng" dirty="0">
                <a:solidFill>
                  <a:schemeClr val="tx1"/>
                </a:solidFill>
              </a:rPr>
              <a:t>opiskeluun liittyviä </a:t>
            </a:r>
            <a:r>
              <a:rPr lang="fi-FI" dirty="0"/>
              <a:t>tunteita koit viime viikon aikana? </a:t>
            </a:r>
          </a:p>
          <a:p>
            <a:pPr marL="591119" lvl="1" indent="-342900">
              <a:buFontTx/>
              <a:buChar char="-"/>
            </a:pPr>
            <a:r>
              <a:rPr lang="fi-FI" dirty="0"/>
              <a:t>Mikä oli tyypillinen tunne? </a:t>
            </a:r>
          </a:p>
          <a:p>
            <a:pPr marL="591119" lvl="1" indent="-342900">
              <a:buFontTx/>
              <a:buChar char="-"/>
            </a:pPr>
            <a:r>
              <a:rPr lang="fi-FI" dirty="0"/>
              <a:t>Mikä oli mieleen jäävin tunne? </a:t>
            </a:r>
          </a:p>
          <a:p>
            <a:r>
              <a:rPr lang="fi-FI" dirty="0"/>
              <a:t>- Mitä havaintoja teit itsestäsi </a:t>
            </a:r>
            <a:r>
              <a:rPr lang="fi-FI" u="sng" dirty="0"/>
              <a:t>opiskelijana</a:t>
            </a:r>
            <a:r>
              <a:rPr lang="fi-FI" dirty="0"/>
              <a:t> tätä tehtävää tehdessä? </a:t>
            </a:r>
          </a:p>
          <a:p>
            <a:r>
              <a:rPr lang="fi-FI" dirty="0"/>
              <a:t>HUOM: kaikkia omia syviä tunteitaan ei tarvitse kertoa</a:t>
            </a:r>
          </a:p>
          <a:p>
            <a:endParaRPr lang="en-US" dirty="0"/>
          </a:p>
        </p:txBody>
      </p:sp>
      <p:pic>
        <p:nvPicPr>
          <p:cNvPr id="4" name="Content Placeholder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347" y="1261612"/>
            <a:ext cx="4149088" cy="363358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4014255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66255"/>
            <a:ext cx="8207376" cy="1095357"/>
          </a:xfrm>
        </p:spPr>
        <p:txBody>
          <a:bodyPr>
            <a:normAutofit/>
          </a:bodyPr>
          <a:lstStyle/>
          <a:p>
            <a:pPr algn="ctr"/>
            <a:r>
              <a:rPr lang="fi-FI" sz="2800" dirty="0"/>
              <a:t>Teoriaa</a:t>
            </a:r>
            <a:br>
              <a:rPr lang="fi-FI" sz="2800" dirty="0"/>
            </a:br>
            <a:r>
              <a:rPr lang="fi-FI" sz="2200" dirty="0"/>
              <a:t>Tunne on vaistonvarainen, nopea, automaattinen reaktio ulkoiseen tai sisäiseen todellisuuteen</a:t>
            </a:r>
            <a:endParaRPr lang="en-US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1910840" y="4902816"/>
            <a:ext cx="5322320" cy="685184"/>
          </a:xfrm>
        </p:spPr>
        <p:txBody>
          <a:bodyPr>
            <a:normAutofit fontScale="92500"/>
          </a:bodyPr>
          <a:lstStyle/>
          <a:p>
            <a:r>
              <a:rPr lang="fi-FI" dirty="0"/>
              <a:t>Tunteet eivät oikein tottele käskyjä: ”älä ole hermostunut”, mutta niihin voi vaikuttaa </a:t>
            </a:r>
          </a:p>
          <a:p>
            <a:endParaRPr lang="fi-FI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72688"/>
              </p:ext>
            </p:extLst>
          </p:nvPr>
        </p:nvGraphicFramePr>
        <p:xfrm>
          <a:off x="1549534" y="1300442"/>
          <a:ext cx="5793376" cy="3563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6688">
                  <a:extLst>
                    <a:ext uri="{9D8B030D-6E8A-4147-A177-3AD203B41FA5}">
                      <a16:colId xmlns:a16="http://schemas.microsoft.com/office/drawing/2014/main" val="618505950"/>
                    </a:ext>
                  </a:extLst>
                </a:gridCol>
                <a:gridCol w="2896688">
                  <a:extLst>
                    <a:ext uri="{9D8B030D-6E8A-4147-A177-3AD203B41FA5}">
                      <a16:colId xmlns:a16="http://schemas.microsoft.com/office/drawing/2014/main" val="304111966"/>
                    </a:ext>
                  </a:extLst>
                </a:gridCol>
              </a:tblGrid>
              <a:tr h="1792827">
                <a:tc>
                  <a:txBody>
                    <a:bodyPr/>
                    <a:lstStyle/>
                    <a:p>
                      <a:pPr algn="ctr"/>
                      <a:r>
                        <a:rPr lang="fi-FI" sz="2800" b="1" dirty="0">
                          <a:solidFill>
                            <a:schemeClr val="tx1"/>
                          </a:solidFill>
                        </a:rPr>
                        <a:t>TUNNE</a:t>
                      </a:r>
                    </a:p>
                    <a:p>
                      <a:pPr algn="ctr"/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ESIM. hermostuminen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b="1" dirty="0">
                          <a:solidFill>
                            <a:schemeClr val="tx1"/>
                          </a:solidFill>
                        </a:rPr>
                        <a:t>AJATUS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Tunnin päästä on palaute,</a:t>
                      </a:r>
                      <a:r>
                        <a:rPr lang="fi-FI" sz="1600" b="1" baseline="0" dirty="0">
                          <a:solidFill>
                            <a:schemeClr val="tx1"/>
                          </a:solidFill>
                        </a:rPr>
                        <a:t> muille saattaa paljastua, etten olekaan osannut tehdä oikein, harkitsen jättäytymistä pois palautetilanteesta</a:t>
                      </a:r>
                      <a:endParaRPr lang="fi-FI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653024"/>
                  </a:ext>
                </a:extLst>
              </a:tr>
              <a:tr h="17707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b="1" dirty="0">
                          <a:solidFill>
                            <a:schemeClr val="tx1"/>
                          </a:solidFill>
                        </a:rPr>
                        <a:t>KEHO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Syke</a:t>
                      </a:r>
                      <a:r>
                        <a:rPr lang="fi-FI" sz="1600" b="1" baseline="0" dirty="0">
                          <a:solidFill>
                            <a:schemeClr val="tx1"/>
                          </a:solidFill>
                        </a:rPr>
                        <a:t> nousee, kädet hikoaa, hengitys tihenee, vatsanpohjasta ottaa</a:t>
                      </a:r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i-FI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b="1" dirty="0">
                          <a:solidFill>
                            <a:schemeClr val="tx1"/>
                          </a:solidFill>
                        </a:rPr>
                        <a:t>TOIMINTA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Kävelen edes takaisin aulassa, näplään kännyä, soitan kaverille, juon kahvia </a:t>
                      </a:r>
                    </a:p>
                    <a:p>
                      <a:pPr algn="ctr"/>
                      <a:endParaRPr lang="fi-FI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4496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45188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Teidän tyypilliset tunnesäätelykeinot?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7466820" cy="3336085"/>
          </a:xfrm>
        </p:spPr>
        <p:txBody>
          <a:bodyPr>
            <a:normAutofit fontScale="92500"/>
          </a:bodyPr>
          <a:lstStyle/>
          <a:p>
            <a:r>
              <a:rPr lang="fi-FI" dirty="0"/>
              <a:t>Pohdi hetki itseksesi millaisia tunteen säätelykeinoja käytit (olivat ne toimivia tai eivät) viime viikolla eri tilanteissa. 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Jatketaan keskustelua kolmen hengen ryhmässä:</a:t>
            </a:r>
            <a:endParaRPr lang="fi-FI" i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fi-FI" dirty="0"/>
              <a:t>Miettikää yhdessä, miten tunteita voi säädellä, ja tarvitseeko niitä säädellä? Jos tarvitsee, milloin ja miksi? </a:t>
            </a:r>
          </a:p>
          <a:p>
            <a:pPr marL="342900" indent="-342900">
              <a:buFontTx/>
              <a:buChar char="-"/>
            </a:pPr>
            <a:r>
              <a:rPr lang="fi-FI" dirty="0"/>
              <a:t>Esim. miten toimit, jos olet hermostunut, jännittynyt, alakuloinen, innostunut, apaattinen, levollinen…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55838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2" y="265113"/>
            <a:ext cx="8636000" cy="1369723"/>
          </a:xfrm>
        </p:spPr>
        <p:txBody>
          <a:bodyPr>
            <a:normAutofit/>
          </a:bodyPr>
          <a:lstStyle/>
          <a:p>
            <a:r>
              <a:rPr lang="fi-FI" dirty="0"/>
              <a:t>Palaute ja töiden arviointi on osa arkkitehtiopiskelua ja oppimista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2130" y="1745673"/>
            <a:ext cx="4916488" cy="3258422"/>
          </a:xfrm>
        </p:spPr>
        <p:txBody>
          <a:bodyPr>
            <a:normAutofit/>
          </a:bodyPr>
          <a:lstStyle/>
          <a:p>
            <a:r>
              <a:rPr lang="fi-FI" sz="2400" dirty="0"/>
              <a:t>Kirjoita itsellesi:</a:t>
            </a:r>
          </a:p>
          <a:p>
            <a:r>
              <a:rPr lang="fi-FI" sz="2400" dirty="0"/>
              <a:t> - </a:t>
            </a:r>
            <a:r>
              <a:rPr lang="fi-FI" sz="2400" i="1" dirty="0"/>
              <a:t>Opiskelutilanteita / työprosessia</a:t>
            </a:r>
            <a:r>
              <a:rPr lang="fi-FI" sz="2400" b="0" dirty="0"/>
              <a:t>, joissa olet ollut arvioinnin / kritiikin kohteena. Esim. palautetilaisuus.</a:t>
            </a:r>
          </a:p>
          <a:p>
            <a:r>
              <a:rPr lang="fi-FI" sz="2400" b="0" dirty="0"/>
              <a:t>(Voit pohtia mielessäsi, mitä sana </a:t>
            </a:r>
            <a:r>
              <a:rPr lang="fi-FI" sz="2400" b="0" i="1" dirty="0"/>
              <a:t>kritiikki</a:t>
            </a:r>
            <a:r>
              <a:rPr lang="fi-FI" sz="2400" b="0" dirty="0"/>
              <a:t> sinulle tarkoittaa)</a:t>
            </a:r>
          </a:p>
        </p:txBody>
      </p:sp>
    </p:spTree>
    <p:extLst>
      <p:ext uri="{BB962C8B-B14F-4D97-AF65-F5344CB8AC3E}">
        <p14:creationId xmlns:p14="http://schemas.microsoft.com/office/powerpoint/2010/main" val="428191152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66255"/>
            <a:ext cx="8207376" cy="1095357"/>
          </a:xfrm>
        </p:spPr>
        <p:txBody>
          <a:bodyPr>
            <a:normAutofit/>
          </a:bodyPr>
          <a:lstStyle/>
          <a:p>
            <a:pPr algn="ctr"/>
            <a:r>
              <a:rPr lang="fi-FI" sz="2800" dirty="0"/>
              <a:t>Yksilötyöskentely: Millaisia tunteita sinulla liittyy suunnitteluprosessiin ja palautetilaisuuksiin. Miten näitä tunteita voi säädellä?</a:t>
            </a:r>
            <a:endParaRPr lang="en-US" sz="1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191388"/>
              </p:ext>
            </p:extLst>
          </p:nvPr>
        </p:nvGraphicFramePr>
        <p:xfrm>
          <a:off x="1549534" y="1300442"/>
          <a:ext cx="5793376" cy="3563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6688">
                  <a:extLst>
                    <a:ext uri="{9D8B030D-6E8A-4147-A177-3AD203B41FA5}">
                      <a16:colId xmlns:a16="http://schemas.microsoft.com/office/drawing/2014/main" val="618505950"/>
                    </a:ext>
                  </a:extLst>
                </a:gridCol>
                <a:gridCol w="2896688">
                  <a:extLst>
                    <a:ext uri="{9D8B030D-6E8A-4147-A177-3AD203B41FA5}">
                      <a16:colId xmlns:a16="http://schemas.microsoft.com/office/drawing/2014/main" val="304111966"/>
                    </a:ext>
                  </a:extLst>
                </a:gridCol>
              </a:tblGrid>
              <a:tr h="1792827">
                <a:tc>
                  <a:txBody>
                    <a:bodyPr/>
                    <a:lstStyle/>
                    <a:p>
                      <a:pPr algn="ctr"/>
                      <a:r>
                        <a:rPr lang="fi-FI" sz="2800" b="1" dirty="0">
                          <a:solidFill>
                            <a:schemeClr val="tx1"/>
                          </a:solidFill>
                        </a:rPr>
                        <a:t>Tilanne ja TUNNE</a:t>
                      </a:r>
                    </a:p>
                    <a:p>
                      <a:pPr algn="ctr"/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Kuvaa tähän</a:t>
                      </a:r>
                      <a:r>
                        <a:rPr lang="fi-FI" sz="1600" b="1" baseline="0" dirty="0">
                          <a:solidFill>
                            <a:schemeClr val="tx1"/>
                          </a:solidFill>
                        </a:rPr>
                        <a:t> tilanne ja tunne</a:t>
                      </a:r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b="1" dirty="0">
                          <a:solidFill>
                            <a:schemeClr val="tx1"/>
                          </a:solidFill>
                        </a:rPr>
                        <a:t>AJATUS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Kuvaa millaisia</a:t>
                      </a:r>
                      <a:r>
                        <a:rPr lang="fi-FI" sz="1600" b="1" baseline="0" dirty="0">
                          <a:solidFill>
                            <a:schemeClr val="tx1"/>
                          </a:solidFill>
                        </a:rPr>
                        <a:t> ajatuksia sinulla on tässä hetkessä. Voiko näihin ajatuksiin vaikuttaa?</a:t>
                      </a:r>
                      <a:endParaRPr lang="fi-FI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653024"/>
                  </a:ext>
                </a:extLst>
              </a:tr>
              <a:tr h="17707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b="1" dirty="0">
                          <a:solidFill>
                            <a:schemeClr val="tx1"/>
                          </a:solidFill>
                        </a:rPr>
                        <a:t>KEHO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Mitä kehossasi</a:t>
                      </a:r>
                      <a:r>
                        <a:rPr lang="fi-FI" sz="1600" b="1" baseline="0" dirty="0">
                          <a:solidFill>
                            <a:schemeClr val="tx1"/>
                          </a:solidFill>
                        </a:rPr>
                        <a:t> tapahtuu kun sinulla on tämä tunne? Voitko vaikuttaa kehoosi?</a:t>
                      </a:r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i-FI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b="1" dirty="0">
                          <a:solidFill>
                            <a:schemeClr val="tx1"/>
                          </a:solidFill>
                        </a:rPr>
                        <a:t>TOIMINTA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Miten voit omalla toiminnallasi</a:t>
                      </a:r>
                      <a:r>
                        <a:rPr lang="fi-FI" sz="1600" b="1" baseline="0" dirty="0">
                          <a:solidFill>
                            <a:schemeClr val="tx1"/>
                          </a:solidFill>
                        </a:rPr>
                        <a:t> säädellä tunteita?</a:t>
                      </a:r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i-FI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4496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79711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66255"/>
            <a:ext cx="8207376" cy="1095357"/>
          </a:xfrm>
        </p:spPr>
        <p:txBody>
          <a:bodyPr>
            <a:normAutofit/>
          </a:bodyPr>
          <a:lstStyle/>
          <a:p>
            <a:r>
              <a:rPr lang="fi-FI" sz="2800" dirty="0"/>
              <a:t>Parikeskustelu: Millaisia tunteita sinulla liittyy suunnitteluprosessiin ja palautetilaisuuksiin. Miten näitä tunteita voi säädellä?</a:t>
            </a:r>
            <a:endParaRPr lang="en-US" sz="1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49534" y="1300442"/>
          <a:ext cx="5793376" cy="3563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6688">
                  <a:extLst>
                    <a:ext uri="{9D8B030D-6E8A-4147-A177-3AD203B41FA5}">
                      <a16:colId xmlns:a16="http://schemas.microsoft.com/office/drawing/2014/main" val="618505950"/>
                    </a:ext>
                  </a:extLst>
                </a:gridCol>
                <a:gridCol w="2896688">
                  <a:extLst>
                    <a:ext uri="{9D8B030D-6E8A-4147-A177-3AD203B41FA5}">
                      <a16:colId xmlns:a16="http://schemas.microsoft.com/office/drawing/2014/main" val="304111966"/>
                    </a:ext>
                  </a:extLst>
                </a:gridCol>
              </a:tblGrid>
              <a:tr h="1792827">
                <a:tc>
                  <a:txBody>
                    <a:bodyPr/>
                    <a:lstStyle/>
                    <a:p>
                      <a:pPr algn="ctr"/>
                      <a:r>
                        <a:rPr lang="fi-FI" sz="2800" b="1" dirty="0">
                          <a:solidFill>
                            <a:schemeClr val="tx1"/>
                          </a:solidFill>
                        </a:rPr>
                        <a:t>Tilanne ja TUNNE</a:t>
                      </a:r>
                    </a:p>
                    <a:p>
                      <a:pPr algn="ctr"/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Kuvaa tähän</a:t>
                      </a:r>
                      <a:r>
                        <a:rPr lang="fi-FI" sz="1600" b="1" baseline="0" dirty="0">
                          <a:solidFill>
                            <a:schemeClr val="tx1"/>
                          </a:solidFill>
                        </a:rPr>
                        <a:t> tilanne ja tunne</a:t>
                      </a:r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b="1" dirty="0">
                          <a:solidFill>
                            <a:schemeClr val="tx1"/>
                          </a:solidFill>
                        </a:rPr>
                        <a:t>AJATUS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Kuvaa millaisia</a:t>
                      </a:r>
                      <a:r>
                        <a:rPr lang="fi-FI" sz="1600" b="1" baseline="0" dirty="0">
                          <a:solidFill>
                            <a:schemeClr val="tx1"/>
                          </a:solidFill>
                        </a:rPr>
                        <a:t> ajatuksia sinulla on tässä hetkessä. Voiko näihin ajatuksiin vaikuttaa?</a:t>
                      </a:r>
                      <a:endParaRPr lang="fi-FI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653024"/>
                  </a:ext>
                </a:extLst>
              </a:tr>
              <a:tr h="17707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b="1" dirty="0">
                          <a:solidFill>
                            <a:schemeClr val="tx1"/>
                          </a:solidFill>
                        </a:rPr>
                        <a:t>KEHO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Mitä kehossasi</a:t>
                      </a:r>
                      <a:r>
                        <a:rPr lang="fi-FI" sz="1600" b="1" baseline="0" dirty="0">
                          <a:solidFill>
                            <a:schemeClr val="tx1"/>
                          </a:solidFill>
                        </a:rPr>
                        <a:t> tapahtuu kun sinulla on tämä tunne? Voitko vaikuttaa kehoosi?</a:t>
                      </a:r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i-FI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b="1" dirty="0">
                          <a:solidFill>
                            <a:schemeClr val="tx1"/>
                          </a:solidFill>
                        </a:rPr>
                        <a:t>TOIMINTA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Miten voit omalla toiminnallasi</a:t>
                      </a:r>
                      <a:r>
                        <a:rPr lang="fi-FI" sz="1600" b="1" baseline="0" dirty="0">
                          <a:solidFill>
                            <a:schemeClr val="tx1"/>
                          </a:solidFill>
                        </a:rPr>
                        <a:t> säädellä tunteita?</a:t>
                      </a:r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i-FI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4496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96601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alto University">
  <a:themeElements>
    <a:clrScheme name="Aalto University">
      <a:dk1>
        <a:srgbClr val="000000"/>
      </a:dk1>
      <a:lt1>
        <a:srgbClr val="EF3340"/>
      </a:lt1>
      <a:dk2>
        <a:srgbClr val="A7A7A7"/>
      </a:dk2>
      <a:lt2>
        <a:srgbClr val="535353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FF"/>
      </a:hlink>
      <a:folHlink>
        <a:srgbClr val="FF00FF"/>
      </a:folHlink>
    </a:clrScheme>
    <a:fontScheme name="Aalto University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alto Univers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Aalto_University_2013">
  <a:themeElements>
    <a:clrScheme name="Aalto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FCD00"/>
      </a:accent1>
      <a:accent2>
        <a:srgbClr val="009B3A"/>
      </a:accent2>
      <a:accent3>
        <a:srgbClr val="005EB8"/>
      </a:accent3>
      <a:accent4>
        <a:srgbClr val="6639B7"/>
      </a:accent4>
      <a:accent5>
        <a:srgbClr val="EF3340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3.xml><?xml version="1.0" encoding="utf-8"?>
<a:theme xmlns:a="http://schemas.openxmlformats.org/drawingml/2006/main" name="aalto_yliopisto">
  <a:themeElements>
    <a:clrScheme name="aalto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alto University">
  <a:themeElements>
    <a:clrScheme name="Aalto Universit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FF"/>
      </a:hlink>
      <a:folHlink>
        <a:srgbClr val="FF00FF"/>
      </a:folHlink>
    </a:clrScheme>
    <a:fontScheme name="Aalto University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alto Univers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579</Words>
  <Application>Microsoft Office PowerPoint</Application>
  <PresentationFormat>On-screen Show (16:10)</PresentationFormat>
  <Paragraphs>76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Courier New</vt:lpstr>
      <vt:lpstr>Georgia</vt:lpstr>
      <vt:lpstr>Lucida Grande</vt:lpstr>
      <vt:lpstr>Wingdings</vt:lpstr>
      <vt:lpstr>Aalto University</vt:lpstr>
      <vt:lpstr>2_Aalto_University_2013</vt:lpstr>
      <vt:lpstr>aalto_yliopisto</vt:lpstr>
      <vt:lpstr>Arkkitehtuurin teorian erikoistyö: Suunnittelijaksi kasvamassa (3 op)   3. Ryhmätapaaminen: Suunnittelijan tunteet ja palautteen vastaanottaminen </vt:lpstr>
      <vt:lpstr>Tapaamisajat</vt:lpstr>
      <vt:lpstr>OHJELMA  Suunnittelijan tunteet ja palautteen vastaanottaminen</vt:lpstr>
      <vt:lpstr>Kotitehtävän purku: Tunnepäiväkirja</vt:lpstr>
      <vt:lpstr>Teoriaa Tunne on vaistonvarainen, nopea, automaattinen reaktio ulkoiseen tai sisäiseen todellisuuteen</vt:lpstr>
      <vt:lpstr>Teidän tyypilliset tunnesäätelykeinot?</vt:lpstr>
      <vt:lpstr>Palaute ja töiden arviointi on osa arkkitehtiopiskelua ja oppimista</vt:lpstr>
      <vt:lpstr>Yksilötyöskentely: Millaisia tunteita sinulla liittyy suunnitteluprosessiin ja palautetilaisuuksiin. Miten näitä tunteita voi säädellä?</vt:lpstr>
      <vt:lpstr>Parikeskustelu: Millaisia tunteita sinulla liittyy suunnitteluprosessiin ja palautetilaisuuksiin. Miten näitä tunteita voi säädellä?</vt:lpstr>
      <vt:lpstr>Tehdään yhdessä tunnekartta suhteessa palautetilaisuuksiin</vt:lpstr>
      <vt:lpstr>Kotitehtävä</vt:lpstr>
      <vt:lpstr>Lopuksi – yhteinen tauko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pohja</dc:title>
  <dc:creator>Sjöblom Paula</dc:creator>
  <cp:lastModifiedBy>Saarimäki Sanni</cp:lastModifiedBy>
  <cp:revision>112</cp:revision>
  <dcterms:modified xsi:type="dcterms:W3CDTF">2021-01-27T09:25:27Z</dcterms:modified>
</cp:coreProperties>
</file>