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04" r:id="rId2"/>
    <p:sldId id="480" r:id="rId3"/>
    <p:sldId id="436" r:id="rId4"/>
    <p:sldId id="437" r:id="rId5"/>
    <p:sldId id="465" r:id="rId6"/>
    <p:sldId id="431" r:id="rId7"/>
    <p:sldId id="553" r:id="rId8"/>
    <p:sldId id="438" r:id="rId9"/>
    <p:sldId id="427" r:id="rId10"/>
    <p:sldId id="446" r:id="rId11"/>
    <p:sldId id="425" r:id="rId12"/>
    <p:sldId id="563" r:id="rId13"/>
    <p:sldId id="555" r:id="rId14"/>
    <p:sldId id="557" r:id="rId15"/>
    <p:sldId id="556" r:id="rId16"/>
    <p:sldId id="447" r:id="rId17"/>
    <p:sldId id="565" r:id="rId18"/>
    <p:sldId id="552" r:id="rId19"/>
    <p:sldId id="475" r:id="rId20"/>
    <p:sldId id="477" r:id="rId21"/>
    <p:sldId id="478" r:id="rId22"/>
    <p:sldId id="550" r:id="rId23"/>
    <p:sldId id="448" r:id="rId24"/>
  </p:sldIdLst>
  <p:sldSz cx="9906000" cy="6858000" type="A4"/>
  <p:notesSz cx="6858000" cy="9144000"/>
  <p:defaultTextStyle>
    <a:defPPr>
      <a:defRPr lang="fi-FI"/>
    </a:defPPr>
    <a:lvl1pPr marL="0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919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7838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6757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5677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4596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73515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52434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31353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hrnrooth, Essi" initials="EE" lastIdx="6" clrIdx="0">
    <p:extLst>
      <p:ext uri="{19B8F6BF-5375-455C-9EA6-DF929625EA0E}">
        <p15:presenceInfo xmlns:p15="http://schemas.microsoft.com/office/powerpoint/2012/main" userId="S::Essi.ehrnrooth@wsp.com::585a2c3e-317c-4542-8eb0-dd73015097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84" autoAdjust="0"/>
  </p:normalViewPr>
  <p:slideViewPr>
    <p:cSldViewPr>
      <p:cViewPr varScale="1">
        <p:scale>
          <a:sx n="80" d="100"/>
          <a:sy n="80" d="100"/>
        </p:scale>
        <p:origin x="216" y="62"/>
      </p:cViewPr>
      <p:guideLst>
        <p:guide orient="horz" pos="2160"/>
        <p:guide pos="312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884E3-E60D-413E-8C3D-2C022AD9394D}" type="datetimeFigureOut">
              <a:rPr lang="fi-FI" smtClean="0"/>
              <a:t>5.10.2022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5F58C-2C6C-489E-876D-8BA2378E7D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1917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KUVAUSLUPA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0106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3329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6727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8663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2701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221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i="1" dirty="0">
              <a:solidFill>
                <a:srgbClr val="00B050"/>
              </a:solidFill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6583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4504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-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6872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6257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5127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6716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fi-FI" sz="2000" dirty="0">
              <a:solidFill>
                <a:schemeClr val="bg1"/>
              </a:solidFill>
              <a:cs typeface="Vijaya" panose="020B0604020202020204" pitchFamily="34" charset="0"/>
            </a:endParaRPr>
          </a:p>
          <a:p>
            <a:pPr marL="650369" lvl="1" indent="-171450">
              <a:buFont typeface="Arial" panose="020B0604020202020204" pitchFamily="34" charset="0"/>
              <a:buChar char="•"/>
            </a:pPr>
            <a:endParaRPr lang="fi-FI" sz="2000" dirty="0">
              <a:solidFill>
                <a:schemeClr val="bg1"/>
              </a:solidFill>
              <a:cs typeface="Vijaya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i-FI" sz="2000" dirty="0">
              <a:solidFill>
                <a:schemeClr val="bg1"/>
              </a:solidFill>
              <a:cs typeface="Vijaya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i-FI" sz="2000" dirty="0">
              <a:solidFill>
                <a:schemeClr val="bg1"/>
              </a:solidFill>
              <a:cs typeface="Vijaya" panose="020B0604020202020204" pitchFamily="34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12044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fi-FI" sz="2000" dirty="0">
              <a:solidFill>
                <a:schemeClr val="bg1"/>
              </a:solidFill>
              <a:cs typeface="Vijaya" panose="020B0604020202020204" pitchFamily="34" charset="0"/>
            </a:endParaRPr>
          </a:p>
          <a:p>
            <a:pPr marL="478919" lvl="1" indent="0">
              <a:buFont typeface="Arial" panose="020B0604020202020204" pitchFamily="34" charset="0"/>
              <a:buNone/>
            </a:pPr>
            <a:endParaRPr lang="fi-FI" sz="2000" dirty="0">
              <a:solidFill>
                <a:schemeClr val="bg1"/>
              </a:solidFill>
              <a:cs typeface="Vijaya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i-FI" sz="2000" dirty="0">
              <a:solidFill>
                <a:schemeClr val="bg1"/>
              </a:solidFill>
              <a:cs typeface="Vijaya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i-FI" sz="2000" dirty="0">
              <a:solidFill>
                <a:schemeClr val="bg1"/>
              </a:solidFill>
              <a:cs typeface="Vijaya" panose="020B0604020202020204" pitchFamily="34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9901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fi-FI" sz="2000" dirty="0">
              <a:solidFill>
                <a:schemeClr val="bg1"/>
              </a:solidFill>
              <a:cs typeface="Vijaya" panose="020B0604020202020204" pitchFamily="34" charset="0"/>
            </a:endParaRPr>
          </a:p>
          <a:p>
            <a:pPr marL="478919" lvl="1" indent="0">
              <a:buFont typeface="Arial" panose="020B0604020202020204" pitchFamily="34" charset="0"/>
              <a:buNone/>
            </a:pPr>
            <a:endParaRPr lang="fi-FI" sz="2000" dirty="0">
              <a:solidFill>
                <a:schemeClr val="bg1"/>
              </a:solidFill>
              <a:cs typeface="Vijaya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i-FI" sz="2000" dirty="0">
              <a:solidFill>
                <a:schemeClr val="bg1"/>
              </a:solidFill>
              <a:cs typeface="Vijaya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i-FI" sz="2000" dirty="0">
              <a:solidFill>
                <a:schemeClr val="bg1"/>
              </a:solidFill>
              <a:cs typeface="Vijaya" panose="020B0604020202020204" pitchFamily="34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1204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076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>
                <a:solidFill>
                  <a:srgbClr val="FF0000"/>
                </a:solidFill>
              </a:rPr>
              <a:t>-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5739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3200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6210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8525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4875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1044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>
              <a:sym typeface="Wingdings" panose="05000000000000000000" pitchFamily="2" charset="2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3053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85900" y="3886201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5.10.2022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8855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5.10.2022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4002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5.10.2022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8777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5.10.2022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559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9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36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5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24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13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5.10.2022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683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035550" y="1600200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5.10.2022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9661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19" indent="0">
              <a:buNone/>
              <a:defRPr sz="2100" b="1"/>
            </a:lvl2pPr>
            <a:lvl3pPr marL="957838" indent="0">
              <a:buNone/>
              <a:defRPr sz="1900" b="1"/>
            </a:lvl3pPr>
            <a:lvl4pPr marL="1436757" indent="0">
              <a:buNone/>
              <a:defRPr sz="1700" b="1"/>
            </a:lvl4pPr>
            <a:lvl5pPr marL="1915677" indent="0">
              <a:buNone/>
              <a:defRPr sz="1700" b="1"/>
            </a:lvl5pPr>
            <a:lvl6pPr marL="2394596" indent="0">
              <a:buNone/>
              <a:defRPr sz="1700" b="1"/>
            </a:lvl6pPr>
            <a:lvl7pPr marL="2873515" indent="0">
              <a:buNone/>
              <a:defRPr sz="1700" b="1"/>
            </a:lvl7pPr>
            <a:lvl8pPr marL="3352434" indent="0">
              <a:buNone/>
              <a:defRPr sz="1700" b="1"/>
            </a:lvl8pPr>
            <a:lvl9pPr marL="3831353" indent="0">
              <a:buNone/>
              <a:defRPr sz="17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89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19" indent="0">
              <a:buNone/>
              <a:defRPr sz="2100" b="1"/>
            </a:lvl2pPr>
            <a:lvl3pPr marL="957838" indent="0">
              <a:buNone/>
              <a:defRPr sz="1900" b="1"/>
            </a:lvl3pPr>
            <a:lvl4pPr marL="1436757" indent="0">
              <a:buNone/>
              <a:defRPr sz="1700" b="1"/>
            </a:lvl4pPr>
            <a:lvl5pPr marL="1915677" indent="0">
              <a:buNone/>
              <a:defRPr sz="1700" b="1"/>
            </a:lvl5pPr>
            <a:lvl6pPr marL="2394596" indent="0">
              <a:buNone/>
              <a:defRPr sz="1700" b="1"/>
            </a:lvl6pPr>
            <a:lvl7pPr marL="2873515" indent="0">
              <a:buNone/>
              <a:defRPr sz="1700" b="1"/>
            </a:lvl7pPr>
            <a:lvl8pPr marL="3352434" indent="0">
              <a:buNone/>
              <a:defRPr sz="1700" b="1"/>
            </a:lvl8pPr>
            <a:lvl9pPr marL="3831353" indent="0">
              <a:buNone/>
              <a:defRPr sz="17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89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5.10.2022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5310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5.10.2022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263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5.10.2022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8175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72970" y="273050"/>
            <a:ext cx="5537730" cy="585311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95301" y="1435100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919" indent="0">
              <a:buNone/>
              <a:defRPr sz="1300"/>
            </a:lvl2pPr>
            <a:lvl3pPr marL="957838" indent="0">
              <a:buNone/>
              <a:defRPr sz="1000"/>
            </a:lvl3pPr>
            <a:lvl4pPr marL="1436757" indent="0">
              <a:buNone/>
              <a:defRPr sz="900"/>
            </a:lvl4pPr>
            <a:lvl5pPr marL="1915677" indent="0">
              <a:buNone/>
              <a:defRPr sz="900"/>
            </a:lvl5pPr>
            <a:lvl6pPr marL="2394596" indent="0">
              <a:buNone/>
              <a:defRPr sz="900"/>
            </a:lvl6pPr>
            <a:lvl7pPr marL="2873515" indent="0">
              <a:buNone/>
              <a:defRPr sz="900"/>
            </a:lvl7pPr>
            <a:lvl8pPr marL="3352434" indent="0">
              <a:buNone/>
              <a:defRPr sz="900"/>
            </a:lvl8pPr>
            <a:lvl9pPr marL="3831353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5.10.2022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228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400"/>
            </a:lvl1pPr>
            <a:lvl2pPr marL="478919" indent="0">
              <a:buNone/>
              <a:defRPr sz="2900"/>
            </a:lvl2pPr>
            <a:lvl3pPr marL="957838" indent="0">
              <a:buNone/>
              <a:defRPr sz="2500"/>
            </a:lvl3pPr>
            <a:lvl4pPr marL="1436757" indent="0">
              <a:buNone/>
              <a:defRPr sz="2100"/>
            </a:lvl4pPr>
            <a:lvl5pPr marL="1915677" indent="0">
              <a:buNone/>
              <a:defRPr sz="2100"/>
            </a:lvl5pPr>
            <a:lvl6pPr marL="2394596" indent="0">
              <a:buNone/>
              <a:defRPr sz="2100"/>
            </a:lvl6pPr>
            <a:lvl7pPr marL="2873515" indent="0">
              <a:buNone/>
              <a:defRPr sz="2100"/>
            </a:lvl7pPr>
            <a:lvl8pPr marL="3352434" indent="0">
              <a:buNone/>
              <a:defRPr sz="2100"/>
            </a:lvl8pPr>
            <a:lvl9pPr marL="3831353" indent="0">
              <a:buNone/>
              <a:defRPr sz="21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919" indent="0">
              <a:buNone/>
              <a:defRPr sz="1300"/>
            </a:lvl2pPr>
            <a:lvl3pPr marL="957838" indent="0">
              <a:buNone/>
              <a:defRPr sz="1000"/>
            </a:lvl3pPr>
            <a:lvl4pPr marL="1436757" indent="0">
              <a:buNone/>
              <a:defRPr sz="900"/>
            </a:lvl4pPr>
            <a:lvl5pPr marL="1915677" indent="0">
              <a:buNone/>
              <a:defRPr sz="900"/>
            </a:lvl5pPr>
            <a:lvl6pPr marL="2394596" indent="0">
              <a:buNone/>
              <a:defRPr sz="900"/>
            </a:lvl6pPr>
            <a:lvl7pPr marL="2873515" indent="0">
              <a:buNone/>
              <a:defRPr sz="900"/>
            </a:lvl7pPr>
            <a:lvl8pPr marL="3352434" indent="0">
              <a:buNone/>
              <a:defRPr sz="900"/>
            </a:lvl8pPr>
            <a:lvl9pPr marL="3831353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5.10.2022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666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95784" tIns="47892" rIns="95784" bIns="47892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5784" tIns="47892" rIns="95784" bIns="47892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</p:spPr>
        <p:txBody>
          <a:bodyPr vert="horz" lIns="95784" tIns="47892" rIns="95784" bIns="4789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E5064-FD4C-4300-9FA3-FA781D042395}" type="datetimeFigureOut">
              <a:rPr lang="fi-FI" smtClean="0"/>
              <a:t>5.10.2022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</p:spPr>
        <p:txBody>
          <a:bodyPr vert="horz" lIns="95784" tIns="47892" rIns="95784" bIns="4789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5784" tIns="47892" rIns="95784" bIns="4789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876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57838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189" indent="-359189" algn="l" defTabSz="957838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8244" indent="-299324" algn="l" defTabSz="957838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7298" indent="-239460" algn="l" defTabSz="9578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6217" indent="-239460" algn="l" defTabSz="957838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5136" indent="-239460" algn="l" defTabSz="957838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4055" indent="-239460" algn="l" defTabSz="9578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975" indent="-239460" algn="l" defTabSz="9578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894" indent="-239460" algn="l" defTabSz="9578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813" indent="-239460" algn="l" defTabSz="9578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19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38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57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677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596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515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434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353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-447600" y="6021288"/>
            <a:ext cx="10801200" cy="1470025"/>
          </a:xfrm>
        </p:spPr>
        <p:txBody>
          <a:bodyPr>
            <a:normAutofit fontScale="90000"/>
          </a:bodyPr>
          <a:lstStyle/>
          <a:p>
            <a:r>
              <a:rPr lang="fi-FI" sz="2700" dirty="0">
                <a:latin typeface="+mn-lt"/>
                <a:cs typeface="Vijaya" panose="020B0604020202020204" pitchFamily="34" charset="0"/>
              </a:rPr>
              <a:t>KAUPUNKITILAA SANOITTAMASSA</a:t>
            </a:r>
            <a:br>
              <a:rPr lang="fi-FI" sz="2400" dirty="0">
                <a:latin typeface="+mn-lt"/>
                <a:cs typeface="Vijaya" panose="020B0604020202020204" pitchFamily="34" charset="0"/>
              </a:rPr>
            </a:br>
            <a:r>
              <a:rPr lang="fi-FI" sz="2200" dirty="0">
                <a:latin typeface="+mn-lt"/>
                <a:cs typeface="Vijaya" panose="020B0604020202020204" pitchFamily="34" charset="0"/>
              </a:rPr>
              <a:t>Luento 29.9.2022</a:t>
            </a:r>
            <a:br>
              <a:rPr lang="fi-FI" sz="2400" dirty="0">
                <a:latin typeface="+mn-lt"/>
                <a:cs typeface="Vijaya" panose="020B0604020202020204" pitchFamily="34" charset="0"/>
              </a:rPr>
            </a:br>
            <a:br>
              <a:rPr lang="fi-FI" sz="2400" dirty="0">
                <a:latin typeface="+mn-lt"/>
                <a:cs typeface="Vijaya" panose="020B0604020202020204" pitchFamily="34" charset="0"/>
              </a:rPr>
            </a:br>
            <a:br>
              <a:rPr lang="fi-FI" sz="2000" dirty="0">
                <a:latin typeface="+mn-lt"/>
                <a:cs typeface="Vijaya" panose="020B0604020202020204" pitchFamily="34" charset="0"/>
              </a:rPr>
            </a:br>
            <a:endParaRPr lang="fi-FI" sz="2000" dirty="0">
              <a:latin typeface="+mn-lt"/>
              <a:cs typeface="Vijaya" panose="020B0604020202020204" pitchFamily="34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396C24C-8609-4638-A270-4C6BDD1B33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" t="7088" r="2387" b="2449"/>
          <a:stretch/>
        </p:blipFill>
        <p:spPr>
          <a:xfrm rot="5400000">
            <a:off x="2335786" y="630118"/>
            <a:ext cx="5234428" cy="5040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B04DE302-F8A3-4474-A925-EC62F7811170}"/>
              </a:ext>
            </a:extLst>
          </p:cNvPr>
          <p:cNvSpPr txBox="1"/>
          <p:nvPr/>
        </p:nvSpPr>
        <p:spPr>
          <a:xfrm>
            <a:off x="5529064" y="5445224"/>
            <a:ext cx="6191250" cy="278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i-FI" sz="900" dirty="0" err="1">
                <a:latin typeface="+mn-lt"/>
                <a:cs typeface="Vijaya" panose="020B0604020202020204" pitchFamily="34" charset="0"/>
              </a:rPr>
              <a:t>Gehl</a:t>
            </a:r>
            <a:r>
              <a:rPr lang="fi-FI" sz="900" dirty="0">
                <a:latin typeface="+mn-lt"/>
                <a:cs typeface="Vijaya" panose="020B0604020202020204" pitchFamily="34" charset="0"/>
              </a:rPr>
              <a:t> &amp; </a:t>
            </a:r>
            <a:r>
              <a:rPr lang="fi-FI" sz="900" dirty="0" err="1">
                <a:latin typeface="+mn-lt"/>
                <a:cs typeface="Vijaya" panose="020B0604020202020204" pitchFamily="34" charset="0"/>
              </a:rPr>
              <a:t>Gemzoe</a:t>
            </a:r>
            <a:r>
              <a:rPr lang="fi-FI" sz="900" dirty="0">
                <a:latin typeface="+mn-lt"/>
                <a:cs typeface="Vijaya" panose="020B0604020202020204" pitchFamily="34" charset="0"/>
              </a:rPr>
              <a:t>: New City </a:t>
            </a:r>
            <a:r>
              <a:rPr lang="fi-FI" sz="900" dirty="0" err="1">
                <a:latin typeface="+mn-lt"/>
                <a:cs typeface="Vijaya" panose="020B0604020202020204" pitchFamily="34" charset="0"/>
              </a:rPr>
              <a:t>Spaces</a:t>
            </a:r>
            <a:r>
              <a:rPr lang="fi-FI" sz="900" dirty="0">
                <a:latin typeface="+mn-lt"/>
                <a:cs typeface="Vijaya" panose="020B0604020202020204" pitchFamily="34" charset="0"/>
              </a:rPr>
              <a:t> 2000</a:t>
            </a:r>
          </a:p>
        </p:txBody>
      </p:sp>
    </p:spTree>
    <p:extLst>
      <p:ext uri="{BB962C8B-B14F-4D97-AF65-F5344CB8AC3E}">
        <p14:creationId xmlns:p14="http://schemas.microsoft.com/office/powerpoint/2010/main" val="1455658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A326189-ECE9-4D38-8585-177EE1286F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68" y="105606"/>
            <a:ext cx="4978500" cy="6203714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F474B4DA-D541-498C-9A4B-B69B0B4F2A2F}"/>
              </a:ext>
            </a:extLst>
          </p:cNvPr>
          <p:cNvSpPr txBox="1"/>
          <p:nvPr/>
        </p:nvSpPr>
        <p:spPr>
          <a:xfrm>
            <a:off x="4736976" y="6381328"/>
            <a:ext cx="60796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i="1" dirty="0"/>
              <a:t>ERILAISET TAVAT HAHMOTTAA KAUPUNKITILAA</a:t>
            </a:r>
          </a:p>
          <a:p>
            <a:endParaRPr lang="fi-FI" sz="1400" i="1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8A1071DC-07CC-47AC-A215-F8713F2B14E5}"/>
              </a:ext>
            </a:extLst>
          </p:cNvPr>
          <p:cNvSpPr txBox="1"/>
          <p:nvPr/>
        </p:nvSpPr>
        <p:spPr>
          <a:xfrm>
            <a:off x="1003731" y="2793122"/>
            <a:ext cx="178354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i="1" dirty="0"/>
              <a:t>KEHOLLINEN &amp; SOSIAALINEN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26463694-D957-4CA4-9281-D255CBE24355}"/>
              </a:ext>
            </a:extLst>
          </p:cNvPr>
          <p:cNvSpPr txBox="1"/>
          <p:nvPr/>
        </p:nvSpPr>
        <p:spPr>
          <a:xfrm>
            <a:off x="1008133" y="1340768"/>
            <a:ext cx="402047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i="1" dirty="0"/>
              <a:t>VISUAALINEN,</a:t>
            </a:r>
          </a:p>
          <a:p>
            <a:r>
              <a:rPr lang="fi-FI" sz="2000" i="1" dirty="0"/>
              <a:t>ESTEETTINEN, </a:t>
            </a:r>
          </a:p>
          <a:p>
            <a:r>
              <a:rPr lang="fi-FI" sz="2000" i="1" dirty="0"/>
              <a:t>KOLMIULOTTEINEN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E3A23961-E33F-440A-AC3B-2D06D0CE266D}"/>
              </a:ext>
            </a:extLst>
          </p:cNvPr>
          <p:cNvSpPr txBox="1"/>
          <p:nvPr/>
        </p:nvSpPr>
        <p:spPr>
          <a:xfrm>
            <a:off x="1003730" y="3861048"/>
            <a:ext cx="25811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i="1" dirty="0"/>
              <a:t>HISTORIALLINEN, YHTEISKUNNALLINEN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DC8497A-F4EA-46CD-AE3F-28E553D31E9D}"/>
              </a:ext>
            </a:extLst>
          </p:cNvPr>
          <p:cNvSpPr txBox="1"/>
          <p:nvPr/>
        </p:nvSpPr>
        <p:spPr>
          <a:xfrm>
            <a:off x="1003731" y="4881354"/>
            <a:ext cx="272513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i="1" dirty="0"/>
              <a:t>EKOLOGIA JA KESTÄVYYSNÄKÖKULMA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30C5D7F9-B44B-453B-8996-0E00876DFF50}"/>
              </a:ext>
            </a:extLst>
          </p:cNvPr>
          <p:cNvCxnSpPr>
            <a:cxnSpLocks/>
          </p:cNvCxnSpPr>
          <p:nvPr/>
        </p:nvCxnSpPr>
        <p:spPr>
          <a:xfrm>
            <a:off x="1083739" y="5550757"/>
            <a:ext cx="4229301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uora yhdysviiva 15">
            <a:extLst>
              <a:ext uri="{FF2B5EF4-FFF2-40B4-BE49-F238E27FC236}">
                <a16:creationId xmlns:a16="http://schemas.microsoft.com/office/drawing/2014/main" id="{D3C5EFE5-62C0-4038-B205-C657F72B1F77}"/>
              </a:ext>
            </a:extLst>
          </p:cNvPr>
          <p:cNvCxnSpPr>
            <a:cxnSpLocks/>
          </p:cNvCxnSpPr>
          <p:nvPr/>
        </p:nvCxnSpPr>
        <p:spPr>
          <a:xfrm>
            <a:off x="1083739" y="4498094"/>
            <a:ext cx="4229301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uora yhdysviiva 17">
            <a:extLst>
              <a:ext uri="{FF2B5EF4-FFF2-40B4-BE49-F238E27FC236}">
                <a16:creationId xmlns:a16="http://schemas.microsoft.com/office/drawing/2014/main" id="{01D2C9A8-0E8F-43AA-8E66-986650640CBC}"/>
              </a:ext>
            </a:extLst>
          </p:cNvPr>
          <p:cNvCxnSpPr>
            <a:cxnSpLocks/>
          </p:cNvCxnSpPr>
          <p:nvPr/>
        </p:nvCxnSpPr>
        <p:spPr>
          <a:xfrm>
            <a:off x="1083739" y="3443506"/>
            <a:ext cx="4229301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3D7E8104-AAE4-44BD-A8DA-6EBDEB49002A}"/>
              </a:ext>
            </a:extLst>
          </p:cNvPr>
          <p:cNvCxnSpPr>
            <a:cxnSpLocks/>
          </p:cNvCxnSpPr>
          <p:nvPr/>
        </p:nvCxnSpPr>
        <p:spPr>
          <a:xfrm>
            <a:off x="1083739" y="2345952"/>
            <a:ext cx="3581229" cy="3034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235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a, ulkokäyttöön tarkoitettu esine, vesimylly&#10;&#10;Kuvaus luotu automaattisesti">
            <a:extLst>
              <a:ext uri="{FF2B5EF4-FFF2-40B4-BE49-F238E27FC236}">
                <a16:creationId xmlns:a16="http://schemas.microsoft.com/office/drawing/2014/main" id="{88655BF2-E607-426E-B4FA-7A40985745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46" r="-1"/>
          <a:stretch/>
        </p:blipFill>
        <p:spPr>
          <a:xfrm>
            <a:off x="0" y="0"/>
            <a:ext cx="9906000" cy="714375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7DDFD55A-C038-4952-B607-8D3DDB53FF95}"/>
              </a:ext>
            </a:extLst>
          </p:cNvPr>
          <p:cNvSpPr txBox="1"/>
          <p:nvPr/>
        </p:nvSpPr>
        <p:spPr>
          <a:xfrm>
            <a:off x="4736976" y="3284984"/>
            <a:ext cx="8460940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i-FI" sz="3200" i="1" dirty="0">
                <a:solidFill>
                  <a:schemeClr val="bg1"/>
                </a:solidFill>
                <a:latin typeface="+mn-lt"/>
                <a:cs typeface="Vijaya" panose="020B0604020202020204" pitchFamily="34" charset="0"/>
              </a:rPr>
              <a:t>TAUKO!</a:t>
            </a:r>
            <a:endParaRPr lang="fi-FI" sz="3200" i="1" dirty="0">
              <a:solidFill>
                <a:schemeClr val="bg1"/>
              </a:solidFill>
              <a:cs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173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A326189-ECE9-4D38-8585-177EE1286F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68" y="105606"/>
            <a:ext cx="4978500" cy="6203714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F474B4DA-D541-498C-9A4B-B69B0B4F2A2F}"/>
              </a:ext>
            </a:extLst>
          </p:cNvPr>
          <p:cNvSpPr txBox="1"/>
          <p:nvPr/>
        </p:nvSpPr>
        <p:spPr>
          <a:xfrm>
            <a:off x="4736976" y="6381328"/>
            <a:ext cx="60796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i="1" dirty="0"/>
              <a:t>ERILAISET TAVAT HAHMOTTAA KAUPUNKITILAA</a:t>
            </a:r>
          </a:p>
          <a:p>
            <a:endParaRPr lang="fi-FI" sz="1400" i="1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8A1071DC-07CC-47AC-A215-F8713F2B14E5}"/>
              </a:ext>
            </a:extLst>
          </p:cNvPr>
          <p:cNvSpPr txBox="1"/>
          <p:nvPr/>
        </p:nvSpPr>
        <p:spPr>
          <a:xfrm>
            <a:off x="1003731" y="2793122"/>
            <a:ext cx="178354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i="1" dirty="0"/>
              <a:t>KEHOLLINEN &amp; SOSIAALINEN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26463694-D957-4CA4-9281-D255CBE24355}"/>
              </a:ext>
            </a:extLst>
          </p:cNvPr>
          <p:cNvSpPr txBox="1"/>
          <p:nvPr/>
        </p:nvSpPr>
        <p:spPr>
          <a:xfrm>
            <a:off x="1008133" y="1340768"/>
            <a:ext cx="402047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i="1" dirty="0"/>
              <a:t>VISUAALINEN,</a:t>
            </a:r>
          </a:p>
          <a:p>
            <a:r>
              <a:rPr lang="fi-FI" sz="2000" i="1" dirty="0"/>
              <a:t>ESTEETTINEN, </a:t>
            </a:r>
          </a:p>
          <a:p>
            <a:r>
              <a:rPr lang="fi-FI" sz="2000" i="1" dirty="0"/>
              <a:t>KOLMIULOTTEINEN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E3A23961-E33F-440A-AC3B-2D06D0CE266D}"/>
              </a:ext>
            </a:extLst>
          </p:cNvPr>
          <p:cNvSpPr txBox="1"/>
          <p:nvPr/>
        </p:nvSpPr>
        <p:spPr>
          <a:xfrm>
            <a:off x="1003730" y="3861048"/>
            <a:ext cx="25811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i="1" dirty="0"/>
              <a:t>HISTORIALLINEN, YHTEISKUNNALLINEN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DC8497A-F4EA-46CD-AE3F-28E553D31E9D}"/>
              </a:ext>
            </a:extLst>
          </p:cNvPr>
          <p:cNvSpPr txBox="1"/>
          <p:nvPr/>
        </p:nvSpPr>
        <p:spPr>
          <a:xfrm>
            <a:off x="1003731" y="4881354"/>
            <a:ext cx="272513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i="1" dirty="0"/>
              <a:t>EKOLOGIA JA KESTÄVYYSNÄKÖKULMA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30C5D7F9-B44B-453B-8996-0E00876DFF50}"/>
              </a:ext>
            </a:extLst>
          </p:cNvPr>
          <p:cNvCxnSpPr>
            <a:cxnSpLocks/>
          </p:cNvCxnSpPr>
          <p:nvPr/>
        </p:nvCxnSpPr>
        <p:spPr>
          <a:xfrm>
            <a:off x="1083739" y="5550757"/>
            <a:ext cx="4229301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uora yhdysviiva 15">
            <a:extLst>
              <a:ext uri="{FF2B5EF4-FFF2-40B4-BE49-F238E27FC236}">
                <a16:creationId xmlns:a16="http://schemas.microsoft.com/office/drawing/2014/main" id="{D3C5EFE5-62C0-4038-B205-C657F72B1F77}"/>
              </a:ext>
            </a:extLst>
          </p:cNvPr>
          <p:cNvCxnSpPr>
            <a:cxnSpLocks/>
          </p:cNvCxnSpPr>
          <p:nvPr/>
        </p:nvCxnSpPr>
        <p:spPr>
          <a:xfrm>
            <a:off x="1083739" y="4498094"/>
            <a:ext cx="4229301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uora yhdysviiva 17">
            <a:extLst>
              <a:ext uri="{FF2B5EF4-FFF2-40B4-BE49-F238E27FC236}">
                <a16:creationId xmlns:a16="http://schemas.microsoft.com/office/drawing/2014/main" id="{01D2C9A8-0E8F-43AA-8E66-986650640CBC}"/>
              </a:ext>
            </a:extLst>
          </p:cNvPr>
          <p:cNvCxnSpPr>
            <a:cxnSpLocks/>
          </p:cNvCxnSpPr>
          <p:nvPr/>
        </p:nvCxnSpPr>
        <p:spPr>
          <a:xfrm>
            <a:off x="1083739" y="3443506"/>
            <a:ext cx="4229301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3D7E8104-AAE4-44BD-A8DA-6EBDEB49002A}"/>
              </a:ext>
            </a:extLst>
          </p:cNvPr>
          <p:cNvCxnSpPr>
            <a:cxnSpLocks/>
          </p:cNvCxnSpPr>
          <p:nvPr/>
        </p:nvCxnSpPr>
        <p:spPr>
          <a:xfrm>
            <a:off x="1083739" y="2345952"/>
            <a:ext cx="3581229" cy="3034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836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8F2A792-98A3-413E-99A3-0DF3AEB7B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188640"/>
            <a:ext cx="6028302" cy="6380208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7A65F77E-572B-4CA5-B812-81E06FC98AD9}"/>
              </a:ext>
            </a:extLst>
          </p:cNvPr>
          <p:cNvSpPr txBox="1"/>
          <p:nvPr/>
        </p:nvSpPr>
        <p:spPr>
          <a:xfrm>
            <a:off x="6321152" y="5013176"/>
            <a:ext cx="3061743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i="1" dirty="0"/>
              <a:t>Kohtaamisen mahdollistaminen kaupunkitilassa suunnittelulla</a:t>
            </a:r>
          </a:p>
          <a:p>
            <a:r>
              <a:rPr lang="fi-FI" sz="1600" i="1" dirty="0"/>
              <a:t>Jan </a:t>
            </a:r>
            <a:r>
              <a:rPr lang="fi-FI" sz="1600" i="1" dirty="0" err="1"/>
              <a:t>Gehl</a:t>
            </a:r>
            <a:r>
              <a:rPr lang="fi-FI" sz="1600" i="1" dirty="0"/>
              <a:t> / </a:t>
            </a:r>
          </a:p>
          <a:p>
            <a:r>
              <a:rPr lang="fi-FI" sz="1600" i="1" dirty="0"/>
              <a:t>Life </a:t>
            </a:r>
            <a:r>
              <a:rPr lang="fi-FI" sz="1600" i="1" dirty="0" err="1"/>
              <a:t>between</a:t>
            </a:r>
            <a:r>
              <a:rPr lang="fi-FI" sz="1600" i="1" dirty="0"/>
              <a:t> </a:t>
            </a:r>
            <a:r>
              <a:rPr lang="fi-FI" sz="1600" i="1" dirty="0" err="1"/>
              <a:t>buildings</a:t>
            </a:r>
            <a:r>
              <a:rPr lang="fi-FI" sz="1600" i="1" dirty="0"/>
              <a:t> (2006)</a:t>
            </a:r>
          </a:p>
        </p:txBody>
      </p:sp>
    </p:spTree>
    <p:extLst>
      <p:ext uri="{BB962C8B-B14F-4D97-AF65-F5344CB8AC3E}">
        <p14:creationId xmlns:p14="http://schemas.microsoft.com/office/powerpoint/2010/main" val="3173273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EA0B499F-0A49-4AA4-802D-8C5405DF6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4664"/>
            <a:ext cx="9906000" cy="5750646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719B9CF-92F4-46B8-8A45-5A9C5594F613}"/>
              </a:ext>
            </a:extLst>
          </p:cNvPr>
          <p:cNvSpPr txBox="1"/>
          <p:nvPr/>
        </p:nvSpPr>
        <p:spPr>
          <a:xfrm>
            <a:off x="10072" y="6237312"/>
            <a:ext cx="3061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i="1" dirty="0"/>
              <a:t>NÄKÖAISTIN YLIVOIMA</a:t>
            </a:r>
            <a:endParaRPr lang="fi-FI" sz="1600" i="1" dirty="0"/>
          </a:p>
        </p:txBody>
      </p:sp>
    </p:spTree>
    <p:extLst>
      <p:ext uri="{BB962C8B-B14F-4D97-AF65-F5344CB8AC3E}">
        <p14:creationId xmlns:p14="http://schemas.microsoft.com/office/powerpoint/2010/main" val="1478701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A326189-ECE9-4D38-8585-177EE1286F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68" y="105606"/>
            <a:ext cx="4978500" cy="6203714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F474B4DA-D541-498C-9A4B-B69B0B4F2A2F}"/>
              </a:ext>
            </a:extLst>
          </p:cNvPr>
          <p:cNvSpPr txBox="1"/>
          <p:nvPr/>
        </p:nvSpPr>
        <p:spPr>
          <a:xfrm>
            <a:off x="4736976" y="6381328"/>
            <a:ext cx="60796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i="1" dirty="0"/>
              <a:t>ERILAISET TAVAT HAHMOTTAA KAUPUNKITILAA</a:t>
            </a:r>
          </a:p>
          <a:p>
            <a:endParaRPr lang="fi-FI" sz="1400" i="1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8A1071DC-07CC-47AC-A215-F8713F2B14E5}"/>
              </a:ext>
            </a:extLst>
          </p:cNvPr>
          <p:cNvSpPr txBox="1"/>
          <p:nvPr/>
        </p:nvSpPr>
        <p:spPr>
          <a:xfrm>
            <a:off x="1003731" y="2793122"/>
            <a:ext cx="178354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i="1" dirty="0"/>
              <a:t>KEHOLLINEN &amp; SOSIAALINEN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26463694-D957-4CA4-9281-D255CBE24355}"/>
              </a:ext>
            </a:extLst>
          </p:cNvPr>
          <p:cNvSpPr txBox="1"/>
          <p:nvPr/>
        </p:nvSpPr>
        <p:spPr>
          <a:xfrm>
            <a:off x="1008133" y="1340768"/>
            <a:ext cx="402047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i="1" dirty="0"/>
              <a:t>VISUAALINEN,</a:t>
            </a:r>
          </a:p>
          <a:p>
            <a:r>
              <a:rPr lang="fi-FI" sz="2000" i="1" dirty="0"/>
              <a:t>ESTEETTINEN, </a:t>
            </a:r>
          </a:p>
          <a:p>
            <a:r>
              <a:rPr lang="fi-FI" sz="2000" i="1" dirty="0"/>
              <a:t>KOLMIULOTTEINEN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E3A23961-E33F-440A-AC3B-2D06D0CE266D}"/>
              </a:ext>
            </a:extLst>
          </p:cNvPr>
          <p:cNvSpPr txBox="1"/>
          <p:nvPr/>
        </p:nvSpPr>
        <p:spPr>
          <a:xfrm>
            <a:off x="1003730" y="3861048"/>
            <a:ext cx="25811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i="1" dirty="0"/>
              <a:t>HISTORIALLINEN, YHTEISKUNNALLINEN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DC8497A-F4EA-46CD-AE3F-28E553D31E9D}"/>
              </a:ext>
            </a:extLst>
          </p:cNvPr>
          <p:cNvSpPr txBox="1"/>
          <p:nvPr/>
        </p:nvSpPr>
        <p:spPr>
          <a:xfrm>
            <a:off x="1003731" y="4881354"/>
            <a:ext cx="272513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000" i="1" dirty="0"/>
              <a:t>EKOLOGIA JA KESTÄVYYSNÄKÖKULMA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30C5D7F9-B44B-453B-8996-0E00876DFF50}"/>
              </a:ext>
            </a:extLst>
          </p:cNvPr>
          <p:cNvCxnSpPr>
            <a:cxnSpLocks/>
          </p:cNvCxnSpPr>
          <p:nvPr/>
        </p:nvCxnSpPr>
        <p:spPr>
          <a:xfrm>
            <a:off x="1083739" y="5550757"/>
            <a:ext cx="4229301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uora yhdysviiva 15">
            <a:extLst>
              <a:ext uri="{FF2B5EF4-FFF2-40B4-BE49-F238E27FC236}">
                <a16:creationId xmlns:a16="http://schemas.microsoft.com/office/drawing/2014/main" id="{D3C5EFE5-62C0-4038-B205-C657F72B1F77}"/>
              </a:ext>
            </a:extLst>
          </p:cNvPr>
          <p:cNvCxnSpPr>
            <a:cxnSpLocks/>
          </p:cNvCxnSpPr>
          <p:nvPr/>
        </p:nvCxnSpPr>
        <p:spPr>
          <a:xfrm>
            <a:off x="1083739" y="4498094"/>
            <a:ext cx="4229301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uora yhdysviiva 17">
            <a:extLst>
              <a:ext uri="{FF2B5EF4-FFF2-40B4-BE49-F238E27FC236}">
                <a16:creationId xmlns:a16="http://schemas.microsoft.com/office/drawing/2014/main" id="{01D2C9A8-0E8F-43AA-8E66-986650640CBC}"/>
              </a:ext>
            </a:extLst>
          </p:cNvPr>
          <p:cNvCxnSpPr>
            <a:cxnSpLocks/>
          </p:cNvCxnSpPr>
          <p:nvPr/>
        </p:nvCxnSpPr>
        <p:spPr>
          <a:xfrm>
            <a:off x="1083739" y="3443506"/>
            <a:ext cx="4229301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3D7E8104-AAE4-44BD-A8DA-6EBDEB49002A}"/>
              </a:ext>
            </a:extLst>
          </p:cNvPr>
          <p:cNvCxnSpPr>
            <a:cxnSpLocks/>
          </p:cNvCxnSpPr>
          <p:nvPr/>
        </p:nvCxnSpPr>
        <p:spPr>
          <a:xfrm>
            <a:off x="1083739" y="2345952"/>
            <a:ext cx="3581229" cy="3034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004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>
            <a:extLst>
              <a:ext uri="{FF2B5EF4-FFF2-40B4-BE49-F238E27FC236}">
                <a16:creationId xmlns:a16="http://schemas.microsoft.com/office/drawing/2014/main" id="{8BB3669E-7CF9-449E-B874-4220D7371F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3" r="4486"/>
          <a:stretch/>
        </p:blipFill>
        <p:spPr>
          <a:xfrm>
            <a:off x="5529064" y="1819448"/>
            <a:ext cx="4104456" cy="3622308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F65576D5-45AB-4D9C-8616-2F001EBB7E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87" y="412046"/>
            <a:ext cx="4504358" cy="5612886"/>
          </a:xfrm>
          <a:prstGeom prst="rect">
            <a:avLst/>
          </a:prstGeom>
        </p:spPr>
      </p:pic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11D7ACD0-08B2-4FF6-BE5E-C4C591734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3812" y="2820434"/>
            <a:ext cx="1361356" cy="1180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800" dirty="0"/>
              <a:t>+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FC418ABD-6CD8-4DA7-9C81-0B8F5F974024}"/>
              </a:ext>
            </a:extLst>
          </p:cNvPr>
          <p:cNvSpPr txBox="1"/>
          <p:nvPr/>
        </p:nvSpPr>
        <p:spPr>
          <a:xfrm>
            <a:off x="128464" y="6345119"/>
            <a:ext cx="100811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i="1" dirty="0"/>
              <a:t>OMA NÄKÖKULMASI? JOKIN NÄISTÄ VAI EDELLISTEN SYNTEESI? VAI ”VIIDES ULOTTUVUUS” ?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C0207652-F7D3-40CF-8B28-AC925B623B3E}"/>
              </a:ext>
            </a:extLst>
          </p:cNvPr>
          <p:cNvSpPr txBox="1">
            <a:spLocks/>
          </p:cNvSpPr>
          <p:nvPr/>
        </p:nvSpPr>
        <p:spPr>
          <a:xfrm>
            <a:off x="7581292" y="2838636"/>
            <a:ext cx="1361356" cy="1180728"/>
          </a:xfrm>
          <a:prstGeom prst="rect">
            <a:avLst/>
          </a:prstGeom>
        </p:spPr>
        <p:txBody>
          <a:bodyPr vert="horz" lIns="95784" tIns="47892" rIns="95784" bIns="47892" rtlCol="0">
            <a:normAutofit/>
          </a:bodyPr>
          <a:lstStyle>
            <a:lvl1pPr marL="359189" indent="-359189" algn="l" defTabSz="9578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8244" indent="-299324" algn="l" defTabSz="9578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7298" indent="-239460" algn="l" defTabSz="9578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217" indent="-239460" algn="l" defTabSz="9578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5136" indent="-239460" algn="l" defTabSz="9578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4055" indent="-239460" algn="l" defTabSz="9578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2975" indent="-239460" algn="l" defTabSz="9578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1894" indent="-239460" algn="l" defTabSz="9578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0813" indent="-239460" algn="l" defTabSz="9578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4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9632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a, ulkokäyttöön tarkoitettu esine, vesimylly&#10;&#10;Kuvaus luotu automaattisesti">
            <a:extLst>
              <a:ext uri="{FF2B5EF4-FFF2-40B4-BE49-F238E27FC236}">
                <a16:creationId xmlns:a16="http://schemas.microsoft.com/office/drawing/2014/main" id="{88655BF2-E607-426E-B4FA-7A40985745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46" r="-1"/>
          <a:stretch/>
        </p:blipFill>
        <p:spPr>
          <a:xfrm>
            <a:off x="0" y="0"/>
            <a:ext cx="9906000" cy="714375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7DDFD55A-C038-4952-B607-8D3DDB53FF95}"/>
              </a:ext>
            </a:extLst>
          </p:cNvPr>
          <p:cNvSpPr txBox="1"/>
          <p:nvPr/>
        </p:nvSpPr>
        <p:spPr>
          <a:xfrm>
            <a:off x="4736976" y="3284984"/>
            <a:ext cx="8460940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i-FI" sz="3200" i="1" dirty="0">
                <a:solidFill>
                  <a:schemeClr val="bg1"/>
                </a:solidFill>
                <a:latin typeface="+mn-lt"/>
                <a:cs typeface="Vijaya" panose="020B0604020202020204" pitchFamily="34" charset="0"/>
              </a:rPr>
              <a:t>TAUKO!</a:t>
            </a:r>
            <a:endParaRPr lang="fi-FI" sz="3200" i="1" dirty="0">
              <a:solidFill>
                <a:schemeClr val="bg1"/>
              </a:solidFill>
              <a:cs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103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4D1BF0AA-B4C9-4D12-880B-16D03D571121}"/>
              </a:ext>
            </a:extLst>
          </p:cNvPr>
          <p:cNvSpPr txBox="1"/>
          <p:nvPr/>
        </p:nvSpPr>
        <p:spPr>
          <a:xfrm>
            <a:off x="560512" y="692696"/>
            <a:ext cx="4536504" cy="5308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>
                <a:latin typeface="+mn-lt"/>
                <a:cs typeface="Vijaya" panose="020B0604020202020204" pitchFamily="34" charset="0"/>
              </a:rPr>
              <a:t>OPPIMISTEHTÄVÄ 3</a:t>
            </a:r>
          </a:p>
          <a:p>
            <a:r>
              <a:rPr lang="fi-FI" sz="2400" dirty="0">
                <a:cs typeface="Vijaya" panose="020B0604020202020204" pitchFamily="34" charset="0"/>
              </a:rPr>
              <a:t>OHJEISTUS</a:t>
            </a:r>
            <a:endParaRPr lang="fi-FI" sz="2400" dirty="0">
              <a:latin typeface="+mn-lt"/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err="1">
                <a:cs typeface="Vijaya" panose="020B0604020202020204" pitchFamily="34" charset="0"/>
              </a:rPr>
              <a:t>MyCoursesista</a:t>
            </a:r>
            <a:r>
              <a:rPr lang="fi-FI" sz="2000" dirty="0">
                <a:cs typeface="Vijaya" panose="020B0604020202020204" pitchFamily="34" charset="0"/>
              </a:rPr>
              <a:t> löytyy luennon teemoja käsitteleviä erilaisia lähteitä.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Valitse listalta kaksi itseäsi kiinnostavaa lähdettä ja perehdy niihin parin seuraavan viikon ajan.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Voit myös ehdottaa minulle omia lähteitä aihepiiriin liittyen.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Lähteiden ei tarvitse olla kirjallisia. 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i-FI" sz="1800" dirty="0">
              <a:latin typeface="+mn-lt"/>
              <a:cs typeface="Vijaya" panose="020B0604020202020204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B0E8D0E-7987-4E7E-9963-DC8BD9EEA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3" t="3202" b="3024"/>
          <a:stretch/>
        </p:blipFill>
        <p:spPr>
          <a:xfrm>
            <a:off x="5310022" y="3189725"/>
            <a:ext cx="1976205" cy="2816742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6CDCFCF3-A45B-481D-BBC9-204CF470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040" y="821891"/>
            <a:ext cx="2195282" cy="221373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0B8CBEC1-9F1D-47B6-82E6-32E3C9D72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6267" y="858491"/>
            <a:ext cx="1796726" cy="2555688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DEF3B7C9-B898-47F5-AAB4-95E853675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3920" y="3558195"/>
            <a:ext cx="1976204" cy="243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60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4D1BF0AA-B4C9-4D12-880B-16D03D571121}"/>
              </a:ext>
            </a:extLst>
          </p:cNvPr>
          <p:cNvSpPr txBox="1"/>
          <p:nvPr/>
        </p:nvSpPr>
        <p:spPr>
          <a:xfrm>
            <a:off x="524508" y="260648"/>
            <a:ext cx="5148572" cy="5924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>
                <a:latin typeface="+mn-lt"/>
                <a:cs typeface="Vijaya" panose="020B0604020202020204" pitchFamily="34" charset="0"/>
              </a:rPr>
              <a:t>OPPIMISTEHTÄVÄ 3</a:t>
            </a:r>
          </a:p>
          <a:p>
            <a:r>
              <a:rPr lang="fi-FI" sz="2400" dirty="0">
                <a:cs typeface="Vijaya" panose="020B0604020202020204" pitchFamily="34" charset="0"/>
              </a:rPr>
              <a:t>OHJEISTUS</a:t>
            </a:r>
            <a:endParaRPr lang="fi-FI" sz="2400" dirty="0">
              <a:latin typeface="+mn-lt"/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Laadi lyhyt esitys (10-15 min) lähteiden sisällöstä.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Voit viitata vain yhteen lähteistä tai molempiin niistä.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Rajaa tarkastelu omista lähtökohdistasi mielestäsi lähteiden keskeisimpään sisältöön.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Esittele koosteesi muulle ryhmälle torstaina 13.10.2022 </a:t>
            </a:r>
          </a:p>
          <a:p>
            <a:r>
              <a:rPr lang="fi-FI" sz="2000" dirty="0">
                <a:cs typeface="Vijaya" panose="020B0604020202020204" pitchFamily="34" charset="0"/>
              </a:rPr>
              <a:t>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i-FI" sz="1800" dirty="0">
              <a:latin typeface="+mn-lt"/>
              <a:cs typeface="Vijaya" panose="020B0604020202020204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28CA079-360A-4685-825E-F6B69C5745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033" y="1844824"/>
            <a:ext cx="3645132" cy="334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82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rakennus, ulko, korkea, kivi&#10;&#10;Kuvaus luotu automaattisesti">
            <a:extLst>
              <a:ext uri="{FF2B5EF4-FFF2-40B4-BE49-F238E27FC236}">
                <a16:creationId xmlns:a16="http://schemas.microsoft.com/office/drawing/2014/main" id="{31EDC10C-4BBF-48DB-B082-BD8873D684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4634" y="857250"/>
            <a:ext cx="6858000" cy="514350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EA96CDBC-E13F-4727-AD44-9E5B23815430}"/>
              </a:ext>
            </a:extLst>
          </p:cNvPr>
          <p:cNvSpPr txBox="1"/>
          <p:nvPr/>
        </p:nvSpPr>
        <p:spPr>
          <a:xfrm>
            <a:off x="200472" y="5301208"/>
            <a:ext cx="49513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latin typeface="+mn-lt"/>
                <a:cs typeface="Vijaya" panose="020B0604020202020204" pitchFamily="34" charset="0"/>
              </a:rPr>
              <a:t>KEILANIEMEN TORI, ESPOO</a:t>
            </a:r>
            <a:endParaRPr lang="fi-FI" sz="2000" dirty="0">
              <a:cs typeface="Vijaya" panose="020B0604020202020204" pitchFamily="34" charset="0"/>
            </a:endParaRPr>
          </a:p>
          <a:p>
            <a:r>
              <a:rPr lang="fi-FI" sz="2000" dirty="0">
                <a:latin typeface="+mn-lt"/>
                <a:cs typeface="Vijaya" panose="020B0604020202020204" pitchFamily="34" charset="0"/>
              </a:rPr>
              <a:t>Masu Planning Oy &amp;</a:t>
            </a:r>
          </a:p>
          <a:p>
            <a:r>
              <a:rPr lang="fi-FI" sz="2000" dirty="0">
                <a:latin typeface="+mn-lt"/>
                <a:cs typeface="Vijaya" panose="020B0604020202020204" pitchFamily="34" charset="0"/>
              </a:rPr>
              <a:t>Arkkitehtitoimisto SARC </a:t>
            </a:r>
          </a:p>
          <a:p>
            <a:r>
              <a:rPr lang="fi-FI" sz="2000" dirty="0">
                <a:cs typeface="Vijaya" panose="020B0604020202020204" pitchFamily="34" charset="0"/>
              </a:rPr>
              <a:t>Valmistunut 2020</a:t>
            </a:r>
            <a:endParaRPr lang="fi-FI" sz="2000" dirty="0">
              <a:latin typeface="+mn-lt"/>
              <a:cs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991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4D1BF0AA-B4C9-4D12-880B-16D03D571121}"/>
              </a:ext>
            </a:extLst>
          </p:cNvPr>
          <p:cNvSpPr txBox="1"/>
          <p:nvPr/>
        </p:nvSpPr>
        <p:spPr>
          <a:xfrm>
            <a:off x="560512" y="332656"/>
            <a:ext cx="5508612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>
                <a:latin typeface="+mn-lt"/>
                <a:cs typeface="Vijaya" panose="020B0604020202020204" pitchFamily="34" charset="0"/>
              </a:rPr>
              <a:t>OPPIMISTEHTÄVÄ 3</a:t>
            </a:r>
          </a:p>
          <a:p>
            <a:r>
              <a:rPr lang="fi-FI" sz="2400" dirty="0">
                <a:cs typeface="Vijaya" panose="020B0604020202020204" pitchFamily="34" charset="0"/>
              </a:rPr>
              <a:t>OHJEISTUS</a:t>
            </a:r>
          </a:p>
          <a:p>
            <a:endParaRPr lang="fi-FI" sz="2400" dirty="0">
              <a:latin typeface="+mn-lt"/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Kytke lähteiden sisältöä samalla </a:t>
            </a:r>
            <a:r>
              <a:rPr lang="fi-FI" sz="2000" u="sng" dirty="0">
                <a:cs typeface="Vijaya" panose="020B0604020202020204" pitchFamily="34" charset="0"/>
              </a:rPr>
              <a:t>yhteen läpikäydyistä maastokohteista: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650369" lvl="1" indent="-171450">
              <a:buFont typeface="Arial" panose="020B0604020202020204" pitchFamily="34" charset="0"/>
              <a:buChar char="•"/>
            </a:pPr>
            <a:r>
              <a:rPr lang="fi-FI" sz="2000" i="1" dirty="0">
                <a:cs typeface="Vijaya" panose="020B0604020202020204" pitchFamily="34" charset="0"/>
              </a:rPr>
              <a:t>Miten lähteiden ajatukset näkyvät kohteessa? </a:t>
            </a:r>
          </a:p>
          <a:p>
            <a:pPr lvl="1"/>
            <a:endParaRPr lang="fi-FI" sz="2000" i="1" dirty="0">
              <a:cs typeface="Vijaya" panose="020B0604020202020204" pitchFamily="34" charset="0"/>
            </a:endParaRPr>
          </a:p>
          <a:p>
            <a:pPr marL="650369" lvl="1" indent="-171450">
              <a:buFont typeface="Arial" panose="020B0604020202020204" pitchFamily="34" charset="0"/>
              <a:buChar char="•"/>
            </a:pPr>
            <a:r>
              <a:rPr lang="fi-FI" sz="2000" i="1" dirty="0">
                <a:cs typeface="Vijaya" panose="020B0604020202020204" pitchFamily="34" charset="0"/>
              </a:rPr>
              <a:t>Miten ne voisivat näyttäytyä alueella?</a:t>
            </a:r>
          </a:p>
          <a:p>
            <a:pPr lvl="1"/>
            <a:r>
              <a:rPr lang="fi-FI" sz="2000" i="1" dirty="0">
                <a:cs typeface="Vijaya" panose="020B0604020202020204" pitchFamily="34" charset="0"/>
              </a:rPr>
              <a:t> </a:t>
            </a:r>
          </a:p>
          <a:p>
            <a:pPr marL="650369" lvl="1" indent="-171450">
              <a:buFont typeface="Arial" panose="020B0604020202020204" pitchFamily="34" charset="0"/>
              <a:buChar char="•"/>
            </a:pPr>
            <a:r>
              <a:rPr lang="fi-FI" sz="2000" i="1" dirty="0">
                <a:cs typeface="Vijaya" panose="020B0604020202020204" pitchFamily="34" charset="0"/>
              </a:rPr>
              <a:t>Ovatko alueen suunnitteluratkaisut lähteiden ajatusten kanssa ristiriidassa?</a:t>
            </a:r>
          </a:p>
          <a:p>
            <a:pPr lvl="1"/>
            <a:endParaRPr lang="fi-FI" sz="2000" i="1" dirty="0">
              <a:cs typeface="Vijaya" panose="020B0604020202020204" pitchFamily="34" charset="0"/>
            </a:endParaRPr>
          </a:p>
          <a:p>
            <a:pPr marL="650369" lvl="1" indent="-171450">
              <a:buFont typeface="Arial" panose="020B0604020202020204" pitchFamily="34" charset="0"/>
              <a:buChar char="•"/>
            </a:pPr>
            <a:r>
              <a:rPr lang="fi-FI" sz="2000" i="1" dirty="0">
                <a:cs typeface="Vijaya" panose="020B0604020202020204" pitchFamily="34" charset="0"/>
              </a:rPr>
              <a:t>Jos ovat, niin miten? </a:t>
            </a:r>
          </a:p>
          <a:p>
            <a:pPr lvl="1"/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Esitystapa ja media vapaa 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Muista erotella omat ajatukset ja lainattu tieto.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latin typeface="+mn-lt"/>
              <a:cs typeface="Vijaya" panose="020B0604020202020204" pitchFamily="34" charset="0"/>
            </a:endParaRPr>
          </a:p>
        </p:txBody>
      </p:sp>
      <p:pic>
        <p:nvPicPr>
          <p:cNvPr id="7" name="Kuva 6" descr="Kuva, joka sisältää kohteen ulko, rakennus, ruoho, taivas&#10;&#10;Kuvaus luotu automaattisesti">
            <a:extLst>
              <a:ext uri="{FF2B5EF4-FFF2-40B4-BE49-F238E27FC236}">
                <a16:creationId xmlns:a16="http://schemas.microsoft.com/office/drawing/2014/main" id="{B86090AB-1E10-448B-ABBD-A03F6AB19A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9"/>
          <a:stretch/>
        </p:blipFill>
        <p:spPr>
          <a:xfrm>
            <a:off x="6491003" y="116632"/>
            <a:ext cx="3142518" cy="204534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8A08827E-B6DE-4067-8F85-B38821DB04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24768"/>
          <a:stretch/>
        </p:blipFill>
        <p:spPr>
          <a:xfrm>
            <a:off x="6491002" y="2276872"/>
            <a:ext cx="3142516" cy="1808605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41E8DF03-3199-4AA6-B4CC-AA02FF14B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8" r="15190" b="5311"/>
          <a:stretch/>
        </p:blipFill>
        <p:spPr>
          <a:xfrm rot="5400000">
            <a:off x="6815699" y="3923547"/>
            <a:ext cx="2493124" cy="314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24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4D1BF0AA-B4C9-4D12-880B-16D03D571121}"/>
              </a:ext>
            </a:extLst>
          </p:cNvPr>
          <p:cNvSpPr txBox="1"/>
          <p:nvPr/>
        </p:nvSpPr>
        <p:spPr>
          <a:xfrm>
            <a:off x="524508" y="497920"/>
            <a:ext cx="4572508" cy="6908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>
                <a:latin typeface="+mn-lt"/>
                <a:cs typeface="Vijaya" panose="020B0604020202020204" pitchFamily="34" charset="0"/>
              </a:rPr>
              <a:t>OPPIMISTEHTÄVÄ 3</a:t>
            </a:r>
          </a:p>
          <a:p>
            <a:r>
              <a:rPr lang="fi-FI" sz="2400" dirty="0">
                <a:cs typeface="Vijaya" panose="020B0604020202020204" pitchFamily="34" charset="0"/>
              </a:rPr>
              <a:t>OHJEISTUS</a:t>
            </a:r>
          </a:p>
          <a:p>
            <a:endParaRPr lang="fi-FI" sz="2400" dirty="0">
              <a:latin typeface="+mn-lt"/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Palauta oppimistehtäväsi </a:t>
            </a:r>
            <a:r>
              <a:rPr lang="fi-FI" sz="2000" dirty="0" err="1">
                <a:cs typeface="Vijaya" panose="020B0604020202020204" pitchFamily="34" charset="0"/>
              </a:rPr>
              <a:t>MyCoursesin</a:t>
            </a:r>
            <a:r>
              <a:rPr lang="fi-FI" sz="2000" dirty="0">
                <a:cs typeface="Vijaya" panose="020B0604020202020204" pitchFamily="34" charset="0"/>
              </a:rPr>
              <a:t> alustalle keskiviikkoon 12.10.2022 klo 16 mennessä. 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Valmistaudu esittelemään koosteesi torstaina 13.10.2022 ryhmälle.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Jokainen opiskelija laatii esitysten aikana muistiinpanoina kommentit vähintään kahteen muuhun työhön.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Ohjeet tehtävästä tulevat </a:t>
            </a:r>
            <a:r>
              <a:rPr lang="fi-FI" sz="2000" dirty="0" err="1">
                <a:cs typeface="Vijaya" panose="020B0604020202020204" pitchFamily="34" charset="0"/>
              </a:rPr>
              <a:t>MyCoursesiin</a:t>
            </a:r>
            <a:r>
              <a:rPr lang="fi-FI" sz="2000" dirty="0">
                <a:cs typeface="Vijaya" panose="020B0604020202020204" pitchFamily="34" charset="0"/>
              </a:rPr>
              <a:t> tällä viikolla. </a:t>
            </a:r>
          </a:p>
          <a:p>
            <a:pPr marL="650369" lvl="1" indent="-17145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i-FI" sz="2000" dirty="0">
              <a:cs typeface="Vijaya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i-FI" sz="1800" dirty="0">
              <a:latin typeface="+mn-lt"/>
              <a:cs typeface="Vijaya" panose="020B0604020202020204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F3CD2D5-489B-4D1C-A4DA-E9CD13A9CE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080" y="1844824"/>
            <a:ext cx="3473754" cy="346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76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4D1BF0AA-B4C9-4D12-880B-16D03D571121}"/>
              </a:ext>
            </a:extLst>
          </p:cNvPr>
          <p:cNvSpPr txBox="1"/>
          <p:nvPr/>
        </p:nvSpPr>
        <p:spPr>
          <a:xfrm>
            <a:off x="524508" y="497920"/>
            <a:ext cx="8316924" cy="4138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>
                <a:latin typeface="+mn-lt"/>
                <a:cs typeface="Vijaya" panose="020B0604020202020204" pitchFamily="34" charset="0"/>
              </a:rPr>
              <a:t>OPPIMISTEHTÄVÄ 3</a:t>
            </a:r>
          </a:p>
          <a:p>
            <a:r>
              <a:rPr lang="fi-FI" sz="2400" dirty="0">
                <a:cs typeface="Vijaya" panose="020B0604020202020204" pitchFamily="34" charset="0"/>
              </a:rPr>
              <a:t>TAVOITTEET</a:t>
            </a:r>
          </a:p>
          <a:p>
            <a:endParaRPr lang="fi-FI" sz="2400" dirty="0">
              <a:latin typeface="+mn-lt"/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Suunnittelijanäkökulman vahvistaminen monikanavaisesti:</a:t>
            </a:r>
          </a:p>
          <a:p>
            <a:pPr marL="821819" lvl="1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Intuitiivinen maastokokemus</a:t>
            </a:r>
          </a:p>
          <a:p>
            <a:pPr marL="821819" lvl="1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Teemaan liittyviin lähteisiin perehtyminen</a:t>
            </a:r>
          </a:p>
          <a:p>
            <a:pPr marL="821819" lvl="1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Edellisten pohjalta pohdinta yksin ja ryhmässä</a:t>
            </a:r>
          </a:p>
          <a:p>
            <a:pPr marL="650369" lvl="1" indent="-171450">
              <a:buFont typeface="Arial" panose="020B0604020202020204" pitchFamily="34" charset="0"/>
              <a:buChar char="•"/>
            </a:pPr>
            <a:endParaRPr lang="fi-FI" sz="2000" dirty="0">
              <a:solidFill>
                <a:schemeClr val="bg1"/>
              </a:solidFill>
              <a:cs typeface="Vijaya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i-FI" sz="2000" dirty="0">
              <a:solidFill>
                <a:schemeClr val="bg1"/>
              </a:solidFill>
              <a:cs typeface="Vijaya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i-FI" sz="2000" dirty="0">
              <a:solidFill>
                <a:schemeClr val="bg1"/>
              </a:solidFill>
              <a:cs typeface="Vijaya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i-FI" sz="1800" dirty="0">
              <a:solidFill>
                <a:schemeClr val="bg1"/>
              </a:solidFill>
              <a:latin typeface="+mn-lt"/>
              <a:cs typeface="Vijaya" panose="020B0604020202020204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41552D6-B4B5-489E-B0D7-4CB53B6534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611" y="3321172"/>
            <a:ext cx="2938486" cy="2696446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F1DB837-1828-4C14-8748-1F12491BF5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1" t="10753" r="9294" b="8217"/>
          <a:stretch/>
        </p:blipFill>
        <p:spPr>
          <a:xfrm>
            <a:off x="317998" y="3284984"/>
            <a:ext cx="2739664" cy="273263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0621F8AD-CEDB-4E84-8075-C80339CAA8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84" y="3429000"/>
            <a:ext cx="2607088" cy="2599356"/>
          </a:xfrm>
          <a:prstGeom prst="rect">
            <a:avLst/>
          </a:prstGeom>
        </p:spPr>
      </p:pic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65584D8-9FF1-478E-859A-E1FA53F0C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621" y="4221088"/>
            <a:ext cx="1361356" cy="1180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800" dirty="0"/>
              <a:t>+</a:t>
            </a: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67CBC0A5-F37A-4C2F-A469-9FD12A34EC7D}"/>
              </a:ext>
            </a:extLst>
          </p:cNvPr>
          <p:cNvSpPr txBox="1">
            <a:spLocks/>
          </p:cNvSpPr>
          <p:nvPr/>
        </p:nvSpPr>
        <p:spPr>
          <a:xfrm>
            <a:off x="6249144" y="4264496"/>
            <a:ext cx="1361356" cy="1180728"/>
          </a:xfrm>
          <a:prstGeom prst="rect">
            <a:avLst/>
          </a:prstGeom>
        </p:spPr>
        <p:txBody>
          <a:bodyPr vert="horz" lIns="95784" tIns="47892" rIns="95784" bIns="47892" rtlCol="0">
            <a:normAutofit/>
          </a:bodyPr>
          <a:lstStyle>
            <a:lvl1pPr marL="359189" indent="-359189" algn="l" defTabSz="9578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8244" indent="-299324" algn="l" defTabSz="9578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7298" indent="-239460" algn="l" defTabSz="9578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217" indent="-239460" algn="l" defTabSz="9578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5136" indent="-239460" algn="l" defTabSz="9578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4055" indent="-239460" algn="l" defTabSz="9578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2975" indent="-239460" algn="l" defTabSz="9578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1894" indent="-239460" algn="l" defTabSz="9578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0813" indent="-239460" algn="l" defTabSz="95783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48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656328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ulko, maa, taivas, rakennus&#10;&#10;Kuvaus luotu automaattisesti">
            <a:extLst>
              <a:ext uri="{FF2B5EF4-FFF2-40B4-BE49-F238E27FC236}">
                <a16:creationId xmlns:a16="http://schemas.microsoft.com/office/drawing/2014/main" id="{B7A93F28-D9AE-44D8-B43A-DA1E3C15C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750"/>
            <a:ext cx="9906000" cy="742950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8A6A0987-D09D-4543-BBC1-8D8545E089AB}"/>
              </a:ext>
            </a:extLst>
          </p:cNvPr>
          <p:cNvSpPr txBox="1"/>
          <p:nvPr/>
        </p:nvSpPr>
        <p:spPr>
          <a:xfrm>
            <a:off x="7545288" y="5373216"/>
            <a:ext cx="711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i="1" dirty="0"/>
              <a:t>Kysymyksiä?</a:t>
            </a:r>
          </a:p>
          <a:p>
            <a:r>
              <a:rPr lang="fi-FI" sz="2000" i="1" dirty="0"/>
              <a:t>Nähdään ensi viikolla </a:t>
            </a:r>
          </a:p>
          <a:p>
            <a:r>
              <a:rPr lang="fi-FI" sz="2000" i="1" dirty="0"/>
              <a:t>ohjauksessa!</a:t>
            </a:r>
          </a:p>
        </p:txBody>
      </p:sp>
    </p:spTree>
    <p:extLst>
      <p:ext uri="{BB962C8B-B14F-4D97-AF65-F5344CB8AC3E}">
        <p14:creationId xmlns:p14="http://schemas.microsoft.com/office/powerpoint/2010/main" val="3589327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6FF5545D-433A-4F19-9731-77FDCEAF458A}"/>
              </a:ext>
            </a:extLst>
          </p:cNvPr>
          <p:cNvSpPr txBox="1"/>
          <p:nvPr/>
        </p:nvSpPr>
        <p:spPr>
          <a:xfrm>
            <a:off x="157942" y="5345921"/>
            <a:ext cx="49513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latin typeface="+mn-lt"/>
                <a:cs typeface="Vijaya" panose="020B0604020202020204" pitchFamily="34" charset="0"/>
              </a:rPr>
              <a:t>KALASATAMAN PUISTOKANSI ”BRYGA”</a:t>
            </a:r>
          </a:p>
          <a:p>
            <a:r>
              <a:rPr lang="fi-FI" sz="2000" dirty="0">
                <a:latin typeface="+mn-lt"/>
                <a:cs typeface="Vijaya" panose="020B0604020202020204" pitchFamily="34" charset="0"/>
              </a:rPr>
              <a:t>Maisema-arkkitehtitoimisto Maanlumo Oy</a:t>
            </a:r>
          </a:p>
          <a:p>
            <a:r>
              <a:rPr lang="fi-FI" sz="2000" dirty="0">
                <a:cs typeface="Vijaya" panose="020B0604020202020204" pitchFamily="34" charset="0"/>
              </a:rPr>
              <a:t>&amp; Arkkitehtitoimisto Pekka Helin &amp; </a:t>
            </a:r>
            <a:r>
              <a:rPr lang="fi-FI" sz="2000" dirty="0" err="1">
                <a:cs typeface="Vijaya" panose="020B0604020202020204" pitchFamily="34" charset="0"/>
              </a:rPr>
              <a:t>Co</a:t>
            </a:r>
            <a:r>
              <a:rPr lang="fi-FI" sz="2000" dirty="0">
                <a:cs typeface="Vijaya" panose="020B0604020202020204" pitchFamily="34" charset="0"/>
              </a:rPr>
              <a:t> Oy </a:t>
            </a:r>
            <a:r>
              <a:rPr lang="fi-FI" sz="2000" dirty="0">
                <a:latin typeface="+mn-lt"/>
                <a:cs typeface="Vijaya" panose="020B0604020202020204" pitchFamily="34" charset="0"/>
              </a:rPr>
              <a:t>Valmistunut 2018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A664446-D940-4D36-A05F-D0579F069D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080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1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iruutu 12">
            <a:extLst>
              <a:ext uri="{FF2B5EF4-FFF2-40B4-BE49-F238E27FC236}">
                <a16:creationId xmlns:a16="http://schemas.microsoft.com/office/drawing/2014/main" id="{6CE05CD5-F14A-457C-802D-403263CCEE11}"/>
              </a:ext>
            </a:extLst>
          </p:cNvPr>
          <p:cNvSpPr txBox="1"/>
          <p:nvPr/>
        </p:nvSpPr>
        <p:spPr>
          <a:xfrm>
            <a:off x="200472" y="5129897"/>
            <a:ext cx="49513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latin typeface="+mn-lt"/>
                <a:cs typeface="Vijaya" panose="020B0604020202020204" pitchFamily="34" charset="0"/>
              </a:rPr>
              <a:t>TRIPLAN ULKOTILAT</a:t>
            </a:r>
            <a:endParaRPr lang="fi-FI" sz="2000" dirty="0">
              <a:cs typeface="Vijaya" panose="020B0604020202020204" pitchFamily="34" charset="0"/>
            </a:endParaRPr>
          </a:p>
          <a:p>
            <a:r>
              <a:rPr lang="fi-FI" sz="2000" dirty="0">
                <a:latin typeface="+mn-lt"/>
                <a:cs typeface="Vijaya" panose="020B0604020202020204" pitchFamily="34" charset="0"/>
              </a:rPr>
              <a:t>Arkkitehdit Soini &amp; </a:t>
            </a:r>
            <a:r>
              <a:rPr lang="fi-FI" sz="2000" dirty="0" err="1">
                <a:latin typeface="+mn-lt"/>
                <a:cs typeface="Vijaya" panose="020B0604020202020204" pitchFamily="34" charset="0"/>
              </a:rPr>
              <a:t>Horto</a:t>
            </a:r>
            <a:r>
              <a:rPr lang="fi-FI" sz="2000" dirty="0">
                <a:latin typeface="+mn-lt"/>
                <a:cs typeface="Vijaya" panose="020B0604020202020204" pitchFamily="34" charset="0"/>
              </a:rPr>
              <a:t> Oy ja </a:t>
            </a:r>
          </a:p>
          <a:p>
            <a:r>
              <a:rPr lang="fi-FI" sz="2000" dirty="0">
                <a:latin typeface="+mn-lt"/>
                <a:cs typeface="Vijaya" panose="020B0604020202020204" pitchFamily="34" charset="0"/>
              </a:rPr>
              <a:t>LOCI Maisema-arkkitehdit Oy</a:t>
            </a:r>
          </a:p>
          <a:p>
            <a:r>
              <a:rPr lang="fi-FI" sz="2000" dirty="0">
                <a:latin typeface="+mn-lt"/>
                <a:cs typeface="Vijaya" panose="020B0604020202020204" pitchFamily="34" charset="0"/>
              </a:rPr>
              <a:t>Valmistunut 2020</a:t>
            </a:r>
          </a:p>
        </p:txBody>
      </p:sp>
      <p:pic>
        <p:nvPicPr>
          <p:cNvPr id="9" name="Kuva 8" descr="Kuva, joka sisältää kohteen ulko, rakennus, taivas, kaupunki&#10;&#10;Kuvaus luotu automaattisesti">
            <a:extLst>
              <a:ext uri="{FF2B5EF4-FFF2-40B4-BE49-F238E27FC236}">
                <a16:creationId xmlns:a16="http://schemas.microsoft.com/office/drawing/2014/main" id="{BD3CB79E-1A23-4122-B2A1-B46E12A4C3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22438"/>
          <a:stretch/>
        </p:blipFill>
        <p:spPr>
          <a:xfrm>
            <a:off x="3929336" y="0"/>
            <a:ext cx="5976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83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4D1BF0AA-B4C9-4D12-880B-16D03D571121}"/>
              </a:ext>
            </a:extLst>
          </p:cNvPr>
          <p:cNvSpPr txBox="1"/>
          <p:nvPr/>
        </p:nvSpPr>
        <p:spPr>
          <a:xfrm>
            <a:off x="560512" y="332656"/>
            <a:ext cx="7812868" cy="6231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i-FI" sz="2400" dirty="0">
                <a:latin typeface="+mn-lt"/>
                <a:cs typeface="Vijaya" panose="020B0604020202020204" pitchFamily="34" charset="0"/>
              </a:rPr>
              <a:t>LUENNON SISÄLTÖ</a:t>
            </a:r>
            <a:endParaRPr lang="fi-FI" sz="2400" i="1" dirty="0">
              <a:cs typeface="Vijaya" panose="020B0604020202020204" pitchFamily="34" charset="0"/>
            </a:endParaRPr>
          </a:p>
          <a:p>
            <a:pPr marL="764669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RYHMÄ- / PARIKESKUSTELU OPPIMISTEHTÄVÄN 2 POHJALTA</a:t>
            </a:r>
          </a:p>
          <a:p>
            <a:pPr marL="764669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OPPIMISTEHTÄVÄN 2 PURKU RYHMÄSSÄ</a:t>
            </a:r>
          </a:p>
          <a:p>
            <a:pPr marL="764669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TEORIAA: KAUPUNKITILAN JÄSENTYMINEN MIELIKUVAKARTTANA</a:t>
            </a:r>
          </a:p>
          <a:p>
            <a:pPr lvl="6">
              <a:lnSpc>
                <a:spcPct val="200000"/>
              </a:lnSpc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TAUKO 10 MIN</a:t>
            </a:r>
          </a:p>
          <a:p>
            <a:pPr marL="764669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TEORIAA: ERILAISET TAVAT HAHMOTTAA KAUPUNKITILAA</a:t>
            </a:r>
          </a:p>
          <a:p>
            <a:pPr marL="764669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OMA NÄKÖKULMASI? </a:t>
            </a:r>
          </a:p>
          <a:p>
            <a:pPr marL="764669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KYSYMYKSET JA KESKUSTELU AIHEESTA</a:t>
            </a:r>
          </a:p>
          <a:p>
            <a:pPr marL="764669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OPPIMISTEHTÄVÄN 3 OHJEISTUS</a:t>
            </a:r>
          </a:p>
          <a:p>
            <a:pPr marL="764669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i-FI" sz="1800" dirty="0">
              <a:latin typeface="+mn-lt"/>
              <a:cs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678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6D99CAF3-56E1-4ED8-BC8D-ECF792400007}"/>
              </a:ext>
            </a:extLst>
          </p:cNvPr>
          <p:cNvSpPr txBox="1"/>
          <p:nvPr/>
        </p:nvSpPr>
        <p:spPr>
          <a:xfrm>
            <a:off x="452500" y="704652"/>
            <a:ext cx="10117124" cy="6539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>
                <a:cs typeface="Vijaya" panose="020B0604020202020204" pitchFamily="34" charset="0"/>
              </a:rPr>
              <a:t>PARI- / RYHMÄKESKUSTELU (N. 15 MIN)</a:t>
            </a:r>
          </a:p>
          <a:p>
            <a:r>
              <a:rPr lang="fi-FI" sz="2400" dirty="0">
                <a:cs typeface="Vijaya" panose="020B0604020202020204" pitchFamily="34" charset="0"/>
              </a:rPr>
              <a:t>OPPIMISTEHTÄVÄN 2 POHJALTA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Jakautukaa pareittain tai pieniin ryhmiin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Käykää yhdessä läpi oppimistehtävän 2 antia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Pohjana pohdinnalle toimii </a:t>
            </a:r>
            <a:r>
              <a:rPr lang="fi-FI" sz="2000" dirty="0" err="1">
                <a:cs typeface="Vijaya" panose="020B0604020202020204" pitchFamily="34" charset="0"/>
              </a:rPr>
              <a:t>MyCoursesiin</a:t>
            </a:r>
            <a:r>
              <a:rPr lang="fi-FI" sz="2000" dirty="0">
                <a:cs typeface="Vijaya" panose="020B0604020202020204" pitchFamily="34" charset="0"/>
              </a:rPr>
              <a:t> </a:t>
            </a:r>
            <a:r>
              <a:rPr lang="fi-FI" sz="2000" dirty="0" err="1">
                <a:cs typeface="Vijaya" panose="020B0604020202020204" pitchFamily="34" charset="0"/>
              </a:rPr>
              <a:t>palautettamasi</a:t>
            </a:r>
            <a:r>
              <a:rPr lang="fi-FI" sz="2000" dirty="0">
                <a:cs typeface="Vijaya" panose="020B0604020202020204" pitchFamily="34" charset="0"/>
              </a:rPr>
              <a:t> oppimistehtävä 2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Kirjatkaa ylös huomioitanne </a:t>
            </a:r>
            <a:r>
              <a:rPr lang="fi-FI" sz="2000" dirty="0">
                <a:cs typeface="Vijay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i-FI" sz="2000" dirty="0">
                <a:cs typeface="Vijaya" panose="020B0604020202020204" pitchFamily="34" charset="0"/>
              </a:rPr>
              <a:t>valitkaa kirjuri!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Eroavatko tapanne tarkastella kaupunkitilaa? Miten? 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Tärkeältä tuntuvat teemat, aiheet, huomiot alueista?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Kirjatkaa ylös myös mahdollinen muu keskustelu aiheen ympärillä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Jakakaa kooste keskustelusta lopuksi ryhmässä</a:t>
            </a:r>
          </a:p>
          <a:p>
            <a:pPr lvl="1"/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i-FI" sz="1800" dirty="0">
              <a:latin typeface="+mn-lt"/>
              <a:cs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623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4D1BF0AA-B4C9-4D12-880B-16D03D571121}"/>
              </a:ext>
            </a:extLst>
          </p:cNvPr>
          <p:cNvSpPr txBox="1"/>
          <p:nvPr/>
        </p:nvSpPr>
        <p:spPr>
          <a:xfrm>
            <a:off x="344488" y="188640"/>
            <a:ext cx="7704856" cy="7478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>
                <a:latin typeface="+mn-lt"/>
                <a:cs typeface="Vijaya" panose="020B0604020202020204" pitchFamily="34" charset="0"/>
              </a:rPr>
              <a:t>OPPIMISTEHTÄVÄN 2 </a:t>
            </a:r>
            <a:r>
              <a:rPr lang="fi-FI" sz="2400" dirty="0">
                <a:cs typeface="Vijaya" panose="020B0604020202020204" pitchFamily="34" charset="0"/>
              </a:rPr>
              <a:t>JOHDATTELEVAT KYSYMYKSET</a:t>
            </a:r>
            <a:endParaRPr lang="fi-FI" sz="2400" i="1" dirty="0">
              <a:cs typeface="Vijaya" panose="020B0604020202020204" pitchFamily="34" charset="0"/>
            </a:endParaRPr>
          </a:p>
          <a:p>
            <a:endParaRPr lang="fi-FI" sz="2000" i="1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cs typeface="Vijaya" panose="020B0604020202020204" pitchFamily="34" charset="0"/>
              </a:rPr>
              <a:t>Mitkä asiat, piirteet, yksityiskohdat kohdealueissa kiinnittivät ensimmäisenä huomiosi? Miksi?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cs typeface="Vijaya" panose="020B0604020202020204" pitchFamily="34" charset="0"/>
              </a:rPr>
              <a:t>Liittyvätkö ensimmäiset huomiosi kohteissa esim. </a:t>
            </a:r>
          </a:p>
          <a:p>
            <a:pPr marL="764669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cs typeface="Vijaya" panose="020B0604020202020204" pitchFamily="34" charset="0"/>
              </a:rPr>
              <a:t>Alueen visuaaliseen, kolmiulotteiseen kokonaisuuteen (tilasarjat, näkymät, mittasuhteet jne.)</a:t>
            </a:r>
          </a:p>
          <a:p>
            <a:pPr marL="764669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cs typeface="Vijaya" panose="020B0604020202020204" pitchFamily="34" charset="0"/>
              </a:rPr>
              <a:t>Kehollisiin aistimuksiin tilassa</a:t>
            </a:r>
          </a:p>
          <a:p>
            <a:pPr marL="764669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cs typeface="Vijaya" panose="020B0604020202020204" pitchFamily="34" charset="0"/>
              </a:rPr>
              <a:t>Sosiaalisiin toimintoihin ja toimintamahdollisuuksiin tilassa</a:t>
            </a:r>
          </a:p>
          <a:p>
            <a:pPr marL="764669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cs typeface="Vijaya" panose="020B0604020202020204" pitchFamily="34" charset="0"/>
              </a:rPr>
              <a:t>Kohteiden tapaan kytkeytyä läpiympäristöönsä</a:t>
            </a:r>
          </a:p>
          <a:p>
            <a:pPr marL="764669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cs typeface="Vijaya" panose="020B0604020202020204" pitchFamily="34" charset="0"/>
              </a:rPr>
              <a:t>Kaupunkitilassa näkyviin ajallisiin kerroksiin</a:t>
            </a:r>
          </a:p>
          <a:p>
            <a:pPr marL="764669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cs typeface="Vijaya" panose="020B0604020202020204" pitchFamily="34" charset="0"/>
              </a:rPr>
              <a:t>Luonnon ja rakennetun ympäristön suhteeseen tilassa</a:t>
            </a:r>
          </a:p>
          <a:p>
            <a:pPr marL="764669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cs typeface="Vijaya" panose="020B0604020202020204" pitchFamily="34" charset="0"/>
              </a:rPr>
              <a:t>Kestävyysnäkökulmaan (materiaalien kierrätettävyys, kestävyys jne.)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cs typeface="Vijaya" panose="020B0604020202020204" pitchFamily="34" charset="0"/>
              </a:rPr>
              <a:t>Mitkä olivat mielestäsi tilojen vahvuuksia? Mikä tekee niistä hyvän?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cs typeface="Vijaya" panose="020B0604020202020204" pitchFamily="34" charset="0"/>
              </a:rPr>
              <a:t>Mitkä ovat tilan ongelmat ja heikkoudet?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cs typeface="Vijaya" panose="020B0604020202020204" pitchFamily="34" charset="0"/>
              </a:rPr>
              <a:t>Minkälaista käyttäjää tila mielestäsi palvelee hyvin / huonosti?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cs typeface="Vijaya" panose="020B0604020202020204" pitchFamily="34" charset="0"/>
              </a:rPr>
              <a:t>Millä yhdellä sanalla kuvailisit kutakin aluetta?</a:t>
            </a:r>
          </a:p>
          <a:p>
            <a:pPr marL="764669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i-FI" sz="1400" i="1" dirty="0">
              <a:cs typeface="Vijaya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i-FI" sz="1600" i="1" dirty="0">
              <a:cs typeface="Vijaya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i-FI" sz="1800" dirty="0">
              <a:latin typeface="+mn-lt"/>
              <a:cs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620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aivas, ulko, maa&#10;&#10;Kuvaus luotu automaattisesti">
            <a:extLst>
              <a:ext uri="{FF2B5EF4-FFF2-40B4-BE49-F238E27FC236}">
                <a16:creationId xmlns:a16="http://schemas.microsoft.com/office/drawing/2014/main" id="{661766D8-C3A2-4BD0-AC86-62D7036007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750"/>
            <a:ext cx="9906000" cy="742950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3FF1BDFD-57FB-4753-AC68-54D0F484B2F5}"/>
              </a:ext>
            </a:extLst>
          </p:cNvPr>
          <p:cNvSpPr txBox="1"/>
          <p:nvPr/>
        </p:nvSpPr>
        <p:spPr>
          <a:xfrm>
            <a:off x="3656856" y="5733256"/>
            <a:ext cx="711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i="1" dirty="0"/>
              <a:t>Mitä hyvä kaupunkitila </a:t>
            </a:r>
          </a:p>
          <a:p>
            <a:r>
              <a:rPr lang="fi-FI" sz="2000" i="1" dirty="0"/>
              <a:t>minulle merkitsee?</a:t>
            </a:r>
          </a:p>
        </p:txBody>
      </p:sp>
    </p:spTree>
    <p:extLst>
      <p:ext uri="{BB962C8B-B14F-4D97-AF65-F5344CB8AC3E}">
        <p14:creationId xmlns:p14="http://schemas.microsoft.com/office/powerpoint/2010/main" val="1860692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F7BFA53-8DD0-439B-9231-BD4A9F6BBB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0"/>
          <a:stretch/>
        </p:blipFill>
        <p:spPr>
          <a:xfrm>
            <a:off x="6169152" y="395991"/>
            <a:ext cx="3616368" cy="2868306"/>
          </a:xfrm>
          <a:prstGeom prst="rect">
            <a:avLst/>
          </a:prstGeom>
        </p:spPr>
      </p:pic>
      <p:pic>
        <p:nvPicPr>
          <p:cNvPr id="50" name="Kuva 49" descr="Kuva, joka sisältää kohteen ruoho, puutarha&#10;&#10;Kuvaus luotu automaattisesti">
            <a:extLst>
              <a:ext uri="{FF2B5EF4-FFF2-40B4-BE49-F238E27FC236}">
                <a16:creationId xmlns:a16="http://schemas.microsoft.com/office/drawing/2014/main" id="{12D0DBCB-11DB-4638-914F-59455FB0A6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3" r="5654"/>
          <a:stretch/>
        </p:blipFill>
        <p:spPr>
          <a:xfrm>
            <a:off x="3391187" y="375398"/>
            <a:ext cx="3209246" cy="2895588"/>
          </a:xfrm>
          <a:prstGeom prst="rect">
            <a:avLst/>
          </a:prstGeom>
        </p:spPr>
      </p:pic>
      <p:pic>
        <p:nvPicPr>
          <p:cNvPr id="3" name="Kuva 2" descr="Kuva, joka sisältää kohteen ulko&#10;&#10;Kuvaus luotu automaattisesti">
            <a:extLst>
              <a:ext uri="{FF2B5EF4-FFF2-40B4-BE49-F238E27FC236}">
                <a16:creationId xmlns:a16="http://schemas.microsoft.com/office/drawing/2014/main" id="{2FB8D893-F3A9-43B4-A3B1-38FB2A0298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 r="4952"/>
          <a:stretch/>
        </p:blipFill>
        <p:spPr>
          <a:xfrm>
            <a:off x="98141" y="428413"/>
            <a:ext cx="3209246" cy="2835884"/>
          </a:xfrm>
          <a:prstGeom prst="rect">
            <a:avLst/>
          </a:prstGeom>
        </p:spPr>
      </p:pic>
      <p:sp>
        <p:nvSpPr>
          <p:cNvPr id="30" name="Tekstiruutu 29">
            <a:extLst>
              <a:ext uri="{FF2B5EF4-FFF2-40B4-BE49-F238E27FC236}">
                <a16:creationId xmlns:a16="http://schemas.microsoft.com/office/drawing/2014/main" id="{83F765BF-DCB6-4F31-ABF8-FFA8B82B2D89}"/>
              </a:ext>
            </a:extLst>
          </p:cNvPr>
          <p:cNvSpPr txBox="1"/>
          <p:nvPr/>
        </p:nvSpPr>
        <p:spPr>
          <a:xfrm>
            <a:off x="200472" y="4565446"/>
            <a:ext cx="30617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i="1" dirty="0"/>
              <a:t>KAUPUNKITILAN </a:t>
            </a:r>
          </a:p>
          <a:p>
            <a:r>
              <a:rPr lang="fi-FI" sz="2400" i="1" dirty="0"/>
              <a:t>JÄSENTYMINEN </a:t>
            </a:r>
          </a:p>
          <a:p>
            <a:r>
              <a:rPr lang="fi-FI" sz="2400" i="1" dirty="0"/>
              <a:t>MIELIKUVAKARTTANA </a:t>
            </a:r>
          </a:p>
          <a:p>
            <a:r>
              <a:rPr lang="fi-FI" sz="2000" i="1" dirty="0"/>
              <a:t>Kevin Lynch /</a:t>
            </a:r>
          </a:p>
          <a:p>
            <a:r>
              <a:rPr lang="fi-FI" sz="2000" i="1" dirty="0"/>
              <a:t>Image of </a:t>
            </a:r>
            <a:r>
              <a:rPr lang="fi-FI" sz="2000" i="1" dirty="0" err="1"/>
              <a:t>the</a:t>
            </a:r>
            <a:r>
              <a:rPr lang="fi-FI" sz="2000" i="1" dirty="0"/>
              <a:t> City (1960)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A8A64CE0-1AE9-44DA-AB2D-C287828F63F0}"/>
              </a:ext>
            </a:extLst>
          </p:cNvPr>
          <p:cNvSpPr txBox="1"/>
          <p:nvPr/>
        </p:nvSpPr>
        <p:spPr>
          <a:xfrm>
            <a:off x="598928" y="2267580"/>
            <a:ext cx="23379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800" i="1" dirty="0">
                <a:solidFill>
                  <a:schemeClr val="bg1"/>
                </a:solidFill>
              </a:rPr>
              <a:t>VÄYLÄT</a:t>
            </a:r>
          </a:p>
        </p:txBody>
      </p:sp>
      <p:sp>
        <p:nvSpPr>
          <p:cNvPr id="51" name="Tekstiruutu 50">
            <a:extLst>
              <a:ext uri="{FF2B5EF4-FFF2-40B4-BE49-F238E27FC236}">
                <a16:creationId xmlns:a16="http://schemas.microsoft.com/office/drawing/2014/main" id="{FD43FB6A-1460-4301-8C46-6E665333A362}"/>
              </a:ext>
            </a:extLst>
          </p:cNvPr>
          <p:cNvSpPr txBox="1"/>
          <p:nvPr/>
        </p:nvSpPr>
        <p:spPr>
          <a:xfrm>
            <a:off x="3275758" y="2071141"/>
            <a:ext cx="340543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800" i="1" dirty="0">
                <a:solidFill>
                  <a:schemeClr val="bg1"/>
                </a:solidFill>
              </a:rPr>
              <a:t>RAJAT &amp; </a:t>
            </a:r>
          </a:p>
          <a:p>
            <a:pPr algn="ctr"/>
            <a:r>
              <a:rPr lang="fi-FI" sz="1800" i="1" dirty="0">
                <a:solidFill>
                  <a:schemeClr val="bg1"/>
                </a:solidFill>
              </a:rPr>
              <a:t>REUNA-ALUEET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60849F15-67B5-4E1E-810D-9CAFBB83AC60}"/>
              </a:ext>
            </a:extLst>
          </p:cNvPr>
          <p:cNvSpPr txBox="1"/>
          <p:nvPr/>
        </p:nvSpPr>
        <p:spPr>
          <a:xfrm>
            <a:off x="7362282" y="2483604"/>
            <a:ext cx="23379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800" i="1" dirty="0">
                <a:solidFill>
                  <a:schemeClr val="bg1"/>
                </a:solidFill>
              </a:rPr>
              <a:t>ALUEET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D855EF8C-DCF6-43F8-8A4F-5E088265AB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0" r="4780"/>
          <a:stretch/>
        </p:blipFill>
        <p:spPr>
          <a:xfrm>
            <a:off x="3088922" y="3644903"/>
            <a:ext cx="3405434" cy="2946902"/>
          </a:xfrm>
          <a:prstGeom prst="rect">
            <a:avLst/>
          </a:prstGeom>
        </p:spPr>
      </p:pic>
      <p:sp>
        <p:nvSpPr>
          <p:cNvPr id="26" name="Tekstiruutu 25">
            <a:extLst>
              <a:ext uri="{FF2B5EF4-FFF2-40B4-BE49-F238E27FC236}">
                <a16:creationId xmlns:a16="http://schemas.microsoft.com/office/drawing/2014/main" id="{EE93CABE-172C-441C-99F6-5E59D56202F4}"/>
              </a:ext>
            </a:extLst>
          </p:cNvPr>
          <p:cNvSpPr txBox="1"/>
          <p:nvPr/>
        </p:nvSpPr>
        <p:spPr>
          <a:xfrm>
            <a:off x="3024788" y="5864076"/>
            <a:ext cx="34054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800" i="1" dirty="0">
                <a:solidFill>
                  <a:schemeClr val="bg1"/>
                </a:solidFill>
              </a:rPr>
              <a:t>SOLMUKOHDAT</a:t>
            </a:r>
          </a:p>
        </p:txBody>
      </p:sp>
      <p:pic>
        <p:nvPicPr>
          <p:cNvPr id="19" name="Kuva 1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875D357-F961-4968-A610-9000A3A15F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3" r="5912"/>
          <a:stretch/>
        </p:blipFill>
        <p:spPr>
          <a:xfrm>
            <a:off x="6505746" y="3664231"/>
            <a:ext cx="3343798" cy="2999306"/>
          </a:xfrm>
          <a:prstGeom prst="rect">
            <a:avLst/>
          </a:prstGeom>
        </p:spPr>
      </p:pic>
      <p:sp>
        <p:nvSpPr>
          <p:cNvPr id="31" name="Tekstiruutu 30">
            <a:extLst>
              <a:ext uri="{FF2B5EF4-FFF2-40B4-BE49-F238E27FC236}">
                <a16:creationId xmlns:a16="http://schemas.microsoft.com/office/drawing/2014/main" id="{9842CD2E-65D9-45B0-81C6-CC757E574361}"/>
              </a:ext>
            </a:extLst>
          </p:cNvPr>
          <p:cNvSpPr txBox="1"/>
          <p:nvPr/>
        </p:nvSpPr>
        <p:spPr>
          <a:xfrm>
            <a:off x="7113240" y="4715852"/>
            <a:ext cx="34054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800" i="1" dirty="0">
                <a:solidFill>
                  <a:schemeClr val="bg1"/>
                </a:solidFill>
              </a:rPr>
              <a:t>MAAMERKIT</a:t>
            </a:r>
          </a:p>
        </p:txBody>
      </p:sp>
    </p:spTree>
    <p:extLst>
      <p:ext uri="{BB962C8B-B14F-4D97-AF65-F5344CB8AC3E}">
        <p14:creationId xmlns:p14="http://schemas.microsoft.com/office/powerpoint/2010/main" val="1590742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16238</TotalTime>
  <Words>597</Words>
  <Application>Microsoft Office PowerPoint</Application>
  <PresentationFormat>A4-paperi (210 x 297 mm)</PresentationFormat>
  <Paragraphs>200</Paragraphs>
  <Slides>23</Slides>
  <Notes>23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Office-teema</vt:lpstr>
      <vt:lpstr>KAUPUNKITILAA SANOITTAMASSA Luento 29.9.2022  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Maiseman kuvaaminen</dc:title>
  <dc:creator>Essi Ehrnrooth</dc:creator>
  <cp:lastModifiedBy>Ehrnrooth, Essi</cp:lastModifiedBy>
  <cp:revision>932</cp:revision>
  <dcterms:created xsi:type="dcterms:W3CDTF">2017-02-04T15:35:50Z</dcterms:created>
  <dcterms:modified xsi:type="dcterms:W3CDTF">2022-10-05T07:45:41Z</dcterms:modified>
</cp:coreProperties>
</file>