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7" r:id="rId2"/>
    <p:sldId id="263" r:id="rId3"/>
    <p:sldId id="277" r:id="rId4"/>
    <p:sldId id="273" r:id="rId5"/>
    <p:sldId id="259" r:id="rId6"/>
    <p:sldId id="276" r:id="rId7"/>
    <p:sldId id="278" r:id="rId8"/>
    <p:sldId id="282" r:id="rId9"/>
    <p:sldId id="306" r:id="rId10"/>
    <p:sldId id="285" r:id="rId11"/>
    <p:sldId id="302" r:id="rId12"/>
    <p:sldId id="308" r:id="rId13"/>
    <p:sldId id="281" r:id="rId14"/>
    <p:sldId id="300" r:id="rId15"/>
    <p:sldId id="260" r:id="rId16"/>
    <p:sldId id="261" r:id="rId17"/>
    <p:sldId id="268" r:id="rId18"/>
    <p:sldId id="266" r:id="rId19"/>
    <p:sldId id="264" r:id="rId20"/>
    <p:sldId id="305" r:id="rId21"/>
    <p:sldId id="292" r:id="rId22"/>
    <p:sldId id="293" r:id="rId23"/>
    <p:sldId id="303" r:id="rId24"/>
    <p:sldId id="304" r:id="rId25"/>
    <p:sldId id="299" r:id="rId26"/>
    <p:sldId id="315" r:id="rId27"/>
    <p:sldId id="316" r:id="rId28"/>
    <p:sldId id="314" r:id="rId29"/>
  </p:sldIdLst>
  <p:sldSz cx="9144000" cy="5715000" type="screen16x10"/>
  <p:notesSz cx="6794500" cy="9931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EF3340"/>
    <a:srgbClr val="FFCD00"/>
    <a:srgbClr val="005EB8"/>
    <a:srgbClr val="FFCDB8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75915" autoAdjust="0"/>
  </p:normalViewPr>
  <p:slideViewPr>
    <p:cSldViewPr snapToObjects="1">
      <p:cViewPr varScale="1">
        <p:scale>
          <a:sx n="116" d="100"/>
          <a:sy n="116" d="100"/>
        </p:scale>
        <p:origin x="1958" y="67"/>
      </p:cViewPr>
      <p:guideLst>
        <p:guide orient="horz" pos="167"/>
        <p:guide orient="horz" pos="3070"/>
        <p:guide pos="295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6" y="1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9/9/2016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6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6" y="1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9.9.2016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744538"/>
            <a:ext cx="59563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6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6" y="9433107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53FFD-8D3D-458B-95E8-7B158D9B5F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362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buFont typeface="Wingdings" pitchFamily="2" charset="2"/>
              <a:buChar char="à"/>
            </a:pPr>
            <a:endParaRPr lang="fi-FI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endParaRPr lang="fi-FI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17807" indent="-27608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04319" indent="-2208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46047" indent="-2208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87773" indent="-22086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429501" indent="-220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871229" indent="-220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312955" indent="-220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754683" indent="-220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204B5B60-AEFC-4944-9C95-6D336EA42FEE}" type="slidenum">
              <a:rPr lang="fi-FI">
                <a:solidFill>
                  <a:prstClr val="black"/>
                </a:solidFill>
                <a:latin typeface="Calibri" pitchFamily="34" charset="0"/>
              </a:rPr>
              <a:pPr eaLnBrk="1" hangingPunct="1"/>
              <a:t>18</a:t>
            </a:fld>
            <a:endParaRPr lang="fi-FI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4450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0EB5CE-FBCE-49FD-BCBD-03E149CB7F0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423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51646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20476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baseline="0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buSzPct val="100000"/>
              <a:defRPr/>
            </a:pPr>
            <a:fld id="{8196AD2D-D8E1-430F-94AB-B49B3DC21DB9}" type="slidenum">
              <a:rPr lang="fi-FI" smtClean="0">
                <a:solidFill>
                  <a:srgbClr val="000000"/>
                </a:solidFill>
                <a:sym typeface="Arial" charset="0"/>
              </a:rPr>
              <a:pPr eaLnBrk="0" hangingPunct="0">
                <a:buSzPct val="100000"/>
                <a:defRPr/>
              </a:pPr>
              <a:t>23</a:t>
            </a:fld>
            <a:endParaRPr lang="fi-FI" dirty="0" smtClean="0">
              <a:solidFill>
                <a:srgbClr val="000000"/>
              </a:solidFill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513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00825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38770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6312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8648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9114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3459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175" y="808038"/>
            <a:ext cx="6472238" cy="40465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4182">
              <a:defRPr/>
            </a:pPr>
            <a:endParaRPr lang="fi-FI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3DD803-75A3-4BBF-840C-31374E654C4F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9487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ian kuvan paikkamerkki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16660" indent="-275639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02555" indent="-22051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43577" indent="-22051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84598" indent="-22051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25620" indent="-2205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66642" indent="-2205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07663" indent="-2205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748685" indent="-2205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C5D8369-0C2C-4CC8-99C1-44FAEED132D0}" type="slidenum">
              <a:rPr lang="fi-FI">
                <a:solidFill>
                  <a:prstClr val="black"/>
                </a:solidFill>
                <a:latin typeface="Calibri" pitchFamily="34" charset="0"/>
              </a:rPr>
              <a:pPr eaLnBrk="1" hangingPunct="1"/>
              <a:t>14</a:t>
            </a:fld>
            <a:endParaRPr lang="fi-FI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6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DFAAB-DAA7-44DF-8DE4-43A6F578A71C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1027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DFAAB-DAA7-44DF-8DE4-43A6F578A71C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5217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5DFAAB-DAA7-44DF-8DE4-43A6F578A71C}" type="slidenum">
              <a:rPr lang="fi-FI" smtClean="0">
                <a:solidFill>
                  <a:prstClr val="black"/>
                </a:solidFill>
              </a:rPr>
              <a:pPr/>
              <a:t>17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652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2341"/>
            <a:ext cx="1600200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407459"/>
            <a:ext cx="7985125" cy="899583"/>
          </a:xfrm>
          <a:prstGeom prst="rect">
            <a:avLst/>
          </a:prstGeom>
        </p:spPr>
        <p:txBody>
          <a:bodyPr/>
          <a:lstStyle/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318949"/>
            <a:ext cx="7985125" cy="34461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5121000"/>
            <a:ext cx="1537200" cy="318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792"/>
              </a:lnSpc>
              <a:spcBef>
                <a:spcPts val="0"/>
              </a:spcBef>
              <a:buNone/>
              <a:defRPr sz="792" b="1">
                <a:solidFill>
                  <a:schemeClr val="bg2"/>
                </a:solidFill>
              </a:defRPr>
            </a:lvl1pPr>
            <a:lvl2pPr marL="227533" indent="-85987">
              <a:defRPr lang="en-US" sz="792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7533" indent="-78049">
              <a:buFont typeface="Symbol" pitchFamily="18" charset="2"/>
              <a:buNone/>
              <a:defRPr sz="750"/>
            </a:lvl3pPr>
            <a:lvl4pPr marL="227533" indent="-78049">
              <a:defRPr sz="750"/>
            </a:lvl4pPr>
            <a:lvl5pPr marL="227533" indent="-78049">
              <a:buFont typeface="Symbol" pitchFamily="18" charset="2"/>
              <a:buChar char="-"/>
              <a:defRPr sz="750"/>
            </a:lvl5pPr>
            <a:lvl6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6pPr>
            <a:lvl7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7pPr>
            <a:lvl8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8pPr>
            <a:lvl9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5121000"/>
            <a:ext cx="1702800" cy="318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792"/>
              </a:lnSpc>
              <a:spcBef>
                <a:spcPts val="0"/>
              </a:spcBef>
              <a:buNone/>
              <a:defRPr sz="792" b="1">
                <a:solidFill>
                  <a:schemeClr val="bg2"/>
                </a:solidFill>
              </a:defRPr>
            </a:lvl1pPr>
            <a:lvl2pPr marL="227533" indent="-85987">
              <a:defRPr lang="en-US" sz="792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7533" indent="-78049">
              <a:buFont typeface="Symbol" pitchFamily="18" charset="2"/>
              <a:buNone/>
              <a:defRPr sz="750"/>
            </a:lvl3pPr>
            <a:lvl4pPr marL="227533" indent="-78049">
              <a:defRPr sz="750"/>
            </a:lvl4pPr>
            <a:lvl5pPr marL="227533" indent="-78049">
              <a:buFont typeface="Symbol" pitchFamily="18" charset="2"/>
              <a:buChar char="-"/>
              <a:defRPr sz="750"/>
            </a:lvl5pPr>
            <a:lvl6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6pPr>
            <a:lvl7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7pPr>
            <a:lvl8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8pPr>
            <a:lvl9pPr marL="227991" indent="-77997">
              <a:spcBef>
                <a:spcPts val="250"/>
              </a:spcBef>
              <a:buFont typeface="Symbol" pitchFamily="18" charset="2"/>
              <a:buChar char="-"/>
              <a:defRPr sz="750"/>
            </a:lvl9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8931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404730"/>
            <a:ext cx="808559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3.9.2014</a:t>
            </a:r>
            <a:endParaRPr lang="fi-FI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94" y="4709820"/>
            <a:ext cx="2558314" cy="90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251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2341"/>
            <a:ext cx="1600200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261"/>
            <a:ext cx="1600200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6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261"/>
            <a:ext cx="1600200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94" y="4711762"/>
            <a:ext cx="2060291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9.9.2016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07" y="4729394"/>
            <a:ext cx="2060290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07" y="4729394"/>
            <a:ext cx="2060290" cy="9576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9.9.2016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1684B-4C50-44A7-9B61-FC5C35FE51CA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3E74-902F-483A-8CE1-0E3AC913D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46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4642" y="4664605"/>
            <a:ext cx="2473630" cy="998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539750" y="4804833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2" y="1404731"/>
            <a:ext cx="808559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D511-EF24-F248-BEA4-1AD370F38D7A}" type="datetime1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9.9.2016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259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9.9.2016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51" r:id="rId2"/>
    <p:sldLayoutId id="2147484753" r:id="rId3"/>
    <p:sldLayoutId id="2147484756" r:id="rId4"/>
    <p:sldLayoutId id="2147484759" r:id="rId5"/>
    <p:sldLayoutId id="2147484762" r:id="rId6"/>
    <p:sldLayoutId id="2147484765" r:id="rId7"/>
    <p:sldLayoutId id="2147484766" r:id="rId8"/>
    <p:sldLayoutId id="2147484768" r:id="rId9"/>
    <p:sldLayoutId id="2147484769" r:id="rId10"/>
    <p:sldLayoutId id="214748477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18" Type="http://schemas.openxmlformats.org/officeDocument/2006/relationships/image" Target="../media/image25.jpeg"/><Relationship Id="rId3" Type="http://schemas.openxmlformats.org/officeDocument/2006/relationships/image" Target="../media/image18.jpeg"/><Relationship Id="rId21" Type="http://schemas.openxmlformats.org/officeDocument/2006/relationships/image" Target="../media/image28.jpeg"/><Relationship Id="rId7" Type="http://schemas.openxmlformats.org/officeDocument/2006/relationships/image" Target="../media/image22.jpeg"/><Relationship Id="rId12" Type="http://schemas.openxmlformats.org/officeDocument/2006/relationships/image" Target="../media/image14.jpeg"/><Relationship Id="rId17" Type="http://schemas.openxmlformats.org/officeDocument/2006/relationships/image" Target="../media/image24.jpe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23.jpeg"/><Relationship Id="rId20" Type="http://schemas.openxmlformats.org/officeDocument/2006/relationships/image" Target="../media/image27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1.png"/><Relationship Id="rId11" Type="http://schemas.openxmlformats.org/officeDocument/2006/relationships/image" Target="../media/image13.jpeg"/><Relationship Id="rId5" Type="http://schemas.openxmlformats.org/officeDocument/2006/relationships/image" Target="../media/image20.wmf"/><Relationship Id="rId15" Type="http://schemas.openxmlformats.org/officeDocument/2006/relationships/image" Target="../media/image17.jpeg"/><Relationship Id="rId10" Type="http://schemas.openxmlformats.org/officeDocument/2006/relationships/image" Target="../media/image12.jpeg"/><Relationship Id="rId19" Type="http://schemas.openxmlformats.org/officeDocument/2006/relationships/image" Target="../media/image26.jpeg"/><Relationship Id="rId4" Type="http://schemas.openxmlformats.org/officeDocument/2006/relationships/image" Target="../media/image19.jpeg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Learning and </a:t>
            </a:r>
            <a:r>
              <a:rPr lang="fi-FI" dirty="0" err="1" smtClean="0"/>
              <a:t>instruction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4" y="4443795"/>
            <a:ext cx="5495420" cy="660000"/>
          </a:xfrm>
        </p:spPr>
        <p:txBody>
          <a:bodyPr>
            <a:normAutofit fontScale="77500" lnSpcReduction="20000"/>
          </a:bodyPr>
          <a:lstStyle/>
          <a:p>
            <a:r>
              <a:rPr lang="fi-FI" dirty="0" err="1" smtClean="0"/>
              <a:t>Pedagogical</a:t>
            </a:r>
            <a:r>
              <a:rPr lang="fi-FI" dirty="0" smtClean="0"/>
              <a:t> intro to </a:t>
            </a:r>
            <a:r>
              <a:rPr lang="fi-FI" dirty="0" err="1" smtClean="0"/>
              <a:t>physics</a:t>
            </a:r>
            <a:r>
              <a:rPr lang="fi-FI" dirty="0" smtClean="0"/>
              <a:t>, CS </a:t>
            </a:r>
            <a:r>
              <a:rPr lang="fi-FI" dirty="0" smtClean="0"/>
              <a:t>&amp; NBE </a:t>
            </a:r>
            <a:r>
              <a:rPr lang="fi-FI" dirty="0" err="1" smtClean="0"/>
              <a:t>course</a:t>
            </a:r>
            <a:r>
              <a:rPr lang="fi-FI" dirty="0" smtClean="0"/>
              <a:t> </a:t>
            </a:r>
            <a:r>
              <a:rPr lang="fi-FI" dirty="0" err="1" smtClean="0"/>
              <a:t>assistants</a:t>
            </a:r>
            <a:r>
              <a:rPr lang="fi-FI" dirty="0" smtClean="0"/>
              <a:t> </a:t>
            </a:r>
            <a:r>
              <a:rPr lang="fi-FI" dirty="0" err="1" smtClean="0"/>
              <a:t>Friday</a:t>
            </a:r>
            <a:r>
              <a:rPr lang="fi-FI" dirty="0" smtClean="0"/>
              <a:t> 9.9.2016</a:t>
            </a:r>
          </a:p>
          <a:p>
            <a:r>
              <a:rPr lang="fi-FI" dirty="0" smtClean="0"/>
              <a:t>SCI Learning </a:t>
            </a:r>
            <a:r>
              <a:rPr lang="fi-FI" dirty="0" err="1" smtClean="0"/>
              <a:t>services</a:t>
            </a:r>
            <a:r>
              <a:rPr lang="fi-FI" dirty="0" smtClean="0"/>
              <a:t> (LES)</a:t>
            </a:r>
            <a:endParaRPr lang="fi-FI" dirty="0" smtClean="0"/>
          </a:p>
          <a:p>
            <a:r>
              <a:rPr lang="fi-FI" dirty="0" smtClean="0"/>
              <a:t>Kirsti Keltikangas and Jukka Parviainen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43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Expectancy-value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smtClean="0"/>
              <a:t>–</a:t>
            </a:r>
            <a:r>
              <a:rPr lang="fi-FI" dirty="0" err="1" smtClean="0"/>
              <a:t>theory</a:t>
            </a:r>
            <a:r>
              <a:rPr lang="fi-FI" dirty="0" smtClean="0"/>
              <a:t> of </a:t>
            </a:r>
            <a:r>
              <a:rPr lang="fi-FI" dirty="0" err="1" smtClean="0"/>
              <a:t>motivation</a:t>
            </a:r>
            <a:endParaRPr lang="en-US" dirty="0"/>
          </a:p>
        </p:txBody>
      </p:sp>
      <p:sp>
        <p:nvSpPr>
          <p:cNvPr id="7" name="Tekstikehys 5"/>
          <p:cNvSpPr txBox="1"/>
          <p:nvPr/>
        </p:nvSpPr>
        <p:spPr>
          <a:xfrm>
            <a:off x="378938" y="1397220"/>
            <a:ext cx="2392862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800" b="1" dirty="0" smtClean="0">
                <a:latin typeface="Calibri" pitchFamily="34" charset="0"/>
              </a:rPr>
              <a:t>Value</a:t>
            </a:r>
            <a:r>
              <a:rPr lang="fi-FI" sz="2800" dirty="0" smtClean="0">
                <a:latin typeface="Calibri" pitchFamily="34" charset="0"/>
              </a:rPr>
              <a:t> and </a:t>
            </a:r>
            <a:r>
              <a:rPr lang="fi-FI" sz="2800" dirty="0" err="1" smtClean="0">
                <a:latin typeface="Calibri" pitchFamily="34" charset="0"/>
              </a:rPr>
              <a:t>meaning</a:t>
            </a:r>
            <a:r>
              <a:rPr lang="fi-FI" sz="2800" dirty="0" smtClean="0">
                <a:latin typeface="Calibri" pitchFamily="34" charset="0"/>
              </a:rPr>
              <a:t> of </a:t>
            </a:r>
            <a:r>
              <a:rPr lang="fi-FI" sz="2800" dirty="0" err="1" smtClean="0">
                <a:latin typeface="Calibri" pitchFamily="34" charset="0"/>
              </a:rPr>
              <a:t>the</a:t>
            </a:r>
            <a:r>
              <a:rPr lang="fi-FI" sz="2800" dirty="0" smtClean="0">
                <a:latin typeface="Calibri" pitchFamily="34" charset="0"/>
              </a:rPr>
              <a:t> </a:t>
            </a:r>
            <a:r>
              <a:rPr lang="fi-FI" sz="2800" dirty="0" err="1" smtClean="0">
                <a:latin typeface="Calibri" pitchFamily="34" charset="0"/>
              </a:rPr>
              <a:t>task</a:t>
            </a:r>
            <a:endParaRPr lang="fi-FI" sz="2800" dirty="0">
              <a:latin typeface="Calibri" pitchFamily="34" charset="0"/>
            </a:endParaRPr>
          </a:p>
        </p:txBody>
      </p:sp>
      <p:sp>
        <p:nvSpPr>
          <p:cNvPr id="8" name="Tekstikehys 6"/>
          <p:cNvSpPr txBox="1"/>
          <p:nvPr/>
        </p:nvSpPr>
        <p:spPr>
          <a:xfrm>
            <a:off x="3708877" y="1594280"/>
            <a:ext cx="208726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800" b="1" dirty="0" err="1" smtClean="0">
                <a:latin typeface="Calibri" pitchFamily="34" charset="0"/>
              </a:rPr>
              <a:t>Expectancy</a:t>
            </a:r>
            <a:r>
              <a:rPr lang="fi-FI" sz="2800" dirty="0" smtClean="0">
                <a:latin typeface="Calibri" pitchFamily="34" charset="0"/>
              </a:rPr>
              <a:t> for </a:t>
            </a:r>
            <a:r>
              <a:rPr lang="fi-FI" sz="2800" dirty="0" err="1" smtClean="0">
                <a:latin typeface="Calibri" pitchFamily="34" charset="0"/>
              </a:rPr>
              <a:t>success</a:t>
            </a:r>
            <a:endParaRPr lang="fi-FI" sz="2800" dirty="0">
              <a:latin typeface="Calibri" pitchFamily="34" charset="0"/>
            </a:endParaRPr>
          </a:p>
        </p:txBody>
      </p:sp>
      <p:sp>
        <p:nvSpPr>
          <p:cNvPr id="9" name="Tekstikehys 7"/>
          <p:cNvSpPr txBox="1"/>
          <p:nvPr/>
        </p:nvSpPr>
        <p:spPr>
          <a:xfrm>
            <a:off x="6953151" y="1827778"/>
            <a:ext cx="1795314" cy="5238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800" dirty="0" err="1" smtClean="0">
                <a:latin typeface="Calibri" pitchFamily="34" charset="0"/>
              </a:rPr>
              <a:t>Motivation</a:t>
            </a:r>
            <a:endParaRPr lang="fi-FI" sz="2800" dirty="0">
              <a:latin typeface="Calibri" pitchFamily="34" charset="0"/>
            </a:endParaRPr>
          </a:p>
        </p:txBody>
      </p:sp>
      <p:sp>
        <p:nvSpPr>
          <p:cNvPr id="10" name="Kertaa 8"/>
          <p:cNvSpPr/>
          <p:nvPr/>
        </p:nvSpPr>
        <p:spPr>
          <a:xfrm>
            <a:off x="3061744" y="1933496"/>
            <a:ext cx="357188" cy="357187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>
              <a:latin typeface="Calibri" pitchFamily="34" charset="0"/>
            </a:endParaRPr>
          </a:p>
        </p:txBody>
      </p:sp>
      <p:sp>
        <p:nvSpPr>
          <p:cNvPr id="11" name="Yhtä suuri kuin 9"/>
          <p:cNvSpPr/>
          <p:nvPr/>
        </p:nvSpPr>
        <p:spPr>
          <a:xfrm>
            <a:off x="6172903" y="1911123"/>
            <a:ext cx="412303" cy="320422"/>
          </a:xfrm>
          <a:prstGeom prst="mathEqual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3166" y="53456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dirty="0"/>
              <a:t>(</a:t>
            </a:r>
            <a:r>
              <a:rPr lang="fi-FI" i="1" dirty="0" err="1"/>
              <a:t>expectancy</a:t>
            </a:r>
            <a:r>
              <a:rPr lang="fi-FI" i="1" dirty="0"/>
              <a:t>–</a:t>
            </a:r>
            <a:r>
              <a:rPr lang="fi-FI" i="1" dirty="0" err="1"/>
              <a:t>value</a:t>
            </a:r>
            <a:r>
              <a:rPr lang="fi-FI" i="1" dirty="0"/>
              <a:t> </a:t>
            </a:r>
            <a:r>
              <a:rPr lang="fi-FI" i="1" dirty="0" err="1"/>
              <a:t>theory</a:t>
            </a:r>
            <a:r>
              <a:rPr lang="fi-FI" i="1" dirty="0"/>
              <a:t>) </a:t>
            </a:r>
            <a:r>
              <a:rPr lang="fi-FI" sz="1100" dirty="0"/>
              <a:t>(</a:t>
            </a:r>
            <a:r>
              <a:rPr lang="fi-FI" sz="1100" dirty="0" err="1"/>
              <a:t>Eccles</a:t>
            </a:r>
            <a:r>
              <a:rPr lang="fi-FI" sz="1100" dirty="0"/>
              <a:t> &amp; </a:t>
            </a:r>
            <a:r>
              <a:rPr lang="fi-FI" sz="1100" dirty="0" err="1"/>
              <a:t>Wigfield</a:t>
            </a:r>
            <a:r>
              <a:rPr lang="fi-FI" sz="1100" dirty="0"/>
              <a:t>, 2002</a:t>
            </a:r>
            <a:r>
              <a:rPr lang="fi-FI" sz="1100" dirty="0" smtClean="0"/>
              <a:t>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78938" y="3428737"/>
            <a:ext cx="1585678" cy="492443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fi-FI" sz="1600" b="1" dirty="0" smtClean="0">
                <a:solidFill>
                  <a:schemeClr val="accent6"/>
                </a:solidFill>
              </a:rPr>
              <a:t>Am I </a:t>
            </a:r>
            <a:r>
              <a:rPr lang="fi-FI" sz="1600" b="1" dirty="0" err="1" smtClean="0">
                <a:solidFill>
                  <a:schemeClr val="accent6"/>
                </a:solidFill>
              </a:rPr>
              <a:t>interested</a:t>
            </a:r>
            <a:r>
              <a:rPr lang="fi-FI" sz="1600" b="1" dirty="0" smtClean="0">
                <a:solidFill>
                  <a:schemeClr val="accent6"/>
                </a:solidFill>
              </a:rPr>
              <a:t> in </a:t>
            </a:r>
            <a:r>
              <a:rPr lang="fi-FI" sz="1600" b="1" dirty="0" err="1" smtClean="0">
                <a:solidFill>
                  <a:schemeClr val="accent6"/>
                </a:solidFill>
              </a:rPr>
              <a:t>this</a:t>
            </a:r>
            <a:r>
              <a:rPr lang="fi-FI" sz="1600" b="1" dirty="0" smtClean="0">
                <a:solidFill>
                  <a:schemeClr val="accent6"/>
                </a:solidFill>
              </a:rPr>
              <a:t> </a:t>
            </a:r>
            <a:r>
              <a:rPr lang="fi-FI" sz="1600" b="1" dirty="0" err="1" smtClean="0">
                <a:solidFill>
                  <a:schemeClr val="accent6"/>
                </a:solidFill>
              </a:rPr>
              <a:t>topic</a:t>
            </a:r>
            <a:r>
              <a:rPr lang="fi-FI" sz="1600" b="1" dirty="0" smtClean="0">
                <a:solidFill>
                  <a:schemeClr val="accent6"/>
                </a:solidFill>
              </a:rPr>
              <a:t>?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8938" y="2855909"/>
            <a:ext cx="2278088" cy="492443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fi-FI" sz="1600" b="1" dirty="0" smtClean="0">
                <a:solidFill>
                  <a:schemeClr val="accent6"/>
                </a:solidFill>
              </a:rPr>
              <a:t>Is </a:t>
            </a:r>
            <a:r>
              <a:rPr lang="fi-FI" sz="1600" b="1" dirty="0" err="1" smtClean="0">
                <a:solidFill>
                  <a:schemeClr val="accent6"/>
                </a:solidFill>
              </a:rPr>
              <a:t>the</a:t>
            </a:r>
            <a:r>
              <a:rPr lang="fi-FI" sz="1600" b="1" dirty="0" smtClean="0">
                <a:solidFill>
                  <a:schemeClr val="accent6"/>
                </a:solidFill>
              </a:rPr>
              <a:t> </a:t>
            </a:r>
            <a:r>
              <a:rPr lang="fi-FI" sz="1600" b="1" dirty="0" err="1" smtClean="0">
                <a:solidFill>
                  <a:schemeClr val="accent6"/>
                </a:solidFill>
              </a:rPr>
              <a:t>knowledge</a:t>
            </a:r>
            <a:r>
              <a:rPr lang="fi-FI" sz="1600" b="1" dirty="0" smtClean="0">
                <a:solidFill>
                  <a:schemeClr val="accent6"/>
                </a:solidFill>
              </a:rPr>
              <a:t> </a:t>
            </a:r>
            <a:r>
              <a:rPr lang="fi-FI" sz="1600" b="1" dirty="0" err="1" smtClean="0">
                <a:solidFill>
                  <a:schemeClr val="accent6"/>
                </a:solidFill>
              </a:rPr>
              <a:t>or</a:t>
            </a:r>
            <a:r>
              <a:rPr lang="fi-FI" sz="1600" b="1" dirty="0" smtClean="0">
                <a:solidFill>
                  <a:schemeClr val="accent6"/>
                </a:solidFill>
              </a:rPr>
              <a:t> </a:t>
            </a:r>
            <a:r>
              <a:rPr lang="fi-FI" sz="1600" b="1" dirty="0" err="1" smtClean="0">
                <a:solidFill>
                  <a:schemeClr val="accent6"/>
                </a:solidFill>
              </a:rPr>
              <a:t>skill</a:t>
            </a:r>
            <a:r>
              <a:rPr lang="fi-FI" sz="1600" b="1" dirty="0" smtClean="0">
                <a:solidFill>
                  <a:schemeClr val="accent6"/>
                </a:solidFill>
              </a:rPr>
              <a:t> </a:t>
            </a:r>
            <a:r>
              <a:rPr lang="fi-FI" sz="1600" b="1" dirty="0" err="1" smtClean="0">
                <a:solidFill>
                  <a:schemeClr val="accent6"/>
                </a:solidFill>
              </a:rPr>
              <a:t>useful</a:t>
            </a:r>
            <a:r>
              <a:rPr lang="fi-FI" sz="1600" b="1" dirty="0">
                <a:solidFill>
                  <a:schemeClr val="accent6"/>
                </a:solidFill>
              </a:rPr>
              <a:t>?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8938" y="3989827"/>
            <a:ext cx="1434801" cy="738664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fi-FI" sz="1600" b="1" dirty="0" err="1">
                <a:solidFill>
                  <a:schemeClr val="accent6"/>
                </a:solidFill>
              </a:rPr>
              <a:t>W</a:t>
            </a:r>
            <a:r>
              <a:rPr lang="fi-FI" sz="1600" b="1" dirty="0" err="1" smtClean="0">
                <a:solidFill>
                  <a:schemeClr val="accent6"/>
                </a:solidFill>
              </a:rPr>
              <a:t>illingness</a:t>
            </a:r>
            <a:r>
              <a:rPr lang="fi-FI" sz="1600" b="1" dirty="0" smtClean="0">
                <a:solidFill>
                  <a:schemeClr val="accent6"/>
                </a:solidFill>
              </a:rPr>
              <a:t> to </a:t>
            </a:r>
            <a:r>
              <a:rPr lang="fi-FI" sz="1600" b="1" dirty="0" err="1" smtClean="0">
                <a:solidFill>
                  <a:schemeClr val="accent6"/>
                </a:solidFill>
              </a:rPr>
              <a:t>learn</a:t>
            </a:r>
            <a:r>
              <a:rPr lang="fi-FI" sz="1600" b="1" dirty="0" smtClean="0">
                <a:solidFill>
                  <a:schemeClr val="accent6"/>
                </a:solidFill>
              </a:rPr>
              <a:t> </a:t>
            </a:r>
            <a:r>
              <a:rPr lang="fi-FI" sz="1600" b="1" dirty="0" err="1" smtClean="0">
                <a:solidFill>
                  <a:schemeClr val="accent6"/>
                </a:solidFill>
              </a:rPr>
              <a:t>new</a:t>
            </a:r>
            <a:r>
              <a:rPr lang="fi-FI" sz="1600" b="1" dirty="0" smtClean="0">
                <a:solidFill>
                  <a:schemeClr val="accent6"/>
                </a:solidFill>
              </a:rPr>
              <a:t> </a:t>
            </a:r>
            <a:r>
              <a:rPr lang="fi-FI" sz="1600" b="1" dirty="0" err="1" smtClean="0">
                <a:solidFill>
                  <a:schemeClr val="accent6"/>
                </a:solidFill>
              </a:rPr>
              <a:t>things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42210" y="3208363"/>
            <a:ext cx="1585678" cy="7386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fi-FI" sz="1200" b="1" dirty="0" err="1" smtClean="0">
                <a:solidFill>
                  <a:schemeClr val="accent6"/>
                </a:solidFill>
              </a:rPr>
              <a:t>Are</a:t>
            </a:r>
            <a:r>
              <a:rPr lang="fi-FI" sz="1200" b="1" dirty="0" smtClean="0">
                <a:solidFill>
                  <a:schemeClr val="accent6"/>
                </a:solidFill>
              </a:rPr>
              <a:t> </a:t>
            </a:r>
            <a:r>
              <a:rPr lang="fi-FI" sz="1200" b="1" dirty="0" err="1" smtClean="0">
                <a:solidFill>
                  <a:schemeClr val="accent6"/>
                </a:solidFill>
              </a:rPr>
              <a:t>the</a:t>
            </a:r>
            <a:r>
              <a:rPr lang="fi-FI" sz="1200" b="1" dirty="0" smtClean="0">
                <a:solidFill>
                  <a:schemeClr val="accent6"/>
                </a:solidFill>
              </a:rPr>
              <a:t> </a:t>
            </a:r>
            <a:r>
              <a:rPr lang="fi-FI" sz="1200" b="1" dirty="0" err="1" smtClean="0">
                <a:solidFill>
                  <a:schemeClr val="accent6"/>
                </a:solidFill>
              </a:rPr>
              <a:t>tasks</a:t>
            </a:r>
            <a:r>
              <a:rPr lang="fi-FI" sz="1200" b="1" dirty="0" smtClean="0">
                <a:solidFill>
                  <a:schemeClr val="accent6"/>
                </a:solidFill>
              </a:rPr>
              <a:t> on a </a:t>
            </a:r>
            <a:r>
              <a:rPr lang="fi-FI" sz="1200" b="1" dirty="0" err="1" smtClean="0">
                <a:solidFill>
                  <a:schemeClr val="accent6"/>
                </a:solidFill>
              </a:rPr>
              <a:t>reasonable</a:t>
            </a:r>
            <a:r>
              <a:rPr lang="fi-FI" sz="1200" b="1" dirty="0" smtClean="0">
                <a:solidFill>
                  <a:schemeClr val="accent6"/>
                </a:solidFill>
              </a:rPr>
              <a:t> </a:t>
            </a:r>
            <a:r>
              <a:rPr lang="fi-FI" sz="1200" b="1" dirty="0" err="1" smtClean="0">
                <a:solidFill>
                  <a:schemeClr val="accent6"/>
                </a:solidFill>
              </a:rPr>
              <a:t>level</a:t>
            </a:r>
            <a:r>
              <a:rPr lang="fi-FI" sz="1200" b="1" dirty="0" smtClean="0">
                <a:solidFill>
                  <a:schemeClr val="accent6"/>
                </a:solidFill>
              </a:rPr>
              <a:t>? </a:t>
            </a:r>
            <a:br>
              <a:rPr lang="fi-FI" sz="1200" b="1" dirty="0" smtClean="0">
                <a:solidFill>
                  <a:schemeClr val="accent6"/>
                </a:solidFill>
              </a:rPr>
            </a:br>
            <a:r>
              <a:rPr lang="fi-FI" sz="1200" b="1" dirty="0" smtClean="0">
                <a:solidFill>
                  <a:schemeClr val="accent6"/>
                </a:solidFill>
              </a:rPr>
              <a:t>Is </a:t>
            </a:r>
            <a:r>
              <a:rPr lang="fi-FI" sz="1200" b="1" dirty="0" err="1" smtClean="0">
                <a:solidFill>
                  <a:schemeClr val="accent6"/>
                </a:solidFill>
              </a:rPr>
              <a:t>the</a:t>
            </a:r>
            <a:r>
              <a:rPr lang="fi-FI" sz="1200" b="1" dirty="0" smtClean="0">
                <a:solidFill>
                  <a:schemeClr val="accent6"/>
                </a:solidFill>
              </a:rPr>
              <a:t> </a:t>
            </a:r>
            <a:r>
              <a:rPr lang="fi-FI" sz="1200" b="1" dirty="0" err="1" smtClean="0">
                <a:solidFill>
                  <a:schemeClr val="accent6"/>
                </a:solidFill>
              </a:rPr>
              <a:t>amount</a:t>
            </a:r>
            <a:r>
              <a:rPr lang="fi-FI" sz="1200" b="1" dirty="0" smtClean="0">
                <a:solidFill>
                  <a:schemeClr val="accent6"/>
                </a:solidFill>
              </a:rPr>
              <a:t> of </a:t>
            </a:r>
            <a:r>
              <a:rPr lang="fi-FI" sz="1200" b="1" dirty="0" err="1" smtClean="0">
                <a:solidFill>
                  <a:schemeClr val="accent6"/>
                </a:solidFill>
              </a:rPr>
              <a:t>tasks</a:t>
            </a:r>
            <a:r>
              <a:rPr lang="fi-FI" sz="1200" b="1" dirty="0" smtClean="0">
                <a:solidFill>
                  <a:schemeClr val="accent6"/>
                </a:solidFill>
              </a:rPr>
              <a:t> </a:t>
            </a:r>
            <a:r>
              <a:rPr lang="fi-FI" sz="1200" b="1" dirty="0" err="1" smtClean="0">
                <a:solidFill>
                  <a:schemeClr val="accent6"/>
                </a:solidFill>
              </a:rPr>
              <a:t>suitable</a:t>
            </a:r>
            <a:r>
              <a:rPr lang="fi-FI" sz="1200" b="1" dirty="0" smtClean="0">
                <a:solidFill>
                  <a:schemeClr val="accent6"/>
                </a:solidFill>
              </a:rPr>
              <a:t>?</a:t>
            </a:r>
            <a:endParaRPr lang="en-US" sz="1200" b="1" dirty="0">
              <a:solidFill>
                <a:schemeClr val="accent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08877" y="2634983"/>
            <a:ext cx="2087260" cy="49244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fi-FI" sz="1600" b="1" dirty="0" err="1" smtClean="0">
                <a:solidFill>
                  <a:schemeClr val="accent6"/>
                </a:solidFill>
              </a:rPr>
              <a:t>Do</a:t>
            </a:r>
            <a:r>
              <a:rPr lang="fi-FI" sz="1600" b="1" dirty="0" smtClean="0">
                <a:solidFill>
                  <a:schemeClr val="accent6"/>
                </a:solidFill>
              </a:rPr>
              <a:t> I </a:t>
            </a:r>
            <a:r>
              <a:rPr lang="fi-FI" sz="1600" b="1" dirty="0" err="1" smtClean="0">
                <a:solidFill>
                  <a:schemeClr val="accent6"/>
                </a:solidFill>
              </a:rPr>
              <a:t>have</a:t>
            </a:r>
            <a:r>
              <a:rPr lang="fi-FI" sz="1600" b="1" dirty="0" smtClean="0">
                <a:solidFill>
                  <a:schemeClr val="accent6"/>
                </a:solidFill>
              </a:rPr>
              <a:t> a </a:t>
            </a:r>
            <a:r>
              <a:rPr lang="fi-FI" sz="1600" b="1" dirty="0" err="1" smtClean="0">
                <a:solidFill>
                  <a:schemeClr val="accent6"/>
                </a:solidFill>
              </a:rPr>
              <a:t>chance</a:t>
            </a:r>
            <a:r>
              <a:rPr lang="fi-FI" sz="1600" b="1" dirty="0" smtClean="0">
                <a:solidFill>
                  <a:schemeClr val="accent6"/>
                </a:solidFill>
              </a:rPr>
              <a:t> to </a:t>
            </a:r>
            <a:r>
              <a:rPr lang="fi-FI" sz="1600" b="1" dirty="0" err="1" smtClean="0">
                <a:solidFill>
                  <a:schemeClr val="accent6"/>
                </a:solidFill>
              </a:rPr>
              <a:t>succeed</a:t>
            </a:r>
            <a:r>
              <a:rPr lang="fi-FI" sz="1600" b="1" dirty="0" smtClean="0">
                <a:solidFill>
                  <a:schemeClr val="accent6"/>
                </a:solidFill>
              </a:rPr>
              <a:t> </a:t>
            </a:r>
            <a:r>
              <a:rPr lang="fi-FI" sz="1600" b="1" dirty="0" err="1" smtClean="0">
                <a:solidFill>
                  <a:schemeClr val="accent6"/>
                </a:solidFill>
              </a:rPr>
              <a:t>if</a:t>
            </a:r>
            <a:r>
              <a:rPr lang="fi-FI" sz="1600" b="1" dirty="0" smtClean="0">
                <a:solidFill>
                  <a:schemeClr val="accent6"/>
                </a:solidFill>
              </a:rPr>
              <a:t> I </a:t>
            </a:r>
            <a:r>
              <a:rPr lang="fi-FI" sz="1600" b="1" dirty="0" err="1" smtClean="0">
                <a:solidFill>
                  <a:schemeClr val="accent6"/>
                </a:solidFill>
              </a:rPr>
              <a:t>try</a:t>
            </a:r>
            <a:r>
              <a:rPr lang="fi-FI" sz="1600" b="1" dirty="0" smtClean="0">
                <a:solidFill>
                  <a:schemeClr val="accent6"/>
                </a:solidFill>
              </a:rPr>
              <a:t>?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10319" y="3208363"/>
            <a:ext cx="1760937" cy="7386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fi-FI" sz="1600" b="1" dirty="0" smtClean="0">
                <a:solidFill>
                  <a:schemeClr val="accent6"/>
                </a:solidFill>
              </a:rPr>
              <a:t>Is </a:t>
            </a:r>
            <a:r>
              <a:rPr lang="fi-FI" sz="1600" b="1" dirty="0" err="1" smtClean="0">
                <a:solidFill>
                  <a:schemeClr val="accent6"/>
                </a:solidFill>
              </a:rPr>
              <a:t>instruction</a:t>
            </a:r>
            <a:r>
              <a:rPr lang="fi-FI" sz="1600" b="1" dirty="0" smtClean="0">
                <a:solidFill>
                  <a:schemeClr val="accent6"/>
                </a:solidFill>
              </a:rPr>
              <a:t> </a:t>
            </a:r>
            <a:r>
              <a:rPr lang="fi-FI" sz="1600" b="1" dirty="0" err="1" smtClean="0">
                <a:solidFill>
                  <a:schemeClr val="accent6"/>
                </a:solidFill>
              </a:rPr>
              <a:t>offered</a:t>
            </a:r>
            <a:r>
              <a:rPr lang="fi-FI" sz="1600" b="1" dirty="0" smtClean="0">
                <a:solidFill>
                  <a:schemeClr val="accent6"/>
                </a:solidFill>
              </a:rPr>
              <a:t> and </a:t>
            </a:r>
            <a:r>
              <a:rPr lang="fi-FI" sz="1600" b="1" dirty="0" err="1" smtClean="0">
                <a:solidFill>
                  <a:schemeClr val="accent6"/>
                </a:solidFill>
              </a:rPr>
              <a:t>easy</a:t>
            </a:r>
            <a:r>
              <a:rPr lang="fi-FI" sz="1600" b="1" dirty="0" smtClean="0">
                <a:solidFill>
                  <a:schemeClr val="accent6"/>
                </a:solidFill>
              </a:rPr>
              <a:t> to </a:t>
            </a:r>
            <a:r>
              <a:rPr lang="fi-FI" sz="1600" b="1" dirty="0" err="1" smtClean="0">
                <a:solidFill>
                  <a:schemeClr val="accent6"/>
                </a:solidFill>
              </a:rPr>
              <a:t>approach</a:t>
            </a:r>
            <a:r>
              <a:rPr lang="fi-FI" sz="1600" b="1" dirty="0" smtClean="0">
                <a:solidFill>
                  <a:schemeClr val="accent6"/>
                </a:solidFill>
              </a:rPr>
              <a:t> </a:t>
            </a: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04131" y="4027965"/>
            <a:ext cx="2157844" cy="7386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r>
              <a:rPr lang="fi-FI" sz="1600" b="1" dirty="0" smtClean="0">
                <a:solidFill>
                  <a:schemeClr val="accent6"/>
                </a:solidFill>
              </a:rPr>
              <a:t>Is it ok to </a:t>
            </a:r>
            <a:r>
              <a:rPr lang="fi-FI" sz="1600" b="1" dirty="0" err="1" smtClean="0">
                <a:solidFill>
                  <a:schemeClr val="accent6"/>
                </a:solidFill>
              </a:rPr>
              <a:t>collaborate</a:t>
            </a:r>
            <a:r>
              <a:rPr lang="fi-FI" sz="1600" b="1" dirty="0" smtClean="0">
                <a:solidFill>
                  <a:schemeClr val="accent6"/>
                </a:solidFill>
              </a:rPr>
              <a:t> and </a:t>
            </a:r>
            <a:r>
              <a:rPr lang="fi-FI" sz="1600" b="1" dirty="0" err="1" smtClean="0">
                <a:solidFill>
                  <a:schemeClr val="accent6"/>
                </a:solidFill>
              </a:rPr>
              <a:t>cooperate</a:t>
            </a:r>
            <a:r>
              <a:rPr lang="fi-FI" sz="1600" b="1" dirty="0" smtClean="0">
                <a:solidFill>
                  <a:schemeClr val="accent6"/>
                </a:solidFill>
              </a:rPr>
              <a:t> </a:t>
            </a:r>
            <a:r>
              <a:rPr lang="fi-FI" sz="1600" b="1" dirty="0" err="1" smtClean="0">
                <a:solidFill>
                  <a:schemeClr val="accent6"/>
                </a:solidFill>
              </a:rPr>
              <a:t>with</a:t>
            </a:r>
            <a:r>
              <a:rPr lang="fi-FI" sz="1600" b="1" dirty="0" smtClean="0">
                <a:solidFill>
                  <a:schemeClr val="accent6"/>
                </a:solidFill>
              </a:rPr>
              <a:t> </a:t>
            </a:r>
            <a:r>
              <a:rPr lang="fi-FI" sz="1600" b="1" dirty="0" err="1" smtClean="0">
                <a:solidFill>
                  <a:schemeClr val="accent6"/>
                </a:solidFill>
              </a:rPr>
              <a:t>other</a:t>
            </a:r>
            <a:r>
              <a:rPr lang="fi-FI" sz="1600" b="1" dirty="0" smtClean="0">
                <a:solidFill>
                  <a:schemeClr val="accent6"/>
                </a:solidFill>
              </a:rPr>
              <a:t> </a:t>
            </a:r>
            <a:r>
              <a:rPr lang="fi-FI" sz="1600" b="1" dirty="0" err="1" smtClean="0">
                <a:solidFill>
                  <a:schemeClr val="accent6"/>
                </a:solidFill>
              </a:rPr>
              <a:t>students</a:t>
            </a:r>
            <a:r>
              <a:rPr lang="fi-FI" sz="1600" b="1" dirty="0" smtClean="0">
                <a:solidFill>
                  <a:schemeClr val="accent6"/>
                </a:solidFill>
              </a:rPr>
              <a:t>?</a:t>
            </a:r>
            <a:endParaRPr lang="en-US" sz="16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50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8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Think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r>
              <a:rPr lang="fi-FI" dirty="0" smtClean="0"/>
              <a:t> as an </a:t>
            </a:r>
            <a:r>
              <a:rPr lang="fi-FI" dirty="0" err="1" smtClean="0"/>
              <a:t>assistant</a:t>
            </a:r>
            <a:r>
              <a:rPr lang="fi-FI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fi-FI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800" dirty="0" err="1" smtClean="0"/>
              <a:t>What</a:t>
            </a:r>
            <a:r>
              <a:rPr lang="fi-FI" sz="2800" dirty="0" smtClean="0"/>
              <a:t> </a:t>
            </a:r>
            <a:r>
              <a:rPr lang="fi-FI" sz="2800" dirty="0" err="1" smtClean="0"/>
              <a:t>motivates</a:t>
            </a:r>
            <a:r>
              <a:rPr lang="fi-FI" sz="2800" dirty="0" smtClean="0"/>
              <a:t> </a:t>
            </a:r>
            <a:r>
              <a:rPr lang="fi-FI" sz="2800" dirty="0" err="1" smtClean="0"/>
              <a:t>you</a:t>
            </a:r>
            <a:r>
              <a:rPr lang="fi-FI" sz="2800" dirty="0" smtClean="0"/>
              <a:t>?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makes</a:t>
            </a:r>
            <a:r>
              <a:rPr lang="fi-FI" dirty="0" smtClean="0"/>
              <a:t>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r>
              <a:rPr lang="fi-FI" dirty="0" smtClean="0"/>
              <a:t> </a:t>
            </a:r>
            <a:r>
              <a:rPr lang="fi-FI" dirty="0" err="1" smtClean="0">
                <a:solidFill>
                  <a:schemeClr val="accent6"/>
                </a:solidFill>
              </a:rPr>
              <a:t>more</a:t>
            </a:r>
            <a:r>
              <a:rPr lang="fi-FI" dirty="0" smtClean="0">
                <a:solidFill>
                  <a:schemeClr val="accent6"/>
                </a:solidFill>
              </a:rPr>
              <a:t> </a:t>
            </a:r>
            <a:r>
              <a:rPr lang="fi-FI" dirty="0" smtClean="0"/>
              <a:t>/ </a:t>
            </a:r>
            <a:r>
              <a:rPr lang="fi-FI" dirty="0" err="1" smtClean="0">
                <a:solidFill>
                  <a:schemeClr val="accent3"/>
                </a:solidFill>
              </a:rPr>
              <a:t>less</a:t>
            </a:r>
            <a:r>
              <a:rPr lang="fi-FI" dirty="0" smtClean="0">
                <a:solidFill>
                  <a:schemeClr val="accent3"/>
                </a:solidFill>
              </a:rPr>
              <a:t> </a:t>
            </a:r>
            <a:r>
              <a:rPr lang="fi-FI" b="1" dirty="0" err="1" smtClean="0"/>
              <a:t>meaningful</a:t>
            </a:r>
            <a:r>
              <a:rPr lang="fi-FI" dirty="0" smtClean="0"/>
              <a:t>?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makes</a:t>
            </a:r>
            <a:r>
              <a:rPr lang="fi-FI" dirty="0" smtClean="0"/>
              <a:t> it </a:t>
            </a:r>
            <a:r>
              <a:rPr lang="fi-FI" dirty="0" err="1" smtClean="0">
                <a:solidFill>
                  <a:schemeClr val="accent6"/>
                </a:solidFill>
              </a:rPr>
              <a:t>more</a:t>
            </a:r>
            <a:r>
              <a:rPr lang="fi-FI" dirty="0" smtClean="0"/>
              <a:t>/ </a:t>
            </a:r>
            <a:r>
              <a:rPr lang="fi-FI" dirty="0" err="1" smtClean="0">
                <a:solidFill>
                  <a:schemeClr val="accent3"/>
                </a:solidFill>
              </a:rPr>
              <a:t>less</a:t>
            </a:r>
            <a:r>
              <a:rPr lang="fi-FI" dirty="0" smtClean="0">
                <a:solidFill>
                  <a:schemeClr val="accent3"/>
                </a:solidFill>
              </a:rPr>
              <a:t> </a:t>
            </a:r>
            <a:r>
              <a:rPr lang="fi-FI" b="1" dirty="0" err="1" smtClean="0"/>
              <a:t>possible</a:t>
            </a:r>
            <a:r>
              <a:rPr lang="fi-FI" b="1" dirty="0" smtClean="0"/>
              <a:t> to </a:t>
            </a:r>
            <a:r>
              <a:rPr lang="fi-FI" b="1" dirty="0" err="1" smtClean="0"/>
              <a:t>you</a:t>
            </a:r>
            <a:r>
              <a:rPr lang="fi-FI" b="1" dirty="0" smtClean="0"/>
              <a:t> to </a:t>
            </a:r>
            <a:r>
              <a:rPr lang="fi-FI" b="1" dirty="0" err="1" smtClean="0"/>
              <a:t>succeed</a:t>
            </a:r>
            <a:r>
              <a:rPr lang="fi-FI" b="1" dirty="0" smtClean="0"/>
              <a:t> </a:t>
            </a:r>
            <a:r>
              <a:rPr lang="fi-FI" dirty="0" smtClean="0"/>
              <a:t>in </a:t>
            </a:r>
            <a:r>
              <a:rPr lang="fi-FI" dirty="0" err="1" smtClean="0"/>
              <a:t>your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r>
              <a:rPr lang="fi-FI" dirty="0" smtClean="0"/>
              <a:t>?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endParaRPr lang="fi-FI" dirty="0"/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to </a:t>
            </a:r>
            <a:r>
              <a:rPr lang="fi-FI" b="1" dirty="0" err="1" smtClean="0"/>
              <a:t>support</a:t>
            </a:r>
            <a:r>
              <a:rPr lang="fi-FI" b="1" dirty="0" smtClean="0"/>
              <a:t> </a:t>
            </a:r>
            <a:r>
              <a:rPr lang="fi-FI" b="1" dirty="0" err="1" smtClean="0"/>
              <a:t>your</a:t>
            </a:r>
            <a:r>
              <a:rPr lang="fi-FI" b="1" dirty="0" smtClean="0"/>
              <a:t> </a:t>
            </a:r>
            <a:r>
              <a:rPr lang="fi-FI" b="1" dirty="0" err="1" smtClean="0"/>
              <a:t>own</a:t>
            </a:r>
            <a:r>
              <a:rPr lang="fi-FI" b="1" dirty="0" smtClean="0"/>
              <a:t> </a:t>
            </a:r>
            <a:r>
              <a:rPr lang="fi-FI" b="1" dirty="0" err="1" smtClean="0"/>
              <a:t>motivation</a:t>
            </a:r>
            <a:r>
              <a:rPr lang="fi-FI" dirty="0" smtClean="0"/>
              <a:t>?</a:t>
            </a:r>
          </a:p>
          <a:p>
            <a:pPr marL="580500" lvl="1" indent="-342900">
              <a:buFont typeface="Arial" panose="020B0604020202020204" pitchFamily="34" charset="0"/>
              <a:buChar char="•"/>
            </a:pP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b="1" dirty="0" err="1" smtClean="0"/>
              <a:t>other</a:t>
            </a:r>
            <a:r>
              <a:rPr lang="fi-FI" b="1" dirty="0" smtClean="0"/>
              <a:t> </a:t>
            </a:r>
            <a:r>
              <a:rPr lang="fi-FI" b="1" dirty="0" err="1" smtClean="0"/>
              <a:t>people</a:t>
            </a:r>
            <a:r>
              <a:rPr lang="fi-FI" b="1" dirty="0" smtClean="0"/>
              <a:t> / </a:t>
            </a:r>
            <a:r>
              <a:rPr lang="fi-FI" b="1" dirty="0" err="1" smtClean="0"/>
              <a:t>environment</a:t>
            </a:r>
            <a:r>
              <a:rPr lang="fi-FI" b="1" dirty="0" smtClean="0"/>
              <a:t> </a:t>
            </a:r>
            <a:r>
              <a:rPr lang="fi-FI" b="1" dirty="0" err="1" smtClean="0"/>
              <a:t>do</a:t>
            </a:r>
            <a:r>
              <a:rPr lang="fi-FI" dirty="0" smtClean="0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882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8228" y="111609"/>
            <a:ext cx="8085599" cy="996498"/>
          </a:xfrm>
        </p:spPr>
        <p:txBody>
          <a:bodyPr/>
          <a:lstStyle/>
          <a:p>
            <a:r>
              <a:rPr lang="fi-FI" dirty="0" err="1" smtClean="0"/>
              <a:t>Motivation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an </a:t>
            </a:r>
            <a:r>
              <a:rPr lang="fi-FI" dirty="0" err="1" smtClean="0"/>
              <a:t>assistant</a:t>
            </a:r>
            <a:r>
              <a:rPr lang="fi-FI" dirty="0" smtClean="0"/>
              <a:t>?</a:t>
            </a:r>
            <a:endParaRPr lang="en-US" dirty="0"/>
          </a:p>
        </p:txBody>
      </p:sp>
      <p:sp>
        <p:nvSpPr>
          <p:cNvPr id="7" name="Tekstikehys 5"/>
          <p:cNvSpPr txBox="1"/>
          <p:nvPr/>
        </p:nvSpPr>
        <p:spPr>
          <a:xfrm>
            <a:off x="322609" y="2565689"/>
            <a:ext cx="2581143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800" b="1" dirty="0" smtClean="0">
                <a:latin typeface="Calibri" pitchFamily="34" charset="0"/>
              </a:rPr>
              <a:t>Value </a:t>
            </a:r>
            <a:r>
              <a:rPr lang="fi-FI" sz="2800" dirty="0" smtClean="0">
                <a:latin typeface="Calibri" pitchFamily="34" charset="0"/>
              </a:rPr>
              <a:t>and</a:t>
            </a:r>
            <a:r>
              <a:rPr lang="fi-FI" sz="2800" b="1" dirty="0" smtClean="0">
                <a:latin typeface="Calibri" pitchFamily="34" charset="0"/>
              </a:rPr>
              <a:t> </a:t>
            </a:r>
            <a:r>
              <a:rPr lang="fi-FI" sz="2800" b="1" dirty="0" err="1" smtClean="0">
                <a:latin typeface="Calibri" pitchFamily="34" charset="0"/>
              </a:rPr>
              <a:t>meaning</a:t>
            </a:r>
            <a:r>
              <a:rPr lang="fi-FI" sz="2800" b="1" dirty="0" smtClean="0">
                <a:latin typeface="Calibri" pitchFamily="34" charset="0"/>
              </a:rPr>
              <a:t> </a:t>
            </a:r>
            <a:r>
              <a:rPr lang="fi-FI" sz="2800" dirty="0" smtClean="0">
                <a:latin typeface="Calibri" pitchFamily="34" charset="0"/>
              </a:rPr>
              <a:t>to me</a:t>
            </a:r>
            <a:r>
              <a:rPr lang="fi-FI" sz="2800" b="1" dirty="0" smtClean="0">
                <a:latin typeface="Calibri" pitchFamily="34" charset="0"/>
              </a:rPr>
              <a:t>?</a:t>
            </a:r>
            <a:endParaRPr lang="fi-FI" sz="2800" dirty="0">
              <a:latin typeface="Calibri" pitchFamily="34" charset="0"/>
            </a:endParaRPr>
          </a:p>
        </p:txBody>
      </p:sp>
      <p:sp>
        <p:nvSpPr>
          <p:cNvPr id="8" name="Tekstikehys 6"/>
          <p:cNvSpPr txBox="1"/>
          <p:nvPr/>
        </p:nvSpPr>
        <p:spPr>
          <a:xfrm>
            <a:off x="3707903" y="2350244"/>
            <a:ext cx="2582965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800" b="1" dirty="0" err="1" smtClean="0">
                <a:latin typeface="Calibri" pitchFamily="34" charset="0"/>
              </a:rPr>
              <a:t>Expectancy</a:t>
            </a:r>
            <a:r>
              <a:rPr lang="fi-FI" sz="2800" dirty="0" smtClean="0">
                <a:latin typeface="Calibri" pitchFamily="34" charset="0"/>
              </a:rPr>
              <a:t> for </a:t>
            </a:r>
            <a:r>
              <a:rPr lang="fi-FI" sz="2800" dirty="0" err="1" smtClean="0">
                <a:latin typeface="Calibri" pitchFamily="34" charset="0"/>
              </a:rPr>
              <a:t>success</a:t>
            </a:r>
            <a:r>
              <a:rPr lang="fi-FI" sz="2800" dirty="0" smtClean="0">
                <a:latin typeface="Calibri" pitchFamily="34" charset="0"/>
              </a:rPr>
              <a:t> in </a:t>
            </a:r>
            <a:r>
              <a:rPr lang="fi-FI" sz="2800" dirty="0" err="1" smtClean="0">
                <a:latin typeface="Calibri" pitchFamily="34" charset="0"/>
              </a:rPr>
              <a:t>assistant</a:t>
            </a:r>
            <a:r>
              <a:rPr lang="fi-FI" sz="2800" dirty="0" smtClean="0">
                <a:latin typeface="Calibri" pitchFamily="34" charset="0"/>
              </a:rPr>
              <a:t> </a:t>
            </a:r>
            <a:r>
              <a:rPr lang="fi-FI" sz="2800" dirty="0" err="1" smtClean="0">
                <a:latin typeface="Calibri" pitchFamily="34" charset="0"/>
              </a:rPr>
              <a:t>work</a:t>
            </a:r>
            <a:r>
              <a:rPr lang="fi-FI" sz="2800" dirty="0" smtClean="0">
                <a:latin typeface="Calibri" pitchFamily="34" charset="0"/>
              </a:rPr>
              <a:t>?</a:t>
            </a:r>
            <a:endParaRPr lang="fi-FI" sz="2800" dirty="0">
              <a:latin typeface="Calibri" pitchFamily="34" charset="0"/>
            </a:endParaRPr>
          </a:p>
        </p:txBody>
      </p:sp>
      <p:sp>
        <p:nvSpPr>
          <p:cNvPr id="9" name="Tekstikehys 7"/>
          <p:cNvSpPr txBox="1"/>
          <p:nvPr/>
        </p:nvSpPr>
        <p:spPr>
          <a:xfrm>
            <a:off x="6953150" y="2321085"/>
            <a:ext cx="2143125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2800" b="1" dirty="0" err="1" smtClean="0">
                <a:latin typeface="Calibri" pitchFamily="34" charset="0"/>
              </a:rPr>
              <a:t>Motivation</a:t>
            </a:r>
            <a:r>
              <a:rPr lang="fi-FI" sz="2800" dirty="0" smtClean="0">
                <a:latin typeface="Calibri" pitchFamily="34" charset="0"/>
              </a:rPr>
              <a:t> to </a:t>
            </a:r>
            <a:r>
              <a:rPr lang="fi-FI" sz="2800" dirty="0" err="1" smtClean="0">
                <a:latin typeface="Calibri" pitchFamily="34" charset="0"/>
              </a:rPr>
              <a:t>be</a:t>
            </a:r>
            <a:r>
              <a:rPr lang="fi-FI" sz="2800" dirty="0" smtClean="0">
                <a:latin typeface="Calibri" pitchFamily="34" charset="0"/>
              </a:rPr>
              <a:t> an </a:t>
            </a:r>
            <a:r>
              <a:rPr lang="fi-FI" sz="2800" dirty="0" err="1" smtClean="0">
                <a:latin typeface="Calibri" pitchFamily="34" charset="0"/>
              </a:rPr>
              <a:t>assistant</a:t>
            </a:r>
            <a:endParaRPr lang="fi-FI" sz="2800" dirty="0">
              <a:latin typeface="Calibri" pitchFamily="34" charset="0"/>
            </a:endParaRPr>
          </a:p>
        </p:txBody>
      </p:sp>
      <p:sp>
        <p:nvSpPr>
          <p:cNvPr id="10" name="Kertaa 8"/>
          <p:cNvSpPr/>
          <p:nvPr/>
        </p:nvSpPr>
        <p:spPr>
          <a:xfrm>
            <a:off x="3061744" y="2834988"/>
            <a:ext cx="357188" cy="357187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>
              <a:latin typeface="Calibri" pitchFamily="34" charset="0"/>
            </a:endParaRPr>
          </a:p>
        </p:txBody>
      </p:sp>
      <p:sp>
        <p:nvSpPr>
          <p:cNvPr id="11" name="Yhtä suuri kuin 9"/>
          <p:cNvSpPr/>
          <p:nvPr/>
        </p:nvSpPr>
        <p:spPr>
          <a:xfrm>
            <a:off x="6434214" y="2871753"/>
            <a:ext cx="412303" cy="320422"/>
          </a:xfrm>
          <a:prstGeom prst="mathEqual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3166" y="53456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dirty="0"/>
              <a:t>(</a:t>
            </a:r>
            <a:r>
              <a:rPr lang="fi-FI" i="1" dirty="0" err="1"/>
              <a:t>expectancy</a:t>
            </a:r>
            <a:r>
              <a:rPr lang="fi-FI" i="1" dirty="0"/>
              <a:t>–</a:t>
            </a:r>
            <a:r>
              <a:rPr lang="fi-FI" i="1" dirty="0" err="1"/>
              <a:t>value</a:t>
            </a:r>
            <a:r>
              <a:rPr lang="fi-FI" i="1" dirty="0"/>
              <a:t> </a:t>
            </a:r>
            <a:r>
              <a:rPr lang="fi-FI" i="1" dirty="0" err="1"/>
              <a:t>theory</a:t>
            </a:r>
            <a:r>
              <a:rPr lang="fi-FI" i="1" dirty="0"/>
              <a:t>) </a:t>
            </a:r>
            <a:r>
              <a:rPr lang="fi-FI" sz="1100" dirty="0"/>
              <a:t>(</a:t>
            </a:r>
            <a:r>
              <a:rPr lang="fi-FI" sz="1100" dirty="0" err="1"/>
              <a:t>Eccles</a:t>
            </a:r>
            <a:r>
              <a:rPr lang="fi-FI" sz="1100" dirty="0"/>
              <a:t> &amp; </a:t>
            </a:r>
            <a:r>
              <a:rPr lang="fi-FI" sz="1100" dirty="0" err="1"/>
              <a:t>Wigfield</a:t>
            </a:r>
            <a:r>
              <a:rPr lang="fi-FI" sz="1100" dirty="0"/>
              <a:t>, 2002</a:t>
            </a:r>
            <a:r>
              <a:rPr lang="fi-FI" sz="1100" dirty="0" smtClean="0"/>
              <a:t>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2609" y="1334583"/>
            <a:ext cx="2596762" cy="1231106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 sz="1600" b="1" dirty="0" err="1" smtClean="0">
                <a:solidFill>
                  <a:schemeClr val="accent6"/>
                </a:solidFill>
              </a:rPr>
              <a:t>Your</a:t>
            </a:r>
            <a:r>
              <a:rPr lang="fi-FI" sz="1600" b="1" dirty="0" smtClean="0">
                <a:solidFill>
                  <a:schemeClr val="accent6"/>
                </a:solidFill>
              </a:rPr>
              <a:t> </a:t>
            </a:r>
            <a:r>
              <a:rPr lang="fi-FI" sz="1600" b="1" dirty="0" err="1" smtClean="0">
                <a:solidFill>
                  <a:schemeClr val="accent6"/>
                </a:solidFill>
              </a:rPr>
              <a:t>personal</a:t>
            </a:r>
            <a:r>
              <a:rPr lang="fi-FI" sz="1600" b="1" dirty="0" smtClean="0">
                <a:solidFill>
                  <a:schemeClr val="accent6"/>
                </a:solidFill>
              </a:rPr>
              <a:t> </a:t>
            </a:r>
            <a:r>
              <a:rPr lang="fi-FI" sz="1600" b="1" dirty="0" err="1" smtClean="0">
                <a:solidFill>
                  <a:schemeClr val="accent6"/>
                </a:solidFill>
              </a:rPr>
              <a:t>interest</a:t>
            </a:r>
            <a:r>
              <a:rPr lang="fi-FI" sz="1600" b="1" dirty="0" smtClean="0">
                <a:solidFill>
                  <a:schemeClr val="accent6"/>
                </a:solidFill>
              </a:rPr>
              <a:t> to </a:t>
            </a:r>
            <a:r>
              <a:rPr lang="fi-FI" sz="1600" b="1" dirty="0" err="1" smtClean="0">
                <a:solidFill>
                  <a:schemeClr val="accent6"/>
                </a:solidFill>
              </a:rPr>
              <a:t>assistant</a:t>
            </a:r>
            <a:r>
              <a:rPr lang="fi-FI" sz="1600" b="1" dirty="0" smtClean="0">
                <a:solidFill>
                  <a:schemeClr val="accent6"/>
                </a:solidFill>
              </a:rPr>
              <a:t> </a:t>
            </a:r>
            <a:r>
              <a:rPr lang="fi-FI" sz="1600" b="1" dirty="0" err="1" smtClean="0">
                <a:solidFill>
                  <a:schemeClr val="accent6"/>
                </a:solidFill>
              </a:rPr>
              <a:t>work</a:t>
            </a:r>
            <a:endParaRPr lang="fi-FI" sz="1600" b="1" dirty="0" smtClean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r>
              <a:rPr lang="fi-FI" sz="1600" b="1" dirty="0" err="1" smtClean="0">
                <a:solidFill>
                  <a:schemeClr val="accent6"/>
                </a:solidFill>
              </a:rPr>
              <a:t>Things</a:t>
            </a:r>
            <a:r>
              <a:rPr lang="fi-FI" sz="1600" b="1" dirty="0" smtClean="0">
                <a:solidFill>
                  <a:schemeClr val="accent6"/>
                </a:solidFill>
              </a:rPr>
              <a:t> </a:t>
            </a:r>
            <a:r>
              <a:rPr lang="fi-FI" sz="1600" b="1" dirty="0" err="1" smtClean="0">
                <a:solidFill>
                  <a:schemeClr val="accent6"/>
                </a:solidFill>
              </a:rPr>
              <a:t>that</a:t>
            </a:r>
            <a:r>
              <a:rPr lang="fi-FI" sz="1600" b="1" dirty="0" smtClean="0">
                <a:solidFill>
                  <a:schemeClr val="accent6"/>
                </a:solidFill>
              </a:rPr>
              <a:t> help </a:t>
            </a:r>
            <a:r>
              <a:rPr lang="fi-FI" sz="1600" b="1" dirty="0" err="1" smtClean="0">
                <a:solidFill>
                  <a:schemeClr val="accent6"/>
                </a:solidFill>
              </a:rPr>
              <a:t>you</a:t>
            </a:r>
            <a:r>
              <a:rPr lang="fi-FI" sz="1600" b="1" dirty="0" smtClean="0">
                <a:solidFill>
                  <a:schemeClr val="accent6"/>
                </a:solidFill>
              </a:rPr>
              <a:t> to </a:t>
            </a:r>
            <a:r>
              <a:rPr lang="fi-FI" sz="1600" b="1" dirty="0" err="1" smtClean="0">
                <a:solidFill>
                  <a:schemeClr val="accent6"/>
                </a:solidFill>
              </a:rPr>
              <a:t>find</a:t>
            </a:r>
            <a:r>
              <a:rPr lang="fi-FI" sz="1600" b="1" dirty="0" smtClean="0">
                <a:solidFill>
                  <a:schemeClr val="accent6"/>
                </a:solidFill>
              </a:rPr>
              <a:t> </a:t>
            </a:r>
            <a:r>
              <a:rPr lang="fi-FI" sz="1600" b="1" dirty="0" err="1" smtClean="0">
                <a:solidFill>
                  <a:schemeClr val="accent6"/>
                </a:solidFill>
              </a:rPr>
              <a:t>the</a:t>
            </a:r>
            <a:r>
              <a:rPr lang="fi-FI" sz="1600" b="1" dirty="0" smtClean="0">
                <a:solidFill>
                  <a:schemeClr val="accent6"/>
                </a:solidFill>
              </a:rPr>
              <a:t> </a:t>
            </a:r>
            <a:r>
              <a:rPr lang="fi-FI" sz="1600" b="1" dirty="0" err="1" smtClean="0">
                <a:solidFill>
                  <a:schemeClr val="accent6"/>
                </a:solidFill>
              </a:rPr>
              <a:t>meaning</a:t>
            </a:r>
            <a:r>
              <a:rPr lang="fi-FI" sz="1600" b="1" dirty="0" smtClean="0">
                <a:solidFill>
                  <a:schemeClr val="accent6"/>
                </a:solidFill>
              </a:rPr>
              <a:t> and  </a:t>
            </a:r>
            <a:r>
              <a:rPr lang="fi-FI" sz="1600" b="1" dirty="0" err="1" smtClean="0">
                <a:solidFill>
                  <a:schemeClr val="accent6"/>
                </a:solidFill>
              </a:rPr>
              <a:t>interest</a:t>
            </a:r>
            <a:r>
              <a:rPr lang="fi-FI" sz="1600" b="1" dirty="0" smtClean="0">
                <a:solidFill>
                  <a:schemeClr val="accent6"/>
                </a:solidFill>
              </a:rPr>
              <a:t> to </a:t>
            </a:r>
            <a:r>
              <a:rPr lang="fi-FI" sz="1600" b="1" dirty="0" err="1" smtClean="0">
                <a:solidFill>
                  <a:schemeClr val="accent6"/>
                </a:solidFill>
              </a:rPr>
              <a:t>your</a:t>
            </a:r>
            <a:r>
              <a:rPr lang="fi-FI" sz="1600" b="1" dirty="0" smtClean="0">
                <a:solidFill>
                  <a:schemeClr val="accent6"/>
                </a:solidFill>
              </a:rPr>
              <a:t> </a:t>
            </a:r>
            <a:r>
              <a:rPr lang="fi-FI" sz="1600" b="1" dirty="0" err="1" smtClean="0">
                <a:solidFill>
                  <a:schemeClr val="accent6"/>
                </a:solidFill>
              </a:rPr>
              <a:t>work</a:t>
            </a:r>
            <a:endParaRPr lang="fi-FI" sz="1600" b="1" dirty="0" smtClean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9289" y="3744823"/>
            <a:ext cx="2582965" cy="98488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 sz="1600" b="1" dirty="0" err="1" smtClean="0">
                <a:solidFill>
                  <a:schemeClr val="tx2"/>
                </a:solidFill>
              </a:rPr>
              <a:t>What</a:t>
            </a:r>
            <a:r>
              <a:rPr lang="fi-FI" sz="1600" b="1" dirty="0" smtClean="0">
                <a:solidFill>
                  <a:schemeClr val="tx2"/>
                </a:solidFill>
              </a:rPr>
              <a:t> </a:t>
            </a:r>
            <a:r>
              <a:rPr lang="fi-FI" sz="1600" b="1" dirty="0" err="1" smtClean="0">
                <a:solidFill>
                  <a:schemeClr val="tx2"/>
                </a:solidFill>
              </a:rPr>
              <a:t>makes</a:t>
            </a:r>
            <a:r>
              <a:rPr lang="fi-FI" sz="1600" b="1" dirty="0" smtClean="0">
                <a:solidFill>
                  <a:schemeClr val="tx2"/>
                </a:solidFill>
              </a:rPr>
              <a:t> </a:t>
            </a:r>
            <a:r>
              <a:rPr lang="fi-FI" sz="1600" b="1" dirty="0" err="1" smtClean="0">
                <a:solidFill>
                  <a:schemeClr val="tx2"/>
                </a:solidFill>
              </a:rPr>
              <a:t>you</a:t>
            </a:r>
            <a:r>
              <a:rPr lang="fi-FI" sz="1600" b="1" dirty="0" smtClean="0">
                <a:solidFill>
                  <a:schemeClr val="tx2"/>
                </a:solidFill>
              </a:rPr>
              <a:t> to </a:t>
            </a:r>
            <a:r>
              <a:rPr lang="fi-FI" sz="1600" b="1" dirty="0" err="1" smtClean="0">
                <a:solidFill>
                  <a:schemeClr val="tx2"/>
                </a:solidFill>
              </a:rPr>
              <a:t>feel</a:t>
            </a:r>
            <a:r>
              <a:rPr lang="fi-FI" sz="1600" b="1" dirty="0" smtClean="0">
                <a:solidFill>
                  <a:schemeClr val="tx2"/>
                </a:solidFill>
              </a:rPr>
              <a:t> </a:t>
            </a:r>
            <a:r>
              <a:rPr lang="fi-FI" sz="1600" b="1" dirty="0" err="1" smtClean="0">
                <a:solidFill>
                  <a:schemeClr val="tx2"/>
                </a:solidFill>
              </a:rPr>
              <a:t>uncertain</a:t>
            </a:r>
            <a:r>
              <a:rPr lang="fi-FI" sz="1600" b="1" dirty="0" smtClean="0">
                <a:solidFill>
                  <a:schemeClr val="tx2"/>
                </a:solidFill>
              </a:rPr>
              <a:t> </a:t>
            </a:r>
            <a:r>
              <a:rPr lang="fi-FI" sz="1600" b="1" dirty="0" err="1" smtClean="0">
                <a:solidFill>
                  <a:schemeClr val="tx2"/>
                </a:solidFill>
              </a:rPr>
              <a:t>or</a:t>
            </a:r>
            <a:r>
              <a:rPr lang="fi-FI" sz="1600" b="1" dirty="0" smtClean="0">
                <a:solidFill>
                  <a:schemeClr val="tx2"/>
                </a:solidFill>
              </a:rPr>
              <a:t> </a:t>
            </a:r>
            <a:r>
              <a:rPr lang="fi-FI" sz="1600" b="1" dirty="0" err="1" smtClean="0">
                <a:solidFill>
                  <a:schemeClr val="tx2"/>
                </a:solidFill>
              </a:rPr>
              <a:t>fear</a:t>
            </a:r>
            <a:r>
              <a:rPr lang="fi-FI" sz="1600" b="1" dirty="0" smtClean="0">
                <a:solidFill>
                  <a:schemeClr val="tx2"/>
                </a:solidFill>
              </a:rPr>
              <a:t> of </a:t>
            </a:r>
            <a:r>
              <a:rPr lang="fi-FI" sz="1600" b="1" dirty="0" err="1" smtClean="0">
                <a:solidFill>
                  <a:schemeClr val="tx2"/>
                </a:solidFill>
              </a:rPr>
              <a:t>failure</a:t>
            </a:r>
            <a:r>
              <a:rPr lang="fi-FI" sz="1600" b="1" dirty="0">
                <a:solidFill>
                  <a:schemeClr val="tx2"/>
                </a:solidFill>
              </a:rPr>
              <a:t>?</a:t>
            </a:r>
            <a:endParaRPr lang="fi-FI" sz="1600" b="1" dirty="0" smtClean="0">
              <a:solidFill>
                <a:schemeClr val="tx2"/>
              </a:solidFill>
            </a:endParaRPr>
          </a:p>
          <a:p>
            <a:pPr marL="285750" indent="-285750">
              <a:buFontTx/>
              <a:buChar char="-"/>
            </a:pPr>
            <a:endParaRPr lang="en-US" sz="1600" b="1" dirty="0">
              <a:solidFill>
                <a:schemeClr val="accent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2609" y="3546713"/>
            <a:ext cx="2581143" cy="7386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 sz="1600" b="1" dirty="0" err="1" smtClean="0">
                <a:solidFill>
                  <a:schemeClr val="tx2"/>
                </a:solidFill>
              </a:rPr>
              <a:t>Things</a:t>
            </a:r>
            <a:r>
              <a:rPr lang="fi-FI" sz="1600" b="1" dirty="0" smtClean="0">
                <a:solidFill>
                  <a:schemeClr val="tx2"/>
                </a:solidFill>
              </a:rPr>
              <a:t> </a:t>
            </a:r>
            <a:r>
              <a:rPr lang="fi-FI" sz="1600" b="1" dirty="0" err="1" smtClean="0">
                <a:solidFill>
                  <a:schemeClr val="tx2"/>
                </a:solidFill>
              </a:rPr>
              <a:t>that</a:t>
            </a:r>
            <a:r>
              <a:rPr lang="fi-FI" sz="1600" b="1" dirty="0" smtClean="0">
                <a:solidFill>
                  <a:schemeClr val="tx2"/>
                </a:solidFill>
              </a:rPr>
              <a:t> </a:t>
            </a:r>
            <a:r>
              <a:rPr lang="fi-FI" sz="1600" b="1" dirty="0" err="1" smtClean="0">
                <a:solidFill>
                  <a:schemeClr val="tx2"/>
                </a:solidFill>
              </a:rPr>
              <a:t>hinders</a:t>
            </a:r>
            <a:r>
              <a:rPr lang="fi-FI" sz="1600" b="1" dirty="0" smtClean="0">
                <a:solidFill>
                  <a:schemeClr val="tx2"/>
                </a:solidFill>
              </a:rPr>
              <a:t> </a:t>
            </a:r>
            <a:r>
              <a:rPr lang="fi-FI" sz="1600" b="1" dirty="0" err="1" smtClean="0">
                <a:solidFill>
                  <a:schemeClr val="tx2"/>
                </a:solidFill>
              </a:rPr>
              <a:t>your</a:t>
            </a:r>
            <a:r>
              <a:rPr lang="fi-FI" sz="1600" b="1" dirty="0" smtClean="0">
                <a:solidFill>
                  <a:schemeClr val="tx2"/>
                </a:solidFill>
              </a:rPr>
              <a:t> </a:t>
            </a:r>
            <a:r>
              <a:rPr lang="fi-FI" sz="1600" b="1" dirty="0" err="1" smtClean="0">
                <a:solidFill>
                  <a:schemeClr val="tx2"/>
                </a:solidFill>
              </a:rPr>
              <a:t>interest</a:t>
            </a:r>
            <a:r>
              <a:rPr lang="fi-FI" sz="1600" b="1" dirty="0" smtClean="0">
                <a:solidFill>
                  <a:schemeClr val="tx2"/>
                </a:solidFill>
              </a:rPr>
              <a:t> to </a:t>
            </a:r>
            <a:r>
              <a:rPr lang="fi-FI" sz="1600" b="1" dirty="0" err="1" smtClean="0">
                <a:solidFill>
                  <a:schemeClr val="tx2"/>
                </a:solidFill>
              </a:rPr>
              <a:t>assistant</a:t>
            </a:r>
            <a:r>
              <a:rPr lang="fi-FI" sz="1600" b="1" dirty="0" smtClean="0">
                <a:solidFill>
                  <a:schemeClr val="tx2"/>
                </a:solidFill>
              </a:rPr>
              <a:t> </a:t>
            </a:r>
            <a:r>
              <a:rPr lang="fi-FI" sz="1600" b="1" dirty="0" err="1" smtClean="0">
                <a:solidFill>
                  <a:schemeClr val="tx2"/>
                </a:solidFill>
              </a:rPr>
              <a:t>work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20396" y="1109554"/>
            <a:ext cx="2583937" cy="1231106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 sz="1600" b="1" dirty="0" err="1" smtClean="0">
                <a:solidFill>
                  <a:schemeClr val="accent6"/>
                </a:solidFill>
              </a:rPr>
              <a:t>What</a:t>
            </a:r>
            <a:r>
              <a:rPr lang="fi-FI" sz="1600" b="1" dirty="0" smtClean="0">
                <a:solidFill>
                  <a:schemeClr val="accent6"/>
                </a:solidFill>
              </a:rPr>
              <a:t> </a:t>
            </a:r>
            <a:r>
              <a:rPr lang="fi-FI" sz="1600" b="1" dirty="0" err="1" smtClean="0">
                <a:solidFill>
                  <a:schemeClr val="accent6"/>
                </a:solidFill>
              </a:rPr>
              <a:t>supports</a:t>
            </a:r>
            <a:r>
              <a:rPr lang="fi-FI" sz="1600" b="1" dirty="0" smtClean="0">
                <a:solidFill>
                  <a:schemeClr val="accent6"/>
                </a:solidFill>
              </a:rPr>
              <a:t> </a:t>
            </a:r>
            <a:r>
              <a:rPr lang="fi-FI" sz="1600" b="1" dirty="0" err="1" smtClean="0">
                <a:solidFill>
                  <a:schemeClr val="accent6"/>
                </a:solidFill>
              </a:rPr>
              <a:t>your</a:t>
            </a:r>
            <a:r>
              <a:rPr lang="fi-FI" sz="1600" b="1" dirty="0" smtClean="0">
                <a:solidFill>
                  <a:schemeClr val="accent6"/>
                </a:solidFill>
              </a:rPr>
              <a:t> </a:t>
            </a:r>
            <a:r>
              <a:rPr lang="fi-FI" sz="1600" b="1" dirty="0" err="1" smtClean="0">
                <a:solidFill>
                  <a:schemeClr val="accent6"/>
                </a:solidFill>
              </a:rPr>
              <a:t>success</a:t>
            </a:r>
            <a:r>
              <a:rPr lang="fi-FI" sz="1600" b="1" dirty="0" smtClean="0">
                <a:solidFill>
                  <a:schemeClr val="accent6"/>
                </a:solidFill>
              </a:rPr>
              <a:t>?</a:t>
            </a:r>
          </a:p>
          <a:p>
            <a:pPr marL="285750" indent="-285750">
              <a:buFontTx/>
              <a:buChar char="-"/>
            </a:pPr>
            <a:r>
              <a:rPr lang="fi-FI" sz="1600" b="1" dirty="0" err="1" smtClean="0">
                <a:solidFill>
                  <a:schemeClr val="accent6"/>
                </a:solidFill>
              </a:rPr>
              <a:t>Do</a:t>
            </a:r>
            <a:r>
              <a:rPr lang="fi-FI" sz="1600" b="1" dirty="0" smtClean="0">
                <a:solidFill>
                  <a:schemeClr val="accent6"/>
                </a:solidFill>
              </a:rPr>
              <a:t> </a:t>
            </a:r>
            <a:r>
              <a:rPr lang="fi-FI" sz="1600" b="1" dirty="0" err="1" smtClean="0">
                <a:solidFill>
                  <a:schemeClr val="accent6"/>
                </a:solidFill>
              </a:rPr>
              <a:t>you</a:t>
            </a:r>
            <a:r>
              <a:rPr lang="fi-FI" sz="1600" b="1" dirty="0" smtClean="0">
                <a:solidFill>
                  <a:schemeClr val="accent6"/>
                </a:solidFill>
              </a:rPr>
              <a:t> </a:t>
            </a:r>
            <a:r>
              <a:rPr lang="fi-FI" sz="1600" b="1" dirty="0" err="1" smtClean="0">
                <a:solidFill>
                  <a:schemeClr val="accent6"/>
                </a:solidFill>
              </a:rPr>
              <a:t>have</a:t>
            </a:r>
            <a:r>
              <a:rPr lang="fi-FI" sz="1600" b="1" dirty="0" smtClean="0">
                <a:solidFill>
                  <a:schemeClr val="accent6"/>
                </a:solidFill>
              </a:rPr>
              <a:t> </a:t>
            </a:r>
            <a:r>
              <a:rPr lang="fi-FI" sz="1600" b="1" dirty="0" err="1" smtClean="0">
                <a:solidFill>
                  <a:schemeClr val="accent6"/>
                </a:solidFill>
              </a:rPr>
              <a:t>appropriate</a:t>
            </a:r>
            <a:r>
              <a:rPr lang="fi-FI" sz="1600" b="1" dirty="0" smtClean="0">
                <a:solidFill>
                  <a:schemeClr val="accent6"/>
                </a:solidFill>
              </a:rPr>
              <a:t> </a:t>
            </a:r>
            <a:r>
              <a:rPr lang="fi-FI" sz="1600" b="1" dirty="0" err="1" smtClean="0">
                <a:solidFill>
                  <a:schemeClr val="accent6"/>
                </a:solidFill>
              </a:rPr>
              <a:t>workload</a:t>
            </a:r>
            <a:r>
              <a:rPr lang="fi-FI" sz="1600" b="1" dirty="0">
                <a:solidFill>
                  <a:schemeClr val="accent6"/>
                </a:solidFill>
              </a:rPr>
              <a:t> </a:t>
            </a:r>
            <a:r>
              <a:rPr lang="fi-FI" sz="1600" b="1" dirty="0" smtClean="0">
                <a:solidFill>
                  <a:schemeClr val="accent6"/>
                </a:solidFill>
              </a:rPr>
              <a:t>and know-how?</a:t>
            </a:r>
          </a:p>
        </p:txBody>
      </p:sp>
    </p:spTree>
    <p:extLst>
      <p:ext uri="{BB962C8B-B14F-4D97-AF65-F5344CB8AC3E}">
        <p14:creationId xmlns:p14="http://schemas.microsoft.com/office/powerpoint/2010/main" val="405284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6" grpId="0" animBg="1"/>
      <p:bldP spid="22" grpId="0" animBg="1"/>
      <p:bldP spid="13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Interaction</a:t>
            </a:r>
            <a:r>
              <a:rPr lang="fi-FI" dirty="0" smtClean="0"/>
              <a:t>: </a:t>
            </a:r>
            <a:br>
              <a:rPr lang="fi-FI" dirty="0" smtClean="0"/>
            </a:br>
            <a:r>
              <a:rPr lang="fi-FI" dirty="0" err="1" smtClean="0"/>
              <a:t>Why</a:t>
            </a:r>
            <a:r>
              <a:rPr lang="fi-FI" dirty="0" smtClean="0"/>
              <a:t> and </a:t>
            </a:r>
            <a:r>
              <a:rPr lang="fi-FI" dirty="0" err="1" smtClean="0"/>
              <a:t>how</a:t>
            </a:r>
            <a:r>
              <a:rPr lang="fi-FI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5524500" y="5149850"/>
            <a:ext cx="3619500" cy="155575"/>
          </a:xfrm>
        </p:spPr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9.9.2016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524500" y="5305425"/>
            <a:ext cx="3619500" cy="134938"/>
          </a:xfrm>
        </p:spPr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690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in paikkamerkki 5"/>
          <p:cNvSpPr>
            <a:spLocks noGrp="1"/>
          </p:cNvSpPr>
          <p:nvPr>
            <p:ph type="body" sz="quarter" idx="13"/>
          </p:nvPr>
        </p:nvSpPr>
        <p:spPr>
          <a:xfrm>
            <a:off x="5049574" y="5121011"/>
            <a:ext cx="1280583" cy="31750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fi-FI" sz="75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4"/>
          </p:nvPr>
        </p:nvSpPr>
        <p:spPr>
          <a:xfrm>
            <a:off x="6477000" y="5121011"/>
            <a:ext cx="1419490" cy="31750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fi-FI" sz="750"/>
          </a:p>
        </p:txBody>
      </p:sp>
      <p:sp>
        <p:nvSpPr>
          <p:cNvPr id="18440" name="Tekstikehys 12"/>
          <p:cNvSpPr txBox="1">
            <a:spLocks noChangeArrowheads="1"/>
          </p:cNvSpPr>
          <p:nvPr/>
        </p:nvSpPr>
        <p:spPr bwMode="auto">
          <a:xfrm>
            <a:off x="0" y="1395287"/>
            <a:ext cx="16389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sz="1600" dirty="0" smtClean="0">
                <a:solidFill>
                  <a:srgbClr val="000000"/>
                </a:solidFill>
              </a:rPr>
              <a:t>Energy </a:t>
            </a:r>
            <a:r>
              <a:rPr lang="fi-FI" sz="1600" dirty="0" err="1" smtClean="0">
                <a:solidFill>
                  <a:srgbClr val="000000"/>
                </a:solidFill>
              </a:rPr>
              <a:t>level</a:t>
            </a:r>
            <a:r>
              <a:rPr lang="fi-FI" sz="1600" dirty="0" smtClean="0">
                <a:solidFill>
                  <a:srgbClr val="000000"/>
                </a:solidFill>
              </a:rPr>
              <a:t> </a:t>
            </a:r>
            <a:r>
              <a:rPr lang="fi-FI" sz="1600" dirty="0">
                <a:solidFill>
                  <a:srgbClr val="000000"/>
                </a:solidFill>
              </a:rPr>
              <a:t>/ </a:t>
            </a:r>
            <a:r>
              <a:rPr lang="fi-FI" sz="1600" dirty="0" smtClean="0">
                <a:solidFill>
                  <a:srgbClr val="000000"/>
                </a:solidFill>
              </a:rPr>
              <a:t/>
            </a:r>
            <a:br>
              <a:rPr lang="fi-FI" sz="1600" dirty="0" smtClean="0">
                <a:solidFill>
                  <a:srgbClr val="000000"/>
                </a:solidFill>
              </a:rPr>
            </a:br>
            <a:r>
              <a:rPr lang="fi-FI" sz="1600" dirty="0" err="1" smtClean="0">
                <a:solidFill>
                  <a:srgbClr val="000000"/>
                </a:solidFill>
              </a:rPr>
              <a:t>enthusiasm</a:t>
            </a:r>
            <a:endParaRPr lang="fi-FI" sz="1600" dirty="0">
              <a:solidFill>
                <a:srgbClr val="0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181094" y="1956272"/>
            <a:ext cx="5000306" cy="3291177"/>
            <a:chOff x="899592" y="1775356"/>
            <a:chExt cx="5000306" cy="3291177"/>
          </a:xfrm>
        </p:grpSpPr>
        <p:cxnSp>
          <p:nvCxnSpPr>
            <p:cNvPr id="9" name="Suora yhdysviiva 8"/>
            <p:cNvCxnSpPr/>
            <p:nvPr/>
          </p:nvCxnSpPr>
          <p:spPr>
            <a:xfrm rot="5400000">
              <a:off x="-618455" y="3293403"/>
              <a:ext cx="3036094" cy="0"/>
            </a:xfrm>
            <a:prstGeom prst="line">
              <a:avLst/>
            </a:prstGeom>
            <a:ln w="38100">
              <a:solidFill>
                <a:schemeClr val="accent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uora yhdysviiva 9"/>
            <p:cNvCxnSpPr/>
            <p:nvPr/>
          </p:nvCxnSpPr>
          <p:spPr>
            <a:xfrm rot="10800000" flipV="1">
              <a:off x="899592" y="4779460"/>
              <a:ext cx="4456907" cy="7938"/>
            </a:xfrm>
            <a:prstGeom prst="line">
              <a:avLst/>
            </a:prstGeom>
            <a:ln w="38100">
              <a:solidFill>
                <a:schemeClr val="accent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39" name="Tekstikehys 11"/>
            <p:cNvSpPr txBox="1">
              <a:spLocks noChangeArrowheads="1"/>
            </p:cNvSpPr>
            <p:nvPr/>
          </p:nvSpPr>
          <p:spPr bwMode="auto">
            <a:xfrm>
              <a:off x="4862546" y="4758756"/>
              <a:ext cx="103735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fi-FI" sz="1400" dirty="0">
                  <a:solidFill>
                    <a:srgbClr val="000000"/>
                  </a:solidFill>
                </a:rPr>
                <a:t>45 min</a:t>
              </a:r>
            </a:p>
          </p:txBody>
        </p:sp>
        <p:sp>
          <p:nvSpPr>
            <p:cNvPr id="15" name="Puolivapaa piirto 14"/>
            <p:cNvSpPr/>
            <p:nvPr/>
          </p:nvSpPr>
          <p:spPr>
            <a:xfrm>
              <a:off x="1106608" y="2055320"/>
              <a:ext cx="4196292" cy="2443427"/>
            </a:xfrm>
            <a:custGeom>
              <a:avLst/>
              <a:gdLst>
                <a:gd name="connsiteX0" fmla="*/ 0 w 5035463"/>
                <a:gd name="connsiteY0" fmla="*/ 329852 h 2931091"/>
                <a:gd name="connsiteX1" fmla="*/ 2004164 w 5035463"/>
                <a:gd name="connsiteY1" fmla="*/ 367430 h 2931091"/>
                <a:gd name="connsiteX2" fmla="*/ 3331923 w 5035463"/>
                <a:gd name="connsiteY2" fmla="*/ 2534433 h 2931091"/>
                <a:gd name="connsiteX3" fmla="*/ 5035463 w 5035463"/>
                <a:gd name="connsiteY3" fmla="*/ 2747375 h 2931091"/>
                <a:gd name="connsiteX4" fmla="*/ 5035463 w 5035463"/>
                <a:gd name="connsiteY4" fmla="*/ 2747375 h 2931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35463" h="2931091">
                  <a:moveTo>
                    <a:pt x="0" y="329852"/>
                  </a:moveTo>
                  <a:cubicBezTo>
                    <a:pt x="724422" y="164926"/>
                    <a:pt x="1448844" y="0"/>
                    <a:pt x="2004164" y="367430"/>
                  </a:cubicBezTo>
                  <a:cubicBezTo>
                    <a:pt x="2559484" y="734860"/>
                    <a:pt x="2826707" y="2137776"/>
                    <a:pt x="3331923" y="2534433"/>
                  </a:cubicBezTo>
                  <a:cubicBezTo>
                    <a:pt x="3837140" y="2931091"/>
                    <a:pt x="5035463" y="2747375"/>
                    <a:pt x="5035463" y="2747375"/>
                  </a:cubicBezTo>
                  <a:lnTo>
                    <a:pt x="5035463" y="2747375"/>
                  </a:lnTo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i-FI">
                <a:solidFill>
                  <a:srgbClr val="000000"/>
                </a:solidFill>
              </a:endParaRPr>
            </a:p>
          </p:txBody>
        </p:sp>
        <p:cxnSp>
          <p:nvCxnSpPr>
            <p:cNvPr id="17" name="Suora yhdysviiva 16"/>
            <p:cNvCxnSpPr/>
            <p:nvPr/>
          </p:nvCxnSpPr>
          <p:spPr>
            <a:xfrm rot="5400000">
              <a:off x="1801521" y="3672418"/>
              <a:ext cx="2262188" cy="0"/>
            </a:xfrm>
            <a:prstGeom prst="line">
              <a:avLst/>
            </a:prstGeom>
            <a:ln w="254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3" name="Tekstikehys 17"/>
            <p:cNvSpPr txBox="1">
              <a:spLocks noChangeArrowheads="1"/>
            </p:cNvSpPr>
            <p:nvPr/>
          </p:nvSpPr>
          <p:spPr bwMode="auto">
            <a:xfrm>
              <a:off x="2490049" y="2177521"/>
              <a:ext cx="101203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fi-FI" sz="1400" dirty="0">
                  <a:solidFill>
                    <a:srgbClr val="000000"/>
                  </a:solidFill>
                </a:rPr>
                <a:t>15-20 min</a:t>
              </a:r>
            </a:p>
          </p:txBody>
        </p:sp>
      </p:grpSp>
      <p:sp>
        <p:nvSpPr>
          <p:cNvPr id="18449" name="Tekstikehys 17"/>
          <p:cNvSpPr txBox="1">
            <a:spLocks noChangeArrowheads="1"/>
          </p:cNvSpPr>
          <p:nvPr/>
        </p:nvSpPr>
        <p:spPr bwMode="auto">
          <a:xfrm>
            <a:off x="3347864" y="5438511"/>
            <a:ext cx="572842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i-FI" sz="1400" dirty="0" err="1" smtClean="0">
                <a:solidFill>
                  <a:srgbClr val="000000"/>
                </a:solidFill>
              </a:rPr>
              <a:t>E.g</a:t>
            </a:r>
            <a:r>
              <a:rPr lang="fi-FI" sz="1400" dirty="0" smtClean="0">
                <a:solidFill>
                  <a:srgbClr val="000000"/>
                </a:solidFill>
              </a:rPr>
              <a:t>., </a:t>
            </a:r>
            <a:r>
              <a:rPr lang="fi-FI" sz="1400" dirty="0">
                <a:solidFill>
                  <a:srgbClr val="000000"/>
                </a:solidFill>
              </a:rPr>
              <a:t>Johnson, A. &amp; </a:t>
            </a:r>
            <a:r>
              <a:rPr lang="fi-FI" sz="1400" dirty="0" err="1">
                <a:solidFill>
                  <a:srgbClr val="000000"/>
                </a:solidFill>
              </a:rPr>
              <a:t>Proctor</a:t>
            </a:r>
            <a:r>
              <a:rPr lang="fi-FI" sz="1400" dirty="0">
                <a:solidFill>
                  <a:srgbClr val="000000"/>
                </a:solidFill>
              </a:rPr>
              <a:t>, R. W. 2004. </a:t>
            </a:r>
            <a:r>
              <a:rPr lang="fi-FI" sz="1400" dirty="0" err="1">
                <a:solidFill>
                  <a:srgbClr val="000000"/>
                </a:solidFill>
              </a:rPr>
              <a:t>Attention</a:t>
            </a:r>
            <a:r>
              <a:rPr lang="fi-FI" sz="1400" dirty="0">
                <a:solidFill>
                  <a:srgbClr val="000000"/>
                </a:solidFill>
              </a:rPr>
              <a:t>, </a:t>
            </a:r>
            <a:r>
              <a:rPr lang="fi-FI" sz="1400" dirty="0" err="1">
                <a:solidFill>
                  <a:srgbClr val="000000"/>
                </a:solidFill>
              </a:rPr>
              <a:t>theory</a:t>
            </a:r>
            <a:r>
              <a:rPr lang="fi-FI" sz="1400" dirty="0">
                <a:solidFill>
                  <a:srgbClr val="000000"/>
                </a:solidFill>
              </a:rPr>
              <a:t> and </a:t>
            </a:r>
            <a:r>
              <a:rPr lang="fi-FI" sz="1400" dirty="0" err="1">
                <a:solidFill>
                  <a:srgbClr val="000000"/>
                </a:solidFill>
              </a:rPr>
              <a:t>practise</a:t>
            </a:r>
            <a:endParaRPr lang="fi-FI" sz="1400" dirty="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615" y="892129"/>
            <a:ext cx="3905083" cy="2343050"/>
          </a:xfrm>
          <a:prstGeom prst="rect">
            <a:avLst/>
          </a:prstGeom>
        </p:spPr>
      </p:pic>
      <p:sp>
        <p:nvSpPr>
          <p:cNvPr id="18434" name="Otsikko 1"/>
          <p:cNvSpPr>
            <a:spLocks noGrp="1"/>
          </p:cNvSpPr>
          <p:nvPr>
            <p:ph type="title"/>
          </p:nvPr>
        </p:nvSpPr>
        <p:spPr>
          <a:xfrm>
            <a:off x="203702" y="139689"/>
            <a:ext cx="6955091" cy="899583"/>
          </a:xfrm>
        </p:spPr>
        <p:txBody>
          <a:bodyPr/>
          <a:lstStyle/>
          <a:p>
            <a:pPr algn="l"/>
            <a:r>
              <a:rPr lang="en-US" sz="3000" b="1" spc="-83" dirty="0">
                <a:solidFill>
                  <a:srgbClr val="0065BD"/>
                </a:solidFill>
              </a:rPr>
              <a:t>The rhythm of teaching vs. </a:t>
            </a:r>
            <a:r>
              <a:rPr lang="en-US" sz="3000" b="1" spc="-83" dirty="0" smtClean="0">
                <a:solidFill>
                  <a:srgbClr val="0065BD"/>
                </a:solidFill>
              </a:rPr>
              <a:t/>
            </a:r>
            <a:br>
              <a:rPr lang="en-US" sz="3000" b="1" spc="-83" dirty="0" smtClean="0">
                <a:solidFill>
                  <a:srgbClr val="0065BD"/>
                </a:solidFill>
              </a:rPr>
            </a:br>
            <a:r>
              <a:rPr lang="en-US" sz="3000" b="1" spc="-83" dirty="0" smtClean="0">
                <a:solidFill>
                  <a:srgbClr val="0065BD"/>
                </a:solidFill>
              </a:rPr>
              <a:t>energy </a:t>
            </a:r>
            <a:r>
              <a:rPr lang="en-US" sz="3000" b="1" spc="-83" dirty="0">
                <a:solidFill>
                  <a:srgbClr val="0065BD"/>
                </a:solidFill>
              </a:rPr>
              <a:t>level</a:t>
            </a:r>
          </a:p>
        </p:txBody>
      </p:sp>
    </p:spTree>
    <p:extLst>
      <p:ext uri="{BB962C8B-B14F-4D97-AF65-F5344CB8AC3E}">
        <p14:creationId xmlns:p14="http://schemas.microsoft.com/office/powerpoint/2010/main" val="356488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miley Face 19"/>
          <p:cNvSpPr/>
          <p:nvPr/>
        </p:nvSpPr>
        <p:spPr bwMode="auto">
          <a:xfrm>
            <a:off x="3174943" y="1819343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21" name="Smiley Face 20"/>
          <p:cNvSpPr/>
          <p:nvPr/>
        </p:nvSpPr>
        <p:spPr bwMode="auto">
          <a:xfrm>
            <a:off x="3715003" y="1819343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22" name="Smiley Face 21"/>
          <p:cNvSpPr/>
          <p:nvPr/>
        </p:nvSpPr>
        <p:spPr bwMode="auto">
          <a:xfrm>
            <a:off x="4236347" y="1819343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32" name="Smiley Face 31"/>
          <p:cNvSpPr/>
          <p:nvPr/>
        </p:nvSpPr>
        <p:spPr bwMode="auto">
          <a:xfrm>
            <a:off x="4734681" y="1819343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33" name="Smiley Face 32"/>
          <p:cNvSpPr/>
          <p:nvPr/>
        </p:nvSpPr>
        <p:spPr bwMode="auto">
          <a:xfrm>
            <a:off x="5220697" y="1819343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34" name="Smiley Face 33"/>
          <p:cNvSpPr/>
          <p:nvPr/>
        </p:nvSpPr>
        <p:spPr bwMode="auto">
          <a:xfrm>
            <a:off x="5746312" y="1819343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6" name="Smiley Face 115"/>
          <p:cNvSpPr/>
          <p:nvPr/>
        </p:nvSpPr>
        <p:spPr bwMode="auto">
          <a:xfrm>
            <a:off x="3181231" y="2263434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7" name="Smiley Face 116"/>
          <p:cNvSpPr/>
          <p:nvPr/>
        </p:nvSpPr>
        <p:spPr bwMode="auto">
          <a:xfrm>
            <a:off x="3721291" y="2263434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8" name="Smiley Face 117"/>
          <p:cNvSpPr/>
          <p:nvPr/>
        </p:nvSpPr>
        <p:spPr bwMode="auto">
          <a:xfrm>
            <a:off x="4242635" y="2263434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9" name="Smiley Face 118"/>
          <p:cNvSpPr/>
          <p:nvPr/>
        </p:nvSpPr>
        <p:spPr bwMode="auto">
          <a:xfrm>
            <a:off x="4740969" y="2263434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0" name="Smiley Face 119"/>
          <p:cNvSpPr/>
          <p:nvPr/>
        </p:nvSpPr>
        <p:spPr bwMode="auto">
          <a:xfrm>
            <a:off x="5226985" y="2263434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1" name="Smiley Face 120"/>
          <p:cNvSpPr/>
          <p:nvPr/>
        </p:nvSpPr>
        <p:spPr bwMode="auto">
          <a:xfrm>
            <a:off x="5752600" y="2263434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2" name="Smiley Face 121"/>
          <p:cNvSpPr/>
          <p:nvPr/>
        </p:nvSpPr>
        <p:spPr bwMode="auto">
          <a:xfrm>
            <a:off x="3181231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3" name="Smiley Face 122"/>
          <p:cNvSpPr/>
          <p:nvPr/>
        </p:nvSpPr>
        <p:spPr bwMode="auto">
          <a:xfrm>
            <a:off x="3721291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4" name="Smiley Face 123"/>
          <p:cNvSpPr/>
          <p:nvPr/>
        </p:nvSpPr>
        <p:spPr bwMode="auto">
          <a:xfrm>
            <a:off x="4242635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5" name="Smiley Face 124"/>
          <p:cNvSpPr/>
          <p:nvPr/>
        </p:nvSpPr>
        <p:spPr bwMode="auto">
          <a:xfrm>
            <a:off x="4740969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6" name="Smiley Face 125"/>
          <p:cNvSpPr/>
          <p:nvPr/>
        </p:nvSpPr>
        <p:spPr bwMode="auto">
          <a:xfrm>
            <a:off x="5226985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7" name="Smiley Face 126"/>
          <p:cNvSpPr/>
          <p:nvPr/>
        </p:nvSpPr>
        <p:spPr bwMode="auto">
          <a:xfrm>
            <a:off x="5752600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8" name="Smiley Face 127"/>
          <p:cNvSpPr/>
          <p:nvPr/>
        </p:nvSpPr>
        <p:spPr bwMode="auto">
          <a:xfrm>
            <a:off x="3187519" y="3181536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9" name="Smiley Face 128"/>
          <p:cNvSpPr/>
          <p:nvPr/>
        </p:nvSpPr>
        <p:spPr bwMode="auto">
          <a:xfrm>
            <a:off x="3727579" y="3181536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0" name="Smiley Face 129"/>
          <p:cNvSpPr/>
          <p:nvPr/>
        </p:nvSpPr>
        <p:spPr bwMode="auto">
          <a:xfrm>
            <a:off x="4248923" y="3181536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1" name="Smiley Face 130"/>
          <p:cNvSpPr/>
          <p:nvPr/>
        </p:nvSpPr>
        <p:spPr bwMode="auto">
          <a:xfrm>
            <a:off x="4747257" y="3181536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2" name="Smiley Face 131"/>
          <p:cNvSpPr/>
          <p:nvPr/>
        </p:nvSpPr>
        <p:spPr bwMode="auto">
          <a:xfrm>
            <a:off x="5233273" y="3181536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3" name="Smiley Face 132"/>
          <p:cNvSpPr/>
          <p:nvPr/>
        </p:nvSpPr>
        <p:spPr bwMode="auto">
          <a:xfrm>
            <a:off x="5758888" y="3181536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4" name="Smiley Face 133"/>
          <p:cNvSpPr/>
          <p:nvPr/>
        </p:nvSpPr>
        <p:spPr bwMode="auto">
          <a:xfrm>
            <a:off x="3181231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5" name="Smiley Face 134"/>
          <p:cNvSpPr/>
          <p:nvPr/>
        </p:nvSpPr>
        <p:spPr bwMode="auto">
          <a:xfrm>
            <a:off x="3721291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6" name="Smiley Face 135"/>
          <p:cNvSpPr/>
          <p:nvPr/>
        </p:nvSpPr>
        <p:spPr bwMode="auto">
          <a:xfrm>
            <a:off x="4242635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7" name="Smiley Face 136"/>
          <p:cNvSpPr/>
          <p:nvPr/>
        </p:nvSpPr>
        <p:spPr bwMode="auto">
          <a:xfrm>
            <a:off x="4740969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8" name="Smiley Face 137"/>
          <p:cNvSpPr/>
          <p:nvPr/>
        </p:nvSpPr>
        <p:spPr bwMode="auto">
          <a:xfrm>
            <a:off x="5226985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9" name="Smiley Face 138"/>
          <p:cNvSpPr/>
          <p:nvPr/>
        </p:nvSpPr>
        <p:spPr bwMode="auto">
          <a:xfrm>
            <a:off x="5752600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0" name="Smiley Face 139"/>
          <p:cNvSpPr/>
          <p:nvPr/>
        </p:nvSpPr>
        <p:spPr bwMode="auto">
          <a:xfrm>
            <a:off x="3187519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1" name="Smiley Face 140"/>
          <p:cNvSpPr/>
          <p:nvPr/>
        </p:nvSpPr>
        <p:spPr bwMode="auto">
          <a:xfrm>
            <a:off x="3727579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2" name="Smiley Face 141"/>
          <p:cNvSpPr/>
          <p:nvPr/>
        </p:nvSpPr>
        <p:spPr bwMode="auto">
          <a:xfrm>
            <a:off x="4248923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3" name="Smiley Face 142"/>
          <p:cNvSpPr/>
          <p:nvPr/>
        </p:nvSpPr>
        <p:spPr bwMode="auto">
          <a:xfrm>
            <a:off x="4747257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4" name="Smiley Face 143"/>
          <p:cNvSpPr/>
          <p:nvPr/>
        </p:nvSpPr>
        <p:spPr bwMode="auto">
          <a:xfrm>
            <a:off x="5233273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5" name="Smiley Face 144"/>
          <p:cNvSpPr/>
          <p:nvPr/>
        </p:nvSpPr>
        <p:spPr bwMode="auto">
          <a:xfrm>
            <a:off x="5758888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6" name="Smiley Face 145"/>
          <p:cNvSpPr/>
          <p:nvPr/>
        </p:nvSpPr>
        <p:spPr bwMode="auto">
          <a:xfrm>
            <a:off x="4409150" y="791569"/>
            <a:ext cx="324036" cy="324036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cxnSp>
        <p:nvCxnSpPr>
          <p:cNvPr id="148" name="Straight Arrow Connector 147"/>
          <p:cNvCxnSpPr>
            <a:stCxn id="146" idx="4"/>
            <a:endCxn id="20" idx="0"/>
          </p:cNvCxnSpPr>
          <p:nvPr/>
        </p:nvCxnSpPr>
        <p:spPr bwMode="auto">
          <a:xfrm flipH="1">
            <a:off x="3282956" y="1115605"/>
            <a:ext cx="1288213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49" name="Straight Arrow Connector 148"/>
          <p:cNvCxnSpPr>
            <a:stCxn id="146" idx="4"/>
            <a:endCxn id="21" idx="0"/>
          </p:cNvCxnSpPr>
          <p:nvPr/>
        </p:nvCxnSpPr>
        <p:spPr bwMode="auto">
          <a:xfrm flipH="1">
            <a:off x="3823016" y="1115605"/>
            <a:ext cx="748153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52" name="Straight Arrow Connector 151"/>
          <p:cNvCxnSpPr>
            <a:stCxn id="146" idx="4"/>
            <a:endCxn id="22" idx="0"/>
          </p:cNvCxnSpPr>
          <p:nvPr/>
        </p:nvCxnSpPr>
        <p:spPr bwMode="auto">
          <a:xfrm flipH="1">
            <a:off x="4344359" y="1115605"/>
            <a:ext cx="226809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55" name="Straight Arrow Connector 154"/>
          <p:cNvCxnSpPr>
            <a:stCxn id="146" idx="4"/>
            <a:endCxn id="32" idx="0"/>
          </p:cNvCxnSpPr>
          <p:nvPr/>
        </p:nvCxnSpPr>
        <p:spPr bwMode="auto">
          <a:xfrm>
            <a:off x="4571167" y="1115605"/>
            <a:ext cx="271526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58" name="Straight Arrow Connector 157"/>
          <p:cNvCxnSpPr>
            <a:stCxn id="146" idx="4"/>
            <a:endCxn id="33" idx="0"/>
          </p:cNvCxnSpPr>
          <p:nvPr/>
        </p:nvCxnSpPr>
        <p:spPr bwMode="auto">
          <a:xfrm>
            <a:off x="4571169" y="1115605"/>
            <a:ext cx="757541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61" name="Straight Arrow Connector 160"/>
          <p:cNvCxnSpPr>
            <a:stCxn id="146" idx="4"/>
            <a:endCxn id="34" idx="0"/>
          </p:cNvCxnSpPr>
          <p:nvPr/>
        </p:nvCxnSpPr>
        <p:spPr bwMode="auto">
          <a:xfrm>
            <a:off x="4571169" y="1115605"/>
            <a:ext cx="1283156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64" name="Straight Arrow Connector 163"/>
          <p:cNvCxnSpPr>
            <a:stCxn id="146" idx="4"/>
            <a:endCxn id="116" idx="7"/>
          </p:cNvCxnSpPr>
          <p:nvPr/>
        </p:nvCxnSpPr>
        <p:spPr bwMode="auto">
          <a:xfrm flipH="1">
            <a:off x="3365619" y="1115605"/>
            <a:ext cx="1205549" cy="11794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67" name="Straight Arrow Connector 166"/>
          <p:cNvCxnSpPr>
            <a:stCxn id="146" idx="4"/>
            <a:endCxn id="117" idx="0"/>
          </p:cNvCxnSpPr>
          <p:nvPr/>
        </p:nvCxnSpPr>
        <p:spPr bwMode="auto">
          <a:xfrm flipH="1">
            <a:off x="3829304" y="1115606"/>
            <a:ext cx="741865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0" name="Straight Arrow Connector 169"/>
          <p:cNvCxnSpPr>
            <a:stCxn id="146" idx="4"/>
            <a:endCxn id="118" idx="0"/>
          </p:cNvCxnSpPr>
          <p:nvPr/>
        </p:nvCxnSpPr>
        <p:spPr bwMode="auto">
          <a:xfrm flipH="1">
            <a:off x="4350647" y="1115606"/>
            <a:ext cx="220521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3" name="Straight Arrow Connector 172"/>
          <p:cNvCxnSpPr>
            <a:endCxn id="119" idx="0"/>
          </p:cNvCxnSpPr>
          <p:nvPr/>
        </p:nvCxnSpPr>
        <p:spPr bwMode="auto">
          <a:xfrm>
            <a:off x="4571167" y="1115606"/>
            <a:ext cx="277814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6" name="Straight Arrow Connector 175"/>
          <p:cNvCxnSpPr>
            <a:stCxn id="146" idx="4"/>
            <a:endCxn id="120" idx="0"/>
          </p:cNvCxnSpPr>
          <p:nvPr/>
        </p:nvCxnSpPr>
        <p:spPr bwMode="auto">
          <a:xfrm>
            <a:off x="4571169" y="1115606"/>
            <a:ext cx="763829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9" name="Straight Arrow Connector 178"/>
          <p:cNvCxnSpPr>
            <a:stCxn id="146" idx="4"/>
            <a:endCxn id="121" idx="0"/>
          </p:cNvCxnSpPr>
          <p:nvPr/>
        </p:nvCxnSpPr>
        <p:spPr bwMode="auto">
          <a:xfrm>
            <a:off x="4571169" y="1115606"/>
            <a:ext cx="1289444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>
            <a:endCxn id="122" idx="7"/>
          </p:cNvCxnSpPr>
          <p:nvPr/>
        </p:nvCxnSpPr>
        <p:spPr bwMode="auto">
          <a:xfrm flipH="1">
            <a:off x="3365619" y="1115606"/>
            <a:ext cx="1205549" cy="1653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5" name="Straight Arrow Connector 184"/>
          <p:cNvCxnSpPr>
            <a:stCxn id="146" idx="4"/>
            <a:endCxn id="123" idx="7"/>
          </p:cNvCxnSpPr>
          <p:nvPr/>
        </p:nvCxnSpPr>
        <p:spPr bwMode="auto">
          <a:xfrm flipH="1">
            <a:off x="3905679" y="1115606"/>
            <a:ext cx="665489" cy="1653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8" name="Straight Arrow Connector 187"/>
          <p:cNvCxnSpPr>
            <a:stCxn id="146" idx="4"/>
            <a:endCxn id="124" idx="0"/>
          </p:cNvCxnSpPr>
          <p:nvPr/>
        </p:nvCxnSpPr>
        <p:spPr bwMode="auto">
          <a:xfrm flipH="1">
            <a:off x="4350647" y="1115605"/>
            <a:ext cx="220521" cy="16218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91" name="Straight Arrow Connector 190"/>
          <p:cNvCxnSpPr>
            <a:stCxn id="146" idx="4"/>
            <a:endCxn id="125" idx="0"/>
          </p:cNvCxnSpPr>
          <p:nvPr/>
        </p:nvCxnSpPr>
        <p:spPr bwMode="auto">
          <a:xfrm>
            <a:off x="4571167" y="1115605"/>
            <a:ext cx="277814" cy="16218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94" name="Straight Arrow Connector 193"/>
          <p:cNvCxnSpPr>
            <a:stCxn id="146" idx="4"/>
            <a:endCxn id="126" idx="0"/>
          </p:cNvCxnSpPr>
          <p:nvPr/>
        </p:nvCxnSpPr>
        <p:spPr bwMode="auto">
          <a:xfrm>
            <a:off x="4571169" y="1115605"/>
            <a:ext cx="763829" cy="16218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97" name="Straight Arrow Connector 196"/>
          <p:cNvCxnSpPr>
            <a:stCxn id="146" idx="4"/>
            <a:endCxn id="127" idx="1"/>
          </p:cNvCxnSpPr>
          <p:nvPr/>
        </p:nvCxnSpPr>
        <p:spPr bwMode="auto">
          <a:xfrm>
            <a:off x="4571168" y="1115606"/>
            <a:ext cx="1213068" cy="1653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00" name="Straight Arrow Connector 199"/>
          <p:cNvCxnSpPr>
            <a:stCxn id="146" idx="4"/>
            <a:endCxn id="128" idx="7"/>
          </p:cNvCxnSpPr>
          <p:nvPr/>
        </p:nvCxnSpPr>
        <p:spPr bwMode="auto">
          <a:xfrm flipH="1">
            <a:off x="3371907" y="1115605"/>
            <a:ext cx="1199261" cy="20975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03" name="Straight Arrow Connector 202"/>
          <p:cNvCxnSpPr>
            <a:stCxn id="146" idx="4"/>
            <a:endCxn id="129" idx="0"/>
          </p:cNvCxnSpPr>
          <p:nvPr/>
        </p:nvCxnSpPr>
        <p:spPr bwMode="auto">
          <a:xfrm flipH="1">
            <a:off x="3835592" y="1115606"/>
            <a:ext cx="735577" cy="206593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06" name="Straight Arrow Connector 205"/>
          <p:cNvCxnSpPr>
            <a:stCxn id="146" idx="4"/>
            <a:endCxn id="130" idx="7"/>
          </p:cNvCxnSpPr>
          <p:nvPr/>
        </p:nvCxnSpPr>
        <p:spPr bwMode="auto">
          <a:xfrm flipH="1">
            <a:off x="4433312" y="1115605"/>
            <a:ext cx="137857" cy="20975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>
            <a:endCxn id="131" idx="1"/>
          </p:cNvCxnSpPr>
          <p:nvPr/>
        </p:nvCxnSpPr>
        <p:spPr bwMode="auto">
          <a:xfrm>
            <a:off x="4571169" y="1115605"/>
            <a:ext cx="207725" cy="20975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12" name="Straight Arrow Connector 211"/>
          <p:cNvCxnSpPr>
            <a:endCxn id="132" idx="1"/>
          </p:cNvCxnSpPr>
          <p:nvPr/>
        </p:nvCxnSpPr>
        <p:spPr bwMode="auto">
          <a:xfrm>
            <a:off x="4571168" y="1115605"/>
            <a:ext cx="693741" cy="20975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15" name="Straight Arrow Connector 214"/>
          <p:cNvCxnSpPr>
            <a:endCxn id="134" idx="7"/>
          </p:cNvCxnSpPr>
          <p:nvPr/>
        </p:nvCxnSpPr>
        <p:spPr bwMode="auto">
          <a:xfrm flipH="1">
            <a:off x="3365619" y="1115605"/>
            <a:ext cx="1205549" cy="2583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16" name="Straight Arrow Connector 215"/>
          <p:cNvCxnSpPr>
            <a:stCxn id="146" idx="4"/>
            <a:endCxn id="140" idx="7"/>
          </p:cNvCxnSpPr>
          <p:nvPr/>
        </p:nvCxnSpPr>
        <p:spPr bwMode="auto">
          <a:xfrm flipH="1">
            <a:off x="3371907" y="1115606"/>
            <a:ext cx="1199261" cy="3027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17" name="Straight Arrow Connector 216"/>
          <p:cNvCxnSpPr>
            <a:stCxn id="146" idx="4"/>
            <a:endCxn id="135" idx="7"/>
          </p:cNvCxnSpPr>
          <p:nvPr/>
        </p:nvCxnSpPr>
        <p:spPr bwMode="auto">
          <a:xfrm flipH="1">
            <a:off x="3905679" y="1115605"/>
            <a:ext cx="665489" cy="2583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18" name="Straight Arrow Connector 217"/>
          <p:cNvCxnSpPr>
            <a:stCxn id="146" idx="4"/>
            <a:endCxn id="141" idx="7"/>
          </p:cNvCxnSpPr>
          <p:nvPr/>
        </p:nvCxnSpPr>
        <p:spPr bwMode="auto">
          <a:xfrm flipH="1">
            <a:off x="3911967" y="1115606"/>
            <a:ext cx="659201" cy="3027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28" name="Straight Arrow Connector 227"/>
          <p:cNvCxnSpPr>
            <a:stCxn id="146" idx="4"/>
            <a:endCxn id="136" idx="0"/>
          </p:cNvCxnSpPr>
          <p:nvPr/>
        </p:nvCxnSpPr>
        <p:spPr bwMode="auto">
          <a:xfrm flipH="1">
            <a:off x="4350647" y="1115606"/>
            <a:ext cx="220521" cy="25519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30" name="Straight Arrow Connector 229"/>
          <p:cNvCxnSpPr>
            <a:stCxn id="146" idx="4"/>
            <a:endCxn id="142" idx="7"/>
          </p:cNvCxnSpPr>
          <p:nvPr/>
        </p:nvCxnSpPr>
        <p:spPr bwMode="auto">
          <a:xfrm flipH="1">
            <a:off x="4433312" y="1115606"/>
            <a:ext cx="137857" cy="3027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32" name="Straight Arrow Connector 231"/>
          <p:cNvCxnSpPr>
            <a:stCxn id="146" idx="4"/>
            <a:endCxn id="137" idx="1"/>
          </p:cNvCxnSpPr>
          <p:nvPr/>
        </p:nvCxnSpPr>
        <p:spPr bwMode="auto">
          <a:xfrm>
            <a:off x="4571169" y="1115605"/>
            <a:ext cx="201437" cy="2583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34" name="Straight Arrow Connector 233"/>
          <p:cNvCxnSpPr>
            <a:stCxn id="146" idx="4"/>
            <a:endCxn id="143" idx="2"/>
          </p:cNvCxnSpPr>
          <p:nvPr/>
        </p:nvCxnSpPr>
        <p:spPr bwMode="auto">
          <a:xfrm>
            <a:off x="4571167" y="1115605"/>
            <a:ext cx="176090" cy="3104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36" name="Straight Arrow Connector 235"/>
          <p:cNvCxnSpPr>
            <a:stCxn id="146" idx="4"/>
            <a:endCxn id="144" idx="1"/>
          </p:cNvCxnSpPr>
          <p:nvPr/>
        </p:nvCxnSpPr>
        <p:spPr bwMode="auto">
          <a:xfrm>
            <a:off x="4571168" y="1115606"/>
            <a:ext cx="693741" cy="3027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38" name="Straight Arrow Connector 237"/>
          <p:cNvCxnSpPr>
            <a:stCxn id="146" idx="4"/>
            <a:endCxn id="138" idx="1"/>
          </p:cNvCxnSpPr>
          <p:nvPr/>
        </p:nvCxnSpPr>
        <p:spPr bwMode="auto">
          <a:xfrm>
            <a:off x="4571168" y="1115605"/>
            <a:ext cx="687453" cy="2583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40" name="Straight Arrow Connector 239"/>
          <p:cNvCxnSpPr>
            <a:stCxn id="146" idx="4"/>
            <a:endCxn id="133" idx="2"/>
          </p:cNvCxnSpPr>
          <p:nvPr/>
        </p:nvCxnSpPr>
        <p:spPr bwMode="auto">
          <a:xfrm>
            <a:off x="4571169" y="1115606"/>
            <a:ext cx="1187720" cy="21739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42" name="Straight Arrow Connector 241"/>
          <p:cNvCxnSpPr>
            <a:stCxn id="146" idx="4"/>
            <a:endCxn id="139" idx="1"/>
          </p:cNvCxnSpPr>
          <p:nvPr/>
        </p:nvCxnSpPr>
        <p:spPr bwMode="auto">
          <a:xfrm>
            <a:off x="4571168" y="1115605"/>
            <a:ext cx="1213068" cy="2583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44" name="Straight Arrow Connector 243"/>
          <p:cNvCxnSpPr>
            <a:stCxn id="146" idx="4"/>
            <a:endCxn id="145" idx="1"/>
          </p:cNvCxnSpPr>
          <p:nvPr/>
        </p:nvCxnSpPr>
        <p:spPr bwMode="auto">
          <a:xfrm>
            <a:off x="4571168" y="1115606"/>
            <a:ext cx="1219356" cy="3027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245" name="AutoShape 10" descr="data:image/jpeg;base64,/9j/4AAQSkZJRgABAQAAAQABAAD/2wBDAAkGBwgHBgkIBwgKCgkLDRYPDQwMDRsUFRAWIB0iIiAdHx8kKDQsJCYxJx8fLT0tMTU3Ojo6Iys/RD84QzQ5Ojf/2wBDAQoKCg0MDRoPDxo3JR8lNzc3Nzc3Nzc3Nzc3Nzc3Nzc3Nzc3Nzc3Nzc3Nzc3Nzc3Nzc3Nzc3Nzc3Nzc3Nzc3Nzf/wAARCACLALoDASIAAhEBAxEB/8QAHAAAAQUBAQEAAAAAAAAAAAAABQACAwQGBwEI/8QAQxAAAQIEBAMFBgQDBQgDAAAAAQIDAAQFEQYSITFBUXEHExRhgSIjMjNCkRViobFScsEWU4KS0RckJTZEVGPS4fDx/8QAGgEAAgMBAQAAAAAAAAAAAAAAAgMAAQQFBv/EADARAAEEAAUCAwcFAQEAAAAAAAEAAgMRBBIhMUETUQUiYQYycYGRocFCsdHh8BTx/9oADAMBAAIRAxEAPwDsniV8hC8Sv8sQncx5GOz3WrI3sp/Er/LC8Sv8sQhKjsL9IRBG4IiZj3VZGqbxK/L7R54tV7ezeIYjKLOBxO50IMSz3V5G9lb8Sv8ALC8SvyiCFEs91Mjeyn8SvkPtDkuvK2SIhLjUvLuTT6whppJWtatkpAuSfSOH1DF+KO0itrpOFnHafSm1HvHm7pOS+i3FDUX4JG+vpbczr10SnUDQC7lMz7EoAZyalmAf71wI/cwPOL8OpUUrr1OCk6EeIT/rHO5HskoDaA5WJibqM0qxW4t4pzGwvtrbQ8SYIHs1wUhtX/BSrTfxL1/T24AzxA0SSi6Lzwt+xX6PMhPcVaQcKvhCZhBJ9LwQCrjQpMcbawFgydf7hNFnZbezgmHLetybR7N9lMmllSKJX6nI8UNlzM2k8dBY69YL/piJ3Khw8g4XYiV8AmGlxwfQPvHFJihdp9IZy0fFAn227hCFLGcjo4CL9TETHajjfDvusU4fMwlFgXyyWb8zmSChXpYQwU/3XpZBbuF2wzKhugx54o/wiMLQe2DClZcDMw67TXT/AN4AlBPksEj72jchtl9tLsutK0LAKVoIIUOYPERTmyDcq2lnIThNH+GF4o/wxA42pBsRDYAOPdNDGlWfFH+GF4r8sVVHKLkgAbkxWMw44sdw2S2DqpQteCBceUDgxqKomMysuXeLF4Hs/NT1ghBxkm7QPAB0Qw7mPU6kCPR8WsIi2ojNnF5VotPUrKsjLcWhxAUhQ001EMS4q2qj6CPFK0ISLX3isqDKUyFChawxMShQ4IUrZJh3cnKVLUEgbknaJvoqLgEJxbLuzmDq5Ky4KnnJF4ISNycpsIw3YfKMs4J8Q2lPezEw4XFDc5bAA+kaSq48pkrNOU+gsP16qI0VLyYu2g6/Mc+FIuLHe3KKmBqFOUCTnkzplmm5qYL7clLElEtfdIUdxtsBbWKm8sRBQR6yWEVqFQakwlTwUSrYJEPlJlubZDrebKeCha0SlIIsQCPOGvOty7SnHCEoSNTHJNLop8KK0pPy82VJZWSU7gpIi1FKLyEpIWkoUAUndJ2MexXnWXX2MjL5ZXf4kjUjlEGmyhFrK17s3w7WStwSpkphZuXZU5dfNJ9n9B/WMuzScb9nLomKDNqqlJQczkqEkjLubtm5G97oMdQkJd6WaKH5hT5voSNosmNUWLkj03CQ/DscqGA+0OlYwaDBIlKmjRyTdULm25QfqH6jlGqdYy3KdvKOdYpwVK1hxNQpqxTa00sLanWU2JIt8YHxaaX367QVwBi6annnsO4oShjEEoNwQEzbdvmJ2HUDrpsN7HsnFt37LG5j4jqtRbgdese7RM+3lNwNIhigU1tHVPZ+YnrBCB7PzE9YIQ2LlJl3Q07mECY8O5hQkgEap6USIaKhe9oji1L/AAJBiG9gheSBompYHG56RIpDbSCtZShKRcqOgEY3tOx8nA8rK5JEzU1OBfcXVlQnJluVcfqG2/lHPqbSMTdpbaajiOuhikL1EnIrGx4FOoT/AIrmG9JrRbykW5xoLaYg7V6RJTYpuHWHK5VVLCEsy1wi/H27G9hfa/Ua2FjD+J8XlL+N6iqSkib/AIRIKypUOTigTe/K59I0lIodKwtJBmk09KE7KWBda/NStzBOWfL4Pu1oP5hGZ+KHuxiloZhzWZyrU6n0ygyaZaQlmJRi/wALabXPMnidOMOROMTSlJYdSoo3Ai26hDiCFpChyIvFRphpn5TSGyRrlTa8YZHE7rUwNAUkeKSFJKVAFJ3BFwY9hQlMUbTDTN+5aQi++VIF4khQotWlCiN5JW2pKVFBI0UBqIpy8rMMOlx+fWtCRcpUNLeZiwqRCFDULS4gONqCkHZSTcH1hrxc7tXcpSV20CzYXiiCN1LTztGYxzRXZ2RRVKSruK1TPfSj6NFG26CeRF9Dpr5mDMmqpF2002wGuaSbj9YmqEwxKyMxMTTiW2Wm1KcWTYJFt4ZE4seC1BI0FpBV/B+IZbFeG5Sqy2UFxOV5tJ+U4B7SfQ/paL6xlUQY4Z2AYhMriSaoi1nw0+hTrQWfhcTr9ynf+UR3eYFiD6R15Rlffdc6M0aTGvmJ6wQge181PWCEFFypLuhqviMIAk2EJW56mLEu3pmMJHACaXUFVm5mTpcm7O1KYbl5doZluOKsBGDnu06enXMuDsNzM+wP+smvctq5FAOpG/I+UV6zUWcVY9n6fNNhcjQQjuWVG6XHlfE4occuwHU8dCzqHTYNOJbAFgANoM1GaqypFF1dSdFyftPdxfVZSTqGKWpFtmXWptpEtplK7XuLk/SOMQYZpk7K06UrGGai5KTxT7xC1e7eIJBBFuu9x03jfY8o83WsMOyko2l6aS4laATl23sTpe0ZHCUyinU5qlVJRlJ1tax3MwO7VqonS++/CF4mWQQ5mb3t6I2QsEuV23da/D3aa2mYRTsXyv4ZObCZA9w553+n9R5iOiNuJdQlxtaXEKFwpJuCOd45VOSctPMFibZQ80fpV+4gdTU17CTmfDc14mQvddNmTceeQ8D9vWMLJ4pdD5XfZOfC+PXcfddnX8KukZudcrCX19yizd/ZLYB09Yhwvjuk4hUJVSlSNS2VJTXsLJ/Lf4vTXyjQcdYqVpYdUUTgdQh1MVUisidQA3bQq0Vf0glDFuIQLrWlI5k2j1K0rAKCFJPEG8JNlMJTo8MUqtVqfRZQzVUm2pZnYKcVYqPJI3J8hGCq2LKvWmlqpp/A6QnRyemwEvOC/wBIJskHmeYtBshc7XYIC/WhqVqcS4wpeHiGXlLmZ5Vu7kpYZnVX5jgOsY2dYrmLP+Y3hJ069xTZRW9ts6+J8v2jMnEtFoIWigSi56ZXdT826TdR4kqOp110sNYqSlan6s+p2tVGdlZJXykyQQ2VKvaySojz4k7RtZA4as09Tv8AIJfUjB8+voNvryjDmBXZCYMxQq1MSBOntKIPTMkiJUzuPJFWROJKe9YWyreRcf5kgw6Wo2BVKUuozE+twWKlz5dbzetgD6GCctTOz5oASwo7ynDsucuRbYWWsw8Nd+o38kJDHHyivmqKq/jxaAj8VoqBxUFtXgRXJXEFXSw3XMSsPofmW2ksSzgUAVqtcpGUG2nP0jZfheCG2y5MS9EaTfczCP8A2ijOO9ntMWmYaRIuPNqCm0yZ7xWYai1r/vaCaKNgfZC5o2cfusUuTc7P8eU1x2aDyJZxp5TqW7XbJIUMtzrbNH1M+LpPlHyljN+crEw7WZpkSzVksy7Cz7zu9bX897x9TU5xUxS5V5y2dyXQtVtrlIMFObYCsxblekz8xPWCED2fmI6wQi4uVJd0NXuepi61bL6RSXuepiywu6RCQcpBKJ4sL5sYm6hSe0uu5H/fGYeK0rJUl1Oe4SeOxFrbdNDvJbFco4U+MYmpdY0ORJdQT5FOtuoEbHEvZxhjEjz01OSPdzjtyqZl1lC81rBR4Eiw3Ecmx92etYKlUz8viJ91txwNy8i8hXeOKPAKQbHS5vYcI0OZnOYFFHMGNohbb+0lGGqqiyk8l3Sf1ECqrO4bqTBaqFQlJlnbKpBUR04jqIy1RosxQaXL1Oqy7/h1oR36mJ9zOytX0lBOuptcH0jynfg9SH+5z0ytfFBmnAoehN4xiVtZ2ajuNlbsWI9HNP0UNTQKU4g4Vqc0+2VgCUmmFKaN/wCFxQFhptf1h0pjFDbgZrUk9JOXsF2KkH/76xNUMPhxKXZGZfamm1haC48pxKiOBBP6iPFttz7akTDQS6kAOMugHL5eY5EQmV0MoBcLHfkLZ4dlxQcIn04cHYhX5iVpOIWUuBbb+U+w8yv22z5Eag+Ri9TMRVzDtm6iHa1Tb6PJsJhhPmPrH6xjnMOZX++p0y5Iu/xNqNokYr1dpZyz8uJ9gad8ycq7en+nrAMjNVE7MOx/CdPhpYtZWEeoXYJSdouJJMTcs+3MNoFlHOUqbPEKH0+sZ+cxe0gLksHyqZtQJ7ydcURLM6b5vrPkPvHNKpXKFNzklMIYdAUsmdSlJSXEgCyFAGyrm3HhEE7UqriJCZWTZTI0tPspab0RYczpm6DSHx4X9RFfHj+VkzlxyjX4c/wiVXxBIS034qbmTiCr/S8ojuGddkAafYeogS61WcROB+rTTjbJN0oIsLcLJ/qdYKUijSMklPeJ71/++WNug4QWMtyXe+14J2IjjdXPc/hdLD+FSSNzPOnYflVKVTZWUaWhlkZVCyydSr1i3hqRaTQFyzraHWUTLqMqwFAgKO8Q1CcZpUit91QuBZKT9SuUQMVdOG8MyyJxPezL4U6G9ipSjmJJ4WuBeM1yyglvJFLN7QMjjjigYPML2V97CUq4guUqafklXJyNrJSD5pOhH2gVNYcrDd87tPnDymJYJ/aCOGMTIqqnB3XcPti5TmuFJ58IgxRi8pC6bSR3k6s5FLQM2TyTbdXTaCYcW2TpnUf7ledjkmBygoWKHVS9Y0ekfz29n7f/ABEsxLzdLlu9nJmm05snQSzGdavIA2BMGpZvFM9JJMhQ1sJS1rMTrtiSBwSdTf8ArrDOxeRp+I8Vzv8AaNkz00wyHZdEwbpSQqyro20uNLRqhJlJBI07arSJMQPe0VbDuBq3jtSHyyqn0sG4nJsFTj2m6BpcWttZPUx9EyrCZSUaYSolLTSW0k7kAWiR5WRIygC2gHKKxWVHUwT3Z9BsExrSdU5r5qesEIHs/MT1ghDYuVJd0NV8R6mEk+0ITpCVEkgC+5iLvm7X7xH+aE1YTS5tUSiiSMuh1tHBMQGZX2qiZx26iSlGCVU1C1EsLAtlsq1vzKvY3sOQjt7TthvcGKeJcO03FNJXTqux3jSvaQsaLaVwUk8D++x0ggc7DEdL5CSRlda5t2lUWdxFhtpFHKXnG3ku92lY96LEGxvbjfXlzjm9H7OcTzc3Z2VMglKSe+eWBY8AADfWKc5NVXBOJ5+m0qpulMpMKa9k3Q5Y8UbX4H1jW0HtcVo1XpIH/wA8oLfdJP7H0jnNw+OwMPTw9PHrv/aeXRSut+iH0uq1Km1NNExIypmYIHduK48tRooHmOMH5uUbmLLuUPJHsugajy8x5Qbn04e7QKX3MpPIVMNnMw6j2XmFD8psbaa//hjPTreI6QlSZ+jqnUJ2mJA5gscyk6g2hLMQJiLGSTkHT6Wsk2GkjeJID9ELM7OSj6mKlIvKIGkxKtlxtY52FyD5RK07JTCj3UwjMN0ZrKHUHURUf7Q/CHuW6S424n4kvOZCDpwsTFulTqcUS7j1QpcslgKs3rnzHj0jQYZGDOW5R6EfsupH49iWNAnaHAd9CmvUaQmVhx6WQ4ofURv1tvFoy6DYAZQkWCUpsAIGzeD0ZiunVCallcEqWVJHTYwMcwnX1EpFTQtHDM84L+ljEDA7Xq/Va4/aDCVpDRPr/S0aky7Orq0otxUq0B6hiuRlkqTK3mXRoALhP3P9IqN4Fm3LKm59sHjlSV/qbQVpuBqel9JeddmVcEKslPrbWLLMM3zSPzJM3tI7LlhaG/dBqFITuLKsmZnbiTZPtlNsmmuUDzvrGuozQV2qtIeQFJZkipoLHwm2489TB9ttiSZS22lKEpGgSIBy9WpknihdcnH0sS0pKqlyse0p1wkWQkDU2FySNBffeyDPJiA8MbQykADuuLHM6XEB7za2q8KYdW6pw0WQK1ElSu5AuTvA7EtQpeEaJMrpjNNlp3J7hhKEoKzf+EWKrXvGQfxriPGNR/CcISa2A4LKWPmJB0KlK2bGu4187x0jAXZhJYfcTVa27+J1tQBU86c6Glccl9SeGY66aW1hOD8IxDqdipDQ/Td/Vb5MQwWGD5rESGPqnSLN43pj8sqYCHJVbcvlzIJ1uCeAIPPgRDsLKk6X2yyMxSnkKkK3LOLCkqBF1JUoi249pA0039I7PW6NTa7IOSNVlW5mXcFilY1HmDuD5iMJQOx2l0PEUrWJOqzilSz3eIacSkgjXQkWvod47MODgilMkWl7gbLM6Vzm5XLor6boMVIvujSKB0NuUXVOIRxFPZ+YnrBCB7PzE9YIQ2LlBLuhkwhLmZCtiYiRLtI+FtPU6xO58R6w2FA6JuRpokJcIvNaNi+1opdYtIWMoCSIrMGuBKGQaL5CrMx3+NZ+aWoWcqbjijpxdJjfzVNpVZbzuNMvXGjjZ1HqI7JiDCOH8Roy1imMPL4OpuhxJ8lJsY5tXuxEsuKmsI1Zcu6PhYmSfsHE6joQYN5bLRa6iFIZRFYc2wVz6oYJeZX31JmblJuEOnKoHyUB/pBnC/aDU6FNIpuK23npbQB1Qu63yN/rH69dor1SWx1hR0ir05c1LjXxCW86Lfzp2/xRUOKaPVpfw9Xk1ITztmAPkRqD6QmbDmZmSZuYd+U4GEm43ZT9l29h2XqMm3MSrzc1LOAKQpJCgRGFx5h6ZlGZiuYddTLPNpU7OMbNuoSNVAbZgB5X/fNYUxAcJTpMtOJn6A4q7jaFhS5Yn6su9udt+sdenGZauUd1CVh2VnGCjM0r4kLTa6T0MeXlim8LxLXXcZ/bsfVNOWZpa4argLOOamFDvGZVxI3ASUk/r/SNGxUcTTDbTjOF31tugKQsKNlA6g3ttFr/AGOueNJXWB4PNwlz3lr7b2v5/pHSFO0+h01lDz7MpKMIS0gvOBIAACQLncx08Z4nhWhowzQ8n4rHHgWuvqCgufsS+LHV2/s4lrYFTs2kD9IuN0HGT+h/CJRBOuZxxxVvQWMaZvF+HHFZU1uQzcLvBP6mOfYzx9N1eZVRMLocW04e7LrKCp188QgDUDz3PkIVh5MbiZMjYg0dyD+UTsLhYxe6F4wnWaf3ki7V3apOHRxMvZqXa02NiSo76XA19I9wJ2cVXGDiZuYKpKlAgGZWiynBybHHrsPONxgDsdZlw3UsXJQ84QFNyCT7DZve6yPiP5dud464FpQgNspCEJ0SEiwA5CPQNd0m5G6nv/4khlnQUFQw3h+kYWpyZGkyqWWz8at1unmpW5OvpsNIIrdWbhINucNOhudSY99u21oAkn3imBoCZnUk3Bt1iRL54i/mI8Azp1AvEZFt4qgUdAqyHkrG9usV3PiVba8NEImIG0bUa2ins/MT1ghA9n5iesEIfFuUqXdDnPiPWGw5z4j1hsJGyeNkoUKHIQV6DbnFk0oSOUgtQ2Jh4ePGxhi8oNkAm3GGwOUHhDQKnDwIIUBYi1t7xmK/2f4UxAouTlMaamDf38t7pRPnl0V6gxoIUELGxVGMFcTr3YZPs5ncP1NubSD7LMynIsD+YXB+wiDs2rk7hutOYSxAky7iV2YQtQ924faKLjSyr3Hn1jvMtx9I4B2+U9dOxtLVWWAaM5LoXnSde8bNr/bJ9oqaFuMhdDJ/vVLBMbrC67UZpMlT5ibWgrSy0pzIndWUE2H2jkOBsLVHtNrT9ZxBMPilML+G5GcnZtvgkCwuR5cTcaCZ7SZGUwnT5x8h+pzEvfwqb6qGhKj9KbgkcxGp7EamioYJCUy3cLamXcwS2UtnMsqGQncC9t9LRyfAsFJhWyOkbreh+HZNxDw6qKtnsowQqUEuaONvmB9zPfnfNFzC+CMP4RU67SpUeIcJ9+8c7gSfpBOw6QffUSvpFaZdUllbhsSkaCOz1XOalZABmKlUorOu3LlHqPiEMBuArmL6R6DY6QNVonCq0T3D7WkJKiVWJj3OniNYWYHRKYFUnJ+MiGOCxj1IKfaUYYpWYxBuoBqq7wcQvvE+0OUSoWFpuk3h0MS2lKsyRYneDTL0UzPzE9YIQPZ+YnrBCGRcrNLuh60kqNgYbkVyMEbDlCsOUV0nKCUodkVyMOAWEkAHWL9hyhWHKIYiVOqh2RXIwsiuRgjYQrDlE6blfWKHZFcjCyK5GCNhyhWHKJ03KdUqpLgi9xGE7YsGVDGEjSkUlDZmWJhQUp1wIQhtSdVHibFKRpc67cujWHKEAOUXHGWuu0tzrXMcI9jlBouSYrJFVmtPZdSAyk+SOPrfpHQs6WkBplsIQkWSlKbADhYRcsDCsOUE9jncqNICHEkm53iN9rvmii5F+NoK2HIQrDlFCIhGZARRCFtpyISm5Nha8O1glYcoVhyETpFQSACqQ3XkYdnIFgIIWHIQrDlFdIq+r6IcSTvcmPNeUErDkIVhyETpFTq+iGwoJWHIQrDkIvpFTq+ioMg94k20vvBCPLDlDoNjMqW52Yr/2Q=="/>
          <p:cNvSpPr>
            <a:spLocks noChangeAspect="1" noChangeArrowheads="1"/>
          </p:cNvSpPr>
          <p:nvPr/>
        </p:nvSpPr>
        <p:spPr bwMode="auto">
          <a:xfrm>
            <a:off x="1419226" y="39290"/>
            <a:ext cx="1307306" cy="97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246" name="Picture 17" descr="C:\Users\mmerkkil\AppData\Local\Microsoft\Windows\Temporary Internet Files\Content.IE5\00ZAINIV\MP90044341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760" y="368632"/>
            <a:ext cx="719853" cy="47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7" name="Picture 18" descr="C:\Users\mmerkkil\AppData\Local\Microsoft\Windows\Temporary Internet Files\Content.IE5\IL0WEEY9\MC90028627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432" y="363136"/>
            <a:ext cx="708355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8" name="Picture 19" descr="C:\Users\mmerkkil\AppData\Local\Microsoft\Windows\Temporary Internet Files\Content.IE5\00ZAINIV\MP900439527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01797" y="363485"/>
            <a:ext cx="338948" cy="45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" name="Picture 20" descr="C:\Users\mmerkkil\AppData\Local\Microsoft\Windows\Temporary Internet Files\Content.IE5\IL0WEEY9\MP900216057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570" y="378653"/>
            <a:ext cx="697768" cy="4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0" name="Picture 21" descr="C:\Users\mmerkkil\AppData\Local\Microsoft\Windows\Temporary Internet Files\Content.IE5\00ZAINIV\MP900443486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338" y="369546"/>
            <a:ext cx="676622" cy="46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" name="Picture 23" descr="C:\Users\mmerkkil\AppData\Local\Microsoft\Windows\Temporary Internet Files\Content.IE5\IL0WEEY9\MP900341622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960" y="369547"/>
            <a:ext cx="317933" cy="445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" name="Picture 24" descr="C:\Users\mmerkkil\AppData\Local\Microsoft\Windows\Temporary Internet Files\Content.IE5\IL0WEEY9\MC900216584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130" y="363853"/>
            <a:ext cx="575630" cy="480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3" name="Picture 26" descr="C:\Users\mmerkkil\AppData\Local\Microsoft\Windows\Temporary Internet Files\Content.IE5\IL0WEEY9\MP900402479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892" y="363135"/>
            <a:ext cx="658019" cy="438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52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miley Face 19"/>
          <p:cNvSpPr/>
          <p:nvPr/>
        </p:nvSpPr>
        <p:spPr bwMode="auto">
          <a:xfrm>
            <a:off x="3174943" y="1819343"/>
            <a:ext cx="216024" cy="216024"/>
          </a:xfrm>
          <a:prstGeom prst="smileyFac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21" name="Smiley Face 20"/>
          <p:cNvSpPr/>
          <p:nvPr/>
        </p:nvSpPr>
        <p:spPr bwMode="auto">
          <a:xfrm>
            <a:off x="3715003" y="1819343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22" name="Smiley Face 21"/>
          <p:cNvSpPr/>
          <p:nvPr/>
        </p:nvSpPr>
        <p:spPr bwMode="auto">
          <a:xfrm>
            <a:off x="4236347" y="1819343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32" name="Smiley Face 31"/>
          <p:cNvSpPr/>
          <p:nvPr/>
        </p:nvSpPr>
        <p:spPr bwMode="auto">
          <a:xfrm>
            <a:off x="4734681" y="1819343"/>
            <a:ext cx="216024" cy="216024"/>
          </a:xfrm>
          <a:prstGeom prst="smileyFac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33" name="Smiley Face 32"/>
          <p:cNvSpPr/>
          <p:nvPr/>
        </p:nvSpPr>
        <p:spPr bwMode="auto">
          <a:xfrm>
            <a:off x="5220697" y="1819343"/>
            <a:ext cx="216024" cy="216024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34" name="Smiley Face 33"/>
          <p:cNvSpPr/>
          <p:nvPr/>
        </p:nvSpPr>
        <p:spPr bwMode="auto">
          <a:xfrm>
            <a:off x="5746312" y="1819343"/>
            <a:ext cx="216024" cy="216024"/>
          </a:xfrm>
          <a:prstGeom prst="smileyFac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7" name="Smiley Face 116"/>
          <p:cNvSpPr/>
          <p:nvPr/>
        </p:nvSpPr>
        <p:spPr bwMode="auto">
          <a:xfrm>
            <a:off x="3721291" y="2263434"/>
            <a:ext cx="216024" cy="216024"/>
          </a:xfrm>
          <a:prstGeom prst="smileyFace">
            <a:avLst>
              <a:gd name="adj" fmla="val -4653"/>
            </a:avLst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8" name="Smiley Face 117"/>
          <p:cNvSpPr/>
          <p:nvPr/>
        </p:nvSpPr>
        <p:spPr bwMode="auto">
          <a:xfrm>
            <a:off x="4242635" y="2263434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19" name="Smiley Face 118"/>
          <p:cNvSpPr/>
          <p:nvPr/>
        </p:nvSpPr>
        <p:spPr bwMode="auto">
          <a:xfrm>
            <a:off x="4740969" y="2263434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0" name="Smiley Face 119"/>
          <p:cNvSpPr/>
          <p:nvPr/>
        </p:nvSpPr>
        <p:spPr bwMode="auto">
          <a:xfrm>
            <a:off x="5226985" y="2263434"/>
            <a:ext cx="216024" cy="216024"/>
          </a:xfrm>
          <a:prstGeom prst="smileyF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2" name="Smiley Face 121"/>
          <p:cNvSpPr/>
          <p:nvPr/>
        </p:nvSpPr>
        <p:spPr bwMode="auto">
          <a:xfrm>
            <a:off x="3181231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3" name="Smiley Face 122"/>
          <p:cNvSpPr/>
          <p:nvPr/>
        </p:nvSpPr>
        <p:spPr bwMode="auto">
          <a:xfrm>
            <a:off x="3721291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4" name="Smiley Face 123"/>
          <p:cNvSpPr/>
          <p:nvPr/>
        </p:nvSpPr>
        <p:spPr bwMode="auto">
          <a:xfrm>
            <a:off x="4242635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5" name="Smiley Face 124"/>
          <p:cNvSpPr/>
          <p:nvPr/>
        </p:nvSpPr>
        <p:spPr bwMode="auto">
          <a:xfrm>
            <a:off x="4740969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6" name="Smiley Face 125"/>
          <p:cNvSpPr/>
          <p:nvPr/>
        </p:nvSpPr>
        <p:spPr bwMode="auto">
          <a:xfrm>
            <a:off x="5226985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7" name="Smiley Face 126"/>
          <p:cNvSpPr/>
          <p:nvPr/>
        </p:nvSpPr>
        <p:spPr bwMode="auto">
          <a:xfrm>
            <a:off x="5752600" y="2737445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8" name="Smiley Face 127"/>
          <p:cNvSpPr/>
          <p:nvPr/>
        </p:nvSpPr>
        <p:spPr bwMode="auto">
          <a:xfrm>
            <a:off x="3187519" y="3181536"/>
            <a:ext cx="216024" cy="216024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29" name="Smiley Face 128"/>
          <p:cNvSpPr/>
          <p:nvPr/>
        </p:nvSpPr>
        <p:spPr bwMode="auto">
          <a:xfrm>
            <a:off x="3727579" y="3181536"/>
            <a:ext cx="216024" cy="216024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0" name="Smiley Face 129"/>
          <p:cNvSpPr/>
          <p:nvPr/>
        </p:nvSpPr>
        <p:spPr bwMode="auto">
          <a:xfrm>
            <a:off x="4248923" y="3181536"/>
            <a:ext cx="216024" cy="216024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1" name="Smiley Face 130"/>
          <p:cNvSpPr/>
          <p:nvPr/>
        </p:nvSpPr>
        <p:spPr bwMode="auto">
          <a:xfrm>
            <a:off x="4747257" y="3181536"/>
            <a:ext cx="216024" cy="216024"/>
          </a:xfrm>
          <a:prstGeom prst="smileyFac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2" name="Smiley Face 131"/>
          <p:cNvSpPr/>
          <p:nvPr/>
        </p:nvSpPr>
        <p:spPr bwMode="auto">
          <a:xfrm>
            <a:off x="5233273" y="3181536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3" name="Smiley Face 132"/>
          <p:cNvSpPr/>
          <p:nvPr/>
        </p:nvSpPr>
        <p:spPr bwMode="auto">
          <a:xfrm>
            <a:off x="5758888" y="3181536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4" name="Smiley Face 133"/>
          <p:cNvSpPr/>
          <p:nvPr/>
        </p:nvSpPr>
        <p:spPr bwMode="auto">
          <a:xfrm>
            <a:off x="3181231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5" name="Smiley Face 134"/>
          <p:cNvSpPr/>
          <p:nvPr/>
        </p:nvSpPr>
        <p:spPr bwMode="auto">
          <a:xfrm>
            <a:off x="3721291" y="3667590"/>
            <a:ext cx="216024" cy="216024"/>
          </a:xfrm>
          <a:prstGeom prst="smileyFace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6" name="Smiley Face 135"/>
          <p:cNvSpPr/>
          <p:nvPr/>
        </p:nvSpPr>
        <p:spPr bwMode="auto">
          <a:xfrm>
            <a:off x="4242635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7" name="Smiley Face 136"/>
          <p:cNvSpPr/>
          <p:nvPr/>
        </p:nvSpPr>
        <p:spPr bwMode="auto">
          <a:xfrm>
            <a:off x="4740969" y="3667590"/>
            <a:ext cx="216024" cy="216024"/>
          </a:xfrm>
          <a:prstGeom prst="smileyFace">
            <a:avLst>
              <a:gd name="adj" fmla="val -465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8" name="Smiley Face 137"/>
          <p:cNvSpPr/>
          <p:nvPr/>
        </p:nvSpPr>
        <p:spPr bwMode="auto">
          <a:xfrm>
            <a:off x="5226985" y="3667590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9" name="Smiley Face 138"/>
          <p:cNvSpPr/>
          <p:nvPr/>
        </p:nvSpPr>
        <p:spPr bwMode="auto">
          <a:xfrm>
            <a:off x="5752600" y="3667590"/>
            <a:ext cx="216024" cy="216024"/>
          </a:xfrm>
          <a:prstGeom prst="smileyFace">
            <a:avLst>
              <a:gd name="adj" fmla="val -4653"/>
            </a:avLst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0" name="Smiley Face 139"/>
          <p:cNvSpPr/>
          <p:nvPr/>
        </p:nvSpPr>
        <p:spPr bwMode="auto">
          <a:xfrm>
            <a:off x="3187519" y="4111681"/>
            <a:ext cx="216024" cy="216024"/>
          </a:xfrm>
          <a:prstGeom prst="smileyFac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2" name="Smiley Face 141"/>
          <p:cNvSpPr/>
          <p:nvPr/>
        </p:nvSpPr>
        <p:spPr bwMode="auto">
          <a:xfrm>
            <a:off x="4248923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3" name="Smiley Face 142"/>
          <p:cNvSpPr/>
          <p:nvPr/>
        </p:nvSpPr>
        <p:spPr bwMode="auto">
          <a:xfrm>
            <a:off x="4747257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4" name="Smiley Face 143"/>
          <p:cNvSpPr/>
          <p:nvPr/>
        </p:nvSpPr>
        <p:spPr bwMode="auto">
          <a:xfrm>
            <a:off x="5233273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5" name="Smiley Face 144"/>
          <p:cNvSpPr/>
          <p:nvPr/>
        </p:nvSpPr>
        <p:spPr bwMode="auto">
          <a:xfrm>
            <a:off x="5758888" y="4111681"/>
            <a:ext cx="216024" cy="216024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46" name="Smiley Face 145"/>
          <p:cNvSpPr/>
          <p:nvPr/>
        </p:nvSpPr>
        <p:spPr bwMode="auto">
          <a:xfrm>
            <a:off x="4409150" y="791569"/>
            <a:ext cx="324036" cy="324036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cxnSp>
        <p:nvCxnSpPr>
          <p:cNvPr id="149" name="Straight Arrow Connector 148"/>
          <p:cNvCxnSpPr>
            <a:stCxn id="146" idx="4"/>
            <a:endCxn id="21" idx="0"/>
          </p:cNvCxnSpPr>
          <p:nvPr/>
        </p:nvCxnSpPr>
        <p:spPr bwMode="auto">
          <a:xfrm flipH="1">
            <a:off x="3823016" y="1115605"/>
            <a:ext cx="748153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52" name="Straight Arrow Connector 151"/>
          <p:cNvCxnSpPr>
            <a:stCxn id="146" idx="4"/>
            <a:endCxn id="140" idx="0"/>
          </p:cNvCxnSpPr>
          <p:nvPr/>
        </p:nvCxnSpPr>
        <p:spPr bwMode="auto">
          <a:xfrm flipH="1">
            <a:off x="3295532" y="1115605"/>
            <a:ext cx="1275637" cy="29960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55" name="Straight Arrow Connector 154"/>
          <p:cNvCxnSpPr>
            <a:stCxn id="146" idx="4"/>
            <a:endCxn id="32" idx="0"/>
          </p:cNvCxnSpPr>
          <p:nvPr/>
        </p:nvCxnSpPr>
        <p:spPr bwMode="auto">
          <a:xfrm>
            <a:off x="4571167" y="1115605"/>
            <a:ext cx="271526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58" name="Straight Arrow Connector 157"/>
          <p:cNvCxnSpPr>
            <a:stCxn id="146" idx="4"/>
            <a:endCxn id="33" idx="0"/>
          </p:cNvCxnSpPr>
          <p:nvPr/>
        </p:nvCxnSpPr>
        <p:spPr bwMode="auto">
          <a:xfrm>
            <a:off x="4571169" y="1115605"/>
            <a:ext cx="757541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61" name="Straight Arrow Connector 160"/>
          <p:cNvCxnSpPr>
            <a:stCxn id="146" idx="4"/>
            <a:endCxn id="34" idx="0"/>
          </p:cNvCxnSpPr>
          <p:nvPr/>
        </p:nvCxnSpPr>
        <p:spPr bwMode="auto">
          <a:xfrm>
            <a:off x="4571169" y="1115605"/>
            <a:ext cx="1283156" cy="7037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67" name="Straight Arrow Connector 166"/>
          <p:cNvCxnSpPr>
            <a:stCxn id="146" idx="4"/>
            <a:endCxn id="117" idx="0"/>
          </p:cNvCxnSpPr>
          <p:nvPr/>
        </p:nvCxnSpPr>
        <p:spPr bwMode="auto">
          <a:xfrm flipH="1">
            <a:off x="3829304" y="1115606"/>
            <a:ext cx="741865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0" name="Straight Arrow Connector 169"/>
          <p:cNvCxnSpPr>
            <a:stCxn id="146" idx="4"/>
            <a:endCxn id="118" idx="0"/>
          </p:cNvCxnSpPr>
          <p:nvPr/>
        </p:nvCxnSpPr>
        <p:spPr bwMode="auto">
          <a:xfrm flipH="1">
            <a:off x="4350647" y="1115606"/>
            <a:ext cx="220521" cy="11478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3" name="Straight Arrow Connector 172"/>
          <p:cNvCxnSpPr>
            <a:endCxn id="145" idx="1"/>
          </p:cNvCxnSpPr>
          <p:nvPr/>
        </p:nvCxnSpPr>
        <p:spPr bwMode="auto">
          <a:xfrm>
            <a:off x="4571168" y="1115606"/>
            <a:ext cx="1219356" cy="3027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76" name="Straight Arrow Connector 175"/>
          <p:cNvCxnSpPr>
            <a:stCxn id="120" idx="2"/>
            <a:endCxn id="1026" idx="3"/>
          </p:cNvCxnSpPr>
          <p:nvPr/>
        </p:nvCxnSpPr>
        <p:spPr bwMode="auto">
          <a:xfrm flipH="1">
            <a:off x="1844278" y="2371447"/>
            <a:ext cx="3382707" cy="8288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>
            <a:endCxn id="122" idx="7"/>
          </p:cNvCxnSpPr>
          <p:nvPr/>
        </p:nvCxnSpPr>
        <p:spPr bwMode="auto">
          <a:xfrm flipH="1">
            <a:off x="3365619" y="1115606"/>
            <a:ext cx="1205549" cy="1653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5" name="Straight Arrow Connector 184"/>
          <p:cNvCxnSpPr>
            <a:stCxn id="146" idx="4"/>
            <a:endCxn id="123" idx="7"/>
          </p:cNvCxnSpPr>
          <p:nvPr/>
        </p:nvCxnSpPr>
        <p:spPr bwMode="auto">
          <a:xfrm flipH="1">
            <a:off x="3905679" y="1115606"/>
            <a:ext cx="665489" cy="1653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88" name="Straight Arrow Connector 187"/>
          <p:cNvCxnSpPr>
            <a:stCxn id="146" idx="4"/>
            <a:endCxn id="124" idx="0"/>
          </p:cNvCxnSpPr>
          <p:nvPr/>
        </p:nvCxnSpPr>
        <p:spPr bwMode="auto">
          <a:xfrm flipH="1">
            <a:off x="4350647" y="1115605"/>
            <a:ext cx="220521" cy="16218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91" name="Straight Arrow Connector 190"/>
          <p:cNvCxnSpPr>
            <a:stCxn id="146" idx="4"/>
            <a:endCxn id="125" idx="0"/>
          </p:cNvCxnSpPr>
          <p:nvPr/>
        </p:nvCxnSpPr>
        <p:spPr bwMode="auto">
          <a:xfrm>
            <a:off x="4571167" y="1115605"/>
            <a:ext cx="277814" cy="16218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197" name="Straight Arrow Connector 196"/>
          <p:cNvCxnSpPr>
            <a:stCxn id="146" idx="4"/>
            <a:endCxn id="127" idx="1"/>
          </p:cNvCxnSpPr>
          <p:nvPr/>
        </p:nvCxnSpPr>
        <p:spPr bwMode="auto">
          <a:xfrm>
            <a:off x="4571168" y="1115606"/>
            <a:ext cx="1213068" cy="16534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09" name="Straight Arrow Connector 208"/>
          <p:cNvCxnSpPr>
            <a:endCxn id="131" idx="1"/>
          </p:cNvCxnSpPr>
          <p:nvPr/>
        </p:nvCxnSpPr>
        <p:spPr bwMode="auto">
          <a:xfrm>
            <a:off x="4571169" y="1115605"/>
            <a:ext cx="207725" cy="20975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12" name="Straight Arrow Connector 211"/>
          <p:cNvCxnSpPr>
            <a:endCxn id="132" idx="1"/>
          </p:cNvCxnSpPr>
          <p:nvPr/>
        </p:nvCxnSpPr>
        <p:spPr bwMode="auto">
          <a:xfrm>
            <a:off x="4571168" y="1115605"/>
            <a:ext cx="693741" cy="20975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pic>
        <p:nvPicPr>
          <p:cNvPr id="1026" name="Picture 2" descr="http://t2.gstatic.com/images?q=tbn:ANd9GcRSfZIc_z6pOnW2YBlRHrGAAl-tpM8JmcrnfAVQyg2MRByxeJw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473" y="3112144"/>
            <a:ext cx="467805" cy="17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3.gstatic.com/images?q=tbn:ANd9GcRSpBsIF6dmZpGe-lid8LppphAFw85fE2xA00bh2n2pziD4E196W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620" y="2982949"/>
            <a:ext cx="517234" cy="230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loud Callout 2"/>
          <p:cNvSpPr/>
          <p:nvPr/>
        </p:nvSpPr>
        <p:spPr bwMode="auto">
          <a:xfrm>
            <a:off x="6138175" y="2777487"/>
            <a:ext cx="499874" cy="228067"/>
          </a:xfrm>
          <a:prstGeom prst="cloudCallout">
            <a:avLst>
              <a:gd name="adj1" fmla="val -87835"/>
              <a:gd name="adj2" fmla="val 1324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i-FI" dirty="0">
                <a:latin typeface="Arial" charset="0"/>
              </a:rPr>
              <a:t>?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3658731" y="3641060"/>
            <a:ext cx="912437" cy="283113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72" name="Straight Arrow Connector 71"/>
          <p:cNvCxnSpPr>
            <a:stCxn id="135" idx="6"/>
            <a:endCxn id="136" idx="2"/>
          </p:cNvCxnSpPr>
          <p:nvPr/>
        </p:nvCxnSpPr>
        <p:spPr bwMode="auto">
          <a:xfrm>
            <a:off x="3937316" y="3775602"/>
            <a:ext cx="30532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79" name="Rectangle 78"/>
          <p:cNvSpPr/>
          <p:nvPr/>
        </p:nvSpPr>
        <p:spPr bwMode="auto">
          <a:xfrm>
            <a:off x="4169782" y="4078136"/>
            <a:ext cx="912437" cy="283113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80" name="Straight Arrow Connector 79"/>
          <p:cNvCxnSpPr>
            <a:stCxn id="142" idx="6"/>
            <a:endCxn id="143" idx="2"/>
          </p:cNvCxnSpPr>
          <p:nvPr/>
        </p:nvCxnSpPr>
        <p:spPr bwMode="auto">
          <a:xfrm>
            <a:off x="4464946" y="4219693"/>
            <a:ext cx="28231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12" name="Cloud Callout 11"/>
          <p:cNvSpPr/>
          <p:nvPr/>
        </p:nvSpPr>
        <p:spPr bwMode="auto">
          <a:xfrm>
            <a:off x="2573779" y="2629461"/>
            <a:ext cx="613741" cy="552076"/>
          </a:xfrm>
          <a:prstGeom prst="cloudCallout">
            <a:avLst>
              <a:gd name="adj1" fmla="val 50124"/>
              <a:gd name="adj2" fmla="val 625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i-FI">
              <a:latin typeface="Arial" charset="0"/>
            </a:endParaRPr>
          </a:p>
        </p:txBody>
      </p:sp>
      <p:sp>
        <p:nvSpPr>
          <p:cNvPr id="13" name="AutoShape 6" descr="data:image/jpeg;base64,/9j/4AAQSkZJRgABAQAAAQABAAD/2wBDAAkGBwgHBgkIBwgKCgkLDRYPDQwMDRsUFRAWIB0iIiAdHx8kKDQsJCYxJx8fLT0tMTU3Ojo6Iys/RD84QzQ5Ojf/2wBDAQoKCg0MDRoPDxo3JR8lNzc3Nzc3Nzc3Nzc3Nzc3Nzc3Nzc3Nzc3Nzc3Nzc3Nzc3Nzc3Nzc3Nzc3Nzc3Nzc3Nzf/wAARCACLALoDASIAAhEBAxEB/8QAHAAAAQUBAQEAAAAAAAAAAAAABQACAwQGBwEI/8QAQxAAAQIEBAMFBgQDBQgDAAAAAQIDAAQFEQYSITFBUXEHExRhgSIjMjNCkRViobFScsEWU4KS0RckJTZEVGPS4fDx/8QAGgEAAgMBAQAAAAAAAAAAAAAAAgMAAQQFBv/EADARAAEEAAUCAwcFAQEAAAAAAAEAAgMRBBIhMUETUQUiYQYycYGRocFCsdHh8BTx/9oADAMBAAIRAxEAPwDsniV8hC8Sv8sQncx5GOz3WrI3sp/Er/LC8Sv8sQhKjsL9IRBG4IiZj3VZGqbxK/L7R54tV7ezeIYjKLOBxO50IMSz3V5G9lb8Sv8ALC8SvyiCFEs91Mjeyn8SvkPtDkuvK2SIhLjUvLuTT6whppJWtatkpAuSfSOH1DF+KO0itrpOFnHafSm1HvHm7pOS+i3FDUX4JG+vpbczr10SnUDQC7lMz7EoAZyalmAf71wI/cwPOL8OpUUrr1OCk6EeIT/rHO5HskoDaA5WJibqM0qxW4t4pzGwvtrbQ8SYIHs1wUhtX/BSrTfxL1/T24AzxA0SSi6Lzwt+xX6PMhPcVaQcKvhCZhBJ9LwQCrjQpMcbawFgydf7hNFnZbezgmHLetybR7N9lMmllSKJX6nI8UNlzM2k8dBY69YL/piJ3Khw8g4XYiV8AmGlxwfQPvHFJihdp9IZy0fFAn227hCFLGcjo4CL9TETHajjfDvusU4fMwlFgXyyWb8zmSChXpYQwU/3XpZBbuF2wzKhugx54o/wiMLQe2DClZcDMw67TXT/AN4AlBPksEj72jchtl9tLsutK0LAKVoIIUOYPERTmyDcq2lnIThNH+GF4o/wxA42pBsRDYAOPdNDGlWfFH+GF4r8sVVHKLkgAbkxWMw44sdw2S2DqpQteCBceUDgxqKomMysuXeLF4Hs/NT1ghBxkm7QPAB0Qw7mPU6kCPR8WsIi2ojNnF5VotPUrKsjLcWhxAUhQ001EMS4q2qj6CPFK0ISLX3isqDKUyFChawxMShQ4IUrZJh3cnKVLUEgbknaJvoqLgEJxbLuzmDq5Ky4KnnJF4ISNycpsIw3YfKMs4J8Q2lPezEw4XFDc5bAA+kaSq48pkrNOU+gsP16qI0VLyYu2g6/Mc+FIuLHe3KKmBqFOUCTnkzplmm5qYL7clLElEtfdIUdxtsBbWKm8sRBQR6yWEVqFQakwlTwUSrYJEPlJlubZDrebKeCha0SlIIsQCPOGvOty7SnHCEoSNTHJNLop8KK0pPy82VJZWSU7gpIi1FKLyEpIWkoUAUndJ2MexXnWXX2MjL5ZXf4kjUjlEGmyhFrK17s3w7WStwSpkphZuXZU5dfNJ9n9B/WMuzScb9nLomKDNqqlJQczkqEkjLubtm5G97oMdQkJd6WaKH5hT5voSNosmNUWLkj03CQ/DscqGA+0OlYwaDBIlKmjRyTdULm25QfqH6jlGqdYy3KdvKOdYpwVK1hxNQpqxTa00sLanWU2JIt8YHxaaX367QVwBi6annnsO4oShjEEoNwQEzbdvmJ2HUDrpsN7HsnFt37LG5j4jqtRbgdese7RM+3lNwNIhigU1tHVPZ+YnrBCB7PzE9YIQ2LlJl3Q07mECY8O5hQkgEap6USIaKhe9oji1L/AAJBiG9gheSBompYHG56RIpDbSCtZShKRcqOgEY3tOx8nA8rK5JEzU1OBfcXVlQnJluVcfqG2/lHPqbSMTdpbaajiOuhikL1EnIrGx4FOoT/AIrmG9JrRbykW5xoLaYg7V6RJTYpuHWHK5VVLCEsy1wi/H27G9hfa/Ua2FjD+J8XlL+N6iqSkib/AIRIKypUOTigTe/K59I0lIodKwtJBmk09KE7KWBda/NStzBOWfL4Pu1oP5hGZ+KHuxiloZhzWZyrU6n0ygyaZaQlmJRi/wALabXPMnidOMOROMTSlJYdSoo3Ai26hDiCFpChyIvFRphpn5TSGyRrlTa8YZHE7rUwNAUkeKSFJKVAFJ3BFwY9hQlMUbTDTN+5aQi++VIF4khQotWlCiN5JW2pKVFBI0UBqIpy8rMMOlx+fWtCRcpUNLeZiwqRCFDULS4gONqCkHZSTcH1hrxc7tXcpSV20CzYXiiCN1LTztGYxzRXZ2RRVKSruK1TPfSj6NFG26CeRF9Dpr5mDMmqpF2002wGuaSbj9YmqEwxKyMxMTTiW2Wm1KcWTYJFt4ZE4seC1BI0FpBV/B+IZbFeG5Sqy2UFxOV5tJ+U4B7SfQ/paL6xlUQY4Z2AYhMriSaoi1nw0+hTrQWfhcTr9ynf+UR3eYFiD6R15Rlffdc6M0aTGvmJ6wQge181PWCEFFypLuhqviMIAk2EJW56mLEu3pmMJHACaXUFVm5mTpcm7O1KYbl5doZluOKsBGDnu06enXMuDsNzM+wP+smvctq5FAOpG/I+UV6zUWcVY9n6fNNhcjQQjuWVG6XHlfE4occuwHU8dCzqHTYNOJbAFgANoM1GaqypFF1dSdFyftPdxfVZSTqGKWpFtmXWptpEtplK7XuLk/SOMQYZpk7K06UrGGai5KTxT7xC1e7eIJBBFuu9x03jfY8o83WsMOyko2l6aS4laATl23sTpe0ZHCUyinU5qlVJRlJ1tax3MwO7VqonS++/CF4mWQQ5mb3t6I2QsEuV23da/D3aa2mYRTsXyv4ZObCZA9w553+n9R5iOiNuJdQlxtaXEKFwpJuCOd45VOSctPMFibZQ80fpV+4gdTU17CTmfDc14mQvddNmTceeQ8D9vWMLJ4pdD5XfZOfC+PXcfddnX8KukZudcrCX19yizd/ZLYB09Yhwvjuk4hUJVSlSNS2VJTXsLJ/Lf4vTXyjQcdYqVpYdUUTgdQh1MVUisidQA3bQq0Vf0glDFuIQLrWlI5k2j1K0rAKCFJPEG8JNlMJTo8MUqtVqfRZQzVUm2pZnYKcVYqPJI3J8hGCq2LKvWmlqpp/A6QnRyemwEvOC/wBIJskHmeYtBshc7XYIC/WhqVqcS4wpeHiGXlLmZ5Vu7kpYZnVX5jgOsY2dYrmLP+Y3hJ069xTZRW9ts6+J8v2jMnEtFoIWigSi56ZXdT826TdR4kqOp110sNYqSlan6s+p2tVGdlZJXykyQQ2VKvaySojz4k7RtZA4as09Tv8AIJfUjB8+voNvryjDmBXZCYMxQq1MSBOntKIPTMkiJUzuPJFWROJKe9YWyreRcf5kgw6Wo2BVKUuozE+twWKlz5dbzetgD6GCctTOz5oASwo7ynDsucuRbYWWsw8Nd+o38kJDHHyivmqKq/jxaAj8VoqBxUFtXgRXJXEFXSw3XMSsPofmW2ksSzgUAVqtcpGUG2nP0jZfheCG2y5MS9EaTfczCP8A2ijOO9ntMWmYaRIuPNqCm0yZ7xWYai1r/vaCaKNgfZC5o2cfusUuTc7P8eU1x2aDyJZxp5TqW7XbJIUMtzrbNH1M+LpPlHyljN+crEw7WZpkSzVksy7Cz7zu9bX897x9TU5xUxS5V5y2dyXQtVtrlIMFObYCsxblekz8xPWCED2fmI6wQi4uVJd0NXuepi61bL6RSXuepiywu6RCQcpBKJ4sL5sYm6hSe0uu5H/fGYeK0rJUl1Oe4SeOxFrbdNDvJbFco4U+MYmpdY0ORJdQT5FOtuoEbHEvZxhjEjz01OSPdzjtyqZl1lC81rBR4Eiw3Ecmx92etYKlUz8viJ91txwNy8i8hXeOKPAKQbHS5vYcI0OZnOYFFHMGNohbb+0lGGqqiyk8l3Sf1ECqrO4bqTBaqFQlJlnbKpBUR04jqIy1RosxQaXL1Oqy7/h1oR36mJ9zOytX0lBOuptcH0jynfg9SH+5z0ytfFBmnAoehN4xiVtZ2ajuNlbsWI9HNP0UNTQKU4g4Vqc0+2VgCUmmFKaN/wCFxQFhptf1h0pjFDbgZrUk9JOXsF2KkH/76xNUMPhxKXZGZfamm1haC48pxKiOBBP6iPFttz7akTDQS6kAOMugHL5eY5EQmV0MoBcLHfkLZ4dlxQcIn04cHYhX5iVpOIWUuBbb+U+w8yv22z5Eag+Ri9TMRVzDtm6iHa1Tb6PJsJhhPmPrH6xjnMOZX++p0y5Iu/xNqNokYr1dpZyz8uJ9gad8ycq7en+nrAMjNVE7MOx/CdPhpYtZWEeoXYJSdouJJMTcs+3MNoFlHOUqbPEKH0+sZ+cxe0gLksHyqZtQJ7ydcURLM6b5vrPkPvHNKpXKFNzklMIYdAUsmdSlJSXEgCyFAGyrm3HhEE7UqriJCZWTZTI0tPspab0RYczpm6DSHx4X9RFfHj+VkzlxyjX4c/wiVXxBIS034qbmTiCr/S8ojuGddkAafYeogS61WcROB+rTTjbJN0oIsLcLJ/qdYKUijSMklPeJ71/++WNug4QWMtyXe+14J2IjjdXPc/hdLD+FSSNzPOnYflVKVTZWUaWhlkZVCyydSr1i3hqRaTQFyzraHWUTLqMqwFAgKO8Q1CcZpUit91QuBZKT9SuUQMVdOG8MyyJxPezL4U6G9ipSjmJJ4WuBeM1yyglvJFLN7QMjjjigYPML2V97CUq4guUqafklXJyNrJSD5pOhH2gVNYcrDd87tPnDymJYJ/aCOGMTIqqnB3XcPti5TmuFJ58IgxRi8pC6bSR3k6s5FLQM2TyTbdXTaCYcW2TpnUf7ledjkmBygoWKHVS9Y0ekfz29n7f/ABEsxLzdLlu9nJmm05snQSzGdavIA2BMGpZvFM9JJMhQ1sJS1rMTrtiSBwSdTf8ArrDOxeRp+I8Vzv8AaNkz00wyHZdEwbpSQqyro20uNLRqhJlJBI07arSJMQPe0VbDuBq3jtSHyyqn0sG4nJsFTj2m6BpcWttZPUx9EyrCZSUaYSolLTSW0k7kAWiR5WRIygC2gHKKxWVHUwT3Z9BsExrSdU5r5qesEIHs/MT1ghDYuVJd0NV8R6mEk+0ITpCVEkgC+5iLvm7X7xH+aE1YTS5tUSiiSMuh1tHBMQGZX2qiZx26iSlGCVU1C1EsLAtlsq1vzKvY3sOQjt7TthvcGKeJcO03FNJXTqux3jSvaQsaLaVwUk8D++x0ggc7DEdL5CSRlda5t2lUWdxFhtpFHKXnG3ku92lY96LEGxvbjfXlzjm9H7OcTzc3Z2VMglKSe+eWBY8AADfWKc5NVXBOJ5+m0qpulMpMKa9k3Q5Y8UbX4H1jW0HtcVo1XpIH/wA8oLfdJP7H0jnNw+OwMPTw9PHrv/aeXRSut+iH0uq1Km1NNExIypmYIHduK48tRooHmOMH5uUbmLLuUPJHsugajy8x5Qbn04e7QKX3MpPIVMNnMw6j2XmFD8psbaa//hjPTreI6QlSZ+jqnUJ2mJA5gscyk6g2hLMQJiLGSTkHT6Wsk2GkjeJID9ELM7OSj6mKlIvKIGkxKtlxtY52FyD5RK07JTCj3UwjMN0ZrKHUHURUf7Q/CHuW6S424n4kvOZCDpwsTFulTqcUS7j1QpcslgKs3rnzHj0jQYZGDOW5R6EfsupH49iWNAnaHAd9CmvUaQmVhx6WQ4ofURv1tvFoy6DYAZQkWCUpsAIGzeD0ZiunVCallcEqWVJHTYwMcwnX1EpFTQtHDM84L+ljEDA7Xq/Va4/aDCVpDRPr/S0aky7Orq0otxUq0B6hiuRlkqTK3mXRoALhP3P9IqN4Fm3LKm59sHjlSV/qbQVpuBqel9JeddmVcEKslPrbWLLMM3zSPzJM3tI7LlhaG/dBqFITuLKsmZnbiTZPtlNsmmuUDzvrGuozQV2qtIeQFJZkipoLHwm2489TB9ttiSZS22lKEpGgSIBy9WpknihdcnH0sS0pKqlyse0p1wkWQkDU2FySNBffeyDPJiA8MbQykADuuLHM6XEB7za2q8KYdW6pw0WQK1ElSu5AuTvA7EtQpeEaJMrpjNNlp3J7hhKEoKzf+EWKrXvGQfxriPGNR/CcISa2A4LKWPmJB0KlK2bGu4187x0jAXZhJYfcTVa27+J1tQBU86c6Glccl9SeGY66aW1hOD8IxDqdipDQ/Td/Vb5MQwWGD5rESGPqnSLN43pj8sqYCHJVbcvlzIJ1uCeAIPPgRDsLKk6X2yyMxSnkKkK3LOLCkqBF1JUoi249pA0039I7PW6NTa7IOSNVlW5mXcFilY1HmDuD5iMJQOx2l0PEUrWJOqzilSz3eIacSkgjXQkWvod47MODgilMkWl7gbLM6Vzm5XLor6boMVIvujSKB0NuUXVOIRxFPZ+YnrBCB7PzE9YIQ2LlBLuhkwhLmZCtiYiRLtI+FtPU6xO58R6w2FA6JuRpokJcIvNaNi+1opdYtIWMoCSIrMGuBKGQaL5CrMx3+NZ+aWoWcqbjijpxdJjfzVNpVZbzuNMvXGjjZ1HqI7JiDCOH8Roy1imMPL4OpuhxJ8lJsY5tXuxEsuKmsI1Zcu6PhYmSfsHE6joQYN5bLRa6iFIZRFYc2wVz6oYJeZX31JmblJuEOnKoHyUB/pBnC/aDU6FNIpuK23npbQB1Qu63yN/rH69dor1SWx1hR0ir05c1LjXxCW86Lfzp2/xRUOKaPVpfw9Xk1ITztmAPkRqD6QmbDmZmSZuYd+U4GEm43ZT9l29h2XqMm3MSrzc1LOAKQpJCgRGFx5h6ZlGZiuYddTLPNpU7OMbNuoSNVAbZgB5X/fNYUxAcJTpMtOJn6A4q7jaFhS5Yn6su9udt+sdenGZauUd1CVh2VnGCjM0r4kLTa6T0MeXlim8LxLXXcZ/bsfVNOWZpa4argLOOamFDvGZVxI3ASUk/r/SNGxUcTTDbTjOF31tugKQsKNlA6g3ttFr/AGOueNJXWB4PNwlz3lr7b2v5/pHSFO0+h01lDz7MpKMIS0gvOBIAACQLncx08Z4nhWhowzQ8n4rHHgWuvqCgufsS+LHV2/s4lrYFTs2kD9IuN0HGT+h/CJRBOuZxxxVvQWMaZvF+HHFZU1uQzcLvBP6mOfYzx9N1eZVRMLocW04e7LrKCp188QgDUDz3PkIVh5MbiZMjYg0dyD+UTsLhYxe6F4wnWaf3ki7V3apOHRxMvZqXa02NiSo76XA19I9wJ2cVXGDiZuYKpKlAgGZWiynBybHHrsPONxgDsdZlw3UsXJQ84QFNyCT7DZve6yPiP5dud464FpQgNspCEJ0SEiwA5CPQNd0m5G6nv/4khlnQUFQw3h+kYWpyZGkyqWWz8at1unmpW5OvpsNIIrdWbhINucNOhudSY99u21oAkn3imBoCZnUk3Bt1iRL54i/mI8Azp1AvEZFt4qgUdAqyHkrG9usV3PiVba8NEImIG0bUa2ins/MT1ghA9n5iesEIfFuUqXdDnPiPWGw5z4j1hsJGyeNkoUKHIQV6DbnFk0oSOUgtQ2Jh4ePGxhi8oNkAm3GGwOUHhDQKnDwIIUBYi1t7xmK/2f4UxAouTlMaamDf38t7pRPnl0V6gxoIUELGxVGMFcTr3YZPs5ncP1NubSD7LMynIsD+YXB+wiDs2rk7hutOYSxAky7iV2YQtQ924faKLjSyr3Hn1jvMtx9I4B2+U9dOxtLVWWAaM5LoXnSde8bNr/bJ9oqaFuMhdDJ/vVLBMbrC67UZpMlT5ibWgrSy0pzIndWUE2H2jkOBsLVHtNrT9ZxBMPilML+G5GcnZtvgkCwuR5cTcaCZ7SZGUwnT5x8h+pzEvfwqb6qGhKj9KbgkcxGp7EamioYJCUy3cLamXcwS2UtnMsqGQncC9t9LRyfAsFJhWyOkbreh+HZNxDw6qKtnsowQqUEuaONvmB9zPfnfNFzC+CMP4RU67SpUeIcJ9+8c7gSfpBOw6QffUSvpFaZdUllbhsSkaCOz1XOalZABmKlUorOu3LlHqPiEMBuArmL6R6DY6QNVonCq0T3D7WkJKiVWJj3OniNYWYHRKYFUnJ+MiGOCxj1IKfaUYYpWYxBuoBqq7wcQvvE+0OUSoWFpuk3h0MS2lKsyRYneDTL0UzPzE9YIQPZ+YnrBCGRcrNLuh60kqNgYbkVyMEbDlCsOUV0nKCUodkVyMOAWEkAHWL9hyhWHKIYiVOqh2RXIwsiuRgjYQrDlE6blfWKHZFcjCyK5GCNhyhWHKJ03KdUqpLgi9xGE7YsGVDGEjSkUlDZmWJhQUp1wIQhtSdVHibFKRpc67cujWHKEAOUXHGWuu0tzrXMcI9jlBouSYrJFVmtPZdSAyk+SOPrfpHQs6WkBplsIQkWSlKbADhYRcsDCsOUE9jncqNICHEkm53iN9rvmii5F+NoK2HIQrDlFCIhGZARRCFtpyISm5Nha8O1glYcoVhyETpFQSACqQ3XkYdnIFgIIWHIQrDlFdIq+r6IcSTvcmPNeUErDkIVhyETpFTq+iGwoJWHIQrDkIvpFTq+ioMg94k20vvBCPLDlDoNjMqW52Yr/2Q=="/>
          <p:cNvSpPr>
            <a:spLocks noChangeAspect="1" noChangeArrowheads="1"/>
          </p:cNvSpPr>
          <p:nvPr/>
        </p:nvSpPr>
        <p:spPr bwMode="auto">
          <a:xfrm>
            <a:off x="1190626" y="-189310"/>
            <a:ext cx="1307306" cy="97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4" name="AutoShape 8" descr="data:image/jpeg;base64,/9j/4AAQSkZJRgABAQAAAQABAAD/2wBDAAkGBwgHBgkIBwgKCgkLDRYPDQwMDRsUFRAWIB0iIiAdHx8kKDQsJCYxJx8fLT0tMTU3Ojo6Iys/RD84QzQ5Ojf/2wBDAQoKCg0MDRoPDxo3JR8lNzc3Nzc3Nzc3Nzc3Nzc3Nzc3Nzc3Nzc3Nzc3Nzc3Nzc3Nzc3Nzc3Nzc3Nzc3Nzc3Nzf/wAARCACLALoDASIAAhEBAxEB/8QAHAAAAQUBAQEAAAAAAAAAAAAABQACAwQGBwEI/8QAQxAAAQIEBAMFBgQDBQgDAAAAAQIDAAQFEQYSITFBUXEHExRhgSIjMjNCkRViobFScsEWU4KS0RckJTZEVGPS4fDx/8QAGgEAAgMBAQAAAAAAAAAAAAAAAgMAAQQFBv/EADARAAEEAAUCAwcFAQEAAAAAAAEAAgMRBBIhMUETUQUiYQYycYGRocFCsdHh8BTx/9oADAMBAAIRAxEAPwDsniV8hC8Sv8sQncx5GOz3WrI3sp/Er/LC8Sv8sQhKjsL9IRBG4IiZj3VZGqbxK/L7R54tV7ezeIYjKLOBxO50IMSz3V5G9lb8Sv8ALC8SvyiCFEs91Mjeyn8SvkPtDkuvK2SIhLjUvLuTT6whppJWtatkpAuSfSOH1DF+KO0itrpOFnHafSm1HvHm7pOS+i3FDUX4JG+vpbczr10SnUDQC7lMz7EoAZyalmAf71wI/cwPOL8OpUUrr1OCk6EeIT/rHO5HskoDaA5WJibqM0qxW4t4pzGwvtrbQ8SYIHs1wUhtX/BSrTfxL1/T24AzxA0SSi6Lzwt+xX6PMhPcVaQcKvhCZhBJ9LwQCrjQpMcbawFgydf7hNFnZbezgmHLetybR7N9lMmllSKJX6nI8UNlzM2k8dBY69YL/piJ3Khw8g4XYiV8AmGlxwfQPvHFJihdp9IZy0fFAn227hCFLGcjo4CL9TETHajjfDvusU4fMwlFgXyyWb8zmSChXpYQwU/3XpZBbuF2wzKhugx54o/wiMLQe2DClZcDMw67TXT/AN4AlBPksEj72jchtl9tLsutK0LAKVoIIUOYPERTmyDcq2lnIThNH+GF4o/wxA42pBsRDYAOPdNDGlWfFH+GF4r8sVVHKLkgAbkxWMw44sdw2S2DqpQteCBceUDgxqKomMysuXeLF4Hs/NT1ghBxkm7QPAB0Qw7mPU6kCPR8WsIi2ojNnF5VotPUrKsjLcWhxAUhQ001EMS4q2qj6CPFK0ISLX3isqDKUyFChawxMShQ4IUrZJh3cnKVLUEgbknaJvoqLgEJxbLuzmDq5Ky4KnnJF4ISNycpsIw3YfKMs4J8Q2lPezEw4XFDc5bAA+kaSq48pkrNOU+gsP16qI0VLyYu2g6/Mc+FIuLHe3KKmBqFOUCTnkzplmm5qYL7clLElEtfdIUdxtsBbWKm8sRBQR6yWEVqFQakwlTwUSrYJEPlJlubZDrebKeCha0SlIIsQCPOGvOty7SnHCEoSNTHJNLop8KK0pPy82VJZWSU7gpIi1FKLyEpIWkoUAUndJ2MexXnWXX2MjL5ZXf4kjUjlEGmyhFrK17s3w7WStwSpkphZuXZU5dfNJ9n9B/WMuzScb9nLomKDNqqlJQczkqEkjLubtm5G97oMdQkJd6WaKH5hT5voSNosmNUWLkj03CQ/DscqGA+0OlYwaDBIlKmjRyTdULm25QfqH6jlGqdYy3KdvKOdYpwVK1hxNQpqxTa00sLanWU2JIt8YHxaaX367QVwBi6annnsO4oShjEEoNwQEzbdvmJ2HUDrpsN7HsnFt37LG5j4jqtRbgdese7RM+3lNwNIhigU1tHVPZ+YnrBCB7PzE9YIQ2LlJl3Q07mECY8O5hQkgEap6USIaKhe9oji1L/AAJBiG9gheSBompYHG56RIpDbSCtZShKRcqOgEY3tOx8nA8rK5JEzU1OBfcXVlQnJluVcfqG2/lHPqbSMTdpbaajiOuhikL1EnIrGx4FOoT/AIrmG9JrRbykW5xoLaYg7V6RJTYpuHWHK5VVLCEsy1wi/H27G9hfa/Ua2FjD+J8XlL+N6iqSkib/AIRIKypUOTigTe/K59I0lIodKwtJBmk09KE7KWBda/NStzBOWfL4Pu1oP5hGZ+KHuxiloZhzWZyrU6n0ygyaZaQlmJRi/wALabXPMnidOMOROMTSlJYdSoo3Ai26hDiCFpChyIvFRphpn5TSGyRrlTa8YZHE7rUwNAUkeKSFJKVAFJ3BFwY9hQlMUbTDTN+5aQi++VIF4khQotWlCiN5JW2pKVFBI0UBqIpy8rMMOlx+fWtCRcpUNLeZiwqRCFDULS4gONqCkHZSTcH1hrxc7tXcpSV20CzYXiiCN1LTztGYxzRXZ2RRVKSruK1TPfSj6NFG26CeRF9Dpr5mDMmqpF2002wGuaSbj9YmqEwxKyMxMTTiW2Wm1KcWTYJFt4ZE4seC1BI0FpBV/B+IZbFeG5Sqy2UFxOV5tJ+U4B7SfQ/paL6xlUQY4Z2AYhMriSaoi1nw0+hTrQWfhcTr9ynf+UR3eYFiD6R15Rlffdc6M0aTGvmJ6wQge181PWCEFFypLuhqviMIAk2EJW56mLEu3pmMJHACaXUFVm5mTpcm7O1KYbl5doZluOKsBGDnu06enXMuDsNzM+wP+smvctq5FAOpG/I+UV6zUWcVY9n6fNNhcjQQjuWVG6XHlfE4occuwHU8dCzqHTYNOJbAFgANoM1GaqypFF1dSdFyftPdxfVZSTqGKWpFtmXWptpEtplK7XuLk/SOMQYZpk7K06UrGGai5KTxT7xC1e7eIJBBFuu9x03jfY8o83WsMOyko2l6aS4laATl23sTpe0ZHCUyinU5qlVJRlJ1tax3MwO7VqonS++/CF4mWQQ5mb3t6I2QsEuV23da/D3aa2mYRTsXyv4ZObCZA9w553+n9R5iOiNuJdQlxtaXEKFwpJuCOd45VOSctPMFibZQ80fpV+4gdTU17CTmfDc14mQvddNmTceeQ8D9vWMLJ4pdD5XfZOfC+PXcfddnX8KukZudcrCX19yizd/ZLYB09Yhwvjuk4hUJVSlSNS2VJTXsLJ/Lf4vTXyjQcdYqVpYdUUTgdQh1MVUisidQA3bQq0Vf0glDFuIQLrWlI5k2j1K0rAKCFJPEG8JNlMJTo8MUqtVqfRZQzVUm2pZnYKcVYqPJI3J8hGCq2LKvWmlqpp/A6QnRyemwEvOC/wBIJskHmeYtBshc7XYIC/WhqVqcS4wpeHiGXlLmZ5Vu7kpYZnVX5jgOsY2dYrmLP+Y3hJ069xTZRW9ts6+J8v2jMnEtFoIWigSi56ZXdT826TdR4kqOp110sNYqSlan6s+p2tVGdlZJXykyQQ2VKvaySojz4k7RtZA4as09Tv8AIJfUjB8+voNvryjDmBXZCYMxQq1MSBOntKIPTMkiJUzuPJFWROJKe9YWyreRcf5kgw6Wo2BVKUuozE+twWKlz5dbzetgD6GCctTOz5oASwo7ynDsucuRbYWWsw8Nd+o38kJDHHyivmqKq/jxaAj8VoqBxUFtXgRXJXEFXSw3XMSsPofmW2ksSzgUAVqtcpGUG2nP0jZfheCG2y5MS9EaTfczCP8A2ijOO9ntMWmYaRIuPNqCm0yZ7xWYai1r/vaCaKNgfZC5o2cfusUuTc7P8eU1x2aDyJZxp5TqW7XbJIUMtzrbNH1M+LpPlHyljN+crEw7WZpkSzVksy7Cz7zu9bX897x9TU5xUxS5V5y2dyXQtVtrlIMFObYCsxblekz8xPWCED2fmI6wQi4uVJd0NXuepi61bL6RSXuepiywu6RCQcpBKJ4sL5sYm6hSe0uu5H/fGYeK0rJUl1Oe4SeOxFrbdNDvJbFco4U+MYmpdY0ORJdQT5FOtuoEbHEvZxhjEjz01OSPdzjtyqZl1lC81rBR4Eiw3Ecmx92etYKlUz8viJ91txwNy8i8hXeOKPAKQbHS5vYcI0OZnOYFFHMGNohbb+0lGGqqiyk8l3Sf1ECqrO4bqTBaqFQlJlnbKpBUR04jqIy1RosxQaXL1Oqy7/h1oR36mJ9zOytX0lBOuptcH0jynfg9SH+5z0ytfFBmnAoehN4xiVtZ2ajuNlbsWI9HNP0UNTQKU4g4Vqc0+2VgCUmmFKaN/wCFxQFhptf1h0pjFDbgZrUk9JOXsF2KkH/76xNUMPhxKXZGZfamm1haC48pxKiOBBP6iPFttz7akTDQS6kAOMugHL5eY5EQmV0MoBcLHfkLZ4dlxQcIn04cHYhX5iVpOIWUuBbb+U+w8yv22z5Eag+Ri9TMRVzDtm6iHa1Tb6PJsJhhPmPrH6xjnMOZX++p0y5Iu/xNqNokYr1dpZyz8uJ9gad8ycq7en+nrAMjNVE7MOx/CdPhpYtZWEeoXYJSdouJJMTcs+3MNoFlHOUqbPEKH0+sZ+cxe0gLksHyqZtQJ7ydcURLM6b5vrPkPvHNKpXKFNzklMIYdAUsmdSlJSXEgCyFAGyrm3HhEE7UqriJCZWTZTI0tPspab0RYczpm6DSHx4X9RFfHj+VkzlxyjX4c/wiVXxBIS034qbmTiCr/S8ojuGddkAafYeogS61WcROB+rTTjbJN0oIsLcLJ/qdYKUijSMklPeJ71/++WNug4QWMtyXe+14J2IjjdXPc/hdLD+FSSNzPOnYflVKVTZWUaWhlkZVCyydSr1i3hqRaTQFyzraHWUTLqMqwFAgKO8Q1CcZpUit91QuBZKT9SuUQMVdOG8MyyJxPezL4U6G9ipSjmJJ4WuBeM1yyglvJFLN7QMjjjigYPML2V97CUq4guUqafklXJyNrJSD5pOhH2gVNYcrDd87tPnDymJYJ/aCOGMTIqqnB3XcPti5TmuFJ58IgxRi8pC6bSR3k6s5FLQM2TyTbdXTaCYcW2TpnUf7ledjkmBygoWKHVS9Y0ekfz29n7f/ABEsxLzdLlu9nJmm05snQSzGdavIA2BMGpZvFM9JJMhQ1sJS1rMTrtiSBwSdTf8ArrDOxeRp+I8Vzv8AaNkz00wyHZdEwbpSQqyro20uNLRqhJlJBI07arSJMQPe0VbDuBq3jtSHyyqn0sG4nJsFTj2m6BpcWttZPUx9EyrCZSUaYSolLTSW0k7kAWiR5WRIygC2gHKKxWVHUwT3Z9BsExrSdU5r5qesEIHs/MT1ghDYuVJd0NV8R6mEk+0ITpCVEkgC+5iLvm7X7xH+aE1YTS5tUSiiSMuh1tHBMQGZX2qiZx26iSlGCVU1C1EsLAtlsq1vzKvY3sOQjt7TthvcGKeJcO03FNJXTqux3jSvaQsaLaVwUk8D++x0ggc7DEdL5CSRlda5t2lUWdxFhtpFHKXnG3ku92lY96LEGxvbjfXlzjm9H7OcTzc3Z2VMglKSe+eWBY8AADfWKc5NVXBOJ5+m0qpulMpMKa9k3Q5Y8UbX4H1jW0HtcVo1XpIH/wA8oLfdJP7H0jnNw+OwMPTw9PHrv/aeXRSut+iH0uq1Km1NNExIypmYIHduK48tRooHmOMH5uUbmLLuUPJHsugajy8x5Qbn04e7QKX3MpPIVMNnMw6j2XmFD8psbaa//hjPTreI6QlSZ+jqnUJ2mJA5gscyk6g2hLMQJiLGSTkHT6Wsk2GkjeJID9ELM7OSj6mKlIvKIGkxKtlxtY52FyD5RK07JTCj3UwjMN0ZrKHUHURUf7Q/CHuW6S424n4kvOZCDpwsTFulTqcUS7j1QpcslgKs3rnzHj0jQYZGDOW5R6EfsupH49iWNAnaHAd9CmvUaQmVhx6WQ4ofURv1tvFoy6DYAZQkWCUpsAIGzeD0ZiunVCallcEqWVJHTYwMcwnX1EpFTQtHDM84L+ljEDA7Xq/Va4/aDCVpDRPr/S0aky7Orq0otxUq0B6hiuRlkqTK3mXRoALhP3P9IqN4Fm3LKm59sHjlSV/qbQVpuBqel9JeddmVcEKslPrbWLLMM3zSPzJM3tI7LlhaG/dBqFITuLKsmZnbiTZPtlNsmmuUDzvrGuozQV2qtIeQFJZkipoLHwm2489TB9ttiSZS22lKEpGgSIBy9WpknihdcnH0sS0pKqlyse0p1wkWQkDU2FySNBffeyDPJiA8MbQykADuuLHM6XEB7za2q8KYdW6pw0WQK1ElSu5AuTvA7EtQpeEaJMrpjNNlp3J7hhKEoKzf+EWKrXvGQfxriPGNR/CcISa2A4LKWPmJB0KlK2bGu4187x0jAXZhJYfcTVa27+J1tQBU86c6Glccl9SeGY66aW1hOD8IxDqdipDQ/Td/Vb5MQwWGD5rESGPqnSLN43pj8sqYCHJVbcvlzIJ1uCeAIPPgRDsLKk6X2yyMxSnkKkK3LOLCkqBF1JUoi249pA0039I7PW6NTa7IOSNVlW5mXcFilY1HmDuD5iMJQOx2l0PEUrWJOqzilSz3eIacSkgjXQkWvod47MODgilMkWl7gbLM6Vzm5XLor6boMVIvujSKB0NuUXVOIRxFPZ+YnrBCB7PzE9YIQ2LlBLuhkwhLmZCtiYiRLtI+FtPU6xO58R6w2FA6JuRpokJcIvNaNi+1opdYtIWMoCSIrMGuBKGQaL5CrMx3+NZ+aWoWcqbjijpxdJjfzVNpVZbzuNMvXGjjZ1HqI7JiDCOH8Roy1imMPL4OpuhxJ8lJsY5tXuxEsuKmsI1Zcu6PhYmSfsHE6joQYN5bLRa6iFIZRFYc2wVz6oYJeZX31JmblJuEOnKoHyUB/pBnC/aDU6FNIpuK23npbQB1Qu63yN/rH69dor1SWx1hR0ir05c1LjXxCW86Lfzp2/xRUOKaPVpfw9Xk1ITztmAPkRqD6QmbDmZmSZuYd+U4GEm43ZT9l29h2XqMm3MSrzc1LOAKQpJCgRGFx5h6ZlGZiuYddTLPNpU7OMbNuoSNVAbZgB5X/fNYUxAcJTpMtOJn6A4q7jaFhS5Yn6su9udt+sdenGZauUd1CVh2VnGCjM0r4kLTa6T0MeXlim8LxLXXcZ/bsfVNOWZpa4argLOOamFDvGZVxI3ASUk/r/SNGxUcTTDbTjOF31tugKQsKNlA6g3ttFr/AGOueNJXWB4PNwlz3lr7b2v5/pHSFO0+h01lDz7MpKMIS0gvOBIAACQLncx08Z4nhWhowzQ8n4rHHgWuvqCgufsS+LHV2/s4lrYFTs2kD9IuN0HGT+h/CJRBOuZxxxVvQWMaZvF+HHFZU1uQzcLvBP6mOfYzx9N1eZVRMLocW04e7LrKCp188QgDUDz3PkIVh5MbiZMjYg0dyD+UTsLhYxe6F4wnWaf3ki7V3apOHRxMvZqXa02NiSo76XA19I9wJ2cVXGDiZuYKpKlAgGZWiynBybHHrsPONxgDsdZlw3UsXJQ84QFNyCT7DZve6yPiP5dud464FpQgNspCEJ0SEiwA5CPQNd0m5G6nv/4khlnQUFQw3h+kYWpyZGkyqWWz8at1unmpW5OvpsNIIrdWbhINucNOhudSY99u21oAkn3imBoCZnUk3Bt1iRL54i/mI8Azp1AvEZFt4qgUdAqyHkrG9usV3PiVba8NEImIG0bUa2ins/MT1ghA9n5iesEIfFuUqXdDnPiPWGw5z4j1hsJGyeNkoUKHIQV6DbnFk0oSOUgtQ2Jh4ePGxhi8oNkAm3GGwOUHhDQKnDwIIUBYi1t7xmK/2f4UxAouTlMaamDf38t7pRPnl0V6gxoIUELGxVGMFcTr3YZPs5ncP1NubSD7LMynIsD+YXB+wiDs2rk7hutOYSxAky7iV2YQtQ924faKLjSyr3Hn1jvMtx9I4B2+U9dOxtLVWWAaM5LoXnSde8bNr/bJ9oqaFuMhdDJ/vVLBMbrC67UZpMlT5ibWgrSy0pzIndWUE2H2jkOBsLVHtNrT9ZxBMPilML+G5GcnZtvgkCwuR5cTcaCZ7SZGUwnT5x8h+pzEvfwqb6qGhKj9KbgkcxGp7EamioYJCUy3cLamXcwS2UtnMsqGQncC9t9LRyfAsFJhWyOkbreh+HZNxDw6qKtnsowQqUEuaONvmB9zPfnfNFzC+CMP4RU67SpUeIcJ9+8c7gSfpBOw6QffUSvpFaZdUllbhsSkaCOz1XOalZABmKlUorOu3LlHqPiEMBuArmL6R6DY6QNVonCq0T3D7WkJKiVWJj3OniNYWYHRKYFUnJ+MiGOCxj1IKfaUYYpWYxBuoBqq7wcQvvE+0OUSoWFpuk3h0MS2lKsyRYneDTL0UzPzE9YIQPZ+YnrBCGRcrNLuh60kqNgYbkVyMEbDlCsOUV0nKCUodkVyMOAWEkAHWL9hyhWHKIYiVOqh2RXIwsiuRgjYQrDlE6blfWKHZFcjCyK5GCNhyhWHKJ03KdUqpLgi9xGE7YsGVDGEjSkUlDZmWJhQUp1wIQhtSdVHibFKRpc67cujWHKEAOUXHGWuu0tzrXMcI9jlBouSYrJFVmtPZdSAyk+SOPrfpHQs6WkBplsIQkWSlKbADhYRcsDCsOUE9jncqNICHEkm53iN9rvmii5F+NoK2HIQrDlFCIhGZARRCFtpyISm5Nha8O1glYcoVhyETpFQSACqQ3XkYdnIFgIIWHIQrDlFdIq+r6IcSTvcmPNeUErDkIVhyETpFTq+iGwoJWHIQrDkIvpFTq+ioMg94k20vvBCPLDlDoNjMqW52Yr/2Q=="/>
          <p:cNvSpPr>
            <a:spLocks noChangeAspect="1" noChangeArrowheads="1"/>
          </p:cNvSpPr>
          <p:nvPr/>
        </p:nvSpPr>
        <p:spPr bwMode="auto">
          <a:xfrm>
            <a:off x="1304926" y="-75010"/>
            <a:ext cx="1307306" cy="97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5" name="AutoShape 10" descr="data:image/jpeg;base64,/9j/4AAQSkZJRgABAQAAAQABAAD/2wBDAAkGBwgHBgkIBwgKCgkLDRYPDQwMDRsUFRAWIB0iIiAdHx8kKDQsJCYxJx8fLT0tMTU3Ojo6Iys/RD84QzQ5Ojf/2wBDAQoKCg0MDRoPDxo3JR8lNzc3Nzc3Nzc3Nzc3Nzc3Nzc3Nzc3Nzc3Nzc3Nzc3Nzc3Nzc3Nzc3Nzc3Nzc3Nzc3Nzf/wAARCACLALoDASIAAhEBAxEB/8QAHAAAAQUBAQEAAAAAAAAAAAAABQACAwQGBwEI/8QAQxAAAQIEBAMFBgQDBQgDAAAAAQIDAAQFEQYSITFBUXEHExRhgSIjMjNCkRViobFScsEWU4KS0RckJTZEVGPS4fDx/8QAGgEAAgMBAQAAAAAAAAAAAAAAAgMAAQQFBv/EADARAAEEAAUCAwcFAQEAAAAAAAEAAgMRBBIhMUETUQUiYQYycYGRocFCsdHh8BTx/9oADAMBAAIRAxEAPwDsniV8hC8Sv8sQncx5GOz3WrI3sp/Er/LC8Sv8sQhKjsL9IRBG4IiZj3VZGqbxK/L7R54tV7ezeIYjKLOBxO50IMSz3V5G9lb8Sv8ALC8SvyiCFEs91Mjeyn8SvkPtDkuvK2SIhLjUvLuTT6whppJWtatkpAuSfSOH1DF+KO0itrpOFnHafSm1HvHm7pOS+i3FDUX4JG+vpbczr10SnUDQC7lMz7EoAZyalmAf71wI/cwPOL8OpUUrr1OCk6EeIT/rHO5HskoDaA5WJibqM0qxW4t4pzGwvtrbQ8SYIHs1wUhtX/BSrTfxL1/T24AzxA0SSi6Lzwt+xX6PMhPcVaQcKvhCZhBJ9LwQCrjQpMcbawFgydf7hNFnZbezgmHLetybR7N9lMmllSKJX6nI8UNlzM2k8dBY69YL/piJ3Khw8g4XYiV8AmGlxwfQPvHFJihdp9IZy0fFAn227hCFLGcjo4CL9TETHajjfDvusU4fMwlFgXyyWb8zmSChXpYQwU/3XpZBbuF2wzKhugx54o/wiMLQe2DClZcDMw67TXT/AN4AlBPksEj72jchtl9tLsutK0LAKVoIIUOYPERTmyDcq2lnIThNH+GF4o/wxA42pBsRDYAOPdNDGlWfFH+GF4r8sVVHKLkgAbkxWMw44sdw2S2DqpQteCBceUDgxqKomMysuXeLF4Hs/NT1ghBxkm7QPAB0Qw7mPU6kCPR8WsIi2ojNnF5VotPUrKsjLcWhxAUhQ001EMS4q2qj6CPFK0ISLX3isqDKUyFChawxMShQ4IUrZJh3cnKVLUEgbknaJvoqLgEJxbLuzmDq5Ky4KnnJF4ISNycpsIw3YfKMs4J8Q2lPezEw4XFDc5bAA+kaSq48pkrNOU+gsP16qI0VLyYu2g6/Mc+FIuLHe3KKmBqFOUCTnkzplmm5qYL7clLElEtfdIUdxtsBbWKm8sRBQR6yWEVqFQakwlTwUSrYJEPlJlubZDrebKeCha0SlIIsQCPOGvOty7SnHCEoSNTHJNLop8KK0pPy82VJZWSU7gpIi1FKLyEpIWkoUAUndJ2MexXnWXX2MjL5ZXf4kjUjlEGmyhFrK17s3w7WStwSpkphZuXZU5dfNJ9n9B/WMuzScb9nLomKDNqqlJQczkqEkjLubtm5G97oMdQkJd6WaKH5hT5voSNosmNUWLkj03CQ/DscqGA+0OlYwaDBIlKmjRyTdULm25QfqH6jlGqdYy3KdvKOdYpwVK1hxNQpqxTa00sLanWU2JIt8YHxaaX367QVwBi6annnsO4oShjEEoNwQEzbdvmJ2HUDrpsN7HsnFt37LG5j4jqtRbgdese7RM+3lNwNIhigU1tHVPZ+YnrBCB7PzE9YIQ2LlJl3Q07mECY8O5hQkgEap6USIaKhe9oji1L/AAJBiG9gheSBompYHG56RIpDbSCtZShKRcqOgEY3tOx8nA8rK5JEzU1OBfcXVlQnJluVcfqG2/lHPqbSMTdpbaajiOuhikL1EnIrGx4FOoT/AIrmG9JrRbykW5xoLaYg7V6RJTYpuHWHK5VVLCEsy1wi/H27G9hfa/Ua2FjD+J8XlL+N6iqSkib/AIRIKypUOTigTe/K59I0lIodKwtJBmk09KE7KWBda/NStzBOWfL4Pu1oP5hGZ+KHuxiloZhzWZyrU6n0ygyaZaQlmJRi/wALabXPMnidOMOROMTSlJYdSoo3Ai26hDiCFpChyIvFRphpn5TSGyRrlTa8YZHE7rUwNAUkeKSFJKVAFJ3BFwY9hQlMUbTDTN+5aQi++VIF4khQotWlCiN5JW2pKVFBI0UBqIpy8rMMOlx+fWtCRcpUNLeZiwqRCFDULS4gONqCkHZSTcH1hrxc7tXcpSV20CzYXiiCN1LTztGYxzRXZ2RRVKSruK1TPfSj6NFG26CeRF9Dpr5mDMmqpF2002wGuaSbj9YmqEwxKyMxMTTiW2Wm1KcWTYJFt4ZE4seC1BI0FpBV/B+IZbFeG5Sqy2UFxOV5tJ+U4B7SfQ/paL6xlUQY4Z2AYhMriSaoi1nw0+hTrQWfhcTr9ynf+UR3eYFiD6R15Rlffdc6M0aTGvmJ6wQge181PWCEFFypLuhqviMIAk2EJW56mLEu3pmMJHACaXUFVm5mTpcm7O1KYbl5doZluOKsBGDnu06enXMuDsNzM+wP+smvctq5FAOpG/I+UV6zUWcVY9n6fNNhcjQQjuWVG6XHlfE4occuwHU8dCzqHTYNOJbAFgANoM1GaqypFF1dSdFyftPdxfVZSTqGKWpFtmXWptpEtplK7XuLk/SOMQYZpk7K06UrGGai5KTxT7xC1e7eIJBBFuu9x03jfY8o83WsMOyko2l6aS4laATl23sTpe0ZHCUyinU5qlVJRlJ1tax3MwO7VqonS++/CF4mWQQ5mb3t6I2QsEuV23da/D3aa2mYRTsXyv4ZObCZA9w553+n9R5iOiNuJdQlxtaXEKFwpJuCOd45VOSctPMFibZQ80fpV+4gdTU17CTmfDc14mQvddNmTceeQ8D9vWMLJ4pdD5XfZOfC+PXcfddnX8KukZudcrCX19yizd/ZLYB09Yhwvjuk4hUJVSlSNS2VJTXsLJ/Lf4vTXyjQcdYqVpYdUUTgdQh1MVUisidQA3bQq0Vf0glDFuIQLrWlI5k2j1K0rAKCFJPEG8JNlMJTo8MUqtVqfRZQzVUm2pZnYKcVYqPJI3J8hGCq2LKvWmlqpp/A6QnRyemwEvOC/wBIJskHmeYtBshc7XYIC/WhqVqcS4wpeHiGXlLmZ5Vu7kpYZnVX5jgOsY2dYrmLP+Y3hJ069xTZRW9ts6+J8v2jMnEtFoIWigSi56ZXdT826TdR4kqOp110sNYqSlan6s+p2tVGdlZJXykyQQ2VKvaySojz4k7RtZA4as09Tv8AIJfUjB8+voNvryjDmBXZCYMxQq1MSBOntKIPTMkiJUzuPJFWROJKe9YWyreRcf5kgw6Wo2BVKUuozE+twWKlz5dbzetgD6GCctTOz5oASwo7ynDsucuRbYWWsw8Nd+o38kJDHHyivmqKq/jxaAj8VoqBxUFtXgRXJXEFXSw3XMSsPofmW2ksSzgUAVqtcpGUG2nP0jZfheCG2y5MS9EaTfczCP8A2ijOO9ntMWmYaRIuPNqCm0yZ7xWYai1r/vaCaKNgfZC5o2cfusUuTc7P8eU1x2aDyJZxp5TqW7XbJIUMtzrbNH1M+LpPlHyljN+crEw7WZpkSzVksy7Cz7zu9bX897x9TU5xUxS5V5y2dyXQtVtrlIMFObYCsxblekz8xPWCED2fmI6wQi4uVJd0NXuepi61bL6RSXuepiywu6RCQcpBKJ4sL5sYm6hSe0uu5H/fGYeK0rJUl1Oe4SeOxFrbdNDvJbFco4U+MYmpdY0ORJdQT5FOtuoEbHEvZxhjEjz01OSPdzjtyqZl1lC81rBR4Eiw3Ecmx92etYKlUz8viJ91txwNy8i8hXeOKPAKQbHS5vYcI0OZnOYFFHMGNohbb+0lGGqqiyk8l3Sf1ECqrO4bqTBaqFQlJlnbKpBUR04jqIy1RosxQaXL1Oqy7/h1oR36mJ9zOytX0lBOuptcH0jynfg9SH+5z0ytfFBmnAoehN4xiVtZ2ajuNlbsWI9HNP0UNTQKU4g4Vqc0+2VgCUmmFKaN/wCFxQFhptf1h0pjFDbgZrUk9JOXsF2KkH/76xNUMPhxKXZGZfamm1haC48pxKiOBBP6iPFttz7akTDQS6kAOMugHL5eY5EQmV0MoBcLHfkLZ4dlxQcIn04cHYhX5iVpOIWUuBbb+U+w8yv22z5Eag+Ri9TMRVzDtm6iHa1Tb6PJsJhhPmPrH6xjnMOZX++p0y5Iu/xNqNokYr1dpZyz8uJ9gad8ycq7en+nrAMjNVE7MOx/CdPhpYtZWEeoXYJSdouJJMTcs+3MNoFlHOUqbPEKH0+sZ+cxe0gLksHyqZtQJ7ydcURLM6b5vrPkPvHNKpXKFNzklMIYdAUsmdSlJSXEgCyFAGyrm3HhEE7UqriJCZWTZTI0tPspab0RYczpm6DSHx4X9RFfHj+VkzlxyjX4c/wiVXxBIS034qbmTiCr/S8ojuGddkAafYeogS61WcROB+rTTjbJN0oIsLcLJ/qdYKUijSMklPeJ71/++WNug4QWMtyXe+14J2IjjdXPc/hdLD+FSSNzPOnYflVKVTZWUaWhlkZVCyydSr1i3hqRaTQFyzraHWUTLqMqwFAgKO8Q1CcZpUit91QuBZKT9SuUQMVdOG8MyyJxPezL4U6G9ipSjmJJ4WuBeM1yyglvJFLN7QMjjjigYPML2V97CUq4guUqafklXJyNrJSD5pOhH2gVNYcrDd87tPnDymJYJ/aCOGMTIqqnB3XcPti5TmuFJ58IgxRi8pC6bSR3k6s5FLQM2TyTbdXTaCYcW2TpnUf7ledjkmBygoWKHVS9Y0ekfz29n7f/ABEsxLzdLlu9nJmm05snQSzGdavIA2BMGpZvFM9JJMhQ1sJS1rMTrtiSBwSdTf8ArrDOxeRp+I8Vzv8AaNkz00wyHZdEwbpSQqyro20uNLRqhJlJBI07arSJMQPe0VbDuBq3jtSHyyqn0sG4nJsFTj2m6BpcWttZPUx9EyrCZSUaYSolLTSW0k7kAWiR5WRIygC2gHKKxWVHUwT3Z9BsExrSdU5r5qesEIHs/MT1ghDYuVJd0NV8R6mEk+0ITpCVEkgC+5iLvm7X7xH+aE1YTS5tUSiiSMuh1tHBMQGZX2qiZx26iSlGCVU1C1EsLAtlsq1vzKvY3sOQjt7TthvcGKeJcO03FNJXTqux3jSvaQsaLaVwUk8D++x0ggc7DEdL5CSRlda5t2lUWdxFhtpFHKXnG3ku92lY96LEGxvbjfXlzjm9H7OcTzc3Z2VMglKSe+eWBY8AADfWKc5NVXBOJ5+m0qpulMpMKa9k3Q5Y8UbX4H1jW0HtcVo1XpIH/wA8oLfdJP7H0jnNw+OwMPTw9PHrv/aeXRSut+iH0uq1Km1NNExIypmYIHduK48tRooHmOMH5uUbmLLuUPJHsugajy8x5Qbn04e7QKX3MpPIVMNnMw6j2XmFD8psbaa//hjPTreI6QlSZ+jqnUJ2mJA5gscyk6g2hLMQJiLGSTkHT6Wsk2GkjeJID9ELM7OSj6mKlIvKIGkxKtlxtY52FyD5RK07JTCj3UwjMN0ZrKHUHURUf7Q/CHuW6S424n4kvOZCDpwsTFulTqcUS7j1QpcslgKs3rnzHj0jQYZGDOW5R6EfsupH49iWNAnaHAd9CmvUaQmVhx6WQ4ofURv1tvFoy6DYAZQkWCUpsAIGzeD0ZiunVCallcEqWVJHTYwMcwnX1EpFTQtHDM84L+ljEDA7Xq/Va4/aDCVpDRPr/S0aky7Orq0otxUq0B6hiuRlkqTK3mXRoALhP3P9IqN4Fm3LKm59sHjlSV/qbQVpuBqel9JeddmVcEKslPrbWLLMM3zSPzJM3tI7LlhaG/dBqFITuLKsmZnbiTZPtlNsmmuUDzvrGuozQV2qtIeQFJZkipoLHwm2489TB9ttiSZS22lKEpGgSIBy9WpknihdcnH0sS0pKqlyse0p1wkWQkDU2FySNBffeyDPJiA8MbQykADuuLHM6XEB7za2q8KYdW6pw0WQK1ElSu5AuTvA7EtQpeEaJMrpjNNlp3J7hhKEoKzf+EWKrXvGQfxriPGNR/CcISa2A4LKWPmJB0KlK2bGu4187x0jAXZhJYfcTVa27+J1tQBU86c6Glccl9SeGY66aW1hOD8IxDqdipDQ/Td/Vb5MQwWGD5rESGPqnSLN43pj8sqYCHJVbcvlzIJ1uCeAIPPgRDsLKk6X2yyMxSnkKkK3LOLCkqBF1JUoi249pA0039I7PW6NTa7IOSNVlW5mXcFilY1HmDuD5iMJQOx2l0PEUrWJOqzilSz3eIacSkgjXQkWvod47MODgilMkWl7gbLM6Vzm5XLor6boMVIvujSKB0NuUXVOIRxFPZ+YnrBCB7PzE9YIQ2LlBLuhkwhLmZCtiYiRLtI+FtPU6xO58R6w2FA6JuRpokJcIvNaNi+1opdYtIWMoCSIrMGuBKGQaL5CrMx3+NZ+aWoWcqbjijpxdJjfzVNpVZbzuNMvXGjjZ1HqI7JiDCOH8Roy1imMPL4OpuhxJ8lJsY5tXuxEsuKmsI1Zcu6PhYmSfsHE6joQYN5bLRa6iFIZRFYc2wVz6oYJeZX31JmblJuEOnKoHyUB/pBnC/aDU6FNIpuK23npbQB1Qu63yN/rH69dor1SWx1hR0ir05c1LjXxCW86Lfzp2/xRUOKaPVpfw9Xk1ITztmAPkRqD6QmbDmZmSZuYd+U4GEm43ZT9l29h2XqMm3MSrzc1LOAKQpJCgRGFx5h6ZlGZiuYddTLPNpU7OMbNuoSNVAbZgB5X/fNYUxAcJTpMtOJn6A4q7jaFhS5Yn6su9udt+sdenGZauUd1CVh2VnGCjM0r4kLTa6T0MeXlim8LxLXXcZ/bsfVNOWZpa4argLOOamFDvGZVxI3ASUk/r/SNGxUcTTDbTjOF31tugKQsKNlA6g3ttFr/AGOueNJXWB4PNwlz3lr7b2v5/pHSFO0+h01lDz7MpKMIS0gvOBIAACQLncx08Z4nhWhowzQ8n4rHHgWuvqCgufsS+LHV2/s4lrYFTs2kD9IuN0HGT+h/CJRBOuZxxxVvQWMaZvF+HHFZU1uQzcLvBP6mOfYzx9N1eZVRMLocW04e7LrKCp188QgDUDz3PkIVh5MbiZMjYg0dyD+UTsLhYxe6F4wnWaf3ki7V3apOHRxMvZqXa02NiSo76XA19I9wJ2cVXGDiZuYKpKlAgGZWiynBybHHrsPONxgDsdZlw3UsXJQ84QFNyCT7DZve6yPiP5dud464FpQgNspCEJ0SEiwA5CPQNd0m5G6nv/4khlnQUFQw3h+kYWpyZGkyqWWz8at1unmpW5OvpsNIIrdWbhINucNOhudSY99u21oAkn3imBoCZnUk3Bt1iRL54i/mI8Azp1AvEZFt4qgUdAqyHkrG9usV3PiVba8NEImIG0bUa2ins/MT1ghA9n5iesEIfFuUqXdDnPiPWGw5z4j1hsJGyeNkoUKHIQV6DbnFk0oSOUgtQ2Jh4ePGxhi8oNkAm3GGwOUHhDQKnDwIIUBYi1t7xmK/2f4UxAouTlMaamDf38t7pRPnl0V6gxoIUELGxVGMFcTr3YZPs5ncP1NubSD7LMynIsD+YXB+wiDs2rk7hutOYSxAky7iV2YQtQ924faKLjSyr3Hn1jvMtx9I4B2+U9dOxtLVWWAaM5LoXnSde8bNr/bJ9oqaFuMhdDJ/vVLBMbrC67UZpMlT5ibWgrSy0pzIndWUE2H2jkOBsLVHtNrT9ZxBMPilML+G5GcnZtvgkCwuR5cTcaCZ7SZGUwnT5x8h+pzEvfwqb6qGhKj9KbgkcxGp7EamioYJCUy3cLamXcwS2UtnMsqGQncC9t9LRyfAsFJhWyOkbreh+HZNxDw6qKtnsowQqUEuaONvmB9zPfnfNFzC+CMP4RU67SpUeIcJ9+8c7gSfpBOw6QffUSvpFaZdUllbhsSkaCOz1XOalZABmKlUorOu3LlHqPiEMBuArmL6R6DY6QNVonCq0T3D7WkJKiVWJj3OniNYWYHRKYFUnJ+MiGOCxj1IKfaUYYpWYxBuoBqq7wcQvvE+0OUSoWFpuk3h0MS2lKsyRYneDTL0UzPzE9YIQPZ+YnrBCGRcrNLuh60kqNgYbkVyMEbDlCsOUV0nKCUodkVyMOAWEkAHWL9hyhWHKIYiVOqh2RXIwsiuRgjYQrDlE6blfWKHZFcjCyK5GCNhyhWHKJ03KdUqpLgi9xGE7YsGVDGEjSkUlDZmWJhQUp1wIQhtSdVHibFKRpc67cujWHKEAOUXHGWuu0tzrXMcI9jlBouSYrJFVmtPZdSAyk+SOPrfpHQs6WkBplsIQkWSlKbADhYRcsDCsOUE9jncqNICHEkm53iN9rvmii5F+NoK2HIQrDlFCIhGZARRCFtpyISm5Nha8O1glYcoVhyETpFQSACqQ3XkYdnIFgIIWHIQrDlFdIq+r6IcSTvcmPNeUErDkIVhyETpFTq+iGwoJWHIQrDkIvpFTq+ioMg94k20vvBCPLDlDoNjMqW52Yr/2Q=="/>
          <p:cNvSpPr>
            <a:spLocks noChangeAspect="1" noChangeArrowheads="1"/>
          </p:cNvSpPr>
          <p:nvPr/>
        </p:nvSpPr>
        <p:spPr bwMode="auto">
          <a:xfrm>
            <a:off x="1419226" y="39290"/>
            <a:ext cx="1307306" cy="97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035" name="Picture 11" descr="C:\Users\mmerkkil\AppData\Local\Microsoft\Windows\Temporary Internet Files\Content.IE5\00ZAINIV\MC90023335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507" y="2713059"/>
            <a:ext cx="464282" cy="399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mmerkkil\AppData\Local\Microsoft\Windows\Temporary Internet Files\Content.IE5\00ZAINIV\MC900441734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703" y="3350510"/>
            <a:ext cx="425093" cy="4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071280" y="295956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/>
              <a:t>zzz</a:t>
            </a:r>
            <a:r>
              <a:rPr lang="fi-FI" dirty="0"/>
              <a:t>…</a:t>
            </a:r>
          </a:p>
        </p:txBody>
      </p:sp>
      <p:cxnSp>
        <p:nvCxnSpPr>
          <p:cNvPr id="24" name="Straight Arrow Connector 23"/>
          <p:cNvCxnSpPr>
            <a:stCxn id="134" idx="2"/>
            <a:endCxn id="1026" idx="3"/>
          </p:cNvCxnSpPr>
          <p:nvPr/>
        </p:nvCxnSpPr>
        <p:spPr bwMode="auto">
          <a:xfrm flipH="1" flipV="1">
            <a:off x="1844278" y="3200337"/>
            <a:ext cx="1336953" cy="5752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119" idx="2"/>
            <a:endCxn id="1026" idx="3"/>
          </p:cNvCxnSpPr>
          <p:nvPr/>
        </p:nvCxnSpPr>
        <p:spPr bwMode="auto">
          <a:xfrm flipH="1">
            <a:off x="1844279" y="2371447"/>
            <a:ext cx="2896691" cy="8288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sp>
        <p:nvSpPr>
          <p:cNvPr id="27" name="AutoShape 14" descr="data:image/jpeg;base64,/9j/4AAQSkZJRgABAQAAAQABAAD/2wBDAAkGBwgHBgkIBwgKCgkLDRYPDQwMDRsUFRAWIB0iIiAdHx8kKDQsJCYxJx8fLT0tMTU3Ojo6Iys/RD84QzQ5Ojf/2wBDAQoKCg0MDRoPDxo3JR8lNzc3Nzc3Nzc3Nzc3Nzc3Nzc3Nzc3Nzc3Nzc3Nzc3Nzc3Nzc3Nzc3Nzc3Nzc3Nzc3Nzf/wAARCAB5ANcDASIAAhEBAxEB/8QAGwABAAIDAQEAAAAAAAAAAAAAAAEGAwQFAgf/xAA0EAACAgIBAwEGBQMDBQAAAAAAAQIDBBEFBhIhMQcTQVFhcRQiI4GhMmKRFkJTcsHR4fH/xAAZAQEAAwEBAAAAAAAAAAAAAAAAAgMEAQX/xAArEQEAAgIBAwMCBQUAAAAAAAAAAQIDERIEMUETIVEicRQyYYHBBSORsdH/2gAMAwEAAhEDEQA/APuIAAAAAAAAAAAAAAAAAAAAAAAAAAAAAAAAAAAAAAAAAAAAAAAAAAAAAAAAAAAAAAAAAAAAAAAAAAAAAAAABD9AGxsrPN8/kvkYcPwkIWZ8/M7J/wBNKXq2ZKulo2x7uS5LPyrn6y9/KEV9op+Cz0+MRN51tDlvssTegmUvneD5DiMOzP4Pk83dMe541k3Yp/b18/dMsPTlnJ28TTZzNddeXLblGv4L4b+vzF6RFeVbb/27EzvUw6gI2gpJ/ErSSBsjaAkEbG0BJ4nNQTlJqKXxZ62jh9YUVW8DmW2QUp01SnW3/tevUjaeMTKGS3Ck2+HYqvrtk1XZCWvVRaejKUz2Wwj/AKftv1+pZlWd8vi9PSLl3L5nMduVYlzFfnSLfKQR3IbJrEgAAAAAAAAAAAABgzr/AMNh33/8dcpf4WzOYculZOLdRL0sg4P91o7Gt+7k9lH9mi/FZXL51r7rnZGHc/XWu5/yy/I+Xez/AJB8Rz+VxWanXK5+78/CyG/H7r0/9n0/e14NXXV45p+J1pVgndEsxZF9eLRO616hCLlJ/JHE5vleZ4+GRk1cfjPCog5Ssne+5r6RSK9bz+b1D0dy+Z7muqFEkoqvbk1HTk3v6Ge2O0Y5yR2aMPG+WuOfLr8dk8j1LG3KpzZ4GArJQpVEU7J9r02209eU14OVzvMcx0dm408nIlyXHXy7e6yKU468tbXx15Xz0/Q3fZZlwyOlYUxknPHutjJfLc3JfxJE+1dVLo6+yySi4WwlF/Xf/wBM+vo35enSK0630L1+netfzvusMuVx3xlfIVTU6La1ZXJekk1tM18erPzao325csfvW4VVwX5U/TbfxKpxlORX7PuHhbGUXOh+H40peY/wy8cdfHIwKLY+kq0/t4Mtcnq9RbHftERr9+7JlxxiruvzMf4cuvlL8LOWJyDTTaUbda9fR/YczzNtXJY/E8cq3m5HlzsTca46b3pevp6HP69X6VCq37+z9OGvVtta/k53VVebw3VGJzsaZ3YiUVa64tuD04yTX200Xf0uLWzZcV53Ffy7+3ZV1URGOmSvnv8As2uqsrqHgsWOXVnxyMdyUZv3MYutv0f2+Bs5N88roPMzJZs8tX40pxnKCj2rXppfIxdT83hcrwksHi5fjMrN1GmqCe153t/JLRkyOMlwvs6yMCyanZTiz75L0cm3J/y2eh1Ex+G+qNW9/HhgyflvqfbUsHsyuhT0hbdY9QryLpSfySZt8fdn9SQty451mBgqcoVRoiu+Wnpyba+Zwek422ezHklQnKzuyGor1lrzr+CegK8LnuIliZWVfJ4lkm8aNzjCcZNtNpf1L1XnxtHn45+mtf0el0GGPwPreY1H2jTZ4XqLNo6ufBWXy5TGfj8VXHfuXra7mvH0f3T+19j6+TBh4eLhUxpxKK6a4rSjXFJGwjRWNQjny1yW5VjX8/qkAHVIAAAAAAAAAABD9CQBUer+jK+bsWZh3LGz0tOTX5LEvTu1539V/Jp8XndacXBY/I8RDkIR8Rtpvj3a+rfr/hF6IaRdHUW4RS3vEfPhDhG9wqfK39Qcxxl2FRwkcb8RBwlZlZMfyJ/FKO9mx0V07fwHD24ebdVfO22U5dkX26aS15+xZEiSM5ZmnCPaHYrqdqRT0Zn8Fydub0rn1U1XP9TDy4Odevgk001rb18tmzldL8hz2RRPqfMx7MXHs95DDxIShCb+He5NuWv2RbgVREQ1W6nJadzPv8+Wrl4NOXiSxbY/pSWtLxr5aORhcZy/Fd1OHkY+Rjt7ir+6Mo/4LCCq+ClrRee8eVdclq14+HEx+Gss5CHIcpbC7IrWqq61qFf/AJZ4z+oqas98dg412dmJblXVpRgv7pPwjuSPmXCcoukOoM/H6ghOuGTLcMrtbjLTenv5Pf7M1dN09ONuPePHypy5LTMbRzeD1FxvLz6ix8KqqK8yrhb71x8ae1pfl8fAs+NmR6z6VvjiWRxrLk6be+PeoP4/Fb2ntP6ma/rDg3U1i5kc21r8lGMveTk/lpf9zx0Hw1/EcXa8uEar8q+V0qovxWn4Uf2Rfmt6mL+5Gpj2j7K4pG9R7xLz0l05yHT1X4SfJU5GG5Sm4fh+2Xc/rv0/Y43Jez/MxuWfJ9LcmsGyUnKVNibgt+qWvg/XT2fQCTFwjWmrp81+njWOdQrnDcd1ErYWc5y1FkIaapxaexSf90n5f7aLEiQSiNI3tNp3P/AABEAAAAAAAAAAAAAAAAAAAAAAAAPFlNdse22EZx+Uo7R7AGKnGopb9zTXX/0wSMoAAAAAAA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190626" y="-132160"/>
            <a:ext cx="1535906" cy="864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8" name="AutoShape 16" descr="data:image/jpeg;base64,/9j/4AAQSkZJRgABAQAAAQABAAD/2wBDAAkGBwgHBgkIBwgKCgkLDRYPDQwMDRsUFRAWIB0iIiAdHx8kKDQsJCYxJx8fLT0tMTU3Ojo6Iys/RD84QzQ5Ojf/2wBDAQoKCg0MDRoPDxo3JR8lNzc3Nzc3Nzc3Nzc3Nzc3Nzc3Nzc3Nzc3Nzc3Nzc3Nzc3Nzc3Nzc3Nzc3Nzc3Nzc3Nzf/wAARCAB5ANcDASIAAhEBAxEB/8QAGwABAAIDAQEAAAAAAAAAAAAAAAEGAwQFAgf/xAA0EAACAgIBAwEGBQMDBQAAAAAAAQIDBBEFBhIhMQcTQVFhcRQiI4GhMmKRFkJTcsHR4fH/xAAZAQEAAwEBAAAAAAAAAAAAAAAAAgMEAQX/xAArEQEAAgIBAwMCBQUAAAAAAAAAAQIDERIEMUETIVEicRQyYYHBBSORsdH/2gAMAwEAAhEDEQA/APuIAAAAAAAAAAAAAAAAAAAAAAAAAAAAAAAAAAAAAAAAAAAAAAAAAAAAAAAAAAAAAAAAAAAAAAAAAAAAAAAABD9AGxsrPN8/kvkYcPwkIWZ8/M7J/wBNKXq2ZKulo2x7uS5LPyrn6y9/KEV9op+Cz0+MRN51tDlvssTegmUvneD5DiMOzP4Pk83dMe541k3Yp/b18/dMsPTlnJ28TTZzNddeXLblGv4L4b+vzF6RFeVbb/27EzvUw6gI2gpJ/ErSSBsjaAkEbG0BJ4nNQTlJqKXxZ62jh9YUVW8DmW2QUp01SnW3/tevUjaeMTKGS3Ck2+HYqvrtk1XZCWvVRaejKUz2Wwj/AKftv1+pZlWd8vi9PSLl3L5nMduVYlzFfnSLfKQR3IbJrEgAAAAAAAAAAAABgzr/AMNh33/8dcpf4WzOYculZOLdRL0sg4P91o7Gt+7k9lH9mi/FZXL51r7rnZGHc/XWu5/yy/I+Xez/AJB8Rz+VxWanXK5+78/CyG/H7r0/9n0/e14NXXV45p+J1pVgndEsxZF9eLRO616hCLlJ/JHE5vleZ4+GRk1cfjPCog5Ssne+5r6RSK9bz+b1D0dy+Z7muqFEkoqvbk1HTk3v6Ge2O0Y5yR2aMPG+WuOfLr8dk8j1LG3KpzZ4GArJQpVEU7J9r02209eU14OVzvMcx0dm408nIlyXHXy7e6yKU468tbXx15Xz0/Q3fZZlwyOlYUxknPHutjJfLc3JfxJE+1dVLo6+yySi4WwlF/Xf/wBM+vo35enSK0630L1+netfzvusMuVx3xlfIVTU6La1ZXJekk1tM18erPzao325csfvW4VVwX5U/TbfxKpxlORX7PuHhbGUXOh+H40peY/wy8cdfHIwKLY+kq0/t4Mtcnq9RbHftERr9+7JlxxiruvzMf4cuvlL8LOWJyDTTaUbda9fR/YczzNtXJY/E8cq3m5HlzsTca46b3pevp6HP69X6VCq37+z9OGvVtta/k53VVebw3VGJzsaZ3YiUVa64tuD04yTX200Xf0uLWzZcV53Ffy7+3ZV1URGOmSvnv8As2uqsrqHgsWOXVnxyMdyUZv3MYutv0f2+Bs5N88roPMzJZs8tX40pxnKCj2rXppfIxdT83hcrwksHi5fjMrN1GmqCe153t/JLRkyOMlwvs6yMCyanZTiz75L0cm3J/y2eh1Ex+G+qNW9/HhgyflvqfbUsHsyuhT0hbdY9QryLpSfySZt8fdn9SQty451mBgqcoVRoiu+Wnpyba+Zwek422ezHklQnKzuyGor1lrzr+CegK8LnuIliZWVfJ4lkm8aNzjCcZNtNpf1L1XnxtHn45+mtf0el0GGPwPreY1H2jTZ4XqLNo6ufBWXy5TGfj8VXHfuXra7mvH0f3T+19j6+TBh4eLhUxpxKK6a4rSjXFJGwjRWNQjny1yW5VjX8/qkAHVIAAAAAAAAAABD9CQBUer+jK+bsWZh3LGz0tOTX5LEvTu1539V/Jp8XndacXBY/I8RDkIR8Rtpvj3a+rfr/hF6IaRdHUW4RS3vEfPhDhG9wqfK39Qcxxl2FRwkcb8RBwlZlZMfyJ/FKO9mx0V07fwHD24ebdVfO22U5dkX26aS15+xZEiSM5ZmnCPaHYrqdqRT0Zn8Fydub0rn1U1XP9TDy4Odevgk001rb18tmzldL8hz2RRPqfMx7MXHs95DDxIShCb+He5NuWv2RbgVREQ1W6nJadzPv8+Wrl4NOXiSxbY/pSWtLxr5aORhcZy/Fd1OHkY+Rjt7ir+6Mo/4LCCq+ClrRee8eVdclq14+HEx+Gss5CHIcpbC7IrWqq61qFf/AJZ4z+oqas98dg412dmJblXVpRgv7pPwjuSPmXCcoukOoM/H6ghOuGTLcMrtbjLTenv5Pf7M1dN09ONuPePHypy5LTMbRzeD1FxvLz6ix8KqqK8yrhb71x8ae1pfl8fAs+NmR6z6VvjiWRxrLk6be+PeoP4/Fb2ntP6ma/rDg3U1i5kc21r8lGMveTk/lpf9zx0Hw1/EcXa8uEar8q+V0qovxWn4Uf2Rfmt6mL+5Gpj2j7K4pG9R7xLz0l05yHT1X4SfJU5GG5Sm4fh+2Xc/rv0/Y43Jez/MxuWfJ9LcmsGyUnKVNibgt+qWvg/XT2fQCTFwjWmrp81+njWOdQrnDcd1ErYWc5y1FkIaapxaexSf90n5f7aLEiQSiNI3tNp3P/AABEAAAAAAAAAAAAAAAAAAAAAAAAPFlNdse22EZx+Uo7R7AGKnGopb9zTXX/0wSMoAAAAAAAAAAAAAAAAAAAAAAAAAAAAAAAAAAAAAAAAAAAAAAAAAAAAAAAAAAAAAAAAAAAAAAAAAAAAAAAAAAAAAAAAAH//Z"/>
          <p:cNvSpPr>
            <a:spLocks noChangeAspect="1" noChangeArrowheads="1"/>
          </p:cNvSpPr>
          <p:nvPr/>
        </p:nvSpPr>
        <p:spPr bwMode="auto">
          <a:xfrm>
            <a:off x="1304926" y="-17860"/>
            <a:ext cx="1535906" cy="864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59" t="27080" r="14804" b="28282"/>
          <a:stretch/>
        </p:blipFill>
        <p:spPr>
          <a:xfrm>
            <a:off x="6602051" y="1437727"/>
            <a:ext cx="1032254" cy="365999"/>
          </a:xfrm>
          <a:prstGeom prst="rect">
            <a:avLst/>
          </a:prstGeom>
        </p:spPr>
      </p:pic>
      <p:cxnSp>
        <p:nvCxnSpPr>
          <p:cNvPr id="31" name="Straight Arrow Connector 30"/>
          <p:cNvCxnSpPr>
            <a:stCxn id="139" idx="7"/>
            <a:endCxn id="29" idx="2"/>
          </p:cNvCxnSpPr>
          <p:nvPr/>
        </p:nvCxnSpPr>
        <p:spPr bwMode="auto">
          <a:xfrm flipV="1">
            <a:off x="5936989" y="1803725"/>
            <a:ext cx="1181189" cy="18955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>
            <a:stCxn id="137" idx="7"/>
            <a:endCxn id="29" idx="2"/>
          </p:cNvCxnSpPr>
          <p:nvPr/>
        </p:nvCxnSpPr>
        <p:spPr bwMode="auto">
          <a:xfrm flipV="1">
            <a:off x="4925357" y="1803725"/>
            <a:ext cx="2192820" cy="18955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>
            <a:stCxn id="20" idx="7"/>
            <a:endCxn id="29" idx="1"/>
          </p:cNvCxnSpPr>
          <p:nvPr/>
        </p:nvCxnSpPr>
        <p:spPr bwMode="auto">
          <a:xfrm flipV="1">
            <a:off x="3359332" y="1620726"/>
            <a:ext cx="3242719" cy="2302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</p:cxnSp>
      <p:pic>
        <p:nvPicPr>
          <p:cNvPr id="1041" name="Picture 17" descr="C:\Users\mmerkkil\AppData\Local\Microsoft\Windows\Temporary Internet Files\Content.IE5\00ZAINIV\MP900443418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557" y="342901"/>
            <a:ext cx="719853" cy="47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mmerkkil\AppData\Local\Microsoft\Windows\Temporary Internet Files\Content.IE5\IL0WEEY9\MC90028627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229" y="337405"/>
            <a:ext cx="708355" cy="47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mmerkkil\AppData\Local\Microsoft\Windows\Temporary Internet Files\Content.IE5\00ZAINIV\MP900439527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26000" y="337754"/>
            <a:ext cx="338948" cy="45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:\Users\mmerkkil\AppData\Local\Microsoft\Windows\Temporary Internet Files\Content.IE5\IL0WEEY9\MP900216057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948" y="327841"/>
            <a:ext cx="697768" cy="46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C:\Users\mmerkkil\AppData\Local\Microsoft\Windows\Temporary Internet Files\Content.IE5\00ZAINIV\MP900443486[1]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716" y="343815"/>
            <a:ext cx="676622" cy="46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C:\Users\mmerkkil\AppData\Local\Microsoft\Windows\Temporary Internet Files\Content.IE5\IL0WEEY9\MP900341622[1]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870" y="343816"/>
            <a:ext cx="317933" cy="445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C:\Users\mmerkkil\AppData\Local\Microsoft\Windows\Temporary Internet Files\Content.IE5\IL0WEEY9\MC900216584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927" y="338122"/>
            <a:ext cx="575630" cy="480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C:\Users\mmerkkil\AppData\Local\Microsoft\Windows\Temporary Internet Files\Content.IE5\IL0WEEY9\MP900402479[1]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623" y="337404"/>
            <a:ext cx="658019" cy="438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17" descr="C:\Users\mmerkkil\AppData\Local\Microsoft\Windows\Temporary Internet Files\Content.IE5\00ZAINIV\MP900443418[1]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154" y="2629462"/>
            <a:ext cx="269976" cy="179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18" descr="C:\Users\mmerkkil\AppData\Local\Microsoft\Windows\Temporary Internet Files\Content.IE5\IL0WEEY9\MC90028627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710" y="2576329"/>
            <a:ext cx="312536" cy="20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19" descr="C:\Users\mmerkkil\AppData\Local\Microsoft\Windows\Temporary Internet Files\Content.IE5\00ZAINIV\MP900439527[1]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32783" y="1683871"/>
            <a:ext cx="179901" cy="23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20" descr="C:\Users\mmerkkil\AppData\Local\Microsoft\Windows\Temporary Internet Files\Content.IE5\IL0WEEY9\MP900216057[1]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474" y="2140674"/>
            <a:ext cx="348884" cy="230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21" descr="C:\Users\mmerkkil\AppData\Local\Microsoft\Windows\Temporary Internet Files\Content.IE5\00ZAINIV\MP900443486[1]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323" y="1635921"/>
            <a:ext cx="291950" cy="19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23" descr="C:\Users\mmerkkil\AppData\Local\Microsoft\Windows\Temporary Internet Files\Content.IE5\IL0WEEY9\MP900341622[1]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660" y="2970001"/>
            <a:ext cx="166061" cy="23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24" descr="C:\Users\mmerkkil\AppData\Local\Microsoft\Windows\Temporary Internet Files\Content.IE5\IL0WEEY9\MC900216584[1]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7092" y="1621315"/>
            <a:ext cx="287815" cy="240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26" descr="C:\Users\mmerkkil\AppData\Local\Microsoft\Windows\Temporary Internet Files\Content.IE5\IL0WEEY9\MP900402479[1].jp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981" y="3977624"/>
            <a:ext cx="301654" cy="20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64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17026" y="638408"/>
            <a:ext cx="1608826" cy="2351001"/>
            <a:chOff x="1140903" y="819574"/>
            <a:chExt cx="1608826" cy="2351001"/>
          </a:xfrm>
        </p:grpSpPr>
        <p:sp>
          <p:nvSpPr>
            <p:cNvPr id="8" name="Smiley Face 7"/>
            <p:cNvSpPr/>
            <p:nvPr/>
          </p:nvSpPr>
          <p:spPr bwMode="auto">
            <a:xfrm>
              <a:off x="1696737" y="2636590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9" name="Smiley Face 8"/>
            <p:cNvSpPr/>
            <p:nvPr/>
          </p:nvSpPr>
          <p:spPr bwMode="auto">
            <a:xfrm>
              <a:off x="1336697" y="2636590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0" name="Smiley Face 9"/>
            <p:cNvSpPr/>
            <p:nvPr/>
          </p:nvSpPr>
          <p:spPr bwMode="auto">
            <a:xfrm>
              <a:off x="2056777" y="2636590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1" name="Smiley Face 10"/>
            <p:cNvSpPr/>
            <p:nvPr/>
          </p:nvSpPr>
          <p:spPr bwMode="auto">
            <a:xfrm>
              <a:off x="1336697" y="2283505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2" name="Smiley Face 11"/>
            <p:cNvSpPr/>
            <p:nvPr/>
          </p:nvSpPr>
          <p:spPr bwMode="auto">
            <a:xfrm>
              <a:off x="1696737" y="2283568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3" name="Smiley Face 12"/>
            <p:cNvSpPr/>
            <p:nvPr/>
          </p:nvSpPr>
          <p:spPr bwMode="auto">
            <a:xfrm>
              <a:off x="2056777" y="2283505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4" name="Smiley Face 13"/>
            <p:cNvSpPr/>
            <p:nvPr/>
          </p:nvSpPr>
          <p:spPr bwMode="auto">
            <a:xfrm>
              <a:off x="1336697" y="1937184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5" name="Smiley Face 14"/>
            <p:cNvSpPr/>
            <p:nvPr/>
          </p:nvSpPr>
          <p:spPr bwMode="auto">
            <a:xfrm>
              <a:off x="1696737" y="1947093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7" name="Smiley Face 16"/>
            <p:cNvSpPr/>
            <p:nvPr/>
          </p:nvSpPr>
          <p:spPr bwMode="auto">
            <a:xfrm>
              <a:off x="2056777" y="1954048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2" name="Smiley Face 21"/>
            <p:cNvSpPr/>
            <p:nvPr/>
          </p:nvSpPr>
          <p:spPr bwMode="auto">
            <a:xfrm>
              <a:off x="1696737" y="1393414"/>
              <a:ext cx="360040" cy="360040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24" name="Straight Arrow Connector 23"/>
            <p:cNvCxnSpPr>
              <a:endCxn id="17" idx="0"/>
            </p:cNvCxnSpPr>
            <p:nvPr/>
          </p:nvCxnSpPr>
          <p:spPr bwMode="auto">
            <a:xfrm>
              <a:off x="1996770" y="1753454"/>
              <a:ext cx="180020" cy="20059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6" name="Straight Arrow Connector 25"/>
            <p:cNvCxnSpPr>
              <a:endCxn id="14" idx="7"/>
            </p:cNvCxnSpPr>
            <p:nvPr/>
          </p:nvCxnSpPr>
          <p:spPr bwMode="auto">
            <a:xfrm flipH="1">
              <a:off x="1541573" y="1753453"/>
              <a:ext cx="215171" cy="21888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9" name="Straight Arrow Connector 28"/>
            <p:cNvCxnSpPr>
              <a:stCxn id="22" idx="4"/>
              <a:endCxn id="44" idx="1"/>
            </p:cNvCxnSpPr>
            <p:nvPr/>
          </p:nvCxnSpPr>
          <p:spPr bwMode="auto">
            <a:xfrm>
              <a:off x="1876757" y="1753454"/>
              <a:ext cx="215171" cy="121224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42" name="Smiley Face 41"/>
            <p:cNvSpPr/>
            <p:nvPr/>
          </p:nvSpPr>
          <p:spPr bwMode="auto">
            <a:xfrm>
              <a:off x="1696737" y="2930548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3" name="Smiley Face 42"/>
            <p:cNvSpPr/>
            <p:nvPr/>
          </p:nvSpPr>
          <p:spPr bwMode="auto">
            <a:xfrm>
              <a:off x="1336697" y="2930548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4" name="Smiley Face 43"/>
            <p:cNvSpPr/>
            <p:nvPr/>
          </p:nvSpPr>
          <p:spPr bwMode="auto">
            <a:xfrm>
              <a:off x="2056777" y="2930548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029" name="TextBox 1028"/>
            <p:cNvSpPr txBox="1"/>
            <p:nvPr/>
          </p:nvSpPr>
          <p:spPr>
            <a:xfrm>
              <a:off x="1140903" y="819574"/>
              <a:ext cx="1608826" cy="502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i-FI" sz="1333" dirty="0" err="1" smtClean="0">
                  <a:solidFill>
                    <a:srgbClr val="000000"/>
                  </a:solidFill>
                </a:rPr>
                <a:t>Between</a:t>
              </a:r>
              <a:r>
                <a:rPr lang="fi-FI" sz="1333" dirty="0" smtClean="0">
                  <a:solidFill>
                    <a:srgbClr val="000000"/>
                  </a:solidFill>
                </a:rPr>
                <a:t> </a:t>
              </a:r>
              <a:r>
                <a:rPr lang="fi-FI" sz="1333" dirty="0" err="1" smtClean="0">
                  <a:solidFill>
                    <a:srgbClr val="000000"/>
                  </a:solidFill>
                </a:rPr>
                <a:t>teacher</a:t>
              </a:r>
              <a:r>
                <a:rPr lang="fi-FI" sz="1333" dirty="0" smtClean="0">
                  <a:solidFill>
                    <a:srgbClr val="000000"/>
                  </a:solidFill>
                </a:rPr>
                <a:t> and </a:t>
              </a:r>
              <a:r>
                <a:rPr lang="fi-FI" sz="1333" dirty="0" err="1" smtClean="0">
                  <a:solidFill>
                    <a:srgbClr val="000000"/>
                  </a:solidFill>
                </a:rPr>
                <a:t>student</a:t>
              </a:r>
              <a:endParaRPr lang="fi-FI" sz="1333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252610" y="684536"/>
            <a:ext cx="1558131" cy="2350048"/>
            <a:chOff x="2886265" y="819938"/>
            <a:chExt cx="1558131" cy="2350048"/>
          </a:xfrm>
        </p:grpSpPr>
        <p:grpSp>
          <p:nvGrpSpPr>
            <p:cNvPr id="3" name="Group 2"/>
            <p:cNvGrpSpPr/>
            <p:nvPr/>
          </p:nvGrpSpPr>
          <p:grpSpPr>
            <a:xfrm>
              <a:off x="2980402" y="1382518"/>
              <a:ext cx="960107" cy="1787468"/>
              <a:chOff x="2980402" y="1382518"/>
              <a:chExt cx="960107" cy="1787468"/>
            </a:xfrm>
          </p:grpSpPr>
          <p:sp>
            <p:nvSpPr>
              <p:cNvPr id="141" name="Smiley Face 140"/>
              <p:cNvSpPr/>
              <p:nvPr/>
            </p:nvSpPr>
            <p:spPr bwMode="auto">
              <a:xfrm>
                <a:off x="3340442" y="2636002"/>
                <a:ext cx="240027" cy="240027"/>
              </a:xfrm>
              <a:prstGeom prst="smileyFac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2" name="Smiley Face 141"/>
              <p:cNvSpPr/>
              <p:nvPr/>
            </p:nvSpPr>
            <p:spPr bwMode="auto">
              <a:xfrm>
                <a:off x="2980402" y="2636002"/>
                <a:ext cx="240027" cy="240027"/>
              </a:xfrm>
              <a:prstGeom prst="smileyFac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3" name="Smiley Face 142"/>
              <p:cNvSpPr/>
              <p:nvPr/>
            </p:nvSpPr>
            <p:spPr bwMode="auto">
              <a:xfrm>
                <a:off x="3700482" y="2636002"/>
                <a:ext cx="240027" cy="240027"/>
              </a:xfrm>
              <a:prstGeom prst="smileyFac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4" name="Smiley Face 143"/>
              <p:cNvSpPr/>
              <p:nvPr/>
            </p:nvSpPr>
            <p:spPr bwMode="auto">
              <a:xfrm>
                <a:off x="2980402" y="2282917"/>
                <a:ext cx="240027" cy="240027"/>
              </a:xfrm>
              <a:prstGeom prst="smileyFac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5" name="Smiley Face 144"/>
              <p:cNvSpPr/>
              <p:nvPr/>
            </p:nvSpPr>
            <p:spPr bwMode="auto">
              <a:xfrm>
                <a:off x="3340442" y="2282979"/>
                <a:ext cx="240027" cy="240027"/>
              </a:xfrm>
              <a:prstGeom prst="smileyFac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6" name="Smiley Face 145"/>
              <p:cNvSpPr/>
              <p:nvPr/>
            </p:nvSpPr>
            <p:spPr bwMode="auto">
              <a:xfrm>
                <a:off x="3700482" y="2282917"/>
                <a:ext cx="240027" cy="240027"/>
              </a:xfrm>
              <a:prstGeom prst="smileyFac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7" name="Smiley Face 146"/>
              <p:cNvSpPr/>
              <p:nvPr/>
            </p:nvSpPr>
            <p:spPr bwMode="auto">
              <a:xfrm>
                <a:off x="2980402" y="1936596"/>
                <a:ext cx="240027" cy="240027"/>
              </a:xfrm>
              <a:prstGeom prst="smileyFac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8" name="Smiley Face 147"/>
              <p:cNvSpPr/>
              <p:nvPr/>
            </p:nvSpPr>
            <p:spPr bwMode="auto">
              <a:xfrm>
                <a:off x="3340442" y="1946505"/>
                <a:ext cx="240027" cy="240027"/>
              </a:xfrm>
              <a:prstGeom prst="smileyFac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9" name="Smiley Face 148"/>
              <p:cNvSpPr/>
              <p:nvPr/>
            </p:nvSpPr>
            <p:spPr bwMode="auto">
              <a:xfrm>
                <a:off x="3700482" y="1953460"/>
                <a:ext cx="240027" cy="240027"/>
              </a:xfrm>
              <a:prstGeom prst="smileyFac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0" name="Smiley Face 149"/>
              <p:cNvSpPr/>
              <p:nvPr/>
            </p:nvSpPr>
            <p:spPr bwMode="auto">
              <a:xfrm>
                <a:off x="3245284" y="1382518"/>
                <a:ext cx="360040" cy="360040"/>
              </a:xfrm>
              <a:prstGeom prst="smileyFac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51" name="Straight Arrow Connector 150"/>
              <p:cNvCxnSpPr/>
              <p:nvPr/>
            </p:nvCxnSpPr>
            <p:spPr bwMode="auto">
              <a:xfrm>
                <a:off x="3545317" y="1742558"/>
                <a:ext cx="240027" cy="43376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2" name="Straight Arrow Connector 151"/>
              <p:cNvCxnSpPr/>
              <p:nvPr/>
            </p:nvCxnSpPr>
            <p:spPr bwMode="auto">
              <a:xfrm flipH="1">
                <a:off x="3065264" y="1742558"/>
                <a:ext cx="240027" cy="43376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3" name="Straight Arrow Connector 152"/>
              <p:cNvCxnSpPr/>
              <p:nvPr/>
            </p:nvCxnSpPr>
            <p:spPr bwMode="auto">
              <a:xfrm>
                <a:off x="3485311" y="1795846"/>
                <a:ext cx="240027" cy="104374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sp>
            <p:nvSpPr>
              <p:cNvPr id="154" name="Smiley Face 153"/>
              <p:cNvSpPr/>
              <p:nvPr/>
            </p:nvSpPr>
            <p:spPr bwMode="auto">
              <a:xfrm>
                <a:off x="3340442" y="2929959"/>
                <a:ext cx="240027" cy="240027"/>
              </a:xfrm>
              <a:prstGeom prst="smileyFac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5" name="Smiley Face 154"/>
              <p:cNvSpPr/>
              <p:nvPr/>
            </p:nvSpPr>
            <p:spPr bwMode="auto">
              <a:xfrm>
                <a:off x="2980402" y="2929959"/>
                <a:ext cx="240027" cy="240027"/>
              </a:xfrm>
              <a:prstGeom prst="smileyFac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56" name="Smiley Face 155"/>
              <p:cNvSpPr/>
              <p:nvPr/>
            </p:nvSpPr>
            <p:spPr bwMode="auto">
              <a:xfrm>
                <a:off x="3700482" y="2929959"/>
                <a:ext cx="240027" cy="240027"/>
              </a:xfrm>
              <a:prstGeom prst="smileyFac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61" name="Straight Arrow Connector 160"/>
              <p:cNvCxnSpPr>
                <a:stCxn id="144" idx="5"/>
                <a:endCxn id="141" idx="1"/>
              </p:cNvCxnSpPr>
              <p:nvPr/>
            </p:nvCxnSpPr>
            <p:spPr bwMode="auto">
              <a:xfrm>
                <a:off x="3185278" y="2487793"/>
                <a:ext cx="190315" cy="18336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" name="Straight Arrow Connector 162"/>
              <p:cNvCxnSpPr>
                <a:stCxn id="143" idx="2"/>
                <a:endCxn id="155" idx="7"/>
              </p:cNvCxnSpPr>
              <p:nvPr/>
            </p:nvCxnSpPr>
            <p:spPr bwMode="auto">
              <a:xfrm flipH="1">
                <a:off x="3185278" y="2756015"/>
                <a:ext cx="515204" cy="20909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5" name="Straight Arrow Connector 164"/>
              <p:cNvCxnSpPr>
                <a:stCxn id="147" idx="6"/>
                <a:endCxn id="146" idx="1"/>
              </p:cNvCxnSpPr>
              <p:nvPr/>
            </p:nvCxnSpPr>
            <p:spPr bwMode="auto">
              <a:xfrm>
                <a:off x="3220429" y="2056610"/>
                <a:ext cx="515204" cy="26145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7" name="Straight Arrow Connector 166"/>
              <p:cNvCxnSpPr>
                <a:stCxn id="149" idx="2"/>
                <a:endCxn id="144" idx="7"/>
              </p:cNvCxnSpPr>
              <p:nvPr/>
            </p:nvCxnSpPr>
            <p:spPr bwMode="auto">
              <a:xfrm flipH="1">
                <a:off x="3185278" y="2073474"/>
                <a:ext cx="515204" cy="24459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9" name="Straight Arrow Connector 168"/>
              <p:cNvCxnSpPr>
                <a:stCxn id="156" idx="1"/>
                <a:endCxn id="148" idx="4"/>
              </p:cNvCxnSpPr>
              <p:nvPr/>
            </p:nvCxnSpPr>
            <p:spPr bwMode="auto">
              <a:xfrm flipH="1" flipV="1">
                <a:off x="3460455" y="2186532"/>
                <a:ext cx="275178" cy="77857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98" name="TextBox 197"/>
            <p:cNvSpPr txBox="1"/>
            <p:nvPr/>
          </p:nvSpPr>
          <p:spPr>
            <a:xfrm>
              <a:off x="2886265" y="819938"/>
              <a:ext cx="1558131" cy="502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i-FI" sz="1333" dirty="0" err="1" smtClean="0">
                  <a:solidFill>
                    <a:srgbClr val="000000"/>
                  </a:solidFill>
                </a:rPr>
                <a:t>Teacher</a:t>
              </a:r>
              <a:r>
                <a:rPr lang="fi-FI" sz="1333" dirty="0" smtClean="0">
                  <a:solidFill>
                    <a:srgbClr val="000000"/>
                  </a:solidFill>
                </a:rPr>
                <a:t> led </a:t>
              </a:r>
              <a:r>
                <a:rPr lang="fi-FI" sz="1333" dirty="0" err="1" smtClean="0">
                  <a:solidFill>
                    <a:srgbClr val="000000"/>
                  </a:solidFill>
                </a:rPr>
                <a:t>groupdiscussion</a:t>
              </a:r>
              <a:endParaRPr lang="fi-FI" sz="1333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931412" y="833173"/>
            <a:ext cx="1594119" cy="2151854"/>
            <a:chOff x="4590311" y="1024101"/>
            <a:chExt cx="1594119" cy="2151854"/>
          </a:xfrm>
        </p:grpSpPr>
        <p:sp>
          <p:nvSpPr>
            <p:cNvPr id="30" name="Smiley Face 29"/>
            <p:cNvSpPr/>
            <p:nvPr/>
          </p:nvSpPr>
          <p:spPr bwMode="auto">
            <a:xfrm>
              <a:off x="5147344" y="2592332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1" name="Smiley Face 30"/>
            <p:cNvSpPr/>
            <p:nvPr/>
          </p:nvSpPr>
          <p:spPr bwMode="auto">
            <a:xfrm>
              <a:off x="4787304" y="2592332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2" name="Smiley Face 31"/>
            <p:cNvSpPr/>
            <p:nvPr/>
          </p:nvSpPr>
          <p:spPr bwMode="auto">
            <a:xfrm>
              <a:off x="5507384" y="2592332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3" name="Smiley Face 32"/>
            <p:cNvSpPr/>
            <p:nvPr/>
          </p:nvSpPr>
          <p:spPr bwMode="auto">
            <a:xfrm>
              <a:off x="4787304" y="2239247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4" name="Smiley Face 33"/>
            <p:cNvSpPr/>
            <p:nvPr/>
          </p:nvSpPr>
          <p:spPr bwMode="auto">
            <a:xfrm>
              <a:off x="5147344" y="2239309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5" name="Smiley Face 34"/>
            <p:cNvSpPr/>
            <p:nvPr/>
          </p:nvSpPr>
          <p:spPr bwMode="auto">
            <a:xfrm>
              <a:off x="5507384" y="2239247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6" name="Smiley Face 35"/>
            <p:cNvSpPr/>
            <p:nvPr/>
          </p:nvSpPr>
          <p:spPr bwMode="auto">
            <a:xfrm>
              <a:off x="4787304" y="1892926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7" name="Smiley Face 36"/>
            <p:cNvSpPr/>
            <p:nvPr/>
          </p:nvSpPr>
          <p:spPr bwMode="auto">
            <a:xfrm>
              <a:off x="5147344" y="1902835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8" name="Smiley Face 37"/>
            <p:cNvSpPr/>
            <p:nvPr/>
          </p:nvSpPr>
          <p:spPr bwMode="auto">
            <a:xfrm>
              <a:off x="5507384" y="1909790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4787304" y="1867251"/>
              <a:ext cx="655768" cy="314570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4778694" y="2566657"/>
              <a:ext cx="664378" cy="282566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787304" y="2217844"/>
              <a:ext cx="655768" cy="306635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6" name="Smiley Face 45"/>
            <p:cNvSpPr/>
            <p:nvPr/>
          </p:nvSpPr>
          <p:spPr bwMode="auto">
            <a:xfrm>
              <a:off x="5147344" y="2893388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7" name="Smiley Face 46"/>
            <p:cNvSpPr/>
            <p:nvPr/>
          </p:nvSpPr>
          <p:spPr bwMode="auto">
            <a:xfrm>
              <a:off x="4787304" y="2893388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8" name="Smiley Face 47"/>
            <p:cNvSpPr/>
            <p:nvPr/>
          </p:nvSpPr>
          <p:spPr bwMode="auto">
            <a:xfrm>
              <a:off x="5507384" y="2893388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782999" y="2893388"/>
              <a:ext cx="660073" cy="282566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5483339" y="1861699"/>
              <a:ext cx="286555" cy="658859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486353" y="2556588"/>
              <a:ext cx="286555" cy="619367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52" name="Smiley Face 51"/>
            <p:cNvSpPr/>
            <p:nvPr/>
          </p:nvSpPr>
          <p:spPr bwMode="auto">
            <a:xfrm>
              <a:off x="5267358" y="1469378"/>
              <a:ext cx="360040" cy="36004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54" name="Straight Arrow Connector 53"/>
            <p:cNvCxnSpPr>
              <a:stCxn id="36" idx="6"/>
              <a:endCxn id="37" idx="2"/>
            </p:cNvCxnSpPr>
            <p:nvPr/>
          </p:nvCxnSpPr>
          <p:spPr bwMode="auto">
            <a:xfrm>
              <a:off x="5027331" y="2012940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7" name="Straight Arrow Connector 56"/>
            <p:cNvCxnSpPr/>
            <p:nvPr/>
          </p:nvCxnSpPr>
          <p:spPr bwMode="auto">
            <a:xfrm>
              <a:off x="5021184" y="2354306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58" name="Straight Arrow Connector 57"/>
            <p:cNvCxnSpPr/>
            <p:nvPr/>
          </p:nvCxnSpPr>
          <p:spPr bwMode="auto">
            <a:xfrm>
              <a:off x="5045892" y="2712346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0" name="Straight Arrow Connector 59"/>
            <p:cNvCxnSpPr/>
            <p:nvPr/>
          </p:nvCxnSpPr>
          <p:spPr bwMode="auto">
            <a:xfrm>
              <a:off x="5015038" y="3024762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2" name="Straight Arrow Connector 61"/>
            <p:cNvCxnSpPr>
              <a:stCxn id="38" idx="4"/>
              <a:endCxn id="35" idx="0"/>
            </p:cNvCxnSpPr>
            <p:nvPr/>
          </p:nvCxnSpPr>
          <p:spPr bwMode="auto">
            <a:xfrm>
              <a:off x="5627398" y="2149817"/>
              <a:ext cx="0" cy="8943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65" name="Straight Arrow Connector 64"/>
            <p:cNvCxnSpPr>
              <a:stCxn id="32" idx="4"/>
              <a:endCxn id="48" idx="0"/>
            </p:cNvCxnSpPr>
            <p:nvPr/>
          </p:nvCxnSpPr>
          <p:spPr bwMode="auto">
            <a:xfrm>
              <a:off x="5627398" y="2832359"/>
              <a:ext cx="0" cy="6102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99" name="TextBox 198"/>
            <p:cNvSpPr txBox="1"/>
            <p:nvPr/>
          </p:nvSpPr>
          <p:spPr>
            <a:xfrm>
              <a:off x="4590311" y="1024101"/>
              <a:ext cx="159411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i-FI" sz="1333" dirty="0" err="1" smtClean="0">
                  <a:solidFill>
                    <a:srgbClr val="000000"/>
                  </a:solidFill>
                </a:rPr>
                <a:t>Discussion</a:t>
              </a:r>
              <a:r>
                <a:rPr lang="fi-FI" sz="1333" dirty="0" smtClean="0">
                  <a:solidFill>
                    <a:srgbClr val="000000"/>
                  </a:solidFill>
                </a:rPr>
                <a:t> in </a:t>
              </a:r>
              <a:r>
                <a:rPr lang="fi-FI" sz="1333" dirty="0" err="1" smtClean="0">
                  <a:solidFill>
                    <a:srgbClr val="000000"/>
                  </a:solidFill>
                </a:rPr>
                <a:t>pairs</a:t>
              </a:r>
              <a:endParaRPr lang="fi-FI" sz="1333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762912" y="826921"/>
            <a:ext cx="1842798" cy="1980920"/>
            <a:chOff x="6545626" y="1200616"/>
            <a:chExt cx="1842798" cy="1980920"/>
          </a:xfrm>
        </p:grpSpPr>
        <p:sp>
          <p:nvSpPr>
            <p:cNvPr id="69" name="Smiley Face 68"/>
            <p:cNvSpPr/>
            <p:nvPr/>
          </p:nvSpPr>
          <p:spPr bwMode="auto">
            <a:xfrm>
              <a:off x="6641890" y="2215813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70" name="Smiley Face 69"/>
            <p:cNvSpPr/>
            <p:nvPr/>
          </p:nvSpPr>
          <p:spPr bwMode="auto">
            <a:xfrm>
              <a:off x="7001930" y="2215875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72" name="Smiley Face 71"/>
            <p:cNvSpPr/>
            <p:nvPr/>
          </p:nvSpPr>
          <p:spPr bwMode="auto">
            <a:xfrm>
              <a:off x="6641890" y="1869492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73" name="Smiley Face 72"/>
            <p:cNvSpPr/>
            <p:nvPr/>
          </p:nvSpPr>
          <p:spPr bwMode="auto">
            <a:xfrm>
              <a:off x="7001930" y="1879401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6641890" y="1843817"/>
              <a:ext cx="655768" cy="641947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84" name="Straight Arrow Connector 83"/>
            <p:cNvCxnSpPr>
              <a:stCxn id="72" idx="6"/>
              <a:endCxn id="73" idx="2"/>
            </p:cNvCxnSpPr>
            <p:nvPr/>
          </p:nvCxnSpPr>
          <p:spPr bwMode="auto">
            <a:xfrm>
              <a:off x="6881917" y="1989506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85" name="Straight Arrow Connector 84"/>
            <p:cNvCxnSpPr/>
            <p:nvPr/>
          </p:nvCxnSpPr>
          <p:spPr bwMode="auto">
            <a:xfrm>
              <a:off x="6875770" y="2330872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00" name="Straight Arrow Connector 99"/>
            <p:cNvCxnSpPr>
              <a:stCxn id="72" idx="5"/>
              <a:endCxn id="70" idx="1"/>
            </p:cNvCxnSpPr>
            <p:nvPr/>
          </p:nvCxnSpPr>
          <p:spPr bwMode="auto">
            <a:xfrm>
              <a:off x="6846766" y="2074368"/>
              <a:ext cx="190315" cy="17665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02" name="Straight Arrow Connector 101"/>
            <p:cNvCxnSpPr>
              <a:stCxn id="73" idx="3"/>
              <a:endCxn id="69" idx="7"/>
            </p:cNvCxnSpPr>
            <p:nvPr/>
          </p:nvCxnSpPr>
          <p:spPr bwMode="auto">
            <a:xfrm flipH="1">
              <a:off x="6846766" y="2084277"/>
              <a:ext cx="190315" cy="166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04" name="Straight Arrow Connector 103"/>
            <p:cNvCxnSpPr>
              <a:stCxn id="72" idx="4"/>
              <a:endCxn id="69" idx="0"/>
            </p:cNvCxnSpPr>
            <p:nvPr/>
          </p:nvCxnSpPr>
          <p:spPr bwMode="auto">
            <a:xfrm>
              <a:off x="6761904" y="2109519"/>
              <a:ext cx="0" cy="1062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06" name="Straight Arrow Connector 105"/>
            <p:cNvCxnSpPr>
              <a:stCxn id="73" idx="4"/>
              <a:endCxn id="70" idx="0"/>
            </p:cNvCxnSpPr>
            <p:nvPr/>
          </p:nvCxnSpPr>
          <p:spPr bwMode="auto">
            <a:xfrm>
              <a:off x="7121944" y="2119428"/>
              <a:ext cx="0" cy="9644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07" name="Smiley Face 106"/>
            <p:cNvSpPr/>
            <p:nvPr/>
          </p:nvSpPr>
          <p:spPr bwMode="auto">
            <a:xfrm>
              <a:off x="7342375" y="2217782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08" name="Smiley Face 107"/>
            <p:cNvSpPr/>
            <p:nvPr/>
          </p:nvSpPr>
          <p:spPr bwMode="auto">
            <a:xfrm>
              <a:off x="7702415" y="2217844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09" name="Smiley Face 108"/>
            <p:cNvSpPr/>
            <p:nvPr/>
          </p:nvSpPr>
          <p:spPr bwMode="auto">
            <a:xfrm>
              <a:off x="7342375" y="1871461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10" name="Smiley Face 109"/>
            <p:cNvSpPr/>
            <p:nvPr/>
          </p:nvSpPr>
          <p:spPr bwMode="auto">
            <a:xfrm>
              <a:off x="7702415" y="1881370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7342375" y="1845786"/>
              <a:ext cx="655768" cy="641947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112" name="Straight Arrow Connector 111"/>
            <p:cNvCxnSpPr>
              <a:stCxn id="109" idx="6"/>
              <a:endCxn id="110" idx="2"/>
            </p:cNvCxnSpPr>
            <p:nvPr/>
          </p:nvCxnSpPr>
          <p:spPr bwMode="auto">
            <a:xfrm>
              <a:off x="7582402" y="1991475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13" name="Straight Arrow Connector 112"/>
            <p:cNvCxnSpPr/>
            <p:nvPr/>
          </p:nvCxnSpPr>
          <p:spPr bwMode="auto">
            <a:xfrm>
              <a:off x="7576255" y="2332841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14" name="Straight Arrow Connector 113"/>
            <p:cNvCxnSpPr>
              <a:stCxn id="109" idx="5"/>
              <a:endCxn id="108" idx="1"/>
            </p:cNvCxnSpPr>
            <p:nvPr/>
          </p:nvCxnSpPr>
          <p:spPr bwMode="auto">
            <a:xfrm>
              <a:off x="7547251" y="2076337"/>
              <a:ext cx="190315" cy="17665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15" name="Straight Arrow Connector 114"/>
            <p:cNvCxnSpPr>
              <a:stCxn id="110" idx="3"/>
              <a:endCxn id="107" idx="7"/>
            </p:cNvCxnSpPr>
            <p:nvPr/>
          </p:nvCxnSpPr>
          <p:spPr bwMode="auto">
            <a:xfrm flipH="1">
              <a:off x="7547251" y="2086246"/>
              <a:ext cx="190315" cy="166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16" name="Straight Arrow Connector 115"/>
            <p:cNvCxnSpPr>
              <a:stCxn id="109" idx="4"/>
              <a:endCxn id="107" idx="0"/>
            </p:cNvCxnSpPr>
            <p:nvPr/>
          </p:nvCxnSpPr>
          <p:spPr bwMode="auto">
            <a:xfrm>
              <a:off x="7462389" y="2111488"/>
              <a:ext cx="0" cy="1062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17" name="Straight Arrow Connector 116"/>
            <p:cNvCxnSpPr>
              <a:stCxn id="110" idx="4"/>
              <a:endCxn id="108" idx="0"/>
            </p:cNvCxnSpPr>
            <p:nvPr/>
          </p:nvCxnSpPr>
          <p:spPr bwMode="auto">
            <a:xfrm>
              <a:off x="7822429" y="2121397"/>
              <a:ext cx="0" cy="9644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18" name="Smiley Face 117"/>
            <p:cNvSpPr/>
            <p:nvPr/>
          </p:nvSpPr>
          <p:spPr bwMode="auto">
            <a:xfrm>
              <a:off x="6641890" y="2909616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19" name="Smiley Face 118"/>
            <p:cNvSpPr/>
            <p:nvPr/>
          </p:nvSpPr>
          <p:spPr bwMode="auto">
            <a:xfrm>
              <a:off x="7001930" y="2909678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20" name="Smiley Face 119"/>
            <p:cNvSpPr/>
            <p:nvPr/>
          </p:nvSpPr>
          <p:spPr bwMode="auto">
            <a:xfrm>
              <a:off x="6641890" y="2563295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21" name="Smiley Face 120"/>
            <p:cNvSpPr/>
            <p:nvPr/>
          </p:nvSpPr>
          <p:spPr bwMode="auto">
            <a:xfrm>
              <a:off x="7001930" y="2573204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22" name="Rectangle 121"/>
            <p:cNvSpPr/>
            <p:nvPr/>
          </p:nvSpPr>
          <p:spPr bwMode="auto">
            <a:xfrm>
              <a:off x="6641890" y="2537620"/>
              <a:ext cx="655768" cy="641947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123" name="Straight Arrow Connector 122"/>
            <p:cNvCxnSpPr>
              <a:stCxn id="120" idx="6"/>
              <a:endCxn id="121" idx="2"/>
            </p:cNvCxnSpPr>
            <p:nvPr/>
          </p:nvCxnSpPr>
          <p:spPr bwMode="auto">
            <a:xfrm>
              <a:off x="6881917" y="2683309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24" name="Straight Arrow Connector 123"/>
            <p:cNvCxnSpPr/>
            <p:nvPr/>
          </p:nvCxnSpPr>
          <p:spPr bwMode="auto">
            <a:xfrm>
              <a:off x="6875770" y="3024675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25" name="Straight Arrow Connector 124"/>
            <p:cNvCxnSpPr>
              <a:stCxn id="120" idx="5"/>
              <a:endCxn id="119" idx="1"/>
            </p:cNvCxnSpPr>
            <p:nvPr/>
          </p:nvCxnSpPr>
          <p:spPr bwMode="auto">
            <a:xfrm>
              <a:off x="6846766" y="2768171"/>
              <a:ext cx="190315" cy="17665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26" name="Straight Arrow Connector 125"/>
            <p:cNvCxnSpPr>
              <a:stCxn id="121" idx="3"/>
              <a:endCxn id="118" idx="7"/>
            </p:cNvCxnSpPr>
            <p:nvPr/>
          </p:nvCxnSpPr>
          <p:spPr bwMode="auto">
            <a:xfrm flipH="1">
              <a:off x="6846766" y="2778080"/>
              <a:ext cx="190315" cy="166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27" name="Straight Arrow Connector 126"/>
            <p:cNvCxnSpPr>
              <a:stCxn id="120" idx="4"/>
              <a:endCxn id="118" idx="0"/>
            </p:cNvCxnSpPr>
            <p:nvPr/>
          </p:nvCxnSpPr>
          <p:spPr bwMode="auto">
            <a:xfrm>
              <a:off x="6761904" y="2803322"/>
              <a:ext cx="0" cy="1062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28" name="Straight Arrow Connector 127"/>
            <p:cNvCxnSpPr>
              <a:stCxn id="121" idx="4"/>
              <a:endCxn id="119" idx="0"/>
            </p:cNvCxnSpPr>
            <p:nvPr/>
          </p:nvCxnSpPr>
          <p:spPr bwMode="auto">
            <a:xfrm>
              <a:off x="7121944" y="2813231"/>
              <a:ext cx="0" cy="9644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29" name="Smiley Face 128"/>
            <p:cNvSpPr/>
            <p:nvPr/>
          </p:nvSpPr>
          <p:spPr bwMode="auto">
            <a:xfrm>
              <a:off x="7342375" y="2911585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30" name="Smiley Face 129"/>
            <p:cNvSpPr/>
            <p:nvPr/>
          </p:nvSpPr>
          <p:spPr bwMode="auto">
            <a:xfrm>
              <a:off x="7702415" y="2911648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31" name="Smiley Face 130"/>
            <p:cNvSpPr/>
            <p:nvPr/>
          </p:nvSpPr>
          <p:spPr bwMode="auto">
            <a:xfrm>
              <a:off x="7342375" y="2565264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32" name="Smiley Face 131"/>
            <p:cNvSpPr/>
            <p:nvPr/>
          </p:nvSpPr>
          <p:spPr bwMode="auto">
            <a:xfrm>
              <a:off x="7702415" y="2575173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133" name="Rectangle 132"/>
            <p:cNvSpPr/>
            <p:nvPr/>
          </p:nvSpPr>
          <p:spPr bwMode="auto">
            <a:xfrm>
              <a:off x="7342375" y="2539589"/>
              <a:ext cx="655768" cy="641947"/>
            </a:xfrm>
            <a:prstGeom prst="rect">
              <a:avLst/>
            </a:prstGeom>
            <a:noFill/>
            <a:ln>
              <a:headEnd type="none" w="med" len="med"/>
              <a:tailEnd type="none" w="med" len="med"/>
            </a:ln>
            <a:extLst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134" name="Straight Arrow Connector 133"/>
            <p:cNvCxnSpPr>
              <a:stCxn id="131" idx="6"/>
              <a:endCxn id="132" idx="2"/>
            </p:cNvCxnSpPr>
            <p:nvPr/>
          </p:nvCxnSpPr>
          <p:spPr bwMode="auto">
            <a:xfrm>
              <a:off x="7582402" y="2685278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35" name="Straight Arrow Connector 134"/>
            <p:cNvCxnSpPr/>
            <p:nvPr/>
          </p:nvCxnSpPr>
          <p:spPr bwMode="auto">
            <a:xfrm>
              <a:off x="7576255" y="3026644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36" name="Straight Arrow Connector 135"/>
            <p:cNvCxnSpPr>
              <a:stCxn id="131" idx="5"/>
              <a:endCxn id="130" idx="1"/>
            </p:cNvCxnSpPr>
            <p:nvPr/>
          </p:nvCxnSpPr>
          <p:spPr bwMode="auto">
            <a:xfrm>
              <a:off x="7547251" y="2770140"/>
              <a:ext cx="190315" cy="17665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37" name="Straight Arrow Connector 136"/>
            <p:cNvCxnSpPr>
              <a:stCxn id="132" idx="3"/>
              <a:endCxn id="129" idx="7"/>
            </p:cNvCxnSpPr>
            <p:nvPr/>
          </p:nvCxnSpPr>
          <p:spPr bwMode="auto">
            <a:xfrm flipH="1">
              <a:off x="7547251" y="2780049"/>
              <a:ext cx="190315" cy="166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38" name="Straight Arrow Connector 137"/>
            <p:cNvCxnSpPr>
              <a:stCxn id="131" idx="4"/>
              <a:endCxn id="129" idx="0"/>
            </p:cNvCxnSpPr>
            <p:nvPr/>
          </p:nvCxnSpPr>
          <p:spPr bwMode="auto">
            <a:xfrm>
              <a:off x="7462389" y="2805292"/>
              <a:ext cx="0" cy="1062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139" name="Straight Arrow Connector 138"/>
            <p:cNvCxnSpPr>
              <a:stCxn id="132" idx="4"/>
              <a:endCxn id="130" idx="0"/>
            </p:cNvCxnSpPr>
            <p:nvPr/>
          </p:nvCxnSpPr>
          <p:spPr bwMode="auto">
            <a:xfrm>
              <a:off x="7822429" y="2815200"/>
              <a:ext cx="0" cy="9644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140" name="Smiley Face 139"/>
            <p:cNvSpPr/>
            <p:nvPr/>
          </p:nvSpPr>
          <p:spPr bwMode="auto">
            <a:xfrm>
              <a:off x="8028384" y="2142448"/>
              <a:ext cx="360040" cy="36004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6545626" y="1200616"/>
              <a:ext cx="1732242" cy="502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i-FI" sz="1333" dirty="0" err="1" smtClean="0">
                  <a:solidFill>
                    <a:srgbClr val="000000"/>
                  </a:solidFill>
                </a:rPr>
                <a:t>Groupdiscussion</a:t>
              </a:r>
              <a:r>
                <a:rPr lang="fi-FI" sz="1333" dirty="0" smtClean="0">
                  <a:solidFill>
                    <a:srgbClr val="000000"/>
                  </a:solidFill>
                </a:rPr>
                <a:t>, </a:t>
              </a:r>
              <a:r>
                <a:rPr lang="fi-FI" sz="1333" dirty="0" err="1" smtClean="0">
                  <a:solidFill>
                    <a:srgbClr val="000000"/>
                  </a:solidFill>
                </a:rPr>
                <a:t>teacher</a:t>
              </a:r>
              <a:r>
                <a:rPr lang="fi-FI" sz="1333" dirty="0" smtClean="0">
                  <a:solidFill>
                    <a:srgbClr val="000000"/>
                  </a:solidFill>
                </a:rPr>
                <a:t> </a:t>
              </a:r>
              <a:r>
                <a:rPr lang="fi-FI" sz="1333" dirty="0" err="1" smtClean="0">
                  <a:solidFill>
                    <a:srgbClr val="000000"/>
                  </a:solidFill>
                </a:rPr>
                <a:t>koordinates</a:t>
              </a:r>
              <a:endParaRPr lang="fi-FI" sz="1333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76806" y="3247253"/>
            <a:ext cx="1878909" cy="1140352"/>
            <a:chOff x="428596" y="3607892"/>
            <a:chExt cx="1878909" cy="1140352"/>
          </a:xfrm>
        </p:grpSpPr>
        <p:grpSp>
          <p:nvGrpSpPr>
            <p:cNvPr id="7" name="Group 6"/>
            <p:cNvGrpSpPr/>
            <p:nvPr/>
          </p:nvGrpSpPr>
          <p:grpSpPr>
            <a:xfrm>
              <a:off x="873389" y="4027565"/>
              <a:ext cx="678545" cy="720679"/>
              <a:chOff x="1358177" y="4225116"/>
              <a:chExt cx="678545" cy="720679"/>
            </a:xfrm>
          </p:grpSpPr>
          <p:sp>
            <p:nvSpPr>
              <p:cNvPr id="5" name="Smiley Face 4"/>
              <p:cNvSpPr/>
              <p:nvPr/>
            </p:nvSpPr>
            <p:spPr bwMode="auto">
              <a:xfrm>
                <a:off x="1796695" y="4705768"/>
                <a:ext cx="240027" cy="240027"/>
              </a:xfrm>
              <a:prstGeom prst="smileyFac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1" name="Smiley Face 20"/>
              <p:cNvSpPr/>
              <p:nvPr/>
            </p:nvSpPr>
            <p:spPr bwMode="auto">
              <a:xfrm>
                <a:off x="1358177" y="4225116"/>
                <a:ext cx="360040" cy="360040"/>
              </a:xfrm>
              <a:prstGeom prst="smileyFac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71" name="Straight Arrow Connector 170"/>
              <p:cNvCxnSpPr>
                <a:stCxn id="21" idx="5"/>
                <a:endCxn id="5" idx="1"/>
              </p:cNvCxnSpPr>
              <p:nvPr/>
            </p:nvCxnSpPr>
            <p:spPr bwMode="auto">
              <a:xfrm>
                <a:off x="1665490" y="4532429"/>
                <a:ext cx="166356" cy="20849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06" name="TextBox 205"/>
            <p:cNvSpPr txBox="1"/>
            <p:nvPr/>
          </p:nvSpPr>
          <p:spPr>
            <a:xfrm>
              <a:off x="428596" y="3607892"/>
              <a:ext cx="1878909" cy="2974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i-FI" sz="1333" dirty="0" smtClean="0">
                  <a:solidFill>
                    <a:srgbClr val="000000"/>
                  </a:solidFill>
                </a:rPr>
                <a:t>Personal </a:t>
              </a:r>
              <a:r>
                <a:rPr lang="fi-FI" sz="1333" dirty="0" err="1" smtClean="0">
                  <a:solidFill>
                    <a:srgbClr val="000000"/>
                  </a:solidFill>
                </a:rPr>
                <a:t>instruction</a:t>
              </a:r>
              <a:endParaRPr lang="fi-FI" sz="1333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340796" y="3115717"/>
            <a:ext cx="1775293" cy="1651712"/>
            <a:chOff x="2396481" y="3654060"/>
            <a:chExt cx="1775293" cy="1651712"/>
          </a:xfrm>
        </p:grpSpPr>
        <p:grpSp>
          <p:nvGrpSpPr>
            <p:cNvPr id="16" name="Group 15"/>
            <p:cNvGrpSpPr/>
            <p:nvPr/>
          </p:nvGrpSpPr>
          <p:grpSpPr>
            <a:xfrm>
              <a:off x="2548567" y="4145096"/>
              <a:ext cx="609473" cy="1160676"/>
              <a:chOff x="3207724" y="4097739"/>
              <a:chExt cx="609473" cy="1160676"/>
            </a:xfrm>
          </p:grpSpPr>
          <p:sp>
            <p:nvSpPr>
              <p:cNvPr id="174" name="Smiley Face 173"/>
              <p:cNvSpPr/>
              <p:nvPr/>
            </p:nvSpPr>
            <p:spPr bwMode="auto">
              <a:xfrm>
                <a:off x="3207724" y="5027410"/>
                <a:ext cx="249433" cy="230943"/>
              </a:xfrm>
              <a:prstGeom prst="smileyFac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5" name="Smiley Face 174"/>
              <p:cNvSpPr/>
              <p:nvPr/>
            </p:nvSpPr>
            <p:spPr bwMode="auto">
              <a:xfrm>
                <a:off x="3567764" y="5027472"/>
                <a:ext cx="249433" cy="230943"/>
              </a:xfrm>
              <a:prstGeom prst="smileyFac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6" name="Smiley Face 175"/>
              <p:cNvSpPr/>
              <p:nvPr/>
            </p:nvSpPr>
            <p:spPr bwMode="auto">
              <a:xfrm>
                <a:off x="3207724" y="4681089"/>
                <a:ext cx="249433" cy="230943"/>
              </a:xfrm>
              <a:prstGeom prst="smileyFac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7" name="Smiley Face 176"/>
              <p:cNvSpPr/>
              <p:nvPr/>
            </p:nvSpPr>
            <p:spPr bwMode="auto">
              <a:xfrm>
                <a:off x="3567764" y="4690998"/>
                <a:ext cx="249433" cy="230943"/>
              </a:xfrm>
              <a:prstGeom prst="smileyFac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78" name="Straight Arrow Connector 177"/>
              <p:cNvCxnSpPr>
                <a:stCxn id="176" idx="6"/>
                <a:endCxn id="177" idx="2"/>
              </p:cNvCxnSpPr>
              <p:nvPr/>
            </p:nvCxnSpPr>
            <p:spPr bwMode="auto">
              <a:xfrm>
                <a:off x="3457157" y="4796561"/>
                <a:ext cx="110607" cy="9909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9" name="Straight Arrow Connector 178"/>
              <p:cNvCxnSpPr/>
              <p:nvPr/>
            </p:nvCxnSpPr>
            <p:spPr bwMode="auto">
              <a:xfrm>
                <a:off x="3446307" y="5133760"/>
                <a:ext cx="124716" cy="953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0" name="Straight Arrow Connector 179"/>
              <p:cNvCxnSpPr>
                <a:stCxn id="176" idx="5"/>
                <a:endCxn id="175" idx="1"/>
              </p:cNvCxnSpPr>
              <p:nvPr/>
            </p:nvCxnSpPr>
            <p:spPr bwMode="auto">
              <a:xfrm>
                <a:off x="3420628" y="4878211"/>
                <a:ext cx="183665" cy="183082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1" name="Straight Arrow Connector 180"/>
              <p:cNvCxnSpPr>
                <a:stCxn id="177" idx="3"/>
                <a:endCxn id="174" idx="7"/>
              </p:cNvCxnSpPr>
              <p:nvPr/>
            </p:nvCxnSpPr>
            <p:spPr bwMode="auto">
              <a:xfrm flipH="1">
                <a:off x="3420628" y="4888120"/>
                <a:ext cx="183665" cy="17311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2" name="Straight Arrow Connector 181"/>
              <p:cNvCxnSpPr>
                <a:stCxn id="176" idx="4"/>
                <a:endCxn id="174" idx="0"/>
              </p:cNvCxnSpPr>
              <p:nvPr/>
            </p:nvCxnSpPr>
            <p:spPr bwMode="auto">
              <a:xfrm>
                <a:off x="3332441" y="4912032"/>
                <a:ext cx="0" cy="11537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3" name="Straight Arrow Connector 182"/>
              <p:cNvCxnSpPr>
                <a:stCxn id="177" idx="4"/>
                <a:endCxn id="175" idx="0"/>
              </p:cNvCxnSpPr>
              <p:nvPr/>
            </p:nvCxnSpPr>
            <p:spPr bwMode="auto">
              <a:xfrm>
                <a:off x="3692481" y="4921941"/>
                <a:ext cx="0" cy="10553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sp>
            <p:nvSpPr>
              <p:cNvPr id="184" name="Smiley Face 183"/>
              <p:cNvSpPr/>
              <p:nvPr/>
            </p:nvSpPr>
            <p:spPr bwMode="auto">
              <a:xfrm>
                <a:off x="3310741" y="4097739"/>
                <a:ext cx="374149" cy="346414"/>
              </a:xfrm>
              <a:prstGeom prst="smileyFac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vert="horz" wrap="none" lIns="76200" tIns="38100" rIns="76200" bIns="381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i-FI" smtClean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85" name="Straight Arrow Connector 184"/>
              <p:cNvCxnSpPr>
                <a:stCxn id="184" idx="4"/>
                <a:endCxn id="176" idx="0"/>
              </p:cNvCxnSpPr>
              <p:nvPr/>
            </p:nvCxnSpPr>
            <p:spPr bwMode="auto">
              <a:xfrm flipH="1">
                <a:off x="3332441" y="4444153"/>
                <a:ext cx="165375" cy="236936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7" name="Straight Arrow Connector 186"/>
              <p:cNvCxnSpPr>
                <a:stCxn id="184" idx="4"/>
                <a:endCxn id="177" idx="0"/>
              </p:cNvCxnSpPr>
              <p:nvPr/>
            </p:nvCxnSpPr>
            <p:spPr bwMode="auto">
              <a:xfrm>
                <a:off x="3497816" y="4444153"/>
                <a:ext cx="194665" cy="24684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9" name="Straight Arrow Connector 188"/>
              <p:cNvCxnSpPr>
                <a:stCxn id="184" idx="4"/>
                <a:endCxn id="174" idx="2"/>
              </p:cNvCxnSpPr>
              <p:nvPr/>
            </p:nvCxnSpPr>
            <p:spPr bwMode="auto">
              <a:xfrm flipH="1">
                <a:off x="3207724" y="4444153"/>
                <a:ext cx="290092" cy="698729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91" name="Straight Arrow Connector 190"/>
              <p:cNvCxnSpPr>
                <a:stCxn id="184" idx="4"/>
                <a:endCxn id="175" idx="1"/>
              </p:cNvCxnSpPr>
              <p:nvPr/>
            </p:nvCxnSpPr>
            <p:spPr bwMode="auto">
              <a:xfrm>
                <a:off x="3497816" y="4444153"/>
                <a:ext cx="106477" cy="61714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928B81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07" name="TextBox 206"/>
            <p:cNvSpPr txBox="1"/>
            <p:nvPr/>
          </p:nvSpPr>
          <p:spPr>
            <a:xfrm>
              <a:off x="2396481" y="3654060"/>
              <a:ext cx="1775293" cy="502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i-FI" sz="1333" dirty="0" smtClean="0">
                  <a:solidFill>
                    <a:srgbClr val="000000"/>
                  </a:solidFill>
                </a:rPr>
                <a:t>Group </a:t>
              </a:r>
              <a:br>
                <a:rPr lang="fi-FI" sz="1333" dirty="0" smtClean="0">
                  <a:solidFill>
                    <a:srgbClr val="000000"/>
                  </a:solidFill>
                </a:rPr>
              </a:br>
              <a:r>
                <a:rPr lang="fi-FI" sz="1333" dirty="0" err="1" smtClean="0">
                  <a:solidFill>
                    <a:srgbClr val="000000"/>
                  </a:solidFill>
                </a:rPr>
                <a:t>instruction</a:t>
              </a:r>
              <a:endParaRPr lang="fi-FI" sz="1333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998259" y="3294920"/>
            <a:ext cx="1938916" cy="2015221"/>
            <a:chOff x="6718520" y="4153830"/>
            <a:chExt cx="1938916" cy="2015221"/>
          </a:xfrm>
        </p:grpSpPr>
        <p:sp>
          <p:nvSpPr>
            <p:cNvPr id="208" name="Smiley Face 207"/>
            <p:cNvSpPr/>
            <p:nvPr/>
          </p:nvSpPr>
          <p:spPr bwMode="auto">
            <a:xfrm>
              <a:off x="6761471" y="4670006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09" name="Smiley Face 208"/>
            <p:cNvSpPr/>
            <p:nvPr/>
          </p:nvSpPr>
          <p:spPr bwMode="auto">
            <a:xfrm>
              <a:off x="7121511" y="4670069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10" name="Smiley Face 209"/>
            <p:cNvSpPr/>
            <p:nvPr/>
          </p:nvSpPr>
          <p:spPr bwMode="auto">
            <a:xfrm>
              <a:off x="6761471" y="4153830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11" name="Smiley Face 210"/>
            <p:cNvSpPr/>
            <p:nvPr/>
          </p:nvSpPr>
          <p:spPr bwMode="auto">
            <a:xfrm>
              <a:off x="7121511" y="4163739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213" name="Straight Arrow Connector 212"/>
            <p:cNvCxnSpPr>
              <a:stCxn id="210" idx="6"/>
              <a:endCxn id="211" idx="2"/>
            </p:cNvCxnSpPr>
            <p:nvPr/>
          </p:nvCxnSpPr>
          <p:spPr bwMode="auto">
            <a:xfrm>
              <a:off x="7001498" y="4273844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15" name="Straight Arrow Connector 214"/>
            <p:cNvCxnSpPr>
              <a:stCxn id="210" idx="5"/>
              <a:endCxn id="209" idx="1"/>
            </p:cNvCxnSpPr>
            <p:nvPr/>
          </p:nvCxnSpPr>
          <p:spPr bwMode="auto">
            <a:xfrm>
              <a:off x="6966347" y="4358706"/>
              <a:ext cx="190315" cy="34651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219" name="Smiley Face 218"/>
            <p:cNvSpPr/>
            <p:nvPr/>
          </p:nvSpPr>
          <p:spPr bwMode="auto">
            <a:xfrm>
              <a:off x="7461956" y="4671975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20" name="Smiley Face 219"/>
            <p:cNvSpPr/>
            <p:nvPr/>
          </p:nvSpPr>
          <p:spPr bwMode="auto">
            <a:xfrm>
              <a:off x="7821996" y="4672038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21" name="Smiley Face 220"/>
            <p:cNvSpPr/>
            <p:nvPr/>
          </p:nvSpPr>
          <p:spPr bwMode="auto">
            <a:xfrm>
              <a:off x="7461956" y="4155799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22" name="Smiley Face 221"/>
            <p:cNvSpPr/>
            <p:nvPr/>
          </p:nvSpPr>
          <p:spPr bwMode="auto">
            <a:xfrm>
              <a:off x="7821996" y="4165708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224" name="Straight Arrow Connector 223"/>
            <p:cNvCxnSpPr>
              <a:stCxn id="221" idx="6"/>
              <a:endCxn id="222" idx="2"/>
            </p:cNvCxnSpPr>
            <p:nvPr/>
          </p:nvCxnSpPr>
          <p:spPr bwMode="auto">
            <a:xfrm>
              <a:off x="7701983" y="4275813"/>
              <a:ext cx="120013" cy="99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26" name="Straight Arrow Connector 225"/>
            <p:cNvCxnSpPr>
              <a:stCxn id="221" idx="5"/>
              <a:endCxn id="220" idx="1"/>
            </p:cNvCxnSpPr>
            <p:nvPr/>
          </p:nvCxnSpPr>
          <p:spPr bwMode="auto">
            <a:xfrm>
              <a:off x="7666832" y="4360675"/>
              <a:ext cx="190315" cy="34651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28" name="Straight Arrow Connector 227"/>
            <p:cNvCxnSpPr>
              <a:stCxn id="221" idx="4"/>
              <a:endCxn id="219" idx="0"/>
            </p:cNvCxnSpPr>
            <p:nvPr/>
          </p:nvCxnSpPr>
          <p:spPr bwMode="auto">
            <a:xfrm>
              <a:off x="7581970" y="4395826"/>
              <a:ext cx="0" cy="27615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230" name="Smiley Face 229"/>
            <p:cNvSpPr/>
            <p:nvPr/>
          </p:nvSpPr>
          <p:spPr bwMode="auto">
            <a:xfrm>
              <a:off x="6761471" y="5363810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31" name="Smiley Face 230"/>
            <p:cNvSpPr/>
            <p:nvPr/>
          </p:nvSpPr>
          <p:spPr bwMode="auto">
            <a:xfrm>
              <a:off x="7121511" y="5363872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32" name="Smiley Face 231"/>
            <p:cNvSpPr/>
            <p:nvPr/>
          </p:nvSpPr>
          <p:spPr bwMode="auto">
            <a:xfrm>
              <a:off x="6761471" y="5017489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33" name="Smiley Face 232"/>
            <p:cNvSpPr/>
            <p:nvPr/>
          </p:nvSpPr>
          <p:spPr bwMode="auto">
            <a:xfrm>
              <a:off x="7121511" y="5027398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41" name="Smiley Face 240"/>
            <p:cNvSpPr/>
            <p:nvPr/>
          </p:nvSpPr>
          <p:spPr bwMode="auto">
            <a:xfrm>
              <a:off x="7461956" y="5365779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43" name="Smiley Face 242"/>
            <p:cNvSpPr/>
            <p:nvPr/>
          </p:nvSpPr>
          <p:spPr bwMode="auto">
            <a:xfrm>
              <a:off x="7461956" y="5019458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44" name="Smiley Face 243"/>
            <p:cNvSpPr/>
            <p:nvPr/>
          </p:nvSpPr>
          <p:spPr bwMode="auto">
            <a:xfrm>
              <a:off x="7821996" y="5029367"/>
              <a:ext cx="240027" cy="240027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sp>
          <p:nvSpPr>
            <p:cNvPr id="265" name="TextBox 264"/>
            <p:cNvSpPr txBox="1"/>
            <p:nvPr/>
          </p:nvSpPr>
          <p:spPr>
            <a:xfrm>
              <a:off x="6718520" y="5666478"/>
              <a:ext cx="1938916" cy="502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fi-FI" sz="1333" dirty="0" smtClean="0">
                  <a:solidFill>
                    <a:srgbClr val="000000"/>
                  </a:solidFill>
                </a:rPr>
                <a:t>Group </a:t>
              </a:r>
              <a:r>
                <a:rPr lang="fi-FI" sz="1333" dirty="0" err="1" smtClean="0">
                  <a:solidFill>
                    <a:srgbClr val="000000"/>
                  </a:solidFill>
                </a:rPr>
                <a:t>discussion</a:t>
              </a:r>
              <a:r>
                <a:rPr lang="fi-FI" sz="1333" dirty="0" smtClean="0">
                  <a:solidFill>
                    <a:srgbClr val="000000"/>
                  </a:solidFill>
                </a:rPr>
                <a:t>, led </a:t>
              </a:r>
              <a:r>
                <a:rPr lang="fi-FI" sz="1333" dirty="0" err="1" smtClean="0">
                  <a:solidFill>
                    <a:srgbClr val="000000"/>
                  </a:solidFill>
                </a:rPr>
                <a:t>by</a:t>
              </a:r>
              <a:r>
                <a:rPr lang="fi-FI" sz="1333" dirty="0" smtClean="0">
                  <a:solidFill>
                    <a:srgbClr val="000000"/>
                  </a:solidFill>
                </a:rPr>
                <a:t> </a:t>
              </a:r>
              <a:r>
                <a:rPr lang="fi-FI" sz="1333" dirty="0" err="1" smtClean="0">
                  <a:solidFill>
                    <a:srgbClr val="000000"/>
                  </a:solidFill>
                </a:rPr>
                <a:t>the</a:t>
              </a:r>
              <a:r>
                <a:rPr lang="fi-FI" sz="1333" dirty="0" smtClean="0">
                  <a:solidFill>
                    <a:srgbClr val="000000"/>
                  </a:solidFill>
                </a:rPr>
                <a:t> </a:t>
              </a:r>
              <a:r>
                <a:rPr lang="fi-FI" sz="1333" dirty="0" err="1" smtClean="0">
                  <a:solidFill>
                    <a:srgbClr val="000000"/>
                  </a:solidFill>
                </a:rPr>
                <a:t>students</a:t>
              </a:r>
              <a:endParaRPr lang="fi-FI" sz="1333" dirty="0">
                <a:solidFill>
                  <a:srgbClr val="000000"/>
                </a:solidFill>
              </a:endParaRPr>
            </a:p>
          </p:txBody>
        </p:sp>
        <p:cxnSp>
          <p:nvCxnSpPr>
            <p:cNvPr id="260" name="Straight Arrow Connector 259"/>
            <p:cNvCxnSpPr>
              <a:stCxn id="211" idx="6"/>
              <a:endCxn id="221" idx="2"/>
            </p:cNvCxnSpPr>
            <p:nvPr/>
          </p:nvCxnSpPr>
          <p:spPr bwMode="auto">
            <a:xfrm flipV="1">
              <a:off x="7361538" y="4275812"/>
              <a:ext cx="100418" cy="79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sp>
          <p:nvSpPr>
            <p:cNvPr id="285" name="Smiley Face 284"/>
            <p:cNvSpPr/>
            <p:nvPr/>
          </p:nvSpPr>
          <p:spPr bwMode="auto">
            <a:xfrm>
              <a:off x="7774845" y="5305772"/>
              <a:ext cx="360040" cy="36004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vert="horz" wrap="none" lIns="76200" tIns="38100" rIns="76200" bIns="3810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fi-FI" smtClean="0">
                <a:solidFill>
                  <a:srgbClr val="000000"/>
                </a:solidFill>
              </a:endParaRPr>
            </a:p>
          </p:txBody>
        </p:sp>
        <p:cxnSp>
          <p:nvCxnSpPr>
            <p:cNvPr id="262" name="Straight Arrow Connector 261"/>
            <p:cNvCxnSpPr>
              <a:stCxn id="230" idx="7"/>
              <a:endCxn id="220" idx="3"/>
            </p:cNvCxnSpPr>
            <p:nvPr/>
          </p:nvCxnSpPr>
          <p:spPr bwMode="auto">
            <a:xfrm flipV="1">
              <a:off x="6966347" y="4876914"/>
              <a:ext cx="890800" cy="52204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64" name="Straight Arrow Connector 263"/>
            <p:cNvCxnSpPr>
              <a:stCxn id="209" idx="5"/>
              <a:endCxn id="285" idx="1"/>
            </p:cNvCxnSpPr>
            <p:nvPr/>
          </p:nvCxnSpPr>
          <p:spPr bwMode="auto">
            <a:xfrm>
              <a:off x="7326387" y="4874945"/>
              <a:ext cx="501185" cy="48355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68" name="Straight Arrow Connector 267"/>
            <p:cNvCxnSpPr>
              <a:stCxn id="231" idx="0"/>
              <a:endCxn id="221" idx="3"/>
            </p:cNvCxnSpPr>
            <p:nvPr/>
          </p:nvCxnSpPr>
          <p:spPr bwMode="auto">
            <a:xfrm flipV="1">
              <a:off x="7241525" y="4360675"/>
              <a:ext cx="255583" cy="100319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70" name="Straight Arrow Connector 269"/>
            <p:cNvCxnSpPr>
              <a:stCxn id="241" idx="1"/>
              <a:endCxn id="208" idx="5"/>
            </p:cNvCxnSpPr>
            <p:nvPr/>
          </p:nvCxnSpPr>
          <p:spPr bwMode="auto">
            <a:xfrm flipH="1" flipV="1">
              <a:off x="6966347" y="4874882"/>
              <a:ext cx="530760" cy="52604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  <p:cxnSp>
          <p:nvCxnSpPr>
            <p:cNvPr id="272" name="Straight Arrow Connector 271"/>
            <p:cNvCxnSpPr>
              <a:stCxn id="285" idx="0"/>
              <a:endCxn id="211" idx="4"/>
            </p:cNvCxnSpPr>
            <p:nvPr/>
          </p:nvCxnSpPr>
          <p:spPr bwMode="auto">
            <a:xfrm flipH="1" flipV="1">
              <a:off x="7241525" y="4403765"/>
              <a:ext cx="713341" cy="9020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928B81">
                        <a:alpha val="50000"/>
                      </a:srgbClr>
                    </a:outerShdw>
                  </a:effectLst>
                </a14:hiddenEffects>
              </a:ext>
            </a:extLst>
          </p:spPr>
        </p:cxn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Examples</a:t>
            </a:r>
            <a:r>
              <a:rPr lang="fi-FI" dirty="0" smtClean="0"/>
              <a:t> of </a:t>
            </a:r>
            <a:r>
              <a:rPr lang="fi-FI" dirty="0" err="1" smtClean="0"/>
              <a:t>how</a:t>
            </a:r>
            <a:r>
              <a:rPr lang="fi-FI" dirty="0" smtClean="0"/>
              <a:t> to </a:t>
            </a:r>
            <a:r>
              <a:rPr lang="fi-FI" dirty="0" err="1" smtClean="0"/>
              <a:t>arrange</a:t>
            </a:r>
            <a:r>
              <a:rPr lang="fi-FI" dirty="0" smtClean="0"/>
              <a:t> </a:t>
            </a:r>
            <a:r>
              <a:rPr lang="fi-FI" dirty="0" err="1" smtClean="0"/>
              <a:t>interaction</a:t>
            </a:r>
            <a:r>
              <a:rPr lang="fi-FI" dirty="0" smtClean="0"/>
              <a:t> </a:t>
            </a:r>
            <a:endParaRPr lang="en-US" dirty="0"/>
          </a:p>
        </p:txBody>
      </p:sp>
      <p:sp>
        <p:nvSpPr>
          <p:cNvPr id="28" name="Action Button: Help 27">
            <a:hlinkClick r:id="" action="ppaction://noaction" highlightClick="1"/>
          </p:cNvPr>
          <p:cNvSpPr/>
          <p:nvPr/>
        </p:nvSpPr>
        <p:spPr>
          <a:xfrm>
            <a:off x="6075741" y="3130370"/>
            <a:ext cx="1903407" cy="1521938"/>
          </a:xfrm>
          <a:prstGeom prst="actionButtonHelp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22557" y="4064936"/>
            <a:ext cx="5908146" cy="595313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333" b="1" dirty="0" err="1" smtClean="0">
                <a:solidFill>
                  <a:srgbClr val="FFFFFF"/>
                </a:solidFill>
              </a:rPr>
              <a:t>Positive</a:t>
            </a:r>
            <a:r>
              <a:rPr lang="fi-FI" sz="2333" b="1" dirty="0" smtClean="0">
                <a:solidFill>
                  <a:srgbClr val="FFFFFF"/>
                </a:solidFill>
              </a:rPr>
              <a:t> and </a:t>
            </a:r>
            <a:r>
              <a:rPr lang="fi-FI" sz="2333" b="1" dirty="0" err="1" smtClean="0">
                <a:solidFill>
                  <a:srgbClr val="FFFFFF"/>
                </a:solidFill>
              </a:rPr>
              <a:t>safe</a:t>
            </a:r>
            <a:r>
              <a:rPr lang="fi-FI" sz="2333" b="1" dirty="0" smtClean="0">
                <a:solidFill>
                  <a:srgbClr val="FFFFFF"/>
                </a:solidFill>
              </a:rPr>
              <a:t> </a:t>
            </a:r>
            <a:r>
              <a:rPr lang="fi-FI" sz="2333" b="1" dirty="0" err="1" smtClean="0">
                <a:solidFill>
                  <a:srgbClr val="FFFFFF"/>
                </a:solidFill>
              </a:rPr>
              <a:t>atmosphere</a:t>
            </a:r>
            <a:endParaRPr lang="fi-FI" sz="2333" b="1" dirty="0">
              <a:solidFill>
                <a:srgbClr val="FFFFFF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38615" y="3449833"/>
            <a:ext cx="5008563" cy="595313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333" b="1" dirty="0" err="1" smtClean="0">
                <a:solidFill>
                  <a:srgbClr val="000000"/>
                </a:solidFill>
              </a:rPr>
              <a:t>Fair</a:t>
            </a:r>
            <a:r>
              <a:rPr lang="fi-FI" sz="2333" b="1" dirty="0" smtClean="0">
                <a:solidFill>
                  <a:srgbClr val="000000"/>
                </a:solidFill>
              </a:rPr>
              <a:t> / </a:t>
            </a:r>
            <a:r>
              <a:rPr lang="fi-FI" sz="2333" b="1" dirty="0" err="1" smtClean="0">
                <a:solidFill>
                  <a:srgbClr val="000000"/>
                </a:solidFill>
              </a:rPr>
              <a:t>equal</a:t>
            </a:r>
            <a:r>
              <a:rPr lang="fi-FI" sz="2333" b="1" dirty="0" smtClean="0">
                <a:solidFill>
                  <a:srgbClr val="000000"/>
                </a:solidFill>
              </a:rPr>
              <a:t> </a:t>
            </a:r>
            <a:r>
              <a:rPr lang="fi-FI" sz="2333" b="1" dirty="0" err="1" smtClean="0">
                <a:solidFill>
                  <a:srgbClr val="000000"/>
                </a:solidFill>
              </a:rPr>
              <a:t>participation</a:t>
            </a:r>
            <a:endParaRPr lang="fi-FI" sz="2333" b="1" dirty="0">
              <a:solidFill>
                <a:srgbClr val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14865" y="2838645"/>
            <a:ext cx="4107656" cy="595313"/>
          </a:xfrm>
          <a:prstGeom prst="roundRect">
            <a:avLst>
              <a:gd name="adj" fmla="val 0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2000" b="1" dirty="0" smtClean="0">
                <a:solidFill>
                  <a:srgbClr val="000000"/>
                </a:solidFill>
              </a:rPr>
              <a:t>Deep </a:t>
            </a:r>
            <a:r>
              <a:rPr lang="fi-FI" sz="2000" b="1" dirty="0" err="1" smtClean="0">
                <a:solidFill>
                  <a:srgbClr val="000000"/>
                </a:solidFill>
              </a:rPr>
              <a:t>processing</a:t>
            </a:r>
            <a:r>
              <a:rPr lang="fi-FI" sz="2000" b="1" dirty="0" smtClean="0">
                <a:solidFill>
                  <a:srgbClr val="000000"/>
                </a:solidFill>
              </a:rPr>
              <a:t> of </a:t>
            </a:r>
            <a:br>
              <a:rPr lang="fi-FI" sz="2000" b="1" dirty="0" smtClean="0">
                <a:solidFill>
                  <a:srgbClr val="000000"/>
                </a:solidFill>
              </a:rPr>
            </a:br>
            <a:r>
              <a:rPr lang="fi-FI" sz="2000" b="1" dirty="0" err="1" smtClean="0">
                <a:solidFill>
                  <a:srgbClr val="000000"/>
                </a:solidFill>
              </a:rPr>
              <a:t>the</a:t>
            </a:r>
            <a:r>
              <a:rPr lang="fi-FI" sz="2000" b="1" dirty="0" smtClean="0">
                <a:solidFill>
                  <a:srgbClr val="000000"/>
                </a:solidFill>
              </a:rPr>
              <a:t> </a:t>
            </a:r>
            <a:r>
              <a:rPr lang="fi-FI" sz="2000" b="1" dirty="0" err="1" smtClean="0">
                <a:solidFill>
                  <a:srgbClr val="000000"/>
                </a:solidFill>
              </a:rPr>
              <a:t>objected</a:t>
            </a:r>
            <a:r>
              <a:rPr lang="fi-FI" sz="2000" b="1" dirty="0" smtClean="0">
                <a:solidFill>
                  <a:srgbClr val="000000"/>
                </a:solidFill>
              </a:rPr>
              <a:t> </a:t>
            </a:r>
            <a:r>
              <a:rPr lang="fi-FI" sz="2000" b="1" dirty="0" err="1" smtClean="0">
                <a:solidFill>
                  <a:srgbClr val="000000"/>
                </a:solidFill>
              </a:rPr>
              <a:t>subjects</a:t>
            </a:r>
            <a:endParaRPr lang="fi-FI" sz="2000" b="1" dirty="0">
              <a:solidFill>
                <a:srgbClr val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972594" y="2223489"/>
            <a:ext cx="3208073" cy="595313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i-FI" b="1" dirty="0" err="1" smtClean="0">
                <a:solidFill>
                  <a:srgbClr val="FFFFFF"/>
                </a:solidFill>
                <a:sym typeface="Wingdings" pitchFamily="2" charset="2"/>
              </a:rPr>
              <a:t>Constructive</a:t>
            </a:r>
            <a:r>
              <a:rPr lang="fi-FI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fi-FI" b="1" dirty="0" err="1" smtClean="0">
                <a:solidFill>
                  <a:srgbClr val="FFFFFF"/>
                </a:solidFill>
                <a:sym typeface="Wingdings" pitchFamily="2" charset="2"/>
              </a:rPr>
              <a:t>discussion</a:t>
            </a:r>
            <a:r>
              <a:rPr lang="fi-FI" b="1" dirty="0" smtClean="0">
                <a:solidFill>
                  <a:srgbClr val="FFFFFF"/>
                </a:solidFill>
                <a:sym typeface="Wingdings" pitchFamily="2" charset="2"/>
              </a:rPr>
              <a:t> of  </a:t>
            </a:r>
            <a:r>
              <a:rPr lang="fi-FI" b="1" dirty="0" err="1" smtClean="0">
                <a:solidFill>
                  <a:srgbClr val="FFFFFF"/>
                </a:solidFill>
                <a:sym typeface="Wingdings" pitchFamily="2" charset="2"/>
              </a:rPr>
              <a:t>conflicting</a:t>
            </a:r>
            <a:r>
              <a:rPr lang="fi-FI" b="1" dirty="0" smtClean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fi-FI" b="1" dirty="0" err="1" smtClean="0">
                <a:solidFill>
                  <a:srgbClr val="FFFFFF"/>
                </a:solidFill>
                <a:sym typeface="Wingdings" pitchFamily="2" charset="2"/>
              </a:rPr>
              <a:t>points</a:t>
            </a:r>
            <a:r>
              <a:rPr lang="fi-FI" b="1" dirty="0" smtClean="0">
                <a:solidFill>
                  <a:srgbClr val="FFFFFF"/>
                </a:solidFill>
                <a:sym typeface="Wingdings" pitchFamily="2" charset="2"/>
              </a:rPr>
              <a:t> of </a:t>
            </a:r>
            <a:r>
              <a:rPr lang="fi-FI" b="1" dirty="0" err="1" smtClean="0">
                <a:solidFill>
                  <a:srgbClr val="FFFFFF"/>
                </a:solidFill>
                <a:sym typeface="Wingdings" pitchFamily="2" charset="2"/>
              </a:rPr>
              <a:t>view</a:t>
            </a:r>
            <a:endParaRPr lang="fi-FI" b="1" dirty="0">
              <a:solidFill>
                <a:srgbClr val="FFFFFF"/>
              </a:solidFill>
              <a:sym typeface="Wingdings" pitchFamily="2" charset="2"/>
            </a:endParaRPr>
          </a:p>
        </p:txBody>
      </p:sp>
      <p:sp>
        <p:nvSpPr>
          <p:cNvPr id="17414" name="Otsikko 7"/>
          <p:cNvSpPr>
            <a:spLocks noGrp="1"/>
          </p:cNvSpPr>
          <p:nvPr>
            <p:ph type="ctrTitle"/>
          </p:nvPr>
        </p:nvSpPr>
        <p:spPr>
          <a:xfrm>
            <a:off x="540002" y="317500"/>
            <a:ext cx="8085599" cy="667792"/>
          </a:xfrm>
        </p:spPr>
        <p:txBody>
          <a:bodyPr/>
          <a:lstStyle/>
          <a:p>
            <a:r>
              <a:rPr lang="fi-FI" dirty="0" err="1" smtClean="0"/>
              <a:t>Interaction</a:t>
            </a:r>
            <a:r>
              <a:rPr lang="fi-FI" dirty="0" smtClean="0"/>
              <a:t>: to </a:t>
            </a:r>
            <a:r>
              <a:rPr lang="fi-FI" dirty="0" err="1" smtClean="0"/>
              <a:t>promote</a:t>
            </a:r>
            <a:r>
              <a:rPr lang="fi-FI" dirty="0" smtClean="0"/>
              <a:t> </a:t>
            </a:r>
            <a:r>
              <a:rPr lang="fi-FI" dirty="0" err="1" smtClean="0"/>
              <a:t>learning</a:t>
            </a:r>
            <a:endParaRPr lang="fi-FI" sz="2333" dirty="0"/>
          </a:p>
        </p:txBody>
      </p:sp>
      <p:sp>
        <p:nvSpPr>
          <p:cNvPr id="17418" name="Tekstikehys 11"/>
          <p:cNvSpPr txBox="1">
            <a:spLocks noChangeArrowheads="1"/>
          </p:cNvSpPr>
          <p:nvPr/>
        </p:nvSpPr>
        <p:spPr bwMode="auto">
          <a:xfrm>
            <a:off x="6732323" y="5406761"/>
            <a:ext cx="198009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fi-FI">
                <a:solidFill>
                  <a:srgbClr val="000000"/>
                </a:solidFill>
              </a:rPr>
              <a:t>Matti Aarnio 2010</a:t>
            </a:r>
          </a:p>
        </p:txBody>
      </p:sp>
      <p:pic>
        <p:nvPicPr>
          <p:cNvPr id="5124" name="Picture 4" descr="C:\Users\mmerkkil\AppData\Local\Microsoft\Windows\Temporary Internet Files\Content.IE5\ZYG7Z3MZ\MC9000563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0391" y="1057300"/>
            <a:ext cx="1512094" cy="1169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16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Open </a:t>
            </a:r>
            <a:r>
              <a:rPr lang="fi-FI" dirty="0" err="1" smtClean="0"/>
              <a:t>questions</a:t>
            </a:r>
            <a:r>
              <a:rPr lang="fi-FI" dirty="0" smtClean="0"/>
              <a:t> to open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mind</a:t>
            </a:r>
            <a:r>
              <a:rPr lang="fi-FI" dirty="0" smtClean="0"/>
              <a:t>/</a:t>
            </a:r>
            <a:r>
              <a:rPr lang="fi-FI" dirty="0" err="1" smtClean="0"/>
              <a:t>thinking</a:t>
            </a:r>
            <a:r>
              <a:rPr lang="fi-FI" dirty="0" smtClean="0"/>
              <a:t> </a:t>
            </a:r>
            <a:r>
              <a:rPr lang="fi-FI" sz="1167" dirty="0" smtClean="0"/>
              <a:t>(</a:t>
            </a:r>
            <a:r>
              <a:rPr lang="fi-FI" sz="1167" dirty="0" smtClean="0">
                <a:solidFill>
                  <a:schemeClr val="tx1"/>
                </a:solidFill>
              </a:rPr>
              <a:t>Aarnio </a:t>
            </a:r>
            <a:r>
              <a:rPr lang="fi-FI" sz="1167" dirty="0">
                <a:solidFill>
                  <a:schemeClr val="tx1"/>
                </a:solidFill>
              </a:rPr>
              <a:t>&amp; Enqvist 2002</a:t>
            </a:r>
            <a:r>
              <a:rPr lang="fi-FI" sz="1167" dirty="0"/>
              <a:t>)</a:t>
            </a:r>
            <a:endParaRPr lang="en-US" sz="10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4"/>
          </p:nvPr>
        </p:nvSpPr>
        <p:spPr>
          <a:xfrm>
            <a:off x="540003" y="1117307"/>
            <a:ext cx="7409998" cy="34803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latin typeface="+mn-lt"/>
              </a:rPr>
              <a:t>How do you consider…?</a:t>
            </a:r>
            <a:endParaRPr lang="en-US" sz="1600" dirty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latin typeface="+mn-lt"/>
              </a:rPr>
              <a:t>What is it based on...?  </a:t>
            </a:r>
            <a:endParaRPr lang="en-US" sz="1600" dirty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latin typeface="+mn-lt"/>
              </a:rPr>
              <a:t>What does it mean...?  </a:t>
            </a:r>
            <a:endParaRPr lang="en-US" sz="1600" dirty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latin typeface="+mn-lt"/>
              </a:rPr>
              <a:t>What are the consequences of...?  </a:t>
            </a:r>
            <a:endParaRPr lang="en-US" sz="1600" dirty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latin typeface="+mn-lt"/>
              </a:rPr>
              <a:t>How do you understand...?  </a:t>
            </a:r>
            <a:endParaRPr lang="en-US" sz="1600" dirty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latin typeface="+mn-lt"/>
              </a:rPr>
              <a:t>What is it all about...?  </a:t>
            </a:r>
            <a:endParaRPr lang="en-US" sz="1600" dirty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latin typeface="+mn-lt"/>
              </a:rPr>
              <a:t>What is the meaning of...?  </a:t>
            </a:r>
            <a:endParaRPr lang="en-US" sz="1600" dirty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latin typeface="+mn-lt"/>
              </a:rPr>
              <a:t>What if...?  </a:t>
            </a:r>
            <a:endParaRPr lang="en-US" sz="1600" dirty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latin typeface="+mn-lt"/>
              </a:rPr>
              <a:t>What is this… connected to?  </a:t>
            </a:r>
            <a:endParaRPr lang="en-US" sz="1600" dirty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latin typeface="+mn-lt"/>
              </a:rPr>
              <a:t>How do you feel about...?  </a:t>
            </a:r>
            <a:endParaRPr lang="en-US" sz="1600" dirty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latin typeface="+mn-lt"/>
              </a:rPr>
              <a:t>What do you think you are going to do...?  </a:t>
            </a:r>
            <a:endParaRPr lang="en-US" sz="1600" dirty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latin typeface="+mn-lt"/>
              </a:rPr>
              <a:t>How do you explain…?  </a:t>
            </a:r>
            <a:endParaRPr lang="en-US" sz="1600" dirty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latin typeface="+mn-lt"/>
              </a:rPr>
              <a:t>How is it on your point of view…?  </a:t>
            </a:r>
            <a:endParaRPr lang="en-US" sz="1600" dirty="0">
              <a:latin typeface="+mn-lt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latin typeface="+mn-lt"/>
              </a:rPr>
              <a:t>What kind of actions…?</a:t>
            </a:r>
            <a:endParaRPr lang="en-US" sz="1600" i="1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185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Timetable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400" dirty="0" smtClean="0"/>
              <a:t>9:15-9:30		</a:t>
            </a:r>
            <a:r>
              <a:rPr lang="fi-FI" sz="2400" dirty="0" err="1" smtClean="0"/>
              <a:t>Physics</a:t>
            </a:r>
            <a:r>
              <a:rPr lang="fi-FI" sz="2400" dirty="0" smtClean="0"/>
              <a:t> </a:t>
            </a:r>
            <a:r>
              <a:rPr lang="fi-FI" sz="2400" dirty="0" err="1" smtClean="0"/>
              <a:t>teaching</a:t>
            </a:r>
            <a:r>
              <a:rPr lang="fi-FI" sz="2400" dirty="0" smtClean="0"/>
              <a:t> </a:t>
            </a:r>
            <a:r>
              <a:rPr lang="fi-FI" sz="2400" dirty="0" err="1" smtClean="0"/>
              <a:t>here</a:t>
            </a:r>
            <a:r>
              <a:rPr lang="fi-FI" sz="2400" dirty="0" smtClean="0"/>
              <a:t> [Jani-Petri 							Martikainen]</a:t>
            </a:r>
          </a:p>
          <a:p>
            <a:pPr marL="0" indent="0">
              <a:buNone/>
            </a:pPr>
            <a:r>
              <a:rPr lang="fi-FI" sz="2400" dirty="0" smtClean="0"/>
              <a:t>9:30-12:00	</a:t>
            </a:r>
            <a:r>
              <a:rPr lang="fi-FI" sz="2400" b="1" dirty="0" smtClean="0"/>
              <a:t>Learning and </a:t>
            </a:r>
            <a:r>
              <a:rPr lang="fi-FI" sz="2400" b="1" dirty="0" err="1" smtClean="0"/>
              <a:t>instruction</a:t>
            </a:r>
            <a:r>
              <a:rPr lang="fi-FI" sz="2400" b="1" dirty="0" smtClean="0"/>
              <a:t/>
            </a:r>
            <a:br>
              <a:rPr lang="fi-FI" sz="2400" b="1" dirty="0" smtClean="0"/>
            </a:br>
            <a:r>
              <a:rPr lang="fi-FI" sz="2400" dirty="0" smtClean="0"/>
              <a:t>				</a:t>
            </a:r>
            <a:r>
              <a:rPr lang="fi-FI" sz="2400" dirty="0" err="1" smtClean="0"/>
              <a:t>Successful</a:t>
            </a:r>
            <a:r>
              <a:rPr lang="fi-FI" sz="2400" dirty="0" smtClean="0"/>
              <a:t> </a:t>
            </a:r>
            <a:r>
              <a:rPr lang="fi-FI" sz="2400" dirty="0" err="1" smtClean="0"/>
              <a:t>learning</a:t>
            </a:r>
            <a:r>
              <a:rPr lang="fi-FI" sz="2400" dirty="0" smtClean="0"/>
              <a:t> </a:t>
            </a:r>
            <a:r>
              <a:rPr lang="fi-FI" sz="2400" dirty="0" err="1" smtClean="0"/>
              <a:t>situation</a:t>
            </a:r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2400" dirty="0" smtClean="0"/>
              <a:t>				</a:t>
            </a:r>
            <a:r>
              <a:rPr lang="fi-FI" sz="2400" dirty="0" err="1" smtClean="0"/>
              <a:t>Supporting</a:t>
            </a:r>
            <a:r>
              <a:rPr lang="fi-FI" sz="2400" dirty="0" smtClean="0"/>
              <a:t> </a:t>
            </a:r>
            <a:r>
              <a:rPr lang="fi-FI" sz="2400" dirty="0" err="1" smtClean="0"/>
              <a:t>motivation</a:t>
            </a:r>
            <a:r>
              <a:rPr lang="fi-FI" sz="2400" dirty="0" smtClean="0"/>
              <a:t> to </a:t>
            </a:r>
            <a:r>
              <a:rPr lang="fi-FI" sz="2400" dirty="0" err="1" smtClean="0"/>
              <a:t>study</a:t>
            </a:r>
            <a:endParaRPr lang="fi-FI" sz="2400" dirty="0" smtClean="0"/>
          </a:p>
          <a:p>
            <a:pPr marL="0" indent="0">
              <a:buNone/>
            </a:pPr>
            <a:r>
              <a:rPr lang="fi-FI" sz="2400" dirty="0"/>
              <a:t>	</a:t>
            </a:r>
            <a:r>
              <a:rPr lang="fi-FI" sz="2400" dirty="0" smtClean="0"/>
              <a:t>			</a:t>
            </a:r>
            <a:r>
              <a:rPr lang="fi-FI" sz="2400" dirty="0" err="1" smtClean="0"/>
              <a:t>Interaction</a:t>
            </a:r>
            <a:r>
              <a:rPr lang="fi-FI" sz="2400" dirty="0" smtClean="0"/>
              <a:t> and feedback</a:t>
            </a:r>
          </a:p>
          <a:p>
            <a:pPr marL="0" indent="0">
              <a:buNone/>
            </a:pPr>
            <a:r>
              <a:rPr lang="fi-FI" sz="2400" dirty="0"/>
              <a:t>	</a:t>
            </a:r>
            <a:r>
              <a:rPr lang="fi-FI" sz="2400" dirty="0" smtClean="0"/>
              <a:t>		</a:t>
            </a:r>
            <a:endParaRPr lang="fi-FI" sz="12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0135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6600" dirty="0" err="1" smtClean="0"/>
              <a:t>Try</a:t>
            </a:r>
            <a:r>
              <a:rPr lang="fi-FI" sz="6600" dirty="0" smtClean="0"/>
              <a:t> to </a:t>
            </a:r>
            <a:r>
              <a:rPr lang="fi-FI" sz="6600" dirty="0" err="1" smtClean="0"/>
              <a:t>formulate</a:t>
            </a:r>
            <a:r>
              <a:rPr lang="fi-FI" sz="6600" dirty="0" smtClean="0"/>
              <a:t> </a:t>
            </a:r>
            <a:r>
              <a:rPr lang="fi-FI" sz="6600" dirty="0" err="1" smtClean="0"/>
              <a:t>one</a:t>
            </a:r>
            <a:r>
              <a:rPr lang="fi-FI" sz="6600" dirty="0" smtClean="0"/>
              <a:t> open </a:t>
            </a:r>
            <a:r>
              <a:rPr lang="fi-FI" sz="6600" dirty="0" err="1" smtClean="0"/>
              <a:t>question</a:t>
            </a:r>
            <a:r>
              <a:rPr lang="fi-FI" sz="6600" dirty="0" smtClean="0"/>
              <a:t> </a:t>
            </a:r>
            <a:r>
              <a:rPr lang="fi-FI" sz="6600" dirty="0" err="1" smtClean="0"/>
              <a:t>from</a:t>
            </a:r>
            <a:r>
              <a:rPr lang="fi-FI" sz="6600" dirty="0" smtClean="0"/>
              <a:t> </a:t>
            </a:r>
            <a:r>
              <a:rPr lang="fi-FI" sz="6600" dirty="0" err="1" smtClean="0"/>
              <a:t>your</a:t>
            </a:r>
            <a:r>
              <a:rPr lang="fi-FI" sz="6600" dirty="0" smtClean="0"/>
              <a:t> </a:t>
            </a:r>
            <a:r>
              <a:rPr lang="fi-FI" sz="6600" dirty="0" err="1" smtClean="0"/>
              <a:t>field</a:t>
            </a:r>
            <a:r>
              <a:rPr lang="fi-FI" sz="6600" dirty="0" smtClean="0"/>
              <a:t> of </a:t>
            </a:r>
            <a:r>
              <a:rPr lang="fi-FI" sz="6600" dirty="0" err="1" smtClean="0"/>
              <a:t>study</a:t>
            </a:r>
            <a:endParaRPr lang="en-US" sz="66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3200" dirty="0" smtClean="0">
                <a:solidFill>
                  <a:schemeClr val="tx1"/>
                </a:solidFill>
              </a:rPr>
              <a:t>Write it </a:t>
            </a:r>
            <a:r>
              <a:rPr lang="fi-FI" sz="3200" dirty="0" err="1" smtClean="0">
                <a:solidFill>
                  <a:schemeClr val="tx1"/>
                </a:solidFill>
              </a:rPr>
              <a:t>down</a:t>
            </a:r>
            <a:r>
              <a:rPr lang="fi-FI" sz="3200" dirty="0" smtClean="0">
                <a:solidFill>
                  <a:schemeClr val="tx1"/>
                </a:solidFill>
              </a:rPr>
              <a:t>, </a:t>
            </a:r>
            <a:r>
              <a:rPr lang="fi-FI" sz="3200" dirty="0" err="1" smtClean="0">
                <a:solidFill>
                  <a:schemeClr val="tx1"/>
                </a:solidFill>
              </a:rPr>
              <a:t>please</a:t>
            </a:r>
            <a:r>
              <a:rPr lang="fi-FI" sz="3200" dirty="0" smtClean="0">
                <a:solidFill>
                  <a:schemeClr val="tx1"/>
                </a:solidFill>
              </a:rPr>
              <a:t>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5524500" y="5149850"/>
            <a:ext cx="3619500" cy="155575"/>
          </a:xfrm>
        </p:spPr>
        <p:txBody>
          <a:bodyPr/>
          <a:lstStyle/>
          <a:p>
            <a:pPr>
              <a:defRPr/>
            </a:pPr>
            <a:fld id="{E0A7D511-EF24-F248-BEA4-1AD370F38D7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9.9.2016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524500" y="5305425"/>
            <a:ext cx="3619500" cy="134938"/>
          </a:xfrm>
        </p:spPr>
        <p:txBody>
          <a:bodyPr/>
          <a:lstStyle/>
          <a:p>
            <a:pPr>
              <a:defRPr/>
            </a:pPr>
            <a:fld id="{49EFD4B7-1CC6-864B-A72A-C978B70BBA9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14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2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49221" y="265212"/>
            <a:ext cx="8207375" cy="922119"/>
          </a:xfrm>
        </p:spPr>
        <p:txBody>
          <a:bodyPr/>
          <a:lstStyle/>
          <a:p>
            <a:r>
              <a:rPr lang="fi-FI" sz="3600" dirty="0" err="1" smtClean="0"/>
              <a:t>What</a:t>
            </a:r>
            <a:r>
              <a:rPr lang="fi-FI" sz="3600" dirty="0" smtClean="0"/>
              <a:t> </a:t>
            </a:r>
            <a:r>
              <a:rPr lang="fi-FI" sz="3600" dirty="0" err="1" smtClean="0"/>
              <a:t>type</a:t>
            </a:r>
            <a:r>
              <a:rPr lang="fi-FI" sz="3600" dirty="0" smtClean="0"/>
              <a:t> of feedback </a:t>
            </a:r>
            <a:r>
              <a:rPr lang="fi-FI" sz="3600" dirty="0" err="1" smtClean="0"/>
              <a:t>you</a:t>
            </a:r>
            <a:r>
              <a:rPr lang="fi-FI" sz="3600" dirty="0" smtClean="0"/>
              <a:t> </a:t>
            </a:r>
            <a:r>
              <a:rPr lang="fi-FI" sz="3600" dirty="0" err="1" smtClean="0"/>
              <a:t>have</a:t>
            </a:r>
            <a:r>
              <a:rPr lang="fi-FI" sz="3600" dirty="0" smtClean="0"/>
              <a:t> </a:t>
            </a:r>
            <a:r>
              <a:rPr lang="fi-FI" sz="3600" dirty="0" err="1" smtClean="0"/>
              <a:t>experienced</a:t>
            </a:r>
            <a:r>
              <a:rPr lang="fi-FI" sz="3600" dirty="0"/>
              <a:t>?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93918" y="1561356"/>
            <a:ext cx="8398562" cy="258532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Recall</a:t>
            </a: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a feedback session and </a:t>
            </a:r>
            <a:r>
              <a:rPr lang="fi-FI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analyse</a:t>
            </a: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How </a:t>
            </a:r>
            <a:r>
              <a:rPr lang="fi-FI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was</a:t>
            </a: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situation</a:t>
            </a: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i-FI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Who</a:t>
            </a: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was</a:t>
            </a: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giving</a:t>
            </a: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/ </a:t>
            </a:r>
            <a:r>
              <a:rPr lang="fi-FI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receiving</a:t>
            </a: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feedback?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How </a:t>
            </a:r>
            <a:r>
              <a:rPr lang="fi-FI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did</a:t>
            </a: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you</a:t>
            </a: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feel</a:t>
            </a: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about</a:t>
            </a: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it?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i-FI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What</a:t>
            </a: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was</a:t>
            </a: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good</a:t>
            </a: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/ </a:t>
            </a:r>
            <a:r>
              <a:rPr lang="fi-FI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not</a:t>
            </a: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so</a:t>
            </a: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good</a:t>
            </a: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on </a:t>
            </a:r>
            <a:r>
              <a:rPr lang="fi-FI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the</a:t>
            </a: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situation</a:t>
            </a: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fi-FI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Did</a:t>
            </a: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you</a:t>
            </a: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learn</a:t>
            </a: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something</a:t>
            </a: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fi-FI" sz="2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about</a:t>
            </a:r>
            <a:r>
              <a:rPr lang="fi-FI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it?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05BCDE0-955E-2A43-932A-046BF80DB991}" type="slidenum">
              <a:rPr lang="fi-FI" smtClean="0"/>
              <a:pPr>
                <a:defRPr/>
              </a:pPr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919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b="1" spc="-83" dirty="0">
                <a:solidFill>
                  <a:srgbClr val="0065BD"/>
                </a:solidFill>
                <a:sym typeface="Arial" charset="0"/>
              </a:rPr>
              <a:t>Feedback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697036605"/>
              </p:ext>
            </p:extLst>
          </p:nvPr>
        </p:nvGraphicFramePr>
        <p:xfrm>
          <a:off x="539750" y="985292"/>
          <a:ext cx="8086319" cy="3566513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015913"/>
                <a:gridCol w="4070406"/>
              </a:tblGrid>
              <a:tr h="6604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Constructive</a:t>
                      </a:r>
                      <a:endParaRPr kumimoji="0" lang="en-GB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3223" marR="93223" marT="38100" marB="381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Unconstructive/ destructive</a:t>
                      </a:r>
                      <a:endParaRPr kumimoji="0" lang="en-GB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3223" marR="93223" marT="38100" marB="38100" anchor="ctr" anchorCtr="1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72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Is about an 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issue/action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3223" marR="93223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Is about a 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person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3223" marR="93223" marT="38100" marB="3810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72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Justifies the 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views 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3223" marR="93223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Contains 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judgements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(good/bad)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3223" marR="93223" marT="38100" marB="3810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72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Is useful for </a:t>
                      </a:r>
                      <a:r>
                        <a:rPr kumimoji="0" lang="en-GB" sz="1500" b="1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development</a:t>
                      </a:r>
                      <a:endParaRPr kumimoji="0" lang="en-GB" sz="15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  <a:sym typeface="Arial" charset="0"/>
                      </a:endParaRPr>
                    </a:p>
                  </a:txBody>
                  <a:tcPr marL="93223" marR="93223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Does</a:t>
                      </a:r>
                      <a:r>
                        <a:rPr kumimoji="0" lang="en-GB" sz="15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</a:t>
                      </a:r>
                      <a:r>
                        <a:rPr kumimoji="0" lang="en-GB" sz="1500" b="1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not</a:t>
                      </a:r>
                      <a:r>
                        <a:rPr kumimoji="0" lang="en-GB" sz="15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necessarily </a:t>
                      </a:r>
                      <a:r>
                        <a:rPr kumimoji="0" lang="en-GB" sz="1500" b="1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benefit</a:t>
                      </a:r>
                      <a:r>
                        <a:rPr kumimoji="0" lang="en-GB" sz="15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anyone</a:t>
                      </a:r>
                      <a:endParaRPr kumimoji="0" lang="en-GB" sz="1500" b="0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  <a:sym typeface="Arial" charset="0"/>
                      </a:endParaRPr>
                    </a:p>
                  </a:txBody>
                  <a:tcPr marL="93223" marR="93223" marT="38100" marB="3810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18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Takes into account 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the recipient’s state of development, situation, ability to receive feedback etc.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3223" marR="93223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Does not take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the recipient into account, is given only from the evaluator’s perspective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3223" marR="93223" marT="38100" marB="3810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States </a:t>
                      </a:r>
                      <a:r>
                        <a:rPr kumimoji="0" lang="en-GB" sz="1500" b="1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observations</a:t>
                      </a:r>
                      <a:endParaRPr kumimoji="0" lang="en-GB" sz="15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  <a:sym typeface="Arial" charset="0"/>
                      </a:endParaRPr>
                    </a:p>
                  </a:txBody>
                  <a:tcPr marL="93223" marR="93223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Makes </a:t>
                      </a:r>
                      <a:r>
                        <a:rPr kumimoji="0" lang="en-GB" sz="1500" b="1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subjective conclusions / interpretations</a:t>
                      </a:r>
                      <a:endParaRPr kumimoji="0" lang="en-GB" sz="15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  <a:sym typeface="Arial" charset="0"/>
                      </a:endParaRPr>
                    </a:p>
                  </a:txBody>
                  <a:tcPr marL="93223" marR="93223" marT="38100" marB="3810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727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Two-way process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, the recipient has an opportunity of responding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3223" marR="93223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One-way process, </a:t>
                      </a:r>
                      <a:r>
                        <a:rPr kumimoji="0" lang="en-GB" sz="1500" b="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no chance to answer or reflect.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3223" marR="93223" marT="38100" marB="3810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57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E0A7D511-EF24-F248-BEA4-1AD370F38D7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9.9.2016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3196751"/>
              </p:ext>
            </p:extLst>
          </p:nvPr>
        </p:nvGraphicFramePr>
        <p:xfrm>
          <a:off x="539750" y="985292"/>
          <a:ext cx="8086319" cy="3733514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4015913"/>
                <a:gridCol w="4070406"/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Constructive</a:t>
                      </a:r>
                      <a:endParaRPr kumimoji="0" lang="en-GB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3223" marR="93223" marT="38100" marB="38100"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8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Unconstructive/ destructive</a:t>
                      </a:r>
                      <a:endParaRPr kumimoji="0" lang="en-GB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3223" marR="93223" marT="38100" marB="38100" anchor="ctr" anchorCtr="1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72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An error or mistake 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has </a:t>
                      </a:r>
                      <a:r>
                        <a:rPr kumimoji="0" lang="en-GB" sz="1500" b="1" u="none" strike="noStrike" cap="none" normalizeH="0" baseline="0" noProof="0" dirty="0" err="1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occured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3223" marR="93223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You have made 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a mistake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3223" marR="93223" marT="38100" marB="3810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72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I see that 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it here has happened something you should consider a bit further…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3223" marR="93223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This 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is</a:t>
                      </a:r>
                      <a:r>
                        <a:rPr kumimoji="0" lang="en-GB" sz="150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 wrong. 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3223" marR="93223" marT="38100" marB="3810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72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You could concentrate on this </a:t>
                      </a:r>
                      <a:r>
                        <a:rPr kumimoji="0" lang="en-GB" sz="1500" b="1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in the future</a:t>
                      </a:r>
                      <a:endParaRPr kumimoji="0" lang="en-GB" sz="15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  <a:sym typeface="Arial" charset="0"/>
                      </a:endParaRPr>
                    </a:p>
                  </a:txBody>
                  <a:tcPr marL="93223" marR="93223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You went </a:t>
                      </a:r>
                      <a:r>
                        <a:rPr kumimoji="0" lang="en-GB" sz="1500" b="1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totally down the drain </a:t>
                      </a:r>
                      <a:r>
                        <a:rPr kumimoji="0" lang="en-GB" sz="1500" b="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with this.</a:t>
                      </a:r>
                      <a:endParaRPr kumimoji="0" lang="en-GB" sz="1500" b="0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  <a:sym typeface="Arial" charset="0"/>
                      </a:endParaRPr>
                    </a:p>
                  </a:txBody>
                  <a:tcPr marL="93223" marR="93223" marT="38100" marB="3810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18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To make sure: </a:t>
                      </a:r>
                      <a:r>
                        <a:rPr kumimoji="0" lang="en-GB" sz="1500" b="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Would you like to talk about…? What do you think about this..? Would you have a second..?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3223" marR="93223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Arial" charset="0"/>
                        </a:rPr>
                        <a:t>Cuts to the chase </a:t>
                      </a:r>
                      <a:r>
                        <a:rPr kumimoji="0" lang="en-GB" sz="15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sym typeface="Arial" charset="0"/>
                        </a:rPr>
                        <a:t>immediately: this is how it was, this is what happened, this is what you did.</a:t>
                      </a:r>
                    </a:p>
                  </a:txBody>
                  <a:tcPr marL="93223" marR="93223" marT="38100" marB="3810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This is what </a:t>
                      </a:r>
                      <a:r>
                        <a:rPr kumimoji="0" lang="en-GB" sz="1500" b="1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I observed</a:t>
                      </a:r>
                      <a:r>
                        <a:rPr kumimoji="0" lang="en-GB" sz="15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.. This looks like.. I think this is…</a:t>
                      </a:r>
                      <a:endParaRPr kumimoji="0" lang="en-GB" sz="15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  <a:sym typeface="Arial" charset="0"/>
                      </a:endParaRPr>
                    </a:p>
                  </a:txBody>
                  <a:tcPr marL="93223" marR="93223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This is what </a:t>
                      </a:r>
                      <a:r>
                        <a:rPr kumimoji="0" lang="en-GB" sz="1500" b="1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you did</a:t>
                      </a:r>
                      <a:r>
                        <a:rPr kumimoji="0" lang="en-GB" sz="1500" u="none" strike="noStrike" kern="1200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.  This went like this because of..</a:t>
                      </a:r>
                      <a:endParaRPr kumimoji="0" lang="en-GB" sz="1500" b="1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+mn-ea"/>
                        <a:cs typeface="+mn-cs"/>
                        <a:sym typeface="Arial" charset="0"/>
                      </a:endParaRPr>
                    </a:p>
                  </a:txBody>
                  <a:tcPr marL="93223" marR="93223" marT="38100" marB="3810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7270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Do you feel that 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you understood </a:t>
                      </a:r>
                      <a:r>
                        <a:rPr kumimoji="0" lang="en-GB" sz="1500" b="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what I meant… I hope 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I understood </a:t>
                      </a:r>
                      <a:r>
                        <a:rPr kumimoji="0" lang="en-GB" sz="1500" b="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your question correctly..? Could you give details..?</a:t>
                      </a:r>
                      <a:endParaRPr kumimoji="0" lang="en-GB" sz="15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3223" marR="93223" marT="38100" marB="381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sz="1500" b="0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This is how it was and </a:t>
                      </a:r>
                      <a:r>
                        <a:rPr kumimoji="0" lang="en-GB" sz="1500" b="1" u="none" strike="noStrike" cap="none" normalizeH="0" baseline="0" noProof="0" dirty="0" smtClean="0">
                          <a:ln>
                            <a:noFill/>
                          </a:ln>
                          <a:effectLst/>
                          <a:sym typeface="Arial" charset="0"/>
                        </a:rPr>
                        <a:t>that’s it.</a:t>
                      </a:r>
                      <a:endParaRPr kumimoji="0" lang="en-GB" sz="15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sym typeface="Arial" charset="0"/>
                      </a:endParaRPr>
                    </a:p>
                  </a:txBody>
                  <a:tcPr marL="93223" marR="93223" marT="38100" marB="38100"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8572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225" y="1633364"/>
            <a:ext cx="8207375" cy="2376264"/>
          </a:xfrm>
        </p:spPr>
        <p:txBody>
          <a:bodyPr>
            <a:noAutofit/>
          </a:bodyPr>
          <a:lstStyle/>
          <a:p>
            <a:r>
              <a:rPr lang="fi-FI" sz="5400" dirty="0" err="1" smtClean="0"/>
              <a:t>Examine</a:t>
            </a:r>
            <a:r>
              <a:rPr lang="fi-FI" sz="5400" dirty="0" smtClean="0"/>
              <a:t> </a:t>
            </a:r>
            <a:r>
              <a:rPr lang="fi-FI" sz="5400" dirty="0" err="1" smtClean="0"/>
              <a:t>the</a:t>
            </a:r>
            <a:r>
              <a:rPr lang="fi-FI" sz="5400" dirty="0" smtClean="0"/>
              <a:t> </a:t>
            </a:r>
            <a:r>
              <a:rPr lang="fi-FI" sz="5400" dirty="0" err="1" smtClean="0"/>
              <a:t>table</a:t>
            </a:r>
            <a:r>
              <a:rPr lang="fi-FI" sz="5400" dirty="0" smtClean="0"/>
              <a:t> of </a:t>
            </a:r>
            <a:r>
              <a:rPr lang="fi-FI" sz="5400" dirty="0" err="1" smtClean="0"/>
              <a:t>constructive</a:t>
            </a:r>
            <a:r>
              <a:rPr lang="fi-FI" sz="5400" dirty="0" smtClean="0"/>
              <a:t> feedback </a:t>
            </a:r>
            <a:r>
              <a:rPr lang="fi-FI" sz="5400" dirty="0" err="1" smtClean="0"/>
              <a:t>related</a:t>
            </a:r>
            <a:r>
              <a:rPr lang="fi-FI" sz="5400" dirty="0" smtClean="0"/>
              <a:t> to </a:t>
            </a:r>
            <a:r>
              <a:rPr lang="fi-FI" sz="5400" dirty="0" err="1" smtClean="0"/>
              <a:t>your</a:t>
            </a:r>
            <a:r>
              <a:rPr lang="fi-FI" sz="5400" dirty="0" smtClean="0"/>
              <a:t> </a:t>
            </a:r>
            <a:r>
              <a:rPr lang="fi-FI" sz="5400" dirty="0" err="1" smtClean="0"/>
              <a:t>experience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8207374" cy="660000"/>
          </a:xfrm>
        </p:spPr>
        <p:txBody>
          <a:bodyPr>
            <a:noAutofit/>
          </a:bodyPr>
          <a:lstStyle/>
          <a:p>
            <a:r>
              <a:rPr lang="fi-FI" sz="4000" dirty="0" err="1" smtClean="0"/>
              <a:t>Do</a:t>
            </a:r>
            <a:r>
              <a:rPr lang="fi-FI" sz="4000" dirty="0" smtClean="0"/>
              <a:t> </a:t>
            </a:r>
            <a:r>
              <a:rPr lang="fi-FI" sz="4000" dirty="0" err="1" smtClean="0"/>
              <a:t>you</a:t>
            </a:r>
            <a:r>
              <a:rPr lang="fi-FI" sz="4000" dirty="0" smtClean="0"/>
              <a:t> </a:t>
            </a:r>
            <a:r>
              <a:rPr lang="fi-FI" sz="4000" dirty="0" err="1" smtClean="0"/>
              <a:t>find</a:t>
            </a:r>
            <a:r>
              <a:rPr lang="fi-FI" sz="4000" dirty="0" smtClean="0"/>
              <a:t> </a:t>
            </a:r>
            <a:r>
              <a:rPr lang="fi-FI" sz="4000" dirty="0" err="1" smtClean="0"/>
              <a:t>connections</a:t>
            </a:r>
            <a:r>
              <a:rPr lang="fi-FI" sz="4000" dirty="0" smtClean="0"/>
              <a:t> </a:t>
            </a:r>
            <a:r>
              <a:rPr lang="fi-FI" sz="4000" dirty="0" err="1" smtClean="0"/>
              <a:t>or</a:t>
            </a:r>
            <a:r>
              <a:rPr lang="fi-FI" sz="4000" dirty="0" smtClean="0"/>
              <a:t> </a:t>
            </a:r>
            <a:r>
              <a:rPr lang="fi-FI" sz="4000" dirty="0" err="1" smtClean="0"/>
              <a:t>similarities</a:t>
            </a:r>
            <a:r>
              <a:rPr lang="fi-FI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9392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After</a:t>
            </a:r>
            <a:r>
              <a:rPr lang="fi-FI" dirty="0" smtClean="0"/>
              <a:t> 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morning</a:t>
            </a:r>
            <a:r>
              <a:rPr lang="fi-FI" dirty="0" smtClean="0"/>
              <a:t> </a:t>
            </a:r>
            <a:r>
              <a:rPr lang="fi-FI" dirty="0" err="1" smtClean="0"/>
              <a:t>training</a:t>
            </a:r>
            <a:r>
              <a:rPr lang="fi-FI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3" y="913284"/>
            <a:ext cx="7200030" cy="101396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 possibility to complete a pedagogical training (PED-131.9000 Course assistant as a learning instructor, 2 credits) during autumn 2016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Entire training consists of two other afternoons/mornings (together with Math/Computer Science/NBE depts. in Nov./Dec. + learning and reading tasks (see the next picture)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We will ask for feedback with a </a:t>
            </a:r>
            <a:r>
              <a:rPr lang="en-US" sz="2000" dirty="0" err="1" smtClean="0"/>
              <a:t>webropol</a:t>
            </a:r>
            <a:r>
              <a:rPr lang="en-US" sz="2000" dirty="0" smtClean="0"/>
              <a:t> survey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 this formula, you can confirm your enrollment to the 2 </a:t>
            </a:r>
            <a:r>
              <a:rPr lang="en-US" sz="2000" dirty="0" err="1" smtClean="0"/>
              <a:t>cr</a:t>
            </a:r>
            <a:r>
              <a:rPr lang="en-US" sz="2000" dirty="0" smtClean="0"/>
              <a:t> 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More detailed info </a:t>
            </a:r>
            <a:r>
              <a:rPr lang="en-US" sz="2000" dirty="0" smtClean="0"/>
              <a:t>coming when </a:t>
            </a:r>
            <a:r>
              <a:rPr lang="en-US" sz="2000" dirty="0" smtClean="0"/>
              <a:t>we have got the </a:t>
            </a:r>
            <a:r>
              <a:rPr lang="en-US" sz="2000" dirty="0" err="1" smtClean="0"/>
              <a:t>nbr</a:t>
            </a:r>
            <a:r>
              <a:rPr lang="en-US" sz="2000" dirty="0" smtClean="0"/>
              <a:t> of participants </a:t>
            </a:r>
            <a:r>
              <a:rPr lang="en-US" sz="2000" dirty="0" smtClean="0"/>
              <a:t>for the course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778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3" y="1129309"/>
            <a:ext cx="7200030" cy="79794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27</a:t>
            </a:fld>
            <a:endParaRPr lang="fi-FI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-166836"/>
            <a:ext cx="9142857" cy="505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61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143" y="1633364"/>
            <a:ext cx="3255156" cy="23762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225" y="1633364"/>
            <a:ext cx="8207375" cy="2376264"/>
          </a:xfrm>
        </p:spPr>
        <p:txBody>
          <a:bodyPr>
            <a:noAutofit/>
          </a:bodyPr>
          <a:lstStyle/>
          <a:p>
            <a:r>
              <a:rPr lang="fi-FI" sz="5400" dirty="0" err="1" smtClean="0"/>
              <a:t>Thanks</a:t>
            </a:r>
            <a:r>
              <a:rPr lang="fi-FI" sz="5400" dirty="0" smtClean="0"/>
              <a:t> for </a:t>
            </a:r>
            <a:r>
              <a:rPr lang="fi-FI" sz="5400" dirty="0" err="1" smtClean="0"/>
              <a:t>your</a:t>
            </a:r>
            <a:r>
              <a:rPr lang="fi-FI" sz="5400" dirty="0" smtClean="0"/>
              <a:t> </a:t>
            </a:r>
            <a:r>
              <a:rPr lang="fi-FI" sz="5400" dirty="0" err="1" smtClean="0">
                <a:solidFill>
                  <a:schemeClr val="accent4"/>
                </a:solidFill>
              </a:rPr>
              <a:t>participation</a:t>
            </a:r>
            <a:r>
              <a:rPr lang="fi-FI" sz="5400" dirty="0" smtClean="0"/>
              <a:t> and </a:t>
            </a:r>
            <a:r>
              <a:rPr lang="fi-FI" sz="5400" dirty="0" err="1" smtClean="0"/>
              <a:t>successful</a:t>
            </a:r>
            <a:r>
              <a:rPr lang="fi-FI" sz="5400" dirty="0" smtClean="0"/>
              <a:t> </a:t>
            </a:r>
            <a:r>
              <a:rPr lang="fi-FI" sz="5400" dirty="0" err="1" smtClean="0"/>
              <a:t>term</a:t>
            </a:r>
            <a:r>
              <a:rPr lang="fi-FI" sz="5400" dirty="0" smtClean="0"/>
              <a:t> </a:t>
            </a:r>
            <a:r>
              <a:rPr lang="fi-FI" sz="5400" dirty="0" smtClean="0">
                <a:solidFill>
                  <a:schemeClr val="accent4"/>
                </a:solidFill>
              </a:rPr>
              <a:t>as a</a:t>
            </a:r>
            <a:r>
              <a:rPr lang="fi-FI" sz="5400" dirty="0" smtClean="0"/>
              <a:t> </a:t>
            </a:r>
            <a:r>
              <a:rPr lang="fi-FI" sz="5400" dirty="0" err="1" smtClean="0"/>
              <a:t>course</a:t>
            </a:r>
            <a:r>
              <a:rPr lang="fi-FI" sz="5400" dirty="0" smtClean="0"/>
              <a:t> </a:t>
            </a:r>
            <a:r>
              <a:rPr lang="fi-FI" sz="5400" dirty="0" err="1" smtClean="0"/>
              <a:t>assistant</a:t>
            </a:r>
            <a:r>
              <a:rPr lang="fi-FI" sz="5400" dirty="0" smtClean="0"/>
              <a:t>!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8207374" cy="660000"/>
          </a:xfrm>
        </p:spPr>
        <p:txBody>
          <a:bodyPr>
            <a:noAutofit/>
          </a:bodyPr>
          <a:lstStyle/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230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5399831" cy="996498"/>
          </a:xfrm>
        </p:spPr>
        <p:txBody>
          <a:bodyPr>
            <a:noAutofit/>
          </a:bodyPr>
          <a:lstStyle/>
          <a:p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think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working</a:t>
            </a:r>
            <a:r>
              <a:rPr lang="fi-FI" dirty="0" smtClean="0"/>
              <a:t> as an </a:t>
            </a:r>
            <a:r>
              <a:rPr lang="fi-FI" dirty="0" err="1" smtClean="0"/>
              <a:t>assistant</a:t>
            </a:r>
            <a:r>
              <a:rPr lang="fi-FI" dirty="0" smtClean="0"/>
              <a:t>?</a:t>
            </a:r>
            <a:br>
              <a:rPr lang="fi-FI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777380"/>
            <a:ext cx="5255814" cy="3024336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fi-FI" sz="2000" b="0" dirty="0" err="1" smtClean="0"/>
              <a:t>Pick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one</a:t>
            </a:r>
            <a:r>
              <a:rPr lang="fi-FI" sz="2000" b="0" dirty="0" smtClean="0"/>
              <a:t> </a:t>
            </a:r>
            <a:r>
              <a:rPr lang="fi-FI" sz="2000" dirty="0" err="1" smtClean="0"/>
              <a:t>postcard</a:t>
            </a:r>
            <a:r>
              <a:rPr lang="fi-FI" sz="2000" dirty="0" smtClean="0"/>
              <a:t> </a:t>
            </a:r>
            <a:r>
              <a:rPr lang="fi-FI" sz="2000" b="0" dirty="0" err="1" smtClean="0"/>
              <a:t>which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somehow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describes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your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thoughts</a:t>
            </a:r>
            <a:r>
              <a:rPr lang="fi-FI" sz="2000" b="0" dirty="0" smtClean="0"/>
              <a:t> of </a:t>
            </a:r>
            <a:r>
              <a:rPr lang="fi-FI" sz="2000" b="0" dirty="0" err="1" smtClean="0"/>
              <a:t>working</a:t>
            </a:r>
            <a:r>
              <a:rPr lang="fi-FI" sz="2000" b="0" dirty="0" smtClean="0"/>
              <a:t> as an </a:t>
            </a:r>
            <a:r>
              <a:rPr lang="fi-FI" sz="2000" b="0" dirty="0" err="1" smtClean="0"/>
              <a:t>assistant</a:t>
            </a:r>
            <a:endParaRPr lang="fi-FI" sz="2000" b="0" dirty="0" smtClean="0"/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fi-FI" sz="2000" dirty="0" err="1" smtClean="0"/>
              <a:t>Find</a:t>
            </a:r>
            <a:r>
              <a:rPr lang="fi-FI" sz="2000" dirty="0" smtClean="0"/>
              <a:t> </a:t>
            </a:r>
            <a:r>
              <a:rPr lang="fi-FI" sz="2000" dirty="0" err="1" smtClean="0"/>
              <a:t>someone</a:t>
            </a:r>
            <a:r>
              <a:rPr lang="fi-FI" sz="2000" dirty="0" smtClean="0"/>
              <a:t> </a:t>
            </a:r>
            <a:r>
              <a:rPr lang="fi-FI" sz="2000" b="0" dirty="0" err="1" smtClean="0"/>
              <a:t>you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have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never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talked</a:t>
            </a:r>
            <a:r>
              <a:rPr lang="fi-FI" sz="2000" b="0" dirty="0" smtClean="0"/>
              <a:t> to </a:t>
            </a:r>
            <a:r>
              <a:rPr lang="fi-FI" sz="2000" b="0" dirty="0" err="1" smtClean="0"/>
              <a:t>before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this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morning</a:t>
            </a:r>
            <a:r>
              <a:rPr lang="fi-FI" sz="2000" b="0" dirty="0" smtClean="0"/>
              <a:t>/</a:t>
            </a:r>
            <a:r>
              <a:rPr lang="fi-FI" sz="2000" b="0" dirty="0" err="1" smtClean="0"/>
              <a:t>event</a:t>
            </a:r>
            <a:endParaRPr lang="fi-FI" sz="2000" b="0" dirty="0" smtClean="0"/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fi-FI" sz="2000" dirty="0" err="1" smtClean="0"/>
              <a:t>Present</a:t>
            </a:r>
            <a:r>
              <a:rPr lang="fi-FI" sz="2000" dirty="0" smtClean="0"/>
              <a:t> </a:t>
            </a:r>
            <a:r>
              <a:rPr lang="fi-FI" sz="2000" dirty="0" err="1" smtClean="0"/>
              <a:t>yourself</a:t>
            </a:r>
            <a:r>
              <a:rPr lang="fi-FI" sz="2000" dirty="0" smtClean="0"/>
              <a:t> </a:t>
            </a:r>
            <a:r>
              <a:rPr lang="fi-FI" sz="2000" b="0" dirty="0" smtClean="0"/>
              <a:t>and </a:t>
            </a:r>
            <a:r>
              <a:rPr lang="fi-FI" sz="2000" b="0" dirty="0" err="1" smtClean="0"/>
              <a:t>talk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about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your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card</a:t>
            </a:r>
            <a:r>
              <a:rPr lang="fi-FI" sz="2000" b="0" dirty="0" smtClean="0"/>
              <a:t> and </a:t>
            </a:r>
            <a:r>
              <a:rPr lang="fi-FI" sz="2000" b="0" dirty="0" err="1" smtClean="0"/>
              <a:t>your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thoughts</a:t>
            </a:r>
            <a:endParaRPr lang="fi-FI" sz="2000" b="0" dirty="0"/>
          </a:p>
          <a:p>
            <a:pPr>
              <a:spcBef>
                <a:spcPts val="1800"/>
              </a:spcBef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6573" y="260955"/>
            <a:ext cx="3188016" cy="3292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46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Learning </a:t>
            </a:r>
            <a:r>
              <a:rPr lang="fi-FI" dirty="0" err="1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23528" y="1261611"/>
            <a:ext cx="8712968" cy="333608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i-FI" sz="2000" b="0" dirty="0" err="1" smtClean="0"/>
              <a:t>After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this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introduction</a:t>
            </a:r>
            <a:endParaRPr lang="fi-FI" sz="2000" b="0" dirty="0"/>
          </a:p>
          <a:p>
            <a:pPr>
              <a:lnSpc>
                <a:spcPct val="150000"/>
              </a:lnSpc>
            </a:pPr>
            <a:r>
              <a:rPr lang="fi-FI" sz="2000" b="0" dirty="0"/>
              <a:t>… </a:t>
            </a:r>
            <a:r>
              <a:rPr lang="fi-FI" sz="2000" b="0" dirty="0" err="1" smtClean="0"/>
              <a:t>you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have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learnt</a:t>
            </a:r>
            <a:r>
              <a:rPr lang="fi-FI" sz="2000" b="0" dirty="0" smtClean="0"/>
              <a:t> to </a:t>
            </a:r>
            <a:r>
              <a:rPr lang="fi-FI" sz="2000" b="0" dirty="0" err="1" smtClean="0"/>
              <a:t>know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other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assistants</a:t>
            </a:r>
            <a:r>
              <a:rPr lang="fi-FI" sz="2000" b="0" dirty="0" smtClean="0"/>
              <a:t>.</a:t>
            </a:r>
            <a:endParaRPr lang="fi-FI" sz="2000" b="0" dirty="0"/>
          </a:p>
          <a:p>
            <a:pPr>
              <a:lnSpc>
                <a:spcPct val="150000"/>
              </a:lnSpc>
            </a:pPr>
            <a:r>
              <a:rPr lang="fi-FI" sz="2000" b="0" dirty="0" smtClean="0"/>
              <a:t>… </a:t>
            </a:r>
            <a:r>
              <a:rPr lang="fi-FI" sz="2000" b="0" dirty="0" err="1" smtClean="0"/>
              <a:t>you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recognise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things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related</a:t>
            </a:r>
            <a:r>
              <a:rPr lang="fi-FI" sz="2000" b="0" dirty="0" smtClean="0"/>
              <a:t> to </a:t>
            </a:r>
            <a:r>
              <a:rPr lang="fi-FI" sz="2000" b="0" dirty="0" err="1" smtClean="0"/>
              <a:t>learning</a:t>
            </a:r>
            <a:endParaRPr lang="fi-FI" sz="2000" b="0" dirty="0" smtClean="0"/>
          </a:p>
          <a:p>
            <a:pPr>
              <a:lnSpc>
                <a:spcPct val="150000"/>
              </a:lnSpc>
            </a:pPr>
            <a:r>
              <a:rPr lang="fi-FI" sz="2000" b="0" dirty="0" smtClean="0"/>
              <a:t>… </a:t>
            </a:r>
            <a:r>
              <a:rPr lang="fi-FI" sz="2000" b="0" dirty="0" err="1" smtClean="0"/>
              <a:t>you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have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become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conscious</a:t>
            </a:r>
            <a:r>
              <a:rPr lang="fi-FI" sz="2000" b="0" dirty="0" smtClean="0"/>
              <a:t> of </a:t>
            </a:r>
            <a:r>
              <a:rPr lang="fi-FI" sz="2000" b="0" dirty="0" err="1" smtClean="0"/>
              <a:t>ways</a:t>
            </a:r>
            <a:r>
              <a:rPr lang="fi-FI" sz="2000" b="0" dirty="0" smtClean="0"/>
              <a:t> to </a:t>
            </a:r>
            <a:r>
              <a:rPr lang="fi-FI" sz="2000" b="0" dirty="0" err="1" smtClean="0"/>
              <a:t>motivate</a:t>
            </a:r>
            <a:r>
              <a:rPr lang="fi-FI" sz="2000" b="0" dirty="0" smtClean="0"/>
              <a:t> and </a:t>
            </a:r>
            <a:r>
              <a:rPr lang="fi-FI" sz="2000" b="0" dirty="0" err="1" smtClean="0"/>
              <a:t>activate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the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students</a:t>
            </a:r>
            <a:endParaRPr lang="fi-FI" sz="2000" b="0" dirty="0"/>
          </a:p>
          <a:p>
            <a:pPr>
              <a:lnSpc>
                <a:spcPct val="150000"/>
              </a:lnSpc>
            </a:pPr>
            <a:r>
              <a:rPr lang="fi-FI" sz="2000" b="0" dirty="0" smtClean="0"/>
              <a:t>… </a:t>
            </a:r>
            <a:r>
              <a:rPr lang="fi-FI" sz="2000" b="0" dirty="0" err="1" smtClean="0"/>
              <a:t>you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know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ways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how</a:t>
            </a:r>
            <a:r>
              <a:rPr lang="fi-FI" sz="2000" b="0" dirty="0" smtClean="0"/>
              <a:t> to </a:t>
            </a:r>
            <a:r>
              <a:rPr lang="fi-FI" sz="2000" b="0" dirty="0" err="1" smtClean="0"/>
              <a:t>give</a:t>
            </a:r>
            <a:r>
              <a:rPr lang="fi-FI" sz="2000" b="0" dirty="0" smtClean="0"/>
              <a:t> </a:t>
            </a:r>
            <a:r>
              <a:rPr lang="fi-FI" sz="2000" b="0" dirty="0" err="1" smtClean="0"/>
              <a:t>constructive</a:t>
            </a:r>
            <a:r>
              <a:rPr lang="fi-FI" sz="2000" b="0" dirty="0" smtClean="0"/>
              <a:t> feedback.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673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98170" y="985292"/>
            <a:ext cx="8207375" cy="2196667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fi-FI" sz="6000" dirty="0" err="1" smtClean="0"/>
              <a:t>Successful</a:t>
            </a:r>
            <a:r>
              <a:rPr lang="fi-FI" sz="6000" dirty="0" smtClean="0"/>
              <a:t> </a:t>
            </a:r>
            <a:r>
              <a:rPr lang="fi-FI" sz="6000" dirty="0" err="1" smtClean="0"/>
              <a:t>learning</a:t>
            </a:r>
            <a:r>
              <a:rPr lang="fi-FI" sz="6000" dirty="0" smtClean="0"/>
              <a:t> </a:t>
            </a:r>
            <a:r>
              <a:rPr lang="fi-FI" sz="6000" dirty="0" err="1" smtClean="0"/>
              <a:t>situation</a:t>
            </a:r>
            <a:r>
              <a:rPr lang="fi-FI" sz="6000" dirty="0" smtClean="0"/>
              <a:t> </a:t>
            </a:r>
            <a:br>
              <a:rPr lang="fi-FI" sz="6000" dirty="0" smtClean="0"/>
            </a:br>
            <a:r>
              <a:rPr lang="fi-FI" sz="6000" dirty="0" smtClean="0"/>
              <a:t/>
            </a:r>
            <a:br>
              <a:rPr lang="fi-FI" sz="6000" dirty="0" smtClean="0"/>
            </a:br>
            <a:r>
              <a:rPr lang="fi-FI" sz="4800" dirty="0" err="1" smtClean="0"/>
              <a:t>What</a:t>
            </a:r>
            <a:r>
              <a:rPr lang="fi-FI" sz="4800" dirty="0" smtClean="0"/>
              <a:t> is it </a:t>
            </a:r>
            <a:r>
              <a:rPr lang="fi-FI" sz="4800" dirty="0" err="1" smtClean="0"/>
              <a:t>all</a:t>
            </a:r>
            <a:r>
              <a:rPr lang="fi-FI" sz="4800" dirty="0" smtClean="0"/>
              <a:t> </a:t>
            </a:r>
            <a:r>
              <a:rPr lang="fi-FI" sz="4800" dirty="0" err="1" smtClean="0"/>
              <a:t>about</a:t>
            </a:r>
            <a:r>
              <a:rPr lang="fi-FI" sz="4800" dirty="0" smtClean="0"/>
              <a:t>?</a:t>
            </a:r>
            <a:br>
              <a:rPr lang="fi-FI" sz="4800" dirty="0" smtClean="0"/>
            </a:br>
            <a:r>
              <a:rPr lang="fi-FI" sz="4800" dirty="0" err="1" smtClean="0"/>
              <a:t>What</a:t>
            </a:r>
            <a:r>
              <a:rPr lang="fi-FI" sz="4800" dirty="0" smtClean="0"/>
              <a:t> </a:t>
            </a:r>
            <a:r>
              <a:rPr lang="fi-FI" sz="4800" dirty="0" err="1" smtClean="0"/>
              <a:t>does</a:t>
            </a:r>
            <a:r>
              <a:rPr lang="fi-FI" sz="4800" dirty="0" smtClean="0"/>
              <a:t> it </a:t>
            </a:r>
            <a:r>
              <a:rPr lang="fi-FI" sz="4800" dirty="0" err="1" smtClean="0"/>
              <a:t>consist</a:t>
            </a:r>
            <a:r>
              <a:rPr lang="fi-FI" sz="4800" dirty="0" smtClean="0"/>
              <a:t> of?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4272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sz="2400" dirty="0" err="1" smtClean="0">
                <a:latin typeface="Georgia" panose="02040502050405020303" pitchFamily="18" charset="0"/>
              </a:rPr>
              <a:t>Independent</a:t>
            </a:r>
            <a:r>
              <a:rPr lang="fi-FI" sz="2400" dirty="0" smtClean="0">
                <a:latin typeface="Georgia" panose="02040502050405020303" pitchFamily="18" charset="0"/>
              </a:rPr>
              <a:t> </a:t>
            </a:r>
            <a:r>
              <a:rPr lang="fi-FI" sz="2400" dirty="0" err="1" smtClean="0">
                <a:latin typeface="Georgia" panose="02040502050405020303" pitchFamily="18" charset="0"/>
              </a:rPr>
              <a:t>work</a:t>
            </a:r>
            <a:r>
              <a:rPr lang="fi-FI" sz="2400" dirty="0" smtClean="0">
                <a:latin typeface="Georgia" panose="02040502050405020303" pitchFamily="18" charset="0"/>
              </a:rPr>
              <a:t> (3 min):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smtClean="0">
                <a:latin typeface="Georgia" panose="02040502050405020303" pitchFamily="18" charset="0"/>
              </a:rPr>
              <a:t>Write </a:t>
            </a:r>
            <a:r>
              <a:rPr lang="fi-FI" sz="2400" b="0" dirty="0" err="1" smtClean="0">
                <a:latin typeface="Georgia" panose="02040502050405020303" pitchFamily="18" charset="0"/>
              </a:rPr>
              <a:t>down</a:t>
            </a:r>
            <a:r>
              <a:rPr lang="fi-FI" sz="2400" b="0" dirty="0" smtClean="0">
                <a:latin typeface="Georgia" panose="02040502050405020303" pitchFamily="18" charset="0"/>
              </a:rPr>
              <a:t> on a </a:t>
            </a:r>
            <a:r>
              <a:rPr lang="fi-FI" sz="2400" b="0" dirty="0" err="1" smtClean="0">
                <a:latin typeface="Georgia" panose="02040502050405020303" pitchFamily="18" charset="0"/>
              </a:rPr>
              <a:t>sticky-note</a:t>
            </a:r>
            <a:r>
              <a:rPr lang="fi-FI" sz="2400" b="0" dirty="0" smtClean="0">
                <a:latin typeface="Georgia" panose="02040502050405020303" pitchFamily="18" charset="0"/>
              </a:rPr>
              <a:t> (1 </a:t>
            </a:r>
            <a:r>
              <a:rPr lang="fi-FI" sz="2400" b="0" dirty="0" err="1" smtClean="0">
                <a:latin typeface="Georgia" panose="02040502050405020303" pitchFamily="18" charset="0"/>
              </a:rPr>
              <a:t>thing</a:t>
            </a:r>
            <a:r>
              <a:rPr lang="fi-FI" sz="2400" b="0" dirty="0" smtClean="0">
                <a:latin typeface="Georgia" panose="02040502050405020303" pitchFamily="18" charset="0"/>
              </a:rPr>
              <a:t> / </a:t>
            </a:r>
            <a:r>
              <a:rPr lang="fi-FI" sz="2400" b="0" dirty="0" err="1" smtClean="0">
                <a:latin typeface="Georgia" panose="02040502050405020303" pitchFamily="18" charset="0"/>
              </a:rPr>
              <a:t>paper</a:t>
            </a:r>
            <a:r>
              <a:rPr lang="fi-FI" sz="2400" b="0" dirty="0" smtClean="0">
                <a:latin typeface="Georgia" panose="02040502050405020303" pitchFamily="18" charset="0"/>
              </a:rPr>
              <a:t>)</a:t>
            </a:r>
            <a:r>
              <a:rPr lang="fi-FI" sz="2400" b="0" dirty="0">
                <a:latin typeface="Georgia" panose="02040502050405020303" pitchFamily="18" charset="0"/>
              </a:rPr>
              <a:t/>
            </a:r>
            <a:br>
              <a:rPr lang="fi-FI" sz="2400" b="0" dirty="0">
                <a:latin typeface="Georgia" panose="02040502050405020303" pitchFamily="18" charset="0"/>
              </a:rPr>
            </a:br>
            <a:endParaRPr lang="fi-FI" sz="2400" b="0" dirty="0" smtClean="0">
              <a:latin typeface="Georgia" panose="02040502050405020303" pitchFamily="18" charset="0"/>
            </a:endParaRPr>
          </a:p>
          <a:p>
            <a:r>
              <a:rPr lang="fi-FI" sz="2400" dirty="0" err="1" smtClean="0">
                <a:latin typeface="Georgia" panose="02040502050405020303" pitchFamily="18" charset="0"/>
              </a:rPr>
              <a:t>Groupwork</a:t>
            </a:r>
            <a:r>
              <a:rPr lang="fi-FI" sz="2400" dirty="0" smtClean="0">
                <a:latin typeface="Georgia" panose="02040502050405020303" pitchFamily="18" charset="0"/>
              </a:rPr>
              <a:t> (7 min):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 smtClean="0">
                <a:latin typeface="Georgia" panose="02040502050405020303" pitchFamily="18" charset="0"/>
              </a:rPr>
              <a:t>Present</a:t>
            </a:r>
            <a:r>
              <a:rPr lang="fi-FI" sz="2400" b="0" dirty="0" smtClean="0">
                <a:latin typeface="Georgia" panose="02040502050405020303" pitchFamily="18" charset="0"/>
              </a:rPr>
              <a:t> </a:t>
            </a:r>
            <a:r>
              <a:rPr lang="fi-FI" sz="2400" b="0" dirty="0" err="1" smtClean="0">
                <a:latin typeface="Georgia" panose="02040502050405020303" pitchFamily="18" charset="0"/>
              </a:rPr>
              <a:t>your</a:t>
            </a:r>
            <a:r>
              <a:rPr lang="fi-FI" sz="2400" b="0" dirty="0" smtClean="0">
                <a:latin typeface="Georgia" panose="02040502050405020303" pitchFamily="18" charset="0"/>
              </a:rPr>
              <a:t> </a:t>
            </a:r>
            <a:r>
              <a:rPr lang="fi-FI" sz="2400" b="0" dirty="0" err="1" smtClean="0">
                <a:latin typeface="Georgia" panose="02040502050405020303" pitchFamily="18" charset="0"/>
              </a:rPr>
              <a:t>ideas</a:t>
            </a:r>
            <a:r>
              <a:rPr lang="fi-FI" sz="2400" b="0" dirty="0" smtClean="0">
                <a:latin typeface="Georgia" panose="02040502050405020303" pitchFamily="18" charset="0"/>
              </a:rPr>
              <a:t> to </a:t>
            </a:r>
            <a:r>
              <a:rPr lang="fi-FI" sz="2400" b="0" dirty="0" err="1" smtClean="0">
                <a:latin typeface="Georgia" panose="02040502050405020303" pitchFamily="18" charset="0"/>
              </a:rPr>
              <a:t>your</a:t>
            </a:r>
            <a:r>
              <a:rPr lang="fi-FI" sz="2400" b="0" dirty="0" smtClean="0">
                <a:latin typeface="Georgia" panose="02040502050405020303" pitchFamily="18" charset="0"/>
              </a:rPr>
              <a:t> </a:t>
            </a:r>
            <a:r>
              <a:rPr lang="fi-FI" sz="2400" b="0" dirty="0" err="1" smtClean="0">
                <a:latin typeface="Georgia" panose="02040502050405020303" pitchFamily="18" charset="0"/>
              </a:rPr>
              <a:t>group</a:t>
            </a:r>
            <a:r>
              <a:rPr lang="fi-FI" sz="2400" b="0" dirty="0" smtClean="0">
                <a:latin typeface="Georgia" panose="02040502050405020303" pitchFamily="18" charset="0"/>
              </a:rPr>
              <a:t> and </a:t>
            </a:r>
            <a:r>
              <a:rPr lang="fi-FI" sz="2400" b="0" dirty="0" err="1" smtClean="0">
                <a:latin typeface="Georgia" panose="02040502050405020303" pitchFamily="18" charset="0"/>
              </a:rPr>
              <a:t>have</a:t>
            </a:r>
            <a:r>
              <a:rPr lang="fi-FI" sz="2400" b="0" dirty="0" smtClean="0">
                <a:latin typeface="Georgia" panose="02040502050405020303" pitchFamily="18" charset="0"/>
              </a:rPr>
              <a:t> a </a:t>
            </a:r>
            <a:r>
              <a:rPr lang="fi-FI" sz="2400" b="0" dirty="0" err="1" smtClean="0">
                <a:latin typeface="Georgia" panose="02040502050405020303" pitchFamily="18" charset="0"/>
              </a:rPr>
              <a:t>discussion</a:t>
            </a:r>
            <a:r>
              <a:rPr lang="fi-FI" sz="2400" b="0" dirty="0" smtClean="0">
                <a:latin typeface="Georgia" panose="02040502050405020303" pitchFamily="18" charset="0"/>
              </a:rPr>
              <a:t> </a:t>
            </a:r>
            <a:r>
              <a:rPr lang="fi-FI" sz="2400" b="0" dirty="0" err="1" smtClean="0">
                <a:latin typeface="Georgia" panose="02040502050405020303" pitchFamily="18" charset="0"/>
              </a:rPr>
              <a:t>about</a:t>
            </a:r>
            <a:r>
              <a:rPr lang="fi-FI" sz="2400" b="0" dirty="0" smtClean="0">
                <a:latin typeface="Georgia" panose="02040502050405020303" pitchFamily="18" charset="0"/>
              </a:rPr>
              <a:t> </a:t>
            </a:r>
            <a:r>
              <a:rPr lang="fi-FI" sz="2400" b="0" dirty="0" err="1" smtClean="0">
                <a:latin typeface="Georgia" panose="02040502050405020303" pitchFamily="18" charset="0"/>
              </a:rPr>
              <a:t>them</a:t>
            </a:r>
            <a:endParaRPr lang="fi-FI" sz="2400" b="0" dirty="0" smtClean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b="0" dirty="0" err="1" smtClean="0">
                <a:latin typeface="Georgia" panose="02040502050405020303" pitchFamily="18" charset="0"/>
              </a:rPr>
              <a:t>Try</a:t>
            </a:r>
            <a:r>
              <a:rPr lang="fi-FI" sz="2400" b="0" dirty="0" smtClean="0">
                <a:latin typeface="Georgia" panose="02040502050405020303" pitchFamily="18" charset="0"/>
              </a:rPr>
              <a:t> to </a:t>
            </a:r>
            <a:r>
              <a:rPr lang="fi-FI" sz="2400" b="0" dirty="0" err="1" smtClean="0">
                <a:latin typeface="Georgia" panose="02040502050405020303" pitchFamily="18" charset="0"/>
              </a:rPr>
              <a:t>wrap</a:t>
            </a:r>
            <a:r>
              <a:rPr lang="fi-FI" sz="2400" b="0" dirty="0" smtClean="0">
                <a:latin typeface="Georgia" panose="02040502050405020303" pitchFamily="18" charset="0"/>
              </a:rPr>
              <a:t> </a:t>
            </a:r>
            <a:r>
              <a:rPr lang="fi-FI" sz="2400" b="0" dirty="0" err="1" smtClean="0">
                <a:latin typeface="Georgia" panose="02040502050405020303" pitchFamily="18" charset="0"/>
              </a:rPr>
              <a:t>up</a:t>
            </a:r>
            <a:r>
              <a:rPr lang="fi-FI" sz="2400" b="0" dirty="0" smtClean="0">
                <a:latin typeface="Georgia" panose="02040502050405020303" pitchFamily="18" charset="0"/>
              </a:rPr>
              <a:t> and </a:t>
            </a:r>
            <a:r>
              <a:rPr lang="fi-FI" sz="2400" b="0" dirty="0" err="1" smtClean="0">
                <a:latin typeface="Georgia" panose="02040502050405020303" pitchFamily="18" charset="0"/>
              </a:rPr>
              <a:t>group</a:t>
            </a:r>
            <a:r>
              <a:rPr lang="fi-FI" sz="2400" b="0" dirty="0" smtClean="0">
                <a:latin typeface="Georgia" panose="02040502050405020303" pitchFamily="18" charset="0"/>
              </a:rPr>
              <a:t> </a:t>
            </a:r>
            <a:r>
              <a:rPr lang="fi-FI" sz="2400" b="0" dirty="0" err="1" smtClean="0">
                <a:latin typeface="Georgia" panose="02040502050405020303" pitchFamily="18" charset="0"/>
              </a:rPr>
              <a:t>the</a:t>
            </a:r>
            <a:r>
              <a:rPr lang="fi-FI" sz="2400" b="0" dirty="0" smtClean="0">
                <a:latin typeface="Georgia" panose="02040502050405020303" pitchFamily="18" charset="0"/>
              </a:rPr>
              <a:t> </a:t>
            </a:r>
            <a:r>
              <a:rPr lang="fi-FI" sz="2400" b="0" dirty="0" err="1" smtClean="0">
                <a:latin typeface="Georgia" panose="02040502050405020303" pitchFamily="18" charset="0"/>
              </a:rPr>
              <a:t>themes</a:t>
            </a:r>
            <a:r>
              <a:rPr lang="fi-FI" sz="2400" b="0" dirty="0" smtClean="0">
                <a:latin typeface="Georgia" panose="02040502050405020303" pitchFamily="18" charset="0"/>
              </a:rPr>
              <a:t> </a:t>
            </a:r>
            <a:r>
              <a:rPr lang="fi-FI" sz="2400" b="0" dirty="0" err="1" smtClean="0">
                <a:latin typeface="Georgia" panose="02040502050405020303" pitchFamily="18" charset="0"/>
              </a:rPr>
              <a:t>you</a:t>
            </a:r>
            <a:r>
              <a:rPr lang="fi-FI" sz="2400" b="0" dirty="0" smtClean="0">
                <a:latin typeface="Georgia" panose="02040502050405020303" pitchFamily="18" charset="0"/>
              </a:rPr>
              <a:t> </a:t>
            </a:r>
            <a:r>
              <a:rPr lang="fi-FI" sz="2400" b="0" dirty="0" err="1" smtClean="0">
                <a:latin typeface="Georgia" panose="02040502050405020303" pitchFamily="18" charset="0"/>
              </a:rPr>
              <a:t>have</a:t>
            </a:r>
            <a:r>
              <a:rPr lang="fi-FI" sz="2400" b="0" dirty="0" smtClean="0">
                <a:latin typeface="Georgia" panose="02040502050405020303" pitchFamily="18" charset="0"/>
              </a:rPr>
              <a:t> </a:t>
            </a:r>
            <a:r>
              <a:rPr lang="fi-FI" sz="2400" b="0" dirty="0" err="1" smtClean="0">
                <a:latin typeface="Georgia" panose="02040502050405020303" pitchFamily="18" charset="0"/>
              </a:rPr>
              <a:t>found</a:t>
            </a:r>
            <a:endParaRPr lang="fi-FI" sz="2400" b="0" dirty="0" smtClean="0">
              <a:latin typeface="Georgia" panose="02040502050405020303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3.9.2014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92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307524"/>
            <a:ext cx="8784976" cy="996498"/>
          </a:xfrm>
        </p:spPr>
        <p:txBody>
          <a:bodyPr/>
          <a:lstStyle/>
          <a:p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u="sng" dirty="0" err="1" smtClean="0"/>
              <a:t>you</a:t>
            </a:r>
            <a:r>
              <a:rPr lang="fi-FI" dirty="0" smtClean="0"/>
              <a:t> as an </a:t>
            </a:r>
            <a:r>
              <a:rPr lang="fi-FI" dirty="0" err="1" smtClean="0"/>
              <a:t>instructor</a:t>
            </a:r>
            <a:r>
              <a:rPr lang="fi-FI" dirty="0" smtClean="0"/>
              <a:t> / </a:t>
            </a:r>
            <a:r>
              <a:rPr lang="fi-FI" dirty="0" err="1" smtClean="0"/>
              <a:t>assistant</a:t>
            </a:r>
            <a:r>
              <a:rPr lang="fi-FI" dirty="0" smtClean="0"/>
              <a:t> </a:t>
            </a:r>
            <a:r>
              <a:rPr lang="fi-FI" u="sng" dirty="0" err="1" smtClean="0"/>
              <a:t>do</a:t>
            </a:r>
            <a:r>
              <a:rPr lang="fi-FI" dirty="0"/>
              <a:t> </a:t>
            </a:r>
            <a:r>
              <a:rPr lang="fi-FI" dirty="0" smtClean="0"/>
              <a:t>to </a:t>
            </a:r>
            <a:r>
              <a:rPr lang="fi-FI" dirty="0" err="1" smtClean="0"/>
              <a:t>support</a:t>
            </a:r>
            <a:r>
              <a:rPr lang="fi-FI" dirty="0" smtClean="0"/>
              <a:t> </a:t>
            </a:r>
            <a:r>
              <a:rPr lang="fi-FI" dirty="0" err="1" smtClean="0"/>
              <a:t>learning</a:t>
            </a:r>
            <a:r>
              <a:rPr lang="fi-FI" dirty="0" smtClean="0"/>
              <a:t>?</a:t>
            </a:r>
            <a:endParaRPr lang="fi-FI" sz="3200" b="0" u="sng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9082" y="1561356"/>
            <a:ext cx="8207374" cy="333608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sz="2800" b="0" dirty="0" err="1" smtClean="0">
                <a:latin typeface="Georgia" panose="02040502050405020303" pitchFamily="18" charset="0"/>
              </a:rPr>
              <a:t>Discuss</a:t>
            </a:r>
            <a:r>
              <a:rPr lang="fi-FI" sz="2800" b="0" dirty="0" smtClean="0">
                <a:latin typeface="Georgia" panose="02040502050405020303" pitchFamily="18" charset="0"/>
              </a:rPr>
              <a:t> </a:t>
            </a:r>
            <a:r>
              <a:rPr lang="fi-FI" sz="2800" b="0" dirty="0" err="1" smtClean="0">
                <a:latin typeface="Georgia" panose="02040502050405020303" pitchFamily="18" charset="0"/>
              </a:rPr>
              <a:t>the</a:t>
            </a:r>
            <a:r>
              <a:rPr lang="fi-FI" sz="2800" b="0" dirty="0" smtClean="0">
                <a:latin typeface="Georgia" panose="02040502050405020303" pitchFamily="18" charset="0"/>
              </a:rPr>
              <a:t> </a:t>
            </a:r>
            <a:r>
              <a:rPr lang="fi-FI" sz="2800" b="0" dirty="0" err="1" smtClean="0">
                <a:latin typeface="Georgia" panose="02040502050405020303" pitchFamily="18" charset="0"/>
              </a:rPr>
              <a:t>theme</a:t>
            </a:r>
            <a:r>
              <a:rPr lang="fi-FI" sz="2800" b="0" dirty="0" smtClean="0">
                <a:latin typeface="Georgia" panose="02040502050405020303" pitchFamily="18" charset="0"/>
              </a:rPr>
              <a:t> in a </a:t>
            </a:r>
            <a:r>
              <a:rPr lang="fi-FI" sz="2800" b="0" dirty="0" err="1" smtClean="0">
                <a:latin typeface="Georgia" panose="02040502050405020303" pitchFamily="18" charset="0"/>
              </a:rPr>
              <a:t>group</a:t>
            </a:r>
            <a:endParaRPr lang="fi-FI" sz="2800" b="0" dirty="0" smtClean="0">
              <a:latin typeface="Georgia" panose="02040502050405020303" pitchFamily="18" charset="0"/>
            </a:endParaRPr>
          </a:p>
          <a:p>
            <a:endParaRPr lang="fi-FI" sz="2800" b="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fi-FI" sz="2800" b="0" dirty="0" smtClean="0">
                <a:latin typeface="Georgia" panose="02040502050405020303" pitchFamily="18" charset="0"/>
              </a:rPr>
              <a:t>Write </a:t>
            </a:r>
            <a:r>
              <a:rPr lang="fi-FI" sz="2800" b="0" dirty="0" err="1" smtClean="0">
                <a:latin typeface="Georgia" panose="02040502050405020303" pitchFamily="18" charset="0"/>
              </a:rPr>
              <a:t>down</a:t>
            </a:r>
            <a:r>
              <a:rPr lang="fi-FI" sz="2800" b="0" dirty="0" smtClean="0">
                <a:latin typeface="Georgia" panose="02040502050405020303" pitchFamily="18" charset="0"/>
              </a:rPr>
              <a:t> </a:t>
            </a:r>
            <a:r>
              <a:rPr lang="fi-FI" sz="2800" b="0" dirty="0" err="1" smtClean="0">
                <a:latin typeface="Georgia" panose="02040502050405020303" pitchFamily="18" charset="0"/>
              </a:rPr>
              <a:t>your</a:t>
            </a:r>
            <a:r>
              <a:rPr lang="fi-FI" sz="2800" b="0" dirty="0" smtClean="0">
                <a:latin typeface="Georgia" panose="02040502050405020303" pitchFamily="18" charset="0"/>
              </a:rPr>
              <a:t> ”</a:t>
            </a:r>
            <a:r>
              <a:rPr lang="fi-FI" sz="2800" dirty="0" err="1" smtClean="0">
                <a:latin typeface="Georgia" panose="02040502050405020303" pitchFamily="18" charset="0"/>
              </a:rPr>
              <a:t>ideas</a:t>
            </a:r>
            <a:r>
              <a:rPr lang="fi-FI" sz="2800" dirty="0" smtClean="0">
                <a:latin typeface="Georgia" panose="02040502050405020303" pitchFamily="18" charset="0"/>
              </a:rPr>
              <a:t> to </a:t>
            </a:r>
            <a:r>
              <a:rPr lang="fi-FI" sz="2800" dirty="0" err="1" smtClean="0">
                <a:latin typeface="Georgia" panose="02040502050405020303" pitchFamily="18" charset="0"/>
              </a:rPr>
              <a:t>support</a:t>
            </a:r>
            <a:r>
              <a:rPr lang="fi-FI" sz="2800" dirty="0" smtClean="0">
                <a:latin typeface="Georgia" panose="02040502050405020303" pitchFamily="18" charset="0"/>
              </a:rPr>
              <a:t> </a:t>
            </a:r>
            <a:r>
              <a:rPr lang="fi-FI" sz="2800" dirty="0" err="1" smtClean="0">
                <a:latin typeface="Georgia" panose="02040502050405020303" pitchFamily="18" charset="0"/>
              </a:rPr>
              <a:t>learning</a:t>
            </a:r>
            <a:r>
              <a:rPr lang="fi-FI" sz="2800" b="0" dirty="0" smtClean="0">
                <a:latin typeface="Georgia" panose="02040502050405020303" pitchFamily="18" charset="0"/>
              </a:rPr>
              <a:t>” </a:t>
            </a:r>
            <a:br>
              <a:rPr lang="fi-FI" sz="2800" b="0" dirty="0" smtClean="0">
                <a:latin typeface="Georgia" panose="02040502050405020303" pitchFamily="18" charset="0"/>
              </a:rPr>
            </a:br>
            <a:r>
              <a:rPr lang="fi-FI" sz="2800" b="0" dirty="0" smtClean="0">
                <a:latin typeface="Georgia" panose="02040502050405020303" pitchFamily="18" charset="0"/>
              </a:rPr>
              <a:t>on </a:t>
            </a:r>
            <a:r>
              <a:rPr lang="fi-FI" sz="2800" b="0" dirty="0" err="1" smtClean="0">
                <a:latin typeface="Georgia" panose="02040502050405020303" pitchFamily="18" charset="0"/>
              </a:rPr>
              <a:t>the</a:t>
            </a:r>
            <a:r>
              <a:rPr lang="fi-FI" sz="2800" b="0" dirty="0" smtClean="0">
                <a:latin typeface="Georgia" panose="02040502050405020303" pitchFamily="18" charset="0"/>
              </a:rPr>
              <a:t> </a:t>
            </a:r>
            <a:r>
              <a:rPr lang="fi-FI" sz="2800" b="0" dirty="0" err="1" smtClean="0">
                <a:latin typeface="Georgia" panose="02040502050405020303" pitchFamily="18" charset="0"/>
              </a:rPr>
              <a:t>sticky-notes</a:t>
            </a:r>
            <a:r>
              <a:rPr lang="fi-FI" sz="2800" b="0" dirty="0" smtClean="0">
                <a:latin typeface="Georgia" panose="02040502050405020303" pitchFamily="18" charset="0"/>
              </a:rPr>
              <a:t> (1 </a:t>
            </a:r>
            <a:r>
              <a:rPr lang="fi-FI" sz="2800" b="0" dirty="0" err="1" smtClean="0">
                <a:latin typeface="Georgia" panose="02040502050405020303" pitchFamily="18" charset="0"/>
              </a:rPr>
              <a:t>thing</a:t>
            </a:r>
            <a:r>
              <a:rPr lang="fi-FI" sz="2800" b="0" dirty="0" smtClean="0">
                <a:latin typeface="Georgia" panose="02040502050405020303" pitchFamily="18" charset="0"/>
              </a:rPr>
              <a:t> / </a:t>
            </a:r>
            <a:r>
              <a:rPr lang="fi-FI" sz="2800" b="0" dirty="0" err="1" smtClean="0">
                <a:latin typeface="Georgia" panose="02040502050405020303" pitchFamily="18" charset="0"/>
              </a:rPr>
              <a:t>paper</a:t>
            </a:r>
            <a:r>
              <a:rPr lang="fi-FI" sz="2800" b="0" dirty="0" smtClean="0">
                <a:latin typeface="Georgia" panose="02040502050405020303" pitchFamily="18" charset="0"/>
              </a:rPr>
              <a:t>) </a:t>
            </a:r>
          </a:p>
          <a:p>
            <a:pPr marL="514350" indent="-514350">
              <a:buFont typeface="+mj-lt"/>
              <a:buAutoNum type="arabicPeriod" startAt="2"/>
            </a:pPr>
            <a:endParaRPr lang="fi-FI" sz="2800" b="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fi-FI" sz="2800" b="0" dirty="0" smtClean="0">
                <a:latin typeface="Georgia" panose="02040502050405020303" pitchFamily="18" charset="0"/>
              </a:rPr>
              <a:t>Place </a:t>
            </a:r>
            <a:r>
              <a:rPr lang="fi-FI" sz="2800" b="0" dirty="0" err="1" smtClean="0">
                <a:latin typeface="Georgia" panose="02040502050405020303" pitchFamily="18" charset="0"/>
              </a:rPr>
              <a:t>your</a:t>
            </a:r>
            <a:r>
              <a:rPr lang="fi-FI" sz="2800" b="0" dirty="0" smtClean="0">
                <a:latin typeface="Georgia" panose="02040502050405020303" pitchFamily="18" charset="0"/>
              </a:rPr>
              <a:t> ”</a:t>
            </a:r>
            <a:r>
              <a:rPr lang="fi-FI" sz="2800" dirty="0" err="1" smtClean="0">
                <a:latin typeface="Georgia" panose="02040502050405020303" pitchFamily="18" charset="0"/>
              </a:rPr>
              <a:t>ideas</a:t>
            </a:r>
            <a:r>
              <a:rPr lang="fi-FI" sz="2800" dirty="0" smtClean="0">
                <a:latin typeface="Georgia" panose="02040502050405020303" pitchFamily="18" charset="0"/>
              </a:rPr>
              <a:t> of </a:t>
            </a:r>
            <a:r>
              <a:rPr lang="fi-FI" sz="2800" dirty="0" err="1" smtClean="0">
                <a:latin typeface="Georgia" panose="02040502050405020303" pitchFamily="18" charset="0"/>
              </a:rPr>
              <a:t>actions</a:t>
            </a:r>
            <a:r>
              <a:rPr lang="fi-FI" sz="2800" b="0" dirty="0" smtClean="0">
                <a:latin typeface="Georgia" panose="02040502050405020303" pitchFamily="18" charset="0"/>
              </a:rPr>
              <a:t>” </a:t>
            </a:r>
            <a:r>
              <a:rPr lang="fi-FI" sz="2800" b="0" dirty="0" err="1" smtClean="0">
                <a:latin typeface="Georgia" panose="02040502050405020303" pitchFamily="18" charset="0"/>
              </a:rPr>
              <a:t>next</a:t>
            </a:r>
            <a:r>
              <a:rPr lang="fi-FI" sz="2800" b="0" dirty="0" smtClean="0">
                <a:latin typeface="Georgia" panose="02040502050405020303" pitchFamily="18" charset="0"/>
              </a:rPr>
              <a:t> to </a:t>
            </a:r>
            <a:r>
              <a:rPr lang="fi-FI" sz="2800" b="0" dirty="0" err="1" smtClean="0">
                <a:latin typeface="Georgia" panose="02040502050405020303" pitchFamily="18" charset="0"/>
              </a:rPr>
              <a:t>the</a:t>
            </a:r>
            <a:r>
              <a:rPr lang="fi-FI" sz="2800" b="0" dirty="0" smtClean="0">
                <a:latin typeface="Georgia" panose="02040502050405020303" pitchFamily="18" charset="0"/>
              </a:rPr>
              <a:t> </a:t>
            </a:r>
            <a:r>
              <a:rPr lang="fi-FI" sz="2800" b="0" dirty="0" err="1" smtClean="0">
                <a:latin typeface="Georgia" panose="02040502050405020303" pitchFamily="18" charset="0"/>
              </a:rPr>
              <a:t>learning</a:t>
            </a:r>
            <a:r>
              <a:rPr lang="fi-FI" sz="2800" b="0" dirty="0" smtClean="0">
                <a:latin typeface="Georgia" panose="02040502050405020303" pitchFamily="18" charset="0"/>
              </a:rPr>
              <a:t> </a:t>
            </a:r>
            <a:r>
              <a:rPr lang="fi-FI" sz="2800" b="0" dirty="0" err="1" smtClean="0">
                <a:latin typeface="Georgia" panose="02040502050405020303" pitchFamily="18" charset="0"/>
              </a:rPr>
              <a:t>elements</a:t>
            </a:r>
            <a:r>
              <a:rPr lang="fi-FI" sz="2800" b="0" dirty="0" smtClean="0">
                <a:latin typeface="Georgia" panose="02040502050405020303" pitchFamily="18" charset="0"/>
              </a:rPr>
              <a:t> </a:t>
            </a:r>
            <a:r>
              <a:rPr lang="fi-FI" sz="2800" b="0" dirty="0" err="1" smtClean="0">
                <a:latin typeface="Georgia" panose="02040502050405020303" pitchFamily="18" charset="0"/>
              </a:rPr>
              <a:t>they</a:t>
            </a:r>
            <a:r>
              <a:rPr lang="fi-FI" sz="2800" b="0" dirty="0" smtClean="0">
                <a:latin typeface="Georgia" panose="02040502050405020303" pitchFamily="18" charset="0"/>
              </a:rPr>
              <a:t> </a:t>
            </a:r>
            <a:r>
              <a:rPr lang="fi-FI" sz="2800" b="0" dirty="0" err="1" smtClean="0">
                <a:latin typeface="Georgia" panose="02040502050405020303" pitchFamily="18" charset="0"/>
              </a:rPr>
              <a:t>are</a:t>
            </a:r>
            <a:r>
              <a:rPr lang="fi-FI" sz="2800" b="0" dirty="0" smtClean="0">
                <a:latin typeface="Georgia" panose="02040502050405020303" pitchFamily="18" charset="0"/>
              </a:rPr>
              <a:t> </a:t>
            </a:r>
            <a:r>
              <a:rPr lang="fi-FI" sz="2800" b="0" dirty="0" err="1" smtClean="0">
                <a:latin typeface="Georgia" panose="02040502050405020303" pitchFamily="18" charset="0"/>
              </a:rPr>
              <a:t>connected</a:t>
            </a:r>
            <a:r>
              <a:rPr lang="fi-FI" sz="2800" b="0" dirty="0" smtClean="0">
                <a:latin typeface="Georgia" panose="02040502050405020303" pitchFamily="18" charset="0"/>
              </a:rPr>
              <a:t> to</a:t>
            </a:r>
          </a:p>
          <a:p>
            <a:endParaRPr lang="fi-FI" sz="1400" b="0" dirty="0">
              <a:latin typeface="Georgia" panose="02040502050405020303" pitchFamily="18" charset="0"/>
            </a:endParaRPr>
          </a:p>
          <a:p>
            <a:r>
              <a:rPr lang="fi-FI" sz="2800" b="0" dirty="0" smtClean="0">
                <a:latin typeface="Georgia" panose="02040502050405020303" pitchFamily="18" charset="0"/>
              </a:rPr>
              <a:t>15 min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>
                    <a:tint val="75000"/>
                  </a:srgbClr>
                </a:solidFill>
              </a:rPr>
              <a:t>3.9.2014</a:t>
            </a:r>
            <a:endParaRPr lang="fi-FI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931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Motivation</a:t>
            </a:r>
            <a:r>
              <a:rPr lang="fi-FI" dirty="0" smtClean="0"/>
              <a:t> to </a:t>
            </a:r>
            <a:r>
              <a:rPr lang="fi-FI" dirty="0" err="1" smtClean="0"/>
              <a:t>study</a:t>
            </a:r>
            <a:r>
              <a:rPr lang="fi-FI" dirty="0" smtClean="0"/>
              <a:t>, </a:t>
            </a:r>
            <a:r>
              <a:rPr lang="fi-FI" sz="6000" dirty="0" err="1" smtClean="0"/>
              <a:t>how</a:t>
            </a:r>
            <a:r>
              <a:rPr lang="fi-FI" sz="6000" dirty="0" smtClean="0"/>
              <a:t> to </a:t>
            </a:r>
            <a:r>
              <a:rPr lang="fi-FI" sz="6000" dirty="0" err="1" smtClean="0"/>
              <a:t>support</a:t>
            </a:r>
            <a:r>
              <a:rPr lang="fi-FI" sz="6000" dirty="0" smtClean="0"/>
              <a:t> it?</a:t>
            </a:r>
            <a:endParaRPr lang="en-US" sz="6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5524500" y="5149850"/>
            <a:ext cx="3619500" cy="155575"/>
          </a:xfrm>
        </p:spPr>
        <p:txBody>
          <a:bodyPr/>
          <a:lstStyle/>
          <a:p>
            <a:pPr>
              <a:defRPr/>
            </a:pPr>
            <a:fld id="{E0A7D511-EF24-F248-BEA4-1AD370F38D7A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9.9.2016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524500" y="5305425"/>
            <a:ext cx="3619500" cy="134938"/>
          </a:xfrm>
        </p:spPr>
        <p:txBody>
          <a:bodyPr/>
          <a:lstStyle/>
          <a:p>
            <a:pPr>
              <a:defRPr/>
            </a:pPr>
            <a:fld id="{49EFD4B7-1CC6-864B-A72A-C978B70BBA9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14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952500"/>
            <a:ext cx="508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27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 University">
  <a:themeElements>
    <a:clrScheme name="Aalto-perus">
      <a:dk1>
        <a:sysClr val="windowText" lastClr="000000"/>
      </a:dk1>
      <a:lt1>
        <a:sysClr val="window" lastClr="FFFFFF"/>
      </a:lt1>
      <a:dk2>
        <a:srgbClr val="FF671F"/>
      </a:dk2>
      <a:lt2>
        <a:srgbClr val="8C857B"/>
      </a:lt2>
      <a:accent1>
        <a:srgbClr val="FF671F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1" id="{4FCCA498-C8CE-4FEA-8830-D2950AC5B74A}" vid="{B4FBFBB8-3527-42E7-8FEE-0722BEBD5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SCI_FI</Template>
  <TotalTime>4040</TotalTime>
  <Words>1064</Words>
  <Application>Microsoft Office PowerPoint</Application>
  <PresentationFormat>On-screen Show (16:10)</PresentationFormat>
  <Paragraphs>203</Paragraphs>
  <Slides>28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ＭＳ Ｐゴシック</vt:lpstr>
      <vt:lpstr>ＭＳ Ｐゴシック</vt:lpstr>
      <vt:lpstr>Arial</vt:lpstr>
      <vt:lpstr>Calibri</vt:lpstr>
      <vt:lpstr>Courier New</vt:lpstr>
      <vt:lpstr>Georgia</vt:lpstr>
      <vt:lpstr>Lucida Grande</vt:lpstr>
      <vt:lpstr>Symbol</vt:lpstr>
      <vt:lpstr>Wingdings</vt:lpstr>
      <vt:lpstr>ヒラギノ角ゴ Pro W3</vt:lpstr>
      <vt:lpstr>Aalto University</vt:lpstr>
      <vt:lpstr>Learning and instruction</vt:lpstr>
      <vt:lpstr>Timetable</vt:lpstr>
      <vt:lpstr>What do you think about working as an assistant? </vt:lpstr>
      <vt:lpstr>Learning objectives</vt:lpstr>
      <vt:lpstr>Successful learning situation   What is it all about? What does it consist of? </vt:lpstr>
      <vt:lpstr>Exercise</vt:lpstr>
      <vt:lpstr>What can you as an instructor / assistant do to support learning?</vt:lpstr>
      <vt:lpstr>Motivation to study, how to support it?</vt:lpstr>
      <vt:lpstr>PowerPoint Presentation</vt:lpstr>
      <vt:lpstr>Expectancy-value  –theory of motivation</vt:lpstr>
      <vt:lpstr>Think about your work as an assistant.</vt:lpstr>
      <vt:lpstr>Motivation to be an assistant?</vt:lpstr>
      <vt:lpstr>Interaction:  Why and how?</vt:lpstr>
      <vt:lpstr>The rhythm of teaching vs.  energy level</vt:lpstr>
      <vt:lpstr>PowerPoint Presentation</vt:lpstr>
      <vt:lpstr>PowerPoint Presentation</vt:lpstr>
      <vt:lpstr>Examples of how to arrange interaction </vt:lpstr>
      <vt:lpstr>Interaction: to promote learning</vt:lpstr>
      <vt:lpstr>Open questions to open the mind/thinking (Aarnio &amp; Enqvist 2002)</vt:lpstr>
      <vt:lpstr>Try to formulate one open question from your field of study</vt:lpstr>
      <vt:lpstr>Feedback</vt:lpstr>
      <vt:lpstr>What type of feedback you have experienced?</vt:lpstr>
      <vt:lpstr>Feedback</vt:lpstr>
      <vt:lpstr>Examples</vt:lpstr>
      <vt:lpstr>Examine the table of constructive feedback related to your experience</vt:lpstr>
      <vt:lpstr>After this morning training?</vt:lpstr>
      <vt:lpstr>PowerPoint Presentation</vt:lpstr>
      <vt:lpstr>Thanks for your participation and successful term as a course assistant!</vt:lpstr>
    </vt:vector>
  </TitlesOfParts>
  <Company>Aalto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Oppimisen ohjaus</dc:title>
  <dc:creator>Leppänen Miia</dc:creator>
  <cp:lastModifiedBy>Keltikangas Kirsti</cp:lastModifiedBy>
  <cp:revision>81</cp:revision>
  <cp:lastPrinted>2015-09-02T11:37:00Z</cp:lastPrinted>
  <dcterms:created xsi:type="dcterms:W3CDTF">2015-08-25T06:46:58Z</dcterms:created>
  <dcterms:modified xsi:type="dcterms:W3CDTF">2016-09-09T13:14:25Z</dcterms:modified>
</cp:coreProperties>
</file>