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notesSlides/notesSlide5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5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9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50" r:id="rId2"/>
    <p:sldId id="495" r:id="rId3"/>
    <p:sldId id="531" r:id="rId4"/>
    <p:sldId id="492" r:id="rId5"/>
    <p:sldId id="533" r:id="rId6"/>
    <p:sldId id="493" r:id="rId7"/>
    <p:sldId id="535" r:id="rId8"/>
    <p:sldId id="494" r:id="rId9"/>
    <p:sldId id="583" r:id="rId10"/>
    <p:sldId id="540" r:id="rId11"/>
    <p:sldId id="496" r:id="rId12"/>
    <p:sldId id="353" r:id="rId13"/>
    <p:sldId id="497" r:id="rId14"/>
    <p:sldId id="498" r:id="rId15"/>
    <p:sldId id="352" r:id="rId16"/>
    <p:sldId id="395" r:id="rId17"/>
    <p:sldId id="544" r:id="rId18"/>
    <p:sldId id="587" r:id="rId19"/>
    <p:sldId id="545" r:id="rId20"/>
    <p:sldId id="516" r:id="rId21"/>
    <p:sldId id="499" r:id="rId22"/>
    <p:sldId id="501" r:id="rId23"/>
    <p:sldId id="502" r:id="rId24"/>
    <p:sldId id="519" r:id="rId25"/>
    <p:sldId id="554" r:id="rId26"/>
    <p:sldId id="584" r:id="rId27"/>
    <p:sldId id="555" r:id="rId28"/>
    <p:sldId id="588" r:id="rId29"/>
    <p:sldId id="503" r:id="rId30"/>
    <p:sldId id="504" r:id="rId31"/>
    <p:sldId id="505" r:id="rId32"/>
    <p:sldId id="506" r:id="rId33"/>
    <p:sldId id="507" r:id="rId34"/>
    <p:sldId id="508" r:id="rId35"/>
    <p:sldId id="510" r:id="rId36"/>
    <p:sldId id="509" r:id="rId37"/>
    <p:sldId id="585" r:id="rId38"/>
    <p:sldId id="511" r:id="rId39"/>
    <p:sldId id="512" r:id="rId40"/>
    <p:sldId id="513" r:id="rId41"/>
    <p:sldId id="568" r:id="rId42"/>
    <p:sldId id="569" r:id="rId43"/>
    <p:sldId id="570" r:id="rId44"/>
    <p:sldId id="515" r:id="rId45"/>
    <p:sldId id="518" r:id="rId46"/>
    <p:sldId id="517" r:id="rId47"/>
    <p:sldId id="396" r:id="rId48"/>
    <p:sldId id="528" r:id="rId49"/>
    <p:sldId id="520" r:id="rId50"/>
    <p:sldId id="521" r:id="rId51"/>
    <p:sldId id="522" r:id="rId52"/>
    <p:sldId id="523" r:id="rId53"/>
    <p:sldId id="524" r:id="rId54"/>
    <p:sldId id="581" r:id="rId55"/>
    <p:sldId id="586" r:id="rId56"/>
    <p:sldId id="572" r:id="rId57"/>
    <p:sldId id="573" r:id="rId58"/>
    <p:sldId id="574" r:id="rId59"/>
    <p:sldId id="575" r:id="rId60"/>
    <p:sldId id="576" r:id="rId61"/>
    <p:sldId id="582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B7BE2-E61B-3949-9574-59CB1474A770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124C2-44FE-0349-8C6F-E158529D9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0D03E-399D-994D-82A5-72FE554EDDFC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D828A-4C08-C149-8DBF-1E363C24B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0D0652-F29E-2F4E-B3B0-6E2C96E7437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$73 billion as of 5 March 2018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57B557-71D7-874C-9B02-1183249DCD7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Primacy of plan, venture financing, exit, and prediction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247DEE-259E-E14F-B963-DE9F8AFFA9AC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11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Validity is about finding solutions that could work (probe and learn) STUDIO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Reliability is about finding solutions that have demonstrably worked before (wait and see)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WHERE DOES CREATIVITY FALL … INNOVATION …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Analysts track company progress – which style do they prefer?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4" charset="-128"/>
                <a:cs typeface="ＭＳ Ｐゴシック" pitchFamily="4" charset="-128"/>
              </a:rPr>
              <a:t>We can understand his motivation or need --- I AM HUNGRY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4" charset="-128"/>
                <a:cs typeface="ＭＳ Ｐゴシック" pitchFamily="4" charset="-128"/>
              </a:rPr>
              <a:t>The roadrunner could be an opportunity for a MEAL provided you can catch him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4" charset="-128"/>
                <a:cs typeface="ＭＳ Ｐゴシック" pitchFamily="4" charset="-128"/>
              </a:rPr>
              <a:t>BUT WHY BOTHER --- 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4F58FE-B040-AD44-A5CB-BC6F972239CA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13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Creativity is key to unlocking mysteries – 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An ability to discern patterns is critical to developing heuristics (information gets stripped out)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Analytical minds and attention to detail is required to perfect algorithms or routines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144FC1-5B9E-E74E-B65D-FB9D93221DA6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14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This is appealing to the primal intuitive senses of human beings ---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73F9C-8048-9C46-BAE3-DE72C53680B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Validity is about finding solutions that could work (probe and learn) STUDIO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Reliability is about finding solutions that have demonstrably worked before (wait and see)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WHERE DOES CREATIVITY FALL … INNOVATION …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Analysts track company progress – which style do they prefer?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A50760-B7CE-1644-821C-BCE5D854388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Human beings display</a:t>
            </a:r>
            <a:r>
              <a:rPr lang="en-US" baseline="0" dirty="0" smtClean="0">
                <a:ea typeface="ＭＳ Ｐゴシック" pitchFamily="-84" charset="-128"/>
                <a:cs typeface="ＭＳ Ｐゴシック" pitchFamily="-84" charset="-128"/>
              </a:rPr>
              <a:t> aversion to new things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A50760-B7CE-1644-821C-BCE5D854388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Note the dates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97461A-24D7-344A-A14B-9C172E6FD41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Who thinks this way? Engineers and business people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Approach works well when you have a well defined brief and a roadmap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DESIGN BRIEF IS WELL DETAILED ---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3AAC2B-9046-BC4C-AD91-2E7598F5A7F2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Creative exploration</a:t>
            </a: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6E4575-D416-724D-BC4D-AD63C0422F2B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21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Creative exploration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369EF-02B9-C141-B931-F46C4442A392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22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83F18B-B7D1-CB45-AFDD-1F0A49CC8D4A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23</a:t>
            </a:fld>
            <a:endParaRPr lang="en-US" smtClean="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2013 &amp; 2015 Nordic Barista of Year #9 in world</a:t>
            </a:r>
          </a:p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Look at those eyes – you know he is into coffee – BUT WHAT ABOUT FOR ELISA 3000 EMPLOYEES!</a:t>
            </a: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855684-9B71-6947-B4EB-0B245E3D2C90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Sudden Coffee – on a mission to create the world’s best instant coffee </a:t>
            </a:r>
          </a:p>
          <a:p>
            <a:endParaRPr lang="en-US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FA0FF6-DF6C-054B-A7D4-2415356B0381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25</a:t>
            </a:fld>
            <a:endParaRPr lang="en-US" smtClean="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Creative exploration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369EF-02B9-C141-B931-F46C4442A392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26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MIT</a:t>
            </a:r>
            <a:r>
              <a:rPr lang="en-US" baseline="0" dirty="0" smtClean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 Professor Pierre </a:t>
            </a:r>
            <a:r>
              <a:rPr lang="en-US" baseline="0" dirty="0" err="1" smtClean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Azoulay</a:t>
            </a:r>
            <a:r>
              <a:rPr lang="en-US" baseline="0" dirty="0" smtClean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 (and others) looked at new firms established in US 2007-2014</a:t>
            </a:r>
          </a:p>
          <a:p>
            <a:r>
              <a:rPr lang="en-US" baseline="0" dirty="0" smtClean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AVERAGE AGE AT START  41,9 YEARS</a:t>
            </a:r>
          </a:p>
          <a:p>
            <a:r>
              <a:rPr lang="en-US" baseline="0" dirty="0" smtClean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HIGH TECH 43,2 (41,5 SILICON VALLEY)</a:t>
            </a:r>
          </a:p>
          <a:p>
            <a:r>
              <a:rPr lang="en-US" baseline="0" dirty="0" smtClean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VENTURE CAPITAL BACKED 41,9 (40,2 SILICON VALLEY)</a:t>
            </a:r>
          </a:p>
          <a:p>
            <a:r>
              <a:rPr lang="en-US" baseline="0" dirty="0" smtClean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TOP 0,1% PERFORMERS (45)</a:t>
            </a:r>
            <a:endParaRPr lang="en-US" dirty="0" smtClean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  <a:p>
            <a:endParaRPr lang="en-US" baseline="0" dirty="0" smtClean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7D3CD-6C56-C64E-9634-5B3856A1D50C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27</a:t>
            </a:fld>
            <a:endParaRPr lang="en-US" smtClean="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Bill Burnett &amp; Dale Evans (on my book list)</a:t>
            </a: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7D3CD-6C56-C64E-9634-5B3856A1D50C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28</a:t>
            </a:fld>
            <a:endParaRPr lang="en-US" smtClean="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Creative exploration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D89D20-F5C5-7649-84F9-526F9BABED6E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29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Creative exploration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413F0A-4685-114E-AB93-C89D57087165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30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Who thinks this way? Engineers and business people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Approach works well when you have a well defined brief and a roadmap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DESIGN BRIEF IS WELL DETAILED ---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F830FA-5A4E-9445-8006-09925552D2CF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Creative exploration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53901-0B81-A746-B60C-259442CA2930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31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15 years of working in the basement, 5127 prototypes before hitting on the one launched in 1993</a:t>
            </a:r>
          </a:p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Filed 1100 patents on 175 inventions --- existing players wanted to sell BAGS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F4ABCF-690A-8548-AE05-B8BB95B0147B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32</a:t>
            </a:fld>
            <a:endParaRPr lang="en-US" smtClean="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Creative exploration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4E1C1C-19A8-3C4A-8961-2C8258148F45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33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INVESTORS ARE CO-CREATORS, FOUNDERS, PARTNERS, CUSTOMERS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D76AA4-D867-2D4D-99CD-64EA61F128C0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34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As seen at JFK airport terminal 8 –</a:t>
            </a:r>
          </a:p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May 2013 they buy the business ---</a:t>
            </a:r>
          </a:p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Entrepreneur reported a 600k capital gain (36)</a:t>
            </a:r>
          </a:p>
          <a:p>
            <a:endParaRPr lang="en-US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061C1-F17F-4547-9291-AAC70E1CBE19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35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0F25D3-ACD3-1644-B3CE-3829DB47C548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36</a:t>
            </a:fld>
            <a:endParaRPr lang="en-US" smtClean="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As seen at JFK airport terminal 8 –</a:t>
            </a:r>
          </a:p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May 2013 they buy the business ---</a:t>
            </a:r>
          </a:p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Entrepreneur reported a 600k capital gain (36)</a:t>
            </a:r>
          </a:p>
          <a:p>
            <a:endParaRPr lang="en-US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061C1-F17F-4547-9291-AAC70E1CBE19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37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AB072E-4669-F54C-B962-FFE5A07283FB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38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What pops to mind?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34312-BA66-F04E-BE39-E156B5F417C3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39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OSKAR DIOS OPERATES A YOUTH HOSTEL IN UPPSALA –</a:t>
            </a:r>
          </a:p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E24857-EB29-FB49-BF1C-FCC936B64C68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40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4" charset="-128"/>
                <a:cs typeface="ＭＳ Ｐゴシック" pitchFamily="4" charset="-128"/>
              </a:rPr>
              <a:t>We think the problem or challenge is to capture the roadrunner for food …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814021-517D-BA4C-97A6-F41F399A0D4C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4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OSKAR DIOS OPERATES A YOUTH HOSTEL IN UPPSALA –</a:t>
            </a:r>
          </a:p>
          <a:p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A577EE-93F9-1043-937E-3CE1DE7E07F6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So negotiate the parking fines, cut down some fence, move it and retrofit (including staff)</a:t>
            </a:r>
          </a:p>
          <a:p>
            <a:endParaRPr lang="en-US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6B20B3-5254-8F43-848B-3017DD3AF536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42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Cockpit – aka the honeymoon suite</a:t>
            </a: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F1F8C5-9A0A-AE47-AE91-E138149931E2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43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WHAT IS THE NATURE OF THE PROBLEM AND WHY IS THIS A CREATIVE SOLUTION</a:t>
            </a: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E167E8-1D90-F244-A8FB-434245C84FDB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44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Validity is about finding solutions that could work (probe and learn) STUDIO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Reliability is about finding solutions that have demonstrably worked before (wait and see)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WHERE DOES CREATIVITY FALL … INNOVATION …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Analysts track company progress – which style do they prefer?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Validity is about finding solutions that could work (probe and learn) STUDIO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Reliability is about finding solutions that have demonstrably worked before (wait and see)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WHERE DOES CREATIVITY FALL … INNOVATION …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Analysts track company progress – which style do they prefer?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Validity is about finding solutions that could work (probe and learn) STUDIO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Reliability is about finding solutions that have demonstrably worked before (wait and see)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WHERE DOES CREATIVITY FALL … INNOVATION …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Analysts track company progress – which style do they prefer?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73F9C-8048-9C46-BAE3-DE72C53680BC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TALK ABOUT THE</a:t>
            </a:r>
            <a:r>
              <a:rPr lang="en-US" baseline="0" dirty="0" smtClean="0"/>
              <a:t> LEMONADE BUSINESS – IS A GREAT ILLUSTRATION OF THIS PRINCIPLE – A BUSINESS THAT IS STARTED BY SOMEONE YOUNG –</a:t>
            </a:r>
          </a:p>
          <a:p>
            <a:r>
              <a:rPr lang="en-US" baseline="0" dirty="0" smtClean="0"/>
              <a:t>IN FACT AN 8 YEAR OLD IN THE US SOLD $7.000 IN A WEEK AT A FARMER’S MARKET AND IS NOW DEVELOPING A FRANCHISE CONCEPT FOR OTHER KIDS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828A-4C08-C149-8DBF-1E363C24BBB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IS A GREAT PLACE TO LEARN ABOUT THE SCIENCE OF CREATING A GOOD LEMONADE</a:t>
            </a:r>
            <a:r>
              <a:rPr lang="en-US" baseline="0" dirty="0" smtClean="0"/>
              <a:t> (THE RECIPE); DESIGN SCHOOL IS A GREAT PLACE TO LEARN HOW TO CREATE A POP UP DISPLAY AND BUSINESS SCHOOL TEACHES STUDENTS ABOUT RAISING MONEY, DETERMINING PRICES &amp; COSTS WHICH YOU NEED TO KNOW TO CREATE A PROFIT --- SO YOU ARE ABLE TO SET UP 1 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828A-4C08-C149-8DBF-1E363C24BBB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Who thinks this way? Engineers and business people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Approach works well when you have a well defined brief and a roadmap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DESIGN BRIEF IS WELL DETAILED ---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F830FA-5A4E-9445-8006-09925552D2CF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5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GABBY’S INTENT IS</a:t>
            </a:r>
            <a:r>
              <a:rPr lang="en-US" baseline="0" dirty="0" smtClean="0"/>
              <a:t> TO ADOPT A STARBUCKS APPROACH – AND I AS A POTENTIAL BIG INVESTOR WOULD BE MORE IMPRESSED IF GABY DREW NOT ONLY INSPIRATION BUT ACTUAL EXPERIENCE AND DATA FROM STARBUCKS AS TO HOW THEY OPERATE – WHAT ARE THEIR SECRETS OF SUCCESS – AND I MAINTAIN THAT CREDIBILITY IS BUILT FROM PERSONAL EXPERIENCE WITHIN THE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828A-4C08-C149-8DBF-1E363C24BBB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Bonneau</a:t>
            </a:r>
            <a:r>
              <a:rPr lang="en-US" baseline="0" dirty="0" smtClean="0"/>
              <a:t> (10) – set up a stand at farmer’s market in Colorado with the help of his father (8) - $2000 sales $900 profit FINANCIAL LITERACY</a:t>
            </a:r>
          </a:p>
          <a:p>
            <a:r>
              <a:rPr lang="en-US" baseline="0" dirty="0" smtClean="0"/>
              <a:t>Next year (9) named operation Jack’s Stands, built a website and set up 3 more stands at other markets</a:t>
            </a:r>
          </a:p>
          <a:p>
            <a:r>
              <a:rPr lang="en-US" baseline="0" dirty="0" smtClean="0"/>
              <a:t>Raised loan of $5000 from Young Americans Bank – and they recruited a sales team in exchange for tips and cut of the profits ($30-$50)</a:t>
            </a:r>
          </a:p>
          <a:p>
            <a:r>
              <a:rPr lang="en-US" baseline="0" dirty="0" smtClean="0"/>
              <a:t>2015 sales were $25.000 with plans to expand in Denver and Detroit financed by </a:t>
            </a:r>
            <a:r>
              <a:rPr lang="en-US" baseline="0" dirty="0" err="1" smtClean="0"/>
              <a:t>crowdfunding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8A9C-D31B-9F40-8374-323C3969B1B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Why are customers the best source of funding?</a:t>
            </a:r>
          </a:p>
          <a:p>
            <a:r>
              <a:rPr lang="en-US" smtClean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1) FOCUS IS ON CUSTOMERS 2) ADVOCATES 3) FRUGALITY (LEAN) 4) LOWERS RISK FOR VCS, 5) GUT TEST FOR MARKET</a:t>
            </a: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7D3CD-6C56-C64E-9634-5B3856A1D50C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53</a:t>
            </a:fld>
            <a:endParaRPr lang="en-US" smtClean="0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Note the dates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97461A-24D7-344A-A14B-9C172E6FD419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Entrepreneurship</a:t>
            </a:r>
            <a:r>
              <a:rPr lang="en-US" baseline="0" dirty="0" smtClean="0">
                <a:ea typeface="ＭＳ Ｐゴシック" pitchFamily="-84" charset="-128"/>
                <a:cs typeface="ＭＳ Ｐゴシック" pitchFamily="-84" charset="-128"/>
              </a:rPr>
              <a:t> (and design) is an intuitive </a:t>
            </a:r>
            <a:r>
              <a:rPr lang="en-US" baseline="0" dirty="0" err="1" smtClean="0">
                <a:ea typeface="ＭＳ Ｐゴシック" pitchFamily="-84" charset="-128"/>
                <a:cs typeface="ＭＳ Ｐゴシック" pitchFamily="-84" charset="-128"/>
              </a:rPr>
              <a:t>endeavour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</a:t>
            </a:r>
            <a:r>
              <a:rPr lang="en-US" baseline="0" dirty="0" smtClean="0"/>
              <a:t> a great demo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828A-4C08-C149-8DBF-1E363C24BBB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4" charset="-128"/>
                <a:cs typeface="ＭＳ Ｐゴシック" pitchFamily="4" charset="-128"/>
              </a:rPr>
              <a:t>Every problem requires a step-by-step approach to solve –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4" charset="-128"/>
                <a:cs typeface="ＭＳ Ｐゴシック" pitchFamily="4" charset="-128"/>
              </a:rPr>
              <a:t>Engineers (and profs) typically love this approach --- RECIPE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428B0E-ADFD-2D4D-903E-C7DAA1095C1C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6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Who thinks this way? Engineers and business people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Approach works well when you have a well defined brief and a roadmap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DESIGN BRIEF IS WELL DETAILED ---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F830FA-5A4E-9445-8006-09925552D2CF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7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4" charset="-128"/>
                <a:cs typeface="ＭＳ Ｐゴシック" pitchFamily="4" charset="-128"/>
              </a:rPr>
              <a:t>What is the budget? Comparative analysis of alternative solutions. Investment analysis of ACME ---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4" charset="-128"/>
                <a:cs typeface="ＭＳ Ｐゴシック" pitchFamily="4" charset="-128"/>
              </a:rPr>
              <a:t>PRESUMED WE HAVE USED APPROACH BEFORE – WHAT ABOUT THE UNTRIED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3B942C-5DAF-5F4E-9C3D-8800CDC410E4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8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Who thinks this way? Engineers and business people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Approach works well when you have a well defined brief and a roadmap</a:t>
            </a:r>
          </a:p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DESIGN BRIEF IS WELL DETAILED ---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F830FA-5A4E-9445-8006-09925552D2CF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9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9770-229A-FC47-92F7-4EBF35D11AB5}" type="datetimeFigureOut">
              <a:rPr lang="en-US" smtClean="0"/>
              <a:pPr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EE47-0451-0141-ADE1-E1C238FDE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ulCn8xUTTUI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creativity </a:t>
            </a:r>
            <a:br>
              <a:rPr lang="en-U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inspired </a:t>
            </a:r>
            <a:br>
              <a:rPr lang="en-U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innovation</a:t>
            </a:r>
            <a:r>
              <a:rPr lang="fi-FI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8000" b="1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28600" y="4191000"/>
            <a:ext cx="8763000" cy="1752600"/>
          </a:xfrm>
        </p:spPr>
        <p:txBody>
          <a:bodyPr>
            <a:noAutofit/>
          </a:bodyPr>
          <a:lstStyle/>
          <a:p>
            <a:pPr eaLnBrk="1" hangingPunct="1"/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Peter Kelly (</a:t>
            </a:r>
            <a:r>
              <a:rPr lang="en-US" sz="1800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peter.kelly@aalto.fi</a:t>
            </a: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1800" dirty="0" smtClean="0">
              <a:solidFill>
                <a:schemeClr val="accent3">
                  <a:lumMod val="60000"/>
                  <a:lumOff val="40000"/>
                </a:schemeClr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Senior Lecturer, High Growth Entrepreneurship, Aalto University</a:t>
            </a:r>
          </a:p>
          <a:p>
            <a:pPr eaLnBrk="1" hangingPunct="1"/>
            <a:r>
              <a:rPr lang="en-US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Visiting Faculty, Sydney School of Entrepreneurship</a:t>
            </a:r>
          </a:p>
          <a:p>
            <a:pPr eaLnBrk="1" hangingPunct="1"/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Visiting Professor of Business, Trinity College Dublin</a:t>
            </a:r>
          </a:p>
          <a:p>
            <a:pPr eaLnBrk="1" hangingPunct="1"/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Visiting Professor of Design, MADA, </a:t>
            </a:r>
            <a:r>
              <a:rPr lang="en-US" sz="1800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Pontificia</a:t>
            </a: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 Universidad </a:t>
            </a:r>
            <a:r>
              <a:rPr lang="en-US" sz="1800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Catolica</a:t>
            </a: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 de Chile</a:t>
            </a:r>
          </a:p>
          <a:p>
            <a:pPr eaLnBrk="1" hangingPunct="1"/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rk.jpg"/>
          <p:cNvPicPr>
            <a:picLocks noGrp="1" noChangeAspect="1"/>
          </p:cNvPicPr>
          <p:nvPr>
            <p:ph idx="1"/>
          </p:nvPr>
        </p:nvPicPr>
        <p:blipFill>
          <a:blip r:embed="rId3"/>
          <a:srcRect l="-90455" r="-90455"/>
          <a:stretch>
            <a:fillRect/>
          </a:stretch>
        </p:blipFill>
        <p:spPr>
          <a:xfrm>
            <a:off x="-1447800" y="91546"/>
            <a:ext cx="12115800" cy="6663223"/>
          </a:xfrm>
        </p:spPr>
      </p:pic>
      <p:sp>
        <p:nvSpPr>
          <p:cNvPr id="3" name="TextBox 2"/>
          <p:cNvSpPr txBox="1"/>
          <p:nvPr/>
        </p:nvSpPr>
        <p:spPr>
          <a:xfrm>
            <a:off x="457200" y="1905000"/>
            <a:ext cx="853280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$62 billion</a:t>
            </a:r>
            <a:endParaRPr lang="en-US" sz="15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lnSpcReduction="10000"/>
          </a:bodyPr>
          <a:lstStyle/>
          <a:p>
            <a:pPr lvl="2">
              <a:buFont typeface="Arial" pitchFamily="-84" charset="0"/>
              <a:buNone/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a typeface="ＭＳ Ｐゴシック" pitchFamily="-84" charset="-128"/>
            </a:endParaRPr>
          </a:p>
          <a:p>
            <a:pPr lvl="2">
              <a:buFont typeface="Arial" pitchFamily="-84" charset="0"/>
              <a:buChar char="•"/>
              <a:defRPr/>
            </a:pP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only </a:t>
            </a:r>
            <a:r>
              <a:rPr lang="en-US" sz="6000" b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6</a:t>
            </a: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of </a:t>
            </a:r>
            <a:r>
              <a:rPr lang="en-US" sz="6000" b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1.000</a:t>
            </a: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business plans get venture funding</a:t>
            </a:r>
          </a:p>
          <a:p>
            <a:pPr lvl="2">
              <a:buFont typeface="Arial" pitchFamily="-84" charset="0"/>
              <a:buChar char="•"/>
              <a:defRPr/>
            </a:pP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of those </a:t>
            </a:r>
            <a:r>
              <a:rPr lang="en-US" sz="6000" b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60%</a:t>
            </a: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go bankrupt</a:t>
            </a:r>
          </a:p>
          <a:p>
            <a:pPr lvl="2">
              <a:buFont typeface="Arial" pitchFamily="-84" charset="0"/>
              <a:buChar char="•"/>
              <a:defRPr/>
            </a:pP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fewer than </a:t>
            </a:r>
            <a:r>
              <a:rPr lang="en-US" sz="6000" b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2%</a:t>
            </a: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of ventures reach an IPO</a:t>
            </a:r>
          </a:p>
          <a:p>
            <a:pPr lvl="2">
              <a:buFont typeface="Arial" pitchFamily="-84" charset="0"/>
              <a:buNone/>
              <a:defRPr/>
            </a:pP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The predilection ga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066800"/>
            <a:ext cx="8682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152400" y="685800"/>
            <a:ext cx="3446462" cy="5257800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Content Placeholder 5" descr="vlcsnap-0000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-381000" y="533400"/>
            <a:ext cx="10031413" cy="5516563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rot="-1780913">
            <a:off x="2288383" y="1726264"/>
            <a:ext cx="49423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Buy </a:t>
            </a:r>
            <a:r>
              <a:rPr lang="en-US" sz="10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10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ood</a:t>
            </a:r>
            <a:endParaRPr lang="en-US" sz="10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knowledge_funne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09600"/>
            <a:ext cx="57912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10200"/>
          </a:xfrm>
        </p:spPr>
        <p:txBody>
          <a:bodyPr>
            <a:normAutofit fontScale="92500" lnSpcReduction="10000"/>
          </a:bodyPr>
          <a:lstStyle/>
          <a:p>
            <a:pPr lvl="2">
              <a:buFont typeface="Arial" pitchFamily="-84" charset="0"/>
              <a:buNone/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a typeface="ＭＳ Ｐゴシック" pitchFamily="-84" charset="-128"/>
            </a:endParaRPr>
          </a:p>
          <a:p>
            <a:pPr lvl="2">
              <a:defRPr/>
            </a:pP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sz="7568" b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see</a:t>
            </a:r>
            <a:r>
              <a:rPr lang="en-US" sz="6000" b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opportunity</a:t>
            </a:r>
          </a:p>
          <a:p>
            <a:pPr lvl="2">
              <a:defRPr/>
            </a:pP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sz="7568" b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sense</a:t>
            </a: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customer pain</a:t>
            </a:r>
          </a:p>
          <a:p>
            <a:pPr lvl="2">
              <a:defRPr/>
            </a:pP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sz="7568" b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believe</a:t>
            </a:r>
            <a:r>
              <a:rPr lang="en-US" sz="6000" b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you can make a go of it</a:t>
            </a:r>
          </a:p>
          <a:p>
            <a:pPr lvl="2">
              <a:defRPr/>
            </a:pP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sz="7568" b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feel</a:t>
            </a:r>
            <a:r>
              <a:rPr lang="en-US" sz="6000" b="1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 </a:t>
            </a: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a typeface="ＭＳ Ｐゴシック" pitchFamily="-84" charset="-128"/>
              </a:rPr>
              <a:t>time is right to act</a:t>
            </a:r>
          </a:p>
          <a:p>
            <a:pPr lvl="2">
              <a:buFont typeface="Arial" pitchFamily="-84" charset="0"/>
              <a:buNone/>
              <a:defRPr/>
            </a:pP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a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The predilection ga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066800"/>
            <a:ext cx="8682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5697538" y="685800"/>
            <a:ext cx="3446462" cy="5257800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Box 1"/>
          <p:cNvSpPr txBox="1">
            <a:spLocks noChangeArrowheads="1"/>
          </p:cNvSpPr>
          <p:nvPr/>
        </p:nvSpPr>
        <p:spPr bwMode="auto">
          <a:xfrm>
            <a:off x="533400" y="14478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novelty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914400"/>
            <a:ext cx="8495414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Box 1"/>
          <p:cNvSpPr txBox="1">
            <a:spLocks noChangeArrowheads="1"/>
          </p:cNvSpPr>
          <p:nvPr/>
        </p:nvSpPr>
        <p:spPr bwMode="auto">
          <a:xfrm>
            <a:off x="228600" y="2095143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neophobia</a:t>
            </a:r>
            <a:endParaRPr lang="en-US" sz="150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>
            <a:spLocks noChangeArrowheads="1"/>
          </p:cNvSpPr>
          <p:nvPr/>
        </p:nvSpPr>
        <p:spPr bwMode="auto">
          <a:xfrm>
            <a:off x="5334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dirty="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I</a:t>
            </a:r>
          </a:p>
          <a:p>
            <a:pPr algn="ctr">
              <a:defRPr/>
            </a:pPr>
            <a:r>
              <a:rPr lang="en-US" sz="2400" dirty="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D</a:t>
            </a:r>
          </a:p>
          <a:p>
            <a:pPr algn="ctr">
              <a:defRPr/>
            </a:pPr>
            <a:r>
              <a:rPr lang="en-US" sz="2400" dirty="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E</a:t>
            </a:r>
          </a:p>
          <a:p>
            <a:pPr algn="ctr">
              <a:defRPr/>
            </a:pPr>
            <a:r>
              <a:rPr lang="en-US" sz="2400" dirty="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</a:p>
        </p:txBody>
      </p:sp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4196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€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$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£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¥</a:t>
            </a:r>
          </a:p>
        </p:txBody>
      </p:sp>
      <p:sp>
        <p:nvSpPr>
          <p:cNvPr id="6" name="Chevron 5"/>
          <p:cNvSpPr>
            <a:spLocks noChangeArrowheads="1"/>
          </p:cNvSpPr>
          <p:nvPr/>
        </p:nvSpPr>
        <p:spPr bwMode="auto">
          <a:xfrm>
            <a:off x="6284913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E</a:t>
            </a:r>
          </a:p>
          <a:p>
            <a:pPr algn="ctr">
              <a:defRPr/>
            </a:pP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X</a:t>
            </a:r>
            <a:b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I</a:t>
            </a:r>
            <a:b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T</a:t>
            </a:r>
          </a:p>
        </p:txBody>
      </p:sp>
      <p:sp>
        <p:nvSpPr>
          <p:cNvPr id="7" name="Chevron 6"/>
          <p:cNvSpPr>
            <a:spLocks noChangeArrowheads="1"/>
          </p:cNvSpPr>
          <p:nvPr/>
        </p:nvSpPr>
        <p:spPr bwMode="auto">
          <a:xfrm>
            <a:off x="24003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P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L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r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7538"/>
            <a:ext cx="7924800" cy="671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1"/>
          <p:cNvSpPr txBox="1">
            <a:spLocks noChangeArrowheads="1"/>
          </p:cNvSpPr>
          <p:nvPr/>
        </p:nvSpPr>
        <p:spPr bwMode="auto">
          <a:xfrm>
            <a:off x="1371600" y="1905000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1"/>
          <p:cNvSpPr txBox="1">
            <a:spLocks noChangeArrowheads="1"/>
          </p:cNvSpPr>
          <p:nvPr/>
        </p:nvSpPr>
        <p:spPr bwMode="auto">
          <a:xfrm>
            <a:off x="990600" y="6096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passions</a:t>
            </a:r>
          </a:p>
          <a:p>
            <a:pPr>
              <a:defRPr/>
            </a:pPr>
            <a:r>
              <a:rPr lang="en-US" sz="1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skills</a:t>
            </a:r>
          </a:p>
          <a:p>
            <a:pPr>
              <a:defRPr/>
            </a:pPr>
            <a:r>
              <a:rPr lang="en-US" sz="1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7" descr="kal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762000"/>
            <a:ext cx="81645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Kalle-Freese-Finland-Semifinals-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619040_3zq4npfln9r6f8prrnc4o3hs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1"/>
          <p:cNvSpPr txBox="1">
            <a:spLocks noChangeArrowheads="1"/>
          </p:cNvSpPr>
          <p:nvPr/>
        </p:nvSpPr>
        <p:spPr bwMode="auto">
          <a:xfrm>
            <a:off x="990600" y="6096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passions</a:t>
            </a:r>
          </a:p>
          <a:p>
            <a:pPr>
              <a:defRPr/>
            </a:pPr>
            <a:r>
              <a:rPr lang="en-US" sz="1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skills</a:t>
            </a:r>
          </a:p>
          <a:p>
            <a:pPr>
              <a:defRPr/>
            </a:pPr>
            <a:r>
              <a:rPr lang="en-US" sz="1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ld farts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5435" r="-25435"/>
          <a:stretch>
            <a:fillRect/>
          </a:stretch>
        </p:blipFill>
        <p:spPr>
          <a:xfrm>
            <a:off x="-1109188" y="152400"/>
            <a:ext cx="11777188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Unknown.jpeg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-838947" y="533400"/>
            <a:ext cx="10668747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609600" y="17526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affordable</a:t>
            </a:r>
          </a:p>
          <a:p>
            <a:pPr>
              <a:defRPr/>
            </a:pPr>
            <a:r>
              <a:rPr lang="en-US" sz="1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   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>
            <a:spLocks noChangeArrowheads="1"/>
          </p:cNvSpPr>
          <p:nvPr/>
        </p:nvSpPr>
        <p:spPr bwMode="auto">
          <a:xfrm>
            <a:off x="5334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bg2">
              <a:lumMod val="9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I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D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E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</a:p>
        </p:txBody>
      </p:sp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4196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€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$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£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¥</a:t>
            </a:r>
          </a:p>
        </p:txBody>
      </p:sp>
      <p:sp>
        <p:nvSpPr>
          <p:cNvPr id="6" name="Chevron 5"/>
          <p:cNvSpPr>
            <a:spLocks noChangeArrowheads="1"/>
          </p:cNvSpPr>
          <p:nvPr/>
        </p:nvSpPr>
        <p:spPr bwMode="auto">
          <a:xfrm>
            <a:off x="6284913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E</a:t>
            </a:r>
          </a:p>
          <a:p>
            <a:pPr algn="ctr">
              <a:defRPr/>
            </a:pP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X</a:t>
            </a:r>
            <a:b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I</a:t>
            </a:r>
            <a:b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T</a:t>
            </a:r>
          </a:p>
        </p:txBody>
      </p:sp>
      <p:sp>
        <p:nvSpPr>
          <p:cNvPr id="7" name="Chevron 6"/>
          <p:cNvSpPr>
            <a:spLocks noChangeArrowheads="1"/>
          </p:cNvSpPr>
          <p:nvPr/>
        </p:nvSpPr>
        <p:spPr bwMode="auto">
          <a:xfrm>
            <a:off x="24003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P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L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1"/>
          <p:cNvSpPr txBox="1">
            <a:spLocks noChangeArrowheads="1"/>
          </p:cNvSpPr>
          <p:nvPr/>
        </p:nvSpPr>
        <p:spPr bwMode="auto">
          <a:xfrm>
            <a:off x="533400" y="16002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experiment</a:t>
            </a:r>
          </a:p>
          <a:p>
            <a:pPr>
              <a:defRPr/>
            </a:pPr>
            <a:r>
              <a:rPr lang="en-US" sz="1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prototype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Box 1"/>
          <p:cNvSpPr txBox="1">
            <a:spLocks noChangeArrowheads="1"/>
          </p:cNvSpPr>
          <p:nvPr/>
        </p:nvSpPr>
        <p:spPr bwMode="auto">
          <a:xfrm>
            <a:off x="1066800" y="1371600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5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5127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Content Placeholder 5" descr="james dys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765" r="-55765"/>
          <a:stretch>
            <a:fillRect/>
          </a:stretch>
        </p:blipFill>
        <p:spPr>
          <a:xfrm>
            <a:off x="-1359389" y="0"/>
            <a:ext cx="124709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Box 1"/>
          <p:cNvSpPr txBox="1">
            <a:spLocks noChangeArrowheads="1"/>
          </p:cNvSpPr>
          <p:nvPr/>
        </p:nvSpPr>
        <p:spPr bwMode="auto">
          <a:xfrm>
            <a:off x="381000" y="25146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co-creation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ja-powerkiss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31511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werkiss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481388"/>
            <a:ext cx="4489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oway_draw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762000"/>
            <a:ext cx="424021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7" descr="powerm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079500"/>
            <a:ext cx="81280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kis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09600"/>
            <a:ext cx="889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rte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9363" y="4160838"/>
            <a:ext cx="177323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sku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654550"/>
            <a:ext cx="28575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7" descr="powerm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079500"/>
            <a:ext cx="81280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Box 1"/>
          <p:cNvSpPr txBox="1">
            <a:spLocks noChangeArrowheads="1"/>
          </p:cNvSpPr>
          <p:nvPr/>
        </p:nvSpPr>
        <p:spPr bwMode="auto">
          <a:xfrm>
            <a:off x="838200" y="2209800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Box 1"/>
          <p:cNvSpPr txBox="1">
            <a:spLocks noChangeArrowheads="1"/>
          </p:cNvSpPr>
          <p:nvPr/>
        </p:nvSpPr>
        <p:spPr bwMode="auto">
          <a:xfrm>
            <a:off x="1752600" y="99060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youth</a:t>
            </a:r>
          </a:p>
          <a:p>
            <a:pPr>
              <a:defRPr/>
            </a:pPr>
            <a:r>
              <a:rPr lang="en-US" sz="15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hostel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6" descr="wile e coyot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457200"/>
            <a:ext cx="7504113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8" descr="hoste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71500"/>
            <a:ext cx="756126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mbo-Jet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07" r="-307"/>
          <a:stretch>
            <a:fillRect/>
          </a:stretch>
        </p:blipFill>
        <p:spPr>
          <a:xfrm>
            <a:off x="457200" y="1600200"/>
            <a:ext cx="4114800" cy="2263775"/>
          </a:xfrm>
        </p:spPr>
      </p:pic>
      <p:pic>
        <p:nvPicPr>
          <p:cNvPr id="5" name="Picture 4" descr="arland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ska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7950" y="3429000"/>
            <a:ext cx="222885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5562600" y="3863975"/>
            <a:ext cx="762000" cy="215582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493473300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74650"/>
            <a:ext cx="39068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umbo-Stay-Hostel-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"/>
            <a:ext cx="4800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11" descr="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200400"/>
            <a:ext cx="49085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6" descr="jumbo-hostel-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jumbohostel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208463"/>
            <a:ext cx="29384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yanair_london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735263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ojave desert boneyard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09600"/>
            <a:ext cx="41195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The predilection ga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066800"/>
            <a:ext cx="8682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152400" y="685800"/>
            <a:ext cx="3446462" cy="5257800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The predilection ga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066800"/>
            <a:ext cx="8682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5697538" y="685800"/>
            <a:ext cx="3446462" cy="5257800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The predilection ga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066800"/>
            <a:ext cx="86820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3200400" y="685800"/>
            <a:ext cx="3048000" cy="5257800"/>
          </a:xfrm>
          <a:prstGeom prst="fram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-457200"/>
            <a:ext cx="7239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think</a:t>
            </a:r>
          </a:p>
          <a:p>
            <a:pPr algn="ctr"/>
            <a:r>
              <a:rPr lang="en-US" sz="1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lemonade</a:t>
            </a:r>
          </a:p>
          <a:p>
            <a:pPr algn="ctr"/>
            <a:endParaRPr lang="en-US" sz="120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emonade stan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667" y="1066800"/>
            <a:ext cx="8870933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>
            <a:spLocks noChangeArrowheads="1"/>
          </p:cNvSpPr>
          <p:nvPr/>
        </p:nvSpPr>
        <p:spPr bwMode="auto">
          <a:xfrm>
            <a:off x="5334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dirty="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I</a:t>
            </a:r>
          </a:p>
          <a:p>
            <a:pPr algn="ctr">
              <a:defRPr/>
            </a:pPr>
            <a:r>
              <a:rPr lang="en-US" sz="2400" dirty="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D</a:t>
            </a:r>
          </a:p>
          <a:p>
            <a:pPr algn="ctr">
              <a:defRPr/>
            </a:pPr>
            <a:r>
              <a:rPr lang="en-US" sz="2400" dirty="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E</a:t>
            </a:r>
          </a:p>
          <a:p>
            <a:pPr algn="ctr">
              <a:defRPr/>
            </a:pPr>
            <a:r>
              <a:rPr lang="en-US" sz="2400" dirty="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</a:p>
        </p:txBody>
      </p:sp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4196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€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$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£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¥</a:t>
            </a:r>
          </a:p>
        </p:txBody>
      </p:sp>
      <p:sp>
        <p:nvSpPr>
          <p:cNvPr id="6" name="Chevron 5"/>
          <p:cNvSpPr>
            <a:spLocks noChangeArrowheads="1"/>
          </p:cNvSpPr>
          <p:nvPr/>
        </p:nvSpPr>
        <p:spPr bwMode="auto">
          <a:xfrm>
            <a:off x="6284913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E</a:t>
            </a:r>
          </a:p>
          <a:p>
            <a:pPr algn="ctr">
              <a:defRPr/>
            </a:pP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X</a:t>
            </a:r>
            <a:b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I</a:t>
            </a:r>
            <a:b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T</a:t>
            </a:r>
          </a:p>
        </p:txBody>
      </p:sp>
      <p:sp>
        <p:nvSpPr>
          <p:cNvPr id="7" name="Chevron 6"/>
          <p:cNvSpPr>
            <a:spLocks noChangeArrowheads="1"/>
          </p:cNvSpPr>
          <p:nvPr/>
        </p:nvSpPr>
        <p:spPr bwMode="auto">
          <a:xfrm>
            <a:off x="24003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bg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P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L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5117068"/>
            <a:ext cx="424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a viable business opportunity ?</a:t>
            </a:r>
            <a:endParaRPr lang="en-US" dirty="0"/>
          </a:p>
        </p:txBody>
      </p:sp>
      <p:pic>
        <p:nvPicPr>
          <p:cNvPr id="8" name="Content Placeholder 7" descr="lemonade stan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517" y="1136632"/>
            <a:ext cx="8601083" cy="4654568"/>
          </a:xfrm>
        </p:spPr>
      </p:pic>
      <p:sp>
        <p:nvSpPr>
          <p:cNvPr id="5" name="Oval 4"/>
          <p:cNvSpPr/>
          <p:nvPr/>
        </p:nvSpPr>
        <p:spPr>
          <a:xfrm>
            <a:off x="5600688" y="3657600"/>
            <a:ext cx="1714512" cy="192882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5117068"/>
            <a:ext cx="424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a viable business opportunity ?</a:t>
            </a:r>
            <a:endParaRPr lang="en-US" dirty="0"/>
          </a:p>
        </p:txBody>
      </p:sp>
      <p:pic>
        <p:nvPicPr>
          <p:cNvPr id="8" name="Content Placeholder 7" descr="lemonade stan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775" y="1285860"/>
            <a:ext cx="8184549" cy="4429156"/>
          </a:xfrm>
        </p:spPr>
      </p:pic>
      <p:sp>
        <p:nvSpPr>
          <p:cNvPr id="5" name="Oval 4"/>
          <p:cNvSpPr/>
          <p:nvPr/>
        </p:nvSpPr>
        <p:spPr>
          <a:xfrm>
            <a:off x="457200" y="1795434"/>
            <a:ext cx="8102629" cy="407196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PROTO1-facebookJum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1" y="1066800"/>
            <a:ext cx="872836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Content Placeholder 5" descr="51tG2i3KOlL._SY344_BO1,204,203,200_.jpg"/>
          <p:cNvPicPr>
            <a:picLocks noGrp="1" noChangeAspect="1"/>
          </p:cNvPicPr>
          <p:nvPr>
            <p:ph idx="1"/>
          </p:nvPr>
        </p:nvPicPr>
        <p:blipFill>
          <a:blip r:embed="rId3"/>
          <a:srcRect l="-86398" r="-86398"/>
          <a:stretch>
            <a:fillRect/>
          </a:stretch>
        </p:blipFill>
        <p:spPr>
          <a:xfrm>
            <a:off x="-996950" y="304800"/>
            <a:ext cx="11436350" cy="6251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2819400"/>
            <a:ext cx="487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https://www.youtube.com/watch?v=ulCn8xUTTUI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r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7538"/>
            <a:ext cx="7924800" cy="6714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9639" y="914400"/>
            <a:ext cx="658352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opportunity</a:t>
            </a:r>
          </a:p>
          <a:p>
            <a:pPr algn="ctr"/>
            <a:r>
              <a:rPr lang="en-US" sz="10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perception</a:t>
            </a:r>
          </a:p>
          <a:p>
            <a:pPr algn="ctr"/>
            <a:r>
              <a:rPr lang="en-US" sz="10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is personal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38" y="1086683"/>
            <a:ext cx="861151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develop &amp; </a:t>
            </a:r>
          </a:p>
          <a:p>
            <a:pPr algn="ctr"/>
            <a:r>
              <a:rPr lang="en-US" sz="9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test hypotheses</a:t>
            </a:r>
          </a:p>
          <a:p>
            <a:pPr algn="ctr"/>
            <a:r>
              <a:rPr lang="en-US" sz="9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quickly &amp; cheaply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8607" y="1315283"/>
            <a:ext cx="693662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engage others </a:t>
            </a:r>
          </a:p>
          <a:p>
            <a:pPr algn="ctr"/>
            <a:r>
              <a:rPr lang="en-US" sz="9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shape </a:t>
            </a:r>
          </a:p>
          <a:p>
            <a:pPr algn="ctr"/>
            <a:r>
              <a:rPr lang="en-US" sz="9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opportunity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315283"/>
            <a:ext cx="764783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 unexpected</a:t>
            </a:r>
          </a:p>
          <a:p>
            <a:pPr algn="ctr"/>
            <a:r>
              <a:rPr lang="en-US" sz="9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often unlocks </a:t>
            </a:r>
          </a:p>
          <a:p>
            <a:pPr algn="ctr"/>
            <a:r>
              <a:rPr lang="en-US" sz="9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key insights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fool proof plan.bmp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533400"/>
            <a:ext cx="7862888" cy="5827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33400"/>
            <a:ext cx="703524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design </a:t>
            </a:r>
          </a:p>
          <a:p>
            <a:pPr algn="ctr"/>
            <a:r>
              <a:rPr lang="en-US" sz="1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thinking </a:t>
            </a:r>
          </a:p>
          <a:p>
            <a:pPr algn="ctr"/>
            <a:r>
              <a:rPr lang="en-US" sz="1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AND doing</a:t>
            </a:r>
            <a:endParaRPr lang="en-US" sz="1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10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3771900" cy="5029200"/>
          </a:xfrm>
          <a:prstGeom prst="rect">
            <a:avLst/>
          </a:prstGeom>
        </p:spPr>
      </p:pic>
      <p:pic>
        <p:nvPicPr>
          <p:cNvPr id="7" name="Picture 6" descr="pkca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5720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>
            <a:spLocks noChangeArrowheads="1"/>
          </p:cNvSpPr>
          <p:nvPr/>
        </p:nvSpPr>
        <p:spPr bwMode="auto">
          <a:xfrm>
            <a:off x="5334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I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D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E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</a:p>
        </p:txBody>
      </p:sp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4196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bg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€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$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£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¥</a:t>
            </a:r>
          </a:p>
        </p:txBody>
      </p:sp>
      <p:sp>
        <p:nvSpPr>
          <p:cNvPr id="6" name="Chevron 5"/>
          <p:cNvSpPr>
            <a:spLocks noChangeArrowheads="1"/>
          </p:cNvSpPr>
          <p:nvPr/>
        </p:nvSpPr>
        <p:spPr bwMode="auto">
          <a:xfrm>
            <a:off x="6284913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E</a:t>
            </a:r>
          </a:p>
          <a:p>
            <a:pPr algn="ctr">
              <a:defRPr/>
            </a:pP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X</a:t>
            </a:r>
            <a:b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I</a:t>
            </a:r>
            <a:b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T</a:t>
            </a:r>
          </a:p>
        </p:txBody>
      </p:sp>
      <p:sp>
        <p:nvSpPr>
          <p:cNvPr id="7" name="Chevron 6"/>
          <p:cNvSpPr>
            <a:spLocks noChangeArrowheads="1"/>
          </p:cNvSpPr>
          <p:nvPr/>
        </p:nvSpPr>
        <p:spPr bwMode="auto">
          <a:xfrm>
            <a:off x="24003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P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L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Content Placeholder 6" descr="acme.bmp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304800"/>
            <a:ext cx="7010400" cy="6332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>
            <a:spLocks noChangeArrowheads="1"/>
          </p:cNvSpPr>
          <p:nvPr/>
        </p:nvSpPr>
        <p:spPr bwMode="auto">
          <a:xfrm>
            <a:off x="5334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I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D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E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</a:p>
        </p:txBody>
      </p:sp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4196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€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$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£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¥</a:t>
            </a:r>
          </a:p>
        </p:txBody>
      </p:sp>
      <p:sp>
        <p:nvSpPr>
          <p:cNvPr id="6" name="Chevron 5"/>
          <p:cNvSpPr>
            <a:spLocks noChangeArrowheads="1"/>
          </p:cNvSpPr>
          <p:nvPr/>
        </p:nvSpPr>
        <p:spPr bwMode="auto">
          <a:xfrm>
            <a:off x="6284913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bg1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E</a:t>
            </a:r>
          </a:p>
          <a:p>
            <a:pPr algn="ctr">
              <a:defRPr/>
            </a:pP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X</a:t>
            </a:r>
            <a:b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I</a:t>
            </a:r>
            <a:b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400" b="1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T</a:t>
            </a:r>
          </a:p>
        </p:txBody>
      </p:sp>
      <p:sp>
        <p:nvSpPr>
          <p:cNvPr id="7" name="Chevron 6"/>
          <p:cNvSpPr>
            <a:spLocks noChangeArrowheads="1"/>
          </p:cNvSpPr>
          <p:nvPr/>
        </p:nvSpPr>
        <p:spPr bwMode="auto">
          <a:xfrm>
            <a:off x="24003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P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L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A</a:t>
            </a:r>
          </a:p>
          <a:p>
            <a:pPr algn="ctr">
              <a:defRPr/>
            </a:pPr>
            <a:r>
              <a:rPr lang="en-US" sz="2400">
                <a:latin typeface="Calibri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1503</Words>
  <Application>Microsoft Macintosh PowerPoint</Application>
  <PresentationFormat>On-screen Show (4:3)</PresentationFormat>
  <Paragraphs>282</Paragraphs>
  <Slides>61</Slides>
  <Notes>59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creativity  inspired  innovation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Nextension Oy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Experience Challenge</dc:title>
  <dc:creator>Peter Kelly</dc:creator>
  <cp:lastModifiedBy>Peter Kelly</cp:lastModifiedBy>
  <cp:revision>120</cp:revision>
  <cp:lastPrinted>2014-01-13T08:35:08Z</cp:lastPrinted>
  <dcterms:created xsi:type="dcterms:W3CDTF">2019-04-03T05:52:16Z</dcterms:created>
  <dcterms:modified xsi:type="dcterms:W3CDTF">2019-04-03T05:53:23Z</dcterms:modified>
</cp:coreProperties>
</file>