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charts/chart1.xml" ContentType="application/vnd.openxmlformats-officedocument.drawingml.chart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charts/chart2.xml" ContentType="application/vnd.openxmlformats-officedocument.drawingml.chart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charts/chart3.xml" ContentType="application/vnd.openxmlformats-officedocument.drawingml.chart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6" r:id="rId2"/>
  </p:sldMasterIdLst>
  <p:notesMasterIdLst>
    <p:notesMasterId r:id="rId21"/>
  </p:notesMasterIdLst>
  <p:handoutMasterIdLst>
    <p:handoutMasterId r:id="rId22"/>
  </p:handoutMasterIdLst>
  <p:sldIdLst>
    <p:sldId id="257" r:id="rId3"/>
    <p:sldId id="275" r:id="rId4"/>
    <p:sldId id="270" r:id="rId5"/>
    <p:sldId id="271" r:id="rId6"/>
    <p:sldId id="265" r:id="rId7"/>
    <p:sldId id="266" r:id="rId8"/>
    <p:sldId id="272" r:id="rId9"/>
    <p:sldId id="276" r:id="rId10"/>
    <p:sldId id="273" r:id="rId11"/>
    <p:sldId id="278" r:id="rId12"/>
    <p:sldId id="274" r:id="rId13"/>
    <p:sldId id="268" r:id="rId14"/>
    <p:sldId id="269" r:id="rId15"/>
    <p:sldId id="277" r:id="rId16"/>
    <p:sldId id="258" r:id="rId17"/>
    <p:sldId id="261" r:id="rId18"/>
    <p:sldId id="262" r:id="rId19"/>
    <p:sldId id="263" r:id="rId20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1" autoAdjust="0"/>
    <p:restoredTop sz="80094" autoAdjust="0"/>
  </p:normalViewPr>
  <p:slideViewPr>
    <p:cSldViewPr snapToGrid="0" snapToObjects="1">
      <p:cViewPr varScale="1">
        <p:scale>
          <a:sx n="103" d="100"/>
          <a:sy n="103" d="100"/>
        </p:scale>
        <p:origin x="176" y="8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530329289428074E-2"/>
          <c:y val="1.9946298427311084E-2"/>
          <c:w val="0.95147313691507795"/>
          <c:h val="0.9601074031453777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461-4470-92E4-AD1476C9237B}"/>
                </c:ext>
              </c:extLst>
            </c:dLbl>
            <c:dLbl>
              <c:idx val="1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461-4470-92E4-AD1476C9237B}"/>
                </c:ext>
              </c:extLst>
            </c:dLbl>
            <c:dLbl>
              <c:idx val="2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461-4470-92E4-AD1476C9237B}"/>
                </c:ext>
              </c:extLst>
            </c:dLbl>
            <c:dLbl>
              <c:idx val="3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461-4470-92E4-AD1476C923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1357.497710978796</c:v>
                </c:pt>
                <c:pt idx="1">
                  <c:v>1321.018094963242</c:v>
                </c:pt>
                <c:pt idx="2">
                  <c:v>1262.3898024374744</c:v>
                </c:pt>
                <c:pt idx="3">
                  <c:v>1281.3121915268994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61-4470-92E4-AD1476C9237B}"/>
            </c:ext>
          </c:extLst>
        </c:ser>
        <c:ser>
          <c:idx val="1"/>
          <c:order val="1"/>
          <c:spPr>
            <a:solidFill>
              <a:srgbClr val="4C6C9C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61-4470-92E4-AD1476C9237B}"/>
            </c:ext>
          </c:extLst>
        </c:ser>
        <c:ser>
          <c:idx val="2"/>
          <c:order val="2"/>
          <c:spPr>
            <a:solidFill>
              <a:srgbClr val="6F8DB9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374.64285131506585</c:v>
                </c:pt>
                <c:pt idx="1">
                  <c:v>362.13911452002344</c:v>
                </c:pt>
                <c:pt idx="2">
                  <c:v>376.98504612119223</c:v>
                </c:pt>
                <c:pt idx="3">
                  <c:v>354.5633359497665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61-4470-92E4-AD1476C9237B}"/>
            </c:ext>
          </c:extLst>
        </c:ser>
        <c:ser>
          <c:idx val="3"/>
          <c:order val="3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0398613518197573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461-4470-92E4-AD1476C9237B}"/>
                </c:ext>
              </c:extLst>
            </c:dLbl>
            <c:dLbl>
              <c:idx val="1"/>
              <c:layout>
                <c:manualLayout>
                  <c:x val="0.10398613518197573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461-4470-92E4-AD1476C9237B}"/>
                </c:ext>
              </c:extLst>
            </c:dLbl>
            <c:dLbl>
              <c:idx val="2"/>
              <c:layout>
                <c:manualLayout>
                  <c:x val="0.10398613518197573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461-4470-92E4-AD1476C9237B}"/>
                </c:ext>
              </c:extLst>
            </c:dLbl>
            <c:dLbl>
              <c:idx val="3"/>
              <c:layout>
                <c:manualLayout>
                  <c:x val="0.10398613518197573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461-4470-92E4-AD1476C923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Sheet1!$A$4:$D$4</c:f>
              <c:numCache>
                <c:formatCode>General</c:formatCode>
                <c:ptCount val="4"/>
                <c:pt idx="0">
                  <c:v>313.83475902717964</c:v>
                </c:pt>
                <c:pt idx="1">
                  <c:v>315.00143615954835</c:v>
                </c:pt>
                <c:pt idx="2">
                  <c:v>261.2448650843869</c:v>
                </c:pt>
                <c:pt idx="3">
                  <c:v>176.07167134643987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461-4470-92E4-AD1476C9237B}"/>
            </c:ext>
          </c:extLst>
        </c:ser>
        <c:ser>
          <c:idx val="4"/>
          <c:order val="4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6461-4470-92E4-AD1476C9237B}"/>
                </c:ext>
              </c:extLst>
            </c:dLbl>
            <c:dLbl>
              <c:idx val="1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6461-4470-92E4-AD1476C9237B}"/>
                </c:ext>
              </c:extLst>
            </c:dLbl>
            <c:dLbl>
              <c:idx val="2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6461-4470-92E4-AD1476C9237B}"/>
                </c:ext>
              </c:extLst>
            </c:dLbl>
            <c:dLbl>
              <c:idx val="3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6461-4470-92E4-AD1476C923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Sheet1!$A$5:$D$5</c:f>
              <c:numCache>
                <c:formatCode>General</c:formatCode>
                <c:ptCount val="4"/>
                <c:pt idx="0">
                  <c:v>1556.5116477272727</c:v>
                </c:pt>
                <c:pt idx="1">
                  <c:v>1729.4573863636363</c:v>
                </c:pt>
                <c:pt idx="2">
                  <c:v>1779.6097959183674</c:v>
                </c:pt>
                <c:pt idx="3">
                  <c:v>1760.1854922279817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461-4470-92E4-AD1476C9237B}"/>
            </c:ext>
          </c:extLst>
        </c:ser>
        <c:ser>
          <c:idx val="5"/>
          <c:order val="5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.10398613518197573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6461-4470-92E4-AD1476C9237B}"/>
                </c:ext>
              </c:extLst>
            </c:dLbl>
            <c:dLbl>
              <c:idx val="2"/>
              <c:layout>
                <c:manualLayout>
                  <c:x val="0"/>
                  <c:y val="-7.671653241273494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6461-4470-92E4-AD1476C9237B}"/>
                </c:ext>
              </c:extLst>
            </c:dLbl>
            <c:dLbl>
              <c:idx val="3"/>
              <c:layout>
                <c:manualLayout>
                  <c:x val="0"/>
                  <c:y val="-7.671653241273494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6461-4470-92E4-AD1476C923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Sheet1!$A$6:$D$6</c:f>
              <c:numCache>
                <c:formatCode>General</c:formatCode>
                <c:ptCount val="4"/>
                <c:pt idx="0">
                  <c:v>516.92586435247858</c:v>
                </c:pt>
                <c:pt idx="1">
                  <c:v>516.92586435247813</c:v>
                </c:pt>
                <c:pt idx="2">
                  <c:v>542.165688564025</c:v>
                </c:pt>
                <c:pt idx="3">
                  <c:v>542.16568856402455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461-4470-92E4-AD1476C9237B}"/>
            </c:ext>
          </c:extLst>
        </c:ser>
        <c:ser>
          <c:idx val="6"/>
          <c:order val="6"/>
          <c:spPr>
            <a:solidFill>
              <a:srgbClr val="364D6E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0398613518197573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6461-4470-92E4-AD1476C9237B}"/>
                </c:ext>
              </c:extLst>
            </c:dLbl>
            <c:dLbl>
              <c:idx val="1"/>
              <c:layout>
                <c:manualLayout>
                  <c:x val="0"/>
                  <c:y val="-7.671653241273494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6461-4470-92E4-AD1476C9237B}"/>
                </c:ext>
              </c:extLst>
            </c:dLbl>
            <c:dLbl>
              <c:idx val="2"/>
              <c:layout>
                <c:manualLayout>
                  <c:x val="0.10398613518197573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6461-4470-92E4-AD1476C9237B}"/>
                </c:ext>
              </c:extLst>
            </c:dLbl>
            <c:dLbl>
              <c:idx val="3"/>
              <c:layout>
                <c:manualLayout>
                  <c:x val="0.10398613518197573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6461-4470-92E4-AD1476C923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Sheet1!$A$7:$D$7</c:f>
              <c:numCache>
                <c:formatCode>General</c:formatCode>
                <c:ptCount val="4"/>
                <c:pt idx="0">
                  <c:v>492.69738933030658</c:v>
                </c:pt>
                <c:pt idx="1">
                  <c:v>521.87026106696976</c:v>
                </c:pt>
                <c:pt idx="2">
                  <c:v>505.95706371191136</c:v>
                </c:pt>
                <c:pt idx="3">
                  <c:v>512.50138504155166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461-4470-92E4-AD1476C9237B}"/>
            </c:ext>
          </c:extLst>
        </c:ser>
        <c:ser>
          <c:idx val="7"/>
          <c:order val="7"/>
          <c:spPr>
            <a:solidFill>
              <a:srgbClr val="4C6C9C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6461-4470-92E4-AD1476C9237B}"/>
                </c:ext>
              </c:extLst>
            </c:dLbl>
            <c:dLbl>
              <c:idx val="1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6461-4470-92E4-AD1476C9237B}"/>
                </c:ext>
              </c:extLst>
            </c:dLbl>
            <c:dLbl>
              <c:idx val="2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6461-4470-92E4-AD1476C9237B}"/>
                </c:ext>
              </c:extLst>
            </c:dLbl>
            <c:dLbl>
              <c:idx val="3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6461-4470-92E4-AD1476C923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Sheet1!$A$8:$D$8</c:f>
              <c:numCache>
                <c:formatCode>General</c:formatCode>
                <c:ptCount val="4"/>
                <c:pt idx="0">
                  <c:v>1601.9801608635953</c:v>
                </c:pt>
                <c:pt idx="1">
                  <c:v>1710.5390048125282</c:v>
                </c:pt>
                <c:pt idx="2">
                  <c:v>1738.8104945304831</c:v>
                </c:pt>
                <c:pt idx="3">
                  <c:v>1848.2147999241479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461-4470-92E4-AD1476C9237B}"/>
            </c:ext>
          </c:extLst>
        </c:ser>
        <c:ser>
          <c:idx val="8"/>
          <c:order val="8"/>
          <c:spPr>
            <a:solidFill>
              <a:srgbClr val="6F8DB9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6461-4470-92E4-AD1476C9237B}"/>
                </c:ext>
              </c:extLst>
            </c:dLbl>
            <c:dLbl>
              <c:idx val="1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6461-4470-92E4-AD1476C9237B}"/>
                </c:ext>
              </c:extLst>
            </c:dLbl>
            <c:dLbl>
              <c:idx val="2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6461-4470-92E4-AD1476C9237B}"/>
                </c:ext>
              </c:extLst>
            </c:dLbl>
            <c:dLbl>
              <c:idx val="3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6461-4470-92E4-AD1476C923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Sheet1!$A$9:$D$9</c:f>
              <c:numCache>
                <c:formatCode>General</c:formatCode>
                <c:ptCount val="4"/>
                <c:pt idx="0">
                  <c:v>1157.8245206510564</c:v>
                </c:pt>
                <c:pt idx="1">
                  <c:v>1521.4894239718988</c:v>
                </c:pt>
                <c:pt idx="2">
                  <c:v>1410.5258076809596</c:v>
                </c:pt>
                <c:pt idx="3">
                  <c:v>1297.6943810039484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461-4470-92E4-AD1476C9237B}"/>
            </c:ext>
          </c:extLst>
        </c:ser>
        <c:ser>
          <c:idx val="9"/>
          <c:order val="9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6461-4470-92E4-AD1476C9237B}"/>
                </c:ext>
              </c:extLst>
            </c:dLbl>
            <c:dLbl>
              <c:idx val="1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6461-4470-92E4-AD1476C9237B}"/>
                </c:ext>
              </c:extLst>
            </c:dLbl>
            <c:dLbl>
              <c:idx val="2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6-6461-4470-92E4-AD1476C9237B}"/>
                </c:ext>
              </c:extLst>
            </c:dLbl>
            <c:dLbl>
              <c:idx val="3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6461-4470-92E4-AD1476C923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Sheet1!$A$10:$D$10</c:f>
              <c:numCache>
                <c:formatCode>General</c:formatCode>
                <c:ptCount val="4"/>
                <c:pt idx="0">
                  <c:v>3984.6711907449217</c:v>
                </c:pt>
                <c:pt idx="1">
                  <c:v>4036.505600127095</c:v>
                </c:pt>
                <c:pt idx="2">
                  <c:v>3943.7319104268718</c:v>
                </c:pt>
                <c:pt idx="3">
                  <c:v>3903.5838525016698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6461-4470-92E4-AD1476C9237B}"/>
            </c:ext>
          </c:extLst>
        </c:ser>
        <c:ser>
          <c:idx val="10"/>
          <c:order val="10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6461-4470-92E4-AD1476C9237B}"/>
                </c:ext>
              </c:extLst>
            </c:dLbl>
            <c:dLbl>
              <c:idx val="1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6461-4470-92E4-AD1476C9237B}"/>
                </c:ext>
              </c:extLst>
            </c:dLbl>
            <c:dLbl>
              <c:idx val="2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B-6461-4470-92E4-AD1476C9237B}"/>
                </c:ext>
              </c:extLst>
            </c:dLbl>
            <c:dLbl>
              <c:idx val="3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C-6461-4470-92E4-AD1476C923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Sheet1!$A$11:$D$11</c:f>
              <c:numCache>
                <c:formatCode>General</c:formatCode>
                <c:ptCount val="4"/>
                <c:pt idx="0">
                  <c:v>5724.6913589230517</c:v>
                </c:pt>
                <c:pt idx="1">
                  <c:v>5648.0871748226309</c:v>
                </c:pt>
                <c:pt idx="2">
                  <c:v>5454.1938942607958</c:v>
                </c:pt>
                <c:pt idx="3">
                  <c:v>5121.0094411390637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6461-4470-92E4-AD1476C9237B}"/>
            </c:ext>
          </c:extLst>
        </c:ser>
        <c:ser>
          <c:idx val="11"/>
          <c:order val="11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E-6461-4470-92E4-AD1476C9237B}"/>
                </c:ext>
              </c:extLst>
            </c:dLbl>
            <c:dLbl>
              <c:idx val="1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F-6461-4470-92E4-AD1476C9237B}"/>
                </c:ext>
              </c:extLst>
            </c:dLbl>
            <c:dLbl>
              <c:idx val="2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0-6461-4470-92E4-AD1476C9237B}"/>
                </c:ext>
              </c:extLst>
            </c:dLbl>
            <c:dLbl>
              <c:idx val="3"/>
              <c:layout>
                <c:manualLayout>
                  <c:x val="0"/>
                  <c:y val="-1.1507479861910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1-6461-4470-92E4-AD1476C923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Sheet1!$A$12:$D$12</c:f>
              <c:numCache>
                <c:formatCode>General</c:formatCode>
                <c:ptCount val="4"/>
                <c:pt idx="0">
                  <c:v>2345.6503488068847</c:v>
                </c:pt>
                <c:pt idx="1">
                  <c:v>2310.4320250358578</c:v>
                </c:pt>
                <c:pt idx="2">
                  <c:v>2081.8678051286188</c:v>
                </c:pt>
                <c:pt idx="3">
                  <c:v>1918.9170272219817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6461-4470-92E4-AD1476C92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9769103"/>
        <c:axId val="1"/>
      </c:barChart>
      <c:catAx>
        <c:axId val="9497691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9993.46538619590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97691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652305366591082E-2"/>
          <c:y val="2.5603151157065487E-2"/>
          <c:w val="0.96069538926681786"/>
          <c:h val="0.9487936976858690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F8DB9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9C2-4A9B-848F-014FFA2DA16B}"/>
                </c:ext>
              </c:extLst>
            </c:dLbl>
            <c:dLbl>
              <c:idx val="1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9C2-4A9B-848F-014FFA2DA16B}"/>
                </c:ext>
              </c:extLst>
            </c:dLbl>
            <c:dLbl>
              <c:idx val="2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9C2-4A9B-848F-014FFA2DA16B}"/>
                </c:ext>
              </c:extLst>
            </c:dLbl>
            <c:dLbl>
              <c:idx val="3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9C2-4A9B-848F-014FFA2DA1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27.543424317617866</c:v>
                </c:pt>
                <c:pt idx="1">
                  <c:v>31.648936170212767</c:v>
                </c:pt>
                <c:pt idx="2">
                  <c:v>34.574468085106382</c:v>
                </c:pt>
                <c:pt idx="3">
                  <c:v>30.724637681159422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C2-4A9B-848F-014FFA2DA16B}"/>
            </c:ext>
          </c:extLst>
        </c:ser>
        <c:ser>
          <c:idx val="1"/>
          <c:order val="1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9C2-4A9B-848F-014FFA2DA16B}"/>
                </c:ext>
              </c:extLst>
            </c:dLbl>
            <c:dLbl>
              <c:idx val="1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9C2-4A9B-848F-014FFA2DA16B}"/>
                </c:ext>
              </c:extLst>
            </c:dLbl>
            <c:dLbl>
              <c:idx val="2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9C2-4A9B-848F-014FFA2DA16B}"/>
                </c:ext>
              </c:extLst>
            </c:dLbl>
            <c:dLbl>
              <c:idx val="3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9C2-4A9B-848F-014FFA2DA1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34.987593052109183</c:v>
                </c:pt>
                <c:pt idx="1">
                  <c:v>33.244680851063826</c:v>
                </c:pt>
                <c:pt idx="2">
                  <c:v>35.37234042553191</c:v>
                </c:pt>
                <c:pt idx="3">
                  <c:v>38.550724637681164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C2-4A9B-848F-014FFA2DA16B}"/>
            </c:ext>
          </c:extLst>
        </c:ser>
        <c:ser>
          <c:idx val="2"/>
          <c:order val="2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E9C2-4A9B-848F-014FFA2DA16B}"/>
                </c:ext>
              </c:extLst>
            </c:dLbl>
            <c:dLbl>
              <c:idx val="1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9C2-4A9B-848F-014FFA2DA16B}"/>
                </c:ext>
              </c:extLst>
            </c:dLbl>
            <c:dLbl>
              <c:idx val="2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E9C2-4A9B-848F-014FFA2DA16B}"/>
                </c:ext>
              </c:extLst>
            </c:dLbl>
            <c:dLbl>
              <c:idx val="3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9C2-4A9B-848F-014FFA2DA1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>
                  <c:v>19.602977667493793</c:v>
                </c:pt>
                <c:pt idx="1">
                  <c:v>17.021276595744684</c:v>
                </c:pt>
                <c:pt idx="2">
                  <c:v>17.819148936170215</c:v>
                </c:pt>
                <c:pt idx="3">
                  <c:v>17.681159420289859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9C2-4A9B-848F-014FFA2DA16B}"/>
            </c:ext>
          </c:extLst>
        </c:ser>
        <c:ser>
          <c:idx val="3"/>
          <c:order val="3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E9C2-4A9B-848F-014FFA2DA16B}"/>
                </c:ext>
              </c:extLst>
            </c:dLbl>
            <c:dLbl>
              <c:idx val="1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E9C2-4A9B-848F-014FFA2DA16B}"/>
                </c:ext>
              </c:extLst>
            </c:dLbl>
            <c:dLbl>
              <c:idx val="2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E9C2-4A9B-848F-014FFA2DA16B}"/>
                </c:ext>
              </c:extLst>
            </c:dLbl>
            <c:dLbl>
              <c:idx val="3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E9C2-4A9B-848F-014FFA2DA1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Sheet1!$A$4:$D$4</c:f>
              <c:numCache>
                <c:formatCode>General</c:formatCode>
                <c:ptCount val="4"/>
                <c:pt idx="0">
                  <c:v>17.866004962779158</c:v>
                </c:pt>
                <c:pt idx="1">
                  <c:v>18.085106382978722</c:v>
                </c:pt>
                <c:pt idx="2">
                  <c:v>12.234042553191493</c:v>
                </c:pt>
                <c:pt idx="3">
                  <c:v>13.043478260869556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9C2-4A9B-848F-014FFA2DA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9727087"/>
        <c:axId val="1"/>
      </c:barChart>
      <c:catAx>
        <c:axId val="9497270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972708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652305366591082E-2"/>
          <c:y val="2.5603151157065487E-2"/>
          <c:w val="0.96069538926681786"/>
          <c:h val="0.9487936976858690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F8DB9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3D5-408F-ADA0-4DDA45058E5D}"/>
                </c:ext>
              </c:extLst>
            </c:dLbl>
            <c:dLbl>
              <c:idx val="1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3D5-408F-ADA0-4DDA45058E5D}"/>
                </c:ext>
              </c:extLst>
            </c:dLbl>
            <c:dLbl>
              <c:idx val="2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3D5-408F-ADA0-4DDA45058E5D}"/>
                </c:ext>
              </c:extLst>
            </c:dLbl>
            <c:dLbl>
              <c:idx val="3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3D5-408F-ADA0-4DDA45058E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7.5581395348837201</c:v>
                </c:pt>
                <c:pt idx="1">
                  <c:v>8.3870967741935498</c:v>
                </c:pt>
                <c:pt idx="2">
                  <c:v>15.671641791044777</c:v>
                </c:pt>
                <c:pt idx="3">
                  <c:v>15.094339622641511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D5-408F-ADA0-4DDA45058E5D}"/>
            </c:ext>
          </c:extLst>
        </c:ser>
        <c:ser>
          <c:idx val="1"/>
          <c:order val="1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3D5-408F-ADA0-4DDA45058E5D}"/>
                </c:ext>
              </c:extLst>
            </c:dLbl>
            <c:dLbl>
              <c:idx val="1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3D5-408F-ADA0-4DDA45058E5D}"/>
                </c:ext>
              </c:extLst>
            </c:dLbl>
            <c:dLbl>
              <c:idx val="2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3D5-408F-ADA0-4DDA45058E5D}"/>
                </c:ext>
              </c:extLst>
            </c:dLbl>
            <c:dLbl>
              <c:idx val="3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3D5-408F-ADA0-4DDA45058E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30.232558139534881</c:v>
                </c:pt>
                <c:pt idx="1">
                  <c:v>27.096774193548391</c:v>
                </c:pt>
                <c:pt idx="2">
                  <c:v>32.835820895522389</c:v>
                </c:pt>
                <c:pt idx="3">
                  <c:v>45.283018867924532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D5-408F-ADA0-4DDA45058E5D}"/>
            </c:ext>
          </c:extLst>
        </c:ser>
        <c:ser>
          <c:idx val="2"/>
          <c:order val="2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03D5-408F-ADA0-4DDA45058E5D}"/>
                </c:ext>
              </c:extLst>
            </c:dLbl>
            <c:dLbl>
              <c:idx val="1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03D5-408F-ADA0-4DDA45058E5D}"/>
                </c:ext>
              </c:extLst>
            </c:dLbl>
            <c:dLbl>
              <c:idx val="2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03D5-408F-ADA0-4DDA45058E5D}"/>
                </c:ext>
              </c:extLst>
            </c:dLbl>
            <c:dLbl>
              <c:idx val="3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03D5-408F-ADA0-4DDA45058E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>
                  <c:v>37.790697674418603</c:v>
                </c:pt>
                <c:pt idx="1">
                  <c:v>30.967741935483872</c:v>
                </c:pt>
                <c:pt idx="2">
                  <c:v>17.910447761194032</c:v>
                </c:pt>
                <c:pt idx="3">
                  <c:v>23.899371069182386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3D5-408F-ADA0-4DDA45058E5D}"/>
            </c:ext>
          </c:extLst>
        </c:ser>
        <c:ser>
          <c:idx val="3"/>
          <c:order val="3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03D5-408F-ADA0-4DDA45058E5D}"/>
                </c:ext>
              </c:extLst>
            </c:dLbl>
            <c:dLbl>
              <c:idx val="1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03D5-408F-ADA0-4DDA45058E5D}"/>
                </c:ext>
              </c:extLst>
            </c:dLbl>
            <c:dLbl>
              <c:idx val="2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03D5-408F-ADA0-4DDA45058E5D}"/>
                </c:ext>
              </c:extLst>
            </c:dLbl>
            <c:dLbl>
              <c:idx val="3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03D5-408F-ADA0-4DDA45058E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Sheet1!$A$4:$D$4</c:f>
              <c:numCache>
                <c:formatCode>General</c:formatCode>
                <c:ptCount val="4"/>
                <c:pt idx="0">
                  <c:v>24.418604651162788</c:v>
                </c:pt>
                <c:pt idx="1">
                  <c:v>33.548387096774192</c:v>
                </c:pt>
                <c:pt idx="2">
                  <c:v>33.582089552238806</c:v>
                </c:pt>
                <c:pt idx="3">
                  <c:v>15.723270440251568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3D5-408F-ADA0-4DDA45058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9725007"/>
        <c:axId val="1"/>
      </c:barChart>
      <c:catAx>
        <c:axId val="94972500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972500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652305366591082E-2"/>
          <c:y val="2.5603151157065487E-2"/>
          <c:w val="0.96069538926681786"/>
          <c:h val="0.9487936976858690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F8DB9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538-4A04-BA37-2FA6DE5D33C9}"/>
                </c:ext>
              </c:extLst>
            </c:dLbl>
            <c:dLbl>
              <c:idx val="1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538-4A04-BA37-2FA6DE5D33C9}"/>
                </c:ext>
              </c:extLst>
            </c:dLbl>
            <c:dLbl>
              <c:idx val="2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538-4A04-BA37-2FA6DE5D33C9}"/>
                </c:ext>
              </c:extLst>
            </c:dLbl>
            <c:dLbl>
              <c:idx val="3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538-4A04-BA37-2FA6DE5D33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10</c:v>
                </c:pt>
                <c:pt idx="1">
                  <c:v>8.6805555555555554</c:v>
                </c:pt>
                <c:pt idx="2">
                  <c:v>13.200000000000001</c:v>
                </c:pt>
                <c:pt idx="3">
                  <c:v>7.3643410852713167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38-4A04-BA37-2FA6DE5D33C9}"/>
            </c:ext>
          </c:extLst>
        </c:ser>
        <c:ser>
          <c:idx val="1"/>
          <c:order val="1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538-4A04-BA37-2FA6DE5D33C9}"/>
                </c:ext>
              </c:extLst>
            </c:dLbl>
            <c:dLbl>
              <c:idx val="1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538-4A04-BA37-2FA6DE5D33C9}"/>
                </c:ext>
              </c:extLst>
            </c:dLbl>
            <c:dLbl>
              <c:idx val="2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7538-4A04-BA37-2FA6DE5D33C9}"/>
                </c:ext>
              </c:extLst>
            </c:dLbl>
            <c:dLbl>
              <c:idx val="3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7538-4A04-BA37-2FA6DE5D33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24.827586206896555</c:v>
                </c:pt>
                <c:pt idx="1">
                  <c:v>25.347222222222221</c:v>
                </c:pt>
                <c:pt idx="2">
                  <c:v>24</c:v>
                </c:pt>
                <c:pt idx="3">
                  <c:v>27.131782945736425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38-4A04-BA37-2FA6DE5D33C9}"/>
            </c:ext>
          </c:extLst>
        </c:ser>
        <c:ser>
          <c:idx val="2"/>
          <c:order val="2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7538-4A04-BA37-2FA6DE5D33C9}"/>
                </c:ext>
              </c:extLst>
            </c:dLbl>
            <c:dLbl>
              <c:idx val="1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7538-4A04-BA37-2FA6DE5D33C9}"/>
                </c:ext>
              </c:extLst>
            </c:dLbl>
            <c:dLbl>
              <c:idx val="2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7538-4A04-BA37-2FA6DE5D33C9}"/>
                </c:ext>
              </c:extLst>
            </c:dLbl>
            <c:dLbl>
              <c:idx val="3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7538-4A04-BA37-2FA6DE5D33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>
                  <c:v>31.379310344827584</c:v>
                </c:pt>
                <c:pt idx="1">
                  <c:v>29.513888888888896</c:v>
                </c:pt>
                <c:pt idx="2">
                  <c:v>34.799999999999997</c:v>
                </c:pt>
                <c:pt idx="3">
                  <c:v>33.333333333333329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538-4A04-BA37-2FA6DE5D33C9}"/>
            </c:ext>
          </c:extLst>
        </c:ser>
        <c:ser>
          <c:idx val="3"/>
          <c:order val="3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7538-4A04-BA37-2FA6DE5D33C9}"/>
                </c:ext>
              </c:extLst>
            </c:dLbl>
            <c:dLbl>
              <c:idx val="1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7538-4A04-BA37-2FA6DE5D33C9}"/>
                </c:ext>
              </c:extLst>
            </c:dLbl>
            <c:dLbl>
              <c:idx val="2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7538-4A04-BA37-2FA6DE5D33C9}"/>
                </c:ext>
              </c:extLst>
            </c:dLbl>
            <c:dLbl>
              <c:idx val="3"/>
              <c:layout>
                <c:manualLayout>
                  <c:x val="0"/>
                  <c:y val="-1.477104874446085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7538-4A04-BA37-2FA6DE5D33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Sheet1!$A$4:$D$4</c:f>
              <c:numCache>
                <c:formatCode>General</c:formatCode>
                <c:ptCount val="4"/>
                <c:pt idx="0">
                  <c:v>33.793103448275865</c:v>
                </c:pt>
                <c:pt idx="1">
                  <c:v>36.458333333333329</c:v>
                </c:pt>
                <c:pt idx="2">
                  <c:v>28.000000000000004</c:v>
                </c:pt>
                <c:pt idx="3">
                  <c:v>32.170542635658919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538-4A04-BA37-2FA6DE5D3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9759535"/>
        <c:axId val="1"/>
      </c:barChart>
      <c:catAx>
        <c:axId val="94975953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975953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5/25/19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430"/>
          <a:ext cx="1587" cy="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30"/>
                        <a:ext cx="1587" cy="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25.5.2019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241160"/>
            <a:ext cx="2227147" cy="8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15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275608"/>
            <a:ext cx="8207375" cy="265709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61"/>
            <a:ext cx="1809750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1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872"/>
            <a:ext cx="8207375" cy="265682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61"/>
            <a:ext cx="1809750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34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75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491966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67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4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241160"/>
            <a:ext cx="2227145" cy="8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89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25.5.2019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241160"/>
            <a:ext cx="2227147" cy="8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7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25.5.2019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241160"/>
            <a:ext cx="2227147" cy="8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39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0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580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515966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25.5.2019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02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hf hdr="0" ftr="0"/>
  <p:txStyles>
    <p:titleStyle>
      <a:lvl1pPr algn="ctr" defTabSz="411480" rtl="0" eaLnBrk="1" fontAlgn="base" hangingPunct="1"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1148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82296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23444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64592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08610" indent="-30861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68655" indent="-257175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2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28700" indent="-20574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6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40180" indent="-20574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51660" indent="-20574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2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7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8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tags" Target="../tags/tag49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42" Type="http://schemas.openxmlformats.org/officeDocument/2006/relationships/tags" Target="../tags/tag52.xml"/><Relationship Id="rId47" Type="http://schemas.openxmlformats.org/officeDocument/2006/relationships/oleObject" Target="../embeddings/oleObject8.bin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9" Type="http://schemas.openxmlformats.org/officeDocument/2006/relationships/tags" Target="../tags/tag39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chart" Target="../charts/chart1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tags" Target="../tags/tag53.xml"/><Relationship Id="rId48" Type="http://schemas.openxmlformats.org/officeDocument/2006/relationships/image" Target="../media/image22.emf"/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slideLayout" Target="../slideLayouts/slideLayout3.xml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1" Type="http://schemas.openxmlformats.org/officeDocument/2006/relationships/vmlDrawing" Target="../drawings/vmlDrawing8.vml"/><Relationship Id="rId6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image" Target="../media/image22.emf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3" Type="http://schemas.openxmlformats.org/officeDocument/2006/relationships/tags" Target="../tags/tag74.xml"/><Relationship Id="rId21" Type="http://schemas.openxmlformats.org/officeDocument/2006/relationships/image" Target="../media/image22.emf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" Type="http://schemas.openxmlformats.org/officeDocument/2006/relationships/tags" Target="../tags/tag91.xml"/><Relationship Id="rId21" Type="http://schemas.openxmlformats.org/officeDocument/2006/relationships/image" Target="../media/image22.emf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1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10" Type="http://schemas.openxmlformats.org/officeDocument/2006/relationships/tags" Target="../tags/tag98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3054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398" y="896699"/>
            <a:ext cx="4716079" cy="570773"/>
          </a:xfrm>
        </p:spPr>
        <p:txBody>
          <a:bodyPr/>
          <a:lstStyle/>
          <a:p>
            <a:r>
              <a:rPr lang="en-US" dirty="0"/>
              <a:t>Education funding in universities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Jussi Välimäki	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23.5.2019</a:t>
            </a:r>
            <a:endParaRPr lang="fi-FI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idx="13"/>
          </p:nvPr>
        </p:nvSpPr>
        <p:spPr/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JuFo</a:t>
            </a:r>
            <a:r>
              <a:rPr lang="en-US" dirty="0"/>
              <a:t> points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25.5.2019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r="46431"/>
          <a:stretch/>
        </p:blipFill>
        <p:spPr>
          <a:xfrm>
            <a:off x="1935266" y="821956"/>
            <a:ext cx="3738457" cy="350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5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Price per unit</a:t>
            </a:r>
            <a:endParaRPr lang="fi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550971"/>
              </p:ext>
            </p:extLst>
          </p:nvPr>
        </p:nvGraphicFramePr>
        <p:xfrm>
          <a:off x="388883" y="821789"/>
          <a:ext cx="6096000" cy="1879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225643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188796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343015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85429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Bachelors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time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time +1yr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Later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1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  <a:r>
                        <a:rPr lang="en-US" baseline="0" dirty="0"/>
                        <a:t> 1 (e.g. business)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 dirty="0">
                          <a:effectLst/>
                          <a:latin typeface="Arial" panose="020B0604020202020204" pitchFamily="34" charset="0"/>
                        </a:rPr>
                        <a:t>12 923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11 200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8 616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3260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 2 (e.g. tech)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22 616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19 600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15 077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9371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 3 (e.g. arts)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38 770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33 601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 dirty="0">
                          <a:effectLst/>
                          <a:latin typeface="Arial" panose="020B0604020202020204" pitchFamily="34" charset="0"/>
                        </a:rPr>
                        <a:t>25 847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252428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693117"/>
              </p:ext>
            </p:extLst>
          </p:nvPr>
        </p:nvGraphicFramePr>
        <p:xfrm>
          <a:off x="2066334" y="2942658"/>
          <a:ext cx="6096000" cy="1879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225643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188796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343015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85429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Masters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time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time +1yr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Later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1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  <a:r>
                        <a:rPr lang="en-US" baseline="0" dirty="0"/>
                        <a:t> 1 (e.g. business)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 dirty="0">
                          <a:effectLst/>
                          <a:latin typeface="Arial" panose="020B0604020202020204" pitchFamily="34" charset="0"/>
                        </a:rPr>
                        <a:t>19 104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16 557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12 736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3260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 2 (e.g. tech)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33 432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28 975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22 288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9371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 3 (e.g. arts)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57 313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49 671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600" b="0" i="0" u="none" strike="noStrike" dirty="0">
                          <a:effectLst/>
                          <a:latin typeface="Arial" panose="020B0604020202020204" pitchFamily="34" charset="0"/>
                        </a:rPr>
                        <a:t>38 208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25242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09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2843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24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new funding model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6404" t="22661" r="27895" b="36170"/>
          <a:stretch/>
        </p:blipFill>
        <p:spPr>
          <a:xfrm>
            <a:off x="155775" y="687026"/>
            <a:ext cx="8357937" cy="42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005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24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yImpact</a:t>
            </a:r>
            <a:r>
              <a:rPr lang="en-US" dirty="0"/>
              <a:t> split by category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6580" t="45429" r="29824" b="14337"/>
          <a:stretch/>
        </p:blipFill>
        <p:spPr>
          <a:xfrm>
            <a:off x="364433" y="839278"/>
            <a:ext cx="7972926" cy="41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25.5.2019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70" t="14300" r="21256" b="5900"/>
          <a:stretch/>
        </p:blipFill>
        <p:spPr>
          <a:xfrm>
            <a:off x="457200" y="0"/>
            <a:ext cx="81213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3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1080060"/>
              </p:ext>
            </p:extLst>
          </p:nvPr>
        </p:nvGraphicFramePr>
        <p:xfrm>
          <a:off x="458629" y="1429"/>
          <a:ext cx="1429" cy="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47" imgW="592" imgH="595" progId="TCLayout.ActiveDocument.1">
                  <p:embed/>
                </p:oleObj>
              </mc:Choice>
              <mc:Fallback>
                <p:oleObj name="think-cell Slide" r:id="rId47" imgW="592" imgH="595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458629" y="1429"/>
                        <a:ext cx="1429" cy="1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457200" y="0"/>
            <a:ext cx="142875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i-FI" sz="9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KPI funding for BIZ</a:t>
            </a:r>
            <a:endParaRPr lang="fi-FI" dirty="0"/>
          </a:p>
        </p:txBody>
      </p:sp>
      <p:graphicFrame>
        <p:nvGraphicFramePr>
          <p:cNvPr id="58" name="Chart 57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1424370"/>
              </p:ext>
            </p:extLst>
          </p:nvPr>
        </p:nvGraphicFramePr>
        <p:xfrm>
          <a:off x="1774825" y="773113"/>
          <a:ext cx="3663950" cy="413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cxnSp>
        <p:nvCxnSpPr>
          <p:cNvPr id="89" name="Straight Connector 88"/>
          <p:cNvCxnSpPr/>
          <p:nvPr>
            <p:custDataLst>
              <p:tags r:id="rId5"/>
            </p:custDataLst>
          </p:nvPr>
        </p:nvCxnSpPr>
        <p:spPr bwMode="auto">
          <a:xfrm>
            <a:off x="5151437" y="1109663"/>
            <a:ext cx="420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6"/>
            </p:custDataLst>
          </p:nvPr>
        </p:nvCxnSpPr>
        <p:spPr bwMode="auto">
          <a:xfrm flipV="1">
            <a:off x="5529263" y="1106487"/>
            <a:ext cx="0" cy="30162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>
            <p:custDataLst>
              <p:tags r:id="rId7"/>
            </p:custDataLst>
          </p:nvPr>
        </p:nvCxnSpPr>
        <p:spPr bwMode="auto">
          <a:xfrm>
            <a:off x="5151437" y="4119563"/>
            <a:ext cx="420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8"/>
            </p:custDataLst>
          </p:nvPr>
        </p:nvCxnSpPr>
        <p:spPr bwMode="auto">
          <a:xfrm flipH="1">
            <a:off x="2473324" y="3960813"/>
            <a:ext cx="777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>
            <p:custDataLst>
              <p:tags r:id="rId9"/>
            </p:custDataLst>
          </p:nvPr>
        </p:nvCxnSpPr>
        <p:spPr bwMode="auto">
          <a:xfrm>
            <a:off x="1974850" y="4310063"/>
            <a:ext cx="46038" cy="1428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0"/>
            </p:custDataLst>
          </p:nvPr>
        </p:nvCxnSpPr>
        <p:spPr bwMode="auto">
          <a:xfrm flipH="1">
            <a:off x="2473324" y="4452938"/>
            <a:ext cx="777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 bwMode="auto">
          <a:xfrm flipH="1">
            <a:off x="4216399" y="3938588"/>
            <a:ext cx="777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12"/>
            </p:custDataLst>
          </p:nvPr>
        </p:nvCxnSpPr>
        <p:spPr bwMode="auto">
          <a:xfrm flipH="1">
            <a:off x="4216399" y="4476750"/>
            <a:ext cx="777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3"/>
            </p:custDataLst>
          </p:nvPr>
        </p:nvCxnSpPr>
        <p:spPr bwMode="auto">
          <a:xfrm flipH="1">
            <a:off x="3344862" y="4037013"/>
            <a:ext cx="777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4"/>
            </p:custDataLst>
          </p:nvPr>
        </p:nvCxnSpPr>
        <p:spPr bwMode="auto">
          <a:xfrm flipH="1">
            <a:off x="3344862" y="4462463"/>
            <a:ext cx="777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>
            <p:custDataLst>
              <p:tags r:id="rId15"/>
            </p:custDataLst>
          </p:nvPr>
        </p:nvCxnSpPr>
        <p:spPr bwMode="auto">
          <a:xfrm flipH="1">
            <a:off x="5087937" y="3960813"/>
            <a:ext cx="777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>
            <p:custDataLst>
              <p:tags r:id="rId16"/>
            </p:custDataLst>
          </p:nvPr>
        </p:nvCxnSpPr>
        <p:spPr bwMode="auto">
          <a:xfrm flipH="1">
            <a:off x="5087937" y="4486275"/>
            <a:ext cx="777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>
            <p:custDataLst>
              <p:tags r:id="rId17"/>
            </p:custDataLst>
          </p:nvPr>
        </p:nvSpPr>
        <p:spPr bwMode="auto">
          <a:xfrm>
            <a:off x="869950" y="4037014"/>
            <a:ext cx="107950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A265B6B-E152-43D1-9BC0-3D8901C218D9}" type="datetime'Empl''oy''''e''''''''''d'''''''''' ''gr''''ad''ua''''tes '''''">
              <a:rPr lang="fi-FI" altLang="en-US" sz="9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Employed graduates 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32" name="Rectangle 31"/>
          <p:cNvSpPr/>
          <p:nvPr>
            <p:custDataLst>
              <p:tags r:id="rId18"/>
            </p:custDataLst>
          </p:nvPr>
        </p:nvSpPr>
        <p:spPr bwMode="auto">
          <a:xfrm>
            <a:off x="546099" y="3849689"/>
            <a:ext cx="140335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9DFF914-7496-4D74-BB35-3EA796B7D87F}" type="datetime'''''''''M''ast''''er''s by'''' f''orei''gn'''' stud''ent''s'''">
              <a:rPr lang="fi-FI" altLang="en-US" sz="9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Masters by foreign students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Rectangle 21"/>
          <p:cNvSpPr/>
          <p:nvPr>
            <p:custDataLst>
              <p:tags r:id="rId19"/>
            </p:custDataLst>
          </p:nvPr>
        </p:nvSpPr>
        <p:spPr bwMode="gray">
          <a:xfrm>
            <a:off x="2124075" y="4497388"/>
            <a:ext cx="95250" cy="123825"/>
          </a:xfrm>
          <a:prstGeom prst="rect">
            <a:avLst/>
          </a:prstGeom>
          <a:solidFill>
            <a:srgbClr val="4C6C9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ACC5641-9FCB-4B0A-8E63-A46BAE7BE767}" type="datetime'''0'''''''''''''''''''''''''''''''''''">
              <a:rPr lang="fi-FI" altLang="en-US" sz="90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fi-FI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75" name="Rectangle 74"/>
          <p:cNvSpPr/>
          <p:nvPr>
            <p:custDataLst>
              <p:tags r:id="rId20"/>
            </p:custDataLst>
          </p:nvPr>
        </p:nvSpPr>
        <p:spPr bwMode="gray">
          <a:xfrm>
            <a:off x="4046538" y="4478338"/>
            <a:ext cx="222250" cy="123825"/>
          </a:xfrm>
          <a:prstGeom prst="rect">
            <a:avLst/>
          </a:prstGeom>
          <a:solidFill>
            <a:srgbClr val="6F8DB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15954A3-5CE8-431A-97DB-F3A083E7347B}" type="datetime'''3''''''''''''''''''''''''''''7''''''''''''''''7'''''''''''''">
              <a:rPr lang="fi-FI" altLang="en-US" sz="90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377</a:t>
            </a:fld>
            <a:endParaRPr lang="fi-FI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 bwMode="gray">
          <a:xfrm>
            <a:off x="2995613" y="4505325"/>
            <a:ext cx="95250" cy="123825"/>
          </a:xfrm>
          <a:prstGeom prst="rect">
            <a:avLst/>
          </a:prstGeom>
          <a:solidFill>
            <a:srgbClr val="4C6C9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7F44E65-F33F-43A6-BF1E-E5B9BF97460F}" type="datetime'''''''''''''''''''''''''''''''''''''''''0'''''''">
              <a:rPr lang="fi-FI" altLang="en-US" sz="90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fi-FI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7" name="Rectangle 6"/>
          <p:cNvSpPr/>
          <p:nvPr>
            <p:custDataLst>
              <p:tags r:id="rId22"/>
            </p:custDataLst>
          </p:nvPr>
        </p:nvSpPr>
        <p:spPr bwMode="auto">
          <a:xfrm>
            <a:off x="3886199" y="4867276"/>
            <a:ext cx="29845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7F68610-2609-4C6A-BC1F-535ABD4D8E7E}" type="datetime'''''''''''2'''''''' ''''''''''''''01''''9'''''''''">
              <a:rPr lang="fi-FI" altLang="en-US" sz="9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2 019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Rectangle 35"/>
          <p:cNvSpPr/>
          <p:nvPr>
            <p:custDataLst>
              <p:tags r:id="rId23"/>
            </p:custDataLst>
          </p:nvPr>
        </p:nvSpPr>
        <p:spPr bwMode="auto">
          <a:xfrm>
            <a:off x="647700" y="4429126"/>
            <a:ext cx="130175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E605662-D5FD-4ECB-9158-F8433E7833E8}" type="datetime'O''''''''ther ''''''''co''''m''''pe''titiv''e f''und''i''''ng'">
              <a:rPr lang="fi-FI" altLang="en-US" sz="9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Other competitive funding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 bwMode="gray">
          <a:xfrm>
            <a:off x="3867150" y="4516438"/>
            <a:ext cx="95250" cy="123825"/>
          </a:xfrm>
          <a:prstGeom prst="rect">
            <a:avLst/>
          </a:prstGeom>
          <a:solidFill>
            <a:srgbClr val="4C6C9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F8FEEF7-143C-4A7B-8BD8-4C2DECF3AE47}" type="datetime'''''''''''''''''''''''''0'''''''''''''''''''''">
              <a:rPr lang="fi-FI" altLang="en-US" sz="90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fi-FI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4" name="Rectangle 3"/>
          <p:cNvSpPr/>
          <p:nvPr>
            <p:custDataLst>
              <p:tags r:id="rId25"/>
            </p:custDataLst>
          </p:nvPr>
        </p:nvSpPr>
        <p:spPr bwMode="auto">
          <a:xfrm>
            <a:off x="2143124" y="4867276"/>
            <a:ext cx="29845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8C83C45-B58A-4862-A39B-435C8CA33334}" type="datetime'''2'''''''''' ''''0''''''''''''''''''''''''''''1''7'''''">
              <a:rPr lang="fi-FI" altLang="en-US" sz="9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2 017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76" name="Rectangle 75"/>
          <p:cNvSpPr/>
          <p:nvPr>
            <p:custDataLst>
              <p:tags r:id="rId26"/>
            </p:custDataLst>
          </p:nvPr>
        </p:nvSpPr>
        <p:spPr bwMode="gray">
          <a:xfrm>
            <a:off x="4918075" y="4476750"/>
            <a:ext cx="222250" cy="123825"/>
          </a:xfrm>
          <a:prstGeom prst="rect">
            <a:avLst/>
          </a:prstGeom>
          <a:solidFill>
            <a:srgbClr val="6F8DB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9621250-B440-4E8B-A328-0150C8878495}" type="datetime'''''''''''''''''''''''3''''''''''''''''''''''''5''''''''5'">
              <a:rPr lang="fi-FI" altLang="en-US" sz="90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355</a:t>
            </a:fld>
            <a:endParaRPr lang="fi-FI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23" name="Rectangle 22"/>
          <p:cNvSpPr/>
          <p:nvPr>
            <p:custDataLst>
              <p:tags r:id="rId27"/>
            </p:custDataLst>
          </p:nvPr>
        </p:nvSpPr>
        <p:spPr bwMode="gray">
          <a:xfrm>
            <a:off x="2303463" y="4459288"/>
            <a:ext cx="222250" cy="123825"/>
          </a:xfrm>
          <a:prstGeom prst="rect">
            <a:avLst/>
          </a:prstGeom>
          <a:solidFill>
            <a:srgbClr val="6F8DB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F62DC39-75EE-4B85-AE34-14F3265E1F8A}" type="datetime'3''''''''''''''''7''''''''''''5'''''''''''''''''''''''">
              <a:rPr lang="fi-FI" altLang="en-US" sz="90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375</a:t>
            </a:fld>
            <a:endParaRPr lang="fi-FI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45" name="Rectangle 44"/>
          <p:cNvSpPr/>
          <p:nvPr>
            <p:custDataLst>
              <p:tags r:id="rId28"/>
            </p:custDataLst>
          </p:nvPr>
        </p:nvSpPr>
        <p:spPr bwMode="gray">
          <a:xfrm>
            <a:off x="4738688" y="4513263"/>
            <a:ext cx="95250" cy="123825"/>
          </a:xfrm>
          <a:prstGeom prst="rect">
            <a:avLst/>
          </a:prstGeom>
          <a:solidFill>
            <a:srgbClr val="4C6C9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7AFAA8B-01E3-4685-B68B-BF97BB174A47}" type="datetime'''''''''''''''''''''0'">
              <a:rPr lang="fi-FI" altLang="en-US" sz="90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fi-FI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8" name="Rectangle 7"/>
          <p:cNvSpPr/>
          <p:nvPr>
            <p:custDataLst>
              <p:tags r:id="rId29"/>
            </p:custDataLst>
          </p:nvPr>
        </p:nvSpPr>
        <p:spPr bwMode="auto">
          <a:xfrm>
            <a:off x="4757737" y="4867276"/>
            <a:ext cx="29845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AF06089-C590-4DCE-9080-B92734ADCF14}" type="datetime'''''''''''2'''''''''''''''''''''' ''0''''''''2''0'">
              <a:rPr lang="fi-FI" altLang="en-US" sz="9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2 020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30"/>
            </p:custDataLst>
          </p:nvPr>
        </p:nvSpPr>
        <p:spPr bwMode="auto">
          <a:xfrm>
            <a:off x="1441450" y="1133476"/>
            <a:ext cx="50800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4055B9D-AA4C-4A61-A627-EEB26B56BD9E}" type="datetime'''''''''''''B''''a''''c''''''''''''''''''''he''''''l''''''ors'">
              <a:rPr lang="fi-FI" altLang="en-US" sz="90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Bachelors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31"/>
            </p:custDataLst>
          </p:nvPr>
        </p:nvSpPr>
        <p:spPr bwMode="auto">
          <a:xfrm>
            <a:off x="1543049" y="1935164"/>
            <a:ext cx="40640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52C3EA7-B29B-4197-8EBE-9FCDCDD989A1}" type="datetime'''''''''M''''''a''''''st''''''''''''e''''r''s'">
              <a:rPr lang="fi-FI" altLang="en-US" sz="90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Masters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" name="Rectangle 27"/>
          <p:cNvSpPr/>
          <p:nvPr>
            <p:custDataLst>
              <p:tags r:id="rId32"/>
            </p:custDataLst>
          </p:nvPr>
        </p:nvSpPr>
        <p:spPr bwMode="auto">
          <a:xfrm>
            <a:off x="736599" y="2898776"/>
            <a:ext cx="121285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1C7C0E2-8D57-426A-BA7E-F887DFD4A3D8}" type="datetime'St''''ude''''''n''ts ''''wi''th ''5''''''5 cr''e''d''''its'">
              <a:rPr lang="fi-FI" altLang="en-US" sz="90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Students with 55 credits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30" name="Rectangle 29"/>
          <p:cNvSpPr/>
          <p:nvPr>
            <p:custDataLst>
              <p:tags r:id="rId33"/>
            </p:custDataLst>
          </p:nvPr>
        </p:nvSpPr>
        <p:spPr bwMode="auto">
          <a:xfrm>
            <a:off x="387350" y="3662364"/>
            <a:ext cx="156210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996FCBE-11DA-417D-9949-9CB7A79C1752}" type="datetime'''''Interna''tion''a''l'' studen''t'''''' e''x''ch''an''g''e'">
              <a:rPr lang="fi-FI" altLang="en-US" sz="9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International student exchange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29" name="Rectangle 28"/>
          <p:cNvSpPr/>
          <p:nvPr>
            <p:custDataLst>
              <p:tags r:id="rId34"/>
            </p:custDataLst>
          </p:nvPr>
        </p:nvSpPr>
        <p:spPr bwMode="auto">
          <a:xfrm>
            <a:off x="1060449" y="3409951"/>
            <a:ext cx="88900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CA27F19-34A1-4FC4-AD26-151642501032}" type="datetime'S''''t''u''de''n''''''t ''''''fe''e''d''b''a''c''k'">
              <a:rPr lang="fi-FI" altLang="en-US" sz="9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Student feedback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41" name="Rectangle 40"/>
          <p:cNvSpPr/>
          <p:nvPr>
            <p:custDataLst>
              <p:tags r:id="rId35"/>
            </p:custDataLst>
          </p:nvPr>
        </p:nvSpPr>
        <p:spPr bwMode="gray">
          <a:xfrm>
            <a:off x="3175000" y="4468813"/>
            <a:ext cx="222250" cy="123825"/>
          </a:xfrm>
          <a:prstGeom prst="rect">
            <a:avLst/>
          </a:prstGeom>
          <a:solidFill>
            <a:srgbClr val="6F8DB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4A35D9B-5541-4187-AFC7-F30E6FDC8D35}" type="datetime'''''''''3''''''''''''''''''''''6''2'''''''''''''''''''">
              <a:rPr lang="fi-FI" altLang="en-US" sz="90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362</a:t>
            </a:fld>
            <a:endParaRPr lang="fi-FI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35" name="Rectangle 34"/>
          <p:cNvSpPr/>
          <p:nvPr>
            <p:custDataLst>
              <p:tags r:id="rId36"/>
            </p:custDataLst>
          </p:nvPr>
        </p:nvSpPr>
        <p:spPr bwMode="auto">
          <a:xfrm>
            <a:off x="438149" y="4241801"/>
            <a:ext cx="151130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0659AAF-05B0-4AB9-9F9F-9DF5214B35B8}" type="datetime'''I''nt''e''r''nation''a''l ''r''es''earch'''' fundi''ng'''">
              <a:rPr lang="fi-FI" altLang="en-US" sz="9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International research funding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Rectangle 37"/>
          <p:cNvSpPr/>
          <p:nvPr>
            <p:custDataLst>
              <p:tags r:id="rId37"/>
            </p:custDataLst>
          </p:nvPr>
        </p:nvSpPr>
        <p:spPr bwMode="auto">
          <a:xfrm>
            <a:off x="1015999" y="4616451"/>
            <a:ext cx="93345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C6BCBE9-68FD-4DEC-9DF0-0FA6ED907B04}" type="datetime'JU''F''O ''pub''''''''l''''''''''''''''''''ic''''''ati''ons'">
              <a:rPr lang="fi-FI" altLang="en-US" sz="9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JUFO publications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39" name="Rectangle 38"/>
          <p:cNvSpPr/>
          <p:nvPr>
            <p:custDataLst>
              <p:tags r:id="rId38"/>
            </p:custDataLst>
          </p:nvPr>
        </p:nvSpPr>
        <p:spPr bwMode="gray">
          <a:xfrm>
            <a:off x="2181225" y="3998913"/>
            <a:ext cx="222250" cy="123825"/>
          </a:xfrm>
          <a:prstGeom prst="rect">
            <a:avLst/>
          </a:prstGeom>
          <a:solidFill>
            <a:srgbClr val="DFE5E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358A464-105D-44F4-9D55-1070BC04169B}" type="datetime'''''''''''''''''''5''''''''''1''''''7'''''''''">
              <a:rPr lang="fi-FI" altLang="en-US" sz="90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517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6" name="Rectangle 5"/>
          <p:cNvSpPr/>
          <p:nvPr>
            <p:custDataLst>
              <p:tags r:id="rId39"/>
            </p:custDataLst>
          </p:nvPr>
        </p:nvSpPr>
        <p:spPr bwMode="auto">
          <a:xfrm>
            <a:off x="3014662" y="4867276"/>
            <a:ext cx="29845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036578F-DB35-48AA-9466-E717E6E1DA0B}" type="datetime'''''''''''''''''2'''''''''''''''' ''''0''1''''''8'''''''">
              <a:rPr lang="fi-FI" altLang="en-US" sz="9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2 018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13" name="Rectangle 12"/>
          <p:cNvSpPr/>
          <p:nvPr>
            <p:custDataLst>
              <p:tags r:id="rId40"/>
            </p:custDataLst>
          </p:nvPr>
        </p:nvSpPr>
        <p:spPr bwMode="gray">
          <a:xfrm>
            <a:off x="2101850" y="819150"/>
            <a:ext cx="381000" cy="123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925737F-DC43-4B9F-B973-EB85D51E654D}" type="datetime'''''''1''''''''''9'' ''''''''''''''''''''4''2''7'''''''''''''">
              <a:rPr lang="fi-FI" altLang="en-US" sz="90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19 427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14" name="Rectangle 13"/>
          <p:cNvSpPr/>
          <p:nvPr>
            <p:custDataLst>
              <p:tags r:id="rId41"/>
            </p:custDataLst>
          </p:nvPr>
        </p:nvSpPr>
        <p:spPr bwMode="gray">
          <a:xfrm>
            <a:off x="2973388" y="706438"/>
            <a:ext cx="381000" cy="123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5E44C1D-FC7D-4D79-BC3F-576B69EEEF8E}" type="datetime'''1''''''''''''''''''''9 ''''''''''''''''99''''''''''''3'">
              <a:rPr lang="fi-FI" altLang="en-US" sz="90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19 993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15" name="Rectangle 14"/>
          <p:cNvSpPr/>
          <p:nvPr>
            <p:custDataLst>
              <p:tags r:id="rId42"/>
            </p:custDataLst>
          </p:nvPr>
        </p:nvSpPr>
        <p:spPr bwMode="gray">
          <a:xfrm>
            <a:off x="3844925" y="833438"/>
            <a:ext cx="381000" cy="123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A677B66-1F55-4832-8FE4-D9138D21ECFB}" type="datetime'''''''''''''''''''''''''1''''''9'' ''''357'''''''''''''">
              <a:rPr lang="fi-FI" altLang="en-US" sz="90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19 357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17" name="Rectangle 16"/>
          <p:cNvSpPr/>
          <p:nvPr>
            <p:custDataLst>
              <p:tags r:id="rId43"/>
            </p:custDataLst>
          </p:nvPr>
        </p:nvSpPr>
        <p:spPr bwMode="gray">
          <a:xfrm>
            <a:off x="4716463" y="960438"/>
            <a:ext cx="381000" cy="123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717" tIns="0" rIns="15717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1E3BA18-07CF-442A-A8DD-C2D8B2453895}" type="datetime'''''''''''''18'''''''''''''''''''' ''''71''''''''6'''''''">
              <a:rPr lang="fi-FI" altLang="en-US" sz="90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18 716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Rectangle 33"/>
          <p:cNvSpPr/>
          <p:nvPr>
            <p:custDataLst>
              <p:tags r:id="rId44"/>
            </p:custDataLst>
          </p:nvPr>
        </p:nvSpPr>
        <p:spPr bwMode="auto">
          <a:xfrm>
            <a:off x="5251449" y="4225926"/>
            <a:ext cx="869950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4C7A28A-AE27-4094-9783-269FF0C4C7BE}" type="datetime'D''o''c''''to''ral d''e''g''''''r''''ee''''''''''''s'''''''">
              <a:rPr lang="fi-FI" altLang="en-US" sz="9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Doctoral degrees</a:t>
            </a:fld>
            <a:endParaRPr lang="fi-FI" sz="900">
              <a:solidFill>
                <a:schemeClr val="tx1"/>
              </a:solidFill>
              <a:sym typeface="+mn-lt"/>
            </a:endParaRPr>
          </a:p>
        </p:txBody>
      </p:sp>
      <p:sp>
        <p:nvSpPr>
          <p:cNvPr id="86" name="Oval 85"/>
          <p:cNvSpPr/>
          <p:nvPr>
            <p:custDataLst>
              <p:tags r:id="rId45"/>
            </p:custDataLst>
          </p:nvPr>
        </p:nvSpPr>
        <p:spPr bwMode="auto">
          <a:xfrm>
            <a:off x="5319712" y="2560639"/>
            <a:ext cx="419100" cy="19367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6AA90CC-8A25-4DEB-B0DF-CBE0E24CF115}" type="datetime'+''''''''8''''''''1''''''''''''''%'''''''">
              <a:rPr lang="fi-FI" altLang="en-US" sz="9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+81%</a:t>
            </a:fld>
            <a:endParaRPr lang="fi-FI" sz="900" b="1" dirty="0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391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3375810"/>
              </p:ext>
            </p:extLst>
          </p:nvPr>
        </p:nvGraphicFramePr>
        <p:xfrm>
          <a:off x="458629" y="1429"/>
          <a:ext cx="1429" cy="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Slide" r:id="rId20" imgW="592" imgH="595" progId="TCLayout.ActiveDocument.1">
                  <p:embed/>
                </p:oleObj>
              </mc:Choice>
              <mc:Fallback>
                <p:oleObj name="think-cell Slide" r:id="rId20" imgW="592" imgH="595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8629" y="1429"/>
                        <a:ext cx="1429" cy="1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457200" y="0"/>
            <a:ext cx="142875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i-FI" sz="99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BSc graduation in time in BIZ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5889081" y="1253014"/>
            <a:ext cx="2198166" cy="2953226"/>
          </a:xfrm>
        </p:spPr>
        <p:txBody>
          <a:bodyPr/>
          <a:lstStyle/>
          <a:p>
            <a:r>
              <a:rPr lang="en-US" sz="1260" dirty="0"/>
              <a:t>A lot of BSc graduation is in four years. A lot can be done here to help. From over year late to less than year late increases funding by 2600€/student and from less than year late to in time by 1700€/student</a:t>
            </a:r>
          </a:p>
        </p:txBody>
      </p:sp>
      <p:graphicFrame>
        <p:nvGraphicFramePr>
          <p:cNvPr id="26" name="Chart 25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43277219"/>
              </p:ext>
            </p:extLst>
          </p:nvPr>
        </p:nvGraphicFramePr>
        <p:xfrm>
          <a:off x="1119188" y="1246188"/>
          <a:ext cx="4200525" cy="322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cxnSp>
        <p:nvCxnSpPr>
          <p:cNvPr id="37" name="Straight Connector 36"/>
          <p:cNvCxnSpPr/>
          <p:nvPr>
            <p:custDataLst>
              <p:tags r:id="rId5"/>
            </p:custDataLst>
          </p:nvPr>
        </p:nvCxnSpPr>
        <p:spPr bwMode="auto">
          <a:xfrm flipH="1">
            <a:off x="5064125" y="1328738"/>
            <a:ext cx="2032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>
            <p:custDataLst>
              <p:tags r:id="rId6"/>
            </p:custDataLst>
          </p:nvPr>
        </p:nvSpPr>
        <p:spPr bwMode="gray">
          <a:xfrm>
            <a:off x="3590925" y="1155700"/>
            <a:ext cx="266700" cy="147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D787146-27E3-4D73-A3F4-EA472C012225}" type="datetime'''''''3''''''''''''''''''7''''''''''6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376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Rectangle 21"/>
          <p:cNvSpPr/>
          <p:nvPr>
            <p:custDataLst>
              <p:tags r:id="rId7"/>
            </p:custDataLst>
          </p:nvPr>
        </p:nvSpPr>
        <p:spPr bwMode="auto">
          <a:xfrm>
            <a:off x="2555874" y="4433887"/>
            <a:ext cx="317500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CFD93E9-8E36-481D-BC73-4530D1A0FF60}" type="datetime'''2''''''''''''''''''''01''''''''''''''''''''''''''''''''6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Rectangle 23"/>
          <p:cNvSpPr/>
          <p:nvPr>
            <p:custDataLst>
              <p:tags r:id="rId8"/>
            </p:custDataLst>
          </p:nvPr>
        </p:nvSpPr>
        <p:spPr bwMode="auto">
          <a:xfrm>
            <a:off x="527050" y="1519237"/>
            <a:ext cx="776288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D333018-1F37-497E-8FAE-E075D1B06B7B}" type="datetime'''In ''''''''''t''''i''m''''e +''''''3''''''''-''''-&gt;'''">
              <a:rPr lang="fi-FI" altLang="en-US" sz="108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 time +3--&gt;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3" name="Rectangle 32"/>
          <p:cNvSpPr/>
          <p:nvPr>
            <p:custDataLst>
              <p:tags r:id="rId9"/>
            </p:custDataLst>
          </p:nvPr>
        </p:nvSpPr>
        <p:spPr bwMode="gray">
          <a:xfrm>
            <a:off x="1573213" y="1155700"/>
            <a:ext cx="266700" cy="147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261455E-058F-4FF6-87DE-893758919364}" type="datetime'''''''''''''''''''''''''''''''''''4''''''''0''''''3''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403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1" name="Rectangle 20"/>
          <p:cNvSpPr/>
          <p:nvPr>
            <p:custDataLst>
              <p:tags r:id="rId10"/>
            </p:custDataLst>
          </p:nvPr>
        </p:nvSpPr>
        <p:spPr bwMode="auto">
          <a:xfrm>
            <a:off x="1547812" y="4433887"/>
            <a:ext cx="317500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EAF218-F9B9-443A-81FD-22043B02DD9B}" type="datetime'''''2''0''''''1''''''''''''''''''''''''5''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Rectangle 22"/>
          <p:cNvSpPr/>
          <p:nvPr>
            <p:custDataLst>
              <p:tags r:id="rId11"/>
            </p:custDataLst>
          </p:nvPr>
        </p:nvSpPr>
        <p:spPr bwMode="auto">
          <a:xfrm>
            <a:off x="3565524" y="4433887"/>
            <a:ext cx="317500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D80FEFA-DC9D-4C62-96D8-B77D9C2109A9}" type="datetime'''''''''''''''2''''''0''''''''1''7''''''''''''''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40" name="Rectangle 39"/>
          <p:cNvSpPr/>
          <p:nvPr>
            <p:custDataLst>
              <p:tags r:id="rId12"/>
            </p:custDataLst>
          </p:nvPr>
        </p:nvSpPr>
        <p:spPr bwMode="auto">
          <a:xfrm>
            <a:off x="4573587" y="4433887"/>
            <a:ext cx="317500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9996E63-9F06-4787-90D0-0A4CE2377702}" type="datetime'''''''2''''''''''''0''''''''''''''18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 bwMode="auto">
          <a:xfrm>
            <a:off x="698500" y="2927349"/>
            <a:ext cx="604838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282E327-1ADC-4D99-B203-697818D0CD18}" type="datetime'''I''''n'''''' ''''''''''''''''''''t''ime'''' ''''+''''1'''''">
              <a:rPr lang="fi-FI" altLang="en-US" sz="108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 time +1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 bwMode="auto">
          <a:xfrm>
            <a:off x="698500" y="2092324"/>
            <a:ext cx="604838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CF37258-26D1-4EEA-B835-D14D616E42F7}" type="datetime'''I''''n'''''''''''' ''t''i''m''''''''e'''''''' +''''2'''''">
              <a:rPr lang="fi-FI" altLang="en-US" sz="108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 time +2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41" name="Rectangle 40"/>
          <p:cNvSpPr/>
          <p:nvPr>
            <p:custDataLst>
              <p:tags r:id="rId15"/>
            </p:custDataLst>
          </p:nvPr>
        </p:nvSpPr>
        <p:spPr bwMode="auto">
          <a:xfrm>
            <a:off x="892176" y="3883024"/>
            <a:ext cx="411163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A8872D2-AA58-4B6B-BFA4-8632713D0EF5}" type="datetime'''''''''''''I''''''''''''''''''''''n'''''' ''t''''i''''''''me'">
              <a:rPr lang="fi-FI" altLang="en-US" sz="108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 time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2" name="Rectangle 31"/>
          <p:cNvSpPr/>
          <p:nvPr>
            <p:custDataLst>
              <p:tags r:id="rId16"/>
            </p:custDataLst>
          </p:nvPr>
        </p:nvSpPr>
        <p:spPr bwMode="auto">
          <a:xfrm>
            <a:off x="5318125" y="1254126"/>
            <a:ext cx="320675" cy="1508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6196B57-20DA-4789-B4E6-F677E448B144}" type="datetime'''''1''''0''''0''''''''%'''''''''''">
              <a:rPr lang="fi-FI" altLang="en-US" sz="99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100%</a:t>
            </a:fld>
            <a:endParaRPr lang="fi-FI" sz="990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 bwMode="gray">
          <a:xfrm>
            <a:off x="2581275" y="1155700"/>
            <a:ext cx="266700" cy="147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CF636DC-BE6A-4BEE-8F98-C08C80010200}" type="datetime'''''''''''3''''''''''''''''''''''''''''''7''''''6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376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Rectangle 37"/>
          <p:cNvSpPr/>
          <p:nvPr>
            <p:custDataLst>
              <p:tags r:id="rId18"/>
            </p:custDataLst>
          </p:nvPr>
        </p:nvSpPr>
        <p:spPr bwMode="gray">
          <a:xfrm>
            <a:off x="4598988" y="1155700"/>
            <a:ext cx="266700" cy="147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395928F-C981-4071-AD63-4F5C815077BE}" type="datetime'3''''4''''''''''''''''''''''''''''5''''''''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345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40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5981198"/>
              </p:ext>
            </p:extLst>
          </p:nvPr>
        </p:nvGraphicFramePr>
        <p:xfrm>
          <a:off x="458629" y="1429"/>
          <a:ext cx="1429" cy="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think-cell Slide" r:id="rId20" imgW="592" imgH="595" progId="TCLayout.ActiveDocument.1">
                  <p:embed/>
                </p:oleObj>
              </mc:Choice>
              <mc:Fallback>
                <p:oleObj name="think-cell Slide" r:id="rId20" imgW="592" imgH="595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8629" y="1429"/>
                        <a:ext cx="1429" cy="1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457200" y="0"/>
            <a:ext cx="142875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i-FI" sz="99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MSc graduation in time in BIZ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5889081" y="1253014"/>
            <a:ext cx="2198166" cy="2953226"/>
          </a:xfrm>
        </p:spPr>
        <p:txBody>
          <a:bodyPr/>
          <a:lstStyle/>
          <a:p>
            <a:r>
              <a:rPr lang="en-US" sz="1260" dirty="0"/>
              <a:t>Very few MSc only students graduate in two years. A lot of MSc graduation is in three years, especially in 2018. Here we have an opportunity. From over year late to less than year late increases funding by 3800€/student and from less than year late to in time by 2500€/student</a:t>
            </a:r>
          </a:p>
        </p:txBody>
      </p:sp>
      <p:graphicFrame>
        <p:nvGraphicFramePr>
          <p:cNvPr id="28" name="Chart 27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54920087"/>
              </p:ext>
            </p:extLst>
          </p:nvPr>
        </p:nvGraphicFramePr>
        <p:xfrm>
          <a:off x="1119188" y="1246188"/>
          <a:ext cx="4200525" cy="322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cxnSp>
        <p:nvCxnSpPr>
          <p:cNvPr id="37" name="Straight Connector 36"/>
          <p:cNvCxnSpPr/>
          <p:nvPr>
            <p:custDataLst>
              <p:tags r:id="rId5"/>
            </p:custDataLst>
          </p:nvPr>
        </p:nvCxnSpPr>
        <p:spPr bwMode="auto">
          <a:xfrm flipH="1">
            <a:off x="5064125" y="1328738"/>
            <a:ext cx="2032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6"/>
            </p:custDataLst>
          </p:nvPr>
        </p:nvSpPr>
        <p:spPr bwMode="auto">
          <a:xfrm>
            <a:off x="698500" y="3611562"/>
            <a:ext cx="604838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282E327-1ADC-4D99-B203-697818D0CD18}" type="datetime'''I''''n'''''' ''''''''''''''''''''t''ime'''' ''''+''''1'''''">
              <a:rPr lang="fi-FI" altLang="en-US" sz="108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 time +1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Rectangle 21"/>
          <p:cNvSpPr/>
          <p:nvPr>
            <p:custDataLst>
              <p:tags r:id="rId7"/>
            </p:custDataLst>
          </p:nvPr>
        </p:nvSpPr>
        <p:spPr bwMode="auto">
          <a:xfrm>
            <a:off x="2555874" y="4433887"/>
            <a:ext cx="317500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CFD93E9-8E36-481D-BC73-4530D1A0FF60}" type="datetime'''2''''''''''''''''''''01''''''''''''''''''''''''''''''''6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1" name="Rectangle 20"/>
          <p:cNvSpPr/>
          <p:nvPr>
            <p:custDataLst>
              <p:tags r:id="rId8"/>
            </p:custDataLst>
          </p:nvPr>
        </p:nvSpPr>
        <p:spPr bwMode="auto">
          <a:xfrm>
            <a:off x="1547812" y="4433887"/>
            <a:ext cx="317500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EAF218-F9B9-443A-81FD-22043B02DD9B}" type="datetime'''''2''0''''''1''''''''''''''''''''''''5''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Rectangle 24"/>
          <p:cNvSpPr/>
          <p:nvPr>
            <p:custDataLst>
              <p:tags r:id="rId9"/>
            </p:custDataLst>
          </p:nvPr>
        </p:nvSpPr>
        <p:spPr bwMode="auto">
          <a:xfrm>
            <a:off x="698500" y="2571749"/>
            <a:ext cx="604838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CF37258-26D1-4EEA-B835-D14D616E42F7}" type="datetime'''I''''n'''''''''''' ''t''i''m''''''''e'''''''' +''''2'''''">
              <a:rPr lang="fi-FI" altLang="en-US" sz="108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 time +2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Rectangle 22"/>
          <p:cNvSpPr/>
          <p:nvPr>
            <p:custDataLst>
              <p:tags r:id="rId10"/>
            </p:custDataLst>
          </p:nvPr>
        </p:nvSpPr>
        <p:spPr bwMode="auto">
          <a:xfrm>
            <a:off x="3565524" y="4433887"/>
            <a:ext cx="317500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D80FEFA-DC9D-4C62-96D8-B77D9C2109A9}" type="datetime'''''''''''''''2''''''0''''''''1''7''''''''''''''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40" name="Rectangle 39"/>
          <p:cNvSpPr/>
          <p:nvPr>
            <p:custDataLst>
              <p:tags r:id="rId11"/>
            </p:custDataLst>
          </p:nvPr>
        </p:nvSpPr>
        <p:spPr bwMode="auto">
          <a:xfrm>
            <a:off x="4573587" y="4433887"/>
            <a:ext cx="317500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9996E63-9F06-4787-90D0-0A4CE2377702}" type="datetime'''''''2''''''''''''0''''''''''''''18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Rectangle 23"/>
          <p:cNvSpPr/>
          <p:nvPr>
            <p:custDataLst>
              <p:tags r:id="rId12"/>
            </p:custDataLst>
          </p:nvPr>
        </p:nvSpPr>
        <p:spPr bwMode="auto">
          <a:xfrm>
            <a:off x="527050" y="1619249"/>
            <a:ext cx="776288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D333018-1F37-497E-8FAE-E075D1B06B7B}" type="datetime'''In ''''''''''t''''i''m''''e +''''''3''''''''-''''-&gt;'''">
              <a:rPr lang="fi-FI" altLang="en-US" sz="108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 time +3--&gt;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892176" y="4146549"/>
            <a:ext cx="411163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A8872D2-AA58-4B6B-BFA4-8632713D0EF5}" type="datetime'''''''''''''I''''''''''''''''''''''n'''''' ''t''''i''''''''me'">
              <a:rPr lang="fi-FI" altLang="en-US" sz="108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 time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auto">
          <a:xfrm>
            <a:off x="5318125" y="1254126"/>
            <a:ext cx="320675" cy="1508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6196B57-20DA-4789-B4E6-F677E448B144}" type="datetime'''''1''''0''''0''''''''%'''''''''''">
              <a:rPr lang="fi-FI" altLang="en-US" sz="99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100%</a:t>
            </a:fld>
            <a:endParaRPr lang="fi-FI" sz="990">
              <a:solidFill>
                <a:schemeClr val="tx1"/>
              </a:solidFill>
              <a:sym typeface="+mn-lt"/>
            </a:endParaRPr>
          </a:p>
        </p:txBody>
      </p:sp>
      <p:sp>
        <p:nvSpPr>
          <p:cNvPr id="33" name="Rectangle 32"/>
          <p:cNvSpPr/>
          <p:nvPr>
            <p:custDataLst>
              <p:tags r:id="rId15"/>
            </p:custDataLst>
          </p:nvPr>
        </p:nvSpPr>
        <p:spPr bwMode="gray">
          <a:xfrm>
            <a:off x="1573213" y="1155700"/>
            <a:ext cx="266700" cy="147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A38BC60-E183-450C-AEB8-333713C998C3}" type="datetime'''''''''''''''1''''''''''''''''''''''''''7''''''''''''2'''">
              <a:rPr lang="fi-FI" altLang="en-US" sz="108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172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Rectangle 33"/>
          <p:cNvSpPr/>
          <p:nvPr>
            <p:custDataLst>
              <p:tags r:id="rId16"/>
            </p:custDataLst>
          </p:nvPr>
        </p:nvSpPr>
        <p:spPr bwMode="gray">
          <a:xfrm>
            <a:off x="2581275" y="1155700"/>
            <a:ext cx="266700" cy="147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78B6453-C422-4EA3-8C27-43B677F6AB56}" type="datetime'''''''15''''''''''''''''''''''''''''''5'''''''">
              <a:rPr lang="fi-FI" altLang="en-US" sz="108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155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Rectangle 35"/>
          <p:cNvSpPr/>
          <p:nvPr>
            <p:custDataLst>
              <p:tags r:id="rId17"/>
            </p:custDataLst>
          </p:nvPr>
        </p:nvSpPr>
        <p:spPr bwMode="gray">
          <a:xfrm>
            <a:off x="3590925" y="1155700"/>
            <a:ext cx="266700" cy="147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87577AB-02E4-4AF5-A564-B87E9D64D6B5}" type="datetime'''''''''1''''''''''''''''3''''''''''4'''''''''''''''''''''">
              <a:rPr lang="fi-FI" altLang="en-US" sz="108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134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Rectangle 37"/>
          <p:cNvSpPr/>
          <p:nvPr>
            <p:custDataLst>
              <p:tags r:id="rId18"/>
            </p:custDataLst>
          </p:nvPr>
        </p:nvSpPr>
        <p:spPr bwMode="gray">
          <a:xfrm>
            <a:off x="4598988" y="1155700"/>
            <a:ext cx="266700" cy="147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73A691D-BBA7-4B4E-ADD8-ADA5CF5CEB39}" type="datetime'''''''''''''''''''1''''''5''''''''''''''''''9'''''''''''''''">
              <a:rPr lang="fi-FI" altLang="en-US" sz="108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159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396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7874100"/>
              </p:ext>
            </p:extLst>
          </p:nvPr>
        </p:nvGraphicFramePr>
        <p:xfrm>
          <a:off x="458629" y="1429"/>
          <a:ext cx="1429" cy="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Slide" r:id="rId20" imgW="592" imgH="595" progId="TCLayout.ActiveDocument.1">
                  <p:embed/>
                </p:oleObj>
              </mc:Choice>
              <mc:Fallback>
                <p:oleObj name="think-cell Slide" r:id="rId20" imgW="592" imgH="595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8629" y="1429"/>
                        <a:ext cx="1429" cy="1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457200" y="0"/>
            <a:ext cx="142875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i-FI" sz="99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BSc+MSc</a:t>
            </a:r>
            <a:r>
              <a:rPr lang="en-US" dirty="0"/>
              <a:t> graduation </a:t>
            </a:r>
            <a:r>
              <a:rPr lang="en-US"/>
              <a:t>in time in BIZ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5889081" y="1253014"/>
            <a:ext cx="2198166" cy="2953226"/>
          </a:xfrm>
        </p:spPr>
        <p:txBody>
          <a:bodyPr/>
          <a:lstStyle/>
          <a:p>
            <a:r>
              <a:rPr lang="en-US" sz="1260" dirty="0"/>
              <a:t>Very few </a:t>
            </a:r>
            <a:r>
              <a:rPr lang="en-US" sz="1260" dirty="0" err="1"/>
              <a:t>BSc+MSc</a:t>
            </a:r>
            <a:r>
              <a:rPr lang="en-US" sz="1260" dirty="0"/>
              <a:t> students graduate in five years. </a:t>
            </a:r>
          </a:p>
          <a:p>
            <a:r>
              <a:rPr lang="en-US" sz="1260" dirty="0"/>
              <a:t>From over year late to less than year late increases funding by 3800€/student and from less than year late to in time by 2500€/student</a:t>
            </a:r>
          </a:p>
        </p:txBody>
      </p:sp>
      <p:graphicFrame>
        <p:nvGraphicFramePr>
          <p:cNvPr id="26" name="Chart 25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4526001"/>
              </p:ext>
            </p:extLst>
          </p:nvPr>
        </p:nvGraphicFramePr>
        <p:xfrm>
          <a:off x="1119188" y="1246188"/>
          <a:ext cx="4200525" cy="322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cxnSp>
        <p:nvCxnSpPr>
          <p:cNvPr id="37" name="Straight Connector 36"/>
          <p:cNvCxnSpPr/>
          <p:nvPr>
            <p:custDataLst>
              <p:tags r:id="rId5"/>
            </p:custDataLst>
          </p:nvPr>
        </p:nvCxnSpPr>
        <p:spPr bwMode="auto">
          <a:xfrm flipH="1">
            <a:off x="5064125" y="1328738"/>
            <a:ext cx="2032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>
            <p:custDataLst>
              <p:tags r:id="rId6"/>
            </p:custDataLst>
          </p:nvPr>
        </p:nvSpPr>
        <p:spPr bwMode="auto">
          <a:xfrm>
            <a:off x="2555874" y="4433887"/>
            <a:ext cx="317500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CFD93E9-8E36-481D-BC73-4530D1A0FF60}" type="datetime'''2''''''''''''''''''''01''''''''''''''''''''''''''''''''6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1" name="Rectangle 20"/>
          <p:cNvSpPr/>
          <p:nvPr>
            <p:custDataLst>
              <p:tags r:id="rId7"/>
            </p:custDataLst>
          </p:nvPr>
        </p:nvSpPr>
        <p:spPr bwMode="auto">
          <a:xfrm>
            <a:off x="1547812" y="4433887"/>
            <a:ext cx="317500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EAF218-F9B9-443A-81FD-22043B02DD9B}" type="datetime'''''2''0''''''1''''''''''''''''''''''''5''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40" name="Rectangle 39"/>
          <p:cNvSpPr/>
          <p:nvPr>
            <p:custDataLst>
              <p:tags r:id="rId8"/>
            </p:custDataLst>
          </p:nvPr>
        </p:nvSpPr>
        <p:spPr bwMode="auto">
          <a:xfrm>
            <a:off x="4573587" y="4433887"/>
            <a:ext cx="317500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9996E63-9F06-4787-90D0-0A4CE2377702}" type="datetime'''''''2''''''''''''0''''''''''''''18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Rectangle 22"/>
          <p:cNvSpPr/>
          <p:nvPr>
            <p:custDataLst>
              <p:tags r:id="rId9"/>
            </p:custDataLst>
          </p:nvPr>
        </p:nvSpPr>
        <p:spPr bwMode="auto">
          <a:xfrm>
            <a:off x="3565524" y="4433887"/>
            <a:ext cx="317500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D80FEFA-DC9D-4C62-96D8-B77D9C2109A9}" type="datetime'''''''''''''''2''''''0''''''''1''7'''''''''''''''''">
              <a:rPr lang="fi-FI" altLang="en-US" sz="108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892176" y="4146549"/>
            <a:ext cx="411163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A8872D2-AA58-4B6B-BFA4-8632713D0EF5}" type="datetime'''''''''''''I''''''''''''''''''''''n'''''' ''t''''i''''''''me'">
              <a:rPr lang="fi-FI" altLang="en-US" sz="108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 time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1" name="Rectangle 30"/>
          <p:cNvSpPr/>
          <p:nvPr>
            <p:custDataLst>
              <p:tags r:id="rId11"/>
            </p:custDataLst>
          </p:nvPr>
        </p:nvSpPr>
        <p:spPr bwMode="auto">
          <a:xfrm>
            <a:off x="698500" y="3619499"/>
            <a:ext cx="604838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282E327-1ADC-4D99-B203-697818D0CD18}" type="datetime'''I''''n'''''' ''''''''''''''''''''t''ime'''' ''''+''''1'''''">
              <a:rPr lang="fi-FI" altLang="en-US" sz="108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 time +1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Rectangle 23"/>
          <p:cNvSpPr/>
          <p:nvPr>
            <p:custDataLst>
              <p:tags r:id="rId12"/>
            </p:custDataLst>
          </p:nvPr>
        </p:nvSpPr>
        <p:spPr bwMode="auto">
          <a:xfrm>
            <a:off x="527050" y="1762124"/>
            <a:ext cx="776288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D333018-1F37-497E-8FAE-E075D1B06B7B}" type="datetime'''In ''''''''''t''''i''m''''e +''''''3''''''''-''''-&gt;'''">
              <a:rPr lang="fi-FI" altLang="en-US" sz="108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 time +3--&gt;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Rectangle 24"/>
          <p:cNvSpPr/>
          <p:nvPr>
            <p:custDataLst>
              <p:tags r:id="rId13"/>
            </p:custDataLst>
          </p:nvPr>
        </p:nvSpPr>
        <p:spPr bwMode="auto">
          <a:xfrm>
            <a:off x="698500" y="2759074"/>
            <a:ext cx="604838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CF37258-26D1-4EEA-B835-D14D616E42F7}" type="datetime'''I''''n'''''''''''' ''t''i''m''''''''e'''''''' +''''2'''''">
              <a:rPr lang="fi-FI" altLang="en-US" sz="108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 time +2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auto">
          <a:xfrm>
            <a:off x="5318125" y="1254126"/>
            <a:ext cx="320675" cy="1508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6196B57-20DA-4789-B4E6-F677E448B144}" type="datetime'''''1''''0''''0''''''''%'''''''''''">
              <a:rPr lang="fi-FI" altLang="en-US" sz="99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100%</a:t>
            </a:fld>
            <a:endParaRPr lang="fi-FI" sz="990">
              <a:solidFill>
                <a:schemeClr val="tx1"/>
              </a:solidFill>
              <a:sym typeface="+mn-lt"/>
            </a:endParaRPr>
          </a:p>
        </p:txBody>
      </p:sp>
      <p:sp>
        <p:nvSpPr>
          <p:cNvPr id="33" name="Rectangle 32"/>
          <p:cNvSpPr/>
          <p:nvPr>
            <p:custDataLst>
              <p:tags r:id="rId15"/>
            </p:custDataLst>
          </p:nvPr>
        </p:nvSpPr>
        <p:spPr bwMode="gray">
          <a:xfrm>
            <a:off x="1573213" y="1155700"/>
            <a:ext cx="266700" cy="147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F81EF5C-5ED5-447F-AA23-55EA0E9B1614}" type="datetime'''''''''''''''2''''''''''''9''''''''''0'''''''">
              <a:rPr lang="fi-FI" altLang="en-US" sz="108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290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Rectangle 33"/>
          <p:cNvSpPr/>
          <p:nvPr>
            <p:custDataLst>
              <p:tags r:id="rId16"/>
            </p:custDataLst>
          </p:nvPr>
        </p:nvSpPr>
        <p:spPr bwMode="gray">
          <a:xfrm>
            <a:off x="2581275" y="1155700"/>
            <a:ext cx="266700" cy="147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118F34F-1267-45D0-A518-DAFDA27A61DB}" type="datetime'''''''''''''''''288'''''''''''''''''''''''''''''''">
              <a:rPr lang="fi-FI" altLang="en-US" sz="108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288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Rectangle 35"/>
          <p:cNvSpPr/>
          <p:nvPr>
            <p:custDataLst>
              <p:tags r:id="rId17"/>
            </p:custDataLst>
          </p:nvPr>
        </p:nvSpPr>
        <p:spPr bwMode="gray">
          <a:xfrm>
            <a:off x="3590925" y="1155700"/>
            <a:ext cx="266700" cy="147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6EEE6DF-4486-43E1-8BCD-8F0942F15343}" type="datetime'''''''''''''''2''''''''''''''''''''5''''''''''''''''0'''''''''">
              <a:rPr lang="fi-FI" altLang="en-US" sz="108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250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Rectangle 37"/>
          <p:cNvSpPr/>
          <p:nvPr>
            <p:custDataLst>
              <p:tags r:id="rId18"/>
            </p:custDataLst>
          </p:nvPr>
        </p:nvSpPr>
        <p:spPr bwMode="gray">
          <a:xfrm>
            <a:off x="4598988" y="1155700"/>
            <a:ext cx="266700" cy="147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D37BB47-D0AD-4B23-8C3E-E9C716426C17}" type="datetime'''''''''''''''''2''''''''''''''''''5''''''''''''8'''''''''''">
              <a:rPr lang="fi-FI" altLang="en-US" sz="108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258</a:t>
            </a:fld>
            <a:endParaRPr lang="fi-FI" sz="1080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94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 year average </a:t>
            </a:r>
            <a:r>
              <a:rPr lang="en-US" dirty="0">
                <a:sym typeface="Wingdings" panose="05000000000000000000" pitchFamily="2" charset="2"/>
              </a:rPr>
              <a:t> delay in impact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fld id="{24CBB682-87B2-4236-AF78-B49807E7713E}" type="datetime1">
              <a:rPr lang="fi-FI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pPr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t>25.5.2019</a:t>
            </a:fld>
            <a:endParaRPr lang="fi-FI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pPr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i-FI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88834"/>
              </p:ext>
            </p:extLst>
          </p:nvPr>
        </p:nvGraphicFramePr>
        <p:xfrm>
          <a:off x="748375" y="1097392"/>
          <a:ext cx="7712054" cy="133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722">
                  <a:extLst>
                    <a:ext uri="{9D8B030D-6E8A-4147-A177-3AD203B41FA5}">
                      <a16:colId xmlns:a16="http://schemas.microsoft.com/office/drawing/2014/main" val="3678853634"/>
                    </a:ext>
                  </a:extLst>
                </a:gridCol>
                <a:gridCol w="1101722">
                  <a:extLst>
                    <a:ext uri="{9D8B030D-6E8A-4147-A177-3AD203B41FA5}">
                      <a16:colId xmlns:a16="http://schemas.microsoft.com/office/drawing/2014/main" val="2532517401"/>
                    </a:ext>
                  </a:extLst>
                </a:gridCol>
                <a:gridCol w="1101722">
                  <a:extLst>
                    <a:ext uri="{9D8B030D-6E8A-4147-A177-3AD203B41FA5}">
                      <a16:colId xmlns:a16="http://schemas.microsoft.com/office/drawing/2014/main" val="2983592845"/>
                    </a:ext>
                  </a:extLst>
                </a:gridCol>
                <a:gridCol w="1101722">
                  <a:extLst>
                    <a:ext uri="{9D8B030D-6E8A-4147-A177-3AD203B41FA5}">
                      <a16:colId xmlns:a16="http://schemas.microsoft.com/office/drawing/2014/main" val="1579008242"/>
                    </a:ext>
                  </a:extLst>
                </a:gridCol>
                <a:gridCol w="1101722">
                  <a:extLst>
                    <a:ext uri="{9D8B030D-6E8A-4147-A177-3AD203B41FA5}">
                      <a16:colId xmlns:a16="http://schemas.microsoft.com/office/drawing/2014/main" val="4214668853"/>
                    </a:ext>
                  </a:extLst>
                </a:gridCol>
                <a:gridCol w="1101722">
                  <a:extLst>
                    <a:ext uri="{9D8B030D-6E8A-4147-A177-3AD203B41FA5}">
                      <a16:colId xmlns:a16="http://schemas.microsoft.com/office/drawing/2014/main" val="1358474081"/>
                    </a:ext>
                  </a:extLst>
                </a:gridCol>
                <a:gridCol w="1101722">
                  <a:extLst>
                    <a:ext uri="{9D8B030D-6E8A-4147-A177-3AD203B41FA5}">
                      <a16:colId xmlns:a16="http://schemas.microsoft.com/office/drawing/2014/main" val="2805586085"/>
                    </a:ext>
                  </a:extLst>
                </a:gridCol>
              </a:tblGrid>
              <a:tr h="333756">
                <a:tc>
                  <a:txBody>
                    <a:bodyPr/>
                    <a:lstStyle/>
                    <a:p>
                      <a:r>
                        <a:rPr lang="en-US" sz="1500" dirty="0"/>
                        <a:t>2015</a:t>
                      </a:r>
                      <a:endParaRPr lang="fi-FI" sz="15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2016</a:t>
                      </a:r>
                      <a:endParaRPr lang="fi-FI" sz="15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2017</a:t>
                      </a:r>
                      <a:endParaRPr lang="fi-FI" sz="15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2018</a:t>
                      </a:r>
                      <a:endParaRPr lang="fi-FI" sz="15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2019</a:t>
                      </a:r>
                      <a:endParaRPr lang="fi-FI" sz="15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2020</a:t>
                      </a:r>
                      <a:endParaRPr lang="fi-FI" sz="15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  <a:endParaRPr lang="fi-FI" sz="1500" dirty="0"/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664666181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endParaRPr lang="fi-FI" sz="15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684153675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 dirty="0"/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3827979698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fi-FI" sz="1500" dirty="0"/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190672800"/>
                  </a:ext>
                </a:extLst>
              </a:tr>
            </a:tbl>
          </a:graphicData>
        </a:graphic>
      </p:graphicFrame>
      <p:sp>
        <p:nvSpPr>
          <p:cNvPr id="9" name="Flowchart: Terminator 8"/>
          <p:cNvSpPr/>
          <p:nvPr/>
        </p:nvSpPr>
        <p:spPr>
          <a:xfrm>
            <a:off x="877990" y="1470028"/>
            <a:ext cx="3046631" cy="259229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1480" fontAlgn="base">
              <a:spcBef>
                <a:spcPct val="0"/>
              </a:spcBef>
              <a:spcAft>
                <a:spcPct val="0"/>
              </a:spcAft>
            </a:pPr>
            <a:r>
              <a:rPr lang="en-US" sz="1620" dirty="0">
                <a:solidFill>
                  <a:prstClr val="black"/>
                </a:solidFill>
                <a:latin typeface="Arial"/>
              </a:rPr>
              <a:t>Average</a:t>
            </a:r>
            <a:endParaRPr lang="fi-FI" sz="162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850098" y="1810650"/>
            <a:ext cx="3243238" cy="259229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1480" fontAlgn="base">
              <a:spcBef>
                <a:spcPct val="0"/>
              </a:spcBef>
              <a:spcAft>
                <a:spcPct val="0"/>
              </a:spcAft>
            </a:pPr>
            <a:r>
              <a:rPr lang="en-US" sz="1620" dirty="0">
                <a:solidFill>
                  <a:prstClr val="black"/>
                </a:solidFill>
                <a:latin typeface="Arial"/>
              </a:rPr>
              <a:t>Average</a:t>
            </a:r>
            <a:endParaRPr lang="fi-FI" sz="162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2951820" y="2151272"/>
            <a:ext cx="3240360" cy="259229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1480" fontAlgn="base">
              <a:spcBef>
                <a:spcPct val="0"/>
              </a:spcBef>
              <a:spcAft>
                <a:spcPct val="0"/>
              </a:spcAft>
            </a:pPr>
            <a:r>
              <a:rPr lang="en-US" sz="1620" dirty="0">
                <a:solidFill>
                  <a:prstClr val="black"/>
                </a:solidFill>
                <a:latin typeface="Arial"/>
              </a:rPr>
              <a:t>Average</a:t>
            </a:r>
            <a:endParaRPr lang="fi-FI" sz="162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lowchart: Preparation 11"/>
          <p:cNvSpPr/>
          <p:nvPr/>
        </p:nvSpPr>
        <p:spPr>
          <a:xfrm>
            <a:off x="5170742" y="1456863"/>
            <a:ext cx="972108" cy="259229"/>
          </a:xfrm>
          <a:prstGeom prst="flowChartPreparat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11480" fontAlgn="base">
              <a:spcBef>
                <a:spcPct val="0"/>
              </a:spcBef>
              <a:spcAft>
                <a:spcPct val="0"/>
              </a:spcAft>
            </a:pPr>
            <a:r>
              <a:rPr lang="en-US" sz="1620" dirty="0">
                <a:solidFill>
                  <a:prstClr val="black"/>
                </a:solidFill>
                <a:latin typeface="Arial"/>
              </a:rPr>
              <a:t>Target</a:t>
            </a:r>
            <a:endParaRPr lang="fi-FI" sz="162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lowchart: Preparation 12"/>
          <p:cNvSpPr/>
          <p:nvPr/>
        </p:nvSpPr>
        <p:spPr>
          <a:xfrm>
            <a:off x="6290830" y="1810102"/>
            <a:ext cx="972108" cy="259229"/>
          </a:xfrm>
          <a:prstGeom prst="flowChartPreparat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11480" fontAlgn="base">
              <a:spcBef>
                <a:spcPct val="0"/>
              </a:spcBef>
              <a:spcAft>
                <a:spcPct val="0"/>
              </a:spcAft>
            </a:pPr>
            <a:r>
              <a:rPr lang="en-US" sz="1620" dirty="0">
                <a:solidFill>
                  <a:prstClr val="black"/>
                </a:solidFill>
                <a:latin typeface="Arial"/>
              </a:rPr>
              <a:t>Target</a:t>
            </a:r>
            <a:endParaRPr lang="fi-FI" sz="162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lowchart: Preparation 13"/>
          <p:cNvSpPr/>
          <p:nvPr/>
        </p:nvSpPr>
        <p:spPr>
          <a:xfrm>
            <a:off x="7423517" y="2138983"/>
            <a:ext cx="972108" cy="259229"/>
          </a:xfrm>
          <a:prstGeom prst="flowChartPreparat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11480" fontAlgn="base">
              <a:spcBef>
                <a:spcPct val="0"/>
              </a:spcBef>
              <a:spcAft>
                <a:spcPct val="0"/>
              </a:spcAft>
            </a:pPr>
            <a:r>
              <a:rPr lang="en-US" sz="1620" dirty="0">
                <a:solidFill>
                  <a:prstClr val="black"/>
                </a:solidFill>
                <a:latin typeface="Arial"/>
              </a:rPr>
              <a:t>Target</a:t>
            </a:r>
            <a:endParaRPr lang="fi-FI" sz="162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6" name="Straight Arrow Connector 15"/>
          <p:cNvCxnSpPr>
            <a:stCxn id="9" idx="3"/>
            <a:endCxn id="12" idx="1"/>
          </p:cNvCxnSpPr>
          <p:nvPr/>
        </p:nvCxnSpPr>
        <p:spPr>
          <a:xfrm flipV="1">
            <a:off x="3924622" y="1586478"/>
            <a:ext cx="1246121" cy="13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3" idx="1"/>
          </p:cNvCxnSpPr>
          <p:nvPr/>
        </p:nvCxnSpPr>
        <p:spPr>
          <a:xfrm flipV="1">
            <a:off x="5093336" y="1939717"/>
            <a:ext cx="1197494" cy="5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4" idx="1"/>
          </p:cNvCxnSpPr>
          <p:nvPr/>
        </p:nvCxnSpPr>
        <p:spPr>
          <a:xfrm flipV="1">
            <a:off x="6192180" y="2268597"/>
            <a:ext cx="1231337" cy="12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0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5354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6755" t="16891" r="29035" b="21666"/>
          <a:stretch/>
        </p:blipFill>
        <p:spPr>
          <a:xfrm>
            <a:off x="1507959" y="139516"/>
            <a:ext cx="6416842" cy="5016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2245" y="585091"/>
            <a:ext cx="1399979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Master’s degrees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2246" y="800535"/>
            <a:ext cx="1399979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Bachelor’s degrees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6355" y="617140"/>
            <a:ext cx="1142089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Master’s degrees by foreigners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6355" y="1445675"/>
            <a:ext cx="79524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Student exchange credits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2199" y="1046552"/>
            <a:ext cx="1369777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# of students with 55 </a:t>
            </a:r>
            <a:r>
              <a:rPr lang="en-US" sz="800" dirty="0" err="1">
                <a:solidFill>
                  <a:schemeClr val="bg1"/>
                </a:solidFill>
              </a:rPr>
              <a:t>cr</a:t>
            </a:r>
            <a:r>
              <a:rPr lang="en-US" sz="800" dirty="0">
                <a:solidFill>
                  <a:schemeClr val="bg1"/>
                </a:solidFill>
              </a:rPr>
              <a:t>/year  10%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2199" y="1415679"/>
            <a:ext cx="1369777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Student feedback 3%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8291" y="1135357"/>
            <a:ext cx="1027910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Open university 2%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4682" y="1738063"/>
            <a:ext cx="1668655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Employed graduates 2%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4681" y="2060447"/>
            <a:ext cx="1668655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Doctoral degrees 9%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4680" y="2388423"/>
            <a:ext cx="1668655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Publications (</a:t>
            </a:r>
            <a:r>
              <a:rPr lang="en-US" sz="800" dirty="0" err="1">
                <a:solidFill>
                  <a:schemeClr val="bg1"/>
                </a:solidFill>
              </a:rPr>
              <a:t>JuFo</a:t>
            </a:r>
            <a:r>
              <a:rPr lang="en-US" sz="800" dirty="0">
                <a:solidFill>
                  <a:schemeClr val="bg1"/>
                </a:solidFill>
              </a:rPr>
              <a:t>) 13%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2030" y="2142202"/>
            <a:ext cx="795248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International faculty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2234" y="2869506"/>
            <a:ext cx="2668191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Competitive funding 9%, of which international competitive funding 3%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9175" y="3719139"/>
            <a:ext cx="2186099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Strategic funding 12%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0287" y="3974259"/>
            <a:ext cx="2186099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Subject specific funding 9%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9175" y="4330193"/>
            <a:ext cx="2186099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National mission 7%</a:t>
            </a:r>
            <a:endParaRPr lang="fi-FI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3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5354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6755" t="16891" r="29035" b="21666"/>
          <a:stretch/>
        </p:blipFill>
        <p:spPr>
          <a:xfrm>
            <a:off x="1507959" y="127159"/>
            <a:ext cx="6416842" cy="501634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5381296" y="2033718"/>
            <a:ext cx="208105" cy="3110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own Arrow 6"/>
          <p:cNvSpPr/>
          <p:nvPr/>
        </p:nvSpPr>
        <p:spPr>
          <a:xfrm rot="10800000">
            <a:off x="5606218" y="662151"/>
            <a:ext cx="208105" cy="31100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6426025" y="725214"/>
            <a:ext cx="454047" cy="46035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6426024" y="1399978"/>
            <a:ext cx="454047" cy="46035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6426025" y="2114550"/>
            <a:ext cx="454047" cy="46035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5173191" y="1689027"/>
            <a:ext cx="208105" cy="31100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4946167" y="981655"/>
            <a:ext cx="454047" cy="46035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4215698" y="1244474"/>
            <a:ext cx="208105" cy="31100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0800000">
            <a:off x="4007593" y="2324321"/>
            <a:ext cx="208105" cy="31100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0800000">
            <a:off x="6038191" y="2866655"/>
            <a:ext cx="208105" cy="31100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6038190" y="3591869"/>
            <a:ext cx="208105" cy="31100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6426025" y="3902877"/>
            <a:ext cx="454047" cy="46035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0800000">
            <a:off x="6024003" y="4260327"/>
            <a:ext cx="208105" cy="31100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4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42" t="36072" r="27105" b="16988"/>
          <a:stretch/>
        </p:blipFill>
        <p:spPr>
          <a:xfrm>
            <a:off x="253584" y="222349"/>
            <a:ext cx="8422105" cy="482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5349" y="585091"/>
            <a:ext cx="1399979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Master’s degrees 19%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5350" y="800535"/>
            <a:ext cx="1399979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Bachelor’s degrees 11%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7517" y="1218415"/>
            <a:ext cx="2267745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Continuóus</a:t>
            </a:r>
            <a:r>
              <a:rPr lang="en-US" sz="800" dirty="0">
                <a:solidFill>
                  <a:schemeClr val="bg1"/>
                </a:solidFill>
              </a:rPr>
              <a:t> learning 5%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5343" y="1553330"/>
            <a:ext cx="226774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Employment 2%, </a:t>
            </a:r>
          </a:p>
          <a:p>
            <a:r>
              <a:rPr lang="en-US" sz="800" dirty="0">
                <a:solidFill>
                  <a:schemeClr val="bg1"/>
                </a:solidFill>
              </a:rPr>
              <a:t>quality of employment 2%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873" y="1891884"/>
            <a:ext cx="1369777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Student feedback 3%</a:t>
            </a:r>
            <a:endParaRPr lang="fi-FI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7035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Multipliers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8597" t="21881" r="30088" b="45994"/>
          <a:stretch/>
        </p:blipFill>
        <p:spPr>
          <a:xfrm>
            <a:off x="468314" y="984350"/>
            <a:ext cx="7555832" cy="3304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317" y="1373366"/>
            <a:ext cx="1399979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Degree completed in target time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Multiplier 1,5</a:t>
            </a:r>
          </a:p>
          <a:p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9505" y="1373365"/>
            <a:ext cx="1399979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Degreee</a:t>
            </a:r>
            <a:r>
              <a:rPr lang="en-US" sz="1000" dirty="0">
                <a:solidFill>
                  <a:schemeClr val="bg1"/>
                </a:solidFill>
              </a:rPr>
              <a:t> completed no more than 12 month past target time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Multiplier 1,3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5693" y="1373366"/>
            <a:ext cx="1399979" cy="86177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Degreee</a:t>
            </a:r>
            <a:r>
              <a:rPr lang="en-US" sz="1000" dirty="0">
                <a:solidFill>
                  <a:schemeClr val="bg1"/>
                </a:solidFill>
              </a:rPr>
              <a:t> completed more than 12 month past target time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Multiplier 1,0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073" y="2925748"/>
            <a:ext cx="1399979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Subject group 1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Multiplier 1,0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9955" y="2925748"/>
            <a:ext cx="1399979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Subject group 2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Multiplier 1,75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9837" y="2980888"/>
            <a:ext cx="1399979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Subject group 3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Multiplier 3,0</a:t>
            </a:r>
          </a:p>
          <a:p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0675" y="2282744"/>
            <a:ext cx="1399979" cy="86177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Second degree of same level in Finland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Multiplier 0,7</a:t>
            </a:r>
          </a:p>
          <a:p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7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Price per unit</a:t>
            </a:r>
            <a:endParaRPr lang="fi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12698"/>
              </p:ext>
            </p:extLst>
          </p:nvPr>
        </p:nvGraphicFramePr>
        <p:xfrm>
          <a:off x="388883" y="1326286"/>
          <a:ext cx="6096000" cy="312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25643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43015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85429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Metric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model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model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1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55 credits/year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2 950€/student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0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PhD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78 050€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</a:t>
                      </a:r>
                      <a:r>
                        <a:rPr lang="en-US" baseline="0" dirty="0"/>
                        <a:t> 380€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71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International competitive funding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62%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123%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24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competitive funding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3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  <a:r>
                        <a:rPr lang="en-US" baseline="0" dirty="0"/>
                        <a:t> feedback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91€/point (=5</a:t>
                      </a:r>
                      <a:r>
                        <a:rPr lang="en-US" baseline="0" dirty="0"/>
                        <a:t> 915€/full points respondent)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91€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76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Employment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381€/employed</a:t>
                      </a:r>
                      <a:r>
                        <a:rPr lang="en-US" baseline="0" dirty="0"/>
                        <a:t> graduate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381€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0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94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878683" y="735805"/>
            <a:ext cx="4859847" cy="3002475"/>
          </a:xfrm>
        </p:spPr>
        <p:txBody>
          <a:bodyPr/>
          <a:lstStyle/>
          <a:p>
            <a:r>
              <a:rPr lang="fi-FI" sz="1080" b="0" u="sng" dirty="0"/>
              <a:t>Total </a:t>
            </a:r>
            <a:r>
              <a:rPr lang="fi-FI" sz="1080" b="0" u="sng" dirty="0" err="1"/>
              <a:t>score</a:t>
            </a:r>
            <a:r>
              <a:rPr lang="fi-FI" sz="1080" b="0" u="sng" dirty="0"/>
              <a:t> </a:t>
            </a:r>
            <a:r>
              <a:rPr lang="fi-FI" sz="1080" b="0" u="sng" dirty="0" err="1"/>
              <a:t>from</a:t>
            </a:r>
            <a:r>
              <a:rPr lang="fi-FI" sz="1080" b="0" u="sng" dirty="0"/>
              <a:t> </a:t>
            </a:r>
            <a:r>
              <a:rPr lang="fi-FI" sz="1080" b="0" u="sng" dirty="0" err="1"/>
              <a:t>the</a:t>
            </a:r>
            <a:r>
              <a:rPr lang="fi-FI" sz="1080" b="0" u="sng" dirty="0"/>
              <a:t> </a:t>
            </a:r>
            <a:r>
              <a:rPr lang="fi-FI" sz="1080" b="0" u="sng" dirty="0" err="1"/>
              <a:t>following</a:t>
            </a:r>
            <a:r>
              <a:rPr lang="fi-FI" sz="1080" b="0" u="sng" dirty="0"/>
              <a:t> 13 </a:t>
            </a:r>
            <a:r>
              <a:rPr lang="fi-FI" sz="1080" b="0" u="sng" dirty="0" err="1"/>
              <a:t>questions</a:t>
            </a:r>
            <a:r>
              <a:rPr lang="fi-FI" sz="1080" b="0" u="sng" dirty="0"/>
              <a:t>:</a:t>
            </a:r>
          </a:p>
          <a:p>
            <a:r>
              <a:rPr lang="fi-FI" sz="1080" b="0" dirty="0"/>
              <a:t>(1)“I </a:t>
            </a:r>
            <a:r>
              <a:rPr lang="fi-FI" sz="1080" b="0" dirty="0" err="1"/>
              <a:t>feel</a:t>
            </a:r>
            <a:r>
              <a:rPr lang="fi-FI" sz="1080" b="0" dirty="0"/>
              <a:t> </a:t>
            </a:r>
            <a:r>
              <a:rPr lang="fi-FI" sz="1080" b="0" dirty="0" err="1"/>
              <a:t>comfortable</a:t>
            </a:r>
            <a:r>
              <a:rPr lang="fi-FI" sz="1080" b="0" dirty="0"/>
              <a:t> at my  </a:t>
            </a:r>
            <a:r>
              <a:rPr lang="fi-FI" sz="1080" b="0" dirty="0" err="1"/>
              <a:t>university</a:t>
            </a:r>
            <a:r>
              <a:rPr lang="fi-FI" sz="1080" b="0" dirty="0"/>
              <a:t>.”</a:t>
            </a:r>
          </a:p>
          <a:p>
            <a:r>
              <a:rPr lang="fi-FI" sz="1080" b="0" dirty="0"/>
              <a:t>(2)“I am </a:t>
            </a:r>
            <a:r>
              <a:rPr lang="fi-FI" sz="1080" b="0" dirty="0" err="1"/>
              <a:t>satisfied</a:t>
            </a:r>
            <a:r>
              <a:rPr lang="fi-FI" sz="1080" b="0" dirty="0"/>
              <a:t> </a:t>
            </a:r>
            <a:r>
              <a:rPr lang="fi-FI" sz="1080" b="0" dirty="0" err="1"/>
              <a:t>with</a:t>
            </a:r>
            <a:r>
              <a:rPr lang="fi-FI" sz="1080" b="0" dirty="0"/>
              <a:t> my </a:t>
            </a:r>
            <a:r>
              <a:rPr lang="fi-FI" sz="1080" b="0" dirty="0" err="1"/>
              <a:t>course</a:t>
            </a:r>
            <a:r>
              <a:rPr lang="fi-FI" sz="1080" b="0" dirty="0"/>
              <a:t> of </a:t>
            </a:r>
            <a:r>
              <a:rPr lang="fi-FI" sz="1080" b="0" dirty="0" err="1"/>
              <a:t>studies</a:t>
            </a:r>
            <a:r>
              <a:rPr lang="fi-FI" sz="1080" b="0" dirty="0"/>
              <a:t>.”, </a:t>
            </a:r>
          </a:p>
          <a:p>
            <a:r>
              <a:rPr lang="fi-FI" sz="1080" b="0" dirty="0"/>
              <a:t>(3)“</a:t>
            </a:r>
            <a:r>
              <a:rPr lang="fi-FI" sz="1080" b="0" dirty="0" err="1"/>
              <a:t>The</a:t>
            </a:r>
            <a:r>
              <a:rPr lang="fi-FI" sz="1080" b="0" dirty="0"/>
              <a:t> </a:t>
            </a:r>
            <a:r>
              <a:rPr lang="fi-FI" sz="1080" b="0" dirty="0" err="1"/>
              <a:t>skills</a:t>
            </a:r>
            <a:r>
              <a:rPr lang="fi-FI" sz="1080" b="0" dirty="0"/>
              <a:t> I </a:t>
            </a:r>
            <a:r>
              <a:rPr lang="fi-FI" sz="1080" b="0" dirty="0" err="1"/>
              <a:t>acquired</a:t>
            </a:r>
            <a:r>
              <a:rPr lang="fi-FI" sz="1080" b="0" dirty="0"/>
              <a:t> in my </a:t>
            </a:r>
            <a:r>
              <a:rPr lang="fi-FI" sz="1080" b="0" dirty="0" err="1"/>
              <a:t>education</a:t>
            </a:r>
            <a:r>
              <a:rPr lang="fi-FI" sz="1080" b="0" dirty="0"/>
              <a:t> </a:t>
            </a:r>
            <a:r>
              <a:rPr lang="fi-FI" sz="1080" b="0" dirty="0" err="1"/>
              <a:t>meet</a:t>
            </a:r>
            <a:r>
              <a:rPr lang="fi-FI" sz="1080" b="0" dirty="0"/>
              <a:t> my </a:t>
            </a:r>
            <a:r>
              <a:rPr lang="fi-FI" sz="1080" b="0" dirty="0" err="1"/>
              <a:t>expectations</a:t>
            </a:r>
            <a:r>
              <a:rPr lang="fi-FI" sz="1080" b="0" dirty="0"/>
              <a:t>.”,</a:t>
            </a:r>
          </a:p>
          <a:p>
            <a:r>
              <a:rPr lang="fi-FI" sz="1080" b="0" dirty="0"/>
              <a:t>(4)“My </a:t>
            </a:r>
            <a:r>
              <a:rPr lang="fi-FI" sz="1080" b="0" dirty="0" err="1"/>
              <a:t>education</a:t>
            </a:r>
            <a:r>
              <a:rPr lang="fi-FI" sz="1080" b="0" dirty="0"/>
              <a:t> </a:t>
            </a:r>
            <a:r>
              <a:rPr lang="fi-FI" sz="1080" b="0" dirty="0" err="1"/>
              <a:t>meets</a:t>
            </a:r>
            <a:r>
              <a:rPr lang="fi-FI" sz="1080" b="0" dirty="0"/>
              <a:t> </a:t>
            </a:r>
            <a:r>
              <a:rPr lang="fi-FI" sz="1080" b="0" dirty="0" err="1"/>
              <a:t>the</a:t>
            </a:r>
            <a:r>
              <a:rPr lang="fi-FI" sz="1080" b="0" dirty="0"/>
              <a:t> set </a:t>
            </a:r>
            <a:r>
              <a:rPr lang="fi-FI" sz="1080" b="0" dirty="0" err="1"/>
              <a:t>goals</a:t>
            </a:r>
            <a:r>
              <a:rPr lang="fi-FI" sz="1080" b="0" dirty="0"/>
              <a:t>.”, </a:t>
            </a:r>
          </a:p>
          <a:p>
            <a:r>
              <a:rPr lang="fi-FI" sz="1080" b="0" dirty="0"/>
              <a:t>(5)“</a:t>
            </a:r>
            <a:r>
              <a:rPr lang="fi-FI" sz="1080" b="0" dirty="0" err="1"/>
              <a:t>The</a:t>
            </a:r>
            <a:r>
              <a:rPr lang="fi-FI" sz="1080" b="0" dirty="0"/>
              <a:t> </a:t>
            </a:r>
            <a:r>
              <a:rPr lang="fi-FI" sz="1080" b="0" dirty="0" err="1"/>
              <a:t>teaching</a:t>
            </a:r>
            <a:r>
              <a:rPr lang="fi-FI" sz="1080" b="0" dirty="0"/>
              <a:t> </a:t>
            </a:r>
            <a:r>
              <a:rPr lang="fi-FI" sz="1080" b="0" dirty="0" err="1"/>
              <a:t>was</a:t>
            </a:r>
            <a:r>
              <a:rPr lang="fi-FI" sz="1080" b="0" dirty="0"/>
              <a:t> to a </a:t>
            </a:r>
            <a:r>
              <a:rPr lang="fi-FI" sz="1080" b="0" dirty="0" err="1"/>
              <a:t>large</a:t>
            </a:r>
            <a:r>
              <a:rPr lang="fi-FI" sz="1080" b="0" dirty="0"/>
              <a:t> </a:t>
            </a:r>
            <a:r>
              <a:rPr lang="fi-FI" sz="1080" b="0" dirty="0" err="1"/>
              <a:t>extent</a:t>
            </a:r>
            <a:r>
              <a:rPr lang="fi-FI" sz="1080" b="0" dirty="0"/>
              <a:t> of </a:t>
            </a:r>
            <a:r>
              <a:rPr lang="fi-FI" sz="1080" b="0" dirty="0" err="1"/>
              <a:t>good</a:t>
            </a:r>
            <a:r>
              <a:rPr lang="fi-FI" sz="1080" b="0" dirty="0"/>
              <a:t> </a:t>
            </a:r>
            <a:r>
              <a:rPr lang="fi-FI" sz="1080" b="0" dirty="0" err="1"/>
              <a:t>quality</a:t>
            </a:r>
            <a:r>
              <a:rPr lang="fi-FI" sz="1080" b="0" dirty="0"/>
              <a:t>.”,</a:t>
            </a:r>
          </a:p>
          <a:p>
            <a:r>
              <a:rPr lang="fi-FI" sz="1080" b="0" dirty="0"/>
              <a:t>(6)“I am </a:t>
            </a:r>
            <a:r>
              <a:rPr lang="fi-FI" sz="1080" b="0" dirty="0" err="1"/>
              <a:t>satisfied</a:t>
            </a:r>
            <a:r>
              <a:rPr lang="fi-FI" sz="1080" b="0" dirty="0"/>
              <a:t> </a:t>
            </a:r>
            <a:r>
              <a:rPr lang="fi-FI" sz="1080" b="0" dirty="0" err="1"/>
              <a:t>with</a:t>
            </a:r>
            <a:r>
              <a:rPr lang="fi-FI" sz="1080" b="0" dirty="0"/>
              <a:t> </a:t>
            </a:r>
            <a:r>
              <a:rPr lang="fi-FI" sz="1080" b="0" dirty="0" err="1"/>
              <a:t>the</a:t>
            </a:r>
            <a:r>
              <a:rPr lang="fi-FI" sz="1080" b="0" dirty="0"/>
              <a:t> </a:t>
            </a:r>
            <a:r>
              <a:rPr lang="fi-FI" sz="1080" b="0" dirty="0" err="1"/>
              <a:t>used</a:t>
            </a:r>
            <a:r>
              <a:rPr lang="fi-FI" sz="1080" b="0" dirty="0"/>
              <a:t> </a:t>
            </a:r>
            <a:r>
              <a:rPr lang="fi-FI" sz="1080" b="0" dirty="0" err="1"/>
              <a:t>teaching</a:t>
            </a:r>
            <a:r>
              <a:rPr lang="fi-FI" sz="1080" b="0" dirty="0"/>
              <a:t> </a:t>
            </a:r>
            <a:r>
              <a:rPr lang="fi-FI" sz="1080" b="0" dirty="0" err="1"/>
              <a:t>methods</a:t>
            </a:r>
            <a:r>
              <a:rPr lang="fi-FI" sz="1080" b="0" dirty="0"/>
              <a:t>.”, </a:t>
            </a:r>
          </a:p>
          <a:p>
            <a:r>
              <a:rPr lang="fi-FI" sz="1080" b="0" dirty="0"/>
              <a:t>(7)“</a:t>
            </a:r>
            <a:r>
              <a:rPr lang="fi-FI" sz="1080" b="0" dirty="0" err="1"/>
              <a:t>There</a:t>
            </a:r>
            <a:r>
              <a:rPr lang="fi-FI" sz="1080" b="0" dirty="0"/>
              <a:t> </a:t>
            </a:r>
            <a:r>
              <a:rPr lang="fi-FI" sz="1080" b="0" dirty="0" err="1"/>
              <a:t>was</a:t>
            </a:r>
            <a:r>
              <a:rPr lang="fi-FI" sz="1080" b="0" dirty="0"/>
              <a:t> </a:t>
            </a:r>
            <a:r>
              <a:rPr lang="fi-FI" sz="1080" b="0" dirty="0" err="1"/>
              <a:t>sufficient</a:t>
            </a:r>
            <a:r>
              <a:rPr lang="fi-FI" sz="1080" b="0" dirty="0"/>
              <a:t> </a:t>
            </a:r>
            <a:r>
              <a:rPr lang="fi-FI" sz="1080" b="0" dirty="0" err="1"/>
              <a:t>support</a:t>
            </a:r>
            <a:r>
              <a:rPr lang="fi-FI" sz="1080" b="0" dirty="0"/>
              <a:t>  </a:t>
            </a:r>
            <a:r>
              <a:rPr lang="fi-FI" sz="1080" b="0" dirty="0" err="1"/>
              <a:t>available</a:t>
            </a:r>
            <a:r>
              <a:rPr lang="fi-FI" sz="1080" b="0" dirty="0"/>
              <a:t> for </a:t>
            </a:r>
            <a:r>
              <a:rPr lang="fi-FI" sz="1080" b="0" dirty="0" err="1"/>
              <a:t>the</a:t>
            </a:r>
            <a:r>
              <a:rPr lang="fi-FI" sz="1080" b="0" dirty="0"/>
              <a:t> </a:t>
            </a:r>
            <a:r>
              <a:rPr lang="fi-FI" sz="1080" b="0" dirty="0" err="1"/>
              <a:t>preparation</a:t>
            </a:r>
            <a:r>
              <a:rPr lang="fi-FI" sz="1080" b="0" dirty="0"/>
              <a:t> of </a:t>
            </a:r>
            <a:r>
              <a:rPr lang="fi-FI" sz="1080" b="0" dirty="0" err="1"/>
              <a:t>the</a:t>
            </a:r>
            <a:r>
              <a:rPr lang="fi-FI" sz="1080" b="0" dirty="0"/>
              <a:t> </a:t>
            </a:r>
            <a:r>
              <a:rPr lang="fi-FI" sz="1080" b="0" dirty="0" err="1"/>
              <a:t>bachelor's</a:t>
            </a:r>
            <a:r>
              <a:rPr lang="fi-FI" sz="1080" b="0" dirty="0"/>
              <a:t> </a:t>
            </a:r>
            <a:r>
              <a:rPr lang="fi-FI" sz="1080" b="0" dirty="0" err="1"/>
              <a:t>thesis</a:t>
            </a:r>
            <a:r>
              <a:rPr lang="fi-FI" sz="1080" b="0" dirty="0"/>
              <a:t> </a:t>
            </a:r>
            <a:r>
              <a:rPr lang="fi-FI" sz="1080" b="0" dirty="0" err="1"/>
              <a:t>or</a:t>
            </a:r>
            <a:r>
              <a:rPr lang="fi-FI" sz="1080" b="0" dirty="0"/>
              <a:t> </a:t>
            </a:r>
            <a:r>
              <a:rPr lang="fi-FI" sz="1080" b="0" dirty="0" err="1"/>
              <a:t>final</a:t>
            </a:r>
            <a:r>
              <a:rPr lang="fi-FI" sz="1080" b="0" dirty="0"/>
              <a:t> </a:t>
            </a:r>
            <a:r>
              <a:rPr lang="fi-FI" sz="1080" b="0" dirty="0" err="1"/>
              <a:t>exam</a:t>
            </a:r>
            <a:r>
              <a:rPr lang="fi-FI" sz="1080" b="0" dirty="0"/>
              <a:t>.”,</a:t>
            </a:r>
          </a:p>
          <a:p>
            <a:r>
              <a:rPr lang="fi-FI" sz="1080" b="0" dirty="0"/>
              <a:t>(8)“</a:t>
            </a:r>
            <a:r>
              <a:rPr lang="fi-FI" sz="1080" b="0" dirty="0" err="1"/>
              <a:t>There</a:t>
            </a:r>
            <a:r>
              <a:rPr lang="fi-FI" sz="1080" b="0" dirty="0"/>
              <a:t> </a:t>
            </a:r>
            <a:r>
              <a:rPr lang="fi-FI" sz="1080" b="0" dirty="0" err="1"/>
              <a:t>was</a:t>
            </a:r>
            <a:r>
              <a:rPr lang="fi-FI" sz="1080" b="0" dirty="0"/>
              <a:t> </a:t>
            </a:r>
            <a:r>
              <a:rPr lang="fi-FI" sz="1080" b="0" dirty="0" err="1"/>
              <a:t>sufficient</a:t>
            </a:r>
            <a:r>
              <a:rPr lang="fi-FI" sz="1080" b="0" dirty="0"/>
              <a:t> </a:t>
            </a:r>
            <a:r>
              <a:rPr lang="fi-FI" sz="1080" b="0" dirty="0" err="1"/>
              <a:t>support</a:t>
            </a:r>
            <a:r>
              <a:rPr lang="fi-FI" sz="1080" b="0" dirty="0"/>
              <a:t> </a:t>
            </a:r>
            <a:r>
              <a:rPr lang="fi-FI" sz="1080" b="0" dirty="0" err="1"/>
              <a:t>available</a:t>
            </a:r>
            <a:r>
              <a:rPr lang="fi-FI" sz="1080" b="0" dirty="0"/>
              <a:t> for </a:t>
            </a:r>
            <a:r>
              <a:rPr lang="fi-FI" sz="1080" b="0" dirty="0" err="1"/>
              <a:t>the</a:t>
            </a:r>
            <a:r>
              <a:rPr lang="fi-FI" sz="1080" b="0" dirty="0"/>
              <a:t> </a:t>
            </a:r>
            <a:r>
              <a:rPr lang="fi-FI" sz="1080" b="0" dirty="0" err="1"/>
              <a:t>organisation</a:t>
            </a:r>
            <a:r>
              <a:rPr lang="fi-FI" sz="1080" b="0" dirty="0"/>
              <a:t> of </a:t>
            </a:r>
            <a:r>
              <a:rPr lang="fi-FI" sz="1080" b="0" dirty="0" err="1"/>
              <a:t>studies</a:t>
            </a:r>
            <a:r>
              <a:rPr lang="fi-FI" sz="1080" b="0" dirty="0"/>
              <a:t>.”,</a:t>
            </a:r>
          </a:p>
          <a:p>
            <a:r>
              <a:rPr lang="fi-FI" sz="1080" b="0" dirty="0"/>
              <a:t>(9)“How </a:t>
            </a:r>
            <a:r>
              <a:rPr lang="fi-FI" sz="1080" b="0" dirty="0" err="1"/>
              <a:t>easy</a:t>
            </a:r>
            <a:r>
              <a:rPr lang="fi-FI" sz="1080" b="0" dirty="0"/>
              <a:t> </a:t>
            </a:r>
            <a:r>
              <a:rPr lang="fi-FI" sz="1080" b="0" dirty="0" err="1"/>
              <a:t>or</a:t>
            </a:r>
            <a:r>
              <a:rPr lang="fi-FI" sz="1080" b="0" dirty="0"/>
              <a:t> </a:t>
            </a:r>
            <a:r>
              <a:rPr lang="fi-FI" sz="1080" b="0" dirty="0" err="1"/>
              <a:t>difficult</a:t>
            </a:r>
            <a:r>
              <a:rPr lang="fi-FI" sz="1080" b="0" dirty="0"/>
              <a:t> </a:t>
            </a:r>
            <a:r>
              <a:rPr lang="fi-FI" sz="1080" b="0" dirty="0" err="1"/>
              <a:t>was</a:t>
            </a:r>
            <a:r>
              <a:rPr lang="fi-FI" sz="1080" b="0" dirty="0"/>
              <a:t> it to </a:t>
            </a:r>
            <a:r>
              <a:rPr lang="fi-FI" sz="1080" b="0" dirty="0" err="1"/>
              <a:t>find</a:t>
            </a:r>
            <a:r>
              <a:rPr lang="fi-FI" sz="1080" b="0" dirty="0"/>
              <a:t> </a:t>
            </a:r>
            <a:r>
              <a:rPr lang="fi-FI" sz="1080" b="0" dirty="0" err="1"/>
              <a:t>information</a:t>
            </a:r>
            <a:r>
              <a:rPr lang="fi-FI" sz="1080" b="0" dirty="0"/>
              <a:t> and </a:t>
            </a:r>
            <a:r>
              <a:rPr lang="fi-FI" sz="1080" b="0" dirty="0" err="1"/>
              <a:t>support</a:t>
            </a:r>
            <a:r>
              <a:rPr lang="fi-FI" sz="1080" b="0" dirty="0"/>
              <a:t> on </a:t>
            </a:r>
            <a:r>
              <a:rPr lang="fi-FI" sz="1080" b="0" dirty="0" err="1"/>
              <a:t>different</a:t>
            </a:r>
            <a:r>
              <a:rPr lang="fi-FI" sz="1080" b="0" dirty="0"/>
              <a:t> </a:t>
            </a:r>
            <a:r>
              <a:rPr lang="fi-FI" sz="1080" b="0" dirty="0" err="1"/>
              <a:t>aspects</a:t>
            </a:r>
            <a:r>
              <a:rPr lang="fi-FI" sz="1080" b="0" dirty="0"/>
              <a:t> of </a:t>
            </a:r>
            <a:r>
              <a:rPr lang="fi-FI" sz="1080" b="0" dirty="0" err="1"/>
              <a:t>your</a:t>
            </a:r>
            <a:r>
              <a:rPr lang="fi-FI" sz="1080" b="0" dirty="0"/>
              <a:t> </a:t>
            </a:r>
            <a:r>
              <a:rPr lang="fi-FI" sz="1080" b="0" dirty="0" err="1"/>
              <a:t>studies</a:t>
            </a:r>
            <a:r>
              <a:rPr lang="fi-FI" sz="1080" b="0" dirty="0"/>
              <a:t>?”,</a:t>
            </a:r>
          </a:p>
          <a:p>
            <a:r>
              <a:rPr lang="fi-FI" sz="1080" b="0" dirty="0"/>
              <a:t>(10)“If </a:t>
            </a:r>
            <a:r>
              <a:rPr lang="fi-FI" sz="1080" b="0" dirty="0" err="1"/>
              <a:t>needed</a:t>
            </a:r>
            <a:r>
              <a:rPr lang="fi-FI" sz="1080" b="0" dirty="0"/>
              <a:t>, I </a:t>
            </a:r>
            <a:r>
              <a:rPr lang="fi-FI" sz="1080" b="0" dirty="0" err="1"/>
              <a:t>would</a:t>
            </a:r>
            <a:r>
              <a:rPr lang="fi-FI" sz="1080" b="0" dirty="0"/>
              <a:t>  </a:t>
            </a:r>
            <a:r>
              <a:rPr lang="fi-FI" sz="1080" b="0" dirty="0" err="1"/>
              <a:t>always</a:t>
            </a:r>
            <a:r>
              <a:rPr lang="fi-FI" sz="1080" b="0" dirty="0"/>
              <a:t> </a:t>
            </a:r>
            <a:r>
              <a:rPr lang="fi-FI" sz="1080" b="0" dirty="0" err="1"/>
              <a:t>know</a:t>
            </a:r>
            <a:r>
              <a:rPr lang="fi-FI" sz="1080" b="0" dirty="0"/>
              <a:t> </a:t>
            </a:r>
            <a:r>
              <a:rPr lang="fi-FI" sz="1080" b="0" dirty="0" err="1"/>
              <a:t>where</a:t>
            </a:r>
            <a:r>
              <a:rPr lang="fi-FI" sz="1080" b="0" dirty="0"/>
              <a:t> to </a:t>
            </a:r>
            <a:r>
              <a:rPr lang="fi-FI" sz="1080" b="0" dirty="0" err="1"/>
              <a:t>find</a:t>
            </a:r>
            <a:r>
              <a:rPr lang="fi-FI" sz="1080" b="0" dirty="0"/>
              <a:t> a  person to </a:t>
            </a:r>
            <a:r>
              <a:rPr lang="fi-FI" sz="1080" b="0" dirty="0" err="1"/>
              <a:t>whom</a:t>
            </a:r>
            <a:r>
              <a:rPr lang="fi-FI" sz="1080" b="0" dirty="0"/>
              <a:t> I </a:t>
            </a:r>
            <a:r>
              <a:rPr lang="fi-FI" sz="1080" b="0" dirty="0" err="1"/>
              <a:t>can</a:t>
            </a:r>
            <a:r>
              <a:rPr lang="fi-FI" sz="1080" b="0" dirty="0"/>
              <a:t> </a:t>
            </a:r>
            <a:r>
              <a:rPr lang="fi-FI" sz="1080" b="0" dirty="0" err="1"/>
              <a:t>turn</a:t>
            </a:r>
            <a:r>
              <a:rPr lang="fi-FI" sz="1080" b="0" dirty="0"/>
              <a:t> for help.”, </a:t>
            </a:r>
          </a:p>
          <a:p>
            <a:r>
              <a:rPr lang="fi-FI" sz="1080" b="0" dirty="0"/>
              <a:t>(11)“I </a:t>
            </a:r>
            <a:r>
              <a:rPr lang="fi-FI" sz="1080" b="0" dirty="0" err="1"/>
              <a:t>was</a:t>
            </a:r>
            <a:r>
              <a:rPr lang="fi-FI" sz="1080" b="0" dirty="0"/>
              <a:t> </a:t>
            </a:r>
            <a:r>
              <a:rPr lang="fi-FI" sz="1080" b="0" dirty="0" err="1"/>
              <a:t>satisfied</a:t>
            </a:r>
            <a:r>
              <a:rPr lang="fi-FI" sz="1080" b="0" dirty="0"/>
              <a:t> </a:t>
            </a:r>
            <a:r>
              <a:rPr lang="fi-FI" sz="1080" b="0" dirty="0" err="1"/>
              <a:t>with</a:t>
            </a:r>
            <a:r>
              <a:rPr lang="fi-FI" sz="1080" b="0" dirty="0"/>
              <a:t> </a:t>
            </a:r>
            <a:r>
              <a:rPr lang="fi-FI" sz="1080" b="0" dirty="0" err="1"/>
              <a:t>the</a:t>
            </a:r>
            <a:r>
              <a:rPr lang="fi-FI" sz="1080" b="0" dirty="0"/>
              <a:t> </a:t>
            </a:r>
            <a:r>
              <a:rPr lang="fi-FI" sz="1080" b="0" dirty="0" err="1"/>
              <a:t>opportunities</a:t>
            </a:r>
            <a:r>
              <a:rPr lang="fi-FI" sz="1080" b="0" dirty="0"/>
              <a:t>  I </a:t>
            </a:r>
            <a:r>
              <a:rPr lang="fi-FI" sz="1080" b="0" dirty="0" err="1"/>
              <a:t>had</a:t>
            </a:r>
            <a:r>
              <a:rPr lang="fi-FI" sz="1080" b="0" dirty="0"/>
              <a:t> to </a:t>
            </a:r>
            <a:r>
              <a:rPr lang="fi-FI" sz="1080" b="0" dirty="0" err="1"/>
              <a:t>influence</a:t>
            </a:r>
            <a:r>
              <a:rPr lang="fi-FI" sz="1080" b="0" dirty="0"/>
              <a:t>  and </a:t>
            </a:r>
            <a:r>
              <a:rPr lang="fi-FI" sz="1080" b="0" dirty="0" err="1"/>
              <a:t>participate</a:t>
            </a:r>
            <a:r>
              <a:rPr lang="fi-FI" sz="1080" b="0" dirty="0"/>
              <a:t> in  my </a:t>
            </a:r>
            <a:r>
              <a:rPr lang="fi-FI" sz="1080" b="0" dirty="0" err="1"/>
              <a:t>programme</a:t>
            </a:r>
            <a:r>
              <a:rPr lang="fi-FI" sz="1080" b="0" dirty="0"/>
              <a:t>.”,</a:t>
            </a:r>
          </a:p>
          <a:p>
            <a:r>
              <a:rPr lang="fi-FI" sz="1080" b="0" dirty="0"/>
              <a:t>(12)“I </a:t>
            </a:r>
            <a:r>
              <a:rPr lang="fi-FI" sz="1080" b="0" dirty="0" err="1"/>
              <a:t>was</a:t>
            </a:r>
            <a:r>
              <a:rPr lang="fi-FI" sz="1080" b="0" dirty="0"/>
              <a:t> </a:t>
            </a:r>
            <a:r>
              <a:rPr lang="fi-FI" sz="1080" b="0" dirty="0" err="1"/>
              <a:t>satisfied</a:t>
            </a:r>
            <a:r>
              <a:rPr lang="fi-FI" sz="1080" b="0" dirty="0"/>
              <a:t> </a:t>
            </a:r>
            <a:r>
              <a:rPr lang="fi-FI" sz="1080" b="0" dirty="0" err="1"/>
              <a:t>with</a:t>
            </a:r>
            <a:r>
              <a:rPr lang="fi-FI" sz="1080" b="0" dirty="0"/>
              <a:t> </a:t>
            </a:r>
            <a:r>
              <a:rPr lang="fi-FI" sz="1080" b="0" dirty="0" err="1"/>
              <a:t>the</a:t>
            </a:r>
            <a:r>
              <a:rPr lang="fi-FI" sz="1080" b="0" dirty="0"/>
              <a:t> </a:t>
            </a:r>
            <a:r>
              <a:rPr lang="fi-FI" sz="1080" b="0" dirty="0" err="1"/>
              <a:t>communication</a:t>
            </a:r>
            <a:r>
              <a:rPr lang="fi-FI" sz="1080" b="0" dirty="0"/>
              <a:t> I </a:t>
            </a:r>
            <a:r>
              <a:rPr lang="fi-FI" sz="1080" b="0" dirty="0" err="1"/>
              <a:t>had</a:t>
            </a:r>
            <a:r>
              <a:rPr lang="fi-FI" sz="1080" b="0" dirty="0"/>
              <a:t> </a:t>
            </a:r>
            <a:r>
              <a:rPr lang="fi-FI" sz="1080" b="0" dirty="0" err="1"/>
              <a:t>with</a:t>
            </a:r>
            <a:r>
              <a:rPr lang="fi-FI" sz="1080" b="0" dirty="0"/>
              <a:t> </a:t>
            </a:r>
            <a:r>
              <a:rPr lang="fi-FI" sz="1080" b="0" dirty="0" err="1"/>
              <a:t>the</a:t>
            </a:r>
            <a:r>
              <a:rPr lang="fi-FI" sz="1080" b="0" dirty="0"/>
              <a:t> </a:t>
            </a:r>
            <a:r>
              <a:rPr lang="fi-FI" sz="1080" b="0" dirty="0" err="1"/>
              <a:t>teaching</a:t>
            </a:r>
            <a:r>
              <a:rPr lang="fi-FI" sz="1080" b="0" dirty="0"/>
              <a:t> </a:t>
            </a:r>
            <a:r>
              <a:rPr lang="fi-FI" sz="1080" b="0" dirty="0" err="1"/>
              <a:t>staff</a:t>
            </a:r>
            <a:r>
              <a:rPr lang="fi-FI" sz="1080" b="0" dirty="0"/>
              <a:t>.”, </a:t>
            </a:r>
          </a:p>
          <a:p>
            <a:r>
              <a:rPr lang="fi-FI" sz="1080" b="0" dirty="0"/>
              <a:t>(13)“</a:t>
            </a:r>
            <a:r>
              <a:rPr lang="fi-FI" sz="1080" b="0" dirty="0" err="1"/>
              <a:t>The</a:t>
            </a:r>
            <a:r>
              <a:rPr lang="fi-FI" sz="1080" b="0" dirty="0"/>
              <a:t> feedback I </a:t>
            </a:r>
            <a:r>
              <a:rPr lang="fi-FI" sz="1080" b="0" dirty="0" err="1"/>
              <a:t>received</a:t>
            </a:r>
            <a:r>
              <a:rPr lang="fi-FI" sz="1080" b="0" dirty="0"/>
              <a:t> </a:t>
            </a:r>
            <a:r>
              <a:rPr lang="fi-FI" sz="1080" b="0" dirty="0" err="1"/>
              <a:t>from</a:t>
            </a:r>
            <a:r>
              <a:rPr lang="fi-FI" sz="1080" b="0" dirty="0"/>
              <a:t> </a:t>
            </a:r>
            <a:r>
              <a:rPr lang="fi-FI" sz="1080" b="0" dirty="0" err="1"/>
              <a:t>the</a:t>
            </a:r>
            <a:r>
              <a:rPr lang="fi-FI" sz="1080" b="0" dirty="0"/>
              <a:t> </a:t>
            </a:r>
            <a:r>
              <a:rPr lang="fi-FI" sz="1080" b="0" dirty="0" err="1"/>
              <a:t>teaching</a:t>
            </a:r>
            <a:r>
              <a:rPr lang="fi-FI" sz="1080" b="0" dirty="0"/>
              <a:t> </a:t>
            </a:r>
            <a:r>
              <a:rPr lang="fi-FI" sz="1080" b="0" dirty="0" err="1"/>
              <a:t>staff</a:t>
            </a:r>
            <a:r>
              <a:rPr lang="fi-FI" sz="1080" b="0" dirty="0"/>
              <a:t> </a:t>
            </a:r>
            <a:r>
              <a:rPr lang="fi-FI" sz="1080" b="0" dirty="0" err="1"/>
              <a:t>has</a:t>
            </a:r>
            <a:r>
              <a:rPr lang="fi-FI" sz="1080" b="0" dirty="0"/>
              <a:t> </a:t>
            </a:r>
            <a:r>
              <a:rPr lang="fi-FI" sz="1080" b="0" dirty="0" err="1"/>
              <a:t>helped</a:t>
            </a:r>
            <a:r>
              <a:rPr lang="fi-FI" sz="1080" b="0" dirty="0"/>
              <a:t> me </a:t>
            </a:r>
            <a:r>
              <a:rPr lang="fi-FI" sz="1080" b="0" dirty="0" err="1"/>
              <a:t>with</a:t>
            </a:r>
            <a:r>
              <a:rPr lang="fi-FI" sz="1080" b="0" dirty="0"/>
              <a:t> my </a:t>
            </a:r>
            <a:r>
              <a:rPr lang="fi-FI" sz="1080" b="0" dirty="0" err="1"/>
              <a:t>studies</a:t>
            </a:r>
            <a:r>
              <a:rPr lang="fi-FI" sz="1080" b="0" dirty="0"/>
              <a:t>.”.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fld id="{24CBB682-87B2-4236-AF78-B49807E7713E}" type="datetime1">
              <a:rPr lang="fi-FI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pPr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t>25.5.2019</a:t>
            </a:fld>
            <a:endParaRPr lang="fi-FI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pPr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i-FI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93493"/>
            <a:ext cx="2527481" cy="2132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fi-FI" sz="1260" u="sng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Calculation</a:t>
            </a:r>
            <a:r>
              <a:rPr lang="fi-FI" sz="1260" u="sng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of </a:t>
            </a:r>
            <a:r>
              <a:rPr lang="fi-FI" sz="1260" u="sng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scores</a:t>
            </a:r>
            <a:r>
              <a:rPr lang="fi-FI" sz="1260" u="sng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5 ‐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Agree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/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very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easy</a:t>
            </a:r>
            <a:endParaRPr lang="fi-FI" sz="126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4 ‐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Somewhat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agree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/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moderately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easy</a:t>
            </a:r>
            <a:endParaRPr lang="fi-FI" sz="126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3 ‐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Somewhat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disagree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/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moderately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difficult</a:t>
            </a:r>
            <a:endParaRPr lang="fi-FI" sz="126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2 ‐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Disagree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/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very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difficult</a:t>
            </a:r>
            <a:endParaRPr lang="fi-FI" sz="126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1 ‐ I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cannot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answer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this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question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/ I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cannot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assess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this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statement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/I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did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not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need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support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in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this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issue</a:t>
            </a:r>
            <a:endParaRPr lang="fi-FI" sz="126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endParaRPr lang="fi-FI" sz="1260" b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2702163"/>
            <a:ext cx="2527481" cy="969496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spAutoFit/>
          </a:bodyPr>
          <a:lstStyle/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fi-FI" sz="1260" u="sng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Calculation</a:t>
            </a:r>
            <a:r>
              <a:rPr lang="fi-FI" sz="1260" u="sng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of </a:t>
            </a:r>
            <a:r>
              <a:rPr lang="fi-FI" sz="1260" u="sng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scores</a:t>
            </a:r>
            <a:r>
              <a:rPr lang="fi-FI" sz="1260" u="sng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Full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marks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   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 65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pts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 = 7 605€</a:t>
            </a:r>
          </a:p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Somewhat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 ok  52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pts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 = 6 084€</a:t>
            </a:r>
          </a:p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All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wrong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         26 </a:t>
            </a:r>
            <a:r>
              <a:rPr lang="fi-FI" sz="1260" dirty="0" err="1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pts</a:t>
            </a:r>
            <a:r>
              <a:rPr lang="fi-FI" sz="1260" dirty="0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 = 3 042€</a:t>
            </a:r>
          </a:p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en-US" sz="1260" dirty="0">
                <a:solidFill>
                  <a:prstClr val="black"/>
                </a:solidFill>
                <a:latin typeface="Arial" charset="0"/>
                <a:ea typeface="ＭＳ Ｐゴシック" charset="0"/>
                <a:sym typeface="Wingdings" panose="05000000000000000000" pitchFamily="2" charset="2"/>
              </a:rPr>
              <a:t>I don’t know    13 pts = 1 521€</a:t>
            </a:r>
            <a:endParaRPr lang="fi-FI" sz="126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9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Price per unit</a:t>
            </a:r>
            <a:endParaRPr lang="fi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9494"/>
              </p:ext>
            </p:extLst>
          </p:nvPr>
        </p:nvGraphicFramePr>
        <p:xfrm>
          <a:off x="388883" y="1326286"/>
          <a:ext cx="6096000" cy="309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25643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43015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85429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Metric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model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model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1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Employment quality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282€/point</a:t>
                      </a:r>
                      <a:r>
                        <a:rPr lang="en-US" baseline="0" dirty="0"/>
                        <a:t> (=8 460€/full points respondent)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0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JuFo</a:t>
                      </a:r>
                      <a:r>
                        <a:rPr lang="en-US" baseline="0" dirty="0"/>
                        <a:t> points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4 115€/point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4 432€/point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71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 exchange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110€/exchange point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24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Foreign Master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9 116</a:t>
                      </a:r>
                      <a:r>
                        <a:rPr lang="en-US" baseline="0" dirty="0"/>
                        <a:t>€/graduate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3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Open university credit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93€/credit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186€/credit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76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Bachelor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7 305€/graduate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 next slide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0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Masters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14 345€/graduate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 next slide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51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261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Bz4pfOSNezrBGDB_lEj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4JgUVQIusvcg0WiEL3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FC2hdGQBqUMlnO8JYr3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Sl0DQcR_qkFn5p3J9Vj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M4_j8wRsOXiTRKyZ75i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Rfil1VQXahYkEZswMvf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xzjS3OR6GQO8L1u1mf6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zzELpMRWuMfvwuVrv4x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EaUF2wRo6Yc7NAXahV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LNE4nzSK.At_b_aIrVb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avJSllTE6SuqL8WLfr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gDblIKSueyRC4EgL3s2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RHLupLSGKVyk9v_k9aM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8B3ZBaRq6ME6CbWptJV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3jgNIGRYa.QOiOdA4L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aoTYymTcOO0GBglHbEr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xyRZnJQ3W67MHe1Uv5f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MJI8lKR0KxsZtanQVb3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PwzcxGQ3yu5.L0NAAIw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PFTWlSQ8qARJ5XvfNEv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zMKQh0SWG_yXWyQsAij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OrzNyeQbi5Pizh__qFH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XL5i46RuWg7FBxf8w3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T48b59RY6vDgqJYW1s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3cdfXvRbOtylPyUyO9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BfZgVESgm9icqa6Wj76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vTqwW7RO2aRmYcmHbxj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xQxcrZQJmzZRkJObrVg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Sbip5wShCpiWjXV_ZNE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XTx261SHGGKYmor3CP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yDFTRGQgydk4mQOISM0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ddJaBHT9GK7smz3kk4K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wJub9LTxCcD852hrSd5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XqF9ESRnOowWPQqxtJW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Vxn7YuQemfrODp_AYr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hUlsPSRM2n.sE366gr5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liwBdcSeW4vdDsgRWfu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06pcsASdmsJ8CUVkYUn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nyqplfS1CMHGgD0B4J7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_myAdtRBCNUns3sU5Gs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LfldrOSK6HwEulQmVTl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hMUIyASTq2_wwsro.g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hwrsW8S.6P.ST9MQItL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1ofkBaR0mAo01yepRND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s2HQMySYiWX3qrTJXS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TegYpZToanMKuMzZ0f8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ygVlm_Sjy2Zv8UcOOE4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2HOwqTShypCD8N2QamO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u5ZFhMS461iGBeXJTVn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4y1vFHRZOoIQmAi_vtC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tJhcYkTaCqXQEv8jRh3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ZJ5W9TKilzg5Dxwq_O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EaUF2wRo6Yc7NAXahVm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eC_ptWR4OEYpVW__pmJ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lMeJC7T6qGD0I4e19y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Rfil1VQXahYkEZswMvf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8tHEgTSSCUYItFQY.y3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Bz4pfOSNezrBGDB_lEj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Sl0DQcR_qkFn5p3J9Vj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vjIiaYTgK.2kcl9CsdO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0bhbdXSX2Y0GEcvrC.c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7qgB0T4miRgluR8aHx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bHqpooRTqW2LJ9lZVrV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4JgUVQIusvcg0WiEL3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uON3KhTFCp7sc5BzNr.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FC2hdGQBqUMlnO8JYr3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M4_j8wRsOXiTRKyZ75i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xzjS3OR6GQO8L1u1mf6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EaUF2wRo6Yc7NAXahVm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VTJ2viQhKKa.56c5krY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lMeJC7T6qGD0I4e19yu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bHqpooRTqW2LJ9lZVrV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8tHEgTSSCUYItFQY.y3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vjIiaYTgK.2kcl9Csd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4JgUVQIusvcg0WiEL3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0bhbdXSX2Y0GEcvrC.c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7qgB0T4miRgluR8aHx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Bz4pfOSNezrBGDB_lEj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uON3KhTFCp7sc5BzNr.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FC2hdGQBqUMlnO8JYr3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Sl0DQcR_qkFn5p3J9Vj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M4_j8wRsOXiTRKyZ75i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Rfil1VQXahYkEZswMvf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xzjS3OR6GQO8L1u1mf6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f5OK6LSxaKBgMlDaO8Z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EaUF2wRo6Yc7NAXahVm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LCvlw_QVefwDnBd9c48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lMeJC7T6qGD0I4e19yu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8tHEgTSSCUYItFQY.y3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vjIiaYTgK.2kcl9CsdO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7qgB0T4miRgluR8aHx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0bhbdXSX2Y0GEcvrC.c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uON3KhTFCp7sc5BzNr.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bHqpooRTqW2LJ9lZVrVg"/>
</p:tagLst>
</file>

<file path=ppt/theme/theme1.xml><?xml version="1.0" encoding="utf-8"?>
<a:theme xmlns:a="http://schemas.openxmlformats.org/drawingml/2006/main" name="Office-teema">
  <a:themeElements>
    <a:clrScheme name="Mukautettu 4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9_EN.potx" id="{69F26776-FB86-42CC-B9C7-5788F312165E}" vid="{BF5F540A-8380-403A-957D-586CCE703F1D}"/>
    </a:ext>
  </a:extLst>
</a:theme>
</file>

<file path=ppt/theme/theme2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Aalto_BIZ_169_EN</Template>
  <TotalTime>725</TotalTime>
  <Words>1003</Words>
  <Application>Microsoft Macintosh PowerPoint</Application>
  <PresentationFormat>On-screen Show (16:9)</PresentationFormat>
  <Paragraphs>257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</vt:lpstr>
      <vt:lpstr>Calibri</vt:lpstr>
      <vt:lpstr>Courier New</vt:lpstr>
      <vt:lpstr>Georgia</vt:lpstr>
      <vt:lpstr>Lucida Grande</vt:lpstr>
      <vt:lpstr>Office-teema</vt:lpstr>
      <vt:lpstr>Aalto University</vt:lpstr>
      <vt:lpstr>think-cell Slide</vt:lpstr>
      <vt:lpstr>Education funding in universities</vt:lpstr>
      <vt:lpstr>3 year average  delay in impact</vt:lpstr>
      <vt:lpstr>PowerPoint Presentation</vt:lpstr>
      <vt:lpstr>PowerPoint Presentation</vt:lpstr>
      <vt:lpstr>PowerPoint Presentation</vt:lpstr>
      <vt:lpstr>Multipliers</vt:lpstr>
      <vt:lpstr>PowerPoint Presentation</vt:lpstr>
      <vt:lpstr>Feedback</vt:lpstr>
      <vt:lpstr>PowerPoint Presentation</vt:lpstr>
      <vt:lpstr>JuFo points</vt:lpstr>
      <vt:lpstr>PowerPoint Presentation</vt:lpstr>
      <vt:lpstr>Impact of new funding model</vt:lpstr>
      <vt:lpstr>yImpact split by category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funding in universities</dc:title>
  <dc:creator>Välimäki Jussi</dc:creator>
  <cp:lastModifiedBy>Microsoft Office User</cp:lastModifiedBy>
  <cp:revision>11</cp:revision>
  <dcterms:created xsi:type="dcterms:W3CDTF">2019-05-22T19:32:19Z</dcterms:created>
  <dcterms:modified xsi:type="dcterms:W3CDTF">2019-05-25T09:48:34Z</dcterms:modified>
</cp:coreProperties>
</file>