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9" r:id="rId1"/>
  </p:sldMasterIdLst>
  <p:notesMasterIdLst>
    <p:notesMasterId r:id="rId31"/>
  </p:notesMasterIdLst>
  <p:sldIdLst>
    <p:sldId id="256" r:id="rId2"/>
    <p:sldId id="307" r:id="rId3"/>
    <p:sldId id="277" r:id="rId4"/>
    <p:sldId id="315" r:id="rId5"/>
    <p:sldId id="292" r:id="rId6"/>
    <p:sldId id="300" r:id="rId7"/>
    <p:sldId id="322" r:id="rId8"/>
    <p:sldId id="282" r:id="rId9"/>
    <p:sldId id="290" r:id="rId10"/>
    <p:sldId id="299" r:id="rId11"/>
    <p:sldId id="280" r:id="rId12"/>
    <p:sldId id="286" r:id="rId13"/>
    <p:sldId id="287" r:id="rId14"/>
    <p:sldId id="288" r:id="rId15"/>
    <p:sldId id="323" r:id="rId16"/>
    <p:sldId id="289" r:id="rId17"/>
    <p:sldId id="283" r:id="rId18"/>
    <p:sldId id="316" r:id="rId19"/>
    <p:sldId id="285" r:id="rId20"/>
    <p:sldId id="308" r:id="rId21"/>
    <p:sldId id="309" r:id="rId22"/>
    <p:sldId id="318" r:id="rId23"/>
    <p:sldId id="310" r:id="rId24"/>
    <p:sldId id="321" r:id="rId25"/>
    <p:sldId id="324" r:id="rId26"/>
    <p:sldId id="317" r:id="rId27"/>
    <p:sldId id="319" r:id="rId28"/>
    <p:sldId id="312" r:id="rId29"/>
    <p:sldId id="320" r:id="rId3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6" d="100"/>
          <a:sy n="106" d="100"/>
        </p:scale>
        <p:origin x="732" y="96"/>
      </p:cViewPr>
      <p:guideLst/>
    </p:cSldViewPr>
  </p:slideViewPr>
  <p:notesTextViewPr>
    <p:cViewPr>
      <p:scale>
        <a:sx n="1" d="1"/>
        <a:sy n="1" d="1"/>
      </p:scale>
      <p:origin x="0" y="0"/>
    </p:cViewPr>
  </p:notesTextViewPr>
  <p:sorterViewPr>
    <p:cViewPr varScale="1">
      <p:scale>
        <a:sx n="100" d="100"/>
        <a:sy n="100" d="100"/>
      </p:scale>
      <p:origin x="0" y="-23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hyperlink" Target="https://www.edilex.fi/lainsaadanto/20120747" TargetMode="External"/><Relationship Id="rId2" Type="http://schemas.openxmlformats.org/officeDocument/2006/relationships/hyperlink" Target="https://eur-lex.europa.eu/legal-content/FI/TXT/?uri=celex%3A32014R0600" TargetMode="External"/><Relationship Id="rId1" Type="http://schemas.openxmlformats.org/officeDocument/2006/relationships/hyperlink" Target="https://eur-lex.europa.eu/legal-content/FI/TXT/?uri=celex%3A32014L0065" TargetMode="External"/><Relationship Id="rId5" Type="http://schemas.openxmlformats.org/officeDocument/2006/relationships/hyperlink" Target="https://www.finanssivalvonta.fi/globalassets/fi/saantely/maarayskokoelma/2018/07_2018/2018_07.m2.pdf" TargetMode="External"/><Relationship Id="rId4" Type="http://schemas.openxmlformats.org/officeDocument/2006/relationships/hyperlink" Target="https://www.edilex.fi/lainsaadanto/20171070" TargetMode="External"/></Relationships>
</file>

<file path=ppt/diagrams/_rels/data2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1.xml.rels><?xml version="1.0" encoding="UTF-8" standalone="yes"?>
<Relationships xmlns="http://schemas.openxmlformats.org/package/2006/relationships"><Relationship Id="rId3" Type="http://schemas.openxmlformats.org/officeDocument/2006/relationships/hyperlink" Target="https://www.edilex.fi/lainsaadanto/20120747" TargetMode="External"/><Relationship Id="rId2" Type="http://schemas.openxmlformats.org/officeDocument/2006/relationships/hyperlink" Target="https://eur-lex.europa.eu/legal-content/FI/TXT/?uri=celex%3A32014R0600" TargetMode="External"/><Relationship Id="rId1" Type="http://schemas.openxmlformats.org/officeDocument/2006/relationships/hyperlink" Target="https://eur-lex.europa.eu/legal-content/FI/TXT/?uri=celex%3A32014L0065" TargetMode="External"/><Relationship Id="rId5" Type="http://schemas.openxmlformats.org/officeDocument/2006/relationships/hyperlink" Target="https://www.finanssivalvonta.fi/globalassets/fi/saantely/maarayskokoelma/2018/07_2018/2018_07.m2.pdf" TargetMode="External"/><Relationship Id="rId4" Type="http://schemas.openxmlformats.org/officeDocument/2006/relationships/hyperlink" Target="https://www.edilex.fi/lainsaadanto/20171070" TargetMode="External"/></Relationships>
</file>

<file path=ppt/diagrams/_rels/drawing2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FD3354-38CD-45CA-B96C-1690078B93EF}"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fi-FI"/>
        </a:p>
      </dgm:t>
    </dgm:pt>
    <dgm:pt modelId="{7269A2AE-C687-4666-9983-37BB20B7E5B9}">
      <dgm:prSet/>
      <dgm:spPr/>
      <dgm:t>
        <a:bodyPr/>
        <a:lstStyle/>
        <a:p>
          <a:r>
            <a:rPr lang="en-US" b="1" i="0" baseline="0" dirty="0"/>
            <a:t>DIRECTIVE 2014/65/EU OF THE EUROPEAN PARLIAMENT AND OF THE COUNCIL on markets in financial instruments (</a:t>
          </a:r>
          <a:r>
            <a:rPr lang="fi-FI" b="1" i="0" baseline="0" dirty="0"/>
            <a:t> </a:t>
          </a:r>
          <a:r>
            <a:rPr lang="fi-FI" b="1" i="0" baseline="0" dirty="0">
              <a:hlinkClick xmlns:r="http://schemas.openxmlformats.org/officeDocument/2006/relationships" r:id="rId1"/>
            </a:rPr>
            <a:t>https://eur-lex.europa.eu/legal-content/FI/TXT/?uri=celex%3A32014L0065</a:t>
          </a:r>
          <a:r>
            <a:rPr lang="fi-FI" b="1" i="0" baseline="0" dirty="0"/>
            <a:t>; (</a:t>
          </a:r>
          <a:r>
            <a:rPr lang="fi-FI" b="1" i="0" baseline="0" dirty="0" err="1">
              <a:solidFill>
                <a:srgbClr val="FF0000"/>
              </a:solidFill>
            </a:rPr>
            <a:t>MiFID</a:t>
          </a:r>
          <a:r>
            <a:rPr lang="fi-FI" b="1" i="0" baseline="0" dirty="0">
              <a:solidFill>
                <a:srgbClr val="FF0000"/>
              </a:solidFill>
            </a:rPr>
            <a:t> II</a:t>
          </a:r>
          <a:r>
            <a:rPr lang="fi-FI" b="1" i="0" baseline="0" dirty="0"/>
            <a:t>) </a:t>
          </a:r>
          <a:endParaRPr lang="fi-FI" dirty="0"/>
        </a:p>
      </dgm:t>
    </dgm:pt>
    <dgm:pt modelId="{E836C7DC-A905-4F27-9A62-637717984103}" type="parTrans" cxnId="{76995A04-58C3-432D-985F-2CE67E56C417}">
      <dgm:prSet/>
      <dgm:spPr/>
      <dgm:t>
        <a:bodyPr/>
        <a:lstStyle/>
        <a:p>
          <a:endParaRPr lang="fi-FI"/>
        </a:p>
      </dgm:t>
    </dgm:pt>
    <dgm:pt modelId="{8C29D866-AF64-4DF1-841F-39DE532196D7}" type="sibTrans" cxnId="{76995A04-58C3-432D-985F-2CE67E56C417}">
      <dgm:prSet/>
      <dgm:spPr/>
      <dgm:t>
        <a:bodyPr/>
        <a:lstStyle/>
        <a:p>
          <a:endParaRPr lang="fi-FI"/>
        </a:p>
      </dgm:t>
    </dgm:pt>
    <dgm:pt modelId="{31F6B2C8-CE3D-44EB-843F-3FD8C8F7D24C}">
      <dgm:prSet/>
      <dgm:spPr/>
      <dgm:t>
        <a:bodyPr/>
        <a:lstStyle/>
        <a:p>
          <a:r>
            <a:rPr lang="en-US" b="1" i="0" baseline="0" dirty="0"/>
            <a:t>REGULATION (EU) No 600/2014 OF THE EUROPEAN PARLIAMENT AND OF THE COUNCIL on markets in financial instruments</a:t>
          </a:r>
          <a:r>
            <a:rPr lang="fi-FI" b="1" i="0" baseline="0" dirty="0"/>
            <a:t>: </a:t>
          </a:r>
          <a:r>
            <a:rPr lang="fi-FI" b="1" i="0" baseline="0" dirty="0">
              <a:hlinkClick xmlns:r="http://schemas.openxmlformats.org/officeDocument/2006/relationships" r:id="rId2"/>
            </a:rPr>
            <a:t>https://eur-lex.europa.eu/legal-content/FI/TXT/?uri=celex%3A32014R0600</a:t>
          </a:r>
          <a:r>
            <a:rPr lang="fi-FI" b="1" i="0" baseline="0" dirty="0"/>
            <a:t> (</a:t>
          </a:r>
          <a:r>
            <a:rPr lang="fi-FI" b="1" i="0" baseline="0" dirty="0" err="1">
              <a:solidFill>
                <a:srgbClr val="FF0000"/>
              </a:solidFill>
            </a:rPr>
            <a:t>MiFIR</a:t>
          </a:r>
          <a:r>
            <a:rPr lang="fi-FI" b="1" i="0" baseline="0" dirty="0"/>
            <a:t>) </a:t>
          </a:r>
          <a:endParaRPr lang="fi-FI" dirty="0"/>
        </a:p>
      </dgm:t>
    </dgm:pt>
    <dgm:pt modelId="{33158AAA-F2D4-47AA-8E4A-9B943F603317}" type="parTrans" cxnId="{A9F433F5-6F12-4EB5-A1FD-ABEB834284A0}">
      <dgm:prSet/>
      <dgm:spPr/>
      <dgm:t>
        <a:bodyPr/>
        <a:lstStyle/>
        <a:p>
          <a:endParaRPr lang="fi-FI"/>
        </a:p>
      </dgm:t>
    </dgm:pt>
    <dgm:pt modelId="{9CB001C0-C1BD-4B6D-9358-F8F6690818AC}" type="sibTrans" cxnId="{A9F433F5-6F12-4EB5-A1FD-ABEB834284A0}">
      <dgm:prSet/>
      <dgm:spPr/>
      <dgm:t>
        <a:bodyPr/>
        <a:lstStyle/>
        <a:p>
          <a:endParaRPr lang="fi-FI"/>
        </a:p>
      </dgm:t>
    </dgm:pt>
    <dgm:pt modelId="{4266085D-50F1-40BA-9D9B-5220116D8922}">
      <dgm:prSet/>
      <dgm:spPr/>
      <dgm:t>
        <a:bodyPr/>
        <a:lstStyle/>
        <a:p>
          <a:r>
            <a:rPr lang="fi-FI" b="1" dirty="0">
              <a:solidFill>
                <a:srgbClr val="FF0000"/>
              </a:solidFill>
            </a:rPr>
            <a:t>Sijoituspalvelulaki (</a:t>
          </a:r>
          <a:r>
            <a:rPr lang="fi-FI" b="1" i="0" baseline="0" dirty="0">
              <a:solidFill>
                <a:srgbClr val="FF0000"/>
              </a:solidFill>
            </a:rPr>
            <a:t>Act on </a:t>
          </a:r>
          <a:r>
            <a:rPr lang="fi-FI" b="1" i="0" baseline="0" dirty="0" err="1">
              <a:solidFill>
                <a:srgbClr val="FF0000"/>
              </a:solidFill>
            </a:rPr>
            <a:t>investment</a:t>
          </a:r>
          <a:r>
            <a:rPr lang="fi-FI" b="1" i="0" baseline="0" dirty="0">
              <a:solidFill>
                <a:srgbClr val="FF0000"/>
              </a:solidFill>
            </a:rPr>
            <a:t> </a:t>
          </a:r>
          <a:r>
            <a:rPr lang="fi-FI" b="1" i="0" baseline="0" dirty="0" err="1">
              <a:solidFill>
                <a:srgbClr val="FF0000"/>
              </a:solidFill>
            </a:rPr>
            <a:t>services</a:t>
          </a:r>
          <a:r>
            <a:rPr lang="fi-FI" b="1" i="0" baseline="0" dirty="0">
              <a:solidFill>
                <a:srgbClr val="FF0000"/>
              </a:solidFill>
            </a:rPr>
            <a:t>)</a:t>
          </a:r>
          <a:r>
            <a:rPr lang="fi-FI" b="1" dirty="0"/>
            <a:t> 14.12.2012/747 </a:t>
          </a:r>
          <a:r>
            <a:rPr lang="fi-FI" b="1" dirty="0">
              <a:hlinkClick xmlns:r="http://schemas.openxmlformats.org/officeDocument/2006/relationships" r:id="rId3"/>
            </a:rPr>
            <a:t>https://www.edilex.fi/lainsaadanto/20120747</a:t>
          </a:r>
          <a:r>
            <a:rPr lang="fi-FI" b="1" dirty="0"/>
            <a:t> </a:t>
          </a:r>
          <a:endParaRPr lang="fi-FI" dirty="0"/>
        </a:p>
      </dgm:t>
    </dgm:pt>
    <dgm:pt modelId="{F6D035B4-4B90-497E-9278-3F14498E2749}" type="parTrans" cxnId="{542A85DD-1A79-4999-AF40-DD909847FFC7}">
      <dgm:prSet/>
      <dgm:spPr/>
      <dgm:t>
        <a:bodyPr/>
        <a:lstStyle/>
        <a:p>
          <a:endParaRPr lang="fi-FI"/>
        </a:p>
      </dgm:t>
    </dgm:pt>
    <dgm:pt modelId="{1F11A8C4-3DA0-471D-9D10-6D5E530D44EA}" type="sibTrans" cxnId="{542A85DD-1A79-4999-AF40-DD909847FFC7}">
      <dgm:prSet/>
      <dgm:spPr/>
      <dgm:t>
        <a:bodyPr/>
        <a:lstStyle/>
        <a:p>
          <a:endParaRPr lang="fi-FI"/>
        </a:p>
      </dgm:t>
    </dgm:pt>
    <dgm:pt modelId="{45DF555D-6749-42C6-8178-F12C1F9097E5}">
      <dgm:prSet/>
      <dgm:spPr/>
      <dgm:t>
        <a:bodyPr/>
        <a:lstStyle/>
        <a:p>
          <a:r>
            <a:rPr lang="fi-FI" b="1" dirty="0">
              <a:solidFill>
                <a:srgbClr val="FF0000"/>
              </a:solidFill>
            </a:rPr>
            <a:t>Laki kaupankäynnistä rahoitusvälineillä (</a:t>
          </a:r>
          <a:r>
            <a:rPr lang="fi-FI" b="1" i="0" baseline="0" dirty="0">
              <a:solidFill>
                <a:srgbClr val="FF0000"/>
              </a:solidFill>
            </a:rPr>
            <a:t>Act on </a:t>
          </a:r>
          <a:r>
            <a:rPr lang="fi-FI" b="1" i="0" baseline="0" dirty="0" err="1">
              <a:solidFill>
                <a:srgbClr val="FF0000"/>
              </a:solidFill>
            </a:rPr>
            <a:t>trading</a:t>
          </a:r>
          <a:r>
            <a:rPr lang="fi-FI" b="1" i="0" baseline="0" dirty="0">
              <a:solidFill>
                <a:srgbClr val="FF0000"/>
              </a:solidFill>
            </a:rPr>
            <a:t> in </a:t>
          </a:r>
          <a:r>
            <a:rPr lang="fi-FI" b="1" i="0" baseline="0" dirty="0" err="1">
              <a:solidFill>
                <a:srgbClr val="FF0000"/>
              </a:solidFill>
            </a:rPr>
            <a:t>financial</a:t>
          </a:r>
          <a:r>
            <a:rPr lang="fi-FI" b="1" i="0" baseline="0" dirty="0">
              <a:solidFill>
                <a:srgbClr val="FF0000"/>
              </a:solidFill>
            </a:rPr>
            <a:t> </a:t>
          </a:r>
          <a:r>
            <a:rPr lang="fi-FI" b="1" i="0" baseline="0" dirty="0" err="1">
              <a:solidFill>
                <a:srgbClr val="FF0000"/>
              </a:solidFill>
            </a:rPr>
            <a:t>instruments</a:t>
          </a:r>
          <a:r>
            <a:rPr lang="fi-FI" b="1" i="0" baseline="0" dirty="0">
              <a:solidFill>
                <a:srgbClr val="FF0000"/>
              </a:solidFill>
            </a:rPr>
            <a:t>)</a:t>
          </a:r>
          <a:r>
            <a:rPr lang="fi-FI" b="1" dirty="0">
              <a:solidFill>
                <a:srgbClr val="FF0000"/>
              </a:solidFill>
            </a:rPr>
            <a:t> </a:t>
          </a:r>
          <a:r>
            <a:rPr lang="fi-FI" b="1" dirty="0"/>
            <a:t>28.12.2017/1070 </a:t>
          </a:r>
          <a:r>
            <a:rPr lang="fi-FI" b="1" dirty="0">
              <a:hlinkClick xmlns:r="http://schemas.openxmlformats.org/officeDocument/2006/relationships" r:id="rId4"/>
            </a:rPr>
            <a:t>https://www.edilex.fi/lainsaadanto/20171070</a:t>
          </a:r>
          <a:r>
            <a:rPr lang="fi-FI" b="1" dirty="0"/>
            <a:t> </a:t>
          </a:r>
          <a:endParaRPr lang="fi-FI" dirty="0"/>
        </a:p>
      </dgm:t>
    </dgm:pt>
    <dgm:pt modelId="{7B5A1431-4821-4F99-B987-2FD114814DDF}" type="parTrans" cxnId="{9A4D5039-9F80-4472-8B64-996E5F04DCD1}">
      <dgm:prSet/>
      <dgm:spPr/>
      <dgm:t>
        <a:bodyPr/>
        <a:lstStyle/>
        <a:p>
          <a:endParaRPr lang="fi-FI"/>
        </a:p>
      </dgm:t>
    </dgm:pt>
    <dgm:pt modelId="{D26147CD-5DFF-469E-94B7-583ACCB78868}" type="sibTrans" cxnId="{9A4D5039-9F80-4472-8B64-996E5F04DCD1}">
      <dgm:prSet/>
      <dgm:spPr/>
      <dgm:t>
        <a:bodyPr/>
        <a:lstStyle/>
        <a:p>
          <a:endParaRPr lang="fi-FI"/>
        </a:p>
      </dgm:t>
    </dgm:pt>
    <dgm:pt modelId="{54D47664-05E8-46AA-ADE7-B91D6FC5AC52}">
      <dgm:prSet/>
      <dgm:spPr/>
      <dgm:t>
        <a:bodyPr/>
        <a:lstStyle/>
        <a:p>
          <a:r>
            <a:rPr lang="fi-FI" b="1" dirty="0"/>
            <a:t>Määräykset ja ohjeet 7/2018 </a:t>
          </a:r>
          <a:r>
            <a:rPr lang="fi-FI" b="1" dirty="0" err="1"/>
            <a:t>Dnro</a:t>
          </a:r>
          <a:r>
            <a:rPr lang="fi-FI" b="1" dirty="0"/>
            <a:t> FIVA 1/01.00/2018 Sijoituspalvelujen toiminnan järjestäminen ja menettelytavat  </a:t>
          </a:r>
          <a:r>
            <a:rPr lang="fi-FI" b="1" dirty="0">
              <a:hlinkClick xmlns:r="http://schemas.openxmlformats.org/officeDocument/2006/relationships" r:id="rId5"/>
            </a:rPr>
            <a:t>https://www.finanssivalvonta.fi/globalassets/fi/saantely/maarayskokoelma/2018/07_2018/2018_07.m2.pdf</a:t>
          </a:r>
          <a:r>
            <a:rPr lang="fi-FI" b="1" dirty="0"/>
            <a:t> (</a:t>
          </a:r>
          <a:r>
            <a:rPr lang="fi-FI" b="1" dirty="0" err="1"/>
            <a:t>only</a:t>
          </a:r>
          <a:r>
            <a:rPr lang="fi-FI" b="1" dirty="0"/>
            <a:t> in </a:t>
          </a:r>
          <a:r>
            <a:rPr lang="fi-FI" b="1" dirty="0" err="1"/>
            <a:t>Finnish</a:t>
          </a:r>
          <a:r>
            <a:rPr lang="fi-FI" b="1" dirty="0"/>
            <a:t>) </a:t>
          </a:r>
          <a:endParaRPr lang="fi-FI" dirty="0"/>
        </a:p>
      </dgm:t>
    </dgm:pt>
    <dgm:pt modelId="{80C59B23-5A92-482E-AE13-4B0635D33DC3}" type="parTrans" cxnId="{46513A60-4368-497D-9100-661AB4DD418E}">
      <dgm:prSet/>
      <dgm:spPr/>
      <dgm:t>
        <a:bodyPr/>
        <a:lstStyle/>
        <a:p>
          <a:endParaRPr lang="fi-FI"/>
        </a:p>
      </dgm:t>
    </dgm:pt>
    <dgm:pt modelId="{F84B43A7-FCE9-4F01-8CA1-3EA5250FFF02}" type="sibTrans" cxnId="{46513A60-4368-497D-9100-661AB4DD418E}">
      <dgm:prSet/>
      <dgm:spPr/>
      <dgm:t>
        <a:bodyPr/>
        <a:lstStyle/>
        <a:p>
          <a:endParaRPr lang="fi-FI"/>
        </a:p>
      </dgm:t>
    </dgm:pt>
    <dgm:pt modelId="{35CEEA9A-4CC4-4834-976D-B6B13170CAD0}" type="pres">
      <dgm:prSet presAssocID="{84FD3354-38CD-45CA-B96C-1690078B93EF}" presName="linear" presStyleCnt="0">
        <dgm:presLayoutVars>
          <dgm:animLvl val="lvl"/>
          <dgm:resizeHandles val="exact"/>
        </dgm:presLayoutVars>
      </dgm:prSet>
      <dgm:spPr/>
    </dgm:pt>
    <dgm:pt modelId="{9466C91B-E524-4C00-807B-6225D4F3FB24}" type="pres">
      <dgm:prSet presAssocID="{7269A2AE-C687-4666-9983-37BB20B7E5B9}" presName="parentText" presStyleLbl="node1" presStyleIdx="0" presStyleCnt="5">
        <dgm:presLayoutVars>
          <dgm:chMax val="0"/>
          <dgm:bulletEnabled val="1"/>
        </dgm:presLayoutVars>
      </dgm:prSet>
      <dgm:spPr/>
    </dgm:pt>
    <dgm:pt modelId="{C5E949A4-0D79-4C24-92F4-8B7F4C93E96F}" type="pres">
      <dgm:prSet presAssocID="{8C29D866-AF64-4DF1-841F-39DE532196D7}" presName="spacer" presStyleCnt="0"/>
      <dgm:spPr/>
    </dgm:pt>
    <dgm:pt modelId="{6C85CBAE-FDFD-414C-B039-0A41B49B12C5}" type="pres">
      <dgm:prSet presAssocID="{31F6B2C8-CE3D-44EB-843F-3FD8C8F7D24C}" presName="parentText" presStyleLbl="node1" presStyleIdx="1" presStyleCnt="5">
        <dgm:presLayoutVars>
          <dgm:chMax val="0"/>
          <dgm:bulletEnabled val="1"/>
        </dgm:presLayoutVars>
      </dgm:prSet>
      <dgm:spPr/>
    </dgm:pt>
    <dgm:pt modelId="{3C2E489D-58DC-4ABD-A9C6-4599C5D59636}" type="pres">
      <dgm:prSet presAssocID="{9CB001C0-C1BD-4B6D-9358-F8F6690818AC}" presName="spacer" presStyleCnt="0"/>
      <dgm:spPr/>
    </dgm:pt>
    <dgm:pt modelId="{5ED11E0C-E057-4E94-95B5-64C9D0153393}" type="pres">
      <dgm:prSet presAssocID="{4266085D-50F1-40BA-9D9B-5220116D8922}" presName="parentText" presStyleLbl="node1" presStyleIdx="2" presStyleCnt="5">
        <dgm:presLayoutVars>
          <dgm:chMax val="0"/>
          <dgm:bulletEnabled val="1"/>
        </dgm:presLayoutVars>
      </dgm:prSet>
      <dgm:spPr/>
    </dgm:pt>
    <dgm:pt modelId="{9BBC68FE-1439-4885-A7C6-FA8A89074E0A}" type="pres">
      <dgm:prSet presAssocID="{1F11A8C4-3DA0-471D-9D10-6D5E530D44EA}" presName="spacer" presStyleCnt="0"/>
      <dgm:spPr/>
    </dgm:pt>
    <dgm:pt modelId="{06B8C05F-C417-4EC9-AF84-83936B2FAC69}" type="pres">
      <dgm:prSet presAssocID="{45DF555D-6749-42C6-8178-F12C1F9097E5}" presName="parentText" presStyleLbl="node1" presStyleIdx="3" presStyleCnt="5">
        <dgm:presLayoutVars>
          <dgm:chMax val="0"/>
          <dgm:bulletEnabled val="1"/>
        </dgm:presLayoutVars>
      </dgm:prSet>
      <dgm:spPr/>
    </dgm:pt>
    <dgm:pt modelId="{33C91D16-56C6-4F8B-AC61-77224E8F523D}" type="pres">
      <dgm:prSet presAssocID="{D26147CD-5DFF-469E-94B7-583ACCB78868}" presName="spacer" presStyleCnt="0"/>
      <dgm:spPr/>
    </dgm:pt>
    <dgm:pt modelId="{4B9A28F7-3CEC-4F13-BA6E-14E1736AC3ED}" type="pres">
      <dgm:prSet presAssocID="{54D47664-05E8-46AA-ADE7-B91D6FC5AC52}" presName="parentText" presStyleLbl="node1" presStyleIdx="4" presStyleCnt="5">
        <dgm:presLayoutVars>
          <dgm:chMax val="0"/>
          <dgm:bulletEnabled val="1"/>
        </dgm:presLayoutVars>
      </dgm:prSet>
      <dgm:spPr/>
    </dgm:pt>
  </dgm:ptLst>
  <dgm:cxnLst>
    <dgm:cxn modelId="{76995A04-58C3-432D-985F-2CE67E56C417}" srcId="{84FD3354-38CD-45CA-B96C-1690078B93EF}" destId="{7269A2AE-C687-4666-9983-37BB20B7E5B9}" srcOrd="0" destOrd="0" parTransId="{E836C7DC-A905-4F27-9A62-637717984103}" sibTransId="{8C29D866-AF64-4DF1-841F-39DE532196D7}"/>
    <dgm:cxn modelId="{5A550136-C1DF-41D6-BBFB-A7F3837E6291}" type="presOf" srcId="{7269A2AE-C687-4666-9983-37BB20B7E5B9}" destId="{9466C91B-E524-4C00-807B-6225D4F3FB24}" srcOrd="0" destOrd="0" presId="urn:microsoft.com/office/officeart/2005/8/layout/vList2"/>
    <dgm:cxn modelId="{F004DE38-9D3C-47F6-9C40-50BB370D46AB}" type="presOf" srcId="{4266085D-50F1-40BA-9D9B-5220116D8922}" destId="{5ED11E0C-E057-4E94-95B5-64C9D0153393}" srcOrd="0" destOrd="0" presId="urn:microsoft.com/office/officeart/2005/8/layout/vList2"/>
    <dgm:cxn modelId="{9A4D5039-9F80-4472-8B64-996E5F04DCD1}" srcId="{84FD3354-38CD-45CA-B96C-1690078B93EF}" destId="{45DF555D-6749-42C6-8178-F12C1F9097E5}" srcOrd="3" destOrd="0" parTransId="{7B5A1431-4821-4F99-B987-2FD114814DDF}" sibTransId="{D26147CD-5DFF-469E-94B7-583ACCB78868}"/>
    <dgm:cxn modelId="{46513A60-4368-497D-9100-661AB4DD418E}" srcId="{84FD3354-38CD-45CA-B96C-1690078B93EF}" destId="{54D47664-05E8-46AA-ADE7-B91D6FC5AC52}" srcOrd="4" destOrd="0" parTransId="{80C59B23-5A92-482E-AE13-4B0635D33DC3}" sibTransId="{F84B43A7-FCE9-4F01-8CA1-3EA5250FFF02}"/>
    <dgm:cxn modelId="{BE545969-E1DA-4610-9DD6-DB10C5F832AD}" type="presOf" srcId="{31F6B2C8-CE3D-44EB-843F-3FD8C8F7D24C}" destId="{6C85CBAE-FDFD-414C-B039-0A41B49B12C5}" srcOrd="0" destOrd="0" presId="urn:microsoft.com/office/officeart/2005/8/layout/vList2"/>
    <dgm:cxn modelId="{F98C5A96-EC45-4E8C-91F5-23E976B14614}" type="presOf" srcId="{54D47664-05E8-46AA-ADE7-B91D6FC5AC52}" destId="{4B9A28F7-3CEC-4F13-BA6E-14E1736AC3ED}" srcOrd="0" destOrd="0" presId="urn:microsoft.com/office/officeart/2005/8/layout/vList2"/>
    <dgm:cxn modelId="{644857A3-F463-4CAA-AE1A-2593E67E1D53}" type="presOf" srcId="{45DF555D-6749-42C6-8178-F12C1F9097E5}" destId="{06B8C05F-C417-4EC9-AF84-83936B2FAC69}" srcOrd="0" destOrd="0" presId="urn:microsoft.com/office/officeart/2005/8/layout/vList2"/>
    <dgm:cxn modelId="{542A85DD-1A79-4999-AF40-DD909847FFC7}" srcId="{84FD3354-38CD-45CA-B96C-1690078B93EF}" destId="{4266085D-50F1-40BA-9D9B-5220116D8922}" srcOrd="2" destOrd="0" parTransId="{F6D035B4-4B90-497E-9278-3F14498E2749}" sibTransId="{1F11A8C4-3DA0-471D-9D10-6D5E530D44EA}"/>
    <dgm:cxn modelId="{A9F433F5-6F12-4EB5-A1FD-ABEB834284A0}" srcId="{84FD3354-38CD-45CA-B96C-1690078B93EF}" destId="{31F6B2C8-CE3D-44EB-843F-3FD8C8F7D24C}" srcOrd="1" destOrd="0" parTransId="{33158AAA-F2D4-47AA-8E4A-9B943F603317}" sibTransId="{9CB001C0-C1BD-4B6D-9358-F8F6690818AC}"/>
    <dgm:cxn modelId="{7DD4E2FF-9683-4698-AEC5-1A43D6382C28}" type="presOf" srcId="{84FD3354-38CD-45CA-B96C-1690078B93EF}" destId="{35CEEA9A-4CC4-4834-976D-B6B13170CAD0}" srcOrd="0" destOrd="0" presId="urn:microsoft.com/office/officeart/2005/8/layout/vList2"/>
    <dgm:cxn modelId="{0B1A6F83-61EB-450C-AA07-5AA1EDCF3826}" type="presParOf" srcId="{35CEEA9A-4CC4-4834-976D-B6B13170CAD0}" destId="{9466C91B-E524-4C00-807B-6225D4F3FB24}" srcOrd="0" destOrd="0" presId="urn:microsoft.com/office/officeart/2005/8/layout/vList2"/>
    <dgm:cxn modelId="{5E8D4D41-0417-4EF9-B596-CCD2A5A307A6}" type="presParOf" srcId="{35CEEA9A-4CC4-4834-976D-B6B13170CAD0}" destId="{C5E949A4-0D79-4C24-92F4-8B7F4C93E96F}" srcOrd="1" destOrd="0" presId="urn:microsoft.com/office/officeart/2005/8/layout/vList2"/>
    <dgm:cxn modelId="{813B83B5-A031-4F1C-8C73-8B8C071D86C3}" type="presParOf" srcId="{35CEEA9A-4CC4-4834-976D-B6B13170CAD0}" destId="{6C85CBAE-FDFD-414C-B039-0A41B49B12C5}" srcOrd="2" destOrd="0" presId="urn:microsoft.com/office/officeart/2005/8/layout/vList2"/>
    <dgm:cxn modelId="{F09F03D8-4859-4E4D-A1B8-FF7E641EC0FC}" type="presParOf" srcId="{35CEEA9A-4CC4-4834-976D-B6B13170CAD0}" destId="{3C2E489D-58DC-4ABD-A9C6-4599C5D59636}" srcOrd="3" destOrd="0" presId="urn:microsoft.com/office/officeart/2005/8/layout/vList2"/>
    <dgm:cxn modelId="{94CBAB70-335E-43F1-9A22-4597448C585B}" type="presParOf" srcId="{35CEEA9A-4CC4-4834-976D-B6B13170CAD0}" destId="{5ED11E0C-E057-4E94-95B5-64C9D0153393}" srcOrd="4" destOrd="0" presId="urn:microsoft.com/office/officeart/2005/8/layout/vList2"/>
    <dgm:cxn modelId="{8EC35799-AD5E-4E6A-AAC9-A37F7482C901}" type="presParOf" srcId="{35CEEA9A-4CC4-4834-976D-B6B13170CAD0}" destId="{9BBC68FE-1439-4885-A7C6-FA8A89074E0A}" srcOrd="5" destOrd="0" presId="urn:microsoft.com/office/officeart/2005/8/layout/vList2"/>
    <dgm:cxn modelId="{259BD222-309E-4325-B700-7C95B093625B}" type="presParOf" srcId="{35CEEA9A-4CC4-4834-976D-B6B13170CAD0}" destId="{06B8C05F-C417-4EC9-AF84-83936B2FAC69}" srcOrd="6" destOrd="0" presId="urn:microsoft.com/office/officeart/2005/8/layout/vList2"/>
    <dgm:cxn modelId="{238DF940-0382-4BB1-867E-C655A4C58F94}" type="presParOf" srcId="{35CEEA9A-4CC4-4834-976D-B6B13170CAD0}" destId="{33C91D16-56C6-4F8B-AC61-77224E8F523D}" srcOrd="7" destOrd="0" presId="urn:microsoft.com/office/officeart/2005/8/layout/vList2"/>
    <dgm:cxn modelId="{64B0C5B3-DDC7-4677-874D-9FFE749B550D}" type="presParOf" srcId="{35CEEA9A-4CC4-4834-976D-B6B13170CAD0}" destId="{4B9A28F7-3CEC-4F13-BA6E-14E1736AC3E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E51ECB8-0DF3-4642-83E3-D4BCBDD776EB}" type="doc">
      <dgm:prSet loTypeId="urn:microsoft.com/office/officeart/2005/8/layout/bProcess4" loCatId="process" qsTypeId="urn:microsoft.com/office/officeart/2005/8/quickstyle/simple1" qsCatId="simple" csTypeId="urn:microsoft.com/office/officeart/2005/8/colors/colorful5" csCatId="colorful"/>
      <dgm:spPr/>
      <dgm:t>
        <a:bodyPr/>
        <a:lstStyle/>
        <a:p>
          <a:endParaRPr lang="en-US"/>
        </a:p>
      </dgm:t>
    </dgm:pt>
    <dgm:pt modelId="{58CA78B2-BC84-4082-9CB0-CAADEFA5F81E}">
      <dgm:prSet/>
      <dgm:spPr/>
      <dgm:t>
        <a:bodyPr/>
        <a:lstStyle/>
        <a:p>
          <a:r>
            <a:rPr lang="en-US" b="1"/>
            <a:t>Incentives refer to monetary or non-monetary benefits paid or received by an investment firm to a party other than a client.</a:t>
          </a:r>
          <a:endParaRPr lang="en-US"/>
        </a:p>
      </dgm:t>
    </dgm:pt>
    <dgm:pt modelId="{14A200B6-779F-4466-B9C6-8EECA7743AB2}" type="parTrans" cxnId="{AC4E2A72-C748-469B-92AE-34CC99F5AF55}">
      <dgm:prSet/>
      <dgm:spPr/>
      <dgm:t>
        <a:bodyPr/>
        <a:lstStyle/>
        <a:p>
          <a:endParaRPr lang="en-US"/>
        </a:p>
      </dgm:t>
    </dgm:pt>
    <dgm:pt modelId="{A31E766D-2798-473B-A6F1-E63B33825789}" type="sibTrans" cxnId="{AC4E2A72-C748-469B-92AE-34CC99F5AF55}">
      <dgm:prSet/>
      <dgm:spPr/>
      <dgm:t>
        <a:bodyPr/>
        <a:lstStyle/>
        <a:p>
          <a:endParaRPr lang="en-US"/>
        </a:p>
      </dgm:t>
    </dgm:pt>
    <dgm:pt modelId="{DADC780A-B9C9-47D8-80CE-7ED621FEEBDA}">
      <dgm:prSet/>
      <dgm:spPr/>
      <dgm:t>
        <a:bodyPr/>
        <a:lstStyle/>
        <a:p>
          <a:r>
            <a:rPr lang="en-US"/>
            <a:t>For example, a refund of fees, ie the share of fees charged by another service provider, </a:t>
          </a:r>
        </a:p>
      </dgm:t>
    </dgm:pt>
    <dgm:pt modelId="{2B061F8A-FD43-4F1D-A1D3-EC312754F3AF}" type="parTrans" cxnId="{F0CB9ACF-3FBD-4A77-A279-F9BFB93276AF}">
      <dgm:prSet/>
      <dgm:spPr/>
      <dgm:t>
        <a:bodyPr/>
        <a:lstStyle/>
        <a:p>
          <a:endParaRPr lang="en-US"/>
        </a:p>
      </dgm:t>
    </dgm:pt>
    <dgm:pt modelId="{23F7381D-1B9A-4D1A-A476-C5BBB6491F6A}" type="sibTrans" cxnId="{F0CB9ACF-3FBD-4A77-A279-F9BFB93276AF}">
      <dgm:prSet/>
      <dgm:spPr/>
      <dgm:t>
        <a:bodyPr/>
        <a:lstStyle/>
        <a:p>
          <a:endParaRPr lang="en-US"/>
        </a:p>
      </dgm:t>
    </dgm:pt>
    <dgm:pt modelId="{A0D3CF18-64AF-4F11-841F-A7CBCBDC7044}">
      <dgm:prSet/>
      <dgm:spPr/>
      <dgm:t>
        <a:bodyPr/>
        <a:lstStyle/>
        <a:p>
          <a:r>
            <a:rPr lang="en-US"/>
            <a:t>for example, an investment firm engaged in investment advice may receive a refund from the fund management company to the funds managed by which the investment firm directs clients' funds;</a:t>
          </a:r>
        </a:p>
      </dgm:t>
    </dgm:pt>
    <dgm:pt modelId="{CBA857CF-603B-4B13-A8E0-0C70B588EA4B}" type="parTrans" cxnId="{5A8CDAEC-187F-48F7-9503-F452F8FBF40C}">
      <dgm:prSet/>
      <dgm:spPr/>
      <dgm:t>
        <a:bodyPr/>
        <a:lstStyle/>
        <a:p>
          <a:endParaRPr lang="en-US"/>
        </a:p>
      </dgm:t>
    </dgm:pt>
    <dgm:pt modelId="{694A9A3B-E433-410B-8CFC-D1AE1146EA38}" type="sibTrans" cxnId="{5A8CDAEC-187F-48F7-9503-F452F8FBF40C}">
      <dgm:prSet/>
      <dgm:spPr/>
      <dgm:t>
        <a:bodyPr/>
        <a:lstStyle/>
        <a:p>
          <a:endParaRPr lang="en-US"/>
        </a:p>
      </dgm:t>
    </dgm:pt>
    <dgm:pt modelId="{E4E91CA1-F6DB-4587-9F95-95D83C440B18}">
      <dgm:prSet/>
      <dgm:spPr/>
      <dgm:t>
        <a:bodyPr/>
        <a:lstStyle/>
        <a:p>
          <a:r>
            <a:rPr lang="en-US" b="1"/>
            <a:t>An investment adviser may have an incentive to recommend investments for which he receives fee returns, even if this may not be in the investor's best interests;</a:t>
          </a:r>
          <a:endParaRPr lang="en-US"/>
        </a:p>
      </dgm:t>
    </dgm:pt>
    <dgm:pt modelId="{59BCFDA5-058B-4611-AE3A-D563EEB0489A}" type="parTrans" cxnId="{3A14AD52-6556-413C-A5D3-C9A7709DC837}">
      <dgm:prSet/>
      <dgm:spPr/>
      <dgm:t>
        <a:bodyPr/>
        <a:lstStyle/>
        <a:p>
          <a:endParaRPr lang="en-US"/>
        </a:p>
      </dgm:t>
    </dgm:pt>
    <dgm:pt modelId="{556CE082-8922-4EC9-A988-80DE75F7679E}" type="sibTrans" cxnId="{3A14AD52-6556-413C-A5D3-C9A7709DC837}">
      <dgm:prSet/>
      <dgm:spPr/>
      <dgm:t>
        <a:bodyPr/>
        <a:lstStyle/>
        <a:p>
          <a:endParaRPr lang="en-US"/>
        </a:p>
      </dgm:t>
    </dgm:pt>
    <dgm:pt modelId="{CD527FD7-7699-4722-9943-8F246872EF47}">
      <dgm:prSet/>
      <dgm:spPr/>
      <dgm:t>
        <a:bodyPr/>
        <a:lstStyle/>
        <a:p>
          <a:r>
            <a:rPr lang="en-US" b="1"/>
            <a:t>Incentive regulation is the strictest in asset management and independent investment advice.</a:t>
          </a:r>
          <a:endParaRPr lang="en-US"/>
        </a:p>
      </dgm:t>
    </dgm:pt>
    <dgm:pt modelId="{9D8B3F10-0841-4F01-8D08-9047ACEFA617}" type="parTrans" cxnId="{0FAADC3B-4711-4E62-8129-199A06446BE2}">
      <dgm:prSet/>
      <dgm:spPr/>
      <dgm:t>
        <a:bodyPr/>
        <a:lstStyle/>
        <a:p>
          <a:endParaRPr lang="en-US"/>
        </a:p>
      </dgm:t>
    </dgm:pt>
    <dgm:pt modelId="{7BA4E8A2-A8F6-4FA7-9860-900F7B0DFE71}" type="sibTrans" cxnId="{0FAADC3B-4711-4E62-8129-199A06446BE2}">
      <dgm:prSet/>
      <dgm:spPr/>
      <dgm:t>
        <a:bodyPr/>
        <a:lstStyle/>
        <a:p>
          <a:endParaRPr lang="en-US"/>
        </a:p>
      </dgm:t>
    </dgm:pt>
    <dgm:pt modelId="{00F7735E-4CA4-4D65-90B2-A3F7B9DB7C6A}">
      <dgm:prSet/>
      <dgm:spPr/>
      <dgm:t>
        <a:bodyPr/>
        <a:lstStyle/>
        <a:p>
          <a:r>
            <a:rPr lang="en-US" b="1"/>
            <a:t>In other investment services, the investment firm may not, in principle, pay incentives to a third party or receive incentives from a third party in connection with an investment or ancillary service.</a:t>
          </a:r>
          <a:endParaRPr lang="en-US"/>
        </a:p>
      </dgm:t>
    </dgm:pt>
    <dgm:pt modelId="{9AEFD8D5-ABA1-4FB2-B7CE-CA8470A7D23A}" type="parTrans" cxnId="{CF42549C-5486-48D3-91E8-B07EBAF82A2E}">
      <dgm:prSet/>
      <dgm:spPr/>
      <dgm:t>
        <a:bodyPr/>
        <a:lstStyle/>
        <a:p>
          <a:endParaRPr lang="en-US"/>
        </a:p>
      </dgm:t>
    </dgm:pt>
    <dgm:pt modelId="{2F380FE8-05C7-4765-817D-BBA2C6FAEA19}" type="sibTrans" cxnId="{CF42549C-5486-48D3-91E8-B07EBAF82A2E}">
      <dgm:prSet/>
      <dgm:spPr/>
      <dgm:t>
        <a:bodyPr/>
        <a:lstStyle/>
        <a:p>
          <a:endParaRPr lang="en-US"/>
        </a:p>
      </dgm:t>
    </dgm:pt>
    <dgm:pt modelId="{D3FF8A61-3833-47D7-915F-9CB6FC826175}" type="pres">
      <dgm:prSet presAssocID="{CE51ECB8-0DF3-4642-83E3-D4BCBDD776EB}" presName="Name0" presStyleCnt="0">
        <dgm:presLayoutVars>
          <dgm:dir/>
          <dgm:resizeHandles/>
        </dgm:presLayoutVars>
      </dgm:prSet>
      <dgm:spPr/>
    </dgm:pt>
    <dgm:pt modelId="{02F6C821-55CC-49B9-8BE6-E6DE3D2C008C}" type="pres">
      <dgm:prSet presAssocID="{58CA78B2-BC84-4082-9CB0-CAADEFA5F81E}" presName="compNode" presStyleCnt="0"/>
      <dgm:spPr/>
    </dgm:pt>
    <dgm:pt modelId="{5C6D0E81-EDA7-472B-9E7D-2C40129D9F1C}" type="pres">
      <dgm:prSet presAssocID="{58CA78B2-BC84-4082-9CB0-CAADEFA5F81E}" presName="dummyConnPt" presStyleCnt="0"/>
      <dgm:spPr/>
    </dgm:pt>
    <dgm:pt modelId="{BB7D0C7C-AEA5-4711-99AA-25A967BF203E}" type="pres">
      <dgm:prSet presAssocID="{58CA78B2-BC84-4082-9CB0-CAADEFA5F81E}" presName="node" presStyleLbl="node1" presStyleIdx="0" presStyleCnt="4">
        <dgm:presLayoutVars>
          <dgm:bulletEnabled val="1"/>
        </dgm:presLayoutVars>
      </dgm:prSet>
      <dgm:spPr/>
    </dgm:pt>
    <dgm:pt modelId="{DD558BBE-7793-46DB-89F1-A6A8B4768872}" type="pres">
      <dgm:prSet presAssocID="{A31E766D-2798-473B-A6F1-E63B33825789}" presName="sibTrans" presStyleLbl="bgSibTrans2D1" presStyleIdx="0" presStyleCnt="3"/>
      <dgm:spPr/>
    </dgm:pt>
    <dgm:pt modelId="{8287ED19-681A-427F-8EFD-178ADB86EB13}" type="pres">
      <dgm:prSet presAssocID="{E4E91CA1-F6DB-4587-9F95-95D83C440B18}" presName="compNode" presStyleCnt="0"/>
      <dgm:spPr/>
    </dgm:pt>
    <dgm:pt modelId="{13DAA37E-D996-404E-A9C7-5706AEAC6FE2}" type="pres">
      <dgm:prSet presAssocID="{E4E91CA1-F6DB-4587-9F95-95D83C440B18}" presName="dummyConnPt" presStyleCnt="0"/>
      <dgm:spPr/>
    </dgm:pt>
    <dgm:pt modelId="{8BF27A23-66D2-47B4-8F37-29DEB8871B40}" type="pres">
      <dgm:prSet presAssocID="{E4E91CA1-F6DB-4587-9F95-95D83C440B18}" presName="node" presStyleLbl="node1" presStyleIdx="1" presStyleCnt="4">
        <dgm:presLayoutVars>
          <dgm:bulletEnabled val="1"/>
        </dgm:presLayoutVars>
      </dgm:prSet>
      <dgm:spPr/>
    </dgm:pt>
    <dgm:pt modelId="{72B5D359-6D65-4019-9654-D573CE36010C}" type="pres">
      <dgm:prSet presAssocID="{556CE082-8922-4EC9-A988-80DE75F7679E}" presName="sibTrans" presStyleLbl="bgSibTrans2D1" presStyleIdx="1" presStyleCnt="3"/>
      <dgm:spPr/>
    </dgm:pt>
    <dgm:pt modelId="{7A24453F-F831-41C6-8DA2-E4436017410C}" type="pres">
      <dgm:prSet presAssocID="{CD527FD7-7699-4722-9943-8F246872EF47}" presName="compNode" presStyleCnt="0"/>
      <dgm:spPr/>
    </dgm:pt>
    <dgm:pt modelId="{72F4F93C-FF8A-4851-B73E-7777AF50A906}" type="pres">
      <dgm:prSet presAssocID="{CD527FD7-7699-4722-9943-8F246872EF47}" presName="dummyConnPt" presStyleCnt="0"/>
      <dgm:spPr/>
    </dgm:pt>
    <dgm:pt modelId="{C3E26BFF-3B65-4916-A7FB-4D4354501A2F}" type="pres">
      <dgm:prSet presAssocID="{CD527FD7-7699-4722-9943-8F246872EF47}" presName="node" presStyleLbl="node1" presStyleIdx="2" presStyleCnt="4">
        <dgm:presLayoutVars>
          <dgm:bulletEnabled val="1"/>
        </dgm:presLayoutVars>
      </dgm:prSet>
      <dgm:spPr/>
    </dgm:pt>
    <dgm:pt modelId="{D34900C8-6545-48A1-9B4E-F7D98AC1FCEE}" type="pres">
      <dgm:prSet presAssocID="{7BA4E8A2-A8F6-4FA7-9860-900F7B0DFE71}" presName="sibTrans" presStyleLbl="bgSibTrans2D1" presStyleIdx="2" presStyleCnt="3"/>
      <dgm:spPr/>
    </dgm:pt>
    <dgm:pt modelId="{6DB1AD57-C0CA-4BBF-BA7E-1EBAB973230C}" type="pres">
      <dgm:prSet presAssocID="{00F7735E-4CA4-4D65-90B2-A3F7B9DB7C6A}" presName="compNode" presStyleCnt="0"/>
      <dgm:spPr/>
    </dgm:pt>
    <dgm:pt modelId="{375BEB63-2F9D-4617-9AAE-BEC8CF327FD0}" type="pres">
      <dgm:prSet presAssocID="{00F7735E-4CA4-4D65-90B2-A3F7B9DB7C6A}" presName="dummyConnPt" presStyleCnt="0"/>
      <dgm:spPr/>
    </dgm:pt>
    <dgm:pt modelId="{26530BFC-2476-400B-A005-4B6651030FA5}" type="pres">
      <dgm:prSet presAssocID="{00F7735E-4CA4-4D65-90B2-A3F7B9DB7C6A}" presName="node" presStyleLbl="node1" presStyleIdx="3" presStyleCnt="4">
        <dgm:presLayoutVars>
          <dgm:bulletEnabled val="1"/>
        </dgm:presLayoutVars>
      </dgm:prSet>
      <dgm:spPr/>
    </dgm:pt>
  </dgm:ptLst>
  <dgm:cxnLst>
    <dgm:cxn modelId="{07312F2D-E2D8-4D6D-A692-DD3EE78517E1}" type="presOf" srcId="{CD527FD7-7699-4722-9943-8F246872EF47}" destId="{C3E26BFF-3B65-4916-A7FB-4D4354501A2F}" srcOrd="0" destOrd="0" presId="urn:microsoft.com/office/officeart/2005/8/layout/bProcess4"/>
    <dgm:cxn modelId="{0FAADC3B-4711-4E62-8129-199A06446BE2}" srcId="{CE51ECB8-0DF3-4642-83E3-D4BCBDD776EB}" destId="{CD527FD7-7699-4722-9943-8F246872EF47}" srcOrd="2" destOrd="0" parTransId="{9D8B3F10-0841-4F01-8D08-9047ACEFA617}" sibTransId="{7BA4E8A2-A8F6-4FA7-9860-900F7B0DFE71}"/>
    <dgm:cxn modelId="{8A92785B-8E25-4F9E-A88B-CA47B45ECD55}" type="presOf" srcId="{DADC780A-B9C9-47D8-80CE-7ED621FEEBDA}" destId="{BB7D0C7C-AEA5-4711-99AA-25A967BF203E}" srcOrd="0" destOrd="1" presId="urn:microsoft.com/office/officeart/2005/8/layout/bProcess4"/>
    <dgm:cxn modelId="{EB10105F-09C7-4E65-B071-8D7D597B4273}" type="presOf" srcId="{00F7735E-4CA4-4D65-90B2-A3F7B9DB7C6A}" destId="{26530BFC-2476-400B-A005-4B6651030FA5}" srcOrd="0" destOrd="0" presId="urn:microsoft.com/office/officeart/2005/8/layout/bProcess4"/>
    <dgm:cxn modelId="{AC4E2A72-C748-469B-92AE-34CC99F5AF55}" srcId="{CE51ECB8-0DF3-4642-83E3-D4BCBDD776EB}" destId="{58CA78B2-BC84-4082-9CB0-CAADEFA5F81E}" srcOrd="0" destOrd="0" parTransId="{14A200B6-779F-4466-B9C6-8EECA7743AB2}" sibTransId="{A31E766D-2798-473B-A6F1-E63B33825789}"/>
    <dgm:cxn modelId="{3A14AD52-6556-413C-A5D3-C9A7709DC837}" srcId="{CE51ECB8-0DF3-4642-83E3-D4BCBDD776EB}" destId="{E4E91CA1-F6DB-4587-9F95-95D83C440B18}" srcOrd="1" destOrd="0" parTransId="{59BCFDA5-058B-4611-AE3A-D563EEB0489A}" sibTransId="{556CE082-8922-4EC9-A988-80DE75F7679E}"/>
    <dgm:cxn modelId="{3447C653-2AC6-4E06-856B-43A21F7CD74F}" type="presOf" srcId="{556CE082-8922-4EC9-A988-80DE75F7679E}" destId="{72B5D359-6D65-4019-9654-D573CE36010C}" srcOrd="0" destOrd="0" presId="urn:microsoft.com/office/officeart/2005/8/layout/bProcess4"/>
    <dgm:cxn modelId="{475D457E-AB4A-4A84-AB5D-E66CD07BCA1E}" type="presOf" srcId="{E4E91CA1-F6DB-4587-9F95-95D83C440B18}" destId="{8BF27A23-66D2-47B4-8F37-29DEB8871B40}" srcOrd="0" destOrd="0" presId="urn:microsoft.com/office/officeart/2005/8/layout/bProcess4"/>
    <dgm:cxn modelId="{E2EE1881-3684-4EA2-A4B2-73F9B6D9DB59}" type="presOf" srcId="{7BA4E8A2-A8F6-4FA7-9860-900F7B0DFE71}" destId="{D34900C8-6545-48A1-9B4E-F7D98AC1FCEE}" srcOrd="0" destOrd="0" presId="urn:microsoft.com/office/officeart/2005/8/layout/bProcess4"/>
    <dgm:cxn modelId="{1CB06794-47E0-4D09-BC17-EA29388EAABD}" type="presOf" srcId="{58CA78B2-BC84-4082-9CB0-CAADEFA5F81E}" destId="{BB7D0C7C-AEA5-4711-99AA-25A967BF203E}" srcOrd="0" destOrd="0" presId="urn:microsoft.com/office/officeart/2005/8/layout/bProcess4"/>
    <dgm:cxn modelId="{CF42549C-5486-48D3-91E8-B07EBAF82A2E}" srcId="{CE51ECB8-0DF3-4642-83E3-D4BCBDD776EB}" destId="{00F7735E-4CA4-4D65-90B2-A3F7B9DB7C6A}" srcOrd="3" destOrd="0" parTransId="{9AEFD8D5-ABA1-4FB2-B7CE-CA8470A7D23A}" sibTransId="{2F380FE8-05C7-4765-817D-BBA2C6FAEA19}"/>
    <dgm:cxn modelId="{0B6054B0-0258-4066-B4DF-B72BCF60A3DA}" type="presOf" srcId="{A0D3CF18-64AF-4F11-841F-A7CBCBDC7044}" destId="{BB7D0C7C-AEA5-4711-99AA-25A967BF203E}" srcOrd="0" destOrd="2" presId="urn:microsoft.com/office/officeart/2005/8/layout/bProcess4"/>
    <dgm:cxn modelId="{7CB89BC8-8624-4F83-9167-9C00D269317E}" type="presOf" srcId="{A31E766D-2798-473B-A6F1-E63B33825789}" destId="{DD558BBE-7793-46DB-89F1-A6A8B4768872}" srcOrd="0" destOrd="0" presId="urn:microsoft.com/office/officeart/2005/8/layout/bProcess4"/>
    <dgm:cxn modelId="{F0CB9ACF-3FBD-4A77-A279-F9BFB93276AF}" srcId="{58CA78B2-BC84-4082-9CB0-CAADEFA5F81E}" destId="{DADC780A-B9C9-47D8-80CE-7ED621FEEBDA}" srcOrd="0" destOrd="0" parTransId="{2B061F8A-FD43-4F1D-A1D3-EC312754F3AF}" sibTransId="{23F7381D-1B9A-4D1A-A476-C5BBB6491F6A}"/>
    <dgm:cxn modelId="{CD5A41E1-4FF7-4B2E-B012-5234FB073DDA}" type="presOf" srcId="{CE51ECB8-0DF3-4642-83E3-D4BCBDD776EB}" destId="{D3FF8A61-3833-47D7-915F-9CB6FC826175}" srcOrd="0" destOrd="0" presId="urn:microsoft.com/office/officeart/2005/8/layout/bProcess4"/>
    <dgm:cxn modelId="{5A8CDAEC-187F-48F7-9503-F452F8FBF40C}" srcId="{58CA78B2-BC84-4082-9CB0-CAADEFA5F81E}" destId="{A0D3CF18-64AF-4F11-841F-A7CBCBDC7044}" srcOrd="1" destOrd="0" parTransId="{CBA857CF-603B-4B13-A8E0-0C70B588EA4B}" sibTransId="{694A9A3B-E433-410B-8CFC-D1AE1146EA38}"/>
    <dgm:cxn modelId="{838D340A-128C-4F1B-9FC3-76692AA0597F}" type="presParOf" srcId="{D3FF8A61-3833-47D7-915F-9CB6FC826175}" destId="{02F6C821-55CC-49B9-8BE6-E6DE3D2C008C}" srcOrd="0" destOrd="0" presId="urn:microsoft.com/office/officeart/2005/8/layout/bProcess4"/>
    <dgm:cxn modelId="{47FDA35E-F618-4619-81AA-ED852F16C6DD}" type="presParOf" srcId="{02F6C821-55CC-49B9-8BE6-E6DE3D2C008C}" destId="{5C6D0E81-EDA7-472B-9E7D-2C40129D9F1C}" srcOrd="0" destOrd="0" presId="urn:microsoft.com/office/officeart/2005/8/layout/bProcess4"/>
    <dgm:cxn modelId="{A94E38EC-B2F3-4B08-807D-F09B16B95735}" type="presParOf" srcId="{02F6C821-55CC-49B9-8BE6-E6DE3D2C008C}" destId="{BB7D0C7C-AEA5-4711-99AA-25A967BF203E}" srcOrd="1" destOrd="0" presId="urn:microsoft.com/office/officeart/2005/8/layout/bProcess4"/>
    <dgm:cxn modelId="{F2AED520-94FF-4263-B8DD-16FF828DEC12}" type="presParOf" srcId="{D3FF8A61-3833-47D7-915F-9CB6FC826175}" destId="{DD558BBE-7793-46DB-89F1-A6A8B4768872}" srcOrd="1" destOrd="0" presId="urn:microsoft.com/office/officeart/2005/8/layout/bProcess4"/>
    <dgm:cxn modelId="{A3A85EF0-68AF-41B4-9C12-371850669881}" type="presParOf" srcId="{D3FF8A61-3833-47D7-915F-9CB6FC826175}" destId="{8287ED19-681A-427F-8EFD-178ADB86EB13}" srcOrd="2" destOrd="0" presId="urn:microsoft.com/office/officeart/2005/8/layout/bProcess4"/>
    <dgm:cxn modelId="{88F0A8A3-B5BA-4E6C-8B27-6D0F89BB0C91}" type="presParOf" srcId="{8287ED19-681A-427F-8EFD-178ADB86EB13}" destId="{13DAA37E-D996-404E-A9C7-5706AEAC6FE2}" srcOrd="0" destOrd="0" presId="urn:microsoft.com/office/officeart/2005/8/layout/bProcess4"/>
    <dgm:cxn modelId="{1A3D8216-EDB9-44A9-9155-6EE837511AEB}" type="presParOf" srcId="{8287ED19-681A-427F-8EFD-178ADB86EB13}" destId="{8BF27A23-66D2-47B4-8F37-29DEB8871B40}" srcOrd="1" destOrd="0" presId="urn:microsoft.com/office/officeart/2005/8/layout/bProcess4"/>
    <dgm:cxn modelId="{203C02CB-BECE-4E35-A3E7-DD7340198079}" type="presParOf" srcId="{D3FF8A61-3833-47D7-915F-9CB6FC826175}" destId="{72B5D359-6D65-4019-9654-D573CE36010C}" srcOrd="3" destOrd="0" presId="urn:microsoft.com/office/officeart/2005/8/layout/bProcess4"/>
    <dgm:cxn modelId="{883B9AD7-562D-4BA1-B21D-7138C89D0629}" type="presParOf" srcId="{D3FF8A61-3833-47D7-915F-9CB6FC826175}" destId="{7A24453F-F831-41C6-8DA2-E4436017410C}" srcOrd="4" destOrd="0" presId="urn:microsoft.com/office/officeart/2005/8/layout/bProcess4"/>
    <dgm:cxn modelId="{E0CCFE8A-E342-4F4A-9B72-EADC99DF545A}" type="presParOf" srcId="{7A24453F-F831-41C6-8DA2-E4436017410C}" destId="{72F4F93C-FF8A-4851-B73E-7777AF50A906}" srcOrd="0" destOrd="0" presId="urn:microsoft.com/office/officeart/2005/8/layout/bProcess4"/>
    <dgm:cxn modelId="{C76F4B7C-24D1-43B3-B7FE-59F2DE78421B}" type="presParOf" srcId="{7A24453F-F831-41C6-8DA2-E4436017410C}" destId="{C3E26BFF-3B65-4916-A7FB-4D4354501A2F}" srcOrd="1" destOrd="0" presId="urn:microsoft.com/office/officeart/2005/8/layout/bProcess4"/>
    <dgm:cxn modelId="{AAA15CB2-C826-4EDF-9910-66037D730AA6}" type="presParOf" srcId="{D3FF8A61-3833-47D7-915F-9CB6FC826175}" destId="{D34900C8-6545-48A1-9B4E-F7D98AC1FCEE}" srcOrd="5" destOrd="0" presId="urn:microsoft.com/office/officeart/2005/8/layout/bProcess4"/>
    <dgm:cxn modelId="{FED2334C-E3F1-41C3-B266-D01AB5106394}" type="presParOf" srcId="{D3FF8A61-3833-47D7-915F-9CB6FC826175}" destId="{6DB1AD57-C0CA-4BBF-BA7E-1EBAB973230C}" srcOrd="6" destOrd="0" presId="urn:microsoft.com/office/officeart/2005/8/layout/bProcess4"/>
    <dgm:cxn modelId="{34C71079-C2AC-426E-9CE1-E12FEF26E7A4}" type="presParOf" srcId="{6DB1AD57-C0CA-4BBF-BA7E-1EBAB973230C}" destId="{375BEB63-2F9D-4617-9AAE-BEC8CF327FD0}" srcOrd="0" destOrd="0" presId="urn:microsoft.com/office/officeart/2005/8/layout/bProcess4"/>
    <dgm:cxn modelId="{1812129F-8190-40BF-B5FF-EF5EDBF95999}" type="presParOf" srcId="{6DB1AD57-C0CA-4BBF-BA7E-1EBAB973230C}" destId="{26530BFC-2476-400B-A005-4B6651030FA5}"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EAE8EC8-3A1E-4722-B9E9-C67934B6FFCA}" type="doc">
      <dgm:prSet loTypeId="urn:microsoft.com/office/officeart/2005/8/layout/process4" loCatId="process" qsTypeId="urn:microsoft.com/office/officeart/2005/8/quickstyle/simple4" qsCatId="simple" csTypeId="urn:microsoft.com/office/officeart/2005/8/colors/colorful2" csCatId="colorful"/>
      <dgm:spPr/>
      <dgm:t>
        <a:bodyPr/>
        <a:lstStyle/>
        <a:p>
          <a:endParaRPr lang="en-US"/>
        </a:p>
      </dgm:t>
    </dgm:pt>
    <dgm:pt modelId="{B58E2FA8-F1C5-40B6-A2C0-42845E0CF731}">
      <dgm:prSet/>
      <dgm:spPr/>
      <dgm:t>
        <a:bodyPr/>
        <a:lstStyle/>
        <a:p>
          <a:r>
            <a:rPr lang="en-US" b="0" i="0" baseline="0"/>
            <a:t>The investment firm must clearly disclose to the client the existence, nature and amount of the payment or benefit, </a:t>
          </a:r>
          <a:endParaRPr lang="en-US"/>
        </a:p>
      </dgm:t>
    </dgm:pt>
    <dgm:pt modelId="{EA2E874D-B0E2-4A2D-85F6-A93FC1983C9A}" type="parTrans" cxnId="{4B694D6A-C72C-4C7A-B0F1-391C680D1F9F}">
      <dgm:prSet/>
      <dgm:spPr/>
      <dgm:t>
        <a:bodyPr/>
        <a:lstStyle/>
        <a:p>
          <a:endParaRPr lang="en-US"/>
        </a:p>
      </dgm:t>
    </dgm:pt>
    <dgm:pt modelId="{42EB546E-2D64-42D0-8AF0-B46B596A1EC3}" type="sibTrans" cxnId="{4B694D6A-C72C-4C7A-B0F1-391C680D1F9F}">
      <dgm:prSet/>
      <dgm:spPr/>
      <dgm:t>
        <a:bodyPr/>
        <a:lstStyle/>
        <a:p>
          <a:endParaRPr lang="en-US"/>
        </a:p>
      </dgm:t>
    </dgm:pt>
    <dgm:pt modelId="{9662FEE7-5E12-4FAD-8572-61D231E0EDCD}">
      <dgm:prSet/>
      <dgm:spPr/>
      <dgm:t>
        <a:bodyPr/>
        <a:lstStyle/>
        <a:p>
          <a:r>
            <a:rPr lang="en-US" b="0" i="0" baseline="0"/>
            <a:t>or, where the amount cannot be ascertained, the method of calculating that amount, </a:t>
          </a:r>
          <a:endParaRPr lang="en-US"/>
        </a:p>
      </dgm:t>
    </dgm:pt>
    <dgm:pt modelId="{0559D545-0561-47AA-8860-F4DE06742BBF}" type="parTrans" cxnId="{6FF3C3E9-010B-4913-8956-77F0AD7CA0B1}">
      <dgm:prSet/>
      <dgm:spPr/>
      <dgm:t>
        <a:bodyPr/>
        <a:lstStyle/>
        <a:p>
          <a:endParaRPr lang="en-US"/>
        </a:p>
      </dgm:t>
    </dgm:pt>
    <dgm:pt modelId="{1E28024F-12CF-4584-AEAA-557A3E455112}" type="sibTrans" cxnId="{6FF3C3E9-010B-4913-8956-77F0AD7CA0B1}">
      <dgm:prSet/>
      <dgm:spPr/>
      <dgm:t>
        <a:bodyPr/>
        <a:lstStyle/>
        <a:p>
          <a:endParaRPr lang="en-US"/>
        </a:p>
      </dgm:t>
    </dgm:pt>
    <dgm:pt modelId="{CE6E7138-7BC9-4FAE-8B25-96E5EE665CCA}">
      <dgm:prSet/>
      <dgm:spPr/>
      <dgm:t>
        <a:bodyPr/>
        <a:lstStyle/>
        <a:p>
          <a:r>
            <a:rPr lang="en-US" b="0" i="0" baseline="0"/>
            <a:t>in a manner that is comprehensive, accurate and understandable, </a:t>
          </a:r>
          <a:endParaRPr lang="en-US"/>
        </a:p>
      </dgm:t>
    </dgm:pt>
    <dgm:pt modelId="{B78E7390-41FB-4706-A0B2-F4221DC608D3}" type="parTrans" cxnId="{C80510DE-1871-41CD-80A9-8EA35DD9BD32}">
      <dgm:prSet/>
      <dgm:spPr/>
      <dgm:t>
        <a:bodyPr/>
        <a:lstStyle/>
        <a:p>
          <a:endParaRPr lang="en-US"/>
        </a:p>
      </dgm:t>
    </dgm:pt>
    <dgm:pt modelId="{DD886AFF-99C2-4A89-8D40-498BB61B8011}" type="sibTrans" cxnId="{C80510DE-1871-41CD-80A9-8EA35DD9BD32}">
      <dgm:prSet/>
      <dgm:spPr/>
      <dgm:t>
        <a:bodyPr/>
        <a:lstStyle/>
        <a:p>
          <a:endParaRPr lang="en-US"/>
        </a:p>
      </dgm:t>
    </dgm:pt>
    <dgm:pt modelId="{3C188241-3220-4FCA-9C5A-78F99883510D}">
      <dgm:prSet/>
      <dgm:spPr/>
      <dgm:t>
        <a:bodyPr/>
        <a:lstStyle/>
        <a:p>
          <a:r>
            <a:rPr lang="en-US" b="0" i="0" baseline="0"/>
            <a:t>prior to the provision of the relevant investment or ancillary service. </a:t>
          </a:r>
          <a:endParaRPr lang="en-US"/>
        </a:p>
      </dgm:t>
    </dgm:pt>
    <dgm:pt modelId="{741B5A73-0252-41D4-BB9A-3FA82ED426CD}" type="parTrans" cxnId="{58D09A41-6B4D-4A02-9244-6BEC5C3FA9C3}">
      <dgm:prSet/>
      <dgm:spPr/>
      <dgm:t>
        <a:bodyPr/>
        <a:lstStyle/>
        <a:p>
          <a:endParaRPr lang="en-US"/>
        </a:p>
      </dgm:t>
    </dgm:pt>
    <dgm:pt modelId="{7041F378-41D8-47E9-A005-61C2C904B30B}" type="sibTrans" cxnId="{58D09A41-6B4D-4A02-9244-6BEC5C3FA9C3}">
      <dgm:prSet/>
      <dgm:spPr/>
      <dgm:t>
        <a:bodyPr/>
        <a:lstStyle/>
        <a:p>
          <a:endParaRPr lang="en-US"/>
        </a:p>
      </dgm:t>
    </dgm:pt>
    <dgm:pt modelId="{45BE7097-A0D5-4D0A-A8D2-8E5A95A0111A}">
      <dgm:prSet/>
      <dgm:spPr/>
      <dgm:t>
        <a:bodyPr/>
        <a:lstStyle/>
        <a:p>
          <a:r>
            <a:rPr lang="en-US" b="0" i="0" baseline="0"/>
            <a:t>An investment firm which provides investment services to clients shall ensure that it does not </a:t>
          </a:r>
          <a:endParaRPr lang="en-US"/>
        </a:p>
      </dgm:t>
    </dgm:pt>
    <dgm:pt modelId="{841AD2C0-615A-45E9-9969-03B9C70DE828}" type="parTrans" cxnId="{1D791E0A-6310-433E-875E-31985D072613}">
      <dgm:prSet/>
      <dgm:spPr/>
      <dgm:t>
        <a:bodyPr/>
        <a:lstStyle/>
        <a:p>
          <a:endParaRPr lang="en-US"/>
        </a:p>
      </dgm:t>
    </dgm:pt>
    <dgm:pt modelId="{C503DF7D-BFC7-4FF0-9053-B788C1671A8D}" type="sibTrans" cxnId="{1D791E0A-6310-433E-875E-31985D072613}">
      <dgm:prSet/>
      <dgm:spPr/>
      <dgm:t>
        <a:bodyPr/>
        <a:lstStyle/>
        <a:p>
          <a:endParaRPr lang="en-US"/>
        </a:p>
      </dgm:t>
    </dgm:pt>
    <dgm:pt modelId="{834136DF-A2C6-4BC5-AAEF-79CD573C7C9D}">
      <dgm:prSet/>
      <dgm:spPr/>
      <dgm:t>
        <a:bodyPr/>
        <a:lstStyle/>
        <a:p>
          <a:r>
            <a:rPr lang="en-US" b="0" i="1" baseline="0"/>
            <a:t>remunerate or assess the performance of its staff in a way that conflicts with its duty to act in the best interests of its clients. </a:t>
          </a:r>
          <a:endParaRPr lang="en-US"/>
        </a:p>
      </dgm:t>
    </dgm:pt>
    <dgm:pt modelId="{69A0EB73-2122-4BEF-9480-182EE3B080F5}" type="parTrans" cxnId="{B6FDA095-2E9F-4F4D-A3B2-DEAFED8E0EF6}">
      <dgm:prSet/>
      <dgm:spPr/>
      <dgm:t>
        <a:bodyPr/>
        <a:lstStyle/>
        <a:p>
          <a:endParaRPr lang="en-US"/>
        </a:p>
      </dgm:t>
    </dgm:pt>
    <dgm:pt modelId="{C1ACA8DB-4C45-4535-86BF-786670216E63}" type="sibTrans" cxnId="{B6FDA095-2E9F-4F4D-A3B2-DEAFED8E0EF6}">
      <dgm:prSet/>
      <dgm:spPr/>
      <dgm:t>
        <a:bodyPr/>
        <a:lstStyle/>
        <a:p>
          <a:endParaRPr lang="en-US"/>
        </a:p>
      </dgm:t>
    </dgm:pt>
    <dgm:pt modelId="{89B4E96D-4BB6-4816-A5D3-A1FF5A2461AA}">
      <dgm:prSet/>
      <dgm:spPr/>
      <dgm:t>
        <a:bodyPr/>
        <a:lstStyle/>
        <a:p>
          <a:r>
            <a:rPr lang="en-US" b="0" i="1" baseline="0"/>
            <a:t>In particular, it shall not make any arrangement by way of remuneration, sales targets or otherwise that could provide an incentive to its staff to recommend a particular financial instrument to a retail client </a:t>
          </a:r>
          <a:r>
            <a:rPr lang="en-US" b="0" i="0" baseline="0"/>
            <a:t>when the investment firm could offer a different financial instrument which would better meet that client’s needs.</a:t>
          </a:r>
          <a:r>
            <a:rPr lang="fi-FI" b="0" i="0" baseline="0"/>
            <a:t> </a:t>
          </a:r>
          <a:endParaRPr lang="en-US"/>
        </a:p>
      </dgm:t>
    </dgm:pt>
    <dgm:pt modelId="{7CA38954-7E90-4262-979B-8F516CC25A3B}" type="parTrans" cxnId="{0040B751-D779-43F9-BEE4-1B647053C5BA}">
      <dgm:prSet/>
      <dgm:spPr/>
      <dgm:t>
        <a:bodyPr/>
        <a:lstStyle/>
        <a:p>
          <a:endParaRPr lang="en-US"/>
        </a:p>
      </dgm:t>
    </dgm:pt>
    <dgm:pt modelId="{D1120473-B2C6-40B4-AD0F-38F1F6E5E7CA}" type="sibTrans" cxnId="{0040B751-D779-43F9-BEE4-1B647053C5BA}">
      <dgm:prSet/>
      <dgm:spPr/>
      <dgm:t>
        <a:bodyPr/>
        <a:lstStyle/>
        <a:p>
          <a:endParaRPr lang="en-US"/>
        </a:p>
      </dgm:t>
    </dgm:pt>
    <dgm:pt modelId="{B8ACF05A-2F47-47DA-925F-287FC2766E4D}" type="pres">
      <dgm:prSet presAssocID="{5EAE8EC8-3A1E-4722-B9E9-C67934B6FFCA}" presName="Name0" presStyleCnt="0">
        <dgm:presLayoutVars>
          <dgm:dir/>
          <dgm:animLvl val="lvl"/>
          <dgm:resizeHandles val="exact"/>
        </dgm:presLayoutVars>
      </dgm:prSet>
      <dgm:spPr/>
    </dgm:pt>
    <dgm:pt modelId="{FC0B0E64-DC6D-4C06-B162-B991E454D145}" type="pres">
      <dgm:prSet presAssocID="{834136DF-A2C6-4BC5-AAEF-79CD573C7C9D}" presName="boxAndChildren" presStyleCnt="0"/>
      <dgm:spPr/>
    </dgm:pt>
    <dgm:pt modelId="{F48B1529-0687-4EFE-B576-99372A3C0414}" type="pres">
      <dgm:prSet presAssocID="{834136DF-A2C6-4BC5-AAEF-79CD573C7C9D}" presName="parentTextBox" presStyleLbl="node1" presStyleIdx="0" presStyleCnt="3"/>
      <dgm:spPr/>
    </dgm:pt>
    <dgm:pt modelId="{7317FFD7-C633-4995-A45C-BC78597322D9}" type="pres">
      <dgm:prSet presAssocID="{834136DF-A2C6-4BC5-AAEF-79CD573C7C9D}" presName="entireBox" presStyleLbl="node1" presStyleIdx="0" presStyleCnt="3"/>
      <dgm:spPr/>
    </dgm:pt>
    <dgm:pt modelId="{78146443-FB68-4841-9118-276560A598DF}" type="pres">
      <dgm:prSet presAssocID="{834136DF-A2C6-4BC5-AAEF-79CD573C7C9D}" presName="descendantBox" presStyleCnt="0"/>
      <dgm:spPr/>
    </dgm:pt>
    <dgm:pt modelId="{8EAACC63-68E6-4179-9A92-F5466A58A143}" type="pres">
      <dgm:prSet presAssocID="{89B4E96D-4BB6-4816-A5D3-A1FF5A2461AA}" presName="childTextBox" presStyleLbl="fgAccFollowNode1" presStyleIdx="0" presStyleCnt="4">
        <dgm:presLayoutVars>
          <dgm:bulletEnabled val="1"/>
        </dgm:presLayoutVars>
      </dgm:prSet>
      <dgm:spPr/>
    </dgm:pt>
    <dgm:pt modelId="{884425FF-4157-4CEF-BE9F-2E9DF973D3F7}" type="pres">
      <dgm:prSet presAssocID="{C503DF7D-BFC7-4FF0-9053-B788C1671A8D}" presName="sp" presStyleCnt="0"/>
      <dgm:spPr/>
    </dgm:pt>
    <dgm:pt modelId="{AD6F7FC5-990F-47A4-967C-3AF1D932ACDA}" type="pres">
      <dgm:prSet presAssocID="{45BE7097-A0D5-4D0A-A8D2-8E5A95A0111A}" presName="arrowAndChildren" presStyleCnt="0"/>
      <dgm:spPr/>
    </dgm:pt>
    <dgm:pt modelId="{06195AE3-8393-4DE6-8930-D816FADD3A14}" type="pres">
      <dgm:prSet presAssocID="{45BE7097-A0D5-4D0A-A8D2-8E5A95A0111A}" presName="parentTextArrow" presStyleLbl="node1" presStyleIdx="1" presStyleCnt="3"/>
      <dgm:spPr/>
    </dgm:pt>
    <dgm:pt modelId="{FCBAED71-64E6-4919-AC8A-F0FE2B846C12}" type="pres">
      <dgm:prSet presAssocID="{42EB546E-2D64-42D0-8AF0-B46B596A1EC3}" presName="sp" presStyleCnt="0"/>
      <dgm:spPr/>
    </dgm:pt>
    <dgm:pt modelId="{412AB2BA-FD6B-4B14-9668-A9422511682B}" type="pres">
      <dgm:prSet presAssocID="{B58E2FA8-F1C5-40B6-A2C0-42845E0CF731}" presName="arrowAndChildren" presStyleCnt="0"/>
      <dgm:spPr/>
    </dgm:pt>
    <dgm:pt modelId="{EF557FD1-D7EB-4292-B1BB-9576423A7745}" type="pres">
      <dgm:prSet presAssocID="{B58E2FA8-F1C5-40B6-A2C0-42845E0CF731}" presName="parentTextArrow" presStyleLbl="node1" presStyleIdx="1" presStyleCnt="3"/>
      <dgm:spPr/>
    </dgm:pt>
    <dgm:pt modelId="{B53DF4BF-6B00-4D5B-99E4-387FF4E2C508}" type="pres">
      <dgm:prSet presAssocID="{B58E2FA8-F1C5-40B6-A2C0-42845E0CF731}" presName="arrow" presStyleLbl="node1" presStyleIdx="2" presStyleCnt="3"/>
      <dgm:spPr/>
    </dgm:pt>
    <dgm:pt modelId="{23C1439B-91A2-49DC-A2EB-68A015C3235C}" type="pres">
      <dgm:prSet presAssocID="{B58E2FA8-F1C5-40B6-A2C0-42845E0CF731}" presName="descendantArrow" presStyleCnt="0"/>
      <dgm:spPr/>
    </dgm:pt>
    <dgm:pt modelId="{0716B05C-6810-4A0E-AF98-D25FF5913249}" type="pres">
      <dgm:prSet presAssocID="{9662FEE7-5E12-4FAD-8572-61D231E0EDCD}" presName="childTextArrow" presStyleLbl="fgAccFollowNode1" presStyleIdx="1" presStyleCnt="4">
        <dgm:presLayoutVars>
          <dgm:bulletEnabled val="1"/>
        </dgm:presLayoutVars>
      </dgm:prSet>
      <dgm:spPr/>
    </dgm:pt>
    <dgm:pt modelId="{6D3C22DF-6BBA-469A-B9CD-918F558E2844}" type="pres">
      <dgm:prSet presAssocID="{CE6E7138-7BC9-4FAE-8B25-96E5EE665CCA}" presName="childTextArrow" presStyleLbl="fgAccFollowNode1" presStyleIdx="2" presStyleCnt="4">
        <dgm:presLayoutVars>
          <dgm:bulletEnabled val="1"/>
        </dgm:presLayoutVars>
      </dgm:prSet>
      <dgm:spPr/>
    </dgm:pt>
    <dgm:pt modelId="{D58AE113-1CDB-41E1-B6E1-51D199BC117B}" type="pres">
      <dgm:prSet presAssocID="{3C188241-3220-4FCA-9C5A-78F99883510D}" presName="childTextArrow" presStyleLbl="fgAccFollowNode1" presStyleIdx="3" presStyleCnt="4">
        <dgm:presLayoutVars>
          <dgm:bulletEnabled val="1"/>
        </dgm:presLayoutVars>
      </dgm:prSet>
      <dgm:spPr/>
    </dgm:pt>
  </dgm:ptLst>
  <dgm:cxnLst>
    <dgm:cxn modelId="{1D791E0A-6310-433E-875E-31985D072613}" srcId="{5EAE8EC8-3A1E-4722-B9E9-C67934B6FFCA}" destId="{45BE7097-A0D5-4D0A-A8D2-8E5A95A0111A}" srcOrd="1" destOrd="0" parTransId="{841AD2C0-615A-45E9-9969-03B9C70DE828}" sibTransId="{C503DF7D-BFC7-4FF0-9053-B788C1671A8D}"/>
    <dgm:cxn modelId="{F53B1413-6295-4099-B89B-6470C2EB9F93}" type="presOf" srcId="{CE6E7138-7BC9-4FAE-8B25-96E5EE665CCA}" destId="{6D3C22DF-6BBA-469A-B9CD-918F558E2844}" srcOrd="0" destOrd="0" presId="urn:microsoft.com/office/officeart/2005/8/layout/process4"/>
    <dgm:cxn modelId="{51325426-F7E7-4849-8AC5-D8A03A445BB1}" type="presOf" srcId="{834136DF-A2C6-4BC5-AAEF-79CD573C7C9D}" destId="{F48B1529-0687-4EFE-B576-99372A3C0414}" srcOrd="0" destOrd="0" presId="urn:microsoft.com/office/officeart/2005/8/layout/process4"/>
    <dgm:cxn modelId="{B1FE7426-3EE4-4275-B45B-2F42A436BB2B}" type="presOf" srcId="{5EAE8EC8-3A1E-4722-B9E9-C67934B6FFCA}" destId="{B8ACF05A-2F47-47DA-925F-287FC2766E4D}" srcOrd="0" destOrd="0" presId="urn:microsoft.com/office/officeart/2005/8/layout/process4"/>
    <dgm:cxn modelId="{99E5E531-F197-4E2B-9330-30B997886A63}" type="presOf" srcId="{B58E2FA8-F1C5-40B6-A2C0-42845E0CF731}" destId="{B53DF4BF-6B00-4D5B-99E4-387FF4E2C508}" srcOrd="1" destOrd="0" presId="urn:microsoft.com/office/officeart/2005/8/layout/process4"/>
    <dgm:cxn modelId="{1F603E33-1E92-4FBC-97CA-6D9CE003E5A3}" type="presOf" srcId="{B58E2FA8-F1C5-40B6-A2C0-42845E0CF731}" destId="{EF557FD1-D7EB-4292-B1BB-9576423A7745}" srcOrd="0" destOrd="0" presId="urn:microsoft.com/office/officeart/2005/8/layout/process4"/>
    <dgm:cxn modelId="{58D09A41-6B4D-4A02-9244-6BEC5C3FA9C3}" srcId="{B58E2FA8-F1C5-40B6-A2C0-42845E0CF731}" destId="{3C188241-3220-4FCA-9C5A-78F99883510D}" srcOrd="2" destOrd="0" parTransId="{741B5A73-0252-41D4-BB9A-3FA82ED426CD}" sibTransId="{7041F378-41D8-47E9-A005-61C2C904B30B}"/>
    <dgm:cxn modelId="{4014B443-B95B-419C-9C79-DE9CD479767B}" type="presOf" srcId="{834136DF-A2C6-4BC5-AAEF-79CD573C7C9D}" destId="{7317FFD7-C633-4995-A45C-BC78597322D9}" srcOrd="1" destOrd="0" presId="urn:microsoft.com/office/officeart/2005/8/layout/process4"/>
    <dgm:cxn modelId="{4B694D6A-C72C-4C7A-B0F1-391C680D1F9F}" srcId="{5EAE8EC8-3A1E-4722-B9E9-C67934B6FFCA}" destId="{B58E2FA8-F1C5-40B6-A2C0-42845E0CF731}" srcOrd="0" destOrd="0" parTransId="{EA2E874D-B0E2-4A2D-85F6-A93FC1983C9A}" sibTransId="{42EB546E-2D64-42D0-8AF0-B46B596A1EC3}"/>
    <dgm:cxn modelId="{0040B751-D779-43F9-BEE4-1B647053C5BA}" srcId="{834136DF-A2C6-4BC5-AAEF-79CD573C7C9D}" destId="{89B4E96D-4BB6-4816-A5D3-A1FF5A2461AA}" srcOrd="0" destOrd="0" parTransId="{7CA38954-7E90-4262-979B-8F516CC25A3B}" sibTransId="{D1120473-B2C6-40B4-AD0F-38F1F6E5E7CA}"/>
    <dgm:cxn modelId="{6CC57572-604B-4184-AB25-94E7AF3A770F}" type="presOf" srcId="{9662FEE7-5E12-4FAD-8572-61D231E0EDCD}" destId="{0716B05C-6810-4A0E-AF98-D25FF5913249}" srcOrd="0" destOrd="0" presId="urn:microsoft.com/office/officeart/2005/8/layout/process4"/>
    <dgm:cxn modelId="{E8F6F656-FA37-4572-8254-FDA2ADD4DFA2}" type="presOf" srcId="{3C188241-3220-4FCA-9C5A-78F99883510D}" destId="{D58AE113-1CDB-41E1-B6E1-51D199BC117B}" srcOrd="0" destOrd="0" presId="urn:microsoft.com/office/officeart/2005/8/layout/process4"/>
    <dgm:cxn modelId="{DC57657C-88F6-474A-921A-4644FF2B08D7}" type="presOf" srcId="{89B4E96D-4BB6-4816-A5D3-A1FF5A2461AA}" destId="{8EAACC63-68E6-4179-9A92-F5466A58A143}" srcOrd="0" destOrd="0" presId="urn:microsoft.com/office/officeart/2005/8/layout/process4"/>
    <dgm:cxn modelId="{B6FDA095-2E9F-4F4D-A3B2-DEAFED8E0EF6}" srcId="{5EAE8EC8-3A1E-4722-B9E9-C67934B6FFCA}" destId="{834136DF-A2C6-4BC5-AAEF-79CD573C7C9D}" srcOrd="2" destOrd="0" parTransId="{69A0EB73-2122-4BEF-9480-182EE3B080F5}" sibTransId="{C1ACA8DB-4C45-4535-86BF-786670216E63}"/>
    <dgm:cxn modelId="{08C6E2B4-E910-4E6A-88B3-8105535B67A2}" type="presOf" srcId="{45BE7097-A0D5-4D0A-A8D2-8E5A95A0111A}" destId="{06195AE3-8393-4DE6-8930-D816FADD3A14}" srcOrd="0" destOrd="0" presId="urn:microsoft.com/office/officeart/2005/8/layout/process4"/>
    <dgm:cxn modelId="{C80510DE-1871-41CD-80A9-8EA35DD9BD32}" srcId="{B58E2FA8-F1C5-40B6-A2C0-42845E0CF731}" destId="{CE6E7138-7BC9-4FAE-8B25-96E5EE665CCA}" srcOrd="1" destOrd="0" parTransId="{B78E7390-41FB-4706-A0B2-F4221DC608D3}" sibTransId="{DD886AFF-99C2-4A89-8D40-498BB61B8011}"/>
    <dgm:cxn modelId="{6FF3C3E9-010B-4913-8956-77F0AD7CA0B1}" srcId="{B58E2FA8-F1C5-40B6-A2C0-42845E0CF731}" destId="{9662FEE7-5E12-4FAD-8572-61D231E0EDCD}" srcOrd="0" destOrd="0" parTransId="{0559D545-0561-47AA-8860-F4DE06742BBF}" sibTransId="{1E28024F-12CF-4584-AEAA-557A3E455112}"/>
    <dgm:cxn modelId="{94D4E70F-9FA4-4753-8317-004F66527857}" type="presParOf" srcId="{B8ACF05A-2F47-47DA-925F-287FC2766E4D}" destId="{FC0B0E64-DC6D-4C06-B162-B991E454D145}" srcOrd="0" destOrd="0" presId="urn:microsoft.com/office/officeart/2005/8/layout/process4"/>
    <dgm:cxn modelId="{34747AFC-5FDC-4FBA-B744-E150C1AE29A3}" type="presParOf" srcId="{FC0B0E64-DC6D-4C06-B162-B991E454D145}" destId="{F48B1529-0687-4EFE-B576-99372A3C0414}" srcOrd="0" destOrd="0" presId="urn:microsoft.com/office/officeart/2005/8/layout/process4"/>
    <dgm:cxn modelId="{2E886356-A1EC-470B-A180-21C82425F774}" type="presParOf" srcId="{FC0B0E64-DC6D-4C06-B162-B991E454D145}" destId="{7317FFD7-C633-4995-A45C-BC78597322D9}" srcOrd="1" destOrd="0" presId="urn:microsoft.com/office/officeart/2005/8/layout/process4"/>
    <dgm:cxn modelId="{1CFEEBCE-4174-4ADF-8316-36B9A0F64D6A}" type="presParOf" srcId="{FC0B0E64-DC6D-4C06-B162-B991E454D145}" destId="{78146443-FB68-4841-9118-276560A598DF}" srcOrd="2" destOrd="0" presId="urn:microsoft.com/office/officeart/2005/8/layout/process4"/>
    <dgm:cxn modelId="{6CA6B813-D8E0-4FDE-91E6-40111C09CF42}" type="presParOf" srcId="{78146443-FB68-4841-9118-276560A598DF}" destId="{8EAACC63-68E6-4179-9A92-F5466A58A143}" srcOrd="0" destOrd="0" presId="urn:microsoft.com/office/officeart/2005/8/layout/process4"/>
    <dgm:cxn modelId="{496F3C0E-A832-4B13-B539-630ABFBAC107}" type="presParOf" srcId="{B8ACF05A-2F47-47DA-925F-287FC2766E4D}" destId="{884425FF-4157-4CEF-BE9F-2E9DF973D3F7}" srcOrd="1" destOrd="0" presId="urn:microsoft.com/office/officeart/2005/8/layout/process4"/>
    <dgm:cxn modelId="{76D1A2B7-5DBA-4060-9B81-BAFFA4490449}" type="presParOf" srcId="{B8ACF05A-2F47-47DA-925F-287FC2766E4D}" destId="{AD6F7FC5-990F-47A4-967C-3AF1D932ACDA}" srcOrd="2" destOrd="0" presId="urn:microsoft.com/office/officeart/2005/8/layout/process4"/>
    <dgm:cxn modelId="{90527FF3-329A-435C-876B-250717A803BE}" type="presParOf" srcId="{AD6F7FC5-990F-47A4-967C-3AF1D932ACDA}" destId="{06195AE3-8393-4DE6-8930-D816FADD3A14}" srcOrd="0" destOrd="0" presId="urn:microsoft.com/office/officeart/2005/8/layout/process4"/>
    <dgm:cxn modelId="{B89AEE70-EEE3-4F9E-9E6D-DDB53B963FCE}" type="presParOf" srcId="{B8ACF05A-2F47-47DA-925F-287FC2766E4D}" destId="{FCBAED71-64E6-4919-AC8A-F0FE2B846C12}" srcOrd="3" destOrd="0" presId="urn:microsoft.com/office/officeart/2005/8/layout/process4"/>
    <dgm:cxn modelId="{69FD9BF2-A209-4C28-93CF-54D1D0D8C149}" type="presParOf" srcId="{B8ACF05A-2F47-47DA-925F-287FC2766E4D}" destId="{412AB2BA-FD6B-4B14-9668-A9422511682B}" srcOrd="4" destOrd="0" presId="urn:microsoft.com/office/officeart/2005/8/layout/process4"/>
    <dgm:cxn modelId="{61A56DBF-1A65-4E17-B990-1D7C81F0E305}" type="presParOf" srcId="{412AB2BA-FD6B-4B14-9668-A9422511682B}" destId="{EF557FD1-D7EB-4292-B1BB-9576423A7745}" srcOrd="0" destOrd="0" presId="urn:microsoft.com/office/officeart/2005/8/layout/process4"/>
    <dgm:cxn modelId="{3F7FC57F-50B9-4F80-9936-A76815561440}" type="presParOf" srcId="{412AB2BA-FD6B-4B14-9668-A9422511682B}" destId="{B53DF4BF-6B00-4D5B-99E4-387FF4E2C508}" srcOrd="1" destOrd="0" presId="urn:microsoft.com/office/officeart/2005/8/layout/process4"/>
    <dgm:cxn modelId="{9EC95481-8B61-4C93-B0CA-32CC31034417}" type="presParOf" srcId="{412AB2BA-FD6B-4B14-9668-A9422511682B}" destId="{23C1439B-91A2-49DC-A2EB-68A015C3235C}" srcOrd="2" destOrd="0" presId="urn:microsoft.com/office/officeart/2005/8/layout/process4"/>
    <dgm:cxn modelId="{02606903-D168-4CAA-A123-70F94F4E9D9A}" type="presParOf" srcId="{23C1439B-91A2-49DC-A2EB-68A015C3235C}" destId="{0716B05C-6810-4A0E-AF98-D25FF5913249}" srcOrd="0" destOrd="0" presId="urn:microsoft.com/office/officeart/2005/8/layout/process4"/>
    <dgm:cxn modelId="{99476DD3-2DD0-4AF4-9A18-499E1AC808BB}" type="presParOf" srcId="{23C1439B-91A2-49DC-A2EB-68A015C3235C}" destId="{6D3C22DF-6BBA-469A-B9CD-918F558E2844}" srcOrd="1" destOrd="0" presId="urn:microsoft.com/office/officeart/2005/8/layout/process4"/>
    <dgm:cxn modelId="{3453419C-D32A-4E34-B1C6-4D287F5F9F5D}" type="presParOf" srcId="{23C1439B-91A2-49DC-A2EB-68A015C3235C}" destId="{D58AE113-1CDB-41E1-B6E1-51D199BC117B}"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F502C67-CF8F-4E29-B4C2-2CBED233383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FD3DAAC7-2660-4746-BF33-3FC50AFA37D8}">
      <dgm:prSet/>
      <dgm:spPr/>
      <dgm:t>
        <a:bodyPr/>
        <a:lstStyle/>
        <a:p>
          <a:r>
            <a:rPr lang="en-US" b="1"/>
            <a:t>Investment firms are, however, allowed to pay or be paid any fee or commission, or provide or are provided with any non-monetary benefit in connection with the provision of an investment service or an ancillary service, </a:t>
          </a:r>
          <a:r>
            <a:rPr lang="en-US" b="1" baseline="0"/>
            <a:t>where the payment or benefit</a:t>
          </a:r>
          <a:r>
            <a:rPr lang="en-US" b="0" i="1" baseline="0"/>
            <a:t>:</a:t>
          </a:r>
          <a:endParaRPr lang="fi-FI"/>
        </a:p>
      </dgm:t>
    </dgm:pt>
    <dgm:pt modelId="{66ECED1F-E352-436C-A58A-1A90860C4BD6}" type="parTrans" cxnId="{FA798C0A-6081-49DE-A52F-1C272C1DD19A}">
      <dgm:prSet/>
      <dgm:spPr/>
      <dgm:t>
        <a:bodyPr/>
        <a:lstStyle/>
        <a:p>
          <a:endParaRPr lang="fi-FI"/>
        </a:p>
      </dgm:t>
    </dgm:pt>
    <dgm:pt modelId="{87D913B9-0E8D-458A-A8BA-BA50D65CE326}" type="sibTrans" cxnId="{FA798C0A-6081-49DE-A52F-1C272C1DD19A}">
      <dgm:prSet/>
      <dgm:spPr/>
      <dgm:t>
        <a:bodyPr/>
        <a:lstStyle/>
        <a:p>
          <a:endParaRPr lang="fi-FI"/>
        </a:p>
      </dgm:t>
    </dgm:pt>
    <dgm:pt modelId="{468B19BE-35FD-4C60-AF60-7F98F7589CF1}">
      <dgm:prSet/>
      <dgm:spPr/>
      <dgm:t>
        <a:bodyPr/>
        <a:lstStyle/>
        <a:p>
          <a:r>
            <a:rPr lang="en-US" b="1" i="1" baseline="0" dirty="0"/>
            <a:t>(a) is designed to </a:t>
          </a:r>
          <a:r>
            <a:rPr lang="en-US" b="1" i="1" baseline="0" dirty="0">
              <a:solidFill>
                <a:srgbClr val="FF0000"/>
              </a:solidFill>
            </a:rPr>
            <a:t>enhance the quality of the relevant service </a:t>
          </a:r>
          <a:r>
            <a:rPr lang="en-US" b="1" i="1" baseline="0" dirty="0"/>
            <a:t>to the client (</a:t>
          </a:r>
          <a:r>
            <a:rPr lang="en-US" b="1" i="1" baseline="0" dirty="0">
              <a:solidFill>
                <a:srgbClr val="FF0000"/>
              </a:solidFill>
            </a:rPr>
            <a:t>burden of proof</a:t>
          </a:r>
          <a:r>
            <a:rPr lang="en-US" b="1" i="1" baseline="0" dirty="0"/>
            <a:t> lies on the service provider); and</a:t>
          </a:r>
          <a:endParaRPr lang="fi-FI" dirty="0"/>
        </a:p>
      </dgm:t>
    </dgm:pt>
    <dgm:pt modelId="{D9FE5B3A-9095-4CB3-B27E-1B3F1393B270}" type="parTrans" cxnId="{73F9BC8E-A271-41AC-80EF-65B500853AE5}">
      <dgm:prSet/>
      <dgm:spPr/>
      <dgm:t>
        <a:bodyPr/>
        <a:lstStyle/>
        <a:p>
          <a:endParaRPr lang="fi-FI"/>
        </a:p>
      </dgm:t>
    </dgm:pt>
    <dgm:pt modelId="{193A1489-C5FE-415B-A71B-981F54135654}" type="sibTrans" cxnId="{73F9BC8E-A271-41AC-80EF-65B500853AE5}">
      <dgm:prSet/>
      <dgm:spPr/>
      <dgm:t>
        <a:bodyPr/>
        <a:lstStyle/>
        <a:p>
          <a:endParaRPr lang="fi-FI"/>
        </a:p>
      </dgm:t>
    </dgm:pt>
    <dgm:pt modelId="{16E2D130-ACF2-44AA-8CEE-753641464F4E}">
      <dgm:prSet/>
      <dgm:spPr/>
      <dgm:t>
        <a:bodyPr/>
        <a:lstStyle/>
        <a:p>
          <a:r>
            <a:rPr lang="en-US" b="1" i="1" baseline="0" dirty="0"/>
            <a:t>(b) </a:t>
          </a:r>
          <a:r>
            <a:rPr lang="en-US" b="1" i="1" baseline="0" dirty="0">
              <a:solidFill>
                <a:srgbClr val="FF0000"/>
              </a:solidFill>
            </a:rPr>
            <a:t>does not impair compliance with the investment firm’s duty </a:t>
          </a:r>
          <a:r>
            <a:rPr lang="en-US" b="1" i="1" baseline="0" dirty="0"/>
            <a:t>to act honestly, fairly and professionally in accordance with the best interest of its clients.</a:t>
          </a:r>
          <a:endParaRPr lang="fi-FI" dirty="0"/>
        </a:p>
      </dgm:t>
    </dgm:pt>
    <dgm:pt modelId="{3969C3E5-47F7-4DDB-A952-977D888A9EC8}" type="parTrans" cxnId="{C17E17E7-8165-41A1-875E-F82CCBD15196}">
      <dgm:prSet/>
      <dgm:spPr/>
      <dgm:t>
        <a:bodyPr/>
        <a:lstStyle/>
        <a:p>
          <a:endParaRPr lang="fi-FI"/>
        </a:p>
      </dgm:t>
    </dgm:pt>
    <dgm:pt modelId="{4EF5E99B-BAEB-4B60-9F5E-4F9DB0274AB1}" type="sibTrans" cxnId="{C17E17E7-8165-41A1-875E-F82CCBD15196}">
      <dgm:prSet/>
      <dgm:spPr/>
      <dgm:t>
        <a:bodyPr/>
        <a:lstStyle/>
        <a:p>
          <a:endParaRPr lang="fi-FI"/>
        </a:p>
      </dgm:t>
    </dgm:pt>
    <dgm:pt modelId="{64DCE28D-5687-4D7D-B84B-1861FAE1EE46}">
      <dgm:prSet/>
      <dgm:spPr/>
      <dgm:t>
        <a:bodyPr/>
        <a:lstStyle/>
        <a:p>
          <a:r>
            <a:rPr lang="en-US" b="1" i="0" baseline="0" dirty="0"/>
            <a:t>The existence, nature and amount of the payment or benefit, or, where the amount cannot be ascertained, the method of calculating that amount, must be clearly </a:t>
          </a:r>
          <a:r>
            <a:rPr lang="en-US" b="1" i="0" baseline="0" dirty="0">
              <a:solidFill>
                <a:srgbClr val="FF0000"/>
              </a:solidFill>
            </a:rPr>
            <a:t>disclosed </a:t>
          </a:r>
          <a:r>
            <a:rPr lang="en-US" b="1" i="0" baseline="0" dirty="0"/>
            <a:t>to the client, in a manner that is comprehensive, accurate and understandable, prior to the provision of the relevant investment or ancillary service. </a:t>
          </a:r>
          <a:endParaRPr lang="fi-FI" dirty="0"/>
        </a:p>
      </dgm:t>
    </dgm:pt>
    <dgm:pt modelId="{AD384531-508B-4120-B528-AFE55C62C484}" type="parTrans" cxnId="{37241C96-39EF-4EC0-9043-C9DC5AF0B8AA}">
      <dgm:prSet/>
      <dgm:spPr/>
      <dgm:t>
        <a:bodyPr/>
        <a:lstStyle/>
        <a:p>
          <a:endParaRPr lang="fi-FI"/>
        </a:p>
      </dgm:t>
    </dgm:pt>
    <dgm:pt modelId="{295F179F-3474-4844-A757-14F58DCC7D0F}" type="sibTrans" cxnId="{37241C96-39EF-4EC0-9043-C9DC5AF0B8AA}">
      <dgm:prSet/>
      <dgm:spPr/>
      <dgm:t>
        <a:bodyPr/>
        <a:lstStyle/>
        <a:p>
          <a:endParaRPr lang="fi-FI"/>
        </a:p>
      </dgm:t>
    </dgm:pt>
    <dgm:pt modelId="{7AFBE86F-B09E-43C4-8322-41515CB2E483}">
      <dgm:prSet/>
      <dgm:spPr/>
      <dgm:t>
        <a:bodyPr/>
        <a:lstStyle/>
        <a:p>
          <a:r>
            <a:rPr lang="en-US" b="1"/>
            <a:t>The payment or benefit is not subject to the requirements set out in the first subparagraph if it </a:t>
          </a:r>
          <a:endParaRPr lang="fi-FI"/>
        </a:p>
      </dgm:t>
    </dgm:pt>
    <dgm:pt modelId="{52DC31FC-7251-4609-9004-7C2E9B98F9F3}" type="parTrans" cxnId="{8C2B4BE5-7E6D-4508-A569-FAC611C88A14}">
      <dgm:prSet/>
      <dgm:spPr/>
      <dgm:t>
        <a:bodyPr/>
        <a:lstStyle/>
        <a:p>
          <a:endParaRPr lang="fi-FI"/>
        </a:p>
      </dgm:t>
    </dgm:pt>
    <dgm:pt modelId="{8EE8E2B0-CC39-4A8C-8E2C-F3675620811F}" type="sibTrans" cxnId="{8C2B4BE5-7E6D-4508-A569-FAC611C88A14}">
      <dgm:prSet/>
      <dgm:spPr/>
      <dgm:t>
        <a:bodyPr/>
        <a:lstStyle/>
        <a:p>
          <a:endParaRPr lang="fi-FI"/>
        </a:p>
      </dgm:t>
    </dgm:pt>
    <dgm:pt modelId="{093EB7BC-B22F-4A25-9369-6D4BC0C5B66C}">
      <dgm:prSet/>
      <dgm:spPr/>
      <dgm:t>
        <a:bodyPr/>
        <a:lstStyle/>
        <a:p>
          <a:r>
            <a:rPr lang="en-US" b="1" i="1" baseline="0" dirty="0">
              <a:solidFill>
                <a:srgbClr val="FF0000"/>
              </a:solidFill>
            </a:rPr>
            <a:t>enables or is necessary for the provision of investment services </a:t>
          </a:r>
          <a:endParaRPr lang="fi-FI" dirty="0">
            <a:solidFill>
              <a:srgbClr val="FF0000"/>
            </a:solidFill>
          </a:endParaRPr>
        </a:p>
      </dgm:t>
    </dgm:pt>
    <dgm:pt modelId="{01930B19-FB4B-4773-89DF-753F0021925F}" type="parTrans" cxnId="{4E7CB550-A6B7-4B59-AC37-52880007D656}">
      <dgm:prSet/>
      <dgm:spPr/>
      <dgm:t>
        <a:bodyPr/>
        <a:lstStyle/>
        <a:p>
          <a:endParaRPr lang="fi-FI"/>
        </a:p>
      </dgm:t>
    </dgm:pt>
    <dgm:pt modelId="{F2ED4D70-A721-482B-9E69-762206D857AA}" type="sibTrans" cxnId="{4E7CB550-A6B7-4B59-AC37-52880007D656}">
      <dgm:prSet/>
      <dgm:spPr/>
      <dgm:t>
        <a:bodyPr/>
        <a:lstStyle/>
        <a:p>
          <a:endParaRPr lang="fi-FI"/>
        </a:p>
      </dgm:t>
    </dgm:pt>
    <dgm:pt modelId="{E951F3DE-0E65-4914-B51F-C9A9139596BA}">
      <dgm:prSet/>
      <dgm:spPr/>
      <dgm:t>
        <a:bodyPr/>
        <a:lstStyle/>
        <a:p>
          <a:r>
            <a:rPr lang="en-US" b="1" i="1" baseline="0" dirty="0"/>
            <a:t>and by its nature </a:t>
          </a:r>
          <a:r>
            <a:rPr lang="en-US" b="1" i="1" baseline="0" dirty="0">
              <a:solidFill>
                <a:srgbClr val="FF0000"/>
              </a:solidFill>
            </a:rPr>
            <a:t>cannot give rise to conflicts </a:t>
          </a:r>
          <a:r>
            <a:rPr lang="en-US" b="1" i="1" baseline="0" dirty="0"/>
            <a:t>with the investment firm’s duties to act honestly, fairly and professionally in accordance with the best interests of its clients. </a:t>
          </a:r>
          <a:endParaRPr lang="fi-FI" dirty="0"/>
        </a:p>
      </dgm:t>
    </dgm:pt>
    <dgm:pt modelId="{C68E534F-3F48-4242-817F-86C50A9578FC}" type="parTrans" cxnId="{415B460F-8F4D-490A-82CB-12A419555A20}">
      <dgm:prSet/>
      <dgm:spPr/>
      <dgm:t>
        <a:bodyPr/>
        <a:lstStyle/>
        <a:p>
          <a:endParaRPr lang="fi-FI"/>
        </a:p>
      </dgm:t>
    </dgm:pt>
    <dgm:pt modelId="{AE16FACA-733B-41C9-A5CA-EC921992B6CF}" type="sibTrans" cxnId="{415B460F-8F4D-490A-82CB-12A419555A20}">
      <dgm:prSet/>
      <dgm:spPr/>
      <dgm:t>
        <a:bodyPr/>
        <a:lstStyle/>
        <a:p>
          <a:endParaRPr lang="fi-FI"/>
        </a:p>
      </dgm:t>
    </dgm:pt>
    <dgm:pt modelId="{FB6A07D9-F372-4DEF-9D67-12B7F086787C}">
      <dgm:prSet/>
      <dgm:spPr/>
      <dgm:t>
        <a:bodyPr/>
        <a:lstStyle/>
        <a:p>
          <a:r>
            <a:rPr lang="en-US" b="1" i="1" baseline="0" dirty="0"/>
            <a:t>E.g. custody costs, settlement and exchange fees, regulatory levies or legal fees. </a:t>
          </a:r>
        </a:p>
        <a:p>
          <a:r>
            <a:rPr lang="en-US" b="1" i="1" baseline="0" dirty="0"/>
            <a:t>E.g. the fees paid to the investment firm for management of an investment fund’s assets is not regarded an incentive </a:t>
          </a:r>
          <a:endParaRPr lang="fi-FI" b="1" i="1" baseline="0" dirty="0"/>
        </a:p>
        <a:p>
          <a:r>
            <a:rPr lang="en-US" b="1" i="1" baseline="0" dirty="0"/>
            <a:t> </a:t>
          </a:r>
          <a:endParaRPr lang="fi-FI" dirty="0"/>
        </a:p>
      </dgm:t>
    </dgm:pt>
    <dgm:pt modelId="{75FEE9DA-02D8-478A-A3DF-C755247E3C13}" type="parTrans" cxnId="{64DD4A8E-174B-4FB2-930D-F3F91519D939}">
      <dgm:prSet/>
      <dgm:spPr/>
      <dgm:t>
        <a:bodyPr/>
        <a:lstStyle/>
        <a:p>
          <a:endParaRPr lang="fi-FI"/>
        </a:p>
      </dgm:t>
    </dgm:pt>
    <dgm:pt modelId="{5FD2F8B5-2256-409B-87A4-D1D1E1E1CD85}" type="sibTrans" cxnId="{64DD4A8E-174B-4FB2-930D-F3F91519D939}">
      <dgm:prSet/>
      <dgm:spPr/>
      <dgm:t>
        <a:bodyPr/>
        <a:lstStyle/>
        <a:p>
          <a:endParaRPr lang="fi-FI"/>
        </a:p>
      </dgm:t>
    </dgm:pt>
    <dgm:pt modelId="{B172C421-07CE-4BCA-BA76-C965173E5338}" type="pres">
      <dgm:prSet presAssocID="{5F502C67-CF8F-4E29-B4C2-2CBED2333830}" presName="vert0" presStyleCnt="0">
        <dgm:presLayoutVars>
          <dgm:dir/>
          <dgm:animOne val="branch"/>
          <dgm:animLvl val="lvl"/>
        </dgm:presLayoutVars>
      </dgm:prSet>
      <dgm:spPr/>
    </dgm:pt>
    <dgm:pt modelId="{B73342A3-0A79-435B-BEFE-3D6411E54892}" type="pres">
      <dgm:prSet presAssocID="{FD3DAAC7-2660-4746-BF33-3FC50AFA37D8}" presName="thickLine" presStyleLbl="alignNode1" presStyleIdx="0" presStyleCnt="2"/>
      <dgm:spPr/>
    </dgm:pt>
    <dgm:pt modelId="{A0ADF50E-8D6E-4C42-8ACA-C298566DABD1}" type="pres">
      <dgm:prSet presAssocID="{FD3DAAC7-2660-4746-BF33-3FC50AFA37D8}" presName="horz1" presStyleCnt="0"/>
      <dgm:spPr/>
    </dgm:pt>
    <dgm:pt modelId="{5369EA30-DD93-449C-AD5D-18137898B9AF}" type="pres">
      <dgm:prSet presAssocID="{FD3DAAC7-2660-4746-BF33-3FC50AFA37D8}" presName="tx1" presStyleLbl="revTx" presStyleIdx="0" presStyleCnt="8"/>
      <dgm:spPr/>
    </dgm:pt>
    <dgm:pt modelId="{F6881C8E-FE6D-43B6-B0F3-BC1E2793E878}" type="pres">
      <dgm:prSet presAssocID="{FD3DAAC7-2660-4746-BF33-3FC50AFA37D8}" presName="vert1" presStyleCnt="0"/>
      <dgm:spPr/>
    </dgm:pt>
    <dgm:pt modelId="{6F27B98F-AE81-4723-AAFA-FAD1DDCC405A}" type="pres">
      <dgm:prSet presAssocID="{468B19BE-35FD-4C60-AF60-7F98F7589CF1}" presName="vertSpace2a" presStyleCnt="0"/>
      <dgm:spPr/>
    </dgm:pt>
    <dgm:pt modelId="{28E44635-179C-40E8-9715-9C2AB1CE69B7}" type="pres">
      <dgm:prSet presAssocID="{468B19BE-35FD-4C60-AF60-7F98F7589CF1}" presName="horz2" presStyleCnt="0"/>
      <dgm:spPr/>
    </dgm:pt>
    <dgm:pt modelId="{061572FD-0E1C-4CA3-8780-F47B328921C6}" type="pres">
      <dgm:prSet presAssocID="{468B19BE-35FD-4C60-AF60-7F98F7589CF1}" presName="horzSpace2" presStyleCnt="0"/>
      <dgm:spPr/>
    </dgm:pt>
    <dgm:pt modelId="{A60D328E-E21F-4240-9A70-06B43C3838A2}" type="pres">
      <dgm:prSet presAssocID="{468B19BE-35FD-4C60-AF60-7F98F7589CF1}" presName="tx2" presStyleLbl="revTx" presStyleIdx="1" presStyleCnt="8"/>
      <dgm:spPr/>
    </dgm:pt>
    <dgm:pt modelId="{F44D8165-25C1-4C6D-BFC3-C149EE61B52C}" type="pres">
      <dgm:prSet presAssocID="{468B19BE-35FD-4C60-AF60-7F98F7589CF1}" presName="vert2" presStyleCnt="0"/>
      <dgm:spPr/>
    </dgm:pt>
    <dgm:pt modelId="{855A59F5-1E7B-49C6-8153-5A543EA76385}" type="pres">
      <dgm:prSet presAssocID="{468B19BE-35FD-4C60-AF60-7F98F7589CF1}" presName="thinLine2b" presStyleLbl="callout" presStyleIdx="0" presStyleCnt="6"/>
      <dgm:spPr/>
    </dgm:pt>
    <dgm:pt modelId="{C94FBA1D-DBF3-41BE-989E-E9D497284A74}" type="pres">
      <dgm:prSet presAssocID="{468B19BE-35FD-4C60-AF60-7F98F7589CF1}" presName="vertSpace2b" presStyleCnt="0"/>
      <dgm:spPr/>
    </dgm:pt>
    <dgm:pt modelId="{B5649BAD-6CD2-46F7-AEB1-A06D70512112}" type="pres">
      <dgm:prSet presAssocID="{16E2D130-ACF2-44AA-8CEE-753641464F4E}" presName="horz2" presStyleCnt="0"/>
      <dgm:spPr/>
    </dgm:pt>
    <dgm:pt modelId="{2B468CE1-1E00-4177-98D9-08BE6A814A21}" type="pres">
      <dgm:prSet presAssocID="{16E2D130-ACF2-44AA-8CEE-753641464F4E}" presName="horzSpace2" presStyleCnt="0"/>
      <dgm:spPr/>
    </dgm:pt>
    <dgm:pt modelId="{921BABE8-A2AA-4230-BBD8-6C0DF520FFCC}" type="pres">
      <dgm:prSet presAssocID="{16E2D130-ACF2-44AA-8CEE-753641464F4E}" presName="tx2" presStyleLbl="revTx" presStyleIdx="2" presStyleCnt="8"/>
      <dgm:spPr/>
    </dgm:pt>
    <dgm:pt modelId="{1FD26DDD-3E16-4AAF-BE06-51E075669CC3}" type="pres">
      <dgm:prSet presAssocID="{16E2D130-ACF2-44AA-8CEE-753641464F4E}" presName="vert2" presStyleCnt="0"/>
      <dgm:spPr/>
    </dgm:pt>
    <dgm:pt modelId="{0C4138CC-CC96-402C-81BC-0C10BDD96008}" type="pres">
      <dgm:prSet presAssocID="{16E2D130-ACF2-44AA-8CEE-753641464F4E}" presName="thinLine2b" presStyleLbl="callout" presStyleIdx="1" presStyleCnt="6"/>
      <dgm:spPr/>
    </dgm:pt>
    <dgm:pt modelId="{E301C9A3-3861-4B71-A6C9-A5B2B87AA7D0}" type="pres">
      <dgm:prSet presAssocID="{16E2D130-ACF2-44AA-8CEE-753641464F4E}" presName="vertSpace2b" presStyleCnt="0"/>
      <dgm:spPr/>
    </dgm:pt>
    <dgm:pt modelId="{1C1695C5-AAD6-4BAB-8D03-44FCE452C6D0}" type="pres">
      <dgm:prSet presAssocID="{64DCE28D-5687-4D7D-B84B-1861FAE1EE46}" presName="horz2" presStyleCnt="0"/>
      <dgm:spPr/>
    </dgm:pt>
    <dgm:pt modelId="{1EDE5F1C-DE56-4BC3-854A-26D69A5B2993}" type="pres">
      <dgm:prSet presAssocID="{64DCE28D-5687-4D7D-B84B-1861FAE1EE46}" presName="horzSpace2" presStyleCnt="0"/>
      <dgm:spPr/>
    </dgm:pt>
    <dgm:pt modelId="{CA5EE63C-C782-4E9E-8C14-62BA61E5F77F}" type="pres">
      <dgm:prSet presAssocID="{64DCE28D-5687-4D7D-B84B-1861FAE1EE46}" presName="tx2" presStyleLbl="revTx" presStyleIdx="3" presStyleCnt="8"/>
      <dgm:spPr/>
    </dgm:pt>
    <dgm:pt modelId="{73131522-9289-4C40-87DE-7A2DC461F49B}" type="pres">
      <dgm:prSet presAssocID="{64DCE28D-5687-4D7D-B84B-1861FAE1EE46}" presName="vert2" presStyleCnt="0"/>
      <dgm:spPr/>
    </dgm:pt>
    <dgm:pt modelId="{C6956214-5D0F-4E07-8704-4EC3F90F16E5}" type="pres">
      <dgm:prSet presAssocID="{64DCE28D-5687-4D7D-B84B-1861FAE1EE46}" presName="thinLine2b" presStyleLbl="callout" presStyleIdx="2" presStyleCnt="6"/>
      <dgm:spPr/>
    </dgm:pt>
    <dgm:pt modelId="{9C952176-B7F1-440D-A8C9-CEF75C9344E7}" type="pres">
      <dgm:prSet presAssocID="{64DCE28D-5687-4D7D-B84B-1861FAE1EE46}" presName="vertSpace2b" presStyleCnt="0"/>
      <dgm:spPr/>
    </dgm:pt>
    <dgm:pt modelId="{39D51A00-2F5C-4F65-B8AB-92DCACDD583C}" type="pres">
      <dgm:prSet presAssocID="{7AFBE86F-B09E-43C4-8322-41515CB2E483}" presName="thickLine" presStyleLbl="alignNode1" presStyleIdx="1" presStyleCnt="2"/>
      <dgm:spPr/>
    </dgm:pt>
    <dgm:pt modelId="{561EE4FE-0BDE-461C-BF45-34336B927DA5}" type="pres">
      <dgm:prSet presAssocID="{7AFBE86F-B09E-43C4-8322-41515CB2E483}" presName="horz1" presStyleCnt="0"/>
      <dgm:spPr/>
    </dgm:pt>
    <dgm:pt modelId="{3021FC12-63EF-4E11-AD9D-32F09B1CAE94}" type="pres">
      <dgm:prSet presAssocID="{7AFBE86F-B09E-43C4-8322-41515CB2E483}" presName="tx1" presStyleLbl="revTx" presStyleIdx="4" presStyleCnt="8"/>
      <dgm:spPr/>
    </dgm:pt>
    <dgm:pt modelId="{6976DFA6-6090-4688-BFB2-2C9039B0D36D}" type="pres">
      <dgm:prSet presAssocID="{7AFBE86F-B09E-43C4-8322-41515CB2E483}" presName="vert1" presStyleCnt="0"/>
      <dgm:spPr/>
    </dgm:pt>
    <dgm:pt modelId="{9E34684F-85A1-4D77-A8C4-E47A09A7A450}" type="pres">
      <dgm:prSet presAssocID="{093EB7BC-B22F-4A25-9369-6D4BC0C5B66C}" presName="vertSpace2a" presStyleCnt="0"/>
      <dgm:spPr/>
    </dgm:pt>
    <dgm:pt modelId="{80E1DA33-789F-484D-9C52-A4F0C26CC17A}" type="pres">
      <dgm:prSet presAssocID="{093EB7BC-B22F-4A25-9369-6D4BC0C5B66C}" presName="horz2" presStyleCnt="0"/>
      <dgm:spPr/>
    </dgm:pt>
    <dgm:pt modelId="{A92A1660-DECA-4170-88CE-D15B7FCE3560}" type="pres">
      <dgm:prSet presAssocID="{093EB7BC-B22F-4A25-9369-6D4BC0C5B66C}" presName="horzSpace2" presStyleCnt="0"/>
      <dgm:spPr/>
    </dgm:pt>
    <dgm:pt modelId="{4A6EF833-496A-4E55-90B9-C1C8BE9921E3}" type="pres">
      <dgm:prSet presAssocID="{093EB7BC-B22F-4A25-9369-6D4BC0C5B66C}" presName="tx2" presStyleLbl="revTx" presStyleIdx="5" presStyleCnt="8"/>
      <dgm:spPr/>
    </dgm:pt>
    <dgm:pt modelId="{76826883-D1F0-4EA7-B2F3-D3AC60F121B1}" type="pres">
      <dgm:prSet presAssocID="{093EB7BC-B22F-4A25-9369-6D4BC0C5B66C}" presName="vert2" presStyleCnt="0"/>
      <dgm:spPr/>
    </dgm:pt>
    <dgm:pt modelId="{E2FE6750-5199-48A5-8E49-C70CEAE343D3}" type="pres">
      <dgm:prSet presAssocID="{093EB7BC-B22F-4A25-9369-6D4BC0C5B66C}" presName="thinLine2b" presStyleLbl="callout" presStyleIdx="3" presStyleCnt="6"/>
      <dgm:spPr/>
    </dgm:pt>
    <dgm:pt modelId="{E8F8F2F1-458B-44D8-AD35-773A752ECC41}" type="pres">
      <dgm:prSet presAssocID="{093EB7BC-B22F-4A25-9369-6D4BC0C5B66C}" presName="vertSpace2b" presStyleCnt="0"/>
      <dgm:spPr/>
    </dgm:pt>
    <dgm:pt modelId="{09600FF4-D4F2-49EB-8338-AA7268D308BE}" type="pres">
      <dgm:prSet presAssocID="{E951F3DE-0E65-4914-B51F-C9A9139596BA}" presName="horz2" presStyleCnt="0"/>
      <dgm:spPr/>
    </dgm:pt>
    <dgm:pt modelId="{CA5BB8C2-4D17-4973-91AF-6FB648FA97D3}" type="pres">
      <dgm:prSet presAssocID="{E951F3DE-0E65-4914-B51F-C9A9139596BA}" presName="horzSpace2" presStyleCnt="0"/>
      <dgm:spPr/>
    </dgm:pt>
    <dgm:pt modelId="{8849D2C1-4728-432F-824C-5619A816EED4}" type="pres">
      <dgm:prSet presAssocID="{E951F3DE-0E65-4914-B51F-C9A9139596BA}" presName="tx2" presStyleLbl="revTx" presStyleIdx="6" presStyleCnt="8"/>
      <dgm:spPr/>
    </dgm:pt>
    <dgm:pt modelId="{3BC62893-49B9-4C99-9A29-929245BB6737}" type="pres">
      <dgm:prSet presAssocID="{E951F3DE-0E65-4914-B51F-C9A9139596BA}" presName="vert2" presStyleCnt="0"/>
      <dgm:spPr/>
    </dgm:pt>
    <dgm:pt modelId="{00F04F97-D72B-4CFC-89F4-4AF73044FA71}" type="pres">
      <dgm:prSet presAssocID="{E951F3DE-0E65-4914-B51F-C9A9139596BA}" presName="thinLine2b" presStyleLbl="callout" presStyleIdx="4" presStyleCnt="6"/>
      <dgm:spPr/>
    </dgm:pt>
    <dgm:pt modelId="{6C6DDCE5-E4A8-4AAC-BF0A-1E752F5B8645}" type="pres">
      <dgm:prSet presAssocID="{E951F3DE-0E65-4914-B51F-C9A9139596BA}" presName="vertSpace2b" presStyleCnt="0"/>
      <dgm:spPr/>
    </dgm:pt>
    <dgm:pt modelId="{ADEEB03E-5D11-4DFD-8225-5D6241FBAF21}" type="pres">
      <dgm:prSet presAssocID="{FB6A07D9-F372-4DEF-9D67-12B7F086787C}" presName="horz2" presStyleCnt="0"/>
      <dgm:spPr/>
    </dgm:pt>
    <dgm:pt modelId="{6DD07660-F771-47A7-9042-1090171FCB52}" type="pres">
      <dgm:prSet presAssocID="{FB6A07D9-F372-4DEF-9D67-12B7F086787C}" presName="horzSpace2" presStyleCnt="0"/>
      <dgm:spPr/>
    </dgm:pt>
    <dgm:pt modelId="{05D8716F-CBB6-45EA-A7C6-A808176D0956}" type="pres">
      <dgm:prSet presAssocID="{FB6A07D9-F372-4DEF-9D67-12B7F086787C}" presName="tx2" presStyleLbl="revTx" presStyleIdx="7" presStyleCnt="8"/>
      <dgm:spPr/>
    </dgm:pt>
    <dgm:pt modelId="{088D09A9-1668-4BC2-B22B-28F7EC2E0B3B}" type="pres">
      <dgm:prSet presAssocID="{FB6A07D9-F372-4DEF-9D67-12B7F086787C}" presName="vert2" presStyleCnt="0"/>
      <dgm:spPr/>
    </dgm:pt>
    <dgm:pt modelId="{5790CA70-1EDC-4BBF-BB7B-74C7512F66BE}" type="pres">
      <dgm:prSet presAssocID="{FB6A07D9-F372-4DEF-9D67-12B7F086787C}" presName="thinLine2b" presStyleLbl="callout" presStyleIdx="5" presStyleCnt="6"/>
      <dgm:spPr/>
    </dgm:pt>
    <dgm:pt modelId="{C2DF53E4-8362-4E9A-BFF3-51164142494F}" type="pres">
      <dgm:prSet presAssocID="{FB6A07D9-F372-4DEF-9D67-12B7F086787C}" presName="vertSpace2b" presStyleCnt="0"/>
      <dgm:spPr/>
    </dgm:pt>
  </dgm:ptLst>
  <dgm:cxnLst>
    <dgm:cxn modelId="{FA798C0A-6081-49DE-A52F-1C272C1DD19A}" srcId="{5F502C67-CF8F-4E29-B4C2-2CBED2333830}" destId="{FD3DAAC7-2660-4746-BF33-3FC50AFA37D8}" srcOrd="0" destOrd="0" parTransId="{66ECED1F-E352-436C-A58A-1A90860C4BD6}" sibTransId="{87D913B9-0E8D-458A-A8BA-BA50D65CE326}"/>
    <dgm:cxn modelId="{415B460F-8F4D-490A-82CB-12A419555A20}" srcId="{7AFBE86F-B09E-43C4-8322-41515CB2E483}" destId="{E951F3DE-0E65-4914-B51F-C9A9139596BA}" srcOrd="1" destOrd="0" parTransId="{C68E534F-3F48-4242-817F-86C50A9578FC}" sibTransId="{AE16FACA-733B-41C9-A5CA-EC921992B6CF}"/>
    <dgm:cxn modelId="{5ED3E93D-B07F-41BD-A184-F0B8873A8760}" type="presOf" srcId="{7AFBE86F-B09E-43C4-8322-41515CB2E483}" destId="{3021FC12-63EF-4E11-AD9D-32F09B1CAE94}" srcOrd="0" destOrd="0" presId="urn:microsoft.com/office/officeart/2008/layout/LinedList"/>
    <dgm:cxn modelId="{481C6D6D-95B2-4188-BAB7-8B976EBE1BFD}" type="presOf" srcId="{64DCE28D-5687-4D7D-B84B-1861FAE1EE46}" destId="{CA5EE63C-C782-4E9E-8C14-62BA61E5F77F}" srcOrd="0" destOrd="0" presId="urn:microsoft.com/office/officeart/2008/layout/LinedList"/>
    <dgm:cxn modelId="{2E39724E-FBCE-4101-9BDB-67BFB941FCBE}" type="presOf" srcId="{468B19BE-35FD-4C60-AF60-7F98F7589CF1}" destId="{A60D328E-E21F-4240-9A70-06B43C3838A2}" srcOrd="0" destOrd="0" presId="urn:microsoft.com/office/officeart/2008/layout/LinedList"/>
    <dgm:cxn modelId="{4E7CB550-A6B7-4B59-AC37-52880007D656}" srcId="{7AFBE86F-B09E-43C4-8322-41515CB2E483}" destId="{093EB7BC-B22F-4A25-9369-6D4BC0C5B66C}" srcOrd="0" destOrd="0" parTransId="{01930B19-FB4B-4773-89DF-753F0021925F}" sibTransId="{F2ED4D70-A721-482B-9E69-762206D857AA}"/>
    <dgm:cxn modelId="{64DD4A8E-174B-4FB2-930D-F3F91519D939}" srcId="{7AFBE86F-B09E-43C4-8322-41515CB2E483}" destId="{FB6A07D9-F372-4DEF-9D67-12B7F086787C}" srcOrd="2" destOrd="0" parTransId="{75FEE9DA-02D8-478A-A3DF-C755247E3C13}" sibTransId="{5FD2F8B5-2256-409B-87A4-D1D1E1E1CD85}"/>
    <dgm:cxn modelId="{73F9BC8E-A271-41AC-80EF-65B500853AE5}" srcId="{FD3DAAC7-2660-4746-BF33-3FC50AFA37D8}" destId="{468B19BE-35FD-4C60-AF60-7F98F7589CF1}" srcOrd="0" destOrd="0" parTransId="{D9FE5B3A-9095-4CB3-B27E-1B3F1393B270}" sibTransId="{193A1489-C5FE-415B-A71B-981F54135654}"/>
    <dgm:cxn modelId="{37241C96-39EF-4EC0-9043-C9DC5AF0B8AA}" srcId="{FD3DAAC7-2660-4746-BF33-3FC50AFA37D8}" destId="{64DCE28D-5687-4D7D-B84B-1861FAE1EE46}" srcOrd="2" destOrd="0" parTransId="{AD384531-508B-4120-B528-AFE55C62C484}" sibTransId="{295F179F-3474-4844-A757-14F58DCC7D0F}"/>
    <dgm:cxn modelId="{27ADC3A2-0354-4B88-991F-AE312B3EF886}" type="presOf" srcId="{16E2D130-ACF2-44AA-8CEE-753641464F4E}" destId="{921BABE8-A2AA-4230-BBD8-6C0DF520FFCC}" srcOrd="0" destOrd="0" presId="urn:microsoft.com/office/officeart/2008/layout/LinedList"/>
    <dgm:cxn modelId="{08E6A9AB-06AB-4DB3-86E5-9A24513D7AB0}" type="presOf" srcId="{5F502C67-CF8F-4E29-B4C2-2CBED2333830}" destId="{B172C421-07CE-4BCA-BA76-C965173E5338}" srcOrd="0" destOrd="0" presId="urn:microsoft.com/office/officeart/2008/layout/LinedList"/>
    <dgm:cxn modelId="{D66BE4AE-0363-454B-99A9-D40B7D3F293F}" type="presOf" srcId="{E951F3DE-0E65-4914-B51F-C9A9139596BA}" destId="{8849D2C1-4728-432F-824C-5619A816EED4}" srcOrd="0" destOrd="0" presId="urn:microsoft.com/office/officeart/2008/layout/LinedList"/>
    <dgm:cxn modelId="{0480A4BB-FFD2-43E2-9375-F5BF63924F77}" type="presOf" srcId="{FB6A07D9-F372-4DEF-9D67-12B7F086787C}" destId="{05D8716F-CBB6-45EA-A7C6-A808176D0956}" srcOrd="0" destOrd="0" presId="urn:microsoft.com/office/officeart/2008/layout/LinedList"/>
    <dgm:cxn modelId="{E6D24EC1-6549-494B-A219-24379A41EC6F}" type="presOf" srcId="{FD3DAAC7-2660-4746-BF33-3FC50AFA37D8}" destId="{5369EA30-DD93-449C-AD5D-18137898B9AF}" srcOrd="0" destOrd="0" presId="urn:microsoft.com/office/officeart/2008/layout/LinedList"/>
    <dgm:cxn modelId="{536A1FCF-A997-48AB-B5DF-9D60BD726A66}" type="presOf" srcId="{093EB7BC-B22F-4A25-9369-6D4BC0C5B66C}" destId="{4A6EF833-496A-4E55-90B9-C1C8BE9921E3}" srcOrd="0" destOrd="0" presId="urn:microsoft.com/office/officeart/2008/layout/LinedList"/>
    <dgm:cxn modelId="{8C2B4BE5-7E6D-4508-A569-FAC611C88A14}" srcId="{5F502C67-CF8F-4E29-B4C2-2CBED2333830}" destId="{7AFBE86F-B09E-43C4-8322-41515CB2E483}" srcOrd="1" destOrd="0" parTransId="{52DC31FC-7251-4609-9004-7C2E9B98F9F3}" sibTransId="{8EE8E2B0-CC39-4A8C-8E2C-F3675620811F}"/>
    <dgm:cxn modelId="{C17E17E7-8165-41A1-875E-F82CCBD15196}" srcId="{FD3DAAC7-2660-4746-BF33-3FC50AFA37D8}" destId="{16E2D130-ACF2-44AA-8CEE-753641464F4E}" srcOrd="1" destOrd="0" parTransId="{3969C3E5-47F7-4DDB-A952-977D888A9EC8}" sibTransId="{4EF5E99B-BAEB-4B60-9F5E-4F9DB0274AB1}"/>
    <dgm:cxn modelId="{BBB67B5F-AA33-49B6-96D7-610278878A7B}" type="presParOf" srcId="{B172C421-07CE-4BCA-BA76-C965173E5338}" destId="{B73342A3-0A79-435B-BEFE-3D6411E54892}" srcOrd="0" destOrd="0" presId="urn:microsoft.com/office/officeart/2008/layout/LinedList"/>
    <dgm:cxn modelId="{4A489FA8-CA5F-44EB-B5E4-F780B08DBF0C}" type="presParOf" srcId="{B172C421-07CE-4BCA-BA76-C965173E5338}" destId="{A0ADF50E-8D6E-4C42-8ACA-C298566DABD1}" srcOrd="1" destOrd="0" presId="urn:microsoft.com/office/officeart/2008/layout/LinedList"/>
    <dgm:cxn modelId="{6930F2C8-AA09-4DBC-892E-C75B4E9D5D02}" type="presParOf" srcId="{A0ADF50E-8D6E-4C42-8ACA-C298566DABD1}" destId="{5369EA30-DD93-449C-AD5D-18137898B9AF}" srcOrd="0" destOrd="0" presId="urn:microsoft.com/office/officeart/2008/layout/LinedList"/>
    <dgm:cxn modelId="{293E0C1A-EDEB-44E7-B42C-2B6018CFED98}" type="presParOf" srcId="{A0ADF50E-8D6E-4C42-8ACA-C298566DABD1}" destId="{F6881C8E-FE6D-43B6-B0F3-BC1E2793E878}" srcOrd="1" destOrd="0" presId="urn:microsoft.com/office/officeart/2008/layout/LinedList"/>
    <dgm:cxn modelId="{D0394D97-AC7E-4454-A328-3B867D4ED0D2}" type="presParOf" srcId="{F6881C8E-FE6D-43B6-B0F3-BC1E2793E878}" destId="{6F27B98F-AE81-4723-AAFA-FAD1DDCC405A}" srcOrd="0" destOrd="0" presId="urn:microsoft.com/office/officeart/2008/layout/LinedList"/>
    <dgm:cxn modelId="{00AE2F19-80B6-4D9C-9C99-AA82CBF7288B}" type="presParOf" srcId="{F6881C8E-FE6D-43B6-B0F3-BC1E2793E878}" destId="{28E44635-179C-40E8-9715-9C2AB1CE69B7}" srcOrd="1" destOrd="0" presId="urn:microsoft.com/office/officeart/2008/layout/LinedList"/>
    <dgm:cxn modelId="{CDD30DCC-4920-4B99-99C4-21ECF1D7D208}" type="presParOf" srcId="{28E44635-179C-40E8-9715-9C2AB1CE69B7}" destId="{061572FD-0E1C-4CA3-8780-F47B328921C6}" srcOrd="0" destOrd="0" presId="urn:microsoft.com/office/officeart/2008/layout/LinedList"/>
    <dgm:cxn modelId="{29B0D5BD-EED4-4B0B-8D3E-1585AAC94B15}" type="presParOf" srcId="{28E44635-179C-40E8-9715-9C2AB1CE69B7}" destId="{A60D328E-E21F-4240-9A70-06B43C3838A2}" srcOrd="1" destOrd="0" presId="urn:microsoft.com/office/officeart/2008/layout/LinedList"/>
    <dgm:cxn modelId="{43000499-DF11-4D84-B7DD-4AA009882C53}" type="presParOf" srcId="{28E44635-179C-40E8-9715-9C2AB1CE69B7}" destId="{F44D8165-25C1-4C6D-BFC3-C149EE61B52C}" srcOrd="2" destOrd="0" presId="urn:microsoft.com/office/officeart/2008/layout/LinedList"/>
    <dgm:cxn modelId="{825A8E4D-874A-45CC-9DB6-A5204C8F0CCA}" type="presParOf" srcId="{F6881C8E-FE6D-43B6-B0F3-BC1E2793E878}" destId="{855A59F5-1E7B-49C6-8153-5A543EA76385}" srcOrd="2" destOrd="0" presId="urn:microsoft.com/office/officeart/2008/layout/LinedList"/>
    <dgm:cxn modelId="{F9704DE5-0A3F-4F4C-8DDE-748C4C4BEB02}" type="presParOf" srcId="{F6881C8E-FE6D-43B6-B0F3-BC1E2793E878}" destId="{C94FBA1D-DBF3-41BE-989E-E9D497284A74}" srcOrd="3" destOrd="0" presId="urn:microsoft.com/office/officeart/2008/layout/LinedList"/>
    <dgm:cxn modelId="{BE0EFED0-60F3-47FB-ADDD-32CABF2AE3BF}" type="presParOf" srcId="{F6881C8E-FE6D-43B6-B0F3-BC1E2793E878}" destId="{B5649BAD-6CD2-46F7-AEB1-A06D70512112}" srcOrd="4" destOrd="0" presId="urn:microsoft.com/office/officeart/2008/layout/LinedList"/>
    <dgm:cxn modelId="{D4F9FB1C-1CE1-48A0-B2C5-777AF4372728}" type="presParOf" srcId="{B5649BAD-6CD2-46F7-AEB1-A06D70512112}" destId="{2B468CE1-1E00-4177-98D9-08BE6A814A21}" srcOrd="0" destOrd="0" presId="urn:microsoft.com/office/officeart/2008/layout/LinedList"/>
    <dgm:cxn modelId="{AD027985-5B02-4DD2-8B18-A98D76483E16}" type="presParOf" srcId="{B5649BAD-6CD2-46F7-AEB1-A06D70512112}" destId="{921BABE8-A2AA-4230-BBD8-6C0DF520FFCC}" srcOrd="1" destOrd="0" presId="urn:microsoft.com/office/officeart/2008/layout/LinedList"/>
    <dgm:cxn modelId="{2777927C-A1E0-4314-B884-08D1D0284D36}" type="presParOf" srcId="{B5649BAD-6CD2-46F7-AEB1-A06D70512112}" destId="{1FD26DDD-3E16-4AAF-BE06-51E075669CC3}" srcOrd="2" destOrd="0" presId="urn:microsoft.com/office/officeart/2008/layout/LinedList"/>
    <dgm:cxn modelId="{D3718423-2F25-471C-981B-66FD651646F2}" type="presParOf" srcId="{F6881C8E-FE6D-43B6-B0F3-BC1E2793E878}" destId="{0C4138CC-CC96-402C-81BC-0C10BDD96008}" srcOrd="5" destOrd="0" presId="urn:microsoft.com/office/officeart/2008/layout/LinedList"/>
    <dgm:cxn modelId="{C11941E1-B27E-4CA4-A359-45C69E6DAF64}" type="presParOf" srcId="{F6881C8E-FE6D-43B6-B0F3-BC1E2793E878}" destId="{E301C9A3-3861-4B71-A6C9-A5B2B87AA7D0}" srcOrd="6" destOrd="0" presId="urn:microsoft.com/office/officeart/2008/layout/LinedList"/>
    <dgm:cxn modelId="{A4E7D644-2A4B-4C8D-91F5-E28A464D6B7C}" type="presParOf" srcId="{F6881C8E-FE6D-43B6-B0F3-BC1E2793E878}" destId="{1C1695C5-AAD6-4BAB-8D03-44FCE452C6D0}" srcOrd="7" destOrd="0" presId="urn:microsoft.com/office/officeart/2008/layout/LinedList"/>
    <dgm:cxn modelId="{2726E83A-8B3C-48D8-AEF9-CDDA4F95CF04}" type="presParOf" srcId="{1C1695C5-AAD6-4BAB-8D03-44FCE452C6D0}" destId="{1EDE5F1C-DE56-4BC3-854A-26D69A5B2993}" srcOrd="0" destOrd="0" presId="urn:microsoft.com/office/officeart/2008/layout/LinedList"/>
    <dgm:cxn modelId="{82D8FE19-2629-4EA9-93C6-6911036024A7}" type="presParOf" srcId="{1C1695C5-AAD6-4BAB-8D03-44FCE452C6D0}" destId="{CA5EE63C-C782-4E9E-8C14-62BA61E5F77F}" srcOrd="1" destOrd="0" presId="urn:microsoft.com/office/officeart/2008/layout/LinedList"/>
    <dgm:cxn modelId="{3878208E-57AE-4BF4-B6A5-8E2A576A9CE5}" type="presParOf" srcId="{1C1695C5-AAD6-4BAB-8D03-44FCE452C6D0}" destId="{73131522-9289-4C40-87DE-7A2DC461F49B}" srcOrd="2" destOrd="0" presId="urn:microsoft.com/office/officeart/2008/layout/LinedList"/>
    <dgm:cxn modelId="{330C01FA-3C08-4798-89CB-D009A79B6E0E}" type="presParOf" srcId="{F6881C8E-FE6D-43B6-B0F3-BC1E2793E878}" destId="{C6956214-5D0F-4E07-8704-4EC3F90F16E5}" srcOrd="8" destOrd="0" presId="urn:microsoft.com/office/officeart/2008/layout/LinedList"/>
    <dgm:cxn modelId="{41E2EB30-EE64-4B07-AC9C-446D67CB1101}" type="presParOf" srcId="{F6881C8E-FE6D-43B6-B0F3-BC1E2793E878}" destId="{9C952176-B7F1-440D-A8C9-CEF75C9344E7}" srcOrd="9" destOrd="0" presId="urn:microsoft.com/office/officeart/2008/layout/LinedList"/>
    <dgm:cxn modelId="{6DB47F7E-A24A-4359-9DE3-A264B8542EA8}" type="presParOf" srcId="{B172C421-07CE-4BCA-BA76-C965173E5338}" destId="{39D51A00-2F5C-4F65-B8AB-92DCACDD583C}" srcOrd="2" destOrd="0" presId="urn:microsoft.com/office/officeart/2008/layout/LinedList"/>
    <dgm:cxn modelId="{5C42B6BB-0FF0-448E-B197-C3D5489E4A72}" type="presParOf" srcId="{B172C421-07CE-4BCA-BA76-C965173E5338}" destId="{561EE4FE-0BDE-461C-BF45-34336B927DA5}" srcOrd="3" destOrd="0" presId="urn:microsoft.com/office/officeart/2008/layout/LinedList"/>
    <dgm:cxn modelId="{B23389D8-AD82-4969-8F5A-9253853B5CBE}" type="presParOf" srcId="{561EE4FE-0BDE-461C-BF45-34336B927DA5}" destId="{3021FC12-63EF-4E11-AD9D-32F09B1CAE94}" srcOrd="0" destOrd="0" presId="urn:microsoft.com/office/officeart/2008/layout/LinedList"/>
    <dgm:cxn modelId="{A4A87266-0D3A-4740-8FE1-9652C3575210}" type="presParOf" srcId="{561EE4FE-0BDE-461C-BF45-34336B927DA5}" destId="{6976DFA6-6090-4688-BFB2-2C9039B0D36D}" srcOrd="1" destOrd="0" presId="urn:microsoft.com/office/officeart/2008/layout/LinedList"/>
    <dgm:cxn modelId="{7B7514A2-FB01-4959-B88E-F5FC9687891D}" type="presParOf" srcId="{6976DFA6-6090-4688-BFB2-2C9039B0D36D}" destId="{9E34684F-85A1-4D77-A8C4-E47A09A7A450}" srcOrd="0" destOrd="0" presId="urn:microsoft.com/office/officeart/2008/layout/LinedList"/>
    <dgm:cxn modelId="{B5B3C3C4-CF9E-41DC-A10D-3BDB03EE4CA7}" type="presParOf" srcId="{6976DFA6-6090-4688-BFB2-2C9039B0D36D}" destId="{80E1DA33-789F-484D-9C52-A4F0C26CC17A}" srcOrd="1" destOrd="0" presId="urn:microsoft.com/office/officeart/2008/layout/LinedList"/>
    <dgm:cxn modelId="{CC3A837A-6F7D-45C3-BD3A-362C46F92E61}" type="presParOf" srcId="{80E1DA33-789F-484D-9C52-A4F0C26CC17A}" destId="{A92A1660-DECA-4170-88CE-D15B7FCE3560}" srcOrd="0" destOrd="0" presId="urn:microsoft.com/office/officeart/2008/layout/LinedList"/>
    <dgm:cxn modelId="{87853CBF-9A7F-4124-BA76-B83B9AB3FEFB}" type="presParOf" srcId="{80E1DA33-789F-484D-9C52-A4F0C26CC17A}" destId="{4A6EF833-496A-4E55-90B9-C1C8BE9921E3}" srcOrd="1" destOrd="0" presId="urn:microsoft.com/office/officeart/2008/layout/LinedList"/>
    <dgm:cxn modelId="{53D4D7DE-D357-4C13-B2F1-B6F9A61946AF}" type="presParOf" srcId="{80E1DA33-789F-484D-9C52-A4F0C26CC17A}" destId="{76826883-D1F0-4EA7-B2F3-D3AC60F121B1}" srcOrd="2" destOrd="0" presId="urn:microsoft.com/office/officeart/2008/layout/LinedList"/>
    <dgm:cxn modelId="{D875C2BC-0C5B-4334-932F-213068AA0391}" type="presParOf" srcId="{6976DFA6-6090-4688-BFB2-2C9039B0D36D}" destId="{E2FE6750-5199-48A5-8E49-C70CEAE343D3}" srcOrd="2" destOrd="0" presId="urn:microsoft.com/office/officeart/2008/layout/LinedList"/>
    <dgm:cxn modelId="{F808E7E8-D496-43A2-B1A1-4F5CCAC54ADE}" type="presParOf" srcId="{6976DFA6-6090-4688-BFB2-2C9039B0D36D}" destId="{E8F8F2F1-458B-44D8-AD35-773A752ECC41}" srcOrd="3" destOrd="0" presId="urn:microsoft.com/office/officeart/2008/layout/LinedList"/>
    <dgm:cxn modelId="{22C7C938-B394-4DAA-8384-199BF8296C00}" type="presParOf" srcId="{6976DFA6-6090-4688-BFB2-2C9039B0D36D}" destId="{09600FF4-D4F2-49EB-8338-AA7268D308BE}" srcOrd="4" destOrd="0" presId="urn:microsoft.com/office/officeart/2008/layout/LinedList"/>
    <dgm:cxn modelId="{997C4DBA-FB94-4B7F-9E24-18B578F8512C}" type="presParOf" srcId="{09600FF4-D4F2-49EB-8338-AA7268D308BE}" destId="{CA5BB8C2-4D17-4973-91AF-6FB648FA97D3}" srcOrd="0" destOrd="0" presId="urn:microsoft.com/office/officeart/2008/layout/LinedList"/>
    <dgm:cxn modelId="{F43D9C20-23F1-4878-9523-7D35EF6503D3}" type="presParOf" srcId="{09600FF4-D4F2-49EB-8338-AA7268D308BE}" destId="{8849D2C1-4728-432F-824C-5619A816EED4}" srcOrd="1" destOrd="0" presId="urn:microsoft.com/office/officeart/2008/layout/LinedList"/>
    <dgm:cxn modelId="{F30F92CA-BCF6-4748-B1F8-5C0CEC2CFCFE}" type="presParOf" srcId="{09600FF4-D4F2-49EB-8338-AA7268D308BE}" destId="{3BC62893-49B9-4C99-9A29-929245BB6737}" srcOrd="2" destOrd="0" presId="urn:microsoft.com/office/officeart/2008/layout/LinedList"/>
    <dgm:cxn modelId="{27FE61F5-16D4-4307-AC5D-592E218FDF5C}" type="presParOf" srcId="{6976DFA6-6090-4688-BFB2-2C9039B0D36D}" destId="{00F04F97-D72B-4CFC-89F4-4AF73044FA71}" srcOrd="5" destOrd="0" presId="urn:microsoft.com/office/officeart/2008/layout/LinedList"/>
    <dgm:cxn modelId="{730DE116-1AE0-414A-BC14-283FCC4F1998}" type="presParOf" srcId="{6976DFA6-6090-4688-BFB2-2C9039B0D36D}" destId="{6C6DDCE5-E4A8-4AAC-BF0A-1E752F5B8645}" srcOrd="6" destOrd="0" presId="urn:microsoft.com/office/officeart/2008/layout/LinedList"/>
    <dgm:cxn modelId="{06A39599-3D51-45E9-A5A5-BFC560C36862}" type="presParOf" srcId="{6976DFA6-6090-4688-BFB2-2C9039B0D36D}" destId="{ADEEB03E-5D11-4DFD-8225-5D6241FBAF21}" srcOrd="7" destOrd="0" presId="urn:microsoft.com/office/officeart/2008/layout/LinedList"/>
    <dgm:cxn modelId="{2EFD8736-6370-46EC-9E95-814E50A95D58}" type="presParOf" srcId="{ADEEB03E-5D11-4DFD-8225-5D6241FBAF21}" destId="{6DD07660-F771-47A7-9042-1090171FCB52}" srcOrd="0" destOrd="0" presId="urn:microsoft.com/office/officeart/2008/layout/LinedList"/>
    <dgm:cxn modelId="{F274BB88-A252-4206-962A-E83734B99E16}" type="presParOf" srcId="{ADEEB03E-5D11-4DFD-8225-5D6241FBAF21}" destId="{05D8716F-CBB6-45EA-A7C6-A808176D0956}" srcOrd="1" destOrd="0" presId="urn:microsoft.com/office/officeart/2008/layout/LinedList"/>
    <dgm:cxn modelId="{AE7533BA-874E-42E5-85B1-C07FC6133AF8}" type="presParOf" srcId="{ADEEB03E-5D11-4DFD-8225-5D6241FBAF21}" destId="{088D09A9-1668-4BC2-B22B-28F7EC2E0B3B}" srcOrd="2" destOrd="0" presId="urn:microsoft.com/office/officeart/2008/layout/LinedList"/>
    <dgm:cxn modelId="{FC6A9F91-1DC2-4DD3-84DD-4BF9E026B156}" type="presParOf" srcId="{6976DFA6-6090-4688-BFB2-2C9039B0D36D}" destId="{5790CA70-1EDC-4BBF-BB7B-74C7512F66BE}" srcOrd="8" destOrd="0" presId="urn:microsoft.com/office/officeart/2008/layout/LinedList"/>
    <dgm:cxn modelId="{7ACBB89D-E6CC-463C-983E-2448CB359060}" type="presParOf" srcId="{6976DFA6-6090-4688-BFB2-2C9039B0D36D}" destId="{C2DF53E4-8362-4E9A-BFF3-51164142494F}"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9534D11-388A-447A-B3DA-4C7C3F47F18B}" type="doc">
      <dgm:prSet loTypeId="urn:microsoft.com/office/officeart/2005/8/layout/vProcess5" loCatId="process" qsTypeId="urn:microsoft.com/office/officeart/2005/8/quickstyle/simple1" qsCatId="simple" csTypeId="urn:microsoft.com/office/officeart/2005/8/colors/accent2_1" csCatId="accent2"/>
      <dgm:spPr/>
      <dgm:t>
        <a:bodyPr/>
        <a:lstStyle/>
        <a:p>
          <a:endParaRPr lang="fi-FI"/>
        </a:p>
      </dgm:t>
    </dgm:pt>
    <dgm:pt modelId="{FEAD14D4-FFFE-4D38-BBE8-3619936CFE35}">
      <dgm:prSet/>
      <dgm:spPr/>
      <dgm:t>
        <a:bodyPr/>
        <a:lstStyle/>
        <a:p>
          <a:r>
            <a:rPr lang="en-US" b="1"/>
            <a:t>The development and distribution of investment products are differentiated.</a:t>
          </a:r>
          <a:endParaRPr lang="fi-FI"/>
        </a:p>
      </dgm:t>
    </dgm:pt>
    <dgm:pt modelId="{94C9CEC4-85F9-488D-88F2-A84D94182BC4}" type="parTrans" cxnId="{E204E022-867F-48FB-9EBB-0BBD4E97D300}">
      <dgm:prSet/>
      <dgm:spPr/>
      <dgm:t>
        <a:bodyPr/>
        <a:lstStyle/>
        <a:p>
          <a:endParaRPr lang="fi-FI"/>
        </a:p>
      </dgm:t>
    </dgm:pt>
    <dgm:pt modelId="{2FF1B9FB-8022-4961-9284-0C7ECBBB1AF1}" type="sibTrans" cxnId="{E204E022-867F-48FB-9EBB-0BBD4E97D300}">
      <dgm:prSet/>
      <dgm:spPr/>
      <dgm:t>
        <a:bodyPr/>
        <a:lstStyle/>
        <a:p>
          <a:endParaRPr lang="fi-FI"/>
        </a:p>
      </dgm:t>
    </dgm:pt>
    <dgm:pt modelId="{2DF68904-FFE4-43D7-AA70-032765EF44E9}">
      <dgm:prSet/>
      <dgm:spPr/>
      <dgm:t>
        <a:bodyPr/>
        <a:lstStyle/>
        <a:p>
          <a:r>
            <a:rPr lang="en-US" b="1"/>
            <a:t>The development of complex products has focused on large and generally international financial groups and investment banks.</a:t>
          </a:r>
          <a:endParaRPr lang="fi-FI"/>
        </a:p>
      </dgm:t>
    </dgm:pt>
    <dgm:pt modelId="{69D92905-92CB-4DEE-B971-392CC628B913}" type="parTrans" cxnId="{FF1ED591-DD0E-42B1-9383-CE7C595319CF}">
      <dgm:prSet/>
      <dgm:spPr/>
      <dgm:t>
        <a:bodyPr/>
        <a:lstStyle/>
        <a:p>
          <a:endParaRPr lang="fi-FI"/>
        </a:p>
      </dgm:t>
    </dgm:pt>
    <dgm:pt modelId="{5179C0F1-DF5C-42EE-845D-87569A88FD29}" type="sibTrans" cxnId="{FF1ED591-DD0E-42B1-9383-CE7C595319CF}">
      <dgm:prSet/>
      <dgm:spPr/>
      <dgm:t>
        <a:bodyPr/>
        <a:lstStyle/>
        <a:p>
          <a:endParaRPr lang="fi-FI"/>
        </a:p>
      </dgm:t>
    </dgm:pt>
    <dgm:pt modelId="{EFD34511-879A-4BC6-83A5-A7156E3A8066}">
      <dgm:prSet/>
      <dgm:spPr/>
      <dgm:t>
        <a:bodyPr/>
        <a:lstStyle/>
        <a:p>
          <a:r>
            <a:rPr lang="en-US" b="1"/>
            <a:t>An investment firm that develops and distributes financial instruments must have in place product management procedures.</a:t>
          </a:r>
          <a:endParaRPr lang="fi-FI"/>
        </a:p>
      </dgm:t>
    </dgm:pt>
    <dgm:pt modelId="{320218B8-7BB1-40F3-BA44-1EF291C02C63}" type="parTrans" cxnId="{E61FD389-FBC1-4478-9562-FBB625D67997}">
      <dgm:prSet/>
      <dgm:spPr/>
      <dgm:t>
        <a:bodyPr/>
        <a:lstStyle/>
        <a:p>
          <a:endParaRPr lang="fi-FI"/>
        </a:p>
      </dgm:t>
    </dgm:pt>
    <dgm:pt modelId="{FA55E001-6AE7-4F4A-AC3E-716C9CA32EA6}" type="sibTrans" cxnId="{E61FD389-FBC1-4478-9562-FBB625D67997}">
      <dgm:prSet/>
      <dgm:spPr/>
      <dgm:t>
        <a:bodyPr/>
        <a:lstStyle/>
        <a:p>
          <a:endParaRPr lang="fi-FI"/>
        </a:p>
      </dgm:t>
    </dgm:pt>
    <dgm:pt modelId="{3E7F5912-973E-453F-83BB-A479C851F9E4}">
      <dgm:prSet/>
      <dgm:spPr/>
      <dgm:t>
        <a:bodyPr/>
        <a:lstStyle/>
        <a:p>
          <a:r>
            <a:rPr lang="en-US" b="1"/>
            <a:t>The purpose of the product management procedure is to ensure the compatibility of the financial instrument with the intended customer target group.</a:t>
          </a:r>
          <a:endParaRPr lang="fi-FI"/>
        </a:p>
      </dgm:t>
    </dgm:pt>
    <dgm:pt modelId="{2D99157E-6E85-43BA-8396-9C6DBA10E6C8}" type="parTrans" cxnId="{4AC33B90-288A-42EE-955E-2F666F5889EA}">
      <dgm:prSet/>
      <dgm:spPr/>
      <dgm:t>
        <a:bodyPr/>
        <a:lstStyle/>
        <a:p>
          <a:endParaRPr lang="fi-FI"/>
        </a:p>
      </dgm:t>
    </dgm:pt>
    <dgm:pt modelId="{8E2A6C02-758A-4242-A644-3909F77D402C}" type="sibTrans" cxnId="{4AC33B90-288A-42EE-955E-2F666F5889EA}">
      <dgm:prSet/>
      <dgm:spPr/>
      <dgm:t>
        <a:bodyPr/>
        <a:lstStyle/>
        <a:p>
          <a:endParaRPr lang="fi-FI"/>
        </a:p>
      </dgm:t>
    </dgm:pt>
    <dgm:pt modelId="{209D547B-F77E-4164-9600-62AE2CA3FCC5}">
      <dgm:prSet/>
      <dgm:spPr/>
      <dgm:t>
        <a:bodyPr/>
        <a:lstStyle/>
        <a:p>
          <a:r>
            <a:rPr lang="en-US" b="1"/>
            <a:t>It is the responsibility of the distributor of a financial instrument to ensure that the financial instrument is offered or recommended only when it is in the best interests of the client.</a:t>
          </a:r>
          <a:endParaRPr lang="fi-FI"/>
        </a:p>
      </dgm:t>
    </dgm:pt>
    <dgm:pt modelId="{2E2C1C54-BAC4-449A-AB8F-E540FF2FB6B1}" type="parTrans" cxnId="{13A7D425-1362-427B-9045-C0EE93C13A1C}">
      <dgm:prSet/>
      <dgm:spPr/>
      <dgm:t>
        <a:bodyPr/>
        <a:lstStyle/>
        <a:p>
          <a:endParaRPr lang="fi-FI"/>
        </a:p>
      </dgm:t>
    </dgm:pt>
    <dgm:pt modelId="{5476DFBA-6867-4B08-958C-868F2720AC24}" type="sibTrans" cxnId="{13A7D425-1362-427B-9045-C0EE93C13A1C}">
      <dgm:prSet/>
      <dgm:spPr/>
      <dgm:t>
        <a:bodyPr/>
        <a:lstStyle/>
        <a:p>
          <a:endParaRPr lang="fi-FI"/>
        </a:p>
      </dgm:t>
    </dgm:pt>
    <dgm:pt modelId="{6CE493E9-AD5B-435A-BFE2-026A35F23FE5}" type="pres">
      <dgm:prSet presAssocID="{09534D11-388A-447A-B3DA-4C7C3F47F18B}" presName="outerComposite" presStyleCnt="0">
        <dgm:presLayoutVars>
          <dgm:chMax val="5"/>
          <dgm:dir/>
          <dgm:resizeHandles val="exact"/>
        </dgm:presLayoutVars>
      </dgm:prSet>
      <dgm:spPr/>
    </dgm:pt>
    <dgm:pt modelId="{5739FAB8-11B1-4917-B514-AF9A288A36B6}" type="pres">
      <dgm:prSet presAssocID="{09534D11-388A-447A-B3DA-4C7C3F47F18B}" presName="dummyMaxCanvas" presStyleCnt="0">
        <dgm:presLayoutVars/>
      </dgm:prSet>
      <dgm:spPr/>
    </dgm:pt>
    <dgm:pt modelId="{0C021F38-FC5E-48AE-9AEC-EB79A3EE7B06}" type="pres">
      <dgm:prSet presAssocID="{09534D11-388A-447A-B3DA-4C7C3F47F18B}" presName="FiveNodes_1" presStyleLbl="node1" presStyleIdx="0" presStyleCnt="5">
        <dgm:presLayoutVars>
          <dgm:bulletEnabled val="1"/>
        </dgm:presLayoutVars>
      </dgm:prSet>
      <dgm:spPr/>
    </dgm:pt>
    <dgm:pt modelId="{BAC533C0-EC74-494C-8B52-84E6D31585EF}" type="pres">
      <dgm:prSet presAssocID="{09534D11-388A-447A-B3DA-4C7C3F47F18B}" presName="FiveNodes_2" presStyleLbl="node1" presStyleIdx="1" presStyleCnt="5">
        <dgm:presLayoutVars>
          <dgm:bulletEnabled val="1"/>
        </dgm:presLayoutVars>
      </dgm:prSet>
      <dgm:spPr/>
    </dgm:pt>
    <dgm:pt modelId="{4FEEE61F-FFB4-4314-9328-888D0E2D48F0}" type="pres">
      <dgm:prSet presAssocID="{09534D11-388A-447A-B3DA-4C7C3F47F18B}" presName="FiveNodes_3" presStyleLbl="node1" presStyleIdx="2" presStyleCnt="5">
        <dgm:presLayoutVars>
          <dgm:bulletEnabled val="1"/>
        </dgm:presLayoutVars>
      </dgm:prSet>
      <dgm:spPr/>
    </dgm:pt>
    <dgm:pt modelId="{67869D5F-7098-4EA3-B6FE-CDD804328859}" type="pres">
      <dgm:prSet presAssocID="{09534D11-388A-447A-B3DA-4C7C3F47F18B}" presName="FiveNodes_4" presStyleLbl="node1" presStyleIdx="3" presStyleCnt="5">
        <dgm:presLayoutVars>
          <dgm:bulletEnabled val="1"/>
        </dgm:presLayoutVars>
      </dgm:prSet>
      <dgm:spPr/>
    </dgm:pt>
    <dgm:pt modelId="{5E6E723C-163A-4FAE-820D-342F399BBC0C}" type="pres">
      <dgm:prSet presAssocID="{09534D11-388A-447A-B3DA-4C7C3F47F18B}" presName="FiveNodes_5" presStyleLbl="node1" presStyleIdx="4" presStyleCnt="5">
        <dgm:presLayoutVars>
          <dgm:bulletEnabled val="1"/>
        </dgm:presLayoutVars>
      </dgm:prSet>
      <dgm:spPr/>
    </dgm:pt>
    <dgm:pt modelId="{49C8F09A-9101-47F9-9439-89C324F244D7}" type="pres">
      <dgm:prSet presAssocID="{09534D11-388A-447A-B3DA-4C7C3F47F18B}" presName="FiveConn_1-2" presStyleLbl="fgAccFollowNode1" presStyleIdx="0" presStyleCnt="4">
        <dgm:presLayoutVars>
          <dgm:bulletEnabled val="1"/>
        </dgm:presLayoutVars>
      </dgm:prSet>
      <dgm:spPr/>
    </dgm:pt>
    <dgm:pt modelId="{26DF2821-9BEA-4559-8AD3-A536E8D8770F}" type="pres">
      <dgm:prSet presAssocID="{09534D11-388A-447A-B3DA-4C7C3F47F18B}" presName="FiveConn_2-3" presStyleLbl="fgAccFollowNode1" presStyleIdx="1" presStyleCnt="4">
        <dgm:presLayoutVars>
          <dgm:bulletEnabled val="1"/>
        </dgm:presLayoutVars>
      </dgm:prSet>
      <dgm:spPr/>
    </dgm:pt>
    <dgm:pt modelId="{4DB93917-3441-43BC-AC81-2ECB2DE3C8CD}" type="pres">
      <dgm:prSet presAssocID="{09534D11-388A-447A-B3DA-4C7C3F47F18B}" presName="FiveConn_3-4" presStyleLbl="fgAccFollowNode1" presStyleIdx="2" presStyleCnt="4">
        <dgm:presLayoutVars>
          <dgm:bulletEnabled val="1"/>
        </dgm:presLayoutVars>
      </dgm:prSet>
      <dgm:spPr/>
    </dgm:pt>
    <dgm:pt modelId="{AE94EAAB-4C9B-4E71-8FEE-5B5F53C4AC57}" type="pres">
      <dgm:prSet presAssocID="{09534D11-388A-447A-B3DA-4C7C3F47F18B}" presName="FiveConn_4-5" presStyleLbl="fgAccFollowNode1" presStyleIdx="3" presStyleCnt="4">
        <dgm:presLayoutVars>
          <dgm:bulletEnabled val="1"/>
        </dgm:presLayoutVars>
      </dgm:prSet>
      <dgm:spPr/>
    </dgm:pt>
    <dgm:pt modelId="{3F65B3C1-1AB4-41C5-82F8-0D0445478A7F}" type="pres">
      <dgm:prSet presAssocID="{09534D11-388A-447A-B3DA-4C7C3F47F18B}" presName="FiveNodes_1_text" presStyleLbl="node1" presStyleIdx="4" presStyleCnt="5">
        <dgm:presLayoutVars>
          <dgm:bulletEnabled val="1"/>
        </dgm:presLayoutVars>
      </dgm:prSet>
      <dgm:spPr/>
    </dgm:pt>
    <dgm:pt modelId="{DEDE0D99-9912-4EF5-B73C-D4F7AEABBC07}" type="pres">
      <dgm:prSet presAssocID="{09534D11-388A-447A-B3DA-4C7C3F47F18B}" presName="FiveNodes_2_text" presStyleLbl="node1" presStyleIdx="4" presStyleCnt="5">
        <dgm:presLayoutVars>
          <dgm:bulletEnabled val="1"/>
        </dgm:presLayoutVars>
      </dgm:prSet>
      <dgm:spPr/>
    </dgm:pt>
    <dgm:pt modelId="{E6E83DFA-1CEA-43F5-8EDD-9A874F5B598D}" type="pres">
      <dgm:prSet presAssocID="{09534D11-388A-447A-B3DA-4C7C3F47F18B}" presName="FiveNodes_3_text" presStyleLbl="node1" presStyleIdx="4" presStyleCnt="5">
        <dgm:presLayoutVars>
          <dgm:bulletEnabled val="1"/>
        </dgm:presLayoutVars>
      </dgm:prSet>
      <dgm:spPr/>
    </dgm:pt>
    <dgm:pt modelId="{AC0B1D08-00E1-47C3-9432-B7E6FEC46F98}" type="pres">
      <dgm:prSet presAssocID="{09534D11-388A-447A-B3DA-4C7C3F47F18B}" presName="FiveNodes_4_text" presStyleLbl="node1" presStyleIdx="4" presStyleCnt="5">
        <dgm:presLayoutVars>
          <dgm:bulletEnabled val="1"/>
        </dgm:presLayoutVars>
      </dgm:prSet>
      <dgm:spPr/>
    </dgm:pt>
    <dgm:pt modelId="{D23A81B9-BF70-4DB4-A829-466A96284A94}" type="pres">
      <dgm:prSet presAssocID="{09534D11-388A-447A-B3DA-4C7C3F47F18B}" presName="FiveNodes_5_text" presStyleLbl="node1" presStyleIdx="4" presStyleCnt="5">
        <dgm:presLayoutVars>
          <dgm:bulletEnabled val="1"/>
        </dgm:presLayoutVars>
      </dgm:prSet>
      <dgm:spPr/>
    </dgm:pt>
  </dgm:ptLst>
  <dgm:cxnLst>
    <dgm:cxn modelId="{AA6A2E02-12EF-4DEB-BCDC-17B7952DFCFB}" type="presOf" srcId="{2FF1B9FB-8022-4961-9284-0C7ECBBB1AF1}" destId="{49C8F09A-9101-47F9-9439-89C324F244D7}" srcOrd="0" destOrd="0" presId="urn:microsoft.com/office/officeart/2005/8/layout/vProcess5"/>
    <dgm:cxn modelId="{A46E4902-1109-40A6-B142-35E4FFB7DF67}" type="presOf" srcId="{209D547B-F77E-4164-9600-62AE2CA3FCC5}" destId="{D23A81B9-BF70-4DB4-A829-466A96284A94}" srcOrd="1" destOrd="0" presId="urn:microsoft.com/office/officeart/2005/8/layout/vProcess5"/>
    <dgm:cxn modelId="{34C7491C-42CF-4402-AFDD-2003BC37C418}" type="presOf" srcId="{EFD34511-879A-4BC6-83A5-A7156E3A8066}" destId="{4FEEE61F-FFB4-4314-9328-888D0E2D48F0}" srcOrd="0" destOrd="0" presId="urn:microsoft.com/office/officeart/2005/8/layout/vProcess5"/>
    <dgm:cxn modelId="{121A801D-EFC2-457D-9ECE-173A0AE8C56F}" type="presOf" srcId="{FA55E001-6AE7-4F4A-AC3E-716C9CA32EA6}" destId="{4DB93917-3441-43BC-AC81-2ECB2DE3C8CD}" srcOrd="0" destOrd="0" presId="urn:microsoft.com/office/officeart/2005/8/layout/vProcess5"/>
    <dgm:cxn modelId="{F7BEAB21-49D7-45DD-A751-5C3D329C65DE}" type="presOf" srcId="{209D547B-F77E-4164-9600-62AE2CA3FCC5}" destId="{5E6E723C-163A-4FAE-820D-342F399BBC0C}" srcOrd="0" destOrd="0" presId="urn:microsoft.com/office/officeart/2005/8/layout/vProcess5"/>
    <dgm:cxn modelId="{E204E022-867F-48FB-9EBB-0BBD4E97D300}" srcId="{09534D11-388A-447A-B3DA-4C7C3F47F18B}" destId="{FEAD14D4-FFFE-4D38-BBE8-3619936CFE35}" srcOrd="0" destOrd="0" parTransId="{94C9CEC4-85F9-488D-88F2-A84D94182BC4}" sibTransId="{2FF1B9FB-8022-4961-9284-0C7ECBBB1AF1}"/>
    <dgm:cxn modelId="{13A7D425-1362-427B-9045-C0EE93C13A1C}" srcId="{09534D11-388A-447A-B3DA-4C7C3F47F18B}" destId="{209D547B-F77E-4164-9600-62AE2CA3FCC5}" srcOrd="4" destOrd="0" parTransId="{2E2C1C54-BAC4-449A-AB8F-E540FF2FB6B1}" sibTransId="{5476DFBA-6867-4B08-958C-868F2720AC24}"/>
    <dgm:cxn modelId="{8E35A941-30AD-413F-8271-22C2A75D9B7A}" type="presOf" srcId="{2DF68904-FFE4-43D7-AA70-032765EF44E9}" destId="{BAC533C0-EC74-494C-8B52-84E6D31585EF}" srcOrd="0" destOrd="0" presId="urn:microsoft.com/office/officeart/2005/8/layout/vProcess5"/>
    <dgm:cxn modelId="{D7A66744-FE1B-4BB1-83D5-BC449C1765B5}" type="presOf" srcId="{EFD34511-879A-4BC6-83A5-A7156E3A8066}" destId="{E6E83DFA-1CEA-43F5-8EDD-9A874F5B598D}" srcOrd="1" destOrd="0" presId="urn:microsoft.com/office/officeart/2005/8/layout/vProcess5"/>
    <dgm:cxn modelId="{F4A0D047-C0CC-4F25-938D-44A616DF88EB}" type="presOf" srcId="{FEAD14D4-FFFE-4D38-BBE8-3619936CFE35}" destId="{3F65B3C1-1AB4-41C5-82F8-0D0445478A7F}" srcOrd="1" destOrd="0" presId="urn:microsoft.com/office/officeart/2005/8/layout/vProcess5"/>
    <dgm:cxn modelId="{B7AB424C-4D7F-4DC9-9720-0F016EFFF3B1}" type="presOf" srcId="{5179C0F1-DF5C-42EE-845D-87569A88FD29}" destId="{26DF2821-9BEA-4559-8AD3-A536E8D8770F}" srcOrd="0" destOrd="0" presId="urn:microsoft.com/office/officeart/2005/8/layout/vProcess5"/>
    <dgm:cxn modelId="{E61FD389-FBC1-4478-9562-FBB625D67997}" srcId="{09534D11-388A-447A-B3DA-4C7C3F47F18B}" destId="{EFD34511-879A-4BC6-83A5-A7156E3A8066}" srcOrd="2" destOrd="0" parTransId="{320218B8-7BB1-40F3-BA44-1EF291C02C63}" sibTransId="{FA55E001-6AE7-4F4A-AC3E-716C9CA32EA6}"/>
    <dgm:cxn modelId="{E0D3928E-5C87-424E-9B66-5C3182593F03}" type="presOf" srcId="{8E2A6C02-758A-4242-A644-3909F77D402C}" destId="{AE94EAAB-4C9B-4E71-8FEE-5B5F53C4AC57}" srcOrd="0" destOrd="0" presId="urn:microsoft.com/office/officeart/2005/8/layout/vProcess5"/>
    <dgm:cxn modelId="{4AC33B90-288A-42EE-955E-2F666F5889EA}" srcId="{09534D11-388A-447A-B3DA-4C7C3F47F18B}" destId="{3E7F5912-973E-453F-83BB-A479C851F9E4}" srcOrd="3" destOrd="0" parTransId="{2D99157E-6E85-43BA-8396-9C6DBA10E6C8}" sibTransId="{8E2A6C02-758A-4242-A644-3909F77D402C}"/>
    <dgm:cxn modelId="{FF1ED591-DD0E-42B1-9383-CE7C595319CF}" srcId="{09534D11-388A-447A-B3DA-4C7C3F47F18B}" destId="{2DF68904-FFE4-43D7-AA70-032765EF44E9}" srcOrd="1" destOrd="0" parTransId="{69D92905-92CB-4DEE-B971-392CC628B913}" sibTransId="{5179C0F1-DF5C-42EE-845D-87569A88FD29}"/>
    <dgm:cxn modelId="{8BA6A0AF-C81E-4E7F-BCC5-07B46CAA157C}" type="presOf" srcId="{2DF68904-FFE4-43D7-AA70-032765EF44E9}" destId="{DEDE0D99-9912-4EF5-B73C-D4F7AEABBC07}" srcOrd="1" destOrd="0" presId="urn:microsoft.com/office/officeart/2005/8/layout/vProcess5"/>
    <dgm:cxn modelId="{7F74FDC0-C2EA-4713-90AC-930698162768}" type="presOf" srcId="{3E7F5912-973E-453F-83BB-A479C851F9E4}" destId="{AC0B1D08-00E1-47C3-9432-B7E6FEC46F98}" srcOrd="1" destOrd="0" presId="urn:microsoft.com/office/officeart/2005/8/layout/vProcess5"/>
    <dgm:cxn modelId="{B81F9DC1-7A93-4F44-98B5-D4C0E61BF0D7}" type="presOf" srcId="{FEAD14D4-FFFE-4D38-BBE8-3619936CFE35}" destId="{0C021F38-FC5E-48AE-9AEC-EB79A3EE7B06}" srcOrd="0" destOrd="0" presId="urn:microsoft.com/office/officeart/2005/8/layout/vProcess5"/>
    <dgm:cxn modelId="{F3F8F4CA-0B78-4E2A-99E3-D906BF04A2A2}" type="presOf" srcId="{3E7F5912-973E-453F-83BB-A479C851F9E4}" destId="{67869D5F-7098-4EA3-B6FE-CDD804328859}" srcOrd="0" destOrd="0" presId="urn:microsoft.com/office/officeart/2005/8/layout/vProcess5"/>
    <dgm:cxn modelId="{D798ECE7-5CE4-479B-9407-1B0EBE842D0D}" type="presOf" srcId="{09534D11-388A-447A-B3DA-4C7C3F47F18B}" destId="{6CE493E9-AD5B-435A-BFE2-026A35F23FE5}" srcOrd="0" destOrd="0" presId="urn:microsoft.com/office/officeart/2005/8/layout/vProcess5"/>
    <dgm:cxn modelId="{FC364E47-33AE-40E2-A73A-207F49106061}" type="presParOf" srcId="{6CE493E9-AD5B-435A-BFE2-026A35F23FE5}" destId="{5739FAB8-11B1-4917-B514-AF9A288A36B6}" srcOrd="0" destOrd="0" presId="urn:microsoft.com/office/officeart/2005/8/layout/vProcess5"/>
    <dgm:cxn modelId="{7CC06D48-0244-41A9-B02C-CD80D53CAF47}" type="presParOf" srcId="{6CE493E9-AD5B-435A-BFE2-026A35F23FE5}" destId="{0C021F38-FC5E-48AE-9AEC-EB79A3EE7B06}" srcOrd="1" destOrd="0" presId="urn:microsoft.com/office/officeart/2005/8/layout/vProcess5"/>
    <dgm:cxn modelId="{EB9FE0F4-6149-433D-A4F5-B3CE664AC27B}" type="presParOf" srcId="{6CE493E9-AD5B-435A-BFE2-026A35F23FE5}" destId="{BAC533C0-EC74-494C-8B52-84E6D31585EF}" srcOrd="2" destOrd="0" presId="urn:microsoft.com/office/officeart/2005/8/layout/vProcess5"/>
    <dgm:cxn modelId="{00431806-4F2D-4A76-A7F1-2879DB1EB00D}" type="presParOf" srcId="{6CE493E9-AD5B-435A-BFE2-026A35F23FE5}" destId="{4FEEE61F-FFB4-4314-9328-888D0E2D48F0}" srcOrd="3" destOrd="0" presId="urn:microsoft.com/office/officeart/2005/8/layout/vProcess5"/>
    <dgm:cxn modelId="{E65CFD67-1D0E-4C78-9759-ECAF4739212A}" type="presParOf" srcId="{6CE493E9-AD5B-435A-BFE2-026A35F23FE5}" destId="{67869D5F-7098-4EA3-B6FE-CDD804328859}" srcOrd="4" destOrd="0" presId="urn:microsoft.com/office/officeart/2005/8/layout/vProcess5"/>
    <dgm:cxn modelId="{FE00F9A6-4945-4316-AA77-188538C4D7B0}" type="presParOf" srcId="{6CE493E9-AD5B-435A-BFE2-026A35F23FE5}" destId="{5E6E723C-163A-4FAE-820D-342F399BBC0C}" srcOrd="5" destOrd="0" presId="urn:microsoft.com/office/officeart/2005/8/layout/vProcess5"/>
    <dgm:cxn modelId="{5416531D-0D20-4BD7-B5A3-670FDBD1B42F}" type="presParOf" srcId="{6CE493E9-AD5B-435A-BFE2-026A35F23FE5}" destId="{49C8F09A-9101-47F9-9439-89C324F244D7}" srcOrd="6" destOrd="0" presId="urn:microsoft.com/office/officeart/2005/8/layout/vProcess5"/>
    <dgm:cxn modelId="{68A1A39D-4248-4D22-95B1-E3F36819E5C8}" type="presParOf" srcId="{6CE493E9-AD5B-435A-BFE2-026A35F23FE5}" destId="{26DF2821-9BEA-4559-8AD3-A536E8D8770F}" srcOrd="7" destOrd="0" presId="urn:microsoft.com/office/officeart/2005/8/layout/vProcess5"/>
    <dgm:cxn modelId="{9F98907F-C1E0-47FD-AA32-E270A23DC5BA}" type="presParOf" srcId="{6CE493E9-AD5B-435A-BFE2-026A35F23FE5}" destId="{4DB93917-3441-43BC-AC81-2ECB2DE3C8CD}" srcOrd="8" destOrd="0" presId="urn:microsoft.com/office/officeart/2005/8/layout/vProcess5"/>
    <dgm:cxn modelId="{11DC9A93-B149-4FC8-A57C-3D2C34695894}" type="presParOf" srcId="{6CE493E9-AD5B-435A-BFE2-026A35F23FE5}" destId="{AE94EAAB-4C9B-4E71-8FEE-5B5F53C4AC57}" srcOrd="9" destOrd="0" presId="urn:microsoft.com/office/officeart/2005/8/layout/vProcess5"/>
    <dgm:cxn modelId="{40FC79E5-4C81-49AB-8C0B-13BE76183E2B}" type="presParOf" srcId="{6CE493E9-AD5B-435A-BFE2-026A35F23FE5}" destId="{3F65B3C1-1AB4-41C5-82F8-0D0445478A7F}" srcOrd="10" destOrd="0" presId="urn:microsoft.com/office/officeart/2005/8/layout/vProcess5"/>
    <dgm:cxn modelId="{AAA55E72-BA48-49B8-B4BA-1DE236643F3D}" type="presParOf" srcId="{6CE493E9-AD5B-435A-BFE2-026A35F23FE5}" destId="{DEDE0D99-9912-4EF5-B73C-D4F7AEABBC07}" srcOrd="11" destOrd="0" presId="urn:microsoft.com/office/officeart/2005/8/layout/vProcess5"/>
    <dgm:cxn modelId="{CF194ACD-EA7C-4A9E-98EF-329EE918C89B}" type="presParOf" srcId="{6CE493E9-AD5B-435A-BFE2-026A35F23FE5}" destId="{E6E83DFA-1CEA-43F5-8EDD-9A874F5B598D}" srcOrd="12" destOrd="0" presId="urn:microsoft.com/office/officeart/2005/8/layout/vProcess5"/>
    <dgm:cxn modelId="{1EAD2879-8C56-4546-934C-381A698436F3}" type="presParOf" srcId="{6CE493E9-AD5B-435A-BFE2-026A35F23FE5}" destId="{AC0B1D08-00E1-47C3-9432-B7E6FEC46F98}" srcOrd="13" destOrd="0" presId="urn:microsoft.com/office/officeart/2005/8/layout/vProcess5"/>
    <dgm:cxn modelId="{B4FDE7BB-441D-4621-A317-B0267F0A6C79}" type="presParOf" srcId="{6CE493E9-AD5B-435A-BFE2-026A35F23FE5}" destId="{D23A81B9-BF70-4DB4-A829-466A96284A94}"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27EED3D-BA2F-47C2-8CBC-52D6D375377F}" type="doc">
      <dgm:prSet loTypeId="urn:microsoft.com/office/officeart/2005/8/layout/hierarchy4" loCatId="list" qsTypeId="urn:microsoft.com/office/officeart/2005/8/quickstyle/simple1" qsCatId="simple" csTypeId="urn:microsoft.com/office/officeart/2005/8/colors/accent2_1" csCatId="accent2"/>
      <dgm:spPr/>
      <dgm:t>
        <a:bodyPr/>
        <a:lstStyle/>
        <a:p>
          <a:endParaRPr lang="fi-FI"/>
        </a:p>
      </dgm:t>
    </dgm:pt>
    <dgm:pt modelId="{44B840DC-5CDE-47E2-86CC-224C5F5A5A26}">
      <dgm:prSet/>
      <dgm:spPr/>
      <dgm:t>
        <a:bodyPr/>
        <a:lstStyle/>
        <a:p>
          <a:r>
            <a:rPr lang="en-US" b="1" i="0" baseline="0" dirty="0"/>
            <a:t>Where an investment firm offers or recommends financial instruments which it </a:t>
          </a:r>
          <a:r>
            <a:rPr lang="en-US" b="1" i="0" baseline="0" dirty="0">
              <a:solidFill>
                <a:srgbClr val="FF0000"/>
              </a:solidFill>
            </a:rPr>
            <a:t>does not manufacture</a:t>
          </a:r>
          <a:r>
            <a:rPr lang="en-US" b="1" i="0" baseline="0" dirty="0"/>
            <a:t>, </a:t>
          </a:r>
          <a:endParaRPr lang="fi-FI" dirty="0"/>
        </a:p>
      </dgm:t>
    </dgm:pt>
    <dgm:pt modelId="{57A34CAE-3FD6-44F3-9BC1-55DF742632A4}" type="parTrans" cxnId="{2C295101-0085-4EE0-A1A0-18E6D2017F15}">
      <dgm:prSet/>
      <dgm:spPr/>
      <dgm:t>
        <a:bodyPr/>
        <a:lstStyle/>
        <a:p>
          <a:endParaRPr lang="fi-FI"/>
        </a:p>
      </dgm:t>
    </dgm:pt>
    <dgm:pt modelId="{5B9E082A-08A5-49DC-A7DA-544054541BC6}" type="sibTrans" cxnId="{2C295101-0085-4EE0-A1A0-18E6D2017F15}">
      <dgm:prSet/>
      <dgm:spPr/>
      <dgm:t>
        <a:bodyPr/>
        <a:lstStyle/>
        <a:p>
          <a:endParaRPr lang="fi-FI"/>
        </a:p>
      </dgm:t>
    </dgm:pt>
    <dgm:pt modelId="{F1DA4D19-A6EC-48CC-B913-5EE62A422CFA}">
      <dgm:prSet/>
      <dgm:spPr/>
      <dgm:t>
        <a:bodyPr/>
        <a:lstStyle/>
        <a:p>
          <a:r>
            <a:rPr lang="en-US" b="1" i="1" baseline="0" dirty="0"/>
            <a:t>it shall have in place adequate </a:t>
          </a:r>
          <a:r>
            <a:rPr lang="en-US" b="1" i="1" baseline="0" dirty="0">
              <a:solidFill>
                <a:srgbClr val="FF0000"/>
              </a:solidFill>
            </a:rPr>
            <a:t>arrangements to obtain the required information </a:t>
          </a:r>
          <a:endParaRPr lang="fi-FI" dirty="0">
            <a:solidFill>
              <a:srgbClr val="FF0000"/>
            </a:solidFill>
          </a:endParaRPr>
        </a:p>
      </dgm:t>
    </dgm:pt>
    <dgm:pt modelId="{BEC817E9-B0AC-4804-A00E-7006FB23112F}" type="parTrans" cxnId="{631146E4-05C2-4D26-BE12-8792B4876538}">
      <dgm:prSet/>
      <dgm:spPr/>
      <dgm:t>
        <a:bodyPr/>
        <a:lstStyle/>
        <a:p>
          <a:endParaRPr lang="fi-FI"/>
        </a:p>
      </dgm:t>
    </dgm:pt>
    <dgm:pt modelId="{2E408850-34C9-443D-872A-FFB3C35166F5}" type="sibTrans" cxnId="{631146E4-05C2-4D26-BE12-8792B4876538}">
      <dgm:prSet/>
      <dgm:spPr/>
      <dgm:t>
        <a:bodyPr/>
        <a:lstStyle/>
        <a:p>
          <a:endParaRPr lang="fi-FI"/>
        </a:p>
      </dgm:t>
    </dgm:pt>
    <dgm:pt modelId="{449C219E-897B-4DDA-9DBD-AB56CD5550B1}">
      <dgm:prSet/>
      <dgm:spPr/>
      <dgm:t>
        <a:bodyPr/>
        <a:lstStyle/>
        <a:p>
          <a:r>
            <a:rPr lang="en-US" b="1" i="1" baseline="0" dirty="0"/>
            <a:t>and to </a:t>
          </a:r>
          <a:r>
            <a:rPr lang="en-US" b="1" i="1" baseline="0" dirty="0">
              <a:solidFill>
                <a:srgbClr val="FF0000"/>
              </a:solidFill>
            </a:rPr>
            <a:t>understand</a:t>
          </a:r>
          <a:r>
            <a:rPr lang="en-US" b="1" i="1" baseline="0" dirty="0"/>
            <a:t> the </a:t>
          </a:r>
          <a:r>
            <a:rPr lang="en-US" b="1" i="1" baseline="0" dirty="0">
              <a:solidFill>
                <a:srgbClr val="FF0000"/>
              </a:solidFill>
            </a:rPr>
            <a:t>characteristics and </a:t>
          </a:r>
          <a:r>
            <a:rPr lang="en-US" b="1" i="1" baseline="0" dirty="0"/>
            <a:t>identified </a:t>
          </a:r>
          <a:r>
            <a:rPr lang="en-US" b="1" i="1" baseline="0" dirty="0">
              <a:solidFill>
                <a:srgbClr val="FF0000"/>
              </a:solidFill>
            </a:rPr>
            <a:t>target market </a:t>
          </a:r>
          <a:r>
            <a:rPr lang="en-US" b="1" i="1" baseline="0" dirty="0"/>
            <a:t>of each financial instrument.</a:t>
          </a:r>
          <a:r>
            <a:rPr lang="fi-FI" b="1" i="1" baseline="0" dirty="0"/>
            <a:t> </a:t>
          </a:r>
          <a:endParaRPr lang="fi-FI" dirty="0"/>
        </a:p>
      </dgm:t>
    </dgm:pt>
    <dgm:pt modelId="{18589435-A300-4407-A63B-72970A450B1B}" type="parTrans" cxnId="{30D2C2FF-F0BD-4B8C-AC55-4B52196DFFD0}">
      <dgm:prSet/>
      <dgm:spPr/>
      <dgm:t>
        <a:bodyPr/>
        <a:lstStyle/>
        <a:p>
          <a:endParaRPr lang="fi-FI"/>
        </a:p>
      </dgm:t>
    </dgm:pt>
    <dgm:pt modelId="{DCDF8A96-4FAD-46A4-BF0C-11E1FAAD75D0}" type="sibTrans" cxnId="{30D2C2FF-F0BD-4B8C-AC55-4B52196DFFD0}">
      <dgm:prSet/>
      <dgm:spPr/>
      <dgm:t>
        <a:bodyPr/>
        <a:lstStyle/>
        <a:p>
          <a:endParaRPr lang="fi-FI"/>
        </a:p>
      </dgm:t>
    </dgm:pt>
    <dgm:pt modelId="{038BBEAA-CBCA-42E7-9DF2-B60378A5E46A}" type="pres">
      <dgm:prSet presAssocID="{627EED3D-BA2F-47C2-8CBC-52D6D375377F}" presName="Name0" presStyleCnt="0">
        <dgm:presLayoutVars>
          <dgm:chPref val="1"/>
          <dgm:dir/>
          <dgm:animOne val="branch"/>
          <dgm:animLvl val="lvl"/>
          <dgm:resizeHandles/>
        </dgm:presLayoutVars>
      </dgm:prSet>
      <dgm:spPr/>
    </dgm:pt>
    <dgm:pt modelId="{F4530DE9-CD0F-4B68-887A-2F09C876B849}" type="pres">
      <dgm:prSet presAssocID="{44B840DC-5CDE-47E2-86CC-224C5F5A5A26}" presName="vertOne" presStyleCnt="0"/>
      <dgm:spPr/>
    </dgm:pt>
    <dgm:pt modelId="{BAAB43D9-842F-4D72-8BC3-061C93969537}" type="pres">
      <dgm:prSet presAssocID="{44B840DC-5CDE-47E2-86CC-224C5F5A5A26}" presName="txOne" presStyleLbl="node0" presStyleIdx="0" presStyleCnt="1">
        <dgm:presLayoutVars>
          <dgm:chPref val="3"/>
        </dgm:presLayoutVars>
      </dgm:prSet>
      <dgm:spPr/>
    </dgm:pt>
    <dgm:pt modelId="{A63C7A60-1537-43E3-8F9B-009B44968FC5}" type="pres">
      <dgm:prSet presAssocID="{44B840DC-5CDE-47E2-86CC-224C5F5A5A26}" presName="parTransOne" presStyleCnt="0"/>
      <dgm:spPr/>
    </dgm:pt>
    <dgm:pt modelId="{2D3D3334-8AFA-4621-B0F7-4EC039D46F47}" type="pres">
      <dgm:prSet presAssocID="{44B840DC-5CDE-47E2-86CC-224C5F5A5A26}" presName="horzOne" presStyleCnt="0"/>
      <dgm:spPr/>
    </dgm:pt>
    <dgm:pt modelId="{FE44798C-C7E1-4056-A007-04ACC7BA9AEE}" type="pres">
      <dgm:prSet presAssocID="{F1DA4D19-A6EC-48CC-B913-5EE62A422CFA}" presName="vertTwo" presStyleCnt="0"/>
      <dgm:spPr/>
    </dgm:pt>
    <dgm:pt modelId="{63845454-954D-4F98-828F-683FE6D27461}" type="pres">
      <dgm:prSet presAssocID="{F1DA4D19-A6EC-48CC-B913-5EE62A422CFA}" presName="txTwo" presStyleLbl="node2" presStyleIdx="0" presStyleCnt="2">
        <dgm:presLayoutVars>
          <dgm:chPref val="3"/>
        </dgm:presLayoutVars>
      </dgm:prSet>
      <dgm:spPr/>
    </dgm:pt>
    <dgm:pt modelId="{F34F876C-7430-46E6-9132-3E0130B90D9F}" type="pres">
      <dgm:prSet presAssocID="{F1DA4D19-A6EC-48CC-B913-5EE62A422CFA}" presName="horzTwo" presStyleCnt="0"/>
      <dgm:spPr/>
    </dgm:pt>
    <dgm:pt modelId="{3C2430B3-7C72-4A1A-9439-E98C9A844D91}" type="pres">
      <dgm:prSet presAssocID="{2E408850-34C9-443D-872A-FFB3C35166F5}" presName="sibSpaceTwo" presStyleCnt="0"/>
      <dgm:spPr/>
    </dgm:pt>
    <dgm:pt modelId="{AFB07129-F809-40EE-9BC0-94BDF925926C}" type="pres">
      <dgm:prSet presAssocID="{449C219E-897B-4DDA-9DBD-AB56CD5550B1}" presName="vertTwo" presStyleCnt="0"/>
      <dgm:spPr/>
    </dgm:pt>
    <dgm:pt modelId="{381D9BCE-5072-422A-AA85-2D20163898D6}" type="pres">
      <dgm:prSet presAssocID="{449C219E-897B-4DDA-9DBD-AB56CD5550B1}" presName="txTwo" presStyleLbl="node2" presStyleIdx="1" presStyleCnt="2">
        <dgm:presLayoutVars>
          <dgm:chPref val="3"/>
        </dgm:presLayoutVars>
      </dgm:prSet>
      <dgm:spPr/>
    </dgm:pt>
    <dgm:pt modelId="{62DA5217-1138-45DF-BD6B-92B9D95417DC}" type="pres">
      <dgm:prSet presAssocID="{449C219E-897B-4DDA-9DBD-AB56CD5550B1}" presName="horzTwo" presStyleCnt="0"/>
      <dgm:spPr/>
    </dgm:pt>
  </dgm:ptLst>
  <dgm:cxnLst>
    <dgm:cxn modelId="{2C295101-0085-4EE0-A1A0-18E6D2017F15}" srcId="{627EED3D-BA2F-47C2-8CBC-52D6D375377F}" destId="{44B840DC-5CDE-47E2-86CC-224C5F5A5A26}" srcOrd="0" destOrd="0" parTransId="{57A34CAE-3FD6-44F3-9BC1-55DF742632A4}" sibTransId="{5B9E082A-08A5-49DC-A7DA-544054541BC6}"/>
    <dgm:cxn modelId="{A1CCA544-4236-4687-8EC6-D1C6720E66CB}" type="presOf" srcId="{449C219E-897B-4DDA-9DBD-AB56CD5550B1}" destId="{381D9BCE-5072-422A-AA85-2D20163898D6}" srcOrd="0" destOrd="0" presId="urn:microsoft.com/office/officeart/2005/8/layout/hierarchy4"/>
    <dgm:cxn modelId="{CBF9177A-8CBC-4FBD-A208-D69590579CAF}" type="presOf" srcId="{627EED3D-BA2F-47C2-8CBC-52D6D375377F}" destId="{038BBEAA-CBCA-42E7-9DF2-B60378A5E46A}" srcOrd="0" destOrd="0" presId="urn:microsoft.com/office/officeart/2005/8/layout/hierarchy4"/>
    <dgm:cxn modelId="{631146E4-05C2-4D26-BE12-8792B4876538}" srcId="{44B840DC-5CDE-47E2-86CC-224C5F5A5A26}" destId="{F1DA4D19-A6EC-48CC-B913-5EE62A422CFA}" srcOrd="0" destOrd="0" parTransId="{BEC817E9-B0AC-4804-A00E-7006FB23112F}" sibTransId="{2E408850-34C9-443D-872A-FFB3C35166F5}"/>
    <dgm:cxn modelId="{310D93EA-811A-4559-B567-FA795BF68469}" type="presOf" srcId="{44B840DC-5CDE-47E2-86CC-224C5F5A5A26}" destId="{BAAB43D9-842F-4D72-8BC3-061C93969537}" srcOrd="0" destOrd="0" presId="urn:microsoft.com/office/officeart/2005/8/layout/hierarchy4"/>
    <dgm:cxn modelId="{7C2DD1EB-23E0-4101-BF25-1E5F8F7A0ED0}" type="presOf" srcId="{F1DA4D19-A6EC-48CC-B913-5EE62A422CFA}" destId="{63845454-954D-4F98-828F-683FE6D27461}" srcOrd="0" destOrd="0" presId="urn:microsoft.com/office/officeart/2005/8/layout/hierarchy4"/>
    <dgm:cxn modelId="{30D2C2FF-F0BD-4B8C-AC55-4B52196DFFD0}" srcId="{44B840DC-5CDE-47E2-86CC-224C5F5A5A26}" destId="{449C219E-897B-4DDA-9DBD-AB56CD5550B1}" srcOrd="1" destOrd="0" parTransId="{18589435-A300-4407-A63B-72970A450B1B}" sibTransId="{DCDF8A96-4FAD-46A4-BF0C-11E1FAAD75D0}"/>
    <dgm:cxn modelId="{4BD597C0-D152-4860-B323-A1EBAE4705F3}" type="presParOf" srcId="{038BBEAA-CBCA-42E7-9DF2-B60378A5E46A}" destId="{F4530DE9-CD0F-4B68-887A-2F09C876B849}" srcOrd="0" destOrd="0" presId="urn:microsoft.com/office/officeart/2005/8/layout/hierarchy4"/>
    <dgm:cxn modelId="{3D93EAF8-6E28-4EDB-B89C-8F46D235B071}" type="presParOf" srcId="{F4530DE9-CD0F-4B68-887A-2F09C876B849}" destId="{BAAB43D9-842F-4D72-8BC3-061C93969537}" srcOrd="0" destOrd="0" presId="urn:microsoft.com/office/officeart/2005/8/layout/hierarchy4"/>
    <dgm:cxn modelId="{B6497307-31DC-488A-BBBB-27C513CA5BDE}" type="presParOf" srcId="{F4530DE9-CD0F-4B68-887A-2F09C876B849}" destId="{A63C7A60-1537-43E3-8F9B-009B44968FC5}" srcOrd="1" destOrd="0" presId="urn:microsoft.com/office/officeart/2005/8/layout/hierarchy4"/>
    <dgm:cxn modelId="{79C22F3F-8F57-477B-A939-0258F750825F}" type="presParOf" srcId="{F4530DE9-CD0F-4B68-887A-2F09C876B849}" destId="{2D3D3334-8AFA-4621-B0F7-4EC039D46F47}" srcOrd="2" destOrd="0" presId="urn:microsoft.com/office/officeart/2005/8/layout/hierarchy4"/>
    <dgm:cxn modelId="{4AB1E469-C3B6-4F7D-99A7-3B411E6BEF17}" type="presParOf" srcId="{2D3D3334-8AFA-4621-B0F7-4EC039D46F47}" destId="{FE44798C-C7E1-4056-A007-04ACC7BA9AEE}" srcOrd="0" destOrd="0" presId="urn:microsoft.com/office/officeart/2005/8/layout/hierarchy4"/>
    <dgm:cxn modelId="{70FD202A-1ED6-4CF4-8650-B6C509714A2B}" type="presParOf" srcId="{FE44798C-C7E1-4056-A007-04ACC7BA9AEE}" destId="{63845454-954D-4F98-828F-683FE6D27461}" srcOrd="0" destOrd="0" presId="urn:microsoft.com/office/officeart/2005/8/layout/hierarchy4"/>
    <dgm:cxn modelId="{10D14FC6-F943-4829-AA31-FDEC04438C06}" type="presParOf" srcId="{FE44798C-C7E1-4056-A007-04ACC7BA9AEE}" destId="{F34F876C-7430-46E6-9132-3E0130B90D9F}" srcOrd="1" destOrd="0" presId="urn:microsoft.com/office/officeart/2005/8/layout/hierarchy4"/>
    <dgm:cxn modelId="{41CB4CA6-C54E-4DB1-B9BA-F395B8D810DB}" type="presParOf" srcId="{2D3D3334-8AFA-4621-B0F7-4EC039D46F47}" destId="{3C2430B3-7C72-4A1A-9439-E98C9A844D91}" srcOrd="1" destOrd="0" presId="urn:microsoft.com/office/officeart/2005/8/layout/hierarchy4"/>
    <dgm:cxn modelId="{BD74E433-E6B7-4ED3-AD42-118EF7F10949}" type="presParOf" srcId="{2D3D3334-8AFA-4621-B0F7-4EC039D46F47}" destId="{AFB07129-F809-40EE-9BC0-94BDF925926C}" srcOrd="2" destOrd="0" presId="urn:microsoft.com/office/officeart/2005/8/layout/hierarchy4"/>
    <dgm:cxn modelId="{2EA27AD8-DB6F-4698-BD06-08A833D09E5B}" type="presParOf" srcId="{AFB07129-F809-40EE-9BC0-94BDF925926C}" destId="{381D9BCE-5072-422A-AA85-2D20163898D6}" srcOrd="0" destOrd="0" presId="urn:microsoft.com/office/officeart/2005/8/layout/hierarchy4"/>
    <dgm:cxn modelId="{B7043E56-8276-428D-85BC-2EEA3EE898E6}" type="presParOf" srcId="{AFB07129-F809-40EE-9BC0-94BDF925926C}" destId="{62DA5217-1138-45DF-BD6B-92B9D95417D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03D3AD6-2216-4ACE-80E3-8822FA440D9E}" type="doc">
      <dgm:prSet loTypeId="urn:microsoft.com/office/officeart/2005/8/layout/hierarchy4" loCatId="hierarchy" qsTypeId="urn:microsoft.com/office/officeart/2005/8/quickstyle/simple1" qsCatId="simple" csTypeId="urn:microsoft.com/office/officeart/2005/8/colors/accent3_1" csCatId="accent3"/>
      <dgm:spPr/>
      <dgm:t>
        <a:bodyPr/>
        <a:lstStyle/>
        <a:p>
          <a:endParaRPr lang="fi-FI"/>
        </a:p>
      </dgm:t>
    </dgm:pt>
    <dgm:pt modelId="{1AC666A5-75AF-4EF4-AB3B-964D90420239}">
      <dgm:prSet/>
      <dgm:spPr/>
      <dgm:t>
        <a:bodyPr/>
        <a:lstStyle/>
        <a:p>
          <a:r>
            <a:rPr lang="en-US" b="1" dirty="0"/>
            <a:t>An investment firm which </a:t>
          </a:r>
          <a:r>
            <a:rPr lang="en-US" b="1" dirty="0">
              <a:solidFill>
                <a:srgbClr val="FF0000"/>
              </a:solidFill>
            </a:rPr>
            <a:t>manufactures</a:t>
          </a:r>
          <a:r>
            <a:rPr lang="en-US" b="1" dirty="0"/>
            <a:t> financial instruments for sale to clients shall</a:t>
          </a:r>
          <a:endParaRPr lang="fi-FI" dirty="0"/>
        </a:p>
      </dgm:t>
    </dgm:pt>
    <dgm:pt modelId="{B651D03D-137C-4B49-B1B8-A71837CA5AB1}" type="parTrans" cxnId="{D2610CEC-2DC2-4705-85D9-B06E2C478FBE}">
      <dgm:prSet/>
      <dgm:spPr/>
      <dgm:t>
        <a:bodyPr/>
        <a:lstStyle/>
        <a:p>
          <a:endParaRPr lang="fi-FI"/>
        </a:p>
      </dgm:t>
    </dgm:pt>
    <dgm:pt modelId="{311BB590-415A-45CC-96AA-49D9D0C4865C}" type="sibTrans" cxnId="{D2610CEC-2DC2-4705-85D9-B06E2C478FBE}">
      <dgm:prSet/>
      <dgm:spPr/>
      <dgm:t>
        <a:bodyPr/>
        <a:lstStyle/>
        <a:p>
          <a:endParaRPr lang="fi-FI"/>
        </a:p>
      </dgm:t>
    </dgm:pt>
    <dgm:pt modelId="{1722C5F0-7FE7-4740-A4AF-F44356ADE549}">
      <dgm:prSet/>
      <dgm:spPr/>
      <dgm:t>
        <a:bodyPr/>
        <a:lstStyle/>
        <a:p>
          <a:r>
            <a:rPr lang="en-US" b="1" i="1" baseline="0" dirty="0"/>
            <a:t>maintain, operate and review a </a:t>
          </a:r>
          <a:r>
            <a:rPr lang="en-US" b="1" i="1" baseline="0" dirty="0">
              <a:solidFill>
                <a:srgbClr val="FF0000"/>
              </a:solidFill>
            </a:rPr>
            <a:t>process for the approval </a:t>
          </a:r>
          <a:r>
            <a:rPr lang="en-US" b="1" i="1" baseline="0" dirty="0"/>
            <a:t>of each financial instrument and significant adaptations of existing financial instruments before it is marketed or distributed to clients. </a:t>
          </a:r>
          <a:endParaRPr lang="fi-FI" dirty="0"/>
        </a:p>
      </dgm:t>
    </dgm:pt>
    <dgm:pt modelId="{DECD6F8D-888A-4232-8E0C-52EB024E4BF4}" type="parTrans" cxnId="{C4C34B98-09DE-405D-AC6C-E1550AC871BB}">
      <dgm:prSet/>
      <dgm:spPr/>
      <dgm:t>
        <a:bodyPr/>
        <a:lstStyle/>
        <a:p>
          <a:endParaRPr lang="fi-FI"/>
        </a:p>
      </dgm:t>
    </dgm:pt>
    <dgm:pt modelId="{15D4D285-5CB4-4661-B55E-650E3C75F1A1}" type="sibTrans" cxnId="{C4C34B98-09DE-405D-AC6C-E1550AC871BB}">
      <dgm:prSet/>
      <dgm:spPr/>
      <dgm:t>
        <a:bodyPr/>
        <a:lstStyle/>
        <a:p>
          <a:endParaRPr lang="fi-FI"/>
        </a:p>
      </dgm:t>
    </dgm:pt>
    <dgm:pt modelId="{7F35AB21-D899-4B8D-8324-633D0A055FF2}">
      <dgm:prSet/>
      <dgm:spPr/>
      <dgm:t>
        <a:bodyPr/>
        <a:lstStyle/>
        <a:p>
          <a:r>
            <a:rPr lang="en-US" b="1" i="1" baseline="0" dirty="0"/>
            <a:t>The product approval process shall specify an </a:t>
          </a:r>
          <a:r>
            <a:rPr lang="en-US" b="1" i="1" baseline="0" dirty="0">
              <a:solidFill>
                <a:srgbClr val="FF0000"/>
              </a:solidFill>
            </a:rPr>
            <a:t>identified target market </a:t>
          </a:r>
          <a:r>
            <a:rPr lang="en-US" b="1" i="1" baseline="0" dirty="0"/>
            <a:t>of end clients within the relevant category of clients for each financial instrument </a:t>
          </a:r>
          <a:endParaRPr lang="fi-FI" dirty="0"/>
        </a:p>
      </dgm:t>
    </dgm:pt>
    <dgm:pt modelId="{ED428574-016D-4585-BF7E-3B53E9DA160B}" type="parTrans" cxnId="{8DF6D87D-187E-448F-B8E7-82CBE1D5B003}">
      <dgm:prSet/>
      <dgm:spPr/>
      <dgm:t>
        <a:bodyPr/>
        <a:lstStyle/>
        <a:p>
          <a:endParaRPr lang="fi-FI"/>
        </a:p>
      </dgm:t>
    </dgm:pt>
    <dgm:pt modelId="{6A4298CD-2730-4AFB-BC2A-EA333F5CF72A}" type="sibTrans" cxnId="{8DF6D87D-187E-448F-B8E7-82CBE1D5B003}">
      <dgm:prSet/>
      <dgm:spPr/>
      <dgm:t>
        <a:bodyPr/>
        <a:lstStyle/>
        <a:p>
          <a:endParaRPr lang="fi-FI"/>
        </a:p>
      </dgm:t>
    </dgm:pt>
    <dgm:pt modelId="{88118D01-2258-4AE2-A33B-EFAEC47337E2}">
      <dgm:prSet/>
      <dgm:spPr/>
      <dgm:t>
        <a:bodyPr/>
        <a:lstStyle/>
        <a:p>
          <a:r>
            <a:rPr lang="en-US" b="1" i="1" baseline="0" dirty="0"/>
            <a:t>and shall ensure that all relevant </a:t>
          </a:r>
          <a:r>
            <a:rPr lang="en-US" b="1" i="1" baseline="0" dirty="0">
              <a:solidFill>
                <a:srgbClr val="FF0000"/>
              </a:solidFill>
            </a:rPr>
            <a:t>risks</a:t>
          </a:r>
          <a:r>
            <a:rPr lang="en-US" b="1" i="1" baseline="0" dirty="0"/>
            <a:t> to such identified target market are assessed </a:t>
          </a:r>
          <a:endParaRPr lang="fi-FI" dirty="0"/>
        </a:p>
      </dgm:t>
    </dgm:pt>
    <dgm:pt modelId="{01EAF29B-10E8-4CFB-9A4D-4E9B4E6B02D1}" type="parTrans" cxnId="{108496F9-41C2-4D57-BB84-F7A527E84199}">
      <dgm:prSet/>
      <dgm:spPr/>
      <dgm:t>
        <a:bodyPr/>
        <a:lstStyle/>
        <a:p>
          <a:endParaRPr lang="fi-FI"/>
        </a:p>
      </dgm:t>
    </dgm:pt>
    <dgm:pt modelId="{83501C1C-7422-47D1-8377-3EEF612EC2C2}" type="sibTrans" cxnId="{108496F9-41C2-4D57-BB84-F7A527E84199}">
      <dgm:prSet/>
      <dgm:spPr/>
      <dgm:t>
        <a:bodyPr/>
        <a:lstStyle/>
        <a:p>
          <a:endParaRPr lang="fi-FI"/>
        </a:p>
      </dgm:t>
    </dgm:pt>
    <dgm:pt modelId="{7B9E9669-8186-4888-BD8F-2277E2422B3B}">
      <dgm:prSet/>
      <dgm:spPr/>
      <dgm:t>
        <a:bodyPr/>
        <a:lstStyle/>
        <a:p>
          <a:r>
            <a:rPr lang="en-US" b="1" i="1" baseline="0" dirty="0"/>
            <a:t>and that the intended distribution strategy is consistent with the identified target market (</a:t>
          </a:r>
          <a:r>
            <a:rPr lang="en-US" b="1" i="1" baseline="0" dirty="0">
              <a:solidFill>
                <a:srgbClr val="FF0000"/>
              </a:solidFill>
            </a:rPr>
            <a:t>positive and negative target clients</a:t>
          </a:r>
          <a:r>
            <a:rPr lang="en-US" b="1" i="1" baseline="0" dirty="0"/>
            <a:t>) </a:t>
          </a:r>
          <a:endParaRPr lang="fi-FI" dirty="0"/>
        </a:p>
      </dgm:t>
    </dgm:pt>
    <dgm:pt modelId="{3066C635-8194-42EF-9491-4DD72D3CC220}" type="parTrans" cxnId="{15DF9A84-E199-4403-A5DC-2127BA86CC15}">
      <dgm:prSet/>
      <dgm:spPr/>
      <dgm:t>
        <a:bodyPr/>
        <a:lstStyle/>
        <a:p>
          <a:endParaRPr lang="fi-FI"/>
        </a:p>
      </dgm:t>
    </dgm:pt>
    <dgm:pt modelId="{09A7F49E-2CE2-44C7-BBBB-F0AB772EBB0F}" type="sibTrans" cxnId="{15DF9A84-E199-4403-A5DC-2127BA86CC15}">
      <dgm:prSet/>
      <dgm:spPr/>
      <dgm:t>
        <a:bodyPr/>
        <a:lstStyle/>
        <a:p>
          <a:endParaRPr lang="fi-FI"/>
        </a:p>
      </dgm:t>
    </dgm:pt>
    <dgm:pt modelId="{62FE3BEC-D1BA-4C54-B735-33C5280B6A32}">
      <dgm:prSet/>
      <dgm:spPr/>
      <dgm:t>
        <a:bodyPr/>
        <a:lstStyle/>
        <a:p>
          <a:r>
            <a:rPr lang="en-US" b="1" i="1" baseline="0" dirty="0">
              <a:solidFill>
                <a:srgbClr val="FF0000"/>
              </a:solidFill>
            </a:rPr>
            <a:t>regularly review </a:t>
          </a:r>
          <a:r>
            <a:rPr lang="en-US" b="1" i="1" baseline="0" dirty="0"/>
            <a:t>financial instruments it offers or markets, to assess whether the financial </a:t>
          </a:r>
          <a:r>
            <a:rPr lang="en-US" b="1" i="1" baseline="0" dirty="0">
              <a:solidFill>
                <a:srgbClr val="FF0000"/>
              </a:solidFill>
            </a:rPr>
            <a:t>instrument remains consistent </a:t>
          </a:r>
          <a:r>
            <a:rPr lang="en-US" b="1" i="1" baseline="0" dirty="0"/>
            <a:t>with the needs of the identified target market.</a:t>
          </a:r>
          <a:endParaRPr lang="fi-FI" dirty="0"/>
        </a:p>
      </dgm:t>
    </dgm:pt>
    <dgm:pt modelId="{C0716BE3-BEDE-4E2D-A2B0-0905845F2D41}" type="parTrans" cxnId="{347E2E12-3F60-4334-987F-CDF9399732D0}">
      <dgm:prSet/>
      <dgm:spPr/>
      <dgm:t>
        <a:bodyPr/>
        <a:lstStyle/>
        <a:p>
          <a:endParaRPr lang="fi-FI"/>
        </a:p>
      </dgm:t>
    </dgm:pt>
    <dgm:pt modelId="{3AFDE18A-B4E5-4956-93B0-EDC7AC311266}" type="sibTrans" cxnId="{347E2E12-3F60-4334-987F-CDF9399732D0}">
      <dgm:prSet/>
      <dgm:spPr/>
      <dgm:t>
        <a:bodyPr/>
        <a:lstStyle/>
        <a:p>
          <a:endParaRPr lang="fi-FI"/>
        </a:p>
      </dgm:t>
    </dgm:pt>
    <dgm:pt modelId="{B22FA80E-5598-4D64-A587-B6E8C4B99542}">
      <dgm:prSet/>
      <dgm:spPr/>
      <dgm:t>
        <a:bodyPr/>
        <a:lstStyle/>
        <a:p>
          <a:r>
            <a:rPr lang="en-US" b="1" i="1" baseline="0" dirty="0"/>
            <a:t>make available to any </a:t>
          </a:r>
          <a:r>
            <a:rPr lang="en-US" b="1" i="1" baseline="0" dirty="0">
              <a:solidFill>
                <a:srgbClr val="FF0000"/>
              </a:solidFill>
            </a:rPr>
            <a:t>distributor</a:t>
          </a:r>
          <a:r>
            <a:rPr lang="en-US" b="1" i="1" baseline="0" dirty="0"/>
            <a:t> all appropriate information on the financial instrument </a:t>
          </a:r>
          <a:endParaRPr lang="fi-FI" dirty="0"/>
        </a:p>
      </dgm:t>
    </dgm:pt>
    <dgm:pt modelId="{2ADEB6CE-4B81-4034-811F-783AFB7E7517}" type="parTrans" cxnId="{2A9B8900-175A-4B3F-838D-B0DD887CC4A2}">
      <dgm:prSet/>
      <dgm:spPr/>
      <dgm:t>
        <a:bodyPr/>
        <a:lstStyle/>
        <a:p>
          <a:endParaRPr lang="fi-FI"/>
        </a:p>
      </dgm:t>
    </dgm:pt>
    <dgm:pt modelId="{12B5CC73-A942-4823-894A-57D7CA29328A}" type="sibTrans" cxnId="{2A9B8900-175A-4B3F-838D-B0DD887CC4A2}">
      <dgm:prSet/>
      <dgm:spPr/>
      <dgm:t>
        <a:bodyPr/>
        <a:lstStyle/>
        <a:p>
          <a:endParaRPr lang="fi-FI"/>
        </a:p>
      </dgm:t>
    </dgm:pt>
    <dgm:pt modelId="{B1658CC3-8BFE-40AB-BB67-461782BD1DCB}">
      <dgm:prSet/>
      <dgm:spPr/>
      <dgm:t>
        <a:bodyPr/>
        <a:lstStyle/>
        <a:p>
          <a:r>
            <a:rPr lang="en-US" b="1" i="1" baseline="0"/>
            <a:t>and the product approval process, including the identified target market of the financial instrument.</a:t>
          </a:r>
          <a:endParaRPr lang="fi-FI"/>
        </a:p>
      </dgm:t>
    </dgm:pt>
    <dgm:pt modelId="{5E733571-C53D-466C-AE19-EDCECE46943D}" type="parTrans" cxnId="{E4E83040-8406-4041-882F-160A9E67ECEA}">
      <dgm:prSet/>
      <dgm:spPr/>
      <dgm:t>
        <a:bodyPr/>
        <a:lstStyle/>
        <a:p>
          <a:endParaRPr lang="fi-FI"/>
        </a:p>
      </dgm:t>
    </dgm:pt>
    <dgm:pt modelId="{1E115F52-06F4-4233-92E8-6A4B3D8395A1}" type="sibTrans" cxnId="{E4E83040-8406-4041-882F-160A9E67ECEA}">
      <dgm:prSet/>
      <dgm:spPr/>
      <dgm:t>
        <a:bodyPr/>
        <a:lstStyle/>
        <a:p>
          <a:endParaRPr lang="fi-FI"/>
        </a:p>
      </dgm:t>
    </dgm:pt>
    <dgm:pt modelId="{61F76390-242D-41A2-A707-E85614A1528A}" type="pres">
      <dgm:prSet presAssocID="{503D3AD6-2216-4ACE-80E3-8822FA440D9E}" presName="Name0" presStyleCnt="0">
        <dgm:presLayoutVars>
          <dgm:chPref val="1"/>
          <dgm:dir/>
          <dgm:animOne val="branch"/>
          <dgm:animLvl val="lvl"/>
          <dgm:resizeHandles/>
        </dgm:presLayoutVars>
      </dgm:prSet>
      <dgm:spPr/>
    </dgm:pt>
    <dgm:pt modelId="{6776C60B-ADE2-402C-9FD9-6FCF49193B81}" type="pres">
      <dgm:prSet presAssocID="{1AC666A5-75AF-4EF4-AB3B-964D90420239}" presName="vertOne" presStyleCnt="0"/>
      <dgm:spPr/>
    </dgm:pt>
    <dgm:pt modelId="{B77880CF-4642-497F-AF4E-E9530FE925F9}" type="pres">
      <dgm:prSet presAssocID="{1AC666A5-75AF-4EF4-AB3B-964D90420239}" presName="txOne" presStyleLbl="node0" presStyleIdx="0" presStyleCnt="1">
        <dgm:presLayoutVars>
          <dgm:chPref val="3"/>
        </dgm:presLayoutVars>
      </dgm:prSet>
      <dgm:spPr/>
    </dgm:pt>
    <dgm:pt modelId="{ACE252D9-E974-478B-A425-97AFD5218464}" type="pres">
      <dgm:prSet presAssocID="{1AC666A5-75AF-4EF4-AB3B-964D90420239}" presName="parTransOne" presStyleCnt="0"/>
      <dgm:spPr/>
    </dgm:pt>
    <dgm:pt modelId="{5C5B912E-2AB1-4072-B8E0-27EC65A3169B}" type="pres">
      <dgm:prSet presAssocID="{1AC666A5-75AF-4EF4-AB3B-964D90420239}" presName="horzOne" presStyleCnt="0"/>
      <dgm:spPr/>
    </dgm:pt>
    <dgm:pt modelId="{4CFC1379-378D-4EB9-89F5-531793E92278}" type="pres">
      <dgm:prSet presAssocID="{1722C5F0-7FE7-4740-A4AF-F44356ADE549}" presName="vertTwo" presStyleCnt="0"/>
      <dgm:spPr/>
    </dgm:pt>
    <dgm:pt modelId="{D0AFC726-DF59-4F2C-902F-ACDE386F966C}" type="pres">
      <dgm:prSet presAssocID="{1722C5F0-7FE7-4740-A4AF-F44356ADE549}" presName="txTwo" presStyleLbl="node2" presStyleIdx="0" presStyleCnt="3">
        <dgm:presLayoutVars>
          <dgm:chPref val="3"/>
        </dgm:presLayoutVars>
      </dgm:prSet>
      <dgm:spPr/>
    </dgm:pt>
    <dgm:pt modelId="{2366A73E-4993-4489-AC65-10FA809EB1F1}" type="pres">
      <dgm:prSet presAssocID="{1722C5F0-7FE7-4740-A4AF-F44356ADE549}" presName="parTransTwo" presStyleCnt="0"/>
      <dgm:spPr/>
    </dgm:pt>
    <dgm:pt modelId="{8CAA302E-A215-4E91-B75E-6EAF1F60CE52}" type="pres">
      <dgm:prSet presAssocID="{1722C5F0-7FE7-4740-A4AF-F44356ADE549}" presName="horzTwo" presStyleCnt="0"/>
      <dgm:spPr/>
    </dgm:pt>
    <dgm:pt modelId="{BDD4EE2D-1345-4AC4-A4A1-4D102B6F62E3}" type="pres">
      <dgm:prSet presAssocID="{7F35AB21-D899-4B8D-8324-633D0A055FF2}" presName="vertThree" presStyleCnt="0"/>
      <dgm:spPr/>
    </dgm:pt>
    <dgm:pt modelId="{F1B817E2-D4EA-4F62-86A6-771915E9B24D}" type="pres">
      <dgm:prSet presAssocID="{7F35AB21-D899-4B8D-8324-633D0A055FF2}" presName="txThree" presStyleLbl="node3" presStyleIdx="0" presStyleCnt="4">
        <dgm:presLayoutVars>
          <dgm:chPref val="3"/>
        </dgm:presLayoutVars>
      </dgm:prSet>
      <dgm:spPr/>
    </dgm:pt>
    <dgm:pt modelId="{0BA1443B-0718-41F7-A67F-53435E267904}" type="pres">
      <dgm:prSet presAssocID="{7F35AB21-D899-4B8D-8324-633D0A055FF2}" presName="horzThree" presStyleCnt="0"/>
      <dgm:spPr/>
    </dgm:pt>
    <dgm:pt modelId="{3124BC2D-E3C8-4507-9943-8F3DB8C386DF}" type="pres">
      <dgm:prSet presAssocID="{6A4298CD-2730-4AFB-BC2A-EA333F5CF72A}" presName="sibSpaceThree" presStyleCnt="0"/>
      <dgm:spPr/>
    </dgm:pt>
    <dgm:pt modelId="{EAEA4A9D-4C31-4362-9C22-431A4FE893C4}" type="pres">
      <dgm:prSet presAssocID="{88118D01-2258-4AE2-A33B-EFAEC47337E2}" presName="vertThree" presStyleCnt="0"/>
      <dgm:spPr/>
    </dgm:pt>
    <dgm:pt modelId="{BD4396D2-351A-4260-BCC7-C82FA5CB0972}" type="pres">
      <dgm:prSet presAssocID="{88118D01-2258-4AE2-A33B-EFAEC47337E2}" presName="txThree" presStyleLbl="node3" presStyleIdx="1" presStyleCnt="4">
        <dgm:presLayoutVars>
          <dgm:chPref val="3"/>
        </dgm:presLayoutVars>
      </dgm:prSet>
      <dgm:spPr/>
    </dgm:pt>
    <dgm:pt modelId="{CBE00A33-1C54-4648-8067-00441C5D80F6}" type="pres">
      <dgm:prSet presAssocID="{88118D01-2258-4AE2-A33B-EFAEC47337E2}" presName="horzThree" presStyleCnt="0"/>
      <dgm:spPr/>
    </dgm:pt>
    <dgm:pt modelId="{AFF413D3-A901-453C-A1D9-F4E3148F5628}" type="pres">
      <dgm:prSet presAssocID="{83501C1C-7422-47D1-8377-3EEF612EC2C2}" presName="sibSpaceThree" presStyleCnt="0"/>
      <dgm:spPr/>
    </dgm:pt>
    <dgm:pt modelId="{4C4817D7-4C17-4A9C-A34E-B50025922F53}" type="pres">
      <dgm:prSet presAssocID="{7B9E9669-8186-4888-BD8F-2277E2422B3B}" presName="vertThree" presStyleCnt="0"/>
      <dgm:spPr/>
    </dgm:pt>
    <dgm:pt modelId="{D39F5B93-18FB-4582-8F42-9B4540FCBF9D}" type="pres">
      <dgm:prSet presAssocID="{7B9E9669-8186-4888-BD8F-2277E2422B3B}" presName="txThree" presStyleLbl="node3" presStyleIdx="2" presStyleCnt="4">
        <dgm:presLayoutVars>
          <dgm:chPref val="3"/>
        </dgm:presLayoutVars>
      </dgm:prSet>
      <dgm:spPr/>
    </dgm:pt>
    <dgm:pt modelId="{3A14FDA4-BA4A-43D3-A7D5-F20D7F25ED85}" type="pres">
      <dgm:prSet presAssocID="{7B9E9669-8186-4888-BD8F-2277E2422B3B}" presName="horzThree" presStyleCnt="0"/>
      <dgm:spPr/>
    </dgm:pt>
    <dgm:pt modelId="{15A73FFB-B9C3-49BA-A2BA-F9281078FF54}" type="pres">
      <dgm:prSet presAssocID="{15D4D285-5CB4-4661-B55E-650E3C75F1A1}" presName="sibSpaceTwo" presStyleCnt="0"/>
      <dgm:spPr/>
    </dgm:pt>
    <dgm:pt modelId="{2CBAD28E-43C1-4366-8155-3F2C1FF2BA06}" type="pres">
      <dgm:prSet presAssocID="{62FE3BEC-D1BA-4C54-B735-33C5280B6A32}" presName="vertTwo" presStyleCnt="0"/>
      <dgm:spPr/>
    </dgm:pt>
    <dgm:pt modelId="{D2047412-8A56-4C5B-82DF-99D16753915B}" type="pres">
      <dgm:prSet presAssocID="{62FE3BEC-D1BA-4C54-B735-33C5280B6A32}" presName="txTwo" presStyleLbl="node2" presStyleIdx="1" presStyleCnt="3">
        <dgm:presLayoutVars>
          <dgm:chPref val="3"/>
        </dgm:presLayoutVars>
      </dgm:prSet>
      <dgm:spPr/>
    </dgm:pt>
    <dgm:pt modelId="{9DC3BB2F-85B8-4246-9277-63BB579B832A}" type="pres">
      <dgm:prSet presAssocID="{62FE3BEC-D1BA-4C54-B735-33C5280B6A32}" presName="horzTwo" presStyleCnt="0"/>
      <dgm:spPr/>
    </dgm:pt>
    <dgm:pt modelId="{0CEBEB14-948E-4983-A325-785887C72E57}" type="pres">
      <dgm:prSet presAssocID="{3AFDE18A-B4E5-4956-93B0-EDC7AC311266}" presName="sibSpaceTwo" presStyleCnt="0"/>
      <dgm:spPr/>
    </dgm:pt>
    <dgm:pt modelId="{17390611-09AF-441C-AA02-1C39761B679D}" type="pres">
      <dgm:prSet presAssocID="{B22FA80E-5598-4D64-A587-B6E8C4B99542}" presName="vertTwo" presStyleCnt="0"/>
      <dgm:spPr/>
    </dgm:pt>
    <dgm:pt modelId="{38CDA019-85E7-4B25-AD4D-4A540DD1EDBD}" type="pres">
      <dgm:prSet presAssocID="{B22FA80E-5598-4D64-A587-B6E8C4B99542}" presName="txTwo" presStyleLbl="node2" presStyleIdx="2" presStyleCnt="3">
        <dgm:presLayoutVars>
          <dgm:chPref val="3"/>
        </dgm:presLayoutVars>
      </dgm:prSet>
      <dgm:spPr/>
    </dgm:pt>
    <dgm:pt modelId="{BD0B7AA5-5288-47E0-B886-307C873A4FC3}" type="pres">
      <dgm:prSet presAssocID="{B22FA80E-5598-4D64-A587-B6E8C4B99542}" presName="parTransTwo" presStyleCnt="0"/>
      <dgm:spPr/>
    </dgm:pt>
    <dgm:pt modelId="{46232B45-0A0A-4A73-A0B4-7EC36062E7AF}" type="pres">
      <dgm:prSet presAssocID="{B22FA80E-5598-4D64-A587-B6E8C4B99542}" presName="horzTwo" presStyleCnt="0"/>
      <dgm:spPr/>
    </dgm:pt>
    <dgm:pt modelId="{F7A07386-7E36-4AA0-8007-39165FA4004F}" type="pres">
      <dgm:prSet presAssocID="{B1658CC3-8BFE-40AB-BB67-461782BD1DCB}" presName="vertThree" presStyleCnt="0"/>
      <dgm:spPr/>
    </dgm:pt>
    <dgm:pt modelId="{4D6BBBCE-2CF9-4FCE-B8B6-9A8FD77115A1}" type="pres">
      <dgm:prSet presAssocID="{B1658CC3-8BFE-40AB-BB67-461782BD1DCB}" presName="txThree" presStyleLbl="node3" presStyleIdx="3" presStyleCnt="4">
        <dgm:presLayoutVars>
          <dgm:chPref val="3"/>
        </dgm:presLayoutVars>
      </dgm:prSet>
      <dgm:spPr/>
    </dgm:pt>
    <dgm:pt modelId="{382E2459-0A92-4F92-A4CB-E0375D8A2D7A}" type="pres">
      <dgm:prSet presAssocID="{B1658CC3-8BFE-40AB-BB67-461782BD1DCB}" presName="horzThree" presStyleCnt="0"/>
      <dgm:spPr/>
    </dgm:pt>
  </dgm:ptLst>
  <dgm:cxnLst>
    <dgm:cxn modelId="{2A9B8900-175A-4B3F-838D-B0DD887CC4A2}" srcId="{1AC666A5-75AF-4EF4-AB3B-964D90420239}" destId="{B22FA80E-5598-4D64-A587-B6E8C4B99542}" srcOrd="2" destOrd="0" parTransId="{2ADEB6CE-4B81-4034-811F-783AFB7E7517}" sibTransId="{12B5CC73-A942-4823-894A-57D7CA29328A}"/>
    <dgm:cxn modelId="{347E2E12-3F60-4334-987F-CDF9399732D0}" srcId="{1AC666A5-75AF-4EF4-AB3B-964D90420239}" destId="{62FE3BEC-D1BA-4C54-B735-33C5280B6A32}" srcOrd="1" destOrd="0" parTransId="{C0716BE3-BEDE-4E2D-A2B0-0905845F2D41}" sibTransId="{3AFDE18A-B4E5-4956-93B0-EDC7AC311266}"/>
    <dgm:cxn modelId="{FA2F1A17-B84B-401A-A71F-D78B99FA9B4E}" type="presOf" srcId="{1722C5F0-7FE7-4740-A4AF-F44356ADE549}" destId="{D0AFC726-DF59-4F2C-902F-ACDE386F966C}" srcOrd="0" destOrd="0" presId="urn:microsoft.com/office/officeart/2005/8/layout/hierarchy4"/>
    <dgm:cxn modelId="{6411961A-457A-4E73-9EEC-AAC3C8959544}" type="presOf" srcId="{1AC666A5-75AF-4EF4-AB3B-964D90420239}" destId="{B77880CF-4642-497F-AF4E-E9530FE925F9}" srcOrd="0" destOrd="0" presId="urn:microsoft.com/office/officeart/2005/8/layout/hierarchy4"/>
    <dgm:cxn modelId="{EB486535-CDF2-4B99-B288-19FF7004EBBC}" type="presOf" srcId="{7F35AB21-D899-4B8D-8324-633D0A055FF2}" destId="{F1B817E2-D4EA-4F62-86A6-771915E9B24D}" srcOrd="0" destOrd="0" presId="urn:microsoft.com/office/officeart/2005/8/layout/hierarchy4"/>
    <dgm:cxn modelId="{E4E83040-8406-4041-882F-160A9E67ECEA}" srcId="{B22FA80E-5598-4D64-A587-B6E8C4B99542}" destId="{B1658CC3-8BFE-40AB-BB67-461782BD1DCB}" srcOrd="0" destOrd="0" parTransId="{5E733571-C53D-466C-AE19-EDCECE46943D}" sibTransId="{1E115F52-06F4-4233-92E8-6A4B3D8395A1}"/>
    <dgm:cxn modelId="{65D8DA70-333C-4931-9D6B-E2B6EA2718C4}" type="presOf" srcId="{503D3AD6-2216-4ACE-80E3-8822FA440D9E}" destId="{61F76390-242D-41A2-A707-E85614A1528A}" srcOrd="0" destOrd="0" presId="urn:microsoft.com/office/officeart/2005/8/layout/hierarchy4"/>
    <dgm:cxn modelId="{6B72475A-01EB-487F-8184-6887E754241D}" type="presOf" srcId="{B22FA80E-5598-4D64-A587-B6E8C4B99542}" destId="{38CDA019-85E7-4B25-AD4D-4A540DD1EDBD}" srcOrd="0" destOrd="0" presId="urn:microsoft.com/office/officeart/2005/8/layout/hierarchy4"/>
    <dgm:cxn modelId="{8DF6D87D-187E-448F-B8E7-82CBE1D5B003}" srcId="{1722C5F0-7FE7-4740-A4AF-F44356ADE549}" destId="{7F35AB21-D899-4B8D-8324-633D0A055FF2}" srcOrd="0" destOrd="0" parTransId="{ED428574-016D-4585-BF7E-3B53E9DA160B}" sibTransId="{6A4298CD-2730-4AFB-BC2A-EA333F5CF72A}"/>
    <dgm:cxn modelId="{15DF9A84-E199-4403-A5DC-2127BA86CC15}" srcId="{1722C5F0-7FE7-4740-A4AF-F44356ADE549}" destId="{7B9E9669-8186-4888-BD8F-2277E2422B3B}" srcOrd="2" destOrd="0" parTransId="{3066C635-8194-42EF-9491-4DD72D3CC220}" sibTransId="{09A7F49E-2CE2-44C7-BBBB-F0AB772EBB0F}"/>
    <dgm:cxn modelId="{C4C34B98-09DE-405D-AC6C-E1550AC871BB}" srcId="{1AC666A5-75AF-4EF4-AB3B-964D90420239}" destId="{1722C5F0-7FE7-4740-A4AF-F44356ADE549}" srcOrd="0" destOrd="0" parTransId="{DECD6F8D-888A-4232-8E0C-52EB024E4BF4}" sibTransId="{15D4D285-5CB4-4661-B55E-650E3C75F1A1}"/>
    <dgm:cxn modelId="{03D94EA2-6B4C-4F6F-8A46-36DF3FC562ED}" type="presOf" srcId="{B1658CC3-8BFE-40AB-BB67-461782BD1DCB}" destId="{4D6BBBCE-2CF9-4FCE-B8B6-9A8FD77115A1}" srcOrd="0" destOrd="0" presId="urn:microsoft.com/office/officeart/2005/8/layout/hierarchy4"/>
    <dgm:cxn modelId="{BEA927B2-D500-4DEC-A8BE-CAD6ADD87765}" type="presOf" srcId="{88118D01-2258-4AE2-A33B-EFAEC47337E2}" destId="{BD4396D2-351A-4260-BCC7-C82FA5CB0972}" srcOrd="0" destOrd="0" presId="urn:microsoft.com/office/officeart/2005/8/layout/hierarchy4"/>
    <dgm:cxn modelId="{405A28BE-8C21-4E32-8862-849DE70F7F89}" type="presOf" srcId="{7B9E9669-8186-4888-BD8F-2277E2422B3B}" destId="{D39F5B93-18FB-4582-8F42-9B4540FCBF9D}" srcOrd="0" destOrd="0" presId="urn:microsoft.com/office/officeart/2005/8/layout/hierarchy4"/>
    <dgm:cxn modelId="{0FE769CE-7D86-4721-82E9-DC153BA71E52}" type="presOf" srcId="{62FE3BEC-D1BA-4C54-B735-33C5280B6A32}" destId="{D2047412-8A56-4C5B-82DF-99D16753915B}" srcOrd="0" destOrd="0" presId="urn:microsoft.com/office/officeart/2005/8/layout/hierarchy4"/>
    <dgm:cxn modelId="{D2610CEC-2DC2-4705-85D9-B06E2C478FBE}" srcId="{503D3AD6-2216-4ACE-80E3-8822FA440D9E}" destId="{1AC666A5-75AF-4EF4-AB3B-964D90420239}" srcOrd="0" destOrd="0" parTransId="{B651D03D-137C-4B49-B1B8-A71837CA5AB1}" sibTransId="{311BB590-415A-45CC-96AA-49D9D0C4865C}"/>
    <dgm:cxn modelId="{108496F9-41C2-4D57-BB84-F7A527E84199}" srcId="{1722C5F0-7FE7-4740-A4AF-F44356ADE549}" destId="{88118D01-2258-4AE2-A33B-EFAEC47337E2}" srcOrd="1" destOrd="0" parTransId="{01EAF29B-10E8-4CFB-9A4D-4E9B4E6B02D1}" sibTransId="{83501C1C-7422-47D1-8377-3EEF612EC2C2}"/>
    <dgm:cxn modelId="{768FACF5-5551-45D6-BCB4-646D96163F34}" type="presParOf" srcId="{61F76390-242D-41A2-A707-E85614A1528A}" destId="{6776C60B-ADE2-402C-9FD9-6FCF49193B81}" srcOrd="0" destOrd="0" presId="urn:microsoft.com/office/officeart/2005/8/layout/hierarchy4"/>
    <dgm:cxn modelId="{CFEB2EBD-7503-4325-AEBA-581CBCBD42F0}" type="presParOf" srcId="{6776C60B-ADE2-402C-9FD9-6FCF49193B81}" destId="{B77880CF-4642-497F-AF4E-E9530FE925F9}" srcOrd="0" destOrd="0" presId="urn:microsoft.com/office/officeart/2005/8/layout/hierarchy4"/>
    <dgm:cxn modelId="{65E460C7-B6FB-4A89-B0E4-6DC16C7EE3B6}" type="presParOf" srcId="{6776C60B-ADE2-402C-9FD9-6FCF49193B81}" destId="{ACE252D9-E974-478B-A425-97AFD5218464}" srcOrd="1" destOrd="0" presId="urn:microsoft.com/office/officeart/2005/8/layout/hierarchy4"/>
    <dgm:cxn modelId="{EFFFE2B6-090A-463D-8552-C4850BDFF6DD}" type="presParOf" srcId="{6776C60B-ADE2-402C-9FD9-6FCF49193B81}" destId="{5C5B912E-2AB1-4072-B8E0-27EC65A3169B}" srcOrd="2" destOrd="0" presId="urn:microsoft.com/office/officeart/2005/8/layout/hierarchy4"/>
    <dgm:cxn modelId="{3CF6F64A-3C1A-4771-81AF-719EA3B54658}" type="presParOf" srcId="{5C5B912E-2AB1-4072-B8E0-27EC65A3169B}" destId="{4CFC1379-378D-4EB9-89F5-531793E92278}" srcOrd="0" destOrd="0" presId="urn:microsoft.com/office/officeart/2005/8/layout/hierarchy4"/>
    <dgm:cxn modelId="{1A624E20-D08A-4AF1-84B2-51E8765F8D71}" type="presParOf" srcId="{4CFC1379-378D-4EB9-89F5-531793E92278}" destId="{D0AFC726-DF59-4F2C-902F-ACDE386F966C}" srcOrd="0" destOrd="0" presId="urn:microsoft.com/office/officeart/2005/8/layout/hierarchy4"/>
    <dgm:cxn modelId="{9744A421-16F4-48BD-9164-DAD9B3FF367D}" type="presParOf" srcId="{4CFC1379-378D-4EB9-89F5-531793E92278}" destId="{2366A73E-4993-4489-AC65-10FA809EB1F1}" srcOrd="1" destOrd="0" presId="urn:microsoft.com/office/officeart/2005/8/layout/hierarchy4"/>
    <dgm:cxn modelId="{68DAB13E-C62F-4CDC-A3B2-151937294E39}" type="presParOf" srcId="{4CFC1379-378D-4EB9-89F5-531793E92278}" destId="{8CAA302E-A215-4E91-B75E-6EAF1F60CE52}" srcOrd="2" destOrd="0" presId="urn:microsoft.com/office/officeart/2005/8/layout/hierarchy4"/>
    <dgm:cxn modelId="{B652900E-D8E7-412A-A944-B5A54AE42788}" type="presParOf" srcId="{8CAA302E-A215-4E91-B75E-6EAF1F60CE52}" destId="{BDD4EE2D-1345-4AC4-A4A1-4D102B6F62E3}" srcOrd="0" destOrd="0" presId="urn:microsoft.com/office/officeart/2005/8/layout/hierarchy4"/>
    <dgm:cxn modelId="{76E348A8-07EB-4E5B-B1F2-5EE6EB512D9D}" type="presParOf" srcId="{BDD4EE2D-1345-4AC4-A4A1-4D102B6F62E3}" destId="{F1B817E2-D4EA-4F62-86A6-771915E9B24D}" srcOrd="0" destOrd="0" presId="urn:microsoft.com/office/officeart/2005/8/layout/hierarchy4"/>
    <dgm:cxn modelId="{17BEC987-04C2-4C30-8363-92CE2EAC030B}" type="presParOf" srcId="{BDD4EE2D-1345-4AC4-A4A1-4D102B6F62E3}" destId="{0BA1443B-0718-41F7-A67F-53435E267904}" srcOrd="1" destOrd="0" presId="urn:microsoft.com/office/officeart/2005/8/layout/hierarchy4"/>
    <dgm:cxn modelId="{A780FEA5-CC41-45D5-A761-5FF998B37074}" type="presParOf" srcId="{8CAA302E-A215-4E91-B75E-6EAF1F60CE52}" destId="{3124BC2D-E3C8-4507-9943-8F3DB8C386DF}" srcOrd="1" destOrd="0" presId="urn:microsoft.com/office/officeart/2005/8/layout/hierarchy4"/>
    <dgm:cxn modelId="{E9FDFC8A-F740-42DC-8D47-E427DD65291C}" type="presParOf" srcId="{8CAA302E-A215-4E91-B75E-6EAF1F60CE52}" destId="{EAEA4A9D-4C31-4362-9C22-431A4FE893C4}" srcOrd="2" destOrd="0" presId="urn:microsoft.com/office/officeart/2005/8/layout/hierarchy4"/>
    <dgm:cxn modelId="{34ECDBD3-D429-407D-AD3F-FE728427F9DF}" type="presParOf" srcId="{EAEA4A9D-4C31-4362-9C22-431A4FE893C4}" destId="{BD4396D2-351A-4260-BCC7-C82FA5CB0972}" srcOrd="0" destOrd="0" presId="urn:microsoft.com/office/officeart/2005/8/layout/hierarchy4"/>
    <dgm:cxn modelId="{69B97C8D-BD31-4087-B4E4-0155DE173C2D}" type="presParOf" srcId="{EAEA4A9D-4C31-4362-9C22-431A4FE893C4}" destId="{CBE00A33-1C54-4648-8067-00441C5D80F6}" srcOrd="1" destOrd="0" presId="urn:microsoft.com/office/officeart/2005/8/layout/hierarchy4"/>
    <dgm:cxn modelId="{FE81D400-AF57-486A-B8E0-9BBE8576CA98}" type="presParOf" srcId="{8CAA302E-A215-4E91-B75E-6EAF1F60CE52}" destId="{AFF413D3-A901-453C-A1D9-F4E3148F5628}" srcOrd="3" destOrd="0" presId="urn:microsoft.com/office/officeart/2005/8/layout/hierarchy4"/>
    <dgm:cxn modelId="{CF63B5C3-28B5-482B-9C92-1716F77F6E21}" type="presParOf" srcId="{8CAA302E-A215-4E91-B75E-6EAF1F60CE52}" destId="{4C4817D7-4C17-4A9C-A34E-B50025922F53}" srcOrd="4" destOrd="0" presId="urn:microsoft.com/office/officeart/2005/8/layout/hierarchy4"/>
    <dgm:cxn modelId="{26ABB37B-0C12-4F8A-8BF4-18BBD1067319}" type="presParOf" srcId="{4C4817D7-4C17-4A9C-A34E-B50025922F53}" destId="{D39F5B93-18FB-4582-8F42-9B4540FCBF9D}" srcOrd="0" destOrd="0" presId="urn:microsoft.com/office/officeart/2005/8/layout/hierarchy4"/>
    <dgm:cxn modelId="{09535694-6B8A-4C49-94FA-A59D6C133502}" type="presParOf" srcId="{4C4817D7-4C17-4A9C-A34E-B50025922F53}" destId="{3A14FDA4-BA4A-43D3-A7D5-F20D7F25ED85}" srcOrd="1" destOrd="0" presId="urn:microsoft.com/office/officeart/2005/8/layout/hierarchy4"/>
    <dgm:cxn modelId="{065C5C99-47D3-4F7A-A38F-A8A196F63AA9}" type="presParOf" srcId="{5C5B912E-2AB1-4072-B8E0-27EC65A3169B}" destId="{15A73FFB-B9C3-49BA-A2BA-F9281078FF54}" srcOrd="1" destOrd="0" presId="urn:microsoft.com/office/officeart/2005/8/layout/hierarchy4"/>
    <dgm:cxn modelId="{7DF8B1FA-8890-4F27-9A53-9AAA609FD7F5}" type="presParOf" srcId="{5C5B912E-2AB1-4072-B8E0-27EC65A3169B}" destId="{2CBAD28E-43C1-4366-8155-3F2C1FF2BA06}" srcOrd="2" destOrd="0" presId="urn:microsoft.com/office/officeart/2005/8/layout/hierarchy4"/>
    <dgm:cxn modelId="{878777FE-5270-4FBE-8964-9EE2663ADE92}" type="presParOf" srcId="{2CBAD28E-43C1-4366-8155-3F2C1FF2BA06}" destId="{D2047412-8A56-4C5B-82DF-99D16753915B}" srcOrd="0" destOrd="0" presId="urn:microsoft.com/office/officeart/2005/8/layout/hierarchy4"/>
    <dgm:cxn modelId="{2F4FD121-94E4-4765-BF64-6955C08AE8F4}" type="presParOf" srcId="{2CBAD28E-43C1-4366-8155-3F2C1FF2BA06}" destId="{9DC3BB2F-85B8-4246-9277-63BB579B832A}" srcOrd="1" destOrd="0" presId="urn:microsoft.com/office/officeart/2005/8/layout/hierarchy4"/>
    <dgm:cxn modelId="{A2B84FE2-6015-4DB0-8EDE-2DB0449D93CF}" type="presParOf" srcId="{5C5B912E-2AB1-4072-B8E0-27EC65A3169B}" destId="{0CEBEB14-948E-4983-A325-785887C72E57}" srcOrd="3" destOrd="0" presId="urn:microsoft.com/office/officeart/2005/8/layout/hierarchy4"/>
    <dgm:cxn modelId="{693AB84C-60E6-4486-BCEB-1AD3832B61CE}" type="presParOf" srcId="{5C5B912E-2AB1-4072-B8E0-27EC65A3169B}" destId="{17390611-09AF-441C-AA02-1C39761B679D}" srcOrd="4" destOrd="0" presId="urn:microsoft.com/office/officeart/2005/8/layout/hierarchy4"/>
    <dgm:cxn modelId="{5FE20511-34DC-473C-A662-07E938A18E42}" type="presParOf" srcId="{17390611-09AF-441C-AA02-1C39761B679D}" destId="{38CDA019-85E7-4B25-AD4D-4A540DD1EDBD}" srcOrd="0" destOrd="0" presId="urn:microsoft.com/office/officeart/2005/8/layout/hierarchy4"/>
    <dgm:cxn modelId="{3C9B5E0F-6621-4312-8B44-A19EEA9B0C57}" type="presParOf" srcId="{17390611-09AF-441C-AA02-1C39761B679D}" destId="{BD0B7AA5-5288-47E0-B886-307C873A4FC3}" srcOrd="1" destOrd="0" presId="urn:microsoft.com/office/officeart/2005/8/layout/hierarchy4"/>
    <dgm:cxn modelId="{CA59DC5F-022D-48B0-9AB1-FF5EEC1DDB9F}" type="presParOf" srcId="{17390611-09AF-441C-AA02-1C39761B679D}" destId="{46232B45-0A0A-4A73-A0B4-7EC36062E7AF}" srcOrd="2" destOrd="0" presId="urn:microsoft.com/office/officeart/2005/8/layout/hierarchy4"/>
    <dgm:cxn modelId="{EF5E6290-280B-413C-8D5C-AC2692988115}" type="presParOf" srcId="{46232B45-0A0A-4A73-A0B4-7EC36062E7AF}" destId="{F7A07386-7E36-4AA0-8007-39165FA4004F}" srcOrd="0" destOrd="0" presId="urn:microsoft.com/office/officeart/2005/8/layout/hierarchy4"/>
    <dgm:cxn modelId="{6DCEF23F-6416-45FA-AF80-4333EA15A26C}" type="presParOf" srcId="{F7A07386-7E36-4AA0-8007-39165FA4004F}" destId="{4D6BBBCE-2CF9-4FCE-B8B6-9A8FD77115A1}" srcOrd="0" destOrd="0" presId="urn:microsoft.com/office/officeart/2005/8/layout/hierarchy4"/>
    <dgm:cxn modelId="{85AF9929-2A4B-4F9A-95BC-917FA68C1114}" type="presParOf" srcId="{F7A07386-7E36-4AA0-8007-39165FA4004F}" destId="{382E2459-0A92-4F92-A4CB-E0375D8A2D7A}" srcOrd="1" destOrd="0" presId="urn:microsoft.com/office/officeart/2005/8/layout/hierarchy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8BE0521-5CF4-480F-A54F-CC768ACA0DCA}"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9CA061A1-C834-40DA-BD4C-F4E07B4D941C}">
      <dgm:prSet/>
      <dgm:spPr/>
      <dgm:t>
        <a:bodyPr/>
        <a:lstStyle/>
        <a:p>
          <a:r>
            <a:rPr lang="en-US" b="0" i="1" baseline="0" dirty="0"/>
            <a:t>An investment firm developing financial instruments shall perform a </a:t>
          </a:r>
          <a:r>
            <a:rPr lang="en-US" b="0" i="1" baseline="0" dirty="0">
              <a:solidFill>
                <a:srgbClr val="FF0000"/>
              </a:solidFill>
            </a:rPr>
            <a:t>scenario analysis that assesses the negative risks </a:t>
          </a:r>
          <a:r>
            <a:rPr lang="en-US" b="0" i="1" baseline="0" dirty="0"/>
            <a:t>to end-products associated with the product and the circumstances under which such risks may occur.</a:t>
          </a:r>
          <a:endParaRPr lang="fi-FI" dirty="0"/>
        </a:p>
      </dgm:t>
    </dgm:pt>
    <dgm:pt modelId="{E743FC35-5D89-4077-8117-EFAC68EBC66A}" type="parTrans" cxnId="{93C55FD0-211A-43C9-B0F9-FF42EE5FB82C}">
      <dgm:prSet/>
      <dgm:spPr/>
      <dgm:t>
        <a:bodyPr/>
        <a:lstStyle/>
        <a:p>
          <a:endParaRPr lang="fi-FI"/>
        </a:p>
      </dgm:t>
    </dgm:pt>
    <dgm:pt modelId="{34BEB340-CF7C-40A7-8DFC-195A231C4B78}" type="sibTrans" cxnId="{93C55FD0-211A-43C9-B0F9-FF42EE5FB82C}">
      <dgm:prSet/>
      <dgm:spPr/>
      <dgm:t>
        <a:bodyPr/>
        <a:lstStyle/>
        <a:p>
          <a:endParaRPr lang="fi-FI"/>
        </a:p>
      </dgm:t>
    </dgm:pt>
    <dgm:pt modelId="{777A77FB-6084-47DF-99D3-DCA286E840D6}">
      <dgm:prSet/>
      <dgm:spPr/>
      <dgm:t>
        <a:bodyPr/>
        <a:lstStyle/>
        <a:p>
          <a:r>
            <a:rPr lang="en-US" b="0" i="1" baseline="0"/>
            <a:t>The manufacturer of a product shall assess what would happen to the financial instrument in adverse circumstances, for example when:</a:t>
          </a:r>
          <a:endParaRPr lang="fi-FI"/>
        </a:p>
      </dgm:t>
    </dgm:pt>
    <dgm:pt modelId="{885E38C9-DC37-4331-AB1A-B511CDEACD18}" type="parTrans" cxnId="{A82E4E80-5BC8-46EF-AC97-4B2FE59E26A3}">
      <dgm:prSet/>
      <dgm:spPr/>
      <dgm:t>
        <a:bodyPr/>
        <a:lstStyle/>
        <a:p>
          <a:endParaRPr lang="fi-FI"/>
        </a:p>
      </dgm:t>
    </dgm:pt>
    <dgm:pt modelId="{6DE4E872-5849-418C-A962-5E048022EB07}" type="sibTrans" cxnId="{A82E4E80-5BC8-46EF-AC97-4B2FE59E26A3}">
      <dgm:prSet/>
      <dgm:spPr/>
      <dgm:t>
        <a:bodyPr/>
        <a:lstStyle/>
        <a:p>
          <a:endParaRPr lang="fi-FI"/>
        </a:p>
      </dgm:t>
    </dgm:pt>
    <dgm:pt modelId="{D8FF04AA-8F04-4341-953F-F2481904FA3E}">
      <dgm:prSet/>
      <dgm:spPr/>
      <dgm:t>
        <a:bodyPr/>
        <a:lstStyle/>
        <a:p>
          <a:r>
            <a:rPr lang="en-US" i="1" dirty="0"/>
            <a:t>1) the </a:t>
          </a:r>
          <a:r>
            <a:rPr lang="en-US" i="1" dirty="0">
              <a:solidFill>
                <a:srgbClr val="FF0000"/>
              </a:solidFill>
            </a:rPr>
            <a:t>market environment </a:t>
          </a:r>
          <a:r>
            <a:rPr lang="en-US" i="1" dirty="0"/>
            <a:t>is deteriorating,</a:t>
          </a:r>
          <a:endParaRPr lang="fi-FI" dirty="0"/>
        </a:p>
      </dgm:t>
    </dgm:pt>
    <dgm:pt modelId="{6101FF36-2B76-4C54-9EFB-DE0E328717C3}" type="parTrans" cxnId="{5DCCB3C4-D20B-40D5-9B78-5456F238E9E8}">
      <dgm:prSet/>
      <dgm:spPr/>
      <dgm:t>
        <a:bodyPr/>
        <a:lstStyle/>
        <a:p>
          <a:endParaRPr lang="fi-FI"/>
        </a:p>
      </dgm:t>
    </dgm:pt>
    <dgm:pt modelId="{6ED266F5-DFF2-4980-8A64-20A7C37DB0E3}" type="sibTrans" cxnId="{5DCCB3C4-D20B-40D5-9B78-5456F238E9E8}">
      <dgm:prSet/>
      <dgm:spPr/>
      <dgm:t>
        <a:bodyPr/>
        <a:lstStyle/>
        <a:p>
          <a:endParaRPr lang="fi-FI"/>
        </a:p>
      </dgm:t>
    </dgm:pt>
    <dgm:pt modelId="{163B60A6-D003-4B65-AE2D-A4D232867E8A}">
      <dgm:prSet/>
      <dgm:spPr/>
      <dgm:t>
        <a:bodyPr/>
        <a:lstStyle/>
        <a:p>
          <a:r>
            <a:rPr lang="en-US" i="1" dirty="0"/>
            <a:t>2) the manufacturer of the financial instrument or a third party involved in its manufacture and / or operation encounters financial difficulties or another </a:t>
          </a:r>
          <a:r>
            <a:rPr lang="en-US" i="1" dirty="0">
              <a:solidFill>
                <a:srgbClr val="FF0000"/>
              </a:solidFill>
            </a:rPr>
            <a:t>counterparty risk </a:t>
          </a:r>
          <a:r>
            <a:rPr lang="en-US" i="1" dirty="0"/>
            <a:t>materializes;</a:t>
          </a:r>
          <a:endParaRPr lang="fi-FI" dirty="0"/>
        </a:p>
      </dgm:t>
    </dgm:pt>
    <dgm:pt modelId="{B24B03B0-4C90-4184-B314-581326F4E350}" type="parTrans" cxnId="{31C029EA-DD61-4B86-8D34-02B1C0C112E1}">
      <dgm:prSet/>
      <dgm:spPr/>
      <dgm:t>
        <a:bodyPr/>
        <a:lstStyle/>
        <a:p>
          <a:endParaRPr lang="fi-FI"/>
        </a:p>
      </dgm:t>
    </dgm:pt>
    <dgm:pt modelId="{84442489-3089-4CCB-A10F-538BE789B901}" type="sibTrans" cxnId="{31C029EA-DD61-4B86-8D34-02B1C0C112E1}">
      <dgm:prSet/>
      <dgm:spPr/>
      <dgm:t>
        <a:bodyPr/>
        <a:lstStyle/>
        <a:p>
          <a:endParaRPr lang="fi-FI"/>
        </a:p>
      </dgm:t>
    </dgm:pt>
    <dgm:pt modelId="{1F329BE5-8E75-4D2C-993A-D109B3774A75}">
      <dgm:prSet/>
      <dgm:spPr/>
      <dgm:t>
        <a:bodyPr/>
        <a:lstStyle/>
        <a:p>
          <a:r>
            <a:rPr lang="en-US" i="1" dirty="0"/>
            <a:t>3) The financial instrument does not become </a:t>
          </a:r>
          <a:r>
            <a:rPr lang="en-US" i="1" dirty="0">
              <a:solidFill>
                <a:srgbClr val="FF0000"/>
              </a:solidFill>
            </a:rPr>
            <a:t>commercially viable</a:t>
          </a:r>
          <a:r>
            <a:rPr lang="en-US" i="1" dirty="0"/>
            <a:t>; or</a:t>
          </a:r>
          <a:endParaRPr lang="fi-FI" dirty="0"/>
        </a:p>
      </dgm:t>
    </dgm:pt>
    <dgm:pt modelId="{68B2D57C-17D4-4A97-A47F-09D9F342E734}" type="parTrans" cxnId="{D44BCB24-7EAB-4715-9B95-CD79429381F6}">
      <dgm:prSet/>
      <dgm:spPr/>
      <dgm:t>
        <a:bodyPr/>
        <a:lstStyle/>
        <a:p>
          <a:endParaRPr lang="fi-FI"/>
        </a:p>
      </dgm:t>
    </dgm:pt>
    <dgm:pt modelId="{37843FEF-35D9-47AF-A512-7B677A793F88}" type="sibTrans" cxnId="{D44BCB24-7EAB-4715-9B95-CD79429381F6}">
      <dgm:prSet/>
      <dgm:spPr/>
      <dgm:t>
        <a:bodyPr/>
        <a:lstStyle/>
        <a:p>
          <a:endParaRPr lang="fi-FI"/>
        </a:p>
      </dgm:t>
    </dgm:pt>
    <dgm:pt modelId="{38F7075F-5F0C-41AE-B30F-A64540BB2CFA}">
      <dgm:prSet/>
      <dgm:spPr/>
      <dgm:t>
        <a:bodyPr/>
        <a:lstStyle/>
        <a:p>
          <a:r>
            <a:rPr lang="en-US" i="1" dirty="0"/>
            <a:t>4) the </a:t>
          </a:r>
          <a:r>
            <a:rPr lang="en-US" i="1" dirty="0">
              <a:solidFill>
                <a:srgbClr val="FF0000"/>
              </a:solidFill>
            </a:rPr>
            <a:t>demand for </a:t>
          </a:r>
          <a:r>
            <a:rPr lang="en-US" i="1" dirty="0"/>
            <a:t>the financial instrument is significantly higher than expected, which puts pressure on the company's resources and / or the underlying instrument.</a:t>
          </a:r>
          <a:endParaRPr lang="fi-FI" dirty="0"/>
        </a:p>
      </dgm:t>
    </dgm:pt>
    <dgm:pt modelId="{31935B0E-1D45-489D-97A6-F298D5509370}" type="parTrans" cxnId="{BB2363A5-D3C0-4E5F-B069-23B8ACCB48D8}">
      <dgm:prSet/>
      <dgm:spPr/>
      <dgm:t>
        <a:bodyPr/>
        <a:lstStyle/>
        <a:p>
          <a:endParaRPr lang="fi-FI"/>
        </a:p>
      </dgm:t>
    </dgm:pt>
    <dgm:pt modelId="{F1C97F08-250D-49A7-8038-D3152C544A46}" type="sibTrans" cxnId="{BB2363A5-D3C0-4E5F-B069-23B8ACCB48D8}">
      <dgm:prSet/>
      <dgm:spPr/>
      <dgm:t>
        <a:bodyPr/>
        <a:lstStyle/>
        <a:p>
          <a:endParaRPr lang="fi-FI"/>
        </a:p>
      </dgm:t>
    </dgm:pt>
    <dgm:pt modelId="{74ADCE8E-8A72-4DEA-A8E3-833519E3B90B}" type="pres">
      <dgm:prSet presAssocID="{C8BE0521-5CF4-480F-A54F-CC768ACA0DCA}" presName="vert0" presStyleCnt="0">
        <dgm:presLayoutVars>
          <dgm:dir/>
          <dgm:animOne val="branch"/>
          <dgm:animLvl val="lvl"/>
        </dgm:presLayoutVars>
      </dgm:prSet>
      <dgm:spPr/>
    </dgm:pt>
    <dgm:pt modelId="{EE3BFB52-6E75-4708-9627-7C481BF5654F}" type="pres">
      <dgm:prSet presAssocID="{9CA061A1-C834-40DA-BD4C-F4E07B4D941C}" presName="thickLine" presStyleLbl="alignNode1" presStyleIdx="0" presStyleCnt="2"/>
      <dgm:spPr/>
    </dgm:pt>
    <dgm:pt modelId="{505D8BBB-94B1-40DF-AA29-D49FB2E04A63}" type="pres">
      <dgm:prSet presAssocID="{9CA061A1-C834-40DA-BD4C-F4E07B4D941C}" presName="horz1" presStyleCnt="0"/>
      <dgm:spPr/>
    </dgm:pt>
    <dgm:pt modelId="{4EC1BA70-773D-4302-90F7-5F70772E5AB8}" type="pres">
      <dgm:prSet presAssocID="{9CA061A1-C834-40DA-BD4C-F4E07B4D941C}" presName="tx1" presStyleLbl="revTx" presStyleIdx="0" presStyleCnt="6"/>
      <dgm:spPr/>
    </dgm:pt>
    <dgm:pt modelId="{5BAC303D-1D30-40E8-9B09-0CFDC2F0E494}" type="pres">
      <dgm:prSet presAssocID="{9CA061A1-C834-40DA-BD4C-F4E07B4D941C}" presName="vert1" presStyleCnt="0"/>
      <dgm:spPr/>
    </dgm:pt>
    <dgm:pt modelId="{2DE73DFE-0B6C-4A48-9789-1A41B2ACBB64}" type="pres">
      <dgm:prSet presAssocID="{777A77FB-6084-47DF-99D3-DCA286E840D6}" presName="thickLine" presStyleLbl="alignNode1" presStyleIdx="1" presStyleCnt="2"/>
      <dgm:spPr/>
    </dgm:pt>
    <dgm:pt modelId="{26834555-D509-4678-8572-5343691FED79}" type="pres">
      <dgm:prSet presAssocID="{777A77FB-6084-47DF-99D3-DCA286E840D6}" presName="horz1" presStyleCnt="0"/>
      <dgm:spPr/>
    </dgm:pt>
    <dgm:pt modelId="{55789B87-FB1E-4542-AC58-6A701CF76447}" type="pres">
      <dgm:prSet presAssocID="{777A77FB-6084-47DF-99D3-DCA286E840D6}" presName="tx1" presStyleLbl="revTx" presStyleIdx="1" presStyleCnt="6"/>
      <dgm:spPr/>
    </dgm:pt>
    <dgm:pt modelId="{17FFC6E3-DDEE-407A-B236-C1F616578A61}" type="pres">
      <dgm:prSet presAssocID="{777A77FB-6084-47DF-99D3-DCA286E840D6}" presName="vert1" presStyleCnt="0"/>
      <dgm:spPr/>
    </dgm:pt>
    <dgm:pt modelId="{14E96EBE-7556-4ED3-AF95-88F76CAD87C6}" type="pres">
      <dgm:prSet presAssocID="{D8FF04AA-8F04-4341-953F-F2481904FA3E}" presName="vertSpace2a" presStyleCnt="0"/>
      <dgm:spPr/>
    </dgm:pt>
    <dgm:pt modelId="{FD99D048-9E7E-48B2-83DB-CC52144B7097}" type="pres">
      <dgm:prSet presAssocID="{D8FF04AA-8F04-4341-953F-F2481904FA3E}" presName="horz2" presStyleCnt="0"/>
      <dgm:spPr/>
    </dgm:pt>
    <dgm:pt modelId="{FBD41F62-2F68-4E94-91A5-2E76E4DF16F6}" type="pres">
      <dgm:prSet presAssocID="{D8FF04AA-8F04-4341-953F-F2481904FA3E}" presName="horzSpace2" presStyleCnt="0"/>
      <dgm:spPr/>
    </dgm:pt>
    <dgm:pt modelId="{EEF35409-8183-49E2-BE6C-E2097AEE4F34}" type="pres">
      <dgm:prSet presAssocID="{D8FF04AA-8F04-4341-953F-F2481904FA3E}" presName="tx2" presStyleLbl="revTx" presStyleIdx="2" presStyleCnt="6"/>
      <dgm:spPr/>
    </dgm:pt>
    <dgm:pt modelId="{37710EDA-569A-47C6-8752-C52C5A9CEA93}" type="pres">
      <dgm:prSet presAssocID="{D8FF04AA-8F04-4341-953F-F2481904FA3E}" presName="vert2" presStyleCnt="0"/>
      <dgm:spPr/>
    </dgm:pt>
    <dgm:pt modelId="{13FD03C1-4EC1-4052-ACFF-38498C581140}" type="pres">
      <dgm:prSet presAssocID="{D8FF04AA-8F04-4341-953F-F2481904FA3E}" presName="thinLine2b" presStyleLbl="callout" presStyleIdx="0" presStyleCnt="4"/>
      <dgm:spPr/>
    </dgm:pt>
    <dgm:pt modelId="{F22ECD5F-8C3F-45B8-820D-04A9C73033B3}" type="pres">
      <dgm:prSet presAssocID="{D8FF04AA-8F04-4341-953F-F2481904FA3E}" presName="vertSpace2b" presStyleCnt="0"/>
      <dgm:spPr/>
    </dgm:pt>
    <dgm:pt modelId="{A5B25111-B5F7-41D5-8A15-9335810A05E3}" type="pres">
      <dgm:prSet presAssocID="{163B60A6-D003-4B65-AE2D-A4D232867E8A}" presName="horz2" presStyleCnt="0"/>
      <dgm:spPr/>
    </dgm:pt>
    <dgm:pt modelId="{4F441702-0DE9-4C6D-A44C-7FDC2C6C1322}" type="pres">
      <dgm:prSet presAssocID="{163B60A6-D003-4B65-AE2D-A4D232867E8A}" presName="horzSpace2" presStyleCnt="0"/>
      <dgm:spPr/>
    </dgm:pt>
    <dgm:pt modelId="{5B1376CA-10E4-4866-B805-7B3DFFF0AB23}" type="pres">
      <dgm:prSet presAssocID="{163B60A6-D003-4B65-AE2D-A4D232867E8A}" presName="tx2" presStyleLbl="revTx" presStyleIdx="3" presStyleCnt="6"/>
      <dgm:spPr/>
    </dgm:pt>
    <dgm:pt modelId="{A3DBE520-7EE9-493B-BA8F-0BDE019CC7BC}" type="pres">
      <dgm:prSet presAssocID="{163B60A6-D003-4B65-AE2D-A4D232867E8A}" presName="vert2" presStyleCnt="0"/>
      <dgm:spPr/>
    </dgm:pt>
    <dgm:pt modelId="{84DE5A23-CFC4-41F3-ADF6-D7FA4B5492F7}" type="pres">
      <dgm:prSet presAssocID="{163B60A6-D003-4B65-AE2D-A4D232867E8A}" presName="thinLine2b" presStyleLbl="callout" presStyleIdx="1" presStyleCnt="4"/>
      <dgm:spPr/>
    </dgm:pt>
    <dgm:pt modelId="{C684DCF6-8D04-409F-A25A-900DFBB690E4}" type="pres">
      <dgm:prSet presAssocID="{163B60A6-D003-4B65-AE2D-A4D232867E8A}" presName="vertSpace2b" presStyleCnt="0"/>
      <dgm:spPr/>
    </dgm:pt>
    <dgm:pt modelId="{6B35DDA7-7A46-4906-AF9D-96199C980144}" type="pres">
      <dgm:prSet presAssocID="{1F329BE5-8E75-4D2C-993A-D109B3774A75}" presName="horz2" presStyleCnt="0"/>
      <dgm:spPr/>
    </dgm:pt>
    <dgm:pt modelId="{DFF831D9-C804-4A2C-9CA5-401EA77156DF}" type="pres">
      <dgm:prSet presAssocID="{1F329BE5-8E75-4D2C-993A-D109B3774A75}" presName="horzSpace2" presStyleCnt="0"/>
      <dgm:spPr/>
    </dgm:pt>
    <dgm:pt modelId="{0685BC41-F146-4887-8D39-8A893C0BB5F4}" type="pres">
      <dgm:prSet presAssocID="{1F329BE5-8E75-4D2C-993A-D109B3774A75}" presName="tx2" presStyleLbl="revTx" presStyleIdx="4" presStyleCnt="6"/>
      <dgm:spPr/>
    </dgm:pt>
    <dgm:pt modelId="{06C5AE8E-B234-4F29-9F53-7675D605211D}" type="pres">
      <dgm:prSet presAssocID="{1F329BE5-8E75-4D2C-993A-D109B3774A75}" presName="vert2" presStyleCnt="0"/>
      <dgm:spPr/>
    </dgm:pt>
    <dgm:pt modelId="{3E701609-A0DB-4782-A4FC-6898BF58A5EC}" type="pres">
      <dgm:prSet presAssocID="{1F329BE5-8E75-4D2C-993A-D109B3774A75}" presName="thinLine2b" presStyleLbl="callout" presStyleIdx="2" presStyleCnt="4"/>
      <dgm:spPr/>
    </dgm:pt>
    <dgm:pt modelId="{BA969899-5B46-4E94-A52B-21F7DA1CB99F}" type="pres">
      <dgm:prSet presAssocID="{1F329BE5-8E75-4D2C-993A-D109B3774A75}" presName="vertSpace2b" presStyleCnt="0"/>
      <dgm:spPr/>
    </dgm:pt>
    <dgm:pt modelId="{3064E13D-D35E-425E-984A-EEFF7BB1FA61}" type="pres">
      <dgm:prSet presAssocID="{38F7075F-5F0C-41AE-B30F-A64540BB2CFA}" presName="horz2" presStyleCnt="0"/>
      <dgm:spPr/>
    </dgm:pt>
    <dgm:pt modelId="{5F70D39A-65F6-4F15-B233-92F4E67C63FD}" type="pres">
      <dgm:prSet presAssocID="{38F7075F-5F0C-41AE-B30F-A64540BB2CFA}" presName="horzSpace2" presStyleCnt="0"/>
      <dgm:spPr/>
    </dgm:pt>
    <dgm:pt modelId="{1BA6B90A-56E4-4318-811D-7E6D75331AAA}" type="pres">
      <dgm:prSet presAssocID="{38F7075F-5F0C-41AE-B30F-A64540BB2CFA}" presName="tx2" presStyleLbl="revTx" presStyleIdx="5" presStyleCnt="6"/>
      <dgm:spPr/>
    </dgm:pt>
    <dgm:pt modelId="{E7337F8C-0046-487B-9601-E5832B598BDE}" type="pres">
      <dgm:prSet presAssocID="{38F7075F-5F0C-41AE-B30F-A64540BB2CFA}" presName="vert2" presStyleCnt="0"/>
      <dgm:spPr/>
    </dgm:pt>
    <dgm:pt modelId="{866C5B2B-24AF-47C5-A286-25FA99D8E095}" type="pres">
      <dgm:prSet presAssocID="{38F7075F-5F0C-41AE-B30F-A64540BB2CFA}" presName="thinLine2b" presStyleLbl="callout" presStyleIdx="3" presStyleCnt="4"/>
      <dgm:spPr/>
    </dgm:pt>
    <dgm:pt modelId="{763F3FC3-1563-47E6-9AD1-DE4ED8E985B2}" type="pres">
      <dgm:prSet presAssocID="{38F7075F-5F0C-41AE-B30F-A64540BB2CFA}" presName="vertSpace2b" presStyleCnt="0"/>
      <dgm:spPr/>
    </dgm:pt>
  </dgm:ptLst>
  <dgm:cxnLst>
    <dgm:cxn modelId="{8D2D410F-71F6-48B9-9A3E-F8FF20690821}" type="presOf" srcId="{D8FF04AA-8F04-4341-953F-F2481904FA3E}" destId="{EEF35409-8183-49E2-BE6C-E2097AEE4F34}" srcOrd="0" destOrd="0" presId="urn:microsoft.com/office/officeart/2008/layout/LinedList"/>
    <dgm:cxn modelId="{D44BCB24-7EAB-4715-9B95-CD79429381F6}" srcId="{777A77FB-6084-47DF-99D3-DCA286E840D6}" destId="{1F329BE5-8E75-4D2C-993A-D109B3774A75}" srcOrd="2" destOrd="0" parTransId="{68B2D57C-17D4-4A97-A47F-09D9F342E734}" sibTransId="{37843FEF-35D9-47AF-A512-7B677A793F88}"/>
    <dgm:cxn modelId="{2C76FD2F-8C0E-48DF-800A-7592C7F9029E}" type="presOf" srcId="{163B60A6-D003-4B65-AE2D-A4D232867E8A}" destId="{5B1376CA-10E4-4866-B805-7B3DFFF0AB23}" srcOrd="0" destOrd="0" presId="urn:microsoft.com/office/officeart/2008/layout/LinedList"/>
    <dgm:cxn modelId="{332FD247-4E2A-40A2-8EA5-347F863C15D9}" type="presOf" srcId="{C8BE0521-5CF4-480F-A54F-CC768ACA0DCA}" destId="{74ADCE8E-8A72-4DEA-A8E3-833519E3B90B}" srcOrd="0" destOrd="0" presId="urn:microsoft.com/office/officeart/2008/layout/LinedList"/>
    <dgm:cxn modelId="{E1EC6F70-80DB-4C32-B4A6-29C2A60776A8}" type="presOf" srcId="{9CA061A1-C834-40DA-BD4C-F4E07B4D941C}" destId="{4EC1BA70-773D-4302-90F7-5F70772E5AB8}" srcOrd="0" destOrd="0" presId="urn:microsoft.com/office/officeart/2008/layout/LinedList"/>
    <dgm:cxn modelId="{00A4A87A-2202-4BB6-9911-5279BE8DAC67}" type="presOf" srcId="{777A77FB-6084-47DF-99D3-DCA286E840D6}" destId="{55789B87-FB1E-4542-AC58-6A701CF76447}" srcOrd="0" destOrd="0" presId="urn:microsoft.com/office/officeart/2008/layout/LinedList"/>
    <dgm:cxn modelId="{E3C8437C-0F09-4274-B9D1-F052F19CCE84}" type="presOf" srcId="{1F329BE5-8E75-4D2C-993A-D109B3774A75}" destId="{0685BC41-F146-4887-8D39-8A893C0BB5F4}" srcOrd="0" destOrd="0" presId="urn:microsoft.com/office/officeart/2008/layout/LinedList"/>
    <dgm:cxn modelId="{A82E4E80-5BC8-46EF-AC97-4B2FE59E26A3}" srcId="{C8BE0521-5CF4-480F-A54F-CC768ACA0DCA}" destId="{777A77FB-6084-47DF-99D3-DCA286E840D6}" srcOrd="1" destOrd="0" parTransId="{885E38C9-DC37-4331-AB1A-B511CDEACD18}" sibTransId="{6DE4E872-5849-418C-A962-5E048022EB07}"/>
    <dgm:cxn modelId="{BB2363A5-D3C0-4E5F-B069-23B8ACCB48D8}" srcId="{777A77FB-6084-47DF-99D3-DCA286E840D6}" destId="{38F7075F-5F0C-41AE-B30F-A64540BB2CFA}" srcOrd="3" destOrd="0" parTransId="{31935B0E-1D45-489D-97A6-F298D5509370}" sibTransId="{F1C97F08-250D-49A7-8038-D3152C544A46}"/>
    <dgm:cxn modelId="{8C302DBC-ABE2-49A7-87EA-2AEF600EB9BC}" type="presOf" srcId="{38F7075F-5F0C-41AE-B30F-A64540BB2CFA}" destId="{1BA6B90A-56E4-4318-811D-7E6D75331AAA}" srcOrd="0" destOrd="0" presId="urn:microsoft.com/office/officeart/2008/layout/LinedList"/>
    <dgm:cxn modelId="{5DCCB3C4-D20B-40D5-9B78-5456F238E9E8}" srcId="{777A77FB-6084-47DF-99D3-DCA286E840D6}" destId="{D8FF04AA-8F04-4341-953F-F2481904FA3E}" srcOrd="0" destOrd="0" parTransId="{6101FF36-2B76-4C54-9EFB-DE0E328717C3}" sibTransId="{6ED266F5-DFF2-4980-8A64-20A7C37DB0E3}"/>
    <dgm:cxn modelId="{93C55FD0-211A-43C9-B0F9-FF42EE5FB82C}" srcId="{C8BE0521-5CF4-480F-A54F-CC768ACA0DCA}" destId="{9CA061A1-C834-40DA-BD4C-F4E07B4D941C}" srcOrd="0" destOrd="0" parTransId="{E743FC35-5D89-4077-8117-EFAC68EBC66A}" sibTransId="{34BEB340-CF7C-40A7-8DFC-195A231C4B78}"/>
    <dgm:cxn modelId="{31C029EA-DD61-4B86-8D34-02B1C0C112E1}" srcId="{777A77FB-6084-47DF-99D3-DCA286E840D6}" destId="{163B60A6-D003-4B65-AE2D-A4D232867E8A}" srcOrd="1" destOrd="0" parTransId="{B24B03B0-4C90-4184-B314-581326F4E350}" sibTransId="{84442489-3089-4CCB-A10F-538BE789B901}"/>
    <dgm:cxn modelId="{4DB87ECC-1077-4BEF-A24A-F8BEDBD68E00}" type="presParOf" srcId="{74ADCE8E-8A72-4DEA-A8E3-833519E3B90B}" destId="{EE3BFB52-6E75-4708-9627-7C481BF5654F}" srcOrd="0" destOrd="0" presId="urn:microsoft.com/office/officeart/2008/layout/LinedList"/>
    <dgm:cxn modelId="{3F534237-18E2-46CF-A39F-1F018A79165C}" type="presParOf" srcId="{74ADCE8E-8A72-4DEA-A8E3-833519E3B90B}" destId="{505D8BBB-94B1-40DF-AA29-D49FB2E04A63}" srcOrd="1" destOrd="0" presId="urn:microsoft.com/office/officeart/2008/layout/LinedList"/>
    <dgm:cxn modelId="{D2F808C7-0A5C-4492-8D1D-D33AE2C6579F}" type="presParOf" srcId="{505D8BBB-94B1-40DF-AA29-D49FB2E04A63}" destId="{4EC1BA70-773D-4302-90F7-5F70772E5AB8}" srcOrd="0" destOrd="0" presId="urn:microsoft.com/office/officeart/2008/layout/LinedList"/>
    <dgm:cxn modelId="{8A2BA93F-A577-4A54-A9A7-2488D25DC445}" type="presParOf" srcId="{505D8BBB-94B1-40DF-AA29-D49FB2E04A63}" destId="{5BAC303D-1D30-40E8-9B09-0CFDC2F0E494}" srcOrd="1" destOrd="0" presId="urn:microsoft.com/office/officeart/2008/layout/LinedList"/>
    <dgm:cxn modelId="{B0751285-DDF8-4C4D-9331-101C390F8B63}" type="presParOf" srcId="{74ADCE8E-8A72-4DEA-A8E3-833519E3B90B}" destId="{2DE73DFE-0B6C-4A48-9789-1A41B2ACBB64}" srcOrd="2" destOrd="0" presId="urn:microsoft.com/office/officeart/2008/layout/LinedList"/>
    <dgm:cxn modelId="{61371358-891A-47FA-9B52-B2F6C11BDDCA}" type="presParOf" srcId="{74ADCE8E-8A72-4DEA-A8E3-833519E3B90B}" destId="{26834555-D509-4678-8572-5343691FED79}" srcOrd="3" destOrd="0" presId="urn:microsoft.com/office/officeart/2008/layout/LinedList"/>
    <dgm:cxn modelId="{804EC66E-51C2-4294-B10E-A63CBDA744CD}" type="presParOf" srcId="{26834555-D509-4678-8572-5343691FED79}" destId="{55789B87-FB1E-4542-AC58-6A701CF76447}" srcOrd="0" destOrd="0" presId="urn:microsoft.com/office/officeart/2008/layout/LinedList"/>
    <dgm:cxn modelId="{8EA2BAFC-9B4A-4857-B5A5-4A2597879F38}" type="presParOf" srcId="{26834555-D509-4678-8572-5343691FED79}" destId="{17FFC6E3-DDEE-407A-B236-C1F616578A61}" srcOrd="1" destOrd="0" presId="urn:microsoft.com/office/officeart/2008/layout/LinedList"/>
    <dgm:cxn modelId="{7ECAEA09-70C8-469B-A179-7E1A4D660744}" type="presParOf" srcId="{17FFC6E3-DDEE-407A-B236-C1F616578A61}" destId="{14E96EBE-7556-4ED3-AF95-88F76CAD87C6}" srcOrd="0" destOrd="0" presId="urn:microsoft.com/office/officeart/2008/layout/LinedList"/>
    <dgm:cxn modelId="{B1724995-B5C1-47C3-96BE-3D779D1DDA2B}" type="presParOf" srcId="{17FFC6E3-DDEE-407A-B236-C1F616578A61}" destId="{FD99D048-9E7E-48B2-83DB-CC52144B7097}" srcOrd="1" destOrd="0" presId="urn:microsoft.com/office/officeart/2008/layout/LinedList"/>
    <dgm:cxn modelId="{286CD6FB-07F9-4D61-9538-11CF2A0011BB}" type="presParOf" srcId="{FD99D048-9E7E-48B2-83DB-CC52144B7097}" destId="{FBD41F62-2F68-4E94-91A5-2E76E4DF16F6}" srcOrd="0" destOrd="0" presId="urn:microsoft.com/office/officeart/2008/layout/LinedList"/>
    <dgm:cxn modelId="{8DEAD0BB-D869-4631-81C5-5F0717DD7F9C}" type="presParOf" srcId="{FD99D048-9E7E-48B2-83DB-CC52144B7097}" destId="{EEF35409-8183-49E2-BE6C-E2097AEE4F34}" srcOrd="1" destOrd="0" presId="urn:microsoft.com/office/officeart/2008/layout/LinedList"/>
    <dgm:cxn modelId="{7F136EEF-F5B2-40A3-AA1E-F633B535D398}" type="presParOf" srcId="{FD99D048-9E7E-48B2-83DB-CC52144B7097}" destId="{37710EDA-569A-47C6-8752-C52C5A9CEA93}" srcOrd="2" destOrd="0" presId="urn:microsoft.com/office/officeart/2008/layout/LinedList"/>
    <dgm:cxn modelId="{4696B56F-5C1D-4D2C-A02F-0785FD61CF73}" type="presParOf" srcId="{17FFC6E3-DDEE-407A-B236-C1F616578A61}" destId="{13FD03C1-4EC1-4052-ACFF-38498C581140}" srcOrd="2" destOrd="0" presId="urn:microsoft.com/office/officeart/2008/layout/LinedList"/>
    <dgm:cxn modelId="{F419AFE0-F8C5-43A1-8806-2B87EBFADDE9}" type="presParOf" srcId="{17FFC6E3-DDEE-407A-B236-C1F616578A61}" destId="{F22ECD5F-8C3F-45B8-820D-04A9C73033B3}" srcOrd="3" destOrd="0" presId="urn:microsoft.com/office/officeart/2008/layout/LinedList"/>
    <dgm:cxn modelId="{94A343A5-30D6-461F-9DD2-E6B6BC1666C4}" type="presParOf" srcId="{17FFC6E3-DDEE-407A-B236-C1F616578A61}" destId="{A5B25111-B5F7-41D5-8A15-9335810A05E3}" srcOrd="4" destOrd="0" presId="urn:microsoft.com/office/officeart/2008/layout/LinedList"/>
    <dgm:cxn modelId="{40B155BF-1A29-4193-83C0-6E834FA83D0C}" type="presParOf" srcId="{A5B25111-B5F7-41D5-8A15-9335810A05E3}" destId="{4F441702-0DE9-4C6D-A44C-7FDC2C6C1322}" srcOrd="0" destOrd="0" presId="urn:microsoft.com/office/officeart/2008/layout/LinedList"/>
    <dgm:cxn modelId="{D1534870-3513-43EA-80BD-E24DF8959F16}" type="presParOf" srcId="{A5B25111-B5F7-41D5-8A15-9335810A05E3}" destId="{5B1376CA-10E4-4866-B805-7B3DFFF0AB23}" srcOrd="1" destOrd="0" presId="urn:microsoft.com/office/officeart/2008/layout/LinedList"/>
    <dgm:cxn modelId="{B2A7EE2B-EF2C-4507-8353-111F27F6F64F}" type="presParOf" srcId="{A5B25111-B5F7-41D5-8A15-9335810A05E3}" destId="{A3DBE520-7EE9-493B-BA8F-0BDE019CC7BC}" srcOrd="2" destOrd="0" presId="urn:microsoft.com/office/officeart/2008/layout/LinedList"/>
    <dgm:cxn modelId="{4E854D37-6915-4505-A650-145C09777418}" type="presParOf" srcId="{17FFC6E3-DDEE-407A-B236-C1F616578A61}" destId="{84DE5A23-CFC4-41F3-ADF6-D7FA4B5492F7}" srcOrd="5" destOrd="0" presId="urn:microsoft.com/office/officeart/2008/layout/LinedList"/>
    <dgm:cxn modelId="{FEEA4655-C117-4E58-A8EC-4B75A3CF07DE}" type="presParOf" srcId="{17FFC6E3-DDEE-407A-B236-C1F616578A61}" destId="{C684DCF6-8D04-409F-A25A-900DFBB690E4}" srcOrd="6" destOrd="0" presId="urn:microsoft.com/office/officeart/2008/layout/LinedList"/>
    <dgm:cxn modelId="{74C0ED34-21DD-4882-B267-80909FA1452F}" type="presParOf" srcId="{17FFC6E3-DDEE-407A-B236-C1F616578A61}" destId="{6B35DDA7-7A46-4906-AF9D-96199C980144}" srcOrd="7" destOrd="0" presId="urn:microsoft.com/office/officeart/2008/layout/LinedList"/>
    <dgm:cxn modelId="{3085A938-82F3-422E-97A5-DF2ED7BBE004}" type="presParOf" srcId="{6B35DDA7-7A46-4906-AF9D-96199C980144}" destId="{DFF831D9-C804-4A2C-9CA5-401EA77156DF}" srcOrd="0" destOrd="0" presId="urn:microsoft.com/office/officeart/2008/layout/LinedList"/>
    <dgm:cxn modelId="{E889EF46-4BF8-4C6F-93B0-681B23450E7B}" type="presParOf" srcId="{6B35DDA7-7A46-4906-AF9D-96199C980144}" destId="{0685BC41-F146-4887-8D39-8A893C0BB5F4}" srcOrd="1" destOrd="0" presId="urn:microsoft.com/office/officeart/2008/layout/LinedList"/>
    <dgm:cxn modelId="{457096E5-64DD-4A32-B7FD-FA7DBD582629}" type="presParOf" srcId="{6B35DDA7-7A46-4906-AF9D-96199C980144}" destId="{06C5AE8E-B234-4F29-9F53-7675D605211D}" srcOrd="2" destOrd="0" presId="urn:microsoft.com/office/officeart/2008/layout/LinedList"/>
    <dgm:cxn modelId="{CF82D76D-284D-41CA-AD6E-9EB94924AC23}" type="presParOf" srcId="{17FFC6E3-DDEE-407A-B236-C1F616578A61}" destId="{3E701609-A0DB-4782-A4FC-6898BF58A5EC}" srcOrd="8" destOrd="0" presId="urn:microsoft.com/office/officeart/2008/layout/LinedList"/>
    <dgm:cxn modelId="{B38FDB1E-1455-4366-9E69-30065B9AD763}" type="presParOf" srcId="{17FFC6E3-DDEE-407A-B236-C1F616578A61}" destId="{BA969899-5B46-4E94-A52B-21F7DA1CB99F}" srcOrd="9" destOrd="0" presId="urn:microsoft.com/office/officeart/2008/layout/LinedList"/>
    <dgm:cxn modelId="{FE2A441C-7102-4208-A0E2-D6D955618A5B}" type="presParOf" srcId="{17FFC6E3-DDEE-407A-B236-C1F616578A61}" destId="{3064E13D-D35E-425E-984A-EEFF7BB1FA61}" srcOrd="10" destOrd="0" presId="urn:microsoft.com/office/officeart/2008/layout/LinedList"/>
    <dgm:cxn modelId="{E2E90774-17CB-4797-B447-18F94A17D93E}" type="presParOf" srcId="{3064E13D-D35E-425E-984A-EEFF7BB1FA61}" destId="{5F70D39A-65F6-4F15-B233-92F4E67C63FD}" srcOrd="0" destOrd="0" presId="urn:microsoft.com/office/officeart/2008/layout/LinedList"/>
    <dgm:cxn modelId="{2D1CAADD-E91C-43AF-A207-8E03207C5A6F}" type="presParOf" srcId="{3064E13D-D35E-425E-984A-EEFF7BB1FA61}" destId="{1BA6B90A-56E4-4318-811D-7E6D75331AAA}" srcOrd="1" destOrd="0" presId="urn:microsoft.com/office/officeart/2008/layout/LinedList"/>
    <dgm:cxn modelId="{A3FB93B0-819C-4174-8BBA-B70975CD04D2}" type="presParOf" srcId="{3064E13D-D35E-425E-984A-EEFF7BB1FA61}" destId="{E7337F8C-0046-487B-9601-E5832B598BDE}" srcOrd="2" destOrd="0" presId="urn:microsoft.com/office/officeart/2008/layout/LinedList"/>
    <dgm:cxn modelId="{6F652E8D-DFFD-42B3-BA4F-F88BB466E962}" type="presParOf" srcId="{17FFC6E3-DDEE-407A-B236-C1F616578A61}" destId="{866C5B2B-24AF-47C5-A286-25FA99D8E095}" srcOrd="11" destOrd="0" presId="urn:microsoft.com/office/officeart/2008/layout/LinedList"/>
    <dgm:cxn modelId="{3E681859-3EA8-4E1E-86C6-72EABA4B6DF7}" type="presParOf" srcId="{17FFC6E3-DDEE-407A-B236-C1F616578A61}" destId="{763F3FC3-1563-47E6-9AD1-DE4ED8E985B2}"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B285E08-D4AA-4294-84E3-AAC882B46408}"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C946FBC2-A22C-4D93-A992-049DAAD799D6}">
      <dgm:prSet/>
      <dgm:spPr/>
      <dgm:t>
        <a:bodyPr/>
        <a:lstStyle/>
        <a:p>
          <a:r>
            <a:rPr lang="en-US" b="1" dirty="0"/>
            <a:t>Under </a:t>
          </a:r>
          <a:r>
            <a:rPr lang="en-US" b="1" dirty="0" err="1"/>
            <a:t>MiFIR</a:t>
          </a:r>
          <a:r>
            <a:rPr lang="en-US" b="1" dirty="0"/>
            <a:t> and PRIIPs, both national and European financial supervisors (FSA, ESMA and EIOPA) have the possibility to intervene in a </a:t>
          </a:r>
          <a:r>
            <a:rPr lang="en-US" b="1" dirty="0">
              <a:solidFill>
                <a:srgbClr val="FF0000"/>
              </a:solidFill>
            </a:rPr>
            <a:t>temporary ban or restriction on the marketing, distribution or sale </a:t>
          </a:r>
          <a:r>
            <a:rPr lang="en-US" b="1" dirty="0"/>
            <a:t>of an investment product or product group, or a combination of these, in certain situations. </a:t>
          </a:r>
          <a:endParaRPr lang="fi-FI" dirty="0"/>
        </a:p>
      </dgm:t>
    </dgm:pt>
    <dgm:pt modelId="{5620CAA1-10EB-41AE-8C06-B3D3C502E860}" type="parTrans" cxnId="{2F99F812-CBFB-4E59-BB51-439A25AD55C9}">
      <dgm:prSet/>
      <dgm:spPr/>
      <dgm:t>
        <a:bodyPr/>
        <a:lstStyle/>
        <a:p>
          <a:endParaRPr lang="fi-FI"/>
        </a:p>
      </dgm:t>
    </dgm:pt>
    <dgm:pt modelId="{E736EAA1-4E73-482F-972A-3DCEBDBDAE89}" type="sibTrans" cxnId="{2F99F812-CBFB-4E59-BB51-439A25AD55C9}">
      <dgm:prSet/>
      <dgm:spPr/>
      <dgm:t>
        <a:bodyPr/>
        <a:lstStyle/>
        <a:p>
          <a:endParaRPr lang="fi-FI"/>
        </a:p>
      </dgm:t>
    </dgm:pt>
    <dgm:pt modelId="{3E5879F4-4817-43A1-B042-C30FC96C7A3B}">
      <dgm:prSet/>
      <dgm:spPr/>
      <dgm:t>
        <a:bodyPr/>
        <a:lstStyle/>
        <a:p>
          <a:r>
            <a:rPr lang="en-US" b="0" i="1" baseline="0" dirty="0"/>
            <a:t>However, EIOPA and ESMA may take the above measures only if the proposed action addresses a </a:t>
          </a:r>
          <a:r>
            <a:rPr lang="en-US" b="0" i="1" baseline="0" dirty="0">
              <a:solidFill>
                <a:srgbClr val="FF0000"/>
              </a:solidFill>
            </a:rPr>
            <a:t>significant investor protection issue </a:t>
          </a:r>
          <a:r>
            <a:rPr lang="en-US" b="0" i="1" baseline="0" dirty="0"/>
            <a:t>or addresses a threat to the </a:t>
          </a:r>
          <a:r>
            <a:rPr lang="en-US" b="0" i="1" baseline="0" dirty="0">
              <a:solidFill>
                <a:srgbClr val="FF0000"/>
              </a:solidFill>
            </a:rPr>
            <a:t>orderly functioning and integrity of financial or commodity markets</a:t>
          </a:r>
          <a:r>
            <a:rPr lang="en-US" b="0" i="1" baseline="0" dirty="0"/>
            <a:t> or to the </a:t>
          </a:r>
          <a:r>
            <a:rPr lang="en-US" b="0" i="1" baseline="0" dirty="0">
              <a:solidFill>
                <a:srgbClr val="FF0000"/>
              </a:solidFill>
            </a:rPr>
            <a:t>stability of all or part of the financial system in the Union.</a:t>
          </a:r>
          <a:endParaRPr lang="fi-FI" dirty="0">
            <a:solidFill>
              <a:srgbClr val="FF0000"/>
            </a:solidFill>
          </a:endParaRPr>
        </a:p>
      </dgm:t>
    </dgm:pt>
    <dgm:pt modelId="{708CC05E-9805-402F-9018-1EC2AD3DED62}" type="parTrans" cxnId="{8620958B-65D1-4621-A382-547F86ABF530}">
      <dgm:prSet/>
      <dgm:spPr/>
      <dgm:t>
        <a:bodyPr/>
        <a:lstStyle/>
        <a:p>
          <a:endParaRPr lang="fi-FI"/>
        </a:p>
      </dgm:t>
    </dgm:pt>
    <dgm:pt modelId="{75D34F54-4C44-4601-BBA6-2C905BB649F0}" type="sibTrans" cxnId="{8620958B-65D1-4621-A382-547F86ABF530}">
      <dgm:prSet/>
      <dgm:spPr/>
      <dgm:t>
        <a:bodyPr/>
        <a:lstStyle/>
        <a:p>
          <a:endParaRPr lang="fi-FI"/>
        </a:p>
      </dgm:t>
    </dgm:pt>
    <dgm:pt modelId="{20161F7C-0394-4DA1-8924-CC998802E20D}">
      <dgm:prSet/>
      <dgm:spPr/>
      <dgm:t>
        <a:bodyPr/>
        <a:lstStyle/>
        <a:p>
          <a:r>
            <a:rPr lang="en-US" b="0" i="1" baseline="0"/>
            <a:t>It is also a condition that the threat is not addressed by regulatory requirements under Union law applicable to the financial instrument or activity in question and that the competent authority or authorities have not taken measures to address the threat or the measures taken are not sufficient to address the threat.</a:t>
          </a:r>
          <a:endParaRPr lang="fi-FI"/>
        </a:p>
      </dgm:t>
    </dgm:pt>
    <dgm:pt modelId="{1E55B4BF-39B5-4F55-826A-32F2E7E0ED0E}" type="parTrans" cxnId="{98DD3A60-0701-44E0-987F-187B3D933C72}">
      <dgm:prSet/>
      <dgm:spPr/>
      <dgm:t>
        <a:bodyPr/>
        <a:lstStyle/>
        <a:p>
          <a:endParaRPr lang="fi-FI"/>
        </a:p>
      </dgm:t>
    </dgm:pt>
    <dgm:pt modelId="{0E8F93CC-64C1-4CE7-B70B-02DD88A02862}" type="sibTrans" cxnId="{98DD3A60-0701-44E0-987F-187B3D933C72}">
      <dgm:prSet/>
      <dgm:spPr/>
      <dgm:t>
        <a:bodyPr/>
        <a:lstStyle/>
        <a:p>
          <a:endParaRPr lang="fi-FI"/>
        </a:p>
      </dgm:t>
    </dgm:pt>
    <dgm:pt modelId="{F017D059-9D0F-46DF-8564-711157CE5A37}" type="pres">
      <dgm:prSet presAssocID="{3B285E08-D4AA-4294-84E3-AAC882B46408}" presName="vert0" presStyleCnt="0">
        <dgm:presLayoutVars>
          <dgm:dir/>
          <dgm:animOne val="branch"/>
          <dgm:animLvl val="lvl"/>
        </dgm:presLayoutVars>
      </dgm:prSet>
      <dgm:spPr/>
    </dgm:pt>
    <dgm:pt modelId="{5D0D0C0F-82C3-46B4-B887-23A12577E3D7}" type="pres">
      <dgm:prSet presAssocID="{C946FBC2-A22C-4D93-A992-049DAAD799D6}" presName="thickLine" presStyleLbl="alignNode1" presStyleIdx="0" presStyleCnt="1"/>
      <dgm:spPr/>
    </dgm:pt>
    <dgm:pt modelId="{E8B25751-47D4-4B46-B2AA-6EEBB3445B59}" type="pres">
      <dgm:prSet presAssocID="{C946FBC2-A22C-4D93-A992-049DAAD799D6}" presName="horz1" presStyleCnt="0"/>
      <dgm:spPr/>
    </dgm:pt>
    <dgm:pt modelId="{A0F6371A-FDE2-463D-919A-D2054E0BE4F9}" type="pres">
      <dgm:prSet presAssocID="{C946FBC2-A22C-4D93-A992-049DAAD799D6}" presName="tx1" presStyleLbl="revTx" presStyleIdx="0" presStyleCnt="3"/>
      <dgm:spPr/>
    </dgm:pt>
    <dgm:pt modelId="{FAA1267D-FCCB-40A7-82D4-B80C57548225}" type="pres">
      <dgm:prSet presAssocID="{C946FBC2-A22C-4D93-A992-049DAAD799D6}" presName="vert1" presStyleCnt="0"/>
      <dgm:spPr/>
    </dgm:pt>
    <dgm:pt modelId="{6EB27A25-E181-4326-B8EA-AE376B80A3CF}" type="pres">
      <dgm:prSet presAssocID="{3E5879F4-4817-43A1-B042-C30FC96C7A3B}" presName="vertSpace2a" presStyleCnt="0"/>
      <dgm:spPr/>
    </dgm:pt>
    <dgm:pt modelId="{5B2D1677-087C-4128-A82B-A55548AE3BFF}" type="pres">
      <dgm:prSet presAssocID="{3E5879F4-4817-43A1-B042-C30FC96C7A3B}" presName="horz2" presStyleCnt="0"/>
      <dgm:spPr/>
    </dgm:pt>
    <dgm:pt modelId="{1D3ECA36-A742-4767-8D4E-BE75420336CA}" type="pres">
      <dgm:prSet presAssocID="{3E5879F4-4817-43A1-B042-C30FC96C7A3B}" presName="horzSpace2" presStyleCnt="0"/>
      <dgm:spPr/>
    </dgm:pt>
    <dgm:pt modelId="{8E537D4D-9C88-4B7D-BD91-6940A8862037}" type="pres">
      <dgm:prSet presAssocID="{3E5879F4-4817-43A1-B042-C30FC96C7A3B}" presName="tx2" presStyleLbl="revTx" presStyleIdx="1" presStyleCnt="3"/>
      <dgm:spPr/>
    </dgm:pt>
    <dgm:pt modelId="{042C25DC-A1A0-4406-9405-FAF0ACB2177A}" type="pres">
      <dgm:prSet presAssocID="{3E5879F4-4817-43A1-B042-C30FC96C7A3B}" presName="vert2" presStyleCnt="0"/>
      <dgm:spPr/>
    </dgm:pt>
    <dgm:pt modelId="{3211DAE2-EE17-4A03-A73C-6227DA03A5CB}" type="pres">
      <dgm:prSet presAssocID="{3E5879F4-4817-43A1-B042-C30FC96C7A3B}" presName="thinLine2b" presStyleLbl="callout" presStyleIdx="0" presStyleCnt="2"/>
      <dgm:spPr/>
    </dgm:pt>
    <dgm:pt modelId="{38EDA2BB-F4E4-498A-B787-9306145BC0ED}" type="pres">
      <dgm:prSet presAssocID="{3E5879F4-4817-43A1-B042-C30FC96C7A3B}" presName="vertSpace2b" presStyleCnt="0"/>
      <dgm:spPr/>
    </dgm:pt>
    <dgm:pt modelId="{8150D2D1-0D91-4231-9A9F-00D1BAC9932A}" type="pres">
      <dgm:prSet presAssocID="{20161F7C-0394-4DA1-8924-CC998802E20D}" presName="horz2" presStyleCnt="0"/>
      <dgm:spPr/>
    </dgm:pt>
    <dgm:pt modelId="{BF6212EF-EC21-4522-B0A6-D7E1482AD1AD}" type="pres">
      <dgm:prSet presAssocID="{20161F7C-0394-4DA1-8924-CC998802E20D}" presName="horzSpace2" presStyleCnt="0"/>
      <dgm:spPr/>
    </dgm:pt>
    <dgm:pt modelId="{A6DF5F35-BFD3-459B-AD38-7C2D02E47C64}" type="pres">
      <dgm:prSet presAssocID="{20161F7C-0394-4DA1-8924-CC998802E20D}" presName="tx2" presStyleLbl="revTx" presStyleIdx="2" presStyleCnt="3"/>
      <dgm:spPr/>
    </dgm:pt>
    <dgm:pt modelId="{C1E34B6E-FC80-4DBF-A838-F468D21B7949}" type="pres">
      <dgm:prSet presAssocID="{20161F7C-0394-4DA1-8924-CC998802E20D}" presName="vert2" presStyleCnt="0"/>
      <dgm:spPr/>
    </dgm:pt>
    <dgm:pt modelId="{B75BDF67-1FA6-4C12-96EB-2A4DC5D478AD}" type="pres">
      <dgm:prSet presAssocID="{20161F7C-0394-4DA1-8924-CC998802E20D}" presName="thinLine2b" presStyleLbl="callout" presStyleIdx="1" presStyleCnt="2"/>
      <dgm:spPr/>
    </dgm:pt>
    <dgm:pt modelId="{DC85BCCA-4ECF-4B07-92DB-28E7DA0842F8}" type="pres">
      <dgm:prSet presAssocID="{20161F7C-0394-4DA1-8924-CC998802E20D}" presName="vertSpace2b" presStyleCnt="0"/>
      <dgm:spPr/>
    </dgm:pt>
  </dgm:ptLst>
  <dgm:cxnLst>
    <dgm:cxn modelId="{2F99F812-CBFB-4E59-BB51-439A25AD55C9}" srcId="{3B285E08-D4AA-4294-84E3-AAC882B46408}" destId="{C946FBC2-A22C-4D93-A992-049DAAD799D6}" srcOrd="0" destOrd="0" parTransId="{5620CAA1-10EB-41AE-8C06-B3D3C502E860}" sibTransId="{E736EAA1-4E73-482F-972A-3DCEBDBDAE89}"/>
    <dgm:cxn modelId="{F6E9941C-64E1-47CE-9D44-6F4A2FBA60C7}" type="presOf" srcId="{C946FBC2-A22C-4D93-A992-049DAAD799D6}" destId="{A0F6371A-FDE2-463D-919A-D2054E0BE4F9}" srcOrd="0" destOrd="0" presId="urn:microsoft.com/office/officeart/2008/layout/LinedList"/>
    <dgm:cxn modelId="{98DD3A60-0701-44E0-987F-187B3D933C72}" srcId="{C946FBC2-A22C-4D93-A992-049DAAD799D6}" destId="{20161F7C-0394-4DA1-8924-CC998802E20D}" srcOrd="1" destOrd="0" parTransId="{1E55B4BF-39B5-4F55-826A-32F2E7E0ED0E}" sibTransId="{0E8F93CC-64C1-4CE7-B70B-02DD88A02862}"/>
    <dgm:cxn modelId="{8620958B-65D1-4621-A382-547F86ABF530}" srcId="{C946FBC2-A22C-4D93-A992-049DAAD799D6}" destId="{3E5879F4-4817-43A1-B042-C30FC96C7A3B}" srcOrd="0" destOrd="0" parTransId="{708CC05E-9805-402F-9018-1EC2AD3DED62}" sibTransId="{75D34F54-4C44-4601-BBA6-2C905BB649F0}"/>
    <dgm:cxn modelId="{6D225FB1-DDA8-4094-A85B-3539161D5179}" type="presOf" srcId="{3E5879F4-4817-43A1-B042-C30FC96C7A3B}" destId="{8E537D4D-9C88-4B7D-BD91-6940A8862037}" srcOrd="0" destOrd="0" presId="urn:microsoft.com/office/officeart/2008/layout/LinedList"/>
    <dgm:cxn modelId="{F626A2BB-3E03-4832-98A8-8A4DD70A800E}" type="presOf" srcId="{20161F7C-0394-4DA1-8924-CC998802E20D}" destId="{A6DF5F35-BFD3-459B-AD38-7C2D02E47C64}" srcOrd="0" destOrd="0" presId="urn:microsoft.com/office/officeart/2008/layout/LinedList"/>
    <dgm:cxn modelId="{45A329F8-B5C9-4DB2-9AFA-0DFD0C1FD588}" type="presOf" srcId="{3B285E08-D4AA-4294-84E3-AAC882B46408}" destId="{F017D059-9D0F-46DF-8564-711157CE5A37}" srcOrd="0" destOrd="0" presId="urn:microsoft.com/office/officeart/2008/layout/LinedList"/>
    <dgm:cxn modelId="{87F08834-BE63-4DA6-BD44-50FFF1D38939}" type="presParOf" srcId="{F017D059-9D0F-46DF-8564-711157CE5A37}" destId="{5D0D0C0F-82C3-46B4-B887-23A12577E3D7}" srcOrd="0" destOrd="0" presId="urn:microsoft.com/office/officeart/2008/layout/LinedList"/>
    <dgm:cxn modelId="{AFC902E9-2C30-4E40-9BEF-EF925857F480}" type="presParOf" srcId="{F017D059-9D0F-46DF-8564-711157CE5A37}" destId="{E8B25751-47D4-4B46-B2AA-6EEBB3445B59}" srcOrd="1" destOrd="0" presId="urn:microsoft.com/office/officeart/2008/layout/LinedList"/>
    <dgm:cxn modelId="{F096327E-5BB3-4AD8-B8FD-919B1AD8F935}" type="presParOf" srcId="{E8B25751-47D4-4B46-B2AA-6EEBB3445B59}" destId="{A0F6371A-FDE2-463D-919A-D2054E0BE4F9}" srcOrd="0" destOrd="0" presId="urn:microsoft.com/office/officeart/2008/layout/LinedList"/>
    <dgm:cxn modelId="{D84076C7-9DBE-4C1E-985B-56BDA144158B}" type="presParOf" srcId="{E8B25751-47D4-4B46-B2AA-6EEBB3445B59}" destId="{FAA1267D-FCCB-40A7-82D4-B80C57548225}" srcOrd="1" destOrd="0" presId="urn:microsoft.com/office/officeart/2008/layout/LinedList"/>
    <dgm:cxn modelId="{B66EDB27-B288-436C-8710-59C76F3EFDC4}" type="presParOf" srcId="{FAA1267D-FCCB-40A7-82D4-B80C57548225}" destId="{6EB27A25-E181-4326-B8EA-AE376B80A3CF}" srcOrd="0" destOrd="0" presId="urn:microsoft.com/office/officeart/2008/layout/LinedList"/>
    <dgm:cxn modelId="{7E557AA3-3BA4-45EC-AA3E-B67046A5AA95}" type="presParOf" srcId="{FAA1267D-FCCB-40A7-82D4-B80C57548225}" destId="{5B2D1677-087C-4128-A82B-A55548AE3BFF}" srcOrd="1" destOrd="0" presId="urn:microsoft.com/office/officeart/2008/layout/LinedList"/>
    <dgm:cxn modelId="{2FE59468-89C7-4683-9E99-F151ED062119}" type="presParOf" srcId="{5B2D1677-087C-4128-A82B-A55548AE3BFF}" destId="{1D3ECA36-A742-4767-8D4E-BE75420336CA}" srcOrd="0" destOrd="0" presId="urn:microsoft.com/office/officeart/2008/layout/LinedList"/>
    <dgm:cxn modelId="{1FFC63D4-AEC2-45F6-8305-8A86C4C614C0}" type="presParOf" srcId="{5B2D1677-087C-4128-A82B-A55548AE3BFF}" destId="{8E537D4D-9C88-4B7D-BD91-6940A8862037}" srcOrd="1" destOrd="0" presId="urn:microsoft.com/office/officeart/2008/layout/LinedList"/>
    <dgm:cxn modelId="{F2DCA30C-7C95-45C2-8E86-11C364CF2138}" type="presParOf" srcId="{5B2D1677-087C-4128-A82B-A55548AE3BFF}" destId="{042C25DC-A1A0-4406-9405-FAF0ACB2177A}" srcOrd="2" destOrd="0" presId="urn:microsoft.com/office/officeart/2008/layout/LinedList"/>
    <dgm:cxn modelId="{27A39E98-7722-463D-B6F0-56105EF8A948}" type="presParOf" srcId="{FAA1267D-FCCB-40A7-82D4-B80C57548225}" destId="{3211DAE2-EE17-4A03-A73C-6227DA03A5CB}" srcOrd="2" destOrd="0" presId="urn:microsoft.com/office/officeart/2008/layout/LinedList"/>
    <dgm:cxn modelId="{E12D9351-2912-4377-8590-29E639DBA91A}" type="presParOf" srcId="{FAA1267D-FCCB-40A7-82D4-B80C57548225}" destId="{38EDA2BB-F4E4-498A-B787-9306145BC0ED}" srcOrd="3" destOrd="0" presId="urn:microsoft.com/office/officeart/2008/layout/LinedList"/>
    <dgm:cxn modelId="{2ACAFE8A-316E-44A5-A0B9-F8C68D26644B}" type="presParOf" srcId="{FAA1267D-FCCB-40A7-82D4-B80C57548225}" destId="{8150D2D1-0D91-4231-9A9F-00D1BAC9932A}" srcOrd="4" destOrd="0" presId="urn:microsoft.com/office/officeart/2008/layout/LinedList"/>
    <dgm:cxn modelId="{984DB008-C546-4B79-9B1C-F0656D468011}" type="presParOf" srcId="{8150D2D1-0D91-4231-9A9F-00D1BAC9932A}" destId="{BF6212EF-EC21-4522-B0A6-D7E1482AD1AD}" srcOrd="0" destOrd="0" presId="urn:microsoft.com/office/officeart/2008/layout/LinedList"/>
    <dgm:cxn modelId="{69CE8885-ACBA-4AE9-AE10-938ED5DCB318}" type="presParOf" srcId="{8150D2D1-0D91-4231-9A9F-00D1BAC9932A}" destId="{A6DF5F35-BFD3-459B-AD38-7C2D02E47C64}" srcOrd="1" destOrd="0" presId="urn:microsoft.com/office/officeart/2008/layout/LinedList"/>
    <dgm:cxn modelId="{AF03C309-0616-4F0D-BF75-D17B2D4A9F55}" type="presParOf" srcId="{8150D2D1-0D91-4231-9A9F-00D1BAC9932A}" destId="{C1E34B6E-FC80-4DBF-A838-F468D21B7949}" srcOrd="2" destOrd="0" presId="urn:microsoft.com/office/officeart/2008/layout/LinedList"/>
    <dgm:cxn modelId="{D5F549AA-B452-4E51-90B1-C7399ED7B23E}" type="presParOf" srcId="{FAA1267D-FCCB-40A7-82D4-B80C57548225}" destId="{B75BDF67-1FA6-4C12-96EB-2A4DC5D478AD}" srcOrd="5" destOrd="0" presId="urn:microsoft.com/office/officeart/2008/layout/LinedList"/>
    <dgm:cxn modelId="{C566CB69-362C-45A8-A380-AB399EA870F0}" type="presParOf" srcId="{FAA1267D-FCCB-40A7-82D4-B80C57548225}" destId="{DC85BCCA-4ECF-4B07-92DB-28E7DA0842F8}"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D198A23-866C-402A-ABD0-92C95DA5D4F0}" type="doc">
      <dgm:prSet loTypeId="urn:microsoft.com/office/officeart/2005/8/layout/hProcess11" loCatId="process" qsTypeId="urn:microsoft.com/office/officeart/2005/8/quickstyle/simple1" qsCatId="simple" csTypeId="urn:microsoft.com/office/officeart/2005/8/colors/accent3_1" csCatId="accent3"/>
      <dgm:spPr/>
      <dgm:t>
        <a:bodyPr/>
        <a:lstStyle/>
        <a:p>
          <a:endParaRPr lang="fi-FI"/>
        </a:p>
      </dgm:t>
    </dgm:pt>
    <dgm:pt modelId="{A8E8160B-D917-4156-91B9-6CF2B80EBBB1}">
      <dgm:prSet/>
      <dgm:spPr/>
      <dgm:t>
        <a:bodyPr/>
        <a:lstStyle/>
        <a:p>
          <a:r>
            <a:rPr lang="en-US" b="1" dirty="0"/>
            <a:t>• A </a:t>
          </a:r>
          <a:r>
            <a:rPr lang="en-US" b="1" dirty="0">
              <a:solidFill>
                <a:srgbClr val="FF0000"/>
              </a:solidFill>
            </a:rPr>
            <a:t>national authority </a:t>
          </a:r>
          <a:r>
            <a:rPr lang="en-US" b="1" dirty="0"/>
            <a:t>may also intervene if an investment product, activity or practice raises significant investor protection concerns or threats to the orderly functioning and integrity of financial or commodity markets or to the stability of all or part of the financial system in at least one Member State.</a:t>
          </a:r>
          <a:endParaRPr lang="fi-FI" dirty="0"/>
        </a:p>
      </dgm:t>
    </dgm:pt>
    <dgm:pt modelId="{F410247E-3F5B-4ACC-9421-AFB6EECA3B4F}" type="parTrans" cxnId="{7976BED9-75D0-4F33-8828-F085AC68AE37}">
      <dgm:prSet/>
      <dgm:spPr/>
      <dgm:t>
        <a:bodyPr/>
        <a:lstStyle/>
        <a:p>
          <a:endParaRPr lang="fi-FI"/>
        </a:p>
      </dgm:t>
    </dgm:pt>
    <dgm:pt modelId="{5A886CA9-FEF8-4F57-B750-03ADF0EBC189}" type="sibTrans" cxnId="{7976BED9-75D0-4F33-8828-F085AC68AE37}">
      <dgm:prSet/>
      <dgm:spPr/>
      <dgm:t>
        <a:bodyPr/>
        <a:lstStyle/>
        <a:p>
          <a:endParaRPr lang="fi-FI"/>
        </a:p>
      </dgm:t>
    </dgm:pt>
    <dgm:pt modelId="{3975EF1F-9E20-4129-A8D4-BE02A5BD5E42}">
      <dgm:prSet/>
      <dgm:spPr/>
      <dgm:t>
        <a:bodyPr/>
        <a:lstStyle/>
        <a:p>
          <a:r>
            <a:rPr lang="en-US" b="1" dirty="0"/>
            <a:t>• In this case, it is also required that the current </a:t>
          </a:r>
          <a:r>
            <a:rPr lang="en-US" b="1" dirty="0">
              <a:solidFill>
                <a:srgbClr val="FF0000"/>
              </a:solidFill>
            </a:rPr>
            <a:t>regulatory requirements </a:t>
          </a:r>
          <a:r>
            <a:rPr lang="en-US" b="1" dirty="0"/>
            <a:t>under Union law applicable to the financial instrument in question </a:t>
          </a:r>
          <a:r>
            <a:rPr lang="en-US" b="1" dirty="0">
              <a:solidFill>
                <a:srgbClr val="FF0000"/>
              </a:solidFill>
            </a:rPr>
            <a:t>are not sufficient </a:t>
          </a:r>
          <a:r>
            <a:rPr lang="en-US" b="1" dirty="0"/>
            <a:t>to eliminate the risks and that the problem cannot be better addressed by improving the </a:t>
          </a:r>
          <a:r>
            <a:rPr lang="en-US" b="1" dirty="0">
              <a:solidFill>
                <a:srgbClr val="FF0000"/>
              </a:solidFill>
            </a:rPr>
            <a:t>enforcement of existing requirements </a:t>
          </a:r>
          <a:r>
            <a:rPr lang="en-US" b="1" dirty="0"/>
            <a:t>or their implementation.</a:t>
          </a:r>
          <a:endParaRPr lang="fi-FI" dirty="0"/>
        </a:p>
      </dgm:t>
    </dgm:pt>
    <dgm:pt modelId="{7EFECA6F-6E2A-4075-8760-2BF4E6141F32}" type="parTrans" cxnId="{74766AE3-3636-429D-8CCA-DD59B8967184}">
      <dgm:prSet/>
      <dgm:spPr/>
      <dgm:t>
        <a:bodyPr/>
        <a:lstStyle/>
        <a:p>
          <a:endParaRPr lang="fi-FI"/>
        </a:p>
      </dgm:t>
    </dgm:pt>
    <dgm:pt modelId="{6DF60197-4C0D-4338-AF9D-BDE813EACB00}" type="sibTrans" cxnId="{74766AE3-3636-429D-8CCA-DD59B8967184}">
      <dgm:prSet/>
      <dgm:spPr/>
      <dgm:t>
        <a:bodyPr/>
        <a:lstStyle/>
        <a:p>
          <a:endParaRPr lang="fi-FI"/>
        </a:p>
      </dgm:t>
    </dgm:pt>
    <dgm:pt modelId="{32B20AE7-8DC2-4862-B9ED-B65C1C6B4D1C}">
      <dgm:prSet/>
      <dgm:spPr/>
      <dgm:t>
        <a:bodyPr/>
        <a:lstStyle/>
        <a:p>
          <a:r>
            <a:rPr lang="en-US" b="1" dirty="0"/>
            <a:t>• In addition, the operation must be </a:t>
          </a:r>
          <a:r>
            <a:rPr lang="en-US" b="1" dirty="0">
              <a:solidFill>
                <a:srgbClr val="FF0000"/>
              </a:solidFill>
            </a:rPr>
            <a:t>proportionate</a:t>
          </a:r>
          <a:r>
            <a:rPr lang="en-US" b="1" dirty="0"/>
            <a:t> to the nature of the </a:t>
          </a:r>
          <a:r>
            <a:rPr lang="en-US" b="1" dirty="0">
              <a:solidFill>
                <a:srgbClr val="FF0000"/>
              </a:solidFill>
            </a:rPr>
            <a:t>risks</a:t>
          </a:r>
          <a:r>
            <a:rPr lang="en-US" b="1" dirty="0"/>
            <a:t> identified, the </a:t>
          </a:r>
          <a:r>
            <a:rPr lang="en-US" b="1" dirty="0">
              <a:solidFill>
                <a:srgbClr val="FF0000"/>
              </a:solidFill>
            </a:rPr>
            <a:t>sophistication of the investors</a:t>
          </a:r>
          <a:r>
            <a:rPr lang="en-US" b="1" dirty="0"/>
            <a:t> or market participants concerned and the </a:t>
          </a:r>
          <a:r>
            <a:rPr lang="en-US" b="1" dirty="0">
              <a:solidFill>
                <a:srgbClr val="FF0000"/>
              </a:solidFill>
            </a:rPr>
            <a:t>likely impact </a:t>
          </a:r>
          <a:r>
            <a:rPr lang="en-US" b="1" dirty="0"/>
            <a:t>on investors and market participants who may hold or use a financial instrument or structured deposit or benefit from it or from an activity or practice.</a:t>
          </a:r>
          <a:endParaRPr lang="fi-FI" dirty="0"/>
        </a:p>
      </dgm:t>
    </dgm:pt>
    <dgm:pt modelId="{3CEBCF38-2945-487C-986E-2862BABDAAB2}" type="parTrans" cxnId="{7A743529-362F-435D-9ECC-1B145CAFF3CA}">
      <dgm:prSet/>
      <dgm:spPr/>
      <dgm:t>
        <a:bodyPr/>
        <a:lstStyle/>
        <a:p>
          <a:endParaRPr lang="fi-FI"/>
        </a:p>
      </dgm:t>
    </dgm:pt>
    <dgm:pt modelId="{9E229A1A-EA24-44E7-BC35-A08F5B392312}" type="sibTrans" cxnId="{7A743529-362F-435D-9ECC-1B145CAFF3CA}">
      <dgm:prSet/>
      <dgm:spPr/>
      <dgm:t>
        <a:bodyPr/>
        <a:lstStyle/>
        <a:p>
          <a:endParaRPr lang="fi-FI"/>
        </a:p>
      </dgm:t>
    </dgm:pt>
    <dgm:pt modelId="{AE1FB92E-3FC8-4135-A061-843B28384B87}" type="pres">
      <dgm:prSet presAssocID="{0D198A23-866C-402A-ABD0-92C95DA5D4F0}" presName="Name0" presStyleCnt="0">
        <dgm:presLayoutVars>
          <dgm:dir/>
          <dgm:resizeHandles val="exact"/>
        </dgm:presLayoutVars>
      </dgm:prSet>
      <dgm:spPr/>
    </dgm:pt>
    <dgm:pt modelId="{4A4F8772-5D95-41E0-968C-27F0DDCD8EB5}" type="pres">
      <dgm:prSet presAssocID="{0D198A23-866C-402A-ABD0-92C95DA5D4F0}" presName="arrow" presStyleLbl="bgShp" presStyleIdx="0" presStyleCnt="1"/>
      <dgm:spPr/>
    </dgm:pt>
    <dgm:pt modelId="{361CC1F0-4CDE-4654-B0BB-D657FF1A88C9}" type="pres">
      <dgm:prSet presAssocID="{0D198A23-866C-402A-ABD0-92C95DA5D4F0}" presName="points" presStyleCnt="0"/>
      <dgm:spPr/>
    </dgm:pt>
    <dgm:pt modelId="{3C840608-9D33-4459-B7BE-EEFC79673CCB}" type="pres">
      <dgm:prSet presAssocID="{A8E8160B-D917-4156-91B9-6CF2B80EBBB1}" presName="compositeA" presStyleCnt="0"/>
      <dgm:spPr/>
    </dgm:pt>
    <dgm:pt modelId="{6D74FCD6-CFEA-4783-85F9-C36A766A2D9F}" type="pres">
      <dgm:prSet presAssocID="{A8E8160B-D917-4156-91B9-6CF2B80EBBB1}" presName="textA" presStyleLbl="revTx" presStyleIdx="0" presStyleCnt="3">
        <dgm:presLayoutVars>
          <dgm:bulletEnabled val="1"/>
        </dgm:presLayoutVars>
      </dgm:prSet>
      <dgm:spPr/>
    </dgm:pt>
    <dgm:pt modelId="{456583E0-4F78-432A-BAF5-B0A33D3F8679}" type="pres">
      <dgm:prSet presAssocID="{A8E8160B-D917-4156-91B9-6CF2B80EBBB1}" presName="circleA" presStyleLbl="node1" presStyleIdx="0" presStyleCnt="3"/>
      <dgm:spPr/>
    </dgm:pt>
    <dgm:pt modelId="{8B3E58F0-0DD9-4AD6-B6B1-AAF35D5945D0}" type="pres">
      <dgm:prSet presAssocID="{A8E8160B-D917-4156-91B9-6CF2B80EBBB1}" presName="spaceA" presStyleCnt="0"/>
      <dgm:spPr/>
    </dgm:pt>
    <dgm:pt modelId="{C1D92917-B29F-42BE-962A-F5DD06F819C7}" type="pres">
      <dgm:prSet presAssocID="{5A886CA9-FEF8-4F57-B750-03ADF0EBC189}" presName="space" presStyleCnt="0"/>
      <dgm:spPr/>
    </dgm:pt>
    <dgm:pt modelId="{54304D80-5FE6-4C51-AAD2-B4D96E5F377C}" type="pres">
      <dgm:prSet presAssocID="{3975EF1F-9E20-4129-A8D4-BE02A5BD5E42}" presName="compositeB" presStyleCnt="0"/>
      <dgm:spPr/>
    </dgm:pt>
    <dgm:pt modelId="{B49EC738-1E75-445F-87D1-21D06EE56F5E}" type="pres">
      <dgm:prSet presAssocID="{3975EF1F-9E20-4129-A8D4-BE02A5BD5E42}" presName="textB" presStyleLbl="revTx" presStyleIdx="1" presStyleCnt="3">
        <dgm:presLayoutVars>
          <dgm:bulletEnabled val="1"/>
        </dgm:presLayoutVars>
      </dgm:prSet>
      <dgm:spPr/>
    </dgm:pt>
    <dgm:pt modelId="{66DD4A2C-0E25-4FCB-9506-E326E74D7683}" type="pres">
      <dgm:prSet presAssocID="{3975EF1F-9E20-4129-A8D4-BE02A5BD5E42}" presName="circleB" presStyleLbl="node1" presStyleIdx="1" presStyleCnt="3"/>
      <dgm:spPr/>
    </dgm:pt>
    <dgm:pt modelId="{DAB51AA7-E43C-4B22-9B19-6732C10810D8}" type="pres">
      <dgm:prSet presAssocID="{3975EF1F-9E20-4129-A8D4-BE02A5BD5E42}" presName="spaceB" presStyleCnt="0"/>
      <dgm:spPr/>
    </dgm:pt>
    <dgm:pt modelId="{377DBD11-F807-4DE2-820F-F3AA0B1C1637}" type="pres">
      <dgm:prSet presAssocID="{6DF60197-4C0D-4338-AF9D-BDE813EACB00}" presName="space" presStyleCnt="0"/>
      <dgm:spPr/>
    </dgm:pt>
    <dgm:pt modelId="{A6CEB0A3-FAFE-46A3-8A40-AFB6D85D25AD}" type="pres">
      <dgm:prSet presAssocID="{32B20AE7-8DC2-4862-B9ED-B65C1C6B4D1C}" presName="compositeA" presStyleCnt="0"/>
      <dgm:spPr/>
    </dgm:pt>
    <dgm:pt modelId="{45A896EB-131A-4143-B3D2-03F6DDDFB633}" type="pres">
      <dgm:prSet presAssocID="{32B20AE7-8DC2-4862-B9ED-B65C1C6B4D1C}" presName="textA" presStyleLbl="revTx" presStyleIdx="2" presStyleCnt="3">
        <dgm:presLayoutVars>
          <dgm:bulletEnabled val="1"/>
        </dgm:presLayoutVars>
      </dgm:prSet>
      <dgm:spPr/>
    </dgm:pt>
    <dgm:pt modelId="{18A64767-FD69-4C57-BC51-2C7241AE6B08}" type="pres">
      <dgm:prSet presAssocID="{32B20AE7-8DC2-4862-B9ED-B65C1C6B4D1C}" presName="circleA" presStyleLbl="node1" presStyleIdx="2" presStyleCnt="3"/>
      <dgm:spPr/>
    </dgm:pt>
    <dgm:pt modelId="{F4CE7BA4-88DC-421C-AF82-17317C206101}" type="pres">
      <dgm:prSet presAssocID="{32B20AE7-8DC2-4862-B9ED-B65C1C6B4D1C}" presName="spaceA" presStyleCnt="0"/>
      <dgm:spPr/>
    </dgm:pt>
  </dgm:ptLst>
  <dgm:cxnLst>
    <dgm:cxn modelId="{9EC2180E-479A-466C-9C30-1D1E128725A6}" type="presOf" srcId="{0D198A23-866C-402A-ABD0-92C95DA5D4F0}" destId="{AE1FB92E-3FC8-4135-A061-843B28384B87}" srcOrd="0" destOrd="0" presId="urn:microsoft.com/office/officeart/2005/8/layout/hProcess11"/>
    <dgm:cxn modelId="{7A743529-362F-435D-9ECC-1B145CAFF3CA}" srcId="{0D198A23-866C-402A-ABD0-92C95DA5D4F0}" destId="{32B20AE7-8DC2-4862-B9ED-B65C1C6B4D1C}" srcOrd="2" destOrd="0" parTransId="{3CEBCF38-2945-487C-986E-2862BABDAAB2}" sibTransId="{9E229A1A-EA24-44E7-BC35-A08F5B392312}"/>
    <dgm:cxn modelId="{9EFEE27D-8E73-48B2-BAF2-1BBD7C95B2A8}" type="presOf" srcId="{A8E8160B-D917-4156-91B9-6CF2B80EBBB1}" destId="{6D74FCD6-CFEA-4783-85F9-C36A766A2D9F}" srcOrd="0" destOrd="0" presId="urn:microsoft.com/office/officeart/2005/8/layout/hProcess11"/>
    <dgm:cxn modelId="{3F576A9B-8075-467F-AD03-98CB280083EE}" type="presOf" srcId="{32B20AE7-8DC2-4862-B9ED-B65C1C6B4D1C}" destId="{45A896EB-131A-4143-B3D2-03F6DDDFB633}" srcOrd="0" destOrd="0" presId="urn:microsoft.com/office/officeart/2005/8/layout/hProcess11"/>
    <dgm:cxn modelId="{68B32CD4-4F9E-4ED4-9F83-180930C0388F}" type="presOf" srcId="{3975EF1F-9E20-4129-A8D4-BE02A5BD5E42}" destId="{B49EC738-1E75-445F-87D1-21D06EE56F5E}" srcOrd="0" destOrd="0" presId="urn:microsoft.com/office/officeart/2005/8/layout/hProcess11"/>
    <dgm:cxn modelId="{7976BED9-75D0-4F33-8828-F085AC68AE37}" srcId="{0D198A23-866C-402A-ABD0-92C95DA5D4F0}" destId="{A8E8160B-D917-4156-91B9-6CF2B80EBBB1}" srcOrd="0" destOrd="0" parTransId="{F410247E-3F5B-4ACC-9421-AFB6EECA3B4F}" sibTransId="{5A886CA9-FEF8-4F57-B750-03ADF0EBC189}"/>
    <dgm:cxn modelId="{74766AE3-3636-429D-8CCA-DD59B8967184}" srcId="{0D198A23-866C-402A-ABD0-92C95DA5D4F0}" destId="{3975EF1F-9E20-4129-A8D4-BE02A5BD5E42}" srcOrd="1" destOrd="0" parTransId="{7EFECA6F-6E2A-4075-8760-2BF4E6141F32}" sibTransId="{6DF60197-4C0D-4338-AF9D-BDE813EACB00}"/>
    <dgm:cxn modelId="{0FAEA229-B484-4E3D-A055-C5E6B531312C}" type="presParOf" srcId="{AE1FB92E-3FC8-4135-A061-843B28384B87}" destId="{4A4F8772-5D95-41E0-968C-27F0DDCD8EB5}" srcOrd="0" destOrd="0" presId="urn:microsoft.com/office/officeart/2005/8/layout/hProcess11"/>
    <dgm:cxn modelId="{2D929AD5-C475-40A3-B9C1-AC07515C4B3E}" type="presParOf" srcId="{AE1FB92E-3FC8-4135-A061-843B28384B87}" destId="{361CC1F0-4CDE-4654-B0BB-D657FF1A88C9}" srcOrd="1" destOrd="0" presId="urn:microsoft.com/office/officeart/2005/8/layout/hProcess11"/>
    <dgm:cxn modelId="{8486897B-F85E-4F7B-AC8A-86A29EE060EA}" type="presParOf" srcId="{361CC1F0-4CDE-4654-B0BB-D657FF1A88C9}" destId="{3C840608-9D33-4459-B7BE-EEFC79673CCB}" srcOrd="0" destOrd="0" presId="urn:microsoft.com/office/officeart/2005/8/layout/hProcess11"/>
    <dgm:cxn modelId="{6CDA0815-A971-430E-81C4-E05C11314E72}" type="presParOf" srcId="{3C840608-9D33-4459-B7BE-EEFC79673CCB}" destId="{6D74FCD6-CFEA-4783-85F9-C36A766A2D9F}" srcOrd="0" destOrd="0" presId="urn:microsoft.com/office/officeart/2005/8/layout/hProcess11"/>
    <dgm:cxn modelId="{A0EAB884-7285-4698-85B4-EF70A5F4A77E}" type="presParOf" srcId="{3C840608-9D33-4459-B7BE-EEFC79673CCB}" destId="{456583E0-4F78-432A-BAF5-B0A33D3F8679}" srcOrd="1" destOrd="0" presId="urn:microsoft.com/office/officeart/2005/8/layout/hProcess11"/>
    <dgm:cxn modelId="{F1D09CDD-EA93-4E14-8B0F-093FA8D9E477}" type="presParOf" srcId="{3C840608-9D33-4459-B7BE-EEFC79673CCB}" destId="{8B3E58F0-0DD9-4AD6-B6B1-AAF35D5945D0}" srcOrd="2" destOrd="0" presId="urn:microsoft.com/office/officeart/2005/8/layout/hProcess11"/>
    <dgm:cxn modelId="{2D9E0810-21D7-426D-B1AE-C4113AC72BB2}" type="presParOf" srcId="{361CC1F0-4CDE-4654-B0BB-D657FF1A88C9}" destId="{C1D92917-B29F-42BE-962A-F5DD06F819C7}" srcOrd="1" destOrd="0" presId="urn:microsoft.com/office/officeart/2005/8/layout/hProcess11"/>
    <dgm:cxn modelId="{D22596F8-882C-4D1A-B876-09F8F0CAAB10}" type="presParOf" srcId="{361CC1F0-4CDE-4654-B0BB-D657FF1A88C9}" destId="{54304D80-5FE6-4C51-AAD2-B4D96E5F377C}" srcOrd="2" destOrd="0" presId="urn:microsoft.com/office/officeart/2005/8/layout/hProcess11"/>
    <dgm:cxn modelId="{B67944CB-BC69-4FBD-AB83-462A0445DAC4}" type="presParOf" srcId="{54304D80-5FE6-4C51-AAD2-B4D96E5F377C}" destId="{B49EC738-1E75-445F-87D1-21D06EE56F5E}" srcOrd="0" destOrd="0" presId="urn:microsoft.com/office/officeart/2005/8/layout/hProcess11"/>
    <dgm:cxn modelId="{F2CB1FF1-9ADD-47F6-B267-8901900CC7DF}" type="presParOf" srcId="{54304D80-5FE6-4C51-AAD2-B4D96E5F377C}" destId="{66DD4A2C-0E25-4FCB-9506-E326E74D7683}" srcOrd="1" destOrd="0" presId="urn:microsoft.com/office/officeart/2005/8/layout/hProcess11"/>
    <dgm:cxn modelId="{A859D864-19E5-4B69-9615-0EFAC47BAE61}" type="presParOf" srcId="{54304D80-5FE6-4C51-AAD2-B4D96E5F377C}" destId="{DAB51AA7-E43C-4B22-9B19-6732C10810D8}" srcOrd="2" destOrd="0" presId="urn:microsoft.com/office/officeart/2005/8/layout/hProcess11"/>
    <dgm:cxn modelId="{4995C2F4-B98C-483E-908B-AED241DA5C47}" type="presParOf" srcId="{361CC1F0-4CDE-4654-B0BB-D657FF1A88C9}" destId="{377DBD11-F807-4DE2-820F-F3AA0B1C1637}" srcOrd="3" destOrd="0" presId="urn:microsoft.com/office/officeart/2005/8/layout/hProcess11"/>
    <dgm:cxn modelId="{CC0201A9-88DD-45E5-8D22-FBF7A85F7184}" type="presParOf" srcId="{361CC1F0-4CDE-4654-B0BB-D657FF1A88C9}" destId="{A6CEB0A3-FAFE-46A3-8A40-AFB6D85D25AD}" srcOrd="4" destOrd="0" presId="urn:microsoft.com/office/officeart/2005/8/layout/hProcess11"/>
    <dgm:cxn modelId="{DF9AE964-CBAD-430D-B8AF-D07EDB31E464}" type="presParOf" srcId="{A6CEB0A3-FAFE-46A3-8A40-AFB6D85D25AD}" destId="{45A896EB-131A-4143-B3D2-03F6DDDFB633}" srcOrd="0" destOrd="0" presId="urn:microsoft.com/office/officeart/2005/8/layout/hProcess11"/>
    <dgm:cxn modelId="{48C002AB-A539-492C-AA82-1514AC568F9F}" type="presParOf" srcId="{A6CEB0A3-FAFE-46A3-8A40-AFB6D85D25AD}" destId="{18A64767-FD69-4C57-BC51-2C7241AE6B08}" srcOrd="1" destOrd="0" presId="urn:microsoft.com/office/officeart/2005/8/layout/hProcess11"/>
    <dgm:cxn modelId="{5830733C-E8CB-4BC3-82AA-10A5F280FC44}" type="presParOf" srcId="{A6CEB0A3-FAFE-46A3-8A40-AFB6D85D25AD}" destId="{F4CE7BA4-88DC-421C-AF82-17317C206101}"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884365C-34C4-46C4-A6F9-AF0867F16595}" type="doc">
      <dgm:prSet loTypeId="urn:microsoft.com/office/officeart/2005/8/layout/target3" loCatId="relationship" qsTypeId="urn:microsoft.com/office/officeart/2005/8/quickstyle/simple1" qsCatId="simple" csTypeId="urn:microsoft.com/office/officeart/2005/8/colors/accent0_1" csCatId="mainScheme"/>
      <dgm:spPr/>
      <dgm:t>
        <a:bodyPr/>
        <a:lstStyle/>
        <a:p>
          <a:endParaRPr lang="fi-FI"/>
        </a:p>
      </dgm:t>
    </dgm:pt>
    <dgm:pt modelId="{E2D60B50-CCFE-4097-A4D6-AEC497F6865A}">
      <dgm:prSet/>
      <dgm:spPr/>
      <dgm:t>
        <a:bodyPr/>
        <a:lstStyle/>
        <a:p>
          <a:r>
            <a:rPr lang="en-US" dirty="0"/>
            <a:t>ESMA, along with National Competent Authorities (NCAs), concluded that there exists a significant </a:t>
          </a:r>
          <a:r>
            <a:rPr lang="en-US" dirty="0">
              <a:solidFill>
                <a:srgbClr val="FF0000"/>
              </a:solidFill>
            </a:rPr>
            <a:t>investor protection concern in relation to CFDs and binary options offered to retail investors</a:t>
          </a:r>
          <a:r>
            <a:rPr lang="en-US" dirty="0"/>
            <a:t>. This is due to </a:t>
          </a:r>
          <a:endParaRPr lang="fi-FI" dirty="0"/>
        </a:p>
      </dgm:t>
    </dgm:pt>
    <dgm:pt modelId="{CA8C422A-E4C4-4E39-B22F-DF1B853B5B0D}" type="parTrans" cxnId="{17C68903-28EA-4CA1-80AA-60B030ADA06E}">
      <dgm:prSet/>
      <dgm:spPr/>
      <dgm:t>
        <a:bodyPr/>
        <a:lstStyle/>
        <a:p>
          <a:endParaRPr lang="fi-FI"/>
        </a:p>
      </dgm:t>
    </dgm:pt>
    <dgm:pt modelId="{2566B2F6-4AF4-4044-85FA-45D72C9A0A66}" type="sibTrans" cxnId="{17C68903-28EA-4CA1-80AA-60B030ADA06E}">
      <dgm:prSet/>
      <dgm:spPr/>
      <dgm:t>
        <a:bodyPr/>
        <a:lstStyle/>
        <a:p>
          <a:endParaRPr lang="fi-FI"/>
        </a:p>
      </dgm:t>
    </dgm:pt>
    <dgm:pt modelId="{5516F190-D6BD-4C3C-8ADF-C9ACB8A2AD29}">
      <dgm:prSet/>
      <dgm:spPr/>
      <dgm:t>
        <a:bodyPr/>
        <a:lstStyle/>
        <a:p>
          <a:r>
            <a:rPr lang="en-US" dirty="0"/>
            <a:t>their </a:t>
          </a:r>
          <a:r>
            <a:rPr lang="en-US" dirty="0">
              <a:solidFill>
                <a:srgbClr val="FF0000"/>
              </a:solidFill>
            </a:rPr>
            <a:t>complexity and lack of transparency</a:t>
          </a:r>
          <a:r>
            <a:rPr lang="en-US" dirty="0"/>
            <a:t>; </a:t>
          </a:r>
          <a:endParaRPr lang="fi-FI" dirty="0"/>
        </a:p>
      </dgm:t>
    </dgm:pt>
    <dgm:pt modelId="{C79B5285-D68F-4BC2-8124-8ECAE7385C29}" type="parTrans" cxnId="{9DC66D11-3531-469F-974D-62E5A52068D0}">
      <dgm:prSet/>
      <dgm:spPr/>
      <dgm:t>
        <a:bodyPr/>
        <a:lstStyle/>
        <a:p>
          <a:endParaRPr lang="fi-FI"/>
        </a:p>
      </dgm:t>
    </dgm:pt>
    <dgm:pt modelId="{490F35D9-BF96-4200-8C8F-5DED5F5A0DD0}" type="sibTrans" cxnId="{9DC66D11-3531-469F-974D-62E5A52068D0}">
      <dgm:prSet/>
      <dgm:spPr/>
      <dgm:t>
        <a:bodyPr/>
        <a:lstStyle/>
        <a:p>
          <a:endParaRPr lang="fi-FI"/>
        </a:p>
      </dgm:t>
    </dgm:pt>
    <dgm:pt modelId="{A89922BE-4F11-48B6-A103-E301E735103E}">
      <dgm:prSet/>
      <dgm:spPr/>
      <dgm:t>
        <a:bodyPr/>
        <a:lstStyle/>
        <a:p>
          <a:r>
            <a:rPr lang="en-US" dirty="0"/>
            <a:t>the particular features of </a:t>
          </a:r>
          <a:r>
            <a:rPr lang="en-US" dirty="0">
              <a:solidFill>
                <a:srgbClr val="FF0000"/>
              </a:solidFill>
            </a:rPr>
            <a:t>CFDs – excessive leverage </a:t>
          </a:r>
          <a:r>
            <a:rPr lang="en-US" dirty="0"/>
            <a:t>– and </a:t>
          </a:r>
          <a:r>
            <a:rPr lang="en-US" dirty="0">
              <a:solidFill>
                <a:srgbClr val="FF0000"/>
              </a:solidFill>
            </a:rPr>
            <a:t>binary options - structural expected negative return </a:t>
          </a:r>
          <a:r>
            <a:rPr lang="en-US" dirty="0"/>
            <a:t>and </a:t>
          </a:r>
          <a:endParaRPr lang="fi-FI" dirty="0"/>
        </a:p>
      </dgm:t>
    </dgm:pt>
    <dgm:pt modelId="{A984F81A-92E6-450D-8AB3-0BA5F2D64B82}" type="parTrans" cxnId="{94BE83AA-14F8-4EDE-A2BA-68FA0CEDBC7F}">
      <dgm:prSet/>
      <dgm:spPr/>
      <dgm:t>
        <a:bodyPr/>
        <a:lstStyle/>
        <a:p>
          <a:endParaRPr lang="fi-FI"/>
        </a:p>
      </dgm:t>
    </dgm:pt>
    <dgm:pt modelId="{5FCD5A2B-3A4D-4F38-BD2E-E56C0A408C7F}" type="sibTrans" cxnId="{94BE83AA-14F8-4EDE-A2BA-68FA0CEDBC7F}">
      <dgm:prSet/>
      <dgm:spPr/>
      <dgm:t>
        <a:bodyPr/>
        <a:lstStyle/>
        <a:p>
          <a:endParaRPr lang="fi-FI"/>
        </a:p>
      </dgm:t>
    </dgm:pt>
    <dgm:pt modelId="{AD04D0A3-0765-4873-B7BD-D9CD2D45F702}">
      <dgm:prSet/>
      <dgm:spPr/>
      <dgm:t>
        <a:bodyPr/>
        <a:lstStyle/>
        <a:p>
          <a:r>
            <a:rPr lang="en-US" dirty="0"/>
            <a:t>embedded </a:t>
          </a:r>
          <a:r>
            <a:rPr lang="en-US" dirty="0">
              <a:solidFill>
                <a:srgbClr val="FF0000"/>
              </a:solidFill>
            </a:rPr>
            <a:t>conflict of interest </a:t>
          </a:r>
          <a:r>
            <a:rPr lang="en-US" dirty="0"/>
            <a:t>between providers and their clients; </a:t>
          </a:r>
          <a:endParaRPr lang="fi-FI" dirty="0"/>
        </a:p>
      </dgm:t>
    </dgm:pt>
    <dgm:pt modelId="{D732A1C0-DE82-4AEF-9B0C-F4374270CB46}" type="parTrans" cxnId="{C5A1B35B-D060-4E9D-A8F6-4554268E6A6C}">
      <dgm:prSet/>
      <dgm:spPr/>
      <dgm:t>
        <a:bodyPr/>
        <a:lstStyle/>
        <a:p>
          <a:endParaRPr lang="fi-FI"/>
        </a:p>
      </dgm:t>
    </dgm:pt>
    <dgm:pt modelId="{306ABB04-EA53-4687-A311-0829709A244C}" type="sibTrans" cxnId="{C5A1B35B-D060-4E9D-A8F6-4554268E6A6C}">
      <dgm:prSet/>
      <dgm:spPr/>
      <dgm:t>
        <a:bodyPr/>
        <a:lstStyle/>
        <a:p>
          <a:endParaRPr lang="fi-FI"/>
        </a:p>
      </dgm:t>
    </dgm:pt>
    <dgm:pt modelId="{49D10187-C850-48C7-9106-8C4AEDD4A00C}">
      <dgm:prSet/>
      <dgm:spPr/>
      <dgm:t>
        <a:bodyPr/>
        <a:lstStyle/>
        <a:p>
          <a:r>
            <a:rPr lang="en-US" dirty="0"/>
            <a:t>the </a:t>
          </a:r>
          <a:r>
            <a:rPr lang="en-US" dirty="0">
              <a:solidFill>
                <a:srgbClr val="FF0000"/>
              </a:solidFill>
            </a:rPr>
            <a:t>disparity between the expected return and the risk of loss</a:t>
          </a:r>
          <a:r>
            <a:rPr lang="en-US" dirty="0"/>
            <a:t>; and </a:t>
          </a:r>
          <a:endParaRPr lang="fi-FI" dirty="0"/>
        </a:p>
      </dgm:t>
    </dgm:pt>
    <dgm:pt modelId="{B79449B1-570C-4D73-8EF4-0C8AC45ADE9C}" type="parTrans" cxnId="{99951DE1-3A76-41B5-A33E-A18A5B19982D}">
      <dgm:prSet/>
      <dgm:spPr/>
      <dgm:t>
        <a:bodyPr/>
        <a:lstStyle/>
        <a:p>
          <a:endParaRPr lang="fi-FI"/>
        </a:p>
      </dgm:t>
    </dgm:pt>
    <dgm:pt modelId="{0B4FDFFE-7FCC-45E1-B123-DCD37090AC6B}" type="sibTrans" cxnId="{99951DE1-3A76-41B5-A33E-A18A5B19982D}">
      <dgm:prSet/>
      <dgm:spPr/>
      <dgm:t>
        <a:bodyPr/>
        <a:lstStyle/>
        <a:p>
          <a:endParaRPr lang="fi-FI"/>
        </a:p>
      </dgm:t>
    </dgm:pt>
    <dgm:pt modelId="{46B2EF7C-72CF-421C-A866-34341FB068AB}">
      <dgm:prSet/>
      <dgm:spPr/>
      <dgm:t>
        <a:bodyPr/>
        <a:lstStyle/>
        <a:p>
          <a:r>
            <a:rPr lang="en-US" dirty="0"/>
            <a:t>issues related to their </a:t>
          </a:r>
          <a:r>
            <a:rPr lang="en-US" dirty="0">
              <a:solidFill>
                <a:srgbClr val="FF0000"/>
              </a:solidFill>
            </a:rPr>
            <a:t>marketing and distribution</a:t>
          </a:r>
          <a:r>
            <a:rPr lang="en-US" dirty="0"/>
            <a:t>.</a:t>
          </a:r>
          <a:endParaRPr lang="fi-FI" dirty="0"/>
        </a:p>
      </dgm:t>
    </dgm:pt>
    <dgm:pt modelId="{721DD005-158C-4E13-B367-12C7D78D62C1}" type="parTrans" cxnId="{08C68C28-148B-410A-927D-57D3DD3DB2BA}">
      <dgm:prSet/>
      <dgm:spPr/>
      <dgm:t>
        <a:bodyPr/>
        <a:lstStyle/>
        <a:p>
          <a:endParaRPr lang="fi-FI"/>
        </a:p>
      </dgm:t>
    </dgm:pt>
    <dgm:pt modelId="{5747E2DF-3881-4FEB-A277-42C7840B40BC}" type="sibTrans" cxnId="{08C68C28-148B-410A-927D-57D3DD3DB2BA}">
      <dgm:prSet/>
      <dgm:spPr/>
      <dgm:t>
        <a:bodyPr/>
        <a:lstStyle/>
        <a:p>
          <a:endParaRPr lang="fi-FI"/>
        </a:p>
      </dgm:t>
    </dgm:pt>
    <dgm:pt modelId="{7843CA49-1C03-46CF-A352-A4C9AE77B407}">
      <dgm:prSet/>
      <dgm:spPr/>
      <dgm:t>
        <a:bodyPr/>
        <a:lstStyle/>
        <a:p>
          <a:r>
            <a:rPr lang="en-US"/>
            <a:t>NCAs’ analyses on CFD trading across different EU jurisdictions shows that 74-89% of retail accounts typically lose money on their investments, with average losses per client ranging from €1,600 to €29,000. NCAs’ analyses for binary options also found consistent losses on retail clients’ accounts</a:t>
          </a:r>
          <a:endParaRPr lang="fi-FI"/>
        </a:p>
      </dgm:t>
    </dgm:pt>
    <dgm:pt modelId="{E53BE985-E932-4F51-91B1-5C6FB87DED71}" type="parTrans" cxnId="{30ACB663-316A-4D93-9ECC-6F823F95F165}">
      <dgm:prSet/>
      <dgm:spPr/>
      <dgm:t>
        <a:bodyPr/>
        <a:lstStyle/>
        <a:p>
          <a:endParaRPr lang="fi-FI"/>
        </a:p>
      </dgm:t>
    </dgm:pt>
    <dgm:pt modelId="{38FAB060-B584-42DC-8098-C6EE1387F681}" type="sibTrans" cxnId="{30ACB663-316A-4D93-9ECC-6F823F95F165}">
      <dgm:prSet/>
      <dgm:spPr/>
      <dgm:t>
        <a:bodyPr/>
        <a:lstStyle/>
        <a:p>
          <a:endParaRPr lang="fi-FI"/>
        </a:p>
      </dgm:t>
    </dgm:pt>
    <dgm:pt modelId="{8BF80969-3F43-4439-A9B3-4AEC6F7EBEE9}" type="pres">
      <dgm:prSet presAssocID="{E884365C-34C4-46C4-A6F9-AF0867F16595}" presName="Name0" presStyleCnt="0">
        <dgm:presLayoutVars>
          <dgm:chMax val="7"/>
          <dgm:dir/>
          <dgm:animLvl val="lvl"/>
          <dgm:resizeHandles val="exact"/>
        </dgm:presLayoutVars>
      </dgm:prSet>
      <dgm:spPr/>
    </dgm:pt>
    <dgm:pt modelId="{BFA2728B-20D0-49BA-87E7-1715F965D109}" type="pres">
      <dgm:prSet presAssocID="{E2D60B50-CCFE-4097-A4D6-AEC497F6865A}" presName="circle1" presStyleLbl="node1" presStyleIdx="0" presStyleCnt="2"/>
      <dgm:spPr/>
    </dgm:pt>
    <dgm:pt modelId="{5EF970E0-9348-4A8E-9B73-23B38F1AA424}" type="pres">
      <dgm:prSet presAssocID="{E2D60B50-CCFE-4097-A4D6-AEC497F6865A}" presName="space" presStyleCnt="0"/>
      <dgm:spPr/>
    </dgm:pt>
    <dgm:pt modelId="{E9E01E14-DC3F-49AD-9AB0-73E262A24BDA}" type="pres">
      <dgm:prSet presAssocID="{E2D60B50-CCFE-4097-A4D6-AEC497F6865A}" presName="rect1" presStyleLbl="alignAcc1" presStyleIdx="0" presStyleCnt="2"/>
      <dgm:spPr/>
    </dgm:pt>
    <dgm:pt modelId="{FDB330C4-9D1A-4F02-873E-3446DF54BA47}" type="pres">
      <dgm:prSet presAssocID="{7843CA49-1C03-46CF-A352-A4C9AE77B407}" presName="vertSpace2" presStyleLbl="node1" presStyleIdx="0" presStyleCnt="2"/>
      <dgm:spPr/>
    </dgm:pt>
    <dgm:pt modelId="{2EB66252-70C7-45D7-8919-89F17A21DFD3}" type="pres">
      <dgm:prSet presAssocID="{7843CA49-1C03-46CF-A352-A4C9AE77B407}" presName="circle2" presStyleLbl="node1" presStyleIdx="1" presStyleCnt="2"/>
      <dgm:spPr/>
    </dgm:pt>
    <dgm:pt modelId="{92F02673-A789-42C2-8590-385BE7E62CD4}" type="pres">
      <dgm:prSet presAssocID="{7843CA49-1C03-46CF-A352-A4C9AE77B407}" presName="rect2" presStyleLbl="alignAcc1" presStyleIdx="1" presStyleCnt="2" custLinFactNeighborX="0" custLinFactNeighborY="-1415"/>
      <dgm:spPr/>
    </dgm:pt>
    <dgm:pt modelId="{D5C26B86-845A-46B0-AB90-BC75CCE89D03}" type="pres">
      <dgm:prSet presAssocID="{E2D60B50-CCFE-4097-A4D6-AEC497F6865A}" presName="rect1ParTx" presStyleLbl="alignAcc1" presStyleIdx="1" presStyleCnt="2">
        <dgm:presLayoutVars>
          <dgm:chMax val="1"/>
          <dgm:bulletEnabled val="1"/>
        </dgm:presLayoutVars>
      </dgm:prSet>
      <dgm:spPr/>
    </dgm:pt>
    <dgm:pt modelId="{6D8089EA-E87E-400E-A9A4-414D60EDB3F4}" type="pres">
      <dgm:prSet presAssocID="{E2D60B50-CCFE-4097-A4D6-AEC497F6865A}" presName="rect1ChTx" presStyleLbl="alignAcc1" presStyleIdx="1" presStyleCnt="2">
        <dgm:presLayoutVars>
          <dgm:bulletEnabled val="1"/>
        </dgm:presLayoutVars>
      </dgm:prSet>
      <dgm:spPr/>
    </dgm:pt>
    <dgm:pt modelId="{2591E360-BAE2-48F1-A738-D9F071BC2494}" type="pres">
      <dgm:prSet presAssocID="{7843CA49-1C03-46CF-A352-A4C9AE77B407}" presName="rect2ParTx" presStyleLbl="alignAcc1" presStyleIdx="1" presStyleCnt="2">
        <dgm:presLayoutVars>
          <dgm:chMax val="1"/>
          <dgm:bulletEnabled val="1"/>
        </dgm:presLayoutVars>
      </dgm:prSet>
      <dgm:spPr/>
    </dgm:pt>
    <dgm:pt modelId="{21B47F18-BF7A-4E75-A936-E5471AD94CC5}" type="pres">
      <dgm:prSet presAssocID="{7843CA49-1C03-46CF-A352-A4C9AE77B407}" presName="rect2ChTx" presStyleLbl="alignAcc1" presStyleIdx="1" presStyleCnt="2">
        <dgm:presLayoutVars>
          <dgm:bulletEnabled val="1"/>
        </dgm:presLayoutVars>
      </dgm:prSet>
      <dgm:spPr/>
    </dgm:pt>
  </dgm:ptLst>
  <dgm:cxnLst>
    <dgm:cxn modelId="{17C68903-28EA-4CA1-80AA-60B030ADA06E}" srcId="{E884365C-34C4-46C4-A6F9-AF0867F16595}" destId="{E2D60B50-CCFE-4097-A4D6-AEC497F6865A}" srcOrd="0" destOrd="0" parTransId="{CA8C422A-E4C4-4E39-B22F-DF1B853B5B0D}" sibTransId="{2566B2F6-4AF4-4044-85FA-45D72C9A0A66}"/>
    <dgm:cxn modelId="{9DC66D11-3531-469F-974D-62E5A52068D0}" srcId="{E2D60B50-CCFE-4097-A4D6-AEC497F6865A}" destId="{5516F190-D6BD-4C3C-8ADF-C9ACB8A2AD29}" srcOrd="0" destOrd="0" parTransId="{C79B5285-D68F-4BC2-8124-8ECAE7385C29}" sibTransId="{490F35D9-BF96-4200-8C8F-5DED5F5A0DD0}"/>
    <dgm:cxn modelId="{F6D6551E-692E-418C-8971-F999B75F7465}" type="presOf" srcId="{7843CA49-1C03-46CF-A352-A4C9AE77B407}" destId="{2591E360-BAE2-48F1-A738-D9F071BC2494}" srcOrd="1" destOrd="0" presId="urn:microsoft.com/office/officeart/2005/8/layout/target3"/>
    <dgm:cxn modelId="{5EEAE31F-B414-4BFF-B18A-6E457AA9796B}" type="presOf" srcId="{E2D60B50-CCFE-4097-A4D6-AEC497F6865A}" destId="{D5C26B86-845A-46B0-AB90-BC75CCE89D03}" srcOrd="1" destOrd="0" presId="urn:microsoft.com/office/officeart/2005/8/layout/target3"/>
    <dgm:cxn modelId="{08C68C28-148B-410A-927D-57D3DD3DB2BA}" srcId="{E2D60B50-CCFE-4097-A4D6-AEC497F6865A}" destId="{46B2EF7C-72CF-421C-A866-34341FB068AB}" srcOrd="4" destOrd="0" parTransId="{721DD005-158C-4E13-B367-12C7D78D62C1}" sibTransId="{5747E2DF-3881-4FEB-A277-42C7840B40BC}"/>
    <dgm:cxn modelId="{76D6EB28-3D3D-4C6E-98A7-9C055B2E9A67}" type="presOf" srcId="{AD04D0A3-0765-4873-B7BD-D9CD2D45F702}" destId="{6D8089EA-E87E-400E-A9A4-414D60EDB3F4}" srcOrd="0" destOrd="2" presId="urn:microsoft.com/office/officeart/2005/8/layout/target3"/>
    <dgm:cxn modelId="{9B0BBC36-7C99-443E-9822-0BC9C147D75C}" type="presOf" srcId="{49D10187-C850-48C7-9106-8C4AEDD4A00C}" destId="{6D8089EA-E87E-400E-A9A4-414D60EDB3F4}" srcOrd="0" destOrd="3" presId="urn:microsoft.com/office/officeart/2005/8/layout/target3"/>
    <dgm:cxn modelId="{A50D523A-2E76-4931-B204-981EF5C99738}" type="presOf" srcId="{7843CA49-1C03-46CF-A352-A4C9AE77B407}" destId="{92F02673-A789-42C2-8590-385BE7E62CD4}" srcOrd="0" destOrd="0" presId="urn:microsoft.com/office/officeart/2005/8/layout/target3"/>
    <dgm:cxn modelId="{C5A1B35B-D060-4E9D-A8F6-4554268E6A6C}" srcId="{E2D60B50-CCFE-4097-A4D6-AEC497F6865A}" destId="{AD04D0A3-0765-4873-B7BD-D9CD2D45F702}" srcOrd="2" destOrd="0" parTransId="{D732A1C0-DE82-4AEF-9B0C-F4374270CB46}" sibTransId="{306ABB04-EA53-4687-A311-0829709A244C}"/>
    <dgm:cxn modelId="{30ACB663-316A-4D93-9ECC-6F823F95F165}" srcId="{E884365C-34C4-46C4-A6F9-AF0867F16595}" destId="{7843CA49-1C03-46CF-A352-A4C9AE77B407}" srcOrd="1" destOrd="0" parTransId="{E53BE985-E932-4F51-91B1-5C6FB87DED71}" sibTransId="{38FAB060-B584-42DC-8098-C6EE1387F681}"/>
    <dgm:cxn modelId="{91209656-91F8-4DD8-9112-33699A422744}" type="presOf" srcId="{A89922BE-4F11-48B6-A103-E301E735103E}" destId="{6D8089EA-E87E-400E-A9A4-414D60EDB3F4}" srcOrd="0" destOrd="1" presId="urn:microsoft.com/office/officeart/2005/8/layout/target3"/>
    <dgm:cxn modelId="{4AFD6794-8E71-4D03-8DB9-87DA1374FED8}" type="presOf" srcId="{5516F190-D6BD-4C3C-8ADF-C9ACB8A2AD29}" destId="{6D8089EA-E87E-400E-A9A4-414D60EDB3F4}" srcOrd="0" destOrd="0" presId="urn:microsoft.com/office/officeart/2005/8/layout/target3"/>
    <dgm:cxn modelId="{C2AD1595-4270-4732-A6C0-D38035F1DB1E}" type="presOf" srcId="{46B2EF7C-72CF-421C-A866-34341FB068AB}" destId="{6D8089EA-E87E-400E-A9A4-414D60EDB3F4}" srcOrd="0" destOrd="4" presId="urn:microsoft.com/office/officeart/2005/8/layout/target3"/>
    <dgm:cxn modelId="{94BE83AA-14F8-4EDE-A2BA-68FA0CEDBC7F}" srcId="{E2D60B50-CCFE-4097-A4D6-AEC497F6865A}" destId="{A89922BE-4F11-48B6-A103-E301E735103E}" srcOrd="1" destOrd="0" parTransId="{A984F81A-92E6-450D-8AB3-0BA5F2D64B82}" sibTransId="{5FCD5A2B-3A4D-4F38-BD2E-E56C0A408C7F}"/>
    <dgm:cxn modelId="{EDC41AB9-3E56-48DD-978A-9E9529BB178E}" type="presOf" srcId="{E2D60B50-CCFE-4097-A4D6-AEC497F6865A}" destId="{E9E01E14-DC3F-49AD-9AB0-73E262A24BDA}" srcOrd="0" destOrd="0" presId="urn:microsoft.com/office/officeart/2005/8/layout/target3"/>
    <dgm:cxn modelId="{C6BFEBCE-5CB8-483C-B7B1-7A13F4CFF191}" type="presOf" srcId="{E884365C-34C4-46C4-A6F9-AF0867F16595}" destId="{8BF80969-3F43-4439-A9B3-4AEC6F7EBEE9}" srcOrd="0" destOrd="0" presId="urn:microsoft.com/office/officeart/2005/8/layout/target3"/>
    <dgm:cxn modelId="{99951DE1-3A76-41B5-A33E-A18A5B19982D}" srcId="{E2D60B50-CCFE-4097-A4D6-AEC497F6865A}" destId="{49D10187-C850-48C7-9106-8C4AEDD4A00C}" srcOrd="3" destOrd="0" parTransId="{B79449B1-570C-4D73-8EF4-0C8AC45ADE9C}" sibTransId="{0B4FDFFE-7FCC-45E1-B123-DCD37090AC6B}"/>
    <dgm:cxn modelId="{24186E1A-1DD8-4917-BD5A-FA6FE41538C5}" type="presParOf" srcId="{8BF80969-3F43-4439-A9B3-4AEC6F7EBEE9}" destId="{BFA2728B-20D0-49BA-87E7-1715F965D109}" srcOrd="0" destOrd="0" presId="urn:microsoft.com/office/officeart/2005/8/layout/target3"/>
    <dgm:cxn modelId="{0312EC0A-B5BF-43B8-BCDC-D3C29030CA56}" type="presParOf" srcId="{8BF80969-3F43-4439-A9B3-4AEC6F7EBEE9}" destId="{5EF970E0-9348-4A8E-9B73-23B38F1AA424}" srcOrd="1" destOrd="0" presId="urn:microsoft.com/office/officeart/2005/8/layout/target3"/>
    <dgm:cxn modelId="{468EAB7D-970E-4329-94C0-94B9C3067976}" type="presParOf" srcId="{8BF80969-3F43-4439-A9B3-4AEC6F7EBEE9}" destId="{E9E01E14-DC3F-49AD-9AB0-73E262A24BDA}" srcOrd="2" destOrd="0" presId="urn:microsoft.com/office/officeart/2005/8/layout/target3"/>
    <dgm:cxn modelId="{DFC7B602-3089-40F0-84B6-670C7029526E}" type="presParOf" srcId="{8BF80969-3F43-4439-A9B3-4AEC6F7EBEE9}" destId="{FDB330C4-9D1A-4F02-873E-3446DF54BA47}" srcOrd="3" destOrd="0" presId="urn:microsoft.com/office/officeart/2005/8/layout/target3"/>
    <dgm:cxn modelId="{36224423-CB84-43C2-AEFC-65DC5837311E}" type="presParOf" srcId="{8BF80969-3F43-4439-A9B3-4AEC6F7EBEE9}" destId="{2EB66252-70C7-45D7-8919-89F17A21DFD3}" srcOrd="4" destOrd="0" presId="urn:microsoft.com/office/officeart/2005/8/layout/target3"/>
    <dgm:cxn modelId="{BDF0454C-FD99-4ADC-9D0D-96395568E74C}" type="presParOf" srcId="{8BF80969-3F43-4439-A9B3-4AEC6F7EBEE9}" destId="{92F02673-A789-42C2-8590-385BE7E62CD4}" srcOrd="5" destOrd="0" presId="urn:microsoft.com/office/officeart/2005/8/layout/target3"/>
    <dgm:cxn modelId="{4A790099-7AE1-4E25-BA4E-F5750AF48B97}" type="presParOf" srcId="{8BF80969-3F43-4439-A9B3-4AEC6F7EBEE9}" destId="{D5C26B86-845A-46B0-AB90-BC75CCE89D03}" srcOrd="6" destOrd="0" presId="urn:microsoft.com/office/officeart/2005/8/layout/target3"/>
    <dgm:cxn modelId="{CF370288-6933-4AC8-BC5C-DA261C8FFAED}" type="presParOf" srcId="{8BF80969-3F43-4439-A9B3-4AEC6F7EBEE9}" destId="{6D8089EA-E87E-400E-A9A4-414D60EDB3F4}" srcOrd="7" destOrd="0" presId="urn:microsoft.com/office/officeart/2005/8/layout/target3"/>
    <dgm:cxn modelId="{112E2430-7476-4A5D-956B-C5B05C89E45E}" type="presParOf" srcId="{8BF80969-3F43-4439-A9B3-4AEC6F7EBEE9}" destId="{2591E360-BAE2-48F1-A738-D9F071BC2494}" srcOrd="8" destOrd="0" presId="urn:microsoft.com/office/officeart/2005/8/layout/target3"/>
    <dgm:cxn modelId="{05059042-94BA-4B16-840F-E5C4CFDC9562}" type="presParOf" srcId="{8BF80969-3F43-4439-A9B3-4AEC6F7EBEE9}" destId="{21B47F18-BF7A-4E75-A936-E5471AD94CC5}" srcOrd="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0BC3C4-F72A-477B-8D27-EA2C445BCE40}"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88EED597-B7EE-4B6D-AC9E-C7FF8E4A1351}">
      <dgm:prSet/>
      <dgm:spPr/>
      <dgm:t>
        <a:bodyPr/>
        <a:lstStyle/>
        <a:p>
          <a:r>
            <a:rPr lang="en-US" b="1"/>
            <a:t>• An investment firm must classify its client as a retail client, a professional client or an eligible counterparty.</a:t>
          </a:r>
          <a:endParaRPr lang="en-US"/>
        </a:p>
      </dgm:t>
    </dgm:pt>
    <dgm:pt modelId="{1CEB866D-A2CA-4483-A65C-5C504472802E}" type="parTrans" cxnId="{CACC608A-BF63-4FAA-8AB3-F3E509EBAE23}">
      <dgm:prSet/>
      <dgm:spPr/>
      <dgm:t>
        <a:bodyPr/>
        <a:lstStyle/>
        <a:p>
          <a:endParaRPr lang="en-US"/>
        </a:p>
      </dgm:t>
    </dgm:pt>
    <dgm:pt modelId="{7F2D34CC-C38C-4C84-83BA-636056EC8DC5}" type="sibTrans" cxnId="{CACC608A-BF63-4FAA-8AB3-F3E509EBAE23}">
      <dgm:prSet/>
      <dgm:spPr/>
      <dgm:t>
        <a:bodyPr/>
        <a:lstStyle/>
        <a:p>
          <a:endParaRPr lang="en-US"/>
        </a:p>
      </dgm:t>
    </dgm:pt>
    <dgm:pt modelId="{6A22CDF7-7809-4055-8709-A7CBB1874F55}">
      <dgm:prSet/>
      <dgm:spPr/>
      <dgm:t>
        <a:bodyPr/>
        <a:lstStyle/>
        <a:p>
          <a:r>
            <a:rPr lang="en-US" b="1" dirty="0"/>
            <a:t>• The classification of clients as non-professional and professional clients and as eligible counterparties defines the client's rights and obligations in relation to the investment firm.</a:t>
          </a:r>
          <a:endParaRPr lang="en-US" dirty="0"/>
        </a:p>
      </dgm:t>
    </dgm:pt>
    <dgm:pt modelId="{9F5FF35B-9DF2-4699-90A1-6218006452AE}" type="parTrans" cxnId="{4F109462-3FE6-438C-B1C9-9FF108520F93}">
      <dgm:prSet/>
      <dgm:spPr/>
      <dgm:t>
        <a:bodyPr/>
        <a:lstStyle/>
        <a:p>
          <a:endParaRPr lang="en-US"/>
        </a:p>
      </dgm:t>
    </dgm:pt>
    <dgm:pt modelId="{3BD179BD-A989-4053-AE5A-D1E0E6A642C7}" type="sibTrans" cxnId="{4F109462-3FE6-438C-B1C9-9FF108520F93}">
      <dgm:prSet/>
      <dgm:spPr/>
      <dgm:t>
        <a:bodyPr/>
        <a:lstStyle/>
        <a:p>
          <a:endParaRPr lang="en-US"/>
        </a:p>
      </dgm:t>
    </dgm:pt>
    <dgm:pt modelId="{CD90778B-E2B4-4DFD-9F77-3DA8EC65ED6F}">
      <dgm:prSet/>
      <dgm:spPr/>
      <dgm:t>
        <a:bodyPr/>
        <a:lstStyle/>
        <a:p>
          <a:r>
            <a:rPr lang="en-US" b="1"/>
            <a:t>• Non-professional clients are most widely covered by the code of conduct for customer protection</a:t>
          </a:r>
          <a:endParaRPr lang="en-US"/>
        </a:p>
      </dgm:t>
    </dgm:pt>
    <dgm:pt modelId="{7C839C96-C6AD-4AA6-B0EF-0D9DB48EB5BA}" type="parTrans" cxnId="{EBE20E9E-90FE-47A4-B226-9747D3818A52}">
      <dgm:prSet/>
      <dgm:spPr/>
      <dgm:t>
        <a:bodyPr/>
        <a:lstStyle/>
        <a:p>
          <a:endParaRPr lang="en-US"/>
        </a:p>
      </dgm:t>
    </dgm:pt>
    <dgm:pt modelId="{7EA7D583-FFBB-4271-B485-90F39EA3A64C}" type="sibTrans" cxnId="{EBE20E9E-90FE-47A4-B226-9747D3818A52}">
      <dgm:prSet/>
      <dgm:spPr/>
      <dgm:t>
        <a:bodyPr/>
        <a:lstStyle/>
        <a:p>
          <a:endParaRPr lang="en-US"/>
        </a:p>
      </dgm:t>
    </dgm:pt>
    <dgm:pt modelId="{64856F28-C80E-43AE-A7E9-D4EA84984FDD}">
      <dgm:prSet/>
      <dgm:spPr/>
      <dgm:t>
        <a:bodyPr/>
        <a:lstStyle/>
        <a:p>
          <a:r>
            <a:rPr lang="en-US" b="1"/>
            <a:t>• In practice, the majority of an investment firm's clients are non-professional clients.</a:t>
          </a:r>
          <a:endParaRPr lang="en-US"/>
        </a:p>
      </dgm:t>
    </dgm:pt>
    <dgm:pt modelId="{81AE2E20-AA74-4162-B00E-5A11EB324F17}" type="parTrans" cxnId="{37B7648D-C820-4399-BBCC-5DC7D375A054}">
      <dgm:prSet/>
      <dgm:spPr/>
      <dgm:t>
        <a:bodyPr/>
        <a:lstStyle/>
        <a:p>
          <a:endParaRPr lang="en-US"/>
        </a:p>
      </dgm:t>
    </dgm:pt>
    <dgm:pt modelId="{0375132A-3A65-4D49-B774-D15DF8306340}" type="sibTrans" cxnId="{37B7648D-C820-4399-BBCC-5DC7D375A054}">
      <dgm:prSet/>
      <dgm:spPr/>
      <dgm:t>
        <a:bodyPr/>
        <a:lstStyle/>
        <a:p>
          <a:endParaRPr lang="en-US"/>
        </a:p>
      </dgm:t>
    </dgm:pt>
    <dgm:pt modelId="{11ADF4C7-069E-44E1-8F36-E2FB50D8249D}" type="pres">
      <dgm:prSet presAssocID="{830BC3C4-F72A-477B-8D27-EA2C445BCE40}" presName="vert0" presStyleCnt="0">
        <dgm:presLayoutVars>
          <dgm:dir/>
          <dgm:animOne val="branch"/>
          <dgm:animLvl val="lvl"/>
        </dgm:presLayoutVars>
      </dgm:prSet>
      <dgm:spPr/>
    </dgm:pt>
    <dgm:pt modelId="{5EF7F920-9513-42DB-990B-B0EE2ECF7303}" type="pres">
      <dgm:prSet presAssocID="{88EED597-B7EE-4B6D-AC9E-C7FF8E4A1351}" presName="thickLine" presStyleLbl="alignNode1" presStyleIdx="0" presStyleCnt="4"/>
      <dgm:spPr/>
    </dgm:pt>
    <dgm:pt modelId="{5672AEF6-0C86-41B6-892D-FB140A2D4455}" type="pres">
      <dgm:prSet presAssocID="{88EED597-B7EE-4B6D-AC9E-C7FF8E4A1351}" presName="horz1" presStyleCnt="0"/>
      <dgm:spPr/>
    </dgm:pt>
    <dgm:pt modelId="{3924BB22-0AFB-499A-951B-AA43DFB26E2B}" type="pres">
      <dgm:prSet presAssocID="{88EED597-B7EE-4B6D-AC9E-C7FF8E4A1351}" presName="tx1" presStyleLbl="revTx" presStyleIdx="0" presStyleCnt="4"/>
      <dgm:spPr/>
    </dgm:pt>
    <dgm:pt modelId="{060B1B69-B692-4188-B45A-8529832D2FFF}" type="pres">
      <dgm:prSet presAssocID="{88EED597-B7EE-4B6D-AC9E-C7FF8E4A1351}" presName="vert1" presStyleCnt="0"/>
      <dgm:spPr/>
    </dgm:pt>
    <dgm:pt modelId="{F32771A0-5137-4CCD-BC31-BA3AC0ADDAD4}" type="pres">
      <dgm:prSet presAssocID="{6A22CDF7-7809-4055-8709-A7CBB1874F55}" presName="thickLine" presStyleLbl="alignNode1" presStyleIdx="1" presStyleCnt="4"/>
      <dgm:spPr/>
    </dgm:pt>
    <dgm:pt modelId="{A9D1052A-0D3E-4823-B0DD-61FAF50ED423}" type="pres">
      <dgm:prSet presAssocID="{6A22CDF7-7809-4055-8709-A7CBB1874F55}" presName="horz1" presStyleCnt="0"/>
      <dgm:spPr/>
    </dgm:pt>
    <dgm:pt modelId="{662F2742-47A8-425F-88C4-5D2FDB01CED0}" type="pres">
      <dgm:prSet presAssocID="{6A22CDF7-7809-4055-8709-A7CBB1874F55}" presName="tx1" presStyleLbl="revTx" presStyleIdx="1" presStyleCnt="4"/>
      <dgm:spPr/>
    </dgm:pt>
    <dgm:pt modelId="{5EABC238-13C6-4CC0-856D-70CADF752A28}" type="pres">
      <dgm:prSet presAssocID="{6A22CDF7-7809-4055-8709-A7CBB1874F55}" presName="vert1" presStyleCnt="0"/>
      <dgm:spPr/>
    </dgm:pt>
    <dgm:pt modelId="{EB7FF10B-E5A3-487D-AC0B-AD25DD8AFDEC}" type="pres">
      <dgm:prSet presAssocID="{CD90778B-E2B4-4DFD-9F77-3DA8EC65ED6F}" presName="thickLine" presStyleLbl="alignNode1" presStyleIdx="2" presStyleCnt="4"/>
      <dgm:spPr/>
    </dgm:pt>
    <dgm:pt modelId="{2301A669-2422-4CEB-A350-303044DEAECD}" type="pres">
      <dgm:prSet presAssocID="{CD90778B-E2B4-4DFD-9F77-3DA8EC65ED6F}" presName="horz1" presStyleCnt="0"/>
      <dgm:spPr/>
    </dgm:pt>
    <dgm:pt modelId="{D719829A-A1DB-4A98-B37B-5E0BC9007899}" type="pres">
      <dgm:prSet presAssocID="{CD90778B-E2B4-4DFD-9F77-3DA8EC65ED6F}" presName="tx1" presStyleLbl="revTx" presStyleIdx="2" presStyleCnt="4"/>
      <dgm:spPr/>
    </dgm:pt>
    <dgm:pt modelId="{2CCEABA9-A16B-422C-A6F5-22993F55F015}" type="pres">
      <dgm:prSet presAssocID="{CD90778B-E2B4-4DFD-9F77-3DA8EC65ED6F}" presName="vert1" presStyleCnt="0"/>
      <dgm:spPr/>
    </dgm:pt>
    <dgm:pt modelId="{D25F9D5C-3D6A-4B38-973D-ACFC8DBBD47A}" type="pres">
      <dgm:prSet presAssocID="{64856F28-C80E-43AE-A7E9-D4EA84984FDD}" presName="thickLine" presStyleLbl="alignNode1" presStyleIdx="3" presStyleCnt="4"/>
      <dgm:spPr/>
    </dgm:pt>
    <dgm:pt modelId="{0A377ABB-C743-4384-87E8-F2909B99A78D}" type="pres">
      <dgm:prSet presAssocID="{64856F28-C80E-43AE-A7E9-D4EA84984FDD}" presName="horz1" presStyleCnt="0"/>
      <dgm:spPr/>
    </dgm:pt>
    <dgm:pt modelId="{9AEC27B6-FC06-43B0-9863-5ABDB1BBEF97}" type="pres">
      <dgm:prSet presAssocID="{64856F28-C80E-43AE-A7E9-D4EA84984FDD}" presName="tx1" presStyleLbl="revTx" presStyleIdx="3" presStyleCnt="4"/>
      <dgm:spPr/>
    </dgm:pt>
    <dgm:pt modelId="{FF4222AE-1E25-47C5-A807-A92D8BFA2621}" type="pres">
      <dgm:prSet presAssocID="{64856F28-C80E-43AE-A7E9-D4EA84984FDD}" presName="vert1" presStyleCnt="0"/>
      <dgm:spPr/>
    </dgm:pt>
  </dgm:ptLst>
  <dgm:cxnLst>
    <dgm:cxn modelId="{FE563709-C118-4D76-81A8-08604F624F00}" type="presOf" srcId="{88EED597-B7EE-4B6D-AC9E-C7FF8E4A1351}" destId="{3924BB22-0AFB-499A-951B-AA43DFB26E2B}" srcOrd="0" destOrd="0" presId="urn:microsoft.com/office/officeart/2008/layout/LinedList"/>
    <dgm:cxn modelId="{4F109462-3FE6-438C-B1C9-9FF108520F93}" srcId="{830BC3C4-F72A-477B-8D27-EA2C445BCE40}" destId="{6A22CDF7-7809-4055-8709-A7CBB1874F55}" srcOrd="1" destOrd="0" parTransId="{9F5FF35B-9DF2-4699-90A1-6218006452AE}" sibTransId="{3BD179BD-A989-4053-AE5A-D1E0E6A642C7}"/>
    <dgm:cxn modelId="{493B4D6A-7388-410B-B575-95CD3924F54A}" type="presOf" srcId="{64856F28-C80E-43AE-A7E9-D4EA84984FDD}" destId="{9AEC27B6-FC06-43B0-9863-5ABDB1BBEF97}" srcOrd="0" destOrd="0" presId="urn:microsoft.com/office/officeart/2008/layout/LinedList"/>
    <dgm:cxn modelId="{31765286-113E-43AE-8B1D-1FBC3F711813}" type="presOf" srcId="{830BC3C4-F72A-477B-8D27-EA2C445BCE40}" destId="{11ADF4C7-069E-44E1-8F36-E2FB50D8249D}" srcOrd="0" destOrd="0" presId="urn:microsoft.com/office/officeart/2008/layout/LinedList"/>
    <dgm:cxn modelId="{CACC608A-BF63-4FAA-8AB3-F3E509EBAE23}" srcId="{830BC3C4-F72A-477B-8D27-EA2C445BCE40}" destId="{88EED597-B7EE-4B6D-AC9E-C7FF8E4A1351}" srcOrd="0" destOrd="0" parTransId="{1CEB866D-A2CA-4483-A65C-5C504472802E}" sibTransId="{7F2D34CC-C38C-4C84-83BA-636056EC8DC5}"/>
    <dgm:cxn modelId="{37B7648D-C820-4399-BBCC-5DC7D375A054}" srcId="{830BC3C4-F72A-477B-8D27-EA2C445BCE40}" destId="{64856F28-C80E-43AE-A7E9-D4EA84984FDD}" srcOrd="3" destOrd="0" parTransId="{81AE2E20-AA74-4162-B00E-5A11EB324F17}" sibTransId="{0375132A-3A65-4D49-B774-D15DF8306340}"/>
    <dgm:cxn modelId="{EBE20E9E-90FE-47A4-B226-9747D3818A52}" srcId="{830BC3C4-F72A-477B-8D27-EA2C445BCE40}" destId="{CD90778B-E2B4-4DFD-9F77-3DA8EC65ED6F}" srcOrd="2" destOrd="0" parTransId="{7C839C96-C6AD-4AA6-B0EF-0D9DB48EB5BA}" sibTransId="{7EA7D583-FFBB-4271-B485-90F39EA3A64C}"/>
    <dgm:cxn modelId="{613CFEC0-7D29-4FD6-8018-F181A67A6835}" type="presOf" srcId="{6A22CDF7-7809-4055-8709-A7CBB1874F55}" destId="{662F2742-47A8-425F-88C4-5D2FDB01CED0}" srcOrd="0" destOrd="0" presId="urn:microsoft.com/office/officeart/2008/layout/LinedList"/>
    <dgm:cxn modelId="{E0FF48FD-8BC4-4CEE-86A4-B562B4C40525}" type="presOf" srcId="{CD90778B-E2B4-4DFD-9F77-3DA8EC65ED6F}" destId="{D719829A-A1DB-4A98-B37B-5E0BC9007899}" srcOrd="0" destOrd="0" presId="urn:microsoft.com/office/officeart/2008/layout/LinedList"/>
    <dgm:cxn modelId="{FFC163CD-FF0B-419D-88C7-55033A7AAA8E}" type="presParOf" srcId="{11ADF4C7-069E-44E1-8F36-E2FB50D8249D}" destId="{5EF7F920-9513-42DB-990B-B0EE2ECF7303}" srcOrd="0" destOrd="0" presId="urn:microsoft.com/office/officeart/2008/layout/LinedList"/>
    <dgm:cxn modelId="{E2646FDC-44C8-49DA-BBB9-CABBD9912B7D}" type="presParOf" srcId="{11ADF4C7-069E-44E1-8F36-E2FB50D8249D}" destId="{5672AEF6-0C86-41B6-892D-FB140A2D4455}" srcOrd="1" destOrd="0" presId="urn:microsoft.com/office/officeart/2008/layout/LinedList"/>
    <dgm:cxn modelId="{22FA2AA4-04D5-49FA-8FD7-101E81422227}" type="presParOf" srcId="{5672AEF6-0C86-41B6-892D-FB140A2D4455}" destId="{3924BB22-0AFB-499A-951B-AA43DFB26E2B}" srcOrd="0" destOrd="0" presId="urn:microsoft.com/office/officeart/2008/layout/LinedList"/>
    <dgm:cxn modelId="{B1C10156-32D6-4485-8D47-654532DE9301}" type="presParOf" srcId="{5672AEF6-0C86-41B6-892D-FB140A2D4455}" destId="{060B1B69-B692-4188-B45A-8529832D2FFF}" srcOrd="1" destOrd="0" presId="urn:microsoft.com/office/officeart/2008/layout/LinedList"/>
    <dgm:cxn modelId="{5150D5AA-39D2-4E43-AA63-0C97EFFEDEC1}" type="presParOf" srcId="{11ADF4C7-069E-44E1-8F36-E2FB50D8249D}" destId="{F32771A0-5137-4CCD-BC31-BA3AC0ADDAD4}" srcOrd="2" destOrd="0" presId="urn:microsoft.com/office/officeart/2008/layout/LinedList"/>
    <dgm:cxn modelId="{C9ACC469-876B-4EC0-8FAC-4B4AA7088AC1}" type="presParOf" srcId="{11ADF4C7-069E-44E1-8F36-E2FB50D8249D}" destId="{A9D1052A-0D3E-4823-B0DD-61FAF50ED423}" srcOrd="3" destOrd="0" presId="urn:microsoft.com/office/officeart/2008/layout/LinedList"/>
    <dgm:cxn modelId="{76487B1A-9E46-4B97-8B0B-17F36243BC8E}" type="presParOf" srcId="{A9D1052A-0D3E-4823-B0DD-61FAF50ED423}" destId="{662F2742-47A8-425F-88C4-5D2FDB01CED0}" srcOrd="0" destOrd="0" presId="urn:microsoft.com/office/officeart/2008/layout/LinedList"/>
    <dgm:cxn modelId="{AADEC48A-A1F0-404C-ACF7-73B9702B135E}" type="presParOf" srcId="{A9D1052A-0D3E-4823-B0DD-61FAF50ED423}" destId="{5EABC238-13C6-4CC0-856D-70CADF752A28}" srcOrd="1" destOrd="0" presId="urn:microsoft.com/office/officeart/2008/layout/LinedList"/>
    <dgm:cxn modelId="{D95663D3-1594-46DC-8C00-AF45046CF3A4}" type="presParOf" srcId="{11ADF4C7-069E-44E1-8F36-E2FB50D8249D}" destId="{EB7FF10B-E5A3-487D-AC0B-AD25DD8AFDEC}" srcOrd="4" destOrd="0" presId="urn:microsoft.com/office/officeart/2008/layout/LinedList"/>
    <dgm:cxn modelId="{11471D71-1D6E-4BCC-B2D1-A299619F0A84}" type="presParOf" srcId="{11ADF4C7-069E-44E1-8F36-E2FB50D8249D}" destId="{2301A669-2422-4CEB-A350-303044DEAECD}" srcOrd="5" destOrd="0" presId="urn:microsoft.com/office/officeart/2008/layout/LinedList"/>
    <dgm:cxn modelId="{0D97B413-E278-4BF6-8DB0-E5B5A5C4FF71}" type="presParOf" srcId="{2301A669-2422-4CEB-A350-303044DEAECD}" destId="{D719829A-A1DB-4A98-B37B-5E0BC9007899}" srcOrd="0" destOrd="0" presId="urn:microsoft.com/office/officeart/2008/layout/LinedList"/>
    <dgm:cxn modelId="{D3A83975-A7B3-4745-8A09-0481156FFE98}" type="presParOf" srcId="{2301A669-2422-4CEB-A350-303044DEAECD}" destId="{2CCEABA9-A16B-422C-A6F5-22993F55F015}" srcOrd="1" destOrd="0" presId="urn:microsoft.com/office/officeart/2008/layout/LinedList"/>
    <dgm:cxn modelId="{195696BD-61B5-482D-8104-790EF73D99E7}" type="presParOf" srcId="{11ADF4C7-069E-44E1-8F36-E2FB50D8249D}" destId="{D25F9D5C-3D6A-4B38-973D-ACFC8DBBD47A}" srcOrd="6" destOrd="0" presId="urn:microsoft.com/office/officeart/2008/layout/LinedList"/>
    <dgm:cxn modelId="{562BE1B1-4566-4304-84AE-7086E4BA3948}" type="presParOf" srcId="{11ADF4C7-069E-44E1-8F36-E2FB50D8249D}" destId="{0A377ABB-C743-4384-87E8-F2909B99A78D}" srcOrd="7" destOrd="0" presId="urn:microsoft.com/office/officeart/2008/layout/LinedList"/>
    <dgm:cxn modelId="{874B9E2C-38DA-40A0-BAC1-C69E71061596}" type="presParOf" srcId="{0A377ABB-C743-4384-87E8-F2909B99A78D}" destId="{9AEC27B6-FC06-43B0-9863-5ABDB1BBEF97}" srcOrd="0" destOrd="0" presId="urn:microsoft.com/office/officeart/2008/layout/LinedList"/>
    <dgm:cxn modelId="{A702CF3E-1FE1-48C4-AD39-45CF94781E2C}" type="presParOf" srcId="{0A377ABB-C743-4384-87E8-F2909B99A78D}" destId="{FF4222AE-1E25-47C5-A807-A92D8BFA262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4637024-1472-44A6-9295-B453C7C305C6}" type="doc">
      <dgm:prSet loTypeId="urn:microsoft.com/office/officeart/2005/8/layout/process4" loCatId="list" qsTypeId="urn:microsoft.com/office/officeart/2005/8/quickstyle/simple1" qsCatId="simple" csTypeId="urn:microsoft.com/office/officeart/2005/8/colors/accent3_1" csCatId="accent3"/>
      <dgm:spPr/>
      <dgm:t>
        <a:bodyPr/>
        <a:lstStyle/>
        <a:p>
          <a:endParaRPr lang="fi-FI"/>
        </a:p>
      </dgm:t>
    </dgm:pt>
    <dgm:pt modelId="{5C2AAAF5-5161-4B8E-8268-E70A2BBAAB91}">
      <dgm:prSet/>
      <dgm:spPr/>
      <dgm:t>
        <a:bodyPr/>
        <a:lstStyle/>
        <a:p>
          <a:r>
            <a:rPr lang="en-US" b="1"/>
            <a:t>You decide to buy 4,000 contracts for difference for share A at EUR 10 per contract. Your position is therefore € 40,000 (4,000 x € 10).</a:t>
          </a:r>
          <a:endParaRPr lang="fi-FI"/>
        </a:p>
      </dgm:t>
    </dgm:pt>
    <dgm:pt modelId="{BDC15CBB-EBC5-413C-B0EF-3B9800C407AF}" type="parTrans" cxnId="{053BEC1C-827F-41FC-B2B9-CF17B2813715}">
      <dgm:prSet/>
      <dgm:spPr/>
      <dgm:t>
        <a:bodyPr/>
        <a:lstStyle/>
        <a:p>
          <a:endParaRPr lang="fi-FI"/>
        </a:p>
      </dgm:t>
    </dgm:pt>
    <dgm:pt modelId="{AA25045D-3C6F-4E43-AAB0-AEDD63B1028A}" type="sibTrans" cxnId="{053BEC1C-827F-41FC-B2B9-CF17B2813715}">
      <dgm:prSet/>
      <dgm:spPr/>
      <dgm:t>
        <a:bodyPr/>
        <a:lstStyle/>
        <a:p>
          <a:endParaRPr lang="fi-FI"/>
        </a:p>
      </dgm:t>
    </dgm:pt>
    <dgm:pt modelId="{EEF318CA-4D2B-4B1F-99BD-1A32BA95351E}">
      <dgm:prSet/>
      <dgm:spPr/>
      <dgm:t>
        <a:bodyPr/>
        <a:lstStyle/>
        <a:p>
          <a:r>
            <a:rPr lang="en-US" b="1"/>
            <a:t>For example, if the bidder offers a 5% margin, your initial payment will be at least € 2,000</a:t>
          </a:r>
          <a:endParaRPr lang="fi-FI"/>
        </a:p>
      </dgm:t>
    </dgm:pt>
    <dgm:pt modelId="{4E29D05F-7603-4CAB-866C-EB796BDFC67C}" type="parTrans" cxnId="{0CBE2943-2B9F-42EB-954F-340CAC5BDFC6}">
      <dgm:prSet/>
      <dgm:spPr/>
      <dgm:t>
        <a:bodyPr/>
        <a:lstStyle/>
        <a:p>
          <a:endParaRPr lang="fi-FI"/>
        </a:p>
      </dgm:t>
    </dgm:pt>
    <dgm:pt modelId="{401EC610-591B-4FCB-A4D8-B1E6876E9E52}" type="sibTrans" cxnId="{0CBE2943-2B9F-42EB-954F-340CAC5BDFC6}">
      <dgm:prSet/>
      <dgm:spPr/>
      <dgm:t>
        <a:bodyPr/>
        <a:lstStyle/>
        <a:p>
          <a:endParaRPr lang="fi-FI"/>
        </a:p>
      </dgm:t>
    </dgm:pt>
    <dgm:pt modelId="{E147C7EE-BD59-4B10-A8DD-586EB86F05ED}">
      <dgm:prSet/>
      <dgm:spPr/>
      <dgm:t>
        <a:bodyPr/>
        <a:lstStyle/>
        <a:p>
          <a:r>
            <a:rPr lang="en-US" b="1"/>
            <a:t>If the price of a share A drops by 5% (from EUR 10 to EUR 9.5) and the leverage is 20, you will lose the margin you initially paid in full (-100%), ie € 2,000. If the price of a share A drops by 10% (from € 10 to € 9) and the leverage is 20, you will lose the € 2,000 initial payment and the bidder will ask you for another € 2,000 (margin call) if you want to keep the contract open.</a:t>
          </a:r>
          <a:endParaRPr lang="fi-FI"/>
        </a:p>
      </dgm:t>
    </dgm:pt>
    <dgm:pt modelId="{D5CF3F7C-1105-480F-801B-402016FEDED1}" type="parTrans" cxnId="{55B68CD5-E748-4005-BB79-87F74C8461FC}">
      <dgm:prSet/>
      <dgm:spPr/>
      <dgm:t>
        <a:bodyPr/>
        <a:lstStyle/>
        <a:p>
          <a:endParaRPr lang="fi-FI"/>
        </a:p>
      </dgm:t>
    </dgm:pt>
    <dgm:pt modelId="{E8C30B2B-C2C3-4C5B-9E78-EDEA84ACDFBD}" type="sibTrans" cxnId="{55B68CD5-E748-4005-BB79-87F74C8461FC}">
      <dgm:prSet/>
      <dgm:spPr/>
      <dgm:t>
        <a:bodyPr/>
        <a:lstStyle/>
        <a:p>
          <a:endParaRPr lang="fi-FI"/>
        </a:p>
      </dgm:t>
    </dgm:pt>
    <dgm:pt modelId="{6E26AEFE-E67C-4EAE-9500-3CA3A0858BAC}">
      <dgm:prSet/>
      <dgm:spPr/>
      <dgm:t>
        <a:bodyPr/>
        <a:lstStyle/>
        <a:p>
          <a:r>
            <a:rPr lang="en-US" b="1"/>
            <a:t>Losses may exceed the margin initially paid.</a:t>
          </a:r>
          <a:endParaRPr lang="fi-FI"/>
        </a:p>
      </dgm:t>
    </dgm:pt>
    <dgm:pt modelId="{415D05E0-94ED-474D-B0BA-E8B61F8A3259}" type="parTrans" cxnId="{82AD885D-BA69-432E-9455-C942B9485300}">
      <dgm:prSet/>
      <dgm:spPr/>
      <dgm:t>
        <a:bodyPr/>
        <a:lstStyle/>
        <a:p>
          <a:endParaRPr lang="fi-FI"/>
        </a:p>
      </dgm:t>
    </dgm:pt>
    <dgm:pt modelId="{7B647FAD-ADC4-44C5-A4EB-7753119217DB}" type="sibTrans" cxnId="{82AD885D-BA69-432E-9455-C942B9485300}">
      <dgm:prSet/>
      <dgm:spPr/>
      <dgm:t>
        <a:bodyPr/>
        <a:lstStyle/>
        <a:p>
          <a:endParaRPr lang="fi-FI"/>
        </a:p>
      </dgm:t>
    </dgm:pt>
    <dgm:pt modelId="{67314E87-ABE9-40CB-882C-61D1601CD3DA}" type="pres">
      <dgm:prSet presAssocID="{34637024-1472-44A6-9295-B453C7C305C6}" presName="Name0" presStyleCnt="0">
        <dgm:presLayoutVars>
          <dgm:dir/>
          <dgm:animLvl val="lvl"/>
          <dgm:resizeHandles val="exact"/>
        </dgm:presLayoutVars>
      </dgm:prSet>
      <dgm:spPr/>
    </dgm:pt>
    <dgm:pt modelId="{14DABB2B-A3E6-433A-BC16-2B06CA9EBA3C}" type="pres">
      <dgm:prSet presAssocID="{6E26AEFE-E67C-4EAE-9500-3CA3A0858BAC}" presName="boxAndChildren" presStyleCnt="0"/>
      <dgm:spPr/>
    </dgm:pt>
    <dgm:pt modelId="{84A73B71-3F74-40B0-8C52-E49B3A44036C}" type="pres">
      <dgm:prSet presAssocID="{6E26AEFE-E67C-4EAE-9500-3CA3A0858BAC}" presName="parentTextBox" presStyleLbl="node1" presStyleIdx="0" presStyleCnt="4"/>
      <dgm:spPr/>
    </dgm:pt>
    <dgm:pt modelId="{DD7A52B3-C3F4-41D6-8A60-721FE08EA159}" type="pres">
      <dgm:prSet presAssocID="{E8C30B2B-C2C3-4C5B-9E78-EDEA84ACDFBD}" presName="sp" presStyleCnt="0"/>
      <dgm:spPr/>
    </dgm:pt>
    <dgm:pt modelId="{7C4C58F6-C387-476F-A953-3E1EC06BCC32}" type="pres">
      <dgm:prSet presAssocID="{E147C7EE-BD59-4B10-A8DD-586EB86F05ED}" presName="arrowAndChildren" presStyleCnt="0"/>
      <dgm:spPr/>
    </dgm:pt>
    <dgm:pt modelId="{E9B6294C-DF00-401D-909B-F8FA84146DF8}" type="pres">
      <dgm:prSet presAssocID="{E147C7EE-BD59-4B10-A8DD-586EB86F05ED}" presName="parentTextArrow" presStyleLbl="node1" presStyleIdx="1" presStyleCnt="4"/>
      <dgm:spPr/>
    </dgm:pt>
    <dgm:pt modelId="{020815D8-3A6A-4F02-8C8A-E546CE6EC5BA}" type="pres">
      <dgm:prSet presAssocID="{401EC610-591B-4FCB-A4D8-B1E6876E9E52}" presName="sp" presStyleCnt="0"/>
      <dgm:spPr/>
    </dgm:pt>
    <dgm:pt modelId="{FBE2CC8C-3183-4FD2-99B4-EA1BECE0415C}" type="pres">
      <dgm:prSet presAssocID="{EEF318CA-4D2B-4B1F-99BD-1A32BA95351E}" presName="arrowAndChildren" presStyleCnt="0"/>
      <dgm:spPr/>
    </dgm:pt>
    <dgm:pt modelId="{A4A78F04-C500-4134-857E-9809921DB164}" type="pres">
      <dgm:prSet presAssocID="{EEF318CA-4D2B-4B1F-99BD-1A32BA95351E}" presName="parentTextArrow" presStyleLbl="node1" presStyleIdx="2" presStyleCnt="4"/>
      <dgm:spPr/>
    </dgm:pt>
    <dgm:pt modelId="{C2164114-DC09-4A50-BCC7-412E1D895D8D}" type="pres">
      <dgm:prSet presAssocID="{AA25045D-3C6F-4E43-AAB0-AEDD63B1028A}" presName="sp" presStyleCnt="0"/>
      <dgm:spPr/>
    </dgm:pt>
    <dgm:pt modelId="{276596AD-73F5-4428-B1A0-8825DB35EA58}" type="pres">
      <dgm:prSet presAssocID="{5C2AAAF5-5161-4B8E-8268-E70A2BBAAB91}" presName="arrowAndChildren" presStyleCnt="0"/>
      <dgm:spPr/>
    </dgm:pt>
    <dgm:pt modelId="{1D3224AA-FC23-46A2-8FEB-0EC2C9ACC009}" type="pres">
      <dgm:prSet presAssocID="{5C2AAAF5-5161-4B8E-8268-E70A2BBAAB91}" presName="parentTextArrow" presStyleLbl="node1" presStyleIdx="3" presStyleCnt="4"/>
      <dgm:spPr/>
    </dgm:pt>
  </dgm:ptLst>
  <dgm:cxnLst>
    <dgm:cxn modelId="{053BEC1C-827F-41FC-B2B9-CF17B2813715}" srcId="{34637024-1472-44A6-9295-B453C7C305C6}" destId="{5C2AAAF5-5161-4B8E-8268-E70A2BBAAB91}" srcOrd="0" destOrd="0" parTransId="{BDC15CBB-EBC5-413C-B0EF-3B9800C407AF}" sibTransId="{AA25045D-3C6F-4E43-AAB0-AEDD63B1028A}"/>
    <dgm:cxn modelId="{BD982730-183E-458C-87E4-B4208B0FFB67}" type="presOf" srcId="{5C2AAAF5-5161-4B8E-8268-E70A2BBAAB91}" destId="{1D3224AA-FC23-46A2-8FEB-0EC2C9ACC009}" srcOrd="0" destOrd="0" presId="urn:microsoft.com/office/officeart/2005/8/layout/process4"/>
    <dgm:cxn modelId="{82AD885D-BA69-432E-9455-C942B9485300}" srcId="{34637024-1472-44A6-9295-B453C7C305C6}" destId="{6E26AEFE-E67C-4EAE-9500-3CA3A0858BAC}" srcOrd="3" destOrd="0" parTransId="{415D05E0-94ED-474D-B0BA-E8B61F8A3259}" sibTransId="{7B647FAD-ADC4-44C5-A4EB-7753119217DB}"/>
    <dgm:cxn modelId="{0CBE2943-2B9F-42EB-954F-340CAC5BDFC6}" srcId="{34637024-1472-44A6-9295-B453C7C305C6}" destId="{EEF318CA-4D2B-4B1F-99BD-1A32BA95351E}" srcOrd="1" destOrd="0" parTransId="{4E29D05F-7603-4CAB-866C-EB796BDFC67C}" sibTransId="{401EC610-591B-4FCB-A4D8-B1E6876E9E52}"/>
    <dgm:cxn modelId="{6DCA4D4A-D4CB-40F7-BFED-14BCECE4DF25}" type="presOf" srcId="{EEF318CA-4D2B-4B1F-99BD-1A32BA95351E}" destId="{A4A78F04-C500-4134-857E-9809921DB164}" srcOrd="0" destOrd="0" presId="urn:microsoft.com/office/officeart/2005/8/layout/process4"/>
    <dgm:cxn modelId="{5858B48D-BB30-4C25-A059-5521253D7E0F}" type="presOf" srcId="{E147C7EE-BD59-4B10-A8DD-586EB86F05ED}" destId="{E9B6294C-DF00-401D-909B-F8FA84146DF8}" srcOrd="0" destOrd="0" presId="urn:microsoft.com/office/officeart/2005/8/layout/process4"/>
    <dgm:cxn modelId="{5D773C9B-6231-4EA1-B294-0C85F9D42D6A}" type="presOf" srcId="{6E26AEFE-E67C-4EAE-9500-3CA3A0858BAC}" destId="{84A73B71-3F74-40B0-8C52-E49B3A44036C}" srcOrd="0" destOrd="0" presId="urn:microsoft.com/office/officeart/2005/8/layout/process4"/>
    <dgm:cxn modelId="{55B68CD5-E748-4005-BB79-87F74C8461FC}" srcId="{34637024-1472-44A6-9295-B453C7C305C6}" destId="{E147C7EE-BD59-4B10-A8DD-586EB86F05ED}" srcOrd="2" destOrd="0" parTransId="{D5CF3F7C-1105-480F-801B-402016FEDED1}" sibTransId="{E8C30B2B-C2C3-4C5B-9E78-EDEA84ACDFBD}"/>
    <dgm:cxn modelId="{E0B343DE-1C62-4271-8139-78999E3443DC}" type="presOf" srcId="{34637024-1472-44A6-9295-B453C7C305C6}" destId="{67314E87-ABE9-40CB-882C-61D1601CD3DA}" srcOrd="0" destOrd="0" presId="urn:microsoft.com/office/officeart/2005/8/layout/process4"/>
    <dgm:cxn modelId="{08424D09-B68E-4450-9AF9-946FF1025D81}" type="presParOf" srcId="{67314E87-ABE9-40CB-882C-61D1601CD3DA}" destId="{14DABB2B-A3E6-433A-BC16-2B06CA9EBA3C}" srcOrd="0" destOrd="0" presId="urn:microsoft.com/office/officeart/2005/8/layout/process4"/>
    <dgm:cxn modelId="{9C1228D6-7855-4686-B316-5766D8180A41}" type="presParOf" srcId="{14DABB2B-A3E6-433A-BC16-2B06CA9EBA3C}" destId="{84A73B71-3F74-40B0-8C52-E49B3A44036C}" srcOrd="0" destOrd="0" presId="urn:microsoft.com/office/officeart/2005/8/layout/process4"/>
    <dgm:cxn modelId="{62F3667C-0292-412B-B2DB-5C61EF49CF64}" type="presParOf" srcId="{67314E87-ABE9-40CB-882C-61D1601CD3DA}" destId="{DD7A52B3-C3F4-41D6-8A60-721FE08EA159}" srcOrd="1" destOrd="0" presId="urn:microsoft.com/office/officeart/2005/8/layout/process4"/>
    <dgm:cxn modelId="{189B135B-3B8B-406F-9D33-90E58A3A1FEE}" type="presParOf" srcId="{67314E87-ABE9-40CB-882C-61D1601CD3DA}" destId="{7C4C58F6-C387-476F-A953-3E1EC06BCC32}" srcOrd="2" destOrd="0" presId="urn:microsoft.com/office/officeart/2005/8/layout/process4"/>
    <dgm:cxn modelId="{7A20707C-E686-44FF-AEF6-507AA70BDBE5}" type="presParOf" srcId="{7C4C58F6-C387-476F-A953-3E1EC06BCC32}" destId="{E9B6294C-DF00-401D-909B-F8FA84146DF8}" srcOrd="0" destOrd="0" presId="urn:microsoft.com/office/officeart/2005/8/layout/process4"/>
    <dgm:cxn modelId="{EFF45FEF-2E64-4B05-AB59-9E679A03BDC1}" type="presParOf" srcId="{67314E87-ABE9-40CB-882C-61D1601CD3DA}" destId="{020815D8-3A6A-4F02-8C8A-E546CE6EC5BA}" srcOrd="3" destOrd="0" presId="urn:microsoft.com/office/officeart/2005/8/layout/process4"/>
    <dgm:cxn modelId="{3CC5F47A-B497-4D84-AA3E-EEB7FCA10686}" type="presParOf" srcId="{67314E87-ABE9-40CB-882C-61D1601CD3DA}" destId="{FBE2CC8C-3183-4FD2-99B4-EA1BECE0415C}" srcOrd="4" destOrd="0" presId="urn:microsoft.com/office/officeart/2005/8/layout/process4"/>
    <dgm:cxn modelId="{5FBE42F3-CCAF-43AB-9352-7F5776AA8B12}" type="presParOf" srcId="{FBE2CC8C-3183-4FD2-99B4-EA1BECE0415C}" destId="{A4A78F04-C500-4134-857E-9809921DB164}" srcOrd="0" destOrd="0" presId="urn:microsoft.com/office/officeart/2005/8/layout/process4"/>
    <dgm:cxn modelId="{E28E6D4D-0B67-4B10-B6FF-CC36A824EDEB}" type="presParOf" srcId="{67314E87-ABE9-40CB-882C-61D1601CD3DA}" destId="{C2164114-DC09-4A50-BCC7-412E1D895D8D}" srcOrd="5" destOrd="0" presId="urn:microsoft.com/office/officeart/2005/8/layout/process4"/>
    <dgm:cxn modelId="{E71AC085-64FD-431A-A9F8-029B9EFA6CD9}" type="presParOf" srcId="{67314E87-ABE9-40CB-882C-61D1601CD3DA}" destId="{276596AD-73F5-4428-B1A0-8825DB35EA58}" srcOrd="6" destOrd="0" presId="urn:microsoft.com/office/officeart/2005/8/layout/process4"/>
    <dgm:cxn modelId="{A925A371-8446-4C41-939D-C7661F66C532}" type="presParOf" srcId="{276596AD-73F5-4428-B1A0-8825DB35EA58}" destId="{1D3224AA-FC23-46A2-8FEB-0EC2C9ACC00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9C98B36F-28C9-4FFD-A645-685FD9EAD51C}"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fi-FI"/>
        </a:p>
      </dgm:t>
    </dgm:pt>
    <dgm:pt modelId="{AC9940D5-1105-4D7D-8577-9794114A0D06}">
      <dgm:prSet/>
      <dgm:spPr/>
      <dgm:t>
        <a:bodyPr/>
        <a:lstStyle/>
        <a:p>
          <a:r>
            <a:rPr lang="en-US" b="1"/>
            <a:t>Contracts for difference are leverage products.</a:t>
          </a:r>
          <a:endParaRPr lang="fi-FI"/>
        </a:p>
      </dgm:t>
    </dgm:pt>
    <dgm:pt modelId="{1BD67BD4-055A-492E-BEA1-19BCCC273046}" type="parTrans" cxnId="{04B14553-E6A7-4E61-A672-A6A72185230D}">
      <dgm:prSet/>
      <dgm:spPr/>
      <dgm:t>
        <a:bodyPr/>
        <a:lstStyle/>
        <a:p>
          <a:endParaRPr lang="fi-FI"/>
        </a:p>
      </dgm:t>
    </dgm:pt>
    <dgm:pt modelId="{CC4CBD54-ED0D-4E21-BE74-51188CC0E30E}" type="sibTrans" cxnId="{04B14553-E6A7-4E61-A672-A6A72185230D}">
      <dgm:prSet/>
      <dgm:spPr/>
      <dgm:t>
        <a:bodyPr/>
        <a:lstStyle/>
        <a:p>
          <a:endParaRPr lang="fi-FI"/>
        </a:p>
      </dgm:t>
    </dgm:pt>
    <dgm:pt modelId="{58C8101C-B183-4856-BA71-921063201815}">
      <dgm:prSet/>
      <dgm:spPr/>
      <dgm:t>
        <a:bodyPr/>
        <a:lstStyle/>
        <a:p>
          <a:r>
            <a:rPr lang="en-US" b="1"/>
            <a:t>They offer market shares in such a way that they require only a small margin (“collateral”) on the total value of the trade. This allows investors to take advantage of rising prices (“long positions”) or falling prices (“short positions”) of the underlying asset.</a:t>
          </a:r>
          <a:endParaRPr lang="fi-FI"/>
        </a:p>
      </dgm:t>
    </dgm:pt>
    <dgm:pt modelId="{728E7A3D-EE5D-4D27-BE9F-369AA8566A30}" type="parTrans" cxnId="{5A8BB0A8-A737-4137-AD34-318BF0B53B59}">
      <dgm:prSet/>
      <dgm:spPr/>
      <dgm:t>
        <a:bodyPr/>
        <a:lstStyle/>
        <a:p>
          <a:endParaRPr lang="fi-FI"/>
        </a:p>
      </dgm:t>
    </dgm:pt>
    <dgm:pt modelId="{F57FCDCC-DED7-41FD-A532-7E758E217C1B}" type="sibTrans" cxnId="{5A8BB0A8-A737-4137-AD34-318BF0B53B59}">
      <dgm:prSet/>
      <dgm:spPr/>
      <dgm:t>
        <a:bodyPr/>
        <a:lstStyle/>
        <a:p>
          <a:endParaRPr lang="fi-FI"/>
        </a:p>
      </dgm:t>
    </dgm:pt>
    <dgm:pt modelId="{AFDD9BE9-3E0A-4BFA-97C0-410153D83879}">
      <dgm:prSet/>
      <dgm:spPr/>
      <dgm:t>
        <a:bodyPr/>
        <a:lstStyle/>
        <a:p>
          <a:r>
            <a:rPr lang="en-US" b="1"/>
            <a:t>When the agreement is closed, you receive or pay the difference between the contract for difference in force at the time of closing and the price of the underlying asset in force at the time of concluding the agreement.</a:t>
          </a:r>
          <a:endParaRPr lang="fi-FI"/>
        </a:p>
      </dgm:t>
    </dgm:pt>
    <dgm:pt modelId="{2B00FBC0-0A4D-4FE3-87D0-532757473163}" type="parTrans" cxnId="{8DDAF0D9-8FA1-4DAC-89F6-AB816618D929}">
      <dgm:prSet/>
      <dgm:spPr/>
      <dgm:t>
        <a:bodyPr/>
        <a:lstStyle/>
        <a:p>
          <a:endParaRPr lang="fi-FI"/>
        </a:p>
      </dgm:t>
    </dgm:pt>
    <dgm:pt modelId="{49983916-4158-49EC-B151-90BD141BF991}" type="sibTrans" cxnId="{8DDAF0D9-8FA1-4DAC-89F6-AB816618D929}">
      <dgm:prSet/>
      <dgm:spPr/>
      <dgm:t>
        <a:bodyPr/>
        <a:lstStyle/>
        <a:p>
          <a:endParaRPr lang="fi-FI"/>
        </a:p>
      </dgm:t>
    </dgm:pt>
    <dgm:pt modelId="{8A483E99-1D45-4818-A880-FFF026BBCC04}">
      <dgm:prSet/>
      <dgm:spPr/>
      <dgm:t>
        <a:bodyPr/>
        <a:lstStyle/>
        <a:p>
          <a:r>
            <a:rPr lang="en-US" b="1"/>
            <a:t>If the difference is positive, the price difference contract provider will pay you. If the difference is negative, you pay the price difference to the bidder.</a:t>
          </a:r>
          <a:endParaRPr lang="fi-FI"/>
        </a:p>
      </dgm:t>
    </dgm:pt>
    <dgm:pt modelId="{8BBE0C8F-CF5D-4CFF-B9CD-7D380377FEAC}" type="parTrans" cxnId="{2AB2BE72-8939-4BD8-8281-14715430519D}">
      <dgm:prSet/>
      <dgm:spPr/>
      <dgm:t>
        <a:bodyPr/>
        <a:lstStyle/>
        <a:p>
          <a:endParaRPr lang="fi-FI"/>
        </a:p>
      </dgm:t>
    </dgm:pt>
    <dgm:pt modelId="{424067E5-5386-4E03-8904-3E16E5966F9D}" type="sibTrans" cxnId="{2AB2BE72-8939-4BD8-8281-14715430519D}">
      <dgm:prSet/>
      <dgm:spPr/>
      <dgm:t>
        <a:bodyPr/>
        <a:lstStyle/>
        <a:p>
          <a:endParaRPr lang="fi-FI"/>
        </a:p>
      </dgm:t>
    </dgm:pt>
    <dgm:pt modelId="{7677E609-B1AA-43D7-BD63-6F59A79AE3F6}" type="pres">
      <dgm:prSet presAssocID="{9C98B36F-28C9-4FFD-A645-685FD9EAD51C}" presName="outerComposite" presStyleCnt="0">
        <dgm:presLayoutVars>
          <dgm:chMax val="5"/>
          <dgm:dir/>
          <dgm:resizeHandles val="exact"/>
        </dgm:presLayoutVars>
      </dgm:prSet>
      <dgm:spPr/>
    </dgm:pt>
    <dgm:pt modelId="{BE6A0514-1CC0-41A6-AF6B-CB7E1B7D2E85}" type="pres">
      <dgm:prSet presAssocID="{9C98B36F-28C9-4FFD-A645-685FD9EAD51C}" presName="dummyMaxCanvas" presStyleCnt="0">
        <dgm:presLayoutVars/>
      </dgm:prSet>
      <dgm:spPr/>
    </dgm:pt>
    <dgm:pt modelId="{02267C24-E73E-43CC-BFD2-8522FEF33C11}" type="pres">
      <dgm:prSet presAssocID="{9C98B36F-28C9-4FFD-A645-685FD9EAD51C}" presName="FourNodes_1" presStyleLbl="node1" presStyleIdx="0" presStyleCnt="4">
        <dgm:presLayoutVars>
          <dgm:bulletEnabled val="1"/>
        </dgm:presLayoutVars>
      </dgm:prSet>
      <dgm:spPr/>
    </dgm:pt>
    <dgm:pt modelId="{4F979867-2431-4FBE-882E-829AC6C31858}" type="pres">
      <dgm:prSet presAssocID="{9C98B36F-28C9-4FFD-A645-685FD9EAD51C}" presName="FourNodes_2" presStyleLbl="node1" presStyleIdx="1" presStyleCnt="4">
        <dgm:presLayoutVars>
          <dgm:bulletEnabled val="1"/>
        </dgm:presLayoutVars>
      </dgm:prSet>
      <dgm:spPr/>
    </dgm:pt>
    <dgm:pt modelId="{E8D91197-59A3-48E7-917B-CA0EDB889527}" type="pres">
      <dgm:prSet presAssocID="{9C98B36F-28C9-4FFD-A645-685FD9EAD51C}" presName="FourNodes_3" presStyleLbl="node1" presStyleIdx="2" presStyleCnt="4">
        <dgm:presLayoutVars>
          <dgm:bulletEnabled val="1"/>
        </dgm:presLayoutVars>
      </dgm:prSet>
      <dgm:spPr/>
    </dgm:pt>
    <dgm:pt modelId="{1A9F7A27-E3B3-4430-92BD-B5E50DBD2973}" type="pres">
      <dgm:prSet presAssocID="{9C98B36F-28C9-4FFD-A645-685FD9EAD51C}" presName="FourNodes_4" presStyleLbl="node1" presStyleIdx="3" presStyleCnt="4">
        <dgm:presLayoutVars>
          <dgm:bulletEnabled val="1"/>
        </dgm:presLayoutVars>
      </dgm:prSet>
      <dgm:spPr/>
    </dgm:pt>
    <dgm:pt modelId="{D50CF386-DBED-4A7E-AA43-2D0E5D77343D}" type="pres">
      <dgm:prSet presAssocID="{9C98B36F-28C9-4FFD-A645-685FD9EAD51C}" presName="FourConn_1-2" presStyleLbl="fgAccFollowNode1" presStyleIdx="0" presStyleCnt="3">
        <dgm:presLayoutVars>
          <dgm:bulletEnabled val="1"/>
        </dgm:presLayoutVars>
      </dgm:prSet>
      <dgm:spPr/>
    </dgm:pt>
    <dgm:pt modelId="{6E0A3140-915B-4DBA-920E-388938BEF689}" type="pres">
      <dgm:prSet presAssocID="{9C98B36F-28C9-4FFD-A645-685FD9EAD51C}" presName="FourConn_2-3" presStyleLbl="fgAccFollowNode1" presStyleIdx="1" presStyleCnt="3">
        <dgm:presLayoutVars>
          <dgm:bulletEnabled val="1"/>
        </dgm:presLayoutVars>
      </dgm:prSet>
      <dgm:spPr/>
    </dgm:pt>
    <dgm:pt modelId="{D2A046A8-5617-4720-8559-3AF7F09BAC88}" type="pres">
      <dgm:prSet presAssocID="{9C98B36F-28C9-4FFD-A645-685FD9EAD51C}" presName="FourConn_3-4" presStyleLbl="fgAccFollowNode1" presStyleIdx="2" presStyleCnt="3">
        <dgm:presLayoutVars>
          <dgm:bulletEnabled val="1"/>
        </dgm:presLayoutVars>
      </dgm:prSet>
      <dgm:spPr/>
    </dgm:pt>
    <dgm:pt modelId="{D9CC048E-AD33-4A53-B2A9-D79E8A9057AD}" type="pres">
      <dgm:prSet presAssocID="{9C98B36F-28C9-4FFD-A645-685FD9EAD51C}" presName="FourNodes_1_text" presStyleLbl="node1" presStyleIdx="3" presStyleCnt="4">
        <dgm:presLayoutVars>
          <dgm:bulletEnabled val="1"/>
        </dgm:presLayoutVars>
      </dgm:prSet>
      <dgm:spPr/>
    </dgm:pt>
    <dgm:pt modelId="{CE5C7F53-2601-4CD6-A182-CE8178983AB1}" type="pres">
      <dgm:prSet presAssocID="{9C98B36F-28C9-4FFD-A645-685FD9EAD51C}" presName="FourNodes_2_text" presStyleLbl="node1" presStyleIdx="3" presStyleCnt="4">
        <dgm:presLayoutVars>
          <dgm:bulletEnabled val="1"/>
        </dgm:presLayoutVars>
      </dgm:prSet>
      <dgm:spPr/>
    </dgm:pt>
    <dgm:pt modelId="{090BF213-4779-4881-B9A1-7BB1259EAE2E}" type="pres">
      <dgm:prSet presAssocID="{9C98B36F-28C9-4FFD-A645-685FD9EAD51C}" presName="FourNodes_3_text" presStyleLbl="node1" presStyleIdx="3" presStyleCnt="4">
        <dgm:presLayoutVars>
          <dgm:bulletEnabled val="1"/>
        </dgm:presLayoutVars>
      </dgm:prSet>
      <dgm:spPr/>
    </dgm:pt>
    <dgm:pt modelId="{27CC2606-CD49-4C51-B4F0-40F6F0CF2B5C}" type="pres">
      <dgm:prSet presAssocID="{9C98B36F-28C9-4FFD-A645-685FD9EAD51C}" presName="FourNodes_4_text" presStyleLbl="node1" presStyleIdx="3" presStyleCnt="4">
        <dgm:presLayoutVars>
          <dgm:bulletEnabled val="1"/>
        </dgm:presLayoutVars>
      </dgm:prSet>
      <dgm:spPr/>
    </dgm:pt>
  </dgm:ptLst>
  <dgm:cxnLst>
    <dgm:cxn modelId="{67C41109-CCAA-4129-B667-B0BAB5EA53D6}" type="presOf" srcId="{AC9940D5-1105-4D7D-8577-9794114A0D06}" destId="{D9CC048E-AD33-4A53-B2A9-D79E8A9057AD}" srcOrd="1" destOrd="0" presId="urn:microsoft.com/office/officeart/2005/8/layout/vProcess5"/>
    <dgm:cxn modelId="{E2FE9113-F376-4FA6-9A5F-9CEA77BA5BF7}" type="presOf" srcId="{AFDD9BE9-3E0A-4BFA-97C0-410153D83879}" destId="{090BF213-4779-4881-B9A1-7BB1259EAE2E}" srcOrd="1" destOrd="0" presId="urn:microsoft.com/office/officeart/2005/8/layout/vProcess5"/>
    <dgm:cxn modelId="{9294C23D-5ED2-4717-90C3-C4C914F3FB56}" type="presOf" srcId="{49983916-4158-49EC-B151-90BD141BF991}" destId="{D2A046A8-5617-4720-8559-3AF7F09BAC88}" srcOrd="0" destOrd="0" presId="urn:microsoft.com/office/officeart/2005/8/layout/vProcess5"/>
    <dgm:cxn modelId="{BE38F45B-A83F-4AC0-8975-C1FABC4D805A}" type="presOf" srcId="{8A483E99-1D45-4818-A880-FFF026BBCC04}" destId="{1A9F7A27-E3B3-4430-92BD-B5E50DBD2973}" srcOrd="0" destOrd="0" presId="urn:microsoft.com/office/officeart/2005/8/layout/vProcess5"/>
    <dgm:cxn modelId="{CDFFCF67-FD84-4B39-A8B0-BF04DF614143}" type="presOf" srcId="{58C8101C-B183-4856-BA71-921063201815}" destId="{4F979867-2431-4FBE-882E-829AC6C31858}" srcOrd="0" destOrd="0" presId="urn:microsoft.com/office/officeart/2005/8/layout/vProcess5"/>
    <dgm:cxn modelId="{2AB2BE72-8939-4BD8-8281-14715430519D}" srcId="{9C98B36F-28C9-4FFD-A645-685FD9EAD51C}" destId="{8A483E99-1D45-4818-A880-FFF026BBCC04}" srcOrd="3" destOrd="0" parTransId="{8BBE0C8F-CF5D-4CFF-B9CD-7D380377FEAC}" sibTransId="{424067E5-5386-4E03-8904-3E16E5966F9D}"/>
    <dgm:cxn modelId="{04B14553-E6A7-4E61-A672-A6A72185230D}" srcId="{9C98B36F-28C9-4FFD-A645-685FD9EAD51C}" destId="{AC9940D5-1105-4D7D-8577-9794114A0D06}" srcOrd="0" destOrd="0" parTransId="{1BD67BD4-055A-492E-BEA1-19BCCC273046}" sibTransId="{CC4CBD54-ED0D-4E21-BE74-51188CC0E30E}"/>
    <dgm:cxn modelId="{A4F45055-1027-4C3F-8DE4-C4213D79B1D2}" type="presOf" srcId="{9C98B36F-28C9-4FFD-A645-685FD9EAD51C}" destId="{7677E609-B1AA-43D7-BD63-6F59A79AE3F6}" srcOrd="0" destOrd="0" presId="urn:microsoft.com/office/officeart/2005/8/layout/vProcess5"/>
    <dgm:cxn modelId="{0F7D3892-E52C-41CA-B565-82CF37C2B31A}" type="presOf" srcId="{58C8101C-B183-4856-BA71-921063201815}" destId="{CE5C7F53-2601-4CD6-A182-CE8178983AB1}" srcOrd="1" destOrd="0" presId="urn:microsoft.com/office/officeart/2005/8/layout/vProcess5"/>
    <dgm:cxn modelId="{5A8BB0A8-A737-4137-AD34-318BF0B53B59}" srcId="{9C98B36F-28C9-4FFD-A645-685FD9EAD51C}" destId="{58C8101C-B183-4856-BA71-921063201815}" srcOrd="1" destOrd="0" parTransId="{728E7A3D-EE5D-4D27-BE9F-369AA8566A30}" sibTransId="{F57FCDCC-DED7-41FD-A532-7E758E217C1B}"/>
    <dgm:cxn modelId="{B8AE3EAC-9DA3-4596-AE35-91CEA7874B3E}" type="presOf" srcId="{8A483E99-1D45-4818-A880-FFF026BBCC04}" destId="{27CC2606-CD49-4C51-B4F0-40F6F0CF2B5C}" srcOrd="1" destOrd="0" presId="urn:microsoft.com/office/officeart/2005/8/layout/vProcess5"/>
    <dgm:cxn modelId="{33947CAD-0F7A-4CE3-9BA6-A09134DA8412}" type="presOf" srcId="{AFDD9BE9-3E0A-4BFA-97C0-410153D83879}" destId="{E8D91197-59A3-48E7-917B-CA0EDB889527}" srcOrd="0" destOrd="0" presId="urn:microsoft.com/office/officeart/2005/8/layout/vProcess5"/>
    <dgm:cxn modelId="{8DDAF0D9-8FA1-4DAC-89F6-AB816618D929}" srcId="{9C98B36F-28C9-4FFD-A645-685FD9EAD51C}" destId="{AFDD9BE9-3E0A-4BFA-97C0-410153D83879}" srcOrd="2" destOrd="0" parTransId="{2B00FBC0-0A4D-4FE3-87D0-532757473163}" sibTransId="{49983916-4158-49EC-B151-90BD141BF991}"/>
    <dgm:cxn modelId="{65F9EEDF-B289-49A7-994E-26463ACFC091}" type="presOf" srcId="{CC4CBD54-ED0D-4E21-BE74-51188CC0E30E}" destId="{D50CF386-DBED-4A7E-AA43-2D0E5D77343D}" srcOrd="0" destOrd="0" presId="urn:microsoft.com/office/officeart/2005/8/layout/vProcess5"/>
    <dgm:cxn modelId="{8FD13FEE-FFC4-4397-B599-CF50E8D7B710}" type="presOf" srcId="{AC9940D5-1105-4D7D-8577-9794114A0D06}" destId="{02267C24-E73E-43CC-BFD2-8522FEF33C11}" srcOrd="0" destOrd="0" presId="urn:microsoft.com/office/officeart/2005/8/layout/vProcess5"/>
    <dgm:cxn modelId="{ED117BEE-D139-4861-ACED-990D8A913C96}" type="presOf" srcId="{F57FCDCC-DED7-41FD-A532-7E758E217C1B}" destId="{6E0A3140-915B-4DBA-920E-388938BEF689}" srcOrd="0" destOrd="0" presId="urn:microsoft.com/office/officeart/2005/8/layout/vProcess5"/>
    <dgm:cxn modelId="{661D7D10-A0F0-4288-B977-F32E9DF3BA5D}" type="presParOf" srcId="{7677E609-B1AA-43D7-BD63-6F59A79AE3F6}" destId="{BE6A0514-1CC0-41A6-AF6B-CB7E1B7D2E85}" srcOrd="0" destOrd="0" presId="urn:microsoft.com/office/officeart/2005/8/layout/vProcess5"/>
    <dgm:cxn modelId="{A2543413-5AAD-4508-BE42-DF3DEA1C70F6}" type="presParOf" srcId="{7677E609-B1AA-43D7-BD63-6F59A79AE3F6}" destId="{02267C24-E73E-43CC-BFD2-8522FEF33C11}" srcOrd="1" destOrd="0" presId="urn:microsoft.com/office/officeart/2005/8/layout/vProcess5"/>
    <dgm:cxn modelId="{FBA8CE49-377C-4A54-BA8E-183AD7541D7B}" type="presParOf" srcId="{7677E609-B1AA-43D7-BD63-6F59A79AE3F6}" destId="{4F979867-2431-4FBE-882E-829AC6C31858}" srcOrd="2" destOrd="0" presId="urn:microsoft.com/office/officeart/2005/8/layout/vProcess5"/>
    <dgm:cxn modelId="{B013FFC5-5776-4F05-A316-F7BC243921C3}" type="presParOf" srcId="{7677E609-B1AA-43D7-BD63-6F59A79AE3F6}" destId="{E8D91197-59A3-48E7-917B-CA0EDB889527}" srcOrd="3" destOrd="0" presId="urn:microsoft.com/office/officeart/2005/8/layout/vProcess5"/>
    <dgm:cxn modelId="{374CE110-7AB4-4159-A2BA-D42D28B8B909}" type="presParOf" srcId="{7677E609-B1AA-43D7-BD63-6F59A79AE3F6}" destId="{1A9F7A27-E3B3-4430-92BD-B5E50DBD2973}" srcOrd="4" destOrd="0" presId="urn:microsoft.com/office/officeart/2005/8/layout/vProcess5"/>
    <dgm:cxn modelId="{7C4CAA72-DDA9-4E94-9136-8FC45F530486}" type="presParOf" srcId="{7677E609-B1AA-43D7-BD63-6F59A79AE3F6}" destId="{D50CF386-DBED-4A7E-AA43-2D0E5D77343D}" srcOrd="5" destOrd="0" presId="urn:microsoft.com/office/officeart/2005/8/layout/vProcess5"/>
    <dgm:cxn modelId="{2E7B4DE9-F19A-4A1E-B1BA-F53084D93822}" type="presParOf" srcId="{7677E609-B1AA-43D7-BD63-6F59A79AE3F6}" destId="{6E0A3140-915B-4DBA-920E-388938BEF689}" srcOrd="6" destOrd="0" presId="urn:microsoft.com/office/officeart/2005/8/layout/vProcess5"/>
    <dgm:cxn modelId="{CBB98491-B3F0-4809-94DF-01F62980FFFB}" type="presParOf" srcId="{7677E609-B1AA-43D7-BD63-6F59A79AE3F6}" destId="{D2A046A8-5617-4720-8559-3AF7F09BAC88}" srcOrd="7" destOrd="0" presId="urn:microsoft.com/office/officeart/2005/8/layout/vProcess5"/>
    <dgm:cxn modelId="{EFF7B96D-A983-49FE-B170-0A2067668C40}" type="presParOf" srcId="{7677E609-B1AA-43D7-BD63-6F59A79AE3F6}" destId="{D9CC048E-AD33-4A53-B2A9-D79E8A9057AD}" srcOrd="8" destOrd="0" presId="urn:microsoft.com/office/officeart/2005/8/layout/vProcess5"/>
    <dgm:cxn modelId="{4AFE516A-F2B4-48AA-8AE3-BDB31854AF50}" type="presParOf" srcId="{7677E609-B1AA-43D7-BD63-6F59A79AE3F6}" destId="{CE5C7F53-2601-4CD6-A182-CE8178983AB1}" srcOrd="9" destOrd="0" presId="urn:microsoft.com/office/officeart/2005/8/layout/vProcess5"/>
    <dgm:cxn modelId="{9EC9193E-DB8C-45F0-977A-10E8E7926234}" type="presParOf" srcId="{7677E609-B1AA-43D7-BD63-6F59A79AE3F6}" destId="{090BF213-4779-4881-B9A1-7BB1259EAE2E}" srcOrd="10" destOrd="0" presId="urn:microsoft.com/office/officeart/2005/8/layout/vProcess5"/>
    <dgm:cxn modelId="{FF0AD372-17B0-4154-96D5-33A0D4DA2770}" type="presParOf" srcId="{7677E609-B1AA-43D7-BD63-6F59A79AE3F6}" destId="{27CC2606-CD49-4C51-B4F0-40F6F0CF2B5C}" srcOrd="11"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532D1A7A-4FD6-460E-B755-29C0B7A57EE6}" type="doc">
      <dgm:prSet loTypeId="urn:microsoft.com/office/officeart/2005/8/layout/vProcess5" loCatId="process" qsTypeId="urn:microsoft.com/office/officeart/2005/8/quickstyle/simple1" qsCatId="simple" csTypeId="urn:microsoft.com/office/officeart/2005/8/colors/accent1_1" csCatId="accent1"/>
      <dgm:spPr/>
      <dgm:t>
        <a:bodyPr/>
        <a:lstStyle/>
        <a:p>
          <a:endParaRPr lang="fi-FI"/>
        </a:p>
      </dgm:t>
    </dgm:pt>
    <dgm:pt modelId="{8F2F5CDC-B2C7-41B9-A5CC-55818F909FA9}">
      <dgm:prSet/>
      <dgm:spPr/>
      <dgm:t>
        <a:bodyPr/>
        <a:lstStyle/>
        <a:p>
          <a:r>
            <a:rPr lang="en-US" b="0" i="0" baseline="0"/>
            <a:t>In the U.S., every binary option settles at $100 or $0, $100 if the bet is correct, 0 if it is not.</a:t>
          </a:r>
          <a:endParaRPr lang="fi-FI"/>
        </a:p>
      </dgm:t>
    </dgm:pt>
    <dgm:pt modelId="{524B9B1B-16F1-45DA-8138-2F97A135F881}" type="parTrans" cxnId="{BB6B387D-3A6B-4449-BC48-DE7B94DD9281}">
      <dgm:prSet/>
      <dgm:spPr/>
      <dgm:t>
        <a:bodyPr/>
        <a:lstStyle/>
        <a:p>
          <a:endParaRPr lang="fi-FI"/>
        </a:p>
      </dgm:t>
    </dgm:pt>
    <dgm:pt modelId="{E754586B-E170-49D4-AA70-3F9617893CC0}" type="sibTrans" cxnId="{BB6B387D-3A6B-4449-BC48-DE7B94DD9281}">
      <dgm:prSet/>
      <dgm:spPr/>
      <dgm:t>
        <a:bodyPr/>
        <a:lstStyle/>
        <a:p>
          <a:endParaRPr lang="fi-FI"/>
        </a:p>
      </dgm:t>
    </dgm:pt>
    <dgm:pt modelId="{862A11F0-4645-4705-B0BC-AE07B210351D}">
      <dgm:prSet/>
      <dgm:spPr/>
      <dgm:t>
        <a:bodyPr/>
        <a:lstStyle/>
        <a:p>
          <a:r>
            <a:rPr lang="en-US"/>
            <a:t>A binary may be trading at $42.50 (bid) and $44.50 (offer) at 1 p.m. If you buy the binary option right then you will pay $44.50, if you decide to sell right then you'll sell at $42.50.</a:t>
          </a:r>
          <a:endParaRPr lang="fi-FI"/>
        </a:p>
      </dgm:t>
    </dgm:pt>
    <dgm:pt modelId="{2151C6AC-CF73-496B-9698-909BC78834C6}" type="parTrans" cxnId="{9755EC46-931B-41FC-AFFE-9625E8BAF7E5}">
      <dgm:prSet/>
      <dgm:spPr/>
      <dgm:t>
        <a:bodyPr/>
        <a:lstStyle/>
        <a:p>
          <a:endParaRPr lang="fi-FI"/>
        </a:p>
      </dgm:t>
    </dgm:pt>
    <dgm:pt modelId="{2F1FC624-64B3-4E7B-BC7F-C8B272F84FB9}" type="sibTrans" cxnId="{9755EC46-931B-41FC-AFFE-9625E8BAF7E5}">
      <dgm:prSet/>
      <dgm:spPr/>
      <dgm:t>
        <a:bodyPr/>
        <a:lstStyle/>
        <a:p>
          <a:endParaRPr lang="fi-FI"/>
        </a:p>
      </dgm:t>
    </dgm:pt>
    <dgm:pt modelId="{34FE7824-9697-43CC-8C84-B595E151DAB4}">
      <dgm:prSet/>
      <dgm:spPr/>
      <dgm:t>
        <a:bodyPr/>
        <a:lstStyle/>
        <a:p>
          <a:r>
            <a:rPr lang="en-US"/>
            <a:t>Let's assume you decide to buy at $44.50. If at 1:30 p.m. the price of gold is above $1,250, your option expires and it becomes worth $100. You make a profit of $100 – $44.50 = $55.50 (less fees). This is called being "in the money".</a:t>
          </a:r>
          <a:endParaRPr lang="fi-FI"/>
        </a:p>
      </dgm:t>
    </dgm:pt>
    <dgm:pt modelId="{EDB814AC-1E96-4337-AFE0-F24B56F05B4C}" type="parTrans" cxnId="{1CD49D88-67AB-4F46-AC2F-B67B745657E9}">
      <dgm:prSet/>
      <dgm:spPr/>
      <dgm:t>
        <a:bodyPr/>
        <a:lstStyle/>
        <a:p>
          <a:endParaRPr lang="fi-FI"/>
        </a:p>
      </dgm:t>
    </dgm:pt>
    <dgm:pt modelId="{686F4112-7C2B-456E-9A3D-45214899A52D}" type="sibTrans" cxnId="{1CD49D88-67AB-4F46-AC2F-B67B745657E9}">
      <dgm:prSet/>
      <dgm:spPr/>
      <dgm:t>
        <a:bodyPr/>
        <a:lstStyle/>
        <a:p>
          <a:endParaRPr lang="fi-FI"/>
        </a:p>
      </dgm:t>
    </dgm:pt>
    <dgm:pt modelId="{DA8C5A04-7F6B-4656-97CD-187FC4102C31}">
      <dgm:prSet/>
      <dgm:spPr/>
      <dgm:t>
        <a:bodyPr/>
        <a:lstStyle/>
        <a:p>
          <a:r>
            <a:rPr lang="en-US"/>
            <a:t>But if the price of gold is below $1,250 at 1:30 p.m., the option expires at $0. Therefore you lose the $44.50 invested. This is called being "out of the money".</a:t>
          </a:r>
          <a:endParaRPr lang="fi-FI"/>
        </a:p>
      </dgm:t>
    </dgm:pt>
    <dgm:pt modelId="{C74F1A12-69B7-474B-A15D-ADEA30D30DC1}" type="parTrans" cxnId="{92432FCC-C8F9-4098-B423-95295196A277}">
      <dgm:prSet/>
      <dgm:spPr/>
      <dgm:t>
        <a:bodyPr/>
        <a:lstStyle/>
        <a:p>
          <a:endParaRPr lang="fi-FI"/>
        </a:p>
      </dgm:t>
    </dgm:pt>
    <dgm:pt modelId="{D3C112E1-8D05-43F8-BFD4-DC13A60CA07E}" type="sibTrans" cxnId="{92432FCC-C8F9-4098-B423-95295196A277}">
      <dgm:prSet/>
      <dgm:spPr/>
      <dgm:t>
        <a:bodyPr/>
        <a:lstStyle/>
        <a:p>
          <a:endParaRPr lang="fi-FI"/>
        </a:p>
      </dgm:t>
    </dgm:pt>
    <dgm:pt modelId="{677CDA90-539D-498E-ABB2-A7461FBC0E43}">
      <dgm:prSet/>
      <dgm:spPr/>
      <dgm:t>
        <a:bodyPr/>
        <a:lstStyle/>
        <a:p>
          <a:r>
            <a:rPr lang="en-US"/>
            <a:t>The bid and offer fluctuate until the option expires. You can close your position at any time before expiry to lock in a profit or a reduce a loss (compared to letting it expire out of the money). </a:t>
          </a:r>
          <a:endParaRPr lang="fi-FI"/>
        </a:p>
      </dgm:t>
    </dgm:pt>
    <dgm:pt modelId="{67968E06-B433-427F-8F7E-D0C5199FC99A}" type="parTrans" cxnId="{50168781-53A3-45A4-B593-79CE804B29B9}">
      <dgm:prSet/>
      <dgm:spPr/>
      <dgm:t>
        <a:bodyPr/>
        <a:lstStyle/>
        <a:p>
          <a:endParaRPr lang="fi-FI"/>
        </a:p>
      </dgm:t>
    </dgm:pt>
    <dgm:pt modelId="{A0E1E684-42E9-4717-A659-F2DB5B8AD0C5}" type="sibTrans" cxnId="{50168781-53A3-45A4-B593-79CE804B29B9}">
      <dgm:prSet/>
      <dgm:spPr/>
      <dgm:t>
        <a:bodyPr/>
        <a:lstStyle/>
        <a:p>
          <a:endParaRPr lang="fi-FI"/>
        </a:p>
      </dgm:t>
    </dgm:pt>
    <dgm:pt modelId="{5DB5FB15-BFD2-42A4-AC0B-5D9540D63E30}" type="pres">
      <dgm:prSet presAssocID="{532D1A7A-4FD6-460E-B755-29C0B7A57EE6}" presName="outerComposite" presStyleCnt="0">
        <dgm:presLayoutVars>
          <dgm:chMax val="5"/>
          <dgm:dir/>
          <dgm:resizeHandles val="exact"/>
        </dgm:presLayoutVars>
      </dgm:prSet>
      <dgm:spPr/>
    </dgm:pt>
    <dgm:pt modelId="{ED1DE1F6-68B3-4252-AB0E-24D576597B01}" type="pres">
      <dgm:prSet presAssocID="{532D1A7A-4FD6-460E-B755-29C0B7A57EE6}" presName="dummyMaxCanvas" presStyleCnt="0">
        <dgm:presLayoutVars/>
      </dgm:prSet>
      <dgm:spPr/>
    </dgm:pt>
    <dgm:pt modelId="{A62E4348-33B2-44CA-9BCA-64F279D83210}" type="pres">
      <dgm:prSet presAssocID="{532D1A7A-4FD6-460E-B755-29C0B7A57EE6}" presName="FiveNodes_1" presStyleLbl="node1" presStyleIdx="0" presStyleCnt="5">
        <dgm:presLayoutVars>
          <dgm:bulletEnabled val="1"/>
        </dgm:presLayoutVars>
      </dgm:prSet>
      <dgm:spPr/>
    </dgm:pt>
    <dgm:pt modelId="{91898D1F-2239-4745-9997-A9BBC72050CC}" type="pres">
      <dgm:prSet presAssocID="{532D1A7A-4FD6-460E-B755-29C0B7A57EE6}" presName="FiveNodes_2" presStyleLbl="node1" presStyleIdx="1" presStyleCnt="5">
        <dgm:presLayoutVars>
          <dgm:bulletEnabled val="1"/>
        </dgm:presLayoutVars>
      </dgm:prSet>
      <dgm:spPr/>
    </dgm:pt>
    <dgm:pt modelId="{FC0FF07C-D83F-4120-9BAF-06AEE3FEBAF1}" type="pres">
      <dgm:prSet presAssocID="{532D1A7A-4FD6-460E-B755-29C0B7A57EE6}" presName="FiveNodes_3" presStyleLbl="node1" presStyleIdx="2" presStyleCnt="5">
        <dgm:presLayoutVars>
          <dgm:bulletEnabled val="1"/>
        </dgm:presLayoutVars>
      </dgm:prSet>
      <dgm:spPr/>
    </dgm:pt>
    <dgm:pt modelId="{6F4F8724-4D2A-41E8-BDD0-BDD1087BF709}" type="pres">
      <dgm:prSet presAssocID="{532D1A7A-4FD6-460E-B755-29C0B7A57EE6}" presName="FiveNodes_4" presStyleLbl="node1" presStyleIdx="3" presStyleCnt="5">
        <dgm:presLayoutVars>
          <dgm:bulletEnabled val="1"/>
        </dgm:presLayoutVars>
      </dgm:prSet>
      <dgm:spPr/>
    </dgm:pt>
    <dgm:pt modelId="{82C291B9-9DA5-482D-888E-FFDA36CBE505}" type="pres">
      <dgm:prSet presAssocID="{532D1A7A-4FD6-460E-B755-29C0B7A57EE6}" presName="FiveNodes_5" presStyleLbl="node1" presStyleIdx="4" presStyleCnt="5">
        <dgm:presLayoutVars>
          <dgm:bulletEnabled val="1"/>
        </dgm:presLayoutVars>
      </dgm:prSet>
      <dgm:spPr/>
    </dgm:pt>
    <dgm:pt modelId="{8B586CF4-14D6-44CD-A937-B61854EDA739}" type="pres">
      <dgm:prSet presAssocID="{532D1A7A-4FD6-460E-B755-29C0B7A57EE6}" presName="FiveConn_1-2" presStyleLbl="fgAccFollowNode1" presStyleIdx="0" presStyleCnt="4">
        <dgm:presLayoutVars>
          <dgm:bulletEnabled val="1"/>
        </dgm:presLayoutVars>
      </dgm:prSet>
      <dgm:spPr/>
    </dgm:pt>
    <dgm:pt modelId="{8B67E74B-25A0-424C-B313-3E4E0FAD46A8}" type="pres">
      <dgm:prSet presAssocID="{532D1A7A-4FD6-460E-B755-29C0B7A57EE6}" presName="FiveConn_2-3" presStyleLbl="fgAccFollowNode1" presStyleIdx="1" presStyleCnt="4">
        <dgm:presLayoutVars>
          <dgm:bulletEnabled val="1"/>
        </dgm:presLayoutVars>
      </dgm:prSet>
      <dgm:spPr/>
    </dgm:pt>
    <dgm:pt modelId="{5B8E08EF-A930-4B67-B80E-D4A2A9E2B774}" type="pres">
      <dgm:prSet presAssocID="{532D1A7A-4FD6-460E-B755-29C0B7A57EE6}" presName="FiveConn_3-4" presStyleLbl="fgAccFollowNode1" presStyleIdx="2" presStyleCnt="4">
        <dgm:presLayoutVars>
          <dgm:bulletEnabled val="1"/>
        </dgm:presLayoutVars>
      </dgm:prSet>
      <dgm:spPr/>
    </dgm:pt>
    <dgm:pt modelId="{E5BB8BD9-72CE-4F19-A57C-F0FD491F317C}" type="pres">
      <dgm:prSet presAssocID="{532D1A7A-4FD6-460E-B755-29C0B7A57EE6}" presName="FiveConn_4-5" presStyleLbl="fgAccFollowNode1" presStyleIdx="3" presStyleCnt="4">
        <dgm:presLayoutVars>
          <dgm:bulletEnabled val="1"/>
        </dgm:presLayoutVars>
      </dgm:prSet>
      <dgm:spPr/>
    </dgm:pt>
    <dgm:pt modelId="{CF5DA397-4062-4415-B0C0-1174F8F9E7DC}" type="pres">
      <dgm:prSet presAssocID="{532D1A7A-4FD6-460E-B755-29C0B7A57EE6}" presName="FiveNodes_1_text" presStyleLbl="node1" presStyleIdx="4" presStyleCnt="5">
        <dgm:presLayoutVars>
          <dgm:bulletEnabled val="1"/>
        </dgm:presLayoutVars>
      </dgm:prSet>
      <dgm:spPr/>
    </dgm:pt>
    <dgm:pt modelId="{CCF2F752-5831-4DF0-8AD8-F70A00705B81}" type="pres">
      <dgm:prSet presAssocID="{532D1A7A-4FD6-460E-B755-29C0B7A57EE6}" presName="FiveNodes_2_text" presStyleLbl="node1" presStyleIdx="4" presStyleCnt="5">
        <dgm:presLayoutVars>
          <dgm:bulletEnabled val="1"/>
        </dgm:presLayoutVars>
      </dgm:prSet>
      <dgm:spPr/>
    </dgm:pt>
    <dgm:pt modelId="{2D94EEFD-9BA2-4645-BA86-1D8D8A4B315E}" type="pres">
      <dgm:prSet presAssocID="{532D1A7A-4FD6-460E-B755-29C0B7A57EE6}" presName="FiveNodes_3_text" presStyleLbl="node1" presStyleIdx="4" presStyleCnt="5">
        <dgm:presLayoutVars>
          <dgm:bulletEnabled val="1"/>
        </dgm:presLayoutVars>
      </dgm:prSet>
      <dgm:spPr/>
    </dgm:pt>
    <dgm:pt modelId="{37A9025E-2134-432E-BEDF-AEAEE81717FD}" type="pres">
      <dgm:prSet presAssocID="{532D1A7A-4FD6-460E-B755-29C0B7A57EE6}" presName="FiveNodes_4_text" presStyleLbl="node1" presStyleIdx="4" presStyleCnt="5">
        <dgm:presLayoutVars>
          <dgm:bulletEnabled val="1"/>
        </dgm:presLayoutVars>
      </dgm:prSet>
      <dgm:spPr/>
    </dgm:pt>
    <dgm:pt modelId="{A562E37F-E331-45D5-9177-3F83E08457A8}" type="pres">
      <dgm:prSet presAssocID="{532D1A7A-4FD6-460E-B755-29C0B7A57EE6}" presName="FiveNodes_5_text" presStyleLbl="node1" presStyleIdx="4" presStyleCnt="5">
        <dgm:presLayoutVars>
          <dgm:bulletEnabled val="1"/>
        </dgm:presLayoutVars>
      </dgm:prSet>
      <dgm:spPr/>
    </dgm:pt>
  </dgm:ptLst>
  <dgm:cxnLst>
    <dgm:cxn modelId="{D0BDD10C-E959-49A8-A8BE-A7EAA3ABF776}" type="presOf" srcId="{D3C112E1-8D05-43F8-BFD4-DC13A60CA07E}" destId="{E5BB8BD9-72CE-4F19-A57C-F0FD491F317C}" srcOrd="0" destOrd="0" presId="urn:microsoft.com/office/officeart/2005/8/layout/vProcess5"/>
    <dgm:cxn modelId="{C5A87218-E20D-4D96-B6D4-B9DEE98ACE1B}" type="presOf" srcId="{DA8C5A04-7F6B-4656-97CD-187FC4102C31}" destId="{6F4F8724-4D2A-41E8-BDD0-BDD1087BF709}" srcOrd="0" destOrd="0" presId="urn:microsoft.com/office/officeart/2005/8/layout/vProcess5"/>
    <dgm:cxn modelId="{CC7F8F34-0069-4297-98DA-3963ABE3E087}" type="presOf" srcId="{34FE7824-9697-43CC-8C84-B595E151DAB4}" destId="{2D94EEFD-9BA2-4645-BA86-1D8D8A4B315E}" srcOrd="1" destOrd="0" presId="urn:microsoft.com/office/officeart/2005/8/layout/vProcess5"/>
    <dgm:cxn modelId="{D9FAB75F-35F4-4CA8-9750-3F733732FC23}" type="presOf" srcId="{532D1A7A-4FD6-460E-B755-29C0B7A57EE6}" destId="{5DB5FB15-BFD2-42A4-AC0B-5D9540D63E30}" srcOrd="0" destOrd="0" presId="urn:microsoft.com/office/officeart/2005/8/layout/vProcess5"/>
    <dgm:cxn modelId="{9755EC46-931B-41FC-AFFE-9625E8BAF7E5}" srcId="{532D1A7A-4FD6-460E-B755-29C0B7A57EE6}" destId="{862A11F0-4645-4705-B0BC-AE07B210351D}" srcOrd="1" destOrd="0" parTransId="{2151C6AC-CF73-496B-9698-909BC78834C6}" sibTransId="{2F1FC624-64B3-4E7B-BC7F-C8B272F84FB9}"/>
    <dgm:cxn modelId="{ECB6B047-DA83-43F2-99AC-4FE1F31A354D}" type="presOf" srcId="{686F4112-7C2B-456E-9A3D-45214899A52D}" destId="{5B8E08EF-A930-4B67-B80E-D4A2A9E2B774}" srcOrd="0" destOrd="0" presId="urn:microsoft.com/office/officeart/2005/8/layout/vProcess5"/>
    <dgm:cxn modelId="{50FADA72-60AD-4058-A58F-3811EA775D9E}" type="presOf" srcId="{8F2F5CDC-B2C7-41B9-A5CC-55818F909FA9}" destId="{A62E4348-33B2-44CA-9BCA-64F279D83210}" srcOrd="0" destOrd="0" presId="urn:microsoft.com/office/officeart/2005/8/layout/vProcess5"/>
    <dgm:cxn modelId="{3817DE52-24EA-43CF-A333-0489428279F9}" type="presOf" srcId="{34FE7824-9697-43CC-8C84-B595E151DAB4}" destId="{FC0FF07C-D83F-4120-9BAF-06AEE3FEBAF1}" srcOrd="0" destOrd="0" presId="urn:microsoft.com/office/officeart/2005/8/layout/vProcess5"/>
    <dgm:cxn modelId="{BB6B387D-3A6B-4449-BC48-DE7B94DD9281}" srcId="{532D1A7A-4FD6-460E-B755-29C0B7A57EE6}" destId="{8F2F5CDC-B2C7-41B9-A5CC-55818F909FA9}" srcOrd="0" destOrd="0" parTransId="{524B9B1B-16F1-45DA-8138-2F97A135F881}" sibTransId="{E754586B-E170-49D4-AA70-3F9617893CC0}"/>
    <dgm:cxn modelId="{50168781-53A3-45A4-B593-79CE804B29B9}" srcId="{532D1A7A-4FD6-460E-B755-29C0B7A57EE6}" destId="{677CDA90-539D-498E-ABB2-A7461FBC0E43}" srcOrd="4" destOrd="0" parTransId="{67968E06-B433-427F-8F7E-D0C5199FC99A}" sibTransId="{A0E1E684-42E9-4717-A659-F2DB5B8AD0C5}"/>
    <dgm:cxn modelId="{67EF0183-8530-456D-B97F-FAECAC9A8B52}" type="presOf" srcId="{862A11F0-4645-4705-B0BC-AE07B210351D}" destId="{91898D1F-2239-4745-9997-A9BBC72050CC}" srcOrd="0" destOrd="0" presId="urn:microsoft.com/office/officeart/2005/8/layout/vProcess5"/>
    <dgm:cxn modelId="{1CD49D88-67AB-4F46-AC2F-B67B745657E9}" srcId="{532D1A7A-4FD6-460E-B755-29C0B7A57EE6}" destId="{34FE7824-9697-43CC-8C84-B595E151DAB4}" srcOrd="2" destOrd="0" parTransId="{EDB814AC-1E96-4337-AFE0-F24B56F05B4C}" sibTransId="{686F4112-7C2B-456E-9A3D-45214899A52D}"/>
    <dgm:cxn modelId="{B981178D-60F1-4FC0-858C-E2A587257907}" type="presOf" srcId="{DA8C5A04-7F6B-4656-97CD-187FC4102C31}" destId="{37A9025E-2134-432E-BEDF-AEAEE81717FD}" srcOrd="1" destOrd="0" presId="urn:microsoft.com/office/officeart/2005/8/layout/vProcess5"/>
    <dgm:cxn modelId="{3653E59B-3E5B-40F2-A877-8A1F20C35151}" type="presOf" srcId="{E754586B-E170-49D4-AA70-3F9617893CC0}" destId="{8B586CF4-14D6-44CD-A937-B61854EDA739}" srcOrd="0" destOrd="0" presId="urn:microsoft.com/office/officeart/2005/8/layout/vProcess5"/>
    <dgm:cxn modelId="{FBA2DCA6-91D2-4668-B680-A1F47F03134E}" type="presOf" srcId="{8F2F5CDC-B2C7-41B9-A5CC-55818F909FA9}" destId="{CF5DA397-4062-4415-B0C0-1174F8F9E7DC}" srcOrd="1" destOrd="0" presId="urn:microsoft.com/office/officeart/2005/8/layout/vProcess5"/>
    <dgm:cxn modelId="{92432FCC-C8F9-4098-B423-95295196A277}" srcId="{532D1A7A-4FD6-460E-B755-29C0B7A57EE6}" destId="{DA8C5A04-7F6B-4656-97CD-187FC4102C31}" srcOrd="3" destOrd="0" parTransId="{C74F1A12-69B7-474B-A15D-ADEA30D30DC1}" sibTransId="{D3C112E1-8D05-43F8-BFD4-DC13A60CA07E}"/>
    <dgm:cxn modelId="{1E5B48D1-624D-4D56-90B8-49F125B3993F}" type="presOf" srcId="{862A11F0-4645-4705-B0BC-AE07B210351D}" destId="{CCF2F752-5831-4DF0-8AD8-F70A00705B81}" srcOrd="1" destOrd="0" presId="urn:microsoft.com/office/officeart/2005/8/layout/vProcess5"/>
    <dgm:cxn modelId="{66BDF7D3-2006-469A-B849-D5A86427D05B}" type="presOf" srcId="{677CDA90-539D-498E-ABB2-A7461FBC0E43}" destId="{82C291B9-9DA5-482D-888E-FFDA36CBE505}" srcOrd="0" destOrd="0" presId="urn:microsoft.com/office/officeart/2005/8/layout/vProcess5"/>
    <dgm:cxn modelId="{CA81CADC-C4E0-40EF-B071-3916AD229288}" type="presOf" srcId="{2F1FC624-64B3-4E7B-BC7F-C8B272F84FB9}" destId="{8B67E74B-25A0-424C-B313-3E4E0FAD46A8}" srcOrd="0" destOrd="0" presId="urn:microsoft.com/office/officeart/2005/8/layout/vProcess5"/>
    <dgm:cxn modelId="{47035FF1-313D-459A-A9F3-A544D397F036}" type="presOf" srcId="{677CDA90-539D-498E-ABB2-A7461FBC0E43}" destId="{A562E37F-E331-45D5-9177-3F83E08457A8}" srcOrd="1" destOrd="0" presId="urn:microsoft.com/office/officeart/2005/8/layout/vProcess5"/>
    <dgm:cxn modelId="{4F683935-49CB-40C5-9207-D9A4ACABB43F}" type="presParOf" srcId="{5DB5FB15-BFD2-42A4-AC0B-5D9540D63E30}" destId="{ED1DE1F6-68B3-4252-AB0E-24D576597B01}" srcOrd="0" destOrd="0" presId="urn:microsoft.com/office/officeart/2005/8/layout/vProcess5"/>
    <dgm:cxn modelId="{328690DF-42C6-4885-8450-158F8A170C1A}" type="presParOf" srcId="{5DB5FB15-BFD2-42A4-AC0B-5D9540D63E30}" destId="{A62E4348-33B2-44CA-9BCA-64F279D83210}" srcOrd="1" destOrd="0" presId="urn:microsoft.com/office/officeart/2005/8/layout/vProcess5"/>
    <dgm:cxn modelId="{1D390FDD-223F-4796-A858-A4C186101A42}" type="presParOf" srcId="{5DB5FB15-BFD2-42A4-AC0B-5D9540D63E30}" destId="{91898D1F-2239-4745-9997-A9BBC72050CC}" srcOrd="2" destOrd="0" presId="urn:microsoft.com/office/officeart/2005/8/layout/vProcess5"/>
    <dgm:cxn modelId="{ABE568E8-1EBA-4E7E-94DA-9703A5385925}" type="presParOf" srcId="{5DB5FB15-BFD2-42A4-AC0B-5D9540D63E30}" destId="{FC0FF07C-D83F-4120-9BAF-06AEE3FEBAF1}" srcOrd="3" destOrd="0" presId="urn:microsoft.com/office/officeart/2005/8/layout/vProcess5"/>
    <dgm:cxn modelId="{F3CB0520-B979-43CF-831F-2D3A516B7279}" type="presParOf" srcId="{5DB5FB15-BFD2-42A4-AC0B-5D9540D63E30}" destId="{6F4F8724-4D2A-41E8-BDD0-BDD1087BF709}" srcOrd="4" destOrd="0" presId="urn:microsoft.com/office/officeart/2005/8/layout/vProcess5"/>
    <dgm:cxn modelId="{1982C8D9-3CC3-4B37-AC85-98EB97AB47C5}" type="presParOf" srcId="{5DB5FB15-BFD2-42A4-AC0B-5D9540D63E30}" destId="{82C291B9-9DA5-482D-888E-FFDA36CBE505}" srcOrd="5" destOrd="0" presId="urn:microsoft.com/office/officeart/2005/8/layout/vProcess5"/>
    <dgm:cxn modelId="{1F727EF4-AF58-4F46-B076-43E3E76C7F72}" type="presParOf" srcId="{5DB5FB15-BFD2-42A4-AC0B-5D9540D63E30}" destId="{8B586CF4-14D6-44CD-A937-B61854EDA739}" srcOrd="6" destOrd="0" presId="urn:microsoft.com/office/officeart/2005/8/layout/vProcess5"/>
    <dgm:cxn modelId="{CB2DF2E1-0263-4682-8FFD-0AC0BB1168C1}" type="presParOf" srcId="{5DB5FB15-BFD2-42A4-AC0B-5D9540D63E30}" destId="{8B67E74B-25A0-424C-B313-3E4E0FAD46A8}" srcOrd="7" destOrd="0" presId="urn:microsoft.com/office/officeart/2005/8/layout/vProcess5"/>
    <dgm:cxn modelId="{F5478BB3-DA3C-4C3D-A990-800A45C4A760}" type="presParOf" srcId="{5DB5FB15-BFD2-42A4-AC0B-5D9540D63E30}" destId="{5B8E08EF-A930-4B67-B80E-D4A2A9E2B774}" srcOrd="8" destOrd="0" presId="urn:microsoft.com/office/officeart/2005/8/layout/vProcess5"/>
    <dgm:cxn modelId="{904A2CDF-9FC6-4FED-B96E-A3F9550AC0AD}" type="presParOf" srcId="{5DB5FB15-BFD2-42A4-AC0B-5D9540D63E30}" destId="{E5BB8BD9-72CE-4F19-A57C-F0FD491F317C}" srcOrd="9" destOrd="0" presId="urn:microsoft.com/office/officeart/2005/8/layout/vProcess5"/>
    <dgm:cxn modelId="{8CB0A505-D01B-4E8A-8E15-9183717D0BB2}" type="presParOf" srcId="{5DB5FB15-BFD2-42A4-AC0B-5D9540D63E30}" destId="{CF5DA397-4062-4415-B0C0-1174F8F9E7DC}" srcOrd="10" destOrd="0" presId="urn:microsoft.com/office/officeart/2005/8/layout/vProcess5"/>
    <dgm:cxn modelId="{FF25A2BB-93E7-4968-9CE7-D18D27C3D722}" type="presParOf" srcId="{5DB5FB15-BFD2-42A4-AC0B-5D9540D63E30}" destId="{CCF2F752-5831-4DF0-8AD8-F70A00705B81}" srcOrd="11" destOrd="0" presId="urn:microsoft.com/office/officeart/2005/8/layout/vProcess5"/>
    <dgm:cxn modelId="{8FB91C03-B085-43EE-8005-A4D9156274F3}" type="presParOf" srcId="{5DB5FB15-BFD2-42A4-AC0B-5D9540D63E30}" destId="{2D94EEFD-9BA2-4645-BA86-1D8D8A4B315E}" srcOrd="12" destOrd="0" presId="urn:microsoft.com/office/officeart/2005/8/layout/vProcess5"/>
    <dgm:cxn modelId="{E5870B50-082D-40FA-96C7-985FE5DF4244}" type="presParOf" srcId="{5DB5FB15-BFD2-42A4-AC0B-5D9540D63E30}" destId="{37A9025E-2134-432E-BEDF-AEAEE81717FD}" srcOrd="13" destOrd="0" presId="urn:microsoft.com/office/officeart/2005/8/layout/vProcess5"/>
    <dgm:cxn modelId="{87E327E3-7DA9-4475-9BCA-5E80ECFC69E0}" type="presParOf" srcId="{5DB5FB15-BFD2-42A4-AC0B-5D9540D63E30}" destId="{A562E37F-E331-45D5-9177-3F83E08457A8}"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B0CC6C4-EC4A-4065-93C5-605DC87880B5}"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EA855214-0BD4-4A0A-B867-8BE0B9335E6C}">
      <dgm:prSet/>
      <dgm:spPr/>
      <dgm:t>
        <a:bodyPr/>
        <a:lstStyle/>
        <a:p>
          <a:r>
            <a:rPr lang="en-US" b="1" dirty="0"/>
            <a:t>ESMA agrees to prohibit binary options and restrict CFDs to protect retail Investors: The European Securities and Markets Authority (ESMA) has agreed on measures on the provision of contracts for differences (CFDs) and binary options to retail investors in the European Union (EU). The agreed measures include:</a:t>
          </a:r>
          <a:endParaRPr lang="fi-FI" dirty="0"/>
        </a:p>
      </dgm:t>
    </dgm:pt>
    <dgm:pt modelId="{FC6BE264-7C19-4333-A6B9-9CADBB7E2A50}" type="parTrans" cxnId="{E436F857-0AEC-4B23-B109-F9945D8FB056}">
      <dgm:prSet/>
      <dgm:spPr/>
      <dgm:t>
        <a:bodyPr/>
        <a:lstStyle/>
        <a:p>
          <a:endParaRPr lang="fi-FI"/>
        </a:p>
      </dgm:t>
    </dgm:pt>
    <dgm:pt modelId="{10439C9A-381B-4693-95A0-455EB4D3C4A8}" type="sibTrans" cxnId="{E436F857-0AEC-4B23-B109-F9945D8FB056}">
      <dgm:prSet/>
      <dgm:spPr/>
      <dgm:t>
        <a:bodyPr/>
        <a:lstStyle/>
        <a:p>
          <a:endParaRPr lang="fi-FI"/>
        </a:p>
      </dgm:t>
    </dgm:pt>
    <dgm:pt modelId="{A1524459-6CB7-4DD0-8C57-A4F2AEA4CD9A}">
      <dgm:prSet/>
      <dgm:spPr/>
      <dgm:t>
        <a:bodyPr/>
        <a:lstStyle/>
        <a:p>
          <a:r>
            <a:rPr lang="en-US" b="0" i="1" baseline="0" dirty="0"/>
            <a:t>1. Binary Options - a prohibition on the marketing, distribution or sale of binary options to retail investors; and</a:t>
          </a:r>
          <a:endParaRPr lang="fi-FI" dirty="0"/>
        </a:p>
      </dgm:t>
    </dgm:pt>
    <dgm:pt modelId="{12FC3216-152F-4CC3-A036-E7DF8E6E98DF}" type="parTrans" cxnId="{B80F56BB-F0A2-4F86-B7AC-B0CFD2F4F56D}">
      <dgm:prSet/>
      <dgm:spPr/>
      <dgm:t>
        <a:bodyPr/>
        <a:lstStyle/>
        <a:p>
          <a:endParaRPr lang="fi-FI"/>
        </a:p>
      </dgm:t>
    </dgm:pt>
    <dgm:pt modelId="{42B55E34-FAD0-4F7F-8E71-E5A78C45445D}" type="sibTrans" cxnId="{B80F56BB-F0A2-4F86-B7AC-B0CFD2F4F56D}">
      <dgm:prSet/>
      <dgm:spPr/>
      <dgm:t>
        <a:bodyPr/>
        <a:lstStyle/>
        <a:p>
          <a:endParaRPr lang="fi-FI"/>
        </a:p>
      </dgm:t>
    </dgm:pt>
    <dgm:pt modelId="{CFCD4A72-7B45-4754-B9A8-1DB52317BAFB}">
      <dgm:prSet/>
      <dgm:spPr/>
      <dgm:t>
        <a:bodyPr/>
        <a:lstStyle/>
        <a:p>
          <a:r>
            <a:rPr lang="en-US" b="0" i="1" baseline="0" dirty="0"/>
            <a:t>2. Contracts for Differences - a </a:t>
          </a:r>
          <a:r>
            <a:rPr lang="en-US" b="0" i="1" baseline="0" dirty="0">
              <a:solidFill>
                <a:srgbClr val="FF0000"/>
              </a:solidFill>
            </a:rPr>
            <a:t>restriction on the marketing, distribution or sale of CFDs to retail investors</a:t>
          </a:r>
          <a:r>
            <a:rPr lang="en-US" b="0" i="1" baseline="0" dirty="0"/>
            <a:t>. This restriction consists of: </a:t>
          </a:r>
          <a:endParaRPr lang="fi-FI" dirty="0"/>
        </a:p>
      </dgm:t>
    </dgm:pt>
    <dgm:pt modelId="{51686FF4-349D-43C8-9424-61BED0C702C0}" type="parTrans" cxnId="{DE39E8A1-F51D-4A30-A4DF-3D49768414DA}">
      <dgm:prSet/>
      <dgm:spPr/>
      <dgm:t>
        <a:bodyPr/>
        <a:lstStyle/>
        <a:p>
          <a:endParaRPr lang="fi-FI"/>
        </a:p>
      </dgm:t>
    </dgm:pt>
    <dgm:pt modelId="{6F20DB33-5A74-4956-9849-263C5F427648}" type="sibTrans" cxnId="{DE39E8A1-F51D-4A30-A4DF-3D49768414DA}">
      <dgm:prSet/>
      <dgm:spPr/>
      <dgm:t>
        <a:bodyPr/>
        <a:lstStyle/>
        <a:p>
          <a:endParaRPr lang="fi-FI"/>
        </a:p>
      </dgm:t>
    </dgm:pt>
    <dgm:pt modelId="{22035524-AB9E-4780-8E8A-7B02592401BE}">
      <dgm:prSet/>
      <dgm:spPr/>
      <dgm:t>
        <a:bodyPr/>
        <a:lstStyle/>
        <a:p>
          <a:r>
            <a:rPr lang="en-US" i="1"/>
            <a:t>leverage limits on opening positions; </a:t>
          </a:r>
          <a:endParaRPr lang="fi-FI"/>
        </a:p>
      </dgm:t>
    </dgm:pt>
    <dgm:pt modelId="{9475624C-243D-465C-9FEE-8A2529B1B1B9}" type="parTrans" cxnId="{210DE598-9622-4DE9-969C-BAFA44E61C5E}">
      <dgm:prSet/>
      <dgm:spPr/>
      <dgm:t>
        <a:bodyPr/>
        <a:lstStyle/>
        <a:p>
          <a:endParaRPr lang="fi-FI"/>
        </a:p>
      </dgm:t>
    </dgm:pt>
    <dgm:pt modelId="{B79CE8C0-31D3-4829-B173-6C8D9D002F3E}" type="sibTrans" cxnId="{210DE598-9622-4DE9-969C-BAFA44E61C5E}">
      <dgm:prSet/>
      <dgm:spPr/>
      <dgm:t>
        <a:bodyPr/>
        <a:lstStyle/>
        <a:p>
          <a:endParaRPr lang="fi-FI"/>
        </a:p>
      </dgm:t>
    </dgm:pt>
    <dgm:pt modelId="{56CBB882-73ED-4899-94D1-0FE6133C6EEB}">
      <dgm:prSet/>
      <dgm:spPr/>
      <dgm:t>
        <a:bodyPr/>
        <a:lstStyle/>
        <a:p>
          <a:r>
            <a:rPr lang="en-US" i="1"/>
            <a:t>a margin close out rule on a per account basis; </a:t>
          </a:r>
          <a:endParaRPr lang="fi-FI"/>
        </a:p>
      </dgm:t>
    </dgm:pt>
    <dgm:pt modelId="{C499F771-9E09-4E5E-9412-DED5E71D683F}" type="parTrans" cxnId="{234C5E68-A1D0-4D92-8272-FE4C96659445}">
      <dgm:prSet/>
      <dgm:spPr/>
      <dgm:t>
        <a:bodyPr/>
        <a:lstStyle/>
        <a:p>
          <a:endParaRPr lang="fi-FI"/>
        </a:p>
      </dgm:t>
    </dgm:pt>
    <dgm:pt modelId="{5C7A84D2-BCB2-4584-9ABE-37A96F7B8287}" type="sibTrans" cxnId="{234C5E68-A1D0-4D92-8272-FE4C96659445}">
      <dgm:prSet/>
      <dgm:spPr/>
      <dgm:t>
        <a:bodyPr/>
        <a:lstStyle/>
        <a:p>
          <a:endParaRPr lang="fi-FI"/>
        </a:p>
      </dgm:t>
    </dgm:pt>
    <dgm:pt modelId="{2A814C07-35F2-4511-B5CD-DCDBF7789E67}">
      <dgm:prSet/>
      <dgm:spPr/>
      <dgm:t>
        <a:bodyPr/>
        <a:lstStyle/>
        <a:p>
          <a:r>
            <a:rPr lang="en-US" i="1"/>
            <a:t>a negative balance protection on a per account basis; </a:t>
          </a:r>
          <a:endParaRPr lang="fi-FI"/>
        </a:p>
      </dgm:t>
    </dgm:pt>
    <dgm:pt modelId="{53480967-BDF9-46D5-B235-46EFF6E46CCF}" type="parTrans" cxnId="{6F9E7892-861D-4640-9E53-A72D41B3C5AA}">
      <dgm:prSet/>
      <dgm:spPr/>
      <dgm:t>
        <a:bodyPr/>
        <a:lstStyle/>
        <a:p>
          <a:endParaRPr lang="fi-FI"/>
        </a:p>
      </dgm:t>
    </dgm:pt>
    <dgm:pt modelId="{EBEEF10D-7A88-49E3-87F1-B5D64E5074DF}" type="sibTrans" cxnId="{6F9E7892-861D-4640-9E53-A72D41B3C5AA}">
      <dgm:prSet/>
      <dgm:spPr/>
      <dgm:t>
        <a:bodyPr/>
        <a:lstStyle/>
        <a:p>
          <a:endParaRPr lang="fi-FI"/>
        </a:p>
      </dgm:t>
    </dgm:pt>
    <dgm:pt modelId="{82AE5FAD-12C0-4DDF-A35A-0B6321C85D03}">
      <dgm:prSet/>
      <dgm:spPr/>
      <dgm:t>
        <a:bodyPr/>
        <a:lstStyle/>
        <a:p>
          <a:r>
            <a:rPr lang="en-US" i="1"/>
            <a:t>preventing the use of incentives by a CFD provider; </a:t>
          </a:r>
          <a:endParaRPr lang="fi-FI"/>
        </a:p>
      </dgm:t>
    </dgm:pt>
    <dgm:pt modelId="{3B7344BC-47B5-4F50-A679-DC5ECEC841EC}" type="parTrans" cxnId="{73A5699E-755E-46AD-BB8E-1561F1987900}">
      <dgm:prSet/>
      <dgm:spPr/>
      <dgm:t>
        <a:bodyPr/>
        <a:lstStyle/>
        <a:p>
          <a:endParaRPr lang="fi-FI"/>
        </a:p>
      </dgm:t>
    </dgm:pt>
    <dgm:pt modelId="{5C11BA47-9C24-4DD6-91E0-4BC874A93433}" type="sibTrans" cxnId="{73A5699E-755E-46AD-BB8E-1561F1987900}">
      <dgm:prSet/>
      <dgm:spPr/>
      <dgm:t>
        <a:bodyPr/>
        <a:lstStyle/>
        <a:p>
          <a:endParaRPr lang="fi-FI"/>
        </a:p>
      </dgm:t>
    </dgm:pt>
    <dgm:pt modelId="{E9EFCB7F-618D-49E4-94F7-E28C67844272}">
      <dgm:prSet/>
      <dgm:spPr/>
      <dgm:t>
        <a:bodyPr/>
        <a:lstStyle/>
        <a:p>
          <a:r>
            <a:rPr lang="en-US" i="1"/>
            <a:t>and a firm specific risk warning delivered in a standardised way. </a:t>
          </a:r>
          <a:endParaRPr lang="fi-FI"/>
        </a:p>
      </dgm:t>
    </dgm:pt>
    <dgm:pt modelId="{62137389-1781-4BFE-9826-AF27E6C6D12A}" type="parTrans" cxnId="{2F67F5AA-F53D-4159-9FB3-94686DA127DD}">
      <dgm:prSet/>
      <dgm:spPr/>
      <dgm:t>
        <a:bodyPr/>
        <a:lstStyle/>
        <a:p>
          <a:endParaRPr lang="fi-FI"/>
        </a:p>
      </dgm:t>
    </dgm:pt>
    <dgm:pt modelId="{1E38371E-BC6C-4C29-87D9-069E4F7A1130}" type="sibTrans" cxnId="{2F67F5AA-F53D-4159-9FB3-94686DA127DD}">
      <dgm:prSet/>
      <dgm:spPr/>
      <dgm:t>
        <a:bodyPr/>
        <a:lstStyle/>
        <a:p>
          <a:endParaRPr lang="fi-FI"/>
        </a:p>
      </dgm:t>
    </dgm:pt>
    <dgm:pt modelId="{E46F9B20-D4BE-4876-9560-3EA9231302DC}" type="pres">
      <dgm:prSet presAssocID="{0B0CC6C4-EC4A-4065-93C5-605DC87880B5}" presName="vert0" presStyleCnt="0">
        <dgm:presLayoutVars>
          <dgm:dir/>
          <dgm:animOne val="branch"/>
          <dgm:animLvl val="lvl"/>
        </dgm:presLayoutVars>
      </dgm:prSet>
      <dgm:spPr/>
    </dgm:pt>
    <dgm:pt modelId="{49D3A6DA-0133-4176-AA87-EC4DCE41F7FB}" type="pres">
      <dgm:prSet presAssocID="{EA855214-0BD4-4A0A-B867-8BE0B9335E6C}" presName="thickLine" presStyleLbl="alignNode1" presStyleIdx="0" presStyleCnt="1"/>
      <dgm:spPr/>
    </dgm:pt>
    <dgm:pt modelId="{2F56BF36-616A-4AF0-BDAE-EF0521CED34F}" type="pres">
      <dgm:prSet presAssocID="{EA855214-0BD4-4A0A-B867-8BE0B9335E6C}" presName="horz1" presStyleCnt="0"/>
      <dgm:spPr/>
    </dgm:pt>
    <dgm:pt modelId="{4419DD6F-822F-468F-8FA5-5D88604A7A90}" type="pres">
      <dgm:prSet presAssocID="{EA855214-0BD4-4A0A-B867-8BE0B9335E6C}" presName="tx1" presStyleLbl="revTx" presStyleIdx="0" presStyleCnt="8"/>
      <dgm:spPr/>
    </dgm:pt>
    <dgm:pt modelId="{962EAE53-026B-4F7A-B157-B8CBD8C2FB46}" type="pres">
      <dgm:prSet presAssocID="{EA855214-0BD4-4A0A-B867-8BE0B9335E6C}" presName="vert1" presStyleCnt="0"/>
      <dgm:spPr/>
    </dgm:pt>
    <dgm:pt modelId="{95B764BA-1D18-4D51-870A-D7684D5C4262}" type="pres">
      <dgm:prSet presAssocID="{A1524459-6CB7-4DD0-8C57-A4F2AEA4CD9A}" presName="vertSpace2a" presStyleCnt="0"/>
      <dgm:spPr/>
    </dgm:pt>
    <dgm:pt modelId="{53D3F522-F90B-4A28-A5E4-1400C824E08A}" type="pres">
      <dgm:prSet presAssocID="{A1524459-6CB7-4DD0-8C57-A4F2AEA4CD9A}" presName="horz2" presStyleCnt="0"/>
      <dgm:spPr/>
    </dgm:pt>
    <dgm:pt modelId="{D71D103F-33B0-444B-BCC9-7F69DB873C98}" type="pres">
      <dgm:prSet presAssocID="{A1524459-6CB7-4DD0-8C57-A4F2AEA4CD9A}" presName="horzSpace2" presStyleCnt="0"/>
      <dgm:spPr/>
    </dgm:pt>
    <dgm:pt modelId="{22142522-E9A0-4E2F-928B-1EE3EDCA0020}" type="pres">
      <dgm:prSet presAssocID="{A1524459-6CB7-4DD0-8C57-A4F2AEA4CD9A}" presName="tx2" presStyleLbl="revTx" presStyleIdx="1" presStyleCnt="8"/>
      <dgm:spPr/>
    </dgm:pt>
    <dgm:pt modelId="{56D1AD5F-CD3B-4C7E-90E3-F0F6EAF38BD8}" type="pres">
      <dgm:prSet presAssocID="{A1524459-6CB7-4DD0-8C57-A4F2AEA4CD9A}" presName="vert2" presStyleCnt="0"/>
      <dgm:spPr/>
    </dgm:pt>
    <dgm:pt modelId="{9E76B75B-5C5B-4B5E-A9B8-A1D1DC62E148}" type="pres">
      <dgm:prSet presAssocID="{A1524459-6CB7-4DD0-8C57-A4F2AEA4CD9A}" presName="thinLine2b" presStyleLbl="callout" presStyleIdx="0" presStyleCnt="6"/>
      <dgm:spPr/>
    </dgm:pt>
    <dgm:pt modelId="{992FE122-F6D2-4025-8847-717B528144B6}" type="pres">
      <dgm:prSet presAssocID="{A1524459-6CB7-4DD0-8C57-A4F2AEA4CD9A}" presName="vertSpace2b" presStyleCnt="0"/>
      <dgm:spPr/>
    </dgm:pt>
    <dgm:pt modelId="{446FBC95-C545-444C-84D9-CFAF0B1E1179}" type="pres">
      <dgm:prSet presAssocID="{CFCD4A72-7B45-4754-B9A8-1DB52317BAFB}" presName="horz2" presStyleCnt="0"/>
      <dgm:spPr/>
    </dgm:pt>
    <dgm:pt modelId="{37FC6424-E962-4B7F-95E9-D91EF66824E1}" type="pres">
      <dgm:prSet presAssocID="{CFCD4A72-7B45-4754-B9A8-1DB52317BAFB}" presName="horzSpace2" presStyleCnt="0"/>
      <dgm:spPr/>
    </dgm:pt>
    <dgm:pt modelId="{B9276908-7D6B-443B-9893-FB0EAE0D1E63}" type="pres">
      <dgm:prSet presAssocID="{CFCD4A72-7B45-4754-B9A8-1DB52317BAFB}" presName="tx2" presStyleLbl="revTx" presStyleIdx="2" presStyleCnt="8"/>
      <dgm:spPr/>
    </dgm:pt>
    <dgm:pt modelId="{88F20A25-585F-4B73-84A1-A75928B33A73}" type="pres">
      <dgm:prSet presAssocID="{CFCD4A72-7B45-4754-B9A8-1DB52317BAFB}" presName="vert2" presStyleCnt="0"/>
      <dgm:spPr/>
    </dgm:pt>
    <dgm:pt modelId="{67EB6945-BFCB-48C6-8CA2-8283F3CF65D9}" type="pres">
      <dgm:prSet presAssocID="{22035524-AB9E-4780-8E8A-7B02592401BE}" presName="horz3" presStyleCnt="0"/>
      <dgm:spPr/>
    </dgm:pt>
    <dgm:pt modelId="{6C6FF781-84A5-485D-ADE9-22107A1C8461}" type="pres">
      <dgm:prSet presAssocID="{22035524-AB9E-4780-8E8A-7B02592401BE}" presName="horzSpace3" presStyleCnt="0"/>
      <dgm:spPr/>
    </dgm:pt>
    <dgm:pt modelId="{BB3ADE72-5D97-43E1-893D-A12A74EA4D94}" type="pres">
      <dgm:prSet presAssocID="{22035524-AB9E-4780-8E8A-7B02592401BE}" presName="tx3" presStyleLbl="revTx" presStyleIdx="3" presStyleCnt="8"/>
      <dgm:spPr/>
    </dgm:pt>
    <dgm:pt modelId="{2A27E6BD-3C13-4B85-8491-C3D483EBFC45}" type="pres">
      <dgm:prSet presAssocID="{22035524-AB9E-4780-8E8A-7B02592401BE}" presName="vert3" presStyleCnt="0"/>
      <dgm:spPr/>
    </dgm:pt>
    <dgm:pt modelId="{6E421FE8-871C-4F10-82FF-AA189FF92FC0}" type="pres">
      <dgm:prSet presAssocID="{B79CE8C0-31D3-4829-B173-6C8D9D002F3E}" presName="thinLine3" presStyleLbl="callout" presStyleIdx="1" presStyleCnt="6"/>
      <dgm:spPr/>
    </dgm:pt>
    <dgm:pt modelId="{AC9C9FE6-8808-457B-B645-25E04BB2A099}" type="pres">
      <dgm:prSet presAssocID="{56CBB882-73ED-4899-94D1-0FE6133C6EEB}" presName="horz3" presStyleCnt="0"/>
      <dgm:spPr/>
    </dgm:pt>
    <dgm:pt modelId="{6EE006DF-5810-48F6-8778-531BB50EBDA6}" type="pres">
      <dgm:prSet presAssocID="{56CBB882-73ED-4899-94D1-0FE6133C6EEB}" presName="horzSpace3" presStyleCnt="0"/>
      <dgm:spPr/>
    </dgm:pt>
    <dgm:pt modelId="{67329D97-733E-4FB3-88A4-40680C6AF0E9}" type="pres">
      <dgm:prSet presAssocID="{56CBB882-73ED-4899-94D1-0FE6133C6EEB}" presName="tx3" presStyleLbl="revTx" presStyleIdx="4" presStyleCnt="8"/>
      <dgm:spPr/>
    </dgm:pt>
    <dgm:pt modelId="{F09D6BC0-D745-46EB-9E9E-82A112BA2EB9}" type="pres">
      <dgm:prSet presAssocID="{56CBB882-73ED-4899-94D1-0FE6133C6EEB}" presName="vert3" presStyleCnt="0"/>
      <dgm:spPr/>
    </dgm:pt>
    <dgm:pt modelId="{CC12E185-1F26-414C-B6A4-54A65594EE51}" type="pres">
      <dgm:prSet presAssocID="{5C7A84D2-BCB2-4584-9ABE-37A96F7B8287}" presName="thinLine3" presStyleLbl="callout" presStyleIdx="2" presStyleCnt="6"/>
      <dgm:spPr/>
    </dgm:pt>
    <dgm:pt modelId="{9B2F7975-928D-425A-B986-FEF421565494}" type="pres">
      <dgm:prSet presAssocID="{2A814C07-35F2-4511-B5CD-DCDBF7789E67}" presName="horz3" presStyleCnt="0"/>
      <dgm:spPr/>
    </dgm:pt>
    <dgm:pt modelId="{5BC5D88B-6B7C-4DFC-839A-512BAF5D782E}" type="pres">
      <dgm:prSet presAssocID="{2A814C07-35F2-4511-B5CD-DCDBF7789E67}" presName="horzSpace3" presStyleCnt="0"/>
      <dgm:spPr/>
    </dgm:pt>
    <dgm:pt modelId="{301C1ED1-D04C-4167-83EF-F9512BA90269}" type="pres">
      <dgm:prSet presAssocID="{2A814C07-35F2-4511-B5CD-DCDBF7789E67}" presName="tx3" presStyleLbl="revTx" presStyleIdx="5" presStyleCnt="8"/>
      <dgm:spPr/>
    </dgm:pt>
    <dgm:pt modelId="{40CF267F-A94A-4A7E-AE3D-45E99875DCE3}" type="pres">
      <dgm:prSet presAssocID="{2A814C07-35F2-4511-B5CD-DCDBF7789E67}" presName="vert3" presStyleCnt="0"/>
      <dgm:spPr/>
    </dgm:pt>
    <dgm:pt modelId="{76E5D272-4F64-4B3C-9D74-46B60954315C}" type="pres">
      <dgm:prSet presAssocID="{EBEEF10D-7A88-49E3-87F1-B5D64E5074DF}" presName="thinLine3" presStyleLbl="callout" presStyleIdx="3" presStyleCnt="6"/>
      <dgm:spPr/>
    </dgm:pt>
    <dgm:pt modelId="{16437DE0-C50D-4851-B374-4DA113CDB327}" type="pres">
      <dgm:prSet presAssocID="{82AE5FAD-12C0-4DDF-A35A-0B6321C85D03}" presName="horz3" presStyleCnt="0"/>
      <dgm:spPr/>
    </dgm:pt>
    <dgm:pt modelId="{D2B76E65-2C08-48F3-B476-663EA60DFEFD}" type="pres">
      <dgm:prSet presAssocID="{82AE5FAD-12C0-4DDF-A35A-0B6321C85D03}" presName="horzSpace3" presStyleCnt="0"/>
      <dgm:spPr/>
    </dgm:pt>
    <dgm:pt modelId="{F52ABD81-5CE5-4153-9C62-AD78082F821E}" type="pres">
      <dgm:prSet presAssocID="{82AE5FAD-12C0-4DDF-A35A-0B6321C85D03}" presName="tx3" presStyleLbl="revTx" presStyleIdx="6" presStyleCnt="8"/>
      <dgm:spPr/>
    </dgm:pt>
    <dgm:pt modelId="{AB0A3DFC-49C1-4DFA-82F6-A05EBBCF78A7}" type="pres">
      <dgm:prSet presAssocID="{82AE5FAD-12C0-4DDF-A35A-0B6321C85D03}" presName="vert3" presStyleCnt="0"/>
      <dgm:spPr/>
    </dgm:pt>
    <dgm:pt modelId="{79EB5204-D33A-47AA-A2C9-B81F5FFD991C}" type="pres">
      <dgm:prSet presAssocID="{5C11BA47-9C24-4DD6-91E0-4BC874A93433}" presName="thinLine3" presStyleLbl="callout" presStyleIdx="4" presStyleCnt="6"/>
      <dgm:spPr/>
    </dgm:pt>
    <dgm:pt modelId="{532289D3-9450-4138-8145-D59527D1D8FF}" type="pres">
      <dgm:prSet presAssocID="{E9EFCB7F-618D-49E4-94F7-E28C67844272}" presName="horz3" presStyleCnt="0"/>
      <dgm:spPr/>
    </dgm:pt>
    <dgm:pt modelId="{5FB18F67-640B-44E8-9CBD-DBC3B112EC51}" type="pres">
      <dgm:prSet presAssocID="{E9EFCB7F-618D-49E4-94F7-E28C67844272}" presName="horzSpace3" presStyleCnt="0"/>
      <dgm:spPr/>
    </dgm:pt>
    <dgm:pt modelId="{F98E2146-63A6-4B4B-AE6D-BC51D6BB7466}" type="pres">
      <dgm:prSet presAssocID="{E9EFCB7F-618D-49E4-94F7-E28C67844272}" presName="tx3" presStyleLbl="revTx" presStyleIdx="7" presStyleCnt="8"/>
      <dgm:spPr/>
    </dgm:pt>
    <dgm:pt modelId="{5E8D1A3F-F577-407B-92B5-A8695EE40615}" type="pres">
      <dgm:prSet presAssocID="{E9EFCB7F-618D-49E4-94F7-E28C67844272}" presName="vert3" presStyleCnt="0"/>
      <dgm:spPr/>
    </dgm:pt>
    <dgm:pt modelId="{6BF375A9-B8A9-4192-A78C-E97E703BA429}" type="pres">
      <dgm:prSet presAssocID="{CFCD4A72-7B45-4754-B9A8-1DB52317BAFB}" presName="thinLine2b" presStyleLbl="callout" presStyleIdx="5" presStyleCnt="6"/>
      <dgm:spPr/>
    </dgm:pt>
    <dgm:pt modelId="{492FB9A8-D3CB-4F98-B182-B6794B0C7758}" type="pres">
      <dgm:prSet presAssocID="{CFCD4A72-7B45-4754-B9A8-1DB52317BAFB}" presName="vertSpace2b" presStyleCnt="0"/>
      <dgm:spPr/>
    </dgm:pt>
  </dgm:ptLst>
  <dgm:cxnLst>
    <dgm:cxn modelId="{B8B49A0A-2EC3-4FED-9FE1-76BB80C8BE81}" type="presOf" srcId="{22035524-AB9E-4780-8E8A-7B02592401BE}" destId="{BB3ADE72-5D97-43E1-893D-A12A74EA4D94}" srcOrd="0" destOrd="0" presId="urn:microsoft.com/office/officeart/2008/layout/LinedList"/>
    <dgm:cxn modelId="{23BDCE0A-3A17-4B57-BAF5-306A5D827835}" type="presOf" srcId="{56CBB882-73ED-4899-94D1-0FE6133C6EEB}" destId="{67329D97-733E-4FB3-88A4-40680C6AF0E9}" srcOrd="0" destOrd="0" presId="urn:microsoft.com/office/officeart/2008/layout/LinedList"/>
    <dgm:cxn modelId="{5A63381B-72AB-440F-95C4-8E1B76DB71EE}" type="presOf" srcId="{E9EFCB7F-618D-49E4-94F7-E28C67844272}" destId="{F98E2146-63A6-4B4B-AE6D-BC51D6BB7466}" srcOrd="0" destOrd="0" presId="urn:microsoft.com/office/officeart/2008/layout/LinedList"/>
    <dgm:cxn modelId="{A50B7036-CDD5-468F-849D-4A26B57150BB}" type="presOf" srcId="{0B0CC6C4-EC4A-4065-93C5-605DC87880B5}" destId="{E46F9B20-D4BE-4876-9560-3EA9231302DC}" srcOrd="0" destOrd="0" presId="urn:microsoft.com/office/officeart/2008/layout/LinedList"/>
    <dgm:cxn modelId="{E59FEF5F-24D2-4B92-BC94-9566F2C71315}" type="presOf" srcId="{CFCD4A72-7B45-4754-B9A8-1DB52317BAFB}" destId="{B9276908-7D6B-443B-9893-FB0EAE0D1E63}" srcOrd="0" destOrd="0" presId="urn:microsoft.com/office/officeart/2008/layout/LinedList"/>
    <dgm:cxn modelId="{234C5E68-A1D0-4D92-8272-FE4C96659445}" srcId="{CFCD4A72-7B45-4754-B9A8-1DB52317BAFB}" destId="{56CBB882-73ED-4899-94D1-0FE6133C6EEB}" srcOrd="1" destOrd="0" parTransId="{C499F771-9E09-4E5E-9412-DED5E71D683F}" sibTransId="{5C7A84D2-BCB2-4584-9ABE-37A96F7B8287}"/>
    <dgm:cxn modelId="{E436F857-0AEC-4B23-B109-F9945D8FB056}" srcId="{0B0CC6C4-EC4A-4065-93C5-605DC87880B5}" destId="{EA855214-0BD4-4A0A-B867-8BE0B9335E6C}" srcOrd="0" destOrd="0" parTransId="{FC6BE264-7C19-4333-A6B9-9CADBB7E2A50}" sibTransId="{10439C9A-381B-4693-95A0-455EB4D3C4A8}"/>
    <dgm:cxn modelId="{7B386B85-3103-4FA8-A032-835238739E9D}" type="presOf" srcId="{82AE5FAD-12C0-4DDF-A35A-0B6321C85D03}" destId="{F52ABD81-5CE5-4153-9C62-AD78082F821E}" srcOrd="0" destOrd="0" presId="urn:microsoft.com/office/officeart/2008/layout/LinedList"/>
    <dgm:cxn modelId="{6F9E7892-861D-4640-9E53-A72D41B3C5AA}" srcId="{CFCD4A72-7B45-4754-B9A8-1DB52317BAFB}" destId="{2A814C07-35F2-4511-B5CD-DCDBF7789E67}" srcOrd="2" destOrd="0" parTransId="{53480967-BDF9-46D5-B235-46EFF6E46CCF}" sibTransId="{EBEEF10D-7A88-49E3-87F1-B5D64E5074DF}"/>
    <dgm:cxn modelId="{210DE598-9622-4DE9-969C-BAFA44E61C5E}" srcId="{CFCD4A72-7B45-4754-B9A8-1DB52317BAFB}" destId="{22035524-AB9E-4780-8E8A-7B02592401BE}" srcOrd="0" destOrd="0" parTransId="{9475624C-243D-465C-9FEE-8A2529B1B1B9}" sibTransId="{B79CE8C0-31D3-4829-B173-6C8D9D002F3E}"/>
    <dgm:cxn modelId="{73A5699E-755E-46AD-BB8E-1561F1987900}" srcId="{CFCD4A72-7B45-4754-B9A8-1DB52317BAFB}" destId="{82AE5FAD-12C0-4DDF-A35A-0B6321C85D03}" srcOrd="3" destOrd="0" parTransId="{3B7344BC-47B5-4F50-A679-DC5ECEC841EC}" sibTransId="{5C11BA47-9C24-4DD6-91E0-4BC874A93433}"/>
    <dgm:cxn modelId="{DE39E8A1-F51D-4A30-A4DF-3D49768414DA}" srcId="{EA855214-0BD4-4A0A-B867-8BE0B9335E6C}" destId="{CFCD4A72-7B45-4754-B9A8-1DB52317BAFB}" srcOrd="1" destOrd="0" parTransId="{51686FF4-349D-43C8-9424-61BED0C702C0}" sibTransId="{6F20DB33-5A74-4956-9849-263C5F427648}"/>
    <dgm:cxn modelId="{2F67F5AA-F53D-4159-9FB3-94686DA127DD}" srcId="{CFCD4A72-7B45-4754-B9A8-1DB52317BAFB}" destId="{E9EFCB7F-618D-49E4-94F7-E28C67844272}" srcOrd="4" destOrd="0" parTransId="{62137389-1781-4BFE-9826-AF27E6C6D12A}" sibTransId="{1E38371E-BC6C-4C29-87D9-069E4F7A1130}"/>
    <dgm:cxn modelId="{344CB1B6-8CF7-4202-95AB-359ADAA30348}" type="presOf" srcId="{EA855214-0BD4-4A0A-B867-8BE0B9335E6C}" destId="{4419DD6F-822F-468F-8FA5-5D88604A7A90}" srcOrd="0" destOrd="0" presId="urn:microsoft.com/office/officeart/2008/layout/LinedList"/>
    <dgm:cxn modelId="{B80F56BB-F0A2-4F86-B7AC-B0CFD2F4F56D}" srcId="{EA855214-0BD4-4A0A-B867-8BE0B9335E6C}" destId="{A1524459-6CB7-4DD0-8C57-A4F2AEA4CD9A}" srcOrd="0" destOrd="0" parTransId="{12FC3216-152F-4CC3-A036-E7DF8E6E98DF}" sibTransId="{42B55E34-FAD0-4F7F-8E71-E5A78C45445D}"/>
    <dgm:cxn modelId="{17490BBD-DD1E-4874-9D1F-5F02BA19F7CB}" type="presOf" srcId="{2A814C07-35F2-4511-B5CD-DCDBF7789E67}" destId="{301C1ED1-D04C-4167-83EF-F9512BA90269}" srcOrd="0" destOrd="0" presId="urn:microsoft.com/office/officeart/2008/layout/LinedList"/>
    <dgm:cxn modelId="{72266BDD-5BB3-4100-9FEE-ED041E775004}" type="presOf" srcId="{A1524459-6CB7-4DD0-8C57-A4F2AEA4CD9A}" destId="{22142522-E9A0-4E2F-928B-1EE3EDCA0020}" srcOrd="0" destOrd="0" presId="urn:microsoft.com/office/officeart/2008/layout/LinedList"/>
    <dgm:cxn modelId="{0DDF7707-0414-47D6-9057-2A416E53C05B}" type="presParOf" srcId="{E46F9B20-D4BE-4876-9560-3EA9231302DC}" destId="{49D3A6DA-0133-4176-AA87-EC4DCE41F7FB}" srcOrd="0" destOrd="0" presId="urn:microsoft.com/office/officeart/2008/layout/LinedList"/>
    <dgm:cxn modelId="{1D8DF611-D625-4387-8597-FF7202F6DD06}" type="presParOf" srcId="{E46F9B20-D4BE-4876-9560-3EA9231302DC}" destId="{2F56BF36-616A-4AF0-BDAE-EF0521CED34F}" srcOrd="1" destOrd="0" presId="urn:microsoft.com/office/officeart/2008/layout/LinedList"/>
    <dgm:cxn modelId="{901BED32-DA85-4FDC-829B-6100C1065F54}" type="presParOf" srcId="{2F56BF36-616A-4AF0-BDAE-EF0521CED34F}" destId="{4419DD6F-822F-468F-8FA5-5D88604A7A90}" srcOrd="0" destOrd="0" presId="urn:microsoft.com/office/officeart/2008/layout/LinedList"/>
    <dgm:cxn modelId="{D0F9B481-E888-472E-B88F-E002B5CFD1AE}" type="presParOf" srcId="{2F56BF36-616A-4AF0-BDAE-EF0521CED34F}" destId="{962EAE53-026B-4F7A-B157-B8CBD8C2FB46}" srcOrd="1" destOrd="0" presId="urn:microsoft.com/office/officeart/2008/layout/LinedList"/>
    <dgm:cxn modelId="{9A1A0BE5-9A2F-4367-8F1E-B116AEE616EC}" type="presParOf" srcId="{962EAE53-026B-4F7A-B157-B8CBD8C2FB46}" destId="{95B764BA-1D18-4D51-870A-D7684D5C4262}" srcOrd="0" destOrd="0" presId="urn:microsoft.com/office/officeart/2008/layout/LinedList"/>
    <dgm:cxn modelId="{2C3FCD84-382C-47DF-BBF8-0F680F4185DD}" type="presParOf" srcId="{962EAE53-026B-4F7A-B157-B8CBD8C2FB46}" destId="{53D3F522-F90B-4A28-A5E4-1400C824E08A}" srcOrd="1" destOrd="0" presId="urn:microsoft.com/office/officeart/2008/layout/LinedList"/>
    <dgm:cxn modelId="{701B98D6-CDD6-4346-9402-5679B5AF487D}" type="presParOf" srcId="{53D3F522-F90B-4A28-A5E4-1400C824E08A}" destId="{D71D103F-33B0-444B-BCC9-7F69DB873C98}" srcOrd="0" destOrd="0" presId="urn:microsoft.com/office/officeart/2008/layout/LinedList"/>
    <dgm:cxn modelId="{116F08B4-BCF7-41EB-BE1B-2F0140D2C2CD}" type="presParOf" srcId="{53D3F522-F90B-4A28-A5E4-1400C824E08A}" destId="{22142522-E9A0-4E2F-928B-1EE3EDCA0020}" srcOrd="1" destOrd="0" presId="urn:microsoft.com/office/officeart/2008/layout/LinedList"/>
    <dgm:cxn modelId="{35A40BED-629A-4AAE-AABF-3A4D48F606F6}" type="presParOf" srcId="{53D3F522-F90B-4A28-A5E4-1400C824E08A}" destId="{56D1AD5F-CD3B-4C7E-90E3-F0F6EAF38BD8}" srcOrd="2" destOrd="0" presId="urn:microsoft.com/office/officeart/2008/layout/LinedList"/>
    <dgm:cxn modelId="{0D4AB9AE-FF5E-4CD5-A746-F18D65D69D67}" type="presParOf" srcId="{962EAE53-026B-4F7A-B157-B8CBD8C2FB46}" destId="{9E76B75B-5C5B-4B5E-A9B8-A1D1DC62E148}" srcOrd="2" destOrd="0" presId="urn:microsoft.com/office/officeart/2008/layout/LinedList"/>
    <dgm:cxn modelId="{02AC96DB-B408-4D96-9438-2193C287B3E1}" type="presParOf" srcId="{962EAE53-026B-4F7A-B157-B8CBD8C2FB46}" destId="{992FE122-F6D2-4025-8847-717B528144B6}" srcOrd="3" destOrd="0" presId="urn:microsoft.com/office/officeart/2008/layout/LinedList"/>
    <dgm:cxn modelId="{4D3AE62D-C2FC-48BD-9B16-2FBAA68017E2}" type="presParOf" srcId="{962EAE53-026B-4F7A-B157-B8CBD8C2FB46}" destId="{446FBC95-C545-444C-84D9-CFAF0B1E1179}" srcOrd="4" destOrd="0" presId="urn:microsoft.com/office/officeart/2008/layout/LinedList"/>
    <dgm:cxn modelId="{811D9FC1-9776-4267-A490-77CE62589929}" type="presParOf" srcId="{446FBC95-C545-444C-84D9-CFAF0B1E1179}" destId="{37FC6424-E962-4B7F-95E9-D91EF66824E1}" srcOrd="0" destOrd="0" presId="urn:microsoft.com/office/officeart/2008/layout/LinedList"/>
    <dgm:cxn modelId="{69D92F71-1180-40A2-8B18-D3746896392B}" type="presParOf" srcId="{446FBC95-C545-444C-84D9-CFAF0B1E1179}" destId="{B9276908-7D6B-443B-9893-FB0EAE0D1E63}" srcOrd="1" destOrd="0" presId="urn:microsoft.com/office/officeart/2008/layout/LinedList"/>
    <dgm:cxn modelId="{FFBB78BA-FF76-4316-808A-65D6C17F618A}" type="presParOf" srcId="{446FBC95-C545-444C-84D9-CFAF0B1E1179}" destId="{88F20A25-585F-4B73-84A1-A75928B33A73}" srcOrd="2" destOrd="0" presId="urn:microsoft.com/office/officeart/2008/layout/LinedList"/>
    <dgm:cxn modelId="{0078C15B-0ADA-4673-81F3-49CF2912D4BD}" type="presParOf" srcId="{88F20A25-585F-4B73-84A1-A75928B33A73}" destId="{67EB6945-BFCB-48C6-8CA2-8283F3CF65D9}" srcOrd="0" destOrd="0" presId="urn:microsoft.com/office/officeart/2008/layout/LinedList"/>
    <dgm:cxn modelId="{28A22ED1-93CA-4F0B-9FF0-22D8E42C8B64}" type="presParOf" srcId="{67EB6945-BFCB-48C6-8CA2-8283F3CF65D9}" destId="{6C6FF781-84A5-485D-ADE9-22107A1C8461}" srcOrd="0" destOrd="0" presId="urn:microsoft.com/office/officeart/2008/layout/LinedList"/>
    <dgm:cxn modelId="{1E32ACF0-8946-4E99-8E5F-2A4EC7D24B64}" type="presParOf" srcId="{67EB6945-BFCB-48C6-8CA2-8283F3CF65D9}" destId="{BB3ADE72-5D97-43E1-893D-A12A74EA4D94}" srcOrd="1" destOrd="0" presId="urn:microsoft.com/office/officeart/2008/layout/LinedList"/>
    <dgm:cxn modelId="{FA905838-34B2-4DFA-AD2C-927B8D00C350}" type="presParOf" srcId="{67EB6945-BFCB-48C6-8CA2-8283F3CF65D9}" destId="{2A27E6BD-3C13-4B85-8491-C3D483EBFC45}" srcOrd="2" destOrd="0" presId="urn:microsoft.com/office/officeart/2008/layout/LinedList"/>
    <dgm:cxn modelId="{1974DB8E-5FCE-47B9-897E-61F070A667F8}" type="presParOf" srcId="{88F20A25-585F-4B73-84A1-A75928B33A73}" destId="{6E421FE8-871C-4F10-82FF-AA189FF92FC0}" srcOrd="1" destOrd="0" presId="urn:microsoft.com/office/officeart/2008/layout/LinedList"/>
    <dgm:cxn modelId="{21B1F91F-3F71-45EA-A6FB-CC561CA448A4}" type="presParOf" srcId="{88F20A25-585F-4B73-84A1-A75928B33A73}" destId="{AC9C9FE6-8808-457B-B645-25E04BB2A099}" srcOrd="2" destOrd="0" presId="urn:microsoft.com/office/officeart/2008/layout/LinedList"/>
    <dgm:cxn modelId="{62EC7509-DD20-4FF4-9524-91F9FF861882}" type="presParOf" srcId="{AC9C9FE6-8808-457B-B645-25E04BB2A099}" destId="{6EE006DF-5810-48F6-8778-531BB50EBDA6}" srcOrd="0" destOrd="0" presId="urn:microsoft.com/office/officeart/2008/layout/LinedList"/>
    <dgm:cxn modelId="{7DC2691F-A99C-428A-A25B-CE27AAD608F8}" type="presParOf" srcId="{AC9C9FE6-8808-457B-B645-25E04BB2A099}" destId="{67329D97-733E-4FB3-88A4-40680C6AF0E9}" srcOrd="1" destOrd="0" presId="urn:microsoft.com/office/officeart/2008/layout/LinedList"/>
    <dgm:cxn modelId="{8DF7C23D-9CD5-4B42-9374-16966FD35E1A}" type="presParOf" srcId="{AC9C9FE6-8808-457B-B645-25E04BB2A099}" destId="{F09D6BC0-D745-46EB-9E9E-82A112BA2EB9}" srcOrd="2" destOrd="0" presId="urn:microsoft.com/office/officeart/2008/layout/LinedList"/>
    <dgm:cxn modelId="{E1075780-6F48-4715-8987-42B555B93A75}" type="presParOf" srcId="{88F20A25-585F-4B73-84A1-A75928B33A73}" destId="{CC12E185-1F26-414C-B6A4-54A65594EE51}" srcOrd="3" destOrd="0" presId="urn:microsoft.com/office/officeart/2008/layout/LinedList"/>
    <dgm:cxn modelId="{7DAFC0D7-D743-4F75-86CA-C4FA41ABA73E}" type="presParOf" srcId="{88F20A25-585F-4B73-84A1-A75928B33A73}" destId="{9B2F7975-928D-425A-B986-FEF421565494}" srcOrd="4" destOrd="0" presId="urn:microsoft.com/office/officeart/2008/layout/LinedList"/>
    <dgm:cxn modelId="{71B6FF5A-F6A8-4263-9331-370944303E7B}" type="presParOf" srcId="{9B2F7975-928D-425A-B986-FEF421565494}" destId="{5BC5D88B-6B7C-4DFC-839A-512BAF5D782E}" srcOrd="0" destOrd="0" presId="urn:microsoft.com/office/officeart/2008/layout/LinedList"/>
    <dgm:cxn modelId="{0DC4FCB7-AB63-41D5-9849-64C00BF8DE58}" type="presParOf" srcId="{9B2F7975-928D-425A-B986-FEF421565494}" destId="{301C1ED1-D04C-4167-83EF-F9512BA90269}" srcOrd="1" destOrd="0" presId="urn:microsoft.com/office/officeart/2008/layout/LinedList"/>
    <dgm:cxn modelId="{B7E5C860-66B3-4E3F-8C82-ED93C8B45C25}" type="presParOf" srcId="{9B2F7975-928D-425A-B986-FEF421565494}" destId="{40CF267F-A94A-4A7E-AE3D-45E99875DCE3}" srcOrd="2" destOrd="0" presId="urn:microsoft.com/office/officeart/2008/layout/LinedList"/>
    <dgm:cxn modelId="{97CC94DE-55B6-4C6E-A6E5-A7C875CDE14B}" type="presParOf" srcId="{88F20A25-585F-4B73-84A1-A75928B33A73}" destId="{76E5D272-4F64-4B3C-9D74-46B60954315C}" srcOrd="5" destOrd="0" presId="urn:microsoft.com/office/officeart/2008/layout/LinedList"/>
    <dgm:cxn modelId="{93CB8EC0-BD99-4DD5-AC8A-5CC941C05A3E}" type="presParOf" srcId="{88F20A25-585F-4B73-84A1-A75928B33A73}" destId="{16437DE0-C50D-4851-B374-4DA113CDB327}" srcOrd="6" destOrd="0" presId="urn:microsoft.com/office/officeart/2008/layout/LinedList"/>
    <dgm:cxn modelId="{E5AA9CED-8405-46BC-9F81-BBD60435E77C}" type="presParOf" srcId="{16437DE0-C50D-4851-B374-4DA113CDB327}" destId="{D2B76E65-2C08-48F3-B476-663EA60DFEFD}" srcOrd="0" destOrd="0" presId="urn:microsoft.com/office/officeart/2008/layout/LinedList"/>
    <dgm:cxn modelId="{C65CCD85-5A9A-43AC-A047-2EEFAB4A59A1}" type="presParOf" srcId="{16437DE0-C50D-4851-B374-4DA113CDB327}" destId="{F52ABD81-5CE5-4153-9C62-AD78082F821E}" srcOrd="1" destOrd="0" presId="urn:microsoft.com/office/officeart/2008/layout/LinedList"/>
    <dgm:cxn modelId="{5269BAFE-0C12-4672-B552-3EC0E75D247B}" type="presParOf" srcId="{16437DE0-C50D-4851-B374-4DA113CDB327}" destId="{AB0A3DFC-49C1-4DFA-82F6-A05EBBCF78A7}" srcOrd="2" destOrd="0" presId="urn:microsoft.com/office/officeart/2008/layout/LinedList"/>
    <dgm:cxn modelId="{62B64062-A36A-482A-8E37-DDD887C5C5B9}" type="presParOf" srcId="{88F20A25-585F-4B73-84A1-A75928B33A73}" destId="{79EB5204-D33A-47AA-A2C9-B81F5FFD991C}" srcOrd="7" destOrd="0" presId="urn:microsoft.com/office/officeart/2008/layout/LinedList"/>
    <dgm:cxn modelId="{440E51B5-AA73-4623-B53F-CCF68E7C1053}" type="presParOf" srcId="{88F20A25-585F-4B73-84A1-A75928B33A73}" destId="{532289D3-9450-4138-8145-D59527D1D8FF}" srcOrd="8" destOrd="0" presId="urn:microsoft.com/office/officeart/2008/layout/LinedList"/>
    <dgm:cxn modelId="{98F98A09-2E5D-4FE9-BC9E-5E52DADF7A57}" type="presParOf" srcId="{532289D3-9450-4138-8145-D59527D1D8FF}" destId="{5FB18F67-640B-44E8-9CBD-DBC3B112EC51}" srcOrd="0" destOrd="0" presId="urn:microsoft.com/office/officeart/2008/layout/LinedList"/>
    <dgm:cxn modelId="{2C1AE94B-3A6B-4747-A931-9C514369183D}" type="presParOf" srcId="{532289D3-9450-4138-8145-D59527D1D8FF}" destId="{F98E2146-63A6-4B4B-AE6D-BC51D6BB7466}" srcOrd="1" destOrd="0" presId="urn:microsoft.com/office/officeart/2008/layout/LinedList"/>
    <dgm:cxn modelId="{0B9FBD2A-9CBC-4CA7-A9DD-CF00D8B0BB00}" type="presParOf" srcId="{532289D3-9450-4138-8145-D59527D1D8FF}" destId="{5E8D1A3F-F577-407B-92B5-A8695EE40615}" srcOrd="2" destOrd="0" presId="urn:microsoft.com/office/officeart/2008/layout/LinedList"/>
    <dgm:cxn modelId="{BDCA9D75-F736-4397-B9AF-0BDD604ABC81}" type="presParOf" srcId="{962EAE53-026B-4F7A-B157-B8CBD8C2FB46}" destId="{6BF375A9-B8A9-4192-A78C-E97E703BA429}" srcOrd="5" destOrd="0" presId="urn:microsoft.com/office/officeart/2008/layout/LinedList"/>
    <dgm:cxn modelId="{30414EC9-136E-4030-86C7-F4E2E676ED87}" type="presParOf" srcId="{962EAE53-026B-4F7A-B157-B8CBD8C2FB46}" destId="{492FB9A8-D3CB-4F98-B182-B6794B0C7758}"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64BA48D4-CBF0-438C-911A-2005C123ACD5}" type="doc">
      <dgm:prSet loTypeId="urn:microsoft.com/office/officeart/2005/8/layout/hierarchy4" loCatId="list" qsTypeId="urn:microsoft.com/office/officeart/2005/8/quickstyle/simple1" qsCatId="simple" csTypeId="urn:microsoft.com/office/officeart/2005/8/colors/accent0_1" csCatId="mainScheme" phldr="1"/>
      <dgm:spPr/>
      <dgm:t>
        <a:bodyPr/>
        <a:lstStyle/>
        <a:p>
          <a:endParaRPr lang="fi-FI"/>
        </a:p>
      </dgm:t>
    </dgm:pt>
    <dgm:pt modelId="{7ACF2264-C66E-4D2F-9B82-C4811C63A944}">
      <dgm:prSet custT="1"/>
      <dgm:spPr/>
      <dgm:t>
        <a:bodyPr/>
        <a:lstStyle/>
        <a:p>
          <a:r>
            <a:rPr lang="en-US" sz="1000" dirty="0"/>
            <a:t>The product intervention measures ESMA has agreed under Article 40 of the Markets in Financial Instruments Regulation include:</a:t>
          </a:r>
          <a:endParaRPr lang="fi-FI" sz="1000" dirty="0"/>
        </a:p>
      </dgm:t>
    </dgm:pt>
    <dgm:pt modelId="{2B67B04E-97F3-4FF2-813F-F0EDE199D8D9}" type="parTrans" cxnId="{F4467790-ABDE-44D3-A5CB-A142D13E2863}">
      <dgm:prSet/>
      <dgm:spPr/>
      <dgm:t>
        <a:bodyPr/>
        <a:lstStyle/>
        <a:p>
          <a:endParaRPr lang="fi-FI"/>
        </a:p>
      </dgm:t>
    </dgm:pt>
    <dgm:pt modelId="{78CC499C-63E7-4201-B360-23F00DE3E0BE}" type="sibTrans" cxnId="{F4467790-ABDE-44D3-A5CB-A142D13E2863}">
      <dgm:prSet/>
      <dgm:spPr/>
      <dgm:t>
        <a:bodyPr/>
        <a:lstStyle/>
        <a:p>
          <a:endParaRPr lang="fi-FI"/>
        </a:p>
      </dgm:t>
    </dgm:pt>
    <dgm:pt modelId="{8AF0BDD6-3373-4EA7-84FC-28B24180CE18}">
      <dgm:prSet custT="1"/>
      <dgm:spPr/>
      <dgm:t>
        <a:bodyPr/>
        <a:lstStyle/>
        <a:p>
          <a:r>
            <a:rPr lang="en-US" sz="1400" b="0" i="1" baseline="0" dirty="0"/>
            <a:t>1. Leverage limits on the opening of a position by a retail client from 30:1 to 2:1, which vary according to the volatility of the underlying:</a:t>
          </a:r>
          <a:endParaRPr lang="fi-FI" sz="1400" dirty="0"/>
        </a:p>
      </dgm:t>
    </dgm:pt>
    <dgm:pt modelId="{B1EBEE36-ADC9-4E24-944A-88F38DF829B5}" type="parTrans" cxnId="{CC5DB156-3EDF-4262-88EE-467AB0575A4E}">
      <dgm:prSet/>
      <dgm:spPr/>
      <dgm:t>
        <a:bodyPr/>
        <a:lstStyle/>
        <a:p>
          <a:endParaRPr lang="fi-FI"/>
        </a:p>
      </dgm:t>
    </dgm:pt>
    <dgm:pt modelId="{0A776808-16E1-46B6-8C3A-7873EE0703A7}" type="sibTrans" cxnId="{CC5DB156-3EDF-4262-88EE-467AB0575A4E}">
      <dgm:prSet/>
      <dgm:spPr/>
      <dgm:t>
        <a:bodyPr/>
        <a:lstStyle/>
        <a:p>
          <a:endParaRPr lang="fi-FI"/>
        </a:p>
      </dgm:t>
    </dgm:pt>
    <dgm:pt modelId="{C56C2C31-B730-4280-9FDB-EAB4799AEF4D}">
      <dgm:prSet custT="1"/>
      <dgm:spPr/>
      <dgm:t>
        <a:bodyPr/>
        <a:lstStyle/>
        <a:p>
          <a:r>
            <a:rPr lang="en-US" sz="1400" dirty="0"/>
            <a:t>30:1 for major currency pairs</a:t>
          </a:r>
          <a:r>
            <a:rPr lang="en-US" sz="700" dirty="0"/>
            <a:t>;</a:t>
          </a:r>
          <a:endParaRPr lang="fi-FI" sz="700" dirty="0"/>
        </a:p>
      </dgm:t>
    </dgm:pt>
    <dgm:pt modelId="{3B298C37-90B3-4309-AE01-78C3E7B045B0}" type="parTrans" cxnId="{FB9C3536-8585-42F1-820A-B4A584119E3E}">
      <dgm:prSet/>
      <dgm:spPr/>
      <dgm:t>
        <a:bodyPr/>
        <a:lstStyle/>
        <a:p>
          <a:endParaRPr lang="fi-FI"/>
        </a:p>
      </dgm:t>
    </dgm:pt>
    <dgm:pt modelId="{E629FFF7-E185-43B0-BA64-F3354AC98C2F}" type="sibTrans" cxnId="{FB9C3536-8585-42F1-820A-B4A584119E3E}">
      <dgm:prSet/>
      <dgm:spPr/>
      <dgm:t>
        <a:bodyPr/>
        <a:lstStyle/>
        <a:p>
          <a:endParaRPr lang="fi-FI"/>
        </a:p>
      </dgm:t>
    </dgm:pt>
    <dgm:pt modelId="{11189285-9FB3-43A8-AF9A-2B8FD278878A}">
      <dgm:prSet custT="1"/>
      <dgm:spPr/>
      <dgm:t>
        <a:bodyPr/>
        <a:lstStyle/>
        <a:p>
          <a:r>
            <a:rPr lang="en-US" sz="1400" dirty="0"/>
            <a:t>20:1 for non-major currency pairs, gold and major indices;</a:t>
          </a:r>
          <a:endParaRPr lang="fi-FI" sz="1400" dirty="0"/>
        </a:p>
      </dgm:t>
    </dgm:pt>
    <dgm:pt modelId="{BDA8AC3A-F765-4FB3-82AF-72A0EC5B274B}" type="parTrans" cxnId="{A186350F-F496-4834-BA04-8E443617EA90}">
      <dgm:prSet/>
      <dgm:spPr/>
      <dgm:t>
        <a:bodyPr/>
        <a:lstStyle/>
        <a:p>
          <a:endParaRPr lang="fi-FI"/>
        </a:p>
      </dgm:t>
    </dgm:pt>
    <dgm:pt modelId="{FDA797A5-A563-4BDF-AB67-6ED02CB15814}" type="sibTrans" cxnId="{A186350F-F496-4834-BA04-8E443617EA90}">
      <dgm:prSet/>
      <dgm:spPr/>
      <dgm:t>
        <a:bodyPr/>
        <a:lstStyle/>
        <a:p>
          <a:endParaRPr lang="fi-FI"/>
        </a:p>
      </dgm:t>
    </dgm:pt>
    <dgm:pt modelId="{8242DE82-72F4-454C-B220-8C8D3FCAB218}">
      <dgm:prSet custT="1"/>
      <dgm:spPr/>
      <dgm:t>
        <a:bodyPr/>
        <a:lstStyle/>
        <a:p>
          <a:r>
            <a:rPr lang="en-US" sz="1200" dirty="0"/>
            <a:t>10:1 for commo-</a:t>
          </a:r>
          <a:r>
            <a:rPr lang="en-US" sz="1200" dirty="0" err="1"/>
            <a:t>dities</a:t>
          </a:r>
          <a:r>
            <a:rPr lang="en-US" sz="1200" dirty="0"/>
            <a:t> other than gold and non-major equity indices;</a:t>
          </a:r>
          <a:endParaRPr lang="fi-FI" sz="1200" dirty="0"/>
        </a:p>
      </dgm:t>
    </dgm:pt>
    <dgm:pt modelId="{E14C92E3-1124-482D-8CD6-CD8599421F3A}" type="parTrans" cxnId="{59363F5E-0B88-4C99-8243-AB5BB2FF9988}">
      <dgm:prSet/>
      <dgm:spPr/>
      <dgm:t>
        <a:bodyPr/>
        <a:lstStyle/>
        <a:p>
          <a:endParaRPr lang="fi-FI"/>
        </a:p>
      </dgm:t>
    </dgm:pt>
    <dgm:pt modelId="{8D571098-FD09-420E-A14F-90097907D086}" type="sibTrans" cxnId="{59363F5E-0B88-4C99-8243-AB5BB2FF9988}">
      <dgm:prSet/>
      <dgm:spPr/>
      <dgm:t>
        <a:bodyPr/>
        <a:lstStyle/>
        <a:p>
          <a:endParaRPr lang="fi-FI"/>
        </a:p>
      </dgm:t>
    </dgm:pt>
    <dgm:pt modelId="{D8A1BB9C-277D-4863-8000-63C21D92CFA4}">
      <dgm:prSet custT="1"/>
      <dgm:spPr/>
      <dgm:t>
        <a:bodyPr/>
        <a:lstStyle/>
        <a:p>
          <a:r>
            <a:rPr lang="en-US" sz="1400" dirty="0"/>
            <a:t>5:1 for </a:t>
          </a:r>
          <a:r>
            <a:rPr lang="en-US" sz="1400" dirty="0" err="1"/>
            <a:t>indivi</a:t>
          </a:r>
          <a:r>
            <a:rPr lang="en-US" sz="1400" dirty="0"/>
            <a:t>-dual equities and other refer-</a:t>
          </a:r>
          <a:r>
            <a:rPr lang="en-US" sz="1400" dirty="0" err="1"/>
            <a:t>ence</a:t>
          </a:r>
          <a:r>
            <a:rPr lang="en-US" sz="1400" dirty="0"/>
            <a:t> values</a:t>
          </a:r>
          <a:r>
            <a:rPr lang="en-US" sz="700" dirty="0"/>
            <a:t>;</a:t>
          </a:r>
          <a:endParaRPr lang="fi-FI" sz="700" dirty="0"/>
        </a:p>
      </dgm:t>
    </dgm:pt>
    <dgm:pt modelId="{56F1A6CC-132E-4E1A-9364-EB01873D8392}" type="parTrans" cxnId="{5158B3B2-311A-41CD-8372-232E62FC7609}">
      <dgm:prSet/>
      <dgm:spPr/>
      <dgm:t>
        <a:bodyPr/>
        <a:lstStyle/>
        <a:p>
          <a:endParaRPr lang="fi-FI"/>
        </a:p>
      </dgm:t>
    </dgm:pt>
    <dgm:pt modelId="{4B025F7D-DBD7-4625-8E2A-3B9140CB0100}" type="sibTrans" cxnId="{5158B3B2-311A-41CD-8372-232E62FC7609}">
      <dgm:prSet/>
      <dgm:spPr/>
      <dgm:t>
        <a:bodyPr/>
        <a:lstStyle/>
        <a:p>
          <a:endParaRPr lang="fi-FI"/>
        </a:p>
      </dgm:t>
    </dgm:pt>
    <dgm:pt modelId="{B5EF1FDD-FF4A-4CEE-BAC4-8D385F291F8A}">
      <dgm:prSet custT="1"/>
      <dgm:spPr/>
      <dgm:t>
        <a:bodyPr/>
        <a:lstStyle/>
        <a:p>
          <a:r>
            <a:rPr lang="en-US" sz="1400" dirty="0"/>
            <a:t>2:1 for crypto-</a:t>
          </a:r>
          <a:r>
            <a:rPr lang="en-US" sz="1400" dirty="0" err="1"/>
            <a:t>curren</a:t>
          </a:r>
          <a:r>
            <a:rPr lang="en-US" sz="1400" dirty="0"/>
            <a:t>-</a:t>
          </a:r>
          <a:r>
            <a:rPr lang="en-US" sz="1400" dirty="0" err="1"/>
            <a:t>cies</a:t>
          </a:r>
          <a:r>
            <a:rPr lang="en-US" sz="1400" dirty="0"/>
            <a:t>; </a:t>
          </a:r>
          <a:endParaRPr lang="fi-FI" sz="1400" dirty="0"/>
        </a:p>
      </dgm:t>
    </dgm:pt>
    <dgm:pt modelId="{BEB10FBD-8BD1-4AAD-AB59-F3E3881D7B61}" type="parTrans" cxnId="{CB0D21F5-BA33-4F0D-9CC4-D4AC507DD866}">
      <dgm:prSet/>
      <dgm:spPr/>
      <dgm:t>
        <a:bodyPr/>
        <a:lstStyle/>
        <a:p>
          <a:endParaRPr lang="fi-FI"/>
        </a:p>
      </dgm:t>
    </dgm:pt>
    <dgm:pt modelId="{C7DD0F96-ADDA-4842-BDE0-95A2B5AC55D5}" type="sibTrans" cxnId="{CB0D21F5-BA33-4F0D-9CC4-D4AC507DD866}">
      <dgm:prSet/>
      <dgm:spPr/>
      <dgm:t>
        <a:bodyPr/>
        <a:lstStyle/>
        <a:p>
          <a:endParaRPr lang="fi-FI"/>
        </a:p>
      </dgm:t>
    </dgm:pt>
    <dgm:pt modelId="{4CAFFC02-8812-4CE3-8937-BAAE415631A0}">
      <dgm:prSet/>
      <dgm:spPr/>
      <dgm:t>
        <a:bodyPr/>
        <a:lstStyle/>
        <a:p>
          <a:r>
            <a:rPr lang="en-US" b="0" i="1" baseline="0"/>
            <a:t>2. A margin close out rule on a per account basis. This will standardise the percentage of margin (at 50% of minimum required margin) at which providers are required to close out one or more retail client’s open CFDs;</a:t>
          </a:r>
          <a:endParaRPr lang="fi-FI"/>
        </a:p>
      </dgm:t>
    </dgm:pt>
    <dgm:pt modelId="{A02DF9BC-03FC-4ABE-954F-0C1FBDC4C854}" type="parTrans" cxnId="{507D3646-B0B6-4B2B-992F-CDD742E075E1}">
      <dgm:prSet/>
      <dgm:spPr/>
      <dgm:t>
        <a:bodyPr/>
        <a:lstStyle/>
        <a:p>
          <a:endParaRPr lang="fi-FI"/>
        </a:p>
      </dgm:t>
    </dgm:pt>
    <dgm:pt modelId="{C708DED1-969D-473F-B4D6-D424A8CD7F66}" type="sibTrans" cxnId="{507D3646-B0B6-4B2B-992F-CDD742E075E1}">
      <dgm:prSet/>
      <dgm:spPr/>
      <dgm:t>
        <a:bodyPr/>
        <a:lstStyle/>
        <a:p>
          <a:endParaRPr lang="fi-FI"/>
        </a:p>
      </dgm:t>
    </dgm:pt>
    <dgm:pt modelId="{2AB50E7C-81E7-438F-881B-79AF483B0C18}">
      <dgm:prSet custT="1"/>
      <dgm:spPr/>
      <dgm:t>
        <a:bodyPr/>
        <a:lstStyle/>
        <a:p>
          <a:r>
            <a:rPr lang="en-US" sz="1050" b="0" i="1" baseline="0" dirty="0"/>
            <a:t>3. Negative balance protection on a per account basis. This will provide an overall guaranteed limit on retail client losses;</a:t>
          </a:r>
          <a:endParaRPr lang="fi-FI" sz="1050" dirty="0"/>
        </a:p>
      </dgm:t>
    </dgm:pt>
    <dgm:pt modelId="{4AC54928-62BC-44A8-B2E4-A5376CF16E2B}" type="parTrans" cxnId="{55C5B235-8DF3-4CDC-8993-CA84C940B467}">
      <dgm:prSet/>
      <dgm:spPr/>
      <dgm:t>
        <a:bodyPr/>
        <a:lstStyle/>
        <a:p>
          <a:endParaRPr lang="fi-FI"/>
        </a:p>
      </dgm:t>
    </dgm:pt>
    <dgm:pt modelId="{69243583-1A01-447A-8931-8838B659476D}" type="sibTrans" cxnId="{55C5B235-8DF3-4CDC-8993-CA84C940B467}">
      <dgm:prSet/>
      <dgm:spPr/>
      <dgm:t>
        <a:bodyPr/>
        <a:lstStyle/>
        <a:p>
          <a:endParaRPr lang="fi-FI"/>
        </a:p>
      </dgm:t>
    </dgm:pt>
    <dgm:pt modelId="{FF6B9C5B-6D30-48AE-A136-A41008A13777}">
      <dgm:prSet custT="1"/>
      <dgm:spPr/>
      <dgm:t>
        <a:bodyPr/>
        <a:lstStyle/>
        <a:p>
          <a:r>
            <a:rPr lang="en-US" sz="1400" b="0" i="1" baseline="0" dirty="0"/>
            <a:t>4. A restrict-ion on the incent-</a:t>
          </a:r>
          <a:r>
            <a:rPr lang="en-US" sz="1400" b="0" i="1" baseline="0" dirty="0" err="1"/>
            <a:t>ives</a:t>
          </a:r>
          <a:r>
            <a:rPr lang="en-US" sz="1400" b="0" i="1" baseline="0" dirty="0"/>
            <a:t> offered to trade CFDs; and</a:t>
          </a:r>
          <a:endParaRPr lang="fi-FI" sz="1400" dirty="0"/>
        </a:p>
      </dgm:t>
    </dgm:pt>
    <dgm:pt modelId="{213DE99F-5493-40E9-85AE-A90EDB55D91B}" type="parTrans" cxnId="{F9C2D1D2-5842-4306-9847-B0F3E2D7982C}">
      <dgm:prSet/>
      <dgm:spPr/>
      <dgm:t>
        <a:bodyPr/>
        <a:lstStyle/>
        <a:p>
          <a:endParaRPr lang="fi-FI"/>
        </a:p>
      </dgm:t>
    </dgm:pt>
    <dgm:pt modelId="{09388C3C-56FA-4E36-967E-38C83A4267B8}" type="sibTrans" cxnId="{F9C2D1D2-5842-4306-9847-B0F3E2D7982C}">
      <dgm:prSet/>
      <dgm:spPr/>
      <dgm:t>
        <a:bodyPr/>
        <a:lstStyle/>
        <a:p>
          <a:endParaRPr lang="fi-FI"/>
        </a:p>
      </dgm:t>
    </dgm:pt>
    <dgm:pt modelId="{701A6376-DEB5-4FC3-902D-48645661AED9}">
      <dgm:prSet custT="1"/>
      <dgm:spPr/>
      <dgm:t>
        <a:bodyPr/>
        <a:lstStyle/>
        <a:p>
          <a:r>
            <a:rPr lang="en-US" sz="1050" b="0" i="1" baseline="0" dirty="0"/>
            <a:t>5. A </a:t>
          </a:r>
          <a:r>
            <a:rPr lang="en-US" sz="1050" b="0" i="1" baseline="0" dirty="0" err="1"/>
            <a:t>standar-dised</a:t>
          </a:r>
          <a:r>
            <a:rPr lang="en-US" sz="1050" b="0" i="1" baseline="0" dirty="0"/>
            <a:t> risk warning, including the percentage of losses on a CFD provider’s retail investor accounts</a:t>
          </a:r>
          <a:endParaRPr lang="fi-FI" sz="1050" dirty="0"/>
        </a:p>
      </dgm:t>
    </dgm:pt>
    <dgm:pt modelId="{4AB631B1-2178-42F3-BCC6-736DD03DC1D7}" type="parTrans" cxnId="{75C72772-54E3-4567-90B0-F47A3FBAD7C5}">
      <dgm:prSet/>
      <dgm:spPr/>
      <dgm:t>
        <a:bodyPr/>
        <a:lstStyle/>
        <a:p>
          <a:endParaRPr lang="fi-FI"/>
        </a:p>
      </dgm:t>
    </dgm:pt>
    <dgm:pt modelId="{C4242708-6BEB-4867-BA2E-F9340F63D209}" type="sibTrans" cxnId="{75C72772-54E3-4567-90B0-F47A3FBAD7C5}">
      <dgm:prSet/>
      <dgm:spPr/>
      <dgm:t>
        <a:bodyPr/>
        <a:lstStyle/>
        <a:p>
          <a:endParaRPr lang="fi-FI"/>
        </a:p>
      </dgm:t>
    </dgm:pt>
    <dgm:pt modelId="{5A135C76-3701-4DB7-97DD-6CD3B9196764}" type="pres">
      <dgm:prSet presAssocID="{64BA48D4-CBF0-438C-911A-2005C123ACD5}" presName="Name0" presStyleCnt="0">
        <dgm:presLayoutVars>
          <dgm:chPref val="1"/>
          <dgm:dir/>
          <dgm:animOne val="branch"/>
          <dgm:animLvl val="lvl"/>
          <dgm:resizeHandles/>
        </dgm:presLayoutVars>
      </dgm:prSet>
      <dgm:spPr/>
    </dgm:pt>
    <dgm:pt modelId="{5E862478-8FFA-400A-8453-1AE504A23BC3}" type="pres">
      <dgm:prSet presAssocID="{7ACF2264-C66E-4D2F-9B82-C4811C63A944}" presName="vertOne" presStyleCnt="0"/>
      <dgm:spPr/>
    </dgm:pt>
    <dgm:pt modelId="{B18C0792-2332-4E9F-9A1D-3330F96AE311}" type="pres">
      <dgm:prSet presAssocID="{7ACF2264-C66E-4D2F-9B82-C4811C63A944}" presName="txOne" presStyleLbl="node0" presStyleIdx="0" presStyleCnt="6">
        <dgm:presLayoutVars>
          <dgm:chPref val="3"/>
        </dgm:presLayoutVars>
      </dgm:prSet>
      <dgm:spPr/>
    </dgm:pt>
    <dgm:pt modelId="{68F4E6EB-6C76-45B8-984B-D12AA23E647F}" type="pres">
      <dgm:prSet presAssocID="{7ACF2264-C66E-4D2F-9B82-C4811C63A944}" presName="horzOne" presStyleCnt="0"/>
      <dgm:spPr/>
    </dgm:pt>
    <dgm:pt modelId="{3EFB0DBD-EEC8-4412-835F-B461115AC3E0}" type="pres">
      <dgm:prSet presAssocID="{78CC499C-63E7-4201-B360-23F00DE3E0BE}" presName="sibSpaceOne" presStyleCnt="0"/>
      <dgm:spPr/>
    </dgm:pt>
    <dgm:pt modelId="{4DB51B7D-1F8C-4161-8B76-0B25D12155CA}" type="pres">
      <dgm:prSet presAssocID="{8AF0BDD6-3373-4EA7-84FC-28B24180CE18}" presName="vertOne" presStyleCnt="0"/>
      <dgm:spPr/>
    </dgm:pt>
    <dgm:pt modelId="{8E2DED55-39F4-413E-911A-E13B336AFF1F}" type="pres">
      <dgm:prSet presAssocID="{8AF0BDD6-3373-4EA7-84FC-28B24180CE18}" presName="txOne" presStyleLbl="node0" presStyleIdx="1" presStyleCnt="6">
        <dgm:presLayoutVars>
          <dgm:chPref val="3"/>
        </dgm:presLayoutVars>
      </dgm:prSet>
      <dgm:spPr/>
    </dgm:pt>
    <dgm:pt modelId="{5184B7F6-ECF3-4256-BB3B-DDA9C9D37166}" type="pres">
      <dgm:prSet presAssocID="{8AF0BDD6-3373-4EA7-84FC-28B24180CE18}" presName="parTransOne" presStyleCnt="0"/>
      <dgm:spPr/>
    </dgm:pt>
    <dgm:pt modelId="{BC26192A-1C8B-4F9E-8777-E02F66897835}" type="pres">
      <dgm:prSet presAssocID="{8AF0BDD6-3373-4EA7-84FC-28B24180CE18}" presName="horzOne" presStyleCnt="0"/>
      <dgm:spPr/>
    </dgm:pt>
    <dgm:pt modelId="{204196C7-5F3C-4433-BFC3-817F4F682205}" type="pres">
      <dgm:prSet presAssocID="{C56C2C31-B730-4280-9FDB-EAB4799AEF4D}" presName="vertTwo" presStyleCnt="0"/>
      <dgm:spPr/>
    </dgm:pt>
    <dgm:pt modelId="{9BBC60BA-99A0-4570-A9CB-4372C1F77763}" type="pres">
      <dgm:prSet presAssocID="{C56C2C31-B730-4280-9FDB-EAB4799AEF4D}" presName="txTwo" presStyleLbl="node2" presStyleIdx="0" presStyleCnt="5">
        <dgm:presLayoutVars>
          <dgm:chPref val="3"/>
        </dgm:presLayoutVars>
      </dgm:prSet>
      <dgm:spPr/>
    </dgm:pt>
    <dgm:pt modelId="{A5341AA0-D609-4605-9BC6-8ECE8B33DA4D}" type="pres">
      <dgm:prSet presAssocID="{C56C2C31-B730-4280-9FDB-EAB4799AEF4D}" presName="horzTwo" presStyleCnt="0"/>
      <dgm:spPr/>
    </dgm:pt>
    <dgm:pt modelId="{26696ED9-234D-44FB-813D-6502A25BFE0D}" type="pres">
      <dgm:prSet presAssocID="{E629FFF7-E185-43B0-BA64-F3354AC98C2F}" presName="sibSpaceTwo" presStyleCnt="0"/>
      <dgm:spPr/>
    </dgm:pt>
    <dgm:pt modelId="{EAA38654-2473-49B8-A337-F77BCEE8A7A0}" type="pres">
      <dgm:prSet presAssocID="{11189285-9FB3-43A8-AF9A-2B8FD278878A}" presName="vertTwo" presStyleCnt="0"/>
      <dgm:spPr/>
    </dgm:pt>
    <dgm:pt modelId="{4878451A-6FB2-4A7A-8FC0-ADCA2931C966}" type="pres">
      <dgm:prSet presAssocID="{11189285-9FB3-43A8-AF9A-2B8FD278878A}" presName="txTwo" presStyleLbl="node2" presStyleIdx="1" presStyleCnt="5" custLinFactNeighborX="2976">
        <dgm:presLayoutVars>
          <dgm:chPref val="3"/>
        </dgm:presLayoutVars>
      </dgm:prSet>
      <dgm:spPr/>
    </dgm:pt>
    <dgm:pt modelId="{287BBDA7-3546-4964-8216-32CCA6A9C75E}" type="pres">
      <dgm:prSet presAssocID="{11189285-9FB3-43A8-AF9A-2B8FD278878A}" presName="horzTwo" presStyleCnt="0"/>
      <dgm:spPr/>
    </dgm:pt>
    <dgm:pt modelId="{3E025A12-AEE4-42FC-9483-F908E20706DE}" type="pres">
      <dgm:prSet presAssocID="{FDA797A5-A563-4BDF-AB67-6ED02CB15814}" presName="sibSpaceTwo" presStyleCnt="0"/>
      <dgm:spPr/>
    </dgm:pt>
    <dgm:pt modelId="{DEC95619-CE3A-4B9C-BCD3-3AFE0C6F9CB6}" type="pres">
      <dgm:prSet presAssocID="{8242DE82-72F4-454C-B220-8C8D3FCAB218}" presName="vertTwo" presStyleCnt="0"/>
      <dgm:spPr/>
    </dgm:pt>
    <dgm:pt modelId="{4BCE8B5B-CBD1-44F1-9D35-7F3535B1ED77}" type="pres">
      <dgm:prSet presAssocID="{8242DE82-72F4-454C-B220-8C8D3FCAB218}" presName="txTwo" presStyleLbl="node2" presStyleIdx="2" presStyleCnt="5">
        <dgm:presLayoutVars>
          <dgm:chPref val="3"/>
        </dgm:presLayoutVars>
      </dgm:prSet>
      <dgm:spPr/>
    </dgm:pt>
    <dgm:pt modelId="{A646FBEB-8F51-4148-82CA-6121E9ED2453}" type="pres">
      <dgm:prSet presAssocID="{8242DE82-72F4-454C-B220-8C8D3FCAB218}" presName="horzTwo" presStyleCnt="0"/>
      <dgm:spPr/>
    </dgm:pt>
    <dgm:pt modelId="{AD9BC9C2-778F-4D44-A752-8A6D69F5E2E7}" type="pres">
      <dgm:prSet presAssocID="{8D571098-FD09-420E-A14F-90097907D086}" presName="sibSpaceTwo" presStyleCnt="0"/>
      <dgm:spPr/>
    </dgm:pt>
    <dgm:pt modelId="{CE78D7C1-F20C-4A1C-B4C2-502BE647876B}" type="pres">
      <dgm:prSet presAssocID="{D8A1BB9C-277D-4863-8000-63C21D92CFA4}" presName="vertTwo" presStyleCnt="0"/>
      <dgm:spPr/>
    </dgm:pt>
    <dgm:pt modelId="{F8FDC3AB-903A-41C4-92A4-3426CA21BBD5}" type="pres">
      <dgm:prSet presAssocID="{D8A1BB9C-277D-4863-8000-63C21D92CFA4}" presName="txTwo" presStyleLbl="node2" presStyleIdx="3" presStyleCnt="5">
        <dgm:presLayoutVars>
          <dgm:chPref val="3"/>
        </dgm:presLayoutVars>
      </dgm:prSet>
      <dgm:spPr/>
    </dgm:pt>
    <dgm:pt modelId="{840ADB44-4524-42CB-AED3-2B7E6018BF64}" type="pres">
      <dgm:prSet presAssocID="{D8A1BB9C-277D-4863-8000-63C21D92CFA4}" presName="horzTwo" presStyleCnt="0"/>
      <dgm:spPr/>
    </dgm:pt>
    <dgm:pt modelId="{789F781B-F019-4850-AE47-BACA937BD47A}" type="pres">
      <dgm:prSet presAssocID="{4B025F7D-DBD7-4625-8E2A-3B9140CB0100}" presName="sibSpaceTwo" presStyleCnt="0"/>
      <dgm:spPr/>
    </dgm:pt>
    <dgm:pt modelId="{53D44DF2-E7D2-4C8D-9C7F-8B7E487ACF45}" type="pres">
      <dgm:prSet presAssocID="{B5EF1FDD-FF4A-4CEE-BAC4-8D385F291F8A}" presName="vertTwo" presStyleCnt="0"/>
      <dgm:spPr/>
    </dgm:pt>
    <dgm:pt modelId="{26BC2E06-4FE2-4B2C-9592-081AEE0A0C2F}" type="pres">
      <dgm:prSet presAssocID="{B5EF1FDD-FF4A-4CEE-BAC4-8D385F291F8A}" presName="txTwo" presStyleLbl="node2" presStyleIdx="4" presStyleCnt="5">
        <dgm:presLayoutVars>
          <dgm:chPref val="3"/>
        </dgm:presLayoutVars>
      </dgm:prSet>
      <dgm:spPr/>
    </dgm:pt>
    <dgm:pt modelId="{06FB2DAE-5330-4ED3-A892-A773412A9B0F}" type="pres">
      <dgm:prSet presAssocID="{B5EF1FDD-FF4A-4CEE-BAC4-8D385F291F8A}" presName="horzTwo" presStyleCnt="0"/>
      <dgm:spPr/>
    </dgm:pt>
    <dgm:pt modelId="{EE8B7692-E80C-4B66-9383-77B13F0EAB62}" type="pres">
      <dgm:prSet presAssocID="{0A776808-16E1-46B6-8C3A-7873EE0703A7}" presName="sibSpaceOne" presStyleCnt="0"/>
      <dgm:spPr/>
    </dgm:pt>
    <dgm:pt modelId="{9AB963A4-5498-4043-94EA-AD2B5EF69064}" type="pres">
      <dgm:prSet presAssocID="{4CAFFC02-8812-4CE3-8937-BAAE415631A0}" presName="vertOne" presStyleCnt="0"/>
      <dgm:spPr/>
    </dgm:pt>
    <dgm:pt modelId="{18946956-E176-44D7-9E5E-57A846BBCF22}" type="pres">
      <dgm:prSet presAssocID="{4CAFFC02-8812-4CE3-8937-BAAE415631A0}" presName="txOne" presStyleLbl="node0" presStyleIdx="2" presStyleCnt="6">
        <dgm:presLayoutVars>
          <dgm:chPref val="3"/>
        </dgm:presLayoutVars>
      </dgm:prSet>
      <dgm:spPr/>
    </dgm:pt>
    <dgm:pt modelId="{A9C6D5AB-05CF-430A-95B6-2F59E96AC2F6}" type="pres">
      <dgm:prSet presAssocID="{4CAFFC02-8812-4CE3-8937-BAAE415631A0}" presName="horzOne" presStyleCnt="0"/>
      <dgm:spPr/>
    </dgm:pt>
    <dgm:pt modelId="{823AA009-B948-434E-9DEE-7CBD5F173E4B}" type="pres">
      <dgm:prSet presAssocID="{C708DED1-969D-473F-B4D6-D424A8CD7F66}" presName="sibSpaceOne" presStyleCnt="0"/>
      <dgm:spPr/>
    </dgm:pt>
    <dgm:pt modelId="{1160F440-C990-4387-9C8F-F011AA503F67}" type="pres">
      <dgm:prSet presAssocID="{2AB50E7C-81E7-438F-881B-79AF483B0C18}" presName="vertOne" presStyleCnt="0"/>
      <dgm:spPr/>
    </dgm:pt>
    <dgm:pt modelId="{BB0B4C8D-7540-4BB7-8593-A976E3693750}" type="pres">
      <dgm:prSet presAssocID="{2AB50E7C-81E7-438F-881B-79AF483B0C18}" presName="txOne" presStyleLbl="node0" presStyleIdx="3" presStyleCnt="6">
        <dgm:presLayoutVars>
          <dgm:chPref val="3"/>
        </dgm:presLayoutVars>
      </dgm:prSet>
      <dgm:spPr/>
    </dgm:pt>
    <dgm:pt modelId="{FE87B3A0-3839-43C5-8C44-9CF47BC65F0E}" type="pres">
      <dgm:prSet presAssocID="{2AB50E7C-81E7-438F-881B-79AF483B0C18}" presName="horzOne" presStyleCnt="0"/>
      <dgm:spPr/>
    </dgm:pt>
    <dgm:pt modelId="{C79B19F8-F4B0-4B71-9B85-68A19FE94175}" type="pres">
      <dgm:prSet presAssocID="{69243583-1A01-447A-8931-8838B659476D}" presName="sibSpaceOne" presStyleCnt="0"/>
      <dgm:spPr/>
    </dgm:pt>
    <dgm:pt modelId="{2C3DF1ED-9EE1-499A-B2C0-33B0BA2067C2}" type="pres">
      <dgm:prSet presAssocID="{FF6B9C5B-6D30-48AE-A136-A41008A13777}" presName="vertOne" presStyleCnt="0"/>
      <dgm:spPr/>
    </dgm:pt>
    <dgm:pt modelId="{5DDE7BF5-03DD-4F1C-967B-4CBFE87617FD}" type="pres">
      <dgm:prSet presAssocID="{FF6B9C5B-6D30-48AE-A136-A41008A13777}" presName="txOne" presStyleLbl="node0" presStyleIdx="4" presStyleCnt="6">
        <dgm:presLayoutVars>
          <dgm:chPref val="3"/>
        </dgm:presLayoutVars>
      </dgm:prSet>
      <dgm:spPr/>
    </dgm:pt>
    <dgm:pt modelId="{C480238D-9CA7-4762-A254-F0E65CEF4526}" type="pres">
      <dgm:prSet presAssocID="{FF6B9C5B-6D30-48AE-A136-A41008A13777}" presName="horzOne" presStyleCnt="0"/>
      <dgm:spPr/>
    </dgm:pt>
    <dgm:pt modelId="{2D260185-F1B7-4B5C-A239-D69A02216B0B}" type="pres">
      <dgm:prSet presAssocID="{09388C3C-56FA-4E36-967E-38C83A4267B8}" presName="sibSpaceOne" presStyleCnt="0"/>
      <dgm:spPr/>
    </dgm:pt>
    <dgm:pt modelId="{9BC1FF43-332F-4B9F-B3A5-9EAD6E85DF2D}" type="pres">
      <dgm:prSet presAssocID="{701A6376-DEB5-4FC3-902D-48645661AED9}" presName="vertOne" presStyleCnt="0"/>
      <dgm:spPr/>
    </dgm:pt>
    <dgm:pt modelId="{FB07A1BF-E9D2-4A9F-8341-733253159B1A}" type="pres">
      <dgm:prSet presAssocID="{701A6376-DEB5-4FC3-902D-48645661AED9}" presName="txOne" presStyleLbl="node0" presStyleIdx="5" presStyleCnt="6">
        <dgm:presLayoutVars>
          <dgm:chPref val="3"/>
        </dgm:presLayoutVars>
      </dgm:prSet>
      <dgm:spPr/>
    </dgm:pt>
    <dgm:pt modelId="{6A84BE1D-A433-4E72-94DD-3D7B99C21EAD}" type="pres">
      <dgm:prSet presAssocID="{701A6376-DEB5-4FC3-902D-48645661AED9}" presName="horzOne" presStyleCnt="0"/>
      <dgm:spPr/>
    </dgm:pt>
  </dgm:ptLst>
  <dgm:cxnLst>
    <dgm:cxn modelId="{B0EC7308-DA90-4B7F-92C1-5D7335087488}" type="presOf" srcId="{701A6376-DEB5-4FC3-902D-48645661AED9}" destId="{FB07A1BF-E9D2-4A9F-8341-733253159B1A}" srcOrd="0" destOrd="0" presId="urn:microsoft.com/office/officeart/2005/8/layout/hierarchy4"/>
    <dgm:cxn modelId="{29991C0A-3A02-4786-A433-EC0A8CC1921A}" type="presOf" srcId="{2AB50E7C-81E7-438F-881B-79AF483B0C18}" destId="{BB0B4C8D-7540-4BB7-8593-A976E3693750}" srcOrd="0" destOrd="0" presId="urn:microsoft.com/office/officeart/2005/8/layout/hierarchy4"/>
    <dgm:cxn modelId="{A186350F-F496-4834-BA04-8E443617EA90}" srcId="{8AF0BDD6-3373-4EA7-84FC-28B24180CE18}" destId="{11189285-9FB3-43A8-AF9A-2B8FD278878A}" srcOrd="1" destOrd="0" parTransId="{BDA8AC3A-F765-4FB3-82AF-72A0EC5B274B}" sibTransId="{FDA797A5-A563-4BDF-AB67-6ED02CB15814}"/>
    <dgm:cxn modelId="{55C5B235-8DF3-4CDC-8993-CA84C940B467}" srcId="{64BA48D4-CBF0-438C-911A-2005C123ACD5}" destId="{2AB50E7C-81E7-438F-881B-79AF483B0C18}" srcOrd="3" destOrd="0" parTransId="{4AC54928-62BC-44A8-B2E4-A5376CF16E2B}" sibTransId="{69243583-1A01-447A-8931-8838B659476D}"/>
    <dgm:cxn modelId="{FB9C3536-8585-42F1-820A-B4A584119E3E}" srcId="{8AF0BDD6-3373-4EA7-84FC-28B24180CE18}" destId="{C56C2C31-B730-4280-9FDB-EAB4799AEF4D}" srcOrd="0" destOrd="0" parTransId="{3B298C37-90B3-4309-AE01-78C3E7B045B0}" sibTransId="{E629FFF7-E185-43B0-BA64-F3354AC98C2F}"/>
    <dgm:cxn modelId="{59363F5E-0B88-4C99-8243-AB5BB2FF9988}" srcId="{8AF0BDD6-3373-4EA7-84FC-28B24180CE18}" destId="{8242DE82-72F4-454C-B220-8C8D3FCAB218}" srcOrd="2" destOrd="0" parTransId="{E14C92E3-1124-482D-8CD6-CD8599421F3A}" sibTransId="{8D571098-FD09-420E-A14F-90097907D086}"/>
    <dgm:cxn modelId="{A8122946-FC62-4234-8C04-0DC04D9BD25C}" type="presOf" srcId="{D8A1BB9C-277D-4863-8000-63C21D92CFA4}" destId="{F8FDC3AB-903A-41C4-92A4-3426CA21BBD5}" srcOrd="0" destOrd="0" presId="urn:microsoft.com/office/officeart/2005/8/layout/hierarchy4"/>
    <dgm:cxn modelId="{507D3646-B0B6-4B2B-992F-CDD742E075E1}" srcId="{64BA48D4-CBF0-438C-911A-2005C123ACD5}" destId="{4CAFFC02-8812-4CE3-8937-BAAE415631A0}" srcOrd="2" destOrd="0" parTransId="{A02DF9BC-03FC-4ABE-954F-0C1FBDC4C854}" sibTransId="{C708DED1-969D-473F-B4D6-D424A8CD7F66}"/>
    <dgm:cxn modelId="{75C72772-54E3-4567-90B0-F47A3FBAD7C5}" srcId="{64BA48D4-CBF0-438C-911A-2005C123ACD5}" destId="{701A6376-DEB5-4FC3-902D-48645661AED9}" srcOrd="5" destOrd="0" parTransId="{4AB631B1-2178-42F3-BCC6-736DD03DC1D7}" sibTransId="{C4242708-6BEB-4867-BA2E-F9340F63D209}"/>
    <dgm:cxn modelId="{2805A275-63D9-4ED5-B307-04278ED34976}" type="presOf" srcId="{11189285-9FB3-43A8-AF9A-2B8FD278878A}" destId="{4878451A-6FB2-4A7A-8FC0-ADCA2931C966}" srcOrd="0" destOrd="0" presId="urn:microsoft.com/office/officeart/2005/8/layout/hierarchy4"/>
    <dgm:cxn modelId="{CC5DB156-3EDF-4262-88EE-467AB0575A4E}" srcId="{64BA48D4-CBF0-438C-911A-2005C123ACD5}" destId="{8AF0BDD6-3373-4EA7-84FC-28B24180CE18}" srcOrd="1" destOrd="0" parTransId="{B1EBEE36-ADC9-4E24-944A-88F38DF829B5}" sibTransId="{0A776808-16E1-46B6-8C3A-7873EE0703A7}"/>
    <dgm:cxn modelId="{2BEE2D84-0F7B-4642-A740-ACBB265D277D}" type="presOf" srcId="{8242DE82-72F4-454C-B220-8C8D3FCAB218}" destId="{4BCE8B5B-CBD1-44F1-9D35-7F3535B1ED77}" srcOrd="0" destOrd="0" presId="urn:microsoft.com/office/officeart/2005/8/layout/hierarchy4"/>
    <dgm:cxn modelId="{087AAB89-15D3-40CC-83FA-76665CF49F2D}" type="presOf" srcId="{8AF0BDD6-3373-4EA7-84FC-28B24180CE18}" destId="{8E2DED55-39F4-413E-911A-E13B336AFF1F}" srcOrd="0" destOrd="0" presId="urn:microsoft.com/office/officeart/2005/8/layout/hierarchy4"/>
    <dgm:cxn modelId="{F4467790-ABDE-44D3-A5CB-A142D13E2863}" srcId="{64BA48D4-CBF0-438C-911A-2005C123ACD5}" destId="{7ACF2264-C66E-4D2F-9B82-C4811C63A944}" srcOrd="0" destOrd="0" parTransId="{2B67B04E-97F3-4FF2-813F-F0EDE199D8D9}" sibTransId="{78CC499C-63E7-4201-B360-23F00DE3E0BE}"/>
    <dgm:cxn modelId="{271B4FA9-25FC-4458-8A81-6D4EBFA234E1}" type="presOf" srcId="{4CAFFC02-8812-4CE3-8937-BAAE415631A0}" destId="{18946956-E176-44D7-9E5E-57A846BBCF22}" srcOrd="0" destOrd="0" presId="urn:microsoft.com/office/officeart/2005/8/layout/hierarchy4"/>
    <dgm:cxn modelId="{5158B3B2-311A-41CD-8372-232E62FC7609}" srcId="{8AF0BDD6-3373-4EA7-84FC-28B24180CE18}" destId="{D8A1BB9C-277D-4863-8000-63C21D92CFA4}" srcOrd="3" destOrd="0" parTransId="{56F1A6CC-132E-4E1A-9364-EB01873D8392}" sibTransId="{4B025F7D-DBD7-4625-8E2A-3B9140CB0100}"/>
    <dgm:cxn modelId="{5CD188BF-90F1-4A4F-8880-7F9FCB76E473}" type="presOf" srcId="{7ACF2264-C66E-4D2F-9B82-C4811C63A944}" destId="{B18C0792-2332-4E9F-9A1D-3330F96AE311}" srcOrd="0" destOrd="0" presId="urn:microsoft.com/office/officeart/2005/8/layout/hierarchy4"/>
    <dgm:cxn modelId="{62C23DC6-7214-4852-B0E1-2AF154FCC5FB}" type="presOf" srcId="{64BA48D4-CBF0-438C-911A-2005C123ACD5}" destId="{5A135C76-3701-4DB7-97DD-6CD3B9196764}" srcOrd="0" destOrd="0" presId="urn:microsoft.com/office/officeart/2005/8/layout/hierarchy4"/>
    <dgm:cxn modelId="{F9C2D1D2-5842-4306-9847-B0F3E2D7982C}" srcId="{64BA48D4-CBF0-438C-911A-2005C123ACD5}" destId="{FF6B9C5B-6D30-48AE-A136-A41008A13777}" srcOrd="4" destOrd="0" parTransId="{213DE99F-5493-40E9-85AE-A90EDB55D91B}" sibTransId="{09388C3C-56FA-4E36-967E-38C83A4267B8}"/>
    <dgm:cxn modelId="{B8D24AD3-E084-4515-A88E-80420A249C2C}" type="presOf" srcId="{C56C2C31-B730-4280-9FDB-EAB4799AEF4D}" destId="{9BBC60BA-99A0-4570-A9CB-4372C1F77763}" srcOrd="0" destOrd="0" presId="urn:microsoft.com/office/officeart/2005/8/layout/hierarchy4"/>
    <dgm:cxn modelId="{D8EF61DB-E69B-43A4-952C-12BAB2A598E1}" type="presOf" srcId="{B5EF1FDD-FF4A-4CEE-BAC4-8D385F291F8A}" destId="{26BC2E06-4FE2-4B2C-9592-081AEE0A0C2F}" srcOrd="0" destOrd="0" presId="urn:microsoft.com/office/officeart/2005/8/layout/hierarchy4"/>
    <dgm:cxn modelId="{CC3042DB-7DF4-4723-8B0C-410927F618EE}" type="presOf" srcId="{FF6B9C5B-6D30-48AE-A136-A41008A13777}" destId="{5DDE7BF5-03DD-4F1C-967B-4CBFE87617FD}" srcOrd="0" destOrd="0" presId="urn:microsoft.com/office/officeart/2005/8/layout/hierarchy4"/>
    <dgm:cxn modelId="{CB0D21F5-BA33-4F0D-9CC4-D4AC507DD866}" srcId="{8AF0BDD6-3373-4EA7-84FC-28B24180CE18}" destId="{B5EF1FDD-FF4A-4CEE-BAC4-8D385F291F8A}" srcOrd="4" destOrd="0" parTransId="{BEB10FBD-8BD1-4AAD-AB59-F3E3881D7B61}" sibTransId="{C7DD0F96-ADDA-4842-BDE0-95A2B5AC55D5}"/>
    <dgm:cxn modelId="{4EB4269C-50D0-41BA-BFCD-5825DA3B5CA7}" type="presParOf" srcId="{5A135C76-3701-4DB7-97DD-6CD3B9196764}" destId="{5E862478-8FFA-400A-8453-1AE504A23BC3}" srcOrd="0" destOrd="0" presId="urn:microsoft.com/office/officeart/2005/8/layout/hierarchy4"/>
    <dgm:cxn modelId="{935A11AE-AC7C-4A34-BBEF-AC201B6804FC}" type="presParOf" srcId="{5E862478-8FFA-400A-8453-1AE504A23BC3}" destId="{B18C0792-2332-4E9F-9A1D-3330F96AE311}" srcOrd="0" destOrd="0" presId="urn:microsoft.com/office/officeart/2005/8/layout/hierarchy4"/>
    <dgm:cxn modelId="{C3C23510-3F7F-401A-8636-E4EE920EAAEF}" type="presParOf" srcId="{5E862478-8FFA-400A-8453-1AE504A23BC3}" destId="{68F4E6EB-6C76-45B8-984B-D12AA23E647F}" srcOrd="1" destOrd="0" presId="urn:microsoft.com/office/officeart/2005/8/layout/hierarchy4"/>
    <dgm:cxn modelId="{7B289D01-306F-4DA6-A125-80337591C362}" type="presParOf" srcId="{5A135C76-3701-4DB7-97DD-6CD3B9196764}" destId="{3EFB0DBD-EEC8-4412-835F-B461115AC3E0}" srcOrd="1" destOrd="0" presId="urn:microsoft.com/office/officeart/2005/8/layout/hierarchy4"/>
    <dgm:cxn modelId="{E5BC7B8E-3098-4134-8E4F-94CC2757B669}" type="presParOf" srcId="{5A135C76-3701-4DB7-97DD-6CD3B9196764}" destId="{4DB51B7D-1F8C-4161-8B76-0B25D12155CA}" srcOrd="2" destOrd="0" presId="urn:microsoft.com/office/officeart/2005/8/layout/hierarchy4"/>
    <dgm:cxn modelId="{41536664-838A-47AC-9B74-3833D702B79D}" type="presParOf" srcId="{4DB51B7D-1F8C-4161-8B76-0B25D12155CA}" destId="{8E2DED55-39F4-413E-911A-E13B336AFF1F}" srcOrd="0" destOrd="0" presId="urn:microsoft.com/office/officeart/2005/8/layout/hierarchy4"/>
    <dgm:cxn modelId="{CC7D2F94-2316-443A-B1ED-86FE4FAF8B20}" type="presParOf" srcId="{4DB51B7D-1F8C-4161-8B76-0B25D12155CA}" destId="{5184B7F6-ECF3-4256-BB3B-DDA9C9D37166}" srcOrd="1" destOrd="0" presId="urn:microsoft.com/office/officeart/2005/8/layout/hierarchy4"/>
    <dgm:cxn modelId="{45591060-F932-4A2D-B127-91124F2A74C1}" type="presParOf" srcId="{4DB51B7D-1F8C-4161-8B76-0B25D12155CA}" destId="{BC26192A-1C8B-4F9E-8777-E02F66897835}" srcOrd="2" destOrd="0" presId="urn:microsoft.com/office/officeart/2005/8/layout/hierarchy4"/>
    <dgm:cxn modelId="{045CCDFF-B4D1-41D9-81C4-7B9F2847FE7D}" type="presParOf" srcId="{BC26192A-1C8B-4F9E-8777-E02F66897835}" destId="{204196C7-5F3C-4433-BFC3-817F4F682205}" srcOrd="0" destOrd="0" presId="urn:microsoft.com/office/officeart/2005/8/layout/hierarchy4"/>
    <dgm:cxn modelId="{F462BD2B-F9CB-4A13-B1AC-4088985FCBC0}" type="presParOf" srcId="{204196C7-5F3C-4433-BFC3-817F4F682205}" destId="{9BBC60BA-99A0-4570-A9CB-4372C1F77763}" srcOrd="0" destOrd="0" presId="urn:microsoft.com/office/officeart/2005/8/layout/hierarchy4"/>
    <dgm:cxn modelId="{0ACCDC59-5252-4F61-B132-5B978CE99E78}" type="presParOf" srcId="{204196C7-5F3C-4433-BFC3-817F4F682205}" destId="{A5341AA0-D609-4605-9BC6-8ECE8B33DA4D}" srcOrd="1" destOrd="0" presId="urn:microsoft.com/office/officeart/2005/8/layout/hierarchy4"/>
    <dgm:cxn modelId="{EAE63F98-40F6-41CD-A9AC-D4D6B9A0E5AF}" type="presParOf" srcId="{BC26192A-1C8B-4F9E-8777-E02F66897835}" destId="{26696ED9-234D-44FB-813D-6502A25BFE0D}" srcOrd="1" destOrd="0" presId="urn:microsoft.com/office/officeart/2005/8/layout/hierarchy4"/>
    <dgm:cxn modelId="{F00ADA38-CF45-4146-9133-8FED4EB54E97}" type="presParOf" srcId="{BC26192A-1C8B-4F9E-8777-E02F66897835}" destId="{EAA38654-2473-49B8-A337-F77BCEE8A7A0}" srcOrd="2" destOrd="0" presId="urn:microsoft.com/office/officeart/2005/8/layout/hierarchy4"/>
    <dgm:cxn modelId="{2DA81238-4BD4-4F3D-AF81-04016374B847}" type="presParOf" srcId="{EAA38654-2473-49B8-A337-F77BCEE8A7A0}" destId="{4878451A-6FB2-4A7A-8FC0-ADCA2931C966}" srcOrd="0" destOrd="0" presId="urn:microsoft.com/office/officeart/2005/8/layout/hierarchy4"/>
    <dgm:cxn modelId="{6A02FA60-C316-465C-8AB0-BB7F49992A09}" type="presParOf" srcId="{EAA38654-2473-49B8-A337-F77BCEE8A7A0}" destId="{287BBDA7-3546-4964-8216-32CCA6A9C75E}" srcOrd="1" destOrd="0" presId="urn:microsoft.com/office/officeart/2005/8/layout/hierarchy4"/>
    <dgm:cxn modelId="{D6874E02-6D29-4D70-8854-6AD0BF7574FB}" type="presParOf" srcId="{BC26192A-1C8B-4F9E-8777-E02F66897835}" destId="{3E025A12-AEE4-42FC-9483-F908E20706DE}" srcOrd="3" destOrd="0" presId="urn:microsoft.com/office/officeart/2005/8/layout/hierarchy4"/>
    <dgm:cxn modelId="{F0D60C88-7832-4258-A18F-901CFF2F5B24}" type="presParOf" srcId="{BC26192A-1C8B-4F9E-8777-E02F66897835}" destId="{DEC95619-CE3A-4B9C-BCD3-3AFE0C6F9CB6}" srcOrd="4" destOrd="0" presId="urn:microsoft.com/office/officeart/2005/8/layout/hierarchy4"/>
    <dgm:cxn modelId="{887539BE-5A17-4AFC-9D6E-C83887B47D5D}" type="presParOf" srcId="{DEC95619-CE3A-4B9C-BCD3-3AFE0C6F9CB6}" destId="{4BCE8B5B-CBD1-44F1-9D35-7F3535B1ED77}" srcOrd="0" destOrd="0" presId="urn:microsoft.com/office/officeart/2005/8/layout/hierarchy4"/>
    <dgm:cxn modelId="{052F0BF0-5A46-477A-840D-02A6580A3196}" type="presParOf" srcId="{DEC95619-CE3A-4B9C-BCD3-3AFE0C6F9CB6}" destId="{A646FBEB-8F51-4148-82CA-6121E9ED2453}" srcOrd="1" destOrd="0" presId="urn:microsoft.com/office/officeart/2005/8/layout/hierarchy4"/>
    <dgm:cxn modelId="{B6AFACE5-34F2-47C2-9D4C-8A48E30A342F}" type="presParOf" srcId="{BC26192A-1C8B-4F9E-8777-E02F66897835}" destId="{AD9BC9C2-778F-4D44-A752-8A6D69F5E2E7}" srcOrd="5" destOrd="0" presId="urn:microsoft.com/office/officeart/2005/8/layout/hierarchy4"/>
    <dgm:cxn modelId="{CCA95A98-7519-46CF-B3E7-BC4720611A86}" type="presParOf" srcId="{BC26192A-1C8B-4F9E-8777-E02F66897835}" destId="{CE78D7C1-F20C-4A1C-B4C2-502BE647876B}" srcOrd="6" destOrd="0" presId="urn:microsoft.com/office/officeart/2005/8/layout/hierarchy4"/>
    <dgm:cxn modelId="{B69BBD51-571D-45D2-8734-33E81C9DCDF4}" type="presParOf" srcId="{CE78D7C1-F20C-4A1C-B4C2-502BE647876B}" destId="{F8FDC3AB-903A-41C4-92A4-3426CA21BBD5}" srcOrd="0" destOrd="0" presId="urn:microsoft.com/office/officeart/2005/8/layout/hierarchy4"/>
    <dgm:cxn modelId="{CD735722-4FB2-41F5-A322-CA547F3FA899}" type="presParOf" srcId="{CE78D7C1-F20C-4A1C-B4C2-502BE647876B}" destId="{840ADB44-4524-42CB-AED3-2B7E6018BF64}" srcOrd="1" destOrd="0" presId="urn:microsoft.com/office/officeart/2005/8/layout/hierarchy4"/>
    <dgm:cxn modelId="{81402ECD-7DAF-4D0D-AEFC-3E31AF836639}" type="presParOf" srcId="{BC26192A-1C8B-4F9E-8777-E02F66897835}" destId="{789F781B-F019-4850-AE47-BACA937BD47A}" srcOrd="7" destOrd="0" presId="urn:microsoft.com/office/officeart/2005/8/layout/hierarchy4"/>
    <dgm:cxn modelId="{0343FEEA-CEEC-481B-A869-12647ADCF43B}" type="presParOf" srcId="{BC26192A-1C8B-4F9E-8777-E02F66897835}" destId="{53D44DF2-E7D2-4C8D-9C7F-8B7E487ACF45}" srcOrd="8" destOrd="0" presId="urn:microsoft.com/office/officeart/2005/8/layout/hierarchy4"/>
    <dgm:cxn modelId="{F1A0B1CB-2191-46A6-87D0-6081AAADCB26}" type="presParOf" srcId="{53D44DF2-E7D2-4C8D-9C7F-8B7E487ACF45}" destId="{26BC2E06-4FE2-4B2C-9592-081AEE0A0C2F}" srcOrd="0" destOrd="0" presId="urn:microsoft.com/office/officeart/2005/8/layout/hierarchy4"/>
    <dgm:cxn modelId="{E679CB0A-E56C-478F-920F-4486F9D4EBD5}" type="presParOf" srcId="{53D44DF2-E7D2-4C8D-9C7F-8B7E487ACF45}" destId="{06FB2DAE-5330-4ED3-A892-A773412A9B0F}" srcOrd="1" destOrd="0" presId="urn:microsoft.com/office/officeart/2005/8/layout/hierarchy4"/>
    <dgm:cxn modelId="{89955D22-083B-4002-8610-C88949BBFF11}" type="presParOf" srcId="{5A135C76-3701-4DB7-97DD-6CD3B9196764}" destId="{EE8B7692-E80C-4B66-9383-77B13F0EAB62}" srcOrd="3" destOrd="0" presId="urn:microsoft.com/office/officeart/2005/8/layout/hierarchy4"/>
    <dgm:cxn modelId="{3FCAA696-C29F-4C29-A4F7-CA5A51D21F6D}" type="presParOf" srcId="{5A135C76-3701-4DB7-97DD-6CD3B9196764}" destId="{9AB963A4-5498-4043-94EA-AD2B5EF69064}" srcOrd="4" destOrd="0" presId="urn:microsoft.com/office/officeart/2005/8/layout/hierarchy4"/>
    <dgm:cxn modelId="{2BB5E607-6F36-45FE-B29E-35F242A57899}" type="presParOf" srcId="{9AB963A4-5498-4043-94EA-AD2B5EF69064}" destId="{18946956-E176-44D7-9E5E-57A846BBCF22}" srcOrd="0" destOrd="0" presId="urn:microsoft.com/office/officeart/2005/8/layout/hierarchy4"/>
    <dgm:cxn modelId="{3A11741E-CBF3-4918-A4A7-40BA7CFF8F7A}" type="presParOf" srcId="{9AB963A4-5498-4043-94EA-AD2B5EF69064}" destId="{A9C6D5AB-05CF-430A-95B6-2F59E96AC2F6}" srcOrd="1" destOrd="0" presId="urn:microsoft.com/office/officeart/2005/8/layout/hierarchy4"/>
    <dgm:cxn modelId="{A4985638-ACC4-41A9-9E34-72CD78EE2862}" type="presParOf" srcId="{5A135C76-3701-4DB7-97DD-6CD3B9196764}" destId="{823AA009-B948-434E-9DEE-7CBD5F173E4B}" srcOrd="5" destOrd="0" presId="urn:microsoft.com/office/officeart/2005/8/layout/hierarchy4"/>
    <dgm:cxn modelId="{FEBFC25B-3A2E-4E4D-B9F4-B14293169367}" type="presParOf" srcId="{5A135C76-3701-4DB7-97DD-6CD3B9196764}" destId="{1160F440-C990-4387-9C8F-F011AA503F67}" srcOrd="6" destOrd="0" presId="urn:microsoft.com/office/officeart/2005/8/layout/hierarchy4"/>
    <dgm:cxn modelId="{E9CE831C-ACEF-45AA-877D-5D57D412D32E}" type="presParOf" srcId="{1160F440-C990-4387-9C8F-F011AA503F67}" destId="{BB0B4C8D-7540-4BB7-8593-A976E3693750}" srcOrd="0" destOrd="0" presId="urn:microsoft.com/office/officeart/2005/8/layout/hierarchy4"/>
    <dgm:cxn modelId="{279B21A0-8F24-4EDD-A3FD-EC522D576226}" type="presParOf" srcId="{1160F440-C990-4387-9C8F-F011AA503F67}" destId="{FE87B3A0-3839-43C5-8C44-9CF47BC65F0E}" srcOrd="1" destOrd="0" presId="urn:microsoft.com/office/officeart/2005/8/layout/hierarchy4"/>
    <dgm:cxn modelId="{5E537B14-48BA-4E1F-8FE4-ED9D8FC09AD5}" type="presParOf" srcId="{5A135C76-3701-4DB7-97DD-6CD3B9196764}" destId="{C79B19F8-F4B0-4B71-9B85-68A19FE94175}" srcOrd="7" destOrd="0" presId="urn:microsoft.com/office/officeart/2005/8/layout/hierarchy4"/>
    <dgm:cxn modelId="{FA8A45EC-FF72-42FF-9DB6-44CC571A2A50}" type="presParOf" srcId="{5A135C76-3701-4DB7-97DD-6CD3B9196764}" destId="{2C3DF1ED-9EE1-499A-B2C0-33B0BA2067C2}" srcOrd="8" destOrd="0" presId="urn:microsoft.com/office/officeart/2005/8/layout/hierarchy4"/>
    <dgm:cxn modelId="{679B41AE-E11C-4628-9893-95FEC5C63A40}" type="presParOf" srcId="{2C3DF1ED-9EE1-499A-B2C0-33B0BA2067C2}" destId="{5DDE7BF5-03DD-4F1C-967B-4CBFE87617FD}" srcOrd="0" destOrd="0" presId="urn:microsoft.com/office/officeart/2005/8/layout/hierarchy4"/>
    <dgm:cxn modelId="{70EAAB5B-F9C8-48DA-9DE4-24BA2DBE3714}" type="presParOf" srcId="{2C3DF1ED-9EE1-499A-B2C0-33B0BA2067C2}" destId="{C480238D-9CA7-4762-A254-F0E65CEF4526}" srcOrd="1" destOrd="0" presId="urn:microsoft.com/office/officeart/2005/8/layout/hierarchy4"/>
    <dgm:cxn modelId="{1CC34ADF-42E2-4194-BAEC-4D42EE7AF7ED}" type="presParOf" srcId="{5A135C76-3701-4DB7-97DD-6CD3B9196764}" destId="{2D260185-F1B7-4B5C-A239-D69A02216B0B}" srcOrd="9" destOrd="0" presId="urn:microsoft.com/office/officeart/2005/8/layout/hierarchy4"/>
    <dgm:cxn modelId="{A8146D44-11EA-43D3-9DD5-6CA1234A78D8}" type="presParOf" srcId="{5A135C76-3701-4DB7-97DD-6CD3B9196764}" destId="{9BC1FF43-332F-4B9F-B3A5-9EAD6E85DF2D}" srcOrd="10" destOrd="0" presId="urn:microsoft.com/office/officeart/2005/8/layout/hierarchy4"/>
    <dgm:cxn modelId="{89B9F0AF-6959-4348-AAAD-99BEBFCE9433}" type="presParOf" srcId="{9BC1FF43-332F-4B9F-B3A5-9EAD6E85DF2D}" destId="{FB07A1BF-E9D2-4A9F-8341-733253159B1A}" srcOrd="0" destOrd="0" presId="urn:microsoft.com/office/officeart/2005/8/layout/hierarchy4"/>
    <dgm:cxn modelId="{02C3E644-F7AC-4597-839D-064E5AB47015}" type="presParOf" srcId="{9BC1FF43-332F-4B9F-B3A5-9EAD6E85DF2D}" destId="{6A84BE1D-A433-4E72-94DD-3D7B99C21EA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2D320C41-F87C-460A-A4D9-9CE86741B508}"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587149C2-F534-44E0-962C-892B767EA895}">
      <dgm:prSet/>
      <dgm:spPr/>
      <dgm:t>
        <a:bodyPr/>
        <a:lstStyle/>
        <a:p>
          <a:pPr>
            <a:lnSpc>
              <a:spcPct val="100000"/>
            </a:lnSpc>
          </a:pPr>
          <a:r>
            <a:rPr lang="en-US" b="1"/>
            <a:t>Chapter 10, Section 2 of the Finnish Investment Services Act: In providing investment services and ancillary services, one must act honestly, fairly and professionally in the interests of the client.</a:t>
          </a:r>
          <a:endParaRPr lang="en-US"/>
        </a:p>
      </dgm:t>
    </dgm:pt>
    <dgm:pt modelId="{8503FD0E-1596-4D5E-A98B-F4EC44C5A984}" type="parTrans" cxnId="{1E989918-9695-4B15-B5F3-0E9835F62700}">
      <dgm:prSet/>
      <dgm:spPr/>
      <dgm:t>
        <a:bodyPr/>
        <a:lstStyle/>
        <a:p>
          <a:endParaRPr lang="en-US"/>
        </a:p>
      </dgm:t>
    </dgm:pt>
    <dgm:pt modelId="{44737F68-D977-40B7-88DB-0EE454449D61}" type="sibTrans" cxnId="{1E989918-9695-4B15-B5F3-0E9835F62700}">
      <dgm:prSet/>
      <dgm:spPr/>
      <dgm:t>
        <a:bodyPr/>
        <a:lstStyle/>
        <a:p>
          <a:pPr>
            <a:lnSpc>
              <a:spcPct val="100000"/>
            </a:lnSpc>
          </a:pPr>
          <a:endParaRPr lang="en-US"/>
        </a:p>
      </dgm:t>
    </dgm:pt>
    <dgm:pt modelId="{7C2857E0-F1EC-487B-A41B-A533546108B2}">
      <dgm:prSet/>
      <dgm:spPr/>
      <dgm:t>
        <a:bodyPr/>
        <a:lstStyle/>
        <a:p>
          <a:pPr>
            <a:lnSpc>
              <a:spcPct val="100000"/>
            </a:lnSpc>
          </a:pPr>
          <a:r>
            <a:rPr lang="en-US" b="1"/>
            <a:t>Chapter 1, Section 2 of the Securities Markets Act: The securities market must not be used in violation of good securities market practice.</a:t>
          </a:r>
          <a:endParaRPr lang="en-US"/>
        </a:p>
      </dgm:t>
    </dgm:pt>
    <dgm:pt modelId="{48F566EB-F5F8-4154-8330-012837C86738}" type="parTrans" cxnId="{AFAEBE14-D421-444A-BE18-CCA767D81F94}">
      <dgm:prSet/>
      <dgm:spPr/>
      <dgm:t>
        <a:bodyPr/>
        <a:lstStyle/>
        <a:p>
          <a:endParaRPr lang="en-US"/>
        </a:p>
      </dgm:t>
    </dgm:pt>
    <dgm:pt modelId="{5317204C-E326-4F69-ADC6-C1E3F348E0E4}" type="sibTrans" cxnId="{AFAEBE14-D421-444A-BE18-CCA767D81F94}">
      <dgm:prSet/>
      <dgm:spPr/>
      <dgm:t>
        <a:bodyPr/>
        <a:lstStyle/>
        <a:p>
          <a:pPr>
            <a:lnSpc>
              <a:spcPct val="100000"/>
            </a:lnSpc>
          </a:pPr>
          <a:endParaRPr lang="en-US"/>
        </a:p>
      </dgm:t>
    </dgm:pt>
    <dgm:pt modelId="{DA626C08-0761-4991-8A3F-1B2F5AA3E9C3}">
      <dgm:prSet/>
      <dgm:spPr/>
      <dgm:t>
        <a:bodyPr/>
        <a:lstStyle/>
        <a:p>
          <a:pPr>
            <a:lnSpc>
              <a:spcPct val="100000"/>
            </a:lnSpc>
          </a:pPr>
          <a:r>
            <a:rPr lang="en-US" b="1"/>
            <a:t>Good securities market practice refers to principles and rules, the observance of which, according to the opinion of the participants in the securities market, must be considered a fair and fair way of trading for all clients and operators.</a:t>
          </a:r>
          <a:endParaRPr lang="en-US"/>
        </a:p>
      </dgm:t>
    </dgm:pt>
    <dgm:pt modelId="{2CF4E864-A404-4C53-9F32-B79B2AB36C5A}" type="parTrans" cxnId="{5C963ADD-DD3A-4916-B0A0-A8188CB85785}">
      <dgm:prSet/>
      <dgm:spPr/>
      <dgm:t>
        <a:bodyPr/>
        <a:lstStyle/>
        <a:p>
          <a:endParaRPr lang="en-US"/>
        </a:p>
      </dgm:t>
    </dgm:pt>
    <dgm:pt modelId="{9AFA7B73-CC62-4479-A0F1-04AD10159E1F}" type="sibTrans" cxnId="{5C963ADD-DD3A-4916-B0A0-A8188CB85785}">
      <dgm:prSet/>
      <dgm:spPr/>
      <dgm:t>
        <a:bodyPr/>
        <a:lstStyle/>
        <a:p>
          <a:pPr>
            <a:lnSpc>
              <a:spcPct val="100000"/>
            </a:lnSpc>
          </a:pPr>
          <a:endParaRPr lang="en-US"/>
        </a:p>
      </dgm:t>
    </dgm:pt>
    <dgm:pt modelId="{DA9F562C-2DA6-483A-9CE6-AFB36FA26770}">
      <dgm:prSet/>
      <dgm:spPr/>
      <dgm:t>
        <a:bodyPr/>
        <a:lstStyle/>
        <a:p>
          <a:pPr>
            <a:lnSpc>
              <a:spcPct val="100000"/>
            </a:lnSpc>
          </a:pPr>
          <a:r>
            <a:rPr lang="en-US" b="1"/>
            <a:t>These principles guide practices in the securities market in the absence of detailed regulations.</a:t>
          </a:r>
          <a:endParaRPr lang="en-US"/>
        </a:p>
      </dgm:t>
    </dgm:pt>
    <dgm:pt modelId="{2950A49A-117C-43E1-9DAA-37C999CDE9D9}" type="parTrans" cxnId="{B74110D2-B8A2-41ED-BD2A-494020673772}">
      <dgm:prSet/>
      <dgm:spPr/>
      <dgm:t>
        <a:bodyPr/>
        <a:lstStyle/>
        <a:p>
          <a:endParaRPr lang="en-US"/>
        </a:p>
      </dgm:t>
    </dgm:pt>
    <dgm:pt modelId="{399CAA02-461A-4DA7-A2A9-79A309BCB9DA}" type="sibTrans" cxnId="{B74110D2-B8A2-41ED-BD2A-494020673772}">
      <dgm:prSet/>
      <dgm:spPr/>
      <dgm:t>
        <a:bodyPr/>
        <a:lstStyle/>
        <a:p>
          <a:endParaRPr lang="en-US"/>
        </a:p>
      </dgm:t>
    </dgm:pt>
    <dgm:pt modelId="{8E1DBEDD-38FF-4411-8CDC-DA46C5118668}" type="pres">
      <dgm:prSet presAssocID="{2D320C41-F87C-460A-A4D9-9CE86741B508}" presName="root" presStyleCnt="0">
        <dgm:presLayoutVars>
          <dgm:dir/>
          <dgm:resizeHandles val="exact"/>
        </dgm:presLayoutVars>
      </dgm:prSet>
      <dgm:spPr/>
    </dgm:pt>
    <dgm:pt modelId="{8E696637-D1BE-4370-8723-205A5C6F3B22}" type="pres">
      <dgm:prSet presAssocID="{2D320C41-F87C-460A-A4D9-9CE86741B508}" presName="container" presStyleCnt="0">
        <dgm:presLayoutVars>
          <dgm:dir/>
          <dgm:resizeHandles val="exact"/>
        </dgm:presLayoutVars>
      </dgm:prSet>
      <dgm:spPr/>
    </dgm:pt>
    <dgm:pt modelId="{03C8286B-96F8-4BB9-ABDF-6DC872E66ABB}" type="pres">
      <dgm:prSet presAssocID="{587149C2-F534-44E0-962C-892B767EA895}" presName="compNode" presStyleCnt="0"/>
      <dgm:spPr/>
    </dgm:pt>
    <dgm:pt modelId="{6C68D07D-ED9A-476B-8E4F-3CED91E41676}" type="pres">
      <dgm:prSet presAssocID="{587149C2-F534-44E0-962C-892B767EA895}" presName="iconBgRect" presStyleLbl="bgShp" presStyleIdx="0" presStyleCnt="4"/>
      <dgm:spPr/>
    </dgm:pt>
    <dgm:pt modelId="{E5EF4433-8D07-409C-A611-263AA59B61AF}" type="pres">
      <dgm:prSet presAssocID="{587149C2-F534-44E0-962C-892B767EA89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ankki kiinteä"/>
        </a:ext>
      </dgm:extLst>
    </dgm:pt>
    <dgm:pt modelId="{D9E30F4F-C1BC-42F3-A57C-B9A3E231667A}" type="pres">
      <dgm:prSet presAssocID="{587149C2-F534-44E0-962C-892B767EA895}" presName="spaceRect" presStyleCnt="0"/>
      <dgm:spPr/>
    </dgm:pt>
    <dgm:pt modelId="{3FF705F5-3901-47B3-BF3C-67D9A9890D39}" type="pres">
      <dgm:prSet presAssocID="{587149C2-F534-44E0-962C-892B767EA895}" presName="textRect" presStyleLbl="revTx" presStyleIdx="0" presStyleCnt="4">
        <dgm:presLayoutVars>
          <dgm:chMax val="1"/>
          <dgm:chPref val="1"/>
        </dgm:presLayoutVars>
      </dgm:prSet>
      <dgm:spPr/>
    </dgm:pt>
    <dgm:pt modelId="{28779BCB-DEA2-4317-A48C-88DAE445E8E0}" type="pres">
      <dgm:prSet presAssocID="{44737F68-D977-40B7-88DB-0EE454449D61}" presName="sibTrans" presStyleLbl="sibTrans2D1" presStyleIdx="0" presStyleCnt="0"/>
      <dgm:spPr/>
    </dgm:pt>
    <dgm:pt modelId="{E225FA26-7CBD-4689-BF84-66A32692A208}" type="pres">
      <dgm:prSet presAssocID="{7C2857E0-F1EC-487B-A41B-A533546108B2}" presName="compNode" presStyleCnt="0"/>
      <dgm:spPr/>
    </dgm:pt>
    <dgm:pt modelId="{7CF01138-7CED-4ABB-8141-F8AC19A50F89}" type="pres">
      <dgm:prSet presAssocID="{7C2857E0-F1EC-487B-A41B-A533546108B2}" presName="iconBgRect" presStyleLbl="bgShp" presStyleIdx="1" presStyleCnt="4"/>
      <dgm:spPr/>
    </dgm:pt>
    <dgm:pt modelId="{0E017E28-6B6F-4516-93FC-E63D8A269E4E}" type="pres">
      <dgm:prSet presAssocID="{7C2857E0-F1EC-487B-A41B-A533546108B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Kannettava tietokone suojattu"/>
        </a:ext>
      </dgm:extLst>
    </dgm:pt>
    <dgm:pt modelId="{F19F948F-06D9-4DF4-83B0-81618FA0C1CC}" type="pres">
      <dgm:prSet presAssocID="{7C2857E0-F1EC-487B-A41B-A533546108B2}" presName="spaceRect" presStyleCnt="0"/>
      <dgm:spPr/>
    </dgm:pt>
    <dgm:pt modelId="{3F7EA964-0862-41FA-85C6-223057728465}" type="pres">
      <dgm:prSet presAssocID="{7C2857E0-F1EC-487B-A41B-A533546108B2}" presName="textRect" presStyleLbl="revTx" presStyleIdx="1" presStyleCnt="4">
        <dgm:presLayoutVars>
          <dgm:chMax val="1"/>
          <dgm:chPref val="1"/>
        </dgm:presLayoutVars>
      </dgm:prSet>
      <dgm:spPr/>
    </dgm:pt>
    <dgm:pt modelId="{8829EEE5-2AAB-4048-9B32-00461F7266E3}" type="pres">
      <dgm:prSet presAssocID="{5317204C-E326-4F69-ADC6-C1E3F348E0E4}" presName="sibTrans" presStyleLbl="sibTrans2D1" presStyleIdx="0" presStyleCnt="0"/>
      <dgm:spPr/>
    </dgm:pt>
    <dgm:pt modelId="{BD127F8F-58B8-4E9D-ADDD-B8E6DF057902}" type="pres">
      <dgm:prSet presAssocID="{DA626C08-0761-4991-8A3F-1B2F5AA3E9C3}" presName="compNode" presStyleCnt="0"/>
      <dgm:spPr/>
    </dgm:pt>
    <dgm:pt modelId="{B067E7EA-7800-4F30-B754-B90415DF3052}" type="pres">
      <dgm:prSet presAssocID="{DA626C08-0761-4991-8A3F-1B2F5AA3E9C3}" presName="iconBgRect" presStyleLbl="bgShp" presStyleIdx="2" presStyleCnt="4"/>
      <dgm:spPr/>
    </dgm:pt>
    <dgm:pt modelId="{9C42C544-E9D2-4345-95A0-BEBCDF25FBED}" type="pres">
      <dgm:prSet presAssocID="{DA626C08-0761-4991-8A3F-1B2F5AA3E9C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Varastoida"/>
        </a:ext>
      </dgm:extLst>
    </dgm:pt>
    <dgm:pt modelId="{E9D2B9FA-4593-4E6D-8A94-514C0CCD5D63}" type="pres">
      <dgm:prSet presAssocID="{DA626C08-0761-4991-8A3F-1B2F5AA3E9C3}" presName="spaceRect" presStyleCnt="0"/>
      <dgm:spPr/>
    </dgm:pt>
    <dgm:pt modelId="{74EDDCD9-9910-490F-BE8C-A2E5D7ED93E4}" type="pres">
      <dgm:prSet presAssocID="{DA626C08-0761-4991-8A3F-1B2F5AA3E9C3}" presName="textRect" presStyleLbl="revTx" presStyleIdx="2" presStyleCnt="4">
        <dgm:presLayoutVars>
          <dgm:chMax val="1"/>
          <dgm:chPref val="1"/>
        </dgm:presLayoutVars>
      </dgm:prSet>
      <dgm:spPr/>
    </dgm:pt>
    <dgm:pt modelId="{1FB27CEE-3617-4CAB-AE3D-54A47BDD07AD}" type="pres">
      <dgm:prSet presAssocID="{9AFA7B73-CC62-4479-A0F1-04AD10159E1F}" presName="sibTrans" presStyleLbl="sibTrans2D1" presStyleIdx="0" presStyleCnt="0"/>
      <dgm:spPr/>
    </dgm:pt>
    <dgm:pt modelId="{550D0832-318A-4549-B829-A85C559F7701}" type="pres">
      <dgm:prSet presAssocID="{DA9F562C-2DA6-483A-9CE6-AFB36FA26770}" presName="compNode" presStyleCnt="0"/>
      <dgm:spPr/>
    </dgm:pt>
    <dgm:pt modelId="{79251841-C1AB-4BA3-B902-E72BA7A35622}" type="pres">
      <dgm:prSet presAssocID="{DA9F562C-2DA6-483A-9CE6-AFB36FA26770}" presName="iconBgRect" presStyleLbl="bgShp" presStyleIdx="3" presStyleCnt="4"/>
      <dgm:spPr/>
    </dgm:pt>
    <dgm:pt modelId="{0EE3AB3C-9EB1-48C6-B3D2-15627944A89A}" type="pres">
      <dgm:prSet presAssocID="{DA9F562C-2DA6-483A-9CE6-AFB36FA2677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Sormenjälki"/>
        </a:ext>
      </dgm:extLst>
    </dgm:pt>
    <dgm:pt modelId="{5272049E-6EAF-4F6F-B97E-C60392CF0459}" type="pres">
      <dgm:prSet presAssocID="{DA9F562C-2DA6-483A-9CE6-AFB36FA26770}" presName="spaceRect" presStyleCnt="0"/>
      <dgm:spPr/>
    </dgm:pt>
    <dgm:pt modelId="{CC05FBCE-FD3B-4A04-9005-4E55209CCB99}" type="pres">
      <dgm:prSet presAssocID="{DA9F562C-2DA6-483A-9CE6-AFB36FA26770}" presName="textRect" presStyleLbl="revTx" presStyleIdx="3" presStyleCnt="4">
        <dgm:presLayoutVars>
          <dgm:chMax val="1"/>
          <dgm:chPref val="1"/>
        </dgm:presLayoutVars>
      </dgm:prSet>
      <dgm:spPr/>
    </dgm:pt>
  </dgm:ptLst>
  <dgm:cxnLst>
    <dgm:cxn modelId="{AFAEBE14-D421-444A-BE18-CCA767D81F94}" srcId="{2D320C41-F87C-460A-A4D9-9CE86741B508}" destId="{7C2857E0-F1EC-487B-A41B-A533546108B2}" srcOrd="1" destOrd="0" parTransId="{48F566EB-F5F8-4154-8330-012837C86738}" sibTransId="{5317204C-E326-4F69-ADC6-C1E3F348E0E4}"/>
    <dgm:cxn modelId="{1E989918-9695-4B15-B5F3-0E9835F62700}" srcId="{2D320C41-F87C-460A-A4D9-9CE86741B508}" destId="{587149C2-F534-44E0-962C-892B767EA895}" srcOrd="0" destOrd="0" parTransId="{8503FD0E-1596-4D5E-A98B-F4EC44C5A984}" sibTransId="{44737F68-D977-40B7-88DB-0EE454449D61}"/>
    <dgm:cxn modelId="{B20A8C26-EE66-40AD-B58D-1BA7F630AA82}" type="presOf" srcId="{DA9F562C-2DA6-483A-9CE6-AFB36FA26770}" destId="{CC05FBCE-FD3B-4A04-9005-4E55209CCB99}" srcOrd="0" destOrd="0" presId="urn:microsoft.com/office/officeart/2018/2/layout/IconCircleList"/>
    <dgm:cxn modelId="{85CD2B69-0981-46E5-9D6D-D94A70449A15}" type="presOf" srcId="{587149C2-F534-44E0-962C-892B767EA895}" destId="{3FF705F5-3901-47B3-BF3C-67D9A9890D39}" srcOrd="0" destOrd="0" presId="urn:microsoft.com/office/officeart/2018/2/layout/IconCircleList"/>
    <dgm:cxn modelId="{5B0FA17E-F560-48E4-AC27-8548125D4F14}" type="presOf" srcId="{7C2857E0-F1EC-487B-A41B-A533546108B2}" destId="{3F7EA964-0862-41FA-85C6-223057728465}" srcOrd="0" destOrd="0" presId="urn:microsoft.com/office/officeart/2018/2/layout/IconCircleList"/>
    <dgm:cxn modelId="{2AF60B9D-5F0F-4411-B939-E651A26D5FD5}" type="presOf" srcId="{DA626C08-0761-4991-8A3F-1B2F5AA3E9C3}" destId="{74EDDCD9-9910-490F-BE8C-A2E5D7ED93E4}" srcOrd="0" destOrd="0" presId="urn:microsoft.com/office/officeart/2018/2/layout/IconCircleList"/>
    <dgm:cxn modelId="{224146BA-E4A0-4CCE-8EDB-36EBD8762965}" type="presOf" srcId="{5317204C-E326-4F69-ADC6-C1E3F348E0E4}" destId="{8829EEE5-2AAB-4048-9B32-00461F7266E3}" srcOrd="0" destOrd="0" presId="urn:microsoft.com/office/officeart/2018/2/layout/IconCircleList"/>
    <dgm:cxn modelId="{A390B9CA-872B-4C1D-B813-B92FBABC30DA}" type="presOf" srcId="{44737F68-D977-40B7-88DB-0EE454449D61}" destId="{28779BCB-DEA2-4317-A48C-88DAE445E8E0}" srcOrd="0" destOrd="0" presId="urn:microsoft.com/office/officeart/2018/2/layout/IconCircleList"/>
    <dgm:cxn modelId="{B3AD23CC-25A4-4182-879F-9DD7AFAF6C40}" type="presOf" srcId="{9AFA7B73-CC62-4479-A0F1-04AD10159E1F}" destId="{1FB27CEE-3617-4CAB-AE3D-54A47BDD07AD}" srcOrd="0" destOrd="0" presId="urn:microsoft.com/office/officeart/2018/2/layout/IconCircleList"/>
    <dgm:cxn modelId="{B74110D2-B8A2-41ED-BD2A-494020673772}" srcId="{2D320C41-F87C-460A-A4D9-9CE86741B508}" destId="{DA9F562C-2DA6-483A-9CE6-AFB36FA26770}" srcOrd="3" destOrd="0" parTransId="{2950A49A-117C-43E1-9DAA-37C999CDE9D9}" sibTransId="{399CAA02-461A-4DA7-A2A9-79A309BCB9DA}"/>
    <dgm:cxn modelId="{5C963ADD-DD3A-4916-B0A0-A8188CB85785}" srcId="{2D320C41-F87C-460A-A4D9-9CE86741B508}" destId="{DA626C08-0761-4991-8A3F-1B2F5AA3E9C3}" srcOrd="2" destOrd="0" parTransId="{2CF4E864-A404-4C53-9F32-B79B2AB36C5A}" sibTransId="{9AFA7B73-CC62-4479-A0F1-04AD10159E1F}"/>
    <dgm:cxn modelId="{212AE0F9-C4F3-49D4-8CEB-46564C044BCC}" type="presOf" srcId="{2D320C41-F87C-460A-A4D9-9CE86741B508}" destId="{8E1DBEDD-38FF-4411-8CDC-DA46C5118668}" srcOrd="0" destOrd="0" presId="urn:microsoft.com/office/officeart/2018/2/layout/IconCircleList"/>
    <dgm:cxn modelId="{C5133C62-0D85-4E9B-ACF0-6669340ABE32}" type="presParOf" srcId="{8E1DBEDD-38FF-4411-8CDC-DA46C5118668}" destId="{8E696637-D1BE-4370-8723-205A5C6F3B22}" srcOrd="0" destOrd="0" presId="urn:microsoft.com/office/officeart/2018/2/layout/IconCircleList"/>
    <dgm:cxn modelId="{09E85A47-47F6-4C5A-8650-2E4300160180}" type="presParOf" srcId="{8E696637-D1BE-4370-8723-205A5C6F3B22}" destId="{03C8286B-96F8-4BB9-ABDF-6DC872E66ABB}" srcOrd="0" destOrd="0" presId="urn:microsoft.com/office/officeart/2018/2/layout/IconCircleList"/>
    <dgm:cxn modelId="{A5FBC605-5CE6-4D54-BEC6-711C87A3999D}" type="presParOf" srcId="{03C8286B-96F8-4BB9-ABDF-6DC872E66ABB}" destId="{6C68D07D-ED9A-476B-8E4F-3CED91E41676}" srcOrd="0" destOrd="0" presId="urn:microsoft.com/office/officeart/2018/2/layout/IconCircleList"/>
    <dgm:cxn modelId="{35C54028-B7CD-460C-A33A-83382C338BA2}" type="presParOf" srcId="{03C8286B-96F8-4BB9-ABDF-6DC872E66ABB}" destId="{E5EF4433-8D07-409C-A611-263AA59B61AF}" srcOrd="1" destOrd="0" presId="urn:microsoft.com/office/officeart/2018/2/layout/IconCircleList"/>
    <dgm:cxn modelId="{5D6B258F-7F62-4E51-855A-820E6014FABD}" type="presParOf" srcId="{03C8286B-96F8-4BB9-ABDF-6DC872E66ABB}" destId="{D9E30F4F-C1BC-42F3-A57C-B9A3E231667A}" srcOrd="2" destOrd="0" presId="urn:microsoft.com/office/officeart/2018/2/layout/IconCircleList"/>
    <dgm:cxn modelId="{8F925F1F-9EF6-4E68-AE19-9A9E6068D17A}" type="presParOf" srcId="{03C8286B-96F8-4BB9-ABDF-6DC872E66ABB}" destId="{3FF705F5-3901-47B3-BF3C-67D9A9890D39}" srcOrd="3" destOrd="0" presId="urn:microsoft.com/office/officeart/2018/2/layout/IconCircleList"/>
    <dgm:cxn modelId="{B82920FE-0EDC-4749-8129-1310FA9D30A9}" type="presParOf" srcId="{8E696637-D1BE-4370-8723-205A5C6F3B22}" destId="{28779BCB-DEA2-4317-A48C-88DAE445E8E0}" srcOrd="1" destOrd="0" presId="urn:microsoft.com/office/officeart/2018/2/layout/IconCircleList"/>
    <dgm:cxn modelId="{A71CA748-1DA7-4180-BA85-ED5BE150F857}" type="presParOf" srcId="{8E696637-D1BE-4370-8723-205A5C6F3B22}" destId="{E225FA26-7CBD-4689-BF84-66A32692A208}" srcOrd="2" destOrd="0" presId="urn:microsoft.com/office/officeart/2018/2/layout/IconCircleList"/>
    <dgm:cxn modelId="{F6AF826B-93AD-4915-BE21-60F0728F323C}" type="presParOf" srcId="{E225FA26-7CBD-4689-BF84-66A32692A208}" destId="{7CF01138-7CED-4ABB-8141-F8AC19A50F89}" srcOrd="0" destOrd="0" presId="urn:microsoft.com/office/officeart/2018/2/layout/IconCircleList"/>
    <dgm:cxn modelId="{7B660F1A-AE8A-4FB9-9C5E-E066BFD4DD8D}" type="presParOf" srcId="{E225FA26-7CBD-4689-BF84-66A32692A208}" destId="{0E017E28-6B6F-4516-93FC-E63D8A269E4E}" srcOrd="1" destOrd="0" presId="urn:microsoft.com/office/officeart/2018/2/layout/IconCircleList"/>
    <dgm:cxn modelId="{05450346-DFDC-4544-B185-12042088A837}" type="presParOf" srcId="{E225FA26-7CBD-4689-BF84-66A32692A208}" destId="{F19F948F-06D9-4DF4-83B0-81618FA0C1CC}" srcOrd="2" destOrd="0" presId="urn:microsoft.com/office/officeart/2018/2/layout/IconCircleList"/>
    <dgm:cxn modelId="{5FB85EAF-EEBF-4D25-830A-9B9C07B9F62F}" type="presParOf" srcId="{E225FA26-7CBD-4689-BF84-66A32692A208}" destId="{3F7EA964-0862-41FA-85C6-223057728465}" srcOrd="3" destOrd="0" presId="urn:microsoft.com/office/officeart/2018/2/layout/IconCircleList"/>
    <dgm:cxn modelId="{23C9AF12-3EC6-4574-AB71-2BCCBBE41E58}" type="presParOf" srcId="{8E696637-D1BE-4370-8723-205A5C6F3B22}" destId="{8829EEE5-2AAB-4048-9B32-00461F7266E3}" srcOrd="3" destOrd="0" presId="urn:microsoft.com/office/officeart/2018/2/layout/IconCircleList"/>
    <dgm:cxn modelId="{D844BBA7-60EE-423C-8D68-9533EE70EC20}" type="presParOf" srcId="{8E696637-D1BE-4370-8723-205A5C6F3B22}" destId="{BD127F8F-58B8-4E9D-ADDD-B8E6DF057902}" srcOrd="4" destOrd="0" presId="urn:microsoft.com/office/officeart/2018/2/layout/IconCircleList"/>
    <dgm:cxn modelId="{EDAA3952-E904-4A2A-B7B3-76330947F981}" type="presParOf" srcId="{BD127F8F-58B8-4E9D-ADDD-B8E6DF057902}" destId="{B067E7EA-7800-4F30-B754-B90415DF3052}" srcOrd="0" destOrd="0" presId="urn:microsoft.com/office/officeart/2018/2/layout/IconCircleList"/>
    <dgm:cxn modelId="{60AF653B-716D-47F0-952C-ECA998242727}" type="presParOf" srcId="{BD127F8F-58B8-4E9D-ADDD-B8E6DF057902}" destId="{9C42C544-E9D2-4345-95A0-BEBCDF25FBED}" srcOrd="1" destOrd="0" presId="urn:microsoft.com/office/officeart/2018/2/layout/IconCircleList"/>
    <dgm:cxn modelId="{23510D3B-2912-4AD4-AAE2-E3014369ABD5}" type="presParOf" srcId="{BD127F8F-58B8-4E9D-ADDD-B8E6DF057902}" destId="{E9D2B9FA-4593-4E6D-8A94-514C0CCD5D63}" srcOrd="2" destOrd="0" presId="urn:microsoft.com/office/officeart/2018/2/layout/IconCircleList"/>
    <dgm:cxn modelId="{87C9D266-33AB-4398-8D47-D990CD8417A7}" type="presParOf" srcId="{BD127F8F-58B8-4E9D-ADDD-B8E6DF057902}" destId="{74EDDCD9-9910-490F-BE8C-A2E5D7ED93E4}" srcOrd="3" destOrd="0" presId="urn:microsoft.com/office/officeart/2018/2/layout/IconCircleList"/>
    <dgm:cxn modelId="{767C1164-9CE4-4BDE-8525-68399E6138BE}" type="presParOf" srcId="{8E696637-D1BE-4370-8723-205A5C6F3B22}" destId="{1FB27CEE-3617-4CAB-AE3D-54A47BDD07AD}" srcOrd="5" destOrd="0" presId="urn:microsoft.com/office/officeart/2018/2/layout/IconCircleList"/>
    <dgm:cxn modelId="{1431925D-B481-4149-B2F6-F894AC22736F}" type="presParOf" srcId="{8E696637-D1BE-4370-8723-205A5C6F3B22}" destId="{550D0832-318A-4549-B829-A85C559F7701}" srcOrd="6" destOrd="0" presId="urn:microsoft.com/office/officeart/2018/2/layout/IconCircleList"/>
    <dgm:cxn modelId="{8959C279-0393-4D4C-99AC-F51440511E79}" type="presParOf" srcId="{550D0832-318A-4549-B829-A85C559F7701}" destId="{79251841-C1AB-4BA3-B902-E72BA7A35622}" srcOrd="0" destOrd="0" presId="urn:microsoft.com/office/officeart/2018/2/layout/IconCircleList"/>
    <dgm:cxn modelId="{0F51B5B5-7DAA-46DB-B78A-81F5CF28D56D}" type="presParOf" srcId="{550D0832-318A-4549-B829-A85C559F7701}" destId="{0EE3AB3C-9EB1-48C6-B3D2-15627944A89A}" srcOrd="1" destOrd="0" presId="urn:microsoft.com/office/officeart/2018/2/layout/IconCircleList"/>
    <dgm:cxn modelId="{5FE03893-6578-4011-AEE4-E26452A96BDC}" type="presParOf" srcId="{550D0832-318A-4549-B829-A85C559F7701}" destId="{5272049E-6EAF-4F6F-B97E-C60392CF0459}" srcOrd="2" destOrd="0" presId="urn:microsoft.com/office/officeart/2018/2/layout/IconCircleList"/>
    <dgm:cxn modelId="{DCED3350-35E9-48E6-B6D0-BEA738370F12}" type="presParOf" srcId="{550D0832-318A-4549-B829-A85C559F7701}" destId="{CC05FBCE-FD3B-4A04-9005-4E55209CCB99}"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417A249-6983-4A36-AC48-464219111D8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8B2A4B31-F73B-4900-B162-C3C621C3E4FA}">
      <dgm:prSet/>
      <dgm:spPr/>
      <dgm:t>
        <a:bodyPr/>
        <a:lstStyle/>
        <a:p>
          <a:r>
            <a:rPr lang="en-US" dirty="0"/>
            <a:t>An investment firm that provides direct electronic access to a trading venue shall have in place effective </a:t>
          </a:r>
          <a:r>
            <a:rPr lang="en-US" dirty="0">
              <a:solidFill>
                <a:srgbClr val="FF0000"/>
              </a:solidFill>
            </a:rPr>
            <a:t>systems and controls </a:t>
          </a:r>
          <a:r>
            <a:rPr lang="en-US" dirty="0"/>
            <a:t>which ensure a proper assessment and review of the </a:t>
          </a:r>
          <a:r>
            <a:rPr lang="en-US" dirty="0">
              <a:solidFill>
                <a:srgbClr val="FF0000"/>
              </a:solidFill>
            </a:rPr>
            <a:t>suitability of clients </a:t>
          </a:r>
          <a:r>
            <a:rPr lang="en-US" dirty="0"/>
            <a:t>using the service, </a:t>
          </a:r>
          <a:endParaRPr lang="fi-FI" dirty="0"/>
        </a:p>
      </dgm:t>
    </dgm:pt>
    <dgm:pt modelId="{03AAB93D-0604-4C3C-8A3D-3B1F43B7ED15}" type="parTrans" cxnId="{F0A51795-2C51-4624-A9BD-D35EC001BE83}">
      <dgm:prSet/>
      <dgm:spPr/>
      <dgm:t>
        <a:bodyPr/>
        <a:lstStyle/>
        <a:p>
          <a:endParaRPr lang="fi-FI"/>
        </a:p>
      </dgm:t>
    </dgm:pt>
    <dgm:pt modelId="{3E2E37B3-E04F-4389-837D-64CBCDD61CB2}" type="sibTrans" cxnId="{F0A51795-2C51-4624-A9BD-D35EC001BE83}">
      <dgm:prSet/>
      <dgm:spPr/>
      <dgm:t>
        <a:bodyPr/>
        <a:lstStyle/>
        <a:p>
          <a:endParaRPr lang="fi-FI"/>
        </a:p>
      </dgm:t>
    </dgm:pt>
    <dgm:pt modelId="{FE1E7341-9B13-4D2F-8C12-BCB63C3552B1}">
      <dgm:prSet/>
      <dgm:spPr/>
      <dgm:t>
        <a:bodyPr/>
        <a:lstStyle/>
        <a:p>
          <a:r>
            <a:rPr lang="en-US" b="0" i="1" baseline="0" dirty="0"/>
            <a:t>that clients using the service are prevented from exceeding appropriate pre-set </a:t>
          </a:r>
          <a:r>
            <a:rPr lang="en-US" b="0" i="1" baseline="0" dirty="0">
              <a:solidFill>
                <a:srgbClr val="FF0000"/>
              </a:solidFill>
            </a:rPr>
            <a:t>trading and credit thresholds, </a:t>
          </a:r>
          <a:endParaRPr lang="fi-FI" dirty="0">
            <a:solidFill>
              <a:srgbClr val="FF0000"/>
            </a:solidFill>
          </a:endParaRPr>
        </a:p>
      </dgm:t>
    </dgm:pt>
    <dgm:pt modelId="{DE27DB01-6504-4460-AB40-291DDF47052A}" type="parTrans" cxnId="{5BD29BE3-C644-44A3-A679-A0FA62A02698}">
      <dgm:prSet/>
      <dgm:spPr/>
      <dgm:t>
        <a:bodyPr/>
        <a:lstStyle/>
        <a:p>
          <a:endParaRPr lang="fi-FI"/>
        </a:p>
      </dgm:t>
    </dgm:pt>
    <dgm:pt modelId="{14BDC459-CF99-4448-8E15-3B35A006208C}" type="sibTrans" cxnId="{5BD29BE3-C644-44A3-A679-A0FA62A02698}">
      <dgm:prSet/>
      <dgm:spPr/>
      <dgm:t>
        <a:bodyPr/>
        <a:lstStyle/>
        <a:p>
          <a:endParaRPr lang="fi-FI"/>
        </a:p>
      </dgm:t>
    </dgm:pt>
    <dgm:pt modelId="{F6B36B18-764F-4E64-80E5-D25A9817F77D}">
      <dgm:prSet/>
      <dgm:spPr/>
      <dgm:t>
        <a:bodyPr/>
        <a:lstStyle/>
        <a:p>
          <a:r>
            <a:rPr lang="en-US" b="0" i="1" baseline="0" dirty="0"/>
            <a:t>that </a:t>
          </a:r>
          <a:r>
            <a:rPr lang="en-US" b="0" i="1" baseline="0" dirty="0">
              <a:solidFill>
                <a:srgbClr val="FF0000"/>
              </a:solidFill>
            </a:rPr>
            <a:t>trading by clients </a:t>
          </a:r>
          <a:r>
            <a:rPr lang="en-US" b="0" i="1" baseline="0" dirty="0"/>
            <a:t>using the service is properly monitored and </a:t>
          </a:r>
          <a:endParaRPr lang="fi-FI" dirty="0"/>
        </a:p>
      </dgm:t>
    </dgm:pt>
    <dgm:pt modelId="{AA0EC366-5611-4345-ACE6-31F7A2A669A3}" type="parTrans" cxnId="{A789399A-D909-4C41-BD86-5F3DD170E34D}">
      <dgm:prSet/>
      <dgm:spPr/>
      <dgm:t>
        <a:bodyPr/>
        <a:lstStyle/>
        <a:p>
          <a:endParaRPr lang="fi-FI"/>
        </a:p>
      </dgm:t>
    </dgm:pt>
    <dgm:pt modelId="{E7F5EC25-D26B-4084-BEC2-2A6BF9A1AF08}" type="sibTrans" cxnId="{A789399A-D909-4C41-BD86-5F3DD170E34D}">
      <dgm:prSet/>
      <dgm:spPr/>
      <dgm:t>
        <a:bodyPr/>
        <a:lstStyle/>
        <a:p>
          <a:endParaRPr lang="fi-FI"/>
        </a:p>
      </dgm:t>
    </dgm:pt>
    <dgm:pt modelId="{80B7FC83-7186-48B7-A627-290BDC8F1970}">
      <dgm:prSet/>
      <dgm:spPr/>
      <dgm:t>
        <a:bodyPr/>
        <a:lstStyle/>
        <a:p>
          <a:r>
            <a:rPr lang="en-US" b="0" i="1" baseline="0" dirty="0"/>
            <a:t>that appropriate risk controls prevent trading that may create </a:t>
          </a:r>
          <a:r>
            <a:rPr lang="en-US" b="0" i="1" baseline="0" dirty="0">
              <a:solidFill>
                <a:srgbClr val="FF0000"/>
              </a:solidFill>
            </a:rPr>
            <a:t>risks</a:t>
          </a:r>
          <a:r>
            <a:rPr lang="en-US" b="0" i="1" baseline="0" dirty="0"/>
            <a:t> to the investment firm itself or that could create or contribute to a </a:t>
          </a:r>
          <a:r>
            <a:rPr lang="en-US" b="0" i="1" baseline="0" dirty="0">
              <a:solidFill>
                <a:srgbClr val="FF0000"/>
              </a:solidFill>
            </a:rPr>
            <a:t>disorderly market </a:t>
          </a:r>
          <a:r>
            <a:rPr lang="en-US" b="0" i="1" baseline="0" dirty="0"/>
            <a:t>or could be </a:t>
          </a:r>
          <a:r>
            <a:rPr lang="en-US" b="0" i="1" baseline="0" dirty="0">
              <a:solidFill>
                <a:srgbClr val="FF0000"/>
              </a:solidFill>
            </a:rPr>
            <a:t>contrary to MAR </a:t>
          </a:r>
          <a:r>
            <a:rPr lang="en-US" b="0" i="1" baseline="0" dirty="0"/>
            <a:t>or the rules of the trading venue. </a:t>
          </a:r>
          <a:endParaRPr lang="fi-FI" dirty="0"/>
        </a:p>
      </dgm:t>
    </dgm:pt>
    <dgm:pt modelId="{2F3185A7-D3E6-4960-9879-1EF485C50620}" type="parTrans" cxnId="{823C97AA-BDE1-4572-9C6F-ADD35D063FC5}">
      <dgm:prSet/>
      <dgm:spPr/>
      <dgm:t>
        <a:bodyPr/>
        <a:lstStyle/>
        <a:p>
          <a:endParaRPr lang="fi-FI"/>
        </a:p>
      </dgm:t>
    </dgm:pt>
    <dgm:pt modelId="{E6FF3D10-005D-435E-8C66-EE0F78F6D3CF}" type="sibTrans" cxnId="{823C97AA-BDE1-4572-9C6F-ADD35D063FC5}">
      <dgm:prSet/>
      <dgm:spPr/>
      <dgm:t>
        <a:bodyPr/>
        <a:lstStyle/>
        <a:p>
          <a:endParaRPr lang="fi-FI"/>
        </a:p>
      </dgm:t>
    </dgm:pt>
    <dgm:pt modelId="{CD9C3004-0A56-496A-A617-4930793A7183}" type="pres">
      <dgm:prSet presAssocID="{A417A249-6983-4A36-AC48-464219111D8B}" presName="vert0" presStyleCnt="0">
        <dgm:presLayoutVars>
          <dgm:dir/>
          <dgm:animOne val="branch"/>
          <dgm:animLvl val="lvl"/>
        </dgm:presLayoutVars>
      </dgm:prSet>
      <dgm:spPr/>
    </dgm:pt>
    <dgm:pt modelId="{DAC5B472-74D8-489B-A37B-2F2C47C78849}" type="pres">
      <dgm:prSet presAssocID="{8B2A4B31-F73B-4900-B162-C3C621C3E4FA}" presName="thickLine" presStyleLbl="alignNode1" presStyleIdx="0" presStyleCnt="1"/>
      <dgm:spPr/>
    </dgm:pt>
    <dgm:pt modelId="{97359AA8-8577-49F1-AB15-6460E42A1A13}" type="pres">
      <dgm:prSet presAssocID="{8B2A4B31-F73B-4900-B162-C3C621C3E4FA}" presName="horz1" presStyleCnt="0"/>
      <dgm:spPr/>
    </dgm:pt>
    <dgm:pt modelId="{BDF8C46D-7ABB-439A-ABBB-1D0F3B7C6C17}" type="pres">
      <dgm:prSet presAssocID="{8B2A4B31-F73B-4900-B162-C3C621C3E4FA}" presName="tx1" presStyleLbl="revTx" presStyleIdx="0" presStyleCnt="4"/>
      <dgm:spPr/>
    </dgm:pt>
    <dgm:pt modelId="{BDC24D95-4665-489C-A4CF-59AA2C4996BD}" type="pres">
      <dgm:prSet presAssocID="{8B2A4B31-F73B-4900-B162-C3C621C3E4FA}" presName="vert1" presStyleCnt="0"/>
      <dgm:spPr/>
    </dgm:pt>
    <dgm:pt modelId="{2FA039B3-6633-4348-A88F-2ED9F21CA161}" type="pres">
      <dgm:prSet presAssocID="{FE1E7341-9B13-4D2F-8C12-BCB63C3552B1}" presName="vertSpace2a" presStyleCnt="0"/>
      <dgm:spPr/>
    </dgm:pt>
    <dgm:pt modelId="{E75DDA8B-F33E-4D81-9822-99C72E1BE735}" type="pres">
      <dgm:prSet presAssocID="{FE1E7341-9B13-4D2F-8C12-BCB63C3552B1}" presName="horz2" presStyleCnt="0"/>
      <dgm:spPr/>
    </dgm:pt>
    <dgm:pt modelId="{61D47DE4-BEF3-45EA-880D-B34C80A705CE}" type="pres">
      <dgm:prSet presAssocID="{FE1E7341-9B13-4D2F-8C12-BCB63C3552B1}" presName="horzSpace2" presStyleCnt="0"/>
      <dgm:spPr/>
    </dgm:pt>
    <dgm:pt modelId="{D61BEB12-B401-40C3-B03B-7553BFE0F182}" type="pres">
      <dgm:prSet presAssocID="{FE1E7341-9B13-4D2F-8C12-BCB63C3552B1}" presName="tx2" presStyleLbl="revTx" presStyleIdx="1" presStyleCnt="4"/>
      <dgm:spPr/>
    </dgm:pt>
    <dgm:pt modelId="{596F9D3A-3B22-42F3-9569-10197F6BEA34}" type="pres">
      <dgm:prSet presAssocID="{FE1E7341-9B13-4D2F-8C12-BCB63C3552B1}" presName="vert2" presStyleCnt="0"/>
      <dgm:spPr/>
    </dgm:pt>
    <dgm:pt modelId="{DFDFE200-B1C3-4D15-8A60-87CF604BEFB7}" type="pres">
      <dgm:prSet presAssocID="{FE1E7341-9B13-4D2F-8C12-BCB63C3552B1}" presName="thinLine2b" presStyleLbl="callout" presStyleIdx="0" presStyleCnt="3"/>
      <dgm:spPr/>
    </dgm:pt>
    <dgm:pt modelId="{6C707E71-62DE-492B-BC9C-91713DE4767D}" type="pres">
      <dgm:prSet presAssocID="{FE1E7341-9B13-4D2F-8C12-BCB63C3552B1}" presName="vertSpace2b" presStyleCnt="0"/>
      <dgm:spPr/>
    </dgm:pt>
    <dgm:pt modelId="{F0CBFEBF-2BD2-4BC0-8D06-ADC501F87163}" type="pres">
      <dgm:prSet presAssocID="{F6B36B18-764F-4E64-80E5-D25A9817F77D}" presName="horz2" presStyleCnt="0"/>
      <dgm:spPr/>
    </dgm:pt>
    <dgm:pt modelId="{C737BD0C-4B45-4865-B030-F0E1778DE276}" type="pres">
      <dgm:prSet presAssocID="{F6B36B18-764F-4E64-80E5-D25A9817F77D}" presName="horzSpace2" presStyleCnt="0"/>
      <dgm:spPr/>
    </dgm:pt>
    <dgm:pt modelId="{596A7753-6E9E-4912-8D64-BF19310C9A8A}" type="pres">
      <dgm:prSet presAssocID="{F6B36B18-764F-4E64-80E5-D25A9817F77D}" presName="tx2" presStyleLbl="revTx" presStyleIdx="2" presStyleCnt="4"/>
      <dgm:spPr/>
    </dgm:pt>
    <dgm:pt modelId="{3269DA1F-7E9D-4FFE-BADE-58FF6F48C33C}" type="pres">
      <dgm:prSet presAssocID="{F6B36B18-764F-4E64-80E5-D25A9817F77D}" presName="vert2" presStyleCnt="0"/>
      <dgm:spPr/>
    </dgm:pt>
    <dgm:pt modelId="{BF837130-45DD-49FD-805F-6C4A82BBA31F}" type="pres">
      <dgm:prSet presAssocID="{F6B36B18-764F-4E64-80E5-D25A9817F77D}" presName="thinLine2b" presStyleLbl="callout" presStyleIdx="1" presStyleCnt="3"/>
      <dgm:spPr/>
    </dgm:pt>
    <dgm:pt modelId="{A6B63DDB-9563-4061-9DE2-55F5F8104402}" type="pres">
      <dgm:prSet presAssocID="{F6B36B18-764F-4E64-80E5-D25A9817F77D}" presName="vertSpace2b" presStyleCnt="0"/>
      <dgm:spPr/>
    </dgm:pt>
    <dgm:pt modelId="{BA022A78-06AF-49B3-9D23-3246600554EB}" type="pres">
      <dgm:prSet presAssocID="{80B7FC83-7186-48B7-A627-290BDC8F1970}" presName="horz2" presStyleCnt="0"/>
      <dgm:spPr/>
    </dgm:pt>
    <dgm:pt modelId="{98F4CBBF-F5D2-4500-B27A-117915D8B032}" type="pres">
      <dgm:prSet presAssocID="{80B7FC83-7186-48B7-A627-290BDC8F1970}" presName="horzSpace2" presStyleCnt="0"/>
      <dgm:spPr/>
    </dgm:pt>
    <dgm:pt modelId="{26E970B4-5BF6-418C-B129-7DE166CB8C75}" type="pres">
      <dgm:prSet presAssocID="{80B7FC83-7186-48B7-A627-290BDC8F1970}" presName="tx2" presStyleLbl="revTx" presStyleIdx="3" presStyleCnt="4"/>
      <dgm:spPr/>
    </dgm:pt>
    <dgm:pt modelId="{5AA8EC7A-46B2-43F9-A805-80A9DC6222C1}" type="pres">
      <dgm:prSet presAssocID="{80B7FC83-7186-48B7-A627-290BDC8F1970}" presName="vert2" presStyleCnt="0"/>
      <dgm:spPr/>
    </dgm:pt>
    <dgm:pt modelId="{AA8955EE-F693-48B6-A172-A8026FA40FC2}" type="pres">
      <dgm:prSet presAssocID="{80B7FC83-7186-48B7-A627-290BDC8F1970}" presName="thinLine2b" presStyleLbl="callout" presStyleIdx="2" presStyleCnt="3"/>
      <dgm:spPr/>
    </dgm:pt>
    <dgm:pt modelId="{AA5C1E48-3108-4CD7-AB88-FDF2F7C387D8}" type="pres">
      <dgm:prSet presAssocID="{80B7FC83-7186-48B7-A627-290BDC8F1970}" presName="vertSpace2b" presStyleCnt="0"/>
      <dgm:spPr/>
    </dgm:pt>
  </dgm:ptLst>
  <dgm:cxnLst>
    <dgm:cxn modelId="{75996E41-4F1E-485A-8227-401C05B1D1CA}" type="presOf" srcId="{8B2A4B31-F73B-4900-B162-C3C621C3E4FA}" destId="{BDF8C46D-7ABB-439A-ABBB-1D0F3B7C6C17}" srcOrd="0" destOrd="0" presId="urn:microsoft.com/office/officeart/2008/layout/LinedList"/>
    <dgm:cxn modelId="{CAF1F96E-9265-487D-AEFC-6E2647567E06}" type="presOf" srcId="{80B7FC83-7186-48B7-A627-290BDC8F1970}" destId="{26E970B4-5BF6-418C-B129-7DE166CB8C75}" srcOrd="0" destOrd="0" presId="urn:microsoft.com/office/officeart/2008/layout/LinedList"/>
    <dgm:cxn modelId="{71FD6B87-79F7-414E-8404-85BF2A364726}" type="presOf" srcId="{A417A249-6983-4A36-AC48-464219111D8B}" destId="{CD9C3004-0A56-496A-A617-4930793A7183}" srcOrd="0" destOrd="0" presId="urn:microsoft.com/office/officeart/2008/layout/LinedList"/>
    <dgm:cxn modelId="{F0A51795-2C51-4624-A9BD-D35EC001BE83}" srcId="{A417A249-6983-4A36-AC48-464219111D8B}" destId="{8B2A4B31-F73B-4900-B162-C3C621C3E4FA}" srcOrd="0" destOrd="0" parTransId="{03AAB93D-0604-4C3C-8A3D-3B1F43B7ED15}" sibTransId="{3E2E37B3-E04F-4389-837D-64CBCDD61CB2}"/>
    <dgm:cxn modelId="{A789399A-D909-4C41-BD86-5F3DD170E34D}" srcId="{8B2A4B31-F73B-4900-B162-C3C621C3E4FA}" destId="{F6B36B18-764F-4E64-80E5-D25A9817F77D}" srcOrd="1" destOrd="0" parTransId="{AA0EC366-5611-4345-ACE6-31F7A2A669A3}" sibTransId="{E7F5EC25-D26B-4084-BEC2-2A6BF9A1AF08}"/>
    <dgm:cxn modelId="{823C97AA-BDE1-4572-9C6F-ADD35D063FC5}" srcId="{8B2A4B31-F73B-4900-B162-C3C621C3E4FA}" destId="{80B7FC83-7186-48B7-A627-290BDC8F1970}" srcOrd="2" destOrd="0" parTransId="{2F3185A7-D3E6-4960-9879-1EF485C50620}" sibTransId="{E6FF3D10-005D-435E-8C66-EE0F78F6D3CF}"/>
    <dgm:cxn modelId="{CD55A7AC-1EB9-4A46-8701-5FBA58BB3E42}" type="presOf" srcId="{FE1E7341-9B13-4D2F-8C12-BCB63C3552B1}" destId="{D61BEB12-B401-40C3-B03B-7553BFE0F182}" srcOrd="0" destOrd="0" presId="urn:microsoft.com/office/officeart/2008/layout/LinedList"/>
    <dgm:cxn modelId="{5BD29BE3-C644-44A3-A679-A0FA62A02698}" srcId="{8B2A4B31-F73B-4900-B162-C3C621C3E4FA}" destId="{FE1E7341-9B13-4D2F-8C12-BCB63C3552B1}" srcOrd="0" destOrd="0" parTransId="{DE27DB01-6504-4460-AB40-291DDF47052A}" sibTransId="{14BDC459-CF99-4448-8E15-3B35A006208C}"/>
    <dgm:cxn modelId="{6D7DA7F6-A8A8-42E5-94DC-7926689C8DB8}" type="presOf" srcId="{F6B36B18-764F-4E64-80E5-D25A9817F77D}" destId="{596A7753-6E9E-4912-8D64-BF19310C9A8A}" srcOrd="0" destOrd="0" presId="urn:microsoft.com/office/officeart/2008/layout/LinedList"/>
    <dgm:cxn modelId="{CF0C9E79-EC4C-4C87-9458-E3BF4CEB671A}" type="presParOf" srcId="{CD9C3004-0A56-496A-A617-4930793A7183}" destId="{DAC5B472-74D8-489B-A37B-2F2C47C78849}" srcOrd="0" destOrd="0" presId="urn:microsoft.com/office/officeart/2008/layout/LinedList"/>
    <dgm:cxn modelId="{4294FE94-D592-41F0-B85F-09651C96B1DF}" type="presParOf" srcId="{CD9C3004-0A56-496A-A617-4930793A7183}" destId="{97359AA8-8577-49F1-AB15-6460E42A1A13}" srcOrd="1" destOrd="0" presId="urn:microsoft.com/office/officeart/2008/layout/LinedList"/>
    <dgm:cxn modelId="{200609E3-1C7A-4DDB-8CBC-EC023E3CF50B}" type="presParOf" srcId="{97359AA8-8577-49F1-AB15-6460E42A1A13}" destId="{BDF8C46D-7ABB-439A-ABBB-1D0F3B7C6C17}" srcOrd="0" destOrd="0" presId="urn:microsoft.com/office/officeart/2008/layout/LinedList"/>
    <dgm:cxn modelId="{C4066E22-3879-48C2-AE6C-72836FFDC77A}" type="presParOf" srcId="{97359AA8-8577-49F1-AB15-6460E42A1A13}" destId="{BDC24D95-4665-489C-A4CF-59AA2C4996BD}" srcOrd="1" destOrd="0" presId="urn:microsoft.com/office/officeart/2008/layout/LinedList"/>
    <dgm:cxn modelId="{1EC37614-26E4-4ABC-AB3A-F0608C4CA870}" type="presParOf" srcId="{BDC24D95-4665-489C-A4CF-59AA2C4996BD}" destId="{2FA039B3-6633-4348-A88F-2ED9F21CA161}" srcOrd="0" destOrd="0" presId="urn:microsoft.com/office/officeart/2008/layout/LinedList"/>
    <dgm:cxn modelId="{0C585C76-75FE-48D2-A654-68738254ED90}" type="presParOf" srcId="{BDC24D95-4665-489C-A4CF-59AA2C4996BD}" destId="{E75DDA8B-F33E-4D81-9822-99C72E1BE735}" srcOrd="1" destOrd="0" presId="urn:microsoft.com/office/officeart/2008/layout/LinedList"/>
    <dgm:cxn modelId="{1A169582-E53E-49A6-B00B-768B93113954}" type="presParOf" srcId="{E75DDA8B-F33E-4D81-9822-99C72E1BE735}" destId="{61D47DE4-BEF3-45EA-880D-B34C80A705CE}" srcOrd="0" destOrd="0" presId="urn:microsoft.com/office/officeart/2008/layout/LinedList"/>
    <dgm:cxn modelId="{65405F9B-601E-4960-9DF7-D15047AC680B}" type="presParOf" srcId="{E75DDA8B-F33E-4D81-9822-99C72E1BE735}" destId="{D61BEB12-B401-40C3-B03B-7553BFE0F182}" srcOrd="1" destOrd="0" presId="urn:microsoft.com/office/officeart/2008/layout/LinedList"/>
    <dgm:cxn modelId="{BE1AD3D9-47A6-48C1-99B6-78AE7754F5BB}" type="presParOf" srcId="{E75DDA8B-F33E-4D81-9822-99C72E1BE735}" destId="{596F9D3A-3B22-42F3-9569-10197F6BEA34}" srcOrd="2" destOrd="0" presId="urn:microsoft.com/office/officeart/2008/layout/LinedList"/>
    <dgm:cxn modelId="{C350E325-0618-4ED8-83D4-950EBEFEADFD}" type="presParOf" srcId="{BDC24D95-4665-489C-A4CF-59AA2C4996BD}" destId="{DFDFE200-B1C3-4D15-8A60-87CF604BEFB7}" srcOrd="2" destOrd="0" presId="urn:microsoft.com/office/officeart/2008/layout/LinedList"/>
    <dgm:cxn modelId="{EB4A7D2B-DD86-451B-B9D2-8F5791CC0477}" type="presParOf" srcId="{BDC24D95-4665-489C-A4CF-59AA2C4996BD}" destId="{6C707E71-62DE-492B-BC9C-91713DE4767D}" srcOrd="3" destOrd="0" presId="urn:microsoft.com/office/officeart/2008/layout/LinedList"/>
    <dgm:cxn modelId="{8CEB348B-8994-4645-BF09-F727219C3089}" type="presParOf" srcId="{BDC24D95-4665-489C-A4CF-59AA2C4996BD}" destId="{F0CBFEBF-2BD2-4BC0-8D06-ADC501F87163}" srcOrd="4" destOrd="0" presId="urn:microsoft.com/office/officeart/2008/layout/LinedList"/>
    <dgm:cxn modelId="{B10CCD1F-2049-4A00-A599-ABEE2D82208B}" type="presParOf" srcId="{F0CBFEBF-2BD2-4BC0-8D06-ADC501F87163}" destId="{C737BD0C-4B45-4865-B030-F0E1778DE276}" srcOrd="0" destOrd="0" presId="urn:microsoft.com/office/officeart/2008/layout/LinedList"/>
    <dgm:cxn modelId="{2050C489-76B2-463C-B1FF-F2D9B0D73F63}" type="presParOf" srcId="{F0CBFEBF-2BD2-4BC0-8D06-ADC501F87163}" destId="{596A7753-6E9E-4912-8D64-BF19310C9A8A}" srcOrd="1" destOrd="0" presId="urn:microsoft.com/office/officeart/2008/layout/LinedList"/>
    <dgm:cxn modelId="{5EC7C75F-04AA-4AA8-BA07-1EA93ED7C291}" type="presParOf" srcId="{F0CBFEBF-2BD2-4BC0-8D06-ADC501F87163}" destId="{3269DA1F-7E9D-4FFE-BADE-58FF6F48C33C}" srcOrd="2" destOrd="0" presId="urn:microsoft.com/office/officeart/2008/layout/LinedList"/>
    <dgm:cxn modelId="{E75A0E32-F8A3-4731-8721-FC3BCD495508}" type="presParOf" srcId="{BDC24D95-4665-489C-A4CF-59AA2C4996BD}" destId="{BF837130-45DD-49FD-805F-6C4A82BBA31F}" srcOrd="5" destOrd="0" presId="urn:microsoft.com/office/officeart/2008/layout/LinedList"/>
    <dgm:cxn modelId="{A6E5B467-8B5D-47AD-8176-0A709D28DC6D}" type="presParOf" srcId="{BDC24D95-4665-489C-A4CF-59AA2C4996BD}" destId="{A6B63DDB-9563-4061-9DE2-55F5F8104402}" srcOrd="6" destOrd="0" presId="urn:microsoft.com/office/officeart/2008/layout/LinedList"/>
    <dgm:cxn modelId="{C6667C39-183E-4722-B9CD-6F4E36AE283E}" type="presParOf" srcId="{BDC24D95-4665-489C-A4CF-59AA2C4996BD}" destId="{BA022A78-06AF-49B3-9D23-3246600554EB}" srcOrd="7" destOrd="0" presId="urn:microsoft.com/office/officeart/2008/layout/LinedList"/>
    <dgm:cxn modelId="{539A4AC1-0306-4FB3-9E1C-B1E9A089317A}" type="presParOf" srcId="{BA022A78-06AF-49B3-9D23-3246600554EB}" destId="{98F4CBBF-F5D2-4500-B27A-117915D8B032}" srcOrd="0" destOrd="0" presId="urn:microsoft.com/office/officeart/2008/layout/LinedList"/>
    <dgm:cxn modelId="{8716B7BB-111C-4B40-807B-006F65BB5CB3}" type="presParOf" srcId="{BA022A78-06AF-49B3-9D23-3246600554EB}" destId="{26E970B4-5BF6-418C-B129-7DE166CB8C75}" srcOrd="1" destOrd="0" presId="urn:microsoft.com/office/officeart/2008/layout/LinedList"/>
    <dgm:cxn modelId="{6977F194-8B89-4A66-B2DE-9C0B5D762C43}" type="presParOf" srcId="{BA022A78-06AF-49B3-9D23-3246600554EB}" destId="{5AA8EC7A-46B2-43F9-A805-80A9DC6222C1}" srcOrd="2" destOrd="0" presId="urn:microsoft.com/office/officeart/2008/layout/LinedList"/>
    <dgm:cxn modelId="{3D5B784F-66A3-4C54-BD9D-D98025D83173}" type="presParOf" srcId="{BDC24D95-4665-489C-A4CF-59AA2C4996BD}" destId="{AA8955EE-F693-48B6-A172-A8026FA40FC2}" srcOrd="8" destOrd="0" presId="urn:microsoft.com/office/officeart/2008/layout/LinedList"/>
    <dgm:cxn modelId="{F0A5285E-4BF4-4B14-B475-FA10B464744D}" type="presParOf" srcId="{BDC24D95-4665-489C-A4CF-59AA2C4996BD}" destId="{AA5C1E48-3108-4CD7-AB88-FDF2F7C387D8}"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A76EC9-4CF2-4448-8095-FFB9514DF4FF}" type="doc">
      <dgm:prSet loTypeId="urn:microsoft.com/office/officeart/2005/8/layout/vList2" loCatId="list" qsTypeId="urn:microsoft.com/office/officeart/2005/8/quickstyle/simple1" qsCatId="simple" csTypeId="urn:microsoft.com/office/officeart/2005/8/colors/accent3_1" csCatId="accent3"/>
      <dgm:spPr/>
      <dgm:t>
        <a:bodyPr/>
        <a:lstStyle/>
        <a:p>
          <a:endParaRPr lang="fi-FI"/>
        </a:p>
      </dgm:t>
    </dgm:pt>
    <dgm:pt modelId="{369C9770-4206-4A3C-A68B-07FA81C670AA}">
      <dgm:prSet/>
      <dgm:spPr/>
      <dgm:t>
        <a:bodyPr/>
        <a:lstStyle/>
        <a:p>
          <a:r>
            <a:rPr lang="en-US" b="0" i="0" baseline="0"/>
            <a:t>Direct electronic access without such controls is prohibited.</a:t>
          </a:r>
          <a:endParaRPr lang="fi-FI"/>
        </a:p>
      </dgm:t>
    </dgm:pt>
    <dgm:pt modelId="{84FC57AC-B68C-4F29-A6ED-D0CFC79EEF1C}" type="parTrans" cxnId="{4204EB5D-0DD4-4902-9759-1F91D6C9C839}">
      <dgm:prSet/>
      <dgm:spPr/>
      <dgm:t>
        <a:bodyPr/>
        <a:lstStyle/>
        <a:p>
          <a:endParaRPr lang="fi-FI"/>
        </a:p>
      </dgm:t>
    </dgm:pt>
    <dgm:pt modelId="{BD4E3119-2596-4E92-BB92-36FC16057893}" type="sibTrans" cxnId="{4204EB5D-0DD4-4902-9759-1F91D6C9C839}">
      <dgm:prSet/>
      <dgm:spPr/>
      <dgm:t>
        <a:bodyPr/>
        <a:lstStyle/>
        <a:p>
          <a:endParaRPr lang="fi-FI"/>
        </a:p>
      </dgm:t>
    </dgm:pt>
    <dgm:pt modelId="{EA444907-788B-48CC-859E-80BEDC01A47B}">
      <dgm:prSet/>
      <dgm:spPr/>
      <dgm:t>
        <a:bodyPr/>
        <a:lstStyle/>
        <a:p>
          <a:r>
            <a:rPr lang="en-US" b="0" i="0" baseline="0" dirty="0"/>
            <a:t>An investment firm that provides direct electronic access shall be responsible for ensuring that </a:t>
          </a:r>
          <a:r>
            <a:rPr lang="en-US" b="0" i="0" baseline="0" dirty="0">
              <a:solidFill>
                <a:srgbClr val="FF0000"/>
              </a:solidFill>
            </a:rPr>
            <a:t>clients using that service comply with the requirements </a:t>
          </a:r>
          <a:r>
            <a:rPr lang="en-US" b="0" i="0" baseline="0" dirty="0"/>
            <a:t>of this Directive and the rules of the trading venue. </a:t>
          </a:r>
          <a:endParaRPr lang="fi-FI" dirty="0"/>
        </a:p>
      </dgm:t>
    </dgm:pt>
    <dgm:pt modelId="{B95C1572-6241-4C8B-908E-2B506825289D}" type="parTrans" cxnId="{B1A924A3-148D-44F4-B41C-B550F3F69168}">
      <dgm:prSet/>
      <dgm:spPr/>
      <dgm:t>
        <a:bodyPr/>
        <a:lstStyle/>
        <a:p>
          <a:endParaRPr lang="fi-FI"/>
        </a:p>
      </dgm:t>
    </dgm:pt>
    <dgm:pt modelId="{2CC9CB03-08FF-4C46-9F78-00D93CD0EF0C}" type="sibTrans" cxnId="{B1A924A3-148D-44F4-B41C-B550F3F69168}">
      <dgm:prSet/>
      <dgm:spPr/>
      <dgm:t>
        <a:bodyPr/>
        <a:lstStyle/>
        <a:p>
          <a:endParaRPr lang="fi-FI"/>
        </a:p>
      </dgm:t>
    </dgm:pt>
    <dgm:pt modelId="{3722FD90-3E08-4499-B9D3-0CD06F87ECF0}">
      <dgm:prSet/>
      <dgm:spPr/>
      <dgm:t>
        <a:bodyPr/>
        <a:lstStyle/>
        <a:p>
          <a:r>
            <a:rPr lang="en-US" b="0" i="0" baseline="0" dirty="0"/>
            <a:t>The investment firm shall </a:t>
          </a:r>
          <a:r>
            <a:rPr lang="en-US" b="0" i="0" baseline="0" dirty="0">
              <a:solidFill>
                <a:srgbClr val="FF0000"/>
              </a:solidFill>
            </a:rPr>
            <a:t>monitor the transactions</a:t>
          </a:r>
          <a:r>
            <a:rPr lang="en-US" b="0" i="0" baseline="0" dirty="0"/>
            <a:t> in order to identify infringements of those rules, disorderly trading conditions or conduct that may involve market abuse and that is to be reported to the competent authority.  </a:t>
          </a:r>
          <a:endParaRPr lang="fi-FI" dirty="0"/>
        </a:p>
      </dgm:t>
    </dgm:pt>
    <dgm:pt modelId="{E6696948-DEE4-4D5F-B261-C0C946FAE2F4}" type="parTrans" cxnId="{4629AF39-9B53-4976-8BC7-973A11B91BE3}">
      <dgm:prSet/>
      <dgm:spPr/>
      <dgm:t>
        <a:bodyPr/>
        <a:lstStyle/>
        <a:p>
          <a:endParaRPr lang="fi-FI"/>
        </a:p>
      </dgm:t>
    </dgm:pt>
    <dgm:pt modelId="{AF7BFAE7-DD86-4513-8958-AE7315193A34}" type="sibTrans" cxnId="{4629AF39-9B53-4976-8BC7-973A11B91BE3}">
      <dgm:prSet/>
      <dgm:spPr/>
      <dgm:t>
        <a:bodyPr/>
        <a:lstStyle/>
        <a:p>
          <a:endParaRPr lang="fi-FI"/>
        </a:p>
      </dgm:t>
    </dgm:pt>
    <dgm:pt modelId="{9A443223-E537-42EE-A23E-AD39515A9BF0}">
      <dgm:prSet/>
      <dgm:spPr/>
      <dgm:t>
        <a:bodyPr/>
        <a:lstStyle/>
        <a:p>
          <a:r>
            <a:rPr lang="en-US" b="0" i="0" baseline="0" dirty="0"/>
            <a:t>An investment firm that provides direct electronic access to a trading venue shall </a:t>
          </a:r>
          <a:r>
            <a:rPr lang="en-US" b="0" i="0" baseline="0" dirty="0">
              <a:solidFill>
                <a:srgbClr val="FF0000"/>
              </a:solidFill>
            </a:rPr>
            <a:t>notify the competent authorities </a:t>
          </a:r>
          <a:r>
            <a:rPr lang="en-US" b="0" i="0" baseline="0" dirty="0"/>
            <a:t>of its home Member State and of </a:t>
          </a:r>
          <a:r>
            <a:rPr lang="en-US" b="0" i="0" baseline="0" dirty="0">
              <a:solidFill>
                <a:srgbClr val="FF0000"/>
              </a:solidFill>
            </a:rPr>
            <a:t>the trading venue </a:t>
          </a:r>
          <a:r>
            <a:rPr lang="en-US" b="0" i="0" baseline="0" dirty="0"/>
            <a:t>at which the investment firm provides direct electronic access accordingly.</a:t>
          </a:r>
          <a:r>
            <a:rPr lang="fi-FI" b="0" i="0" baseline="0" dirty="0"/>
            <a:t> </a:t>
          </a:r>
          <a:endParaRPr lang="fi-FI" dirty="0"/>
        </a:p>
      </dgm:t>
    </dgm:pt>
    <dgm:pt modelId="{C99B620A-0B0A-4332-AACF-4E69B3CF86D1}" type="parTrans" cxnId="{F996D175-2C32-4D86-A700-5AD9708B3142}">
      <dgm:prSet/>
      <dgm:spPr/>
      <dgm:t>
        <a:bodyPr/>
        <a:lstStyle/>
        <a:p>
          <a:endParaRPr lang="fi-FI"/>
        </a:p>
      </dgm:t>
    </dgm:pt>
    <dgm:pt modelId="{6BD01586-3182-4E00-899F-E000C444716E}" type="sibTrans" cxnId="{F996D175-2C32-4D86-A700-5AD9708B3142}">
      <dgm:prSet/>
      <dgm:spPr/>
      <dgm:t>
        <a:bodyPr/>
        <a:lstStyle/>
        <a:p>
          <a:endParaRPr lang="fi-FI"/>
        </a:p>
      </dgm:t>
    </dgm:pt>
    <dgm:pt modelId="{5BA9E203-3670-4E76-8F4B-D9010693443C}" type="pres">
      <dgm:prSet presAssocID="{77A76EC9-4CF2-4448-8095-FFB9514DF4FF}" presName="linear" presStyleCnt="0">
        <dgm:presLayoutVars>
          <dgm:animLvl val="lvl"/>
          <dgm:resizeHandles val="exact"/>
        </dgm:presLayoutVars>
      </dgm:prSet>
      <dgm:spPr/>
    </dgm:pt>
    <dgm:pt modelId="{185B9912-B8D6-4617-BEC2-FEB5909D2839}" type="pres">
      <dgm:prSet presAssocID="{369C9770-4206-4A3C-A68B-07FA81C670AA}" presName="parentText" presStyleLbl="node1" presStyleIdx="0" presStyleCnt="4">
        <dgm:presLayoutVars>
          <dgm:chMax val="0"/>
          <dgm:bulletEnabled val="1"/>
        </dgm:presLayoutVars>
      </dgm:prSet>
      <dgm:spPr/>
    </dgm:pt>
    <dgm:pt modelId="{3D27B8F6-68EA-4E8E-B391-E1A874CA3A97}" type="pres">
      <dgm:prSet presAssocID="{BD4E3119-2596-4E92-BB92-36FC16057893}" presName="spacer" presStyleCnt="0"/>
      <dgm:spPr/>
    </dgm:pt>
    <dgm:pt modelId="{5DA0A3AB-81C8-45DD-B56F-43364806797D}" type="pres">
      <dgm:prSet presAssocID="{EA444907-788B-48CC-859E-80BEDC01A47B}" presName="parentText" presStyleLbl="node1" presStyleIdx="1" presStyleCnt="4">
        <dgm:presLayoutVars>
          <dgm:chMax val="0"/>
          <dgm:bulletEnabled val="1"/>
        </dgm:presLayoutVars>
      </dgm:prSet>
      <dgm:spPr/>
    </dgm:pt>
    <dgm:pt modelId="{D9E91877-6858-425D-AD1F-2E4C51BE2D64}" type="pres">
      <dgm:prSet presAssocID="{2CC9CB03-08FF-4C46-9F78-00D93CD0EF0C}" presName="spacer" presStyleCnt="0"/>
      <dgm:spPr/>
    </dgm:pt>
    <dgm:pt modelId="{AD0446A5-F2C6-4DBC-A390-350E99B6A066}" type="pres">
      <dgm:prSet presAssocID="{3722FD90-3E08-4499-B9D3-0CD06F87ECF0}" presName="parentText" presStyleLbl="node1" presStyleIdx="2" presStyleCnt="4">
        <dgm:presLayoutVars>
          <dgm:chMax val="0"/>
          <dgm:bulletEnabled val="1"/>
        </dgm:presLayoutVars>
      </dgm:prSet>
      <dgm:spPr/>
    </dgm:pt>
    <dgm:pt modelId="{465C20ED-1925-44A5-8DAC-DECE0A997EA7}" type="pres">
      <dgm:prSet presAssocID="{AF7BFAE7-DD86-4513-8958-AE7315193A34}" presName="spacer" presStyleCnt="0"/>
      <dgm:spPr/>
    </dgm:pt>
    <dgm:pt modelId="{3D3252BD-B127-44F0-BD92-90609530DCA1}" type="pres">
      <dgm:prSet presAssocID="{9A443223-E537-42EE-A23E-AD39515A9BF0}" presName="parentText" presStyleLbl="node1" presStyleIdx="3" presStyleCnt="4">
        <dgm:presLayoutVars>
          <dgm:chMax val="0"/>
          <dgm:bulletEnabled val="1"/>
        </dgm:presLayoutVars>
      </dgm:prSet>
      <dgm:spPr/>
    </dgm:pt>
  </dgm:ptLst>
  <dgm:cxnLst>
    <dgm:cxn modelId="{9831E805-4E9D-455E-8697-BAC1FA92DBB8}" type="presOf" srcId="{3722FD90-3E08-4499-B9D3-0CD06F87ECF0}" destId="{AD0446A5-F2C6-4DBC-A390-350E99B6A066}" srcOrd="0" destOrd="0" presId="urn:microsoft.com/office/officeart/2005/8/layout/vList2"/>
    <dgm:cxn modelId="{1A771332-1534-4568-A893-A3AA20BF8EA4}" type="presOf" srcId="{EA444907-788B-48CC-859E-80BEDC01A47B}" destId="{5DA0A3AB-81C8-45DD-B56F-43364806797D}" srcOrd="0" destOrd="0" presId="urn:microsoft.com/office/officeart/2005/8/layout/vList2"/>
    <dgm:cxn modelId="{4629AF39-9B53-4976-8BC7-973A11B91BE3}" srcId="{77A76EC9-4CF2-4448-8095-FFB9514DF4FF}" destId="{3722FD90-3E08-4499-B9D3-0CD06F87ECF0}" srcOrd="2" destOrd="0" parTransId="{E6696948-DEE4-4D5F-B261-C0C946FAE2F4}" sibTransId="{AF7BFAE7-DD86-4513-8958-AE7315193A34}"/>
    <dgm:cxn modelId="{4204EB5D-0DD4-4902-9759-1F91D6C9C839}" srcId="{77A76EC9-4CF2-4448-8095-FFB9514DF4FF}" destId="{369C9770-4206-4A3C-A68B-07FA81C670AA}" srcOrd="0" destOrd="0" parTransId="{84FC57AC-B68C-4F29-A6ED-D0CFC79EEF1C}" sibTransId="{BD4E3119-2596-4E92-BB92-36FC16057893}"/>
    <dgm:cxn modelId="{E07F7355-C306-48CB-BA70-6C17D2FB2D71}" type="presOf" srcId="{9A443223-E537-42EE-A23E-AD39515A9BF0}" destId="{3D3252BD-B127-44F0-BD92-90609530DCA1}" srcOrd="0" destOrd="0" presId="urn:microsoft.com/office/officeart/2005/8/layout/vList2"/>
    <dgm:cxn modelId="{F996D175-2C32-4D86-A700-5AD9708B3142}" srcId="{77A76EC9-4CF2-4448-8095-FFB9514DF4FF}" destId="{9A443223-E537-42EE-A23E-AD39515A9BF0}" srcOrd="3" destOrd="0" parTransId="{C99B620A-0B0A-4332-AACF-4E69B3CF86D1}" sibTransId="{6BD01586-3182-4E00-899F-E000C444716E}"/>
    <dgm:cxn modelId="{B1A924A3-148D-44F4-B41C-B550F3F69168}" srcId="{77A76EC9-4CF2-4448-8095-FFB9514DF4FF}" destId="{EA444907-788B-48CC-859E-80BEDC01A47B}" srcOrd="1" destOrd="0" parTransId="{B95C1572-6241-4C8B-908E-2B506825289D}" sibTransId="{2CC9CB03-08FF-4C46-9F78-00D93CD0EF0C}"/>
    <dgm:cxn modelId="{07D913C4-AC93-4C0F-9C9A-0AF83071EBF3}" type="presOf" srcId="{77A76EC9-4CF2-4448-8095-FFB9514DF4FF}" destId="{5BA9E203-3670-4E76-8F4B-D9010693443C}" srcOrd="0" destOrd="0" presId="urn:microsoft.com/office/officeart/2005/8/layout/vList2"/>
    <dgm:cxn modelId="{786B28F8-A6FC-44E1-8B31-4247302BD016}" type="presOf" srcId="{369C9770-4206-4A3C-A68B-07FA81C670AA}" destId="{185B9912-B8D6-4617-BEC2-FEB5909D2839}" srcOrd="0" destOrd="0" presId="urn:microsoft.com/office/officeart/2005/8/layout/vList2"/>
    <dgm:cxn modelId="{4C220914-40C7-4D87-82E5-3A35CC4B0CDE}" type="presParOf" srcId="{5BA9E203-3670-4E76-8F4B-D9010693443C}" destId="{185B9912-B8D6-4617-BEC2-FEB5909D2839}" srcOrd="0" destOrd="0" presId="urn:microsoft.com/office/officeart/2005/8/layout/vList2"/>
    <dgm:cxn modelId="{00515327-2D29-40C9-8E9C-1EE031332F5D}" type="presParOf" srcId="{5BA9E203-3670-4E76-8F4B-D9010693443C}" destId="{3D27B8F6-68EA-4E8E-B391-E1A874CA3A97}" srcOrd="1" destOrd="0" presId="urn:microsoft.com/office/officeart/2005/8/layout/vList2"/>
    <dgm:cxn modelId="{5315FC74-ECD3-42DB-8372-9F85DFADF4B5}" type="presParOf" srcId="{5BA9E203-3670-4E76-8F4B-D9010693443C}" destId="{5DA0A3AB-81C8-45DD-B56F-43364806797D}" srcOrd="2" destOrd="0" presId="urn:microsoft.com/office/officeart/2005/8/layout/vList2"/>
    <dgm:cxn modelId="{FE11EE89-CBF7-4B22-B24B-ED4F530C37A4}" type="presParOf" srcId="{5BA9E203-3670-4E76-8F4B-D9010693443C}" destId="{D9E91877-6858-425D-AD1F-2E4C51BE2D64}" srcOrd="3" destOrd="0" presId="urn:microsoft.com/office/officeart/2005/8/layout/vList2"/>
    <dgm:cxn modelId="{74C0E199-FF58-438B-BAD3-654B44E26825}" type="presParOf" srcId="{5BA9E203-3670-4E76-8F4B-D9010693443C}" destId="{AD0446A5-F2C6-4DBC-A390-350E99B6A066}" srcOrd="4" destOrd="0" presId="urn:microsoft.com/office/officeart/2005/8/layout/vList2"/>
    <dgm:cxn modelId="{F163415A-B273-4050-8C94-8E39EEE9AD4B}" type="presParOf" srcId="{5BA9E203-3670-4E76-8F4B-D9010693443C}" destId="{465C20ED-1925-44A5-8DAC-DECE0A997EA7}" srcOrd="5" destOrd="0" presId="urn:microsoft.com/office/officeart/2005/8/layout/vList2"/>
    <dgm:cxn modelId="{82C7E889-3B30-4ECB-AA5E-5FA5A36EEA30}" type="presParOf" srcId="{5BA9E203-3670-4E76-8F4B-D9010693443C}" destId="{3D3252BD-B127-44F0-BD92-90609530DCA1}"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EBD1FE4-3D25-40D8-9C81-60E994BC64B9}"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E96C89C0-7B6C-4CEE-B932-47753647EE5A}">
      <dgm:prSet/>
      <dgm:spPr/>
      <dgm:t>
        <a:bodyPr/>
        <a:lstStyle/>
        <a:p>
          <a:r>
            <a:rPr lang="en-US"/>
            <a:t>‘Tied agent’ means a natural or legal person who, </a:t>
          </a:r>
          <a:endParaRPr lang="fi-FI"/>
        </a:p>
      </dgm:t>
    </dgm:pt>
    <dgm:pt modelId="{8424D151-E822-44F7-8531-F1D807EA767B}" type="parTrans" cxnId="{71079030-0534-475A-B19E-966364B37C9F}">
      <dgm:prSet/>
      <dgm:spPr/>
      <dgm:t>
        <a:bodyPr/>
        <a:lstStyle/>
        <a:p>
          <a:endParaRPr lang="fi-FI"/>
        </a:p>
      </dgm:t>
    </dgm:pt>
    <dgm:pt modelId="{D1053100-57EC-4B1D-B2C8-C98C190D90D4}" type="sibTrans" cxnId="{71079030-0534-475A-B19E-966364B37C9F}">
      <dgm:prSet/>
      <dgm:spPr/>
      <dgm:t>
        <a:bodyPr/>
        <a:lstStyle/>
        <a:p>
          <a:endParaRPr lang="fi-FI"/>
        </a:p>
      </dgm:t>
    </dgm:pt>
    <dgm:pt modelId="{5B142749-A182-44DD-BEE8-1271A4601409}">
      <dgm:prSet/>
      <dgm:spPr/>
      <dgm:t>
        <a:bodyPr/>
        <a:lstStyle/>
        <a:p>
          <a:r>
            <a:rPr lang="en-US" dirty="0"/>
            <a:t>under the full and unconditional responsibility of </a:t>
          </a:r>
          <a:r>
            <a:rPr lang="en-US" dirty="0">
              <a:solidFill>
                <a:srgbClr val="FF0000"/>
              </a:solidFill>
            </a:rPr>
            <a:t>only one investment firm </a:t>
          </a:r>
          <a:r>
            <a:rPr lang="en-US" dirty="0"/>
            <a:t>on whose behalf it acts, </a:t>
          </a:r>
          <a:endParaRPr lang="fi-FI" dirty="0"/>
        </a:p>
      </dgm:t>
    </dgm:pt>
    <dgm:pt modelId="{51D769CB-67A0-42CE-B12C-210C6BD7487F}" type="parTrans" cxnId="{DC46CCBA-6874-4AD2-B4EF-52AA556A8E43}">
      <dgm:prSet/>
      <dgm:spPr/>
      <dgm:t>
        <a:bodyPr/>
        <a:lstStyle/>
        <a:p>
          <a:endParaRPr lang="fi-FI"/>
        </a:p>
      </dgm:t>
    </dgm:pt>
    <dgm:pt modelId="{D2EA4790-B8D9-4402-A8A3-B4837AD8EC2B}" type="sibTrans" cxnId="{DC46CCBA-6874-4AD2-B4EF-52AA556A8E43}">
      <dgm:prSet/>
      <dgm:spPr/>
      <dgm:t>
        <a:bodyPr/>
        <a:lstStyle/>
        <a:p>
          <a:endParaRPr lang="fi-FI"/>
        </a:p>
      </dgm:t>
    </dgm:pt>
    <dgm:pt modelId="{6C3E6EE8-8A2B-4867-BE51-7B74CC90CC96}">
      <dgm:prSet/>
      <dgm:spPr/>
      <dgm:t>
        <a:bodyPr/>
        <a:lstStyle/>
        <a:p>
          <a:r>
            <a:rPr lang="en-US"/>
            <a:t>promotes investment and/or ancillary services to clients or prospective clients, </a:t>
          </a:r>
          <a:endParaRPr lang="fi-FI"/>
        </a:p>
      </dgm:t>
    </dgm:pt>
    <dgm:pt modelId="{DF8AF702-7FEF-4489-9C9A-FB752B97094B}" type="parTrans" cxnId="{D7E6BB85-1B58-4F80-8D4B-2F7B9F802156}">
      <dgm:prSet/>
      <dgm:spPr/>
      <dgm:t>
        <a:bodyPr/>
        <a:lstStyle/>
        <a:p>
          <a:endParaRPr lang="fi-FI"/>
        </a:p>
      </dgm:t>
    </dgm:pt>
    <dgm:pt modelId="{D5112A0D-79A8-442B-B110-F1F5E07FA5FE}" type="sibTrans" cxnId="{D7E6BB85-1B58-4F80-8D4B-2F7B9F802156}">
      <dgm:prSet/>
      <dgm:spPr/>
      <dgm:t>
        <a:bodyPr/>
        <a:lstStyle/>
        <a:p>
          <a:endParaRPr lang="fi-FI"/>
        </a:p>
      </dgm:t>
    </dgm:pt>
    <dgm:pt modelId="{E08C793F-F43A-448A-AB5E-0987E5209494}">
      <dgm:prSet/>
      <dgm:spPr/>
      <dgm:t>
        <a:bodyPr/>
        <a:lstStyle/>
        <a:p>
          <a:r>
            <a:rPr lang="en-US"/>
            <a:t>receives and transmits instructions or orders from the client in respect of investment services or financial instruments, </a:t>
          </a:r>
          <a:endParaRPr lang="fi-FI"/>
        </a:p>
      </dgm:t>
    </dgm:pt>
    <dgm:pt modelId="{070D694C-87ED-4459-9517-436A7DC3064C}" type="parTrans" cxnId="{F3A84A0F-702C-4699-B69E-35800DD63233}">
      <dgm:prSet/>
      <dgm:spPr/>
      <dgm:t>
        <a:bodyPr/>
        <a:lstStyle/>
        <a:p>
          <a:endParaRPr lang="fi-FI"/>
        </a:p>
      </dgm:t>
    </dgm:pt>
    <dgm:pt modelId="{F201A726-6809-43DD-81AD-600F54F674CB}" type="sibTrans" cxnId="{F3A84A0F-702C-4699-B69E-35800DD63233}">
      <dgm:prSet/>
      <dgm:spPr/>
      <dgm:t>
        <a:bodyPr/>
        <a:lstStyle/>
        <a:p>
          <a:endParaRPr lang="fi-FI"/>
        </a:p>
      </dgm:t>
    </dgm:pt>
    <dgm:pt modelId="{C4C361E2-2D67-4798-BA51-25E873880D14}">
      <dgm:prSet/>
      <dgm:spPr/>
      <dgm:t>
        <a:bodyPr/>
        <a:lstStyle/>
        <a:p>
          <a:r>
            <a:rPr lang="en-US"/>
            <a:t>places financial instruments or </a:t>
          </a:r>
          <a:endParaRPr lang="fi-FI"/>
        </a:p>
      </dgm:t>
    </dgm:pt>
    <dgm:pt modelId="{E0FDF299-ADD4-4B3B-A842-856973EE6CCC}" type="parTrans" cxnId="{E109ECD9-51CE-4251-A594-0A4CD308B93C}">
      <dgm:prSet/>
      <dgm:spPr/>
      <dgm:t>
        <a:bodyPr/>
        <a:lstStyle/>
        <a:p>
          <a:endParaRPr lang="fi-FI"/>
        </a:p>
      </dgm:t>
    </dgm:pt>
    <dgm:pt modelId="{DA584BED-2C63-4419-A125-14DC064FC823}" type="sibTrans" cxnId="{E109ECD9-51CE-4251-A594-0A4CD308B93C}">
      <dgm:prSet/>
      <dgm:spPr/>
      <dgm:t>
        <a:bodyPr/>
        <a:lstStyle/>
        <a:p>
          <a:endParaRPr lang="fi-FI"/>
        </a:p>
      </dgm:t>
    </dgm:pt>
    <dgm:pt modelId="{770BF95D-8022-46CC-A74D-8D228936FF17}">
      <dgm:prSet/>
      <dgm:spPr/>
      <dgm:t>
        <a:bodyPr/>
        <a:lstStyle/>
        <a:p>
          <a:r>
            <a:rPr lang="en-US"/>
            <a:t>provides advice to clients or prospective clients in respect of those financial instruments or services. </a:t>
          </a:r>
          <a:endParaRPr lang="fi-FI"/>
        </a:p>
      </dgm:t>
    </dgm:pt>
    <dgm:pt modelId="{23062F7B-1CD1-47FA-9ACE-FDFC60DB41E9}" type="parTrans" cxnId="{63178A9E-8AAF-4854-B9AA-6B2C14583A31}">
      <dgm:prSet/>
      <dgm:spPr/>
      <dgm:t>
        <a:bodyPr/>
        <a:lstStyle/>
        <a:p>
          <a:endParaRPr lang="fi-FI"/>
        </a:p>
      </dgm:t>
    </dgm:pt>
    <dgm:pt modelId="{DCAB5919-B47F-4968-A4BE-A43F5476AB57}" type="sibTrans" cxnId="{63178A9E-8AAF-4854-B9AA-6B2C14583A31}">
      <dgm:prSet/>
      <dgm:spPr/>
      <dgm:t>
        <a:bodyPr/>
        <a:lstStyle/>
        <a:p>
          <a:endParaRPr lang="fi-FI"/>
        </a:p>
      </dgm:t>
    </dgm:pt>
    <dgm:pt modelId="{9B5C5705-C1ED-4721-8235-2060687D69B3}">
      <dgm:prSet/>
      <dgm:spPr/>
      <dgm:t>
        <a:bodyPr/>
        <a:lstStyle/>
        <a:p>
          <a:r>
            <a:rPr lang="en-US" dirty="0"/>
            <a:t>Member States shall require that where an </a:t>
          </a:r>
          <a:r>
            <a:rPr lang="en-US" dirty="0">
              <a:solidFill>
                <a:srgbClr val="FF0000"/>
              </a:solidFill>
            </a:rPr>
            <a:t>investment firm </a:t>
          </a:r>
          <a:r>
            <a:rPr lang="en-US" dirty="0"/>
            <a:t>decides to appoint a tied agent it </a:t>
          </a:r>
          <a:r>
            <a:rPr lang="en-US" dirty="0">
              <a:solidFill>
                <a:srgbClr val="FF0000"/>
              </a:solidFill>
            </a:rPr>
            <a:t>remains fully and unconditionally responsible</a:t>
          </a:r>
          <a:r>
            <a:rPr lang="en-US" dirty="0"/>
            <a:t> for any action or omission on the part of the tied agent when acting on behalf of the investment firm. </a:t>
          </a:r>
          <a:endParaRPr lang="fi-FI" dirty="0"/>
        </a:p>
      </dgm:t>
    </dgm:pt>
    <dgm:pt modelId="{E55CC31E-FF42-4DAA-BD80-82DF619580CD}" type="parTrans" cxnId="{5FC57AD0-1D52-4667-A427-D96C47D02CFA}">
      <dgm:prSet/>
      <dgm:spPr/>
      <dgm:t>
        <a:bodyPr/>
        <a:lstStyle/>
        <a:p>
          <a:endParaRPr lang="fi-FI"/>
        </a:p>
      </dgm:t>
    </dgm:pt>
    <dgm:pt modelId="{947F17F9-B7D1-454E-935A-0241595C43B4}" type="sibTrans" cxnId="{5FC57AD0-1D52-4667-A427-D96C47D02CFA}">
      <dgm:prSet/>
      <dgm:spPr/>
      <dgm:t>
        <a:bodyPr/>
        <a:lstStyle/>
        <a:p>
          <a:endParaRPr lang="fi-FI"/>
        </a:p>
      </dgm:t>
    </dgm:pt>
    <dgm:pt modelId="{2CE5A61F-4B1E-4D17-A58E-4793EE6B1B78}">
      <dgm:prSet/>
      <dgm:spPr/>
      <dgm:t>
        <a:bodyPr/>
        <a:lstStyle/>
        <a:p>
          <a:r>
            <a:rPr lang="en-US" dirty="0"/>
            <a:t>Member States shall require the investment firm to ensure that a tied agent </a:t>
          </a:r>
          <a:r>
            <a:rPr lang="en-US" dirty="0">
              <a:solidFill>
                <a:srgbClr val="FF0000"/>
              </a:solidFill>
            </a:rPr>
            <a:t>discloses the capacity </a:t>
          </a:r>
          <a:r>
            <a:rPr lang="en-US" dirty="0"/>
            <a:t>in which he is acting </a:t>
          </a:r>
          <a:r>
            <a:rPr lang="en-US" dirty="0">
              <a:solidFill>
                <a:srgbClr val="FF0000"/>
              </a:solidFill>
            </a:rPr>
            <a:t>and the investment firm</a:t>
          </a:r>
          <a:r>
            <a:rPr lang="en-US" dirty="0"/>
            <a:t> which he is representing when contacting or before dealing with any client or potential client.</a:t>
          </a:r>
          <a:endParaRPr lang="fi-FI" dirty="0"/>
        </a:p>
      </dgm:t>
    </dgm:pt>
    <dgm:pt modelId="{8B90F5DD-EAD4-4349-AF41-64E2D53740B6}" type="parTrans" cxnId="{601CE1AF-502B-4E85-AFD2-48B85C3A0D7E}">
      <dgm:prSet/>
      <dgm:spPr/>
      <dgm:t>
        <a:bodyPr/>
        <a:lstStyle/>
        <a:p>
          <a:endParaRPr lang="fi-FI"/>
        </a:p>
      </dgm:t>
    </dgm:pt>
    <dgm:pt modelId="{0D53A090-867B-41A1-BAD5-3FFFF588E8A9}" type="sibTrans" cxnId="{601CE1AF-502B-4E85-AFD2-48B85C3A0D7E}">
      <dgm:prSet/>
      <dgm:spPr/>
      <dgm:t>
        <a:bodyPr/>
        <a:lstStyle/>
        <a:p>
          <a:endParaRPr lang="fi-FI"/>
        </a:p>
      </dgm:t>
    </dgm:pt>
    <dgm:pt modelId="{67BF6E23-95DC-45DE-9D3A-55BDEED6A3D1}" type="pres">
      <dgm:prSet presAssocID="{0EBD1FE4-3D25-40D8-9C81-60E994BC64B9}" presName="vert0" presStyleCnt="0">
        <dgm:presLayoutVars>
          <dgm:dir/>
          <dgm:animOne val="branch"/>
          <dgm:animLvl val="lvl"/>
        </dgm:presLayoutVars>
      </dgm:prSet>
      <dgm:spPr/>
    </dgm:pt>
    <dgm:pt modelId="{B2B2B928-79D8-4009-9DA2-EE97C1055DE7}" type="pres">
      <dgm:prSet presAssocID="{E96C89C0-7B6C-4CEE-B932-47753647EE5A}" presName="thickLine" presStyleLbl="alignNode1" presStyleIdx="0" presStyleCnt="3"/>
      <dgm:spPr/>
    </dgm:pt>
    <dgm:pt modelId="{32CFD4FA-ADE7-4A18-9546-11D95511AC0F}" type="pres">
      <dgm:prSet presAssocID="{E96C89C0-7B6C-4CEE-B932-47753647EE5A}" presName="horz1" presStyleCnt="0"/>
      <dgm:spPr/>
    </dgm:pt>
    <dgm:pt modelId="{35E4B5E7-B9B0-43F3-8C34-5F028C5B982D}" type="pres">
      <dgm:prSet presAssocID="{E96C89C0-7B6C-4CEE-B932-47753647EE5A}" presName="tx1" presStyleLbl="revTx" presStyleIdx="0" presStyleCnt="8"/>
      <dgm:spPr/>
    </dgm:pt>
    <dgm:pt modelId="{429FC47F-876E-45C9-9A46-A2A2E355B3C6}" type="pres">
      <dgm:prSet presAssocID="{E96C89C0-7B6C-4CEE-B932-47753647EE5A}" presName="vert1" presStyleCnt="0"/>
      <dgm:spPr/>
    </dgm:pt>
    <dgm:pt modelId="{08EEB5E5-9DEB-43BF-B531-CBEA2B84AFB5}" type="pres">
      <dgm:prSet presAssocID="{5B142749-A182-44DD-BEE8-1271A4601409}" presName="vertSpace2a" presStyleCnt="0"/>
      <dgm:spPr/>
    </dgm:pt>
    <dgm:pt modelId="{15C4054C-0AF7-40E9-BBCD-73A2B810CE3F}" type="pres">
      <dgm:prSet presAssocID="{5B142749-A182-44DD-BEE8-1271A4601409}" presName="horz2" presStyleCnt="0"/>
      <dgm:spPr/>
    </dgm:pt>
    <dgm:pt modelId="{7466BD35-8125-49E2-A318-33172389FC66}" type="pres">
      <dgm:prSet presAssocID="{5B142749-A182-44DD-BEE8-1271A4601409}" presName="horzSpace2" presStyleCnt="0"/>
      <dgm:spPr/>
    </dgm:pt>
    <dgm:pt modelId="{93662D1A-EAC5-4D0D-8B47-224600ACABD8}" type="pres">
      <dgm:prSet presAssocID="{5B142749-A182-44DD-BEE8-1271A4601409}" presName="tx2" presStyleLbl="revTx" presStyleIdx="1" presStyleCnt="8"/>
      <dgm:spPr/>
    </dgm:pt>
    <dgm:pt modelId="{E7438107-808C-4028-BAFE-C51DABC750C9}" type="pres">
      <dgm:prSet presAssocID="{5B142749-A182-44DD-BEE8-1271A4601409}" presName="vert2" presStyleCnt="0"/>
      <dgm:spPr/>
    </dgm:pt>
    <dgm:pt modelId="{19F13C9A-DEBB-4CFA-943B-C8D1205232E8}" type="pres">
      <dgm:prSet presAssocID="{5B142749-A182-44DD-BEE8-1271A4601409}" presName="thinLine2b" presStyleLbl="callout" presStyleIdx="0" presStyleCnt="5"/>
      <dgm:spPr/>
    </dgm:pt>
    <dgm:pt modelId="{06CC265F-1A5E-481A-B56C-96B0FD692D81}" type="pres">
      <dgm:prSet presAssocID="{5B142749-A182-44DD-BEE8-1271A4601409}" presName="vertSpace2b" presStyleCnt="0"/>
      <dgm:spPr/>
    </dgm:pt>
    <dgm:pt modelId="{7ECEEE6F-459A-4D93-9BAA-70DDB8CBDA7A}" type="pres">
      <dgm:prSet presAssocID="{6C3E6EE8-8A2B-4867-BE51-7B74CC90CC96}" presName="horz2" presStyleCnt="0"/>
      <dgm:spPr/>
    </dgm:pt>
    <dgm:pt modelId="{1E343C4C-0FC0-4676-9025-A71393FF89D0}" type="pres">
      <dgm:prSet presAssocID="{6C3E6EE8-8A2B-4867-BE51-7B74CC90CC96}" presName="horzSpace2" presStyleCnt="0"/>
      <dgm:spPr/>
    </dgm:pt>
    <dgm:pt modelId="{AE6A3037-0966-405F-87AE-DB18026AAFB2}" type="pres">
      <dgm:prSet presAssocID="{6C3E6EE8-8A2B-4867-BE51-7B74CC90CC96}" presName="tx2" presStyleLbl="revTx" presStyleIdx="2" presStyleCnt="8"/>
      <dgm:spPr/>
    </dgm:pt>
    <dgm:pt modelId="{4A1E0976-A366-4D30-A080-A0C3DD433F22}" type="pres">
      <dgm:prSet presAssocID="{6C3E6EE8-8A2B-4867-BE51-7B74CC90CC96}" presName="vert2" presStyleCnt="0"/>
      <dgm:spPr/>
    </dgm:pt>
    <dgm:pt modelId="{48587997-3ED9-4F81-8EA6-346115C0600C}" type="pres">
      <dgm:prSet presAssocID="{6C3E6EE8-8A2B-4867-BE51-7B74CC90CC96}" presName="thinLine2b" presStyleLbl="callout" presStyleIdx="1" presStyleCnt="5"/>
      <dgm:spPr/>
    </dgm:pt>
    <dgm:pt modelId="{A2963ABF-CA7C-4C9C-A289-0BDF53D6ACFC}" type="pres">
      <dgm:prSet presAssocID="{6C3E6EE8-8A2B-4867-BE51-7B74CC90CC96}" presName="vertSpace2b" presStyleCnt="0"/>
      <dgm:spPr/>
    </dgm:pt>
    <dgm:pt modelId="{8CD169BE-9139-4AA4-AFB4-79B0E3675721}" type="pres">
      <dgm:prSet presAssocID="{E08C793F-F43A-448A-AB5E-0987E5209494}" presName="horz2" presStyleCnt="0"/>
      <dgm:spPr/>
    </dgm:pt>
    <dgm:pt modelId="{6D5C0086-245D-4A4A-81F9-675C98BE07C3}" type="pres">
      <dgm:prSet presAssocID="{E08C793F-F43A-448A-AB5E-0987E5209494}" presName="horzSpace2" presStyleCnt="0"/>
      <dgm:spPr/>
    </dgm:pt>
    <dgm:pt modelId="{107466E1-B450-4AA3-B676-0E1024536CAC}" type="pres">
      <dgm:prSet presAssocID="{E08C793F-F43A-448A-AB5E-0987E5209494}" presName="tx2" presStyleLbl="revTx" presStyleIdx="3" presStyleCnt="8"/>
      <dgm:spPr/>
    </dgm:pt>
    <dgm:pt modelId="{286A6286-BA08-4655-8397-DA6A9ACE0668}" type="pres">
      <dgm:prSet presAssocID="{E08C793F-F43A-448A-AB5E-0987E5209494}" presName="vert2" presStyleCnt="0"/>
      <dgm:spPr/>
    </dgm:pt>
    <dgm:pt modelId="{6BDFB276-2E11-49EE-B0DC-808BE8E92B2A}" type="pres">
      <dgm:prSet presAssocID="{E08C793F-F43A-448A-AB5E-0987E5209494}" presName="thinLine2b" presStyleLbl="callout" presStyleIdx="2" presStyleCnt="5"/>
      <dgm:spPr/>
    </dgm:pt>
    <dgm:pt modelId="{DBAF0E5E-2BF7-4D59-B930-32BE9FF67AD6}" type="pres">
      <dgm:prSet presAssocID="{E08C793F-F43A-448A-AB5E-0987E5209494}" presName="vertSpace2b" presStyleCnt="0"/>
      <dgm:spPr/>
    </dgm:pt>
    <dgm:pt modelId="{8815E4AA-9211-43D2-8D06-5DFF11F4FEBD}" type="pres">
      <dgm:prSet presAssocID="{C4C361E2-2D67-4798-BA51-25E873880D14}" presName="horz2" presStyleCnt="0"/>
      <dgm:spPr/>
    </dgm:pt>
    <dgm:pt modelId="{F546EDF1-86FD-431A-8F4D-1F42C7F41373}" type="pres">
      <dgm:prSet presAssocID="{C4C361E2-2D67-4798-BA51-25E873880D14}" presName="horzSpace2" presStyleCnt="0"/>
      <dgm:spPr/>
    </dgm:pt>
    <dgm:pt modelId="{17D44AC6-25CC-48A5-BC0A-CB4AEAA3CED2}" type="pres">
      <dgm:prSet presAssocID="{C4C361E2-2D67-4798-BA51-25E873880D14}" presName="tx2" presStyleLbl="revTx" presStyleIdx="4" presStyleCnt="8"/>
      <dgm:spPr/>
    </dgm:pt>
    <dgm:pt modelId="{CCEBE938-E89F-4289-9566-A471D118804B}" type="pres">
      <dgm:prSet presAssocID="{C4C361E2-2D67-4798-BA51-25E873880D14}" presName="vert2" presStyleCnt="0"/>
      <dgm:spPr/>
    </dgm:pt>
    <dgm:pt modelId="{3C951938-0E08-402A-8504-6585FFA21DF2}" type="pres">
      <dgm:prSet presAssocID="{C4C361E2-2D67-4798-BA51-25E873880D14}" presName="thinLine2b" presStyleLbl="callout" presStyleIdx="3" presStyleCnt="5"/>
      <dgm:spPr/>
    </dgm:pt>
    <dgm:pt modelId="{F571FC62-D95E-42BB-951B-6C1BF6800A95}" type="pres">
      <dgm:prSet presAssocID="{C4C361E2-2D67-4798-BA51-25E873880D14}" presName="vertSpace2b" presStyleCnt="0"/>
      <dgm:spPr/>
    </dgm:pt>
    <dgm:pt modelId="{C07F1D3A-57F0-4338-895A-022B9B917F98}" type="pres">
      <dgm:prSet presAssocID="{770BF95D-8022-46CC-A74D-8D228936FF17}" presName="horz2" presStyleCnt="0"/>
      <dgm:spPr/>
    </dgm:pt>
    <dgm:pt modelId="{1E81BAD3-BB15-43A8-AA79-57B2431DC1AB}" type="pres">
      <dgm:prSet presAssocID="{770BF95D-8022-46CC-A74D-8D228936FF17}" presName="horzSpace2" presStyleCnt="0"/>
      <dgm:spPr/>
    </dgm:pt>
    <dgm:pt modelId="{9A82DA04-9EF3-43A8-AE0B-49EDE65BEFCF}" type="pres">
      <dgm:prSet presAssocID="{770BF95D-8022-46CC-A74D-8D228936FF17}" presName="tx2" presStyleLbl="revTx" presStyleIdx="5" presStyleCnt="8"/>
      <dgm:spPr/>
    </dgm:pt>
    <dgm:pt modelId="{9ECFAFEE-D073-4F7A-ABE9-7D082312E568}" type="pres">
      <dgm:prSet presAssocID="{770BF95D-8022-46CC-A74D-8D228936FF17}" presName="vert2" presStyleCnt="0"/>
      <dgm:spPr/>
    </dgm:pt>
    <dgm:pt modelId="{9D606250-E8D2-4EE5-960B-2A004A75D634}" type="pres">
      <dgm:prSet presAssocID="{770BF95D-8022-46CC-A74D-8D228936FF17}" presName="thinLine2b" presStyleLbl="callout" presStyleIdx="4" presStyleCnt="5"/>
      <dgm:spPr/>
    </dgm:pt>
    <dgm:pt modelId="{CB176903-0615-4E77-BC15-258B3F6868BD}" type="pres">
      <dgm:prSet presAssocID="{770BF95D-8022-46CC-A74D-8D228936FF17}" presName="vertSpace2b" presStyleCnt="0"/>
      <dgm:spPr/>
    </dgm:pt>
    <dgm:pt modelId="{0BF5D580-27A0-4DBD-97A6-30563B9417D0}" type="pres">
      <dgm:prSet presAssocID="{9B5C5705-C1ED-4721-8235-2060687D69B3}" presName="thickLine" presStyleLbl="alignNode1" presStyleIdx="1" presStyleCnt="3"/>
      <dgm:spPr/>
    </dgm:pt>
    <dgm:pt modelId="{081FA47B-A319-4A80-B51D-0BB1966C4BAC}" type="pres">
      <dgm:prSet presAssocID="{9B5C5705-C1ED-4721-8235-2060687D69B3}" presName="horz1" presStyleCnt="0"/>
      <dgm:spPr/>
    </dgm:pt>
    <dgm:pt modelId="{19B732DB-5736-4CE8-BA33-309F7EA47DB8}" type="pres">
      <dgm:prSet presAssocID="{9B5C5705-C1ED-4721-8235-2060687D69B3}" presName="tx1" presStyleLbl="revTx" presStyleIdx="6" presStyleCnt="8"/>
      <dgm:spPr/>
    </dgm:pt>
    <dgm:pt modelId="{80A4D50D-EAD2-4D3E-AA5C-1BE189E93590}" type="pres">
      <dgm:prSet presAssocID="{9B5C5705-C1ED-4721-8235-2060687D69B3}" presName="vert1" presStyleCnt="0"/>
      <dgm:spPr/>
    </dgm:pt>
    <dgm:pt modelId="{76AC58F0-E3CD-45FE-82F6-E7903CF79026}" type="pres">
      <dgm:prSet presAssocID="{2CE5A61F-4B1E-4D17-A58E-4793EE6B1B78}" presName="thickLine" presStyleLbl="alignNode1" presStyleIdx="2" presStyleCnt="3"/>
      <dgm:spPr/>
    </dgm:pt>
    <dgm:pt modelId="{F56D5D01-6440-4A0F-A15D-628B7A16FF66}" type="pres">
      <dgm:prSet presAssocID="{2CE5A61F-4B1E-4D17-A58E-4793EE6B1B78}" presName="horz1" presStyleCnt="0"/>
      <dgm:spPr/>
    </dgm:pt>
    <dgm:pt modelId="{CA9A6B44-7B45-4BBE-88DB-D991CB180E71}" type="pres">
      <dgm:prSet presAssocID="{2CE5A61F-4B1E-4D17-A58E-4793EE6B1B78}" presName="tx1" presStyleLbl="revTx" presStyleIdx="7" presStyleCnt="8"/>
      <dgm:spPr/>
    </dgm:pt>
    <dgm:pt modelId="{18F0FC9F-9C8F-4010-8789-BF48EAF84EE7}" type="pres">
      <dgm:prSet presAssocID="{2CE5A61F-4B1E-4D17-A58E-4793EE6B1B78}" presName="vert1" presStyleCnt="0"/>
      <dgm:spPr/>
    </dgm:pt>
  </dgm:ptLst>
  <dgm:cxnLst>
    <dgm:cxn modelId="{F286EB0A-55E0-48E3-B0F9-DF91EDE5FF60}" type="presOf" srcId="{E08C793F-F43A-448A-AB5E-0987E5209494}" destId="{107466E1-B450-4AA3-B676-0E1024536CAC}" srcOrd="0" destOrd="0" presId="urn:microsoft.com/office/officeart/2008/layout/LinedList"/>
    <dgm:cxn modelId="{93CAD40C-258A-4467-B639-E49B39E8286F}" type="presOf" srcId="{6C3E6EE8-8A2B-4867-BE51-7B74CC90CC96}" destId="{AE6A3037-0966-405F-87AE-DB18026AAFB2}" srcOrd="0" destOrd="0" presId="urn:microsoft.com/office/officeart/2008/layout/LinedList"/>
    <dgm:cxn modelId="{F3A84A0F-702C-4699-B69E-35800DD63233}" srcId="{E96C89C0-7B6C-4CEE-B932-47753647EE5A}" destId="{E08C793F-F43A-448A-AB5E-0987E5209494}" srcOrd="2" destOrd="0" parTransId="{070D694C-87ED-4459-9517-436A7DC3064C}" sibTransId="{F201A726-6809-43DD-81AD-600F54F674CB}"/>
    <dgm:cxn modelId="{EF649512-4674-4108-9450-37558795DB39}" type="presOf" srcId="{9B5C5705-C1ED-4721-8235-2060687D69B3}" destId="{19B732DB-5736-4CE8-BA33-309F7EA47DB8}" srcOrd="0" destOrd="0" presId="urn:microsoft.com/office/officeart/2008/layout/LinedList"/>
    <dgm:cxn modelId="{6FEC0C1D-A762-481F-B4A7-B4CAD8DDA3B8}" type="presOf" srcId="{C4C361E2-2D67-4798-BA51-25E873880D14}" destId="{17D44AC6-25CC-48A5-BC0A-CB4AEAA3CED2}" srcOrd="0" destOrd="0" presId="urn:microsoft.com/office/officeart/2008/layout/LinedList"/>
    <dgm:cxn modelId="{BF0AF42E-8B5B-42DB-B26A-38EEAF8B443C}" type="presOf" srcId="{2CE5A61F-4B1E-4D17-A58E-4793EE6B1B78}" destId="{CA9A6B44-7B45-4BBE-88DB-D991CB180E71}" srcOrd="0" destOrd="0" presId="urn:microsoft.com/office/officeart/2008/layout/LinedList"/>
    <dgm:cxn modelId="{71079030-0534-475A-B19E-966364B37C9F}" srcId="{0EBD1FE4-3D25-40D8-9C81-60E994BC64B9}" destId="{E96C89C0-7B6C-4CEE-B932-47753647EE5A}" srcOrd="0" destOrd="0" parTransId="{8424D151-E822-44F7-8531-F1D807EA767B}" sibTransId="{D1053100-57EC-4B1D-B2C8-C98C190D90D4}"/>
    <dgm:cxn modelId="{E7E1153D-14DA-4AC3-8413-5997C5062804}" type="presOf" srcId="{E96C89C0-7B6C-4CEE-B932-47753647EE5A}" destId="{35E4B5E7-B9B0-43F3-8C34-5F028C5B982D}" srcOrd="0" destOrd="0" presId="urn:microsoft.com/office/officeart/2008/layout/LinedList"/>
    <dgm:cxn modelId="{E07F5470-633D-4805-B2C0-F323D5738893}" type="presOf" srcId="{770BF95D-8022-46CC-A74D-8D228936FF17}" destId="{9A82DA04-9EF3-43A8-AE0B-49EDE65BEFCF}" srcOrd="0" destOrd="0" presId="urn:microsoft.com/office/officeart/2008/layout/LinedList"/>
    <dgm:cxn modelId="{49BB3978-2B72-42AE-8B13-3D0B8A2D791A}" type="presOf" srcId="{5B142749-A182-44DD-BEE8-1271A4601409}" destId="{93662D1A-EAC5-4D0D-8B47-224600ACABD8}" srcOrd="0" destOrd="0" presId="urn:microsoft.com/office/officeart/2008/layout/LinedList"/>
    <dgm:cxn modelId="{D7E6BB85-1B58-4F80-8D4B-2F7B9F802156}" srcId="{E96C89C0-7B6C-4CEE-B932-47753647EE5A}" destId="{6C3E6EE8-8A2B-4867-BE51-7B74CC90CC96}" srcOrd="1" destOrd="0" parTransId="{DF8AF702-7FEF-4489-9C9A-FB752B97094B}" sibTransId="{D5112A0D-79A8-442B-B110-F1F5E07FA5FE}"/>
    <dgm:cxn modelId="{13C2519A-8963-456A-8A70-C755317720C5}" type="presOf" srcId="{0EBD1FE4-3D25-40D8-9C81-60E994BC64B9}" destId="{67BF6E23-95DC-45DE-9D3A-55BDEED6A3D1}" srcOrd="0" destOrd="0" presId="urn:microsoft.com/office/officeart/2008/layout/LinedList"/>
    <dgm:cxn modelId="{63178A9E-8AAF-4854-B9AA-6B2C14583A31}" srcId="{E96C89C0-7B6C-4CEE-B932-47753647EE5A}" destId="{770BF95D-8022-46CC-A74D-8D228936FF17}" srcOrd="4" destOrd="0" parTransId="{23062F7B-1CD1-47FA-9ACE-FDFC60DB41E9}" sibTransId="{DCAB5919-B47F-4968-A4BE-A43F5476AB57}"/>
    <dgm:cxn modelId="{601CE1AF-502B-4E85-AFD2-48B85C3A0D7E}" srcId="{0EBD1FE4-3D25-40D8-9C81-60E994BC64B9}" destId="{2CE5A61F-4B1E-4D17-A58E-4793EE6B1B78}" srcOrd="2" destOrd="0" parTransId="{8B90F5DD-EAD4-4349-AF41-64E2D53740B6}" sibTransId="{0D53A090-867B-41A1-BAD5-3FFFF588E8A9}"/>
    <dgm:cxn modelId="{DC46CCBA-6874-4AD2-B4EF-52AA556A8E43}" srcId="{E96C89C0-7B6C-4CEE-B932-47753647EE5A}" destId="{5B142749-A182-44DD-BEE8-1271A4601409}" srcOrd="0" destOrd="0" parTransId="{51D769CB-67A0-42CE-B12C-210C6BD7487F}" sibTransId="{D2EA4790-B8D9-4402-A8A3-B4837AD8EC2B}"/>
    <dgm:cxn modelId="{5FC57AD0-1D52-4667-A427-D96C47D02CFA}" srcId="{0EBD1FE4-3D25-40D8-9C81-60E994BC64B9}" destId="{9B5C5705-C1ED-4721-8235-2060687D69B3}" srcOrd="1" destOrd="0" parTransId="{E55CC31E-FF42-4DAA-BD80-82DF619580CD}" sibTransId="{947F17F9-B7D1-454E-935A-0241595C43B4}"/>
    <dgm:cxn modelId="{E109ECD9-51CE-4251-A594-0A4CD308B93C}" srcId="{E96C89C0-7B6C-4CEE-B932-47753647EE5A}" destId="{C4C361E2-2D67-4798-BA51-25E873880D14}" srcOrd="3" destOrd="0" parTransId="{E0FDF299-ADD4-4B3B-A842-856973EE6CCC}" sibTransId="{DA584BED-2C63-4419-A125-14DC064FC823}"/>
    <dgm:cxn modelId="{3D34C2D8-1C97-4777-8E07-485EBC9B7AD9}" type="presParOf" srcId="{67BF6E23-95DC-45DE-9D3A-55BDEED6A3D1}" destId="{B2B2B928-79D8-4009-9DA2-EE97C1055DE7}" srcOrd="0" destOrd="0" presId="urn:microsoft.com/office/officeart/2008/layout/LinedList"/>
    <dgm:cxn modelId="{30B9E70E-3DB1-49A5-B9DC-EB8458395B90}" type="presParOf" srcId="{67BF6E23-95DC-45DE-9D3A-55BDEED6A3D1}" destId="{32CFD4FA-ADE7-4A18-9546-11D95511AC0F}" srcOrd="1" destOrd="0" presId="urn:microsoft.com/office/officeart/2008/layout/LinedList"/>
    <dgm:cxn modelId="{59434E6A-F3A1-46A1-B056-FEFFA35E55DF}" type="presParOf" srcId="{32CFD4FA-ADE7-4A18-9546-11D95511AC0F}" destId="{35E4B5E7-B9B0-43F3-8C34-5F028C5B982D}" srcOrd="0" destOrd="0" presId="urn:microsoft.com/office/officeart/2008/layout/LinedList"/>
    <dgm:cxn modelId="{0F74FF17-5FFA-4944-A51A-296476FDD1DE}" type="presParOf" srcId="{32CFD4FA-ADE7-4A18-9546-11D95511AC0F}" destId="{429FC47F-876E-45C9-9A46-A2A2E355B3C6}" srcOrd="1" destOrd="0" presId="urn:microsoft.com/office/officeart/2008/layout/LinedList"/>
    <dgm:cxn modelId="{3D22FADE-CA55-4E61-8953-06B07BC5FDCE}" type="presParOf" srcId="{429FC47F-876E-45C9-9A46-A2A2E355B3C6}" destId="{08EEB5E5-9DEB-43BF-B531-CBEA2B84AFB5}" srcOrd="0" destOrd="0" presId="urn:microsoft.com/office/officeart/2008/layout/LinedList"/>
    <dgm:cxn modelId="{4AF21A57-4935-43CB-83C6-84FCB9E3CBD0}" type="presParOf" srcId="{429FC47F-876E-45C9-9A46-A2A2E355B3C6}" destId="{15C4054C-0AF7-40E9-BBCD-73A2B810CE3F}" srcOrd="1" destOrd="0" presId="urn:microsoft.com/office/officeart/2008/layout/LinedList"/>
    <dgm:cxn modelId="{8982DA0B-FAC4-479A-9FBE-274F48422890}" type="presParOf" srcId="{15C4054C-0AF7-40E9-BBCD-73A2B810CE3F}" destId="{7466BD35-8125-49E2-A318-33172389FC66}" srcOrd="0" destOrd="0" presId="urn:microsoft.com/office/officeart/2008/layout/LinedList"/>
    <dgm:cxn modelId="{A9647E1B-052E-42C1-9B51-908C0E449C21}" type="presParOf" srcId="{15C4054C-0AF7-40E9-BBCD-73A2B810CE3F}" destId="{93662D1A-EAC5-4D0D-8B47-224600ACABD8}" srcOrd="1" destOrd="0" presId="urn:microsoft.com/office/officeart/2008/layout/LinedList"/>
    <dgm:cxn modelId="{1A412C93-F4A9-41C8-8673-55F30D153281}" type="presParOf" srcId="{15C4054C-0AF7-40E9-BBCD-73A2B810CE3F}" destId="{E7438107-808C-4028-BAFE-C51DABC750C9}" srcOrd="2" destOrd="0" presId="urn:microsoft.com/office/officeart/2008/layout/LinedList"/>
    <dgm:cxn modelId="{0615A22A-B63C-4B5A-8175-A1C9B0A55E9D}" type="presParOf" srcId="{429FC47F-876E-45C9-9A46-A2A2E355B3C6}" destId="{19F13C9A-DEBB-4CFA-943B-C8D1205232E8}" srcOrd="2" destOrd="0" presId="urn:microsoft.com/office/officeart/2008/layout/LinedList"/>
    <dgm:cxn modelId="{E6A7C0F1-F0CF-4C58-B30D-C87F7E7F6C0E}" type="presParOf" srcId="{429FC47F-876E-45C9-9A46-A2A2E355B3C6}" destId="{06CC265F-1A5E-481A-B56C-96B0FD692D81}" srcOrd="3" destOrd="0" presId="urn:microsoft.com/office/officeart/2008/layout/LinedList"/>
    <dgm:cxn modelId="{D9A35C5B-5211-4E6C-A2A9-B9A0186734D0}" type="presParOf" srcId="{429FC47F-876E-45C9-9A46-A2A2E355B3C6}" destId="{7ECEEE6F-459A-4D93-9BAA-70DDB8CBDA7A}" srcOrd="4" destOrd="0" presId="urn:microsoft.com/office/officeart/2008/layout/LinedList"/>
    <dgm:cxn modelId="{1D9F5CDA-5C6F-4F03-B9ED-03716685CAB4}" type="presParOf" srcId="{7ECEEE6F-459A-4D93-9BAA-70DDB8CBDA7A}" destId="{1E343C4C-0FC0-4676-9025-A71393FF89D0}" srcOrd="0" destOrd="0" presId="urn:microsoft.com/office/officeart/2008/layout/LinedList"/>
    <dgm:cxn modelId="{0878ACC6-2850-4817-9A60-52965B02870B}" type="presParOf" srcId="{7ECEEE6F-459A-4D93-9BAA-70DDB8CBDA7A}" destId="{AE6A3037-0966-405F-87AE-DB18026AAFB2}" srcOrd="1" destOrd="0" presId="urn:microsoft.com/office/officeart/2008/layout/LinedList"/>
    <dgm:cxn modelId="{087C749E-26FB-42D8-A8F6-F6DB964F6811}" type="presParOf" srcId="{7ECEEE6F-459A-4D93-9BAA-70DDB8CBDA7A}" destId="{4A1E0976-A366-4D30-A080-A0C3DD433F22}" srcOrd="2" destOrd="0" presId="urn:microsoft.com/office/officeart/2008/layout/LinedList"/>
    <dgm:cxn modelId="{09EDE0DD-408E-4019-963A-CF227EFD760D}" type="presParOf" srcId="{429FC47F-876E-45C9-9A46-A2A2E355B3C6}" destId="{48587997-3ED9-4F81-8EA6-346115C0600C}" srcOrd="5" destOrd="0" presId="urn:microsoft.com/office/officeart/2008/layout/LinedList"/>
    <dgm:cxn modelId="{48E1B6F7-450E-41F5-9871-C3926C448E3D}" type="presParOf" srcId="{429FC47F-876E-45C9-9A46-A2A2E355B3C6}" destId="{A2963ABF-CA7C-4C9C-A289-0BDF53D6ACFC}" srcOrd="6" destOrd="0" presId="urn:microsoft.com/office/officeart/2008/layout/LinedList"/>
    <dgm:cxn modelId="{B8980895-1D26-4DBA-8DAE-D9D71B558F35}" type="presParOf" srcId="{429FC47F-876E-45C9-9A46-A2A2E355B3C6}" destId="{8CD169BE-9139-4AA4-AFB4-79B0E3675721}" srcOrd="7" destOrd="0" presId="urn:microsoft.com/office/officeart/2008/layout/LinedList"/>
    <dgm:cxn modelId="{D8D0347B-16A2-4E22-A1FE-C5C0B30F45D0}" type="presParOf" srcId="{8CD169BE-9139-4AA4-AFB4-79B0E3675721}" destId="{6D5C0086-245D-4A4A-81F9-675C98BE07C3}" srcOrd="0" destOrd="0" presId="urn:microsoft.com/office/officeart/2008/layout/LinedList"/>
    <dgm:cxn modelId="{4CC14C7C-BCB5-4440-BED7-D43420453CCA}" type="presParOf" srcId="{8CD169BE-9139-4AA4-AFB4-79B0E3675721}" destId="{107466E1-B450-4AA3-B676-0E1024536CAC}" srcOrd="1" destOrd="0" presId="urn:microsoft.com/office/officeart/2008/layout/LinedList"/>
    <dgm:cxn modelId="{1BF5ED95-4E33-4E19-9BC9-AB4AE0E8816D}" type="presParOf" srcId="{8CD169BE-9139-4AA4-AFB4-79B0E3675721}" destId="{286A6286-BA08-4655-8397-DA6A9ACE0668}" srcOrd="2" destOrd="0" presId="urn:microsoft.com/office/officeart/2008/layout/LinedList"/>
    <dgm:cxn modelId="{B0BE7487-3774-493E-90B2-F4E188D28354}" type="presParOf" srcId="{429FC47F-876E-45C9-9A46-A2A2E355B3C6}" destId="{6BDFB276-2E11-49EE-B0DC-808BE8E92B2A}" srcOrd="8" destOrd="0" presId="urn:microsoft.com/office/officeart/2008/layout/LinedList"/>
    <dgm:cxn modelId="{ECD414EB-1220-4D47-A4AB-1D98FA2595C7}" type="presParOf" srcId="{429FC47F-876E-45C9-9A46-A2A2E355B3C6}" destId="{DBAF0E5E-2BF7-4D59-B930-32BE9FF67AD6}" srcOrd="9" destOrd="0" presId="urn:microsoft.com/office/officeart/2008/layout/LinedList"/>
    <dgm:cxn modelId="{2BB502AD-20AE-468C-B800-3D8A133B1CD7}" type="presParOf" srcId="{429FC47F-876E-45C9-9A46-A2A2E355B3C6}" destId="{8815E4AA-9211-43D2-8D06-5DFF11F4FEBD}" srcOrd="10" destOrd="0" presId="urn:microsoft.com/office/officeart/2008/layout/LinedList"/>
    <dgm:cxn modelId="{72CEA892-BACB-42A9-947C-4FD6E9B45FA5}" type="presParOf" srcId="{8815E4AA-9211-43D2-8D06-5DFF11F4FEBD}" destId="{F546EDF1-86FD-431A-8F4D-1F42C7F41373}" srcOrd="0" destOrd="0" presId="urn:microsoft.com/office/officeart/2008/layout/LinedList"/>
    <dgm:cxn modelId="{B39FB3E1-7BD1-4CC4-8C18-811070A23C57}" type="presParOf" srcId="{8815E4AA-9211-43D2-8D06-5DFF11F4FEBD}" destId="{17D44AC6-25CC-48A5-BC0A-CB4AEAA3CED2}" srcOrd="1" destOrd="0" presId="urn:microsoft.com/office/officeart/2008/layout/LinedList"/>
    <dgm:cxn modelId="{491FB62D-AFF1-4748-9403-16C13599BD18}" type="presParOf" srcId="{8815E4AA-9211-43D2-8D06-5DFF11F4FEBD}" destId="{CCEBE938-E89F-4289-9566-A471D118804B}" srcOrd="2" destOrd="0" presId="urn:microsoft.com/office/officeart/2008/layout/LinedList"/>
    <dgm:cxn modelId="{AEDF74F9-EF33-4E64-83D1-7638358DBE75}" type="presParOf" srcId="{429FC47F-876E-45C9-9A46-A2A2E355B3C6}" destId="{3C951938-0E08-402A-8504-6585FFA21DF2}" srcOrd="11" destOrd="0" presId="urn:microsoft.com/office/officeart/2008/layout/LinedList"/>
    <dgm:cxn modelId="{27E8541F-A0D4-478D-9CB8-F32EB6FA0F8E}" type="presParOf" srcId="{429FC47F-876E-45C9-9A46-A2A2E355B3C6}" destId="{F571FC62-D95E-42BB-951B-6C1BF6800A95}" srcOrd="12" destOrd="0" presId="urn:microsoft.com/office/officeart/2008/layout/LinedList"/>
    <dgm:cxn modelId="{371CCFF6-D278-410D-A8B2-CB349F357D0B}" type="presParOf" srcId="{429FC47F-876E-45C9-9A46-A2A2E355B3C6}" destId="{C07F1D3A-57F0-4338-895A-022B9B917F98}" srcOrd="13" destOrd="0" presId="urn:microsoft.com/office/officeart/2008/layout/LinedList"/>
    <dgm:cxn modelId="{27AAEE30-D194-4533-9B95-121D8AEC8C17}" type="presParOf" srcId="{C07F1D3A-57F0-4338-895A-022B9B917F98}" destId="{1E81BAD3-BB15-43A8-AA79-57B2431DC1AB}" srcOrd="0" destOrd="0" presId="urn:microsoft.com/office/officeart/2008/layout/LinedList"/>
    <dgm:cxn modelId="{3635F764-3E51-4BBF-9D65-1EC2A9E31D7B}" type="presParOf" srcId="{C07F1D3A-57F0-4338-895A-022B9B917F98}" destId="{9A82DA04-9EF3-43A8-AE0B-49EDE65BEFCF}" srcOrd="1" destOrd="0" presId="urn:microsoft.com/office/officeart/2008/layout/LinedList"/>
    <dgm:cxn modelId="{60AEAFBF-4CD8-440C-B376-E76A09AAD3AA}" type="presParOf" srcId="{C07F1D3A-57F0-4338-895A-022B9B917F98}" destId="{9ECFAFEE-D073-4F7A-ABE9-7D082312E568}" srcOrd="2" destOrd="0" presId="urn:microsoft.com/office/officeart/2008/layout/LinedList"/>
    <dgm:cxn modelId="{2A176CEC-107F-4217-B274-569857BC1315}" type="presParOf" srcId="{429FC47F-876E-45C9-9A46-A2A2E355B3C6}" destId="{9D606250-E8D2-4EE5-960B-2A004A75D634}" srcOrd="14" destOrd="0" presId="urn:microsoft.com/office/officeart/2008/layout/LinedList"/>
    <dgm:cxn modelId="{EE9CE68E-6A74-4F39-8A89-5D64953D533F}" type="presParOf" srcId="{429FC47F-876E-45C9-9A46-A2A2E355B3C6}" destId="{CB176903-0615-4E77-BC15-258B3F6868BD}" srcOrd="15" destOrd="0" presId="urn:microsoft.com/office/officeart/2008/layout/LinedList"/>
    <dgm:cxn modelId="{86732870-1D88-4720-B05C-352AE5D12C2D}" type="presParOf" srcId="{67BF6E23-95DC-45DE-9D3A-55BDEED6A3D1}" destId="{0BF5D580-27A0-4DBD-97A6-30563B9417D0}" srcOrd="2" destOrd="0" presId="urn:microsoft.com/office/officeart/2008/layout/LinedList"/>
    <dgm:cxn modelId="{62359193-2530-4537-9D7B-93DCC4EFA1B0}" type="presParOf" srcId="{67BF6E23-95DC-45DE-9D3A-55BDEED6A3D1}" destId="{081FA47B-A319-4A80-B51D-0BB1966C4BAC}" srcOrd="3" destOrd="0" presId="urn:microsoft.com/office/officeart/2008/layout/LinedList"/>
    <dgm:cxn modelId="{E519492F-2D1E-41AA-8846-1622A20E8CF2}" type="presParOf" srcId="{081FA47B-A319-4A80-B51D-0BB1966C4BAC}" destId="{19B732DB-5736-4CE8-BA33-309F7EA47DB8}" srcOrd="0" destOrd="0" presId="urn:microsoft.com/office/officeart/2008/layout/LinedList"/>
    <dgm:cxn modelId="{EBFBE7EE-7CF5-4945-A604-B02F18E3406A}" type="presParOf" srcId="{081FA47B-A319-4A80-B51D-0BB1966C4BAC}" destId="{80A4D50D-EAD2-4D3E-AA5C-1BE189E93590}" srcOrd="1" destOrd="0" presId="urn:microsoft.com/office/officeart/2008/layout/LinedList"/>
    <dgm:cxn modelId="{C655D058-E3A7-46BA-90D7-CB5A1869C004}" type="presParOf" srcId="{67BF6E23-95DC-45DE-9D3A-55BDEED6A3D1}" destId="{76AC58F0-E3CD-45FE-82F6-E7903CF79026}" srcOrd="4" destOrd="0" presId="urn:microsoft.com/office/officeart/2008/layout/LinedList"/>
    <dgm:cxn modelId="{190F628E-313D-4B63-96F9-4B784544AA12}" type="presParOf" srcId="{67BF6E23-95DC-45DE-9D3A-55BDEED6A3D1}" destId="{F56D5D01-6440-4A0F-A15D-628B7A16FF66}" srcOrd="5" destOrd="0" presId="urn:microsoft.com/office/officeart/2008/layout/LinedList"/>
    <dgm:cxn modelId="{E63F6A27-4036-4C4D-9593-E5054A996A31}" type="presParOf" srcId="{F56D5D01-6440-4A0F-A15D-628B7A16FF66}" destId="{CA9A6B44-7B45-4BBE-88DB-D991CB180E71}" srcOrd="0" destOrd="0" presId="urn:microsoft.com/office/officeart/2008/layout/LinedList"/>
    <dgm:cxn modelId="{F7E4BE3E-2C66-4FE2-A3B7-FD2EC45E1AB8}" type="presParOf" srcId="{F56D5D01-6440-4A0F-A15D-628B7A16FF66}" destId="{18F0FC9F-9C8F-4010-8789-BF48EAF84EE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BB6EB5E-9778-4531-AE26-BDB1E53F84F3}" type="doc">
      <dgm:prSet loTypeId="urn:microsoft.com/office/officeart/2005/8/layout/target3" loCatId="relationship" qsTypeId="urn:microsoft.com/office/officeart/2005/8/quickstyle/simple1" qsCatId="simple" csTypeId="urn:microsoft.com/office/officeart/2005/8/colors/accent3_1" csCatId="accent3"/>
      <dgm:spPr/>
      <dgm:t>
        <a:bodyPr/>
        <a:lstStyle/>
        <a:p>
          <a:endParaRPr lang="fi-FI"/>
        </a:p>
      </dgm:t>
    </dgm:pt>
    <dgm:pt modelId="{316B5407-7896-4A42-B46B-1E7ED1D68D55}">
      <dgm:prSet/>
      <dgm:spPr/>
      <dgm:t>
        <a:bodyPr/>
        <a:lstStyle/>
        <a:p>
          <a:r>
            <a:rPr lang="en-US" dirty="0"/>
            <a:t>Member States shall require that investment firms take all sufficient steps to obtain, when executing orders, the </a:t>
          </a:r>
          <a:r>
            <a:rPr lang="en-US" dirty="0">
              <a:solidFill>
                <a:srgbClr val="00B050"/>
              </a:solidFill>
            </a:rPr>
            <a:t>best possible result for their clients </a:t>
          </a:r>
          <a:r>
            <a:rPr lang="en-US" dirty="0"/>
            <a:t>taking into account price, costs, speed, likelihood of execution and settlement, size, nature or any other consideration relevant to the execution of the order. </a:t>
          </a:r>
          <a:endParaRPr lang="fi-FI" dirty="0"/>
        </a:p>
      </dgm:t>
    </dgm:pt>
    <dgm:pt modelId="{25C751CF-795B-431D-A89F-62BD74D05D78}" type="parTrans" cxnId="{1DE89A40-DC3C-4BA6-A628-4CCEC11CD5AD}">
      <dgm:prSet/>
      <dgm:spPr/>
      <dgm:t>
        <a:bodyPr/>
        <a:lstStyle/>
        <a:p>
          <a:endParaRPr lang="fi-FI"/>
        </a:p>
      </dgm:t>
    </dgm:pt>
    <dgm:pt modelId="{2A6BF396-80B2-484F-88B2-D956C7E2A842}" type="sibTrans" cxnId="{1DE89A40-DC3C-4BA6-A628-4CCEC11CD5AD}">
      <dgm:prSet/>
      <dgm:spPr/>
      <dgm:t>
        <a:bodyPr/>
        <a:lstStyle/>
        <a:p>
          <a:endParaRPr lang="fi-FI"/>
        </a:p>
      </dgm:t>
    </dgm:pt>
    <dgm:pt modelId="{993047FC-089F-4EFB-8261-244891B1568D}">
      <dgm:prSet/>
      <dgm:spPr/>
      <dgm:t>
        <a:bodyPr/>
        <a:lstStyle/>
        <a:p>
          <a:r>
            <a:rPr lang="en-US" dirty="0"/>
            <a:t>Nevertheless, where there is a </a:t>
          </a:r>
          <a:r>
            <a:rPr lang="en-US" dirty="0">
              <a:solidFill>
                <a:srgbClr val="00B050"/>
              </a:solidFill>
            </a:rPr>
            <a:t>specific instruction from the client</a:t>
          </a:r>
          <a:r>
            <a:rPr lang="en-US" dirty="0"/>
            <a:t> the investment firm shall execute the order following the specific instruction.</a:t>
          </a:r>
          <a:endParaRPr lang="fi-FI" dirty="0"/>
        </a:p>
      </dgm:t>
    </dgm:pt>
    <dgm:pt modelId="{8EF5228A-F4B2-4403-833D-6A9027B42EF4}" type="parTrans" cxnId="{7F30284D-8B3A-465C-9E63-E97D4E54D6FC}">
      <dgm:prSet/>
      <dgm:spPr/>
      <dgm:t>
        <a:bodyPr/>
        <a:lstStyle/>
        <a:p>
          <a:endParaRPr lang="fi-FI"/>
        </a:p>
      </dgm:t>
    </dgm:pt>
    <dgm:pt modelId="{1972E602-2B88-4947-A5CB-B0E93EA09DFF}" type="sibTrans" cxnId="{7F30284D-8B3A-465C-9E63-E97D4E54D6FC}">
      <dgm:prSet/>
      <dgm:spPr/>
      <dgm:t>
        <a:bodyPr/>
        <a:lstStyle/>
        <a:p>
          <a:endParaRPr lang="fi-FI"/>
        </a:p>
      </dgm:t>
    </dgm:pt>
    <dgm:pt modelId="{91089BF0-B361-4F6C-B514-3C5ADDD6DCAB}">
      <dgm:prSet/>
      <dgm:spPr/>
      <dgm:t>
        <a:bodyPr/>
        <a:lstStyle/>
        <a:p>
          <a:r>
            <a:rPr lang="en-US" dirty="0"/>
            <a:t>Member States shall require that investment firms </a:t>
          </a:r>
          <a:r>
            <a:rPr lang="en-US" dirty="0" err="1"/>
            <a:t>authorised</a:t>
          </a:r>
          <a:r>
            <a:rPr lang="en-US" dirty="0"/>
            <a:t> to execute orders on behalf of clients i</a:t>
          </a:r>
          <a:r>
            <a:rPr lang="en-US" dirty="0">
              <a:solidFill>
                <a:srgbClr val="00B050"/>
              </a:solidFill>
            </a:rPr>
            <a:t>mplement procedures and arrangements which provide for the prompt, fair and expeditious </a:t>
          </a:r>
          <a:r>
            <a:rPr lang="en-US" dirty="0"/>
            <a:t>execution of client orders, relative to other client orders or the trading interests of the investment firm.</a:t>
          </a:r>
          <a:endParaRPr lang="fi-FI" dirty="0"/>
        </a:p>
      </dgm:t>
    </dgm:pt>
    <dgm:pt modelId="{CD7E551B-1ED4-478B-BE78-858B8972C68B}" type="parTrans" cxnId="{393B1968-96F7-409A-ADFC-06A3843072E9}">
      <dgm:prSet/>
      <dgm:spPr/>
      <dgm:t>
        <a:bodyPr/>
        <a:lstStyle/>
        <a:p>
          <a:endParaRPr lang="fi-FI"/>
        </a:p>
      </dgm:t>
    </dgm:pt>
    <dgm:pt modelId="{0EBDDC1A-A112-44F8-8F19-4F72131E99DF}" type="sibTrans" cxnId="{393B1968-96F7-409A-ADFC-06A3843072E9}">
      <dgm:prSet/>
      <dgm:spPr/>
      <dgm:t>
        <a:bodyPr/>
        <a:lstStyle/>
        <a:p>
          <a:endParaRPr lang="fi-FI"/>
        </a:p>
      </dgm:t>
    </dgm:pt>
    <dgm:pt modelId="{145E1926-1FA4-4F4B-A946-1E9261510904}">
      <dgm:prSet/>
      <dgm:spPr/>
      <dgm:t>
        <a:bodyPr/>
        <a:lstStyle/>
        <a:p>
          <a:r>
            <a:rPr lang="en-US"/>
            <a:t>An investment firm shall execute similar client orders in the order of their arrival in an accurate, fair and expeditious manner.</a:t>
          </a:r>
          <a:endParaRPr lang="fi-FI"/>
        </a:p>
      </dgm:t>
    </dgm:pt>
    <dgm:pt modelId="{20543EB9-8129-4F07-9CDD-7058C84B40C9}" type="parTrans" cxnId="{AAF1BD37-3ECE-4BB3-87E8-57DB7468E551}">
      <dgm:prSet/>
      <dgm:spPr/>
      <dgm:t>
        <a:bodyPr/>
        <a:lstStyle/>
        <a:p>
          <a:endParaRPr lang="fi-FI"/>
        </a:p>
      </dgm:t>
    </dgm:pt>
    <dgm:pt modelId="{15EF3DFE-4491-4F3D-B353-95CC15C88092}" type="sibTrans" cxnId="{AAF1BD37-3ECE-4BB3-87E8-57DB7468E551}">
      <dgm:prSet/>
      <dgm:spPr/>
      <dgm:t>
        <a:bodyPr/>
        <a:lstStyle/>
        <a:p>
          <a:endParaRPr lang="fi-FI"/>
        </a:p>
      </dgm:t>
    </dgm:pt>
    <dgm:pt modelId="{98DFE6DD-FC14-46F4-80DC-20843489097C}" type="pres">
      <dgm:prSet presAssocID="{CBB6EB5E-9778-4531-AE26-BDB1E53F84F3}" presName="Name0" presStyleCnt="0">
        <dgm:presLayoutVars>
          <dgm:chMax val="7"/>
          <dgm:dir/>
          <dgm:animLvl val="lvl"/>
          <dgm:resizeHandles val="exact"/>
        </dgm:presLayoutVars>
      </dgm:prSet>
      <dgm:spPr/>
    </dgm:pt>
    <dgm:pt modelId="{031880DB-1C33-4F59-A76B-03ACDF5891D9}" type="pres">
      <dgm:prSet presAssocID="{316B5407-7896-4A42-B46B-1E7ED1D68D55}" presName="circle1" presStyleLbl="node1" presStyleIdx="0" presStyleCnt="3"/>
      <dgm:spPr/>
    </dgm:pt>
    <dgm:pt modelId="{6238EA20-9B0A-4143-8B73-FEB200E418E5}" type="pres">
      <dgm:prSet presAssocID="{316B5407-7896-4A42-B46B-1E7ED1D68D55}" presName="space" presStyleCnt="0"/>
      <dgm:spPr/>
    </dgm:pt>
    <dgm:pt modelId="{C1F6C010-4F6D-4D97-B0E9-C00CC59B49F3}" type="pres">
      <dgm:prSet presAssocID="{316B5407-7896-4A42-B46B-1E7ED1D68D55}" presName="rect1" presStyleLbl="alignAcc1" presStyleIdx="0" presStyleCnt="3"/>
      <dgm:spPr/>
    </dgm:pt>
    <dgm:pt modelId="{18C94142-A49B-4F91-BD7D-1F089988B7CF}" type="pres">
      <dgm:prSet presAssocID="{91089BF0-B361-4F6C-B514-3C5ADDD6DCAB}" presName="vertSpace2" presStyleLbl="node1" presStyleIdx="0" presStyleCnt="3"/>
      <dgm:spPr/>
    </dgm:pt>
    <dgm:pt modelId="{30FF5C10-856F-4D42-BA98-AE6B74634258}" type="pres">
      <dgm:prSet presAssocID="{91089BF0-B361-4F6C-B514-3C5ADDD6DCAB}" presName="circle2" presStyleLbl="node1" presStyleIdx="1" presStyleCnt="3"/>
      <dgm:spPr/>
    </dgm:pt>
    <dgm:pt modelId="{2147DA50-8767-41B6-91BC-F13E70B84391}" type="pres">
      <dgm:prSet presAssocID="{91089BF0-B361-4F6C-B514-3C5ADDD6DCAB}" presName="rect2" presStyleLbl="alignAcc1" presStyleIdx="1" presStyleCnt="3"/>
      <dgm:spPr/>
    </dgm:pt>
    <dgm:pt modelId="{81FBD6B1-69B8-4E2C-A73D-D2FFE81D2F0E}" type="pres">
      <dgm:prSet presAssocID="{145E1926-1FA4-4F4B-A946-1E9261510904}" presName="vertSpace3" presStyleLbl="node1" presStyleIdx="1" presStyleCnt="3"/>
      <dgm:spPr/>
    </dgm:pt>
    <dgm:pt modelId="{FCC57964-4E9D-4591-A20D-0A491F44A349}" type="pres">
      <dgm:prSet presAssocID="{145E1926-1FA4-4F4B-A946-1E9261510904}" presName="circle3" presStyleLbl="node1" presStyleIdx="2" presStyleCnt="3"/>
      <dgm:spPr/>
    </dgm:pt>
    <dgm:pt modelId="{7706C5E9-25F4-42D1-8CBC-7599695DF6DA}" type="pres">
      <dgm:prSet presAssocID="{145E1926-1FA4-4F4B-A946-1E9261510904}" presName="rect3" presStyleLbl="alignAcc1" presStyleIdx="2" presStyleCnt="3"/>
      <dgm:spPr/>
    </dgm:pt>
    <dgm:pt modelId="{E2E946FE-AB78-4327-A3C2-D16EFDACC3C1}" type="pres">
      <dgm:prSet presAssocID="{316B5407-7896-4A42-B46B-1E7ED1D68D55}" presName="rect1ParTx" presStyleLbl="alignAcc1" presStyleIdx="2" presStyleCnt="3">
        <dgm:presLayoutVars>
          <dgm:chMax val="1"/>
          <dgm:bulletEnabled val="1"/>
        </dgm:presLayoutVars>
      </dgm:prSet>
      <dgm:spPr/>
    </dgm:pt>
    <dgm:pt modelId="{8B673CD4-7DF0-4A36-BB75-B2BBF77618C3}" type="pres">
      <dgm:prSet presAssocID="{316B5407-7896-4A42-B46B-1E7ED1D68D55}" presName="rect1ChTx" presStyleLbl="alignAcc1" presStyleIdx="2" presStyleCnt="3">
        <dgm:presLayoutVars>
          <dgm:bulletEnabled val="1"/>
        </dgm:presLayoutVars>
      </dgm:prSet>
      <dgm:spPr/>
    </dgm:pt>
    <dgm:pt modelId="{347F644C-ED28-4D51-A839-0BDBB5E877BA}" type="pres">
      <dgm:prSet presAssocID="{91089BF0-B361-4F6C-B514-3C5ADDD6DCAB}" presName="rect2ParTx" presStyleLbl="alignAcc1" presStyleIdx="2" presStyleCnt="3">
        <dgm:presLayoutVars>
          <dgm:chMax val="1"/>
          <dgm:bulletEnabled val="1"/>
        </dgm:presLayoutVars>
      </dgm:prSet>
      <dgm:spPr/>
    </dgm:pt>
    <dgm:pt modelId="{A8FFCF1F-DE9D-4B7D-AAF7-7BB608A2676A}" type="pres">
      <dgm:prSet presAssocID="{91089BF0-B361-4F6C-B514-3C5ADDD6DCAB}" presName="rect2ChTx" presStyleLbl="alignAcc1" presStyleIdx="2" presStyleCnt="3">
        <dgm:presLayoutVars>
          <dgm:bulletEnabled val="1"/>
        </dgm:presLayoutVars>
      </dgm:prSet>
      <dgm:spPr/>
    </dgm:pt>
    <dgm:pt modelId="{87040D4F-75AB-48DF-AAC4-7E825CB7A611}" type="pres">
      <dgm:prSet presAssocID="{145E1926-1FA4-4F4B-A946-1E9261510904}" presName="rect3ParTx" presStyleLbl="alignAcc1" presStyleIdx="2" presStyleCnt="3">
        <dgm:presLayoutVars>
          <dgm:chMax val="1"/>
          <dgm:bulletEnabled val="1"/>
        </dgm:presLayoutVars>
      </dgm:prSet>
      <dgm:spPr/>
    </dgm:pt>
    <dgm:pt modelId="{6F0AC86A-2F69-4B21-8947-D596F0E8F860}" type="pres">
      <dgm:prSet presAssocID="{145E1926-1FA4-4F4B-A946-1E9261510904}" presName="rect3ChTx" presStyleLbl="alignAcc1" presStyleIdx="2" presStyleCnt="3">
        <dgm:presLayoutVars>
          <dgm:bulletEnabled val="1"/>
        </dgm:presLayoutVars>
      </dgm:prSet>
      <dgm:spPr/>
    </dgm:pt>
  </dgm:ptLst>
  <dgm:cxnLst>
    <dgm:cxn modelId="{50E94524-68AC-496D-805D-D2488C4FD99A}" type="presOf" srcId="{316B5407-7896-4A42-B46B-1E7ED1D68D55}" destId="{E2E946FE-AB78-4327-A3C2-D16EFDACC3C1}" srcOrd="1" destOrd="0" presId="urn:microsoft.com/office/officeart/2005/8/layout/target3"/>
    <dgm:cxn modelId="{1309222B-5CE9-4570-92E9-D2A1F47E8A99}" type="presOf" srcId="{91089BF0-B361-4F6C-B514-3C5ADDD6DCAB}" destId="{2147DA50-8767-41B6-91BC-F13E70B84391}" srcOrd="0" destOrd="0" presId="urn:microsoft.com/office/officeart/2005/8/layout/target3"/>
    <dgm:cxn modelId="{AAF1BD37-3ECE-4BB3-87E8-57DB7468E551}" srcId="{CBB6EB5E-9778-4531-AE26-BDB1E53F84F3}" destId="{145E1926-1FA4-4F4B-A946-1E9261510904}" srcOrd="2" destOrd="0" parTransId="{20543EB9-8129-4F07-9CDD-7058C84B40C9}" sibTransId="{15EF3DFE-4491-4F3D-B353-95CC15C88092}"/>
    <dgm:cxn modelId="{1DE89A40-DC3C-4BA6-A628-4CCEC11CD5AD}" srcId="{CBB6EB5E-9778-4531-AE26-BDB1E53F84F3}" destId="{316B5407-7896-4A42-B46B-1E7ED1D68D55}" srcOrd="0" destOrd="0" parTransId="{25C751CF-795B-431D-A89F-62BD74D05D78}" sibTransId="{2A6BF396-80B2-484F-88B2-D956C7E2A842}"/>
    <dgm:cxn modelId="{393B1968-96F7-409A-ADFC-06A3843072E9}" srcId="{CBB6EB5E-9778-4531-AE26-BDB1E53F84F3}" destId="{91089BF0-B361-4F6C-B514-3C5ADDD6DCAB}" srcOrd="1" destOrd="0" parTransId="{CD7E551B-1ED4-478B-BE78-858B8972C68B}" sibTransId="{0EBDDC1A-A112-44F8-8F19-4F72131E99DF}"/>
    <dgm:cxn modelId="{7F30284D-8B3A-465C-9E63-E97D4E54D6FC}" srcId="{316B5407-7896-4A42-B46B-1E7ED1D68D55}" destId="{993047FC-089F-4EFB-8261-244891B1568D}" srcOrd="0" destOrd="0" parTransId="{8EF5228A-F4B2-4403-833D-6A9027B42EF4}" sibTransId="{1972E602-2B88-4947-A5CB-B0E93EA09DFF}"/>
    <dgm:cxn modelId="{381F7C50-BC23-4D4E-A29E-7598643936B7}" type="presOf" srcId="{145E1926-1FA4-4F4B-A946-1E9261510904}" destId="{7706C5E9-25F4-42D1-8CBC-7599695DF6DA}" srcOrd="0" destOrd="0" presId="urn:microsoft.com/office/officeart/2005/8/layout/target3"/>
    <dgm:cxn modelId="{D57B6B73-9C9D-4DEF-8682-010826625771}" type="presOf" srcId="{145E1926-1FA4-4F4B-A946-1E9261510904}" destId="{87040D4F-75AB-48DF-AAC4-7E825CB7A611}" srcOrd="1" destOrd="0" presId="urn:microsoft.com/office/officeart/2005/8/layout/target3"/>
    <dgm:cxn modelId="{E505CF53-2AE5-4904-BF7F-3E858FE0A014}" type="presOf" srcId="{91089BF0-B361-4F6C-B514-3C5ADDD6DCAB}" destId="{347F644C-ED28-4D51-A839-0BDBB5E877BA}" srcOrd="1" destOrd="0" presId="urn:microsoft.com/office/officeart/2005/8/layout/target3"/>
    <dgm:cxn modelId="{4B1D52BA-168E-4555-A58E-60B7BB17F859}" type="presOf" srcId="{CBB6EB5E-9778-4531-AE26-BDB1E53F84F3}" destId="{98DFE6DD-FC14-46F4-80DC-20843489097C}" srcOrd="0" destOrd="0" presId="urn:microsoft.com/office/officeart/2005/8/layout/target3"/>
    <dgm:cxn modelId="{3AAA45C9-84EB-4B16-A8B6-35E54A4D590A}" type="presOf" srcId="{993047FC-089F-4EFB-8261-244891B1568D}" destId="{8B673CD4-7DF0-4A36-BB75-B2BBF77618C3}" srcOrd="0" destOrd="0" presId="urn:microsoft.com/office/officeart/2005/8/layout/target3"/>
    <dgm:cxn modelId="{360F9ECB-1167-435C-B57E-503412F2FAC2}" type="presOf" srcId="{316B5407-7896-4A42-B46B-1E7ED1D68D55}" destId="{C1F6C010-4F6D-4D97-B0E9-C00CC59B49F3}" srcOrd="0" destOrd="0" presId="urn:microsoft.com/office/officeart/2005/8/layout/target3"/>
    <dgm:cxn modelId="{944302E8-0B14-4D37-92A1-01668FB9D011}" type="presParOf" srcId="{98DFE6DD-FC14-46F4-80DC-20843489097C}" destId="{031880DB-1C33-4F59-A76B-03ACDF5891D9}" srcOrd="0" destOrd="0" presId="urn:microsoft.com/office/officeart/2005/8/layout/target3"/>
    <dgm:cxn modelId="{7A715018-0DCC-41A4-8B16-B91ABFA9623C}" type="presParOf" srcId="{98DFE6DD-FC14-46F4-80DC-20843489097C}" destId="{6238EA20-9B0A-4143-8B73-FEB200E418E5}" srcOrd="1" destOrd="0" presId="urn:microsoft.com/office/officeart/2005/8/layout/target3"/>
    <dgm:cxn modelId="{456C90E4-82F6-484A-B27B-1563A07D9DCD}" type="presParOf" srcId="{98DFE6DD-FC14-46F4-80DC-20843489097C}" destId="{C1F6C010-4F6D-4D97-B0E9-C00CC59B49F3}" srcOrd="2" destOrd="0" presId="urn:microsoft.com/office/officeart/2005/8/layout/target3"/>
    <dgm:cxn modelId="{8B7F195F-41FF-4F4E-A8DB-8C9D5FF9CB30}" type="presParOf" srcId="{98DFE6DD-FC14-46F4-80DC-20843489097C}" destId="{18C94142-A49B-4F91-BD7D-1F089988B7CF}" srcOrd="3" destOrd="0" presId="urn:microsoft.com/office/officeart/2005/8/layout/target3"/>
    <dgm:cxn modelId="{F99E92C0-E7C9-4027-8810-8472B8F7BADA}" type="presParOf" srcId="{98DFE6DD-FC14-46F4-80DC-20843489097C}" destId="{30FF5C10-856F-4D42-BA98-AE6B74634258}" srcOrd="4" destOrd="0" presId="urn:microsoft.com/office/officeart/2005/8/layout/target3"/>
    <dgm:cxn modelId="{BABD0390-8695-4884-B180-0DAC70E30C1A}" type="presParOf" srcId="{98DFE6DD-FC14-46F4-80DC-20843489097C}" destId="{2147DA50-8767-41B6-91BC-F13E70B84391}" srcOrd="5" destOrd="0" presId="urn:microsoft.com/office/officeart/2005/8/layout/target3"/>
    <dgm:cxn modelId="{6D141962-5B5F-4BAB-ADDD-4EE97F1D8312}" type="presParOf" srcId="{98DFE6DD-FC14-46F4-80DC-20843489097C}" destId="{81FBD6B1-69B8-4E2C-A73D-D2FFE81D2F0E}" srcOrd="6" destOrd="0" presId="urn:microsoft.com/office/officeart/2005/8/layout/target3"/>
    <dgm:cxn modelId="{D0F4510C-9315-4637-9F0B-668AB971BEF3}" type="presParOf" srcId="{98DFE6DD-FC14-46F4-80DC-20843489097C}" destId="{FCC57964-4E9D-4591-A20D-0A491F44A349}" srcOrd="7" destOrd="0" presId="urn:microsoft.com/office/officeart/2005/8/layout/target3"/>
    <dgm:cxn modelId="{406492B4-6123-4CF5-B728-1FD95A44E0E1}" type="presParOf" srcId="{98DFE6DD-FC14-46F4-80DC-20843489097C}" destId="{7706C5E9-25F4-42D1-8CBC-7599695DF6DA}" srcOrd="8" destOrd="0" presId="urn:microsoft.com/office/officeart/2005/8/layout/target3"/>
    <dgm:cxn modelId="{ED5352F0-C69F-41F3-8E5B-F2E2E9A86A0D}" type="presParOf" srcId="{98DFE6DD-FC14-46F4-80DC-20843489097C}" destId="{E2E946FE-AB78-4327-A3C2-D16EFDACC3C1}" srcOrd="9" destOrd="0" presId="urn:microsoft.com/office/officeart/2005/8/layout/target3"/>
    <dgm:cxn modelId="{65C95E7B-5DA5-4536-9935-A4B9F18C9827}" type="presParOf" srcId="{98DFE6DD-FC14-46F4-80DC-20843489097C}" destId="{8B673CD4-7DF0-4A36-BB75-B2BBF77618C3}" srcOrd="10" destOrd="0" presId="urn:microsoft.com/office/officeart/2005/8/layout/target3"/>
    <dgm:cxn modelId="{0C0395B9-3743-4BEA-BEFC-77A62D1B908F}" type="presParOf" srcId="{98DFE6DD-FC14-46F4-80DC-20843489097C}" destId="{347F644C-ED28-4D51-A839-0BDBB5E877BA}" srcOrd="11" destOrd="0" presId="urn:microsoft.com/office/officeart/2005/8/layout/target3"/>
    <dgm:cxn modelId="{6949C0E0-E323-48D6-9AF9-321B99E79ACD}" type="presParOf" srcId="{98DFE6DD-FC14-46F4-80DC-20843489097C}" destId="{A8FFCF1F-DE9D-4B7D-AAF7-7BB608A2676A}" srcOrd="12" destOrd="0" presId="urn:microsoft.com/office/officeart/2005/8/layout/target3"/>
    <dgm:cxn modelId="{05938010-292D-444A-B6C8-EA481F312017}" type="presParOf" srcId="{98DFE6DD-FC14-46F4-80DC-20843489097C}" destId="{87040D4F-75AB-48DF-AAC4-7E825CB7A611}" srcOrd="13" destOrd="0" presId="urn:microsoft.com/office/officeart/2005/8/layout/target3"/>
    <dgm:cxn modelId="{DBDDDB4B-7355-4D1D-8B49-1C7F0186A425}" type="presParOf" srcId="{98DFE6DD-FC14-46F4-80DC-20843489097C}" destId="{6F0AC86A-2F69-4B21-8947-D596F0E8F860}"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FC1CB5F-F590-4E56-BCA8-A1A584F20F0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68003C8A-86B1-459A-AFC6-6B93D6F9A7F3}">
      <dgm:prSet/>
      <dgm:spPr/>
      <dgm:t>
        <a:bodyPr/>
        <a:lstStyle/>
        <a:p>
          <a:r>
            <a:rPr lang="en-US" dirty="0"/>
            <a:t>Investment firms shall take all appropriate steps to </a:t>
          </a:r>
          <a:r>
            <a:rPr lang="en-US" dirty="0">
              <a:solidFill>
                <a:srgbClr val="FF0000"/>
              </a:solidFill>
            </a:rPr>
            <a:t>identify</a:t>
          </a:r>
          <a:r>
            <a:rPr lang="en-US" dirty="0"/>
            <a:t> and to </a:t>
          </a:r>
          <a:r>
            <a:rPr lang="en-US" dirty="0">
              <a:solidFill>
                <a:srgbClr val="FF0000"/>
              </a:solidFill>
            </a:rPr>
            <a:t>prevent or manage </a:t>
          </a:r>
          <a:r>
            <a:rPr lang="en-US" dirty="0"/>
            <a:t>conflicts of interest </a:t>
          </a:r>
          <a:r>
            <a:rPr lang="en-US" dirty="0">
              <a:solidFill>
                <a:srgbClr val="FF0000"/>
              </a:solidFill>
            </a:rPr>
            <a:t>between</a:t>
          </a:r>
          <a:r>
            <a:rPr lang="en-US" dirty="0"/>
            <a:t> </a:t>
          </a:r>
          <a:endParaRPr lang="fi-FI" dirty="0"/>
        </a:p>
      </dgm:t>
    </dgm:pt>
    <dgm:pt modelId="{2A3F1A56-37AC-482A-AAE2-7911F79541F8}" type="parTrans" cxnId="{3F3AB5A4-5712-4FFD-AFD2-7367F8A336C7}">
      <dgm:prSet/>
      <dgm:spPr/>
      <dgm:t>
        <a:bodyPr/>
        <a:lstStyle/>
        <a:p>
          <a:endParaRPr lang="fi-FI"/>
        </a:p>
      </dgm:t>
    </dgm:pt>
    <dgm:pt modelId="{88826666-AA22-490B-BA2E-3610D6C16EFB}" type="sibTrans" cxnId="{3F3AB5A4-5712-4FFD-AFD2-7367F8A336C7}">
      <dgm:prSet/>
      <dgm:spPr/>
      <dgm:t>
        <a:bodyPr/>
        <a:lstStyle/>
        <a:p>
          <a:endParaRPr lang="fi-FI"/>
        </a:p>
      </dgm:t>
    </dgm:pt>
    <dgm:pt modelId="{804A6FC9-1D33-4C19-99AB-0C9FE8C0F803}">
      <dgm:prSet/>
      <dgm:spPr/>
      <dgm:t>
        <a:bodyPr/>
        <a:lstStyle/>
        <a:p>
          <a:r>
            <a:rPr lang="en-US" dirty="0">
              <a:solidFill>
                <a:srgbClr val="FF0000"/>
              </a:solidFill>
            </a:rPr>
            <a:t>themselves</a:t>
          </a:r>
          <a:r>
            <a:rPr lang="en-US" dirty="0"/>
            <a:t>, including </a:t>
          </a:r>
          <a:r>
            <a:rPr lang="en-US" dirty="0">
              <a:solidFill>
                <a:srgbClr val="FF0000"/>
              </a:solidFill>
            </a:rPr>
            <a:t>their managers, employees and tied agents</a:t>
          </a:r>
          <a:r>
            <a:rPr lang="en-US" dirty="0"/>
            <a:t>, or </a:t>
          </a:r>
          <a:endParaRPr lang="fi-FI" dirty="0"/>
        </a:p>
      </dgm:t>
    </dgm:pt>
    <dgm:pt modelId="{ED9D372B-56C6-4B30-B04D-B2AD1A687E5D}" type="parTrans" cxnId="{4AD561E7-358F-4C52-9FB9-882FECF5525B}">
      <dgm:prSet/>
      <dgm:spPr/>
      <dgm:t>
        <a:bodyPr/>
        <a:lstStyle/>
        <a:p>
          <a:endParaRPr lang="fi-FI"/>
        </a:p>
      </dgm:t>
    </dgm:pt>
    <dgm:pt modelId="{04170482-2734-4489-8166-164D744081CC}" type="sibTrans" cxnId="{4AD561E7-358F-4C52-9FB9-882FECF5525B}">
      <dgm:prSet/>
      <dgm:spPr/>
      <dgm:t>
        <a:bodyPr/>
        <a:lstStyle/>
        <a:p>
          <a:endParaRPr lang="fi-FI"/>
        </a:p>
      </dgm:t>
    </dgm:pt>
    <dgm:pt modelId="{A6D38A53-4549-49EE-A94E-55E9113541A6}">
      <dgm:prSet/>
      <dgm:spPr/>
      <dgm:t>
        <a:bodyPr/>
        <a:lstStyle/>
        <a:p>
          <a:r>
            <a:rPr lang="en-US" dirty="0"/>
            <a:t>any person directly or indirectly linked to them by control </a:t>
          </a:r>
          <a:r>
            <a:rPr lang="en-US" dirty="0">
              <a:solidFill>
                <a:srgbClr val="FF0000"/>
              </a:solidFill>
            </a:rPr>
            <a:t>and their clients </a:t>
          </a:r>
          <a:r>
            <a:rPr lang="en-US" dirty="0"/>
            <a:t>or</a:t>
          </a:r>
          <a:endParaRPr lang="fi-FI" dirty="0"/>
        </a:p>
      </dgm:t>
    </dgm:pt>
    <dgm:pt modelId="{AA7853A6-CF59-4243-B51E-D960250F7BC7}" type="parTrans" cxnId="{FE8C928F-1A30-487E-96D9-D30C7C9D211A}">
      <dgm:prSet/>
      <dgm:spPr/>
      <dgm:t>
        <a:bodyPr/>
        <a:lstStyle/>
        <a:p>
          <a:endParaRPr lang="fi-FI"/>
        </a:p>
      </dgm:t>
    </dgm:pt>
    <dgm:pt modelId="{74C63E65-0B8F-4470-A995-740BCA139440}" type="sibTrans" cxnId="{FE8C928F-1A30-487E-96D9-D30C7C9D211A}">
      <dgm:prSet/>
      <dgm:spPr/>
      <dgm:t>
        <a:bodyPr/>
        <a:lstStyle/>
        <a:p>
          <a:endParaRPr lang="fi-FI"/>
        </a:p>
      </dgm:t>
    </dgm:pt>
    <dgm:pt modelId="{A21B3B7E-E9E6-40CF-90D0-083EE7B0AB75}">
      <dgm:prSet/>
      <dgm:spPr/>
      <dgm:t>
        <a:bodyPr/>
        <a:lstStyle/>
        <a:p>
          <a:r>
            <a:rPr lang="en-US" dirty="0">
              <a:solidFill>
                <a:srgbClr val="FF0000"/>
              </a:solidFill>
            </a:rPr>
            <a:t>between one client and another </a:t>
          </a:r>
          <a:endParaRPr lang="fi-FI" dirty="0">
            <a:solidFill>
              <a:srgbClr val="FF0000"/>
            </a:solidFill>
          </a:endParaRPr>
        </a:p>
      </dgm:t>
    </dgm:pt>
    <dgm:pt modelId="{8B447A92-9BFB-4AC4-9CA8-F5C0B98EC0AB}" type="parTrans" cxnId="{20AE9BAC-7E12-432A-A240-9633662FF46F}">
      <dgm:prSet/>
      <dgm:spPr/>
      <dgm:t>
        <a:bodyPr/>
        <a:lstStyle/>
        <a:p>
          <a:endParaRPr lang="fi-FI"/>
        </a:p>
      </dgm:t>
    </dgm:pt>
    <dgm:pt modelId="{32CFBB60-732F-4788-A818-DB8994F14195}" type="sibTrans" cxnId="{20AE9BAC-7E12-432A-A240-9633662FF46F}">
      <dgm:prSet/>
      <dgm:spPr/>
      <dgm:t>
        <a:bodyPr/>
        <a:lstStyle/>
        <a:p>
          <a:endParaRPr lang="fi-FI"/>
        </a:p>
      </dgm:t>
    </dgm:pt>
    <dgm:pt modelId="{B0F6AB17-473C-4236-8D9A-C34A8768A60E}">
      <dgm:prSet/>
      <dgm:spPr/>
      <dgm:t>
        <a:bodyPr/>
        <a:lstStyle/>
        <a:p>
          <a:r>
            <a:rPr lang="en-US" dirty="0"/>
            <a:t>that arise in the course of providing any investment and ancillary services, or combinations thereof, including those caused by the receipt of inducements from third parties or by the investment firm’s own </a:t>
          </a:r>
          <a:r>
            <a:rPr lang="en-US" dirty="0">
              <a:solidFill>
                <a:srgbClr val="FF0000"/>
              </a:solidFill>
            </a:rPr>
            <a:t>remuneration and other incentive structures</a:t>
          </a:r>
          <a:r>
            <a:rPr lang="en-US" dirty="0"/>
            <a:t>.</a:t>
          </a:r>
          <a:endParaRPr lang="fi-FI" dirty="0"/>
        </a:p>
      </dgm:t>
    </dgm:pt>
    <dgm:pt modelId="{FC3DFFFE-BBFC-4738-81B8-C8536F4D47EB}" type="parTrans" cxnId="{9B290400-7E6E-4704-9203-E56338DA4B4C}">
      <dgm:prSet/>
      <dgm:spPr/>
      <dgm:t>
        <a:bodyPr/>
        <a:lstStyle/>
        <a:p>
          <a:endParaRPr lang="fi-FI"/>
        </a:p>
      </dgm:t>
    </dgm:pt>
    <dgm:pt modelId="{9D49BB72-7935-4756-B248-F5A1234BD12C}" type="sibTrans" cxnId="{9B290400-7E6E-4704-9203-E56338DA4B4C}">
      <dgm:prSet/>
      <dgm:spPr/>
      <dgm:t>
        <a:bodyPr/>
        <a:lstStyle/>
        <a:p>
          <a:endParaRPr lang="fi-FI"/>
        </a:p>
      </dgm:t>
    </dgm:pt>
    <dgm:pt modelId="{961F3777-3DCF-46F5-BD2A-1883CB354102}">
      <dgm:prSet/>
      <dgm:spPr/>
      <dgm:t>
        <a:bodyPr/>
        <a:lstStyle/>
        <a:p>
          <a:r>
            <a:rPr lang="en-US" dirty="0"/>
            <a:t>The investment firm shall clearly </a:t>
          </a:r>
          <a:r>
            <a:rPr lang="en-US" dirty="0">
              <a:solidFill>
                <a:srgbClr val="FF0000"/>
              </a:solidFill>
            </a:rPr>
            <a:t>disclose to the client </a:t>
          </a:r>
          <a:r>
            <a:rPr lang="en-US" dirty="0"/>
            <a:t>the general nature and/or sources of </a:t>
          </a:r>
          <a:r>
            <a:rPr lang="en-US" dirty="0">
              <a:solidFill>
                <a:srgbClr val="FF0000"/>
              </a:solidFill>
            </a:rPr>
            <a:t>conflicts of interest and the steps</a:t>
          </a:r>
          <a:r>
            <a:rPr lang="en-US" dirty="0"/>
            <a:t> taken to mitigate those risks before undertaking business on its behalf </a:t>
          </a:r>
          <a:endParaRPr lang="fi-FI" dirty="0"/>
        </a:p>
      </dgm:t>
    </dgm:pt>
    <dgm:pt modelId="{F59B06B2-9319-4C7E-94AA-92507E34DFF7}" type="parTrans" cxnId="{D83C9192-25E4-4B89-824C-AB82F42E4C3A}">
      <dgm:prSet/>
      <dgm:spPr/>
      <dgm:t>
        <a:bodyPr/>
        <a:lstStyle/>
        <a:p>
          <a:endParaRPr lang="fi-FI"/>
        </a:p>
      </dgm:t>
    </dgm:pt>
    <dgm:pt modelId="{77AB103B-7D65-4574-AB1B-BAA289048879}" type="sibTrans" cxnId="{D83C9192-25E4-4B89-824C-AB82F42E4C3A}">
      <dgm:prSet/>
      <dgm:spPr/>
      <dgm:t>
        <a:bodyPr/>
        <a:lstStyle/>
        <a:p>
          <a:endParaRPr lang="fi-FI"/>
        </a:p>
      </dgm:t>
    </dgm:pt>
    <dgm:pt modelId="{9B8EAF40-A165-41CE-8B37-58A6F6C62A43}">
      <dgm:prSet/>
      <dgm:spPr/>
      <dgm:t>
        <a:bodyPr/>
        <a:lstStyle/>
        <a:p>
          <a:r>
            <a:rPr lang="en-US" dirty="0">
              <a:solidFill>
                <a:srgbClr val="FF0000"/>
              </a:solidFill>
            </a:rPr>
            <a:t>where</a:t>
          </a:r>
          <a:r>
            <a:rPr lang="en-US" dirty="0"/>
            <a:t> </a:t>
          </a:r>
          <a:r>
            <a:rPr lang="en-US" dirty="0" err="1">
              <a:solidFill>
                <a:srgbClr val="FF0000"/>
              </a:solidFill>
            </a:rPr>
            <a:t>organisational</a:t>
          </a:r>
          <a:r>
            <a:rPr lang="en-US" dirty="0">
              <a:solidFill>
                <a:srgbClr val="FF0000"/>
              </a:solidFill>
            </a:rPr>
            <a:t> or administrative arrangements </a:t>
          </a:r>
          <a:r>
            <a:rPr lang="en-US" dirty="0"/>
            <a:t>made by the investment to prevent conflicts of interest from adversely affecting the interest of its client are </a:t>
          </a:r>
          <a:r>
            <a:rPr lang="en-US" dirty="0">
              <a:solidFill>
                <a:srgbClr val="FF0000"/>
              </a:solidFill>
            </a:rPr>
            <a:t>not sufficient </a:t>
          </a:r>
          <a:r>
            <a:rPr lang="en-US" dirty="0"/>
            <a:t>to ensure, with reasonable confidence, that risks of damage to client interests will be prevented </a:t>
          </a:r>
          <a:endParaRPr lang="fi-FI" dirty="0"/>
        </a:p>
      </dgm:t>
    </dgm:pt>
    <dgm:pt modelId="{08944940-1F8A-4515-995F-22FF6CC395F7}" type="parTrans" cxnId="{CA76D4B6-F8C1-400F-8EC5-9A15F44D029C}">
      <dgm:prSet/>
      <dgm:spPr/>
      <dgm:t>
        <a:bodyPr/>
        <a:lstStyle/>
        <a:p>
          <a:endParaRPr lang="fi-FI"/>
        </a:p>
      </dgm:t>
    </dgm:pt>
    <dgm:pt modelId="{B7B5D4D1-483F-42D4-B618-6C2397FE6330}" type="sibTrans" cxnId="{CA76D4B6-F8C1-400F-8EC5-9A15F44D029C}">
      <dgm:prSet/>
      <dgm:spPr/>
      <dgm:t>
        <a:bodyPr/>
        <a:lstStyle/>
        <a:p>
          <a:endParaRPr lang="fi-FI"/>
        </a:p>
      </dgm:t>
    </dgm:pt>
    <dgm:pt modelId="{AA9EFE9F-062D-4D03-9D9E-729C00994047}" type="pres">
      <dgm:prSet presAssocID="{3FC1CB5F-F590-4E56-BCA8-A1A584F20F09}" presName="vert0" presStyleCnt="0">
        <dgm:presLayoutVars>
          <dgm:dir/>
          <dgm:animOne val="branch"/>
          <dgm:animLvl val="lvl"/>
        </dgm:presLayoutVars>
      </dgm:prSet>
      <dgm:spPr/>
    </dgm:pt>
    <dgm:pt modelId="{44238947-55C6-41A9-BBB0-48F99631E0B4}" type="pres">
      <dgm:prSet presAssocID="{68003C8A-86B1-459A-AFC6-6B93D6F9A7F3}" presName="thickLine" presStyleLbl="alignNode1" presStyleIdx="0" presStyleCnt="3"/>
      <dgm:spPr/>
    </dgm:pt>
    <dgm:pt modelId="{9C8FA230-14E3-4DC6-B251-E2F5BA0F838B}" type="pres">
      <dgm:prSet presAssocID="{68003C8A-86B1-459A-AFC6-6B93D6F9A7F3}" presName="horz1" presStyleCnt="0"/>
      <dgm:spPr/>
    </dgm:pt>
    <dgm:pt modelId="{9F76A852-3006-4A61-BC42-94BE6CC84948}" type="pres">
      <dgm:prSet presAssocID="{68003C8A-86B1-459A-AFC6-6B93D6F9A7F3}" presName="tx1" presStyleLbl="revTx" presStyleIdx="0" presStyleCnt="7"/>
      <dgm:spPr/>
    </dgm:pt>
    <dgm:pt modelId="{A8F89AD4-F734-475C-BDBC-6C2A7E207389}" type="pres">
      <dgm:prSet presAssocID="{68003C8A-86B1-459A-AFC6-6B93D6F9A7F3}" presName="vert1" presStyleCnt="0"/>
      <dgm:spPr/>
    </dgm:pt>
    <dgm:pt modelId="{D4B802DE-F691-45B6-9EA5-394C24F28426}" type="pres">
      <dgm:prSet presAssocID="{804A6FC9-1D33-4C19-99AB-0C9FE8C0F803}" presName="vertSpace2a" presStyleCnt="0"/>
      <dgm:spPr/>
    </dgm:pt>
    <dgm:pt modelId="{6581D3C8-BF49-48CB-B386-DE620228C324}" type="pres">
      <dgm:prSet presAssocID="{804A6FC9-1D33-4C19-99AB-0C9FE8C0F803}" presName="horz2" presStyleCnt="0"/>
      <dgm:spPr/>
    </dgm:pt>
    <dgm:pt modelId="{D1EEDF2B-04B9-4BEF-8E39-134E0FC6C38C}" type="pres">
      <dgm:prSet presAssocID="{804A6FC9-1D33-4C19-99AB-0C9FE8C0F803}" presName="horzSpace2" presStyleCnt="0"/>
      <dgm:spPr/>
    </dgm:pt>
    <dgm:pt modelId="{BB167C74-BBF5-4F83-99FF-569CE7941981}" type="pres">
      <dgm:prSet presAssocID="{804A6FC9-1D33-4C19-99AB-0C9FE8C0F803}" presName="tx2" presStyleLbl="revTx" presStyleIdx="1" presStyleCnt="7"/>
      <dgm:spPr/>
    </dgm:pt>
    <dgm:pt modelId="{107C309F-EA38-4AA9-B472-D57C28AE84D8}" type="pres">
      <dgm:prSet presAssocID="{804A6FC9-1D33-4C19-99AB-0C9FE8C0F803}" presName="vert2" presStyleCnt="0"/>
      <dgm:spPr/>
    </dgm:pt>
    <dgm:pt modelId="{9963CB44-2FF8-4169-8E04-ECDD5802101E}" type="pres">
      <dgm:prSet presAssocID="{804A6FC9-1D33-4C19-99AB-0C9FE8C0F803}" presName="thinLine2b" presStyleLbl="callout" presStyleIdx="0" presStyleCnt="4"/>
      <dgm:spPr/>
    </dgm:pt>
    <dgm:pt modelId="{443A7335-1ED7-419B-97FD-1E5069341345}" type="pres">
      <dgm:prSet presAssocID="{804A6FC9-1D33-4C19-99AB-0C9FE8C0F803}" presName="vertSpace2b" presStyleCnt="0"/>
      <dgm:spPr/>
    </dgm:pt>
    <dgm:pt modelId="{2EBE01F4-1F2F-4F3F-BAA9-9DD05A158C42}" type="pres">
      <dgm:prSet presAssocID="{A6D38A53-4549-49EE-A94E-55E9113541A6}" presName="horz2" presStyleCnt="0"/>
      <dgm:spPr/>
    </dgm:pt>
    <dgm:pt modelId="{F78A7E78-6E02-4BF4-80E7-B11EB4A6C1E6}" type="pres">
      <dgm:prSet presAssocID="{A6D38A53-4549-49EE-A94E-55E9113541A6}" presName="horzSpace2" presStyleCnt="0"/>
      <dgm:spPr/>
    </dgm:pt>
    <dgm:pt modelId="{9EACB29C-D8E4-45E8-AD89-5F2AB3308DEE}" type="pres">
      <dgm:prSet presAssocID="{A6D38A53-4549-49EE-A94E-55E9113541A6}" presName="tx2" presStyleLbl="revTx" presStyleIdx="2" presStyleCnt="7"/>
      <dgm:spPr/>
    </dgm:pt>
    <dgm:pt modelId="{FAD2847C-064E-44B8-A4C1-67F0F03DFA79}" type="pres">
      <dgm:prSet presAssocID="{A6D38A53-4549-49EE-A94E-55E9113541A6}" presName="vert2" presStyleCnt="0"/>
      <dgm:spPr/>
    </dgm:pt>
    <dgm:pt modelId="{156646B6-BD7D-4702-9BEF-5ABDF6F36ABE}" type="pres">
      <dgm:prSet presAssocID="{A6D38A53-4549-49EE-A94E-55E9113541A6}" presName="thinLine2b" presStyleLbl="callout" presStyleIdx="1" presStyleCnt="4"/>
      <dgm:spPr/>
    </dgm:pt>
    <dgm:pt modelId="{4B850767-1694-4101-BF1C-4243FA9F1C72}" type="pres">
      <dgm:prSet presAssocID="{A6D38A53-4549-49EE-A94E-55E9113541A6}" presName="vertSpace2b" presStyleCnt="0"/>
      <dgm:spPr/>
    </dgm:pt>
    <dgm:pt modelId="{5EA1AF7E-7E6E-4619-97EA-270081667FDD}" type="pres">
      <dgm:prSet presAssocID="{A21B3B7E-E9E6-40CF-90D0-083EE7B0AB75}" presName="horz2" presStyleCnt="0"/>
      <dgm:spPr/>
    </dgm:pt>
    <dgm:pt modelId="{F1701D06-7A25-4C19-B0D8-BBB376488FBC}" type="pres">
      <dgm:prSet presAssocID="{A21B3B7E-E9E6-40CF-90D0-083EE7B0AB75}" presName="horzSpace2" presStyleCnt="0"/>
      <dgm:spPr/>
    </dgm:pt>
    <dgm:pt modelId="{1160DA04-2C6D-4A9F-91B0-16D0455B517F}" type="pres">
      <dgm:prSet presAssocID="{A21B3B7E-E9E6-40CF-90D0-083EE7B0AB75}" presName="tx2" presStyleLbl="revTx" presStyleIdx="3" presStyleCnt="7"/>
      <dgm:spPr/>
    </dgm:pt>
    <dgm:pt modelId="{70292233-71A4-4BA5-A583-5127CA86C4D9}" type="pres">
      <dgm:prSet presAssocID="{A21B3B7E-E9E6-40CF-90D0-083EE7B0AB75}" presName="vert2" presStyleCnt="0"/>
      <dgm:spPr/>
    </dgm:pt>
    <dgm:pt modelId="{CB6A653A-AB25-49F6-BB8D-C7078AAED9E1}" type="pres">
      <dgm:prSet presAssocID="{A21B3B7E-E9E6-40CF-90D0-083EE7B0AB75}" presName="thinLine2b" presStyleLbl="callout" presStyleIdx="2" presStyleCnt="4"/>
      <dgm:spPr/>
    </dgm:pt>
    <dgm:pt modelId="{ACB09A03-149D-4A8F-912F-1E0176B3AD71}" type="pres">
      <dgm:prSet presAssocID="{A21B3B7E-E9E6-40CF-90D0-083EE7B0AB75}" presName="vertSpace2b" presStyleCnt="0"/>
      <dgm:spPr/>
    </dgm:pt>
    <dgm:pt modelId="{EBDA31FA-11BD-47E5-B9E0-F6ACFBEF8341}" type="pres">
      <dgm:prSet presAssocID="{B0F6AB17-473C-4236-8D9A-C34A8768A60E}" presName="thickLine" presStyleLbl="alignNode1" presStyleIdx="1" presStyleCnt="3"/>
      <dgm:spPr/>
    </dgm:pt>
    <dgm:pt modelId="{9A21EDDD-3157-4FA1-85BC-C6E9A7A94FE8}" type="pres">
      <dgm:prSet presAssocID="{B0F6AB17-473C-4236-8D9A-C34A8768A60E}" presName="horz1" presStyleCnt="0"/>
      <dgm:spPr/>
    </dgm:pt>
    <dgm:pt modelId="{7C65CEE7-F5FE-4AAE-9504-E06D18E19107}" type="pres">
      <dgm:prSet presAssocID="{B0F6AB17-473C-4236-8D9A-C34A8768A60E}" presName="tx1" presStyleLbl="revTx" presStyleIdx="4" presStyleCnt="7"/>
      <dgm:spPr/>
    </dgm:pt>
    <dgm:pt modelId="{2A476627-77C1-40F5-9790-2A2D41D675A1}" type="pres">
      <dgm:prSet presAssocID="{B0F6AB17-473C-4236-8D9A-C34A8768A60E}" presName="vert1" presStyleCnt="0"/>
      <dgm:spPr/>
    </dgm:pt>
    <dgm:pt modelId="{D4E3A7A9-8FB5-4853-81DC-E52F3F475380}" type="pres">
      <dgm:prSet presAssocID="{961F3777-3DCF-46F5-BD2A-1883CB354102}" presName="thickLine" presStyleLbl="alignNode1" presStyleIdx="2" presStyleCnt="3"/>
      <dgm:spPr/>
    </dgm:pt>
    <dgm:pt modelId="{0C846581-982D-4496-A072-AF61EEA05353}" type="pres">
      <dgm:prSet presAssocID="{961F3777-3DCF-46F5-BD2A-1883CB354102}" presName="horz1" presStyleCnt="0"/>
      <dgm:spPr/>
    </dgm:pt>
    <dgm:pt modelId="{1BBE7057-78F7-48A1-B9CF-FEE928A3C2C4}" type="pres">
      <dgm:prSet presAssocID="{961F3777-3DCF-46F5-BD2A-1883CB354102}" presName="tx1" presStyleLbl="revTx" presStyleIdx="5" presStyleCnt="7"/>
      <dgm:spPr/>
    </dgm:pt>
    <dgm:pt modelId="{EEC47815-DE74-4AB8-933F-6B01FF85D5CD}" type="pres">
      <dgm:prSet presAssocID="{961F3777-3DCF-46F5-BD2A-1883CB354102}" presName="vert1" presStyleCnt="0"/>
      <dgm:spPr/>
    </dgm:pt>
    <dgm:pt modelId="{F1A2EAAA-5454-480C-B5D7-CA88492CE3DA}" type="pres">
      <dgm:prSet presAssocID="{9B8EAF40-A165-41CE-8B37-58A6F6C62A43}" presName="vertSpace2a" presStyleCnt="0"/>
      <dgm:spPr/>
    </dgm:pt>
    <dgm:pt modelId="{BD460441-FBE8-4310-9158-741581717051}" type="pres">
      <dgm:prSet presAssocID="{9B8EAF40-A165-41CE-8B37-58A6F6C62A43}" presName="horz2" presStyleCnt="0"/>
      <dgm:spPr/>
    </dgm:pt>
    <dgm:pt modelId="{A7651326-C61A-497F-91EA-53F02DD34AF1}" type="pres">
      <dgm:prSet presAssocID="{9B8EAF40-A165-41CE-8B37-58A6F6C62A43}" presName="horzSpace2" presStyleCnt="0"/>
      <dgm:spPr/>
    </dgm:pt>
    <dgm:pt modelId="{D4D2C638-8236-4E6B-8EE7-55BF5074D3F0}" type="pres">
      <dgm:prSet presAssocID="{9B8EAF40-A165-41CE-8B37-58A6F6C62A43}" presName="tx2" presStyleLbl="revTx" presStyleIdx="6" presStyleCnt="7"/>
      <dgm:spPr/>
    </dgm:pt>
    <dgm:pt modelId="{DBCEBB58-DF90-4665-96EC-787D1ED57BE4}" type="pres">
      <dgm:prSet presAssocID="{9B8EAF40-A165-41CE-8B37-58A6F6C62A43}" presName="vert2" presStyleCnt="0"/>
      <dgm:spPr/>
    </dgm:pt>
    <dgm:pt modelId="{88C39E8E-C328-487C-83C9-27EE0630A00E}" type="pres">
      <dgm:prSet presAssocID="{9B8EAF40-A165-41CE-8B37-58A6F6C62A43}" presName="thinLine2b" presStyleLbl="callout" presStyleIdx="3" presStyleCnt="4"/>
      <dgm:spPr/>
    </dgm:pt>
    <dgm:pt modelId="{1E806265-E5F1-4FF6-8A15-C12342358932}" type="pres">
      <dgm:prSet presAssocID="{9B8EAF40-A165-41CE-8B37-58A6F6C62A43}" presName="vertSpace2b" presStyleCnt="0"/>
      <dgm:spPr/>
    </dgm:pt>
  </dgm:ptLst>
  <dgm:cxnLst>
    <dgm:cxn modelId="{9B290400-7E6E-4704-9203-E56338DA4B4C}" srcId="{3FC1CB5F-F590-4E56-BCA8-A1A584F20F09}" destId="{B0F6AB17-473C-4236-8D9A-C34A8768A60E}" srcOrd="1" destOrd="0" parTransId="{FC3DFFFE-BBFC-4738-81B8-C8536F4D47EB}" sibTransId="{9D49BB72-7935-4756-B248-F5A1234BD12C}"/>
    <dgm:cxn modelId="{DA688B00-A7C7-4D80-9587-E0FED252F53B}" type="presOf" srcId="{961F3777-3DCF-46F5-BD2A-1883CB354102}" destId="{1BBE7057-78F7-48A1-B9CF-FEE928A3C2C4}" srcOrd="0" destOrd="0" presId="urn:microsoft.com/office/officeart/2008/layout/LinedList"/>
    <dgm:cxn modelId="{096A571C-438C-4102-899E-8A7EE7281A49}" type="presOf" srcId="{3FC1CB5F-F590-4E56-BCA8-A1A584F20F09}" destId="{AA9EFE9F-062D-4D03-9D9E-729C00994047}" srcOrd="0" destOrd="0" presId="urn:microsoft.com/office/officeart/2008/layout/LinedList"/>
    <dgm:cxn modelId="{EEED8852-28C9-4D04-B41D-CB6A8DE8F4A4}" type="presOf" srcId="{B0F6AB17-473C-4236-8D9A-C34A8768A60E}" destId="{7C65CEE7-F5FE-4AAE-9504-E06D18E19107}" srcOrd="0" destOrd="0" presId="urn:microsoft.com/office/officeart/2008/layout/LinedList"/>
    <dgm:cxn modelId="{DFCCB98B-F840-4C58-A50D-155010477BDA}" type="presOf" srcId="{A21B3B7E-E9E6-40CF-90D0-083EE7B0AB75}" destId="{1160DA04-2C6D-4A9F-91B0-16D0455B517F}" srcOrd="0" destOrd="0" presId="urn:microsoft.com/office/officeart/2008/layout/LinedList"/>
    <dgm:cxn modelId="{FE8C928F-1A30-487E-96D9-D30C7C9D211A}" srcId="{68003C8A-86B1-459A-AFC6-6B93D6F9A7F3}" destId="{A6D38A53-4549-49EE-A94E-55E9113541A6}" srcOrd="1" destOrd="0" parTransId="{AA7853A6-CF59-4243-B51E-D960250F7BC7}" sibTransId="{74C63E65-0B8F-4470-A995-740BCA139440}"/>
    <dgm:cxn modelId="{D83C9192-25E4-4B89-824C-AB82F42E4C3A}" srcId="{3FC1CB5F-F590-4E56-BCA8-A1A584F20F09}" destId="{961F3777-3DCF-46F5-BD2A-1883CB354102}" srcOrd="2" destOrd="0" parTransId="{F59B06B2-9319-4C7E-94AA-92507E34DFF7}" sibTransId="{77AB103B-7D65-4574-AB1B-BAA289048879}"/>
    <dgm:cxn modelId="{19355D99-FF1A-4F6A-B0C0-E2AC5ADCBF60}" type="presOf" srcId="{A6D38A53-4549-49EE-A94E-55E9113541A6}" destId="{9EACB29C-D8E4-45E8-AD89-5F2AB3308DEE}" srcOrd="0" destOrd="0" presId="urn:microsoft.com/office/officeart/2008/layout/LinedList"/>
    <dgm:cxn modelId="{3F3AB5A4-5712-4FFD-AFD2-7367F8A336C7}" srcId="{3FC1CB5F-F590-4E56-BCA8-A1A584F20F09}" destId="{68003C8A-86B1-459A-AFC6-6B93D6F9A7F3}" srcOrd="0" destOrd="0" parTransId="{2A3F1A56-37AC-482A-AAE2-7911F79541F8}" sibTransId="{88826666-AA22-490B-BA2E-3610D6C16EFB}"/>
    <dgm:cxn modelId="{20AE9BAC-7E12-432A-A240-9633662FF46F}" srcId="{68003C8A-86B1-459A-AFC6-6B93D6F9A7F3}" destId="{A21B3B7E-E9E6-40CF-90D0-083EE7B0AB75}" srcOrd="2" destOrd="0" parTransId="{8B447A92-9BFB-4AC4-9CA8-F5C0B98EC0AB}" sibTransId="{32CFBB60-732F-4788-A818-DB8994F14195}"/>
    <dgm:cxn modelId="{CA76D4B6-F8C1-400F-8EC5-9A15F44D029C}" srcId="{961F3777-3DCF-46F5-BD2A-1883CB354102}" destId="{9B8EAF40-A165-41CE-8B37-58A6F6C62A43}" srcOrd="0" destOrd="0" parTransId="{08944940-1F8A-4515-995F-22FF6CC395F7}" sibTransId="{B7B5D4D1-483F-42D4-B618-6C2397FE6330}"/>
    <dgm:cxn modelId="{FF843EBA-B740-4D63-86FF-36569FCDA7A7}" type="presOf" srcId="{9B8EAF40-A165-41CE-8B37-58A6F6C62A43}" destId="{D4D2C638-8236-4E6B-8EE7-55BF5074D3F0}" srcOrd="0" destOrd="0" presId="urn:microsoft.com/office/officeart/2008/layout/LinedList"/>
    <dgm:cxn modelId="{4AD561E7-358F-4C52-9FB9-882FECF5525B}" srcId="{68003C8A-86B1-459A-AFC6-6B93D6F9A7F3}" destId="{804A6FC9-1D33-4C19-99AB-0C9FE8C0F803}" srcOrd="0" destOrd="0" parTransId="{ED9D372B-56C6-4B30-B04D-B2AD1A687E5D}" sibTransId="{04170482-2734-4489-8166-164D744081CC}"/>
    <dgm:cxn modelId="{B6E17DF0-7850-4CC3-AB31-BCC28C71E001}" type="presOf" srcId="{804A6FC9-1D33-4C19-99AB-0C9FE8C0F803}" destId="{BB167C74-BBF5-4F83-99FF-569CE7941981}" srcOrd="0" destOrd="0" presId="urn:microsoft.com/office/officeart/2008/layout/LinedList"/>
    <dgm:cxn modelId="{51328CFB-C9F6-4CD5-87F0-2E73FE19D677}" type="presOf" srcId="{68003C8A-86B1-459A-AFC6-6B93D6F9A7F3}" destId="{9F76A852-3006-4A61-BC42-94BE6CC84948}" srcOrd="0" destOrd="0" presId="urn:microsoft.com/office/officeart/2008/layout/LinedList"/>
    <dgm:cxn modelId="{75825786-B175-4575-A6E3-1568B7397955}" type="presParOf" srcId="{AA9EFE9F-062D-4D03-9D9E-729C00994047}" destId="{44238947-55C6-41A9-BBB0-48F99631E0B4}" srcOrd="0" destOrd="0" presId="urn:microsoft.com/office/officeart/2008/layout/LinedList"/>
    <dgm:cxn modelId="{BF5025A5-9B53-4B80-AE60-231EB2F2202E}" type="presParOf" srcId="{AA9EFE9F-062D-4D03-9D9E-729C00994047}" destId="{9C8FA230-14E3-4DC6-B251-E2F5BA0F838B}" srcOrd="1" destOrd="0" presId="urn:microsoft.com/office/officeart/2008/layout/LinedList"/>
    <dgm:cxn modelId="{1D2B0939-5437-45C6-855A-7D92F0453743}" type="presParOf" srcId="{9C8FA230-14E3-4DC6-B251-E2F5BA0F838B}" destId="{9F76A852-3006-4A61-BC42-94BE6CC84948}" srcOrd="0" destOrd="0" presId="urn:microsoft.com/office/officeart/2008/layout/LinedList"/>
    <dgm:cxn modelId="{C75B9397-52F6-478F-A0CE-A091EC312960}" type="presParOf" srcId="{9C8FA230-14E3-4DC6-B251-E2F5BA0F838B}" destId="{A8F89AD4-F734-475C-BDBC-6C2A7E207389}" srcOrd="1" destOrd="0" presId="urn:microsoft.com/office/officeart/2008/layout/LinedList"/>
    <dgm:cxn modelId="{4CF21AB4-9E22-4B52-9433-89BA86EB3B80}" type="presParOf" srcId="{A8F89AD4-F734-475C-BDBC-6C2A7E207389}" destId="{D4B802DE-F691-45B6-9EA5-394C24F28426}" srcOrd="0" destOrd="0" presId="urn:microsoft.com/office/officeart/2008/layout/LinedList"/>
    <dgm:cxn modelId="{570BA844-C4E8-4C81-AA8E-74AEE8ABD5F4}" type="presParOf" srcId="{A8F89AD4-F734-475C-BDBC-6C2A7E207389}" destId="{6581D3C8-BF49-48CB-B386-DE620228C324}" srcOrd="1" destOrd="0" presId="urn:microsoft.com/office/officeart/2008/layout/LinedList"/>
    <dgm:cxn modelId="{AFF5DC99-F1F3-4F72-9DF9-D9F2AB102A49}" type="presParOf" srcId="{6581D3C8-BF49-48CB-B386-DE620228C324}" destId="{D1EEDF2B-04B9-4BEF-8E39-134E0FC6C38C}" srcOrd="0" destOrd="0" presId="urn:microsoft.com/office/officeart/2008/layout/LinedList"/>
    <dgm:cxn modelId="{928A912A-8E42-43A4-A7DE-EEB7FFF03379}" type="presParOf" srcId="{6581D3C8-BF49-48CB-B386-DE620228C324}" destId="{BB167C74-BBF5-4F83-99FF-569CE7941981}" srcOrd="1" destOrd="0" presId="urn:microsoft.com/office/officeart/2008/layout/LinedList"/>
    <dgm:cxn modelId="{FE44784F-9973-4616-A98A-B68D5BF144B9}" type="presParOf" srcId="{6581D3C8-BF49-48CB-B386-DE620228C324}" destId="{107C309F-EA38-4AA9-B472-D57C28AE84D8}" srcOrd="2" destOrd="0" presId="urn:microsoft.com/office/officeart/2008/layout/LinedList"/>
    <dgm:cxn modelId="{6FE7FD1B-9F12-450A-BAD2-D19A24229520}" type="presParOf" srcId="{A8F89AD4-F734-475C-BDBC-6C2A7E207389}" destId="{9963CB44-2FF8-4169-8E04-ECDD5802101E}" srcOrd="2" destOrd="0" presId="urn:microsoft.com/office/officeart/2008/layout/LinedList"/>
    <dgm:cxn modelId="{23EE59B1-E669-492B-B249-BDAD1A94C8CC}" type="presParOf" srcId="{A8F89AD4-F734-475C-BDBC-6C2A7E207389}" destId="{443A7335-1ED7-419B-97FD-1E5069341345}" srcOrd="3" destOrd="0" presId="urn:microsoft.com/office/officeart/2008/layout/LinedList"/>
    <dgm:cxn modelId="{AE5A0055-98B5-458F-8D9C-5C1647709E67}" type="presParOf" srcId="{A8F89AD4-F734-475C-BDBC-6C2A7E207389}" destId="{2EBE01F4-1F2F-4F3F-BAA9-9DD05A158C42}" srcOrd="4" destOrd="0" presId="urn:microsoft.com/office/officeart/2008/layout/LinedList"/>
    <dgm:cxn modelId="{D3BCA4D1-1D95-47BD-8172-C5C46EEBA184}" type="presParOf" srcId="{2EBE01F4-1F2F-4F3F-BAA9-9DD05A158C42}" destId="{F78A7E78-6E02-4BF4-80E7-B11EB4A6C1E6}" srcOrd="0" destOrd="0" presId="urn:microsoft.com/office/officeart/2008/layout/LinedList"/>
    <dgm:cxn modelId="{9554720A-8996-4360-A61A-75E0660110A1}" type="presParOf" srcId="{2EBE01F4-1F2F-4F3F-BAA9-9DD05A158C42}" destId="{9EACB29C-D8E4-45E8-AD89-5F2AB3308DEE}" srcOrd="1" destOrd="0" presId="urn:microsoft.com/office/officeart/2008/layout/LinedList"/>
    <dgm:cxn modelId="{CB48A822-1263-4D13-8F0A-FD3D9A3313D4}" type="presParOf" srcId="{2EBE01F4-1F2F-4F3F-BAA9-9DD05A158C42}" destId="{FAD2847C-064E-44B8-A4C1-67F0F03DFA79}" srcOrd="2" destOrd="0" presId="urn:microsoft.com/office/officeart/2008/layout/LinedList"/>
    <dgm:cxn modelId="{B591A428-6199-4DB8-A9E8-1279E2B63303}" type="presParOf" srcId="{A8F89AD4-F734-475C-BDBC-6C2A7E207389}" destId="{156646B6-BD7D-4702-9BEF-5ABDF6F36ABE}" srcOrd="5" destOrd="0" presId="urn:microsoft.com/office/officeart/2008/layout/LinedList"/>
    <dgm:cxn modelId="{B712BFB8-69F5-47D0-B6AF-A0D29A8258B2}" type="presParOf" srcId="{A8F89AD4-F734-475C-BDBC-6C2A7E207389}" destId="{4B850767-1694-4101-BF1C-4243FA9F1C72}" srcOrd="6" destOrd="0" presId="urn:microsoft.com/office/officeart/2008/layout/LinedList"/>
    <dgm:cxn modelId="{50816D1F-1CE8-4EF8-8E46-C351172811F5}" type="presParOf" srcId="{A8F89AD4-F734-475C-BDBC-6C2A7E207389}" destId="{5EA1AF7E-7E6E-4619-97EA-270081667FDD}" srcOrd="7" destOrd="0" presId="urn:microsoft.com/office/officeart/2008/layout/LinedList"/>
    <dgm:cxn modelId="{B84EE39D-F412-460F-ADC2-120059BB1714}" type="presParOf" srcId="{5EA1AF7E-7E6E-4619-97EA-270081667FDD}" destId="{F1701D06-7A25-4C19-B0D8-BBB376488FBC}" srcOrd="0" destOrd="0" presId="urn:microsoft.com/office/officeart/2008/layout/LinedList"/>
    <dgm:cxn modelId="{95115649-7C0C-485D-8189-60089696D380}" type="presParOf" srcId="{5EA1AF7E-7E6E-4619-97EA-270081667FDD}" destId="{1160DA04-2C6D-4A9F-91B0-16D0455B517F}" srcOrd="1" destOrd="0" presId="urn:microsoft.com/office/officeart/2008/layout/LinedList"/>
    <dgm:cxn modelId="{8F08D7AD-9F0B-41B1-B333-E87E68B7ACA8}" type="presParOf" srcId="{5EA1AF7E-7E6E-4619-97EA-270081667FDD}" destId="{70292233-71A4-4BA5-A583-5127CA86C4D9}" srcOrd="2" destOrd="0" presId="urn:microsoft.com/office/officeart/2008/layout/LinedList"/>
    <dgm:cxn modelId="{CDDF7A63-0C46-4232-B3B4-C8C3BC84AE11}" type="presParOf" srcId="{A8F89AD4-F734-475C-BDBC-6C2A7E207389}" destId="{CB6A653A-AB25-49F6-BB8D-C7078AAED9E1}" srcOrd="8" destOrd="0" presId="urn:microsoft.com/office/officeart/2008/layout/LinedList"/>
    <dgm:cxn modelId="{4FC8D8DB-EED3-49B0-8A96-930909AF9CE1}" type="presParOf" srcId="{A8F89AD4-F734-475C-BDBC-6C2A7E207389}" destId="{ACB09A03-149D-4A8F-912F-1E0176B3AD71}" srcOrd="9" destOrd="0" presId="urn:microsoft.com/office/officeart/2008/layout/LinedList"/>
    <dgm:cxn modelId="{5A8D1EE7-6BDB-43FC-AC86-0DBC85B4C605}" type="presParOf" srcId="{AA9EFE9F-062D-4D03-9D9E-729C00994047}" destId="{EBDA31FA-11BD-47E5-B9E0-F6ACFBEF8341}" srcOrd="2" destOrd="0" presId="urn:microsoft.com/office/officeart/2008/layout/LinedList"/>
    <dgm:cxn modelId="{17B465BA-E980-450F-B39B-023D609F3D54}" type="presParOf" srcId="{AA9EFE9F-062D-4D03-9D9E-729C00994047}" destId="{9A21EDDD-3157-4FA1-85BC-C6E9A7A94FE8}" srcOrd="3" destOrd="0" presId="urn:microsoft.com/office/officeart/2008/layout/LinedList"/>
    <dgm:cxn modelId="{80539DDD-702B-4319-90D8-6C824E93F097}" type="presParOf" srcId="{9A21EDDD-3157-4FA1-85BC-C6E9A7A94FE8}" destId="{7C65CEE7-F5FE-4AAE-9504-E06D18E19107}" srcOrd="0" destOrd="0" presId="urn:microsoft.com/office/officeart/2008/layout/LinedList"/>
    <dgm:cxn modelId="{44BFA961-4D89-43A3-8BBB-82280CD64556}" type="presParOf" srcId="{9A21EDDD-3157-4FA1-85BC-C6E9A7A94FE8}" destId="{2A476627-77C1-40F5-9790-2A2D41D675A1}" srcOrd="1" destOrd="0" presId="urn:microsoft.com/office/officeart/2008/layout/LinedList"/>
    <dgm:cxn modelId="{9E7D0481-BD74-4D6B-88D0-3178CEB29EFE}" type="presParOf" srcId="{AA9EFE9F-062D-4D03-9D9E-729C00994047}" destId="{D4E3A7A9-8FB5-4853-81DC-E52F3F475380}" srcOrd="4" destOrd="0" presId="urn:microsoft.com/office/officeart/2008/layout/LinedList"/>
    <dgm:cxn modelId="{345F2371-5047-47C4-923A-CCFABA4678A0}" type="presParOf" srcId="{AA9EFE9F-062D-4D03-9D9E-729C00994047}" destId="{0C846581-982D-4496-A072-AF61EEA05353}" srcOrd="5" destOrd="0" presId="urn:microsoft.com/office/officeart/2008/layout/LinedList"/>
    <dgm:cxn modelId="{C8FAAC74-AB54-44ED-ADD8-F90725CCCBB9}" type="presParOf" srcId="{0C846581-982D-4496-A072-AF61EEA05353}" destId="{1BBE7057-78F7-48A1-B9CF-FEE928A3C2C4}" srcOrd="0" destOrd="0" presId="urn:microsoft.com/office/officeart/2008/layout/LinedList"/>
    <dgm:cxn modelId="{C2DFF3FD-F302-4DF9-AEB7-1B0456B29725}" type="presParOf" srcId="{0C846581-982D-4496-A072-AF61EEA05353}" destId="{EEC47815-DE74-4AB8-933F-6B01FF85D5CD}" srcOrd="1" destOrd="0" presId="urn:microsoft.com/office/officeart/2008/layout/LinedList"/>
    <dgm:cxn modelId="{2CBE337A-9D10-466C-ABB5-228DDDC2FFF5}" type="presParOf" srcId="{EEC47815-DE74-4AB8-933F-6B01FF85D5CD}" destId="{F1A2EAAA-5454-480C-B5D7-CA88492CE3DA}" srcOrd="0" destOrd="0" presId="urn:microsoft.com/office/officeart/2008/layout/LinedList"/>
    <dgm:cxn modelId="{604F9852-70C2-48DF-B526-7BC1E4F07256}" type="presParOf" srcId="{EEC47815-DE74-4AB8-933F-6B01FF85D5CD}" destId="{BD460441-FBE8-4310-9158-741581717051}" srcOrd="1" destOrd="0" presId="urn:microsoft.com/office/officeart/2008/layout/LinedList"/>
    <dgm:cxn modelId="{C524D1EC-436B-4A3B-8BB1-A61D1AFE82BD}" type="presParOf" srcId="{BD460441-FBE8-4310-9158-741581717051}" destId="{A7651326-C61A-497F-91EA-53F02DD34AF1}" srcOrd="0" destOrd="0" presId="urn:microsoft.com/office/officeart/2008/layout/LinedList"/>
    <dgm:cxn modelId="{16D99D18-B15A-4ED6-ACB5-06D1A1D34184}" type="presParOf" srcId="{BD460441-FBE8-4310-9158-741581717051}" destId="{D4D2C638-8236-4E6B-8EE7-55BF5074D3F0}" srcOrd="1" destOrd="0" presId="urn:microsoft.com/office/officeart/2008/layout/LinedList"/>
    <dgm:cxn modelId="{EBDE703F-A1BF-4275-86A3-30A39DCC36A8}" type="presParOf" srcId="{BD460441-FBE8-4310-9158-741581717051}" destId="{DBCEBB58-DF90-4665-96EC-787D1ED57BE4}" srcOrd="2" destOrd="0" presId="urn:microsoft.com/office/officeart/2008/layout/LinedList"/>
    <dgm:cxn modelId="{BF9B0549-D872-4B32-85F7-B40843D3A1F5}" type="presParOf" srcId="{EEC47815-DE74-4AB8-933F-6B01FF85D5CD}" destId="{88C39E8E-C328-487C-83C9-27EE0630A00E}" srcOrd="2" destOrd="0" presId="urn:microsoft.com/office/officeart/2008/layout/LinedList"/>
    <dgm:cxn modelId="{37CB51E1-2B50-46DD-83C5-76C1782E2533}" type="presParOf" srcId="{EEC47815-DE74-4AB8-933F-6B01FF85D5CD}" destId="{1E806265-E5F1-4FF6-8A15-C12342358932}"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8076A50-7212-4159-A51E-0B0ED46ABCF7}" type="doc">
      <dgm:prSet loTypeId="urn:microsoft.com/office/officeart/2005/8/layout/vProcess5" loCatId="process" qsTypeId="urn:microsoft.com/office/officeart/2005/8/quickstyle/simple1" qsCatId="simple" csTypeId="urn:microsoft.com/office/officeart/2005/8/colors/accent1_1" csCatId="accent1"/>
      <dgm:spPr/>
      <dgm:t>
        <a:bodyPr/>
        <a:lstStyle/>
        <a:p>
          <a:endParaRPr lang="fi-FI"/>
        </a:p>
      </dgm:t>
    </dgm:pt>
    <dgm:pt modelId="{FF2A4765-C7EB-4B0C-9D94-571D4BEE11DB}">
      <dgm:prSet/>
      <dgm:spPr/>
      <dgm:t>
        <a:bodyPr/>
        <a:lstStyle/>
        <a:p>
          <a:r>
            <a:rPr lang="en-US" dirty="0"/>
            <a:t>The provision of investment services and ancillary services must be conducted </a:t>
          </a:r>
          <a:r>
            <a:rPr lang="en-US" dirty="0">
              <a:solidFill>
                <a:srgbClr val="FF0000"/>
              </a:solidFill>
            </a:rPr>
            <a:t>honestly, fairly and professionally </a:t>
          </a:r>
          <a:r>
            <a:rPr lang="en-US" dirty="0"/>
            <a:t>in the </a:t>
          </a:r>
          <a:r>
            <a:rPr lang="en-US" dirty="0">
              <a:solidFill>
                <a:srgbClr val="FF0000"/>
              </a:solidFill>
            </a:rPr>
            <a:t>best interests of the client</a:t>
          </a:r>
          <a:r>
            <a:rPr lang="en-US" dirty="0"/>
            <a:t>.</a:t>
          </a:r>
          <a:endParaRPr lang="fi-FI" dirty="0"/>
        </a:p>
      </dgm:t>
    </dgm:pt>
    <dgm:pt modelId="{316BEADE-B358-4B0A-B911-89A3A7D98F4A}" type="parTrans" cxnId="{836A231C-F147-480F-BCD3-14E7C791B1EB}">
      <dgm:prSet/>
      <dgm:spPr/>
      <dgm:t>
        <a:bodyPr/>
        <a:lstStyle/>
        <a:p>
          <a:endParaRPr lang="fi-FI"/>
        </a:p>
      </dgm:t>
    </dgm:pt>
    <dgm:pt modelId="{574AC93C-5814-47D2-A093-BCABCD03FDA6}" type="sibTrans" cxnId="{836A231C-F147-480F-BCD3-14E7C791B1EB}">
      <dgm:prSet/>
      <dgm:spPr/>
      <dgm:t>
        <a:bodyPr/>
        <a:lstStyle/>
        <a:p>
          <a:endParaRPr lang="fi-FI"/>
        </a:p>
      </dgm:t>
    </dgm:pt>
    <dgm:pt modelId="{451852D7-5125-450D-A103-8C6BA9982171}">
      <dgm:prSet/>
      <dgm:spPr/>
      <dgm:t>
        <a:bodyPr/>
        <a:lstStyle/>
        <a:p>
          <a:r>
            <a:rPr lang="en-US"/>
            <a:t>However, the provision of investment and ancillary services may give rise to conflicts of interest in which the client's interest may be jeopardized.</a:t>
          </a:r>
          <a:endParaRPr lang="fi-FI"/>
        </a:p>
      </dgm:t>
    </dgm:pt>
    <dgm:pt modelId="{62B4C86D-72F2-4453-8ECF-D0561E510272}" type="parTrans" cxnId="{4796C823-A07E-42A1-813F-527C23198AF4}">
      <dgm:prSet/>
      <dgm:spPr/>
      <dgm:t>
        <a:bodyPr/>
        <a:lstStyle/>
        <a:p>
          <a:endParaRPr lang="fi-FI"/>
        </a:p>
      </dgm:t>
    </dgm:pt>
    <dgm:pt modelId="{5567C514-28A4-494C-BACB-60CF652AFE1D}" type="sibTrans" cxnId="{4796C823-A07E-42A1-813F-527C23198AF4}">
      <dgm:prSet/>
      <dgm:spPr/>
      <dgm:t>
        <a:bodyPr/>
        <a:lstStyle/>
        <a:p>
          <a:endParaRPr lang="fi-FI"/>
        </a:p>
      </dgm:t>
    </dgm:pt>
    <dgm:pt modelId="{55AB3183-AF7B-4568-AC2A-98E110BC0EAC}">
      <dgm:prSet/>
      <dgm:spPr/>
      <dgm:t>
        <a:bodyPr/>
        <a:lstStyle/>
        <a:p>
          <a:r>
            <a:rPr lang="en-US" dirty="0">
              <a:solidFill>
                <a:srgbClr val="FF0000"/>
              </a:solidFill>
            </a:rPr>
            <a:t>Even in situations of conflict of interest</a:t>
          </a:r>
          <a:r>
            <a:rPr lang="en-US" dirty="0"/>
            <a:t>, the investment firm has an obligation to act in the best interests of the client.</a:t>
          </a:r>
          <a:endParaRPr lang="fi-FI" dirty="0"/>
        </a:p>
      </dgm:t>
    </dgm:pt>
    <dgm:pt modelId="{E51622B0-89FE-41AA-A117-878CE71EC699}" type="parTrans" cxnId="{297A4B7E-1827-47C2-91A1-8F247E367403}">
      <dgm:prSet/>
      <dgm:spPr/>
      <dgm:t>
        <a:bodyPr/>
        <a:lstStyle/>
        <a:p>
          <a:endParaRPr lang="fi-FI"/>
        </a:p>
      </dgm:t>
    </dgm:pt>
    <dgm:pt modelId="{8535F693-99AA-47BE-872D-8C5FDCEA9562}" type="sibTrans" cxnId="{297A4B7E-1827-47C2-91A1-8F247E367403}">
      <dgm:prSet/>
      <dgm:spPr/>
      <dgm:t>
        <a:bodyPr/>
        <a:lstStyle/>
        <a:p>
          <a:endParaRPr lang="fi-FI"/>
        </a:p>
      </dgm:t>
    </dgm:pt>
    <dgm:pt modelId="{6E2D3BB4-5063-45FF-99C2-D4E46AD2808D}">
      <dgm:prSet/>
      <dgm:spPr/>
      <dgm:t>
        <a:bodyPr/>
        <a:lstStyle/>
        <a:p>
          <a:r>
            <a:rPr lang="en-US" dirty="0"/>
            <a:t>Customers must be treated </a:t>
          </a:r>
          <a:r>
            <a:rPr lang="en-US" dirty="0">
              <a:solidFill>
                <a:srgbClr val="FF0000"/>
              </a:solidFill>
            </a:rPr>
            <a:t>equally</a:t>
          </a:r>
          <a:r>
            <a:rPr lang="en-US" dirty="0"/>
            <a:t>.</a:t>
          </a:r>
          <a:endParaRPr lang="fi-FI" dirty="0"/>
        </a:p>
      </dgm:t>
    </dgm:pt>
    <dgm:pt modelId="{BA9F95DA-C36D-47BD-A6C9-C8A2A360E820}" type="parTrans" cxnId="{B271D624-56D8-4546-BB47-361CDDAE509B}">
      <dgm:prSet/>
      <dgm:spPr/>
      <dgm:t>
        <a:bodyPr/>
        <a:lstStyle/>
        <a:p>
          <a:endParaRPr lang="fi-FI"/>
        </a:p>
      </dgm:t>
    </dgm:pt>
    <dgm:pt modelId="{6FE0DB48-F6FA-4636-8E25-8A5B88736486}" type="sibTrans" cxnId="{B271D624-56D8-4546-BB47-361CDDAE509B}">
      <dgm:prSet/>
      <dgm:spPr/>
      <dgm:t>
        <a:bodyPr/>
        <a:lstStyle/>
        <a:p>
          <a:endParaRPr lang="fi-FI"/>
        </a:p>
      </dgm:t>
    </dgm:pt>
    <dgm:pt modelId="{979B54D3-5370-4C5B-971D-6924A3E03287}">
      <dgm:prSet/>
      <dgm:spPr/>
      <dgm:t>
        <a:bodyPr/>
        <a:lstStyle/>
        <a:p>
          <a:r>
            <a:rPr lang="en-US"/>
            <a:t>For example, a company cannot execute orders from more profitable and only then less profitable customers first.</a:t>
          </a:r>
          <a:endParaRPr lang="fi-FI"/>
        </a:p>
      </dgm:t>
    </dgm:pt>
    <dgm:pt modelId="{5AA7CD01-CD44-40B1-ABEB-7A5AFF3539F1}" type="parTrans" cxnId="{968DAE06-4A20-4896-871F-E91FBFECA9A9}">
      <dgm:prSet/>
      <dgm:spPr/>
      <dgm:t>
        <a:bodyPr/>
        <a:lstStyle/>
        <a:p>
          <a:endParaRPr lang="fi-FI"/>
        </a:p>
      </dgm:t>
    </dgm:pt>
    <dgm:pt modelId="{C856BE6E-B136-4A2B-8420-2C61C090967D}" type="sibTrans" cxnId="{968DAE06-4A20-4896-871F-E91FBFECA9A9}">
      <dgm:prSet/>
      <dgm:spPr/>
      <dgm:t>
        <a:bodyPr/>
        <a:lstStyle/>
        <a:p>
          <a:endParaRPr lang="fi-FI"/>
        </a:p>
      </dgm:t>
    </dgm:pt>
    <dgm:pt modelId="{B93645B0-7562-4A93-8B42-54E34F85CAEA}">
      <dgm:prSet/>
      <dgm:spPr/>
      <dgm:t>
        <a:bodyPr/>
        <a:lstStyle/>
        <a:p>
          <a:endParaRPr lang="fi-FI"/>
        </a:p>
      </dgm:t>
    </dgm:pt>
    <dgm:pt modelId="{1DC7B145-F497-4087-A739-3122115E9EAC}" type="parTrans" cxnId="{6F83C782-8C1D-43F7-8A8E-6CC235BB7A1A}">
      <dgm:prSet/>
      <dgm:spPr/>
      <dgm:t>
        <a:bodyPr/>
        <a:lstStyle/>
        <a:p>
          <a:endParaRPr lang="fi-FI"/>
        </a:p>
      </dgm:t>
    </dgm:pt>
    <dgm:pt modelId="{4CE24DFC-DF12-42EF-833D-5A6828320CA8}" type="sibTrans" cxnId="{6F83C782-8C1D-43F7-8A8E-6CC235BB7A1A}">
      <dgm:prSet/>
      <dgm:spPr/>
      <dgm:t>
        <a:bodyPr/>
        <a:lstStyle/>
        <a:p>
          <a:endParaRPr lang="fi-FI"/>
        </a:p>
      </dgm:t>
    </dgm:pt>
    <dgm:pt modelId="{F4DDD5A9-2D76-4E6D-8A7F-299EC901BF4F}" type="pres">
      <dgm:prSet presAssocID="{C8076A50-7212-4159-A51E-0B0ED46ABCF7}" presName="outerComposite" presStyleCnt="0">
        <dgm:presLayoutVars>
          <dgm:chMax val="5"/>
          <dgm:dir/>
          <dgm:resizeHandles val="exact"/>
        </dgm:presLayoutVars>
      </dgm:prSet>
      <dgm:spPr/>
    </dgm:pt>
    <dgm:pt modelId="{541A3F4D-F203-41EA-A13C-BFC77E1962A6}" type="pres">
      <dgm:prSet presAssocID="{C8076A50-7212-4159-A51E-0B0ED46ABCF7}" presName="dummyMaxCanvas" presStyleCnt="0">
        <dgm:presLayoutVars/>
      </dgm:prSet>
      <dgm:spPr/>
    </dgm:pt>
    <dgm:pt modelId="{42A902CB-E350-4E26-B56B-C6893879DEEB}" type="pres">
      <dgm:prSet presAssocID="{C8076A50-7212-4159-A51E-0B0ED46ABCF7}" presName="FiveNodes_1" presStyleLbl="node1" presStyleIdx="0" presStyleCnt="5">
        <dgm:presLayoutVars>
          <dgm:bulletEnabled val="1"/>
        </dgm:presLayoutVars>
      </dgm:prSet>
      <dgm:spPr/>
    </dgm:pt>
    <dgm:pt modelId="{4C14AD2F-2AF5-4218-BB21-D6C3F3AF3B72}" type="pres">
      <dgm:prSet presAssocID="{C8076A50-7212-4159-A51E-0B0ED46ABCF7}" presName="FiveNodes_2" presStyleLbl="node1" presStyleIdx="1" presStyleCnt="5">
        <dgm:presLayoutVars>
          <dgm:bulletEnabled val="1"/>
        </dgm:presLayoutVars>
      </dgm:prSet>
      <dgm:spPr/>
    </dgm:pt>
    <dgm:pt modelId="{9F72F244-5D32-4E98-98D3-40D39783B8C0}" type="pres">
      <dgm:prSet presAssocID="{C8076A50-7212-4159-A51E-0B0ED46ABCF7}" presName="FiveNodes_3" presStyleLbl="node1" presStyleIdx="2" presStyleCnt="5">
        <dgm:presLayoutVars>
          <dgm:bulletEnabled val="1"/>
        </dgm:presLayoutVars>
      </dgm:prSet>
      <dgm:spPr/>
    </dgm:pt>
    <dgm:pt modelId="{07DF7D5A-55E9-4BEB-87FD-B1A3947EC73B}" type="pres">
      <dgm:prSet presAssocID="{C8076A50-7212-4159-A51E-0B0ED46ABCF7}" presName="FiveNodes_4" presStyleLbl="node1" presStyleIdx="3" presStyleCnt="5">
        <dgm:presLayoutVars>
          <dgm:bulletEnabled val="1"/>
        </dgm:presLayoutVars>
      </dgm:prSet>
      <dgm:spPr/>
    </dgm:pt>
    <dgm:pt modelId="{B355716A-3EA3-4443-8236-D3901C346CEC}" type="pres">
      <dgm:prSet presAssocID="{C8076A50-7212-4159-A51E-0B0ED46ABCF7}" presName="FiveNodes_5" presStyleLbl="node1" presStyleIdx="4" presStyleCnt="5">
        <dgm:presLayoutVars>
          <dgm:bulletEnabled val="1"/>
        </dgm:presLayoutVars>
      </dgm:prSet>
      <dgm:spPr/>
    </dgm:pt>
    <dgm:pt modelId="{8FE70AB7-C223-4C1E-A37F-D5DDC219AA46}" type="pres">
      <dgm:prSet presAssocID="{C8076A50-7212-4159-A51E-0B0ED46ABCF7}" presName="FiveConn_1-2" presStyleLbl="fgAccFollowNode1" presStyleIdx="0" presStyleCnt="4">
        <dgm:presLayoutVars>
          <dgm:bulletEnabled val="1"/>
        </dgm:presLayoutVars>
      </dgm:prSet>
      <dgm:spPr/>
    </dgm:pt>
    <dgm:pt modelId="{75E7812D-52DB-40A8-8249-A30CA1AD0DE1}" type="pres">
      <dgm:prSet presAssocID="{C8076A50-7212-4159-A51E-0B0ED46ABCF7}" presName="FiveConn_2-3" presStyleLbl="fgAccFollowNode1" presStyleIdx="1" presStyleCnt="4">
        <dgm:presLayoutVars>
          <dgm:bulletEnabled val="1"/>
        </dgm:presLayoutVars>
      </dgm:prSet>
      <dgm:spPr/>
    </dgm:pt>
    <dgm:pt modelId="{B78DAC67-5333-4298-A530-245CAD6187EB}" type="pres">
      <dgm:prSet presAssocID="{C8076A50-7212-4159-A51E-0B0ED46ABCF7}" presName="FiveConn_3-4" presStyleLbl="fgAccFollowNode1" presStyleIdx="2" presStyleCnt="4">
        <dgm:presLayoutVars>
          <dgm:bulletEnabled val="1"/>
        </dgm:presLayoutVars>
      </dgm:prSet>
      <dgm:spPr/>
    </dgm:pt>
    <dgm:pt modelId="{9F344EDF-38AA-4B16-B0D4-E0C0C117BEBC}" type="pres">
      <dgm:prSet presAssocID="{C8076A50-7212-4159-A51E-0B0ED46ABCF7}" presName="FiveConn_4-5" presStyleLbl="fgAccFollowNode1" presStyleIdx="3" presStyleCnt="4">
        <dgm:presLayoutVars>
          <dgm:bulletEnabled val="1"/>
        </dgm:presLayoutVars>
      </dgm:prSet>
      <dgm:spPr/>
    </dgm:pt>
    <dgm:pt modelId="{440F1194-F813-4D2E-9B18-2873EAD41D40}" type="pres">
      <dgm:prSet presAssocID="{C8076A50-7212-4159-A51E-0B0ED46ABCF7}" presName="FiveNodes_1_text" presStyleLbl="node1" presStyleIdx="4" presStyleCnt="5">
        <dgm:presLayoutVars>
          <dgm:bulletEnabled val="1"/>
        </dgm:presLayoutVars>
      </dgm:prSet>
      <dgm:spPr/>
    </dgm:pt>
    <dgm:pt modelId="{6AD0627F-53E8-4494-A2D3-E6B61E7FBF15}" type="pres">
      <dgm:prSet presAssocID="{C8076A50-7212-4159-A51E-0B0ED46ABCF7}" presName="FiveNodes_2_text" presStyleLbl="node1" presStyleIdx="4" presStyleCnt="5">
        <dgm:presLayoutVars>
          <dgm:bulletEnabled val="1"/>
        </dgm:presLayoutVars>
      </dgm:prSet>
      <dgm:spPr/>
    </dgm:pt>
    <dgm:pt modelId="{0921FFA2-C2A5-4360-ABC1-6FD0C8043B33}" type="pres">
      <dgm:prSet presAssocID="{C8076A50-7212-4159-A51E-0B0ED46ABCF7}" presName="FiveNodes_3_text" presStyleLbl="node1" presStyleIdx="4" presStyleCnt="5">
        <dgm:presLayoutVars>
          <dgm:bulletEnabled val="1"/>
        </dgm:presLayoutVars>
      </dgm:prSet>
      <dgm:spPr/>
    </dgm:pt>
    <dgm:pt modelId="{D4C6B5A4-AE7D-4E8F-BDBE-AF6543C2BD17}" type="pres">
      <dgm:prSet presAssocID="{C8076A50-7212-4159-A51E-0B0ED46ABCF7}" presName="FiveNodes_4_text" presStyleLbl="node1" presStyleIdx="4" presStyleCnt="5">
        <dgm:presLayoutVars>
          <dgm:bulletEnabled val="1"/>
        </dgm:presLayoutVars>
      </dgm:prSet>
      <dgm:spPr/>
    </dgm:pt>
    <dgm:pt modelId="{4DB84067-B96D-4C40-BBFA-9C2EE51D4825}" type="pres">
      <dgm:prSet presAssocID="{C8076A50-7212-4159-A51E-0B0ED46ABCF7}" presName="FiveNodes_5_text" presStyleLbl="node1" presStyleIdx="4" presStyleCnt="5">
        <dgm:presLayoutVars>
          <dgm:bulletEnabled val="1"/>
        </dgm:presLayoutVars>
      </dgm:prSet>
      <dgm:spPr/>
    </dgm:pt>
  </dgm:ptLst>
  <dgm:cxnLst>
    <dgm:cxn modelId="{968DAE06-4A20-4896-871F-E91FBFECA9A9}" srcId="{C8076A50-7212-4159-A51E-0B0ED46ABCF7}" destId="{979B54D3-5370-4C5B-971D-6924A3E03287}" srcOrd="4" destOrd="0" parTransId="{5AA7CD01-CD44-40B1-ABEB-7A5AFF3539F1}" sibTransId="{C856BE6E-B136-4A2B-8420-2C61C090967D}"/>
    <dgm:cxn modelId="{6EE1F10A-2E98-489B-859B-6B68E0F13294}" type="presOf" srcId="{979B54D3-5370-4C5B-971D-6924A3E03287}" destId="{B355716A-3EA3-4443-8236-D3901C346CEC}" srcOrd="0" destOrd="0" presId="urn:microsoft.com/office/officeart/2005/8/layout/vProcess5"/>
    <dgm:cxn modelId="{57AC761B-E35B-4193-93A9-3F002699B1FF}" type="presOf" srcId="{8535F693-99AA-47BE-872D-8C5FDCEA9562}" destId="{B78DAC67-5333-4298-A530-245CAD6187EB}" srcOrd="0" destOrd="0" presId="urn:microsoft.com/office/officeart/2005/8/layout/vProcess5"/>
    <dgm:cxn modelId="{836A231C-F147-480F-BCD3-14E7C791B1EB}" srcId="{C8076A50-7212-4159-A51E-0B0ED46ABCF7}" destId="{FF2A4765-C7EB-4B0C-9D94-571D4BEE11DB}" srcOrd="0" destOrd="0" parTransId="{316BEADE-B358-4B0A-B911-89A3A7D98F4A}" sibTransId="{574AC93C-5814-47D2-A093-BCABCD03FDA6}"/>
    <dgm:cxn modelId="{E0FB451C-1C0D-4CCD-8F88-ED0275A58C95}" type="presOf" srcId="{451852D7-5125-450D-A103-8C6BA9982171}" destId="{4C14AD2F-2AF5-4218-BB21-D6C3F3AF3B72}" srcOrd="0" destOrd="0" presId="urn:microsoft.com/office/officeart/2005/8/layout/vProcess5"/>
    <dgm:cxn modelId="{4796C823-A07E-42A1-813F-527C23198AF4}" srcId="{C8076A50-7212-4159-A51E-0B0ED46ABCF7}" destId="{451852D7-5125-450D-A103-8C6BA9982171}" srcOrd="1" destOrd="0" parTransId="{62B4C86D-72F2-4453-8ECF-D0561E510272}" sibTransId="{5567C514-28A4-494C-BACB-60CF652AFE1D}"/>
    <dgm:cxn modelId="{B271D624-56D8-4546-BB47-361CDDAE509B}" srcId="{C8076A50-7212-4159-A51E-0B0ED46ABCF7}" destId="{6E2D3BB4-5063-45FF-99C2-D4E46AD2808D}" srcOrd="3" destOrd="0" parTransId="{BA9F95DA-C36D-47BD-A6C9-C8A2A360E820}" sibTransId="{6FE0DB48-F6FA-4636-8E25-8A5B88736486}"/>
    <dgm:cxn modelId="{237E3A3C-0439-44C7-9614-07F7BBB84275}" type="presOf" srcId="{451852D7-5125-450D-A103-8C6BA9982171}" destId="{6AD0627F-53E8-4494-A2D3-E6B61E7FBF15}" srcOrd="1" destOrd="0" presId="urn:microsoft.com/office/officeart/2005/8/layout/vProcess5"/>
    <dgm:cxn modelId="{297A4B7E-1827-47C2-91A1-8F247E367403}" srcId="{C8076A50-7212-4159-A51E-0B0ED46ABCF7}" destId="{55AB3183-AF7B-4568-AC2A-98E110BC0EAC}" srcOrd="2" destOrd="0" parTransId="{E51622B0-89FE-41AA-A117-878CE71EC699}" sibTransId="{8535F693-99AA-47BE-872D-8C5FDCEA9562}"/>
    <dgm:cxn modelId="{5ADF147F-7D23-4A54-BDB7-0097498F1610}" type="presOf" srcId="{55AB3183-AF7B-4568-AC2A-98E110BC0EAC}" destId="{9F72F244-5D32-4E98-98D3-40D39783B8C0}" srcOrd="0" destOrd="0" presId="urn:microsoft.com/office/officeart/2005/8/layout/vProcess5"/>
    <dgm:cxn modelId="{812B2282-6D77-4BD3-87A7-6A58536D9186}" type="presOf" srcId="{5567C514-28A4-494C-BACB-60CF652AFE1D}" destId="{75E7812D-52DB-40A8-8249-A30CA1AD0DE1}" srcOrd="0" destOrd="0" presId="urn:microsoft.com/office/officeart/2005/8/layout/vProcess5"/>
    <dgm:cxn modelId="{6F83C782-8C1D-43F7-8A8E-6CC235BB7A1A}" srcId="{C8076A50-7212-4159-A51E-0B0ED46ABCF7}" destId="{B93645B0-7562-4A93-8B42-54E34F85CAEA}" srcOrd="5" destOrd="0" parTransId="{1DC7B145-F497-4087-A739-3122115E9EAC}" sibTransId="{4CE24DFC-DF12-42EF-833D-5A6828320CA8}"/>
    <dgm:cxn modelId="{BF39E588-8197-45BC-9B3F-8829A7E41CEE}" type="presOf" srcId="{55AB3183-AF7B-4568-AC2A-98E110BC0EAC}" destId="{0921FFA2-C2A5-4360-ABC1-6FD0C8043B33}" srcOrd="1" destOrd="0" presId="urn:microsoft.com/office/officeart/2005/8/layout/vProcess5"/>
    <dgm:cxn modelId="{DF8BCF96-3A4A-4407-B002-4F028366E0D0}" type="presOf" srcId="{6FE0DB48-F6FA-4636-8E25-8A5B88736486}" destId="{9F344EDF-38AA-4B16-B0D4-E0C0C117BEBC}" srcOrd="0" destOrd="0" presId="urn:microsoft.com/office/officeart/2005/8/layout/vProcess5"/>
    <dgm:cxn modelId="{E8E359AE-7BCE-4B15-9270-8D709E74C220}" type="presOf" srcId="{979B54D3-5370-4C5B-971D-6924A3E03287}" destId="{4DB84067-B96D-4C40-BBFA-9C2EE51D4825}" srcOrd="1" destOrd="0" presId="urn:microsoft.com/office/officeart/2005/8/layout/vProcess5"/>
    <dgm:cxn modelId="{12E1FAC4-416F-487A-A960-CFFB5978C9A8}" type="presOf" srcId="{6E2D3BB4-5063-45FF-99C2-D4E46AD2808D}" destId="{07DF7D5A-55E9-4BEB-87FD-B1A3947EC73B}" srcOrd="0" destOrd="0" presId="urn:microsoft.com/office/officeart/2005/8/layout/vProcess5"/>
    <dgm:cxn modelId="{CB40E1CB-0F2E-47A2-906B-599AC1CC3568}" type="presOf" srcId="{FF2A4765-C7EB-4B0C-9D94-571D4BEE11DB}" destId="{440F1194-F813-4D2E-9B18-2873EAD41D40}" srcOrd="1" destOrd="0" presId="urn:microsoft.com/office/officeart/2005/8/layout/vProcess5"/>
    <dgm:cxn modelId="{8A1D8CEC-BAD6-4409-B8B1-915C42BC8FF1}" type="presOf" srcId="{FF2A4765-C7EB-4B0C-9D94-571D4BEE11DB}" destId="{42A902CB-E350-4E26-B56B-C6893879DEEB}" srcOrd="0" destOrd="0" presId="urn:microsoft.com/office/officeart/2005/8/layout/vProcess5"/>
    <dgm:cxn modelId="{4F4442EE-5276-48F4-8F3B-51640C0BE0A8}" type="presOf" srcId="{6E2D3BB4-5063-45FF-99C2-D4E46AD2808D}" destId="{D4C6B5A4-AE7D-4E8F-BDBE-AF6543C2BD17}" srcOrd="1" destOrd="0" presId="urn:microsoft.com/office/officeart/2005/8/layout/vProcess5"/>
    <dgm:cxn modelId="{091471F4-9EEB-4A5B-9281-F5BD34CCCE28}" type="presOf" srcId="{574AC93C-5814-47D2-A093-BCABCD03FDA6}" destId="{8FE70AB7-C223-4C1E-A37F-D5DDC219AA46}" srcOrd="0" destOrd="0" presId="urn:microsoft.com/office/officeart/2005/8/layout/vProcess5"/>
    <dgm:cxn modelId="{8EEEA2F4-8FD9-4975-AD7B-16C4A2C99DAA}" type="presOf" srcId="{C8076A50-7212-4159-A51E-0B0ED46ABCF7}" destId="{F4DDD5A9-2D76-4E6D-8A7F-299EC901BF4F}" srcOrd="0" destOrd="0" presId="urn:microsoft.com/office/officeart/2005/8/layout/vProcess5"/>
    <dgm:cxn modelId="{4FEB7465-DDD9-45C4-977F-7B1BEFC14230}" type="presParOf" srcId="{F4DDD5A9-2D76-4E6D-8A7F-299EC901BF4F}" destId="{541A3F4D-F203-41EA-A13C-BFC77E1962A6}" srcOrd="0" destOrd="0" presId="urn:microsoft.com/office/officeart/2005/8/layout/vProcess5"/>
    <dgm:cxn modelId="{EB1D4EC2-7D40-4A25-A85E-4484C273E606}" type="presParOf" srcId="{F4DDD5A9-2D76-4E6D-8A7F-299EC901BF4F}" destId="{42A902CB-E350-4E26-B56B-C6893879DEEB}" srcOrd="1" destOrd="0" presId="urn:microsoft.com/office/officeart/2005/8/layout/vProcess5"/>
    <dgm:cxn modelId="{5EA15D1C-1455-4B2E-A306-E99D1831268C}" type="presParOf" srcId="{F4DDD5A9-2D76-4E6D-8A7F-299EC901BF4F}" destId="{4C14AD2F-2AF5-4218-BB21-D6C3F3AF3B72}" srcOrd="2" destOrd="0" presId="urn:microsoft.com/office/officeart/2005/8/layout/vProcess5"/>
    <dgm:cxn modelId="{DDC2D679-772E-4ABB-AEE4-26D84E1410EC}" type="presParOf" srcId="{F4DDD5A9-2D76-4E6D-8A7F-299EC901BF4F}" destId="{9F72F244-5D32-4E98-98D3-40D39783B8C0}" srcOrd="3" destOrd="0" presId="urn:microsoft.com/office/officeart/2005/8/layout/vProcess5"/>
    <dgm:cxn modelId="{1DCCCBDE-CBC1-4CB1-A9ED-036CD3BC0B73}" type="presParOf" srcId="{F4DDD5A9-2D76-4E6D-8A7F-299EC901BF4F}" destId="{07DF7D5A-55E9-4BEB-87FD-B1A3947EC73B}" srcOrd="4" destOrd="0" presId="urn:microsoft.com/office/officeart/2005/8/layout/vProcess5"/>
    <dgm:cxn modelId="{DB8D8FDB-89B7-4DB0-B6BB-EB572D8DCE46}" type="presParOf" srcId="{F4DDD5A9-2D76-4E6D-8A7F-299EC901BF4F}" destId="{B355716A-3EA3-4443-8236-D3901C346CEC}" srcOrd="5" destOrd="0" presId="urn:microsoft.com/office/officeart/2005/8/layout/vProcess5"/>
    <dgm:cxn modelId="{AF73F998-6BC1-43D4-B954-C97EBB97138B}" type="presParOf" srcId="{F4DDD5A9-2D76-4E6D-8A7F-299EC901BF4F}" destId="{8FE70AB7-C223-4C1E-A37F-D5DDC219AA46}" srcOrd="6" destOrd="0" presId="urn:microsoft.com/office/officeart/2005/8/layout/vProcess5"/>
    <dgm:cxn modelId="{1FBA7444-AC33-4846-86FB-0E00E484665D}" type="presParOf" srcId="{F4DDD5A9-2D76-4E6D-8A7F-299EC901BF4F}" destId="{75E7812D-52DB-40A8-8249-A30CA1AD0DE1}" srcOrd="7" destOrd="0" presId="urn:microsoft.com/office/officeart/2005/8/layout/vProcess5"/>
    <dgm:cxn modelId="{9520B13D-D6C4-4566-A9AF-9BC18D3B5426}" type="presParOf" srcId="{F4DDD5A9-2D76-4E6D-8A7F-299EC901BF4F}" destId="{B78DAC67-5333-4298-A530-245CAD6187EB}" srcOrd="8" destOrd="0" presId="urn:microsoft.com/office/officeart/2005/8/layout/vProcess5"/>
    <dgm:cxn modelId="{1CC2FBB2-C204-4F26-9B6F-44A5683A1877}" type="presParOf" srcId="{F4DDD5A9-2D76-4E6D-8A7F-299EC901BF4F}" destId="{9F344EDF-38AA-4B16-B0D4-E0C0C117BEBC}" srcOrd="9" destOrd="0" presId="urn:microsoft.com/office/officeart/2005/8/layout/vProcess5"/>
    <dgm:cxn modelId="{798BBEF0-3151-4EDE-A6F7-1AF303BF4E31}" type="presParOf" srcId="{F4DDD5A9-2D76-4E6D-8A7F-299EC901BF4F}" destId="{440F1194-F813-4D2E-9B18-2873EAD41D40}" srcOrd="10" destOrd="0" presId="urn:microsoft.com/office/officeart/2005/8/layout/vProcess5"/>
    <dgm:cxn modelId="{DB0DB382-DF42-4757-80F2-22E323B1566C}" type="presParOf" srcId="{F4DDD5A9-2D76-4E6D-8A7F-299EC901BF4F}" destId="{6AD0627F-53E8-4494-A2D3-E6B61E7FBF15}" srcOrd="11" destOrd="0" presId="urn:microsoft.com/office/officeart/2005/8/layout/vProcess5"/>
    <dgm:cxn modelId="{BECE4C25-EA2D-42D9-A687-920DD1433EB7}" type="presParOf" srcId="{F4DDD5A9-2D76-4E6D-8A7F-299EC901BF4F}" destId="{0921FFA2-C2A5-4360-ABC1-6FD0C8043B33}" srcOrd="12" destOrd="0" presId="urn:microsoft.com/office/officeart/2005/8/layout/vProcess5"/>
    <dgm:cxn modelId="{507ECC62-B336-4DAE-8143-16DE6D8BFAB5}" type="presParOf" srcId="{F4DDD5A9-2D76-4E6D-8A7F-299EC901BF4F}" destId="{D4C6B5A4-AE7D-4E8F-BDBE-AF6543C2BD17}" srcOrd="13" destOrd="0" presId="urn:microsoft.com/office/officeart/2005/8/layout/vProcess5"/>
    <dgm:cxn modelId="{A38040A1-8CBC-4325-8FC2-988961920CFD}" type="presParOf" srcId="{F4DDD5A9-2D76-4E6D-8A7F-299EC901BF4F}" destId="{4DB84067-B96D-4C40-BBFA-9C2EE51D482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8A4550A-6805-43BF-B366-682F1DE78741}"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0597EDCB-63B9-4383-B7D2-B0A876CF6846}">
      <dgm:prSet/>
      <dgm:spPr/>
      <dgm:t>
        <a:bodyPr/>
        <a:lstStyle/>
        <a:p>
          <a:r>
            <a:rPr lang="en-US"/>
            <a:t>Principle of transparency:</a:t>
          </a:r>
          <a:endParaRPr lang="fi-FI"/>
        </a:p>
      </dgm:t>
    </dgm:pt>
    <dgm:pt modelId="{C5656EED-E24B-47F9-B0BF-1E9D69D1B9CB}" type="parTrans" cxnId="{55F99598-8D32-430A-BC8E-DBB55BD9FD93}">
      <dgm:prSet/>
      <dgm:spPr/>
      <dgm:t>
        <a:bodyPr/>
        <a:lstStyle/>
        <a:p>
          <a:endParaRPr lang="fi-FI"/>
        </a:p>
      </dgm:t>
    </dgm:pt>
    <dgm:pt modelId="{9AC99910-4DEC-4339-B0A2-B926E6EA13F3}" type="sibTrans" cxnId="{55F99598-8D32-430A-BC8E-DBB55BD9FD93}">
      <dgm:prSet/>
      <dgm:spPr/>
      <dgm:t>
        <a:bodyPr/>
        <a:lstStyle/>
        <a:p>
          <a:endParaRPr lang="fi-FI"/>
        </a:p>
      </dgm:t>
    </dgm:pt>
    <dgm:pt modelId="{F98188F2-6459-4325-8795-76243197E45B}">
      <dgm:prSet/>
      <dgm:spPr/>
      <dgm:t>
        <a:bodyPr/>
        <a:lstStyle/>
        <a:p>
          <a:r>
            <a:rPr lang="en-US" dirty="0"/>
            <a:t>If a conflict of interest cannot be avoided, the investment firm shall provide sufficiently detailed information on the nature of the conflict of interest and its causes and on the measures taken to mitigate the risks to the client's interests before executing the transaction on behalf of the client.</a:t>
          </a:r>
          <a:endParaRPr lang="fi-FI" dirty="0"/>
        </a:p>
      </dgm:t>
    </dgm:pt>
    <dgm:pt modelId="{36ACD44C-4562-4AA9-9A01-93AD56B17905}" type="parTrans" cxnId="{86952FAB-90F6-4F4D-8172-B031722D79FD}">
      <dgm:prSet/>
      <dgm:spPr/>
      <dgm:t>
        <a:bodyPr/>
        <a:lstStyle/>
        <a:p>
          <a:endParaRPr lang="fi-FI"/>
        </a:p>
      </dgm:t>
    </dgm:pt>
    <dgm:pt modelId="{911E3CE6-FEDF-427E-9A48-6EBAF6BC4BF6}" type="sibTrans" cxnId="{86952FAB-90F6-4F4D-8172-B031722D79FD}">
      <dgm:prSet/>
      <dgm:spPr/>
      <dgm:t>
        <a:bodyPr/>
        <a:lstStyle/>
        <a:p>
          <a:endParaRPr lang="fi-FI"/>
        </a:p>
      </dgm:t>
    </dgm:pt>
    <dgm:pt modelId="{89D7267A-A01E-4015-82AE-DCDB8AF332B5}">
      <dgm:prSet/>
      <dgm:spPr/>
      <dgm:t>
        <a:bodyPr/>
        <a:lstStyle/>
        <a:p>
          <a:r>
            <a:rPr lang="en-US"/>
            <a:t>The investment firm must have a policy on the procedures for identifying and preventing conflicts of interest.</a:t>
          </a:r>
          <a:endParaRPr lang="fi-FI"/>
        </a:p>
      </dgm:t>
    </dgm:pt>
    <dgm:pt modelId="{777A73FB-042F-4BE1-B4A5-495B04251A8D}" type="parTrans" cxnId="{4916C718-F6AE-4B3F-997C-9C539F6DCF4E}">
      <dgm:prSet/>
      <dgm:spPr/>
      <dgm:t>
        <a:bodyPr/>
        <a:lstStyle/>
        <a:p>
          <a:endParaRPr lang="fi-FI"/>
        </a:p>
      </dgm:t>
    </dgm:pt>
    <dgm:pt modelId="{BEFD4E82-50D0-489A-B211-DF45386E703A}" type="sibTrans" cxnId="{4916C718-F6AE-4B3F-997C-9C539F6DCF4E}">
      <dgm:prSet/>
      <dgm:spPr/>
      <dgm:t>
        <a:bodyPr/>
        <a:lstStyle/>
        <a:p>
          <a:endParaRPr lang="fi-FI"/>
        </a:p>
      </dgm:t>
    </dgm:pt>
    <dgm:pt modelId="{1751F72B-1D3D-4D16-A83C-034ABE28D358}" type="pres">
      <dgm:prSet presAssocID="{78A4550A-6805-43BF-B366-682F1DE78741}" presName="vert0" presStyleCnt="0">
        <dgm:presLayoutVars>
          <dgm:dir/>
          <dgm:animOne val="branch"/>
          <dgm:animLvl val="lvl"/>
        </dgm:presLayoutVars>
      </dgm:prSet>
      <dgm:spPr/>
    </dgm:pt>
    <dgm:pt modelId="{D3404DFE-5D51-465C-A731-DFC48608CC20}" type="pres">
      <dgm:prSet presAssocID="{0597EDCB-63B9-4383-B7D2-B0A876CF6846}" presName="thickLine" presStyleLbl="alignNode1" presStyleIdx="0" presStyleCnt="2"/>
      <dgm:spPr/>
    </dgm:pt>
    <dgm:pt modelId="{AFECB1F2-6226-4F55-9B60-7B419ECCB8A3}" type="pres">
      <dgm:prSet presAssocID="{0597EDCB-63B9-4383-B7D2-B0A876CF6846}" presName="horz1" presStyleCnt="0"/>
      <dgm:spPr/>
    </dgm:pt>
    <dgm:pt modelId="{7D3B1FA4-3622-4CF1-82F4-5CE64BB9ACA0}" type="pres">
      <dgm:prSet presAssocID="{0597EDCB-63B9-4383-B7D2-B0A876CF6846}" presName="tx1" presStyleLbl="revTx" presStyleIdx="0" presStyleCnt="3"/>
      <dgm:spPr/>
    </dgm:pt>
    <dgm:pt modelId="{1222639E-F7F9-420D-9595-8549B9B72B12}" type="pres">
      <dgm:prSet presAssocID="{0597EDCB-63B9-4383-B7D2-B0A876CF6846}" presName="vert1" presStyleCnt="0"/>
      <dgm:spPr/>
    </dgm:pt>
    <dgm:pt modelId="{6D3A2237-A1F8-4CF4-A8FC-C3F19E0368BB}" type="pres">
      <dgm:prSet presAssocID="{F98188F2-6459-4325-8795-76243197E45B}" presName="vertSpace2a" presStyleCnt="0"/>
      <dgm:spPr/>
    </dgm:pt>
    <dgm:pt modelId="{E4EB3C06-0501-47DB-B74F-6A29FACC6F64}" type="pres">
      <dgm:prSet presAssocID="{F98188F2-6459-4325-8795-76243197E45B}" presName="horz2" presStyleCnt="0"/>
      <dgm:spPr/>
    </dgm:pt>
    <dgm:pt modelId="{BA6A3D53-B8FF-4B5A-8C4C-EE042F3BB738}" type="pres">
      <dgm:prSet presAssocID="{F98188F2-6459-4325-8795-76243197E45B}" presName="horzSpace2" presStyleCnt="0"/>
      <dgm:spPr/>
    </dgm:pt>
    <dgm:pt modelId="{DBF7CBE5-9D4E-4B68-826C-53494D2EB290}" type="pres">
      <dgm:prSet presAssocID="{F98188F2-6459-4325-8795-76243197E45B}" presName="tx2" presStyleLbl="revTx" presStyleIdx="1" presStyleCnt="3"/>
      <dgm:spPr/>
    </dgm:pt>
    <dgm:pt modelId="{4E58C85E-73E6-45D7-A214-9BB7B73AD654}" type="pres">
      <dgm:prSet presAssocID="{F98188F2-6459-4325-8795-76243197E45B}" presName="vert2" presStyleCnt="0"/>
      <dgm:spPr/>
    </dgm:pt>
    <dgm:pt modelId="{904CDB27-AC53-4212-BF9E-D33F041F5FC6}" type="pres">
      <dgm:prSet presAssocID="{F98188F2-6459-4325-8795-76243197E45B}" presName="thinLine2b" presStyleLbl="callout" presStyleIdx="0" presStyleCnt="1"/>
      <dgm:spPr/>
    </dgm:pt>
    <dgm:pt modelId="{24FAAEC2-10C8-4C70-9C28-D6A7C5E14346}" type="pres">
      <dgm:prSet presAssocID="{F98188F2-6459-4325-8795-76243197E45B}" presName="vertSpace2b" presStyleCnt="0"/>
      <dgm:spPr/>
    </dgm:pt>
    <dgm:pt modelId="{A9656D34-CB01-4287-8643-18A93F5547A4}" type="pres">
      <dgm:prSet presAssocID="{89D7267A-A01E-4015-82AE-DCDB8AF332B5}" presName="thickLine" presStyleLbl="alignNode1" presStyleIdx="1" presStyleCnt="2"/>
      <dgm:spPr/>
    </dgm:pt>
    <dgm:pt modelId="{8835B50D-D3E0-4395-9BD4-6FA794731427}" type="pres">
      <dgm:prSet presAssocID="{89D7267A-A01E-4015-82AE-DCDB8AF332B5}" presName="horz1" presStyleCnt="0"/>
      <dgm:spPr/>
    </dgm:pt>
    <dgm:pt modelId="{FAFA10F7-B497-4C5C-932C-35223074CEB4}" type="pres">
      <dgm:prSet presAssocID="{89D7267A-A01E-4015-82AE-DCDB8AF332B5}" presName="tx1" presStyleLbl="revTx" presStyleIdx="2" presStyleCnt="3"/>
      <dgm:spPr/>
    </dgm:pt>
    <dgm:pt modelId="{E500395B-3B8F-44E6-8A8F-94BFCD291DCD}" type="pres">
      <dgm:prSet presAssocID="{89D7267A-A01E-4015-82AE-DCDB8AF332B5}" presName="vert1" presStyleCnt="0"/>
      <dgm:spPr/>
    </dgm:pt>
  </dgm:ptLst>
  <dgm:cxnLst>
    <dgm:cxn modelId="{2EAD3C12-DE07-4164-A65F-6438614F1C7F}" type="presOf" srcId="{F98188F2-6459-4325-8795-76243197E45B}" destId="{DBF7CBE5-9D4E-4B68-826C-53494D2EB290}" srcOrd="0" destOrd="0" presId="urn:microsoft.com/office/officeart/2008/layout/LinedList"/>
    <dgm:cxn modelId="{4916C718-F6AE-4B3F-997C-9C539F6DCF4E}" srcId="{78A4550A-6805-43BF-B366-682F1DE78741}" destId="{89D7267A-A01E-4015-82AE-DCDB8AF332B5}" srcOrd="1" destOrd="0" parTransId="{777A73FB-042F-4BE1-B4A5-495B04251A8D}" sibTransId="{BEFD4E82-50D0-489A-B211-DF45386E703A}"/>
    <dgm:cxn modelId="{5FFF2A7E-F031-4C2F-B09E-24F331E35FF6}" type="presOf" srcId="{89D7267A-A01E-4015-82AE-DCDB8AF332B5}" destId="{FAFA10F7-B497-4C5C-932C-35223074CEB4}" srcOrd="0" destOrd="0" presId="urn:microsoft.com/office/officeart/2008/layout/LinedList"/>
    <dgm:cxn modelId="{55F99598-8D32-430A-BC8E-DBB55BD9FD93}" srcId="{78A4550A-6805-43BF-B366-682F1DE78741}" destId="{0597EDCB-63B9-4383-B7D2-B0A876CF6846}" srcOrd="0" destOrd="0" parTransId="{C5656EED-E24B-47F9-B0BF-1E9D69D1B9CB}" sibTransId="{9AC99910-4DEC-4339-B0A2-B926E6EA13F3}"/>
    <dgm:cxn modelId="{843C8E9F-E0CE-443E-BBE0-AA6DAAD36A81}" type="presOf" srcId="{78A4550A-6805-43BF-B366-682F1DE78741}" destId="{1751F72B-1D3D-4D16-A83C-034ABE28D358}" srcOrd="0" destOrd="0" presId="urn:microsoft.com/office/officeart/2008/layout/LinedList"/>
    <dgm:cxn modelId="{86952FAB-90F6-4F4D-8172-B031722D79FD}" srcId="{0597EDCB-63B9-4383-B7D2-B0A876CF6846}" destId="{F98188F2-6459-4325-8795-76243197E45B}" srcOrd="0" destOrd="0" parTransId="{36ACD44C-4562-4AA9-9A01-93AD56B17905}" sibTransId="{911E3CE6-FEDF-427E-9A48-6EBAF6BC4BF6}"/>
    <dgm:cxn modelId="{EE7FB9CF-E599-43A6-8AF0-AC382D2C3442}" type="presOf" srcId="{0597EDCB-63B9-4383-B7D2-B0A876CF6846}" destId="{7D3B1FA4-3622-4CF1-82F4-5CE64BB9ACA0}" srcOrd="0" destOrd="0" presId="urn:microsoft.com/office/officeart/2008/layout/LinedList"/>
    <dgm:cxn modelId="{5FE2F9BB-E453-472C-AC52-79E408457AEF}" type="presParOf" srcId="{1751F72B-1D3D-4D16-A83C-034ABE28D358}" destId="{D3404DFE-5D51-465C-A731-DFC48608CC20}" srcOrd="0" destOrd="0" presId="urn:microsoft.com/office/officeart/2008/layout/LinedList"/>
    <dgm:cxn modelId="{7C2A7F8E-496A-47BB-96FB-A922E692018E}" type="presParOf" srcId="{1751F72B-1D3D-4D16-A83C-034ABE28D358}" destId="{AFECB1F2-6226-4F55-9B60-7B419ECCB8A3}" srcOrd="1" destOrd="0" presId="urn:microsoft.com/office/officeart/2008/layout/LinedList"/>
    <dgm:cxn modelId="{5A65C73D-7656-4F85-A632-9775E0BC49D4}" type="presParOf" srcId="{AFECB1F2-6226-4F55-9B60-7B419ECCB8A3}" destId="{7D3B1FA4-3622-4CF1-82F4-5CE64BB9ACA0}" srcOrd="0" destOrd="0" presId="urn:microsoft.com/office/officeart/2008/layout/LinedList"/>
    <dgm:cxn modelId="{971B2172-593C-4AA2-8E13-000066D41C16}" type="presParOf" srcId="{AFECB1F2-6226-4F55-9B60-7B419ECCB8A3}" destId="{1222639E-F7F9-420D-9595-8549B9B72B12}" srcOrd="1" destOrd="0" presId="urn:microsoft.com/office/officeart/2008/layout/LinedList"/>
    <dgm:cxn modelId="{DB589464-54F9-49FB-89D9-9F0ED8DD3733}" type="presParOf" srcId="{1222639E-F7F9-420D-9595-8549B9B72B12}" destId="{6D3A2237-A1F8-4CF4-A8FC-C3F19E0368BB}" srcOrd="0" destOrd="0" presId="urn:microsoft.com/office/officeart/2008/layout/LinedList"/>
    <dgm:cxn modelId="{42917B3E-2E85-4411-9ABE-A01F871DEAB9}" type="presParOf" srcId="{1222639E-F7F9-420D-9595-8549B9B72B12}" destId="{E4EB3C06-0501-47DB-B74F-6A29FACC6F64}" srcOrd="1" destOrd="0" presId="urn:microsoft.com/office/officeart/2008/layout/LinedList"/>
    <dgm:cxn modelId="{4AEF234B-471D-43F8-8E38-DD67E2220E06}" type="presParOf" srcId="{E4EB3C06-0501-47DB-B74F-6A29FACC6F64}" destId="{BA6A3D53-B8FF-4B5A-8C4C-EE042F3BB738}" srcOrd="0" destOrd="0" presId="urn:microsoft.com/office/officeart/2008/layout/LinedList"/>
    <dgm:cxn modelId="{510E6363-9971-495C-BAE5-38C6F67BDA64}" type="presParOf" srcId="{E4EB3C06-0501-47DB-B74F-6A29FACC6F64}" destId="{DBF7CBE5-9D4E-4B68-826C-53494D2EB290}" srcOrd="1" destOrd="0" presId="urn:microsoft.com/office/officeart/2008/layout/LinedList"/>
    <dgm:cxn modelId="{4A8C2E9F-2353-4E96-9CEC-DF7495B87A48}" type="presParOf" srcId="{E4EB3C06-0501-47DB-B74F-6A29FACC6F64}" destId="{4E58C85E-73E6-45D7-A214-9BB7B73AD654}" srcOrd="2" destOrd="0" presId="urn:microsoft.com/office/officeart/2008/layout/LinedList"/>
    <dgm:cxn modelId="{6752AFB6-0179-49AC-A695-DE880E26883A}" type="presParOf" srcId="{1222639E-F7F9-420D-9595-8549B9B72B12}" destId="{904CDB27-AC53-4212-BF9E-D33F041F5FC6}" srcOrd="2" destOrd="0" presId="urn:microsoft.com/office/officeart/2008/layout/LinedList"/>
    <dgm:cxn modelId="{3B5E7709-1AB3-4531-A69C-27C799BF4603}" type="presParOf" srcId="{1222639E-F7F9-420D-9595-8549B9B72B12}" destId="{24FAAEC2-10C8-4C70-9C28-D6A7C5E14346}" srcOrd="3" destOrd="0" presId="urn:microsoft.com/office/officeart/2008/layout/LinedList"/>
    <dgm:cxn modelId="{48C288D9-9EAD-4CED-A6C6-19DDC806DA45}" type="presParOf" srcId="{1751F72B-1D3D-4D16-A83C-034ABE28D358}" destId="{A9656D34-CB01-4287-8643-18A93F5547A4}" srcOrd="2" destOrd="0" presId="urn:microsoft.com/office/officeart/2008/layout/LinedList"/>
    <dgm:cxn modelId="{67E8C03D-3AB0-44F3-8711-1D6598C2BD84}" type="presParOf" srcId="{1751F72B-1D3D-4D16-A83C-034ABE28D358}" destId="{8835B50D-D3E0-4395-9BD4-6FA794731427}" srcOrd="3" destOrd="0" presId="urn:microsoft.com/office/officeart/2008/layout/LinedList"/>
    <dgm:cxn modelId="{09EE7F34-EF8E-4191-A56C-4BFFD2819495}" type="presParOf" srcId="{8835B50D-D3E0-4395-9BD4-6FA794731427}" destId="{FAFA10F7-B497-4C5C-932C-35223074CEB4}" srcOrd="0" destOrd="0" presId="urn:microsoft.com/office/officeart/2008/layout/LinedList"/>
    <dgm:cxn modelId="{4839D22B-5B7E-4092-B012-D917203252B6}" type="presParOf" srcId="{8835B50D-D3E0-4395-9BD4-6FA794731427}" destId="{E500395B-3B8F-44E6-8A8F-94BFCD291DC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66C91B-E524-4C00-807B-6225D4F3FB24}">
      <dsp:nvSpPr>
        <dsp:cNvPr id="0" name=""/>
        <dsp:cNvSpPr/>
      </dsp:nvSpPr>
      <dsp:spPr>
        <a:xfrm>
          <a:off x="0" y="548048"/>
          <a:ext cx="10780799" cy="517140"/>
        </a:xfrm>
        <a:prstGeom prst="roundRect">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i="0" kern="1200" baseline="0" dirty="0"/>
            <a:t>DIRECTIVE 2014/65/EU OF THE EUROPEAN PARLIAMENT AND OF THE COUNCIL on markets in financial instruments (</a:t>
          </a:r>
          <a:r>
            <a:rPr lang="fi-FI" sz="1300" b="1" i="0" kern="1200" baseline="0" dirty="0"/>
            <a:t> </a:t>
          </a:r>
          <a:r>
            <a:rPr lang="fi-FI" sz="1300" b="1" i="0" kern="1200" baseline="0" dirty="0">
              <a:hlinkClick xmlns:r="http://schemas.openxmlformats.org/officeDocument/2006/relationships" r:id="rId1"/>
            </a:rPr>
            <a:t>https://eur-lex.europa.eu/legal-content/FI/TXT/?uri=celex%3A32014L0065</a:t>
          </a:r>
          <a:r>
            <a:rPr lang="fi-FI" sz="1300" b="1" i="0" kern="1200" baseline="0" dirty="0"/>
            <a:t>; (</a:t>
          </a:r>
          <a:r>
            <a:rPr lang="fi-FI" sz="1300" b="1" i="0" kern="1200" baseline="0" dirty="0" err="1">
              <a:solidFill>
                <a:srgbClr val="FF0000"/>
              </a:solidFill>
            </a:rPr>
            <a:t>MiFID</a:t>
          </a:r>
          <a:r>
            <a:rPr lang="fi-FI" sz="1300" b="1" i="0" kern="1200" baseline="0" dirty="0">
              <a:solidFill>
                <a:srgbClr val="FF0000"/>
              </a:solidFill>
            </a:rPr>
            <a:t> II</a:t>
          </a:r>
          <a:r>
            <a:rPr lang="fi-FI" sz="1300" b="1" i="0" kern="1200" baseline="0" dirty="0"/>
            <a:t>) </a:t>
          </a:r>
          <a:endParaRPr lang="fi-FI" sz="1300" kern="1200" dirty="0"/>
        </a:p>
      </dsp:txBody>
      <dsp:txXfrm>
        <a:off x="25245" y="573293"/>
        <a:ext cx="10730309" cy="466650"/>
      </dsp:txXfrm>
    </dsp:sp>
    <dsp:sp modelId="{6C85CBAE-FDFD-414C-B039-0A41B49B12C5}">
      <dsp:nvSpPr>
        <dsp:cNvPr id="0" name=""/>
        <dsp:cNvSpPr/>
      </dsp:nvSpPr>
      <dsp:spPr>
        <a:xfrm>
          <a:off x="0" y="1102628"/>
          <a:ext cx="10780799" cy="517140"/>
        </a:xfrm>
        <a:prstGeom prst="roundRect">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i="0" kern="1200" baseline="0" dirty="0"/>
            <a:t>REGULATION (EU) No 600/2014 OF THE EUROPEAN PARLIAMENT AND OF THE COUNCIL on markets in financial instruments</a:t>
          </a:r>
          <a:r>
            <a:rPr lang="fi-FI" sz="1300" b="1" i="0" kern="1200" baseline="0" dirty="0"/>
            <a:t>: </a:t>
          </a:r>
          <a:r>
            <a:rPr lang="fi-FI" sz="1300" b="1" i="0" kern="1200" baseline="0" dirty="0">
              <a:hlinkClick xmlns:r="http://schemas.openxmlformats.org/officeDocument/2006/relationships" r:id="rId2"/>
            </a:rPr>
            <a:t>https://eur-lex.europa.eu/legal-content/FI/TXT/?uri=celex%3A32014R0600</a:t>
          </a:r>
          <a:r>
            <a:rPr lang="fi-FI" sz="1300" b="1" i="0" kern="1200" baseline="0" dirty="0"/>
            <a:t> (</a:t>
          </a:r>
          <a:r>
            <a:rPr lang="fi-FI" sz="1300" b="1" i="0" kern="1200" baseline="0" dirty="0" err="1">
              <a:solidFill>
                <a:srgbClr val="FF0000"/>
              </a:solidFill>
            </a:rPr>
            <a:t>MiFIR</a:t>
          </a:r>
          <a:r>
            <a:rPr lang="fi-FI" sz="1300" b="1" i="0" kern="1200" baseline="0" dirty="0"/>
            <a:t>) </a:t>
          </a:r>
          <a:endParaRPr lang="fi-FI" sz="1300" kern="1200" dirty="0"/>
        </a:p>
      </dsp:txBody>
      <dsp:txXfrm>
        <a:off x="25245" y="1127873"/>
        <a:ext cx="10730309" cy="466650"/>
      </dsp:txXfrm>
    </dsp:sp>
    <dsp:sp modelId="{5ED11E0C-E057-4E94-95B5-64C9D0153393}">
      <dsp:nvSpPr>
        <dsp:cNvPr id="0" name=""/>
        <dsp:cNvSpPr/>
      </dsp:nvSpPr>
      <dsp:spPr>
        <a:xfrm>
          <a:off x="0" y="1657208"/>
          <a:ext cx="10780799" cy="517140"/>
        </a:xfrm>
        <a:prstGeom prst="roundRect">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dirty="0">
              <a:solidFill>
                <a:srgbClr val="FF0000"/>
              </a:solidFill>
            </a:rPr>
            <a:t>Sijoituspalvelulaki (</a:t>
          </a:r>
          <a:r>
            <a:rPr lang="fi-FI" sz="1300" b="1" i="0" kern="1200" baseline="0" dirty="0">
              <a:solidFill>
                <a:srgbClr val="FF0000"/>
              </a:solidFill>
            </a:rPr>
            <a:t>Act on </a:t>
          </a:r>
          <a:r>
            <a:rPr lang="fi-FI" sz="1300" b="1" i="0" kern="1200" baseline="0" dirty="0" err="1">
              <a:solidFill>
                <a:srgbClr val="FF0000"/>
              </a:solidFill>
            </a:rPr>
            <a:t>investment</a:t>
          </a:r>
          <a:r>
            <a:rPr lang="fi-FI" sz="1300" b="1" i="0" kern="1200" baseline="0" dirty="0">
              <a:solidFill>
                <a:srgbClr val="FF0000"/>
              </a:solidFill>
            </a:rPr>
            <a:t> </a:t>
          </a:r>
          <a:r>
            <a:rPr lang="fi-FI" sz="1300" b="1" i="0" kern="1200" baseline="0" dirty="0" err="1">
              <a:solidFill>
                <a:srgbClr val="FF0000"/>
              </a:solidFill>
            </a:rPr>
            <a:t>services</a:t>
          </a:r>
          <a:r>
            <a:rPr lang="fi-FI" sz="1300" b="1" i="0" kern="1200" baseline="0" dirty="0">
              <a:solidFill>
                <a:srgbClr val="FF0000"/>
              </a:solidFill>
            </a:rPr>
            <a:t>)</a:t>
          </a:r>
          <a:r>
            <a:rPr lang="fi-FI" sz="1300" b="1" kern="1200" dirty="0"/>
            <a:t> 14.12.2012/747 </a:t>
          </a:r>
          <a:r>
            <a:rPr lang="fi-FI" sz="1300" b="1" kern="1200" dirty="0">
              <a:hlinkClick xmlns:r="http://schemas.openxmlformats.org/officeDocument/2006/relationships" r:id="rId3"/>
            </a:rPr>
            <a:t>https://www.edilex.fi/lainsaadanto/20120747</a:t>
          </a:r>
          <a:r>
            <a:rPr lang="fi-FI" sz="1300" b="1" kern="1200" dirty="0"/>
            <a:t> </a:t>
          </a:r>
          <a:endParaRPr lang="fi-FI" sz="1300" kern="1200" dirty="0"/>
        </a:p>
      </dsp:txBody>
      <dsp:txXfrm>
        <a:off x="25245" y="1682453"/>
        <a:ext cx="10730309" cy="466650"/>
      </dsp:txXfrm>
    </dsp:sp>
    <dsp:sp modelId="{06B8C05F-C417-4EC9-AF84-83936B2FAC69}">
      <dsp:nvSpPr>
        <dsp:cNvPr id="0" name=""/>
        <dsp:cNvSpPr/>
      </dsp:nvSpPr>
      <dsp:spPr>
        <a:xfrm>
          <a:off x="0" y="2211788"/>
          <a:ext cx="10780799" cy="517140"/>
        </a:xfrm>
        <a:prstGeom prst="roundRect">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dirty="0">
              <a:solidFill>
                <a:srgbClr val="FF0000"/>
              </a:solidFill>
            </a:rPr>
            <a:t>Laki kaupankäynnistä rahoitusvälineillä (</a:t>
          </a:r>
          <a:r>
            <a:rPr lang="fi-FI" sz="1300" b="1" i="0" kern="1200" baseline="0" dirty="0">
              <a:solidFill>
                <a:srgbClr val="FF0000"/>
              </a:solidFill>
            </a:rPr>
            <a:t>Act on </a:t>
          </a:r>
          <a:r>
            <a:rPr lang="fi-FI" sz="1300" b="1" i="0" kern="1200" baseline="0" dirty="0" err="1">
              <a:solidFill>
                <a:srgbClr val="FF0000"/>
              </a:solidFill>
            </a:rPr>
            <a:t>trading</a:t>
          </a:r>
          <a:r>
            <a:rPr lang="fi-FI" sz="1300" b="1" i="0" kern="1200" baseline="0" dirty="0">
              <a:solidFill>
                <a:srgbClr val="FF0000"/>
              </a:solidFill>
            </a:rPr>
            <a:t> in </a:t>
          </a:r>
          <a:r>
            <a:rPr lang="fi-FI" sz="1300" b="1" i="0" kern="1200" baseline="0" dirty="0" err="1">
              <a:solidFill>
                <a:srgbClr val="FF0000"/>
              </a:solidFill>
            </a:rPr>
            <a:t>financial</a:t>
          </a:r>
          <a:r>
            <a:rPr lang="fi-FI" sz="1300" b="1" i="0" kern="1200" baseline="0" dirty="0">
              <a:solidFill>
                <a:srgbClr val="FF0000"/>
              </a:solidFill>
            </a:rPr>
            <a:t> </a:t>
          </a:r>
          <a:r>
            <a:rPr lang="fi-FI" sz="1300" b="1" i="0" kern="1200" baseline="0" dirty="0" err="1">
              <a:solidFill>
                <a:srgbClr val="FF0000"/>
              </a:solidFill>
            </a:rPr>
            <a:t>instruments</a:t>
          </a:r>
          <a:r>
            <a:rPr lang="fi-FI" sz="1300" b="1" i="0" kern="1200" baseline="0" dirty="0">
              <a:solidFill>
                <a:srgbClr val="FF0000"/>
              </a:solidFill>
            </a:rPr>
            <a:t>)</a:t>
          </a:r>
          <a:r>
            <a:rPr lang="fi-FI" sz="1300" b="1" kern="1200" dirty="0">
              <a:solidFill>
                <a:srgbClr val="FF0000"/>
              </a:solidFill>
            </a:rPr>
            <a:t> </a:t>
          </a:r>
          <a:r>
            <a:rPr lang="fi-FI" sz="1300" b="1" kern="1200" dirty="0"/>
            <a:t>28.12.2017/1070 </a:t>
          </a:r>
          <a:r>
            <a:rPr lang="fi-FI" sz="1300" b="1" kern="1200" dirty="0">
              <a:hlinkClick xmlns:r="http://schemas.openxmlformats.org/officeDocument/2006/relationships" r:id="rId4"/>
            </a:rPr>
            <a:t>https://www.edilex.fi/lainsaadanto/20171070</a:t>
          </a:r>
          <a:r>
            <a:rPr lang="fi-FI" sz="1300" b="1" kern="1200" dirty="0"/>
            <a:t> </a:t>
          </a:r>
          <a:endParaRPr lang="fi-FI" sz="1300" kern="1200" dirty="0"/>
        </a:p>
      </dsp:txBody>
      <dsp:txXfrm>
        <a:off x="25245" y="2237033"/>
        <a:ext cx="10730309" cy="466650"/>
      </dsp:txXfrm>
    </dsp:sp>
    <dsp:sp modelId="{4B9A28F7-3CEC-4F13-BA6E-14E1736AC3ED}">
      <dsp:nvSpPr>
        <dsp:cNvPr id="0" name=""/>
        <dsp:cNvSpPr/>
      </dsp:nvSpPr>
      <dsp:spPr>
        <a:xfrm>
          <a:off x="0" y="2766368"/>
          <a:ext cx="10780799" cy="517140"/>
        </a:xfrm>
        <a:prstGeom prst="roundRect">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dirty="0"/>
            <a:t>Määräykset ja ohjeet 7/2018 </a:t>
          </a:r>
          <a:r>
            <a:rPr lang="fi-FI" sz="1300" b="1" kern="1200" dirty="0" err="1"/>
            <a:t>Dnro</a:t>
          </a:r>
          <a:r>
            <a:rPr lang="fi-FI" sz="1300" b="1" kern="1200" dirty="0"/>
            <a:t> FIVA 1/01.00/2018 Sijoituspalvelujen toiminnan järjestäminen ja menettelytavat  </a:t>
          </a:r>
          <a:r>
            <a:rPr lang="fi-FI" sz="1300" b="1" kern="1200" dirty="0">
              <a:hlinkClick xmlns:r="http://schemas.openxmlformats.org/officeDocument/2006/relationships" r:id="rId5"/>
            </a:rPr>
            <a:t>https://www.finanssivalvonta.fi/globalassets/fi/saantely/maarayskokoelma/2018/07_2018/2018_07.m2.pdf</a:t>
          </a:r>
          <a:r>
            <a:rPr lang="fi-FI" sz="1300" b="1" kern="1200" dirty="0"/>
            <a:t> (</a:t>
          </a:r>
          <a:r>
            <a:rPr lang="fi-FI" sz="1300" b="1" kern="1200" dirty="0" err="1"/>
            <a:t>only</a:t>
          </a:r>
          <a:r>
            <a:rPr lang="fi-FI" sz="1300" b="1" kern="1200" dirty="0"/>
            <a:t> in </a:t>
          </a:r>
          <a:r>
            <a:rPr lang="fi-FI" sz="1300" b="1" kern="1200" dirty="0" err="1"/>
            <a:t>Finnish</a:t>
          </a:r>
          <a:r>
            <a:rPr lang="fi-FI" sz="1300" b="1" kern="1200" dirty="0"/>
            <a:t>) </a:t>
          </a:r>
          <a:endParaRPr lang="fi-FI" sz="1300" kern="1200" dirty="0"/>
        </a:p>
      </dsp:txBody>
      <dsp:txXfrm>
        <a:off x="25245" y="2791613"/>
        <a:ext cx="10730309" cy="4666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558BBE-7793-46DB-89F1-A6A8B4768872}">
      <dsp:nvSpPr>
        <dsp:cNvPr id="0" name=""/>
        <dsp:cNvSpPr/>
      </dsp:nvSpPr>
      <dsp:spPr>
        <a:xfrm rot="5400000">
          <a:off x="1107667" y="1426939"/>
          <a:ext cx="2233564" cy="269293"/>
        </a:xfrm>
        <a:prstGeom prst="rect">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B7D0C7C-AEA5-4711-99AA-25A967BF203E}">
      <dsp:nvSpPr>
        <dsp:cNvPr id="0" name=""/>
        <dsp:cNvSpPr/>
      </dsp:nvSpPr>
      <dsp:spPr>
        <a:xfrm>
          <a:off x="1620747" y="395"/>
          <a:ext cx="2992148" cy="1795289"/>
        </a:xfrm>
        <a:prstGeom prst="roundRect">
          <a:avLst>
            <a:gd name="adj" fmla="val 10000"/>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a:t>Incentives refer to monetary or non-monetary benefits paid or received by an investment firm to a party other than a client.</a:t>
          </a:r>
          <a:endParaRPr lang="en-US" sz="1200" kern="1200"/>
        </a:p>
        <a:p>
          <a:pPr marL="57150" lvl="1" indent="-57150" algn="l" defTabSz="400050">
            <a:lnSpc>
              <a:spcPct val="90000"/>
            </a:lnSpc>
            <a:spcBef>
              <a:spcPct val="0"/>
            </a:spcBef>
            <a:spcAft>
              <a:spcPct val="15000"/>
            </a:spcAft>
            <a:buChar char="•"/>
          </a:pPr>
          <a:r>
            <a:rPr lang="en-US" sz="900" kern="1200"/>
            <a:t>For example, a refund of fees, ie the share of fees charged by another service provider, </a:t>
          </a:r>
        </a:p>
        <a:p>
          <a:pPr marL="57150" lvl="1" indent="-57150" algn="l" defTabSz="400050">
            <a:lnSpc>
              <a:spcPct val="90000"/>
            </a:lnSpc>
            <a:spcBef>
              <a:spcPct val="0"/>
            </a:spcBef>
            <a:spcAft>
              <a:spcPct val="15000"/>
            </a:spcAft>
            <a:buChar char="•"/>
          </a:pPr>
          <a:r>
            <a:rPr lang="en-US" sz="900" kern="1200"/>
            <a:t>for example, an investment firm engaged in investment advice may receive a refund from the fund management company to the funds managed by which the investment firm directs clients' funds;</a:t>
          </a:r>
        </a:p>
      </dsp:txBody>
      <dsp:txXfrm>
        <a:off x="1673329" y="52977"/>
        <a:ext cx="2886984" cy="1690125"/>
      </dsp:txXfrm>
    </dsp:sp>
    <dsp:sp modelId="{72B5D359-6D65-4019-9654-D573CE36010C}">
      <dsp:nvSpPr>
        <dsp:cNvPr id="0" name=""/>
        <dsp:cNvSpPr/>
      </dsp:nvSpPr>
      <dsp:spPr>
        <a:xfrm>
          <a:off x="2229723" y="2548994"/>
          <a:ext cx="3969010" cy="269293"/>
        </a:xfrm>
        <a:prstGeom prst="rect">
          <a:avLst/>
        </a:prstGeom>
        <a:solidFill>
          <a:schemeClr val="accent5">
            <a:hueOff val="-760880"/>
            <a:satOff val="-141"/>
            <a:lumOff val="-245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F27A23-66D2-47B4-8F37-29DEB8871B40}">
      <dsp:nvSpPr>
        <dsp:cNvPr id="0" name=""/>
        <dsp:cNvSpPr/>
      </dsp:nvSpPr>
      <dsp:spPr>
        <a:xfrm>
          <a:off x="1620747" y="2244506"/>
          <a:ext cx="2992148" cy="1795289"/>
        </a:xfrm>
        <a:prstGeom prst="roundRect">
          <a:avLst>
            <a:gd name="adj" fmla="val 10000"/>
          </a:avLst>
        </a:prstGeom>
        <a:solidFill>
          <a:schemeClr val="accent5">
            <a:hueOff val="-507253"/>
            <a:satOff val="-94"/>
            <a:lumOff val="-1634"/>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An investment adviser may have an incentive to recommend investments for which he receives fee returns, even if this may not be in the investor's best interests;</a:t>
          </a:r>
          <a:endParaRPr lang="en-US" sz="1200" kern="1200"/>
        </a:p>
      </dsp:txBody>
      <dsp:txXfrm>
        <a:off x="1673329" y="2297088"/>
        <a:ext cx="2886984" cy="1690125"/>
      </dsp:txXfrm>
    </dsp:sp>
    <dsp:sp modelId="{D34900C8-6545-48A1-9B4E-F7D98AC1FCEE}">
      <dsp:nvSpPr>
        <dsp:cNvPr id="0" name=""/>
        <dsp:cNvSpPr/>
      </dsp:nvSpPr>
      <dsp:spPr>
        <a:xfrm rot="16200000">
          <a:off x="5087225" y="1426939"/>
          <a:ext cx="2233564" cy="269293"/>
        </a:xfrm>
        <a:prstGeom prst="rect">
          <a:avLst/>
        </a:prstGeom>
        <a:solidFill>
          <a:schemeClr val="accent5">
            <a:hueOff val="-1521760"/>
            <a:satOff val="-283"/>
            <a:lumOff val="-490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E26BFF-3B65-4916-A7FB-4D4354501A2F}">
      <dsp:nvSpPr>
        <dsp:cNvPr id="0" name=""/>
        <dsp:cNvSpPr/>
      </dsp:nvSpPr>
      <dsp:spPr>
        <a:xfrm>
          <a:off x="5600304" y="2244506"/>
          <a:ext cx="2992148" cy="1795289"/>
        </a:xfrm>
        <a:prstGeom prst="roundRect">
          <a:avLst>
            <a:gd name="adj" fmla="val 10000"/>
          </a:avLst>
        </a:prstGeom>
        <a:solidFill>
          <a:schemeClr val="accent5">
            <a:hueOff val="-1014507"/>
            <a:satOff val="-189"/>
            <a:lumOff val="-3268"/>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Incentive regulation is the strictest in asset management and independent investment advice.</a:t>
          </a:r>
          <a:endParaRPr lang="en-US" sz="1200" kern="1200"/>
        </a:p>
      </dsp:txBody>
      <dsp:txXfrm>
        <a:off x="5652886" y="2297088"/>
        <a:ext cx="2886984" cy="1690125"/>
      </dsp:txXfrm>
    </dsp:sp>
    <dsp:sp modelId="{26530BFC-2476-400B-A005-4B6651030FA5}">
      <dsp:nvSpPr>
        <dsp:cNvPr id="0" name=""/>
        <dsp:cNvSpPr/>
      </dsp:nvSpPr>
      <dsp:spPr>
        <a:xfrm>
          <a:off x="5600304" y="395"/>
          <a:ext cx="2992148" cy="1795289"/>
        </a:xfrm>
        <a:prstGeom prst="roundRect">
          <a:avLst>
            <a:gd name="adj" fmla="val 10000"/>
          </a:avLst>
        </a:prstGeom>
        <a:solidFill>
          <a:schemeClr val="accent5">
            <a:hueOff val="-1521760"/>
            <a:satOff val="-283"/>
            <a:lumOff val="-4902"/>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In other investment services, the investment firm may not, in principle, pay incentives to a third party or receive incentives from a third party in connection with an investment or ancillary service.</a:t>
          </a:r>
          <a:endParaRPr lang="en-US" sz="1200" kern="1200"/>
        </a:p>
      </dsp:txBody>
      <dsp:txXfrm>
        <a:off x="5652886" y="52977"/>
        <a:ext cx="2886984" cy="16901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7FFD7-C633-4995-A45C-BC78597322D9}">
      <dsp:nvSpPr>
        <dsp:cNvPr id="0" name=""/>
        <dsp:cNvSpPr/>
      </dsp:nvSpPr>
      <dsp:spPr>
        <a:xfrm>
          <a:off x="0" y="4349406"/>
          <a:ext cx="6668792" cy="1427572"/>
        </a:xfrm>
        <a:prstGeom prst="rect">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0" i="1" kern="1200" baseline="0"/>
            <a:t>remunerate or assess the performance of its staff in a way that conflicts with its duty to act in the best interests of its clients. </a:t>
          </a:r>
          <a:endParaRPr lang="en-US" sz="1800" kern="1200"/>
        </a:p>
      </dsp:txBody>
      <dsp:txXfrm>
        <a:off x="0" y="4349406"/>
        <a:ext cx="6668792" cy="770889"/>
      </dsp:txXfrm>
    </dsp:sp>
    <dsp:sp modelId="{8EAACC63-68E6-4179-9A92-F5466A58A143}">
      <dsp:nvSpPr>
        <dsp:cNvPr id="0" name=""/>
        <dsp:cNvSpPr/>
      </dsp:nvSpPr>
      <dsp:spPr>
        <a:xfrm>
          <a:off x="0" y="5091744"/>
          <a:ext cx="6668792" cy="656683"/>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b="0" i="1" kern="1200" baseline="0"/>
            <a:t>In particular, it shall not make any arrangement by way of remuneration, sales targets or otherwise that could provide an incentive to its staff to recommend a particular financial instrument to a retail client </a:t>
          </a:r>
          <a:r>
            <a:rPr lang="en-US" sz="1100" b="0" i="0" kern="1200" baseline="0"/>
            <a:t>when the investment firm could offer a different financial instrument which would better meet that client’s needs.</a:t>
          </a:r>
          <a:r>
            <a:rPr lang="fi-FI" sz="1100" b="0" i="0" kern="1200" baseline="0"/>
            <a:t> </a:t>
          </a:r>
          <a:endParaRPr lang="en-US" sz="1100" kern="1200"/>
        </a:p>
      </dsp:txBody>
      <dsp:txXfrm>
        <a:off x="0" y="5091744"/>
        <a:ext cx="6668792" cy="656683"/>
      </dsp:txXfrm>
    </dsp:sp>
    <dsp:sp modelId="{06195AE3-8393-4DE6-8930-D816FADD3A14}">
      <dsp:nvSpPr>
        <dsp:cNvPr id="0" name=""/>
        <dsp:cNvSpPr/>
      </dsp:nvSpPr>
      <dsp:spPr>
        <a:xfrm rot="10800000">
          <a:off x="0" y="2175213"/>
          <a:ext cx="6668792" cy="2195606"/>
        </a:xfrm>
        <a:prstGeom prst="upArrowCallout">
          <a:avLst/>
        </a:prstGeom>
        <a:solidFill>
          <a:schemeClr val="accent2">
            <a:hueOff val="10056858"/>
            <a:satOff val="85"/>
            <a:lumOff val="304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0" i="0" kern="1200" baseline="0"/>
            <a:t>An investment firm which provides investment services to clients shall ensure that it does not </a:t>
          </a:r>
          <a:endParaRPr lang="en-US" sz="1800" kern="1200"/>
        </a:p>
      </dsp:txBody>
      <dsp:txXfrm rot="10800000">
        <a:off x="0" y="2175213"/>
        <a:ext cx="6668792" cy="1426639"/>
      </dsp:txXfrm>
    </dsp:sp>
    <dsp:sp modelId="{B53DF4BF-6B00-4D5B-99E4-387FF4E2C508}">
      <dsp:nvSpPr>
        <dsp:cNvPr id="0" name=""/>
        <dsp:cNvSpPr/>
      </dsp:nvSpPr>
      <dsp:spPr>
        <a:xfrm rot="10800000">
          <a:off x="0" y="1021"/>
          <a:ext cx="6668792" cy="2195606"/>
        </a:xfrm>
        <a:prstGeom prst="upArrowCallout">
          <a:avLst/>
        </a:prstGeom>
        <a:solidFill>
          <a:schemeClr val="accent2">
            <a:hueOff val="20113716"/>
            <a:satOff val="171"/>
            <a:lumOff val="6079"/>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0" i="0" kern="1200" baseline="0"/>
            <a:t>The investment firm must clearly disclose to the client the existence, nature and amount of the payment or benefit, </a:t>
          </a:r>
          <a:endParaRPr lang="en-US" sz="1800" kern="1200"/>
        </a:p>
      </dsp:txBody>
      <dsp:txXfrm rot="-10800000">
        <a:off x="0" y="1021"/>
        <a:ext cx="6668792" cy="770657"/>
      </dsp:txXfrm>
    </dsp:sp>
    <dsp:sp modelId="{0716B05C-6810-4A0E-AF98-D25FF5913249}">
      <dsp:nvSpPr>
        <dsp:cNvPr id="0" name=""/>
        <dsp:cNvSpPr/>
      </dsp:nvSpPr>
      <dsp:spPr>
        <a:xfrm>
          <a:off x="3256" y="771679"/>
          <a:ext cx="2220759" cy="656486"/>
        </a:xfrm>
        <a:prstGeom prst="rect">
          <a:avLst/>
        </a:prstGeom>
        <a:solidFill>
          <a:schemeClr val="accent2">
            <a:tint val="40000"/>
            <a:alpha val="90000"/>
            <a:hueOff val="6767145"/>
            <a:satOff val="510"/>
            <a:lumOff val="510"/>
            <a:alphaOff val="0"/>
          </a:schemeClr>
        </a:solidFill>
        <a:ln w="9525" cap="flat" cmpd="sng" algn="ctr">
          <a:solidFill>
            <a:schemeClr val="accent2">
              <a:tint val="40000"/>
              <a:alpha val="90000"/>
              <a:hueOff val="6767145"/>
              <a:satOff val="510"/>
              <a:lumOff val="51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b="0" i="0" kern="1200" baseline="0"/>
            <a:t>or, where the amount cannot be ascertained, the method of calculating that amount, </a:t>
          </a:r>
          <a:endParaRPr lang="en-US" sz="1100" kern="1200"/>
        </a:p>
      </dsp:txBody>
      <dsp:txXfrm>
        <a:off x="3256" y="771679"/>
        <a:ext cx="2220759" cy="656486"/>
      </dsp:txXfrm>
    </dsp:sp>
    <dsp:sp modelId="{6D3C22DF-6BBA-469A-B9CD-918F558E2844}">
      <dsp:nvSpPr>
        <dsp:cNvPr id="0" name=""/>
        <dsp:cNvSpPr/>
      </dsp:nvSpPr>
      <dsp:spPr>
        <a:xfrm>
          <a:off x="2224016" y="771679"/>
          <a:ext cx="2220759" cy="656486"/>
        </a:xfrm>
        <a:prstGeom prst="rect">
          <a:avLst/>
        </a:prstGeom>
        <a:solidFill>
          <a:schemeClr val="accent2">
            <a:tint val="40000"/>
            <a:alpha val="90000"/>
            <a:hueOff val="13534290"/>
            <a:satOff val="1020"/>
            <a:lumOff val="1020"/>
            <a:alphaOff val="0"/>
          </a:schemeClr>
        </a:solidFill>
        <a:ln w="9525" cap="flat" cmpd="sng" algn="ctr">
          <a:solidFill>
            <a:schemeClr val="accent2">
              <a:tint val="40000"/>
              <a:alpha val="90000"/>
              <a:hueOff val="13534290"/>
              <a:satOff val="1020"/>
              <a:lumOff val="102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b="0" i="0" kern="1200" baseline="0"/>
            <a:t>in a manner that is comprehensive, accurate and understandable, </a:t>
          </a:r>
          <a:endParaRPr lang="en-US" sz="1100" kern="1200"/>
        </a:p>
      </dsp:txBody>
      <dsp:txXfrm>
        <a:off x="2224016" y="771679"/>
        <a:ext cx="2220759" cy="656486"/>
      </dsp:txXfrm>
    </dsp:sp>
    <dsp:sp modelId="{D58AE113-1CDB-41E1-B6E1-51D199BC117B}">
      <dsp:nvSpPr>
        <dsp:cNvPr id="0" name=""/>
        <dsp:cNvSpPr/>
      </dsp:nvSpPr>
      <dsp:spPr>
        <a:xfrm>
          <a:off x="4444775" y="771679"/>
          <a:ext cx="2220759" cy="656486"/>
        </a:xfrm>
        <a:prstGeom prst="rect">
          <a:avLst/>
        </a:prstGeom>
        <a:solidFill>
          <a:schemeClr val="accent2">
            <a:tint val="40000"/>
            <a:alpha val="90000"/>
            <a:hueOff val="20301434"/>
            <a:satOff val="1530"/>
            <a:lumOff val="1530"/>
            <a:alphaOff val="0"/>
          </a:schemeClr>
        </a:solidFill>
        <a:ln w="9525" cap="flat" cmpd="sng" algn="ctr">
          <a:solidFill>
            <a:schemeClr val="accent2">
              <a:tint val="40000"/>
              <a:alpha val="90000"/>
              <a:hueOff val="20301434"/>
              <a:satOff val="1530"/>
              <a:lumOff val="153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b="0" i="0" kern="1200" baseline="0"/>
            <a:t>prior to the provision of the relevant investment or ancillary service. </a:t>
          </a:r>
          <a:endParaRPr lang="en-US" sz="1100" kern="1200"/>
        </a:p>
      </dsp:txBody>
      <dsp:txXfrm>
        <a:off x="4444775" y="771679"/>
        <a:ext cx="2220759" cy="65648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3342A3-0A79-435B-BEFE-3D6411E54892}">
      <dsp:nvSpPr>
        <dsp:cNvPr id="0" name=""/>
        <dsp:cNvSpPr/>
      </dsp:nvSpPr>
      <dsp:spPr>
        <a:xfrm>
          <a:off x="0" y="0"/>
          <a:ext cx="10943164"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69EA30-DD93-449C-AD5D-18137898B9AF}">
      <dsp:nvSpPr>
        <dsp:cNvPr id="0" name=""/>
        <dsp:cNvSpPr/>
      </dsp:nvSpPr>
      <dsp:spPr>
        <a:xfrm>
          <a:off x="0" y="0"/>
          <a:ext cx="2188632" cy="2001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a:t>Investment firms are, however, allowed to pay or be paid any fee or commission, or provide or are provided with any non-monetary benefit in connection with the provision of an investment service or an ancillary service, </a:t>
          </a:r>
          <a:r>
            <a:rPr lang="en-US" sz="1200" b="1" kern="1200" baseline="0"/>
            <a:t>where the payment or benefit</a:t>
          </a:r>
          <a:r>
            <a:rPr lang="en-US" sz="1200" b="0" i="1" kern="1200" baseline="0"/>
            <a:t>:</a:t>
          </a:r>
          <a:endParaRPr lang="fi-FI" sz="1200" kern="1200"/>
        </a:p>
      </dsp:txBody>
      <dsp:txXfrm>
        <a:off x="0" y="0"/>
        <a:ext cx="2188632" cy="2001650"/>
      </dsp:txXfrm>
    </dsp:sp>
    <dsp:sp modelId="{A60D328E-E21F-4240-9A70-06B43C3838A2}">
      <dsp:nvSpPr>
        <dsp:cNvPr id="0" name=""/>
        <dsp:cNvSpPr/>
      </dsp:nvSpPr>
      <dsp:spPr>
        <a:xfrm>
          <a:off x="2352780" y="31275"/>
          <a:ext cx="8590384" cy="625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b="1" i="1" kern="1200" baseline="0" dirty="0"/>
            <a:t>(a) is designed to </a:t>
          </a:r>
          <a:r>
            <a:rPr lang="en-US" sz="1000" b="1" i="1" kern="1200" baseline="0" dirty="0">
              <a:solidFill>
                <a:srgbClr val="FF0000"/>
              </a:solidFill>
            </a:rPr>
            <a:t>enhance the quality of the relevant service </a:t>
          </a:r>
          <a:r>
            <a:rPr lang="en-US" sz="1000" b="1" i="1" kern="1200" baseline="0" dirty="0"/>
            <a:t>to the client (</a:t>
          </a:r>
          <a:r>
            <a:rPr lang="en-US" sz="1000" b="1" i="1" kern="1200" baseline="0" dirty="0">
              <a:solidFill>
                <a:srgbClr val="FF0000"/>
              </a:solidFill>
            </a:rPr>
            <a:t>burden of proof</a:t>
          </a:r>
          <a:r>
            <a:rPr lang="en-US" sz="1000" b="1" i="1" kern="1200" baseline="0" dirty="0"/>
            <a:t> lies on the service provider); and</a:t>
          </a:r>
          <a:endParaRPr lang="fi-FI" sz="1000" kern="1200" dirty="0"/>
        </a:p>
      </dsp:txBody>
      <dsp:txXfrm>
        <a:off x="2352780" y="31275"/>
        <a:ext cx="8590384" cy="625515"/>
      </dsp:txXfrm>
    </dsp:sp>
    <dsp:sp modelId="{855A59F5-1E7B-49C6-8153-5A543EA76385}">
      <dsp:nvSpPr>
        <dsp:cNvPr id="0" name=""/>
        <dsp:cNvSpPr/>
      </dsp:nvSpPr>
      <dsp:spPr>
        <a:xfrm>
          <a:off x="2188632" y="656791"/>
          <a:ext cx="8754531"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1BABE8-A2AA-4230-BBD8-6C0DF520FFCC}">
      <dsp:nvSpPr>
        <dsp:cNvPr id="0" name=""/>
        <dsp:cNvSpPr/>
      </dsp:nvSpPr>
      <dsp:spPr>
        <a:xfrm>
          <a:off x="2352780" y="688067"/>
          <a:ext cx="8590384" cy="625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b="1" i="1" kern="1200" baseline="0" dirty="0"/>
            <a:t>(b) </a:t>
          </a:r>
          <a:r>
            <a:rPr lang="en-US" sz="1000" b="1" i="1" kern="1200" baseline="0" dirty="0">
              <a:solidFill>
                <a:srgbClr val="FF0000"/>
              </a:solidFill>
            </a:rPr>
            <a:t>does not impair compliance with the investment firm’s duty </a:t>
          </a:r>
          <a:r>
            <a:rPr lang="en-US" sz="1000" b="1" i="1" kern="1200" baseline="0" dirty="0"/>
            <a:t>to act honestly, fairly and professionally in accordance with the best interest of its clients.</a:t>
          </a:r>
          <a:endParaRPr lang="fi-FI" sz="1000" kern="1200" dirty="0"/>
        </a:p>
      </dsp:txBody>
      <dsp:txXfrm>
        <a:off x="2352780" y="688067"/>
        <a:ext cx="8590384" cy="625515"/>
      </dsp:txXfrm>
    </dsp:sp>
    <dsp:sp modelId="{0C4138CC-CC96-402C-81BC-0C10BDD96008}">
      <dsp:nvSpPr>
        <dsp:cNvPr id="0" name=""/>
        <dsp:cNvSpPr/>
      </dsp:nvSpPr>
      <dsp:spPr>
        <a:xfrm>
          <a:off x="2188632" y="1313582"/>
          <a:ext cx="8754531"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5EE63C-C782-4E9E-8C14-62BA61E5F77F}">
      <dsp:nvSpPr>
        <dsp:cNvPr id="0" name=""/>
        <dsp:cNvSpPr/>
      </dsp:nvSpPr>
      <dsp:spPr>
        <a:xfrm>
          <a:off x="2352780" y="1344858"/>
          <a:ext cx="8590384" cy="625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b="1" i="0" kern="1200" baseline="0" dirty="0"/>
            <a:t>The existence, nature and amount of the payment or benefit, or, where the amount cannot be ascertained, the method of calculating that amount, must be clearly </a:t>
          </a:r>
          <a:r>
            <a:rPr lang="en-US" sz="1000" b="1" i="0" kern="1200" baseline="0" dirty="0">
              <a:solidFill>
                <a:srgbClr val="FF0000"/>
              </a:solidFill>
            </a:rPr>
            <a:t>disclosed </a:t>
          </a:r>
          <a:r>
            <a:rPr lang="en-US" sz="1000" b="1" i="0" kern="1200" baseline="0" dirty="0"/>
            <a:t>to the client, in a manner that is comprehensive, accurate and understandable, prior to the provision of the relevant investment or ancillary service. </a:t>
          </a:r>
          <a:endParaRPr lang="fi-FI" sz="1000" kern="1200" dirty="0"/>
        </a:p>
      </dsp:txBody>
      <dsp:txXfrm>
        <a:off x="2352780" y="1344858"/>
        <a:ext cx="8590384" cy="625515"/>
      </dsp:txXfrm>
    </dsp:sp>
    <dsp:sp modelId="{C6956214-5D0F-4E07-8704-4EC3F90F16E5}">
      <dsp:nvSpPr>
        <dsp:cNvPr id="0" name=""/>
        <dsp:cNvSpPr/>
      </dsp:nvSpPr>
      <dsp:spPr>
        <a:xfrm>
          <a:off x="2188632" y="1970374"/>
          <a:ext cx="8754531"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D51A00-2F5C-4F65-B8AB-92DCACDD583C}">
      <dsp:nvSpPr>
        <dsp:cNvPr id="0" name=""/>
        <dsp:cNvSpPr/>
      </dsp:nvSpPr>
      <dsp:spPr>
        <a:xfrm>
          <a:off x="0" y="2001650"/>
          <a:ext cx="10943164"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21FC12-63EF-4E11-AD9D-32F09B1CAE94}">
      <dsp:nvSpPr>
        <dsp:cNvPr id="0" name=""/>
        <dsp:cNvSpPr/>
      </dsp:nvSpPr>
      <dsp:spPr>
        <a:xfrm>
          <a:off x="0" y="2001650"/>
          <a:ext cx="2188632" cy="2001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a:t>The payment or benefit is not subject to the requirements set out in the first subparagraph if it </a:t>
          </a:r>
          <a:endParaRPr lang="fi-FI" sz="1200" kern="1200"/>
        </a:p>
      </dsp:txBody>
      <dsp:txXfrm>
        <a:off x="0" y="2001650"/>
        <a:ext cx="2188632" cy="2001650"/>
      </dsp:txXfrm>
    </dsp:sp>
    <dsp:sp modelId="{4A6EF833-496A-4E55-90B9-C1C8BE9921E3}">
      <dsp:nvSpPr>
        <dsp:cNvPr id="0" name=""/>
        <dsp:cNvSpPr/>
      </dsp:nvSpPr>
      <dsp:spPr>
        <a:xfrm>
          <a:off x="2352780" y="2032925"/>
          <a:ext cx="8590384" cy="625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b="1" i="1" kern="1200" baseline="0" dirty="0">
              <a:solidFill>
                <a:srgbClr val="FF0000"/>
              </a:solidFill>
            </a:rPr>
            <a:t>enables or is necessary for the provision of investment services </a:t>
          </a:r>
          <a:endParaRPr lang="fi-FI" sz="1000" kern="1200" dirty="0">
            <a:solidFill>
              <a:srgbClr val="FF0000"/>
            </a:solidFill>
          </a:endParaRPr>
        </a:p>
      </dsp:txBody>
      <dsp:txXfrm>
        <a:off x="2352780" y="2032925"/>
        <a:ext cx="8590384" cy="625515"/>
      </dsp:txXfrm>
    </dsp:sp>
    <dsp:sp modelId="{E2FE6750-5199-48A5-8E49-C70CEAE343D3}">
      <dsp:nvSpPr>
        <dsp:cNvPr id="0" name=""/>
        <dsp:cNvSpPr/>
      </dsp:nvSpPr>
      <dsp:spPr>
        <a:xfrm>
          <a:off x="2188632" y="2658441"/>
          <a:ext cx="8754531"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49D2C1-4728-432F-824C-5619A816EED4}">
      <dsp:nvSpPr>
        <dsp:cNvPr id="0" name=""/>
        <dsp:cNvSpPr/>
      </dsp:nvSpPr>
      <dsp:spPr>
        <a:xfrm>
          <a:off x="2352780" y="2689717"/>
          <a:ext cx="8590384" cy="625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b="1" i="1" kern="1200" baseline="0" dirty="0"/>
            <a:t>and by its nature </a:t>
          </a:r>
          <a:r>
            <a:rPr lang="en-US" sz="1000" b="1" i="1" kern="1200" baseline="0" dirty="0">
              <a:solidFill>
                <a:srgbClr val="FF0000"/>
              </a:solidFill>
            </a:rPr>
            <a:t>cannot give rise to conflicts </a:t>
          </a:r>
          <a:r>
            <a:rPr lang="en-US" sz="1000" b="1" i="1" kern="1200" baseline="0" dirty="0"/>
            <a:t>with the investment firm’s duties to act honestly, fairly and professionally in accordance with the best interests of its clients. </a:t>
          </a:r>
          <a:endParaRPr lang="fi-FI" sz="1000" kern="1200" dirty="0"/>
        </a:p>
      </dsp:txBody>
      <dsp:txXfrm>
        <a:off x="2352780" y="2689717"/>
        <a:ext cx="8590384" cy="625515"/>
      </dsp:txXfrm>
    </dsp:sp>
    <dsp:sp modelId="{00F04F97-D72B-4CFC-89F4-4AF73044FA71}">
      <dsp:nvSpPr>
        <dsp:cNvPr id="0" name=""/>
        <dsp:cNvSpPr/>
      </dsp:nvSpPr>
      <dsp:spPr>
        <a:xfrm>
          <a:off x="2188632" y="3315232"/>
          <a:ext cx="8754531"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D8716F-CBB6-45EA-A7C6-A808176D0956}">
      <dsp:nvSpPr>
        <dsp:cNvPr id="0" name=""/>
        <dsp:cNvSpPr/>
      </dsp:nvSpPr>
      <dsp:spPr>
        <a:xfrm>
          <a:off x="2352780" y="3346508"/>
          <a:ext cx="8590384" cy="625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b="1" i="1" kern="1200" baseline="0" dirty="0"/>
            <a:t>E.g. custody costs, settlement and exchange fees, regulatory levies or legal fees. </a:t>
          </a:r>
        </a:p>
        <a:p>
          <a:pPr marL="0" lvl="0" indent="0" algn="l" defTabSz="444500">
            <a:lnSpc>
              <a:spcPct val="90000"/>
            </a:lnSpc>
            <a:spcBef>
              <a:spcPct val="0"/>
            </a:spcBef>
            <a:spcAft>
              <a:spcPct val="35000"/>
            </a:spcAft>
            <a:buNone/>
          </a:pPr>
          <a:r>
            <a:rPr lang="en-US" sz="1000" b="1" i="1" kern="1200" baseline="0" dirty="0"/>
            <a:t>E.g. the fees paid to the investment firm for management of an investment fund’s assets is not regarded an incentive </a:t>
          </a:r>
          <a:endParaRPr lang="fi-FI" sz="1000" b="1" i="1" kern="1200" baseline="0" dirty="0"/>
        </a:p>
        <a:p>
          <a:pPr marL="0" lvl="0" indent="0" algn="l" defTabSz="444500">
            <a:lnSpc>
              <a:spcPct val="90000"/>
            </a:lnSpc>
            <a:spcBef>
              <a:spcPct val="0"/>
            </a:spcBef>
            <a:spcAft>
              <a:spcPct val="35000"/>
            </a:spcAft>
            <a:buNone/>
          </a:pPr>
          <a:r>
            <a:rPr lang="en-US" sz="1000" b="1" i="1" kern="1200" baseline="0" dirty="0"/>
            <a:t> </a:t>
          </a:r>
          <a:endParaRPr lang="fi-FI" sz="1000" kern="1200" dirty="0"/>
        </a:p>
      </dsp:txBody>
      <dsp:txXfrm>
        <a:off x="2352780" y="3346508"/>
        <a:ext cx="8590384" cy="625515"/>
      </dsp:txXfrm>
    </dsp:sp>
    <dsp:sp modelId="{5790CA70-1EDC-4BBF-BB7B-74C7512F66BE}">
      <dsp:nvSpPr>
        <dsp:cNvPr id="0" name=""/>
        <dsp:cNvSpPr/>
      </dsp:nvSpPr>
      <dsp:spPr>
        <a:xfrm>
          <a:off x="2188632" y="3972024"/>
          <a:ext cx="8754531"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021F38-FC5E-48AE-9AEC-EB79A3EE7B06}">
      <dsp:nvSpPr>
        <dsp:cNvPr id="0" name=""/>
        <dsp:cNvSpPr/>
      </dsp:nvSpPr>
      <dsp:spPr>
        <a:xfrm>
          <a:off x="0" y="0"/>
          <a:ext cx="8301215" cy="689680"/>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kern="1200"/>
            <a:t>The development and distribution of investment products are differentiated.</a:t>
          </a:r>
          <a:endParaRPr lang="fi-FI" sz="1300" kern="1200"/>
        </a:p>
      </dsp:txBody>
      <dsp:txXfrm>
        <a:off x="20200" y="20200"/>
        <a:ext cx="7476303" cy="649280"/>
      </dsp:txXfrm>
    </dsp:sp>
    <dsp:sp modelId="{BAC533C0-EC74-494C-8B52-84E6D31585EF}">
      <dsp:nvSpPr>
        <dsp:cNvPr id="0" name=""/>
        <dsp:cNvSpPr/>
      </dsp:nvSpPr>
      <dsp:spPr>
        <a:xfrm>
          <a:off x="619895" y="785469"/>
          <a:ext cx="8301215" cy="689680"/>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kern="1200"/>
            <a:t>The development of complex products has focused on large and generally international financial groups and investment banks.</a:t>
          </a:r>
          <a:endParaRPr lang="fi-FI" sz="1300" kern="1200"/>
        </a:p>
      </dsp:txBody>
      <dsp:txXfrm>
        <a:off x="640095" y="805669"/>
        <a:ext cx="7192627" cy="649280"/>
      </dsp:txXfrm>
    </dsp:sp>
    <dsp:sp modelId="{4FEEE61F-FFB4-4314-9328-888D0E2D48F0}">
      <dsp:nvSpPr>
        <dsp:cNvPr id="0" name=""/>
        <dsp:cNvSpPr/>
      </dsp:nvSpPr>
      <dsp:spPr>
        <a:xfrm>
          <a:off x="1239791" y="1570938"/>
          <a:ext cx="8301215" cy="689680"/>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kern="1200"/>
            <a:t>An investment firm that develops and distributes financial instruments must have in place product management procedures.</a:t>
          </a:r>
          <a:endParaRPr lang="fi-FI" sz="1300" kern="1200"/>
        </a:p>
      </dsp:txBody>
      <dsp:txXfrm>
        <a:off x="1259991" y="1591138"/>
        <a:ext cx="7192627" cy="649280"/>
      </dsp:txXfrm>
    </dsp:sp>
    <dsp:sp modelId="{67869D5F-7098-4EA3-B6FE-CDD804328859}">
      <dsp:nvSpPr>
        <dsp:cNvPr id="0" name=""/>
        <dsp:cNvSpPr/>
      </dsp:nvSpPr>
      <dsp:spPr>
        <a:xfrm>
          <a:off x="1859687" y="2356407"/>
          <a:ext cx="8301215" cy="689680"/>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kern="1200"/>
            <a:t>The purpose of the product management procedure is to ensure the compatibility of the financial instrument with the intended customer target group.</a:t>
          </a:r>
          <a:endParaRPr lang="fi-FI" sz="1300" kern="1200"/>
        </a:p>
      </dsp:txBody>
      <dsp:txXfrm>
        <a:off x="1879887" y="2376607"/>
        <a:ext cx="7192627" cy="649280"/>
      </dsp:txXfrm>
    </dsp:sp>
    <dsp:sp modelId="{5E6E723C-163A-4FAE-820D-342F399BBC0C}">
      <dsp:nvSpPr>
        <dsp:cNvPr id="0" name=""/>
        <dsp:cNvSpPr/>
      </dsp:nvSpPr>
      <dsp:spPr>
        <a:xfrm>
          <a:off x="2479583" y="3141876"/>
          <a:ext cx="8301215" cy="689680"/>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kern="1200"/>
            <a:t>It is the responsibility of the distributor of a financial instrument to ensure that the financial instrument is offered or recommended only when it is in the best interests of the client.</a:t>
          </a:r>
          <a:endParaRPr lang="fi-FI" sz="1300" kern="1200"/>
        </a:p>
      </dsp:txBody>
      <dsp:txXfrm>
        <a:off x="2499783" y="3162076"/>
        <a:ext cx="7192627" cy="649280"/>
      </dsp:txXfrm>
    </dsp:sp>
    <dsp:sp modelId="{49C8F09A-9101-47F9-9439-89C324F244D7}">
      <dsp:nvSpPr>
        <dsp:cNvPr id="0" name=""/>
        <dsp:cNvSpPr/>
      </dsp:nvSpPr>
      <dsp:spPr>
        <a:xfrm>
          <a:off x="7852923" y="503849"/>
          <a:ext cx="448292" cy="448292"/>
        </a:xfrm>
        <a:prstGeom prst="downArrow">
          <a:avLst>
            <a:gd name="adj1" fmla="val 55000"/>
            <a:gd name="adj2" fmla="val 45000"/>
          </a:avLst>
        </a:prstGeom>
        <a:solidFill>
          <a:schemeClr val="lt1">
            <a:alpha val="90000"/>
            <a:tint val="40000"/>
            <a:hueOff val="0"/>
            <a:satOff val="0"/>
            <a:lumOff val="0"/>
            <a:alphaOff val="0"/>
          </a:schemeClr>
        </a:solidFill>
        <a:ln w="10795"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fi-FI" sz="2000" kern="1200"/>
        </a:p>
      </dsp:txBody>
      <dsp:txXfrm>
        <a:off x="7953789" y="503849"/>
        <a:ext cx="246560" cy="337340"/>
      </dsp:txXfrm>
    </dsp:sp>
    <dsp:sp modelId="{26DF2821-9BEA-4559-8AD3-A536E8D8770F}">
      <dsp:nvSpPr>
        <dsp:cNvPr id="0" name=""/>
        <dsp:cNvSpPr/>
      </dsp:nvSpPr>
      <dsp:spPr>
        <a:xfrm>
          <a:off x="8472819" y="1289318"/>
          <a:ext cx="448292" cy="448292"/>
        </a:xfrm>
        <a:prstGeom prst="downArrow">
          <a:avLst>
            <a:gd name="adj1" fmla="val 55000"/>
            <a:gd name="adj2" fmla="val 45000"/>
          </a:avLst>
        </a:prstGeom>
        <a:solidFill>
          <a:schemeClr val="lt1">
            <a:alpha val="90000"/>
            <a:tint val="40000"/>
            <a:hueOff val="0"/>
            <a:satOff val="0"/>
            <a:lumOff val="0"/>
            <a:alphaOff val="0"/>
          </a:schemeClr>
        </a:solidFill>
        <a:ln w="10795"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fi-FI" sz="2000" kern="1200"/>
        </a:p>
      </dsp:txBody>
      <dsp:txXfrm>
        <a:off x="8573685" y="1289318"/>
        <a:ext cx="246560" cy="337340"/>
      </dsp:txXfrm>
    </dsp:sp>
    <dsp:sp modelId="{4DB93917-3441-43BC-AC81-2ECB2DE3C8CD}">
      <dsp:nvSpPr>
        <dsp:cNvPr id="0" name=""/>
        <dsp:cNvSpPr/>
      </dsp:nvSpPr>
      <dsp:spPr>
        <a:xfrm>
          <a:off x="9092714" y="2063293"/>
          <a:ext cx="448292" cy="448292"/>
        </a:xfrm>
        <a:prstGeom prst="downArrow">
          <a:avLst>
            <a:gd name="adj1" fmla="val 55000"/>
            <a:gd name="adj2" fmla="val 45000"/>
          </a:avLst>
        </a:prstGeom>
        <a:solidFill>
          <a:schemeClr val="lt1">
            <a:alpha val="90000"/>
            <a:tint val="40000"/>
            <a:hueOff val="0"/>
            <a:satOff val="0"/>
            <a:lumOff val="0"/>
            <a:alphaOff val="0"/>
          </a:schemeClr>
        </a:solidFill>
        <a:ln w="10795"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fi-FI" sz="2000" kern="1200"/>
        </a:p>
      </dsp:txBody>
      <dsp:txXfrm>
        <a:off x="9193580" y="2063293"/>
        <a:ext cx="246560" cy="337340"/>
      </dsp:txXfrm>
    </dsp:sp>
    <dsp:sp modelId="{AE94EAAB-4C9B-4E71-8FEE-5B5F53C4AC57}">
      <dsp:nvSpPr>
        <dsp:cNvPr id="0" name=""/>
        <dsp:cNvSpPr/>
      </dsp:nvSpPr>
      <dsp:spPr>
        <a:xfrm>
          <a:off x="9712610" y="2856425"/>
          <a:ext cx="448292" cy="448292"/>
        </a:xfrm>
        <a:prstGeom prst="downArrow">
          <a:avLst>
            <a:gd name="adj1" fmla="val 55000"/>
            <a:gd name="adj2" fmla="val 45000"/>
          </a:avLst>
        </a:prstGeom>
        <a:solidFill>
          <a:schemeClr val="lt1">
            <a:alpha val="90000"/>
            <a:tint val="40000"/>
            <a:hueOff val="0"/>
            <a:satOff val="0"/>
            <a:lumOff val="0"/>
            <a:alphaOff val="0"/>
          </a:schemeClr>
        </a:solidFill>
        <a:ln w="10795"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fi-FI" sz="2000" kern="1200"/>
        </a:p>
      </dsp:txBody>
      <dsp:txXfrm>
        <a:off x="9813476" y="2856425"/>
        <a:ext cx="246560" cy="33734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AB43D9-842F-4D72-8BC3-061C93969537}">
      <dsp:nvSpPr>
        <dsp:cNvPr id="0" name=""/>
        <dsp:cNvSpPr/>
      </dsp:nvSpPr>
      <dsp:spPr>
        <a:xfrm>
          <a:off x="1819" y="1236"/>
          <a:ext cx="4924761" cy="1978344"/>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i="0" kern="1200" baseline="0" dirty="0"/>
            <a:t>Where an investment firm offers or recommends financial instruments which it </a:t>
          </a:r>
          <a:r>
            <a:rPr lang="en-US" sz="2700" b="1" i="0" kern="1200" baseline="0" dirty="0">
              <a:solidFill>
                <a:srgbClr val="FF0000"/>
              </a:solidFill>
            </a:rPr>
            <a:t>does not manufacture</a:t>
          </a:r>
          <a:r>
            <a:rPr lang="en-US" sz="2700" b="1" i="0" kern="1200" baseline="0" dirty="0"/>
            <a:t>, </a:t>
          </a:r>
          <a:endParaRPr lang="fi-FI" sz="2700" kern="1200" dirty="0"/>
        </a:p>
      </dsp:txBody>
      <dsp:txXfrm>
        <a:off x="59763" y="59180"/>
        <a:ext cx="4808873" cy="1862456"/>
      </dsp:txXfrm>
    </dsp:sp>
    <dsp:sp modelId="{63845454-954D-4F98-828F-683FE6D27461}">
      <dsp:nvSpPr>
        <dsp:cNvPr id="0" name=""/>
        <dsp:cNvSpPr/>
      </dsp:nvSpPr>
      <dsp:spPr>
        <a:xfrm>
          <a:off x="1819" y="2112994"/>
          <a:ext cx="2363129" cy="1978344"/>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1" kern="1200" baseline="0" dirty="0"/>
            <a:t>it shall have in place adequate </a:t>
          </a:r>
          <a:r>
            <a:rPr lang="en-US" sz="1800" b="1" i="1" kern="1200" baseline="0" dirty="0">
              <a:solidFill>
                <a:srgbClr val="FF0000"/>
              </a:solidFill>
            </a:rPr>
            <a:t>arrangements to obtain the required information </a:t>
          </a:r>
          <a:endParaRPr lang="fi-FI" sz="1800" kern="1200" dirty="0">
            <a:solidFill>
              <a:srgbClr val="FF0000"/>
            </a:solidFill>
          </a:endParaRPr>
        </a:p>
      </dsp:txBody>
      <dsp:txXfrm>
        <a:off x="59763" y="2170938"/>
        <a:ext cx="2247241" cy="1862456"/>
      </dsp:txXfrm>
    </dsp:sp>
    <dsp:sp modelId="{381D9BCE-5072-422A-AA85-2D20163898D6}">
      <dsp:nvSpPr>
        <dsp:cNvPr id="0" name=""/>
        <dsp:cNvSpPr/>
      </dsp:nvSpPr>
      <dsp:spPr>
        <a:xfrm>
          <a:off x="2563451" y="2112994"/>
          <a:ext cx="2363129" cy="1978344"/>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1" kern="1200" baseline="0" dirty="0"/>
            <a:t>and to </a:t>
          </a:r>
          <a:r>
            <a:rPr lang="en-US" sz="1800" b="1" i="1" kern="1200" baseline="0" dirty="0">
              <a:solidFill>
                <a:srgbClr val="FF0000"/>
              </a:solidFill>
            </a:rPr>
            <a:t>understand</a:t>
          </a:r>
          <a:r>
            <a:rPr lang="en-US" sz="1800" b="1" i="1" kern="1200" baseline="0" dirty="0"/>
            <a:t> the </a:t>
          </a:r>
          <a:r>
            <a:rPr lang="en-US" sz="1800" b="1" i="1" kern="1200" baseline="0" dirty="0">
              <a:solidFill>
                <a:srgbClr val="FF0000"/>
              </a:solidFill>
            </a:rPr>
            <a:t>characteristics and </a:t>
          </a:r>
          <a:r>
            <a:rPr lang="en-US" sz="1800" b="1" i="1" kern="1200" baseline="0" dirty="0"/>
            <a:t>identified </a:t>
          </a:r>
          <a:r>
            <a:rPr lang="en-US" sz="1800" b="1" i="1" kern="1200" baseline="0" dirty="0">
              <a:solidFill>
                <a:srgbClr val="FF0000"/>
              </a:solidFill>
            </a:rPr>
            <a:t>target market </a:t>
          </a:r>
          <a:r>
            <a:rPr lang="en-US" sz="1800" b="1" i="1" kern="1200" baseline="0" dirty="0"/>
            <a:t>of each financial instrument.</a:t>
          </a:r>
          <a:r>
            <a:rPr lang="fi-FI" sz="1800" b="1" i="1" kern="1200" baseline="0" dirty="0"/>
            <a:t> </a:t>
          </a:r>
          <a:endParaRPr lang="fi-FI" sz="1800" kern="1200" dirty="0"/>
        </a:p>
      </dsp:txBody>
      <dsp:txXfrm>
        <a:off x="2621395" y="2170938"/>
        <a:ext cx="2247241" cy="186245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880CF-4642-497F-AF4E-E9530FE925F9}">
      <dsp:nvSpPr>
        <dsp:cNvPr id="0" name=""/>
        <dsp:cNvSpPr/>
      </dsp:nvSpPr>
      <dsp:spPr>
        <a:xfrm>
          <a:off x="2822" y="926"/>
          <a:ext cx="4922754" cy="1304907"/>
        </a:xfrm>
        <a:prstGeom prst="roundRect">
          <a:avLst>
            <a:gd name="adj" fmla="val 10000"/>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1" kern="1200" dirty="0"/>
            <a:t>An investment firm which </a:t>
          </a:r>
          <a:r>
            <a:rPr lang="en-US" sz="2200" b="1" kern="1200" dirty="0">
              <a:solidFill>
                <a:srgbClr val="FF0000"/>
              </a:solidFill>
            </a:rPr>
            <a:t>manufactures</a:t>
          </a:r>
          <a:r>
            <a:rPr lang="en-US" sz="2200" b="1" kern="1200" dirty="0"/>
            <a:t> financial instruments for sale to clients shall</a:t>
          </a:r>
          <a:endParaRPr lang="fi-FI" sz="2200" kern="1200" dirty="0"/>
        </a:p>
      </dsp:txBody>
      <dsp:txXfrm>
        <a:off x="41041" y="39145"/>
        <a:ext cx="4846316" cy="1228469"/>
      </dsp:txXfrm>
    </dsp:sp>
    <dsp:sp modelId="{D0AFC726-DF59-4F2C-902F-ACDE386F966C}">
      <dsp:nvSpPr>
        <dsp:cNvPr id="0" name=""/>
        <dsp:cNvSpPr/>
      </dsp:nvSpPr>
      <dsp:spPr>
        <a:xfrm>
          <a:off x="2822" y="1393833"/>
          <a:ext cx="2890665" cy="1304907"/>
        </a:xfrm>
        <a:prstGeom prst="roundRect">
          <a:avLst>
            <a:gd name="adj" fmla="val 10000"/>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US" sz="700" b="1" i="1" kern="1200" baseline="0" dirty="0"/>
            <a:t>maintain, operate and review a </a:t>
          </a:r>
          <a:r>
            <a:rPr lang="en-US" sz="700" b="1" i="1" kern="1200" baseline="0" dirty="0">
              <a:solidFill>
                <a:srgbClr val="FF0000"/>
              </a:solidFill>
            </a:rPr>
            <a:t>process for the approval </a:t>
          </a:r>
          <a:r>
            <a:rPr lang="en-US" sz="700" b="1" i="1" kern="1200" baseline="0" dirty="0"/>
            <a:t>of each financial instrument and significant adaptations of existing financial instruments before it is marketed or distributed to clients. </a:t>
          </a:r>
          <a:endParaRPr lang="fi-FI" sz="700" kern="1200" dirty="0"/>
        </a:p>
      </dsp:txBody>
      <dsp:txXfrm>
        <a:off x="41041" y="1432052"/>
        <a:ext cx="2814227" cy="1228469"/>
      </dsp:txXfrm>
    </dsp:sp>
    <dsp:sp modelId="{F1B817E2-D4EA-4F62-86A6-771915E9B24D}">
      <dsp:nvSpPr>
        <dsp:cNvPr id="0" name=""/>
        <dsp:cNvSpPr/>
      </dsp:nvSpPr>
      <dsp:spPr>
        <a:xfrm>
          <a:off x="2822" y="2786740"/>
          <a:ext cx="937310" cy="1304907"/>
        </a:xfrm>
        <a:prstGeom prst="roundRect">
          <a:avLst>
            <a:gd name="adj" fmla="val 10000"/>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US" sz="700" b="1" i="1" kern="1200" baseline="0" dirty="0"/>
            <a:t>The product approval process shall specify an </a:t>
          </a:r>
          <a:r>
            <a:rPr lang="en-US" sz="700" b="1" i="1" kern="1200" baseline="0" dirty="0">
              <a:solidFill>
                <a:srgbClr val="FF0000"/>
              </a:solidFill>
            </a:rPr>
            <a:t>identified target market </a:t>
          </a:r>
          <a:r>
            <a:rPr lang="en-US" sz="700" b="1" i="1" kern="1200" baseline="0" dirty="0"/>
            <a:t>of end clients within the relevant category of clients for each financial instrument </a:t>
          </a:r>
          <a:endParaRPr lang="fi-FI" sz="700" kern="1200" dirty="0"/>
        </a:p>
      </dsp:txBody>
      <dsp:txXfrm>
        <a:off x="30275" y="2814193"/>
        <a:ext cx="882404" cy="1250001"/>
      </dsp:txXfrm>
    </dsp:sp>
    <dsp:sp modelId="{BD4396D2-351A-4260-BCC7-C82FA5CB0972}">
      <dsp:nvSpPr>
        <dsp:cNvPr id="0" name=""/>
        <dsp:cNvSpPr/>
      </dsp:nvSpPr>
      <dsp:spPr>
        <a:xfrm>
          <a:off x="979500" y="2786740"/>
          <a:ext cx="937310" cy="1304907"/>
        </a:xfrm>
        <a:prstGeom prst="roundRect">
          <a:avLst>
            <a:gd name="adj" fmla="val 10000"/>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US" sz="700" b="1" i="1" kern="1200" baseline="0" dirty="0"/>
            <a:t>and shall ensure that all relevant </a:t>
          </a:r>
          <a:r>
            <a:rPr lang="en-US" sz="700" b="1" i="1" kern="1200" baseline="0" dirty="0">
              <a:solidFill>
                <a:srgbClr val="FF0000"/>
              </a:solidFill>
            </a:rPr>
            <a:t>risks</a:t>
          </a:r>
          <a:r>
            <a:rPr lang="en-US" sz="700" b="1" i="1" kern="1200" baseline="0" dirty="0"/>
            <a:t> to such identified target market are assessed </a:t>
          </a:r>
          <a:endParaRPr lang="fi-FI" sz="700" kern="1200" dirty="0"/>
        </a:p>
      </dsp:txBody>
      <dsp:txXfrm>
        <a:off x="1006953" y="2814193"/>
        <a:ext cx="882404" cy="1250001"/>
      </dsp:txXfrm>
    </dsp:sp>
    <dsp:sp modelId="{D39F5B93-18FB-4582-8F42-9B4540FCBF9D}">
      <dsp:nvSpPr>
        <dsp:cNvPr id="0" name=""/>
        <dsp:cNvSpPr/>
      </dsp:nvSpPr>
      <dsp:spPr>
        <a:xfrm>
          <a:off x="1956177" y="2786740"/>
          <a:ext cx="937310" cy="1304907"/>
        </a:xfrm>
        <a:prstGeom prst="roundRect">
          <a:avLst>
            <a:gd name="adj" fmla="val 10000"/>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US" sz="700" b="1" i="1" kern="1200" baseline="0" dirty="0"/>
            <a:t>and that the intended distribution strategy is consistent with the identified target market (</a:t>
          </a:r>
          <a:r>
            <a:rPr lang="en-US" sz="700" b="1" i="1" kern="1200" baseline="0" dirty="0">
              <a:solidFill>
                <a:srgbClr val="FF0000"/>
              </a:solidFill>
            </a:rPr>
            <a:t>positive and negative target clients</a:t>
          </a:r>
          <a:r>
            <a:rPr lang="en-US" sz="700" b="1" i="1" kern="1200" baseline="0" dirty="0"/>
            <a:t>) </a:t>
          </a:r>
          <a:endParaRPr lang="fi-FI" sz="700" kern="1200" dirty="0"/>
        </a:p>
      </dsp:txBody>
      <dsp:txXfrm>
        <a:off x="1983630" y="2814193"/>
        <a:ext cx="882404" cy="1250001"/>
      </dsp:txXfrm>
    </dsp:sp>
    <dsp:sp modelId="{D2047412-8A56-4C5B-82DF-99D16753915B}">
      <dsp:nvSpPr>
        <dsp:cNvPr id="0" name=""/>
        <dsp:cNvSpPr/>
      </dsp:nvSpPr>
      <dsp:spPr>
        <a:xfrm>
          <a:off x="2972222" y="1393833"/>
          <a:ext cx="937310" cy="1304907"/>
        </a:xfrm>
        <a:prstGeom prst="roundRect">
          <a:avLst>
            <a:gd name="adj" fmla="val 10000"/>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US" sz="700" b="1" i="1" kern="1200" baseline="0" dirty="0">
              <a:solidFill>
                <a:srgbClr val="FF0000"/>
              </a:solidFill>
            </a:rPr>
            <a:t>regularly review </a:t>
          </a:r>
          <a:r>
            <a:rPr lang="en-US" sz="700" b="1" i="1" kern="1200" baseline="0" dirty="0"/>
            <a:t>financial instruments it offers or markets, to assess whether the financial </a:t>
          </a:r>
          <a:r>
            <a:rPr lang="en-US" sz="700" b="1" i="1" kern="1200" baseline="0" dirty="0">
              <a:solidFill>
                <a:srgbClr val="FF0000"/>
              </a:solidFill>
            </a:rPr>
            <a:t>instrument remains consistent </a:t>
          </a:r>
          <a:r>
            <a:rPr lang="en-US" sz="700" b="1" i="1" kern="1200" baseline="0" dirty="0"/>
            <a:t>with the needs of the identified target market.</a:t>
          </a:r>
          <a:endParaRPr lang="fi-FI" sz="700" kern="1200" dirty="0"/>
        </a:p>
      </dsp:txBody>
      <dsp:txXfrm>
        <a:off x="2999675" y="1421286"/>
        <a:ext cx="882404" cy="1250001"/>
      </dsp:txXfrm>
    </dsp:sp>
    <dsp:sp modelId="{38CDA019-85E7-4B25-AD4D-4A540DD1EDBD}">
      <dsp:nvSpPr>
        <dsp:cNvPr id="0" name=""/>
        <dsp:cNvSpPr/>
      </dsp:nvSpPr>
      <dsp:spPr>
        <a:xfrm>
          <a:off x="3988266" y="1393833"/>
          <a:ext cx="937310" cy="1304907"/>
        </a:xfrm>
        <a:prstGeom prst="roundRect">
          <a:avLst>
            <a:gd name="adj" fmla="val 10000"/>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US" sz="700" b="1" i="1" kern="1200" baseline="0" dirty="0"/>
            <a:t>make available to any </a:t>
          </a:r>
          <a:r>
            <a:rPr lang="en-US" sz="700" b="1" i="1" kern="1200" baseline="0" dirty="0">
              <a:solidFill>
                <a:srgbClr val="FF0000"/>
              </a:solidFill>
            </a:rPr>
            <a:t>distributor</a:t>
          </a:r>
          <a:r>
            <a:rPr lang="en-US" sz="700" b="1" i="1" kern="1200" baseline="0" dirty="0"/>
            <a:t> all appropriate information on the financial instrument </a:t>
          </a:r>
          <a:endParaRPr lang="fi-FI" sz="700" kern="1200" dirty="0"/>
        </a:p>
      </dsp:txBody>
      <dsp:txXfrm>
        <a:off x="4015719" y="1421286"/>
        <a:ext cx="882404" cy="1250001"/>
      </dsp:txXfrm>
    </dsp:sp>
    <dsp:sp modelId="{4D6BBBCE-2CF9-4FCE-B8B6-9A8FD77115A1}">
      <dsp:nvSpPr>
        <dsp:cNvPr id="0" name=""/>
        <dsp:cNvSpPr/>
      </dsp:nvSpPr>
      <dsp:spPr>
        <a:xfrm>
          <a:off x="3988266" y="2786740"/>
          <a:ext cx="937310" cy="1304907"/>
        </a:xfrm>
        <a:prstGeom prst="roundRect">
          <a:avLst>
            <a:gd name="adj" fmla="val 10000"/>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US" sz="700" b="1" i="1" kern="1200" baseline="0"/>
            <a:t>and the product approval process, including the identified target market of the financial instrument.</a:t>
          </a:r>
          <a:endParaRPr lang="fi-FI" sz="700" kern="1200"/>
        </a:p>
      </dsp:txBody>
      <dsp:txXfrm>
        <a:off x="4015719" y="2814193"/>
        <a:ext cx="882404" cy="125000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BFB52-6E75-4708-9627-7C481BF5654F}">
      <dsp:nvSpPr>
        <dsp:cNvPr id="0" name=""/>
        <dsp:cNvSpPr/>
      </dsp:nvSpPr>
      <dsp:spPr>
        <a:xfrm>
          <a:off x="0" y="0"/>
          <a:ext cx="10780799"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C1BA70-773D-4302-90F7-5F70772E5AB8}">
      <dsp:nvSpPr>
        <dsp:cNvPr id="0" name=""/>
        <dsp:cNvSpPr/>
      </dsp:nvSpPr>
      <dsp:spPr>
        <a:xfrm>
          <a:off x="0" y="0"/>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0" i="1" kern="1200" baseline="0" dirty="0"/>
            <a:t>An investment firm developing financial instruments shall perform a </a:t>
          </a:r>
          <a:r>
            <a:rPr lang="en-US" sz="1300" b="0" i="1" kern="1200" baseline="0" dirty="0">
              <a:solidFill>
                <a:srgbClr val="FF0000"/>
              </a:solidFill>
            </a:rPr>
            <a:t>scenario analysis that assesses the negative risks </a:t>
          </a:r>
          <a:r>
            <a:rPr lang="en-US" sz="1300" b="0" i="1" kern="1200" baseline="0" dirty="0"/>
            <a:t>to end-products associated with the product and the circumstances under which such risks may occur.</a:t>
          </a:r>
          <a:endParaRPr lang="fi-FI" sz="1300" kern="1200" dirty="0"/>
        </a:p>
      </dsp:txBody>
      <dsp:txXfrm>
        <a:off x="0" y="0"/>
        <a:ext cx="2156159" cy="1915778"/>
      </dsp:txXfrm>
    </dsp:sp>
    <dsp:sp modelId="{2DE73DFE-0B6C-4A48-9789-1A41B2ACBB64}">
      <dsp:nvSpPr>
        <dsp:cNvPr id="0" name=""/>
        <dsp:cNvSpPr/>
      </dsp:nvSpPr>
      <dsp:spPr>
        <a:xfrm>
          <a:off x="0" y="1915778"/>
          <a:ext cx="10780799"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789B87-FB1E-4542-AC58-6A701CF76447}">
      <dsp:nvSpPr>
        <dsp:cNvPr id="0" name=""/>
        <dsp:cNvSpPr/>
      </dsp:nvSpPr>
      <dsp:spPr>
        <a:xfrm>
          <a:off x="0" y="1915778"/>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0" i="1" kern="1200" baseline="0"/>
            <a:t>The manufacturer of a product shall assess what would happen to the financial instrument in adverse circumstances, for example when:</a:t>
          </a:r>
          <a:endParaRPr lang="fi-FI" sz="1300" kern="1200"/>
        </a:p>
      </dsp:txBody>
      <dsp:txXfrm>
        <a:off x="0" y="1915778"/>
        <a:ext cx="2156159" cy="1915778"/>
      </dsp:txXfrm>
    </dsp:sp>
    <dsp:sp modelId="{EEF35409-8183-49E2-BE6C-E2097AEE4F34}">
      <dsp:nvSpPr>
        <dsp:cNvPr id="0" name=""/>
        <dsp:cNvSpPr/>
      </dsp:nvSpPr>
      <dsp:spPr>
        <a:xfrm>
          <a:off x="2317871" y="1938299"/>
          <a:ext cx="8462927"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i="1" kern="1200" dirty="0"/>
            <a:t>1) the </a:t>
          </a:r>
          <a:r>
            <a:rPr lang="en-US" sz="1200" i="1" kern="1200" dirty="0">
              <a:solidFill>
                <a:srgbClr val="FF0000"/>
              </a:solidFill>
            </a:rPr>
            <a:t>market environment </a:t>
          </a:r>
          <a:r>
            <a:rPr lang="en-US" sz="1200" i="1" kern="1200" dirty="0"/>
            <a:t>is deteriorating,</a:t>
          </a:r>
          <a:endParaRPr lang="fi-FI" sz="1200" kern="1200" dirty="0"/>
        </a:p>
      </dsp:txBody>
      <dsp:txXfrm>
        <a:off x="2317871" y="1938299"/>
        <a:ext cx="8462927" cy="450413"/>
      </dsp:txXfrm>
    </dsp:sp>
    <dsp:sp modelId="{13FD03C1-4EC1-4052-ACFF-38498C581140}">
      <dsp:nvSpPr>
        <dsp:cNvPr id="0" name=""/>
        <dsp:cNvSpPr/>
      </dsp:nvSpPr>
      <dsp:spPr>
        <a:xfrm>
          <a:off x="2156159" y="2388712"/>
          <a:ext cx="8624639"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1376CA-10E4-4866-B805-7B3DFFF0AB23}">
      <dsp:nvSpPr>
        <dsp:cNvPr id="0" name=""/>
        <dsp:cNvSpPr/>
      </dsp:nvSpPr>
      <dsp:spPr>
        <a:xfrm>
          <a:off x="2317871" y="2411233"/>
          <a:ext cx="8462927"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i="1" kern="1200" dirty="0"/>
            <a:t>2) the manufacturer of the financial instrument or a third party involved in its manufacture and / or operation encounters financial difficulties or another </a:t>
          </a:r>
          <a:r>
            <a:rPr lang="en-US" sz="1200" i="1" kern="1200" dirty="0">
              <a:solidFill>
                <a:srgbClr val="FF0000"/>
              </a:solidFill>
            </a:rPr>
            <a:t>counterparty risk </a:t>
          </a:r>
          <a:r>
            <a:rPr lang="en-US" sz="1200" i="1" kern="1200" dirty="0"/>
            <a:t>materializes;</a:t>
          </a:r>
          <a:endParaRPr lang="fi-FI" sz="1200" kern="1200" dirty="0"/>
        </a:p>
      </dsp:txBody>
      <dsp:txXfrm>
        <a:off x="2317871" y="2411233"/>
        <a:ext cx="8462927" cy="450413"/>
      </dsp:txXfrm>
    </dsp:sp>
    <dsp:sp modelId="{84DE5A23-CFC4-41F3-ADF6-D7FA4B5492F7}">
      <dsp:nvSpPr>
        <dsp:cNvPr id="0" name=""/>
        <dsp:cNvSpPr/>
      </dsp:nvSpPr>
      <dsp:spPr>
        <a:xfrm>
          <a:off x="2156159" y="2861647"/>
          <a:ext cx="8624639"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85BC41-F146-4887-8D39-8A893C0BB5F4}">
      <dsp:nvSpPr>
        <dsp:cNvPr id="0" name=""/>
        <dsp:cNvSpPr/>
      </dsp:nvSpPr>
      <dsp:spPr>
        <a:xfrm>
          <a:off x="2317871" y="2884168"/>
          <a:ext cx="8462927"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i="1" kern="1200" dirty="0"/>
            <a:t>3) The financial instrument does not become </a:t>
          </a:r>
          <a:r>
            <a:rPr lang="en-US" sz="1200" i="1" kern="1200" dirty="0">
              <a:solidFill>
                <a:srgbClr val="FF0000"/>
              </a:solidFill>
            </a:rPr>
            <a:t>commercially viable</a:t>
          </a:r>
          <a:r>
            <a:rPr lang="en-US" sz="1200" i="1" kern="1200" dirty="0"/>
            <a:t>; or</a:t>
          </a:r>
          <a:endParaRPr lang="fi-FI" sz="1200" kern="1200" dirty="0"/>
        </a:p>
      </dsp:txBody>
      <dsp:txXfrm>
        <a:off x="2317871" y="2884168"/>
        <a:ext cx="8462927" cy="450413"/>
      </dsp:txXfrm>
    </dsp:sp>
    <dsp:sp modelId="{3E701609-A0DB-4782-A4FC-6898BF58A5EC}">
      <dsp:nvSpPr>
        <dsp:cNvPr id="0" name=""/>
        <dsp:cNvSpPr/>
      </dsp:nvSpPr>
      <dsp:spPr>
        <a:xfrm>
          <a:off x="2156159" y="3334581"/>
          <a:ext cx="8624639"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A6B90A-56E4-4318-811D-7E6D75331AAA}">
      <dsp:nvSpPr>
        <dsp:cNvPr id="0" name=""/>
        <dsp:cNvSpPr/>
      </dsp:nvSpPr>
      <dsp:spPr>
        <a:xfrm>
          <a:off x="2317871" y="3357102"/>
          <a:ext cx="8462927"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i="1" kern="1200" dirty="0"/>
            <a:t>4) the </a:t>
          </a:r>
          <a:r>
            <a:rPr lang="en-US" sz="1200" i="1" kern="1200" dirty="0">
              <a:solidFill>
                <a:srgbClr val="FF0000"/>
              </a:solidFill>
            </a:rPr>
            <a:t>demand for </a:t>
          </a:r>
          <a:r>
            <a:rPr lang="en-US" sz="1200" i="1" kern="1200" dirty="0"/>
            <a:t>the financial instrument is significantly higher than expected, which puts pressure on the company's resources and / or the underlying instrument.</a:t>
          </a:r>
          <a:endParaRPr lang="fi-FI" sz="1200" kern="1200" dirty="0"/>
        </a:p>
      </dsp:txBody>
      <dsp:txXfrm>
        <a:off x="2317871" y="3357102"/>
        <a:ext cx="8462927" cy="450413"/>
      </dsp:txXfrm>
    </dsp:sp>
    <dsp:sp modelId="{866C5B2B-24AF-47C5-A286-25FA99D8E095}">
      <dsp:nvSpPr>
        <dsp:cNvPr id="0" name=""/>
        <dsp:cNvSpPr/>
      </dsp:nvSpPr>
      <dsp:spPr>
        <a:xfrm>
          <a:off x="2156159" y="3807516"/>
          <a:ext cx="8624639"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0D0C0F-82C3-46B4-B887-23A12577E3D7}">
      <dsp:nvSpPr>
        <dsp:cNvPr id="0" name=""/>
        <dsp:cNvSpPr/>
      </dsp:nvSpPr>
      <dsp:spPr>
        <a:xfrm>
          <a:off x="0" y="0"/>
          <a:ext cx="10780799"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F6371A-FDE2-463D-919A-D2054E0BE4F9}">
      <dsp:nvSpPr>
        <dsp:cNvPr id="0" name=""/>
        <dsp:cNvSpPr/>
      </dsp:nvSpPr>
      <dsp:spPr>
        <a:xfrm>
          <a:off x="0" y="0"/>
          <a:ext cx="215615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kern="1200" dirty="0"/>
            <a:t>Under </a:t>
          </a:r>
          <a:r>
            <a:rPr lang="en-US" sz="1500" b="1" kern="1200" dirty="0" err="1"/>
            <a:t>MiFIR</a:t>
          </a:r>
          <a:r>
            <a:rPr lang="en-US" sz="1500" b="1" kern="1200" dirty="0"/>
            <a:t> and PRIIPs, both national and European financial supervisors (FSA, ESMA and EIOPA) have the possibility to intervene in a </a:t>
          </a:r>
          <a:r>
            <a:rPr lang="en-US" sz="1500" b="1" kern="1200" dirty="0">
              <a:solidFill>
                <a:srgbClr val="FF0000"/>
              </a:solidFill>
            </a:rPr>
            <a:t>temporary ban or restriction on the marketing, distribution or sale </a:t>
          </a:r>
          <a:r>
            <a:rPr lang="en-US" sz="1500" b="1" kern="1200" dirty="0"/>
            <a:t>of an investment product or product group, or a combination of these, in certain situations. </a:t>
          </a:r>
          <a:endParaRPr lang="fi-FI" sz="1500" kern="1200" dirty="0"/>
        </a:p>
      </dsp:txBody>
      <dsp:txXfrm>
        <a:off x="0" y="0"/>
        <a:ext cx="2156159" cy="3831557"/>
      </dsp:txXfrm>
    </dsp:sp>
    <dsp:sp modelId="{8E537D4D-9C88-4B7D-BD91-6940A8862037}">
      <dsp:nvSpPr>
        <dsp:cNvPr id="0" name=""/>
        <dsp:cNvSpPr/>
      </dsp:nvSpPr>
      <dsp:spPr>
        <a:xfrm>
          <a:off x="2317871" y="89053"/>
          <a:ext cx="8462927" cy="1781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0" i="1" kern="1200" baseline="0" dirty="0"/>
            <a:t>However, EIOPA and ESMA may take the above measures only if the proposed action addresses a </a:t>
          </a:r>
          <a:r>
            <a:rPr lang="en-US" sz="2100" b="0" i="1" kern="1200" baseline="0" dirty="0">
              <a:solidFill>
                <a:srgbClr val="FF0000"/>
              </a:solidFill>
            </a:rPr>
            <a:t>significant investor protection issue </a:t>
          </a:r>
          <a:r>
            <a:rPr lang="en-US" sz="2100" b="0" i="1" kern="1200" baseline="0" dirty="0"/>
            <a:t>or addresses a threat to the </a:t>
          </a:r>
          <a:r>
            <a:rPr lang="en-US" sz="2100" b="0" i="1" kern="1200" baseline="0" dirty="0">
              <a:solidFill>
                <a:srgbClr val="FF0000"/>
              </a:solidFill>
            </a:rPr>
            <a:t>orderly functioning and integrity of financial or commodity markets</a:t>
          </a:r>
          <a:r>
            <a:rPr lang="en-US" sz="2100" b="0" i="1" kern="1200" baseline="0" dirty="0"/>
            <a:t> or to the </a:t>
          </a:r>
          <a:r>
            <a:rPr lang="en-US" sz="2100" b="0" i="1" kern="1200" baseline="0" dirty="0">
              <a:solidFill>
                <a:srgbClr val="FF0000"/>
              </a:solidFill>
            </a:rPr>
            <a:t>stability of all or part of the financial system in the Union.</a:t>
          </a:r>
          <a:endParaRPr lang="fi-FI" sz="2100" kern="1200" dirty="0">
            <a:solidFill>
              <a:srgbClr val="FF0000"/>
            </a:solidFill>
          </a:endParaRPr>
        </a:p>
      </dsp:txBody>
      <dsp:txXfrm>
        <a:off x="2317871" y="89053"/>
        <a:ext cx="8462927" cy="1781075"/>
      </dsp:txXfrm>
    </dsp:sp>
    <dsp:sp modelId="{3211DAE2-EE17-4A03-A73C-6227DA03A5CB}">
      <dsp:nvSpPr>
        <dsp:cNvPr id="0" name=""/>
        <dsp:cNvSpPr/>
      </dsp:nvSpPr>
      <dsp:spPr>
        <a:xfrm>
          <a:off x="2156159" y="1870129"/>
          <a:ext cx="8624639"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DF5F35-BFD3-459B-AD38-7C2D02E47C64}">
      <dsp:nvSpPr>
        <dsp:cNvPr id="0" name=""/>
        <dsp:cNvSpPr/>
      </dsp:nvSpPr>
      <dsp:spPr>
        <a:xfrm>
          <a:off x="2317871" y="1959182"/>
          <a:ext cx="8462927" cy="1781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0" i="1" kern="1200" baseline="0"/>
            <a:t>It is also a condition that the threat is not addressed by regulatory requirements under Union law applicable to the financial instrument or activity in question and that the competent authority or authorities have not taken measures to address the threat or the measures taken are not sufficient to address the threat.</a:t>
          </a:r>
          <a:endParaRPr lang="fi-FI" sz="2100" kern="1200"/>
        </a:p>
      </dsp:txBody>
      <dsp:txXfrm>
        <a:off x="2317871" y="1959182"/>
        <a:ext cx="8462927" cy="1781075"/>
      </dsp:txXfrm>
    </dsp:sp>
    <dsp:sp modelId="{B75BDF67-1FA6-4C12-96EB-2A4DC5D478AD}">
      <dsp:nvSpPr>
        <dsp:cNvPr id="0" name=""/>
        <dsp:cNvSpPr/>
      </dsp:nvSpPr>
      <dsp:spPr>
        <a:xfrm>
          <a:off x="2156159" y="3740258"/>
          <a:ext cx="8624639"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4F8772-5D95-41E0-968C-27F0DDCD8EB5}">
      <dsp:nvSpPr>
        <dsp:cNvPr id="0" name=""/>
        <dsp:cNvSpPr/>
      </dsp:nvSpPr>
      <dsp:spPr>
        <a:xfrm>
          <a:off x="0" y="1149467"/>
          <a:ext cx="10780799" cy="1532622"/>
        </a:xfrm>
        <a:prstGeom prst="notched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74FCD6-CFEA-4783-85F9-C36A766A2D9F}">
      <dsp:nvSpPr>
        <dsp:cNvPr id="0" name=""/>
        <dsp:cNvSpPr/>
      </dsp:nvSpPr>
      <dsp:spPr>
        <a:xfrm>
          <a:off x="4737" y="0"/>
          <a:ext cx="3126852" cy="153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b="1" kern="1200" dirty="0"/>
            <a:t>• A </a:t>
          </a:r>
          <a:r>
            <a:rPr lang="en-US" sz="1100" b="1" kern="1200" dirty="0">
              <a:solidFill>
                <a:srgbClr val="FF0000"/>
              </a:solidFill>
            </a:rPr>
            <a:t>national authority </a:t>
          </a:r>
          <a:r>
            <a:rPr lang="en-US" sz="1100" b="1" kern="1200" dirty="0"/>
            <a:t>may also intervene if an investment product, activity or practice raises significant investor protection concerns or threats to the orderly functioning and integrity of financial or commodity markets or to the stability of all or part of the financial system in at least one Member State.</a:t>
          </a:r>
          <a:endParaRPr lang="fi-FI" sz="1100" kern="1200" dirty="0"/>
        </a:p>
      </dsp:txBody>
      <dsp:txXfrm>
        <a:off x="4737" y="0"/>
        <a:ext cx="3126852" cy="1532622"/>
      </dsp:txXfrm>
    </dsp:sp>
    <dsp:sp modelId="{456583E0-4F78-432A-BAF5-B0A33D3F8679}">
      <dsp:nvSpPr>
        <dsp:cNvPr id="0" name=""/>
        <dsp:cNvSpPr/>
      </dsp:nvSpPr>
      <dsp:spPr>
        <a:xfrm>
          <a:off x="1376586" y="1724200"/>
          <a:ext cx="383155" cy="383155"/>
        </a:xfrm>
        <a:prstGeom prst="ellipse">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9EC738-1E75-445F-87D1-21D06EE56F5E}">
      <dsp:nvSpPr>
        <dsp:cNvPr id="0" name=""/>
        <dsp:cNvSpPr/>
      </dsp:nvSpPr>
      <dsp:spPr>
        <a:xfrm>
          <a:off x="3287933" y="2298934"/>
          <a:ext cx="3126852" cy="153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marL="0" lvl="0" indent="0" algn="ctr" defTabSz="488950">
            <a:lnSpc>
              <a:spcPct val="90000"/>
            </a:lnSpc>
            <a:spcBef>
              <a:spcPct val="0"/>
            </a:spcBef>
            <a:spcAft>
              <a:spcPct val="35000"/>
            </a:spcAft>
            <a:buNone/>
          </a:pPr>
          <a:r>
            <a:rPr lang="en-US" sz="1100" b="1" kern="1200" dirty="0"/>
            <a:t>• In this case, it is also required that the current </a:t>
          </a:r>
          <a:r>
            <a:rPr lang="en-US" sz="1100" b="1" kern="1200" dirty="0">
              <a:solidFill>
                <a:srgbClr val="FF0000"/>
              </a:solidFill>
            </a:rPr>
            <a:t>regulatory requirements </a:t>
          </a:r>
          <a:r>
            <a:rPr lang="en-US" sz="1100" b="1" kern="1200" dirty="0"/>
            <a:t>under Union law applicable to the financial instrument in question </a:t>
          </a:r>
          <a:r>
            <a:rPr lang="en-US" sz="1100" b="1" kern="1200" dirty="0">
              <a:solidFill>
                <a:srgbClr val="FF0000"/>
              </a:solidFill>
            </a:rPr>
            <a:t>are not sufficient </a:t>
          </a:r>
          <a:r>
            <a:rPr lang="en-US" sz="1100" b="1" kern="1200" dirty="0"/>
            <a:t>to eliminate the risks and that the problem cannot be better addressed by improving the </a:t>
          </a:r>
          <a:r>
            <a:rPr lang="en-US" sz="1100" b="1" kern="1200" dirty="0">
              <a:solidFill>
                <a:srgbClr val="FF0000"/>
              </a:solidFill>
            </a:rPr>
            <a:t>enforcement of existing requirements </a:t>
          </a:r>
          <a:r>
            <a:rPr lang="en-US" sz="1100" b="1" kern="1200" dirty="0"/>
            <a:t>or their implementation.</a:t>
          </a:r>
          <a:endParaRPr lang="fi-FI" sz="1100" kern="1200" dirty="0"/>
        </a:p>
      </dsp:txBody>
      <dsp:txXfrm>
        <a:off x="3287933" y="2298934"/>
        <a:ext cx="3126852" cy="1532622"/>
      </dsp:txXfrm>
    </dsp:sp>
    <dsp:sp modelId="{66DD4A2C-0E25-4FCB-9506-E326E74D7683}">
      <dsp:nvSpPr>
        <dsp:cNvPr id="0" name=""/>
        <dsp:cNvSpPr/>
      </dsp:nvSpPr>
      <dsp:spPr>
        <a:xfrm>
          <a:off x="4659781" y="1724200"/>
          <a:ext cx="383155" cy="383155"/>
        </a:xfrm>
        <a:prstGeom prst="ellipse">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A896EB-131A-4143-B3D2-03F6DDDFB633}">
      <dsp:nvSpPr>
        <dsp:cNvPr id="0" name=""/>
        <dsp:cNvSpPr/>
      </dsp:nvSpPr>
      <dsp:spPr>
        <a:xfrm>
          <a:off x="6571128" y="0"/>
          <a:ext cx="3126852" cy="153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b="1" kern="1200" dirty="0"/>
            <a:t>• In addition, the operation must be </a:t>
          </a:r>
          <a:r>
            <a:rPr lang="en-US" sz="1100" b="1" kern="1200" dirty="0">
              <a:solidFill>
                <a:srgbClr val="FF0000"/>
              </a:solidFill>
            </a:rPr>
            <a:t>proportionate</a:t>
          </a:r>
          <a:r>
            <a:rPr lang="en-US" sz="1100" b="1" kern="1200" dirty="0"/>
            <a:t> to the nature of the </a:t>
          </a:r>
          <a:r>
            <a:rPr lang="en-US" sz="1100" b="1" kern="1200" dirty="0">
              <a:solidFill>
                <a:srgbClr val="FF0000"/>
              </a:solidFill>
            </a:rPr>
            <a:t>risks</a:t>
          </a:r>
          <a:r>
            <a:rPr lang="en-US" sz="1100" b="1" kern="1200" dirty="0"/>
            <a:t> identified, the </a:t>
          </a:r>
          <a:r>
            <a:rPr lang="en-US" sz="1100" b="1" kern="1200" dirty="0">
              <a:solidFill>
                <a:srgbClr val="FF0000"/>
              </a:solidFill>
            </a:rPr>
            <a:t>sophistication of the investors</a:t>
          </a:r>
          <a:r>
            <a:rPr lang="en-US" sz="1100" b="1" kern="1200" dirty="0"/>
            <a:t> or market participants concerned and the </a:t>
          </a:r>
          <a:r>
            <a:rPr lang="en-US" sz="1100" b="1" kern="1200" dirty="0">
              <a:solidFill>
                <a:srgbClr val="FF0000"/>
              </a:solidFill>
            </a:rPr>
            <a:t>likely impact </a:t>
          </a:r>
          <a:r>
            <a:rPr lang="en-US" sz="1100" b="1" kern="1200" dirty="0"/>
            <a:t>on investors and market participants who may hold or use a financial instrument or structured deposit or benefit from it or from an activity or practice.</a:t>
          </a:r>
          <a:endParaRPr lang="fi-FI" sz="1100" kern="1200" dirty="0"/>
        </a:p>
      </dsp:txBody>
      <dsp:txXfrm>
        <a:off x="6571128" y="0"/>
        <a:ext cx="3126852" cy="1532622"/>
      </dsp:txXfrm>
    </dsp:sp>
    <dsp:sp modelId="{18A64767-FD69-4C57-BC51-2C7241AE6B08}">
      <dsp:nvSpPr>
        <dsp:cNvPr id="0" name=""/>
        <dsp:cNvSpPr/>
      </dsp:nvSpPr>
      <dsp:spPr>
        <a:xfrm>
          <a:off x="7942977" y="1724200"/>
          <a:ext cx="383155" cy="383155"/>
        </a:xfrm>
        <a:prstGeom prst="ellipse">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A2728B-20D0-49BA-87E7-1715F965D109}">
      <dsp:nvSpPr>
        <dsp:cNvPr id="0" name=""/>
        <dsp:cNvSpPr/>
      </dsp:nvSpPr>
      <dsp:spPr>
        <a:xfrm>
          <a:off x="0" y="0"/>
          <a:ext cx="4040191" cy="4040191"/>
        </a:xfrm>
        <a:prstGeom prst="pie">
          <a:avLst>
            <a:gd name="adj1" fmla="val 5400000"/>
            <a:gd name="adj2" fmla="val 16200000"/>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E01E14-DC3F-49AD-9AB0-73E262A24BDA}">
      <dsp:nvSpPr>
        <dsp:cNvPr id="0" name=""/>
        <dsp:cNvSpPr/>
      </dsp:nvSpPr>
      <dsp:spPr>
        <a:xfrm>
          <a:off x="2020095" y="0"/>
          <a:ext cx="8193104" cy="4040191"/>
        </a:xfrm>
        <a:prstGeom prst="rect">
          <a:avLst/>
        </a:prstGeom>
        <a:solidFill>
          <a:schemeClr val="dk1">
            <a:alpha val="90000"/>
            <a:tint val="40000"/>
            <a:hueOff val="0"/>
            <a:satOff val="0"/>
            <a:lumOff val="0"/>
            <a:alphaOff val="0"/>
          </a:schemeClr>
        </a:solidFill>
        <a:ln w="10795"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ESMA, along with National Competent Authorities (NCAs), concluded that there exists a significant </a:t>
          </a:r>
          <a:r>
            <a:rPr lang="en-US" sz="1600" kern="1200" dirty="0">
              <a:solidFill>
                <a:srgbClr val="FF0000"/>
              </a:solidFill>
            </a:rPr>
            <a:t>investor protection concern in relation to CFDs and binary options offered to retail investors</a:t>
          </a:r>
          <a:r>
            <a:rPr lang="en-US" sz="1600" kern="1200" dirty="0"/>
            <a:t>. This is due to </a:t>
          </a:r>
          <a:endParaRPr lang="fi-FI" sz="1600" kern="1200" dirty="0"/>
        </a:p>
      </dsp:txBody>
      <dsp:txXfrm>
        <a:off x="2020095" y="0"/>
        <a:ext cx="4096552" cy="1919090"/>
      </dsp:txXfrm>
    </dsp:sp>
    <dsp:sp modelId="{2EB66252-70C7-45D7-8919-89F17A21DFD3}">
      <dsp:nvSpPr>
        <dsp:cNvPr id="0" name=""/>
        <dsp:cNvSpPr/>
      </dsp:nvSpPr>
      <dsp:spPr>
        <a:xfrm>
          <a:off x="1060550" y="1919090"/>
          <a:ext cx="1919090" cy="1919090"/>
        </a:xfrm>
        <a:prstGeom prst="pie">
          <a:avLst>
            <a:gd name="adj1" fmla="val 5400000"/>
            <a:gd name="adj2" fmla="val 16200000"/>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F02673-A789-42C2-8590-385BE7E62CD4}">
      <dsp:nvSpPr>
        <dsp:cNvPr id="0" name=""/>
        <dsp:cNvSpPr/>
      </dsp:nvSpPr>
      <dsp:spPr>
        <a:xfrm>
          <a:off x="2020095" y="1891935"/>
          <a:ext cx="8193104" cy="1919090"/>
        </a:xfrm>
        <a:prstGeom prst="rect">
          <a:avLst/>
        </a:prstGeom>
        <a:solidFill>
          <a:schemeClr val="dk1">
            <a:alpha val="90000"/>
            <a:tint val="40000"/>
            <a:hueOff val="0"/>
            <a:satOff val="0"/>
            <a:lumOff val="0"/>
            <a:alphaOff val="0"/>
          </a:schemeClr>
        </a:solidFill>
        <a:ln w="10795"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NCAs’ analyses on CFD trading across different EU jurisdictions shows that 74-89% of retail accounts typically lose money on their investments, with average losses per client ranging from €1,600 to €29,000. NCAs’ analyses for binary options also found consistent losses on retail clients’ accounts</a:t>
          </a:r>
          <a:endParaRPr lang="fi-FI" sz="1600" kern="1200"/>
        </a:p>
      </dsp:txBody>
      <dsp:txXfrm>
        <a:off x="2020095" y="1891935"/>
        <a:ext cx="4096552" cy="1919090"/>
      </dsp:txXfrm>
    </dsp:sp>
    <dsp:sp modelId="{6D8089EA-E87E-400E-A9A4-414D60EDB3F4}">
      <dsp:nvSpPr>
        <dsp:cNvPr id="0" name=""/>
        <dsp:cNvSpPr/>
      </dsp:nvSpPr>
      <dsp:spPr>
        <a:xfrm>
          <a:off x="6116647" y="0"/>
          <a:ext cx="4096552" cy="1919090"/>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their </a:t>
          </a:r>
          <a:r>
            <a:rPr lang="en-US" sz="1300" kern="1200" dirty="0">
              <a:solidFill>
                <a:srgbClr val="FF0000"/>
              </a:solidFill>
            </a:rPr>
            <a:t>complexity and lack of transparency</a:t>
          </a:r>
          <a:r>
            <a:rPr lang="en-US" sz="1300" kern="1200" dirty="0"/>
            <a:t>; </a:t>
          </a:r>
          <a:endParaRPr lang="fi-FI" sz="1300" kern="1200" dirty="0"/>
        </a:p>
        <a:p>
          <a:pPr marL="114300" lvl="1" indent="-114300" algn="l" defTabSz="577850">
            <a:lnSpc>
              <a:spcPct val="90000"/>
            </a:lnSpc>
            <a:spcBef>
              <a:spcPct val="0"/>
            </a:spcBef>
            <a:spcAft>
              <a:spcPct val="15000"/>
            </a:spcAft>
            <a:buChar char="•"/>
          </a:pPr>
          <a:r>
            <a:rPr lang="en-US" sz="1300" kern="1200" dirty="0"/>
            <a:t>the particular features of </a:t>
          </a:r>
          <a:r>
            <a:rPr lang="en-US" sz="1300" kern="1200" dirty="0">
              <a:solidFill>
                <a:srgbClr val="FF0000"/>
              </a:solidFill>
            </a:rPr>
            <a:t>CFDs – excessive leverage </a:t>
          </a:r>
          <a:r>
            <a:rPr lang="en-US" sz="1300" kern="1200" dirty="0"/>
            <a:t>– and </a:t>
          </a:r>
          <a:r>
            <a:rPr lang="en-US" sz="1300" kern="1200" dirty="0">
              <a:solidFill>
                <a:srgbClr val="FF0000"/>
              </a:solidFill>
            </a:rPr>
            <a:t>binary options - structural expected negative return </a:t>
          </a:r>
          <a:r>
            <a:rPr lang="en-US" sz="1300" kern="1200" dirty="0"/>
            <a:t>and </a:t>
          </a:r>
          <a:endParaRPr lang="fi-FI" sz="1300" kern="1200" dirty="0"/>
        </a:p>
        <a:p>
          <a:pPr marL="114300" lvl="1" indent="-114300" algn="l" defTabSz="577850">
            <a:lnSpc>
              <a:spcPct val="90000"/>
            </a:lnSpc>
            <a:spcBef>
              <a:spcPct val="0"/>
            </a:spcBef>
            <a:spcAft>
              <a:spcPct val="15000"/>
            </a:spcAft>
            <a:buChar char="•"/>
          </a:pPr>
          <a:r>
            <a:rPr lang="en-US" sz="1300" kern="1200" dirty="0"/>
            <a:t>embedded </a:t>
          </a:r>
          <a:r>
            <a:rPr lang="en-US" sz="1300" kern="1200" dirty="0">
              <a:solidFill>
                <a:srgbClr val="FF0000"/>
              </a:solidFill>
            </a:rPr>
            <a:t>conflict of interest </a:t>
          </a:r>
          <a:r>
            <a:rPr lang="en-US" sz="1300" kern="1200" dirty="0"/>
            <a:t>between providers and their clients; </a:t>
          </a:r>
          <a:endParaRPr lang="fi-FI" sz="1300" kern="1200" dirty="0"/>
        </a:p>
        <a:p>
          <a:pPr marL="114300" lvl="1" indent="-114300" algn="l" defTabSz="577850">
            <a:lnSpc>
              <a:spcPct val="90000"/>
            </a:lnSpc>
            <a:spcBef>
              <a:spcPct val="0"/>
            </a:spcBef>
            <a:spcAft>
              <a:spcPct val="15000"/>
            </a:spcAft>
            <a:buChar char="•"/>
          </a:pPr>
          <a:r>
            <a:rPr lang="en-US" sz="1300" kern="1200" dirty="0"/>
            <a:t>the </a:t>
          </a:r>
          <a:r>
            <a:rPr lang="en-US" sz="1300" kern="1200" dirty="0">
              <a:solidFill>
                <a:srgbClr val="FF0000"/>
              </a:solidFill>
            </a:rPr>
            <a:t>disparity between the expected return and the risk of loss</a:t>
          </a:r>
          <a:r>
            <a:rPr lang="en-US" sz="1300" kern="1200" dirty="0"/>
            <a:t>; and </a:t>
          </a:r>
          <a:endParaRPr lang="fi-FI" sz="1300" kern="1200" dirty="0"/>
        </a:p>
        <a:p>
          <a:pPr marL="114300" lvl="1" indent="-114300" algn="l" defTabSz="577850">
            <a:lnSpc>
              <a:spcPct val="90000"/>
            </a:lnSpc>
            <a:spcBef>
              <a:spcPct val="0"/>
            </a:spcBef>
            <a:spcAft>
              <a:spcPct val="15000"/>
            </a:spcAft>
            <a:buChar char="•"/>
          </a:pPr>
          <a:r>
            <a:rPr lang="en-US" sz="1300" kern="1200" dirty="0"/>
            <a:t>issues related to their </a:t>
          </a:r>
          <a:r>
            <a:rPr lang="en-US" sz="1300" kern="1200" dirty="0">
              <a:solidFill>
                <a:srgbClr val="FF0000"/>
              </a:solidFill>
            </a:rPr>
            <a:t>marketing and distribution</a:t>
          </a:r>
          <a:r>
            <a:rPr lang="en-US" sz="1300" kern="1200" dirty="0"/>
            <a:t>.</a:t>
          </a:r>
          <a:endParaRPr lang="fi-FI" sz="1300" kern="1200" dirty="0"/>
        </a:p>
      </dsp:txBody>
      <dsp:txXfrm>
        <a:off x="6116647" y="0"/>
        <a:ext cx="4096552" cy="19190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F7F920-9513-42DB-990B-B0EE2ECF7303}">
      <dsp:nvSpPr>
        <dsp:cNvPr id="0" name=""/>
        <dsp:cNvSpPr/>
      </dsp:nvSpPr>
      <dsp:spPr>
        <a:xfrm>
          <a:off x="0" y="0"/>
          <a:ext cx="10780799"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24BB22-0AFB-499A-951B-AA43DFB26E2B}">
      <dsp:nvSpPr>
        <dsp:cNvPr id="0" name=""/>
        <dsp:cNvSpPr/>
      </dsp:nvSpPr>
      <dsp:spPr>
        <a:xfrm>
          <a:off x="0" y="0"/>
          <a:ext cx="10780799"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1" kern="1200"/>
            <a:t>• An investment firm must classify its client as a retail client, a professional client or an eligible counterparty.</a:t>
          </a:r>
          <a:endParaRPr lang="en-US" sz="1900" kern="1200"/>
        </a:p>
      </dsp:txBody>
      <dsp:txXfrm>
        <a:off x="0" y="0"/>
        <a:ext cx="10780799" cy="957889"/>
      </dsp:txXfrm>
    </dsp:sp>
    <dsp:sp modelId="{F32771A0-5137-4CCD-BC31-BA3AC0ADDAD4}">
      <dsp:nvSpPr>
        <dsp:cNvPr id="0" name=""/>
        <dsp:cNvSpPr/>
      </dsp:nvSpPr>
      <dsp:spPr>
        <a:xfrm>
          <a:off x="0" y="957889"/>
          <a:ext cx="10780799"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2F2742-47A8-425F-88C4-5D2FDB01CED0}">
      <dsp:nvSpPr>
        <dsp:cNvPr id="0" name=""/>
        <dsp:cNvSpPr/>
      </dsp:nvSpPr>
      <dsp:spPr>
        <a:xfrm>
          <a:off x="0" y="957889"/>
          <a:ext cx="10780799"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1" kern="1200" dirty="0"/>
            <a:t>• The classification of clients as non-professional and professional clients and as eligible counterparties defines the client's rights and obligations in relation to the investment firm.</a:t>
          </a:r>
          <a:endParaRPr lang="en-US" sz="1900" kern="1200" dirty="0"/>
        </a:p>
      </dsp:txBody>
      <dsp:txXfrm>
        <a:off x="0" y="957889"/>
        <a:ext cx="10780799" cy="957889"/>
      </dsp:txXfrm>
    </dsp:sp>
    <dsp:sp modelId="{EB7FF10B-E5A3-487D-AC0B-AD25DD8AFDEC}">
      <dsp:nvSpPr>
        <dsp:cNvPr id="0" name=""/>
        <dsp:cNvSpPr/>
      </dsp:nvSpPr>
      <dsp:spPr>
        <a:xfrm>
          <a:off x="0" y="1915778"/>
          <a:ext cx="10780799"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19829A-A1DB-4A98-B37B-5E0BC9007899}">
      <dsp:nvSpPr>
        <dsp:cNvPr id="0" name=""/>
        <dsp:cNvSpPr/>
      </dsp:nvSpPr>
      <dsp:spPr>
        <a:xfrm>
          <a:off x="0" y="1915778"/>
          <a:ext cx="10780799"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1" kern="1200"/>
            <a:t>• Non-professional clients are most widely covered by the code of conduct for customer protection</a:t>
          </a:r>
          <a:endParaRPr lang="en-US" sz="1900" kern="1200"/>
        </a:p>
      </dsp:txBody>
      <dsp:txXfrm>
        <a:off x="0" y="1915778"/>
        <a:ext cx="10780799" cy="957889"/>
      </dsp:txXfrm>
    </dsp:sp>
    <dsp:sp modelId="{D25F9D5C-3D6A-4B38-973D-ACFC8DBBD47A}">
      <dsp:nvSpPr>
        <dsp:cNvPr id="0" name=""/>
        <dsp:cNvSpPr/>
      </dsp:nvSpPr>
      <dsp:spPr>
        <a:xfrm>
          <a:off x="0" y="2873667"/>
          <a:ext cx="10780799"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EC27B6-FC06-43B0-9863-5ABDB1BBEF97}">
      <dsp:nvSpPr>
        <dsp:cNvPr id="0" name=""/>
        <dsp:cNvSpPr/>
      </dsp:nvSpPr>
      <dsp:spPr>
        <a:xfrm>
          <a:off x="0" y="2873667"/>
          <a:ext cx="10780799"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1" kern="1200"/>
            <a:t>• In practice, the majority of an investment firm's clients are non-professional clients.</a:t>
          </a:r>
          <a:endParaRPr lang="en-US" sz="1900" kern="1200"/>
        </a:p>
      </dsp:txBody>
      <dsp:txXfrm>
        <a:off x="0" y="2873667"/>
        <a:ext cx="10780799" cy="957889"/>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A73B71-3F74-40B0-8C52-E49B3A44036C}">
      <dsp:nvSpPr>
        <dsp:cNvPr id="0" name=""/>
        <dsp:cNvSpPr/>
      </dsp:nvSpPr>
      <dsp:spPr>
        <a:xfrm>
          <a:off x="0" y="3142706"/>
          <a:ext cx="5317438" cy="687547"/>
        </a:xfrm>
        <a:prstGeom prst="rect">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US" sz="800" b="1" kern="1200"/>
            <a:t>Losses may exceed the margin initially paid.</a:t>
          </a:r>
          <a:endParaRPr lang="fi-FI" sz="800" kern="1200"/>
        </a:p>
      </dsp:txBody>
      <dsp:txXfrm>
        <a:off x="0" y="3142706"/>
        <a:ext cx="5317438" cy="687547"/>
      </dsp:txXfrm>
    </dsp:sp>
    <dsp:sp modelId="{E9B6294C-DF00-401D-909B-F8FA84146DF8}">
      <dsp:nvSpPr>
        <dsp:cNvPr id="0" name=""/>
        <dsp:cNvSpPr/>
      </dsp:nvSpPr>
      <dsp:spPr>
        <a:xfrm rot="10800000">
          <a:off x="0" y="2095572"/>
          <a:ext cx="5317438" cy="1057447"/>
        </a:xfrm>
        <a:prstGeom prst="upArrowCallout">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US" sz="800" b="1" kern="1200"/>
            <a:t>If the price of a share A drops by 5% (from EUR 10 to EUR 9.5) and the leverage is 20, you will lose the margin you initially paid in full (-100%), ie € 2,000. If the price of a share A drops by 10% (from € 10 to € 9) and the leverage is 20, you will lose the € 2,000 initial payment and the bidder will ask you for another € 2,000 (margin call) if you want to keep the contract open.</a:t>
          </a:r>
          <a:endParaRPr lang="fi-FI" sz="800" kern="1200"/>
        </a:p>
      </dsp:txBody>
      <dsp:txXfrm rot="10800000">
        <a:off x="0" y="2095572"/>
        <a:ext cx="5317438" cy="687097"/>
      </dsp:txXfrm>
    </dsp:sp>
    <dsp:sp modelId="{A4A78F04-C500-4134-857E-9809921DB164}">
      <dsp:nvSpPr>
        <dsp:cNvPr id="0" name=""/>
        <dsp:cNvSpPr/>
      </dsp:nvSpPr>
      <dsp:spPr>
        <a:xfrm rot="10800000">
          <a:off x="0" y="1048437"/>
          <a:ext cx="5317438" cy="1057447"/>
        </a:xfrm>
        <a:prstGeom prst="upArrowCallout">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US" sz="800" b="1" kern="1200"/>
            <a:t>For example, if the bidder offers a 5% margin, your initial payment will be at least € 2,000</a:t>
          </a:r>
          <a:endParaRPr lang="fi-FI" sz="800" kern="1200"/>
        </a:p>
      </dsp:txBody>
      <dsp:txXfrm rot="10800000">
        <a:off x="0" y="1048437"/>
        <a:ext cx="5317438" cy="687097"/>
      </dsp:txXfrm>
    </dsp:sp>
    <dsp:sp modelId="{1D3224AA-FC23-46A2-8FEB-0EC2C9ACC009}">
      <dsp:nvSpPr>
        <dsp:cNvPr id="0" name=""/>
        <dsp:cNvSpPr/>
      </dsp:nvSpPr>
      <dsp:spPr>
        <a:xfrm rot="10800000">
          <a:off x="0" y="1302"/>
          <a:ext cx="5317438" cy="1057447"/>
        </a:xfrm>
        <a:prstGeom prst="upArrowCallout">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US" sz="800" b="1" kern="1200"/>
            <a:t>You decide to buy 4,000 contracts for difference for share A at EUR 10 per contract. Your position is therefore € 40,000 (4,000 x € 10).</a:t>
          </a:r>
          <a:endParaRPr lang="fi-FI" sz="800" kern="1200"/>
        </a:p>
      </dsp:txBody>
      <dsp:txXfrm rot="10800000">
        <a:off x="0" y="1302"/>
        <a:ext cx="5317438" cy="68709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267C24-E73E-43CC-BFD2-8522FEF33C11}">
      <dsp:nvSpPr>
        <dsp:cNvPr id="0" name=""/>
        <dsp:cNvSpPr/>
      </dsp:nvSpPr>
      <dsp:spPr>
        <a:xfrm>
          <a:off x="0" y="0"/>
          <a:ext cx="4253951" cy="842942"/>
        </a:xfrm>
        <a:prstGeom prst="roundRect">
          <a:avLst>
            <a:gd name="adj" fmla="val 10000"/>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en-US" sz="900" b="1" kern="1200"/>
            <a:t>Contracts for difference are leverage products.</a:t>
          </a:r>
          <a:endParaRPr lang="fi-FI" sz="900" kern="1200"/>
        </a:p>
      </dsp:txBody>
      <dsp:txXfrm>
        <a:off x="24689" y="24689"/>
        <a:ext cx="3273121" cy="793564"/>
      </dsp:txXfrm>
    </dsp:sp>
    <dsp:sp modelId="{4F979867-2431-4FBE-882E-829AC6C31858}">
      <dsp:nvSpPr>
        <dsp:cNvPr id="0" name=""/>
        <dsp:cNvSpPr/>
      </dsp:nvSpPr>
      <dsp:spPr>
        <a:xfrm>
          <a:off x="356268" y="996204"/>
          <a:ext cx="4253951" cy="842942"/>
        </a:xfrm>
        <a:prstGeom prst="roundRect">
          <a:avLst>
            <a:gd name="adj" fmla="val 10000"/>
          </a:avLst>
        </a:prstGeom>
        <a:solidFill>
          <a:schemeClr val="accent2">
            <a:hueOff val="6704572"/>
            <a:satOff val="57"/>
            <a:lumOff val="2026"/>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en-US" sz="900" b="1" kern="1200"/>
            <a:t>They offer market shares in such a way that they require only a small margin (“collateral”) on the total value of the trade. This allows investors to take advantage of rising prices (“long positions”) or falling prices (“short positions”) of the underlying asset.</a:t>
          </a:r>
          <a:endParaRPr lang="fi-FI" sz="900" kern="1200"/>
        </a:p>
      </dsp:txBody>
      <dsp:txXfrm>
        <a:off x="380957" y="1020893"/>
        <a:ext cx="3300392" cy="793564"/>
      </dsp:txXfrm>
    </dsp:sp>
    <dsp:sp modelId="{E8D91197-59A3-48E7-917B-CA0EDB889527}">
      <dsp:nvSpPr>
        <dsp:cNvPr id="0" name=""/>
        <dsp:cNvSpPr/>
      </dsp:nvSpPr>
      <dsp:spPr>
        <a:xfrm>
          <a:off x="707219" y="1992409"/>
          <a:ext cx="4253951" cy="842942"/>
        </a:xfrm>
        <a:prstGeom prst="roundRect">
          <a:avLst>
            <a:gd name="adj" fmla="val 10000"/>
          </a:avLst>
        </a:prstGeom>
        <a:solidFill>
          <a:schemeClr val="accent2">
            <a:hueOff val="13409145"/>
            <a:satOff val="114"/>
            <a:lumOff val="4053"/>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en-US" sz="900" b="1" kern="1200"/>
            <a:t>When the agreement is closed, you receive or pay the difference between the contract for difference in force at the time of closing and the price of the underlying asset in force at the time of concluding the agreement.</a:t>
          </a:r>
          <a:endParaRPr lang="fi-FI" sz="900" kern="1200"/>
        </a:p>
      </dsp:txBody>
      <dsp:txXfrm>
        <a:off x="731908" y="2017098"/>
        <a:ext cx="3305709" cy="793564"/>
      </dsp:txXfrm>
    </dsp:sp>
    <dsp:sp modelId="{1A9F7A27-E3B3-4430-92BD-B5E50DBD2973}">
      <dsp:nvSpPr>
        <dsp:cNvPr id="0" name=""/>
        <dsp:cNvSpPr/>
      </dsp:nvSpPr>
      <dsp:spPr>
        <a:xfrm>
          <a:off x="1063487" y="2988614"/>
          <a:ext cx="4253951" cy="842942"/>
        </a:xfrm>
        <a:prstGeom prst="roundRect">
          <a:avLst>
            <a:gd name="adj" fmla="val 10000"/>
          </a:avLst>
        </a:prstGeom>
        <a:solidFill>
          <a:schemeClr val="accent2">
            <a:hueOff val="20113716"/>
            <a:satOff val="171"/>
            <a:lumOff val="6079"/>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en-US" sz="900" b="1" kern="1200"/>
            <a:t>If the difference is positive, the price difference contract provider will pay you. If the difference is negative, you pay the price difference to the bidder.</a:t>
          </a:r>
          <a:endParaRPr lang="fi-FI" sz="900" kern="1200"/>
        </a:p>
      </dsp:txBody>
      <dsp:txXfrm>
        <a:off x="1088176" y="3013303"/>
        <a:ext cx="3300392" cy="793564"/>
      </dsp:txXfrm>
    </dsp:sp>
    <dsp:sp modelId="{D50CF386-DBED-4A7E-AA43-2D0E5D77343D}">
      <dsp:nvSpPr>
        <dsp:cNvPr id="0" name=""/>
        <dsp:cNvSpPr/>
      </dsp:nvSpPr>
      <dsp:spPr>
        <a:xfrm>
          <a:off x="3706038" y="645617"/>
          <a:ext cx="547912" cy="547912"/>
        </a:xfrm>
        <a:prstGeom prst="downArrow">
          <a:avLst>
            <a:gd name="adj1" fmla="val 55000"/>
            <a:gd name="adj2" fmla="val 45000"/>
          </a:avLst>
        </a:prstGeom>
        <a:solidFill>
          <a:schemeClr val="accent2">
            <a:tint val="40000"/>
            <a:alpha val="90000"/>
            <a:hueOff val="0"/>
            <a:satOff val="0"/>
            <a:lumOff val="0"/>
            <a:alphaOff val="0"/>
          </a:schemeClr>
        </a:solidFill>
        <a:ln w="1079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i-FI" sz="2500" kern="1200"/>
        </a:p>
      </dsp:txBody>
      <dsp:txXfrm>
        <a:off x="3829318" y="645617"/>
        <a:ext cx="301352" cy="412304"/>
      </dsp:txXfrm>
    </dsp:sp>
    <dsp:sp modelId="{6E0A3140-915B-4DBA-920E-388938BEF689}">
      <dsp:nvSpPr>
        <dsp:cNvPr id="0" name=""/>
        <dsp:cNvSpPr/>
      </dsp:nvSpPr>
      <dsp:spPr>
        <a:xfrm>
          <a:off x="4062306" y="1641822"/>
          <a:ext cx="547912" cy="547912"/>
        </a:xfrm>
        <a:prstGeom prst="downArrow">
          <a:avLst>
            <a:gd name="adj1" fmla="val 55000"/>
            <a:gd name="adj2" fmla="val 45000"/>
          </a:avLst>
        </a:prstGeom>
        <a:solidFill>
          <a:schemeClr val="accent2">
            <a:tint val="40000"/>
            <a:alpha val="90000"/>
            <a:hueOff val="10150717"/>
            <a:satOff val="765"/>
            <a:lumOff val="765"/>
            <a:alphaOff val="0"/>
          </a:schemeClr>
        </a:solidFill>
        <a:ln w="10795" cap="flat" cmpd="sng" algn="ctr">
          <a:solidFill>
            <a:schemeClr val="accent2">
              <a:tint val="40000"/>
              <a:alpha val="90000"/>
              <a:hueOff val="10150717"/>
              <a:satOff val="765"/>
              <a:lumOff val="7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i-FI" sz="2500" kern="1200"/>
        </a:p>
      </dsp:txBody>
      <dsp:txXfrm>
        <a:off x="4185586" y="1641822"/>
        <a:ext cx="301352" cy="412304"/>
      </dsp:txXfrm>
    </dsp:sp>
    <dsp:sp modelId="{D2A046A8-5617-4720-8559-3AF7F09BAC88}">
      <dsp:nvSpPr>
        <dsp:cNvPr id="0" name=""/>
        <dsp:cNvSpPr/>
      </dsp:nvSpPr>
      <dsp:spPr>
        <a:xfrm>
          <a:off x="4413257" y="2638026"/>
          <a:ext cx="547912" cy="547912"/>
        </a:xfrm>
        <a:prstGeom prst="downArrow">
          <a:avLst>
            <a:gd name="adj1" fmla="val 55000"/>
            <a:gd name="adj2" fmla="val 45000"/>
          </a:avLst>
        </a:prstGeom>
        <a:solidFill>
          <a:schemeClr val="accent2">
            <a:tint val="40000"/>
            <a:alpha val="90000"/>
            <a:hueOff val="20301434"/>
            <a:satOff val="1530"/>
            <a:lumOff val="1530"/>
            <a:alphaOff val="0"/>
          </a:schemeClr>
        </a:solidFill>
        <a:ln w="10795" cap="flat" cmpd="sng" algn="ctr">
          <a:solidFill>
            <a:schemeClr val="accent2">
              <a:tint val="40000"/>
              <a:alpha val="90000"/>
              <a:hueOff val="20301434"/>
              <a:satOff val="1530"/>
              <a:lumOff val="153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i-FI" sz="2500" kern="1200"/>
        </a:p>
      </dsp:txBody>
      <dsp:txXfrm>
        <a:off x="4536537" y="2638026"/>
        <a:ext cx="301352" cy="412304"/>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2E4348-33B2-44CA-9BCA-64F279D83210}">
      <dsp:nvSpPr>
        <dsp:cNvPr id="0" name=""/>
        <dsp:cNvSpPr/>
      </dsp:nvSpPr>
      <dsp:spPr>
        <a:xfrm>
          <a:off x="0" y="0"/>
          <a:ext cx="7864164" cy="727234"/>
        </a:xfrm>
        <a:prstGeom prst="roundRect">
          <a:avLst>
            <a:gd name="adj" fmla="val 10000"/>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0" i="0" kern="1200" baseline="0"/>
            <a:t>In the U.S., every binary option settles at $100 or $0, $100 if the bet is correct, 0 if it is not.</a:t>
          </a:r>
          <a:endParaRPr lang="fi-FI" sz="1300" kern="1200"/>
        </a:p>
      </dsp:txBody>
      <dsp:txXfrm>
        <a:off x="21300" y="21300"/>
        <a:ext cx="6994334" cy="684634"/>
      </dsp:txXfrm>
    </dsp:sp>
    <dsp:sp modelId="{91898D1F-2239-4745-9997-A9BBC72050CC}">
      <dsp:nvSpPr>
        <dsp:cNvPr id="0" name=""/>
        <dsp:cNvSpPr/>
      </dsp:nvSpPr>
      <dsp:spPr>
        <a:xfrm>
          <a:off x="587259" y="828239"/>
          <a:ext cx="7864164" cy="727234"/>
        </a:xfrm>
        <a:prstGeom prst="roundRect">
          <a:avLst>
            <a:gd name="adj" fmla="val 10000"/>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A binary may be trading at $42.50 (bid) and $44.50 (offer) at 1 p.m. If you buy the binary option right then you will pay $44.50, if you decide to sell right then you'll sell at $42.50.</a:t>
          </a:r>
          <a:endParaRPr lang="fi-FI" sz="1300" kern="1200"/>
        </a:p>
      </dsp:txBody>
      <dsp:txXfrm>
        <a:off x="608559" y="849539"/>
        <a:ext cx="6761602" cy="684634"/>
      </dsp:txXfrm>
    </dsp:sp>
    <dsp:sp modelId="{FC0FF07C-D83F-4120-9BAF-06AEE3FEBAF1}">
      <dsp:nvSpPr>
        <dsp:cNvPr id="0" name=""/>
        <dsp:cNvSpPr/>
      </dsp:nvSpPr>
      <dsp:spPr>
        <a:xfrm>
          <a:off x="1174518" y="1656478"/>
          <a:ext cx="7864164" cy="727234"/>
        </a:xfrm>
        <a:prstGeom prst="roundRect">
          <a:avLst>
            <a:gd name="adj" fmla="val 10000"/>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Let's assume you decide to buy at $44.50. If at 1:30 p.m. the price of gold is above $1,250, your option expires and it becomes worth $100. You make a profit of $100 – $44.50 = $55.50 (less fees). This is called being "in the money".</a:t>
          </a:r>
          <a:endParaRPr lang="fi-FI" sz="1300" kern="1200"/>
        </a:p>
      </dsp:txBody>
      <dsp:txXfrm>
        <a:off x="1195818" y="1677778"/>
        <a:ext cx="6761602" cy="684634"/>
      </dsp:txXfrm>
    </dsp:sp>
    <dsp:sp modelId="{6F4F8724-4D2A-41E8-BDD0-BDD1087BF709}">
      <dsp:nvSpPr>
        <dsp:cNvPr id="0" name=""/>
        <dsp:cNvSpPr/>
      </dsp:nvSpPr>
      <dsp:spPr>
        <a:xfrm>
          <a:off x="1761777" y="2484717"/>
          <a:ext cx="7864164" cy="727234"/>
        </a:xfrm>
        <a:prstGeom prst="roundRect">
          <a:avLst>
            <a:gd name="adj" fmla="val 10000"/>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But if the price of gold is below $1,250 at 1:30 p.m., the option expires at $0. Therefore you lose the $44.50 invested. This is called being "out of the money".</a:t>
          </a:r>
          <a:endParaRPr lang="fi-FI" sz="1300" kern="1200"/>
        </a:p>
      </dsp:txBody>
      <dsp:txXfrm>
        <a:off x="1783077" y="2506017"/>
        <a:ext cx="6761602" cy="684634"/>
      </dsp:txXfrm>
    </dsp:sp>
    <dsp:sp modelId="{82C291B9-9DA5-482D-888E-FFDA36CBE505}">
      <dsp:nvSpPr>
        <dsp:cNvPr id="0" name=""/>
        <dsp:cNvSpPr/>
      </dsp:nvSpPr>
      <dsp:spPr>
        <a:xfrm>
          <a:off x="2349036" y="3312956"/>
          <a:ext cx="7864164" cy="727234"/>
        </a:xfrm>
        <a:prstGeom prst="roundRect">
          <a:avLst>
            <a:gd name="adj" fmla="val 10000"/>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The bid and offer fluctuate until the option expires. You can close your position at any time before expiry to lock in a profit or a reduce a loss (compared to letting it expire out of the money). </a:t>
          </a:r>
          <a:endParaRPr lang="fi-FI" sz="1300" kern="1200"/>
        </a:p>
      </dsp:txBody>
      <dsp:txXfrm>
        <a:off x="2370336" y="3334256"/>
        <a:ext cx="6761602" cy="684634"/>
      </dsp:txXfrm>
    </dsp:sp>
    <dsp:sp modelId="{8B586CF4-14D6-44CD-A937-B61854EDA739}">
      <dsp:nvSpPr>
        <dsp:cNvPr id="0" name=""/>
        <dsp:cNvSpPr/>
      </dsp:nvSpPr>
      <dsp:spPr>
        <a:xfrm>
          <a:off x="7391461" y="531285"/>
          <a:ext cx="472702" cy="472702"/>
        </a:xfrm>
        <a:prstGeom prst="downArrow">
          <a:avLst>
            <a:gd name="adj1" fmla="val 55000"/>
            <a:gd name="adj2" fmla="val 45000"/>
          </a:avLst>
        </a:prstGeom>
        <a:solidFill>
          <a:schemeClr val="lt1">
            <a:alpha val="90000"/>
            <a:tint val="40000"/>
            <a:hueOff val="0"/>
            <a:satOff val="0"/>
            <a:lumOff val="0"/>
            <a:alphaOff val="0"/>
          </a:schemeClr>
        </a:solidFill>
        <a:ln w="10795"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fi-FI" sz="2100" kern="1200"/>
        </a:p>
      </dsp:txBody>
      <dsp:txXfrm>
        <a:off x="7497819" y="531285"/>
        <a:ext cx="259986" cy="355708"/>
      </dsp:txXfrm>
    </dsp:sp>
    <dsp:sp modelId="{8B67E74B-25A0-424C-B313-3E4E0FAD46A8}">
      <dsp:nvSpPr>
        <dsp:cNvPr id="0" name=""/>
        <dsp:cNvSpPr/>
      </dsp:nvSpPr>
      <dsp:spPr>
        <a:xfrm>
          <a:off x="7978720" y="1359524"/>
          <a:ext cx="472702" cy="472702"/>
        </a:xfrm>
        <a:prstGeom prst="downArrow">
          <a:avLst>
            <a:gd name="adj1" fmla="val 55000"/>
            <a:gd name="adj2" fmla="val 45000"/>
          </a:avLst>
        </a:prstGeom>
        <a:solidFill>
          <a:schemeClr val="lt1">
            <a:alpha val="90000"/>
            <a:tint val="40000"/>
            <a:hueOff val="0"/>
            <a:satOff val="0"/>
            <a:lumOff val="0"/>
            <a:alphaOff val="0"/>
          </a:schemeClr>
        </a:solidFill>
        <a:ln w="10795"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fi-FI" sz="2100" kern="1200"/>
        </a:p>
      </dsp:txBody>
      <dsp:txXfrm>
        <a:off x="8085078" y="1359524"/>
        <a:ext cx="259986" cy="355708"/>
      </dsp:txXfrm>
    </dsp:sp>
    <dsp:sp modelId="{5B8E08EF-A930-4B67-B80E-D4A2A9E2B774}">
      <dsp:nvSpPr>
        <dsp:cNvPr id="0" name=""/>
        <dsp:cNvSpPr/>
      </dsp:nvSpPr>
      <dsp:spPr>
        <a:xfrm>
          <a:off x="8565979" y="2175642"/>
          <a:ext cx="472702" cy="472702"/>
        </a:xfrm>
        <a:prstGeom prst="downArrow">
          <a:avLst>
            <a:gd name="adj1" fmla="val 55000"/>
            <a:gd name="adj2" fmla="val 45000"/>
          </a:avLst>
        </a:prstGeom>
        <a:solidFill>
          <a:schemeClr val="lt1">
            <a:alpha val="90000"/>
            <a:tint val="40000"/>
            <a:hueOff val="0"/>
            <a:satOff val="0"/>
            <a:lumOff val="0"/>
            <a:alphaOff val="0"/>
          </a:schemeClr>
        </a:solidFill>
        <a:ln w="10795"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fi-FI" sz="2100" kern="1200"/>
        </a:p>
      </dsp:txBody>
      <dsp:txXfrm>
        <a:off x="8672337" y="2175642"/>
        <a:ext cx="259986" cy="355708"/>
      </dsp:txXfrm>
    </dsp:sp>
    <dsp:sp modelId="{E5BB8BD9-72CE-4F19-A57C-F0FD491F317C}">
      <dsp:nvSpPr>
        <dsp:cNvPr id="0" name=""/>
        <dsp:cNvSpPr/>
      </dsp:nvSpPr>
      <dsp:spPr>
        <a:xfrm>
          <a:off x="9153238" y="3011962"/>
          <a:ext cx="472702" cy="472702"/>
        </a:xfrm>
        <a:prstGeom prst="downArrow">
          <a:avLst>
            <a:gd name="adj1" fmla="val 55000"/>
            <a:gd name="adj2" fmla="val 45000"/>
          </a:avLst>
        </a:prstGeom>
        <a:solidFill>
          <a:schemeClr val="lt1">
            <a:alpha val="90000"/>
            <a:tint val="40000"/>
            <a:hueOff val="0"/>
            <a:satOff val="0"/>
            <a:lumOff val="0"/>
            <a:alphaOff val="0"/>
          </a:schemeClr>
        </a:solidFill>
        <a:ln w="10795"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fi-FI" sz="2100" kern="1200"/>
        </a:p>
      </dsp:txBody>
      <dsp:txXfrm>
        <a:off x="9259596" y="3011962"/>
        <a:ext cx="259986" cy="35570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D3A6DA-0133-4176-AA87-EC4DCE41F7FB}">
      <dsp:nvSpPr>
        <dsp:cNvPr id="0" name=""/>
        <dsp:cNvSpPr/>
      </dsp:nvSpPr>
      <dsp:spPr>
        <a:xfrm>
          <a:off x="0" y="0"/>
          <a:ext cx="10780799"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19DD6F-822F-468F-8FA5-5D88604A7A90}">
      <dsp:nvSpPr>
        <dsp:cNvPr id="0" name=""/>
        <dsp:cNvSpPr/>
      </dsp:nvSpPr>
      <dsp:spPr>
        <a:xfrm>
          <a:off x="0" y="0"/>
          <a:ext cx="215615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kern="1200" dirty="0"/>
            <a:t>ESMA agrees to prohibit binary options and restrict CFDs to protect retail Investors: The European Securities and Markets Authority (ESMA) has agreed on measures on the provision of contracts for differences (CFDs) and binary options to retail investors in the European Union (EU). The agreed measures include:</a:t>
          </a:r>
          <a:endParaRPr lang="fi-FI" sz="1500" kern="1200" dirty="0"/>
        </a:p>
      </dsp:txBody>
      <dsp:txXfrm>
        <a:off x="0" y="0"/>
        <a:ext cx="2156159" cy="3831557"/>
      </dsp:txXfrm>
    </dsp:sp>
    <dsp:sp modelId="{22142522-E9A0-4E2F-928B-1EE3EDCA0020}">
      <dsp:nvSpPr>
        <dsp:cNvPr id="0" name=""/>
        <dsp:cNvSpPr/>
      </dsp:nvSpPr>
      <dsp:spPr>
        <a:xfrm>
          <a:off x="2317871" y="89053"/>
          <a:ext cx="4150607" cy="1781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0" i="1" kern="1200" baseline="0" dirty="0"/>
            <a:t>1. Binary Options - a prohibition on the marketing, distribution or sale of binary options to retail investors; and</a:t>
          </a:r>
          <a:endParaRPr lang="fi-FI" sz="2300" kern="1200" dirty="0"/>
        </a:p>
      </dsp:txBody>
      <dsp:txXfrm>
        <a:off x="2317871" y="89053"/>
        <a:ext cx="4150607" cy="1781075"/>
      </dsp:txXfrm>
    </dsp:sp>
    <dsp:sp modelId="{9E76B75B-5C5B-4B5E-A9B8-A1D1DC62E148}">
      <dsp:nvSpPr>
        <dsp:cNvPr id="0" name=""/>
        <dsp:cNvSpPr/>
      </dsp:nvSpPr>
      <dsp:spPr>
        <a:xfrm>
          <a:off x="2156159" y="1870129"/>
          <a:ext cx="8624639"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276908-7D6B-443B-9893-FB0EAE0D1E63}">
      <dsp:nvSpPr>
        <dsp:cNvPr id="0" name=""/>
        <dsp:cNvSpPr/>
      </dsp:nvSpPr>
      <dsp:spPr>
        <a:xfrm>
          <a:off x="2317871" y="1959182"/>
          <a:ext cx="4150607" cy="1781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0" i="1" kern="1200" baseline="0" dirty="0"/>
            <a:t>2. Contracts for Differences - a </a:t>
          </a:r>
          <a:r>
            <a:rPr lang="en-US" sz="2300" b="0" i="1" kern="1200" baseline="0" dirty="0">
              <a:solidFill>
                <a:srgbClr val="FF0000"/>
              </a:solidFill>
            </a:rPr>
            <a:t>restriction on the marketing, distribution or sale of CFDs to retail investors</a:t>
          </a:r>
          <a:r>
            <a:rPr lang="en-US" sz="2300" b="0" i="1" kern="1200" baseline="0" dirty="0"/>
            <a:t>. This restriction consists of: </a:t>
          </a:r>
          <a:endParaRPr lang="fi-FI" sz="2300" kern="1200" dirty="0"/>
        </a:p>
      </dsp:txBody>
      <dsp:txXfrm>
        <a:off x="2317871" y="1959182"/>
        <a:ext cx="4150607" cy="1781075"/>
      </dsp:txXfrm>
    </dsp:sp>
    <dsp:sp modelId="{BB3ADE72-5D97-43E1-893D-A12A74EA4D94}">
      <dsp:nvSpPr>
        <dsp:cNvPr id="0" name=""/>
        <dsp:cNvSpPr/>
      </dsp:nvSpPr>
      <dsp:spPr>
        <a:xfrm>
          <a:off x="6630191" y="1959182"/>
          <a:ext cx="4150607" cy="356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i="1" kern="1200"/>
            <a:t>leverage limits on opening positions; </a:t>
          </a:r>
          <a:endParaRPr lang="fi-FI" sz="1100" kern="1200"/>
        </a:p>
      </dsp:txBody>
      <dsp:txXfrm>
        <a:off x="6630191" y="1959182"/>
        <a:ext cx="4150607" cy="356128"/>
      </dsp:txXfrm>
    </dsp:sp>
    <dsp:sp modelId="{6E421FE8-871C-4F10-82FF-AA189FF92FC0}">
      <dsp:nvSpPr>
        <dsp:cNvPr id="0" name=""/>
        <dsp:cNvSpPr/>
      </dsp:nvSpPr>
      <dsp:spPr>
        <a:xfrm>
          <a:off x="6468479" y="2315310"/>
          <a:ext cx="4150607"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329D97-733E-4FB3-88A4-40680C6AF0E9}">
      <dsp:nvSpPr>
        <dsp:cNvPr id="0" name=""/>
        <dsp:cNvSpPr/>
      </dsp:nvSpPr>
      <dsp:spPr>
        <a:xfrm>
          <a:off x="6630191" y="2315310"/>
          <a:ext cx="4150607" cy="356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i="1" kern="1200"/>
            <a:t>a margin close out rule on a per account basis; </a:t>
          </a:r>
          <a:endParaRPr lang="fi-FI" sz="1100" kern="1200"/>
        </a:p>
      </dsp:txBody>
      <dsp:txXfrm>
        <a:off x="6630191" y="2315310"/>
        <a:ext cx="4150607" cy="356128"/>
      </dsp:txXfrm>
    </dsp:sp>
    <dsp:sp modelId="{CC12E185-1F26-414C-B6A4-54A65594EE51}">
      <dsp:nvSpPr>
        <dsp:cNvPr id="0" name=""/>
        <dsp:cNvSpPr/>
      </dsp:nvSpPr>
      <dsp:spPr>
        <a:xfrm>
          <a:off x="6468479" y="2671439"/>
          <a:ext cx="4150607"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1C1ED1-D04C-4167-83EF-F9512BA90269}">
      <dsp:nvSpPr>
        <dsp:cNvPr id="0" name=""/>
        <dsp:cNvSpPr/>
      </dsp:nvSpPr>
      <dsp:spPr>
        <a:xfrm>
          <a:off x="6630191" y="2671439"/>
          <a:ext cx="4150607" cy="356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i="1" kern="1200"/>
            <a:t>a negative balance protection on a per account basis; </a:t>
          </a:r>
          <a:endParaRPr lang="fi-FI" sz="1100" kern="1200"/>
        </a:p>
      </dsp:txBody>
      <dsp:txXfrm>
        <a:off x="6630191" y="2671439"/>
        <a:ext cx="4150607" cy="356128"/>
      </dsp:txXfrm>
    </dsp:sp>
    <dsp:sp modelId="{76E5D272-4F64-4B3C-9D74-46B60954315C}">
      <dsp:nvSpPr>
        <dsp:cNvPr id="0" name=""/>
        <dsp:cNvSpPr/>
      </dsp:nvSpPr>
      <dsp:spPr>
        <a:xfrm>
          <a:off x="6468479" y="3027567"/>
          <a:ext cx="4150607"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2ABD81-5CE5-4153-9C62-AD78082F821E}">
      <dsp:nvSpPr>
        <dsp:cNvPr id="0" name=""/>
        <dsp:cNvSpPr/>
      </dsp:nvSpPr>
      <dsp:spPr>
        <a:xfrm>
          <a:off x="6630191" y="3027567"/>
          <a:ext cx="4150607" cy="356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i="1" kern="1200"/>
            <a:t>preventing the use of incentives by a CFD provider; </a:t>
          </a:r>
          <a:endParaRPr lang="fi-FI" sz="1100" kern="1200"/>
        </a:p>
      </dsp:txBody>
      <dsp:txXfrm>
        <a:off x="6630191" y="3027567"/>
        <a:ext cx="4150607" cy="356128"/>
      </dsp:txXfrm>
    </dsp:sp>
    <dsp:sp modelId="{79EB5204-D33A-47AA-A2C9-B81F5FFD991C}">
      <dsp:nvSpPr>
        <dsp:cNvPr id="0" name=""/>
        <dsp:cNvSpPr/>
      </dsp:nvSpPr>
      <dsp:spPr>
        <a:xfrm>
          <a:off x="6468479" y="3383695"/>
          <a:ext cx="4150607"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8E2146-63A6-4B4B-AE6D-BC51D6BB7466}">
      <dsp:nvSpPr>
        <dsp:cNvPr id="0" name=""/>
        <dsp:cNvSpPr/>
      </dsp:nvSpPr>
      <dsp:spPr>
        <a:xfrm>
          <a:off x="6630191" y="3383695"/>
          <a:ext cx="4150607" cy="356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i="1" kern="1200"/>
            <a:t>and a firm specific risk warning delivered in a standardised way. </a:t>
          </a:r>
          <a:endParaRPr lang="fi-FI" sz="1100" kern="1200"/>
        </a:p>
      </dsp:txBody>
      <dsp:txXfrm>
        <a:off x="6630191" y="3383695"/>
        <a:ext cx="4150607" cy="356128"/>
      </dsp:txXfrm>
    </dsp:sp>
    <dsp:sp modelId="{6BF375A9-B8A9-4192-A78C-E97E703BA429}">
      <dsp:nvSpPr>
        <dsp:cNvPr id="0" name=""/>
        <dsp:cNvSpPr/>
      </dsp:nvSpPr>
      <dsp:spPr>
        <a:xfrm>
          <a:off x="2156159" y="3740258"/>
          <a:ext cx="8624639"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C0792-2332-4E9F-9A1D-3330F96AE311}">
      <dsp:nvSpPr>
        <dsp:cNvPr id="0" name=""/>
        <dsp:cNvSpPr/>
      </dsp:nvSpPr>
      <dsp:spPr>
        <a:xfrm>
          <a:off x="6961" y="657"/>
          <a:ext cx="912605" cy="1885948"/>
        </a:xfrm>
        <a:prstGeom prst="roundRect">
          <a:avLst>
            <a:gd name="adj" fmla="val 10000"/>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The product intervention measures ESMA has agreed under Article 40 of the Markets in Financial Instruments Regulation include:</a:t>
          </a:r>
          <a:endParaRPr lang="fi-FI" sz="1000" kern="1200" dirty="0"/>
        </a:p>
      </dsp:txBody>
      <dsp:txXfrm>
        <a:off x="33690" y="27386"/>
        <a:ext cx="859147" cy="1832490"/>
      </dsp:txXfrm>
    </dsp:sp>
    <dsp:sp modelId="{8E2DED55-39F4-413E-911A-E13B336AFF1F}">
      <dsp:nvSpPr>
        <dsp:cNvPr id="0" name=""/>
        <dsp:cNvSpPr/>
      </dsp:nvSpPr>
      <dsp:spPr>
        <a:xfrm>
          <a:off x="1072884" y="657"/>
          <a:ext cx="4869661" cy="1885948"/>
        </a:xfrm>
        <a:prstGeom prst="roundRect">
          <a:avLst>
            <a:gd name="adj" fmla="val 10000"/>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1" kern="1200" baseline="0" dirty="0"/>
            <a:t>1. Leverage limits on the opening of a position by a retail client from 30:1 to 2:1, which vary according to the volatility of the underlying:</a:t>
          </a:r>
          <a:endParaRPr lang="fi-FI" sz="1400" kern="1200" dirty="0"/>
        </a:p>
      </dsp:txBody>
      <dsp:txXfrm>
        <a:off x="1128122" y="55895"/>
        <a:ext cx="4759185" cy="1775472"/>
      </dsp:txXfrm>
    </dsp:sp>
    <dsp:sp modelId="{9BBC60BA-99A0-4570-A9CB-4372C1F77763}">
      <dsp:nvSpPr>
        <dsp:cNvPr id="0" name=""/>
        <dsp:cNvSpPr/>
      </dsp:nvSpPr>
      <dsp:spPr>
        <a:xfrm>
          <a:off x="1072884" y="2153585"/>
          <a:ext cx="912605" cy="1885948"/>
        </a:xfrm>
        <a:prstGeom prst="roundRect">
          <a:avLst>
            <a:gd name="adj" fmla="val 10000"/>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30:1 for major currency pairs</a:t>
          </a:r>
          <a:r>
            <a:rPr lang="en-US" sz="700" kern="1200" dirty="0"/>
            <a:t>;</a:t>
          </a:r>
          <a:endParaRPr lang="fi-FI" sz="700" kern="1200" dirty="0"/>
        </a:p>
      </dsp:txBody>
      <dsp:txXfrm>
        <a:off x="1099613" y="2180314"/>
        <a:ext cx="859147" cy="1832490"/>
      </dsp:txXfrm>
    </dsp:sp>
    <dsp:sp modelId="{4878451A-6FB2-4A7A-8FC0-ADCA2931C966}">
      <dsp:nvSpPr>
        <dsp:cNvPr id="0" name=""/>
        <dsp:cNvSpPr/>
      </dsp:nvSpPr>
      <dsp:spPr>
        <a:xfrm>
          <a:off x="2089307" y="2153585"/>
          <a:ext cx="912605" cy="1885948"/>
        </a:xfrm>
        <a:prstGeom prst="roundRect">
          <a:avLst>
            <a:gd name="adj" fmla="val 10000"/>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20:1 for non-major currency pairs, gold and major indices;</a:t>
          </a:r>
          <a:endParaRPr lang="fi-FI" sz="1400" kern="1200" dirty="0"/>
        </a:p>
      </dsp:txBody>
      <dsp:txXfrm>
        <a:off x="2116036" y="2180314"/>
        <a:ext cx="859147" cy="1832490"/>
      </dsp:txXfrm>
    </dsp:sp>
    <dsp:sp modelId="{4BCE8B5B-CBD1-44F1-9D35-7F3535B1ED77}">
      <dsp:nvSpPr>
        <dsp:cNvPr id="0" name=""/>
        <dsp:cNvSpPr/>
      </dsp:nvSpPr>
      <dsp:spPr>
        <a:xfrm>
          <a:off x="3051412" y="2153585"/>
          <a:ext cx="912605" cy="1885948"/>
        </a:xfrm>
        <a:prstGeom prst="roundRect">
          <a:avLst>
            <a:gd name="adj" fmla="val 10000"/>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10:1 for commo-</a:t>
          </a:r>
          <a:r>
            <a:rPr lang="en-US" sz="1200" kern="1200" dirty="0" err="1"/>
            <a:t>dities</a:t>
          </a:r>
          <a:r>
            <a:rPr lang="en-US" sz="1200" kern="1200" dirty="0"/>
            <a:t> other than gold and non-major equity indices;</a:t>
          </a:r>
          <a:endParaRPr lang="fi-FI" sz="1200" kern="1200" dirty="0"/>
        </a:p>
      </dsp:txBody>
      <dsp:txXfrm>
        <a:off x="3078141" y="2180314"/>
        <a:ext cx="859147" cy="1832490"/>
      </dsp:txXfrm>
    </dsp:sp>
    <dsp:sp modelId="{F8FDC3AB-903A-41C4-92A4-3426CA21BBD5}">
      <dsp:nvSpPr>
        <dsp:cNvPr id="0" name=""/>
        <dsp:cNvSpPr/>
      </dsp:nvSpPr>
      <dsp:spPr>
        <a:xfrm>
          <a:off x="4040677" y="2153585"/>
          <a:ext cx="912605" cy="1885948"/>
        </a:xfrm>
        <a:prstGeom prst="roundRect">
          <a:avLst>
            <a:gd name="adj" fmla="val 10000"/>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5:1 for </a:t>
          </a:r>
          <a:r>
            <a:rPr lang="en-US" sz="1400" kern="1200" dirty="0" err="1"/>
            <a:t>indivi</a:t>
          </a:r>
          <a:r>
            <a:rPr lang="en-US" sz="1400" kern="1200" dirty="0"/>
            <a:t>-dual equities and other refer-</a:t>
          </a:r>
          <a:r>
            <a:rPr lang="en-US" sz="1400" kern="1200" dirty="0" err="1"/>
            <a:t>ence</a:t>
          </a:r>
          <a:r>
            <a:rPr lang="en-US" sz="1400" kern="1200" dirty="0"/>
            <a:t> values</a:t>
          </a:r>
          <a:r>
            <a:rPr lang="en-US" sz="700" kern="1200" dirty="0"/>
            <a:t>;</a:t>
          </a:r>
          <a:endParaRPr lang="fi-FI" sz="700" kern="1200" dirty="0"/>
        </a:p>
      </dsp:txBody>
      <dsp:txXfrm>
        <a:off x="4067406" y="2180314"/>
        <a:ext cx="859147" cy="1832490"/>
      </dsp:txXfrm>
    </dsp:sp>
    <dsp:sp modelId="{26BC2E06-4FE2-4B2C-9592-081AEE0A0C2F}">
      <dsp:nvSpPr>
        <dsp:cNvPr id="0" name=""/>
        <dsp:cNvSpPr/>
      </dsp:nvSpPr>
      <dsp:spPr>
        <a:xfrm>
          <a:off x="5029941" y="2153585"/>
          <a:ext cx="912605" cy="1885948"/>
        </a:xfrm>
        <a:prstGeom prst="roundRect">
          <a:avLst>
            <a:gd name="adj" fmla="val 10000"/>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2:1 for crypto-</a:t>
          </a:r>
          <a:r>
            <a:rPr lang="en-US" sz="1400" kern="1200" dirty="0" err="1"/>
            <a:t>curren</a:t>
          </a:r>
          <a:r>
            <a:rPr lang="en-US" sz="1400" kern="1200" dirty="0"/>
            <a:t>-</a:t>
          </a:r>
          <a:r>
            <a:rPr lang="en-US" sz="1400" kern="1200" dirty="0" err="1"/>
            <a:t>cies</a:t>
          </a:r>
          <a:r>
            <a:rPr lang="en-US" sz="1400" kern="1200" dirty="0"/>
            <a:t>; </a:t>
          </a:r>
          <a:endParaRPr lang="fi-FI" sz="1400" kern="1200" dirty="0"/>
        </a:p>
      </dsp:txBody>
      <dsp:txXfrm>
        <a:off x="5056670" y="2180314"/>
        <a:ext cx="859147" cy="1832490"/>
      </dsp:txXfrm>
    </dsp:sp>
    <dsp:sp modelId="{18946956-E176-44D7-9E5E-57A846BBCF22}">
      <dsp:nvSpPr>
        <dsp:cNvPr id="0" name=""/>
        <dsp:cNvSpPr/>
      </dsp:nvSpPr>
      <dsp:spPr>
        <a:xfrm>
          <a:off x="6095864" y="657"/>
          <a:ext cx="912605" cy="1885948"/>
        </a:xfrm>
        <a:prstGeom prst="roundRect">
          <a:avLst>
            <a:gd name="adj" fmla="val 10000"/>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b="0" i="1" kern="1200" baseline="0"/>
            <a:t>2. A margin close out rule on a per account basis. This will standardise the percentage of margin (at 50% of minimum required margin) at which providers are required to close out one or more retail client’s open CFDs;</a:t>
          </a:r>
          <a:endParaRPr lang="fi-FI" sz="800" kern="1200"/>
        </a:p>
      </dsp:txBody>
      <dsp:txXfrm>
        <a:off x="6122593" y="27386"/>
        <a:ext cx="859147" cy="1832490"/>
      </dsp:txXfrm>
    </dsp:sp>
    <dsp:sp modelId="{BB0B4C8D-7540-4BB7-8593-A976E3693750}">
      <dsp:nvSpPr>
        <dsp:cNvPr id="0" name=""/>
        <dsp:cNvSpPr/>
      </dsp:nvSpPr>
      <dsp:spPr>
        <a:xfrm>
          <a:off x="7161787" y="657"/>
          <a:ext cx="912605" cy="1885948"/>
        </a:xfrm>
        <a:prstGeom prst="roundRect">
          <a:avLst>
            <a:gd name="adj" fmla="val 10000"/>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0" i="1" kern="1200" baseline="0" dirty="0"/>
            <a:t>3. Negative balance protection on a per account basis. This will provide an overall guaranteed limit on retail client losses;</a:t>
          </a:r>
          <a:endParaRPr lang="fi-FI" sz="1050" kern="1200" dirty="0"/>
        </a:p>
      </dsp:txBody>
      <dsp:txXfrm>
        <a:off x="7188516" y="27386"/>
        <a:ext cx="859147" cy="1832490"/>
      </dsp:txXfrm>
    </dsp:sp>
    <dsp:sp modelId="{5DDE7BF5-03DD-4F1C-967B-4CBFE87617FD}">
      <dsp:nvSpPr>
        <dsp:cNvPr id="0" name=""/>
        <dsp:cNvSpPr/>
      </dsp:nvSpPr>
      <dsp:spPr>
        <a:xfrm>
          <a:off x="8227710" y="657"/>
          <a:ext cx="912605" cy="1885948"/>
        </a:xfrm>
        <a:prstGeom prst="roundRect">
          <a:avLst>
            <a:gd name="adj" fmla="val 10000"/>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1" kern="1200" baseline="0" dirty="0"/>
            <a:t>4. A restrict-ion on the incent-</a:t>
          </a:r>
          <a:r>
            <a:rPr lang="en-US" sz="1400" b="0" i="1" kern="1200" baseline="0" dirty="0" err="1"/>
            <a:t>ives</a:t>
          </a:r>
          <a:r>
            <a:rPr lang="en-US" sz="1400" b="0" i="1" kern="1200" baseline="0" dirty="0"/>
            <a:t> offered to trade CFDs; and</a:t>
          </a:r>
          <a:endParaRPr lang="fi-FI" sz="1400" kern="1200" dirty="0"/>
        </a:p>
      </dsp:txBody>
      <dsp:txXfrm>
        <a:off x="8254439" y="27386"/>
        <a:ext cx="859147" cy="1832490"/>
      </dsp:txXfrm>
    </dsp:sp>
    <dsp:sp modelId="{FB07A1BF-E9D2-4A9F-8341-733253159B1A}">
      <dsp:nvSpPr>
        <dsp:cNvPr id="0" name=""/>
        <dsp:cNvSpPr/>
      </dsp:nvSpPr>
      <dsp:spPr>
        <a:xfrm>
          <a:off x="9293632" y="657"/>
          <a:ext cx="912605" cy="1885948"/>
        </a:xfrm>
        <a:prstGeom prst="roundRect">
          <a:avLst>
            <a:gd name="adj" fmla="val 10000"/>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0" i="1" kern="1200" baseline="0" dirty="0"/>
            <a:t>5. A </a:t>
          </a:r>
          <a:r>
            <a:rPr lang="en-US" sz="1050" b="0" i="1" kern="1200" baseline="0" dirty="0" err="1"/>
            <a:t>standar-dised</a:t>
          </a:r>
          <a:r>
            <a:rPr lang="en-US" sz="1050" b="0" i="1" kern="1200" baseline="0" dirty="0"/>
            <a:t> risk warning, including the percentage of losses on a CFD provider’s retail investor accounts</a:t>
          </a:r>
          <a:endParaRPr lang="fi-FI" sz="1050" kern="1200" dirty="0"/>
        </a:p>
      </dsp:txBody>
      <dsp:txXfrm>
        <a:off x="9320361" y="27386"/>
        <a:ext cx="859147" cy="1832490"/>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68D07D-ED9A-476B-8E4F-3CED91E41676}">
      <dsp:nvSpPr>
        <dsp:cNvPr id="0" name=""/>
        <dsp:cNvSpPr/>
      </dsp:nvSpPr>
      <dsp:spPr>
        <a:xfrm>
          <a:off x="257294" y="230976"/>
          <a:ext cx="1359119" cy="135911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EF4433-8D07-409C-A611-263AA59B61AF}">
      <dsp:nvSpPr>
        <dsp:cNvPr id="0" name=""/>
        <dsp:cNvSpPr/>
      </dsp:nvSpPr>
      <dsp:spPr>
        <a:xfrm>
          <a:off x="542710" y="516391"/>
          <a:ext cx="788289" cy="78828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F705F5-3901-47B3-BF3C-67D9A9890D39}">
      <dsp:nvSpPr>
        <dsp:cNvPr id="0" name=""/>
        <dsp:cNvSpPr/>
      </dsp:nvSpPr>
      <dsp:spPr>
        <a:xfrm>
          <a:off x="1907654" y="230976"/>
          <a:ext cx="3203639" cy="1359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b="1" kern="1200"/>
            <a:t>Chapter 10, Section 2 of the Finnish Investment Services Act: In providing investment services and ancillary services, one must act honestly, fairly and professionally in the interests of the client.</a:t>
          </a:r>
          <a:endParaRPr lang="en-US" sz="1300" kern="1200"/>
        </a:p>
      </dsp:txBody>
      <dsp:txXfrm>
        <a:off x="1907654" y="230976"/>
        <a:ext cx="3203639" cy="1359119"/>
      </dsp:txXfrm>
    </dsp:sp>
    <dsp:sp modelId="{7CF01138-7CED-4ABB-8141-F8AC19A50F89}">
      <dsp:nvSpPr>
        <dsp:cNvPr id="0" name=""/>
        <dsp:cNvSpPr/>
      </dsp:nvSpPr>
      <dsp:spPr>
        <a:xfrm>
          <a:off x="5669504" y="230976"/>
          <a:ext cx="1359119" cy="135911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017E28-6B6F-4516-93FC-E63D8A269E4E}">
      <dsp:nvSpPr>
        <dsp:cNvPr id="0" name=""/>
        <dsp:cNvSpPr/>
      </dsp:nvSpPr>
      <dsp:spPr>
        <a:xfrm>
          <a:off x="5954919" y="516391"/>
          <a:ext cx="788289" cy="78828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7EA964-0862-41FA-85C6-223057728465}">
      <dsp:nvSpPr>
        <dsp:cNvPr id="0" name=""/>
        <dsp:cNvSpPr/>
      </dsp:nvSpPr>
      <dsp:spPr>
        <a:xfrm>
          <a:off x="7319864" y="230976"/>
          <a:ext cx="3203639" cy="1359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b="1" kern="1200"/>
            <a:t>Chapter 1, Section 2 of the Securities Markets Act: The securities market must not be used in violation of good securities market practice.</a:t>
          </a:r>
          <a:endParaRPr lang="en-US" sz="1300" kern="1200"/>
        </a:p>
      </dsp:txBody>
      <dsp:txXfrm>
        <a:off x="7319864" y="230976"/>
        <a:ext cx="3203639" cy="1359119"/>
      </dsp:txXfrm>
    </dsp:sp>
    <dsp:sp modelId="{B067E7EA-7800-4F30-B754-B90415DF3052}">
      <dsp:nvSpPr>
        <dsp:cNvPr id="0" name=""/>
        <dsp:cNvSpPr/>
      </dsp:nvSpPr>
      <dsp:spPr>
        <a:xfrm>
          <a:off x="257294" y="2241460"/>
          <a:ext cx="1359119" cy="135911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42C544-E9D2-4345-95A0-BEBCDF25FBED}">
      <dsp:nvSpPr>
        <dsp:cNvPr id="0" name=""/>
        <dsp:cNvSpPr/>
      </dsp:nvSpPr>
      <dsp:spPr>
        <a:xfrm>
          <a:off x="542710" y="2526876"/>
          <a:ext cx="788289" cy="78828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EDDCD9-9910-490F-BE8C-A2E5D7ED93E4}">
      <dsp:nvSpPr>
        <dsp:cNvPr id="0" name=""/>
        <dsp:cNvSpPr/>
      </dsp:nvSpPr>
      <dsp:spPr>
        <a:xfrm>
          <a:off x="1907654" y="2241460"/>
          <a:ext cx="3203639" cy="1359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b="1" kern="1200"/>
            <a:t>Good securities market practice refers to principles and rules, the observance of which, according to the opinion of the participants in the securities market, must be considered a fair and fair way of trading for all clients and operators.</a:t>
          </a:r>
          <a:endParaRPr lang="en-US" sz="1300" kern="1200"/>
        </a:p>
      </dsp:txBody>
      <dsp:txXfrm>
        <a:off x="1907654" y="2241460"/>
        <a:ext cx="3203639" cy="1359119"/>
      </dsp:txXfrm>
    </dsp:sp>
    <dsp:sp modelId="{79251841-C1AB-4BA3-B902-E72BA7A35622}">
      <dsp:nvSpPr>
        <dsp:cNvPr id="0" name=""/>
        <dsp:cNvSpPr/>
      </dsp:nvSpPr>
      <dsp:spPr>
        <a:xfrm>
          <a:off x="5669504" y="2241460"/>
          <a:ext cx="1359119" cy="135911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E3AB3C-9EB1-48C6-B3D2-15627944A89A}">
      <dsp:nvSpPr>
        <dsp:cNvPr id="0" name=""/>
        <dsp:cNvSpPr/>
      </dsp:nvSpPr>
      <dsp:spPr>
        <a:xfrm>
          <a:off x="5954919" y="2526876"/>
          <a:ext cx="788289" cy="78828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05FBCE-FD3B-4A04-9005-4E55209CCB99}">
      <dsp:nvSpPr>
        <dsp:cNvPr id="0" name=""/>
        <dsp:cNvSpPr/>
      </dsp:nvSpPr>
      <dsp:spPr>
        <a:xfrm>
          <a:off x="7319864" y="2241460"/>
          <a:ext cx="3203639" cy="1359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b="1" kern="1200"/>
            <a:t>These principles guide practices in the securities market in the absence of detailed regulations.</a:t>
          </a:r>
          <a:endParaRPr lang="en-US" sz="1300" kern="1200"/>
        </a:p>
      </dsp:txBody>
      <dsp:txXfrm>
        <a:off x="7319864" y="2241460"/>
        <a:ext cx="3203639" cy="13591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5B472-74D8-489B-A37B-2F2C47C78849}">
      <dsp:nvSpPr>
        <dsp:cNvPr id="0" name=""/>
        <dsp:cNvSpPr/>
      </dsp:nvSpPr>
      <dsp:spPr>
        <a:xfrm>
          <a:off x="0" y="0"/>
          <a:ext cx="4929186"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F8C46D-7ABB-439A-ABBB-1D0F3B7C6C17}">
      <dsp:nvSpPr>
        <dsp:cNvPr id="0" name=""/>
        <dsp:cNvSpPr/>
      </dsp:nvSpPr>
      <dsp:spPr>
        <a:xfrm>
          <a:off x="0" y="0"/>
          <a:ext cx="985837" cy="4092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An investment firm that provides direct electronic access to a trading venue shall have in place effective </a:t>
          </a:r>
          <a:r>
            <a:rPr lang="en-US" sz="1200" kern="1200" dirty="0">
              <a:solidFill>
                <a:srgbClr val="FF0000"/>
              </a:solidFill>
            </a:rPr>
            <a:t>systems and controls </a:t>
          </a:r>
          <a:r>
            <a:rPr lang="en-US" sz="1200" kern="1200" dirty="0"/>
            <a:t>which ensure a proper assessment and review of the </a:t>
          </a:r>
          <a:r>
            <a:rPr lang="en-US" sz="1200" kern="1200" dirty="0">
              <a:solidFill>
                <a:srgbClr val="FF0000"/>
              </a:solidFill>
            </a:rPr>
            <a:t>suitability of clients </a:t>
          </a:r>
          <a:r>
            <a:rPr lang="en-US" sz="1200" kern="1200" dirty="0"/>
            <a:t>using the service, </a:t>
          </a:r>
          <a:endParaRPr lang="fi-FI" sz="1200" kern="1200" dirty="0"/>
        </a:p>
      </dsp:txBody>
      <dsp:txXfrm>
        <a:off x="0" y="0"/>
        <a:ext cx="985837" cy="4092575"/>
      </dsp:txXfrm>
    </dsp:sp>
    <dsp:sp modelId="{D61BEB12-B401-40C3-B03B-7553BFE0F182}">
      <dsp:nvSpPr>
        <dsp:cNvPr id="0" name=""/>
        <dsp:cNvSpPr/>
      </dsp:nvSpPr>
      <dsp:spPr>
        <a:xfrm>
          <a:off x="1059775" y="63946"/>
          <a:ext cx="3869411" cy="1278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0" i="1" kern="1200" baseline="0" dirty="0"/>
            <a:t>that clients using the service are prevented from exceeding appropriate pre-set </a:t>
          </a:r>
          <a:r>
            <a:rPr lang="en-US" sz="1400" b="0" i="1" kern="1200" baseline="0" dirty="0">
              <a:solidFill>
                <a:srgbClr val="FF0000"/>
              </a:solidFill>
            </a:rPr>
            <a:t>trading and credit thresholds, </a:t>
          </a:r>
          <a:endParaRPr lang="fi-FI" sz="1400" kern="1200" dirty="0">
            <a:solidFill>
              <a:srgbClr val="FF0000"/>
            </a:solidFill>
          </a:endParaRPr>
        </a:p>
      </dsp:txBody>
      <dsp:txXfrm>
        <a:off x="1059775" y="63946"/>
        <a:ext cx="3869411" cy="1278929"/>
      </dsp:txXfrm>
    </dsp:sp>
    <dsp:sp modelId="{DFDFE200-B1C3-4D15-8A60-87CF604BEFB7}">
      <dsp:nvSpPr>
        <dsp:cNvPr id="0" name=""/>
        <dsp:cNvSpPr/>
      </dsp:nvSpPr>
      <dsp:spPr>
        <a:xfrm>
          <a:off x="985837" y="1342876"/>
          <a:ext cx="3943349"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6A7753-6E9E-4912-8D64-BF19310C9A8A}">
      <dsp:nvSpPr>
        <dsp:cNvPr id="0" name=""/>
        <dsp:cNvSpPr/>
      </dsp:nvSpPr>
      <dsp:spPr>
        <a:xfrm>
          <a:off x="1059775" y="1406822"/>
          <a:ext cx="3869411" cy="1278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0" i="1" kern="1200" baseline="0" dirty="0"/>
            <a:t>that </a:t>
          </a:r>
          <a:r>
            <a:rPr lang="en-US" sz="1400" b="0" i="1" kern="1200" baseline="0" dirty="0">
              <a:solidFill>
                <a:srgbClr val="FF0000"/>
              </a:solidFill>
            </a:rPr>
            <a:t>trading by clients </a:t>
          </a:r>
          <a:r>
            <a:rPr lang="en-US" sz="1400" b="0" i="1" kern="1200" baseline="0" dirty="0"/>
            <a:t>using the service is properly monitored and </a:t>
          </a:r>
          <a:endParaRPr lang="fi-FI" sz="1400" kern="1200" dirty="0"/>
        </a:p>
      </dsp:txBody>
      <dsp:txXfrm>
        <a:off x="1059775" y="1406822"/>
        <a:ext cx="3869411" cy="1278929"/>
      </dsp:txXfrm>
    </dsp:sp>
    <dsp:sp modelId="{BF837130-45DD-49FD-805F-6C4A82BBA31F}">
      <dsp:nvSpPr>
        <dsp:cNvPr id="0" name=""/>
        <dsp:cNvSpPr/>
      </dsp:nvSpPr>
      <dsp:spPr>
        <a:xfrm>
          <a:off x="985837" y="2685752"/>
          <a:ext cx="3943349"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E970B4-5BF6-418C-B129-7DE166CB8C75}">
      <dsp:nvSpPr>
        <dsp:cNvPr id="0" name=""/>
        <dsp:cNvSpPr/>
      </dsp:nvSpPr>
      <dsp:spPr>
        <a:xfrm>
          <a:off x="1059775" y="2749698"/>
          <a:ext cx="3869411" cy="1278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0" i="1" kern="1200" baseline="0" dirty="0"/>
            <a:t>that appropriate risk controls prevent trading that may create </a:t>
          </a:r>
          <a:r>
            <a:rPr lang="en-US" sz="1400" b="0" i="1" kern="1200" baseline="0" dirty="0">
              <a:solidFill>
                <a:srgbClr val="FF0000"/>
              </a:solidFill>
            </a:rPr>
            <a:t>risks</a:t>
          </a:r>
          <a:r>
            <a:rPr lang="en-US" sz="1400" b="0" i="1" kern="1200" baseline="0" dirty="0"/>
            <a:t> to the investment firm itself or that could create or contribute to a </a:t>
          </a:r>
          <a:r>
            <a:rPr lang="en-US" sz="1400" b="0" i="1" kern="1200" baseline="0" dirty="0">
              <a:solidFill>
                <a:srgbClr val="FF0000"/>
              </a:solidFill>
            </a:rPr>
            <a:t>disorderly market </a:t>
          </a:r>
          <a:r>
            <a:rPr lang="en-US" sz="1400" b="0" i="1" kern="1200" baseline="0" dirty="0"/>
            <a:t>or could be </a:t>
          </a:r>
          <a:r>
            <a:rPr lang="en-US" sz="1400" b="0" i="1" kern="1200" baseline="0" dirty="0">
              <a:solidFill>
                <a:srgbClr val="FF0000"/>
              </a:solidFill>
            </a:rPr>
            <a:t>contrary to MAR </a:t>
          </a:r>
          <a:r>
            <a:rPr lang="en-US" sz="1400" b="0" i="1" kern="1200" baseline="0" dirty="0"/>
            <a:t>or the rules of the trading venue. </a:t>
          </a:r>
          <a:endParaRPr lang="fi-FI" sz="1400" kern="1200" dirty="0"/>
        </a:p>
      </dsp:txBody>
      <dsp:txXfrm>
        <a:off x="1059775" y="2749698"/>
        <a:ext cx="3869411" cy="1278929"/>
      </dsp:txXfrm>
    </dsp:sp>
    <dsp:sp modelId="{AA8955EE-F693-48B6-A172-A8026FA40FC2}">
      <dsp:nvSpPr>
        <dsp:cNvPr id="0" name=""/>
        <dsp:cNvSpPr/>
      </dsp:nvSpPr>
      <dsp:spPr>
        <a:xfrm>
          <a:off x="985837" y="4028628"/>
          <a:ext cx="3943349"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5B9912-B8D6-4617-BEC2-FEB5909D2839}">
      <dsp:nvSpPr>
        <dsp:cNvPr id="0" name=""/>
        <dsp:cNvSpPr/>
      </dsp:nvSpPr>
      <dsp:spPr>
        <a:xfrm>
          <a:off x="0" y="158273"/>
          <a:ext cx="4929188" cy="915927"/>
        </a:xfrm>
        <a:prstGeom prst="roundRect">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0" i="0" kern="1200" baseline="0"/>
            <a:t>Direct electronic access without such controls is prohibited.</a:t>
          </a:r>
          <a:endParaRPr lang="fi-FI" sz="1300" kern="1200"/>
        </a:p>
      </dsp:txBody>
      <dsp:txXfrm>
        <a:off x="44712" y="202985"/>
        <a:ext cx="4839764" cy="826503"/>
      </dsp:txXfrm>
    </dsp:sp>
    <dsp:sp modelId="{5DA0A3AB-81C8-45DD-B56F-43364806797D}">
      <dsp:nvSpPr>
        <dsp:cNvPr id="0" name=""/>
        <dsp:cNvSpPr/>
      </dsp:nvSpPr>
      <dsp:spPr>
        <a:xfrm>
          <a:off x="0" y="1111640"/>
          <a:ext cx="4929188" cy="915927"/>
        </a:xfrm>
        <a:prstGeom prst="roundRect">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0" i="0" kern="1200" baseline="0" dirty="0"/>
            <a:t>An investment firm that provides direct electronic access shall be responsible for ensuring that </a:t>
          </a:r>
          <a:r>
            <a:rPr lang="en-US" sz="1300" b="0" i="0" kern="1200" baseline="0" dirty="0">
              <a:solidFill>
                <a:srgbClr val="FF0000"/>
              </a:solidFill>
            </a:rPr>
            <a:t>clients using that service comply with the requirements </a:t>
          </a:r>
          <a:r>
            <a:rPr lang="en-US" sz="1300" b="0" i="0" kern="1200" baseline="0" dirty="0"/>
            <a:t>of this Directive and the rules of the trading venue. </a:t>
          </a:r>
          <a:endParaRPr lang="fi-FI" sz="1300" kern="1200" dirty="0"/>
        </a:p>
      </dsp:txBody>
      <dsp:txXfrm>
        <a:off x="44712" y="1156352"/>
        <a:ext cx="4839764" cy="826503"/>
      </dsp:txXfrm>
    </dsp:sp>
    <dsp:sp modelId="{AD0446A5-F2C6-4DBC-A390-350E99B6A066}">
      <dsp:nvSpPr>
        <dsp:cNvPr id="0" name=""/>
        <dsp:cNvSpPr/>
      </dsp:nvSpPr>
      <dsp:spPr>
        <a:xfrm>
          <a:off x="0" y="2065007"/>
          <a:ext cx="4929188" cy="915927"/>
        </a:xfrm>
        <a:prstGeom prst="roundRect">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0" i="0" kern="1200" baseline="0" dirty="0"/>
            <a:t>The investment firm shall </a:t>
          </a:r>
          <a:r>
            <a:rPr lang="en-US" sz="1300" b="0" i="0" kern="1200" baseline="0" dirty="0">
              <a:solidFill>
                <a:srgbClr val="FF0000"/>
              </a:solidFill>
            </a:rPr>
            <a:t>monitor the transactions</a:t>
          </a:r>
          <a:r>
            <a:rPr lang="en-US" sz="1300" b="0" i="0" kern="1200" baseline="0" dirty="0"/>
            <a:t> in order to identify infringements of those rules, disorderly trading conditions or conduct that may involve market abuse and that is to be reported to the competent authority.  </a:t>
          </a:r>
          <a:endParaRPr lang="fi-FI" sz="1300" kern="1200" dirty="0"/>
        </a:p>
      </dsp:txBody>
      <dsp:txXfrm>
        <a:off x="44712" y="2109719"/>
        <a:ext cx="4839764" cy="826503"/>
      </dsp:txXfrm>
    </dsp:sp>
    <dsp:sp modelId="{3D3252BD-B127-44F0-BD92-90609530DCA1}">
      <dsp:nvSpPr>
        <dsp:cNvPr id="0" name=""/>
        <dsp:cNvSpPr/>
      </dsp:nvSpPr>
      <dsp:spPr>
        <a:xfrm>
          <a:off x="0" y="3018374"/>
          <a:ext cx="4929188" cy="915927"/>
        </a:xfrm>
        <a:prstGeom prst="roundRect">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0" i="0" kern="1200" baseline="0" dirty="0"/>
            <a:t>An investment firm that provides direct electronic access to a trading venue shall </a:t>
          </a:r>
          <a:r>
            <a:rPr lang="en-US" sz="1300" b="0" i="0" kern="1200" baseline="0" dirty="0">
              <a:solidFill>
                <a:srgbClr val="FF0000"/>
              </a:solidFill>
            </a:rPr>
            <a:t>notify the competent authorities </a:t>
          </a:r>
          <a:r>
            <a:rPr lang="en-US" sz="1300" b="0" i="0" kern="1200" baseline="0" dirty="0"/>
            <a:t>of its home Member State and of </a:t>
          </a:r>
          <a:r>
            <a:rPr lang="en-US" sz="1300" b="0" i="0" kern="1200" baseline="0" dirty="0">
              <a:solidFill>
                <a:srgbClr val="FF0000"/>
              </a:solidFill>
            </a:rPr>
            <a:t>the trading venue </a:t>
          </a:r>
          <a:r>
            <a:rPr lang="en-US" sz="1300" b="0" i="0" kern="1200" baseline="0" dirty="0"/>
            <a:t>at which the investment firm provides direct electronic access accordingly.</a:t>
          </a:r>
          <a:r>
            <a:rPr lang="fi-FI" sz="1300" b="0" i="0" kern="1200" baseline="0" dirty="0"/>
            <a:t> </a:t>
          </a:r>
          <a:endParaRPr lang="fi-FI" sz="1300" kern="1200" dirty="0"/>
        </a:p>
      </dsp:txBody>
      <dsp:txXfrm>
        <a:off x="44712" y="3063086"/>
        <a:ext cx="4839764" cy="8265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B2B928-79D8-4009-9DA2-EE97C1055DE7}">
      <dsp:nvSpPr>
        <dsp:cNvPr id="0" name=""/>
        <dsp:cNvSpPr/>
      </dsp:nvSpPr>
      <dsp:spPr>
        <a:xfrm>
          <a:off x="0" y="1972"/>
          <a:ext cx="10213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E4B5E7-B9B0-43F3-8C34-5F028C5B982D}">
      <dsp:nvSpPr>
        <dsp:cNvPr id="0" name=""/>
        <dsp:cNvSpPr/>
      </dsp:nvSpPr>
      <dsp:spPr>
        <a:xfrm>
          <a:off x="0" y="1972"/>
          <a:ext cx="2042640" cy="1345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a:t>‘Tied agent’ means a natural or legal person who, </a:t>
          </a:r>
          <a:endParaRPr lang="fi-FI" sz="1000" kern="1200"/>
        </a:p>
      </dsp:txBody>
      <dsp:txXfrm>
        <a:off x="0" y="1972"/>
        <a:ext cx="2042640" cy="1345415"/>
      </dsp:txXfrm>
    </dsp:sp>
    <dsp:sp modelId="{93662D1A-EAC5-4D0D-8B47-224600ACABD8}">
      <dsp:nvSpPr>
        <dsp:cNvPr id="0" name=""/>
        <dsp:cNvSpPr/>
      </dsp:nvSpPr>
      <dsp:spPr>
        <a:xfrm>
          <a:off x="2195837" y="14651"/>
          <a:ext cx="8017362" cy="253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dirty="0"/>
            <a:t>under the full and unconditional responsibility of </a:t>
          </a:r>
          <a:r>
            <a:rPr lang="en-US" sz="1100" kern="1200" dirty="0">
              <a:solidFill>
                <a:srgbClr val="FF0000"/>
              </a:solidFill>
            </a:rPr>
            <a:t>only one investment firm </a:t>
          </a:r>
          <a:r>
            <a:rPr lang="en-US" sz="1100" kern="1200" dirty="0"/>
            <a:t>on whose behalf it acts, </a:t>
          </a:r>
          <a:endParaRPr lang="fi-FI" sz="1100" kern="1200" dirty="0"/>
        </a:p>
      </dsp:txBody>
      <dsp:txXfrm>
        <a:off x="2195837" y="14651"/>
        <a:ext cx="8017362" cy="253579"/>
      </dsp:txXfrm>
    </dsp:sp>
    <dsp:sp modelId="{19F13C9A-DEBB-4CFA-943B-C8D1205232E8}">
      <dsp:nvSpPr>
        <dsp:cNvPr id="0" name=""/>
        <dsp:cNvSpPr/>
      </dsp:nvSpPr>
      <dsp:spPr>
        <a:xfrm>
          <a:off x="2042640" y="268230"/>
          <a:ext cx="81705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6A3037-0966-405F-87AE-DB18026AAFB2}">
      <dsp:nvSpPr>
        <dsp:cNvPr id="0" name=""/>
        <dsp:cNvSpPr/>
      </dsp:nvSpPr>
      <dsp:spPr>
        <a:xfrm>
          <a:off x="2195837" y="280909"/>
          <a:ext cx="8017362" cy="253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promotes investment and/or ancillary services to clients or prospective clients, </a:t>
          </a:r>
          <a:endParaRPr lang="fi-FI" sz="1100" kern="1200"/>
        </a:p>
      </dsp:txBody>
      <dsp:txXfrm>
        <a:off x="2195837" y="280909"/>
        <a:ext cx="8017362" cy="253579"/>
      </dsp:txXfrm>
    </dsp:sp>
    <dsp:sp modelId="{48587997-3ED9-4F81-8EA6-346115C0600C}">
      <dsp:nvSpPr>
        <dsp:cNvPr id="0" name=""/>
        <dsp:cNvSpPr/>
      </dsp:nvSpPr>
      <dsp:spPr>
        <a:xfrm>
          <a:off x="2042640" y="534489"/>
          <a:ext cx="81705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7466E1-B450-4AA3-B676-0E1024536CAC}">
      <dsp:nvSpPr>
        <dsp:cNvPr id="0" name=""/>
        <dsp:cNvSpPr/>
      </dsp:nvSpPr>
      <dsp:spPr>
        <a:xfrm>
          <a:off x="2195837" y="547168"/>
          <a:ext cx="8017362" cy="253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receives and transmits instructions or orders from the client in respect of investment services or financial instruments, </a:t>
          </a:r>
          <a:endParaRPr lang="fi-FI" sz="1100" kern="1200"/>
        </a:p>
      </dsp:txBody>
      <dsp:txXfrm>
        <a:off x="2195837" y="547168"/>
        <a:ext cx="8017362" cy="253579"/>
      </dsp:txXfrm>
    </dsp:sp>
    <dsp:sp modelId="{6BDFB276-2E11-49EE-B0DC-808BE8E92B2A}">
      <dsp:nvSpPr>
        <dsp:cNvPr id="0" name=""/>
        <dsp:cNvSpPr/>
      </dsp:nvSpPr>
      <dsp:spPr>
        <a:xfrm>
          <a:off x="2042640" y="800747"/>
          <a:ext cx="81705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D44AC6-25CC-48A5-BC0A-CB4AEAA3CED2}">
      <dsp:nvSpPr>
        <dsp:cNvPr id="0" name=""/>
        <dsp:cNvSpPr/>
      </dsp:nvSpPr>
      <dsp:spPr>
        <a:xfrm>
          <a:off x="2195837" y="813426"/>
          <a:ext cx="8017362" cy="253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places financial instruments or </a:t>
          </a:r>
          <a:endParaRPr lang="fi-FI" sz="1100" kern="1200"/>
        </a:p>
      </dsp:txBody>
      <dsp:txXfrm>
        <a:off x="2195837" y="813426"/>
        <a:ext cx="8017362" cy="253579"/>
      </dsp:txXfrm>
    </dsp:sp>
    <dsp:sp modelId="{3C951938-0E08-402A-8504-6585FFA21DF2}">
      <dsp:nvSpPr>
        <dsp:cNvPr id="0" name=""/>
        <dsp:cNvSpPr/>
      </dsp:nvSpPr>
      <dsp:spPr>
        <a:xfrm>
          <a:off x="2042640" y="1067005"/>
          <a:ext cx="81705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82DA04-9EF3-43A8-AE0B-49EDE65BEFCF}">
      <dsp:nvSpPr>
        <dsp:cNvPr id="0" name=""/>
        <dsp:cNvSpPr/>
      </dsp:nvSpPr>
      <dsp:spPr>
        <a:xfrm>
          <a:off x="2195837" y="1079684"/>
          <a:ext cx="8017362" cy="253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provides advice to clients or prospective clients in respect of those financial instruments or services. </a:t>
          </a:r>
          <a:endParaRPr lang="fi-FI" sz="1100" kern="1200"/>
        </a:p>
      </dsp:txBody>
      <dsp:txXfrm>
        <a:off x="2195837" y="1079684"/>
        <a:ext cx="8017362" cy="253579"/>
      </dsp:txXfrm>
    </dsp:sp>
    <dsp:sp modelId="{9D606250-E8D2-4EE5-960B-2A004A75D634}">
      <dsp:nvSpPr>
        <dsp:cNvPr id="0" name=""/>
        <dsp:cNvSpPr/>
      </dsp:nvSpPr>
      <dsp:spPr>
        <a:xfrm>
          <a:off x="2042640" y="1333263"/>
          <a:ext cx="81705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F5D580-27A0-4DBD-97A6-30563B9417D0}">
      <dsp:nvSpPr>
        <dsp:cNvPr id="0" name=""/>
        <dsp:cNvSpPr/>
      </dsp:nvSpPr>
      <dsp:spPr>
        <a:xfrm>
          <a:off x="0" y="1347387"/>
          <a:ext cx="10213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B732DB-5736-4CE8-BA33-309F7EA47DB8}">
      <dsp:nvSpPr>
        <dsp:cNvPr id="0" name=""/>
        <dsp:cNvSpPr/>
      </dsp:nvSpPr>
      <dsp:spPr>
        <a:xfrm>
          <a:off x="0" y="1347387"/>
          <a:ext cx="2042640" cy="1345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dirty="0"/>
            <a:t>Member States shall require that where an </a:t>
          </a:r>
          <a:r>
            <a:rPr lang="en-US" sz="1000" kern="1200" dirty="0">
              <a:solidFill>
                <a:srgbClr val="FF0000"/>
              </a:solidFill>
            </a:rPr>
            <a:t>investment firm </a:t>
          </a:r>
          <a:r>
            <a:rPr lang="en-US" sz="1000" kern="1200" dirty="0"/>
            <a:t>decides to appoint a tied agent it </a:t>
          </a:r>
          <a:r>
            <a:rPr lang="en-US" sz="1000" kern="1200" dirty="0">
              <a:solidFill>
                <a:srgbClr val="FF0000"/>
              </a:solidFill>
            </a:rPr>
            <a:t>remains fully and unconditionally responsible</a:t>
          </a:r>
          <a:r>
            <a:rPr lang="en-US" sz="1000" kern="1200" dirty="0"/>
            <a:t> for any action or omission on the part of the tied agent when acting on behalf of the investment firm. </a:t>
          </a:r>
          <a:endParaRPr lang="fi-FI" sz="1000" kern="1200" dirty="0"/>
        </a:p>
      </dsp:txBody>
      <dsp:txXfrm>
        <a:off x="0" y="1347387"/>
        <a:ext cx="2042640" cy="1345415"/>
      </dsp:txXfrm>
    </dsp:sp>
    <dsp:sp modelId="{76AC58F0-E3CD-45FE-82F6-E7903CF79026}">
      <dsp:nvSpPr>
        <dsp:cNvPr id="0" name=""/>
        <dsp:cNvSpPr/>
      </dsp:nvSpPr>
      <dsp:spPr>
        <a:xfrm>
          <a:off x="0" y="2692803"/>
          <a:ext cx="10213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9A6B44-7B45-4BBE-88DB-D991CB180E71}">
      <dsp:nvSpPr>
        <dsp:cNvPr id="0" name=""/>
        <dsp:cNvSpPr/>
      </dsp:nvSpPr>
      <dsp:spPr>
        <a:xfrm>
          <a:off x="0" y="2692803"/>
          <a:ext cx="2042640" cy="1345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dirty="0"/>
            <a:t>Member States shall require the investment firm to ensure that a tied agent </a:t>
          </a:r>
          <a:r>
            <a:rPr lang="en-US" sz="1000" kern="1200" dirty="0">
              <a:solidFill>
                <a:srgbClr val="FF0000"/>
              </a:solidFill>
            </a:rPr>
            <a:t>discloses the capacity </a:t>
          </a:r>
          <a:r>
            <a:rPr lang="en-US" sz="1000" kern="1200" dirty="0"/>
            <a:t>in which he is acting </a:t>
          </a:r>
          <a:r>
            <a:rPr lang="en-US" sz="1000" kern="1200" dirty="0">
              <a:solidFill>
                <a:srgbClr val="FF0000"/>
              </a:solidFill>
            </a:rPr>
            <a:t>and the investment firm</a:t>
          </a:r>
          <a:r>
            <a:rPr lang="en-US" sz="1000" kern="1200" dirty="0"/>
            <a:t> which he is representing when contacting or before dealing with any client or potential client.</a:t>
          </a:r>
          <a:endParaRPr lang="fi-FI" sz="1000" kern="1200" dirty="0"/>
        </a:p>
      </dsp:txBody>
      <dsp:txXfrm>
        <a:off x="0" y="2692803"/>
        <a:ext cx="2042640" cy="134541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880DB-1C33-4F59-A76B-03ACDF5891D9}">
      <dsp:nvSpPr>
        <dsp:cNvPr id="0" name=""/>
        <dsp:cNvSpPr/>
      </dsp:nvSpPr>
      <dsp:spPr>
        <a:xfrm>
          <a:off x="0" y="0"/>
          <a:ext cx="4040191" cy="4040191"/>
        </a:xfrm>
        <a:prstGeom prst="pie">
          <a:avLst>
            <a:gd name="adj1" fmla="val 5400000"/>
            <a:gd name="adj2" fmla="val 16200000"/>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F6C010-4F6D-4D97-B0E9-C00CC59B49F3}">
      <dsp:nvSpPr>
        <dsp:cNvPr id="0" name=""/>
        <dsp:cNvSpPr/>
      </dsp:nvSpPr>
      <dsp:spPr>
        <a:xfrm>
          <a:off x="2020095" y="0"/>
          <a:ext cx="8193104" cy="4040191"/>
        </a:xfrm>
        <a:prstGeom prst="rect">
          <a:avLst/>
        </a:prstGeom>
        <a:solidFill>
          <a:schemeClr val="accent3">
            <a:alpha val="90000"/>
            <a:tint val="40000"/>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Member States shall require that investment firms take all sufficient steps to obtain, when executing orders, the </a:t>
          </a:r>
          <a:r>
            <a:rPr lang="en-US" sz="1300" kern="1200" dirty="0">
              <a:solidFill>
                <a:srgbClr val="00B050"/>
              </a:solidFill>
            </a:rPr>
            <a:t>best possible result for their clients </a:t>
          </a:r>
          <a:r>
            <a:rPr lang="en-US" sz="1300" kern="1200" dirty="0"/>
            <a:t>taking into account price, costs, speed, likelihood of execution and settlement, size, nature or any other consideration relevant to the execution of the order. </a:t>
          </a:r>
          <a:endParaRPr lang="fi-FI" sz="1300" kern="1200" dirty="0"/>
        </a:p>
      </dsp:txBody>
      <dsp:txXfrm>
        <a:off x="2020095" y="0"/>
        <a:ext cx="4096552" cy="1212059"/>
      </dsp:txXfrm>
    </dsp:sp>
    <dsp:sp modelId="{30FF5C10-856F-4D42-BA98-AE6B74634258}">
      <dsp:nvSpPr>
        <dsp:cNvPr id="0" name=""/>
        <dsp:cNvSpPr/>
      </dsp:nvSpPr>
      <dsp:spPr>
        <a:xfrm>
          <a:off x="707034" y="1212059"/>
          <a:ext cx="2626121" cy="2626121"/>
        </a:xfrm>
        <a:prstGeom prst="pie">
          <a:avLst>
            <a:gd name="adj1" fmla="val 5400000"/>
            <a:gd name="adj2" fmla="val 16200000"/>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47DA50-8767-41B6-91BC-F13E70B84391}">
      <dsp:nvSpPr>
        <dsp:cNvPr id="0" name=""/>
        <dsp:cNvSpPr/>
      </dsp:nvSpPr>
      <dsp:spPr>
        <a:xfrm>
          <a:off x="2020095" y="1212059"/>
          <a:ext cx="8193104" cy="2626121"/>
        </a:xfrm>
        <a:prstGeom prst="rect">
          <a:avLst/>
        </a:prstGeom>
        <a:solidFill>
          <a:schemeClr val="accent3">
            <a:alpha val="90000"/>
            <a:tint val="40000"/>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Member States shall require that investment firms </a:t>
          </a:r>
          <a:r>
            <a:rPr lang="en-US" sz="1300" kern="1200" dirty="0" err="1"/>
            <a:t>authorised</a:t>
          </a:r>
          <a:r>
            <a:rPr lang="en-US" sz="1300" kern="1200" dirty="0"/>
            <a:t> to execute orders on behalf of clients i</a:t>
          </a:r>
          <a:r>
            <a:rPr lang="en-US" sz="1300" kern="1200" dirty="0">
              <a:solidFill>
                <a:srgbClr val="00B050"/>
              </a:solidFill>
            </a:rPr>
            <a:t>mplement procedures and arrangements which provide for the prompt, fair and expeditious </a:t>
          </a:r>
          <a:r>
            <a:rPr lang="en-US" sz="1300" kern="1200" dirty="0"/>
            <a:t>execution of client orders, relative to other client orders or the trading interests of the investment firm.</a:t>
          </a:r>
          <a:endParaRPr lang="fi-FI" sz="1300" kern="1200" dirty="0"/>
        </a:p>
      </dsp:txBody>
      <dsp:txXfrm>
        <a:off x="2020095" y="1212059"/>
        <a:ext cx="4096552" cy="1212055"/>
      </dsp:txXfrm>
    </dsp:sp>
    <dsp:sp modelId="{FCC57964-4E9D-4591-A20D-0A491F44A349}">
      <dsp:nvSpPr>
        <dsp:cNvPr id="0" name=""/>
        <dsp:cNvSpPr/>
      </dsp:nvSpPr>
      <dsp:spPr>
        <a:xfrm>
          <a:off x="1414067" y="2424115"/>
          <a:ext cx="1212056" cy="1212056"/>
        </a:xfrm>
        <a:prstGeom prst="pie">
          <a:avLst>
            <a:gd name="adj1" fmla="val 5400000"/>
            <a:gd name="adj2" fmla="val 16200000"/>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06C5E9-25F4-42D1-8CBC-7599695DF6DA}">
      <dsp:nvSpPr>
        <dsp:cNvPr id="0" name=""/>
        <dsp:cNvSpPr/>
      </dsp:nvSpPr>
      <dsp:spPr>
        <a:xfrm>
          <a:off x="2020095" y="2424115"/>
          <a:ext cx="8193104" cy="1212056"/>
        </a:xfrm>
        <a:prstGeom prst="rect">
          <a:avLst/>
        </a:prstGeom>
        <a:solidFill>
          <a:schemeClr val="accent3">
            <a:alpha val="90000"/>
            <a:tint val="40000"/>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An investment firm shall execute similar client orders in the order of their arrival in an accurate, fair and expeditious manner.</a:t>
          </a:r>
          <a:endParaRPr lang="fi-FI" sz="1300" kern="1200"/>
        </a:p>
      </dsp:txBody>
      <dsp:txXfrm>
        <a:off x="2020095" y="2424115"/>
        <a:ext cx="4096552" cy="1212056"/>
      </dsp:txXfrm>
    </dsp:sp>
    <dsp:sp modelId="{8B673CD4-7DF0-4A36-BB75-B2BBF77618C3}">
      <dsp:nvSpPr>
        <dsp:cNvPr id="0" name=""/>
        <dsp:cNvSpPr/>
      </dsp:nvSpPr>
      <dsp:spPr>
        <a:xfrm>
          <a:off x="6116647" y="0"/>
          <a:ext cx="4096552" cy="1212059"/>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Nevertheless, where there is a </a:t>
          </a:r>
          <a:r>
            <a:rPr lang="en-US" sz="1600" kern="1200" dirty="0">
              <a:solidFill>
                <a:srgbClr val="00B050"/>
              </a:solidFill>
            </a:rPr>
            <a:t>specific instruction from the client</a:t>
          </a:r>
          <a:r>
            <a:rPr lang="en-US" sz="1600" kern="1200" dirty="0"/>
            <a:t> the investment firm shall execute the order following the specific instruction.</a:t>
          </a:r>
          <a:endParaRPr lang="fi-FI" sz="1600" kern="1200" dirty="0"/>
        </a:p>
      </dsp:txBody>
      <dsp:txXfrm>
        <a:off x="6116647" y="0"/>
        <a:ext cx="4096552" cy="121205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238947-55C6-41A9-BBB0-48F99631E0B4}">
      <dsp:nvSpPr>
        <dsp:cNvPr id="0" name=""/>
        <dsp:cNvSpPr/>
      </dsp:nvSpPr>
      <dsp:spPr>
        <a:xfrm>
          <a:off x="0" y="1972"/>
          <a:ext cx="10213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76A852-3006-4A61-BC42-94BE6CC84948}">
      <dsp:nvSpPr>
        <dsp:cNvPr id="0" name=""/>
        <dsp:cNvSpPr/>
      </dsp:nvSpPr>
      <dsp:spPr>
        <a:xfrm>
          <a:off x="0" y="1972"/>
          <a:ext cx="2042640" cy="1345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dirty="0"/>
            <a:t>Investment firms shall take all appropriate steps to </a:t>
          </a:r>
          <a:r>
            <a:rPr lang="en-US" sz="1000" kern="1200" dirty="0">
              <a:solidFill>
                <a:srgbClr val="FF0000"/>
              </a:solidFill>
            </a:rPr>
            <a:t>identify</a:t>
          </a:r>
          <a:r>
            <a:rPr lang="en-US" sz="1000" kern="1200" dirty="0"/>
            <a:t> and to </a:t>
          </a:r>
          <a:r>
            <a:rPr lang="en-US" sz="1000" kern="1200" dirty="0">
              <a:solidFill>
                <a:srgbClr val="FF0000"/>
              </a:solidFill>
            </a:rPr>
            <a:t>prevent or manage </a:t>
          </a:r>
          <a:r>
            <a:rPr lang="en-US" sz="1000" kern="1200" dirty="0"/>
            <a:t>conflicts of interest </a:t>
          </a:r>
          <a:r>
            <a:rPr lang="en-US" sz="1000" kern="1200" dirty="0">
              <a:solidFill>
                <a:srgbClr val="FF0000"/>
              </a:solidFill>
            </a:rPr>
            <a:t>between</a:t>
          </a:r>
          <a:r>
            <a:rPr lang="en-US" sz="1000" kern="1200" dirty="0"/>
            <a:t> </a:t>
          </a:r>
          <a:endParaRPr lang="fi-FI" sz="1000" kern="1200" dirty="0"/>
        </a:p>
      </dsp:txBody>
      <dsp:txXfrm>
        <a:off x="0" y="1972"/>
        <a:ext cx="2042640" cy="1345415"/>
      </dsp:txXfrm>
    </dsp:sp>
    <dsp:sp modelId="{BB167C74-BBF5-4F83-99FF-569CE7941981}">
      <dsp:nvSpPr>
        <dsp:cNvPr id="0" name=""/>
        <dsp:cNvSpPr/>
      </dsp:nvSpPr>
      <dsp:spPr>
        <a:xfrm>
          <a:off x="2195837" y="22994"/>
          <a:ext cx="8017362" cy="4204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solidFill>
                <a:srgbClr val="FF0000"/>
              </a:solidFill>
            </a:rPr>
            <a:t>themselves</a:t>
          </a:r>
          <a:r>
            <a:rPr lang="en-US" sz="1700" kern="1200" dirty="0"/>
            <a:t>, including </a:t>
          </a:r>
          <a:r>
            <a:rPr lang="en-US" sz="1700" kern="1200" dirty="0">
              <a:solidFill>
                <a:srgbClr val="FF0000"/>
              </a:solidFill>
            </a:rPr>
            <a:t>their managers, employees and tied agents</a:t>
          </a:r>
          <a:r>
            <a:rPr lang="en-US" sz="1700" kern="1200" dirty="0"/>
            <a:t>, or </a:t>
          </a:r>
          <a:endParaRPr lang="fi-FI" sz="1700" kern="1200" dirty="0"/>
        </a:p>
      </dsp:txBody>
      <dsp:txXfrm>
        <a:off x="2195837" y="22994"/>
        <a:ext cx="8017362" cy="420442"/>
      </dsp:txXfrm>
    </dsp:sp>
    <dsp:sp modelId="{9963CB44-2FF8-4169-8E04-ECDD5802101E}">
      <dsp:nvSpPr>
        <dsp:cNvPr id="0" name=""/>
        <dsp:cNvSpPr/>
      </dsp:nvSpPr>
      <dsp:spPr>
        <a:xfrm>
          <a:off x="2042640" y="443437"/>
          <a:ext cx="81705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ACB29C-D8E4-45E8-AD89-5F2AB3308DEE}">
      <dsp:nvSpPr>
        <dsp:cNvPr id="0" name=""/>
        <dsp:cNvSpPr/>
      </dsp:nvSpPr>
      <dsp:spPr>
        <a:xfrm>
          <a:off x="2195837" y="464459"/>
          <a:ext cx="8017362" cy="4204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any person directly or indirectly linked to them by control </a:t>
          </a:r>
          <a:r>
            <a:rPr lang="en-US" sz="1700" kern="1200" dirty="0">
              <a:solidFill>
                <a:srgbClr val="FF0000"/>
              </a:solidFill>
            </a:rPr>
            <a:t>and their clients </a:t>
          </a:r>
          <a:r>
            <a:rPr lang="en-US" sz="1700" kern="1200" dirty="0"/>
            <a:t>or</a:t>
          </a:r>
          <a:endParaRPr lang="fi-FI" sz="1700" kern="1200" dirty="0"/>
        </a:p>
      </dsp:txBody>
      <dsp:txXfrm>
        <a:off x="2195837" y="464459"/>
        <a:ext cx="8017362" cy="420442"/>
      </dsp:txXfrm>
    </dsp:sp>
    <dsp:sp modelId="{156646B6-BD7D-4702-9BEF-5ABDF6F36ABE}">
      <dsp:nvSpPr>
        <dsp:cNvPr id="0" name=""/>
        <dsp:cNvSpPr/>
      </dsp:nvSpPr>
      <dsp:spPr>
        <a:xfrm>
          <a:off x="2042640" y="884901"/>
          <a:ext cx="81705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60DA04-2C6D-4A9F-91B0-16D0455B517F}">
      <dsp:nvSpPr>
        <dsp:cNvPr id="0" name=""/>
        <dsp:cNvSpPr/>
      </dsp:nvSpPr>
      <dsp:spPr>
        <a:xfrm>
          <a:off x="2195837" y="905923"/>
          <a:ext cx="8017362" cy="4204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solidFill>
                <a:srgbClr val="FF0000"/>
              </a:solidFill>
            </a:rPr>
            <a:t>between one client and another </a:t>
          </a:r>
          <a:endParaRPr lang="fi-FI" sz="1700" kern="1200" dirty="0">
            <a:solidFill>
              <a:srgbClr val="FF0000"/>
            </a:solidFill>
          </a:endParaRPr>
        </a:p>
      </dsp:txBody>
      <dsp:txXfrm>
        <a:off x="2195837" y="905923"/>
        <a:ext cx="8017362" cy="420442"/>
      </dsp:txXfrm>
    </dsp:sp>
    <dsp:sp modelId="{CB6A653A-AB25-49F6-BB8D-C7078AAED9E1}">
      <dsp:nvSpPr>
        <dsp:cNvPr id="0" name=""/>
        <dsp:cNvSpPr/>
      </dsp:nvSpPr>
      <dsp:spPr>
        <a:xfrm>
          <a:off x="2042640" y="1326365"/>
          <a:ext cx="81705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DA31FA-11BD-47E5-B9E0-F6ACFBEF8341}">
      <dsp:nvSpPr>
        <dsp:cNvPr id="0" name=""/>
        <dsp:cNvSpPr/>
      </dsp:nvSpPr>
      <dsp:spPr>
        <a:xfrm>
          <a:off x="0" y="1347387"/>
          <a:ext cx="10213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65CEE7-F5FE-4AAE-9504-E06D18E19107}">
      <dsp:nvSpPr>
        <dsp:cNvPr id="0" name=""/>
        <dsp:cNvSpPr/>
      </dsp:nvSpPr>
      <dsp:spPr>
        <a:xfrm>
          <a:off x="0" y="1347387"/>
          <a:ext cx="2042640" cy="1345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dirty="0"/>
            <a:t>that arise in the course of providing any investment and ancillary services, or combinations thereof, including those caused by the receipt of inducements from third parties or by the investment firm’s own </a:t>
          </a:r>
          <a:r>
            <a:rPr lang="en-US" sz="1000" kern="1200" dirty="0">
              <a:solidFill>
                <a:srgbClr val="FF0000"/>
              </a:solidFill>
            </a:rPr>
            <a:t>remuneration and other incentive structures</a:t>
          </a:r>
          <a:r>
            <a:rPr lang="en-US" sz="1000" kern="1200" dirty="0"/>
            <a:t>.</a:t>
          </a:r>
          <a:endParaRPr lang="fi-FI" sz="1000" kern="1200" dirty="0"/>
        </a:p>
      </dsp:txBody>
      <dsp:txXfrm>
        <a:off x="0" y="1347387"/>
        <a:ext cx="2042640" cy="1345415"/>
      </dsp:txXfrm>
    </dsp:sp>
    <dsp:sp modelId="{D4E3A7A9-8FB5-4853-81DC-E52F3F475380}">
      <dsp:nvSpPr>
        <dsp:cNvPr id="0" name=""/>
        <dsp:cNvSpPr/>
      </dsp:nvSpPr>
      <dsp:spPr>
        <a:xfrm>
          <a:off x="0" y="2692803"/>
          <a:ext cx="10213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BE7057-78F7-48A1-B9CF-FEE928A3C2C4}">
      <dsp:nvSpPr>
        <dsp:cNvPr id="0" name=""/>
        <dsp:cNvSpPr/>
      </dsp:nvSpPr>
      <dsp:spPr>
        <a:xfrm>
          <a:off x="0" y="2692803"/>
          <a:ext cx="2042640" cy="1345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dirty="0"/>
            <a:t>The investment firm shall clearly </a:t>
          </a:r>
          <a:r>
            <a:rPr lang="en-US" sz="1000" kern="1200" dirty="0">
              <a:solidFill>
                <a:srgbClr val="FF0000"/>
              </a:solidFill>
            </a:rPr>
            <a:t>disclose to the client </a:t>
          </a:r>
          <a:r>
            <a:rPr lang="en-US" sz="1000" kern="1200" dirty="0"/>
            <a:t>the general nature and/or sources of </a:t>
          </a:r>
          <a:r>
            <a:rPr lang="en-US" sz="1000" kern="1200" dirty="0">
              <a:solidFill>
                <a:srgbClr val="FF0000"/>
              </a:solidFill>
            </a:rPr>
            <a:t>conflicts of interest and the steps</a:t>
          </a:r>
          <a:r>
            <a:rPr lang="en-US" sz="1000" kern="1200" dirty="0"/>
            <a:t> taken to mitigate those risks before undertaking business on its behalf </a:t>
          </a:r>
          <a:endParaRPr lang="fi-FI" sz="1000" kern="1200" dirty="0"/>
        </a:p>
      </dsp:txBody>
      <dsp:txXfrm>
        <a:off x="0" y="2692803"/>
        <a:ext cx="2042640" cy="1345415"/>
      </dsp:txXfrm>
    </dsp:sp>
    <dsp:sp modelId="{D4D2C638-8236-4E6B-8EE7-55BF5074D3F0}">
      <dsp:nvSpPr>
        <dsp:cNvPr id="0" name=""/>
        <dsp:cNvSpPr/>
      </dsp:nvSpPr>
      <dsp:spPr>
        <a:xfrm>
          <a:off x="2195837" y="2753898"/>
          <a:ext cx="8017362" cy="1221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solidFill>
                <a:srgbClr val="FF0000"/>
              </a:solidFill>
            </a:rPr>
            <a:t>where</a:t>
          </a:r>
          <a:r>
            <a:rPr lang="en-US" sz="1700" kern="1200" dirty="0"/>
            <a:t> </a:t>
          </a:r>
          <a:r>
            <a:rPr lang="en-US" sz="1700" kern="1200" dirty="0" err="1">
              <a:solidFill>
                <a:srgbClr val="FF0000"/>
              </a:solidFill>
            </a:rPr>
            <a:t>organisational</a:t>
          </a:r>
          <a:r>
            <a:rPr lang="en-US" sz="1700" kern="1200" dirty="0">
              <a:solidFill>
                <a:srgbClr val="FF0000"/>
              </a:solidFill>
            </a:rPr>
            <a:t> or administrative arrangements </a:t>
          </a:r>
          <a:r>
            <a:rPr lang="en-US" sz="1700" kern="1200" dirty="0"/>
            <a:t>made by the investment to prevent conflicts of interest from adversely affecting the interest of its client are </a:t>
          </a:r>
          <a:r>
            <a:rPr lang="en-US" sz="1700" kern="1200" dirty="0">
              <a:solidFill>
                <a:srgbClr val="FF0000"/>
              </a:solidFill>
            </a:rPr>
            <a:t>not sufficient </a:t>
          </a:r>
          <a:r>
            <a:rPr lang="en-US" sz="1700" kern="1200" dirty="0"/>
            <a:t>to ensure, with reasonable confidence, that risks of damage to client interests will be prevented </a:t>
          </a:r>
          <a:endParaRPr lang="fi-FI" sz="1700" kern="1200" dirty="0"/>
        </a:p>
      </dsp:txBody>
      <dsp:txXfrm>
        <a:off x="2195837" y="2753898"/>
        <a:ext cx="8017362" cy="1221910"/>
      </dsp:txXfrm>
    </dsp:sp>
    <dsp:sp modelId="{88C39E8E-C328-487C-83C9-27EE0630A00E}">
      <dsp:nvSpPr>
        <dsp:cNvPr id="0" name=""/>
        <dsp:cNvSpPr/>
      </dsp:nvSpPr>
      <dsp:spPr>
        <a:xfrm>
          <a:off x="2042640" y="3975808"/>
          <a:ext cx="81705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A902CB-E350-4E26-B56B-C6893879DEEB}">
      <dsp:nvSpPr>
        <dsp:cNvPr id="0" name=""/>
        <dsp:cNvSpPr/>
      </dsp:nvSpPr>
      <dsp:spPr>
        <a:xfrm>
          <a:off x="0" y="0"/>
          <a:ext cx="7864164" cy="727234"/>
        </a:xfrm>
        <a:prstGeom prst="roundRect">
          <a:avLst>
            <a:gd name="adj" fmla="val 10000"/>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The provision of investment services and ancillary services must be conducted </a:t>
          </a:r>
          <a:r>
            <a:rPr lang="en-US" sz="1500" kern="1200" dirty="0">
              <a:solidFill>
                <a:srgbClr val="FF0000"/>
              </a:solidFill>
            </a:rPr>
            <a:t>honestly, fairly and professionally </a:t>
          </a:r>
          <a:r>
            <a:rPr lang="en-US" sz="1500" kern="1200" dirty="0"/>
            <a:t>in the </a:t>
          </a:r>
          <a:r>
            <a:rPr lang="en-US" sz="1500" kern="1200" dirty="0">
              <a:solidFill>
                <a:srgbClr val="FF0000"/>
              </a:solidFill>
            </a:rPr>
            <a:t>best interests of the client</a:t>
          </a:r>
          <a:r>
            <a:rPr lang="en-US" sz="1500" kern="1200" dirty="0"/>
            <a:t>.</a:t>
          </a:r>
          <a:endParaRPr lang="fi-FI" sz="1500" kern="1200" dirty="0"/>
        </a:p>
      </dsp:txBody>
      <dsp:txXfrm>
        <a:off x="21300" y="21300"/>
        <a:ext cx="6994334" cy="684634"/>
      </dsp:txXfrm>
    </dsp:sp>
    <dsp:sp modelId="{4C14AD2F-2AF5-4218-BB21-D6C3F3AF3B72}">
      <dsp:nvSpPr>
        <dsp:cNvPr id="0" name=""/>
        <dsp:cNvSpPr/>
      </dsp:nvSpPr>
      <dsp:spPr>
        <a:xfrm>
          <a:off x="587259" y="828239"/>
          <a:ext cx="7864164" cy="727234"/>
        </a:xfrm>
        <a:prstGeom prst="roundRect">
          <a:avLst>
            <a:gd name="adj" fmla="val 10000"/>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However, the provision of investment and ancillary services may give rise to conflicts of interest in which the client's interest may be jeopardized.</a:t>
          </a:r>
          <a:endParaRPr lang="fi-FI" sz="1500" kern="1200"/>
        </a:p>
      </dsp:txBody>
      <dsp:txXfrm>
        <a:off x="608559" y="849539"/>
        <a:ext cx="6761602" cy="684634"/>
      </dsp:txXfrm>
    </dsp:sp>
    <dsp:sp modelId="{9F72F244-5D32-4E98-98D3-40D39783B8C0}">
      <dsp:nvSpPr>
        <dsp:cNvPr id="0" name=""/>
        <dsp:cNvSpPr/>
      </dsp:nvSpPr>
      <dsp:spPr>
        <a:xfrm>
          <a:off x="1174518" y="1656478"/>
          <a:ext cx="7864164" cy="727234"/>
        </a:xfrm>
        <a:prstGeom prst="roundRect">
          <a:avLst>
            <a:gd name="adj" fmla="val 10000"/>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solidFill>
                <a:srgbClr val="FF0000"/>
              </a:solidFill>
            </a:rPr>
            <a:t>Even in situations of conflict of interest</a:t>
          </a:r>
          <a:r>
            <a:rPr lang="en-US" sz="1500" kern="1200" dirty="0"/>
            <a:t>, the investment firm has an obligation to act in the best interests of the client.</a:t>
          </a:r>
          <a:endParaRPr lang="fi-FI" sz="1500" kern="1200" dirty="0"/>
        </a:p>
      </dsp:txBody>
      <dsp:txXfrm>
        <a:off x="1195818" y="1677778"/>
        <a:ext cx="6761602" cy="684634"/>
      </dsp:txXfrm>
    </dsp:sp>
    <dsp:sp modelId="{07DF7D5A-55E9-4BEB-87FD-B1A3947EC73B}">
      <dsp:nvSpPr>
        <dsp:cNvPr id="0" name=""/>
        <dsp:cNvSpPr/>
      </dsp:nvSpPr>
      <dsp:spPr>
        <a:xfrm>
          <a:off x="1761777" y="2484717"/>
          <a:ext cx="7864164" cy="727234"/>
        </a:xfrm>
        <a:prstGeom prst="roundRect">
          <a:avLst>
            <a:gd name="adj" fmla="val 10000"/>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Customers must be treated </a:t>
          </a:r>
          <a:r>
            <a:rPr lang="en-US" sz="1500" kern="1200" dirty="0">
              <a:solidFill>
                <a:srgbClr val="FF0000"/>
              </a:solidFill>
            </a:rPr>
            <a:t>equally</a:t>
          </a:r>
          <a:r>
            <a:rPr lang="en-US" sz="1500" kern="1200" dirty="0"/>
            <a:t>.</a:t>
          </a:r>
          <a:endParaRPr lang="fi-FI" sz="1500" kern="1200" dirty="0"/>
        </a:p>
      </dsp:txBody>
      <dsp:txXfrm>
        <a:off x="1783077" y="2506017"/>
        <a:ext cx="6761602" cy="684634"/>
      </dsp:txXfrm>
    </dsp:sp>
    <dsp:sp modelId="{B355716A-3EA3-4443-8236-D3901C346CEC}">
      <dsp:nvSpPr>
        <dsp:cNvPr id="0" name=""/>
        <dsp:cNvSpPr/>
      </dsp:nvSpPr>
      <dsp:spPr>
        <a:xfrm>
          <a:off x="2349036" y="3312956"/>
          <a:ext cx="7864164" cy="727234"/>
        </a:xfrm>
        <a:prstGeom prst="roundRect">
          <a:avLst>
            <a:gd name="adj" fmla="val 10000"/>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For example, a company cannot execute orders from more profitable and only then less profitable customers first.</a:t>
          </a:r>
          <a:endParaRPr lang="fi-FI" sz="1500" kern="1200"/>
        </a:p>
      </dsp:txBody>
      <dsp:txXfrm>
        <a:off x="2370336" y="3334256"/>
        <a:ext cx="6761602" cy="684634"/>
      </dsp:txXfrm>
    </dsp:sp>
    <dsp:sp modelId="{8FE70AB7-C223-4C1E-A37F-D5DDC219AA46}">
      <dsp:nvSpPr>
        <dsp:cNvPr id="0" name=""/>
        <dsp:cNvSpPr/>
      </dsp:nvSpPr>
      <dsp:spPr>
        <a:xfrm>
          <a:off x="7391461" y="531285"/>
          <a:ext cx="472702" cy="472702"/>
        </a:xfrm>
        <a:prstGeom prst="downArrow">
          <a:avLst>
            <a:gd name="adj1" fmla="val 55000"/>
            <a:gd name="adj2" fmla="val 45000"/>
          </a:avLst>
        </a:prstGeom>
        <a:solidFill>
          <a:schemeClr val="lt1">
            <a:alpha val="90000"/>
            <a:tint val="40000"/>
            <a:hueOff val="0"/>
            <a:satOff val="0"/>
            <a:lumOff val="0"/>
            <a:alphaOff val="0"/>
          </a:schemeClr>
        </a:solidFill>
        <a:ln w="10795"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fi-FI" sz="2100" kern="1200"/>
        </a:p>
      </dsp:txBody>
      <dsp:txXfrm>
        <a:off x="7497819" y="531285"/>
        <a:ext cx="259986" cy="355708"/>
      </dsp:txXfrm>
    </dsp:sp>
    <dsp:sp modelId="{75E7812D-52DB-40A8-8249-A30CA1AD0DE1}">
      <dsp:nvSpPr>
        <dsp:cNvPr id="0" name=""/>
        <dsp:cNvSpPr/>
      </dsp:nvSpPr>
      <dsp:spPr>
        <a:xfrm>
          <a:off x="7978720" y="1359524"/>
          <a:ext cx="472702" cy="472702"/>
        </a:xfrm>
        <a:prstGeom prst="downArrow">
          <a:avLst>
            <a:gd name="adj1" fmla="val 55000"/>
            <a:gd name="adj2" fmla="val 45000"/>
          </a:avLst>
        </a:prstGeom>
        <a:solidFill>
          <a:schemeClr val="lt1">
            <a:alpha val="90000"/>
            <a:tint val="40000"/>
            <a:hueOff val="0"/>
            <a:satOff val="0"/>
            <a:lumOff val="0"/>
            <a:alphaOff val="0"/>
          </a:schemeClr>
        </a:solidFill>
        <a:ln w="10795"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fi-FI" sz="2100" kern="1200"/>
        </a:p>
      </dsp:txBody>
      <dsp:txXfrm>
        <a:off x="8085078" y="1359524"/>
        <a:ext cx="259986" cy="355708"/>
      </dsp:txXfrm>
    </dsp:sp>
    <dsp:sp modelId="{B78DAC67-5333-4298-A530-245CAD6187EB}">
      <dsp:nvSpPr>
        <dsp:cNvPr id="0" name=""/>
        <dsp:cNvSpPr/>
      </dsp:nvSpPr>
      <dsp:spPr>
        <a:xfrm>
          <a:off x="8565979" y="2175642"/>
          <a:ext cx="472702" cy="472702"/>
        </a:xfrm>
        <a:prstGeom prst="downArrow">
          <a:avLst>
            <a:gd name="adj1" fmla="val 55000"/>
            <a:gd name="adj2" fmla="val 45000"/>
          </a:avLst>
        </a:prstGeom>
        <a:solidFill>
          <a:schemeClr val="lt1">
            <a:alpha val="90000"/>
            <a:tint val="40000"/>
            <a:hueOff val="0"/>
            <a:satOff val="0"/>
            <a:lumOff val="0"/>
            <a:alphaOff val="0"/>
          </a:schemeClr>
        </a:solidFill>
        <a:ln w="10795"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fi-FI" sz="2100" kern="1200"/>
        </a:p>
      </dsp:txBody>
      <dsp:txXfrm>
        <a:off x="8672337" y="2175642"/>
        <a:ext cx="259986" cy="355708"/>
      </dsp:txXfrm>
    </dsp:sp>
    <dsp:sp modelId="{9F344EDF-38AA-4B16-B0D4-E0C0C117BEBC}">
      <dsp:nvSpPr>
        <dsp:cNvPr id="0" name=""/>
        <dsp:cNvSpPr/>
      </dsp:nvSpPr>
      <dsp:spPr>
        <a:xfrm>
          <a:off x="9153238" y="3011962"/>
          <a:ext cx="472702" cy="472702"/>
        </a:xfrm>
        <a:prstGeom prst="downArrow">
          <a:avLst>
            <a:gd name="adj1" fmla="val 55000"/>
            <a:gd name="adj2" fmla="val 45000"/>
          </a:avLst>
        </a:prstGeom>
        <a:solidFill>
          <a:schemeClr val="lt1">
            <a:alpha val="90000"/>
            <a:tint val="40000"/>
            <a:hueOff val="0"/>
            <a:satOff val="0"/>
            <a:lumOff val="0"/>
            <a:alphaOff val="0"/>
          </a:schemeClr>
        </a:solidFill>
        <a:ln w="10795"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fi-FI" sz="2100" kern="1200"/>
        </a:p>
      </dsp:txBody>
      <dsp:txXfrm>
        <a:off x="9259596" y="3011962"/>
        <a:ext cx="259986" cy="35570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404DFE-5D51-465C-A731-DFC48608CC20}">
      <dsp:nvSpPr>
        <dsp:cNvPr id="0" name=""/>
        <dsp:cNvSpPr/>
      </dsp:nvSpPr>
      <dsp:spPr>
        <a:xfrm>
          <a:off x="0" y="0"/>
          <a:ext cx="10213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3B1FA4-3622-4CF1-82F4-5CE64BB9ACA0}">
      <dsp:nvSpPr>
        <dsp:cNvPr id="0" name=""/>
        <dsp:cNvSpPr/>
      </dsp:nvSpPr>
      <dsp:spPr>
        <a:xfrm>
          <a:off x="0" y="0"/>
          <a:ext cx="2042640" cy="2020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Principle of transparency:</a:t>
          </a:r>
          <a:endParaRPr lang="fi-FI" sz="1700" kern="1200"/>
        </a:p>
      </dsp:txBody>
      <dsp:txXfrm>
        <a:off x="0" y="0"/>
        <a:ext cx="2042640" cy="2020095"/>
      </dsp:txXfrm>
    </dsp:sp>
    <dsp:sp modelId="{DBF7CBE5-9D4E-4B68-826C-53494D2EB290}">
      <dsp:nvSpPr>
        <dsp:cNvPr id="0" name=""/>
        <dsp:cNvSpPr/>
      </dsp:nvSpPr>
      <dsp:spPr>
        <a:xfrm>
          <a:off x="2195837" y="91732"/>
          <a:ext cx="8017362" cy="18346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If a conflict of interest cannot be avoided, the investment firm shall provide sufficiently detailed information on the nature of the conflict of interest and its causes and on the measures taken to mitigate the risks to the client's interests before executing the transaction on behalf of the client.</a:t>
          </a:r>
          <a:endParaRPr lang="fi-FI" sz="2300" kern="1200" dirty="0"/>
        </a:p>
      </dsp:txBody>
      <dsp:txXfrm>
        <a:off x="2195837" y="91732"/>
        <a:ext cx="8017362" cy="1834657"/>
      </dsp:txXfrm>
    </dsp:sp>
    <dsp:sp modelId="{904CDB27-AC53-4212-BF9E-D33F041F5FC6}">
      <dsp:nvSpPr>
        <dsp:cNvPr id="0" name=""/>
        <dsp:cNvSpPr/>
      </dsp:nvSpPr>
      <dsp:spPr>
        <a:xfrm>
          <a:off x="2042640" y="1926389"/>
          <a:ext cx="81705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656D34-CB01-4287-8643-18A93F5547A4}">
      <dsp:nvSpPr>
        <dsp:cNvPr id="0" name=""/>
        <dsp:cNvSpPr/>
      </dsp:nvSpPr>
      <dsp:spPr>
        <a:xfrm>
          <a:off x="0" y="2020095"/>
          <a:ext cx="10213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FA10F7-B497-4C5C-932C-35223074CEB4}">
      <dsp:nvSpPr>
        <dsp:cNvPr id="0" name=""/>
        <dsp:cNvSpPr/>
      </dsp:nvSpPr>
      <dsp:spPr>
        <a:xfrm>
          <a:off x="0" y="2020095"/>
          <a:ext cx="2042640" cy="2020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The investment firm must have a policy on the procedures for identifying and preventing conflicts of interest.</a:t>
          </a:r>
          <a:endParaRPr lang="fi-FI" sz="1700" kern="1200"/>
        </a:p>
      </dsp:txBody>
      <dsp:txXfrm>
        <a:off x="0" y="2020095"/>
        <a:ext cx="2042640" cy="20200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1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47CDAA-48BB-43E8-8C0D-D2B7B5C8C30A}" type="datetimeFigureOut">
              <a:rPr lang="fi-FI" smtClean="0"/>
              <a:t>1.2.2023</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60D92-689C-49EB-8818-F478250C1AF9}" type="slidenum">
              <a:rPr lang="fi-FI" smtClean="0"/>
              <a:t>‹#›</a:t>
            </a:fld>
            <a:endParaRPr lang="fi-FI"/>
          </a:p>
        </p:txBody>
      </p:sp>
    </p:spTree>
    <p:extLst>
      <p:ext uri="{BB962C8B-B14F-4D97-AF65-F5344CB8AC3E}">
        <p14:creationId xmlns:p14="http://schemas.microsoft.com/office/powerpoint/2010/main" val="2347497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9F60D92-689C-49EB-8818-F478250C1AF9}" type="slidenum">
              <a:rPr lang="fi-FI" smtClean="0"/>
              <a:t>22</a:t>
            </a:fld>
            <a:endParaRPr lang="fi-FI"/>
          </a:p>
        </p:txBody>
      </p:sp>
    </p:spTree>
    <p:extLst>
      <p:ext uri="{BB962C8B-B14F-4D97-AF65-F5344CB8AC3E}">
        <p14:creationId xmlns:p14="http://schemas.microsoft.com/office/powerpoint/2010/main" val="34105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EBB0EEB3-8AA2-4E70-9403-3FF3B5ADC523}" type="datetime1">
              <a:rPr lang="en-US" smtClean="0"/>
              <a:t>2/1/2023</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r>
              <a:rPr lang="en-US"/>
              <a:t>Financial Law Lecture 4</a:t>
            </a:r>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4025237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6487FBE5-A6EA-47C8-B930-D218032AFE36}" type="datetime1">
              <a:rPr lang="en-US" smtClean="0"/>
              <a:t>2/1/2023</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r>
              <a:rPr lang="en-US"/>
              <a:t>Financial Law Lecture 4</a:t>
            </a:r>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708510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0803115C-FD14-435F-AF65-4C9733E2FDCF}" type="datetime1">
              <a:rPr lang="en-US" smtClean="0"/>
              <a:t>2/1/2023</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r>
              <a:rPr lang="en-US"/>
              <a:t>Financial Law Lecture 4</a:t>
            </a:r>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401459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111DB287-07C9-4EFE-93D4-6F3947D77116}" type="datetime1">
              <a:rPr lang="en-US" smtClean="0">
                <a:solidFill>
                  <a:prstClr val="black">
                    <a:tint val="75000"/>
                  </a:prstClr>
                </a:solidFill>
              </a:rPr>
              <a:t>2/1/2023</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Financial Law Lecture 4</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32701928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624419" y="318135"/>
            <a:ext cx="1094316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624419" y="1513934"/>
            <a:ext cx="10943165"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30C4DC43-97E6-4BCA-BC40-AF4516BA2448}" type="datetime1">
              <a:rPr lang="en-US" smtClean="0">
                <a:solidFill>
                  <a:prstClr val="black">
                    <a:tint val="75000"/>
                  </a:prstClr>
                </a:solidFill>
              </a:rPr>
              <a:t>2/1/2023</a:t>
            </a:fld>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r>
              <a:rPr lang="fi-FI">
                <a:solidFill>
                  <a:prstClr val="black">
                    <a:tint val="75000"/>
                  </a:prstClr>
                </a:solidFill>
              </a:rPr>
              <a:t>Financial Law Lecture 4</a:t>
            </a: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cxnSp>
        <p:nvCxnSpPr>
          <p:cNvPr id="12" name="Straight Connector 4"/>
          <p:cNvCxnSpPr/>
          <p:nvPr userDrawn="1"/>
        </p:nvCxnSpPr>
        <p:spPr>
          <a:xfrm>
            <a:off x="624419" y="5847608"/>
            <a:ext cx="1094316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002" y="5654880"/>
            <a:ext cx="2969529" cy="1149120"/>
          </a:xfrm>
          <a:prstGeom prst="rect">
            <a:avLst/>
          </a:prstGeom>
        </p:spPr>
      </p:pic>
    </p:spTree>
    <p:extLst>
      <p:ext uri="{BB962C8B-B14F-4D97-AF65-F5344CB8AC3E}">
        <p14:creationId xmlns:p14="http://schemas.microsoft.com/office/powerpoint/2010/main" val="2335985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618336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8AF19682-BCE0-454F-8737-CC1D5B8BD813}" type="datetime1">
              <a:rPr lang="en-US" smtClean="0">
                <a:solidFill>
                  <a:prstClr val="black">
                    <a:tint val="75000"/>
                  </a:prstClr>
                </a:solidFill>
              </a:rPr>
              <a:t>2/1/2023</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a:solidFill>
                  <a:prstClr val="black">
                    <a:tint val="75000"/>
                  </a:prstClr>
                </a:solidFill>
              </a:rPr>
              <a:t>Financial Law Lecture 4</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2419110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AA636179-63BE-4D45-A6FE-70083431009F}" type="datetime1">
              <a:rPr lang="en-US" smtClean="0"/>
              <a:t>2/1/2023</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r>
              <a:rPr lang="en-US"/>
              <a:t>Financial Law Lecture 4</a:t>
            </a:r>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461242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F808D3-39B4-460B-BE61-3B7E2CC27DBF}" type="datetime1">
              <a:rPr lang="en-US" smtClean="0"/>
              <a:t>2/1/2023</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r>
              <a:rPr lang="en-US"/>
              <a:t>Financial Law Lecture 4</a:t>
            </a:r>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9133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6DF7D93C-0BE6-4797-A5D8-4BB95F670F5C}" type="datetime1">
              <a:rPr lang="en-US" smtClean="0"/>
              <a:t>2/1/2023</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r>
              <a:rPr lang="en-US"/>
              <a:t>Financial Law Lecture 4</a:t>
            </a:r>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863224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1D12A853-1727-4E9E-8DD9-3B3035B73971}" type="datetime1">
              <a:rPr lang="en-US" smtClean="0"/>
              <a:t>2/1/2023</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r>
              <a:rPr lang="en-US"/>
              <a:t>Financial Law Lecture 4</a:t>
            </a:r>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022776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C5ADD5D5-C0C5-44D8-A561-8662FB2C5B6A}" type="datetime1">
              <a:rPr lang="en-US" smtClean="0"/>
              <a:t>2/1/2023</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r>
              <a:rPr lang="en-US"/>
              <a:t>Financial Law Lecture 4</a:t>
            </a:r>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4148625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BAE14B1A-C225-4F34-8EC5-6B4A162BE89B}" type="datetime1">
              <a:rPr lang="en-US" smtClean="0"/>
              <a:t>2/1/2023</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r>
              <a:rPr lang="en-US"/>
              <a:t>Financial Law Lecture 4</a:t>
            </a:r>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630276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5B02831C-2192-4804-A950-F6717AA10B5D}" type="datetime1">
              <a:rPr lang="en-US" smtClean="0"/>
              <a:t>2/1/2023</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r>
              <a:rPr lang="en-US"/>
              <a:t>Financial Law Lecture 4</a:t>
            </a:r>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1674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7906EF78-7378-47E6-B43A-86163C1CED28}" type="datetime1">
              <a:rPr lang="en-US" smtClean="0"/>
              <a:t>2/1/2023</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r>
              <a:rPr lang="en-US"/>
              <a:t>Financial Law Lecture 4</a:t>
            </a:r>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04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9D44D755-B4A7-40AF-B1A9-E237DF6B6CEF}" type="datetime1">
              <a:rPr lang="en-US" smtClean="0"/>
              <a:t>2/1/2023</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r>
              <a:rPr lang="en-US"/>
              <a:t>Financial Law Lecture 4</a:t>
            </a:r>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248159607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88" r:id="rId5"/>
    <p:sldLayoutId id="2147483693" r:id="rId6"/>
    <p:sldLayoutId id="2147483689" r:id="rId7"/>
    <p:sldLayoutId id="2147483690" r:id="rId8"/>
    <p:sldLayoutId id="2147483691" r:id="rId9"/>
    <p:sldLayoutId id="2147483692" r:id="rId10"/>
    <p:sldLayoutId id="2147483694" r:id="rId11"/>
    <p:sldLayoutId id="2147483700" r:id="rId12"/>
    <p:sldLayoutId id="2147483701" r:id="rId13"/>
    <p:sldLayoutId id="2147483702" r:id="rId14"/>
  </p:sldLayoutIdLst>
  <p:hf hdr="0" dt="0"/>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4.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2" Type="http://schemas.openxmlformats.org/officeDocument/2006/relationships/diagramData" Target="../diagrams/data20.xml"/><Relationship Id="rId1" Type="http://schemas.openxmlformats.org/officeDocument/2006/relationships/slideLayout" Target="../slideLayouts/slideLayout14.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hyperlink" Target="https://www.esma.europa.eu/sites/default/files/library/esma71-98-128_press_release_product_intervention.pdf" TargetMode="External"/><Relationship Id="rId1" Type="http://schemas.openxmlformats.org/officeDocument/2006/relationships/slideLayout" Target="../slideLayouts/slideLayout1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1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9.xml.rels><?xml version="1.0" encoding="UTF-8" standalone="yes"?>
<Relationships xmlns="http://schemas.openxmlformats.org/package/2006/relationships"><Relationship Id="rId2" Type="http://schemas.openxmlformats.org/officeDocument/2006/relationships/hyperlink" Target="https://www.finanssivalvonta.fi/tiedotteet-ja-julkaisut/verkkouutiset/2018/sakkojen-varalta-vakuuttaminen-on-hyvan-vakuutustavan-vastaista/"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hyperlink" Target="https://eur-lex.europa.eu/legal-content/EN/TXT/PDF/?uri=CELEX:31997L0009&amp;from=EN"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06"/>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4F45C44C-539B-4503-9DF8-389CCAC295E4}"/>
              </a:ext>
            </a:extLst>
          </p:cNvPr>
          <p:cNvSpPr>
            <a:spLocks noGrp="1"/>
          </p:cNvSpPr>
          <p:nvPr>
            <p:ph type="ctrTitle"/>
          </p:nvPr>
        </p:nvSpPr>
        <p:spPr>
          <a:xfrm>
            <a:off x="990000" y="395289"/>
            <a:ext cx="4075200" cy="2226688"/>
          </a:xfrm>
        </p:spPr>
        <p:txBody>
          <a:bodyPr>
            <a:normAutofit/>
          </a:bodyPr>
          <a:lstStyle/>
          <a:p>
            <a:r>
              <a:rPr lang="fi-FI" dirty="0"/>
              <a:t>Financial </a:t>
            </a:r>
            <a:r>
              <a:rPr lang="fi-FI" dirty="0" err="1"/>
              <a:t>Law</a:t>
            </a:r>
            <a:endParaRPr lang="fi-FI" dirty="0"/>
          </a:p>
        </p:txBody>
      </p:sp>
      <p:sp>
        <p:nvSpPr>
          <p:cNvPr id="3" name="Alaotsikko 2">
            <a:extLst>
              <a:ext uri="{FF2B5EF4-FFF2-40B4-BE49-F238E27FC236}">
                <a16:creationId xmlns:a16="http://schemas.microsoft.com/office/drawing/2014/main" id="{8391C2D8-498A-4226-8010-77F946C9B347}"/>
              </a:ext>
            </a:extLst>
          </p:cNvPr>
          <p:cNvSpPr>
            <a:spLocks noGrp="1"/>
          </p:cNvSpPr>
          <p:nvPr>
            <p:ph type="subTitle" idx="1"/>
          </p:nvPr>
        </p:nvSpPr>
        <p:spPr>
          <a:xfrm>
            <a:off x="990000" y="4248000"/>
            <a:ext cx="4075200" cy="2070001"/>
          </a:xfrm>
        </p:spPr>
        <p:txBody>
          <a:bodyPr>
            <a:normAutofit fontScale="85000" lnSpcReduction="10000"/>
          </a:bodyPr>
          <a:lstStyle/>
          <a:p>
            <a:r>
              <a:rPr lang="fi-FI" dirty="0" err="1"/>
              <a:t>Lecture</a:t>
            </a:r>
            <a:r>
              <a:rPr lang="fi-FI" dirty="0"/>
              <a:t> 4</a:t>
            </a:r>
          </a:p>
          <a:p>
            <a:r>
              <a:rPr lang="fi-FI" dirty="0"/>
              <a:t>Financial Service </a:t>
            </a:r>
            <a:r>
              <a:rPr lang="fi-FI" dirty="0" err="1"/>
              <a:t>Companies</a:t>
            </a:r>
            <a:r>
              <a:rPr lang="fi-FI" dirty="0"/>
              <a:t>: </a:t>
            </a:r>
          </a:p>
          <a:p>
            <a:r>
              <a:rPr lang="fi-FI" dirty="0"/>
              <a:t>General </a:t>
            </a:r>
            <a:r>
              <a:rPr lang="fi-FI" dirty="0" err="1"/>
              <a:t>Regulation</a:t>
            </a:r>
            <a:endParaRPr lang="fi-FI" dirty="0"/>
          </a:p>
          <a:p>
            <a:r>
              <a:rPr lang="fi-FI" dirty="0"/>
              <a:t>Financial Products </a:t>
            </a:r>
          </a:p>
        </p:txBody>
      </p:sp>
      <p:grpSp>
        <p:nvGrpSpPr>
          <p:cNvPr id="11" name="Group 10">
            <a:extLst>
              <a:ext uri="{FF2B5EF4-FFF2-40B4-BE49-F238E27FC236}">
                <a16:creationId xmlns:a16="http://schemas.microsoft.com/office/drawing/2014/main" id="{50F37AA1-A09B-4E28-987B-38E5060E1B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19525" y="2840038"/>
            <a:ext cx="2216150" cy="1177924"/>
            <a:chOff x="4987925" y="2840038"/>
            <a:chExt cx="2216150" cy="1177924"/>
          </a:xfrm>
        </p:grpSpPr>
        <p:sp>
          <p:nvSpPr>
            <p:cNvPr id="12" name="Rectangle 11">
              <a:extLst>
                <a:ext uri="{FF2B5EF4-FFF2-40B4-BE49-F238E27FC236}">
                  <a16:creationId xmlns:a16="http://schemas.microsoft.com/office/drawing/2014/main" id="{9874D018-FDBA-4AD4-8C74-17D41F4FB6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DB43F5C4-EF74-49F4-97CB-97938DDC2FF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720702" y="2912637"/>
              <a:ext cx="1080000" cy="1080000"/>
              <a:chOff x="6879023" y="2912637"/>
              <a:chExt cx="1080000" cy="1080000"/>
            </a:xfrm>
          </p:grpSpPr>
          <p:grpSp>
            <p:nvGrpSpPr>
              <p:cNvPr id="14" name="Group 13">
                <a:extLst>
                  <a:ext uri="{FF2B5EF4-FFF2-40B4-BE49-F238E27FC236}">
                    <a16:creationId xmlns:a16="http://schemas.microsoft.com/office/drawing/2014/main" id="{B74E0761-A6EC-4896-A2D4-97A0AF0AA00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7260443" y="2912637"/>
                <a:ext cx="317159" cy="1080000"/>
                <a:chOff x="4799744" y="2905614"/>
                <a:chExt cx="317159" cy="1080000"/>
              </a:xfrm>
            </p:grpSpPr>
            <p:sp>
              <p:nvSpPr>
                <p:cNvPr id="19" name="Freeform 68">
                  <a:extLst>
                    <a:ext uri="{FF2B5EF4-FFF2-40B4-BE49-F238E27FC236}">
                      <a16:creationId xmlns:a16="http://schemas.microsoft.com/office/drawing/2014/main" id="{E02DDA0C-BC2F-4EA7-B34E-E0A38B82BA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69">
                  <a:extLst>
                    <a:ext uri="{FF2B5EF4-FFF2-40B4-BE49-F238E27FC236}">
                      <a16:creationId xmlns:a16="http://schemas.microsoft.com/office/drawing/2014/main" id="{CF13B05D-4163-4B4E-A2D2-FA7ED94682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1" name="Line 70">
                  <a:extLst>
                    <a:ext uri="{FF2B5EF4-FFF2-40B4-BE49-F238E27FC236}">
                      <a16:creationId xmlns:a16="http://schemas.microsoft.com/office/drawing/2014/main" id="{6D222543-B140-45C1-A731-C56E6B3A17C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 name="Group 14">
                <a:extLst>
                  <a:ext uri="{FF2B5EF4-FFF2-40B4-BE49-F238E27FC236}">
                    <a16:creationId xmlns:a16="http://schemas.microsoft.com/office/drawing/2014/main" id="{21D25868-4B38-41A5-8DA7-BB01E853424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916369" y="2912637"/>
                <a:ext cx="317159" cy="1080000"/>
                <a:chOff x="4799744" y="2905614"/>
                <a:chExt cx="317159" cy="1080000"/>
              </a:xfrm>
            </p:grpSpPr>
            <p:sp>
              <p:nvSpPr>
                <p:cNvPr id="16" name="Freeform 68">
                  <a:extLst>
                    <a:ext uri="{FF2B5EF4-FFF2-40B4-BE49-F238E27FC236}">
                      <a16:creationId xmlns:a16="http://schemas.microsoft.com/office/drawing/2014/main" id="{9BA6FA89-CCD8-4CC0-954F-FBBFA59737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69">
                  <a:extLst>
                    <a:ext uri="{FF2B5EF4-FFF2-40B4-BE49-F238E27FC236}">
                      <a16:creationId xmlns:a16="http://schemas.microsoft.com/office/drawing/2014/main" id="{73005E59-2B44-4A62-A8F1-504FB17060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8" name="Line 70">
                  <a:extLst>
                    <a:ext uri="{FF2B5EF4-FFF2-40B4-BE49-F238E27FC236}">
                      <a16:creationId xmlns:a16="http://schemas.microsoft.com/office/drawing/2014/main" id="{C9AB3E16-8B92-47B2-BA2E-02935767A808}"/>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pic>
        <p:nvPicPr>
          <p:cNvPr id="4" name="Picture 3">
            <a:extLst>
              <a:ext uri="{FF2B5EF4-FFF2-40B4-BE49-F238E27FC236}">
                <a16:creationId xmlns:a16="http://schemas.microsoft.com/office/drawing/2014/main" id="{4FCC549E-AEDE-4A6B-8D77-EB2FBECB2BE2}"/>
              </a:ext>
            </a:extLst>
          </p:cNvPr>
          <p:cNvPicPr>
            <a:picLocks noChangeAspect="1"/>
          </p:cNvPicPr>
          <p:nvPr/>
        </p:nvPicPr>
        <p:blipFill rotWithShape="1">
          <a:blip r:embed="rId2"/>
          <a:srcRect l="20896" r="19618" b="-2"/>
          <a:stretch/>
        </p:blipFill>
        <p:spPr>
          <a:xfrm>
            <a:off x="6080462" y="6306"/>
            <a:ext cx="6111538" cy="6858000"/>
          </a:xfrm>
          <a:prstGeom prst="rect">
            <a:avLst/>
          </a:prstGeom>
        </p:spPr>
      </p:pic>
    </p:spTree>
    <p:extLst>
      <p:ext uri="{BB962C8B-B14F-4D97-AF65-F5344CB8AC3E}">
        <p14:creationId xmlns:p14="http://schemas.microsoft.com/office/powerpoint/2010/main" val="2409365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C4CAB09-82A9-4143-A7CC-0A019A4092C9}"/>
              </a:ext>
            </a:extLst>
          </p:cNvPr>
          <p:cNvSpPr>
            <a:spLocks noGrp="1"/>
          </p:cNvSpPr>
          <p:nvPr>
            <p:ph type="title"/>
          </p:nvPr>
        </p:nvSpPr>
        <p:spPr/>
        <p:txBody>
          <a:bodyPr/>
          <a:lstStyle/>
          <a:p>
            <a:pPr algn="ctr"/>
            <a:r>
              <a:rPr lang="fi-FI" b="1" dirty="0"/>
              <a:t>Best </a:t>
            </a:r>
            <a:r>
              <a:rPr lang="fi-FI" b="1" dirty="0" err="1"/>
              <a:t>Execution</a:t>
            </a:r>
            <a:br>
              <a:rPr lang="fi-FI" b="1" dirty="0"/>
            </a:br>
            <a:r>
              <a:rPr lang="fi-FI" b="1" dirty="0" err="1"/>
              <a:t>MiFID</a:t>
            </a:r>
            <a:r>
              <a:rPr lang="fi-FI" b="1" dirty="0"/>
              <a:t> Art. 27 and 28</a:t>
            </a:r>
            <a:endParaRPr lang="fi-FI" dirty="0"/>
          </a:p>
        </p:txBody>
      </p:sp>
      <p:sp>
        <p:nvSpPr>
          <p:cNvPr id="5" name="Alatunnisteen paikkamerkki 4">
            <a:extLst>
              <a:ext uri="{FF2B5EF4-FFF2-40B4-BE49-F238E27FC236}">
                <a16:creationId xmlns:a16="http://schemas.microsoft.com/office/drawing/2014/main" id="{29932DEF-54AE-4913-8071-7721C76906BB}"/>
              </a:ext>
            </a:extLst>
          </p:cNvPr>
          <p:cNvSpPr>
            <a:spLocks noGrp="1"/>
          </p:cNvSpPr>
          <p:nvPr>
            <p:ph type="ftr" sz="quarter" idx="11"/>
          </p:nvPr>
        </p:nvSpPr>
        <p:spPr/>
        <p:txBody>
          <a:bodyPr/>
          <a:lstStyle/>
          <a:p>
            <a:pPr>
              <a:defRPr/>
            </a:pPr>
            <a:r>
              <a:rPr lang="en-US">
                <a:solidFill>
                  <a:prstClr val="black">
                    <a:tint val="75000"/>
                  </a:prstClr>
                </a:solidFill>
              </a:rPr>
              <a:t>Financial Law Lecture 4</a:t>
            </a:r>
          </a:p>
        </p:txBody>
      </p:sp>
      <p:sp>
        <p:nvSpPr>
          <p:cNvPr id="6" name="Dian numeron paikkamerkki 5">
            <a:extLst>
              <a:ext uri="{FF2B5EF4-FFF2-40B4-BE49-F238E27FC236}">
                <a16:creationId xmlns:a16="http://schemas.microsoft.com/office/drawing/2014/main" id="{9EB1DBD1-A005-4E1A-A6CB-FC5C977C1BC3}"/>
              </a:ext>
            </a:extLst>
          </p:cNvPr>
          <p:cNvSpPr>
            <a:spLocks noGrp="1"/>
          </p:cNvSpPr>
          <p:nvPr>
            <p:ph type="sldNum" sz="quarter" idx="12"/>
          </p:nvPr>
        </p:nvSpPr>
        <p:spPr/>
        <p:txBody>
          <a:bodyPr/>
          <a:lstStyle/>
          <a:p>
            <a:pPr>
              <a:defRPr/>
            </a:pPr>
            <a:fld id="{B509C7AA-28C5-4F02-8F5F-D4D060D24B2C}" type="slidenum">
              <a:rPr lang="en-US" smtClean="0">
                <a:solidFill>
                  <a:prstClr val="black">
                    <a:tint val="75000"/>
                  </a:prstClr>
                </a:solidFill>
              </a:rPr>
              <a:pPr>
                <a:defRPr/>
              </a:pPr>
              <a:t>10</a:t>
            </a:fld>
            <a:endParaRPr lang="en-US">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10357172-4ED3-4ED8-9C86-4820065BFC8A}"/>
              </a:ext>
            </a:extLst>
          </p:cNvPr>
          <p:cNvGraphicFramePr>
            <a:graphicFrameLocks noGrp="1"/>
          </p:cNvGraphicFramePr>
          <p:nvPr>
            <p:ph idx="1"/>
            <p:extLst>
              <p:ext uri="{D42A27DB-BD31-4B8C-83A1-F6EECF244321}">
                <p14:modId xmlns:p14="http://schemas.microsoft.com/office/powerpoint/2010/main" val="85840559"/>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379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031880DB-1C33-4F59-A76B-03ACDF5891D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C1F6C010-4F6D-4D97-B0E9-C00CC59B49F3}"/>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8B673CD4-7DF0-4A36-BB75-B2BBF77618C3}"/>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30FF5C10-856F-4D42-BA98-AE6B74634258}"/>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2147DA50-8767-41B6-91BC-F13E70B8439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FCC57964-4E9D-4591-A20D-0A491F44A349}"/>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7706C5E9-25F4-42D1-8CBC-7599695DF6D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22B5095-35D1-4DA6-954E-717C42C754C5}"/>
              </a:ext>
            </a:extLst>
          </p:cNvPr>
          <p:cNvSpPr>
            <a:spLocks noGrp="1"/>
          </p:cNvSpPr>
          <p:nvPr>
            <p:ph type="title"/>
          </p:nvPr>
        </p:nvSpPr>
        <p:spPr/>
        <p:txBody>
          <a:bodyPr>
            <a:normAutofit fontScale="90000"/>
          </a:bodyPr>
          <a:lstStyle/>
          <a:p>
            <a:pPr algn="ctr"/>
            <a:br>
              <a:rPr lang="fi-FI" b="1" dirty="0"/>
            </a:br>
            <a:br>
              <a:rPr lang="fi-FI" b="1" dirty="0"/>
            </a:br>
            <a:br>
              <a:rPr lang="fi-FI" b="1" dirty="0"/>
            </a:br>
            <a:r>
              <a:rPr lang="fi-FI" b="1" dirty="0" err="1"/>
              <a:t>Conflicts</a:t>
            </a:r>
            <a:r>
              <a:rPr lang="fi-FI" b="1" dirty="0"/>
              <a:t> of </a:t>
            </a:r>
            <a:r>
              <a:rPr lang="fi-FI" b="1" dirty="0" err="1"/>
              <a:t>Interests</a:t>
            </a:r>
            <a:r>
              <a:rPr lang="fi-FI" b="1" dirty="0"/>
              <a:t> </a:t>
            </a:r>
            <a:br>
              <a:rPr lang="fi-FI" b="1" dirty="0"/>
            </a:br>
            <a:r>
              <a:rPr lang="fi-FI" b="1" dirty="0" err="1"/>
              <a:t>MiFID</a:t>
            </a:r>
            <a:r>
              <a:rPr lang="fi-FI" b="1" dirty="0"/>
              <a:t> II Art. 16(3) and 23</a:t>
            </a:r>
            <a:br>
              <a:rPr lang="fi-FI" b="1" dirty="0"/>
            </a:br>
            <a:endParaRPr lang="fi-FI" dirty="0"/>
          </a:p>
        </p:txBody>
      </p:sp>
      <p:sp>
        <p:nvSpPr>
          <p:cNvPr id="4" name="Alatunnisteen paikkamerkki 3">
            <a:extLst>
              <a:ext uri="{FF2B5EF4-FFF2-40B4-BE49-F238E27FC236}">
                <a16:creationId xmlns:a16="http://schemas.microsoft.com/office/drawing/2014/main" id="{FFA1257C-E55E-4E82-9B21-A9F19B9968FF}"/>
              </a:ext>
            </a:extLst>
          </p:cNvPr>
          <p:cNvSpPr>
            <a:spLocks noGrp="1"/>
          </p:cNvSpPr>
          <p:nvPr>
            <p:ph type="ftr" sz="quarter" idx="11"/>
          </p:nvPr>
        </p:nvSpPr>
        <p:spPr/>
        <p:txBody>
          <a:bodyPr/>
          <a:lstStyle/>
          <a:p>
            <a:pPr>
              <a:defRPr/>
            </a:pPr>
            <a:r>
              <a:rPr lang="en-US">
                <a:solidFill>
                  <a:prstClr val="black">
                    <a:tint val="75000"/>
                  </a:prstClr>
                </a:solidFill>
              </a:rPr>
              <a:t>Financial Law Lecture 4</a:t>
            </a:r>
          </a:p>
        </p:txBody>
      </p:sp>
      <p:sp>
        <p:nvSpPr>
          <p:cNvPr id="5" name="Dian numeron paikkamerkki 4">
            <a:extLst>
              <a:ext uri="{FF2B5EF4-FFF2-40B4-BE49-F238E27FC236}">
                <a16:creationId xmlns:a16="http://schemas.microsoft.com/office/drawing/2014/main" id="{710C09AB-43F4-410C-AC0D-CC19E2918C0B}"/>
              </a:ext>
            </a:extLst>
          </p:cNvPr>
          <p:cNvSpPr>
            <a:spLocks noGrp="1"/>
          </p:cNvSpPr>
          <p:nvPr>
            <p:ph type="sldNum" sz="quarter" idx="12"/>
          </p:nvPr>
        </p:nvSpPr>
        <p:spPr/>
        <p:txBody>
          <a:bodyPr/>
          <a:lstStyle/>
          <a:p>
            <a:pPr>
              <a:defRPr/>
            </a:pPr>
            <a:fld id="{4DC74067-3E18-49C5-A177-70BF794C5DB3}" type="slidenum">
              <a:rPr lang="en-US" smtClean="0">
                <a:solidFill>
                  <a:prstClr val="black">
                    <a:tint val="75000"/>
                  </a:prstClr>
                </a:solidFill>
              </a:rPr>
              <a:pPr>
                <a:defRPr/>
              </a:pPr>
              <a:t>11</a:t>
            </a:fld>
            <a:endParaRPr lang="en-US">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C7D0DE5A-0EF2-4157-8A67-7A3A09174B7F}"/>
              </a:ext>
            </a:extLst>
          </p:cNvPr>
          <p:cNvGraphicFramePr>
            <a:graphicFrameLocks noGrp="1"/>
          </p:cNvGraphicFramePr>
          <p:nvPr>
            <p:ph idx="1"/>
            <p:extLst>
              <p:ext uri="{D42A27DB-BD31-4B8C-83A1-F6EECF244321}">
                <p14:modId xmlns:p14="http://schemas.microsoft.com/office/powerpoint/2010/main" val="36671668"/>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682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44238947-55C6-41A9-BBB0-48F99631E0B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9F76A852-3006-4A61-BC42-94BE6CC84948}"/>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9963CB44-2FF8-4169-8E04-ECDD5802101E}"/>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BB167C74-BBF5-4F83-99FF-569CE794198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156646B6-BD7D-4702-9BEF-5ABDF6F36ABE}"/>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9EACB29C-D8E4-45E8-AD89-5F2AB3308DEE}"/>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dgm id="{CB6A653A-AB25-49F6-BB8D-C7078AAED9E1}"/>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graphicEl>
                                              <a:dgm id="{1160DA04-2C6D-4A9F-91B0-16D0455B517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EBDA31FA-11BD-47E5-B9E0-F6ACFBEF8341}"/>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graphicEl>
                                              <a:dgm id="{7C65CEE7-F5FE-4AAE-9504-E06D18E19107}"/>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graphicEl>
                                              <a:dgm id="{D4E3A7A9-8FB5-4853-81DC-E52F3F475380}"/>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graphicEl>
                                              <a:dgm id="{1BBE7057-78F7-48A1-B9CF-FEE928A3C2C4}"/>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graphicEl>
                                              <a:dgm id="{88C39E8E-C328-487C-83C9-27EE0630A00E}"/>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
                                            <p:graphicEl>
                                              <a:dgm id="{D4D2C638-8236-4E6B-8EE7-55BF5074D3F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598BA4E-B9E7-4641-B086-143351A978BD}"/>
              </a:ext>
            </a:extLst>
          </p:cNvPr>
          <p:cNvSpPr>
            <a:spLocks noGrp="1"/>
          </p:cNvSpPr>
          <p:nvPr>
            <p:ph type="title"/>
          </p:nvPr>
        </p:nvSpPr>
        <p:spPr>
          <a:xfrm>
            <a:off x="762002" y="488950"/>
            <a:ext cx="10646833" cy="1079500"/>
          </a:xfrm>
        </p:spPr>
        <p:txBody>
          <a:bodyPr>
            <a:normAutofit/>
          </a:bodyPr>
          <a:lstStyle/>
          <a:p>
            <a:pPr algn="ctr">
              <a:lnSpc>
                <a:spcPct val="90000"/>
              </a:lnSpc>
            </a:pPr>
            <a:r>
              <a:rPr lang="fi-FI" dirty="0" err="1"/>
              <a:t>Situations</a:t>
            </a:r>
            <a:r>
              <a:rPr lang="fi-FI" dirty="0"/>
              <a:t> of </a:t>
            </a:r>
            <a:r>
              <a:rPr lang="fi-FI" dirty="0" err="1"/>
              <a:t>Conflicts</a:t>
            </a:r>
            <a:r>
              <a:rPr lang="fi-FI" dirty="0"/>
              <a:t> of </a:t>
            </a:r>
            <a:r>
              <a:rPr lang="fi-FI" dirty="0" err="1"/>
              <a:t>Interest</a:t>
            </a:r>
            <a:r>
              <a:rPr lang="fi-FI" dirty="0"/>
              <a:t> 1</a:t>
            </a:r>
            <a:br>
              <a:rPr lang="fi-FI" dirty="0"/>
            </a:br>
            <a:r>
              <a:rPr lang="fi-FI" dirty="0"/>
              <a:t>(1 – 2: Marja Luukkonen, </a:t>
            </a:r>
            <a:r>
              <a:rPr lang="fi-FI" dirty="0" err="1"/>
              <a:t>Lectures</a:t>
            </a:r>
            <a:r>
              <a:rPr lang="fi-FI" dirty="0"/>
              <a:t>)</a:t>
            </a:r>
          </a:p>
        </p:txBody>
      </p:sp>
      <p:sp>
        <p:nvSpPr>
          <p:cNvPr id="4" name="Alatunnisteen paikkamerkki 3">
            <a:extLst>
              <a:ext uri="{FF2B5EF4-FFF2-40B4-BE49-F238E27FC236}">
                <a16:creationId xmlns:a16="http://schemas.microsoft.com/office/drawing/2014/main" id="{32A5AF87-689B-4580-BB43-B3A4366D22F3}"/>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en-US" sz="400">
                <a:solidFill>
                  <a:prstClr val="black">
                    <a:tint val="75000"/>
                  </a:prstClr>
                </a:solidFill>
              </a:rPr>
              <a:t>Financial Law Lecture 4</a:t>
            </a:r>
          </a:p>
        </p:txBody>
      </p:sp>
      <p:sp>
        <p:nvSpPr>
          <p:cNvPr id="5" name="Dian numeron paikkamerkki 4">
            <a:extLst>
              <a:ext uri="{FF2B5EF4-FFF2-40B4-BE49-F238E27FC236}">
                <a16:creationId xmlns:a16="http://schemas.microsoft.com/office/drawing/2014/main" id="{7AD9BFA2-6764-4881-8B23-68139BC6B4BB}"/>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4DC74067-3E18-49C5-A177-70BF794C5DB3}" type="slidenum">
              <a:rPr lang="en-US" sz="500" smtClean="0">
                <a:solidFill>
                  <a:prstClr val="black">
                    <a:tint val="75000"/>
                  </a:prstClr>
                </a:solidFill>
              </a:rPr>
              <a:pPr>
                <a:lnSpc>
                  <a:spcPct val="90000"/>
                </a:lnSpc>
                <a:spcAft>
                  <a:spcPts val="600"/>
                </a:spcAft>
                <a:defRPr/>
              </a:pPr>
              <a:t>12</a:t>
            </a:fld>
            <a:endParaRPr lang="en-US" sz="500">
              <a:solidFill>
                <a:prstClr val="black">
                  <a:tint val="75000"/>
                </a:prstClr>
              </a:solidFill>
            </a:endParaRPr>
          </a:p>
        </p:txBody>
      </p:sp>
      <p:graphicFrame>
        <p:nvGraphicFramePr>
          <p:cNvPr id="8" name="Sisällön paikkamerkki 7">
            <a:extLst>
              <a:ext uri="{FF2B5EF4-FFF2-40B4-BE49-F238E27FC236}">
                <a16:creationId xmlns:a16="http://schemas.microsoft.com/office/drawing/2014/main" id="{231519F0-9930-4458-89BA-F72AFB3E8235}"/>
              </a:ext>
            </a:extLst>
          </p:cNvPr>
          <p:cNvGraphicFramePr>
            <a:graphicFrameLocks noGrp="1"/>
          </p:cNvGraphicFramePr>
          <p:nvPr>
            <p:ph idx="1"/>
            <p:extLst>
              <p:ext uri="{D42A27DB-BD31-4B8C-83A1-F6EECF244321}">
                <p14:modId xmlns:p14="http://schemas.microsoft.com/office/powerpoint/2010/main" val="268277148"/>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7286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42A902CB-E350-4E26-B56B-C6893879DEE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8FE70AB7-C223-4C1E-A37F-D5DDC219AA46}"/>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graphicEl>
                                              <a:dgm id="{4C14AD2F-2AF5-4218-BB21-D6C3F3AF3B72}"/>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graphicEl>
                                              <a:dgm id="{75E7812D-52DB-40A8-8249-A30CA1AD0DE1}"/>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graphicEl>
                                              <a:dgm id="{9F72F244-5D32-4E98-98D3-40D39783B8C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B78DAC67-5333-4298-A530-245CAD6187EB}"/>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graphicEl>
                                              <a:dgm id="{07DF7D5A-55E9-4BEB-87FD-B1A3947EC73B}"/>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graphicEl>
                                              <a:dgm id="{9F344EDF-38AA-4B16-B0D4-E0C0C117BEBC}"/>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graphicEl>
                                              <a:dgm id="{B355716A-3EA3-4443-8236-D3901C346CE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614CD36-6099-45CB-9AAD-1D203BC0972A}"/>
              </a:ext>
            </a:extLst>
          </p:cNvPr>
          <p:cNvSpPr>
            <a:spLocks noGrp="1"/>
          </p:cNvSpPr>
          <p:nvPr>
            <p:ph type="title"/>
          </p:nvPr>
        </p:nvSpPr>
        <p:spPr/>
        <p:txBody>
          <a:bodyPr/>
          <a:lstStyle/>
          <a:p>
            <a:pPr algn="ctr"/>
            <a:r>
              <a:rPr lang="fi-FI" dirty="0" err="1"/>
              <a:t>Conflicts</a:t>
            </a:r>
            <a:r>
              <a:rPr lang="fi-FI" dirty="0"/>
              <a:t> of </a:t>
            </a:r>
            <a:r>
              <a:rPr lang="fi-FI" dirty="0" err="1"/>
              <a:t>Interests</a:t>
            </a:r>
            <a:r>
              <a:rPr lang="fi-FI" dirty="0"/>
              <a:t>: </a:t>
            </a:r>
            <a:r>
              <a:rPr lang="fi-FI" dirty="0" err="1"/>
              <a:t>Transparency</a:t>
            </a:r>
            <a:r>
              <a:rPr lang="fi-FI" dirty="0"/>
              <a:t> </a:t>
            </a:r>
          </a:p>
        </p:txBody>
      </p:sp>
      <p:sp>
        <p:nvSpPr>
          <p:cNvPr id="4" name="Alatunnisteen paikkamerkki 3">
            <a:extLst>
              <a:ext uri="{FF2B5EF4-FFF2-40B4-BE49-F238E27FC236}">
                <a16:creationId xmlns:a16="http://schemas.microsoft.com/office/drawing/2014/main" id="{15E6DFF7-3D35-4EC0-92A8-24C05B84AD8E}"/>
              </a:ext>
            </a:extLst>
          </p:cNvPr>
          <p:cNvSpPr>
            <a:spLocks noGrp="1"/>
          </p:cNvSpPr>
          <p:nvPr>
            <p:ph type="ftr" sz="quarter" idx="11"/>
          </p:nvPr>
        </p:nvSpPr>
        <p:spPr/>
        <p:txBody>
          <a:bodyPr/>
          <a:lstStyle/>
          <a:p>
            <a:pPr>
              <a:defRPr/>
            </a:pPr>
            <a:r>
              <a:rPr lang="en-US">
                <a:solidFill>
                  <a:prstClr val="black">
                    <a:tint val="75000"/>
                  </a:prstClr>
                </a:solidFill>
              </a:rPr>
              <a:t>Financial Law Lecture 4</a:t>
            </a:r>
          </a:p>
        </p:txBody>
      </p:sp>
      <p:sp>
        <p:nvSpPr>
          <p:cNvPr id="5" name="Dian numeron paikkamerkki 4">
            <a:extLst>
              <a:ext uri="{FF2B5EF4-FFF2-40B4-BE49-F238E27FC236}">
                <a16:creationId xmlns:a16="http://schemas.microsoft.com/office/drawing/2014/main" id="{4754CDD0-A90B-470D-AA10-16837B51D520}"/>
              </a:ext>
            </a:extLst>
          </p:cNvPr>
          <p:cNvSpPr>
            <a:spLocks noGrp="1"/>
          </p:cNvSpPr>
          <p:nvPr>
            <p:ph type="sldNum" sz="quarter" idx="12"/>
          </p:nvPr>
        </p:nvSpPr>
        <p:spPr/>
        <p:txBody>
          <a:bodyPr/>
          <a:lstStyle/>
          <a:p>
            <a:pPr>
              <a:defRPr/>
            </a:pPr>
            <a:fld id="{4DC74067-3E18-49C5-A177-70BF794C5DB3}" type="slidenum">
              <a:rPr lang="en-US" smtClean="0">
                <a:solidFill>
                  <a:prstClr val="black">
                    <a:tint val="75000"/>
                  </a:prstClr>
                </a:solidFill>
              </a:rPr>
              <a:pPr>
                <a:defRPr/>
              </a:pPr>
              <a:t>13</a:t>
            </a:fld>
            <a:endParaRPr lang="en-US">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D7475FA6-9CC8-4E0C-90D4-E59A0DDBC7D2}"/>
              </a:ext>
            </a:extLst>
          </p:cNvPr>
          <p:cNvGraphicFramePr>
            <a:graphicFrameLocks noGrp="1"/>
          </p:cNvGraphicFramePr>
          <p:nvPr>
            <p:ph idx="1"/>
            <p:extLst>
              <p:ext uri="{D42A27DB-BD31-4B8C-83A1-F6EECF244321}">
                <p14:modId xmlns:p14="http://schemas.microsoft.com/office/powerpoint/2010/main" val="634277905"/>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736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D3404DFE-5D51-465C-A731-DFC48608CC2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7D3B1FA4-3622-4CF1-82F4-5CE64BB9ACA0}"/>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904CDB27-AC53-4212-BF9E-D33F041F5FC6}"/>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DBF7CBE5-9D4E-4B68-826C-53494D2EB29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A9656D34-CB01-4287-8643-18A93F5547A4}"/>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FAFA10F7-B497-4C5C-932C-35223074CEB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78CB5D-1E70-4B03-86C7-7437315B6175}"/>
              </a:ext>
            </a:extLst>
          </p:cNvPr>
          <p:cNvSpPr>
            <a:spLocks noGrp="1"/>
          </p:cNvSpPr>
          <p:nvPr>
            <p:ph type="title"/>
          </p:nvPr>
        </p:nvSpPr>
        <p:spPr/>
        <p:txBody>
          <a:bodyPr/>
          <a:lstStyle/>
          <a:p>
            <a:pPr algn="ctr"/>
            <a:r>
              <a:rPr lang="fi-FI" dirty="0" err="1"/>
              <a:t>Incentives</a:t>
            </a:r>
            <a:r>
              <a:rPr lang="fi-FI" dirty="0"/>
              <a:t> 1</a:t>
            </a:r>
            <a:br>
              <a:rPr lang="fi-FI" dirty="0"/>
            </a:br>
            <a:r>
              <a:rPr lang="fi-FI" dirty="0"/>
              <a:t>(1- 2: Marja Luukkonen: </a:t>
            </a:r>
            <a:r>
              <a:rPr lang="fi-FI" dirty="0" err="1"/>
              <a:t>Lectures</a:t>
            </a:r>
            <a:r>
              <a:rPr lang="fi-FI" dirty="0"/>
              <a:t>) </a:t>
            </a:r>
          </a:p>
        </p:txBody>
      </p:sp>
      <p:sp>
        <p:nvSpPr>
          <p:cNvPr id="4" name="Alatunnisteen paikkamerkki 3">
            <a:extLst>
              <a:ext uri="{FF2B5EF4-FFF2-40B4-BE49-F238E27FC236}">
                <a16:creationId xmlns:a16="http://schemas.microsoft.com/office/drawing/2014/main" id="{E195F811-43BC-4316-A702-C3A4D03C6165}"/>
              </a:ext>
            </a:extLst>
          </p:cNvPr>
          <p:cNvSpPr>
            <a:spLocks noGrp="1"/>
          </p:cNvSpPr>
          <p:nvPr>
            <p:ph type="ftr" sz="quarter" idx="11"/>
          </p:nvPr>
        </p:nvSpPr>
        <p:spPr/>
        <p:txBody>
          <a:bodyPr/>
          <a:lstStyle/>
          <a:p>
            <a:pPr>
              <a:defRPr/>
            </a:pPr>
            <a:r>
              <a:rPr lang="en-US">
                <a:solidFill>
                  <a:prstClr val="black">
                    <a:tint val="75000"/>
                  </a:prstClr>
                </a:solidFill>
              </a:rPr>
              <a:t>Financial Law Lecture 4</a:t>
            </a:r>
          </a:p>
        </p:txBody>
      </p:sp>
      <p:sp>
        <p:nvSpPr>
          <p:cNvPr id="5" name="Dian numeron paikkamerkki 4">
            <a:extLst>
              <a:ext uri="{FF2B5EF4-FFF2-40B4-BE49-F238E27FC236}">
                <a16:creationId xmlns:a16="http://schemas.microsoft.com/office/drawing/2014/main" id="{20BFF408-50AF-48B0-880A-27EE86293595}"/>
              </a:ext>
            </a:extLst>
          </p:cNvPr>
          <p:cNvSpPr>
            <a:spLocks noGrp="1"/>
          </p:cNvSpPr>
          <p:nvPr>
            <p:ph type="sldNum" sz="quarter" idx="12"/>
          </p:nvPr>
        </p:nvSpPr>
        <p:spPr/>
        <p:txBody>
          <a:bodyPr/>
          <a:lstStyle/>
          <a:p>
            <a:pPr>
              <a:defRPr/>
            </a:pPr>
            <a:fld id="{4DC74067-3E18-49C5-A177-70BF794C5DB3}" type="slidenum">
              <a:rPr lang="en-US" smtClean="0">
                <a:solidFill>
                  <a:prstClr val="black">
                    <a:tint val="75000"/>
                  </a:prstClr>
                </a:solidFill>
              </a:rPr>
              <a:pPr>
                <a:defRPr/>
              </a:pPr>
              <a:t>14</a:t>
            </a:fld>
            <a:endParaRPr lang="en-US">
              <a:solidFill>
                <a:prstClr val="black">
                  <a:tint val="75000"/>
                </a:prstClr>
              </a:solidFill>
            </a:endParaRPr>
          </a:p>
        </p:txBody>
      </p:sp>
      <p:graphicFrame>
        <p:nvGraphicFramePr>
          <p:cNvPr id="7" name="Sisällön paikkamerkki 2">
            <a:extLst>
              <a:ext uri="{FF2B5EF4-FFF2-40B4-BE49-F238E27FC236}">
                <a16:creationId xmlns:a16="http://schemas.microsoft.com/office/drawing/2014/main" id="{4159DEFF-18D9-4CF7-AE8B-32ADB0B8FA93}"/>
              </a:ext>
            </a:extLst>
          </p:cNvPr>
          <p:cNvGraphicFramePr>
            <a:graphicFrameLocks noGrp="1"/>
          </p:cNvGraphicFramePr>
          <p:nvPr>
            <p:ph idx="1"/>
            <p:extLst>
              <p:ext uri="{D42A27DB-BD31-4B8C-83A1-F6EECF244321}">
                <p14:modId xmlns:p14="http://schemas.microsoft.com/office/powerpoint/2010/main" val="4026610298"/>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5490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BB7D0C7C-AEA5-4711-99AA-25A967BF203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DD558BBE-7793-46DB-89F1-A6A8B4768872}"/>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8BF27A23-66D2-47B4-8F37-29DEB8871B40}"/>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72B5D359-6D65-4019-9654-D573CE36010C}"/>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C3E26BFF-3B65-4916-A7FB-4D4354501A2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D34900C8-6545-48A1-9B4E-F7D98AC1FCE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26530BFC-2476-400B-A005-4B6651030FA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EE96A74-B62B-4642-AB22-7776A5F48C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D02EBDB5-2CEF-42C1-8680-4F3615FF4749}"/>
              </a:ext>
            </a:extLst>
          </p:cNvPr>
          <p:cNvSpPr>
            <a:spLocks noGrp="1"/>
          </p:cNvSpPr>
          <p:nvPr>
            <p:ph type="title"/>
          </p:nvPr>
        </p:nvSpPr>
        <p:spPr>
          <a:xfrm>
            <a:off x="990000" y="946800"/>
            <a:ext cx="2802386" cy="4689475"/>
          </a:xfrm>
        </p:spPr>
        <p:txBody>
          <a:bodyPr anchor="t">
            <a:normAutofit/>
          </a:bodyPr>
          <a:lstStyle/>
          <a:p>
            <a:r>
              <a:rPr lang="fi-FI">
                <a:latin typeface="Goudy Old Style"/>
              </a:rPr>
              <a:t>I</a:t>
            </a:r>
            <a:r>
              <a:rPr kumimoji="0" lang="fi-FI" b="0" i="0" u="none" strike="noStrike" kern="1200" cap="none" spc="0" normalizeH="0" baseline="0" noProof="0" err="1">
                <a:ln>
                  <a:noFill/>
                </a:ln>
                <a:effectLst/>
                <a:uLnTx/>
                <a:uFillTx/>
                <a:latin typeface="Goudy Old Style"/>
                <a:ea typeface="+mj-ea"/>
                <a:cs typeface="+mj-cs"/>
              </a:rPr>
              <a:t>ncentives</a:t>
            </a:r>
            <a:r>
              <a:rPr kumimoji="0" lang="fi-FI" b="0" i="0" u="none" strike="noStrike" kern="1200" cap="none" spc="0" normalizeH="0" baseline="0" noProof="0">
                <a:ln>
                  <a:noFill/>
                </a:ln>
                <a:effectLst/>
                <a:uLnTx/>
                <a:uFillTx/>
                <a:latin typeface="Goudy Old Style"/>
                <a:ea typeface="+mj-ea"/>
                <a:cs typeface="+mj-cs"/>
              </a:rPr>
              <a:t> 2: </a:t>
            </a:r>
            <a:r>
              <a:rPr kumimoji="0" lang="fi-FI" b="0" i="0" u="none" strike="noStrike" kern="1200" cap="none" spc="0" normalizeH="0" baseline="0" noProof="0" err="1">
                <a:ln>
                  <a:noFill/>
                </a:ln>
                <a:effectLst/>
                <a:uLnTx/>
                <a:uFillTx/>
                <a:latin typeface="Goudy Old Style"/>
                <a:ea typeface="+mj-ea"/>
                <a:cs typeface="+mj-cs"/>
              </a:rPr>
              <a:t>MiFID</a:t>
            </a:r>
            <a:r>
              <a:rPr kumimoji="0" lang="fi-FI" b="0" i="0" u="none" strike="noStrike" kern="1200" cap="none" spc="0" normalizeH="0" baseline="0" noProof="0">
                <a:ln>
                  <a:noFill/>
                </a:ln>
                <a:effectLst/>
                <a:uLnTx/>
                <a:uFillTx/>
                <a:latin typeface="Goudy Old Style"/>
                <a:ea typeface="+mj-ea"/>
                <a:cs typeface="+mj-cs"/>
              </a:rPr>
              <a:t> II Art. 24 (7) – (10) </a:t>
            </a:r>
            <a:endParaRPr lang="fi-FI" dirty="0"/>
          </a:p>
        </p:txBody>
      </p:sp>
      <p:cxnSp>
        <p:nvCxnSpPr>
          <p:cNvPr id="13" name="Straight Connector 12">
            <a:extLst>
              <a:ext uri="{FF2B5EF4-FFF2-40B4-BE49-F238E27FC236}">
                <a16:creationId xmlns:a16="http://schemas.microsoft.com/office/drawing/2014/main" id="{9B4757C4-228A-47E5-94C8-058312AB27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32300" y="540000"/>
            <a:ext cx="0" cy="5778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Alatunnisteen paikkamerkki 3">
            <a:extLst>
              <a:ext uri="{FF2B5EF4-FFF2-40B4-BE49-F238E27FC236}">
                <a16:creationId xmlns:a16="http://schemas.microsoft.com/office/drawing/2014/main" id="{8AFC4656-4732-45DE-AC71-449D505645A1}"/>
              </a:ext>
            </a:extLst>
          </p:cNvPr>
          <p:cNvSpPr>
            <a:spLocks noGrp="1"/>
          </p:cNvSpPr>
          <p:nvPr>
            <p:ph type="ftr" sz="quarter" idx="11"/>
          </p:nvPr>
        </p:nvSpPr>
        <p:spPr>
          <a:xfrm>
            <a:off x="2754312" y="6357600"/>
            <a:ext cx="6683376" cy="460800"/>
          </a:xfrm>
        </p:spPr>
        <p:txBody>
          <a:bodyPr>
            <a:normAutofit/>
          </a:bodyPr>
          <a:lstStyle/>
          <a:p>
            <a:pPr>
              <a:spcAft>
                <a:spcPts val="600"/>
              </a:spcAft>
            </a:pPr>
            <a:r>
              <a:rPr lang="en-US"/>
              <a:t>Financial Law Lecture 4</a:t>
            </a:r>
          </a:p>
        </p:txBody>
      </p:sp>
      <p:sp>
        <p:nvSpPr>
          <p:cNvPr id="5" name="Dian numeron paikkamerkki 4">
            <a:extLst>
              <a:ext uri="{FF2B5EF4-FFF2-40B4-BE49-F238E27FC236}">
                <a16:creationId xmlns:a16="http://schemas.microsoft.com/office/drawing/2014/main" id="{447F594A-F491-4356-A832-916D939363AA}"/>
              </a:ext>
            </a:extLst>
          </p:cNvPr>
          <p:cNvSpPr>
            <a:spLocks noGrp="1"/>
          </p:cNvSpPr>
          <p:nvPr>
            <p:ph type="sldNum" sz="quarter" idx="12"/>
          </p:nvPr>
        </p:nvSpPr>
        <p:spPr>
          <a:xfrm>
            <a:off x="9982800" y="6357600"/>
            <a:ext cx="1760150" cy="460800"/>
          </a:xfrm>
        </p:spPr>
        <p:txBody>
          <a:bodyPr>
            <a:normAutofit/>
          </a:bodyPr>
          <a:lstStyle/>
          <a:p>
            <a:pPr>
              <a:spcAft>
                <a:spcPts val="600"/>
              </a:spcAft>
            </a:pPr>
            <a:fld id="{FF2BD96E-3838-45D2-9031-D3AF67C920A5}" type="slidenum">
              <a:rPr lang="en-US" smtClean="0"/>
              <a:pPr>
                <a:spcAft>
                  <a:spcPts val="600"/>
                </a:spcAft>
              </a:pPr>
              <a:t>15</a:t>
            </a:fld>
            <a:endParaRPr lang="en-US"/>
          </a:p>
        </p:txBody>
      </p:sp>
      <p:graphicFrame>
        <p:nvGraphicFramePr>
          <p:cNvPr id="7" name="Sisällön paikkamerkki 2">
            <a:extLst>
              <a:ext uri="{FF2B5EF4-FFF2-40B4-BE49-F238E27FC236}">
                <a16:creationId xmlns:a16="http://schemas.microsoft.com/office/drawing/2014/main" id="{02619706-C1D9-4015-AAB8-67A1EB1B09DA}"/>
              </a:ext>
            </a:extLst>
          </p:cNvPr>
          <p:cNvGraphicFramePr>
            <a:graphicFrameLocks noGrp="1"/>
          </p:cNvGraphicFramePr>
          <p:nvPr>
            <p:ph idx="1"/>
            <p:extLst>
              <p:ext uri="{D42A27DB-BD31-4B8C-83A1-F6EECF244321}">
                <p14:modId xmlns:p14="http://schemas.microsoft.com/office/powerpoint/2010/main" val="2914702178"/>
              </p:ext>
            </p:extLst>
          </p:nvPr>
        </p:nvGraphicFramePr>
        <p:xfrm>
          <a:off x="4982215" y="537330"/>
          <a:ext cx="6668792" cy="577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7708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B53DF4BF-6B00-4D5B-99E4-387FF4E2C50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0716B05C-6810-4A0E-AF98-D25FF591324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6D3C22DF-6BBA-469A-B9CD-918F558E284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D58AE113-1CDB-41E1-B6E1-51D199BC117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06195AE3-8393-4DE6-8930-D816FADD3A14}"/>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7317FFD7-C633-4995-A45C-BC78597322D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8EAACC63-68E6-4179-9A92-F5466A58A14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94BB0FF-57FE-4000-880B-705B621D90F6}"/>
              </a:ext>
            </a:extLst>
          </p:cNvPr>
          <p:cNvSpPr>
            <a:spLocks noGrp="1"/>
          </p:cNvSpPr>
          <p:nvPr>
            <p:ph type="ctrTitle"/>
          </p:nvPr>
        </p:nvSpPr>
        <p:spPr>
          <a:xfrm>
            <a:off x="624419" y="318135"/>
            <a:ext cx="10943167" cy="1195798"/>
          </a:xfrm>
        </p:spPr>
        <p:txBody>
          <a:bodyPr anchor="t">
            <a:normAutofit/>
          </a:bodyPr>
          <a:lstStyle/>
          <a:p>
            <a:r>
              <a:rPr lang="fi-FI" dirty="0" err="1"/>
              <a:t>Incentives</a:t>
            </a:r>
            <a:r>
              <a:rPr lang="fi-FI" dirty="0"/>
              <a:t> 3</a:t>
            </a:r>
          </a:p>
        </p:txBody>
      </p:sp>
      <p:sp>
        <p:nvSpPr>
          <p:cNvPr id="4" name="Alatunnisteen paikkamerkki 3">
            <a:extLst>
              <a:ext uri="{FF2B5EF4-FFF2-40B4-BE49-F238E27FC236}">
                <a16:creationId xmlns:a16="http://schemas.microsoft.com/office/drawing/2014/main" id="{9F52064A-DBE1-4E87-B168-C77053D8224C}"/>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en-US" sz="400">
                <a:solidFill>
                  <a:prstClr val="black">
                    <a:tint val="75000"/>
                  </a:prstClr>
                </a:solidFill>
              </a:rPr>
              <a:t>Financial Law Lecture 4</a:t>
            </a:r>
          </a:p>
        </p:txBody>
      </p:sp>
      <p:sp>
        <p:nvSpPr>
          <p:cNvPr id="5" name="Dian numeron paikkamerkki 4">
            <a:extLst>
              <a:ext uri="{FF2B5EF4-FFF2-40B4-BE49-F238E27FC236}">
                <a16:creationId xmlns:a16="http://schemas.microsoft.com/office/drawing/2014/main" id="{6ABC554D-6650-4D85-B66C-536493DEFC08}"/>
              </a:ext>
            </a:extLst>
          </p:cNvPr>
          <p:cNvSpPr>
            <a:spLocks noGrp="1"/>
          </p:cNvSpPr>
          <p:nvPr>
            <p:ph type="sldNum" sz="quarter" idx="17"/>
          </p:nvPr>
        </p:nvSpPr>
        <p:spPr>
          <a:xfrm>
            <a:off x="6587067" y="6297616"/>
            <a:ext cx="4826000" cy="161925"/>
          </a:xfrm>
        </p:spPr>
        <p:txBody>
          <a:bodyPr anchor="ctr">
            <a:normAutofit/>
          </a:bodyPr>
          <a:lstStyle/>
          <a:p>
            <a:pPr>
              <a:lnSpc>
                <a:spcPct val="90000"/>
              </a:lnSpc>
              <a:spcAft>
                <a:spcPts val="600"/>
              </a:spcAft>
              <a:defRPr/>
            </a:pPr>
            <a:fld id="{4DC74067-3E18-49C5-A177-70BF794C5DB3}" type="slidenum">
              <a:rPr lang="en-US" sz="500" smtClean="0">
                <a:solidFill>
                  <a:prstClr val="black">
                    <a:tint val="75000"/>
                  </a:prstClr>
                </a:solidFill>
              </a:rPr>
              <a:pPr>
                <a:lnSpc>
                  <a:spcPct val="90000"/>
                </a:lnSpc>
                <a:spcAft>
                  <a:spcPts val="600"/>
                </a:spcAft>
                <a:defRPr/>
              </a:pPr>
              <a:t>16</a:t>
            </a:fld>
            <a:endParaRPr lang="en-US" sz="500">
              <a:solidFill>
                <a:prstClr val="black">
                  <a:tint val="75000"/>
                </a:prstClr>
              </a:solidFill>
            </a:endParaRPr>
          </a:p>
        </p:txBody>
      </p:sp>
      <p:graphicFrame>
        <p:nvGraphicFramePr>
          <p:cNvPr id="8" name="Sisällön paikkamerkki 7">
            <a:extLst>
              <a:ext uri="{FF2B5EF4-FFF2-40B4-BE49-F238E27FC236}">
                <a16:creationId xmlns:a16="http://schemas.microsoft.com/office/drawing/2014/main" id="{617A3F0E-83DF-410C-81D6-3FFF8E2A638E}"/>
              </a:ext>
            </a:extLst>
          </p:cNvPr>
          <p:cNvGraphicFramePr>
            <a:graphicFrameLocks noGrp="1"/>
          </p:cNvGraphicFramePr>
          <p:nvPr>
            <p:ph sz="quarter" idx="14"/>
            <p:extLst>
              <p:ext uri="{D42A27DB-BD31-4B8C-83A1-F6EECF244321}">
                <p14:modId xmlns:p14="http://schemas.microsoft.com/office/powerpoint/2010/main" val="2856127250"/>
              </p:ext>
            </p:extLst>
          </p:nvPr>
        </p:nvGraphicFramePr>
        <p:xfrm>
          <a:off x="624421" y="169967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4151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B73342A3-0A79-435B-BEFE-3D6411E54892}"/>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dgm id="{5369EA30-DD93-449C-AD5D-18137898B9A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dgm id="{855A59F5-1E7B-49C6-8153-5A543EA76385}"/>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dgm id="{A60D328E-E21F-4240-9A70-06B43C3838A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0C4138CC-CC96-402C-81BC-0C10BDD96008}"/>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dgm id="{921BABE8-A2AA-4230-BBD8-6C0DF520FFCC}"/>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graphicEl>
                                              <a:dgm id="{C6956214-5D0F-4E07-8704-4EC3F90F16E5}"/>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graphicEl>
                                              <a:dgm id="{CA5EE63C-C782-4E9E-8C14-62BA61E5F77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graphicEl>
                                              <a:dgm id="{39D51A00-2F5C-4F65-B8AB-92DCACDD583C}"/>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graphicEl>
                                              <a:dgm id="{3021FC12-63EF-4E11-AD9D-32F09B1CAE94}"/>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graphicEl>
                                              <a:dgm id="{E2FE6750-5199-48A5-8E49-C70CEAE343D3}"/>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graphicEl>
                                              <a:dgm id="{4A6EF833-496A-4E55-90B9-C1C8BE9921E3}"/>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graphicEl>
                                              <a:dgm id="{00F04F97-D72B-4CFC-89F4-4AF73044FA71}"/>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
                                            <p:graphicEl>
                                              <a:dgm id="{8849D2C1-4728-432F-824C-5619A816EED4}"/>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
                                            <p:graphicEl>
                                              <a:dgm id="{5790CA70-1EDC-4BBF-BB7B-74C7512F66BE}"/>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
                                            <p:graphicEl>
                                              <a:dgm id="{05D8716F-CBB6-45EA-A7C6-A808176D095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0B1D8CB-E1F1-4CEB-BE3B-198F6E0595E5}"/>
              </a:ext>
            </a:extLst>
          </p:cNvPr>
          <p:cNvSpPr>
            <a:spLocks noGrp="1"/>
          </p:cNvSpPr>
          <p:nvPr>
            <p:ph type="ctrTitle"/>
          </p:nvPr>
        </p:nvSpPr>
        <p:spPr>
          <a:xfrm>
            <a:off x="720003" y="381000"/>
            <a:ext cx="10780799" cy="1195798"/>
          </a:xfrm>
        </p:spPr>
        <p:txBody>
          <a:bodyPr anchor="t">
            <a:normAutofit/>
          </a:bodyPr>
          <a:lstStyle/>
          <a:p>
            <a:pPr algn="ctr"/>
            <a:r>
              <a:rPr lang="fi-FI" dirty="0"/>
              <a:t>Product Management of </a:t>
            </a:r>
            <a:r>
              <a:rPr lang="fi-FI" dirty="0" err="1"/>
              <a:t>Investment</a:t>
            </a:r>
            <a:r>
              <a:rPr lang="fi-FI" dirty="0"/>
              <a:t> </a:t>
            </a:r>
            <a:r>
              <a:rPr lang="fi-FI" dirty="0" err="1"/>
              <a:t>Firms</a:t>
            </a:r>
            <a:r>
              <a:rPr lang="fi-FI" dirty="0"/>
              <a:t> 1</a:t>
            </a:r>
            <a:br>
              <a:rPr lang="fi-FI" dirty="0"/>
            </a:br>
            <a:r>
              <a:rPr lang="fi-FI" dirty="0"/>
              <a:t>(</a:t>
            </a:r>
            <a:r>
              <a:rPr lang="fi-FI" dirty="0" err="1"/>
              <a:t>MiFID</a:t>
            </a:r>
            <a:r>
              <a:rPr lang="fi-FI" dirty="0"/>
              <a:t> II art. 16; Marja Luukkonen, </a:t>
            </a:r>
            <a:r>
              <a:rPr lang="fi-FI" dirty="0" err="1"/>
              <a:t>Lectures</a:t>
            </a:r>
            <a:r>
              <a:rPr lang="fi-FI" dirty="0"/>
              <a:t>)</a:t>
            </a:r>
          </a:p>
        </p:txBody>
      </p:sp>
      <p:sp>
        <p:nvSpPr>
          <p:cNvPr id="4" name="Alatunnisteen paikkamerkki 3">
            <a:extLst>
              <a:ext uri="{FF2B5EF4-FFF2-40B4-BE49-F238E27FC236}">
                <a16:creationId xmlns:a16="http://schemas.microsoft.com/office/drawing/2014/main" id="{79291A89-0F3B-4C31-94B3-0132691F396B}"/>
              </a:ext>
            </a:extLst>
          </p:cNvPr>
          <p:cNvSpPr>
            <a:spLocks noGrp="1"/>
          </p:cNvSpPr>
          <p:nvPr>
            <p:ph type="ftr" sz="quarter" idx="16"/>
          </p:nvPr>
        </p:nvSpPr>
        <p:spPr>
          <a:xfrm>
            <a:off x="6587067" y="5953125"/>
            <a:ext cx="4826000" cy="158750"/>
          </a:xfrm>
        </p:spPr>
        <p:txBody>
          <a:bodyPr anchor="ctr">
            <a:normAutofit/>
          </a:bodyPr>
          <a:lstStyle/>
          <a:p>
            <a:pPr marL="0" marR="0" lvl="0" indent="0" algn="r" defTabSz="914400" rtl="0" eaLnBrk="1" fontAlgn="auto" latinLnBrk="0" hangingPunct="1">
              <a:lnSpc>
                <a:spcPct val="90000"/>
              </a:lnSpc>
              <a:spcBef>
                <a:spcPts val="0"/>
              </a:spcBef>
              <a:spcAft>
                <a:spcPts val="600"/>
              </a:spcAft>
              <a:buClrTx/>
              <a:buSzTx/>
              <a:buFontTx/>
              <a:buNone/>
              <a:tabLst/>
              <a:defRPr/>
            </a:pPr>
            <a:r>
              <a:rPr kumimoji="0" lang="en-US" sz="400" b="0" i="0" u="none" strike="noStrike" kern="1200" cap="none" spc="0" normalizeH="0" baseline="0" noProof="0">
                <a:ln>
                  <a:noFill/>
                </a:ln>
                <a:solidFill>
                  <a:prstClr val="black">
                    <a:tint val="75000"/>
                  </a:prstClr>
                </a:solidFill>
                <a:effectLst/>
                <a:uLnTx/>
                <a:uFillTx/>
                <a:latin typeface="Arial"/>
                <a:ea typeface="+mn-ea"/>
                <a:cs typeface="+mn-cs"/>
              </a:rPr>
              <a:t>Financial Law Lecture 4</a:t>
            </a:r>
          </a:p>
        </p:txBody>
      </p:sp>
      <p:sp>
        <p:nvSpPr>
          <p:cNvPr id="5" name="Dian numeron paikkamerkki 4">
            <a:extLst>
              <a:ext uri="{FF2B5EF4-FFF2-40B4-BE49-F238E27FC236}">
                <a16:creationId xmlns:a16="http://schemas.microsoft.com/office/drawing/2014/main" id="{1726B4C4-0262-4282-9DE2-2E08D1A5019D}"/>
              </a:ext>
            </a:extLst>
          </p:cNvPr>
          <p:cNvSpPr>
            <a:spLocks noGrp="1"/>
          </p:cNvSpPr>
          <p:nvPr>
            <p:ph type="sldNum" sz="quarter" idx="17"/>
          </p:nvPr>
        </p:nvSpPr>
        <p:spPr>
          <a:xfrm>
            <a:off x="6587067" y="6297616"/>
            <a:ext cx="4826000" cy="161925"/>
          </a:xfrm>
        </p:spPr>
        <p:txBody>
          <a:bodyPr anchor="ctr">
            <a:normAutofit/>
          </a:bodyPr>
          <a:lstStyle/>
          <a:p>
            <a:pPr marL="0" marR="0" lvl="0" indent="0" algn="r" defTabSz="914400" rtl="0" eaLnBrk="1" fontAlgn="auto" latinLnBrk="0" hangingPunct="1">
              <a:lnSpc>
                <a:spcPct val="90000"/>
              </a:lnSpc>
              <a:spcBef>
                <a:spcPts val="0"/>
              </a:spcBef>
              <a:spcAft>
                <a:spcPts val="600"/>
              </a:spcAft>
              <a:buClrTx/>
              <a:buSzTx/>
              <a:buFontTx/>
              <a:buNone/>
              <a:tabLst/>
              <a:defRPr/>
            </a:pPr>
            <a:fld id="{4DC74067-3E18-49C5-A177-70BF794C5DB3}" type="slidenum">
              <a:rPr kumimoji="0" lang="en-US" sz="5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90000"/>
                </a:lnSpc>
                <a:spcBef>
                  <a:spcPts val="0"/>
                </a:spcBef>
                <a:spcAft>
                  <a:spcPts val="600"/>
                </a:spcAft>
                <a:buClrTx/>
                <a:buSzTx/>
                <a:buFontTx/>
                <a:buNone/>
                <a:tabLst/>
                <a:defRPr/>
              </a:pPr>
              <a:t>17</a:t>
            </a:fld>
            <a:endParaRPr kumimoji="0" lang="en-US" sz="500" b="0" i="0" u="none" strike="noStrike" kern="1200" cap="none" spc="0" normalizeH="0" baseline="0" noProof="0">
              <a:ln>
                <a:noFill/>
              </a:ln>
              <a:solidFill>
                <a:prstClr val="black">
                  <a:tint val="75000"/>
                </a:prstClr>
              </a:solidFill>
              <a:effectLst/>
              <a:uLnTx/>
              <a:uFillTx/>
              <a:latin typeface="Arial"/>
              <a:ea typeface="+mn-ea"/>
              <a:cs typeface="+mn-cs"/>
            </a:endParaRPr>
          </a:p>
        </p:txBody>
      </p:sp>
      <p:graphicFrame>
        <p:nvGraphicFramePr>
          <p:cNvPr id="6" name="Sisällön paikkamerkki 5">
            <a:extLst>
              <a:ext uri="{FF2B5EF4-FFF2-40B4-BE49-F238E27FC236}">
                <a16:creationId xmlns:a16="http://schemas.microsoft.com/office/drawing/2014/main" id="{C4A3D8CA-F706-453C-B5EC-98A53AEB960B}"/>
              </a:ext>
            </a:extLst>
          </p:cNvPr>
          <p:cNvGraphicFramePr>
            <a:graphicFrameLocks noGrp="1"/>
          </p:cNvGraphicFramePr>
          <p:nvPr>
            <p:ph sz="quarter" idx="14"/>
            <p:extLst>
              <p:ext uri="{D42A27DB-BD31-4B8C-83A1-F6EECF244321}">
                <p14:modId xmlns:p14="http://schemas.microsoft.com/office/powerpoint/2010/main" val="1733765117"/>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658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C021F38-FC5E-48AE-9AEC-EB79A3EE7B0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49C8F09A-9101-47F9-9439-89C324F244D7}"/>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BAC533C0-EC74-494C-8B52-84E6D31585EF}"/>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26DF2821-9BEA-4559-8AD3-A536E8D8770F}"/>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4FEEE61F-FFB4-4314-9328-888D0E2D48F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4DB93917-3441-43BC-AC81-2ECB2DE3C8CD}"/>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67869D5F-7098-4EA3-B6FE-CDD804328859}"/>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AE94EAAB-4C9B-4E71-8FEE-5B5F53C4AC57}"/>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5E6E723C-163A-4FAE-820D-342F399BBC0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FB77C64-16F2-44C7-BFDC-1231880089B9}"/>
              </a:ext>
            </a:extLst>
          </p:cNvPr>
          <p:cNvSpPr>
            <a:spLocks noGrp="1"/>
          </p:cNvSpPr>
          <p:nvPr>
            <p:ph type="title"/>
          </p:nvPr>
        </p:nvSpPr>
        <p:spPr/>
        <p:txBody>
          <a:bodyPr/>
          <a:lstStyle/>
          <a:p>
            <a:r>
              <a:rPr lang="fi-FI" dirty="0"/>
              <a:t>Product Management 2: </a:t>
            </a:r>
            <a:r>
              <a:rPr lang="fi-FI" dirty="0" err="1"/>
              <a:t>Mifid</a:t>
            </a:r>
            <a:r>
              <a:rPr lang="fi-FI" dirty="0"/>
              <a:t> II Art. 16</a:t>
            </a:r>
          </a:p>
        </p:txBody>
      </p:sp>
      <p:graphicFrame>
        <p:nvGraphicFramePr>
          <p:cNvPr id="9" name="Sisällön paikkamerkki 8">
            <a:extLst>
              <a:ext uri="{FF2B5EF4-FFF2-40B4-BE49-F238E27FC236}">
                <a16:creationId xmlns:a16="http://schemas.microsoft.com/office/drawing/2014/main" id="{1ED78A09-E27F-4B66-B8B7-5CD8673B4F99}"/>
              </a:ext>
            </a:extLst>
          </p:cNvPr>
          <p:cNvGraphicFramePr>
            <a:graphicFrameLocks noGrp="1"/>
          </p:cNvGraphicFramePr>
          <p:nvPr>
            <p:ph sz="half" idx="2"/>
            <p:extLst>
              <p:ext uri="{D42A27DB-BD31-4B8C-83A1-F6EECF244321}">
                <p14:modId xmlns:p14="http://schemas.microsoft.com/office/powerpoint/2010/main" val="144116756"/>
              </p:ext>
            </p:extLst>
          </p:nvPr>
        </p:nvGraphicFramePr>
        <p:xfrm>
          <a:off x="6274202" y="1685925"/>
          <a:ext cx="4928400" cy="4092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1711C480-19D0-45F5-94CD-643C2A52803D}"/>
              </a:ext>
            </a:extLst>
          </p:cNvPr>
          <p:cNvSpPr>
            <a:spLocks noGrp="1"/>
          </p:cNvSpPr>
          <p:nvPr>
            <p:ph type="ftr" sz="quarter" idx="11"/>
          </p:nvPr>
        </p:nvSpPr>
        <p:spPr/>
        <p:txBody>
          <a:bodyPr/>
          <a:lstStyle/>
          <a:p>
            <a:pPr>
              <a:defRPr/>
            </a:pPr>
            <a:r>
              <a:rPr lang="fi-FI">
                <a:solidFill>
                  <a:prstClr val="black">
                    <a:tint val="75000"/>
                  </a:prstClr>
                </a:solidFill>
              </a:rPr>
              <a:t>Financial Law Lecture 4</a:t>
            </a:r>
          </a:p>
        </p:txBody>
      </p:sp>
      <p:sp>
        <p:nvSpPr>
          <p:cNvPr id="5" name="Dian numeron paikkamerkki 4">
            <a:extLst>
              <a:ext uri="{FF2B5EF4-FFF2-40B4-BE49-F238E27FC236}">
                <a16:creationId xmlns:a16="http://schemas.microsoft.com/office/drawing/2014/main" id="{6B29E770-5C65-4379-ACAF-9B7AD96A85A9}"/>
              </a:ext>
            </a:extLst>
          </p:cNvPr>
          <p:cNvSpPr>
            <a:spLocks noGrp="1"/>
          </p:cNvSpPr>
          <p:nvPr>
            <p:ph type="sldNum" sz="quarter" idx="12"/>
          </p:nvPr>
        </p:nvSpPr>
        <p:spPr/>
        <p:txBody>
          <a:bodyPr/>
          <a:lstStyle/>
          <a:p>
            <a:pPr>
              <a:defRPr/>
            </a:pPr>
            <a:fld id="{1C07628F-9402-FB47-93B5-FC3C3BFEEBE0}" type="slidenum">
              <a:rPr lang="fi-FI" smtClean="0">
                <a:solidFill>
                  <a:prstClr val="black">
                    <a:tint val="75000"/>
                  </a:prstClr>
                </a:solidFill>
              </a:rPr>
              <a:pPr>
                <a:defRPr/>
              </a:pPr>
              <a:t>18</a:t>
            </a:fld>
            <a:endParaRPr lang="fi-FI">
              <a:solidFill>
                <a:prstClr val="black">
                  <a:tint val="75000"/>
                </a:prstClr>
              </a:solidFill>
            </a:endParaRPr>
          </a:p>
        </p:txBody>
      </p:sp>
      <p:graphicFrame>
        <p:nvGraphicFramePr>
          <p:cNvPr id="11" name="Sisällön paikkamerkki 10">
            <a:extLst>
              <a:ext uri="{FF2B5EF4-FFF2-40B4-BE49-F238E27FC236}">
                <a16:creationId xmlns:a16="http://schemas.microsoft.com/office/drawing/2014/main" id="{520A89FB-279F-415E-899B-90DAEDCDA589}"/>
              </a:ext>
            </a:extLst>
          </p:cNvPr>
          <p:cNvGraphicFramePr>
            <a:graphicFrameLocks noGrp="1"/>
          </p:cNvGraphicFramePr>
          <p:nvPr>
            <p:ph sz="half" idx="1"/>
            <p:extLst>
              <p:ext uri="{D42A27DB-BD31-4B8C-83A1-F6EECF244321}">
                <p14:modId xmlns:p14="http://schemas.microsoft.com/office/powerpoint/2010/main" val="2330552937"/>
              </p:ext>
            </p:extLst>
          </p:nvPr>
        </p:nvGraphicFramePr>
        <p:xfrm>
          <a:off x="989400" y="1685925"/>
          <a:ext cx="4928400" cy="40925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40516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graphicEl>
                                              <a:dgm id="{B77880CF-4642-497F-AF4E-E9530FE925F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graphicEl>
                                              <a:dgm id="{D0AFC726-DF59-4F2C-902F-ACDE386F966C}"/>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graphicEl>
                                              <a:dgm id="{F1B817E2-D4EA-4F62-86A6-771915E9B24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graphicEl>
                                              <a:dgm id="{BD4396D2-351A-4260-BCC7-C82FA5CB097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graphicEl>
                                              <a:dgm id="{D39F5B93-18FB-4582-8F42-9B4540FCBF9D}"/>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graphicEl>
                                              <a:dgm id="{D2047412-8A56-4C5B-82DF-99D16753915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graphicEl>
                                              <a:dgm id="{38CDA019-85E7-4B25-AD4D-4A540DD1EDBD}"/>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graphicEl>
                                              <a:dgm id="{4D6BBBCE-2CF9-4FCE-B8B6-9A8FD77115A1}"/>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graphicEl>
                                              <a:dgm id="{BAAB43D9-842F-4D72-8BC3-061C93969537}"/>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graphicEl>
                                              <a:dgm id="{63845454-954D-4F98-828F-683FE6D27461}"/>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graphicEl>
                                              <a:dgm id="{381D9BCE-5072-422A-AA85-2D20163898D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Graphic spid="11"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6833EA8-1C45-40A0-988B-6721C6FF3101}"/>
              </a:ext>
            </a:extLst>
          </p:cNvPr>
          <p:cNvSpPr>
            <a:spLocks noGrp="1"/>
          </p:cNvSpPr>
          <p:nvPr>
            <p:ph type="ctrTitle"/>
          </p:nvPr>
        </p:nvSpPr>
        <p:spPr/>
        <p:txBody>
          <a:bodyPr/>
          <a:lstStyle/>
          <a:p>
            <a:pPr algn="ctr"/>
            <a:r>
              <a:rPr lang="fi-FI" dirty="0"/>
              <a:t>Product Management 3 </a:t>
            </a:r>
          </a:p>
        </p:txBody>
      </p:sp>
      <p:sp>
        <p:nvSpPr>
          <p:cNvPr id="4" name="Alatunnisteen paikkamerkki 3">
            <a:extLst>
              <a:ext uri="{FF2B5EF4-FFF2-40B4-BE49-F238E27FC236}">
                <a16:creationId xmlns:a16="http://schemas.microsoft.com/office/drawing/2014/main" id="{AC8F3FEC-2C5F-4A04-9BBB-2B114894FB66}"/>
              </a:ext>
            </a:extLst>
          </p:cNvPr>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a:ln>
                  <a:noFill/>
                </a:ln>
                <a:solidFill>
                  <a:prstClr val="black">
                    <a:tint val="75000"/>
                  </a:prstClr>
                </a:solidFill>
                <a:effectLst/>
                <a:uLnTx/>
                <a:uFillTx/>
                <a:latin typeface="Arial"/>
                <a:ea typeface="+mn-ea"/>
                <a:cs typeface="+mn-cs"/>
              </a:rPr>
              <a:t>Financial Law Lecture 4</a:t>
            </a:r>
          </a:p>
        </p:txBody>
      </p:sp>
      <p:sp>
        <p:nvSpPr>
          <p:cNvPr id="5" name="Dian numeron paikkamerkki 4">
            <a:extLst>
              <a:ext uri="{FF2B5EF4-FFF2-40B4-BE49-F238E27FC236}">
                <a16:creationId xmlns:a16="http://schemas.microsoft.com/office/drawing/2014/main" id="{DDE9D9C5-55EF-4B2B-B305-587635CF4712}"/>
              </a:ext>
            </a:extLst>
          </p:cNvPr>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07628F-9402-FB47-93B5-FC3C3BFEEBE0}"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graphicFrame>
        <p:nvGraphicFramePr>
          <p:cNvPr id="6" name="Sisällön paikkamerkki 5">
            <a:extLst>
              <a:ext uri="{FF2B5EF4-FFF2-40B4-BE49-F238E27FC236}">
                <a16:creationId xmlns:a16="http://schemas.microsoft.com/office/drawing/2014/main" id="{55DB8BA5-F88B-40DD-A143-8311E115019B}"/>
              </a:ext>
            </a:extLst>
          </p:cNvPr>
          <p:cNvGraphicFramePr>
            <a:graphicFrameLocks noGrp="1"/>
          </p:cNvGraphicFramePr>
          <p:nvPr>
            <p:ph sz="quarter" idx="14"/>
            <p:extLst>
              <p:ext uri="{D42A27DB-BD31-4B8C-83A1-F6EECF244321}">
                <p14:modId xmlns:p14="http://schemas.microsoft.com/office/powerpoint/2010/main" val="4185392524"/>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54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EE3BFB52-6E75-4708-9627-7C481BF5654F}"/>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4EC1BA70-773D-4302-90F7-5F70772E5AB8}"/>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2DE73DFE-0B6C-4A48-9789-1A41B2ACBB64}"/>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55789B87-FB1E-4542-AC58-6A701CF7644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13FD03C1-4EC1-4052-ACFF-38498C58114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EEF35409-8183-49E2-BE6C-E2097AEE4F34}"/>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84DE5A23-CFC4-41F3-ADF6-D7FA4B5492F7}"/>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5B1376CA-10E4-4866-B805-7B3DFFF0AB23}"/>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3E701609-A0DB-4782-A4FC-6898BF58A5EC}"/>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0685BC41-F146-4887-8D39-8A893C0BB5F4}"/>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866C5B2B-24AF-47C5-A286-25FA99D8E095}"/>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1BA6B90A-56E4-4318-811D-7E6D75331AA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B6BA4F9-1A8B-488B-A6E3-888F2B561507}"/>
              </a:ext>
            </a:extLst>
          </p:cNvPr>
          <p:cNvSpPr>
            <a:spLocks noGrp="1"/>
          </p:cNvSpPr>
          <p:nvPr>
            <p:ph type="title"/>
          </p:nvPr>
        </p:nvSpPr>
        <p:spPr>
          <a:xfrm>
            <a:off x="762002" y="488950"/>
            <a:ext cx="10646833" cy="1079500"/>
          </a:xfrm>
        </p:spPr>
        <p:txBody>
          <a:bodyPr>
            <a:normAutofit/>
          </a:bodyPr>
          <a:lstStyle/>
          <a:p>
            <a:pPr>
              <a:lnSpc>
                <a:spcPct val="90000"/>
              </a:lnSpc>
            </a:pPr>
            <a:r>
              <a:rPr lang="fi-FI" b="1" i="0" u="none" strike="noStrike" baseline="0" dirty="0" err="1"/>
              <a:t>The</a:t>
            </a:r>
            <a:r>
              <a:rPr lang="fi-FI" b="1" i="0" u="none" strike="noStrike" baseline="0" dirty="0"/>
              <a:t> Business of </a:t>
            </a:r>
            <a:r>
              <a:rPr lang="fi-FI" b="1" i="0" u="none" strike="noStrike" baseline="0" dirty="0" err="1"/>
              <a:t>Investment</a:t>
            </a:r>
            <a:r>
              <a:rPr lang="fi-FI" b="1" i="0" u="none" strike="noStrike" baseline="0" dirty="0"/>
              <a:t> Service </a:t>
            </a:r>
            <a:r>
              <a:rPr lang="fi-FI" b="1" i="0" u="none" strike="noStrike" baseline="0" dirty="0" err="1"/>
              <a:t>Companies</a:t>
            </a:r>
            <a:r>
              <a:rPr lang="fi-FI" b="1" i="0" u="none" strike="noStrike" baseline="0" dirty="0"/>
              <a:t> </a:t>
            </a:r>
            <a:br>
              <a:rPr lang="fi-FI" b="1" i="0" u="none" strike="noStrike" baseline="0" dirty="0"/>
            </a:br>
            <a:r>
              <a:rPr lang="fi-FI" b="1" i="0" u="none" strike="noStrike" baseline="0" dirty="0"/>
              <a:t>(</a:t>
            </a:r>
            <a:r>
              <a:rPr lang="fi-FI" dirty="0"/>
              <a:t>Marja Luukkonen, </a:t>
            </a:r>
            <a:r>
              <a:rPr lang="fi-FI" dirty="0" err="1"/>
              <a:t>Lectures</a:t>
            </a:r>
            <a:r>
              <a:rPr lang="fi-FI" dirty="0"/>
              <a:t> ”Rahoitusmarkkinaoikeus”)</a:t>
            </a:r>
          </a:p>
        </p:txBody>
      </p:sp>
      <p:pic>
        <p:nvPicPr>
          <p:cNvPr id="8" name="Sisällön paikkamerkki 7" descr="Kuva, joka sisältää kohteen teksti, rakennus, ulko, katu&#10;&#10;Kuvaus luotu automaattisesti">
            <a:extLst>
              <a:ext uri="{FF2B5EF4-FFF2-40B4-BE49-F238E27FC236}">
                <a16:creationId xmlns:a16="http://schemas.microsoft.com/office/drawing/2014/main" id="{C4A90E57-E1B3-47C2-84C5-5B69E4B15082}"/>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93468" y="1735493"/>
            <a:ext cx="5130235" cy="3842724"/>
          </a:xfrm>
        </p:spPr>
      </p:pic>
      <p:sp>
        <p:nvSpPr>
          <p:cNvPr id="4" name="Alatunnisteen paikkamerkki 3">
            <a:extLst>
              <a:ext uri="{FF2B5EF4-FFF2-40B4-BE49-F238E27FC236}">
                <a16:creationId xmlns:a16="http://schemas.microsoft.com/office/drawing/2014/main" id="{D7984ABD-F609-4704-93B8-E2922B131F2B}"/>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4</a:t>
            </a:r>
          </a:p>
        </p:txBody>
      </p:sp>
      <p:sp>
        <p:nvSpPr>
          <p:cNvPr id="5" name="Dian numeron paikkamerkki 4">
            <a:extLst>
              <a:ext uri="{FF2B5EF4-FFF2-40B4-BE49-F238E27FC236}">
                <a16:creationId xmlns:a16="http://schemas.microsoft.com/office/drawing/2014/main" id="{440B1000-A7EE-4DFF-992E-ADD0C94B6391}"/>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1C07628F-9402-FB47-93B5-FC3C3BFEEBE0}" type="slidenum">
              <a:rPr lang="fi-FI" sz="500" smtClean="0">
                <a:solidFill>
                  <a:prstClr val="black">
                    <a:tint val="75000"/>
                  </a:prstClr>
                </a:solidFill>
              </a:rPr>
              <a:pPr>
                <a:lnSpc>
                  <a:spcPct val="90000"/>
                </a:lnSpc>
                <a:spcAft>
                  <a:spcPts val="600"/>
                </a:spcAft>
                <a:defRPr/>
              </a:pPr>
              <a:t>2</a:t>
            </a:fld>
            <a:endParaRPr lang="fi-FI" sz="500">
              <a:solidFill>
                <a:prstClr val="black">
                  <a:tint val="75000"/>
                </a:prstClr>
              </a:solidFill>
            </a:endParaRPr>
          </a:p>
        </p:txBody>
      </p:sp>
      <p:sp>
        <p:nvSpPr>
          <p:cNvPr id="3" name="Sisällön paikkamerkki 2">
            <a:extLst>
              <a:ext uri="{FF2B5EF4-FFF2-40B4-BE49-F238E27FC236}">
                <a16:creationId xmlns:a16="http://schemas.microsoft.com/office/drawing/2014/main" id="{E8A92E4C-577F-43AD-B914-9E8EB7C2E8C4}"/>
              </a:ext>
            </a:extLst>
          </p:cNvPr>
          <p:cNvSpPr>
            <a:spLocks noGrp="1"/>
          </p:cNvSpPr>
          <p:nvPr>
            <p:ph sz="half" idx="2"/>
          </p:nvPr>
        </p:nvSpPr>
        <p:spPr/>
        <p:txBody>
          <a:bodyPr>
            <a:normAutofit fontScale="55000" lnSpcReduction="20000"/>
          </a:bodyPr>
          <a:lstStyle/>
          <a:p>
            <a:pPr lvl="0"/>
            <a:r>
              <a:rPr lang="en-US" dirty="0"/>
              <a:t>In the legislation, investment services refer to the </a:t>
            </a:r>
            <a:r>
              <a:rPr lang="en-US" dirty="0">
                <a:solidFill>
                  <a:srgbClr val="FF0000">
                    <a:alpha val="60000"/>
                  </a:srgbClr>
                </a:solidFill>
              </a:rPr>
              <a:t>receipt</a:t>
            </a:r>
            <a:r>
              <a:rPr lang="en-US" dirty="0"/>
              <a:t>, </a:t>
            </a:r>
            <a:r>
              <a:rPr lang="en-US" dirty="0">
                <a:solidFill>
                  <a:srgbClr val="FF0000">
                    <a:alpha val="60000"/>
                  </a:srgbClr>
                </a:solidFill>
              </a:rPr>
              <a:t>transmission</a:t>
            </a:r>
            <a:r>
              <a:rPr lang="en-US" dirty="0"/>
              <a:t> and </a:t>
            </a:r>
            <a:r>
              <a:rPr lang="en-US" dirty="0">
                <a:solidFill>
                  <a:srgbClr val="FF0000">
                    <a:alpha val="60000"/>
                  </a:srgbClr>
                </a:solidFill>
              </a:rPr>
              <a:t>execution</a:t>
            </a:r>
            <a:r>
              <a:rPr lang="en-US" dirty="0"/>
              <a:t> of orders for, among other things, </a:t>
            </a:r>
            <a:r>
              <a:rPr lang="en-US" dirty="0">
                <a:solidFill>
                  <a:srgbClr val="FF0000">
                    <a:alpha val="60000"/>
                  </a:srgbClr>
                </a:solidFill>
              </a:rPr>
              <a:t>investment advice</a:t>
            </a:r>
            <a:r>
              <a:rPr lang="en-US" dirty="0"/>
              <a:t>, </a:t>
            </a:r>
            <a:r>
              <a:rPr lang="en-US" dirty="0">
                <a:solidFill>
                  <a:srgbClr val="FF0000">
                    <a:alpha val="60000"/>
                  </a:srgbClr>
                </a:solidFill>
              </a:rPr>
              <a:t>asset management </a:t>
            </a:r>
            <a:r>
              <a:rPr lang="en-US" dirty="0"/>
              <a:t>and </a:t>
            </a:r>
            <a:r>
              <a:rPr lang="en-US" dirty="0">
                <a:solidFill>
                  <a:srgbClr val="FF0000">
                    <a:alpha val="60000"/>
                  </a:srgbClr>
                </a:solidFill>
              </a:rPr>
              <a:t>transactions</a:t>
            </a:r>
            <a:r>
              <a:rPr lang="en-US" dirty="0"/>
              <a:t> in </a:t>
            </a:r>
            <a:r>
              <a:rPr lang="en-US" dirty="0">
                <a:solidFill>
                  <a:srgbClr val="FF0000">
                    <a:alpha val="60000"/>
                  </a:srgbClr>
                </a:solidFill>
              </a:rPr>
              <a:t>financial instruments</a:t>
            </a:r>
            <a:r>
              <a:rPr lang="en-US" dirty="0"/>
              <a:t>.</a:t>
            </a:r>
          </a:p>
          <a:p>
            <a:pPr lvl="0"/>
            <a:r>
              <a:rPr lang="en-US" dirty="0"/>
              <a:t>In accordance with the granted license, an investment firm may also offer clients </a:t>
            </a:r>
            <a:r>
              <a:rPr lang="en-US" dirty="0">
                <a:solidFill>
                  <a:srgbClr val="FF0000">
                    <a:alpha val="60000"/>
                  </a:srgbClr>
                </a:solidFill>
              </a:rPr>
              <a:t>ancillary services</a:t>
            </a:r>
            <a:r>
              <a:rPr lang="en-US" dirty="0"/>
              <a:t>, such as e.g. custody services for financial instruments, granting loans and other financing related to investment services, and producing investment research and </a:t>
            </a:r>
            <a:r>
              <a:rPr lang="en-US" dirty="0">
                <a:solidFill>
                  <a:srgbClr val="FF0000">
                    <a:alpha val="60000"/>
                  </a:srgbClr>
                </a:solidFill>
              </a:rPr>
              <a:t>general recommendations </a:t>
            </a:r>
            <a:r>
              <a:rPr lang="en-US" dirty="0"/>
              <a:t>related to trading in financial instruments.</a:t>
            </a:r>
          </a:p>
          <a:p>
            <a:pPr lvl="0"/>
            <a:r>
              <a:rPr lang="en-US" dirty="0"/>
              <a:t>Investment services may only be provided by a </a:t>
            </a:r>
            <a:r>
              <a:rPr lang="en-US" dirty="0">
                <a:solidFill>
                  <a:srgbClr val="FF0000">
                    <a:alpha val="60000"/>
                  </a:srgbClr>
                </a:solidFill>
              </a:rPr>
              <a:t>bank</a:t>
            </a:r>
            <a:r>
              <a:rPr lang="en-US" dirty="0"/>
              <a:t> licensed as a credit institution, an investment firm authorized as an </a:t>
            </a:r>
            <a:r>
              <a:rPr lang="en-US" dirty="0">
                <a:solidFill>
                  <a:srgbClr val="FF0000">
                    <a:alpha val="60000"/>
                  </a:srgbClr>
                </a:solidFill>
              </a:rPr>
              <a:t>investment service company </a:t>
            </a:r>
            <a:r>
              <a:rPr lang="en-US" dirty="0"/>
              <a:t>and, in the case of asset management and investment advice, a </a:t>
            </a:r>
            <a:r>
              <a:rPr lang="en-US" dirty="0">
                <a:solidFill>
                  <a:srgbClr val="FF0000">
                    <a:alpha val="60000"/>
                  </a:srgbClr>
                </a:solidFill>
              </a:rPr>
              <a:t>management company </a:t>
            </a:r>
            <a:r>
              <a:rPr lang="en-US" dirty="0"/>
              <a:t>or an alternative fund manager authorized.</a:t>
            </a:r>
          </a:p>
        </p:txBody>
      </p:sp>
    </p:spTree>
    <p:extLst>
      <p:ext uri="{BB962C8B-B14F-4D97-AF65-F5344CB8AC3E}">
        <p14:creationId xmlns:p14="http://schemas.microsoft.com/office/powerpoint/2010/main" val="587315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B89556A-FE8B-4231-AD2A-AB0B36AF6689}"/>
              </a:ext>
            </a:extLst>
          </p:cNvPr>
          <p:cNvSpPr>
            <a:spLocks noGrp="1"/>
          </p:cNvSpPr>
          <p:nvPr>
            <p:ph type="ctrTitle"/>
          </p:nvPr>
        </p:nvSpPr>
        <p:spPr/>
        <p:txBody>
          <a:bodyPr/>
          <a:lstStyle/>
          <a:p>
            <a:pPr algn="ctr"/>
            <a:r>
              <a:rPr lang="fi-FI" sz="4000" b="1" i="0" u="none" strike="noStrike" baseline="0" dirty="0">
                <a:solidFill>
                  <a:srgbClr val="00B050"/>
                </a:solidFill>
                <a:latin typeface="Arial" panose="020B0604020202020204" pitchFamily="34" charset="0"/>
              </a:rPr>
              <a:t>Intervention on Products</a:t>
            </a:r>
            <a:br>
              <a:rPr lang="fi-FI" sz="4000" b="1" i="0" u="none" strike="noStrike" baseline="0" dirty="0">
                <a:solidFill>
                  <a:srgbClr val="000000"/>
                </a:solidFill>
                <a:latin typeface="Arial" panose="020B0604020202020204" pitchFamily="34" charset="0"/>
              </a:rPr>
            </a:br>
            <a:r>
              <a:rPr lang="fi-FI" sz="3200" b="1" i="0" u="none" strike="noStrike" baseline="0" dirty="0">
                <a:solidFill>
                  <a:srgbClr val="000000"/>
                </a:solidFill>
                <a:latin typeface="Arial" panose="020B0604020202020204" pitchFamily="34" charset="0"/>
              </a:rPr>
              <a:t>(Marja Luukkonen, </a:t>
            </a:r>
            <a:r>
              <a:rPr lang="fi-FI" sz="3200" b="1" i="0" u="none" strike="noStrike" baseline="0" dirty="0" err="1">
                <a:solidFill>
                  <a:srgbClr val="000000"/>
                </a:solidFill>
                <a:latin typeface="Arial" panose="020B0604020202020204" pitchFamily="34" charset="0"/>
              </a:rPr>
              <a:t>Lectures</a:t>
            </a:r>
            <a:r>
              <a:rPr lang="fi-FI" sz="3200" b="1" i="0" u="none" strike="noStrike" baseline="0" dirty="0">
                <a:solidFill>
                  <a:srgbClr val="000000"/>
                </a:solidFill>
                <a:latin typeface="Arial" panose="020B0604020202020204" pitchFamily="34" charset="0"/>
              </a:rPr>
              <a:t>)</a:t>
            </a:r>
            <a:endParaRPr lang="fi-FI" sz="3200" dirty="0"/>
          </a:p>
        </p:txBody>
      </p:sp>
      <p:sp>
        <p:nvSpPr>
          <p:cNvPr id="4" name="Alatunnisteen paikkamerkki 3">
            <a:extLst>
              <a:ext uri="{FF2B5EF4-FFF2-40B4-BE49-F238E27FC236}">
                <a16:creationId xmlns:a16="http://schemas.microsoft.com/office/drawing/2014/main" id="{4B46AAD6-CA93-404D-B7DA-A73BAC3710D6}"/>
              </a:ext>
            </a:extLst>
          </p:cNvPr>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a:ln>
                  <a:noFill/>
                </a:ln>
                <a:solidFill>
                  <a:prstClr val="black">
                    <a:tint val="75000"/>
                  </a:prstClr>
                </a:solidFill>
                <a:effectLst/>
                <a:uLnTx/>
                <a:uFillTx/>
                <a:latin typeface="Arial"/>
                <a:ea typeface="+mn-ea"/>
                <a:cs typeface="+mn-cs"/>
              </a:rPr>
              <a:t>Financial Law Lecture 4</a:t>
            </a:r>
          </a:p>
        </p:txBody>
      </p:sp>
      <p:sp>
        <p:nvSpPr>
          <p:cNvPr id="5" name="Dian numeron paikkamerkki 4">
            <a:extLst>
              <a:ext uri="{FF2B5EF4-FFF2-40B4-BE49-F238E27FC236}">
                <a16:creationId xmlns:a16="http://schemas.microsoft.com/office/drawing/2014/main" id="{171DADE6-300E-483C-8B9B-30983896B3ED}"/>
              </a:ext>
            </a:extLst>
          </p:cNvPr>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07628F-9402-FB47-93B5-FC3C3BFEEBE0}"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graphicFrame>
        <p:nvGraphicFramePr>
          <p:cNvPr id="7" name="Sisällön paikkamerkki 6">
            <a:extLst>
              <a:ext uri="{FF2B5EF4-FFF2-40B4-BE49-F238E27FC236}">
                <a16:creationId xmlns:a16="http://schemas.microsoft.com/office/drawing/2014/main" id="{3DE69DBB-7073-43A4-B09B-B98E8DBBAA15}"/>
              </a:ext>
            </a:extLst>
          </p:cNvPr>
          <p:cNvGraphicFramePr>
            <a:graphicFrameLocks noGrp="1"/>
          </p:cNvGraphicFramePr>
          <p:nvPr>
            <p:ph sz="quarter" idx="14"/>
            <p:extLst>
              <p:ext uri="{D42A27DB-BD31-4B8C-83A1-F6EECF244321}">
                <p14:modId xmlns:p14="http://schemas.microsoft.com/office/powerpoint/2010/main" val="7430044"/>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822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5D0D0C0F-82C3-46B4-B887-23A12577E3D7}"/>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A0F6371A-FDE2-463D-919A-D2054E0BE4F9}"/>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3211DAE2-EE17-4A03-A73C-6227DA03A5CB}"/>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8E537D4D-9C88-4B7D-BD91-6940A886203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B75BDF67-1FA6-4C12-96EB-2A4DC5D478AD}"/>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A6DF5F35-BFD3-459B-AD38-7C2D02E47C6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4941950-B121-4E6F-A9C9-EC2A52C95E97}"/>
              </a:ext>
            </a:extLst>
          </p:cNvPr>
          <p:cNvSpPr>
            <a:spLocks noGrp="1"/>
          </p:cNvSpPr>
          <p:nvPr>
            <p:ph type="ctrTitle"/>
          </p:nvPr>
        </p:nvSpPr>
        <p:spPr/>
        <p:txBody>
          <a:bodyPr/>
          <a:lstStyle/>
          <a:p>
            <a:pPr algn="ctr"/>
            <a:r>
              <a:rPr lang="fi-FI" sz="2800" b="1" i="0" u="none" strike="noStrike" baseline="0" dirty="0">
                <a:solidFill>
                  <a:srgbClr val="00B050"/>
                </a:solidFill>
                <a:latin typeface="Arial" panose="020B0604020202020204" pitchFamily="34" charset="0"/>
              </a:rPr>
              <a:t>Intervention on Products 2</a:t>
            </a:r>
            <a:endParaRPr lang="fi-FI" dirty="0">
              <a:solidFill>
                <a:srgbClr val="00B050"/>
              </a:solidFill>
            </a:endParaRPr>
          </a:p>
        </p:txBody>
      </p:sp>
      <p:sp>
        <p:nvSpPr>
          <p:cNvPr id="4" name="Alatunnisteen paikkamerkki 3">
            <a:extLst>
              <a:ext uri="{FF2B5EF4-FFF2-40B4-BE49-F238E27FC236}">
                <a16:creationId xmlns:a16="http://schemas.microsoft.com/office/drawing/2014/main" id="{26184CF0-A127-4800-9847-12C1B4BBFFA5}"/>
              </a:ext>
            </a:extLst>
          </p:cNvPr>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a:ln>
                  <a:noFill/>
                </a:ln>
                <a:solidFill>
                  <a:prstClr val="black">
                    <a:tint val="75000"/>
                  </a:prstClr>
                </a:solidFill>
                <a:effectLst/>
                <a:uLnTx/>
                <a:uFillTx/>
                <a:latin typeface="Arial"/>
                <a:ea typeface="+mn-ea"/>
                <a:cs typeface="+mn-cs"/>
              </a:rPr>
              <a:t>Financial Law Lecture 4</a:t>
            </a:r>
          </a:p>
        </p:txBody>
      </p:sp>
      <p:sp>
        <p:nvSpPr>
          <p:cNvPr id="5" name="Dian numeron paikkamerkki 4">
            <a:extLst>
              <a:ext uri="{FF2B5EF4-FFF2-40B4-BE49-F238E27FC236}">
                <a16:creationId xmlns:a16="http://schemas.microsoft.com/office/drawing/2014/main" id="{F278AE40-AE9F-4930-AD6A-8610A0943716}"/>
              </a:ext>
            </a:extLst>
          </p:cNvPr>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07628F-9402-FB47-93B5-FC3C3BFEEBE0}"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graphicFrame>
        <p:nvGraphicFramePr>
          <p:cNvPr id="7" name="Sisällön paikkamerkki 6">
            <a:extLst>
              <a:ext uri="{FF2B5EF4-FFF2-40B4-BE49-F238E27FC236}">
                <a16:creationId xmlns:a16="http://schemas.microsoft.com/office/drawing/2014/main" id="{38DF06D4-4A07-4C57-8345-B13D864138E5}"/>
              </a:ext>
            </a:extLst>
          </p:cNvPr>
          <p:cNvGraphicFramePr>
            <a:graphicFrameLocks noGrp="1"/>
          </p:cNvGraphicFramePr>
          <p:nvPr>
            <p:ph sz="quarter" idx="14"/>
            <p:extLst>
              <p:ext uri="{D42A27DB-BD31-4B8C-83A1-F6EECF244321}">
                <p14:modId xmlns:p14="http://schemas.microsoft.com/office/powerpoint/2010/main" val="4014129220"/>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977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4A4F8772-5D95-41E0-968C-27F0DDCD8EB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456583E0-4F78-432A-BAF5-B0A33D3F867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6D74FCD6-CFEA-4783-85F9-C36A766A2D9F}"/>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66DD4A2C-0E25-4FCB-9506-E326E74D7683}"/>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B49EC738-1E75-445F-87D1-21D06EE56F5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18A64767-FD69-4C57-BC51-2C7241AE6B08}"/>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45A896EB-131A-4143-B3D2-03F6DDDFB63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7E6B921-63DC-420E-B042-720ED46F5DEA}"/>
              </a:ext>
            </a:extLst>
          </p:cNvPr>
          <p:cNvSpPr>
            <a:spLocks noGrp="1"/>
          </p:cNvSpPr>
          <p:nvPr>
            <p:ph type="title"/>
          </p:nvPr>
        </p:nvSpPr>
        <p:spPr/>
        <p:txBody>
          <a:bodyPr/>
          <a:lstStyle/>
          <a:p>
            <a:pPr algn="ctr"/>
            <a:r>
              <a:rPr lang="fi-FI" dirty="0"/>
              <a:t>ESMA </a:t>
            </a:r>
            <a:r>
              <a:rPr lang="fi-FI" dirty="0" err="1"/>
              <a:t>interventions</a:t>
            </a:r>
            <a:r>
              <a:rPr lang="fi-FI" dirty="0"/>
              <a:t> on </a:t>
            </a:r>
            <a:r>
              <a:rPr lang="fi-FI" dirty="0" err="1"/>
              <a:t>investment</a:t>
            </a:r>
            <a:r>
              <a:rPr lang="fi-FI" dirty="0"/>
              <a:t> products </a:t>
            </a:r>
          </a:p>
        </p:txBody>
      </p:sp>
      <p:sp>
        <p:nvSpPr>
          <p:cNvPr id="4" name="Alatunnisteen paikkamerkki 3">
            <a:extLst>
              <a:ext uri="{FF2B5EF4-FFF2-40B4-BE49-F238E27FC236}">
                <a16:creationId xmlns:a16="http://schemas.microsoft.com/office/drawing/2014/main" id="{8CBE0069-8DAC-4DD5-9180-D8A792FDEAD4}"/>
              </a:ext>
            </a:extLst>
          </p:cNvPr>
          <p:cNvSpPr>
            <a:spLocks noGrp="1"/>
          </p:cNvSpPr>
          <p:nvPr>
            <p:ph type="ftr" sz="quarter" idx="11"/>
          </p:nvPr>
        </p:nvSpPr>
        <p:spPr/>
        <p:txBody>
          <a:bodyPr/>
          <a:lstStyle/>
          <a:p>
            <a:r>
              <a:rPr lang="en-US"/>
              <a:t>Financial Law Lecture 4</a:t>
            </a:r>
          </a:p>
        </p:txBody>
      </p:sp>
      <p:sp>
        <p:nvSpPr>
          <p:cNvPr id="5" name="Dian numeron paikkamerkki 4">
            <a:extLst>
              <a:ext uri="{FF2B5EF4-FFF2-40B4-BE49-F238E27FC236}">
                <a16:creationId xmlns:a16="http://schemas.microsoft.com/office/drawing/2014/main" id="{9C0EC993-B9B1-4780-8965-251D320C1103}"/>
              </a:ext>
            </a:extLst>
          </p:cNvPr>
          <p:cNvSpPr>
            <a:spLocks noGrp="1"/>
          </p:cNvSpPr>
          <p:nvPr>
            <p:ph type="sldNum" sz="quarter" idx="12"/>
          </p:nvPr>
        </p:nvSpPr>
        <p:spPr/>
        <p:txBody>
          <a:bodyPr/>
          <a:lstStyle/>
          <a:p>
            <a:fld id="{FF2BD96E-3838-45D2-9031-D3AF67C920A5}" type="slidenum">
              <a:rPr lang="en-US" smtClean="0"/>
              <a:t>22</a:t>
            </a:fld>
            <a:endParaRPr lang="en-US"/>
          </a:p>
        </p:txBody>
      </p:sp>
      <p:graphicFrame>
        <p:nvGraphicFramePr>
          <p:cNvPr id="7" name="Sisällön paikkamerkki 6">
            <a:extLst>
              <a:ext uri="{FF2B5EF4-FFF2-40B4-BE49-F238E27FC236}">
                <a16:creationId xmlns:a16="http://schemas.microsoft.com/office/drawing/2014/main" id="{DB5BCB9F-E165-4135-AD83-A2A8CDB17B77}"/>
              </a:ext>
            </a:extLst>
          </p:cNvPr>
          <p:cNvGraphicFramePr>
            <a:graphicFrameLocks noGrp="1"/>
          </p:cNvGraphicFramePr>
          <p:nvPr>
            <p:ph idx="1"/>
            <p:extLst>
              <p:ext uri="{D42A27DB-BD31-4B8C-83A1-F6EECF244321}">
                <p14:modId xmlns:p14="http://schemas.microsoft.com/office/powerpoint/2010/main" val="93242507"/>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88503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BFA2728B-20D0-49BA-87E7-1715F965D10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E9E01E14-DC3F-49AD-9AB0-73E262A24BDA}"/>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6D8089EA-E87E-400E-A9A4-414D60EDB3F4}"/>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2EB66252-70C7-45D7-8919-89F17A21DFD3}"/>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92F02673-A789-42C2-8590-385BE7E62CD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B8712C8-A45E-4C16-A7BE-70B76791DE52}"/>
              </a:ext>
            </a:extLst>
          </p:cNvPr>
          <p:cNvSpPr>
            <a:spLocks noGrp="1"/>
          </p:cNvSpPr>
          <p:nvPr>
            <p:ph type="ctrTitle"/>
          </p:nvPr>
        </p:nvSpPr>
        <p:spPr/>
        <p:txBody>
          <a:bodyPr/>
          <a:lstStyle/>
          <a:p>
            <a:pPr algn="ctr"/>
            <a:r>
              <a:rPr lang="fi-FI" dirty="0"/>
              <a:t>ESMA /2016/1156 25 </a:t>
            </a:r>
            <a:r>
              <a:rPr lang="fi-FI" dirty="0" err="1"/>
              <a:t>July</a:t>
            </a:r>
            <a:r>
              <a:rPr lang="fi-FI" dirty="0"/>
              <a:t> 2016 </a:t>
            </a:r>
          </a:p>
        </p:txBody>
      </p:sp>
      <p:pic>
        <p:nvPicPr>
          <p:cNvPr id="7" name="Sisällön paikkamerkki 6">
            <a:extLst>
              <a:ext uri="{FF2B5EF4-FFF2-40B4-BE49-F238E27FC236}">
                <a16:creationId xmlns:a16="http://schemas.microsoft.com/office/drawing/2014/main" id="{6A0A9D0A-FD0F-42FB-B380-7F600F31E1ED}"/>
              </a:ext>
            </a:extLst>
          </p:cNvPr>
          <p:cNvPicPr>
            <a:picLocks noGrp="1" noChangeAspect="1"/>
          </p:cNvPicPr>
          <p:nvPr>
            <p:ph sz="quarter" idx="14"/>
          </p:nvPr>
        </p:nvPicPr>
        <p:blipFill>
          <a:blip r:embed="rId2"/>
          <a:stretch>
            <a:fillRect/>
          </a:stretch>
        </p:blipFill>
        <p:spPr>
          <a:xfrm>
            <a:off x="1180229" y="1537989"/>
            <a:ext cx="9938875" cy="4094715"/>
          </a:xfrm>
          <a:prstGeom prst="rect">
            <a:avLst/>
          </a:prstGeom>
        </p:spPr>
      </p:pic>
      <p:sp>
        <p:nvSpPr>
          <p:cNvPr id="4" name="Alatunnisteen paikkamerkki 3">
            <a:extLst>
              <a:ext uri="{FF2B5EF4-FFF2-40B4-BE49-F238E27FC236}">
                <a16:creationId xmlns:a16="http://schemas.microsoft.com/office/drawing/2014/main" id="{1AB01E04-2FD7-4457-A6DB-777AFFE8EC6B}"/>
              </a:ext>
            </a:extLst>
          </p:cNvPr>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a:ln>
                  <a:noFill/>
                </a:ln>
                <a:solidFill>
                  <a:prstClr val="black">
                    <a:tint val="75000"/>
                  </a:prstClr>
                </a:solidFill>
                <a:effectLst/>
                <a:uLnTx/>
                <a:uFillTx/>
                <a:latin typeface="Arial"/>
                <a:ea typeface="+mn-ea"/>
                <a:cs typeface="+mn-cs"/>
              </a:rPr>
              <a:t>Financial Law Lecture 4</a:t>
            </a:r>
          </a:p>
        </p:txBody>
      </p:sp>
      <p:sp>
        <p:nvSpPr>
          <p:cNvPr id="5" name="Dian numeron paikkamerkki 4">
            <a:extLst>
              <a:ext uri="{FF2B5EF4-FFF2-40B4-BE49-F238E27FC236}">
                <a16:creationId xmlns:a16="http://schemas.microsoft.com/office/drawing/2014/main" id="{DAE14E19-330C-442B-A374-376E25ABE75A}"/>
              </a:ext>
            </a:extLst>
          </p:cNvPr>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07628F-9402-FB47-93B5-FC3C3BFEEBE0}"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1996880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14A9251-8F97-4D44-874C-355A1BC0BF19}"/>
              </a:ext>
            </a:extLst>
          </p:cNvPr>
          <p:cNvSpPr>
            <a:spLocks noGrp="1"/>
          </p:cNvSpPr>
          <p:nvPr>
            <p:ph type="ctrTitle"/>
          </p:nvPr>
        </p:nvSpPr>
        <p:spPr/>
        <p:txBody>
          <a:bodyPr/>
          <a:lstStyle/>
          <a:p>
            <a:pPr algn="ctr"/>
            <a:r>
              <a:rPr lang="fi-FI" dirty="0" err="1"/>
              <a:t>Contracts</a:t>
            </a:r>
            <a:r>
              <a:rPr lang="fi-FI" dirty="0"/>
              <a:t> for </a:t>
            </a:r>
            <a:r>
              <a:rPr lang="fi-FI" dirty="0" err="1"/>
              <a:t>Difference</a:t>
            </a:r>
            <a:r>
              <a:rPr lang="fi-FI" dirty="0"/>
              <a:t> (CFD)</a:t>
            </a:r>
          </a:p>
        </p:txBody>
      </p:sp>
      <p:sp>
        <p:nvSpPr>
          <p:cNvPr id="4" name="Alatunnisteen paikkamerkki 3">
            <a:extLst>
              <a:ext uri="{FF2B5EF4-FFF2-40B4-BE49-F238E27FC236}">
                <a16:creationId xmlns:a16="http://schemas.microsoft.com/office/drawing/2014/main" id="{B7CE6A83-7DBB-4E24-A662-D231F63CC9C7}"/>
              </a:ext>
            </a:extLst>
          </p:cNvPr>
          <p:cNvSpPr>
            <a:spLocks noGrp="1"/>
          </p:cNvSpPr>
          <p:nvPr>
            <p:ph type="ftr" sz="quarter" idx="20"/>
          </p:nvPr>
        </p:nvSpPr>
        <p:spPr/>
        <p:txBody>
          <a:bodyPr/>
          <a:lstStyle/>
          <a:p>
            <a:pPr>
              <a:defRPr/>
            </a:pPr>
            <a:r>
              <a:rPr lang="fi-FI" dirty="0">
                <a:solidFill>
                  <a:prstClr val="black">
                    <a:tint val="75000"/>
                  </a:prstClr>
                </a:solidFill>
              </a:rPr>
              <a:t>Financial </a:t>
            </a:r>
            <a:r>
              <a:rPr lang="fi-FI" dirty="0" err="1">
                <a:solidFill>
                  <a:prstClr val="black">
                    <a:tint val="75000"/>
                  </a:prstClr>
                </a:solidFill>
              </a:rPr>
              <a:t>Law</a:t>
            </a:r>
            <a:r>
              <a:rPr lang="fi-FI" dirty="0">
                <a:solidFill>
                  <a:prstClr val="black">
                    <a:tint val="75000"/>
                  </a:prstClr>
                </a:solidFill>
              </a:rPr>
              <a:t> </a:t>
            </a:r>
            <a:r>
              <a:rPr lang="fi-FI" dirty="0" err="1">
                <a:solidFill>
                  <a:prstClr val="black">
                    <a:tint val="75000"/>
                  </a:prstClr>
                </a:solidFill>
              </a:rPr>
              <a:t>Lecture</a:t>
            </a:r>
            <a:r>
              <a:rPr lang="fi-FI" dirty="0">
                <a:solidFill>
                  <a:prstClr val="black">
                    <a:tint val="75000"/>
                  </a:prstClr>
                </a:solidFill>
              </a:rPr>
              <a:t> 4</a:t>
            </a:r>
          </a:p>
        </p:txBody>
      </p:sp>
      <p:sp>
        <p:nvSpPr>
          <p:cNvPr id="5" name="Dian numeron paikkamerkki 4">
            <a:extLst>
              <a:ext uri="{FF2B5EF4-FFF2-40B4-BE49-F238E27FC236}">
                <a16:creationId xmlns:a16="http://schemas.microsoft.com/office/drawing/2014/main" id="{D75358E6-D708-4801-AB56-57D9069EA39C}"/>
              </a:ext>
            </a:extLst>
          </p:cNvPr>
          <p:cNvSpPr>
            <a:spLocks noGrp="1"/>
          </p:cNvSpPr>
          <p:nvPr>
            <p:ph type="sldNum" sz="quarter" idx="21"/>
          </p:nvPr>
        </p:nvSpPr>
        <p:spPr/>
        <p:txBody>
          <a:bodyPr/>
          <a:lstStyle/>
          <a:p>
            <a:pPr>
              <a:defRPr/>
            </a:pPr>
            <a:fld id="{1C07628F-9402-FB47-93B5-FC3C3BFEEBE0}" type="slidenum">
              <a:rPr lang="fi-FI" smtClean="0">
                <a:solidFill>
                  <a:prstClr val="black">
                    <a:tint val="75000"/>
                  </a:prstClr>
                </a:solidFill>
              </a:rPr>
              <a:pPr>
                <a:defRPr/>
              </a:pPr>
              <a:t>24</a:t>
            </a:fld>
            <a:endParaRPr lang="fi-FI">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E93F914C-58C8-4648-BB92-2F7A83D83761}"/>
              </a:ext>
            </a:extLst>
          </p:cNvPr>
          <p:cNvGraphicFramePr>
            <a:graphicFrameLocks noGrp="1"/>
          </p:cNvGraphicFramePr>
          <p:nvPr>
            <p:ph sz="quarter" idx="18"/>
            <p:extLst>
              <p:ext uri="{D42A27DB-BD31-4B8C-83A1-F6EECF244321}">
                <p14:modId xmlns:p14="http://schemas.microsoft.com/office/powerpoint/2010/main" val="3851326809"/>
              </p:ext>
            </p:extLst>
          </p:nvPr>
        </p:nvGraphicFramePr>
        <p:xfrm>
          <a:off x="6183363" y="1685678"/>
          <a:ext cx="531743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Sisällön paikkamerkki 9">
            <a:extLst>
              <a:ext uri="{FF2B5EF4-FFF2-40B4-BE49-F238E27FC236}">
                <a16:creationId xmlns:a16="http://schemas.microsoft.com/office/drawing/2014/main" id="{CAF04E11-90E3-463B-906D-911161DA0A7A}"/>
              </a:ext>
            </a:extLst>
          </p:cNvPr>
          <p:cNvGraphicFramePr>
            <a:graphicFrameLocks noGrp="1"/>
          </p:cNvGraphicFramePr>
          <p:nvPr>
            <p:ph sz="quarter" idx="14"/>
            <p:extLst>
              <p:ext uri="{D42A27DB-BD31-4B8C-83A1-F6EECF244321}">
                <p14:modId xmlns:p14="http://schemas.microsoft.com/office/powerpoint/2010/main" val="514224225"/>
              </p:ext>
            </p:extLst>
          </p:nvPr>
        </p:nvGraphicFramePr>
        <p:xfrm>
          <a:off x="720003" y="1685678"/>
          <a:ext cx="5317439" cy="38315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545267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graphicEl>
                                              <a:dgm id="{02267C24-E73E-43CC-BFD2-8522FEF33C1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graphicEl>
                                              <a:dgm id="{D50CF386-DBED-4A7E-AA43-2D0E5D77343D}"/>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graphicEl>
                                              <a:dgm id="{4F979867-2431-4FBE-882E-829AC6C31858}"/>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graphicEl>
                                              <a:dgm id="{6E0A3140-915B-4DBA-920E-388938BEF68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graphicEl>
                                              <a:dgm id="{E8D91197-59A3-48E7-917B-CA0EDB88952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graphicEl>
                                              <a:dgm id="{D2A046A8-5617-4720-8559-3AF7F09BAC88}"/>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graphicEl>
                                              <a:dgm id="{1A9F7A27-E3B3-4430-92BD-B5E50DBD2973}"/>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1D3224AA-FC23-46A2-8FEB-0EC2C9ACC009}"/>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graphicEl>
                                              <a:dgm id="{A4A78F04-C500-4134-857E-9809921DB164}"/>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E9B6294C-DF00-401D-909B-F8FA84146DF8}"/>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graphicEl>
                                              <a:dgm id="{84A73B71-3F74-40B0-8C52-E49B3A44036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Graphic spid="10" grpId="0">
        <p:bldSub>
          <a:bldDgm bld="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9986DDC-5893-4C07-8709-D283497794B9}"/>
              </a:ext>
            </a:extLst>
          </p:cNvPr>
          <p:cNvSpPr>
            <a:spLocks noGrp="1"/>
          </p:cNvSpPr>
          <p:nvPr>
            <p:ph type="title"/>
          </p:nvPr>
        </p:nvSpPr>
        <p:spPr/>
        <p:txBody>
          <a:bodyPr/>
          <a:lstStyle/>
          <a:p>
            <a:r>
              <a:rPr lang="fi-FI" dirty="0" err="1"/>
              <a:t>Binary</a:t>
            </a:r>
            <a:r>
              <a:rPr lang="fi-FI" dirty="0"/>
              <a:t> </a:t>
            </a:r>
            <a:r>
              <a:rPr lang="fi-FI" dirty="0" err="1"/>
              <a:t>options</a:t>
            </a:r>
            <a:r>
              <a:rPr lang="fi-FI" dirty="0"/>
              <a:t> (</a:t>
            </a:r>
            <a:r>
              <a:rPr lang="fi-FI" dirty="0" err="1"/>
              <a:t>example</a:t>
            </a:r>
            <a:r>
              <a:rPr lang="fi-FI" dirty="0"/>
              <a:t>) </a:t>
            </a:r>
          </a:p>
        </p:txBody>
      </p:sp>
      <p:graphicFrame>
        <p:nvGraphicFramePr>
          <p:cNvPr id="8" name="Sisällön paikkamerkki 7">
            <a:extLst>
              <a:ext uri="{FF2B5EF4-FFF2-40B4-BE49-F238E27FC236}">
                <a16:creationId xmlns:a16="http://schemas.microsoft.com/office/drawing/2014/main" id="{A4869AE8-1697-41C4-A853-2891D312AC4A}"/>
              </a:ext>
            </a:extLst>
          </p:cNvPr>
          <p:cNvGraphicFramePr>
            <a:graphicFrameLocks noGrp="1"/>
          </p:cNvGraphicFramePr>
          <p:nvPr>
            <p:ph idx="1"/>
            <p:extLst>
              <p:ext uri="{D42A27DB-BD31-4B8C-83A1-F6EECF244321}">
                <p14:modId xmlns:p14="http://schemas.microsoft.com/office/powerpoint/2010/main" val="204567916"/>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latunnisteen paikkamerkki 4">
            <a:extLst>
              <a:ext uri="{FF2B5EF4-FFF2-40B4-BE49-F238E27FC236}">
                <a16:creationId xmlns:a16="http://schemas.microsoft.com/office/drawing/2014/main" id="{A007B00A-0AC2-4533-B535-534D11058ED1}"/>
              </a:ext>
            </a:extLst>
          </p:cNvPr>
          <p:cNvSpPr>
            <a:spLocks noGrp="1"/>
          </p:cNvSpPr>
          <p:nvPr>
            <p:ph type="ftr" sz="quarter" idx="11"/>
          </p:nvPr>
        </p:nvSpPr>
        <p:spPr/>
        <p:txBody>
          <a:bodyPr/>
          <a:lstStyle/>
          <a:p>
            <a:pPr>
              <a:defRPr/>
            </a:pPr>
            <a:r>
              <a:rPr lang="fi-FI">
                <a:solidFill>
                  <a:prstClr val="black">
                    <a:tint val="75000"/>
                  </a:prstClr>
                </a:solidFill>
              </a:rPr>
              <a:t>Financial Law Lecture 4</a:t>
            </a:r>
          </a:p>
        </p:txBody>
      </p:sp>
      <p:sp>
        <p:nvSpPr>
          <p:cNvPr id="6" name="Dian numeron paikkamerkki 5">
            <a:extLst>
              <a:ext uri="{FF2B5EF4-FFF2-40B4-BE49-F238E27FC236}">
                <a16:creationId xmlns:a16="http://schemas.microsoft.com/office/drawing/2014/main" id="{EB4F0811-692E-4566-B5F3-FD6918694AFF}"/>
              </a:ext>
            </a:extLst>
          </p:cNvPr>
          <p:cNvSpPr>
            <a:spLocks noGrp="1"/>
          </p:cNvSpPr>
          <p:nvPr>
            <p:ph type="sldNum" sz="quarter" idx="12"/>
          </p:nvPr>
        </p:nvSpPr>
        <p:spPr/>
        <p:txBody>
          <a:bodyPr/>
          <a:lstStyle/>
          <a:p>
            <a:pPr>
              <a:defRPr/>
            </a:pPr>
            <a:fld id="{BFB6B250-F217-B84A-8E10-659CA258BA50}" type="slidenum">
              <a:rPr lang="fi-FI" smtClean="0">
                <a:solidFill>
                  <a:prstClr val="black">
                    <a:tint val="75000"/>
                  </a:prstClr>
                </a:solidFill>
              </a:rPr>
              <a:pPr>
                <a:defRPr/>
              </a:pPr>
              <a:t>25</a:t>
            </a:fld>
            <a:endParaRPr lang="fi-FI">
              <a:solidFill>
                <a:prstClr val="black">
                  <a:tint val="75000"/>
                </a:prstClr>
              </a:solidFill>
            </a:endParaRPr>
          </a:p>
        </p:txBody>
      </p:sp>
    </p:spTree>
    <p:extLst>
      <p:ext uri="{BB962C8B-B14F-4D97-AF65-F5344CB8AC3E}">
        <p14:creationId xmlns:p14="http://schemas.microsoft.com/office/powerpoint/2010/main" val="412965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A62E4348-33B2-44CA-9BCA-64F279D8321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8B586CF4-14D6-44CD-A937-B61854EDA73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graphicEl>
                                              <a:dgm id="{91898D1F-2239-4745-9997-A9BBC72050CC}"/>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graphicEl>
                                              <a:dgm id="{8B67E74B-25A0-424C-B313-3E4E0FAD46A8}"/>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graphicEl>
                                              <a:dgm id="{FC0FF07C-D83F-4120-9BAF-06AEE3FEBAF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5B8E08EF-A930-4B67-B80E-D4A2A9E2B774}"/>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graphicEl>
                                              <a:dgm id="{6F4F8724-4D2A-41E8-BDD0-BDD1087BF709}"/>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graphicEl>
                                              <a:dgm id="{E5BB8BD9-72CE-4F19-A57C-F0FD491F317C}"/>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graphicEl>
                                              <a:dgm id="{82C291B9-9DA5-482D-888E-FFDA36CBE50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9981B68-5320-4CF2-8330-8C2B5F74CBB9}"/>
              </a:ext>
            </a:extLst>
          </p:cNvPr>
          <p:cNvSpPr>
            <a:spLocks noGrp="1"/>
          </p:cNvSpPr>
          <p:nvPr>
            <p:ph type="ctrTitle"/>
          </p:nvPr>
        </p:nvSpPr>
        <p:spPr/>
        <p:txBody>
          <a:bodyPr/>
          <a:lstStyle/>
          <a:p>
            <a:pPr algn="ctr"/>
            <a:r>
              <a:rPr lang="fi-FI" dirty="0"/>
              <a:t>ESMA Press Release 27 </a:t>
            </a:r>
            <a:r>
              <a:rPr lang="fi-FI" dirty="0" err="1"/>
              <a:t>March</a:t>
            </a:r>
            <a:r>
              <a:rPr lang="fi-FI" dirty="0"/>
              <a:t> 2018 </a:t>
            </a:r>
            <a:r>
              <a:rPr lang="fi-FI" dirty="0">
                <a:hlinkClick r:id="rId2"/>
              </a:rPr>
              <a:t>https://www.esma.europa.eu/sites/default/files/library/esma71-98-128_press_release_product_intervention.pdf</a:t>
            </a:r>
            <a:r>
              <a:rPr lang="fi-FI" dirty="0"/>
              <a:t> </a:t>
            </a:r>
          </a:p>
        </p:txBody>
      </p:sp>
      <p:graphicFrame>
        <p:nvGraphicFramePr>
          <p:cNvPr id="6" name="Sisällön paikkamerkki 5">
            <a:extLst>
              <a:ext uri="{FF2B5EF4-FFF2-40B4-BE49-F238E27FC236}">
                <a16:creationId xmlns:a16="http://schemas.microsoft.com/office/drawing/2014/main" id="{3672A8DE-1F02-4CD0-A8F5-BA361D330853}"/>
              </a:ext>
            </a:extLst>
          </p:cNvPr>
          <p:cNvGraphicFramePr>
            <a:graphicFrameLocks noGrp="1"/>
          </p:cNvGraphicFramePr>
          <p:nvPr>
            <p:ph sz="quarter" idx="14"/>
            <p:extLst>
              <p:ext uri="{D42A27DB-BD31-4B8C-83A1-F6EECF244321}">
                <p14:modId xmlns:p14="http://schemas.microsoft.com/office/powerpoint/2010/main" val="2007169628"/>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Alatunnisteen paikkamerkki 3">
            <a:extLst>
              <a:ext uri="{FF2B5EF4-FFF2-40B4-BE49-F238E27FC236}">
                <a16:creationId xmlns:a16="http://schemas.microsoft.com/office/drawing/2014/main" id="{E586A186-72B3-446E-9A13-D5ACABCA2FFE}"/>
              </a:ext>
            </a:extLst>
          </p:cNvPr>
          <p:cNvSpPr>
            <a:spLocks noGrp="1"/>
          </p:cNvSpPr>
          <p:nvPr>
            <p:ph type="ftr" sz="quarter" idx="16"/>
          </p:nvPr>
        </p:nvSpPr>
        <p:spPr/>
        <p:txBody>
          <a:bodyPr/>
          <a:lstStyle/>
          <a:p>
            <a:pPr>
              <a:defRPr/>
            </a:pPr>
            <a:r>
              <a:rPr lang="fi-FI">
                <a:solidFill>
                  <a:prstClr val="black">
                    <a:tint val="75000"/>
                  </a:prstClr>
                </a:solidFill>
              </a:rPr>
              <a:t>Financial Law Lecture 4</a:t>
            </a:r>
          </a:p>
        </p:txBody>
      </p:sp>
      <p:sp>
        <p:nvSpPr>
          <p:cNvPr id="5" name="Dian numeron paikkamerkki 4">
            <a:extLst>
              <a:ext uri="{FF2B5EF4-FFF2-40B4-BE49-F238E27FC236}">
                <a16:creationId xmlns:a16="http://schemas.microsoft.com/office/drawing/2014/main" id="{969F8329-4DE4-452D-A8A5-5180D785D26B}"/>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26</a:t>
            </a:fld>
            <a:endParaRPr lang="fi-FI">
              <a:solidFill>
                <a:prstClr val="black">
                  <a:tint val="75000"/>
                </a:prstClr>
              </a:solidFill>
            </a:endParaRPr>
          </a:p>
        </p:txBody>
      </p:sp>
    </p:spTree>
    <p:extLst>
      <p:ext uri="{BB962C8B-B14F-4D97-AF65-F5344CB8AC3E}">
        <p14:creationId xmlns:p14="http://schemas.microsoft.com/office/powerpoint/2010/main" val="603568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9D3A6DA-0133-4176-AA87-EC4DCE41F7FB}"/>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4419DD6F-822F-468F-8FA5-5D88604A7A90}"/>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9E76B75B-5C5B-4B5E-A9B8-A1D1DC62E148}"/>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22142522-E9A0-4E2F-928B-1EE3EDCA002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6BF375A9-B8A9-4192-A78C-E97E703BA429}"/>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B9276908-7D6B-443B-9893-FB0EAE0D1E63}"/>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BB3ADE72-5D97-43E1-893D-A12A74EA4D94}"/>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6E421FE8-871C-4F10-82FF-AA189FF92FC0}"/>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67329D97-733E-4FB3-88A4-40680C6AF0E9}"/>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CC12E185-1F26-414C-B6A4-54A65594EE51}"/>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graphicEl>
                                              <a:dgm id="{301C1ED1-D04C-4167-83EF-F9512BA90269}"/>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graphicEl>
                                              <a:dgm id="{76E5D272-4F64-4B3C-9D74-46B60954315C}"/>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
                                            <p:graphicEl>
                                              <a:dgm id="{F52ABD81-5CE5-4153-9C62-AD78082F821E}"/>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dgm id="{79EB5204-D33A-47AA-A2C9-B81F5FFD991C}"/>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graphicEl>
                                              <a:dgm id="{F98E2146-63A6-4B4B-AE6D-BC51D6BB746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67B5BF4-23B2-45FE-9EB6-581BDF49856C}"/>
              </a:ext>
            </a:extLst>
          </p:cNvPr>
          <p:cNvSpPr>
            <a:spLocks noGrp="1"/>
          </p:cNvSpPr>
          <p:nvPr>
            <p:ph type="title"/>
          </p:nvPr>
        </p:nvSpPr>
        <p:spPr/>
        <p:txBody>
          <a:bodyPr/>
          <a:lstStyle/>
          <a:p>
            <a:pPr algn="ctr"/>
            <a:r>
              <a:rPr lang="fi-FI" dirty="0"/>
              <a:t>ESMA on </a:t>
            </a:r>
            <a:r>
              <a:rPr lang="fi-FI" dirty="0" err="1"/>
              <a:t>CFD’s</a:t>
            </a:r>
            <a:r>
              <a:rPr lang="fi-FI" dirty="0"/>
              <a:t> </a:t>
            </a:r>
          </a:p>
        </p:txBody>
      </p:sp>
      <p:graphicFrame>
        <p:nvGraphicFramePr>
          <p:cNvPr id="6" name="Sisällön paikkamerkki 5">
            <a:extLst>
              <a:ext uri="{FF2B5EF4-FFF2-40B4-BE49-F238E27FC236}">
                <a16:creationId xmlns:a16="http://schemas.microsoft.com/office/drawing/2014/main" id="{0FA645D2-F80B-415D-986A-1FF53191F472}"/>
              </a:ext>
            </a:extLst>
          </p:cNvPr>
          <p:cNvGraphicFramePr>
            <a:graphicFrameLocks noGrp="1"/>
          </p:cNvGraphicFramePr>
          <p:nvPr>
            <p:ph idx="1"/>
            <p:extLst>
              <p:ext uri="{D42A27DB-BD31-4B8C-83A1-F6EECF244321}">
                <p14:modId xmlns:p14="http://schemas.microsoft.com/office/powerpoint/2010/main" val="1786741990"/>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8E194799-ADBD-491A-ACCD-D59747C3322A}"/>
              </a:ext>
            </a:extLst>
          </p:cNvPr>
          <p:cNvSpPr>
            <a:spLocks noGrp="1"/>
          </p:cNvSpPr>
          <p:nvPr>
            <p:ph type="ftr" sz="quarter" idx="11"/>
          </p:nvPr>
        </p:nvSpPr>
        <p:spPr/>
        <p:txBody>
          <a:bodyPr/>
          <a:lstStyle/>
          <a:p>
            <a:r>
              <a:rPr lang="en-US"/>
              <a:t>Financial Law Lecture 4</a:t>
            </a:r>
          </a:p>
        </p:txBody>
      </p:sp>
      <p:sp>
        <p:nvSpPr>
          <p:cNvPr id="5" name="Dian numeron paikkamerkki 4">
            <a:extLst>
              <a:ext uri="{FF2B5EF4-FFF2-40B4-BE49-F238E27FC236}">
                <a16:creationId xmlns:a16="http://schemas.microsoft.com/office/drawing/2014/main" id="{828BA9EA-41B6-49F6-B53A-EFD31E70823E}"/>
              </a:ext>
            </a:extLst>
          </p:cNvPr>
          <p:cNvSpPr>
            <a:spLocks noGrp="1"/>
          </p:cNvSpPr>
          <p:nvPr>
            <p:ph type="sldNum" sz="quarter" idx="12"/>
          </p:nvPr>
        </p:nvSpPr>
        <p:spPr/>
        <p:txBody>
          <a:bodyPr/>
          <a:lstStyle/>
          <a:p>
            <a:fld id="{FF2BD96E-3838-45D2-9031-D3AF67C920A5}" type="slidenum">
              <a:rPr lang="en-US" smtClean="0"/>
              <a:t>27</a:t>
            </a:fld>
            <a:endParaRPr lang="en-US"/>
          </a:p>
        </p:txBody>
      </p:sp>
    </p:spTree>
    <p:extLst>
      <p:ext uri="{BB962C8B-B14F-4D97-AF65-F5344CB8AC3E}">
        <p14:creationId xmlns:p14="http://schemas.microsoft.com/office/powerpoint/2010/main" val="95453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B18C0792-2332-4E9F-9A1D-3330F96AE31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8E2DED55-39F4-413E-911A-E13B336AFF1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9BBC60BA-99A0-4570-A9CB-4372C1F7776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4878451A-6FB2-4A7A-8FC0-ADCA2931C96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4BCE8B5B-CBD1-44F1-9D35-7F3535B1ED77}"/>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F8FDC3AB-903A-41C4-92A4-3426CA21BBD5}"/>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26BC2E06-4FE2-4B2C-9592-081AEE0A0C2F}"/>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18946956-E176-44D7-9E5E-57A846BBCF22}"/>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BB0B4C8D-7540-4BB7-8593-A976E3693750}"/>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5DDE7BF5-03DD-4F1C-967B-4CBFE87617FD}"/>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dgm id="{FB07A1BF-E9D2-4A9F-8341-733253159B1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D904F2B-6E97-4276-902A-464E63B0EC50}"/>
              </a:ext>
            </a:extLst>
          </p:cNvPr>
          <p:cNvSpPr>
            <a:spLocks noGrp="1"/>
          </p:cNvSpPr>
          <p:nvPr>
            <p:ph type="ctrTitle"/>
          </p:nvPr>
        </p:nvSpPr>
        <p:spPr/>
        <p:txBody>
          <a:bodyPr/>
          <a:lstStyle/>
          <a:p>
            <a:pPr algn="ctr"/>
            <a:r>
              <a:rPr lang="fi-FI" sz="2800" b="1" i="0" u="none" strike="noStrike" baseline="0" dirty="0" err="1">
                <a:solidFill>
                  <a:srgbClr val="000000"/>
                </a:solidFill>
                <a:latin typeface="Arial" panose="020B0604020202020204" pitchFamily="34" charset="0"/>
              </a:rPr>
              <a:t>Good</a:t>
            </a:r>
            <a:r>
              <a:rPr lang="fi-FI" sz="2800" b="1" i="0" u="none" strike="noStrike" baseline="0" dirty="0">
                <a:solidFill>
                  <a:srgbClr val="000000"/>
                </a:solidFill>
                <a:latin typeface="Arial" panose="020B0604020202020204" pitchFamily="34" charset="0"/>
              </a:rPr>
              <a:t> </a:t>
            </a:r>
            <a:r>
              <a:rPr lang="fi-FI" sz="2800" b="1" i="0" u="none" strike="noStrike" baseline="0" dirty="0" err="1">
                <a:solidFill>
                  <a:srgbClr val="000000"/>
                </a:solidFill>
                <a:latin typeface="Arial" panose="020B0604020202020204" pitchFamily="34" charset="0"/>
              </a:rPr>
              <a:t>Practice</a:t>
            </a:r>
            <a:r>
              <a:rPr lang="fi-FI" sz="2800" b="1" i="0" u="none" strike="noStrike" baseline="0" dirty="0">
                <a:solidFill>
                  <a:srgbClr val="000000"/>
                </a:solidFill>
                <a:latin typeface="Arial" panose="020B0604020202020204" pitchFamily="34" charset="0"/>
              </a:rPr>
              <a:t> in </a:t>
            </a:r>
            <a:r>
              <a:rPr lang="fi-FI" sz="2800" b="1" i="0" u="none" strike="noStrike" baseline="0" dirty="0" err="1">
                <a:solidFill>
                  <a:srgbClr val="000000"/>
                </a:solidFill>
                <a:latin typeface="Arial" panose="020B0604020202020204" pitchFamily="34" charset="0"/>
              </a:rPr>
              <a:t>Offering</a:t>
            </a:r>
            <a:r>
              <a:rPr lang="fi-FI" sz="2800" b="1" i="0" u="none" strike="noStrike" baseline="0" dirty="0">
                <a:solidFill>
                  <a:srgbClr val="000000"/>
                </a:solidFill>
                <a:latin typeface="Arial" panose="020B0604020202020204" pitchFamily="34" charset="0"/>
              </a:rPr>
              <a:t> </a:t>
            </a:r>
            <a:r>
              <a:rPr lang="fi-FI" sz="2800" b="1" i="0" u="none" strike="noStrike" baseline="0" dirty="0" err="1">
                <a:solidFill>
                  <a:srgbClr val="000000"/>
                </a:solidFill>
                <a:latin typeface="Arial" panose="020B0604020202020204" pitchFamily="34" charset="0"/>
              </a:rPr>
              <a:t>Investment</a:t>
            </a:r>
            <a:r>
              <a:rPr lang="fi-FI" sz="2800" b="1" i="0" u="none" strike="noStrike" baseline="0" dirty="0">
                <a:solidFill>
                  <a:srgbClr val="000000"/>
                </a:solidFill>
                <a:latin typeface="Arial" panose="020B0604020202020204" pitchFamily="34" charset="0"/>
              </a:rPr>
              <a:t> Products</a:t>
            </a:r>
            <a:endParaRPr lang="fi-FI" dirty="0"/>
          </a:p>
        </p:txBody>
      </p:sp>
      <p:sp>
        <p:nvSpPr>
          <p:cNvPr id="4" name="Alatunnisteen paikkamerkki 3">
            <a:extLst>
              <a:ext uri="{FF2B5EF4-FFF2-40B4-BE49-F238E27FC236}">
                <a16:creationId xmlns:a16="http://schemas.microsoft.com/office/drawing/2014/main" id="{99F8887C-D761-4F47-838E-088057667889}"/>
              </a:ext>
            </a:extLst>
          </p:cNvPr>
          <p:cNvSpPr>
            <a:spLocks noGrp="1"/>
          </p:cNvSpPr>
          <p:nvPr>
            <p:ph type="ftr" sz="quarter" idx="16"/>
          </p:nvPr>
        </p:nvSpPr>
        <p:spPr/>
        <p:txBody>
          <a:bodyPr/>
          <a:lstStyle/>
          <a:p>
            <a:pPr>
              <a:defRPr/>
            </a:pPr>
            <a:r>
              <a:rPr lang="fi-FI">
                <a:solidFill>
                  <a:prstClr val="black">
                    <a:tint val="75000"/>
                  </a:prstClr>
                </a:solidFill>
              </a:rPr>
              <a:t>Financial Law Lecture 4</a:t>
            </a:r>
          </a:p>
        </p:txBody>
      </p:sp>
      <p:sp>
        <p:nvSpPr>
          <p:cNvPr id="5" name="Dian numeron paikkamerkki 4">
            <a:extLst>
              <a:ext uri="{FF2B5EF4-FFF2-40B4-BE49-F238E27FC236}">
                <a16:creationId xmlns:a16="http://schemas.microsoft.com/office/drawing/2014/main" id="{87F2CC3E-2BC2-40E4-8044-6D77E2C26EC7}"/>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28</a:t>
            </a:fld>
            <a:endParaRPr lang="fi-FI">
              <a:solidFill>
                <a:prstClr val="black">
                  <a:tint val="75000"/>
                </a:prstClr>
              </a:solidFill>
            </a:endParaRPr>
          </a:p>
        </p:txBody>
      </p:sp>
      <p:graphicFrame>
        <p:nvGraphicFramePr>
          <p:cNvPr id="7" name="Sisällön paikkamerkki 2">
            <a:extLst>
              <a:ext uri="{FF2B5EF4-FFF2-40B4-BE49-F238E27FC236}">
                <a16:creationId xmlns:a16="http://schemas.microsoft.com/office/drawing/2014/main" id="{6B35AD9F-60A5-4D9A-90BF-D85346ECCFEC}"/>
              </a:ext>
            </a:extLst>
          </p:cNvPr>
          <p:cNvGraphicFramePr>
            <a:graphicFrameLocks noGrp="1"/>
          </p:cNvGraphicFramePr>
          <p:nvPr>
            <p:ph sz="quarter" idx="14"/>
          </p:nvPr>
        </p:nvGraphicFramePr>
        <p:xfrm>
          <a:off x="683868" y="157679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124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E5EF4433-8D07-409C-A611-263AA59B61AF}"/>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6C68D07D-ED9A-476B-8E4F-3CED91E41676}"/>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graphicEl>
                                              <a:dgm id="{3FF705F5-3901-47B3-BF3C-67D9A9890D3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0E017E28-6B6F-4516-93FC-E63D8A269E4E}"/>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graphicEl>
                                              <a:dgm id="{7CF01138-7CED-4ABB-8141-F8AC19A50F8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3F7EA964-0862-41FA-85C6-22305772846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B067E7EA-7800-4F30-B754-B90415DF3052}"/>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9C42C544-E9D2-4345-95A0-BEBCDF25FBED}"/>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graphicEl>
                                              <a:dgm id="{74EDDCD9-9910-490F-BE8C-A2E5D7ED93E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79251841-C1AB-4BA3-B902-E72BA7A35622}"/>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graphicEl>
                                              <a:dgm id="{0EE3AB3C-9EB1-48C6-B3D2-15627944A89A}"/>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graphicEl>
                                              <a:dgm id="{CC05FBCE-FD3B-4A04-9005-4E55209CCB9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6A5661-2CFE-478C-BAC3-729F393F3C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FB7ED424-B84F-49B6-BE08-2AF7C2293FA2}"/>
              </a:ext>
            </a:extLst>
          </p:cNvPr>
          <p:cNvSpPr>
            <a:spLocks noGrp="1"/>
          </p:cNvSpPr>
          <p:nvPr>
            <p:ph type="ctrTitle"/>
          </p:nvPr>
        </p:nvSpPr>
        <p:spPr>
          <a:xfrm>
            <a:off x="1080000" y="1508125"/>
            <a:ext cx="3899982" cy="3838576"/>
          </a:xfrm>
        </p:spPr>
        <p:txBody>
          <a:bodyPr vert="horz" lIns="91440" tIns="45720" rIns="91440" bIns="45720" rtlCol="0" anchor="ctr" anchorCtr="0">
            <a:normAutofit/>
          </a:bodyPr>
          <a:lstStyle/>
          <a:p>
            <a:pPr algn="ctr">
              <a:lnSpc>
                <a:spcPct val="90000"/>
              </a:lnSpc>
            </a:pPr>
            <a:r>
              <a:rPr kumimoji="0" lang="en-US" sz="3000" b="1" i="0" u="none" strike="noStrike" kern="1200" cap="none" spc="0" normalizeH="0" baseline="0" noProof="0">
                <a:ln>
                  <a:noFill/>
                </a:ln>
                <a:solidFill>
                  <a:schemeClr val="tx1"/>
                </a:solidFill>
                <a:effectLst/>
                <a:uLnTx/>
                <a:uFillTx/>
                <a:latin typeface="+mj-lt"/>
                <a:ea typeface="+mj-ea"/>
                <a:cs typeface="+mj-cs"/>
              </a:rPr>
              <a:t>Good Insurance Practice: a Finnish case </a:t>
            </a:r>
            <a:br>
              <a:rPr kumimoji="0" lang="en-US" sz="3000" b="1" i="0" u="none" strike="noStrike" kern="1200" cap="none" spc="0" normalizeH="0" baseline="0" noProof="0">
                <a:ln>
                  <a:noFill/>
                </a:ln>
                <a:solidFill>
                  <a:schemeClr val="tx1"/>
                </a:solidFill>
                <a:effectLst/>
                <a:uLnTx/>
                <a:uFillTx/>
                <a:latin typeface="+mj-lt"/>
                <a:ea typeface="+mj-ea"/>
                <a:cs typeface="+mj-cs"/>
              </a:rPr>
            </a:br>
            <a:r>
              <a:rPr kumimoji="0" lang="en-US" sz="3000" b="1" i="0" u="none" strike="noStrike" kern="1200" cap="none" spc="0" normalizeH="0" baseline="0" noProof="0">
                <a:ln>
                  <a:noFill/>
                </a:ln>
                <a:solidFill>
                  <a:schemeClr val="tx1"/>
                </a:solidFill>
                <a:effectLst/>
                <a:uLnTx/>
                <a:uFillTx/>
                <a:latin typeface="+mj-lt"/>
                <a:ea typeface="+mj-ea"/>
                <a:cs typeface="+mj-cs"/>
                <a:hlinkClick r:id="rId2"/>
              </a:rPr>
              <a:t>https://www.finanssivalvonta.fi/tiedotteet-ja-julkaisut/verkkouutiset/2018/sakkojen-varalta-vakuuttaminen-on-hyvan-vakuutustavan-vastaista/</a:t>
            </a:r>
            <a:r>
              <a:rPr kumimoji="0" lang="en-US" sz="3000" b="1" i="0" u="none" strike="noStrike" kern="1200" cap="none" spc="0" normalizeH="0" baseline="0" noProof="0">
                <a:ln>
                  <a:noFill/>
                </a:ln>
                <a:solidFill>
                  <a:schemeClr val="tx1"/>
                </a:solidFill>
                <a:effectLst/>
                <a:uLnTx/>
                <a:uFillTx/>
                <a:latin typeface="+mj-lt"/>
                <a:ea typeface="+mj-ea"/>
                <a:cs typeface="+mj-cs"/>
              </a:rPr>
              <a:t> </a:t>
            </a:r>
            <a:endParaRPr lang="en-US" sz="3000" kern="1200" cap="none" spc="0" baseline="0">
              <a:solidFill>
                <a:schemeClr val="tx1"/>
              </a:solidFill>
              <a:latin typeface="+mj-lt"/>
              <a:ea typeface="+mj-ea"/>
              <a:cs typeface="+mj-cs"/>
            </a:endParaRPr>
          </a:p>
        </p:txBody>
      </p:sp>
      <p:grpSp>
        <p:nvGrpSpPr>
          <p:cNvPr id="12" name="Group 11">
            <a:extLst>
              <a:ext uri="{FF2B5EF4-FFF2-40B4-BE49-F238E27FC236}">
                <a16:creationId xmlns:a16="http://schemas.microsoft.com/office/drawing/2014/main" id="{317C5DB0-7DD2-458D-B2D6-43AD6AB88B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54357" y="198422"/>
            <a:ext cx="788808" cy="1273628"/>
            <a:chOff x="554357" y="198422"/>
            <a:chExt cx="788808" cy="1273628"/>
          </a:xfrm>
        </p:grpSpPr>
        <p:sp>
          <p:nvSpPr>
            <p:cNvPr id="13" name="Oval 12">
              <a:extLst>
                <a:ext uri="{FF2B5EF4-FFF2-40B4-BE49-F238E27FC236}">
                  <a16:creationId xmlns:a16="http://schemas.microsoft.com/office/drawing/2014/main" id="{E7C83ECF-756B-4492-843B-918CC11051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1002750" y="198422"/>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14" name="Group 13">
              <a:extLst>
                <a:ext uri="{FF2B5EF4-FFF2-40B4-BE49-F238E27FC236}">
                  <a16:creationId xmlns:a16="http://schemas.microsoft.com/office/drawing/2014/main" id="{FF058DD3-3916-4C08-B24C-579AB28BC6F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8100000" flipH="1">
              <a:off x="554357" y="402322"/>
              <a:ext cx="641183" cy="1069728"/>
              <a:chOff x="6484112" y="2967038"/>
              <a:chExt cx="641183" cy="1069728"/>
            </a:xfrm>
          </p:grpSpPr>
          <p:grpSp>
            <p:nvGrpSpPr>
              <p:cNvPr id="15" name="Group 14">
                <a:extLst>
                  <a:ext uri="{FF2B5EF4-FFF2-40B4-BE49-F238E27FC236}">
                    <a16:creationId xmlns:a16="http://schemas.microsoft.com/office/drawing/2014/main" id="{8D110D46-B042-4353-93DE-70E69ECEA53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20" name="Freeform 68">
                  <a:extLst>
                    <a:ext uri="{FF2B5EF4-FFF2-40B4-BE49-F238E27FC236}">
                      <a16:creationId xmlns:a16="http://schemas.microsoft.com/office/drawing/2014/main" id="{E214E373-86E1-401E-AED2-85946BACF9C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69">
                  <a:extLst>
                    <a:ext uri="{FF2B5EF4-FFF2-40B4-BE49-F238E27FC236}">
                      <a16:creationId xmlns:a16="http://schemas.microsoft.com/office/drawing/2014/main" id="{1691C68F-E553-4087-B3CD-06675355AA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2" name="Line 70">
                  <a:extLst>
                    <a:ext uri="{FF2B5EF4-FFF2-40B4-BE49-F238E27FC236}">
                      <a16:creationId xmlns:a16="http://schemas.microsoft.com/office/drawing/2014/main" id="{B13009C4-8616-47EF-BB18-A5E66A519292}"/>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 name="Group 15">
                <a:extLst>
                  <a:ext uri="{FF2B5EF4-FFF2-40B4-BE49-F238E27FC236}">
                    <a16:creationId xmlns:a16="http://schemas.microsoft.com/office/drawing/2014/main" id="{7926455A-FC5C-4B86-8A74-CE4D2F87D4F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17" name="Freeform 68">
                  <a:extLst>
                    <a:ext uri="{FF2B5EF4-FFF2-40B4-BE49-F238E27FC236}">
                      <a16:creationId xmlns:a16="http://schemas.microsoft.com/office/drawing/2014/main" id="{A78AACFD-FC9C-4CB1-A53D-E25D19ABF5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69">
                  <a:extLst>
                    <a:ext uri="{FF2B5EF4-FFF2-40B4-BE49-F238E27FC236}">
                      <a16:creationId xmlns:a16="http://schemas.microsoft.com/office/drawing/2014/main" id="{7642CF8C-E6A9-4EBD-8606-8C51CFA327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9" name="Line 70">
                  <a:extLst>
                    <a:ext uri="{FF2B5EF4-FFF2-40B4-BE49-F238E27FC236}">
                      <a16:creationId xmlns:a16="http://schemas.microsoft.com/office/drawing/2014/main" id="{1EDA345F-CA5B-4CCA-B550-CF69B956A6DE}"/>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cxnSp>
        <p:nvCxnSpPr>
          <p:cNvPr id="24" name="Straight Connector 23">
            <a:extLst>
              <a:ext uri="{FF2B5EF4-FFF2-40B4-BE49-F238E27FC236}">
                <a16:creationId xmlns:a16="http://schemas.microsoft.com/office/drawing/2014/main" id="{4171395C-0D5B-4C83-8CEB-2648A22390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3159000"/>
            <a:ext cx="0" cy="540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Sisällön paikkamerkki 2">
            <a:extLst>
              <a:ext uri="{FF2B5EF4-FFF2-40B4-BE49-F238E27FC236}">
                <a16:creationId xmlns:a16="http://schemas.microsoft.com/office/drawing/2014/main" id="{A1DAF9FA-377D-4B6C-AC26-D5AA9287888C}"/>
              </a:ext>
            </a:extLst>
          </p:cNvPr>
          <p:cNvSpPr>
            <a:spLocks noGrp="1"/>
          </p:cNvSpPr>
          <p:nvPr>
            <p:ph sz="quarter" idx="14"/>
          </p:nvPr>
        </p:nvSpPr>
        <p:spPr>
          <a:xfrm>
            <a:off x="6654801" y="1079499"/>
            <a:ext cx="4457200" cy="4689476"/>
          </a:xfrm>
        </p:spPr>
        <p:txBody>
          <a:bodyPr vert="horz" lIns="91440" tIns="45720" rIns="91440" bIns="45720" rtlCol="0" anchor="ctr">
            <a:normAutofit/>
          </a:bodyPr>
          <a:lstStyle/>
          <a:p>
            <a:pPr>
              <a:lnSpc>
                <a:spcPct val="140000"/>
              </a:lnSpc>
            </a:pPr>
            <a:r>
              <a:rPr lang="en-US" sz="1000" dirty="0">
                <a:latin typeface="+mn-lt"/>
              </a:rPr>
              <a:t>The Financial Supervision Authority considers that </a:t>
            </a:r>
            <a:r>
              <a:rPr lang="en-US" sz="1000" dirty="0">
                <a:solidFill>
                  <a:srgbClr val="FF0000">
                    <a:alpha val="60000"/>
                  </a:srgbClr>
                </a:solidFill>
                <a:latin typeface="+mn-lt"/>
              </a:rPr>
              <a:t>insuring against administrative and criminal fines and penalties is contrary to good insurance practice and contrary to generally accepted values ​​in society</a:t>
            </a:r>
            <a:r>
              <a:rPr lang="en-US" sz="1000" dirty="0">
                <a:latin typeface="+mn-lt"/>
              </a:rPr>
              <a:t>.</a:t>
            </a:r>
          </a:p>
          <a:p>
            <a:pPr>
              <a:lnSpc>
                <a:spcPct val="140000"/>
              </a:lnSpc>
            </a:pPr>
            <a:r>
              <a:rPr lang="en-US" sz="1000" dirty="0">
                <a:latin typeface="+mn-lt"/>
              </a:rPr>
              <a:t>According to the interpretation of the Financial Supervision Authority, it is contrary to good insurance practice to insure a risk, the insurance of which could </a:t>
            </a:r>
            <a:r>
              <a:rPr lang="en-US" sz="1000" dirty="0">
                <a:solidFill>
                  <a:srgbClr val="FF0000">
                    <a:alpha val="60000"/>
                  </a:srgbClr>
                </a:solidFill>
                <a:latin typeface="+mn-lt"/>
              </a:rPr>
              <a:t>contribute to the negligence of the operators in complying with the regulation</a:t>
            </a:r>
            <a:r>
              <a:rPr lang="en-US" sz="1000" dirty="0">
                <a:latin typeface="+mn-lt"/>
              </a:rPr>
              <a:t>, and the insurance of which calls into question the obligation of the operators to comply with the regulations. Insuring such a risk is contrary to the values ​​generally accepted in society.</a:t>
            </a:r>
          </a:p>
          <a:p>
            <a:pPr>
              <a:lnSpc>
                <a:spcPct val="140000"/>
              </a:lnSpc>
            </a:pPr>
            <a:r>
              <a:rPr lang="en-US" sz="1000" dirty="0">
                <a:latin typeface="+mn-lt"/>
              </a:rPr>
              <a:t>The interpretation of the Financial Supervision Authority applies equally to criminal fines as well as to administrative fines and penalties. It does not matter whether the fines are the result of willful misconduct, or negligence. Nor does it matter whether a fine or penalty payment is imposed on a legal person or a natural person.</a:t>
            </a:r>
          </a:p>
        </p:txBody>
      </p:sp>
      <p:sp>
        <p:nvSpPr>
          <p:cNvPr id="4" name="Alatunnisteen paikkamerkki 3">
            <a:extLst>
              <a:ext uri="{FF2B5EF4-FFF2-40B4-BE49-F238E27FC236}">
                <a16:creationId xmlns:a16="http://schemas.microsoft.com/office/drawing/2014/main" id="{681A5C04-0EE1-47CE-B98D-9FA7056A9D10}"/>
              </a:ext>
            </a:extLst>
          </p:cNvPr>
          <p:cNvSpPr>
            <a:spLocks noGrp="1"/>
          </p:cNvSpPr>
          <p:nvPr>
            <p:ph type="ftr" sz="quarter" idx="16"/>
          </p:nvPr>
        </p:nvSpPr>
        <p:spPr>
          <a:xfrm>
            <a:off x="2754312" y="6357600"/>
            <a:ext cx="6683376" cy="460800"/>
          </a:xfrm>
        </p:spPr>
        <p:txBody>
          <a:bodyPr vert="horz" lIns="91440" tIns="45720" rIns="91440" bIns="45720" rtlCol="0" anchor="ctr">
            <a:normAutofit/>
          </a:bodyPr>
          <a:lstStyle/>
          <a:p>
            <a:pPr>
              <a:spcAft>
                <a:spcPts val="600"/>
              </a:spcAft>
              <a:defRPr/>
            </a:pPr>
            <a:r>
              <a:rPr lang="en-US" kern="1200" cap="all" spc="300" baseline="0">
                <a:solidFill>
                  <a:schemeClr val="tx1">
                    <a:alpha val="60000"/>
                  </a:schemeClr>
                </a:solidFill>
                <a:latin typeface="+mj-lt"/>
                <a:ea typeface="+mn-ea"/>
                <a:cs typeface="+mn-cs"/>
              </a:rPr>
              <a:t>Financial Law Lecture 4</a:t>
            </a:r>
          </a:p>
        </p:txBody>
      </p:sp>
      <p:sp>
        <p:nvSpPr>
          <p:cNvPr id="5" name="Dian numeron paikkamerkki 4">
            <a:extLst>
              <a:ext uri="{FF2B5EF4-FFF2-40B4-BE49-F238E27FC236}">
                <a16:creationId xmlns:a16="http://schemas.microsoft.com/office/drawing/2014/main" id="{2D4F5217-688A-40F0-912D-A8D74A7579CF}"/>
              </a:ext>
            </a:extLst>
          </p:cNvPr>
          <p:cNvSpPr>
            <a:spLocks noGrp="1"/>
          </p:cNvSpPr>
          <p:nvPr>
            <p:ph type="sldNum" sz="quarter" idx="17"/>
          </p:nvPr>
        </p:nvSpPr>
        <p:spPr>
          <a:xfrm>
            <a:off x="9982800" y="6357600"/>
            <a:ext cx="1760150" cy="460800"/>
          </a:xfrm>
        </p:spPr>
        <p:txBody>
          <a:bodyPr vert="horz" lIns="91440" tIns="45720" rIns="91440" bIns="45720" rtlCol="0" anchor="ctr">
            <a:normAutofit/>
          </a:bodyPr>
          <a:lstStyle/>
          <a:p>
            <a:pPr>
              <a:spcAft>
                <a:spcPts val="600"/>
              </a:spcAft>
              <a:defRPr/>
            </a:pPr>
            <a:fld id="{1C07628F-9402-FB47-93B5-FC3C3BFEEBE0}" type="slidenum">
              <a:rPr lang="en-US" smtClean="0"/>
              <a:pPr>
                <a:spcAft>
                  <a:spcPts val="600"/>
                </a:spcAft>
                <a:defRPr/>
              </a:pPr>
              <a:t>29</a:t>
            </a:fld>
            <a:endParaRPr lang="en-US"/>
          </a:p>
        </p:txBody>
      </p:sp>
    </p:spTree>
    <p:extLst>
      <p:ext uri="{BB962C8B-B14F-4D97-AF65-F5344CB8AC3E}">
        <p14:creationId xmlns:p14="http://schemas.microsoft.com/office/powerpoint/2010/main" val="314252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0003" y="381000"/>
            <a:ext cx="10780799" cy="1195798"/>
          </a:xfrm>
        </p:spPr>
        <p:txBody>
          <a:bodyPr anchor="t">
            <a:normAutofit/>
          </a:bodyPr>
          <a:lstStyle/>
          <a:p>
            <a:pPr algn="ctr"/>
            <a:r>
              <a:rPr lang="fi-FI" dirty="0" err="1"/>
              <a:t>Regulation</a:t>
            </a:r>
            <a:r>
              <a:rPr lang="fi-FI" dirty="0"/>
              <a:t> of </a:t>
            </a:r>
            <a:r>
              <a:rPr lang="fi-FI" dirty="0" err="1"/>
              <a:t>Investment</a:t>
            </a:r>
            <a:r>
              <a:rPr lang="fi-FI" dirty="0"/>
              <a:t> Services and </a:t>
            </a:r>
            <a:r>
              <a:rPr lang="fi-FI" dirty="0" err="1"/>
              <a:t>Marketplaces</a:t>
            </a:r>
            <a:endParaRPr lang="fi-FI" dirty="0"/>
          </a:p>
        </p:txBody>
      </p:sp>
      <p:sp>
        <p:nvSpPr>
          <p:cNvPr id="3" name="Footer Placeholder 2"/>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en-US" sz="400">
                <a:solidFill>
                  <a:prstClr val="black">
                    <a:tint val="75000"/>
                  </a:prstClr>
                </a:solidFill>
              </a:rPr>
              <a:t>Financial Law Lecture 4</a:t>
            </a:r>
          </a:p>
        </p:txBody>
      </p:sp>
      <p:sp>
        <p:nvSpPr>
          <p:cNvPr id="5" name="Slide Number Placeholder 4"/>
          <p:cNvSpPr>
            <a:spLocks noGrp="1"/>
          </p:cNvSpPr>
          <p:nvPr>
            <p:ph type="sldNum" sz="quarter" idx="17"/>
          </p:nvPr>
        </p:nvSpPr>
        <p:spPr>
          <a:xfrm>
            <a:off x="6587067" y="6297616"/>
            <a:ext cx="4826000" cy="161925"/>
          </a:xfrm>
        </p:spPr>
        <p:txBody>
          <a:bodyPr anchor="ctr">
            <a:normAutofit/>
          </a:bodyPr>
          <a:lstStyle/>
          <a:p>
            <a:pPr>
              <a:lnSpc>
                <a:spcPct val="90000"/>
              </a:lnSpc>
              <a:spcAft>
                <a:spcPts val="600"/>
              </a:spcAft>
              <a:defRPr/>
            </a:pPr>
            <a:fld id="{4DC74067-3E18-49C5-A177-70BF794C5DB3}" type="slidenum">
              <a:rPr lang="en-US" sz="500">
                <a:solidFill>
                  <a:prstClr val="black">
                    <a:tint val="75000"/>
                  </a:prstClr>
                </a:solidFill>
              </a:rPr>
              <a:pPr>
                <a:lnSpc>
                  <a:spcPct val="90000"/>
                </a:lnSpc>
                <a:spcAft>
                  <a:spcPts val="600"/>
                </a:spcAft>
                <a:defRPr/>
              </a:pPr>
              <a:t>3</a:t>
            </a:fld>
            <a:endParaRPr lang="en-US" sz="500">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9152891E-5C75-43B2-A0AD-D6ADF0FE1DA0}"/>
              </a:ext>
            </a:extLst>
          </p:cNvPr>
          <p:cNvGraphicFramePr>
            <a:graphicFrameLocks noGrp="1"/>
          </p:cNvGraphicFramePr>
          <p:nvPr>
            <p:ph sz="quarter" idx="14"/>
            <p:extLst>
              <p:ext uri="{D42A27DB-BD31-4B8C-83A1-F6EECF244321}">
                <p14:modId xmlns:p14="http://schemas.microsoft.com/office/powerpoint/2010/main" val="2224384891"/>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5446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78D6E89-CBE0-4595-81C1-F7BA38171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E2665229-E701-4641-971B-C91B3919D319}"/>
              </a:ext>
            </a:extLst>
          </p:cNvPr>
          <p:cNvSpPr>
            <a:spLocks noGrp="1"/>
          </p:cNvSpPr>
          <p:nvPr>
            <p:ph type="title"/>
          </p:nvPr>
        </p:nvSpPr>
        <p:spPr>
          <a:xfrm>
            <a:off x="6570000" y="536575"/>
            <a:ext cx="4636800" cy="1453003"/>
          </a:xfrm>
        </p:spPr>
        <p:txBody>
          <a:bodyPr wrap="square" anchor="b">
            <a:normAutofit/>
          </a:bodyPr>
          <a:lstStyle/>
          <a:p>
            <a:pPr algn="ctr">
              <a:lnSpc>
                <a:spcPct val="90000"/>
              </a:lnSpc>
            </a:pPr>
            <a:r>
              <a:rPr lang="fi-FI" sz="2500" err="1"/>
              <a:t>Investment</a:t>
            </a:r>
            <a:r>
              <a:rPr lang="fi-FI" sz="2500"/>
              <a:t> </a:t>
            </a:r>
            <a:r>
              <a:rPr lang="fi-FI" sz="2500" err="1"/>
              <a:t>services</a:t>
            </a:r>
            <a:r>
              <a:rPr lang="fi-FI" sz="2500"/>
              <a:t> and </a:t>
            </a:r>
            <a:r>
              <a:rPr lang="fi-FI" sz="2500" err="1"/>
              <a:t>activities</a:t>
            </a:r>
            <a:r>
              <a:rPr lang="fi-FI" sz="2500"/>
              <a:t> (</a:t>
            </a:r>
            <a:r>
              <a:rPr lang="fi-FI" sz="2500" err="1"/>
              <a:t>MiFID</a:t>
            </a:r>
            <a:r>
              <a:rPr lang="fi-FI" sz="2500"/>
              <a:t> II </a:t>
            </a:r>
            <a:r>
              <a:rPr lang="fi-FI" sz="2500" err="1"/>
              <a:t>Annex</a:t>
            </a:r>
            <a:r>
              <a:rPr lang="fi-FI" sz="2500"/>
              <a:t> 1 </a:t>
            </a:r>
            <a:r>
              <a:rPr lang="fi-FI" sz="2500" err="1"/>
              <a:t>Section</a:t>
            </a:r>
            <a:r>
              <a:rPr lang="fi-FI" sz="2500"/>
              <a:t> A)</a:t>
            </a:r>
            <a:br>
              <a:rPr lang="fi-FI" sz="2500"/>
            </a:br>
            <a:endParaRPr lang="fi-FI" sz="2500"/>
          </a:p>
        </p:txBody>
      </p:sp>
      <p:sp>
        <p:nvSpPr>
          <p:cNvPr id="3" name="Sisällön paikkamerkki 2">
            <a:extLst>
              <a:ext uri="{FF2B5EF4-FFF2-40B4-BE49-F238E27FC236}">
                <a16:creationId xmlns:a16="http://schemas.microsoft.com/office/drawing/2014/main" id="{675A1193-80AB-4D78-9790-FB1C3EDA56DC}"/>
              </a:ext>
            </a:extLst>
          </p:cNvPr>
          <p:cNvSpPr>
            <a:spLocks noGrp="1"/>
          </p:cNvSpPr>
          <p:nvPr>
            <p:ph idx="1"/>
          </p:nvPr>
        </p:nvSpPr>
        <p:spPr>
          <a:xfrm>
            <a:off x="6570000" y="2877018"/>
            <a:ext cx="4636800" cy="2901482"/>
          </a:xfrm>
        </p:spPr>
        <p:txBody>
          <a:bodyPr>
            <a:noAutofit/>
          </a:bodyPr>
          <a:lstStyle/>
          <a:p>
            <a:pPr>
              <a:lnSpc>
                <a:spcPct val="140000"/>
              </a:lnSpc>
            </a:pPr>
            <a:r>
              <a:rPr lang="en-US" sz="900" b="1" dirty="0"/>
              <a:t>(1) </a:t>
            </a:r>
            <a:r>
              <a:rPr lang="en-US" sz="900" b="1" dirty="0">
                <a:solidFill>
                  <a:srgbClr val="FF0000">
                    <a:alpha val="60000"/>
                  </a:srgbClr>
                </a:solidFill>
              </a:rPr>
              <a:t>Reception and transmission </a:t>
            </a:r>
            <a:r>
              <a:rPr lang="en-US" sz="900" b="1" dirty="0"/>
              <a:t>of orders in relation to one or more financial instruments;</a:t>
            </a:r>
          </a:p>
          <a:p>
            <a:pPr>
              <a:lnSpc>
                <a:spcPct val="140000"/>
              </a:lnSpc>
            </a:pPr>
            <a:r>
              <a:rPr lang="en-US" sz="900" b="1" dirty="0"/>
              <a:t>(2) </a:t>
            </a:r>
            <a:r>
              <a:rPr lang="en-US" sz="900" b="1" dirty="0">
                <a:solidFill>
                  <a:srgbClr val="FF0000">
                    <a:alpha val="60000"/>
                  </a:srgbClr>
                </a:solidFill>
              </a:rPr>
              <a:t>Execution of orders </a:t>
            </a:r>
            <a:r>
              <a:rPr lang="en-US" sz="900" b="1" dirty="0"/>
              <a:t>on behalf of clients;</a:t>
            </a:r>
          </a:p>
          <a:p>
            <a:pPr>
              <a:lnSpc>
                <a:spcPct val="140000"/>
              </a:lnSpc>
            </a:pPr>
            <a:r>
              <a:rPr lang="en-US" sz="900" b="1" dirty="0"/>
              <a:t>(3) </a:t>
            </a:r>
            <a:r>
              <a:rPr lang="en-US" sz="900" b="1" dirty="0">
                <a:solidFill>
                  <a:srgbClr val="FF0000">
                    <a:alpha val="60000"/>
                  </a:srgbClr>
                </a:solidFill>
              </a:rPr>
              <a:t>Dealing on own account</a:t>
            </a:r>
            <a:r>
              <a:rPr lang="en-US" sz="900" b="1" dirty="0"/>
              <a:t>;</a:t>
            </a:r>
          </a:p>
          <a:p>
            <a:pPr>
              <a:lnSpc>
                <a:spcPct val="140000"/>
              </a:lnSpc>
            </a:pPr>
            <a:r>
              <a:rPr lang="en-US" sz="900" b="1" dirty="0"/>
              <a:t>(4) </a:t>
            </a:r>
            <a:r>
              <a:rPr lang="en-US" sz="900" b="1" dirty="0">
                <a:solidFill>
                  <a:srgbClr val="FF0000">
                    <a:alpha val="60000"/>
                  </a:srgbClr>
                </a:solidFill>
              </a:rPr>
              <a:t>Portfolio management</a:t>
            </a:r>
            <a:r>
              <a:rPr lang="en-US" sz="900" b="1" dirty="0"/>
              <a:t>;</a:t>
            </a:r>
          </a:p>
          <a:p>
            <a:pPr>
              <a:lnSpc>
                <a:spcPct val="140000"/>
              </a:lnSpc>
            </a:pPr>
            <a:r>
              <a:rPr lang="en-US" sz="900" b="1" dirty="0"/>
              <a:t>(5</a:t>
            </a:r>
            <a:r>
              <a:rPr lang="en-US" sz="900" b="1" dirty="0">
                <a:solidFill>
                  <a:srgbClr val="FF0000">
                    <a:alpha val="60000"/>
                  </a:srgbClr>
                </a:solidFill>
              </a:rPr>
              <a:t>) Investment advice</a:t>
            </a:r>
            <a:r>
              <a:rPr lang="en-US" sz="900" b="1" dirty="0"/>
              <a:t>;</a:t>
            </a:r>
          </a:p>
          <a:p>
            <a:pPr>
              <a:lnSpc>
                <a:spcPct val="140000"/>
              </a:lnSpc>
            </a:pPr>
            <a:r>
              <a:rPr lang="en-US" sz="900" b="1" dirty="0"/>
              <a:t>(6) Underwriting of financial instruments and/or placing of financial instruments on a firm commitment basis;</a:t>
            </a:r>
          </a:p>
          <a:p>
            <a:pPr>
              <a:lnSpc>
                <a:spcPct val="140000"/>
              </a:lnSpc>
            </a:pPr>
            <a:r>
              <a:rPr lang="en-US" sz="900" b="1" dirty="0"/>
              <a:t>(7) Placing of financial instruments without a firm commitment basis;</a:t>
            </a:r>
          </a:p>
          <a:p>
            <a:pPr>
              <a:lnSpc>
                <a:spcPct val="140000"/>
              </a:lnSpc>
            </a:pPr>
            <a:r>
              <a:rPr lang="en-US" sz="900" b="1" dirty="0"/>
              <a:t>(8) Operation of an </a:t>
            </a:r>
            <a:r>
              <a:rPr lang="en-US" sz="900" b="1" dirty="0">
                <a:solidFill>
                  <a:srgbClr val="FF0000">
                    <a:alpha val="60000"/>
                  </a:srgbClr>
                </a:solidFill>
              </a:rPr>
              <a:t>MTF</a:t>
            </a:r>
            <a:r>
              <a:rPr lang="en-US" sz="900" b="1" dirty="0"/>
              <a:t>;</a:t>
            </a:r>
          </a:p>
          <a:p>
            <a:pPr>
              <a:lnSpc>
                <a:spcPct val="140000"/>
              </a:lnSpc>
            </a:pPr>
            <a:r>
              <a:rPr lang="en-US" sz="900" b="1" dirty="0"/>
              <a:t>(9) Operation of an </a:t>
            </a:r>
            <a:r>
              <a:rPr lang="en-US" sz="900" b="1" dirty="0">
                <a:solidFill>
                  <a:srgbClr val="FF0000">
                    <a:alpha val="60000"/>
                  </a:srgbClr>
                </a:solidFill>
              </a:rPr>
              <a:t>OTF</a:t>
            </a:r>
            <a:r>
              <a:rPr lang="en-US" sz="900" b="1" dirty="0"/>
              <a:t>.</a:t>
            </a:r>
            <a:endParaRPr lang="fi-FI" sz="900" b="1" dirty="0"/>
          </a:p>
        </p:txBody>
      </p:sp>
      <p:sp>
        <p:nvSpPr>
          <p:cNvPr id="4" name="Alatunnisteen paikkamerkki 3">
            <a:extLst>
              <a:ext uri="{FF2B5EF4-FFF2-40B4-BE49-F238E27FC236}">
                <a16:creationId xmlns:a16="http://schemas.microsoft.com/office/drawing/2014/main" id="{69A98D31-6B5A-454B-B7B3-4E8800B7F20B}"/>
              </a:ext>
            </a:extLst>
          </p:cNvPr>
          <p:cNvSpPr>
            <a:spLocks noGrp="1"/>
          </p:cNvSpPr>
          <p:nvPr>
            <p:ph type="ftr" sz="quarter" idx="11"/>
          </p:nvPr>
        </p:nvSpPr>
        <p:spPr>
          <a:xfrm>
            <a:off x="2754312" y="6357600"/>
            <a:ext cx="6683376" cy="460800"/>
          </a:xfrm>
        </p:spPr>
        <p:txBody>
          <a:bodyPr>
            <a:normAutofit/>
          </a:bodyPr>
          <a:lstStyle/>
          <a:p>
            <a:pPr>
              <a:spcAft>
                <a:spcPts val="600"/>
              </a:spcAft>
            </a:pPr>
            <a:r>
              <a:rPr lang="en-US"/>
              <a:t>Financial Law Lecture 4</a:t>
            </a:r>
          </a:p>
        </p:txBody>
      </p:sp>
      <p:grpSp>
        <p:nvGrpSpPr>
          <p:cNvPr id="12" name="Group 11">
            <a:extLst>
              <a:ext uri="{FF2B5EF4-FFF2-40B4-BE49-F238E27FC236}">
                <a16:creationId xmlns:a16="http://schemas.microsoft.com/office/drawing/2014/main" id="{C98E0077-C8CB-40EE-ABF7-D106ADF246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8958" y="453245"/>
            <a:ext cx="6009066" cy="5914582"/>
            <a:chOff x="28958" y="453245"/>
            <a:chExt cx="6009066" cy="5914582"/>
          </a:xfrm>
        </p:grpSpPr>
        <p:grpSp>
          <p:nvGrpSpPr>
            <p:cNvPr id="13" name="Group 12">
              <a:extLst>
                <a:ext uri="{FF2B5EF4-FFF2-40B4-BE49-F238E27FC236}">
                  <a16:creationId xmlns:a16="http://schemas.microsoft.com/office/drawing/2014/main" id="{F138C0FF-100E-4B5D-AB39-A60FA376658A}"/>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18900000" flipH="1">
              <a:off x="2862220" y="2975283"/>
              <a:ext cx="317159" cy="932400"/>
              <a:chOff x="6376988" y="280988"/>
              <a:chExt cx="633413" cy="1862138"/>
            </a:xfrm>
          </p:grpSpPr>
          <p:sp>
            <p:nvSpPr>
              <p:cNvPr id="92" name="Freeform 68">
                <a:extLst>
                  <a:ext uri="{FF2B5EF4-FFF2-40B4-BE49-F238E27FC236}">
                    <a16:creationId xmlns:a16="http://schemas.microsoft.com/office/drawing/2014/main" id="{7FAF8DED-3F40-4BF1-890A-D654FD5144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69">
                <a:extLst>
                  <a:ext uri="{FF2B5EF4-FFF2-40B4-BE49-F238E27FC236}">
                    <a16:creationId xmlns:a16="http://schemas.microsoft.com/office/drawing/2014/main" id="{A9E242D4-12F6-4412-81B4-BDFA649437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94" name="Line 70">
                <a:extLst>
                  <a:ext uri="{FF2B5EF4-FFF2-40B4-BE49-F238E27FC236}">
                    <a16:creationId xmlns:a16="http://schemas.microsoft.com/office/drawing/2014/main" id="{819CB22D-989B-418B-88B9-4CA22D7142E6}"/>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4" name="Group 13">
              <a:extLst>
                <a:ext uri="{FF2B5EF4-FFF2-40B4-BE49-F238E27FC236}">
                  <a16:creationId xmlns:a16="http://schemas.microsoft.com/office/drawing/2014/main" id="{41073E2D-0592-4EF5-872D-CECD6D8221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flipH="1">
              <a:off x="28958" y="453245"/>
              <a:ext cx="3838576" cy="5838297"/>
              <a:chOff x="8324466" y="457964"/>
              <a:chExt cx="3838576" cy="5838297"/>
            </a:xfrm>
          </p:grpSpPr>
          <p:sp>
            <p:nvSpPr>
              <p:cNvPr id="54" name="Oval 53">
                <a:extLst>
                  <a:ext uri="{FF2B5EF4-FFF2-40B4-BE49-F238E27FC236}">
                    <a16:creationId xmlns:a16="http://schemas.microsoft.com/office/drawing/2014/main" id="{B4B3ECD9-DCDC-440E-B273-65BB0CAED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55" name="Group 54">
                <a:extLst>
                  <a:ext uri="{FF2B5EF4-FFF2-40B4-BE49-F238E27FC236}">
                    <a16:creationId xmlns:a16="http://schemas.microsoft.com/office/drawing/2014/main" id="{A6571F9C-9E75-49A7-B438-6F3664A74F8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70" name="Freeform 64">
                  <a:extLst>
                    <a:ext uri="{FF2B5EF4-FFF2-40B4-BE49-F238E27FC236}">
                      <a16:creationId xmlns:a16="http://schemas.microsoft.com/office/drawing/2014/main" id="{EDB4D0FA-C270-408A-9FBE-AD9E65A1C6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1" name="Freeform 81">
                  <a:extLst>
                    <a:ext uri="{FF2B5EF4-FFF2-40B4-BE49-F238E27FC236}">
                      <a16:creationId xmlns:a16="http://schemas.microsoft.com/office/drawing/2014/main" id="{3ABAFDCA-DAAD-4233-BA41-8DF74A24A7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2" name="Freeform 61">
                  <a:extLst>
                    <a:ext uri="{FF2B5EF4-FFF2-40B4-BE49-F238E27FC236}">
                      <a16:creationId xmlns:a16="http://schemas.microsoft.com/office/drawing/2014/main" id="{73535DCB-BE4C-4936-B555-68E285B37F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78">
                  <a:extLst>
                    <a:ext uri="{FF2B5EF4-FFF2-40B4-BE49-F238E27FC236}">
                      <a16:creationId xmlns:a16="http://schemas.microsoft.com/office/drawing/2014/main" id="{874FE9AB-AE26-49B8-9538-108F06D8C1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84">
                  <a:extLst>
                    <a:ext uri="{FF2B5EF4-FFF2-40B4-BE49-F238E27FC236}">
                      <a16:creationId xmlns:a16="http://schemas.microsoft.com/office/drawing/2014/main" id="{10D97820-71F1-4EC5-8324-CFB6F53099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5" name="Freeform 87">
                  <a:extLst>
                    <a:ext uri="{FF2B5EF4-FFF2-40B4-BE49-F238E27FC236}">
                      <a16:creationId xmlns:a16="http://schemas.microsoft.com/office/drawing/2014/main" id="{F41687FC-136C-4C28-B30C-4FDA8CE4DE1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60">
                  <a:extLst>
                    <a:ext uri="{FF2B5EF4-FFF2-40B4-BE49-F238E27FC236}">
                      <a16:creationId xmlns:a16="http://schemas.microsoft.com/office/drawing/2014/main" id="{F073018C-8DC6-476B-99DE-D630752AF5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59">
                  <a:extLst>
                    <a:ext uri="{FF2B5EF4-FFF2-40B4-BE49-F238E27FC236}">
                      <a16:creationId xmlns:a16="http://schemas.microsoft.com/office/drawing/2014/main" id="{01563341-B016-4DB3-8C2B-3B0F084CC8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62">
                  <a:extLst>
                    <a:ext uri="{FF2B5EF4-FFF2-40B4-BE49-F238E27FC236}">
                      <a16:creationId xmlns:a16="http://schemas.microsoft.com/office/drawing/2014/main" id="{5AFB3087-91F7-484F-A2D1-9E9D28E6A4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9" name="Freeform 65">
                  <a:extLst>
                    <a:ext uri="{FF2B5EF4-FFF2-40B4-BE49-F238E27FC236}">
                      <a16:creationId xmlns:a16="http://schemas.microsoft.com/office/drawing/2014/main" id="{C2821E6B-5AF6-4C4D-99F4-19B5A21E48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79">
                  <a:extLst>
                    <a:ext uri="{FF2B5EF4-FFF2-40B4-BE49-F238E27FC236}">
                      <a16:creationId xmlns:a16="http://schemas.microsoft.com/office/drawing/2014/main" id="{A907B69E-0B01-498B-80D2-D67D043BF2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82">
                  <a:extLst>
                    <a:ext uri="{FF2B5EF4-FFF2-40B4-BE49-F238E27FC236}">
                      <a16:creationId xmlns:a16="http://schemas.microsoft.com/office/drawing/2014/main" id="{5772A360-649E-4718-99AB-77601B3FE9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85">
                  <a:extLst>
                    <a:ext uri="{FF2B5EF4-FFF2-40B4-BE49-F238E27FC236}">
                      <a16:creationId xmlns:a16="http://schemas.microsoft.com/office/drawing/2014/main" id="{BFAA4174-67EF-4924-A4D9-54B8A9CCD5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88">
                  <a:extLst>
                    <a:ext uri="{FF2B5EF4-FFF2-40B4-BE49-F238E27FC236}">
                      <a16:creationId xmlns:a16="http://schemas.microsoft.com/office/drawing/2014/main" id="{FFB66CF2-AA4B-4A69-8918-4030981E5E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nvGrpSpPr>
                <p:cNvPr id="84" name="Group 83">
                  <a:extLst>
                    <a:ext uri="{FF2B5EF4-FFF2-40B4-BE49-F238E27FC236}">
                      <a16:creationId xmlns:a16="http://schemas.microsoft.com/office/drawing/2014/main" id="{B5FDAB62-742B-490A-AEA7-D33401FC7E5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85" name="Line 63">
                    <a:extLst>
                      <a:ext uri="{FF2B5EF4-FFF2-40B4-BE49-F238E27FC236}">
                        <a16:creationId xmlns:a16="http://schemas.microsoft.com/office/drawing/2014/main" id="{2B475708-5689-4E0B-B754-81BD7E131917}"/>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Line 66">
                    <a:extLst>
                      <a:ext uri="{FF2B5EF4-FFF2-40B4-BE49-F238E27FC236}">
                        <a16:creationId xmlns:a16="http://schemas.microsoft.com/office/drawing/2014/main" id="{A22B7B11-ABEA-480C-8673-74CEF8380F4F}"/>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Line 67">
                    <a:extLst>
                      <a:ext uri="{FF2B5EF4-FFF2-40B4-BE49-F238E27FC236}">
                        <a16:creationId xmlns:a16="http://schemas.microsoft.com/office/drawing/2014/main" id="{6F3A0195-7AFE-4B5C-B7B7-8E1931E721FD}"/>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Line 80">
                    <a:extLst>
                      <a:ext uri="{FF2B5EF4-FFF2-40B4-BE49-F238E27FC236}">
                        <a16:creationId xmlns:a16="http://schemas.microsoft.com/office/drawing/2014/main" id="{1B13DF54-8B1A-4E1B-8DFB-7CCB8C8AE15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Line 83">
                    <a:extLst>
                      <a:ext uri="{FF2B5EF4-FFF2-40B4-BE49-F238E27FC236}">
                        <a16:creationId xmlns:a16="http://schemas.microsoft.com/office/drawing/2014/main" id="{F024D52B-4316-4621-B93A-F0BF666C90BE}"/>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Line 86">
                    <a:extLst>
                      <a:ext uri="{FF2B5EF4-FFF2-40B4-BE49-F238E27FC236}">
                        <a16:creationId xmlns:a16="http://schemas.microsoft.com/office/drawing/2014/main" id="{FC8A7FD2-9729-4747-800B-645BC622E491}"/>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Line 89">
                    <a:extLst>
                      <a:ext uri="{FF2B5EF4-FFF2-40B4-BE49-F238E27FC236}">
                        <a16:creationId xmlns:a16="http://schemas.microsoft.com/office/drawing/2014/main" id="{9D91F291-186D-4AAE-B541-3158E5358CF8}"/>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56" name="Group 55">
                <a:extLst>
                  <a:ext uri="{FF2B5EF4-FFF2-40B4-BE49-F238E27FC236}">
                    <a16:creationId xmlns:a16="http://schemas.microsoft.com/office/drawing/2014/main" id="{B38D46D5-9D65-4565-9CAA-1F04E19FBEE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62" name="Group 61">
                  <a:extLst>
                    <a:ext uri="{FF2B5EF4-FFF2-40B4-BE49-F238E27FC236}">
                      <a16:creationId xmlns:a16="http://schemas.microsoft.com/office/drawing/2014/main" id="{8A8971AA-9368-49A3-B734-F6033F018EA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66" name="Straight Connector 65">
                    <a:extLst>
                      <a:ext uri="{FF2B5EF4-FFF2-40B4-BE49-F238E27FC236}">
                        <a16:creationId xmlns:a16="http://schemas.microsoft.com/office/drawing/2014/main" id="{D9C3AC6C-AAD1-4D79-8A10-0D0C62C3A87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11F70E77-0113-4EEF-AE23-55EECAEE3FE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68" name="Rectangle 30">
                    <a:extLst>
                      <a:ext uri="{FF2B5EF4-FFF2-40B4-BE49-F238E27FC236}">
                        <a16:creationId xmlns:a16="http://schemas.microsoft.com/office/drawing/2014/main" id="{BC69B848-1176-4C1C-9949-E5861A8619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30">
                    <a:extLst>
                      <a:ext uri="{FF2B5EF4-FFF2-40B4-BE49-F238E27FC236}">
                        <a16:creationId xmlns:a16="http://schemas.microsoft.com/office/drawing/2014/main" id="{C1A5E2C5-38CB-44AB-9E4C-ACEA16342E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a:extLst>
                    <a:ext uri="{FF2B5EF4-FFF2-40B4-BE49-F238E27FC236}">
                      <a16:creationId xmlns:a16="http://schemas.microsoft.com/office/drawing/2014/main" id="{6F55C24A-BC0E-4E0F-A61A-C821BCB100A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64" name="Freeform: Shape 63">
                    <a:extLst>
                      <a:ext uri="{FF2B5EF4-FFF2-40B4-BE49-F238E27FC236}">
                        <a16:creationId xmlns:a16="http://schemas.microsoft.com/office/drawing/2014/main" id="{FC1F1581-20C3-46E2-A929-C0A357F428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65" name="Freeform: Shape 64">
                    <a:extLst>
                      <a:ext uri="{FF2B5EF4-FFF2-40B4-BE49-F238E27FC236}">
                        <a16:creationId xmlns:a16="http://schemas.microsoft.com/office/drawing/2014/main" id="{1712EF3C-2719-427C-8551-8498E8EE3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grpSp>
            <p:nvGrpSpPr>
              <p:cNvPr id="57" name="Group 56">
                <a:extLst>
                  <a:ext uri="{FF2B5EF4-FFF2-40B4-BE49-F238E27FC236}">
                    <a16:creationId xmlns:a16="http://schemas.microsoft.com/office/drawing/2014/main" id="{E27D7E35-5FF7-4D9A-8553-32BEC07F4C3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58" name="Group 57">
                  <a:extLst>
                    <a:ext uri="{FF2B5EF4-FFF2-40B4-BE49-F238E27FC236}">
                      <a16:creationId xmlns:a16="http://schemas.microsoft.com/office/drawing/2014/main" id="{763B69E4-A2FF-49AF-91E2-3E713C12CBF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60" name="Freeform 68">
                    <a:extLst>
                      <a:ext uri="{FF2B5EF4-FFF2-40B4-BE49-F238E27FC236}">
                        <a16:creationId xmlns:a16="http://schemas.microsoft.com/office/drawing/2014/main" id="{902752CE-AA22-4C98-867D-7EC620175E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69">
                    <a:extLst>
                      <a:ext uri="{FF2B5EF4-FFF2-40B4-BE49-F238E27FC236}">
                        <a16:creationId xmlns:a16="http://schemas.microsoft.com/office/drawing/2014/main" id="{30C30F45-A468-4533-ADBA-5F1EF15DA9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59" name="Line 70">
                  <a:extLst>
                    <a:ext uri="{FF2B5EF4-FFF2-40B4-BE49-F238E27FC236}">
                      <a16:creationId xmlns:a16="http://schemas.microsoft.com/office/drawing/2014/main" id="{FC70690E-7E68-4924-B6ED-6D084F67AB97}"/>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15" name="Group 14">
              <a:extLst>
                <a:ext uri="{FF2B5EF4-FFF2-40B4-BE49-F238E27FC236}">
                  <a16:creationId xmlns:a16="http://schemas.microsoft.com/office/drawing/2014/main" id="{F8CDE388-C0D4-4AAC-A75F-DEE022DB05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2199448" y="529530"/>
              <a:ext cx="3838576" cy="5838297"/>
              <a:chOff x="8324466" y="457964"/>
              <a:chExt cx="3838576" cy="5838297"/>
            </a:xfrm>
          </p:grpSpPr>
          <p:sp>
            <p:nvSpPr>
              <p:cNvPr id="16" name="Oval 15">
                <a:extLst>
                  <a:ext uri="{FF2B5EF4-FFF2-40B4-BE49-F238E27FC236}">
                    <a16:creationId xmlns:a16="http://schemas.microsoft.com/office/drawing/2014/main" id="{40CCAC8F-4491-4CEC-81C5-DA65309C5A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17" name="Group 16">
                <a:extLst>
                  <a:ext uri="{FF2B5EF4-FFF2-40B4-BE49-F238E27FC236}">
                    <a16:creationId xmlns:a16="http://schemas.microsoft.com/office/drawing/2014/main" id="{BB7F85EC-E56A-4EFB-BBC4-5C37762D1AD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32" name="Freeform 64">
                  <a:extLst>
                    <a:ext uri="{FF2B5EF4-FFF2-40B4-BE49-F238E27FC236}">
                      <a16:creationId xmlns:a16="http://schemas.microsoft.com/office/drawing/2014/main" id="{D1385ED1-7694-4D02-8CF4-7EDC921171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81">
                  <a:extLst>
                    <a:ext uri="{FF2B5EF4-FFF2-40B4-BE49-F238E27FC236}">
                      <a16:creationId xmlns:a16="http://schemas.microsoft.com/office/drawing/2014/main" id="{92EB3381-7F29-4358-BD96-CD888435E7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61">
                  <a:extLst>
                    <a:ext uri="{FF2B5EF4-FFF2-40B4-BE49-F238E27FC236}">
                      <a16:creationId xmlns:a16="http://schemas.microsoft.com/office/drawing/2014/main" id="{ED8FFC2C-A6FB-4AAD-8B3B-8BDC644A45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78">
                  <a:extLst>
                    <a:ext uri="{FF2B5EF4-FFF2-40B4-BE49-F238E27FC236}">
                      <a16:creationId xmlns:a16="http://schemas.microsoft.com/office/drawing/2014/main" id="{F68A758A-E544-4BD0-9D09-85E61EC2C0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84">
                  <a:extLst>
                    <a:ext uri="{FF2B5EF4-FFF2-40B4-BE49-F238E27FC236}">
                      <a16:creationId xmlns:a16="http://schemas.microsoft.com/office/drawing/2014/main" id="{5DF583ED-D126-49EC-99B8-9F74FE37DC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87">
                  <a:extLst>
                    <a:ext uri="{FF2B5EF4-FFF2-40B4-BE49-F238E27FC236}">
                      <a16:creationId xmlns:a16="http://schemas.microsoft.com/office/drawing/2014/main" id="{8C2ABC22-708C-47DC-B494-481391297B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60">
                  <a:extLst>
                    <a:ext uri="{FF2B5EF4-FFF2-40B4-BE49-F238E27FC236}">
                      <a16:creationId xmlns:a16="http://schemas.microsoft.com/office/drawing/2014/main" id="{37408734-F5D2-415F-87E9-21DF9CD64D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59">
                  <a:extLst>
                    <a:ext uri="{FF2B5EF4-FFF2-40B4-BE49-F238E27FC236}">
                      <a16:creationId xmlns:a16="http://schemas.microsoft.com/office/drawing/2014/main" id="{FDFCD34A-4567-4FBA-8A08-90BA02DF70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62">
                  <a:extLst>
                    <a:ext uri="{FF2B5EF4-FFF2-40B4-BE49-F238E27FC236}">
                      <a16:creationId xmlns:a16="http://schemas.microsoft.com/office/drawing/2014/main" id="{56E8AD6A-A21C-488C-B6D5-06E65CB9E4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41" name="Freeform 65">
                  <a:extLst>
                    <a:ext uri="{FF2B5EF4-FFF2-40B4-BE49-F238E27FC236}">
                      <a16:creationId xmlns:a16="http://schemas.microsoft.com/office/drawing/2014/main" id="{9555EDF7-9B45-4F61-AB5C-051203A921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79">
                  <a:extLst>
                    <a:ext uri="{FF2B5EF4-FFF2-40B4-BE49-F238E27FC236}">
                      <a16:creationId xmlns:a16="http://schemas.microsoft.com/office/drawing/2014/main" id="{2D8E8D71-7307-434C-B0E5-B28A79DFD9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82">
                  <a:extLst>
                    <a:ext uri="{FF2B5EF4-FFF2-40B4-BE49-F238E27FC236}">
                      <a16:creationId xmlns:a16="http://schemas.microsoft.com/office/drawing/2014/main" id="{81DF2E9C-AD98-4C2F-BB16-FFAAAF9A07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85">
                  <a:extLst>
                    <a:ext uri="{FF2B5EF4-FFF2-40B4-BE49-F238E27FC236}">
                      <a16:creationId xmlns:a16="http://schemas.microsoft.com/office/drawing/2014/main" id="{EFA917EF-BFA2-4B1B-8F06-F9756A2B40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88">
                  <a:extLst>
                    <a:ext uri="{FF2B5EF4-FFF2-40B4-BE49-F238E27FC236}">
                      <a16:creationId xmlns:a16="http://schemas.microsoft.com/office/drawing/2014/main" id="{147FB020-4534-45B3-A3AC-6A03CC469C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nvGrpSpPr>
                <p:cNvPr id="46" name="Group 45">
                  <a:extLst>
                    <a:ext uri="{FF2B5EF4-FFF2-40B4-BE49-F238E27FC236}">
                      <a16:creationId xmlns:a16="http://schemas.microsoft.com/office/drawing/2014/main" id="{D8CCCEAA-AC2C-4B3B-85D9-88D4B18E631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7" name="Line 63">
                    <a:extLst>
                      <a:ext uri="{FF2B5EF4-FFF2-40B4-BE49-F238E27FC236}">
                        <a16:creationId xmlns:a16="http://schemas.microsoft.com/office/drawing/2014/main" id="{13E04D33-3671-4DC5-8761-ACBF8F70F81A}"/>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Line 66">
                    <a:extLst>
                      <a:ext uri="{FF2B5EF4-FFF2-40B4-BE49-F238E27FC236}">
                        <a16:creationId xmlns:a16="http://schemas.microsoft.com/office/drawing/2014/main" id="{B58AC0A3-F070-4DDA-862A-D3C1724D71AA}"/>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Line 67">
                    <a:extLst>
                      <a:ext uri="{FF2B5EF4-FFF2-40B4-BE49-F238E27FC236}">
                        <a16:creationId xmlns:a16="http://schemas.microsoft.com/office/drawing/2014/main" id="{E404DE26-C9CE-4F81-AA08-2757A8F57A1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Line 80">
                    <a:extLst>
                      <a:ext uri="{FF2B5EF4-FFF2-40B4-BE49-F238E27FC236}">
                        <a16:creationId xmlns:a16="http://schemas.microsoft.com/office/drawing/2014/main" id="{E936CD68-C106-4217-8EDD-5515D491A40E}"/>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83">
                    <a:extLst>
                      <a:ext uri="{FF2B5EF4-FFF2-40B4-BE49-F238E27FC236}">
                        <a16:creationId xmlns:a16="http://schemas.microsoft.com/office/drawing/2014/main" id="{1F51871D-C98F-4504-8D5B-1129F07D9942}"/>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Line 86">
                    <a:extLst>
                      <a:ext uri="{FF2B5EF4-FFF2-40B4-BE49-F238E27FC236}">
                        <a16:creationId xmlns:a16="http://schemas.microsoft.com/office/drawing/2014/main" id="{75894C3E-8E0D-4903-8D98-7F2BA6458BBF}"/>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Line 89">
                    <a:extLst>
                      <a:ext uri="{FF2B5EF4-FFF2-40B4-BE49-F238E27FC236}">
                        <a16:creationId xmlns:a16="http://schemas.microsoft.com/office/drawing/2014/main" id="{19732573-36ED-4D80-A1CE-92B74CFE461D}"/>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18" name="Group 17">
                <a:extLst>
                  <a:ext uri="{FF2B5EF4-FFF2-40B4-BE49-F238E27FC236}">
                    <a16:creationId xmlns:a16="http://schemas.microsoft.com/office/drawing/2014/main" id="{A7DD834D-49CB-4A21-95B6-E372FAF5587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24" name="Group 23">
                  <a:extLst>
                    <a:ext uri="{FF2B5EF4-FFF2-40B4-BE49-F238E27FC236}">
                      <a16:creationId xmlns:a16="http://schemas.microsoft.com/office/drawing/2014/main" id="{DBFC5A5B-6CB2-44DD-9FD1-EC36BD2C100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8" name="Straight Connector 27">
                    <a:extLst>
                      <a:ext uri="{FF2B5EF4-FFF2-40B4-BE49-F238E27FC236}">
                        <a16:creationId xmlns:a16="http://schemas.microsoft.com/office/drawing/2014/main" id="{3E3414F4-CE5F-4F12-912C-C5BDD653BB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11F1F515-5628-4BD8-99A7-3D8414C89F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0" name="Rectangle 30">
                    <a:extLst>
                      <a:ext uri="{FF2B5EF4-FFF2-40B4-BE49-F238E27FC236}">
                        <a16:creationId xmlns:a16="http://schemas.microsoft.com/office/drawing/2014/main" id="{BCD2AC9F-6CCB-4450-9690-03CF9C88FA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5357F21-FF7A-43EE-8E0D-7DDC18D0F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097C8F29-77BA-4847-8674-29E62C919B5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6" name="Freeform: Shape 25">
                    <a:extLst>
                      <a:ext uri="{FF2B5EF4-FFF2-40B4-BE49-F238E27FC236}">
                        <a16:creationId xmlns:a16="http://schemas.microsoft.com/office/drawing/2014/main" id="{3955A71B-998A-436F-8977-7F2186B8F0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27" name="Freeform: Shape 26">
                    <a:extLst>
                      <a:ext uri="{FF2B5EF4-FFF2-40B4-BE49-F238E27FC236}">
                        <a16:creationId xmlns:a16="http://schemas.microsoft.com/office/drawing/2014/main" id="{9615332D-D34B-498A-82A4-C9B344AC0F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grpSp>
            <p:nvGrpSpPr>
              <p:cNvPr id="19" name="Group 18">
                <a:extLst>
                  <a:ext uri="{FF2B5EF4-FFF2-40B4-BE49-F238E27FC236}">
                    <a16:creationId xmlns:a16="http://schemas.microsoft.com/office/drawing/2014/main" id="{1717FC12-6E7D-428E-8246-7F84A1BF1F2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20" name="Group 19">
                  <a:extLst>
                    <a:ext uri="{FF2B5EF4-FFF2-40B4-BE49-F238E27FC236}">
                      <a16:creationId xmlns:a16="http://schemas.microsoft.com/office/drawing/2014/main" id="{DD7F9620-0820-4381-998B-A48BE11F09D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22" name="Freeform 68">
                    <a:extLst>
                      <a:ext uri="{FF2B5EF4-FFF2-40B4-BE49-F238E27FC236}">
                        <a16:creationId xmlns:a16="http://schemas.microsoft.com/office/drawing/2014/main" id="{80772C2D-BD21-4748-BCCE-97D26A8297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69">
                    <a:extLst>
                      <a:ext uri="{FF2B5EF4-FFF2-40B4-BE49-F238E27FC236}">
                        <a16:creationId xmlns:a16="http://schemas.microsoft.com/office/drawing/2014/main" id="{81D5B63A-FF88-44D3-BE2D-209BB837766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Line 70">
                  <a:extLst>
                    <a:ext uri="{FF2B5EF4-FFF2-40B4-BE49-F238E27FC236}">
                      <a16:creationId xmlns:a16="http://schemas.microsoft.com/office/drawing/2014/main" id="{D080CB3A-9490-4813-B3D5-36E0B595127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cxnSp>
        <p:nvCxnSpPr>
          <p:cNvPr id="96" name="Straight Connector 95">
            <a:extLst>
              <a:ext uri="{FF2B5EF4-FFF2-40B4-BE49-F238E27FC236}">
                <a16:creationId xmlns:a16="http://schemas.microsoft.com/office/drawing/2014/main" id="{108A6C55-1C94-4869-9E37-A584104F91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400"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5" name="Dian numeron paikkamerkki 4">
            <a:extLst>
              <a:ext uri="{FF2B5EF4-FFF2-40B4-BE49-F238E27FC236}">
                <a16:creationId xmlns:a16="http://schemas.microsoft.com/office/drawing/2014/main" id="{58EC57EF-2EC3-46ED-8C5C-CB0D05179B01}"/>
              </a:ext>
            </a:extLst>
          </p:cNvPr>
          <p:cNvSpPr>
            <a:spLocks noGrp="1"/>
          </p:cNvSpPr>
          <p:nvPr>
            <p:ph type="sldNum" sz="quarter" idx="12"/>
          </p:nvPr>
        </p:nvSpPr>
        <p:spPr>
          <a:xfrm>
            <a:off x="9982800" y="6357600"/>
            <a:ext cx="1760150" cy="460800"/>
          </a:xfrm>
        </p:spPr>
        <p:txBody>
          <a:bodyPr>
            <a:normAutofit/>
          </a:bodyPr>
          <a:lstStyle/>
          <a:p>
            <a:pPr>
              <a:spcAft>
                <a:spcPts val="600"/>
              </a:spcAft>
            </a:pPr>
            <a:fld id="{FF2BD96E-3838-45D2-9031-D3AF67C920A5}" type="slidenum">
              <a:rPr lang="en-US" smtClean="0"/>
              <a:pPr>
                <a:spcAft>
                  <a:spcPts val="600"/>
                </a:spcAft>
              </a:pPr>
              <a:t>4</a:t>
            </a:fld>
            <a:endParaRPr lang="en-US"/>
          </a:p>
        </p:txBody>
      </p:sp>
    </p:spTree>
    <p:extLst>
      <p:ext uri="{BB962C8B-B14F-4D97-AF65-F5344CB8AC3E}">
        <p14:creationId xmlns:p14="http://schemas.microsoft.com/office/powerpoint/2010/main" val="3419385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5596379-C8A5-4125-A9A8-A4C0E29FBB2A}"/>
              </a:ext>
            </a:extLst>
          </p:cNvPr>
          <p:cNvSpPr>
            <a:spLocks noGrp="1"/>
          </p:cNvSpPr>
          <p:nvPr>
            <p:ph type="ctrTitle"/>
          </p:nvPr>
        </p:nvSpPr>
        <p:spPr/>
        <p:txBody>
          <a:bodyPr/>
          <a:lstStyle/>
          <a:p>
            <a:pPr algn="ctr"/>
            <a:r>
              <a:rPr lang="fi-FI" dirty="0" err="1"/>
              <a:t>Classification</a:t>
            </a:r>
            <a:r>
              <a:rPr lang="fi-FI" dirty="0"/>
              <a:t> of </a:t>
            </a:r>
            <a:r>
              <a:rPr lang="fi-FI" dirty="0" err="1"/>
              <a:t>Customers</a:t>
            </a:r>
            <a:br>
              <a:rPr lang="fi-FI" dirty="0"/>
            </a:br>
            <a:r>
              <a:rPr lang="fi-FI" dirty="0"/>
              <a:t> </a:t>
            </a:r>
          </a:p>
        </p:txBody>
      </p:sp>
      <p:sp>
        <p:nvSpPr>
          <p:cNvPr id="4" name="Alatunnisteen paikkamerkki 3">
            <a:extLst>
              <a:ext uri="{FF2B5EF4-FFF2-40B4-BE49-F238E27FC236}">
                <a16:creationId xmlns:a16="http://schemas.microsoft.com/office/drawing/2014/main" id="{052C8C08-B44C-45B2-B241-3512E5E2FDB5}"/>
              </a:ext>
            </a:extLst>
          </p:cNvPr>
          <p:cNvSpPr>
            <a:spLocks noGrp="1"/>
          </p:cNvSpPr>
          <p:nvPr>
            <p:ph type="ftr" sz="quarter" idx="16"/>
          </p:nvPr>
        </p:nvSpPr>
        <p:spPr/>
        <p:txBody>
          <a:bodyPr/>
          <a:lstStyle/>
          <a:p>
            <a:pPr>
              <a:defRPr/>
            </a:pPr>
            <a:r>
              <a:rPr lang="fi-FI">
                <a:solidFill>
                  <a:prstClr val="black">
                    <a:tint val="75000"/>
                  </a:prstClr>
                </a:solidFill>
              </a:rPr>
              <a:t>Financial Law Lecture 4</a:t>
            </a:r>
          </a:p>
        </p:txBody>
      </p:sp>
      <p:sp>
        <p:nvSpPr>
          <p:cNvPr id="5" name="Dian numeron paikkamerkki 4">
            <a:extLst>
              <a:ext uri="{FF2B5EF4-FFF2-40B4-BE49-F238E27FC236}">
                <a16:creationId xmlns:a16="http://schemas.microsoft.com/office/drawing/2014/main" id="{A2AB17B9-5C51-44C1-913D-3EF5BFCA6E01}"/>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5</a:t>
            </a:fld>
            <a:endParaRPr lang="fi-FI">
              <a:solidFill>
                <a:prstClr val="black">
                  <a:tint val="75000"/>
                </a:prstClr>
              </a:solidFill>
            </a:endParaRPr>
          </a:p>
        </p:txBody>
      </p:sp>
      <p:graphicFrame>
        <p:nvGraphicFramePr>
          <p:cNvPr id="7" name="Sisällön paikkamerkki 2">
            <a:extLst>
              <a:ext uri="{FF2B5EF4-FFF2-40B4-BE49-F238E27FC236}">
                <a16:creationId xmlns:a16="http://schemas.microsoft.com/office/drawing/2014/main" id="{1D7FAECB-EABB-45A3-A552-C4634CA1103B}"/>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306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5EF7F920-9513-42DB-990B-B0EE2ECF7303}"/>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3924BB22-0AFB-499A-951B-AA43DFB26E2B}"/>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F32771A0-5137-4CCD-BC31-BA3AC0ADDAD4}"/>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662F2742-47A8-425F-88C4-5D2FDB01CED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EB7FF10B-E5A3-487D-AC0B-AD25DD8AFDEC}"/>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D719829A-A1DB-4A98-B37B-5E0BC9007899}"/>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dgm id="{D25F9D5C-3D6A-4B38-973D-ACFC8DBBD47A}"/>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graphicEl>
                                              <a:dgm id="{9AEC27B6-FC06-43B0-9863-5ABDB1BBEF9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D2D76E3-BBAC-4D3C-9314-D3076FA905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5A4D7C14-8784-4520-AE26-E5D882AAAD55}"/>
              </a:ext>
            </a:extLst>
          </p:cNvPr>
          <p:cNvSpPr>
            <a:spLocks noGrp="1"/>
          </p:cNvSpPr>
          <p:nvPr>
            <p:ph type="ctrTitle"/>
          </p:nvPr>
        </p:nvSpPr>
        <p:spPr>
          <a:xfrm>
            <a:off x="4056600" y="536575"/>
            <a:ext cx="4078800" cy="1453003"/>
          </a:xfrm>
        </p:spPr>
        <p:txBody>
          <a:bodyPr vert="horz" wrap="square" lIns="91440" tIns="45720" rIns="91440" bIns="45720" rtlCol="0" anchor="b" anchorCtr="0">
            <a:normAutofit/>
          </a:bodyPr>
          <a:lstStyle/>
          <a:p>
            <a:pPr algn="ctr">
              <a:lnSpc>
                <a:spcPct val="90000"/>
              </a:lnSpc>
            </a:pPr>
            <a:r>
              <a:rPr lang="en-US" sz="1500" kern="1200" cap="none" spc="0" baseline="0" dirty="0">
                <a:solidFill>
                  <a:schemeClr val="tx1"/>
                </a:solidFill>
                <a:latin typeface="+mj-lt"/>
                <a:ea typeface="+mj-ea"/>
                <a:cs typeface="+mj-cs"/>
              </a:rPr>
              <a:t>Directive 97/9/</a:t>
            </a:r>
            <a:r>
              <a:rPr lang="en-US" sz="1500" spc="0" dirty="0">
                <a:solidFill>
                  <a:schemeClr val="tx1"/>
                </a:solidFill>
              </a:rPr>
              <a:t>E</a:t>
            </a:r>
            <a:r>
              <a:rPr lang="en-US" sz="1500" kern="1200" cap="none" spc="0" baseline="0" dirty="0">
                <a:solidFill>
                  <a:schemeClr val="tx1"/>
                </a:solidFill>
                <a:latin typeface="+mj-lt"/>
                <a:ea typeface="+mj-ea"/>
                <a:cs typeface="+mj-cs"/>
              </a:rPr>
              <a:t>EC of the </a:t>
            </a:r>
            <a:r>
              <a:rPr lang="en-US" sz="1500" kern="1200" cap="none" spc="0" baseline="0" dirty="0" err="1">
                <a:solidFill>
                  <a:schemeClr val="tx1"/>
                </a:solidFill>
                <a:latin typeface="+mj-lt"/>
                <a:ea typeface="+mj-ea"/>
                <a:cs typeface="+mj-cs"/>
              </a:rPr>
              <a:t>european</a:t>
            </a:r>
            <a:r>
              <a:rPr lang="en-US" sz="1500" kern="1200" cap="none" spc="0" baseline="0" dirty="0">
                <a:solidFill>
                  <a:schemeClr val="tx1"/>
                </a:solidFill>
                <a:latin typeface="+mj-lt"/>
                <a:ea typeface="+mj-ea"/>
                <a:cs typeface="+mj-cs"/>
              </a:rPr>
              <a:t> parliament and of the council on </a:t>
            </a:r>
            <a:r>
              <a:rPr lang="en-US" sz="1500" kern="1200" cap="none" spc="0" baseline="0" dirty="0">
                <a:solidFill>
                  <a:srgbClr val="FF0000"/>
                </a:solidFill>
                <a:latin typeface="+mj-lt"/>
                <a:ea typeface="+mj-ea"/>
                <a:cs typeface="+mj-cs"/>
              </a:rPr>
              <a:t>investor-compensation schemes</a:t>
            </a:r>
            <a:r>
              <a:rPr lang="en-US" sz="1500" kern="1200" cap="none" spc="0" baseline="0" dirty="0">
                <a:solidFill>
                  <a:schemeClr val="tx1"/>
                </a:solidFill>
                <a:latin typeface="+mj-lt"/>
                <a:ea typeface="+mj-ea"/>
                <a:cs typeface="+mj-cs"/>
              </a:rPr>
              <a:t> </a:t>
            </a:r>
            <a:r>
              <a:rPr lang="en-US" sz="1500" kern="1200" cap="none" spc="0" baseline="0" dirty="0">
                <a:solidFill>
                  <a:schemeClr val="tx1"/>
                </a:solidFill>
                <a:effectLst/>
                <a:latin typeface="+mj-lt"/>
                <a:ea typeface="+mj-ea"/>
                <a:cs typeface="+mj-cs"/>
                <a:hlinkClick r:id="rId2"/>
              </a:rPr>
              <a:t>https://eur-lex.europa.eu/legal-content/EN/TXT/PDF/?uri=CELEX:31997L0009&amp;from=EN</a:t>
            </a:r>
            <a:r>
              <a:rPr lang="en-US" sz="1500" kern="1200" cap="none" spc="0" baseline="0" dirty="0">
                <a:solidFill>
                  <a:schemeClr val="tx1"/>
                </a:solidFill>
                <a:effectLst/>
                <a:latin typeface="+mj-lt"/>
                <a:ea typeface="+mj-ea"/>
                <a:cs typeface="+mj-cs"/>
              </a:rPr>
              <a:t>  </a:t>
            </a:r>
            <a:br>
              <a:rPr lang="en-US" sz="1500" kern="1200" cap="none" spc="0" baseline="0" dirty="0">
                <a:solidFill>
                  <a:schemeClr val="tx1"/>
                </a:solidFill>
                <a:effectLst/>
                <a:latin typeface="+mj-lt"/>
                <a:ea typeface="+mj-ea"/>
                <a:cs typeface="+mj-cs"/>
              </a:rPr>
            </a:br>
            <a:r>
              <a:rPr lang="en-US" sz="1500" kern="1200" cap="none" spc="0" baseline="0" dirty="0">
                <a:solidFill>
                  <a:schemeClr val="tx1"/>
                </a:solidFill>
                <a:effectLst/>
                <a:latin typeface="+mj-lt"/>
                <a:ea typeface="+mj-ea"/>
                <a:cs typeface="+mj-cs"/>
              </a:rPr>
              <a:t>MiFID II art. 14</a:t>
            </a:r>
            <a:endParaRPr lang="en-US" sz="1500" kern="1200" cap="none" spc="0" baseline="0" dirty="0">
              <a:solidFill>
                <a:schemeClr val="tx1"/>
              </a:solidFill>
              <a:latin typeface="+mj-lt"/>
              <a:ea typeface="+mj-ea"/>
              <a:cs typeface="+mj-cs"/>
            </a:endParaRPr>
          </a:p>
        </p:txBody>
      </p:sp>
      <p:grpSp>
        <p:nvGrpSpPr>
          <p:cNvPr id="12" name="Group 11">
            <a:extLst>
              <a:ext uri="{FF2B5EF4-FFF2-40B4-BE49-F238E27FC236}">
                <a16:creationId xmlns:a16="http://schemas.microsoft.com/office/drawing/2014/main" id="{75C945D9-C3DE-4D90-9F29-7BE223AAF1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9766" y="716800"/>
            <a:ext cx="3838575" cy="5583025"/>
            <a:chOff x="199766" y="716800"/>
            <a:chExt cx="3838575" cy="5583025"/>
          </a:xfrm>
        </p:grpSpPr>
        <p:grpSp>
          <p:nvGrpSpPr>
            <p:cNvPr id="13" name="Group 12">
              <a:extLst>
                <a:ext uri="{FF2B5EF4-FFF2-40B4-BE49-F238E27FC236}">
                  <a16:creationId xmlns:a16="http://schemas.microsoft.com/office/drawing/2014/main" id="{08D338B3-6DA4-45F7-91E3-7D8C28D0B26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32" name="Freeform 64">
                <a:extLst>
                  <a:ext uri="{FF2B5EF4-FFF2-40B4-BE49-F238E27FC236}">
                    <a16:creationId xmlns:a16="http://schemas.microsoft.com/office/drawing/2014/main" id="{6185FD3E-487C-45A4-AD94-24F4F7BACD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81">
                <a:extLst>
                  <a:ext uri="{FF2B5EF4-FFF2-40B4-BE49-F238E27FC236}">
                    <a16:creationId xmlns:a16="http://schemas.microsoft.com/office/drawing/2014/main" id="{DABEF2EB-1FA6-476D-ADEC-ACC991D1EE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61">
                <a:extLst>
                  <a:ext uri="{FF2B5EF4-FFF2-40B4-BE49-F238E27FC236}">
                    <a16:creationId xmlns:a16="http://schemas.microsoft.com/office/drawing/2014/main" id="{702C2E5D-FD1A-49AB-9CF7-7F656660A9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78">
                <a:extLst>
                  <a:ext uri="{FF2B5EF4-FFF2-40B4-BE49-F238E27FC236}">
                    <a16:creationId xmlns:a16="http://schemas.microsoft.com/office/drawing/2014/main" id="{FE338B6A-36C1-4245-B24F-94D4DE5F7C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84">
                <a:extLst>
                  <a:ext uri="{FF2B5EF4-FFF2-40B4-BE49-F238E27FC236}">
                    <a16:creationId xmlns:a16="http://schemas.microsoft.com/office/drawing/2014/main" id="{6CDA6293-4165-4383-9C97-2A66792280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87">
                <a:extLst>
                  <a:ext uri="{FF2B5EF4-FFF2-40B4-BE49-F238E27FC236}">
                    <a16:creationId xmlns:a16="http://schemas.microsoft.com/office/drawing/2014/main" id="{CACA95C4-6FB3-44B0-981E-06BBAE8F02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60">
                <a:extLst>
                  <a:ext uri="{FF2B5EF4-FFF2-40B4-BE49-F238E27FC236}">
                    <a16:creationId xmlns:a16="http://schemas.microsoft.com/office/drawing/2014/main" id="{87433F39-33A6-4FCE-9B83-3D9A47A7C5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59">
                <a:extLst>
                  <a:ext uri="{FF2B5EF4-FFF2-40B4-BE49-F238E27FC236}">
                    <a16:creationId xmlns:a16="http://schemas.microsoft.com/office/drawing/2014/main" id="{09C092FC-35CB-41D8-8B13-9A238EE30C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62">
                <a:extLst>
                  <a:ext uri="{FF2B5EF4-FFF2-40B4-BE49-F238E27FC236}">
                    <a16:creationId xmlns:a16="http://schemas.microsoft.com/office/drawing/2014/main" id="{A0DF137B-3079-4986-913B-939546E64D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41" name="Freeform 65">
                <a:extLst>
                  <a:ext uri="{FF2B5EF4-FFF2-40B4-BE49-F238E27FC236}">
                    <a16:creationId xmlns:a16="http://schemas.microsoft.com/office/drawing/2014/main" id="{D660B18D-F0F5-419B-B3F1-B039757C95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79">
                <a:extLst>
                  <a:ext uri="{FF2B5EF4-FFF2-40B4-BE49-F238E27FC236}">
                    <a16:creationId xmlns:a16="http://schemas.microsoft.com/office/drawing/2014/main" id="{80FAC823-69BF-42B9-BA6A-E365E721EB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82">
                <a:extLst>
                  <a:ext uri="{FF2B5EF4-FFF2-40B4-BE49-F238E27FC236}">
                    <a16:creationId xmlns:a16="http://schemas.microsoft.com/office/drawing/2014/main" id="{5B5DFB3A-61ED-4206-9B53-3E8A8CE9FF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85">
                <a:extLst>
                  <a:ext uri="{FF2B5EF4-FFF2-40B4-BE49-F238E27FC236}">
                    <a16:creationId xmlns:a16="http://schemas.microsoft.com/office/drawing/2014/main" id="{C72D0A40-CAB7-45AB-B832-628D138C69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88">
                <a:extLst>
                  <a:ext uri="{FF2B5EF4-FFF2-40B4-BE49-F238E27FC236}">
                    <a16:creationId xmlns:a16="http://schemas.microsoft.com/office/drawing/2014/main" id="{A1757DD3-2A1D-4CED-A678-ECE520A1B4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nvGrpSpPr>
              <p:cNvPr id="46" name="Group 45">
                <a:extLst>
                  <a:ext uri="{FF2B5EF4-FFF2-40B4-BE49-F238E27FC236}">
                    <a16:creationId xmlns:a16="http://schemas.microsoft.com/office/drawing/2014/main" id="{42918845-1F95-46C2-8F59-32EB33C4A36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7" name="Line 63">
                  <a:extLst>
                    <a:ext uri="{FF2B5EF4-FFF2-40B4-BE49-F238E27FC236}">
                      <a16:creationId xmlns:a16="http://schemas.microsoft.com/office/drawing/2014/main" id="{E7391FC0-5104-4751-BB86-0D12BFFBE32A}"/>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Line 66">
                  <a:extLst>
                    <a:ext uri="{FF2B5EF4-FFF2-40B4-BE49-F238E27FC236}">
                      <a16:creationId xmlns:a16="http://schemas.microsoft.com/office/drawing/2014/main" id="{094BBC13-5B24-4DFD-A5AD-892345304C56}"/>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Line 67">
                  <a:extLst>
                    <a:ext uri="{FF2B5EF4-FFF2-40B4-BE49-F238E27FC236}">
                      <a16:creationId xmlns:a16="http://schemas.microsoft.com/office/drawing/2014/main" id="{5D6BCBF6-E4C8-49C4-BCE6-A57F7EB6CAC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Line 80">
                  <a:extLst>
                    <a:ext uri="{FF2B5EF4-FFF2-40B4-BE49-F238E27FC236}">
                      <a16:creationId xmlns:a16="http://schemas.microsoft.com/office/drawing/2014/main" id="{4A5F536F-42F0-4F01-9893-075DD5BCCE7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83">
                  <a:extLst>
                    <a:ext uri="{FF2B5EF4-FFF2-40B4-BE49-F238E27FC236}">
                      <a16:creationId xmlns:a16="http://schemas.microsoft.com/office/drawing/2014/main" id="{60BE5073-8B4E-47B4-AC5B-31D8FD99D2C2}"/>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Line 86">
                  <a:extLst>
                    <a:ext uri="{FF2B5EF4-FFF2-40B4-BE49-F238E27FC236}">
                      <a16:creationId xmlns:a16="http://schemas.microsoft.com/office/drawing/2014/main" id="{B210067F-EA9E-4248-B2D2-39D656B3AF61}"/>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Line 89">
                  <a:extLst>
                    <a:ext uri="{FF2B5EF4-FFF2-40B4-BE49-F238E27FC236}">
                      <a16:creationId xmlns:a16="http://schemas.microsoft.com/office/drawing/2014/main" id="{B5121029-6739-4142-9E53-48DCA4F8BDCE}"/>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14" name="Group 13">
              <a:extLst>
                <a:ext uri="{FF2B5EF4-FFF2-40B4-BE49-F238E27FC236}">
                  <a16:creationId xmlns:a16="http://schemas.microsoft.com/office/drawing/2014/main" id="{B6776FFF-7CFE-4739-9104-473DA3681A0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24" name="Group 23">
                <a:extLst>
                  <a:ext uri="{FF2B5EF4-FFF2-40B4-BE49-F238E27FC236}">
                    <a16:creationId xmlns:a16="http://schemas.microsoft.com/office/drawing/2014/main" id="{739C6C41-5DF4-4A11-89B7-BAB3F63B581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8" name="Straight Connector 27">
                  <a:extLst>
                    <a:ext uri="{FF2B5EF4-FFF2-40B4-BE49-F238E27FC236}">
                      <a16:creationId xmlns:a16="http://schemas.microsoft.com/office/drawing/2014/main" id="{A6F0F36F-7ABB-4F4C-9CC5-443B1936F48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F2DB5F0-FD30-4907-86AB-7DA7CA3E319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0" name="Rectangle 30">
                  <a:extLst>
                    <a:ext uri="{FF2B5EF4-FFF2-40B4-BE49-F238E27FC236}">
                      <a16:creationId xmlns:a16="http://schemas.microsoft.com/office/drawing/2014/main" id="{0A419F00-E825-4E5E-92EA-DDF22BB2FB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7C5E6F1-BF29-4F80-A5F4-81345C2901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72CEDE34-3360-4BFF-8F28-053990E6910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6" name="Freeform: Shape 25">
                  <a:extLst>
                    <a:ext uri="{FF2B5EF4-FFF2-40B4-BE49-F238E27FC236}">
                      <a16:creationId xmlns:a16="http://schemas.microsoft.com/office/drawing/2014/main" id="{898E96F4-030D-444B-B62F-0DA028337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27" name="Freeform: Shape 26">
                  <a:extLst>
                    <a:ext uri="{FF2B5EF4-FFF2-40B4-BE49-F238E27FC236}">
                      <a16:creationId xmlns:a16="http://schemas.microsoft.com/office/drawing/2014/main" id="{A5D902ED-F254-4B06-9B62-AF188FF41A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grpSp>
          <p:nvGrpSpPr>
            <p:cNvPr id="15" name="Group 14">
              <a:extLst>
                <a:ext uri="{FF2B5EF4-FFF2-40B4-BE49-F238E27FC236}">
                  <a16:creationId xmlns:a16="http://schemas.microsoft.com/office/drawing/2014/main" id="{DEBB14B7-5333-4EA3-A883-B3D949DA56E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16" name="Group 15">
                <a:extLst>
                  <a:ext uri="{FF2B5EF4-FFF2-40B4-BE49-F238E27FC236}">
                    <a16:creationId xmlns:a16="http://schemas.microsoft.com/office/drawing/2014/main" id="{1F2F0B6D-3339-445E-AE6F-EA80BB952C5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21" name="Freeform 68">
                  <a:extLst>
                    <a:ext uri="{FF2B5EF4-FFF2-40B4-BE49-F238E27FC236}">
                      <a16:creationId xmlns:a16="http://schemas.microsoft.com/office/drawing/2014/main" id="{1FD745BE-AAE8-4FD8-B107-4730C82F8C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69">
                  <a:extLst>
                    <a:ext uri="{FF2B5EF4-FFF2-40B4-BE49-F238E27FC236}">
                      <a16:creationId xmlns:a16="http://schemas.microsoft.com/office/drawing/2014/main" id="{55D7086E-72EA-4FBD-8B82-D3ECF7D513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3" name="Line 70">
                  <a:extLst>
                    <a:ext uri="{FF2B5EF4-FFF2-40B4-BE49-F238E27FC236}">
                      <a16:creationId xmlns:a16="http://schemas.microsoft.com/office/drawing/2014/main" id="{246D59ED-9B4E-4F44-B189-00E3B8D72DC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7" name="Group 16">
                <a:extLst>
                  <a:ext uri="{FF2B5EF4-FFF2-40B4-BE49-F238E27FC236}">
                    <a16:creationId xmlns:a16="http://schemas.microsoft.com/office/drawing/2014/main" id="{B726404C-494E-4C74-9581-BE06BE0D27C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18" name="Freeform 68">
                  <a:extLst>
                    <a:ext uri="{FF2B5EF4-FFF2-40B4-BE49-F238E27FC236}">
                      <a16:creationId xmlns:a16="http://schemas.microsoft.com/office/drawing/2014/main" id="{C61F0CD3-7875-46CD-A844-0B022BEF27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69">
                  <a:extLst>
                    <a:ext uri="{FF2B5EF4-FFF2-40B4-BE49-F238E27FC236}">
                      <a16:creationId xmlns:a16="http://schemas.microsoft.com/office/drawing/2014/main" id="{D83F2F78-08A8-49BE-AF85-1C3DD28602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0" name="Line 70">
                  <a:extLst>
                    <a:ext uri="{FF2B5EF4-FFF2-40B4-BE49-F238E27FC236}">
                      <a16:creationId xmlns:a16="http://schemas.microsoft.com/office/drawing/2014/main" id="{93069262-0DE6-4BA7-9773-656AF1E6CFD1}"/>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cxnSp>
        <p:nvCxnSpPr>
          <p:cNvPr id="55" name="Straight Connector 54">
            <a:extLst>
              <a:ext uri="{FF2B5EF4-FFF2-40B4-BE49-F238E27FC236}">
                <a16:creationId xmlns:a16="http://schemas.microsoft.com/office/drawing/2014/main" id="{22725E2D-27B9-4A2E-B161-230C61B080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Sisällön paikkamerkki 2">
            <a:extLst>
              <a:ext uri="{FF2B5EF4-FFF2-40B4-BE49-F238E27FC236}">
                <a16:creationId xmlns:a16="http://schemas.microsoft.com/office/drawing/2014/main" id="{CE4143EF-BF67-4A9F-AE40-91F5FC672033}"/>
              </a:ext>
            </a:extLst>
          </p:cNvPr>
          <p:cNvSpPr>
            <a:spLocks noGrp="1"/>
          </p:cNvSpPr>
          <p:nvPr>
            <p:ph sz="quarter" idx="14"/>
          </p:nvPr>
        </p:nvSpPr>
        <p:spPr>
          <a:xfrm>
            <a:off x="4056600" y="2877018"/>
            <a:ext cx="4078800" cy="2901482"/>
          </a:xfrm>
        </p:spPr>
        <p:txBody>
          <a:bodyPr vert="horz" lIns="91440" tIns="45720" rIns="91440" bIns="45720" rtlCol="0">
            <a:noAutofit/>
          </a:bodyPr>
          <a:lstStyle/>
          <a:p>
            <a:pPr lvl="0">
              <a:lnSpc>
                <a:spcPct val="140000"/>
              </a:lnSpc>
            </a:pPr>
            <a:r>
              <a:rPr lang="en-US" sz="900" dirty="0">
                <a:latin typeface="+mn-lt"/>
              </a:rPr>
              <a:t>In order to safeguard investors' funds and financial instruments, hereinafter "receivables", an investment firm must be a member of a compensation fund. </a:t>
            </a:r>
          </a:p>
          <a:p>
            <a:pPr lvl="0">
              <a:lnSpc>
                <a:spcPct val="140000"/>
              </a:lnSpc>
            </a:pPr>
            <a:r>
              <a:rPr lang="en-US" sz="900" dirty="0">
                <a:solidFill>
                  <a:srgbClr val="FF0000">
                    <a:alpha val="60000"/>
                  </a:srgbClr>
                </a:solidFill>
                <a:latin typeface="+mn-lt"/>
              </a:rPr>
              <a:t>The fund secures the claims of investors against the investment firm in cases of insolvency of the investment firm. Market risk is not covered. </a:t>
            </a:r>
          </a:p>
          <a:p>
            <a:pPr lvl="0">
              <a:lnSpc>
                <a:spcPct val="140000"/>
              </a:lnSpc>
            </a:pPr>
            <a:r>
              <a:rPr lang="en-US" sz="900" dirty="0">
                <a:latin typeface="+mn-lt"/>
              </a:rPr>
              <a:t>The membership requirement does not apply to an investment firm which, as an investment service, provides exclusively the transmission of orders or investment advice or the organization of multilateral trading and which does not hold or manage client funds.</a:t>
            </a:r>
          </a:p>
          <a:p>
            <a:pPr lvl="0">
              <a:lnSpc>
                <a:spcPct val="140000"/>
              </a:lnSpc>
            </a:pPr>
            <a:r>
              <a:rPr lang="en-US" sz="900" dirty="0">
                <a:latin typeface="+mn-lt"/>
              </a:rPr>
              <a:t>The protection covers the investor to whom the investment firm has provided the investment service.</a:t>
            </a:r>
          </a:p>
          <a:p>
            <a:pPr lvl="0">
              <a:lnSpc>
                <a:spcPct val="140000"/>
              </a:lnSpc>
            </a:pPr>
            <a:r>
              <a:rPr lang="en-US" sz="900" dirty="0">
                <a:solidFill>
                  <a:srgbClr val="FF0000">
                    <a:alpha val="60000"/>
                  </a:srgbClr>
                </a:solidFill>
                <a:latin typeface="+mn-lt"/>
              </a:rPr>
              <a:t>Receivables from professional clients are not covered,</a:t>
            </a:r>
          </a:p>
          <a:p>
            <a:pPr lvl="0">
              <a:lnSpc>
                <a:spcPct val="140000"/>
              </a:lnSpc>
            </a:pPr>
            <a:r>
              <a:rPr lang="en-US" sz="900" dirty="0">
                <a:latin typeface="+mn-lt"/>
              </a:rPr>
              <a:t>nor claims of an investor who has caused, benefited from or aggravated the financial difficulties of the investment firm.</a:t>
            </a:r>
          </a:p>
        </p:txBody>
      </p:sp>
      <p:grpSp>
        <p:nvGrpSpPr>
          <p:cNvPr id="57" name="Group 56">
            <a:extLst>
              <a:ext uri="{FF2B5EF4-FFF2-40B4-BE49-F238E27FC236}">
                <a16:creationId xmlns:a16="http://schemas.microsoft.com/office/drawing/2014/main" id="{55C23123-3C5C-4A8B-AD1C-138D7B73D8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153659" y="716800"/>
            <a:ext cx="3838575" cy="5583025"/>
            <a:chOff x="199766" y="716800"/>
            <a:chExt cx="3838575" cy="5583025"/>
          </a:xfrm>
        </p:grpSpPr>
        <p:grpSp>
          <p:nvGrpSpPr>
            <p:cNvPr id="58" name="Group 57">
              <a:extLst>
                <a:ext uri="{FF2B5EF4-FFF2-40B4-BE49-F238E27FC236}">
                  <a16:creationId xmlns:a16="http://schemas.microsoft.com/office/drawing/2014/main" id="{ADC1AC98-A945-45DC-A533-43311AB5AFA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77" name="Freeform 64">
                <a:extLst>
                  <a:ext uri="{FF2B5EF4-FFF2-40B4-BE49-F238E27FC236}">
                    <a16:creationId xmlns:a16="http://schemas.microsoft.com/office/drawing/2014/main" id="{525BFDD7-7DC7-4933-95CA-274FF3A12B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81">
                <a:extLst>
                  <a:ext uri="{FF2B5EF4-FFF2-40B4-BE49-F238E27FC236}">
                    <a16:creationId xmlns:a16="http://schemas.microsoft.com/office/drawing/2014/main" id="{56EAE20D-E363-445F-AAA9-8923C7A41D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61">
                <a:extLst>
                  <a:ext uri="{FF2B5EF4-FFF2-40B4-BE49-F238E27FC236}">
                    <a16:creationId xmlns:a16="http://schemas.microsoft.com/office/drawing/2014/main" id="{63DF7269-8701-4F88-89A3-EA45D9DF59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78">
                <a:extLst>
                  <a:ext uri="{FF2B5EF4-FFF2-40B4-BE49-F238E27FC236}">
                    <a16:creationId xmlns:a16="http://schemas.microsoft.com/office/drawing/2014/main" id="{2DDEEFE7-743E-40D3-AB86-C074CADC93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84">
                <a:extLst>
                  <a:ext uri="{FF2B5EF4-FFF2-40B4-BE49-F238E27FC236}">
                    <a16:creationId xmlns:a16="http://schemas.microsoft.com/office/drawing/2014/main" id="{6DC0260D-7AA3-4733-B3CB-6389FCCABD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87">
                <a:extLst>
                  <a:ext uri="{FF2B5EF4-FFF2-40B4-BE49-F238E27FC236}">
                    <a16:creationId xmlns:a16="http://schemas.microsoft.com/office/drawing/2014/main" id="{E9487A85-3305-4BD8-A4FB-7939820DE3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60">
                <a:extLst>
                  <a:ext uri="{FF2B5EF4-FFF2-40B4-BE49-F238E27FC236}">
                    <a16:creationId xmlns:a16="http://schemas.microsoft.com/office/drawing/2014/main" id="{9A56408A-8D1F-4308-888A-C10250ED40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59">
                <a:extLst>
                  <a:ext uri="{FF2B5EF4-FFF2-40B4-BE49-F238E27FC236}">
                    <a16:creationId xmlns:a16="http://schemas.microsoft.com/office/drawing/2014/main" id="{B8EA7519-3D12-4CBF-9CF9-2DBF5379C4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62">
                <a:extLst>
                  <a:ext uri="{FF2B5EF4-FFF2-40B4-BE49-F238E27FC236}">
                    <a16:creationId xmlns:a16="http://schemas.microsoft.com/office/drawing/2014/main" id="{CBCFA958-AB70-45BC-86FB-95916AC882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6" name="Freeform 65">
                <a:extLst>
                  <a:ext uri="{FF2B5EF4-FFF2-40B4-BE49-F238E27FC236}">
                    <a16:creationId xmlns:a16="http://schemas.microsoft.com/office/drawing/2014/main" id="{EC7CC8AD-3574-4368-9084-30AA269FB7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79">
                <a:extLst>
                  <a:ext uri="{FF2B5EF4-FFF2-40B4-BE49-F238E27FC236}">
                    <a16:creationId xmlns:a16="http://schemas.microsoft.com/office/drawing/2014/main" id="{AAF385D0-C8F4-4D2E-A604-55B0C4A37A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82">
                <a:extLst>
                  <a:ext uri="{FF2B5EF4-FFF2-40B4-BE49-F238E27FC236}">
                    <a16:creationId xmlns:a16="http://schemas.microsoft.com/office/drawing/2014/main" id="{5807D27C-D4CF-4DD8-95BF-BE0E820995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85">
                <a:extLst>
                  <a:ext uri="{FF2B5EF4-FFF2-40B4-BE49-F238E27FC236}">
                    <a16:creationId xmlns:a16="http://schemas.microsoft.com/office/drawing/2014/main" id="{AF358179-B76F-48FB-9D1E-25F2B422B7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88">
                <a:extLst>
                  <a:ext uri="{FF2B5EF4-FFF2-40B4-BE49-F238E27FC236}">
                    <a16:creationId xmlns:a16="http://schemas.microsoft.com/office/drawing/2014/main" id="{4F860F54-6F02-429D-84F9-216C593FDA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nvGrpSpPr>
              <p:cNvPr id="91" name="Group 90">
                <a:extLst>
                  <a:ext uri="{FF2B5EF4-FFF2-40B4-BE49-F238E27FC236}">
                    <a16:creationId xmlns:a16="http://schemas.microsoft.com/office/drawing/2014/main" id="{AF2CD1C6-D2DC-4C27-A7A3-0D6ECCB7B26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92" name="Line 63">
                  <a:extLst>
                    <a:ext uri="{FF2B5EF4-FFF2-40B4-BE49-F238E27FC236}">
                      <a16:creationId xmlns:a16="http://schemas.microsoft.com/office/drawing/2014/main" id="{17251CE3-FBBE-4B37-B229-DF726C4AE560}"/>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Line 66">
                  <a:extLst>
                    <a:ext uri="{FF2B5EF4-FFF2-40B4-BE49-F238E27FC236}">
                      <a16:creationId xmlns:a16="http://schemas.microsoft.com/office/drawing/2014/main" id="{14522961-6FA8-43A3-894B-20435789E3A0}"/>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Line 67">
                  <a:extLst>
                    <a:ext uri="{FF2B5EF4-FFF2-40B4-BE49-F238E27FC236}">
                      <a16:creationId xmlns:a16="http://schemas.microsoft.com/office/drawing/2014/main" id="{54230A9C-2E62-416C-A910-A26CB0BB744F}"/>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 name="Line 80">
                  <a:extLst>
                    <a:ext uri="{FF2B5EF4-FFF2-40B4-BE49-F238E27FC236}">
                      <a16:creationId xmlns:a16="http://schemas.microsoft.com/office/drawing/2014/main" id="{EDC7B8CE-339C-4B31-9A1E-1E6F3F20E51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Line 83">
                  <a:extLst>
                    <a:ext uri="{FF2B5EF4-FFF2-40B4-BE49-F238E27FC236}">
                      <a16:creationId xmlns:a16="http://schemas.microsoft.com/office/drawing/2014/main" id="{D5900B3C-A349-4C11-8871-F0C656F06A2D}"/>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 name="Line 86">
                  <a:extLst>
                    <a:ext uri="{FF2B5EF4-FFF2-40B4-BE49-F238E27FC236}">
                      <a16:creationId xmlns:a16="http://schemas.microsoft.com/office/drawing/2014/main" id="{B836DF39-5332-440E-BD43-94EF14B9F7A2}"/>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 name="Line 89">
                  <a:extLst>
                    <a:ext uri="{FF2B5EF4-FFF2-40B4-BE49-F238E27FC236}">
                      <a16:creationId xmlns:a16="http://schemas.microsoft.com/office/drawing/2014/main" id="{25596AFB-7112-451F-A40E-C4D365BC050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59" name="Group 58">
              <a:extLst>
                <a:ext uri="{FF2B5EF4-FFF2-40B4-BE49-F238E27FC236}">
                  <a16:creationId xmlns:a16="http://schemas.microsoft.com/office/drawing/2014/main" id="{467B87DF-BE21-4275-A328-36294B5E876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69" name="Group 68">
                <a:extLst>
                  <a:ext uri="{FF2B5EF4-FFF2-40B4-BE49-F238E27FC236}">
                    <a16:creationId xmlns:a16="http://schemas.microsoft.com/office/drawing/2014/main" id="{5DF7768E-3A7E-48EA-AE6B-544137E0171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73" name="Straight Connector 72">
                  <a:extLst>
                    <a:ext uri="{FF2B5EF4-FFF2-40B4-BE49-F238E27FC236}">
                      <a16:creationId xmlns:a16="http://schemas.microsoft.com/office/drawing/2014/main" id="{0C7E39C2-9BBA-4C6E-B352-FADF72FF842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55FF2688-1869-4A97-A594-AD2F8C720AD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75" name="Rectangle 30">
                  <a:extLst>
                    <a:ext uri="{FF2B5EF4-FFF2-40B4-BE49-F238E27FC236}">
                      <a16:creationId xmlns:a16="http://schemas.microsoft.com/office/drawing/2014/main" id="{035F350E-CDEC-47D7-B1F6-BB33F7263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30">
                  <a:extLst>
                    <a:ext uri="{FF2B5EF4-FFF2-40B4-BE49-F238E27FC236}">
                      <a16:creationId xmlns:a16="http://schemas.microsoft.com/office/drawing/2014/main" id="{32757671-5219-4448-9D74-96978B78F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0" name="Group 69">
                <a:extLst>
                  <a:ext uri="{FF2B5EF4-FFF2-40B4-BE49-F238E27FC236}">
                    <a16:creationId xmlns:a16="http://schemas.microsoft.com/office/drawing/2014/main" id="{A62FFE05-1BB5-478B-ACB7-0201D6E0B86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71" name="Freeform: Shape 70">
                  <a:extLst>
                    <a:ext uri="{FF2B5EF4-FFF2-40B4-BE49-F238E27FC236}">
                      <a16:creationId xmlns:a16="http://schemas.microsoft.com/office/drawing/2014/main" id="{08CF1D90-5BE7-4777-9D00-4B898D6A5D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72" name="Freeform: Shape 71">
                  <a:extLst>
                    <a:ext uri="{FF2B5EF4-FFF2-40B4-BE49-F238E27FC236}">
                      <a16:creationId xmlns:a16="http://schemas.microsoft.com/office/drawing/2014/main" id="{D066325E-CB67-49CD-9A41-2CFD6BCC90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grpSp>
          <p:nvGrpSpPr>
            <p:cNvPr id="60" name="Group 59">
              <a:extLst>
                <a:ext uri="{FF2B5EF4-FFF2-40B4-BE49-F238E27FC236}">
                  <a16:creationId xmlns:a16="http://schemas.microsoft.com/office/drawing/2014/main" id="{7405EB12-3265-4FD8-AE15-B453CFF0849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61" name="Group 60">
                <a:extLst>
                  <a:ext uri="{FF2B5EF4-FFF2-40B4-BE49-F238E27FC236}">
                    <a16:creationId xmlns:a16="http://schemas.microsoft.com/office/drawing/2014/main" id="{BCD1DA60-1F78-4286-AD75-48457E4E42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66" name="Freeform 68">
                  <a:extLst>
                    <a:ext uri="{FF2B5EF4-FFF2-40B4-BE49-F238E27FC236}">
                      <a16:creationId xmlns:a16="http://schemas.microsoft.com/office/drawing/2014/main" id="{F2434CC9-D9BE-4CC5-A618-AC659C5CBD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69">
                  <a:extLst>
                    <a:ext uri="{FF2B5EF4-FFF2-40B4-BE49-F238E27FC236}">
                      <a16:creationId xmlns:a16="http://schemas.microsoft.com/office/drawing/2014/main" id="{B9A88CD6-DA9C-42B2-A37B-5A0E1BED75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68" name="Line 70">
                  <a:extLst>
                    <a:ext uri="{FF2B5EF4-FFF2-40B4-BE49-F238E27FC236}">
                      <a16:creationId xmlns:a16="http://schemas.microsoft.com/office/drawing/2014/main" id="{4A018333-A419-44AE-9CF5-57D5319073CF}"/>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2" name="Group 61">
                <a:extLst>
                  <a:ext uri="{FF2B5EF4-FFF2-40B4-BE49-F238E27FC236}">
                    <a16:creationId xmlns:a16="http://schemas.microsoft.com/office/drawing/2014/main" id="{4C9BB730-80E2-4F3A-882B-7ED9186ABD9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63" name="Freeform 68">
                  <a:extLst>
                    <a:ext uri="{FF2B5EF4-FFF2-40B4-BE49-F238E27FC236}">
                      <a16:creationId xmlns:a16="http://schemas.microsoft.com/office/drawing/2014/main" id="{D48E4E69-835A-40C7-A548-8947A81DC1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64" name="Freeform 69">
                  <a:extLst>
                    <a:ext uri="{FF2B5EF4-FFF2-40B4-BE49-F238E27FC236}">
                      <a16:creationId xmlns:a16="http://schemas.microsoft.com/office/drawing/2014/main" id="{E4F80DAC-11B8-4A6F-9CAA-8C62C6A2E6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65" name="Line 70">
                  <a:extLst>
                    <a:ext uri="{FF2B5EF4-FFF2-40B4-BE49-F238E27FC236}">
                      <a16:creationId xmlns:a16="http://schemas.microsoft.com/office/drawing/2014/main" id="{FF491AF2-6D67-4650-B34C-5BB5F1128406}"/>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sp>
        <p:nvSpPr>
          <p:cNvPr id="4" name="Alatunnisteen paikkamerkki 3">
            <a:extLst>
              <a:ext uri="{FF2B5EF4-FFF2-40B4-BE49-F238E27FC236}">
                <a16:creationId xmlns:a16="http://schemas.microsoft.com/office/drawing/2014/main" id="{D2655A27-5D69-4FC5-B9FF-D5ADF62C75E8}"/>
              </a:ext>
            </a:extLst>
          </p:cNvPr>
          <p:cNvSpPr>
            <a:spLocks noGrp="1"/>
          </p:cNvSpPr>
          <p:nvPr>
            <p:ph type="ftr" sz="quarter" idx="16"/>
          </p:nvPr>
        </p:nvSpPr>
        <p:spPr>
          <a:xfrm>
            <a:off x="2754312" y="6357600"/>
            <a:ext cx="6683376" cy="460800"/>
          </a:xfrm>
        </p:spPr>
        <p:txBody>
          <a:bodyPr vert="horz" lIns="91440" tIns="45720" rIns="91440" bIns="45720" rtlCol="0" anchor="ctr">
            <a:normAutofit/>
          </a:bodyPr>
          <a:lstStyle/>
          <a:p>
            <a:pPr>
              <a:spcAft>
                <a:spcPts val="600"/>
              </a:spcAft>
              <a:defRPr/>
            </a:pPr>
            <a:r>
              <a:rPr lang="en-US" kern="1200" cap="all" spc="300" baseline="0">
                <a:solidFill>
                  <a:schemeClr val="tx1">
                    <a:alpha val="60000"/>
                  </a:schemeClr>
                </a:solidFill>
                <a:latin typeface="+mj-lt"/>
                <a:ea typeface="+mn-ea"/>
                <a:cs typeface="+mn-cs"/>
              </a:rPr>
              <a:t>Financial Law Lecture 4</a:t>
            </a:r>
          </a:p>
        </p:txBody>
      </p:sp>
      <p:sp>
        <p:nvSpPr>
          <p:cNvPr id="5" name="Dian numeron paikkamerkki 4">
            <a:extLst>
              <a:ext uri="{FF2B5EF4-FFF2-40B4-BE49-F238E27FC236}">
                <a16:creationId xmlns:a16="http://schemas.microsoft.com/office/drawing/2014/main" id="{35170439-3FD0-4BE4-8972-4C7AA5758E2F}"/>
              </a:ext>
            </a:extLst>
          </p:cNvPr>
          <p:cNvSpPr>
            <a:spLocks noGrp="1"/>
          </p:cNvSpPr>
          <p:nvPr>
            <p:ph type="sldNum" sz="quarter" idx="17"/>
          </p:nvPr>
        </p:nvSpPr>
        <p:spPr>
          <a:xfrm>
            <a:off x="9982800" y="6357600"/>
            <a:ext cx="1760150" cy="460800"/>
          </a:xfrm>
        </p:spPr>
        <p:txBody>
          <a:bodyPr vert="horz" lIns="91440" tIns="45720" rIns="91440" bIns="45720" rtlCol="0" anchor="ctr">
            <a:normAutofit/>
          </a:bodyPr>
          <a:lstStyle/>
          <a:p>
            <a:pPr>
              <a:spcAft>
                <a:spcPts val="600"/>
              </a:spcAft>
              <a:defRPr/>
            </a:pPr>
            <a:fld id="{4DC74067-3E18-49C5-A177-70BF794C5DB3}" type="slidenum">
              <a:rPr lang="en-US" smtClean="0"/>
              <a:pPr>
                <a:spcAft>
                  <a:spcPts val="600"/>
                </a:spcAft>
                <a:defRPr/>
              </a:pPr>
              <a:t>6</a:t>
            </a:fld>
            <a:endParaRPr lang="en-US"/>
          </a:p>
        </p:txBody>
      </p:sp>
    </p:spTree>
    <p:extLst>
      <p:ext uri="{BB962C8B-B14F-4D97-AF65-F5344CB8AC3E}">
        <p14:creationId xmlns:p14="http://schemas.microsoft.com/office/powerpoint/2010/main" val="2066427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40B0F0-0E98-4DB0-97D8-97A6E5EDF3E7}"/>
              </a:ext>
            </a:extLst>
          </p:cNvPr>
          <p:cNvSpPr>
            <a:spLocks noGrp="1"/>
          </p:cNvSpPr>
          <p:nvPr>
            <p:ph type="title"/>
          </p:nvPr>
        </p:nvSpPr>
        <p:spPr/>
        <p:txBody>
          <a:bodyPr>
            <a:normAutofit/>
          </a:bodyPr>
          <a:lstStyle/>
          <a:p>
            <a:pPr algn="ctr"/>
            <a:r>
              <a:rPr kumimoji="0" lang="fi-FI" sz="3200" b="1" i="0" u="none" strike="noStrike" kern="1200" cap="none" spc="0" normalizeH="0" baseline="0" noProof="0" dirty="0">
                <a:ln>
                  <a:noFill/>
                </a:ln>
                <a:solidFill>
                  <a:srgbClr val="000000"/>
                </a:solidFill>
                <a:effectLst/>
                <a:uLnTx/>
                <a:uFillTx/>
                <a:latin typeface="Goudy Old Style"/>
                <a:ea typeface="+mj-ea"/>
                <a:cs typeface="+mj-cs"/>
              </a:rPr>
              <a:t>Direct Electronic Access to </a:t>
            </a:r>
            <a:r>
              <a:rPr kumimoji="0" lang="fi-FI" sz="3200" b="1" i="0" u="none" strike="noStrike" kern="1200" cap="none" spc="0" normalizeH="0" baseline="0" noProof="0" dirty="0" err="1">
                <a:ln>
                  <a:noFill/>
                </a:ln>
                <a:solidFill>
                  <a:srgbClr val="000000"/>
                </a:solidFill>
                <a:effectLst/>
                <a:uLnTx/>
                <a:uFillTx/>
                <a:latin typeface="Goudy Old Style"/>
                <a:ea typeface="+mj-ea"/>
                <a:cs typeface="+mj-cs"/>
              </a:rPr>
              <a:t>the</a:t>
            </a:r>
            <a:r>
              <a:rPr kumimoji="0" lang="fi-FI" sz="3200" b="1" i="0" u="none" strike="noStrike" kern="1200" cap="none" spc="0" normalizeH="0" baseline="0" noProof="0" dirty="0">
                <a:ln>
                  <a:noFill/>
                </a:ln>
                <a:solidFill>
                  <a:srgbClr val="000000"/>
                </a:solidFill>
                <a:effectLst/>
                <a:uLnTx/>
                <a:uFillTx/>
                <a:latin typeface="Goudy Old Style"/>
                <a:ea typeface="+mj-ea"/>
                <a:cs typeface="+mj-cs"/>
              </a:rPr>
              <a:t> Trading </a:t>
            </a:r>
            <a:r>
              <a:rPr kumimoji="0" lang="fi-FI" sz="3200" b="1" i="0" u="none" strike="noStrike" kern="1200" cap="none" spc="0" normalizeH="0" baseline="0" noProof="0" dirty="0" err="1">
                <a:ln>
                  <a:noFill/>
                </a:ln>
                <a:solidFill>
                  <a:srgbClr val="000000"/>
                </a:solidFill>
                <a:effectLst/>
                <a:uLnTx/>
                <a:uFillTx/>
                <a:latin typeface="Goudy Old Style"/>
                <a:ea typeface="+mj-ea"/>
                <a:cs typeface="+mj-cs"/>
              </a:rPr>
              <a:t>Venue</a:t>
            </a:r>
            <a:r>
              <a:rPr kumimoji="0" lang="fi-FI" sz="3200" b="1" i="0" u="none" strike="noStrike" kern="1200" cap="none" spc="0" normalizeH="0" baseline="0" noProof="0" dirty="0">
                <a:ln>
                  <a:noFill/>
                </a:ln>
                <a:solidFill>
                  <a:srgbClr val="000000"/>
                </a:solidFill>
                <a:effectLst/>
                <a:uLnTx/>
                <a:uFillTx/>
                <a:latin typeface="Goudy Old Style"/>
                <a:ea typeface="+mj-ea"/>
                <a:cs typeface="+mj-cs"/>
              </a:rPr>
              <a:t> </a:t>
            </a:r>
            <a:br>
              <a:rPr kumimoji="0" lang="fi-FI" sz="3200" b="1" i="0" u="none" strike="noStrike" kern="1200" cap="none" spc="0" normalizeH="0" baseline="0" noProof="0" dirty="0">
                <a:ln>
                  <a:noFill/>
                </a:ln>
                <a:solidFill>
                  <a:srgbClr val="000000"/>
                </a:solidFill>
                <a:effectLst/>
                <a:uLnTx/>
                <a:uFillTx/>
                <a:latin typeface="Goudy Old Style"/>
                <a:ea typeface="+mj-ea"/>
                <a:cs typeface="+mj-cs"/>
              </a:rPr>
            </a:br>
            <a:r>
              <a:rPr kumimoji="0" lang="fi-FI" sz="3200" b="1" i="0" u="none" strike="noStrike" kern="1200" cap="none" spc="0" normalizeH="0" baseline="0" noProof="0" dirty="0" err="1">
                <a:ln>
                  <a:noFill/>
                </a:ln>
                <a:solidFill>
                  <a:srgbClr val="000000"/>
                </a:solidFill>
                <a:effectLst/>
                <a:uLnTx/>
                <a:uFillTx/>
                <a:latin typeface="Goudy Old Style"/>
                <a:ea typeface="+mj-ea"/>
                <a:cs typeface="+mj-cs"/>
              </a:rPr>
              <a:t>MiFID</a:t>
            </a:r>
            <a:r>
              <a:rPr kumimoji="0" lang="fi-FI" sz="3200" b="1" i="0" u="none" strike="noStrike" kern="1200" cap="none" spc="0" normalizeH="0" baseline="0" noProof="0" dirty="0">
                <a:ln>
                  <a:noFill/>
                </a:ln>
                <a:solidFill>
                  <a:srgbClr val="000000"/>
                </a:solidFill>
                <a:effectLst/>
                <a:uLnTx/>
                <a:uFillTx/>
                <a:latin typeface="Goudy Old Style"/>
                <a:ea typeface="+mj-ea"/>
                <a:cs typeface="+mj-cs"/>
              </a:rPr>
              <a:t> II Art. 17 (5)</a:t>
            </a:r>
            <a:endParaRPr lang="fi-FI" dirty="0"/>
          </a:p>
        </p:txBody>
      </p:sp>
      <p:sp>
        <p:nvSpPr>
          <p:cNvPr id="4" name="Alatunnisteen paikkamerkki 3">
            <a:extLst>
              <a:ext uri="{FF2B5EF4-FFF2-40B4-BE49-F238E27FC236}">
                <a16:creationId xmlns:a16="http://schemas.microsoft.com/office/drawing/2014/main" id="{61FD53DC-DD4A-44FA-995A-E37572FFD5B9}"/>
              </a:ext>
            </a:extLst>
          </p:cNvPr>
          <p:cNvSpPr>
            <a:spLocks noGrp="1"/>
          </p:cNvSpPr>
          <p:nvPr>
            <p:ph type="ftr" sz="quarter" idx="11"/>
          </p:nvPr>
        </p:nvSpPr>
        <p:spPr/>
        <p:txBody>
          <a:bodyPr/>
          <a:lstStyle/>
          <a:p>
            <a:r>
              <a:rPr lang="en-US"/>
              <a:t>Financial Law Lecture 4</a:t>
            </a:r>
          </a:p>
        </p:txBody>
      </p:sp>
      <p:sp>
        <p:nvSpPr>
          <p:cNvPr id="5" name="Dian numeron paikkamerkki 4">
            <a:extLst>
              <a:ext uri="{FF2B5EF4-FFF2-40B4-BE49-F238E27FC236}">
                <a16:creationId xmlns:a16="http://schemas.microsoft.com/office/drawing/2014/main" id="{21029594-8236-4588-8164-F1BA8DFB9E2F}"/>
              </a:ext>
            </a:extLst>
          </p:cNvPr>
          <p:cNvSpPr>
            <a:spLocks noGrp="1"/>
          </p:cNvSpPr>
          <p:nvPr>
            <p:ph type="sldNum" sz="quarter" idx="12"/>
          </p:nvPr>
        </p:nvSpPr>
        <p:spPr/>
        <p:txBody>
          <a:bodyPr/>
          <a:lstStyle/>
          <a:p>
            <a:fld id="{FF2BD96E-3838-45D2-9031-D3AF67C920A5}" type="slidenum">
              <a:rPr lang="en-US" smtClean="0"/>
              <a:t>7</a:t>
            </a:fld>
            <a:endParaRPr lang="en-US"/>
          </a:p>
        </p:txBody>
      </p:sp>
      <p:graphicFrame>
        <p:nvGraphicFramePr>
          <p:cNvPr id="8" name="Sisällön paikkamerkki 9">
            <a:extLst>
              <a:ext uri="{FF2B5EF4-FFF2-40B4-BE49-F238E27FC236}">
                <a16:creationId xmlns:a16="http://schemas.microsoft.com/office/drawing/2014/main" id="{A957E5A1-7769-45E3-A1BC-60C5C467BAE7}"/>
              </a:ext>
            </a:extLst>
          </p:cNvPr>
          <p:cNvGraphicFramePr>
            <a:graphicFrameLocks noGrp="1"/>
          </p:cNvGraphicFramePr>
          <p:nvPr>
            <p:ph sz="half" idx="1"/>
            <p:extLst>
              <p:ext uri="{D42A27DB-BD31-4B8C-83A1-F6EECF244321}">
                <p14:modId xmlns:p14="http://schemas.microsoft.com/office/powerpoint/2010/main" val="2713454059"/>
              </p:ext>
            </p:extLst>
          </p:nvPr>
        </p:nvGraphicFramePr>
        <p:xfrm>
          <a:off x="989013" y="1685925"/>
          <a:ext cx="4929187" cy="4092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Sisällön paikkamerkki 8">
            <a:extLst>
              <a:ext uri="{FF2B5EF4-FFF2-40B4-BE49-F238E27FC236}">
                <a16:creationId xmlns:a16="http://schemas.microsoft.com/office/drawing/2014/main" id="{6D75FE22-609C-4CD7-B30E-ACBA8CDFBEF1}"/>
              </a:ext>
            </a:extLst>
          </p:cNvPr>
          <p:cNvGraphicFramePr>
            <a:graphicFrameLocks noGrp="1"/>
          </p:cNvGraphicFramePr>
          <p:nvPr>
            <p:ph sz="half" idx="2"/>
            <p:extLst>
              <p:ext uri="{D42A27DB-BD31-4B8C-83A1-F6EECF244321}">
                <p14:modId xmlns:p14="http://schemas.microsoft.com/office/powerpoint/2010/main" val="3791643276"/>
              </p:ext>
            </p:extLst>
          </p:nvPr>
        </p:nvGraphicFramePr>
        <p:xfrm>
          <a:off x="6273800" y="1685925"/>
          <a:ext cx="4929188" cy="40925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128726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7A394EF-01B0-476C-AA6A-F614B2A41723}"/>
              </a:ext>
            </a:extLst>
          </p:cNvPr>
          <p:cNvSpPr>
            <a:spLocks noGrp="1"/>
          </p:cNvSpPr>
          <p:nvPr>
            <p:ph type="title"/>
          </p:nvPr>
        </p:nvSpPr>
        <p:spPr/>
        <p:txBody>
          <a:bodyPr/>
          <a:lstStyle/>
          <a:p>
            <a:pPr algn="ctr"/>
            <a:r>
              <a:rPr lang="fi-FI" b="1" dirty="0" err="1"/>
              <a:t>Tied</a:t>
            </a:r>
            <a:r>
              <a:rPr lang="fi-FI" b="1" dirty="0"/>
              <a:t> </a:t>
            </a:r>
            <a:r>
              <a:rPr lang="fi-FI" b="1" dirty="0" err="1"/>
              <a:t>Agents</a:t>
            </a:r>
            <a:r>
              <a:rPr lang="fi-FI" b="1" dirty="0"/>
              <a:t> (</a:t>
            </a:r>
            <a:r>
              <a:rPr lang="fi-FI" b="1" dirty="0" err="1"/>
              <a:t>MiFID</a:t>
            </a:r>
            <a:r>
              <a:rPr lang="fi-FI" b="1" dirty="0"/>
              <a:t> II Art. 29) </a:t>
            </a:r>
            <a:endParaRPr lang="fi-FI" dirty="0"/>
          </a:p>
        </p:txBody>
      </p:sp>
      <p:sp>
        <p:nvSpPr>
          <p:cNvPr id="4" name="Alatunnisteen paikkamerkki 3">
            <a:extLst>
              <a:ext uri="{FF2B5EF4-FFF2-40B4-BE49-F238E27FC236}">
                <a16:creationId xmlns:a16="http://schemas.microsoft.com/office/drawing/2014/main" id="{604CEF62-51CC-4611-9E09-4F8FEB966265}"/>
              </a:ext>
            </a:extLst>
          </p:cNvPr>
          <p:cNvSpPr>
            <a:spLocks noGrp="1"/>
          </p:cNvSpPr>
          <p:nvPr>
            <p:ph type="ftr" sz="quarter" idx="11"/>
          </p:nvPr>
        </p:nvSpPr>
        <p:spPr/>
        <p:txBody>
          <a:bodyPr/>
          <a:lstStyle/>
          <a:p>
            <a:pPr>
              <a:defRPr/>
            </a:pPr>
            <a:r>
              <a:rPr lang="en-US">
                <a:solidFill>
                  <a:prstClr val="black">
                    <a:tint val="75000"/>
                  </a:prstClr>
                </a:solidFill>
              </a:rPr>
              <a:t>Financial Law Lecture 4</a:t>
            </a:r>
          </a:p>
        </p:txBody>
      </p:sp>
      <p:sp>
        <p:nvSpPr>
          <p:cNvPr id="5" name="Dian numeron paikkamerkki 4">
            <a:extLst>
              <a:ext uri="{FF2B5EF4-FFF2-40B4-BE49-F238E27FC236}">
                <a16:creationId xmlns:a16="http://schemas.microsoft.com/office/drawing/2014/main" id="{F27BEB95-8F20-4441-AD2E-919EE24F7820}"/>
              </a:ext>
            </a:extLst>
          </p:cNvPr>
          <p:cNvSpPr>
            <a:spLocks noGrp="1"/>
          </p:cNvSpPr>
          <p:nvPr>
            <p:ph type="sldNum" sz="quarter" idx="12"/>
          </p:nvPr>
        </p:nvSpPr>
        <p:spPr/>
        <p:txBody>
          <a:bodyPr/>
          <a:lstStyle/>
          <a:p>
            <a:pPr>
              <a:defRPr/>
            </a:pPr>
            <a:fld id="{4DC74067-3E18-49C5-A177-70BF794C5DB3}" type="slidenum">
              <a:rPr lang="en-US" smtClean="0">
                <a:solidFill>
                  <a:prstClr val="black">
                    <a:tint val="75000"/>
                  </a:prstClr>
                </a:solidFill>
              </a:rPr>
              <a:pPr>
                <a:defRPr/>
              </a:pPr>
              <a:t>8</a:t>
            </a:fld>
            <a:endParaRPr lang="en-US">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22C20BA7-2767-4287-AA6D-BE3AD391405D}"/>
              </a:ext>
            </a:extLst>
          </p:cNvPr>
          <p:cNvGraphicFramePr>
            <a:graphicFrameLocks noGrp="1"/>
          </p:cNvGraphicFramePr>
          <p:nvPr>
            <p:ph idx="1"/>
            <p:extLst>
              <p:ext uri="{D42A27DB-BD31-4B8C-83A1-F6EECF244321}">
                <p14:modId xmlns:p14="http://schemas.microsoft.com/office/powerpoint/2010/main" val="3682002937"/>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1010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B2B2B928-79D8-4009-9DA2-EE97C1055DE7}"/>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35E4B5E7-B9B0-43F3-8C34-5F028C5B982D}"/>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19F13C9A-DEBB-4CFA-943B-C8D1205232E8}"/>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93662D1A-EAC5-4D0D-8B47-224600ACABD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48587997-3ED9-4F81-8EA6-346115C0600C}"/>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AE6A3037-0966-405F-87AE-DB18026AAFB2}"/>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dgm id="{6BDFB276-2E11-49EE-B0DC-808BE8E92B2A}"/>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graphicEl>
                                              <a:dgm id="{107466E1-B450-4AA3-B676-0E1024536CAC}"/>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3C951938-0E08-402A-8504-6585FFA21DF2}"/>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graphicEl>
                                              <a:dgm id="{17D44AC6-25CC-48A5-BC0A-CB4AEAA3CED2}"/>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graphicEl>
                                              <a:dgm id="{9D606250-E8D2-4EE5-960B-2A004A75D634}"/>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graphicEl>
                                              <a:dgm id="{9A82DA04-9EF3-43A8-AE0B-49EDE65BEFCF}"/>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graphicEl>
                                              <a:dgm id="{0BF5D580-27A0-4DBD-97A6-30563B9417D0}"/>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
                                            <p:graphicEl>
                                              <a:dgm id="{19B732DB-5736-4CE8-BA33-309F7EA47DB8}"/>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
                                            <p:graphicEl>
                                              <a:dgm id="{76AC58F0-E3CD-45FE-82F6-E7903CF79026}"/>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
                                            <p:graphicEl>
                                              <a:dgm id="{CA9A6B44-7B45-4BBE-88DB-D991CB180E7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EF9A734-FDF6-41BA-9A98-2E0C730A8EA4}"/>
              </a:ext>
            </a:extLst>
          </p:cNvPr>
          <p:cNvSpPr>
            <a:spLocks noGrp="1"/>
          </p:cNvSpPr>
          <p:nvPr>
            <p:ph type="title"/>
          </p:nvPr>
        </p:nvSpPr>
        <p:spPr>
          <a:xfrm>
            <a:off x="762002" y="488950"/>
            <a:ext cx="10646833" cy="1079500"/>
          </a:xfrm>
        </p:spPr>
        <p:txBody>
          <a:bodyPr>
            <a:normAutofit/>
          </a:bodyPr>
          <a:lstStyle/>
          <a:p>
            <a:pPr>
              <a:lnSpc>
                <a:spcPct val="90000"/>
              </a:lnSpc>
            </a:pPr>
            <a:r>
              <a:rPr lang="fi-FI" dirty="0"/>
              <a:t>Provision of </a:t>
            </a:r>
            <a:r>
              <a:rPr lang="fi-FI" dirty="0" err="1"/>
              <a:t>Investment</a:t>
            </a:r>
            <a:r>
              <a:rPr lang="fi-FI" dirty="0"/>
              <a:t> </a:t>
            </a:r>
            <a:r>
              <a:rPr lang="fi-FI" dirty="0" err="1"/>
              <a:t>Advice</a:t>
            </a:r>
            <a:r>
              <a:rPr lang="fi-FI" dirty="0"/>
              <a:t> on an </a:t>
            </a:r>
            <a:r>
              <a:rPr lang="fi-FI" dirty="0" err="1"/>
              <a:t>Independent</a:t>
            </a:r>
            <a:r>
              <a:rPr lang="fi-FI" dirty="0"/>
              <a:t> </a:t>
            </a:r>
            <a:r>
              <a:rPr lang="fi-FI" dirty="0" err="1"/>
              <a:t>Basis</a:t>
            </a:r>
            <a:r>
              <a:rPr lang="fi-FI" dirty="0"/>
              <a:t> </a:t>
            </a:r>
            <a:br>
              <a:rPr lang="fi-FI" dirty="0"/>
            </a:br>
            <a:r>
              <a:rPr lang="fi-FI" dirty="0"/>
              <a:t>(Marja Luukkonen: </a:t>
            </a:r>
            <a:r>
              <a:rPr lang="fi-FI" dirty="0" err="1"/>
              <a:t>Lectures</a:t>
            </a:r>
            <a:r>
              <a:rPr lang="fi-FI" dirty="0"/>
              <a:t>) </a:t>
            </a:r>
          </a:p>
        </p:txBody>
      </p:sp>
      <p:sp>
        <p:nvSpPr>
          <p:cNvPr id="3" name="Sisällön paikkamerkki 2">
            <a:extLst>
              <a:ext uri="{FF2B5EF4-FFF2-40B4-BE49-F238E27FC236}">
                <a16:creationId xmlns:a16="http://schemas.microsoft.com/office/drawing/2014/main" id="{8C54842C-2BC3-4C93-9C58-D644276CA86F}"/>
              </a:ext>
            </a:extLst>
          </p:cNvPr>
          <p:cNvSpPr>
            <a:spLocks noGrp="1"/>
          </p:cNvSpPr>
          <p:nvPr>
            <p:ph sz="half" idx="1"/>
          </p:nvPr>
        </p:nvSpPr>
        <p:spPr>
          <a:xfrm>
            <a:off x="762002" y="1582740"/>
            <a:ext cx="5221817" cy="4135437"/>
          </a:xfrm>
        </p:spPr>
        <p:txBody>
          <a:bodyPr>
            <a:normAutofit lnSpcReduction="10000"/>
          </a:bodyPr>
          <a:lstStyle/>
          <a:p>
            <a:pPr>
              <a:lnSpc>
                <a:spcPct val="90000"/>
              </a:lnSpc>
            </a:pPr>
            <a:r>
              <a:rPr lang="en-US" sz="1300" dirty="0"/>
              <a:t>In independent investment advice, investment advice </a:t>
            </a:r>
            <a:r>
              <a:rPr lang="en-US" sz="1300" dirty="0">
                <a:solidFill>
                  <a:srgbClr val="FF0000">
                    <a:alpha val="60000"/>
                  </a:srgbClr>
                </a:solidFill>
              </a:rPr>
              <a:t>must not be limited to the investment firm's own products</a:t>
            </a:r>
            <a:r>
              <a:rPr lang="en-US" sz="1300" dirty="0"/>
              <a:t>.</a:t>
            </a:r>
          </a:p>
          <a:p>
            <a:pPr>
              <a:lnSpc>
                <a:spcPct val="90000"/>
              </a:lnSpc>
            </a:pPr>
            <a:r>
              <a:rPr lang="en-US" sz="1300" dirty="0"/>
              <a:t>If the investment advice is non-independent, this must be </a:t>
            </a:r>
            <a:r>
              <a:rPr lang="en-US" sz="1300" dirty="0">
                <a:solidFill>
                  <a:srgbClr val="FF0000">
                    <a:alpha val="60000"/>
                  </a:srgbClr>
                </a:solidFill>
              </a:rPr>
              <a:t>communicated to the client </a:t>
            </a:r>
            <a:r>
              <a:rPr lang="en-US" sz="1300" dirty="0"/>
              <a:t>in a clear and comprehensible manner. In this case, the client must also be clearly informed that the Investment Advice is not based on an extensive analysis of the various financial instruments, but is limited to the investment firm's own products or those of a party with which the investment firm has a close connection.</a:t>
            </a:r>
          </a:p>
          <a:p>
            <a:pPr>
              <a:lnSpc>
                <a:spcPct val="90000"/>
              </a:lnSpc>
            </a:pPr>
            <a:r>
              <a:rPr lang="en-US" sz="1300" dirty="0"/>
              <a:t>When providing independent investment advice, an investment firm shall assess a </a:t>
            </a:r>
            <a:r>
              <a:rPr lang="en-US" sz="1300" dirty="0">
                <a:solidFill>
                  <a:srgbClr val="FF0000">
                    <a:alpha val="60000"/>
                  </a:srgbClr>
                </a:solidFill>
              </a:rPr>
              <a:t>sufficient range of financial instruments available </a:t>
            </a:r>
            <a:r>
              <a:rPr lang="en-US" sz="1300" dirty="0"/>
              <a:t>on the market, which shall be sufficiently representative of the different types of </a:t>
            </a:r>
            <a:r>
              <a:rPr lang="en-US" sz="1300" dirty="0">
                <a:solidFill>
                  <a:srgbClr val="FF0000">
                    <a:alpha val="60000"/>
                  </a:srgbClr>
                </a:solidFill>
              </a:rPr>
              <a:t>financial instruments </a:t>
            </a:r>
            <a:r>
              <a:rPr lang="en-US" sz="1300" dirty="0"/>
              <a:t>and </a:t>
            </a:r>
            <a:r>
              <a:rPr lang="en-US" sz="1300" dirty="0">
                <a:solidFill>
                  <a:srgbClr val="FF0000">
                    <a:alpha val="60000"/>
                  </a:srgbClr>
                </a:solidFill>
              </a:rPr>
              <a:t>issuers</a:t>
            </a:r>
            <a:r>
              <a:rPr lang="en-US" sz="1300" dirty="0"/>
              <a:t> or product providers to ensure that the client's investment objectives can be properly achieved.</a:t>
            </a:r>
          </a:p>
          <a:p>
            <a:pPr>
              <a:lnSpc>
                <a:spcPct val="90000"/>
              </a:lnSpc>
            </a:pPr>
            <a:r>
              <a:rPr lang="en-US" sz="1300" dirty="0"/>
              <a:t>There is no obstacle in independent investment advice to the fact that the range to be assessed could also include </a:t>
            </a:r>
            <a:r>
              <a:rPr lang="en-US" sz="1300" dirty="0">
                <a:solidFill>
                  <a:srgbClr val="FF0000">
                    <a:alpha val="60000"/>
                  </a:srgbClr>
                </a:solidFill>
              </a:rPr>
              <a:t>the investment firm's own products</a:t>
            </a:r>
            <a:r>
              <a:rPr lang="en-US" sz="1300" dirty="0"/>
              <a:t>. However, the investment firm must be able to justify and ensure the independence of the investment advice</a:t>
            </a:r>
            <a:endParaRPr lang="fi-FI" sz="1300" dirty="0"/>
          </a:p>
        </p:txBody>
      </p:sp>
      <p:pic>
        <p:nvPicPr>
          <p:cNvPr id="7" name="Sisällön paikkamerkki 6" descr="Poika, joka kuuntelee sydämenlyöntejään stetoskoopilla lääkärissä">
            <a:extLst>
              <a:ext uri="{FF2B5EF4-FFF2-40B4-BE49-F238E27FC236}">
                <a16:creationId xmlns:a16="http://schemas.microsoft.com/office/drawing/2014/main" id="{F42C1F5D-2422-4011-A125-8D5748B54541}"/>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11357" r="4360" b="3"/>
          <a:stretch/>
        </p:blipFill>
        <p:spPr>
          <a:xfrm>
            <a:off x="6187017" y="1582740"/>
            <a:ext cx="5221816" cy="4135437"/>
          </a:xfrm>
          <a:prstGeom prst="rect">
            <a:avLst/>
          </a:prstGeom>
          <a:noFill/>
        </p:spPr>
      </p:pic>
      <p:sp>
        <p:nvSpPr>
          <p:cNvPr id="4" name="Alatunnisteen paikkamerkki 3">
            <a:extLst>
              <a:ext uri="{FF2B5EF4-FFF2-40B4-BE49-F238E27FC236}">
                <a16:creationId xmlns:a16="http://schemas.microsoft.com/office/drawing/2014/main" id="{F18481E8-3ACE-424E-A251-76F38229E0AB}"/>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en-US" sz="400">
                <a:solidFill>
                  <a:prstClr val="black">
                    <a:tint val="75000"/>
                  </a:prstClr>
                </a:solidFill>
              </a:rPr>
              <a:t>Financial Law Lecture 4</a:t>
            </a:r>
          </a:p>
        </p:txBody>
      </p:sp>
      <p:sp>
        <p:nvSpPr>
          <p:cNvPr id="5" name="Dian numeron paikkamerkki 4">
            <a:extLst>
              <a:ext uri="{FF2B5EF4-FFF2-40B4-BE49-F238E27FC236}">
                <a16:creationId xmlns:a16="http://schemas.microsoft.com/office/drawing/2014/main" id="{9B0CC3EB-FD53-47FE-80C1-4059BC5C139C}"/>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4DC74067-3E18-49C5-A177-70BF794C5DB3}" type="slidenum">
              <a:rPr lang="en-US" sz="500" smtClean="0">
                <a:solidFill>
                  <a:prstClr val="black">
                    <a:tint val="75000"/>
                  </a:prstClr>
                </a:solidFill>
              </a:rPr>
              <a:pPr>
                <a:lnSpc>
                  <a:spcPct val="90000"/>
                </a:lnSpc>
                <a:spcAft>
                  <a:spcPts val="600"/>
                </a:spcAft>
                <a:defRPr/>
              </a:pPr>
              <a:t>9</a:t>
            </a:fld>
            <a:endParaRPr lang="en-US" sz="500">
              <a:solidFill>
                <a:prstClr val="black">
                  <a:tint val="75000"/>
                </a:prstClr>
              </a:solidFill>
            </a:endParaRPr>
          </a:p>
        </p:txBody>
      </p:sp>
    </p:spTree>
    <p:extLst>
      <p:ext uri="{BB962C8B-B14F-4D97-AF65-F5344CB8AC3E}">
        <p14:creationId xmlns:p14="http://schemas.microsoft.com/office/powerpoint/2010/main" val="242639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theme/theme1.xml><?xml version="1.0" encoding="utf-8"?>
<a:theme xmlns:a="http://schemas.openxmlformats.org/drawingml/2006/main" name="FrostyVTI">
  <a:themeElements>
    <a:clrScheme name="AnalogousFromLightSeedLeftStep">
      <a:dk1>
        <a:srgbClr val="000000"/>
      </a:dk1>
      <a:lt1>
        <a:srgbClr val="FFFFFF"/>
      </a:lt1>
      <a:dk2>
        <a:srgbClr val="242E41"/>
      </a:dk2>
      <a:lt2>
        <a:srgbClr val="E2E3E8"/>
      </a:lt2>
      <a:accent1>
        <a:srgbClr val="A9A180"/>
      </a:accent1>
      <a:accent2>
        <a:srgbClr val="BA957F"/>
      </a:accent2>
      <a:accent3>
        <a:srgbClr val="C59395"/>
      </a:accent3>
      <a:accent4>
        <a:srgbClr val="BA7F9A"/>
      </a:accent4>
      <a:accent5>
        <a:srgbClr val="C38FBC"/>
      </a:accent5>
      <a:accent6>
        <a:srgbClr val="A97FBA"/>
      </a:accent6>
      <a:hlink>
        <a:srgbClr val="6977AE"/>
      </a:hlink>
      <a:folHlink>
        <a:srgbClr val="7F7F7F"/>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4741</Words>
  <Application>Microsoft Office PowerPoint</Application>
  <PresentationFormat>Laajakuva</PresentationFormat>
  <Paragraphs>253</Paragraphs>
  <Slides>29</Slides>
  <Notes>1</Notes>
  <HiddenSlides>0</HiddenSlides>
  <MMClips>0</MMClips>
  <ScaleCrop>false</ScaleCrop>
  <HeadingPairs>
    <vt:vector size="6" baseType="variant">
      <vt:variant>
        <vt:lpstr>Käytetyt fontit</vt:lpstr>
      </vt:variant>
      <vt:variant>
        <vt:i4>8</vt:i4>
      </vt:variant>
      <vt:variant>
        <vt:lpstr>Teema</vt:lpstr>
      </vt:variant>
      <vt:variant>
        <vt:i4>1</vt:i4>
      </vt:variant>
      <vt:variant>
        <vt:lpstr>Dian otsikot</vt:lpstr>
      </vt:variant>
      <vt:variant>
        <vt:i4>29</vt:i4>
      </vt:variant>
    </vt:vector>
  </HeadingPairs>
  <TitlesOfParts>
    <vt:vector size="38" baseType="lpstr">
      <vt:lpstr>Arial</vt:lpstr>
      <vt:lpstr>Avenir Next LT Pro</vt:lpstr>
      <vt:lpstr>Calibri</vt:lpstr>
      <vt:lpstr>Courier New</vt:lpstr>
      <vt:lpstr>Georgia</vt:lpstr>
      <vt:lpstr>Goudy Old Style</vt:lpstr>
      <vt:lpstr>Lucida Grande</vt:lpstr>
      <vt:lpstr>Wingdings</vt:lpstr>
      <vt:lpstr>FrostyVTI</vt:lpstr>
      <vt:lpstr>Financial Law</vt:lpstr>
      <vt:lpstr>The Business of Investment Service Companies  (Marja Luukkonen, Lectures ”Rahoitusmarkkinaoikeus”)</vt:lpstr>
      <vt:lpstr>Regulation of Investment Services and Marketplaces</vt:lpstr>
      <vt:lpstr>Investment services and activities (MiFID II Annex 1 Section A) </vt:lpstr>
      <vt:lpstr>Classification of Customers  </vt:lpstr>
      <vt:lpstr>Directive 97/9/EEC of the european parliament and of the council on investor-compensation schemes https://eur-lex.europa.eu/legal-content/EN/TXT/PDF/?uri=CELEX:31997L0009&amp;from=EN   MiFID II art. 14</vt:lpstr>
      <vt:lpstr>Direct Electronic Access to the Trading Venue  MiFID II Art. 17 (5)</vt:lpstr>
      <vt:lpstr>Tied Agents (MiFID II Art. 29) </vt:lpstr>
      <vt:lpstr>Provision of Investment Advice on an Independent Basis  (Marja Luukkonen: Lectures) </vt:lpstr>
      <vt:lpstr>Best Execution MiFID Art. 27 and 28</vt:lpstr>
      <vt:lpstr>   Conflicts of Interests  MiFID II Art. 16(3) and 23 </vt:lpstr>
      <vt:lpstr>Situations of Conflicts of Interest 1 (1 – 2: Marja Luukkonen, Lectures)</vt:lpstr>
      <vt:lpstr>Conflicts of Interests: Transparency </vt:lpstr>
      <vt:lpstr>Incentives 1 (1- 2: Marja Luukkonen: Lectures) </vt:lpstr>
      <vt:lpstr>Incentives 2: MiFID II Art. 24 (7) – (10) </vt:lpstr>
      <vt:lpstr>Incentives 3</vt:lpstr>
      <vt:lpstr>Product Management of Investment Firms 1 (MiFID II art. 16; Marja Luukkonen, Lectures)</vt:lpstr>
      <vt:lpstr>Product Management 2: Mifid II Art. 16</vt:lpstr>
      <vt:lpstr>Product Management 3 </vt:lpstr>
      <vt:lpstr>Intervention on Products (Marja Luukkonen, Lectures)</vt:lpstr>
      <vt:lpstr>Intervention on Products 2</vt:lpstr>
      <vt:lpstr>ESMA interventions on investment products </vt:lpstr>
      <vt:lpstr>ESMA /2016/1156 25 July 2016 </vt:lpstr>
      <vt:lpstr>Contracts for Difference (CFD)</vt:lpstr>
      <vt:lpstr>Binary options (example) </vt:lpstr>
      <vt:lpstr>ESMA Press Release 27 March 2018 https://www.esma.europa.eu/sites/default/files/library/esma71-98-128_press_release_product_intervention.pdf </vt:lpstr>
      <vt:lpstr>ESMA on CFD’s </vt:lpstr>
      <vt:lpstr>Good Practice in Offering Investment Products</vt:lpstr>
      <vt:lpstr>Good Insurance Practice: a Finnish case  https://www.finanssivalvonta.fi/tiedotteet-ja-julkaisut/verkkouutiset/2018/sakkojen-varalta-vakuuttaminen-on-hyvan-vakuutustavan-vastaista/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Law</dc:title>
  <dc:creator>Matti Rudanko</dc:creator>
  <cp:lastModifiedBy>Matti Rudanko</cp:lastModifiedBy>
  <cp:revision>53</cp:revision>
  <dcterms:created xsi:type="dcterms:W3CDTF">2021-01-25T14:53:56Z</dcterms:created>
  <dcterms:modified xsi:type="dcterms:W3CDTF">2023-02-01T09:41:02Z</dcterms:modified>
</cp:coreProperties>
</file>