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9" r:id="rId6"/>
    <p:sldId id="260" r:id="rId7"/>
    <p:sldId id="269" r:id="rId8"/>
    <p:sldId id="261" r:id="rId9"/>
    <p:sldId id="262" r:id="rId10"/>
    <p:sldId id="271" r:id="rId11"/>
    <p:sldId id="263" r:id="rId12"/>
    <p:sldId id="264" r:id="rId13"/>
    <p:sldId id="270" r:id="rId14"/>
    <p:sldId id="272" r:id="rId15"/>
    <p:sldId id="282" r:id="rId16"/>
    <p:sldId id="279" r:id="rId17"/>
    <p:sldId id="265" r:id="rId18"/>
    <p:sldId id="266" r:id="rId19"/>
    <p:sldId id="273" r:id="rId20"/>
    <p:sldId id="274" r:id="rId21"/>
    <p:sldId id="275" r:id="rId22"/>
    <p:sldId id="267" r:id="rId23"/>
    <p:sldId id="268" r:id="rId24"/>
    <p:sldId id="280" r:id="rId25"/>
    <p:sldId id="276" r:id="rId26"/>
    <p:sldId id="281" r:id="rId27"/>
    <p:sldId id="277" r:id="rId28"/>
    <p:sldId id="278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0AA672-7893-4BD3-8229-364D30D9F980}" v="8" dt="2021-10-07T11:13:43.679"/>
    <p1510:client id="{DB07F5A9-F87F-4BA0-979D-8B477E731080}" v="476" dt="2021-10-12T13:11:23.17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2" autoAdjust="0"/>
    <p:restoredTop sz="80094" autoAdjust="0"/>
  </p:normalViewPr>
  <p:slideViewPr>
    <p:cSldViewPr snapToGrid="0" snapToObjects="1">
      <p:cViewPr varScale="1">
        <p:scale>
          <a:sx n="120" d="100"/>
          <a:sy n="120" d="100"/>
        </p:scale>
        <p:origin x="158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10:46:28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347789"/>
            <a:ext cx="4150122" cy="2938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1510"/>
            <a:ext cx="8497093" cy="1153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0" y="1347788"/>
            <a:ext cx="4077891" cy="29406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863" indent="-176213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8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198547"/>
            <a:ext cx="5486014" cy="14437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2803849"/>
            <a:ext cx="5486014" cy="1480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198545"/>
            <a:ext cx="2167128" cy="31120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7451"/>
            <a:ext cx="8167909" cy="10095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450909"/>
            <a:ext cx="1624668" cy="2623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8" y="519112"/>
            <a:ext cx="5130403" cy="4153628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5" cy="1668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394855"/>
            <a:ext cx="3015456" cy="18722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534491"/>
            <a:ext cx="1539000" cy="1753903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0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8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49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5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1" y="1152407"/>
            <a:ext cx="1200623" cy="1193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536756"/>
            <a:ext cx="1539000" cy="2007182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312197"/>
            <a:ext cx="864000" cy="8588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304305"/>
            <a:ext cx="1539000" cy="197969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318301"/>
            <a:ext cx="1539000" cy="19657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318300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318299"/>
            <a:ext cx="1539000" cy="196570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318299"/>
            <a:ext cx="1539000" cy="19657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94339" y="2868216"/>
            <a:ext cx="2955323" cy="353760"/>
            <a:chOff x="4484925" y="3824288"/>
            <a:chExt cx="3940431" cy="471680"/>
          </a:xfrm>
        </p:grpSpPr>
        <p:pic>
          <p:nvPicPr>
            <p:cNvPr id="7" name="Picture 6" descr="FB.png">
              <a:hlinkClick r:id="rId3"/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8" name="Picture 7" descr="IG.png">
              <a:hlinkClick r:id="rId5"/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9" name="Picture 8" descr="Twitter.png">
              <a:hlinkClick r:id="rId7"/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10" name="Picture 9" descr="Youtube.png">
              <a:hlinkClick r:id="rId9"/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11" name="Picture 10" descr="SC.png">
              <a:hlinkClick r:id="rId11"/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r="16133"/>
          <a:stretch/>
        </p:blipFill>
        <p:spPr>
          <a:xfrm>
            <a:off x="4576713" y="0"/>
            <a:ext cx="4567287" cy="51435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r="20132"/>
          <a:stretch/>
        </p:blipFill>
        <p:spPr>
          <a:xfrm>
            <a:off x="4572000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22626" r="52630"/>
          <a:stretch/>
        </p:blipFill>
        <p:spPr>
          <a:xfrm>
            <a:off x="4576712" y="0"/>
            <a:ext cx="4567287" cy="5143500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46663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9500"/>
            <a:ext cx="1791761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r="19861"/>
          <a:stretch/>
        </p:blipFill>
        <p:spPr>
          <a:xfrm>
            <a:off x="4715165" y="0"/>
            <a:ext cx="4428835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r="9199"/>
          <a:stretch/>
        </p:blipFill>
        <p:spPr>
          <a:xfrm>
            <a:off x="4722829" y="0"/>
            <a:ext cx="4421171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consequat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17631"/>
          <a:stretch/>
        </p:blipFill>
        <p:spPr>
          <a:xfrm>
            <a:off x="4713402" y="0"/>
            <a:ext cx="4430598" cy="51435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7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2024418"/>
            <a:ext cx="8492897" cy="225958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8" y="1199905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700"/>
            <a:ext cx="201572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615909"/>
            <a:ext cx="3015456" cy="16451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01354"/>
            <a:ext cx="3015456" cy="17479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463696"/>
            <a:ext cx="5130402" cy="3797357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545"/>
            <a:ext cx="2100243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1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.wav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4" Type="http://schemas.openxmlformats.org/officeDocument/2006/relationships/audio" Target="../media/media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32" Type="http://schemas.openxmlformats.org/officeDocument/2006/relationships/image" Target="../media/image16.png"/><Relationship Id="rId3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2398" y="896699"/>
            <a:ext cx="5295014" cy="570773"/>
          </a:xfrm>
        </p:spPr>
        <p:txBody>
          <a:bodyPr/>
          <a:lstStyle/>
          <a:p>
            <a:r>
              <a:rPr lang="fi-FI" dirty="0"/>
              <a:t>Speech Processing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2"/>
          </p:nvPr>
        </p:nvSpPr>
        <p:spPr>
          <a:xfrm>
            <a:off x="442398" y="1781298"/>
            <a:ext cx="4829317" cy="351692"/>
          </a:xfrm>
        </p:spPr>
        <p:txBody>
          <a:bodyPr/>
          <a:lstStyle/>
          <a:p>
            <a:r>
              <a:rPr lang="fi-FI" dirty="0"/>
              <a:t>Acoustic Echo Cancellation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/>
              <a:t>Pablo Pérez Zarazaga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/>
              <a:t>07.10.2021</a:t>
            </a: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398" y="158836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6C057F-E514-45A4-A583-2842E8416C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LMS algorithm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425DB5-C2CB-4788-91F9-471F39CFCA1E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Tx/>
                  <a:buChar char="-"/>
                </a:pPr>
                <a:r>
                  <a:rPr lang="en-GB" dirty="0"/>
                  <a:t>Estimate recorded echo signal:</a:t>
                </a:r>
              </a:p>
              <a:p>
                <a:r>
                  <a:rPr lang="en-GB" dirty="0"/>
                  <a:t>	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GB" dirty="0"/>
              </a:p>
              <a:p>
                <a:pPr marL="342900" indent="-342900">
                  <a:buFontTx/>
                  <a:buChar char="-"/>
                </a:pPr>
                <a:r>
                  <a:rPr lang="en-GB" dirty="0"/>
                  <a:t>Estimate error:	</a:t>
                </a:r>
              </a:p>
              <a:p>
                <a:pPr lvl="1" indent="0">
                  <a:buNone/>
                </a:pPr>
                <a:r>
                  <a:rPr lang="en-GB" dirty="0"/>
                  <a:t>			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𝒆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− </m:t>
                    </m:r>
                    <m:acc>
                      <m:accPr>
                        <m:chr m:val="̂"/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d>
                      <m:d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endParaRPr lang="en-GB" dirty="0"/>
              </a:p>
              <a:p>
                <a:pPr marL="342900" indent="-342900">
                  <a:buFontTx/>
                  <a:buChar char="-"/>
                </a:pPr>
                <a:r>
                  <a:rPr lang="en-GB" dirty="0"/>
                  <a:t>Update weights:</a:t>
                </a:r>
              </a:p>
              <a:p>
                <a:r>
                  <a:rPr lang="en-GB" dirty="0"/>
                  <a:t>		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𝒘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sup>
                    </m:sSup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</m:d>
                    <m:r>
                      <a:rPr lang="en-GB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425DB5-C2CB-4788-91F9-471F39CFC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1795" t="-46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62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6C057F-E514-45A4-A583-2842E8416C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LMS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425DB5-C2CB-4788-91F9-471F39CFCA1E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dirty="0"/>
                  <a:t> is the adaptation rate of the algorithm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Higher values provide faster convergence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Lower values provide more accurate estimation.</a:t>
                </a:r>
              </a:p>
              <a:p>
                <a:pPr marL="971550" lvl="1" indent="-342900">
                  <a:buFontTx/>
                  <a:buChar char="-"/>
                </a:pPr>
                <a:endParaRPr lang="en-GB" dirty="0"/>
              </a:p>
              <a:p>
                <a:pPr marL="342900" indent="-342900">
                  <a:buFontTx/>
                  <a:buChar char="-"/>
                </a:pPr>
                <a:r>
                  <a:rPr lang="en-GB" dirty="0"/>
                  <a:t>Normalized LMS algorithm to ensure convergence:</a:t>
                </a:r>
              </a:p>
              <a:p>
                <a:endParaRPr lang="en-GB" dirty="0"/>
              </a:p>
              <a:p>
                <a:r>
                  <a:rPr lang="en-GB" dirty="0"/>
                  <a:t>				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</m:den>
                    </m:f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425DB5-C2CB-4788-91F9-471F39CFC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1938" t="-28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73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BED54-A765-4874-89E1-342E65EA700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Audio samples: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02D65-4C3D-4996-88FE-DC41A429716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Original sample: 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Lambda 0.5: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Lambda 0.9: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Lambda 1: </a:t>
            </a:r>
            <a:endParaRPr lang="en-FI" dirty="0"/>
          </a:p>
        </p:txBody>
      </p:sp>
      <p:pic>
        <p:nvPicPr>
          <p:cNvPr id="4" name="EchoSample24_0.5">
            <a:hlinkClick r:id="" action="ppaction://media"/>
            <a:extLst>
              <a:ext uri="{FF2B5EF4-FFF2-40B4-BE49-F238E27FC236}">
                <a16:creationId xmlns:a16="http://schemas.microsoft.com/office/drawing/2014/main" id="{A1B58F73-3718-402F-A6F1-F67901DDE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3184" y="2063267"/>
            <a:ext cx="385390" cy="385390"/>
          </a:xfrm>
          <a:prstGeom prst="rect">
            <a:avLst/>
          </a:prstGeom>
        </p:spPr>
      </p:pic>
      <p:pic>
        <p:nvPicPr>
          <p:cNvPr id="5" name="EchoSample24_0.9">
            <a:hlinkClick r:id="" action="ppaction://media"/>
            <a:extLst>
              <a:ext uri="{FF2B5EF4-FFF2-40B4-BE49-F238E27FC236}">
                <a16:creationId xmlns:a16="http://schemas.microsoft.com/office/drawing/2014/main" id="{91094907-ED69-45C7-BDFA-C7B3281056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3184" y="2885067"/>
            <a:ext cx="385390" cy="385390"/>
          </a:xfrm>
          <a:prstGeom prst="rect">
            <a:avLst/>
          </a:prstGeom>
        </p:spPr>
      </p:pic>
      <p:pic>
        <p:nvPicPr>
          <p:cNvPr id="6" name="EchoSample24_1">
            <a:hlinkClick r:id="" action="ppaction://media"/>
            <a:extLst>
              <a:ext uri="{FF2B5EF4-FFF2-40B4-BE49-F238E27FC236}">
                <a16:creationId xmlns:a16="http://schemas.microsoft.com/office/drawing/2014/main" id="{A4CDA820-5383-4796-896B-D5777A8F47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3184" y="3706867"/>
            <a:ext cx="385390" cy="385390"/>
          </a:xfrm>
          <a:prstGeom prst="rect">
            <a:avLst/>
          </a:prstGeom>
        </p:spPr>
      </p:pic>
      <p:pic>
        <p:nvPicPr>
          <p:cNvPr id="7" name="nearend_mic_fileid_24">
            <a:hlinkClick r:id="" action="ppaction://media"/>
            <a:extLst>
              <a:ext uri="{FF2B5EF4-FFF2-40B4-BE49-F238E27FC236}">
                <a16:creationId xmlns:a16="http://schemas.microsoft.com/office/drawing/2014/main" id="{538D0F2E-DA72-4348-B5FD-2BE95F58F3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13184" y="1131833"/>
            <a:ext cx="385390" cy="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045C98-9E24-424E-997A-0130750A669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Optimization of LMS</a:t>
            </a:r>
            <a:endParaRPr lang="en-F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201170-3272-43CF-BAA9-80B0D458A726}"/>
                  </a:ext>
                </a:extLst>
              </p:cNvPr>
              <p:cNvSpPr>
                <a:spLocks noGrp="1"/>
              </p:cNvSpPr>
              <p:nvPr>
                <p:ph type="body" sz="half" idx="11"/>
              </p:nvPr>
            </p:nvSpPr>
            <p:spPr/>
            <p:txBody>
              <a:bodyPr/>
              <a:lstStyle/>
              <a:p>
                <a:pPr marL="342900" indent="-342900">
                  <a:buFontTx/>
                  <a:buChar char="-"/>
                </a:pPr>
                <a:r>
                  <a:rPr lang="en-GB" dirty="0"/>
                  <a:t>Echo cancellation in time domain requires adaptation of the estimated filter on every sample of the signal.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Resulting complexity modelled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GB" dirty="0">
                    <a:sym typeface="Wingdings" panose="05000000000000000000" pitchFamily="2" charset="2"/>
                  </a:rPr>
                  <a:t> .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0.5s reverberation with 16kHz sampling rate.</a:t>
                </a:r>
              </a:p>
              <a:p>
                <a:pPr marL="1147763" lvl="2" indent="-342900">
                  <a:buFontTx/>
                  <a:buChar char="-"/>
                </a:pPr>
                <a:r>
                  <a:rPr lang="en-GB" dirty="0"/>
                  <a:t>Resulting filter needs at least 8000 samples.</a:t>
                </a:r>
              </a:p>
              <a:p>
                <a:pPr marL="342900" indent="-342900">
                  <a:buFontTx/>
                  <a:buChar char="-"/>
                </a:pPr>
                <a:r>
                  <a:rPr lang="en-GB" dirty="0"/>
                  <a:t>Solutions: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Block LMS.</a:t>
                </a:r>
              </a:p>
              <a:p>
                <a:pPr marL="971550" lvl="1" indent="-342900">
                  <a:buFontTx/>
                  <a:buChar char="-"/>
                </a:pPr>
                <a:r>
                  <a:rPr lang="en-GB" dirty="0"/>
                  <a:t>Frequency Domain Adaptive Filters.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1201170-3272-43CF-BAA9-80B0D458A7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1"/>
              </p:nvPr>
            </p:nvSpPr>
            <p:spPr>
              <a:blipFill>
                <a:blip r:embed="rId2"/>
                <a:stretch>
                  <a:fillRect l="-1795" t="-28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650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689C5-371C-419B-A3D3-4203E5F998C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Frequency domain filters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207F-7840-4F4C-A92C-E7810409738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One LMS filter for every frequency band.</a:t>
            </a:r>
          </a:p>
          <a:p>
            <a:pPr marL="342900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Same example in frequency domain:</a:t>
            </a:r>
          </a:p>
          <a:p>
            <a:pPr marL="971550" lvl="1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0.5s reverberation, 16000 kHz sampling rate.</a:t>
            </a:r>
          </a:p>
          <a:p>
            <a:pPr marL="971550" lvl="1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Assume we use 30ms windows with 15ms overlap.</a:t>
            </a:r>
          </a:p>
          <a:p>
            <a:pPr marL="971550" lvl="1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32 windows cover the length of the reverberation.</a:t>
            </a:r>
          </a:p>
          <a:p>
            <a:pPr marL="971550" lvl="1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512 sample FFT  257 effective samples.</a:t>
            </a:r>
          </a:p>
          <a:p>
            <a:pPr marL="971550" lvl="1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257 filters of 32 samples.</a:t>
            </a:r>
          </a:p>
          <a:p>
            <a:pPr marL="342900" indent="-342900">
              <a:buFontTx/>
              <a:buChar char="-"/>
            </a:pPr>
            <a:r>
              <a:rPr lang="en-GB" dirty="0">
                <a:sym typeface="Wingdings" panose="05000000000000000000" pitchFamily="2" charset="2"/>
              </a:rPr>
              <a:t>Additional processing can be applied in the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413630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8A3C8-16B5-462C-99AF-92A91BE553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Double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AE4E6-1017-4D6B-8CD1-065B11A8ACC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It is likely that far-end and near-end speaker are active at the same time.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This will lead to the filter diverging.</a:t>
            </a:r>
          </a:p>
          <a:p>
            <a:pPr marL="342900" indent="-342900">
              <a:buFontTx/>
              <a:buChar char="-"/>
            </a:pPr>
            <a:r>
              <a:rPr lang="en-GB" dirty="0"/>
              <a:t>The echo canceller needs to detect double talk and react accordingly: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Double talk detector.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Adapt learning rate.</a:t>
            </a:r>
          </a:p>
        </p:txBody>
      </p:sp>
      <p:pic>
        <p:nvPicPr>
          <p:cNvPr id="4" name="nearend_mic_fileid_24">
            <a:hlinkClick r:id="" action="ppaction://media"/>
            <a:extLst>
              <a:ext uri="{FF2B5EF4-FFF2-40B4-BE49-F238E27FC236}">
                <a16:creationId xmlns:a16="http://schemas.microsoft.com/office/drawing/2014/main" id="{0A962D1E-1A5A-45F7-8F6B-35208BC66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4936" y="2751073"/>
            <a:ext cx="326082" cy="326082"/>
          </a:xfrm>
          <a:prstGeom prst="rect">
            <a:avLst/>
          </a:prstGeom>
        </p:spPr>
      </p:pic>
      <p:pic>
        <p:nvPicPr>
          <p:cNvPr id="7" name="EchoSample24_0.9_NoDT">
            <a:hlinkClick r:id="" action="ppaction://media"/>
            <a:extLst>
              <a:ext uri="{FF2B5EF4-FFF2-40B4-BE49-F238E27FC236}">
                <a16:creationId xmlns:a16="http://schemas.microsoft.com/office/drawing/2014/main" id="{3289AD75-01B4-4804-B6DF-1D3F90A08C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4936" y="3727792"/>
            <a:ext cx="326082" cy="326082"/>
          </a:xfrm>
          <a:prstGeom prst="rect">
            <a:avLst/>
          </a:prstGeom>
        </p:spPr>
      </p:pic>
      <p:pic>
        <p:nvPicPr>
          <p:cNvPr id="9" name="EchoSample24_0.7">
            <a:hlinkClick r:id="" action="ppaction://media"/>
            <a:extLst>
              <a:ext uri="{FF2B5EF4-FFF2-40B4-BE49-F238E27FC236}">
                <a16:creationId xmlns:a16="http://schemas.microsoft.com/office/drawing/2014/main" id="{2AB1AE99-B52F-4013-8148-8AE85D1D6A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4936" y="3196206"/>
            <a:ext cx="326082" cy="3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8A3C8-16B5-462C-99AF-92A91BE553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Double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AE4E6-1017-4D6B-8CD1-065B11A8ACC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41467"/>
            <a:ext cx="5710906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Energy based detection (</a:t>
            </a:r>
            <a:r>
              <a:rPr lang="en-GB" dirty="0" err="1"/>
              <a:t>Geigel</a:t>
            </a:r>
            <a:r>
              <a:rPr lang="en-GB" dirty="0"/>
              <a:t> detector):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Assuming echo level is clearly different than near-end speech.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Pros: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Simplicity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Cons: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Highly influenced by noise and signal misalignment.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Requires tuning for each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1150907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8A3C8-16B5-462C-99AF-92A91BE553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Double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AE4E6-1017-4D6B-8CD1-065B11A8ACC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4454601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Normalized cross-correlation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Measure similarity between input and processed signals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Pros: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More robust than energy levels.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Estimation can be used to scale learning rate.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Cons: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Susceptible to noise and signal misalignment.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27F5B-9EF7-4224-85E1-F6F79900DE2F}"/>
                  </a:ext>
                </a:extLst>
              </p:cNvPr>
              <p:cNvSpPr txBox="1"/>
              <p:nvPr/>
            </p:nvSpPr>
            <p:spPr>
              <a:xfrm>
                <a:off x="5327375" y="1489294"/>
                <a:ext cx="2488758" cy="772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𝑁𝐶𝐶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𝑒𝑑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27F5B-9EF7-4224-85E1-F6F79900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375" y="1489294"/>
                <a:ext cx="2488758" cy="7725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5A262B-73E0-4308-8A8B-8FE78B2C4DF2}"/>
                  </a:ext>
                </a:extLst>
              </p:cNvPr>
              <p:cNvSpPr txBox="1"/>
              <p:nvPr/>
            </p:nvSpPr>
            <p:spPr>
              <a:xfrm>
                <a:off x="5943600" y="2616057"/>
                <a:ext cx="14656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5A262B-73E0-4308-8A8B-8FE78B2C4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16057"/>
                <a:ext cx="1465658" cy="307777"/>
              </a:xfrm>
              <a:prstGeom prst="rect">
                <a:avLst/>
              </a:prstGeom>
              <a:blipFill>
                <a:blip r:embed="rId3"/>
                <a:stretch>
                  <a:fillRect l="-1250" r="-5833" b="-37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3D0841-B8E7-4B59-A54A-286E9B92166C}"/>
                  </a:ext>
                </a:extLst>
              </p:cNvPr>
              <p:cNvSpPr txBox="1"/>
              <p:nvPr/>
            </p:nvSpPr>
            <p:spPr>
              <a:xfrm>
                <a:off x="4964250" y="3413922"/>
                <a:ext cx="371742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−1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1 −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3D0841-B8E7-4B59-A54A-286E9B921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250" y="3413922"/>
                <a:ext cx="3717428" cy="307777"/>
              </a:xfrm>
              <a:prstGeom prst="rect">
                <a:avLst/>
              </a:prstGeom>
              <a:blipFill>
                <a:blip r:embed="rId4"/>
                <a:stretch>
                  <a:fillRect l="-164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129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8CEAD60-3376-4C69-AE18-07BA6F4B8A3D}"/>
              </a:ext>
            </a:extLst>
          </p:cNvPr>
          <p:cNvCxnSpPr>
            <a:cxnSpLocks/>
          </p:cNvCxnSpPr>
          <p:nvPr/>
        </p:nvCxnSpPr>
        <p:spPr>
          <a:xfrm flipV="1">
            <a:off x="5398935" y="2948921"/>
            <a:ext cx="1868557" cy="525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B8A3C8-16B5-462C-99AF-92A91BE553B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Double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AE4E6-1017-4D6B-8CD1-065B11A8ACC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41467"/>
            <a:ext cx="4279672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Two-path echo cancellation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An additional background filter decides if update will be beneficial or not.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Pros: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Robustness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Cons:</a:t>
            </a:r>
          </a:p>
          <a:p>
            <a:pPr marL="1147763" lvl="2" indent="-342900">
              <a:buFontTx/>
              <a:buChar char="-"/>
            </a:pPr>
            <a:r>
              <a:rPr lang="en-GB" dirty="0"/>
              <a:t>Complexity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9711DF-0AB2-4015-AE06-F639A469B551}"/>
              </a:ext>
            </a:extLst>
          </p:cNvPr>
          <p:cNvCxnSpPr>
            <a:cxnSpLocks/>
          </p:cNvCxnSpPr>
          <p:nvPr/>
        </p:nvCxnSpPr>
        <p:spPr>
          <a:xfrm>
            <a:off x="4911944" y="886955"/>
            <a:ext cx="3210331" cy="16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EB98BF-C215-44B1-A669-7BBC8E5323F3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097809" y="4048186"/>
            <a:ext cx="3011548" cy="16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449685-03DB-467E-B0C6-28D81155AB5C}"/>
              </a:ext>
            </a:extLst>
          </p:cNvPr>
          <p:cNvCxnSpPr>
            <a:cxnSpLocks/>
          </p:cNvCxnSpPr>
          <p:nvPr/>
        </p:nvCxnSpPr>
        <p:spPr>
          <a:xfrm>
            <a:off x="8109357" y="903211"/>
            <a:ext cx="0" cy="1021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0FDCE394-1FB2-47EF-8D97-F735B25C5B97}"/>
              </a:ext>
            </a:extLst>
          </p:cNvPr>
          <p:cNvSpPr/>
          <p:nvPr/>
        </p:nvSpPr>
        <p:spPr>
          <a:xfrm>
            <a:off x="7624328" y="1924216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770818-F93B-498A-844E-31096835B8D4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129229" y="3411102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68E8FF-2A69-45C4-A6A8-CAB7F649B3B1}"/>
              </a:ext>
            </a:extLst>
          </p:cNvPr>
          <p:cNvCxnSpPr>
            <a:cxnSpLocks/>
          </p:cNvCxnSpPr>
          <p:nvPr/>
        </p:nvCxnSpPr>
        <p:spPr>
          <a:xfrm>
            <a:off x="6379953" y="886955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8A9C704-9EDB-4224-A3C7-4046F0492F90}"/>
              </a:ext>
            </a:extLst>
          </p:cNvPr>
          <p:cNvSpPr/>
          <p:nvPr/>
        </p:nvSpPr>
        <p:spPr>
          <a:xfrm rot="16200000">
            <a:off x="4922880" y="3944819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EE938FC-EE01-4962-8788-030349C323DC}"/>
              </a:ext>
            </a:extLst>
          </p:cNvPr>
          <p:cNvSpPr/>
          <p:nvPr/>
        </p:nvSpPr>
        <p:spPr>
          <a:xfrm>
            <a:off x="6238813" y="3907652"/>
            <a:ext cx="298175" cy="28106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1837CBE-8AAB-4635-BED8-06C5491823DA}"/>
              </a:ext>
            </a:extLst>
          </p:cNvPr>
          <p:cNvSpPr/>
          <p:nvPr/>
        </p:nvSpPr>
        <p:spPr>
          <a:xfrm rot="16200000">
            <a:off x="6548915" y="3946498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93B708E-D3AB-4D81-8329-9F1AFF1F4AE7}"/>
              </a:ext>
            </a:extLst>
          </p:cNvPr>
          <p:cNvSpPr/>
          <p:nvPr/>
        </p:nvSpPr>
        <p:spPr>
          <a:xfrm rot="10800000">
            <a:off x="6316339" y="3729935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id="{10A88AB5-5F47-4A88-8161-327CFF9B4DA6}"/>
              </a:ext>
            </a:extLst>
          </p:cNvPr>
          <p:cNvSpPr/>
          <p:nvPr/>
        </p:nvSpPr>
        <p:spPr>
          <a:xfrm>
            <a:off x="6276588" y="3942977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E298C259-F4FF-4420-9BB5-DDFE85F8AC65}"/>
              </a:ext>
            </a:extLst>
          </p:cNvPr>
          <p:cNvSpPr/>
          <p:nvPr/>
        </p:nvSpPr>
        <p:spPr>
          <a:xfrm flipV="1">
            <a:off x="6546928" y="3659584"/>
            <a:ext cx="224624" cy="627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5D5518BC-C5C7-42F4-81D0-D0B55A2C6C7F}"/>
              </a:ext>
            </a:extLst>
          </p:cNvPr>
          <p:cNvSpPr/>
          <p:nvPr/>
        </p:nvSpPr>
        <p:spPr>
          <a:xfrm>
            <a:off x="6683091" y="4152343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1B868D-C0CF-4E2B-AD32-6BE757FB3B28}"/>
              </a:ext>
            </a:extLst>
          </p:cNvPr>
          <p:cNvCxnSpPr>
            <a:cxnSpLocks/>
          </p:cNvCxnSpPr>
          <p:nvPr/>
        </p:nvCxnSpPr>
        <p:spPr>
          <a:xfrm flipV="1">
            <a:off x="5398935" y="1924216"/>
            <a:ext cx="0" cy="21402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92A5C-6CBA-4725-921A-5146487F7726}"/>
              </a:ext>
            </a:extLst>
          </p:cNvPr>
          <p:cNvCxnSpPr>
            <a:cxnSpLocks/>
          </p:cNvCxnSpPr>
          <p:nvPr/>
        </p:nvCxnSpPr>
        <p:spPr>
          <a:xfrm flipV="1">
            <a:off x="5406400" y="1410234"/>
            <a:ext cx="1868557" cy="525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3BF62012-3D4D-4117-B47B-0865F7C4FD8A}"/>
              </a:ext>
            </a:extLst>
          </p:cNvPr>
          <p:cNvSpPr/>
          <p:nvPr/>
        </p:nvSpPr>
        <p:spPr>
          <a:xfrm>
            <a:off x="5893940" y="1447683"/>
            <a:ext cx="1009801" cy="38589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DEC285-FFA4-4457-8809-30156E88C5F9}"/>
                  </a:ext>
                </a:extLst>
              </p:cNvPr>
              <p:cNvSpPr txBox="1"/>
              <p:nvPr/>
            </p:nvSpPr>
            <p:spPr>
              <a:xfrm>
                <a:off x="6024130" y="1425996"/>
                <a:ext cx="747422" cy="416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DEC285-FFA4-4457-8809-30156E88C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130" y="1425996"/>
                <a:ext cx="747422" cy="416589"/>
              </a:xfrm>
              <a:prstGeom prst="rect">
                <a:avLst/>
              </a:prstGeom>
              <a:blipFill>
                <a:blip r:embed="rId2"/>
                <a:stretch>
                  <a:fillRect l="-8943" t="-7353" r="-325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202B352-D61D-4593-9153-5A89305C3A5E}"/>
                  </a:ext>
                </a:extLst>
              </p:cNvPr>
              <p:cNvSpPr txBox="1"/>
              <p:nvPr/>
            </p:nvSpPr>
            <p:spPr>
              <a:xfrm>
                <a:off x="7796894" y="2394787"/>
                <a:ext cx="65076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202B352-D61D-4593-9153-5A89305C3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894" y="2394787"/>
                <a:ext cx="650762" cy="400110"/>
              </a:xfrm>
              <a:prstGeom prst="rect">
                <a:avLst/>
              </a:prstGeom>
              <a:blipFill>
                <a:blip r:embed="rId3"/>
                <a:stretch>
                  <a:fillRect r="-10280"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lowchart: Process 47">
            <a:extLst>
              <a:ext uri="{FF2B5EF4-FFF2-40B4-BE49-F238E27FC236}">
                <a16:creationId xmlns:a16="http://schemas.microsoft.com/office/drawing/2014/main" id="{BD6438FB-376D-4DFE-B43D-0D3EC51DFDCC}"/>
              </a:ext>
            </a:extLst>
          </p:cNvPr>
          <p:cNvSpPr/>
          <p:nvPr/>
        </p:nvSpPr>
        <p:spPr>
          <a:xfrm>
            <a:off x="5893940" y="2285051"/>
            <a:ext cx="1009801" cy="38589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E7D57DB7-BBCF-4A85-8D3B-0E6B77CC010D}"/>
                  </a:ext>
                </a:extLst>
              </p:cNvPr>
              <p:cNvSpPr/>
              <p:nvPr/>
            </p:nvSpPr>
            <p:spPr>
              <a:xfrm>
                <a:off x="5893941" y="2995714"/>
                <a:ext cx="1007792" cy="385896"/>
              </a:xfrm>
              <a:prstGeom prst="flowChartProcess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/>
              </a:p>
            </p:txBody>
          </p:sp>
        </mc:Choice>
        <mc:Fallback xmlns="">
          <p:sp>
            <p:nvSpPr>
              <p:cNvPr id="49" name="Flowchart: Process 48">
                <a:extLst>
                  <a:ext uri="{FF2B5EF4-FFF2-40B4-BE49-F238E27FC236}">
                    <a16:creationId xmlns:a16="http://schemas.microsoft.com/office/drawing/2014/main" id="{E7D57DB7-BBCF-4A85-8D3B-0E6B77CC0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941" y="2995714"/>
                <a:ext cx="1007792" cy="385896"/>
              </a:xfrm>
              <a:prstGeom prst="flowChartProcess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98BB29-A5CE-46FD-A556-82B6E6383E2B}"/>
                  </a:ext>
                </a:extLst>
              </p:cNvPr>
              <p:cNvSpPr txBox="1"/>
              <p:nvPr/>
            </p:nvSpPr>
            <p:spPr>
              <a:xfrm>
                <a:off x="6050986" y="2980368"/>
                <a:ext cx="747422" cy="416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98BB29-A5CE-46FD-A556-82B6E638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986" y="2980368"/>
                <a:ext cx="747422" cy="416589"/>
              </a:xfrm>
              <a:prstGeom prst="rect">
                <a:avLst/>
              </a:prstGeom>
              <a:blipFill>
                <a:blip r:embed="rId5"/>
                <a:stretch>
                  <a:fillRect l="-8197" t="-7353" r="-2459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86228475-B915-4F73-88BA-07CBD59D15CC}"/>
              </a:ext>
            </a:extLst>
          </p:cNvPr>
          <p:cNvSpPr txBox="1"/>
          <p:nvPr/>
        </p:nvSpPr>
        <p:spPr>
          <a:xfrm>
            <a:off x="6013198" y="2327344"/>
            <a:ext cx="769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Control</a:t>
            </a:r>
            <a:endParaRPr lang="en-FI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14E0E5E-3F24-481F-A52E-E266E7EE90E9}"/>
              </a:ext>
            </a:extLst>
          </p:cNvPr>
          <p:cNvCxnSpPr>
            <a:cxnSpLocks/>
            <a:stCxn id="22" idx="2"/>
            <a:endCxn id="48" idx="0"/>
          </p:cNvCxnSpPr>
          <p:nvPr/>
        </p:nvCxnSpPr>
        <p:spPr>
          <a:xfrm>
            <a:off x="6397841" y="1842585"/>
            <a:ext cx="1000" cy="442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C28EE8-3D98-4F67-9ECE-5AB82BFA920E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 flipH="1">
            <a:off x="6397837" y="2670947"/>
            <a:ext cx="1004" cy="3247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B5E2599-9F14-4E94-8ADF-F3F63348C1C4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391471" y="2477999"/>
            <a:ext cx="5024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66D776E-3415-4990-9FC0-A9A0BD4A79E0}"/>
              </a:ext>
            </a:extLst>
          </p:cNvPr>
          <p:cNvCxnSpPr>
            <a:cxnSpLocks/>
            <a:stCxn id="15" idx="3"/>
            <a:endCxn id="49" idx="2"/>
          </p:cNvCxnSpPr>
          <p:nvPr/>
        </p:nvCxnSpPr>
        <p:spPr>
          <a:xfrm flipV="1">
            <a:off x="6387901" y="3381610"/>
            <a:ext cx="9936" cy="348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354CD18-F0CC-4D42-9041-8F89F4B29B4E}"/>
              </a:ext>
            </a:extLst>
          </p:cNvPr>
          <p:cNvCxnSpPr>
            <a:cxnSpLocks/>
          </p:cNvCxnSpPr>
          <p:nvPr/>
        </p:nvCxnSpPr>
        <p:spPr>
          <a:xfrm flipV="1">
            <a:off x="6659240" y="2695280"/>
            <a:ext cx="0" cy="276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636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A77CB9-D4B9-4DE4-940B-5F0098791B1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Multi-channel AEC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E77C2-B8E5-43AD-B28C-EB25EE12BC0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Stereo or higher order systems: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Highly correlated signals.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Non-uniqueness problem.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Multiple solutions for filter equation system.</a:t>
            </a:r>
          </a:p>
          <a:p>
            <a:pPr marL="342900" indent="-342900">
              <a:buFontTx/>
              <a:buChar char="-"/>
            </a:pPr>
            <a:r>
              <a:rPr lang="en-GB" dirty="0"/>
              <a:t>Signals need to be decorrelated before echo cancellation.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All-pass filter.</a:t>
            </a:r>
          </a:p>
        </p:txBody>
      </p:sp>
    </p:spTree>
    <p:extLst>
      <p:ext uri="{BB962C8B-B14F-4D97-AF65-F5344CB8AC3E}">
        <p14:creationId xmlns:p14="http://schemas.microsoft.com/office/powerpoint/2010/main" val="78895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9E233-B272-4E47-A4E0-67A3F58585A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What is echo?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38471-6DCA-487B-A8C0-0572B4F1924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Acoustic definition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Sound caused by the reflection of sound waves from a surface back to the listener</a:t>
            </a:r>
          </a:p>
          <a:p>
            <a:pPr marL="342900" indent="-342900">
              <a:buFontTx/>
              <a:buChar char="-"/>
            </a:pPr>
            <a:r>
              <a:rPr lang="en-GB" dirty="0"/>
              <a:t>In communications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 transmitted signal in a communications circuit can return to the sender creating a disturbing effect that affects the communication.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Common effect in full-duplex communications.</a:t>
            </a:r>
          </a:p>
        </p:txBody>
      </p:sp>
    </p:spTree>
    <p:extLst>
      <p:ext uri="{BB962C8B-B14F-4D97-AF65-F5344CB8AC3E}">
        <p14:creationId xmlns:p14="http://schemas.microsoft.com/office/powerpoint/2010/main" val="1411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C0B71-EF7D-465D-B8BB-B45FD1FE57B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Limitations of echo cancellation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F2766-2F20-43DE-B7B1-E6CE1F7F59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Real life echo cancellers rarely work in optimal conditions.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Noisy environment.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Short speech segments.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High double talk rate.</a:t>
            </a:r>
          </a:p>
          <a:p>
            <a:pPr marL="342900" indent="-342900">
              <a:buFontTx/>
              <a:buChar char="-"/>
            </a:pPr>
            <a:r>
              <a:rPr lang="en-GB" dirty="0"/>
              <a:t>Combine echo canceller with additional speech enhancement: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Post-filter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Noise gate</a:t>
            </a:r>
          </a:p>
        </p:txBody>
      </p:sp>
    </p:spTree>
    <p:extLst>
      <p:ext uri="{BB962C8B-B14F-4D97-AF65-F5344CB8AC3E}">
        <p14:creationId xmlns:p14="http://schemas.microsoft.com/office/powerpoint/2010/main" val="3778772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5B6E72-1107-497D-84E7-89FAD4D0395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Limitations of echo cancellation</a:t>
            </a:r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060B2-46DE-4DC8-9885-C99071BA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6" y="2743200"/>
            <a:ext cx="8945217" cy="1759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67949-4429-4598-BED8-B4BD01EC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6" y="984085"/>
            <a:ext cx="8945217" cy="17591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23B6FC-1566-4CD4-94A8-278AFD222D00}"/>
              </a:ext>
            </a:extLst>
          </p:cNvPr>
          <p:cNvSpPr/>
          <p:nvPr/>
        </p:nvSpPr>
        <p:spPr>
          <a:xfrm>
            <a:off x="2806810" y="779228"/>
            <a:ext cx="3760967" cy="39677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2024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1C0B71-EF7D-465D-B8BB-B45FD1FE57B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Post filter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F2766-2F20-43DE-B7B1-E6CE1F7F598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A filter can be used to analyse the echo residual and attempt to remove the remaining information that the echo canceller was not able to remove.</a:t>
            </a:r>
          </a:p>
          <a:p>
            <a:pPr marL="342900" indent="-342900">
              <a:buFontTx/>
              <a:buChar char="-"/>
            </a:pPr>
            <a:r>
              <a:rPr lang="en-GB" dirty="0"/>
              <a:t>A noise gate is a simple solution that can be used after an echo canceller. If the echo is reduced enough, the noise gate will consider it as noise and automatically remove it.</a:t>
            </a:r>
          </a:p>
        </p:txBody>
      </p:sp>
    </p:spTree>
    <p:extLst>
      <p:ext uri="{BB962C8B-B14F-4D97-AF65-F5344CB8AC3E}">
        <p14:creationId xmlns:p14="http://schemas.microsoft.com/office/powerpoint/2010/main" val="59925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66B45-CBA9-4941-953D-D95724AE0A5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Post filter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7B56E-59B0-4EE3-9E6A-DEBFB2170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" y="2711808"/>
            <a:ext cx="8945217" cy="175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43A67-3D5A-4F55-B9F5-A5C4E078B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" y="952695"/>
            <a:ext cx="8945217" cy="17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A36755-34DB-4345-84A3-7CE7C048521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Machine learning in AEC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3AA7A-2BBA-4C82-A84D-8EDFC802B46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Machine learning methods such as neural networks can be applied on every step of the echo cancellation.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The main drawback of using neural networks as echo cancellers is their complexity.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They are most effective as additional speech enhancement modules after an adaptive filter.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These solutions were presented leading systems of the Acoustic Echo Cancellation Challenge in ICASSP 2021.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3714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AB60D-4A26-4FEA-9AAE-A680ADC767B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Recap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0102C-A63F-46C6-8B40-D46570D33A3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Acoustic echo can significantly hinder proper communication in current communications systems.</a:t>
            </a:r>
          </a:p>
          <a:p>
            <a:pPr marL="342900" indent="-342900">
              <a:buFontTx/>
              <a:buChar char="-"/>
            </a:pPr>
            <a:r>
              <a:rPr lang="en-GB" dirty="0"/>
              <a:t>Continuous estimation of echo path using adaptive filters in the frequency domain is a fast and effective solution.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Optimum solution happens when echo cancellation is combined with other speech enhancement algorithms to deal with echo residual and additional noise.</a:t>
            </a:r>
          </a:p>
        </p:txBody>
      </p:sp>
    </p:spTree>
    <p:extLst>
      <p:ext uri="{BB962C8B-B14F-4D97-AF65-F5344CB8AC3E}">
        <p14:creationId xmlns:p14="http://schemas.microsoft.com/office/powerpoint/2010/main" val="285622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9D9CB-8375-4BA0-9795-B63856F872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Acoustic echo in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A09B-F93C-4E6C-8C85-EC2178A6F3F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41467"/>
            <a:ext cx="4343282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In analogic communications: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Circuit causes the reflection.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Impedance adaptation in signal divider.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Not a problem anymore in digital communications.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76633B2-6C76-4229-8622-CFD59486B363}"/>
                  </a:ext>
                </a:extLst>
              </p14:cNvPr>
              <p14:cNvContentPartPr/>
              <p14:nvPr/>
            </p14:nvContentPartPr>
            <p14:xfrm>
              <a:off x="2711176" y="2432583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76633B2-6C76-4229-8622-CFD59486B36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702176" y="2423943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956782-203A-4F7B-A310-834CDCC36517}"/>
              </a:ext>
            </a:extLst>
          </p:cNvPr>
          <p:cNvCxnSpPr>
            <a:cxnSpLocks/>
          </p:cNvCxnSpPr>
          <p:nvPr/>
        </p:nvCxnSpPr>
        <p:spPr>
          <a:xfrm>
            <a:off x="4898003" y="1089329"/>
            <a:ext cx="2007698" cy="119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2CEAEF-4C07-4664-8D9D-A1A20A911853}"/>
              </a:ext>
            </a:extLst>
          </p:cNvPr>
          <p:cNvCxnSpPr>
            <a:cxnSpLocks/>
          </p:cNvCxnSpPr>
          <p:nvPr/>
        </p:nvCxnSpPr>
        <p:spPr>
          <a:xfrm>
            <a:off x="4993419" y="3763618"/>
            <a:ext cx="19122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216C96-A5C2-405C-8E96-4DC32DC831FE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6885829" y="1101254"/>
            <a:ext cx="0" cy="11984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133509-CE64-45B4-8D10-EC3823A1B1A4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6885829" y="2580816"/>
            <a:ext cx="0" cy="11828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37789B63-1698-476A-9E1E-18973ED2245D}"/>
              </a:ext>
            </a:extLst>
          </p:cNvPr>
          <p:cNvSpPr/>
          <p:nvPr/>
        </p:nvSpPr>
        <p:spPr>
          <a:xfrm rot="16200000">
            <a:off x="4838369" y="3658572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E95B7B7C-4065-4FAF-A40C-B41A3125598D}"/>
              </a:ext>
            </a:extLst>
          </p:cNvPr>
          <p:cNvSpPr/>
          <p:nvPr/>
        </p:nvSpPr>
        <p:spPr>
          <a:xfrm>
            <a:off x="6736741" y="2299749"/>
            <a:ext cx="298175" cy="28106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DF28E2B-B6C1-4C25-B613-20168FC36BFA}"/>
              </a:ext>
            </a:extLst>
          </p:cNvPr>
          <p:cNvCxnSpPr>
            <a:cxnSpLocks/>
          </p:cNvCxnSpPr>
          <p:nvPr/>
        </p:nvCxnSpPr>
        <p:spPr>
          <a:xfrm flipH="1">
            <a:off x="7034916" y="2501679"/>
            <a:ext cx="4545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9F4A102-EA4A-4748-BE76-B0C922EF6058}"/>
              </a:ext>
            </a:extLst>
          </p:cNvPr>
          <p:cNvCxnSpPr>
            <a:cxnSpLocks/>
          </p:cNvCxnSpPr>
          <p:nvPr/>
        </p:nvCxnSpPr>
        <p:spPr>
          <a:xfrm>
            <a:off x="7053471" y="2360211"/>
            <a:ext cx="4545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A5D15804-94E2-4E70-9418-FED725A8D79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547002" y="1993569"/>
            <a:ext cx="790066" cy="7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0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9D9CB-8375-4BA0-9795-B63856F872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25551" y="91731"/>
            <a:ext cx="8492897" cy="999574"/>
          </a:xfrm>
        </p:spPr>
        <p:txBody>
          <a:bodyPr/>
          <a:lstStyle/>
          <a:p>
            <a:r>
              <a:rPr lang="en-GB" dirty="0"/>
              <a:t>Acoustic echo in communications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A09B-F93C-4E6C-8C85-EC2178A6F3FB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41467"/>
            <a:ext cx="4343282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Digital communications: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Acoustic echo caused by the room and the relative position of microphone and loudspeaker.</a:t>
            </a:r>
          </a:p>
          <a:p>
            <a:pPr marL="971550" lvl="1" indent="-342900">
              <a:buFontTx/>
              <a:buChar char="-"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227B12-5FE9-48B6-8778-D5E5E443E7C2}"/>
              </a:ext>
            </a:extLst>
          </p:cNvPr>
          <p:cNvSpPr/>
          <p:nvPr/>
        </p:nvSpPr>
        <p:spPr>
          <a:xfrm>
            <a:off x="6615484" y="1160890"/>
            <a:ext cx="2236186" cy="33554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FCDC6B-2772-4E26-9A1B-76B1AA4E4DAC}"/>
              </a:ext>
            </a:extLst>
          </p:cNvPr>
          <p:cNvCxnSpPr/>
          <p:nvPr/>
        </p:nvCxnSpPr>
        <p:spPr>
          <a:xfrm>
            <a:off x="4993419" y="1725433"/>
            <a:ext cx="1781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3399BC-E14A-4A2B-9DEB-79130549A556}"/>
              </a:ext>
            </a:extLst>
          </p:cNvPr>
          <p:cNvCxnSpPr/>
          <p:nvPr/>
        </p:nvCxnSpPr>
        <p:spPr>
          <a:xfrm>
            <a:off x="4993419" y="3778195"/>
            <a:ext cx="1781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D1E63F-809A-40FF-BF92-60F971C50988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7172076" y="1781092"/>
            <a:ext cx="1679594" cy="1057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2129EA-CEAB-494F-90AD-6708C4F2C6FF}"/>
              </a:ext>
            </a:extLst>
          </p:cNvPr>
          <p:cNvCxnSpPr>
            <a:stCxn id="4" idx="3"/>
          </p:cNvCxnSpPr>
          <p:nvPr/>
        </p:nvCxnSpPr>
        <p:spPr>
          <a:xfrm flipH="1">
            <a:off x="7076660" y="2838616"/>
            <a:ext cx="1775010" cy="939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92EB36-47BE-4A02-B655-8C420C80E8FB}"/>
              </a:ext>
            </a:extLst>
          </p:cNvPr>
          <p:cNvCxnSpPr>
            <a:cxnSpLocks/>
          </p:cNvCxnSpPr>
          <p:nvPr/>
        </p:nvCxnSpPr>
        <p:spPr>
          <a:xfrm flipV="1">
            <a:off x="7172077" y="1160890"/>
            <a:ext cx="954156" cy="620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98ABBE-5BE7-4B8C-A406-02FBA6C8A47E}"/>
              </a:ext>
            </a:extLst>
          </p:cNvPr>
          <p:cNvCxnSpPr>
            <a:cxnSpLocks/>
          </p:cNvCxnSpPr>
          <p:nvPr/>
        </p:nvCxnSpPr>
        <p:spPr>
          <a:xfrm>
            <a:off x="8126233" y="1160890"/>
            <a:ext cx="725438" cy="620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3CE099B-97B8-4357-AAE7-51AB8B385386}"/>
              </a:ext>
            </a:extLst>
          </p:cNvPr>
          <p:cNvCxnSpPr>
            <a:cxnSpLocks/>
          </p:cNvCxnSpPr>
          <p:nvPr/>
        </p:nvCxnSpPr>
        <p:spPr>
          <a:xfrm flipH="1">
            <a:off x="7076661" y="1781092"/>
            <a:ext cx="1775010" cy="1868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3084F0-5E71-420D-9806-5EE38367A8E0}"/>
              </a:ext>
            </a:extLst>
          </p:cNvPr>
          <p:cNvCxnSpPr>
            <a:cxnSpLocks/>
          </p:cNvCxnSpPr>
          <p:nvPr/>
        </p:nvCxnSpPr>
        <p:spPr>
          <a:xfrm flipH="1" flipV="1">
            <a:off x="7076661" y="3847780"/>
            <a:ext cx="887505" cy="645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1B88AB-514B-432A-8E2B-88F349994582}"/>
              </a:ext>
            </a:extLst>
          </p:cNvPr>
          <p:cNvCxnSpPr>
            <a:cxnSpLocks/>
          </p:cNvCxnSpPr>
          <p:nvPr/>
        </p:nvCxnSpPr>
        <p:spPr>
          <a:xfrm flipV="1">
            <a:off x="7964167" y="3523018"/>
            <a:ext cx="854281" cy="970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0DDB9B6-ED95-4907-84E8-4C764A4DEE73}"/>
              </a:ext>
            </a:extLst>
          </p:cNvPr>
          <p:cNvCxnSpPr>
            <a:cxnSpLocks/>
          </p:cNvCxnSpPr>
          <p:nvPr/>
        </p:nvCxnSpPr>
        <p:spPr>
          <a:xfrm>
            <a:off x="7172077" y="1781092"/>
            <a:ext cx="1646371" cy="175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8127E97D-6EE2-4A3E-A4FA-E50925B4083F}"/>
              </a:ext>
            </a:extLst>
          </p:cNvPr>
          <p:cNvSpPr/>
          <p:nvPr/>
        </p:nvSpPr>
        <p:spPr>
          <a:xfrm>
            <a:off x="6479862" y="1781092"/>
            <a:ext cx="1417653" cy="1997103"/>
          </a:xfrm>
          <a:prstGeom prst="arc">
            <a:avLst>
              <a:gd name="adj1" fmla="val 16200000"/>
              <a:gd name="adj2" fmla="val 549007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3F82B01-324C-46F0-8020-FDD3D7957509}"/>
              </a:ext>
            </a:extLst>
          </p:cNvPr>
          <p:cNvSpPr/>
          <p:nvPr/>
        </p:nvSpPr>
        <p:spPr>
          <a:xfrm rot="16200000">
            <a:off x="7036537" y="3712347"/>
            <a:ext cx="127221" cy="13483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D7BB59-6EC1-4F7F-9702-C69967DDA6EB}"/>
              </a:ext>
            </a:extLst>
          </p:cNvPr>
          <p:cNvSpPr/>
          <p:nvPr/>
        </p:nvSpPr>
        <p:spPr>
          <a:xfrm>
            <a:off x="6774511" y="3676275"/>
            <a:ext cx="224998" cy="2038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DB1F178-7C67-4F39-AEDE-AE38D235D642}"/>
              </a:ext>
            </a:extLst>
          </p:cNvPr>
          <p:cNvCxnSpPr>
            <a:cxnSpLocks/>
          </p:cNvCxnSpPr>
          <p:nvPr/>
        </p:nvCxnSpPr>
        <p:spPr>
          <a:xfrm>
            <a:off x="6999509" y="3632836"/>
            <a:ext cx="0" cy="29071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4F681F2-A868-4194-ABD8-0F67BDD0A12D}"/>
              </a:ext>
            </a:extLst>
          </p:cNvPr>
          <p:cNvSpPr/>
          <p:nvPr/>
        </p:nvSpPr>
        <p:spPr>
          <a:xfrm>
            <a:off x="6774511" y="1623512"/>
            <a:ext cx="135623" cy="20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526E744A-65AC-4BF9-A7C4-760826380810}"/>
              </a:ext>
            </a:extLst>
          </p:cNvPr>
          <p:cNvSpPr/>
          <p:nvPr/>
        </p:nvSpPr>
        <p:spPr>
          <a:xfrm rot="16200000">
            <a:off x="6863613" y="1637097"/>
            <a:ext cx="290719" cy="192900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911A3588-E558-46B9-BD96-D0CCD35002B5}"/>
              </a:ext>
            </a:extLst>
          </p:cNvPr>
          <p:cNvSpPr/>
          <p:nvPr/>
        </p:nvSpPr>
        <p:spPr>
          <a:xfrm rot="16200000">
            <a:off x="4838370" y="3684346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61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C002D-F8F6-4F15-BC3D-BD9049009D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Consequences of echo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521DB-3D46-44E9-8E60-E1EAE07B126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6482183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Echo from remote side: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The speaker will hear his own voice with delay, which is annoying and confusing.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The speech from the remote speaker will be affected by the echo signal.</a:t>
            </a:r>
          </a:p>
          <a:p>
            <a:pPr marL="342900" indent="-342900">
              <a:buFontTx/>
              <a:buChar char="-"/>
            </a:pPr>
            <a:r>
              <a:rPr lang="en-GB" dirty="0"/>
              <a:t>Echo on both sides: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Worst case scenario. Feedback can make communication impossible.</a:t>
            </a:r>
          </a:p>
          <a:p>
            <a:pPr marL="971550" lvl="1" indent="-342900">
              <a:buFontTx/>
              <a:buChar char="-"/>
            </a:pPr>
            <a:endParaRPr lang="en-GB" dirty="0"/>
          </a:p>
        </p:txBody>
      </p:sp>
      <p:pic>
        <p:nvPicPr>
          <p:cNvPr id="4" name="mic_signal_adapt_01_FB">
            <a:hlinkClick r:id="" action="ppaction://media"/>
            <a:extLst>
              <a:ext uri="{FF2B5EF4-FFF2-40B4-BE49-F238E27FC236}">
                <a16:creationId xmlns:a16="http://schemas.microsoft.com/office/drawing/2014/main" id="{30597E81-980F-4741-859C-A7AA497DD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9738" y="3332660"/>
            <a:ext cx="609600" cy="609600"/>
          </a:xfrm>
          <a:prstGeom prst="rect">
            <a:avLst/>
          </a:prstGeom>
        </p:spPr>
      </p:pic>
      <p:pic>
        <p:nvPicPr>
          <p:cNvPr id="5" name="nearend_mic_fileid_2">
            <a:hlinkClick r:id="" action="ppaction://media"/>
            <a:extLst>
              <a:ext uri="{FF2B5EF4-FFF2-40B4-BE49-F238E27FC236}">
                <a16:creationId xmlns:a16="http://schemas.microsoft.com/office/drawing/2014/main" id="{25AC9935-9962-48B5-AA1D-A2DAC1C4E1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9738" y="1570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0F4B61-F23A-4498-BF77-5C367849DD5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Solutions for Echo Cancellation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3AFD5-0936-40E9-963E-22AA1CEEB40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4227994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The effect of the room can be modelled as a FIR filter.</a:t>
            </a:r>
          </a:p>
          <a:p>
            <a:pPr marL="342900" indent="-342900">
              <a:buFontTx/>
              <a:buChar char="-"/>
            </a:pPr>
            <a:r>
              <a:rPr lang="en-GB" dirty="0"/>
              <a:t>If we can estimate this filter, we can subtract the echo from the recorded signal before sending.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447A04-075D-46B5-8D9A-46C196B0C013}"/>
              </a:ext>
            </a:extLst>
          </p:cNvPr>
          <p:cNvCxnSpPr>
            <a:cxnSpLocks/>
          </p:cNvCxnSpPr>
          <p:nvPr/>
        </p:nvCxnSpPr>
        <p:spPr>
          <a:xfrm>
            <a:off x="4898003" y="1089329"/>
            <a:ext cx="26159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6A75F3-FA75-427F-9EA1-8DA639C32653}"/>
              </a:ext>
            </a:extLst>
          </p:cNvPr>
          <p:cNvCxnSpPr>
            <a:cxnSpLocks/>
          </p:cNvCxnSpPr>
          <p:nvPr/>
        </p:nvCxnSpPr>
        <p:spPr>
          <a:xfrm>
            <a:off x="4993419" y="3763618"/>
            <a:ext cx="25285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FCCD0D-85A3-47BB-92A2-5FF74ED8E0A2}"/>
              </a:ext>
            </a:extLst>
          </p:cNvPr>
          <p:cNvCxnSpPr>
            <a:cxnSpLocks/>
          </p:cNvCxnSpPr>
          <p:nvPr/>
        </p:nvCxnSpPr>
        <p:spPr>
          <a:xfrm>
            <a:off x="7521933" y="1089329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A0E6A78E-C4D9-4AC6-9CB7-2B5573CAF6B8}"/>
              </a:ext>
            </a:extLst>
          </p:cNvPr>
          <p:cNvSpPr/>
          <p:nvPr/>
        </p:nvSpPr>
        <p:spPr>
          <a:xfrm>
            <a:off x="7036904" y="1637969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FF4F52-0DE1-4B3E-BBDF-2653B585B600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541805" y="3124855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7CF68295-0885-4540-A07D-8391898124F2}"/>
              </a:ext>
            </a:extLst>
          </p:cNvPr>
          <p:cNvSpPr/>
          <p:nvPr/>
        </p:nvSpPr>
        <p:spPr>
          <a:xfrm>
            <a:off x="6567778" y="970062"/>
            <a:ext cx="2122998" cy="3049459"/>
          </a:xfrm>
          <a:prstGeom prst="flowChartProcess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96CE501-B89D-4CC6-BCB2-38F1C61D87DD}"/>
              </a:ext>
            </a:extLst>
          </p:cNvPr>
          <p:cNvCxnSpPr>
            <a:cxnSpLocks/>
          </p:cNvCxnSpPr>
          <p:nvPr/>
        </p:nvCxnSpPr>
        <p:spPr>
          <a:xfrm>
            <a:off x="5780605" y="1073073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BB450FAC-AF3C-466D-AF9B-46355F9D2BA2}"/>
              </a:ext>
            </a:extLst>
          </p:cNvPr>
          <p:cNvSpPr/>
          <p:nvPr/>
        </p:nvSpPr>
        <p:spPr>
          <a:xfrm>
            <a:off x="5295576" y="1621713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04DCAA-1F16-4BFC-BF6B-9F596A28D981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5800477" y="3108599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3F3EC6C-35BC-4DE5-8131-93A9836F9506}"/>
              </a:ext>
            </a:extLst>
          </p:cNvPr>
          <p:cNvSpPr/>
          <p:nvPr/>
        </p:nvSpPr>
        <p:spPr>
          <a:xfrm rot="16200000">
            <a:off x="4838369" y="3658572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4DD05B05-2E62-43FE-B598-8BB37446F45D}"/>
              </a:ext>
            </a:extLst>
          </p:cNvPr>
          <p:cNvSpPr/>
          <p:nvPr/>
        </p:nvSpPr>
        <p:spPr>
          <a:xfrm>
            <a:off x="5651389" y="3621405"/>
            <a:ext cx="298175" cy="28106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8C0EFAA3-9F77-4379-945F-8D88D68355BF}"/>
              </a:ext>
            </a:extLst>
          </p:cNvPr>
          <p:cNvSpPr/>
          <p:nvPr/>
        </p:nvSpPr>
        <p:spPr>
          <a:xfrm rot="16200000">
            <a:off x="5961491" y="3660251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41C11CBA-EC16-4EED-AC86-44A01CE325AC}"/>
              </a:ext>
            </a:extLst>
          </p:cNvPr>
          <p:cNvSpPr/>
          <p:nvPr/>
        </p:nvSpPr>
        <p:spPr>
          <a:xfrm rot="10800000">
            <a:off x="5728915" y="3443688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8" name="Plus Sign 47">
            <a:extLst>
              <a:ext uri="{FF2B5EF4-FFF2-40B4-BE49-F238E27FC236}">
                <a16:creationId xmlns:a16="http://schemas.microsoft.com/office/drawing/2014/main" id="{94D1A357-7027-4755-AC39-4BA282A4C3B1}"/>
              </a:ext>
            </a:extLst>
          </p:cNvPr>
          <p:cNvSpPr/>
          <p:nvPr/>
        </p:nvSpPr>
        <p:spPr>
          <a:xfrm>
            <a:off x="5689164" y="3656730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9" name="Minus Sign 48">
            <a:extLst>
              <a:ext uri="{FF2B5EF4-FFF2-40B4-BE49-F238E27FC236}">
                <a16:creationId xmlns:a16="http://schemas.microsoft.com/office/drawing/2014/main" id="{2EDF99FC-C859-4C62-A491-D5DA79BA18CB}"/>
              </a:ext>
            </a:extLst>
          </p:cNvPr>
          <p:cNvSpPr/>
          <p:nvPr/>
        </p:nvSpPr>
        <p:spPr>
          <a:xfrm flipV="1">
            <a:off x="5959504" y="3373337"/>
            <a:ext cx="224624" cy="627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0" name="Plus Sign 49">
            <a:extLst>
              <a:ext uri="{FF2B5EF4-FFF2-40B4-BE49-F238E27FC236}">
                <a16:creationId xmlns:a16="http://schemas.microsoft.com/office/drawing/2014/main" id="{B52D8B96-B9FA-4B10-AD87-6236AB187B02}"/>
              </a:ext>
            </a:extLst>
          </p:cNvPr>
          <p:cNvSpPr/>
          <p:nvPr/>
        </p:nvSpPr>
        <p:spPr>
          <a:xfrm>
            <a:off x="6095667" y="3866096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BDCD61-3C12-4372-B02E-130160935EFB}"/>
                  </a:ext>
                </a:extLst>
              </p:cNvPr>
              <p:cNvSpPr txBox="1"/>
              <p:nvPr/>
            </p:nvSpPr>
            <p:spPr>
              <a:xfrm>
                <a:off x="5517217" y="2120240"/>
                <a:ext cx="564543" cy="416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BDCD61-3C12-4372-B02E-130160935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217" y="2120240"/>
                <a:ext cx="564543" cy="416589"/>
              </a:xfrm>
              <a:prstGeom prst="rect">
                <a:avLst/>
              </a:prstGeom>
              <a:blipFill>
                <a:blip r:embed="rId2"/>
                <a:stretch>
                  <a:fillRect t="-7353" r="-26882" b="-1617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2A5008-527F-423F-B10B-890223402D06}"/>
                  </a:ext>
                </a:extLst>
              </p:cNvPr>
              <p:cNvSpPr txBox="1"/>
              <p:nvPr/>
            </p:nvSpPr>
            <p:spPr>
              <a:xfrm>
                <a:off x="7257739" y="2174645"/>
                <a:ext cx="5809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2A5008-527F-423F-B10B-890223402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739" y="2174645"/>
                <a:ext cx="580993" cy="307777"/>
              </a:xfrm>
              <a:prstGeom prst="rect">
                <a:avLst/>
              </a:prstGeom>
              <a:blipFill>
                <a:blip r:embed="rId3"/>
                <a:stretch>
                  <a:fillRect l="-9474" r="-14737" b="-40000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98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1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BEA2F7-1513-4F73-85F4-227C76E7CBF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Echo path modelling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6E19C-DECA-450A-A09E-D1AFA4E1BDF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8" y="1241467"/>
            <a:ext cx="4414143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Echo path is unknown at the beginning of communication.</a:t>
            </a:r>
          </a:p>
          <a:p>
            <a:pPr marL="342900" indent="-342900">
              <a:buFontTx/>
              <a:buChar char="-"/>
            </a:pPr>
            <a:r>
              <a:rPr lang="en-GB" dirty="0"/>
              <a:t>Speech signal is not stationary, hard to estimate the echo path.</a:t>
            </a:r>
          </a:p>
          <a:p>
            <a:pPr marL="342900" indent="-342900">
              <a:buFontTx/>
              <a:buChar char="-"/>
            </a:pPr>
            <a:r>
              <a:rPr lang="en-GB" dirty="0"/>
              <a:t>It is necessary to monitor the performance of the echo canceller and act accordingly.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FI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41C782-2FBB-464E-A467-D995C22CD55A}"/>
              </a:ext>
            </a:extLst>
          </p:cNvPr>
          <p:cNvCxnSpPr>
            <a:cxnSpLocks/>
          </p:cNvCxnSpPr>
          <p:nvPr/>
        </p:nvCxnSpPr>
        <p:spPr>
          <a:xfrm>
            <a:off x="4898003" y="1089329"/>
            <a:ext cx="26159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3DC42D-7B1F-4799-8B1F-4612C740EB27}"/>
              </a:ext>
            </a:extLst>
          </p:cNvPr>
          <p:cNvCxnSpPr>
            <a:cxnSpLocks/>
          </p:cNvCxnSpPr>
          <p:nvPr/>
        </p:nvCxnSpPr>
        <p:spPr>
          <a:xfrm>
            <a:off x="4993419" y="3763618"/>
            <a:ext cx="25285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5A5BB7-C93A-45B3-BBC2-62A94E8CDA42}"/>
              </a:ext>
            </a:extLst>
          </p:cNvPr>
          <p:cNvCxnSpPr>
            <a:cxnSpLocks/>
          </p:cNvCxnSpPr>
          <p:nvPr/>
        </p:nvCxnSpPr>
        <p:spPr>
          <a:xfrm>
            <a:off x="7521933" y="1089329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8FE32A9A-FC6A-4DF6-BEBE-FF33FF9B6E7A}"/>
              </a:ext>
            </a:extLst>
          </p:cNvPr>
          <p:cNvSpPr/>
          <p:nvPr/>
        </p:nvSpPr>
        <p:spPr>
          <a:xfrm>
            <a:off x="7036904" y="1637969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C7BAA-01A5-44B1-B724-C4877DB91627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7541805" y="3124855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92D2FCBD-6CE2-4503-995A-8ED5E9487B97}"/>
              </a:ext>
            </a:extLst>
          </p:cNvPr>
          <p:cNvSpPr/>
          <p:nvPr/>
        </p:nvSpPr>
        <p:spPr>
          <a:xfrm>
            <a:off x="6567778" y="970062"/>
            <a:ext cx="2122998" cy="3049459"/>
          </a:xfrm>
          <a:prstGeom prst="flowChartProcess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E00A2F-AA17-47B5-8160-90F843BB9211}"/>
              </a:ext>
            </a:extLst>
          </p:cNvPr>
          <p:cNvCxnSpPr>
            <a:cxnSpLocks/>
          </p:cNvCxnSpPr>
          <p:nvPr/>
        </p:nvCxnSpPr>
        <p:spPr>
          <a:xfrm>
            <a:off x="5780605" y="1073073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C63C7D51-5675-4476-813A-C6F5F0F356C5}"/>
              </a:ext>
            </a:extLst>
          </p:cNvPr>
          <p:cNvSpPr/>
          <p:nvPr/>
        </p:nvSpPr>
        <p:spPr>
          <a:xfrm>
            <a:off x="5295576" y="1621713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DB69ED-9BAF-4017-8EFF-82BF3090C055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5800477" y="3108599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3ACC1B6-8FB9-475F-AA73-59AE66B53210}"/>
              </a:ext>
            </a:extLst>
          </p:cNvPr>
          <p:cNvSpPr/>
          <p:nvPr/>
        </p:nvSpPr>
        <p:spPr>
          <a:xfrm rot="16200000">
            <a:off x="4838369" y="3658572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9E1FB8C-F2B6-4FE2-92D8-6D906EFF341E}"/>
              </a:ext>
            </a:extLst>
          </p:cNvPr>
          <p:cNvSpPr/>
          <p:nvPr/>
        </p:nvSpPr>
        <p:spPr>
          <a:xfrm>
            <a:off x="5651389" y="3621405"/>
            <a:ext cx="298175" cy="28106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738B682-6B06-465D-8C2C-B04A1135AAAD}"/>
              </a:ext>
            </a:extLst>
          </p:cNvPr>
          <p:cNvSpPr/>
          <p:nvPr/>
        </p:nvSpPr>
        <p:spPr>
          <a:xfrm rot="16200000">
            <a:off x="5961491" y="3660251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C9A211F-4341-4511-BCC7-FC39D60F5A76}"/>
              </a:ext>
            </a:extLst>
          </p:cNvPr>
          <p:cNvSpPr/>
          <p:nvPr/>
        </p:nvSpPr>
        <p:spPr>
          <a:xfrm rot="10800000">
            <a:off x="5728915" y="3443688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7" name="Plus Sign 36">
            <a:extLst>
              <a:ext uri="{FF2B5EF4-FFF2-40B4-BE49-F238E27FC236}">
                <a16:creationId xmlns:a16="http://schemas.microsoft.com/office/drawing/2014/main" id="{AEC79913-99B5-41AF-AB2C-B0AA9E88ADC4}"/>
              </a:ext>
            </a:extLst>
          </p:cNvPr>
          <p:cNvSpPr/>
          <p:nvPr/>
        </p:nvSpPr>
        <p:spPr>
          <a:xfrm>
            <a:off x="5689164" y="3656730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A5F5F353-8ED6-4F89-9BE3-025C0E91FC3B}"/>
              </a:ext>
            </a:extLst>
          </p:cNvPr>
          <p:cNvSpPr/>
          <p:nvPr/>
        </p:nvSpPr>
        <p:spPr>
          <a:xfrm flipV="1">
            <a:off x="5959504" y="3373337"/>
            <a:ext cx="224624" cy="627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Plus Sign 38">
            <a:extLst>
              <a:ext uri="{FF2B5EF4-FFF2-40B4-BE49-F238E27FC236}">
                <a16:creationId xmlns:a16="http://schemas.microsoft.com/office/drawing/2014/main" id="{58D89C6B-AB3A-456C-B2EB-2FCDCCA974E1}"/>
              </a:ext>
            </a:extLst>
          </p:cNvPr>
          <p:cNvSpPr/>
          <p:nvPr/>
        </p:nvSpPr>
        <p:spPr>
          <a:xfrm>
            <a:off x="6095667" y="3866096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B4C38A-6F78-4363-B4B1-DE7551898EE1}"/>
                  </a:ext>
                </a:extLst>
              </p:cNvPr>
              <p:cNvSpPr txBox="1"/>
              <p:nvPr/>
            </p:nvSpPr>
            <p:spPr>
              <a:xfrm>
                <a:off x="5493643" y="2111292"/>
                <a:ext cx="564543" cy="416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B4C38A-6F78-4363-B4B1-DE7551898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643" y="2111292"/>
                <a:ext cx="564543" cy="416589"/>
              </a:xfrm>
              <a:prstGeom prst="rect">
                <a:avLst/>
              </a:prstGeom>
              <a:blipFill>
                <a:blip r:embed="rId2"/>
                <a:stretch>
                  <a:fillRect t="-7246" r="-26882" b="-1594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AA75BE-8D3D-4411-B1BA-7E9EA9349AD9}"/>
                  </a:ext>
                </a:extLst>
              </p:cNvPr>
              <p:cNvSpPr txBox="1"/>
              <p:nvPr/>
            </p:nvSpPr>
            <p:spPr>
              <a:xfrm>
                <a:off x="7251307" y="2165697"/>
                <a:ext cx="5809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AA75BE-8D3D-4411-B1BA-7E9EA9349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307" y="2165697"/>
                <a:ext cx="580993" cy="307777"/>
              </a:xfrm>
              <a:prstGeom prst="rect">
                <a:avLst/>
              </a:prstGeom>
              <a:blipFill>
                <a:blip r:embed="rId3"/>
                <a:stretch>
                  <a:fillRect l="-9474" r="-14737" b="-37255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24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C482E4-6D3F-4BF4-A9BE-3B5B6465571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Adaptive filters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16B89-E383-48EB-823C-803A7FF868B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9" y="1241467"/>
            <a:ext cx="4279672" cy="304946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h(n) can be estimated in every time frame.</a:t>
            </a:r>
          </a:p>
          <a:p>
            <a:pPr marL="342900" indent="-342900">
              <a:buFontTx/>
              <a:buChar char="-"/>
            </a:pPr>
            <a:r>
              <a:rPr lang="en-GB" dirty="0"/>
              <a:t>Assuming small changes over time, the optimum solution is approached on every iteration.</a:t>
            </a:r>
          </a:p>
          <a:p>
            <a:pPr marL="342900" indent="-342900">
              <a:buFontTx/>
              <a:buChar char="-"/>
            </a:pPr>
            <a:r>
              <a:rPr lang="en-GB" dirty="0"/>
              <a:t>Adaptive filters aim to minimize the error in the output signal.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141BBC-5A69-400A-904C-5B313D0745B8}"/>
              </a:ext>
            </a:extLst>
          </p:cNvPr>
          <p:cNvCxnSpPr>
            <a:cxnSpLocks/>
          </p:cNvCxnSpPr>
          <p:nvPr/>
        </p:nvCxnSpPr>
        <p:spPr>
          <a:xfrm>
            <a:off x="4891075" y="1359320"/>
            <a:ext cx="3210331" cy="162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EC84DC-C86F-4832-BD4D-EDD3C686C7C4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097809" y="4048186"/>
            <a:ext cx="3011548" cy="16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C20E8B-A2E9-465D-9526-D925F7097954}"/>
              </a:ext>
            </a:extLst>
          </p:cNvPr>
          <p:cNvCxnSpPr>
            <a:cxnSpLocks/>
          </p:cNvCxnSpPr>
          <p:nvPr/>
        </p:nvCxnSpPr>
        <p:spPr>
          <a:xfrm>
            <a:off x="8109357" y="1375576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4E90A9C-5140-4091-9581-8D26748E0A05}"/>
              </a:ext>
            </a:extLst>
          </p:cNvPr>
          <p:cNvSpPr/>
          <p:nvPr/>
        </p:nvSpPr>
        <p:spPr>
          <a:xfrm>
            <a:off x="7624328" y="1924216"/>
            <a:ext cx="1009801" cy="148688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05E254-683B-4CDA-BE54-9BF44A914CE7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129229" y="3411102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74F469-2E15-41E9-B0E2-04C60FA9C600}"/>
              </a:ext>
            </a:extLst>
          </p:cNvPr>
          <p:cNvCxnSpPr>
            <a:cxnSpLocks/>
          </p:cNvCxnSpPr>
          <p:nvPr/>
        </p:nvCxnSpPr>
        <p:spPr>
          <a:xfrm>
            <a:off x="6368029" y="1359320"/>
            <a:ext cx="0" cy="548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9BF657-1127-4BD4-87DA-778585169ABA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6379954" y="3387619"/>
            <a:ext cx="0" cy="653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121940-B644-4FFF-A97E-66F77ED3B024}"/>
              </a:ext>
            </a:extLst>
          </p:cNvPr>
          <p:cNvSpPr/>
          <p:nvPr/>
        </p:nvSpPr>
        <p:spPr>
          <a:xfrm rot="16200000">
            <a:off x="4922880" y="3944819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B8A6696-7FB1-46B3-89DE-74CD65238BBE}"/>
              </a:ext>
            </a:extLst>
          </p:cNvPr>
          <p:cNvSpPr/>
          <p:nvPr/>
        </p:nvSpPr>
        <p:spPr>
          <a:xfrm>
            <a:off x="6238813" y="3907652"/>
            <a:ext cx="298175" cy="281067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B8C9825-AC13-4F63-91AB-9E336CD1A6DC}"/>
              </a:ext>
            </a:extLst>
          </p:cNvPr>
          <p:cNvSpPr/>
          <p:nvPr/>
        </p:nvSpPr>
        <p:spPr>
          <a:xfrm rot="16200000">
            <a:off x="6548915" y="3946498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E5005E3D-4EF4-4E6E-AD1F-89FF9E003874}"/>
              </a:ext>
            </a:extLst>
          </p:cNvPr>
          <p:cNvSpPr/>
          <p:nvPr/>
        </p:nvSpPr>
        <p:spPr>
          <a:xfrm rot="10800000">
            <a:off x="6316339" y="3729935"/>
            <a:ext cx="143124" cy="2067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27FE8A45-B781-40A4-B259-CA3086DAD1A5}"/>
              </a:ext>
            </a:extLst>
          </p:cNvPr>
          <p:cNvSpPr/>
          <p:nvPr/>
        </p:nvSpPr>
        <p:spPr>
          <a:xfrm>
            <a:off x="6276588" y="3942977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12965560-90B5-48AA-89C3-4483BE76986A}"/>
              </a:ext>
            </a:extLst>
          </p:cNvPr>
          <p:cNvSpPr/>
          <p:nvPr/>
        </p:nvSpPr>
        <p:spPr>
          <a:xfrm flipV="1">
            <a:off x="6546928" y="3659584"/>
            <a:ext cx="224624" cy="6278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44871418-1122-4F41-9A9B-7DF3CB4A3541}"/>
              </a:ext>
            </a:extLst>
          </p:cNvPr>
          <p:cNvSpPr/>
          <p:nvPr/>
        </p:nvSpPr>
        <p:spPr>
          <a:xfrm>
            <a:off x="6683091" y="4152343"/>
            <a:ext cx="220650" cy="213776"/>
          </a:xfrm>
          <a:prstGeom prst="mathPlus">
            <a:avLst>
              <a:gd name="adj1" fmla="val 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93AB58-0C67-4979-A7B3-B23B2BE74C7E}"/>
              </a:ext>
            </a:extLst>
          </p:cNvPr>
          <p:cNvCxnSpPr/>
          <p:nvPr/>
        </p:nvCxnSpPr>
        <p:spPr>
          <a:xfrm flipV="1">
            <a:off x="5398935" y="3331951"/>
            <a:ext cx="0" cy="7324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6CE009-9F70-4390-9CED-9B8E6696585B}"/>
              </a:ext>
            </a:extLst>
          </p:cNvPr>
          <p:cNvCxnSpPr/>
          <p:nvPr/>
        </p:nvCxnSpPr>
        <p:spPr>
          <a:xfrm flipV="1">
            <a:off x="5398935" y="2035534"/>
            <a:ext cx="1868557" cy="12964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619B998-FED2-4CA2-BC1B-198697CD5A15}"/>
              </a:ext>
            </a:extLst>
          </p:cNvPr>
          <p:cNvSpPr/>
          <p:nvPr/>
        </p:nvSpPr>
        <p:spPr>
          <a:xfrm>
            <a:off x="5875053" y="1900733"/>
            <a:ext cx="1009801" cy="148688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7F0CA1-507A-4D1F-B14B-25491BAA783C}"/>
                  </a:ext>
                </a:extLst>
              </p:cNvPr>
              <p:cNvSpPr txBox="1"/>
              <p:nvPr/>
            </p:nvSpPr>
            <p:spPr>
              <a:xfrm>
                <a:off x="6085757" y="2415900"/>
                <a:ext cx="564543" cy="416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7F0CA1-507A-4D1F-B14B-25491BAA7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757" y="2415900"/>
                <a:ext cx="564543" cy="416589"/>
              </a:xfrm>
              <a:prstGeom prst="rect">
                <a:avLst/>
              </a:prstGeom>
              <a:blipFill>
                <a:blip r:embed="rId2"/>
                <a:stretch>
                  <a:fillRect t="-7246" r="-26882" b="-159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EBB6B6-C8D8-4DB2-9E39-91BF0C9EDCB9}"/>
                  </a:ext>
                </a:extLst>
              </p:cNvPr>
              <p:cNvSpPr txBox="1"/>
              <p:nvPr/>
            </p:nvSpPr>
            <p:spPr>
              <a:xfrm>
                <a:off x="7838732" y="2486562"/>
                <a:ext cx="5809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EBB6B6-C8D8-4DB2-9E39-91BF0C9ED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732" y="2486562"/>
                <a:ext cx="580993" cy="307777"/>
              </a:xfrm>
              <a:prstGeom prst="rect">
                <a:avLst/>
              </a:prstGeom>
              <a:blipFill>
                <a:blip r:embed="rId3"/>
                <a:stretch>
                  <a:fillRect l="-9474" r="-14737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2273F7-704F-4393-AACD-FA826CD47901}"/>
                  </a:ext>
                </a:extLst>
              </p:cNvPr>
              <p:cNvSpPr txBox="1"/>
              <p:nvPr/>
            </p:nvSpPr>
            <p:spPr>
              <a:xfrm>
                <a:off x="6401979" y="879196"/>
                <a:ext cx="7391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2273F7-704F-4393-AACD-FA826CD47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79" y="879196"/>
                <a:ext cx="739146" cy="400110"/>
              </a:xfrm>
              <a:prstGeom prst="rect">
                <a:avLst/>
              </a:prstGeom>
              <a:blipFill>
                <a:blip r:embed="rId4"/>
                <a:stretch>
                  <a:fillRect r="-826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76BEF7-6C48-472A-826A-2500ECCCF52F}"/>
                  </a:ext>
                </a:extLst>
              </p:cNvPr>
              <p:cNvSpPr txBox="1"/>
              <p:nvPr/>
            </p:nvSpPr>
            <p:spPr>
              <a:xfrm>
                <a:off x="5408394" y="4119748"/>
                <a:ext cx="7391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76BEF7-6C48-472A-826A-2500ECCCF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394" y="4119748"/>
                <a:ext cx="739146" cy="400110"/>
              </a:xfrm>
              <a:prstGeom prst="rect">
                <a:avLst/>
              </a:prstGeom>
              <a:blipFill>
                <a:blip r:embed="rId5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F45B4A-0C89-40EC-BC95-7213FB8B9EAD}"/>
                  </a:ext>
                </a:extLst>
              </p:cNvPr>
              <p:cNvSpPr txBox="1"/>
              <p:nvPr/>
            </p:nvSpPr>
            <p:spPr>
              <a:xfrm>
                <a:off x="8249754" y="3529589"/>
                <a:ext cx="7391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F45B4A-0C89-40EC-BC95-7213FB8B9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54" y="3529589"/>
                <a:ext cx="739146" cy="400110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10307E-ABF7-4690-9E69-2C8B5DBED07C}"/>
                  </a:ext>
                </a:extLst>
              </p:cNvPr>
              <p:cNvSpPr txBox="1"/>
              <p:nvPr/>
            </p:nvSpPr>
            <p:spPr>
              <a:xfrm>
                <a:off x="7029660" y="4129099"/>
                <a:ext cx="7391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10307E-ABF7-4690-9E69-2C8B5DBED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660" y="4129099"/>
                <a:ext cx="739146" cy="400110"/>
              </a:xfrm>
              <a:prstGeom prst="rect">
                <a:avLst/>
              </a:prstGeom>
              <a:blipFill>
                <a:blip r:embed="rId7"/>
                <a:stretch>
                  <a:fillRect r="-1653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4227096-E24D-4BC7-A80A-95246A0CAD9B}"/>
                  </a:ext>
                </a:extLst>
              </p:cNvPr>
              <p:cNvSpPr txBox="1"/>
              <p:nvPr/>
            </p:nvSpPr>
            <p:spPr>
              <a:xfrm>
                <a:off x="6693435" y="3323547"/>
                <a:ext cx="7391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4227096-E24D-4BC7-A80A-95246A0CA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435" y="3323547"/>
                <a:ext cx="739146" cy="400110"/>
              </a:xfrm>
              <a:prstGeom prst="rect">
                <a:avLst/>
              </a:prstGeom>
              <a:blipFill>
                <a:blip r:embed="rId8"/>
                <a:stretch>
                  <a:fillRect t="-3030" r="-826"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042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5FA718-6149-4CDD-B6F3-16D280AD8BE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LMS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F654C-CC64-427E-AABD-4CB75BE9E1F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Objective: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Model an unknown filter over time.</a:t>
            </a:r>
          </a:p>
          <a:p>
            <a:pPr marL="342900" indent="-342900">
              <a:buFontTx/>
              <a:buChar char="-"/>
            </a:pPr>
            <a:r>
              <a:rPr lang="en-GB" dirty="0"/>
              <a:t>Method: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Update the estimation of the filter on every time step.</a:t>
            </a:r>
          </a:p>
          <a:p>
            <a:pPr marL="971550" lvl="1" indent="-342900">
              <a:buFontTx/>
              <a:buChar char="-"/>
            </a:pPr>
            <a:r>
              <a:rPr lang="en-GB" dirty="0"/>
              <a:t>Minimize the error between recorded signal and noise model.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1EB1A-15BB-435F-9624-5AFE6413DA43}"/>
                  </a:ext>
                </a:extLst>
              </p:cNvPr>
              <p:cNvSpPr txBox="1"/>
              <p:nvPr/>
            </p:nvSpPr>
            <p:spPr>
              <a:xfrm>
                <a:off x="2568271" y="3507246"/>
                <a:ext cx="4110825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FI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01EB1A-15BB-435F-9624-5AFE6413D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271" y="3507246"/>
                <a:ext cx="4110825" cy="409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786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8">
      <a:dk1>
        <a:sysClr val="windowText" lastClr="000000"/>
      </a:dk1>
      <a:lt1>
        <a:sysClr val="window" lastClr="FFFFFF"/>
      </a:lt1>
      <a:dk2>
        <a:srgbClr val="753BBD"/>
      </a:dk2>
      <a:lt2>
        <a:srgbClr val="B199DD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ELEC_169_EN.potx" id="{A30F47B1-412D-43CB-80EE-B63AC30EF3B6}" vid="{6A465498-3956-4AD1-8721-C47A36C056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8D2246457A634CA07D05CCDF88D9AE" ma:contentTypeVersion="8" ma:contentTypeDescription="Create a new document." ma:contentTypeScope="" ma:versionID="5f2519c976275effe106803c436fbd28">
  <xsd:schema xmlns:xsd="http://www.w3.org/2001/XMLSchema" xmlns:xs="http://www.w3.org/2001/XMLSchema" xmlns:p="http://schemas.microsoft.com/office/2006/metadata/properties" xmlns:ns3="c82aaa30-e251-45c8-b310-fbab25a79ba2" targetNamespace="http://schemas.microsoft.com/office/2006/metadata/properties" ma:root="true" ma:fieldsID="06ba44f72a833140499ea8091af58a30" ns3:_="">
    <xsd:import namespace="c82aaa30-e251-45c8-b310-fbab25a79b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aaa30-e251-45c8-b310-fbab25a79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E4E374-7112-471C-855D-C34EADC4FD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aaa30-e251-45c8-b310-fbab25a79b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CB6967-28A5-4F8C-93CD-CA3AFA1524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1CBA7A-64BE-4D7A-A9AE-B646FC78DCF4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82aaa30-e251-45c8-b310-fbab25a79ba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1026</Words>
  <Application>Microsoft Office PowerPoint</Application>
  <PresentationFormat>On-screen Show (16:9)</PresentationFormat>
  <Paragraphs>161</Paragraphs>
  <Slides>25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</vt:lpstr>
      <vt:lpstr>Calibri</vt:lpstr>
      <vt:lpstr>Cambria Math</vt:lpstr>
      <vt:lpstr>Office-teema</vt:lpstr>
      <vt:lpstr>Speech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Hanna Sario</dc:creator>
  <cp:lastModifiedBy>Perez Zarazaga Pablo</cp:lastModifiedBy>
  <cp:revision>28</cp:revision>
  <dcterms:created xsi:type="dcterms:W3CDTF">2019-03-08T07:04:35Z</dcterms:created>
  <dcterms:modified xsi:type="dcterms:W3CDTF">2021-10-12T13:11:37Z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0x010100298D2246457A634CA07D05CCDF88D9AE</vt:lpwstr>
  </property>
</Properties>
</file>