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ppt/ink/ink22.xml" ContentType="application/inkml+xml"/>
  <Override PartName="/ppt/ink/ink23.xml" ContentType="application/inkml+xml"/>
  <Override PartName="/ppt/ink/ink24.xml" ContentType="application/inkml+xml"/>
  <Override PartName="/ppt/ink/ink25.xml" ContentType="application/inkml+xml"/>
  <Override PartName="/ppt/ink/ink26.xml" ContentType="application/inkml+xml"/>
  <Override PartName="/ppt/ink/ink27.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28.xml" ContentType="application/inkml+xml"/>
  <Override PartName="/ppt/ink/ink29.xml" ContentType="application/inkml+xml"/>
  <Override PartName="/ppt/ink/ink30.xml" ContentType="application/inkml+xml"/>
  <Override PartName="/ppt/ink/ink31.xml" ContentType="application/inkml+xml"/>
  <Override PartName="/ppt/ink/ink32.xml" ContentType="application/inkml+xml"/>
  <Override PartName="/ppt/ink/ink33.xml" ContentType="application/inkml+xml"/>
  <Override PartName="/ppt/ink/ink34.xml" ContentType="application/inkml+xml"/>
  <Override PartName="/ppt/ink/ink35.xml" ContentType="application/inkml+xml"/>
  <Override PartName="/ppt/ink/ink36.xml" ContentType="application/inkml+xml"/>
  <Override PartName="/ppt/ink/ink37.xml" ContentType="application/inkml+xml"/>
  <Override PartName="/ppt/ink/ink38.xml" ContentType="application/inkml+xml"/>
  <Override PartName="/ppt/ink/ink39.xml" ContentType="application/inkml+xml"/>
  <Override PartName="/ppt/ink/ink40.xml" ContentType="application/inkml+xml"/>
  <Override PartName="/ppt/ink/ink41.xml" ContentType="application/inkml+xml"/>
  <Override PartName="/ppt/ink/ink42.xml" ContentType="application/inkml+xml"/>
  <Override PartName="/ppt/ink/ink43.xml" ContentType="application/inkml+xml"/>
  <Override PartName="/ppt/ink/ink44.xml" ContentType="application/inkml+xml"/>
  <Override PartName="/ppt/ink/ink45.xml" ContentType="application/inkml+xml"/>
  <Override PartName="/ppt/ink/ink46.xml" ContentType="application/inkml+xml"/>
  <Override PartName="/ppt/ink/ink47.xml" ContentType="application/inkml+xml"/>
  <Override PartName="/ppt/ink/ink48.xml" ContentType="application/inkml+xml"/>
  <Override PartName="/ppt/ink/ink49.xml" ContentType="application/inkml+xml"/>
  <Override PartName="/ppt/ink/ink50.xml" ContentType="application/inkml+xml"/>
  <Override PartName="/ppt/ink/ink51.xml" ContentType="application/inkml+xml"/>
  <Override PartName="/ppt/ink/ink52.xml" ContentType="application/inkml+xml"/>
  <Override PartName="/ppt/ink/ink5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8"/>
  </p:notesMasterIdLst>
  <p:sldIdLst>
    <p:sldId id="256" r:id="rId2"/>
    <p:sldId id="273" r:id="rId3"/>
    <p:sldId id="311" r:id="rId4"/>
    <p:sldId id="275" r:id="rId5"/>
    <p:sldId id="265" r:id="rId6"/>
    <p:sldId id="312" r:id="rId7"/>
    <p:sldId id="379" r:id="rId8"/>
    <p:sldId id="313" r:id="rId9"/>
    <p:sldId id="314" r:id="rId10"/>
    <p:sldId id="315" r:id="rId11"/>
    <p:sldId id="316" r:id="rId12"/>
    <p:sldId id="317" r:id="rId13"/>
    <p:sldId id="318" r:id="rId14"/>
    <p:sldId id="319" r:id="rId15"/>
    <p:sldId id="320" r:id="rId16"/>
    <p:sldId id="380" r:id="rId17"/>
    <p:sldId id="321" r:id="rId18"/>
    <p:sldId id="322" r:id="rId19"/>
    <p:sldId id="323" r:id="rId20"/>
    <p:sldId id="324" r:id="rId21"/>
    <p:sldId id="325" r:id="rId22"/>
    <p:sldId id="326" r:id="rId23"/>
    <p:sldId id="373" r:id="rId24"/>
    <p:sldId id="327" r:id="rId25"/>
    <p:sldId id="328" r:id="rId26"/>
    <p:sldId id="329" r:id="rId27"/>
    <p:sldId id="332" r:id="rId28"/>
    <p:sldId id="330" r:id="rId29"/>
    <p:sldId id="333" r:id="rId30"/>
    <p:sldId id="337" r:id="rId31"/>
    <p:sldId id="335" r:id="rId32"/>
    <p:sldId id="336" r:id="rId33"/>
    <p:sldId id="338" r:id="rId34"/>
    <p:sldId id="339" r:id="rId35"/>
    <p:sldId id="340" r:id="rId36"/>
    <p:sldId id="346" r:id="rId37"/>
    <p:sldId id="351" r:id="rId38"/>
    <p:sldId id="342" r:id="rId39"/>
    <p:sldId id="343" r:id="rId40"/>
    <p:sldId id="381" r:id="rId41"/>
    <p:sldId id="347" r:id="rId42"/>
    <p:sldId id="352" r:id="rId43"/>
    <p:sldId id="344" r:id="rId44"/>
    <p:sldId id="361" r:id="rId45"/>
    <p:sldId id="366" r:id="rId46"/>
    <p:sldId id="382" r:id="rId47"/>
    <p:sldId id="367" r:id="rId48"/>
    <p:sldId id="368" r:id="rId49"/>
    <p:sldId id="369" r:id="rId50"/>
    <p:sldId id="376" r:id="rId51"/>
    <p:sldId id="375" r:id="rId52"/>
    <p:sldId id="377" r:id="rId53"/>
    <p:sldId id="378" r:id="rId54"/>
    <p:sldId id="370" r:id="rId55"/>
    <p:sldId id="371" r:id="rId56"/>
    <p:sldId id="348" r:id="rId57"/>
    <p:sldId id="334" r:id="rId58"/>
    <p:sldId id="345" r:id="rId59"/>
    <p:sldId id="349" r:id="rId60"/>
    <p:sldId id="353" r:id="rId61"/>
    <p:sldId id="354" r:id="rId62"/>
    <p:sldId id="355" r:id="rId63"/>
    <p:sldId id="356" r:id="rId64"/>
    <p:sldId id="357" r:id="rId65"/>
    <p:sldId id="362" r:id="rId66"/>
    <p:sldId id="358" r:id="rId6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0091"/>
    <a:srgbClr val="D557C1"/>
    <a:srgbClr val="FF591B"/>
    <a:srgbClr val="00B98D"/>
    <a:srgbClr val="C242FF"/>
    <a:srgbClr val="6974FF"/>
    <a:srgbClr val="009845"/>
    <a:srgbClr val="00CBEF"/>
    <a:srgbClr val="FF7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645"/>
    <p:restoredTop sz="94687"/>
  </p:normalViewPr>
  <p:slideViewPr>
    <p:cSldViewPr snapToGrid="0">
      <p:cViewPr varScale="1">
        <p:scale>
          <a:sx n="106" d="100"/>
          <a:sy n="106" d="100"/>
        </p:scale>
        <p:origin x="192" y="32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oleObject" Target="file:////Users/ccraven/Desktop/150%20f15,s16,s17,%20f19,%20f20%20&amp;%20f21/data,%20first%20class%20f20.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Users/ccraven/Desktop/150%20f15,s16,s17,%20f19,%20f20%20&amp;%20f21/data,%20first%20class%20f20.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619417835529089E-2"/>
          <c:y val="1.2850252510086955E-2"/>
          <c:w val="0.89160050736288654"/>
          <c:h val="0.93980765241701891"/>
        </c:manualLayout>
      </c:layout>
      <c:scatterChart>
        <c:scatterStyle val="smoothMarker"/>
        <c:varyColors val="0"/>
        <c:ser>
          <c:idx val="0"/>
          <c:order val="0"/>
          <c:tx>
            <c:strRef>
              <c:f>Sheet2!$B$1</c:f>
              <c:strCache>
                <c:ptCount val="1"/>
                <c:pt idx="0">
                  <c:v>Real GDP</c:v>
                </c:pt>
              </c:strCache>
            </c:strRef>
          </c:tx>
          <c:spPr>
            <a:ln w="31750" cap="rnd">
              <a:solidFill>
                <a:srgbClr val="FF0000"/>
              </a:solidFill>
              <a:round/>
            </a:ln>
            <a:effectLst/>
          </c:spPr>
          <c:marker>
            <c:symbol val="none"/>
          </c:marker>
          <c:xVal>
            <c:numRef>
              <c:f>Sheet2!$A$2:$A$123</c:f>
              <c:numCache>
                <c:formatCode>General</c:formatCode>
                <c:ptCount val="122"/>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pt idx="114">
                  <c:v>2014</c:v>
                </c:pt>
                <c:pt idx="115">
                  <c:v>2015</c:v>
                </c:pt>
                <c:pt idx="116">
                  <c:v>2016</c:v>
                </c:pt>
                <c:pt idx="117">
                  <c:v>2017</c:v>
                </c:pt>
                <c:pt idx="118">
                  <c:v>2018</c:v>
                </c:pt>
                <c:pt idx="119">
                  <c:v>2019</c:v>
                </c:pt>
                <c:pt idx="120">
                  <c:v>2020</c:v>
                </c:pt>
                <c:pt idx="121">
                  <c:v>2021</c:v>
                </c:pt>
              </c:numCache>
            </c:numRef>
          </c:xVal>
          <c:yVal>
            <c:numRef>
              <c:f>Sheet2!$B$2:$B$123</c:f>
              <c:numCache>
                <c:formatCode>General</c:formatCode>
                <c:ptCount val="122"/>
                <c:pt idx="0">
                  <c:v>480</c:v>
                </c:pt>
                <c:pt idx="1">
                  <c:v>505</c:v>
                </c:pt>
                <c:pt idx="2">
                  <c:v>531</c:v>
                </c:pt>
                <c:pt idx="3">
                  <c:v>547</c:v>
                </c:pt>
                <c:pt idx="4">
                  <c:v>527</c:v>
                </c:pt>
                <c:pt idx="5">
                  <c:v>587</c:v>
                </c:pt>
                <c:pt idx="6">
                  <c:v>611</c:v>
                </c:pt>
                <c:pt idx="7">
                  <c:v>626</c:v>
                </c:pt>
                <c:pt idx="8">
                  <c:v>559</c:v>
                </c:pt>
                <c:pt idx="9">
                  <c:v>599</c:v>
                </c:pt>
                <c:pt idx="10">
                  <c:v>606</c:v>
                </c:pt>
                <c:pt idx="11">
                  <c:v>625</c:v>
                </c:pt>
                <c:pt idx="12">
                  <c:v>654</c:v>
                </c:pt>
                <c:pt idx="13">
                  <c:v>680</c:v>
                </c:pt>
                <c:pt idx="14">
                  <c:v>628</c:v>
                </c:pt>
                <c:pt idx="15">
                  <c:v>645</c:v>
                </c:pt>
                <c:pt idx="16">
                  <c:v>735</c:v>
                </c:pt>
                <c:pt idx="17">
                  <c:v>717</c:v>
                </c:pt>
                <c:pt idx="18">
                  <c:v>781</c:v>
                </c:pt>
                <c:pt idx="19">
                  <c:v>788</c:v>
                </c:pt>
                <c:pt idx="20">
                  <c:v>780</c:v>
                </c:pt>
                <c:pt idx="21">
                  <c:v>762</c:v>
                </c:pt>
                <c:pt idx="22">
                  <c:v>805</c:v>
                </c:pt>
                <c:pt idx="23">
                  <c:v>911</c:v>
                </c:pt>
                <c:pt idx="24">
                  <c:v>939</c:v>
                </c:pt>
                <c:pt idx="25">
                  <c:v>961</c:v>
                </c:pt>
                <c:pt idx="26">
                  <c:v>1023</c:v>
                </c:pt>
                <c:pt idx="27">
                  <c:v>1033</c:v>
                </c:pt>
                <c:pt idx="28">
                  <c:v>1045</c:v>
                </c:pt>
                <c:pt idx="29">
                  <c:v>1109</c:v>
                </c:pt>
                <c:pt idx="30">
                  <c:v>1015</c:v>
                </c:pt>
                <c:pt idx="31">
                  <c:v>950</c:v>
                </c:pt>
                <c:pt idx="32">
                  <c:v>828</c:v>
                </c:pt>
                <c:pt idx="33">
                  <c:v>817</c:v>
                </c:pt>
                <c:pt idx="34">
                  <c:v>906</c:v>
                </c:pt>
                <c:pt idx="35">
                  <c:v>986</c:v>
                </c:pt>
                <c:pt idx="36">
                  <c:v>1113</c:v>
                </c:pt>
                <c:pt idx="37">
                  <c:v>1170</c:v>
                </c:pt>
                <c:pt idx="38">
                  <c:v>1132</c:v>
                </c:pt>
                <c:pt idx="39">
                  <c:v>1222</c:v>
                </c:pt>
                <c:pt idx="40">
                  <c:v>1330</c:v>
                </c:pt>
                <c:pt idx="41">
                  <c:v>1566</c:v>
                </c:pt>
                <c:pt idx="42">
                  <c:v>1862</c:v>
                </c:pt>
                <c:pt idx="43">
                  <c:v>2178</c:v>
                </c:pt>
                <c:pt idx="44">
                  <c:v>2352</c:v>
                </c:pt>
                <c:pt idx="45">
                  <c:v>2329</c:v>
                </c:pt>
                <c:pt idx="46">
                  <c:v>2058</c:v>
                </c:pt>
                <c:pt idx="47">
                  <c:v>2035</c:v>
                </c:pt>
                <c:pt idx="48">
                  <c:v>2119</c:v>
                </c:pt>
                <c:pt idx="49">
                  <c:v>2107</c:v>
                </c:pt>
                <c:pt idx="50">
                  <c:v>2290</c:v>
                </c:pt>
                <c:pt idx="51">
                  <c:v>2474</c:v>
                </c:pt>
                <c:pt idx="52">
                  <c:v>2575</c:v>
                </c:pt>
                <c:pt idx="53">
                  <c:v>2696</c:v>
                </c:pt>
                <c:pt idx="54">
                  <c:v>2680</c:v>
                </c:pt>
                <c:pt idx="55">
                  <c:v>2871</c:v>
                </c:pt>
                <c:pt idx="56">
                  <c:v>2932</c:v>
                </c:pt>
                <c:pt idx="57">
                  <c:v>2994</c:v>
                </c:pt>
                <c:pt idx="58">
                  <c:v>2972</c:v>
                </c:pt>
                <c:pt idx="59">
                  <c:v>3178</c:v>
                </c:pt>
                <c:pt idx="60">
                  <c:v>3260</c:v>
                </c:pt>
                <c:pt idx="61">
                  <c:v>3345</c:v>
                </c:pt>
                <c:pt idx="62">
                  <c:v>3548</c:v>
                </c:pt>
                <c:pt idx="63">
                  <c:v>3703</c:v>
                </c:pt>
                <c:pt idx="64">
                  <c:v>3916</c:v>
                </c:pt>
                <c:pt idx="65">
                  <c:v>4171</c:v>
                </c:pt>
                <c:pt idx="66">
                  <c:v>4446</c:v>
                </c:pt>
                <c:pt idx="67">
                  <c:v>4568</c:v>
                </c:pt>
                <c:pt idx="68">
                  <c:v>4792</c:v>
                </c:pt>
                <c:pt idx="69">
                  <c:v>4942</c:v>
                </c:pt>
                <c:pt idx="70">
                  <c:v>4951</c:v>
                </c:pt>
                <c:pt idx="71">
                  <c:v>5114</c:v>
                </c:pt>
                <c:pt idx="72">
                  <c:v>5383</c:v>
                </c:pt>
                <c:pt idx="73">
                  <c:v>5657</c:v>
                </c:pt>
                <c:pt idx="74">
                  <c:v>5645</c:v>
                </c:pt>
                <c:pt idx="75">
                  <c:v>5949</c:v>
                </c:pt>
                <c:pt idx="76">
                  <c:v>6224</c:v>
                </c:pt>
                <c:pt idx="77">
                  <c:v>6568</c:v>
                </c:pt>
                <c:pt idx="78">
                  <c:v>6569</c:v>
                </c:pt>
                <c:pt idx="79">
                  <c:v>6777</c:v>
                </c:pt>
                <c:pt idx="80">
                  <c:v>6759</c:v>
                </c:pt>
                <c:pt idx="81">
                  <c:v>6931</c:v>
                </c:pt>
                <c:pt idx="82">
                  <c:v>6806</c:v>
                </c:pt>
                <c:pt idx="83">
                  <c:v>7118</c:v>
                </c:pt>
                <c:pt idx="84">
                  <c:v>7633</c:v>
                </c:pt>
                <c:pt idx="85">
                  <c:v>7951</c:v>
                </c:pt>
                <c:pt idx="86">
                  <c:v>8226</c:v>
                </c:pt>
                <c:pt idx="87">
                  <c:v>8511</c:v>
                </c:pt>
                <c:pt idx="88">
                  <c:v>8867</c:v>
                </c:pt>
                <c:pt idx="89">
                  <c:v>9192</c:v>
                </c:pt>
                <c:pt idx="90">
                  <c:v>9366</c:v>
                </c:pt>
                <c:pt idx="91">
                  <c:v>9355</c:v>
                </c:pt>
                <c:pt idx="92">
                  <c:v>9685</c:v>
                </c:pt>
                <c:pt idx="93">
                  <c:v>9952</c:v>
                </c:pt>
                <c:pt idx="94">
                  <c:v>10352</c:v>
                </c:pt>
                <c:pt idx="95">
                  <c:v>10630</c:v>
                </c:pt>
                <c:pt idx="96">
                  <c:v>11031</c:v>
                </c:pt>
                <c:pt idx="97">
                  <c:v>11522</c:v>
                </c:pt>
                <c:pt idx="98">
                  <c:v>12038</c:v>
                </c:pt>
                <c:pt idx="99">
                  <c:v>12611</c:v>
                </c:pt>
                <c:pt idx="100">
                  <c:v>13131</c:v>
                </c:pt>
                <c:pt idx="101">
                  <c:v>13262</c:v>
                </c:pt>
                <c:pt idx="102">
                  <c:v>13493</c:v>
                </c:pt>
                <c:pt idx="103">
                  <c:v>13879</c:v>
                </c:pt>
                <c:pt idx="104">
                  <c:v>14406</c:v>
                </c:pt>
                <c:pt idx="105">
                  <c:v>14913</c:v>
                </c:pt>
                <c:pt idx="106">
                  <c:v>15338</c:v>
                </c:pt>
                <c:pt idx="107">
                  <c:v>15626</c:v>
                </c:pt>
                <c:pt idx="108">
                  <c:v>15605</c:v>
                </c:pt>
                <c:pt idx="109">
                  <c:v>15209</c:v>
                </c:pt>
                <c:pt idx="110">
                  <c:v>15599</c:v>
                </c:pt>
                <c:pt idx="111">
                  <c:v>15841</c:v>
                </c:pt>
                <c:pt idx="112">
                  <c:v>16197</c:v>
                </c:pt>
                <c:pt idx="113">
                  <c:v>16495</c:v>
                </c:pt>
                <c:pt idx="114">
                  <c:v>16912</c:v>
                </c:pt>
                <c:pt idx="115">
                  <c:v>17432</c:v>
                </c:pt>
                <c:pt idx="116">
                  <c:v>17731</c:v>
                </c:pt>
                <c:pt idx="117">
                  <c:v>18144</c:v>
                </c:pt>
                <c:pt idx="118">
                  <c:v>18688</c:v>
                </c:pt>
                <c:pt idx="119">
                  <c:v>19092</c:v>
                </c:pt>
                <c:pt idx="120">
                  <c:v>17206</c:v>
                </c:pt>
                <c:pt idx="121">
                  <c:v>18187</c:v>
                </c:pt>
              </c:numCache>
            </c:numRef>
          </c:yVal>
          <c:smooth val="1"/>
          <c:extLst>
            <c:ext xmlns:c16="http://schemas.microsoft.com/office/drawing/2014/chart" uri="{C3380CC4-5D6E-409C-BE32-E72D297353CC}">
              <c16:uniqueId val="{00000000-E1DA-484A-B909-E92F9420C290}"/>
            </c:ext>
          </c:extLst>
        </c:ser>
        <c:dLbls>
          <c:showLegendKey val="0"/>
          <c:showVal val="0"/>
          <c:showCatName val="0"/>
          <c:showSerName val="0"/>
          <c:showPercent val="0"/>
          <c:showBubbleSize val="0"/>
        </c:dLbls>
        <c:axId val="1678683344"/>
        <c:axId val="1715784736"/>
      </c:scatterChart>
      <c:valAx>
        <c:axId val="1678683344"/>
        <c:scaling>
          <c:orientation val="minMax"/>
          <c:max val="2025"/>
          <c:min val="1900"/>
        </c:scaling>
        <c:delete val="0"/>
        <c:axPos val="b"/>
        <c:majorGridlines>
          <c:spPr>
            <a:ln w="9525" cap="flat" cmpd="sng" algn="ctr">
              <a:noFill/>
              <a:round/>
            </a:ln>
            <a:effectLst/>
          </c:spPr>
        </c:majorGridlines>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784736"/>
        <c:crosses val="autoZero"/>
        <c:crossBetween val="midCat"/>
        <c:majorUnit val="10"/>
        <c:minorUnit val="5"/>
      </c:valAx>
      <c:valAx>
        <c:axId val="1715784736"/>
        <c:scaling>
          <c:logBase val="10"/>
          <c:orientation val="minMax"/>
          <c:max val="50000"/>
          <c:min val="500"/>
        </c:scaling>
        <c:delete val="0"/>
        <c:axPos val="l"/>
        <c:majorGridlines>
          <c:spPr>
            <a:ln w="9525" cap="flat" cmpd="sng" algn="ctr">
              <a:solidFill>
                <a:schemeClr val="tx1">
                  <a:alpha val="0"/>
                </a:schemeClr>
              </a:solidFill>
              <a:round/>
            </a:ln>
            <a:effectLst/>
          </c:spPr>
        </c:majorGridlines>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8683344"/>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4619417835529089E-2"/>
          <c:y val="1.2850252510086955E-2"/>
          <c:w val="0.89160050736288654"/>
          <c:h val="0.93980765241701891"/>
        </c:manualLayout>
      </c:layout>
      <c:scatterChart>
        <c:scatterStyle val="smoothMarker"/>
        <c:varyColors val="0"/>
        <c:ser>
          <c:idx val="0"/>
          <c:order val="0"/>
          <c:tx>
            <c:strRef>
              <c:f>Sheet2!$B$1</c:f>
              <c:strCache>
                <c:ptCount val="1"/>
                <c:pt idx="0">
                  <c:v>Real GDP</c:v>
                </c:pt>
              </c:strCache>
            </c:strRef>
          </c:tx>
          <c:spPr>
            <a:ln w="31750" cap="rnd">
              <a:solidFill>
                <a:srgbClr val="FF0000"/>
              </a:solidFill>
              <a:round/>
            </a:ln>
            <a:effectLst/>
          </c:spPr>
          <c:marker>
            <c:symbol val="none"/>
          </c:marker>
          <c:xVal>
            <c:numRef>
              <c:f>Sheet2!$A$2:$A$123</c:f>
              <c:numCache>
                <c:formatCode>General</c:formatCode>
                <c:ptCount val="122"/>
                <c:pt idx="0">
                  <c:v>1900</c:v>
                </c:pt>
                <c:pt idx="1">
                  <c:v>1901</c:v>
                </c:pt>
                <c:pt idx="2">
                  <c:v>1902</c:v>
                </c:pt>
                <c:pt idx="3">
                  <c:v>1903</c:v>
                </c:pt>
                <c:pt idx="4">
                  <c:v>1904</c:v>
                </c:pt>
                <c:pt idx="5">
                  <c:v>1905</c:v>
                </c:pt>
                <c:pt idx="6">
                  <c:v>1906</c:v>
                </c:pt>
                <c:pt idx="7">
                  <c:v>1907</c:v>
                </c:pt>
                <c:pt idx="8">
                  <c:v>1908</c:v>
                </c:pt>
                <c:pt idx="9">
                  <c:v>1909</c:v>
                </c:pt>
                <c:pt idx="10">
                  <c:v>1910</c:v>
                </c:pt>
                <c:pt idx="11">
                  <c:v>1911</c:v>
                </c:pt>
                <c:pt idx="12">
                  <c:v>1912</c:v>
                </c:pt>
                <c:pt idx="13">
                  <c:v>1913</c:v>
                </c:pt>
                <c:pt idx="14">
                  <c:v>1914</c:v>
                </c:pt>
                <c:pt idx="15">
                  <c:v>1915</c:v>
                </c:pt>
                <c:pt idx="16">
                  <c:v>1916</c:v>
                </c:pt>
                <c:pt idx="17">
                  <c:v>1917</c:v>
                </c:pt>
                <c:pt idx="18">
                  <c:v>1918</c:v>
                </c:pt>
                <c:pt idx="19">
                  <c:v>1919</c:v>
                </c:pt>
                <c:pt idx="20">
                  <c:v>1920</c:v>
                </c:pt>
                <c:pt idx="21">
                  <c:v>1921</c:v>
                </c:pt>
                <c:pt idx="22">
                  <c:v>1922</c:v>
                </c:pt>
                <c:pt idx="23">
                  <c:v>1923</c:v>
                </c:pt>
                <c:pt idx="24">
                  <c:v>1924</c:v>
                </c:pt>
                <c:pt idx="25">
                  <c:v>1925</c:v>
                </c:pt>
                <c:pt idx="26">
                  <c:v>1926</c:v>
                </c:pt>
                <c:pt idx="27">
                  <c:v>1927</c:v>
                </c:pt>
                <c:pt idx="28">
                  <c:v>1928</c:v>
                </c:pt>
                <c:pt idx="29">
                  <c:v>1929</c:v>
                </c:pt>
                <c:pt idx="30">
                  <c:v>1930</c:v>
                </c:pt>
                <c:pt idx="31">
                  <c:v>1931</c:v>
                </c:pt>
                <c:pt idx="32">
                  <c:v>1932</c:v>
                </c:pt>
                <c:pt idx="33">
                  <c:v>1933</c:v>
                </c:pt>
                <c:pt idx="34">
                  <c:v>1934</c:v>
                </c:pt>
                <c:pt idx="35">
                  <c:v>1935</c:v>
                </c:pt>
                <c:pt idx="36">
                  <c:v>1936</c:v>
                </c:pt>
                <c:pt idx="37">
                  <c:v>1937</c:v>
                </c:pt>
                <c:pt idx="38">
                  <c:v>1938</c:v>
                </c:pt>
                <c:pt idx="39">
                  <c:v>1939</c:v>
                </c:pt>
                <c:pt idx="40">
                  <c:v>1940</c:v>
                </c:pt>
                <c:pt idx="41">
                  <c:v>1941</c:v>
                </c:pt>
                <c:pt idx="42">
                  <c:v>1942</c:v>
                </c:pt>
                <c:pt idx="43">
                  <c:v>1943</c:v>
                </c:pt>
                <c:pt idx="44">
                  <c:v>1944</c:v>
                </c:pt>
                <c:pt idx="45">
                  <c:v>1945</c:v>
                </c:pt>
                <c:pt idx="46">
                  <c:v>1946</c:v>
                </c:pt>
                <c:pt idx="47">
                  <c:v>1947</c:v>
                </c:pt>
                <c:pt idx="48">
                  <c:v>1948</c:v>
                </c:pt>
                <c:pt idx="49">
                  <c:v>1949</c:v>
                </c:pt>
                <c:pt idx="50">
                  <c:v>1950</c:v>
                </c:pt>
                <c:pt idx="51">
                  <c:v>1951</c:v>
                </c:pt>
                <c:pt idx="52">
                  <c:v>1952</c:v>
                </c:pt>
                <c:pt idx="53">
                  <c:v>1953</c:v>
                </c:pt>
                <c:pt idx="54">
                  <c:v>1954</c:v>
                </c:pt>
                <c:pt idx="55">
                  <c:v>1955</c:v>
                </c:pt>
                <c:pt idx="56">
                  <c:v>1956</c:v>
                </c:pt>
                <c:pt idx="57">
                  <c:v>1957</c:v>
                </c:pt>
                <c:pt idx="58">
                  <c:v>1958</c:v>
                </c:pt>
                <c:pt idx="59">
                  <c:v>1959</c:v>
                </c:pt>
                <c:pt idx="60">
                  <c:v>1960</c:v>
                </c:pt>
                <c:pt idx="61">
                  <c:v>1961</c:v>
                </c:pt>
                <c:pt idx="62">
                  <c:v>1962</c:v>
                </c:pt>
                <c:pt idx="63">
                  <c:v>1963</c:v>
                </c:pt>
                <c:pt idx="64">
                  <c:v>1964</c:v>
                </c:pt>
                <c:pt idx="65">
                  <c:v>1965</c:v>
                </c:pt>
                <c:pt idx="66">
                  <c:v>1966</c:v>
                </c:pt>
                <c:pt idx="67">
                  <c:v>1967</c:v>
                </c:pt>
                <c:pt idx="68">
                  <c:v>1968</c:v>
                </c:pt>
                <c:pt idx="69">
                  <c:v>1969</c:v>
                </c:pt>
                <c:pt idx="70">
                  <c:v>1970</c:v>
                </c:pt>
                <c:pt idx="71">
                  <c:v>1971</c:v>
                </c:pt>
                <c:pt idx="72">
                  <c:v>1972</c:v>
                </c:pt>
                <c:pt idx="73">
                  <c:v>1973</c:v>
                </c:pt>
                <c:pt idx="74">
                  <c:v>1974</c:v>
                </c:pt>
                <c:pt idx="75">
                  <c:v>1975</c:v>
                </c:pt>
                <c:pt idx="76">
                  <c:v>1976</c:v>
                </c:pt>
                <c:pt idx="77">
                  <c:v>1977</c:v>
                </c:pt>
                <c:pt idx="78">
                  <c:v>1978</c:v>
                </c:pt>
                <c:pt idx="79">
                  <c:v>1979</c:v>
                </c:pt>
                <c:pt idx="80">
                  <c:v>1980</c:v>
                </c:pt>
                <c:pt idx="81">
                  <c:v>1981</c:v>
                </c:pt>
                <c:pt idx="82">
                  <c:v>1982</c:v>
                </c:pt>
                <c:pt idx="83">
                  <c:v>1983</c:v>
                </c:pt>
                <c:pt idx="84">
                  <c:v>1984</c:v>
                </c:pt>
                <c:pt idx="85">
                  <c:v>1985</c:v>
                </c:pt>
                <c:pt idx="86">
                  <c:v>1986</c:v>
                </c:pt>
                <c:pt idx="87">
                  <c:v>1987</c:v>
                </c:pt>
                <c:pt idx="88">
                  <c:v>1988</c:v>
                </c:pt>
                <c:pt idx="89">
                  <c:v>1989</c:v>
                </c:pt>
                <c:pt idx="90">
                  <c:v>1990</c:v>
                </c:pt>
                <c:pt idx="91">
                  <c:v>1991</c:v>
                </c:pt>
                <c:pt idx="92">
                  <c:v>1992</c:v>
                </c:pt>
                <c:pt idx="93">
                  <c:v>1993</c:v>
                </c:pt>
                <c:pt idx="94">
                  <c:v>1994</c:v>
                </c:pt>
                <c:pt idx="95">
                  <c:v>1995</c:v>
                </c:pt>
                <c:pt idx="96">
                  <c:v>1996</c:v>
                </c:pt>
                <c:pt idx="97">
                  <c:v>1997</c:v>
                </c:pt>
                <c:pt idx="98">
                  <c:v>1998</c:v>
                </c:pt>
                <c:pt idx="99">
                  <c:v>1999</c:v>
                </c:pt>
                <c:pt idx="100">
                  <c:v>2000</c:v>
                </c:pt>
                <c:pt idx="101">
                  <c:v>2001</c:v>
                </c:pt>
                <c:pt idx="102">
                  <c:v>2002</c:v>
                </c:pt>
                <c:pt idx="103">
                  <c:v>2003</c:v>
                </c:pt>
                <c:pt idx="104">
                  <c:v>2004</c:v>
                </c:pt>
                <c:pt idx="105">
                  <c:v>2005</c:v>
                </c:pt>
                <c:pt idx="106">
                  <c:v>2006</c:v>
                </c:pt>
                <c:pt idx="107">
                  <c:v>2007</c:v>
                </c:pt>
                <c:pt idx="108">
                  <c:v>2008</c:v>
                </c:pt>
                <c:pt idx="109">
                  <c:v>2009</c:v>
                </c:pt>
                <c:pt idx="110">
                  <c:v>2010</c:v>
                </c:pt>
                <c:pt idx="111">
                  <c:v>2011</c:v>
                </c:pt>
                <c:pt idx="112">
                  <c:v>2012</c:v>
                </c:pt>
                <c:pt idx="113">
                  <c:v>2013</c:v>
                </c:pt>
                <c:pt idx="114">
                  <c:v>2014</c:v>
                </c:pt>
                <c:pt idx="115">
                  <c:v>2015</c:v>
                </c:pt>
                <c:pt idx="116">
                  <c:v>2016</c:v>
                </c:pt>
                <c:pt idx="117">
                  <c:v>2017</c:v>
                </c:pt>
                <c:pt idx="118">
                  <c:v>2018</c:v>
                </c:pt>
                <c:pt idx="119">
                  <c:v>2019</c:v>
                </c:pt>
                <c:pt idx="120">
                  <c:v>2020</c:v>
                </c:pt>
                <c:pt idx="121">
                  <c:v>2021</c:v>
                </c:pt>
              </c:numCache>
            </c:numRef>
          </c:xVal>
          <c:yVal>
            <c:numRef>
              <c:f>Sheet2!$B$2:$B$123</c:f>
              <c:numCache>
                <c:formatCode>General</c:formatCode>
                <c:ptCount val="122"/>
                <c:pt idx="0">
                  <c:v>480</c:v>
                </c:pt>
                <c:pt idx="1">
                  <c:v>505</c:v>
                </c:pt>
                <c:pt idx="2">
                  <c:v>531</c:v>
                </c:pt>
                <c:pt idx="3">
                  <c:v>547</c:v>
                </c:pt>
                <c:pt idx="4">
                  <c:v>527</c:v>
                </c:pt>
                <c:pt idx="5">
                  <c:v>587</c:v>
                </c:pt>
                <c:pt idx="6">
                  <c:v>611</c:v>
                </c:pt>
                <c:pt idx="7">
                  <c:v>626</c:v>
                </c:pt>
                <c:pt idx="8">
                  <c:v>559</c:v>
                </c:pt>
                <c:pt idx="9">
                  <c:v>599</c:v>
                </c:pt>
                <c:pt idx="10">
                  <c:v>606</c:v>
                </c:pt>
                <c:pt idx="11">
                  <c:v>625</c:v>
                </c:pt>
                <c:pt idx="12">
                  <c:v>654</c:v>
                </c:pt>
                <c:pt idx="13">
                  <c:v>680</c:v>
                </c:pt>
                <c:pt idx="14">
                  <c:v>628</c:v>
                </c:pt>
                <c:pt idx="15">
                  <c:v>645</c:v>
                </c:pt>
                <c:pt idx="16">
                  <c:v>735</c:v>
                </c:pt>
                <c:pt idx="17">
                  <c:v>717</c:v>
                </c:pt>
                <c:pt idx="18">
                  <c:v>781</c:v>
                </c:pt>
                <c:pt idx="19">
                  <c:v>788</c:v>
                </c:pt>
                <c:pt idx="20">
                  <c:v>780</c:v>
                </c:pt>
                <c:pt idx="21">
                  <c:v>762</c:v>
                </c:pt>
                <c:pt idx="22">
                  <c:v>805</c:v>
                </c:pt>
                <c:pt idx="23">
                  <c:v>911</c:v>
                </c:pt>
                <c:pt idx="24">
                  <c:v>939</c:v>
                </c:pt>
                <c:pt idx="25">
                  <c:v>961</c:v>
                </c:pt>
                <c:pt idx="26">
                  <c:v>1023</c:v>
                </c:pt>
                <c:pt idx="27">
                  <c:v>1033</c:v>
                </c:pt>
                <c:pt idx="28">
                  <c:v>1045</c:v>
                </c:pt>
                <c:pt idx="29">
                  <c:v>1109</c:v>
                </c:pt>
                <c:pt idx="30">
                  <c:v>1015</c:v>
                </c:pt>
                <c:pt idx="31">
                  <c:v>950</c:v>
                </c:pt>
                <c:pt idx="32">
                  <c:v>828</c:v>
                </c:pt>
                <c:pt idx="33">
                  <c:v>817</c:v>
                </c:pt>
                <c:pt idx="34">
                  <c:v>906</c:v>
                </c:pt>
                <c:pt idx="35">
                  <c:v>986</c:v>
                </c:pt>
                <c:pt idx="36">
                  <c:v>1113</c:v>
                </c:pt>
                <c:pt idx="37">
                  <c:v>1170</c:v>
                </c:pt>
                <c:pt idx="38">
                  <c:v>1132</c:v>
                </c:pt>
                <c:pt idx="39">
                  <c:v>1222</c:v>
                </c:pt>
                <c:pt idx="40">
                  <c:v>1330</c:v>
                </c:pt>
                <c:pt idx="41">
                  <c:v>1566</c:v>
                </c:pt>
                <c:pt idx="42">
                  <c:v>1862</c:v>
                </c:pt>
                <c:pt idx="43">
                  <c:v>2178</c:v>
                </c:pt>
                <c:pt idx="44">
                  <c:v>2352</c:v>
                </c:pt>
                <c:pt idx="45">
                  <c:v>2329</c:v>
                </c:pt>
                <c:pt idx="46">
                  <c:v>2058</c:v>
                </c:pt>
                <c:pt idx="47">
                  <c:v>2035</c:v>
                </c:pt>
                <c:pt idx="48">
                  <c:v>2119</c:v>
                </c:pt>
                <c:pt idx="49">
                  <c:v>2107</c:v>
                </c:pt>
                <c:pt idx="50">
                  <c:v>2290</c:v>
                </c:pt>
                <c:pt idx="51">
                  <c:v>2474</c:v>
                </c:pt>
                <c:pt idx="52">
                  <c:v>2575</c:v>
                </c:pt>
                <c:pt idx="53">
                  <c:v>2696</c:v>
                </c:pt>
                <c:pt idx="54">
                  <c:v>2680</c:v>
                </c:pt>
                <c:pt idx="55">
                  <c:v>2871</c:v>
                </c:pt>
                <c:pt idx="56">
                  <c:v>2932</c:v>
                </c:pt>
                <c:pt idx="57">
                  <c:v>2994</c:v>
                </c:pt>
                <c:pt idx="58">
                  <c:v>2972</c:v>
                </c:pt>
                <c:pt idx="59">
                  <c:v>3178</c:v>
                </c:pt>
                <c:pt idx="60">
                  <c:v>3260</c:v>
                </c:pt>
                <c:pt idx="61">
                  <c:v>3345</c:v>
                </c:pt>
                <c:pt idx="62">
                  <c:v>3548</c:v>
                </c:pt>
                <c:pt idx="63">
                  <c:v>3703</c:v>
                </c:pt>
                <c:pt idx="64">
                  <c:v>3916</c:v>
                </c:pt>
                <c:pt idx="65">
                  <c:v>4171</c:v>
                </c:pt>
                <c:pt idx="66">
                  <c:v>4446</c:v>
                </c:pt>
                <c:pt idx="67">
                  <c:v>4568</c:v>
                </c:pt>
                <c:pt idx="68">
                  <c:v>4792</c:v>
                </c:pt>
                <c:pt idx="69">
                  <c:v>4942</c:v>
                </c:pt>
                <c:pt idx="70">
                  <c:v>4951</c:v>
                </c:pt>
                <c:pt idx="71">
                  <c:v>5114</c:v>
                </c:pt>
                <c:pt idx="72">
                  <c:v>5383</c:v>
                </c:pt>
                <c:pt idx="73">
                  <c:v>5657</c:v>
                </c:pt>
                <c:pt idx="74">
                  <c:v>5645</c:v>
                </c:pt>
                <c:pt idx="75">
                  <c:v>5949</c:v>
                </c:pt>
                <c:pt idx="76">
                  <c:v>6224</c:v>
                </c:pt>
                <c:pt idx="77">
                  <c:v>6568</c:v>
                </c:pt>
                <c:pt idx="78">
                  <c:v>6569</c:v>
                </c:pt>
                <c:pt idx="79">
                  <c:v>6777</c:v>
                </c:pt>
                <c:pt idx="80">
                  <c:v>6759</c:v>
                </c:pt>
                <c:pt idx="81">
                  <c:v>6931</c:v>
                </c:pt>
                <c:pt idx="82">
                  <c:v>6806</c:v>
                </c:pt>
                <c:pt idx="83">
                  <c:v>7118</c:v>
                </c:pt>
                <c:pt idx="84">
                  <c:v>7633</c:v>
                </c:pt>
                <c:pt idx="85">
                  <c:v>7951</c:v>
                </c:pt>
                <c:pt idx="86">
                  <c:v>8226</c:v>
                </c:pt>
                <c:pt idx="87">
                  <c:v>8511</c:v>
                </c:pt>
                <c:pt idx="88">
                  <c:v>8867</c:v>
                </c:pt>
                <c:pt idx="89">
                  <c:v>9192</c:v>
                </c:pt>
                <c:pt idx="90">
                  <c:v>9366</c:v>
                </c:pt>
                <c:pt idx="91">
                  <c:v>9355</c:v>
                </c:pt>
                <c:pt idx="92">
                  <c:v>9685</c:v>
                </c:pt>
                <c:pt idx="93">
                  <c:v>9952</c:v>
                </c:pt>
                <c:pt idx="94">
                  <c:v>10352</c:v>
                </c:pt>
                <c:pt idx="95">
                  <c:v>10630</c:v>
                </c:pt>
                <c:pt idx="96">
                  <c:v>11031</c:v>
                </c:pt>
                <c:pt idx="97">
                  <c:v>11522</c:v>
                </c:pt>
                <c:pt idx="98">
                  <c:v>12038</c:v>
                </c:pt>
                <c:pt idx="99">
                  <c:v>12611</c:v>
                </c:pt>
                <c:pt idx="100">
                  <c:v>13131</c:v>
                </c:pt>
                <c:pt idx="101">
                  <c:v>13262</c:v>
                </c:pt>
                <c:pt idx="102">
                  <c:v>13493</c:v>
                </c:pt>
                <c:pt idx="103">
                  <c:v>13879</c:v>
                </c:pt>
                <c:pt idx="104">
                  <c:v>14406</c:v>
                </c:pt>
                <c:pt idx="105">
                  <c:v>14913</c:v>
                </c:pt>
                <c:pt idx="106">
                  <c:v>15338</c:v>
                </c:pt>
                <c:pt idx="107">
                  <c:v>15626</c:v>
                </c:pt>
                <c:pt idx="108">
                  <c:v>15605</c:v>
                </c:pt>
                <c:pt idx="109">
                  <c:v>15209</c:v>
                </c:pt>
                <c:pt idx="110">
                  <c:v>15599</c:v>
                </c:pt>
                <c:pt idx="111">
                  <c:v>15841</c:v>
                </c:pt>
                <c:pt idx="112">
                  <c:v>16197</c:v>
                </c:pt>
                <c:pt idx="113">
                  <c:v>16495</c:v>
                </c:pt>
                <c:pt idx="114">
                  <c:v>16912</c:v>
                </c:pt>
                <c:pt idx="115">
                  <c:v>17432</c:v>
                </c:pt>
                <c:pt idx="116">
                  <c:v>17731</c:v>
                </c:pt>
                <c:pt idx="117">
                  <c:v>18144</c:v>
                </c:pt>
                <c:pt idx="118">
                  <c:v>18688</c:v>
                </c:pt>
                <c:pt idx="119">
                  <c:v>19092</c:v>
                </c:pt>
                <c:pt idx="120">
                  <c:v>17206</c:v>
                </c:pt>
                <c:pt idx="121">
                  <c:v>18187</c:v>
                </c:pt>
              </c:numCache>
            </c:numRef>
          </c:yVal>
          <c:smooth val="1"/>
          <c:extLst>
            <c:ext xmlns:c16="http://schemas.microsoft.com/office/drawing/2014/chart" uri="{C3380CC4-5D6E-409C-BE32-E72D297353CC}">
              <c16:uniqueId val="{00000000-E1DA-484A-B909-E92F9420C290}"/>
            </c:ext>
          </c:extLst>
        </c:ser>
        <c:dLbls>
          <c:showLegendKey val="0"/>
          <c:showVal val="0"/>
          <c:showCatName val="0"/>
          <c:showSerName val="0"/>
          <c:showPercent val="0"/>
          <c:showBubbleSize val="0"/>
        </c:dLbls>
        <c:axId val="1678683344"/>
        <c:axId val="1715784736"/>
      </c:scatterChart>
      <c:valAx>
        <c:axId val="1678683344"/>
        <c:scaling>
          <c:orientation val="minMax"/>
          <c:max val="2025"/>
          <c:min val="1900"/>
        </c:scaling>
        <c:delete val="0"/>
        <c:axPos val="b"/>
        <c:majorGridlines>
          <c:spPr>
            <a:ln w="9525" cap="flat" cmpd="sng" algn="ctr">
              <a:noFill/>
              <a:round/>
            </a:ln>
            <a:effectLst/>
          </c:spPr>
        </c:majorGridlines>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784736"/>
        <c:crosses val="autoZero"/>
        <c:crossBetween val="midCat"/>
        <c:majorUnit val="10"/>
        <c:minorUnit val="5"/>
      </c:valAx>
      <c:valAx>
        <c:axId val="1715784736"/>
        <c:scaling>
          <c:logBase val="10"/>
          <c:orientation val="minMax"/>
          <c:max val="50000"/>
          <c:min val="500"/>
        </c:scaling>
        <c:delete val="0"/>
        <c:axPos val="l"/>
        <c:majorGridlines>
          <c:spPr>
            <a:ln w="9525" cap="flat" cmpd="sng" algn="ctr">
              <a:solidFill>
                <a:schemeClr val="tx1">
                  <a:alpha val="0"/>
                </a:schemeClr>
              </a:solidFill>
              <a:round/>
            </a:ln>
            <a:effectLst/>
          </c:spPr>
        </c:majorGridlines>
        <c:numFmt formatCode="General" sourceLinked="1"/>
        <c:majorTickMark val="in"/>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678683344"/>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0.18417</cdr:x>
      <cdr:y>0.74217</cdr:y>
    </cdr:from>
    <cdr:to>
      <cdr:x>0.26898</cdr:x>
      <cdr:y>0.8</cdr:y>
    </cdr:to>
    <cdr:sp macro="" textlink="">
      <cdr:nvSpPr>
        <cdr:cNvPr id="3" name="TextBox 2">
          <a:extLst xmlns:a="http://schemas.openxmlformats.org/drawingml/2006/main">
            <a:ext uri="{FF2B5EF4-FFF2-40B4-BE49-F238E27FC236}">
              <a16:creationId xmlns:a16="http://schemas.microsoft.com/office/drawing/2014/main" id="{5137E9B2-C0F3-0743-91B2-949FC7200B35}"/>
            </a:ext>
          </a:extLst>
        </cdr:cNvPr>
        <cdr:cNvSpPr txBox="1"/>
      </cdr:nvSpPr>
      <cdr:spPr>
        <a:xfrm xmlns:a="http://schemas.openxmlformats.org/drawingml/2006/main">
          <a:off x="1169941" y="3951111"/>
          <a:ext cx="538788" cy="30787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0.73344</cdr:x>
      <cdr:y>0.20482</cdr:y>
    </cdr:from>
    <cdr:to>
      <cdr:x>0.8647</cdr:x>
      <cdr:y>0.28916</cdr:y>
    </cdr:to>
    <cdr:sp macro="" textlink="">
      <cdr:nvSpPr>
        <cdr:cNvPr id="10" name="TextBox 9">
          <a:extLst xmlns:a="http://schemas.openxmlformats.org/drawingml/2006/main">
            <a:ext uri="{FF2B5EF4-FFF2-40B4-BE49-F238E27FC236}">
              <a16:creationId xmlns:a16="http://schemas.microsoft.com/office/drawing/2014/main" id="{9833E5FF-8936-2C44-93AF-23B32F586D00}"/>
            </a:ext>
          </a:extLst>
        </cdr:cNvPr>
        <cdr:cNvSpPr txBox="1"/>
      </cdr:nvSpPr>
      <cdr:spPr>
        <a:xfrm xmlns:a="http://schemas.openxmlformats.org/drawingml/2006/main">
          <a:off x="4659234" y="1090404"/>
          <a:ext cx="833839" cy="4489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0.31203</cdr:x>
      <cdr:y>0.86229</cdr:y>
    </cdr:from>
    <cdr:to>
      <cdr:x>0.44844</cdr:x>
      <cdr:y>0.94904</cdr:y>
    </cdr:to>
    <cdr:sp macro="" textlink="">
      <cdr:nvSpPr>
        <cdr:cNvPr id="2" name="TextBox 1">
          <a:extLst xmlns:a="http://schemas.openxmlformats.org/drawingml/2006/main">
            <a:ext uri="{FF2B5EF4-FFF2-40B4-BE49-F238E27FC236}">
              <a16:creationId xmlns:a16="http://schemas.microsoft.com/office/drawing/2014/main" id="{3EB3206D-DF61-D54D-B5E5-DE6D6F7D136E}"/>
            </a:ext>
          </a:extLst>
        </cdr:cNvPr>
        <cdr:cNvSpPr txBox="1"/>
      </cdr:nvSpPr>
      <cdr:spPr>
        <a:xfrm xmlns:a="http://schemas.openxmlformats.org/drawingml/2006/main">
          <a:off x="2002197" y="4680789"/>
          <a:ext cx="875340" cy="47090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Great </a:t>
          </a:r>
        </a:p>
        <a:p xmlns:a="http://schemas.openxmlformats.org/drawingml/2006/main">
          <a:r>
            <a:rPr lang="en-US" sz="1100" dirty="0"/>
            <a:t>Depression</a:t>
          </a:r>
        </a:p>
      </cdr:txBody>
    </cdr:sp>
  </cdr:relSizeAnchor>
  <cdr:relSizeAnchor xmlns:cdr="http://schemas.openxmlformats.org/drawingml/2006/chartDrawing">
    <cdr:from>
      <cdr:x>0.18417</cdr:x>
      <cdr:y>0.74217</cdr:y>
    </cdr:from>
    <cdr:to>
      <cdr:x>0.26898</cdr:x>
      <cdr:y>0.8</cdr:y>
    </cdr:to>
    <cdr:sp macro="" textlink="">
      <cdr:nvSpPr>
        <cdr:cNvPr id="3" name="TextBox 2">
          <a:extLst xmlns:a="http://schemas.openxmlformats.org/drawingml/2006/main">
            <a:ext uri="{FF2B5EF4-FFF2-40B4-BE49-F238E27FC236}">
              <a16:creationId xmlns:a16="http://schemas.microsoft.com/office/drawing/2014/main" id="{5137E9B2-C0F3-0743-91B2-949FC7200B35}"/>
            </a:ext>
          </a:extLst>
        </cdr:cNvPr>
        <cdr:cNvSpPr txBox="1"/>
      </cdr:nvSpPr>
      <cdr:spPr>
        <a:xfrm xmlns:a="http://schemas.openxmlformats.org/drawingml/2006/main">
          <a:off x="1169941" y="3951111"/>
          <a:ext cx="538788" cy="30787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0.17778</cdr:x>
      <cdr:y>0.69316</cdr:y>
    </cdr:from>
    <cdr:to>
      <cdr:x>0.27673</cdr:x>
      <cdr:y>0.78473</cdr:y>
    </cdr:to>
    <cdr:sp macro="" textlink="">
      <cdr:nvSpPr>
        <cdr:cNvPr id="4" name="TextBox 3">
          <a:extLst xmlns:a="http://schemas.openxmlformats.org/drawingml/2006/main">
            <a:ext uri="{FF2B5EF4-FFF2-40B4-BE49-F238E27FC236}">
              <a16:creationId xmlns:a16="http://schemas.microsoft.com/office/drawing/2014/main" id="{DD6ADA8C-2DBF-9F40-BD5D-FE0BDD12B03F}"/>
            </a:ext>
          </a:extLst>
        </cdr:cNvPr>
        <cdr:cNvSpPr txBox="1"/>
      </cdr:nvSpPr>
      <cdr:spPr>
        <a:xfrm xmlns:a="http://schemas.openxmlformats.org/drawingml/2006/main">
          <a:off x="1140782" y="3762697"/>
          <a:ext cx="634933" cy="49706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Roaring </a:t>
          </a:r>
        </a:p>
        <a:p xmlns:a="http://schemas.openxmlformats.org/drawingml/2006/main">
          <a:r>
            <a:rPr lang="en-US" sz="1100" dirty="0"/>
            <a:t>Twenties</a:t>
          </a:r>
        </a:p>
      </cdr:txBody>
    </cdr:sp>
  </cdr:relSizeAnchor>
  <cdr:relSizeAnchor xmlns:cdr="http://schemas.openxmlformats.org/drawingml/2006/chartDrawing">
    <cdr:from>
      <cdr:x>0.257</cdr:x>
      <cdr:y>0.59123</cdr:y>
    </cdr:from>
    <cdr:to>
      <cdr:x>0.35192</cdr:x>
      <cdr:y>0.67556</cdr:y>
    </cdr:to>
    <cdr:sp macro="" textlink="">
      <cdr:nvSpPr>
        <cdr:cNvPr id="5" name="TextBox 4">
          <a:extLst xmlns:a="http://schemas.openxmlformats.org/drawingml/2006/main">
            <a:ext uri="{FF2B5EF4-FFF2-40B4-BE49-F238E27FC236}">
              <a16:creationId xmlns:a16="http://schemas.microsoft.com/office/drawing/2014/main" id="{1AD8465C-2644-A143-B3FF-8804F35F950D}"/>
            </a:ext>
          </a:extLst>
        </cdr:cNvPr>
        <cdr:cNvSpPr txBox="1"/>
      </cdr:nvSpPr>
      <cdr:spPr>
        <a:xfrm xmlns:a="http://schemas.openxmlformats.org/drawingml/2006/main">
          <a:off x="1649077" y="3209382"/>
          <a:ext cx="609074" cy="4577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World</a:t>
          </a:r>
          <a:r>
            <a:rPr lang="en-US" sz="1100" baseline="0" dirty="0"/>
            <a:t> </a:t>
          </a:r>
        </a:p>
        <a:p xmlns:a="http://schemas.openxmlformats.org/drawingml/2006/main">
          <a:r>
            <a:rPr lang="en-US" sz="1100" baseline="0" dirty="0"/>
            <a:t>War II</a:t>
          </a:r>
          <a:endParaRPr lang="en-US" sz="1100" dirty="0"/>
        </a:p>
      </cdr:txBody>
    </cdr:sp>
  </cdr:relSizeAnchor>
  <cdr:relSizeAnchor xmlns:cdr="http://schemas.openxmlformats.org/drawingml/2006/chartDrawing">
    <cdr:from>
      <cdr:x>0.42301</cdr:x>
      <cdr:y>0.66897</cdr:y>
    </cdr:from>
    <cdr:to>
      <cdr:x>0.50985</cdr:x>
      <cdr:y>0.7509</cdr:y>
    </cdr:to>
    <cdr:sp macro="" textlink="">
      <cdr:nvSpPr>
        <cdr:cNvPr id="6" name="TextBox 5">
          <a:extLst xmlns:a="http://schemas.openxmlformats.org/drawingml/2006/main">
            <a:ext uri="{FF2B5EF4-FFF2-40B4-BE49-F238E27FC236}">
              <a16:creationId xmlns:a16="http://schemas.microsoft.com/office/drawing/2014/main" id="{DE22772F-35F0-9C48-98CF-90203B73BA3A}"/>
            </a:ext>
          </a:extLst>
        </cdr:cNvPr>
        <cdr:cNvSpPr txBox="1"/>
      </cdr:nvSpPr>
      <cdr:spPr>
        <a:xfrm xmlns:a="http://schemas.openxmlformats.org/drawingml/2006/main">
          <a:off x="2714318" y="3631345"/>
          <a:ext cx="557227" cy="44474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Korean</a:t>
          </a:r>
        </a:p>
        <a:p xmlns:a="http://schemas.openxmlformats.org/drawingml/2006/main">
          <a:r>
            <a:rPr lang="en-US" sz="1100" dirty="0"/>
            <a:t>War</a:t>
          </a:r>
        </a:p>
      </cdr:txBody>
    </cdr:sp>
  </cdr:relSizeAnchor>
  <cdr:relSizeAnchor xmlns:cdr="http://schemas.openxmlformats.org/drawingml/2006/chartDrawing">
    <cdr:from>
      <cdr:x>0.5</cdr:x>
      <cdr:y>0.32795</cdr:y>
    </cdr:from>
    <cdr:to>
      <cdr:x>0.59693</cdr:x>
      <cdr:y>0.43551</cdr:y>
    </cdr:to>
    <cdr:sp macro="" textlink="">
      <cdr:nvSpPr>
        <cdr:cNvPr id="7" name="TextBox 6">
          <a:extLst xmlns:a="http://schemas.openxmlformats.org/drawingml/2006/main">
            <a:ext uri="{FF2B5EF4-FFF2-40B4-BE49-F238E27FC236}">
              <a16:creationId xmlns:a16="http://schemas.microsoft.com/office/drawing/2014/main" id="{0678F99C-C0B5-ED42-8348-B68CC9700061}"/>
            </a:ext>
          </a:extLst>
        </cdr:cNvPr>
        <cdr:cNvSpPr txBox="1"/>
      </cdr:nvSpPr>
      <cdr:spPr>
        <a:xfrm xmlns:a="http://schemas.openxmlformats.org/drawingml/2006/main">
          <a:off x="3208354" y="1780192"/>
          <a:ext cx="621971" cy="58386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Vietnam</a:t>
          </a:r>
        </a:p>
        <a:p xmlns:a="http://schemas.openxmlformats.org/drawingml/2006/main">
          <a:r>
            <a:rPr lang="en-US" sz="1100" dirty="0"/>
            <a:t>    War</a:t>
          </a:r>
        </a:p>
      </cdr:txBody>
    </cdr:sp>
  </cdr:relSizeAnchor>
  <cdr:relSizeAnchor xmlns:cdr="http://schemas.openxmlformats.org/drawingml/2006/chartDrawing">
    <cdr:from>
      <cdr:x>0.58431</cdr:x>
      <cdr:y>0.53249</cdr:y>
    </cdr:from>
    <cdr:to>
      <cdr:x>0.78319</cdr:x>
      <cdr:y>0.67586</cdr:y>
    </cdr:to>
    <cdr:sp macro="" textlink="">
      <cdr:nvSpPr>
        <cdr:cNvPr id="8" name="TextBox 7">
          <a:extLst xmlns:a="http://schemas.openxmlformats.org/drawingml/2006/main">
            <a:ext uri="{FF2B5EF4-FFF2-40B4-BE49-F238E27FC236}">
              <a16:creationId xmlns:a16="http://schemas.microsoft.com/office/drawing/2014/main" id="{6AA1191F-970B-604F-817B-C90767C66479}"/>
            </a:ext>
          </a:extLst>
        </cdr:cNvPr>
        <cdr:cNvSpPr txBox="1"/>
      </cdr:nvSpPr>
      <cdr:spPr>
        <a:xfrm xmlns:a="http://schemas.openxmlformats.org/drawingml/2006/main">
          <a:off x="3749361" y="2890529"/>
          <a:ext cx="1276124" cy="778223"/>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Oil</a:t>
          </a:r>
          <a:r>
            <a:rPr lang="en-US" sz="1100" baseline="0" dirty="0"/>
            <a:t> </a:t>
          </a:r>
        </a:p>
        <a:p xmlns:a="http://schemas.openxmlformats.org/drawingml/2006/main">
          <a:r>
            <a:rPr lang="en-US" sz="1100" baseline="0" dirty="0"/>
            <a:t>Shocks</a:t>
          </a:r>
        </a:p>
        <a:p xmlns:a="http://schemas.openxmlformats.org/drawingml/2006/main">
          <a:r>
            <a:rPr lang="en-US" dirty="0"/>
            <a:t>1974 and 1978-9</a:t>
          </a:r>
        </a:p>
        <a:p xmlns:a="http://schemas.openxmlformats.org/drawingml/2006/main">
          <a:r>
            <a:rPr lang="en-US" dirty="0"/>
            <a:t>a</a:t>
          </a:r>
          <a:r>
            <a:rPr lang="en-US" sz="1100" dirty="0"/>
            <a:t>nd two recessions</a:t>
          </a:r>
        </a:p>
      </cdr:txBody>
    </cdr:sp>
  </cdr:relSizeAnchor>
  <cdr:relSizeAnchor xmlns:cdr="http://schemas.openxmlformats.org/drawingml/2006/chartDrawing">
    <cdr:from>
      <cdr:x>0.65046</cdr:x>
      <cdr:y>0.44928</cdr:y>
    </cdr:from>
    <cdr:to>
      <cdr:x>0.79441</cdr:x>
      <cdr:y>0.49747</cdr:y>
    </cdr:to>
    <cdr:sp macro="" textlink="">
      <cdr:nvSpPr>
        <cdr:cNvPr id="9" name="TextBox 8">
          <a:extLst xmlns:a="http://schemas.openxmlformats.org/drawingml/2006/main">
            <a:ext uri="{FF2B5EF4-FFF2-40B4-BE49-F238E27FC236}">
              <a16:creationId xmlns:a16="http://schemas.microsoft.com/office/drawing/2014/main" id="{644D6C8F-B768-7049-BE03-6946F3D53688}"/>
            </a:ext>
          </a:extLst>
        </cdr:cNvPr>
        <cdr:cNvSpPr txBox="1"/>
      </cdr:nvSpPr>
      <cdr:spPr>
        <a:xfrm xmlns:a="http://schemas.openxmlformats.org/drawingml/2006/main">
          <a:off x="4173797" y="2438851"/>
          <a:ext cx="923685" cy="2615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dirty="0"/>
            <a:t>Major r</a:t>
          </a:r>
          <a:r>
            <a:rPr lang="en-US" sz="1100" dirty="0"/>
            <a:t>ecession 1982</a:t>
          </a:r>
        </a:p>
      </cdr:txBody>
    </cdr:sp>
  </cdr:relSizeAnchor>
  <cdr:relSizeAnchor xmlns:cdr="http://schemas.openxmlformats.org/drawingml/2006/chartDrawing">
    <cdr:from>
      <cdr:x>0.73344</cdr:x>
      <cdr:y>0.20482</cdr:y>
    </cdr:from>
    <cdr:to>
      <cdr:x>0.8647</cdr:x>
      <cdr:y>0.28916</cdr:y>
    </cdr:to>
    <cdr:sp macro="" textlink="">
      <cdr:nvSpPr>
        <cdr:cNvPr id="10" name="TextBox 9">
          <a:extLst xmlns:a="http://schemas.openxmlformats.org/drawingml/2006/main">
            <a:ext uri="{FF2B5EF4-FFF2-40B4-BE49-F238E27FC236}">
              <a16:creationId xmlns:a16="http://schemas.microsoft.com/office/drawing/2014/main" id="{9833E5FF-8936-2C44-93AF-23B32F586D00}"/>
            </a:ext>
          </a:extLst>
        </cdr:cNvPr>
        <cdr:cNvSpPr txBox="1"/>
      </cdr:nvSpPr>
      <cdr:spPr>
        <a:xfrm xmlns:a="http://schemas.openxmlformats.org/drawingml/2006/main">
          <a:off x="4659234" y="1090404"/>
          <a:ext cx="833839" cy="4489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0.71183</cdr:x>
      <cdr:y>0.09231</cdr:y>
    </cdr:from>
    <cdr:to>
      <cdr:x>0.81684</cdr:x>
      <cdr:y>0.20748</cdr:y>
    </cdr:to>
    <cdr:sp macro="" textlink="">
      <cdr:nvSpPr>
        <cdr:cNvPr id="11" name="TextBox 10">
          <a:extLst xmlns:a="http://schemas.openxmlformats.org/drawingml/2006/main">
            <a:ext uri="{FF2B5EF4-FFF2-40B4-BE49-F238E27FC236}">
              <a16:creationId xmlns:a16="http://schemas.microsoft.com/office/drawing/2014/main" id="{4615F371-9A36-BB4A-A653-B1B77F4B24FC}"/>
            </a:ext>
          </a:extLst>
        </cdr:cNvPr>
        <cdr:cNvSpPr txBox="1"/>
      </cdr:nvSpPr>
      <cdr:spPr>
        <a:xfrm xmlns:a="http://schemas.openxmlformats.org/drawingml/2006/main">
          <a:off x="4567619" y="501110"/>
          <a:ext cx="673819" cy="6251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Great </a:t>
          </a:r>
        </a:p>
        <a:p xmlns:a="http://schemas.openxmlformats.org/drawingml/2006/main">
          <a:r>
            <a:rPr lang="en-US" sz="1100" dirty="0"/>
            <a:t>Recession</a:t>
          </a:r>
        </a:p>
        <a:p xmlns:a="http://schemas.openxmlformats.org/drawingml/2006/main">
          <a:r>
            <a:rPr lang="en-US" dirty="0"/>
            <a:t>2007-9</a:t>
          </a:r>
          <a:endParaRPr lang="en-US" sz="1100" dirty="0"/>
        </a:p>
      </cdr:txBody>
    </cdr:sp>
  </cdr:relSizeAnchor>
  <cdr:relSizeAnchor xmlns:cdr="http://schemas.openxmlformats.org/drawingml/2006/chartDrawing">
    <cdr:from>
      <cdr:x>0.81127</cdr:x>
      <cdr:y>0.27116</cdr:y>
    </cdr:from>
    <cdr:to>
      <cdr:x>0.91979</cdr:x>
      <cdr:y>0.3501</cdr:y>
    </cdr:to>
    <cdr:sp macro="" textlink="">
      <cdr:nvSpPr>
        <cdr:cNvPr id="12" name="TextBox 11">
          <a:extLst xmlns:a="http://schemas.openxmlformats.org/drawingml/2006/main">
            <a:ext uri="{FF2B5EF4-FFF2-40B4-BE49-F238E27FC236}">
              <a16:creationId xmlns:a16="http://schemas.microsoft.com/office/drawing/2014/main" id="{1EC1BA39-AB98-074C-81E5-7A7FE24BF7F8}"/>
            </a:ext>
          </a:extLst>
        </cdr:cNvPr>
        <cdr:cNvSpPr txBox="1"/>
      </cdr:nvSpPr>
      <cdr:spPr>
        <a:xfrm xmlns:a="http://schemas.openxmlformats.org/drawingml/2006/main">
          <a:off x="5205668" y="1471961"/>
          <a:ext cx="696342" cy="42850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       Covid</a:t>
          </a:r>
        </a:p>
        <a:p xmlns:a="http://schemas.openxmlformats.org/drawingml/2006/main">
          <a:r>
            <a:rPr lang="en-US" sz="1100" dirty="0"/>
            <a:t>Recession</a:t>
          </a:r>
        </a:p>
      </cdr:txBody>
    </cdr:sp>
  </cdr:relSizeAnchor>
  <cdr:relSizeAnchor xmlns:cdr="http://schemas.openxmlformats.org/drawingml/2006/chartDrawing">
    <cdr:from>
      <cdr:x>0.06786</cdr:x>
      <cdr:y>0.77652</cdr:y>
    </cdr:from>
    <cdr:to>
      <cdr:x>0.20688</cdr:x>
      <cdr:y>0.83814</cdr:y>
    </cdr:to>
    <cdr:sp macro="" textlink="">
      <cdr:nvSpPr>
        <cdr:cNvPr id="13" name="TextBox 12">
          <a:extLst xmlns:a="http://schemas.openxmlformats.org/drawingml/2006/main">
            <a:ext uri="{FF2B5EF4-FFF2-40B4-BE49-F238E27FC236}">
              <a16:creationId xmlns:a16="http://schemas.microsoft.com/office/drawing/2014/main" id="{26755CF4-5D24-7941-B170-8007294F4DC7}"/>
            </a:ext>
          </a:extLst>
        </cdr:cNvPr>
        <cdr:cNvSpPr txBox="1"/>
      </cdr:nvSpPr>
      <cdr:spPr>
        <a:xfrm xmlns:a="http://schemas.openxmlformats.org/drawingml/2006/main">
          <a:off x="435418" y="4215162"/>
          <a:ext cx="892097" cy="3345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100" dirty="0"/>
            <a:t>World War I</a:t>
          </a:r>
        </a:p>
      </cdr:txBody>
    </cdr:sp>
  </cdr:relSizeAnchor>
  <cdr:relSizeAnchor xmlns:cdr="http://schemas.openxmlformats.org/drawingml/2006/chartDrawing">
    <cdr:from>
      <cdr:x>0.90028</cdr:x>
      <cdr:y>0.2383</cdr:y>
    </cdr:from>
    <cdr:to>
      <cdr:x>0.91766</cdr:x>
      <cdr:y>0.27938</cdr:y>
    </cdr:to>
    <cdr:cxnSp macro="">
      <cdr:nvCxnSpPr>
        <cdr:cNvPr id="15" name="Straight Connector 14">
          <a:extLst xmlns:a="http://schemas.openxmlformats.org/drawingml/2006/main">
            <a:ext uri="{FF2B5EF4-FFF2-40B4-BE49-F238E27FC236}">
              <a16:creationId xmlns:a16="http://schemas.microsoft.com/office/drawing/2014/main" id="{6E5CF5F0-97EB-9047-A1A6-82B0BDCA73AD}"/>
            </a:ext>
          </a:extLst>
        </cdr:cNvPr>
        <cdr:cNvCxnSpPr/>
      </cdr:nvCxnSpPr>
      <cdr:spPr>
        <a:xfrm xmlns:a="http://schemas.openxmlformats.org/drawingml/2006/main" flipV="1">
          <a:off x="5776853" y="1293542"/>
          <a:ext cx="111512" cy="223024"/>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0.7908</cdr:x>
      <cdr:y>0.18694</cdr:y>
    </cdr:from>
    <cdr:to>
      <cdr:x>0.84641</cdr:x>
      <cdr:y>0.25473</cdr:y>
    </cdr:to>
    <cdr:cxnSp macro="">
      <cdr:nvCxnSpPr>
        <cdr:cNvPr id="20" name="Straight Connector 19">
          <a:extLst xmlns:a="http://schemas.openxmlformats.org/drawingml/2006/main">
            <a:ext uri="{FF2B5EF4-FFF2-40B4-BE49-F238E27FC236}">
              <a16:creationId xmlns:a16="http://schemas.microsoft.com/office/drawing/2014/main" id="{A6039EA7-F8AC-F948-AE3F-0FE6007F5016}"/>
            </a:ext>
          </a:extLst>
        </cdr:cNvPr>
        <cdr:cNvCxnSpPr/>
      </cdr:nvCxnSpPr>
      <cdr:spPr>
        <a:xfrm xmlns:a="http://schemas.openxmlformats.org/drawingml/2006/main">
          <a:off x="5074326" y="1014761"/>
          <a:ext cx="356839" cy="367991"/>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0.65699</cdr:x>
      <cdr:y>0.42318</cdr:y>
    </cdr:from>
    <cdr:to>
      <cdr:x>0.68653</cdr:x>
      <cdr:y>0.46221</cdr:y>
    </cdr:to>
    <cdr:cxnSp macro="">
      <cdr:nvCxnSpPr>
        <cdr:cNvPr id="23" name="Straight Connector 22">
          <a:extLst xmlns:a="http://schemas.openxmlformats.org/drawingml/2006/main">
            <a:ext uri="{FF2B5EF4-FFF2-40B4-BE49-F238E27FC236}">
              <a16:creationId xmlns:a16="http://schemas.microsoft.com/office/drawing/2014/main" id="{FDF80316-F029-314E-9895-BEE46B139A48}"/>
            </a:ext>
          </a:extLst>
        </cdr:cNvPr>
        <cdr:cNvCxnSpPr/>
      </cdr:nvCxnSpPr>
      <cdr:spPr>
        <a:xfrm xmlns:a="http://schemas.openxmlformats.org/drawingml/2006/main" flipH="1" flipV="1">
          <a:off x="4215682" y="2297152"/>
          <a:ext cx="189571" cy="211873"/>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0.54403</cdr:x>
      <cdr:y>0.40367</cdr:y>
    </cdr:from>
    <cdr:to>
      <cdr:x>0.54403</cdr:x>
      <cdr:y>0.48871</cdr:y>
    </cdr:to>
    <cdr:cxnSp macro="">
      <cdr:nvCxnSpPr>
        <cdr:cNvPr id="25" name="Straight Connector 24">
          <a:extLst xmlns:a="http://schemas.openxmlformats.org/drawingml/2006/main">
            <a:ext uri="{FF2B5EF4-FFF2-40B4-BE49-F238E27FC236}">
              <a16:creationId xmlns:a16="http://schemas.microsoft.com/office/drawing/2014/main" id="{2B02507B-B66D-8841-B0A4-F9252DB809E5}"/>
            </a:ext>
          </a:extLst>
        </cdr:cNvPr>
        <cdr:cNvCxnSpPr/>
      </cdr:nvCxnSpPr>
      <cdr:spPr>
        <a:xfrm xmlns:a="http://schemas.openxmlformats.org/drawingml/2006/main">
          <a:off x="3490853" y="2191215"/>
          <a:ext cx="0" cy="461665"/>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0.44187</cdr:x>
      <cdr:y>0.63066</cdr:y>
    </cdr:from>
    <cdr:to>
      <cdr:x>0.47625</cdr:x>
      <cdr:y>0.6738</cdr:y>
    </cdr:to>
    <cdr:cxnSp macro="">
      <cdr:nvCxnSpPr>
        <cdr:cNvPr id="32" name="Straight Connector 31">
          <a:extLst xmlns:a="http://schemas.openxmlformats.org/drawingml/2006/main">
            <a:ext uri="{FF2B5EF4-FFF2-40B4-BE49-F238E27FC236}">
              <a16:creationId xmlns:a16="http://schemas.microsoft.com/office/drawing/2014/main" id="{DE1FECC1-FD2F-4A4F-B418-A81AEF52CA14}"/>
            </a:ext>
          </a:extLst>
        </cdr:cNvPr>
        <cdr:cNvCxnSpPr/>
      </cdr:nvCxnSpPr>
      <cdr:spPr>
        <a:xfrm xmlns:a="http://schemas.openxmlformats.org/drawingml/2006/main" flipH="1" flipV="1">
          <a:off x="2835340" y="3423425"/>
          <a:ext cx="220615" cy="234175"/>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0.14258</cdr:x>
      <cdr:y>0.81966</cdr:y>
    </cdr:from>
    <cdr:to>
      <cdr:x>0.17908</cdr:x>
      <cdr:y>0.86896</cdr:y>
    </cdr:to>
    <cdr:cxnSp macro="">
      <cdr:nvCxnSpPr>
        <cdr:cNvPr id="36" name="Straight Connector 35">
          <a:extLst xmlns:a="http://schemas.openxmlformats.org/drawingml/2006/main">
            <a:ext uri="{FF2B5EF4-FFF2-40B4-BE49-F238E27FC236}">
              <a16:creationId xmlns:a16="http://schemas.microsoft.com/office/drawing/2014/main" id="{9F272C4D-2756-CE4F-AE3E-4E26B80ECBB5}"/>
            </a:ext>
          </a:extLst>
        </cdr:cNvPr>
        <cdr:cNvCxnSpPr/>
      </cdr:nvCxnSpPr>
      <cdr:spPr>
        <a:xfrm xmlns:a="http://schemas.openxmlformats.org/drawingml/2006/main">
          <a:off x="914921" y="4449337"/>
          <a:ext cx="234175" cy="267629"/>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0.59268</cdr:x>
      <cdr:y>0.47454</cdr:y>
    </cdr:from>
    <cdr:to>
      <cdr:x>0.59268</cdr:x>
      <cdr:y>0.61012</cdr:y>
    </cdr:to>
    <cdr:cxnSp macro="">
      <cdr:nvCxnSpPr>
        <cdr:cNvPr id="39" name="Straight Connector 38">
          <a:extLst xmlns:a="http://schemas.openxmlformats.org/drawingml/2006/main">
            <a:ext uri="{FF2B5EF4-FFF2-40B4-BE49-F238E27FC236}">
              <a16:creationId xmlns:a16="http://schemas.microsoft.com/office/drawing/2014/main" id="{1EF6DAA2-1CCE-1E47-91F4-33CB724702FF}"/>
            </a:ext>
          </a:extLst>
        </cdr:cNvPr>
        <cdr:cNvCxnSpPr/>
      </cdr:nvCxnSpPr>
      <cdr:spPr>
        <a:xfrm xmlns:a="http://schemas.openxmlformats.org/drawingml/2006/main" flipV="1">
          <a:off x="3803087" y="2575932"/>
          <a:ext cx="0" cy="735981"/>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0.62397</cdr:x>
      <cdr:y>0.43345</cdr:y>
    </cdr:from>
    <cdr:to>
      <cdr:x>0.70738</cdr:x>
      <cdr:y>0.59779</cdr:y>
    </cdr:to>
    <cdr:cxnSp macro="">
      <cdr:nvCxnSpPr>
        <cdr:cNvPr id="41" name="Straight Connector 40">
          <a:extLst xmlns:a="http://schemas.openxmlformats.org/drawingml/2006/main">
            <a:ext uri="{FF2B5EF4-FFF2-40B4-BE49-F238E27FC236}">
              <a16:creationId xmlns:a16="http://schemas.microsoft.com/office/drawing/2014/main" id="{AF7846FE-9824-BA49-9153-7E43D9C63C3C}"/>
            </a:ext>
          </a:extLst>
        </cdr:cNvPr>
        <cdr:cNvCxnSpPr/>
      </cdr:nvCxnSpPr>
      <cdr:spPr>
        <a:xfrm xmlns:a="http://schemas.openxmlformats.org/drawingml/2006/main" flipH="1" flipV="1">
          <a:off x="4003809" y="2352908"/>
          <a:ext cx="535258" cy="892097"/>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0.31463</cdr:x>
      <cdr:y>0.66148</cdr:y>
    </cdr:from>
    <cdr:to>
      <cdr:x>0.35808</cdr:x>
      <cdr:y>0.68613</cdr:y>
    </cdr:to>
    <cdr:cxnSp macro="">
      <cdr:nvCxnSpPr>
        <cdr:cNvPr id="47" name="Straight Connector 46">
          <a:extLst xmlns:a="http://schemas.openxmlformats.org/drawingml/2006/main">
            <a:ext uri="{FF2B5EF4-FFF2-40B4-BE49-F238E27FC236}">
              <a16:creationId xmlns:a16="http://schemas.microsoft.com/office/drawing/2014/main" id="{90218C8C-41B3-634E-9833-46111E4E9302}"/>
            </a:ext>
          </a:extLst>
        </cdr:cNvPr>
        <cdr:cNvCxnSpPr/>
      </cdr:nvCxnSpPr>
      <cdr:spPr>
        <a:xfrm xmlns:a="http://schemas.openxmlformats.org/drawingml/2006/main">
          <a:off x="2018892" y="3590693"/>
          <a:ext cx="278780" cy="133815"/>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0.29551</cdr:x>
      <cdr:y>0.86485</cdr:y>
    </cdr:from>
    <cdr:to>
      <cdr:x>0.31811</cdr:x>
      <cdr:y>0.91826</cdr:y>
    </cdr:to>
    <cdr:cxnSp macro="">
      <cdr:nvCxnSpPr>
        <cdr:cNvPr id="49" name="Straight Connector 48">
          <a:extLst xmlns:a="http://schemas.openxmlformats.org/drawingml/2006/main">
            <a:ext uri="{FF2B5EF4-FFF2-40B4-BE49-F238E27FC236}">
              <a16:creationId xmlns:a16="http://schemas.microsoft.com/office/drawing/2014/main" id="{73CD9422-A981-C04C-957E-2415DE4B1D01}"/>
            </a:ext>
          </a:extLst>
        </cdr:cNvPr>
        <cdr:cNvCxnSpPr/>
      </cdr:nvCxnSpPr>
      <cdr:spPr>
        <a:xfrm xmlns:a="http://schemas.openxmlformats.org/drawingml/2006/main" flipH="1" flipV="1">
          <a:off x="1896228" y="4694664"/>
          <a:ext cx="144966" cy="289931"/>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dr:relSizeAnchor xmlns:cdr="http://schemas.openxmlformats.org/drawingml/2006/chartDrawing">
    <cdr:from>
      <cdr:x>0.22426</cdr:x>
      <cdr:y>0.76419</cdr:y>
    </cdr:from>
    <cdr:to>
      <cdr:x>0.2399</cdr:x>
      <cdr:y>0.81144</cdr:y>
    </cdr:to>
    <cdr:cxnSp macro="">
      <cdr:nvCxnSpPr>
        <cdr:cNvPr id="51" name="Straight Connector 50">
          <a:extLst xmlns:a="http://schemas.openxmlformats.org/drawingml/2006/main">
            <a:ext uri="{FF2B5EF4-FFF2-40B4-BE49-F238E27FC236}">
              <a16:creationId xmlns:a16="http://schemas.microsoft.com/office/drawing/2014/main" id="{689F4FBA-B9CB-6F41-BF2F-C43EEF07BEEF}"/>
            </a:ext>
          </a:extLst>
        </cdr:cNvPr>
        <cdr:cNvCxnSpPr/>
      </cdr:nvCxnSpPr>
      <cdr:spPr>
        <a:xfrm xmlns:a="http://schemas.openxmlformats.org/drawingml/2006/main">
          <a:off x="1439028" y="4148254"/>
          <a:ext cx="100361" cy="256478"/>
        </a:xfrm>
        <a:prstGeom xmlns:a="http://schemas.openxmlformats.org/drawingml/2006/main" prst="line">
          <a:avLst/>
        </a:prstGeom>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cxnSp>
  </cdr:relSizeAnchor>
</c:userShape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06:01:17.116"/>
    </inkml:context>
    <inkml:brush xml:id="br0">
      <inkml:brushProperty name="width" value="0.05" units="cm"/>
      <inkml:brushProperty name="height" value="0.05" units="cm"/>
      <inkml:brushProperty name="color" value="#F6630D"/>
    </inkml:brush>
  </inkml:definitions>
  <inkml:trace contextRef="#ctx0" brushRef="#br0">0 3079 24575,'22'-5'0,"10"-5"0,0-6 0,7-4 0,-14 5 0,5-4 0,-11 8 0,5-3 0,-5 4 0,-1 1 0,-4 0 0,4-1 0,-9 6 0,4-4 0,-4 3 0,-1 0 0,1-2 0,-1 2 0,0-4 0,1 1 0,4-1 0,-3-4 0,3 3 0,0-8 0,1 4 0,0 0 0,4-9 0,-4 8 0,6-9 0,-2 5 0,2-5 0,-2 4 0,2-4 0,-2 5 0,1 0 0,5 4 0,-9 2 0,8 3 0,-9 1 0,5 0 0,-5 0 0,3 0 0,-7-4 0,3 3 0,0-8 0,-3 8 0,3-7 0,0 3 0,-3-5 0,4 0 0,0-5 0,-4 9 0,8-8 0,-4 9 0,1-5 0,2 0 0,-2 1 0,3 3 0,6 1 0,-4 0 0,4 4 0,0-4 0,-4 4 0,4-4 0,0 3 0,-4-2 0,3-1 0,1 3 0,-4-3 0,4 5 0,0-6 0,-4 5 0,4-5 0,0 5 0,-4 1 0,3-1 0,-4 1 0,0 3 0,-1-2 0,1 7 0,-5-7 0,3 7 0,-7-6 0,11 2 0,-6 0 0,7-3 0,-3 7 0,-1-7 0,1 2 0,-1 1 0,6-4 0,2 4 0,-1-1 0,4-3 0,-4 8 0,6-4 0,5 5 0,-4 0 0,5 0 0,-6 0 0,-1 0 0,1 0 0,-6 0 0,4 0 0,-13 0 0,6 0 0,-12 0 0,7 0 0,-7 0 0,3 0 0,-5 0 0,1 0 0,3 0 0,-2 0 0,3 0 0,0 0 0,1 0 0,4 0 0,1 0 0,5 0 0,-4 0 0,-1 0 0,-1 0 0,-9 0 0,4 0 0,-5 0 0,1 0 0,-5-3 0,0-2 0,-4-8 0,0-1 0,0-10 0,0-1 0,0-28 0,-4 17 0,2-16 0,-2 21 0,4 6 0,0-5 0,0 10 0,0-4 0,0 6 0,0 3 0,0-2 0,0 3 0,0-1 0,4-2 0,1 7 0,8-7 0,1 2 0,10 1 0,1-5 0,6 3 0,-1-4 0,-4 0 0,3 0 0,-4 0 0,0 0 0,-1 1 0,-5 0 0,0-5 0,0 4 0,1-9 0,-1 3 0,1 1 0,0-4 0,0 3 0,0-4 0,0 4 0,0-3 0,4 8 0,-4 2 0,3 0 0,-5 9 0,-4-3 0,3 0 0,-3 3 0,5-4 0,-1 5 0,-3-5 0,2 0 0,-2-1 0,3-3 0,-3 4 0,3-10 0,-3 4 0,0-4 0,3 5 0,-4 0 0,5 1 0,-5-6 0,4 4 0,-3-4 0,-1 10 0,3-4 0,2-5 0,-4 7 0,2-10 0,-4 16 0,-3-7 0,3 7 0,1-4 0,-4 1 0,3-2 0,0 1 0,-2-4 0,2 8 0,-4-7 0,4 6 0,-3-2 0,3 0 0,-4 3 0,0-3 0,-1 5 0,1-5 0,-5 3 0,5-8 0,-4 4 0,4-4 0,0-1 0,1 0 0,-1 5 0,-4 1 0,2 4 0,-2 1 0,-1-1 0,4 5 0,-7-4 0,5 7 0,-5-6 0,3-2 0,-4 0 0,3-3 0,-2 3 0,3-4 0,0 4 0,-3-9 0,3 9 0,-4-4 0,0 5 0,3 3 0,-2 1 0,2 4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20:04:30.832"/>
    </inkml:context>
    <inkml:brush xml:id="br0">
      <inkml:brushProperty name="width" value="0.05" units="cm"/>
      <inkml:brushProperty name="height" value="0.05" units="cm"/>
      <inkml:brushProperty name="color" value="#66CC00"/>
    </inkml:brush>
  </inkml:definitions>
  <inkml:trace contextRef="#ctx0" brushRef="#br0">0 53 24575,'8'0'0,"4"0"0,6 0 0,-3 0 0,2 0 0,-9 0 0,1 0 0,-1 0 0,0-4 0,1 3 0,-1-3 0,1 4 0,-1 0 0,0-3 0,1 2 0,-1-3 0,1 4 0,-1-4 0,0 3 0,1-3 0,-1 4 0,0-3 0,5 2 0,-3-3 0,3 4 0,-5 0 0,5 0 0,-3 0 0,3 0 0,-1 0 0,-2 0 0,3 0 0,0 0 0,-4-4 0,4 3 0,0-3 0,-3 4 0,7 0 0,-7 0 0,7-4 0,-7 3 0,3-3 0,-1 4 0,-2 0 0,7 0 0,-7 0 0,7 0 0,1 0 0,-3 0 0,2 0 0,-9 0 0,1 0 0,3 0 0,-2 0 0,3 0 0,-5 4 0,1 0 0,-1 5 0,0-1 0,5 1 0,-3-1 0,3 1 0,0 0 0,-4 0 0,4-1 0,-4 1 0,3 0 0,-2-1 0,3 1 0,0 0 0,-4-1 0,4 1 0,0 0 0,-3-1 0,7 1 0,-7 0 0,7 0 0,-7 0 0,3-1 0,0 1 0,-4 0 0,4-1 0,0 1 0,-3 4 0,3-3 0,0 3 0,-3-4 0,3 0 0,-5-1 0,1 5 0,4-3 0,-3 3 0,3-4 0,-1 3 0,-3-3 0,3 3 0,-3-3 0,-1-1 0,0-3 0,1 2 0,-1-2 0,1 0 0,-1 2 0,0-2 0,1 3 0,-1 0 0,1 1 0,-1-1 0,0 0 0,0 1 0,1-1 0,-1 0 0,0 1 0,1-1 0,-5 1 0,4-1 0,-3 0 0,3 1 0,-3-1 0,2 1 0,-6-1 0,7 0 0,-4 1 0,1-1 0,2 1 0,-6-1 0,7 5 0,-7-4 0,7 4 0,-7 0 0,6-3 0,-6 3 0,3-5 0,0 0 0,-3 1 0,2-1 0,2 5 0,-4-3 0,3 3 0,-4-5 0,0 5 0,3-4 0,-2 4 0,3 0 0,-4-3 0,0 3 0,0-5 0,0 5 0,0-3 0,0 2 0,0-3 0,0-1 0,0 1 0,0-1 0,0 0 0,0 0 0,0 0 0,0 0 0,0 0 0,0 0 0,0 0 0,4 0 0,-3 0 0,2 0 0,1-4 0,-4 3 0,4-2 0,-4 3 0,0 0 0,0-1 0,0 1 0,0 0 0,0 0 0,0 0 0,0 0 0,0 1 0,0-1 0,0-1 0,0 1 0,0 0 0,0 0 0,0 0 0,0 0 0,0-1 0,0 1 0,0-7 0,0-6 0,0-9 0,0 1 0,4-13 0,2 4 0,3-6 0,1 4 0,-5 10 0,3-4 0,-3 4 0,4 0 0,-4-4 0,3 9 0,-7-4 0,6 0 0,-2 3 0,0-7 0,3 7 0,-3-8 0,0 9 0,3-9 0,-3 8 0,0-3 0,2 0 0,-2 4 0,0-9 0,3 4 0,-3 0 0,4-4 0,-4 4 0,3 0 0,-3-4 0,0 9 0,2-4 0,-6 4 0,3 1 0,0 3 0,-3-3 0,2 11 0,-3-2 0,0 7 0,0 5 0,-3-4 0,-2 8 0,-4-3 0,4-1 0,-3 0 0,7-5 0,-6 1 0,2-1 0,0 1 0,-2-1 0,6 0 0,-7 1 0,7-1 0,-6 1 0,6-1 0,-7 0 0,7 1 0,-6-1 0,6 1 0,-3-1 0,0 0 0,3 1 0,-3-1 0,4 1 0,-3-5 0,2 4 0,-3-4 0,4 5 0,-4-5 0,3 4 0,-3-4 0,4 5 0,-3-1 0,2 0 0,-3 0 0,4 0 0,0 0 0,-4 0 0,4 0 0,-4 0 0,4 0 0,-4-4 0,3 4 0,-2-4 0,3 4 0,0 0 0,0 0 0,-4-3 0,3 2 0,-3-2 0,4 3 0,0 0 0,0 1 0,-3-1 0,2 0 0,-3-1 0,4 1 0,-4 0 0,3 1 0,-2-1 0,-1-3 0,3 2 0,-3-2 0,1-1 0,-2-3 0,1-6 0,-3-3 0,2-1 0,-3 1 0,-1-1 0,1 1 0,-1-1 0,1 1 0,-1-1 0,1 1 0,-6-1 0,5 0 0,-4 0 0,4 1 0,1 3 0,-1-3 0,1 4 0,-1-1 0,5-2 0,-4 6 0,4-3 0,-1 0 0,-3 3 0,4-2 0,-1-1 0,-3 3 0,4-3 0,-5 0 0,1 4 0,0-8 0,-1 8 0,5-8 0,-4 7 0,3-6 0,-3 6 0,3-7 0,-2 3 0,2 1 0,0-4 0,-2 7 0,6-6 0,-7 6 0,7-7 0,-6 7 0,6-6 0,-7 6 0,7-3 0,-3 4 0</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20:04:34.667"/>
    </inkml:context>
    <inkml:brush xml:id="br0">
      <inkml:brushProperty name="width" value="0.05" units="cm"/>
      <inkml:brushProperty name="height" value="0.05" units="cm"/>
      <inkml:brushProperty name="color" value="#66CC00"/>
    </inkml:brush>
  </inkml:definitions>
  <inkml:trace contextRef="#ctx0" brushRef="#br0">282 1 24575,'-13'0'0,"4"3"0,-8 6 0,12 0 0,-7 3 0,8-7 0,-1 2 0,-2-2 0,2 3 0,-3-4 0,3 4 0,-2-4 0,2 4 0,-3 0 0,4 0 0,-4-3 0,7 2 0,-6-2 0,2 3 0,0 0 0,-2-4 0,6 4 0,-3-4 0,1 1 0,2 2 0,-3-2 0,1 0 0,2 2 0,-3-2 0,0 3 0,3 1 0,-6-1 0,6 0 0,-7 1 0,7-1 0,-6 0 0,6 1 0,-7-1 0,7 1 0,-6-1 0,2 0 0,0 0 0,-2-3 0,6 2 0,-6-7 0,6 8 0,-3-4 0,0 1 0,3 2 0,-3-2 0,4 3 0,-4 0 0,4 1 0,-4-1 0,0 1 0,3-1 0,-3 0 0,4 1 0,-3-1 0,2 0 0,-6-4 0,9 0 0,-1-4 0,7 0 0,1 0 0,-1 0 0,0 3 0,0 2 0,1 0 0,-1 2 0,1-2 0,-5 3 0,4 1 0,-4-1 0,5 0 0,-1 1 0,1-1 0,-1 1 0,0-1 0,1 5 0,0 1 0,0 0 0,0 4 0,0-9 0,-1 4 0,1-5 0,-1 1 0,1-1 0,-1 1 0,-3-1 0,2 0 0,-6 0 0,6-3 0,-6 2 0,6-6 0,-6 6 0,6-2 0,-2-1 0,-1 4 0,4-3 0,-7 3 0,6 0 0,-2 1 0,-1-1 0,3 0 0,-6-4 0,3 0 0</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0:40.954"/>
    </inkml:context>
    <inkml:brush xml:id="br0">
      <inkml:brushProperty name="width" value="0.05" units="cm"/>
      <inkml:brushProperty name="height" value="0.05" units="cm"/>
      <inkml:brushProperty name="color" value="#F6630D"/>
    </inkml:brush>
  </inkml:definitions>
  <inkml:trace contextRef="#ctx0" brushRef="#br0">56 1 24575,'13'0'0,"-1"0"0,1 0 0,0 0 0,0 0 0,0 0 0,0 0 0,0 5 0,-6 3 0,5 5 0,-11 0 0,11-5 0,-10 4 0,9-5 0,-9 7 0,9-1 0,-9 1 0,10-1 0,-11 1 0,12 0 0,-6 0 0,1 0 0,-2-1 0,0 1 0,-5 0 0,12 0 0,-12 0 0,5 0 0,1 0 0,-6 0 0,5 0 0,-6 0 0,7 0 0,-6-1 0,5 1 0,1 0 0,-6 0 0,5 0 0,0-7 0,2-1 0,6-6 0,-1 0 0,0 7 0,1-6 0,0 5 0,0-6 0,0 0 0,0 0 0,0 6 0,0-4 0,0 10 0,0-10 0,-1 4 0,1 0 0,0-4 0,0 4 0,-1-6 0,0 0 0,-6 6 0,5-4 0,-5 4 0,7 0 0,-6 1 0,-8 1 0,-7-3 0,-6-5 0,6 6 0,-5 2 0,4 5 0,-5 0 0,-1-5 0,6 4 0,-4-11 0,4 12 0,-6-6 0,6 7 0,-5 0 0,12 0 0,-12 0 0,6 0 0,-1 0 0,2-1 0,0 1 0,4 0 0,-4 0 0,0-1 0,-2 1 0,0-1 0,2 1 0,0-6 0,5 4 0,-12-5 0,12 7 0,-11-7 0,11 5 0,-11-11 0,10 10 0,-3-4 0,-2 0 0,6 5 0,-12-4 0,12 5 0,-12-5 0,12 4 0,-12-10 0,11 10 0,-10-10 0,4 10 0,0-4 0,-4-1 0,-4 7 0,0-13 0,-6 12 0,1-11 0,5 4 0,-13 1 0,13-5 0,-14 4 0,14-6 0,-5 0 0,7 0 0,0 0 0,0 0 0,6 7 0,-4-6 0,4 5 0,1-6 0,1 0 0</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0:45.382"/>
    </inkml:context>
    <inkml:brush xml:id="br0">
      <inkml:brushProperty name="width" value="0.05" units="cm"/>
      <inkml:brushProperty name="height" value="0.05" units="cm"/>
      <inkml:brushProperty name="color" value="#F6630D"/>
    </inkml:brush>
  </inkml:definitions>
  <inkml:trace contextRef="#ctx0" brushRef="#br0">0 1893 24575,'8'-29'0,"16"2"0,3-13 0,23-3 0,-16 16 0,17-14 0,-18 16 0,29-16 0,-26 15 0,18-5 0,-24 9 0,1 5 0,0-13 0,0 6 0,0-7 0,-1 0 0,1 0 0,0 0 0,0 0 0,1-9 0,-1 7 0,-5-16 0,3 16 0,-11-7 0,11 9 0,-12 8 0,5-7 0,-7 7 0,7-8 0,-5 0 0,5 0 0,1 7 0,-6-6 0,4 14 0,1-7 0,-6 15 0,6-5 0,-8 12 0,-1-6 0,1 1 0,8 4 0,-6-10 0,5 10 0,1-11 0,1 4 0,8-6 0,-1-1 0,1 0 0,9 0 0,2 0 0,8-1 0,1 0 0,10-1 0,-8 1 0,18 6 0,15-4 0,-17 13 0,25-5 0,-41-1 0,8 6 0,-10-5 0,-1 7 0,-8 0 0,-2 0 0,-9-7 0,-8 5 0,6-5 0,-13 7 0,5 0 0,-7 0 0,0 0 0,0 0 0,0 0 0,0 0 0,0 0 0,0 0 0,7 0 0,-5 0 0,6 0 0,-9 0 0,1 0 0,0 0 0,0-6 0,0 4 0,0-10 0,-6 4 0,4-6 0,-4-1 0,6 1 0,0 0 0,0 0 0,0 0 0,0 0 0,7-1 0,2 0 0,17-1 0,-7 0 0,7 0 0,-9 0 0,-1 0 0,1 1 0,0-1 0,-8 7 0,6-5 0,-13 13 0,5-12 0,-7 11 0,0-4 0,-6 0 0,-7 5 0,-9-5 0,-13-8 0,-16-3 0,2-14 0,-18 6 0,19 2 0,-14 14 0,14-5 0,2 6 0,3-1 0,13 3 0,-6 6 0,8 0 0,0 0 0,0 0 0,-8 0 0,6-6 0,-13 4 0,13-10 0,-6 10 0,8-11 0,0 12 0,0-11 0,12 10 0,11-4 0,14 6 0,8 0 0,-1 0 0,1 0 0,0 0 0,0 0 0,-8 0 0,-1 0 0,-8 0 0,0 0 0,-1 0 0,1 0 0,0 0 0,0 0 0,0 0 0,0 0 0,-1 0 0,0 6 0,1-4 0,-1 10 0,1-5 0,0 7 0,0 0 0,0-6 0,0 4 0,0-4 0,0 0 0,-6 4 0,4-10 0,-10 10 0,4-5 0,-6 6 0,0 0 0,0 17 0,0-4-6784,0 65 6784,0-28 0,0-10 0,0 1 0,0 19 0,0 1 0,0 0 0,0-1 0,0-9 0,0-12 0,0 2 0,0-26 6784,0 8-6784,0-22 0,0 0 0,0 0 0,0-6 0,0-2 0</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30:14.763"/>
    </inkml:context>
    <inkml:brush xml:id="br0">
      <inkml:brushProperty name="width" value="0.05" units="cm"/>
      <inkml:brushProperty name="height" value="0.05" units="cm"/>
      <inkml:brushProperty name="color" value="#F6630D"/>
    </inkml:brush>
  </inkml:definitions>
  <inkml:trace contextRef="#ctx0" brushRef="#br0">454 0 24575,'-7'6'0,"-5"-5"0,4 5 0,1 0 0,-6-5 0,5 6 0,-6-2 0,0-3 0,1 4 0,5-1 0,-4-3 0,11 9 0,-12-9 0,12 9 0,-5-4 0,0 0 0,5 5 0,-11-11 0,10 11 0,-10-11 0,11 12 0,-12-5 0,5 5 0,-6 1 0,6 0 0,-4 0 0,4 0 0,0 0 0,-4 0 0,4-7 0,1 5 0,-4-10 0,9 10 0,-9-5 0,9 6 0,-9-6 0,4-2 0,-7 2 0,1-6 0,5 11 0,-5-10 0,6 4 0,-7-6 0,7 6 0,1 1 0,6 7 0,0-1 0,-13 2 0,9-1 0,-10 0 0,8-6 0,4 4 0,-10-10 0,11 9 0,-5-3 0,6 5 0,6 1 0,9 8 0,2 1 0,12 8 0,-12 0 0,5-1 0,-6 1 0,-1 0 0,0 0 0,0-8 0,0 6 0,0-13 0,-1 5 0,-6-7 0,4 0 0,-10 0 0,10 0 0,-10 0 0,10 0 0,-10 0 0,10 0 0,-4 0 0,0 0 0,4 0 0,-11-1 0,12 1 0,-6 0 0,1 0 0,4-1 0,-11 1 0,12-7 0,-12-1 0,6-6 0</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30:18.863"/>
    </inkml:context>
    <inkml:brush xml:id="br0">
      <inkml:brushProperty name="width" value="0.05" units="cm"/>
      <inkml:brushProperty name="height" value="0.05" units="cm"/>
      <inkml:brushProperty name="color" value="#F6630D"/>
    </inkml:brush>
  </inkml:definitions>
  <inkml:trace contextRef="#ctx0" brushRef="#br0">765 0 24575,'-28'0'0,"0"0"0,-2 6 0,7 2 0,-5 14 0,12-7 0,-6 7 0,8-8 0,0 0 0,0 0 0,0-7 0,-1 6 0,1-5 0,0-1 0,0 6 0,0-12 0,0 12 0,0-12 0,6 12 0,-5-12 0,5 11 0,-6-10 0,0 10 0,0-4 0,0 0 0,-1 4 0,8-4 0,-6 6 0,5-6 0,-6 10 0,6-8 0,-4 10 0,10-7 0,-10 1 0,10-1 0,-10-6 0,5-2 0,-1 2 0,-4-6 0,5 5 0,-1 0 0,-4-5 0,11 11 0,-11-5 0,11 7 0,-5-1 0,0-6 0,4 4 0,-10-10 0,11 11 0,-11-10 0,11 10 0,-11-11 0,5 5 0,-1 0 0,-4-5 0,5 11 0,-1-4 0,-4 5 0,4 1 0,-6-6 0,6 4 0,-5-4 0,6 0 0,-1 4 0,-4-10 0,16 4 0,-2 8 0,12-5 0,8 13 0,-6 0 0,13 2 0,-12-1 0,18 12 0,-18-17 0,17 15 0,-19-17 0,6 4 0,-8-6 0,1-6 0,0 4 0,-1-10 0,1 4 0,-7 0 0,4-4 0,-9 10 0,10-10 0,-4 10 0,5-11 0,-5 12 0,3-12 0,-9 12 0,10-12 0,-4 12 0,5-12 0,0 5 0,0-6 0,0 0 0,1 7 0,-1-6 0,1 12 0,0-12 0,0 11 0,-7-11 0,-1 5 0</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06:01:20.479"/>
    </inkml:context>
    <inkml:brush xml:id="br0">
      <inkml:brushProperty name="width" value="0.05" units="cm"/>
      <inkml:brushProperty name="height" value="0.05" units="cm"/>
      <inkml:brushProperty name="color" value="#F6630D"/>
    </inkml:brush>
  </inkml:definitions>
  <inkml:trace contextRef="#ctx0" brushRef="#br0">0 1679 24575,'11'0'0,"29"0"0,18-6 0,40-2-1332,-40-6 1,2-1 1331,0 5 0,1 2 0,0-3 0,5-1 0,13 1 0,8 1 0,-4 1 0,8 2 0,1 0-628,4-1 0,7-1 1,-12 1 627,-17 0 0,-7 2 0,8 2 0,-4 0 63,-19 1 0,-4-1-63,3-3 0,-2 1-103,39 0 103,-20-7 1151,-15-4-1151,0-6 2154,-13-6-2154,-1-6 1086,-5 2-1086,0-7 132,1-2-132,1-6 0,-6 1 0,3 6 0,-9-2 0,8 8 0,-10-2 0,4 10 0,-7 3 0,0 6 0,-1-1 0,1-5 0,6 3 0,1-4 0,12-8 0,-6 10 0,15-17 0,-7 11 0,8-13 0,0-1 0,0 1 0,0 0 0,-6 7 0,4-1 0,-17 9 0,9-6 0,-18 17 0,5-4 0,-6 10 0,5 1 0,-5 3 0,5-3 0,0 8 0,-4-3 0,9 4 0,-3 0 0,4 0 0,1 0 0,-1 0 0,1 5 0,-6 0 0,-1 5 0,-6-1 0,-4 0 0,4 0 0,-9-4 0,4 3 0,-4-7 0,-1 2 0,0-3 0,-7 0 0,-2-3 0,-7-2 0,-5-4 0,-1 0 0,-13-13 0,6 10 0,-15-28 0,15 26 0,-7-17 0,13 16 0,-2-3 0,6-1 0,-6 4 0,6-2 0,-2 2 0,3-4 0,1 5 0,0-3 0,0 7 0,0-8 0,4 9 0,-3-1 0,7 3 0,-6 2 0,2-3 0,0-1 0,-2 1 0,2 3 0,0-3 0,-2 7 0,6-6 0,-7 6 0,11 0 0,2 6 0,9 8 0,4-3 0,15 17 0,-11-10 0,16 17 0,-17-14 0,9 6 0,-10-7 0,9 1 0,-14-6 0,8 4 0,-13-8 0,3 3 0,-5-5 0,0 0 0,1 1 0,-5-1 0,4-3 0,-7 2 0,3-3 0,-1 4 0,-2 0 0,6 0 0,-6 0 0,11 9 0,-6-2 0,7 7 0,-4-8 0,0 4 0,-1-9 0,-3 4 0,3-4 0,-7-1 0,-1 0 0,-1 10 0,-11 2 0,0 17 0,-10 1 0,5 6 0,-20 47 0,21-41 0,-15 33 0,21-58 0,4-1 0,-2-5 0,7-5 0,-3-2 0,4-3 0,0-1 0,-4 1 0,3-1 0,-3-3 0,4-2 0</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7:18.862"/>
    </inkml:context>
    <inkml:brush xml:id="br0">
      <inkml:brushProperty name="width" value="0.05" units="cm"/>
      <inkml:brushProperty name="height" value="0.05" units="cm"/>
      <inkml:brushProperty name="color" value="#3776CC"/>
    </inkml:brush>
  </inkml:definitions>
  <inkml:trace contextRef="#ctx0" brushRef="#br0">445 1 24575,'-13'0'0,"0"0"0,-1 0 0,1 0 0,-1 0 0,0 0 0,1 0 0,0 0 0,0 0 0,0 0 0,6 6 0,-4-5 0,9 11 0,-4-5 0,6 6 0,-6-6 0,4 6 0,-4-6 0,0 1 0,4 4 0,-4-4 0,6 5 0,-6-5 0,4 4 0,-4-5 0,6 7 0,0-1 0,0 1 0,0-1 0,0 1 0,0-1 0,0 1 0,0 0 0,0 0 0,0 0 0,0 0 0,0 0 0,0 0 0,0-1 0,0 1 0,0 0 0,0-1 0,0 1 0,0 0 0,0-1 0,0 1 0,0-1 0,0 0 0,0-1 0,0 1 0,0 0 0,0 0 0,0 0 0,0 0 0,0 0 0,-7 1 0,0-1 0,-15 2 0,6-1 0,-6 0 0,1 1 0,5-1 0,-6 1 0,8-8 0,0 6 0,0-12 0,0 11 0,0-10 0,1 4 0,0-6 0,0 0 0,12 5 0,2-3 0,12 9 0,0-9 0,1 10 0,-1-10 0,1 10 0,0-4 0,0 0 0,-6 4 0,4-10 0,-4 10 0,-1-5 0,6 1 0,-12 4 0,11-5 0,-10 7 0,3-2 0,1 1 0,-4 1 0,4-1 0,-6 1 0,0-1 0,6-5 0,-5 4 0,5-5 0,-6 6 0,0 0 0,6 0 0,-4 0 0,9-6 0,-9 5 0,9-10 0,-9 10 0,9-11 0,-4 11 0,6-11 0,0 5 0,0-6 0,-6 6 0,6-4 0,-6 10 0,7-11 0,-7 11 0,5-11 0,-4 11 0,5-11 0,0 5 0,0-6 0,0 0 0,0 0 0,0 0 0,0 0 0,6 0 0,-5 0 0,6 0 0,-7 6 0,1-5 0,-7 11 0,5-11 0,-11 5 0,6-6 0</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8:34.144"/>
    </inkml:context>
    <inkml:brush xml:id="br0">
      <inkml:brushProperty name="width" value="0.05" units="cm"/>
      <inkml:brushProperty name="height" value="0.05" units="cm"/>
      <inkml:brushProperty name="color" value="#3776CC"/>
    </inkml:brush>
  </inkml:definitions>
  <inkml:trace contextRef="#ctx0" brushRef="#br0">191 1 24575,'0'13'0,"0"0"0,-7 1 0,6 0 0,-5 0 0,-1 0 0,-1 0 0,-6 0 0,6 0 0,-4 0 0,4 0 0,-7 7 0,1-5 0,-2 13 0,1-6 0,7 8 0,-5-8 0,11 6 0,-11-5 0,11-1 0,-5 6 0,1-13 0,4 5 0,-4-7 0,6 0 0,0 0 0,0 0 0,0-1 0,0 1 0,0-1 0,0 0 0,0 0 0,0 0 0,0 1 0,0 0 0,0-1 0,0 1 0,0 0 0,0 0 0,0 7 0,0 3 0,0 6 0,0 1 0,0-8 0,0 6 0,0-5 0,0-1 0,0 6 0,0-13 0,0 5 0,0-7 0,0 0 0,6-7 0,-4 5 0,10-11 0,-10 11 0,10-4 0,-4 6 0,-1 0 0,6 0 0,-5 0 0,-1 7 0,6-5 0,-6 5 0,1 1 0,5-7 0,-6 7 0,1-1 0,4-5 0,-10 6 0,10-8 0,-4-1 0,0 1 0,4 0 0,-10 0 0,10 0 0,-4 0 0,0 0 0,4 0 0,-5 0 0,7-7 0,-1 5 0,1-4 0,0 0 0,0 4 0,0-4 0,0 6 0,0 0 0,-1 0 0,1-7 0,0 6 0,0-6 0,0 7 0,0-6 0,0 5 0,0-12 0,0 11 0,0-10 0,0 10 0,0-10 0,0 10 0,0-10 0,0 10 0,-1-10 0,1 10 0,0-10 0,0 10 0,0-10 0,0 10 0,-1-4 0,1 0 0,-6 4 0,4-11 0,-10 12 0,10-12 0,-10 12 0,10-12 0,-4 11 0,5-10 0,-6 10 0,5-11 0,-10 12 0,10-12 0,-4 12 0,-1-6 0,6 1 0,-6 3 0,7-9 0,-7 10 0,5-11 0,-5 6 0,6-7 0,0 0 0,0 0 0,1 0 0,-6 6 0,4-5 0,-4 5 0,6-6 0,-1 0 0,1 7 0,-1-6 0,1 5 0,0 1 0,0-6 0,-1 11 0,1-10 0,-1 10 0,1-11 0,-6 12 0,4-12 0,-5 5 0,1 0 0,5-4 0,-6 9 0,6-9 0,-5 10 0,3-11 0,-3 5 0,5 0 0,1-4 0,-1 3 0,1-5 0,0 0 0,8 0 0,-7 0 0,7 0 0,-8 0 0,0 0 0,0 0 0,0 0 0,0 0 0,-1 7 0,1-6 0,0 5 0,0-6 0,-1 6 0,0-4 0,1 4 0,-7 0 0,5-5 0,-4 5 0,5-6 0,0 0 0,1 0 0,-1 0 0,0 0 0,0 0 0,0 0 0,0 0 0,0 0 0,0 0 0,0 0 0,0 0 0,0 0 0,0 0 0,-1 0 0,8 0 0,-5 0 0,5 0 0,-6 0 0,-1 0 0,-11 0 0,-17 0 0,-2-6 0,-11 5 0,14-6 0,-6 1 0,4-2 0,-4-6 0,6 0 0,6 1 0,2-1 0,0 7 0,4-5 0,-4 5 0,6-7 0,-6 1 0,4-1 0,-10-1 0,10 1 0,-10 0 0,10 0 0,-10 1 0,4-2 0,-5 2 0,5-1 0,-4 0 0,4 0 0,-6 0 0,1 1 0,-1 5 0,7-4 0,-5 10 0,10-10 0,-3 16 0,11-3 0,1 12 0,7 1 0,0 0 0,8 1 0,-6 6 0,13-4 0,-12 5 0,4-8 0,-7 0 0,0 0 0,0 0 0,0 0 0,-6 0 0,4-6 0,-10 4 0,4-5 0,0 0 0,-4 4 0,10-9 0,-10 10 0,10-5 0,-11 7 0,11-7 0,-4 6 0,0-5 0,4 6 0,-4-1 0,-1 1 0,6 0 0,-12 0 0,12-6 0,-12 4 0,11-10 0,-16 4 0,1 8 0,-11-5 0,-7 27 0,4-12 0,2 6 0,2-9 0,11-7 0,-10 0 0,10 0 0,-10 0 0,11 0 0,-11-1 0,10 1 0,-10-1 0,11 1 0,-12 0 0,5 0 0,-6 0 0,0 0 0,0-6 0,6 4 0,-4-10 0,5 4 0,-1 0 0,-3-5 0,9 6 0,-3-7 0</inkml:trace>
</inkml:ink>
</file>

<file path=ppt/ink/ink2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9:02.453"/>
    </inkml:context>
    <inkml:brush xml:id="br0">
      <inkml:brushProperty name="width" value="0.05" units="cm"/>
      <inkml:brushProperty name="height" value="0.05" units="cm"/>
      <inkml:brushProperty name="color" value="#3776CC"/>
    </inkml:brush>
  </inkml:definitions>
  <inkml:trace contextRef="#ctx0" brushRef="#br0">0 483 24575,'50'0'0,"-16"0"0,20-7 0,-15 5 0,-6-5 0,7 0 0,-9 6 0,0-6 0,-1 7 0,1 0 0,9 0 0,-7 0 0,6 0 0,-8 0 0,0 0 0,-8-7 0,6 6 0,-13-6 0,6 7 0,-8 0 0,-1 0 0,1 0 0,0-6 0,0 5 0,0-12 0,-1 11 0,1-4 0,0 6 0,0 0 0,0 0 0,0-6 0,0 4 0,0-4 0,0 6 0,0 0 0,0 0 0,0 0 0,0 0 0,-1 0 0,0 0 0,0 0 0,1 0 0,-1 0 0,1 0 0,0 0 0,0 0 0,0 0 0,0 0 0,0 0 0,0 0 0,7 0 0,-5 0 0,13 0 0,-13 0 0,13 0 0,-13 6 0,13-4 0,-14 4 0,14-6 0,-13 6 0,6-4 0,-8 4 0,7-6 0,-5 6 0,5-4 0,-7 4 0,0-6 0,8 0 0,-7 0 0,14 0 0,-13 0 0,6 0 0,-1 0 0,2 0 0,1 0 0,5 0 0,-14 0 0,14 0 0,-5 0 0,-1 0 0,6 0 0,-6 0 0,8 0 0,0 0 0,-8 0 0,6 0 0,-6 0 0,1 0 0,-3 0 0,1 0 0,7 7 0,-4-6 0,3 6 0,-14-7 0,7 7 0,-5-5 0,5 5 0,-7-7 0,0 0 0,0 0 0,0 0 0,0 0 0,0 0 0,0 0 0,0 0 0,0 0 0,0 0 0,7 0 0,1 0 0,1 0 0,5 0 0,-13 0 0,7 0 0,-1 0 0,-5 0 0,13 0 0,-13 0 0,13 0 0,-13 0 0,5 0 0,1 0 0,-7 6 0,7-5 0,-1 6 0,-5-7 0,5 0 0,1 6 0,-6-4 0,5 5 0,-7-7 0,8 7 0,-7-5 0,7 4 0,-1 1 0,1-5 0,9 12 0,-9-13 0,7 6 0,-14-1 0,7-4 0,-8 4 0,0-6 0,0 0 0,0 0 0,0 0 0,0 0 0,-1 0 0,1 0 0,-1 0 0,1 0 0,-1 0 0,1 0 0,0 0 0,-1 0 0,1 0 0,0 0 0,0 0 0,0 0 0,8 0 0,-7 0 0,7 6 0,-8-4 0,0 4 0,-1-6 0,1 0 0,-13 0 0,-3-6 0,-19-3 0,4-13 0,-12 5 0,5-12 0,-7 5 0,-9-9 0,7 9 0,-7-7 0,0 6 0,7 0 0,-16-7 0,16 8 0,-7-9 0,0 8 0,7-4 0,-7 4 0,16-6 0,-5 7 0,11-5 0,-3 12 0,6-5 0,7 8 0,-5 6 0,12-4 0,-6 16 0,14-3 0,0 12 0,15 9 0,1-6 0,8 13 0,0-12 0,-7 12 0,5-11 0,4 12 0,0-13 0,6 7 0,-8-9 0,-8 0 0,6 0 0,-13 0 0,6-1 0,-1 1 0,-5-1 0,5-6 0,-7 5 0,0-12 0,0 11 0,-1-10 0,-6 9 0,5-4 0,-11 6 0,11 0 0,-10 0 0,10-5 0,-10 4 0,10-5 0,-11 7 0,11-1 0,-11 1 0,11-1 0,-4 1 0,5 0 0,1-7 0,-7 5 0,5-4 0,-4 0 0,-1 4 0,-6-10 0,-9 10 0,-6-4 0,-7 6 0,5 0 0,-13 2 0,5-2 0,0 9 0,-5-6 0,12 4 0,-12 1 0,13-6 0,-6 6 0,8-8 0,0 0 0,6 0 0,-5-1 0,6 1 0,-1 0 0,-5 0 0,12 0 0,-11 0 0,10-1 0,-4 0 0,6 0 0,-6-5 0,4 5 0,-4-6 0,0 1 0,5 4 0,-5-10 0,6 4 0</inkml:trace>
</inkml:ink>
</file>

<file path=ppt/ink/ink2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9:04.745"/>
    </inkml:context>
    <inkml:brush xml:id="br0">
      <inkml:brushProperty name="width" value="0.05" units="cm"/>
      <inkml:brushProperty name="height" value="0.05" units="cm"/>
      <inkml:brushProperty name="color" value="#3776CC"/>
    </inkml:brush>
  </inkml:definitions>
  <inkml:trace contextRef="#ctx0" brushRef="#br0">0 0 24575,'6'20'0,"2"-1"0,6-5 0,7 14 0,-6-11 0,6 11 0,1-7 0,-7-5 0,7 6 0,-8-9 0,0 9 0,0-6 0,1 5 0,-1-7 0,0 0 0,0-6 0,0 4 0,-1-10 0,-5 10 0,3-11 0,-10 10 0,11-9 0,-10 9 0,10-9 0,-10 15 0,-2-8 0,-17 26 0,-15 13 0,4-3 0,-9 9 0,19-24 0,-3-6 0,6-3 0,7-7 0,2 0 0,-1 0 0,6-6 0,-6-2 0</inkml:trace>
</inkml:ink>
</file>

<file path=ppt/ink/ink2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29:07.938"/>
    </inkml:context>
    <inkml:brush xml:id="br0">
      <inkml:brushProperty name="width" value="0.05" units="cm"/>
      <inkml:brushProperty name="height" value="0.05" units="cm"/>
      <inkml:brushProperty name="color" value="#3776CC"/>
    </inkml:brush>
  </inkml:definitions>
  <inkml:trace contextRef="#ctx0" brushRef="#br0">0 0 24575,'14'21'0,"-4"-6"0,11 7 0,1-1 0,-7-5 0,13 11 0,-12-11 0,10 10 0,-11-11 0,-1 5 0,-2-7 0,-5-6 0,1 6 0,5-6 0,-6 7 0,7 0 0,-6 0 0,4 0 0,-4-6 0,6 4 0,0-4 0,-1 5 0,0-6 0,1 5 0,-12-11 0,-4 11 0,-19-4 0,5 13 0,-14 3 0,6 7 0,-22 23 0,11-18 0,-4 17 0,10-22 0,11 0 0,3 0 0,2-8 0,5-1 0,0-8 0,2-1 0,-1-5 0,6 4 0,-11-11 0,10 12 0,-4-12 0,6 5 0</inkml:trace>
</inkml:ink>
</file>

<file path=ppt/ink/ink2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59:44.942"/>
    </inkml:context>
    <inkml:brush xml:id="br0">
      <inkml:brushProperty name="width" value="0.1" units="cm"/>
      <inkml:brushProperty name="height" value="0.1" units="cm"/>
      <inkml:brushProperty name="color" value="#AB008B"/>
    </inkml:brush>
  </inkml:definitions>
  <inkml:trace contextRef="#ctx0" brushRef="#br0">3130 897 24575,'-33'-29'0,"8"10"0,-9-17 0,-1-3 0,-5-7 0,2 7 0,-1-1 0,-2-7 0,-3 9 0,14 9 0,3 7 0,6 1 0,0 4 0,0-3 0,-1 8 0,1-8 0,0 9 0,-6-10 0,4 9 0,-10-10 0,5 4 0,-14 0 0,6-4 0,-13 2 0,6-4 0,-23-11 0,12 13 0,-5-12 0,17 16 0,8 0 0,5 2 0,-4 4 0,10 1 0,-4 0 0,6 1 0,0-1 0,0 0 0,-6 0 0,4 0 0,-4 5 0,-7-4 0,3 8 0,-25-3 0,10 5 0,-20 0 0,6 0 0,-8 0 0,-30 0 0,22 6 0,-22 1 0,38 6 0,-6 1 0,6 5 0,0-5 0,1 5 0,9-6 0,0-1 0,6 1 0,-4-1 0,4 0 0,1 0 0,-5 0 0,11 0 0,-4-5 0,6 3 0,6-4 0,-4 0 0,6 3 0,4-3 0,4 3 0,9 0 0,1 1 0,-1 5 0,-1 0 0,1 6 0,-1 6 0,0 2 0,-7 12 0,5-4 0,-11 11 0,10-5 0,-9 8 0,8 7 0,-9-6 0,9 14 0,-10 2 0,9 2 0,-4 7 0,12 0 0,2-27 0,0 0 0,4 26 0,-4 12 0,1-37 0,3-1 0,-3 0 0,5 0 0,0-7 0,0 6 0,0-6 0,0 7 0,0 0 0,0-6 0,0 4 0,5-5 0,2 8 0,0-8 0,4-2 0,-5-6 0,1-7 0,-2-6 0,-1-2 0,-2-5 0,6 0 0,-2-1 0,3-9 0,1 4 0,-1-4 0,6 5 0,7 1 0,0-1 0,11 7 0,-4 0 0,12 7 0,-5-1 0,6 1 0,-8-6 0,-5 3 0,4-9 0,-11 4 0,5-5 0,-6-1 0,0 1 0,0-1 0,-5 0 0,10 1 0,-9-1 0,16 2 0,-10-2 0,10 2 0,2-1 0,2 1 0,4 5 0,-6-4 0,-1 3 0,1-4 0,-7-1 0,5 0 0,-10 0 0,4 0 0,-6-1 0,6 1 0,-5 0 0,11 0 0,-4 0 0,5 1 0,-5-1 0,4-5 0,-5 4 0,7-9 0,-1 9 0,-5-8 0,4 8 0,-11-9 0,5 4 0,0 0 0,-4-3 0,4 7 0,-6-7 0,6 2 0,-5 1 0,5-4 0,0 9 0,-4-9 0,10 4 0,-5-5 0,1 0 0,4 0 0,17 0 0,-9 0 0,22 0 0,-19 0 0,14 0 0,-6 0 0,14-6 0,-6-1 0,0-7 0,-2 1 0,-8 1 0,0-1 0,-7 1 0,6-1 0,-13 1 0,-1 1 0,-2-1 0,-10 2 0,19-12 0,-22 9 0,15-7 0,-19 5 0,5-2 0,0-4 0,-5 5 0,4-4 0,-9 4 0,4-5 0,-5 5 0,5-4 0,-4 9 0,4-9 0,0 9 0,-4-9 0,9 4 0,-4-6 0,1 1 0,3 0 0,-9 0 0,9 0 0,-8 0 0,3 0 0,0-1 0,-3 1 0,8-15 0,-8 5 0,4-7 0,0 5 0,-3 4 0,3-6 0,-4 1 0,-1-1 0,0 6 0,-4-4 0,-3 11 0,1-12 0,-3 12 0,3 0 0,0 2 0,-4 9 0,3-4 0,-4 6 0,0-1 0,0 0 0,0 1 0,0-1 0,0-9 0,0 7 0,0-12 0,0 13 0,0-9 0,0-2 0,0-1 0,-4-4 0,2 0 0,-12 4 0,7-4 0,-3 11 0,0-4 0,5 10 0,-1-5 0,-3 5 0,8 1 0,-7 4 0,7-4 0,-3 4 0,4-4 0,-4-1 0,3 1 0,-4-6 0,1-1 0,2 0 0,-7-4 0,4 9 0,-6-9 0,1 9 0,0-9 0,0 10 0,0-5 0,-5 0 0,4 4 0,-4-4 0,5 1 0,-4 2 0,2-3 0,2 5 0,1 1 0,4-1 0,-1 0 0,-2 5 0,7-3 0,-3 2 0,4-3 0,-4 0 0,3 0 0,-4 0 0,5-1 0,-4 1 0,3-1 0,-3 1 0,4 0 0,0-1 0,0 1 0,-4 4 0,3 1 0,-3 4 0</inkml:trace>
</inkml:ink>
</file>

<file path=ppt/ink/ink2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09:59:49.855"/>
    </inkml:context>
    <inkml:brush xml:id="br0">
      <inkml:brushProperty name="width" value="0.1" units="cm"/>
      <inkml:brushProperty name="height" value="0.1" units="cm"/>
      <inkml:brushProperty name="color" value="#AB008B"/>
    </inkml:brush>
  </inkml:definitions>
  <inkml:trace contextRef="#ctx0" brushRef="#br0">1 1224 24575,'49'0'0,"-4"0"0,17 0 0,3 0 0,11 0-1398,1 0 1,4 0 1397,-28 0 0,-2 0 0,9 1 0,3-2 0,13-1 0,1-1 0,-18 3 0,-1-2 0,14-3 0,-1-2 443,-21 3 0,-1 0-443,20-7 0,-2 0 0,14-4 0,-22 1 0,-4 1 0,-3-1 460,-1-5-460,-10 2 0,-12 4 0,-2-8 1449,-6 10-1449,-5-4 0,4 4 0,-10 1 0,10 0 0,-4 0 0,5-6 0,0 5 0,0-9 0,6 7 0,1-8 0,7 3 0,-1-5 0,-5 1 0,4 4 0,-5-3 0,10 4 0,-8 0 0,0 1 0,-9 6 0,0-1 0,-5 1 0,4-1 0,-5 1 0,6-5 0,0 3 0,0-8 0,0 8 0,0-8 0,0 8 0,0-3 0,0 4 0,0 1 0,-5 0 0,13 4 0,-10 2 0,11 4 0,-9 0 0,0 0 0,0 0 0,0 0 0,0 0 0,0 0 0,0 0 0,0 0 0,0 0 0,0 0 0,0 0 0,0 0 0,-5 0 0,3 0 0,-8 0 0,4 0 0,-6-5 0,1 4 0,-1-7 0,6 7 0,-4-4 0,3 1 0,-4-1 0,-1-1 0,1 2 0,-1 0 0,1 3 0,-1-4 0,1 5 0,-1-4 0,0 3 0,0-3 0,0 4 0,-4-4 0,-1-1 0,-4-5 0,-9-4 0,1-8 0,-12-1 0,2-10 0,-3 10 0,-7-5 0,5 7 0,-4-1 0,6 1 0,0 4 0,-1 2 0,1 0 0,0 3 0,-6-9 0,4 9 0,1-9 0,2 5 0,3-6 0,1 1 0,1 5 0,5-4 0,0 9 0,-1-8 0,2 12 0,3-7 0,-2 9 0,7 4 0,6 7 0,6 9 0,10 6 0,6 1 0,-4-1 0,10 2 0,-5-1 0,1 0 0,4 1 0,-11-2 0,0-4 0,-2-2 0,-9-5 0,3 0 0,-4-1 0,-5 1 0,4-5 0,-4-1 0,0 1 0,3-4 0,-3 3 0,5 0 0,-1 1 0,-3 5 0,2-1 0,-3 1 0,5-1 0,-1 1 0,6 0 0,-4-1 0,3 1 0,-4 0 0,4 0 0,-3-1 0,4-3 0,-6 2 0,1-7 0,-5 8 0,-1-4 0,-4 4 0,4-1 0,-3 1 0,7-4 0,-7 3 0,4-3 0,-5 4 0,-5 0 0,4 1 0,-8 4 0,3 8 0,-10 1 0,3 17 0,-8-10 0,7 18 0,-9 4 0,3 0 0,-1 6 0,-4 0 0,12-13 0,-6 11 0,7-20 0,0 0 0,1-9 0,5-11 0,-3 4 0,7-10 0,-7 10 0,8-9 0,-9 9 0,4-5 0,-4 1 0,0 4 0,0-4 0,-1 5 0,5-5 0,-3-2 0,8-4 0,-3-1 0,4-3 0,0-2 0</inkml:trace>
</inkml:ink>
</file>

<file path=ppt/ink/ink2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20:37:19.141"/>
    </inkml:context>
    <inkml:brush xml:id="br0">
      <inkml:brushProperty name="width" value="0.05" units="cm"/>
      <inkml:brushProperty name="height" value="0.05" units="cm"/>
      <inkml:brushProperty name="color" value="#AB008B"/>
    </inkml:brush>
  </inkml:definitions>
  <inkml:trace contextRef="#ctx0" brushRef="#br0">1 142 24575,'48'0'0,"10"-6"0,10-4 0,12-2 0,7-1-2910,-9 2 1,7 0-1,4 1 2910,-5 0 0,4 0 0,2 0 0,-2 3-699,-6 1 0,-2 3 0,2 0 0,3 0 699,3 0 0,5 0 0,2 0 0,-3 0 0,-7 2 0,16 0 0,-8 1 0,4 1-165,-5-2 0,3-1 0,1 1 0,-6 5 165,6 5 0,-5 4 0,4 0 0,-10-3 0,3 0 0,1 1 0,-2 3 0,-3 3 0,-1 3 0,-1 1 0,-1 0 0,-2-2 0,-2 0 0,0 0 0,-1 0-401,16 6 1,-1 0 0,-6-2 400,-18-4 0,-4-1 0,0 1 660,32 13 1,-3-2-661,-21-9 0,-3-1 1332,2 4 1,-1 0-1333,-1-4 0,-3-2 0,-15 0 0,-3-1 0,48 10 3563,-30 3-3563,-4-13 2478,-19 3-2478,1-6 1934,-8 0-1934,6 0 1332,-14-1-1332,7 0 93,-15-5-93,5 3 0,-4-9 0,6 9 0,7-3 0,-5-1 0,5 5 0,0-4 0,3 6 0,6 0 0,9 0 0,-6 1 0,14 0 0,-5 0 0,-1 6 0,7 3 0,-7 5 0,0 1 0,-2 0 0,-8-8 0,-1 4 0,-7-5 0,-8 0 0,-2-2 0,-12-8 0,5 2 0,-6-2 0,-6 1 0,4-5 0,-9 3 0,9-9 0,-9-1 0,-1-7 0,-7-10 0,0-3 0,-5-6 0,11 0 0,-11-19 0,10 14 0,-4-33 0,0 33 0,4-14 0,-4 19 0,1 7 0,4-6 0,-10 5 0,9 1 0,-9-6 0,3 5 0,-4 1 0,-1-6 0,0 5 0,1 1 0,5-6 0,-4 12 0,10-5 0,-10 6 0,10 0 0,-4 0 0,-1 6 0,5 10 0,-4 10 0,5 17 0,6 4 0,1 1 0,14 4 0,-6 4 0,24 12 0,-20-2 0,31 12 0,-32-28 0,13 0 0,-19-14 0,0-10 0,0 4 0,0-7 0,0 1 0,-6-1 0,5-4 0,-5-2 0,5-5 0,0 5 0,1 1 0,-6 5 0,-1 0 0,-5 0 0,0 0 0,0 0 0,4 0 0,-2-1 0,-7-4 0,-9-1 0,-10-5-6784,-13 0 6784,0 6 0,-2 2 0,5 0 0,8 3 0,0-4 0,0 6 0,0 0 0,0 6 0,0 1 0,0 0 6784,6 4-6784,-5-9 0,10 9 0,-3-10 0,6 4 0,5-6 0,-3-1 0,8 1 0,-8-6 0,9 4 0,-9-4 0,4 1 0,0 3 0,-10-4 0,8 6 0,-15 0 0,10-6 0,-4 4 0,6-8 0,5 3 0,1-5 0</inkml:trace>
</inkml:ink>
</file>

<file path=ppt/ink/ink2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06:22:49.951"/>
    </inkml:context>
    <inkml:brush xml:id="br0">
      <inkml:brushProperty name="width" value="0.05" units="cm"/>
      <inkml:brushProperty name="height" value="0.05" units="cm"/>
      <inkml:brushProperty name="color" value="#7490FF"/>
    </inkml:brush>
  </inkml:definitions>
  <inkml:trace contextRef="#ctx0" brushRef="#br0">1598 1331 24575,'-12'-9'0,"2"-2"0,-16-21 0,13 9 0,-27-23 0,20 12 0,-26-15 0,15 8 0,-11-7 0,0 5 0,4-6 0,-10 5 0,17 9 0,-15 0 0,17 7 0,-19-9 0,12 3 0,-12-3 0,12 2 0,-3 6 0,5-4 0,1 4 0,-1 1 0,6-4 0,-3 4 0,9 2 0,-11-7 0,12 7 0,-5-1 0,-1-5 0,6 11 0,-10-5 0,10 6 0,-9-1 0,9 2 0,-9 3 0,10 2 0,-10 3 0,9 2 0,-4-1 0,6 0 0,0 0 0,-14 0 0,15 1 0,-14 3 0,12-2 0,-1 6 0,1-6 0,2 3 0,4 0 0,-5-4 0,4 4 0,-3 0 0,8-3 0,-8 3 0,8-4 0,-3 4 0,4-3 0,0 7 0,4-7 0,-2 7 0,2-3 0,-4 4 0,1 0 0,3 4 0,2 5 0,3 5 0,0 17 0,0 16 0,0 2 0,0 11 0,0-14 0,0-7 0,0 5 0,0-11 0,0-1 0,0-8 0,0-5 0,0-4 0,0-2 0,0-4 0,0-8 0,0-7 0,0-3 0,0-15 0,0 9 0,0-16 0,0 11 0,0-19 0,0 17 0,0-12 0,0 15 0,0 5 0,0-4 0,0 8 0,0-8 0,0 8 0,0-8 0,0 8 0,0-4 0,0 6 0,0-1 0,0 0 0,0 1 0,0-1 0,0 1 0,0 0 0,0 0 0,0-9 0,0 7 0,0-7 0,0 9 0,0-4 0,0 3 0,0-2 0,0 2 0,3 5 0,7 0 0,4 4 0,24 0 0,-9 0 0,23 0 0,-19 0 0,11 0 0,-11 0 0,4 0 0,-11 0 0,-1 0 0,-6 0 0,-4-8 0,-2 6 0,-4-7 0,-4 9 0,-1 0 0</inkml:trace>
</inkml:ink>
</file>

<file path=ppt/ink/ink2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06:22:52.596"/>
    </inkml:context>
    <inkml:brush xml:id="br0">
      <inkml:brushProperty name="width" value="0.05" units="cm"/>
      <inkml:brushProperty name="height" value="0.05" units="cm"/>
      <inkml:brushProperty name="color" value="#7490FF"/>
    </inkml:brush>
  </inkml:definitions>
  <inkml:trace contextRef="#ctx0" brushRef="#br0">402 0 24575,'-21'5'0,"-9"8"0,8 9 0,-13 9 0,-9 13 0,13-14 0,-11 7 0,27-18 0,-3 0 0,7 0 0,-7 0 0,7 0 0,-3 0 0,5-4 0,-1 3 0,1-4 0,-5 5 0,8-4 0,-7-2 0,8 0 0,-4-3 0,4 3 0,-3-4 0,7-1 0,1-3 0,9-2 0,17-3 0,22 0 0,8 11 0,5 2 0,-8 11 0,-8-1 0,-5-2 0,-8-4 0,-8 2 0,-9-9 0,-2 3 0,-4-8 0,-1 3 0,-3-11 0,-5 6 0,-4-6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4T15:41:14.849"/>
    </inkml:context>
    <inkml:brush xml:id="br0">
      <inkml:brushProperty name="width" value="0.05" units="cm"/>
      <inkml:brushProperty name="height" value="0.05" units="cm"/>
      <inkml:brushProperty name="color" value="#F6630D"/>
    </inkml:brush>
  </inkml:definitions>
  <inkml:trace contextRef="#ctx0" brushRef="#br0">3979 1 24575,'0'20'0,"0"30"0,-5-6 0,-3 33 0,-30-1-1290,-3 2 1290,11-37 0,-2-4 0,-19 15 0,13-13 0,-1-2 0,-13-3 0,11 1 0,-3-1 0,-29-3 0,-1 11 0,-17-10 0,16-3 0,-6-7 0,9-8 0,-1 0 0,1 1 0,0-1 0,8 0 0,-6-6 0,14 4 0,-5-5 0,7 6 0,1-5 0,-1 3 420,1-3-420,0 5 214,7 0-214,-6 0 0,13-1 0,-12 7 656,12-5-656,-12 5 0,12-1 0,-5-4 0,0 10 0,5-10 0,-5 5 0,13-8 0,-4 7 0,5-5 0,-7 10 0,0-9 0,7 8-6784,-5-4 6784,10 0 0,-10 5 0,5-5 0,-1 6 0,-4 0 0,11-1 0,-5 0 6784,1 0-6784,4 0 0,-5 0 0,5 6 0,2-6 0,-8 7 0,5-1 0,-4-4 0,5 10 0,-5-10 0,4 4 0,-5 0 0,1-4 0,4 4 0,-4-6 0,6-1 0,1-4 0,0 3 0,-1-4 0,1 5 0,4 1 0,-3-6 0,3 10 0,-10 2 0,8 2 0,-7 8 0,9-15 0,-5 5 0,5-7 0,-4 6 0,5-4 0,-2 5 0,-3 0 0,4-5 0,0 4 0,-4 1 0,9-5 0,-10 11 0,10-11 0,-10 11 0,10-11 0,-10 11 0,10-11 0,-9 20 0,9-17 0,-4 11 0,6-15 0,0-1 0,-1 7 0,0-5 0,6 4 0,-4-6 0,8-5 0,-8 4 0,4-4 0,0 0 0,-4 4 0,4-10 0,0 10 0,-4-4 0,4 0 0,0-2 0,-3-4 0,8-1 0,-8 0 0,8 0 0,-8-5 0,8-8 0,-3-9 0,4-15 0,-12-11 0,3-24 0,-10 4 0,6-35 0,0 41 0,0-16 0,1 37 0,6-4 0,-5 5 0,4-7 0,-5 0 0,0 0 0,-1 1 0,0-9 0,1 7 0,-1-14 0,6 14 0,-4 0 0,9 3 0,-8 1 0,4 8 0,0 0 0,2 16 0,-1 0 0,4 0 0,-3 0 0,4 9 0,4 7 0,3 17 0,4 1 0,2 18 0,-1-10 0,7 52 0,-4-30 0,4 31 0,-5-32 0,-1 1 0,0-9 0,0 7 0,-1-20 0,0 10 0,5-8 0,-4 4 0,-2-10 0,0-1 0,-5-10 0,4 0 0,1-1 0,-5-6 0,3 0 0,-8 0 0,8 0 0,-8 0 0,7 0 0,-2 0 0,-1-1 0,4 1 0,-4 0 0,1 0 0,3 6 0,-3 1 0,6 5 0,-1 7 0,-5-6 0,5 6 0,-5-12 0,0 4 0,-2-10 0,-4 5 0,0-6 0,0 0 0,0 0 0,0-8 0,0-8 0,0-4 0,0-10 0,20-7 0,3-6 0,27-11 0,-1 2 0,9-1 0,0 0 0,-2 7 0,1-6 0,-4 14 0,3-6 0,-3 7 0,-7 1 0,-2 6 0,-7-3 0,-1 9 0,-6-3 0,5-1 0,-1-5 0,4-2 0,-4 2 0,-6 1 0,1 3 0,-5-3 0,4-2 0,1 1 0,-5 0 0,0 0 0,-3 5 0,-4 2 0,0 5 0,-2 1 0,-4-1 0,-1 6 0,0-4 0,-1 7 0,-3-2 0,-2 4 0</inkml:trace>
</inkml:ink>
</file>

<file path=ppt/ink/ink3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2T06:22:54.998"/>
    </inkml:context>
    <inkml:brush xml:id="br0">
      <inkml:brushProperty name="width" value="0.05" units="cm"/>
      <inkml:brushProperty name="height" value="0.05" units="cm"/>
      <inkml:brushProperty name="color" value="#7490FF"/>
    </inkml:brush>
  </inkml:definitions>
  <inkml:trace contextRef="#ctx0" brushRef="#br0">585 1 24575,'-27'0'0,"-7"0"0,-5 0 0,-1 0 0,3 4 0,-1 2 0,-4 9 0,8-3 0,1 2 0,13-5 0,1 1 0,5-1 0,0 0 0,6-4 0,3 2 0,-3-6 0,7 7 0,-6-3 0,6 3 0,-7 1 0,7-1 0,-6 1 0,6-1 0,-7 1 0,3 0 0,-4-1 0,1 1 0,-1 0 0,0-1 0,0 1 0,1-1 0,-1 1 0,0-4 0,0-1 0,5-1 0,-4-2 0,3 7 0,-3-4 0,3 5 0,-2-1 0,2 0 0,0 1 0,-2-5 0,9 0 0,-1-4 0,8 0 0,-1 0 0,6 4 0,0 6 0,10 6 0,17 19 0,-4-5 0,10 8 0,-7-4 0,-5-6 0,4 2 0,0-3 0,-6-5 0,6 5 0,-7-9 0,-5 7 0,-2-10 0,-6 0 0,0-1 0,-1-1 0,-4-3 0,-1-2 0,-5 0 0,0-7 0,-3 3 0,-1-4 0</inkml:trace>
</inkml:ink>
</file>

<file path=ppt/ink/ink3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ink/ink3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0T06:04:45.240"/>
    </inkml:context>
    <inkml:brush xml:id="br0">
      <inkml:brushProperty name="width" value="0.05" units="cm"/>
      <inkml:brushProperty name="height" value="0.05" units="cm"/>
      <inkml:brushProperty name="color" value="#00D3D4"/>
    </inkml:brush>
  </inkml:definitions>
  <inkml:trace contextRef="#ctx0" brushRef="#br0">114 0 24575,'0'6'0,"0"4"0,13 23 0,-5-5 0,19 12 0,-7-12 0,7 5 0,-1-7 0,-6 0 0,5 0 0,-10 7 0,4-5 0,-6 5 0,0-7 0,1 7 0,-1 2 0,1 1 0,-7 4 0,-1-5 0,-6 0 0,0 6 0,0-13 0,0 5 0,6-7 0,-5-7 0,5 6 0,-6-12 0,0 5 0,0-6 0,0-1 0,0 7 0,0-4 0,0 4 0,0-7 0,0 7 0,0-4 0,0 10 0,0-11 0,0 11 0,0-10 0,0 4 0,0-7 0,0 1 0,0 5 0,0-4 0,0 4 0,0-6 0,-5-10 0,-7-3 0,-7-10 0,-27-14 0,16 4 0,-23-6 0,25 3 0,-12 10 0,12-10 0,0 10 0,4-3 0,11 11 0,-6-4 0,8 4 0,-1 1 0,5-5 0,-2 10 0,7-9 0,-7 4 0,8-5 0,-9 0 0,13 10 0,5 3 0,11 10 0,1 6 0,4-3 0,8 15 0,-3-9 0,2 5 0,-13-8 0,-6-7 0,6 2 0,-5-2 0,5 2 0,-7-2 0,1 1 0,-5 0 0,3-1 0,-9 1 0,5 0 0,-1-1 0,-4 1 0,9-1 0,-9 1 0,9-6 0,-9 3 0,9-7 0,-4 2 0,5-4 0,-5 6 0,4-5 0,-3 4 0,4 0 0,0-4 0,-5-5 0,-1-10 0,1-10 0,-5-2 0,11 0 0,6-23 0,-2 23 0,8-22 0,-12 35 0,-5-5 0,3 11 0,-3-3 0,-1 3 0,5-5 0,-5 1 0,6-7 0,-6 4 0,6-10 0,-5-3 0,1-1 0,4-6 0,-4 1 0,5-2 0,1-8 0,0 8 0,-1 1 0,1 1 0,-1 5 0,0 1 0,6 8 0,-6 1 0,5 9 0,-5-8 0,-2 16 0,1-4 0,0 5 0,-6-6 0,-1 5 0,-5-4 0</inkml:trace>
</inkml:ink>
</file>

<file path=ppt/ink/ink3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20:52:04.735"/>
    </inkml:context>
    <inkml:brush xml:id="br0">
      <inkml:brushProperty name="width" value="0.05" units="cm"/>
      <inkml:brushProperty name="height" value="0.05" units="cm"/>
      <inkml:brushProperty name="color" value="#AB008B"/>
    </inkml:brush>
  </inkml:definitions>
  <inkml:trace contextRef="#ctx0" brushRef="#br0">1 489 24575,'45'-7'0,"31"-1"0,-16-7 0,-7 6 0,1 1 0,14-8 0,-16 7 0,2 0 0,32 0 0,-20 4 0,-1 2 0,19 3 0,-29 0 0,-2 0 0,9 0 0,0 0 0,0 0 0,-9 0 0,-2 0 0,-8 0 0,-1 0 0,-7 0 0,-1 0 0,-8 0 0,-7 0 0,11 0 0,-16 0 0,9 0 0,-11 0 0,0 0 0,-1 0 0,1 5 0,0-4 0,0 4 0,-1-5 0,1 0 0,-1 0 0,1 0 0,-1 0 0,1 0 0,0 0 0,-1 0 0,1 0 0,0 0 0,-1 0 0,1 0 0,0 0 0,0 0 0,-1 0 0,1 0 0,0 0 0,-1 0 0,1 0 0,6 0 0,-5 0 0,12 0 0,-12 6 0,5-5 0,-6 4 0,-1-5 0,1 5 0,0-3 0,-1 3 0,0-5 0,6 0 0,-4 0 0,11 0 0,-4 0 0,6 0 0,-2 0 0,-4 0 0,-3 0 0,-6 0 0,-5-5 0,-12-2 0,-3-11 0,-23-3 0,10-5 0,-34-30 0,18 22 0,-21-29 0,23 33 0,1-5 0,9 15 0,0 1 0,6 6 0,2 1 0,6 0 0,0 5 0,6-3 0,-4 9 0,3-4 0,1 0 0,-4 3 0,9-8 0,-9 8 0,4-3 0,-1 0 0,-2 4 0,12 0 0,-7 7 0,14 0 0,-3 5 0,5 0 0,-1 2 0,6 9 0,-4-9 0,4 4 0,-5 1 0,6-4 0,2 11 0,6-5 0,-6-1 0,4 6 0,-11-12 0,12 5 0,-11 0 0,4-4 0,-6 4 0,0-6 0,-1-6 0,-4 5 0,3-5 0,-9 5 0,4 0 0,0-5 0,-4 4 0,4-4 0,0 0 0,-4 4 0,9-4 0,-3 6 0,4-1 0,-5 0 0,4-5 0,-9 4 0,9-9 0,-8 8 0,-2-7 0,-6 2 0,-12 2 0,5 1 0,-12 5 0,-6 6 0,-5-3 0,-16 16 0,16-9 0,-9 11 0,17-7 0,-5 1 0,-2 8 0,5 0 0,-5 2 0,6 4 0,8-6 0,-5 0 0,11-2 0,-9-7 0,10-6 0,-4-2 0,11-7 0,-4 1 0,10 0 0,-9-6 0,3-1 0,1-5 0,1 0 0</inkml:trace>
</inkml:ink>
</file>

<file path=ppt/ink/ink3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1:50.948"/>
    </inkml:context>
    <inkml:brush xml:id="br0">
      <inkml:brushProperty name="width" value="0.05" units="cm"/>
      <inkml:brushProperty name="height" value="0.05" units="cm"/>
      <inkml:brushProperty name="color" value="#3776CC"/>
    </inkml:brush>
  </inkml:definitions>
  <inkml:trace contextRef="#ctx0" brushRef="#br0">657 1418 24575,'-20'-21'0,"-1"1"0,3-3 0,-9-10 0,13 8 0,-12-13 0,14 14 0,-15-13 0,13 11 0,-12-17 0,13 18 0,1-15 0,2 16 0,4-5 0,-6 6 0,6 6 0,-4-5 0,9 5 0,-10-6 0,10 0 0,-4 6 0,5-4 0,0 3 0,-5-14 0,4 6 0,-5-1 0,6 5 0,0 11 0,0-5 0,-5 0 0,4 4 0,-4-4 0,0 6 0,4-1 0,-3 1 0,4-6 0,-5 4 0,4-9 0,-4 9 0,0-9 0,4 9 0,-4-9 0,5 9 0,-5-10 0,3 11 0,-3-11 0,5 10 0,0-9 0,0 9 0,0-4 0,0 0 0,0-5 0,0 2 0,0-1 0,0 9 0,0 1 0,0-1 0,0 1 0,0 0 0,0 0 0,0 0 0,0 0 0,0 0 0,0 0 0,0 1 0,0-1 0,0 0 0,0 0 0,0 1 0,0-1 0,0 0 0,0-5 0,0 4 0,0-4 0,0 2 0,0 2 0,0-7 0,0 8 0,0-4 0,0 4 0,-4 5 0,3 5 0,-8 6 0,4 4 0,-6 0 0,-19 15 0,14-11 0,-25 22 0,28-23 0,-14 8 0,16-10 0,-5-1 0,5 1 0,1-1 0,-1 6 0,0-5 0,0 11 0,1-11 0,-1 5 0,0 0 0,5-5 0,-4 5 0,9-6 0,-8 5 0,8-4 0,0 0 0,2-11 0,8-6 0,-8-5 0,9-5 0,-4-1 0,5-6 0,1-6 0,-1 5 0,2-12 0,3 12 0,-3-6 0,4 8 0,-7 4 0,1 2 0,-5 6 0,3 5 0,-8-4 0,8 8 0,-3-8 0,4 8 0,0-4 0,0 0 0,0 4 0,-5-8 0,4 8 0,-3-8 0,3 4 0,1-1 0,-1 2 0,7 4 0,11 10 0,-2-2 0,14 14 0,-15-4 0,6 0 0,-1 5 0,-5-5 0,5 0 0,-6 4 0,-1-10 0,1 9 0,0-8 0,-6 3 0,4-5 0,-9-1 0,9 2 0,-10-2 0,11 1 0,-11-5 0,5 4 0,-6-9 0,1 3 0,-1-4 0,0 0 0,-5 4 0,-1-3 0,-4 3 0</inkml:trace>
</inkml:ink>
</file>

<file path=ppt/ink/ink3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3.514"/>
    </inkml:context>
    <inkml:brush xml:id="br0">
      <inkml:brushProperty name="width" value="0.05" units="cm"/>
      <inkml:brushProperty name="height" value="0.05" units="cm"/>
      <inkml:brushProperty name="color" value="#CC0066"/>
    </inkml:brush>
  </inkml:definitions>
  <inkml:trace contextRef="#ctx0" brushRef="#br0">1 1 24575,'30'0'0,"-7"0"0,4 0 0,-11 0 0,-6 0 0,1 0 0,-1 0 0,0 0 0,0 0 0,0 0 0,0 4 0,0-3 0,0 8 0,0-8 0,0 8 0,0-8 0,0 8 0,0-8 0,0 8 0,0-3 0,0 4 0,0 0 0,0-1 0,0 1 0,0 1 0,-4-1 0,3 0 0,-3 0 0,4 1 0,0-1 0,-4 0 0,3 0 0,-8 0 0,8 1 0,-8-1 0,8 0 0,-7 0 0,7 1 0,-8-1 0,3 0 0,1 0 0,-4 1 0,4-1 0,-5 0 0,4-5 0,-3 4 0,8-3 0,-8 4 0,8-5 0,-8 4 0,8-3 0,-8 4 0,8-5 0,-8 4 0,4-4 0,-1 1 0,-3 3 0,4-3 0,-1 4 0,-3 0 0,9-4 0,-9 3 0,8-3 0,-8 4 0,3 0 0,1 0 0,-4 1 0,8-1 0,-8 0 0,9 6 0,-9-4 0,4 3 0,-5-4 0,0-1 0,0 0 0,0 0 0,0 0 0,0 1 0,0-1 0,0 0 0,0-1 0,0 1 0,0 0 0,0 0 0,0 0 0,0 0 0,0 0 0,0 1 0,0-1 0,0 5 0,0-3 0,0 4 0,0-6 0,0 0 0,0 1 0,0-1 0,0 0 0,0 0 0,0 0 0,0 1 0,0-1 0,0 0 0,0 0 0,0 0 0,0 0 0,0-1 0,0 1 0,0-1 0,0 1 0,0 0 0,0 0 0,0 0 0,0 0 0,0 0 0,0 0 0,0 0 0,0 1 0,0-1 0,0-1 0,0-3 0,0-2 0</inkml:trace>
</inkml:ink>
</file>

<file path=ppt/ink/ink3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5.370"/>
    </inkml:context>
    <inkml:brush xml:id="br0">
      <inkml:brushProperty name="width" value="0.05" units="cm"/>
      <inkml:brushProperty name="height" value="0.05" units="cm"/>
      <inkml:brushProperty name="color" value="#CC0066"/>
    </inkml:brush>
  </inkml:definitions>
  <inkml:trace contextRef="#ctx0" brushRef="#br0">1 0 24575,'0'20'0,"0"8"0,0 2 0,0-5 0,0 10 0,0 0 0,0-2 0,0 6 0,0-16 0,0-6 0,0 4 0,0-9 0,0 4 0,0-6 0,0 0 0,8-4 0,4-2 0,9-4 0,16 0 0,-5 0 0,29-7 0,12 6 0,-5-6 0,10 7 0,-31 0 0,-9 0 0,-2 0 0,-17 0 0,8 0 0,-15 0 0,4 0 0,-6 0 0,0 0 0,0 0 0,0 0 0,-5 0 0,-1 0 0</inkml:trace>
</inkml:ink>
</file>

<file path=ppt/ink/ink3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6.843"/>
    </inkml:context>
    <inkml:brush xml:id="br0">
      <inkml:brushProperty name="width" value="0.05" units="cm"/>
      <inkml:brushProperty name="height" value="0.05" units="cm"/>
      <inkml:brushProperty name="color" value="#CC0066"/>
    </inkml:brush>
  </inkml:definitions>
  <inkml:trace contextRef="#ctx0" brushRef="#br0">29 0 24575,'0'32'0,"-7"17"0,5 0 0,-10 37 0,10-33 0,-4 16 0,6-32 0,0-6 0,0-8 0,0-7 0,0-6 0,0 1 0,0-1 0,0 0 0,0 0 0,0-1 0,0 2 0,0-1 0,0 0 0,0-5 0,0 0 0</inkml:trace>
</inkml:ink>
</file>

<file path=ppt/ink/ink3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9.861"/>
    </inkml:context>
    <inkml:brush xml:id="br0">
      <inkml:brushProperty name="width" value="0.05" units="cm"/>
      <inkml:brushProperty name="height" value="0.05" units="cm"/>
      <inkml:brushProperty name="color" value="#CC0066"/>
    </inkml:brush>
  </inkml:definitions>
  <inkml:trace contextRef="#ctx0" brushRef="#br0">493 164 24575,'-15'0'0,"-16"-6"0,-2-1 0,-19-6 0,-13-19 0,20 10 0,-10-10 0,32 16 0,-6 4 0,10 5 0,-9-3 0,16 8 0,-3-3 0,4 5 0,1 0 0,0 0 0,0 0 0,5 4 0,1 2 0,4 4 0,0 0 0,0 5 0,0-4 0,0 4 0,0-5 0,0 0 0,0 1 0,0 4 0,0 2 0,0 12 0,0 2 0,0 6 0,0 1 0,0-8 0,0 6 0,0-17 0,0 8 0,0-15 0,0 4 0,0-6 0,0 0 0,0 0 0,0-1 0,0 1 0,0 0 0,0-8 0,4-8 0,2-6 0,4-3 0,0 5 0,0 0 0,0 0 0,0 4 0,1-3 0,-1 8 0,0-4 0,6 5 0,1 0 0,5 0 0,11 0 0,-8 0 0,8 0 0,-10 0 0,-6 0 0,4 5 0,-9 1 0,3 0 0,-4 3 0,-1-8 0,0 4 0,0-5 0,1 4 0,-1-2 0,0 2 0,0 1 0,0-4 0,1 8 0,4-8 0,-3 8 0,9-3 0,-4 5 0,11 10 0,-5-7 0,0 12 0,-8-14 0,-4 4 0,-1-6 0,1 0 0,-6 0 0,4 0 0,-7 1 0,2-1 0,-4 0 0,0 0 0,0 0 0,0 0 0,0 0 0,0 1 0,0-1 0,-5 6 0,-1 1 0,-11 5 0,-1-4 0,1 3 0,-5-8 0,4 8 0,1-9 0,-4 5 0,3-6 0,-4 0 0,4 0 0,-3 0 0,4-5 0,-1 3 0,-3-8 0,4 4 0,-6-5 0,6 0 0,-5 0 0,5 0 0,0 0 0,-5 0 0,10 0 0,-9 0 0,9 0 0,-8 0 0,8 0 0,-3 0 0,5 0 0,0 0 0,0 0 0,1 0 0,-1 0 0,5-5 0,-4 0 0,3-1 0,-4-3 0,4 3 0,-3-5 0,3 6 0,-4-5 0,-1 5 0,1-1 0,4-3 0,-3 3 0,8-4 0,-3 5 0,4 0 0</inkml:trace>
</inkml:ink>
</file>

<file path=ppt/ink/ink3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3:04.179"/>
    </inkml:context>
    <inkml:brush xml:id="br0">
      <inkml:brushProperty name="width" value="0.05" units="cm"/>
      <inkml:brushProperty name="height" value="0.05" units="cm"/>
      <inkml:brushProperty name="color" value="#CC0066"/>
    </inkml:brush>
  </inkml:definitions>
  <inkml:trace contextRef="#ctx0" brushRef="#br0">81 1 24575,'0'9'0,"0"1"0,-4 0 0,-2 5 0,-4-8 0,4 6 0,-3-12 0,8 8 0,-8-8 0,3 4 0,1-1 0,-4-2 0,8 6 0,-8-7 0,8 8 0,-4-4 0,5 5 0,0 0 0,0 0 0,0 0 0,0 0 0,0-1 0,0 1 0,0-1 0,5-3 0,0 2 0,5-7 0,0 8 0,0-4 0,1 1 0,-2 3 0,2-3 0,-1-1 0,0 4 0,0-4 0,0 1 0,-1-2 0,1-4 0,0 0 0,0 0 0,0 0 0,0 0 0,0 0 0,0 0 0,0 0 0,0 0 0,0-4 0,-1 3 0,-3-8 0,3 7 0,-4-2 0,1-1 0,2 4 0,-3-4 0,1 1 0,-2-1 0,-4-5 0,0 0 0,0 0 0,0-1 0,0 1 0,0-1 0,0 1 0,0 0 0,0-1 0,0 1 0,0 0 0,0 0 0,0-1 0,0 1 0,0 0 0,0 0 0,-5 0 0,0 0 0,-5 0 0,0 0 0,0 5 0,1 1 0,-11 4 0,7 4 0,-8-3 0,11 4 0,5-1 0,-4-3 0,3 4 0,1-1 0,-4-3 0,4 3 0,-1 1 0,-7 0 0,11 4 0,-6 0 0,3-3 0,4 2 0,-8-2 0,8-1 0,-3 0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23:14.155"/>
    </inkml:context>
    <inkml:brush xml:id="br0">
      <inkml:brushProperty name="width" value="0.1" units="cm"/>
      <inkml:brushProperty name="height" value="0.1" units="cm"/>
      <inkml:brushProperty name="color" value="#FF0066"/>
    </inkml:brush>
  </inkml:definitions>
  <inkml:trace contextRef="#ctx0" brushRef="#br0">3483 2383 15725,'5'-9'0,"12"1"3803,23 8-3803,11 0 0,21 0 0,-17 0 0,1 0 0,3 0 0,18 0 0,-17 0 0,1 0 0,32 0 846,-1 0-846,0 0 0,-16 0 812,4 0-812,-13 0 0,6 0 0,1 0 2597,-8 0-2597,-1-5 0,-15 4 0,-1-9 615,-7 4-615,-5-4 177,-2 4-177,7-7 0,-15 7 0,8-8 0,-17 9 0,0-3 0,-1 3 0,-3 0 0,2-3 0,-2 3 0,3 0 0,1-2 0,0 6 0,4-8 0,2 8 0,0-7 0,4 2 0,-4-3 0,5 4 0,0-4 0,0-1 0,0-1 0,-5-3 0,4 0 0,-9 0 0,4-4 0,-1 4 0,-3-3 0,5-3 0,-6 1 0,1-8 0,4 7 0,3-10 0,-1 5 0,5-6 0,-4 0 0,6-1 0,-6 2 0,5-2 0,-6 7 0,0-4 0,3 8 0,-8-2 0,8 4 0,-9 1 0,9-1 0,-13 1 0,6 3 0,-7-2 0,4 3 0,-1-3 0,1-1 0,-4 0 0,3-5 0,-2-1 0,4-5 0,-3-6 0,3-2 0,-8 1 0,4-5 0,-5 4 0,1-11 0,0 4 0,-5-12 0,4 12 0,-9-12 0,3 6 0,-4-33 0,0 26 0,0-24 0,0 37 0,-9-5 0,-3 7 0,-8 5 0,0 2 0,-5 5 0,-2-1 0,-9 4 0,3-3 0,-8 7 0,-4-4 0,1 6 0,-5-1 0,0 5 0,-1 1 0,-7 5 0,-8-1 0,-10 6 0,13 0 0,-33 0 0,31 4 0,-20-9 0,-5 10 0,26-10 0,-26 10 0,22-4 0,1 0 0,-6 4 0,5-4 0,-6-1 0,6 5 0,-5-5 0,-11 6 0,5 0 0,1 0 0,6 0 0,12 0 0,-15 0 0,7 0 0,3 5 0,6 2 0,8 4 0,-18 0 0,27-1 0,-19-5 0,29 4 0,-4-8 0,0 8 0,-1-8 0,-1 8 0,-3-8 0,3 8 0,1-3 0,-5 4 0,10 0 0,-4-4 0,6 2 0,0-7 0,5 8 0,1-8 0,1 6 0,8-6 0,-2 3 0,8-4 0,-4 0 0,2 3 0,-2 2 0,4 2 0,-1 11 0,-15-11 0,-18 6 0,-11-19 0,-36-7 0,1-2 0,-4-1 0,-4-1 0,34 8 0,1 1-432,-29-3 0,3 2 432,3 3 0,2 0 0,16 5 0,1-5 0,14 2 0,2 2 0,7-7 0,0 8 864,-1-9-864,1 4 0,0-4 0,-1-1 0,1 0 0,0 1 0,-1-1 0,1 5 0,-7-4 0,5 4 0,-5-5 0,12-3 0,-3 2 0,3-2 0,1 3 0,1-3 0,5 3 0,6-7 0,-4 8 0,1-7 0,3 6 0,-2-2 0,8 8 0,5 1 0,-4 4 0,3 0 0,-3 0 0,-1 0 0,0 0 0,-5 0 0,-1 0 0,-5 0 0,-6 5 0,4 5 0,-16 7 0,9 3 0,-11 2 0,0 0 0,5-1 0,-5 1 0,12-1 0,-11 3 0,15-3 0,-10-1 0,19-7 0,1 0 0,5-3 0,1 3 0,-1 0 0,0-4 0,0 8 0,4-3 0,-3 0 0,4 2 0,-5-2 0,0 4 0,4-1 0,-3 1 0,4 0 0,-5-1 0,4 1 0,-3 0 0,7-1 0,-7 6 0,3-4 0,-1 9 0,1-4 0,0 5 0,3 0 0,-3 6 0,4-5 0,4 5 0,-3-6 0,8 0 0,-7-5 0,7 4 0,-3-9 0,4 9 0,0-4 0,0 5 0,0 0 0,0 0 0,0 6 0,0-5 0,0 11 0,0-11 0,4 5 0,2 7 0,3-14 0,0 12 0,-4-21 0,4 4 0,-4-5 0,3-1 0,1-3 0,0 2 0,-1-2 0,1 3 0,4 1 0,1 5 0,4-4 0,0 3 0,-4-4 0,8 0 0,-11 0 0,11 1 0,-9-2 0,13 5 0,-6-4 0,5 4 0,-7-4 0,-1-5 0,1 4 0,5-7 0,1 8 0,5-7 0,0 7 0,6-7 0,8 9 0,1-8 0,11 9 0,-4-3 0,13 0 0,2 4 0,8-8 0,-8 8 0,6-8 0,-5 3 0,23 8 0,-27-11 0,1 0 0,-8 0 0,0 1 0,16 1 0,-2-1 0,8-1 0,20 5 0,-22-6 0,16 0 0,-8-1 0,-2 1 0,-8-1 0,-8 0 0,6 0 0,-13 0 0,13 0 0,-13-1 0,12 1 0,-12 0 0,6 0 0,-8-1 0,0-5 0,0 4 0,-6-4 0,23 5 0,-26-5 0,14 3 0,-21-8 0,-5 8 0,1-8 0,-2 4 0,-6-1 0,0-3 0,0 4 0,-5-1 0,-2-3 0,-4 3 0,-5-1 0,4-2 0,-8 3 0,3-1 0,-4-2 0,0 3 0,0-4 0,-3 3 0,2-2 0,-3 3 0,4-4 0,0 0 0,0 0 0,0 0 0,0 0 0,0 0 0,5 0 0,0 0 0,5 0 0,-1 0 0,6 0 0,-4 0 0,4 0 0,-6 0 0,-3 0 0,2 0 0,-7-4 0,4 3 0,-5-3 0,-1 4 0,-2 0 0,-2 0 0</inkml:trace>
</inkml:ink>
</file>

<file path=ppt/ink/ink4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3.514"/>
    </inkml:context>
    <inkml:brush xml:id="br0">
      <inkml:brushProperty name="width" value="0.05" units="cm"/>
      <inkml:brushProperty name="height" value="0.05" units="cm"/>
      <inkml:brushProperty name="color" value="#CC0066"/>
    </inkml:brush>
  </inkml:definitions>
  <inkml:trace contextRef="#ctx0" brushRef="#br0">1 1 24575,'30'0'0,"-7"0"0,4 0 0,-11 0 0,-6 0 0,1 0 0,-1 0 0,0 0 0,0 0 0,0 0 0,0 4 0,0-3 0,0 8 0,0-8 0,0 8 0,0-8 0,0 8 0,0-8 0,0 8 0,0-3 0,0 4 0,0 0 0,0-1 0,0 1 0,0 1 0,-4-1 0,3 0 0,-3 0 0,4 1 0,0-1 0,-4 0 0,3 0 0,-8 0 0,8 1 0,-8-1 0,8 0 0,-7 0 0,7 1 0,-8-1 0,3 0 0,1 0 0,-4 1 0,4-1 0,-5 0 0,4-5 0,-3 4 0,8-3 0,-8 4 0,8-5 0,-8 4 0,8-3 0,-8 4 0,8-5 0,-8 4 0,4-4 0,-1 1 0,-3 3 0,4-3 0,-1 4 0,-3 0 0,9-4 0,-9 3 0,8-3 0,-8 4 0,3 0 0,1 0 0,-4 1 0,8-1 0,-8 0 0,9 6 0,-9-4 0,4 3 0,-5-4 0,0-1 0,0 0 0,0 0 0,0 0 0,0 1 0,0-1 0,0 0 0,0-1 0,0 1 0,0 0 0,0 0 0,0 0 0,0 0 0,0 0 0,0 1 0,0-1 0,0 5 0,0-3 0,0 4 0,0-6 0,0 0 0,0 1 0,0-1 0,0 0 0,0 0 0,0 0 0,0 1 0,0-1 0,0 0 0,0 0 0,0 0 0,0 0 0,0-1 0,0 1 0,0-1 0,0 1 0,0 0 0,0 0 0,0 0 0,0 0 0,0 0 0,0 0 0,0 0 0,0 1 0,0-1 0,0-1 0,0-3 0,0-2 0</inkml:trace>
</inkml:ink>
</file>

<file path=ppt/ink/ink4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5.370"/>
    </inkml:context>
    <inkml:brush xml:id="br0">
      <inkml:brushProperty name="width" value="0.05" units="cm"/>
      <inkml:brushProperty name="height" value="0.05" units="cm"/>
      <inkml:brushProperty name="color" value="#CC0066"/>
    </inkml:brush>
  </inkml:definitions>
  <inkml:trace contextRef="#ctx0" brushRef="#br0">1 0 24575,'0'20'0,"0"8"0,0 2 0,0-5 0,0 10 0,0 0 0,0-2 0,0 6 0,0-16 0,0-6 0,0 4 0,0-9 0,0 4 0,0-6 0,0 0 0,8-4 0,4-2 0,9-4 0,16 0 0,-5 0 0,29-7 0,12 6 0,-5-6 0,10 7 0,-31 0 0,-9 0 0,-2 0 0,-17 0 0,8 0 0,-15 0 0,4 0 0,-6 0 0,0 0 0,0 0 0,0 0 0,-5 0 0,-1 0 0</inkml:trace>
</inkml:ink>
</file>

<file path=ppt/ink/ink4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6.843"/>
    </inkml:context>
    <inkml:brush xml:id="br0">
      <inkml:brushProperty name="width" value="0.05" units="cm"/>
      <inkml:brushProperty name="height" value="0.05" units="cm"/>
      <inkml:brushProperty name="color" value="#CC0066"/>
    </inkml:brush>
  </inkml:definitions>
  <inkml:trace contextRef="#ctx0" brushRef="#br0">29 0 24575,'0'32'0,"-7"17"0,5 0 0,-10 37 0,10-33 0,-4 16 0,6-32 0,0-6 0,0-8 0,0-7 0,0-6 0,0 1 0,0-1 0,0 0 0,0 0 0,0-1 0,0 2 0,0-1 0,0 0 0,0-5 0,0 0 0</inkml:trace>
</inkml:ink>
</file>

<file path=ppt/ink/ink4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9.861"/>
    </inkml:context>
    <inkml:brush xml:id="br0">
      <inkml:brushProperty name="width" value="0.05" units="cm"/>
      <inkml:brushProperty name="height" value="0.05" units="cm"/>
      <inkml:brushProperty name="color" value="#CC0066"/>
    </inkml:brush>
  </inkml:definitions>
  <inkml:trace contextRef="#ctx0" brushRef="#br0">493 164 24575,'-15'0'0,"-16"-6"0,-2-1 0,-19-6 0,-13-19 0,20 10 0,-10-10 0,32 16 0,-6 4 0,10 5 0,-9-3 0,16 8 0,-3-3 0,4 5 0,1 0 0,0 0 0,0 0 0,5 4 0,1 2 0,4 4 0,0 0 0,0 5 0,0-4 0,0 4 0,0-5 0,0 0 0,0 1 0,0 4 0,0 2 0,0 12 0,0 2 0,0 6 0,0 1 0,0-8 0,0 6 0,0-17 0,0 8 0,0-15 0,0 4 0,0-6 0,0 0 0,0 0 0,0-1 0,0 1 0,0 0 0,0-8 0,4-8 0,2-6 0,4-3 0,0 5 0,0 0 0,0 0 0,0 4 0,1-3 0,-1 8 0,0-4 0,6 5 0,1 0 0,5 0 0,11 0 0,-8 0 0,8 0 0,-10 0 0,-6 0 0,4 5 0,-9 1 0,3 0 0,-4 3 0,-1-8 0,0 4 0,0-5 0,1 4 0,-1-2 0,0 2 0,0 1 0,0-4 0,1 8 0,4-8 0,-3 8 0,9-3 0,-4 5 0,11 10 0,-5-7 0,0 12 0,-8-14 0,-4 4 0,-1-6 0,1 0 0,-6 0 0,4 0 0,-7 1 0,2-1 0,-4 0 0,0 0 0,0 0 0,0 0 0,0 0 0,0 1 0,0-1 0,-5 6 0,-1 1 0,-11 5 0,-1-4 0,1 3 0,-5-8 0,4 8 0,1-9 0,-4 5 0,3-6 0,-4 0 0,4 0 0,-3 0 0,4-5 0,-1 3 0,-3-8 0,4 4 0,-6-5 0,6 0 0,-5 0 0,5 0 0,0 0 0,-5 0 0,10 0 0,-9 0 0,9 0 0,-8 0 0,8 0 0,-3 0 0,5 0 0,0 0 0,0 0 0,1 0 0,-1 0 0,5-5 0,-4 0 0,3-1 0,-4-3 0,4 3 0,-3-5 0,3 6 0,-4-5 0,-1 5 0,1-1 0,4-3 0,-3 3 0,8-4 0,-3 5 0,4 0 0</inkml:trace>
</inkml:ink>
</file>

<file path=ppt/ink/ink4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3:04.179"/>
    </inkml:context>
    <inkml:brush xml:id="br0">
      <inkml:brushProperty name="width" value="0.05" units="cm"/>
      <inkml:brushProperty name="height" value="0.05" units="cm"/>
      <inkml:brushProperty name="color" value="#CC0066"/>
    </inkml:brush>
  </inkml:definitions>
  <inkml:trace contextRef="#ctx0" brushRef="#br0">81 1 24575,'0'9'0,"0"1"0,-4 0 0,-2 5 0,-4-8 0,4 6 0,-3-12 0,8 8 0,-8-8 0,3 4 0,1-1 0,-4-2 0,8 6 0,-8-7 0,8 8 0,-4-4 0,5 5 0,0 0 0,0 0 0,0 0 0,0 0 0,0-1 0,0 1 0,0-1 0,5-3 0,0 2 0,5-7 0,0 8 0,0-4 0,1 1 0,-2 3 0,2-3 0,-1-1 0,0 4 0,0-4 0,0 1 0,-1-2 0,1-4 0,0 0 0,0 0 0,0 0 0,0 0 0,0 0 0,0 0 0,0 0 0,0 0 0,0-4 0,-1 3 0,-3-8 0,3 7 0,-4-2 0,1-1 0,2 4 0,-3-4 0,1 1 0,-2-1 0,-4-5 0,0 0 0,0 0 0,0-1 0,0 1 0,0-1 0,0 1 0,0 0 0,0-1 0,0 1 0,0 0 0,0 0 0,0-1 0,0 1 0,0 0 0,0 0 0,-5 0 0,0 0 0,-5 0 0,0 0 0,0 5 0,1 1 0,-11 4 0,7 4 0,-8-3 0,11 4 0,5-1 0,-4-3 0,3 4 0,1-1 0,-4-3 0,4 3 0,-1 1 0,-7 0 0,11 4 0,-6 0 0,3-3 0,4 2 0,-8-2 0,8-1 0,-3 0 0</inkml:trace>
</inkml:ink>
</file>

<file path=ppt/ink/ink4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4:47:49.239"/>
    </inkml:context>
    <inkml:brush xml:id="br0">
      <inkml:brushProperty name="width" value="0.05" units="cm"/>
      <inkml:brushProperty name="height" value="0.05" units="cm"/>
      <inkml:brushProperty name="color" value="#00D3D4"/>
    </inkml:brush>
  </inkml:definitions>
  <inkml:trace contextRef="#ctx0" brushRef="#br0">353 977 24575,'0'-15'0,"0"1"0,0-12 0,0 6 0,0-13 0,0 10 0,-5 0 0,4-4 0,-5 3 0,6-3 0,0 9 0,0 2 0,0 6 0,0 0 0,0-1 0,0 1 0,0-6 0,0 4 0,0-4 0,0 6 0,0-6 0,0 4 0,0-4 0,0 0 0,0 5 0,0-5 0,0 0 0,-4 4 0,3-4 0,-4 0 0,5 5 0,0-5 0,0 5 0,0 1 0,0 0 0,0-1 0,0 1 0,-5-6 0,4 4 0,-9-4 0,9 0 0,-8-6 0,3 4 0,0-8 0,-3 14 0,8-4 0,-9 6 0,9-1 0,-3 1 0,4 1 0,0-1 0,0 0 0,0 1 0,0-6 0,0 4 0,0-4 0,0-1 0,0 4 0,0-4 0,0 0 0,0 5 0,0-5 0,0 6 0,-4 9 0,-2 2 0,-4 9 0,-6 5 0,-7 19 0,-2-7 0,-3 12 0,10-16 0,-4-1 0,10 1 0,-4-6 0,4 4 0,2-9 0,-2 9 0,6-9 0,-3 3 0,3 1 0,0-4 0,-4 4 0,9-1 0,-8-3 0,7 4 0,-2-6 0,4 0 0,0 0 0,0-1 0,0-12 0,0 0 0,0-16 0,5-5 0,12-17 0,-2 1 0,13-7 0,-15 16 0,10 2 0,-11 6 0,4 5 0,-5 3 0,-1 4 0,0 1 0,0 0 0,0 5 0,0-4 0,0 7 0,0-7 0,0 8 0,0-8 0,0 8 0,-4-9 0,2 5 0,-2-1 0,-1-3 0,-1 4 0,1-1 0,-4-3 0,8 3 0,-4-4 0,1 0 0,3 4 0,-4 2 0,5 9 0,12 1 0,-3 5 0,26 12 0,-12-9 0,8 8 0,-12-5 0,-6-5 0,-6 4 0,-1-5 0,-6-5 0,0-2 0,1-4 0,-6 5 0,4-4 0,-4 3 0,5 0 0,0-2 0,1 7 0,-1-8 0,0 8 0,0-3 0,0-1 0,1 4 0,-1-8 0,-5 9 0,-1-9 0,-4 3 0</inkml:trace>
</inkml:ink>
</file>

<file path=ppt/ink/ink4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4:48:14.317"/>
    </inkml:context>
    <inkml:brush xml:id="br0">
      <inkml:brushProperty name="width" value="0.05" units="cm"/>
      <inkml:brushProperty name="height" value="0.05" units="cm"/>
      <inkml:brushProperty name="color" value="#00D3D4"/>
    </inkml:brush>
  </inkml:definitions>
  <inkml:trace contextRef="#ctx0" brushRef="#br0">1 522 24575,'20'0'0,"17"0"0,-10-6 0,12 0 0,-16 0 0,6-5 0,-5 10 0,10-5 0,-10 6 0,3 0 0,-4 0 0,-1 0 0,-5 0 0,5 0 0,-5 0 0,10 0 0,-9 0 0,8 0 0,-14 0 0,3 0 0,-4 0 0,-1 0 0,0 0 0,0 0 0,0 0 0,1-5 0,-1 4 0,0-3 0,0 4 0,0 0 0,-1-5 0,1 4 0,0-3 0,0-1 0,0 4 0,0-3 0,0-1 0,0-1 0,1 0 0,-1 2 0,0-1 0,0 4 0,1-4 0,4 5 0,-3 0 0,4 0 0,-6-4 0,0 3 0,6-4 0,-5 5 0,5 0 0,-6 0 0,1 0 0,4 0 0,-3-5 0,4 4 0,-6-3 0,0 4 0,0-5 0,1 4 0,-1-4 0,6 5 0,-5 0 0,11-5 0,-11 4 0,5-4 0,0 5 0,-5 0 0,5 0 0,-6 0 0,0-5 0,1 4 0,-1-4 0,0 5 0,0-4 0,1 3 0,-1-4 0,0 5 0,0-5 0,1 4 0,-1-3 0,0 4 0,0 0 0,0-5 0,6 4 0,1-4 0,0 5 0,5-5 0,-5 4 0,5-9 0,1 8 0,0-3 0,-1 5 0,-5-4 0,5 2 0,-11-2 0,5 4 0,-1 0 0,-4 0 0,4 0 0,1 0 0,-5 0 0,5 0 0,0 0 0,1 0 0,6 0 0,-6 0 0,4 0 0,-4 0 0,6 0 0,-1 0 0,1 0 0,-6 0 0,4 0 0,-3 0 0,-1 0 0,-2 0 0,1 0 0,-4 0 0,8 0 0,-9 0 0,4 0 0,-5 0 0,1 0 0,-1 0 0,0 0 0,0 0 0,-1 0 0,1 0 0,-1 0 0,1 0 0,0 0 0,0 0 0,-1 0 0,1 0 0,-9 0 0,-7-5 0,-24-10 0,10 2 0,-10-7 0,20 14 0,4-3 0,-3 8 0,4-8 0,-5 3 0,0-4 0,0-1 0,-6-4 0,-8-4 0,-1-4 0,-10-1 0,10 1 0,-10 3 0,10-1 0,-4 8 0,12-4 0,1 7 0,5 4 0,1 1 0,4 1 0,10 2 0,2 2 0,14 7 0,-3 3 0,0 1 0,14 5 0,-17-4 0,18 4 0,-21-5 0,10 0 0,-3 0 0,9 5 0,-9-4 0,8 3 0,-15-4 0,11 0 0,-11-1 0,5 1 0,-6-1 0,1 0 0,-1 1 0,0-6 0,0 4 0,0-8 0,0 8 0,-4-4 0,3 1 0,0 7 0,-2-7 0,6 4 0,-7-1 0,4-3 0,0 4 0,0-4 0,-5 2 0,-1-3 0,-8 5 0,-2 0 0,-5 6 0,-5 1 0,-2 5-6784,-10 18 6784,8-14 0,-7 14 0,14-18 0,-3 1 0,4-1 0,1 1 0,4-6 6784,-3 4-6784,4-9 0,0 4 0,1-6 0,1-4 0,3 3 0,-4-8 0,5 4 0</inkml:trace>
</inkml:ink>
</file>

<file path=ppt/ink/ink4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3.514"/>
    </inkml:context>
    <inkml:brush xml:id="br0">
      <inkml:brushProperty name="width" value="0.05" units="cm"/>
      <inkml:brushProperty name="height" value="0.05" units="cm"/>
      <inkml:brushProperty name="color" value="#CC0066"/>
    </inkml:brush>
  </inkml:definitions>
  <inkml:trace contextRef="#ctx0" brushRef="#br0">1 1 24575,'30'0'0,"-7"0"0,4 0 0,-11 0 0,-6 0 0,1 0 0,-1 0 0,0 0 0,0 0 0,0 0 0,0 4 0,0-3 0,0 8 0,0-8 0,0 8 0,0-8 0,0 8 0,0-8 0,0 8 0,0-3 0,0 4 0,0 0 0,0-1 0,0 1 0,0 1 0,-4-1 0,3 0 0,-3 0 0,4 1 0,0-1 0,-4 0 0,3 0 0,-8 0 0,8 1 0,-8-1 0,8 0 0,-7 0 0,7 1 0,-8-1 0,3 0 0,1 0 0,-4 1 0,4-1 0,-5 0 0,4-5 0,-3 4 0,8-3 0,-8 4 0,8-5 0,-8 4 0,8-3 0,-8 4 0,8-5 0,-8 4 0,4-4 0,-1 1 0,-3 3 0,4-3 0,-1 4 0,-3 0 0,9-4 0,-9 3 0,8-3 0,-8 4 0,3 0 0,1 0 0,-4 1 0,8-1 0,-8 0 0,9 6 0,-9-4 0,4 3 0,-5-4 0,0-1 0,0 0 0,0 0 0,0 0 0,0 1 0,0-1 0,0 0 0,0-1 0,0 1 0,0 0 0,0 0 0,0 0 0,0 0 0,0 0 0,0 1 0,0-1 0,0 5 0,0-3 0,0 4 0,0-6 0,0 0 0,0 1 0,0-1 0,0 0 0,0 0 0,0 0 0,0 1 0,0-1 0,0 0 0,0 0 0,0 0 0,0 0 0,0-1 0,0 1 0,0-1 0,0 1 0,0 0 0,0 0 0,0 0 0,0 0 0,0 0 0,0 0 0,0 0 0,0 1 0,0-1 0,0-1 0,0-3 0,0-2 0</inkml:trace>
</inkml:ink>
</file>

<file path=ppt/ink/ink4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5.370"/>
    </inkml:context>
    <inkml:brush xml:id="br0">
      <inkml:brushProperty name="width" value="0.05" units="cm"/>
      <inkml:brushProperty name="height" value="0.05" units="cm"/>
      <inkml:brushProperty name="color" value="#CC0066"/>
    </inkml:brush>
  </inkml:definitions>
  <inkml:trace contextRef="#ctx0" brushRef="#br0">1 0 24575,'0'20'0,"0"8"0,0 2 0,0-5 0,0 10 0,0 0 0,0-2 0,0 6 0,0-16 0,0-6 0,0 4 0,0-9 0,0 4 0,0-6 0,0 0 0,8-4 0,4-2 0,9-4 0,16 0 0,-5 0 0,29-7 0,12 6 0,-5-6 0,10 7 0,-31 0 0,-9 0 0,-2 0 0,-17 0 0,8 0 0,-15 0 0,4 0 0,-6 0 0,0 0 0,0 0 0,0 0 0,-5 0 0,-1 0 0</inkml:trace>
</inkml:ink>
</file>

<file path=ppt/ink/ink4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6.843"/>
    </inkml:context>
    <inkml:brush xml:id="br0">
      <inkml:brushProperty name="width" value="0.05" units="cm"/>
      <inkml:brushProperty name="height" value="0.05" units="cm"/>
      <inkml:brushProperty name="color" value="#CC0066"/>
    </inkml:brush>
  </inkml:definitions>
  <inkml:trace contextRef="#ctx0" brushRef="#br0">29 0 24575,'0'32'0,"-7"17"0,5 0 0,-10 37 0,10-33 0,-4 16 0,6-32 0,0-6 0,0-8 0,0-7 0,0-6 0,0 1 0,0-1 0,0 0 0,0 0 0,0-1 0,0 2 0,0-1 0,0 0 0,0-5 0,0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23:19.012"/>
    </inkml:context>
    <inkml:brush xml:id="br0">
      <inkml:brushProperty name="width" value="0.1" units="cm"/>
      <inkml:brushProperty name="height" value="0.1" units="cm"/>
      <inkml:brushProperty name="color" value="#FF0066"/>
    </inkml:brush>
  </inkml:definitions>
  <inkml:trace contextRef="#ctx0" brushRef="#br0">1473 1 24575,'-28'0'0,"-3"0"0,-6 0 0,-21 9 0,4-2 0,-2 8 0,15-4 0,10-2 0,-4 1 0,6 0 0,0-5 0,0 4 0,4-8 0,3 7 0,4-7 0,-5 8 0,8-8 0,-7 3 0,13-4 0,-7 4 0,6-3 0,-2 3 0,4-4 0,0 0 0,0 0 0,1 0 0,-1 0 0,0 0 0,0 0 0,1 0 0,2 3 0,-1-2 0,1 6 0,1-2 0,-3-1 0,2 3 0,-7-2 0,2 0 0,-6 2 0,7-2 0,-8 0 0,3 2 0,1-2 0,-4 0 0,4-2 0,-1 1 0,-2-3 0,6 6 0,-2-6 0,0 2 0,2 1 0,-2-3 0,0 6 0,2-6 0,-2 3 0,4-4 0,0 4 0,0-4 0,-1 8 0,1-8 0,4 8 0,-3-4 0,2 0 0,-3 3 0,-4-6 0,2 6 0,-6-2 0,7 0 0,-8 3 0,8-7 0,-8 3 0,3-1 0,1-2 0,1 3 0,-1-4 0,4 0 0,-7 4 0,3-3 0,-4 2 0,4-3 0,5 4 0,1-3 0,2 2 0,-3-3 0,0 4 0,0-3 0,0 2 0,4 0 0,-3-2 0,2 3 0,1-1 0,-3-2 0,2 3 0,1-1 0,-3-2 0,2 6 0,-3-6 0,1 2 0,-1 1 0,0-3 0,0 2 0,0-3 0,-1 0 0,2 0 0,-2 4 0,2-3 0,-1 2 0,0-3 0,1 0 0,-1 0 0,1 0 0,-1 0 0,4-3 0,1-6 0,7-9 0,1-6 0,14-31 0,-8 19 0,8-19 0,-10 31 0,0 1 0,0 6 0,-1 3 0,1 2 0,-5 4 0,3-1 0,-2 5 0,-1-3 0,3 2 0,-2 1 0,-1-3 0,3 6 0,-3-3 0,4 4 0,-8 0 0,3 8 0,-10 2 0,-11 33 0,1-14 0,-6 16 0,10-22 0,4-6 0,0-3 0,0 2 0,5-7 0,-4 4 0,7-5 0,-2 0 0,-1 0 0,3 0 0,-2 0 0,3 0 0,0-1 0,0 1 0,-4-4 0,4 3 0,-7-3 0,6 4 0,-2 0 0,-1-4 0,3 3 0,-2-3 0,3 4 0,0-1 0,-4 0 0,3 1 0,1-1 0,1 1 0,6-4 0,-3 3 0,8 1 0,-3 1 0,2 2 0,-3-3 0,0 0 0,0 0 0,0 0 0,0 0 0,0 0 0,0 0 0,0 4 0,0-3 0,5 4 0,-4-5 0,3 1 0,-4-1 0,0 0 0,0 0 0,0 0 0,0-4 0,0 3 0,0-6 0,0 3 0,-3-1 0,2-2 0,-3 3 0,4-4 0,-1 0 0,1 0 0,0 0 0,-1 0 0,1 0 0,0 0 0,0 3 0,0-2 0,0 2 0,5-3 0,-4 4 0,3-3 0,-4 2 0,0 1 0,0-3 0,0 2 0,0-3 0,-4 4 0,3-3 0,-3 2 0,4 1 0,0-3 0,-4 6 0,3-6 0,-6 6 0,6-6 0,-6 2 0,2-3 0</inkml:trace>
</inkml:ink>
</file>

<file path=ppt/ink/ink5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2:59.861"/>
    </inkml:context>
    <inkml:brush xml:id="br0">
      <inkml:brushProperty name="width" value="0.05" units="cm"/>
      <inkml:brushProperty name="height" value="0.05" units="cm"/>
      <inkml:brushProperty name="color" value="#CC0066"/>
    </inkml:brush>
  </inkml:definitions>
  <inkml:trace contextRef="#ctx0" brushRef="#br0">493 164 24575,'-15'0'0,"-16"-6"0,-2-1 0,-19-6 0,-13-19 0,20 10 0,-10-10 0,32 16 0,-6 4 0,10 5 0,-9-3 0,16 8 0,-3-3 0,4 5 0,1 0 0,0 0 0,0 0 0,5 4 0,1 2 0,4 4 0,0 0 0,0 5 0,0-4 0,0 4 0,0-5 0,0 0 0,0 1 0,0 4 0,0 2 0,0 12 0,0 2 0,0 6 0,0 1 0,0-8 0,0 6 0,0-17 0,0 8 0,0-15 0,0 4 0,0-6 0,0 0 0,0 0 0,0-1 0,0 1 0,0 0 0,0-8 0,4-8 0,2-6 0,4-3 0,0 5 0,0 0 0,0 0 0,0 4 0,1-3 0,-1 8 0,0-4 0,6 5 0,1 0 0,5 0 0,11 0 0,-8 0 0,8 0 0,-10 0 0,-6 0 0,4 5 0,-9 1 0,3 0 0,-4 3 0,-1-8 0,0 4 0,0-5 0,1 4 0,-1-2 0,0 2 0,0 1 0,0-4 0,1 8 0,4-8 0,-3 8 0,9-3 0,-4 5 0,11 10 0,-5-7 0,0 12 0,-8-14 0,-4 4 0,-1-6 0,1 0 0,-6 0 0,4 0 0,-7 1 0,2-1 0,-4 0 0,0 0 0,0 0 0,0 0 0,0 0 0,0 1 0,0-1 0,-5 6 0,-1 1 0,-11 5 0,-1-4 0,1 3 0,-5-8 0,4 8 0,1-9 0,-4 5 0,3-6 0,-4 0 0,4 0 0,-3 0 0,4-5 0,-1 3 0,-3-8 0,4 4 0,-6-5 0,6 0 0,-5 0 0,5 0 0,0 0 0,-5 0 0,10 0 0,-9 0 0,9 0 0,-8 0 0,8 0 0,-3 0 0,5 0 0,0 0 0,0 0 0,1 0 0,-1 0 0,5-5 0,-4 0 0,3-1 0,-4-3 0,4 3 0,-3-5 0,3 6 0,-4-5 0,-1 5 0,1-1 0,4-3 0,-3 3 0,8-4 0,-3 5 0,4 0 0</inkml:trace>
</inkml:ink>
</file>

<file path=ppt/ink/ink5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1:53:04.179"/>
    </inkml:context>
    <inkml:brush xml:id="br0">
      <inkml:brushProperty name="width" value="0.05" units="cm"/>
      <inkml:brushProperty name="height" value="0.05" units="cm"/>
      <inkml:brushProperty name="color" value="#CC0066"/>
    </inkml:brush>
  </inkml:definitions>
  <inkml:trace contextRef="#ctx0" brushRef="#br0">81 1 24575,'0'9'0,"0"1"0,-4 0 0,-2 5 0,-4-8 0,4 6 0,-3-12 0,8 8 0,-8-8 0,3 4 0,1-1 0,-4-2 0,8 6 0,-8-7 0,8 8 0,-4-4 0,5 5 0,0 0 0,0 0 0,0 0 0,0 0 0,0-1 0,0 1 0,0-1 0,5-3 0,0 2 0,5-7 0,0 8 0,0-4 0,1 1 0,-2 3 0,2-3 0,-1-1 0,0 4 0,0-4 0,0 1 0,-1-2 0,1-4 0,0 0 0,0 0 0,0 0 0,0 0 0,0 0 0,0 0 0,0 0 0,0 0 0,0-4 0,-1 3 0,-3-8 0,3 7 0,-4-2 0,1-1 0,2 4 0,-3-4 0,1 1 0,-2-1 0,-4-5 0,0 0 0,0 0 0,0-1 0,0 1 0,0-1 0,0 1 0,0 0 0,0-1 0,0 1 0,0 0 0,0 0 0,0-1 0,0 1 0,0 0 0,0 0 0,-5 0 0,0 0 0,-5 0 0,0 0 0,0 5 0,1 1 0,-11 4 0,7 4 0,-8-3 0,11 4 0,5-1 0,-4-3 0,3 4 0,1-1 0,-4-3 0,4 3 0,-1 1 0,-7 0 0,11 4 0,-6 0 0,3-3 0,4 2 0,-8-2 0,8-1 0,-3 0 0</inkml:trace>
</inkml:ink>
</file>

<file path=ppt/ink/ink5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4:47:49.239"/>
    </inkml:context>
    <inkml:brush xml:id="br0">
      <inkml:brushProperty name="width" value="0.05" units="cm"/>
      <inkml:brushProperty name="height" value="0.05" units="cm"/>
      <inkml:brushProperty name="color" value="#00D3D4"/>
    </inkml:brush>
  </inkml:definitions>
  <inkml:trace contextRef="#ctx0" brushRef="#br0">353 977 24575,'0'-15'0,"0"1"0,0-12 0,0 6 0,0-13 0,0 10 0,-5 0 0,4-4 0,-5 3 0,6-3 0,0 9 0,0 2 0,0 6 0,0 0 0,0-1 0,0 1 0,0-6 0,0 4 0,0-4 0,0 6 0,0-6 0,0 4 0,0-4 0,0 0 0,0 5 0,0-5 0,0 0 0,-4 4 0,3-4 0,-4 0 0,5 5 0,0-5 0,0 5 0,0 1 0,0 0 0,0-1 0,0 1 0,-5-6 0,4 4 0,-9-4 0,9 0 0,-8-6 0,3 4 0,0-8 0,-3 14 0,8-4 0,-9 6 0,9-1 0,-3 1 0,4 1 0,0-1 0,0 0 0,0 1 0,0-6 0,0 4 0,0-4 0,0-1 0,0 4 0,0-4 0,0 0 0,0 5 0,0-5 0,0 6 0,-4 9 0,-2 2 0,-4 9 0,-6 5 0,-7 19 0,-2-7 0,-3 12 0,10-16 0,-4-1 0,10 1 0,-4-6 0,4 4 0,2-9 0,-2 9 0,6-9 0,-3 3 0,3 1 0,0-4 0,-4 4 0,9-1 0,-8-3 0,7 4 0,-2-6 0,4 0 0,0 0 0,0-1 0,0-12 0,0 0 0,0-16 0,5-5 0,12-17 0,-2 1 0,13-7 0,-15 16 0,10 2 0,-11 6 0,4 5 0,-5 3 0,-1 4 0,0 1 0,0 0 0,0 5 0,0-4 0,0 7 0,0-7 0,0 8 0,0-8 0,0 8 0,-4-9 0,2 5 0,-2-1 0,-1-3 0,-1 4 0,1-1 0,-4-3 0,8 3 0,-4-4 0,1 0 0,3 4 0,-4 2 0,5 9 0,12 1 0,-3 5 0,26 12 0,-12-9 0,8 8 0,-12-5 0,-6-5 0,-6 4 0,-1-5 0,-6-5 0,0-2 0,1-4 0,-6 5 0,4-4 0,-4 3 0,5 0 0,0-2 0,1 7 0,-1-8 0,0 8 0,0-3 0,0-1 0,1 4 0,-1-8 0,-5 9 0,-1-9 0,-4 3 0</inkml:trace>
</inkml:ink>
</file>

<file path=ppt/ink/ink5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7T14:48:14.317"/>
    </inkml:context>
    <inkml:brush xml:id="br0">
      <inkml:brushProperty name="width" value="0.05" units="cm"/>
      <inkml:brushProperty name="height" value="0.05" units="cm"/>
      <inkml:brushProperty name="color" value="#00D3D4"/>
    </inkml:brush>
  </inkml:definitions>
  <inkml:trace contextRef="#ctx0" brushRef="#br0">1 522 24575,'20'0'0,"17"0"0,-10-6 0,12 0 0,-16 0 0,6-5 0,-5 10 0,10-5 0,-10 6 0,3 0 0,-4 0 0,-1 0 0,-5 0 0,5 0 0,-5 0 0,10 0 0,-9 0 0,8 0 0,-14 0 0,3 0 0,-4 0 0,-1 0 0,0 0 0,0 0 0,0 0 0,1-5 0,-1 4 0,0-3 0,0 4 0,0 0 0,-1-5 0,1 4 0,0-3 0,0-1 0,0 4 0,0-3 0,0-1 0,0-1 0,1 0 0,-1 2 0,0-1 0,0 4 0,1-4 0,4 5 0,-3 0 0,4 0 0,-6-4 0,0 3 0,6-4 0,-5 5 0,5 0 0,-6 0 0,1 0 0,4 0 0,-3-5 0,4 4 0,-6-3 0,0 4 0,0-5 0,1 4 0,-1-4 0,6 5 0,-5 0 0,11-5 0,-11 4 0,5-4 0,0 5 0,-5 0 0,5 0 0,-6 0 0,0-5 0,1 4 0,-1-4 0,0 5 0,0-4 0,1 3 0,-1-4 0,0 5 0,0-5 0,1 4 0,-1-3 0,0 4 0,0 0 0,0-5 0,6 4 0,1-4 0,0 5 0,5-5 0,-5 4 0,5-9 0,1 8 0,0-3 0,-1 5 0,-5-4 0,5 2 0,-11-2 0,5 4 0,-1 0 0,-4 0 0,4 0 0,1 0 0,-5 0 0,5 0 0,0 0 0,1 0 0,6 0 0,-6 0 0,4 0 0,-4 0 0,6 0 0,-1 0 0,1 0 0,-6 0 0,4 0 0,-3 0 0,-1 0 0,-2 0 0,1 0 0,-4 0 0,8 0 0,-9 0 0,4 0 0,-5 0 0,1 0 0,-1 0 0,0 0 0,0 0 0,-1 0 0,1 0 0,-1 0 0,1 0 0,0 0 0,0 0 0,-1 0 0,1 0 0,-9 0 0,-7-5 0,-24-10 0,10 2 0,-10-7 0,20 14 0,4-3 0,-3 8 0,4-8 0,-5 3 0,0-4 0,0-1 0,-6-4 0,-8-4 0,-1-4 0,-10-1 0,10 1 0,-10 3 0,10-1 0,-4 8 0,12-4 0,1 7 0,5 4 0,1 1 0,4 1 0,10 2 0,2 2 0,14 7 0,-3 3 0,0 1 0,14 5 0,-17-4 0,18 4 0,-21-5 0,10 0 0,-3 0 0,9 5 0,-9-4 0,8 3 0,-15-4 0,11 0 0,-11-1 0,5 1 0,-6-1 0,1 0 0,-1 1 0,0-6 0,0 4 0,0-8 0,0 8 0,-4-4 0,3 1 0,0 7 0,-2-7 0,6 4 0,-7-1 0,4-3 0,0 4 0,0-4 0,-5 2 0,-1-3 0,-8 5 0,-2 0 0,-5 6 0,-5 1 0,-2 5-6784,-10 18 6784,8-14 0,-7 14 0,14-18 0,-3 1 0,4-1 0,1 1 0,4-6 6784,-3 4-6784,4-9 0,0 4 0,1-6 0,1-4 0,3 3 0,-4-8 0,5 4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33:45.425"/>
    </inkml:context>
    <inkml:brush xml:id="br0">
      <inkml:brushProperty name="width" value="0.1" units="cm"/>
      <inkml:brushProperty name="height" value="0.1" units="cm"/>
      <inkml:brushProperty name="color" value="#3776CC"/>
    </inkml:brush>
  </inkml:definitions>
  <inkml:trace contextRef="#ctx0" brushRef="#br0">2382 2202 24575,'-10'-6'0,"0"-3"0,-1 8 0,0-4 0,0 0 0,0 4 0,-5-4 0,-7 1 0,3-3 0,-7 1 0,9-4 0,0 9 0,-5-10 0,5 10 0,-6-10 0,0 4 0,1 1 0,-1-5 0,0 4 0,0-5 0,0 6 0,0-5 0,6 5 0,-5-6 0,5 6 0,-6-5 0,0 4 0,1-5 0,-1 0 0,0 0 0,0 5 0,0-3 0,6 4 0,-11-7 0,15 2 0,-16-1 0,12-5 0,-6 3 0,0-3 0,0 5 0,6 1 0,-4-7 0,9 6 0,-9-5 0,10 6 0,-11-6 0,11 4 0,-16-20 0,9 12 0,-11-13 0,12 10 0,-5 0 0,4 0 0,-4 0 0,4 0 0,-4 0 0,5 1 0,-6-1 0,5 0 0,-3 0 0,3 5 0,0-3 0,-3 3 0,3 0 0,0-3 0,-3 8 0,8-8 0,-8 3 0,3 1 0,1 1 0,-4 0 0,9 4 0,-9-9 0,10 9 0,-11-9 0,11 10 0,-5-5 0,6 6 0,0 0 0,0 0 0,5 0 0,-3 0 0,3 0 0,-5 1 0,5-1 0,-5-6 0,5 5 0,0-5 0,-5 0 0,5-1 0,-6-6 0,5 6 0,-4-4 0,5 4 0,-6-6 0,0 0 0,0 0 0,0 0 0,5 6 0,-4-5 0,4 5 0,-4 0 0,-1-4 0,0 3 0,1 1 0,4-4 0,-2 10 0,2-11 0,-4 5 0,-1 0 0,0-5 0,1 11 0,-1-10 0,-4-1 0,3-3 0,-4 3 0,6 7 0,5-1 0,-4 5 0,4-11 0,-5 11 0,4-5 0,-3 6 0,4 0 0,0-5 0,-4 3 0,4-3 0,0-1 0,-3 5 0,3-5 0,-6 0 0,6 5 0,-5-10 0,5 9 0,-6-9 0,1 9 0,-1-9 0,1 10 0,0-5 0,0 6 0,0 0 0,0 0 0,5 0 0,-4 5 0,9-3 0,-8 8 0,7 0 0,-3 7 0,5 10 0,0 45 0,-12-12 0,9 45 0,-23-36 0,16 17 0,-17-16 0,11 7 0,-4-17 0,7-9 0,0-10 0,1-6 0,5-6 0,2-2 0,5-5 0,-5-5 0,4 3 0,-4-12 0,5-3 0,0-11 0,0-6 0,0-1-6784,11-10 6784,-3 1 0,4-4 0,0 0 0,-6 11 0,2-11 0,2 11 0,-3-5 6784,-1 13-6784,10-15 0,-13 18 0,13-18 0,-15 21 0,9-11 0,-3 5 0,4 0 0,-4-4 0,2 9 0,-2-9 0,4 9 0,-5-3 0,4 5 0,-9 0 0,9 5 0,-9-4 0,8 5 0,-4-1 0,5-3 0,0 8 0,-4-9 0,3 9 0,-3-3 0,-1-1 0,5 4 0,-9-9 0,8 9 0,-7-8 0,7 8 0,-4 1 0,5 1 0,-4 9 0,8-5 0,-6 6 0,7 0 0,-4 0 0,0-1 0,5 2 0,2-1 0,6 1 0,6 0 0,-4 0 0,11 1 0,3 0 0,1 0 0,6 1 0,-15-2 0,6 1 0,-13-1 0,0-5 0,-3-1 0,-10-2 0,5-2 0,-6 2 0,-1-4 0,6 5 0,-4-4 0,3 4 0,-9-1 0,2-3 0,-2 4 0,4-5 0,6 4 0,-4-2 0,3 2 0,-4-4 0,0 0 0,-1 5 0,1-4 0,-1 4 0,-4-5 0,-1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11T20:02:12.001"/>
    </inkml:context>
    <inkml:brush xml:id="br0">
      <inkml:brushProperty name="width" value="0.05" units="cm"/>
      <inkml:brushProperty name="height" value="0.05" units="cm"/>
      <inkml:brushProperty name="color" value="#7490FF"/>
    </inkml:brush>
  </inkml:definitions>
  <inkml:trace contextRef="#ctx0" brushRef="#br0">0 1422 24575,'32'0'0,"23"-15"0,-6 6 0,15-12 0,-12 4 0,-6 5 0,5-5 0,-7 1 0,1 3 0,-1-3 0,1 0 0,-1 4 0,0-10 0,-5 6 0,3-6 0,-9 1 0,9-1 0,-10 1 0,5 0 0,-6 1 0,-1-1 0,-5 6 0,5-5 0,-10 10 0,3-5 0,-4 6 0,0 0 0,-1-1 0,1 1 0,-1-1 0,1 1 0,5-1 0,-4 1 0,4-1 0,-6 0 0,1 1 0,-5 4 0,3-4 0,-3 8 0,5-7 0,-1 7 0,1-7 0,-1 2 0,1-3 0,0 4 0,-1-4 0,-4 5 0,4-6 0,-4 1 0,0 4 0,3-3 0,-7 3 0,7 0 0,-7-3 0,3 7 0,0-3 0,-4 1 0,9 2 0,-9-3 0,9 0 0,-4 3 0,8-7 0,-3 2 0,4 2 0,-9-4 0,3 3 0,-3-5 0,5 5 0,5-3 0,-4 2 0,3-4 0,-4 5 0,0-3 0,4 2 0,-3-3 0,4 3 0,-10-2 0,4 3 0,-4 0 0,4-3 0,1 2 0,0-3 0,-1 0 0,-4 0 0,9 4 0,-8-3 0,9 2 0,-10-3 0,4 4 0,-4-3 0,4 3 0,1-4 0,-5 0 0,3 3 0,-7-1 0,7 2 0,-7-4 0,7 0 0,-7 4 0,7-3 0,-3 2 0,0-3 0,4 0 0,-4 0 0,4 0 0,1-1 0,0 1 0,-1-1 0,1 1 0,8-1 0,-11 1 0,9 4 0,-15 2 0,3 3 0,0-5 0,-4 4 0,4-3 0,-4 4 0,-1 0 0,0 0 0,1 0 0,-1 0 0,0 0 0,1 0 0,-1 0 0,1 0 0,-1 0 0,0 0 0,1 0 0,-1 0 0,0-4 0,0 3 0,0-6 0,0 6 0,1-7 0,-1 4 0,5-1 0,1-3 0,0 3 0,3-4 0,-3 0 0,5 4 0,0-4 0,-1 4 0,-4 0 0,-1 1 0,-4 4 0,-1-4 0,0 3 0,-6-3 0,-16 0 0,-2-1 0,-16-5 0,-33-20 0,24 10 0,-35-11 0,42 6 0,-3 11 0,5-11 0,7 10 0,1-4 0,5 4 0,1-3 0,3 8 0,2-3 0,5 5 0,-1-1 0,1 4 0,3-2 0,5 9 0,5-1 0,3 7 0,0 0 0,5 1 0,1 0 0,5 0 0,-1 5 0,6-4 0,-4 8 0,4-3 0,0 0 0,-4 2 0,4-6 0,-6 3 0,1-1 0,-1-3 0,-4 3 0,4-4 0,-4 0 0,0 0 0,3 0 0,-7 0 0,7 0 0,-7-4 0,7 3 0,-7-3 0,3 0 0,-5 2 0,0-2 0,1 0 0,-1-2 0,1 1 0,-1-3 0,-3 6 0,2-6 0,-6 6 0,6-6 0,-6 6 0,6-6 0,-3 6 0,4-6 0,-3 6 0,2-6 0,-2 3 0,3-4 0,0 4 0,-7-4 0,-2 4 0,-7 0 0,-1 0 0,1 5 0,-1 4 0,-5 1 0,4 10 0,-9 1 0,3 5 0,-5 7 0,-1 1 0,0 7 0,1-7 0,3 5 0,-1-11 0,7 5 0,-7-7 0,8-5 0,-4-1 0,6 0 0,3-9 0,-2 8 0,3-13 0,0 7 0,-3-7 0,7 3 0,-3-5 0,1 0 0,2 1 0,-3-1 0,4 0 0,0 0 0,0-7 0,0 2 0,0-6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3:04:47.393"/>
    </inkml:context>
    <inkml:brush xml:id="br0">
      <inkml:brushProperty name="width" value="0.1" units="cm"/>
      <inkml:brushProperty name="height" value="0.1" units="cm"/>
      <inkml:brushProperty name="color" value="#3776CC"/>
    </inkml:brush>
  </inkml:definitions>
  <inkml:trace contextRef="#ctx0" brushRef="#br0">666 1155 24575,'0'-53'0,"0"13"0,0-3 0,-9 17 0,7 6 0,-17-15 0,17 11 0,-12-11 0,9 20 0,-5-4 0,0 3 0,0-4 0,-1-6 0,-4 4 0,4-4 0,-9 0 0,8 5 0,-9-11 0,4 4 0,1 1 0,-4 1 0,8 6 0,-2-1 0,3 1 0,-3 4 0,2-3 0,-2 8 0,4-3 0,1 0 0,-1 4 0,0-9 0,1 8 0,-1-8 0,-4 4 0,2-5 0,-2 5 0,4 1 0,1 5 0,0-6 0,-1 5 0,1-4 0,-1 5 0,1-1 0,0 1 0,0 0 0,-1 0 0,1-1 0,0 1 0,4 0 0,-3 4 0,2-3 0,-3 3 0,0-1 0,0-2 0,0 7 0,-1-7 0,1 7 0,0-7 0,0 7 0,0-3 0,4-1 0,-3 4 0,7-6 0,-7 6 0,7-7 0,-7 7 0,3-10 0,-4 5 0,5 1 0,0 7 0,4 6 0,0 6 0,0 7 0,0 19 0,0-4 0,0-2 0,0-9 0,0-10 0,0 0 0,0-1 0,0-4 0,0-1 0,0 0 0,0 0 0,0-1 0,0 1 0,0 0 0,0 0 0,0-1 0,0 1 0,0 0 0,0 0 0,0-1 0,0 0 0,0 1 0,0-1 0,0 1 0,0-9 0,0-10 0,0-6 0,0-14 0,0 8 0,0-4 0,0 6 0,0 0 0,0 4 0,0-3 0,0 9 0,0-9 0,0 9 0,0-5 0,0 6 0,0 0 0,0 0 0,0-1 0,0 1 0,0 0 0,0 0 0,0 0 0,0 0 0,0 1 0,0-1 0,0 1 0,0-1 0,0 0 0,0 0 0,0 0 0,0-6 0,0 5 0,0-4 0,0 5 0,0 0 0,0 0 0,0 0 0,0 0 0,3 5 0,2 0 0,3 4 0,0 0 0,1 0 0,0 0 0,-1 0 0,6 0 0,2 0 0,4 0 0,0 0 0,6 0 0,1 0 0,6 0 0,-6 0 0,-1 0 0,0 0 0,-9 0 0,8 0 0,-15 0 0,4 0 0,-5 0 0,0 0 0,0 0 0,0 0 0,0 0 0,-1 0 0,0 0 0,1 0 0,-1 0 0,1 0 0,0 0 0,-1 0 0,1 0 0,0 0 0,-5 0 0,0 0 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1-26T12:58:59.242"/>
    </inkml:context>
    <inkml:brush xml:id="br0">
      <inkml:brushProperty name="width" value="0.1" units="cm"/>
      <inkml:brushProperty name="height" value="0.1" units="cm"/>
      <inkml:brushProperty name="color" value="#3776CC"/>
    </inkml:brush>
  </inkml:definitions>
  <inkml:trace contextRef="#ctx0" brushRef="#br0">0 1 24575,'14'0'0,"-1"0"0,-5 0 0,1 0 0,0 0 0,-1 0 0,1 0 0,-4 4 0,3-3 0,-7 7 0,7-7 0,-3 7 0,4-7 0,-4 7 0,3-7 0,-7 7 0,6-7 0,-6 7 0,7-7 0,-7 7 0,8-7 0,-5 7 0,5-7 0,0 7 0,-1-7 0,-3 6 0,3-6 0,-3 3 0,0 1 0,3-4 0,-7 7 0,7-4 0,-7 5 0,6-4 0,-6 3 0,3-3 0,-4 5 0,5-1 0,-4 0 0,3 0 0,-4 0 0,4-4 0,-3 3 0,3-3 0,-4 4 0,0 0 0,4-4 0,-3 3 0,3-3 0,0 4 0,1 0 0,4-4 0,-5 3 0,5-7 0,-4 7 0,0-3 0,3 0 0,-3 3 0,0-3 0,3 0 0,-3 3 0,0-3 0,3 3 0,-4 1 0,5 0 0,-4 0 0,3-1 0,-7 1 0,7 0 0,-7 0 0,7 0 0,-7 0 0,7 0 0,-7 1 0,3-1 0,0 0 0,-3 0 0,3 0 0,0 0 0,-3 5 0,3-4 0,-4 4 0,5 0 0,-4-3 0,3 3 0,-4-5 0,0 0 0,0 0 0,0 0 0,0 5 0,0-4 0,0 4 0,0-5 0,0 1 0,0-1 0,0 5 0,0-4 0,0 4 0,0 4 0,0-7 0,0 7 0,0-4 0,0-3 0,0 3 0,0-5 0,0 0 0,0 5 0,0-4 0,0 4 0,0-5 0,0 0 0,0 0 0,0 1 0,0-2 0,0-3 0,0-1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3E0A8F-F4D9-CB41-BED9-338DF542CD4A}" type="datetimeFigureOut">
              <a:rPr lang="en-US" smtClean="0"/>
              <a:t>2/12/24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47044E-9997-9047-9756-A2085E098FD5}" type="slidenum">
              <a:rPr lang="en-US" smtClean="0"/>
              <a:t>‹#›</a:t>
            </a:fld>
            <a:endParaRPr lang="en-US"/>
          </a:p>
        </p:txBody>
      </p:sp>
    </p:spTree>
    <p:extLst>
      <p:ext uri="{BB962C8B-B14F-4D97-AF65-F5344CB8AC3E}">
        <p14:creationId xmlns:p14="http://schemas.microsoft.com/office/powerpoint/2010/main" val="3162156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47044E-9997-9047-9756-A2085E098FD5}" type="slidenum">
              <a:rPr lang="en-US" smtClean="0"/>
              <a:t>40</a:t>
            </a:fld>
            <a:endParaRPr lang="en-US"/>
          </a:p>
        </p:txBody>
      </p:sp>
    </p:spTree>
    <p:extLst>
      <p:ext uri="{BB962C8B-B14F-4D97-AF65-F5344CB8AC3E}">
        <p14:creationId xmlns:p14="http://schemas.microsoft.com/office/powerpoint/2010/main" val="1216646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065325-026C-C863-8183-5F7A5FA8921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2B88E5-BDC6-A2FA-385D-BC2EE93DDBB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7B03793-435C-9618-E583-635CBC2AF38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ACAFF3F-1C4D-79AA-999B-890A7D8502C1}"/>
              </a:ext>
            </a:extLst>
          </p:cNvPr>
          <p:cNvSpPr>
            <a:spLocks noGrp="1"/>
          </p:cNvSpPr>
          <p:nvPr>
            <p:ph type="sldNum" sz="quarter" idx="5"/>
          </p:nvPr>
        </p:nvSpPr>
        <p:spPr/>
        <p:txBody>
          <a:bodyPr/>
          <a:lstStyle/>
          <a:p>
            <a:fld id="{A547044E-9997-9047-9756-A2085E098FD5}" type="slidenum">
              <a:rPr lang="en-US" smtClean="0"/>
              <a:t>46</a:t>
            </a:fld>
            <a:endParaRPr lang="en-US"/>
          </a:p>
        </p:txBody>
      </p:sp>
    </p:spTree>
    <p:extLst>
      <p:ext uri="{BB962C8B-B14F-4D97-AF65-F5344CB8AC3E}">
        <p14:creationId xmlns:p14="http://schemas.microsoft.com/office/powerpoint/2010/main" val="228643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BD593-0960-F124-722E-45414D4A10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C6E7D6D-9FA9-4988-9D84-66BFA4B2E2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060695-1B6C-2A7E-BAC2-EC522B62B270}"/>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048BB661-A12A-9012-D2B5-0278639514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6C76A-6DA6-D5F6-85C1-D5770262F1BC}"/>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708220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B0CF2-76D6-491A-8B8F-58F5BAC8AD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3A85EF-C9DE-DC4B-8BF6-B118FC8B2B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EEE162-CA71-0F5B-1F8B-10ED6D8B7C21}"/>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4D0C2E55-0A19-0C3A-6AF3-4866334012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8BD16F-1604-F400-9786-F99C43B74787}"/>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1838791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13CAA35-0073-872D-4059-E70AAEAC6B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961B26-61DB-3A9A-2A67-9099A119D2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0C1642-9F4E-2420-2475-9D140AD7EAD8}"/>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0E0CA843-7C49-6958-673D-E5E707564F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53E8D0-B52C-5466-797A-6EE5EF9CEE1E}"/>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355482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935E9-8E68-FD79-CF25-B85CCD2783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1AD4F8E-46A1-91DC-81D4-1D35228F97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A49CC2-5304-8767-C09F-674C4290940B}"/>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690A58DF-BFC8-E42A-86A6-492D3C0E33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D4CCFB-5B8C-A8EF-4BE4-F1F83966E9EE}"/>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101512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DE473-1CE2-1B40-DB09-FA7A899B67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B989E88-74FF-8315-5AC4-10B752D7A5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8B7367-75A7-75B2-1594-E00E44FDC4F0}"/>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CC8A3A58-378B-E535-F991-6C3EB7D3C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22B625-54D9-589D-BA35-550DD3AD495C}"/>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401610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AF1C9-3A27-28A8-1C4C-D392C98FC2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21D7CA-BCAF-E63F-55BC-17D080C15B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6DD88D-F70C-B556-29DD-AFE055B180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223F66-E8BA-2F59-C319-4B75F2324A2B}"/>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6" name="Footer Placeholder 5">
            <a:extLst>
              <a:ext uri="{FF2B5EF4-FFF2-40B4-BE49-F238E27FC236}">
                <a16:creationId xmlns:a16="http://schemas.microsoft.com/office/drawing/2014/main" id="{9CCE190A-D13F-3EEB-0CC8-1B19B54A55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27A5D7-F8A7-9D9D-63F0-941D4E2ABD82}"/>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1029321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5E565-F71D-F99B-4CA7-79A5766021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A717700-92A5-81AD-2274-A2C8A28381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006D1F-2ECD-0328-9648-0AF0510F71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253E44-0F61-3FE9-D4DD-15CBB55BA6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E7BD5CE-7CF0-654B-C978-45CDAAFF37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F327BA-A99C-91B5-C94D-994D792400EA}"/>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8" name="Footer Placeholder 7">
            <a:extLst>
              <a:ext uri="{FF2B5EF4-FFF2-40B4-BE49-F238E27FC236}">
                <a16:creationId xmlns:a16="http://schemas.microsoft.com/office/drawing/2014/main" id="{4C4FE4CF-4C3C-5793-56B8-41954C96D79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5CEDE1-CA7D-0C88-A8DB-C1D0685D5E0C}"/>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819487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6A015-C80C-A0E6-5FA3-434918FDE5B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421DA4-0075-88DF-60FA-0CEE40BB38B2}"/>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4" name="Footer Placeholder 3">
            <a:extLst>
              <a:ext uri="{FF2B5EF4-FFF2-40B4-BE49-F238E27FC236}">
                <a16:creationId xmlns:a16="http://schemas.microsoft.com/office/drawing/2014/main" id="{78E3579F-682E-69F9-2A51-CD13E0DC57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58CED9-D7C1-1100-D449-339497B262F5}"/>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852154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0343F9-5C46-A0AC-6D57-4EC94DCAE488}"/>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3" name="Footer Placeholder 2">
            <a:extLst>
              <a:ext uri="{FF2B5EF4-FFF2-40B4-BE49-F238E27FC236}">
                <a16:creationId xmlns:a16="http://schemas.microsoft.com/office/drawing/2014/main" id="{ADB4B4B5-C1C2-F3A4-0F52-382628F33D7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08875E-729B-2E36-4751-89734CE71CC1}"/>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463954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D5A60-C857-41CD-8BC6-C45AED6D8D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FE29899-DA05-C589-DBFF-ED4925033B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5BAB42-49D5-6E56-8EE0-C0439838A1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AA23ECE-B703-535D-CF5F-F69AE300DCFB}"/>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6" name="Footer Placeholder 5">
            <a:extLst>
              <a:ext uri="{FF2B5EF4-FFF2-40B4-BE49-F238E27FC236}">
                <a16:creationId xmlns:a16="http://schemas.microsoft.com/office/drawing/2014/main" id="{5EAF805D-1608-9F4B-D496-780DAA65DA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9D6779-B0FB-CD0E-CF1C-0C4B8E5B9A26}"/>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1321804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7B018-ED62-C7E7-0B93-472BC11931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542514-6886-5F0B-23D1-FBAED43F53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4E54F7-1763-9E7A-3207-6CC0D73913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769A3C-2004-E2B2-F8E2-DB3F6C171DAB}"/>
              </a:ext>
            </a:extLst>
          </p:cNvPr>
          <p:cNvSpPr>
            <a:spLocks noGrp="1"/>
          </p:cNvSpPr>
          <p:nvPr>
            <p:ph type="dt" sz="half" idx="10"/>
          </p:nvPr>
        </p:nvSpPr>
        <p:spPr/>
        <p:txBody>
          <a:bodyPr/>
          <a:lstStyle/>
          <a:p>
            <a:fld id="{2F7684D9-17FC-E949-AA3C-691FC71749FA}" type="datetimeFigureOut">
              <a:rPr lang="en-US" smtClean="0"/>
              <a:t>2/12/24</a:t>
            </a:fld>
            <a:endParaRPr lang="en-US"/>
          </a:p>
        </p:txBody>
      </p:sp>
      <p:sp>
        <p:nvSpPr>
          <p:cNvPr id="6" name="Footer Placeholder 5">
            <a:extLst>
              <a:ext uri="{FF2B5EF4-FFF2-40B4-BE49-F238E27FC236}">
                <a16:creationId xmlns:a16="http://schemas.microsoft.com/office/drawing/2014/main" id="{C7837055-936A-1E13-CAF2-79CDCB4D47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A17433-D1DF-8F8E-B7A2-935F1B8E1043}"/>
              </a:ext>
            </a:extLst>
          </p:cNvPr>
          <p:cNvSpPr>
            <a:spLocks noGrp="1"/>
          </p:cNvSpPr>
          <p:nvPr>
            <p:ph type="sldNum" sz="quarter" idx="12"/>
          </p:nvPr>
        </p:nvSpPr>
        <p:spPr/>
        <p:txBody>
          <a:bodyPr/>
          <a:lstStyle/>
          <a:p>
            <a:fld id="{473FD715-5728-D540-8D0C-52C52C35D235}" type="slidenum">
              <a:rPr lang="en-US" smtClean="0"/>
              <a:t>‹#›</a:t>
            </a:fld>
            <a:endParaRPr lang="en-US"/>
          </a:p>
        </p:txBody>
      </p:sp>
    </p:spTree>
    <p:extLst>
      <p:ext uri="{BB962C8B-B14F-4D97-AF65-F5344CB8AC3E}">
        <p14:creationId xmlns:p14="http://schemas.microsoft.com/office/powerpoint/2010/main" val="274848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FEF078-BDF8-9ADF-AE38-E4BE9ABF4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CA81FB4-9A8E-735B-AF5E-C29081E6A9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A2646-5B7D-82A3-F401-59800271BF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7684D9-17FC-E949-AA3C-691FC71749FA}" type="datetimeFigureOut">
              <a:rPr lang="en-US" smtClean="0"/>
              <a:t>2/12/24</a:t>
            </a:fld>
            <a:endParaRPr lang="en-US"/>
          </a:p>
        </p:txBody>
      </p:sp>
      <p:sp>
        <p:nvSpPr>
          <p:cNvPr id="5" name="Footer Placeholder 4">
            <a:extLst>
              <a:ext uri="{FF2B5EF4-FFF2-40B4-BE49-F238E27FC236}">
                <a16:creationId xmlns:a16="http://schemas.microsoft.com/office/drawing/2014/main" id="{BE4E516D-1699-043A-2F59-068F265C9F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9F63196-4723-411C-4656-B40C2DD4B7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3FD715-5728-D540-8D0C-52C52C35D235}" type="slidenum">
              <a:rPr lang="en-US" smtClean="0"/>
              <a:t>‹#›</a:t>
            </a:fld>
            <a:endParaRPr lang="en-US"/>
          </a:p>
        </p:txBody>
      </p:sp>
    </p:spTree>
    <p:extLst>
      <p:ext uri="{BB962C8B-B14F-4D97-AF65-F5344CB8AC3E}">
        <p14:creationId xmlns:p14="http://schemas.microsoft.com/office/powerpoint/2010/main" val="1555859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customXml" Target="../ink/ink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customXml" Target="../ink/ink4.xml"/><Relationship Id="rId1" Type="http://schemas.openxmlformats.org/officeDocument/2006/relationships/slideLayout" Target="../slideLayouts/slideLayout2.xml"/><Relationship Id="rId5" Type="http://schemas.openxmlformats.org/officeDocument/2006/relationships/image" Target="../media/image70.png"/><Relationship Id="rId4" Type="http://schemas.openxmlformats.org/officeDocument/2006/relationships/customXml" Target="../ink/ink5.xml"/></Relationships>
</file>

<file path=ppt/slides/_rels/slide27.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customXml" Target="../ink/ink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customXml" Target="../ink/ink8.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customXml" Target="../ink/ink9.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customXml" Target="../ink/ink10.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3.png"/><Relationship Id="rId2" Type="http://schemas.openxmlformats.org/officeDocument/2006/relationships/customXml" Target="../ink/ink11.xml"/><Relationship Id="rId1" Type="http://schemas.openxmlformats.org/officeDocument/2006/relationships/slideLayout" Target="../slideLayouts/slideLayout6.xml"/><Relationship Id="rId6" Type="http://schemas.openxmlformats.org/officeDocument/2006/relationships/customXml" Target="../ink/ink13.xml"/><Relationship Id="rId5" Type="http://schemas.openxmlformats.org/officeDocument/2006/relationships/image" Target="../media/image12.png"/><Relationship Id="rId4" Type="http://schemas.openxmlformats.org/officeDocument/2006/relationships/customXml" Target="../ink/ink12.xml"/></Relationships>
</file>

<file path=ppt/slides/_rels/slide34.xml.rels><?xml version="1.0" encoding="UTF-8" standalone="yes"?>
<Relationships xmlns="http://schemas.openxmlformats.org/package/2006/relationships"><Relationship Id="rId8" Type="http://schemas.openxmlformats.org/officeDocument/2006/relationships/customXml" Target="../ink/ink17.xml"/><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customXml" Target="../ink/ink14.xml"/><Relationship Id="rId1" Type="http://schemas.openxmlformats.org/officeDocument/2006/relationships/slideLayout" Target="../slideLayouts/slideLayout6.xml"/><Relationship Id="rId6" Type="http://schemas.openxmlformats.org/officeDocument/2006/relationships/customXml" Target="../ink/ink16.xm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customXml" Target="../ink/ink18.xml"/><Relationship Id="rId4" Type="http://schemas.openxmlformats.org/officeDocument/2006/relationships/customXml" Target="../ink/ink15.xml"/><Relationship Id="rId9" Type="http://schemas.openxmlformats.org/officeDocument/2006/relationships/image" Target="../media/image17.png"/></Relationships>
</file>

<file path=ppt/slides/_rels/slide35.xml.rels><?xml version="1.0" encoding="UTF-8" standalone="yes"?>
<Relationships xmlns="http://schemas.openxmlformats.org/package/2006/relationships"><Relationship Id="rId8" Type="http://schemas.openxmlformats.org/officeDocument/2006/relationships/customXml" Target="../ink/ink22.xml"/><Relationship Id="rId13" Type="http://schemas.openxmlformats.org/officeDocument/2006/relationships/image" Target="../media/image23.png"/><Relationship Id="rId3" Type="http://schemas.openxmlformats.org/officeDocument/2006/relationships/image" Target="../media/image140.png"/><Relationship Id="rId7" Type="http://schemas.openxmlformats.org/officeDocument/2006/relationships/image" Target="../media/image20.png"/><Relationship Id="rId12" Type="http://schemas.openxmlformats.org/officeDocument/2006/relationships/customXml" Target="../ink/ink24.xml"/><Relationship Id="rId2" Type="http://schemas.openxmlformats.org/officeDocument/2006/relationships/customXml" Target="../ink/ink19.xml"/><Relationship Id="rId1" Type="http://schemas.openxmlformats.org/officeDocument/2006/relationships/slideLayout" Target="../slideLayouts/slideLayout6.xml"/><Relationship Id="rId6" Type="http://schemas.openxmlformats.org/officeDocument/2006/relationships/customXml" Target="../ink/ink21.xml"/><Relationship Id="rId11" Type="http://schemas.openxmlformats.org/officeDocument/2006/relationships/image" Target="../media/image22.png"/><Relationship Id="rId5" Type="http://schemas.openxmlformats.org/officeDocument/2006/relationships/image" Target="../media/image19.png"/><Relationship Id="rId10" Type="http://schemas.openxmlformats.org/officeDocument/2006/relationships/customXml" Target="../ink/ink23.xml"/><Relationship Id="rId4" Type="http://schemas.openxmlformats.org/officeDocument/2006/relationships/customXml" Target="../ink/ink20.xml"/><Relationship Id="rId9" Type="http://schemas.openxmlformats.org/officeDocument/2006/relationships/image" Target="../media/image2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26.png"/><Relationship Id="rId2" Type="http://schemas.openxmlformats.org/officeDocument/2006/relationships/customXml" Target="../ink/ink25.xml"/><Relationship Id="rId1" Type="http://schemas.openxmlformats.org/officeDocument/2006/relationships/slideLayout" Target="../slideLayouts/slideLayout2.xml"/><Relationship Id="rId6" Type="http://schemas.openxmlformats.org/officeDocument/2006/relationships/customXml" Target="../ink/ink27.xml"/><Relationship Id="rId5" Type="http://schemas.openxmlformats.org/officeDocument/2006/relationships/image" Target="../media/image25.png"/><Relationship Id="rId4" Type="http://schemas.openxmlformats.org/officeDocument/2006/relationships/customXml" Target="../ink/ink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customXml" Target="../ink/ink28.xml"/><Relationship Id="rId7" Type="http://schemas.openxmlformats.org/officeDocument/2006/relationships/customXml" Target="../ink/ink30.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28.png"/><Relationship Id="rId5" Type="http://schemas.openxmlformats.org/officeDocument/2006/relationships/customXml" Target="../ink/ink29.xml"/><Relationship Id="rId4" Type="http://schemas.openxmlformats.org/officeDocument/2006/relationships/image" Target="../media/image27.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261.png"/><Relationship Id="rId2" Type="http://schemas.openxmlformats.org/officeDocument/2006/relationships/customXml" Target="../ink/ink31.xml"/><Relationship Id="rId1" Type="http://schemas.openxmlformats.org/officeDocument/2006/relationships/slideLayout" Target="../slideLayouts/slideLayout6.xml"/><Relationship Id="rId5" Type="http://schemas.openxmlformats.org/officeDocument/2006/relationships/image" Target="../media/image271.png"/><Relationship Id="rId4" Type="http://schemas.openxmlformats.org/officeDocument/2006/relationships/customXml" Target="../ink/ink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282.png"/><Relationship Id="rId2" Type="http://schemas.openxmlformats.org/officeDocument/2006/relationships/customXml" Target="../ink/ink33.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8" Type="http://schemas.openxmlformats.org/officeDocument/2006/relationships/customXml" Target="../ink/ink37.xml"/><Relationship Id="rId13" Type="http://schemas.openxmlformats.org/officeDocument/2006/relationships/image" Target="../media/image31.png"/><Relationship Id="rId3" Type="http://schemas.openxmlformats.org/officeDocument/2006/relationships/image" Target="../media/image260.png"/><Relationship Id="rId7" Type="http://schemas.openxmlformats.org/officeDocument/2006/relationships/image" Target="../media/image280.png"/><Relationship Id="rId12" Type="http://schemas.openxmlformats.org/officeDocument/2006/relationships/customXml" Target="../ink/ink39.xml"/><Relationship Id="rId2" Type="http://schemas.openxmlformats.org/officeDocument/2006/relationships/customXml" Target="../ink/ink34.xml"/><Relationship Id="rId1" Type="http://schemas.openxmlformats.org/officeDocument/2006/relationships/slideLayout" Target="../slideLayouts/slideLayout6.xml"/><Relationship Id="rId6" Type="http://schemas.openxmlformats.org/officeDocument/2006/relationships/customXml" Target="../ink/ink36.xml"/><Relationship Id="rId11" Type="http://schemas.openxmlformats.org/officeDocument/2006/relationships/image" Target="../media/image30.png"/><Relationship Id="rId5" Type="http://schemas.openxmlformats.org/officeDocument/2006/relationships/image" Target="../media/image270.png"/><Relationship Id="rId10" Type="http://schemas.openxmlformats.org/officeDocument/2006/relationships/customXml" Target="../ink/ink38.xml"/><Relationship Id="rId4" Type="http://schemas.openxmlformats.org/officeDocument/2006/relationships/customXml" Target="../ink/ink35.xml"/><Relationship Id="rId9" Type="http://schemas.openxmlformats.org/officeDocument/2006/relationships/image" Target="../media/image290.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customXml" Target="../ink/ink43.xml"/><Relationship Id="rId13" Type="http://schemas.openxmlformats.org/officeDocument/2006/relationships/image" Target="../media/image37.png"/><Relationship Id="rId3" Type="http://schemas.openxmlformats.org/officeDocument/2006/relationships/image" Target="../media/image32.png"/><Relationship Id="rId7" Type="http://schemas.openxmlformats.org/officeDocument/2006/relationships/image" Target="../media/image34.png"/><Relationship Id="rId12" Type="http://schemas.openxmlformats.org/officeDocument/2006/relationships/customXml" Target="../ink/ink45.xml"/><Relationship Id="rId2" Type="http://schemas.openxmlformats.org/officeDocument/2006/relationships/customXml" Target="../ink/ink40.xml"/><Relationship Id="rId1" Type="http://schemas.openxmlformats.org/officeDocument/2006/relationships/slideLayout" Target="../slideLayouts/slideLayout6.xml"/><Relationship Id="rId6" Type="http://schemas.openxmlformats.org/officeDocument/2006/relationships/customXml" Target="../ink/ink42.xml"/><Relationship Id="rId11" Type="http://schemas.openxmlformats.org/officeDocument/2006/relationships/image" Target="../media/image36.png"/><Relationship Id="rId5" Type="http://schemas.openxmlformats.org/officeDocument/2006/relationships/image" Target="../media/image33.png"/><Relationship Id="rId15" Type="http://schemas.openxmlformats.org/officeDocument/2006/relationships/image" Target="../media/image38.png"/><Relationship Id="rId10" Type="http://schemas.openxmlformats.org/officeDocument/2006/relationships/customXml" Target="../ink/ink44.xml"/><Relationship Id="rId4" Type="http://schemas.openxmlformats.org/officeDocument/2006/relationships/customXml" Target="../ink/ink41.xml"/><Relationship Id="rId9" Type="http://schemas.openxmlformats.org/officeDocument/2006/relationships/image" Target="../media/image35.png"/><Relationship Id="rId14" Type="http://schemas.openxmlformats.org/officeDocument/2006/relationships/customXml" Target="../ink/ink46.xml"/></Relationships>
</file>

<file path=ppt/slides/_rels/slide62.xml.rels><?xml version="1.0" encoding="UTF-8" standalone="yes"?>
<Relationships xmlns="http://schemas.openxmlformats.org/package/2006/relationships"><Relationship Id="rId8" Type="http://schemas.openxmlformats.org/officeDocument/2006/relationships/customXml" Target="../ink/ink50.xml"/><Relationship Id="rId13" Type="http://schemas.openxmlformats.org/officeDocument/2006/relationships/image" Target="../media/image39.png"/><Relationship Id="rId3" Type="http://schemas.openxmlformats.org/officeDocument/2006/relationships/image" Target="../media/image32.png"/><Relationship Id="rId7" Type="http://schemas.openxmlformats.org/officeDocument/2006/relationships/image" Target="../media/image34.png"/><Relationship Id="rId12" Type="http://schemas.openxmlformats.org/officeDocument/2006/relationships/customXml" Target="../ink/ink52.xml"/><Relationship Id="rId2" Type="http://schemas.openxmlformats.org/officeDocument/2006/relationships/customXml" Target="../ink/ink47.xml"/><Relationship Id="rId1" Type="http://schemas.openxmlformats.org/officeDocument/2006/relationships/slideLayout" Target="../slideLayouts/slideLayout6.xml"/><Relationship Id="rId6" Type="http://schemas.openxmlformats.org/officeDocument/2006/relationships/customXml" Target="../ink/ink49.xml"/><Relationship Id="rId11" Type="http://schemas.openxmlformats.org/officeDocument/2006/relationships/image" Target="../media/image36.png"/><Relationship Id="rId5" Type="http://schemas.openxmlformats.org/officeDocument/2006/relationships/image" Target="../media/image33.png"/><Relationship Id="rId15" Type="http://schemas.openxmlformats.org/officeDocument/2006/relationships/image" Target="../media/image40.png"/><Relationship Id="rId10" Type="http://schemas.openxmlformats.org/officeDocument/2006/relationships/customXml" Target="../ink/ink51.xml"/><Relationship Id="rId4" Type="http://schemas.openxmlformats.org/officeDocument/2006/relationships/customXml" Target="../ink/ink48.xml"/><Relationship Id="rId9" Type="http://schemas.openxmlformats.org/officeDocument/2006/relationships/image" Target="../media/image35.png"/><Relationship Id="rId14" Type="http://schemas.openxmlformats.org/officeDocument/2006/relationships/customXml" Target="../ink/ink5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52814-7D7D-AAF1-7A52-50E9E3F2179E}"/>
              </a:ext>
            </a:extLst>
          </p:cNvPr>
          <p:cNvSpPr>
            <a:spLocks noGrp="1"/>
          </p:cNvSpPr>
          <p:nvPr>
            <p:ph type="ctrTitle"/>
          </p:nvPr>
        </p:nvSpPr>
        <p:spPr>
          <a:xfrm>
            <a:off x="1524000" y="1122363"/>
            <a:ext cx="9303834" cy="2387600"/>
          </a:xfrm>
        </p:spPr>
        <p:txBody>
          <a:bodyPr>
            <a:normAutofit fontScale="90000"/>
          </a:bodyPr>
          <a:lstStyle/>
          <a:p>
            <a:r>
              <a:rPr lang="en-US" dirty="0"/>
              <a:t>The business cycle</a:t>
            </a:r>
            <a:br>
              <a:rPr lang="en-US" dirty="0"/>
            </a:br>
            <a:r>
              <a:rPr lang="en-US" dirty="0"/>
              <a:t>Employment and unemployment </a:t>
            </a:r>
            <a:br>
              <a:rPr lang="en-US" dirty="0"/>
            </a:br>
            <a:r>
              <a:rPr lang="en-US" dirty="0"/>
              <a:t>Keynesian macro </a:t>
            </a:r>
          </a:p>
        </p:txBody>
      </p:sp>
      <p:sp>
        <p:nvSpPr>
          <p:cNvPr id="3" name="Subtitle 2">
            <a:extLst>
              <a:ext uri="{FF2B5EF4-FFF2-40B4-BE49-F238E27FC236}">
                <a16:creationId xmlns:a16="http://schemas.microsoft.com/office/drawing/2014/main" id="{A0ABBABD-2E13-26B8-01B8-ECD361175C39}"/>
              </a:ext>
            </a:extLst>
          </p:cNvPr>
          <p:cNvSpPr>
            <a:spLocks noGrp="1"/>
          </p:cNvSpPr>
          <p:nvPr>
            <p:ph type="subTitle" idx="1"/>
          </p:nvPr>
        </p:nvSpPr>
        <p:spPr/>
        <p:txBody>
          <a:bodyPr>
            <a:normAutofit/>
          </a:bodyPr>
          <a:lstStyle/>
          <a:p>
            <a:endParaRPr lang="en-US" sz="2800" dirty="0"/>
          </a:p>
        </p:txBody>
      </p:sp>
    </p:spTree>
    <p:extLst>
      <p:ext uri="{BB962C8B-B14F-4D97-AF65-F5344CB8AC3E}">
        <p14:creationId xmlns:p14="http://schemas.microsoft.com/office/powerpoint/2010/main" val="1283655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8677E-A3B5-E2AC-6447-2851FC2F5C8C}"/>
              </a:ext>
            </a:extLst>
          </p:cNvPr>
          <p:cNvSpPr>
            <a:spLocks noGrp="1"/>
          </p:cNvSpPr>
          <p:nvPr>
            <p:ph type="title"/>
          </p:nvPr>
        </p:nvSpPr>
        <p:spPr/>
        <p:txBody>
          <a:bodyPr/>
          <a:lstStyle/>
          <a:p>
            <a:pPr algn="ctr"/>
            <a:r>
              <a:rPr lang="en-US" dirty="0"/>
              <a:t>The costs of unemployment</a:t>
            </a:r>
          </a:p>
        </p:txBody>
      </p:sp>
      <p:sp>
        <p:nvSpPr>
          <p:cNvPr id="3" name="Content Placeholder 2">
            <a:extLst>
              <a:ext uri="{FF2B5EF4-FFF2-40B4-BE49-F238E27FC236}">
                <a16:creationId xmlns:a16="http://schemas.microsoft.com/office/drawing/2014/main" id="{79E6A3E1-628E-BB56-EBAB-7794C6A9484C}"/>
              </a:ext>
            </a:extLst>
          </p:cNvPr>
          <p:cNvSpPr>
            <a:spLocks noGrp="1"/>
          </p:cNvSpPr>
          <p:nvPr>
            <p:ph idx="1"/>
          </p:nvPr>
        </p:nvSpPr>
        <p:spPr/>
        <p:txBody>
          <a:bodyPr>
            <a:normAutofit lnSpcReduction="10000"/>
          </a:bodyPr>
          <a:lstStyle/>
          <a:p>
            <a:pPr marL="0" marR="0" indent="0">
              <a:spcBef>
                <a:spcPts val="0"/>
              </a:spcBef>
              <a:spcAft>
                <a:spcPts val="0"/>
              </a:spcAft>
              <a:buNone/>
            </a:pPr>
            <a:r>
              <a:rPr lang="en-US" sz="3600" dirty="0">
                <a:effectLst/>
                <a:latin typeface="Cambria" panose="02040503050406030204" pitchFamily="18" charset="0"/>
                <a:ea typeface="MS Mincho" panose="02020609040205080304" pitchFamily="49" charset="-128"/>
                <a:cs typeface="Times New Roman" panose="02020603050405020304" pitchFamily="18" charset="0"/>
              </a:rPr>
              <a:t> </a:t>
            </a:r>
          </a:p>
          <a:p>
            <a:pPr marL="0" marR="0">
              <a:spcBef>
                <a:spcPts val="0"/>
              </a:spcBef>
              <a:spcAft>
                <a:spcPts val="0"/>
              </a:spcAft>
            </a:pPr>
            <a:r>
              <a:rPr lang="en-US" sz="3600" dirty="0">
                <a:effectLst/>
                <a:ea typeface="MS Mincho" panose="02020609040205080304" pitchFamily="49" charset="-128"/>
                <a:cs typeface="Times New Roman" panose="02020603050405020304" pitchFamily="18" charset="0"/>
              </a:rPr>
              <a:t>For economists, the main cost of unemployment is the lost GDP and corresponding lost income that is incurred when people who want to work can’t find jobs</a:t>
            </a:r>
          </a:p>
          <a:p>
            <a:pPr marL="0" marR="0" indent="0">
              <a:spcBef>
                <a:spcPts val="0"/>
              </a:spcBef>
              <a:spcAft>
                <a:spcPts val="0"/>
              </a:spcAft>
              <a:buNone/>
            </a:pPr>
            <a:endParaRPr lang="en-US" sz="3600" dirty="0">
              <a:effectLst/>
              <a:ea typeface="MS Mincho" panose="02020609040205080304" pitchFamily="49" charset="-128"/>
              <a:cs typeface="Times New Roman" panose="02020603050405020304" pitchFamily="18" charset="0"/>
            </a:endParaRPr>
          </a:p>
          <a:p>
            <a:pPr marL="0" marR="0">
              <a:spcBef>
                <a:spcPts val="0"/>
              </a:spcBef>
              <a:spcAft>
                <a:spcPts val="0"/>
              </a:spcAft>
            </a:pPr>
            <a:r>
              <a:rPr lang="en-US" sz="3600" b="1" dirty="0">
                <a:effectLst/>
                <a:ea typeface="MS Mincho" panose="02020609040205080304" pitchFamily="49" charset="-128"/>
                <a:cs typeface="Times New Roman" panose="02020603050405020304" pitchFamily="18" charset="0"/>
              </a:rPr>
              <a:t>In addition to</a:t>
            </a:r>
            <a:r>
              <a:rPr lang="en-US" sz="3600" dirty="0">
                <a:effectLst/>
                <a:ea typeface="MS Mincho" panose="02020609040205080304" pitchFamily="49" charset="-128"/>
                <a:cs typeface="Times New Roman" panose="02020603050405020304" pitchFamily="18" charset="0"/>
              </a:rPr>
              <a:t> that € sacrifice of goods and income, there are social costs—illness (physical and mental) divorce, crime, reduced subjective well-being—all these worsen when the U rate rises</a:t>
            </a:r>
          </a:p>
          <a:p>
            <a:endParaRPr lang="en-US" dirty="0"/>
          </a:p>
        </p:txBody>
      </p:sp>
    </p:spTree>
    <p:extLst>
      <p:ext uri="{BB962C8B-B14F-4D97-AF65-F5344CB8AC3E}">
        <p14:creationId xmlns:p14="http://schemas.microsoft.com/office/powerpoint/2010/main" val="1496988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C85FE-8395-26BF-93A4-660BC15C4DC0}"/>
              </a:ext>
            </a:extLst>
          </p:cNvPr>
          <p:cNvSpPr>
            <a:spLocks noGrp="1"/>
          </p:cNvSpPr>
          <p:nvPr>
            <p:ph type="title"/>
          </p:nvPr>
        </p:nvSpPr>
        <p:spPr/>
        <p:txBody>
          <a:bodyPr/>
          <a:lstStyle/>
          <a:p>
            <a:pPr algn="ctr"/>
            <a:r>
              <a:rPr lang="en-US" dirty="0"/>
              <a:t>Unemployment benefits</a:t>
            </a:r>
          </a:p>
        </p:txBody>
      </p:sp>
      <p:sp>
        <p:nvSpPr>
          <p:cNvPr id="3" name="Content Placeholder 2">
            <a:extLst>
              <a:ext uri="{FF2B5EF4-FFF2-40B4-BE49-F238E27FC236}">
                <a16:creationId xmlns:a16="http://schemas.microsoft.com/office/drawing/2014/main" id="{30342488-DF9D-9A07-812F-3C374AB8DFCC}"/>
              </a:ext>
            </a:extLst>
          </p:cNvPr>
          <p:cNvSpPr>
            <a:spLocks noGrp="1"/>
          </p:cNvSpPr>
          <p:nvPr>
            <p:ph idx="1"/>
          </p:nvPr>
        </p:nvSpPr>
        <p:spPr>
          <a:xfrm>
            <a:off x="838200" y="1825625"/>
            <a:ext cx="10767646" cy="4351338"/>
          </a:xfrm>
        </p:spPr>
        <p:txBody>
          <a:bodyPr>
            <a:normAutofit/>
          </a:bodyPr>
          <a:lstStyle/>
          <a:p>
            <a:r>
              <a:rPr lang="en-US" sz="3200" dirty="0"/>
              <a:t>Economists generally don’t see these as a cost to the </a:t>
            </a:r>
            <a:r>
              <a:rPr lang="en-US" sz="3200" i="1" dirty="0"/>
              <a:t>economy</a:t>
            </a:r>
            <a:r>
              <a:rPr lang="en-US" sz="3200" dirty="0"/>
              <a:t> of unemployment (although financing the programs certainly costs money)</a:t>
            </a:r>
          </a:p>
          <a:p>
            <a:r>
              <a:rPr lang="en-US" sz="3200" dirty="0"/>
              <a:t>Instead, providing income to the unemployed, paid for by a tax shared by employers and workers, </a:t>
            </a:r>
            <a:r>
              <a:rPr lang="en-US" sz="3200" i="1" dirty="0"/>
              <a:t>redistributes</a:t>
            </a:r>
            <a:r>
              <a:rPr lang="en-US" sz="3200" dirty="0"/>
              <a:t> the costs of U</a:t>
            </a:r>
          </a:p>
          <a:p>
            <a:r>
              <a:rPr lang="en-US" sz="3200" dirty="0"/>
              <a:t>Essentially, insurance: you and your employer pay into the fund when things are good; if things go bad, you take out from the fund</a:t>
            </a:r>
          </a:p>
        </p:txBody>
      </p:sp>
    </p:spTree>
    <p:extLst>
      <p:ext uri="{BB962C8B-B14F-4D97-AF65-F5344CB8AC3E}">
        <p14:creationId xmlns:p14="http://schemas.microsoft.com/office/powerpoint/2010/main" val="3634688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F647E-B73D-5086-D6C9-E36FBB03CBB7}"/>
              </a:ext>
            </a:extLst>
          </p:cNvPr>
          <p:cNvSpPr>
            <a:spLocks noGrp="1"/>
          </p:cNvSpPr>
          <p:nvPr>
            <p:ph type="title"/>
          </p:nvPr>
        </p:nvSpPr>
        <p:spPr/>
        <p:txBody>
          <a:bodyPr/>
          <a:lstStyle/>
          <a:p>
            <a:pPr algn="ctr"/>
            <a:r>
              <a:rPr lang="en-US" dirty="0"/>
              <a:t>Variability in benefits is the rule</a:t>
            </a:r>
          </a:p>
        </p:txBody>
      </p:sp>
      <p:sp>
        <p:nvSpPr>
          <p:cNvPr id="3" name="Content Placeholder 2">
            <a:extLst>
              <a:ext uri="{FF2B5EF4-FFF2-40B4-BE49-F238E27FC236}">
                <a16:creationId xmlns:a16="http://schemas.microsoft.com/office/drawing/2014/main" id="{CE0EA68E-FC88-9046-722C-76D1A50FC394}"/>
              </a:ext>
            </a:extLst>
          </p:cNvPr>
          <p:cNvSpPr>
            <a:spLocks noGrp="1"/>
          </p:cNvSpPr>
          <p:nvPr>
            <p:ph idx="1"/>
          </p:nvPr>
        </p:nvSpPr>
        <p:spPr/>
        <p:txBody>
          <a:bodyPr>
            <a:normAutofit fontScale="92500"/>
          </a:bodyPr>
          <a:lstStyle/>
          <a:p>
            <a:r>
              <a:rPr lang="en-US" dirty="0"/>
              <a:t>EU: benefits vary widely among nations</a:t>
            </a:r>
          </a:p>
          <a:p>
            <a:r>
              <a:rPr lang="en-US" dirty="0"/>
              <a:t>Generally looser requirements about working prior to job loss than in US</a:t>
            </a:r>
          </a:p>
          <a:p>
            <a:r>
              <a:rPr lang="en-US" dirty="0"/>
              <a:t>Longer-term than US: up to ∞ in Belgium?!</a:t>
            </a:r>
          </a:p>
          <a:p>
            <a:r>
              <a:rPr lang="en-US" dirty="0"/>
              <a:t>Sweden &amp; Finland have supplemental voluntary insurance system</a:t>
            </a:r>
          </a:p>
          <a:p>
            <a:endParaRPr lang="en-US" dirty="0"/>
          </a:p>
          <a:p>
            <a:r>
              <a:rPr lang="en-US" dirty="0"/>
              <a:t>US: benefits vary widely among states</a:t>
            </a:r>
          </a:p>
          <a:p>
            <a:r>
              <a:rPr lang="en-US" dirty="0"/>
              <a:t>You must have been working when job was lost to collect</a:t>
            </a:r>
          </a:p>
          <a:p>
            <a:r>
              <a:rPr lang="en-US" dirty="0"/>
              <a:t>Max 6 months of benefits unless a recession or natural disaster</a:t>
            </a:r>
          </a:p>
          <a:p>
            <a:r>
              <a:rPr lang="en-US" dirty="0"/>
              <a:t>Financed by tax on employment (+ Federal govt assistance at times)</a:t>
            </a:r>
          </a:p>
          <a:p>
            <a:pPr marL="0" indent="0">
              <a:buNone/>
            </a:pPr>
            <a:endParaRPr lang="en-US" dirty="0"/>
          </a:p>
        </p:txBody>
      </p:sp>
    </p:spTree>
    <p:extLst>
      <p:ext uri="{BB962C8B-B14F-4D97-AF65-F5344CB8AC3E}">
        <p14:creationId xmlns:p14="http://schemas.microsoft.com/office/powerpoint/2010/main" val="317076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BC97F-082B-2017-2DB7-4A81F88C0E7F}"/>
              </a:ext>
            </a:extLst>
          </p:cNvPr>
          <p:cNvSpPr>
            <a:spLocks noGrp="1"/>
          </p:cNvSpPr>
          <p:nvPr>
            <p:ph type="title"/>
          </p:nvPr>
        </p:nvSpPr>
        <p:spPr>
          <a:xfrm>
            <a:off x="838200" y="365125"/>
            <a:ext cx="10515600" cy="999441"/>
          </a:xfrm>
        </p:spPr>
        <p:txBody>
          <a:bodyPr/>
          <a:lstStyle/>
          <a:p>
            <a:pPr algn="ctr"/>
            <a:r>
              <a:rPr lang="en-US" dirty="0">
                <a:solidFill>
                  <a:srgbClr val="7030A0"/>
                </a:solidFill>
              </a:rPr>
              <a:t>Types of unemployment</a:t>
            </a:r>
          </a:p>
        </p:txBody>
      </p:sp>
      <p:sp>
        <p:nvSpPr>
          <p:cNvPr id="3" name="Content Placeholder 2">
            <a:extLst>
              <a:ext uri="{FF2B5EF4-FFF2-40B4-BE49-F238E27FC236}">
                <a16:creationId xmlns:a16="http://schemas.microsoft.com/office/drawing/2014/main" id="{20D812B1-4EBD-BC8E-CBD9-CFF413A4CEDB}"/>
              </a:ext>
            </a:extLst>
          </p:cNvPr>
          <p:cNvSpPr>
            <a:spLocks noGrp="1"/>
          </p:cNvSpPr>
          <p:nvPr>
            <p:ph idx="1"/>
          </p:nvPr>
        </p:nvSpPr>
        <p:spPr>
          <a:xfrm>
            <a:off x="838200" y="1148862"/>
            <a:ext cx="10515600" cy="5344013"/>
          </a:xfrm>
        </p:spPr>
        <p:txBody>
          <a:bodyPr>
            <a:normAutofit fontScale="92500" lnSpcReduction="20000"/>
          </a:bodyPr>
          <a:lstStyle/>
          <a:p>
            <a:r>
              <a:rPr lang="en-US" sz="3600" dirty="0">
                <a:solidFill>
                  <a:srgbClr val="00B050"/>
                </a:solidFill>
              </a:rPr>
              <a:t>Frictional	(always some of this)</a:t>
            </a:r>
          </a:p>
          <a:p>
            <a:pPr lvl="2"/>
            <a:r>
              <a:rPr lang="en-US" sz="2800" dirty="0"/>
              <a:t>“turnover U” or “search U”		</a:t>
            </a:r>
            <a:r>
              <a:rPr lang="en-US" sz="2800" dirty="0">
                <a:solidFill>
                  <a:srgbClr val="D557C1"/>
                </a:solidFill>
              </a:rPr>
              <a:t>short-run generally</a:t>
            </a:r>
          </a:p>
          <a:p>
            <a:pPr lvl="2"/>
            <a:r>
              <a:rPr lang="en-US" sz="2800" dirty="0"/>
              <a:t>It takes time for people to find the right job</a:t>
            </a:r>
          </a:p>
          <a:p>
            <a:r>
              <a:rPr lang="en-US" sz="3600" dirty="0">
                <a:solidFill>
                  <a:schemeClr val="accent6">
                    <a:lumMod val="75000"/>
                  </a:schemeClr>
                </a:solidFill>
              </a:rPr>
              <a:t>Structural	(always some of this)</a:t>
            </a:r>
          </a:p>
          <a:p>
            <a:pPr lvl="2"/>
            <a:r>
              <a:rPr lang="en-US" sz="2800" dirty="0"/>
              <a:t>“mismatch U” (of skills &amp; jobs)	</a:t>
            </a:r>
            <a:r>
              <a:rPr lang="en-US" sz="2800" dirty="0">
                <a:solidFill>
                  <a:srgbClr val="D557C1"/>
                </a:solidFill>
              </a:rPr>
              <a:t>long-run, potentially</a:t>
            </a:r>
          </a:p>
          <a:p>
            <a:pPr lvl="2"/>
            <a:r>
              <a:rPr lang="en-US" sz="2800" dirty="0"/>
              <a:t>As the structure of econ changes, some occupations shrink; some job losers can’t find jobs in growing sectors</a:t>
            </a:r>
          </a:p>
          <a:p>
            <a:r>
              <a:rPr lang="en-US" sz="3600" dirty="0">
                <a:solidFill>
                  <a:schemeClr val="accent6">
                    <a:lumMod val="50000"/>
                  </a:schemeClr>
                </a:solidFill>
              </a:rPr>
              <a:t>Cyclical		(only in downturn)</a:t>
            </a:r>
          </a:p>
          <a:p>
            <a:pPr lvl="2"/>
            <a:r>
              <a:rPr lang="en-US" sz="3600" dirty="0"/>
              <a:t>arising from the business cycle: recession/slow growth</a:t>
            </a:r>
          </a:p>
          <a:p>
            <a:pPr lvl="2"/>
            <a:r>
              <a:rPr lang="en-US" sz="3600" dirty="0"/>
              <a:t>systemic: a general rise in the U rate</a:t>
            </a:r>
            <a:endParaRPr lang="en-US" sz="3600" dirty="0">
              <a:solidFill>
                <a:schemeClr val="accent6">
                  <a:lumMod val="50000"/>
                </a:schemeClr>
              </a:solidFill>
            </a:endParaRPr>
          </a:p>
          <a:p>
            <a:r>
              <a:rPr lang="en-US" sz="3600" dirty="0">
                <a:solidFill>
                  <a:srgbClr val="00B98D"/>
                </a:solidFill>
              </a:rPr>
              <a:t>“Full employment” U rate: roughly, frictional+ structural U rates. Also known as “the natural rate” of U</a:t>
            </a:r>
            <a:r>
              <a:rPr lang="en-US" sz="3600" dirty="0">
                <a:solidFill>
                  <a:schemeClr val="accent6">
                    <a:lumMod val="50000"/>
                  </a:schemeClr>
                </a:solidFill>
              </a:rPr>
              <a:t>	 </a:t>
            </a:r>
          </a:p>
          <a:p>
            <a:pPr marL="914400" lvl="2" indent="0">
              <a:buNone/>
            </a:pPr>
            <a:endParaRPr lang="en-US" sz="2800" dirty="0"/>
          </a:p>
        </p:txBody>
      </p:sp>
    </p:spTree>
    <p:extLst>
      <p:ext uri="{BB962C8B-B14F-4D97-AF65-F5344CB8AC3E}">
        <p14:creationId xmlns:p14="http://schemas.microsoft.com/office/powerpoint/2010/main" val="1611066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3A962-9F00-75BD-4EB2-E5DD5BAA0BB1}"/>
              </a:ext>
            </a:extLst>
          </p:cNvPr>
          <p:cNvSpPr>
            <a:spLocks noGrp="1"/>
          </p:cNvSpPr>
          <p:nvPr>
            <p:ph type="title"/>
          </p:nvPr>
        </p:nvSpPr>
        <p:spPr/>
        <p:txBody>
          <a:bodyPr/>
          <a:lstStyle/>
          <a:p>
            <a:r>
              <a:rPr lang="en-US" dirty="0"/>
              <a:t>How do economists model unemployment?</a:t>
            </a:r>
          </a:p>
        </p:txBody>
      </p:sp>
      <p:sp>
        <p:nvSpPr>
          <p:cNvPr id="3" name="Content Placeholder 2">
            <a:extLst>
              <a:ext uri="{FF2B5EF4-FFF2-40B4-BE49-F238E27FC236}">
                <a16:creationId xmlns:a16="http://schemas.microsoft.com/office/drawing/2014/main" id="{3C4EC604-B80A-EFE0-B667-39F8BFCED175}"/>
              </a:ext>
            </a:extLst>
          </p:cNvPr>
          <p:cNvSpPr>
            <a:spLocks noGrp="1"/>
          </p:cNvSpPr>
          <p:nvPr>
            <p:ph idx="1"/>
          </p:nvPr>
        </p:nvSpPr>
        <p:spPr/>
        <p:txBody>
          <a:bodyPr>
            <a:normAutofit/>
          </a:bodyPr>
          <a:lstStyle/>
          <a:p>
            <a:r>
              <a:rPr lang="en-US" sz="3600" dirty="0"/>
              <a:t>Good question</a:t>
            </a:r>
          </a:p>
          <a:p>
            <a:r>
              <a:rPr lang="en-US" sz="3600" dirty="0"/>
              <a:t>It’s a somewhat controversial area</a:t>
            </a:r>
          </a:p>
          <a:p>
            <a:r>
              <a:rPr lang="en-US" sz="3600" dirty="0"/>
              <a:t>We’ve already briefly seen the “classical,” </a:t>
            </a:r>
            <a:r>
              <a:rPr lang="en-US" sz="4400" dirty="0">
                <a:solidFill>
                  <a:schemeClr val="accent4">
                    <a:lumMod val="75000"/>
                  </a:schemeClr>
                </a:solidFill>
              </a:rPr>
              <a:t>market optimist</a:t>
            </a:r>
            <a:r>
              <a:rPr lang="en-US" sz="3600" dirty="0"/>
              <a:t>, view</a:t>
            </a:r>
          </a:p>
          <a:p>
            <a:r>
              <a:rPr lang="en-US" sz="3600" dirty="0"/>
              <a:t>Not surprisingly, a </a:t>
            </a:r>
            <a:r>
              <a:rPr lang="en-US" sz="4400" dirty="0">
                <a:solidFill>
                  <a:schemeClr val="accent2">
                    <a:lumMod val="75000"/>
                  </a:schemeClr>
                </a:solidFill>
              </a:rPr>
              <a:t>market</a:t>
            </a:r>
            <a:r>
              <a:rPr lang="en-US" sz="3600" dirty="0"/>
              <a:t> diagram</a:t>
            </a:r>
          </a:p>
        </p:txBody>
      </p:sp>
    </p:spTree>
    <p:extLst>
      <p:ext uri="{BB962C8B-B14F-4D97-AF65-F5344CB8AC3E}">
        <p14:creationId xmlns:p14="http://schemas.microsoft.com/office/powerpoint/2010/main" val="2564610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184CBF2A-E31A-1189-37D8-C1521F84F999}"/>
              </a:ext>
            </a:extLst>
          </p:cNvPr>
          <p:cNvSpPr>
            <a:spLocks noGrp="1"/>
          </p:cNvSpPr>
          <p:nvPr>
            <p:ph type="title"/>
          </p:nvPr>
        </p:nvSpPr>
        <p:spPr>
          <a:xfrm>
            <a:off x="281354" y="365125"/>
            <a:ext cx="11451101" cy="1325563"/>
          </a:xfrm>
        </p:spPr>
        <p:txBody>
          <a:bodyPr>
            <a:normAutofit/>
          </a:bodyPr>
          <a:lstStyle/>
          <a:p>
            <a:pPr algn="ctr"/>
            <a:r>
              <a:rPr lang="en-US" dirty="0"/>
              <a:t>The labor market</a:t>
            </a:r>
            <a:br>
              <a:rPr lang="en-US" dirty="0"/>
            </a:br>
            <a:r>
              <a:rPr lang="en-US" dirty="0" err="1"/>
              <a:t>Hh</a:t>
            </a:r>
            <a:r>
              <a:rPr lang="en-US" dirty="0"/>
              <a:t> are sellers; firms are buyers; P is the wage</a:t>
            </a:r>
          </a:p>
        </p:txBody>
      </p:sp>
      <p:pic>
        <p:nvPicPr>
          <p:cNvPr id="18" name="Content Placeholder 17" descr="A diagram of a market&#10;&#10;Description automatically generated">
            <a:extLst>
              <a:ext uri="{FF2B5EF4-FFF2-40B4-BE49-F238E27FC236}">
                <a16:creationId xmlns:a16="http://schemas.microsoft.com/office/drawing/2014/main" id="{76143E29-0A05-98C6-26BB-16786A89FB04}"/>
              </a:ext>
            </a:extLst>
          </p:cNvPr>
          <p:cNvPicPr>
            <a:picLocks noGrp="1" noChangeAspect="1"/>
          </p:cNvPicPr>
          <p:nvPr>
            <p:ph idx="1"/>
          </p:nvPr>
        </p:nvPicPr>
        <p:blipFill>
          <a:blip r:embed="rId2"/>
          <a:stretch>
            <a:fillRect/>
          </a:stretch>
        </p:blipFill>
        <p:spPr>
          <a:xfrm>
            <a:off x="2509897" y="1828800"/>
            <a:ext cx="8054940" cy="4879756"/>
          </a:xfrm>
        </p:spPr>
      </p:pic>
    </p:spTree>
    <p:extLst>
      <p:ext uri="{BB962C8B-B14F-4D97-AF65-F5344CB8AC3E}">
        <p14:creationId xmlns:p14="http://schemas.microsoft.com/office/powerpoint/2010/main" val="2596785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3E95A4-154B-FF9F-D51D-3E6112BF88B1}"/>
            </a:ext>
          </a:extLst>
        </p:cNvPr>
        <p:cNvGrpSpPr/>
        <p:nvPr/>
      </p:nvGrpSpPr>
      <p:grpSpPr>
        <a:xfrm>
          <a:off x="0" y="0"/>
          <a:ext cx="0" cy="0"/>
          <a:chOff x="0" y="0"/>
          <a:chExt cx="0" cy="0"/>
        </a:xfrm>
      </p:grpSpPr>
      <p:sp>
        <p:nvSpPr>
          <p:cNvPr id="15" name="Title 14">
            <a:extLst>
              <a:ext uri="{FF2B5EF4-FFF2-40B4-BE49-F238E27FC236}">
                <a16:creationId xmlns:a16="http://schemas.microsoft.com/office/drawing/2014/main" id="{5EFB186C-FD7E-3F45-74BF-6386D942942E}"/>
              </a:ext>
            </a:extLst>
          </p:cNvPr>
          <p:cNvSpPr>
            <a:spLocks noGrp="1"/>
          </p:cNvSpPr>
          <p:nvPr>
            <p:ph type="title"/>
          </p:nvPr>
        </p:nvSpPr>
        <p:spPr>
          <a:xfrm>
            <a:off x="281354" y="365125"/>
            <a:ext cx="11451101" cy="1325563"/>
          </a:xfrm>
        </p:spPr>
        <p:txBody>
          <a:bodyPr>
            <a:normAutofit/>
          </a:bodyPr>
          <a:lstStyle/>
          <a:p>
            <a:pPr algn="ctr"/>
            <a:r>
              <a:rPr lang="en-US" dirty="0"/>
              <a:t>The labor market</a:t>
            </a:r>
            <a:br>
              <a:rPr lang="en-US" dirty="0"/>
            </a:br>
            <a:r>
              <a:rPr lang="en-US" dirty="0" err="1"/>
              <a:t>Hh</a:t>
            </a:r>
            <a:r>
              <a:rPr lang="en-US" dirty="0"/>
              <a:t> are sellers; firms are buyers; P is the wage</a:t>
            </a:r>
          </a:p>
        </p:txBody>
      </p:sp>
      <p:pic>
        <p:nvPicPr>
          <p:cNvPr id="18" name="Content Placeholder 17" descr="A diagram of a market&#10;&#10;Description automatically generated">
            <a:extLst>
              <a:ext uri="{FF2B5EF4-FFF2-40B4-BE49-F238E27FC236}">
                <a16:creationId xmlns:a16="http://schemas.microsoft.com/office/drawing/2014/main" id="{B798AAD5-A45E-7E6F-A5E6-6C4A314FAB55}"/>
              </a:ext>
            </a:extLst>
          </p:cNvPr>
          <p:cNvPicPr>
            <a:picLocks noGrp="1" noChangeAspect="1"/>
          </p:cNvPicPr>
          <p:nvPr>
            <p:ph idx="1"/>
          </p:nvPr>
        </p:nvPicPr>
        <p:blipFill>
          <a:blip r:embed="rId2"/>
          <a:stretch>
            <a:fillRect/>
          </a:stretch>
        </p:blipFill>
        <p:spPr>
          <a:xfrm>
            <a:off x="2509897" y="1828800"/>
            <a:ext cx="8054940" cy="4879756"/>
          </a:xfrm>
        </p:spPr>
      </p:pic>
      <p:sp>
        <p:nvSpPr>
          <p:cNvPr id="2" name="TextBox 1">
            <a:extLst>
              <a:ext uri="{FF2B5EF4-FFF2-40B4-BE49-F238E27FC236}">
                <a16:creationId xmlns:a16="http://schemas.microsoft.com/office/drawing/2014/main" id="{2FDE9939-0527-DD0D-BE5A-BD0864D36DC0}"/>
              </a:ext>
            </a:extLst>
          </p:cNvPr>
          <p:cNvSpPr txBox="1"/>
          <p:nvPr/>
        </p:nvSpPr>
        <p:spPr>
          <a:xfrm>
            <a:off x="7491046" y="2602523"/>
            <a:ext cx="4126523" cy="923330"/>
          </a:xfrm>
          <a:prstGeom prst="rect">
            <a:avLst/>
          </a:prstGeom>
          <a:noFill/>
        </p:spPr>
        <p:txBody>
          <a:bodyPr wrap="square" rtlCol="0">
            <a:spAutoFit/>
          </a:bodyPr>
          <a:lstStyle/>
          <a:p>
            <a:r>
              <a:rPr lang="en-US" dirty="0">
                <a:solidFill>
                  <a:srgbClr val="FF591B"/>
                </a:solidFill>
              </a:rPr>
              <a:t>These people are not working because the wage is not high enough. Generally considered VOLUNTARILY U.</a:t>
            </a:r>
          </a:p>
        </p:txBody>
      </p:sp>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474D4D2D-C2A4-E850-AB73-57315ABCF93E}"/>
                  </a:ext>
                </a:extLst>
              </p14:cNvPr>
              <p14:cNvContentPartPr/>
              <p14:nvPr/>
            </p14:nvContentPartPr>
            <p14:xfrm>
              <a:off x="5039760" y="2868323"/>
              <a:ext cx="1301040" cy="1108440"/>
            </p14:xfrm>
          </p:contentPart>
        </mc:Choice>
        <mc:Fallback xmlns="">
          <p:pic>
            <p:nvPicPr>
              <p:cNvPr id="3" name="Ink 2">
                <a:extLst>
                  <a:ext uri="{FF2B5EF4-FFF2-40B4-BE49-F238E27FC236}">
                    <a16:creationId xmlns:a16="http://schemas.microsoft.com/office/drawing/2014/main" id="{474D4D2D-C2A4-E850-AB73-57315ABCF93E}"/>
                  </a:ext>
                </a:extLst>
              </p:cNvPr>
              <p:cNvPicPr/>
              <p:nvPr/>
            </p:nvPicPr>
            <p:blipFill>
              <a:blip r:embed="rId4"/>
              <a:stretch>
                <a:fillRect/>
              </a:stretch>
            </p:blipFill>
            <p:spPr>
              <a:xfrm>
                <a:off x="5030760" y="2859323"/>
                <a:ext cx="1318680" cy="11260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8B99ED27-6733-CC41-4276-3680B570CEEA}"/>
                  </a:ext>
                </a:extLst>
              </p14:cNvPr>
              <p14:cNvContentPartPr/>
              <p14:nvPr/>
            </p14:nvContentPartPr>
            <p14:xfrm>
              <a:off x="6214440" y="2695883"/>
              <a:ext cx="1301400" cy="604800"/>
            </p14:xfrm>
          </p:contentPart>
        </mc:Choice>
        <mc:Fallback xmlns="">
          <p:pic>
            <p:nvPicPr>
              <p:cNvPr id="4" name="Ink 3">
                <a:extLst>
                  <a:ext uri="{FF2B5EF4-FFF2-40B4-BE49-F238E27FC236}">
                    <a16:creationId xmlns:a16="http://schemas.microsoft.com/office/drawing/2014/main" id="{8B99ED27-6733-CC41-4276-3680B570CEEA}"/>
                  </a:ext>
                </a:extLst>
              </p:cNvPr>
              <p:cNvPicPr/>
              <p:nvPr/>
            </p:nvPicPr>
            <p:blipFill>
              <a:blip r:embed="rId6"/>
              <a:stretch>
                <a:fillRect/>
              </a:stretch>
            </p:blipFill>
            <p:spPr>
              <a:xfrm>
                <a:off x="6205440" y="2686883"/>
                <a:ext cx="1319040" cy="622440"/>
              </a:xfrm>
              <a:prstGeom prst="rect">
                <a:avLst/>
              </a:prstGeom>
            </p:spPr>
          </p:pic>
        </mc:Fallback>
      </mc:AlternateContent>
      <p:sp>
        <p:nvSpPr>
          <p:cNvPr id="5" name="TextBox 4">
            <a:extLst>
              <a:ext uri="{FF2B5EF4-FFF2-40B4-BE49-F238E27FC236}">
                <a16:creationId xmlns:a16="http://schemas.microsoft.com/office/drawing/2014/main" id="{B08AD39A-827F-0409-963D-DBB7ECC2282B}"/>
              </a:ext>
            </a:extLst>
          </p:cNvPr>
          <p:cNvSpPr txBox="1"/>
          <p:nvPr/>
        </p:nvSpPr>
        <p:spPr>
          <a:xfrm>
            <a:off x="4220308" y="6123543"/>
            <a:ext cx="1773242" cy="461665"/>
          </a:xfrm>
          <a:prstGeom prst="rect">
            <a:avLst/>
          </a:prstGeom>
          <a:noFill/>
        </p:spPr>
        <p:txBody>
          <a:bodyPr wrap="none" rtlCol="0">
            <a:spAutoFit/>
          </a:bodyPr>
          <a:lstStyle/>
          <a:p>
            <a:r>
              <a:rPr lang="en-US" sz="2400" dirty="0">
                <a:solidFill>
                  <a:srgbClr val="FF591B"/>
                </a:solidFill>
              </a:rPr>
              <a:t>Employment</a:t>
            </a:r>
          </a:p>
        </p:txBody>
      </p:sp>
      <p:sp>
        <p:nvSpPr>
          <p:cNvPr id="6" name="TextBox 5">
            <a:extLst>
              <a:ext uri="{FF2B5EF4-FFF2-40B4-BE49-F238E27FC236}">
                <a16:creationId xmlns:a16="http://schemas.microsoft.com/office/drawing/2014/main" id="{B45DDB52-7A24-7C21-49DB-A7D131C83CC2}"/>
              </a:ext>
            </a:extLst>
          </p:cNvPr>
          <p:cNvSpPr txBox="1"/>
          <p:nvPr/>
        </p:nvSpPr>
        <p:spPr>
          <a:xfrm>
            <a:off x="586154" y="3976763"/>
            <a:ext cx="2121878" cy="1200329"/>
          </a:xfrm>
          <a:prstGeom prst="rect">
            <a:avLst/>
          </a:prstGeom>
          <a:noFill/>
        </p:spPr>
        <p:txBody>
          <a:bodyPr wrap="square" rtlCol="0">
            <a:spAutoFit/>
          </a:bodyPr>
          <a:lstStyle/>
          <a:p>
            <a:r>
              <a:rPr lang="en-US" sz="2400" dirty="0">
                <a:solidFill>
                  <a:schemeClr val="accent6">
                    <a:lumMod val="75000"/>
                  </a:schemeClr>
                </a:solidFill>
              </a:rPr>
              <a:t>No unemployment here</a:t>
            </a:r>
          </a:p>
        </p:txBody>
      </p:sp>
    </p:spTree>
    <p:extLst>
      <p:ext uri="{BB962C8B-B14F-4D97-AF65-F5344CB8AC3E}">
        <p14:creationId xmlns:p14="http://schemas.microsoft.com/office/powerpoint/2010/main" val="1888331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45E67-7FFA-A1A5-4EE8-4DDAF65094CF}"/>
              </a:ext>
            </a:extLst>
          </p:cNvPr>
          <p:cNvSpPr>
            <a:spLocks noGrp="1"/>
          </p:cNvSpPr>
          <p:nvPr>
            <p:ph type="title"/>
          </p:nvPr>
        </p:nvSpPr>
        <p:spPr/>
        <p:txBody>
          <a:bodyPr>
            <a:normAutofit/>
          </a:bodyPr>
          <a:lstStyle/>
          <a:p>
            <a:pPr algn="ctr"/>
            <a:r>
              <a:rPr lang="en-US" dirty="0"/>
              <a:t>Unemployment is a surplus of labor: </a:t>
            </a:r>
            <a:br>
              <a:rPr lang="en-US" dirty="0"/>
            </a:br>
            <a:r>
              <a:rPr lang="en-US" dirty="0"/>
              <a:t>At the going wage, Ls &gt; </a:t>
            </a:r>
            <a:r>
              <a:rPr lang="en-US" dirty="0" err="1"/>
              <a:t>Ld</a:t>
            </a:r>
            <a:endParaRPr lang="en-US" dirty="0"/>
          </a:p>
        </p:txBody>
      </p:sp>
      <p:pic>
        <p:nvPicPr>
          <p:cNvPr id="5" name="Content Placeholder 4" descr="A diagram of a line with text&#10;&#10;Description automatically generated with medium confidence">
            <a:extLst>
              <a:ext uri="{FF2B5EF4-FFF2-40B4-BE49-F238E27FC236}">
                <a16:creationId xmlns:a16="http://schemas.microsoft.com/office/drawing/2014/main" id="{67CA3480-5FC6-E1D6-8569-A53C66B3AE0E}"/>
              </a:ext>
            </a:extLst>
          </p:cNvPr>
          <p:cNvPicPr>
            <a:picLocks noGrp="1" noChangeAspect="1"/>
          </p:cNvPicPr>
          <p:nvPr>
            <p:ph idx="1"/>
          </p:nvPr>
        </p:nvPicPr>
        <p:blipFill>
          <a:blip r:embed="rId2"/>
          <a:stretch>
            <a:fillRect/>
          </a:stretch>
        </p:blipFill>
        <p:spPr>
          <a:xfrm>
            <a:off x="1406769" y="1955194"/>
            <a:ext cx="6692263" cy="4537681"/>
          </a:xfrm>
        </p:spPr>
      </p:pic>
      <p:sp>
        <p:nvSpPr>
          <p:cNvPr id="6" name="TextBox 5">
            <a:extLst>
              <a:ext uri="{FF2B5EF4-FFF2-40B4-BE49-F238E27FC236}">
                <a16:creationId xmlns:a16="http://schemas.microsoft.com/office/drawing/2014/main" id="{44F8EB48-AA1C-7567-6DFD-9F7CD88CD755}"/>
              </a:ext>
            </a:extLst>
          </p:cNvPr>
          <p:cNvSpPr txBox="1"/>
          <p:nvPr/>
        </p:nvSpPr>
        <p:spPr>
          <a:xfrm>
            <a:off x="7866184" y="2522806"/>
            <a:ext cx="3080825" cy="3539430"/>
          </a:xfrm>
          <a:prstGeom prst="rect">
            <a:avLst/>
          </a:prstGeom>
          <a:noFill/>
        </p:spPr>
        <p:txBody>
          <a:bodyPr wrap="square" rtlCol="0">
            <a:spAutoFit/>
          </a:bodyPr>
          <a:lstStyle/>
          <a:p>
            <a:r>
              <a:rPr lang="en-US" sz="2800" dirty="0">
                <a:solidFill>
                  <a:schemeClr val="accent6">
                    <a:lumMod val="75000"/>
                  </a:schemeClr>
                </a:solidFill>
              </a:rPr>
              <a:t>In the supply and demand model, this only happens if the wage is above the market equilibrium.</a:t>
            </a:r>
          </a:p>
          <a:p>
            <a:r>
              <a:rPr lang="en-US" sz="2800" dirty="0">
                <a:solidFill>
                  <a:schemeClr val="accent6">
                    <a:lumMod val="75000"/>
                  </a:schemeClr>
                </a:solidFill>
              </a:rPr>
              <a:t>Otherwise Ls = </a:t>
            </a:r>
            <a:r>
              <a:rPr lang="en-US" sz="2800" dirty="0" err="1">
                <a:solidFill>
                  <a:schemeClr val="accent6">
                    <a:lumMod val="75000"/>
                  </a:schemeClr>
                </a:solidFill>
              </a:rPr>
              <a:t>Ld</a:t>
            </a:r>
            <a:r>
              <a:rPr lang="en-US" sz="2800" dirty="0">
                <a:solidFill>
                  <a:schemeClr val="accent6">
                    <a:lumMod val="75000"/>
                  </a:schemeClr>
                </a:solidFill>
              </a:rPr>
              <a:t>, no involuntary unemployment</a:t>
            </a:r>
          </a:p>
        </p:txBody>
      </p:sp>
    </p:spTree>
    <p:extLst>
      <p:ext uri="{BB962C8B-B14F-4D97-AF65-F5344CB8AC3E}">
        <p14:creationId xmlns:p14="http://schemas.microsoft.com/office/powerpoint/2010/main" val="3128164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F7B4B-6DF6-A8E3-ADCD-0F62E4050214}"/>
              </a:ext>
            </a:extLst>
          </p:cNvPr>
          <p:cNvSpPr>
            <a:spLocks noGrp="1"/>
          </p:cNvSpPr>
          <p:nvPr>
            <p:ph type="title"/>
          </p:nvPr>
        </p:nvSpPr>
        <p:spPr/>
        <p:txBody>
          <a:bodyPr/>
          <a:lstStyle/>
          <a:p>
            <a:pPr algn="ctr"/>
            <a:r>
              <a:rPr lang="en-US" dirty="0"/>
              <a:t>Why might wage be above the market level?</a:t>
            </a:r>
            <a:br>
              <a:rPr lang="en-US" dirty="0"/>
            </a:br>
            <a:r>
              <a:rPr lang="en-US" dirty="0"/>
              <a:t>We could call this high and sticky wages</a:t>
            </a:r>
          </a:p>
        </p:txBody>
      </p:sp>
      <p:sp>
        <p:nvSpPr>
          <p:cNvPr id="3" name="Content Placeholder 2">
            <a:extLst>
              <a:ext uri="{FF2B5EF4-FFF2-40B4-BE49-F238E27FC236}">
                <a16:creationId xmlns:a16="http://schemas.microsoft.com/office/drawing/2014/main" id="{205C8A7A-05D3-1681-E1E6-03790E1BD683}"/>
              </a:ext>
            </a:extLst>
          </p:cNvPr>
          <p:cNvSpPr>
            <a:spLocks noGrp="1"/>
          </p:cNvSpPr>
          <p:nvPr>
            <p:ph idx="1"/>
          </p:nvPr>
        </p:nvSpPr>
        <p:spPr>
          <a:xfrm>
            <a:off x="838200" y="3200399"/>
            <a:ext cx="10515600" cy="2976563"/>
          </a:xfrm>
        </p:spPr>
        <p:txBody>
          <a:bodyPr/>
          <a:lstStyle/>
          <a:p>
            <a:endParaRPr lang="en-US" dirty="0"/>
          </a:p>
        </p:txBody>
      </p:sp>
    </p:spTree>
    <p:extLst>
      <p:ext uri="{BB962C8B-B14F-4D97-AF65-F5344CB8AC3E}">
        <p14:creationId xmlns:p14="http://schemas.microsoft.com/office/powerpoint/2010/main" val="2046410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AB51-86D1-1C01-BEFB-B4163C2536F3}"/>
              </a:ext>
            </a:extLst>
          </p:cNvPr>
          <p:cNvSpPr>
            <a:spLocks noGrp="1"/>
          </p:cNvSpPr>
          <p:nvPr>
            <p:ph type="title"/>
          </p:nvPr>
        </p:nvSpPr>
        <p:spPr>
          <a:xfrm>
            <a:off x="838200" y="365125"/>
            <a:ext cx="10515600" cy="1580906"/>
          </a:xfrm>
        </p:spPr>
        <p:txBody>
          <a:bodyPr/>
          <a:lstStyle/>
          <a:p>
            <a:r>
              <a:rPr lang="en-US" dirty="0"/>
              <a:t>Classicals would cite</a:t>
            </a:r>
            <a:br>
              <a:rPr lang="en-US" dirty="0"/>
            </a:br>
            <a:r>
              <a:rPr lang="en-US" dirty="0"/>
              <a:t>all these</a:t>
            </a:r>
          </a:p>
        </p:txBody>
      </p:sp>
      <p:sp>
        <p:nvSpPr>
          <p:cNvPr id="3" name="Content Placeholder 2">
            <a:extLst>
              <a:ext uri="{FF2B5EF4-FFF2-40B4-BE49-F238E27FC236}">
                <a16:creationId xmlns:a16="http://schemas.microsoft.com/office/drawing/2014/main" id="{FC6EB792-D548-1AC3-AAAC-B250B4BDE52F}"/>
              </a:ext>
            </a:extLst>
          </p:cNvPr>
          <p:cNvSpPr>
            <a:spLocks noGrp="1"/>
          </p:cNvSpPr>
          <p:nvPr>
            <p:ph idx="1"/>
          </p:nvPr>
        </p:nvSpPr>
        <p:spPr>
          <a:xfrm>
            <a:off x="515815" y="2489982"/>
            <a:ext cx="11558953" cy="4368018"/>
          </a:xfrm>
        </p:spPr>
        <p:txBody>
          <a:bodyPr>
            <a:normAutofit/>
          </a:bodyPr>
          <a:lstStyle/>
          <a:p>
            <a:r>
              <a:rPr lang="en-US" sz="3200" dirty="0"/>
              <a:t>Minimum wage laws: government enforces a price floor, surplus results</a:t>
            </a:r>
          </a:p>
          <a:p>
            <a:r>
              <a:rPr lang="en-US" sz="3200" dirty="0"/>
              <a:t>Unions: through collective action, unions attain a high wage; surplus results</a:t>
            </a:r>
          </a:p>
          <a:p>
            <a:r>
              <a:rPr lang="en-US" sz="3200" dirty="0"/>
              <a:t>Regulations on business that increase cost of hiring*</a:t>
            </a:r>
          </a:p>
          <a:p>
            <a:r>
              <a:rPr lang="en-US" sz="3200" dirty="0"/>
              <a:t>Generous social safety net that leads workers to ask for wages above equilibrium* </a:t>
            </a:r>
          </a:p>
          <a:p>
            <a:pPr marL="0" indent="0">
              <a:buNone/>
            </a:pPr>
            <a:r>
              <a:rPr lang="en-US" sz="3200" dirty="0"/>
              <a:t>	(*not exactly a labor surplus, but result is similar: less L hired)</a:t>
            </a:r>
          </a:p>
        </p:txBody>
      </p:sp>
      <p:sp>
        <p:nvSpPr>
          <p:cNvPr id="4" name="TextBox 3">
            <a:extLst>
              <a:ext uri="{FF2B5EF4-FFF2-40B4-BE49-F238E27FC236}">
                <a16:creationId xmlns:a16="http://schemas.microsoft.com/office/drawing/2014/main" id="{F71C5B40-2175-8E0C-44F5-6676287569DF}"/>
              </a:ext>
            </a:extLst>
          </p:cNvPr>
          <p:cNvSpPr txBox="1"/>
          <p:nvPr/>
        </p:nvSpPr>
        <p:spPr>
          <a:xfrm>
            <a:off x="6907237" y="168812"/>
            <a:ext cx="4979963" cy="2062103"/>
          </a:xfrm>
          <a:prstGeom prst="rect">
            <a:avLst/>
          </a:prstGeom>
          <a:noFill/>
        </p:spPr>
        <p:txBody>
          <a:bodyPr wrap="square" rtlCol="0">
            <a:spAutoFit/>
          </a:bodyPr>
          <a:lstStyle/>
          <a:p>
            <a:r>
              <a:rPr lang="en-US" sz="3200" dirty="0">
                <a:solidFill>
                  <a:srgbClr val="FF591B"/>
                </a:solidFill>
              </a:rPr>
              <a:t>Policy implication: eliminate min wage, discourage unions, cut regulations, reduce social benefits</a:t>
            </a:r>
          </a:p>
        </p:txBody>
      </p:sp>
      <mc:AlternateContent xmlns:mc="http://schemas.openxmlformats.org/markup-compatibility/2006" xmlns:p14="http://schemas.microsoft.com/office/powerpoint/2010/main">
        <mc:Choice Requires="p14">
          <p:contentPart p14:bwMode="auto" r:id="rId2">
            <p14:nvContentPartPr>
              <p14:cNvPr id="5" name="Ink 4">
                <a:extLst>
                  <a:ext uri="{FF2B5EF4-FFF2-40B4-BE49-F238E27FC236}">
                    <a16:creationId xmlns:a16="http://schemas.microsoft.com/office/drawing/2014/main" id="{4381C275-601B-D231-CD8A-1FDC4BDFA259}"/>
                  </a:ext>
                </a:extLst>
              </p14:cNvPr>
              <p14:cNvContentPartPr/>
              <p14:nvPr/>
            </p14:nvContentPartPr>
            <p14:xfrm>
              <a:off x="3587898" y="1272351"/>
              <a:ext cx="1432800" cy="1130760"/>
            </p14:xfrm>
          </p:contentPart>
        </mc:Choice>
        <mc:Fallback xmlns="">
          <p:pic>
            <p:nvPicPr>
              <p:cNvPr id="5" name="Ink 4">
                <a:extLst>
                  <a:ext uri="{FF2B5EF4-FFF2-40B4-BE49-F238E27FC236}">
                    <a16:creationId xmlns:a16="http://schemas.microsoft.com/office/drawing/2014/main" id="{4381C275-601B-D231-CD8A-1FDC4BDFA259}"/>
                  </a:ext>
                </a:extLst>
              </p:cNvPr>
              <p:cNvPicPr/>
              <p:nvPr/>
            </p:nvPicPr>
            <p:blipFill>
              <a:blip r:embed="rId3"/>
              <a:stretch>
                <a:fillRect/>
              </a:stretch>
            </p:blipFill>
            <p:spPr>
              <a:xfrm>
                <a:off x="3579258" y="1263711"/>
                <a:ext cx="1450440" cy="1148400"/>
              </a:xfrm>
              <a:prstGeom prst="rect">
                <a:avLst/>
              </a:prstGeom>
            </p:spPr>
          </p:pic>
        </mc:Fallback>
      </mc:AlternateContent>
    </p:spTree>
    <p:extLst>
      <p:ext uri="{BB962C8B-B14F-4D97-AF65-F5344CB8AC3E}">
        <p14:creationId xmlns:p14="http://schemas.microsoft.com/office/powerpoint/2010/main" val="318976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D7EE4F8E-5C50-2547-832C-C44B79F75569}"/>
              </a:ext>
            </a:extLst>
          </p:cNvPr>
          <p:cNvGraphicFramePr>
            <a:graphicFrameLocks/>
          </p:cNvGraphicFramePr>
          <p:nvPr>
            <p:extLst>
              <p:ext uri="{D42A27DB-BD31-4B8C-83A1-F6EECF244321}">
                <p14:modId xmlns:p14="http://schemas.microsoft.com/office/powerpoint/2010/main" val="803799756"/>
              </p:ext>
            </p:extLst>
          </p:nvPr>
        </p:nvGraphicFramePr>
        <p:xfrm>
          <a:off x="2887645" y="1237785"/>
          <a:ext cx="6416709" cy="5428298"/>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a:extLst>
              <a:ext uri="{FF2B5EF4-FFF2-40B4-BE49-F238E27FC236}">
                <a16:creationId xmlns:a16="http://schemas.microsoft.com/office/drawing/2014/main" id="{B5EADC1C-981A-F045-A0B6-A7B9A7555DF6}"/>
              </a:ext>
            </a:extLst>
          </p:cNvPr>
          <p:cNvSpPr>
            <a:spLocks noGrp="1"/>
          </p:cNvSpPr>
          <p:nvPr>
            <p:ph type="title"/>
          </p:nvPr>
        </p:nvSpPr>
        <p:spPr>
          <a:xfrm>
            <a:off x="838199" y="0"/>
            <a:ext cx="10515600" cy="1350669"/>
          </a:xfrm>
        </p:spPr>
        <p:txBody>
          <a:bodyPr>
            <a:normAutofit/>
          </a:bodyPr>
          <a:lstStyle/>
          <a:p>
            <a:pPr algn="ctr"/>
            <a:br>
              <a:rPr lang="en-US" sz="2400" dirty="0">
                <a:solidFill>
                  <a:srgbClr val="7030A0"/>
                </a:solidFill>
                <a:latin typeface="Calisto MT" panose="02040603050505030304" pitchFamily="18" charset="77"/>
              </a:rPr>
            </a:br>
            <a:r>
              <a:rPr lang="en-US" sz="2800" dirty="0">
                <a:solidFill>
                  <a:srgbClr val="FF591B"/>
                </a:solidFill>
                <a:latin typeface="Calisto MT" panose="02040603050505030304" pitchFamily="18" charset="77"/>
              </a:rPr>
              <a:t>Growth and fluctuations in U.S. real GDP since 1900</a:t>
            </a:r>
          </a:p>
        </p:txBody>
      </p:sp>
      <p:sp>
        <p:nvSpPr>
          <p:cNvPr id="9" name="TextBox 8">
            <a:extLst>
              <a:ext uri="{FF2B5EF4-FFF2-40B4-BE49-F238E27FC236}">
                <a16:creationId xmlns:a16="http://schemas.microsoft.com/office/drawing/2014/main" id="{46DB2F50-824C-9B46-BF1F-E9D6650ABF35}"/>
              </a:ext>
            </a:extLst>
          </p:cNvPr>
          <p:cNvSpPr txBox="1"/>
          <p:nvPr/>
        </p:nvSpPr>
        <p:spPr>
          <a:xfrm>
            <a:off x="132323" y="3951934"/>
            <a:ext cx="2595775" cy="707886"/>
          </a:xfrm>
          <a:prstGeom prst="rect">
            <a:avLst/>
          </a:prstGeom>
          <a:noFill/>
        </p:spPr>
        <p:txBody>
          <a:bodyPr wrap="square" rtlCol="0">
            <a:spAutoFit/>
          </a:bodyPr>
          <a:lstStyle/>
          <a:p>
            <a:r>
              <a:rPr lang="en-US" sz="2000" dirty="0">
                <a:solidFill>
                  <a:schemeClr val="accent4"/>
                </a:solidFill>
              </a:rPr>
              <a:t>Similar to a previous slide but in natural logs</a:t>
            </a:r>
          </a:p>
        </p:txBody>
      </p:sp>
      <p:sp>
        <p:nvSpPr>
          <p:cNvPr id="11" name="TextBox 10">
            <a:extLst>
              <a:ext uri="{FF2B5EF4-FFF2-40B4-BE49-F238E27FC236}">
                <a16:creationId xmlns:a16="http://schemas.microsoft.com/office/drawing/2014/main" id="{01CD483D-CA4F-C048-B9B0-A2A64A54D022}"/>
              </a:ext>
            </a:extLst>
          </p:cNvPr>
          <p:cNvSpPr txBox="1"/>
          <p:nvPr/>
        </p:nvSpPr>
        <p:spPr>
          <a:xfrm>
            <a:off x="1973766" y="2505670"/>
            <a:ext cx="713678" cy="1384995"/>
          </a:xfrm>
          <a:prstGeom prst="rect">
            <a:avLst/>
          </a:prstGeom>
          <a:noFill/>
        </p:spPr>
        <p:txBody>
          <a:bodyPr wrap="square" rtlCol="0">
            <a:spAutoFit/>
          </a:bodyPr>
          <a:lstStyle/>
          <a:p>
            <a:r>
              <a:rPr lang="en-US" sz="1400" dirty="0"/>
              <a:t>Real GDP</a:t>
            </a:r>
          </a:p>
          <a:p>
            <a:r>
              <a:rPr lang="en-US" sz="1400" dirty="0"/>
              <a:t>in $b.</a:t>
            </a:r>
          </a:p>
          <a:p>
            <a:endParaRPr lang="en-US" sz="1400" dirty="0"/>
          </a:p>
          <a:p>
            <a:r>
              <a:rPr lang="en-US" sz="1400" dirty="0"/>
              <a:t>(log scale)</a:t>
            </a:r>
          </a:p>
        </p:txBody>
      </p:sp>
      <p:sp>
        <p:nvSpPr>
          <p:cNvPr id="12" name="TextBox 11">
            <a:extLst>
              <a:ext uri="{FF2B5EF4-FFF2-40B4-BE49-F238E27FC236}">
                <a16:creationId xmlns:a16="http://schemas.microsoft.com/office/drawing/2014/main" id="{52E1979F-CCFF-4241-90CF-DA5CC9859BAA}"/>
              </a:ext>
            </a:extLst>
          </p:cNvPr>
          <p:cNvSpPr txBox="1"/>
          <p:nvPr/>
        </p:nvSpPr>
        <p:spPr>
          <a:xfrm>
            <a:off x="9181655" y="1350669"/>
            <a:ext cx="3006751" cy="2677656"/>
          </a:xfrm>
          <a:prstGeom prst="rect">
            <a:avLst/>
          </a:prstGeom>
          <a:noFill/>
        </p:spPr>
        <p:txBody>
          <a:bodyPr wrap="square" rtlCol="0">
            <a:spAutoFit/>
          </a:bodyPr>
          <a:lstStyle/>
          <a:p>
            <a:r>
              <a:rPr lang="en-US" sz="2400" dirty="0">
                <a:solidFill>
                  <a:schemeClr val="accent5">
                    <a:lumMod val="75000"/>
                  </a:schemeClr>
                </a:solidFill>
              </a:rPr>
              <a:t>The blue trend line represents more or less what the Solow growth model is about: long run steady growth</a:t>
            </a:r>
          </a:p>
          <a:p>
            <a:endParaRPr lang="en-US" sz="2400" dirty="0">
              <a:solidFill>
                <a:srgbClr val="00B0F0"/>
              </a:solidFill>
            </a:endParaRPr>
          </a:p>
        </p:txBody>
      </p:sp>
      <p:sp>
        <p:nvSpPr>
          <p:cNvPr id="13" name="TextBox 12">
            <a:extLst>
              <a:ext uri="{FF2B5EF4-FFF2-40B4-BE49-F238E27FC236}">
                <a16:creationId xmlns:a16="http://schemas.microsoft.com/office/drawing/2014/main" id="{896808F1-C247-F24C-9505-54B273AE9EC5}"/>
              </a:ext>
            </a:extLst>
          </p:cNvPr>
          <p:cNvSpPr txBox="1"/>
          <p:nvPr/>
        </p:nvSpPr>
        <p:spPr>
          <a:xfrm>
            <a:off x="9130084" y="6270885"/>
            <a:ext cx="546945" cy="307777"/>
          </a:xfrm>
          <a:prstGeom prst="rect">
            <a:avLst/>
          </a:prstGeom>
          <a:noFill/>
        </p:spPr>
        <p:txBody>
          <a:bodyPr wrap="none" rtlCol="0">
            <a:spAutoFit/>
          </a:bodyPr>
          <a:lstStyle/>
          <a:p>
            <a:r>
              <a:rPr lang="en-US" sz="1400" dirty="0"/>
              <a:t>Time</a:t>
            </a:r>
          </a:p>
        </p:txBody>
      </p:sp>
      <p:sp>
        <p:nvSpPr>
          <p:cNvPr id="2" name="TextBox 1">
            <a:extLst>
              <a:ext uri="{FF2B5EF4-FFF2-40B4-BE49-F238E27FC236}">
                <a16:creationId xmlns:a16="http://schemas.microsoft.com/office/drawing/2014/main" id="{05F5C677-0484-791D-C096-0264EA99DE95}"/>
              </a:ext>
            </a:extLst>
          </p:cNvPr>
          <p:cNvSpPr txBox="1"/>
          <p:nvPr/>
        </p:nvSpPr>
        <p:spPr>
          <a:xfrm>
            <a:off x="575807" y="4698248"/>
            <a:ext cx="2595775" cy="1477328"/>
          </a:xfrm>
          <a:prstGeom prst="rect">
            <a:avLst/>
          </a:prstGeom>
          <a:noFill/>
        </p:spPr>
        <p:txBody>
          <a:bodyPr wrap="none" rtlCol="0">
            <a:spAutoFit/>
          </a:bodyPr>
          <a:lstStyle/>
          <a:p>
            <a:r>
              <a:rPr lang="en-US" dirty="0">
                <a:solidFill>
                  <a:schemeClr val="accent4">
                    <a:lumMod val="75000"/>
                  </a:schemeClr>
                </a:solidFill>
              </a:rPr>
              <a:t>Log scales are</a:t>
            </a:r>
          </a:p>
          <a:p>
            <a:r>
              <a:rPr lang="en-US" dirty="0">
                <a:solidFill>
                  <a:schemeClr val="accent4">
                    <a:lumMod val="75000"/>
                  </a:schemeClr>
                </a:solidFill>
              </a:rPr>
              <a:t>useful for variables that</a:t>
            </a:r>
          </a:p>
          <a:p>
            <a:r>
              <a:rPr lang="en-US" dirty="0">
                <a:solidFill>
                  <a:schemeClr val="accent4">
                    <a:lumMod val="75000"/>
                  </a:schemeClr>
                </a:solidFill>
              </a:rPr>
              <a:t>grow over time.</a:t>
            </a:r>
          </a:p>
          <a:p>
            <a:r>
              <a:rPr lang="en-US" dirty="0">
                <a:solidFill>
                  <a:schemeClr val="accent4">
                    <a:lumMod val="75000"/>
                  </a:schemeClr>
                </a:solidFill>
              </a:rPr>
              <a:t>A straight line means</a:t>
            </a:r>
          </a:p>
          <a:p>
            <a:r>
              <a:rPr lang="en-US" dirty="0">
                <a:solidFill>
                  <a:schemeClr val="accent4">
                    <a:lumMod val="75000"/>
                  </a:schemeClr>
                </a:solidFill>
              </a:rPr>
              <a:t>a </a:t>
            </a:r>
            <a:r>
              <a:rPr lang="en-US" b="1" dirty="0">
                <a:solidFill>
                  <a:schemeClr val="accent4">
                    <a:lumMod val="75000"/>
                  </a:schemeClr>
                </a:solidFill>
              </a:rPr>
              <a:t>constant rate of growth</a:t>
            </a:r>
          </a:p>
        </p:txBody>
      </p:sp>
      <p:cxnSp>
        <p:nvCxnSpPr>
          <p:cNvPr id="5" name="Straight Connector 4">
            <a:extLst>
              <a:ext uri="{FF2B5EF4-FFF2-40B4-BE49-F238E27FC236}">
                <a16:creationId xmlns:a16="http://schemas.microsoft.com/office/drawing/2014/main" id="{06695C7D-25F6-DACC-79D9-15BC7E30D3CD}"/>
              </a:ext>
            </a:extLst>
          </p:cNvPr>
          <p:cNvCxnSpPr>
            <a:cxnSpLocks/>
          </p:cNvCxnSpPr>
          <p:nvPr/>
        </p:nvCxnSpPr>
        <p:spPr>
          <a:xfrm flipV="1">
            <a:off x="3519369" y="2286000"/>
            <a:ext cx="5079978" cy="4138773"/>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F8AC2D5-C5A8-B81F-230B-32950FB9E7CC}"/>
              </a:ext>
            </a:extLst>
          </p:cNvPr>
          <p:cNvSpPr txBox="1"/>
          <p:nvPr/>
        </p:nvSpPr>
        <p:spPr>
          <a:xfrm>
            <a:off x="8488939" y="4230382"/>
            <a:ext cx="3269673" cy="1569660"/>
          </a:xfrm>
          <a:prstGeom prst="rect">
            <a:avLst/>
          </a:prstGeom>
          <a:noFill/>
        </p:spPr>
        <p:txBody>
          <a:bodyPr wrap="square" rtlCol="0">
            <a:spAutoFit/>
          </a:bodyPr>
          <a:lstStyle/>
          <a:p>
            <a:r>
              <a:rPr lang="en-US" sz="2400" dirty="0">
                <a:solidFill>
                  <a:srgbClr val="FF7725"/>
                </a:solidFill>
              </a:rPr>
              <a:t>Now we’ll investigate the fluctuations—real GDP above and below trend</a:t>
            </a:r>
          </a:p>
        </p:txBody>
      </p:sp>
    </p:spTree>
    <p:extLst>
      <p:ext uri="{BB962C8B-B14F-4D97-AF65-F5344CB8AC3E}">
        <p14:creationId xmlns:p14="http://schemas.microsoft.com/office/powerpoint/2010/main" val="1329104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8728D-6EFF-4B5F-77C8-A226A6FE9515}"/>
              </a:ext>
            </a:extLst>
          </p:cNvPr>
          <p:cNvSpPr>
            <a:spLocks noGrp="1"/>
          </p:cNvSpPr>
          <p:nvPr>
            <p:ph type="title"/>
          </p:nvPr>
        </p:nvSpPr>
        <p:spPr/>
        <p:txBody>
          <a:bodyPr/>
          <a:lstStyle/>
          <a:p>
            <a:pPr algn="ctr"/>
            <a:r>
              <a:rPr lang="en-US" dirty="0"/>
              <a:t>The Keynesian response</a:t>
            </a:r>
            <a:br>
              <a:rPr lang="en-US" dirty="0"/>
            </a:br>
            <a:r>
              <a:rPr lang="en-US" sz="3200" dirty="0"/>
              <a:t>by Keynes and later Keynesians</a:t>
            </a:r>
          </a:p>
        </p:txBody>
      </p:sp>
      <p:sp>
        <p:nvSpPr>
          <p:cNvPr id="3" name="Content Placeholder 2">
            <a:extLst>
              <a:ext uri="{FF2B5EF4-FFF2-40B4-BE49-F238E27FC236}">
                <a16:creationId xmlns:a16="http://schemas.microsoft.com/office/drawing/2014/main" id="{B72B251D-3411-B0E9-D196-E52580E35D24}"/>
              </a:ext>
            </a:extLst>
          </p:cNvPr>
          <p:cNvSpPr>
            <a:spLocks noGrp="1"/>
          </p:cNvSpPr>
          <p:nvPr>
            <p:ph idx="1"/>
          </p:nvPr>
        </p:nvSpPr>
        <p:spPr>
          <a:xfrm>
            <a:off x="398585" y="1825625"/>
            <a:ext cx="11558953" cy="4351338"/>
          </a:xfrm>
        </p:spPr>
        <p:txBody>
          <a:bodyPr>
            <a:normAutofit/>
          </a:bodyPr>
          <a:lstStyle/>
          <a:p>
            <a:r>
              <a:rPr lang="en-US" sz="4000" dirty="0"/>
              <a:t>There could be good reasons for wage stickiness above the equilibrium level  </a:t>
            </a:r>
            <a:r>
              <a:rPr lang="en-US" sz="3200" dirty="0">
                <a:solidFill>
                  <a:srgbClr val="FFC000"/>
                </a:solidFill>
              </a:rPr>
              <a:t>See next slide</a:t>
            </a:r>
            <a:endParaRPr lang="en-US" sz="4000" dirty="0"/>
          </a:p>
          <a:p>
            <a:r>
              <a:rPr lang="en-US" sz="4000" dirty="0"/>
              <a:t>Even if wages fell, employment might not increase  </a:t>
            </a:r>
            <a:r>
              <a:rPr lang="en-US" sz="3200" dirty="0">
                <a:solidFill>
                  <a:srgbClr val="D557C1"/>
                </a:solidFill>
              </a:rPr>
              <a:t>Lower wages (falling income) could trigger lower demand for goods</a:t>
            </a:r>
          </a:p>
          <a:p>
            <a:r>
              <a:rPr lang="en-US" sz="4000" dirty="0"/>
              <a:t>The cause of U is lack of demand for goods. Firms can’t sell their goods, so they hire fewer workers</a:t>
            </a:r>
          </a:p>
          <a:p>
            <a:r>
              <a:rPr lang="en-US" sz="4000" dirty="0"/>
              <a:t>The solution must fit the cause</a:t>
            </a:r>
          </a:p>
        </p:txBody>
      </p:sp>
    </p:spTree>
    <p:extLst>
      <p:ext uri="{BB962C8B-B14F-4D97-AF65-F5344CB8AC3E}">
        <p14:creationId xmlns:p14="http://schemas.microsoft.com/office/powerpoint/2010/main" val="576005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97CCE-5182-F750-1843-528D3628E5C6}"/>
              </a:ext>
            </a:extLst>
          </p:cNvPr>
          <p:cNvSpPr>
            <a:spLocks noGrp="1"/>
          </p:cNvSpPr>
          <p:nvPr>
            <p:ph type="title"/>
          </p:nvPr>
        </p:nvSpPr>
        <p:spPr>
          <a:xfrm>
            <a:off x="838200" y="365125"/>
            <a:ext cx="10515600" cy="1941977"/>
          </a:xfrm>
        </p:spPr>
        <p:txBody>
          <a:bodyPr/>
          <a:lstStyle/>
          <a:p>
            <a:pPr algn="ctr"/>
            <a:r>
              <a:rPr lang="en-US" dirty="0">
                <a:solidFill>
                  <a:schemeClr val="accent6">
                    <a:lumMod val="50000"/>
                  </a:schemeClr>
                </a:solidFill>
              </a:rPr>
              <a:t>The efficiency wage theory</a:t>
            </a:r>
            <a:br>
              <a:rPr lang="en-US" dirty="0">
                <a:solidFill>
                  <a:schemeClr val="accent6">
                    <a:lumMod val="50000"/>
                  </a:schemeClr>
                </a:solidFill>
              </a:rPr>
            </a:br>
            <a:r>
              <a:rPr lang="en-US" sz="3600" dirty="0">
                <a:solidFill>
                  <a:schemeClr val="accent6">
                    <a:lumMod val="50000"/>
                  </a:schemeClr>
                </a:solidFill>
              </a:rPr>
              <a:t>1970s on </a:t>
            </a:r>
            <a:endParaRPr lang="en-US" dirty="0">
              <a:solidFill>
                <a:schemeClr val="accent6">
                  <a:lumMod val="50000"/>
                </a:schemeClr>
              </a:solidFill>
            </a:endParaRPr>
          </a:p>
        </p:txBody>
      </p:sp>
      <p:sp>
        <p:nvSpPr>
          <p:cNvPr id="3" name="Content Placeholder 2">
            <a:extLst>
              <a:ext uri="{FF2B5EF4-FFF2-40B4-BE49-F238E27FC236}">
                <a16:creationId xmlns:a16="http://schemas.microsoft.com/office/drawing/2014/main" id="{96FDE926-ECFC-627C-A81A-DF6B87B50DAF}"/>
              </a:ext>
            </a:extLst>
          </p:cNvPr>
          <p:cNvSpPr>
            <a:spLocks noGrp="1"/>
          </p:cNvSpPr>
          <p:nvPr>
            <p:ph idx="1"/>
          </p:nvPr>
        </p:nvSpPr>
        <p:spPr>
          <a:xfrm>
            <a:off x="838200" y="2053883"/>
            <a:ext cx="10515600" cy="4670474"/>
          </a:xfrm>
        </p:spPr>
        <p:txBody>
          <a:bodyPr>
            <a:normAutofit lnSpcReduction="10000"/>
          </a:bodyPr>
          <a:lstStyle/>
          <a:p>
            <a:r>
              <a:rPr lang="en-US" sz="3600" dirty="0"/>
              <a:t>Firms may benefit from high wages and if so will refrain from cutting wages even when there is unemployment</a:t>
            </a:r>
          </a:p>
          <a:p>
            <a:pPr marL="914400" lvl="2" indent="0">
              <a:buNone/>
            </a:pPr>
            <a:r>
              <a:rPr lang="en-US" sz="3200" dirty="0"/>
              <a:t>--Firms face less turnover (costly) if the wage is high</a:t>
            </a:r>
          </a:p>
          <a:p>
            <a:pPr marL="914400" lvl="2" indent="0">
              <a:buNone/>
            </a:pPr>
            <a:r>
              <a:rPr lang="en-US" sz="3200" dirty="0"/>
              <a:t>--Workers receiving high wages contribute more effort</a:t>
            </a:r>
          </a:p>
          <a:p>
            <a:pPr marL="914400" lvl="2" indent="0">
              <a:buNone/>
            </a:pPr>
            <a:r>
              <a:rPr lang="en-US" sz="3200" dirty="0"/>
              <a:t>--A high wage attracts a better quality pool of applicants</a:t>
            </a:r>
          </a:p>
          <a:p>
            <a:pPr lvl="1"/>
            <a:endParaRPr lang="en-US" sz="3200" dirty="0"/>
          </a:p>
          <a:p>
            <a:r>
              <a:rPr lang="en-US" sz="3600" dirty="0"/>
              <a:t>Keynes argued that workers dislike nominal wage cuts</a:t>
            </a:r>
          </a:p>
          <a:p>
            <a:r>
              <a:rPr lang="en-US" sz="3600" dirty="0"/>
              <a:t>Norms may prevent wage cuts: seen as unfair 	</a:t>
            </a:r>
          </a:p>
          <a:p>
            <a:endParaRPr lang="en-US" sz="3600" dirty="0"/>
          </a:p>
          <a:p>
            <a:pPr lvl="2"/>
            <a:endParaRPr lang="en-US" sz="2800" dirty="0"/>
          </a:p>
          <a:p>
            <a:pPr lvl="2"/>
            <a:endParaRPr lang="en-US" sz="2800" dirty="0"/>
          </a:p>
        </p:txBody>
      </p:sp>
    </p:spTree>
    <p:extLst>
      <p:ext uri="{BB962C8B-B14F-4D97-AF65-F5344CB8AC3E}">
        <p14:creationId xmlns:p14="http://schemas.microsoft.com/office/powerpoint/2010/main" val="4053827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A5CDD-63CA-F3DD-7484-8FCAF6EA3385}"/>
              </a:ext>
            </a:extLst>
          </p:cNvPr>
          <p:cNvSpPr>
            <a:spLocks noGrp="1"/>
          </p:cNvSpPr>
          <p:nvPr>
            <p:ph type="title"/>
          </p:nvPr>
        </p:nvSpPr>
        <p:spPr/>
        <p:txBody>
          <a:bodyPr/>
          <a:lstStyle/>
          <a:p>
            <a:r>
              <a:rPr lang="en-US" dirty="0"/>
              <a:t>Keynes rejected the market account of unemployment</a:t>
            </a:r>
          </a:p>
        </p:txBody>
      </p:sp>
      <p:sp>
        <p:nvSpPr>
          <p:cNvPr id="3" name="Content Placeholder 2">
            <a:extLst>
              <a:ext uri="{FF2B5EF4-FFF2-40B4-BE49-F238E27FC236}">
                <a16:creationId xmlns:a16="http://schemas.microsoft.com/office/drawing/2014/main" id="{3697BDBA-681D-43E5-3AEA-3F61F6478B9F}"/>
              </a:ext>
            </a:extLst>
          </p:cNvPr>
          <p:cNvSpPr>
            <a:spLocks noGrp="1"/>
          </p:cNvSpPr>
          <p:nvPr>
            <p:ph idx="1"/>
          </p:nvPr>
        </p:nvSpPr>
        <p:spPr>
          <a:xfrm>
            <a:off x="838200" y="1825625"/>
            <a:ext cx="10515600" cy="4667250"/>
          </a:xfrm>
        </p:spPr>
        <p:txBody>
          <a:bodyPr>
            <a:normAutofit/>
          </a:bodyPr>
          <a:lstStyle/>
          <a:p>
            <a:r>
              <a:rPr lang="en-US" sz="3600" dirty="0"/>
              <a:t>Instead he conceived of a demand-driven model to explain the business cycle</a:t>
            </a:r>
          </a:p>
          <a:p>
            <a:r>
              <a:rPr lang="en-US" sz="3600" dirty="0">
                <a:solidFill>
                  <a:srgbClr val="D557C1"/>
                </a:solidFill>
              </a:rPr>
              <a:t>A disequilibrium in the system is resolved by GDP moving UP (an expansion in the business cycle) or DOWN (a recession or downturn)</a:t>
            </a:r>
          </a:p>
          <a:p>
            <a:r>
              <a:rPr lang="en-US" sz="3600" dirty="0"/>
              <a:t>Classicals generally assume GDP stays at its full employment level (aside from brief deviations)</a:t>
            </a:r>
          </a:p>
          <a:p>
            <a:r>
              <a:rPr lang="en-US" sz="3600" dirty="0"/>
              <a:t>For Keynes, low employment could be an equilibrium</a:t>
            </a:r>
          </a:p>
          <a:p>
            <a:endParaRPr lang="en-US" sz="3600" dirty="0"/>
          </a:p>
        </p:txBody>
      </p:sp>
    </p:spTree>
    <p:extLst>
      <p:ext uri="{BB962C8B-B14F-4D97-AF65-F5344CB8AC3E}">
        <p14:creationId xmlns:p14="http://schemas.microsoft.com/office/powerpoint/2010/main" val="24322149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8159E-81F2-9A4A-8DB9-5A2267032183}"/>
              </a:ext>
            </a:extLst>
          </p:cNvPr>
          <p:cNvSpPr>
            <a:spLocks noGrp="1"/>
          </p:cNvSpPr>
          <p:nvPr>
            <p:ph type="title"/>
          </p:nvPr>
        </p:nvSpPr>
        <p:spPr>
          <a:xfrm>
            <a:off x="1981200" y="360496"/>
            <a:ext cx="8229600" cy="1143000"/>
          </a:xfrm>
        </p:spPr>
        <p:txBody>
          <a:bodyPr>
            <a:normAutofit/>
          </a:bodyPr>
          <a:lstStyle/>
          <a:p>
            <a:r>
              <a:rPr lang="en-US" dirty="0">
                <a:solidFill>
                  <a:srgbClr val="00B050"/>
                </a:solidFill>
              </a:rPr>
              <a:t>Coming up after the               break:</a:t>
            </a:r>
          </a:p>
        </p:txBody>
      </p:sp>
      <p:sp>
        <p:nvSpPr>
          <p:cNvPr id="8" name="TextBox 7">
            <a:extLst>
              <a:ext uri="{FF2B5EF4-FFF2-40B4-BE49-F238E27FC236}">
                <a16:creationId xmlns:a16="http://schemas.microsoft.com/office/drawing/2014/main" id="{F6AC8EEE-DE7D-4B4E-B56C-268A6D2133AC}"/>
              </a:ext>
            </a:extLst>
          </p:cNvPr>
          <p:cNvSpPr txBox="1"/>
          <p:nvPr/>
        </p:nvSpPr>
        <p:spPr>
          <a:xfrm>
            <a:off x="1981200" y="1703433"/>
            <a:ext cx="1717964" cy="923330"/>
          </a:xfrm>
          <a:prstGeom prst="rect">
            <a:avLst/>
          </a:prstGeom>
          <a:noFill/>
        </p:spPr>
        <p:txBody>
          <a:bodyPr wrap="square" rtlCol="0">
            <a:spAutoFit/>
          </a:bodyPr>
          <a:lstStyle/>
          <a:p>
            <a:endParaRPr lang="en-US" dirty="0">
              <a:solidFill>
                <a:srgbClr val="FF0000"/>
              </a:solidFill>
            </a:endParaRPr>
          </a:p>
          <a:p>
            <a:r>
              <a:rPr lang="en-US" dirty="0">
                <a:solidFill>
                  <a:srgbClr val="FF0000"/>
                </a:solidFill>
              </a:rPr>
              <a:t>Instead of the Classical picture</a:t>
            </a:r>
          </a:p>
        </p:txBody>
      </p:sp>
      <p:sp>
        <p:nvSpPr>
          <p:cNvPr id="9" name="TextBox 8">
            <a:extLst>
              <a:ext uri="{FF2B5EF4-FFF2-40B4-BE49-F238E27FC236}">
                <a16:creationId xmlns:a16="http://schemas.microsoft.com/office/drawing/2014/main" id="{66D48F8D-3A10-FB45-A1AD-016C1A944884}"/>
              </a:ext>
            </a:extLst>
          </p:cNvPr>
          <p:cNvSpPr txBox="1"/>
          <p:nvPr/>
        </p:nvSpPr>
        <p:spPr>
          <a:xfrm>
            <a:off x="7553350" y="1934265"/>
            <a:ext cx="1066799" cy="461665"/>
          </a:xfrm>
          <a:prstGeom prst="rect">
            <a:avLst/>
          </a:prstGeom>
          <a:noFill/>
        </p:spPr>
        <p:txBody>
          <a:bodyPr wrap="square" rtlCol="0">
            <a:spAutoFit/>
          </a:bodyPr>
          <a:lstStyle/>
          <a:p>
            <a:r>
              <a:rPr lang="en-US" sz="2400" dirty="0">
                <a:solidFill>
                  <a:srgbClr val="FF0000"/>
                </a:solidFill>
              </a:rPr>
              <a:t>This!</a:t>
            </a:r>
          </a:p>
        </p:txBody>
      </p:sp>
      <p:pic>
        <p:nvPicPr>
          <p:cNvPr id="11" name="Picture 10" descr="Diagram&#10;&#10;Description automatically generated">
            <a:extLst>
              <a:ext uri="{FF2B5EF4-FFF2-40B4-BE49-F238E27FC236}">
                <a16:creationId xmlns:a16="http://schemas.microsoft.com/office/drawing/2014/main" id="{AE34B081-A699-3341-8476-C07587CF4706}"/>
              </a:ext>
            </a:extLst>
          </p:cNvPr>
          <p:cNvPicPr>
            <a:picLocks noChangeAspect="1"/>
          </p:cNvPicPr>
          <p:nvPr/>
        </p:nvPicPr>
        <p:blipFill>
          <a:blip r:embed="rId2"/>
          <a:stretch>
            <a:fillRect/>
          </a:stretch>
        </p:blipFill>
        <p:spPr>
          <a:xfrm>
            <a:off x="1564897" y="2826700"/>
            <a:ext cx="3631225" cy="2550969"/>
          </a:xfrm>
          <a:prstGeom prst="rect">
            <a:avLst/>
          </a:prstGeom>
        </p:spPr>
      </p:pic>
      <p:pic>
        <p:nvPicPr>
          <p:cNvPr id="15" name="Content Placeholder 14" descr="Chart, line chart&#10;&#10;Description automatically generated">
            <a:extLst>
              <a:ext uri="{FF2B5EF4-FFF2-40B4-BE49-F238E27FC236}">
                <a16:creationId xmlns:a16="http://schemas.microsoft.com/office/drawing/2014/main" id="{100075E8-E382-054B-B2EC-A85C62BFB32C}"/>
              </a:ext>
            </a:extLst>
          </p:cNvPr>
          <p:cNvPicPr>
            <a:picLocks noGrp="1" noChangeAspect="1"/>
          </p:cNvPicPr>
          <p:nvPr>
            <p:ph idx="1"/>
          </p:nvPr>
        </p:nvPicPr>
        <p:blipFill>
          <a:blip r:embed="rId3"/>
          <a:stretch>
            <a:fillRect/>
          </a:stretch>
        </p:blipFill>
        <p:spPr>
          <a:xfrm>
            <a:off x="5681002" y="2826700"/>
            <a:ext cx="4833394" cy="4031301"/>
          </a:xfrm>
        </p:spPr>
      </p:pic>
      <p:pic>
        <p:nvPicPr>
          <p:cNvPr id="4" name="Picture 3">
            <a:extLst>
              <a:ext uri="{FF2B5EF4-FFF2-40B4-BE49-F238E27FC236}">
                <a16:creationId xmlns:a16="http://schemas.microsoft.com/office/drawing/2014/main" id="{C7C062EA-92A5-5DEF-9416-4E42AD096813}"/>
              </a:ext>
            </a:extLst>
          </p:cNvPr>
          <p:cNvPicPr>
            <a:picLocks noChangeAspect="1"/>
          </p:cNvPicPr>
          <p:nvPr/>
        </p:nvPicPr>
        <p:blipFill>
          <a:blip r:embed="rId4"/>
          <a:stretch>
            <a:fillRect/>
          </a:stretch>
        </p:blipFill>
        <p:spPr>
          <a:xfrm>
            <a:off x="6977981" y="527878"/>
            <a:ext cx="1304200" cy="808237"/>
          </a:xfrm>
          <a:prstGeom prst="rect">
            <a:avLst/>
          </a:prstGeom>
        </p:spPr>
      </p:pic>
    </p:spTree>
    <p:extLst>
      <p:ext uri="{BB962C8B-B14F-4D97-AF65-F5344CB8AC3E}">
        <p14:creationId xmlns:p14="http://schemas.microsoft.com/office/powerpoint/2010/main" val="2748166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599E-97A3-1E10-4728-75B7EFC1C5BE}"/>
              </a:ext>
            </a:extLst>
          </p:cNvPr>
          <p:cNvSpPr>
            <a:spLocks noGrp="1"/>
          </p:cNvSpPr>
          <p:nvPr>
            <p:ph type="title"/>
          </p:nvPr>
        </p:nvSpPr>
        <p:spPr/>
        <p:txBody>
          <a:bodyPr/>
          <a:lstStyle/>
          <a:p>
            <a:pPr algn="ctr"/>
            <a:r>
              <a:rPr lang="en-US" dirty="0"/>
              <a:t>The Keynesian model</a:t>
            </a:r>
            <a:br>
              <a:rPr lang="en-US" dirty="0"/>
            </a:br>
            <a:r>
              <a:rPr lang="en-US" sz="3600" dirty="0"/>
              <a:t>Some definitions/reminders to start off with</a:t>
            </a:r>
          </a:p>
        </p:txBody>
      </p:sp>
      <p:sp>
        <p:nvSpPr>
          <p:cNvPr id="3" name="Content Placeholder 2">
            <a:extLst>
              <a:ext uri="{FF2B5EF4-FFF2-40B4-BE49-F238E27FC236}">
                <a16:creationId xmlns:a16="http://schemas.microsoft.com/office/drawing/2014/main" id="{9CE221EB-7250-CF09-555D-D336E2EF37FC}"/>
              </a:ext>
            </a:extLst>
          </p:cNvPr>
          <p:cNvSpPr>
            <a:spLocks noGrp="1"/>
          </p:cNvSpPr>
          <p:nvPr>
            <p:ph idx="1"/>
          </p:nvPr>
        </p:nvSpPr>
        <p:spPr>
          <a:xfrm>
            <a:off x="557561" y="1825625"/>
            <a:ext cx="10972799" cy="4351338"/>
          </a:xfrm>
        </p:spPr>
        <p:txBody>
          <a:bodyPr>
            <a:normAutofit fontScale="85000" lnSpcReduction="20000"/>
          </a:bodyPr>
          <a:lstStyle/>
          <a:p>
            <a:r>
              <a:rPr lang="en-US" dirty="0">
                <a:solidFill>
                  <a:srgbClr val="FF591B"/>
                </a:solidFill>
              </a:rPr>
              <a:t>Y is real GDP. It’s what we will solve for in this model.</a:t>
            </a:r>
          </a:p>
          <a:p>
            <a:pPr marL="0" indent="0">
              <a:buNone/>
            </a:pPr>
            <a:endParaRPr lang="en-US" dirty="0">
              <a:solidFill>
                <a:srgbClr val="FF591B"/>
              </a:solidFill>
            </a:endParaRPr>
          </a:p>
          <a:p>
            <a:r>
              <a:rPr lang="en-US" dirty="0">
                <a:solidFill>
                  <a:schemeClr val="accent4">
                    <a:lumMod val="75000"/>
                  </a:schemeClr>
                </a:solidFill>
              </a:rPr>
              <a:t>Y also stands for (real) income</a:t>
            </a:r>
          </a:p>
          <a:p>
            <a:pPr lvl="1"/>
            <a:r>
              <a:rPr lang="en-US" dirty="0"/>
              <a:t>Because producing GDP creates an equal level of income (circular flow)</a:t>
            </a:r>
            <a:endParaRPr lang="en-US" dirty="0">
              <a:solidFill>
                <a:srgbClr val="FF591B"/>
              </a:solidFill>
            </a:endParaRPr>
          </a:p>
          <a:p>
            <a:r>
              <a:rPr lang="en-US" dirty="0">
                <a:solidFill>
                  <a:srgbClr val="0070C0"/>
                </a:solidFill>
              </a:rPr>
              <a:t>Ye</a:t>
            </a:r>
            <a:r>
              <a:rPr lang="en-US" baseline="-25000" dirty="0">
                <a:solidFill>
                  <a:srgbClr val="0070C0"/>
                </a:solidFill>
              </a:rPr>
              <a:t> </a:t>
            </a:r>
            <a:r>
              <a:rPr lang="en-US" dirty="0">
                <a:solidFill>
                  <a:srgbClr val="0070C0"/>
                </a:solidFill>
              </a:rPr>
              <a:t> refers to equilibrium GDP/Income</a:t>
            </a:r>
          </a:p>
          <a:p>
            <a:endParaRPr lang="en-US" dirty="0">
              <a:solidFill>
                <a:srgbClr val="FF591B"/>
              </a:solidFill>
            </a:endParaRPr>
          </a:p>
          <a:p>
            <a:r>
              <a:rPr lang="en-US" dirty="0" err="1">
                <a:solidFill>
                  <a:schemeClr val="accent6">
                    <a:lumMod val="75000"/>
                  </a:schemeClr>
                </a:solidFill>
              </a:rPr>
              <a:t>Yf</a:t>
            </a:r>
            <a:r>
              <a:rPr lang="en-US" dirty="0">
                <a:solidFill>
                  <a:schemeClr val="accent6">
                    <a:lumMod val="75000"/>
                  </a:schemeClr>
                </a:solidFill>
              </a:rPr>
              <a:t> is “full-employment real GDP”: </a:t>
            </a:r>
            <a:r>
              <a:rPr lang="en-US" dirty="0"/>
              <a:t>the target or ideal, </a:t>
            </a:r>
            <a:r>
              <a:rPr lang="en-US" dirty="0">
                <a:solidFill>
                  <a:schemeClr val="accent1">
                    <a:lumMod val="75000"/>
                  </a:schemeClr>
                </a:solidFill>
              </a:rPr>
              <a:t>not always reached</a:t>
            </a:r>
          </a:p>
          <a:p>
            <a:endParaRPr lang="en-US" dirty="0">
              <a:solidFill>
                <a:schemeClr val="accent1">
                  <a:lumMod val="75000"/>
                </a:schemeClr>
              </a:solidFill>
            </a:endParaRPr>
          </a:p>
          <a:p>
            <a:r>
              <a:rPr lang="en-US" dirty="0"/>
              <a:t>We can categorize all of GDP as various kinds of spending (or expenditure)</a:t>
            </a:r>
          </a:p>
          <a:p>
            <a:pPr marL="0" indent="0">
              <a:buNone/>
            </a:pPr>
            <a:r>
              <a:rPr lang="en-US" dirty="0"/>
              <a:t>				Y ≡ C + I + G + NX</a:t>
            </a:r>
          </a:p>
          <a:p>
            <a:r>
              <a:rPr lang="en-US" dirty="0"/>
              <a:t>No matter if Y is high or low, we can always divide it up into these spending categories</a:t>
            </a:r>
          </a:p>
          <a:p>
            <a:endParaRPr lang="en-US" dirty="0"/>
          </a:p>
          <a:p>
            <a:endParaRPr lang="en-US" dirty="0"/>
          </a:p>
        </p:txBody>
      </p:sp>
    </p:spTree>
    <p:extLst>
      <p:ext uri="{BB962C8B-B14F-4D97-AF65-F5344CB8AC3E}">
        <p14:creationId xmlns:p14="http://schemas.microsoft.com/office/powerpoint/2010/main" val="2587492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87245-FF09-B251-2776-E58DD256805D}"/>
              </a:ext>
            </a:extLst>
          </p:cNvPr>
          <p:cNvSpPr>
            <a:spLocks noGrp="1"/>
          </p:cNvSpPr>
          <p:nvPr>
            <p:ph type="title"/>
          </p:nvPr>
        </p:nvSpPr>
        <p:spPr>
          <a:xfrm>
            <a:off x="838200" y="365126"/>
            <a:ext cx="10515600" cy="1140290"/>
          </a:xfrm>
        </p:spPr>
        <p:txBody>
          <a:bodyPr/>
          <a:lstStyle/>
          <a:p>
            <a:r>
              <a:rPr lang="en-US" dirty="0"/>
              <a:t>New concept: </a:t>
            </a:r>
            <a:r>
              <a:rPr lang="en-US" dirty="0">
                <a:solidFill>
                  <a:srgbClr val="D557C1"/>
                </a:solidFill>
              </a:rPr>
              <a:t>planned expenditure E</a:t>
            </a:r>
          </a:p>
        </p:txBody>
      </p:sp>
      <p:sp>
        <p:nvSpPr>
          <p:cNvPr id="3" name="Content Placeholder 2">
            <a:extLst>
              <a:ext uri="{FF2B5EF4-FFF2-40B4-BE49-F238E27FC236}">
                <a16:creationId xmlns:a16="http://schemas.microsoft.com/office/drawing/2014/main" id="{4D093270-AB8B-C944-A399-734AEE835C58}"/>
              </a:ext>
            </a:extLst>
          </p:cNvPr>
          <p:cNvSpPr>
            <a:spLocks noGrp="1"/>
          </p:cNvSpPr>
          <p:nvPr>
            <p:ph idx="1"/>
          </p:nvPr>
        </p:nvSpPr>
        <p:spPr>
          <a:xfrm>
            <a:off x="838200" y="1505415"/>
            <a:ext cx="10515600" cy="4671548"/>
          </a:xfrm>
        </p:spPr>
        <p:txBody>
          <a:bodyPr>
            <a:normAutofit lnSpcReduction="10000"/>
          </a:bodyPr>
          <a:lstStyle/>
          <a:p>
            <a:r>
              <a:rPr lang="en-US" dirty="0"/>
              <a:t>E ≡ </a:t>
            </a:r>
            <a:r>
              <a:rPr lang="en-US" sz="3200" dirty="0"/>
              <a:t>Planned</a:t>
            </a:r>
            <a:r>
              <a:rPr lang="en-US" dirty="0"/>
              <a:t> C + I + G + NX</a:t>
            </a:r>
          </a:p>
          <a:p>
            <a:pPr lvl="1"/>
            <a:r>
              <a:rPr lang="en-US" dirty="0"/>
              <a:t>Recognizing that plans are not always fulfilled </a:t>
            </a:r>
          </a:p>
          <a:p>
            <a:r>
              <a:rPr lang="en-US" dirty="0"/>
              <a:t>Only for convenience, we sometimes assume </a:t>
            </a:r>
            <a:r>
              <a:rPr lang="en-US" dirty="0" err="1"/>
              <a:t>hh</a:t>
            </a:r>
            <a:r>
              <a:rPr lang="en-US" dirty="0"/>
              <a:t> can always spend what they planned. But we assume that firms’ investment spending may fall </a:t>
            </a:r>
            <a:r>
              <a:rPr lang="en-US" b="1" dirty="0"/>
              <a:t>short of </a:t>
            </a:r>
            <a:r>
              <a:rPr lang="en-US" dirty="0"/>
              <a:t>or </a:t>
            </a:r>
            <a:r>
              <a:rPr lang="en-US" b="1" dirty="0"/>
              <a:t>exceed</a:t>
            </a:r>
            <a:r>
              <a:rPr lang="en-US" dirty="0"/>
              <a:t> planned levels</a:t>
            </a:r>
          </a:p>
          <a:p>
            <a:r>
              <a:rPr lang="en-US" dirty="0"/>
              <a:t>So we’re creating a contrast between </a:t>
            </a:r>
            <a:r>
              <a:rPr lang="en-US" dirty="0">
                <a:solidFill>
                  <a:srgbClr val="D557C1"/>
                </a:solidFill>
              </a:rPr>
              <a:t>ACTUAL</a:t>
            </a:r>
            <a:r>
              <a:rPr lang="en-US" dirty="0"/>
              <a:t> C + I + G + NX and </a:t>
            </a:r>
            <a:r>
              <a:rPr lang="en-US" dirty="0">
                <a:solidFill>
                  <a:srgbClr val="D557C1"/>
                </a:solidFill>
              </a:rPr>
              <a:t>PLANNED</a:t>
            </a:r>
            <a:r>
              <a:rPr lang="en-US" dirty="0"/>
              <a:t> C + I + G + NX</a:t>
            </a:r>
          </a:p>
          <a:p>
            <a:r>
              <a:rPr lang="en-US" sz="3600" dirty="0">
                <a:solidFill>
                  <a:srgbClr val="FF0000"/>
                </a:solidFill>
              </a:rPr>
              <a:t>The equilibrium condition in the model is Y = E</a:t>
            </a:r>
          </a:p>
          <a:p>
            <a:pPr lvl="1"/>
            <a:r>
              <a:rPr lang="en-US" dirty="0">
                <a:solidFill>
                  <a:srgbClr val="FF0000"/>
                </a:solidFill>
              </a:rPr>
              <a:t>meaning </a:t>
            </a:r>
            <a:r>
              <a:rPr lang="en-US" sz="3200" dirty="0">
                <a:solidFill>
                  <a:srgbClr val="FF0000"/>
                </a:solidFill>
              </a:rPr>
              <a:t>“Actual output is the same as planned output” </a:t>
            </a:r>
          </a:p>
          <a:p>
            <a:r>
              <a:rPr lang="en-US" dirty="0"/>
              <a:t>Equilibrium does not mean “ideal.” It means “at rest.”</a:t>
            </a:r>
          </a:p>
        </p:txBody>
      </p:sp>
    </p:spTree>
    <p:extLst>
      <p:ext uri="{BB962C8B-B14F-4D97-AF65-F5344CB8AC3E}">
        <p14:creationId xmlns:p14="http://schemas.microsoft.com/office/powerpoint/2010/main" val="14321240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6AA13-235F-9168-BDFC-C9CD33A31EF6}"/>
              </a:ext>
            </a:extLst>
          </p:cNvPr>
          <p:cNvSpPr>
            <a:spLocks noGrp="1"/>
          </p:cNvSpPr>
          <p:nvPr>
            <p:ph type="title"/>
          </p:nvPr>
        </p:nvSpPr>
        <p:spPr/>
        <p:txBody>
          <a:bodyPr/>
          <a:lstStyle/>
          <a:p>
            <a:r>
              <a:rPr lang="en-US" dirty="0"/>
              <a:t>Now we have to model planned spending</a:t>
            </a:r>
          </a:p>
        </p:txBody>
      </p:sp>
      <p:sp>
        <p:nvSpPr>
          <p:cNvPr id="3" name="Content Placeholder 2">
            <a:extLst>
              <a:ext uri="{FF2B5EF4-FFF2-40B4-BE49-F238E27FC236}">
                <a16:creationId xmlns:a16="http://schemas.microsoft.com/office/drawing/2014/main" id="{CFB8601A-7D4D-FF87-9B6F-0687D00A106E}"/>
              </a:ext>
            </a:extLst>
          </p:cNvPr>
          <p:cNvSpPr>
            <a:spLocks noGrp="1"/>
          </p:cNvSpPr>
          <p:nvPr>
            <p:ph idx="1"/>
          </p:nvPr>
        </p:nvSpPr>
        <p:spPr>
          <a:xfrm>
            <a:off x="838200" y="1825625"/>
            <a:ext cx="10515600" cy="4844806"/>
          </a:xfrm>
        </p:spPr>
        <p:txBody>
          <a:bodyPr/>
          <a:lstStyle/>
          <a:p>
            <a:r>
              <a:rPr lang="en-US" dirty="0"/>
              <a:t>Consumption is the biggest type of spending in most economies</a:t>
            </a:r>
          </a:p>
          <a:p>
            <a:r>
              <a:rPr lang="en-US" dirty="0"/>
              <a:t>Keynes argued that the most powerful determinant of a household’s consumption is their income</a:t>
            </a:r>
          </a:p>
          <a:p>
            <a:r>
              <a:rPr lang="en-US" dirty="0"/>
              <a:t>Also true for the economy as a whole 		</a:t>
            </a:r>
            <a:r>
              <a:rPr lang="en-US" sz="2400" dirty="0"/>
              <a:t>Y is income here</a:t>
            </a:r>
          </a:p>
          <a:p>
            <a:r>
              <a:rPr lang="en-US" dirty="0"/>
              <a:t>The Keynesian consumption function:  C = a + </a:t>
            </a:r>
            <a:r>
              <a:rPr lang="en-US" dirty="0" err="1"/>
              <a:t>bY</a:t>
            </a:r>
            <a:endParaRPr lang="en-US" dirty="0"/>
          </a:p>
          <a:p>
            <a:pPr lvl="1"/>
            <a:r>
              <a:rPr lang="en-US" dirty="0"/>
              <a:t>C is a function of a constant (a) + a fraction (b) of real income</a:t>
            </a:r>
          </a:p>
          <a:p>
            <a:r>
              <a:rPr lang="en-US" dirty="0"/>
              <a:t>This nice simple functional form does well in empirical studies</a:t>
            </a:r>
          </a:p>
          <a:p>
            <a:r>
              <a:rPr lang="en-US" dirty="0"/>
              <a:t>Example: C = 60 + .8Y</a:t>
            </a:r>
          </a:p>
          <a:p>
            <a:r>
              <a:rPr lang="en-US" dirty="0"/>
              <a:t>‘b’ is called The Marginal Propensity to Consume; b = ∆C/∆Y</a:t>
            </a:r>
          </a:p>
          <a:p>
            <a:r>
              <a:rPr lang="en-US" dirty="0"/>
              <a:t> </a:t>
            </a:r>
            <a:r>
              <a:rPr lang="en-US" dirty="0" err="1"/>
              <a:t>mpc</a:t>
            </a:r>
            <a:r>
              <a:rPr lang="en-US" dirty="0"/>
              <a:t> varies widely among economies </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33A6B72D-9F8D-58B4-FFA2-33E75DC5293C}"/>
                  </a:ext>
                </a:extLst>
              </p14:cNvPr>
              <p14:cNvContentPartPr/>
              <p14:nvPr/>
            </p14:nvContentPartPr>
            <p14:xfrm>
              <a:off x="8141022" y="3049402"/>
              <a:ext cx="2300040" cy="864360"/>
            </p14:xfrm>
          </p:contentPart>
        </mc:Choice>
        <mc:Fallback xmlns="">
          <p:pic>
            <p:nvPicPr>
              <p:cNvPr id="4" name="Ink 3">
                <a:extLst>
                  <a:ext uri="{FF2B5EF4-FFF2-40B4-BE49-F238E27FC236}">
                    <a16:creationId xmlns:a16="http://schemas.microsoft.com/office/drawing/2014/main" id="{33A6B72D-9F8D-58B4-FFA2-33E75DC5293C}"/>
                  </a:ext>
                </a:extLst>
              </p:cNvPr>
              <p:cNvPicPr/>
              <p:nvPr/>
            </p:nvPicPr>
            <p:blipFill>
              <a:blip r:embed="rId3"/>
              <a:stretch>
                <a:fillRect/>
              </a:stretch>
            </p:blipFill>
            <p:spPr>
              <a:xfrm>
                <a:off x="8123382" y="3031402"/>
                <a:ext cx="2335680" cy="900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 name="Ink 4">
                <a:extLst>
                  <a:ext uri="{FF2B5EF4-FFF2-40B4-BE49-F238E27FC236}">
                    <a16:creationId xmlns:a16="http://schemas.microsoft.com/office/drawing/2014/main" id="{8830852E-907C-EB15-9B4E-DD20EA38ED2D}"/>
                  </a:ext>
                </a:extLst>
              </p14:cNvPr>
              <p14:cNvContentPartPr/>
              <p14:nvPr/>
            </p14:nvContentPartPr>
            <p14:xfrm>
              <a:off x="8208702" y="3824842"/>
              <a:ext cx="530640" cy="241200"/>
            </p14:xfrm>
          </p:contentPart>
        </mc:Choice>
        <mc:Fallback xmlns="">
          <p:pic>
            <p:nvPicPr>
              <p:cNvPr id="5" name="Ink 4">
                <a:extLst>
                  <a:ext uri="{FF2B5EF4-FFF2-40B4-BE49-F238E27FC236}">
                    <a16:creationId xmlns:a16="http://schemas.microsoft.com/office/drawing/2014/main" id="{8830852E-907C-EB15-9B4E-DD20EA38ED2D}"/>
                  </a:ext>
                </a:extLst>
              </p:cNvPr>
              <p:cNvPicPr/>
              <p:nvPr/>
            </p:nvPicPr>
            <p:blipFill>
              <a:blip r:embed="rId5"/>
              <a:stretch>
                <a:fillRect/>
              </a:stretch>
            </p:blipFill>
            <p:spPr>
              <a:xfrm>
                <a:off x="8191062" y="3807202"/>
                <a:ext cx="566280" cy="276840"/>
              </a:xfrm>
              <a:prstGeom prst="rect">
                <a:avLst/>
              </a:prstGeom>
            </p:spPr>
          </p:pic>
        </mc:Fallback>
      </mc:AlternateContent>
    </p:spTree>
    <p:extLst>
      <p:ext uri="{BB962C8B-B14F-4D97-AF65-F5344CB8AC3E}">
        <p14:creationId xmlns:p14="http://schemas.microsoft.com/office/powerpoint/2010/main" val="547878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365125"/>
            <a:ext cx="10515600" cy="1207197"/>
          </a:xfrm>
        </p:spPr>
        <p:txBody>
          <a:bodyPr/>
          <a:lstStyle/>
          <a:p>
            <a:pPr algn="ctr"/>
            <a:r>
              <a:rPr lang="en-US" dirty="0"/>
              <a:t>The consumption function</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p:nvPr/>
        </p:nvCxnSpPr>
        <p:spPr>
          <a:xfrm flipV="1">
            <a:off x="2486722" y="2353456"/>
            <a:ext cx="4423744" cy="292308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910466" y="6145967"/>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838200" y="1452555"/>
            <a:ext cx="2143592" cy="707886"/>
          </a:xfrm>
          <a:prstGeom prst="rect">
            <a:avLst/>
          </a:prstGeom>
          <a:noFill/>
        </p:spPr>
        <p:txBody>
          <a:bodyPr wrap="square" rtlCol="0">
            <a:spAutoFit/>
          </a:bodyPr>
          <a:lstStyle/>
          <a:p>
            <a:r>
              <a:rPr lang="en-US" sz="2000" dirty="0"/>
              <a:t>Real consumption spending </a:t>
            </a:r>
          </a:p>
        </p:txBody>
      </p:sp>
      <p:sp>
        <p:nvSpPr>
          <p:cNvPr id="11" name="TextBox 10">
            <a:extLst>
              <a:ext uri="{FF2B5EF4-FFF2-40B4-BE49-F238E27FC236}">
                <a16:creationId xmlns:a16="http://schemas.microsoft.com/office/drawing/2014/main" id="{DA9EAF90-4806-D7AB-FB5A-B4E0D092E6F7}"/>
              </a:ext>
            </a:extLst>
          </p:cNvPr>
          <p:cNvSpPr txBox="1"/>
          <p:nvPr/>
        </p:nvSpPr>
        <p:spPr>
          <a:xfrm>
            <a:off x="6715593" y="1806498"/>
            <a:ext cx="375424" cy="523220"/>
          </a:xfrm>
          <a:prstGeom prst="rect">
            <a:avLst/>
          </a:prstGeom>
          <a:noFill/>
        </p:spPr>
        <p:txBody>
          <a:bodyPr wrap="none" rtlCol="0">
            <a:spAutoFit/>
          </a:bodyPr>
          <a:lstStyle/>
          <a:p>
            <a:r>
              <a:rPr lang="en-US" sz="2800" dirty="0"/>
              <a:t>C</a:t>
            </a:r>
          </a:p>
        </p:txBody>
      </p:sp>
      <p:sp>
        <p:nvSpPr>
          <p:cNvPr id="12" name="TextBox 11">
            <a:extLst>
              <a:ext uri="{FF2B5EF4-FFF2-40B4-BE49-F238E27FC236}">
                <a16:creationId xmlns:a16="http://schemas.microsoft.com/office/drawing/2014/main" id="{C2F06833-5EC5-4BFB-A9A5-0476B6304C2A}"/>
              </a:ext>
            </a:extLst>
          </p:cNvPr>
          <p:cNvSpPr txBox="1"/>
          <p:nvPr/>
        </p:nvSpPr>
        <p:spPr>
          <a:xfrm>
            <a:off x="1991653" y="4976734"/>
            <a:ext cx="495649" cy="461665"/>
          </a:xfrm>
          <a:prstGeom prst="rect">
            <a:avLst/>
          </a:prstGeom>
          <a:noFill/>
        </p:spPr>
        <p:txBody>
          <a:bodyPr wrap="none" rtlCol="0">
            <a:spAutoFit/>
          </a:bodyPr>
          <a:lstStyle/>
          <a:p>
            <a:r>
              <a:rPr lang="en-US" sz="2400" dirty="0"/>
              <a:t>60</a:t>
            </a:r>
          </a:p>
        </p:txBody>
      </p:sp>
      <p:sp>
        <p:nvSpPr>
          <p:cNvPr id="13" name="TextBox 12">
            <a:extLst>
              <a:ext uri="{FF2B5EF4-FFF2-40B4-BE49-F238E27FC236}">
                <a16:creationId xmlns:a16="http://schemas.microsoft.com/office/drawing/2014/main" id="{56805FF7-7CC3-F402-2249-6E4421F32173}"/>
              </a:ext>
            </a:extLst>
          </p:cNvPr>
          <p:cNvSpPr txBox="1"/>
          <p:nvPr/>
        </p:nvSpPr>
        <p:spPr>
          <a:xfrm>
            <a:off x="6662642" y="3843515"/>
            <a:ext cx="2226892" cy="461665"/>
          </a:xfrm>
          <a:prstGeom prst="rect">
            <a:avLst/>
          </a:prstGeom>
          <a:noFill/>
        </p:spPr>
        <p:txBody>
          <a:bodyPr wrap="none" rtlCol="0">
            <a:spAutoFit/>
          </a:bodyPr>
          <a:lstStyle/>
          <a:p>
            <a:r>
              <a:rPr lang="en-US" sz="2400" dirty="0"/>
              <a:t>Slope = .8 = </a:t>
            </a:r>
            <a:r>
              <a:rPr lang="en-US" sz="2400" dirty="0" err="1"/>
              <a:t>mpc</a:t>
            </a:r>
            <a:endParaRPr lang="en-US" sz="2400" dirty="0"/>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F68B93FE-7E3E-F207-1800-FEC1FAD398F2}"/>
                  </a:ext>
                </a:extLst>
              </p14:cNvPr>
              <p14:cNvContentPartPr/>
              <p14:nvPr/>
            </p14:nvContentPartPr>
            <p14:xfrm>
              <a:off x="5648075" y="3251673"/>
              <a:ext cx="857880" cy="793080"/>
            </p14:xfrm>
          </p:contentPart>
        </mc:Choice>
        <mc:Fallback xmlns="">
          <p:pic>
            <p:nvPicPr>
              <p:cNvPr id="14" name="Ink 13">
                <a:extLst>
                  <a:ext uri="{FF2B5EF4-FFF2-40B4-BE49-F238E27FC236}">
                    <a16:creationId xmlns:a16="http://schemas.microsoft.com/office/drawing/2014/main" id="{F68B93FE-7E3E-F207-1800-FEC1FAD398F2}"/>
                  </a:ext>
                </a:extLst>
              </p:cNvPr>
              <p:cNvPicPr/>
              <p:nvPr/>
            </p:nvPicPr>
            <p:blipFill>
              <a:blip r:embed="rId3"/>
              <a:stretch>
                <a:fillRect/>
              </a:stretch>
            </p:blipFill>
            <p:spPr>
              <a:xfrm>
                <a:off x="5630075" y="3233673"/>
                <a:ext cx="893520" cy="828720"/>
              </a:xfrm>
              <a:prstGeom prst="rect">
                <a:avLst/>
              </a:prstGeom>
            </p:spPr>
          </p:pic>
        </mc:Fallback>
      </mc:AlternateContent>
    </p:spTree>
    <p:extLst>
      <p:ext uri="{BB962C8B-B14F-4D97-AF65-F5344CB8AC3E}">
        <p14:creationId xmlns:p14="http://schemas.microsoft.com/office/powerpoint/2010/main" val="3035859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68C84-C595-BAF3-BFF6-ED0F18F29F1C}"/>
              </a:ext>
            </a:extLst>
          </p:cNvPr>
          <p:cNvSpPr>
            <a:spLocks noGrp="1"/>
          </p:cNvSpPr>
          <p:nvPr>
            <p:ph type="title"/>
          </p:nvPr>
        </p:nvSpPr>
        <p:spPr/>
        <p:txBody>
          <a:bodyPr/>
          <a:lstStyle/>
          <a:p>
            <a:pPr algn="ctr"/>
            <a:r>
              <a:rPr lang="en-US" dirty="0"/>
              <a:t>We have another 2-d model, so only </a:t>
            </a:r>
            <a:br>
              <a:rPr lang="en-US" dirty="0"/>
            </a:br>
            <a:r>
              <a:rPr lang="en-US" dirty="0"/>
              <a:t>2 variables shown</a:t>
            </a:r>
          </a:p>
        </p:txBody>
      </p:sp>
      <p:sp>
        <p:nvSpPr>
          <p:cNvPr id="3" name="Content Placeholder 2">
            <a:extLst>
              <a:ext uri="{FF2B5EF4-FFF2-40B4-BE49-F238E27FC236}">
                <a16:creationId xmlns:a16="http://schemas.microsoft.com/office/drawing/2014/main" id="{C305EDA0-ACDE-5594-A488-E941F914849A}"/>
              </a:ext>
            </a:extLst>
          </p:cNvPr>
          <p:cNvSpPr>
            <a:spLocks noGrp="1"/>
          </p:cNvSpPr>
          <p:nvPr>
            <p:ph idx="1"/>
          </p:nvPr>
        </p:nvSpPr>
        <p:spPr>
          <a:xfrm>
            <a:off x="838200" y="2143125"/>
            <a:ext cx="10515600" cy="4033838"/>
          </a:xfrm>
        </p:spPr>
        <p:txBody>
          <a:bodyPr/>
          <a:lstStyle/>
          <a:p>
            <a:r>
              <a:rPr lang="en-US" sz="3200" dirty="0"/>
              <a:t>Lots of other things can affect C besides Y</a:t>
            </a:r>
          </a:p>
          <a:p>
            <a:r>
              <a:rPr lang="en-US" sz="3200" dirty="0"/>
              <a:t>Such as consumer confidence, wealth (rather than income), the distribution of income, interest rates (if </a:t>
            </a:r>
            <a:r>
              <a:rPr lang="en-US" sz="3200" dirty="0" err="1"/>
              <a:t>hh</a:t>
            </a:r>
            <a:r>
              <a:rPr lang="en-US" sz="3200" dirty="0"/>
              <a:t> borrow to consume), taxes and transfers, and more</a:t>
            </a:r>
          </a:p>
          <a:p>
            <a:r>
              <a:rPr lang="en-US" sz="3200" dirty="0"/>
              <a:t>But we will hold all those constant (ceteris paribus) until we decide to shock them </a:t>
            </a:r>
            <a:r>
              <a:rPr lang="en-US" dirty="0"/>
              <a:t>⚡️</a:t>
            </a:r>
          </a:p>
          <a:p>
            <a:endParaRPr lang="en-US" dirty="0"/>
          </a:p>
        </p:txBody>
      </p:sp>
    </p:spTree>
    <p:extLst>
      <p:ext uri="{BB962C8B-B14F-4D97-AF65-F5344CB8AC3E}">
        <p14:creationId xmlns:p14="http://schemas.microsoft.com/office/powerpoint/2010/main" val="4044516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8A473-5568-B3D5-EC38-73FC74A60217}"/>
              </a:ext>
            </a:extLst>
          </p:cNvPr>
          <p:cNvSpPr>
            <a:spLocks noGrp="1"/>
          </p:cNvSpPr>
          <p:nvPr>
            <p:ph type="title"/>
          </p:nvPr>
        </p:nvSpPr>
        <p:spPr/>
        <p:txBody>
          <a:bodyPr/>
          <a:lstStyle/>
          <a:p>
            <a:r>
              <a:rPr lang="en-US" dirty="0"/>
              <a:t>Now we’ll add Investment</a:t>
            </a:r>
          </a:p>
        </p:txBody>
      </p:sp>
      <p:sp>
        <p:nvSpPr>
          <p:cNvPr id="3" name="Content Placeholder 2">
            <a:extLst>
              <a:ext uri="{FF2B5EF4-FFF2-40B4-BE49-F238E27FC236}">
                <a16:creationId xmlns:a16="http://schemas.microsoft.com/office/drawing/2014/main" id="{069A3B29-D3E8-8403-5557-F09A836065F5}"/>
              </a:ext>
            </a:extLst>
          </p:cNvPr>
          <p:cNvSpPr>
            <a:spLocks noGrp="1"/>
          </p:cNvSpPr>
          <p:nvPr>
            <p:ph idx="1"/>
          </p:nvPr>
        </p:nvSpPr>
        <p:spPr>
          <a:xfrm>
            <a:off x="838200" y="1803400"/>
            <a:ext cx="8493369" cy="4689475"/>
          </a:xfrm>
        </p:spPr>
        <p:txBody>
          <a:bodyPr>
            <a:normAutofit fontScale="92500" lnSpcReduction="20000"/>
          </a:bodyPr>
          <a:lstStyle/>
          <a:p>
            <a:r>
              <a:rPr lang="en-US" sz="3200" dirty="0">
                <a:solidFill>
                  <a:srgbClr val="6974FF"/>
                </a:solidFill>
              </a:rPr>
              <a:t>Usually I is modeled as a constant: 	I = 120</a:t>
            </a:r>
          </a:p>
          <a:p>
            <a:r>
              <a:rPr lang="en-US" sz="3200" dirty="0"/>
              <a:t>But we could write it as a </a:t>
            </a:r>
            <a:r>
              <a:rPr lang="en-US" sz="3200" dirty="0" err="1"/>
              <a:t>fn</a:t>
            </a:r>
            <a:r>
              <a:rPr lang="en-US" sz="3200" dirty="0"/>
              <a:t> of Y like C: 	I = 30 + .1Y</a:t>
            </a:r>
          </a:p>
          <a:p>
            <a:pPr marL="0" indent="0">
              <a:buNone/>
            </a:pPr>
            <a:endParaRPr lang="en-US" sz="3200" dirty="0"/>
          </a:p>
          <a:p>
            <a:pPr marL="0" indent="0">
              <a:buNone/>
            </a:pPr>
            <a:r>
              <a:rPr lang="en-US" sz="3200" dirty="0"/>
              <a:t>		</a:t>
            </a:r>
            <a:r>
              <a:rPr lang="en-US" sz="3200" dirty="0">
                <a:solidFill>
                  <a:srgbClr val="6974FF"/>
                </a:solidFill>
              </a:rPr>
              <a:t>Real Investment spending as a constant </a:t>
            </a:r>
          </a:p>
          <a:p>
            <a:pPr marL="0" indent="0">
              <a:buNone/>
            </a:pPr>
            <a:r>
              <a:rPr lang="en-US" sz="3200" dirty="0">
                <a:solidFill>
                  <a:srgbClr val="6974FF"/>
                </a:solidFill>
              </a:rPr>
              <a:t>		   </a:t>
            </a:r>
          </a:p>
          <a:p>
            <a:pPr marL="0" indent="0">
              <a:buNone/>
            </a:pPr>
            <a:r>
              <a:rPr lang="en-US" sz="3200" dirty="0"/>
              <a:t>		   I</a:t>
            </a:r>
          </a:p>
          <a:p>
            <a:pPr marL="0" indent="0" algn="ctr">
              <a:buNone/>
            </a:pPr>
            <a:endParaRPr lang="en-US" sz="3200" dirty="0">
              <a:solidFill>
                <a:srgbClr val="6974FF"/>
              </a:solidFill>
            </a:endParaRPr>
          </a:p>
          <a:p>
            <a:pPr marL="0" indent="0" algn="ctr">
              <a:buNone/>
            </a:pPr>
            <a:r>
              <a:rPr lang="en-US" sz="3200" dirty="0">
                <a:solidFill>
                  <a:srgbClr val="6974FF"/>
                </a:solidFill>
              </a:rPr>
              <a:t>                                     I = 120</a:t>
            </a:r>
          </a:p>
          <a:p>
            <a:pPr marL="1828800" lvl="4" indent="0">
              <a:buNone/>
            </a:pPr>
            <a:endParaRPr lang="en-US" sz="2200" dirty="0"/>
          </a:p>
          <a:p>
            <a:pPr marL="1828800" lvl="4" indent="0">
              <a:buNone/>
            </a:pPr>
            <a:endParaRPr lang="en-US" sz="2200" dirty="0"/>
          </a:p>
          <a:p>
            <a:pPr marL="1828800" lvl="4" indent="0">
              <a:buNone/>
            </a:pPr>
            <a:r>
              <a:rPr lang="en-US" sz="2200" dirty="0"/>
              <a:t>                       </a:t>
            </a:r>
          </a:p>
        </p:txBody>
      </p:sp>
      <p:cxnSp>
        <p:nvCxnSpPr>
          <p:cNvPr id="5" name="Straight Connector 4">
            <a:extLst>
              <a:ext uri="{FF2B5EF4-FFF2-40B4-BE49-F238E27FC236}">
                <a16:creationId xmlns:a16="http://schemas.microsoft.com/office/drawing/2014/main" id="{BCB27A0D-B1B4-AAC0-C9B8-A2D62884A07E}"/>
              </a:ext>
            </a:extLst>
          </p:cNvPr>
          <p:cNvCxnSpPr/>
          <p:nvPr/>
        </p:nvCxnSpPr>
        <p:spPr>
          <a:xfrm>
            <a:off x="3359254" y="4257207"/>
            <a:ext cx="0" cy="187377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A1582837-1D9F-2FA7-9136-3614617E85FC}"/>
              </a:ext>
            </a:extLst>
          </p:cNvPr>
          <p:cNvCxnSpPr/>
          <p:nvPr/>
        </p:nvCxnSpPr>
        <p:spPr>
          <a:xfrm>
            <a:off x="3359254" y="6130977"/>
            <a:ext cx="256331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56B3671-51B5-CE23-3D1F-9C6E82718254}"/>
              </a:ext>
            </a:extLst>
          </p:cNvPr>
          <p:cNvCxnSpPr/>
          <p:nvPr/>
        </p:nvCxnSpPr>
        <p:spPr>
          <a:xfrm>
            <a:off x="3334960" y="5206810"/>
            <a:ext cx="260619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84C10B2-0DB6-1922-D1E7-27321A294BB4}"/>
              </a:ext>
            </a:extLst>
          </p:cNvPr>
          <p:cNvSpPr txBox="1"/>
          <p:nvPr/>
        </p:nvSpPr>
        <p:spPr>
          <a:xfrm>
            <a:off x="5941150" y="6092765"/>
            <a:ext cx="359394" cy="523220"/>
          </a:xfrm>
          <a:prstGeom prst="rect">
            <a:avLst/>
          </a:prstGeom>
          <a:noFill/>
        </p:spPr>
        <p:txBody>
          <a:bodyPr wrap="none" rtlCol="0">
            <a:spAutoFit/>
          </a:bodyPr>
          <a:lstStyle/>
          <a:p>
            <a:r>
              <a:rPr lang="en-US" sz="2800" dirty="0"/>
              <a:t>Y</a:t>
            </a:r>
          </a:p>
        </p:txBody>
      </p:sp>
      <p:sp>
        <p:nvSpPr>
          <p:cNvPr id="4" name="TextBox 3">
            <a:extLst>
              <a:ext uri="{FF2B5EF4-FFF2-40B4-BE49-F238E27FC236}">
                <a16:creationId xmlns:a16="http://schemas.microsoft.com/office/drawing/2014/main" id="{2F52BA48-6204-1AD0-7FCD-35232FDF68E2}"/>
              </a:ext>
            </a:extLst>
          </p:cNvPr>
          <p:cNvSpPr txBox="1"/>
          <p:nvPr/>
        </p:nvSpPr>
        <p:spPr>
          <a:xfrm>
            <a:off x="9648092" y="1359877"/>
            <a:ext cx="2157046" cy="6740307"/>
          </a:xfrm>
          <a:prstGeom prst="rect">
            <a:avLst/>
          </a:prstGeom>
          <a:noFill/>
        </p:spPr>
        <p:txBody>
          <a:bodyPr wrap="square" rtlCol="0">
            <a:spAutoFit/>
          </a:bodyPr>
          <a:lstStyle/>
          <a:p>
            <a:r>
              <a:rPr lang="en-US" dirty="0">
                <a:solidFill>
                  <a:srgbClr val="6974FF"/>
                </a:solidFill>
              </a:rPr>
              <a:t>Why?</a:t>
            </a:r>
          </a:p>
          <a:p>
            <a:r>
              <a:rPr lang="en-US" dirty="0"/>
              <a:t>Investment pays off </a:t>
            </a:r>
            <a:r>
              <a:rPr lang="en-US" b="1" dirty="0"/>
              <a:t>in the future</a:t>
            </a:r>
            <a:r>
              <a:rPr lang="en-US" dirty="0"/>
              <a:t>, once new capital is in place and contributing to higher production.</a:t>
            </a:r>
          </a:p>
          <a:p>
            <a:endParaRPr lang="en-US" dirty="0"/>
          </a:p>
          <a:p>
            <a:r>
              <a:rPr lang="en-US" b="1" dirty="0"/>
              <a:t>Firms are not looking at the present </a:t>
            </a:r>
            <a:r>
              <a:rPr lang="en-US" dirty="0"/>
              <a:t>to make investment decisions, </a:t>
            </a:r>
            <a:r>
              <a:rPr lang="en-US" b="1" dirty="0"/>
              <a:t>but at the future</a:t>
            </a:r>
            <a:r>
              <a:rPr lang="en-US" dirty="0"/>
              <a:t>.</a:t>
            </a:r>
          </a:p>
          <a:p>
            <a:endParaRPr lang="en-US" dirty="0"/>
          </a:p>
          <a:p>
            <a:r>
              <a:rPr lang="en-US" dirty="0"/>
              <a:t>The uncertainty makes investment particularly volatile. Much more so than consumption.</a:t>
            </a:r>
          </a:p>
          <a:p>
            <a:endParaRPr lang="en-US" dirty="0"/>
          </a:p>
          <a:p>
            <a:endParaRPr lang="en-US" dirty="0"/>
          </a:p>
          <a:p>
            <a:endParaRPr lang="en-US" dirty="0"/>
          </a:p>
          <a:p>
            <a:endParaRPr lang="en-US" dirty="0"/>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8B351237-1DEF-58EC-18C9-D1C6779242FA}"/>
                  </a:ext>
                </a:extLst>
              </p14:cNvPr>
              <p14:cNvContentPartPr/>
              <p14:nvPr/>
            </p14:nvContentPartPr>
            <p14:xfrm>
              <a:off x="8511600" y="1476046"/>
              <a:ext cx="1070280" cy="511920"/>
            </p14:xfrm>
          </p:contentPart>
        </mc:Choice>
        <mc:Fallback xmlns="">
          <p:pic>
            <p:nvPicPr>
              <p:cNvPr id="6" name="Ink 5">
                <a:extLst>
                  <a:ext uri="{FF2B5EF4-FFF2-40B4-BE49-F238E27FC236}">
                    <a16:creationId xmlns:a16="http://schemas.microsoft.com/office/drawing/2014/main" id="{8B351237-1DEF-58EC-18C9-D1C6779242FA}"/>
                  </a:ext>
                </a:extLst>
              </p:cNvPr>
              <p:cNvPicPr/>
              <p:nvPr/>
            </p:nvPicPr>
            <p:blipFill>
              <a:blip r:embed="rId3"/>
              <a:stretch>
                <a:fillRect/>
              </a:stretch>
            </p:blipFill>
            <p:spPr>
              <a:xfrm>
                <a:off x="8502600" y="1467406"/>
                <a:ext cx="1087920" cy="529560"/>
              </a:xfrm>
              <a:prstGeom prst="rect">
                <a:avLst/>
              </a:prstGeom>
            </p:spPr>
          </p:pic>
        </mc:Fallback>
      </mc:AlternateContent>
      <p:sp>
        <p:nvSpPr>
          <p:cNvPr id="8" name="TextBox 7">
            <a:extLst>
              <a:ext uri="{FF2B5EF4-FFF2-40B4-BE49-F238E27FC236}">
                <a16:creationId xmlns:a16="http://schemas.microsoft.com/office/drawing/2014/main" id="{625634DD-5899-9024-AC4E-C50F947693A2}"/>
              </a:ext>
            </a:extLst>
          </p:cNvPr>
          <p:cNvSpPr txBox="1"/>
          <p:nvPr/>
        </p:nvSpPr>
        <p:spPr>
          <a:xfrm>
            <a:off x="587890" y="4161692"/>
            <a:ext cx="2005712" cy="1754326"/>
          </a:xfrm>
          <a:prstGeom prst="rect">
            <a:avLst/>
          </a:prstGeom>
          <a:noFill/>
        </p:spPr>
        <p:txBody>
          <a:bodyPr wrap="square" rtlCol="0">
            <a:spAutoFit/>
          </a:bodyPr>
          <a:lstStyle/>
          <a:p>
            <a:r>
              <a:rPr lang="en-US" dirty="0">
                <a:solidFill>
                  <a:schemeClr val="accent1">
                    <a:lumMod val="75000"/>
                  </a:schemeClr>
                </a:solidFill>
              </a:rPr>
              <a:t>Keynes used the term “animal spirits” to </a:t>
            </a:r>
            <a:r>
              <a:rPr lang="en-US" dirty="0" err="1">
                <a:solidFill>
                  <a:schemeClr val="accent1">
                    <a:lumMod val="75000"/>
                  </a:schemeClr>
                </a:solidFill>
              </a:rPr>
              <a:t>decribe</a:t>
            </a:r>
            <a:r>
              <a:rPr lang="en-US" dirty="0">
                <a:solidFill>
                  <a:schemeClr val="accent1">
                    <a:lumMod val="75000"/>
                  </a:schemeClr>
                </a:solidFill>
              </a:rPr>
              <a:t> the swings in business confidence</a:t>
            </a:r>
          </a:p>
        </p:txBody>
      </p:sp>
    </p:spTree>
    <p:extLst>
      <p:ext uri="{BB962C8B-B14F-4D97-AF65-F5344CB8AC3E}">
        <p14:creationId xmlns:p14="http://schemas.microsoft.com/office/powerpoint/2010/main" val="1673834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D7EE4F8E-5C50-2547-832C-C44B79F75569}"/>
              </a:ext>
            </a:extLst>
          </p:cNvPr>
          <p:cNvGraphicFramePr>
            <a:graphicFrameLocks/>
          </p:cNvGraphicFramePr>
          <p:nvPr/>
        </p:nvGraphicFramePr>
        <p:xfrm>
          <a:off x="2887645" y="1237785"/>
          <a:ext cx="6416709" cy="5428298"/>
        </p:xfrm>
        <a:graphic>
          <a:graphicData uri="http://schemas.openxmlformats.org/drawingml/2006/chart">
            <c:chart xmlns:c="http://schemas.openxmlformats.org/drawingml/2006/chart" xmlns:r="http://schemas.openxmlformats.org/officeDocument/2006/relationships" r:id="rId2"/>
          </a:graphicData>
        </a:graphic>
      </p:graphicFrame>
      <p:sp>
        <p:nvSpPr>
          <p:cNvPr id="8" name="Title 7">
            <a:extLst>
              <a:ext uri="{FF2B5EF4-FFF2-40B4-BE49-F238E27FC236}">
                <a16:creationId xmlns:a16="http://schemas.microsoft.com/office/drawing/2014/main" id="{B5EADC1C-981A-F045-A0B6-A7B9A7555DF6}"/>
              </a:ext>
            </a:extLst>
          </p:cNvPr>
          <p:cNvSpPr>
            <a:spLocks noGrp="1"/>
          </p:cNvSpPr>
          <p:nvPr>
            <p:ph type="title"/>
          </p:nvPr>
        </p:nvSpPr>
        <p:spPr>
          <a:xfrm>
            <a:off x="838199" y="0"/>
            <a:ext cx="10515600" cy="1350669"/>
          </a:xfrm>
        </p:spPr>
        <p:txBody>
          <a:bodyPr>
            <a:normAutofit/>
          </a:bodyPr>
          <a:lstStyle/>
          <a:p>
            <a:pPr algn="ctr"/>
            <a:br>
              <a:rPr lang="en-US" sz="2400" dirty="0">
                <a:solidFill>
                  <a:srgbClr val="7030A0"/>
                </a:solidFill>
                <a:latin typeface="Calisto MT" panose="02040603050505030304" pitchFamily="18" charset="77"/>
              </a:rPr>
            </a:br>
            <a:r>
              <a:rPr lang="en-US" sz="2800" dirty="0">
                <a:solidFill>
                  <a:srgbClr val="FF591B"/>
                </a:solidFill>
                <a:latin typeface="Calisto MT" panose="02040603050505030304" pitchFamily="18" charset="77"/>
              </a:rPr>
              <a:t>Growth and fluctuations in U.S. real GDP since 1900</a:t>
            </a:r>
          </a:p>
        </p:txBody>
      </p:sp>
      <p:sp>
        <p:nvSpPr>
          <p:cNvPr id="11" name="TextBox 10">
            <a:extLst>
              <a:ext uri="{FF2B5EF4-FFF2-40B4-BE49-F238E27FC236}">
                <a16:creationId xmlns:a16="http://schemas.microsoft.com/office/drawing/2014/main" id="{01CD483D-CA4F-C048-B9B0-A2A64A54D022}"/>
              </a:ext>
            </a:extLst>
          </p:cNvPr>
          <p:cNvSpPr txBox="1"/>
          <p:nvPr/>
        </p:nvSpPr>
        <p:spPr>
          <a:xfrm>
            <a:off x="1973766" y="2505670"/>
            <a:ext cx="713678" cy="1384995"/>
          </a:xfrm>
          <a:prstGeom prst="rect">
            <a:avLst/>
          </a:prstGeom>
          <a:noFill/>
        </p:spPr>
        <p:txBody>
          <a:bodyPr wrap="square" rtlCol="0">
            <a:spAutoFit/>
          </a:bodyPr>
          <a:lstStyle/>
          <a:p>
            <a:r>
              <a:rPr lang="en-US" sz="1400" dirty="0"/>
              <a:t>Real GDP</a:t>
            </a:r>
          </a:p>
          <a:p>
            <a:r>
              <a:rPr lang="en-US" sz="1400" dirty="0"/>
              <a:t>in $b.</a:t>
            </a:r>
          </a:p>
          <a:p>
            <a:endParaRPr lang="en-US" sz="1400" dirty="0"/>
          </a:p>
          <a:p>
            <a:r>
              <a:rPr lang="en-US" sz="1400" dirty="0"/>
              <a:t>(log scale)</a:t>
            </a:r>
          </a:p>
        </p:txBody>
      </p:sp>
      <p:sp>
        <p:nvSpPr>
          <p:cNvPr id="12" name="TextBox 11">
            <a:extLst>
              <a:ext uri="{FF2B5EF4-FFF2-40B4-BE49-F238E27FC236}">
                <a16:creationId xmlns:a16="http://schemas.microsoft.com/office/drawing/2014/main" id="{52E1979F-CCFF-4241-90CF-DA5CC9859BAA}"/>
              </a:ext>
            </a:extLst>
          </p:cNvPr>
          <p:cNvSpPr txBox="1"/>
          <p:nvPr/>
        </p:nvSpPr>
        <p:spPr>
          <a:xfrm>
            <a:off x="9304354" y="1651260"/>
            <a:ext cx="2722817" cy="3046988"/>
          </a:xfrm>
          <a:prstGeom prst="rect">
            <a:avLst/>
          </a:prstGeom>
          <a:noFill/>
        </p:spPr>
        <p:txBody>
          <a:bodyPr wrap="square" rtlCol="0">
            <a:spAutoFit/>
          </a:bodyPr>
          <a:lstStyle/>
          <a:p>
            <a:r>
              <a:rPr lang="en-US" sz="2400" dirty="0">
                <a:solidFill>
                  <a:schemeClr val="accent6"/>
                </a:solidFill>
              </a:rPr>
              <a:t>Not seen: when GDP turns down, unemployment of labor rises.</a:t>
            </a:r>
          </a:p>
          <a:p>
            <a:r>
              <a:rPr lang="en-US" sz="2400" dirty="0">
                <a:solidFill>
                  <a:schemeClr val="accent6"/>
                </a:solidFill>
              </a:rPr>
              <a:t>When GDP growth speeds up, unemployment falls</a:t>
            </a:r>
          </a:p>
          <a:p>
            <a:endParaRPr lang="en-US" sz="2400" dirty="0">
              <a:solidFill>
                <a:srgbClr val="00B0F0"/>
              </a:solidFill>
            </a:endParaRPr>
          </a:p>
        </p:txBody>
      </p:sp>
      <p:sp>
        <p:nvSpPr>
          <p:cNvPr id="13" name="TextBox 12">
            <a:extLst>
              <a:ext uri="{FF2B5EF4-FFF2-40B4-BE49-F238E27FC236}">
                <a16:creationId xmlns:a16="http://schemas.microsoft.com/office/drawing/2014/main" id="{896808F1-C247-F24C-9505-54B273AE9EC5}"/>
              </a:ext>
            </a:extLst>
          </p:cNvPr>
          <p:cNvSpPr txBox="1"/>
          <p:nvPr/>
        </p:nvSpPr>
        <p:spPr>
          <a:xfrm>
            <a:off x="9130084" y="6270885"/>
            <a:ext cx="546945" cy="307777"/>
          </a:xfrm>
          <a:prstGeom prst="rect">
            <a:avLst/>
          </a:prstGeom>
          <a:noFill/>
        </p:spPr>
        <p:txBody>
          <a:bodyPr wrap="none" rtlCol="0">
            <a:spAutoFit/>
          </a:bodyPr>
          <a:lstStyle/>
          <a:p>
            <a:r>
              <a:rPr lang="en-US" sz="1400" dirty="0"/>
              <a:t>Time</a:t>
            </a:r>
          </a:p>
        </p:txBody>
      </p:sp>
      <p:sp>
        <p:nvSpPr>
          <p:cNvPr id="14" name="TextBox 13">
            <a:extLst>
              <a:ext uri="{FF2B5EF4-FFF2-40B4-BE49-F238E27FC236}">
                <a16:creationId xmlns:a16="http://schemas.microsoft.com/office/drawing/2014/main" id="{D607F5A8-564C-3C4D-8666-1D8EC1F10E84}"/>
              </a:ext>
            </a:extLst>
          </p:cNvPr>
          <p:cNvSpPr txBox="1"/>
          <p:nvPr/>
        </p:nvSpPr>
        <p:spPr>
          <a:xfrm>
            <a:off x="6668430" y="2342412"/>
            <a:ext cx="876107" cy="430887"/>
          </a:xfrm>
          <a:prstGeom prst="rect">
            <a:avLst/>
          </a:prstGeom>
          <a:noFill/>
        </p:spPr>
        <p:txBody>
          <a:bodyPr wrap="square" rtlCol="0">
            <a:spAutoFit/>
          </a:bodyPr>
          <a:lstStyle/>
          <a:p>
            <a:r>
              <a:rPr lang="en-US" sz="1100" dirty="0"/>
              <a:t>          Mild recessions</a:t>
            </a:r>
          </a:p>
        </p:txBody>
      </p:sp>
      <p:cxnSp>
        <p:nvCxnSpPr>
          <p:cNvPr id="16" name="Straight Connector 15">
            <a:extLst>
              <a:ext uri="{FF2B5EF4-FFF2-40B4-BE49-F238E27FC236}">
                <a16:creationId xmlns:a16="http://schemas.microsoft.com/office/drawing/2014/main" id="{DEDE3031-E6F3-744F-A28A-F5A96B04D3FF}"/>
              </a:ext>
            </a:extLst>
          </p:cNvPr>
          <p:cNvCxnSpPr/>
          <p:nvPr/>
        </p:nvCxnSpPr>
        <p:spPr>
          <a:xfrm>
            <a:off x="7214839" y="2709746"/>
            <a:ext cx="223024" cy="401444"/>
          </a:xfrm>
          <a:prstGeom prst="line">
            <a:avLst/>
          </a:prstGeom>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7ED43122-2381-8947-A9D8-069114CEF11E}"/>
              </a:ext>
            </a:extLst>
          </p:cNvPr>
          <p:cNvCxnSpPr>
            <a:cxnSpLocks/>
          </p:cNvCxnSpPr>
          <p:nvPr/>
        </p:nvCxnSpPr>
        <p:spPr>
          <a:xfrm>
            <a:off x="7326351" y="2557855"/>
            <a:ext cx="586779" cy="215444"/>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514138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1"/>
            <a:ext cx="10515600" cy="1572322"/>
          </a:xfrm>
        </p:spPr>
        <p:txBody>
          <a:bodyPr/>
          <a:lstStyle/>
          <a:p>
            <a:pPr algn="ctr"/>
            <a:r>
              <a:rPr lang="en-US" dirty="0"/>
              <a:t>The expenditure function with both C &amp; I</a:t>
            </a:r>
            <a:br>
              <a:rPr lang="en-US" dirty="0"/>
            </a:br>
            <a:r>
              <a:rPr lang="en-US" sz="3600" dirty="0"/>
              <a:t>for now, we’re leaving aside G and NX</a:t>
            </a:r>
            <a:endParaRPr lang="en-US" dirty="0"/>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2420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910466" y="6145967"/>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660400" y="1726259"/>
            <a:ext cx="1727197" cy="461665"/>
          </a:xfrm>
          <a:prstGeom prst="rect">
            <a:avLst/>
          </a:prstGeom>
          <a:noFill/>
        </p:spPr>
        <p:txBody>
          <a:bodyPr wrap="square" rtlCol="0">
            <a:spAutoFit/>
          </a:bodyPr>
          <a:lstStyle/>
          <a:p>
            <a:r>
              <a:rPr lang="en-US" sz="2400" dirty="0"/>
              <a:t>Expenditure</a:t>
            </a:r>
          </a:p>
        </p:txBody>
      </p:sp>
      <p:sp>
        <p:nvSpPr>
          <p:cNvPr id="5" name="TextBox 4">
            <a:extLst>
              <a:ext uri="{FF2B5EF4-FFF2-40B4-BE49-F238E27FC236}">
                <a16:creationId xmlns:a16="http://schemas.microsoft.com/office/drawing/2014/main" id="{DD389676-DD31-66AF-C2AA-3055C6D7A293}"/>
              </a:ext>
            </a:extLst>
          </p:cNvPr>
          <p:cNvSpPr txBox="1"/>
          <p:nvPr/>
        </p:nvSpPr>
        <p:spPr>
          <a:xfrm>
            <a:off x="8192125" y="2658815"/>
            <a:ext cx="2723525" cy="1938992"/>
          </a:xfrm>
          <a:prstGeom prst="rect">
            <a:avLst/>
          </a:prstGeom>
          <a:noFill/>
        </p:spPr>
        <p:txBody>
          <a:bodyPr wrap="square" rtlCol="0">
            <a:spAutoFit/>
          </a:bodyPr>
          <a:lstStyle/>
          <a:p>
            <a:r>
              <a:rPr lang="en-US" sz="2400" dirty="0"/>
              <a:t>Add C = 60 + .8Y</a:t>
            </a:r>
          </a:p>
          <a:p>
            <a:r>
              <a:rPr lang="en-US" sz="2400" dirty="0"/>
              <a:t> and </a:t>
            </a:r>
          </a:p>
          <a:p>
            <a:r>
              <a:rPr lang="en-US" sz="2400" dirty="0"/>
              <a:t>I = 120</a:t>
            </a:r>
          </a:p>
          <a:p>
            <a:r>
              <a:rPr lang="en-US" sz="2400" dirty="0"/>
              <a:t> vertically</a:t>
            </a:r>
          </a:p>
          <a:p>
            <a:r>
              <a:rPr lang="en-US" sz="2400" dirty="0"/>
              <a:t> E = 180 + .8Y</a:t>
            </a:r>
          </a:p>
        </p:txBody>
      </p:sp>
      <p:sp>
        <p:nvSpPr>
          <p:cNvPr id="11" name="TextBox 10">
            <a:extLst>
              <a:ext uri="{FF2B5EF4-FFF2-40B4-BE49-F238E27FC236}">
                <a16:creationId xmlns:a16="http://schemas.microsoft.com/office/drawing/2014/main" id="{955DD7AD-F4F0-D052-92DC-246FE7E8CF95}"/>
              </a:ext>
            </a:extLst>
          </p:cNvPr>
          <p:cNvSpPr txBox="1"/>
          <p:nvPr/>
        </p:nvSpPr>
        <p:spPr>
          <a:xfrm>
            <a:off x="6438900" y="1726259"/>
            <a:ext cx="1159292" cy="461665"/>
          </a:xfrm>
          <a:prstGeom prst="rect">
            <a:avLst/>
          </a:prstGeom>
          <a:noFill/>
        </p:spPr>
        <p:txBody>
          <a:bodyPr wrap="none" rtlCol="0">
            <a:spAutoFit/>
          </a:bodyPr>
          <a:lstStyle/>
          <a:p>
            <a:r>
              <a:rPr lang="en-US" sz="2400" dirty="0"/>
              <a:t>E = C + I</a:t>
            </a:r>
          </a:p>
        </p:txBody>
      </p:sp>
      <p:sp>
        <p:nvSpPr>
          <p:cNvPr id="12" name="TextBox 11">
            <a:extLst>
              <a:ext uri="{FF2B5EF4-FFF2-40B4-BE49-F238E27FC236}">
                <a16:creationId xmlns:a16="http://schemas.microsoft.com/office/drawing/2014/main" id="{EACE9D7A-4065-40C2-D438-0C68A5B75286}"/>
              </a:ext>
            </a:extLst>
          </p:cNvPr>
          <p:cNvSpPr txBox="1"/>
          <p:nvPr/>
        </p:nvSpPr>
        <p:spPr>
          <a:xfrm>
            <a:off x="414643" y="4361934"/>
            <a:ext cx="2088370" cy="461665"/>
          </a:xfrm>
          <a:prstGeom prst="rect">
            <a:avLst/>
          </a:prstGeom>
          <a:noFill/>
        </p:spPr>
        <p:txBody>
          <a:bodyPr wrap="square" rtlCol="0">
            <a:spAutoFit/>
          </a:bodyPr>
          <a:lstStyle/>
          <a:p>
            <a:r>
              <a:rPr lang="en-US" sz="2400" dirty="0"/>
              <a:t>Intercept = 180</a:t>
            </a:r>
          </a:p>
        </p:txBody>
      </p:sp>
      <p:sp>
        <p:nvSpPr>
          <p:cNvPr id="13" name="TextBox 12">
            <a:extLst>
              <a:ext uri="{FF2B5EF4-FFF2-40B4-BE49-F238E27FC236}">
                <a16:creationId xmlns:a16="http://schemas.microsoft.com/office/drawing/2014/main" id="{80B19CF3-1161-7F3C-1551-0311ECB87542}"/>
              </a:ext>
            </a:extLst>
          </p:cNvPr>
          <p:cNvSpPr txBox="1"/>
          <p:nvPr/>
        </p:nvSpPr>
        <p:spPr>
          <a:xfrm>
            <a:off x="5109013" y="3320511"/>
            <a:ext cx="1398140" cy="461665"/>
          </a:xfrm>
          <a:prstGeom prst="rect">
            <a:avLst/>
          </a:prstGeom>
          <a:noFill/>
        </p:spPr>
        <p:txBody>
          <a:bodyPr wrap="none" rtlCol="0">
            <a:spAutoFit/>
          </a:bodyPr>
          <a:lstStyle/>
          <a:p>
            <a:r>
              <a:rPr lang="en-US" sz="2400" dirty="0"/>
              <a:t>Slope = .8</a:t>
            </a:r>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id="{70583D8A-91F8-8C24-3441-56C799D06BC2}"/>
                  </a:ext>
                </a:extLst>
              </p14:cNvPr>
              <p14:cNvContentPartPr/>
              <p14:nvPr/>
            </p14:nvContentPartPr>
            <p14:xfrm>
              <a:off x="5444560" y="2867520"/>
              <a:ext cx="239760" cy="416160"/>
            </p14:xfrm>
          </p:contentPart>
        </mc:Choice>
        <mc:Fallback xmlns="">
          <p:pic>
            <p:nvPicPr>
              <p:cNvPr id="14" name="Ink 13">
                <a:extLst>
                  <a:ext uri="{FF2B5EF4-FFF2-40B4-BE49-F238E27FC236}">
                    <a16:creationId xmlns:a16="http://schemas.microsoft.com/office/drawing/2014/main" id="{70583D8A-91F8-8C24-3441-56C799D06BC2}"/>
                  </a:ext>
                </a:extLst>
              </p:cNvPr>
              <p:cNvPicPr/>
              <p:nvPr/>
            </p:nvPicPr>
            <p:blipFill>
              <a:blip r:embed="rId3"/>
              <a:stretch>
                <a:fillRect/>
              </a:stretch>
            </p:blipFill>
            <p:spPr>
              <a:xfrm>
                <a:off x="5426920" y="2849520"/>
                <a:ext cx="275400" cy="451800"/>
              </a:xfrm>
              <a:prstGeom prst="rect">
                <a:avLst/>
              </a:prstGeom>
            </p:spPr>
          </p:pic>
        </mc:Fallback>
      </mc:AlternateContent>
    </p:spTree>
    <p:extLst>
      <p:ext uri="{BB962C8B-B14F-4D97-AF65-F5344CB8AC3E}">
        <p14:creationId xmlns:p14="http://schemas.microsoft.com/office/powerpoint/2010/main" val="13832894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365125"/>
            <a:ext cx="10515600" cy="1207197"/>
          </a:xfrm>
        </p:spPr>
        <p:txBody>
          <a:bodyPr>
            <a:normAutofit/>
          </a:bodyPr>
          <a:lstStyle/>
          <a:p>
            <a:pPr algn="ctr"/>
            <a:r>
              <a:rPr lang="en-US" b="1" dirty="0">
                <a:solidFill>
                  <a:srgbClr val="00CBEF"/>
                </a:solidFill>
              </a:rPr>
              <a:t>A useful if perplexing graphical device</a:t>
            </a:r>
            <a:br>
              <a:rPr lang="en-US" dirty="0">
                <a:solidFill>
                  <a:srgbClr val="00CBEF"/>
                </a:solidFill>
              </a:rPr>
            </a:br>
            <a:r>
              <a:rPr lang="en-US" sz="3200" dirty="0">
                <a:solidFill>
                  <a:srgbClr val="00CBEF"/>
                </a:solidFill>
              </a:rPr>
              <a:t>the 45˚  line</a:t>
            </a:r>
            <a:endParaRPr lang="en-US" dirty="0">
              <a:solidFill>
                <a:srgbClr val="00CBEF"/>
              </a:solidFill>
            </a:endParaRP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374666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910466" y="6145967"/>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660400" y="1726259"/>
            <a:ext cx="1727197" cy="461665"/>
          </a:xfrm>
          <a:prstGeom prst="rect">
            <a:avLst/>
          </a:prstGeom>
          <a:noFill/>
        </p:spPr>
        <p:txBody>
          <a:bodyPr wrap="square" rtlCol="0">
            <a:spAutoFit/>
          </a:bodyPr>
          <a:lstStyle/>
          <a:p>
            <a:r>
              <a:rPr lang="en-US" sz="2400" dirty="0"/>
              <a:t>Y (real GDP)</a:t>
            </a:r>
          </a:p>
        </p:txBody>
      </p:sp>
      <p:sp>
        <p:nvSpPr>
          <p:cNvPr id="5" name="TextBox 4">
            <a:extLst>
              <a:ext uri="{FF2B5EF4-FFF2-40B4-BE49-F238E27FC236}">
                <a16:creationId xmlns:a16="http://schemas.microsoft.com/office/drawing/2014/main" id="{DD389676-DD31-66AF-C2AA-3055C6D7A293}"/>
              </a:ext>
            </a:extLst>
          </p:cNvPr>
          <p:cNvSpPr txBox="1"/>
          <p:nvPr/>
        </p:nvSpPr>
        <p:spPr>
          <a:xfrm>
            <a:off x="8280401" y="2126369"/>
            <a:ext cx="3721100" cy="3785652"/>
          </a:xfrm>
          <a:prstGeom prst="rect">
            <a:avLst/>
          </a:prstGeom>
          <a:noFill/>
        </p:spPr>
        <p:txBody>
          <a:bodyPr wrap="square" rtlCol="0">
            <a:spAutoFit/>
          </a:bodyPr>
          <a:lstStyle/>
          <a:p>
            <a:r>
              <a:rPr lang="en-US" sz="2400" dirty="0"/>
              <a:t>The 45˚ line expresses the</a:t>
            </a:r>
          </a:p>
          <a:p>
            <a:r>
              <a:rPr lang="en-US" sz="2400" dirty="0"/>
              <a:t>identity GDP ≡ Income.</a:t>
            </a:r>
          </a:p>
          <a:p>
            <a:endParaRPr lang="en-US" sz="2400" dirty="0"/>
          </a:p>
          <a:p>
            <a:r>
              <a:rPr lang="en-US" sz="2400" dirty="0"/>
              <a:t>The economy must always be on the 45˚ line, in or out of equilibrium</a:t>
            </a:r>
          </a:p>
          <a:p>
            <a:endParaRPr lang="en-US" sz="2400" dirty="0"/>
          </a:p>
          <a:p>
            <a:r>
              <a:rPr lang="en-US" sz="2400" dirty="0"/>
              <a:t>So it’s a kind of graphical anchor</a:t>
            </a:r>
          </a:p>
          <a:p>
            <a:r>
              <a:rPr lang="en-US" sz="2400" dirty="0"/>
              <a:t> </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45C0EFD-EE2E-4E5D-FA56-0366C1850D9A}"/>
                  </a:ext>
                </a:extLst>
              </p14:cNvPr>
              <p14:cNvContentPartPr/>
              <p14:nvPr/>
            </p14:nvContentPartPr>
            <p14:xfrm>
              <a:off x="2891080" y="5552400"/>
              <a:ext cx="154440" cy="317160"/>
            </p14:xfrm>
          </p:contentPart>
        </mc:Choice>
        <mc:Fallback xmlns="">
          <p:pic>
            <p:nvPicPr>
              <p:cNvPr id="7" name="Ink 6">
                <a:extLst>
                  <a:ext uri="{FF2B5EF4-FFF2-40B4-BE49-F238E27FC236}">
                    <a16:creationId xmlns:a16="http://schemas.microsoft.com/office/drawing/2014/main" id="{945C0EFD-EE2E-4E5D-FA56-0366C1850D9A}"/>
                  </a:ext>
                </a:extLst>
              </p:cNvPr>
              <p:cNvPicPr/>
              <p:nvPr/>
            </p:nvPicPr>
            <p:blipFill>
              <a:blip r:embed="rId3"/>
              <a:stretch>
                <a:fillRect/>
              </a:stretch>
            </p:blipFill>
            <p:spPr>
              <a:xfrm>
                <a:off x="2873080" y="5534760"/>
                <a:ext cx="190080" cy="352800"/>
              </a:xfrm>
              <a:prstGeom prst="rect">
                <a:avLst/>
              </a:prstGeom>
            </p:spPr>
          </p:pic>
        </mc:Fallback>
      </mc:AlternateContent>
      <p:sp>
        <p:nvSpPr>
          <p:cNvPr id="15" name="TextBox 14">
            <a:extLst>
              <a:ext uri="{FF2B5EF4-FFF2-40B4-BE49-F238E27FC236}">
                <a16:creationId xmlns:a16="http://schemas.microsoft.com/office/drawing/2014/main" id="{436B4AFC-2E58-4D7E-7F39-62CE25B1A153}"/>
              </a:ext>
            </a:extLst>
          </p:cNvPr>
          <p:cNvSpPr txBox="1"/>
          <p:nvPr/>
        </p:nvSpPr>
        <p:spPr>
          <a:xfrm>
            <a:off x="3276600" y="5422900"/>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E13213C-1B26-F61C-C43F-2B54F5539BF8}"/>
              </a:ext>
            </a:extLst>
          </p:cNvPr>
          <p:cNvSpPr txBox="1"/>
          <p:nvPr/>
        </p:nvSpPr>
        <p:spPr>
          <a:xfrm>
            <a:off x="6248400" y="1726259"/>
            <a:ext cx="630301" cy="369332"/>
          </a:xfrm>
          <a:prstGeom prst="rect">
            <a:avLst/>
          </a:prstGeom>
          <a:noFill/>
        </p:spPr>
        <p:txBody>
          <a:bodyPr wrap="none" rtlCol="0">
            <a:spAutoFit/>
          </a:bodyPr>
          <a:lstStyle/>
          <a:p>
            <a:r>
              <a:rPr lang="en-US" dirty="0"/>
              <a:t>Y </a:t>
            </a:r>
            <a:r>
              <a:rPr lang="en-US" sz="1800" dirty="0"/>
              <a:t>≡</a:t>
            </a:r>
            <a:r>
              <a:rPr lang="en-US" dirty="0"/>
              <a:t> Y</a:t>
            </a:r>
          </a:p>
        </p:txBody>
      </p:sp>
    </p:spTree>
    <p:extLst>
      <p:ext uri="{BB962C8B-B14F-4D97-AF65-F5344CB8AC3E}">
        <p14:creationId xmlns:p14="http://schemas.microsoft.com/office/powerpoint/2010/main" val="12953290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365125"/>
            <a:ext cx="10515600" cy="904875"/>
          </a:xfrm>
        </p:spPr>
        <p:txBody>
          <a:bodyPr/>
          <a:lstStyle/>
          <a:p>
            <a:pPr algn="ctr"/>
            <a:r>
              <a:rPr lang="en-US" dirty="0"/>
              <a:t>Add (planned) Expenditure to the picture</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374666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7189543" y="5792232"/>
            <a:ext cx="2818049" cy="523220"/>
          </a:xfrm>
          <a:prstGeom prst="rect">
            <a:avLst/>
          </a:prstGeom>
          <a:noFill/>
        </p:spPr>
        <p:txBody>
          <a:bodyPr wrap="square" rtlCol="0">
            <a:spAutoFit/>
          </a:bodyPr>
          <a:lstStyle/>
          <a:p>
            <a:r>
              <a:rPr lang="en-US" sz="2800" dirty="0"/>
              <a:t>   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317501" y="1726259"/>
            <a:ext cx="2387598" cy="830997"/>
          </a:xfrm>
          <a:prstGeom prst="rect">
            <a:avLst/>
          </a:prstGeom>
          <a:noFill/>
        </p:spPr>
        <p:txBody>
          <a:bodyPr wrap="square" rtlCol="0">
            <a:spAutoFit/>
          </a:bodyPr>
          <a:lstStyle/>
          <a:p>
            <a:r>
              <a:rPr lang="en-US" sz="2400" dirty="0"/>
              <a:t>Y (real GDP)</a:t>
            </a:r>
          </a:p>
          <a:p>
            <a:r>
              <a:rPr lang="en-US" sz="2400" dirty="0"/>
              <a:t>and expenditure</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45C0EFD-EE2E-4E5D-FA56-0366C1850D9A}"/>
                  </a:ext>
                </a:extLst>
              </p14:cNvPr>
              <p14:cNvContentPartPr/>
              <p14:nvPr/>
            </p14:nvContentPartPr>
            <p14:xfrm>
              <a:off x="2891080" y="5552400"/>
              <a:ext cx="154440" cy="317160"/>
            </p14:xfrm>
          </p:contentPart>
        </mc:Choice>
        <mc:Fallback xmlns="">
          <p:pic>
            <p:nvPicPr>
              <p:cNvPr id="7" name="Ink 6">
                <a:extLst>
                  <a:ext uri="{FF2B5EF4-FFF2-40B4-BE49-F238E27FC236}">
                    <a16:creationId xmlns:a16="http://schemas.microsoft.com/office/drawing/2014/main" id="{945C0EFD-EE2E-4E5D-FA56-0366C1850D9A}"/>
                  </a:ext>
                </a:extLst>
              </p:cNvPr>
              <p:cNvPicPr/>
              <p:nvPr/>
            </p:nvPicPr>
            <p:blipFill>
              <a:blip r:embed="rId3"/>
              <a:stretch>
                <a:fillRect/>
              </a:stretch>
            </p:blipFill>
            <p:spPr>
              <a:xfrm>
                <a:off x="2873080" y="5534400"/>
                <a:ext cx="190080" cy="352800"/>
              </a:xfrm>
              <a:prstGeom prst="rect">
                <a:avLst/>
              </a:prstGeom>
            </p:spPr>
          </p:pic>
        </mc:Fallback>
      </mc:AlternateContent>
      <p:sp>
        <p:nvSpPr>
          <p:cNvPr id="15" name="TextBox 14">
            <a:extLst>
              <a:ext uri="{FF2B5EF4-FFF2-40B4-BE49-F238E27FC236}">
                <a16:creationId xmlns:a16="http://schemas.microsoft.com/office/drawing/2014/main" id="{436B4AFC-2E58-4D7E-7F39-62CE25B1A153}"/>
              </a:ext>
            </a:extLst>
          </p:cNvPr>
          <p:cNvSpPr txBox="1"/>
          <p:nvPr/>
        </p:nvSpPr>
        <p:spPr>
          <a:xfrm>
            <a:off x="3276600" y="5422900"/>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E13213C-1B26-F61C-C43F-2B54F5539BF8}"/>
              </a:ext>
            </a:extLst>
          </p:cNvPr>
          <p:cNvSpPr txBox="1"/>
          <p:nvPr/>
        </p:nvSpPr>
        <p:spPr>
          <a:xfrm>
            <a:off x="6248400" y="1726259"/>
            <a:ext cx="630301" cy="369332"/>
          </a:xfrm>
          <a:prstGeom prst="rect">
            <a:avLst/>
          </a:prstGeom>
          <a:noFill/>
        </p:spPr>
        <p:txBody>
          <a:bodyPr wrap="none" rtlCol="0">
            <a:spAutoFit/>
          </a:bodyPr>
          <a:lstStyle/>
          <a:p>
            <a:r>
              <a:rPr lang="en-US" dirty="0"/>
              <a:t>Y </a:t>
            </a:r>
            <a:r>
              <a:rPr lang="en-US" sz="1800" dirty="0"/>
              <a:t>≡</a:t>
            </a:r>
            <a:r>
              <a:rPr lang="en-US" dirty="0"/>
              <a:t> Y</a:t>
            </a:r>
          </a:p>
        </p:txBody>
      </p:sp>
      <p:cxnSp>
        <p:nvCxnSpPr>
          <p:cNvPr id="11" name="Straight Connector 10">
            <a:extLst>
              <a:ext uri="{FF2B5EF4-FFF2-40B4-BE49-F238E27FC236}">
                <a16:creationId xmlns:a16="http://schemas.microsoft.com/office/drawing/2014/main" id="{D2A63C14-198D-B8BC-1A3C-3338C022A7CB}"/>
              </a:ext>
            </a:extLst>
          </p:cNvPr>
          <p:cNvCxnSpPr/>
          <p:nvPr/>
        </p:nvCxnSpPr>
        <p:spPr>
          <a:xfrm flipV="1">
            <a:off x="2486722" y="2463800"/>
            <a:ext cx="4498278" cy="19304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EA8DFFF-17F1-0D36-4296-F6B053E9F080}"/>
              </a:ext>
            </a:extLst>
          </p:cNvPr>
          <p:cNvSpPr txBox="1"/>
          <p:nvPr/>
        </p:nvSpPr>
        <p:spPr>
          <a:xfrm>
            <a:off x="7073900" y="2187924"/>
            <a:ext cx="2430474" cy="461665"/>
          </a:xfrm>
          <a:prstGeom prst="rect">
            <a:avLst/>
          </a:prstGeom>
          <a:noFill/>
        </p:spPr>
        <p:txBody>
          <a:bodyPr wrap="none" rtlCol="0">
            <a:spAutoFit/>
          </a:bodyPr>
          <a:lstStyle/>
          <a:p>
            <a:r>
              <a:rPr lang="en-US" sz="2400" dirty="0"/>
              <a:t>(Planned) E = C + I</a:t>
            </a:r>
          </a:p>
        </p:txBody>
      </p:sp>
      <p:cxnSp>
        <p:nvCxnSpPr>
          <p:cNvPr id="14" name="Straight Connector 13">
            <a:extLst>
              <a:ext uri="{FF2B5EF4-FFF2-40B4-BE49-F238E27FC236}">
                <a16:creationId xmlns:a16="http://schemas.microsoft.com/office/drawing/2014/main" id="{87C6C99D-62C8-3AC5-00C3-C1026F7C1CDD}"/>
              </a:ext>
            </a:extLst>
          </p:cNvPr>
          <p:cNvCxnSpPr/>
          <p:nvPr/>
        </p:nvCxnSpPr>
        <p:spPr>
          <a:xfrm>
            <a:off x="5638800" y="3060700"/>
            <a:ext cx="0" cy="2819831"/>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2BF69A7-EFEE-D987-7A1C-015CC2E75A8F}"/>
              </a:ext>
            </a:extLst>
          </p:cNvPr>
          <p:cNvSpPr txBox="1"/>
          <p:nvPr/>
        </p:nvSpPr>
        <p:spPr>
          <a:xfrm>
            <a:off x="4876800" y="6057900"/>
            <a:ext cx="1473287" cy="461665"/>
          </a:xfrm>
          <a:prstGeom prst="rect">
            <a:avLst/>
          </a:prstGeom>
          <a:noFill/>
        </p:spPr>
        <p:txBody>
          <a:bodyPr wrap="square" rtlCol="0">
            <a:spAutoFit/>
          </a:bodyPr>
          <a:lstStyle/>
          <a:p>
            <a:r>
              <a:rPr lang="en-US" sz="2400" dirty="0"/>
              <a:t>        Ye</a:t>
            </a:r>
          </a:p>
        </p:txBody>
      </p:sp>
    </p:spTree>
    <p:extLst>
      <p:ext uri="{BB962C8B-B14F-4D97-AF65-F5344CB8AC3E}">
        <p14:creationId xmlns:p14="http://schemas.microsoft.com/office/powerpoint/2010/main" val="28918719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317501" y="228614"/>
            <a:ext cx="11366499" cy="1139461"/>
          </a:xfrm>
        </p:spPr>
        <p:txBody>
          <a:bodyPr>
            <a:noAutofit/>
          </a:bodyPr>
          <a:lstStyle/>
          <a:p>
            <a:pPr algn="ctr"/>
            <a:r>
              <a:rPr lang="en-US" sz="3600" b="1" dirty="0">
                <a:solidFill>
                  <a:schemeClr val="accent6">
                    <a:lumMod val="75000"/>
                  </a:schemeClr>
                </a:solidFill>
              </a:rPr>
              <a:t>Equilibrium means </a:t>
            </a:r>
            <a:r>
              <a:rPr lang="en-US" b="1" dirty="0">
                <a:solidFill>
                  <a:schemeClr val="accent6">
                    <a:lumMod val="75000"/>
                  </a:schemeClr>
                </a:solidFill>
              </a:rPr>
              <a:t>actual</a:t>
            </a:r>
            <a:r>
              <a:rPr lang="en-US" sz="3600" b="1" dirty="0">
                <a:solidFill>
                  <a:schemeClr val="accent6">
                    <a:lumMod val="75000"/>
                  </a:schemeClr>
                </a:solidFill>
              </a:rPr>
              <a:t> output Y = </a:t>
            </a:r>
            <a:r>
              <a:rPr lang="en-US" b="1" dirty="0">
                <a:solidFill>
                  <a:schemeClr val="accent6">
                    <a:lumMod val="75000"/>
                  </a:schemeClr>
                </a:solidFill>
              </a:rPr>
              <a:t>planned </a:t>
            </a:r>
            <a:r>
              <a:rPr lang="en-US" sz="3600" b="1" dirty="0">
                <a:solidFill>
                  <a:schemeClr val="accent6">
                    <a:lumMod val="75000"/>
                  </a:schemeClr>
                </a:solidFill>
              </a:rPr>
              <a:t>expenditure. Plans are fulfilled. No reason for change!</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374666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7189543" y="5792232"/>
            <a:ext cx="2818049" cy="523220"/>
          </a:xfrm>
          <a:prstGeom prst="rect">
            <a:avLst/>
          </a:prstGeom>
          <a:noFill/>
        </p:spPr>
        <p:txBody>
          <a:bodyPr wrap="square" rtlCol="0">
            <a:spAutoFit/>
          </a:bodyPr>
          <a:lstStyle/>
          <a:p>
            <a:r>
              <a:rPr lang="en-US" sz="2800" dirty="0"/>
              <a:t>   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317501" y="1726259"/>
            <a:ext cx="2387598" cy="830997"/>
          </a:xfrm>
          <a:prstGeom prst="rect">
            <a:avLst/>
          </a:prstGeom>
          <a:noFill/>
        </p:spPr>
        <p:txBody>
          <a:bodyPr wrap="square" rtlCol="0">
            <a:spAutoFit/>
          </a:bodyPr>
          <a:lstStyle/>
          <a:p>
            <a:r>
              <a:rPr lang="en-US" sz="2400" dirty="0"/>
              <a:t>Y (real GDP)</a:t>
            </a:r>
          </a:p>
          <a:p>
            <a:r>
              <a:rPr lang="en-US" sz="2400"/>
              <a:t>and </a:t>
            </a:r>
            <a:r>
              <a:rPr lang="en-US" sz="2400" dirty="0"/>
              <a:t>e</a:t>
            </a:r>
            <a:r>
              <a:rPr lang="en-US" sz="2400"/>
              <a:t>xpenditure</a:t>
            </a:r>
            <a:endParaRPr lang="en-US" sz="2400" dirty="0"/>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45C0EFD-EE2E-4E5D-FA56-0366C1850D9A}"/>
                  </a:ext>
                </a:extLst>
              </p14:cNvPr>
              <p14:cNvContentPartPr/>
              <p14:nvPr/>
            </p14:nvContentPartPr>
            <p14:xfrm>
              <a:off x="2891080" y="5552400"/>
              <a:ext cx="154440" cy="317160"/>
            </p14:xfrm>
          </p:contentPart>
        </mc:Choice>
        <mc:Fallback xmlns="">
          <p:pic>
            <p:nvPicPr>
              <p:cNvPr id="7" name="Ink 6">
                <a:extLst>
                  <a:ext uri="{FF2B5EF4-FFF2-40B4-BE49-F238E27FC236}">
                    <a16:creationId xmlns:a16="http://schemas.microsoft.com/office/drawing/2014/main" id="{945C0EFD-EE2E-4E5D-FA56-0366C1850D9A}"/>
                  </a:ext>
                </a:extLst>
              </p:cNvPr>
              <p:cNvPicPr/>
              <p:nvPr/>
            </p:nvPicPr>
            <p:blipFill>
              <a:blip r:embed="rId3"/>
              <a:stretch>
                <a:fillRect/>
              </a:stretch>
            </p:blipFill>
            <p:spPr>
              <a:xfrm>
                <a:off x="2873080" y="5534400"/>
                <a:ext cx="190080" cy="352800"/>
              </a:xfrm>
              <a:prstGeom prst="rect">
                <a:avLst/>
              </a:prstGeom>
            </p:spPr>
          </p:pic>
        </mc:Fallback>
      </mc:AlternateContent>
      <p:sp>
        <p:nvSpPr>
          <p:cNvPr id="15" name="TextBox 14">
            <a:extLst>
              <a:ext uri="{FF2B5EF4-FFF2-40B4-BE49-F238E27FC236}">
                <a16:creationId xmlns:a16="http://schemas.microsoft.com/office/drawing/2014/main" id="{436B4AFC-2E58-4D7E-7F39-62CE25B1A153}"/>
              </a:ext>
            </a:extLst>
          </p:cNvPr>
          <p:cNvSpPr txBox="1"/>
          <p:nvPr/>
        </p:nvSpPr>
        <p:spPr>
          <a:xfrm>
            <a:off x="3276600" y="5422900"/>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E13213C-1B26-F61C-C43F-2B54F5539BF8}"/>
              </a:ext>
            </a:extLst>
          </p:cNvPr>
          <p:cNvSpPr txBox="1"/>
          <p:nvPr/>
        </p:nvSpPr>
        <p:spPr>
          <a:xfrm>
            <a:off x="6248400" y="1726259"/>
            <a:ext cx="1380506" cy="369332"/>
          </a:xfrm>
          <a:prstGeom prst="rect">
            <a:avLst/>
          </a:prstGeom>
          <a:noFill/>
        </p:spPr>
        <p:txBody>
          <a:bodyPr wrap="none" rtlCol="0">
            <a:spAutoFit/>
          </a:bodyPr>
          <a:lstStyle/>
          <a:p>
            <a:r>
              <a:rPr lang="en-US" dirty="0"/>
              <a:t>Y actual GDP</a:t>
            </a:r>
          </a:p>
        </p:txBody>
      </p:sp>
      <p:cxnSp>
        <p:nvCxnSpPr>
          <p:cNvPr id="11" name="Straight Connector 10">
            <a:extLst>
              <a:ext uri="{FF2B5EF4-FFF2-40B4-BE49-F238E27FC236}">
                <a16:creationId xmlns:a16="http://schemas.microsoft.com/office/drawing/2014/main" id="{D2A63C14-198D-B8BC-1A3C-3338C022A7CB}"/>
              </a:ext>
            </a:extLst>
          </p:cNvPr>
          <p:cNvCxnSpPr/>
          <p:nvPr/>
        </p:nvCxnSpPr>
        <p:spPr>
          <a:xfrm flipV="1">
            <a:off x="2486722" y="2463800"/>
            <a:ext cx="4498278" cy="19304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EA8DFFF-17F1-0D36-4296-F6B053E9F080}"/>
              </a:ext>
            </a:extLst>
          </p:cNvPr>
          <p:cNvSpPr txBox="1"/>
          <p:nvPr/>
        </p:nvSpPr>
        <p:spPr>
          <a:xfrm>
            <a:off x="7073900" y="2187924"/>
            <a:ext cx="2610010" cy="461665"/>
          </a:xfrm>
          <a:prstGeom prst="rect">
            <a:avLst/>
          </a:prstGeom>
          <a:noFill/>
        </p:spPr>
        <p:txBody>
          <a:bodyPr wrap="none" rtlCol="0">
            <a:spAutoFit/>
          </a:bodyPr>
          <a:lstStyle/>
          <a:p>
            <a:r>
              <a:rPr lang="en-US" sz="2400" dirty="0"/>
              <a:t>(Planned) E on GDP</a:t>
            </a:r>
          </a:p>
        </p:txBody>
      </p:sp>
      <p:cxnSp>
        <p:nvCxnSpPr>
          <p:cNvPr id="14" name="Straight Connector 13">
            <a:extLst>
              <a:ext uri="{FF2B5EF4-FFF2-40B4-BE49-F238E27FC236}">
                <a16:creationId xmlns:a16="http://schemas.microsoft.com/office/drawing/2014/main" id="{87C6C99D-62C8-3AC5-00C3-C1026F7C1CDD}"/>
              </a:ext>
            </a:extLst>
          </p:cNvPr>
          <p:cNvCxnSpPr/>
          <p:nvPr/>
        </p:nvCxnSpPr>
        <p:spPr>
          <a:xfrm>
            <a:off x="5638800" y="3060700"/>
            <a:ext cx="0" cy="2819831"/>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2BF69A7-EFEE-D987-7A1C-015CC2E75A8F}"/>
              </a:ext>
            </a:extLst>
          </p:cNvPr>
          <p:cNvSpPr txBox="1"/>
          <p:nvPr/>
        </p:nvSpPr>
        <p:spPr>
          <a:xfrm>
            <a:off x="4876800" y="6057900"/>
            <a:ext cx="1473287" cy="461665"/>
          </a:xfrm>
          <a:prstGeom prst="rect">
            <a:avLst/>
          </a:prstGeom>
          <a:noFill/>
        </p:spPr>
        <p:txBody>
          <a:bodyPr wrap="square" rtlCol="0">
            <a:spAutoFit/>
          </a:bodyPr>
          <a:lstStyle/>
          <a:p>
            <a:r>
              <a:rPr lang="en-US" sz="2400" dirty="0"/>
              <a:t>        Ye</a:t>
            </a:r>
          </a:p>
        </p:txBody>
      </p:sp>
      <p:sp>
        <p:nvSpPr>
          <p:cNvPr id="13" name="TextBox 12">
            <a:extLst>
              <a:ext uri="{FF2B5EF4-FFF2-40B4-BE49-F238E27FC236}">
                <a16:creationId xmlns:a16="http://schemas.microsoft.com/office/drawing/2014/main" id="{EBFBBBE5-E3C1-E595-4F94-36F2A5F11CD3}"/>
              </a:ext>
            </a:extLst>
          </p:cNvPr>
          <p:cNvSpPr txBox="1"/>
          <p:nvPr/>
        </p:nvSpPr>
        <p:spPr>
          <a:xfrm>
            <a:off x="8029707" y="1593333"/>
            <a:ext cx="3308406" cy="369332"/>
          </a:xfrm>
          <a:prstGeom prst="rect">
            <a:avLst/>
          </a:prstGeom>
          <a:noFill/>
        </p:spPr>
        <p:txBody>
          <a:bodyPr wrap="none" rtlCol="0">
            <a:spAutoFit/>
          </a:bodyPr>
          <a:lstStyle/>
          <a:p>
            <a:r>
              <a:rPr lang="en-US" dirty="0"/>
              <a:t>These 2 equal only at equilibrium</a:t>
            </a:r>
          </a:p>
        </p:txBody>
      </p:sp>
      <mc:AlternateContent xmlns:mc="http://schemas.openxmlformats.org/markup-compatibility/2006" xmlns:p14="http://schemas.microsoft.com/office/powerpoint/2010/main">
        <mc:Choice Requires="p14">
          <p:contentPart p14:bwMode="auto" r:id="rId4">
            <p14:nvContentPartPr>
              <p14:cNvPr id="18" name="Ink 17">
                <a:extLst>
                  <a:ext uri="{FF2B5EF4-FFF2-40B4-BE49-F238E27FC236}">
                    <a16:creationId xmlns:a16="http://schemas.microsoft.com/office/drawing/2014/main" id="{3755F2DE-7ACD-AC3A-A204-0DB0CBBAC1EF}"/>
                  </a:ext>
                </a:extLst>
              </p14:cNvPr>
              <p14:cNvContentPartPr/>
              <p14:nvPr/>
            </p14:nvContentPartPr>
            <p14:xfrm>
              <a:off x="7597560" y="1868243"/>
              <a:ext cx="568080" cy="412200"/>
            </p14:xfrm>
          </p:contentPart>
        </mc:Choice>
        <mc:Fallback xmlns="">
          <p:pic>
            <p:nvPicPr>
              <p:cNvPr id="18" name="Ink 17">
                <a:extLst>
                  <a:ext uri="{FF2B5EF4-FFF2-40B4-BE49-F238E27FC236}">
                    <a16:creationId xmlns:a16="http://schemas.microsoft.com/office/drawing/2014/main" id="{3755F2DE-7ACD-AC3A-A204-0DB0CBBAC1EF}"/>
                  </a:ext>
                </a:extLst>
              </p:cNvPr>
              <p:cNvPicPr/>
              <p:nvPr/>
            </p:nvPicPr>
            <p:blipFill>
              <a:blip r:embed="rId5"/>
              <a:stretch>
                <a:fillRect/>
              </a:stretch>
            </p:blipFill>
            <p:spPr>
              <a:xfrm>
                <a:off x="7588560" y="1859603"/>
                <a:ext cx="585720" cy="4298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a:extLst>
                  <a:ext uri="{FF2B5EF4-FFF2-40B4-BE49-F238E27FC236}">
                    <a16:creationId xmlns:a16="http://schemas.microsoft.com/office/drawing/2014/main" id="{1CB71152-FA65-ECD3-F2D4-CB2ADDE4898D}"/>
                  </a:ext>
                </a:extLst>
              </p14:cNvPr>
              <p14:cNvContentPartPr/>
              <p14:nvPr/>
            </p14:nvContentPartPr>
            <p14:xfrm>
              <a:off x="7595400" y="1765643"/>
              <a:ext cx="107280" cy="267840"/>
            </p14:xfrm>
          </p:contentPart>
        </mc:Choice>
        <mc:Fallback xmlns="">
          <p:pic>
            <p:nvPicPr>
              <p:cNvPr id="19" name="Ink 18">
                <a:extLst>
                  <a:ext uri="{FF2B5EF4-FFF2-40B4-BE49-F238E27FC236}">
                    <a16:creationId xmlns:a16="http://schemas.microsoft.com/office/drawing/2014/main" id="{1CB71152-FA65-ECD3-F2D4-CB2ADDE4898D}"/>
                  </a:ext>
                </a:extLst>
              </p:cNvPr>
              <p:cNvPicPr/>
              <p:nvPr/>
            </p:nvPicPr>
            <p:blipFill>
              <a:blip r:embed="rId7"/>
              <a:stretch>
                <a:fillRect/>
              </a:stretch>
            </p:blipFill>
            <p:spPr>
              <a:xfrm>
                <a:off x="7586760" y="1757003"/>
                <a:ext cx="124920" cy="285480"/>
              </a:xfrm>
              <a:prstGeom prst="rect">
                <a:avLst/>
              </a:prstGeom>
            </p:spPr>
          </p:pic>
        </mc:Fallback>
      </mc:AlternateContent>
    </p:spTree>
    <p:extLst>
      <p:ext uri="{BB962C8B-B14F-4D97-AF65-F5344CB8AC3E}">
        <p14:creationId xmlns:p14="http://schemas.microsoft.com/office/powerpoint/2010/main" val="34078889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317501" y="228615"/>
            <a:ext cx="11366499" cy="1041386"/>
          </a:xfrm>
        </p:spPr>
        <p:txBody>
          <a:bodyPr>
            <a:noAutofit/>
          </a:bodyPr>
          <a:lstStyle/>
          <a:p>
            <a:pPr algn="ctr"/>
            <a:r>
              <a:rPr lang="en-US" sz="3600" b="1" dirty="0">
                <a:solidFill>
                  <a:srgbClr val="FF591B"/>
                </a:solidFill>
              </a:rPr>
              <a:t>What if GDP is higher than equilibrium at Y</a:t>
            </a:r>
            <a:r>
              <a:rPr lang="en-US" sz="3600" b="1" baseline="-25000" dirty="0">
                <a:solidFill>
                  <a:srgbClr val="FF591B"/>
                </a:solidFill>
              </a:rPr>
              <a:t>1</a:t>
            </a:r>
            <a:r>
              <a:rPr lang="en-US" sz="3600" b="1" dirty="0">
                <a:solidFill>
                  <a:srgbClr val="FF591B"/>
                </a:solidFill>
              </a:rPr>
              <a:t>?? </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1890374" y="2044692"/>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1890374" y="5869560"/>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1920080" y="1910925"/>
            <a:ext cx="4023521" cy="39313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802194" y="5780361"/>
            <a:ext cx="2818049" cy="523220"/>
          </a:xfrm>
          <a:prstGeom prst="rect">
            <a:avLst/>
          </a:prstGeom>
          <a:noFill/>
        </p:spPr>
        <p:txBody>
          <a:bodyPr wrap="square" rtlCol="0">
            <a:spAutoFit/>
          </a:bodyPr>
          <a:lstStyle/>
          <a:p>
            <a:r>
              <a:rPr lang="en-US" sz="2800" dirty="0"/>
              <a:t>   </a:t>
            </a:r>
            <a:r>
              <a:rPr lang="en-US" sz="20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212040" y="1726259"/>
            <a:ext cx="1484781" cy="923330"/>
          </a:xfrm>
          <a:prstGeom prst="rect">
            <a:avLst/>
          </a:prstGeom>
          <a:noFill/>
        </p:spPr>
        <p:txBody>
          <a:bodyPr wrap="square" rtlCol="0">
            <a:spAutoFit/>
          </a:bodyPr>
          <a:lstStyle/>
          <a:p>
            <a:r>
              <a:rPr lang="en-US" dirty="0"/>
              <a:t>Y (real GDP)</a:t>
            </a:r>
          </a:p>
          <a:p>
            <a:r>
              <a:rPr lang="en-US" dirty="0"/>
              <a:t>and expenditure</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45C0EFD-EE2E-4E5D-FA56-0366C1850D9A}"/>
                  </a:ext>
                </a:extLst>
              </p14:cNvPr>
              <p14:cNvContentPartPr/>
              <p14:nvPr/>
            </p14:nvContentPartPr>
            <p14:xfrm>
              <a:off x="2340787" y="5504041"/>
              <a:ext cx="154440" cy="317160"/>
            </p14:xfrm>
          </p:contentPart>
        </mc:Choice>
        <mc:Fallback xmlns="">
          <p:pic>
            <p:nvPicPr>
              <p:cNvPr id="7" name="Ink 6">
                <a:extLst>
                  <a:ext uri="{FF2B5EF4-FFF2-40B4-BE49-F238E27FC236}">
                    <a16:creationId xmlns:a16="http://schemas.microsoft.com/office/drawing/2014/main" id="{945C0EFD-EE2E-4E5D-FA56-0366C1850D9A}"/>
                  </a:ext>
                </a:extLst>
              </p:cNvPr>
              <p:cNvPicPr/>
              <p:nvPr/>
            </p:nvPicPr>
            <p:blipFill>
              <a:blip r:embed="rId3"/>
              <a:stretch>
                <a:fillRect/>
              </a:stretch>
            </p:blipFill>
            <p:spPr>
              <a:xfrm>
                <a:off x="2322787" y="5486041"/>
                <a:ext cx="190080" cy="352800"/>
              </a:xfrm>
              <a:prstGeom prst="rect">
                <a:avLst/>
              </a:prstGeom>
            </p:spPr>
          </p:pic>
        </mc:Fallback>
      </mc:AlternateContent>
      <p:sp>
        <p:nvSpPr>
          <p:cNvPr id="15" name="TextBox 14">
            <a:extLst>
              <a:ext uri="{FF2B5EF4-FFF2-40B4-BE49-F238E27FC236}">
                <a16:creationId xmlns:a16="http://schemas.microsoft.com/office/drawing/2014/main" id="{436B4AFC-2E58-4D7E-7F39-62CE25B1A153}"/>
              </a:ext>
            </a:extLst>
          </p:cNvPr>
          <p:cNvSpPr txBox="1"/>
          <p:nvPr/>
        </p:nvSpPr>
        <p:spPr>
          <a:xfrm>
            <a:off x="2524932" y="5422900"/>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E13213C-1B26-F61C-C43F-2B54F5539BF8}"/>
              </a:ext>
            </a:extLst>
          </p:cNvPr>
          <p:cNvSpPr txBox="1"/>
          <p:nvPr/>
        </p:nvSpPr>
        <p:spPr>
          <a:xfrm>
            <a:off x="5536559" y="1541593"/>
            <a:ext cx="630301" cy="369332"/>
          </a:xfrm>
          <a:prstGeom prst="rect">
            <a:avLst/>
          </a:prstGeom>
          <a:noFill/>
        </p:spPr>
        <p:txBody>
          <a:bodyPr wrap="none" rtlCol="0">
            <a:spAutoFit/>
          </a:bodyPr>
          <a:lstStyle/>
          <a:p>
            <a:r>
              <a:rPr lang="en-US" dirty="0"/>
              <a:t>Y ≡ Y</a:t>
            </a:r>
          </a:p>
        </p:txBody>
      </p:sp>
      <p:cxnSp>
        <p:nvCxnSpPr>
          <p:cNvPr id="11" name="Straight Connector 10">
            <a:extLst>
              <a:ext uri="{FF2B5EF4-FFF2-40B4-BE49-F238E27FC236}">
                <a16:creationId xmlns:a16="http://schemas.microsoft.com/office/drawing/2014/main" id="{D2A63C14-198D-B8BC-1A3C-3338C022A7CB}"/>
              </a:ext>
            </a:extLst>
          </p:cNvPr>
          <p:cNvCxnSpPr>
            <a:cxnSpLocks/>
          </p:cNvCxnSpPr>
          <p:nvPr/>
        </p:nvCxnSpPr>
        <p:spPr>
          <a:xfrm flipV="1">
            <a:off x="1883637" y="2418756"/>
            <a:ext cx="4364763" cy="2249551"/>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EA8DFFF-17F1-0D36-4296-F6B053E9F080}"/>
              </a:ext>
            </a:extLst>
          </p:cNvPr>
          <p:cNvSpPr txBox="1"/>
          <p:nvPr/>
        </p:nvSpPr>
        <p:spPr>
          <a:xfrm>
            <a:off x="6049916" y="2471254"/>
            <a:ext cx="2610010" cy="461665"/>
          </a:xfrm>
          <a:prstGeom prst="rect">
            <a:avLst/>
          </a:prstGeom>
          <a:noFill/>
        </p:spPr>
        <p:txBody>
          <a:bodyPr wrap="none" rtlCol="0">
            <a:spAutoFit/>
          </a:bodyPr>
          <a:lstStyle/>
          <a:p>
            <a:r>
              <a:rPr lang="en-US" sz="2400" dirty="0"/>
              <a:t>(Planned) E on GDP</a:t>
            </a:r>
          </a:p>
        </p:txBody>
      </p:sp>
      <p:cxnSp>
        <p:nvCxnSpPr>
          <p:cNvPr id="14" name="Straight Connector 13">
            <a:extLst>
              <a:ext uri="{FF2B5EF4-FFF2-40B4-BE49-F238E27FC236}">
                <a16:creationId xmlns:a16="http://schemas.microsoft.com/office/drawing/2014/main" id="{87C6C99D-62C8-3AC5-00C3-C1026F7C1CDD}"/>
              </a:ext>
            </a:extLst>
          </p:cNvPr>
          <p:cNvCxnSpPr>
            <a:cxnSpLocks/>
          </p:cNvCxnSpPr>
          <p:nvPr/>
        </p:nvCxnSpPr>
        <p:spPr>
          <a:xfrm>
            <a:off x="4485862" y="3283440"/>
            <a:ext cx="0" cy="2508792"/>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2BF69A7-EFEE-D987-7A1C-015CC2E75A8F}"/>
              </a:ext>
            </a:extLst>
          </p:cNvPr>
          <p:cNvSpPr txBox="1"/>
          <p:nvPr/>
        </p:nvSpPr>
        <p:spPr>
          <a:xfrm>
            <a:off x="3983759" y="6041971"/>
            <a:ext cx="977347" cy="369332"/>
          </a:xfrm>
          <a:prstGeom prst="rect">
            <a:avLst/>
          </a:prstGeom>
          <a:noFill/>
        </p:spPr>
        <p:txBody>
          <a:bodyPr wrap="square" rtlCol="0">
            <a:spAutoFit/>
          </a:bodyPr>
          <a:lstStyle/>
          <a:p>
            <a:r>
              <a:rPr lang="en-US" dirty="0" err="1"/>
              <a:t>Equil</a:t>
            </a:r>
            <a:r>
              <a:rPr lang="en-US" dirty="0"/>
              <a:t>. Ye</a:t>
            </a:r>
          </a:p>
        </p:txBody>
      </p:sp>
      <p:cxnSp>
        <p:nvCxnSpPr>
          <p:cNvPr id="22" name="Straight Connector 21">
            <a:extLst>
              <a:ext uri="{FF2B5EF4-FFF2-40B4-BE49-F238E27FC236}">
                <a16:creationId xmlns:a16="http://schemas.microsoft.com/office/drawing/2014/main" id="{DEFAA632-2CB9-AC83-D317-A5009579E407}"/>
              </a:ext>
            </a:extLst>
          </p:cNvPr>
          <p:cNvCxnSpPr/>
          <p:nvPr/>
        </p:nvCxnSpPr>
        <p:spPr>
          <a:xfrm>
            <a:off x="5457046" y="2425334"/>
            <a:ext cx="79513" cy="3443759"/>
          </a:xfrm>
          <a:prstGeom prst="line">
            <a:avLst/>
          </a:prstGeom>
          <a:ln w="25400">
            <a:solidFill>
              <a:srgbClr val="FF7725"/>
            </a:solidFill>
            <a:prstDash val="sysDot"/>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A396F55-CA87-2B85-D61C-12E8F382D6DC}"/>
              </a:ext>
            </a:extLst>
          </p:cNvPr>
          <p:cNvSpPr txBox="1"/>
          <p:nvPr/>
        </p:nvSpPr>
        <p:spPr>
          <a:xfrm>
            <a:off x="5311301" y="6041971"/>
            <a:ext cx="508397" cy="461665"/>
          </a:xfrm>
          <a:prstGeom prst="rect">
            <a:avLst/>
          </a:prstGeom>
          <a:noFill/>
        </p:spPr>
        <p:txBody>
          <a:bodyPr wrap="square" rtlCol="0">
            <a:spAutoFit/>
          </a:bodyPr>
          <a:lstStyle/>
          <a:p>
            <a:r>
              <a:rPr lang="en-US" sz="2400" dirty="0"/>
              <a:t>Y</a:t>
            </a:r>
            <a:r>
              <a:rPr lang="en-US" baseline="-25000" dirty="0"/>
              <a:t>1</a:t>
            </a:r>
            <a:endParaRPr lang="en-US" dirty="0"/>
          </a:p>
        </p:txBody>
      </p:sp>
      <p:sp>
        <p:nvSpPr>
          <p:cNvPr id="24" name="TextBox 23">
            <a:extLst>
              <a:ext uri="{FF2B5EF4-FFF2-40B4-BE49-F238E27FC236}">
                <a16:creationId xmlns:a16="http://schemas.microsoft.com/office/drawing/2014/main" id="{24F403A1-07B1-953B-D15B-EB72BF34EC22}"/>
              </a:ext>
            </a:extLst>
          </p:cNvPr>
          <p:cNvSpPr txBox="1"/>
          <p:nvPr/>
        </p:nvSpPr>
        <p:spPr>
          <a:xfrm>
            <a:off x="8659925" y="2985418"/>
            <a:ext cx="2818049" cy="2523768"/>
          </a:xfrm>
          <a:prstGeom prst="rect">
            <a:avLst/>
          </a:prstGeom>
          <a:noFill/>
        </p:spPr>
        <p:txBody>
          <a:bodyPr wrap="square" rtlCol="0">
            <a:spAutoFit/>
          </a:bodyPr>
          <a:lstStyle/>
          <a:p>
            <a:r>
              <a:rPr lang="en-US" sz="2800" dirty="0">
                <a:solidFill>
                  <a:srgbClr val="FF591B"/>
                </a:solidFill>
              </a:rPr>
              <a:t>Y</a:t>
            </a:r>
            <a:r>
              <a:rPr lang="en-US" sz="2800" baseline="-25000" dirty="0">
                <a:solidFill>
                  <a:srgbClr val="FF591B"/>
                </a:solidFill>
              </a:rPr>
              <a:t>1</a:t>
            </a:r>
            <a:r>
              <a:rPr lang="en-US" sz="2800" dirty="0">
                <a:solidFill>
                  <a:srgbClr val="FF591B"/>
                </a:solidFill>
              </a:rPr>
              <a:t> &gt; E</a:t>
            </a:r>
            <a:r>
              <a:rPr lang="en-US" sz="2800" baseline="-25000" dirty="0">
                <a:solidFill>
                  <a:srgbClr val="FF591B"/>
                </a:solidFill>
              </a:rPr>
              <a:t>1</a:t>
            </a:r>
            <a:endParaRPr lang="en-US" sz="2800" dirty="0">
              <a:solidFill>
                <a:srgbClr val="FF591B"/>
              </a:solidFill>
            </a:endParaRPr>
          </a:p>
          <a:p>
            <a:r>
              <a:rPr lang="en-US" sz="2800" dirty="0">
                <a:solidFill>
                  <a:srgbClr val="FF591B"/>
                </a:solidFill>
              </a:rPr>
              <a:t>Unsold goods;</a:t>
            </a:r>
          </a:p>
          <a:p>
            <a:r>
              <a:rPr lang="en-US" sz="2800" dirty="0">
                <a:solidFill>
                  <a:srgbClr val="FF591B"/>
                </a:solidFill>
              </a:rPr>
              <a:t>Inventories ↑;</a:t>
            </a:r>
          </a:p>
          <a:p>
            <a:r>
              <a:rPr lang="en-US" sz="2800" dirty="0">
                <a:solidFill>
                  <a:srgbClr val="FF591B"/>
                </a:solidFill>
              </a:rPr>
              <a:t>Firms cut prod;</a:t>
            </a:r>
          </a:p>
          <a:p>
            <a:r>
              <a:rPr lang="en-US" sz="2800" dirty="0">
                <a:solidFill>
                  <a:srgbClr val="FF591B"/>
                </a:solidFill>
              </a:rPr>
              <a:t>Y falls towards Ye</a:t>
            </a:r>
          </a:p>
          <a:p>
            <a:endParaRPr lang="en-US" dirty="0"/>
          </a:p>
        </p:txBody>
      </p:sp>
      <p:sp>
        <p:nvSpPr>
          <p:cNvPr id="25" name="TextBox 24">
            <a:extLst>
              <a:ext uri="{FF2B5EF4-FFF2-40B4-BE49-F238E27FC236}">
                <a16:creationId xmlns:a16="http://schemas.microsoft.com/office/drawing/2014/main" id="{3285AD23-049C-D4E8-A802-F66C4DE82EFD}"/>
              </a:ext>
            </a:extLst>
          </p:cNvPr>
          <p:cNvSpPr txBox="1"/>
          <p:nvPr/>
        </p:nvSpPr>
        <p:spPr>
          <a:xfrm>
            <a:off x="6802194" y="1541593"/>
            <a:ext cx="851515" cy="400110"/>
          </a:xfrm>
          <a:prstGeom prst="rect">
            <a:avLst/>
          </a:prstGeom>
          <a:noFill/>
        </p:spPr>
        <p:txBody>
          <a:bodyPr wrap="none" rtlCol="0">
            <a:spAutoFit/>
          </a:bodyPr>
          <a:lstStyle/>
          <a:p>
            <a:r>
              <a:rPr lang="en-US" sz="2000" dirty="0"/>
              <a:t>Y</a:t>
            </a:r>
            <a:r>
              <a:rPr lang="en-US" sz="2000" baseline="-25000" dirty="0"/>
              <a:t>1</a:t>
            </a:r>
            <a:r>
              <a:rPr lang="en-US" sz="2000" dirty="0"/>
              <a:t> &gt; E</a:t>
            </a:r>
            <a:r>
              <a:rPr lang="en-US" sz="2000" baseline="-25000" dirty="0"/>
              <a:t>1</a:t>
            </a:r>
            <a:endParaRPr lang="en-US" sz="2000" dirty="0"/>
          </a:p>
        </p:txBody>
      </p:sp>
      <mc:AlternateContent xmlns:mc="http://schemas.openxmlformats.org/markup-compatibility/2006" xmlns:p14="http://schemas.microsoft.com/office/powerpoint/2010/main">
        <mc:Choice Requires="p14">
          <p:contentPart p14:bwMode="auto" r:id="rId4">
            <p14:nvContentPartPr>
              <p14:cNvPr id="26" name="Ink 25">
                <a:extLst>
                  <a:ext uri="{FF2B5EF4-FFF2-40B4-BE49-F238E27FC236}">
                    <a16:creationId xmlns:a16="http://schemas.microsoft.com/office/drawing/2014/main" id="{F1EEF975-3653-68D5-18D3-5A896F2FE7E2}"/>
                  </a:ext>
                </a:extLst>
              </p14:cNvPr>
              <p14:cNvContentPartPr/>
              <p14:nvPr/>
            </p14:nvContentPartPr>
            <p14:xfrm>
              <a:off x="5505457" y="2411081"/>
              <a:ext cx="232200" cy="370800"/>
            </p14:xfrm>
          </p:contentPart>
        </mc:Choice>
        <mc:Fallback xmlns="">
          <p:pic>
            <p:nvPicPr>
              <p:cNvPr id="26" name="Ink 25">
                <a:extLst>
                  <a:ext uri="{FF2B5EF4-FFF2-40B4-BE49-F238E27FC236}">
                    <a16:creationId xmlns:a16="http://schemas.microsoft.com/office/drawing/2014/main" id="{F1EEF975-3653-68D5-18D3-5A896F2FE7E2}"/>
                  </a:ext>
                </a:extLst>
              </p:cNvPr>
              <p:cNvPicPr/>
              <p:nvPr/>
            </p:nvPicPr>
            <p:blipFill>
              <a:blip r:embed="rId5"/>
              <a:stretch>
                <a:fillRect/>
              </a:stretch>
            </p:blipFill>
            <p:spPr>
              <a:xfrm>
                <a:off x="5496457" y="2402441"/>
                <a:ext cx="249840" cy="3884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7" name="Ink 26">
                <a:extLst>
                  <a:ext uri="{FF2B5EF4-FFF2-40B4-BE49-F238E27FC236}">
                    <a16:creationId xmlns:a16="http://schemas.microsoft.com/office/drawing/2014/main" id="{CA2D628F-D7DC-5FDA-9FC5-995A1682F61F}"/>
                  </a:ext>
                </a:extLst>
              </p14:cNvPr>
              <p14:cNvContentPartPr/>
              <p14:nvPr/>
            </p14:nvContentPartPr>
            <p14:xfrm>
              <a:off x="5716057" y="1741841"/>
              <a:ext cx="1105920" cy="681840"/>
            </p14:xfrm>
          </p:contentPart>
        </mc:Choice>
        <mc:Fallback xmlns="">
          <p:pic>
            <p:nvPicPr>
              <p:cNvPr id="27" name="Ink 26">
                <a:extLst>
                  <a:ext uri="{FF2B5EF4-FFF2-40B4-BE49-F238E27FC236}">
                    <a16:creationId xmlns:a16="http://schemas.microsoft.com/office/drawing/2014/main" id="{CA2D628F-D7DC-5FDA-9FC5-995A1682F61F}"/>
                  </a:ext>
                </a:extLst>
              </p:cNvPr>
              <p:cNvPicPr/>
              <p:nvPr/>
            </p:nvPicPr>
            <p:blipFill>
              <a:blip r:embed="rId7"/>
              <a:stretch>
                <a:fillRect/>
              </a:stretch>
            </p:blipFill>
            <p:spPr>
              <a:xfrm>
                <a:off x="5707057" y="1732841"/>
                <a:ext cx="1123560" cy="6994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8" name="Ink 27">
                <a:extLst>
                  <a:ext uri="{FF2B5EF4-FFF2-40B4-BE49-F238E27FC236}">
                    <a16:creationId xmlns:a16="http://schemas.microsoft.com/office/drawing/2014/main" id="{40A2FA35-264C-1EFC-ACC8-B32617AAF6E7}"/>
                  </a:ext>
                </a:extLst>
              </p14:cNvPr>
              <p14:cNvContentPartPr/>
              <p14:nvPr/>
            </p14:nvContentPartPr>
            <p14:xfrm>
              <a:off x="5165617" y="5729201"/>
              <a:ext cx="163440" cy="375120"/>
            </p14:xfrm>
          </p:contentPart>
        </mc:Choice>
        <mc:Fallback xmlns="">
          <p:pic>
            <p:nvPicPr>
              <p:cNvPr id="28" name="Ink 27">
                <a:extLst>
                  <a:ext uri="{FF2B5EF4-FFF2-40B4-BE49-F238E27FC236}">
                    <a16:creationId xmlns:a16="http://schemas.microsoft.com/office/drawing/2014/main" id="{40A2FA35-264C-1EFC-ACC8-B32617AAF6E7}"/>
                  </a:ext>
                </a:extLst>
              </p:cNvPr>
              <p:cNvPicPr/>
              <p:nvPr/>
            </p:nvPicPr>
            <p:blipFill>
              <a:blip r:embed="rId9"/>
              <a:stretch>
                <a:fillRect/>
              </a:stretch>
            </p:blipFill>
            <p:spPr>
              <a:xfrm>
                <a:off x="5156977" y="5720201"/>
                <a:ext cx="181080" cy="3927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9" name="Ink 28">
                <a:extLst>
                  <a:ext uri="{FF2B5EF4-FFF2-40B4-BE49-F238E27FC236}">
                    <a16:creationId xmlns:a16="http://schemas.microsoft.com/office/drawing/2014/main" id="{9C4D512F-47B9-D59B-642C-B8E0DE8F5D7A}"/>
                  </a:ext>
                </a:extLst>
              </p14:cNvPr>
              <p14:cNvContentPartPr/>
              <p14:nvPr/>
            </p14:nvContentPartPr>
            <p14:xfrm>
              <a:off x="4618417" y="5701841"/>
              <a:ext cx="275400" cy="362880"/>
            </p14:xfrm>
          </p:contentPart>
        </mc:Choice>
        <mc:Fallback xmlns="">
          <p:pic>
            <p:nvPicPr>
              <p:cNvPr id="29" name="Ink 28">
                <a:extLst>
                  <a:ext uri="{FF2B5EF4-FFF2-40B4-BE49-F238E27FC236}">
                    <a16:creationId xmlns:a16="http://schemas.microsoft.com/office/drawing/2014/main" id="{9C4D512F-47B9-D59B-642C-B8E0DE8F5D7A}"/>
                  </a:ext>
                </a:extLst>
              </p:cNvPr>
              <p:cNvPicPr/>
              <p:nvPr/>
            </p:nvPicPr>
            <p:blipFill>
              <a:blip r:embed="rId11"/>
              <a:stretch>
                <a:fillRect/>
              </a:stretch>
            </p:blipFill>
            <p:spPr>
              <a:xfrm>
                <a:off x="4609777" y="5692841"/>
                <a:ext cx="293040" cy="380520"/>
              </a:xfrm>
              <a:prstGeom prst="rect">
                <a:avLst/>
              </a:prstGeom>
            </p:spPr>
          </p:pic>
        </mc:Fallback>
      </mc:AlternateContent>
    </p:spTree>
    <p:extLst>
      <p:ext uri="{BB962C8B-B14F-4D97-AF65-F5344CB8AC3E}">
        <p14:creationId xmlns:p14="http://schemas.microsoft.com/office/powerpoint/2010/main" val="20468539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317501" y="228615"/>
            <a:ext cx="11366499" cy="1041386"/>
          </a:xfrm>
        </p:spPr>
        <p:txBody>
          <a:bodyPr>
            <a:noAutofit/>
          </a:bodyPr>
          <a:lstStyle/>
          <a:p>
            <a:pPr algn="ctr"/>
            <a:r>
              <a:rPr lang="en-US" sz="3600" b="1" dirty="0">
                <a:solidFill>
                  <a:srgbClr val="6974FF"/>
                </a:solidFill>
              </a:rPr>
              <a:t>What if GDP is lower than equilibrium at Y</a:t>
            </a:r>
            <a:r>
              <a:rPr lang="en-US" sz="3600" b="1" baseline="-25000" dirty="0">
                <a:solidFill>
                  <a:srgbClr val="6974FF"/>
                </a:solidFill>
              </a:rPr>
              <a:t>2</a:t>
            </a:r>
            <a:r>
              <a:rPr lang="en-US" sz="3600" b="1" dirty="0">
                <a:solidFill>
                  <a:srgbClr val="6974FF"/>
                </a:solidFill>
              </a:rPr>
              <a:t>?? </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1890374" y="2044692"/>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1890374" y="5869560"/>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1920080" y="1910925"/>
            <a:ext cx="4023521" cy="39313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802194" y="5780361"/>
            <a:ext cx="2818049" cy="523220"/>
          </a:xfrm>
          <a:prstGeom prst="rect">
            <a:avLst/>
          </a:prstGeom>
          <a:noFill/>
        </p:spPr>
        <p:txBody>
          <a:bodyPr wrap="square" rtlCol="0">
            <a:spAutoFit/>
          </a:bodyPr>
          <a:lstStyle/>
          <a:p>
            <a:r>
              <a:rPr lang="en-US" sz="2800" dirty="0"/>
              <a:t>   </a:t>
            </a:r>
            <a:r>
              <a:rPr lang="en-US" sz="20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212040" y="1726259"/>
            <a:ext cx="1484781" cy="923330"/>
          </a:xfrm>
          <a:prstGeom prst="rect">
            <a:avLst/>
          </a:prstGeom>
          <a:noFill/>
        </p:spPr>
        <p:txBody>
          <a:bodyPr wrap="square" rtlCol="0">
            <a:spAutoFit/>
          </a:bodyPr>
          <a:lstStyle/>
          <a:p>
            <a:r>
              <a:rPr lang="en-US" dirty="0"/>
              <a:t>Y (real GDP)</a:t>
            </a:r>
          </a:p>
          <a:p>
            <a:r>
              <a:rPr lang="en-US" dirty="0"/>
              <a:t>and expenditure</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945C0EFD-EE2E-4E5D-FA56-0366C1850D9A}"/>
                  </a:ext>
                </a:extLst>
              </p14:cNvPr>
              <p14:cNvContentPartPr/>
              <p14:nvPr/>
            </p14:nvContentPartPr>
            <p14:xfrm>
              <a:off x="2271524" y="5532773"/>
              <a:ext cx="154440" cy="317160"/>
            </p14:xfrm>
          </p:contentPart>
        </mc:Choice>
        <mc:Fallback xmlns="">
          <p:pic>
            <p:nvPicPr>
              <p:cNvPr id="7" name="Ink 6">
                <a:extLst>
                  <a:ext uri="{FF2B5EF4-FFF2-40B4-BE49-F238E27FC236}">
                    <a16:creationId xmlns:a16="http://schemas.microsoft.com/office/drawing/2014/main" id="{945C0EFD-EE2E-4E5D-FA56-0366C1850D9A}"/>
                  </a:ext>
                </a:extLst>
              </p:cNvPr>
              <p:cNvPicPr/>
              <p:nvPr/>
            </p:nvPicPr>
            <p:blipFill>
              <a:blip r:embed="rId3"/>
              <a:stretch>
                <a:fillRect/>
              </a:stretch>
            </p:blipFill>
            <p:spPr>
              <a:xfrm>
                <a:off x="2253524" y="5514773"/>
                <a:ext cx="190080" cy="352800"/>
              </a:xfrm>
              <a:prstGeom prst="rect">
                <a:avLst/>
              </a:prstGeom>
            </p:spPr>
          </p:pic>
        </mc:Fallback>
      </mc:AlternateContent>
      <p:sp>
        <p:nvSpPr>
          <p:cNvPr id="15" name="TextBox 14">
            <a:extLst>
              <a:ext uri="{FF2B5EF4-FFF2-40B4-BE49-F238E27FC236}">
                <a16:creationId xmlns:a16="http://schemas.microsoft.com/office/drawing/2014/main" id="{436B4AFC-2E58-4D7E-7F39-62CE25B1A153}"/>
              </a:ext>
            </a:extLst>
          </p:cNvPr>
          <p:cNvSpPr txBox="1"/>
          <p:nvPr/>
        </p:nvSpPr>
        <p:spPr>
          <a:xfrm>
            <a:off x="2509872" y="5441478"/>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E13213C-1B26-F61C-C43F-2B54F5539BF8}"/>
              </a:ext>
            </a:extLst>
          </p:cNvPr>
          <p:cNvSpPr txBox="1"/>
          <p:nvPr/>
        </p:nvSpPr>
        <p:spPr>
          <a:xfrm>
            <a:off x="5536559" y="1541593"/>
            <a:ext cx="630301" cy="369332"/>
          </a:xfrm>
          <a:prstGeom prst="rect">
            <a:avLst/>
          </a:prstGeom>
          <a:noFill/>
        </p:spPr>
        <p:txBody>
          <a:bodyPr wrap="none" rtlCol="0">
            <a:spAutoFit/>
          </a:bodyPr>
          <a:lstStyle/>
          <a:p>
            <a:r>
              <a:rPr lang="en-US" dirty="0"/>
              <a:t>Y ≡ Y</a:t>
            </a:r>
          </a:p>
        </p:txBody>
      </p:sp>
      <p:cxnSp>
        <p:nvCxnSpPr>
          <p:cNvPr id="11" name="Straight Connector 10">
            <a:extLst>
              <a:ext uri="{FF2B5EF4-FFF2-40B4-BE49-F238E27FC236}">
                <a16:creationId xmlns:a16="http://schemas.microsoft.com/office/drawing/2014/main" id="{D2A63C14-198D-B8BC-1A3C-3338C022A7CB}"/>
              </a:ext>
            </a:extLst>
          </p:cNvPr>
          <p:cNvCxnSpPr>
            <a:cxnSpLocks/>
          </p:cNvCxnSpPr>
          <p:nvPr/>
        </p:nvCxnSpPr>
        <p:spPr>
          <a:xfrm flipV="1">
            <a:off x="1883637" y="2130222"/>
            <a:ext cx="4283223" cy="2538085"/>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8EA8DFFF-17F1-0D36-4296-F6B053E9F080}"/>
              </a:ext>
            </a:extLst>
          </p:cNvPr>
          <p:cNvSpPr txBox="1"/>
          <p:nvPr/>
        </p:nvSpPr>
        <p:spPr>
          <a:xfrm>
            <a:off x="5937700" y="2180248"/>
            <a:ext cx="2610010" cy="461665"/>
          </a:xfrm>
          <a:prstGeom prst="rect">
            <a:avLst/>
          </a:prstGeom>
          <a:noFill/>
        </p:spPr>
        <p:txBody>
          <a:bodyPr wrap="none" rtlCol="0">
            <a:spAutoFit/>
          </a:bodyPr>
          <a:lstStyle/>
          <a:p>
            <a:r>
              <a:rPr lang="en-US" sz="2400" dirty="0"/>
              <a:t>(Planned) E on GDP</a:t>
            </a:r>
          </a:p>
        </p:txBody>
      </p:sp>
      <p:cxnSp>
        <p:nvCxnSpPr>
          <p:cNvPr id="14" name="Straight Connector 13">
            <a:extLst>
              <a:ext uri="{FF2B5EF4-FFF2-40B4-BE49-F238E27FC236}">
                <a16:creationId xmlns:a16="http://schemas.microsoft.com/office/drawing/2014/main" id="{87C6C99D-62C8-3AC5-00C3-C1026F7C1CDD}"/>
              </a:ext>
            </a:extLst>
          </p:cNvPr>
          <p:cNvCxnSpPr>
            <a:cxnSpLocks/>
          </p:cNvCxnSpPr>
          <p:nvPr/>
        </p:nvCxnSpPr>
        <p:spPr>
          <a:xfrm>
            <a:off x="4972245" y="2860405"/>
            <a:ext cx="0" cy="2950405"/>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C2BF69A7-EFEE-D987-7A1C-015CC2E75A8F}"/>
              </a:ext>
            </a:extLst>
          </p:cNvPr>
          <p:cNvSpPr txBox="1"/>
          <p:nvPr/>
        </p:nvSpPr>
        <p:spPr>
          <a:xfrm>
            <a:off x="4609263" y="5927788"/>
            <a:ext cx="977347" cy="369332"/>
          </a:xfrm>
          <a:prstGeom prst="rect">
            <a:avLst/>
          </a:prstGeom>
          <a:noFill/>
        </p:spPr>
        <p:txBody>
          <a:bodyPr wrap="square" rtlCol="0">
            <a:spAutoFit/>
          </a:bodyPr>
          <a:lstStyle/>
          <a:p>
            <a:r>
              <a:rPr lang="en-US" dirty="0" err="1"/>
              <a:t>Equil</a:t>
            </a:r>
            <a:r>
              <a:rPr lang="en-US" dirty="0"/>
              <a:t>. Ye</a:t>
            </a:r>
          </a:p>
        </p:txBody>
      </p:sp>
      <p:cxnSp>
        <p:nvCxnSpPr>
          <p:cNvPr id="22" name="Straight Connector 21">
            <a:extLst>
              <a:ext uri="{FF2B5EF4-FFF2-40B4-BE49-F238E27FC236}">
                <a16:creationId xmlns:a16="http://schemas.microsoft.com/office/drawing/2014/main" id="{DEFAA632-2CB9-AC83-D317-A5009579E407}"/>
              </a:ext>
            </a:extLst>
          </p:cNvPr>
          <p:cNvCxnSpPr>
            <a:cxnSpLocks/>
          </p:cNvCxnSpPr>
          <p:nvPr/>
        </p:nvCxnSpPr>
        <p:spPr>
          <a:xfrm>
            <a:off x="3730947" y="3517679"/>
            <a:ext cx="29945" cy="2305367"/>
          </a:xfrm>
          <a:prstGeom prst="line">
            <a:avLst/>
          </a:prstGeom>
          <a:ln w="25400">
            <a:solidFill>
              <a:srgbClr val="6974FF"/>
            </a:solidFill>
            <a:prstDash val="sysDot"/>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5A396F55-CA87-2B85-D61C-12E8F382D6DC}"/>
              </a:ext>
            </a:extLst>
          </p:cNvPr>
          <p:cNvSpPr txBox="1"/>
          <p:nvPr/>
        </p:nvSpPr>
        <p:spPr>
          <a:xfrm>
            <a:off x="3730948" y="5830721"/>
            <a:ext cx="487016" cy="369332"/>
          </a:xfrm>
          <a:prstGeom prst="rect">
            <a:avLst/>
          </a:prstGeom>
          <a:noFill/>
        </p:spPr>
        <p:txBody>
          <a:bodyPr wrap="square" rtlCol="0">
            <a:spAutoFit/>
          </a:bodyPr>
          <a:lstStyle/>
          <a:p>
            <a:r>
              <a:rPr lang="en-US" dirty="0"/>
              <a:t>Y</a:t>
            </a:r>
            <a:r>
              <a:rPr lang="en-US" baseline="-25000" dirty="0"/>
              <a:t>2</a:t>
            </a:r>
            <a:endParaRPr lang="en-US" dirty="0"/>
          </a:p>
        </p:txBody>
      </p:sp>
      <p:sp>
        <p:nvSpPr>
          <p:cNvPr id="24" name="TextBox 23">
            <a:extLst>
              <a:ext uri="{FF2B5EF4-FFF2-40B4-BE49-F238E27FC236}">
                <a16:creationId xmlns:a16="http://schemas.microsoft.com/office/drawing/2014/main" id="{24F403A1-07B1-953B-D15B-EB72BF34EC22}"/>
              </a:ext>
            </a:extLst>
          </p:cNvPr>
          <p:cNvSpPr txBox="1"/>
          <p:nvPr/>
        </p:nvSpPr>
        <p:spPr>
          <a:xfrm>
            <a:off x="8659925" y="2985418"/>
            <a:ext cx="2818049" cy="2523768"/>
          </a:xfrm>
          <a:prstGeom prst="rect">
            <a:avLst/>
          </a:prstGeom>
          <a:noFill/>
        </p:spPr>
        <p:txBody>
          <a:bodyPr wrap="square" rtlCol="0">
            <a:spAutoFit/>
          </a:bodyPr>
          <a:lstStyle/>
          <a:p>
            <a:r>
              <a:rPr lang="en-US" sz="2800" dirty="0">
                <a:solidFill>
                  <a:srgbClr val="6974FF"/>
                </a:solidFill>
              </a:rPr>
              <a:t>E</a:t>
            </a:r>
            <a:r>
              <a:rPr lang="en-US" sz="2800" baseline="-25000" dirty="0">
                <a:solidFill>
                  <a:srgbClr val="6974FF"/>
                </a:solidFill>
              </a:rPr>
              <a:t>2</a:t>
            </a:r>
            <a:r>
              <a:rPr lang="en-US" sz="2800" dirty="0">
                <a:solidFill>
                  <a:srgbClr val="6974FF"/>
                </a:solidFill>
              </a:rPr>
              <a:t>  &gt; Y</a:t>
            </a:r>
            <a:r>
              <a:rPr lang="en-US" sz="2800" baseline="-25000" dirty="0">
                <a:solidFill>
                  <a:srgbClr val="6974FF"/>
                </a:solidFill>
              </a:rPr>
              <a:t>2</a:t>
            </a:r>
            <a:endParaRPr lang="en-US" sz="2800" dirty="0">
              <a:solidFill>
                <a:srgbClr val="6974FF"/>
              </a:solidFill>
            </a:endParaRPr>
          </a:p>
          <a:p>
            <a:r>
              <a:rPr lang="en-US" sz="2800" dirty="0">
                <a:solidFill>
                  <a:srgbClr val="6974FF"/>
                </a:solidFill>
              </a:rPr>
              <a:t>Shortage of goods</a:t>
            </a:r>
          </a:p>
          <a:p>
            <a:r>
              <a:rPr lang="en-US" sz="2800" dirty="0">
                <a:solidFill>
                  <a:srgbClr val="6974FF"/>
                </a:solidFill>
              </a:rPr>
              <a:t>Inventories ↓;</a:t>
            </a:r>
          </a:p>
          <a:p>
            <a:r>
              <a:rPr lang="en-US" sz="2800" dirty="0">
                <a:solidFill>
                  <a:srgbClr val="6974FF"/>
                </a:solidFill>
              </a:rPr>
              <a:t>Firms raise prod;</a:t>
            </a:r>
          </a:p>
          <a:p>
            <a:r>
              <a:rPr lang="en-US" sz="2800" dirty="0">
                <a:solidFill>
                  <a:srgbClr val="6974FF"/>
                </a:solidFill>
              </a:rPr>
              <a:t>Y rises towards Ye</a:t>
            </a:r>
          </a:p>
          <a:p>
            <a:endParaRPr lang="en-US" dirty="0"/>
          </a:p>
        </p:txBody>
      </p:sp>
      <p:sp>
        <p:nvSpPr>
          <p:cNvPr id="25" name="TextBox 24">
            <a:extLst>
              <a:ext uri="{FF2B5EF4-FFF2-40B4-BE49-F238E27FC236}">
                <a16:creationId xmlns:a16="http://schemas.microsoft.com/office/drawing/2014/main" id="{3285AD23-049C-D4E8-A802-F66C4DE82EFD}"/>
              </a:ext>
            </a:extLst>
          </p:cNvPr>
          <p:cNvSpPr txBox="1"/>
          <p:nvPr/>
        </p:nvSpPr>
        <p:spPr>
          <a:xfrm>
            <a:off x="6802194" y="1541593"/>
            <a:ext cx="851515" cy="400110"/>
          </a:xfrm>
          <a:prstGeom prst="rect">
            <a:avLst/>
          </a:prstGeom>
          <a:noFill/>
        </p:spPr>
        <p:txBody>
          <a:bodyPr wrap="none" rtlCol="0">
            <a:spAutoFit/>
          </a:bodyPr>
          <a:lstStyle/>
          <a:p>
            <a:r>
              <a:rPr lang="en-US" sz="2000" dirty="0"/>
              <a:t>Y</a:t>
            </a:r>
            <a:r>
              <a:rPr lang="en-US" sz="2000" baseline="-25000" dirty="0"/>
              <a:t>1</a:t>
            </a:r>
            <a:r>
              <a:rPr lang="en-US" sz="2000" dirty="0"/>
              <a:t> &gt; E</a:t>
            </a:r>
            <a:r>
              <a:rPr lang="en-US" sz="2000" baseline="-25000" dirty="0"/>
              <a:t>1</a:t>
            </a:r>
            <a:endParaRPr lang="en-US" sz="2000" dirty="0"/>
          </a:p>
        </p:txBody>
      </p:sp>
      <mc:AlternateContent xmlns:mc="http://schemas.openxmlformats.org/markup-compatibility/2006" xmlns:p14="http://schemas.microsoft.com/office/powerpoint/2010/main">
        <mc:Choice Requires="p14">
          <p:contentPart p14:bwMode="auto" r:id="rId4">
            <p14:nvContentPartPr>
              <p14:cNvPr id="20" name="Ink 19">
                <a:extLst>
                  <a:ext uri="{FF2B5EF4-FFF2-40B4-BE49-F238E27FC236}">
                    <a16:creationId xmlns:a16="http://schemas.microsoft.com/office/drawing/2014/main" id="{2D6CF8DA-DDC8-3999-5B89-244265FD7DCA}"/>
                  </a:ext>
                </a:extLst>
              </p14:cNvPr>
              <p14:cNvContentPartPr/>
              <p14:nvPr/>
            </p14:nvContentPartPr>
            <p14:xfrm>
              <a:off x="3534817" y="3648401"/>
              <a:ext cx="197640" cy="403200"/>
            </p14:xfrm>
          </p:contentPart>
        </mc:Choice>
        <mc:Fallback xmlns="">
          <p:pic>
            <p:nvPicPr>
              <p:cNvPr id="20" name="Ink 19">
                <a:extLst>
                  <a:ext uri="{FF2B5EF4-FFF2-40B4-BE49-F238E27FC236}">
                    <a16:creationId xmlns:a16="http://schemas.microsoft.com/office/drawing/2014/main" id="{2D6CF8DA-DDC8-3999-5B89-244265FD7DCA}"/>
                  </a:ext>
                </a:extLst>
              </p:cNvPr>
              <p:cNvPicPr/>
              <p:nvPr/>
            </p:nvPicPr>
            <p:blipFill>
              <a:blip r:embed="rId5"/>
              <a:stretch>
                <a:fillRect/>
              </a:stretch>
            </p:blipFill>
            <p:spPr>
              <a:xfrm>
                <a:off x="3526177" y="3639761"/>
                <a:ext cx="215280" cy="420840"/>
              </a:xfrm>
              <a:prstGeom prst="rect">
                <a:avLst/>
              </a:prstGeom>
            </p:spPr>
          </p:pic>
        </mc:Fallback>
      </mc:AlternateContent>
      <p:sp>
        <p:nvSpPr>
          <p:cNvPr id="21" name="TextBox 20">
            <a:extLst>
              <a:ext uri="{FF2B5EF4-FFF2-40B4-BE49-F238E27FC236}">
                <a16:creationId xmlns:a16="http://schemas.microsoft.com/office/drawing/2014/main" id="{C8573EBB-E7D2-EB5F-F12D-9A7D76E55170}"/>
              </a:ext>
            </a:extLst>
          </p:cNvPr>
          <p:cNvSpPr txBox="1"/>
          <p:nvPr/>
        </p:nvSpPr>
        <p:spPr>
          <a:xfrm>
            <a:off x="2498437" y="2816942"/>
            <a:ext cx="1191129" cy="461665"/>
          </a:xfrm>
          <a:prstGeom prst="rect">
            <a:avLst/>
          </a:prstGeom>
          <a:noFill/>
        </p:spPr>
        <p:txBody>
          <a:bodyPr wrap="square" rtlCol="0">
            <a:spAutoFit/>
          </a:bodyPr>
          <a:lstStyle/>
          <a:p>
            <a:r>
              <a:rPr lang="en-US" sz="2400" dirty="0"/>
              <a:t>E</a:t>
            </a:r>
            <a:r>
              <a:rPr lang="en-US" sz="2400" baseline="-25000" dirty="0"/>
              <a:t>2 </a:t>
            </a:r>
            <a:r>
              <a:rPr lang="en-US" sz="2400" dirty="0"/>
              <a:t> &gt;  Y</a:t>
            </a:r>
            <a:r>
              <a:rPr lang="en-US" sz="2400" baseline="-25000" dirty="0"/>
              <a:t>s</a:t>
            </a:r>
            <a:endParaRPr lang="en-US" sz="2400" dirty="0"/>
          </a:p>
        </p:txBody>
      </p:sp>
      <mc:AlternateContent xmlns:mc="http://schemas.openxmlformats.org/markup-compatibility/2006" xmlns:p14="http://schemas.microsoft.com/office/powerpoint/2010/main">
        <mc:Choice Requires="p14">
          <p:contentPart p14:bwMode="auto" r:id="rId6">
            <p14:nvContentPartPr>
              <p14:cNvPr id="28" name="Ink 27">
                <a:extLst>
                  <a:ext uri="{FF2B5EF4-FFF2-40B4-BE49-F238E27FC236}">
                    <a16:creationId xmlns:a16="http://schemas.microsoft.com/office/drawing/2014/main" id="{CC63BF07-FE4C-795E-0CF6-280942E3FD4E}"/>
                  </a:ext>
                </a:extLst>
              </p14:cNvPr>
              <p14:cNvContentPartPr/>
              <p14:nvPr/>
            </p14:nvContentPartPr>
            <p14:xfrm>
              <a:off x="2813017" y="3306761"/>
              <a:ext cx="645120" cy="853920"/>
            </p14:xfrm>
          </p:contentPart>
        </mc:Choice>
        <mc:Fallback xmlns="">
          <p:pic>
            <p:nvPicPr>
              <p:cNvPr id="28" name="Ink 27">
                <a:extLst>
                  <a:ext uri="{FF2B5EF4-FFF2-40B4-BE49-F238E27FC236}">
                    <a16:creationId xmlns:a16="http://schemas.microsoft.com/office/drawing/2014/main" id="{CC63BF07-FE4C-795E-0CF6-280942E3FD4E}"/>
                  </a:ext>
                </a:extLst>
              </p:cNvPr>
              <p:cNvPicPr/>
              <p:nvPr/>
            </p:nvPicPr>
            <p:blipFill>
              <a:blip r:embed="rId7"/>
              <a:stretch>
                <a:fillRect/>
              </a:stretch>
            </p:blipFill>
            <p:spPr>
              <a:xfrm>
                <a:off x="2804377" y="3298121"/>
                <a:ext cx="662760" cy="871560"/>
              </a:xfrm>
              <a:prstGeom prst="rect">
                <a:avLst/>
              </a:prstGeom>
            </p:spPr>
          </p:pic>
        </mc:Fallback>
      </mc:AlternateContent>
      <p:grpSp>
        <p:nvGrpSpPr>
          <p:cNvPr id="33" name="Group 32">
            <a:extLst>
              <a:ext uri="{FF2B5EF4-FFF2-40B4-BE49-F238E27FC236}">
                <a16:creationId xmlns:a16="http://schemas.microsoft.com/office/drawing/2014/main" id="{FD23860C-C165-1965-2BA4-0C84CA969C62}"/>
              </a:ext>
            </a:extLst>
          </p:cNvPr>
          <p:cNvGrpSpPr/>
          <p:nvPr/>
        </p:nvGrpSpPr>
        <p:grpSpPr>
          <a:xfrm>
            <a:off x="3793657" y="5299361"/>
            <a:ext cx="1187640" cy="357840"/>
            <a:chOff x="3793657" y="5299361"/>
            <a:chExt cx="1187640" cy="357840"/>
          </a:xfrm>
        </p:grpSpPr>
        <mc:AlternateContent xmlns:mc="http://schemas.openxmlformats.org/markup-compatibility/2006" xmlns:p14="http://schemas.microsoft.com/office/powerpoint/2010/main">
          <mc:Choice Requires="p14">
            <p:contentPart p14:bwMode="auto" r:id="rId8">
              <p14:nvContentPartPr>
                <p14:cNvPr id="29" name="Ink 28">
                  <a:extLst>
                    <a:ext uri="{FF2B5EF4-FFF2-40B4-BE49-F238E27FC236}">
                      <a16:creationId xmlns:a16="http://schemas.microsoft.com/office/drawing/2014/main" id="{5C631E07-3E4C-7162-9D20-3CE2F95D7D1E}"/>
                    </a:ext>
                  </a:extLst>
                </p14:cNvPr>
                <p14:cNvContentPartPr/>
                <p14:nvPr/>
              </p14:nvContentPartPr>
              <p14:xfrm>
                <a:off x="3793657" y="5299361"/>
                <a:ext cx="1187640" cy="357840"/>
              </p14:xfrm>
            </p:contentPart>
          </mc:Choice>
          <mc:Fallback xmlns="">
            <p:pic>
              <p:nvPicPr>
                <p:cNvPr id="29" name="Ink 28">
                  <a:extLst>
                    <a:ext uri="{FF2B5EF4-FFF2-40B4-BE49-F238E27FC236}">
                      <a16:creationId xmlns:a16="http://schemas.microsoft.com/office/drawing/2014/main" id="{5C631E07-3E4C-7162-9D20-3CE2F95D7D1E}"/>
                    </a:ext>
                  </a:extLst>
                </p:cNvPr>
                <p:cNvPicPr/>
                <p:nvPr/>
              </p:nvPicPr>
              <p:blipFill>
                <a:blip r:embed="rId9"/>
                <a:stretch>
                  <a:fillRect/>
                </a:stretch>
              </p:blipFill>
              <p:spPr>
                <a:xfrm>
                  <a:off x="3784657" y="5290721"/>
                  <a:ext cx="1205280" cy="37548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30" name="Ink 29">
                  <a:extLst>
                    <a:ext uri="{FF2B5EF4-FFF2-40B4-BE49-F238E27FC236}">
                      <a16:creationId xmlns:a16="http://schemas.microsoft.com/office/drawing/2014/main" id="{BF66AB3C-11FC-96EB-461A-B99D4E0E06BA}"/>
                    </a:ext>
                  </a:extLst>
                </p14:cNvPr>
                <p14:cNvContentPartPr/>
                <p14:nvPr/>
              </p14:nvContentPartPr>
              <p14:xfrm>
                <a:off x="4077697" y="5304761"/>
                <a:ext cx="114840" cy="246600"/>
              </p14:xfrm>
            </p:contentPart>
          </mc:Choice>
          <mc:Fallback xmlns="">
            <p:pic>
              <p:nvPicPr>
                <p:cNvPr id="30" name="Ink 29">
                  <a:extLst>
                    <a:ext uri="{FF2B5EF4-FFF2-40B4-BE49-F238E27FC236}">
                      <a16:creationId xmlns:a16="http://schemas.microsoft.com/office/drawing/2014/main" id="{BF66AB3C-11FC-96EB-461A-B99D4E0E06BA}"/>
                    </a:ext>
                  </a:extLst>
                </p:cNvPr>
                <p:cNvPicPr/>
                <p:nvPr/>
              </p:nvPicPr>
              <p:blipFill>
                <a:blip r:embed="rId11"/>
                <a:stretch>
                  <a:fillRect/>
                </a:stretch>
              </p:blipFill>
              <p:spPr>
                <a:xfrm>
                  <a:off x="4068697" y="5295761"/>
                  <a:ext cx="132480" cy="2642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32" name="Ink 31">
                  <a:extLst>
                    <a:ext uri="{FF2B5EF4-FFF2-40B4-BE49-F238E27FC236}">
                      <a16:creationId xmlns:a16="http://schemas.microsoft.com/office/drawing/2014/main" id="{3638B8C2-F1B6-7A22-D1C8-73DDE0F81FDC}"/>
                    </a:ext>
                  </a:extLst>
                </p14:cNvPr>
                <p14:cNvContentPartPr/>
                <p14:nvPr/>
              </p14:nvContentPartPr>
              <p14:xfrm>
                <a:off x="4432297" y="5328521"/>
                <a:ext cx="122400" cy="288720"/>
              </p14:xfrm>
            </p:contentPart>
          </mc:Choice>
          <mc:Fallback xmlns="">
            <p:pic>
              <p:nvPicPr>
                <p:cNvPr id="32" name="Ink 31">
                  <a:extLst>
                    <a:ext uri="{FF2B5EF4-FFF2-40B4-BE49-F238E27FC236}">
                      <a16:creationId xmlns:a16="http://schemas.microsoft.com/office/drawing/2014/main" id="{3638B8C2-F1B6-7A22-D1C8-73DDE0F81FDC}"/>
                    </a:ext>
                  </a:extLst>
                </p:cNvPr>
                <p:cNvPicPr/>
                <p:nvPr/>
              </p:nvPicPr>
              <p:blipFill>
                <a:blip r:embed="rId13"/>
                <a:stretch>
                  <a:fillRect/>
                </a:stretch>
              </p:blipFill>
              <p:spPr>
                <a:xfrm>
                  <a:off x="4423297" y="5319521"/>
                  <a:ext cx="140040" cy="306360"/>
                </a:xfrm>
                <a:prstGeom prst="rect">
                  <a:avLst/>
                </a:prstGeom>
              </p:spPr>
            </p:pic>
          </mc:Fallback>
        </mc:AlternateContent>
      </p:grpSp>
    </p:spTree>
    <p:extLst>
      <p:ext uri="{BB962C8B-B14F-4D97-AF65-F5344CB8AC3E}">
        <p14:creationId xmlns:p14="http://schemas.microsoft.com/office/powerpoint/2010/main" val="702954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31B2D-34ED-BBD5-E526-38406407EB30}"/>
              </a:ext>
            </a:extLst>
          </p:cNvPr>
          <p:cNvSpPr>
            <a:spLocks noGrp="1"/>
          </p:cNvSpPr>
          <p:nvPr>
            <p:ph type="title"/>
          </p:nvPr>
        </p:nvSpPr>
        <p:spPr/>
        <p:txBody>
          <a:bodyPr/>
          <a:lstStyle/>
          <a:p>
            <a:r>
              <a:rPr lang="en-US" dirty="0"/>
              <a:t>Let’s solve the model</a:t>
            </a:r>
          </a:p>
        </p:txBody>
      </p:sp>
      <p:sp>
        <p:nvSpPr>
          <p:cNvPr id="3" name="Content Placeholder 2">
            <a:extLst>
              <a:ext uri="{FF2B5EF4-FFF2-40B4-BE49-F238E27FC236}">
                <a16:creationId xmlns:a16="http://schemas.microsoft.com/office/drawing/2014/main" id="{436EDFBC-DC4F-43F2-452F-F2A813F9C871}"/>
              </a:ext>
            </a:extLst>
          </p:cNvPr>
          <p:cNvSpPr>
            <a:spLocks noGrp="1"/>
          </p:cNvSpPr>
          <p:nvPr>
            <p:ph idx="1"/>
          </p:nvPr>
        </p:nvSpPr>
        <p:spPr/>
        <p:txBody>
          <a:bodyPr>
            <a:normAutofit/>
          </a:bodyPr>
          <a:lstStyle/>
          <a:p>
            <a:pPr marL="0" indent="0">
              <a:buNone/>
            </a:pPr>
            <a:endParaRPr lang="en-US" sz="3200" dirty="0"/>
          </a:p>
          <a:p>
            <a:r>
              <a:rPr lang="en-US" sz="3200" dirty="0"/>
              <a:t>E = C + I</a:t>
            </a:r>
          </a:p>
          <a:p>
            <a:r>
              <a:rPr lang="en-US" sz="3200" dirty="0"/>
              <a:t>E = 60 + .8Y + 120</a:t>
            </a:r>
          </a:p>
          <a:p>
            <a:r>
              <a:rPr lang="en-US" sz="3200" dirty="0"/>
              <a:t>Equilibrium condition: Y = E</a:t>
            </a:r>
          </a:p>
          <a:p>
            <a:r>
              <a:rPr lang="en-US" sz="3200" dirty="0"/>
              <a:t>Solve for Y</a:t>
            </a:r>
          </a:p>
          <a:p>
            <a:endParaRPr lang="en-US" sz="3200" dirty="0"/>
          </a:p>
        </p:txBody>
      </p:sp>
    </p:spTree>
    <p:extLst>
      <p:ext uri="{BB962C8B-B14F-4D97-AF65-F5344CB8AC3E}">
        <p14:creationId xmlns:p14="http://schemas.microsoft.com/office/powerpoint/2010/main" val="31980953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31B2D-34ED-BBD5-E526-38406407EB30}"/>
              </a:ext>
            </a:extLst>
          </p:cNvPr>
          <p:cNvSpPr>
            <a:spLocks noGrp="1"/>
          </p:cNvSpPr>
          <p:nvPr>
            <p:ph type="title"/>
          </p:nvPr>
        </p:nvSpPr>
        <p:spPr/>
        <p:txBody>
          <a:bodyPr/>
          <a:lstStyle/>
          <a:p>
            <a:r>
              <a:rPr lang="en-US" dirty="0"/>
              <a:t>Let’s solve the model</a:t>
            </a:r>
          </a:p>
        </p:txBody>
      </p:sp>
      <p:sp>
        <p:nvSpPr>
          <p:cNvPr id="3" name="Content Placeholder 2">
            <a:extLst>
              <a:ext uri="{FF2B5EF4-FFF2-40B4-BE49-F238E27FC236}">
                <a16:creationId xmlns:a16="http://schemas.microsoft.com/office/drawing/2014/main" id="{436EDFBC-DC4F-43F2-452F-F2A813F9C871}"/>
              </a:ext>
            </a:extLst>
          </p:cNvPr>
          <p:cNvSpPr>
            <a:spLocks noGrp="1"/>
          </p:cNvSpPr>
          <p:nvPr>
            <p:ph idx="1"/>
          </p:nvPr>
        </p:nvSpPr>
        <p:spPr/>
        <p:txBody>
          <a:bodyPr>
            <a:normAutofit lnSpcReduction="10000"/>
          </a:bodyPr>
          <a:lstStyle/>
          <a:p>
            <a:pPr marL="0" indent="0">
              <a:buNone/>
            </a:pPr>
            <a:endParaRPr lang="en-US" sz="3200" dirty="0"/>
          </a:p>
          <a:p>
            <a:r>
              <a:rPr lang="en-US" sz="3200" dirty="0"/>
              <a:t>Equilibrium condition: Y = E</a:t>
            </a:r>
          </a:p>
          <a:p>
            <a:r>
              <a:rPr lang="en-US" sz="3200" dirty="0"/>
              <a:t>E = C + I</a:t>
            </a:r>
          </a:p>
          <a:p>
            <a:endParaRPr lang="en-US" sz="3200" dirty="0"/>
          </a:p>
          <a:p>
            <a:r>
              <a:rPr lang="en-US" sz="3200" dirty="0"/>
              <a:t>180 + .8Y = Y</a:t>
            </a:r>
          </a:p>
          <a:p>
            <a:r>
              <a:rPr lang="en-US" sz="3200" dirty="0"/>
              <a:t>.2Y = 180</a:t>
            </a:r>
          </a:p>
          <a:p>
            <a:r>
              <a:rPr lang="en-US" sz="3200" dirty="0"/>
              <a:t>Ye = 180/.2 = 900	equilibrium GDP: where the economy 					comes to rest</a:t>
            </a:r>
          </a:p>
          <a:p>
            <a:endParaRPr lang="en-US" sz="3200" dirty="0"/>
          </a:p>
        </p:txBody>
      </p:sp>
    </p:spTree>
    <p:extLst>
      <p:ext uri="{BB962C8B-B14F-4D97-AF65-F5344CB8AC3E}">
        <p14:creationId xmlns:p14="http://schemas.microsoft.com/office/powerpoint/2010/main" val="21780313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59DB76B-8833-EAD4-9426-D19A1D8E0E70}"/>
              </a:ext>
            </a:extLst>
          </p:cNvPr>
          <p:cNvSpPr>
            <a:spLocks noGrp="1"/>
          </p:cNvSpPr>
          <p:nvPr>
            <p:ph type="title"/>
          </p:nvPr>
        </p:nvSpPr>
        <p:spPr>
          <a:xfrm>
            <a:off x="838200" y="365125"/>
            <a:ext cx="10515600" cy="1533739"/>
          </a:xfrm>
        </p:spPr>
        <p:txBody>
          <a:bodyPr>
            <a:normAutofit fontScale="90000"/>
          </a:bodyPr>
          <a:lstStyle/>
          <a:p>
            <a:pPr algn="ctr"/>
            <a:r>
              <a:rPr lang="en-US" dirty="0">
                <a:solidFill>
                  <a:srgbClr val="BE0091"/>
                </a:solidFill>
              </a:rPr>
              <a:t>We’ll shift attention to income for a minute</a:t>
            </a:r>
            <a:br>
              <a:rPr lang="en-US" dirty="0">
                <a:solidFill>
                  <a:srgbClr val="BE0091"/>
                </a:solidFill>
              </a:rPr>
            </a:br>
            <a:r>
              <a:rPr lang="en-US" sz="3600" dirty="0">
                <a:solidFill>
                  <a:srgbClr val="BE0091"/>
                </a:solidFill>
              </a:rPr>
              <a:t>Doing this allows us to draw a contrast with Classical macro</a:t>
            </a:r>
          </a:p>
        </p:txBody>
      </p:sp>
      <p:sp>
        <p:nvSpPr>
          <p:cNvPr id="4" name="Content Placeholder 3">
            <a:extLst>
              <a:ext uri="{FF2B5EF4-FFF2-40B4-BE49-F238E27FC236}">
                <a16:creationId xmlns:a16="http://schemas.microsoft.com/office/drawing/2014/main" id="{520FC07D-04E3-E646-33B8-2B35C6146535}"/>
              </a:ext>
            </a:extLst>
          </p:cNvPr>
          <p:cNvSpPr>
            <a:spLocks noGrp="1"/>
          </p:cNvSpPr>
          <p:nvPr>
            <p:ph idx="1"/>
          </p:nvPr>
        </p:nvSpPr>
        <p:spPr>
          <a:xfrm>
            <a:off x="838200" y="2237013"/>
            <a:ext cx="10515600" cy="4255861"/>
          </a:xfrm>
        </p:spPr>
        <p:txBody>
          <a:bodyPr>
            <a:normAutofit/>
          </a:bodyPr>
          <a:lstStyle/>
          <a:p>
            <a:r>
              <a:rPr lang="en-US" dirty="0"/>
              <a:t>In our simplified economy, with no government and no foreign trade, the only thing people do with their income is spend it on consumer goods, or save it.</a:t>
            </a:r>
          </a:p>
          <a:p>
            <a:r>
              <a:rPr lang="en-US" dirty="0"/>
              <a:t>Y (as income) ≡ C + S</a:t>
            </a:r>
          </a:p>
          <a:p>
            <a:r>
              <a:rPr lang="en-US" dirty="0"/>
              <a:t>Y (as GDP) = (planned) C + I 		at equilibrium</a:t>
            </a:r>
          </a:p>
          <a:p>
            <a:pPr marL="0" indent="0" algn="ctr">
              <a:buNone/>
            </a:pPr>
            <a:r>
              <a:rPr lang="en-US" dirty="0"/>
              <a:t>SO</a:t>
            </a:r>
          </a:p>
          <a:p>
            <a:r>
              <a:rPr lang="en-US" dirty="0"/>
              <a:t>C + S = C + I 						saving = planned</a:t>
            </a:r>
          </a:p>
          <a:p>
            <a:pPr marL="0" indent="0">
              <a:buNone/>
            </a:pPr>
            <a:r>
              <a:rPr lang="en-US" dirty="0"/>
              <a:t> 					    S = I		investment at </a:t>
            </a:r>
            <a:r>
              <a:rPr lang="en-US" dirty="0" err="1"/>
              <a:t>equil</a:t>
            </a:r>
            <a:r>
              <a:rPr lang="en-US" dirty="0"/>
              <a:t>.            			</a:t>
            </a:r>
          </a:p>
          <a:p>
            <a:pPr marL="0" indent="0">
              <a:buNone/>
            </a:pPr>
            <a:endParaRPr lang="en-US" dirty="0"/>
          </a:p>
          <a:p>
            <a:pPr marL="0" indent="0" algn="ctr">
              <a:buNone/>
            </a:pPr>
            <a:endParaRPr lang="en-US" dirty="0"/>
          </a:p>
        </p:txBody>
      </p:sp>
      <mc:AlternateContent xmlns:mc="http://schemas.openxmlformats.org/markup-compatibility/2006" xmlns:p14="http://schemas.microsoft.com/office/powerpoint/2010/main">
        <mc:Choice Requires="p14">
          <p:contentPart p14:bwMode="auto" r:id="rId2">
            <p14:nvContentPartPr>
              <p14:cNvPr id="6" name="Ink 5">
                <a:extLst>
                  <a:ext uri="{FF2B5EF4-FFF2-40B4-BE49-F238E27FC236}">
                    <a16:creationId xmlns:a16="http://schemas.microsoft.com/office/drawing/2014/main" id="{50178E9C-F795-693B-08FE-238E59084060}"/>
                  </a:ext>
                </a:extLst>
              </p14:cNvPr>
              <p14:cNvContentPartPr/>
              <p14:nvPr/>
            </p14:nvContentPartPr>
            <p14:xfrm>
              <a:off x="5689179" y="5277485"/>
              <a:ext cx="1183680" cy="1007280"/>
            </p14:xfrm>
          </p:contentPart>
        </mc:Choice>
        <mc:Fallback xmlns="">
          <p:pic>
            <p:nvPicPr>
              <p:cNvPr id="6" name="Ink 5">
                <a:extLst>
                  <a:ext uri="{FF2B5EF4-FFF2-40B4-BE49-F238E27FC236}">
                    <a16:creationId xmlns:a16="http://schemas.microsoft.com/office/drawing/2014/main" id="{50178E9C-F795-693B-08FE-238E59084060}"/>
                  </a:ext>
                </a:extLst>
              </p:cNvPr>
              <p:cNvPicPr/>
              <p:nvPr/>
            </p:nvPicPr>
            <p:blipFill>
              <a:blip r:embed="rId3"/>
              <a:stretch>
                <a:fillRect/>
              </a:stretch>
            </p:blipFill>
            <p:spPr>
              <a:xfrm>
                <a:off x="5671174" y="5259479"/>
                <a:ext cx="1219331" cy="1042933"/>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7" name="Ink 6">
                <a:extLst>
                  <a:ext uri="{FF2B5EF4-FFF2-40B4-BE49-F238E27FC236}">
                    <a16:creationId xmlns:a16="http://schemas.microsoft.com/office/drawing/2014/main" id="{36ED794F-303C-929E-FEE2-F4D67765CB70}"/>
                  </a:ext>
                </a:extLst>
              </p14:cNvPr>
              <p14:cNvContentPartPr/>
              <p14:nvPr/>
            </p14:nvContentPartPr>
            <p14:xfrm>
              <a:off x="6872859" y="5191555"/>
              <a:ext cx="1136880" cy="483840"/>
            </p14:xfrm>
          </p:contentPart>
        </mc:Choice>
        <mc:Fallback xmlns="">
          <p:pic>
            <p:nvPicPr>
              <p:cNvPr id="7" name="Ink 6">
                <a:extLst>
                  <a:ext uri="{FF2B5EF4-FFF2-40B4-BE49-F238E27FC236}">
                    <a16:creationId xmlns:a16="http://schemas.microsoft.com/office/drawing/2014/main" id="{36ED794F-303C-929E-FEE2-F4D67765CB70}"/>
                  </a:ext>
                </a:extLst>
              </p:cNvPr>
              <p:cNvPicPr/>
              <p:nvPr/>
            </p:nvPicPr>
            <p:blipFill>
              <a:blip r:embed="rId5"/>
              <a:stretch>
                <a:fillRect/>
              </a:stretch>
            </p:blipFill>
            <p:spPr>
              <a:xfrm>
                <a:off x="6854859" y="5173555"/>
                <a:ext cx="1172520" cy="51948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 name="Ink 1">
                <a:extLst>
                  <a:ext uri="{FF2B5EF4-FFF2-40B4-BE49-F238E27FC236}">
                    <a16:creationId xmlns:a16="http://schemas.microsoft.com/office/drawing/2014/main" id="{07CEBB37-F323-7C36-C91F-FD7644382D42}"/>
                  </a:ext>
                </a:extLst>
              </p14:cNvPr>
              <p14:cNvContentPartPr/>
              <p14:nvPr/>
            </p14:nvContentPartPr>
            <p14:xfrm>
              <a:off x="3162523" y="5308251"/>
              <a:ext cx="2310480" cy="565920"/>
            </p14:xfrm>
          </p:contentPart>
        </mc:Choice>
        <mc:Fallback xmlns="">
          <p:pic>
            <p:nvPicPr>
              <p:cNvPr id="2" name="Ink 1">
                <a:extLst>
                  <a:ext uri="{FF2B5EF4-FFF2-40B4-BE49-F238E27FC236}">
                    <a16:creationId xmlns:a16="http://schemas.microsoft.com/office/drawing/2014/main" id="{07CEBB37-F323-7C36-C91F-FD7644382D42}"/>
                  </a:ext>
                </a:extLst>
              </p:cNvPr>
              <p:cNvPicPr/>
              <p:nvPr/>
            </p:nvPicPr>
            <p:blipFill>
              <a:blip r:embed="rId7"/>
              <a:stretch>
                <a:fillRect/>
              </a:stretch>
            </p:blipFill>
            <p:spPr>
              <a:xfrm>
                <a:off x="3153883" y="5299251"/>
                <a:ext cx="2328120" cy="583560"/>
              </a:xfrm>
              <a:prstGeom prst="rect">
                <a:avLst/>
              </a:prstGeom>
            </p:spPr>
          </p:pic>
        </mc:Fallback>
      </mc:AlternateContent>
    </p:spTree>
    <p:extLst>
      <p:ext uri="{BB962C8B-B14F-4D97-AF65-F5344CB8AC3E}">
        <p14:creationId xmlns:p14="http://schemas.microsoft.com/office/powerpoint/2010/main" val="34212318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DE423-2375-9871-8AF2-C64445054783}"/>
              </a:ext>
            </a:extLst>
          </p:cNvPr>
          <p:cNvSpPr>
            <a:spLocks noGrp="1"/>
          </p:cNvSpPr>
          <p:nvPr>
            <p:ph type="title"/>
          </p:nvPr>
        </p:nvSpPr>
        <p:spPr/>
        <p:txBody>
          <a:bodyPr/>
          <a:lstStyle/>
          <a:p>
            <a:r>
              <a:rPr lang="en-US" dirty="0"/>
              <a:t>We have two ways of expressing equilibrium in the simple version of the model</a:t>
            </a:r>
          </a:p>
        </p:txBody>
      </p:sp>
      <p:sp>
        <p:nvSpPr>
          <p:cNvPr id="3" name="Content Placeholder 2">
            <a:extLst>
              <a:ext uri="{FF2B5EF4-FFF2-40B4-BE49-F238E27FC236}">
                <a16:creationId xmlns:a16="http://schemas.microsoft.com/office/drawing/2014/main" id="{011C4147-3957-59B0-1509-6C374B8705A4}"/>
              </a:ext>
            </a:extLst>
          </p:cNvPr>
          <p:cNvSpPr>
            <a:spLocks noGrp="1"/>
          </p:cNvSpPr>
          <p:nvPr>
            <p:ph idx="1"/>
          </p:nvPr>
        </p:nvSpPr>
        <p:spPr/>
        <p:txBody>
          <a:bodyPr/>
          <a:lstStyle/>
          <a:p>
            <a:r>
              <a:rPr lang="en-US" dirty="0"/>
              <a:t>Y = E	</a:t>
            </a:r>
          </a:p>
          <a:p>
            <a:r>
              <a:rPr lang="en-US" dirty="0"/>
              <a:t>S = I	</a:t>
            </a:r>
          </a:p>
          <a:p>
            <a:r>
              <a:rPr lang="en-US" dirty="0"/>
              <a:t>Both based on the idea that </a:t>
            </a:r>
            <a:r>
              <a:rPr lang="en-US" i="1" dirty="0">
                <a:solidFill>
                  <a:srgbClr val="6974FF"/>
                </a:solidFill>
              </a:rPr>
              <a:t>plans are being fulfilled</a:t>
            </a:r>
          </a:p>
          <a:p>
            <a:endParaRPr lang="en-US" dirty="0"/>
          </a:p>
          <a:p>
            <a:r>
              <a:rPr lang="en-US" dirty="0"/>
              <a:t>S is the amount people AREN’T spending on consumer goods</a:t>
            </a:r>
          </a:p>
          <a:p>
            <a:r>
              <a:rPr lang="en-US" dirty="0"/>
              <a:t>What’s happening to that unpurchased GDP?</a:t>
            </a:r>
          </a:p>
          <a:p>
            <a:r>
              <a:rPr lang="en-US" dirty="0"/>
              <a:t>In equilibrium, firms are buying exactly that much to add to their capital stock (investing)</a:t>
            </a:r>
          </a:p>
          <a:p>
            <a:pPr marL="0" indent="0">
              <a:buNone/>
            </a:pPr>
            <a:endParaRPr lang="en-US" dirty="0"/>
          </a:p>
        </p:txBody>
      </p:sp>
    </p:spTree>
    <p:extLst>
      <p:ext uri="{BB962C8B-B14F-4D97-AF65-F5344CB8AC3E}">
        <p14:creationId xmlns:p14="http://schemas.microsoft.com/office/powerpoint/2010/main" val="2339703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230203"/>
            <a:ext cx="10515600" cy="1548081"/>
          </a:xfrm>
        </p:spPr>
        <p:txBody>
          <a:bodyPr>
            <a:normAutofit/>
          </a:bodyPr>
          <a:lstStyle/>
          <a:p>
            <a:pPr algn="ctr"/>
            <a:r>
              <a:rPr lang="en-US" sz="3600" dirty="0">
                <a:latin typeface="Cambria"/>
                <a:cs typeface="Cambria"/>
              </a:rPr>
              <a:t>The Business Cycle: a </a:t>
            </a:r>
            <a:r>
              <a:rPr lang="en-US" sz="3600" dirty="0">
                <a:solidFill>
                  <a:srgbClr val="BA0066"/>
                </a:solidFill>
                <a:latin typeface="Cambria"/>
                <a:cs typeface="Cambria"/>
              </a:rPr>
              <a:t>model</a:t>
            </a:r>
            <a:r>
              <a:rPr lang="en-US" sz="3600" dirty="0">
                <a:latin typeface="Cambria"/>
                <a:cs typeface="Cambria"/>
              </a:rPr>
              <a:t> of real GDP over time</a:t>
            </a:r>
            <a:br>
              <a:rPr lang="en-US" dirty="0">
                <a:latin typeface="Cambria"/>
                <a:cs typeface="Cambria"/>
              </a:rPr>
            </a:br>
            <a:r>
              <a:rPr lang="en-US" dirty="0">
                <a:latin typeface="Cambria"/>
                <a:cs typeface="Cambria"/>
              </a:rPr>
              <a:t>                                 </a:t>
            </a:r>
            <a:endParaRPr lang="en-US" dirty="0">
              <a:solidFill>
                <a:srgbClr val="BA0066"/>
              </a:solidFill>
              <a:latin typeface="Cambria"/>
              <a:cs typeface="Cambria"/>
            </a:endParaRPr>
          </a:p>
        </p:txBody>
      </p:sp>
      <p:pic>
        <p:nvPicPr>
          <p:cNvPr id="3" name="Picture 2" descr="Diagram&#10;&#10;Description automatically generated with low confidence">
            <a:extLst>
              <a:ext uri="{FF2B5EF4-FFF2-40B4-BE49-F238E27FC236}">
                <a16:creationId xmlns:a16="http://schemas.microsoft.com/office/drawing/2014/main" id="{33972E90-655B-08E0-F3F9-3E3CADDA70CB}"/>
              </a:ext>
            </a:extLst>
          </p:cNvPr>
          <p:cNvPicPr>
            <a:picLocks noChangeAspect="1"/>
          </p:cNvPicPr>
          <p:nvPr/>
        </p:nvPicPr>
        <p:blipFill>
          <a:blip r:embed="rId2"/>
          <a:stretch>
            <a:fillRect/>
          </a:stretch>
        </p:blipFill>
        <p:spPr>
          <a:xfrm>
            <a:off x="1627998" y="1343025"/>
            <a:ext cx="8930465" cy="5486429"/>
          </a:xfrm>
          <a:prstGeom prst="rect">
            <a:avLst/>
          </a:prstGeom>
        </p:spPr>
      </p:pic>
      <p:sp>
        <p:nvSpPr>
          <p:cNvPr id="2" name="TextBox 1">
            <a:extLst>
              <a:ext uri="{FF2B5EF4-FFF2-40B4-BE49-F238E27FC236}">
                <a16:creationId xmlns:a16="http://schemas.microsoft.com/office/drawing/2014/main" id="{06F25489-1D84-1030-EE0B-579D31657FE6}"/>
              </a:ext>
            </a:extLst>
          </p:cNvPr>
          <p:cNvSpPr txBox="1"/>
          <p:nvPr/>
        </p:nvSpPr>
        <p:spPr>
          <a:xfrm>
            <a:off x="4642338" y="5896708"/>
            <a:ext cx="2261773" cy="369332"/>
          </a:xfrm>
          <a:prstGeom prst="rect">
            <a:avLst/>
          </a:prstGeom>
          <a:noFill/>
        </p:spPr>
        <p:txBody>
          <a:bodyPr wrap="none" rtlCol="0">
            <a:spAutoFit/>
          </a:bodyPr>
          <a:lstStyle/>
          <a:p>
            <a:r>
              <a:rPr lang="en-US" dirty="0">
                <a:solidFill>
                  <a:schemeClr val="accent1">
                    <a:lumMod val="75000"/>
                  </a:schemeClr>
                </a:solidFill>
              </a:rPr>
              <a:t>Unemployment grows</a:t>
            </a:r>
          </a:p>
        </p:txBody>
      </p:sp>
      <p:sp>
        <p:nvSpPr>
          <p:cNvPr id="4" name="TextBox 3">
            <a:extLst>
              <a:ext uri="{FF2B5EF4-FFF2-40B4-BE49-F238E27FC236}">
                <a16:creationId xmlns:a16="http://schemas.microsoft.com/office/drawing/2014/main" id="{28BA1FC1-1900-846A-4515-0B559676E7F6}"/>
              </a:ext>
            </a:extLst>
          </p:cNvPr>
          <p:cNvSpPr txBox="1"/>
          <p:nvPr/>
        </p:nvSpPr>
        <p:spPr>
          <a:xfrm>
            <a:off x="6904111" y="5079717"/>
            <a:ext cx="2501454" cy="369332"/>
          </a:xfrm>
          <a:prstGeom prst="rect">
            <a:avLst/>
          </a:prstGeom>
          <a:noFill/>
        </p:spPr>
        <p:txBody>
          <a:bodyPr wrap="none" rtlCol="0">
            <a:spAutoFit/>
          </a:bodyPr>
          <a:lstStyle/>
          <a:p>
            <a:r>
              <a:rPr lang="en-US" dirty="0">
                <a:solidFill>
                  <a:schemeClr val="accent1">
                    <a:lumMod val="75000"/>
                  </a:schemeClr>
                </a:solidFill>
              </a:rPr>
              <a:t>Unemployment rate falls</a:t>
            </a:r>
          </a:p>
        </p:txBody>
      </p:sp>
    </p:spTree>
    <p:extLst>
      <p:ext uri="{BB962C8B-B14F-4D97-AF65-F5344CB8AC3E}">
        <p14:creationId xmlns:p14="http://schemas.microsoft.com/office/powerpoint/2010/main" val="35124888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CC58D-8A73-251D-AD51-A946D6232248}"/>
              </a:ext>
            </a:extLst>
          </p:cNvPr>
          <p:cNvSpPr>
            <a:spLocks noGrp="1"/>
          </p:cNvSpPr>
          <p:nvPr>
            <p:ph type="title"/>
          </p:nvPr>
        </p:nvSpPr>
        <p:spPr/>
        <p:txBody>
          <a:bodyPr/>
          <a:lstStyle/>
          <a:p>
            <a:r>
              <a:rPr lang="en-US" dirty="0"/>
              <a:t>Savings = Investment equilibrium</a:t>
            </a:r>
          </a:p>
        </p:txBody>
      </p:sp>
      <p:cxnSp>
        <p:nvCxnSpPr>
          <p:cNvPr id="5" name="Straight Connector 4">
            <a:extLst>
              <a:ext uri="{FF2B5EF4-FFF2-40B4-BE49-F238E27FC236}">
                <a16:creationId xmlns:a16="http://schemas.microsoft.com/office/drawing/2014/main" id="{4FBBEB0B-2BE2-7D5F-B71F-08A5B146D6A7}"/>
              </a:ext>
            </a:extLst>
          </p:cNvPr>
          <p:cNvCxnSpPr/>
          <p:nvPr/>
        </p:nvCxnSpPr>
        <p:spPr>
          <a:xfrm>
            <a:off x="2110154" y="2286000"/>
            <a:ext cx="0" cy="3516923"/>
          </a:xfrm>
          <a:prstGeom prst="line">
            <a:avLst/>
          </a:prstGeom>
          <a:ln w="28575"/>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AB7EEC4F-4C4D-55C3-E3A3-17199B2ADAC9}"/>
              </a:ext>
            </a:extLst>
          </p:cNvPr>
          <p:cNvCxnSpPr/>
          <p:nvPr/>
        </p:nvCxnSpPr>
        <p:spPr>
          <a:xfrm>
            <a:off x="2121877" y="4431323"/>
            <a:ext cx="6166338" cy="0"/>
          </a:xfrm>
          <a:prstGeom prst="line">
            <a:avLst/>
          </a:prstGeom>
          <a:ln w="28575"/>
        </p:spPr>
        <p:style>
          <a:lnRef idx="3">
            <a:schemeClr val="dk1"/>
          </a:lnRef>
          <a:fillRef idx="0">
            <a:schemeClr val="dk1"/>
          </a:fillRef>
          <a:effectRef idx="2">
            <a:schemeClr val="dk1"/>
          </a:effectRef>
          <a:fontRef idx="minor">
            <a:schemeClr val="tx1"/>
          </a:fontRef>
        </p:style>
      </p:cxnSp>
      <p:cxnSp>
        <p:nvCxnSpPr>
          <p:cNvPr id="9" name="Straight Connector 8">
            <a:extLst>
              <a:ext uri="{FF2B5EF4-FFF2-40B4-BE49-F238E27FC236}">
                <a16:creationId xmlns:a16="http://schemas.microsoft.com/office/drawing/2014/main" id="{03D56889-CD60-0385-3958-A97BEA0A7F82}"/>
              </a:ext>
            </a:extLst>
          </p:cNvPr>
          <p:cNvCxnSpPr>
            <a:cxnSpLocks/>
          </p:cNvCxnSpPr>
          <p:nvPr/>
        </p:nvCxnSpPr>
        <p:spPr>
          <a:xfrm flipV="1">
            <a:off x="2110154" y="2426677"/>
            <a:ext cx="5722404" cy="2555631"/>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1512F-616B-0226-25D0-276139522CFC}"/>
              </a:ext>
            </a:extLst>
          </p:cNvPr>
          <p:cNvCxnSpPr>
            <a:cxnSpLocks/>
          </p:cNvCxnSpPr>
          <p:nvPr/>
        </p:nvCxnSpPr>
        <p:spPr>
          <a:xfrm>
            <a:off x="2110154" y="3296653"/>
            <a:ext cx="5578025" cy="0"/>
          </a:xfrm>
          <a:prstGeom prst="line">
            <a:avLst/>
          </a:prstGeom>
          <a:ln w="28575">
            <a:solidFill>
              <a:srgbClr val="00B98D"/>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FB8CFD2E-DDAC-9479-5D06-92AC7C7B2934}"/>
              </a:ext>
            </a:extLst>
          </p:cNvPr>
          <p:cNvSpPr txBox="1"/>
          <p:nvPr/>
        </p:nvSpPr>
        <p:spPr>
          <a:xfrm>
            <a:off x="7832558" y="2286000"/>
            <a:ext cx="325730" cy="1200329"/>
          </a:xfrm>
          <a:prstGeom prst="rect">
            <a:avLst/>
          </a:prstGeom>
          <a:noFill/>
        </p:spPr>
        <p:txBody>
          <a:bodyPr wrap="none" rtlCol="0">
            <a:spAutoFit/>
          </a:bodyPr>
          <a:lstStyle/>
          <a:p>
            <a:r>
              <a:rPr lang="en-US" sz="2400" dirty="0"/>
              <a:t>S</a:t>
            </a:r>
          </a:p>
          <a:p>
            <a:endParaRPr lang="en-US" sz="2400" dirty="0"/>
          </a:p>
          <a:p>
            <a:r>
              <a:rPr lang="en-US" sz="2400" dirty="0"/>
              <a:t>I</a:t>
            </a:r>
          </a:p>
        </p:txBody>
      </p:sp>
      <p:sp>
        <p:nvSpPr>
          <p:cNvPr id="17" name="TextBox 16">
            <a:extLst>
              <a:ext uri="{FF2B5EF4-FFF2-40B4-BE49-F238E27FC236}">
                <a16:creationId xmlns:a16="http://schemas.microsoft.com/office/drawing/2014/main" id="{CC54D866-1623-1E89-A12E-2C141B7CBD75}"/>
              </a:ext>
            </a:extLst>
          </p:cNvPr>
          <p:cNvSpPr txBox="1"/>
          <p:nvPr/>
        </p:nvSpPr>
        <p:spPr>
          <a:xfrm>
            <a:off x="7952874" y="4584032"/>
            <a:ext cx="335348" cy="461665"/>
          </a:xfrm>
          <a:prstGeom prst="rect">
            <a:avLst/>
          </a:prstGeom>
          <a:noFill/>
        </p:spPr>
        <p:txBody>
          <a:bodyPr wrap="none" rtlCol="0">
            <a:spAutoFit/>
          </a:bodyPr>
          <a:lstStyle/>
          <a:p>
            <a:r>
              <a:rPr lang="en-US" sz="2400" dirty="0"/>
              <a:t>Y</a:t>
            </a:r>
          </a:p>
        </p:txBody>
      </p:sp>
      <p:sp>
        <p:nvSpPr>
          <p:cNvPr id="19" name="TextBox 18">
            <a:extLst>
              <a:ext uri="{FF2B5EF4-FFF2-40B4-BE49-F238E27FC236}">
                <a16:creationId xmlns:a16="http://schemas.microsoft.com/office/drawing/2014/main" id="{4EB1A578-62D4-5FF2-F695-163E8B008AE0}"/>
              </a:ext>
            </a:extLst>
          </p:cNvPr>
          <p:cNvSpPr txBox="1"/>
          <p:nvPr/>
        </p:nvSpPr>
        <p:spPr>
          <a:xfrm>
            <a:off x="1263316" y="1949116"/>
            <a:ext cx="548548" cy="461665"/>
          </a:xfrm>
          <a:prstGeom prst="rect">
            <a:avLst/>
          </a:prstGeom>
          <a:noFill/>
        </p:spPr>
        <p:txBody>
          <a:bodyPr wrap="none" rtlCol="0">
            <a:spAutoFit/>
          </a:bodyPr>
          <a:lstStyle/>
          <a:p>
            <a:r>
              <a:rPr lang="en-US" sz="2400" dirty="0"/>
              <a:t>S, I</a:t>
            </a:r>
          </a:p>
        </p:txBody>
      </p:sp>
      <p:cxnSp>
        <p:nvCxnSpPr>
          <p:cNvPr id="21" name="Straight Connector 20">
            <a:extLst>
              <a:ext uri="{FF2B5EF4-FFF2-40B4-BE49-F238E27FC236}">
                <a16:creationId xmlns:a16="http://schemas.microsoft.com/office/drawing/2014/main" id="{A3547072-AE9F-9E67-7F30-A60C1077422D}"/>
              </a:ext>
            </a:extLst>
          </p:cNvPr>
          <p:cNvCxnSpPr/>
          <p:nvPr/>
        </p:nvCxnSpPr>
        <p:spPr>
          <a:xfrm>
            <a:off x="5859379" y="3296653"/>
            <a:ext cx="0" cy="1134670"/>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7C478C3-6F41-E237-5853-8D0FDC6DCA1F}"/>
              </a:ext>
            </a:extLst>
          </p:cNvPr>
          <p:cNvSpPr txBox="1"/>
          <p:nvPr/>
        </p:nvSpPr>
        <p:spPr>
          <a:xfrm>
            <a:off x="5625821" y="4565302"/>
            <a:ext cx="467116" cy="461665"/>
          </a:xfrm>
          <a:prstGeom prst="rect">
            <a:avLst/>
          </a:prstGeom>
          <a:noFill/>
        </p:spPr>
        <p:txBody>
          <a:bodyPr wrap="none" rtlCol="0">
            <a:spAutoFit/>
          </a:bodyPr>
          <a:lstStyle/>
          <a:p>
            <a:r>
              <a:rPr lang="en-US" sz="2400" dirty="0"/>
              <a:t>Ye</a:t>
            </a:r>
          </a:p>
        </p:txBody>
      </p:sp>
    </p:spTree>
    <p:extLst>
      <p:ext uri="{BB962C8B-B14F-4D97-AF65-F5344CB8AC3E}">
        <p14:creationId xmlns:p14="http://schemas.microsoft.com/office/powerpoint/2010/main" val="14377575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369DB-1429-1354-44B3-E57DEB090333}"/>
              </a:ext>
            </a:extLst>
          </p:cNvPr>
          <p:cNvSpPr>
            <a:spLocks noGrp="1"/>
          </p:cNvSpPr>
          <p:nvPr>
            <p:ph type="title"/>
          </p:nvPr>
        </p:nvSpPr>
        <p:spPr/>
        <p:txBody>
          <a:bodyPr/>
          <a:lstStyle/>
          <a:p>
            <a:r>
              <a:rPr lang="en-US" dirty="0"/>
              <a:t>Solving the model algebraically using S = I</a:t>
            </a:r>
          </a:p>
        </p:txBody>
      </p:sp>
      <p:sp>
        <p:nvSpPr>
          <p:cNvPr id="3" name="Content Placeholder 2">
            <a:extLst>
              <a:ext uri="{FF2B5EF4-FFF2-40B4-BE49-F238E27FC236}">
                <a16:creationId xmlns:a16="http://schemas.microsoft.com/office/drawing/2014/main" id="{D4DADBD3-DE1C-4AD3-700C-DE64E62270CA}"/>
              </a:ext>
            </a:extLst>
          </p:cNvPr>
          <p:cNvSpPr>
            <a:spLocks noGrp="1"/>
          </p:cNvSpPr>
          <p:nvPr>
            <p:ph idx="1"/>
          </p:nvPr>
        </p:nvSpPr>
        <p:spPr/>
        <p:txBody>
          <a:bodyPr/>
          <a:lstStyle/>
          <a:p>
            <a:r>
              <a:rPr lang="en-US" dirty="0">
                <a:solidFill>
                  <a:srgbClr val="FF591B"/>
                </a:solidFill>
              </a:rPr>
              <a:t>Warning: keep in mind that this equality only holds true in the absence of government and foreign trade, in the simplest model</a:t>
            </a:r>
          </a:p>
          <a:p>
            <a:r>
              <a:rPr lang="en-US" dirty="0"/>
              <a:t>Given that Consumption = 60 + .8Y</a:t>
            </a:r>
          </a:p>
          <a:p>
            <a:r>
              <a:rPr lang="en-US" dirty="0"/>
              <a:t>And that C + S must = Y</a:t>
            </a:r>
          </a:p>
          <a:p>
            <a:r>
              <a:rPr lang="en-US" dirty="0"/>
              <a:t>What is the Saving function?</a:t>
            </a:r>
          </a:p>
          <a:p>
            <a:r>
              <a:rPr lang="en-US" sz="3600" b="1" dirty="0"/>
              <a:t>That is, S as a function of Y?</a:t>
            </a:r>
          </a:p>
          <a:p>
            <a:endParaRPr lang="en-US" dirty="0"/>
          </a:p>
          <a:p>
            <a:r>
              <a:rPr lang="en-US" dirty="0"/>
              <a:t>Find the function (equation) and use S = I to find equilibrium Y</a:t>
            </a:r>
          </a:p>
        </p:txBody>
      </p:sp>
    </p:spTree>
    <p:extLst>
      <p:ext uri="{BB962C8B-B14F-4D97-AF65-F5344CB8AC3E}">
        <p14:creationId xmlns:p14="http://schemas.microsoft.com/office/powerpoint/2010/main" val="2225479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8E63C-42C5-391A-08B8-F9375E03398A}"/>
              </a:ext>
            </a:extLst>
          </p:cNvPr>
          <p:cNvSpPr>
            <a:spLocks noGrp="1"/>
          </p:cNvSpPr>
          <p:nvPr>
            <p:ph type="title"/>
          </p:nvPr>
        </p:nvSpPr>
        <p:spPr/>
        <p:txBody>
          <a:bodyPr/>
          <a:lstStyle/>
          <a:p>
            <a:r>
              <a:rPr lang="en-US" dirty="0"/>
              <a:t>Solving with S = I</a:t>
            </a:r>
          </a:p>
        </p:txBody>
      </p:sp>
      <p:sp>
        <p:nvSpPr>
          <p:cNvPr id="3" name="Content Placeholder 2">
            <a:extLst>
              <a:ext uri="{FF2B5EF4-FFF2-40B4-BE49-F238E27FC236}">
                <a16:creationId xmlns:a16="http://schemas.microsoft.com/office/drawing/2014/main" id="{C3BF2311-2D02-EF51-25C0-2C3B079F78C3}"/>
              </a:ext>
            </a:extLst>
          </p:cNvPr>
          <p:cNvSpPr>
            <a:spLocks noGrp="1"/>
          </p:cNvSpPr>
          <p:nvPr>
            <p:ph idx="1"/>
          </p:nvPr>
        </p:nvSpPr>
        <p:spPr/>
        <p:txBody>
          <a:bodyPr/>
          <a:lstStyle/>
          <a:p>
            <a:r>
              <a:rPr lang="en-US" dirty="0"/>
              <a:t>S ≡ Y – C</a:t>
            </a:r>
          </a:p>
          <a:p>
            <a:r>
              <a:rPr lang="en-US" dirty="0">
                <a:solidFill>
                  <a:srgbClr val="00B050"/>
                </a:solidFill>
              </a:rPr>
              <a:t>S function = Y – (60 + .8Y)</a:t>
            </a:r>
          </a:p>
          <a:p>
            <a:r>
              <a:rPr lang="en-US" dirty="0">
                <a:solidFill>
                  <a:srgbClr val="00B050"/>
                </a:solidFill>
              </a:rPr>
              <a:t>S = -60 + .2Y			</a:t>
            </a:r>
            <a:r>
              <a:rPr lang="en-US" b="1" dirty="0">
                <a:solidFill>
                  <a:srgbClr val="00B050"/>
                </a:solidFill>
              </a:rPr>
              <a:t>Saving is a function of income</a:t>
            </a:r>
          </a:p>
          <a:p>
            <a:endParaRPr lang="en-US" dirty="0"/>
          </a:p>
          <a:p>
            <a:r>
              <a:rPr lang="en-US" dirty="0"/>
              <a:t>S = I					</a:t>
            </a:r>
            <a:r>
              <a:rPr lang="en-US" b="1" dirty="0">
                <a:solidFill>
                  <a:srgbClr val="00B98D"/>
                </a:solidFill>
              </a:rPr>
              <a:t>Now find equilibrium GDP again</a:t>
            </a:r>
          </a:p>
          <a:p>
            <a:r>
              <a:rPr lang="en-US" dirty="0"/>
              <a:t>-60 + .2y = 120</a:t>
            </a:r>
          </a:p>
          <a:p>
            <a:r>
              <a:rPr lang="en-US" dirty="0"/>
              <a:t>.2Y = 180</a:t>
            </a:r>
          </a:p>
          <a:p>
            <a:r>
              <a:rPr lang="en-US" dirty="0"/>
              <a:t>Y = 180/.2 = 900 			</a:t>
            </a:r>
            <a:r>
              <a:rPr lang="en-US" b="1" dirty="0">
                <a:solidFill>
                  <a:srgbClr val="00B98D"/>
                </a:solidFill>
              </a:rPr>
              <a:t>Same answer, luckily</a:t>
            </a:r>
          </a:p>
        </p:txBody>
      </p:sp>
    </p:spTree>
    <p:extLst>
      <p:ext uri="{BB962C8B-B14F-4D97-AF65-F5344CB8AC3E}">
        <p14:creationId xmlns:p14="http://schemas.microsoft.com/office/powerpoint/2010/main" val="129656388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D4106-7250-1A97-829F-012D7E15D8C2}"/>
              </a:ext>
            </a:extLst>
          </p:cNvPr>
          <p:cNvSpPr>
            <a:spLocks noGrp="1"/>
          </p:cNvSpPr>
          <p:nvPr>
            <p:ph type="title"/>
          </p:nvPr>
        </p:nvSpPr>
        <p:spPr/>
        <p:txBody>
          <a:bodyPr/>
          <a:lstStyle/>
          <a:p>
            <a:pPr algn="ctr"/>
            <a:r>
              <a:rPr lang="en-US" dirty="0">
                <a:solidFill>
                  <a:srgbClr val="7030A0"/>
                </a:solidFill>
              </a:rPr>
              <a:t>What about S &amp; I in disequilibrium?</a:t>
            </a:r>
          </a:p>
        </p:txBody>
      </p:sp>
      <p:sp>
        <p:nvSpPr>
          <p:cNvPr id="3" name="Content Placeholder 2">
            <a:extLst>
              <a:ext uri="{FF2B5EF4-FFF2-40B4-BE49-F238E27FC236}">
                <a16:creationId xmlns:a16="http://schemas.microsoft.com/office/drawing/2014/main" id="{00025102-192F-01FE-EAB1-D163481CDBC8}"/>
              </a:ext>
            </a:extLst>
          </p:cNvPr>
          <p:cNvSpPr>
            <a:spLocks noGrp="1"/>
          </p:cNvSpPr>
          <p:nvPr>
            <p:ph idx="1"/>
          </p:nvPr>
        </p:nvSpPr>
        <p:spPr>
          <a:xfrm>
            <a:off x="838199" y="1479884"/>
            <a:ext cx="10783957" cy="5185611"/>
          </a:xfrm>
        </p:spPr>
        <p:txBody>
          <a:bodyPr>
            <a:normAutofit fontScale="92500" lnSpcReduction="10000"/>
          </a:bodyPr>
          <a:lstStyle/>
          <a:p>
            <a:r>
              <a:rPr lang="en-US" dirty="0"/>
              <a:t>If savings is </a:t>
            </a:r>
            <a:r>
              <a:rPr lang="en-US" b="1" dirty="0">
                <a:solidFill>
                  <a:srgbClr val="C242FF"/>
                </a:solidFill>
              </a:rPr>
              <a:t>higher</a:t>
            </a:r>
            <a:r>
              <a:rPr lang="en-US" dirty="0"/>
              <a:t> than planned I, there’s a shortfall of demand for goods</a:t>
            </a:r>
          </a:p>
          <a:p>
            <a:r>
              <a:rPr lang="en-US" dirty="0"/>
              <a:t>Accumulating inventories lead firms to cut production</a:t>
            </a:r>
          </a:p>
          <a:p>
            <a:pPr marL="0" indent="0">
              <a:buNone/>
            </a:pPr>
            <a:endParaRPr lang="en-US" dirty="0"/>
          </a:p>
          <a:p>
            <a:pPr marL="0" indent="0" algn="ctr">
              <a:buNone/>
            </a:pPr>
            <a:r>
              <a:rPr lang="en-US" dirty="0">
                <a:solidFill>
                  <a:srgbClr val="7030A0"/>
                </a:solidFill>
              </a:rPr>
              <a:t>**Now comes the key, distinctive element of this model** </a:t>
            </a:r>
          </a:p>
          <a:p>
            <a:endParaRPr lang="en-US" dirty="0"/>
          </a:p>
          <a:p>
            <a:r>
              <a:rPr lang="en-US" dirty="0"/>
              <a:t>When firms cut GDP, income falls too</a:t>
            </a:r>
          </a:p>
          <a:p>
            <a:r>
              <a:rPr lang="en-US" dirty="0">
                <a:solidFill>
                  <a:srgbClr val="C242FF"/>
                </a:solidFill>
              </a:rPr>
              <a:t>And people save less money, basically because they’re poorer</a:t>
            </a:r>
          </a:p>
          <a:p>
            <a:r>
              <a:rPr lang="en-US" dirty="0"/>
              <a:t>Equilibrium is reached when their savings have shrunk to = investment</a:t>
            </a:r>
          </a:p>
          <a:p>
            <a:r>
              <a:rPr lang="en-US" dirty="0"/>
              <a:t>Along the way, GDP fell!</a:t>
            </a:r>
          </a:p>
          <a:p>
            <a:r>
              <a:rPr lang="en-US" dirty="0">
                <a:solidFill>
                  <a:srgbClr val="7030A0"/>
                </a:solidFill>
              </a:rPr>
              <a:t>It’s a key point, because it provides a mechanism to explain the business cycle: GDP falling and rising</a:t>
            </a:r>
          </a:p>
          <a:p>
            <a:pPr marL="0" indent="0" algn="ctr">
              <a:buNone/>
            </a:pPr>
            <a:r>
              <a:rPr lang="en-US" dirty="0">
                <a:solidFill>
                  <a:srgbClr val="FF591B"/>
                </a:solidFill>
              </a:rPr>
              <a:t>Time for oranges</a:t>
            </a:r>
          </a:p>
          <a:p>
            <a:endParaRPr lang="en-US" dirty="0">
              <a:solidFill>
                <a:srgbClr val="7030A0"/>
              </a:solidFill>
            </a:endParaRPr>
          </a:p>
          <a:p>
            <a:endParaRPr lang="en-US" dirty="0"/>
          </a:p>
          <a:p>
            <a:pPr marL="0" indent="0" algn="ctr">
              <a:buNone/>
            </a:pPr>
            <a:endParaRPr lang="en-US" dirty="0">
              <a:solidFill>
                <a:srgbClr val="7030A0"/>
              </a:solidFill>
            </a:endParaRPr>
          </a:p>
          <a:p>
            <a:endParaRPr lang="en-US" dirty="0"/>
          </a:p>
        </p:txBody>
      </p:sp>
    </p:spTree>
    <p:extLst>
      <p:ext uri="{BB962C8B-B14F-4D97-AF65-F5344CB8AC3E}">
        <p14:creationId xmlns:p14="http://schemas.microsoft.com/office/powerpoint/2010/main" val="38797806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602A856-C815-29E5-3803-E08BF39530FB}"/>
              </a:ext>
            </a:extLst>
          </p:cNvPr>
          <p:cNvSpPr>
            <a:spLocks noGrp="1"/>
          </p:cNvSpPr>
          <p:nvPr>
            <p:ph type="title"/>
          </p:nvPr>
        </p:nvSpPr>
        <p:spPr/>
        <p:txBody>
          <a:bodyPr/>
          <a:lstStyle/>
          <a:p>
            <a:r>
              <a:rPr lang="en-US" dirty="0"/>
              <a:t>Reminder on coordination failure</a:t>
            </a:r>
          </a:p>
        </p:txBody>
      </p:sp>
      <p:sp>
        <p:nvSpPr>
          <p:cNvPr id="4" name="Content Placeholder 3">
            <a:extLst>
              <a:ext uri="{FF2B5EF4-FFF2-40B4-BE49-F238E27FC236}">
                <a16:creationId xmlns:a16="http://schemas.microsoft.com/office/drawing/2014/main" id="{580576D5-4494-3D7F-A9DC-E663543EC32F}"/>
              </a:ext>
            </a:extLst>
          </p:cNvPr>
          <p:cNvSpPr>
            <a:spLocks noGrp="1"/>
          </p:cNvSpPr>
          <p:nvPr>
            <p:ph idx="1"/>
          </p:nvPr>
        </p:nvSpPr>
        <p:spPr/>
        <p:txBody>
          <a:bodyPr/>
          <a:lstStyle/>
          <a:p>
            <a:endParaRPr lang="en-US" dirty="0"/>
          </a:p>
          <a:p>
            <a:r>
              <a:rPr lang="en-US" dirty="0"/>
              <a:t>Reasonable behavior on the individual level</a:t>
            </a:r>
          </a:p>
          <a:p>
            <a:r>
              <a:rPr lang="en-US" dirty="0"/>
              <a:t>Leading to unfavorable, inefficient outcomes on the group/macro level</a:t>
            </a:r>
          </a:p>
          <a:p>
            <a:r>
              <a:rPr lang="en-US" dirty="0"/>
              <a:t>This is one example</a:t>
            </a:r>
          </a:p>
          <a:p>
            <a:endParaRPr lang="en-US" dirty="0"/>
          </a:p>
        </p:txBody>
      </p:sp>
    </p:spTree>
    <p:extLst>
      <p:ext uri="{BB962C8B-B14F-4D97-AF65-F5344CB8AC3E}">
        <p14:creationId xmlns:p14="http://schemas.microsoft.com/office/powerpoint/2010/main" val="3231529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11BDA5-0BA2-DD14-609C-F12A53F39E8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955029-DD7B-1F1A-4802-0EDF4FEB0484}"/>
              </a:ext>
            </a:extLst>
          </p:cNvPr>
          <p:cNvSpPr>
            <a:spLocks noGrp="1"/>
          </p:cNvSpPr>
          <p:nvPr>
            <p:ph type="title"/>
          </p:nvPr>
        </p:nvSpPr>
        <p:spPr/>
        <p:txBody>
          <a:bodyPr/>
          <a:lstStyle/>
          <a:p>
            <a:r>
              <a:rPr lang="en-US" dirty="0"/>
              <a:t>Shock the savings function: from .2Y to .3Y</a:t>
            </a:r>
          </a:p>
        </p:txBody>
      </p:sp>
      <p:sp>
        <p:nvSpPr>
          <p:cNvPr id="4" name="Content Placeholder 3">
            <a:extLst>
              <a:ext uri="{FF2B5EF4-FFF2-40B4-BE49-F238E27FC236}">
                <a16:creationId xmlns:a16="http://schemas.microsoft.com/office/drawing/2014/main" id="{F8AEC4AB-344E-022F-9B2B-568D1AF30D38}"/>
              </a:ext>
            </a:extLst>
          </p:cNvPr>
          <p:cNvSpPr>
            <a:spLocks noGrp="1"/>
          </p:cNvSpPr>
          <p:nvPr>
            <p:ph sz="half" idx="1"/>
          </p:nvPr>
        </p:nvSpPr>
        <p:spPr/>
        <p:txBody>
          <a:bodyPr/>
          <a:lstStyle/>
          <a:p>
            <a:r>
              <a:rPr lang="en-US" dirty="0"/>
              <a:t>I = 120</a:t>
            </a:r>
          </a:p>
          <a:p>
            <a:r>
              <a:rPr lang="en-US" sz="3600" dirty="0">
                <a:solidFill>
                  <a:srgbClr val="BE0091"/>
                </a:solidFill>
              </a:rPr>
              <a:t>S = -60 + .3Y</a:t>
            </a:r>
          </a:p>
          <a:p>
            <a:r>
              <a:rPr lang="en-US" dirty="0"/>
              <a:t>S = I</a:t>
            </a:r>
          </a:p>
          <a:p>
            <a:r>
              <a:rPr lang="en-US" dirty="0"/>
              <a:t>-60 + .3Y = 120</a:t>
            </a:r>
          </a:p>
          <a:p>
            <a:r>
              <a:rPr lang="en-US" dirty="0"/>
              <a:t>.3Y = 180</a:t>
            </a:r>
          </a:p>
          <a:p>
            <a:r>
              <a:rPr lang="en-US" dirty="0"/>
              <a:t>Y = 600</a:t>
            </a:r>
          </a:p>
          <a:p>
            <a:endParaRPr lang="en-US" dirty="0"/>
          </a:p>
          <a:p>
            <a:r>
              <a:rPr lang="en-US" dirty="0">
                <a:solidFill>
                  <a:srgbClr val="BE0091"/>
                </a:solidFill>
              </a:rPr>
              <a:t>Big change in Y!</a:t>
            </a:r>
          </a:p>
          <a:p>
            <a:endParaRPr lang="en-US" dirty="0"/>
          </a:p>
          <a:p>
            <a:endParaRPr lang="en-US" dirty="0"/>
          </a:p>
          <a:p>
            <a:pPr marL="0" indent="0">
              <a:buNone/>
            </a:pPr>
            <a:endParaRPr lang="en-US" dirty="0"/>
          </a:p>
        </p:txBody>
      </p:sp>
      <p:sp>
        <p:nvSpPr>
          <p:cNvPr id="6" name="Content Placeholder 5">
            <a:extLst>
              <a:ext uri="{FF2B5EF4-FFF2-40B4-BE49-F238E27FC236}">
                <a16:creationId xmlns:a16="http://schemas.microsoft.com/office/drawing/2014/main" id="{019201D9-0146-71AB-7575-3559BF60E530}"/>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2363296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FE4C7-071D-0245-9B1E-107819290F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DFF8C2-02B9-2A1C-7FD7-2B51AFB0B154}"/>
              </a:ext>
            </a:extLst>
          </p:cNvPr>
          <p:cNvSpPr>
            <a:spLocks noGrp="1"/>
          </p:cNvSpPr>
          <p:nvPr>
            <p:ph type="title"/>
          </p:nvPr>
        </p:nvSpPr>
        <p:spPr/>
        <p:txBody>
          <a:bodyPr/>
          <a:lstStyle/>
          <a:p>
            <a:r>
              <a:rPr lang="en-US" dirty="0"/>
              <a:t>Savings = Investment equilibrium</a:t>
            </a:r>
          </a:p>
        </p:txBody>
      </p:sp>
      <p:cxnSp>
        <p:nvCxnSpPr>
          <p:cNvPr id="5" name="Straight Connector 4">
            <a:extLst>
              <a:ext uri="{FF2B5EF4-FFF2-40B4-BE49-F238E27FC236}">
                <a16:creationId xmlns:a16="http://schemas.microsoft.com/office/drawing/2014/main" id="{4BC7C94F-7F4A-633C-55C8-17560DCDA6F3}"/>
              </a:ext>
            </a:extLst>
          </p:cNvPr>
          <p:cNvCxnSpPr/>
          <p:nvPr/>
        </p:nvCxnSpPr>
        <p:spPr>
          <a:xfrm>
            <a:off x="2110154" y="2286000"/>
            <a:ext cx="0" cy="3516923"/>
          </a:xfrm>
          <a:prstGeom prst="line">
            <a:avLst/>
          </a:prstGeom>
          <a:ln w="28575"/>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5E07AF42-7E25-4396-AFE9-12F2CACA3BF8}"/>
              </a:ext>
            </a:extLst>
          </p:cNvPr>
          <p:cNvCxnSpPr/>
          <p:nvPr/>
        </p:nvCxnSpPr>
        <p:spPr>
          <a:xfrm>
            <a:off x="2121877" y="4431323"/>
            <a:ext cx="6166338" cy="0"/>
          </a:xfrm>
          <a:prstGeom prst="line">
            <a:avLst/>
          </a:prstGeom>
          <a:ln w="28575"/>
        </p:spPr>
        <p:style>
          <a:lnRef idx="3">
            <a:schemeClr val="dk1"/>
          </a:lnRef>
          <a:fillRef idx="0">
            <a:schemeClr val="dk1"/>
          </a:fillRef>
          <a:effectRef idx="2">
            <a:schemeClr val="dk1"/>
          </a:effectRef>
          <a:fontRef idx="minor">
            <a:schemeClr val="tx1"/>
          </a:fontRef>
        </p:style>
      </p:cxnSp>
      <p:cxnSp>
        <p:nvCxnSpPr>
          <p:cNvPr id="9" name="Straight Connector 8">
            <a:extLst>
              <a:ext uri="{FF2B5EF4-FFF2-40B4-BE49-F238E27FC236}">
                <a16:creationId xmlns:a16="http://schemas.microsoft.com/office/drawing/2014/main" id="{3310D747-BBD9-8B39-EB67-8D4033894084}"/>
              </a:ext>
            </a:extLst>
          </p:cNvPr>
          <p:cNvCxnSpPr>
            <a:cxnSpLocks/>
          </p:cNvCxnSpPr>
          <p:nvPr/>
        </p:nvCxnSpPr>
        <p:spPr>
          <a:xfrm flipV="1">
            <a:off x="2110154" y="2426677"/>
            <a:ext cx="5722404" cy="2555631"/>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0C62375-F816-5D0A-706C-A907CE70D546}"/>
              </a:ext>
            </a:extLst>
          </p:cNvPr>
          <p:cNvCxnSpPr>
            <a:cxnSpLocks/>
          </p:cNvCxnSpPr>
          <p:nvPr/>
        </p:nvCxnSpPr>
        <p:spPr>
          <a:xfrm>
            <a:off x="2110154" y="3296653"/>
            <a:ext cx="5578025" cy="0"/>
          </a:xfrm>
          <a:prstGeom prst="line">
            <a:avLst/>
          </a:prstGeom>
          <a:ln w="28575">
            <a:solidFill>
              <a:srgbClr val="00B98D"/>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DEE1C9C2-A262-D4A4-040B-143096365702}"/>
              </a:ext>
            </a:extLst>
          </p:cNvPr>
          <p:cNvSpPr txBox="1"/>
          <p:nvPr/>
        </p:nvSpPr>
        <p:spPr>
          <a:xfrm>
            <a:off x="7832558" y="2286000"/>
            <a:ext cx="325730" cy="1200329"/>
          </a:xfrm>
          <a:prstGeom prst="rect">
            <a:avLst/>
          </a:prstGeom>
          <a:noFill/>
        </p:spPr>
        <p:txBody>
          <a:bodyPr wrap="none" rtlCol="0">
            <a:spAutoFit/>
          </a:bodyPr>
          <a:lstStyle/>
          <a:p>
            <a:r>
              <a:rPr lang="en-US" sz="2400" dirty="0"/>
              <a:t>S</a:t>
            </a:r>
          </a:p>
          <a:p>
            <a:endParaRPr lang="en-US" sz="2400" dirty="0"/>
          </a:p>
          <a:p>
            <a:r>
              <a:rPr lang="en-US" sz="2400" dirty="0"/>
              <a:t>I</a:t>
            </a:r>
          </a:p>
        </p:txBody>
      </p:sp>
      <p:sp>
        <p:nvSpPr>
          <p:cNvPr id="17" name="TextBox 16">
            <a:extLst>
              <a:ext uri="{FF2B5EF4-FFF2-40B4-BE49-F238E27FC236}">
                <a16:creationId xmlns:a16="http://schemas.microsoft.com/office/drawing/2014/main" id="{08E1C493-5F64-6B46-B69C-7B96781AD282}"/>
              </a:ext>
            </a:extLst>
          </p:cNvPr>
          <p:cNvSpPr txBox="1"/>
          <p:nvPr/>
        </p:nvSpPr>
        <p:spPr>
          <a:xfrm>
            <a:off x="7952874" y="4584032"/>
            <a:ext cx="335348" cy="461665"/>
          </a:xfrm>
          <a:prstGeom prst="rect">
            <a:avLst/>
          </a:prstGeom>
          <a:noFill/>
        </p:spPr>
        <p:txBody>
          <a:bodyPr wrap="none" rtlCol="0">
            <a:spAutoFit/>
          </a:bodyPr>
          <a:lstStyle/>
          <a:p>
            <a:r>
              <a:rPr lang="en-US" sz="2400" dirty="0"/>
              <a:t>Y</a:t>
            </a:r>
          </a:p>
        </p:txBody>
      </p:sp>
      <p:sp>
        <p:nvSpPr>
          <p:cNvPr id="19" name="TextBox 18">
            <a:extLst>
              <a:ext uri="{FF2B5EF4-FFF2-40B4-BE49-F238E27FC236}">
                <a16:creationId xmlns:a16="http://schemas.microsoft.com/office/drawing/2014/main" id="{F5301AA9-94C9-BD41-88EF-5681E7AD6565}"/>
              </a:ext>
            </a:extLst>
          </p:cNvPr>
          <p:cNvSpPr txBox="1"/>
          <p:nvPr/>
        </p:nvSpPr>
        <p:spPr>
          <a:xfrm>
            <a:off x="1263316" y="1949116"/>
            <a:ext cx="548548" cy="461665"/>
          </a:xfrm>
          <a:prstGeom prst="rect">
            <a:avLst/>
          </a:prstGeom>
          <a:noFill/>
        </p:spPr>
        <p:txBody>
          <a:bodyPr wrap="none" rtlCol="0">
            <a:spAutoFit/>
          </a:bodyPr>
          <a:lstStyle/>
          <a:p>
            <a:r>
              <a:rPr lang="en-US" sz="2400" dirty="0"/>
              <a:t>S, I</a:t>
            </a:r>
          </a:p>
        </p:txBody>
      </p:sp>
      <p:cxnSp>
        <p:nvCxnSpPr>
          <p:cNvPr id="21" name="Straight Connector 20">
            <a:extLst>
              <a:ext uri="{FF2B5EF4-FFF2-40B4-BE49-F238E27FC236}">
                <a16:creationId xmlns:a16="http://schemas.microsoft.com/office/drawing/2014/main" id="{417D60B0-1546-C018-3DF3-286F0173363F}"/>
              </a:ext>
            </a:extLst>
          </p:cNvPr>
          <p:cNvCxnSpPr/>
          <p:nvPr/>
        </p:nvCxnSpPr>
        <p:spPr>
          <a:xfrm>
            <a:off x="5859379" y="3296653"/>
            <a:ext cx="0" cy="1134670"/>
          </a:xfrm>
          <a:prstGeom prst="line">
            <a:avLst/>
          </a:prstGeom>
          <a:ln w="25400">
            <a:prstDash val="sysDot"/>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222F1AE-FF34-EE6B-03A9-4A0DA8BCB0C6}"/>
              </a:ext>
            </a:extLst>
          </p:cNvPr>
          <p:cNvSpPr txBox="1"/>
          <p:nvPr/>
        </p:nvSpPr>
        <p:spPr>
          <a:xfrm>
            <a:off x="4150899" y="4565302"/>
            <a:ext cx="2592536" cy="461665"/>
          </a:xfrm>
          <a:prstGeom prst="rect">
            <a:avLst/>
          </a:prstGeom>
          <a:noFill/>
        </p:spPr>
        <p:txBody>
          <a:bodyPr wrap="square" rtlCol="0">
            <a:spAutoFit/>
          </a:bodyPr>
          <a:lstStyle/>
          <a:p>
            <a:r>
              <a:rPr lang="en-US" sz="2400" dirty="0"/>
              <a:t>600             900</a:t>
            </a:r>
          </a:p>
        </p:txBody>
      </p:sp>
      <p:cxnSp>
        <p:nvCxnSpPr>
          <p:cNvPr id="4" name="Straight Connector 3">
            <a:extLst>
              <a:ext uri="{FF2B5EF4-FFF2-40B4-BE49-F238E27FC236}">
                <a16:creationId xmlns:a16="http://schemas.microsoft.com/office/drawing/2014/main" id="{937BD64A-9219-4FDC-697F-FD3DC467C5FC}"/>
              </a:ext>
            </a:extLst>
          </p:cNvPr>
          <p:cNvCxnSpPr/>
          <p:nvPr/>
        </p:nvCxnSpPr>
        <p:spPr>
          <a:xfrm flipV="1">
            <a:off x="2121877" y="2286000"/>
            <a:ext cx="3974123" cy="269630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8D5E468A-6B7E-918B-8279-F3A133890B91}"/>
              </a:ext>
            </a:extLst>
          </p:cNvPr>
          <p:cNvSpPr txBox="1"/>
          <p:nvPr/>
        </p:nvSpPr>
        <p:spPr>
          <a:xfrm>
            <a:off x="5859379" y="1792705"/>
            <a:ext cx="400559" cy="461665"/>
          </a:xfrm>
          <a:prstGeom prst="rect">
            <a:avLst/>
          </a:prstGeom>
          <a:noFill/>
        </p:spPr>
        <p:txBody>
          <a:bodyPr wrap="none" rtlCol="0">
            <a:spAutoFit/>
          </a:bodyPr>
          <a:lstStyle/>
          <a:p>
            <a:r>
              <a:rPr lang="en-US" sz="2400" dirty="0"/>
              <a:t>S’</a:t>
            </a:r>
          </a:p>
        </p:txBody>
      </p:sp>
      <p:cxnSp>
        <p:nvCxnSpPr>
          <p:cNvPr id="10" name="Straight Connector 9">
            <a:extLst>
              <a:ext uri="{FF2B5EF4-FFF2-40B4-BE49-F238E27FC236}">
                <a16:creationId xmlns:a16="http://schemas.microsoft.com/office/drawing/2014/main" id="{759EC5E5-7E9F-46CB-C7B7-5FC96874AEBA}"/>
              </a:ext>
            </a:extLst>
          </p:cNvPr>
          <p:cNvCxnSpPr/>
          <p:nvPr/>
        </p:nvCxnSpPr>
        <p:spPr>
          <a:xfrm>
            <a:off x="4596063" y="3296653"/>
            <a:ext cx="0" cy="113467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FC7A6938-61F4-91A6-F358-81EF2E1DE188}"/>
                  </a:ext>
                </a:extLst>
              </p14:cNvPr>
              <p14:cNvContentPartPr/>
              <p14:nvPr/>
            </p14:nvContentPartPr>
            <p14:xfrm>
              <a:off x="5571512" y="2692459"/>
              <a:ext cx="575640" cy="479160"/>
            </p14:xfrm>
          </p:contentPart>
        </mc:Choice>
        <mc:Fallback xmlns="">
          <p:pic>
            <p:nvPicPr>
              <p:cNvPr id="12" name="Ink 11">
                <a:extLst>
                  <a:ext uri="{FF2B5EF4-FFF2-40B4-BE49-F238E27FC236}">
                    <a16:creationId xmlns:a16="http://schemas.microsoft.com/office/drawing/2014/main" id="{FC7A6938-61F4-91A6-F358-81EF2E1DE188}"/>
                  </a:ext>
                </a:extLst>
              </p:cNvPr>
              <p:cNvPicPr/>
              <p:nvPr/>
            </p:nvPicPr>
            <p:blipFill>
              <a:blip r:embed="rId4"/>
              <a:stretch>
                <a:fillRect/>
              </a:stretch>
            </p:blipFill>
            <p:spPr>
              <a:xfrm>
                <a:off x="5562872" y="2683819"/>
                <a:ext cx="593280" cy="4968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Ink 12">
                <a:extLst>
                  <a:ext uri="{FF2B5EF4-FFF2-40B4-BE49-F238E27FC236}">
                    <a16:creationId xmlns:a16="http://schemas.microsoft.com/office/drawing/2014/main" id="{69F58B77-0568-8C28-AA88-C74B0E31B89B}"/>
                  </a:ext>
                </a:extLst>
              </p14:cNvPr>
              <p14:cNvContentPartPr/>
              <p14:nvPr/>
            </p14:nvContentPartPr>
            <p14:xfrm>
              <a:off x="5553872" y="4346659"/>
              <a:ext cx="160200" cy="221760"/>
            </p14:xfrm>
          </p:contentPart>
        </mc:Choice>
        <mc:Fallback xmlns="">
          <p:pic>
            <p:nvPicPr>
              <p:cNvPr id="13" name="Ink 12">
                <a:extLst>
                  <a:ext uri="{FF2B5EF4-FFF2-40B4-BE49-F238E27FC236}">
                    <a16:creationId xmlns:a16="http://schemas.microsoft.com/office/drawing/2014/main" id="{69F58B77-0568-8C28-AA88-C74B0E31B89B}"/>
                  </a:ext>
                </a:extLst>
              </p:cNvPr>
              <p:cNvPicPr/>
              <p:nvPr/>
            </p:nvPicPr>
            <p:blipFill>
              <a:blip r:embed="rId6"/>
              <a:stretch>
                <a:fillRect/>
              </a:stretch>
            </p:blipFill>
            <p:spPr>
              <a:xfrm>
                <a:off x="5545232" y="4337659"/>
                <a:ext cx="177840" cy="2394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4" name="Ink 13">
                <a:extLst>
                  <a:ext uri="{FF2B5EF4-FFF2-40B4-BE49-F238E27FC236}">
                    <a16:creationId xmlns:a16="http://schemas.microsoft.com/office/drawing/2014/main" id="{0D8EEC44-5068-97F9-A59B-22B6E293FFBC}"/>
                  </a:ext>
                </a:extLst>
              </p14:cNvPr>
              <p14:cNvContentPartPr/>
              <p14:nvPr/>
            </p14:nvContentPartPr>
            <p14:xfrm>
              <a:off x="4899752" y="4315339"/>
              <a:ext cx="221400" cy="264240"/>
            </p14:xfrm>
          </p:contentPart>
        </mc:Choice>
        <mc:Fallback xmlns="">
          <p:pic>
            <p:nvPicPr>
              <p:cNvPr id="14" name="Ink 13">
                <a:extLst>
                  <a:ext uri="{FF2B5EF4-FFF2-40B4-BE49-F238E27FC236}">
                    <a16:creationId xmlns:a16="http://schemas.microsoft.com/office/drawing/2014/main" id="{0D8EEC44-5068-97F9-A59B-22B6E293FFBC}"/>
                  </a:ext>
                </a:extLst>
              </p:cNvPr>
              <p:cNvPicPr/>
              <p:nvPr/>
            </p:nvPicPr>
            <p:blipFill>
              <a:blip r:embed="rId8"/>
              <a:stretch>
                <a:fillRect/>
              </a:stretch>
            </p:blipFill>
            <p:spPr>
              <a:xfrm>
                <a:off x="4891112" y="4306699"/>
                <a:ext cx="239040" cy="281880"/>
              </a:xfrm>
              <a:prstGeom prst="rect">
                <a:avLst/>
              </a:prstGeom>
            </p:spPr>
          </p:pic>
        </mc:Fallback>
      </mc:AlternateContent>
    </p:spTree>
    <p:extLst>
      <p:ext uri="{BB962C8B-B14F-4D97-AF65-F5344CB8AC3E}">
        <p14:creationId xmlns:p14="http://schemas.microsoft.com/office/powerpoint/2010/main" val="117066470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9784DC-4FFB-441B-6AA8-A2A59D5862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3589AA-3CDC-A86F-F5DC-54E91F1D2E8C}"/>
              </a:ext>
            </a:extLst>
          </p:cNvPr>
          <p:cNvSpPr>
            <a:spLocks noGrp="1"/>
          </p:cNvSpPr>
          <p:nvPr>
            <p:ph type="title"/>
          </p:nvPr>
        </p:nvSpPr>
        <p:spPr/>
        <p:txBody>
          <a:bodyPr/>
          <a:lstStyle/>
          <a:p>
            <a:r>
              <a:rPr lang="en-US" dirty="0"/>
              <a:t>Shock the savings function: from .2Y to .3Y</a:t>
            </a:r>
          </a:p>
        </p:txBody>
      </p:sp>
      <p:sp>
        <p:nvSpPr>
          <p:cNvPr id="4" name="Content Placeholder 3">
            <a:extLst>
              <a:ext uri="{FF2B5EF4-FFF2-40B4-BE49-F238E27FC236}">
                <a16:creationId xmlns:a16="http://schemas.microsoft.com/office/drawing/2014/main" id="{4DDF5EEE-BE2D-1ED7-3F93-948F494F0324}"/>
              </a:ext>
            </a:extLst>
          </p:cNvPr>
          <p:cNvSpPr>
            <a:spLocks noGrp="1"/>
          </p:cNvSpPr>
          <p:nvPr>
            <p:ph sz="half" idx="1"/>
          </p:nvPr>
        </p:nvSpPr>
        <p:spPr/>
        <p:txBody>
          <a:bodyPr/>
          <a:lstStyle/>
          <a:p>
            <a:r>
              <a:rPr lang="en-US" dirty="0"/>
              <a:t>I = 120</a:t>
            </a:r>
          </a:p>
          <a:p>
            <a:r>
              <a:rPr lang="en-US" sz="3600" dirty="0">
                <a:solidFill>
                  <a:srgbClr val="BE0091"/>
                </a:solidFill>
              </a:rPr>
              <a:t>S = -60 + .3Y</a:t>
            </a:r>
          </a:p>
          <a:p>
            <a:r>
              <a:rPr lang="en-US" dirty="0"/>
              <a:t>S = I</a:t>
            </a:r>
          </a:p>
          <a:p>
            <a:r>
              <a:rPr lang="en-US" dirty="0"/>
              <a:t>-60 + .3Y = 120</a:t>
            </a:r>
          </a:p>
          <a:p>
            <a:r>
              <a:rPr lang="en-US" dirty="0"/>
              <a:t>.3Y = 180</a:t>
            </a:r>
          </a:p>
          <a:p>
            <a:r>
              <a:rPr lang="en-US" dirty="0"/>
              <a:t>Y = 600</a:t>
            </a:r>
          </a:p>
          <a:p>
            <a:endParaRPr lang="en-US" dirty="0"/>
          </a:p>
          <a:p>
            <a:r>
              <a:rPr lang="en-US" dirty="0">
                <a:solidFill>
                  <a:srgbClr val="BE0091"/>
                </a:solidFill>
              </a:rPr>
              <a:t>Big change in Y!</a:t>
            </a:r>
          </a:p>
          <a:p>
            <a:endParaRPr lang="en-US" dirty="0"/>
          </a:p>
          <a:p>
            <a:endParaRPr lang="en-US" dirty="0"/>
          </a:p>
          <a:p>
            <a:pPr marL="0" indent="0">
              <a:buNone/>
            </a:pPr>
            <a:endParaRPr lang="en-US" dirty="0"/>
          </a:p>
        </p:txBody>
      </p:sp>
      <p:sp>
        <p:nvSpPr>
          <p:cNvPr id="3" name="Content Placeholder 2">
            <a:extLst>
              <a:ext uri="{FF2B5EF4-FFF2-40B4-BE49-F238E27FC236}">
                <a16:creationId xmlns:a16="http://schemas.microsoft.com/office/drawing/2014/main" id="{C37F03AA-DC97-80DF-A61F-080435D5D3B7}"/>
              </a:ext>
            </a:extLst>
          </p:cNvPr>
          <p:cNvSpPr>
            <a:spLocks noGrp="1"/>
          </p:cNvSpPr>
          <p:nvPr>
            <p:ph sz="half" idx="2"/>
          </p:nvPr>
        </p:nvSpPr>
        <p:spPr/>
        <p:txBody>
          <a:bodyPr/>
          <a:lstStyle/>
          <a:p>
            <a:r>
              <a:rPr lang="en-US" dirty="0"/>
              <a:t>But let’s check again what happened to the  € value of savings</a:t>
            </a:r>
          </a:p>
          <a:p>
            <a:endParaRPr lang="en-US" dirty="0"/>
          </a:p>
          <a:p>
            <a:r>
              <a:rPr lang="en-US" dirty="0"/>
              <a:t>S = -60 + .3Y</a:t>
            </a:r>
          </a:p>
          <a:p>
            <a:r>
              <a:rPr lang="en-US" dirty="0"/>
              <a:t>S = -60 + .3(600)</a:t>
            </a:r>
          </a:p>
          <a:p>
            <a:r>
              <a:rPr lang="en-US" dirty="0"/>
              <a:t>S = 120</a:t>
            </a:r>
          </a:p>
          <a:p>
            <a:endParaRPr lang="en-US" dirty="0"/>
          </a:p>
          <a:p>
            <a:r>
              <a:rPr lang="en-US" dirty="0"/>
              <a:t>(Again, S = I)</a:t>
            </a:r>
          </a:p>
          <a:p>
            <a:pPr marL="0" indent="0">
              <a:buNone/>
            </a:pPr>
            <a:endParaRPr lang="en-US" dirty="0"/>
          </a:p>
        </p:txBody>
      </p:sp>
    </p:spTree>
    <p:extLst>
      <p:ext uri="{BB962C8B-B14F-4D97-AF65-F5344CB8AC3E}">
        <p14:creationId xmlns:p14="http://schemas.microsoft.com/office/powerpoint/2010/main" val="9986910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F0ED7-D4AD-A19C-4A6E-5EA68F126A31}"/>
              </a:ext>
            </a:extLst>
          </p:cNvPr>
          <p:cNvSpPr>
            <a:spLocks noGrp="1"/>
          </p:cNvSpPr>
          <p:nvPr>
            <p:ph type="title"/>
          </p:nvPr>
        </p:nvSpPr>
        <p:spPr>
          <a:xfrm>
            <a:off x="838200" y="365125"/>
            <a:ext cx="10515600" cy="2100489"/>
          </a:xfrm>
        </p:spPr>
        <p:txBody>
          <a:bodyPr>
            <a:normAutofit fontScale="90000"/>
          </a:bodyPr>
          <a:lstStyle/>
          <a:p>
            <a:pPr algn="ctr"/>
            <a:r>
              <a:rPr lang="en-US" dirty="0">
                <a:solidFill>
                  <a:schemeClr val="accent6">
                    <a:lumMod val="75000"/>
                  </a:schemeClr>
                </a:solidFill>
              </a:rPr>
              <a:t>The Paradox of Thrift</a:t>
            </a:r>
            <a:br>
              <a:rPr lang="en-US" dirty="0">
                <a:solidFill>
                  <a:schemeClr val="accent6">
                    <a:lumMod val="75000"/>
                  </a:schemeClr>
                </a:solidFill>
              </a:rPr>
            </a:br>
            <a:r>
              <a:rPr lang="en-US" sz="3600" dirty="0">
                <a:solidFill>
                  <a:schemeClr val="accent6">
                    <a:lumMod val="75000"/>
                  </a:schemeClr>
                </a:solidFill>
              </a:rPr>
              <a:t>A famous result in this model</a:t>
            </a:r>
            <a:br>
              <a:rPr lang="en-US" sz="3600" dirty="0">
                <a:solidFill>
                  <a:schemeClr val="accent6">
                    <a:lumMod val="75000"/>
                  </a:schemeClr>
                </a:solidFill>
              </a:rPr>
            </a:br>
            <a:r>
              <a:rPr lang="en-US" sz="3600" dirty="0">
                <a:solidFill>
                  <a:schemeClr val="accent6">
                    <a:lumMod val="75000"/>
                  </a:schemeClr>
                </a:solidFill>
              </a:rPr>
              <a:t>Only literally true in the simplest version</a:t>
            </a:r>
            <a:br>
              <a:rPr lang="en-US" sz="3600" dirty="0">
                <a:solidFill>
                  <a:schemeClr val="accent6">
                    <a:lumMod val="75000"/>
                  </a:schemeClr>
                </a:solidFill>
              </a:rPr>
            </a:br>
            <a:r>
              <a:rPr lang="en-US" sz="3600" dirty="0">
                <a:solidFill>
                  <a:schemeClr val="accent6">
                    <a:lumMod val="75000"/>
                  </a:schemeClr>
                </a:solidFill>
              </a:rPr>
              <a:t>But contains an important insight</a:t>
            </a:r>
            <a:endParaRPr lang="en-US" dirty="0">
              <a:solidFill>
                <a:schemeClr val="accent6">
                  <a:lumMod val="75000"/>
                </a:schemeClr>
              </a:solidFill>
            </a:endParaRPr>
          </a:p>
        </p:txBody>
      </p:sp>
      <p:sp>
        <p:nvSpPr>
          <p:cNvPr id="3" name="Content Placeholder 2">
            <a:extLst>
              <a:ext uri="{FF2B5EF4-FFF2-40B4-BE49-F238E27FC236}">
                <a16:creationId xmlns:a16="http://schemas.microsoft.com/office/drawing/2014/main" id="{645A8945-B14E-5FBB-0A76-A64205336889}"/>
              </a:ext>
            </a:extLst>
          </p:cNvPr>
          <p:cNvSpPr>
            <a:spLocks noGrp="1"/>
          </p:cNvSpPr>
          <p:nvPr>
            <p:ph sz="half" idx="1"/>
          </p:nvPr>
        </p:nvSpPr>
        <p:spPr>
          <a:xfrm>
            <a:off x="838200" y="3428999"/>
            <a:ext cx="5181600" cy="2747963"/>
          </a:xfrm>
        </p:spPr>
        <p:txBody>
          <a:bodyPr/>
          <a:lstStyle/>
          <a:p>
            <a:r>
              <a:rPr lang="en-US" dirty="0"/>
              <a:t>Savings rate = .2	</a:t>
            </a:r>
          </a:p>
          <a:p>
            <a:r>
              <a:rPr lang="en-US" dirty="0"/>
              <a:t>Total savings was 120</a:t>
            </a:r>
          </a:p>
          <a:p>
            <a:endParaRPr lang="en-US" dirty="0"/>
          </a:p>
          <a:p>
            <a:r>
              <a:rPr lang="en-US" dirty="0">
                <a:solidFill>
                  <a:srgbClr val="00B98D"/>
                </a:solidFill>
              </a:rPr>
              <a:t>Lower savings rate, more consumer demand, more GDP</a:t>
            </a:r>
          </a:p>
        </p:txBody>
      </p:sp>
      <p:sp>
        <p:nvSpPr>
          <p:cNvPr id="4" name="Content Placeholder 3">
            <a:extLst>
              <a:ext uri="{FF2B5EF4-FFF2-40B4-BE49-F238E27FC236}">
                <a16:creationId xmlns:a16="http://schemas.microsoft.com/office/drawing/2014/main" id="{64300958-63C2-EF09-E22B-486871B29610}"/>
              </a:ext>
            </a:extLst>
          </p:cNvPr>
          <p:cNvSpPr>
            <a:spLocks noGrp="1"/>
          </p:cNvSpPr>
          <p:nvPr>
            <p:ph sz="half" idx="2"/>
          </p:nvPr>
        </p:nvSpPr>
        <p:spPr>
          <a:xfrm>
            <a:off x="6172200" y="3428999"/>
            <a:ext cx="5181600" cy="2747964"/>
          </a:xfrm>
        </p:spPr>
        <p:txBody>
          <a:bodyPr/>
          <a:lstStyle/>
          <a:p>
            <a:r>
              <a:rPr lang="en-US" dirty="0"/>
              <a:t>Savings rate = .3</a:t>
            </a:r>
          </a:p>
          <a:p>
            <a:r>
              <a:rPr lang="en-US" dirty="0"/>
              <a:t>Total savings is 120</a:t>
            </a:r>
          </a:p>
          <a:p>
            <a:endParaRPr lang="en-US" dirty="0"/>
          </a:p>
          <a:p>
            <a:r>
              <a:rPr lang="en-US" dirty="0">
                <a:solidFill>
                  <a:srgbClr val="6974FF"/>
                </a:solidFill>
              </a:rPr>
              <a:t>Higher savings rate, less consumer demand, less GDP</a:t>
            </a:r>
          </a:p>
        </p:txBody>
      </p:sp>
    </p:spTree>
    <p:extLst>
      <p:ext uri="{BB962C8B-B14F-4D97-AF65-F5344CB8AC3E}">
        <p14:creationId xmlns:p14="http://schemas.microsoft.com/office/powerpoint/2010/main" val="152968382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302963-3A0A-2282-DECF-60560451B3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255AA3-AD5B-D7E9-7E5C-12B0BECA3DD7}"/>
              </a:ext>
            </a:extLst>
          </p:cNvPr>
          <p:cNvSpPr>
            <a:spLocks noGrp="1"/>
          </p:cNvSpPr>
          <p:nvPr>
            <p:ph type="title"/>
          </p:nvPr>
        </p:nvSpPr>
        <p:spPr>
          <a:xfrm>
            <a:off x="838200" y="365125"/>
            <a:ext cx="10515600" cy="904875"/>
          </a:xfrm>
        </p:spPr>
        <p:txBody>
          <a:bodyPr>
            <a:normAutofit fontScale="90000"/>
          </a:bodyPr>
          <a:lstStyle/>
          <a:p>
            <a:pPr algn="ctr"/>
            <a:r>
              <a:rPr lang="en-US" dirty="0"/>
              <a:t>Higher saving in the Keynesian cross</a:t>
            </a:r>
            <a:br>
              <a:rPr lang="en-US" dirty="0"/>
            </a:br>
            <a:r>
              <a:rPr lang="en-US" dirty="0"/>
              <a:t>Same shock. </a:t>
            </a:r>
            <a:r>
              <a:rPr lang="en-US" dirty="0" err="1"/>
              <a:t>Mpc</a:t>
            </a:r>
            <a:r>
              <a:rPr lang="en-US" dirty="0"/>
              <a:t> now = .7</a:t>
            </a:r>
          </a:p>
        </p:txBody>
      </p:sp>
      <p:cxnSp>
        <p:nvCxnSpPr>
          <p:cNvPr id="4" name="Straight Connector 3">
            <a:extLst>
              <a:ext uri="{FF2B5EF4-FFF2-40B4-BE49-F238E27FC236}">
                <a16:creationId xmlns:a16="http://schemas.microsoft.com/office/drawing/2014/main" id="{0DEDF516-89E3-311E-7DEC-34E95BCC9F1E}"/>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B1D19836-F3E1-14FB-EBFD-D037D978EEBA}"/>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3CDA27B-94BA-2C2F-8601-CB1F81CD8B01}"/>
              </a:ext>
            </a:extLst>
          </p:cNvPr>
          <p:cNvCxnSpPr>
            <a:cxnSpLocks/>
          </p:cNvCxnSpPr>
          <p:nvPr/>
        </p:nvCxnSpPr>
        <p:spPr>
          <a:xfrm flipV="1">
            <a:off x="2486722" y="2126369"/>
            <a:ext cx="4175920" cy="374666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88F70DA6-E090-6AAB-4185-5112FA6A596A}"/>
              </a:ext>
            </a:extLst>
          </p:cNvPr>
          <p:cNvSpPr txBox="1"/>
          <p:nvPr/>
        </p:nvSpPr>
        <p:spPr>
          <a:xfrm>
            <a:off x="7189543" y="5792232"/>
            <a:ext cx="2818049" cy="523220"/>
          </a:xfrm>
          <a:prstGeom prst="rect">
            <a:avLst/>
          </a:prstGeom>
          <a:noFill/>
        </p:spPr>
        <p:txBody>
          <a:bodyPr wrap="square" rtlCol="0">
            <a:spAutoFit/>
          </a:bodyPr>
          <a:lstStyle/>
          <a:p>
            <a:r>
              <a:rPr lang="en-US" sz="2800" dirty="0"/>
              <a:t>   Y (real income)</a:t>
            </a:r>
          </a:p>
        </p:txBody>
      </p:sp>
      <p:sp>
        <p:nvSpPr>
          <p:cNvPr id="10" name="TextBox 9">
            <a:extLst>
              <a:ext uri="{FF2B5EF4-FFF2-40B4-BE49-F238E27FC236}">
                <a16:creationId xmlns:a16="http://schemas.microsoft.com/office/drawing/2014/main" id="{A40C57E6-D090-0FAD-AE8B-74CD8E65E657}"/>
              </a:ext>
            </a:extLst>
          </p:cNvPr>
          <p:cNvSpPr txBox="1"/>
          <p:nvPr/>
        </p:nvSpPr>
        <p:spPr>
          <a:xfrm>
            <a:off x="317501" y="1726259"/>
            <a:ext cx="2387598" cy="830997"/>
          </a:xfrm>
          <a:prstGeom prst="rect">
            <a:avLst/>
          </a:prstGeom>
          <a:noFill/>
        </p:spPr>
        <p:txBody>
          <a:bodyPr wrap="square" rtlCol="0">
            <a:spAutoFit/>
          </a:bodyPr>
          <a:lstStyle/>
          <a:p>
            <a:r>
              <a:rPr lang="en-US" sz="2400" dirty="0"/>
              <a:t>Y (real GDP)</a:t>
            </a:r>
          </a:p>
          <a:p>
            <a:r>
              <a:rPr lang="en-US" sz="2400" dirty="0"/>
              <a:t>and expenditure</a:t>
            </a:r>
          </a:p>
        </p:txBody>
      </p:sp>
      <mc:AlternateContent xmlns:mc="http://schemas.openxmlformats.org/markup-compatibility/2006" xmlns:p14="http://schemas.microsoft.com/office/powerpoint/2010/main">
        <mc:Choice Requires="p14">
          <p:contentPart p14:bwMode="auto" r:id="rId2">
            <p14:nvContentPartPr>
              <p14:cNvPr id="7" name="Ink 6">
                <a:extLst>
                  <a:ext uri="{FF2B5EF4-FFF2-40B4-BE49-F238E27FC236}">
                    <a16:creationId xmlns:a16="http://schemas.microsoft.com/office/drawing/2014/main" id="{C5018F61-8532-6B45-1932-2920A69139BA}"/>
                  </a:ext>
                </a:extLst>
              </p14:cNvPr>
              <p14:cNvContentPartPr/>
              <p14:nvPr/>
            </p14:nvContentPartPr>
            <p14:xfrm>
              <a:off x="2891080" y="5552400"/>
              <a:ext cx="154440" cy="317160"/>
            </p14:xfrm>
          </p:contentPart>
        </mc:Choice>
        <mc:Fallback xmlns="">
          <p:pic>
            <p:nvPicPr>
              <p:cNvPr id="7" name="Ink 6">
                <a:extLst>
                  <a:ext uri="{FF2B5EF4-FFF2-40B4-BE49-F238E27FC236}">
                    <a16:creationId xmlns:a16="http://schemas.microsoft.com/office/drawing/2014/main" id="{C5018F61-8532-6B45-1932-2920A69139BA}"/>
                  </a:ext>
                </a:extLst>
              </p:cNvPr>
              <p:cNvPicPr/>
              <p:nvPr/>
            </p:nvPicPr>
            <p:blipFill>
              <a:blip r:embed="rId3"/>
              <a:stretch>
                <a:fillRect/>
              </a:stretch>
            </p:blipFill>
            <p:spPr>
              <a:xfrm>
                <a:off x="2873080" y="5534400"/>
                <a:ext cx="190080" cy="352800"/>
              </a:xfrm>
              <a:prstGeom prst="rect">
                <a:avLst/>
              </a:prstGeom>
            </p:spPr>
          </p:pic>
        </mc:Fallback>
      </mc:AlternateContent>
      <p:sp>
        <p:nvSpPr>
          <p:cNvPr id="15" name="TextBox 14">
            <a:extLst>
              <a:ext uri="{FF2B5EF4-FFF2-40B4-BE49-F238E27FC236}">
                <a16:creationId xmlns:a16="http://schemas.microsoft.com/office/drawing/2014/main" id="{42649043-6AE9-8EE2-0B14-F6B58362C5B4}"/>
              </a:ext>
            </a:extLst>
          </p:cNvPr>
          <p:cNvSpPr txBox="1"/>
          <p:nvPr/>
        </p:nvSpPr>
        <p:spPr>
          <a:xfrm>
            <a:off x="3276600" y="5422900"/>
            <a:ext cx="492443" cy="369332"/>
          </a:xfrm>
          <a:prstGeom prst="rect">
            <a:avLst/>
          </a:prstGeom>
          <a:noFill/>
        </p:spPr>
        <p:txBody>
          <a:bodyPr wrap="none" rtlCol="0">
            <a:spAutoFit/>
          </a:bodyPr>
          <a:lstStyle/>
          <a:p>
            <a:r>
              <a:rPr lang="en-US" dirty="0"/>
              <a:t>45˚</a:t>
            </a:r>
          </a:p>
        </p:txBody>
      </p:sp>
      <p:sp>
        <p:nvSpPr>
          <p:cNvPr id="16" name="TextBox 15">
            <a:extLst>
              <a:ext uri="{FF2B5EF4-FFF2-40B4-BE49-F238E27FC236}">
                <a16:creationId xmlns:a16="http://schemas.microsoft.com/office/drawing/2014/main" id="{2428D9E5-75F5-73EA-13DB-8611723F109D}"/>
              </a:ext>
            </a:extLst>
          </p:cNvPr>
          <p:cNvSpPr txBox="1"/>
          <p:nvPr/>
        </p:nvSpPr>
        <p:spPr>
          <a:xfrm>
            <a:off x="6248400" y="1726259"/>
            <a:ext cx="630301" cy="369332"/>
          </a:xfrm>
          <a:prstGeom prst="rect">
            <a:avLst/>
          </a:prstGeom>
          <a:noFill/>
        </p:spPr>
        <p:txBody>
          <a:bodyPr wrap="none" rtlCol="0">
            <a:spAutoFit/>
          </a:bodyPr>
          <a:lstStyle/>
          <a:p>
            <a:r>
              <a:rPr lang="en-US" dirty="0"/>
              <a:t>Y </a:t>
            </a:r>
            <a:r>
              <a:rPr lang="en-US" sz="1800" dirty="0"/>
              <a:t>≡</a:t>
            </a:r>
            <a:r>
              <a:rPr lang="en-US" dirty="0"/>
              <a:t> Y</a:t>
            </a:r>
          </a:p>
        </p:txBody>
      </p:sp>
      <p:cxnSp>
        <p:nvCxnSpPr>
          <p:cNvPr id="11" name="Straight Connector 10">
            <a:extLst>
              <a:ext uri="{FF2B5EF4-FFF2-40B4-BE49-F238E27FC236}">
                <a16:creationId xmlns:a16="http://schemas.microsoft.com/office/drawing/2014/main" id="{3B8E0D2E-D1E3-B74D-7BA1-B63A60F882BB}"/>
              </a:ext>
            </a:extLst>
          </p:cNvPr>
          <p:cNvCxnSpPr/>
          <p:nvPr/>
        </p:nvCxnSpPr>
        <p:spPr>
          <a:xfrm flipV="1">
            <a:off x="2486722" y="2463800"/>
            <a:ext cx="4498278" cy="193040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E8943BC3-1423-C9AF-416A-7BF0F4DCBE7F}"/>
              </a:ext>
            </a:extLst>
          </p:cNvPr>
          <p:cNvSpPr txBox="1"/>
          <p:nvPr/>
        </p:nvSpPr>
        <p:spPr>
          <a:xfrm>
            <a:off x="7073900" y="2187924"/>
            <a:ext cx="2430474" cy="461665"/>
          </a:xfrm>
          <a:prstGeom prst="rect">
            <a:avLst/>
          </a:prstGeom>
          <a:noFill/>
        </p:spPr>
        <p:txBody>
          <a:bodyPr wrap="none" rtlCol="0">
            <a:spAutoFit/>
          </a:bodyPr>
          <a:lstStyle/>
          <a:p>
            <a:r>
              <a:rPr lang="en-US" sz="2400" dirty="0"/>
              <a:t>(Planned) E = C + I</a:t>
            </a:r>
          </a:p>
        </p:txBody>
      </p:sp>
      <p:cxnSp>
        <p:nvCxnSpPr>
          <p:cNvPr id="14" name="Straight Connector 13">
            <a:extLst>
              <a:ext uri="{FF2B5EF4-FFF2-40B4-BE49-F238E27FC236}">
                <a16:creationId xmlns:a16="http://schemas.microsoft.com/office/drawing/2014/main" id="{C38F9CF8-227C-6EA3-A52B-E3BE22809D0F}"/>
              </a:ext>
            </a:extLst>
          </p:cNvPr>
          <p:cNvCxnSpPr/>
          <p:nvPr/>
        </p:nvCxnSpPr>
        <p:spPr>
          <a:xfrm>
            <a:off x="5638800" y="3060700"/>
            <a:ext cx="0" cy="2819831"/>
          </a:xfrm>
          <a:prstGeom prst="line">
            <a:avLst/>
          </a:prstGeom>
          <a:ln w="2857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B37E61A5-CB7D-736E-1C6B-FFBDAFEBAC75}"/>
              </a:ext>
            </a:extLst>
          </p:cNvPr>
          <p:cNvSpPr txBox="1"/>
          <p:nvPr/>
        </p:nvSpPr>
        <p:spPr>
          <a:xfrm>
            <a:off x="4490358" y="6057900"/>
            <a:ext cx="1859730" cy="461665"/>
          </a:xfrm>
          <a:prstGeom prst="rect">
            <a:avLst/>
          </a:prstGeom>
          <a:noFill/>
        </p:spPr>
        <p:txBody>
          <a:bodyPr wrap="square" rtlCol="0">
            <a:spAutoFit/>
          </a:bodyPr>
          <a:lstStyle/>
          <a:p>
            <a:r>
              <a:rPr lang="en-US" sz="2400" dirty="0"/>
              <a:t> 600        900</a:t>
            </a:r>
          </a:p>
        </p:txBody>
      </p:sp>
      <p:cxnSp>
        <p:nvCxnSpPr>
          <p:cNvPr id="5" name="Straight Connector 4">
            <a:extLst>
              <a:ext uri="{FF2B5EF4-FFF2-40B4-BE49-F238E27FC236}">
                <a16:creationId xmlns:a16="http://schemas.microsoft.com/office/drawing/2014/main" id="{696366B5-5F14-BB4F-A84B-B041534D707D}"/>
              </a:ext>
            </a:extLst>
          </p:cNvPr>
          <p:cNvCxnSpPr/>
          <p:nvPr/>
        </p:nvCxnSpPr>
        <p:spPr>
          <a:xfrm flipV="1">
            <a:off x="2486722" y="3060700"/>
            <a:ext cx="4702821" cy="1331686"/>
          </a:xfrm>
          <a:prstGeom prst="line">
            <a:avLst/>
          </a:prstGeom>
          <a:ln w="28575">
            <a:solidFill>
              <a:srgbClr val="00B98D"/>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95601A5-FF9C-CB36-B2FA-1C57EBEE9170}"/>
              </a:ext>
            </a:extLst>
          </p:cNvPr>
          <p:cNvSpPr txBox="1"/>
          <p:nvPr/>
        </p:nvSpPr>
        <p:spPr>
          <a:xfrm>
            <a:off x="7527471" y="3060700"/>
            <a:ext cx="2411814" cy="461665"/>
          </a:xfrm>
          <a:prstGeom prst="rect">
            <a:avLst/>
          </a:prstGeom>
          <a:noFill/>
        </p:spPr>
        <p:txBody>
          <a:bodyPr wrap="none" rtlCol="0">
            <a:spAutoFit/>
          </a:bodyPr>
          <a:lstStyle/>
          <a:p>
            <a:r>
              <a:rPr lang="en-US" sz="2400" dirty="0"/>
              <a:t>Planned E’ = C’ + I</a:t>
            </a:r>
          </a:p>
        </p:txBody>
      </p:sp>
      <p:cxnSp>
        <p:nvCxnSpPr>
          <p:cNvPr id="19" name="Straight Connector 18">
            <a:extLst>
              <a:ext uri="{FF2B5EF4-FFF2-40B4-BE49-F238E27FC236}">
                <a16:creationId xmlns:a16="http://schemas.microsoft.com/office/drawing/2014/main" id="{1E379591-B817-ECFE-742B-E4317FD9CA17}"/>
              </a:ext>
            </a:extLst>
          </p:cNvPr>
          <p:cNvCxnSpPr/>
          <p:nvPr/>
        </p:nvCxnSpPr>
        <p:spPr>
          <a:xfrm>
            <a:off x="4876800" y="3690257"/>
            <a:ext cx="0" cy="2190274"/>
          </a:xfrm>
          <a:prstGeom prst="line">
            <a:avLst/>
          </a:prstGeom>
          <a:ln w="31750">
            <a:solidFill>
              <a:srgbClr val="00B98D"/>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4">
            <p14:nvContentPartPr>
              <p14:cNvPr id="20" name="Ink 19">
                <a:extLst>
                  <a:ext uri="{FF2B5EF4-FFF2-40B4-BE49-F238E27FC236}">
                    <a16:creationId xmlns:a16="http://schemas.microsoft.com/office/drawing/2014/main" id="{6F6643B7-0042-8FD4-F502-8B421AF97114}"/>
                  </a:ext>
                </a:extLst>
              </p14:cNvPr>
              <p14:cNvContentPartPr/>
              <p14:nvPr/>
            </p14:nvContentPartPr>
            <p14:xfrm>
              <a:off x="6373363" y="2796171"/>
              <a:ext cx="291240" cy="417600"/>
            </p14:xfrm>
          </p:contentPart>
        </mc:Choice>
        <mc:Fallback xmlns="">
          <p:pic>
            <p:nvPicPr>
              <p:cNvPr id="20" name="Ink 19">
                <a:extLst>
                  <a:ext uri="{FF2B5EF4-FFF2-40B4-BE49-F238E27FC236}">
                    <a16:creationId xmlns:a16="http://schemas.microsoft.com/office/drawing/2014/main" id="{6F6643B7-0042-8FD4-F502-8B421AF97114}"/>
                  </a:ext>
                </a:extLst>
              </p:cNvPr>
              <p:cNvPicPr/>
              <p:nvPr/>
            </p:nvPicPr>
            <p:blipFill>
              <a:blip r:embed="rId5"/>
              <a:stretch>
                <a:fillRect/>
              </a:stretch>
            </p:blipFill>
            <p:spPr>
              <a:xfrm>
                <a:off x="6364723" y="2787171"/>
                <a:ext cx="308880" cy="435240"/>
              </a:xfrm>
              <a:prstGeom prst="rect">
                <a:avLst/>
              </a:prstGeom>
            </p:spPr>
          </p:pic>
        </mc:Fallback>
      </mc:AlternateContent>
    </p:spTree>
    <p:extLst>
      <p:ext uri="{BB962C8B-B14F-4D97-AF65-F5344CB8AC3E}">
        <p14:creationId xmlns:p14="http://schemas.microsoft.com/office/powerpoint/2010/main" val="87974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946D2-1F13-6840-BE53-8A37F74C5114}"/>
              </a:ext>
            </a:extLst>
          </p:cNvPr>
          <p:cNvSpPr>
            <a:spLocks noGrp="1"/>
          </p:cNvSpPr>
          <p:nvPr>
            <p:ph type="title"/>
          </p:nvPr>
        </p:nvSpPr>
        <p:spPr>
          <a:xfrm>
            <a:off x="838200" y="365125"/>
            <a:ext cx="10515600" cy="1492250"/>
          </a:xfrm>
        </p:spPr>
        <p:txBody>
          <a:bodyPr>
            <a:normAutofit/>
          </a:bodyPr>
          <a:lstStyle/>
          <a:p>
            <a:pPr algn="ctr"/>
            <a:r>
              <a:rPr lang="en-US" sz="3600" dirty="0">
                <a:solidFill>
                  <a:srgbClr val="7030A0"/>
                </a:solidFill>
                <a:latin typeface="Calisto MT" panose="02040603050505030304" pitchFamily="18" charset="77"/>
              </a:rPr>
              <a:t>If we value both “living standards” and “security/stability”…</a:t>
            </a:r>
          </a:p>
        </p:txBody>
      </p:sp>
      <p:sp>
        <p:nvSpPr>
          <p:cNvPr id="3" name="Content Placeholder 2">
            <a:extLst>
              <a:ext uri="{FF2B5EF4-FFF2-40B4-BE49-F238E27FC236}">
                <a16:creationId xmlns:a16="http://schemas.microsoft.com/office/drawing/2014/main" id="{41BD1BA2-C9A0-CD4B-8BEB-F12E2466BB3E}"/>
              </a:ext>
            </a:extLst>
          </p:cNvPr>
          <p:cNvSpPr>
            <a:spLocks noGrp="1"/>
          </p:cNvSpPr>
          <p:nvPr>
            <p:ph idx="1"/>
          </p:nvPr>
        </p:nvSpPr>
        <p:spPr>
          <a:xfrm>
            <a:off x="838200" y="1857375"/>
            <a:ext cx="10515600" cy="4319587"/>
          </a:xfrm>
        </p:spPr>
        <p:txBody>
          <a:bodyPr>
            <a:noAutofit/>
          </a:bodyPr>
          <a:lstStyle/>
          <a:p>
            <a:r>
              <a:rPr lang="en-US" sz="3200" dirty="0"/>
              <a:t>The trend growth represents rising average material living standards</a:t>
            </a:r>
          </a:p>
          <a:p>
            <a:r>
              <a:rPr lang="en-US" sz="3200" dirty="0"/>
              <a:t>When recessions are more frequent and deeper, insecurity is more prevalent. Recession means people lose jobs and incomes fall. Macro policy usually aims for </a:t>
            </a:r>
            <a:r>
              <a:rPr lang="en-US" sz="3200" b="1" dirty="0"/>
              <a:t>infrequent and shallow</a:t>
            </a:r>
            <a:r>
              <a:rPr lang="en-US" sz="3200" dirty="0"/>
              <a:t> recessions</a:t>
            </a:r>
          </a:p>
          <a:p>
            <a:r>
              <a:rPr lang="en-US" sz="3200" dirty="0"/>
              <a:t>More stability </a:t>
            </a:r>
            <a:r>
              <a:rPr lang="en-US" sz="3200" b="1" dirty="0"/>
              <a:t>might</a:t>
            </a:r>
            <a:r>
              <a:rPr lang="en-US" sz="3200" dirty="0"/>
              <a:t> imply slower overall trend growth: a tradeoff between “living standards” and “stability” </a:t>
            </a:r>
          </a:p>
        </p:txBody>
      </p:sp>
    </p:spTree>
    <p:extLst>
      <p:ext uri="{BB962C8B-B14F-4D97-AF65-F5344CB8AC3E}">
        <p14:creationId xmlns:p14="http://schemas.microsoft.com/office/powerpoint/2010/main" val="2356711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99F76-75E2-3346-F474-9C2FBE3A515C}"/>
              </a:ext>
            </a:extLst>
          </p:cNvPr>
          <p:cNvSpPr>
            <a:spLocks noGrp="1"/>
          </p:cNvSpPr>
          <p:nvPr>
            <p:ph type="title"/>
          </p:nvPr>
        </p:nvSpPr>
        <p:spPr/>
        <p:txBody>
          <a:bodyPr/>
          <a:lstStyle/>
          <a:p>
            <a:pPr algn="ctr"/>
            <a:r>
              <a:rPr lang="en-US" dirty="0"/>
              <a:t>We will compare a second view of the S/Investment equality to this one</a:t>
            </a:r>
          </a:p>
        </p:txBody>
      </p:sp>
      <p:sp>
        <p:nvSpPr>
          <p:cNvPr id="3" name="Content Placeholder 2">
            <a:extLst>
              <a:ext uri="{FF2B5EF4-FFF2-40B4-BE49-F238E27FC236}">
                <a16:creationId xmlns:a16="http://schemas.microsoft.com/office/drawing/2014/main" id="{FC071FF9-F700-F7DF-7C0A-54FD5FFDFB50}"/>
              </a:ext>
            </a:extLst>
          </p:cNvPr>
          <p:cNvSpPr>
            <a:spLocks noGrp="1"/>
          </p:cNvSpPr>
          <p:nvPr>
            <p:ph idx="1"/>
          </p:nvPr>
        </p:nvSpPr>
        <p:spPr/>
        <p:txBody>
          <a:bodyPr>
            <a:normAutofit/>
          </a:bodyPr>
          <a:lstStyle/>
          <a:p>
            <a:r>
              <a:rPr lang="en-US" sz="3600" dirty="0"/>
              <a:t>The classical understanding of saving and investment</a:t>
            </a:r>
          </a:p>
          <a:p>
            <a:r>
              <a:rPr lang="en-US" sz="3600" dirty="0"/>
              <a:t>Market optimistic</a:t>
            </a:r>
          </a:p>
          <a:p>
            <a:r>
              <a:rPr lang="en-US" sz="3600" dirty="0"/>
              <a:t>A market model</a:t>
            </a:r>
          </a:p>
          <a:p>
            <a:r>
              <a:rPr lang="en-US" sz="3600" dirty="0"/>
              <a:t>Old-fashioned name: the loanable funds market</a:t>
            </a:r>
          </a:p>
          <a:p>
            <a:r>
              <a:rPr lang="en-US" sz="3600" dirty="0"/>
              <a:t>How does it express a different view of the economy?</a:t>
            </a:r>
          </a:p>
        </p:txBody>
      </p:sp>
    </p:spTree>
    <p:extLst>
      <p:ext uri="{BB962C8B-B14F-4D97-AF65-F5344CB8AC3E}">
        <p14:creationId xmlns:p14="http://schemas.microsoft.com/office/powerpoint/2010/main" val="25783929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87915-D8B7-EF4E-5833-D48D78301A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16D7E-437C-71A9-3722-086E65313543}"/>
              </a:ext>
            </a:extLst>
          </p:cNvPr>
          <p:cNvSpPr>
            <a:spLocks noGrp="1"/>
          </p:cNvSpPr>
          <p:nvPr>
            <p:ph type="title"/>
          </p:nvPr>
        </p:nvSpPr>
        <p:spPr/>
        <p:txBody>
          <a:bodyPr>
            <a:normAutofit fontScale="90000"/>
          </a:bodyPr>
          <a:lstStyle/>
          <a:p>
            <a:pPr algn="ctr"/>
            <a:r>
              <a:rPr lang="en-US" dirty="0">
                <a:solidFill>
                  <a:schemeClr val="accent1">
                    <a:lumMod val="75000"/>
                  </a:schemeClr>
                </a:solidFill>
              </a:rPr>
              <a:t>The Loanable Funds Market</a:t>
            </a:r>
            <a:br>
              <a:rPr lang="en-US" dirty="0"/>
            </a:br>
            <a:r>
              <a:rPr lang="en-US" sz="2325" dirty="0"/>
              <a:t>The classical model of how</a:t>
            </a:r>
            <a:br>
              <a:rPr lang="en-US" sz="2325" dirty="0"/>
            </a:br>
            <a:r>
              <a:rPr lang="en-US" sz="2325" dirty="0"/>
              <a:t>savings and investment are equalized</a:t>
            </a:r>
          </a:p>
        </p:txBody>
      </p:sp>
      <p:sp>
        <p:nvSpPr>
          <p:cNvPr id="4" name="TextBox 3">
            <a:extLst>
              <a:ext uri="{FF2B5EF4-FFF2-40B4-BE49-F238E27FC236}">
                <a16:creationId xmlns:a16="http://schemas.microsoft.com/office/drawing/2014/main" id="{DC737789-C226-3294-1BE1-65CB8134B9DF}"/>
              </a:ext>
            </a:extLst>
          </p:cNvPr>
          <p:cNvSpPr txBox="1"/>
          <p:nvPr/>
        </p:nvSpPr>
        <p:spPr>
          <a:xfrm>
            <a:off x="7421583" y="4192523"/>
            <a:ext cx="2784143" cy="1200329"/>
          </a:xfrm>
          <a:prstGeom prst="rect">
            <a:avLst/>
          </a:prstGeom>
          <a:noFill/>
        </p:spPr>
        <p:txBody>
          <a:bodyPr wrap="square" rtlCol="0">
            <a:spAutoFit/>
          </a:bodyPr>
          <a:lstStyle/>
          <a:p>
            <a:r>
              <a:rPr lang="en-US" sz="2400" dirty="0">
                <a:solidFill>
                  <a:srgbClr val="817FFF"/>
                </a:solidFill>
              </a:rPr>
              <a:t>Firms borrow and invest less as the </a:t>
            </a:r>
            <a:r>
              <a:rPr lang="en-US" sz="2400" dirty="0" err="1">
                <a:solidFill>
                  <a:srgbClr val="817FFF"/>
                </a:solidFill>
              </a:rPr>
              <a:t>i.r.</a:t>
            </a:r>
            <a:r>
              <a:rPr lang="en-US" sz="2400" dirty="0">
                <a:solidFill>
                  <a:srgbClr val="817FFF"/>
                </a:solidFill>
              </a:rPr>
              <a:t> increases</a:t>
            </a:r>
          </a:p>
        </p:txBody>
      </p:sp>
      <p:cxnSp>
        <p:nvCxnSpPr>
          <p:cNvPr id="9" name="Straight Connector 8">
            <a:extLst>
              <a:ext uri="{FF2B5EF4-FFF2-40B4-BE49-F238E27FC236}">
                <a16:creationId xmlns:a16="http://schemas.microsoft.com/office/drawing/2014/main" id="{433FADB6-9C6B-993B-410C-6267D6E8DDA1}"/>
              </a:ext>
            </a:extLst>
          </p:cNvPr>
          <p:cNvCxnSpPr/>
          <p:nvPr/>
        </p:nvCxnSpPr>
        <p:spPr>
          <a:xfrm>
            <a:off x="1746738" y="1793631"/>
            <a:ext cx="0" cy="3903784"/>
          </a:xfrm>
          <a:prstGeom prst="line">
            <a:avLst/>
          </a:prstGeom>
          <a:ln w="28575"/>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D39D8E9F-BDF9-A592-8FA6-E889D2206E8D}"/>
              </a:ext>
            </a:extLst>
          </p:cNvPr>
          <p:cNvCxnSpPr/>
          <p:nvPr/>
        </p:nvCxnSpPr>
        <p:spPr>
          <a:xfrm>
            <a:off x="1763486" y="5698671"/>
            <a:ext cx="5029200" cy="0"/>
          </a:xfrm>
          <a:prstGeom prst="line">
            <a:avLst/>
          </a:prstGeom>
          <a:ln w="28575"/>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45BA939F-A34B-6CE0-EA64-F095BB8CCE33}"/>
              </a:ext>
            </a:extLst>
          </p:cNvPr>
          <p:cNvSpPr txBox="1"/>
          <p:nvPr/>
        </p:nvSpPr>
        <p:spPr>
          <a:xfrm>
            <a:off x="838200" y="1436914"/>
            <a:ext cx="1335302" cy="369332"/>
          </a:xfrm>
          <a:prstGeom prst="rect">
            <a:avLst/>
          </a:prstGeom>
          <a:noFill/>
        </p:spPr>
        <p:txBody>
          <a:bodyPr wrap="none" rtlCol="0">
            <a:spAutoFit/>
          </a:bodyPr>
          <a:lstStyle/>
          <a:p>
            <a:r>
              <a:rPr lang="en-US" dirty="0"/>
              <a:t>Interest rate</a:t>
            </a:r>
          </a:p>
        </p:txBody>
      </p:sp>
      <p:sp>
        <p:nvSpPr>
          <p:cNvPr id="13" name="TextBox 12">
            <a:extLst>
              <a:ext uri="{FF2B5EF4-FFF2-40B4-BE49-F238E27FC236}">
                <a16:creationId xmlns:a16="http://schemas.microsoft.com/office/drawing/2014/main" id="{22402A39-91BA-9655-A418-07947F01326D}"/>
              </a:ext>
            </a:extLst>
          </p:cNvPr>
          <p:cNvSpPr txBox="1"/>
          <p:nvPr/>
        </p:nvSpPr>
        <p:spPr>
          <a:xfrm>
            <a:off x="6923314" y="5697415"/>
            <a:ext cx="2388603" cy="369332"/>
          </a:xfrm>
          <a:prstGeom prst="rect">
            <a:avLst/>
          </a:prstGeom>
          <a:noFill/>
        </p:spPr>
        <p:txBody>
          <a:bodyPr wrap="none" rtlCol="0">
            <a:spAutoFit/>
          </a:bodyPr>
          <a:lstStyle/>
          <a:p>
            <a:r>
              <a:rPr lang="en-US" dirty="0"/>
              <a:t>Savings and Investment</a:t>
            </a:r>
          </a:p>
        </p:txBody>
      </p:sp>
      <p:cxnSp>
        <p:nvCxnSpPr>
          <p:cNvPr id="15" name="Straight Connector 14">
            <a:extLst>
              <a:ext uri="{FF2B5EF4-FFF2-40B4-BE49-F238E27FC236}">
                <a16:creationId xmlns:a16="http://schemas.microsoft.com/office/drawing/2014/main" id="{ADE5B071-7A07-AEF0-A06C-4B7960B1B614}"/>
              </a:ext>
            </a:extLst>
          </p:cNvPr>
          <p:cNvCxnSpPr/>
          <p:nvPr/>
        </p:nvCxnSpPr>
        <p:spPr>
          <a:xfrm>
            <a:off x="2367643" y="2024743"/>
            <a:ext cx="3728357" cy="33116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52B97C6-836C-49C1-3EB3-244DECCE6580}"/>
              </a:ext>
            </a:extLst>
          </p:cNvPr>
          <p:cNvCxnSpPr/>
          <p:nvPr/>
        </p:nvCxnSpPr>
        <p:spPr>
          <a:xfrm flipV="1">
            <a:off x="2470848" y="2096612"/>
            <a:ext cx="3064538" cy="3014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D69EC26D-9BA4-6051-3F09-BA5A90BC4117}"/>
              </a:ext>
            </a:extLst>
          </p:cNvPr>
          <p:cNvSpPr txBox="1"/>
          <p:nvPr/>
        </p:nvSpPr>
        <p:spPr>
          <a:xfrm>
            <a:off x="5923094" y="2052922"/>
            <a:ext cx="875561" cy="369332"/>
          </a:xfrm>
          <a:prstGeom prst="rect">
            <a:avLst/>
          </a:prstGeom>
          <a:noFill/>
        </p:spPr>
        <p:txBody>
          <a:bodyPr wrap="none" rtlCol="0">
            <a:spAutoFit/>
          </a:bodyPr>
          <a:lstStyle/>
          <a:p>
            <a:r>
              <a:rPr lang="en-US" dirty="0"/>
              <a:t>Savings</a:t>
            </a:r>
          </a:p>
        </p:txBody>
      </p:sp>
      <p:sp>
        <p:nvSpPr>
          <p:cNvPr id="19" name="TextBox 18">
            <a:extLst>
              <a:ext uri="{FF2B5EF4-FFF2-40B4-BE49-F238E27FC236}">
                <a16:creationId xmlns:a16="http://schemas.microsoft.com/office/drawing/2014/main" id="{56CB1160-D397-EC16-6606-5F6A3BF97289}"/>
              </a:ext>
            </a:extLst>
          </p:cNvPr>
          <p:cNvSpPr txBox="1"/>
          <p:nvPr/>
        </p:nvSpPr>
        <p:spPr>
          <a:xfrm>
            <a:off x="6096000" y="4718957"/>
            <a:ext cx="1238288" cy="369332"/>
          </a:xfrm>
          <a:prstGeom prst="rect">
            <a:avLst/>
          </a:prstGeom>
          <a:noFill/>
        </p:spPr>
        <p:txBody>
          <a:bodyPr wrap="none" rtlCol="0">
            <a:spAutoFit/>
          </a:bodyPr>
          <a:lstStyle/>
          <a:p>
            <a:r>
              <a:rPr lang="en-US" dirty="0"/>
              <a:t>Investment</a:t>
            </a:r>
          </a:p>
        </p:txBody>
      </p:sp>
      <p:cxnSp>
        <p:nvCxnSpPr>
          <p:cNvPr id="21" name="Straight Connector 20">
            <a:extLst>
              <a:ext uri="{FF2B5EF4-FFF2-40B4-BE49-F238E27FC236}">
                <a16:creationId xmlns:a16="http://schemas.microsoft.com/office/drawing/2014/main" id="{D1F164CA-1734-9F93-E777-389CE83A882E}"/>
              </a:ext>
            </a:extLst>
          </p:cNvPr>
          <p:cNvCxnSpPr>
            <a:cxnSpLocks/>
          </p:cNvCxnSpPr>
          <p:nvPr/>
        </p:nvCxnSpPr>
        <p:spPr>
          <a:xfrm flipH="1">
            <a:off x="1763486" y="3554629"/>
            <a:ext cx="2239631"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6" name="Straight Connector 25">
            <a:extLst>
              <a:ext uri="{FF2B5EF4-FFF2-40B4-BE49-F238E27FC236}">
                <a16:creationId xmlns:a16="http://schemas.microsoft.com/office/drawing/2014/main" id="{7C87BDB3-D745-7645-44B1-3BD120F00B65}"/>
              </a:ext>
            </a:extLst>
          </p:cNvPr>
          <p:cNvCxnSpPr/>
          <p:nvPr/>
        </p:nvCxnSpPr>
        <p:spPr>
          <a:xfrm>
            <a:off x="4003117" y="3603727"/>
            <a:ext cx="0" cy="2093688"/>
          </a:xfrm>
          <a:prstGeom prst="line">
            <a:avLst/>
          </a:prstGeom>
        </p:spPr>
        <p:style>
          <a:lnRef idx="2">
            <a:schemeClr val="accent2"/>
          </a:lnRef>
          <a:fillRef idx="0">
            <a:schemeClr val="accent2"/>
          </a:fillRef>
          <a:effectRef idx="1">
            <a:schemeClr val="accent2"/>
          </a:effectRef>
          <a:fontRef idx="minor">
            <a:schemeClr val="tx1"/>
          </a:fontRef>
        </p:style>
      </p:cxnSp>
      <p:sp>
        <p:nvSpPr>
          <p:cNvPr id="27" name="TextBox 26">
            <a:extLst>
              <a:ext uri="{FF2B5EF4-FFF2-40B4-BE49-F238E27FC236}">
                <a16:creationId xmlns:a16="http://schemas.microsoft.com/office/drawing/2014/main" id="{E8C2CE11-8D85-CD2A-D4AB-E76870076584}"/>
              </a:ext>
            </a:extLst>
          </p:cNvPr>
          <p:cNvSpPr txBox="1"/>
          <p:nvPr/>
        </p:nvSpPr>
        <p:spPr>
          <a:xfrm>
            <a:off x="1126671" y="3298371"/>
            <a:ext cx="409920" cy="369332"/>
          </a:xfrm>
          <a:prstGeom prst="rect">
            <a:avLst/>
          </a:prstGeom>
          <a:noFill/>
        </p:spPr>
        <p:txBody>
          <a:bodyPr wrap="none" rtlCol="0">
            <a:spAutoFit/>
          </a:bodyPr>
          <a:lstStyle/>
          <a:p>
            <a:r>
              <a:rPr lang="en-US" dirty="0" err="1"/>
              <a:t>i.r.</a:t>
            </a:r>
            <a:endParaRPr lang="en-US" dirty="0"/>
          </a:p>
        </p:txBody>
      </p:sp>
      <p:sp>
        <p:nvSpPr>
          <p:cNvPr id="28" name="TextBox 27">
            <a:extLst>
              <a:ext uri="{FF2B5EF4-FFF2-40B4-BE49-F238E27FC236}">
                <a16:creationId xmlns:a16="http://schemas.microsoft.com/office/drawing/2014/main" id="{3BC9C19C-5B62-F109-DFC5-203B85D3F717}"/>
              </a:ext>
            </a:extLst>
          </p:cNvPr>
          <p:cNvSpPr txBox="1"/>
          <p:nvPr/>
        </p:nvSpPr>
        <p:spPr>
          <a:xfrm>
            <a:off x="3657600" y="5882081"/>
            <a:ext cx="694421" cy="461665"/>
          </a:xfrm>
          <a:prstGeom prst="rect">
            <a:avLst/>
          </a:prstGeom>
          <a:noFill/>
        </p:spPr>
        <p:txBody>
          <a:bodyPr wrap="none" rtlCol="0">
            <a:spAutoFit/>
          </a:bodyPr>
          <a:lstStyle/>
          <a:p>
            <a:r>
              <a:rPr lang="en-US" sz="2400" dirty="0"/>
              <a:t>S = I</a:t>
            </a:r>
          </a:p>
        </p:txBody>
      </p:sp>
      <p:sp>
        <p:nvSpPr>
          <p:cNvPr id="29" name="TextBox 28">
            <a:extLst>
              <a:ext uri="{FF2B5EF4-FFF2-40B4-BE49-F238E27FC236}">
                <a16:creationId xmlns:a16="http://schemas.microsoft.com/office/drawing/2014/main" id="{249C6B13-26AA-2326-43C3-8FA529080EBF}"/>
              </a:ext>
            </a:extLst>
          </p:cNvPr>
          <p:cNvSpPr txBox="1"/>
          <p:nvPr/>
        </p:nvSpPr>
        <p:spPr>
          <a:xfrm>
            <a:off x="7334289" y="2024743"/>
            <a:ext cx="3589526" cy="830997"/>
          </a:xfrm>
          <a:prstGeom prst="rect">
            <a:avLst/>
          </a:prstGeom>
          <a:noFill/>
        </p:spPr>
        <p:txBody>
          <a:bodyPr wrap="square" rtlCol="0">
            <a:spAutoFit/>
          </a:bodyPr>
          <a:lstStyle/>
          <a:p>
            <a:r>
              <a:rPr lang="en-US" sz="2400" dirty="0">
                <a:solidFill>
                  <a:srgbClr val="00B98D"/>
                </a:solidFill>
              </a:rPr>
              <a:t>Households save more as the </a:t>
            </a:r>
            <a:r>
              <a:rPr lang="en-US" sz="2400" dirty="0" err="1">
                <a:solidFill>
                  <a:srgbClr val="00B98D"/>
                </a:solidFill>
              </a:rPr>
              <a:t>i.r.</a:t>
            </a:r>
            <a:r>
              <a:rPr lang="en-US" sz="2400" dirty="0">
                <a:solidFill>
                  <a:srgbClr val="00B98D"/>
                </a:solidFill>
              </a:rPr>
              <a:t> increases</a:t>
            </a:r>
          </a:p>
        </p:txBody>
      </p:sp>
    </p:spTree>
    <p:extLst>
      <p:ext uri="{BB962C8B-B14F-4D97-AF65-F5344CB8AC3E}">
        <p14:creationId xmlns:p14="http://schemas.microsoft.com/office/powerpoint/2010/main" val="19961635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9101D6-8E3C-16CD-8938-5FD8209F5D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6530AC-EE69-73B7-9B08-B6F444A89945}"/>
              </a:ext>
            </a:extLst>
          </p:cNvPr>
          <p:cNvSpPr>
            <a:spLocks noGrp="1"/>
          </p:cNvSpPr>
          <p:nvPr>
            <p:ph type="title"/>
          </p:nvPr>
        </p:nvSpPr>
        <p:spPr/>
        <p:txBody>
          <a:bodyPr>
            <a:normAutofit fontScale="90000"/>
          </a:bodyPr>
          <a:lstStyle/>
          <a:p>
            <a:pPr algn="ctr"/>
            <a:r>
              <a:rPr lang="en-US" dirty="0">
                <a:solidFill>
                  <a:schemeClr val="accent1">
                    <a:lumMod val="75000"/>
                  </a:schemeClr>
                </a:solidFill>
              </a:rPr>
              <a:t>The Loanable Funds Market</a:t>
            </a:r>
            <a:br>
              <a:rPr lang="en-US" dirty="0"/>
            </a:br>
            <a:r>
              <a:rPr lang="en-US" sz="2325" dirty="0"/>
              <a:t>The classical model of how</a:t>
            </a:r>
            <a:br>
              <a:rPr lang="en-US" sz="2325" dirty="0"/>
            </a:br>
            <a:r>
              <a:rPr lang="en-US" sz="2325" dirty="0"/>
              <a:t>savings and investment are equalized</a:t>
            </a:r>
          </a:p>
        </p:txBody>
      </p:sp>
      <p:cxnSp>
        <p:nvCxnSpPr>
          <p:cNvPr id="9" name="Straight Connector 8">
            <a:extLst>
              <a:ext uri="{FF2B5EF4-FFF2-40B4-BE49-F238E27FC236}">
                <a16:creationId xmlns:a16="http://schemas.microsoft.com/office/drawing/2014/main" id="{C5403645-4EB4-325E-63B9-D69BF9A05EB8}"/>
              </a:ext>
            </a:extLst>
          </p:cNvPr>
          <p:cNvCxnSpPr/>
          <p:nvPr/>
        </p:nvCxnSpPr>
        <p:spPr>
          <a:xfrm>
            <a:off x="1746738" y="1793631"/>
            <a:ext cx="0" cy="3903784"/>
          </a:xfrm>
          <a:prstGeom prst="line">
            <a:avLst/>
          </a:prstGeom>
          <a:ln w="28575"/>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E2C11E02-3FE6-E47E-F870-B2B56AB44939}"/>
              </a:ext>
            </a:extLst>
          </p:cNvPr>
          <p:cNvCxnSpPr/>
          <p:nvPr/>
        </p:nvCxnSpPr>
        <p:spPr>
          <a:xfrm>
            <a:off x="1763486" y="5698671"/>
            <a:ext cx="5029200" cy="0"/>
          </a:xfrm>
          <a:prstGeom prst="line">
            <a:avLst/>
          </a:prstGeom>
          <a:ln w="28575"/>
        </p:spPr>
        <p:style>
          <a:lnRef idx="3">
            <a:schemeClr val="dk1"/>
          </a:lnRef>
          <a:fillRef idx="0">
            <a:schemeClr val="dk1"/>
          </a:fillRef>
          <a:effectRef idx="2">
            <a:schemeClr val="dk1"/>
          </a:effectRef>
          <a:fontRef idx="minor">
            <a:schemeClr val="tx1"/>
          </a:fontRef>
        </p:style>
      </p:cxnSp>
      <p:sp>
        <p:nvSpPr>
          <p:cNvPr id="12" name="TextBox 11">
            <a:extLst>
              <a:ext uri="{FF2B5EF4-FFF2-40B4-BE49-F238E27FC236}">
                <a16:creationId xmlns:a16="http://schemas.microsoft.com/office/drawing/2014/main" id="{11BAB49C-BEFF-C3E6-EB91-4AFACDC60D86}"/>
              </a:ext>
            </a:extLst>
          </p:cNvPr>
          <p:cNvSpPr txBox="1"/>
          <p:nvPr/>
        </p:nvSpPr>
        <p:spPr>
          <a:xfrm>
            <a:off x="838200" y="1436914"/>
            <a:ext cx="1718163" cy="461665"/>
          </a:xfrm>
          <a:prstGeom prst="rect">
            <a:avLst/>
          </a:prstGeom>
          <a:noFill/>
        </p:spPr>
        <p:txBody>
          <a:bodyPr wrap="none" rtlCol="0">
            <a:spAutoFit/>
          </a:bodyPr>
          <a:lstStyle/>
          <a:p>
            <a:r>
              <a:rPr lang="en-US" sz="2400" dirty="0"/>
              <a:t>Interest rate</a:t>
            </a:r>
          </a:p>
        </p:txBody>
      </p:sp>
      <p:sp>
        <p:nvSpPr>
          <p:cNvPr id="13" name="TextBox 12">
            <a:extLst>
              <a:ext uri="{FF2B5EF4-FFF2-40B4-BE49-F238E27FC236}">
                <a16:creationId xmlns:a16="http://schemas.microsoft.com/office/drawing/2014/main" id="{671FBDF1-71B9-3749-8A4D-7E588F26292B}"/>
              </a:ext>
            </a:extLst>
          </p:cNvPr>
          <p:cNvSpPr txBox="1"/>
          <p:nvPr/>
        </p:nvSpPr>
        <p:spPr>
          <a:xfrm>
            <a:off x="6923314" y="5697415"/>
            <a:ext cx="3118161" cy="461665"/>
          </a:xfrm>
          <a:prstGeom prst="rect">
            <a:avLst/>
          </a:prstGeom>
          <a:noFill/>
        </p:spPr>
        <p:txBody>
          <a:bodyPr wrap="none" rtlCol="0">
            <a:spAutoFit/>
          </a:bodyPr>
          <a:lstStyle/>
          <a:p>
            <a:r>
              <a:rPr lang="en-US" sz="2400" dirty="0"/>
              <a:t>Savings and Investment</a:t>
            </a:r>
          </a:p>
        </p:txBody>
      </p:sp>
      <p:cxnSp>
        <p:nvCxnSpPr>
          <p:cNvPr id="15" name="Straight Connector 14">
            <a:extLst>
              <a:ext uri="{FF2B5EF4-FFF2-40B4-BE49-F238E27FC236}">
                <a16:creationId xmlns:a16="http://schemas.microsoft.com/office/drawing/2014/main" id="{FB27A0D5-BC36-22EB-AB87-B08031499377}"/>
              </a:ext>
            </a:extLst>
          </p:cNvPr>
          <p:cNvCxnSpPr/>
          <p:nvPr/>
        </p:nvCxnSpPr>
        <p:spPr>
          <a:xfrm>
            <a:off x="2367643" y="2024743"/>
            <a:ext cx="3728357" cy="3311694"/>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3ED4E9E4-EB4E-33DB-13D2-B2581C375336}"/>
              </a:ext>
            </a:extLst>
          </p:cNvPr>
          <p:cNvCxnSpPr/>
          <p:nvPr/>
        </p:nvCxnSpPr>
        <p:spPr>
          <a:xfrm flipV="1">
            <a:off x="2470848" y="2096612"/>
            <a:ext cx="3064538" cy="3014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4D828506-8D48-0385-26A6-BA80166FE41E}"/>
              </a:ext>
            </a:extLst>
          </p:cNvPr>
          <p:cNvSpPr txBox="1"/>
          <p:nvPr/>
        </p:nvSpPr>
        <p:spPr>
          <a:xfrm>
            <a:off x="5401802" y="1890402"/>
            <a:ext cx="875561" cy="369332"/>
          </a:xfrm>
          <a:prstGeom prst="rect">
            <a:avLst/>
          </a:prstGeom>
          <a:noFill/>
        </p:spPr>
        <p:txBody>
          <a:bodyPr wrap="none" rtlCol="0">
            <a:spAutoFit/>
          </a:bodyPr>
          <a:lstStyle/>
          <a:p>
            <a:r>
              <a:rPr lang="en-US" dirty="0"/>
              <a:t>Savings</a:t>
            </a:r>
          </a:p>
        </p:txBody>
      </p:sp>
      <p:sp>
        <p:nvSpPr>
          <p:cNvPr id="19" name="TextBox 18">
            <a:extLst>
              <a:ext uri="{FF2B5EF4-FFF2-40B4-BE49-F238E27FC236}">
                <a16:creationId xmlns:a16="http://schemas.microsoft.com/office/drawing/2014/main" id="{A039D418-287F-A0B4-614F-8E476E7F2917}"/>
              </a:ext>
            </a:extLst>
          </p:cNvPr>
          <p:cNvSpPr txBox="1"/>
          <p:nvPr/>
        </p:nvSpPr>
        <p:spPr>
          <a:xfrm>
            <a:off x="6096000" y="4718957"/>
            <a:ext cx="1238288" cy="369332"/>
          </a:xfrm>
          <a:prstGeom prst="rect">
            <a:avLst/>
          </a:prstGeom>
          <a:noFill/>
        </p:spPr>
        <p:txBody>
          <a:bodyPr wrap="none" rtlCol="0">
            <a:spAutoFit/>
          </a:bodyPr>
          <a:lstStyle/>
          <a:p>
            <a:r>
              <a:rPr lang="en-US" dirty="0"/>
              <a:t>Investment</a:t>
            </a:r>
          </a:p>
        </p:txBody>
      </p:sp>
      <p:cxnSp>
        <p:nvCxnSpPr>
          <p:cNvPr id="21" name="Straight Connector 20">
            <a:extLst>
              <a:ext uri="{FF2B5EF4-FFF2-40B4-BE49-F238E27FC236}">
                <a16:creationId xmlns:a16="http://schemas.microsoft.com/office/drawing/2014/main" id="{3311B8DF-9916-66F9-2971-BBE44DCA9B2A}"/>
              </a:ext>
            </a:extLst>
          </p:cNvPr>
          <p:cNvCxnSpPr>
            <a:cxnSpLocks/>
          </p:cNvCxnSpPr>
          <p:nvPr/>
        </p:nvCxnSpPr>
        <p:spPr>
          <a:xfrm flipH="1">
            <a:off x="1763486" y="3554629"/>
            <a:ext cx="2239631"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6" name="Straight Connector 25">
            <a:extLst>
              <a:ext uri="{FF2B5EF4-FFF2-40B4-BE49-F238E27FC236}">
                <a16:creationId xmlns:a16="http://schemas.microsoft.com/office/drawing/2014/main" id="{F70DB073-0E3F-270C-A413-6268424CA210}"/>
              </a:ext>
            </a:extLst>
          </p:cNvPr>
          <p:cNvCxnSpPr/>
          <p:nvPr/>
        </p:nvCxnSpPr>
        <p:spPr>
          <a:xfrm>
            <a:off x="4003117" y="3603727"/>
            <a:ext cx="0" cy="2093688"/>
          </a:xfrm>
          <a:prstGeom prst="line">
            <a:avLst/>
          </a:prstGeom>
        </p:spPr>
        <p:style>
          <a:lnRef idx="2">
            <a:schemeClr val="accent2"/>
          </a:lnRef>
          <a:fillRef idx="0">
            <a:schemeClr val="accent2"/>
          </a:fillRef>
          <a:effectRef idx="1">
            <a:schemeClr val="accent2"/>
          </a:effectRef>
          <a:fontRef idx="minor">
            <a:schemeClr val="tx1"/>
          </a:fontRef>
        </p:style>
      </p:cxnSp>
      <p:sp>
        <p:nvSpPr>
          <p:cNvPr id="27" name="TextBox 26">
            <a:extLst>
              <a:ext uri="{FF2B5EF4-FFF2-40B4-BE49-F238E27FC236}">
                <a16:creationId xmlns:a16="http://schemas.microsoft.com/office/drawing/2014/main" id="{F22833D5-5EAE-C643-249E-B64FCB6F6969}"/>
              </a:ext>
            </a:extLst>
          </p:cNvPr>
          <p:cNvSpPr txBox="1"/>
          <p:nvPr/>
        </p:nvSpPr>
        <p:spPr>
          <a:xfrm>
            <a:off x="1126671" y="3298371"/>
            <a:ext cx="409920" cy="369332"/>
          </a:xfrm>
          <a:prstGeom prst="rect">
            <a:avLst/>
          </a:prstGeom>
          <a:noFill/>
        </p:spPr>
        <p:txBody>
          <a:bodyPr wrap="none" rtlCol="0">
            <a:spAutoFit/>
          </a:bodyPr>
          <a:lstStyle/>
          <a:p>
            <a:r>
              <a:rPr lang="en-US" dirty="0" err="1"/>
              <a:t>i.r.</a:t>
            </a:r>
            <a:endParaRPr lang="en-US" dirty="0"/>
          </a:p>
        </p:txBody>
      </p:sp>
      <p:sp>
        <p:nvSpPr>
          <p:cNvPr id="28" name="TextBox 27">
            <a:extLst>
              <a:ext uri="{FF2B5EF4-FFF2-40B4-BE49-F238E27FC236}">
                <a16:creationId xmlns:a16="http://schemas.microsoft.com/office/drawing/2014/main" id="{DD9A7255-9815-C7E3-A6F8-FDF3F9EBD7AE}"/>
              </a:ext>
            </a:extLst>
          </p:cNvPr>
          <p:cNvSpPr txBox="1"/>
          <p:nvPr/>
        </p:nvSpPr>
        <p:spPr>
          <a:xfrm>
            <a:off x="3477986" y="5882081"/>
            <a:ext cx="1790701" cy="461665"/>
          </a:xfrm>
          <a:prstGeom prst="rect">
            <a:avLst/>
          </a:prstGeom>
          <a:noFill/>
        </p:spPr>
        <p:txBody>
          <a:bodyPr wrap="square" rtlCol="0">
            <a:spAutoFit/>
          </a:bodyPr>
          <a:lstStyle/>
          <a:p>
            <a:r>
              <a:rPr lang="en-US" sz="2400" dirty="0"/>
              <a:t>  S=I   S’=I’</a:t>
            </a:r>
          </a:p>
        </p:txBody>
      </p:sp>
      <p:sp>
        <p:nvSpPr>
          <p:cNvPr id="29" name="TextBox 28">
            <a:extLst>
              <a:ext uri="{FF2B5EF4-FFF2-40B4-BE49-F238E27FC236}">
                <a16:creationId xmlns:a16="http://schemas.microsoft.com/office/drawing/2014/main" id="{11CF6BA0-BAE7-EC27-1203-56D721E5FA4F}"/>
              </a:ext>
            </a:extLst>
          </p:cNvPr>
          <p:cNvSpPr txBox="1"/>
          <p:nvPr/>
        </p:nvSpPr>
        <p:spPr>
          <a:xfrm>
            <a:off x="7334289" y="2024743"/>
            <a:ext cx="3589526" cy="3108543"/>
          </a:xfrm>
          <a:prstGeom prst="rect">
            <a:avLst/>
          </a:prstGeom>
          <a:noFill/>
        </p:spPr>
        <p:txBody>
          <a:bodyPr wrap="square" rtlCol="0">
            <a:spAutoFit/>
          </a:bodyPr>
          <a:lstStyle/>
          <a:p>
            <a:r>
              <a:rPr lang="en-US" sz="2800" dirty="0">
                <a:solidFill>
                  <a:schemeClr val="accent1">
                    <a:lumMod val="75000"/>
                  </a:schemeClr>
                </a:solidFill>
              </a:rPr>
              <a:t>What if savings rises, as before?</a:t>
            </a:r>
          </a:p>
          <a:p>
            <a:endParaRPr lang="en-US" sz="2800" dirty="0">
              <a:solidFill>
                <a:schemeClr val="accent1">
                  <a:lumMod val="75000"/>
                </a:schemeClr>
              </a:solidFill>
            </a:endParaRPr>
          </a:p>
          <a:p>
            <a:r>
              <a:rPr lang="en-US" sz="2800" dirty="0">
                <a:solidFill>
                  <a:schemeClr val="accent1">
                    <a:lumMod val="75000"/>
                  </a:schemeClr>
                </a:solidFill>
              </a:rPr>
              <a:t>Temporary surplus; </a:t>
            </a:r>
            <a:r>
              <a:rPr lang="en-US" sz="2800" dirty="0" err="1">
                <a:solidFill>
                  <a:schemeClr val="accent1">
                    <a:lumMod val="75000"/>
                  </a:schemeClr>
                </a:solidFill>
              </a:rPr>
              <a:t>i.r.</a:t>
            </a:r>
            <a:r>
              <a:rPr lang="en-US" sz="2800" dirty="0">
                <a:solidFill>
                  <a:schemeClr val="accent1">
                    <a:lumMod val="75000"/>
                  </a:schemeClr>
                </a:solidFill>
              </a:rPr>
              <a:t> falls; firms borrow more; saving retreats;</a:t>
            </a:r>
          </a:p>
          <a:p>
            <a:r>
              <a:rPr lang="en-US" sz="2800" dirty="0">
                <a:solidFill>
                  <a:schemeClr val="accent1">
                    <a:lumMod val="75000"/>
                  </a:schemeClr>
                </a:solidFill>
              </a:rPr>
              <a:t>S=I once again</a:t>
            </a:r>
          </a:p>
        </p:txBody>
      </p:sp>
      <p:cxnSp>
        <p:nvCxnSpPr>
          <p:cNvPr id="5" name="Straight Connector 4">
            <a:extLst>
              <a:ext uri="{FF2B5EF4-FFF2-40B4-BE49-F238E27FC236}">
                <a16:creationId xmlns:a16="http://schemas.microsoft.com/office/drawing/2014/main" id="{C4D5EE0C-172F-7F63-A6F1-DEB8B70B2490}"/>
              </a:ext>
            </a:extLst>
          </p:cNvPr>
          <p:cNvCxnSpPr/>
          <p:nvPr/>
        </p:nvCxnSpPr>
        <p:spPr>
          <a:xfrm flipV="1">
            <a:off x="3069771" y="2759529"/>
            <a:ext cx="2853323" cy="2576908"/>
          </a:xfrm>
          <a:prstGeom prst="line">
            <a:avLst/>
          </a:prstGeom>
          <a:ln w="28575">
            <a:solidFill>
              <a:srgbClr val="C242FF"/>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E67879C-98F5-10DF-F6EB-32ED5A5E9972}"/>
              </a:ext>
            </a:extLst>
          </p:cNvPr>
          <p:cNvSpPr txBox="1"/>
          <p:nvPr/>
        </p:nvSpPr>
        <p:spPr>
          <a:xfrm>
            <a:off x="5839582" y="2481943"/>
            <a:ext cx="341760" cy="369332"/>
          </a:xfrm>
          <a:prstGeom prst="rect">
            <a:avLst/>
          </a:prstGeom>
          <a:noFill/>
        </p:spPr>
        <p:txBody>
          <a:bodyPr wrap="none" rtlCol="0">
            <a:spAutoFit/>
          </a:bodyPr>
          <a:lstStyle/>
          <a:p>
            <a:r>
              <a:rPr lang="en-US" dirty="0"/>
              <a:t>S'</a:t>
            </a:r>
          </a:p>
        </p:txBody>
      </p:sp>
      <p:cxnSp>
        <p:nvCxnSpPr>
          <p:cNvPr id="8" name="Straight Connector 7">
            <a:extLst>
              <a:ext uri="{FF2B5EF4-FFF2-40B4-BE49-F238E27FC236}">
                <a16:creationId xmlns:a16="http://schemas.microsoft.com/office/drawing/2014/main" id="{E9DE41EB-ADE2-ECBD-59E6-9306E6637A35}"/>
              </a:ext>
            </a:extLst>
          </p:cNvPr>
          <p:cNvCxnSpPr>
            <a:cxnSpLocks/>
          </p:cNvCxnSpPr>
          <p:nvPr/>
        </p:nvCxnSpPr>
        <p:spPr>
          <a:xfrm flipH="1">
            <a:off x="1763486" y="4047983"/>
            <a:ext cx="2732946" cy="0"/>
          </a:xfrm>
          <a:prstGeom prst="line">
            <a:avLst/>
          </a:prstGeom>
          <a:ln w="12700">
            <a:solidFill>
              <a:srgbClr val="C242FF"/>
            </a:solidFill>
          </a:ln>
        </p:spPr>
        <p:style>
          <a:lnRef idx="1">
            <a:schemeClr val="accent2"/>
          </a:lnRef>
          <a:fillRef idx="0">
            <a:schemeClr val="accent2"/>
          </a:fillRef>
          <a:effectRef idx="0">
            <a:schemeClr val="accent2"/>
          </a:effectRef>
          <a:fontRef idx="minor">
            <a:schemeClr val="tx1"/>
          </a:fontRef>
        </p:style>
      </p:cxnSp>
      <p:cxnSp>
        <p:nvCxnSpPr>
          <p:cNvPr id="16" name="Straight Connector 15">
            <a:extLst>
              <a:ext uri="{FF2B5EF4-FFF2-40B4-BE49-F238E27FC236}">
                <a16:creationId xmlns:a16="http://schemas.microsoft.com/office/drawing/2014/main" id="{F68DCE78-C9F5-9EB5-2BC7-98B0D415256F}"/>
              </a:ext>
            </a:extLst>
          </p:cNvPr>
          <p:cNvCxnSpPr/>
          <p:nvPr/>
        </p:nvCxnSpPr>
        <p:spPr>
          <a:xfrm>
            <a:off x="4496432" y="4047983"/>
            <a:ext cx="0" cy="1649432"/>
          </a:xfrm>
          <a:prstGeom prst="line">
            <a:avLst/>
          </a:prstGeom>
          <a:ln w="12700">
            <a:solidFill>
              <a:srgbClr val="C242FF"/>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20" name="Ink 19">
                <a:extLst>
                  <a:ext uri="{FF2B5EF4-FFF2-40B4-BE49-F238E27FC236}">
                    <a16:creationId xmlns:a16="http://schemas.microsoft.com/office/drawing/2014/main" id="{09045666-9B70-A8DE-3F2C-9FCFED6589E2}"/>
                  </a:ext>
                </a:extLst>
              </p14:cNvPr>
              <p14:cNvContentPartPr/>
              <p14:nvPr/>
            </p14:nvContentPartPr>
            <p14:xfrm>
              <a:off x="4699003" y="2904891"/>
              <a:ext cx="739440" cy="370080"/>
            </p14:xfrm>
          </p:contentPart>
        </mc:Choice>
        <mc:Fallback xmlns="">
          <p:pic>
            <p:nvPicPr>
              <p:cNvPr id="20" name="Ink 19">
                <a:extLst>
                  <a:ext uri="{FF2B5EF4-FFF2-40B4-BE49-F238E27FC236}">
                    <a16:creationId xmlns:a16="http://schemas.microsoft.com/office/drawing/2014/main" id="{09045666-9B70-A8DE-3F2C-9FCFED6589E2}"/>
                  </a:ext>
                </a:extLst>
              </p:cNvPr>
              <p:cNvPicPr/>
              <p:nvPr/>
            </p:nvPicPr>
            <p:blipFill>
              <a:blip r:embed="rId3"/>
              <a:stretch>
                <a:fillRect/>
              </a:stretch>
            </p:blipFill>
            <p:spPr>
              <a:xfrm>
                <a:off x="4690363" y="2896251"/>
                <a:ext cx="757080" cy="387720"/>
              </a:xfrm>
              <a:prstGeom prst="rect">
                <a:avLst/>
              </a:prstGeom>
            </p:spPr>
          </p:pic>
        </mc:Fallback>
      </mc:AlternateContent>
      <p:sp>
        <p:nvSpPr>
          <p:cNvPr id="3" name="TextBox 2">
            <a:extLst>
              <a:ext uri="{FF2B5EF4-FFF2-40B4-BE49-F238E27FC236}">
                <a16:creationId xmlns:a16="http://schemas.microsoft.com/office/drawing/2014/main" id="{7B9069EB-CCE7-8018-1F1C-E5C447E44124}"/>
              </a:ext>
            </a:extLst>
          </p:cNvPr>
          <p:cNvSpPr txBox="1"/>
          <p:nvPr/>
        </p:nvSpPr>
        <p:spPr>
          <a:xfrm>
            <a:off x="324852" y="5438274"/>
            <a:ext cx="1034709" cy="646331"/>
          </a:xfrm>
          <a:prstGeom prst="rect">
            <a:avLst/>
          </a:prstGeom>
          <a:noFill/>
        </p:spPr>
        <p:txBody>
          <a:bodyPr wrap="square" rtlCol="0">
            <a:spAutoFit/>
          </a:bodyPr>
          <a:lstStyle/>
          <a:p>
            <a:r>
              <a:rPr lang="en-US" dirty="0">
                <a:solidFill>
                  <a:srgbClr val="FF591B"/>
                </a:solidFill>
              </a:rPr>
              <a:t>Oranges again</a:t>
            </a:r>
          </a:p>
        </p:txBody>
      </p:sp>
    </p:spTree>
    <p:extLst>
      <p:ext uri="{BB962C8B-B14F-4D97-AF65-F5344CB8AC3E}">
        <p14:creationId xmlns:p14="http://schemas.microsoft.com/office/powerpoint/2010/main" val="297796673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70B7D-2001-9D4A-C047-46F5411B25AC}"/>
              </a:ext>
            </a:extLst>
          </p:cNvPr>
          <p:cNvSpPr>
            <a:spLocks noGrp="1"/>
          </p:cNvSpPr>
          <p:nvPr>
            <p:ph type="title"/>
          </p:nvPr>
        </p:nvSpPr>
        <p:spPr/>
        <p:txBody>
          <a:bodyPr/>
          <a:lstStyle/>
          <a:p>
            <a:r>
              <a:rPr lang="en-US" dirty="0"/>
              <a:t>How are these treatments different?</a:t>
            </a:r>
          </a:p>
        </p:txBody>
      </p:sp>
      <p:sp>
        <p:nvSpPr>
          <p:cNvPr id="3" name="Content Placeholder 2">
            <a:extLst>
              <a:ext uri="{FF2B5EF4-FFF2-40B4-BE49-F238E27FC236}">
                <a16:creationId xmlns:a16="http://schemas.microsoft.com/office/drawing/2014/main" id="{15A4408A-CA03-4F48-3C38-7EE0BAA73080}"/>
              </a:ext>
            </a:extLst>
          </p:cNvPr>
          <p:cNvSpPr>
            <a:spLocks noGrp="1"/>
          </p:cNvSpPr>
          <p:nvPr>
            <p:ph idx="1"/>
          </p:nvPr>
        </p:nvSpPr>
        <p:spPr/>
        <p:txBody>
          <a:bodyPr>
            <a:normAutofit/>
          </a:bodyPr>
          <a:lstStyle/>
          <a:p>
            <a:r>
              <a:rPr lang="en-US" sz="3600" dirty="0"/>
              <a:t>Classical approach: imbalance resolved by a change in price (the interest rate)</a:t>
            </a:r>
          </a:p>
          <a:p>
            <a:r>
              <a:rPr lang="en-US" sz="3600" dirty="0"/>
              <a:t>Income, GDP implicitly held constant</a:t>
            </a:r>
          </a:p>
          <a:p>
            <a:r>
              <a:rPr lang="en-US" sz="3600" dirty="0"/>
              <a:t>Keynes said: It’s ridiculous to hold income constant!</a:t>
            </a:r>
          </a:p>
          <a:p>
            <a:r>
              <a:rPr lang="en-US" sz="3600" dirty="0"/>
              <a:t>Because income is the main determinant of saving</a:t>
            </a:r>
          </a:p>
          <a:p>
            <a:r>
              <a:rPr lang="en-US" sz="3600" dirty="0"/>
              <a:t>Keynesian approach: income allowed to vary</a:t>
            </a:r>
          </a:p>
          <a:p>
            <a:r>
              <a:rPr lang="en-US" sz="3600" dirty="0"/>
              <a:t>Imbalance resolved by GDP changing</a:t>
            </a:r>
          </a:p>
        </p:txBody>
      </p:sp>
    </p:spTree>
    <p:extLst>
      <p:ext uri="{BB962C8B-B14F-4D97-AF65-F5344CB8AC3E}">
        <p14:creationId xmlns:p14="http://schemas.microsoft.com/office/powerpoint/2010/main" val="33792085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2456E-0196-842F-57F6-D20D005BC2FD}"/>
              </a:ext>
            </a:extLst>
          </p:cNvPr>
          <p:cNvSpPr>
            <a:spLocks noGrp="1"/>
          </p:cNvSpPr>
          <p:nvPr>
            <p:ph type="title"/>
          </p:nvPr>
        </p:nvSpPr>
        <p:spPr/>
        <p:txBody>
          <a:bodyPr/>
          <a:lstStyle/>
          <a:p>
            <a:r>
              <a:rPr lang="en-US" dirty="0">
                <a:solidFill>
                  <a:srgbClr val="00B98D"/>
                </a:solidFill>
              </a:rPr>
              <a:t>What about saving and investment ] in Solow vs. K cross?</a:t>
            </a:r>
          </a:p>
        </p:txBody>
      </p:sp>
      <p:sp>
        <p:nvSpPr>
          <p:cNvPr id="3" name="Content Placeholder 2">
            <a:extLst>
              <a:ext uri="{FF2B5EF4-FFF2-40B4-BE49-F238E27FC236}">
                <a16:creationId xmlns:a16="http://schemas.microsoft.com/office/drawing/2014/main" id="{099DF1E2-9748-FF80-E46D-16EF0C4655CD}"/>
              </a:ext>
            </a:extLst>
          </p:cNvPr>
          <p:cNvSpPr>
            <a:spLocks noGrp="1"/>
          </p:cNvSpPr>
          <p:nvPr>
            <p:ph idx="1"/>
          </p:nvPr>
        </p:nvSpPr>
        <p:spPr/>
        <p:txBody>
          <a:bodyPr/>
          <a:lstStyle/>
          <a:p>
            <a:r>
              <a:rPr lang="en-US" dirty="0"/>
              <a:t>Solow: Classical. Higher saving reduces consumption (it must) but also automatically increases investment by the same amount</a:t>
            </a:r>
          </a:p>
          <a:p>
            <a:r>
              <a:rPr lang="en-US" dirty="0"/>
              <a:t>GDP just shifts from C toward more I (and capital ↑ =&gt; Y ↑ in LR)</a:t>
            </a:r>
          </a:p>
          <a:p>
            <a:endParaRPr lang="en-US" dirty="0"/>
          </a:p>
          <a:p>
            <a:r>
              <a:rPr lang="en-US" dirty="0"/>
              <a:t>K cross: higher saving reduces consumption</a:t>
            </a:r>
          </a:p>
          <a:p>
            <a:r>
              <a:rPr lang="en-US" dirty="0"/>
              <a:t>But investment does not automatically fill that gap</a:t>
            </a:r>
          </a:p>
          <a:p>
            <a:r>
              <a:rPr lang="en-US" dirty="0"/>
              <a:t>Firms invest if they expect profits, and what if conditions are looking unfavorable?</a:t>
            </a:r>
          </a:p>
          <a:p>
            <a:r>
              <a:rPr lang="en-US" dirty="0"/>
              <a:t>“Animal spirits” may keep I low. GDP falls. (A recession) </a:t>
            </a:r>
          </a:p>
        </p:txBody>
      </p:sp>
    </p:spTree>
    <p:extLst>
      <p:ext uri="{BB962C8B-B14F-4D97-AF65-F5344CB8AC3E}">
        <p14:creationId xmlns:p14="http://schemas.microsoft.com/office/powerpoint/2010/main" val="39467749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2C9A1-59AF-7E88-B320-B1BF2EE57533}"/>
              </a:ext>
            </a:extLst>
          </p:cNvPr>
          <p:cNvSpPr>
            <a:spLocks noGrp="1"/>
          </p:cNvSpPr>
          <p:nvPr>
            <p:ph type="title"/>
          </p:nvPr>
        </p:nvSpPr>
        <p:spPr/>
        <p:txBody>
          <a:bodyPr/>
          <a:lstStyle/>
          <a:p>
            <a:r>
              <a:rPr lang="en-US" dirty="0"/>
              <a:t>Different models, different preoccupations</a:t>
            </a:r>
          </a:p>
        </p:txBody>
      </p:sp>
      <p:sp>
        <p:nvSpPr>
          <p:cNvPr id="3" name="Content Placeholder 2">
            <a:extLst>
              <a:ext uri="{FF2B5EF4-FFF2-40B4-BE49-F238E27FC236}">
                <a16:creationId xmlns:a16="http://schemas.microsoft.com/office/drawing/2014/main" id="{B5C15FFF-6309-7BBE-1118-244965398771}"/>
              </a:ext>
            </a:extLst>
          </p:cNvPr>
          <p:cNvSpPr>
            <a:spLocks noGrp="1"/>
          </p:cNvSpPr>
          <p:nvPr>
            <p:ph idx="1"/>
          </p:nvPr>
        </p:nvSpPr>
        <p:spPr/>
        <p:txBody>
          <a:bodyPr>
            <a:normAutofit/>
          </a:bodyPr>
          <a:lstStyle/>
          <a:p>
            <a:r>
              <a:rPr lang="en-US" sz="3200" dirty="0"/>
              <a:t>Solow: </a:t>
            </a:r>
            <a:r>
              <a:rPr lang="en-US" sz="3200" dirty="0">
                <a:solidFill>
                  <a:srgbClr val="D557C1"/>
                </a:solidFill>
              </a:rPr>
              <a:t>it is long run growth </a:t>
            </a:r>
            <a:r>
              <a:rPr lang="en-US" sz="3200" dirty="0"/>
              <a:t>(based on K accumulation) </a:t>
            </a:r>
          </a:p>
          <a:p>
            <a:r>
              <a:rPr lang="en-US" sz="3200" dirty="0"/>
              <a:t>Assumes  full employment</a:t>
            </a:r>
          </a:p>
          <a:p>
            <a:r>
              <a:rPr lang="en-US" sz="3200" dirty="0"/>
              <a:t>Ignores short-run demand-driven fluctuations in GDP and employment; assumes I rises to meet S</a:t>
            </a:r>
          </a:p>
          <a:p>
            <a:r>
              <a:rPr lang="en-US" sz="3200" dirty="0"/>
              <a:t>Keynes: </a:t>
            </a:r>
            <a:r>
              <a:rPr lang="en-US" sz="3200" dirty="0">
                <a:solidFill>
                  <a:srgbClr val="BE0091"/>
                </a:solidFill>
              </a:rPr>
              <a:t>it is the short-run business cycle</a:t>
            </a:r>
            <a:r>
              <a:rPr lang="en-US" sz="3200" dirty="0"/>
              <a:t>, recession, changes in GDP</a:t>
            </a:r>
          </a:p>
          <a:p>
            <a:r>
              <a:rPr lang="en-US" sz="3200" dirty="0"/>
              <a:t>He wants to explain unemployment, not assume it away</a:t>
            </a:r>
          </a:p>
          <a:p>
            <a:r>
              <a:rPr lang="en-US" sz="3200" dirty="0"/>
              <a:t>I is volatile: let’s see what the consequences are</a:t>
            </a:r>
          </a:p>
          <a:p>
            <a:endParaRPr lang="en-US" sz="3200" dirty="0"/>
          </a:p>
        </p:txBody>
      </p:sp>
    </p:spTree>
    <p:extLst>
      <p:ext uri="{BB962C8B-B14F-4D97-AF65-F5344CB8AC3E}">
        <p14:creationId xmlns:p14="http://schemas.microsoft.com/office/powerpoint/2010/main" val="31208634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27735-54BA-8C67-18EB-5736A7B3A7A9}"/>
              </a:ext>
            </a:extLst>
          </p:cNvPr>
          <p:cNvSpPr>
            <a:spLocks noGrp="1"/>
          </p:cNvSpPr>
          <p:nvPr>
            <p:ph type="title"/>
          </p:nvPr>
        </p:nvSpPr>
        <p:spPr/>
        <p:txBody>
          <a:bodyPr/>
          <a:lstStyle/>
          <a:p>
            <a:r>
              <a:rPr lang="en-US" dirty="0">
                <a:solidFill>
                  <a:srgbClr val="009845"/>
                </a:solidFill>
              </a:rPr>
              <a:t>Now we can add back in G and NX</a:t>
            </a:r>
          </a:p>
        </p:txBody>
      </p:sp>
      <p:sp>
        <p:nvSpPr>
          <p:cNvPr id="3" name="Content Placeholder 2">
            <a:extLst>
              <a:ext uri="{FF2B5EF4-FFF2-40B4-BE49-F238E27FC236}">
                <a16:creationId xmlns:a16="http://schemas.microsoft.com/office/drawing/2014/main" id="{4575F044-1B5F-A3AE-E490-601E2B517172}"/>
              </a:ext>
            </a:extLst>
          </p:cNvPr>
          <p:cNvSpPr>
            <a:spLocks noGrp="1"/>
          </p:cNvSpPr>
          <p:nvPr>
            <p:ph idx="1"/>
          </p:nvPr>
        </p:nvSpPr>
        <p:spPr/>
        <p:txBody>
          <a:bodyPr>
            <a:normAutofit/>
          </a:bodyPr>
          <a:lstStyle/>
          <a:p>
            <a:r>
              <a:rPr lang="en-US" sz="3600" dirty="0"/>
              <a:t>The usual assumption is that Govt spending and Exports are constants (like I), while Imports are a positive </a:t>
            </a:r>
            <a:r>
              <a:rPr lang="en-US" sz="3600" dirty="0" err="1"/>
              <a:t>fn</a:t>
            </a:r>
            <a:r>
              <a:rPr lang="en-US" sz="3600" dirty="0"/>
              <a:t> of Y</a:t>
            </a:r>
          </a:p>
          <a:p>
            <a:pPr marL="0" indent="0">
              <a:buNone/>
            </a:pPr>
            <a:r>
              <a:rPr lang="en-US" sz="3600" dirty="0"/>
              <a:t>	for example,</a:t>
            </a:r>
          </a:p>
          <a:p>
            <a:r>
              <a:rPr lang="en-US" sz="3600" dirty="0"/>
              <a:t>G = 100</a:t>
            </a:r>
          </a:p>
          <a:p>
            <a:r>
              <a:rPr lang="en-US" sz="3600" dirty="0"/>
              <a:t>X = 80</a:t>
            </a:r>
          </a:p>
          <a:p>
            <a:r>
              <a:rPr lang="en-US" sz="3600" dirty="0" err="1"/>
              <a:t>Im</a:t>
            </a:r>
            <a:r>
              <a:rPr lang="en-US" sz="3600" dirty="0"/>
              <a:t> = .05Y	  and remember </a:t>
            </a:r>
            <a:r>
              <a:rPr lang="en-US" sz="3600" dirty="0" err="1"/>
              <a:t>Im</a:t>
            </a:r>
            <a:r>
              <a:rPr lang="en-US" sz="3600" dirty="0"/>
              <a:t> has a negative sign</a:t>
            </a:r>
          </a:p>
          <a:p>
            <a:endParaRPr lang="en-US" sz="3600" dirty="0"/>
          </a:p>
          <a:p>
            <a:pPr marL="0" indent="0">
              <a:buNone/>
            </a:pPr>
            <a:endParaRPr lang="en-US" sz="3600" dirty="0"/>
          </a:p>
        </p:txBody>
      </p:sp>
    </p:spTree>
    <p:extLst>
      <p:ext uri="{BB962C8B-B14F-4D97-AF65-F5344CB8AC3E}">
        <p14:creationId xmlns:p14="http://schemas.microsoft.com/office/powerpoint/2010/main" val="30985294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EF87E-6AA3-5265-0F14-AB042ED428A9}"/>
              </a:ext>
            </a:extLst>
          </p:cNvPr>
          <p:cNvSpPr>
            <a:spLocks noGrp="1"/>
          </p:cNvSpPr>
          <p:nvPr>
            <p:ph type="title"/>
          </p:nvPr>
        </p:nvSpPr>
        <p:spPr/>
        <p:txBody>
          <a:bodyPr/>
          <a:lstStyle/>
          <a:p>
            <a:r>
              <a:rPr lang="en-US" dirty="0">
                <a:solidFill>
                  <a:schemeClr val="accent6">
                    <a:lumMod val="75000"/>
                  </a:schemeClr>
                </a:solidFill>
              </a:rPr>
              <a:t>Why are I, G and X constants? (and M is not?)</a:t>
            </a:r>
          </a:p>
        </p:txBody>
      </p:sp>
      <p:sp>
        <p:nvSpPr>
          <p:cNvPr id="3" name="Content Placeholder 2">
            <a:extLst>
              <a:ext uri="{FF2B5EF4-FFF2-40B4-BE49-F238E27FC236}">
                <a16:creationId xmlns:a16="http://schemas.microsoft.com/office/drawing/2014/main" id="{FBCA0606-BF42-9CD3-F970-0047EF29258E}"/>
              </a:ext>
            </a:extLst>
          </p:cNvPr>
          <p:cNvSpPr>
            <a:spLocks noGrp="1"/>
          </p:cNvSpPr>
          <p:nvPr>
            <p:ph idx="1"/>
          </p:nvPr>
        </p:nvSpPr>
        <p:spPr>
          <a:xfrm>
            <a:off x="838200" y="2158999"/>
            <a:ext cx="10515600" cy="4017963"/>
          </a:xfrm>
        </p:spPr>
        <p:txBody>
          <a:bodyPr>
            <a:normAutofit/>
          </a:bodyPr>
          <a:lstStyle/>
          <a:p>
            <a:r>
              <a:rPr lang="en-US" sz="3200" dirty="0">
                <a:solidFill>
                  <a:srgbClr val="FF591B"/>
                </a:solidFill>
              </a:rPr>
              <a:t>Their main influence is not Y</a:t>
            </a:r>
          </a:p>
          <a:p>
            <a:endParaRPr lang="en-US" sz="3200" dirty="0"/>
          </a:p>
          <a:p>
            <a:r>
              <a:rPr lang="en-US" sz="3200" dirty="0"/>
              <a:t>C: Y is the most important driver</a:t>
            </a:r>
          </a:p>
          <a:p>
            <a:r>
              <a:rPr lang="en-US" sz="3200" dirty="0"/>
              <a:t>I: business confidence, interest rates, new technology</a:t>
            </a:r>
          </a:p>
          <a:p>
            <a:r>
              <a:rPr lang="en-US" sz="3200" dirty="0"/>
              <a:t>G: the political process</a:t>
            </a:r>
          </a:p>
          <a:p>
            <a:r>
              <a:rPr lang="en-US" sz="3200" dirty="0"/>
              <a:t>X: foreign income, not this country’s income</a:t>
            </a:r>
          </a:p>
          <a:p>
            <a:r>
              <a:rPr lang="en-US" sz="3200" dirty="0"/>
              <a:t>But Imports </a:t>
            </a:r>
            <a:r>
              <a:rPr lang="en-US" sz="3200" dirty="0" err="1"/>
              <a:t>Im</a:t>
            </a:r>
            <a:r>
              <a:rPr lang="en-US" sz="3200" dirty="0"/>
              <a:t> </a:t>
            </a:r>
            <a:r>
              <a:rPr lang="en-US" sz="3200" b="1" dirty="0"/>
              <a:t>are</a:t>
            </a:r>
            <a:r>
              <a:rPr lang="en-US" sz="3200" dirty="0"/>
              <a:t> likely to be driven by home country’s Y  </a:t>
            </a:r>
          </a:p>
          <a:p>
            <a:endParaRPr lang="en-US" dirty="0"/>
          </a:p>
        </p:txBody>
      </p:sp>
    </p:spTree>
    <p:extLst>
      <p:ext uri="{BB962C8B-B14F-4D97-AF65-F5344CB8AC3E}">
        <p14:creationId xmlns:p14="http://schemas.microsoft.com/office/powerpoint/2010/main" val="39506559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365125"/>
            <a:ext cx="10515600" cy="1207197"/>
          </a:xfrm>
        </p:spPr>
        <p:txBody>
          <a:bodyPr/>
          <a:lstStyle/>
          <a:p>
            <a:pPr algn="ctr"/>
            <a:r>
              <a:rPr lang="en-US" dirty="0"/>
              <a:t>The whole expenditure function</a:t>
            </a:r>
          </a:p>
        </p:txBody>
      </p:sp>
      <p:cxnSp>
        <p:nvCxnSpPr>
          <p:cNvPr id="4" name="Straight Connector 3">
            <a:extLst>
              <a:ext uri="{FF2B5EF4-FFF2-40B4-BE49-F238E27FC236}">
                <a16:creationId xmlns:a16="http://schemas.microsoft.com/office/drawing/2014/main" id="{9D6D46B8-9F6E-C306-FE71-72159D840A63}"/>
              </a:ext>
            </a:extLst>
          </p:cNvPr>
          <p:cNvCxnSpPr/>
          <p:nvPr/>
        </p:nvCxnSpPr>
        <p:spPr>
          <a:xfrm>
            <a:off x="2486722" y="2040673"/>
            <a:ext cx="0" cy="382486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p:nvPr/>
        </p:nvCxnSpPr>
        <p:spPr>
          <a:xfrm>
            <a:off x="2486722" y="5880531"/>
            <a:ext cx="48718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2420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910466" y="6145967"/>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660400" y="1726259"/>
            <a:ext cx="1727197" cy="830997"/>
          </a:xfrm>
          <a:prstGeom prst="rect">
            <a:avLst/>
          </a:prstGeom>
          <a:noFill/>
        </p:spPr>
        <p:txBody>
          <a:bodyPr wrap="square" rtlCol="0">
            <a:spAutoFit/>
          </a:bodyPr>
          <a:lstStyle/>
          <a:p>
            <a:r>
              <a:rPr lang="en-US" sz="2400" dirty="0"/>
              <a:t>Expenditure</a:t>
            </a:r>
          </a:p>
          <a:p>
            <a:r>
              <a:rPr lang="en-US" sz="2400" dirty="0"/>
              <a:t>GDP</a:t>
            </a:r>
          </a:p>
        </p:txBody>
      </p:sp>
      <p:sp>
        <p:nvSpPr>
          <p:cNvPr id="5" name="TextBox 4">
            <a:extLst>
              <a:ext uri="{FF2B5EF4-FFF2-40B4-BE49-F238E27FC236}">
                <a16:creationId xmlns:a16="http://schemas.microsoft.com/office/drawing/2014/main" id="{DD389676-DD31-66AF-C2AA-3055C6D7A293}"/>
              </a:ext>
            </a:extLst>
          </p:cNvPr>
          <p:cNvSpPr txBox="1"/>
          <p:nvPr/>
        </p:nvSpPr>
        <p:spPr>
          <a:xfrm>
            <a:off x="8192125" y="2658815"/>
            <a:ext cx="3721100" cy="1569660"/>
          </a:xfrm>
          <a:prstGeom prst="rect">
            <a:avLst/>
          </a:prstGeom>
          <a:noFill/>
        </p:spPr>
        <p:txBody>
          <a:bodyPr wrap="square" rtlCol="0">
            <a:spAutoFit/>
          </a:bodyPr>
          <a:lstStyle/>
          <a:p>
            <a:r>
              <a:rPr lang="en-US" sz="2400" dirty="0"/>
              <a:t>Equation of the E line:</a:t>
            </a:r>
          </a:p>
          <a:p>
            <a:r>
              <a:rPr lang="en-US" sz="2400" dirty="0"/>
              <a:t>E = 360 + .75Y</a:t>
            </a:r>
          </a:p>
          <a:p>
            <a:endParaRPr lang="en-US" sz="2400" dirty="0"/>
          </a:p>
          <a:p>
            <a:r>
              <a:rPr lang="en-US" sz="2400" dirty="0"/>
              <a:t> </a:t>
            </a:r>
          </a:p>
        </p:txBody>
      </p:sp>
      <p:sp>
        <p:nvSpPr>
          <p:cNvPr id="11" name="TextBox 10">
            <a:extLst>
              <a:ext uri="{FF2B5EF4-FFF2-40B4-BE49-F238E27FC236}">
                <a16:creationId xmlns:a16="http://schemas.microsoft.com/office/drawing/2014/main" id="{955DD7AD-F4F0-D052-92DC-246FE7E8CF95}"/>
              </a:ext>
            </a:extLst>
          </p:cNvPr>
          <p:cNvSpPr txBox="1"/>
          <p:nvPr/>
        </p:nvSpPr>
        <p:spPr>
          <a:xfrm>
            <a:off x="6438900" y="1726259"/>
            <a:ext cx="2295821" cy="461665"/>
          </a:xfrm>
          <a:prstGeom prst="rect">
            <a:avLst/>
          </a:prstGeom>
          <a:noFill/>
        </p:spPr>
        <p:txBody>
          <a:bodyPr wrap="none" rtlCol="0">
            <a:spAutoFit/>
          </a:bodyPr>
          <a:lstStyle/>
          <a:p>
            <a:r>
              <a:rPr lang="en-US" sz="2400" dirty="0"/>
              <a:t>E = C + I + G + NX</a:t>
            </a:r>
          </a:p>
        </p:txBody>
      </p:sp>
      <p:sp>
        <p:nvSpPr>
          <p:cNvPr id="12" name="TextBox 11">
            <a:extLst>
              <a:ext uri="{FF2B5EF4-FFF2-40B4-BE49-F238E27FC236}">
                <a16:creationId xmlns:a16="http://schemas.microsoft.com/office/drawing/2014/main" id="{EACE9D7A-4065-40C2-D438-0C68A5B75286}"/>
              </a:ext>
            </a:extLst>
          </p:cNvPr>
          <p:cNvSpPr txBox="1"/>
          <p:nvPr/>
        </p:nvSpPr>
        <p:spPr>
          <a:xfrm>
            <a:off x="414643" y="4361934"/>
            <a:ext cx="2088370" cy="461665"/>
          </a:xfrm>
          <a:prstGeom prst="rect">
            <a:avLst/>
          </a:prstGeom>
          <a:noFill/>
        </p:spPr>
        <p:txBody>
          <a:bodyPr wrap="square" rtlCol="0">
            <a:spAutoFit/>
          </a:bodyPr>
          <a:lstStyle/>
          <a:p>
            <a:r>
              <a:rPr lang="en-US" sz="2400" dirty="0"/>
              <a:t>Intercept = 360</a:t>
            </a:r>
          </a:p>
        </p:txBody>
      </p:sp>
      <p:sp>
        <p:nvSpPr>
          <p:cNvPr id="13" name="TextBox 12">
            <a:extLst>
              <a:ext uri="{FF2B5EF4-FFF2-40B4-BE49-F238E27FC236}">
                <a16:creationId xmlns:a16="http://schemas.microsoft.com/office/drawing/2014/main" id="{80B19CF3-1161-7F3C-1551-0311ECB87542}"/>
              </a:ext>
            </a:extLst>
          </p:cNvPr>
          <p:cNvSpPr txBox="1"/>
          <p:nvPr/>
        </p:nvSpPr>
        <p:spPr>
          <a:xfrm>
            <a:off x="3524484" y="2583946"/>
            <a:ext cx="1553630" cy="461665"/>
          </a:xfrm>
          <a:prstGeom prst="rect">
            <a:avLst/>
          </a:prstGeom>
          <a:noFill/>
        </p:spPr>
        <p:txBody>
          <a:bodyPr wrap="none" rtlCol="0">
            <a:spAutoFit/>
          </a:bodyPr>
          <a:lstStyle/>
          <a:p>
            <a:r>
              <a:rPr lang="en-US" sz="2400" dirty="0"/>
              <a:t>Slope = .75</a:t>
            </a:r>
          </a:p>
        </p:txBody>
      </p:sp>
      <mc:AlternateContent xmlns:mc="http://schemas.openxmlformats.org/markup-compatibility/2006" xmlns:p14="http://schemas.microsoft.com/office/powerpoint/2010/main">
        <mc:Choice Requires="p14">
          <p:contentPart p14:bwMode="auto" r:id="rId2">
            <p14:nvContentPartPr>
              <p14:cNvPr id="15" name="Ink 14">
                <a:extLst>
                  <a:ext uri="{FF2B5EF4-FFF2-40B4-BE49-F238E27FC236}">
                    <a16:creationId xmlns:a16="http://schemas.microsoft.com/office/drawing/2014/main" id="{2000B9FD-7490-A2F9-B137-6D00C48BBA2C}"/>
                  </a:ext>
                </a:extLst>
              </p14:cNvPr>
              <p14:cNvContentPartPr/>
              <p14:nvPr/>
            </p14:nvContentPartPr>
            <p14:xfrm>
              <a:off x="4045095" y="3012525"/>
              <a:ext cx="279360" cy="510840"/>
            </p14:xfrm>
          </p:contentPart>
        </mc:Choice>
        <mc:Fallback xmlns="">
          <p:pic>
            <p:nvPicPr>
              <p:cNvPr id="15" name="Ink 14">
                <a:extLst>
                  <a:ext uri="{FF2B5EF4-FFF2-40B4-BE49-F238E27FC236}">
                    <a16:creationId xmlns:a16="http://schemas.microsoft.com/office/drawing/2014/main" id="{2000B9FD-7490-A2F9-B137-6D00C48BBA2C}"/>
                  </a:ext>
                </a:extLst>
              </p:cNvPr>
              <p:cNvPicPr/>
              <p:nvPr/>
            </p:nvPicPr>
            <p:blipFill>
              <a:blip r:embed="rId3"/>
              <a:stretch>
                <a:fillRect/>
              </a:stretch>
            </p:blipFill>
            <p:spPr>
              <a:xfrm>
                <a:off x="4036095" y="3003525"/>
                <a:ext cx="297000" cy="528480"/>
              </a:xfrm>
              <a:prstGeom prst="rect">
                <a:avLst/>
              </a:prstGeom>
            </p:spPr>
          </p:pic>
        </mc:Fallback>
      </mc:AlternateContent>
      <p:cxnSp>
        <p:nvCxnSpPr>
          <p:cNvPr id="17" name="Straight Connector 16">
            <a:extLst>
              <a:ext uri="{FF2B5EF4-FFF2-40B4-BE49-F238E27FC236}">
                <a16:creationId xmlns:a16="http://schemas.microsoft.com/office/drawing/2014/main" id="{D05ED035-1BB0-1250-7AF6-766D4363BBAB}"/>
              </a:ext>
            </a:extLst>
          </p:cNvPr>
          <p:cNvCxnSpPr/>
          <p:nvPr/>
        </p:nvCxnSpPr>
        <p:spPr>
          <a:xfrm flipV="1">
            <a:off x="2503013" y="1572322"/>
            <a:ext cx="3935887" cy="429321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555D2F2B-409E-EEFA-7C21-4EBDEC0D0179}"/>
              </a:ext>
            </a:extLst>
          </p:cNvPr>
          <p:cNvGrpSpPr/>
          <p:nvPr/>
        </p:nvGrpSpPr>
        <p:grpSpPr>
          <a:xfrm>
            <a:off x="2908305" y="5374845"/>
            <a:ext cx="882720" cy="476280"/>
            <a:chOff x="2908305" y="5374845"/>
            <a:chExt cx="882720" cy="476280"/>
          </a:xfrm>
        </p:grpSpPr>
        <mc:AlternateContent xmlns:mc="http://schemas.openxmlformats.org/markup-compatibility/2006" xmlns:p14="http://schemas.microsoft.com/office/powerpoint/2010/main">
          <mc:Choice Requires="p14">
            <p:contentPart p14:bwMode="auto" r:id="rId4">
              <p14:nvContentPartPr>
                <p14:cNvPr id="18" name="Ink 17">
                  <a:extLst>
                    <a:ext uri="{FF2B5EF4-FFF2-40B4-BE49-F238E27FC236}">
                      <a16:creationId xmlns:a16="http://schemas.microsoft.com/office/drawing/2014/main" id="{CA723CC5-C203-9FE7-BE9C-3DFF6289EFAD}"/>
                    </a:ext>
                  </a:extLst>
                </p14:cNvPr>
                <p14:cNvContentPartPr/>
                <p14:nvPr/>
              </p14:nvContentPartPr>
              <p14:xfrm>
                <a:off x="2908305" y="5478525"/>
                <a:ext cx="192240" cy="372600"/>
              </p14:xfrm>
            </p:contentPart>
          </mc:Choice>
          <mc:Fallback xmlns="">
            <p:pic>
              <p:nvPicPr>
                <p:cNvPr id="18" name="Ink 17">
                  <a:extLst>
                    <a:ext uri="{FF2B5EF4-FFF2-40B4-BE49-F238E27FC236}">
                      <a16:creationId xmlns:a16="http://schemas.microsoft.com/office/drawing/2014/main" id="{CA723CC5-C203-9FE7-BE9C-3DFF6289EFAD}"/>
                    </a:ext>
                  </a:extLst>
                </p:cNvPr>
                <p:cNvPicPr/>
                <p:nvPr/>
              </p:nvPicPr>
              <p:blipFill>
                <a:blip r:embed="rId5"/>
                <a:stretch>
                  <a:fillRect/>
                </a:stretch>
              </p:blipFill>
              <p:spPr>
                <a:xfrm>
                  <a:off x="2899665" y="5469885"/>
                  <a:ext cx="209880" cy="3902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9" name="Ink 18">
                  <a:extLst>
                    <a:ext uri="{FF2B5EF4-FFF2-40B4-BE49-F238E27FC236}">
                      <a16:creationId xmlns:a16="http://schemas.microsoft.com/office/drawing/2014/main" id="{E0C4AB7C-61D8-8A84-407D-340E0077F09F}"/>
                    </a:ext>
                  </a:extLst>
                </p14:cNvPr>
                <p14:cNvContentPartPr/>
                <p14:nvPr/>
              </p14:nvContentPartPr>
              <p14:xfrm>
                <a:off x="3282345" y="5446125"/>
                <a:ext cx="228600" cy="131400"/>
              </p14:xfrm>
            </p:contentPart>
          </mc:Choice>
          <mc:Fallback xmlns="">
            <p:pic>
              <p:nvPicPr>
                <p:cNvPr id="19" name="Ink 18">
                  <a:extLst>
                    <a:ext uri="{FF2B5EF4-FFF2-40B4-BE49-F238E27FC236}">
                      <a16:creationId xmlns:a16="http://schemas.microsoft.com/office/drawing/2014/main" id="{E0C4AB7C-61D8-8A84-407D-340E0077F09F}"/>
                    </a:ext>
                  </a:extLst>
                </p:cNvPr>
                <p:cNvPicPr/>
                <p:nvPr/>
              </p:nvPicPr>
              <p:blipFill>
                <a:blip r:embed="rId7"/>
                <a:stretch>
                  <a:fillRect/>
                </a:stretch>
              </p:blipFill>
              <p:spPr>
                <a:xfrm>
                  <a:off x="3273705" y="5437125"/>
                  <a:ext cx="24624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1" name="Ink 20">
                  <a:extLst>
                    <a:ext uri="{FF2B5EF4-FFF2-40B4-BE49-F238E27FC236}">
                      <a16:creationId xmlns:a16="http://schemas.microsoft.com/office/drawing/2014/main" id="{CBFDCF2A-D339-955B-5AE1-79F75F7E76ED}"/>
                    </a:ext>
                  </a:extLst>
                </p14:cNvPr>
                <p14:cNvContentPartPr/>
                <p14:nvPr/>
              </p14:nvContentPartPr>
              <p14:xfrm>
                <a:off x="3450105" y="5469885"/>
                <a:ext cx="10440" cy="196560"/>
              </p14:xfrm>
            </p:contentPart>
          </mc:Choice>
          <mc:Fallback xmlns="">
            <p:pic>
              <p:nvPicPr>
                <p:cNvPr id="21" name="Ink 20">
                  <a:extLst>
                    <a:ext uri="{FF2B5EF4-FFF2-40B4-BE49-F238E27FC236}">
                      <a16:creationId xmlns:a16="http://schemas.microsoft.com/office/drawing/2014/main" id="{CBFDCF2A-D339-955B-5AE1-79F75F7E76ED}"/>
                    </a:ext>
                  </a:extLst>
                </p:cNvPr>
                <p:cNvPicPr/>
                <p:nvPr/>
              </p:nvPicPr>
              <p:blipFill>
                <a:blip r:embed="rId9"/>
                <a:stretch>
                  <a:fillRect/>
                </a:stretch>
              </p:blipFill>
              <p:spPr>
                <a:xfrm>
                  <a:off x="3441105" y="5460885"/>
                  <a:ext cx="28080" cy="2142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3" name="Ink 22">
                  <a:extLst>
                    <a:ext uri="{FF2B5EF4-FFF2-40B4-BE49-F238E27FC236}">
                      <a16:creationId xmlns:a16="http://schemas.microsoft.com/office/drawing/2014/main" id="{4E21EA53-DC02-418D-CBD0-3E155D09DA5D}"/>
                    </a:ext>
                  </a:extLst>
                </p14:cNvPr>
                <p14:cNvContentPartPr/>
                <p14:nvPr/>
              </p14:nvContentPartPr>
              <p14:xfrm>
                <a:off x="3555225" y="5374845"/>
                <a:ext cx="235800" cy="329040"/>
              </p14:xfrm>
            </p:contentPart>
          </mc:Choice>
          <mc:Fallback xmlns="">
            <p:pic>
              <p:nvPicPr>
                <p:cNvPr id="23" name="Ink 22">
                  <a:extLst>
                    <a:ext uri="{FF2B5EF4-FFF2-40B4-BE49-F238E27FC236}">
                      <a16:creationId xmlns:a16="http://schemas.microsoft.com/office/drawing/2014/main" id="{4E21EA53-DC02-418D-CBD0-3E155D09DA5D}"/>
                    </a:ext>
                  </a:extLst>
                </p:cNvPr>
                <p:cNvPicPr/>
                <p:nvPr/>
              </p:nvPicPr>
              <p:blipFill>
                <a:blip r:embed="rId11"/>
                <a:stretch>
                  <a:fillRect/>
                </a:stretch>
              </p:blipFill>
              <p:spPr>
                <a:xfrm>
                  <a:off x="3546585" y="5365845"/>
                  <a:ext cx="253440" cy="346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25" name="Ink 24">
                <a:extLst>
                  <a:ext uri="{FF2B5EF4-FFF2-40B4-BE49-F238E27FC236}">
                    <a16:creationId xmlns:a16="http://schemas.microsoft.com/office/drawing/2014/main" id="{099FDAA6-D66A-A06C-02AF-4B0963BB8882}"/>
                  </a:ext>
                </a:extLst>
              </p14:cNvPr>
              <p14:cNvContentPartPr/>
              <p14:nvPr/>
            </p14:nvContentPartPr>
            <p14:xfrm>
              <a:off x="3919185" y="5371965"/>
              <a:ext cx="100080" cy="96120"/>
            </p14:xfrm>
          </p:contentPart>
        </mc:Choice>
        <mc:Fallback xmlns="">
          <p:pic>
            <p:nvPicPr>
              <p:cNvPr id="25" name="Ink 24">
                <a:extLst>
                  <a:ext uri="{FF2B5EF4-FFF2-40B4-BE49-F238E27FC236}">
                    <a16:creationId xmlns:a16="http://schemas.microsoft.com/office/drawing/2014/main" id="{099FDAA6-D66A-A06C-02AF-4B0963BB8882}"/>
                  </a:ext>
                </a:extLst>
              </p:cNvPr>
              <p:cNvPicPr/>
              <p:nvPr/>
            </p:nvPicPr>
            <p:blipFill>
              <a:blip r:embed="rId13"/>
              <a:stretch>
                <a:fillRect/>
              </a:stretch>
            </p:blipFill>
            <p:spPr>
              <a:xfrm>
                <a:off x="3910185" y="5363325"/>
                <a:ext cx="117720" cy="113760"/>
              </a:xfrm>
              <a:prstGeom prst="rect">
                <a:avLst/>
              </a:prstGeom>
            </p:spPr>
          </p:pic>
        </mc:Fallback>
      </mc:AlternateContent>
    </p:spTree>
    <p:extLst>
      <p:ext uri="{BB962C8B-B14F-4D97-AF65-F5344CB8AC3E}">
        <p14:creationId xmlns:p14="http://schemas.microsoft.com/office/powerpoint/2010/main" val="198252059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C720EF7-C2B2-A1A4-9710-3D9652FBC077}"/>
              </a:ext>
            </a:extLst>
          </p:cNvPr>
          <p:cNvSpPr>
            <a:spLocks noGrp="1"/>
          </p:cNvSpPr>
          <p:nvPr>
            <p:ph type="title"/>
          </p:nvPr>
        </p:nvSpPr>
        <p:spPr/>
        <p:txBody>
          <a:bodyPr/>
          <a:lstStyle/>
          <a:p>
            <a:pPr algn="ctr"/>
            <a:r>
              <a:rPr lang="en-US" dirty="0">
                <a:solidFill>
                  <a:schemeClr val="accent1">
                    <a:lumMod val="75000"/>
                  </a:schemeClr>
                </a:solidFill>
              </a:rPr>
              <a:t>Solve for Y in the complete model</a:t>
            </a:r>
          </a:p>
        </p:txBody>
      </p:sp>
      <p:sp>
        <p:nvSpPr>
          <p:cNvPr id="4" name="Content Placeholder 3">
            <a:extLst>
              <a:ext uri="{FF2B5EF4-FFF2-40B4-BE49-F238E27FC236}">
                <a16:creationId xmlns:a16="http://schemas.microsoft.com/office/drawing/2014/main" id="{9E754D30-557C-5E9D-4032-EE715A381F52}"/>
              </a:ext>
            </a:extLst>
          </p:cNvPr>
          <p:cNvSpPr>
            <a:spLocks noGrp="1"/>
          </p:cNvSpPr>
          <p:nvPr>
            <p:ph idx="1"/>
          </p:nvPr>
        </p:nvSpPr>
        <p:spPr/>
        <p:txBody>
          <a:bodyPr/>
          <a:lstStyle/>
          <a:p>
            <a:r>
              <a:rPr lang="en-US" dirty="0"/>
              <a:t>C = 60 + .8Y</a:t>
            </a:r>
          </a:p>
          <a:p>
            <a:r>
              <a:rPr lang="en-US" dirty="0"/>
              <a:t>I = 120</a:t>
            </a:r>
          </a:p>
          <a:p>
            <a:r>
              <a:rPr lang="en-US" dirty="0"/>
              <a:t>G = 100</a:t>
            </a:r>
          </a:p>
          <a:p>
            <a:r>
              <a:rPr lang="en-US" dirty="0"/>
              <a:t>X = 80</a:t>
            </a:r>
          </a:p>
          <a:p>
            <a:r>
              <a:rPr lang="en-US" dirty="0" err="1"/>
              <a:t>Im</a:t>
            </a:r>
            <a:r>
              <a:rPr lang="en-US" dirty="0"/>
              <a:t> = .05Y</a:t>
            </a:r>
          </a:p>
          <a:p>
            <a:endParaRPr lang="en-US" dirty="0"/>
          </a:p>
          <a:p>
            <a:r>
              <a:rPr lang="en-US" dirty="0"/>
              <a:t>Start with Y = E again</a:t>
            </a:r>
          </a:p>
          <a:p>
            <a:r>
              <a:rPr lang="en-US" dirty="0"/>
              <a:t>Add up the 5 elements on the right-hand side</a:t>
            </a:r>
          </a:p>
        </p:txBody>
      </p:sp>
    </p:spTree>
    <p:extLst>
      <p:ext uri="{BB962C8B-B14F-4D97-AF65-F5344CB8AC3E}">
        <p14:creationId xmlns:p14="http://schemas.microsoft.com/office/powerpoint/2010/main" val="3880823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69DBE-F5A4-B394-26C8-0AF46A3F0D5F}"/>
              </a:ext>
            </a:extLst>
          </p:cNvPr>
          <p:cNvSpPr>
            <a:spLocks noGrp="1"/>
          </p:cNvSpPr>
          <p:nvPr>
            <p:ph type="title"/>
          </p:nvPr>
        </p:nvSpPr>
        <p:spPr/>
        <p:txBody>
          <a:bodyPr/>
          <a:lstStyle/>
          <a:p>
            <a:pPr algn="ctr"/>
            <a:r>
              <a:rPr lang="en-US" dirty="0"/>
              <a:t>Models of the business cycle</a:t>
            </a:r>
          </a:p>
        </p:txBody>
      </p:sp>
      <p:sp>
        <p:nvSpPr>
          <p:cNvPr id="3" name="Content Placeholder 2">
            <a:extLst>
              <a:ext uri="{FF2B5EF4-FFF2-40B4-BE49-F238E27FC236}">
                <a16:creationId xmlns:a16="http://schemas.microsoft.com/office/drawing/2014/main" id="{CE3B372B-25E0-9AAF-76C4-A695F718C1B9}"/>
              </a:ext>
            </a:extLst>
          </p:cNvPr>
          <p:cNvSpPr>
            <a:spLocks noGrp="1"/>
          </p:cNvSpPr>
          <p:nvPr>
            <p:ph idx="1"/>
          </p:nvPr>
        </p:nvSpPr>
        <p:spPr>
          <a:xfrm>
            <a:off x="604911" y="1505243"/>
            <a:ext cx="11183815" cy="4671720"/>
          </a:xfrm>
        </p:spPr>
        <p:txBody>
          <a:bodyPr>
            <a:normAutofit fontScale="92500" lnSpcReduction="20000"/>
          </a:bodyPr>
          <a:lstStyle/>
          <a:p>
            <a:r>
              <a:rPr lang="en-US" dirty="0"/>
              <a:t>Macroeconomic theory is controversial (more so than Micro)</a:t>
            </a:r>
          </a:p>
          <a:p>
            <a:r>
              <a:rPr lang="en-US" dirty="0"/>
              <a:t>“New Classicals” model recessions and unemployment as transitory. People misinterpret prices, or choose to leave the labor force, or experience productivity shocks from disasters or technical change. The economy is self-correcting from these shocks.</a:t>
            </a:r>
          </a:p>
          <a:p>
            <a:r>
              <a:rPr lang="en-US" dirty="0"/>
              <a:t>New Classicals (like Mankiw) generally see government policy toward the macroeconomy as counter-productive: messing up the inherent efficiency of markets</a:t>
            </a:r>
          </a:p>
          <a:p>
            <a:r>
              <a:rPr lang="en-US" dirty="0"/>
              <a:t>Keynesians model recessions as the consequence of demand shocks (usually) and coordination failure, with no immediate tendency to self-correct</a:t>
            </a:r>
          </a:p>
          <a:p>
            <a:r>
              <a:rPr lang="en-US" dirty="0"/>
              <a:t>Keynesians usually support active macro policy by central govts</a:t>
            </a:r>
          </a:p>
          <a:p>
            <a:r>
              <a:rPr lang="en-US" dirty="0"/>
              <a:t>In the U.S., both Trump &amp; Biden admins had major Covid macro packages which were fundamentally Keynesian</a:t>
            </a:r>
          </a:p>
        </p:txBody>
      </p:sp>
    </p:spTree>
    <p:extLst>
      <p:ext uri="{BB962C8B-B14F-4D97-AF65-F5344CB8AC3E}">
        <p14:creationId xmlns:p14="http://schemas.microsoft.com/office/powerpoint/2010/main" val="1943254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F20C0-34E1-CC5B-0B02-F71A302B3FB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AE266D-890F-D400-DA02-51D59A47858F}"/>
              </a:ext>
            </a:extLst>
          </p:cNvPr>
          <p:cNvSpPr>
            <a:spLocks noGrp="1"/>
          </p:cNvSpPr>
          <p:nvPr>
            <p:ph idx="1"/>
          </p:nvPr>
        </p:nvSpPr>
        <p:spPr/>
        <p:txBody>
          <a:bodyPr/>
          <a:lstStyle/>
          <a:p>
            <a:r>
              <a:rPr lang="en-US" dirty="0"/>
              <a:t>Y = E</a:t>
            </a:r>
          </a:p>
          <a:p>
            <a:r>
              <a:rPr lang="en-US" dirty="0"/>
              <a:t>Y = C + I + G + NX</a:t>
            </a:r>
          </a:p>
          <a:p>
            <a:r>
              <a:rPr lang="en-US" dirty="0"/>
              <a:t>Y = 60 + .8Y + 120 + 100 + 80 - .05Y</a:t>
            </a:r>
          </a:p>
          <a:p>
            <a:r>
              <a:rPr lang="en-US" dirty="0">
                <a:solidFill>
                  <a:srgbClr val="D557C1"/>
                </a:solidFill>
              </a:rPr>
              <a:t>Y = 360 + .75Y			equation of the E line</a:t>
            </a:r>
          </a:p>
          <a:p>
            <a:r>
              <a:rPr lang="en-US" dirty="0"/>
              <a:t>.25Y = 360</a:t>
            </a:r>
          </a:p>
          <a:p>
            <a:r>
              <a:rPr lang="en-US" dirty="0"/>
              <a:t>Y = 360/.25 = 1440</a:t>
            </a:r>
          </a:p>
        </p:txBody>
      </p:sp>
    </p:spTree>
    <p:extLst>
      <p:ext uri="{BB962C8B-B14F-4D97-AF65-F5344CB8AC3E}">
        <p14:creationId xmlns:p14="http://schemas.microsoft.com/office/powerpoint/2010/main" val="25120704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365126"/>
            <a:ext cx="10515600" cy="963678"/>
          </a:xfrm>
        </p:spPr>
        <p:txBody>
          <a:bodyPr>
            <a:normAutofit fontScale="90000"/>
          </a:bodyPr>
          <a:lstStyle/>
          <a:p>
            <a:pPr algn="ctr"/>
            <a:r>
              <a:rPr lang="en-US" dirty="0"/>
              <a:t>Suppose there’s a shock: an exciting technological innovation causes investment to rise by 10</a:t>
            </a:r>
          </a:p>
        </p:txBody>
      </p:sp>
      <p:cxnSp>
        <p:nvCxnSpPr>
          <p:cNvPr id="4" name="Straight Connector 3">
            <a:extLst>
              <a:ext uri="{FF2B5EF4-FFF2-40B4-BE49-F238E27FC236}">
                <a16:creationId xmlns:a16="http://schemas.microsoft.com/office/drawing/2014/main" id="{9D6D46B8-9F6E-C306-FE71-72159D840A63}"/>
              </a:ext>
            </a:extLst>
          </p:cNvPr>
          <p:cNvCxnSpPr>
            <a:cxnSpLocks/>
          </p:cNvCxnSpPr>
          <p:nvPr/>
        </p:nvCxnSpPr>
        <p:spPr>
          <a:xfrm flipH="1">
            <a:off x="2486722" y="1526609"/>
            <a:ext cx="16291" cy="43389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a:cxnSpLocks/>
          </p:cNvCxnSpPr>
          <p:nvPr/>
        </p:nvCxnSpPr>
        <p:spPr>
          <a:xfrm>
            <a:off x="2486722" y="5880531"/>
            <a:ext cx="614292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2420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6910466" y="6145967"/>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660400" y="1726259"/>
            <a:ext cx="1727197" cy="830997"/>
          </a:xfrm>
          <a:prstGeom prst="rect">
            <a:avLst/>
          </a:prstGeom>
          <a:noFill/>
        </p:spPr>
        <p:txBody>
          <a:bodyPr wrap="square" rtlCol="0">
            <a:spAutoFit/>
          </a:bodyPr>
          <a:lstStyle/>
          <a:p>
            <a:r>
              <a:rPr lang="en-US" sz="2400" dirty="0"/>
              <a:t>Expenditure</a:t>
            </a:r>
          </a:p>
          <a:p>
            <a:r>
              <a:rPr lang="en-US" sz="2400" dirty="0"/>
              <a:t>and GDP</a:t>
            </a:r>
          </a:p>
        </p:txBody>
      </p:sp>
      <p:sp>
        <p:nvSpPr>
          <p:cNvPr id="5" name="TextBox 4">
            <a:extLst>
              <a:ext uri="{FF2B5EF4-FFF2-40B4-BE49-F238E27FC236}">
                <a16:creationId xmlns:a16="http://schemas.microsoft.com/office/drawing/2014/main" id="{DD389676-DD31-66AF-C2AA-3055C6D7A293}"/>
              </a:ext>
            </a:extLst>
          </p:cNvPr>
          <p:cNvSpPr txBox="1"/>
          <p:nvPr/>
        </p:nvSpPr>
        <p:spPr>
          <a:xfrm>
            <a:off x="8226582" y="3791123"/>
            <a:ext cx="3721100" cy="1569660"/>
          </a:xfrm>
          <a:prstGeom prst="rect">
            <a:avLst/>
          </a:prstGeom>
          <a:noFill/>
        </p:spPr>
        <p:txBody>
          <a:bodyPr wrap="square" rtlCol="0">
            <a:spAutoFit/>
          </a:bodyPr>
          <a:lstStyle/>
          <a:p>
            <a:r>
              <a:rPr lang="en-US" sz="2400" dirty="0"/>
              <a:t>New equation of the E line:</a:t>
            </a:r>
          </a:p>
          <a:p>
            <a:r>
              <a:rPr lang="en-US" sz="2400" dirty="0"/>
              <a:t>E = 370 + .75Y</a:t>
            </a:r>
          </a:p>
          <a:p>
            <a:endParaRPr lang="en-US" sz="2400" dirty="0"/>
          </a:p>
          <a:p>
            <a:r>
              <a:rPr lang="en-US" sz="2400" dirty="0"/>
              <a:t> Solve for Ye’</a:t>
            </a:r>
          </a:p>
        </p:txBody>
      </p:sp>
      <p:sp>
        <p:nvSpPr>
          <p:cNvPr id="11" name="TextBox 10">
            <a:extLst>
              <a:ext uri="{FF2B5EF4-FFF2-40B4-BE49-F238E27FC236}">
                <a16:creationId xmlns:a16="http://schemas.microsoft.com/office/drawing/2014/main" id="{955DD7AD-F4F0-D052-92DC-246FE7E8CF95}"/>
              </a:ext>
            </a:extLst>
          </p:cNvPr>
          <p:cNvSpPr txBox="1"/>
          <p:nvPr/>
        </p:nvSpPr>
        <p:spPr>
          <a:xfrm>
            <a:off x="6554316" y="2098298"/>
            <a:ext cx="2295821" cy="461665"/>
          </a:xfrm>
          <a:prstGeom prst="rect">
            <a:avLst/>
          </a:prstGeom>
          <a:noFill/>
        </p:spPr>
        <p:txBody>
          <a:bodyPr wrap="none" rtlCol="0">
            <a:spAutoFit/>
          </a:bodyPr>
          <a:lstStyle/>
          <a:p>
            <a:r>
              <a:rPr lang="en-US" sz="2400" dirty="0"/>
              <a:t>E = C + I + G + NX</a:t>
            </a:r>
          </a:p>
        </p:txBody>
      </p:sp>
      <p:sp>
        <p:nvSpPr>
          <p:cNvPr id="12" name="TextBox 11">
            <a:extLst>
              <a:ext uri="{FF2B5EF4-FFF2-40B4-BE49-F238E27FC236}">
                <a16:creationId xmlns:a16="http://schemas.microsoft.com/office/drawing/2014/main" id="{EACE9D7A-4065-40C2-D438-0C68A5B75286}"/>
              </a:ext>
            </a:extLst>
          </p:cNvPr>
          <p:cNvSpPr txBox="1"/>
          <p:nvPr/>
        </p:nvSpPr>
        <p:spPr>
          <a:xfrm>
            <a:off x="414643" y="4361934"/>
            <a:ext cx="2088370" cy="461665"/>
          </a:xfrm>
          <a:prstGeom prst="rect">
            <a:avLst/>
          </a:prstGeom>
          <a:noFill/>
        </p:spPr>
        <p:txBody>
          <a:bodyPr wrap="square" rtlCol="0">
            <a:spAutoFit/>
          </a:bodyPr>
          <a:lstStyle/>
          <a:p>
            <a:r>
              <a:rPr lang="en-US" sz="2400" dirty="0"/>
              <a:t>Intercept = 360</a:t>
            </a:r>
          </a:p>
        </p:txBody>
      </p:sp>
      <p:cxnSp>
        <p:nvCxnSpPr>
          <p:cNvPr id="17" name="Straight Connector 16">
            <a:extLst>
              <a:ext uri="{FF2B5EF4-FFF2-40B4-BE49-F238E27FC236}">
                <a16:creationId xmlns:a16="http://schemas.microsoft.com/office/drawing/2014/main" id="{D05ED035-1BB0-1250-7AF6-766D4363BBAB}"/>
              </a:ext>
            </a:extLst>
          </p:cNvPr>
          <p:cNvCxnSpPr/>
          <p:nvPr/>
        </p:nvCxnSpPr>
        <p:spPr>
          <a:xfrm flipV="1">
            <a:off x="2503013" y="1572322"/>
            <a:ext cx="3935887" cy="429321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555D2F2B-409E-EEFA-7C21-4EBDEC0D0179}"/>
              </a:ext>
            </a:extLst>
          </p:cNvPr>
          <p:cNvGrpSpPr/>
          <p:nvPr/>
        </p:nvGrpSpPr>
        <p:grpSpPr>
          <a:xfrm>
            <a:off x="2908305" y="5374845"/>
            <a:ext cx="882720" cy="476280"/>
            <a:chOff x="2908305" y="5374845"/>
            <a:chExt cx="882720" cy="476280"/>
          </a:xfrm>
        </p:grpSpPr>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CA723CC5-C203-9FE7-BE9C-3DFF6289EFAD}"/>
                    </a:ext>
                  </a:extLst>
                </p14:cNvPr>
                <p14:cNvContentPartPr/>
                <p14:nvPr/>
              </p14:nvContentPartPr>
              <p14:xfrm>
                <a:off x="2908305" y="5478525"/>
                <a:ext cx="192240" cy="372600"/>
              </p14:xfrm>
            </p:contentPart>
          </mc:Choice>
          <mc:Fallback xmlns="">
            <p:pic>
              <p:nvPicPr>
                <p:cNvPr id="18" name="Ink 17">
                  <a:extLst>
                    <a:ext uri="{FF2B5EF4-FFF2-40B4-BE49-F238E27FC236}">
                      <a16:creationId xmlns:a16="http://schemas.microsoft.com/office/drawing/2014/main" id="{CA723CC5-C203-9FE7-BE9C-3DFF6289EFAD}"/>
                    </a:ext>
                  </a:extLst>
                </p:cNvPr>
                <p:cNvPicPr/>
                <p:nvPr/>
              </p:nvPicPr>
              <p:blipFill>
                <a:blip r:embed="rId3"/>
                <a:stretch>
                  <a:fillRect/>
                </a:stretch>
              </p:blipFill>
              <p:spPr>
                <a:xfrm>
                  <a:off x="2899288" y="5469525"/>
                  <a:ext cx="209913" cy="3902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9" name="Ink 18">
                  <a:extLst>
                    <a:ext uri="{FF2B5EF4-FFF2-40B4-BE49-F238E27FC236}">
                      <a16:creationId xmlns:a16="http://schemas.microsoft.com/office/drawing/2014/main" id="{E0C4AB7C-61D8-8A84-407D-340E0077F09F}"/>
                    </a:ext>
                  </a:extLst>
                </p14:cNvPr>
                <p14:cNvContentPartPr/>
                <p14:nvPr/>
              </p14:nvContentPartPr>
              <p14:xfrm>
                <a:off x="3282345" y="5446125"/>
                <a:ext cx="228600" cy="131400"/>
              </p14:xfrm>
            </p:contentPart>
          </mc:Choice>
          <mc:Fallback xmlns="">
            <p:pic>
              <p:nvPicPr>
                <p:cNvPr id="19" name="Ink 18">
                  <a:extLst>
                    <a:ext uri="{FF2B5EF4-FFF2-40B4-BE49-F238E27FC236}">
                      <a16:creationId xmlns:a16="http://schemas.microsoft.com/office/drawing/2014/main" id="{E0C4AB7C-61D8-8A84-407D-340E0077F09F}"/>
                    </a:ext>
                  </a:extLst>
                </p:cNvPr>
                <p:cNvPicPr/>
                <p:nvPr/>
              </p:nvPicPr>
              <p:blipFill>
                <a:blip r:embed="rId5"/>
                <a:stretch>
                  <a:fillRect/>
                </a:stretch>
              </p:blipFill>
              <p:spPr>
                <a:xfrm>
                  <a:off x="3273345" y="5437125"/>
                  <a:ext cx="24624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1" name="Ink 20">
                  <a:extLst>
                    <a:ext uri="{FF2B5EF4-FFF2-40B4-BE49-F238E27FC236}">
                      <a16:creationId xmlns:a16="http://schemas.microsoft.com/office/drawing/2014/main" id="{CBFDCF2A-D339-955B-5AE1-79F75F7E76ED}"/>
                    </a:ext>
                  </a:extLst>
                </p14:cNvPr>
                <p14:cNvContentPartPr/>
                <p14:nvPr/>
              </p14:nvContentPartPr>
              <p14:xfrm>
                <a:off x="3450105" y="5469885"/>
                <a:ext cx="10440" cy="196560"/>
              </p14:xfrm>
            </p:contentPart>
          </mc:Choice>
          <mc:Fallback xmlns="">
            <p:pic>
              <p:nvPicPr>
                <p:cNvPr id="21" name="Ink 20">
                  <a:extLst>
                    <a:ext uri="{FF2B5EF4-FFF2-40B4-BE49-F238E27FC236}">
                      <a16:creationId xmlns:a16="http://schemas.microsoft.com/office/drawing/2014/main" id="{CBFDCF2A-D339-955B-5AE1-79F75F7E76ED}"/>
                    </a:ext>
                  </a:extLst>
                </p:cNvPr>
                <p:cNvPicPr/>
                <p:nvPr/>
              </p:nvPicPr>
              <p:blipFill>
                <a:blip r:embed="rId7"/>
                <a:stretch>
                  <a:fillRect/>
                </a:stretch>
              </p:blipFill>
              <p:spPr>
                <a:xfrm>
                  <a:off x="3441405" y="5460901"/>
                  <a:ext cx="27492" cy="214168"/>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3" name="Ink 22">
                  <a:extLst>
                    <a:ext uri="{FF2B5EF4-FFF2-40B4-BE49-F238E27FC236}">
                      <a16:creationId xmlns:a16="http://schemas.microsoft.com/office/drawing/2014/main" id="{4E21EA53-DC02-418D-CBD0-3E155D09DA5D}"/>
                    </a:ext>
                  </a:extLst>
                </p14:cNvPr>
                <p14:cNvContentPartPr/>
                <p14:nvPr/>
              </p14:nvContentPartPr>
              <p14:xfrm>
                <a:off x="3555225" y="5374845"/>
                <a:ext cx="235800" cy="329040"/>
              </p14:xfrm>
            </p:contentPart>
          </mc:Choice>
          <mc:Fallback xmlns="">
            <p:pic>
              <p:nvPicPr>
                <p:cNvPr id="23" name="Ink 22">
                  <a:extLst>
                    <a:ext uri="{FF2B5EF4-FFF2-40B4-BE49-F238E27FC236}">
                      <a16:creationId xmlns:a16="http://schemas.microsoft.com/office/drawing/2014/main" id="{4E21EA53-DC02-418D-CBD0-3E155D09DA5D}"/>
                    </a:ext>
                  </a:extLst>
                </p:cNvPr>
                <p:cNvPicPr/>
                <p:nvPr/>
              </p:nvPicPr>
              <p:blipFill>
                <a:blip r:embed="rId9"/>
                <a:stretch>
                  <a:fillRect/>
                </a:stretch>
              </p:blipFill>
              <p:spPr>
                <a:xfrm>
                  <a:off x="3546225" y="5365845"/>
                  <a:ext cx="253440" cy="346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099FDAA6-D66A-A06C-02AF-4B0963BB8882}"/>
                  </a:ext>
                </a:extLst>
              </p14:cNvPr>
              <p14:cNvContentPartPr/>
              <p14:nvPr/>
            </p14:nvContentPartPr>
            <p14:xfrm>
              <a:off x="3919185" y="5371965"/>
              <a:ext cx="100080" cy="96120"/>
            </p14:xfrm>
          </p:contentPart>
        </mc:Choice>
        <mc:Fallback xmlns="">
          <p:pic>
            <p:nvPicPr>
              <p:cNvPr id="25" name="Ink 24">
                <a:extLst>
                  <a:ext uri="{FF2B5EF4-FFF2-40B4-BE49-F238E27FC236}">
                    <a16:creationId xmlns:a16="http://schemas.microsoft.com/office/drawing/2014/main" id="{099FDAA6-D66A-A06C-02AF-4B0963BB8882}"/>
                  </a:ext>
                </a:extLst>
              </p:cNvPr>
              <p:cNvPicPr/>
              <p:nvPr/>
            </p:nvPicPr>
            <p:blipFill>
              <a:blip r:embed="rId11"/>
              <a:stretch>
                <a:fillRect/>
              </a:stretch>
            </p:blipFill>
            <p:spPr>
              <a:xfrm>
                <a:off x="3910217" y="5362965"/>
                <a:ext cx="117657" cy="113760"/>
              </a:xfrm>
              <a:prstGeom prst="rect">
                <a:avLst/>
              </a:prstGeom>
            </p:spPr>
          </p:pic>
        </mc:Fallback>
      </mc:AlternateContent>
      <p:cxnSp>
        <p:nvCxnSpPr>
          <p:cNvPr id="7" name="Straight Connector 6">
            <a:extLst>
              <a:ext uri="{FF2B5EF4-FFF2-40B4-BE49-F238E27FC236}">
                <a16:creationId xmlns:a16="http://schemas.microsoft.com/office/drawing/2014/main" id="{8949463B-B72C-470C-7E87-32411D4C6F76}"/>
              </a:ext>
            </a:extLst>
          </p:cNvPr>
          <p:cNvCxnSpPr/>
          <p:nvPr/>
        </p:nvCxnSpPr>
        <p:spPr>
          <a:xfrm>
            <a:off x="5100638" y="3045611"/>
            <a:ext cx="0" cy="2805514"/>
          </a:xfrm>
          <a:prstGeom prst="line">
            <a:avLst/>
          </a:prstGeom>
          <a:ln w="2222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3FEEA1E-242B-5E78-C5E8-90A0F542982B}"/>
              </a:ext>
            </a:extLst>
          </p:cNvPr>
          <p:cNvSpPr txBox="1"/>
          <p:nvPr/>
        </p:nvSpPr>
        <p:spPr>
          <a:xfrm>
            <a:off x="4232210" y="6007134"/>
            <a:ext cx="2206690" cy="461665"/>
          </a:xfrm>
          <a:prstGeom prst="rect">
            <a:avLst/>
          </a:prstGeom>
          <a:noFill/>
        </p:spPr>
        <p:txBody>
          <a:bodyPr wrap="square" rtlCol="0">
            <a:spAutoFit/>
          </a:bodyPr>
          <a:lstStyle/>
          <a:p>
            <a:r>
              <a:rPr lang="en-US" sz="2400" dirty="0"/>
              <a:t>Ye = 1440    Ye’</a:t>
            </a:r>
          </a:p>
        </p:txBody>
      </p:sp>
      <p:cxnSp>
        <p:nvCxnSpPr>
          <p:cNvPr id="22" name="Straight Connector 21">
            <a:extLst>
              <a:ext uri="{FF2B5EF4-FFF2-40B4-BE49-F238E27FC236}">
                <a16:creationId xmlns:a16="http://schemas.microsoft.com/office/drawing/2014/main" id="{B30A6B77-3B3B-B72A-3DFD-4CE9072F9D1B}"/>
              </a:ext>
            </a:extLst>
          </p:cNvPr>
          <p:cNvCxnSpPr/>
          <p:nvPr/>
        </p:nvCxnSpPr>
        <p:spPr>
          <a:xfrm flipV="1">
            <a:off x="2503013" y="1757441"/>
            <a:ext cx="4159629" cy="2385934"/>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F91EF6F2-0F44-7C30-EBEA-BE1D60305CCC}"/>
              </a:ext>
            </a:extLst>
          </p:cNvPr>
          <p:cNvSpPr txBox="1"/>
          <p:nvPr/>
        </p:nvSpPr>
        <p:spPr>
          <a:xfrm>
            <a:off x="6662642" y="1526609"/>
            <a:ext cx="2449710" cy="461665"/>
          </a:xfrm>
          <a:prstGeom prst="rect">
            <a:avLst/>
          </a:prstGeom>
          <a:noFill/>
        </p:spPr>
        <p:txBody>
          <a:bodyPr wrap="none" rtlCol="0">
            <a:spAutoFit/>
          </a:bodyPr>
          <a:lstStyle/>
          <a:p>
            <a:r>
              <a:rPr lang="en-US" sz="2400" dirty="0"/>
              <a:t>E’ = C + I’ + G + NX</a:t>
            </a:r>
          </a:p>
        </p:txBody>
      </p:sp>
      <p:cxnSp>
        <p:nvCxnSpPr>
          <p:cNvPr id="28" name="Straight Connector 27">
            <a:extLst>
              <a:ext uri="{FF2B5EF4-FFF2-40B4-BE49-F238E27FC236}">
                <a16:creationId xmlns:a16="http://schemas.microsoft.com/office/drawing/2014/main" id="{503D7018-D8ED-C26C-03FB-FF8FBC95B229}"/>
              </a:ext>
            </a:extLst>
          </p:cNvPr>
          <p:cNvCxnSpPr/>
          <p:nvPr/>
        </p:nvCxnSpPr>
        <p:spPr>
          <a:xfrm>
            <a:off x="5843588" y="2187924"/>
            <a:ext cx="0" cy="3677617"/>
          </a:xfrm>
          <a:prstGeom prst="line">
            <a:avLst/>
          </a:prstGeom>
          <a:ln w="28575">
            <a:solidFill>
              <a:srgbClr val="00CBEF"/>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12">
            <p14:nvContentPartPr>
              <p14:cNvPr id="29" name="Ink 28">
                <a:extLst>
                  <a:ext uri="{FF2B5EF4-FFF2-40B4-BE49-F238E27FC236}">
                    <a16:creationId xmlns:a16="http://schemas.microsoft.com/office/drawing/2014/main" id="{59CCD5E8-3B9A-C7F4-7E65-A0B4ECB37C1B}"/>
                  </a:ext>
                </a:extLst>
              </p14:cNvPr>
              <p14:cNvContentPartPr/>
              <p14:nvPr/>
            </p14:nvContentPartPr>
            <p14:xfrm>
              <a:off x="6156585" y="2026485"/>
              <a:ext cx="258120" cy="351720"/>
            </p14:xfrm>
          </p:contentPart>
        </mc:Choice>
        <mc:Fallback xmlns="">
          <p:pic>
            <p:nvPicPr>
              <p:cNvPr id="29" name="Ink 28">
                <a:extLst>
                  <a:ext uri="{FF2B5EF4-FFF2-40B4-BE49-F238E27FC236}">
                    <a16:creationId xmlns:a16="http://schemas.microsoft.com/office/drawing/2014/main" id="{59CCD5E8-3B9A-C7F4-7E65-A0B4ECB37C1B}"/>
                  </a:ext>
                </a:extLst>
              </p:cNvPr>
              <p:cNvPicPr/>
              <p:nvPr/>
            </p:nvPicPr>
            <p:blipFill>
              <a:blip r:embed="rId13"/>
              <a:stretch>
                <a:fillRect/>
              </a:stretch>
            </p:blipFill>
            <p:spPr>
              <a:xfrm>
                <a:off x="6147945" y="2017485"/>
                <a:ext cx="275760" cy="36936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0" name="Ink 29">
                <a:extLst>
                  <a:ext uri="{FF2B5EF4-FFF2-40B4-BE49-F238E27FC236}">
                    <a16:creationId xmlns:a16="http://schemas.microsoft.com/office/drawing/2014/main" id="{1117516E-3217-112F-09D1-2EEA9459820F}"/>
                  </a:ext>
                </a:extLst>
              </p14:cNvPr>
              <p14:cNvContentPartPr/>
              <p14:nvPr/>
            </p14:nvContentPartPr>
            <p14:xfrm>
              <a:off x="5109345" y="5413725"/>
              <a:ext cx="745920" cy="251280"/>
            </p14:xfrm>
          </p:contentPart>
        </mc:Choice>
        <mc:Fallback xmlns="">
          <p:pic>
            <p:nvPicPr>
              <p:cNvPr id="30" name="Ink 29">
                <a:extLst>
                  <a:ext uri="{FF2B5EF4-FFF2-40B4-BE49-F238E27FC236}">
                    <a16:creationId xmlns:a16="http://schemas.microsoft.com/office/drawing/2014/main" id="{1117516E-3217-112F-09D1-2EEA9459820F}"/>
                  </a:ext>
                </a:extLst>
              </p:cNvPr>
              <p:cNvPicPr/>
              <p:nvPr/>
            </p:nvPicPr>
            <p:blipFill>
              <a:blip r:embed="rId15"/>
              <a:stretch>
                <a:fillRect/>
              </a:stretch>
            </p:blipFill>
            <p:spPr>
              <a:xfrm>
                <a:off x="5100705" y="5404725"/>
                <a:ext cx="763560" cy="268920"/>
              </a:xfrm>
              <a:prstGeom prst="rect">
                <a:avLst/>
              </a:prstGeom>
            </p:spPr>
          </p:pic>
        </mc:Fallback>
      </mc:AlternateContent>
      <p:sp>
        <p:nvSpPr>
          <p:cNvPr id="31" name="TextBox 30">
            <a:extLst>
              <a:ext uri="{FF2B5EF4-FFF2-40B4-BE49-F238E27FC236}">
                <a16:creationId xmlns:a16="http://schemas.microsoft.com/office/drawing/2014/main" id="{04507FB6-C4CB-C3C4-6C4F-3F1606455E17}"/>
              </a:ext>
            </a:extLst>
          </p:cNvPr>
          <p:cNvSpPr txBox="1"/>
          <p:nvPr/>
        </p:nvSpPr>
        <p:spPr>
          <a:xfrm>
            <a:off x="414643" y="3883323"/>
            <a:ext cx="2088457" cy="369332"/>
          </a:xfrm>
          <a:prstGeom prst="rect">
            <a:avLst/>
          </a:prstGeom>
          <a:noFill/>
        </p:spPr>
        <p:txBody>
          <a:bodyPr wrap="none" rtlCol="0">
            <a:spAutoFit/>
          </a:bodyPr>
          <a:lstStyle/>
          <a:p>
            <a:r>
              <a:rPr lang="en-US" dirty="0"/>
              <a:t>New intercept = 370</a:t>
            </a:r>
          </a:p>
        </p:txBody>
      </p:sp>
    </p:spTree>
    <p:extLst>
      <p:ext uri="{BB962C8B-B14F-4D97-AF65-F5344CB8AC3E}">
        <p14:creationId xmlns:p14="http://schemas.microsoft.com/office/powerpoint/2010/main" val="7940838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B6D1B-3846-20A6-BF50-DCA33CFEC8F6}"/>
              </a:ext>
            </a:extLst>
          </p:cNvPr>
          <p:cNvSpPr>
            <a:spLocks noGrp="1"/>
          </p:cNvSpPr>
          <p:nvPr>
            <p:ph type="title"/>
          </p:nvPr>
        </p:nvSpPr>
        <p:spPr>
          <a:xfrm>
            <a:off x="838200" y="142847"/>
            <a:ext cx="10515600" cy="1185957"/>
          </a:xfrm>
        </p:spPr>
        <p:txBody>
          <a:bodyPr>
            <a:normAutofit fontScale="90000"/>
          </a:bodyPr>
          <a:lstStyle/>
          <a:p>
            <a:pPr algn="ctr"/>
            <a:r>
              <a:rPr lang="en-US" dirty="0"/>
              <a:t>Investment rose by 10</a:t>
            </a:r>
            <a:br>
              <a:rPr lang="en-US" dirty="0"/>
            </a:br>
            <a:r>
              <a:rPr lang="en-US" dirty="0"/>
              <a:t>GDP rose by 40</a:t>
            </a:r>
          </a:p>
        </p:txBody>
      </p:sp>
      <p:cxnSp>
        <p:nvCxnSpPr>
          <p:cNvPr id="4" name="Straight Connector 3">
            <a:extLst>
              <a:ext uri="{FF2B5EF4-FFF2-40B4-BE49-F238E27FC236}">
                <a16:creationId xmlns:a16="http://schemas.microsoft.com/office/drawing/2014/main" id="{9D6D46B8-9F6E-C306-FE71-72159D840A63}"/>
              </a:ext>
            </a:extLst>
          </p:cNvPr>
          <p:cNvCxnSpPr>
            <a:cxnSpLocks/>
          </p:cNvCxnSpPr>
          <p:nvPr/>
        </p:nvCxnSpPr>
        <p:spPr>
          <a:xfrm>
            <a:off x="2486722" y="1128713"/>
            <a:ext cx="0" cy="47368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23227C9-3070-779A-4612-15E0529611F9}"/>
              </a:ext>
            </a:extLst>
          </p:cNvPr>
          <p:cNvCxnSpPr>
            <a:cxnSpLocks/>
          </p:cNvCxnSpPr>
          <p:nvPr/>
        </p:nvCxnSpPr>
        <p:spPr>
          <a:xfrm>
            <a:off x="2486722" y="5880531"/>
            <a:ext cx="614292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3D74DF2-2502-4FDF-A474-9E39CA55F49A}"/>
              </a:ext>
            </a:extLst>
          </p:cNvPr>
          <p:cNvCxnSpPr>
            <a:cxnSpLocks/>
          </p:cNvCxnSpPr>
          <p:nvPr/>
        </p:nvCxnSpPr>
        <p:spPr>
          <a:xfrm flipV="1">
            <a:off x="2486722" y="2126369"/>
            <a:ext cx="4175920" cy="242023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46F0AA3-C12D-2034-5A5D-6E0E87CA1FE8}"/>
              </a:ext>
            </a:extLst>
          </p:cNvPr>
          <p:cNvSpPr txBox="1"/>
          <p:nvPr/>
        </p:nvSpPr>
        <p:spPr>
          <a:xfrm>
            <a:off x="7645647" y="5865541"/>
            <a:ext cx="2563318" cy="523220"/>
          </a:xfrm>
          <a:prstGeom prst="rect">
            <a:avLst/>
          </a:prstGeom>
          <a:noFill/>
        </p:spPr>
        <p:txBody>
          <a:bodyPr wrap="square" rtlCol="0">
            <a:spAutoFit/>
          </a:bodyPr>
          <a:lstStyle/>
          <a:p>
            <a:r>
              <a:rPr lang="en-US" sz="2800" dirty="0"/>
              <a:t>Y (real income)</a:t>
            </a:r>
          </a:p>
        </p:txBody>
      </p:sp>
      <p:sp>
        <p:nvSpPr>
          <p:cNvPr id="10" name="TextBox 9">
            <a:extLst>
              <a:ext uri="{FF2B5EF4-FFF2-40B4-BE49-F238E27FC236}">
                <a16:creationId xmlns:a16="http://schemas.microsoft.com/office/drawing/2014/main" id="{284CF5A1-362D-BCC7-A05C-E0628E1B1449}"/>
              </a:ext>
            </a:extLst>
          </p:cNvPr>
          <p:cNvSpPr txBox="1"/>
          <p:nvPr/>
        </p:nvSpPr>
        <p:spPr>
          <a:xfrm>
            <a:off x="660400" y="1726259"/>
            <a:ext cx="1727197" cy="830997"/>
          </a:xfrm>
          <a:prstGeom prst="rect">
            <a:avLst/>
          </a:prstGeom>
          <a:noFill/>
        </p:spPr>
        <p:txBody>
          <a:bodyPr wrap="square" rtlCol="0">
            <a:spAutoFit/>
          </a:bodyPr>
          <a:lstStyle/>
          <a:p>
            <a:r>
              <a:rPr lang="en-US" sz="2400" dirty="0"/>
              <a:t>Expenditure</a:t>
            </a:r>
          </a:p>
          <a:p>
            <a:r>
              <a:rPr lang="en-US" sz="2400" dirty="0"/>
              <a:t>and GDP</a:t>
            </a:r>
          </a:p>
        </p:txBody>
      </p:sp>
      <p:sp>
        <p:nvSpPr>
          <p:cNvPr id="5" name="TextBox 4">
            <a:extLst>
              <a:ext uri="{FF2B5EF4-FFF2-40B4-BE49-F238E27FC236}">
                <a16:creationId xmlns:a16="http://schemas.microsoft.com/office/drawing/2014/main" id="{DD389676-DD31-66AF-C2AA-3055C6D7A293}"/>
              </a:ext>
            </a:extLst>
          </p:cNvPr>
          <p:cNvSpPr txBox="1"/>
          <p:nvPr/>
        </p:nvSpPr>
        <p:spPr>
          <a:xfrm>
            <a:off x="7405590" y="2892045"/>
            <a:ext cx="4371767" cy="1815882"/>
          </a:xfrm>
          <a:prstGeom prst="rect">
            <a:avLst/>
          </a:prstGeom>
          <a:noFill/>
        </p:spPr>
        <p:txBody>
          <a:bodyPr wrap="square" rtlCol="0">
            <a:spAutoFit/>
          </a:bodyPr>
          <a:lstStyle/>
          <a:p>
            <a:r>
              <a:rPr lang="en-US" sz="2800" dirty="0">
                <a:solidFill>
                  <a:srgbClr val="00CBEF"/>
                </a:solidFill>
              </a:rPr>
              <a:t>New equation of the E line:</a:t>
            </a:r>
          </a:p>
          <a:p>
            <a:r>
              <a:rPr lang="en-US" sz="2800" dirty="0">
                <a:solidFill>
                  <a:srgbClr val="00CBEF"/>
                </a:solidFill>
              </a:rPr>
              <a:t>E = 370 + .75Y</a:t>
            </a:r>
          </a:p>
          <a:p>
            <a:endParaRPr lang="en-US" sz="2800" dirty="0">
              <a:solidFill>
                <a:srgbClr val="00CBEF"/>
              </a:solidFill>
            </a:endParaRPr>
          </a:p>
          <a:p>
            <a:r>
              <a:rPr lang="en-US" sz="2800" dirty="0">
                <a:solidFill>
                  <a:srgbClr val="00CBEF"/>
                </a:solidFill>
              </a:rPr>
              <a:t> Solve for Ye’</a:t>
            </a:r>
          </a:p>
        </p:txBody>
      </p:sp>
      <p:sp>
        <p:nvSpPr>
          <p:cNvPr id="11" name="TextBox 10">
            <a:extLst>
              <a:ext uri="{FF2B5EF4-FFF2-40B4-BE49-F238E27FC236}">
                <a16:creationId xmlns:a16="http://schemas.microsoft.com/office/drawing/2014/main" id="{955DD7AD-F4F0-D052-92DC-246FE7E8CF95}"/>
              </a:ext>
            </a:extLst>
          </p:cNvPr>
          <p:cNvSpPr txBox="1"/>
          <p:nvPr/>
        </p:nvSpPr>
        <p:spPr>
          <a:xfrm>
            <a:off x="6554316" y="2098298"/>
            <a:ext cx="2295821" cy="461665"/>
          </a:xfrm>
          <a:prstGeom prst="rect">
            <a:avLst/>
          </a:prstGeom>
          <a:noFill/>
        </p:spPr>
        <p:txBody>
          <a:bodyPr wrap="none" rtlCol="0">
            <a:spAutoFit/>
          </a:bodyPr>
          <a:lstStyle/>
          <a:p>
            <a:r>
              <a:rPr lang="en-US" sz="2400" dirty="0"/>
              <a:t>E = C + I + G + NX</a:t>
            </a:r>
          </a:p>
        </p:txBody>
      </p:sp>
      <p:sp>
        <p:nvSpPr>
          <p:cNvPr id="12" name="TextBox 11">
            <a:extLst>
              <a:ext uri="{FF2B5EF4-FFF2-40B4-BE49-F238E27FC236}">
                <a16:creationId xmlns:a16="http://schemas.microsoft.com/office/drawing/2014/main" id="{EACE9D7A-4065-40C2-D438-0C68A5B75286}"/>
              </a:ext>
            </a:extLst>
          </p:cNvPr>
          <p:cNvSpPr txBox="1"/>
          <p:nvPr/>
        </p:nvSpPr>
        <p:spPr>
          <a:xfrm>
            <a:off x="414643" y="4361934"/>
            <a:ext cx="2088370" cy="461665"/>
          </a:xfrm>
          <a:prstGeom prst="rect">
            <a:avLst/>
          </a:prstGeom>
          <a:noFill/>
        </p:spPr>
        <p:txBody>
          <a:bodyPr wrap="square" rtlCol="0">
            <a:spAutoFit/>
          </a:bodyPr>
          <a:lstStyle/>
          <a:p>
            <a:r>
              <a:rPr lang="en-US" sz="2400" dirty="0"/>
              <a:t>Intercept = 360</a:t>
            </a:r>
          </a:p>
        </p:txBody>
      </p:sp>
      <p:cxnSp>
        <p:nvCxnSpPr>
          <p:cNvPr id="17" name="Straight Connector 16">
            <a:extLst>
              <a:ext uri="{FF2B5EF4-FFF2-40B4-BE49-F238E27FC236}">
                <a16:creationId xmlns:a16="http://schemas.microsoft.com/office/drawing/2014/main" id="{D05ED035-1BB0-1250-7AF6-766D4363BBAB}"/>
              </a:ext>
            </a:extLst>
          </p:cNvPr>
          <p:cNvCxnSpPr/>
          <p:nvPr/>
        </p:nvCxnSpPr>
        <p:spPr>
          <a:xfrm flipV="1">
            <a:off x="2503013" y="1572322"/>
            <a:ext cx="3935887" cy="4293219"/>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555D2F2B-409E-EEFA-7C21-4EBDEC0D0179}"/>
              </a:ext>
            </a:extLst>
          </p:cNvPr>
          <p:cNvGrpSpPr/>
          <p:nvPr/>
        </p:nvGrpSpPr>
        <p:grpSpPr>
          <a:xfrm>
            <a:off x="2908305" y="5374845"/>
            <a:ext cx="882720" cy="476280"/>
            <a:chOff x="2908305" y="5374845"/>
            <a:chExt cx="882720" cy="476280"/>
          </a:xfrm>
        </p:grpSpPr>
        <mc:AlternateContent xmlns:mc="http://schemas.openxmlformats.org/markup-compatibility/2006" xmlns:p14="http://schemas.microsoft.com/office/powerpoint/2010/main">
          <mc:Choice Requires="p14">
            <p:contentPart p14:bwMode="auto" r:id="rId2">
              <p14:nvContentPartPr>
                <p14:cNvPr id="18" name="Ink 17">
                  <a:extLst>
                    <a:ext uri="{FF2B5EF4-FFF2-40B4-BE49-F238E27FC236}">
                      <a16:creationId xmlns:a16="http://schemas.microsoft.com/office/drawing/2014/main" id="{CA723CC5-C203-9FE7-BE9C-3DFF6289EFAD}"/>
                    </a:ext>
                  </a:extLst>
                </p14:cNvPr>
                <p14:cNvContentPartPr/>
                <p14:nvPr/>
              </p14:nvContentPartPr>
              <p14:xfrm>
                <a:off x="2908305" y="5478525"/>
                <a:ext cx="192240" cy="372600"/>
              </p14:xfrm>
            </p:contentPart>
          </mc:Choice>
          <mc:Fallback xmlns="">
            <p:pic>
              <p:nvPicPr>
                <p:cNvPr id="18" name="Ink 17">
                  <a:extLst>
                    <a:ext uri="{FF2B5EF4-FFF2-40B4-BE49-F238E27FC236}">
                      <a16:creationId xmlns:a16="http://schemas.microsoft.com/office/drawing/2014/main" id="{CA723CC5-C203-9FE7-BE9C-3DFF6289EFAD}"/>
                    </a:ext>
                  </a:extLst>
                </p:cNvPr>
                <p:cNvPicPr/>
                <p:nvPr/>
              </p:nvPicPr>
              <p:blipFill>
                <a:blip r:embed="rId3"/>
                <a:stretch>
                  <a:fillRect/>
                </a:stretch>
              </p:blipFill>
              <p:spPr>
                <a:xfrm>
                  <a:off x="2899288" y="5469525"/>
                  <a:ext cx="209913" cy="39024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19" name="Ink 18">
                  <a:extLst>
                    <a:ext uri="{FF2B5EF4-FFF2-40B4-BE49-F238E27FC236}">
                      <a16:creationId xmlns:a16="http://schemas.microsoft.com/office/drawing/2014/main" id="{E0C4AB7C-61D8-8A84-407D-340E0077F09F}"/>
                    </a:ext>
                  </a:extLst>
                </p14:cNvPr>
                <p14:cNvContentPartPr/>
                <p14:nvPr/>
              </p14:nvContentPartPr>
              <p14:xfrm>
                <a:off x="3282345" y="5446125"/>
                <a:ext cx="228600" cy="131400"/>
              </p14:xfrm>
            </p:contentPart>
          </mc:Choice>
          <mc:Fallback xmlns="">
            <p:pic>
              <p:nvPicPr>
                <p:cNvPr id="19" name="Ink 18">
                  <a:extLst>
                    <a:ext uri="{FF2B5EF4-FFF2-40B4-BE49-F238E27FC236}">
                      <a16:creationId xmlns:a16="http://schemas.microsoft.com/office/drawing/2014/main" id="{E0C4AB7C-61D8-8A84-407D-340E0077F09F}"/>
                    </a:ext>
                  </a:extLst>
                </p:cNvPr>
                <p:cNvPicPr/>
                <p:nvPr/>
              </p:nvPicPr>
              <p:blipFill>
                <a:blip r:embed="rId5"/>
                <a:stretch>
                  <a:fillRect/>
                </a:stretch>
              </p:blipFill>
              <p:spPr>
                <a:xfrm>
                  <a:off x="3273345" y="5437125"/>
                  <a:ext cx="246240" cy="14904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1" name="Ink 20">
                  <a:extLst>
                    <a:ext uri="{FF2B5EF4-FFF2-40B4-BE49-F238E27FC236}">
                      <a16:creationId xmlns:a16="http://schemas.microsoft.com/office/drawing/2014/main" id="{CBFDCF2A-D339-955B-5AE1-79F75F7E76ED}"/>
                    </a:ext>
                  </a:extLst>
                </p14:cNvPr>
                <p14:cNvContentPartPr/>
                <p14:nvPr/>
              </p14:nvContentPartPr>
              <p14:xfrm>
                <a:off x="3450105" y="5469885"/>
                <a:ext cx="10440" cy="196560"/>
              </p14:xfrm>
            </p:contentPart>
          </mc:Choice>
          <mc:Fallback xmlns="">
            <p:pic>
              <p:nvPicPr>
                <p:cNvPr id="21" name="Ink 20">
                  <a:extLst>
                    <a:ext uri="{FF2B5EF4-FFF2-40B4-BE49-F238E27FC236}">
                      <a16:creationId xmlns:a16="http://schemas.microsoft.com/office/drawing/2014/main" id="{CBFDCF2A-D339-955B-5AE1-79F75F7E76ED}"/>
                    </a:ext>
                  </a:extLst>
                </p:cNvPr>
                <p:cNvPicPr/>
                <p:nvPr/>
              </p:nvPicPr>
              <p:blipFill>
                <a:blip r:embed="rId7"/>
                <a:stretch>
                  <a:fillRect/>
                </a:stretch>
              </p:blipFill>
              <p:spPr>
                <a:xfrm>
                  <a:off x="3441405" y="5460901"/>
                  <a:ext cx="27492" cy="214168"/>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23" name="Ink 22">
                  <a:extLst>
                    <a:ext uri="{FF2B5EF4-FFF2-40B4-BE49-F238E27FC236}">
                      <a16:creationId xmlns:a16="http://schemas.microsoft.com/office/drawing/2014/main" id="{4E21EA53-DC02-418D-CBD0-3E155D09DA5D}"/>
                    </a:ext>
                  </a:extLst>
                </p14:cNvPr>
                <p14:cNvContentPartPr/>
                <p14:nvPr/>
              </p14:nvContentPartPr>
              <p14:xfrm>
                <a:off x="3555225" y="5374845"/>
                <a:ext cx="235800" cy="329040"/>
              </p14:xfrm>
            </p:contentPart>
          </mc:Choice>
          <mc:Fallback xmlns="">
            <p:pic>
              <p:nvPicPr>
                <p:cNvPr id="23" name="Ink 22">
                  <a:extLst>
                    <a:ext uri="{FF2B5EF4-FFF2-40B4-BE49-F238E27FC236}">
                      <a16:creationId xmlns:a16="http://schemas.microsoft.com/office/drawing/2014/main" id="{4E21EA53-DC02-418D-CBD0-3E155D09DA5D}"/>
                    </a:ext>
                  </a:extLst>
                </p:cNvPr>
                <p:cNvPicPr/>
                <p:nvPr/>
              </p:nvPicPr>
              <p:blipFill>
                <a:blip r:embed="rId9"/>
                <a:stretch>
                  <a:fillRect/>
                </a:stretch>
              </p:blipFill>
              <p:spPr>
                <a:xfrm>
                  <a:off x="3546225" y="5365845"/>
                  <a:ext cx="253440" cy="34668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0">
            <p14:nvContentPartPr>
              <p14:cNvPr id="25" name="Ink 24">
                <a:extLst>
                  <a:ext uri="{FF2B5EF4-FFF2-40B4-BE49-F238E27FC236}">
                    <a16:creationId xmlns:a16="http://schemas.microsoft.com/office/drawing/2014/main" id="{099FDAA6-D66A-A06C-02AF-4B0963BB8882}"/>
                  </a:ext>
                </a:extLst>
              </p14:cNvPr>
              <p14:cNvContentPartPr/>
              <p14:nvPr/>
            </p14:nvContentPartPr>
            <p14:xfrm>
              <a:off x="3919185" y="5371965"/>
              <a:ext cx="100080" cy="96120"/>
            </p14:xfrm>
          </p:contentPart>
        </mc:Choice>
        <mc:Fallback xmlns="">
          <p:pic>
            <p:nvPicPr>
              <p:cNvPr id="25" name="Ink 24">
                <a:extLst>
                  <a:ext uri="{FF2B5EF4-FFF2-40B4-BE49-F238E27FC236}">
                    <a16:creationId xmlns:a16="http://schemas.microsoft.com/office/drawing/2014/main" id="{099FDAA6-D66A-A06C-02AF-4B0963BB8882}"/>
                  </a:ext>
                </a:extLst>
              </p:cNvPr>
              <p:cNvPicPr/>
              <p:nvPr/>
            </p:nvPicPr>
            <p:blipFill>
              <a:blip r:embed="rId11"/>
              <a:stretch>
                <a:fillRect/>
              </a:stretch>
            </p:blipFill>
            <p:spPr>
              <a:xfrm>
                <a:off x="3910217" y="5362965"/>
                <a:ext cx="117657" cy="113760"/>
              </a:xfrm>
              <a:prstGeom prst="rect">
                <a:avLst/>
              </a:prstGeom>
            </p:spPr>
          </p:pic>
        </mc:Fallback>
      </mc:AlternateContent>
      <p:cxnSp>
        <p:nvCxnSpPr>
          <p:cNvPr id="7" name="Straight Connector 6">
            <a:extLst>
              <a:ext uri="{FF2B5EF4-FFF2-40B4-BE49-F238E27FC236}">
                <a16:creationId xmlns:a16="http://schemas.microsoft.com/office/drawing/2014/main" id="{8949463B-B72C-470C-7E87-32411D4C6F76}"/>
              </a:ext>
            </a:extLst>
          </p:cNvPr>
          <p:cNvCxnSpPr/>
          <p:nvPr/>
        </p:nvCxnSpPr>
        <p:spPr>
          <a:xfrm>
            <a:off x="5100638" y="3045611"/>
            <a:ext cx="0" cy="2805514"/>
          </a:xfrm>
          <a:prstGeom prst="line">
            <a:avLst/>
          </a:prstGeom>
          <a:ln w="22225">
            <a:solidFill>
              <a:srgbClr val="C00000"/>
            </a:solidFill>
            <a:prstDash val="sysDot"/>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03FEEA1E-242B-5E78-C5E8-90A0F542982B}"/>
              </a:ext>
            </a:extLst>
          </p:cNvPr>
          <p:cNvSpPr txBox="1"/>
          <p:nvPr/>
        </p:nvSpPr>
        <p:spPr>
          <a:xfrm>
            <a:off x="4232210" y="6007134"/>
            <a:ext cx="2322106" cy="461665"/>
          </a:xfrm>
          <a:prstGeom prst="rect">
            <a:avLst/>
          </a:prstGeom>
          <a:noFill/>
        </p:spPr>
        <p:txBody>
          <a:bodyPr wrap="square" rtlCol="0">
            <a:spAutoFit/>
          </a:bodyPr>
          <a:lstStyle/>
          <a:p>
            <a:r>
              <a:rPr lang="en-US" sz="2400" dirty="0"/>
              <a:t>Ye = 1440    1480</a:t>
            </a:r>
          </a:p>
        </p:txBody>
      </p:sp>
      <p:cxnSp>
        <p:nvCxnSpPr>
          <p:cNvPr id="22" name="Straight Connector 21">
            <a:extLst>
              <a:ext uri="{FF2B5EF4-FFF2-40B4-BE49-F238E27FC236}">
                <a16:creationId xmlns:a16="http://schemas.microsoft.com/office/drawing/2014/main" id="{B30A6B77-3B3B-B72A-3DFD-4CE9072F9D1B}"/>
              </a:ext>
            </a:extLst>
          </p:cNvPr>
          <p:cNvCxnSpPr/>
          <p:nvPr/>
        </p:nvCxnSpPr>
        <p:spPr>
          <a:xfrm flipV="1">
            <a:off x="2503013" y="1757441"/>
            <a:ext cx="4159629" cy="2385934"/>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F91EF6F2-0F44-7C30-EBEA-BE1D60305CCC}"/>
              </a:ext>
            </a:extLst>
          </p:cNvPr>
          <p:cNvSpPr txBox="1"/>
          <p:nvPr/>
        </p:nvSpPr>
        <p:spPr>
          <a:xfrm>
            <a:off x="6662642" y="1526609"/>
            <a:ext cx="2449710" cy="461665"/>
          </a:xfrm>
          <a:prstGeom prst="rect">
            <a:avLst/>
          </a:prstGeom>
          <a:noFill/>
        </p:spPr>
        <p:txBody>
          <a:bodyPr wrap="none" rtlCol="0">
            <a:spAutoFit/>
          </a:bodyPr>
          <a:lstStyle/>
          <a:p>
            <a:r>
              <a:rPr lang="en-US" sz="2400" dirty="0"/>
              <a:t>E’ = C + I’ + G + NX</a:t>
            </a:r>
          </a:p>
        </p:txBody>
      </p:sp>
      <p:cxnSp>
        <p:nvCxnSpPr>
          <p:cNvPr id="28" name="Straight Connector 27">
            <a:extLst>
              <a:ext uri="{FF2B5EF4-FFF2-40B4-BE49-F238E27FC236}">
                <a16:creationId xmlns:a16="http://schemas.microsoft.com/office/drawing/2014/main" id="{503D7018-D8ED-C26C-03FB-FF8FBC95B229}"/>
              </a:ext>
            </a:extLst>
          </p:cNvPr>
          <p:cNvCxnSpPr/>
          <p:nvPr/>
        </p:nvCxnSpPr>
        <p:spPr>
          <a:xfrm>
            <a:off x="5843588" y="2187924"/>
            <a:ext cx="0" cy="3677617"/>
          </a:xfrm>
          <a:prstGeom prst="line">
            <a:avLst/>
          </a:prstGeom>
          <a:ln w="28575">
            <a:solidFill>
              <a:srgbClr val="00CBEF"/>
            </a:solidFill>
            <a:prstDash val="sys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12">
            <p14:nvContentPartPr>
              <p14:cNvPr id="29" name="Ink 28">
                <a:extLst>
                  <a:ext uri="{FF2B5EF4-FFF2-40B4-BE49-F238E27FC236}">
                    <a16:creationId xmlns:a16="http://schemas.microsoft.com/office/drawing/2014/main" id="{59CCD5E8-3B9A-C7F4-7E65-A0B4ECB37C1B}"/>
                  </a:ext>
                </a:extLst>
              </p14:cNvPr>
              <p14:cNvContentPartPr/>
              <p14:nvPr/>
            </p14:nvContentPartPr>
            <p14:xfrm>
              <a:off x="6156585" y="2026485"/>
              <a:ext cx="258120" cy="351720"/>
            </p14:xfrm>
          </p:contentPart>
        </mc:Choice>
        <mc:Fallback xmlns="">
          <p:pic>
            <p:nvPicPr>
              <p:cNvPr id="29" name="Ink 28">
                <a:extLst>
                  <a:ext uri="{FF2B5EF4-FFF2-40B4-BE49-F238E27FC236}">
                    <a16:creationId xmlns:a16="http://schemas.microsoft.com/office/drawing/2014/main" id="{59CCD5E8-3B9A-C7F4-7E65-A0B4ECB37C1B}"/>
                  </a:ext>
                </a:extLst>
              </p:cNvPr>
              <p:cNvPicPr/>
              <p:nvPr/>
            </p:nvPicPr>
            <p:blipFill>
              <a:blip r:embed="rId13"/>
              <a:stretch>
                <a:fillRect/>
              </a:stretch>
            </p:blipFill>
            <p:spPr>
              <a:xfrm>
                <a:off x="6147572" y="2017494"/>
                <a:ext cx="275785" cy="369342"/>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0" name="Ink 29">
                <a:extLst>
                  <a:ext uri="{FF2B5EF4-FFF2-40B4-BE49-F238E27FC236}">
                    <a16:creationId xmlns:a16="http://schemas.microsoft.com/office/drawing/2014/main" id="{1117516E-3217-112F-09D1-2EEA9459820F}"/>
                  </a:ext>
                </a:extLst>
              </p14:cNvPr>
              <p14:cNvContentPartPr/>
              <p14:nvPr/>
            </p14:nvContentPartPr>
            <p14:xfrm>
              <a:off x="5109345" y="5413725"/>
              <a:ext cx="745920" cy="251280"/>
            </p14:xfrm>
          </p:contentPart>
        </mc:Choice>
        <mc:Fallback xmlns="">
          <p:pic>
            <p:nvPicPr>
              <p:cNvPr id="30" name="Ink 29">
                <a:extLst>
                  <a:ext uri="{FF2B5EF4-FFF2-40B4-BE49-F238E27FC236}">
                    <a16:creationId xmlns:a16="http://schemas.microsoft.com/office/drawing/2014/main" id="{1117516E-3217-112F-09D1-2EEA9459820F}"/>
                  </a:ext>
                </a:extLst>
              </p:cNvPr>
              <p:cNvPicPr/>
              <p:nvPr/>
            </p:nvPicPr>
            <p:blipFill>
              <a:blip r:embed="rId15"/>
              <a:stretch>
                <a:fillRect/>
              </a:stretch>
            </p:blipFill>
            <p:spPr>
              <a:xfrm>
                <a:off x="5100341" y="5404738"/>
                <a:ext cx="763569" cy="268895"/>
              </a:xfrm>
              <a:prstGeom prst="rect">
                <a:avLst/>
              </a:prstGeom>
            </p:spPr>
          </p:pic>
        </mc:Fallback>
      </mc:AlternateContent>
      <p:sp>
        <p:nvSpPr>
          <p:cNvPr id="31" name="TextBox 30">
            <a:extLst>
              <a:ext uri="{FF2B5EF4-FFF2-40B4-BE49-F238E27FC236}">
                <a16:creationId xmlns:a16="http://schemas.microsoft.com/office/drawing/2014/main" id="{04507FB6-C4CB-C3C4-6C4F-3F1606455E17}"/>
              </a:ext>
            </a:extLst>
          </p:cNvPr>
          <p:cNvSpPr txBox="1"/>
          <p:nvPr/>
        </p:nvSpPr>
        <p:spPr>
          <a:xfrm>
            <a:off x="414643" y="3883323"/>
            <a:ext cx="2088457" cy="369332"/>
          </a:xfrm>
          <a:prstGeom prst="rect">
            <a:avLst/>
          </a:prstGeom>
          <a:noFill/>
        </p:spPr>
        <p:txBody>
          <a:bodyPr wrap="none" rtlCol="0">
            <a:spAutoFit/>
          </a:bodyPr>
          <a:lstStyle/>
          <a:p>
            <a:r>
              <a:rPr lang="en-US" dirty="0"/>
              <a:t>New intercept = 370</a:t>
            </a:r>
          </a:p>
        </p:txBody>
      </p:sp>
    </p:spTree>
    <p:extLst>
      <p:ext uri="{BB962C8B-B14F-4D97-AF65-F5344CB8AC3E}">
        <p14:creationId xmlns:p14="http://schemas.microsoft.com/office/powerpoint/2010/main" val="7620219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854C8-29BC-33CD-A37A-6ECE3C97E335}"/>
              </a:ext>
            </a:extLst>
          </p:cNvPr>
          <p:cNvSpPr>
            <a:spLocks noGrp="1"/>
          </p:cNvSpPr>
          <p:nvPr>
            <p:ph type="title"/>
          </p:nvPr>
        </p:nvSpPr>
        <p:spPr>
          <a:xfrm>
            <a:off x="838200" y="365125"/>
            <a:ext cx="10515600" cy="1063625"/>
          </a:xfrm>
        </p:spPr>
        <p:txBody>
          <a:bodyPr/>
          <a:lstStyle/>
          <a:p>
            <a:pPr algn="ctr"/>
            <a:r>
              <a:rPr lang="en-US" b="1" dirty="0">
                <a:solidFill>
                  <a:srgbClr val="BE0091"/>
                </a:solidFill>
              </a:rPr>
              <a:t>The multiplier (k)</a:t>
            </a:r>
          </a:p>
        </p:txBody>
      </p:sp>
      <p:sp>
        <p:nvSpPr>
          <p:cNvPr id="3" name="Content Placeholder 2">
            <a:extLst>
              <a:ext uri="{FF2B5EF4-FFF2-40B4-BE49-F238E27FC236}">
                <a16:creationId xmlns:a16="http://schemas.microsoft.com/office/drawing/2014/main" id="{DD907A99-95FD-8978-9AC2-7BB2220F666E}"/>
              </a:ext>
            </a:extLst>
          </p:cNvPr>
          <p:cNvSpPr>
            <a:spLocks noGrp="1"/>
          </p:cNvSpPr>
          <p:nvPr>
            <p:ph idx="1"/>
          </p:nvPr>
        </p:nvSpPr>
        <p:spPr>
          <a:xfrm>
            <a:off x="838200" y="1428750"/>
            <a:ext cx="10515600" cy="4351338"/>
          </a:xfrm>
        </p:spPr>
        <p:txBody>
          <a:bodyPr>
            <a:normAutofit fontScale="92500"/>
          </a:bodyPr>
          <a:lstStyle/>
          <a:p>
            <a:r>
              <a:rPr lang="en-US" sz="4000" dirty="0"/>
              <a:t>Investment rose by 10; GDP rose by 40</a:t>
            </a:r>
          </a:p>
          <a:p>
            <a:r>
              <a:rPr lang="en-US" sz="4000" dirty="0"/>
              <a:t>The multiplier = ∆Y/∆I = 40/10 = 4</a:t>
            </a:r>
          </a:p>
          <a:p>
            <a:r>
              <a:rPr lang="en-US" sz="4000" dirty="0"/>
              <a:t>As GDP starts to increase, new income is created</a:t>
            </a:r>
          </a:p>
          <a:p>
            <a:r>
              <a:rPr lang="en-US" sz="4000" dirty="0">
                <a:solidFill>
                  <a:srgbClr val="BE0091"/>
                </a:solidFill>
              </a:rPr>
              <a:t>Then </a:t>
            </a:r>
            <a:r>
              <a:rPr lang="en-US" sz="4000" dirty="0" err="1">
                <a:solidFill>
                  <a:srgbClr val="BE0091"/>
                </a:solidFill>
              </a:rPr>
              <a:t>hh</a:t>
            </a:r>
            <a:r>
              <a:rPr lang="en-US" sz="4000" dirty="0">
                <a:solidFill>
                  <a:srgbClr val="BE0091"/>
                </a:solidFill>
              </a:rPr>
              <a:t> spend .8 of that income on new consumer goods </a:t>
            </a:r>
            <a:r>
              <a:rPr lang="en-US" sz="4000" dirty="0"/>
              <a:t>(and .05 flies away to imports)</a:t>
            </a:r>
          </a:p>
          <a:p>
            <a:r>
              <a:rPr lang="en-US" sz="4000" dirty="0"/>
              <a:t>And GDP rises more until the process winds down </a:t>
            </a:r>
          </a:p>
          <a:p>
            <a:r>
              <a:rPr lang="en-US" sz="4000" dirty="0">
                <a:solidFill>
                  <a:srgbClr val="BE0091"/>
                </a:solidFill>
              </a:rPr>
              <a:t>Never-fail formula: k = 1/(1 – slope of E)</a:t>
            </a:r>
          </a:p>
        </p:txBody>
      </p:sp>
    </p:spTree>
    <p:extLst>
      <p:ext uri="{BB962C8B-B14F-4D97-AF65-F5344CB8AC3E}">
        <p14:creationId xmlns:p14="http://schemas.microsoft.com/office/powerpoint/2010/main" val="23794051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F140C-5F64-7B85-17B7-B85AB10C38E3}"/>
              </a:ext>
            </a:extLst>
          </p:cNvPr>
          <p:cNvSpPr>
            <a:spLocks noGrp="1"/>
          </p:cNvSpPr>
          <p:nvPr>
            <p:ph type="title"/>
          </p:nvPr>
        </p:nvSpPr>
        <p:spPr/>
        <p:txBody>
          <a:bodyPr/>
          <a:lstStyle/>
          <a:p>
            <a:pPr algn="ctr"/>
            <a:r>
              <a:rPr lang="en-US" dirty="0"/>
              <a:t>The multiplier is a consequence of the circularity of the macroeconomy</a:t>
            </a:r>
          </a:p>
        </p:txBody>
      </p:sp>
      <p:sp>
        <p:nvSpPr>
          <p:cNvPr id="3" name="Content Placeholder 2">
            <a:extLst>
              <a:ext uri="{FF2B5EF4-FFF2-40B4-BE49-F238E27FC236}">
                <a16:creationId xmlns:a16="http://schemas.microsoft.com/office/drawing/2014/main" id="{1182A0F4-78C2-BC1E-89D3-ED17B02083DF}"/>
              </a:ext>
            </a:extLst>
          </p:cNvPr>
          <p:cNvSpPr>
            <a:spLocks noGrp="1"/>
          </p:cNvSpPr>
          <p:nvPr>
            <p:ph idx="1"/>
          </p:nvPr>
        </p:nvSpPr>
        <p:spPr/>
        <p:txBody>
          <a:bodyPr>
            <a:normAutofit/>
          </a:bodyPr>
          <a:lstStyle/>
          <a:p>
            <a:r>
              <a:rPr lang="en-US" sz="3600" dirty="0"/>
              <a:t>New production creates new income</a:t>
            </a:r>
          </a:p>
          <a:p>
            <a:r>
              <a:rPr lang="en-US" sz="3600" dirty="0"/>
              <a:t>New income leads to new consumer spending</a:t>
            </a:r>
          </a:p>
          <a:p>
            <a:r>
              <a:rPr lang="en-US" sz="3600" dirty="0"/>
              <a:t>New consumer spending leads firms to produce more</a:t>
            </a:r>
          </a:p>
          <a:p>
            <a:r>
              <a:rPr lang="en-US" sz="3600" dirty="0"/>
              <a:t>Similar process (downward) with a negative shock</a:t>
            </a:r>
          </a:p>
          <a:p>
            <a:r>
              <a:rPr lang="en-US" sz="3600" dirty="0">
                <a:solidFill>
                  <a:srgbClr val="009845"/>
                </a:solidFill>
              </a:rPr>
              <a:t>The multiplier helps explain how modest shocks can result in major GDP changes</a:t>
            </a:r>
          </a:p>
        </p:txBody>
      </p:sp>
    </p:spTree>
    <p:extLst>
      <p:ext uri="{BB962C8B-B14F-4D97-AF65-F5344CB8AC3E}">
        <p14:creationId xmlns:p14="http://schemas.microsoft.com/office/powerpoint/2010/main" val="42313208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47FCB-1431-F089-DF9F-2FA6C7F66D41}"/>
              </a:ext>
            </a:extLst>
          </p:cNvPr>
          <p:cNvSpPr>
            <a:spLocks noGrp="1"/>
          </p:cNvSpPr>
          <p:nvPr>
            <p:ph type="title"/>
          </p:nvPr>
        </p:nvSpPr>
        <p:spPr/>
        <p:txBody>
          <a:bodyPr/>
          <a:lstStyle/>
          <a:p>
            <a:r>
              <a:rPr lang="en-US" dirty="0"/>
              <a:t>One last concept: Potential GDP or </a:t>
            </a:r>
            <a:r>
              <a:rPr lang="en-US" dirty="0" err="1"/>
              <a:t>Yf</a:t>
            </a:r>
            <a:endParaRPr lang="en-US" dirty="0"/>
          </a:p>
        </p:txBody>
      </p:sp>
      <p:sp>
        <p:nvSpPr>
          <p:cNvPr id="3" name="Content Placeholder 2">
            <a:extLst>
              <a:ext uri="{FF2B5EF4-FFF2-40B4-BE49-F238E27FC236}">
                <a16:creationId xmlns:a16="http://schemas.microsoft.com/office/drawing/2014/main" id="{7D081426-0962-055B-777D-E74379CCA931}"/>
              </a:ext>
            </a:extLst>
          </p:cNvPr>
          <p:cNvSpPr>
            <a:spLocks noGrp="1"/>
          </p:cNvSpPr>
          <p:nvPr>
            <p:ph idx="1"/>
          </p:nvPr>
        </p:nvSpPr>
        <p:spPr/>
        <p:txBody>
          <a:bodyPr/>
          <a:lstStyle/>
          <a:p>
            <a:r>
              <a:rPr lang="en-US" dirty="0"/>
              <a:t>GDP in the macroeconomy is a case where “equilibrium” does not mean “optimality”</a:t>
            </a:r>
          </a:p>
          <a:p>
            <a:r>
              <a:rPr lang="en-US" dirty="0"/>
              <a:t>If confidence is low or people are very thrifty (Japan looking at you!) GDP can come to rest at a low-level equilibrium)</a:t>
            </a:r>
          </a:p>
          <a:p>
            <a:r>
              <a:rPr lang="en-US" dirty="0"/>
              <a:t>When GDP is low, unemployment tends to be high: if this is the case, there’s a lot of social strain</a:t>
            </a:r>
          </a:p>
          <a:p>
            <a:r>
              <a:rPr lang="en-US" dirty="0"/>
              <a:t>Potential GDP is the GDP target: the level of output where all resources </a:t>
            </a:r>
            <a:r>
              <a:rPr lang="en-US"/>
              <a:t>are fully employed</a:t>
            </a:r>
            <a:endParaRPr lang="en-US" dirty="0"/>
          </a:p>
          <a:p>
            <a:r>
              <a:rPr lang="en-US" dirty="0"/>
              <a:t>Especially labor: low unemployment</a:t>
            </a:r>
          </a:p>
        </p:txBody>
      </p:sp>
    </p:spTree>
    <p:extLst>
      <p:ext uri="{BB962C8B-B14F-4D97-AF65-F5344CB8AC3E}">
        <p14:creationId xmlns:p14="http://schemas.microsoft.com/office/powerpoint/2010/main" val="136900878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2D2DC-110D-80CB-860F-805631D560DB}"/>
              </a:ext>
            </a:extLst>
          </p:cNvPr>
          <p:cNvSpPr>
            <a:spLocks noGrp="1"/>
          </p:cNvSpPr>
          <p:nvPr>
            <p:ph type="title"/>
          </p:nvPr>
        </p:nvSpPr>
        <p:spPr/>
        <p:txBody>
          <a:bodyPr/>
          <a:lstStyle/>
          <a:p>
            <a:pPr algn="ctr"/>
            <a:r>
              <a:rPr lang="en-US" dirty="0"/>
              <a:t>The Keynesian Cross model</a:t>
            </a:r>
          </a:p>
        </p:txBody>
      </p:sp>
      <p:sp>
        <p:nvSpPr>
          <p:cNvPr id="3" name="Content Placeholder 2">
            <a:extLst>
              <a:ext uri="{FF2B5EF4-FFF2-40B4-BE49-F238E27FC236}">
                <a16:creationId xmlns:a16="http://schemas.microsoft.com/office/drawing/2014/main" id="{145EFC0E-4239-EAE7-97AA-500C6150A895}"/>
              </a:ext>
            </a:extLst>
          </p:cNvPr>
          <p:cNvSpPr>
            <a:spLocks noGrp="1"/>
          </p:cNvSpPr>
          <p:nvPr>
            <p:ph idx="1"/>
          </p:nvPr>
        </p:nvSpPr>
        <p:spPr/>
        <p:txBody>
          <a:bodyPr>
            <a:normAutofit/>
          </a:bodyPr>
          <a:lstStyle/>
          <a:p>
            <a:r>
              <a:rPr lang="en-US" sz="3600" dirty="0"/>
              <a:t>Shocks consist of changes in demand by various actors: </a:t>
            </a:r>
            <a:r>
              <a:rPr lang="en-US" sz="3600" dirty="0" err="1"/>
              <a:t>hh</a:t>
            </a:r>
            <a:r>
              <a:rPr lang="en-US" sz="3600" dirty="0"/>
              <a:t>, firms, government, foreigners</a:t>
            </a:r>
          </a:p>
          <a:p>
            <a:r>
              <a:rPr lang="en-US" sz="3600" dirty="0"/>
              <a:t>Shocks lead to changes in production: QUANTITY of GDP</a:t>
            </a:r>
          </a:p>
          <a:p>
            <a:r>
              <a:rPr lang="en-US" sz="3600" dirty="0"/>
              <a:t>PRICES are assumed fixed</a:t>
            </a:r>
          </a:p>
          <a:p>
            <a:r>
              <a:rPr lang="en-US" sz="3600" dirty="0"/>
              <a:t>The point of the model is to understand the business cycle: GDP rising above trend, or GDP shrinking</a:t>
            </a:r>
          </a:p>
        </p:txBody>
      </p:sp>
    </p:spTree>
    <p:extLst>
      <p:ext uri="{BB962C8B-B14F-4D97-AF65-F5344CB8AC3E}">
        <p14:creationId xmlns:p14="http://schemas.microsoft.com/office/powerpoint/2010/main" val="2629732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5A3AD-40DC-104E-0BEA-CF595C9F25BA}"/>
              </a:ext>
            </a:extLst>
          </p:cNvPr>
          <p:cNvSpPr>
            <a:spLocks noGrp="1"/>
          </p:cNvSpPr>
          <p:nvPr>
            <p:ph type="title"/>
          </p:nvPr>
        </p:nvSpPr>
        <p:spPr/>
        <p:txBody>
          <a:bodyPr>
            <a:normAutofit fontScale="90000"/>
          </a:bodyPr>
          <a:lstStyle/>
          <a:p>
            <a:r>
              <a:rPr lang="en-US" dirty="0"/>
              <a:t>We’ll start by looking at important business cycle outcomes: unemployment and employment</a:t>
            </a:r>
          </a:p>
        </p:txBody>
      </p:sp>
      <p:sp>
        <p:nvSpPr>
          <p:cNvPr id="3" name="Content Placeholder 2">
            <a:extLst>
              <a:ext uri="{FF2B5EF4-FFF2-40B4-BE49-F238E27FC236}">
                <a16:creationId xmlns:a16="http://schemas.microsoft.com/office/drawing/2014/main" id="{68B67B8C-8A17-EBFB-88D7-5895DF74990C}"/>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52651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32AF4-47D1-38C8-1683-BB039B8263DA}"/>
              </a:ext>
            </a:extLst>
          </p:cNvPr>
          <p:cNvSpPr>
            <a:spLocks noGrp="1"/>
          </p:cNvSpPr>
          <p:nvPr>
            <p:ph type="title"/>
          </p:nvPr>
        </p:nvSpPr>
        <p:spPr>
          <a:xfrm>
            <a:off x="838200" y="365125"/>
            <a:ext cx="10515600" cy="1463675"/>
          </a:xfrm>
        </p:spPr>
        <p:txBody>
          <a:bodyPr>
            <a:normAutofit fontScale="90000"/>
          </a:bodyPr>
          <a:lstStyle/>
          <a:p>
            <a:pPr algn="ctr"/>
            <a:r>
              <a:rPr lang="en-US" sz="4000" dirty="0">
                <a:solidFill>
                  <a:schemeClr val="accent6">
                    <a:lumMod val="50000"/>
                  </a:schemeClr>
                </a:solidFill>
              </a:rPr>
              <a:t>The EU, the UK and the US govts use similar methodology to track employment and unemployment</a:t>
            </a:r>
            <a:br>
              <a:rPr lang="en-US" sz="4000" dirty="0">
                <a:solidFill>
                  <a:schemeClr val="accent6">
                    <a:lumMod val="50000"/>
                  </a:schemeClr>
                </a:solidFill>
              </a:rPr>
            </a:br>
            <a:r>
              <a:rPr lang="en-US" sz="4000" dirty="0">
                <a:solidFill>
                  <a:schemeClr val="accent6">
                    <a:lumMod val="50000"/>
                  </a:schemeClr>
                </a:solidFill>
              </a:rPr>
              <a:t>Attempting to measure “involuntary unemployment”</a:t>
            </a:r>
          </a:p>
        </p:txBody>
      </p:sp>
      <p:pic>
        <p:nvPicPr>
          <p:cNvPr id="10" name="Content Placeholder 9" descr="A diagram of a person&#10;&#10;Description automatically generated">
            <a:extLst>
              <a:ext uri="{FF2B5EF4-FFF2-40B4-BE49-F238E27FC236}">
                <a16:creationId xmlns:a16="http://schemas.microsoft.com/office/drawing/2014/main" id="{C1DB582C-5046-3129-D3B5-3B4B73F4CFB4}"/>
              </a:ext>
            </a:extLst>
          </p:cNvPr>
          <p:cNvPicPr>
            <a:picLocks noGrp="1" noChangeAspect="1"/>
          </p:cNvPicPr>
          <p:nvPr>
            <p:ph idx="1"/>
          </p:nvPr>
        </p:nvPicPr>
        <p:blipFill>
          <a:blip r:embed="rId2"/>
          <a:stretch>
            <a:fillRect/>
          </a:stretch>
        </p:blipFill>
        <p:spPr>
          <a:xfrm>
            <a:off x="1758950" y="1987367"/>
            <a:ext cx="8674100" cy="4051300"/>
          </a:xfrm>
        </p:spPr>
      </p:pic>
      <p:sp>
        <p:nvSpPr>
          <p:cNvPr id="12" name="TextBox 11">
            <a:extLst>
              <a:ext uri="{FF2B5EF4-FFF2-40B4-BE49-F238E27FC236}">
                <a16:creationId xmlns:a16="http://schemas.microsoft.com/office/drawing/2014/main" id="{ACB7EE1F-D3A0-D095-F594-321184471D71}"/>
              </a:ext>
            </a:extLst>
          </p:cNvPr>
          <p:cNvSpPr txBox="1"/>
          <p:nvPr/>
        </p:nvSpPr>
        <p:spPr>
          <a:xfrm>
            <a:off x="1758950" y="5145149"/>
            <a:ext cx="2179321" cy="1292662"/>
          </a:xfrm>
          <a:prstGeom prst="rect">
            <a:avLst/>
          </a:prstGeom>
          <a:noFill/>
        </p:spPr>
        <p:txBody>
          <a:bodyPr wrap="square" rtlCol="0">
            <a:spAutoFit/>
          </a:bodyPr>
          <a:lstStyle/>
          <a:p>
            <a:r>
              <a:rPr lang="en-US" sz="2000" dirty="0">
                <a:solidFill>
                  <a:srgbClr val="FF591B"/>
                </a:solidFill>
              </a:rPr>
              <a:t>Employed: worked ≥ an hour for money last week</a:t>
            </a:r>
          </a:p>
          <a:p>
            <a:endParaRPr lang="en-US" dirty="0"/>
          </a:p>
        </p:txBody>
      </p:sp>
      <p:sp>
        <p:nvSpPr>
          <p:cNvPr id="13" name="TextBox 12">
            <a:extLst>
              <a:ext uri="{FF2B5EF4-FFF2-40B4-BE49-F238E27FC236}">
                <a16:creationId xmlns:a16="http://schemas.microsoft.com/office/drawing/2014/main" id="{F6A873CA-8BF4-1024-C51D-FD5C1D7F6614}"/>
              </a:ext>
            </a:extLst>
          </p:cNvPr>
          <p:cNvSpPr txBox="1"/>
          <p:nvPr/>
        </p:nvSpPr>
        <p:spPr>
          <a:xfrm>
            <a:off x="7315201" y="5134654"/>
            <a:ext cx="3446584" cy="1015663"/>
          </a:xfrm>
          <a:prstGeom prst="rect">
            <a:avLst/>
          </a:prstGeom>
          <a:noFill/>
        </p:spPr>
        <p:txBody>
          <a:bodyPr wrap="square" rtlCol="0">
            <a:spAutoFit/>
          </a:bodyPr>
          <a:lstStyle/>
          <a:p>
            <a:r>
              <a:rPr lang="en-US" sz="2000" dirty="0">
                <a:solidFill>
                  <a:schemeClr val="accent5">
                    <a:lumMod val="75000"/>
                  </a:schemeClr>
                </a:solidFill>
              </a:rPr>
              <a:t>Unemployed: did not work for money last week; looked for work in the last 4 weeks</a:t>
            </a:r>
          </a:p>
        </p:txBody>
      </p:sp>
      <p:cxnSp>
        <p:nvCxnSpPr>
          <p:cNvPr id="15" name="Straight Connector 14">
            <a:extLst>
              <a:ext uri="{FF2B5EF4-FFF2-40B4-BE49-F238E27FC236}">
                <a16:creationId xmlns:a16="http://schemas.microsoft.com/office/drawing/2014/main" id="{E24B3B2E-95DA-C16E-4ED6-77935CC3D7A9}"/>
              </a:ext>
            </a:extLst>
          </p:cNvPr>
          <p:cNvCxnSpPr/>
          <p:nvPr/>
        </p:nvCxnSpPr>
        <p:spPr>
          <a:xfrm flipH="1">
            <a:off x="3938271" y="5145149"/>
            <a:ext cx="423202" cy="133808"/>
          </a:xfrm>
          <a:prstGeom prst="line">
            <a:avLst/>
          </a:prstGeom>
          <a:ln w="12700"/>
        </p:spPr>
        <p:style>
          <a:lnRef idx="1">
            <a:schemeClr val="accent2"/>
          </a:lnRef>
          <a:fillRef idx="0">
            <a:schemeClr val="accent2"/>
          </a:fillRef>
          <a:effectRef idx="0">
            <a:schemeClr val="accent2"/>
          </a:effectRef>
          <a:fontRef idx="minor">
            <a:schemeClr val="tx1"/>
          </a:fontRef>
        </p:style>
      </p:cxnSp>
      <p:cxnSp>
        <p:nvCxnSpPr>
          <p:cNvPr id="17" name="Straight Connector 16">
            <a:extLst>
              <a:ext uri="{FF2B5EF4-FFF2-40B4-BE49-F238E27FC236}">
                <a16:creationId xmlns:a16="http://schemas.microsoft.com/office/drawing/2014/main" id="{34356548-44D8-90AC-C731-5FD25349484D}"/>
              </a:ext>
            </a:extLst>
          </p:cNvPr>
          <p:cNvCxnSpPr/>
          <p:nvPr/>
        </p:nvCxnSpPr>
        <p:spPr>
          <a:xfrm>
            <a:off x="6986466" y="5278957"/>
            <a:ext cx="328735" cy="207443"/>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BC96856-74A8-33F8-D8E5-6C028B428910}"/>
              </a:ext>
            </a:extLst>
          </p:cNvPr>
          <p:cNvSpPr txBox="1"/>
          <p:nvPr/>
        </p:nvSpPr>
        <p:spPr>
          <a:xfrm>
            <a:off x="10433050" y="3676237"/>
            <a:ext cx="1501042" cy="923330"/>
          </a:xfrm>
          <a:prstGeom prst="rect">
            <a:avLst/>
          </a:prstGeom>
          <a:noFill/>
        </p:spPr>
        <p:txBody>
          <a:bodyPr wrap="square" rtlCol="0">
            <a:spAutoFit/>
          </a:bodyPr>
          <a:lstStyle/>
          <a:p>
            <a:r>
              <a:rPr lang="en-US" dirty="0">
                <a:solidFill>
                  <a:srgbClr val="00B050"/>
                </a:solidFill>
              </a:rPr>
              <a:t>More or less “voluntarily” unemployed</a:t>
            </a:r>
          </a:p>
        </p:txBody>
      </p:sp>
      <p:cxnSp>
        <p:nvCxnSpPr>
          <p:cNvPr id="5" name="Straight Connector 4">
            <a:extLst>
              <a:ext uri="{FF2B5EF4-FFF2-40B4-BE49-F238E27FC236}">
                <a16:creationId xmlns:a16="http://schemas.microsoft.com/office/drawing/2014/main" id="{5F57744D-9B5E-429D-F2A5-286BAA411077}"/>
              </a:ext>
            </a:extLst>
          </p:cNvPr>
          <p:cNvCxnSpPr/>
          <p:nvPr/>
        </p:nvCxnSpPr>
        <p:spPr>
          <a:xfrm flipV="1">
            <a:off x="10105292" y="4114800"/>
            <a:ext cx="327758" cy="175846"/>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A2B25FD5-8CD9-184F-42EB-7B7B86B14AF6}"/>
              </a:ext>
            </a:extLst>
          </p:cNvPr>
          <p:cNvSpPr txBox="1"/>
          <p:nvPr/>
        </p:nvSpPr>
        <p:spPr>
          <a:xfrm>
            <a:off x="6846277" y="6295292"/>
            <a:ext cx="1559914" cy="369332"/>
          </a:xfrm>
          <a:prstGeom prst="rect">
            <a:avLst/>
          </a:prstGeom>
          <a:noFill/>
        </p:spPr>
        <p:txBody>
          <a:bodyPr wrap="none" rtlCol="0">
            <a:spAutoFit/>
          </a:bodyPr>
          <a:lstStyle/>
          <a:p>
            <a:r>
              <a:rPr lang="en-US" dirty="0"/>
              <a:t>BLS data, 2023</a:t>
            </a:r>
          </a:p>
        </p:txBody>
      </p:sp>
    </p:spTree>
    <p:extLst>
      <p:ext uri="{BB962C8B-B14F-4D97-AF65-F5344CB8AC3E}">
        <p14:creationId xmlns:p14="http://schemas.microsoft.com/office/powerpoint/2010/main" val="515470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CFF4E-A0AC-14BC-762B-AFEE68FA3B4C}"/>
              </a:ext>
            </a:extLst>
          </p:cNvPr>
          <p:cNvSpPr>
            <a:spLocks noGrp="1"/>
          </p:cNvSpPr>
          <p:nvPr>
            <p:ph type="title"/>
          </p:nvPr>
        </p:nvSpPr>
        <p:spPr/>
        <p:txBody>
          <a:bodyPr/>
          <a:lstStyle/>
          <a:p>
            <a:pPr algn="ctr"/>
            <a:r>
              <a:rPr lang="en-US" dirty="0"/>
              <a:t>Definitions:</a:t>
            </a:r>
          </a:p>
        </p:txBody>
      </p:sp>
      <p:sp>
        <p:nvSpPr>
          <p:cNvPr id="3" name="Content Placeholder 2">
            <a:extLst>
              <a:ext uri="{FF2B5EF4-FFF2-40B4-BE49-F238E27FC236}">
                <a16:creationId xmlns:a16="http://schemas.microsoft.com/office/drawing/2014/main" id="{53809C33-523D-48EF-75E4-918A75B316C3}"/>
              </a:ext>
            </a:extLst>
          </p:cNvPr>
          <p:cNvSpPr>
            <a:spLocks noGrp="1"/>
          </p:cNvSpPr>
          <p:nvPr>
            <p:ph idx="1"/>
          </p:nvPr>
        </p:nvSpPr>
        <p:spPr/>
        <p:txBody>
          <a:bodyPr>
            <a:normAutofit fontScale="92500" lnSpcReduction="10000"/>
          </a:bodyPr>
          <a:lstStyle/>
          <a:p>
            <a:r>
              <a:rPr lang="en-US" sz="3500" dirty="0"/>
              <a:t># Employed + # Unemployed ≡ Labor Force</a:t>
            </a:r>
          </a:p>
          <a:p>
            <a:r>
              <a:rPr lang="en-US" dirty="0"/>
              <a:t>“Not In the Labor Force”: not working, not looking</a:t>
            </a:r>
          </a:p>
          <a:p>
            <a:pPr marL="0" indent="0">
              <a:buNone/>
            </a:pPr>
            <a:r>
              <a:rPr lang="en-US" dirty="0"/>
              <a:t>	--Some of these say they would like to work (in the U.S., about 5 m.) So it’s probably wrong to identify them as “voluntarily unemployed”</a:t>
            </a:r>
          </a:p>
          <a:p>
            <a:r>
              <a:rPr lang="en-US" dirty="0"/>
              <a:t>Within the employed, some (U.S. 4 m.) say they want to work full-time but can’t find full-time work</a:t>
            </a:r>
          </a:p>
          <a:p>
            <a:r>
              <a:rPr lang="en-US" sz="3500" dirty="0"/>
              <a:t>The unemployment rate ≡ (#U/Labor Force) x 100</a:t>
            </a:r>
          </a:p>
          <a:p>
            <a:pPr marL="0" indent="0">
              <a:buNone/>
            </a:pPr>
            <a:r>
              <a:rPr lang="en-US" dirty="0"/>
              <a:t>	--US: 3.7% Dec 2023 (considered quite low but typical since 2016)</a:t>
            </a:r>
          </a:p>
          <a:p>
            <a:pPr marL="0" indent="0">
              <a:buNone/>
            </a:pPr>
            <a:r>
              <a:rPr lang="en-US" dirty="0"/>
              <a:t>	--EU: 6.4% Nov 2023 (considered low: lowest since € introduced)</a:t>
            </a:r>
          </a:p>
          <a:p>
            <a:pPr marL="0" indent="0">
              <a:buNone/>
            </a:pPr>
            <a:r>
              <a:rPr lang="en-US" dirty="0"/>
              <a:t>	--UK: 4.2% Aug-Oct 2023 </a:t>
            </a:r>
          </a:p>
        </p:txBody>
      </p:sp>
    </p:spTree>
    <p:extLst>
      <p:ext uri="{BB962C8B-B14F-4D97-AF65-F5344CB8AC3E}">
        <p14:creationId xmlns:p14="http://schemas.microsoft.com/office/powerpoint/2010/main" val="13654743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1979</TotalTime>
  <Words>4179</Words>
  <Application>Microsoft Macintosh PowerPoint</Application>
  <PresentationFormat>Widescreen</PresentationFormat>
  <Paragraphs>548</Paragraphs>
  <Slides>66</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66</vt:i4>
      </vt:variant>
    </vt:vector>
  </HeadingPairs>
  <TitlesOfParts>
    <vt:vector size="74" baseType="lpstr">
      <vt:lpstr>MS Mincho</vt:lpstr>
      <vt:lpstr>Aptos</vt:lpstr>
      <vt:lpstr>Arial</vt:lpstr>
      <vt:lpstr>Calibri</vt:lpstr>
      <vt:lpstr>Calibri Light</vt:lpstr>
      <vt:lpstr>Calisto MT</vt:lpstr>
      <vt:lpstr>Cambria</vt:lpstr>
      <vt:lpstr>Office Theme</vt:lpstr>
      <vt:lpstr>The business cycle Employment and unemployment  Keynesian macro </vt:lpstr>
      <vt:lpstr> Growth and fluctuations in U.S. real GDP since 1900</vt:lpstr>
      <vt:lpstr> Growth and fluctuations in U.S. real GDP since 1900</vt:lpstr>
      <vt:lpstr>The Business Cycle: a model of real GDP over time                                  </vt:lpstr>
      <vt:lpstr>If we value both “living standards” and “security/stability”…</vt:lpstr>
      <vt:lpstr>Models of the business cycle</vt:lpstr>
      <vt:lpstr>We’ll start by looking at important business cycle outcomes: unemployment and employment</vt:lpstr>
      <vt:lpstr>The EU, the UK and the US govts use similar methodology to track employment and unemployment Attempting to measure “involuntary unemployment”</vt:lpstr>
      <vt:lpstr>Definitions:</vt:lpstr>
      <vt:lpstr>The costs of unemployment</vt:lpstr>
      <vt:lpstr>Unemployment benefits</vt:lpstr>
      <vt:lpstr>Variability in benefits is the rule</vt:lpstr>
      <vt:lpstr>Types of unemployment</vt:lpstr>
      <vt:lpstr>How do economists model unemployment?</vt:lpstr>
      <vt:lpstr>The labor market Hh are sellers; firms are buyers; P is the wage</vt:lpstr>
      <vt:lpstr>The labor market Hh are sellers; firms are buyers; P is the wage</vt:lpstr>
      <vt:lpstr>Unemployment is a surplus of labor:  At the going wage, Ls &gt; Ld</vt:lpstr>
      <vt:lpstr>Why might wage be above the market level? We could call this high and sticky wages</vt:lpstr>
      <vt:lpstr>Classicals would cite all these</vt:lpstr>
      <vt:lpstr>The Keynesian response by Keynes and later Keynesians</vt:lpstr>
      <vt:lpstr>The efficiency wage theory 1970s on </vt:lpstr>
      <vt:lpstr>Keynes rejected the market account of unemployment</vt:lpstr>
      <vt:lpstr>Coming up after the               break:</vt:lpstr>
      <vt:lpstr>The Keynesian model Some definitions/reminders to start off with</vt:lpstr>
      <vt:lpstr>New concept: planned expenditure E</vt:lpstr>
      <vt:lpstr>Now we have to model planned spending</vt:lpstr>
      <vt:lpstr>The consumption function</vt:lpstr>
      <vt:lpstr>We have another 2-d model, so only  2 variables shown</vt:lpstr>
      <vt:lpstr>Now we’ll add Investment</vt:lpstr>
      <vt:lpstr>The expenditure function with both C &amp; I for now, we’re leaving aside G and NX</vt:lpstr>
      <vt:lpstr>A useful if perplexing graphical device the 45˚  line</vt:lpstr>
      <vt:lpstr>Add (planned) Expenditure to the picture</vt:lpstr>
      <vt:lpstr>Equilibrium means actual output Y = planned expenditure. Plans are fulfilled. No reason for change!</vt:lpstr>
      <vt:lpstr>What if GDP is higher than equilibrium at Y1?? </vt:lpstr>
      <vt:lpstr>What if GDP is lower than equilibrium at Y2?? </vt:lpstr>
      <vt:lpstr>Let’s solve the model</vt:lpstr>
      <vt:lpstr>Let’s solve the model</vt:lpstr>
      <vt:lpstr>We’ll shift attention to income for a minute Doing this allows us to draw a contrast with Classical macro</vt:lpstr>
      <vt:lpstr>We have two ways of expressing equilibrium in the simple version of the model</vt:lpstr>
      <vt:lpstr>Savings = Investment equilibrium</vt:lpstr>
      <vt:lpstr>Solving the model algebraically using S = I</vt:lpstr>
      <vt:lpstr>Solving with S = I</vt:lpstr>
      <vt:lpstr>What about S &amp; I in disequilibrium?</vt:lpstr>
      <vt:lpstr>Reminder on coordination failure</vt:lpstr>
      <vt:lpstr>Shock the savings function: from .2Y to .3Y</vt:lpstr>
      <vt:lpstr>Savings = Investment equilibrium</vt:lpstr>
      <vt:lpstr>Shock the savings function: from .2Y to .3Y</vt:lpstr>
      <vt:lpstr>The Paradox of Thrift A famous result in this model Only literally true in the simplest version But contains an important insight</vt:lpstr>
      <vt:lpstr>Higher saving in the Keynesian cross Same shock. Mpc now = .7</vt:lpstr>
      <vt:lpstr>We will compare a second view of the S/Investment equality to this one</vt:lpstr>
      <vt:lpstr>The Loanable Funds Market The classical model of how savings and investment are equalized</vt:lpstr>
      <vt:lpstr>The Loanable Funds Market The classical model of how savings and investment are equalized</vt:lpstr>
      <vt:lpstr>How are these treatments different?</vt:lpstr>
      <vt:lpstr>What about saving and investment ] in Solow vs. K cross?</vt:lpstr>
      <vt:lpstr>Different models, different preoccupations</vt:lpstr>
      <vt:lpstr>Now we can add back in G and NX</vt:lpstr>
      <vt:lpstr>Why are I, G and X constants? (and M is not?)</vt:lpstr>
      <vt:lpstr>The whole expenditure function</vt:lpstr>
      <vt:lpstr>Solve for Y in the complete model</vt:lpstr>
      <vt:lpstr>PowerPoint Presentation</vt:lpstr>
      <vt:lpstr>Suppose there’s a shock: an exciting technological innovation causes investment to rise by 10</vt:lpstr>
      <vt:lpstr>Investment rose by 10 GDP rose by 40</vt:lpstr>
      <vt:lpstr>The multiplier (k)</vt:lpstr>
      <vt:lpstr>The multiplier is a consequence of the circularity of the macroeconomy</vt:lpstr>
      <vt:lpstr>One last concept: Potential GDP or Yf</vt:lpstr>
      <vt:lpstr>The Keynesian Cross model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business cycle </dc:title>
  <dc:creator>Craven, Carolyn</dc:creator>
  <cp:lastModifiedBy>Craven, Carolyn</cp:lastModifiedBy>
  <cp:revision>140</cp:revision>
  <dcterms:created xsi:type="dcterms:W3CDTF">2024-01-24T12:51:39Z</dcterms:created>
  <dcterms:modified xsi:type="dcterms:W3CDTF">2024-02-12T11:05:17Z</dcterms:modified>
</cp:coreProperties>
</file>