
<file path=[Content_Types].xml><?xml version="1.0" encoding="utf-8"?>
<Types xmlns="http://schemas.openxmlformats.org/package/2006/content-types">
  <Default Extension="(null)" ContentType="image/x-emf"/>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4791" r:id="rId2"/>
  </p:sldMasterIdLst>
  <p:notesMasterIdLst>
    <p:notesMasterId r:id="rId182"/>
  </p:notesMasterIdLst>
  <p:handoutMasterIdLst>
    <p:handoutMasterId r:id="rId183"/>
  </p:handoutMasterIdLst>
  <p:sldIdLst>
    <p:sldId id="3657" r:id="rId3"/>
    <p:sldId id="1557" r:id="rId4"/>
    <p:sldId id="1558" r:id="rId5"/>
    <p:sldId id="1559" r:id="rId6"/>
    <p:sldId id="1560" r:id="rId7"/>
    <p:sldId id="1561" r:id="rId8"/>
    <p:sldId id="1562" r:id="rId9"/>
    <p:sldId id="1563" r:id="rId10"/>
    <p:sldId id="1564" r:id="rId11"/>
    <p:sldId id="1565" r:id="rId12"/>
    <p:sldId id="1566" r:id="rId13"/>
    <p:sldId id="1567" r:id="rId14"/>
    <p:sldId id="1568" r:id="rId15"/>
    <p:sldId id="3658" r:id="rId16"/>
    <p:sldId id="2015" r:id="rId17"/>
    <p:sldId id="2016" r:id="rId18"/>
    <p:sldId id="3461" r:id="rId19"/>
    <p:sldId id="3457" r:id="rId20"/>
    <p:sldId id="3458" r:id="rId21"/>
    <p:sldId id="1288" r:id="rId22"/>
    <p:sldId id="3459" r:id="rId23"/>
    <p:sldId id="3460" r:id="rId24"/>
    <p:sldId id="3631" r:id="rId25"/>
    <p:sldId id="3632" r:id="rId26"/>
    <p:sldId id="1945" r:id="rId27"/>
    <p:sldId id="1947" r:id="rId28"/>
    <p:sldId id="1948" r:id="rId29"/>
    <p:sldId id="1949" r:id="rId30"/>
    <p:sldId id="3284" r:id="rId31"/>
    <p:sldId id="3591" r:id="rId32"/>
    <p:sldId id="3656" r:id="rId33"/>
    <p:sldId id="3590" r:id="rId34"/>
    <p:sldId id="1900" r:id="rId35"/>
    <p:sldId id="3285" r:id="rId36"/>
    <p:sldId id="3597" r:id="rId37"/>
    <p:sldId id="3598" r:id="rId38"/>
    <p:sldId id="3642" r:id="rId39"/>
    <p:sldId id="1897" r:id="rId40"/>
    <p:sldId id="3166" r:id="rId41"/>
    <p:sldId id="1920" r:id="rId42"/>
    <p:sldId id="3600" r:id="rId43"/>
    <p:sldId id="3601" r:id="rId44"/>
    <p:sldId id="1923" r:id="rId45"/>
    <p:sldId id="1924" r:id="rId46"/>
    <p:sldId id="1925" r:id="rId47"/>
    <p:sldId id="1926" r:id="rId48"/>
    <p:sldId id="3292" r:id="rId49"/>
    <p:sldId id="1927" r:id="rId50"/>
    <p:sldId id="1928" r:id="rId51"/>
    <p:sldId id="1929" r:id="rId52"/>
    <p:sldId id="3296" r:id="rId53"/>
    <p:sldId id="3297" r:id="rId54"/>
    <p:sldId id="3659" r:id="rId55"/>
    <p:sldId id="1931" r:id="rId56"/>
    <p:sldId id="3644" r:id="rId57"/>
    <p:sldId id="3645" r:id="rId58"/>
    <p:sldId id="3399" r:id="rId59"/>
    <p:sldId id="3400" r:id="rId60"/>
    <p:sldId id="3647" r:id="rId61"/>
    <p:sldId id="3648" r:id="rId62"/>
    <p:sldId id="3649" r:id="rId63"/>
    <p:sldId id="3650" r:id="rId64"/>
    <p:sldId id="3651" r:id="rId65"/>
    <p:sldId id="3653" r:id="rId66"/>
    <p:sldId id="3652" r:id="rId67"/>
    <p:sldId id="3654" r:id="rId68"/>
    <p:sldId id="3655" r:id="rId69"/>
    <p:sldId id="3298" r:id="rId70"/>
    <p:sldId id="3299" r:id="rId71"/>
    <p:sldId id="3300" r:id="rId72"/>
    <p:sldId id="3301" r:id="rId73"/>
    <p:sldId id="3302" r:id="rId74"/>
    <p:sldId id="2082" r:id="rId75"/>
    <p:sldId id="3636" r:id="rId76"/>
    <p:sldId id="3620" r:id="rId77"/>
    <p:sldId id="3621" r:id="rId78"/>
    <p:sldId id="3622" r:id="rId79"/>
    <p:sldId id="3623" r:id="rId80"/>
    <p:sldId id="3624" r:id="rId81"/>
    <p:sldId id="3625" r:id="rId82"/>
    <p:sldId id="3474" r:id="rId83"/>
    <p:sldId id="3475" r:id="rId84"/>
    <p:sldId id="3476" r:id="rId85"/>
    <p:sldId id="3477" r:id="rId86"/>
    <p:sldId id="3478" r:id="rId87"/>
    <p:sldId id="3479" r:id="rId88"/>
    <p:sldId id="3480" r:id="rId89"/>
    <p:sldId id="3481" r:id="rId90"/>
    <p:sldId id="3482" r:id="rId91"/>
    <p:sldId id="3483" r:id="rId92"/>
    <p:sldId id="3484" r:id="rId93"/>
    <p:sldId id="3485" r:id="rId94"/>
    <p:sldId id="3486" r:id="rId95"/>
    <p:sldId id="3487" r:id="rId96"/>
    <p:sldId id="3488" r:id="rId97"/>
    <p:sldId id="3628" r:id="rId98"/>
    <p:sldId id="3490" r:id="rId99"/>
    <p:sldId id="3491" r:id="rId100"/>
    <p:sldId id="3629" r:id="rId101"/>
    <p:sldId id="3630" r:id="rId102"/>
    <p:sldId id="3492" r:id="rId103"/>
    <p:sldId id="3493" r:id="rId104"/>
    <p:sldId id="3494" r:id="rId105"/>
    <p:sldId id="3495" r:id="rId106"/>
    <p:sldId id="3496" r:id="rId107"/>
    <p:sldId id="3497" r:id="rId108"/>
    <p:sldId id="3498" r:id="rId109"/>
    <p:sldId id="3499" r:id="rId110"/>
    <p:sldId id="3500" r:id="rId111"/>
    <p:sldId id="3501" r:id="rId112"/>
    <p:sldId id="3502" r:id="rId113"/>
    <p:sldId id="3503" r:id="rId114"/>
    <p:sldId id="3504" r:id="rId115"/>
    <p:sldId id="3505" r:id="rId116"/>
    <p:sldId id="3506" r:id="rId117"/>
    <p:sldId id="3507" r:id="rId118"/>
    <p:sldId id="3508" r:id="rId119"/>
    <p:sldId id="3509" r:id="rId120"/>
    <p:sldId id="3510" r:id="rId121"/>
    <p:sldId id="3511" r:id="rId122"/>
    <p:sldId id="3512" r:id="rId123"/>
    <p:sldId id="3513" r:id="rId124"/>
    <p:sldId id="3514" r:id="rId125"/>
    <p:sldId id="3515" r:id="rId126"/>
    <p:sldId id="3516" r:id="rId127"/>
    <p:sldId id="3518" r:id="rId128"/>
    <p:sldId id="3519" r:id="rId129"/>
    <p:sldId id="3520" r:id="rId130"/>
    <p:sldId id="3521" r:id="rId131"/>
    <p:sldId id="3522" r:id="rId132"/>
    <p:sldId id="3523" r:id="rId133"/>
    <p:sldId id="3524" r:id="rId134"/>
    <p:sldId id="3525" r:id="rId135"/>
    <p:sldId id="3526" r:id="rId136"/>
    <p:sldId id="3608" r:id="rId137"/>
    <p:sldId id="3527" r:id="rId138"/>
    <p:sldId id="3528" r:id="rId139"/>
    <p:sldId id="3530" r:id="rId140"/>
    <p:sldId id="3529" r:id="rId141"/>
    <p:sldId id="3531" r:id="rId142"/>
    <p:sldId id="3532" r:id="rId143"/>
    <p:sldId id="3533" r:id="rId144"/>
    <p:sldId id="3534" r:id="rId145"/>
    <p:sldId id="3535" r:id="rId146"/>
    <p:sldId id="3536" r:id="rId147"/>
    <p:sldId id="3615" r:id="rId148"/>
    <p:sldId id="3616" r:id="rId149"/>
    <p:sldId id="3617" r:id="rId150"/>
    <p:sldId id="3539" r:id="rId151"/>
    <p:sldId id="3609" r:id="rId152"/>
    <p:sldId id="3540" r:id="rId153"/>
    <p:sldId id="3541" r:id="rId154"/>
    <p:sldId id="3542" r:id="rId155"/>
    <p:sldId id="3543" r:id="rId156"/>
    <p:sldId id="3544" r:id="rId157"/>
    <p:sldId id="3637" r:id="rId158"/>
    <p:sldId id="3545" r:id="rId159"/>
    <p:sldId id="3546" r:id="rId160"/>
    <p:sldId id="3547" r:id="rId161"/>
    <p:sldId id="3548" r:id="rId162"/>
    <p:sldId id="3581" r:id="rId163"/>
    <p:sldId id="3592" r:id="rId164"/>
    <p:sldId id="3593" r:id="rId165"/>
    <p:sldId id="3594" r:id="rId166"/>
    <p:sldId id="3582" r:id="rId167"/>
    <p:sldId id="3583" r:id="rId168"/>
    <p:sldId id="3595" r:id="rId169"/>
    <p:sldId id="3584" r:id="rId170"/>
    <p:sldId id="3585" r:id="rId171"/>
    <p:sldId id="3586" r:id="rId172"/>
    <p:sldId id="3614" r:id="rId173"/>
    <p:sldId id="3587" r:id="rId174"/>
    <p:sldId id="3588" r:id="rId175"/>
    <p:sldId id="3610" r:id="rId176"/>
    <p:sldId id="3611" r:id="rId177"/>
    <p:sldId id="3612" r:id="rId178"/>
    <p:sldId id="3613" r:id="rId179"/>
    <p:sldId id="3635" r:id="rId180"/>
    <p:sldId id="3589" r:id="rId18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Intro" id="{975177D6-67E1-B341-B105-507E8533B9C0}">
          <p14:sldIdLst>
            <p14:sldId id="3657"/>
          </p14:sldIdLst>
        </p14:section>
        <p14:section name="Learning about methods" id="{FE6A3C83-807A-F442-A612-1CA4F2F8A9AD}">
          <p14:sldIdLst>
            <p14:sldId id="1557"/>
            <p14:sldId id="1558"/>
            <p14:sldId id="1559"/>
            <p14:sldId id="1560"/>
            <p14:sldId id="1561"/>
            <p14:sldId id="1562"/>
            <p14:sldId id="1563"/>
            <p14:sldId id="1564"/>
            <p14:sldId id="1565"/>
            <p14:sldId id="1566"/>
            <p14:sldId id="1567"/>
            <p14:sldId id="1568"/>
          </p14:sldIdLst>
        </p14:section>
        <p14:section name="Should I do a quantitative study?" id="{71A60109-AA68-1F41-A154-660023C3FB06}">
          <p14:sldIdLst>
            <p14:sldId id="3658"/>
            <p14:sldId id="2015"/>
            <p14:sldId id="2016"/>
          </p14:sldIdLst>
        </p14:section>
        <p14:section name="Theory and causal claims" id="{4DCC89D6-6F01-3840-A7AE-4234021F36E5}">
          <p14:sldIdLst>
            <p14:sldId id="3461"/>
            <p14:sldId id="3457"/>
            <p14:sldId id="3458"/>
            <p14:sldId id="1288"/>
            <p14:sldId id="3459"/>
            <p14:sldId id="3460"/>
            <p14:sldId id="3631"/>
            <p14:sldId id="3632"/>
          </p14:sldIdLst>
        </p14:section>
        <p14:section name="Reaerch desing and process" id="{E26D5083-933F-F648-B3CD-32597EEA15AE}">
          <p14:sldIdLst>
            <p14:sldId id="1945"/>
            <p14:sldId id="1947"/>
            <p14:sldId id="1948"/>
            <p14:sldId id="1949"/>
          </p14:sldIdLst>
        </p14:section>
        <p14:section name="Choosing analysis technique" id="{E9A337AF-A25B-2745-A348-D5F7CB4C3C8E}">
          <p14:sldIdLst>
            <p14:sldId id="3284"/>
            <p14:sldId id="3591"/>
            <p14:sldId id="3656"/>
            <p14:sldId id="3590"/>
            <p14:sldId id="1900"/>
            <p14:sldId id="3285"/>
            <p14:sldId id="3597"/>
            <p14:sldId id="3598"/>
            <p14:sldId id="3642"/>
          </p14:sldIdLst>
        </p14:section>
        <p14:section name="Generally about modeling" id="{9DF17BE1-6CDC-9F4F-A08D-4E1615854D62}">
          <p14:sldIdLst>
            <p14:sldId id="1897"/>
            <p14:sldId id="3166"/>
            <p14:sldId id="1920"/>
            <p14:sldId id="3600"/>
            <p14:sldId id="3601"/>
            <p14:sldId id="1923"/>
            <p14:sldId id="1924"/>
            <p14:sldId id="1925"/>
            <p14:sldId id="1926"/>
            <p14:sldId id="3292"/>
            <p14:sldId id="1927"/>
            <p14:sldId id="1928"/>
            <p14:sldId id="1929"/>
            <p14:sldId id="3296"/>
            <p14:sldId id="3297"/>
            <p14:sldId id="3659"/>
            <p14:sldId id="1931"/>
          </p14:sldIdLst>
        </p14:section>
        <p14:section name="Statistical and methodological urban legends" id="{03DD01B3-E2C7-E340-B217-EC895B99EDA9}">
          <p14:sldIdLst>
            <p14:sldId id="3644"/>
            <p14:sldId id="3645"/>
            <p14:sldId id="3399"/>
            <p14:sldId id="3400"/>
            <p14:sldId id="3647"/>
            <p14:sldId id="3648"/>
            <p14:sldId id="3649"/>
            <p14:sldId id="3650"/>
            <p14:sldId id="3651"/>
            <p14:sldId id="3653"/>
            <p14:sldId id="3652"/>
            <p14:sldId id="3654"/>
            <p14:sldId id="3655"/>
          </p14:sldIdLst>
        </p14:section>
        <p14:section name="Workflow for writing articles" id="{ADE366D2-F1E9-6745-A866-4FE0329B0EAD}">
          <p14:sldIdLst>
            <p14:sldId id="3298"/>
            <p14:sldId id="3299"/>
            <p14:sldId id="3300"/>
            <p14:sldId id="3301"/>
            <p14:sldId id="3302"/>
            <p14:sldId id="2082"/>
            <p14:sldId id="3636"/>
          </p14:sldIdLst>
        </p14:section>
        <p14:section name="Evaluating quantitative papers" id="{90389FDF-20E2-6342-BEA5-5D14ABEB2CD3}">
          <p14:sldIdLst>
            <p14:sldId id="3620"/>
            <p14:sldId id="3621"/>
            <p14:sldId id="3622"/>
            <p14:sldId id="3623"/>
            <p14:sldId id="3624"/>
            <p14:sldId id="3625"/>
          </p14:sldIdLst>
        </p14:section>
        <p14:section name="Research ethics" id="{59DDE315-8563-D34B-8A34-29519FE4ABFD}">
          <p14:sldIdLst>
            <p14:sldId id="3474"/>
            <p14:sldId id="3475"/>
            <p14:sldId id="3476"/>
            <p14:sldId id="3477"/>
            <p14:sldId id="3478"/>
            <p14:sldId id="3479"/>
            <p14:sldId id="3480"/>
            <p14:sldId id="3481"/>
            <p14:sldId id="3482"/>
            <p14:sldId id="3483"/>
            <p14:sldId id="3484"/>
            <p14:sldId id="3485"/>
            <p14:sldId id="3486"/>
            <p14:sldId id="3487"/>
            <p14:sldId id="3488"/>
          </p14:sldIdLst>
        </p14:section>
        <p14:section name="Five diseases" id="{E74BEFBF-6192-904F-B7E5-0AB9745D06C8}">
          <p14:sldIdLst>
            <p14:sldId id="3628"/>
            <p14:sldId id="3490"/>
          </p14:sldIdLst>
        </p14:section>
        <p14:section name="Significosis" id="{9A22BD3A-A9DA-2B43-A21B-17A2EAD360C8}">
          <p14:sldIdLst>
            <p14:sldId id="3491"/>
            <p14:sldId id="3629"/>
            <p14:sldId id="3630"/>
            <p14:sldId id="3492"/>
            <p14:sldId id="3493"/>
            <p14:sldId id="3494"/>
            <p14:sldId id="3495"/>
            <p14:sldId id="3496"/>
            <p14:sldId id="3497"/>
            <p14:sldId id="3498"/>
            <p14:sldId id="3499"/>
            <p14:sldId id="3500"/>
            <p14:sldId id="3501"/>
            <p14:sldId id="3502"/>
            <p14:sldId id="3503"/>
            <p14:sldId id="3504"/>
            <p14:sldId id="3505"/>
            <p14:sldId id="3506"/>
            <p14:sldId id="3507"/>
            <p14:sldId id="3508"/>
            <p14:sldId id="3509"/>
            <p14:sldId id="3510"/>
            <p14:sldId id="3511"/>
            <p14:sldId id="3512"/>
          </p14:sldIdLst>
        </p14:section>
        <p14:section name="Neophilia" id="{13369964-6757-6247-AE28-EB71A3157CE3}">
          <p14:sldIdLst>
            <p14:sldId id="3513"/>
            <p14:sldId id="3514"/>
            <p14:sldId id="3515"/>
            <p14:sldId id="3516"/>
          </p14:sldIdLst>
        </p14:section>
        <p14:section name="Theorrea" id="{F625B579-64AE-0A4B-8DD1-46B3B7B1AB91}">
          <p14:sldIdLst>
            <p14:sldId id="3518"/>
            <p14:sldId id="3519"/>
            <p14:sldId id="3520"/>
            <p14:sldId id="3521"/>
            <p14:sldId id="3522"/>
            <p14:sldId id="3523"/>
            <p14:sldId id="3524"/>
            <p14:sldId id="3525"/>
          </p14:sldIdLst>
        </p14:section>
        <p14:section name="Arigorium" id="{D93CE0B1-D63E-ED45-A410-F884810DF829}">
          <p14:sldIdLst>
            <p14:sldId id="3526"/>
            <p14:sldId id="3608"/>
            <p14:sldId id="3527"/>
            <p14:sldId id="3528"/>
            <p14:sldId id="3530"/>
            <p14:sldId id="3529"/>
          </p14:sldIdLst>
        </p14:section>
        <p14:section name="Endogeneity" id="{F059601B-32F9-B846-8AA5-A257B6E25687}">
          <p14:sldIdLst>
            <p14:sldId id="3531"/>
            <p14:sldId id="3532"/>
            <p14:sldId id="3533"/>
            <p14:sldId id="3534"/>
            <p14:sldId id="3535"/>
            <p14:sldId id="3536"/>
            <p14:sldId id="3615"/>
            <p14:sldId id="3616"/>
            <p14:sldId id="3617"/>
          </p14:sldIdLst>
        </p14:section>
        <p14:section name="Reproducibility and transpareency" id="{C1318FD9-5061-2742-8E09-14CBBDC635C4}">
          <p14:sldIdLst>
            <p14:sldId id="3539"/>
            <p14:sldId id="3609"/>
            <p14:sldId id="3540"/>
            <p14:sldId id="3541"/>
            <p14:sldId id="3542"/>
            <p14:sldId id="3543"/>
            <p14:sldId id="3544"/>
            <p14:sldId id="3637"/>
            <p14:sldId id="3545"/>
          </p14:sldIdLst>
        </p14:section>
        <p14:section name="Disjunctivitis" id="{33A85B78-59A5-5E4F-8ADC-27ABF5A4BBD8}">
          <p14:sldIdLst>
            <p14:sldId id="3546"/>
            <p14:sldId id="3547"/>
            <p14:sldId id="3548"/>
          </p14:sldIdLst>
        </p14:section>
        <p14:section name="How to continue from here" id="{539EFEC6-5B47-724A-AC2B-D617120616D6}">
          <p14:sldIdLst>
            <p14:sldId id="3581"/>
            <p14:sldId id="3592"/>
            <p14:sldId id="3593"/>
            <p14:sldId id="3594"/>
            <p14:sldId id="3582"/>
            <p14:sldId id="3583"/>
            <p14:sldId id="3595"/>
            <p14:sldId id="3584"/>
            <p14:sldId id="3585"/>
            <p14:sldId id="3586"/>
            <p14:sldId id="3614"/>
            <p14:sldId id="3587"/>
            <p14:sldId id="3588"/>
          </p14:sldIdLst>
        </p14:section>
        <p14:section name="Learning diary" id="{93F52D78-8329-6D45-8880-2E1B5602A8DD}">
          <p14:sldIdLst>
            <p14:sldId id="3610"/>
            <p14:sldId id="3611"/>
            <p14:sldId id="3612"/>
            <p14:sldId id="3613"/>
            <p14:sldId id="3635"/>
            <p14:sldId id="3589"/>
          </p14:sldIdLst>
        </p14:section>
      </p14:sectionLst>
    </p:ext>
    <p:ext uri="{EFAFB233-063F-42B5-8137-9DF3F51BA10A}">
      <p15:sldGuideLst xmlns:p15="http://schemas.microsoft.com/office/powerpoint/2012/main">
        <p15:guide id="1" orient="horz">
          <p15:clr>
            <a:srgbClr val="A4A3A4"/>
          </p15:clr>
        </p15:guide>
        <p15:guide id="2" pos="43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kko Rönkkö"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EF3340"/>
    <a:srgbClr val="FFCD00"/>
    <a:srgbClr val="FFCF06"/>
    <a:srgbClr val="F8C704"/>
    <a:srgbClr val="EFC002"/>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74" autoAdjust="0"/>
    <p:restoredTop sz="85322" autoAdjust="0"/>
  </p:normalViewPr>
  <p:slideViewPr>
    <p:cSldViewPr snapToGrid="0" snapToObjects="1">
      <p:cViewPr varScale="1">
        <p:scale>
          <a:sx n="107" d="100"/>
          <a:sy n="107" d="100"/>
        </p:scale>
        <p:origin x="2072" y="176"/>
      </p:cViewPr>
      <p:guideLst>
        <p:guide orient="horz"/>
        <p:guide pos="436"/>
      </p:guideLst>
    </p:cSldViewPr>
  </p:slideViewPr>
  <p:notesTextViewPr>
    <p:cViewPr>
      <p:scale>
        <a:sx n="100" d="100"/>
        <a:sy n="100" d="100"/>
      </p:scale>
      <p:origin x="0" y="0"/>
    </p:cViewPr>
  </p:notesTextViewPr>
  <p:sorterViewPr>
    <p:cViewPr varScale="1">
      <p:scale>
        <a:sx n="100" d="100"/>
        <a:sy n="100" d="100"/>
      </p:scale>
      <p:origin x="0" y="10528"/>
    </p:cViewPr>
  </p:sorterViewPr>
  <p:notesViewPr>
    <p:cSldViewPr snapToGrid="0" snapToObjects="1">
      <p:cViewPr varScale="1">
        <p:scale>
          <a:sx n="107" d="100"/>
          <a:sy n="107" d="100"/>
        </p:scale>
        <p:origin x="-530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notesMaster" Target="notesMasters/notesMaster1.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commentAuthors" Target="commentAuthor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viewProps" Target="view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3/1/19</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81337A6-C487-9645-B543-6BBD05A1D191}" type="slidenum">
              <a:rPr lang="fi-FI"/>
              <a:pPr>
                <a:defRPr/>
              </a:pPr>
              <a:t>‹#›</a:t>
            </a:fld>
            <a:endParaRPr lang="fi-FI"/>
          </a:p>
        </p:txBody>
      </p:sp>
    </p:spTree>
    <p:extLst>
      <p:ext uri="{BB962C8B-B14F-4D97-AF65-F5344CB8AC3E}">
        <p14:creationId xmlns:p14="http://schemas.microsoft.com/office/powerpoint/2010/main" val="3824539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FE7B0BA-8FA8-3A4A-9820-CF1299A8B616}" type="datetime1">
              <a:rPr lang="fi-FI"/>
              <a:pPr>
                <a:defRPr/>
              </a:pPr>
              <a:t>1.3.2019</a:t>
            </a:fld>
            <a:endParaRPr lang="fi-F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6A5FF2-0573-2649-A39A-26FA52E05379}" type="slidenum">
              <a:rPr lang="fi-FI"/>
              <a:pPr>
                <a:defRPr/>
              </a:pPr>
              <a:t>‹#›</a:t>
            </a:fld>
            <a:endParaRPr lang="fi-FI"/>
          </a:p>
        </p:txBody>
      </p:sp>
    </p:spTree>
    <p:extLst>
      <p:ext uri="{BB962C8B-B14F-4D97-AF65-F5344CB8AC3E}">
        <p14:creationId xmlns:p14="http://schemas.microsoft.com/office/powerpoint/2010/main" val="30972913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2B714-2967-574B-8B85-03E8B291DB72}" type="slidenum">
              <a:rPr lang="fi-FI" smtClean="0"/>
              <a:pPr/>
              <a:t>1</a:t>
            </a:fld>
            <a:endParaRPr lang="fi-FI"/>
          </a:p>
        </p:txBody>
      </p:sp>
    </p:spTree>
    <p:extLst>
      <p:ext uri="{BB962C8B-B14F-4D97-AF65-F5344CB8AC3E}">
        <p14:creationId xmlns:p14="http://schemas.microsoft.com/office/powerpoint/2010/main" val="113321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process is not linear</a:t>
            </a:r>
          </a:p>
          <a:p>
            <a:r>
              <a:rPr lang="en-US" dirty="0"/>
              <a:t>Page 78 BRM </a:t>
            </a:r>
            <a:r>
              <a:rPr lang="en-US" dirty="0" err="1"/>
              <a:t>Bryman</a:t>
            </a:r>
            <a:r>
              <a:rPr lang="en-US" dirty="0"/>
              <a:t> and Bell 3</a:t>
            </a:r>
            <a:r>
              <a:rPr lang="en-US" baseline="30000" dirty="0"/>
              <a:t>rd</a:t>
            </a:r>
            <a:r>
              <a:rPr lang="en-US" dirty="0"/>
              <a:t> edition</a:t>
            </a:r>
          </a:p>
          <a:p>
            <a:endParaRPr lang="en-US" dirty="0"/>
          </a:p>
        </p:txBody>
      </p:sp>
      <p:sp>
        <p:nvSpPr>
          <p:cNvPr id="4" name="Slide Number Placeholder 3"/>
          <p:cNvSpPr>
            <a:spLocks noGrp="1"/>
          </p:cNvSpPr>
          <p:nvPr>
            <p:ph type="sldNum" sz="quarter" idx="10"/>
          </p:nvPr>
        </p:nvSpPr>
        <p:spPr/>
        <p:txBody>
          <a:bodyPr/>
          <a:lstStyle/>
          <a:p>
            <a:fld id="{7A02B714-2967-574B-8B85-03E8B291DB72}" type="slidenum">
              <a:rPr lang="fi-FI" smtClean="0"/>
              <a:pPr/>
              <a:t>33</a:t>
            </a:fld>
            <a:endParaRPr lang="fi-FI"/>
          </a:p>
        </p:txBody>
      </p:sp>
    </p:spTree>
    <p:extLst>
      <p:ext uri="{BB962C8B-B14F-4D97-AF65-F5344CB8AC3E}">
        <p14:creationId xmlns:p14="http://schemas.microsoft.com/office/powerpoint/2010/main" val="1677245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39</a:t>
            </a:fld>
            <a:endParaRPr lang="fi-FI"/>
          </a:p>
        </p:txBody>
      </p:sp>
    </p:spTree>
    <p:extLst>
      <p:ext uri="{BB962C8B-B14F-4D97-AF65-F5344CB8AC3E}">
        <p14:creationId xmlns:p14="http://schemas.microsoft.com/office/powerpoint/2010/main" val="3010684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clearset</a:t>
            </a:r>
            <a:r>
              <a:rPr lang="en-US" dirty="0"/>
              <a:t> </a:t>
            </a:r>
            <a:r>
              <a:rPr lang="en-US" dirty="0" err="1"/>
              <a:t>obs</a:t>
            </a:r>
            <a:r>
              <a:rPr lang="en-US" dirty="0"/>
              <a:t> 2</a:t>
            </a:r>
          </a:p>
          <a:p>
            <a:r>
              <a:rPr lang="en-US" dirty="0" err="1"/>
              <a:t>egen</a:t>
            </a:r>
            <a:r>
              <a:rPr lang="en-US" dirty="0"/>
              <a:t> Firm = </a:t>
            </a:r>
            <a:r>
              <a:rPr lang="en-US" dirty="0" err="1"/>
              <a:t>seq</a:t>
            </a:r>
            <a:r>
              <a:rPr lang="en-US" dirty="0"/>
              <a:t>()</a:t>
            </a:r>
          </a:p>
          <a:p>
            <a:r>
              <a:rPr lang="en-US" dirty="0"/>
              <a:t>expand 5</a:t>
            </a:r>
          </a:p>
          <a:p>
            <a:r>
              <a:rPr lang="en-US" dirty="0" err="1"/>
              <a:t>bysort</a:t>
            </a:r>
            <a:r>
              <a:rPr lang="en-US" dirty="0"/>
              <a:t> Firm: </a:t>
            </a:r>
            <a:r>
              <a:rPr lang="en-US" dirty="0" err="1"/>
              <a:t>egen</a:t>
            </a:r>
            <a:r>
              <a:rPr lang="en-US" dirty="0"/>
              <a:t> a = </a:t>
            </a:r>
            <a:r>
              <a:rPr lang="en-US" dirty="0" err="1"/>
              <a:t>seq</a:t>
            </a:r>
            <a:r>
              <a:rPr lang="en-US" dirty="0"/>
              <a:t>()</a:t>
            </a:r>
          </a:p>
          <a:p>
            <a:r>
              <a:rPr lang="en-US" dirty="0"/>
              <a:t>gen Year = a + 2000</a:t>
            </a:r>
          </a:p>
          <a:p>
            <a:r>
              <a:rPr lang="en-US" dirty="0"/>
              <a:t>gen ROA = Firm/20+(Year-2000)/200*(1.5-Firm)</a:t>
            </a:r>
          </a:p>
          <a:p>
            <a:r>
              <a:rPr lang="en-US" dirty="0"/>
              <a:t>line ROA Year if Firm == 1 || line ROA Year if Firm == 2</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42</a:t>
            </a:fld>
            <a:endParaRPr lang="fi-FI"/>
          </a:p>
        </p:txBody>
      </p:sp>
    </p:spTree>
    <p:extLst>
      <p:ext uri="{BB962C8B-B14F-4D97-AF65-F5344CB8AC3E}">
        <p14:creationId xmlns:p14="http://schemas.microsoft.com/office/powerpoint/2010/main" val="3822578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R2_ur &lt;- .32</a:t>
            </a:r>
          </a:p>
          <a:p>
            <a:r>
              <a:rPr lang="en-US" dirty="0"/>
              <a:t>R2_r &lt;- .25</a:t>
            </a:r>
          </a:p>
          <a:p>
            <a:r>
              <a:rPr lang="en-US" dirty="0" err="1"/>
              <a:t>df_r</a:t>
            </a:r>
            <a:r>
              <a:rPr lang="en-US" dirty="0"/>
              <a:t> &lt;- 113 - 15 - 1</a:t>
            </a:r>
          </a:p>
          <a:p>
            <a:r>
              <a:rPr lang="en-US" dirty="0" err="1"/>
              <a:t>df_ur</a:t>
            </a:r>
            <a:r>
              <a:rPr lang="en-US" dirty="0"/>
              <a:t> &lt;- 113 - 18 - 1</a:t>
            </a:r>
          </a:p>
          <a:p>
            <a:endParaRPr lang="en-US" dirty="0"/>
          </a:p>
          <a:p>
            <a:r>
              <a:rPr lang="en-US" dirty="0"/>
              <a:t>F &lt;- ((R2_ur - R2_r)/(</a:t>
            </a:r>
            <a:r>
              <a:rPr lang="en-US" dirty="0" err="1"/>
              <a:t>df_r</a:t>
            </a:r>
            <a:r>
              <a:rPr lang="en-US" dirty="0"/>
              <a:t> - </a:t>
            </a:r>
            <a:r>
              <a:rPr lang="en-US" dirty="0" err="1"/>
              <a:t>df_ur</a:t>
            </a:r>
            <a:r>
              <a:rPr lang="en-US" dirty="0"/>
              <a:t>)) /</a:t>
            </a:r>
          </a:p>
          <a:p>
            <a:r>
              <a:rPr lang="en-US" dirty="0"/>
              <a:t>  ((1-R2_ur)/</a:t>
            </a:r>
            <a:r>
              <a:rPr lang="en-US" dirty="0" err="1"/>
              <a:t>df_ur</a:t>
            </a:r>
            <a:r>
              <a:rPr lang="en-US" dirty="0"/>
              <a:t>)</a:t>
            </a:r>
          </a:p>
          <a:p>
            <a:endParaRPr lang="en-US" dirty="0"/>
          </a:p>
          <a:p>
            <a:r>
              <a:rPr lang="en-US" dirty="0" err="1"/>
              <a:t>pf</a:t>
            </a:r>
            <a:r>
              <a:rPr lang="en-US" dirty="0"/>
              <a:t>(</a:t>
            </a:r>
            <a:r>
              <a:rPr lang="en-US" dirty="0" err="1"/>
              <a:t>F,df_r-df_ur,df_ur</a:t>
            </a:r>
            <a:r>
              <a:rPr lang="en-US" dirty="0"/>
              <a:t>, </a:t>
            </a:r>
            <a:r>
              <a:rPr lang="en-US" dirty="0" err="1"/>
              <a:t>lower.tail</a:t>
            </a:r>
            <a:r>
              <a:rPr lang="en-US" dirty="0"/>
              <a:t> = FALSE)</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45</a:t>
            </a:fld>
            <a:endParaRPr lang="fi-FI"/>
          </a:p>
        </p:txBody>
      </p:sp>
    </p:spTree>
    <p:extLst>
      <p:ext uri="{BB962C8B-B14F-4D97-AF65-F5344CB8AC3E}">
        <p14:creationId xmlns:p14="http://schemas.microsoft.com/office/powerpoint/2010/main" val="33726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46</a:t>
            </a:fld>
            <a:endParaRPr lang="fi-FI"/>
          </a:p>
        </p:txBody>
      </p:sp>
    </p:spTree>
    <p:extLst>
      <p:ext uri="{BB962C8B-B14F-4D97-AF65-F5344CB8AC3E}">
        <p14:creationId xmlns:p14="http://schemas.microsoft.com/office/powerpoint/2010/main" val="3405249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fld id="{830A1AC3-1668-E14A-AEEB-B2E423A6F16C}" type="slidenum">
              <a:rPr lang="en-US" smtClean="0"/>
              <a:pPr/>
              <a:t>49</a:t>
            </a:fld>
            <a:endParaRPr lang="en-US"/>
          </a:p>
        </p:txBody>
      </p:sp>
    </p:spTree>
    <p:extLst>
      <p:ext uri="{BB962C8B-B14F-4D97-AF65-F5344CB8AC3E}">
        <p14:creationId xmlns:p14="http://schemas.microsoft.com/office/powerpoint/2010/main" val="4043246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50</a:t>
            </a:fld>
            <a:endParaRPr lang="fi-FI"/>
          </a:p>
        </p:txBody>
      </p:sp>
    </p:spTree>
    <p:extLst>
      <p:ext uri="{BB962C8B-B14F-4D97-AF65-F5344CB8AC3E}">
        <p14:creationId xmlns:p14="http://schemas.microsoft.com/office/powerpoint/2010/main" val="1648867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51</a:t>
            </a:fld>
            <a:endParaRPr lang="fi-FI"/>
          </a:p>
        </p:txBody>
      </p:sp>
    </p:spTree>
    <p:extLst>
      <p:ext uri="{BB962C8B-B14F-4D97-AF65-F5344CB8AC3E}">
        <p14:creationId xmlns:p14="http://schemas.microsoft.com/office/powerpoint/2010/main" val="1057724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53</a:t>
            </a:fld>
            <a:endParaRPr lang="fi-FI"/>
          </a:p>
        </p:txBody>
      </p:sp>
    </p:spTree>
    <p:extLst>
      <p:ext uri="{BB962C8B-B14F-4D97-AF65-F5344CB8AC3E}">
        <p14:creationId xmlns:p14="http://schemas.microsoft.com/office/powerpoint/2010/main" val="3146266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54</a:t>
            </a:fld>
            <a:endParaRPr lang="fi-FI"/>
          </a:p>
        </p:txBody>
      </p:sp>
    </p:spTree>
    <p:extLst>
      <p:ext uri="{BB962C8B-B14F-4D97-AF65-F5344CB8AC3E}">
        <p14:creationId xmlns:p14="http://schemas.microsoft.com/office/powerpoint/2010/main" val="84022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a:t>
            </a:fld>
            <a:endParaRPr lang="fi-FI"/>
          </a:p>
        </p:txBody>
      </p:sp>
    </p:spTree>
    <p:extLst>
      <p:ext uri="{BB962C8B-B14F-4D97-AF65-F5344CB8AC3E}">
        <p14:creationId xmlns:p14="http://schemas.microsoft.com/office/powerpoint/2010/main" val="292410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explains how statistical and methodological myths and urban legends are started: First there is an idea presented in a methodological paper. Then the paper is carelessly cited by a paper in an  applied journal. This paper is then again carelessly cited by another article in an applied journal and so on. During the citation chain the original idea is lost and the myth is born. These myths are then institutionalized into research practice trough teaching and peer review.</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57</a:t>
            </a:fld>
            <a:endParaRPr lang="fi-FI"/>
          </a:p>
        </p:txBody>
      </p:sp>
    </p:spTree>
    <p:extLst>
      <p:ext uri="{BB962C8B-B14F-4D97-AF65-F5344CB8AC3E}">
        <p14:creationId xmlns:p14="http://schemas.microsoft.com/office/powerpoint/2010/main" val="1432037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a:defRPr/>
            </a:pPr>
            <a:fld id="{D66A5FF2-0573-2649-A39A-26FA52E05379}" type="slidenum">
              <a:rPr lang="fi-FI" smtClean="0"/>
              <a:pPr>
                <a:defRPr/>
              </a:pPr>
              <a:t>59</a:t>
            </a:fld>
            <a:endParaRPr lang="fi-FI"/>
          </a:p>
        </p:txBody>
      </p:sp>
    </p:spTree>
    <p:extLst>
      <p:ext uri="{BB962C8B-B14F-4D97-AF65-F5344CB8AC3E}">
        <p14:creationId xmlns:p14="http://schemas.microsoft.com/office/powerpoint/2010/main" val="1823002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64</a:t>
            </a:fld>
            <a:endParaRPr lang="fi-FI"/>
          </a:p>
        </p:txBody>
      </p:sp>
    </p:spTree>
    <p:extLst>
      <p:ext uri="{BB962C8B-B14F-4D97-AF65-F5344CB8AC3E}">
        <p14:creationId xmlns:p14="http://schemas.microsoft.com/office/powerpoint/2010/main" val="2856884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66</a:t>
            </a:fld>
            <a:endParaRPr lang="fi-FI"/>
          </a:p>
        </p:txBody>
      </p:sp>
    </p:spTree>
    <p:extLst>
      <p:ext uri="{BB962C8B-B14F-4D97-AF65-F5344CB8AC3E}">
        <p14:creationId xmlns:p14="http://schemas.microsoft.com/office/powerpoint/2010/main" val="2828592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a:defRPr/>
            </a:pPr>
            <a:fld id="{D66A5FF2-0573-2649-A39A-26FA52E05379}" type="slidenum">
              <a:rPr lang="fi-FI" smtClean="0"/>
              <a:pPr>
                <a:defRPr/>
              </a:pPr>
              <a:t>67</a:t>
            </a:fld>
            <a:endParaRPr lang="fi-FI"/>
          </a:p>
        </p:txBody>
      </p:sp>
    </p:spTree>
    <p:extLst>
      <p:ext uri="{BB962C8B-B14F-4D97-AF65-F5344CB8AC3E}">
        <p14:creationId xmlns:p14="http://schemas.microsoft.com/office/powerpoint/2010/main" val="1416052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process is not linear</a:t>
            </a:r>
          </a:p>
          <a:p>
            <a:r>
              <a:rPr lang="en-US" dirty="0"/>
              <a:t>Page 78 BRM </a:t>
            </a:r>
            <a:r>
              <a:rPr lang="en-US" dirty="0" err="1"/>
              <a:t>Bryman</a:t>
            </a:r>
            <a:r>
              <a:rPr lang="en-US" dirty="0"/>
              <a:t> and Bell 3</a:t>
            </a:r>
            <a:r>
              <a:rPr lang="en-US" baseline="30000" dirty="0"/>
              <a:t>rd</a:t>
            </a:r>
            <a:r>
              <a:rPr lang="en-US" dirty="0"/>
              <a:t> edition</a:t>
            </a:r>
          </a:p>
          <a:p>
            <a:endParaRPr lang="en-US" dirty="0"/>
          </a:p>
        </p:txBody>
      </p:sp>
      <p:sp>
        <p:nvSpPr>
          <p:cNvPr id="4" name="Slide Number Placeholder 3"/>
          <p:cNvSpPr>
            <a:spLocks noGrp="1"/>
          </p:cNvSpPr>
          <p:nvPr>
            <p:ph type="sldNum" sz="quarter" idx="10"/>
          </p:nvPr>
        </p:nvSpPr>
        <p:spPr/>
        <p:txBody>
          <a:bodyPr/>
          <a:lstStyle/>
          <a:p>
            <a:fld id="{7A02B714-2967-574B-8B85-03E8B291DB72}" type="slidenum">
              <a:rPr lang="fi-FI" smtClean="0"/>
              <a:pPr/>
              <a:t>69</a:t>
            </a:fld>
            <a:endParaRPr lang="fi-FI"/>
          </a:p>
        </p:txBody>
      </p:sp>
    </p:spTree>
    <p:extLst>
      <p:ext uri="{BB962C8B-B14F-4D97-AF65-F5344CB8AC3E}">
        <p14:creationId xmlns:p14="http://schemas.microsoft.com/office/powerpoint/2010/main" val="476238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process is not linear</a:t>
            </a:r>
          </a:p>
          <a:p>
            <a:r>
              <a:rPr lang="en-US" dirty="0"/>
              <a:t>Page 78 BRM </a:t>
            </a:r>
            <a:r>
              <a:rPr lang="en-US" dirty="0" err="1"/>
              <a:t>Bryman</a:t>
            </a:r>
            <a:r>
              <a:rPr lang="en-US" dirty="0"/>
              <a:t> and Bell 3</a:t>
            </a:r>
            <a:r>
              <a:rPr lang="en-US" baseline="30000" dirty="0"/>
              <a:t>rd</a:t>
            </a:r>
            <a:r>
              <a:rPr lang="en-US" dirty="0"/>
              <a:t> edition</a:t>
            </a:r>
          </a:p>
          <a:p>
            <a:endParaRPr lang="en-US" dirty="0"/>
          </a:p>
        </p:txBody>
      </p:sp>
      <p:sp>
        <p:nvSpPr>
          <p:cNvPr id="4" name="Slide Number Placeholder 3"/>
          <p:cNvSpPr>
            <a:spLocks noGrp="1"/>
          </p:cNvSpPr>
          <p:nvPr>
            <p:ph type="sldNum" sz="quarter" idx="10"/>
          </p:nvPr>
        </p:nvSpPr>
        <p:spPr/>
        <p:txBody>
          <a:bodyPr/>
          <a:lstStyle/>
          <a:p>
            <a:fld id="{7A02B714-2967-574B-8B85-03E8B291DB72}" type="slidenum">
              <a:rPr lang="fi-FI" smtClean="0"/>
              <a:pPr/>
              <a:t>78</a:t>
            </a:fld>
            <a:endParaRPr lang="fi-FI"/>
          </a:p>
        </p:txBody>
      </p:sp>
    </p:spTree>
    <p:extLst>
      <p:ext uri="{BB962C8B-B14F-4D97-AF65-F5344CB8AC3E}">
        <p14:creationId xmlns:p14="http://schemas.microsoft.com/office/powerpoint/2010/main" val="3491227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a:t> 1 - </a:t>
            </a:r>
            <a:r>
              <a:rPr lang="mr-IN" dirty="0" err="1"/>
              <a:t>pt</a:t>
            </a:r>
            <a:r>
              <a:rPr lang="mr-IN" dirty="0"/>
              <a:t>(2.07/1.31, </a:t>
            </a:r>
            <a:r>
              <a:rPr lang="mr-IN" dirty="0" err="1"/>
              <a:t>df</a:t>
            </a:r>
            <a:r>
              <a:rPr lang="mr-IN" dirty="0"/>
              <a:t> =155-12-1)</a:t>
            </a:r>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83</a:t>
            </a:fld>
            <a:endParaRPr lang="fi-FI"/>
          </a:p>
        </p:txBody>
      </p:sp>
    </p:spTree>
    <p:extLst>
      <p:ext uri="{BB962C8B-B14F-4D97-AF65-F5344CB8AC3E}">
        <p14:creationId xmlns:p14="http://schemas.microsoft.com/office/powerpoint/2010/main" val="3458149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89</a:t>
            </a:fld>
            <a:endParaRPr lang="fi-FI"/>
          </a:p>
        </p:txBody>
      </p:sp>
    </p:spTree>
    <p:extLst>
      <p:ext uri="{BB962C8B-B14F-4D97-AF65-F5344CB8AC3E}">
        <p14:creationId xmlns:p14="http://schemas.microsoft.com/office/powerpoint/2010/main" val="3018270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ＭＳ Ｐゴシック" charset="-128"/>
              </a:rPr>
              <a:t>clear</a:t>
            </a:r>
          </a:p>
          <a:p>
            <a:r>
              <a:rPr lang="en-US" sz="1200" kern="1200" dirty="0">
                <a:solidFill>
                  <a:schemeClr val="tx1"/>
                </a:solidFill>
                <a:effectLst/>
                <a:latin typeface="+mn-lt"/>
                <a:ea typeface="ＭＳ Ｐゴシック" charset="-128"/>
                <a:cs typeface="ＭＳ Ｐゴシック" charset="-128"/>
              </a:rPr>
              <a:t>set seed 2</a:t>
            </a:r>
          </a:p>
          <a:p>
            <a:r>
              <a:rPr lang="en-US" sz="1200" kern="1200" dirty="0">
                <a:solidFill>
                  <a:schemeClr val="tx1"/>
                </a:solidFill>
                <a:effectLst/>
                <a:latin typeface="+mn-lt"/>
                <a:ea typeface="ＭＳ Ｐゴシック" charset="-128"/>
                <a:cs typeface="ＭＳ Ｐゴシック" charset="-128"/>
              </a:rPr>
              <a:t>set </a:t>
            </a:r>
            <a:r>
              <a:rPr lang="en-US" sz="1200" kern="1200" dirty="0" err="1">
                <a:solidFill>
                  <a:schemeClr val="tx1"/>
                </a:solidFill>
                <a:effectLst/>
                <a:latin typeface="+mn-lt"/>
                <a:ea typeface="ＭＳ Ｐゴシック" charset="-128"/>
                <a:cs typeface="ＭＳ Ｐゴシック" charset="-128"/>
              </a:rPr>
              <a:t>obs</a:t>
            </a:r>
            <a:r>
              <a:rPr lang="en-US" sz="1200" kern="1200" dirty="0">
                <a:solidFill>
                  <a:schemeClr val="tx1"/>
                </a:solidFill>
                <a:effectLst/>
                <a:latin typeface="+mn-lt"/>
                <a:ea typeface="ＭＳ Ｐゴシック" charset="-128"/>
                <a:cs typeface="ＭＳ Ｐゴシック" charset="-128"/>
              </a:rPr>
              <a:t> 100</a:t>
            </a:r>
          </a:p>
          <a:p>
            <a:r>
              <a:rPr lang="en-US" sz="1200" kern="1200" dirty="0">
                <a:solidFill>
                  <a:schemeClr val="tx1"/>
                </a:solidFill>
                <a:effectLst/>
                <a:latin typeface="+mn-lt"/>
                <a:ea typeface="ＭＳ Ｐゴシック" charset="-128"/>
                <a:cs typeface="ＭＳ Ｐゴシック" charset="-128"/>
              </a:rPr>
              <a:t>gen RD = </a:t>
            </a:r>
            <a:r>
              <a:rPr lang="en-US" sz="1200" kern="1200" dirty="0" err="1">
                <a:solidFill>
                  <a:schemeClr val="tx1"/>
                </a:solidFill>
                <a:effectLst/>
                <a:latin typeface="+mn-lt"/>
                <a:ea typeface="ＭＳ Ｐゴシック" charset="-128"/>
                <a:cs typeface="ＭＳ Ｐゴシック" charset="-128"/>
              </a:rPr>
              <a:t>runiform</a:t>
            </a:r>
            <a:r>
              <a:rPr lang="en-US" sz="1200" kern="1200" dirty="0">
                <a:solidFill>
                  <a:schemeClr val="tx1"/>
                </a:solidFill>
                <a:effectLst/>
                <a:latin typeface="+mn-lt"/>
                <a:ea typeface="ＭＳ Ｐゴシック" charset="-128"/>
                <a:cs typeface="ＭＳ Ｐゴシック" charset="-128"/>
              </a:rPr>
              <a:t>()*.2</a:t>
            </a:r>
          </a:p>
          <a:p>
            <a:r>
              <a:rPr lang="en-US" sz="1200" kern="1200" dirty="0">
                <a:solidFill>
                  <a:schemeClr val="tx1"/>
                </a:solidFill>
                <a:effectLst/>
                <a:latin typeface="+mn-lt"/>
                <a:ea typeface="ＭＳ Ｐゴシック" charset="-128"/>
                <a:cs typeface="ＭＳ Ｐゴシック" charset="-128"/>
              </a:rPr>
              <a:t>gen ROA = RD*.13 + </a:t>
            </a:r>
            <a:r>
              <a:rPr lang="en-US" sz="1200" kern="1200" dirty="0" err="1">
                <a:solidFill>
                  <a:schemeClr val="tx1"/>
                </a:solidFill>
                <a:effectLst/>
                <a:latin typeface="+mn-lt"/>
                <a:ea typeface="ＭＳ Ｐゴシック" charset="-128"/>
                <a:cs typeface="ＭＳ Ｐゴシック" charset="-128"/>
              </a:rPr>
              <a:t>rnormal</a:t>
            </a:r>
            <a:r>
              <a:rPr lang="en-US" sz="1200" kern="1200" dirty="0">
                <a:solidFill>
                  <a:schemeClr val="tx1"/>
                </a:solidFill>
                <a:effectLst/>
                <a:latin typeface="+mn-lt"/>
                <a:ea typeface="ＭＳ Ｐゴシック" charset="-128"/>
                <a:cs typeface="ＭＳ Ｐゴシック" charset="-128"/>
              </a:rPr>
              <a:t>()*(RD+.03)/3</a:t>
            </a:r>
          </a:p>
          <a:p>
            <a:r>
              <a:rPr lang="en-US" sz="1200" kern="1200" dirty="0">
                <a:solidFill>
                  <a:schemeClr val="tx1"/>
                </a:solidFill>
                <a:effectLst/>
                <a:latin typeface="+mn-lt"/>
                <a:ea typeface="ＭＳ Ｐゴシック" charset="-128"/>
                <a:cs typeface="ＭＳ Ｐゴシック" charset="-128"/>
              </a:rPr>
              <a:t> </a:t>
            </a:r>
          </a:p>
          <a:p>
            <a:r>
              <a:rPr lang="en-US" sz="1200" kern="1200" dirty="0">
                <a:solidFill>
                  <a:schemeClr val="tx1"/>
                </a:solidFill>
                <a:effectLst/>
                <a:latin typeface="+mn-lt"/>
                <a:ea typeface="ＭＳ Ｐゴシック" charset="-128"/>
                <a:cs typeface="ＭＳ Ｐゴシック" charset="-128"/>
              </a:rPr>
              <a:t>regress ROA RD</a:t>
            </a:r>
          </a:p>
          <a:p>
            <a:r>
              <a:rPr lang="en-US" sz="1200" kern="1200" dirty="0" err="1">
                <a:solidFill>
                  <a:schemeClr val="tx1"/>
                </a:solidFill>
                <a:effectLst/>
                <a:latin typeface="+mn-lt"/>
                <a:ea typeface="ＭＳ Ｐゴシック" charset="-128"/>
                <a:cs typeface="ＭＳ Ｐゴシック" charset="-128"/>
              </a:rPr>
              <a:t>est</a:t>
            </a:r>
            <a:r>
              <a:rPr lang="en-US" sz="1200" kern="1200" dirty="0">
                <a:solidFill>
                  <a:schemeClr val="tx1"/>
                </a:solidFill>
                <a:effectLst/>
                <a:latin typeface="+mn-lt"/>
                <a:ea typeface="ＭＳ Ｐゴシック" charset="-128"/>
                <a:cs typeface="ＭＳ Ｐゴシック" charset="-128"/>
              </a:rPr>
              <a:t> </a:t>
            </a:r>
            <a:r>
              <a:rPr lang="en-US" sz="1200" kern="1200" dirty="0" err="1">
                <a:solidFill>
                  <a:schemeClr val="tx1"/>
                </a:solidFill>
                <a:effectLst/>
                <a:latin typeface="+mn-lt"/>
                <a:ea typeface="ＭＳ Ｐゴシック" charset="-128"/>
                <a:cs typeface="ＭＳ Ｐゴシック" charset="-128"/>
              </a:rPr>
              <a:t>sto</a:t>
            </a:r>
            <a:r>
              <a:rPr lang="en-US" sz="1200" kern="1200" dirty="0">
                <a:solidFill>
                  <a:schemeClr val="tx1"/>
                </a:solidFill>
                <a:effectLst/>
                <a:latin typeface="+mn-lt"/>
                <a:ea typeface="ＭＳ Ｐゴシック" charset="-128"/>
                <a:cs typeface="ＭＳ Ｐゴシック" charset="-128"/>
              </a:rPr>
              <a:t> normal</a:t>
            </a:r>
          </a:p>
          <a:p>
            <a:r>
              <a:rPr lang="en-US" sz="1200" kern="1200" dirty="0">
                <a:solidFill>
                  <a:schemeClr val="tx1"/>
                </a:solidFill>
                <a:effectLst/>
                <a:latin typeface="+mn-lt"/>
                <a:ea typeface="ＭＳ Ｐゴシック" charset="-128"/>
                <a:cs typeface="ＭＳ Ｐゴシック" charset="-128"/>
              </a:rPr>
              <a:t>regress ROA RD, </a:t>
            </a:r>
            <a:r>
              <a:rPr lang="en-US" sz="1200" kern="1200" dirty="0" err="1">
                <a:solidFill>
                  <a:schemeClr val="tx1"/>
                </a:solidFill>
                <a:effectLst/>
                <a:latin typeface="+mn-lt"/>
                <a:ea typeface="ＭＳ Ｐゴシック" charset="-128"/>
                <a:cs typeface="ＭＳ Ｐゴシック" charset="-128"/>
              </a:rPr>
              <a:t>vce</a:t>
            </a:r>
            <a:r>
              <a:rPr lang="en-US" sz="1200" kern="1200" dirty="0">
                <a:solidFill>
                  <a:schemeClr val="tx1"/>
                </a:solidFill>
                <a:effectLst/>
                <a:latin typeface="+mn-lt"/>
                <a:ea typeface="ＭＳ Ｐゴシック" charset="-128"/>
                <a:cs typeface="ＭＳ Ｐゴシック" charset="-128"/>
              </a:rPr>
              <a:t>(robust)</a:t>
            </a:r>
          </a:p>
          <a:p>
            <a:r>
              <a:rPr lang="en-US" sz="1200" kern="1200" dirty="0" err="1">
                <a:solidFill>
                  <a:schemeClr val="tx1"/>
                </a:solidFill>
                <a:effectLst/>
                <a:latin typeface="+mn-lt"/>
                <a:ea typeface="ＭＳ Ｐゴシック" charset="-128"/>
                <a:cs typeface="ＭＳ Ｐゴシック" charset="-128"/>
              </a:rPr>
              <a:t>est</a:t>
            </a:r>
            <a:r>
              <a:rPr lang="en-US" sz="1200" kern="1200" dirty="0">
                <a:solidFill>
                  <a:schemeClr val="tx1"/>
                </a:solidFill>
                <a:effectLst/>
                <a:latin typeface="+mn-lt"/>
                <a:ea typeface="ＭＳ Ｐゴシック" charset="-128"/>
                <a:cs typeface="ＭＳ Ｐゴシック" charset="-128"/>
              </a:rPr>
              <a:t> </a:t>
            </a:r>
            <a:r>
              <a:rPr lang="en-US" sz="1200" kern="1200" dirty="0" err="1">
                <a:solidFill>
                  <a:schemeClr val="tx1"/>
                </a:solidFill>
                <a:effectLst/>
                <a:latin typeface="+mn-lt"/>
                <a:ea typeface="ＭＳ Ｐゴシック" charset="-128"/>
                <a:cs typeface="ＭＳ Ｐゴシック" charset="-128"/>
              </a:rPr>
              <a:t>sto</a:t>
            </a:r>
            <a:r>
              <a:rPr lang="en-US" sz="1200" kern="1200" dirty="0">
                <a:solidFill>
                  <a:schemeClr val="tx1"/>
                </a:solidFill>
                <a:effectLst/>
                <a:latin typeface="+mn-lt"/>
                <a:ea typeface="ＭＳ Ｐゴシック" charset="-128"/>
                <a:cs typeface="ＭＳ Ｐゴシック" charset="-128"/>
              </a:rPr>
              <a:t> robust</a:t>
            </a:r>
          </a:p>
          <a:p>
            <a:r>
              <a:rPr lang="en-US" sz="1200" kern="1200" dirty="0">
                <a:solidFill>
                  <a:schemeClr val="tx1"/>
                </a:solidFill>
                <a:effectLst/>
                <a:latin typeface="+mn-lt"/>
                <a:ea typeface="ＭＳ Ｐゴシック" charset="-128"/>
                <a:cs typeface="ＭＳ Ｐゴシック" charset="-128"/>
              </a:rPr>
              <a:t> </a:t>
            </a:r>
          </a:p>
          <a:p>
            <a:r>
              <a:rPr lang="en-US" sz="1200" kern="1200" dirty="0">
                <a:solidFill>
                  <a:schemeClr val="tx1"/>
                </a:solidFill>
                <a:effectLst/>
                <a:latin typeface="+mn-lt"/>
                <a:ea typeface="ＭＳ Ｐゴシック" charset="-128"/>
                <a:cs typeface="ＭＳ Ｐゴシック" charset="-128"/>
              </a:rPr>
              <a:t>estimates table normal robust, p</a:t>
            </a:r>
          </a:p>
          <a:p>
            <a:r>
              <a:rPr lang="en-US" sz="1200" kern="1200" dirty="0" err="1">
                <a:solidFill>
                  <a:schemeClr val="tx1"/>
                </a:solidFill>
                <a:effectLst/>
                <a:latin typeface="+mn-lt"/>
                <a:ea typeface="ＭＳ Ｐゴシック" charset="-128"/>
                <a:cs typeface="ＭＳ Ｐゴシック" charset="-128"/>
              </a:rPr>
              <a:t>rvfplot</a:t>
            </a:r>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 </a:t>
            </a:r>
          </a:p>
          <a:p>
            <a:r>
              <a:rPr lang="en-US" sz="1200" kern="1200" dirty="0">
                <a:solidFill>
                  <a:schemeClr val="tx1"/>
                </a:solidFill>
                <a:effectLst/>
                <a:latin typeface="+mn-lt"/>
                <a:ea typeface="ＭＳ Ｐゴシック" charset="-128"/>
                <a:cs typeface="ＭＳ Ｐゴシック" charset="-128"/>
              </a:rPr>
              <a:t> </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92</a:t>
            </a:fld>
            <a:endParaRPr lang="fi-FI"/>
          </a:p>
        </p:txBody>
      </p:sp>
    </p:spTree>
    <p:extLst>
      <p:ext uri="{BB962C8B-B14F-4D97-AF65-F5344CB8AC3E}">
        <p14:creationId xmlns:p14="http://schemas.microsoft.com/office/powerpoint/2010/main" val="3304226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13</a:t>
            </a:fld>
            <a:endParaRPr lang="fi-FI"/>
          </a:p>
        </p:txBody>
      </p:sp>
    </p:spTree>
    <p:extLst>
      <p:ext uri="{BB962C8B-B14F-4D97-AF65-F5344CB8AC3E}">
        <p14:creationId xmlns:p14="http://schemas.microsoft.com/office/powerpoint/2010/main" val="3916568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95</a:t>
            </a:fld>
            <a:endParaRPr lang="fi-FI"/>
          </a:p>
        </p:txBody>
      </p:sp>
    </p:spTree>
    <p:extLst>
      <p:ext uri="{BB962C8B-B14F-4D97-AF65-F5344CB8AC3E}">
        <p14:creationId xmlns:p14="http://schemas.microsoft.com/office/powerpoint/2010/main" val="3131987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101</a:t>
            </a:fld>
            <a:endParaRPr lang="fi-FI"/>
          </a:p>
        </p:txBody>
      </p:sp>
    </p:spTree>
    <p:extLst>
      <p:ext uri="{BB962C8B-B14F-4D97-AF65-F5344CB8AC3E}">
        <p14:creationId xmlns:p14="http://schemas.microsoft.com/office/powerpoint/2010/main" val="1389444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104</a:t>
            </a:fld>
            <a:endParaRPr lang="fi-FI"/>
          </a:p>
        </p:txBody>
      </p:sp>
    </p:spTree>
    <p:extLst>
      <p:ext uri="{BB962C8B-B14F-4D97-AF65-F5344CB8AC3E}">
        <p14:creationId xmlns:p14="http://schemas.microsoft.com/office/powerpoint/2010/main" val="386889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effectLst/>
                <a:latin typeface="+mn-lt"/>
                <a:ea typeface="ＭＳ Ｐゴシック" charset="-128"/>
                <a:cs typeface="ＭＳ Ｐゴシック" charset="-128"/>
              </a:rPr>
              <a:t>library(MASS)</a:t>
            </a:r>
          </a:p>
          <a:p>
            <a:r>
              <a:rPr lang="en-US" sz="1200" kern="1200" dirty="0" err="1">
                <a:solidFill>
                  <a:schemeClr val="tx1"/>
                </a:solidFill>
                <a:effectLst/>
                <a:latin typeface="+mn-lt"/>
                <a:ea typeface="ＭＳ Ｐゴシック" charset="-128"/>
                <a:cs typeface="ＭＳ Ｐゴシック" charset="-128"/>
              </a:rPr>
              <a:t>set.seed</a:t>
            </a:r>
            <a:r>
              <a:rPr lang="en-US" sz="1200" kern="1200" dirty="0">
                <a:solidFill>
                  <a:schemeClr val="tx1"/>
                </a:solidFill>
                <a:effectLst/>
                <a:latin typeface="+mn-lt"/>
                <a:ea typeface="ＭＳ Ｐゴシック" charset="-128"/>
                <a:cs typeface="ＭＳ Ｐゴシック" charset="-128"/>
              </a:rPr>
              <a:t>(1)</a:t>
            </a:r>
          </a:p>
          <a:p>
            <a:r>
              <a:rPr lang="en-US" sz="1200" kern="1200" dirty="0">
                <a:solidFill>
                  <a:schemeClr val="tx1"/>
                </a:solidFill>
                <a:effectLst/>
                <a:latin typeface="+mn-lt"/>
                <a:ea typeface="ＭＳ Ｐゴシック" charset="-128"/>
                <a:cs typeface="ＭＳ Ｐゴシック" charset="-128"/>
              </a:rPr>
              <a:t>Sigma &lt;- </a:t>
            </a:r>
            <a:r>
              <a:rPr lang="en-US" sz="1200" kern="1200" dirty="0" err="1">
                <a:solidFill>
                  <a:schemeClr val="tx1"/>
                </a:solidFill>
                <a:effectLst/>
                <a:latin typeface="+mn-lt"/>
                <a:ea typeface="ＭＳ Ｐゴシック" charset="-128"/>
                <a:cs typeface="ＭＳ Ｐゴシック" charset="-128"/>
              </a:rPr>
              <a:t>diag</a:t>
            </a:r>
            <a:r>
              <a:rPr lang="en-US" sz="1200" kern="1200" dirty="0">
                <a:solidFill>
                  <a:schemeClr val="tx1"/>
                </a:solidFill>
                <a:effectLst/>
                <a:latin typeface="+mn-lt"/>
                <a:ea typeface="ＭＳ Ｐゴシック" charset="-128"/>
                <a:cs typeface="ＭＳ Ｐゴシック" charset="-128"/>
              </a:rPr>
              <a:t>(2)</a:t>
            </a:r>
          </a:p>
          <a:p>
            <a:r>
              <a:rPr lang="en-US" sz="1200" kern="1200" dirty="0">
                <a:solidFill>
                  <a:schemeClr val="tx1"/>
                </a:solidFill>
                <a:effectLst/>
                <a:latin typeface="+mn-lt"/>
                <a:ea typeface="ＭＳ Ｐゴシック" charset="-128"/>
                <a:cs typeface="ＭＳ Ｐゴシック" charset="-128"/>
              </a:rPr>
              <a:t>Sigma[1,2] &lt;- Sigma[2,1] &lt;- .1</a:t>
            </a:r>
          </a:p>
          <a:p>
            <a:r>
              <a:rPr lang="en-US" sz="1200" kern="1200" dirty="0">
                <a:solidFill>
                  <a:schemeClr val="tx1"/>
                </a:solidFill>
                <a:effectLst/>
                <a:latin typeface="+mn-lt"/>
                <a:ea typeface="ＭＳ Ｐゴシック" charset="-128"/>
                <a:cs typeface="ＭＳ Ｐゴシック" charset="-128"/>
              </a:rPr>
              <a:t> </a:t>
            </a:r>
          </a:p>
          <a:p>
            <a:r>
              <a:rPr lang="en-US" sz="1200" kern="1200" dirty="0" err="1">
                <a:solidFill>
                  <a:schemeClr val="tx1"/>
                </a:solidFill>
                <a:effectLst/>
                <a:latin typeface="+mn-lt"/>
                <a:ea typeface="ＭＳ Ｐゴシック" charset="-128"/>
                <a:cs typeface="ＭＳ Ｐゴシック" charset="-128"/>
              </a:rPr>
              <a:t>cors</a:t>
            </a:r>
            <a:r>
              <a:rPr lang="en-US" sz="1200" kern="1200" dirty="0">
                <a:solidFill>
                  <a:schemeClr val="tx1"/>
                </a:solidFill>
                <a:effectLst/>
                <a:latin typeface="+mn-lt"/>
                <a:ea typeface="ＭＳ Ｐゴシック" charset="-128"/>
                <a:cs typeface="ＭＳ Ｐゴシック" charset="-128"/>
              </a:rPr>
              <a:t> &lt;- replicate(10000,{</a:t>
            </a:r>
          </a:p>
          <a:p>
            <a:r>
              <a:rPr lang="en-US" sz="1200" kern="1200" dirty="0">
                <a:solidFill>
                  <a:schemeClr val="tx1"/>
                </a:solidFill>
                <a:effectLst/>
                <a:latin typeface="+mn-lt"/>
                <a:ea typeface="ＭＳ Ｐゴシック" charset="-128"/>
                <a:cs typeface="ＭＳ Ｐゴシック" charset="-128"/>
              </a:rPr>
              <a:t>  x &lt;- </a:t>
            </a:r>
            <a:r>
              <a:rPr lang="en-US" sz="1200" kern="1200" dirty="0" err="1">
                <a:solidFill>
                  <a:schemeClr val="tx1"/>
                </a:solidFill>
                <a:effectLst/>
                <a:latin typeface="+mn-lt"/>
                <a:ea typeface="ＭＳ Ｐゴシック" charset="-128"/>
                <a:cs typeface="ＭＳ Ｐゴシック" charset="-128"/>
              </a:rPr>
              <a:t>mvrnorm</a:t>
            </a:r>
            <a:r>
              <a:rPr lang="en-US" sz="1200" kern="1200" dirty="0">
                <a:solidFill>
                  <a:schemeClr val="tx1"/>
                </a:solidFill>
                <a:effectLst/>
                <a:latin typeface="+mn-lt"/>
                <a:ea typeface="ＭＳ Ｐゴシック" charset="-128"/>
                <a:cs typeface="ＭＳ Ｐゴシック" charset="-128"/>
              </a:rPr>
              <a:t>(100,rep(0,2),Sigma)</a:t>
            </a:r>
          </a:p>
          <a:p>
            <a:r>
              <a:rPr lang="en-US" sz="1200" kern="1200" dirty="0">
                <a:solidFill>
                  <a:schemeClr val="tx1"/>
                </a:solidFill>
                <a:effectLst/>
                <a:latin typeface="+mn-lt"/>
                <a:ea typeface="ＭＳ Ｐゴシック" charset="-128"/>
                <a:cs typeface="ＭＳ Ｐゴシック" charset="-128"/>
              </a:rPr>
              <a:t>  </a:t>
            </a:r>
            <a:r>
              <a:rPr lang="en-US" sz="1200" kern="1200" dirty="0" err="1">
                <a:solidFill>
                  <a:schemeClr val="tx1"/>
                </a:solidFill>
                <a:effectLst/>
                <a:latin typeface="+mn-lt"/>
                <a:ea typeface="ＭＳ Ｐゴシック" charset="-128"/>
                <a:cs typeface="ＭＳ Ｐゴシック" charset="-128"/>
              </a:rPr>
              <a:t>cor.test</a:t>
            </a:r>
            <a:r>
              <a:rPr lang="en-US" sz="1200" kern="1200" dirty="0">
                <a:solidFill>
                  <a:schemeClr val="tx1"/>
                </a:solidFill>
                <a:effectLst/>
                <a:latin typeface="+mn-lt"/>
                <a:ea typeface="ＭＳ Ｐゴシック" charset="-128"/>
                <a:cs typeface="ＭＳ Ｐゴシック" charset="-128"/>
              </a:rPr>
              <a:t>(x[,1],x[,2])</a:t>
            </a:r>
          </a:p>
          <a:p>
            <a:r>
              <a:rPr lang="en-US" sz="1200" kern="1200" dirty="0">
                <a:solidFill>
                  <a:schemeClr val="tx1"/>
                </a:solidFill>
                <a:effectLst/>
                <a:latin typeface="+mn-lt"/>
                <a:ea typeface="ＭＳ Ｐゴシック" charset="-128"/>
                <a:cs typeface="ＭＳ Ｐゴシック" charset="-128"/>
              </a:rPr>
              <a:t>})</a:t>
            </a:r>
          </a:p>
          <a:p>
            <a:r>
              <a:rPr lang="en-US" sz="1200" kern="1200" dirty="0">
                <a:solidFill>
                  <a:schemeClr val="tx1"/>
                </a:solidFill>
                <a:effectLst/>
                <a:latin typeface="+mn-lt"/>
                <a:ea typeface="ＭＳ Ｐゴシック" charset="-128"/>
                <a:cs typeface="ＭＳ Ｐゴシック" charset="-128"/>
              </a:rPr>
              <a:t> </a:t>
            </a:r>
          </a:p>
          <a:p>
            <a:r>
              <a:rPr lang="en-US" sz="1200" kern="1200" dirty="0">
                <a:solidFill>
                  <a:schemeClr val="tx1"/>
                </a:solidFill>
                <a:effectLst/>
                <a:latin typeface="+mn-lt"/>
                <a:ea typeface="ＭＳ Ｐゴシック" charset="-128"/>
                <a:cs typeface="ＭＳ Ｐゴシック" charset="-128"/>
              </a:rPr>
              <a:t>d &lt;- </a:t>
            </a:r>
            <a:r>
              <a:rPr lang="en-US" sz="1200" kern="1200" dirty="0" err="1">
                <a:solidFill>
                  <a:schemeClr val="tx1"/>
                </a:solidFill>
                <a:effectLst/>
                <a:latin typeface="+mn-lt"/>
                <a:ea typeface="ＭＳ Ｐゴシック" charset="-128"/>
                <a:cs typeface="ＭＳ Ｐゴシック" charset="-128"/>
              </a:rPr>
              <a:t>cbind</a:t>
            </a:r>
            <a:r>
              <a:rPr lang="en-US" sz="1200" kern="1200" dirty="0">
                <a:solidFill>
                  <a:schemeClr val="tx1"/>
                </a:solidFill>
                <a:effectLst/>
                <a:latin typeface="+mn-lt"/>
                <a:ea typeface="ＭＳ Ｐゴシック" charset="-128"/>
                <a:cs typeface="ＭＳ Ｐゴシック" charset="-128"/>
              </a:rPr>
              <a:t>(</a:t>
            </a:r>
            <a:r>
              <a:rPr lang="en-US" sz="1200" kern="1200" dirty="0" err="1">
                <a:solidFill>
                  <a:schemeClr val="tx1"/>
                </a:solidFill>
                <a:effectLst/>
                <a:latin typeface="+mn-lt"/>
                <a:ea typeface="ＭＳ Ｐゴシック" charset="-128"/>
                <a:cs typeface="ＭＳ Ｐゴシック" charset="-128"/>
              </a:rPr>
              <a:t>unlist</a:t>
            </a:r>
            <a:r>
              <a:rPr lang="en-US" sz="1200" kern="1200" dirty="0">
                <a:solidFill>
                  <a:schemeClr val="tx1"/>
                </a:solidFill>
                <a:effectLst/>
                <a:latin typeface="+mn-lt"/>
                <a:ea typeface="ＭＳ Ｐゴシック" charset="-128"/>
                <a:cs typeface="ＭＳ Ｐゴシック" charset="-128"/>
              </a:rPr>
              <a:t>(</a:t>
            </a:r>
            <a:r>
              <a:rPr lang="en-US" sz="1200" kern="1200" dirty="0" err="1">
                <a:solidFill>
                  <a:schemeClr val="tx1"/>
                </a:solidFill>
                <a:effectLst/>
                <a:latin typeface="+mn-lt"/>
                <a:ea typeface="ＭＳ Ｐゴシック" charset="-128"/>
                <a:cs typeface="ＭＳ Ｐゴシック" charset="-128"/>
              </a:rPr>
              <a:t>cors</a:t>
            </a:r>
            <a:r>
              <a:rPr lang="en-US" sz="1200" kern="1200" dirty="0">
                <a:solidFill>
                  <a:schemeClr val="tx1"/>
                </a:solidFill>
                <a:effectLst/>
                <a:latin typeface="+mn-lt"/>
                <a:ea typeface="ＭＳ Ｐゴシック" charset="-128"/>
                <a:cs typeface="ＭＳ Ｐゴシック" charset="-128"/>
              </a:rPr>
              <a:t>[1,]),</a:t>
            </a:r>
            <a:r>
              <a:rPr lang="en-US" sz="1200" kern="1200" dirty="0" err="1">
                <a:solidFill>
                  <a:schemeClr val="tx1"/>
                </a:solidFill>
                <a:effectLst/>
                <a:latin typeface="+mn-lt"/>
                <a:ea typeface="ＭＳ Ｐゴシック" charset="-128"/>
                <a:cs typeface="ＭＳ Ｐゴシック" charset="-128"/>
              </a:rPr>
              <a:t>unlist</a:t>
            </a:r>
            <a:r>
              <a:rPr lang="en-US" sz="1200" kern="1200" dirty="0">
                <a:solidFill>
                  <a:schemeClr val="tx1"/>
                </a:solidFill>
                <a:effectLst/>
                <a:latin typeface="+mn-lt"/>
                <a:ea typeface="ＭＳ Ｐゴシック" charset="-128"/>
                <a:cs typeface="ＭＳ Ｐゴシック" charset="-128"/>
              </a:rPr>
              <a:t>(</a:t>
            </a:r>
            <a:r>
              <a:rPr lang="en-US" sz="1200" kern="1200" dirty="0" err="1">
                <a:solidFill>
                  <a:schemeClr val="tx1"/>
                </a:solidFill>
                <a:effectLst/>
                <a:latin typeface="+mn-lt"/>
                <a:ea typeface="ＭＳ Ｐゴシック" charset="-128"/>
                <a:cs typeface="ＭＳ Ｐゴシック" charset="-128"/>
              </a:rPr>
              <a:t>cors</a:t>
            </a:r>
            <a:r>
              <a:rPr lang="en-US" sz="1200" kern="1200" dirty="0">
                <a:solidFill>
                  <a:schemeClr val="tx1"/>
                </a:solidFill>
                <a:effectLst/>
                <a:latin typeface="+mn-lt"/>
                <a:ea typeface="ＭＳ Ｐゴシック" charset="-128"/>
                <a:cs typeface="ＭＳ Ｐゴシック" charset="-128"/>
              </a:rPr>
              <a:t>[3,]))</a:t>
            </a:r>
          </a:p>
          <a:p>
            <a:r>
              <a:rPr lang="en-US" sz="1200" kern="1200" dirty="0">
                <a:solidFill>
                  <a:schemeClr val="tx1"/>
                </a:solidFill>
                <a:effectLst/>
                <a:latin typeface="+mn-lt"/>
                <a:ea typeface="ＭＳ Ｐゴシック" charset="-128"/>
                <a:cs typeface="ＭＳ Ｐゴシック" charset="-128"/>
              </a:rPr>
              <a:t>plot(density(d[,1]))</a:t>
            </a:r>
          </a:p>
          <a:p>
            <a:r>
              <a:rPr lang="en-US" sz="1200" kern="1200" dirty="0">
                <a:solidFill>
                  <a:schemeClr val="tx1"/>
                </a:solidFill>
                <a:effectLst/>
                <a:latin typeface="+mn-lt"/>
                <a:ea typeface="ＭＳ Ｐゴシック" charset="-128"/>
                <a:cs typeface="ＭＳ Ｐゴシック" charset="-128"/>
              </a:rPr>
              <a:t>e &lt;- d[d[,2]&lt;.05,1]</a:t>
            </a:r>
          </a:p>
          <a:p>
            <a:r>
              <a:rPr lang="en-US" sz="1200" kern="1200" dirty="0">
                <a:solidFill>
                  <a:schemeClr val="tx1"/>
                </a:solidFill>
                <a:effectLst/>
                <a:latin typeface="+mn-lt"/>
                <a:ea typeface="ＭＳ Ｐゴシック" charset="-128"/>
                <a:cs typeface="ＭＳ Ｐゴシック" charset="-128"/>
              </a:rPr>
              <a:t>f &lt;- density(e)</a:t>
            </a:r>
          </a:p>
          <a:p>
            <a:r>
              <a:rPr lang="en-US" sz="1200" kern="1200" dirty="0" err="1">
                <a:solidFill>
                  <a:schemeClr val="tx1"/>
                </a:solidFill>
                <a:effectLst/>
                <a:latin typeface="+mn-lt"/>
                <a:ea typeface="ＭＳ Ｐゴシック" charset="-128"/>
                <a:cs typeface="ＭＳ Ｐゴシック" charset="-128"/>
              </a:rPr>
              <a:t>f$y</a:t>
            </a:r>
            <a:r>
              <a:rPr lang="en-US" sz="1200" kern="1200" dirty="0">
                <a:solidFill>
                  <a:schemeClr val="tx1"/>
                </a:solidFill>
                <a:effectLst/>
                <a:latin typeface="+mn-lt"/>
                <a:ea typeface="ＭＳ Ｐゴシック" charset="-128"/>
                <a:cs typeface="ＭＳ Ｐゴシック" charset="-128"/>
              </a:rPr>
              <a:t> &lt;- </a:t>
            </a:r>
            <a:r>
              <a:rPr lang="en-US" sz="1200" kern="1200" dirty="0" err="1">
                <a:solidFill>
                  <a:schemeClr val="tx1"/>
                </a:solidFill>
                <a:effectLst/>
                <a:latin typeface="+mn-lt"/>
                <a:ea typeface="ＭＳ Ｐゴシック" charset="-128"/>
                <a:cs typeface="ＭＳ Ｐゴシック" charset="-128"/>
              </a:rPr>
              <a:t>f$y</a:t>
            </a:r>
            <a:r>
              <a:rPr lang="en-US" sz="1200" kern="1200" dirty="0">
                <a:solidFill>
                  <a:schemeClr val="tx1"/>
                </a:solidFill>
                <a:effectLst/>
                <a:latin typeface="+mn-lt"/>
                <a:ea typeface="ＭＳ Ｐゴシック" charset="-128"/>
                <a:cs typeface="ＭＳ Ｐゴシック" charset="-128"/>
              </a:rPr>
              <a:t>/</a:t>
            </a:r>
            <a:r>
              <a:rPr lang="en-US" sz="1200" kern="1200" dirty="0" err="1">
                <a:solidFill>
                  <a:schemeClr val="tx1"/>
                </a:solidFill>
                <a:effectLst/>
                <a:latin typeface="+mn-lt"/>
                <a:ea typeface="ＭＳ Ｐゴシック" charset="-128"/>
                <a:cs typeface="ＭＳ Ｐゴシック" charset="-128"/>
              </a:rPr>
              <a:t>nrow</a:t>
            </a:r>
            <a:r>
              <a:rPr lang="en-US" sz="1200" kern="1200" dirty="0">
                <a:solidFill>
                  <a:schemeClr val="tx1"/>
                </a:solidFill>
                <a:effectLst/>
                <a:latin typeface="+mn-lt"/>
                <a:ea typeface="ＭＳ Ｐゴシック" charset="-128"/>
                <a:cs typeface="ＭＳ Ｐゴシック" charset="-128"/>
              </a:rPr>
              <a:t>(d)*length(e)</a:t>
            </a:r>
          </a:p>
          <a:p>
            <a:r>
              <a:rPr lang="en-US" sz="1200" kern="1200" dirty="0">
                <a:solidFill>
                  <a:schemeClr val="tx1"/>
                </a:solidFill>
                <a:effectLst/>
                <a:latin typeface="+mn-lt"/>
                <a:ea typeface="ＭＳ Ｐゴシック" charset="-128"/>
                <a:cs typeface="ＭＳ Ｐゴシック" charset="-128"/>
              </a:rPr>
              <a:t>lines(f, col = "red")</a:t>
            </a:r>
          </a:p>
          <a:p>
            <a:r>
              <a:rPr lang="en-US" sz="1200" kern="1200" dirty="0" err="1">
                <a:solidFill>
                  <a:schemeClr val="tx1"/>
                </a:solidFill>
                <a:effectLst/>
                <a:latin typeface="+mn-lt"/>
                <a:ea typeface="ＭＳ Ｐゴシック" charset="-128"/>
                <a:cs typeface="ＭＳ Ｐゴシック" charset="-128"/>
              </a:rPr>
              <a:t>abline</a:t>
            </a:r>
            <a:r>
              <a:rPr lang="en-US" sz="1200" kern="1200" dirty="0">
                <a:solidFill>
                  <a:schemeClr val="tx1"/>
                </a:solidFill>
                <a:effectLst/>
                <a:latin typeface="+mn-lt"/>
                <a:ea typeface="ＭＳ Ｐゴシック" charset="-128"/>
                <a:cs typeface="ＭＳ Ｐゴシック" charset="-128"/>
              </a:rPr>
              <a:t>(v = mean(d[,1]), </a:t>
            </a:r>
            <a:r>
              <a:rPr lang="en-US" sz="1200" kern="1200" dirty="0" err="1">
                <a:solidFill>
                  <a:schemeClr val="tx1"/>
                </a:solidFill>
                <a:effectLst/>
                <a:latin typeface="+mn-lt"/>
                <a:ea typeface="ＭＳ Ｐゴシック" charset="-128"/>
                <a:cs typeface="ＭＳ Ｐゴシック" charset="-128"/>
              </a:rPr>
              <a:t>lty</a:t>
            </a:r>
            <a:r>
              <a:rPr lang="en-US" sz="1200" kern="1200" dirty="0">
                <a:solidFill>
                  <a:schemeClr val="tx1"/>
                </a:solidFill>
                <a:effectLst/>
                <a:latin typeface="+mn-lt"/>
                <a:ea typeface="ＭＳ Ｐゴシック" charset="-128"/>
                <a:cs typeface="ＭＳ Ｐゴシック" charset="-128"/>
              </a:rPr>
              <a:t> = 2)</a:t>
            </a:r>
          </a:p>
          <a:p>
            <a:r>
              <a:rPr lang="en-US" sz="1200" kern="1200" dirty="0" err="1">
                <a:solidFill>
                  <a:schemeClr val="tx1"/>
                </a:solidFill>
                <a:effectLst/>
                <a:latin typeface="+mn-lt"/>
                <a:ea typeface="ＭＳ Ｐゴシック" charset="-128"/>
                <a:cs typeface="ＭＳ Ｐゴシック" charset="-128"/>
              </a:rPr>
              <a:t>abline</a:t>
            </a:r>
            <a:r>
              <a:rPr lang="en-US" sz="1200" kern="1200" dirty="0">
                <a:solidFill>
                  <a:schemeClr val="tx1"/>
                </a:solidFill>
                <a:effectLst/>
                <a:latin typeface="+mn-lt"/>
                <a:ea typeface="ＭＳ Ｐゴシック" charset="-128"/>
                <a:cs typeface="ＭＳ Ｐゴシック" charset="-128"/>
              </a:rPr>
              <a:t>(v = mean(e), col = "red", </a:t>
            </a:r>
            <a:r>
              <a:rPr lang="en-US" sz="1200" kern="1200" dirty="0" err="1">
                <a:solidFill>
                  <a:schemeClr val="tx1"/>
                </a:solidFill>
                <a:effectLst/>
                <a:latin typeface="+mn-lt"/>
                <a:ea typeface="ＭＳ Ｐゴシック" charset="-128"/>
                <a:cs typeface="ＭＳ Ｐゴシック" charset="-128"/>
              </a:rPr>
              <a:t>lty</a:t>
            </a:r>
            <a:r>
              <a:rPr lang="en-US" sz="1200" kern="1200" dirty="0">
                <a:solidFill>
                  <a:schemeClr val="tx1"/>
                </a:solidFill>
                <a:effectLst/>
                <a:latin typeface="+mn-lt"/>
                <a:ea typeface="ＭＳ Ｐゴシック" charset="-128"/>
                <a:cs typeface="ＭＳ Ｐゴシック" charset="-128"/>
              </a:rPr>
              <a:t> = 2)</a:t>
            </a:r>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107</a:t>
            </a:fld>
            <a:endParaRPr lang="fi-FI"/>
          </a:p>
        </p:txBody>
      </p:sp>
    </p:spTree>
    <p:extLst>
      <p:ext uri="{BB962C8B-B14F-4D97-AF65-F5344CB8AC3E}">
        <p14:creationId xmlns:p14="http://schemas.microsoft.com/office/powerpoint/2010/main" val="1351263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A776C5-0312-5C4E-917A-3C22296ECCA7}" type="slidenum">
              <a:rPr lang="fi-FI" smtClean="0"/>
              <a:pPr/>
              <a:t>114</a:t>
            </a:fld>
            <a:endParaRPr lang="fi-FI"/>
          </a:p>
        </p:txBody>
      </p:sp>
    </p:spTree>
    <p:extLst>
      <p:ext uri="{BB962C8B-B14F-4D97-AF65-F5344CB8AC3E}">
        <p14:creationId xmlns:p14="http://schemas.microsoft.com/office/powerpoint/2010/main" val="970181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data &lt;- </a:t>
            </a:r>
            <a:r>
              <a:rPr lang="en-US" dirty="0" err="1"/>
              <a:t>read.csv</a:t>
            </a:r>
            <a:r>
              <a:rPr lang="en-US" dirty="0"/>
              <a:t>("Orbis_Export_1.csv")</a:t>
            </a:r>
          </a:p>
          <a:p>
            <a:r>
              <a:rPr lang="en-US" dirty="0"/>
              <a:t>head(data)</a:t>
            </a:r>
          </a:p>
          <a:p>
            <a:r>
              <a:rPr lang="en-US" dirty="0"/>
              <a:t>X &lt;- </a:t>
            </a:r>
            <a:r>
              <a:rPr lang="en-US" dirty="0" err="1"/>
              <a:t>as.numeric</a:t>
            </a:r>
            <a:r>
              <a:rPr lang="en-US" dirty="0"/>
              <a:t>(</a:t>
            </a:r>
            <a:r>
              <a:rPr lang="en-US" dirty="0" err="1"/>
              <a:t>as.character</a:t>
            </a:r>
            <a:r>
              <a:rPr lang="en-US" dirty="0"/>
              <a:t>(data[,3]))</a:t>
            </a:r>
          </a:p>
          <a:p>
            <a:r>
              <a:rPr lang="en-US" dirty="0"/>
              <a:t>X &lt;- X[! </a:t>
            </a:r>
            <a:r>
              <a:rPr lang="en-US" dirty="0" err="1"/>
              <a:t>is.na</a:t>
            </a:r>
            <a:r>
              <a:rPr lang="en-US" dirty="0"/>
              <a:t>(X)]</a:t>
            </a:r>
          </a:p>
          <a:p>
            <a:r>
              <a:rPr lang="en-US" dirty="0"/>
              <a:t>X &lt;- X[1:500]</a:t>
            </a:r>
          </a:p>
          <a:p>
            <a:endParaRPr lang="en-US" dirty="0"/>
          </a:p>
          <a:p>
            <a:r>
              <a:rPr lang="en-US" dirty="0"/>
              <a:t>library(parallel)</a:t>
            </a:r>
          </a:p>
          <a:p>
            <a:endParaRPr lang="en-US" dirty="0"/>
          </a:p>
          <a:p>
            <a:r>
              <a:rPr lang="en-US" dirty="0"/>
              <a:t>reps &lt;- </a:t>
            </a:r>
            <a:r>
              <a:rPr lang="en-US" dirty="0" err="1"/>
              <a:t>unlist</a:t>
            </a:r>
            <a:r>
              <a:rPr lang="en-US" dirty="0"/>
              <a:t>(</a:t>
            </a:r>
            <a:r>
              <a:rPr lang="en-US" dirty="0" err="1"/>
              <a:t>mclapply</a:t>
            </a:r>
            <a:r>
              <a:rPr lang="en-US" dirty="0"/>
              <a:t>(1:10000, function(x){</a:t>
            </a:r>
          </a:p>
          <a:p>
            <a:r>
              <a:rPr lang="en-US" dirty="0"/>
              <a:t>  s &lt;- sample(1:500,22)</a:t>
            </a:r>
          </a:p>
          <a:p>
            <a:r>
              <a:rPr lang="en-US" dirty="0"/>
              <a:t>  mean(X[-s]) - mean(X[s])</a:t>
            </a:r>
          </a:p>
          <a:p>
            <a:r>
              <a:rPr lang="en-US" dirty="0"/>
              <a:t>}))</a:t>
            </a:r>
          </a:p>
          <a:p>
            <a:endParaRPr lang="en-US" dirty="0"/>
          </a:p>
          <a:p>
            <a:r>
              <a:rPr lang="en-US" dirty="0"/>
              <a:t>d &lt;- density(reps)</a:t>
            </a:r>
          </a:p>
          <a:p>
            <a:r>
              <a:rPr lang="en-US" dirty="0"/>
              <a:t>plot(d)</a:t>
            </a:r>
          </a:p>
          <a:p>
            <a:endParaRPr lang="en-US" dirty="0"/>
          </a:p>
          <a:p>
            <a:r>
              <a:rPr lang="en-US" dirty="0" err="1"/>
              <a:t>d$y</a:t>
            </a:r>
            <a:r>
              <a:rPr lang="en-US" dirty="0"/>
              <a:t> &lt;- c(0, </a:t>
            </a:r>
            <a:r>
              <a:rPr lang="en-US" dirty="0" err="1"/>
              <a:t>d$y</a:t>
            </a:r>
            <a:r>
              <a:rPr lang="en-US" dirty="0"/>
              <a:t>[</a:t>
            </a:r>
            <a:r>
              <a:rPr lang="en-US" dirty="0" err="1"/>
              <a:t>d$x</a:t>
            </a:r>
            <a:r>
              <a:rPr lang="en-US" dirty="0"/>
              <a:t>&gt;4.7])</a:t>
            </a:r>
          </a:p>
          <a:p>
            <a:r>
              <a:rPr lang="en-US" dirty="0" err="1"/>
              <a:t>d$x</a:t>
            </a:r>
            <a:r>
              <a:rPr lang="en-US" dirty="0"/>
              <a:t> &lt;- c(4.7,d$x[</a:t>
            </a:r>
            <a:r>
              <a:rPr lang="en-US" dirty="0" err="1"/>
              <a:t>d$x</a:t>
            </a:r>
            <a:r>
              <a:rPr lang="en-US" dirty="0"/>
              <a:t>&gt;4.7])</a:t>
            </a:r>
          </a:p>
          <a:p>
            <a:endParaRPr lang="en-US" dirty="0"/>
          </a:p>
          <a:p>
            <a:r>
              <a:rPr lang="en-US" dirty="0"/>
              <a:t>polygon(d, col="red", border="blue")</a:t>
            </a:r>
          </a:p>
        </p:txBody>
      </p:sp>
      <p:sp>
        <p:nvSpPr>
          <p:cNvPr id="4" name="Slide Number Placeholder 3"/>
          <p:cNvSpPr>
            <a:spLocks noGrp="1"/>
          </p:cNvSpPr>
          <p:nvPr>
            <p:ph type="sldNum" sz="quarter" idx="10"/>
          </p:nvPr>
        </p:nvSpPr>
        <p:spPr/>
        <p:txBody>
          <a:bodyPr/>
          <a:lstStyle/>
          <a:p>
            <a:fld id="{ABA776C5-0312-5C4E-917A-3C22296ECCA7}" type="slidenum">
              <a:rPr lang="fi-FI" smtClean="0"/>
              <a:pPr/>
              <a:t>116</a:t>
            </a:fld>
            <a:endParaRPr lang="fi-FI"/>
          </a:p>
        </p:txBody>
      </p:sp>
    </p:spTree>
    <p:extLst>
      <p:ext uri="{BB962C8B-B14F-4D97-AF65-F5344CB8AC3E}">
        <p14:creationId xmlns:p14="http://schemas.microsoft.com/office/powerpoint/2010/main" val="2013775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effectLst/>
                <a:latin typeface="+mn-lt"/>
                <a:ea typeface="ＭＳ Ｐゴシック" charset="-128"/>
                <a:cs typeface="ＭＳ Ｐゴシック" charset="-128"/>
              </a:rPr>
              <a:t>library(MASS)</a:t>
            </a:r>
          </a:p>
          <a:p>
            <a:r>
              <a:rPr lang="en-US" sz="1200" kern="1200" dirty="0" err="1">
                <a:solidFill>
                  <a:schemeClr val="tx1"/>
                </a:solidFill>
                <a:effectLst/>
                <a:latin typeface="+mn-lt"/>
                <a:ea typeface="ＭＳ Ｐゴシック" charset="-128"/>
                <a:cs typeface="ＭＳ Ｐゴシック" charset="-128"/>
              </a:rPr>
              <a:t>set.seed</a:t>
            </a:r>
            <a:r>
              <a:rPr lang="en-US" sz="1200" kern="1200" dirty="0">
                <a:solidFill>
                  <a:schemeClr val="tx1"/>
                </a:solidFill>
                <a:effectLst/>
                <a:latin typeface="+mn-lt"/>
                <a:ea typeface="ＭＳ Ｐゴシック" charset="-128"/>
                <a:cs typeface="ＭＳ Ｐゴシック" charset="-128"/>
              </a:rPr>
              <a:t>(1)</a:t>
            </a:r>
          </a:p>
          <a:p>
            <a:r>
              <a:rPr lang="en-US" sz="1200" kern="1200" dirty="0">
                <a:solidFill>
                  <a:schemeClr val="tx1"/>
                </a:solidFill>
                <a:effectLst/>
                <a:latin typeface="+mn-lt"/>
                <a:ea typeface="ＭＳ Ｐゴシック" charset="-128"/>
                <a:cs typeface="ＭＳ Ｐゴシック" charset="-128"/>
              </a:rPr>
              <a:t>Sigma &lt;- </a:t>
            </a:r>
            <a:r>
              <a:rPr lang="en-US" sz="1200" kern="1200" dirty="0" err="1">
                <a:solidFill>
                  <a:schemeClr val="tx1"/>
                </a:solidFill>
                <a:effectLst/>
                <a:latin typeface="+mn-lt"/>
                <a:ea typeface="ＭＳ Ｐゴシック" charset="-128"/>
                <a:cs typeface="ＭＳ Ｐゴシック" charset="-128"/>
              </a:rPr>
              <a:t>diag</a:t>
            </a:r>
            <a:r>
              <a:rPr lang="en-US" sz="1200" kern="1200" dirty="0">
                <a:solidFill>
                  <a:schemeClr val="tx1"/>
                </a:solidFill>
                <a:effectLst/>
                <a:latin typeface="+mn-lt"/>
                <a:ea typeface="ＭＳ Ｐゴシック" charset="-128"/>
                <a:cs typeface="ＭＳ Ｐゴシック" charset="-128"/>
              </a:rPr>
              <a:t>(2)</a:t>
            </a:r>
          </a:p>
          <a:p>
            <a:r>
              <a:rPr lang="en-US" sz="1200" kern="1200" dirty="0">
                <a:solidFill>
                  <a:schemeClr val="tx1"/>
                </a:solidFill>
                <a:effectLst/>
                <a:latin typeface="+mn-lt"/>
                <a:ea typeface="ＭＳ Ｐゴシック" charset="-128"/>
                <a:cs typeface="ＭＳ Ｐゴシック" charset="-128"/>
              </a:rPr>
              <a:t>Sigma[1,2] &lt;- Sigma[2,1] &lt;- .1</a:t>
            </a:r>
          </a:p>
          <a:p>
            <a:r>
              <a:rPr lang="en-US" sz="1200" kern="1200" dirty="0">
                <a:solidFill>
                  <a:schemeClr val="tx1"/>
                </a:solidFill>
                <a:effectLst/>
                <a:latin typeface="+mn-lt"/>
                <a:ea typeface="ＭＳ Ｐゴシック" charset="-128"/>
                <a:cs typeface="ＭＳ Ｐゴシック" charset="-128"/>
              </a:rPr>
              <a:t> </a:t>
            </a:r>
          </a:p>
          <a:p>
            <a:r>
              <a:rPr lang="en-US" sz="1200" kern="1200" dirty="0" err="1">
                <a:solidFill>
                  <a:schemeClr val="tx1"/>
                </a:solidFill>
                <a:effectLst/>
                <a:latin typeface="+mn-lt"/>
                <a:ea typeface="ＭＳ Ｐゴシック" charset="-128"/>
                <a:cs typeface="ＭＳ Ｐゴシック" charset="-128"/>
              </a:rPr>
              <a:t>cors</a:t>
            </a:r>
            <a:r>
              <a:rPr lang="en-US" sz="1200" kern="1200" dirty="0">
                <a:solidFill>
                  <a:schemeClr val="tx1"/>
                </a:solidFill>
                <a:effectLst/>
                <a:latin typeface="+mn-lt"/>
                <a:ea typeface="ＭＳ Ｐゴシック" charset="-128"/>
                <a:cs typeface="ＭＳ Ｐゴシック" charset="-128"/>
              </a:rPr>
              <a:t> &lt;- replicate(10000,{</a:t>
            </a:r>
          </a:p>
          <a:p>
            <a:r>
              <a:rPr lang="en-US" sz="1200" kern="1200" dirty="0">
                <a:solidFill>
                  <a:schemeClr val="tx1"/>
                </a:solidFill>
                <a:effectLst/>
                <a:latin typeface="+mn-lt"/>
                <a:ea typeface="ＭＳ Ｐゴシック" charset="-128"/>
                <a:cs typeface="ＭＳ Ｐゴシック" charset="-128"/>
              </a:rPr>
              <a:t>  x &lt;- </a:t>
            </a:r>
            <a:r>
              <a:rPr lang="en-US" sz="1200" kern="1200" dirty="0" err="1">
                <a:solidFill>
                  <a:schemeClr val="tx1"/>
                </a:solidFill>
                <a:effectLst/>
                <a:latin typeface="+mn-lt"/>
                <a:ea typeface="ＭＳ Ｐゴシック" charset="-128"/>
                <a:cs typeface="ＭＳ Ｐゴシック" charset="-128"/>
              </a:rPr>
              <a:t>mvrnorm</a:t>
            </a:r>
            <a:r>
              <a:rPr lang="en-US" sz="1200" kern="1200" dirty="0">
                <a:solidFill>
                  <a:schemeClr val="tx1"/>
                </a:solidFill>
                <a:effectLst/>
                <a:latin typeface="+mn-lt"/>
                <a:ea typeface="ＭＳ Ｐゴシック" charset="-128"/>
                <a:cs typeface="ＭＳ Ｐゴシック" charset="-128"/>
              </a:rPr>
              <a:t>(100,rep(0,2),Sigma)</a:t>
            </a:r>
          </a:p>
          <a:p>
            <a:r>
              <a:rPr lang="en-US" sz="1200" kern="1200" dirty="0">
                <a:solidFill>
                  <a:schemeClr val="tx1"/>
                </a:solidFill>
                <a:effectLst/>
                <a:latin typeface="+mn-lt"/>
                <a:ea typeface="ＭＳ Ｐゴシック" charset="-128"/>
                <a:cs typeface="ＭＳ Ｐゴシック" charset="-128"/>
              </a:rPr>
              <a:t>  </a:t>
            </a:r>
            <a:r>
              <a:rPr lang="en-US" sz="1200" kern="1200" dirty="0" err="1">
                <a:solidFill>
                  <a:schemeClr val="tx1"/>
                </a:solidFill>
                <a:effectLst/>
                <a:latin typeface="+mn-lt"/>
                <a:ea typeface="ＭＳ Ｐゴシック" charset="-128"/>
                <a:cs typeface="ＭＳ Ｐゴシック" charset="-128"/>
              </a:rPr>
              <a:t>cor.test</a:t>
            </a:r>
            <a:r>
              <a:rPr lang="en-US" sz="1200" kern="1200" dirty="0">
                <a:solidFill>
                  <a:schemeClr val="tx1"/>
                </a:solidFill>
                <a:effectLst/>
                <a:latin typeface="+mn-lt"/>
                <a:ea typeface="ＭＳ Ｐゴシック" charset="-128"/>
                <a:cs typeface="ＭＳ Ｐゴシック" charset="-128"/>
              </a:rPr>
              <a:t>(x[,1],x[,2])</a:t>
            </a:r>
          </a:p>
          <a:p>
            <a:r>
              <a:rPr lang="en-US" sz="1200" kern="1200" dirty="0">
                <a:solidFill>
                  <a:schemeClr val="tx1"/>
                </a:solidFill>
                <a:effectLst/>
                <a:latin typeface="+mn-lt"/>
                <a:ea typeface="ＭＳ Ｐゴシック" charset="-128"/>
                <a:cs typeface="ＭＳ Ｐゴシック" charset="-128"/>
              </a:rPr>
              <a:t>})</a:t>
            </a:r>
          </a:p>
          <a:p>
            <a:r>
              <a:rPr lang="en-US" sz="1200" kern="1200" dirty="0">
                <a:solidFill>
                  <a:schemeClr val="tx1"/>
                </a:solidFill>
                <a:effectLst/>
                <a:latin typeface="+mn-lt"/>
                <a:ea typeface="ＭＳ Ｐゴシック" charset="-128"/>
                <a:cs typeface="ＭＳ Ｐゴシック" charset="-128"/>
              </a:rPr>
              <a:t> </a:t>
            </a:r>
          </a:p>
          <a:p>
            <a:r>
              <a:rPr lang="en-US" sz="1200" kern="1200" dirty="0">
                <a:solidFill>
                  <a:schemeClr val="tx1"/>
                </a:solidFill>
                <a:effectLst/>
                <a:latin typeface="+mn-lt"/>
                <a:ea typeface="ＭＳ Ｐゴシック" charset="-128"/>
                <a:cs typeface="ＭＳ Ｐゴシック" charset="-128"/>
              </a:rPr>
              <a:t>d &lt;- </a:t>
            </a:r>
            <a:r>
              <a:rPr lang="en-US" sz="1200" kern="1200" dirty="0" err="1">
                <a:solidFill>
                  <a:schemeClr val="tx1"/>
                </a:solidFill>
                <a:effectLst/>
                <a:latin typeface="+mn-lt"/>
                <a:ea typeface="ＭＳ Ｐゴシック" charset="-128"/>
                <a:cs typeface="ＭＳ Ｐゴシック" charset="-128"/>
              </a:rPr>
              <a:t>cbind</a:t>
            </a:r>
            <a:r>
              <a:rPr lang="en-US" sz="1200" kern="1200" dirty="0">
                <a:solidFill>
                  <a:schemeClr val="tx1"/>
                </a:solidFill>
                <a:effectLst/>
                <a:latin typeface="+mn-lt"/>
                <a:ea typeface="ＭＳ Ｐゴシック" charset="-128"/>
                <a:cs typeface="ＭＳ Ｐゴシック" charset="-128"/>
              </a:rPr>
              <a:t>(</a:t>
            </a:r>
            <a:r>
              <a:rPr lang="en-US" sz="1200" kern="1200" dirty="0" err="1">
                <a:solidFill>
                  <a:schemeClr val="tx1"/>
                </a:solidFill>
                <a:effectLst/>
                <a:latin typeface="+mn-lt"/>
                <a:ea typeface="ＭＳ Ｐゴシック" charset="-128"/>
                <a:cs typeface="ＭＳ Ｐゴシック" charset="-128"/>
              </a:rPr>
              <a:t>unlist</a:t>
            </a:r>
            <a:r>
              <a:rPr lang="en-US" sz="1200" kern="1200" dirty="0">
                <a:solidFill>
                  <a:schemeClr val="tx1"/>
                </a:solidFill>
                <a:effectLst/>
                <a:latin typeface="+mn-lt"/>
                <a:ea typeface="ＭＳ Ｐゴシック" charset="-128"/>
                <a:cs typeface="ＭＳ Ｐゴシック" charset="-128"/>
              </a:rPr>
              <a:t>(</a:t>
            </a:r>
            <a:r>
              <a:rPr lang="en-US" sz="1200" kern="1200" dirty="0" err="1">
                <a:solidFill>
                  <a:schemeClr val="tx1"/>
                </a:solidFill>
                <a:effectLst/>
                <a:latin typeface="+mn-lt"/>
                <a:ea typeface="ＭＳ Ｐゴシック" charset="-128"/>
                <a:cs typeface="ＭＳ Ｐゴシック" charset="-128"/>
              </a:rPr>
              <a:t>cors</a:t>
            </a:r>
            <a:r>
              <a:rPr lang="en-US" sz="1200" kern="1200" dirty="0">
                <a:solidFill>
                  <a:schemeClr val="tx1"/>
                </a:solidFill>
                <a:effectLst/>
                <a:latin typeface="+mn-lt"/>
                <a:ea typeface="ＭＳ Ｐゴシック" charset="-128"/>
                <a:cs typeface="ＭＳ Ｐゴシック" charset="-128"/>
              </a:rPr>
              <a:t>[1,]),</a:t>
            </a:r>
            <a:r>
              <a:rPr lang="en-US" sz="1200" kern="1200" dirty="0" err="1">
                <a:solidFill>
                  <a:schemeClr val="tx1"/>
                </a:solidFill>
                <a:effectLst/>
                <a:latin typeface="+mn-lt"/>
                <a:ea typeface="ＭＳ Ｐゴシック" charset="-128"/>
                <a:cs typeface="ＭＳ Ｐゴシック" charset="-128"/>
              </a:rPr>
              <a:t>unlist</a:t>
            </a:r>
            <a:r>
              <a:rPr lang="en-US" sz="1200" kern="1200" dirty="0">
                <a:solidFill>
                  <a:schemeClr val="tx1"/>
                </a:solidFill>
                <a:effectLst/>
                <a:latin typeface="+mn-lt"/>
                <a:ea typeface="ＭＳ Ｐゴシック" charset="-128"/>
                <a:cs typeface="ＭＳ Ｐゴシック" charset="-128"/>
              </a:rPr>
              <a:t>(</a:t>
            </a:r>
            <a:r>
              <a:rPr lang="en-US" sz="1200" kern="1200" dirty="0" err="1">
                <a:solidFill>
                  <a:schemeClr val="tx1"/>
                </a:solidFill>
                <a:effectLst/>
                <a:latin typeface="+mn-lt"/>
                <a:ea typeface="ＭＳ Ｐゴシック" charset="-128"/>
                <a:cs typeface="ＭＳ Ｐゴシック" charset="-128"/>
              </a:rPr>
              <a:t>cors</a:t>
            </a:r>
            <a:r>
              <a:rPr lang="en-US" sz="1200" kern="1200" dirty="0">
                <a:solidFill>
                  <a:schemeClr val="tx1"/>
                </a:solidFill>
                <a:effectLst/>
                <a:latin typeface="+mn-lt"/>
                <a:ea typeface="ＭＳ Ｐゴシック" charset="-128"/>
                <a:cs typeface="ＭＳ Ｐゴシック" charset="-128"/>
              </a:rPr>
              <a:t>[3,]))</a:t>
            </a:r>
          </a:p>
          <a:p>
            <a:r>
              <a:rPr lang="en-US" sz="1200" kern="1200" dirty="0">
                <a:solidFill>
                  <a:schemeClr val="tx1"/>
                </a:solidFill>
                <a:effectLst/>
                <a:latin typeface="+mn-lt"/>
                <a:ea typeface="ＭＳ Ｐゴシック" charset="-128"/>
                <a:cs typeface="ＭＳ Ｐゴシック" charset="-128"/>
              </a:rPr>
              <a:t>plot(density(d[,1]))</a:t>
            </a:r>
          </a:p>
          <a:p>
            <a:r>
              <a:rPr lang="en-US" sz="1200" kern="1200" dirty="0">
                <a:solidFill>
                  <a:schemeClr val="tx1"/>
                </a:solidFill>
                <a:effectLst/>
                <a:latin typeface="+mn-lt"/>
                <a:ea typeface="ＭＳ Ｐゴシック" charset="-128"/>
                <a:cs typeface="ＭＳ Ｐゴシック" charset="-128"/>
              </a:rPr>
              <a:t>e &lt;- d[d[,2]&lt;.05,1]</a:t>
            </a:r>
          </a:p>
          <a:p>
            <a:r>
              <a:rPr lang="en-US" sz="1200" kern="1200" dirty="0">
                <a:solidFill>
                  <a:schemeClr val="tx1"/>
                </a:solidFill>
                <a:effectLst/>
                <a:latin typeface="+mn-lt"/>
                <a:ea typeface="ＭＳ Ｐゴシック" charset="-128"/>
                <a:cs typeface="ＭＳ Ｐゴシック" charset="-128"/>
              </a:rPr>
              <a:t>f &lt;- density(e)</a:t>
            </a:r>
          </a:p>
          <a:p>
            <a:r>
              <a:rPr lang="en-US" sz="1200" kern="1200" dirty="0" err="1">
                <a:solidFill>
                  <a:schemeClr val="tx1"/>
                </a:solidFill>
                <a:effectLst/>
                <a:latin typeface="+mn-lt"/>
                <a:ea typeface="ＭＳ Ｐゴシック" charset="-128"/>
                <a:cs typeface="ＭＳ Ｐゴシック" charset="-128"/>
              </a:rPr>
              <a:t>f$y</a:t>
            </a:r>
            <a:r>
              <a:rPr lang="en-US" sz="1200" kern="1200" dirty="0">
                <a:solidFill>
                  <a:schemeClr val="tx1"/>
                </a:solidFill>
                <a:effectLst/>
                <a:latin typeface="+mn-lt"/>
                <a:ea typeface="ＭＳ Ｐゴシック" charset="-128"/>
                <a:cs typeface="ＭＳ Ｐゴシック" charset="-128"/>
              </a:rPr>
              <a:t> &lt;- </a:t>
            </a:r>
            <a:r>
              <a:rPr lang="en-US" sz="1200" kern="1200" dirty="0" err="1">
                <a:solidFill>
                  <a:schemeClr val="tx1"/>
                </a:solidFill>
                <a:effectLst/>
                <a:latin typeface="+mn-lt"/>
                <a:ea typeface="ＭＳ Ｐゴシック" charset="-128"/>
                <a:cs typeface="ＭＳ Ｐゴシック" charset="-128"/>
              </a:rPr>
              <a:t>f$y</a:t>
            </a:r>
            <a:r>
              <a:rPr lang="en-US" sz="1200" kern="1200" dirty="0">
                <a:solidFill>
                  <a:schemeClr val="tx1"/>
                </a:solidFill>
                <a:effectLst/>
                <a:latin typeface="+mn-lt"/>
                <a:ea typeface="ＭＳ Ｐゴシック" charset="-128"/>
                <a:cs typeface="ＭＳ Ｐゴシック" charset="-128"/>
              </a:rPr>
              <a:t>/</a:t>
            </a:r>
            <a:r>
              <a:rPr lang="en-US" sz="1200" kern="1200" dirty="0" err="1">
                <a:solidFill>
                  <a:schemeClr val="tx1"/>
                </a:solidFill>
                <a:effectLst/>
                <a:latin typeface="+mn-lt"/>
                <a:ea typeface="ＭＳ Ｐゴシック" charset="-128"/>
                <a:cs typeface="ＭＳ Ｐゴシック" charset="-128"/>
              </a:rPr>
              <a:t>nrow</a:t>
            </a:r>
            <a:r>
              <a:rPr lang="en-US" sz="1200" kern="1200" dirty="0">
                <a:solidFill>
                  <a:schemeClr val="tx1"/>
                </a:solidFill>
                <a:effectLst/>
                <a:latin typeface="+mn-lt"/>
                <a:ea typeface="ＭＳ Ｐゴシック" charset="-128"/>
                <a:cs typeface="ＭＳ Ｐゴシック" charset="-128"/>
              </a:rPr>
              <a:t>(d)*length(e)</a:t>
            </a:r>
          </a:p>
          <a:p>
            <a:r>
              <a:rPr lang="en-US" sz="1200" kern="1200" dirty="0">
                <a:solidFill>
                  <a:schemeClr val="tx1"/>
                </a:solidFill>
                <a:effectLst/>
                <a:latin typeface="+mn-lt"/>
                <a:ea typeface="ＭＳ Ｐゴシック" charset="-128"/>
                <a:cs typeface="ＭＳ Ｐゴシック" charset="-128"/>
              </a:rPr>
              <a:t>lines(f, col = "red")</a:t>
            </a:r>
          </a:p>
          <a:p>
            <a:r>
              <a:rPr lang="en-US" sz="1200" kern="1200" dirty="0" err="1">
                <a:solidFill>
                  <a:schemeClr val="tx1"/>
                </a:solidFill>
                <a:effectLst/>
                <a:latin typeface="+mn-lt"/>
                <a:ea typeface="ＭＳ Ｐゴシック" charset="-128"/>
                <a:cs typeface="ＭＳ Ｐゴシック" charset="-128"/>
              </a:rPr>
              <a:t>abline</a:t>
            </a:r>
            <a:r>
              <a:rPr lang="en-US" sz="1200" kern="1200" dirty="0">
                <a:solidFill>
                  <a:schemeClr val="tx1"/>
                </a:solidFill>
                <a:effectLst/>
                <a:latin typeface="+mn-lt"/>
                <a:ea typeface="ＭＳ Ｐゴシック" charset="-128"/>
                <a:cs typeface="ＭＳ Ｐゴシック" charset="-128"/>
              </a:rPr>
              <a:t>(v = mean(d[,1]), </a:t>
            </a:r>
            <a:r>
              <a:rPr lang="en-US" sz="1200" kern="1200" dirty="0" err="1">
                <a:solidFill>
                  <a:schemeClr val="tx1"/>
                </a:solidFill>
                <a:effectLst/>
                <a:latin typeface="+mn-lt"/>
                <a:ea typeface="ＭＳ Ｐゴシック" charset="-128"/>
                <a:cs typeface="ＭＳ Ｐゴシック" charset="-128"/>
              </a:rPr>
              <a:t>lty</a:t>
            </a:r>
            <a:r>
              <a:rPr lang="en-US" sz="1200" kern="1200" dirty="0">
                <a:solidFill>
                  <a:schemeClr val="tx1"/>
                </a:solidFill>
                <a:effectLst/>
                <a:latin typeface="+mn-lt"/>
                <a:ea typeface="ＭＳ Ｐゴシック" charset="-128"/>
                <a:cs typeface="ＭＳ Ｐゴシック" charset="-128"/>
              </a:rPr>
              <a:t> = 2)</a:t>
            </a:r>
          </a:p>
          <a:p>
            <a:r>
              <a:rPr lang="en-US" sz="1200" kern="1200" dirty="0" err="1">
                <a:solidFill>
                  <a:schemeClr val="tx1"/>
                </a:solidFill>
                <a:effectLst/>
                <a:latin typeface="+mn-lt"/>
                <a:ea typeface="ＭＳ Ｐゴシック" charset="-128"/>
                <a:cs typeface="ＭＳ Ｐゴシック" charset="-128"/>
              </a:rPr>
              <a:t>abline</a:t>
            </a:r>
            <a:r>
              <a:rPr lang="en-US" sz="1200" kern="1200" dirty="0">
                <a:solidFill>
                  <a:schemeClr val="tx1"/>
                </a:solidFill>
                <a:effectLst/>
                <a:latin typeface="+mn-lt"/>
                <a:ea typeface="ＭＳ Ｐゴシック" charset="-128"/>
                <a:cs typeface="ＭＳ Ｐゴシック" charset="-128"/>
              </a:rPr>
              <a:t>(v = mean(e), col = "red", </a:t>
            </a:r>
            <a:r>
              <a:rPr lang="en-US" sz="1200" kern="1200" dirty="0" err="1">
                <a:solidFill>
                  <a:schemeClr val="tx1"/>
                </a:solidFill>
                <a:effectLst/>
                <a:latin typeface="+mn-lt"/>
                <a:ea typeface="ＭＳ Ｐゴシック" charset="-128"/>
                <a:cs typeface="ＭＳ Ｐゴシック" charset="-128"/>
              </a:rPr>
              <a:t>lty</a:t>
            </a:r>
            <a:r>
              <a:rPr lang="en-US" sz="1200" kern="1200" dirty="0">
                <a:solidFill>
                  <a:schemeClr val="tx1"/>
                </a:solidFill>
                <a:effectLst/>
                <a:latin typeface="+mn-lt"/>
                <a:ea typeface="ＭＳ Ｐゴシック" charset="-128"/>
                <a:cs typeface="ＭＳ Ｐゴシック" charset="-128"/>
              </a:rPr>
              <a:t> = 2)</a:t>
            </a:r>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119</a:t>
            </a:fld>
            <a:endParaRPr lang="fi-FI"/>
          </a:p>
        </p:txBody>
      </p:sp>
    </p:spTree>
    <p:extLst>
      <p:ext uri="{BB962C8B-B14F-4D97-AF65-F5344CB8AC3E}">
        <p14:creationId xmlns:p14="http://schemas.microsoft.com/office/powerpoint/2010/main" val="1217929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125</a:t>
            </a:fld>
            <a:endParaRPr lang="fi-FI"/>
          </a:p>
        </p:txBody>
      </p:sp>
    </p:spTree>
    <p:extLst>
      <p:ext uri="{BB962C8B-B14F-4D97-AF65-F5344CB8AC3E}">
        <p14:creationId xmlns:p14="http://schemas.microsoft.com/office/powerpoint/2010/main" val="407359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2.</a:t>
            </a:r>
            <a:r>
              <a:rPr lang="sv-SE" baseline="0" dirty="0"/>
              <a:t> </a:t>
            </a:r>
            <a:r>
              <a:rPr lang="sv-SE" baseline="0" dirty="0" err="1"/>
              <a:t>luentoon</a:t>
            </a:r>
            <a:endParaRPr lang="en-US" dirty="0"/>
          </a:p>
        </p:txBody>
      </p:sp>
      <p:sp>
        <p:nvSpPr>
          <p:cNvPr id="4" name="Slide Number Placeholder 3"/>
          <p:cNvSpPr>
            <a:spLocks noGrp="1"/>
          </p:cNvSpPr>
          <p:nvPr>
            <p:ph type="sldNum" sz="quarter" idx="10"/>
          </p:nvPr>
        </p:nvSpPr>
        <p:spPr/>
        <p:txBody>
          <a:bodyPr/>
          <a:lstStyle/>
          <a:p>
            <a:fld id="{55D55954-C548-43F7-915A-71C5D9F600B4}" type="slidenum">
              <a:rPr lang="en-US" smtClean="0"/>
              <a:pPr/>
              <a:t>141</a:t>
            </a:fld>
            <a:endParaRPr lang="en-US"/>
          </a:p>
        </p:txBody>
      </p:sp>
    </p:spTree>
    <p:extLst>
      <p:ext uri="{BB962C8B-B14F-4D97-AF65-F5344CB8AC3E}">
        <p14:creationId xmlns:p14="http://schemas.microsoft.com/office/powerpoint/2010/main" val="272562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9307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16</a:t>
            </a:fld>
            <a:endParaRPr lang="fi-FI"/>
          </a:p>
        </p:txBody>
      </p:sp>
    </p:spTree>
    <p:extLst>
      <p:ext uri="{BB962C8B-B14F-4D97-AF65-F5344CB8AC3E}">
        <p14:creationId xmlns:p14="http://schemas.microsoft.com/office/powerpoint/2010/main" val="3966050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A776C5-0312-5C4E-917A-3C22296ECCA7}" type="slidenum">
              <a:rPr lang="fi-FI" smtClean="0"/>
              <a:pPr/>
              <a:t>147</a:t>
            </a:fld>
            <a:endParaRPr lang="fi-FI"/>
          </a:p>
        </p:txBody>
      </p:sp>
    </p:spTree>
    <p:extLst>
      <p:ext uri="{BB962C8B-B14F-4D97-AF65-F5344CB8AC3E}">
        <p14:creationId xmlns:p14="http://schemas.microsoft.com/office/powerpoint/2010/main" val="9676436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154</a:t>
            </a:fld>
            <a:endParaRPr lang="fi-FI"/>
          </a:p>
        </p:txBody>
      </p:sp>
    </p:spTree>
    <p:extLst>
      <p:ext uri="{BB962C8B-B14F-4D97-AF65-F5344CB8AC3E}">
        <p14:creationId xmlns:p14="http://schemas.microsoft.com/office/powerpoint/2010/main" val="1295706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162</a:t>
            </a:fld>
            <a:endParaRPr lang="fi-FI"/>
          </a:p>
        </p:txBody>
      </p:sp>
    </p:spTree>
    <p:extLst>
      <p:ext uri="{BB962C8B-B14F-4D97-AF65-F5344CB8AC3E}">
        <p14:creationId xmlns:p14="http://schemas.microsoft.com/office/powerpoint/2010/main" val="1005063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179</a:t>
            </a:fld>
            <a:endParaRPr lang="fi-FI"/>
          </a:p>
        </p:txBody>
      </p:sp>
    </p:spTree>
    <p:extLst>
      <p:ext uri="{BB962C8B-B14F-4D97-AF65-F5344CB8AC3E}">
        <p14:creationId xmlns:p14="http://schemas.microsoft.com/office/powerpoint/2010/main" val="1566987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2.</a:t>
            </a:r>
            <a:r>
              <a:rPr lang="sv-SE" baseline="0" dirty="0"/>
              <a:t> </a:t>
            </a:r>
            <a:r>
              <a:rPr lang="sv-SE" baseline="0" dirty="0" err="1"/>
              <a:t>luentoon</a:t>
            </a:r>
            <a:endParaRPr lang="en-US" dirty="0"/>
          </a:p>
        </p:txBody>
      </p:sp>
      <p:sp>
        <p:nvSpPr>
          <p:cNvPr id="4" name="Slide Number Placeholder 3"/>
          <p:cNvSpPr>
            <a:spLocks noGrp="1"/>
          </p:cNvSpPr>
          <p:nvPr>
            <p:ph type="sldNum" sz="quarter" idx="10"/>
          </p:nvPr>
        </p:nvSpPr>
        <p:spPr/>
        <p:txBody>
          <a:bodyPr/>
          <a:lstStyle/>
          <a:p>
            <a:fld id="{55D55954-C548-43F7-915A-71C5D9F600B4}" type="slidenum">
              <a:rPr lang="en-US" smtClean="0"/>
              <a:pPr/>
              <a:t>20</a:t>
            </a:fld>
            <a:endParaRPr lang="en-US"/>
          </a:p>
        </p:txBody>
      </p:sp>
    </p:spTree>
    <p:extLst>
      <p:ext uri="{BB962C8B-B14F-4D97-AF65-F5344CB8AC3E}">
        <p14:creationId xmlns:p14="http://schemas.microsoft.com/office/powerpoint/2010/main" val="486035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535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process is not linear</a:t>
            </a:r>
          </a:p>
          <a:p>
            <a:r>
              <a:rPr lang="en-US" dirty="0"/>
              <a:t>Page 78 BRM </a:t>
            </a:r>
            <a:r>
              <a:rPr lang="en-US" dirty="0" err="1"/>
              <a:t>Bryman</a:t>
            </a:r>
            <a:r>
              <a:rPr lang="en-US" dirty="0"/>
              <a:t> and Bell 3</a:t>
            </a:r>
            <a:r>
              <a:rPr lang="en-US" baseline="30000" dirty="0"/>
              <a:t>rd</a:t>
            </a:r>
            <a:r>
              <a:rPr lang="en-US" dirty="0"/>
              <a:t> edition</a:t>
            </a:r>
          </a:p>
          <a:p>
            <a:endParaRPr lang="en-US" dirty="0"/>
          </a:p>
        </p:txBody>
      </p:sp>
      <p:sp>
        <p:nvSpPr>
          <p:cNvPr id="4" name="Slide Number Placeholder 3"/>
          <p:cNvSpPr>
            <a:spLocks noGrp="1"/>
          </p:cNvSpPr>
          <p:nvPr>
            <p:ph type="sldNum" sz="quarter" idx="10"/>
          </p:nvPr>
        </p:nvSpPr>
        <p:spPr/>
        <p:txBody>
          <a:bodyPr/>
          <a:lstStyle/>
          <a:p>
            <a:fld id="{7A02B714-2967-574B-8B85-03E8B291DB72}" type="slidenum">
              <a:rPr lang="fi-FI" smtClean="0"/>
              <a:pPr/>
              <a:t>26</a:t>
            </a:fld>
            <a:endParaRPr lang="fi-FI"/>
          </a:p>
        </p:txBody>
      </p:sp>
    </p:spTree>
    <p:extLst>
      <p:ext uri="{BB962C8B-B14F-4D97-AF65-F5344CB8AC3E}">
        <p14:creationId xmlns:p14="http://schemas.microsoft.com/office/powerpoint/2010/main" val="376535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process is not linear</a:t>
            </a:r>
          </a:p>
          <a:p>
            <a:r>
              <a:rPr lang="en-US" dirty="0"/>
              <a:t>Page 78 BRM </a:t>
            </a:r>
            <a:r>
              <a:rPr lang="en-US" dirty="0" err="1"/>
              <a:t>Bryman</a:t>
            </a:r>
            <a:r>
              <a:rPr lang="en-US" dirty="0"/>
              <a:t> and Bell 3</a:t>
            </a:r>
            <a:r>
              <a:rPr lang="en-US" baseline="30000" dirty="0"/>
              <a:t>rd</a:t>
            </a:r>
            <a:r>
              <a:rPr lang="en-US" dirty="0"/>
              <a:t> edition</a:t>
            </a:r>
          </a:p>
          <a:p>
            <a:endParaRPr lang="en-US" dirty="0"/>
          </a:p>
        </p:txBody>
      </p:sp>
      <p:sp>
        <p:nvSpPr>
          <p:cNvPr id="4" name="Slide Number Placeholder 3"/>
          <p:cNvSpPr>
            <a:spLocks noGrp="1"/>
          </p:cNvSpPr>
          <p:nvPr>
            <p:ph type="sldNum" sz="quarter" idx="10"/>
          </p:nvPr>
        </p:nvSpPr>
        <p:spPr/>
        <p:txBody>
          <a:bodyPr/>
          <a:lstStyle/>
          <a:p>
            <a:fld id="{7A02B714-2967-574B-8B85-03E8B291DB72}" type="slidenum">
              <a:rPr lang="fi-FI" smtClean="0"/>
              <a:pPr/>
              <a:t>27</a:t>
            </a:fld>
            <a:endParaRPr lang="fi-FI"/>
          </a:p>
        </p:txBody>
      </p:sp>
    </p:spTree>
    <p:extLst>
      <p:ext uri="{BB962C8B-B14F-4D97-AF65-F5344CB8AC3E}">
        <p14:creationId xmlns:p14="http://schemas.microsoft.com/office/powerpoint/2010/main" val="2643899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917575" y="744538"/>
            <a:ext cx="4962525" cy="3722687"/>
          </a:xfrm>
          <a:ln/>
        </p:spPr>
      </p:sp>
      <p:sp>
        <p:nvSpPr>
          <p:cNvPr id="89091" name="Rectangle 3"/>
          <p:cNvSpPr>
            <a:spLocks noGrp="1" noChangeArrowheads="1"/>
          </p:cNvSpPr>
          <p:nvPr>
            <p:ph type="body" idx="1"/>
          </p:nvPr>
        </p:nvSpPr>
        <p:spPr>
          <a:noFill/>
          <a:ln/>
        </p:spPr>
        <p:txBody>
          <a:bodyPr/>
          <a:lstStyle/>
          <a:p>
            <a:pPr marL="228600" indent="-228600"/>
            <a:r>
              <a:rPr lang="en-US" sz="1000"/>
              <a:t>Some 95 % of these are stuff that you are not going to need during your life. Sad thing is that you are unlikely to know beforehand which 5% might be useful because usefulness of the test depends pretty much on the problem at hand. Luckily all of these tend to follow similar process.</a:t>
            </a:r>
          </a:p>
          <a:p>
            <a:pPr marL="228600" indent="-228600"/>
            <a:endParaRPr lang="en-US" sz="1000"/>
          </a:p>
          <a:p>
            <a:pPr marL="228600" indent="-228600"/>
            <a:r>
              <a:rPr lang="en-US" sz="1000"/>
              <a:t>The first point is important because you are likely to be asked to provide reasoning for your choice. Why on earth did you end up choosing that one?</a:t>
            </a:r>
          </a:p>
          <a:p>
            <a:pPr marL="228600" indent="-228600"/>
            <a:endParaRPr lang="en-US" sz="1000"/>
          </a:p>
          <a:p>
            <a:pPr marL="228600" indent="-228600"/>
            <a:r>
              <a:rPr lang="en-US" sz="1000"/>
              <a:t>In general, you want to choose the one that has high statistical power and whose assumptions are met by your data. If assumptions are not met well enough you might want to consider taking some other alternative test or do your analysis using several tests parallel. There are pretty many and quite weird ones written for stata and other software. </a:t>
            </a:r>
          </a:p>
          <a:p>
            <a:pPr marL="228600" indent="-228600"/>
            <a:endParaRPr lang="en-US" sz="1000"/>
          </a:p>
          <a:p>
            <a:pPr marL="228600" indent="-228600"/>
            <a:r>
              <a:rPr lang="en-US" sz="1000"/>
              <a:t>If/when you need to know the specifics of one single test that seems to be appropriate for your situation, read a book / check web page or helpfile or whatever. You are all smart enough to read and understand what you read. I can recommend some good books &amp; websites to look.</a:t>
            </a:r>
          </a:p>
          <a:p>
            <a:pPr marL="228600" indent="-228600"/>
            <a:endParaRPr lang="en-US" sz="1000"/>
          </a:p>
          <a:p>
            <a:pPr marL="228600" indent="-228600">
              <a:buFontTx/>
              <a:buChar char="•"/>
            </a:pPr>
            <a:r>
              <a:rPr lang="en-US" sz="1000"/>
              <a:t> What is the causal relationship of interest?</a:t>
            </a:r>
          </a:p>
          <a:p>
            <a:pPr marL="228600" indent="-228600">
              <a:buFontTx/>
              <a:buChar char="•"/>
            </a:pPr>
            <a:r>
              <a:rPr lang="en-US" sz="1000"/>
              <a:t> What is the experiment that could be used to capture the causal effect of interest in ideal case?</a:t>
            </a:r>
          </a:p>
          <a:p>
            <a:pPr marL="228600" indent="-228600">
              <a:buFontTx/>
              <a:buChar char="•"/>
            </a:pPr>
            <a:r>
              <a:rPr lang="en-US" sz="1000"/>
              <a:t> How to use observational data to approximate the ideal experiment?</a:t>
            </a:r>
          </a:p>
          <a:p>
            <a:pPr marL="228600" indent="-228600">
              <a:buFontTx/>
              <a:buChar char="•"/>
            </a:pPr>
            <a:r>
              <a:rPr lang="en-US" sz="1000"/>
              <a:t> What is your mode of statistical inference? (population, sample, assumptions)</a:t>
            </a:r>
          </a:p>
          <a:p>
            <a:pPr marL="228600" indent="-228600"/>
            <a:r>
              <a:rPr lang="en-US" sz="1000"/>
              <a:t>[Angrist &amp; Pischke. 2009. Mostly Harmless Econometrics. An Empiricist’s Companion. Princeton University press.] </a:t>
            </a:r>
          </a:p>
          <a:p>
            <a:pPr marL="228600" indent="-228600"/>
            <a:endParaRPr lang="en-US" sz="1000"/>
          </a:p>
        </p:txBody>
      </p:sp>
    </p:spTree>
    <p:extLst>
      <p:ext uri="{BB962C8B-B14F-4D97-AF65-F5344CB8AC3E}">
        <p14:creationId xmlns:p14="http://schemas.microsoft.com/office/powerpoint/2010/main" val="2774061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80" cy="2049795"/>
          </a:xfrm>
          <a:prstGeom prst="rect">
            <a:avLst/>
          </a:prstGeom>
        </p:spPr>
      </p:pic>
    </p:spTree>
    <p:extLst>
      <p:ext uri="{BB962C8B-B14F-4D97-AF65-F5344CB8AC3E}">
        <p14:creationId xmlns:p14="http://schemas.microsoft.com/office/powerpoint/2010/main" val="4071106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BF73-4E69-EF4C-9F77-C146523BE73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Subtitle 2">
            <a:extLst>
              <a:ext uri="{FF2B5EF4-FFF2-40B4-BE49-F238E27FC236}">
                <a16:creationId xmlns:a16="http://schemas.microsoft.com/office/drawing/2014/main" id="{8A383A7D-FFEC-C54A-A856-BA64CA58CE8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8D6FEF3D-A1AF-EF43-8971-FF797B4A5D07}"/>
              </a:ext>
            </a:extLst>
          </p:cNvPr>
          <p:cNvSpPr>
            <a:spLocks noGrp="1"/>
          </p:cNvSpPr>
          <p:nvPr>
            <p:ph type="dt" sz="half" idx="10"/>
          </p:nvPr>
        </p:nvSpPr>
        <p:spPr/>
        <p:txBody>
          <a:bodyPr/>
          <a:lstStyle/>
          <a:p>
            <a:fld id="{F391A477-87E9-5C4C-861F-6D963C16C553}" type="datetime3">
              <a:rPr lang="fi-FI" smtClean="0"/>
              <a:t>1/3/19</a:t>
            </a:fld>
            <a:endParaRPr lang="en-US" dirty="0"/>
          </a:p>
        </p:txBody>
      </p:sp>
      <p:sp>
        <p:nvSpPr>
          <p:cNvPr id="5" name="Footer Placeholder 4">
            <a:extLst>
              <a:ext uri="{FF2B5EF4-FFF2-40B4-BE49-F238E27FC236}">
                <a16:creationId xmlns:a16="http://schemas.microsoft.com/office/drawing/2014/main" id="{B2F0D91E-1028-044B-B641-E793BE07DE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10B331-9F35-2745-BC28-C79EF253E8FF}"/>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1998334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025BB-E5BA-3044-B6BA-5C1BBB84C7DE}"/>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F6DA4862-8593-B24A-B036-F96126C39BD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C366EDF3-D145-A14F-B516-5CE6D535FE09}"/>
              </a:ext>
            </a:extLst>
          </p:cNvPr>
          <p:cNvSpPr>
            <a:spLocks noGrp="1"/>
          </p:cNvSpPr>
          <p:nvPr>
            <p:ph type="dt" sz="half" idx="10"/>
          </p:nvPr>
        </p:nvSpPr>
        <p:spPr/>
        <p:txBody>
          <a:bodyPr/>
          <a:lstStyle/>
          <a:p>
            <a:fld id="{15225C8D-54BE-4B47-AE84-B2133E7C9F50}" type="datetime3">
              <a:rPr lang="fi-FI" smtClean="0"/>
              <a:t>1/3/19</a:t>
            </a:fld>
            <a:endParaRPr lang="en-US" dirty="0"/>
          </a:p>
        </p:txBody>
      </p:sp>
      <p:sp>
        <p:nvSpPr>
          <p:cNvPr id="5" name="Footer Placeholder 4">
            <a:extLst>
              <a:ext uri="{FF2B5EF4-FFF2-40B4-BE49-F238E27FC236}">
                <a16:creationId xmlns:a16="http://schemas.microsoft.com/office/drawing/2014/main" id="{152734D2-97A4-C14F-B08F-ECA99A6595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BC7E50-9667-7146-8E76-BC02DC6B4972}"/>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129507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3C9D-E03D-C54D-9188-504CED5EC00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6AC48723-A2EF-1A46-8B7A-36412B6EDAF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589FB7-9FA1-F543-A1C8-1610D91D5AE8}"/>
              </a:ext>
            </a:extLst>
          </p:cNvPr>
          <p:cNvSpPr>
            <a:spLocks noGrp="1"/>
          </p:cNvSpPr>
          <p:nvPr>
            <p:ph type="dt" sz="half" idx="10"/>
          </p:nvPr>
        </p:nvSpPr>
        <p:spPr/>
        <p:txBody>
          <a:bodyPr/>
          <a:lstStyle/>
          <a:p>
            <a:fld id="{1FC71662-38A0-BC42-BE2B-C90421119A75}" type="datetime3">
              <a:rPr lang="fi-FI" smtClean="0"/>
              <a:t>1/3/19</a:t>
            </a:fld>
            <a:endParaRPr lang="en-US" dirty="0"/>
          </a:p>
        </p:txBody>
      </p:sp>
      <p:sp>
        <p:nvSpPr>
          <p:cNvPr id="5" name="Footer Placeholder 4">
            <a:extLst>
              <a:ext uri="{FF2B5EF4-FFF2-40B4-BE49-F238E27FC236}">
                <a16:creationId xmlns:a16="http://schemas.microsoft.com/office/drawing/2014/main" id="{BD22316C-16D2-E346-8E88-4DEABA707B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64BF80-AE06-A04E-837F-62B1AB23D967}"/>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2258654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2D260-E7F7-6B45-9D90-BC7B2D45D952}"/>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28955BDC-607E-F74A-9BFE-AA0B30528E3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3BE21A4-20FC-364A-9A89-21392C01ED7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C64454C5-66E5-6E46-9EBA-82FFA66A31C4}"/>
              </a:ext>
            </a:extLst>
          </p:cNvPr>
          <p:cNvSpPr>
            <a:spLocks noGrp="1"/>
          </p:cNvSpPr>
          <p:nvPr>
            <p:ph type="dt" sz="half" idx="10"/>
          </p:nvPr>
        </p:nvSpPr>
        <p:spPr/>
        <p:txBody>
          <a:bodyPr/>
          <a:lstStyle/>
          <a:p>
            <a:fld id="{EB4AD5E6-1F5F-6F47-BDEA-447BD1C17E09}" type="datetime3">
              <a:rPr lang="fi-FI" smtClean="0"/>
              <a:t>1/3/19</a:t>
            </a:fld>
            <a:endParaRPr lang="en-US" dirty="0"/>
          </a:p>
        </p:txBody>
      </p:sp>
      <p:sp>
        <p:nvSpPr>
          <p:cNvPr id="6" name="Footer Placeholder 5">
            <a:extLst>
              <a:ext uri="{FF2B5EF4-FFF2-40B4-BE49-F238E27FC236}">
                <a16:creationId xmlns:a16="http://schemas.microsoft.com/office/drawing/2014/main" id="{33436BFC-3502-8248-9E75-DAD04EFBD0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1D797C-606E-4640-8BBC-7C6C1ABD5B80}"/>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681393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5EDE-3919-964F-9DFC-4C00626EAD7E}"/>
              </a:ext>
            </a:extLst>
          </p:cNvPr>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38B4C452-E308-1C49-8268-3CF0B68ABEE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CBC834E-B7AB-2944-AC84-76D8ED16D49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37E31AFA-2F87-D444-8977-01DAC56BEA4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2BCEDB3-8450-314F-8D4C-37AC6BE8532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1095699A-9C6A-4E42-98DA-8EF501C78935}"/>
              </a:ext>
            </a:extLst>
          </p:cNvPr>
          <p:cNvSpPr>
            <a:spLocks noGrp="1"/>
          </p:cNvSpPr>
          <p:nvPr>
            <p:ph type="dt" sz="half" idx="10"/>
          </p:nvPr>
        </p:nvSpPr>
        <p:spPr/>
        <p:txBody>
          <a:bodyPr/>
          <a:lstStyle/>
          <a:p>
            <a:fld id="{27B78474-DA23-0C45-ACC6-38D6F5C1798F}" type="datetime3">
              <a:rPr lang="fi-FI" smtClean="0"/>
              <a:t>1/3/19</a:t>
            </a:fld>
            <a:endParaRPr lang="en-US" dirty="0"/>
          </a:p>
        </p:txBody>
      </p:sp>
      <p:sp>
        <p:nvSpPr>
          <p:cNvPr id="8" name="Footer Placeholder 7">
            <a:extLst>
              <a:ext uri="{FF2B5EF4-FFF2-40B4-BE49-F238E27FC236}">
                <a16:creationId xmlns:a16="http://schemas.microsoft.com/office/drawing/2014/main" id="{022F0513-FC79-0449-B2C4-312FF65D89E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7106F52-98B3-D04B-9589-FB4CB80E8B1C}"/>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933514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B5B7-98BE-A146-AB96-C7CF58446631}"/>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2FE780D3-478F-414D-94F5-83EAA7786E86}"/>
              </a:ext>
            </a:extLst>
          </p:cNvPr>
          <p:cNvSpPr>
            <a:spLocks noGrp="1"/>
          </p:cNvSpPr>
          <p:nvPr>
            <p:ph type="dt" sz="half" idx="10"/>
          </p:nvPr>
        </p:nvSpPr>
        <p:spPr/>
        <p:txBody>
          <a:bodyPr/>
          <a:lstStyle/>
          <a:p>
            <a:fld id="{EF0FF94F-37B8-2741-B110-CF141A3525D9}" type="datetime3">
              <a:rPr lang="fi-FI" smtClean="0"/>
              <a:t>1/3/19</a:t>
            </a:fld>
            <a:endParaRPr lang="en-US" dirty="0"/>
          </a:p>
        </p:txBody>
      </p:sp>
      <p:sp>
        <p:nvSpPr>
          <p:cNvPr id="4" name="Footer Placeholder 3">
            <a:extLst>
              <a:ext uri="{FF2B5EF4-FFF2-40B4-BE49-F238E27FC236}">
                <a16:creationId xmlns:a16="http://schemas.microsoft.com/office/drawing/2014/main" id="{5ED2294D-4951-0A44-AC96-869F55BD04F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9125DD1-87DF-D04D-89F5-D910A38ED94B}"/>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538802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4A6436-1307-FF4C-99CE-5FAF29C12E68}"/>
              </a:ext>
            </a:extLst>
          </p:cNvPr>
          <p:cNvSpPr>
            <a:spLocks noGrp="1"/>
          </p:cNvSpPr>
          <p:nvPr>
            <p:ph type="dt" sz="half" idx="10"/>
          </p:nvPr>
        </p:nvSpPr>
        <p:spPr/>
        <p:txBody>
          <a:bodyPr/>
          <a:lstStyle/>
          <a:p>
            <a:fld id="{2F0A5B63-D7F2-7C43-9138-7B629ED933A0}" type="datetime3">
              <a:rPr lang="fi-FI" smtClean="0"/>
              <a:t>1/3/19</a:t>
            </a:fld>
            <a:endParaRPr lang="en-US" dirty="0"/>
          </a:p>
        </p:txBody>
      </p:sp>
      <p:sp>
        <p:nvSpPr>
          <p:cNvPr id="3" name="Footer Placeholder 2">
            <a:extLst>
              <a:ext uri="{FF2B5EF4-FFF2-40B4-BE49-F238E27FC236}">
                <a16:creationId xmlns:a16="http://schemas.microsoft.com/office/drawing/2014/main" id="{264F013C-F676-AF4E-A41D-2AFA5AD59AD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D7C5111-A22D-BD40-A7F1-2E0D1423D0EB}"/>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3350178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DF40A-CAF9-2C4B-83A3-A4F12862903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82982876-9E05-6D4D-9E1A-40BAEE665E8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E07C6085-3CC8-8D44-8EF1-B6EB6E359E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200FD56-F820-B545-808D-B08DA9F02D33}"/>
              </a:ext>
            </a:extLst>
          </p:cNvPr>
          <p:cNvSpPr>
            <a:spLocks noGrp="1"/>
          </p:cNvSpPr>
          <p:nvPr>
            <p:ph type="dt" sz="half" idx="10"/>
          </p:nvPr>
        </p:nvSpPr>
        <p:spPr/>
        <p:txBody>
          <a:bodyPr/>
          <a:lstStyle/>
          <a:p>
            <a:fld id="{31EBCA6D-CA65-A54B-88C9-DDB27EAB1B78}" type="datetime3">
              <a:rPr lang="fi-FI" smtClean="0"/>
              <a:t>1/3/19</a:t>
            </a:fld>
            <a:endParaRPr lang="en-US" dirty="0"/>
          </a:p>
        </p:txBody>
      </p:sp>
      <p:sp>
        <p:nvSpPr>
          <p:cNvPr id="6" name="Footer Placeholder 5">
            <a:extLst>
              <a:ext uri="{FF2B5EF4-FFF2-40B4-BE49-F238E27FC236}">
                <a16:creationId xmlns:a16="http://schemas.microsoft.com/office/drawing/2014/main" id="{10163326-6F46-6D42-A539-6E3C704A8D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8F127F-0643-5644-83B4-73674605F4DF}"/>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3564041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E0477-FBC3-4C42-8A63-3935CBA12EC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BFB1E3BA-428E-2C45-A6EF-E22129377EF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xt Placeholder 3">
            <a:extLst>
              <a:ext uri="{FF2B5EF4-FFF2-40B4-BE49-F238E27FC236}">
                <a16:creationId xmlns:a16="http://schemas.microsoft.com/office/drawing/2014/main" id="{0FFBA28C-A22B-014F-9BD9-12B613D7E69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4D254DA-E901-6B4A-A857-DCB38BD44F26}"/>
              </a:ext>
            </a:extLst>
          </p:cNvPr>
          <p:cNvSpPr>
            <a:spLocks noGrp="1"/>
          </p:cNvSpPr>
          <p:nvPr>
            <p:ph type="dt" sz="half" idx="10"/>
          </p:nvPr>
        </p:nvSpPr>
        <p:spPr/>
        <p:txBody>
          <a:bodyPr/>
          <a:lstStyle/>
          <a:p>
            <a:fld id="{B8B97BEF-0FAD-5D4D-A9C6-739B9ACEEB11}" type="datetime3">
              <a:rPr lang="fi-FI" smtClean="0"/>
              <a:t>1/3/19</a:t>
            </a:fld>
            <a:endParaRPr lang="en-US" dirty="0"/>
          </a:p>
        </p:txBody>
      </p:sp>
      <p:sp>
        <p:nvSpPr>
          <p:cNvPr id="6" name="Footer Placeholder 5">
            <a:extLst>
              <a:ext uri="{FF2B5EF4-FFF2-40B4-BE49-F238E27FC236}">
                <a16:creationId xmlns:a16="http://schemas.microsoft.com/office/drawing/2014/main" id="{D1BE1B90-E354-3640-B199-3EE9661E99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9483263-43FD-3944-B794-4522C5C67B6B}"/>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825204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B8E66-CA54-3749-99E8-EC513F6C97D3}"/>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C9A4D82C-19A9-404A-853E-375E2F80ED5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319A1014-5A18-3941-BA23-EEDCFD7EE5F0}"/>
              </a:ext>
            </a:extLst>
          </p:cNvPr>
          <p:cNvSpPr>
            <a:spLocks noGrp="1"/>
          </p:cNvSpPr>
          <p:nvPr>
            <p:ph type="dt" sz="half" idx="10"/>
          </p:nvPr>
        </p:nvSpPr>
        <p:spPr/>
        <p:txBody>
          <a:bodyPr/>
          <a:lstStyle/>
          <a:p>
            <a:fld id="{AE95DD70-5785-C542-B8F3-A56735814DA7}" type="datetime3">
              <a:rPr lang="fi-FI" smtClean="0"/>
              <a:t>1/3/19</a:t>
            </a:fld>
            <a:endParaRPr lang="en-US" dirty="0"/>
          </a:p>
        </p:txBody>
      </p:sp>
      <p:sp>
        <p:nvSpPr>
          <p:cNvPr id="5" name="Footer Placeholder 4">
            <a:extLst>
              <a:ext uri="{FF2B5EF4-FFF2-40B4-BE49-F238E27FC236}">
                <a16:creationId xmlns:a16="http://schemas.microsoft.com/office/drawing/2014/main" id="{B4D1D720-96EF-4B4A-904A-796CBE6944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81A152-6520-8A4C-9199-3E7FC6E9BAB2}"/>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719075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Tree>
    <p:extLst>
      <p:ext uri="{BB962C8B-B14F-4D97-AF65-F5344CB8AC3E}">
        <p14:creationId xmlns:p14="http://schemas.microsoft.com/office/powerpoint/2010/main" val="2719399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E5569-EB0D-CE48-A6F5-D58416B79A43}"/>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DC45CDC1-7F47-A14E-B435-DD225BA36BC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20B8D65A-3D1F-EC4B-AE3E-8580CCD6B6D1}"/>
              </a:ext>
            </a:extLst>
          </p:cNvPr>
          <p:cNvSpPr>
            <a:spLocks noGrp="1"/>
          </p:cNvSpPr>
          <p:nvPr>
            <p:ph type="dt" sz="half" idx="10"/>
          </p:nvPr>
        </p:nvSpPr>
        <p:spPr/>
        <p:txBody>
          <a:bodyPr/>
          <a:lstStyle/>
          <a:p>
            <a:fld id="{1856B13A-FC22-EA46-80E2-45019ACAE030}" type="datetime3">
              <a:rPr lang="fi-FI" smtClean="0"/>
              <a:t>1/3/19</a:t>
            </a:fld>
            <a:endParaRPr lang="en-US" dirty="0"/>
          </a:p>
        </p:txBody>
      </p:sp>
      <p:sp>
        <p:nvSpPr>
          <p:cNvPr id="5" name="Footer Placeholder 4">
            <a:extLst>
              <a:ext uri="{FF2B5EF4-FFF2-40B4-BE49-F238E27FC236}">
                <a16:creationId xmlns:a16="http://schemas.microsoft.com/office/drawing/2014/main" id="{1AB25EAE-21EF-5549-9A41-7627F534E0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F0422-3FE2-174E-BA54-8AB35C5D4052}"/>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3212886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Otsikkodia">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2249742" y="4216845"/>
            <a:ext cx="5508612" cy="1084363"/>
          </a:xfrm>
        </p:spPr>
        <p:txBody>
          <a:bodyPr>
            <a:normAutofit/>
          </a:bodyPr>
          <a:lstStyle>
            <a:lvl1pPr marL="0" indent="0" algn="ctr">
              <a:buFont typeface="Wingdings" pitchFamily="2" charset="2"/>
              <a:buNone/>
              <a:defRPr sz="2800">
                <a:solidFill>
                  <a:schemeClr val="bg2">
                    <a:lumMod val="75000"/>
                  </a:schemeClr>
                </a:solidFill>
                <a:latin typeface="Palatino" pitchFamily="18" charset="0"/>
              </a:defRPr>
            </a:lvl1pPr>
          </a:lstStyle>
          <a:p>
            <a:r>
              <a:rPr lang="en-US"/>
              <a:t>Click to edit Master subtitle style</a:t>
            </a:r>
            <a:endParaRPr lang="en-US" dirty="0"/>
          </a:p>
        </p:txBody>
      </p:sp>
      <p:sp>
        <p:nvSpPr>
          <p:cNvPr id="3074" name="Rectangle 2"/>
          <p:cNvSpPr>
            <a:spLocks noGrp="1" noChangeArrowheads="1"/>
          </p:cNvSpPr>
          <p:nvPr>
            <p:ph type="ctrTitle"/>
          </p:nvPr>
        </p:nvSpPr>
        <p:spPr>
          <a:xfrm>
            <a:off x="1403648" y="2492896"/>
            <a:ext cx="7200800" cy="1470025"/>
          </a:xfrm>
        </p:spPr>
        <p:txBody>
          <a:bodyPr>
            <a:normAutofit/>
          </a:bodyPr>
          <a:lstStyle>
            <a:lvl1pPr algn="ctr">
              <a:tabLst>
                <a:tab pos="6008688" algn="l"/>
                <a:tab pos="6096000" algn="l"/>
              </a:tabLst>
              <a:defRPr sz="4400" b="0" cap="all" baseline="0">
                <a:solidFill>
                  <a:srgbClr val="606060"/>
                </a:solidFill>
                <a:latin typeface="Palatino" pitchFamily="18" charset="0"/>
              </a:defRPr>
            </a:lvl1pPr>
          </a:lstStyle>
          <a:p>
            <a:r>
              <a:rPr lang="en-US"/>
              <a:t>Click to edit Master title style</a:t>
            </a:r>
            <a:endParaRPr lang="en-US" dirty="0"/>
          </a:p>
        </p:txBody>
      </p:sp>
      <p:sp>
        <p:nvSpPr>
          <p:cNvPr id="3076" name="Rectangle 4"/>
          <p:cNvSpPr>
            <a:spLocks noGrp="1" noChangeArrowheads="1"/>
          </p:cNvSpPr>
          <p:nvPr>
            <p:ph type="dt" sz="half" idx="2"/>
          </p:nvPr>
        </p:nvSpPr>
        <p:spPr>
          <a:xfrm>
            <a:off x="1043608" y="6381328"/>
            <a:ext cx="2474912" cy="476250"/>
          </a:xfrm>
        </p:spPr>
        <p:txBody>
          <a:bodyPr/>
          <a:lstStyle>
            <a:lvl1pPr>
              <a:defRPr>
                <a:latin typeface="Palatino" pitchFamily="18" charset="0"/>
              </a:defRPr>
            </a:lvl1pPr>
          </a:lstStyle>
          <a:p>
            <a:fld id="{2E7BC3A7-8CE1-D145-96C6-9D4137B0A689}" type="datetime3">
              <a:rPr lang="fi-FI" smtClean="0"/>
              <a:t>1/3/19</a:t>
            </a:fld>
            <a:endParaRPr lang="en-US" dirty="0"/>
          </a:p>
        </p:txBody>
      </p:sp>
    </p:spTree>
    <p:extLst>
      <p:ext uri="{BB962C8B-B14F-4D97-AF65-F5344CB8AC3E}">
        <p14:creationId xmlns:p14="http://schemas.microsoft.com/office/powerpoint/2010/main" val="951881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solidFill>
                  <a:schemeClr val="tx1"/>
                </a:solidFill>
              </a:defRPr>
            </a:lvl1pPr>
          </a:lstStyle>
          <a:p>
            <a:r>
              <a:rPr lang="en-US"/>
              <a:t>Click to edit Master title style</a:t>
            </a:r>
            <a:endParaRPr lang="fi-FI" dirty="0"/>
          </a:p>
        </p:txBody>
      </p:sp>
      <p:sp>
        <p:nvSpPr>
          <p:cNvPr id="3" name="Sisällön paikkamerkki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p:cNvSpPr>
            <a:spLocks noGrp="1"/>
          </p:cNvSpPr>
          <p:nvPr>
            <p:ph type="dt" sz="half" idx="10"/>
          </p:nvPr>
        </p:nvSpPr>
        <p:spPr/>
        <p:txBody>
          <a:bodyPr/>
          <a:lstStyle>
            <a:lvl1pPr>
              <a:defRPr/>
            </a:lvl1pPr>
          </a:lstStyle>
          <a:p>
            <a:fld id="{4F2F3DD8-978B-794A-8D24-0FB25D2DA0DE}" type="datetime3">
              <a:rPr lang="fi-FI" smtClean="0"/>
              <a:t>1/3/19</a:t>
            </a:fld>
            <a:endParaRPr lang="en-US" dirty="0"/>
          </a:p>
        </p:txBody>
      </p:sp>
      <p:sp>
        <p:nvSpPr>
          <p:cNvPr id="5" name="Alatunnisteen paikkamerkki 4"/>
          <p:cNvSpPr>
            <a:spLocks noGrp="1"/>
          </p:cNvSpPr>
          <p:nvPr>
            <p:ph type="ftr" sz="quarter" idx="11"/>
          </p:nvPr>
        </p:nvSpPr>
        <p:spPr/>
        <p:txBody>
          <a:bodyPr/>
          <a:lstStyle>
            <a:lvl1pPr>
              <a:defRPr/>
            </a:lvl1pPr>
          </a:lstStyle>
          <a:p>
            <a:endParaRPr lang="en-US" dirty="0"/>
          </a:p>
        </p:txBody>
      </p:sp>
      <p:sp>
        <p:nvSpPr>
          <p:cNvPr id="6" name="Dian numeron paikkamerkki 5"/>
          <p:cNvSpPr>
            <a:spLocks noGrp="1"/>
          </p:cNvSpPr>
          <p:nvPr>
            <p:ph type="sldNum" sz="quarter" idx="12"/>
          </p:nvPr>
        </p:nvSpPr>
        <p:spPr/>
        <p:txBody>
          <a:bodyPr/>
          <a:lstStyle>
            <a:lvl1pPr>
              <a:defRPr/>
            </a:lvl1pPr>
          </a:lstStyle>
          <a:p>
            <a:fld id="{42539CD2-6DAE-4FF3-A212-C677906F8B49}" type="slidenum">
              <a:rPr lang="en-US"/>
              <a:pPr/>
              <a:t>‹#›</a:t>
            </a:fld>
            <a:endParaRPr lang="en-US" dirty="0"/>
          </a:p>
        </p:txBody>
      </p:sp>
    </p:spTree>
    <p:extLst>
      <p:ext uri="{BB962C8B-B14F-4D97-AF65-F5344CB8AC3E}">
        <p14:creationId xmlns:p14="http://schemas.microsoft.com/office/powerpoint/2010/main" val="2870789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fld id="{FAF9E7A3-04B7-184F-B612-C37DE36717E3}" type="datetime3">
              <a:rPr lang="fi-FI" smtClean="0"/>
              <a:t>1/3/19</a:t>
            </a:fld>
            <a:endParaRPr lang="fi-FI"/>
          </a:p>
        </p:txBody>
      </p:sp>
      <p:sp>
        <p:nvSpPr>
          <p:cNvPr id="8" name="Footer Placeholder 11"/>
          <p:cNvSpPr>
            <a:spLocks noGrp="1"/>
          </p:cNvSpPr>
          <p:nvPr>
            <p:ph type="ftr" sz="quarter" idx="20"/>
          </p:nvPr>
        </p:nvSpPr>
        <p:spPr/>
        <p:txBody>
          <a:bodyPr/>
          <a:lstStyle>
            <a:lvl1pPr>
              <a:defRPr/>
            </a:lvl1pPr>
          </a:lstStyle>
          <a:p>
            <a:endParaRPr lang="fi-FI"/>
          </a:p>
        </p:txBody>
      </p:sp>
      <p:sp>
        <p:nvSpPr>
          <p:cNvPr id="9" name="Slide Number Placeholder 12"/>
          <p:cNvSpPr>
            <a:spLocks noGrp="1"/>
          </p:cNvSpPr>
          <p:nvPr>
            <p:ph type="sldNum" sz="quarter" idx="21"/>
          </p:nvPr>
        </p:nvSpPr>
        <p:spPr/>
        <p:txBody>
          <a:bodyPr/>
          <a:lstStyle>
            <a:lvl1pPr>
              <a:defRPr/>
            </a:lvl1pPr>
          </a:lstStyle>
          <a:p>
            <a:fld id="{F43C8559-B180-324C-97D2-EFA41FAA3DBE}" type="slidenum">
              <a:rPr lang="fi-FI" smtClean="0"/>
              <a:pPr/>
              <a:t>‹#›</a:t>
            </a:fld>
            <a:endParaRPr lang="fi-FI"/>
          </a:p>
        </p:txBody>
      </p:sp>
    </p:spTree>
    <p:extLst>
      <p:ext uri="{BB962C8B-B14F-4D97-AF65-F5344CB8AC3E}">
        <p14:creationId xmlns:p14="http://schemas.microsoft.com/office/powerpoint/2010/main" val="1166268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12"/>
          <p:cNvSpPr>
            <a:spLocks noGrp="1"/>
          </p:cNvSpPr>
          <p:nvPr>
            <p:ph type="dt" sz="half" idx="15"/>
          </p:nvPr>
        </p:nvSpPr>
        <p:spPr/>
        <p:txBody>
          <a:bodyPr/>
          <a:lstStyle>
            <a:lvl1pPr>
              <a:defRPr/>
            </a:lvl1pPr>
          </a:lstStyle>
          <a:p>
            <a:fld id="{03ACA3BC-8EDB-9740-B3CA-321283087EB9}" type="datetime3">
              <a:rPr lang="fi-FI" smtClean="0"/>
              <a:t>1/3/19</a:t>
            </a:fld>
            <a:endParaRPr lang="fi-FI"/>
          </a:p>
        </p:txBody>
      </p:sp>
      <p:sp>
        <p:nvSpPr>
          <p:cNvPr id="7" name="Footer Placeholder 13"/>
          <p:cNvSpPr>
            <a:spLocks noGrp="1"/>
          </p:cNvSpPr>
          <p:nvPr>
            <p:ph type="ftr" sz="quarter" idx="16"/>
          </p:nvPr>
        </p:nvSpPr>
        <p:spPr/>
        <p:txBody>
          <a:bodyPr/>
          <a:lstStyle>
            <a:lvl1pPr>
              <a:defRPr/>
            </a:lvl1pPr>
          </a:lstStyle>
          <a:p>
            <a:endParaRPr lang="fi-FI"/>
          </a:p>
        </p:txBody>
      </p:sp>
      <p:sp>
        <p:nvSpPr>
          <p:cNvPr id="8" name="Slide Number Placeholder 14"/>
          <p:cNvSpPr>
            <a:spLocks noGrp="1"/>
          </p:cNvSpPr>
          <p:nvPr>
            <p:ph type="sldNum" sz="quarter" idx="17"/>
          </p:nvPr>
        </p:nvSpPr>
        <p:spPr/>
        <p:txBody>
          <a:bodyPr/>
          <a:lstStyle>
            <a:lvl1pPr>
              <a:defRPr/>
            </a:lvl1pPr>
          </a:lstStyle>
          <a:p>
            <a:fld id="{F43C8559-B180-324C-97D2-EFA41FAA3DBE}" type="slidenum">
              <a:rPr lang="fi-FI" smtClean="0"/>
              <a:pPr/>
              <a:t>‹#›</a:t>
            </a:fld>
            <a:endParaRPr lang="fi-FI"/>
          </a:p>
        </p:txBody>
      </p:sp>
    </p:spTree>
    <p:extLst>
      <p:ext uri="{BB962C8B-B14F-4D97-AF65-F5344CB8AC3E}">
        <p14:creationId xmlns:p14="http://schemas.microsoft.com/office/powerpoint/2010/main" val="3249084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80" cy="2049795"/>
          </a:xfrm>
          <a:prstGeom prst="rect">
            <a:avLst/>
          </a:prstGeom>
        </p:spPr>
      </p:pic>
    </p:spTree>
    <p:extLst>
      <p:ext uri="{BB962C8B-B14F-4D97-AF65-F5344CB8AC3E}">
        <p14:creationId xmlns:p14="http://schemas.microsoft.com/office/powerpoint/2010/main" val="100064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Tree>
    <p:extLst>
      <p:ext uri="{BB962C8B-B14F-4D97-AF65-F5344CB8AC3E}">
        <p14:creationId xmlns:p14="http://schemas.microsoft.com/office/powerpoint/2010/main" val="3743218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2449209" cy="1115564"/>
          </a:xfrm>
          <a:prstGeom prst="rect">
            <a:avLst/>
          </a:prstGeom>
        </p:spPr>
      </p:pic>
    </p:spTree>
    <p:extLst>
      <p:ext uri="{BB962C8B-B14F-4D97-AF65-F5344CB8AC3E}">
        <p14:creationId xmlns:p14="http://schemas.microsoft.com/office/powerpoint/2010/main" val="183687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298" y="5634638"/>
            <a:ext cx="2382106" cy="1115564"/>
          </a:xfrm>
          <a:prstGeom prst="rect">
            <a:avLst/>
          </a:prstGeom>
        </p:spPr>
      </p:pic>
    </p:spTree>
    <p:extLst>
      <p:ext uri="{BB962C8B-B14F-4D97-AF65-F5344CB8AC3E}">
        <p14:creationId xmlns:p14="http://schemas.microsoft.com/office/powerpoint/2010/main" val="1598148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232" y="5659053"/>
            <a:ext cx="2382106" cy="1066734"/>
          </a:xfrm>
          <a:prstGeom prst="rect">
            <a:avLst/>
          </a:prstGeom>
        </p:spPr>
      </p:pic>
    </p:spTree>
    <p:extLst>
      <p:ext uri="{BB962C8B-B14F-4D97-AF65-F5344CB8AC3E}">
        <p14:creationId xmlns:p14="http://schemas.microsoft.com/office/powerpoint/2010/main" val="3668316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2449208" cy="1115564"/>
          </a:xfrm>
          <a:prstGeom prst="rect">
            <a:avLst/>
          </a:prstGeom>
        </p:spPr>
      </p:pic>
    </p:spTree>
    <p:extLst>
      <p:ext uri="{BB962C8B-B14F-4D97-AF65-F5344CB8AC3E}">
        <p14:creationId xmlns:p14="http://schemas.microsoft.com/office/powerpoint/2010/main" val="3810708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2449208" cy="1115564"/>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5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9" r:id="rId4"/>
    <p:sldLayoutId id="2147484760" r:id="rId5"/>
    <p:sldLayoutId id="2147484761" r:id="rId6"/>
    <p:sldLayoutId id="2147484762" r:id="rId7"/>
    <p:sldLayoutId id="2147484765" r:id="rId8"/>
    <p:sldLayoutId id="2147484766" r:id="rId9"/>
  </p:sldLayoutIdLst>
  <p:hf sldNum="0"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8DDA68-90A2-C149-9816-635E786A2D2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9070B3DA-7E68-8A4B-B152-A3D813E7E8C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17119EF6-5103-BC44-84C1-813A03E1EEB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49DF8CA-15A8-5F41-B157-82816210C405}" type="datetime3">
              <a:rPr lang="fi-FI" smtClean="0"/>
              <a:t>1/3/19</a:t>
            </a:fld>
            <a:endParaRPr lang="fi-FI"/>
          </a:p>
        </p:txBody>
      </p:sp>
      <p:sp>
        <p:nvSpPr>
          <p:cNvPr id="5" name="Footer Placeholder 4">
            <a:extLst>
              <a:ext uri="{FF2B5EF4-FFF2-40B4-BE49-F238E27FC236}">
                <a16:creationId xmlns:a16="http://schemas.microsoft.com/office/drawing/2014/main" id="{401CE38D-F69B-2040-A5A4-CA7B0B5D9FC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3B2A5045-07BA-9949-9B21-3E89F54D201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45E324-F991-094E-BE2A-07C7C6A99E1D}" type="slidenum">
              <a:rPr lang="fi-FI" smtClean="0"/>
              <a:t>‹#›</a:t>
            </a:fld>
            <a:endParaRPr lang="fi-FI"/>
          </a:p>
        </p:txBody>
      </p:sp>
    </p:spTree>
    <p:extLst>
      <p:ext uri="{BB962C8B-B14F-4D97-AF65-F5344CB8AC3E}">
        <p14:creationId xmlns:p14="http://schemas.microsoft.com/office/powerpoint/2010/main" val="2918657749"/>
      </p:ext>
    </p:extLst>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 id="2147484803" r:id="rId12"/>
    <p:sldLayoutId id="2147484804" r:id="rId13"/>
    <p:sldLayoutId id="2147484805" r:id="rId14"/>
    <p:sldLayoutId id="2147484806" r:id="rId15"/>
    <p:sldLayoutId id="2147484785" r:id="rId1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hyperlink" Target="http://doi.org/10.1002/smj.2477" TargetMode="External"/><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75.emf"/></Relationships>
</file>

<file path=ppt/slides/_rels/slide1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hyperlink" Target="http://doi.org/10.1016/j.leaqua.2010.10.010" TargetMode="Externa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117.xml.rels><?xml version="1.0" encoding="UTF-8" standalone="yes"?>
<Relationships xmlns="http://schemas.openxmlformats.org/package/2006/relationships"><Relationship Id="rId3" Type="http://schemas.openxmlformats.org/officeDocument/2006/relationships/hyperlink" Target="http://doi.org/10.1177/1094428110391542" TargetMode="External"/><Relationship Id="rId2" Type="http://schemas.openxmlformats.org/officeDocument/2006/relationships/image" Target="../media/image87.emf"/><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2.xml"/></Relationships>
</file>

<file path=ppt/slides/_rels/slide11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6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2.xml"/></Relationships>
</file>

<file path=ppt/slides/_rels/slide12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9.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2.xml"/></Relationships>
</file>

<file path=ppt/slides/_rels/slide131.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22.xml"/></Relationships>
</file>

<file path=ppt/slides/_rels/slide136.xml.rels><?xml version="1.0" encoding="UTF-8" standalone="yes"?>
<Relationships xmlns="http://schemas.openxmlformats.org/package/2006/relationships"><Relationship Id="rId3" Type="http://schemas.openxmlformats.org/officeDocument/2006/relationships/hyperlink" Target="http://doi.org/10.1016/S0272-6963(15)00056-X" TargetMode="External"/><Relationship Id="rId2" Type="http://schemas.openxmlformats.org/officeDocument/2006/relationships/image" Target="../media/image103.emf"/><Relationship Id="rId1" Type="http://schemas.openxmlformats.org/officeDocument/2006/relationships/slideLayout" Target="../slideLayouts/slideLayout22.xml"/></Relationships>
</file>

<file path=ppt/slides/_rels/slide137.xml.rels><?xml version="1.0" encoding="UTF-8" standalone="yes"?>
<Relationships xmlns="http://schemas.openxmlformats.org/package/2006/relationships"><Relationship Id="rId3" Type="http://schemas.openxmlformats.org/officeDocument/2006/relationships/hyperlink" Target="http://doi.org/10.1016/S0272-6963(15)00056-X" TargetMode="External"/><Relationship Id="rId2" Type="http://schemas.openxmlformats.org/officeDocument/2006/relationships/image" Target="../media/image104.emf"/><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3" Type="http://schemas.openxmlformats.org/officeDocument/2006/relationships/hyperlink" Target="http://doi.org/10.1016/S0272-6963(15)00056-X" TargetMode="External"/><Relationship Id="rId2" Type="http://schemas.openxmlformats.org/officeDocument/2006/relationships/image" Target="../media/image104.emf"/><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3" Type="http://schemas.openxmlformats.org/officeDocument/2006/relationships/hyperlink" Target="http://doi.org/10.1016/S0272-6963(15)00056-X" TargetMode="External"/><Relationship Id="rId2" Type="http://schemas.openxmlformats.org/officeDocument/2006/relationships/image" Target="../media/image104.emf"/><Relationship Id="rId1" Type="http://schemas.openxmlformats.org/officeDocument/2006/relationships/slideLayout" Target="../slideLayouts/slideLayout16.xml"/><Relationship Id="rId4" Type="http://schemas.openxmlformats.org/officeDocument/2006/relationships/image" Target="../media/image10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143.xml.rels><?xml version="1.0" encoding="UTF-8" standalone="yes"?>
<Relationships xmlns="http://schemas.openxmlformats.org/package/2006/relationships"><Relationship Id="rId3" Type="http://schemas.openxmlformats.org/officeDocument/2006/relationships/hyperlink" Target="http://doi.org/10.1016/S0272-6963(15)00056-X" TargetMode="External"/><Relationship Id="rId2" Type="http://schemas.openxmlformats.org/officeDocument/2006/relationships/image" Target="../media/image106.emf"/><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7.(null)"/><Relationship Id="rId1" Type="http://schemas.openxmlformats.org/officeDocument/2006/relationships/slideLayout" Target="../slideLayouts/slideLayout2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113.emf"/></Relationships>
</file>

<file path=ppt/slides/_rels/slide155.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2.xml"/></Relationships>
</file>

<file path=ppt/slides/_rels/slide165.xml.rels><?xml version="1.0" encoding="UTF-8" standalone="yes"?>
<Relationships xmlns="http://schemas.openxmlformats.org/package/2006/relationships"><Relationship Id="rId3" Type="http://schemas.openxmlformats.org/officeDocument/2006/relationships/hyperlink" Target="http://rmdiv.org/?page_id=18" TargetMode="External"/><Relationship Id="rId2" Type="http://schemas.openxmlformats.org/officeDocument/2006/relationships/hyperlink" Target="https://listserv.ua.edu/archives/semnet.html" TargetMode="External"/><Relationship Id="rId1" Type="http://schemas.openxmlformats.org/officeDocument/2006/relationships/slideLayout" Target="../slideLayouts/slideLayout15.xml"/><Relationship Id="rId6" Type="http://schemas.openxmlformats.org/officeDocument/2006/relationships/image" Target="../media/image119.png"/><Relationship Id="rId5" Type="http://schemas.openxmlformats.org/officeDocument/2006/relationships/hyperlink" Target="http://www.statalist.org/forums/" TargetMode="External"/><Relationship Id="rId4" Type="http://schemas.openxmlformats.org/officeDocument/2006/relationships/hyperlink" Target="https://groups.google.com/forum/#!forum/lavaan" TargetMode="External"/></Relationships>
</file>

<file path=ppt/slides/_rels/slide1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71.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1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doi.org/10.1146/annurev-orgpsych-031413-091231" TargetMode="External"/><Relationship Id="rId2" Type="http://schemas.openxmlformats.org/officeDocument/2006/relationships/hyperlink" Target="http://doi.org/10.1016/j.leaqua.2010.10.010" TargetMode="External"/><Relationship Id="rId1" Type="http://schemas.openxmlformats.org/officeDocument/2006/relationships/slideLayout" Target="../slideLayouts/slideLayout13.xml"/><Relationship Id="rId5" Type="http://schemas.openxmlformats.org/officeDocument/2006/relationships/image" Target="../media/image22.emf"/><Relationship Id="rId4" Type="http://schemas.openxmlformats.org/officeDocument/2006/relationships/image" Target="../media/image21.emf"/></Relationships>
</file>

<file path=ppt/slides/_rels/slide24.xml.rels><?xml version="1.0" encoding="UTF-8" standalone="yes"?>
<Relationships xmlns="http://schemas.openxmlformats.org/package/2006/relationships"><Relationship Id="rId2" Type="http://schemas.openxmlformats.org/officeDocument/2006/relationships/image" Target="../media/image23.(nul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rmdiv.org/?page_id=18" TargetMode="External"/><Relationship Id="rId2" Type="http://schemas.openxmlformats.org/officeDocument/2006/relationships/hyperlink" Target="https://listserv.ua.edu/archives/semnet.html" TargetMode="External"/><Relationship Id="rId1" Type="http://schemas.openxmlformats.org/officeDocument/2006/relationships/slideLayout" Target="../slideLayouts/slideLayout22.xml"/><Relationship Id="rId4" Type="http://schemas.openxmlformats.org/officeDocument/2006/relationships/hyperlink" Target="http://www.statalist.org/forums/"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doi.org/10.1016/j.jom.2016.07.002" TargetMode="External"/><Relationship Id="rId2" Type="http://schemas.openxmlformats.org/officeDocument/2006/relationships/image" Target="../media/image42.emf"/><Relationship Id="rId1" Type="http://schemas.openxmlformats.org/officeDocument/2006/relationships/slideLayout" Target="../slideLayouts/slideLayout15.xml"/><Relationship Id="rId4" Type="http://schemas.openxmlformats.org/officeDocument/2006/relationships/image" Target="../media/image43.emf"/></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2189/asqu.52.3.351" TargetMode="External"/><Relationship Id="rId2" Type="http://schemas.openxmlformats.org/officeDocument/2006/relationships/image" Target="../media/image44.emf"/><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5.xml"/><Relationship Id="rId4" Type="http://schemas.openxmlformats.org/officeDocument/2006/relationships/hyperlink" Target="https://doi.org/10.1177/1094428105284919"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hyperlink" Target="https://doi.org/10.1177/1094428114525667."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hyperlink" Target="https://doi.org/10.1016/S0272-6963(15)00056-X"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2.xml"/><Relationship Id="rId4" Type="http://schemas.openxmlformats.org/officeDocument/2006/relationships/image" Target="../media/image55.emf"/></Relationships>
</file>

<file path=ppt/slides/_rels/slide74.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6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68.png"/></Relationships>
</file>

<file path=ppt/slides/_rels/slide9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b="1" dirty="0"/>
              <a:t>Mikko Rönkkö</a:t>
            </a:r>
          </a:p>
          <a:p>
            <a:endParaRPr lang="en-US" dirty="0"/>
          </a:p>
        </p:txBody>
      </p:sp>
      <p:sp>
        <p:nvSpPr>
          <p:cNvPr id="13" name="Title 12"/>
          <p:cNvSpPr>
            <a:spLocks noGrp="1"/>
          </p:cNvSpPr>
          <p:nvPr>
            <p:ph type="ctrTitle"/>
          </p:nvPr>
        </p:nvSpPr>
        <p:spPr/>
        <p:txBody>
          <a:bodyPr>
            <a:noAutofit/>
          </a:bodyPr>
          <a:lstStyle/>
          <a:p>
            <a:r>
              <a:rPr lang="en-US" sz="3600" dirty="0"/>
              <a:t>TU-L0021 Statistical Research Methods</a:t>
            </a:r>
          </a:p>
        </p:txBody>
      </p:sp>
    </p:spTree>
    <p:extLst>
      <p:ext uri="{BB962C8B-B14F-4D97-AF65-F5344CB8AC3E}">
        <p14:creationId xmlns:p14="http://schemas.microsoft.com/office/powerpoint/2010/main" val="2885141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Follow a methods journal (RSS feeds)</a:t>
            </a:r>
          </a:p>
        </p:txBody>
      </p:sp>
      <p:pic>
        <p:nvPicPr>
          <p:cNvPr id="7" name="Content Placeholder 6" descr="Screen Shot 2016-03-24 at 9.49.43.png"/>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907458" y="1303014"/>
            <a:ext cx="8290270" cy="6954208"/>
          </a:xfrm>
        </p:spPr>
      </p:pic>
      <p:sp>
        <p:nvSpPr>
          <p:cNvPr id="8" name="Rectangle 7"/>
          <p:cNvSpPr/>
          <p:nvPr/>
        </p:nvSpPr>
        <p:spPr>
          <a:xfrm>
            <a:off x="6888394" y="4441933"/>
            <a:ext cx="738651" cy="233183"/>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Tree>
    <p:extLst>
      <p:ext uri="{BB962C8B-B14F-4D97-AF65-F5344CB8AC3E}">
        <p14:creationId xmlns:p14="http://schemas.microsoft.com/office/powerpoint/2010/main" val="243552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orakulmio 14">
            <a:extLst>
              <a:ext uri="{FF2B5EF4-FFF2-40B4-BE49-F238E27FC236}">
                <a16:creationId xmlns:a16="http://schemas.microsoft.com/office/drawing/2014/main" id="{3C8E8040-DE47-884D-AA51-FF18A2689654}"/>
              </a:ext>
            </a:extLst>
          </p:cNvPr>
          <p:cNvSpPr/>
          <p:nvPr/>
        </p:nvSpPr>
        <p:spPr>
          <a:xfrm>
            <a:off x="628650" y="6538913"/>
            <a:ext cx="8053337" cy="246221"/>
          </a:xfrm>
          <a:prstGeom prst="rect">
            <a:avLst/>
          </a:prstGeom>
        </p:spPr>
        <p:txBody>
          <a:bodyPr wrap="square">
            <a:spAutoFit/>
          </a:bodyPr>
          <a:lstStyle/>
          <a:p>
            <a:r>
              <a:rPr lang="fi-FI" sz="1000" dirty="0" err="1"/>
              <a:t>Cumming</a:t>
            </a:r>
            <a:r>
              <a:rPr lang="fi-FI" sz="1000" dirty="0"/>
              <a:t>, G. (2011). </a:t>
            </a:r>
            <a:r>
              <a:rPr lang="fi-FI" sz="1000" i="1" dirty="0" err="1"/>
              <a:t>Understanding</a:t>
            </a:r>
            <a:r>
              <a:rPr lang="fi-FI" sz="1000" i="1" dirty="0"/>
              <a:t> </a:t>
            </a:r>
            <a:r>
              <a:rPr lang="fi-FI" sz="1000" i="1" dirty="0" err="1"/>
              <a:t>The</a:t>
            </a:r>
            <a:r>
              <a:rPr lang="fi-FI" sz="1000" i="1" dirty="0"/>
              <a:t> New </a:t>
            </a:r>
            <a:r>
              <a:rPr lang="fi-FI" sz="1000" i="1" dirty="0" err="1"/>
              <a:t>Statistics</a:t>
            </a:r>
            <a:r>
              <a:rPr lang="fi-FI" sz="1000" i="1" dirty="0"/>
              <a:t>: </a:t>
            </a:r>
            <a:r>
              <a:rPr lang="fi-FI" sz="1000" i="1" dirty="0" err="1"/>
              <a:t>Effect</a:t>
            </a:r>
            <a:r>
              <a:rPr lang="fi-FI" sz="1000" i="1" dirty="0"/>
              <a:t> </a:t>
            </a:r>
            <a:r>
              <a:rPr lang="fi-FI" sz="1000" i="1" dirty="0" err="1"/>
              <a:t>Sizes</a:t>
            </a:r>
            <a:r>
              <a:rPr lang="fi-FI" sz="1000" i="1" dirty="0"/>
              <a:t>, </a:t>
            </a:r>
            <a:r>
              <a:rPr lang="fi-FI" sz="1000" i="1" dirty="0" err="1"/>
              <a:t>Confidence</a:t>
            </a:r>
            <a:r>
              <a:rPr lang="fi-FI" sz="1000" i="1" dirty="0"/>
              <a:t> </a:t>
            </a:r>
            <a:r>
              <a:rPr lang="fi-FI" sz="1000" i="1" dirty="0" err="1"/>
              <a:t>Intervals</a:t>
            </a:r>
            <a:r>
              <a:rPr lang="fi-FI" sz="1000" i="1" dirty="0"/>
              <a:t>, and Meta-Analysis</a:t>
            </a:r>
            <a:r>
              <a:rPr lang="fi-FI" sz="1000" dirty="0"/>
              <a:t>. New York: </a:t>
            </a:r>
            <a:r>
              <a:rPr lang="fi-FI" sz="1000" dirty="0" err="1"/>
              <a:t>Routledge</a:t>
            </a:r>
            <a:r>
              <a:rPr lang="fi-FI" sz="1000" dirty="0"/>
              <a:t>. p. 2-3</a:t>
            </a:r>
            <a:endParaRPr lang="fi-FI" sz="1000" dirty="0">
              <a:effectLst/>
            </a:endParaRPr>
          </a:p>
        </p:txBody>
      </p:sp>
      <p:grpSp>
        <p:nvGrpSpPr>
          <p:cNvPr id="4" name="Group 3">
            <a:extLst>
              <a:ext uri="{FF2B5EF4-FFF2-40B4-BE49-F238E27FC236}">
                <a16:creationId xmlns:a16="http://schemas.microsoft.com/office/drawing/2014/main" id="{0FAFB307-1D90-C44F-AAE7-31A555718071}"/>
              </a:ext>
            </a:extLst>
          </p:cNvPr>
          <p:cNvGrpSpPr>
            <a:grpSpLocks noChangeAspect="1"/>
          </p:cNvGrpSpPr>
          <p:nvPr/>
        </p:nvGrpSpPr>
        <p:grpSpPr>
          <a:xfrm>
            <a:off x="1145408" y="48125"/>
            <a:ext cx="6968622" cy="6513238"/>
            <a:chOff x="1848118" y="0"/>
            <a:chExt cx="5447763" cy="5091764"/>
          </a:xfrm>
        </p:grpSpPr>
        <p:pic>
          <p:nvPicPr>
            <p:cNvPr id="3" name="Picture 2">
              <a:extLst>
                <a:ext uri="{FF2B5EF4-FFF2-40B4-BE49-F238E27FC236}">
                  <a16:creationId xmlns:a16="http://schemas.microsoft.com/office/drawing/2014/main" id="{F899A126-C758-C24B-955D-BAA8D734538C}"/>
                </a:ext>
              </a:extLst>
            </p:cNvPr>
            <p:cNvPicPr>
              <a:picLocks noChangeAspect="1"/>
            </p:cNvPicPr>
            <p:nvPr/>
          </p:nvPicPr>
          <p:blipFill rotWithShape="1">
            <a:blip r:embed="rId2"/>
            <a:srcRect b="72351"/>
            <a:stretch/>
          </p:blipFill>
          <p:spPr>
            <a:xfrm>
              <a:off x="1848118" y="0"/>
              <a:ext cx="5447763" cy="1896177"/>
            </a:xfrm>
            <a:prstGeom prst="rect">
              <a:avLst/>
            </a:prstGeom>
          </p:spPr>
        </p:pic>
        <p:pic>
          <p:nvPicPr>
            <p:cNvPr id="8" name="Picture 7">
              <a:extLst>
                <a:ext uri="{FF2B5EF4-FFF2-40B4-BE49-F238E27FC236}">
                  <a16:creationId xmlns:a16="http://schemas.microsoft.com/office/drawing/2014/main" id="{125E9F73-1E39-7741-915D-69893C7ADC4E}"/>
                </a:ext>
              </a:extLst>
            </p:cNvPr>
            <p:cNvPicPr>
              <a:picLocks noChangeAspect="1"/>
            </p:cNvPicPr>
            <p:nvPr/>
          </p:nvPicPr>
          <p:blipFill rotWithShape="1">
            <a:blip r:embed="rId2"/>
            <a:srcRect t="53474" b="69"/>
            <a:stretch/>
          </p:blipFill>
          <p:spPr>
            <a:xfrm>
              <a:off x="1848118" y="1905802"/>
              <a:ext cx="5447763" cy="3185962"/>
            </a:xfrm>
            <a:prstGeom prst="rect">
              <a:avLst/>
            </a:prstGeom>
          </p:spPr>
        </p:pic>
      </p:grpSp>
    </p:spTree>
    <p:extLst>
      <p:ext uri="{BB962C8B-B14F-4D97-AF65-F5344CB8AC3E}">
        <p14:creationId xmlns:p14="http://schemas.microsoft.com/office/powerpoint/2010/main" val="25729780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14"/>
          <p:cNvSpPr/>
          <p:nvPr/>
        </p:nvSpPr>
        <p:spPr>
          <a:xfrm>
            <a:off x="1007706" y="6435118"/>
            <a:ext cx="7987015" cy="400110"/>
          </a:xfrm>
          <a:prstGeom prst="rect">
            <a:avLst/>
          </a:prstGeom>
        </p:spPr>
        <p:txBody>
          <a:bodyPr wrap="square">
            <a:spAutoFit/>
          </a:bodyPr>
          <a:lstStyle/>
          <a:p>
            <a:r>
              <a:rPr lang="en-US" sz="1000" dirty="0" err="1"/>
              <a:t>Bettis</a:t>
            </a:r>
            <a:r>
              <a:rPr lang="en-US" sz="1000" dirty="0"/>
              <a:t>, R. A., </a:t>
            </a:r>
            <a:r>
              <a:rPr lang="en-US" sz="1000" dirty="0" err="1"/>
              <a:t>Ethiraj</a:t>
            </a:r>
            <a:r>
              <a:rPr lang="en-US" sz="1000" dirty="0"/>
              <a:t>, S., Gambardella, A., </a:t>
            </a:r>
            <a:r>
              <a:rPr lang="en-US" sz="1000" dirty="0" err="1"/>
              <a:t>Helfat</a:t>
            </a:r>
            <a:r>
              <a:rPr lang="en-US" sz="1000" dirty="0"/>
              <a:t>, C., &amp; Mitchell, W. (2016). Creating repeatable cumulative knowledge in strategic management. </a:t>
            </a:r>
            <a:r>
              <a:rPr lang="en-US" sz="1000" i="1" dirty="0"/>
              <a:t>Strategic Management Journal</a:t>
            </a:r>
            <a:r>
              <a:rPr lang="en-US" sz="1000" dirty="0"/>
              <a:t>, </a:t>
            </a:r>
            <a:r>
              <a:rPr lang="en-US" sz="1000" i="1" dirty="0"/>
              <a:t>37</a:t>
            </a:r>
            <a:r>
              <a:rPr lang="en-US" sz="1000" dirty="0"/>
              <a:t>(2), 257–261. </a:t>
            </a:r>
            <a:r>
              <a:rPr lang="en-US" sz="1000" dirty="0">
                <a:hlinkClick r:id="rId3"/>
              </a:rPr>
              <a:t>http://doi.org/10.1002/smj.2477</a:t>
            </a:r>
            <a:r>
              <a:rPr lang="en-US" sz="1000" dirty="0"/>
              <a:t> (p. 259)</a:t>
            </a:r>
            <a:endParaRPr lang="en-US" sz="1000" dirty="0">
              <a:effectLst/>
            </a:endParaRPr>
          </a:p>
        </p:txBody>
      </p:sp>
      <p:sp>
        <p:nvSpPr>
          <p:cNvPr id="7" name="TextBox 6"/>
          <p:cNvSpPr txBox="1"/>
          <p:nvPr/>
        </p:nvSpPr>
        <p:spPr>
          <a:xfrm>
            <a:off x="7082417" y="1993790"/>
            <a:ext cx="1729559" cy="307777"/>
          </a:xfrm>
          <a:prstGeom prst="rect">
            <a:avLst/>
          </a:prstGeom>
          <a:noFill/>
        </p:spPr>
        <p:txBody>
          <a:bodyPr wrap="square" lIns="0" tIns="0" rIns="0" bIns="0" rtlCol="0">
            <a:spAutoFit/>
          </a:bodyPr>
          <a:lstStyle/>
          <a:p>
            <a:r>
              <a:rPr lang="en-US" sz="2000" b="1" dirty="0">
                <a:solidFill>
                  <a:srgbClr val="FF0000"/>
                </a:solidFill>
              </a:rPr>
              <a:t>True or false?</a:t>
            </a:r>
          </a:p>
        </p:txBody>
      </p:sp>
      <p:sp>
        <p:nvSpPr>
          <p:cNvPr id="5" name="Title 4"/>
          <p:cNvSpPr>
            <a:spLocks noGrp="1"/>
          </p:cNvSpPr>
          <p:nvPr>
            <p:ph type="title"/>
          </p:nvPr>
        </p:nvSpPr>
        <p:spPr/>
        <p:txBody>
          <a:bodyPr/>
          <a:lstStyle/>
          <a:p>
            <a:r>
              <a:rPr lang="en-US" dirty="0"/>
              <a:t>What does the p value tell us?</a:t>
            </a:r>
          </a:p>
        </p:txBody>
      </p:sp>
      <p:pic>
        <p:nvPicPr>
          <p:cNvPr id="14" name="Content Placeholder 3" descr="Bettis et al_2016_Creating repeatable cumulative knowledge in strategic management (dragged).pdf"/>
          <p:cNvPicPr>
            <a:picLocks noGrp="1" noChangeAspect="1"/>
          </p:cNvPicPr>
          <p:nvPr>
            <p:ph idx="1"/>
          </p:nvPr>
        </p:nvPicPr>
        <p:blipFill rotWithShape="1">
          <a:blip r:embed="rId4">
            <a:extLst>
              <a:ext uri="{28A0092B-C50C-407E-A947-70E740481C1C}">
                <a14:useLocalDpi xmlns:a14="http://schemas.microsoft.com/office/drawing/2010/main" val="0"/>
              </a:ext>
            </a:extLst>
          </a:blip>
          <a:srcRect l="50871" t="11370" r="9084" b="52810"/>
          <a:stretch/>
        </p:blipFill>
        <p:spPr>
          <a:xfrm>
            <a:off x="2578631" y="1530582"/>
            <a:ext cx="4288700" cy="4987158"/>
          </a:xfrm>
          <a:prstGeom prst="rect">
            <a:avLst/>
          </a:prstGeom>
        </p:spPr>
      </p:pic>
    </p:spTree>
    <p:extLst>
      <p:ext uri="{BB962C8B-B14F-4D97-AF65-F5344CB8AC3E}">
        <p14:creationId xmlns:p14="http://schemas.microsoft.com/office/powerpoint/2010/main" val="5395409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1-05 at 22.17.50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286" y="953069"/>
            <a:ext cx="7489179" cy="6858000"/>
          </a:xfrm>
          <a:prstGeom prst="rect">
            <a:avLst/>
          </a:prstGeom>
        </p:spPr>
      </p:pic>
      <p:sp>
        <p:nvSpPr>
          <p:cNvPr id="4" name="Title 3"/>
          <p:cNvSpPr>
            <a:spLocks noGrp="1"/>
          </p:cNvSpPr>
          <p:nvPr>
            <p:ph type="title"/>
          </p:nvPr>
        </p:nvSpPr>
        <p:spPr/>
        <p:txBody>
          <a:bodyPr/>
          <a:lstStyle/>
          <a:p>
            <a:r>
              <a:rPr lang="en-US" dirty="0"/>
              <a:t>The dice are cast</a:t>
            </a:r>
          </a:p>
        </p:txBody>
      </p:sp>
      <p:sp>
        <p:nvSpPr>
          <p:cNvPr id="6" name="Content Placeholder 5"/>
          <p:cNvSpPr>
            <a:spLocks noGrp="1"/>
          </p:cNvSpPr>
          <p:nvPr>
            <p:ph idx="1"/>
          </p:nvPr>
        </p:nvSpPr>
        <p:spPr>
          <a:xfrm>
            <a:off x="4665221" y="3799694"/>
            <a:ext cx="4417648" cy="4460253"/>
          </a:xfrm>
        </p:spPr>
        <p:txBody>
          <a:bodyPr/>
          <a:lstStyle/>
          <a:p>
            <a:r>
              <a:rPr lang="en-US" dirty="0"/>
              <a:t>H</a:t>
            </a:r>
            <a:r>
              <a:rPr lang="en-US" baseline="-25000" dirty="0"/>
              <a:t>0</a:t>
            </a:r>
            <a:r>
              <a:rPr lang="en-US" dirty="0"/>
              <a:t> = you choose your response randomly (</a:t>
            </a:r>
            <a:r>
              <a:rPr lang="en-US" dirty="0" err="1"/>
              <a:t>i.e</a:t>
            </a:r>
            <a:r>
              <a:rPr lang="en-US" dirty="0"/>
              <a:t> no clairvoyance)</a:t>
            </a:r>
          </a:p>
          <a:p>
            <a:r>
              <a:rPr lang="en-US" dirty="0"/>
              <a:t>p(answered correctly |  H</a:t>
            </a:r>
            <a:r>
              <a:rPr lang="en-US" baseline="-25000" dirty="0"/>
              <a:t>0</a:t>
            </a:r>
            <a:r>
              <a:rPr lang="en-US" dirty="0"/>
              <a:t>) = 	1/36 = 0.028</a:t>
            </a:r>
          </a:p>
          <a:p>
            <a:r>
              <a:rPr lang="en-US" dirty="0"/>
              <a:t>If you answered correctly, you are clairvoyant (p &lt;.05)</a:t>
            </a:r>
          </a:p>
          <a:p>
            <a:endParaRPr lang="en-US" dirty="0"/>
          </a:p>
          <a:p>
            <a:endParaRPr lang="en-US" dirty="0"/>
          </a:p>
        </p:txBody>
      </p:sp>
    </p:spTree>
    <p:extLst>
      <p:ext uri="{BB962C8B-B14F-4D97-AF65-F5344CB8AC3E}">
        <p14:creationId xmlns:p14="http://schemas.microsoft.com/office/powerpoint/2010/main" val="65634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 are clairvoyant (p &lt;.05)</a:t>
            </a:r>
            <a:br>
              <a:rPr lang="en-US" dirty="0"/>
            </a:br>
            <a:endParaRPr lang="en-US" dirty="0"/>
          </a:p>
        </p:txBody>
      </p:sp>
      <p:sp>
        <p:nvSpPr>
          <p:cNvPr id="7" name="Content Placeholder 6"/>
          <p:cNvSpPr>
            <a:spLocks noGrp="1"/>
          </p:cNvSpPr>
          <p:nvPr>
            <p:ph sz="half" idx="1"/>
          </p:nvPr>
        </p:nvSpPr>
        <p:spPr/>
        <p:txBody>
          <a:bodyPr>
            <a:normAutofit/>
          </a:bodyPr>
          <a:lstStyle/>
          <a:p>
            <a:r>
              <a:rPr lang="en-US" dirty="0"/>
              <a:t>Rejecting H</a:t>
            </a:r>
            <a:r>
              <a:rPr lang="en-US" baseline="-25000" dirty="0"/>
              <a:t>0</a:t>
            </a:r>
            <a:r>
              <a:rPr lang="en-US" dirty="0"/>
              <a:t> (you choose your response randomly) means</a:t>
            </a:r>
          </a:p>
          <a:p>
            <a:endParaRPr lang="en-US" dirty="0"/>
          </a:p>
          <a:p>
            <a:pPr marL="342900" indent="-342900">
              <a:buFont typeface="Arial"/>
              <a:buChar char="•"/>
            </a:pPr>
            <a:r>
              <a:rPr lang="en-US" dirty="0"/>
              <a:t>That we committed a Type I error</a:t>
            </a:r>
            <a:br>
              <a:rPr lang="en-US" dirty="0"/>
            </a:br>
            <a:r>
              <a:rPr lang="en-US" dirty="0"/>
              <a:t>           </a:t>
            </a:r>
            <a:br>
              <a:rPr lang="en-US" dirty="0"/>
            </a:br>
            <a:r>
              <a:rPr lang="en-US" dirty="0"/>
              <a:t>            OR</a:t>
            </a:r>
            <a:br>
              <a:rPr lang="en-US" dirty="0"/>
            </a:br>
            <a:endParaRPr lang="en-US" dirty="0"/>
          </a:p>
          <a:p>
            <a:pPr marL="342900" indent="-342900">
              <a:buFont typeface="Arial"/>
              <a:buChar char="•"/>
            </a:pPr>
            <a:r>
              <a:rPr lang="en-US" dirty="0"/>
              <a:t>That the person is clairvoyant	</a:t>
            </a:r>
          </a:p>
          <a:p>
            <a:endParaRPr lang="en-US" dirty="0"/>
          </a:p>
          <a:p>
            <a:endParaRPr lang="en-US" dirty="0"/>
          </a:p>
          <a:p>
            <a:pPr marL="342900" indent="-342900">
              <a:buFont typeface="Arial"/>
              <a:buChar char="•"/>
            </a:pPr>
            <a:endParaRPr lang="en-US" baseline="-25000" dirty="0"/>
          </a:p>
        </p:txBody>
      </p:sp>
      <p:graphicFrame>
        <p:nvGraphicFramePr>
          <p:cNvPr id="9" name="Content Placeholder 3"/>
          <p:cNvGraphicFramePr>
            <a:graphicFrameLocks noGrp="1"/>
          </p:cNvGraphicFramePr>
          <p:nvPr>
            <p:ph sz="half" idx="2"/>
            <p:extLst/>
          </p:nvPr>
        </p:nvGraphicFramePr>
        <p:xfrm>
          <a:off x="4629150" y="1825625"/>
          <a:ext cx="3886200" cy="4351338"/>
        </p:xfrm>
        <a:graphic>
          <a:graphicData uri="http://schemas.openxmlformats.org/drawingml/2006/table">
            <a:tbl>
              <a:tblPr firstRow="1" bandRow="1">
                <a:tableStyleId>{2D5ABB26-0587-4C30-8999-92F81FD0307C}</a:tableStyleId>
              </a:tblPr>
              <a:tblGrid>
                <a:gridCol w="1295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370840">
                <a:tc>
                  <a:txBody>
                    <a:bodyPr/>
                    <a:lstStyle/>
                    <a:p>
                      <a:endParaRPr lang="en-US" sz="16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H</a:t>
                      </a:r>
                      <a:r>
                        <a:rPr lang="en-US" sz="1600" baseline="-25000" dirty="0"/>
                        <a:t>0</a:t>
                      </a:r>
                      <a:r>
                        <a:rPr lang="en-US" sz="1600" baseline="0" dirty="0"/>
                        <a:t> is true in population</a:t>
                      </a:r>
                      <a:endParaRPr lang="en-US" sz="1600" baseline="-250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t>H</a:t>
                      </a:r>
                      <a:r>
                        <a:rPr lang="en-US" sz="1600" baseline="-25000" dirty="0"/>
                        <a:t>0</a:t>
                      </a:r>
                      <a:r>
                        <a:rPr lang="en-US" sz="1600" baseline="0" dirty="0"/>
                        <a:t> is false in population</a:t>
                      </a:r>
                      <a:endParaRPr lang="en-US" sz="1600" baseline="-25000" dirty="0"/>
                    </a:p>
                    <a:p>
                      <a:pPr algn="ctr"/>
                      <a:endParaRPr lang="en-US" sz="16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600" dirty="0">
                          <a:solidFill>
                            <a:srgbClr val="FFFFFF"/>
                          </a:solidFill>
                        </a:rPr>
                        <a:t>H</a:t>
                      </a:r>
                      <a:r>
                        <a:rPr lang="en-US" sz="1600" baseline="-25000" dirty="0">
                          <a:solidFill>
                            <a:srgbClr val="FFFFFF"/>
                          </a:solidFill>
                        </a:rPr>
                        <a:t>0 </a:t>
                      </a:r>
                      <a:r>
                        <a:rPr lang="en-US" sz="1600" baseline="0" dirty="0">
                          <a:solidFill>
                            <a:srgbClr val="FFFFFF"/>
                          </a:solidFill>
                        </a:rPr>
                        <a:t>rejected</a:t>
                      </a:r>
                      <a:endParaRPr lang="en-US" sz="1600" baseline="-25000" dirty="0">
                        <a:solidFill>
                          <a:srgbClr val="FFFFFF"/>
                        </a:solidFill>
                      </a:endParaRP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lang="en-US" sz="1600" dirty="0">
                          <a:solidFill>
                            <a:srgbClr val="FFFFFF"/>
                          </a:solidFill>
                        </a:rPr>
                        <a:t>Type I error</a:t>
                      </a:r>
                    </a:p>
                    <a:p>
                      <a:pPr algn="ctr"/>
                      <a:r>
                        <a:rPr lang="en-US" sz="1600" dirty="0">
                          <a:solidFill>
                            <a:srgbClr val="FFFFFF"/>
                          </a:solidFill>
                        </a:rPr>
                        <a:t>(False</a:t>
                      </a:r>
                      <a:r>
                        <a:rPr lang="en-US" sz="1600" baseline="0" dirty="0">
                          <a:solidFill>
                            <a:srgbClr val="FFFFFF"/>
                          </a:solidFill>
                        </a:rPr>
                        <a:t> positive)</a:t>
                      </a:r>
                      <a:endParaRPr lang="en-US" sz="1600" dirty="0">
                        <a:solidFill>
                          <a:srgbClr val="FFFFFF"/>
                        </a:solidFill>
                      </a:endParaRP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lang="en-US" sz="1600" dirty="0">
                          <a:solidFill>
                            <a:srgbClr val="FFFFFF"/>
                          </a:solidFill>
                        </a:rPr>
                        <a:t>True</a:t>
                      </a:r>
                      <a:r>
                        <a:rPr lang="en-US" sz="1600" baseline="0" dirty="0">
                          <a:solidFill>
                            <a:srgbClr val="FFFFFF"/>
                          </a:solidFill>
                        </a:rPr>
                        <a:t> positive</a:t>
                      </a:r>
                      <a:endParaRPr lang="en-US" sz="1600" dirty="0">
                        <a:solidFill>
                          <a:srgbClr val="FFFFFF"/>
                        </a:solidFill>
                      </a:endParaRP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370840">
                <a:tc>
                  <a:txBody>
                    <a:bodyPr/>
                    <a:lstStyle/>
                    <a:p>
                      <a:r>
                        <a:rPr lang="en-US" sz="1600" dirty="0"/>
                        <a:t>Failed</a:t>
                      </a:r>
                      <a:r>
                        <a:rPr lang="en-US" sz="1600" baseline="0" dirty="0"/>
                        <a:t> to reject H</a:t>
                      </a:r>
                      <a:r>
                        <a:rPr lang="en-US" sz="1600" baseline="-25000" dirty="0"/>
                        <a:t>0</a:t>
                      </a: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True negative</a:t>
                      </a: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Type II error</a:t>
                      </a:r>
                    </a:p>
                    <a:p>
                      <a:pPr algn="ctr"/>
                      <a:r>
                        <a:rPr lang="en-US" sz="1600" dirty="0"/>
                        <a:t>(False</a:t>
                      </a:r>
                      <a:r>
                        <a:rPr lang="en-US" sz="1600" baseline="0" dirty="0"/>
                        <a:t> negative)</a:t>
                      </a:r>
                      <a:endParaRPr lang="en-US" sz="16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840690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with p-values</a:t>
            </a:r>
          </a:p>
        </p:txBody>
      </p:sp>
      <p:sp>
        <p:nvSpPr>
          <p:cNvPr id="3" name="Content Placeholder 2"/>
          <p:cNvSpPr>
            <a:spLocks noGrp="1"/>
          </p:cNvSpPr>
          <p:nvPr>
            <p:ph sz="half" idx="1"/>
          </p:nvPr>
        </p:nvSpPr>
        <p:spPr>
          <a:xfrm>
            <a:off x="1187624" y="1770176"/>
            <a:ext cx="3701528" cy="5012754"/>
          </a:xfrm>
          <a:solidFill>
            <a:schemeClr val="bg1"/>
          </a:solidFill>
        </p:spPr>
        <p:txBody>
          <a:bodyPr>
            <a:noAutofit/>
          </a:bodyPr>
          <a:lstStyle/>
          <a:p>
            <a:pPr marL="0" indent="0">
              <a:buNone/>
            </a:pPr>
            <a:r>
              <a:rPr lang="en-US" sz="1600" dirty="0"/>
              <a:t>Misinterpretations of NHST or Misconceptions about the Process</a:t>
            </a:r>
          </a:p>
          <a:p>
            <a:r>
              <a:rPr lang="en-US" sz="1200" i="1" dirty="0"/>
              <a:t>p </a:t>
            </a:r>
            <a:r>
              <a:rPr lang="en-US" sz="1200" dirty="0"/>
              <a:t>is the probability that the null is true and that, by extension, </a:t>
            </a:r>
            <a:r>
              <a:rPr lang="en-US" sz="1200" i="1" dirty="0"/>
              <a:t>1 – p </a:t>
            </a:r>
            <a:r>
              <a:rPr lang="en-US" sz="1200" dirty="0"/>
              <a:t>is the probability that the alternative hypothesis is true (p. 246)</a:t>
            </a:r>
          </a:p>
          <a:p>
            <a:r>
              <a:rPr lang="en-US" sz="1200" dirty="0"/>
              <a:t>rejection of the null hypothesis establishes the truth of a theory that predicts it to be false in the first place (p. 254)</a:t>
            </a:r>
          </a:p>
          <a:p>
            <a:r>
              <a:rPr lang="en-US" sz="1200" dirty="0"/>
              <a:t>small </a:t>
            </a:r>
            <a:r>
              <a:rPr lang="en-US" sz="1200" i="1" dirty="0"/>
              <a:t>p </a:t>
            </a:r>
            <a:r>
              <a:rPr lang="en-US" sz="1200" dirty="0"/>
              <a:t>value is evidence that results are replicable (p. 256)</a:t>
            </a:r>
          </a:p>
          <a:p>
            <a:r>
              <a:rPr lang="en-US" sz="1200" dirty="0"/>
              <a:t>small </a:t>
            </a:r>
            <a:r>
              <a:rPr lang="en-US" sz="1200" i="1" dirty="0"/>
              <a:t>p </a:t>
            </a:r>
            <a:r>
              <a:rPr lang="en-US" sz="1200" dirty="0"/>
              <a:t>value indicates an effect size of large magnitude (p. 257)</a:t>
            </a:r>
          </a:p>
          <a:p>
            <a:r>
              <a:rPr lang="en-US" sz="1200" dirty="0"/>
              <a:t>statistical significance implies theoretical or practical significance (or relevance) (p. 257)</a:t>
            </a:r>
          </a:p>
          <a:p>
            <a:r>
              <a:rPr lang="en-US" sz="1200" dirty="0"/>
              <a:t>α is the probability of committing a type I error if the null hypothesis has been rejected (p. 258)</a:t>
            </a:r>
          </a:p>
          <a:p>
            <a:r>
              <a:rPr lang="en-US" sz="1200" dirty="0"/>
              <a:t>value at which α is set for a given experiment or a large set of experiments is the probability of type I error for those (p. 259)</a:t>
            </a:r>
          </a:p>
          <a:p>
            <a:r>
              <a:rPr lang="en-US" sz="1200" dirty="0"/>
              <a:t>failing to reject the null hypothesis is tantamount to demonstrating it to be true (p. 260)</a:t>
            </a:r>
          </a:p>
          <a:p>
            <a:r>
              <a:rPr lang="en-US" sz="1200" dirty="0"/>
              <a:t>failing to reject the null hypothesis is evidence of poorly conducted research (p. 261). </a:t>
            </a:r>
          </a:p>
          <a:p>
            <a:endParaRPr lang="en-US" sz="900" dirty="0"/>
          </a:p>
        </p:txBody>
      </p:sp>
      <p:sp>
        <p:nvSpPr>
          <p:cNvPr id="4" name="Content Placeholder 3"/>
          <p:cNvSpPr>
            <a:spLocks noGrp="1"/>
          </p:cNvSpPr>
          <p:nvPr>
            <p:ph sz="half" idx="2"/>
          </p:nvPr>
        </p:nvSpPr>
        <p:spPr>
          <a:xfrm>
            <a:off x="5076056" y="1798169"/>
            <a:ext cx="3764266" cy="4248472"/>
          </a:xfrm>
        </p:spPr>
        <p:txBody>
          <a:bodyPr>
            <a:normAutofit/>
          </a:bodyPr>
          <a:lstStyle/>
          <a:p>
            <a:pPr marL="0" indent="0">
              <a:buNone/>
            </a:pPr>
            <a:r>
              <a:rPr lang="en-US" sz="2000" dirty="0"/>
              <a:t>Fundamental challenges to NHST</a:t>
            </a:r>
          </a:p>
          <a:p>
            <a:r>
              <a:rPr lang="en-US" sz="2000" dirty="0"/>
              <a:t>null hypothesis is never strictly true, at least in the social and behavioral sciences </a:t>
            </a:r>
          </a:p>
          <a:p>
            <a:r>
              <a:rPr lang="en-US" sz="2000" dirty="0"/>
              <a:t>NHST is sensitive to sample size </a:t>
            </a:r>
          </a:p>
          <a:p>
            <a:r>
              <a:rPr lang="en-US" sz="2000" dirty="0"/>
              <a:t>NHST is illogical “</a:t>
            </a:r>
            <a:r>
              <a:rPr lang="en-US" sz="2000" i="1" dirty="0"/>
              <a:t>If H</a:t>
            </a:r>
            <a:r>
              <a:rPr lang="en-US" sz="2000" i="1" baseline="-25000" dirty="0"/>
              <a:t>0</a:t>
            </a:r>
            <a:r>
              <a:rPr lang="en-US" sz="2000" i="1" dirty="0"/>
              <a:t> is true then probably p &gt; .05; p &lt; .05, therefore probably H</a:t>
            </a:r>
            <a:r>
              <a:rPr lang="en-US" sz="2000" i="1" baseline="-25000" dirty="0"/>
              <a:t>0</a:t>
            </a:r>
            <a:r>
              <a:rPr lang="en-US" sz="2000" i="1" dirty="0"/>
              <a:t> is false</a:t>
            </a:r>
            <a:r>
              <a:rPr lang="en-US" sz="2000" dirty="0"/>
              <a:t>”</a:t>
            </a:r>
          </a:p>
          <a:p>
            <a:r>
              <a:rPr lang="en-US" sz="2000" dirty="0"/>
              <a:t>Encourages dichotomous thinking</a:t>
            </a:r>
          </a:p>
          <a:p>
            <a:endParaRPr lang="en-US" sz="2000" dirty="0"/>
          </a:p>
          <a:p>
            <a:endParaRPr lang="en-US" sz="2000" dirty="0"/>
          </a:p>
        </p:txBody>
      </p:sp>
      <p:sp>
        <p:nvSpPr>
          <p:cNvPr id="7" name="TextBox 6"/>
          <p:cNvSpPr txBox="1"/>
          <p:nvPr/>
        </p:nvSpPr>
        <p:spPr>
          <a:xfrm>
            <a:off x="4952685" y="6265510"/>
            <a:ext cx="3415093" cy="707886"/>
          </a:xfrm>
          <a:prstGeom prst="rect">
            <a:avLst/>
          </a:prstGeom>
          <a:noFill/>
        </p:spPr>
        <p:txBody>
          <a:bodyPr wrap="square" rtlCol="0">
            <a:spAutoFit/>
          </a:bodyPr>
          <a:lstStyle/>
          <a:p>
            <a:r>
              <a:rPr lang="en-US" sz="1000" dirty="0"/>
              <a:t>Aguirre-</a:t>
            </a:r>
            <a:r>
              <a:rPr lang="en-US" sz="1000" dirty="0" err="1"/>
              <a:t>Urreta</a:t>
            </a:r>
            <a:r>
              <a:rPr lang="en-US" sz="1000" dirty="0"/>
              <a:t>, M., &amp; Rönkkö, M. (2017). Statistical inference with </a:t>
            </a:r>
            <a:r>
              <a:rPr lang="en-US" sz="1000" dirty="0" err="1"/>
              <a:t>PLSc</a:t>
            </a:r>
            <a:r>
              <a:rPr lang="en-US" sz="1000" dirty="0"/>
              <a:t> using bootstrap confidence intervals. </a:t>
            </a:r>
            <a:r>
              <a:rPr lang="en-US" sz="1000" i="1" dirty="0"/>
              <a:t>MIS Quarterly</a:t>
            </a:r>
            <a:r>
              <a:rPr lang="en-US" sz="1000" dirty="0"/>
              <a:t>. Appendix B</a:t>
            </a:r>
          </a:p>
          <a:p>
            <a:endParaRPr lang="en-US" sz="1000" dirty="0"/>
          </a:p>
        </p:txBody>
      </p:sp>
    </p:spTree>
    <p:extLst>
      <p:ext uri="{BB962C8B-B14F-4D97-AF65-F5344CB8AC3E}">
        <p14:creationId xmlns:p14="http://schemas.microsoft.com/office/powerpoint/2010/main" val="16813901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is the problem?</a:t>
            </a:r>
          </a:p>
        </p:txBody>
      </p:sp>
      <p:sp>
        <p:nvSpPr>
          <p:cNvPr id="7" name="Content Placeholder 6"/>
          <p:cNvSpPr>
            <a:spLocks noGrp="1"/>
          </p:cNvSpPr>
          <p:nvPr>
            <p:ph idx="1"/>
          </p:nvPr>
        </p:nvSpPr>
        <p:spPr>
          <a:xfrm>
            <a:off x="1187624" y="1757667"/>
            <a:ext cx="7632848" cy="1088170"/>
          </a:xfrm>
        </p:spPr>
        <p:txBody>
          <a:bodyPr/>
          <a:lstStyle/>
          <a:p>
            <a:r>
              <a:rPr lang="en-US" dirty="0"/>
              <a:t>Holding the quality of the study constant, p-value is a strong determinant of publication</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7724" t="72789" r="3916" b="4762"/>
          <a:stretch/>
        </p:blipFill>
        <p:spPr>
          <a:xfrm>
            <a:off x="947529" y="3359020"/>
            <a:ext cx="8024163" cy="2649894"/>
          </a:xfrm>
          <a:prstGeom prst="rect">
            <a:avLst/>
          </a:prstGeom>
          <a:ln>
            <a:solidFill>
              <a:schemeClr val="tx1"/>
            </a:solidFill>
          </a:ln>
        </p:spPr>
      </p:pic>
      <p:sp>
        <p:nvSpPr>
          <p:cNvPr id="9" name="TextBox 8"/>
          <p:cNvSpPr txBox="1"/>
          <p:nvPr/>
        </p:nvSpPr>
        <p:spPr>
          <a:xfrm>
            <a:off x="5607580" y="2878155"/>
            <a:ext cx="3212892" cy="307777"/>
          </a:xfrm>
          <a:prstGeom prst="rect">
            <a:avLst/>
          </a:prstGeom>
          <a:noFill/>
        </p:spPr>
        <p:txBody>
          <a:bodyPr wrap="square" lIns="0" tIns="0" rIns="0" bIns="0" rtlCol="0">
            <a:spAutoFit/>
          </a:bodyPr>
          <a:lstStyle/>
          <a:p>
            <a:r>
              <a:rPr lang="en-US" sz="2000" b="1" dirty="0">
                <a:solidFill>
                  <a:srgbClr val="FF0000"/>
                </a:solidFill>
              </a:rPr>
              <a:t>Why is this a problem?</a:t>
            </a:r>
          </a:p>
        </p:txBody>
      </p:sp>
    </p:spTree>
    <p:extLst>
      <p:ext uri="{BB962C8B-B14F-4D97-AF65-F5344CB8AC3E}">
        <p14:creationId xmlns:p14="http://schemas.microsoft.com/office/powerpoint/2010/main" val="202312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studies inform policy?</a:t>
            </a:r>
          </a:p>
        </p:txBody>
      </p:sp>
      <p:sp>
        <p:nvSpPr>
          <p:cNvPr id="3" name="Content Placeholder 2"/>
          <p:cNvSpPr>
            <a:spLocks noGrp="1"/>
          </p:cNvSpPr>
          <p:nvPr>
            <p:ph idx="1"/>
          </p:nvPr>
        </p:nvSpPr>
        <p:spPr/>
        <p:txBody>
          <a:bodyPr/>
          <a:lstStyle/>
          <a:p>
            <a:r>
              <a:rPr lang="en-US" dirty="0"/>
              <a:t>Holding the quality of the study constant, p-value is a strong determinant of publication</a:t>
            </a:r>
          </a:p>
          <a:p>
            <a:endParaRPr lang="en-US" dirty="0"/>
          </a:p>
          <a:p>
            <a:r>
              <a:rPr lang="en-US" dirty="0"/>
              <a:t>Premises:</a:t>
            </a:r>
          </a:p>
          <a:p>
            <a:pPr lvl="1"/>
            <a:r>
              <a:rPr lang="en-US" dirty="0"/>
              <a:t>A single study is almost never a definite answer</a:t>
            </a:r>
          </a:p>
          <a:p>
            <a:pPr lvl="1"/>
            <a:r>
              <a:rPr lang="en-US" dirty="0"/>
              <a:t>We must read a number of published studies (a sample)</a:t>
            </a:r>
          </a:p>
          <a:p>
            <a:endParaRPr lang="en-US" dirty="0"/>
          </a:p>
          <a:p>
            <a:r>
              <a:rPr lang="en-US" dirty="0"/>
              <a:t>Consequence:</a:t>
            </a:r>
          </a:p>
          <a:p>
            <a:pPr lvl="1"/>
            <a:r>
              <a:rPr lang="en-US" dirty="0"/>
              <a:t>Because selection (which studies are published) depends on results (p-values), the published results will be biased (MNAR)</a:t>
            </a:r>
          </a:p>
          <a:p>
            <a:endParaRPr lang="en-US" dirty="0"/>
          </a:p>
          <a:p>
            <a:endParaRPr lang="en-US" dirty="0"/>
          </a:p>
        </p:txBody>
      </p:sp>
    </p:spTree>
    <p:extLst>
      <p:ext uri="{BB962C8B-B14F-4D97-AF65-F5344CB8AC3E}">
        <p14:creationId xmlns:p14="http://schemas.microsoft.com/office/powerpoint/2010/main" val="163099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censoring results</a:t>
            </a:r>
          </a:p>
        </p:txBody>
      </p:sp>
      <p:pic>
        <p:nvPicPr>
          <p:cNvPr id="11" name="Content Placeholder 10"/>
          <p:cNvPicPr>
            <a:picLocks noGrp="1" noChangeAspect="1"/>
          </p:cNvPicPr>
          <p:nvPr>
            <p:ph idx="1"/>
          </p:nvPr>
        </p:nvPicPr>
        <p:blipFill rotWithShape="1">
          <a:blip r:embed="rId3">
            <a:extLst>
              <a:ext uri="{28A0092B-C50C-407E-A947-70E740481C1C}">
                <a14:useLocalDpi xmlns:a14="http://schemas.microsoft.com/office/drawing/2010/main" val="0"/>
              </a:ext>
            </a:extLst>
          </a:blip>
          <a:srcRect t="17714" b="15448"/>
          <a:stretch/>
        </p:blipFill>
        <p:spPr>
          <a:xfrm>
            <a:off x="1594070" y="1943068"/>
            <a:ext cx="6146282" cy="4107975"/>
          </a:xfrm>
        </p:spPr>
      </p:pic>
      <p:sp>
        <p:nvSpPr>
          <p:cNvPr id="12" name="TextBox 11"/>
          <p:cNvSpPr txBox="1"/>
          <p:nvPr/>
        </p:nvSpPr>
        <p:spPr>
          <a:xfrm>
            <a:off x="3059832" y="6250121"/>
            <a:ext cx="4519186" cy="369332"/>
          </a:xfrm>
          <a:prstGeom prst="rect">
            <a:avLst/>
          </a:prstGeom>
          <a:noFill/>
        </p:spPr>
        <p:txBody>
          <a:bodyPr wrap="none" rtlCol="0">
            <a:spAutoFit/>
          </a:bodyPr>
          <a:lstStyle/>
          <a:p>
            <a:r>
              <a:rPr lang="en-US" dirty="0"/>
              <a:t>Population correlation = 0.1</a:t>
            </a:r>
            <a:r>
              <a:rPr lang="en-US"/>
              <a:t>, sample = 100</a:t>
            </a:r>
          </a:p>
        </p:txBody>
      </p:sp>
    </p:spTree>
    <p:extLst>
      <p:ext uri="{BB962C8B-B14F-4D97-AF65-F5344CB8AC3E}">
        <p14:creationId xmlns:p14="http://schemas.microsoft.com/office/powerpoint/2010/main" val="15812733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1290" y="4177566"/>
            <a:ext cx="1938942" cy="189162"/>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985795" y="4366728"/>
            <a:ext cx="3741575" cy="811762"/>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985795" y="5178490"/>
            <a:ext cx="673090" cy="189162"/>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Why do we address </a:t>
            </a:r>
            <a:r>
              <a:rPr lang="en-US" i="1" dirty="0" err="1"/>
              <a:t>significosis</a:t>
            </a:r>
            <a:r>
              <a:rPr lang="en-US" dirty="0"/>
              <a:t> now?</a:t>
            </a: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49924" t="49256" r="7421" b="13121"/>
          <a:stretch/>
        </p:blipFill>
        <p:spPr>
          <a:xfrm>
            <a:off x="2825351" y="1613204"/>
            <a:ext cx="4096138" cy="4696209"/>
          </a:xfrm>
        </p:spPr>
      </p:pic>
      <p:sp>
        <p:nvSpPr>
          <p:cNvPr id="10" name="TextBox 9"/>
          <p:cNvSpPr txBox="1"/>
          <p:nvPr/>
        </p:nvSpPr>
        <p:spPr>
          <a:xfrm>
            <a:off x="3038527" y="6380906"/>
            <a:ext cx="4701825" cy="461665"/>
          </a:xfrm>
          <a:prstGeom prst="rect">
            <a:avLst/>
          </a:prstGeom>
          <a:noFill/>
        </p:spPr>
        <p:txBody>
          <a:bodyPr wrap="square" lIns="0" tIns="0" rIns="0" bIns="0" rtlCol="0">
            <a:spAutoFit/>
          </a:bodyPr>
          <a:lstStyle/>
          <a:p>
            <a:r>
              <a:rPr lang="en-US" sz="1000" dirty="0" err="1"/>
              <a:t>Bettis</a:t>
            </a:r>
            <a:r>
              <a:rPr lang="en-US" sz="1000" dirty="0"/>
              <a:t>, R. A., </a:t>
            </a:r>
            <a:r>
              <a:rPr lang="en-US" sz="1000" dirty="0" err="1"/>
              <a:t>Ethiraj</a:t>
            </a:r>
            <a:r>
              <a:rPr lang="en-US" sz="1000" dirty="0"/>
              <a:t>, S., Gambardella, A., </a:t>
            </a:r>
            <a:r>
              <a:rPr lang="en-US" sz="1000" dirty="0" err="1"/>
              <a:t>Helfat</a:t>
            </a:r>
            <a:r>
              <a:rPr lang="en-US" sz="1000" dirty="0"/>
              <a:t>, C., &amp; Mitchell, W. (2016). Creating repeatable cumulative knowledge in strategic management. </a:t>
            </a:r>
            <a:r>
              <a:rPr lang="en-US" sz="1000" i="1" dirty="0"/>
              <a:t>Strategic Management Journal</a:t>
            </a:r>
            <a:r>
              <a:rPr lang="en-US" sz="1000" dirty="0"/>
              <a:t>, </a:t>
            </a:r>
            <a:r>
              <a:rPr lang="en-US" sz="1000" i="1" dirty="0"/>
              <a:t>37</a:t>
            </a:r>
            <a:r>
              <a:rPr lang="en-US" sz="1000" dirty="0"/>
              <a:t>(2), 257–261. https://</a:t>
            </a:r>
            <a:r>
              <a:rPr lang="en-US" sz="1000" dirty="0" err="1"/>
              <a:t>doi.org</a:t>
            </a:r>
            <a:r>
              <a:rPr lang="en-US" sz="1000" dirty="0"/>
              <a:t>/10.1002/smj.2477</a:t>
            </a:r>
            <a:endParaRPr lang="en-US" sz="1000" dirty="0">
              <a:effectLst/>
            </a:endParaRPr>
          </a:p>
        </p:txBody>
      </p:sp>
    </p:spTree>
    <p:extLst>
      <p:ext uri="{BB962C8B-B14F-4D97-AF65-F5344CB8AC3E}">
        <p14:creationId xmlns:p14="http://schemas.microsoft.com/office/powerpoint/2010/main" val="10462287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332" y="470204"/>
            <a:ext cx="7632849" cy="1143000"/>
          </a:xfrm>
        </p:spPr>
        <p:txBody>
          <a:bodyPr>
            <a:normAutofit fontScale="90000"/>
          </a:bodyPr>
          <a:lstStyle/>
          <a:p>
            <a:pPr algn="l"/>
            <a:r>
              <a:rPr lang="en-US"/>
              <a:t>“Why most</a:t>
            </a:r>
            <a:br>
              <a:rPr lang="en-US"/>
            </a:br>
            <a:r>
              <a:rPr lang="en-US"/>
              <a:t>published research</a:t>
            </a:r>
            <a:br>
              <a:rPr lang="en-US"/>
            </a:br>
            <a:r>
              <a:rPr lang="en-US"/>
              <a:t>findings are false”</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685" t="25986" r="50463" b="25578"/>
          <a:stretch/>
        </p:blipFill>
        <p:spPr>
          <a:xfrm>
            <a:off x="4601211" y="195942"/>
            <a:ext cx="4219261" cy="6502414"/>
          </a:xfrm>
          <a:prstGeom prst="rect">
            <a:avLst/>
          </a:prstGeom>
        </p:spPr>
      </p:pic>
      <p:sp>
        <p:nvSpPr>
          <p:cNvPr id="7" name="TextBox 6"/>
          <p:cNvSpPr txBox="1"/>
          <p:nvPr/>
        </p:nvSpPr>
        <p:spPr>
          <a:xfrm>
            <a:off x="1349686" y="5153530"/>
            <a:ext cx="2233269" cy="1077218"/>
          </a:xfrm>
          <a:prstGeom prst="rect">
            <a:avLst/>
          </a:prstGeom>
          <a:noFill/>
        </p:spPr>
        <p:txBody>
          <a:bodyPr wrap="square" lIns="0" tIns="0" rIns="0" bIns="0" rtlCol="0">
            <a:spAutoFit/>
          </a:bodyPr>
          <a:lstStyle/>
          <a:p>
            <a:r>
              <a:rPr lang="en-US" sz="1000" dirty="0" err="1"/>
              <a:t>Bettis</a:t>
            </a:r>
            <a:r>
              <a:rPr lang="en-US" sz="1000" dirty="0"/>
              <a:t>, R. A., </a:t>
            </a:r>
            <a:r>
              <a:rPr lang="en-US" sz="1000" dirty="0" err="1"/>
              <a:t>Ethiraj</a:t>
            </a:r>
            <a:r>
              <a:rPr lang="en-US" sz="1000" dirty="0"/>
              <a:t>, S., Gambardella, A., </a:t>
            </a:r>
            <a:r>
              <a:rPr lang="en-US" sz="1000" dirty="0" err="1"/>
              <a:t>Helfat</a:t>
            </a:r>
            <a:r>
              <a:rPr lang="en-US" sz="1000" dirty="0"/>
              <a:t>, C., &amp; Mitchell, W. (2016). Creating repeatable cumulative knowledge in strategic management. </a:t>
            </a:r>
            <a:r>
              <a:rPr lang="en-US" sz="1000" i="1" dirty="0"/>
              <a:t>Strategic Management Journal</a:t>
            </a:r>
            <a:r>
              <a:rPr lang="en-US" sz="1000" dirty="0"/>
              <a:t>, </a:t>
            </a:r>
            <a:r>
              <a:rPr lang="en-US" sz="1000" i="1" dirty="0"/>
              <a:t>37</a:t>
            </a:r>
            <a:r>
              <a:rPr lang="en-US" sz="1000" dirty="0"/>
              <a:t>(2), 257–261. https://</a:t>
            </a:r>
            <a:r>
              <a:rPr lang="en-US" sz="1000" dirty="0" err="1"/>
              <a:t>doi.org</a:t>
            </a:r>
            <a:r>
              <a:rPr lang="en-US" sz="1000" dirty="0"/>
              <a:t>/10.1002/smj.2477 </a:t>
            </a:r>
            <a:endParaRPr lang="en-US" sz="1000" dirty="0">
              <a:effectLst/>
            </a:endParaRPr>
          </a:p>
        </p:txBody>
      </p:sp>
    </p:spTree>
    <p:extLst>
      <p:ext uri="{BB962C8B-B14F-4D97-AF65-F5344CB8AC3E}">
        <p14:creationId xmlns:p14="http://schemas.microsoft.com/office/powerpoint/2010/main" val="370297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Follow a methods journal (RSS feeds)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5748" y="1613204"/>
            <a:ext cx="8716597" cy="7150279"/>
          </a:xfrm>
        </p:spPr>
      </p:pic>
    </p:spTree>
    <p:extLst>
      <p:ext uri="{BB962C8B-B14F-4D97-AF65-F5344CB8AC3E}">
        <p14:creationId xmlns:p14="http://schemas.microsoft.com/office/powerpoint/2010/main" val="23998910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52517"/>
          <a:stretch/>
        </p:blipFill>
        <p:spPr>
          <a:xfrm>
            <a:off x="-571813" y="354562"/>
            <a:ext cx="10312971" cy="6529210"/>
          </a:xfrm>
          <a:prstGeom prst="rect">
            <a:avLst/>
          </a:prstGeom>
          <a:solidFill>
            <a:schemeClr val="bg1"/>
          </a:solidFill>
        </p:spPr>
      </p:pic>
    </p:spTree>
    <p:extLst>
      <p:ext uri="{BB962C8B-B14F-4D97-AF65-F5344CB8AC3E}">
        <p14:creationId xmlns:p14="http://schemas.microsoft.com/office/powerpoint/2010/main" val="1897005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Readings</a:t>
            </a:r>
          </a:p>
        </p:txBody>
      </p:sp>
      <p:sp>
        <p:nvSpPr>
          <p:cNvPr id="9" name="Content Placeholder 8"/>
          <p:cNvSpPr>
            <a:spLocks noGrp="1"/>
          </p:cNvSpPr>
          <p:nvPr>
            <p:ph sz="half" idx="1"/>
          </p:nvPr>
        </p:nvSpPr>
        <p:spPr>
          <a:xfrm>
            <a:off x="628650" y="1845245"/>
            <a:ext cx="4000196" cy="5012755"/>
          </a:xfrm>
          <a:solidFill>
            <a:schemeClr val="bg1"/>
          </a:solidFill>
        </p:spPr>
        <p:txBody>
          <a:bodyPr>
            <a:noAutofit/>
          </a:bodyPr>
          <a:lstStyle/>
          <a:p>
            <a:pPr marL="0" indent="0">
              <a:buNone/>
            </a:pPr>
            <a:r>
              <a:rPr lang="en-US" sz="1100" dirty="0" err="1"/>
              <a:t>LeBel</a:t>
            </a:r>
            <a:r>
              <a:rPr lang="en-US" sz="1100" dirty="0"/>
              <a:t>, E. P., &amp; Peters, K. R. (2011). Fearing the future of empirical psychology: </a:t>
            </a:r>
            <a:r>
              <a:rPr lang="en-US" sz="1100" dirty="0" err="1"/>
              <a:t>Bem’s</a:t>
            </a:r>
            <a:r>
              <a:rPr lang="en-US" sz="1100" dirty="0"/>
              <a:t> (2011) evidence of psi as a case study of deficiencies in modal research practice. </a:t>
            </a:r>
            <a:r>
              <a:rPr lang="en-US" sz="1100" i="1" dirty="0"/>
              <a:t>Review of General Psychology</a:t>
            </a:r>
            <a:r>
              <a:rPr lang="en-US" sz="1100" dirty="0"/>
              <a:t>, </a:t>
            </a:r>
            <a:r>
              <a:rPr lang="en-US" sz="1100" i="1" dirty="0"/>
              <a:t>15</a:t>
            </a:r>
            <a:r>
              <a:rPr lang="en-US" sz="1100" dirty="0"/>
              <a:t>(4), 371.</a:t>
            </a:r>
          </a:p>
          <a:p>
            <a:pPr marL="0" indent="0">
              <a:buNone/>
            </a:pPr>
            <a:r>
              <a:rPr lang="en-US" sz="1100" dirty="0" err="1"/>
              <a:t>Pashler</a:t>
            </a:r>
            <a:r>
              <a:rPr lang="en-US" sz="1100" dirty="0"/>
              <a:t>, H., &amp; </a:t>
            </a:r>
            <a:r>
              <a:rPr lang="en-US" sz="1100" dirty="0" err="1"/>
              <a:t>Wagenmakers</a:t>
            </a:r>
            <a:r>
              <a:rPr lang="en-US" sz="1100" dirty="0"/>
              <a:t>, E. (2012). Editors’ Introduction to the Special Section on Replicability in Psychological Science: A Crisis of Confidence? </a:t>
            </a:r>
            <a:r>
              <a:rPr lang="en-US" sz="1100" i="1" dirty="0"/>
              <a:t>Perspectives on Psychological Science</a:t>
            </a:r>
            <a:r>
              <a:rPr lang="en-US" sz="1100" dirty="0"/>
              <a:t>, </a:t>
            </a:r>
            <a:r>
              <a:rPr lang="en-US" sz="1100" i="1" dirty="0"/>
              <a:t>7</a:t>
            </a:r>
            <a:r>
              <a:rPr lang="en-US" sz="1100" dirty="0"/>
              <a:t>(6), 528–530. https://</a:t>
            </a:r>
            <a:r>
              <a:rPr lang="en-US" sz="1100" dirty="0" err="1"/>
              <a:t>doi.org</a:t>
            </a:r>
            <a:r>
              <a:rPr lang="en-US" sz="1100" dirty="0"/>
              <a:t>/10.1177/1745691612465253</a:t>
            </a:r>
          </a:p>
          <a:p>
            <a:pPr marL="0" indent="0">
              <a:buNone/>
            </a:pPr>
            <a:r>
              <a:rPr lang="en-US" sz="1100" dirty="0"/>
              <a:t>Ritchie, S. J., Wiseman, R., &amp; French, C. C. (2012). Failing the Future: Three Unsuccessful Attempts to Replicate </a:t>
            </a:r>
            <a:r>
              <a:rPr lang="en-US" sz="1100" dirty="0" err="1"/>
              <a:t>Bem’s</a:t>
            </a:r>
            <a:r>
              <a:rPr lang="en-US" sz="1100" dirty="0"/>
              <a:t> “Retroactive Facilitation of Recall” Effect. </a:t>
            </a:r>
            <a:r>
              <a:rPr lang="en-US" sz="1100" i="1" dirty="0" err="1"/>
              <a:t>PLoS</a:t>
            </a:r>
            <a:r>
              <a:rPr lang="en-US" sz="1100" i="1" dirty="0"/>
              <a:t> ONE</a:t>
            </a:r>
            <a:r>
              <a:rPr lang="en-US" sz="1100" dirty="0"/>
              <a:t>, </a:t>
            </a:r>
            <a:r>
              <a:rPr lang="en-US" sz="1100" i="1" dirty="0"/>
              <a:t>7</a:t>
            </a:r>
            <a:r>
              <a:rPr lang="en-US" sz="1100" dirty="0"/>
              <a:t>(3), e33423. https://</a:t>
            </a:r>
            <a:r>
              <a:rPr lang="en-US" sz="1100" dirty="0" err="1"/>
              <a:t>doi.org</a:t>
            </a:r>
            <a:r>
              <a:rPr lang="en-US" sz="1100" dirty="0"/>
              <a:t>/10.1371/journal.pone.0033423</a:t>
            </a:r>
          </a:p>
          <a:p>
            <a:pPr marL="0" indent="0">
              <a:buNone/>
            </a:pPr>
            <a:r>
              <a:rPr lang="en-US" sz="1100" dirty="0"/>
              <a:t>Schwarzkopf, D. S. (2014). We should have seen this coming. </a:t>
            </a:r>
            <a:r>
              <a:rPr lang="en-US" sz="1100" i="1" dirty="0"/>
              <a:t>Frontiers in Human Neuroscience</a:t>
            </a:r>
            <a:r>
              <a:rPr lang="en-US" sz="1100" dirty="0"/>
              <a:t>, </a:t>
            </a:r>
            <a:r>
              <a:rPr lang="en-US" sz="1100" i="1" dirty="0"/>
              <a:t>8</a:t>
            </a:r>
            <a:r>
              <a:rPr lang="en-US" sz="1100" dirty="0"/>
              <a:t>. https://</a:t>
            </a:r>
            <a:r>
              <a:rPr lang="en-US" sz="1100" dirty="0" err="1"/>
              <a:t>doi.org</a:t>
            </a:r>
            <a:r>
              <a:rPr lang="en-US" sz="1100" dirty="0"/>
              <a:t>/10.3389/fnhum.2014.00332</a:t>
            </a:r>
          </a:p>
          <a:p>
            <a:pPr marL="0" indent="0">
              <a:buNone/>
            </a:pPr>
            <a:r>
              <a:rPr lang="en-US" sz="1100" dirty="0" err="1"/>
              <a:t>Wagenmakers</a:t>
            </a:r>
            <a:r>
              <a:rPr lang="en-US" sz="1100" dirty="0"/>
              <a:t>, E., </a:t>
            </a:r>
            <a:r>
              <a:rPr lang="en-US" sz="1100" dirty="0" err="1"/>
              <a:t>Wetzels</a:t>
            </a:r>
            <a:r>
              <a:rPr lang="en-US" sz="1100" dirty="0"/>
              <a:t>, R., </a:t>
            </a:r>
            <a:r>
              <a:rPr lang="en-US" sz="1100" dirty="0" err="1"/>
              <a:t>Borsboom</a:t>
            </a:r>
            <a:r>
              <a:rPr lang="en-US" sz="1100" dirty="0"/>
              <a:t>, D., &amp; J, L. (2011). Why psychologists must change the way they analyze their data: The case of psi: Comment on </a:t>
            </a:r>
            <a:r>
              <a:rPr lang="en-US" sz="1100" dirty="0" err="1"/>
              <a:t>Bem</a:t>
            </a:r>
            <a:r>
              <a:rPr lang="en-US" sz="1100" dirty="0"/>
              <a:t> (2011). </a:t>
            </a:r>
            <a:r>
              <a:rPr lang="en-US" sz="1100" i="1" dirty="0"/>
              <a:t>Journal of Personality and Social Psychology</a:t>
            </a:r>
            <a:r>
              <a:rPr lang="en-US" sz="1100" dirty="0"/>
              <a:t>, </a:t>
            </a:r>
            <a:r>
              <a:rPr lang="en-US" sz="1100" i="1" dirty="0"/>
              <a:t>100</a:t>
            </a:r>
            <a:r>
              <a:rPr lang="en-US" sz="1100" dirty="0"/>
              <a:t>(3), 426–432. https://</a:t>
            </a:r>
            <a:r>
              <a:rPr lang="en-US" sz="1100" dirty="0" err="1"/>
              <a:t>doi.org</a:t>
            </a:r>
            <a:r>
              <a:rPr lang="en-US" sz="1100" dirty="0"/>
              <a:t>/10.1037/a0022790</a:t>
            </a:r>
          </a:p>
          <a:p>
            <a:pPr marL="0" indent="0">
              <a:buNone/>
            </a:pPr>
            <a:r>
              <a:rPr lang="en-US" sz="1100" dirty="0" err="1"/>
              <a:t>Wagenmakers</a:t>
            </a:r>
            <a:r>
              <a:rPr lang="en-US" sz="1100" dirty="0"/>
              <a:t>, E.-J., </a:t>
            </a:r>
            <a:r>
              <a:rPr lang="en-US" sz="1100" dirty="0" err="1"/>
              <a:t>Wetzels</a:t>
            </a:r>
            <a:r>
              <a:rPr lang="en-US" sz="1100" dirty="0"/>
              <a:t>, R., </a:t>
            </a:r>
            <a:r>
              <a:rPr lang="en-US" sz="1100" dirty="0" err="1"/>
              <a:t>Borsboom</a:t>
            </a:r>
            <a:r>
              <a:rPr lang="en-US" sz="1100" dirty="0"/>
              <a:t>, D., van der Maas, H. L. J., &amp; </a:t>
            </a:r>
            <a:r>
              <a:rPr lang="en-US" sz="1100" dirty="0" err="1"/>
              <a:t>Kievit</a:t>
            </a:r>
            <a:r>
              <a:rPr lang="en-US" sz="1100" dirty="0"/>
              <a:t>, R. A. (2012). An Agenda for Purely Confirmatory Research. </a:t>
            </a:r>
            <a:r>
              <a:rPr lang="en-US" sz="1100" i="1" dirty="0"/>
              <a:t>Perspectives on Psychological Science</a:t>
            </a:r>
            <a:r>
              <a:rPr lang="en-US" sz="1100" dirty="0"/>
              <a:t>, </a:t>
            </a:r>
            <a:r>
              <a:rPr lang="en-US" sz="1100" i="1" dirty="0"/>
              <a:t>7</a:t>
            </a:r>
            <a:r>
              <a:rPr lang="en-US" sz="1100" dirty="0"/>
              <a:t>(6), 632–638. https://</a:t>
            </a:r>
            <a:r>
              <a:rPr lang="en-US" sz="1100" dirty="0" err="1"/>
              <a:t>doi.org</a:t>
            </a:r>
            <a:r>
              <a:rPr lang="en-US" sz="1100" dirty="0"/>
              <a:t>/10.1177/1745691612463078</a:t>
            </a:r>
          </a:p>
          <a:p>
            <a:pPr marL="0" indent="0">
              <a:buNone/>
            </a:pPr>
            <a:r>
              <a:rPr lang="en-US" sz="1100" dirty="0"/>
              <a:t>Yong, E. (2012). Bad copy. </a:t>
            </a:r>
            <a:r>
              <a:rPr lang="en-US" sz="1100" i="1" dirty="0"/>
              <a:t>Nature</a:t>
            </a:r>
            <a:r>
              <a:rPr lang="en-US" sz="1100" dirty="0"/>
              <a:t>, </a:t>
            </a:r>
            <a:r>
              <a:rPr lang="en-US" sz="1100" i="1" dirty="0"/>
              <a:t>485</a:t>
            </a:r>
            <a:r>
              <a:rPr lang="en-US" sz="1100" dirty="0"/>
              <a:t>(7398), 298.</a:t>
            </a:r>
          </a:p>
          <a:p>
            <a:pPr marL="0" indent="0">
              <a:buNone/>
            </a:pPr>
            <a:endParaRPr lang="en-US" sz="1000" dirty="0"/>
          </a:p>
        </p:txBody>
      </p:sp>
      <p:pic>
        <p:nvPicPr>
          <p:cNvPr id="11"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16850" y="1825625"/>
            <a:ext cx="3310800" cy="4351338"/>
          </a:xfrm>
        </p:spPr>
      </p:pic>
    </p:spTree>
    <p:extLst>
      <p:ext uri="{BB962C8B-B14F-4D97-AF65-F5344CB8AC3E}">
        <p14:creationId xmlns:p14="http://schemas.microsoft.com/office/powerpoint/2010/main" val="14306385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 b="83614"/>
          <a:stretch/>
        </p:blipFill>
        <p:spPr>
          <a:xfrm>
            <a:off x="460300" y="0"/>
            <a:ext cx="8932217" cy="1894114"/>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882" t="36539" r="49809" b="35876"/>
          <a:stretch/>
        </p:blipFill>
        <p:spPr>
          <a:xfrm>
            <a:off x="1698171" y="1894114"/>
            <a:ext cx="6223519" cy="4903626"/>
          </a:xfrm>
          <a:prstGeom prst="rect">
            <a:avLst/>
          </a:prstGeom>
        </p:spPr>
      </p:pic>
    </p:spTree>
    <p:extLst>
      <p:ext uri="{BB962C8B-B14F-4D97-AF65-F5344CB8AC3E}">
        <p14:creationId xmlns:p14="http://schemas.microsoft.com/office/powerpoint/2010/main" val="15157022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can we do about </a:t>
            </a:r>
            <a:r>
              <a:rPr lang="en-US" i="1" kern="1200" dirty="0" err="1">
                <a:solidFill>
                  <a:schemeClr val="dk1"/>
                </a:solidFill>
              </a:rPr>
              <a:t>significosis</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9566614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031744" y="5871972"/>
            <a:ext cx="1943100" cy="203200"/>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685544" y="6075172"/>
            <a:ext cx="774700" cy="152400"/>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Banning NHST</a:t>
            </a:r>
          </a:p>
        </p:txBody>
      </p:sp>
      <p:pic>
        <p:nvPicPr>
          <p:cNvPr id="8" name="Content Placeholder 7" descr="Trafimow_Marks_2015_Editorial (dragged).pdf"/>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t="-2128" b="47400"/>
          <a:stretch/>
        </p:blipFill>
        <p:spPr>
          <a:xfrm>
            <a:off x="1058863" y="1495425"/>
            <a:ext cx="8085137" cy="5727700"/>
          </a:xfrm>
          <a:noFill/>
          <a:ln>
            <a:solidFill>
              <a:schemeClr val="tx1"/>
            </a:solidFill>
          </a:ln>
          <a:effectLst/>
        </p:spPr>
      </p:pic>
    </p:spTree>
    <p:extLst>
      <p:ext uri="{BB962C8B-B14F-4D97-AF65-F5344CB8AC3E}">
        <p14:creationId xmlns:p14="http://schemas.microsoft.com/office/powerpoint/2010/main" val="3984544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Alternative strategy: Confidence intervals (CI)</a:t>
            </a:r>
          </a:p>
        </p:txBody>
      </p:sp>
      <p:sp>
        <p:nvSpPr>
          <p:cNvPr id="3" name="Content Placeholder 2"/>
          <p:cNvSpPr>
            <a:spLocks noGrp="1"/>
          </p:cNvSpPr>
          <p:nvPr>
            <p:ph sz="half" idx="1"/>
          </p:nvPr>
        </p:nvSpPr>
        <p:spPr/>
        <p:txBody>
          <a:bodyPr>
            <a:normAutofit/>
          </a:bodyPr>
          <a:lstStyle/>
          <a:p>
            <a:r>
              <a:rPr lang="en-US" sz="2000" dirty="0"/>
              <a:t>Estimate an interval (upper and lower limit) that will contain the population value with frequency of given confidence level (typically 95%) if we drew many repeated samples from the same population</a:t>
            </a:r>
          </a:p>
          <a:p>
            <a:pPr marL="457200" indent="-457200">
              <a:buFont typeface="Arial"/>
              <a:buChar char="•"/>
            </a:pPr>
            <a:endParaRPr lang="en-US" sz="2000" dirty="0"/>
          </a:p>
        </p:txBody>
      </p:sp>
      <p:sp>
        <p:nvSpPr>
          <p:cNvPr id="6" name="Content Placeholder 5"/>
          <p:cNvSpPr>
            <a:spLocks noGrp="1"/>
          </p:cNvSpPr>
          <p:nvPr>
            <p:ph sz="half" idx="2"/>
          </p:nvPr>
        </p:nvSpPr>
        <p:spPr/>
        <p:txBody>
          <a:bodyPr/>
          <a:lstStyle/>
          <a:p>
            <a:r>
              <a:rPr lang="en-US" sz="2000" dirty="0"/>
              <a:t>“If the confidence interval does not contain zero, then it is unlikely that there is no effect in the population”</a:t>
            </a:r>
          </a:p>
          <a:p>
            <a:endParaRPr lang="en-US" sz="2000" dirty="0"/>
          </a:p>
        </p:txBody>
      </p:sp>
      <p:sp>
        <p:nvSpPr>
          <p:cNvPr id="5" name="TextBox 4"/>
          <p:cNvSpPr txBox="1"/>
          <p:nvPr/>
        </p:nvSpPr>
        <p:spPr>
          <a:xfrm>
            <a:off x="3930094" y="6257521"/>
            <a:ext cx="5117725" cy="461665"/>
          </a:xfrm>
          <a:prstGeom prst="rect">
            <a:avLst/>
          </a:prstGeom>
          <a:noFill/>
        </p:spPr>
        <p:txBody>
          <a:bodyPr wrap="square" lIns="0" tIns="0" rIns="0" bIns="0" rtlCol="0">
            <a:spAutoFit/>
          </a:bodyPr>
          <a:lstStyle/>
          <a:p>
            <a:r>
              <a:rPr lang="en-US" sz="1000" dirty="0" err="1"/>
              <a:t>Antonakis</a:t>
            </a:r>
            <a:r>
              <a:rPr lang="en-US" sz="1000" dirty="0"/>
              <a:t>, J., </a:t>
            </a:r>
            <a:r>
              <a:rPr lang="en-US" sz="1000" dirty="0" err="1"/>
              <a:t>Bendahan</a:t>
            </a:r>
            <a:r>
              <a:rPr lang="en-US" sz="1000" dirty="0"/>
              <a:t>, S., </a:t>
            </a:r>
            <a:r>
              <a:rPr lang="en-US" sz="1000" dirty="0" err="1"/>
              <a:t>Jacquart</a:t>
            </a:r>
            <a:r>
              <a:rPr lang="en-US" sz="1000" dirty="0"/>
              <a:t>, P., &amp; </a:t>
            </a:r>
            <a:r>
              <a:rPr lang="en-US" sz="1000" dirty="0" err="1"/>
              <a:t>Lalive</a:t>
            </a:r>
            <a:r>
              <a:rPr lang="en-US" sz="1000" dirty="0"/>
              <a:t>, R. (2010). On making causal claims: A review and recommendations. </a:t>
            </a:r>
            <a:r>
              <a:rPr lang="en-US" sz="1000" i="1" dirty="0"/>
              <a:t>The Leadership Quarterly</a:t>
            </a:r>
            <a:r>
              <a:rPr lang="en-US" sz="1000" dirty="0"/>
              <a:t>, </a:t>
            </a:r>
            <a:r>
              <a:rPr lang="en-US" sz="1000" i="1" dirty="0"/>
              <a:t>21</a:t>
            </a:r>
            <a:r>
              <a:rPr lang="en-US" sz="1000" dirty="0"/>
              <a:t>(6), 1086–1120. </a:t>
            </a:r>
            <a:r>
              <a:rPr lang="en-US" sz="1000" dirty="0">
                <a:hlinkClick r:id="rId2"/>
              </a:rPr>
              <a:t>http://doi.org/10.1016/j.leaqua.2010.10.010</a:t>
            </a:r>
            <a:r>
              <a:rPr lang="en-US" sz="1000" dirty="0"/>
              <a:t> (p. 1108)</a:t>
            </a:r>
          </a:p>
        </p:txBody>
      </p:sp>
      <p:sp>
        <p:nvSpPr>
          <p:cNvPr id="7" name="Rectangle 6"/>
          <p:cNvSpPr/>
          <p:nvPr/>
        </p:nvSpPr>
        <p:spPr bwMode="auto">
          <a:xfrm>
            <a:off x="0" y="4714880"/>
            <a:ext cx="9144000" cy="846666"/>
          </a:xfrm>
          <a:prstGeom prst="rect">
            <a:avLst/>
          </a:prstGeom>
          <a:solidFill>
            <a:schemeClr val="bg1"/>
          </a:solidFill>
          <a:ln w="25400">
            <a:solidFill>
              <a:schemeClr val="tx1"/>
            </a:solid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pic>
        <p:nvPicPr>
          <p:cNvPr id="4" name="Picture 3" descr="Antonakis et al. - 2010 - On making causal claims A review and recommendati (dragged).pdf"/>
          <p:cNvPicPr>
            <a:picLocks noChangeAspect="1"/>
          </p:cNvPicPr>
          <p:nvPr/>
        </p:nvPicPr>
        <p:blipFill rotWithShape="1">
          <a:blip r:embed="rId3">
            <a:extLst>
              <a:ext uri="{28A0092B-C50C-407E-A947-70E740481C1C}">
                <a14:useLocalDpi xmlns:a14="http://schemas.microsoft.com/office/drawing/2010/main" val="0"/>
              </a:ext>
            </a:extLst>
          </a:blip>
          <a:srcRect t="65124" b="30727"/>
          <a:stretch/>
        </p:blipFill>
        <p:spPr>
          <a:xfrm>
            <a:off x="-332418" y="4921842"/>
            <a:ext cx="9476418" cy="536221"/>
          </a:xfrm>
          <a:prstGeom prst="rect">
            <a:avLst/>
          </a:prstGeom>
        </p:spPr>
      </p:pic>
    </p:spTree>
    <p:extLst>
      <p:ext uri="{BB962C8B-B14F-4D97-AF65-F5344CB8AC3E}">
        <p14:creationId xmlns:p14="http://schemas.microsoft.com/office/powerpoint/2010/main" val="40128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review.pdf"/>
          <p:cNvPicPr>
            <a:picLocks noChangeAspect="1"/>
          </p:cNvPicPr>
          <p:nvPr/>
        </p:nvPicPr>
        <p:blipFill rotWithShape="1">
          <a:blip r:embed="rId3">
            <a:extLst>
              <a:ext uri="{28A0092B-C50C-407E-A947-70E740481C1C}">
                <a14:useLocalDpi xmlns:a14="http://schemas.microsoft.com/office/drawing/2010/main" val="0"/>
              </a:ext>
            </a:extLst>
          </a:blip>
          <a:srcRect t="11092" b="9122"/>
          <a:stretch/>
        </p:blipFill>
        <p:spPr>
          <a:xfrm>
            <a:off x="1155804" y="2246533"/>
            <a:ext cx="6897511" cy="4100985"/>
          </a:xfrm>
          <a:prstGeom prst="rect">
            <a:avLst/>
          </a:prstGeom>
        </p:spPr>
      </p:pic>
      <p:sp>
        <p:nvSpPr>
          <p:cNvPr id="2" name="Title 1"/>
          <p:cNvSpPr>
            <a:spLocks noGrp="1"/>
          </p:cNvSpPr>
          <p:nvPr>
            <p:ph type="title"/>
          </p:nvPr>
        </p:nvSpPr>
        <p:spPr/>
        <p:txBody>
          <a:bodyPr>
            <a:normAutofit/>
          </a:bodyPr>
          <a:lstStyle/>
          <a:p>
            <a:r>
              <a:rPr lang="en-US" sz="2800" dirty="0"/>
              <a:t>Confidence intervals a cure for </a:t>
            </a:r>
            <a:r>
              <a:rPr lang="en-US" sz="2800" i="1" dirty="0" err="1"/>
              <a:t>significosis</a:t>
            </a:r>
            <a:r>
              <a:rPr lang="en-US" sz="2800" i="1" dirty="0"/>
              <a:t>?</a:t>
            </a:r>
            <a:endParaRPr lang="en-US" sz="2800" dirty="0"/>
          </a:p>
        </p:txBody>
      </p:sp>
      <p:sp>
        <p:nvSpPr>
          <p:cNvPr id="14" name="TextBox 13"/>
          <p:cNvSpPr txBox="1"/>
          <p:nvPr/>
        </p:nvSpPr>
        <p:spPr>
          <a:xfrm>
            <a:off x="4901759" y="1351902"/>
            <a:ext cx="307777" cy="246221"/>
          </a:xfrm>
          <a:prstGeom prst="rect">
            <a:avLst/>
          </a:prstGeom>
          <a:noFill/>
        </p:spPr>
        <p:txBody>
          <a:bodyPr wrap="none" lIns="0" tIns="0" rIns="0" bIns="0" rtlCol="0">
            <a:spAutoFit/>
          </a:bodyPr>
          <a:lstStyle/>
          <a:p>
            <a:r>
              <a:rPr lang="en-US" sz="1600" b="1" dirty="0"/>
              <a:t>0%</a:t>
            </a:r>
          </a:p>
        </p:txBody>
      </p:sp>
      <p:cxnSp>
        <p:nvCxnSpPr>
          <p:cNvPr id="15" name="Straight Connector 14"/>
          <p:cNvCxnSpPr/>
          <p:nvPr/>
        </p:nvCxnSpPr>
        <p:spPr>
          <a:xfrm flipH="1">
            <a:off x="5007178" y="1617513"/>
            <a:ext cx="38776" cy="4360165"/>
          </a:xfrm>
          <a:prstGeom prst="line">
            <a:avLst/>
          </a:prstGeom>
          <a:ln>
            <a:solidFill>
              <a:schemeClr val="tx1"/>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878443" y="4875033"/>
            <a:ext cx="1455613" cy="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4878443" y="4748998"/>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6334056" y="4736583"/>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634786" y="4461277"/>
            <a:ext cx="371897" cy="246221"/>
          </a:xfrm>
          <a:prstGeom prst="rect">
            <a:avLst/>
          </a:prstGeom>
          <a:noFill/>
        </p:spPr>
        <p:txBody>
          <a:bodyPr wrap="none" lIns="0" tIns="0" rIns="0" bIns="0" rtlCol="0">
            <a:spAutoFit/>
          </a:bodyPr>
          <a:lstStyle/>
          <a:p>
            <a:r>
              <a:rPr lang="en-US" sz="1600" b="1" dirty="0">
                <a:solidFill>
                  <a:srgbClr val="FF0000"/>
                </a:solidFill>
              </a:rPr>
              <a:t>-1%</a:t>
            </a:r>
          </a:p>
        </p:txBody>
      </p:sp>
      <p:sp>
        <p:nvSpPr>
          <p:cNvPr id="19" name="TextBox 18"/>
          <p:cNvSpPr txBox="1"/>
          <p:nvPr/>
        </p:nvSpPr>
        <p:spPr>
          <a:xfrm>
            <a:off x="6206727" y="4461277"/>
            <a:ext cx="410369" cy="246221"/>
          </a:xfrm>
          <a:prstGeom prst="rect">
            <a:avLst/>
          </a:prstGeom>
          <a:noFill/>
        </p:spPr>
        <p:txBody>
          <a:bodyPr wrap="none" lIns="0" tIns="0" rIns="0" bIns="0" rtlCol="0">
            <a:spAutoFit/>
          </a:bodyPr>
          <a:lstStyle/>
          <a:p>
            <a:r>
              <a:rPr lang="en-US" sz="1600" b="1" dirty="0">
                <a:solidFill>
                  <a:srgbClr val="FF0000"/>
                </a:solidFill>
              </a:rPr>
              <a:t>11%</a:t>
            </a:r>
          </a:p>
        </p:txBody>
      </p:sp>
      <p:cxnSp>
        <p:nvCxnSpPr>
          <p:cNvPr id="25" name="Straight Connector 24"/>
          <p:cNvCxnSpPr/>
          <p:nvPr/>
        </p:nvCxnSpPr>
        <p:spPr>
          <a:xfrm>
            <a:off x="3703470" y="4358478"/>
            <a:ext cx="1455613" cy="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703470" y="4232443"/>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5159083" y="4220028"/>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459813" y="3944722"/>
            <a:ext cx="474489" cy="246221"/>
          </a:xfrm>
          <a:prstGeom prst="rect">
            <a:avLst/>
          </a:prstGeom>
          <a:noFill/>
        </p:spPr>
        <p:txBody>
          <a:bodyPr wrap="none" lIns="0" tIns="0" rIns="0" bIns="0" rtlCol="0">
            <a:spAutoFit/>
          </a:bodyPr>
          <a:lstStyle/>
          <a:p>
            <a:r>
              <a:rPr lang="en-US" sz="1600" b="1" dirty="0">
                <a:solidFill>
                  <a:srgbClr val="FF0000"/>
                </a:solidFill>
              </a:rPr>
              <a:t>-11%</a:t>
            </a:r>
          </a:p>
        </p:txBody>
      </p:sp>
      <p:sp>
        <p:nvSpPr>
          <p:cNvPr id="29" name="TextBox 28"/>
          <p:cNvSpPr txBox="1"/>
          <p:nvPr/>
        </p:nvSpPr>
        <p:spPr>
          <a:xfrm>
            <a:off x="5031754" y="3944722"/>
            <a:ext cx="307777" cy="246221"/>
          </a:xfrm>
          <a:prstGeom prst="rect">
            <a:avLst/>
          </a:prstGeom>
          <a:noFill/>
        </p:spPr>
        <p:txBody>
          <a:bodyPr wrap="none" lIns="0" tIns="0" rIns="0" bIns="0" rtlCol="0">
            <a:spAutoFit/>
          </a:bodyPr>
          <a:lstStyle/>
          <a:p>
            <a:r>
              <a:rPr lang="en-US" sz="1600" b="1" dirty="0">
                <a:solidFill>
                  <a:srgbClr val="FF0000"/>
                </a:solidFill>
              </a:rPr>
              <a:t>1%</a:t>
            </a:r>
          </a:p>
        </p:txBody>
      </p:sp>
      <p:cxnSp>
        <p:nvCxnSpPr>
          <p:cNvPr id="30" name="Straight Connector 29"/>
          <p:cNvCxnSpPr/>
          <p:nvPr/>
        </p:nvCxnSpPr>
        <p:spPr>
          <a:xfrm>
            <a:off x="3410384" y="3832228"/>
            <a:ext cx="1455613" cy="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3410384" y="3706193"/>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4865997" y="3693778"/>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166727" y="3418472"/>
            <a:ext cx="487313" cy="246221"/>
          </a:xfrm>
          <a:prstGeom prst="rect">
            <a:avLst/>
          </a:prstGeom>
          <a:noFill/>
        </p:spPr>
        <p:txBody>
          <a:bodyPr wrap="none" lIns="0" tIns="0" rIns="0" bIns="0" rtlCol="0">
            <a:spAutoFit/>
          </a:bodyPr>
          <a:lstStyle/>
          <a:p>
            <a:r>
              <a:rPr lang="en-US" sz="1600" b="1" dirty="0">
                <a:solidFill>
                  <a:srgbClr val="FF0000"/>
                </a:solidFill>
              </a:rPr>
              <a:t>-13%</a:t>
            </a:r>
          </a:p>
        </p:txBody>
      </p:sp>
      <p:sp>
        <p:nvSpPr>
          <p:cNvPr id="34" name="TextBox 33"/>
          <p:cNvSpPr txBox="1"/>
          <p:nvPr/>
        </p:nvSpPr>
        <p:spPr>
          <a:xfrm>
            <a:off x="4738668" y="3418472"/>
            <a:ext cx="371897" cy="246221"/>
          </a:xfrm>
          <a:prstGeom prst="rect">
            <a:avLst/>
          </a:prstGeom>
          <a:noFill/>
        </p:spPr>
        <p:txBody>
          <a:bodyPr wrap="none" lIns="0" tIns="0" rIns="0" bIns="0" rtlCol="0">
            <a:spAutoFit/>
          </a:bodyPr>
          <a:lstStyle/>
          <a:p>
            <a:r>
              <a:rPr lang="en-US" sz="1600" b="1" dirty="0">
                <a:solidFill>
                  <a:srgbClr val="FF0000"/>
                </a:solidFill>
              </a:rPr>
              <a:t>-1%</a:t>
            </a:r>
          </a:p>
        </p:txBody>
      </p:sp>
      <p:cxnSp>
        <p:nvCxnSpPr>
          <p:cNvPr id="35" name="Straight Connector 34"/>
          <p:cNvCxnSpPr/>
          <p:nvPr/>
        </p:nvCxnSpPr>
        <p:spPr>
          <a:xfrm>
            <a:off x="5237894" y="5446731"/>
            <a:ext cx="1455613" cy="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5237894" y="5320696"/>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693507" y="5308281"/>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994237" y="5032975"/>
            <a:ext cx="307777" cy="246221"/>
          </a:xfrm>
          <a:prstGeom prst="rect">
            <a:avLst/>
          </a:prstGeom>
          <a:noFill/>
        </p:spPr>
        <p:txBody>
          <a:bodyPr wrap="none" lIns="0" tIns="0" rIns="0" bIns="0" rtlCol="0">
            <a:spAutoFit/>
          </a:bodyPr>
          <a:lstStyle/>
          <a:p>
            <a:r>
              <a:rPr lang="en-US" sz="1600" b="1" dirty="0">
                <a:solidFill>
                  <a:srgbClr val="FF0000"/>
                </a:solidFill>
              </a:rPr>
              <a:t>1%</a:t>
            </a:r>
          </a:p>
        </p:txBody>
      </p:sp>
      <p:sp>
        <p:nvSpPr>
          <p:cNvPr id="39" name="TextBox 38"/>
          <p:cNvSpPr txBox="1"/>
          <p:nvPr/>
        </p:nvSpPr>
        <p:spPr>
          <a:xfrm>
            <a:off x="6566178" y="5032975"/>
            <a:ext cx="423193" cy="246221"/>
          </a:xfrm>
          <a:prstGeom prst="rect">
            <a:avLst/>
          </a:prstGeom>
          <a:noFill/>
        </p:spPr>
        <p:txBody>
          <a:bodyPr wrap="none" lIns="0" tIns="0" rIns="0" bIns="0" rtlCol="0">
            <a:spAutoFit/>
          </a:bodyPr>
          <a:lstStyle/>
          <a:p>
            <a:r>
              <a:rPr lang="en-US" sz="1600" b="1" dirty="0">
                <a:solidFill>
                  <a:srgbClr val="FF0000"/>
                </a:solidFill>
              </a:rPr>
              <a:t>13%</a:t>
            </a:r>
          </a:p>
        </p:txBody>
      </p:sp>
    </p:spTree>
    <p:extLst>
      <p:ext uri="{BB962C8B-B14F-4D97-AF65-F5344CB8AC3E}">
        <p14:creationId xmlns:p14="http://schemas.microsoft.com/office/powerpoint/2010/main" val="8726827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05000" y="4084681"/>
            <a:ext cx="6854534" cy="289413"/>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122813" y="4354940"/>
            <a:ext cx="6603867" cy="217060"/>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descr="Cortina and Landis - 2011 - The Earth Is Not Round (p = .00)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8752" t="13779" r="8966" b="57869"/>
          <a:stretch/>
        </p:blipFill>
        <p:spPr>
          <a:xfrm>
            <a:off x="1608138" y="1463675"/>
            <a:ext cx="7535862" cy="3776663"/>
          </a:xfrm>
        </p:spPr>
      </p:pic>
      <p:sp>
        <p:nvSpPr>
          <p:cNvPr id="5" name="Suorakulmio 14"/>
          <p:cNvSpPr/>
          <p:nvPr/>
        </p:nvSpPr>
        <p:spPr>
          <a:xfrm>
            <a:off x="3261933" y="6257835"/>
            <a:ext cx="5732788" cy="400110"/>
          </a:xfrm>
          <a:prstGeom prst="rect">
            <a:avLst/>
          </a:prstGeom>
        </p:spPr>
        <p:txBody>
          <a:bodyPr wrap="square">
            <a:spAutoFit/>
          </a:bodyPr>
          <a:lstStyle/>
          <a:p>
            <a:r>
              <a:rPr lang="en-US" sz="1000" dirty="0"/>
              <a:t>Cortina, J. M., &amp; Landis, R. S. (2011). The Earth Is Not Round (p = .00). </a:t>
            </a:r>
            <a:r>
              <a:rPr lang="en-US" sz="1000" i="1" dirty="0"/>
              <a:t>Organizational Research Methods</a:t>
            </a:r>
            <a:r>
              <a:rPr lang="en-US" sz="1000" dirty="0"/>
              <a:t>, </a:t>
            </a:r>
            <a:r>
              <a:rPr lang="en-US" sz="1000" i="1" dirty="0"/>
              <a:t>14</a:t>
            </a:r>
            <a:r>
              <a:rPr lang="en-US" sz="1000" dirty="0"/>
              <a:t>(2), 332–349. </a:t>
            </a:r>
            <a:r>
              <a:rPr lang="en-US" sz="1000" dirty="0">
                <a:hlinkClick r:id="rId3"/>
              </a:rPr>
              <a:t>http://doi.org/10.1177/1094428110391542</a:t>
            </a:r>
            <a:r>
              <a:rPr lang="en-US" sz="1000" dirty="0"/>
              <a:t> (p. 341)</a:t>
            </a:r>
            <a:endParaRPr lang="en-US" sz="1000" dirty="0">
              <a:effectLst/>
            </a:endParaRPr>
          </a:p>
        </p:txBody>
      </p:sp>
    </p:spTree>
    <p:extLst>
      <p:ext uri="{BB962C8B-B14F-4D97-AF65-F5344CB8AC3E}">
        <p14:creationId xmlns:p14="http://schemas.microsoft.com/office/powerpoint/2010/main" val="11866863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Focusing on effect size a cure for </a:t>
            </a:r>
            <a:r>
              <a:rPr lang="en-US" i="1" dirty="0" err="1"/>
              <a:t>significosis</a:t>
            </a:r>
            <a:r>
              <a:rPr lang="en-US" i="1" dirty="0"/>
              <a:t>?</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0640" b="74286"/>
          <a:stretch/>
        </p:blipFill>
        <p:spPr>
          <a:xfrm>
            <a:off x="782756" y="1268963"/>
            <a:ext cx="6889623" cy="4665306"/>
          </a:xfrm>
          <a:prstGeom prst="rect">
            <a:avLst/>
          </a:prstGeom>
        </p:spPr>
      </p:pic>
      <p:sp>
        <p:nvSpPr>
          <p:cNvPr id="5" name="TextBox 4"/>
          <p:cNvSpPr txBox="1"/>
          <p:nvPr/>
        </p:nvSpPr>
        <p:spPr>
          <a:xfrm>
            <a:off x="3038527" y="6380906"/>
            <a:ext cx="4701825" cy="461665"/>
          </a:xfrm>
          <a:prstGeom prst="rect">
            <a:avLst/>
          </a:prstGeom>
          <a:noFill/>
        </p:spPr>
        <p:txBody>
          <a:bodyPr wrap="square" lIns="0" tIns="0" rIns="0" bIns="0" rtlCol="0">
            <a:spAutoFit/>
          </a:bodyPr>
          <a:lstStyle/>
          <a:p>
            <a:r>
              <a:rPr lang="en-US" sz="1000" dirty="0" err="1"/>
              <a:t>Bettis</a:t>
            </a:r>
            <a:r>
              <a:rPr lang="en-US" sz="1000" dirty="0"/>
              <a:t>, R. A., </a:t>
            </a:r>
            <a:r>
              <a:rPr lang="en-US" sz="1000" dirty="0" err="1"/>
              <a:t>Ethiraj</a:t>
            </a:r>
            <a:r>
              <a:rPr lang="en-US" sz="1000" dirty="0"/>
              <a:t>, S., Gambardella, A., </a:t>
            </a:r>
            <a:r>
              <a:rPr lang="en-US" sz="1000" dirty="0" err="1"/>
              <a:t>Helfat</a:t>
            </a:r>
            <a:r>
              <a:rPr lang="en-US" sz="1000" dirty="0"/>
              <a:t>, C., &amp; Mitchell, W. (2016). Creating repeatable cumulative knowledge in strategic management. </a:t>
            </a:r>
            <a:r>
              <a:rPr lang="en-US" sz="1000" i="1" dirty="0"/>
              <a:t>Strategic Management Journal</a:t>
            </a:r>
            <a:r>
              <a:rPr lang="en-US" sz="1000" dirty="0"/>
              <a:t>, </a:t>
            </a:r>
            <a:r>
              <a:rPr lang="en-US" sz="1000" i="1" dirty="0"/>
              <a:t>37</a:t>
            </a:r>
            <a:r>
              <a:rPr lang="en-US" sz="1000" dirty="0"/>
              <a:t>(2), 257–261. https://</a:t>
            </a:r>
            <a:r>
              <a:rPr lang="en-US" sz="1000" dirty="0" err="1"/>
              <a:t>doi.org</a:t>
            </a:r>
            <a:r>
              <a:rPr lang="en-US" sz="1000" dirty="0"/>
              <a:t>/10.1002/smj.2477</a:t>
            </a:r>
            <a:endParaRPr lang="en-US" sz="1000" dirty="0">
              <a:effectLst/>
            </a:endParaRPr>
          </a:p>
        </p:txBody>
      </p:sp>
    </p:spTree>
    <p:extLst>
      <p:ext uri="{BB962C8B-B14F-4D97-AF65-F5344CB8AC3E}">
        <p14:creationId xmlns:p14="http://schemas.microsoft.com/office/powerpoint/2010/main" val="9560480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Another look at </a:t>
            </a:r>
            <a:br>
              <a:rPr lang="en-US" dirty="0"/>
            </a:br>
            <a:r>
              <a:rPr lang="en-US" dirty="0"/>
              <a:t>the problem</a:t>
            </a:r>
          </a:p>
        </p:txBody>
      </p:sp>
      <p:pic>
        <p:nvPicPr>
          <p:cNvPr id="11" name="Content Placeholder 10"/>
          <p:cNvPicPr>
            <a:picLocks noGrp="1" noChangeAspect="1"/>
          </p:cNvPicPr>
          <p:nvPr>
            <p:ph idx="1"/>
          </p:nvPr>
        </p:nvPicPr>
        <p:blipFill rotWithShape="1">
          <a:blip r:embed="rId3">
            <a:extLst>
              <a:ext uri="{28A0092B-C50C-407E-A947-70E740481C1C}">
                <a14:useLocalDpi xmlns:a14="http://schemas.microsoft.com/office/drawing/2010/main" val="0"/>
              </a:ext>
            </a:extLst>
          </a:blip>
          <a:srcRect t="17714" b="15448"/>
          <a:stretch/>
        </p:blipFill>
        <p:spPr>
          <a:xfrm>
            <a:off x="4241178" y="424105"/>
            <a:ext cx="4826019" cy="3225554"/>
          </a:xfrm>
        </p:spPr>
      </p:pic>
      <p:sp>
        <p:nvSpPr>
          <p:cNvPr id="8" name="Rectangle 7"/>
          <p:cNvSpPr/>
          <p:nvPr/>
        </p:nvSpPr>
        <p:spPr>
          <a:xfrm>
            <a:off x="3884430" y="4162344"/>
            <a:ext cx="4508455" cy="279028"/>
          </a:xfrm>
          <a:prstGeom prst="rect">
            <a:avLst/>
          </a:prstGeom>
          <a:solidFill>
            <a:srgbClr val="FFFF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630202" y="4441372"/>
            <a:ext cx="6664712" cy="424542"/>
          </a:xfrm>
          <a:prstGeom prst="rect">
            <a:avLst/>
          </a:prstGeom>
          <a:solidFill>
            <a:srgbClr val="FFFF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532231" y="4769386"/>
            <a:ext cx="3273811" cy="279028"/>
          </a:xfrm>
          <a:prstGeom prst="rect">
            <a:avLst/>
          </a:prstGeom>
          <a:solidFill>
            <a:srgbClr val="FFFF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31902" b="43333"/>
          <a:stretch/>
        </p:blipFill>
        <p:spPr>
          <a:xfrm>
            <a:off x="702131" y="3778898"/>
            <a:ext cx="8506850" cy="3079101"/>
          </a:xfrm>
          <a:prstGeom prst="rect">
            <a:avLst/>
          </a:prstGeom>
        </p:spPr>
      </p:pic>
      <p:sp>
        <p:nvSpPr>
          <p:cNvPr id="17" name="TextBox 16"/>
          <p:cNvSpPr txBox="1"/>
          <p:nvPr/>
        </p:nvSpPr>
        <p:spPr>
          <a:xfrm>
            <a:off x="1107955" y="1996650"/>
            <a:ext cx="3212892" cy="1538883"/>
          </a:xfrm>
          <a:prstGeom prst="rect">
            <a:avLst/>
          </a:prstGeom>
          <a:noFill/>
        </p:spPr>
        <p:txBody>
          <a:bodyPr wrap="square" lIns="0" tIns="0" rIns="0" bIns="0" rtlCol="0">
            <a:spAutoFit/>
          </a:bodyPr>
          <a:lstStyle/>
          <a:p>
            <a:r>
              <a:rPr lang="en-US" sz="2000" b="1" dirty="0">
                <a:solidFill>
                  <a:srgbClr val="FF0000"/>
                </a:solidFill>
              </a:rPr>
              <a:t>Solutions:</a:t>
            </a:r>
          </a:p>
          <a:p>
            <a:pPr marL="342900" indent="-342900">
              <a:buFont typeface="Arial" charset="0"/>
              <a:buChar char="•"/>
            </a:pPr>
            <a:r>
              <a:rPr lang="en-US" sz="2000" b="1" dirty="0">
                <a:solidFill>
                  <a:srgbClr val="FF0000"/>
                </a:solidFill>
              </a:rPr>
              <a:t>Results should not be considered as a publication criteria</a:t>
            </a:r>
          </a:p>
          <a:p>
            <a:pPr marL="342900" indent="-342900">
              <a:buFont typeface="Arial" charset="0"/>
              <a:buChar char="•"/>
            </a:pPr>
            <a:r>
              <a:rPr lang="en-US" sz="2000" b="1" dirty="0">
                <a:solidFill>
                  <a:srgbClr val="FF0000"/>
                </a:solidFill>
              </a:rPr>
              <a:t>Replication studies</a:t>
            </a:r>
          </a:p>
        </p:txBody>
      </p:sp>
    </p:spTree>
    <p:extLst>
      <p:ext uri="{BB962C8B-B14F-4D97-AF65-F5344CB8AC3E}">
        <p14:creationId xmlns:p14="http://schemas.microsoft.com/office/powerpoint/2010/main" val="82650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with more experienced people</a:t>
            </a:r>
          </a:p>
        </p:txBody>
      </p:sp>
      <p:sp>
        <p:nvSpPr>
          <p:cNvPr id="3" name="Content Placeholder 2"/>
          <p:cNvSpPr>
            <a:spLocks noGrp="1"/>
          </p:cNvSpPr>
          <p:nvPr>
            <p:ph idx="1"/>
          </p:nvPr>
        </p:nvSpPr>
        <p:spPr/>
        <p:txBody>
          <a:bodyPr/>
          <a:lstStyle/>
          <a:p>
            <a:pPr marL="342900" indent="-342900">
              <a:buFont typeface="Arial"/>
              <a:buChar char="•"/>
            </a:pPr>
            <a:r>
              <a:rPr lang="en-US" dirty="0"/>
              <a:t>Ask your supervisor if you can help in analyzing data for his/her papers</a:t>
            </a:r>
          </a:p>
          <a:p>
            <a:pPr marL="342900" indent="-342900">
              <a:buFont typeface="Arial"/>
              <a:buChar char="•"/>
            </a:pPr>
            <a:endParaRPr lang="en-US" dirty="0"/>
          </a:p>
          <a:p>
            <a:pPr marL="342900" indent="-342900">
              <a:buFont typeface="Arial"/>
              <a:buChar char="•"/>
            </a:pPr>
            <a:r>
              <a:rPr lang="en-US" dirty="0"/>
              <a:t>Start your own project and get guidance from your supervisor</a:t>
            </a:r>
          </a:p>
          <a:p>
            <a:pPr marL="342900" indent="-342900">
              <a:buFont typeface="Arial"/>
              <a:buChar char="•"/>
            </a:pPr>
            <a:endParaRPr lang="en-US" dirty="0"/>
          </a:p>
          <a:p>
            <a:pPr marL="342900" indent="-342900">
              <a:buFont typeface="Arial"/>
              <a:buChar char="•"/>
            </a:pPr>
            <a:r>
              <a:rPr lang="en-US" dirty="0"/>
              <a:t>Plan your study well before committing to data collection and get feedback on the plan</a:t>
            </a:r>
          </a:p>
        </p:txBody>
      </p:sp>
    </p:spTree>
    <p:extLst>
      <p:ext uri="{BB962C8B-B14F-4D97-AF65-F5344CB8AC3E}">
        <p14:creationId xmlns:p14="http://schemas.microsoft.com/office/powerpoint/2010/main" val="12818251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Registered reports and hybrid registered reports</a:t>
            </a:r>
          </a:p>
        </p:txBody>
      </p:sp>
      <p:grpSp>
        <p:nvGrpSpPr>
          <p:cNvPr id="4" name="Group 3"/>
          <p:cNvGrpSpPr/>
          <p:nvPr/>
        </p:nvGrpSpPr>
        <p:grpSpPr>
          <a:xfrm>
            <a:off x="1144657" y="1883664"/>
            <a:ext cx="7734167" cy="4960789"/>
            <a:chOff x="925201" y="1620022"/>
            <a:chExt cx="8313038" cy="5553615"/>
          </a:xfrm>
        </p:grpSpPr>
        <p:pic>
          <p:nvPicPr>
            <p:cNvPr id="8" name="Content Placeholder 5" descr="Nosek and Lakens - 2014 - Registered Reports.pdf"/>
            <p:cNvPicPr>
              <a:picLocks noChangeAspect="1"/>
            </p:cNvPicPr>
            <p:nvPr/>
          </p:nvPicPr>
          <p:blipFill rotWithShape="1">
            <a:blip r:embed="rId2">
              <a:extLst>
                <a:ext uri="{28A0092B-C50C-407E-A947-70E740481C1C}">
                  <a14:useLocalDpi xmlns:a14="http://schemas.microsoft.com/office/drawing/2010/main" val="0"/>
                </a:ext>
              </a:extLst>
            </a:blip>
            <a:srcRect l="1699" t="6774" r="2547" b="44747"/>
            <a:stretch/>
          </p:blipFill>
          <p:spPr>
            <a:xfrm>
              <a:off x="925201" y="1620022"/>
              <a:ext cx="8313038" cy="5553615"/>
            </a:xfrm>
            <a:prstGeom prst="rect">
              <a:avLst/>
            </a:prstGeom>
            <a:solidFill>
              <a:schemeClr val="bg1"/>
            </a:solidFill>
            <a:ln>
              <a:solidFill>
                <a:schemeClr val="tx1"/>
              </a:solidFill>
            </a:ln>
          </p:spPr>
        </p:pic>
        <p:pic>
          <p:nvPicPr>
            <p:cNvPr id="9" name="Picture 8" descr="Nosek and Lakens - 2014 - Registered Reports (dragged).pdf"/>
            <p:cNvPicPr>
              <a:picLocks noChangeAspect="1"/>
            </p:cNvPicPr>
            <p:nvPr/>
          </p:nvPicPr>
          <p:blipFill rotWithShape="1">
            <a:blip r:embed="rId3">
              <a:extLst>
                <a:ext uri="{28A0092B-C50C-407E-A947-70E740481C1C}">
                  <a14:useLocalDpi xmlns:a14="http://schemas.microsoft.com/office/drawing/2010/main" val="0"/>
                </a:ext>
              </a:extLst>
            </a:blip>
            <a:srcRect l="63443" t="93004" r="8873" b="2332"/>
            <a:stretch/>
          </p:blipFill>
          <p:spPr>
            <a:xfrm>
              <a:off x="925201" y="1620022"/>
              <a:ext cx="2765776" cy="614726"/>
            </a:xfrm>
            <a:prstGeom prst="rect">
              <a:avLst/>
            </a:prstGeom>
          </p:spPr>
        </p:pic>
      </p:grpSp>
    </p:spTree>
    <p:extLst>
      <p:ext uri="{BB962C8B-B14F-4D97-AF65-F5344CB8AC3E}">
        <p14:creationId xmlns:p14="http://schemas.microsoft.com/office/powerpoint/2010/main" val="20702820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p:cNvPicPr>
            <a:picLocks noChangeAspect="1"/>
          </p:cNvPicPr>
          <p:nvPr/>
        </p:nvPicPr>
        <p:blipFill rotWithShape="1">
          <a:blip r:embed="rId2">
            <a:extLst>
              <a:ext uri="{28A0092B-C50C-407E-A947-70E740481C1C}">
                <a14:useLocalDpi xmlns:a14="http://schemas.microsoft.com/office/drawing/2010/main" val="0"/>
              </a:ext>
            </a:extLst>
          </a:blip>
          <a:srcRect l="49924" t="41407" r="8236" b="2576"/>
          <a:stretch/>
        </p:blipFill>
        <p:spPr>
          <a:xfrm>
            <a:off x="1187623" y="457199"/>
            <a:ext cx="3677833" cy="640037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100" t="7483" r="47988" b="31837"/>
          <a:stretch/>
        </p:blipFill>
        <p:spPr>
          <a:xfrm>
            <a:off x="5019869" y="238302"/>
            <a:ext cx="3517641" cy="6619698"/>
          </a:xfrm>
          <a:prstGeom prst="rect">
            <a:avLst/>
          </a:prstGeom>
        </p:spPr>
      </p:pic>
    </p:spTree>
    <p:extLst>
      <p:ext uri="{BB962C8B-B14F-4D97-AF65-F5344CB8AC3E}">
        <p14:creationId xmlns:p14="http://schemas.microsoft.com/office/powerpoint/2010/main" val="169952530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kern="1200" dirty="0" err="1">
                <a:solidFill>
                  <a:schemeClr val="dk1"/>
                </a:solidFill>
              </a:rPr>
              <a:t>neophilia</a:t>
            </a:r>
            <a:endParaRPr lang="en-US" dirty="0"/>
          </a:p>
        </p:txBody>
      </p:sp>
      <p:sp>
        <p:nvSpPr>
          <p:cNvPr id="3" name="Text Placeholder 2"/>
          <p:cNvSpPr>
            <a:spLocks noGrp="1"/>
          </p:cNvSpPr>
          <p:nvPr>
            <p:ph type="body" idx="1"/>
          </p:nvPr>
        </p:nvSpPr>
        <p:spPr/>
        <p:txBody>
          <a:bodyPr/>
          <a:lstStyle/>
          <a:p>
            <a:r>
              <a:rPr lang="en-US" kern="1200" dirty="0">
                <a:solidFill>
                  <a:schemeClr val="dk1"/>
                </a:solidFill>
              </a:rPr>
              <a:t>an excessive appreciation for novelty</a:t>
            </a:r>
            <a:endParaRPr lang="en-US" dirty="0"/>
          </a:p>
        </p:txBody>
      </p:sp>
    </p:spTree>
    <p:extLst>
      <p:ext uri="{BB962C8B-B14F-4D97-AF65-F5344CB8AC3E}">
        <p14:creationId xmlns:p14="http://schemas.microsoft.com/office/powerpoint/2010/main" val="2418291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38527" y="6380906"/>
            <a:ext cx="4701825" cy="307777"/>
          </a:xfrm>
          <a:prstGeom prst="rect">
            <a:avLst/>
          </a:prstGeom>
          <a:noFill/>
        </p:spPr>
        <p:txBody>
          <a:bodyPr wrap="square" lIns="0" tIns="0" rIns="0" bIns="0" rtlCol="0">
            <a:spAutoFit/>
          </a:bodyPr>
          <a:lstStyle/>
          <a:p>
            <a:r>
              <a:rPr lang="en-US" sz="1000" dirty="0" err="1"/>
              <a:t>Antonakis</a:t>
            </a:r>
            <a:r>
              <a:rPr lang="en-US" sz="1000" dirty="0"/>
              <a:t>, J. (2017). On doing better science: From thrill of discovery to policy implications. </a:t>
            </a:r>
            <a:r>
              <a:rPr lang="en-US" sz="1000" i="1" dirty="0"/>
              <a:t>Leadership Quarterly</a:t>
            </a:r>
            <a:r>
              <a:rPr lang="en-US" sz="1000" dirty="0"/>
              <a:t>.</a:t>
            </a:r>
            <a:endParaRPr lang="en-US" sz="1000" dirty="0">
              <a:effectLst/>
            </a:endParaRPr>
          </a:p>
        </p:txBody>
      </p:sp>
      <p:grpSp>
        <p:nvGrpSpPr>
          <p:cNvPr id="6" name="Group 5"/>
          <p:cNvGrpSpPr>
            <a:grpSpLocks noChangeAspect="1"/>
          </p:cNvGrpSpPr>
          <p:nvPr/>
        </p:nvGrpSpPr>
        <p:grpSpPr>
          <a:xfrm>
            <a:off x="-328678" y="1626670"/>
            <a:ext cx="9927913" cy="3609474"/>
            <a:chOff x="664750" y="2944902"/>
            <a:chExt cx="8382999" cy="2768035"/>
          </a:xfrm>
          <a:solidFill>
            <a:schemeClr val="bg1"/>
          </a:solidFill>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298" b="74036"/>
            <a:stretch/>
          </p:blipFill>
          <p:spPr>
            <a:xfrm>
              <a:off x="748365" y="3599849"/>
              <a:ext cx="8299384" cy="2113088"/>
            </a:xfrm>
            <a:prstGeom prst="rect">
              <a:avLst/>
            </a:prstGeom>
            <a:grpFill/>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7373" b="6641"/>
            <a:stretch/>
          </p:blipFill>
          <p:spPr>
            <a:xfrm>
              <a:off x="664750" y="2944902"/>
              <a:ext cx="8298000" cy="677441"/>
            </a:xfrm>
            <a:prstGeom prst="rect">
              <a:avLst/>
            </a:prstGeom>
            <a:grpFill/>
          </p:spPr>
        </p:pic>
      </p:grpSp>
    </p:spTree>
    <p:extLst>
      <p:ext uri="{BB962C8B-B14F-4D97-AF65-F5344CB8AC3E}">
        <p14:creationId xmlns:p14="http://schemas.microsoft.com/office/powerpoint/2010/main" val="13842202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6809" t="66060" r="49722" b="7215"/>
          <a:stretch/>
        </p:blipFill>
        <p:spPr>
          <a:xfrm>
            <a:off x="3790864" y="-2"/>
            <a:ext cx="4039815" cy="3228392"/>
          </a:xfrm>
        </p:spPr>
      </p:pic>
      <p:pic>
        <p:nvPicPr>
          <p:cNvPr id="9" name="Content Placeholder 7"/>
          <p:cNvPicPr>
            <a:picLocks noChangeAspect="1"/>
          </p:cNvPicPr>
          <p:nvPr/>
        </p:nvPicPr>
        <p:blipFill rotWithShape="1">
          <a:blip r:embed="rId2">
            <a:extLst>
              <a:ext uri="{28A0092B-C50C-407E-A947-70E740481C1C}">
                <a14:useLocalDpi xmlns:a14="http://schemas.microsoft.com/office/drawing/2010/main" val="0"/>
              </a:ext>
            </a:extLst>
          </a:blip>
          <a:srcRect l="49323" t="7621" r="7208" b="61940"/>
          <a:stretch/>
        </p:blipFill>
        <p:spPr bwMode="auto">
          <a:xfrm>
            <a:off x="3949351" y="3115610"/>
            <a:ext cx="4039815" cy="3677074"/>
          </a:xfrm>
          <a:prstGeom prst="rect">
            <a:avLst/>
          </a:prstGeom>
          <a:noFill/>
          <a:ln w="9525">
            <a:noFill/>
            <a:miter lim="800000"/>
            <a:headEnd/>
            <a:tailEnd/>
          </a:ln>
          <a:effectLst/>
        </p:spPr>
      </p:pic>
      <p:sp>
        <p:nvSpPr>
          <p:cNvPr id="10" name="TextBox 9"/>
          <p:cNvSpPr txBox="1"/>
          <p:nvPr/>
        </p:nvSpPr>
        <p:spPr>
          <a:xfrm>
            <a:off x="985793" y="4693298"/>
            <a:ext cx="1664101" cy="1538883"/>
          </a:xfrm>
          <a:prstGeom prst="rect">
            <a:avLst/>
          </a:prstGeom>
          <a:noFill/>
        </p:spPr>
        <p:txBody>
          <a:bodyPr wrap="square" lIns="0" tIns="0" rIns="0" bIns="0" rtlCol="0">
            <a:spAutoFit/>
          </a:bodyPr>
          <a:lstStyle/>
          <a:p>
            <a:r>
              <a:rPr lang="en-US" sz="1000" dirty="0" err="1"/>
              <a:t>Bettis</a:t>
            </a:r>
            <a:r>
              <a:rPr lang="en-US" sz="1000" dirty="0"/>
              <a:t>, R. A., </a:t>
            </a:r>
            <a:r>
              <a:rPr lang="en-US" sz="1000" dirty="0" err="1"/>
              <a:t>Ethiraj</a:t>
            </a:r>
            <a:r>
              <a:rPr lang="en-US" sz="1000" dirty="0"/>
              <a:t>, S., Gambardella, A., </a:t>
            </a:r>
            <a:r>
              <a:rPr lang="en-US" sz="1000" dirty="0" err="1"/>
              <a:t>Helfat</a:t>
            </a:r>
            <a:r>
              <a:rPr lang="en-US" sz="1000" dirty="0"/>
              <a:t>, C., &amp; Mitchell, W. (2016). Creating repeatable cumulative knowledge in strategic management. </a:t>
            </a:r>
            <a:r>
              <a:rPr lang="en-US" sz="1000" i="1" dirty="0"/>
              <a:t>Strategic Management Journal</a:t>
            </a:r>
            <a:r>
              <a:rPr lang="en-US" sz="1000" dirty="0"/>
              <a:t>, </a:t>
            </a:r>
            <a:r>
              <a:rPr lang="en-US" sz="1000" i="1" dirty="0"/>
              <a:t>37</a:t>
            </a:r>
            <a:r>
              <a:rPr lang="en-US" sz="1000" dirty="0"/>
              <a:t>(2), 257–261. https://</a:t>
            </a:r>
            <a:r>
              <a:rPr lang="en-US" sz="1000" dirty="0" err="1"/>
              <a:t>doi.org</a:t>
            </a:r>
            <a:r>
              <a:rPr lang="en-US" sz="1000" dirty="0"/>
              <a:t>/10.1002/smj.2477</a:t>
            </a:r>
            <a:endParaRPr lang="en-US" sz="1000" dirty="0">
              <a:effectLst/>
            </a:endParaRPr>
          </a:p>
        </p:txBody>
      </p:sp>
    </p:spTree>
    <p:extLst>
      <p:ext uri="{BB962C8B-B14F-4D97-AF65-F5344CB8AC3E}">
        <p14:creationId xmlns:p14="http://schemas.microsoft.com/office/powerpoint/2010/main" val="8992425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366" b="76712"/>
          <a:stretch/>
        </p:blipFill>
        <p:spPr>
          <a:xfrm>
            <a:off x="488235" y="1950097"/>
            <a:ext cx="9187610" cy="118498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67250" b="22905"/>
          <a:stretch/>
        </p:blipFill>
        <p:spPr>
          <a:xfrm>
            <a:off x="488235" y="4068146"/>
            <a:ext cx="9187610" cy="1175657"/>
          </a:xfrm>
          <a:prstGeom prst="rect">
            <a:avLst/>
          </a:prstGeom>
        </p:spPr>
      </p:pic>
      <p:sp>
        <p:nvSpPr>
          <p:cNvPr id="8" name="TextBox 7"/>
          <p:cNvSpPr txBox="1"/>
          <p:nvPr/>
        </p:nvSpPr>
        <p:spPr>
          <a:xfrm>
            <a:off x="3038527" y="6380906"/>
            <a:ext cx="4701825" cy="307777"/>
          </a:xfrm>
          <a:prstGeom prst="rect">
            <a:avLst/>
          </a:prstGeom>
          <a:noFill/>
        </p:spPr>
        <p:txBody>
          <a:bodyPr wrap="square" lIns="0" tIns="0" rIns="0" bIns="0" rtlCol="0">
            <a:spAutoFit/>
          </a:bodyPr>
          <a:lstStyle/>
          <a:p>
            <a:r>
              <a:rPr lang="en-US" sz="1000" dirty="0"/>
              <a:t>Cortina, J. M. (2016). Defining and operationalizing theory. </a:t>
            </a:r>
            <a:r>
              <a:rPr lang="en-US" sz="1000" i="1" dirty="0"/>
              <a:t>Journal of Organizational Behavior</a:t>
            </a:r>
            <a:r>
              <a:rPr lang="en-US" sz="1000" dirty="0"/>
              <a:t>, </a:t>
            </a:r>
            <a:r>
              <a:rPr lang="en-US" sz="1000" i="1" dirty="0"/>
              <a:t>37</a:t>
            </a:r>
            <a:r>
              <a:rPr lang="en-US" sz="1000" dirty="0"/>
              <a:t>(8), 1142–1149. https://</a:t>
            </a:r>
            <a:r>
              <a:rPr lang="en-US" sz="1000" dirty="0" err="1"/>
              <a:t>doi.org</a:t>
            </a:r>
            <a:r>
              <a:rPr lang="en-US" sz="1000" dirty="0"/>
              <a:t>/10.1002/job.2121</a:t>
            </a:r>
            <a:endParaRPr lang="en-US" sz="1000" dirty="0">
              <a:effectLst/>
            </a:endParaRPr>
          </a:p>
        </p:txBody>
      </p:sp>
    </p:spTree>
    <p:extLst>
      <p:ext uri="{BB962C8B-B14F-4D97-AF65-F5344CB8AC3E}">
        <p14:creationId xmlns:p14="http://schemas.microsoft.com/office/powerpoint/2010/main" val="17268786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kern="1200" dirty="0" err="1">
                <a:solidFill>
                  <a:schemeClr val="dk1"/>
                </a:solidFill>
              </a:rPr>
              <a:t>theorrhea</a:t>
            </a:r>
            <a:r>
              <a:rPr lang="en-US" dirty="0"/>
              <a:t> </a:t>
            </a:r>
          </a:p>
        </p:txBody>
      </p:sp>
      <p:sp>
        <p:nvSpPr>
          <p:cNvPr id="3" name="Text Placeholder 2"/>
          <p:cNvSpPr>
            <a:spLocks noGrp="1"/>
          </p:cNvSpPr>
          <p:nvPr>
            <p:ph type="body" idx="1"/>
          </p:nvPr>
        </p:nvSpPr>
        <p:spPr/>
        <p:txBody>
          <a:bodyPr/>
          <a:lstStyle/>
          <a:p>
            <a:r>
              <a:rPr lang="en-US" kern="1200" dirty="0">
                <a:solidFill>
                  <a:schemeClr val="dk1"/>
                </a:solidFill>
              </a:rPr>
              <a:t>a mania for new theory</a:t>
            </a:r>
            <a:endParaRPr lang="en-US" dirty="0"/>
          </a:p>
        </p:txBody>
      </p:sp>
    </p:spTree>
    <p:extLst>
      <p:ext uri="{BB962C8B-B14F-4D97-AF65-F5344CB8AC3E}">
        <p14:creationId xmlns:p14="http://schemas.microsoft.com/office/powerpoint/2010/main" val="16483592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sz="2800" dirty="0"/>
              <a:t>What does theoretical contribution mean?</a:t>
            </a:r>
          </a:p>
        </p:txBody>
      </p:sp>
      <p:sp>
        <p:nvSpPr>
          <p:cNvPr id="12" name="Content Placeholder 11"/>
          <p:cNvSpPr>
            <a:spLocks noGrp="1"/>
          </p:cNvSpPr>
          <p:nvPr>
            <p:ph idx="1"/>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10" y="1170960"/>
            <a:ext cx="9144000" cy="5814042"/>
          </a:xfrm>
          <a:prstGeom prst="rect">
            <a:avLst/>
          </a:prstGeom>
        </p:spPr>
      </p:pic>
      <p:sp>
        <p:nvSpPr>
          <p:cNvPr id="10" name="Rectangle 9"/>
          <p:cNvSpPr/>
          <p:nvPr/>
        </p:nvSpPr>
        <p:spPr>
          <a:xfrm>
            <a:off x="2932431" y="6174676"/>
            <a:ext cx="5546453" cy="593421"/>
          </a:xfrm>
          <a:prstGeom prst="rect">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THINK 2-5 MINUTES IN GROUPS OF 3-5 PEOPLE</a:t>
            </a:r>
            <a:endParaRPr lang="en-US" sz="1600" dirty="0"/>
          </a:p>
        </p:txBody>
      </p:sp>
    </p:spTree>
    <p:extLst>
      <p:ext uri="{BB962C8B-B14F-4D97-AF65-F5344CB8AC3E}">
        <p14:creationId xmlns:p14="http://schemas.microsoft.com/office/powerpoint/2010/main" val="14350197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Theoretical model: Boxes and arrows</a:t>
            </a:r>
          </a:p>
        </p:txBody>
      </p:sp>
      <p:sp>
        <p:nvSpPr>
          <p:cNvPr id="7" name="Rectangle 6"/>
          <p:cNvSpPr/>
          <p:nvPr/>
        </p:nvSpPr>
        <p:spPr>
          <a:xfrm>
            <a:off x="2140564" y="2957804"/>
            <a:ext cx="1735494" cy="1147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Cause</a:t>
            </a:r>
          </a:p>
        </p:txBody>
      </p:sp>
      <p:sp>
        <p:nvSpPr>
          <p:cNvPr id="8" name="Rectangle 7"/>
          <p:cNvSpPr/>
          <p:nvPr/>
        </p:nvSpPr>
        <p:spPr>
          <a:xfrm>
            <a:off x="6344613" y="2957803"/>
            <a:ext cx="1735494" cy="1147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Effect</a:t>
            </a:r>
          </a:p>
        </p:txBody>
      </p:sp>
      <p:cxnSp>
        <p:nvCxnSpPr>
          <p:cNvPr id="10" name="Straight Arrow Connector 9"/>
          <p:cNvCxnSpPr>
            <a:stCxn id="7" idx="3"/>
            <a:endCxn id="8" idx="1"/>
          </p:cNvCxnSpPr>
          <p:nvPr/>
        </p:nvCxnSpPr>
        <p:spPr>
          <a:xfrm flipV="1">
            <a:off x="3876058" y="3531636"/>
            <a:ext cx="2468555"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34677" y="3079099"/>
            <a:ext cx="2146742" cy="369332"/>
          </a:xfrm>
          <a:prstGeom prst="rect">
            <a:avLst/>
          </a:prstGeom>
          <a:noFill/>
        </p:spPr>
        <p:txBody>
          <a:bodyPr wrap="none" rtlCol="0">
            <a:spAutoFit/>
          </a:bodyPr>
          <a:lstStyle/>
          <a:p>
            <a:r>
              <a:rPr lang="en-US"/>
              <a:t>Causal mechanism</a:t>
            </a:r>
          </a:p>
        </p:txBody>
      </p:sp>
      <p:sp>
        <p:nvSpPr>
          <p:cNvPr id="12" name="TextBox 11"/>
          <p:cNvSpPr txBox="1"/>
          <p:nvPr/>
        </p:nvSpPr>
        <p:spPr>
          <a:xfrm>
            <a:off x="3397601" y="4648033"/>
            <a:ext cx="3212892" cy="923330"/>
          </a:xfrm>
          <a:prstGeom prst="rect">
            <a:avLst/>
          </a:prstGeom>
          <a:noFill/>
        </p:spPr>
        <p:txBody>
          <a:bodyPr wrap="square" lIns="0" tIns="0" rIns="0" bIns="0" rtlCol="0">
            <a:spAutoFit/>
          </a:bodyPr>
          <a:lstStyle/>
          <a:p>
            <a:r>
              <a:rPr lang="en-US" sz="2000" b="1" dirty="0">
                <a:solidFill>
                  <a:srgbClr val="FF0000"/>
                </a:solidFill>
              </a:rPr>
              <a:t>Theoretical contribution:</a:t>
            </a:r>
          </a:p>
          <a:p>
            <a:pPr marL="342900" indent="-342900">
              <a:buFont typeface="Arial" charset="0"/>
              <a:buChar char="•"/>
            </a:pPr>
            <a:r>
              <a:rPr lang="en-US" sz="2000" b="1" dirty="0">
                <a:solidFill>
                  <a:srgbClr val="FF0000"/>
                </a:solidFill>
              </a:rPr>
              <a:t>New boxes</a:t>
            </a:r>
          </a:p>
          <a:p>
            <a:pPr marL="342900" indent="-342900">
              <a:buFont typeface="Arial" charset="0"/>
              <a:buChar char="•"/>
            </a:pPr>
            <a:r>
              <a:rPr lang="en-US" sz="2000" b="1" dirty="0">
                <a:solidFill>
                  <a:srgbClr val="FF0000"/>
                </a:solidFill>
              </a:rPr>
              <a:t>New arrows</a:t>
            </a:r>
          </a:p>
        </p:txBody>
      </p:sp>
      <p:sp>
        <p:nvSpPr>
          <p:cNvPr id="13" name="TextBox 12"/>
          <p:cNvSpPr txBox="1"/>
          <p:nvPr/>
        </p:nvSpPr>
        <p:spPr>
          <a:xfrm>
            <a:off x="3397601" y="6023900"/>
            <a:ext cx="3712326" cy="307777"/>
          </a:xfrm>
          <a:prstGeom prst="rect">
            <a:avLst/>
          </a:prstGeom>
          <a:noFill/>
        </p:spPr>
        <p:txBody>
          <a:bodyPr wrap="square" lIns="0" tIns="0" rIns="0" bIns="0" rtlCol="0">
            <a:spAutoFit/>
          </a:bodyPr>
          <a:lstStyle/>
          <a:p>
            <a:r>
              <a:rPr lang="en-US" sz="2000" b="1" dirty="0">
                <a:solidFill>
                  <a:srgbClr val="FF0000"/>
                </a:solidFill>
              </a:rPr>
              <a:t>Why would that be </a:t>
            </a:r>
            <a:r>
              <a:rPr lang="en-US" sz="2000" b="1">
                <a:solidFill>
                  <a:srgbClr val="FF0000"/>
                </a:solidFill>
              </a:rPr>
              <a:t>a problem?</a:t>
            </a:r>
            <a:endParaRPr lang="en-US" sz="2000" b="1" dirty="0">
              <a:solidFill>
                <a:srgbClr val="FF0000"/>
              </a:solidFill>
            </a:endParaRPr>
          </a:p>
        </p:txBody>
      </p:sp>
    </p:spTree>
    <p:extLst>
      <p:ext uri="{BB962C8B-B14F-4D97-AF65-F5344CB8AC3E}">
        <p14:creationId xmlns:p14="http://schemas.microsoft.com/office/powerpoint/2010/main" val="213496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t="26612" b="52473"/>
          <a:stretch/>
        </p:blipFill>
        <p:spPr>
          <a:xfrm>
            <a:off x="-425743" y="1925051"/>
            <a:ext cx="9953472" cy="2839453"/>
          </a:xfrm>
          <a:solidFill>
            <a:schemeClr val="bg1"/>
          </a:solidFill>
        </p:spPr>
      </p:pic>
    </p:spTree>
    <p:extLst>
      <p:ext uri="{BB962C8B-B14F-4D97-AF65-F5344CB8AC3E}">
        <p14:creationId xmlns:p14="http://schemas.microsoft.com/office/powerpoint/2010/main" val="2125710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30400"/>
            <a:ext cx="9144000" cy="2987040"/>
          </a:xfrm>
          <a:prstGeom prst="rect">
            <a:avLst/>
          </a:prstGeom>
        </p:spPr>
      </p:pic>
    </p:spTree>
    <p:extLst>
      <p:ext uri="{BB962C8B-B14F-4D97-AF65-F5344CB8AC3E}">
        <p14:creationId xmlns:p14="http://schemas.microsoft.com/office/powerpoint/2010/main" val="41008722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t="7433"/>
          <a:stretch/>
        </p:blipFill>
        <p:spPr>
          <a:xfrm>
            <a:off x="1651520" y="83976"/>
            <a:ext cx="6520362" cy="8779260"/>
          </a:xfrm>
          <a:solidFill>
            <a:schemeClr val="bg1"/>
          </a:solidFill>
          <a:ln>
            <a:solidFill>
              <a:schemeClr val="tx1"/>
            </a:solidFill>
          </a:ln>
        </p:spPr>
      </p:pic>
    </p:spTree>
    <p:extLst>
      <p:ext uri="{BB962C8B-B14F-4D97-AF65-F5344CB8AC3E}">
        <p14:creationId xmlns:p14="http://schemas.microsoft.com/office/powerpoint/2010/main" val="12833128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6864" r="4304" b="44264"/>
          <a:stretch/>
        </p:blipFill>
        <p:spPr>
          <a:xfrm>
            <a:off x="0" y="1262837"/>
            <a:ext cx="9175238" cy="4652770"/>
          </a:xfrm>
          <a:solidFill>
            <a:schemeClr val="bg1"/>
          </a:solidFill>
        </p:spPr>
      </p:pic>
    </p:spTree>
    <p:extLst>
      <p:ext uri="{BB962C8B-B14F-4D97-AF65-F5344CB8AC3E}">
        <p14:creationId xmlns:p14="http://schemas.microsoft.com/office/powerpoint/2010/main" val="14607190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6939"/>
          <a:stretch/>
        </p:blipFill>
        <p:spPr>
          <a:xfrm>
            <a:off x="1520889" y="99152"/>
            <a:ext cx="6895324" cy="9333634"/>
          </a:xfrm>
          <a:prstGeom prst="rect">
            <a:avLst/>
          </a:prstGeom>
          <a:solidFill>
            <a:schemeClr val="bg1"/>
          </a:solidFill>
          <a:ln>
            <a:solidFill>
              <a:schemeClr val="tx1"/>
            </a:solidFill>
          </a:ln>
        </p:spPr>
      </p:pic>
    </p:spTree>
    <p:extLst>
      <p:ext uri="{BB962C8B-B14F-4D97-AF65-F5344CB8AC3E}">
        <p14:creationId xmlns:p14="http://schemas.microsoft.com/office/powerpoint/2010/main" val="2727603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Theoretical model: Boxes and arrows</a:t>
            </a:r>
          </a:p>
        </p:txBody>
      </p:sp>
      <p:sp>
        <p:nvSpPr>
          <p:cNvPr id="7" name="Rectangle 6"/>
          <p:cNvSpPr/>
          <p:nvPr/>
        </p:nvSpPr>
        <p:spPr>
          <a:xfrm>
            <a:off x="2140564" y="2957804"/>
            <a:ext cx="1735494" cy="1147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Cause</a:t>
            </a:r>
          </a:p>
        </p:txBody>
      </p:sp>
      <p:sp>
        <p:nvSpPr>
          <p:cNvPr id="8" name="Rectangle 7"/>
          <p:cNvSpPr/>
          <p:nvPr/>
        </p:nvSpPr>
        <p:spPr>
          <a:xfrm>
            <a:off x="6344613" y="2957803"/>
            <a:ext cx="1735494" cy="1147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Effect</a:t>
            </a:r>
          </a:p>
        </p:txBody>
      </p:sp>
      <p:cxnSp>
        <p:nvCxnSpPr>
          <p:cNvPr id="10" name="Straight Arrow Connector 9"/>
          <p:cNvCxnSpPr>
            <a:stCxn id="7" idx="3"/>
            <a:endCxn id="8" idx="1"/>
          </p:cNvCxnSpPr>
          <p:nvPr/>
        </p:nvCxnSpPr>
        <p:spPr>
          <a:xfrm flipV="1">
            <a:off x="3876058" y="3531636"/>
            <a:ext cx="2468555"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34677" y="3079099"/>
            <a:ext cx="2146742" cy="369332"/>
          </a:xfrm>
          <a:prstGeom prst="rect">
            <a:avLst/>
          </a:prstGeom>
          <a:noFill/>
        </p:spPr>
        <p:txBody>
          <a:bodyPr wrap="none" rtlCol="0">
            <a:spAutoFit/>
          </a:bodyPr>
          <a:lstStyle/>
          <a:p>
            <a:r>
              <a:rPr lang="en-US"/>
              <a:t>Causal mechanism</a:t>
            </a:r>
          </a:p>
        </p:txBody>
      </p:sp>
      <p:sp>
        <p:nvSpPr>
          <p:cNvPr id="12" name="TextBox 11"/>
          <p:cNvSpPr txBox="1"/>
          <p:nvPr/>
        </p:nvSpPr>
        <p:spPr>
          <a:xfrm>
            <a:off x="3397601" y="4648033"/>
            <a:ext cx="3212892" cy="923330"/>
          </a:xfrm>
          <a:prstGeom prst="rect">
            <a:avLst/>
          </a:prstGeom>
          <a:noFill/>
        </p:spPr>
        <p:txBody>
          <a:bodyPr wrap="square" lIns="0" tIns="0" rIns="0" bIns="0" rtlCol="0">
            <a:spAutoFit/>
          </a:bodyPr>
          <a:lstStyle/>
          <a:p>
            <a:r>
              <a:rPr lang="en-US" sz="2000" b="1" dirty="0">
                <a:solidFill>
                  <a:srgbClr val="FF0000"/>
                </a:solidFill>
              </a:rPr>
              <a:t>Theoretical contribution:</a:t>
            </a:r>
          </a:p>
          <a:p>
            <a:pPr marL="342900" indent="-342900">
              <a:buFont typeface="Arial" charset="0"/>
              <a:buChar char="•"/>
            </a:pPr>
            <a:r>
              <a:rPr lang="en-US" sz="2000" b="1" dirty="0">
                <a:solidFill>
                  <a:srgbClr val="FF0000"/>
                </a:solidFill>
              </a:rPr>
              <a:t>New boxes</a:t>
            </a:r>
          </a:p>
          <a:p>
            <a:pPr marL="342900" indent="-342900">
              <a:buFont typeface="Arial" charset="0"/>
              <a:buChar char="•"/>
            </a:pPr>
            <a:r>
              <a:rPr lang="en-US" sz="2000" b="1" dirty="0">
                <a:solidFill>
                  <a:srgbClr val="FF0000"/>
                </a:solidFill>
              </a:rPr>
              <a:t>New arrows</a:t>
            </a:r>
          </a:p>
        </p:txBody>
      </p:sp>
      <p:sp>
        <p:nvSpPr>
          <p:cNvPr id="13" name="TextBox 12"/>
          <p:cNvSpPr txBox="1"/>
          <p:nvPr/>
        </p:nvSpPr>
        <p:spPr>
          <a:xfrm>
            <a:off x="3332287" y="5807919"/>
            <a:ext cx="3712326" cy="923330"/>
          </a:xfrm>
          <a:prstGeom prst="rect">
            <a:avLst/>
          </a:prstGeom>
          <a:noFill/>
        </p:spPr>
        <p:txBody>
          <a:bodyPr wrap="square" lIns="0" tIns="0" rIns="0" bIns="0" rtlCol="0">
            <a:spAutoFit/>
          </a:bodyPr>
          <a:lstStyle/>
          <a:p>
            <a:r>
              <a:rPr lang="en-US" sz="2000" b="1" dirty="0">
                <a:solidFill>
                  <a:srgbClr val="FF0000"/>
                </a:solidFill>
              </a:rPr>
              <a:t>Any fixes?</a:t>
            </a:r>
          </a:p>
          <a:p>
            <a:pPr marL="342900" indent="-342900">
              <a:buFont typeface="Arial" charset="0"/>
              <a:buChar char="•"/>
            </a:pPr>
            <a:r>
              <a:rPr lang="en-US" sz="2000" b="1" dirty="0">
                <a:solidFill>
                  <a:srgbClr val="FF0000"/>
                </a:solidFill>
              </a:rPr>
              <a:t>Less and better boxes</a:t>
            </a:r>
          </a:p>
          <a:p>
            <a:pPr marL="342900" indent="-342900">
              <a:buFont typeface="Arial" charset="0"/>
              <a:buChar char="•"/>
            </a:pPr>
            <a:r>
              <a:rPr lang="en-US" sz="2000" b="1" dirty="0">
                <a:solidFill>
                  <a:srgbClr val="FF0000"/>
                </a:solidFill>
              </a:rPr>
              <a:t>Less and better arrows</a:t>
            </a:r>
          </a:p>
        </p:txBody>
      </p:sp>
    </p:spTree>
    <p:extLst>
      <p:ext uri="{BB962C8B-B14F-4D97-AF65-F5344CB8AC3E}">
        <p14:creationId xmlns:p14="http://schemas.microsoft.com/office/powerpoint/2010/main" val="155316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kern="1200" dirty="0" err="1">
                <a:solidFill>
                  <a:schemeClr val="dk1"/>
                </a:solidFill>
              </a:rPr>
              <a:t>arigorium</a:t>
            </a:r>
            <a:r>
              <a:rPr lang="en-US" dirty="0"/>
              <a:t> </a:t>
            </a:r>
          </a:p>
        </p:txBody>
      </p:sp>
      <p:sp>
        <p:nvSpPr>
          <p:cNvPr id="3" name="Text Placeholder 2"/>
          <p:cNvSpPr>
            <a:spLocks noGrp="1"/>
          </p:cNvSpPr>
          <p:nvPr>
            <p:ph type="body" idx="1"/>
          </p:nvPr>
        </p:nvSpPr>
        <p:spPr/>
        <p:txBody>
          <a:bodyPr/>
          <a:lstStyle/>
          <a:p>
            <a:r>
              <a:rPr lang="en-US" kern="1200" dirty="0">
                <a:solidFill>
                  <a:schemeClr val="dk1"/>
                </a:solidFill>
              </a:rPr>
              <a:t>a deficiency of rigor in theoretical and empirical work</a:t>
            </a:r>
            <a:r>
              <a:rPr lang="en-US" dirty="0"/>
              <a:t> </a:t>
            </a:r>
          </a:p>
        </p:txBody>
      </p:sp>
      <p:sp>
        <p:nvSpPr>
          <p:cNvPr id="6" name="TextBox 5"/>
          <p:cNvSpPr txBox="1"/>
          <p:nvPr/>
        </p:nvSpPr>
        <p:spPr>
          <a:xfrm>
            <a:off x="5506320" y="2715518"/>
            <a:ext cx="3212892" cy="923330"/>
          </a:xfrm>
          <a:prstGeom prst="rect">
            <a:avLst/>
          </a:prstGeom>
          <a:noFill/>
        </p:spPr>
        <p:txBody>
          <a:bodyPr wrap="square" lIns="0" tIns="0" rIns="0" bIns="0" rtlCol="0">
            <a:spAutoFit/>
          </a:bodyPr>
          <a:lstStyle/>
          <a:p>
            <a:r>
              <a:rPr lang="en-US" sz="2000" b="1">
                <a:solidFill>
                  <a:srgbClr val="FF0000"/>
                </a:solidFill>
              </a:rPr>
              <a:t>Rigor </a:t>
            </a:r>
            <a:r>
              <a:rPr lang="en-US" sz="2000" b="1" dirty="0">
                <a:solidFill>
                  <a:srgbClr val="FF0000"/>
                </a:solidFill>
              </a:rPr>
              <a:t>in theorizing</a:t>
            </a:r>
          </a:p>
          <a:p>
            <a:r>
              <a:rPr lang="en-US" sz="2000" b="1" dirty="0">
                <a:solidFill>
                  <a:srgbClr val="FF0000"/>
                </a:solidFill>
              </a:rPr>
              <a:t>Rigor in methods</a:t>
            </a:r>
          </a:p>
          <a:p>
            <a:r>
              <a:rPr lang="en-US" sz="2000" b="1" dirty="0">
                <a:solidFill>
                  <a:srgbClr val="FF0000"/>
                </a:solidFill>
              </a:rPr>
              <a:t>Transparency of reporting</a:t>
            </a:r>
          </a:p>
        </p:txBody>
      </p:sp>
    </p:spTree>
    <p:extLst>
      <p:ext uri="{BB962C8B-B14F-4D97-AF65-F5344CB8AC3E}">
        <p14:creationId xmlns:p14="http://schemas.microsoft.com/office/powerpoint/2010/main" val="141370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err="1"/>
              <a:t>Mesquita</a:t>
            </a:r>
            <a:r>
              <a:rPr lang="en-US" dirty="0"/>
              <a:t> &amp; </a:t>
            </a:r>
            <a:r>
              <a:rPr lang="en-US" dirty="0" err="1"/>
              <a:t>Lazzarini</a:t>
            </a:r>
            <a:r>
              <a:rPr lang="en-US" dirty="0"/>
              <a:t> vs. </a:t>
            </a:r>
            <a:r>
              <a:rPr lang="en-US" dirty="0" err="1"/>
              <a:t>Hekman</a:t>
            </a:r>
            <a:r>
              <a:rPr lang="en-US" dirty="0"/>
              <a:t> </a:t>
            </a:r>
          </a:p>
        </p:txBody>
      </p:sp>
      <p:pic>
        <p:nvPicPr>
          <p:cNvPr id="5" name="Picture 4" descr="Mesquita_Lazzarini_2008_HORIZONTAL AND VERTICAL RELATIONSHIPS IN DEVELOPING ECONOMIES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5375" y="1769878"/>
            <a:ext cx="3829742" cy="4990271"/>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524" y="1769879"/>
            <a:ext cx="3829741" cy="4990270"/>
          </a:xfrm>
          <a:prstGeom prst="rect">
            <a:avLst/>
          </a:prstGeom>
          <a:solidFill>
            <a:schemeClr val="bg1"/>
          </a:solidFill>
          <a:ln>
            <a:solidFill>
              <a:schemeClr val="tx1"/>
            </a:solidFill>
          </a:ln>
          <a:effectLst>
            <a:outerShdw blurRad="50800" dist="76200" dir="2700000" algn="tl" rotWithShape="0">
              <a:prstClr val="black">
                <a:alpha val="40000"/>
              </a:prstClr>
            </a:outerShdw>
          </a:effectLst>
        </p:spPr>
      </p:pic>
      <p:sp>
        <p:nvSpPr>
          <p:cNvPr id="8" name="TextBox 7"/>
          <p:cNvSpPr txBox="1"/>
          <p:nvPr/>
        </p:nvSpPr>
        <p:spPr>
          <a:xfrm>
            <a:off x="3458929" y="5173009"/>
            <a:ext cx="3212892" cy="923330"/>
          </a:xfrm>
          <a:prstGeom prst="rect">
            <a:avLst/>
          </a:prstGeom>
          <a:noFill/>
        </p:spPr>
        <p:txBody>
          <a:bodyPr wrap="square" lIns="0" tIns="0" rIns="0" bIns="0" rtlCol="0">
            <a:spAutoFit/>
          </a:bodyPr>
          <a:lstStyle/>
          <a:p>
            <a:r>
              <a:rPr lang="en-US" sz="2000" b="1" dirty="0">
                <a:solidFill>
                  <a:srgbClr val="FF0000"/>
                </a:solidFill>
              </a:rPr>
              <a:t>Which </a:t>
            </a:r>
            <a:r>
              <a:rPr lang="en-US" sz="2000" b="1">
                <a:solidFill>
                  <a:srgbClr val="FF0000"/>
                </a:solidFill>
              </a:rPr>
              <a:t>paper is better?</a:t>
            </a:r>
          </a:p>
          <a:p>
            <a:r>
              <a:rPr lang="en-US" sz="2000" b="1" dirty="0">
                <a:solidFill>
                  <a:srgbClr val="FF0000"/>
                </a:solidFill>
              </a:rPr>
              <a:t>Rigor in methods</a:t>
            </a:r>
          </a:p>
          <a:p>
            <a:r>
              <a:rPr lang="en-US" sz="2000" b="1" dirty="0">
                <a:solidFill>
                  <a:srgbClr val="FF0000"/>
                </a:solidFill>
              </a:rPr>
              <a:t>Transparency of reporting</a:t>
            </a:r>
          </a:p>
        </p:txBody>
      </p:sp>
      <p:sp>
        <p:nvSpPr>
          <p:cNvPr id="10" name="Rectangle 9"/>
          <p:cNvSpPr/>
          <p:nvPr/>
        </p:nvSpPr>
        <p:spPr>
          <a:xfrm>
            <a:off x="2932431" y="6174676"/>
            <a:ext cx="5546453" cy="593421"/>
          </a:xfrm>
          <a:prstGeom prst="rect">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THINK 2-5 MINUTES IN GROUPS OF 3-5 PEOPLE</a:t>
            </a:r>
            <a:endParaRPr lang="en-US" sz="1600" dirty="0"/>
          </a:p>
        </p:txBody>
      </p:sp>
    </p:spTree>
    <p:extLst>
      <p:ext uri="{BB962C8B-B14F-4D97-AF65-F5344CB8AC3E}">
        <p14:creationId xmlns:p14="http://schemas.microsoft.com/office/powerpoint/2010/main" val="1729848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Rules of thumb</a:t>
            </a:r>
          </a:p>
        </p:txBody>
      </p:sp>
      <p:pic>
        <p:nvPicPr>
          <p:cNvPr id="8" name="Picture 7" descr="Ketokivi_Guide_2015_Notes from the editors (dragged).pdf"/>
          <p:cNvPicPr>
            <a:picLocks noChangeAspect="1"/>
          </p:cNvPicPr>
          <p:nvPr/>
        </p:nvPicPr>
        <p:blipFill rotWithShape="1">
          <a:blip r:embed="rId2">
            <a:extLst>
              <a:ext uri="{28A0092B-C50C-407E-A947-70E740481C1C}">
                <a14:useLocalDpi xmlns:a14="http://schemas.microsoft.com/office/drawing/2010/main" val="0"/>
              </a:ext>
            </a:extLst>
          </a:blip>
          <a:srcRect t="42387" r="51491" b="37997"/>
          <a:stretch/>
        </p:blipFill>
        <p:spPr>
          <a:xfrm>
            <a:off x="809037" y="1473315"/>
            <a:ext cx="7241577" cy="3907721"/>
          </a:xfrm>
          <a:prstGeom prst="rect">
            <a:avLst/>
          </a:prstGeom>
        </p:spPr>
      </p:pic>
      <p:sp>
        <p:nvSpPr>
          <p:cNvPr id="9" name="Suorakulmio 14"/>
          <p:cNvSpPr/>
          <p:nvPr/>
        </p:nvSpPr>
        <p:spPr>
          <a:xfrm>
            <a:off x="3261933" y="6257835"/>
            <a:ext cx="5732788" cy="553998"/>
          </a:xfrm>
          <a:prstGeom prst="rect">
            <a:avLst/>
          </a:prstGeom>
        </p:spPr>
        <p:txBody>
          <a:bodyPr wrap="square">
            <a:spAutoFit/>
          </a:bodyPr>
          <a:lstStyle/>
          <a:p>
            <a:r>
              <a:rPr lang="en-US" sz="1000" dirty="0" err="1"/>
              <a:t>Ketokivi</a:t>
            </a:r>
            <a:r>
              <a:rPr lang="en-US" sz="1000" dirty="0"/>
              <a:t>, M., &amp; Guide, D. (2015). Notes from the editors: Redefining some methodological criteria for the journal. </a:t>
            </a:r>
            <a:r>
              <a:rPr lang="en-US" sz="1000" i="1" dirty="0"/>
              <a:t>Journal of Operations Management</a:t>
            </a:r>
            <a:r>
              <a:rPr lang="en-US" sz="1000" dirty="0"/>
              <a:t>, </a:t>
            </a:r>
            <a:r>
              <a:rPr lang="en-US" sz="1000" i="1" dirty="0"/>
              <a:t>37</a:t>
            </a:r>
            <a:r>
              <a:rPr lang="en-US" sz="1000" dirty="0"/>
              <a:t>, v–viii. </a:t>
            </a:r>
            <a:r>
              <a:rPr lang="en-US" sz="1000" dirty="0">
                <a:hlinkClick r:id="rId3"/>
              </a:rPr>
              <a:t>http://doi.org/10.1016/S0272-6963(15)00056-X</a:t>
            </a:r>
            <a:r>
              <a:rPr lang="en-US" sz="1000" dirty="0"/>
              <a:t> (p. vi)</a:t>
            </a:r>
            <a:endParaRPr lang="en-US" sz="1000" dirty="0">
              <a:effectLst/>
            </a:endParaRPr>
          </a:p>
        </p:txBody>
      </p:sp>
    </p:spTree>
    <p:extLst>
      <p:ext uri="{BB962C8B-B14F-4D97-AF65-F5344CB8AC3E}">
        <p14:creationId xmlns:p14="http://schemas.microsoft.com/office/powerpoint/2010/main" val="35691461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0055" y="993513"/>
            <a:ext cx="1292868" cy="203200"/>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Content Placeholder 4" descr="Ketokivi_Guide_2015_Notes from the editors (dragged).pdf"/>
          <p:cNvPicPr>
            <a:picLocks noChangeAspect="1"/>
          </p:cNvPicPr>
          <p:nvPr/>
        </p:nvPicPr>
        <p:blipFill rotWithShape="1">
          <a:blip r:embed="rId2">
            <a:extLst>
              <a:ext uri="{28A0092B-C50C-407E-A947-70E740481C1C}">
                <a14:useLocalDpi xmlns:a14="http://schemas.microsoft.com/office/drawing/2010/main" val="0"/>
              </a:ext>
            </a:extLst>
          </a:blip>
          <a:srcRect l="4831" t="62263" r="51527" b="6125"/>
          <a:stretch/>
        </p:blipFill>
        <p:spPr>
          <a:xfrm>
            <a:off x="1869372" y="516368"/>
            <a:ext cx="5723970" cy="5534119"/>
          </a:xfrm>
          <a:prstGeom prst="rect">
            <a:avLst/>
          </a:prstGeom>
        </p:spPr>
      </p:pic>
      <p:sp>
        <p:nvSpPr>
          <p:cNvPr id="10" name="Suorakulmio 14"/>
          <p:cNvSpPr/>
          <p:nvPr/>
        </p:nvSpPr>
        <p:spPr>
          <a:xfrm>
            <a:off x="3261933" y="6257835"/>
            <a:ext cx="5732788" cy="553998"/>
          </a:xfrm>
          <a:prstGeom prst="rect">
            <a:avLst/>
          </a:prstGeom>
        </p:spPr>
        <p:txBody>
          <a:bodyPr wrap="square">
            <a:spAutoFit/>
          </a:bodyPr>
          <a:lstStyle/>
          <a:p>
            <a:r>
              <a:rPr lang="en-US" sz="1000" dirty="0" err="1"/>
              <a:t>Ketokivi</a:t>
            </a:r>
            <a:r>
              <a:rPr lang="en-US" sz="1000" dirty="0"/>
              <a:t>, M., &amp; Guide, D. (2015). Notes from the editors: Redefining some methodological criteria for the journal. </a:t>
            </a:r>
            <a:r>
              <a:rPr lang="en-US" sz="1000" i="1" dirty="0"/>
              <a:t>Journal of Operations Management</a:t>
            </a:r>
            <a:r>
              <a:rPr lang="en-US" sz="1000" dirty="0"/>
              <a:t>, </a:t>
            </a:r>
            <a:r>
              <a:rPr lang="en-US" sz="1000" i="1" dirty="0"/>
              <a:t>37</a:t>
            </a:r>
            <a:r>
              <a:rPr lang="en-US" sz="1000" dirty="0"/>
              <a:t>, v–viii. </a:t>
            </a:r>
            <a:r>
              <a:rPr lang="en-US" sz="1000" dirty="0">
                <a:hlinkClick r:id="rId3"/>
              </a:rPr>
              <a:t>http://doi.org/10.1016/S0272-6963(15)00056-X</a:t>
            </a:r>
            <a:r>
              <a:rPr lang="en-US" sz="1000" dirty="0"/>
              <a:t> (p. vi)</a:t>
            </a:r>
            <a:endParaRPr lang="en-US" sz="1000" dirty="0">
              <a:effectLst/>
            </a:endParaRPr>
          </a:p>
        </p:txBody>
      </p:sp>
    </p:spTree>
    <p:extLst>
      <p:ext uri="{BB962C8B-B14F-4D97-AF65-F5344CB8AC3E}">
        <p14:creationId xmlns:p14="http://schemas.microsoft.com/office/powerpoint/2010/main" val="7421418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Ketokivi_Guide_2015_Notes from the editors (dragged).pdf"/>
          <p:cNvPicPr>
            <a:picLocks noChangeAspect="1"/>
          </p:cNvPicPr>
          <p:nvPr/>
        </p:nvPicPr>
        <p:blipFill rotWithShape="1">
          <a:blip r:embed="rId2">
            <a:extLst>
              <a:ext uri="{28A0092B-C50C-407E-A947-70E740481C1C}">
                <a14:useLocalDpi xmlns:a14="http://schemas.microsoft.com/office/drawing/2010/main" val="0"/>
              </a:ext>
            </a:extLst>
          </a:blip>
          <a:srcRect l="50000" t="45126" r="6358" b="37770"/>
          <a:stretch/>
        </p:blipFill>
        <p:spPr>
          <a:xfrm>
            <a:off x="1106558" y="1353053"/>
            <a:ext cx="7664217" cy="4009280"/>
          </a:xfrm>
          <a:prstGeom prst="rect">
            <a:avLst/>
          </a:prstGeom>
        </p:spPr>
      </p:pic>
      <p:sp>
        <p:nvSpPr>
          <p:cNvPr id="8" name="Suorakulmio 14"/>
          <p:cNvSpPr/>
          <p:nvPr/>
        </p:nvSpPr>
        <p:spPr>
          <a:xfrm>
            <a:off x="3261933" y="6257835"/>
            <a:ext cx="5732788" cy="553998"/>
          </a:xfrm>
          <a:prstGeom prst="rect">
            <a:avLst/>
          </a:prstGeom>
        </p:spPr>
        <p:txBody>
          <a:bodyPr wrap="square">
            <a:spAutoFit/>
          </a:bodyPr>
          <a:lstStyle/>
          <a:p>
            <a:r>
              <a:rPr lang="en-US" sz="1000" dirty="0" err="1"/>
              <a:t>Ketokivi</a:t>
            </a:r>
            <a:r>
              <a:rPr lang="en-US" sz="1000" dirty="0"/>
              <a:t>, M., &amp; Guide, D. (2015). Notes from the editors: Redefining some methodological criteria for the journal. </a:t>
            </a:r>
            <a:r>
              <a:rPr lang="en-US" sz="1000" i="1" dirty="0"/>
              <a:t>Journal of Operations Management</a:t>
            </a:r>
            <a:r>
              <a:rPr lang="en-US" sz="1000" dirty="0"/>
              <a:t>, </a:t>
            </a:r>
            <a:r>
              <a:rPr lang="en-US" sz="1000" i="1" dirty="0"/>
              <a:t>37</a:t>
            </a:r>
            <a:r>
              <a:rPr lang="en-US" sz="1000" dirty="0"/>
              <a:t>, v–viii. </a:t>
            </a:r>
            <a:r>
              <a:rPr lang="en-US" sz="1000" dirty="0">
                <a:hlinkClick r:id="rId3"/>
              </a:rPr>
              <a:t>http://doi.org/10.1016/S0272-6963(15)00056-X</a:t>
            </a:r>
            <a:r>
              <a:rPr lang="en-US" sz="1000" dirty="0"/>
              <a:t> (p. vi)</a:t>
            </a:r>
            <a:endParaRPr lang="en-US" sz="1000" dirty="0">
              <a:effectLst/>
            </a:endParaRPr>
          </a:p>
        </p:txBody>
      </p:sp>
    </p:spTree>
    <p:extLst>
      <p:ext uri="{BB962C8B-B14F-4D97-AF65-F5344CB8AC3E}">
        <p14:creationId xmlns:p14="http://schemas.microsoft.com/office/powerpoint/2010/main" val="3745251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etokivi_Guide_2015_Notes from the editors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50000" t="62239" r="6358" b="5922"/>
          <a:stretch/>
        </p:blipFill>
        <p:spPr>
          <a:xfrm>
            <a:off x="2195430" y="576263"/>
            <a:ext cx="5264150" cy="5126037"/>
          </a:xfrm>
        </p:spPr>
      </p:pic>
      <p:sp>
        <p:nvSpPr>
          <p:cNvPr id="6" name="Suorakulmio 14"/>
          <p:cNvSpPr/>
          <p:nvPr/>
        </p:nvSpPr>
        <p:spPr>
          <a:xfrm>
            <a:off x="3261933" y="6257835"/>
            <a:ext cx="5732788" cy="553998"/>
          </a:xfrm>
          <a:prstGeom prst="rect">
            <a:avLst/>
          </a:prstGeom>
        </p:spPr>
        <p:txBody>
          <a:bodyPr wrap="square">
            <a:spAutoFit/>
          </a:bodyPr>
          <a:lstStyle/>
          <a:p>
            <a:r>
              <a:rPr lang="en-US" sz="1000" dirty="0" err="1"/>
              <a:t>Ketokivi</a:t>
            </a:r>
            <a:r>
              <a:rPr lang="en-US" sz="1000" dirty="0"/>
              <a:t>, M., &amp; Guide, D. (2015). Notes from the editors: Redefining some methodological criteria for the journal. </a:t>
            </a:r>
            <a:r>
              <a:rPr lang="en-US" sz="1000" i="1" dirty="0"/>
              <a:t>Journal of Operations Management</a:t>
            </a:r>
            <a:r>
              <a:rPr lang="en-US" sz="1000" dirty="0"/>
              <a:t>, </a:t>
            </a:r>
            <a:r>
              <a:rPr lang="en-US" sz="1000" i="1" dirty="0"/>
              <a:t>37</a:t>
            </a:r>
            <a:r>
              <a:rPr lang="en-US" sz="1000" dirty="0"/>
              <a:t>, v–viii. </a:t>
            </a:r>
            <a:r>
              <a:rPr lang="en-US" sz="1000" dirty="0">
                <a:hlinkClick r:id="rId3"/>
              </a:rPr>
              <a:t>http://doi.org/10.1016/S0272-6963(15)00056-X</a:t>
            </a:r>
            <a:r>
              <a:rPr lang="en-US" sz="1000" dirty="0"/>
              <a:t> (p. vi-vii)</a:t>
            </a:r>
            <a:endParaRPr lang="en-US" sz="1000" dirty="0">
              <a:effectLst/>
            </a:endParaRPr>
          </a:p>
        </p:txBody>
      </p:sp>
      <p:pic>
        <p:nvPicPr>
          <p:cNvPr id="4" name="Content Placeholder 3" descr="Ketokivi_Guide_2015_Notes from the editors (dragged).pdf"/>
          <p:cNvPicPr>
            <a:picLocks noChangeAspect="1"/>
          </p:cNvPicPr>
          <p:nvPr/>
        </p:nvPicPr>
        <p:blipFill rotWithShape="1">
          <a:blip r:embed="rId4">
            <a:extLst>
              <a:ext uri="{28A0092B-C50C-407E-A947-70E740481C1C}">
                <a14:useLocalDpi xmlns:a14="http://schemas.microsoft.com/office/drawing/2010/main" val="0"/>
              </a:ext>
            </a:extLst>
          </a:blip>
          <a:srcRect l="5755" t="6465" r="49609" b="90289"/>
          <a:stretch/>
        </p:blipFill>
        <p:spPr>
          <a:xfrm>
            <a:off x="2103123" y="5583238"/>
            <a:ext cx="5351674" cy="519399"/>
          </a:xfrm>
          <a:prstGeom prst="rect">
            <a:avLst/>
          </a:prstGeom>
        </p:spPr>
      </p:pic>
    </p:spTree>
    <p:extLst>
      <p:ext uri="{BB962C8B-B14F-4D97-AF65-F5344CB8AC3E}">
        <p14:creationId xmlns:p14="http://schemas.microsoft.com/office/powerpoint/2010/main" val="593017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B007-123D-AA49-B070-6312AF79BB5C}"/>
              </a:ext>
            </a:extLst>
          </p:cNvPr>
          <p:cNvSpPr>
            <a:spLocks noGrp="1"/>
          </p:cNvSpPr>
          <p:nvPr>
            <p:ph type="title"/>
          </p:nvPr>
        </p:nvSpPr>
        <p:spPr/>
        <p:txBody>
          <a:bodyPr/>
          <a:lstStyle/>
          <a:p>
            <a:r>
              <a:rPr lang="fi-FI" dirty="0" err="1"/>
              <a:t>Should</a:t>
            </a:r>
            <a:r>
              <a:rPr lang="fi-FI" dirty="0"/>
              <a:t> I </a:t>
            </a:r>
            <a:r>
              <a:rPr lang="fi-FI" dirty="0" err="1"/>
              <a:t>do</a:t>
            </a:r>
            <a:r>
              <a:rPr lang="fi-FI" dirty="0"/>
              <a:t> a</a:t>
            </a:r>
            <a:br>
              <a:rPr lang="fi-FI" dirty="0"/>
            </a:br>
            <a:r>
              <a:rPr lang="fi-FI" dirty="0" err="1"/>
              <a:t>quantitative</a:t>
            </a:r>
            <a:r>
              <a:rPr lang="fi-FI" dirty="0"/>
              <a:t> </a:t>
            </a:r>
            <a:r>
              <a:rPr lang="fi-FI" dirty="0" err="1"/>
              <a:t>study</a:t>
            </a:r>
            <a:endParaRPr lang="fi-FI" dirty="0"/>
          </a:p>
        </p:txBody>
      </p:sp>
      <p:sp>
        <p:nvSpPr>
          <p:cNvPr id="3" name="Text Placeholder 2">
            <a:extLst>
              <a:ext uri="{FF2B5EF4-FFF2-40B4-BE49-F238E27FC236}">
                <a16:creationId xmlns:a16="http://schemas.microsoft.com/office/drawing/2014/main" id="{71B550A0-3784-0C4C-AA8B-A02F1CF3C0A3}"/>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1677575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Endogeneity and causality</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3493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4"/>
          <p:cNvSpPr txBox="1">
            <a:spLocks noChangeArrowheads="1"/>
          </p:cNvSpPr>
          <p:nvPr/>
        </p:nvSpPr>
        <p:spPr bwMode="auto">
          <a:xfrm>
            <a:off x="1108768" y="6175144"/>
            <a:ext cx="6771144" cy="553998"/>
          </a:xfrm>
          <a:prstGeom prst="rect">
            <a:avLst/>
          </a:prstGeom>
          <a:noFill/>
          <a:ln w="9525">
            <a:noFill/>
            <a:miter lim="800000"/>
            <a:headEnd/>
            <a:tailEnd/>
          </a:ln>
          <a:effectLst/>
        </p:spPr>
        <p:txBody>
          <a:bodyPr wrap="square">
            <a:spAutoFit/>
          </a:bodyPr>
          <a:lstStyle/>
          <a:p>
            <a:endParaRPr lang="en-US" sz="1000" dirty="0"/>
          </a:p>
          <a:p>
            <a:r>
              <a:rPr lang="en-US" sz="1000" dirty="0"/>
              <a:t>Singleton, R. A. J., &amp; Straits, B. C. (2009). </a:t>
            </a:r>
            <a:r>
              <a:rPr lang="en-US" sz="1000" i="1" dirty="0"/>
              <a:t>Approaches to social research</a:t>
            </a:r>
            <a:r>
              <a:rPr lang="en-US" sz="1000" dirty="0"/>
              <a:t> (5th ed.). New York, NY: Oxford University Press. (Chapter 1)  </a:t>
            </a:r>
          </a:p>
        </p:txBody>
      </p:sp>
      <p:grpSp>
        <p:nvGrpSpPr>
          <p:cNvPr id="10" name="Group 9"/>
          <p:cNvGrpSpPr/>
          <p:nvPr/>
        </p:nvGrpSpPr>
        <p:grpSpPr>
          <a:xfrm>
            <a:off x="1724668" y="3114893"/>
            <a:ext cx="6946320" cy="1264611"/>
            <a:chOff x="1039369" y="2516694"/>
            <a:chExt cx="6946320" cy="2109905"/>
          </a:xfrm>
        </p:grpSpPr>
        <p:sp>
          <p:nvSpPr>
            <p:cNvPr id="2" name="TextBox 1"/>
            <p:cNvSpPr txBox="1"/>
            <p:nvPr/>
          </p:nvSpPr>
          <p:spPr>
            <a:xfrm>
              <a:off x="1039369" y="2516694"/>
              <a:ext cx="6946320" cy="923328"/>
            </a:xfrm>
            <a:prstGeom prst="rect">
              <a:avLst/>
            </a:prstGeom>
            <a:noFill/>
          </p:spPr>
          <p:txBody>
            <a:bodyPr wrap="none" rtlCol="0">
              <a:spAutoFit/>
            </a:bodyPr>
            <a:lstStyle/>
            <a:p>
              <a:r>
                <a:rPr lang="en-US" dirty="0">
                  <a:solidFill>
                    <a:srgbClr val="000000"/>
                  </a:solidFill>
                </a:rPr>
                <a:t>TWO</a:t>
              </a:r>
              <a:r>
                <a:rPr lang="en-US" i="1" dirty="0">
                  <a:solidFill>
                    <a:srgbClr val="000000"/>
                  </a:solidFill>
                </a:rPr>
                <a:t> EMPIRICAL</a:t>
              </a:r>
              <a:r>
                <a:rPr lang="en-US" dirty="0">
                  <a:solidFill>
                    <a:srgbClr val="000000"/>
                  </a:solidFill>
                </a:rPr>
                <a:t> STRATEGIES</a:t>
              </a:r>
            </a:p>
            <a:p>
              <a:r>
                <a:rPr lang="en-US" dirty="0">
                  <a:solidFill>
                    <a:srgbClr val="000000"/>
                  </a:solidFill>
                </a:rPr>
                <a:t>1 ) Random assignment &amp; experimental ideal (“the gold standard”)</a:t>
              </a:r>
            </a:p>
            <a:p>
              <a:r>
                <a:rPr lang="en-US" dirty="0">
                  <a:solidFill>
                    <a:srgbClr val="000000"/>
                  </a:solidFill>
                </a:rPr>
                <a:t>2 ) Statistical modeling (controlling) of alternative explanations</a:t>
              </a:r>
            </a:p>
          </p:txBody>
        </p:sp>
        <p:cxnSp>
          <p:nvCxnSpPr>
            <p:cNvPr id="7" name="Straight Connector 6"/>
            <p:cNvCxnSpPr/>
            <p:nvPr/>
          </p:nvCxnSpPr>
          <p:spPr>
            <a:xfrm flipH="1">
              <a:off x="1703319" y="4364526"/>
              <a:ext cx="10078" cy="26207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 name="Title 5"/>
          <p:cNvSpPr>
            <a:spLocks noGrp="1"/>
          </p:cNvSpPr>
          <p:nvPr>
            <p:ph type="title"/>
          </p:nvPr>
        </p:nvSpPr>
        <p:spPr/>
        <p:txBody>
          <a:bodyPr/>
          <a:lstStyle/>
          <a:p>
            <a:r>
              <a:rPr lang="en-US" dirty="0"/>
              <a:t>Conditions for Causality</a:t>
            </a:r>
          </a:p>
        </p:txBody>
      </p:sp>
      <p:sp>
        <p:nvSpPr>
          <p:cNvPr id="8" name="Content Placeholder 7"/>
          <p:cNvSpPr>
            <a:spLocks noGrp="1"/>
          </p:cNvSpPr>
          <p:nvPr>
            <p:ph idx="1"/>
          </p:nvPr>
        </p:nvSpPr>
        <p:spPr/>
        <p:txBody>
          <a:bodyPr/>
          <a:lstStyle/>
          <a:p>
            <a:r>
              <a:rPr lang="en-US" dirty="0"/>
              <a:t>(1) Association</a:t>
            </a:r>
          </a:p>
          <a:p>
            <a:r>
              <a:rPr lang="en-US" dirty="0"/>
              <a:t>(2) Direction of influence (i.e. not                 )</a:t>
            </a:r>
          </a:p>
          <a:p>
            <a:r>
              <a:rPr lang="en-US" dirty="0"/>
              <a:t>(3) Elimination of rival explanations</a:t>
            </a:r>
          </a:p>
          <a:p>
            <a:endParaRPr lang="en-US" dirty="0"/>
          </a:p>
        </p:txBody>
      </p:sp>
      <p:sp>
        <p:nvSpPr>
          <p:cNvPr id="21" name="Oval 10"/>
          <p:cNvSpPr>
            <a:spLocks noChangeArrowheads="1"/>
          </p:cNvSpPr>
          <p:nvPr/>
        </p:nvSpPr>
        <p:spPr bwMode="auto">
          <a:xfrm>
            <a:off x="4083879" y="1846316"/>
            <a:ext cx="341491" cy="381846"/>
          </a:xfrm>
          <a:prstGeom prst="ellipse">
            <a:avLst/>
          </a:prstGeom>
          <a:solidFill>
            <a:schemeClr val="accent1"/>
          </a:solidFill>
          <a:ln w="44450" algn="ctr">
            <a:noFill/>
            <a:round/>
            <a:headEnd/>
            <a:tailEnd/>
          </a:ln>
        </p:spPr>
        <p:txBody>
          <a:bodyPr wrap="none" anchor="ctr"/>
          <a:lstStyle/>
          <a:p>
            <a:pPr algn="ctr"/>
            <a:r>
              <a:rPr lang="en-US" sz="2400" dirty="0">
                <a:solidFill>
                  <a:srgbClr val="FFFFFF"/>
                </a:solidFill>
              </a:rPr>
              <a:t>X</a:t>
            </a:r>
          </a:p>
        </p:txBody>
      </p:sp>
      <p:sp>
        <p:nvSpPr>
          <p:cNvPr id="22" name="Oval 11"/>
          <p:cNvSpPr>
            <a:spLocks noChangeArrowheads="1"/>
          </p:cNvSpPr>
          <p:nvPr/>
        </p:nvSpPr>
        <p:spPr bwMode="auto">
          <a:xfrm>
            <a:off x="4765920" y="1850535"/>
            <a:ext cx="341491" cy="381846"/>
          </a:xfrm>
          <a:prstGeom prst="ellipse">
            <a:avLst/>
          </a:prstGeom>
          <a:solidFill>
            <a:schemeClr val="accent1"/>
          </a:solidFill>
          <a:ln w="44450" algn="ctr">
            <a:noFill/>
            <a:round/>
            <a:headEnd/>
            <a:tailEnd/>
          </a:ln>
        </p:spPr>
        <p:txBody>
          <a:bodyPr wrap="none" anchor="ctr"/>
          <a:lstStyle/>
          <a:p>
            <a:pPr algn="ctr"/>
            <a:r>
              <a:rPr lang="en-US" sz="2400" dirty="0">
                <a:solidFill>
                  <a:srgbClr val="FFFFFF"/>
                </a:solidFill>
              </a:rPr>
              <a:t>Y</a:t>
            </a:r>
          </a:p>
        </p:txBody>
      </p:sp>
      <p:sp>
        <p:nvSpPr>
          <p:cNvPr id="23" name="Line 12"/>
          <p:cNvSpPr>
            <a:spLocks noChangeShapeType="1"/>
          </p:cNvSpPr>
          <p:nvPr/>
        </p:nvSpPr>
        <p:spPr bwMode="auto">
          <a:xfrm>
            <a:off x="4465822" y="2034074"/>
            <a:ext cx="269053" cy="0"/>
          </a:xfrm>
          <a:prstGeom prst="line">
            <a:avLst/>
          </a:prstGeom>
          <a:noFill/>
          <a:ln w="57150">
            <a:solidFill>
              <a:schemeClr val="tx1"/>
            </a:solidFill>
            <a:round/>
            <a:headEnd/>
            <a:tailEnd type="arrow" w="med" len="med"/>
          </a:ln>
        </p:spPr>
        <p:txBody>
          <a:bodyPr wrap="none" anchor="ctr"/>
          <a:lstStyle/>
          <a:p>
            <a:endParaRPr lang="en-US"/>
          </a:p>
        </p:txBody>
      </p:sp>
      <p:sp>
        <p:nvSpPr>
          <p:cNvPr id="24" name="Oval 10"/>
          <p:cNvSpPr>
            <a:spLocks noChangeArrowheads="1"/>
          </p:cNvSpPr>
          <p:nvPr/>
        </p:nvSpPr>
        <p:spPr bwMode="auto">
          <a:xfrm>
            <a:off x="6255436" y="2228162"/>
            <a:ext cx="341491" cy="381846"/>
          </a:xfrm>
          <a:prstGeom prst="ellipse">
            <a:avLst/>
          </a:prstGeom>
          <a:solidFill>
            <a:schemeClr val="accent1"/>
          </a:solidFill>
          <a:ln w="44450" algn="ctr">
            <a:noFill/>
            <a:round/>
            <a:headEnd/>
            <a:tailEnd/>
          </a:ln>
        </p:spPr>
        <p:txBody>
          <a:bodyPr wrap="none" anchor="ctr"/>
          <a:lstStyle/>
          <a:p>
            <a:pPr algn="ctr"/>
            <a:r>
              <a:rPr lang="en-US" sz="2400" dirty="0">
                <a:solidFill>
                  <a:srgbClr val="FFFFFF"/>
                </a:solidFill>
              </a:rPr>
              <a:t>Y</a:t>
            </a:r>
          </a:p>
        </p:txBody>
      </p:sp>
      <p:sp>
        <p:nvSpPr>
          <p:cNvPr id="25" name="Oval 11"/>
          <p:cNvSpPr>
            <a:spLocks noChangeArrowheads="1"/>
          </p:cNvSpPr>
          <p:nvPr/>
        </p:nvSpPr>
        <p:spPr bwMode="auto">
          <a:xfrm>
            <a:off x="6937477" y="2232381"/>
            <a:ext cx="341491" cy="381846"/>
          </a:xfrm>
          <a:prstGeom prst="ellipse">
            <a:avLst/>
          </a:prstGeom>
          <a:solidFill>
            <a:schemeClr val="accent1"/>
          </a:solidFill>
          <a:ln w="44450" algn="ctr">
            <a:noFill/>
            <a:round/>
            <a:headEnd/>
            <a:tailEnd/>
          </a:ln>
        </p:spPr>
        <p:txBody>
          <a:bodyPr wrap="none" anchor="ctr"/>
          <a:lstStyle/>
          <a:p>
            <a:pPr algn="ctr"/>
            <a:r>
              <a:rPr lang="en-US" sz="2400" dirty="0">
                <a:solidFill>
                  <a:srgbClr val="FFFFFF"/>
                </a:solidFill>
              </a:rPr>
              <a:t>X</a:t>
            </a:r>
          </a:p>
        </p:txBody>
      </p:sp>
      <p:sp>
        <p:nvSpPr>
          <p:cNvPr id="26" name="Line 12"/>
          <p:cNvSpPr>
            <a:spLocks noChangeShapeType="1"/>
          </p:cNvSpPr>
          <p:nvPr/>
        </p:nvSpPr>
        <p:spPr bwMode="auto">
          <a:xfrm>
            <a:off x="6637379" y="2415920"/>
            <a:ext cx="269053" cy="0"/>
          </a:xfrm>
          <a:prstGeom prst="line">
            <a:avLst/>
          </a:prstGeom>
          <a:noFill/>
          <a:ln w="57150">
            <a:solidFill>
              <a:schemeClr val="tx1"/>
            </a:solidFill>
            <a:round/>
            <a:headEnd/>
            <a:tailEnd type="arrow" w="med" len="med"/>
          </a:ln>
        </p:spPr>
        <p:txBody>
          <a:bodyPr wrap="none" anchor="ctr"/>
          <a:lstStyle/>
          <a:p>
            <a:endParaRPr lang="en-US"/>
          </a:p>
        </p:txBody>
      </p:sp>
      <p:cxnSp>
        <p:nvCxnSpPr>
          <p:cNvPr id="11" name="Elbow Connector 10"/>
          <p:cNvCxnSpPr/>
          <p:nvPr/>
        </p:nvCxnSpPr>
        <p:spPr>
          <a:xfrm>
            <a:off x="1374501" y="3046397"/>
            <a:ext cx="350167" cy="250173"/>
          </a:xfrm>
          <a:prstGeom prst="bentConnector3">
            <a:avLst>
              <a:gd name="adj1" fmla="val -26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4155847" y="2296502"/>
            <a:ext cx="10078" cy="15707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Elbow Connector 38"/>
          <p:cNvCxnSpPr/>
          <p:nvPr/>
        </p:nvCxnSpPr>
        <p:spPr>
          <a:xfrm rot="5400000" flipH="1" flipV="1">
            <a:off x="6204485" y="1811677"/>
            <a:ext cx="569604" cy="170494"/>
          </a:xfrm>
          <a:prstGeom prst="bentConnector2">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510526" y="1288956"/>
            <a:ext cx="2734704" cy="646331"/>
          </a:xfrm>
          <a:prstGeom prst="rect">
            <a:avLst/>
          </a:prstGeom>
          <a:noFill/>
        </p:spPr>
        <p:txBody>
          <a:bodyPr wrap="none" rtlCol="0">
            <a:spAutoFit/>
          </a:bodyPr>
          <a:lstStyle/>
          <a:p>
            <a:r>
              <a:rPr lang="en-US" i="1" dirty="0">
                <a:solidFill>
                  <a:srgbClr val="000000"/>
                </a:solidFill>
              </a:rPr>
              <a:t>EMPIRICAL</a:t>
            </a:r>
            <a:r>
              <a:rPr lang="en-US" dirty="0">
                <a:solidFill>
                  <a:srgbClr val="000000"/>
                </a:solidFill>
              </a:rPr>
              <a:t> STRATEGY</a:t>
            </a:r>
          </a:p>
          <a:p>
            <a:r>
              <a:rPr lang="en-US" dirty="0">
                <a:solidFill>
                  <a:srgbClr val="000000"/>
                </a:solidFill>
              </a:rPr>
              <a:t>1 ) Measure X before Y</a:t>
            </a:r>
          </a:p>
        </p:txBody>
      </p:sp>
    </p:spTree>
    <p:extLst>
      <p:ext uri="{BB962C8B-B14F-4D97-AF65-F5344CB8AC3E}">
        <p14:creationId xmlns:p14="http://schemas.microsoft.com/office/powerpoint/2010/main" val="10546559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effectLst/>
        </p:spPr>
        <p:txBody>
          <a:bodyPr/>
          <a:lstStyle/>
          <a:p>
            <a:r>
              <a:rPr lang="en-US" dirty="0"/>
              <a:t>What is endogeneity?</a:t>
            </a:r>
          </a:p>
        </p:txBody>
      </p:sp>
      <p:sp>
        <p:nvSpPr>
          <p:cNvPr id="5" name="Oval 4"/>
          <p:cNvSpPr/>
          <p:nvPr/>
        </p:nvSpPr>
        <p:spPr>
          <a:xfrm>
            <a:off x="937010" y="3116975"/>
            <a:ext cx="1119067" cy="1036698"/>
          </a:xfrm>
          <a:prstGeom prst="ellipse">
            <a:avLst/>
          </a:prstGeom>
          <a:no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POPU LATION OF INTEREST</a:t>
            </a:r>
          </a:p>
        </p:txBody>
      </p:sp>
      <p:sp>
        <p:nvSpPr>
          <p:cNvPr id="2" name="Rectangle 1"/>
          <p:cNvSpPr/>
          <p:nvPr/>
        </p:nvSpPr>
        <p:spPr>
          <a:xfrm>
            <a:off x="3235295" y="2930494"/>
            <a:ext cx="1199378" cy="554386"/>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TREATMENT GROUP</a:t>
            </a:r>
          </a:p>
        </p:txBody>
      </p:sp>
      <p:sp>
        <p:nvSpPr>
          <p:cNvPr id="7" name="Rectangle 6"/>
          <p:cNvSpPr/>
          <p:nvPr/>
        </p:nvSpPr>
        <p:spPr>
          <a:xfrm>
            <a:off x="3235295" y="3648182"/>
            <a:ext cx="1199378" cy="554386"/>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CONTROL GROUP</a:t>
            </a:r>
          </a:p>
        </p:txBody>
      </p:sp>
      <p:sp>
        <p:nvSpPr>
          <p:cNvPr id="3" name="TextBox 2"/>
          <p:cNvSpPr txBox="1"/>
          <p:nvPr/>
        </p:nvSpPr>
        <p:spPr>
          <a:xfrm>
            <a:off x="2056077" y="3322689"/>
            <a:ext cx="787354" cy="553998"/>
          </a:xfrm>
          <a:prstGeom prst="rect">
            <a:avLst/>
          </a:prstGeom>
          <a:noFill/>
          <a:effectLst/>
        </p:spPr>
        <p:txBody>
          <a:bodyPr wrap="square" rtlCol="0">
            <a:spAutoFit/>
          </a:bodyPr>
          <a:lstStyle/>
          <a:p>
            <a:r>
              <a:rPr lang="en-US" sz="1000" dirty="0"/>
              <a:t>assigned randomly to</a:t>
            </a:r>
          </a:p>
        </p:txBody>
      </p:sp>
      <p:cxnSp>
        <p:nvCxnSpPr>
          <p:cNvPr id="9" name="Straight Arrow Connector 8"/>
          <p:cNvCxnSpPr>
            <a:stCxn id="3" idx="3"/>
          </p:cNvCxnSpPr>
          <p:nvPr/>
        </p:nvCxnSpPr>
        <p:spPr>
          <a:xfrm flipV="1">
            <a:off x="2843431" y="3322690"/>
            <a:ext cx="270919" cy="2769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3" idx="3"/>
          </p:cNvCxnSpPr>
          <p:nvPr/>
        </p:nvCxnSpPr>
        <p:spPr>
          <a:xfrm>
            <a:off x="2843431" y="3599688"/>
            <a:ext cx="270919" cy="2769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114504" y="2962862"/>
            <a:ext cx="2136125" cy="1077218"/>
          </a:xfrm>
          <a:prstGeom prst="rect">
            <a:avLst/>
          </a:prstGeom>
          <a:noFill/>
          <a:effectLst/>
        </p:spPr>
        <p:txBody>
          <a:bodyPr wrap="square" rtlCol="0">
            <a:spAutoFit/>
          </a:bodyPr>
          <a:lstStyle/>
          <a:p>
            <a:pPr algn="ctr"/>
            <a:r>
              <a:rPr lang="en-US" sz="1200" dirty="0"/>
              <a:t>is there difference?</a:t>
            </a:r>
          </a:p>
          <a:p>
            <a:pPr algn="ctr"/>
            <a:r>
              <a:rPr lang="en-US" sz="2800" dirty="0"/>
              <a:t>Y</a:t>
            </a:r>
            <a:r>
              <a:rPr lang="en-US" sz="2800" baseline="-25000" dirty="0"/>
              <a:t>T </a:t>
            </a:r>
            <a:r>
              <a:rPr lang="en-US" sz="2800" dirty="0"/>
              <a:t>- Y</a:t>
            </a:r>
            <a:r>
              <a:rPr lang="en-US" sz="2800" baseline="-25000" dirty="0"/>
              <a:t>C</a:t>
            </a:r>
            <a:r>
              <a:rPr lang="en-US" sz="2800" dirty="0"/>
              <a:t> = ?</a:t>
            </a:r>
          </a:p>
          <a:p>
            <a:pPr algn="ctr"/>
            <a:r>
              <a:rPr lang="en-US" sz="1200" dirty="0"/>
              <a:t>if yes, that must be caused by treatment</a:t>
            </a:r>
          </a:p>
        </p:txBody>
      </p:sp>
      <p:grpSp>
        <p:nvGrpSpPr>
          <p:cNvPr id="23" name="Group 22"/>
          <p:cNvGrpSpPr/>
          <p:nvPr/>
        </p:nvGrpSpPr>
        <p:grpSpPr>
          <a:xfrm>
            <a:off x="5403471" y="2372037"/>
            <a:ext cx="774852" cy="1177662"/>
            <a:chOff x="5171654" y="1481190"/>
            <a:chExt cx="774852" cy="1177662"/>
          </a:xfrm>
          <a:effectLst/>
        </p:grpSpPr>
        <p:sp>
          <p:nvSpPr>
            <p:cNvPr id="16" name="TextBox 15"/>
            <p:cNvSpPr txBox="1"/>
            <p:nvPr/>
          </p:nvSpPr>
          <p:spPr>
            <a:xfrm>
              <a:off x="5171654" y="2104854"/>
              <a:ext cx="774852" cy="553998"/>
            </a:xfrm>
            <a:prstGeom prst="rect">
              <a:avLst/>
            </a:prstGeom>
            <a:noFill/>
          </p:spPr>
          <p:txBody>
            <a:bodyPr wrap="square" rtlCol="0">
              <a:spAutoFit/>
            </a:bodyPr>
            <a:lstStyle/>
            <a:p>
              <a:r>
                <a:rPr lang="en-US" sz="1000" dirty="0"/>
                <a:t>this group receives treatment</a:t>
              </a:r>
            </a:p>
          </p:txBody>
        </p:sp>
        <p:sp>
          <p:nvSpPr>
            <p:cNvPr id="20" name="TextBox 19"/>
            <p:cNvSpPr txBox="1"/>
            <p:nvPr/>
          </p:nvSpPr>
          <p:spPr>
            <a:xfrm>
              <a:off x="5292600" y="1481190"/>
              <a:ext cx="472487" cy="523220"/>
            </a:xfrm>
            <a:prstGeom prst="rect">
              <a:avLst/>
            </a:prstGeom>
            <a:noFill/>
          </p:spPr>
          <p:txBody>
            <a:bodyPr wrap="square" rtlCol="0">
              <a:spAutoFit/>
            </a:bodyPr>
            <a:lstStyle/>
            <a:p>
              <a:r>
                <a:rPr lang="en-US" sz="2800" dirty="0"/>
                <a:t>X</a:t>
              </a:r>
            </a:p>
          </p:txBody>
        </p:sp>
      </p:grpSp>
      <p:grpSp>
        <p:nvGrpSpPr>
          <p:cNvPr id="15" name="Group 14"/>
          <p:cNvGrpSpPr/>
          <p:nvPr/>
        </p:nvGrpSpPr>
        <p:grpSpPr>
          <a:xfrm>
            <a:off x="6067526" y="2372108"/>
            <a:ext cx="1057057" cy="1839210"/>
            <a:chOff x="5926343" y="1481190"/>
            <a:chExt cx="1057057" cy="1839210"/>
          </a:xfrm>
          <a:effectLst/>
        </p:grpSpPr>
        <p:sp>
          <p:nvSpPr>
            <p:cNvPr id="17" name="TextBox 16"/>
            <p:cNvSpPr txBox="1"/>
            <p:nvPr/>
          </p:nvSpPr>
          <p:spPr>
            <a:xfrm>
              <a:off x="5926343" y="2104854"/>
              <a:ext cx="1046978" cy="553998"/>
            </a:xfrm>
            <a:prstGeom prst="rect">
              <a:avLst/>
            </a:prstGeom>
            <a:noFill/>
          </p:spPr>
          <p:txBody>
            <a:bodyPr wrap="square" rtlCol="0">
              <a:spAutoFit/>
            </a:bodyPr>
            <a:lstStyle/>
            <a:p>
              <a:r>
                <a:rPr lang="en-US" sz="1000" dirty="0"/>
                <a:t>Characteristic Y of this group measured</a:t>
              </a:r>
            </a:p>
          </p:txBody>
        </p:sp>
        <p:sp>
          <p:nvSpPr>
            <p:cNvPr id="18" name="TextBox 17"/>
            <p:cNvSpPr txBox="1"/>
            <p:nvPr/>
          </p:nvSpPr>
          <p:spPr>
            <a:xfrm>
              <a:off x="5936422" y="2766402"/>
              <a:ext cx="1046978" cy="553998"/>
            </a:xfrm>
            <a:prstGeom prst="rect">
              <a:avLst/>
            </a:prstGeom>
            <a:noFill/>
          </p:spPr>
          <p:txBody>
            <a:bodyPr wrap="square" rtlCol="0">
              <a:spAutoFit/>
            </a:bodyPr>
            <a:lstStyle/>
            <a:p>
              <a:r>
                <a:rPr lang="en-US" sz="1000" dirty="0"/>
                <a:t>Characteristic Y of this group measured</a:t>
              </a:r>
            </a:p>
          </p:txBody>
        </p:sp>
        <p:sp>
          <p:nvSpPr>
            <p:cNvPr id="21" name="TextBox 20"/>
            <p:cNvSpPr txBox="1"/>
            <p:nvPr/>
          </p:nvSpPr>
          <p:spPr>
            <a:xfrm>
              <a:off x="6079962" y="1481190"/>
              <a:ext cx="472487" cy="523220"/>
            </a:xfrm>
            <a:prstGeom prst="rect">
              <a:avLst/>
            </a:prstGeom>
            <a:noFill/>
          </p:spPr>
          <p:txBody>
            <a:bodyPr wrap="square" rtlCol="0">
              <a:spAutoFit/>
            </a:bodyPr>
            <a:lstStyle/>
            <a:p>
              <a:r>
                <a:rPr lang="en-US" sz="2800" dirty="0"/>
                <a:t>O</a:t>
              </a:r>
            </a:p>
          </p:txBody>
        </p:sp>
      </p:grpSp>
      <p:sp>
        <p:nvSpPr>
          <p:cNvPr id="22" name="TextBox 21"/>
          <p:cNvSpPr txBox="1"/>
          <p:nvPr/>
        </p:nvSpPr>
        <p:spPr>
          <a:xfrm>
            <a:off x="2047380" y="2310759"/>
            <a:ext cx="472487" cy="523220"/>
          </a:xfrm>
          <a:prstGeom prst="rect">
            <a:avLst/>
          </a:prstGeom>
          <a:noFill/>
          <a:effectLst/>
        </p:spPr>
        <p:txBody>
          <a:bodyPr wrap="square" rtlCol="0">
            <a:spAutoFit/>
          </a:bodyPr>
          <a:lstStyle/>
          <a:p>
            <a:r>
              <a:rPr lang="en-US" sz="2800" dirty="0"/>
              <a:t>R</a:t>
            </a:r>
          </a:p>
        </p:txBody>
      </p:sp>
      <p:sp>
        <p:nvSpPr>
          <p:cNvPr id="31" name="TextBox 30"/>
          <p:cNvSpPr txBox="1"/>
          <p:nvPr/>
        </p:nvSpPr>
        <p:spPr>
          <a:xfrm>
            <a:off x="5560534" y="1679009"/>
            <a:ext cx="2589025" cy="707886"/>
          </a:xfrm>
          <a:prstGeom prst="rect">
            <a:avLst/>
          </a:prstGeom>
          <a:noFill/>
          <a:effectLst/>
        </p:spPr>
        <p:txBody>
          <a:bodyPr wrap="square" rtlCol="0">
            <a:spAutoFit/>
          </a:bodyPr>
          <a:lstStyle/>
          <a:p>
            <a:r>
              <a:rPr lang="en-US" sz="1000" dirty="0"/>
              <a:t>treatment: e.g. patients receive medicine, new incentive packed given to employees,  new teaching methods applied, are forced to use a new information system etc.</a:t>
            </a:r>
          </a:p>
        </p:txBody>
      </p:sp>
      <p:sp>
        <p:nvSpPr>
          <p:cNvPr id="14" name="Left Brace 13"/>
          <p:cNvSpPr/>
          <p:nvPr/>
        </p:nvSpPr>
        <p:spPr>
          <a:xfrm rot="16200000">
            <a:off x="3673724" y="3753564"/>
            <a:ext cx="302367" cy="1421111"/>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3023643" y="4615303"/>
            <a:ext cx="2035919" cy="1169551"/>
          </a:xfrm>
          <a:prstGeom prst="rect">
            <a:avLst/>
          </a:prstGeom>
          <a:noFill/>
        </p:spPr>
        <p:txBody>
          <a:bodyPr wrap="square" rtlCol="0">
            <a:spAutoFit/>
          </a:bodyPr>
          <a:lstStyle/>
          <a:p>
            <a:r>
              <a:rPr lang="en-US" sz="1000" dirty="0"/>
              <a:t>on average, these groups are approximately similar as long as</a:t>
            </a:r>
          </a:p>
          <a:p>
            <a:pPr marL="228600" indent="-228600">
              <a:buAutoNum type="arabicParenR"/>
            </a:pPr>
            <a:r>
              <a:rPr lang="en-US" sz="1000" dirty="0"/>
              <a:t>The assignment is random</a:t>
            </a:r>
          </a:p>
          <a:p>
            <a:pPr marL="228600" indent="-228600">
              <a:buAutoNum type="arabicParenR"/>
            </a:pPr>
            <a:r>
              <a:rPr lang="en-US" sz="1000" dirty="0"/>
              <a:t>We have large enough n</a:t>
            </a:r>
          </a:p>
          <a:p>
            <a:pPr marL="228600" indent="-228600">
              <a:buAutoNum type="arabicParenR"/>
            </a:pPr>
            <a:r>
              <a:rPr lang="en-US" sz="1000" dirty="0"/>
              <a:t>Distribution of the underlying characteristic in the population is ”well behaving” </a:t>
            </a:r>
          </a:p>
        </p:txBody>
      </p:sp>
      <p:sp>
        <p:nvSpPr>
          <p:cNvPr id="25" name="TextBox 24"/>
          <p:cNvSpPr txBox="1"/>
          <p:nvPr/>
        </p:nvSpPr>
        <p:spPr>
          <a:xfrm>
            <a:off x="5192831" y="4969905"/>
            <a:ext cx="2802044" cy="369332"/>
          </a:xfrm>
          <a:prstGeom prst="rect">
            <a:avLst/>
          </a:prstGeom>
          <a:noFill/>
          <a:effectLst/>
        </p:spPr>
        <p:txBody>
          <a:bodyPr wrap="none" rtlCol="0">
            <a:spAutoFit/>
          </a:bodyPr>
          <a:lstStyle/>
          <a:p>
            <a:r>
              <a:rPr lang="en-US" dirty="0"/>
              <a:t> &amp; repeated several times</a:t>
            </a:r>
          </a:p>
        </p:txBody>
      </p:sp>
      <p:sp>
        <p:nvSpPr>
          <p:cNvPr id="10" name="Rectangle 9"/>
          <p:cNvSpPr/>
          <p:nvPr/>
        </p:nvSpPr>
        <p:spPr>
          <a:xfrm>
            <a:off x="1610996" y="5897615"/>
            <a:ext cx="7163669" cy="646331"/>
          </a:xfrm>
          <a:prstGeom prst="rect">
            <a:avLst/>
          </a:prstGeom>
          <a:effectLst/>
        </p:spPr>
        <p:txBody>
          <a:bodyPr wrap="square">
            <a:spAutoFit/>
          </a:bodyPr>
          <a:lstStyle/>
          <a:p>
            <a:r>
              <a:rPr lang="en-US" dirty="0"/>
              <a:t>(usually) we want to show that the effect is not caused by SELECTION EFFECTS but is caused by TREATMENT EFFECT</a:t>
            </a:r>
          </a:p>
        </p:txBody>
      </p:sp>
      <p:cxnSp>
        <p:nvCxnSpPr>
          <p:cNvPr id="32" name="Straight Arrow Connector 31"/>
          <p:cNvCxnSpPr/>
          <p:nvPr/>
        </p:nvCxnSpPr>
        <p:spPr>
          <a:xfrm flipV="1">
            <a:off x="8060154" y="3756071"/>
            <a:ext cx="89405" cy="75858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170225" y="1428537"/>
            <a:ext cx="2226796" cy="923330"/>
          </a:xfrm>
          <a:prstGeom prst="rect">
            <a:avLst/>
          </a:prstGeom>
          <a:noFill/>
        </p:spPr>
        <p:txBody>
          <a:bodyPr wrap="square" lIns="0" tIns="0" rIns="0" bIns="0" rtlCol="0">
            <a:spAutoFit/>
          </a:bodyPr>
          <a:lstStyle/>
          <a:p>
            <a:r>
              <a:rPr lang="en-US" sz="2000" b="1" dirty="0">
                <a:solidFill>
                  <a:srgbClr val="FF0000"/>
                </a:solidFill>
              </a:rPr>
              <a:t>What does it mean that R is exogenous?</a:t>
            </a:r>
          </a:p>
        </p:txBody>
      </p:sp>
      <p:sp>
        <p:nvSpPr>
          <p:cNvPr id="34" name="TextBox 33"/>
          <p:cNvSpPr txBox="1"/>
          <p:nvPr/>
        </p:nvSpPr>
        <p:spPr>
          <a:xfrm>
            <a:off x="195507" y="5533301"/>
            <a:ext cx="8847631" cy="1538883"/>
          </a:xfrm>
          <a:prstGeom prst="rect">
            <a:avLst/>
          </a:prstGeom>
          <a:solidFill>
            <a:schemeClr val="bg1"/>
          </a:solidFill>
        </p:spPr>
        <p:txBody>
          <a:bodyPr wrap="square" lIns="0" tIns="0" rIns="0" bIns="0" rtlCol="0">
            <a:spAutoFit/>
          </a:bodyPr>
          <a:lstStyle/>
          <a:p>
            <a:r>
              <a:rPr lang="en-US" sz="2000" b="1" dirty="0">
                <a:solidFill>
                  <a:srgbClr val="FF0000"/>
                </a:solidFill>
              </a:rPr>
              <a:t>What if:</a:t>
            </a:r>
          </a:p>
          <a:p>
            <a:pPr marL="457200" indent="-457200">
              <a:buFont typeface="+mj-lt"/>
              <a:buAutoNum type="arabicPeriod"/>
            </a:pPr>
            <a:r>
              <a:rPr lang="en-US" sz="2000" b="1" dirty="0">
                <a:solidFill>
                  <a:srgbClr val="FF0000"/>
                </a:solidFill>
              </a:rPr>
              <a:t>People vary in how sick they are</a:t>
            </a:r>
          </a:p>
          <a:p>
            <a:pPr marL="457200" indent="-457200">
              <a:buFont typeface="+mj-lt"/>
              <a:buAutoNum type="arabicPeriod"/>
            </a:pPr>
            <a:r>
              <a:rPr lang="en-US" sz="2000" b="1" dirty="0">
                <a:solidFill>
                  <a:srgbClr val="FF0000"/>
                </a:solidFill>
              </a:rPr>
              <a:t>The treatment is an experimental medicine with potential side effects</a:t>
            </a:r>
          </a:p>
          <a:p>
            <a:pPr marL="457200" indent="-457200">
              <a:buFont typeface="+mj-lt"/>
              <a:buAutoNum type="arabicPeriod"/>
            </a:pPr>
            <a:r>
              <a:rPr lang="en-US" sz="2000" b="1" dirty="0">
                <a:solidFill>
                  <a:srgbClr val="FF0000"/>
                </a:solidFill>
              </a:rPr>
              <a:t>People get to choose between treatment and control</a:t>
            </a:r>
          </a:p>
          <a:p>
            <a:pPr marL="342900" indent="-342900">
              <a:buFont typeface="Arial"/>
              <a:buChar char="•"/>
            </a:pPr>
            <a:endParaRPr lang="en-US" sz="2000" b="1" dirty="0">
              <a:solidFill>
                <a:srgbClr val="FF0000"/>
              </a:solidFill>
            </a:endParaRPr>
          </a:p>
        </p:txBody>
      </p:sp>
      <p:sp>
        <p:nvSpPr>
          <p:cNvPr id="35" name="TextBox 34"/>
          <p:cNvSpPr txBox="1"/>
          <p:nvPr/>
        </p:nvSpPr>
        <p:spPr>
          <a:xfrm>
            <a:off x="991875" y="4334606"/>
            <a:ext cx="2226796" cy="615553"/>
          </a:xfrm>
          <a:prstGeom prst="rect">
            <a:avLst/>
          </a:prstGeom>
          <a:noFill/>
        </p:spPr>
        <p:txBody>
          <a:bodyPr wrap="square" lIns="0" tIns="0" rIns="0" bIns="0" rtlCol="0">
            <a:spAutoFit/>
          </a:bodyPr>
          <a:lstStyle/>
          <a:p>
            <a:r>
              <a:rPr lang="en-US" sz="2000" b="1" dirty="0">
                <a:solidFill>
                  <a:srgbClr val="FF0000"/>
                </a:solidFill>
              </a:rPr>
              <a:t>When would R be endogenous?</a:t>
            </a:r>
          </a:p>
        </p:txBody>
      </p:sp>
      <p:sp>
        <p:nvSpPr>
          <p:cNvPr id="36" name="TextBox 35"/>
          <p:cNvSpPr txBox="1"/>
          <p:nvPr/>
        </p:nvSpPr>
        <p:spPr>
          <a:xfrm>
            <a:off x="6917204" y="4545436"/>
            <a:ext cx="2226796" cy="1231106"/>
          </a:xfrm>
          <a:prstGeom prst="rect">
            <a:avLst/>
          </a:prstGeom>
          <a:noFill/>
        </p:spPr>
        <p:txBody>
          <a:bodyPr wrap="square" lIns="0" tIns="0" rIns="0" bIns="0" rtlCol="0">
            <a:spAutoFit/>
          </a:bodyPr>
          <a:lstStyle/>
          <a:p>
            <a:r>
              <a:rPr lang="en-US" sz="2000" b="1" dirty="0">
                <a:solidFill>
                  <a:srgbClr val="FF0000"/>
                </a:solidFill>
              </a:rPr>
              <a:t>What justifies interpreting this difference as causal effect?</a:t>
            </a:r>
          </a:p>
        </p:txBody>
      </p:sp>
    </p:spTree>
    <p:extLst>
      <p:ext uri="{BB962C8B-B14F-4D97-AF65-F5344CB8AC3E}">
        <p14:creationId xmlns:p14="http://schemas.microsoft.com/office/powerpoint/2010/main" val="38247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etokivi_Guide_2015_Notes from the editors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50512" t="41692" r="4768" b="27495"/>
          <a:stretch/>
        </p:blipFill>
        <p:spPr>
          <a:xfrm>
            <a:off x="1960816" y="508000"/>
            <a:ext cx="5835650" cy="5367338"/>
          </a:xfrm>
          <a:noFill/>
        </p:spPr>
      </p:pic>
      <p:sp>
        <p:nvSpPr>
          <p:cNvPr id="7" name="Suorakulmio 14"/>
          <p:cNvSpPr/>
          <p:nvPr/>
        </p:nvSpPr>
        <p:spPr>
          <a:xfrm>
            <a:off x="1914399" y="6257835"/>
            <a:ext cx="5732788" cy="553998"/>
          </a:xfrm>
          <a:prstGeom prst="rect">
            <a:avLst/>
          </a:prstGeom>
        </p:spPr>
        <p:txBody>
          <a:bodyPr wrap="square">
            <a:spAutoFit/>
          </a:bodyPr>
          <a:lstStyle/>
          <a:p>
            <a:r>
              <a:rPr lang="en-US" sz="1000" dirty="0" err="1"/>
              <a:t>Ketokivi</a:t>
            </a:r>
            <a:r>
              <a:rPr lang="en-US" sz="1000" dirty="0"/>
              <a:t>, M., &amp; Guide, D. (2015). Notes from the editors: Redefining some methodological criteria for the journal. </a:t>
            </a:r>
            <a:r>
              <a:rPr lang="en-US" sz="1000" i="1" dirty="0"/>
              <a:t>Journal of Operations Management</a:t>
            </a:r>
            <a:r>
              <a:rPr lang="en-US" sz="1000" dirty="0"/>
              <a:t>, </a:t>
            </a:r>
            <a:r>
              <a:rPr lang="en-US" sz="1000" i="1" dirty="0"/>
              <a:t>37</a:t>
            </a:r>
            <a:r>
              <a:rPr lang="en-US" sz="1000" dirty="0"/>
              <a:t>, v–viii. </a:t>
            </a:r>
            <a:r>
              <a:rPr lang="en-US" sz="1000" dirty="0">
                <a:hlinkClick r:id="rId3"/>
              </a:rPr>
              <a:t>http://doi.org/10.1016/S0272-6963(15)00056-X</a:t>
            </a:r>
            <a:r>
              <a:rPr lang="en-US" sz="1000" dirty="0"/>
              <a:t> (p. v)</a:t>
            </a:r>
            <a:endParaRPr lang="en-US" sz="1000" dirty="0">
              <a:effectLst/>
            </a:endParaRPr>
          </a:p>
        </p:txBody>
      </p:sp>
    </p:spTree>
    <p:extLst>
      <p:ext uri="{BB962C8B-B14F-4D97-AF65-F5344CB8AC3E}">
        <p14:creationId xmlns:p14="http://schemas.microsoft.com/office/powerpoint/2010/main" val="11137945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Theoretical model: Boxes and arrows</a:t>
            </a:r>
          </a:p>
        </p:txBody>
      </p:sp>
      <p:sp>
        <p:nvSpPr>
          <p:cNvPr id="7" name="Rectangle 6"/>
          <p:cNvSpPr/>
          <p:nvPr/>
        </p:nvSpPr>
        <p:spPr>
          <a:xfrm>
            <a:off x="1968759" y="2957804"/>
            <a:ext cx="1907299" cy="1147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Investment in manufacturing plant</a:t>
            </a:r>
          </a:p>
        </p:txBody>
      </p:sp>
      <p:sp>
        <p:nvSpPr>
          <p:cNvPr id="8" name="Rectangle 7"/>
          <p:cNvSpPr/>
          <p:nvPr/>
        </p:nvSpPr>
        <p:spPr>
          <a:xfrm>
            <a:off x="6344613" y="2957803"/>
            <a:ext cx="1735494" cy="1147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ROA</a:t>
            </a:r>
          </a:p>
        </p:txBody>
      </p:sp>
      <p:cxnSp>
        <p:nvCxnSpPr>
          <p:cNvPr id="10" name="Straight Arrow Connector 9"/>
          <p:cNvCxnSpPr>
            <a:stCxn id="7" idx="3"/>
            <a:endCxn id="8" idx="1"/>
          </p:cNvCxnSpPr>
          <p:nvPr/>
        </p:nvCxnSpPr>
        <p:spPr>
          <a:xfrm flipV="1">
            <a:off x="3876058" y="3531636"/>
            <a:ext cx="2468555"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34677" y="3079099"/>
            <a:ext cx="2146742" cy="369332"/>
          </a:xfrm>
          <a:prstGeom prst="rect">
            <a:avLst/>
          </a:prstGeom>
          <a:noFill/>
        </p:spPr>
        <p:txBody>
          <a:bodyPr wrap="none" rtlCol="0">
            <a:spAutoFit/>
          </a:bodyPr>
          <a:lstStyle/>
          <a:p>
            <a:r>
              <a:rPr lang="en-US"/>
              <a:t>Causal mechanism</a:t>
            </a:r>
          </a:p>
        </p:txBody>
      </p:sp>
      <p:pic>
        <p:nvPicPr>
          <p:cNvPr id="14" name="Content Placeholder 4" descr="Ketokivi_Guide_2015_Notes from the editors (dragged).pdf"/>
          <p:cNvPicPr>
            <a:picLocks noChangeAspect="1"/>
          </p:cNvPicPr>
          <p:nvPr/>
        </p:nvPicPr>
        <p:blipFill rotWithShape="1">
          <a:blip r:embed="rId2">
            <a:extLst>
              <a:ext uri="{28A0092B-C50C-407E-A947-70E740481C1C}">
                <a14:useLocalDpi xmlns:a14="http://schemas.microsoft.com/office/drawing/2010/main" val="0"/>
              </a:ext>
            </a:extLst>
          </a:blip>
          <a:srcRect l="51194" t="73464" r="4086" b="14524"/>
          <a:stretch/>
        </p:blipFill>
        <p:spPr>
          <a:xfrm>
            <a:off x="2086111" y="4678158"/>
            <a:ext cx="5835872" cy="2092264"/>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pic>
      <p:cxnSp>
        <p:nvCxnSpPr>
          <p:cNvPr id="15" name="Straight Arrow Connector 14"/>
          <p:cNvCxnSpPr/>
          <p:nvPr/>
        </p:nvCxnSpPr>
        <p:spPr>
          <a:xfrm flipV="1">
            <a:off x="1408922" y="3617973"/>
            <a:ext cx="396643" cy="39419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4224" y="4171249"/>
            <a:ext cx="2226796" cy="1538883"/>
          </a:xfrm>
          <a:prstGeom prst="rect">
            <a:avLst/>
          </a:prstGeom>
          <a:noFill/>
        </p:spPr>
        <p:txBody>
          <a:bodyPr wrap="square" lIns="0" tIns="0" rIns="0" bIns="0" rtlCol="0">
            <a:spAutoFit/>
          </a:bodyPr>
          <a:lstStyle/>
          <a:p>
            <a:r>
              <a:rPr lang="en-US" sz="2000" b="1" dirty="0">
                <a:solidFill>
                  <a:srgbClr val="FF0000"/>
                </a:solidFill>
              </a:rPr>
              <a:t>Why does the level of investment vary between companies?</a:t>
            </a:r>
          </a:p>
        </p:txBody>
      </p:sp>
      <p:sp>
        <p:nvSpPr>
          <p:cNvPr id="17" name="Rectangle 16"/>
          <p:cNvSpPr/>
          <p:nvPr/>
        </p:nvSpPr>
        <p:spPr>
          <a:xfrm>
            <a:off x="2054661" y="1325716"/>
            <a:ext cx="1735494" cy="1147665"/>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Strategy</a:t>
            </a:r>
          </a:p>
        </p:txBody>
      </p:sp>
      <p:cxnSp>
        <p:nvCxnSpPr>
          <p:cNvPr id="18" name="Straight Arrow Connector 17"/>
          <p:cNvCxnSpPr>
            <a:stCxn id="17" idx="2"/>
            <a:endCxn id="7" idx="0"/>
          </p:cNvCxnSpPr>
          <p:nvPr/>
        </p:nvCxnSpPr>
        <p:spPr>
          <a:xfrm>
            <a:off x="2922408" y="2473381"/>
            <a:ext cx="1" cy="484423"/>
          </a:xfrm>
          <a:prstGeom prst="straightConnector1">
            <a:avLst/>
          </a:prstGeom>
          <a:ln w="635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7" idx="3"/>
            <a:endCxn id="8" idx="0"/>
          </p:cNvCxnSpPr>
          <p:nvPr/>
        </p:nvCxnSpPr>
        <p:spPr>
          <a:xfrm>
            <a:off x="3790155" y="1899549"/>
            <a:ext cx="3422205" cy="1058254"/>
          </a:xfrm>
          <a:prstGeom prst="straightConnector1">
            <a:avLst/>
          </a:prstGeom>
          <a:ln w="635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1419" y="1532162"/>
            <a:ext cx="2226796" cy="923330"/>
          </a:xfrm>
          <a:prstGeom prst="rect">
            <a:avLst/>
          </a:prstGeom>
          <a:noFill/>
        </p:spPr>
        <p:txBody>
          <a:bodyPr wrap="square" lIns="0" tIns="0" rIns="0" bIns="0" rtlCol="0">
            <a:spAutoFit/>
          </a:bodyPr>
          <a:lstStyle/>
          <a:p>
            <a:r>
              <a:rPr lang="en-US" sz="2000" b="1" dirty="0">
                <a:solidFill>
                  <a:srgbClr val="FF0000"/>
                </a:solidFill>
              </a:rPr>
              <a:t>Omitted common cause leads </a:t>
            </a:r>
            <a:r>
              <a:rPr lang="en-US" sz="2000" b="1">
                <a:solidFill>
                  <a:srgbClr val="FF0000"/>
                </a:solidFill>
              </a:rPr>
              <a:t>to endogeneity</a:t>
            </a:r>
            <a:endParaRPr lang="en-US" sz="2000" b="1" dirty="0">
              <a:solidFill>
                <a:srgbClr val="FF0000"/>
              </a:solidFill>
            </a:endParaRPr>
          </a:p>
        </p:txBody>
      </p:sp>
      <p:sp>
        <p:nvSpPr>
          <p:cNvPr id="27" name="Rectangle 26"/>
          <p:cNvSpPr/>
          <p:nvPr/>
        </p:nvSpPr>
        <p:spPr>
          <a:xfrm>
            <a:off x="946730" y="2040503"/>
            <a:ext cx="1026788" cy="5968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IV</a:t>
            </a:r>
            <a:endParaRPr lang="en-US" sz="3600" dirty="0">
              <a:solidFill>
                <a:schemeClr val="tx1"/>
              </a:solidFill>
            </a:endParaRPr>
          </a:p>
        </p:txBody>
      </p:sp>
      <p:cxnSp>
        <p:nvCxnSpPr>
          <p:cNvPr id="28" name="Straight Arrow Connector 27"/>
          <p:cNvCxnSpPr>
            <a:stCxn id="27" idx="2"/>
            <a:endCxn id="7" idx="1"/>
          </p:cNvCxnSpPr>
          <p:nvPr/>
        </p:nvCxnSpPr>
        <p:spPr>
          <a:xfrm>
            <a:off x="1460124" y="2637398"/>
            <a:ext cx="508635" cy="894239"/>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34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6" grpId="0"/>
      <p:bldP spid="2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F1262E-92FD-5046-A364-E53BE6E9AEBB}"/>
              </a:ext>
            </a:extLst>
          </p:cNvPr>
          <p:cNvPicPr>
            <a:picLocks noChangeAspect="1"/>
          </p:cNvPicPr>
          <p:nvPr/>
        </p:nvPicPr>
        <p:blipFill>
          <a:blip r:embed="rId2"/>
          <a:stretch>
            <a:fillRect/>
          </a:stretch>
        </p:blipFill>
        <p:spPr>
          <a:xfrm>
            <a:off x="558261" y="519750"/>
            <a:ext cx="7988969" cy="10660910"/>
          </a:xfrm>
          <a:prstGeom prst="rect">
            <a:avLst/>
          </a:prstGeom>
          <a:ln>
            <a:solidFill>
              <a:schemeClr val="tx1"/>
            </a:solidFill>
          </a:ln>
        </p:spPr>
      </p:pic>
    </p:spTree>
    <p:extLst>
      <p:ext uri="{BB962C8B-B14F-4D97-AF65-F5344CB8AC3E}">
        <p14:creationId xmlns:p14="http://schemas.microsoft.com/office/powerpoint/2010/main" val="2276279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Endogeneity example</a:t>
            </a: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451647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orakulmio 14"/>
          <p:cNvSpPr/>
          <p:nvPr/>
        </p:nvSpPr>
        <p:spPr>
          <a:xfrm>
            <a:off x="3261933" y="6257835"/>
            <a:ext cx="5732788" cy="400110"/>
          </a:xfrm>
          <a:prstGeom prst="rect">
            <a:avLst/>
          </a:prstGeom>
        </p:spPr>
        <p:txBody>
          <a:bodyPr wrap="square">
            <a:spAutoFit/>
          </a:bodyPr>
          <a:lstStyle/>
          <a:p>
            <a:r>
              <a:rPr lang="en-US" sz="1000" dirty="0" err="1"/>
              <a:t>Ketokivi</a:t>
            </a:r>
            <a:r>
              <a:rPr lang="en-US" sz="1000" dirty="0"/>
              <a:t>, M., 2009. </a:t>
            </a:r>
            <a:r>
              <a:rPr lang="en-US" sz="1000" i="1" dirty="0" err="1"/>
              <a:t>Tilastollinen</a:t>
            </a:r>
            <a:r>
              <a:rPr lang="en-US" sz="1000" i="1" dirty="0"/>
              <a:t> </a:t>
            </a:r>
            <a:r>
              <a:rPr lang="en-US" sz="1000" i="1" dirty="0" err="1"/>
              <a:t>päättely</a:t>
            </a:r>
            <a:r>
              <a:rPr lang="en-US" sz="1000" i="1" dirty="0"/>
              <a:t> </a:t>
            </a:r>
            <a:r>
              <a:rPr lang="en-US" sz="1000" i="1" dirty="0" err="1"/>
              <a:t>tieteellisenä</a:t>
            </a:r>
            <a:r>
              <a:rPr lang="en-US" sz="1000" i="1" dirty="0"/>
              <a:t> </a:t>
            </a:r>
            <a:r>
              <a:rPr lang="en-US" sz="1000" i="1" dirty="0" err="1"/>
              <a:t>argumenttina</a:t>
            </a:r>
            <a:r>
              <a:rPr lang="en-US" sz="1000" dirty="0"/>
              <a:t>, </a:t>
            </a:r>
            <a:r>
              <a:rPr lang="en-US" sz="1000" dirty="0" err="1"/>
              <a:t>Gaudeamus</a:t>
            </a:r>
            <a:r>
              <a:rPr lang="en-US" sz="1000" dirty="0"/>
              <a:t>. </a:t>
            </a:r>
          </a:p>
          <a:p>
            <a:r>
              <a:rPr lang="fi-FI" sz="1000" dirty="0"/>
              <a:t>Kotiranta, A., Kovalainen, A. &amp; Rouvinen, P., 2007. Naisjohtoiset yritykset muita kannattavampia?</a:t>
            </a:r>
            <a:endParaRPr lang="en-US" sz="1000" dirty="0"/>
          </a:p>
        </p:txBody>
      </p:sp>
      <p:pic>
        <p:nvPicPr>
          <p:cNvPr id="8" name="Picture 2"/>
          <p:cNvPicPr>
            <a:picLocks noChangeAspect="1" noChangeArrowheads="1"/>
          </p:cNvPicPr>
          <p:nvPr/>
        </p:nvPicPr>
        <p:blipFill>
          <a:blip r:embed="rId3" cstate="print"/>
          <a:srcRect/>
          <a:stretch>
            <a:fillRect/>
          </a:stretch>
        </p:blipFill>
        <p:spPr bwMode="auto">
          <a:xfrm>
            <a:off x="1273632" y="2297332"/>
            <a:ext cx="4964410" cy="952630"/>
          </a:xfrm>
          <a:prstGeom prst="rect">
            <a:avLst/>
          </a:prstGeom>
          <a:noFill/>
          <a:ln w="9525">
            <a:noFill/>
            <a:miter lim="800000"/>
            <a:headEnd/>
            <a:tailEnd/>
          </a:ln>
          <a:effectLst/>
        </p:spPr>
      </p:pic>
      <p:sp>
        <p:nvSpPr>
          <p:cNvPr id="9" name="Tekstikehys 4"/>
          <p:cNvSpPr txBox="1"/>
          <p:nvPr/>
        </p:nvSpPr>
        <p:spPr>
          <a:xfrm>
            <a:off x="6352880" y="2177123"/>
            <a:ext cx="1742785" cy="1200329"/>
          </a:xfrm>
          <a:prstGeom prst="rect">
            <a:avLst/>
          </a:prstGeom>
          <a:noFill/>
        </p:spPr>
        <p:txBody>
          <a:bodyPr wrap="none" rtlCol="0">
            <a:spAutoFit/>
          </a:bodyPr>
          <a:lstStyle/>
          <a:p>
            <a:r>
              <a:rPr lang="en-US" sz="7200" dirty="0">
                <a:latin typeface="Adobe Heiti Std R" pitchFamily="34" charset="-128"/>
                <a:ea typeface="Adobe Heiti Std R" pitchFamily="34" charset="-128"/>
              </a:rPr>
              <a:t>500</a:t>
            </a:r>
          </a:p>
        </p:txBody>
      </p:sp>
      <p:sp>
        <p:nvSpPr>
          <p:cNvPr id="10" name="Tekstikehys 5"/>
          <p:cNvSpPr txBox="1"/>
          <p:nvPr/>
        </p:nvSpPr>
        <p:spPr>
          <a:xfrm>
            <a:off x="1398921" y="3521468"/>
            <a:ext cx="1863011" cy="707886"/>
          </a:xfrm>
          <a:prstGeom prst="rect">
            <a:avLst/>
          </a:prstGeom>
          <a:noFill/>
        </p:spPr>
        <p:txBody>
          <a:bodyPr wrap="none" rtlCol="0">
            <a:spAutoFit/>
          </a:bodyPr>
          <a:lstStyle/>
          <a:p>
            <a:r>
              <a:rPr lang="en-US" sz="4000" dirty="0"/>
              <a:t>in 2005:</a:t>
            </a:r>
          </a:p>
        </p:txBody>
      </p:sp>
      <p:sp>
        <p:nvSpPr>
          <p:cNvPr id="11" name="Tekstikehys 6"/>
          <p:cNvSpPr txBox="1"/>
          <p:nvPr/>
        </p:nvSpPr>
        <p:spPr>
          <a:xfrm>
            <a:off x="3199121" y="3533662"/>
            <a:ext cx="4968552" cy="707886"/>
          </a:xfrm>
          <a:prstGeom prst="rect">
            <a:avLst/>
          </a:prstGeom>
          <a:noFill/>
        </p:spPr>
        <p:txBody>
          <a:bodyPr wrap="square" rtlCol="0">
            <a:spAutoFit/>
          </a:bodyPr>
          <a:lstStyle/>
          <a:p>
            <a:r>
              <a:rPr lang="en-US" sz="2000" dirty="0"/>
              <a:t>Average </a:t>
            </a:r>
            <a:r>
              <a:rPr lang="en-US" sz="2000" b="1" dirty="0"/>
              <a:t>ROA</a:t>
            </a:r>
            <a:r>
              <a:rPr lang="en-US" sz="2000" dirty="0"/>
              <a:t> was 4.7 percentage points higher in firms who had female CEO </a:t>
            </a:r>
          </a:p>
        </p:txBody>
      </p:sp>
      <p:sp>
        <p:nvSpPr>
          <p:cNvPr id="2" name="Rectangle 1"/>
          <p:cNvSpPr/>
          <p:nvPr/>
        </p:nvSpPr>
        <p:spPr>
          <a:xfrm>
            <a:off x="1432692" y="4954239"/>
            <a:ext cx="6662973" cy="64170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How would you study the causal effect of CEO gender on profitability?</a:t>
            </a:r>
          </a:p>
        </p:txBody>
      </p:sp>
    </p:spTree>
    <p:extLst>
      <p:ext uri="{BB962C8B-B14F-4D97-AF65-F5344CB8AC3E}">
        <p14:creationId xmlns:p14="http://schemas.microsoft.com/office/powerpoint/2010/main" val="19515371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Potential sources of endogeneity</a:t>
            </a:r>
          </a:p>
        </p:txBody>
      </p:sp>
      <p:sp>
        <p:nvSpPr>
          <p:cNvPr id="8" name="Content Placeholder 7"/>
          <p:cNvSpPr>
            <a:spLocks noGrp="1"/>
          </p:cNvSpPr>
          <p:nvPr>
            <p:ph idx="1"/>
          </p:nvPr>
        </p:nvSpPr>
        <p:spPr>
          <a:xfrm>
            <a:off x="1187624" y="2396691"/>
            <a:ext cx="7632848" cy="3825026"/>
          </a:xfrm>
        </p:spPr>
        <p:txBody>
          <a:bodyPr/>
          <a:lstStyle/>
          <a:p>
            <a:pPr marL="0" indent="0">
              <a:buNone/>
            </a:pPr>
            <a:r>
              <a:rPr lang="en-US" dirty="0"/>
              <a:t>Model:</a:t>
            </a:r>
          </a:p>
          <a:p>
            <a:pPr marL="0" indent="0">
              <a:buNone/>
            </a:pPr>
            <a:r>
              <a:rPr lang="en-US" sz="2000" i="1" dirty="0"/>
              <a:t>ROA = β</a:t>
            </a:r>
            <a:r>
              <a:rPr lang="en-US" sz="2000" i="1" baseline="-25000" dirty="0"/>
              <a:t>0</a:t>
            </a:r>
            <a:r>
              <a:rPr lang="en-US" sz="2000" i="1" dirty="0"/>
              <a:t> + β</a:t>
            </a:r>
            <a:r>
              <a:rPr lang="en-US" sz="2000" i="1" baseline="-25000" dirty="0"/>
              <a:t>1</a:t>
            </a:r>
            <a:r>
              <a:rPr lang="en-US" sz="2000" i="1" dirty="0"/>
              <a:t>Female</a:t>
            </a:r>
            <a:r>
              <a:rPr lang="en-US" sz="2000" i="1" baseline="-25000" dirty="0"/>
              <a:t> </a:t>
            </a:r>
            <a:r>
              <a:rPr lang="en-US" sz="2000" i="1" dirty="0"/>
              <a:t>+ β</a:t>
            </a:r>
            <a:r>
              <a:rPr lang="en-US" sz="2000" i="1" baseline="-25000" dirty="0"/>
              <a:t>2</a:t>
            </a:r>
            <a:r>
              <a:rPr lang="en-US" sz="2000" i="1" dirty="0"/>
              <a:t>Revenue</a:t>
            </a:r>
            <a:r>
              <a:rPr lang="en-US" sz="2000" i="1" baseline="-25000" dirty="0"/>
              <a:t> </a:t>
            </a:r>
            <a:r>
              <a:rPr lang="en-US" sz="2000" i="1" dirty="0"/>
              <a:t>+ β</a:t>
            </a:r>
            <a:r>
              <a:rPr lang="en-US" sz="2000" i="1" baseline="-25000" dirty="0"/>
              <a:t>3</a:t>
            </a:r>
            <a:r>
              <a:rPr lang="en-US" sz="2000" i="1" dirty="0"/>
              <a:t>ServiceIndustry</a:t>
            </a:r>
            <a:r>
              <a:rPr lang="en-US" sz="2000" i="1" baseline="-25000" dirty="0"/>
              <a:t> </a:t>
            </a:r>
            <a:r>
              <a:rPr lang="en-US" sz="2000" i="1" dirty="0"/>
              <a:t>+ u</a:t>
            </a:r>
          </a:p>
          <a:p>
            <a:pPr marL="0" indent="0">
              <a:buNone/>
            </a:pPr>
            <a:endParaRPr lang="en-US" sz="2000" i="1" dirty="0"/>
          </a:p>
          <a:p>
            <a:pPr marL="0" indent="0">
              <a:buNone/>
            </a:pPr>
            <a:endParaRPr lang="en-US" sz="2000" dirty="0"/>
          </a:p>
        </p:txBody>
      </p:sp>
      <p:sp>
        <p:nvSpPr>
          <p:cNvPr id="10" name="Rectangle 9"/>
          <p:cNvSpPr/>
          <p:nvPr/>
        </p:nvSpPr>
        <p:spPr>
          <a:xfrm>
            <a:off x="1672560" y="4384744"/>
            <a:ext cx="6662973" cy="64170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What potential sources </a:t>
            </a:r>
            <a:r>
              <a:rPr lang="en-US"/>
              <a:t>of endogeneity do we have?</a:t>
            </a:r>
            <a:endParaRPr lang="en-US" dirty="0"/>
          </a:p>
        </p:txBody>
      </p:sp>
    </p:spTree>
    <p:extLst>
      <p:ext uri="{BB962C8B-B14F-4D97-AF65-F5344CB8AC3E}">
        <p14:creationId xmlns:p14="http://schemas.microsoft.com/office/powerpoint/2010/main" val="65552785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a:t>Reproduciblity</a:t>
            </a:r>
            <a:r>
              <a:rPr lang="en-US" dirty="0"/>
              <a:t> and Transparency</a:t>
            </a: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2139130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descr="Edmondson_Mcmanus_2007_Methodological fit in management field research (dragged).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085" b="30400"/>
          <a:stretch/>
        </p:blipFill>
        <p:spPr>
          <a:xfrm>
            <a:off x="908301" y="-8241"/>
            <a:ext cx="8085599" cy="6558496"/>
          </a:xfrm>
          <a:prstGeom prst="rect">
            <a:avLst/>
          </a:prstGeom>
        </p:spPr>
      </p:pic>
      <p:sp>
        <p:nvSpPr>
          <p:cNvPr id="6" name="TextBox 5"/>
          <p:cNvSpPr txBox="1"/>
          <p:nvPr/>
        </p:nvSpPr>
        <p:spPr>
          <a:xfrm>
            <a:off x="1257603" y="6478555"/>
            <a:ext cx="7154463" cy="461665"/>
          </a:xfrm>
          <a:prstGeom prst="rect">
            <a:avLst/>
          </a:prstGeom>
          <a:noFill/>
        </p:spPr>
        <p:txBody>
          <a:bodyPr wrap="square" lIns="0" tIns="0" rIns="0" bIns="0" rtlCol="0">
            <a:spAutoFit/>
          </a:bodyPr>
          <a:lstStyle/>
          <a:p>
            <a:r>
              <a:rPr lang="en-US" sz="1000" dirty="0"/>
              <a:t>Edmondson, A. C., &amp; </a:t>
            </a:r>
            <a:r>
              <a:rPr lang="en-US" sz="1000" dirty="0" err="1"/>
              <a:t>Mcmanus</a:t>
            </a:r>
            <a:r>
              <a:rPr lang="en-US" sz="1000" dirty="0"/>
              <a:t>, S. E. (2007). Methodological fit in management field research. Academy of Management Review, 32(4), 1246–1264. http://</a:t>
            </a:r>
            <a:r>
              <a:rPr lang="en-US" sz="1000" dirty="0" err="1"/>
              <a:t>doi.org</a:t>
            </a:r>
            <a:r>
              <a:rPr lang="en-US" sz="1000" dirty="0"/>
              <a:t>/10.5465/AMR.2007.26586086</a:t>
            </a:r>
          </a:p>
          <a:p>
            <a:endParaRPr lang="en-US" sz="1000" b="1" dirty="0"/>
          </a:p>
        </p:txBody>
      </p:sp>
      <p:sp>
        <p:nvSpPr>
          <p:cNvPr id="2" name="TextBox 1">
            <a:extLst>
              <a:ext uri="{FF2B5EF4-FFF2-40B4-BE49-F238E27FC236}">
                <a16:creationId xmlns:a16="http://schemas.microsoft.com/office/drawing/2014/main" id="{F42028AB-D09C-DC49-9DC9-A0138D340454}"/>
              </a:ext>
            </a:extLst>
          </p:cNvPr>
          <p:cNvSpPr txBox="1"/>
          <p:nvPr/>
        </p:nvSpPr>
        <p:spPr>
          <a:xfrm>
            <a:off x="105542" y="691116"/>
            <a:ext cx="1414913" cy="1477328"/>
          </a:xfrm>
          <a:prstGeom prst="rect">
            <a:avLst/>
          </a:prstGeom>
          <a:noFill/>
        </p:spPr>
        <p:txBody>
          <a:bodyPr wrap="square" rtlCol="0">
            <a:spAutoFit/>
          </a:bodyPr>
          <a:lstStyle/>
          <a:p>
            <a:r>
              <a:rPr lang="fi-FI" dirty="0">
                <a:solidFill>
                  <a:srgbClr val="FF0000"/>
                </a:solidFill>
              </a:rPr>
              <a:t>”</a:t>
            </a:r>
            <a:r>
              <a:rPr lang="fi-FI" dirty="0" err="1">
                <a:solidFill>
                  <a:srgbClr val="FF0000"/>
                </a:solidFill>
              </a:rPr>
              <a:t>context</a:t>
            </a:r>
            <a:r>
              <a:rPr lang="fi-FI" dirty="0">
                <a:solidFill>
                  <a:srgbClr val="FF0000"/>
                </a:solidFill>
              </a:rPr>
              <a:t> of </a:t>
            </a:r>
            <a:r>
              <a:rPr lang="fi-FI" dirty="0" err="1">
                <a:solidFill>
                  <a:srgbClr val="FF0000"/>
                </a:solidFill>
              </a:rPr>
              <a:t>discovery</a:t>
            </a:r>
            <a:r>
              <a:rPr lang="fi-FI" dirty="0">
                <a:solidFill>
                  <a:srgbClr val="FF0000"/>
                </a:solidFill>
              </a:rPr>
              <a:t>” vs.</a:t>
            </a:r>
            <a:br>
              <a:rPr lang="fi-FI" dirty="0">
                <a:solidFill>
                  <a:srgbClr val="FF0000"/>
                </a:solidFill>
              </a:rPr>
            </a:br>
            <a:r>
              <a:rPr lang="fi-FI" dirty="0">
                <a:solidFill>
                  <a:srgbClr val="FF0000"/>
                </a:solidFill>
              </a:rPr>
              <a:t>”</a:t>
            </a:r>
            <a:r>
              <a:rPr lang="fi-FI" dirty="0" err="1">
                <a:solidFill>
                  <a:srgbClr val="FF0000"/>
                </a:solidFill>
              </a:rPr>
              <a:t>context</a:t>
            </a:r>
            <a:r>
              <a:rPr lang="fi-FI" dirty="0">
                <a:solidFill>
                  <a:srgbClr val="FF0000"/>
                </a:solidFill>
              </a:rPr>
              <a:t> of </a:t>
            </a:r>
            <a:r>
              <a:rPr lang="fi-FI" dirty="0" err="1">
                <a:solidFill>
                  <a:srgbClr val="FF0000"/>
                </a:solidFill>
              </a:rPr>
              <a:t>justification</a:t>
            </a:r>
            <a:r>
              <a:rPr lang="fi-FI" dirty="0">
                <a:solidFill>
                  <a:srgbClr val="FF0000"/>
                </a:solidFill>
              </a:rPr>
              <a:t>”</a:t>
            </a:r>
          </a:p>
        </p:txBody>
      </p:sp>
    </p:spTree>
    <p:extLst>
      <p:ext uri="{BB962C8B-B14F-4D97-AF65-F5344CB8AC3E}">
        <p14:creationId xmlns:p14="http://schemas.microsoft.com/office/powerpoint/2010/main" val="36715751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About transparency</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54558" b="23537"/>
          <a:stretch/>
        </p:blipFill>
        <p:spPr>
          <a:xfrm>
            <a:off x="317239" y="2131722"/>
            <a:ext cx="9312783" cy="2981454"/>
          </a:xfrm>
          <a:prstGeom prst="rect">
            <a:avLst/>
          </a:prstGeom>
        </p:spPr>
      </p:pic>
    </p:spTree>
    <p:extLst>
      <p:ext uri="{BB962C8B-B14F-4D97-AF65-F5344CB8AC3E}">
        <p14:creationId xmlns:p14="http://schemas.microsoft.com/office/powerpoint/2010/main" val="181165503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481" y="830424"/>
            <a:ext cx="8706085" cy="5717076"/>
          </a:xfrm>
        </p:spPr>
      </p:pic>
    </p:spTree>
    <p:extLst>
      <p:ext uri="{BB962C8B-B14F-4D97-AF65-F5344CB8AC3E}">
        <p14:creationId xmlns:p14="http://schemas.microsoft.com/office/powerpoint/2010/main" val="135086492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Replicability and reproducibility</a:t>
            </a:r>
          </a:p>
        </p:txBody>
      </p:sp>
      <p:sp>
        <p:nvSpPr>
          <p:cNvPr id="3" name="Content Placeholder 2"/>
          <p:cNvSpPr>
            <a:spLocks noGrp="1"/>
          </p:cNvSpPr>
          <p:nvPr>
            <p:ph idx="1"/>
          </p:nvPr>
        </p:nvSpPr>
        <p:spPr/>
        <p:txBody>
          <a:bodyPr/>
          <a:lstStyle/>
          <a:p>
            <a:r>
              <a:rPr lang="en-US" dirty="0"/>
              <a:t>What’s the difference?</a:t>
            </a:r>
          </a:p>
          <a:p>
            <a:endParaRPr lang="en-US" dirty="0"/>
          </a:p>
          <a:p>
            <a:r>
              <a:rPr lang="en-US" dirty="0"/>
              <a:t>Why does it matter</a:t>
            </a:r>
          </a:p>
          <a:p>
            <a:pPr lvl="1"/>
            <a:r>
              <a:rPr lang="en-US" dirty="0"/>
              <a:t>Replicability</a:t>
            </a:r>
          </a:p>
          <a:p>
            <a:pPr lvl="1"/>
            <a:r>
              <a:rPr lang="en-US" dirty="0"/>
              <a:t>Reproducibility</a:t>
            </a:r>
          </a:p>
          <a:p>
            <a:pPr lvl="1"/>
            <a:r>
              <a:rPr lang="en-US" dirty="0"/>
              <a:t>Transparency</a:t>
            </a:r>
          </a:p>
        </p:txBody>
      </p:sp>
    </p:spTree>
    <p:extLst>
      <p:ext uri="{BB962C8B-B14F-4D97-AF65-F5344CB8AC3E}">
        <p14:creationId xmlns:p14="http://schemas.microsoft.com/office/powerpoint/2010/main" val="7896615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064" y="445290"/>
            <a:ext cx="6847139" cy="8861004"/>
          </a:xfrm>
          <a:prstGeom prst="rect">
            <a:avLst/>
          </a:prstGeom>
          <a:ln>
            <a:solidFill>
              <a:schemeClr val="tx1"/>
            </a:solidFill>
          </a:ln>
        </p:spPr>
      </p:pic>
    </p:spTree>
    <p:extLst>
      <p:ext uri="{BB962C8B-B14F-4D97-AF65-F5344CB8AC3E}">
        <p14:creationId xmlns:p14="http://schemas.microsoft.com/office/powerpoint/2010/main" val="3933038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59832" y="1449842"/>
            <a:ext cx="1036307" cy="163483"/>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318118" y="1798185"/>
            <a:ext cx="1036307" cy="163483"/>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263" t="64082" r="6248" b="8708"/>
          <a:stretch/>
        </p:blipFill>
        <p:spPr>
          <a:xfrm>
            <a:off x="1187624" y="661601"/>
            <a:ext cx="3871832" cy="3135087"/>
          </a:xfrm>
          <a:prstGeom prst="rect">
            <a:avLst/>
          </a:prstGeom>
        </p:spPr>
      </p:pic>
      <p:sp>
        <p:nvSpPr>
          <p:cNvPr id="9" name="TextBox 8"/>
          <p:cNvSpPr txBox="1"/>
          <p:nvPr/>
        </p:nvSpPr>
        <p:spPr>
          <a:xfrm>
            <a:off x="1318118" y="3796688"/>
            <a:ext cx="3419009" cy="615553"/>
          </a:xfrm>
          <a:prstGeom prst="rect">
            <a:avLst/>
          </a:prstGeom>
          <a:noFill/>
        </p:spPr>
        <p:txBody>
          <a:bodyPr wrap="square" lIns="0" tIns="0" rIns="0" bIns="0" rtlCol="0">
            <a:spAutoFit/>
          </a:bodyPr>
          <a:lstStyle/>
          <a:p>
            <a:r>
              <a:rPr lang="en-US" sz="2000" b="1" dirty="0">
                <a:solidFill>
                  <a:srgbClr val="FF0000"/>
                </a:solidFill>
              </a:rPr>
              <a:t>What is the degrees </a:t>
            </a:r>
            <a:r>
              <a:rPr lang="en-US" sz="2000" b="1">
                <a:solidFill>
                  <a:srgbClr val="FF0000"/>
                </a:solidFill>
              </a:rPr>
              <a:t>of freedom for the models?</a:t>
            </a:r>
            <a:endParaRPr lang="en-US" sz="2000" b="1" dirty="0">
              <a:solidFill>
                <a:srgbClr val="FF0000"/>
              </a:solidFill>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30885" b="30884"/>
          <a:stretch/>
        </p:blipFill>
        <p:spPr>
          <a:xfrm>
            <a:off x="4737127" y="1210791"/>
            <a:ext cx="4590238" cy="2271057"/>
          </a:xfrm>
          <a:prstGeom prst="rect">
            <a:avLst/>
          </a:prstGeom>
        </p:spPr>
      </p:pic>
      <p:sp>
        <p:nvSpPr>
          <p:cNvPr id="11" name="TextBox 10"/>
          <p:cNvSpPr txBox="1"/>
          <p:nvPr/>
        </p:nvSpPr>
        <p:spPr>
          <a:xfrm>
            <a:off x="5464226" y="1316139"/>
            <a:ext cx="907352" cy="215444"/>
          </a:xfrm>
          <a:prstGeom prst="rect">
            <a:avLst/>
          </a:prstGeom>
          <a:noFill/>
        </p:spPr>
        <p:txBody>
          <a:bodyPr wrap="square" lIns="0" tIns="0" rIns="0" bIns="0" rtlCol="0">
            <a:spAutoFit/>
          </a:bodyPr>
          <a:lstStyle/>
          <a:p>
            <a:r>
              <a:rPr lang="en-US" sz="1400" b="1">
                <a:solidFill>
                  <a:srgbClr val="FF0000"/>
                </a:solidFill>
              </a:rPr>
              <a:t>3 items</a:t>
            </a:r>
            <a:endParaRPr lang="en-US" sz="1400" b="1" dirty="0">
              <a:solidFill>
                <a:srgbClr val="FF0000"/>
              </a:solidFill>
            </a:endParaRPr>
          </a:p>
        </p:txBody>
      </p:sp>
      <p:sp>
        <p:nvSpPr>
          <p:cNvPr id="12" name="TextBox 11"/>
          <p:cNvSpPr txBox="1"/>
          <p:nvPr/>
        </p:nvSpPr>
        <p:spPr>
          <a:xfrm>
            <a:off x="7394626" y="1746224"/>
            <a:ext cx="907352" cy="215444"/>
          </a:xfrm>
          <a:prstGeom prst="rect">
            <a:avLst/>
          </a:prstGeom>
          <a:noFill/>
        </p:spPr>
        <p:txBody>
          <a:bodyPr wrap="square" lIns="0" tIns="0" rIns="0" bIns="0" rtlCol="0">
            <a:spAutoFit/>
          </a:bodyPr>
          <a:lstStyle/>
          <a:p>
            <a:r>
              <a:rPr lang="en-US" sz="1400" b="1">
                <a:solidFill>
                  <a:srgbClr val="FF0000"/>
                </a:solidFill>
              </a:rPr>
              <a:t>3 items</a:t>
            </a:r>
            <a:endParaRPr lang="en-US" sz="1400" b="1" dirty="0">
              <a:solidFill>
                <a:srgbClr val="FF0000"/>
              </a:solidFill>
            </a:endParaRPr>
          </a:p>
        </p:txBody>
      </p:sp>
      <p:sp>
        <p:nvSpPr>
          <p:cNvPr id="13" name="TextBox 12"/>
          <p:cNvSpPr txBox="1"/>
          <p:nvPr/>
        </p:nvSpPr>
        <p:spPr>
          <a:xfrm>
            <a:off x="5464226" y="2130875"/>
            <a:ext cx="907352" cy="215444"/>
          </a:xfrm>
          <a:prstGeom prst="rect">
            <a:avLst/>
          </a:prstGeom>
          <a:noFill/>
        </p:spPr>
        <p:txBody>
          <a:bodyPr wrap="square" lIns="0" tIns="0" rIns="0" bIns="0" rtlCol="0">
            <a:spAutoFit/>
          </a:bodyPr>
          <a:lstStyle/>
          <a:p>
            <a:r>
              <a:rPr lang="en-US" sz="1400" b="1" dirty="0">
                <a:solidFill>
                  <a:srgbClr val="FF0000"/>
                </a:solidFill>
              </a:rPr>
              <a:t>3 items</a:t>
            </a:r>
          </a:p>
        </p:txBody>
      </p:sp>
      <p:sp>
        <p:nvSpPr>
          <p:cNvPr id="14" name="TextBox 13"/>
          <p:cNvSpPr txBox="1"/>
          <p:nvPr/>
        </p:nvSpPr>
        <p:spPr>
          <a:xfrm>
            <a:off x="6308776" y="2396017"/>
            <a:ext cx="907352" cy="215444"/>
          </a:xfrm>
          <a:prstGeom prst="rect">
            <a:avLst/>
          </a:prstGeom>
          <a:noFill/>
        </p:spPr>
        <p:txBody>
          <a:bodyPr wrap="square" lIns="0" tIns="0" rIns="0" bIns="0" rtlCol="0">
            <a:spAutoFit/>
          </a:bodyPr>
          <a:lstStyle/>
          <a:p>
            <a:r>
              <a:rPr lang="en-US" sz="1400" b="1" dirty="0">
                <a:solidFill>
                  <a:srgbClr val="FF0000"/>
                </a:solidFill>
              </a:rPr>
              <a:t>3 items</a:t>
            </a:r>
          </a:p>
        </p:txBody>
      </p:sp>
      <p:sp>
        <p:nvSpPr>
          <p:cNvPr id="15" name="TextBox 14"/>
          <p:cNvSpPr txBox="1"/>
          <p:nvPr/>
        </p:nvSpPr>
        <p:spPr>
          <a:xfrm>
            <a:off x="6308776" y="2695663"/>
            <a:ext cx="907352" cy="215444"/>
          </a:xfrm>
          <a:prstGeom prst="rect">
            <a:avLst/>
          </a:prstGeom>
          <a:noFill/>
        </p:spPr>
        <p:txBody>
          <a:bodyPr wrap="square" lIns="0" tIns="0" rIns="0" bIns="0" rtlCol="0">
            <a:spAutoFit/>
          </a:bodyPr>
          <a:lstStyle/>
          <a:p>
            <a:r>
              <a:rPr lang="en-US" sz="1400" b="1" dirty="0">
                <a:solidFill>
                  <a:srgbClr val="FF0000"/>
                </a:solidFill>
              </a:rPr>
              <a:t>3 items</a:t>
            </a:r>
          </a:p>
        </p:txBody>
      </p:sp>
      <p:sp>
        <p:nvSpPr>
          <p:cNvPr id="16" name="TextBox 15"/>
          <p:cNvSpPr txBox="1"/>
          <p:nvPr/>
        </p:nvSpPr>
        <p:spPr>
          <a:xfrm>
            <a:off x="6308776" y="1723507"/>
            <a:ext cx="907352" cy="215444"/>
          </a:xfrm>
          <a:prstGeom prst="rect">
            <a:avLst/>
          </a:prstGeom>
          <a:noFill/>
        </p:spPr>
        <p:txBody>
          <a:bodyPr wrap="square" lIns="0" tIns="0" rIns="0" bIns="0" rtlCol="0">
            <a:spAutoFit/>
          </a:bodyPr>
          <a:lstStyle/>
          <a:p>
            <a:r>
              <a:rPr lang="en-US" sz="1400" b="1" dirty="0">
                <a:solidFill>
                  <a:srgbClr val="FF0000"/>
                </a:solidFill>
              </a:rPr>
              <a:t>6 items</a:t>
            </a:r>
          </a:p>
        </p:txBody>
      </p:sp>
      <p:sp>
        <p:nvSpPr>
          <p:cNvPr id="17" name="TextBox 16"/>
          <p:cNvSpPr txBox="1"/>
          <p:nvPr/>
        </p:nvSpPr>
        <p:spPr>
          <a:xfrm>
            <a:off x="5464226" y="2396017"/>
            <a:ext cx="907352" cy="215444"/>
          </a:xfrm>
          <a:prstGeom prst="rect">
            <a:avLst/>
          </a:prstGeom>
          <a:noFill/>
        </p:spPr>
        <p:txBody>
          <a:bodyPr wrap="square" lIns="0" tIns="0" rIns="0" bIns="0" rtlCol="0">
            <a:spAutoFit/>
          </a:bodyPr>
          <a:lstStyle/>
          <a:p>
            <a:r>
              <a:rPr lang="en-US" sz="1400" b="1" dirty="0">
                <a:solidFill>
                  <a:srgbClr val="FF0000"/>
                </a:solidFill>
              </a:rPr>
              <a:t>7 items</a:t>
            </a:r>
          </a:p>
        </p:txBody>
      </p:sp>
      <p:sp>
        <p:nvSpPr>
          <p:cNvPr id="18" name="TextBox 17"/>
          <p:cNvSpPr txBox="1"/>
          <p:nvPr/>
        </p:nvSpPr>
        <p:spPr>
          <a:xfrm>
            <a:off x="6308776" y="2981033"/>
            <a:ext cx="907352" cy="215444"/>
          </a:xfrm>
          <a:prstGeom prst="rect">
            <a:avLst/>
          </a:prstGeom>
          <a:noFill/>
        </p:spPr>
        <p:txBody>
          <a:bodyPr wrap="square" lIns="0" tIns="0" rIns="0" bIns="0" rtlCol="0">
            <a:spAutoFit/>
          </a:bodyPr>
          <a:lstStyle/>
          <a:p>
            <a:r>
              <a:rPr lang="en-US" sz="1400" b="1" dirty="0">
                <a:solidFill>
                  <a:srgbClr val="FF0000"/>
                </a:solidFill>
              </a:rPr>
              <a:t>4 items</a:t>
            </a:r>
          </a:p>
        </p:txBody>
      </p:sp>
      <p:sp>
        <p:nvSpPr>
          <p:cNvPr id="19" name="TextBox 18"/>
          <p:cNvSpPr txBox="1"/>
          <p:nvPr/>
        </p:nvSpPr>
        <p:spPr>
          <a:xfrm>
            <a:off x="8236648" y="1723507"/>
            <a:ext cx="907352" cy="215444"/>
          </a:xfrm>
          <a:prstGeom prst="rect">
            <a:avLst/>
          </a:prstGeom>
          <a:noFill/>
        </p:spPr>
        <p:txBody>
          <a:bodyPr wrap="square" lIns="0" tIns="0" rIns="0" bIns="0" rtlCol="0">
            <a:spAutoFit/>
          </a:bodyPr>
          <a:lstStyle/>
          <a:p>
            <a:r>
              <a:rPr lang="en-US" sz="1400" b="1">
                <a:solidFill>
                  <a:srgbClr val="FF0000"/>
                </a:solidFill>
              </a:rPr>
              <a:t>1 item</a:t>
            </a:r>
            <a:endParaRPr lang="en-US" sz="1400" b="1" dirty="0">
              <a:solidFill>
                <a:srgbClr val="FF0000"/>
              </a:solidFill>
            </a:endParaRPr>
          </a:p>
        </p:txBody>
      </p:sp>
      <p:sp>
        <p:nvSpPr>
          <p:cNvPr id="20" name="TextBox 19"/>
          <p:cNvSpPr txBox="1"/>
          <p:nvPr/>
        </p:nvSpPr>
        <p:spPr>
          <a:xfrm>
            <a:off x="5721631" y="3574464"/>
            <a:ext cx="2691763" cy="2308324"/>
          </a:xfrm>
          <a:prstGeom prst="rect">
            <a:avLst/>
          </a:prstGeom>
          <a:noFill/>
        </p:spPr>
        <p:txBody>
          <a:bodyPr wrap="none" rtlCol="0">
            <a:spAutoFit/>
          </a:bodyPr>
          <a:lstStyle/>
          <a:p>
            <a:r>
              <a:rPr lang="en-US" dirty="0"/>
              <a:t>Degrees of freedom:</a:t>
            </a:r>
          </a:p>
          <a:p>
            <a:r>
              <a:rPr lang="en-US" dirty="0"/>
              <a:t>33 items:            	+ 561</a:t>
            </a:r>
          </a:p>
          <a:p>
            <a:r>
              <a:rPr lang="en-US" dirty="0"/>
              <a:t>Loadings:          	- 24</a:t>
            </a:r>
          </a:p>
          <a:p>
            <a:r>
              <a:rPr lang="en-US" dirty="0"/>
              <a:t>Indicator errors:  	- 32</a:t>
            </a:r>
          </a:p>
          <a:p>
            <a:r>
              <a:rPr lang="en-US" dirty="0"/>
              <a:t>LV </a:t>
            </a:r>
            <a:r>
              <a:rPr lang="en-US" dirty="0" err="1"/>
              <a:t>covariances</a:t>
            </a:r>
            <a:r>
              <a:rPr lang="en-US" dirty="0"/>
              <a:t>:	- 21</a:t>
            </a:r>
          </a:p>
          <a:p>
            <a:r>
              <a:rPr lang="en-US" dirty="0"/>
              <a:t>LV Paths:        	- 9</a:t>
            </a:r>
          </a:p>
          <a:p>
            <a:r>
              <a:rPr lang="en-US" dirty="0"/>
              <a:t>LV error terms:     - 3</a:t>
            </a:r>
          </a:p>
          <a:p>
            <a:r>
              <a:rPr lang="en-US" dirty="0"/>
              <a:t>                            = 476</a:t>
            </a:r>
          </a:p>
        </p:txBody>
      </p:sp>
      <p:sp>
        <p:nvSpPr>
          <p:cNvPr id="21" name="TextBox 20"/>
          <p:cNvSpPr txBox="1"/>
          <p:nvPr/>
        </p:nvSpPr>
        <p:spPr>
          <a:xfrm>
            <a:off x="3317742" y="5130288"/>
            <a:ext cx="1419385" cy="307777"/>
          </a:xfrm>
          <a:prstGeom prst="rect">
            <a:avLst/>
          </a:prstGeom>
          <a:noFill/>
        </p:spPr>
        <p:txBody>
          <a:bodyPr wrap="square" lIns="0" tIns="0" rIns="0" bIns="0" rtlCol="0">
            <a:spAutoFit/>
          </a:bodyPr>
          <a:lstStyle/>
          <a:p>
            <a:r>
              <a:rPr lang="en-US" sz="2000" b="1" dirty="0">
                <a:solidFill>
                  <a:srgbClr val="FF0000"/>
                </a:solidFill>
              </a:rPr>
              <a:t>Now what?</a:t>
            </a:r>
          </a:p>
        </p:txBody>
      </p:sp>
      <p:sp>
        <p:nvSpPr>
          <p:cNvPr id="22" name="TextBox 21"/>
          <p:cNvSpPr txBox="1"/>
          <p:nvPr/>
        </p:nvSpPr>
        <p:spPr>
          <a:xfrm>
            <a:off x="2354425" y="6380906"/>
            <a:ext cx="5385927" cy="461665"/>
          </a:xfrm>
          <a:prstGeom prst="rect">
            <a:avLst/>
          </a:prstGeom>
          <a:noFill/>
        </p:spPr>
        <p:txBody>
          <a:bodyPr wrap="square" lIns="0" tIns="0" rIns="0" bIns="0" rtlCol="0">
            <a:spAutoFit/>
          </a:bodyPr>
          <a:lstStyle/>
          <a:p>
            <a:r>
              <a:rPr lang="en-US" sz="1000" dirty="0"/>
              <a:t>Cortina, J. M., Green, J. P., Keeler, K. R., &amp; Vandenberg, R. J. (2016). Degrees of Freedom in SEM Are We Testing the Models That We Claim to Test? </a:t>
            </a:r>
            <a:r>
              <a:rPr lang="en-US" sz="1000" i="1" dirty="0"/>
              <a:t>Organizational Research Methods</a:t>
            </a:r>
            <a:r>
              <a:rPr lang="en-US" sz="1000" dirty="0"/>
              <a:t>, 1094428116676345. https://</a:t>
            </a:r>
            <a:r>
              <a:rPr lang="en-US" sz="1000" dirty="0" err="1"/>
              <a:t>doi.org</a:t>
            </a:r>
            <a:r>
              <a:rPr lang="en-US" sz="1000" dirty="0"/>
              <a:t>/10.1177/1094428116676345</a:t>
            </a:r>
            <a:endParaRPr lang="en-US" sz="1000" dirty="0">
              <a:effectLst/>
            </a:endParaRPr>
          </a:p>
        </p:txBody>
      </p:sp>
    </p:spTree>
    <p:extLst>
      <p:ext uri="{BB962C8B-B14F-4D97-AF65-F5344CB8AC3E}">
        <p14:creationId xmlns:p14="http://schemas.microsoft.com/office/powerpoint/2010/main" val="30277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1"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1198" t="34834" b="13161"/>
          <a:stretch/>
        </p:blipFill>
        <p:spPr>
          <a:xfrm>
            <a:off x="895738" y="470204"/>
            <a:ext cx="8033657" cy="6088492"/>
          </a:xfrm>
          <a:solidFill>
            <a:schemeClr val="bg1"/>
          </a:solidFill>
        </p:spPr>
      </p:pic>
      <p:sp>
        <p:nvSpPr>
          <p:cNvPr id="7" name="Rectangle 6"/>
          <p:cNvSpPr/>
          <p:nvPr/>
        </p:nvSpPr>
        <p:spPr>
          <a:xfrm>
            <a:off x="1318661" y="847023"/>
            <a:ext cx="3320716" cy="1251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43714" y="4233512"/>
            <a:ext cx="2184934" cy="1556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7295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FDA73C-45E5-0C48-8515-4A6EE9A0ACFE}"/>
              </a:ext>
            </a:extLst>
          </p:cNvPr>
          <p:cNvPicPr>
            <a:picLocks noChangeAspect="1"/>
          </p:cNvPicPr>
          <p:nvPr/>
        </p:nvPicPr>
        <p:blipFill>
          <a:blip r:embed="rId2"/>
          <a:stretch>
            <a:fillRect/>
          </a:stretch>
        </p:blipFill>
        <p:spPr>
          <a:xfrm>
            <a:off x="231006" y="152525"/>
            <a:ext cx="8509794" cy="6705475"/>
          </a:xfrm>
          <a:prstGeom prst="rect">
            <a:avLst/>
          </a:prstGeom>
        </p:spPr>
      </p:pic>
    </p:spTree>
    <p:extLst>
      <p:ext uri="{BB962C8B-B14F-4D97-AF65-F5344CB8AC3E}">
        <p14:creationId xmlns:p14="http://schemas.microsoft.com/office/powerpoint/2010/main" val="171739427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reproducible research</a:t>
            </a:r>
          </a:p>
        </p:txBody>
      </p:sp>
      <p:sp>
        <p:nvSpPr>
          <p:cNvPr id="3" name="Content Placeholder 2"/>
          <p:cNvSpPr>
            <a:spLocks noGrp="1"/>
          </p:cNvSpPr>
          <p:nvPr>
            <p:ph sz="half" idx="1"/>
          </p:nvPr>
        </p:nvSpPr>
        <p:spPr/>
        <p:txBody>
          <a:bodyPr>
            <a:normAutofit/>
          </a:bodyPr>
          <a:lstStyle/>
          <a:p>
            <a:r>
              <a:rPr lang="en-US" sz="1800" dirty="0"/>
              <a:t>Clear separation of analyses and data</a:t>
            </a:r>
          </a:p>
          <a:p>
            <a:endParaRPr lang="en-US" sz="1800" dirty="0"/>
          </a:p>
          <a:p>
            <a:r>
              <a:rPr lang="en-US" sz="1800" dirty="0"/>
              <a:t>Don’t edit data files – data cleaning with a command file</a:t>
            </a:r>
          </a:p>
          <a:p>
            <a:endParaRPr lang="en-US" sz="1800" dirty="0"/>
          </a:p>
          <a:p>
            <a:r>
              <a:rPr lang="en-US" sz="1800" dirty="0"/>
              <a:t>Always have one analysis file that will produce the current, best set of results</a:t>
            </a:r>
          </a:p>
          <a:p>
            <a:endParaRPr lang="en-US" sz="1800" dirty="0"/>
          </a:p>
          <a:p>
            <a:r>
              <a:rPr lang="en-US" sz="1800" dirty="0"/>
              <a:t>Use a some kind of versioning system (e.g. </a:t>
            </a:r>
            <a:r>
              <a:rPr lang="en-US" sz="1800" dirty="0" err="1"/>
              <a:t>TimeMachine</a:t>
            </a:r>
            <a:r>
              <a:rPr lang="en-US" sz="1800" dirty="0"/>
              <a:t>, </a:t>
            </a:r>
            <a:r>
              <a:rPr lang="en-US" sz="1800" dirty="0" err="1"/>
              <a:t>Dropbox</a:t>
            </a:r>
            <a:r>
              <a:rPr lang="en-US" sz="1800" dirty="0"/>
              <a:t>, </a:t>
            </a:r>
            <a:r>
              <a:rPr lang="en-US" sz="1800" dirty="0" err="1"/>
              <a:t>GitHub</a:t>
            </a:r>
            <a:r>
              <a:rPr lang="en-US" sz="1800" dirty="0"/>
              <a:t>, </a:t>
            </a:r>
            <a:r>
              <a:rPr lang="en-US" sz="1800" dirty="0" err="1"/>
              <a:t>etc</a:t>
            </a:r>
            <a:r>
              <a:rPr lang="en-US" sz="1800" dirty="0"/>
              <a:t>)</a:t>
            </a:r>
          </a:p>
          <a:p>
            <a:endParaRPr lang="en-US" sz="1800" dirty="0"/>
          </a:p>
          <a:p>
            <a:endParaRPr lang="en-US" sz="1800" dirty="0"/>
          </a:p>
        </p:txBody>
      </p:sp>
      <p:pic>
        <p:nvPicPr>
          <p:cNvPr id="5" name="Content Placeholder 12" descr="Screen Shot 2014-04-23 at 13.31.05.pn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32961" y="1825625"/>
            <a:ext cx="2878577" cy="4351338"/>
          </a:xfrm>
        </p:spPr>
      </p:pic>
    </p:spTree>
    <p:extLst>
      <p:ext uri="{BB962C8B-B14F-4D97-AF65-F5344CB8AC3E}">
        <p14:creationId xmlns:p14="http://schemas.microsoft.com/office/powerpoint/2010/main" val="12846195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kern="1200" dirty="0" err="1">
                <a:solidFill>
                  <a:schemeClr val="dk1"/>
                </a:solidFill>
              </a:rPr>
              <a:t>disjunctivitis</a:t>
            </a:r>
            <a:endParaRPr lang="en-US" dirty="0"/>
          </a:p>
        </p:txBody>
      </p:sp>
      <p:sp>
        <p:nvSpPr>
          <p:cNvPr id="3" name="Text Placeholder 2"/>
          <p:cNvSpPr>
            <a:spLocks noGrp="1"/>
          </p:cNvSpPr>
          <p:nvPr>
            <p:ph type="body" idx="1"/>
          </p:nvPr>
        </p:nvSpPr>
        <p:spPr/>
        <p:txBody>
          <a:bodyPr/>
          <a:lstStyle/>
          <a:p>
            <a:r>
              <a:rPr lang="en-US" kern="1200" dirty="0">
                <a:solidFill>
                  <a:schemeClr val="dk1"/>
                </a:solidFill>
              </a:rPr>
              <a:t>a proclivity to produce large quantities of redundant, trivial, and incoherent works</a:t>
            </a:r>
            <a:endParaRPr lang="en-US" dirty="0"/>
          </a:p>
        </p:txBody>
      </p:sp>
    </p:spTree>
    <p:extLst>
      <p:ext uri="{BB962C8B-B14F-4D97-AF65-F5344CB8AC3E}">
        <p14:creationId xmlns:p14="http://schemas.microsoft.com/office/powerpoint/2010/main" val="19481777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0544"/>
          <a:stretch/>
        </p:blipFill>
        <p:spPr>
          <a:xfrm>
            <a:off x="880613" y="15397"/>
            <a:ext cx="8244725" cy="6861265"/>
          </a:xfrm>
          <a:prstGeom prst="rect">
            <a:avLst/>
          </a:prstGeom>
          <a:solidFill>
            <a:schemeClr val="bg1"/>
          </a:solidFill>
        </p:spPr>
      </p:pic>
      <p:sp>
        <p:nvSpPr>
          <p:cNvPr id="7" name="TextBox 6"/>
          <p:cNvSpPr txBox="1"/>
          <p:nvPr/>
        </p:nvSpPr>
        <p:spPr>
          <a:xfrm>
            <a:off x="1280160" y="6641435"/>
            <a:ext cx="7494359" cy="246221"/>
          </a:xfrm>
          <a:prstGeom prst="rect">
            <a:avLst/>
          </a:prstGeom>
          <a:noFill/>
        </p:spPr>
        <p:txBody>
          <a:bodyPr wrap="none" rtlCol="0">
            <a:spAutoFit/>
          </a:bodyPr>
          <a:lstStyle/>
          <a:p>
            <a:r>
              <a:rPr lang="en-US" sz="1000" dirty="0"/>
              <a:t>https://</a:t>
            </a:r>
            <a:r>
              <a:rPr lang="en-US" sz="1000" dirty="0" err="1"/>
              <a:t>www.publishingcampus.elsevier.com</a:t>
            </a:r>
            <a:r>
              <a:rPr lang="en-US" sz="1000" dirty="0"/>
              <a:t>/websites/</a:t>
            </a:r>
            <a:r>
              <a:rPr lang="en-US" sz="1000" dirty="0" err="1"/>
              <a:t>elsevier_publishingcampus</a:t>
            </a:r>
            <a:r>
              <a:rPr lang="en-US" sz="1000" dirty="0"/>
              <a:t>/files/Guides/Quick_guide_SS02_ENG_2015.pdf</a:t>
            </a:r>
          </a:p>
        </p:txBody>
      </p:sp>
    </p:spTree>
    <p:extLst>
      <p:ext uri="{BB962C8B-B14F-4D97-AF65-F5344CB8AC3E}">
        <p14:creationId xmlns:p14="http://schemas.microsoft.com/office/powerpoint/2010/main" val="340597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57603" y="6478555"/>
            <a:ext cx="7154463" cy="461665"/>
          </a:xfrm>
          <a:prstGeom prst="rect">
            <a:avLst/>
          </a:prstGeom>
          <a:noFill/>
        </p:spPr>
        <p:txBody>
          <a:bodyPr wrap="square" lIns="0" tIns="0" rIns="0" bIns="0" rtlCol="0">
            <a:spAutoFit/>
          </a:bodyPr>
          <a:lstStyle/>
          <a:p>
            <a:r>
              <a:rPr lang="en-US" sz="1000" dirty="0"/>
              <a:t>Edmondson, A. C., &amp; </a:t>
            </a:r>
            <a:r>
              <a:rPr lang="en-US" sz="1000" dirty="0" err="1"/>
              <a:t>Mcmanus</a:t>
            </a:r>
            <a:r>
              <a:rPr lang="en-US" sz="1000" dirty="0"/>
              <a:t>, S. E. (2007). Methodological fit in management field research. Academy of Management Review, 32(4), 1246–1264. http://</a:t>
            </a:r>
            <a:r>
              <a:rPr lang="en-US" sz="1000" dirty="0" err="1"/>
              <a:t>doi.org</a:t>
            </a:r>
            <a:r>
              <a:rPr lang="en-US" sz="1000" dirty="0"/>
              <a:t>/10.5465/AMR.2007.26586086</a:t>
            </a:r>
          </a:p>
          <a:p>
            <a:endParaRPr lang="en-US" sz="1000" b="1" dirty="0"/>
          </a:p>
        </p:txBody>
      </p:sp>
      <p:pic>
        <p:nvPicPr>
          <p:cNvPr id="4" name="Content Placeholder 7" descr="Edmondson_Mcmanus_2007_Methodological fit in management field research (dragged).pdf"/>
          <p:cNvPicPr>
            <a:picLocks noChangeAspect="1"/>
          </p:cNvPicPr>
          <p:nvPr/>
        </p:nvPicPr>
        <p:blipFill rotWithShape="1">
          <a:blip r:embed="rId3">
            <a:extLst>
              <a:ext uri="{28A0092B-C50C-407E-A947-70E740481C1C}">
                <a14:useLocalDpi xmlns:a14="http://schemas.microsoft.com/office/drawing/2010/main" val="0"/>
              </a:ext>
            </a:extLst>
          </a:blip>
          <a:srcRect l="8725" t="9313" r="8616" b="39779"/>
          <a:stretch/>
        </p:blipFill>
        <p:spPr bwMode="auto">
          <a:xfrm>
            <a:off x="1181099" y="457398"/>
            <a:ext cx="7294467" cy="6021158"/>
          </a:xfrm>
          <a:prstGeom prst="rect">
            <a:avLst/>
          </a:prstGeom>
          <a:noFill/>
          <a:ln w="9525">
            <a:noFill/>
            <a:miter lim="800000"/>
            <a:headEnd/>
            <a:tailEnd/>
          </a:ln>
          <a:effectLst/>
        </p:spPr>
      </p:pic>
    </p:spTree>
    <p:extLst>
      <p:ext uri="{BB962C8B-B14F-4D97-AF65-F5344CB8AC3E}">
        <p14:creationId xmlns:p14="http://schemas.microsoft.com/office/powerpoint/2010/main" val="255630787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Addressing unimportant questions leads to fragmentation </a:t>
            </a:r>
          </a:p>
        </p:txBody>
      </p:sp>
      <p:sp>
        <p:nvSpPr>
          <p:cNvPr id="9" name="Content Placeholder 8"/>
          <p:cNvSpPr>
            <a:spLocks noGrp="1"/>
          </p:cNvSpPr>
          <p:nvPr>
            <p:ph idx="1"/>
          </p:nvPr>
        </p:nvSpPr>
        <p:spPr/>
        <p:txBody>
          <a:bodyPr/>
          <a:lstStyle/>
          <a:p>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84653"/>
          <a:stretch/>
        </p:blipFill>
        <p:spPr>
          <a:xfrm>
            <a:off x="-345232" y="1772816"/>
            <a:ext cx="9703836" cy="1203649"/>
          </a:xfrm>
          <a:prstGeom prst="rect">
            <a:avLst/>
          </a:prstGeom>
          <a:solidFill>
            <a:schemeClr val="bg1"/>
          </a:solidFill>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55320" b="10063"/>
          <a:stretch/>
        </p:blipFill>
        <p:spPr>
          <a:xfrm>
            <a:off x="-345232" y="2976465"/>
            <a:ext cx="9703836" cy="2715208"/>
          </a:xfrm>
          <a:prstGeom prst="rect">
            <a:avLst/>
          </a:prstGeom>
          <a:solidFill>
            <a:schemeClr val="bg1"/>
          </a:solidFill>
        </p:spPr>
      </p:pic>
    </p:spTree>
    <p:extLst>
      <p:ext uri="{BB962C8B-B14F-4D97-AF65-F5344CB8AC3E}">
        <p14:creationId xmlns:p14="http://schemas.microsoft.com/office/powerpoint/2010/main" val="13828683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How to continue from here</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185135980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5-05-07 at 8.12.39.png"/>
          <p:cNvPicPr>
            <a:picLocks noGrp="1" noChangeAspect="1"/>
          </p:cNvPicPr>
          <p:nvPr>
            <p:ph sz="quarter" idx="14"/>
          </p:nvPr>
        </p:nvPicPr>
        <p:blipFill>
          <a:blip r:embed="rId3">
            <a:extLst>
              <a:ext uri="{28A0092B-C50C-407E-A947-70E740481C1C}">
                <a14:useLocalDpi xmlns:a14="http://schemas.microsoft.com/office/drawing/2010/main" val="0"/>
              </a:ext>
            </a:extLst>
          </a:blip>
          <a:srcRect t="-3886" b="-3886"/>
          <a:stretch>
            <a:fillRect/>
          </a:stretch>
        </p:blipFill>
        <p:spPr>
          <a:xfrm>
            <a:off x="0" y="-305148"/>
            <a:ext cx="9144000" cy="6849761"/>
          </a:xfrm>
        </p:spPr>
      </p:pic>
      <p:sp>
        <p:nvSpPr>
          <p:cNvPr id="6" name="TextBox 5"/>
          <p:cNvSpPr txBox="1"/>
          <p:nvPr/>
        </p:nvSpPr>
        <p:spPr>
          <a:xfrm>
            <a:off x="3139002" y="6041266"/>
            <a:ext cx="5174100" cy="307777"/>
          </a:xfrm>
          <a:prstGeom prst="rect">
            <a:avLst/>
          </a:prstGeom>
          <a:noFill/>
        </p:spPr>
        <p:txBody>
          <a:bodyPr wrap="square" lIns="0" tIns="0" rIns="0" bIns="0" rtlCol="0">
            <a:spAutoFit/>
          </a:bodyPr>
          <a:lstStyle/>
          <a:p>
            <a:r>
              <a:rPr lang="en-US" sz="2000" b="1" dirty="0">
                <a:solidFill>
                  <a:srgbClr val="EF3340"/>
                </a:solidFill>
              </a:rPr>
              <a:t>Join a the </a:t>
            </a:r>
            <a:r>
              <a:rPr lang="en-US" sz="2000" b="1" dirty="0" err="1">
                <a:solidFill>
                  <a:srgbClr val="EF3340"/>
                </a:solidFill>
              </a:rPr>
              <a:t>AoM</a:t>
            </a:r>
            <a:r>
              <a:rPr lang="en-US" sz="2000" b="1" dirty="0">
                <a:solidFill>
                  <a:srgbClr val="EF3340"/>
                </a:solidFill>
              </a:rPr>
              <a:t> research methods division!</a:t>
            </a:r>
          </a:p>
        </p:txBody>
      </p:sp>
    </p:spTree>
    <p:extLst>
      <p:ext uri="{BB962C8B-B14F-4D97-AF65-F5344CB8AC3E}">
        <p14:creationId xmlns:p14="http://schemas.microsoft.com/office/powerpoint/2010/main" val="189909858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Participate RMD PDWs</a:t>
            </a:r>
          </a:p>
        </p:txBody>
      </p:sp>
      <p:sp>
        <p:nvSpPr>
          <p:cNvPr id="4" name="Content Placeholder 3"/>
          <p:cNvSpPr>
            <a:spLocks noGrp="1"/>
          </p:cNvSpPr>
          <p:nvPr>
            <p:ph idx="1"/>
          </p:nvPr>
        </p:nvSpPr>
        <p:spPr/>
        <p:txBody>
          <a:bodyPr/>
          <a:lstStyle/>
          <a:p>
            <a:endParaRPr lang="en-US"/>
          </a:p>
        </p:txBody>
      </p:sp>
      <p:pic>
        <p:nvPicPr>
          <p:cNvPr id="6" name="Content Placeholder 5" descr="2014 Online Annual Meeting Program (dragged).pdf"/>
          <p:cNvPicPr>
            <a:picLocks noChangeAspect="1"/>
          </p:cNvPicPr>
          <p:nvPr/>
        </p:nvPicPr>
        <p:blipFill rotWithShape="1">
          <a:blip r:embed="rId2">
            <a:extLst>
              <a:ext uri="{28A0092B-C50C-407E-A947-70E740481C1C}">
                <a14:useLocalDpi xmlns:a14="http://schemas.microsoft.com/office/drawing/2010/main" val="0"/>
              </a:ext>
            </a:extLst>
          </a:blip>
          <a:srcRect l="35957" t="22479" r="3355" b="27305"/>
          <a:stretch/>
        </p:blipFill>
        <p:spPr>
          <a:xfrm>
            <a:off x="1031671" y="1844184"/>
            <a:ext cx="7635779" cy="4465633"/>
          </a:xfrm>
          <a:prstGeom prst="rect">
            <a:avLst/>
          </a:prstGeom>
        </p:spPr>
      </p:pic>
    </p:spTree>
    <p:extLst>
      <p:ext uri="{BB962C8B-B14F-4D97-AF65-F5344CB8AC3E}">
        <p14:creationId xmlns:p14="http://schemas.microsoft.com/office/powerpoint/2010/main" val="128804429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t>Participate RMD PDWs</a:t>
            </a:r>
          </a:p>
        </p:txBody>
      </p:sp>
      <p:pic>
        <p:nvPicPr>
          <p:cNvPr id="9" name="Content Placeholder 6" descr="2014 Online Annual Meeting Program.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5958" t="21757" r="2445" b="29261"/>
          <a:stretch/>
        </p:blipFill>
        <p:spPr>
          <a:xfrm>
            <a:off x="1008953" y="1688010"/>
            <a:ext cx="7566635" cy="4252707"/>
          </a:xfrm>
          <a:prstGeom prst="rect">
            <a:avLst/>
          </a:prstGeom>
        </p:spPr>
      </p:pic>
    </p:spTree>
    <p:extLst>
      <p:ext uri="{BB962C8B-B14F-4D97-AF65-F5344CB8AC3E}">
        <p14:creationId xmlns:p14="http://schemas.microsoft.com/office/powerpoint/2010/main" val="152528749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1262"/>
            <a:ext cx="7632849" cy="1143000"/>
          </a:xfrm>
          <a:solidFill>
            <a:schemeClr val="bg1"/>
          </a:solidFill>
        </p:spPr>
        <p:txBody>
          <a:bodyPr/>
          <a:lstStyle/>
          <a:p>
            <a:pPr algn="l"/>
            <a:r>
              <a:rPr lang="en-US" dirty="0"/>
              <a:t>Asking for help</a:t>
            </a:r>
          </a:p>
        </p:txBody>
      </p:sp>
      <p:sp>
        <p:nvSpPr>
          <p:cNvPr id="3" name="Content Placeholder 2"/>
          <p:cNvSpPr>
            <a:spLocks noGrp="1"/>
          </p:cNvSpPr>
          <p:nvPr>
            <p:ph sz="quarter" idx="4294967295"/>
          </p:nvPr>
        </p:nvSpPr>
        <p:spPr>
          <a:xfrm>
            <a:off x="0" y="1612900"/>
            <a:ext cx="8085138" cy="3832225"/>
          </a:xfrm>
          <a:solidFill>
            <a:schemeClr val="bg1"/>
          </a:solidFill>
        </p:spPr>
        <p:txBody>
          <a:bodyPr>
            <a:normAutofit lnSpcReduction="10000"/>
          </a:bodyPr>
          <a:lstStyle/>
          <a:p>
            <a:pPr marL="0" indent="0">
              <a:buNone/>
            </a:pPr>
            <a:r>
              <a:rPr lang="en-US" dirty="0"/>
              <a:t>SEMNET</a:t>
            </a:r>
          </a:p>
          <a:p>
            <a:pPr marL="0" indent="0">
              <a:buNone/>
            </a:pPr>
            <a:r>
              <a:rPr lang="en-US" sz="1300" dirty="0">
                <a:hlinkClick r:id="rId2"/>
              </a:rPr>
              <a:t>https://listserv.ua.edu/archives/semnet.html</a:t>
            </a:r>
            <a:endParaRPr lang="en-US" sz="1300" dirty="0"/>
          </a:p>
          <a:p>
            <a:pPr marL="0" indent="0">
              <a:buNone/>
            </a:pPr>
            <a:endParaRPr lang="en-US" dirty="0"/>
          </a:p>
          <a:p>
            <a:pPr marL="0" indent="0">
              <a:buNone/>
            </a:pPr>
            <a:r>
              <a:rPr lang="en-US" dirty="0"/>
              <a:t>RMNET</a:t>
            </a:r>
          </a:p>
          <a:p>
            <a:pPr marL="0" indent="0">
              <a:buNone/>
            </a:pPr>
            <a:r>
              <a:rPr lang="en-US" sz="1900" dirty="0">
                <a:hlinkClick r:id="rId3"/>
              </a:rPr>
              <a:t>http://</a:t>
            </a:r>
            <a:r>
              <a:rPr lang="en-US" sz="1900" dirty="0" err="1">
                <a:hlinkClick r:id="rId3"/>
              </a:rPr>
              <a:t>rmdiv.org</a:t>
            </a:r>
            <a:r>
              <a:rPr lang="en-US" sz="1900" dirty="0">
                <a:hlinkClick r:id="rId3"/>
              </a:rPr>
              <a:t>/?</a:t>
            </a:r>
            <a:r>
              <a:rPr lang="en-US" sz="1900" dirty="0" err="1">
                <a:hlinkClick r:id="rId3"/>
              </a:rPr>
              <a:t>page_id</a:t>
            </a:r>
            <a:r>
              <a:rPr lang="en-US" sz="1900" dirty="0">
                <a:hlinkClick r:id="rId3"/>
              </a:rPr>
              <a:t>=18</a:t>
            </a:r>
            <a:endParaRPr lang="en-US" sz="1900" dirty="0"/>
          </a:p>
          <a:p>
            <a:pPr marL="0" indent="0">
              <a:buNone/>
            </a:pPr>
            <a:endParaRPr lang="en-US" dirty="0"/>
          </a:p>
          <a:p>
            <a:pPr marL="0" indent="0">
              <a:buNone/>
            </a:pPr>
            <a:r>
              <a:rPr lang="en-US" dirty="0" err="1"/>
              <a:t>Lavaan</a:t>
            </a:r>
            <a:r>
              <a:rPr lang="en-US" dirty="0"/>
              <a:t> discussion group</a:t>
            </a:r>
          </a:p>
          <a:p>
            <a:pPr marL="0" indent="0">
              <a:buNone/>
            </a:pPr>
            <a:r>
              <a:rPr lang="en-US" sz="1300" dirty="0">
                <a:hlinkClick r:id="rId4"/>
              </a:rPr>
              <a:t>https://groups.google.com/forum/#!forum/lavaan</a:t>
            </a:r>
            <a:endParaRPr lang="en-US" sz="1300" dirty="0"/>
          </a:p>
          <a:p>
            <a:pPr marL="0" indent="0">
              <a:buNone/>
            </a:pPr>
            <a:endParaRPr lang="en-US" dirty="0"/>
          </a:p>
          <a:p>
            <a:pPr marL="0" indent="0">
              <a:buNone/>
            </a:pPr>
            <a:r>
              <a:rPr lang="en-US" dirty="0" err="1"/>
              <a:t>Stata</a:t>
            </a:r>
            <a:r>
              <a:rPr lang="en-US" dirty="0"/>
              <a:t> discussion forums</a:t>
            </a:r>
          </a:p>
          <a:p>
            <a:pPr marL="0" indent="0">
              <a:buNone/>
            </a:pPr>
            <a:r>
              <a:rPr lang="en-US" sz="2000" dirty="0">
                <a:hlinkClick r:id="rId5"/>
              </a:rPr>
              <a:t>http://www.statalist.org/forums/</a:t>
            </a:r>
            <a:endParaRPr lang="en-US" sz="2000" dirty="0"/>
          </a:p>
          <a:p>
            <a:pPr marL="0" indent="0">
              <a:buNone/>
            </a:pPr>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4878" y="-46653"/>
            <a:ext cx="5530645" cy="6858000"/>
          </a:xfrm>
          <a:prstGeom prst="rect">
            <a:avLst/>
          </a:prstGeom>
        </p:spPr>
      </p:pic>
    </p:spTree>
    <p:extLst>
      <p:ext uri="{BB962C8B-B14F-4D97-AF65-F5344CB8AC3E}">
        <p14:creationId xmlns:p14="http://schemas.microsoft.com/office/powerpoint/2010/main" val="9136140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courses</a:t>
            </a:r>
          </a:p>
        </p:txBody>
      </p:sp>
      <p:sp>
        <p:nvSpPr>
          <p:cNvPr id="3" name="Content Placeholder 2"/>
          <p:cNvSpPr>
            <a:spLocks noGrp="1"/>
          </p:cNvSpPr>
          <p:nvPr>
            <p:ph sz="quarter" idx="4294967295"/>
          </p:nvPr>
        </p:nvSpPr>
        <p:spPr>
          <a:xfrm>
            <a:off x="0" y="2030413"/>
            <a:ext cx="3219450" cy="3830637"/>
          </a:xfrm>
        </p:spPr>
        <p:txBody>
          <a:bodyPr/>
          <a:lstStyle/>
          <a:p>
            <a:r>
              <a:rPr lang="en-US" dirty="0"/>
              <a:t>Look outside your home department</a:t>
            </a:r>
          </a:p>
          <a:p>
            <a:pPr marL="342900" indent="-342900">
              <a:buFont typeface="Arial"/>
              <a:buChar char="•"/>
            </a:pPr>
            <a:r>
              <a:rPr lang="en-US" dirty="0"/>
              <a:t>Psychology and sociology departments</a:t>
            </a:r>
          </a:p>
          <a:p>
            <a:pPr marL="342900" indent="-342900">
              <a:buFont typeface="Arial"/>
              <a:buChar char="•"/>
            </a:pPr>
            <a:endParaRPr lang="en-US" dirty="0"/>
          </a:p>
          <a:p>
            <a:r>
              <a:rPr lang="en-US" dirty="0"/>
              <a:t>Online courses</a:t>
            </a:r>
          </a:p>
          <a:p>
            <a:pPr marL="342900" indent="-342900">
              <a:buFont typeface="Arial"/>
              <a:buChar char="•"/>
            </a:pPr>
            <a:r>
              <a:rPr lang="en-US" dirty="0"/>
              <a:t>E.g. </a:t>
            </a:r>
            <a:r>
              <a:rPr lang="en-US" dirty="0" err="1"/>
              <a:t>Coursera</a:t>
            </a:r>
            <a:endParaRPr lang="en-US" dirty="0"/>
          </a:p>
          <a:p>
            <a:pPr marL="342900" indent="-342900">
              <a:buFont typeface="Arial"/>
              <a:buChar char="•"/>
            </a:pPr>
            <a:r>
              <a:rPr lang="en-US" dirty="0"/>
              <a:t>Beware of scams</a:t>
            </a:r>
          </a:p>
          <a:p>
            <a:endParaRPr lang="en-US" dirty="0"/>
          </a:p>
        </p:txBody>
      </p:sp>
      <p:pic>
        <p:nvPicPr>
          <p:cNvPr id="7" name="Content Placeholder 6" descr="Screen Shot 2016-03-24 at 9.30.24.pn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t="3253" b="3253"/>
          <a:stretch>
            <a:fillRect/>
          </a:stretch>
        </p:blipFill>
        <p:spPr>
          <a:xfrm>
            <a:off x="3983038" y="1685925"/>
            <a:ext cx="5160962" cy="4957763"/>
          </a:xfrm>
        </p:spPr>
      </p:pic>
    </p:spTree>
    <p:extLst>
      <p:ext uri="{BB962C8B-B14F-4D97-AF65-F5344CB8AC3E}">
        <p14:creationId xmlns:p14="http://schemas.microsoft.com/office/powerpoint/2010/main" val="60282531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Follow online examples</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0069" y="1825625"/>
            <a:ext cx="4883861" cy="4351338"/>
          </a:xfrm>
        </p:spPr>
      </p:pic>
    </p:spTree>
    <p:extLst>
      <p:ext uri="{BB962C8B-B14F-4D97-AF65-F5344CB8AC3E}">
        <p14:creationId xmlns:p14="http://schemas.microsoft.com/office/powerpoint/2010/main" val="99468464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If you use method X, find the best book on method X</a:t>
            </a:r>
          </a:p>
        </p:txBody>
      </p:sp>
      <p:sp>
        <p:nvSpPr>
          <p:cNvPr id="3" name="Content Placeholder 2"/>
          <p:cNvSpPr>
            <a:spLocks noGrp="1"/>
          </p:cNvSpPr>
          <p:nvPr>
            <p:ph sz="quarter" idx="4294967295"/>
          </p:nvPr>
        </p:nvSpPr>
        <p:spPr>
          <a:xfrm>
            <a:off x="1058863" y="1685925"/>
            <a:ext cx="8085137" cy="582613"/>
          </a:xfrm>
        </p:spPr>
        <p:txBody>
          <a:bodyPr/>
          <a:lstStyle/>
          <a:p>
            <a:endParaRPr lang="en-US" dirty="0"/>
          </a:p>
          <a:p>
            <a:endParaRPr lang="en-US" dirty="0"/>
          </a:p>
        </p:txBody>
      </p:sp>
      <p:graphicFrame>
        <p:nvGraphicFramePr>
          <p:cNvPr id="6" name="Table 5"/>
          <p:cNvGraphicFramePr>
            <a:graphicFrameLocks noGrp="1"/>
          </p:cNvGraphicFramePr>
          <p:nvPr>
            <p:extLst/>
          </p:nvPr>
        </p:nvGraphicFramePr>
        <p:xfrm>
          <a:off x="572987" y="1685676"/>
          <a:ext cx="8019800" cy="4828503"/>
        </p:xfrm>
        <a:graphic>
          <a:graphicData uri="http://schemas.openxmlformats.org/drawingml/2006/table">
            <a:tbl>
              <a:tblPr firstRow="1" bandRow="1">
                <a:tableStyleId>{5C22544A-7EE6-4342-B048-85BDC9FD1C3A}</a:tableStyleId>
              </a:tblPr>
              <a:tblGrid>
                <a:gridCol w="1422817">
                  <a:extLst>
                    <a:ext uri="{9D8B030D-6E8A-4147-A177-3AD203B41FA5}">
                      <a16:colId xmlns:a16="http://schemas.microsoft.com/office/drawing/2014/main" val="20000"/>
                    </a:ext>
                  </a:extLst>
                </a:gridCol>
                <a:gridCol w="6596983">
                  <a:extLst>
                    <a:ext uri="{9D8B030D-6E8A-4147-A177-3AD203B41FA5}">
                      <a16:colId xmlns:a16="http://schemas.microsoft.com/office/drawing/2014/main" val="20001"/>
                    </a:ext>
                  </a:extLst>
                </a:gridCol>
              </a:tblGrid>
              <a:tr h="375950">
                <a:tc>
                  <a:txBody>
                    <a:bodyPr/>
                    <a:lstStyle/>
                    <a:p>
                      <a:r>
                        <a:rPr lang="en-US" dirty="0"/>
                        <a:t>Method</a:t>
                      </a:r>
                    </a:p>
                  </a:txBody>
                  <a:tcPr/>
                </a:tc>
                <a:tc>
                  <a:txBody>
                    <a:bodyPr/>
                    <a:lstStyle/>
                    <a:p>
                      <a:r>
                        <a:rPr lang="en-US" dirty="0"/>
                        <a:t>Books</a:t>
                      </a:r>
                    </a:p>
                  </a:txBody>
                  <a:tcPr/>
                </a:tc>
                <a:extLst>
                  <a:ext uri="{0D108BD9-81ED-4DB2-BD59-A6C34878D82A}">
                    <a16:rowId xmlns:a16="http://schemas.microsoft.com/office/drawing/2014/main" val="10000"/>
                  </a:ext>
                </a:extLst>
              </a:tr>
              <a:tr h="794953">
                <a:tc>
                  <a:txBody>
                    <a:bodyPr/>
                    <a:lstStyle/>
                    <a:p>
                      <a:r>
                        <a:rPr lang="en-US" dirty="0"/>
                        <a:t>Regression</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effectLst/>
                        </a:rPr>
                        <a:t>Wooldridge, J. M. (2009). </a:t>
                      </a:r>
                      <a:r>
                        <a:rPr lang="en-US" sz="1400" i="1" dirty="0">
                          <a:effectLst/>
                        </a:rPr>
                        <a:t>Introductory econometrics: a modern approach</a:t>
                      </a:r>
                      <a:r>
                        <a:rPr lang="en-US" sz="1400" dirty="0">
                          <a:effectLst/>
                        </a:rPr>
                        <a:t> (4th </a:t>
                      </a:r>
                      <a:r>
                        <a:rPr lang="en-US" sz="1400" dirty="0" err="1">
                          <a:effectLst/>
                        </a:rPr>
                        <a:t>ed</a:t>
                      </a:r>
                      <a:r>
                        <a:rPr lang="en-US" sz="1400" dirty="0">
                          <a:effectLst/>
                        </a:rPr>
                        <a:t>). Mason, OH: South Western, </a:t>
                      </a:r>
                      <a:r>
                        <a:rPr lang="en-US" sz="1400" dirty="0" err="1">
                          <a:effectLst/>
                        </a:rPr>
                        <a:t>Cengage</a:t>
                      </a:r>
                      <a:r>
                        <a:rPr lang="en-US" sz="1400" dirty="0">
                          <a:effectLst/>
                        </a:rPr>
                        <a:t> Learning.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effectLst/>
                        </a:rPr>
                        <a:t>Cohen, J., Cohen, P., West, S. G., &amp; Aiken, L. S. (2003). </a:t>
                      </a:r>
                      <a:r>
                        <a:rPr lang="en-US" sz="1400" i="1" dirty="0">
                          <a:effectLst/>
                        </a:rPr>
                        <a:t>Applied Multiple Regression/Correlation Analysis for the Behavioral Sciences</a:t>
                      </a:r>
                      <a:r>
                        <a:rPr lang="en-US" sz="1400" dirty="0">
                          <a:effectLst/>
                        </a:rPr>
                        <a:t> (3rd edition). London: Lawrence Erlbaum Associates.</a:t>
                      </a:r>
                    </a:p>
                  </a:txBody>
                  <a:tcPr/>
                </a:tc>
                <a:extLst>
                  <a:ext uri="{0D108BD9-81ED-4DB2-BD59-A6C34878D82A}">
                    <a16:rowId xmlns:a16="http://schemas.microsoft.com/office/drawing/2014/main" val="10001"/>
                  </a:ext>
                </a:extLst>
              </a:tr>
              <a:tr h="794953">
                <a:tc>
                  <a:txBody>
                    <a:bodyPr/>
                    <a:lstStyle/>
                    <a:p>
                      <a:r>
                        <a:rPr lang="en-US" dirty="0"/>
                        <a:t>Logistic</a:t>
                      </a:r>
                      <a:r>
                        <a:rPr lang="en-US" baseline="0" dirty="0"/>
                        <a:t> regression</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a:effectLst/>
                        </a:rPr>
                        <a:t>Hosmer</a:t>
                      </a:r>
                      <a:r>
                        <a:rPr lang="en-US" sz="1400" dirty="0">
                          <a:effectLst/>
                        </a:rPr>
                        <a:t>, D. W., </a:t>
                      </a:r>
                      <a:r>
                        <a:rPr lang="en-US" sz="1400" dirty="0" err="1">
                          <a:effectLst/>
                        </a:rPr>
                        <a:t>Lemeshow</a:t>
                      </a:r>
                      <a:r>
                        <a:rPr lang="en-US" sz="1400" dirty="0">
                          <a:effectLst/>
                        </a:rPr>
                        <a:t>, S., &amp; </a:t>
                      </a:r>
                      <a:r>
                        <a:rPr lang="en-US" sz="1400" dirty="0" err="1">
                          <a:effectLst/>
                        </a:rPr>
                        <a:t>Sturdivant</a:t>
                      </a:r>
                      <a:r>
                        <a:rPr lang="en-US" sz="1400" dirty="0">
                          <a:effectLst/>
                        </a:rPr>
                        <a:t>, R. X. (2013). </a:t>
                      </a:r>
                      <a:r>
                        <a:rPr lang="en-US" sz="1400" i="1" dirty="0">
                          <a:effectLst/>
                        </a:rPr>
                        <a:t>Applied logistic regression</a:t>
                      </a:r>
                      <a:r>
                        <a:rPr lang="en-US" sz="1400" dirty="0">
                          <a:effectLst/>
                        </a:rPr>
                        <a:t> (3rd </a:t>
                      </a:r>
                      <a:r>
                        <a:rPr lang="en-US" sz="1400" dirty="0" err="1">
                          <a:effectLst/>
                        </a:rPr>
                        <a:t>ed</a:t>
                      </a:r>
                      <a:r>
                        <a:rPr lang="en-US" sz="1400" dirty="0">
                          <a:effectLst/>
                        </a:rPr>
                        <a:t>). Hoboken, N.J: Wiley.</a:t>
                      </a:r>
                    </a:p>
                  </a:txBody>
                  <a:tcPr/>
                </a:tc>
                <a:extLst>
                  <a:ext uri="{0D108BD9-81ED-4DB2-BD59-A6C34878D82A}">
                    <a16:rowId xmlns:a16="http://schemas.microsoft.com/office/drawing/2014/main" val="10002"/>
                  </a:ext>
                </a:extLst>
              </a:tr>
              <a:tr h="794953">
                <a:tc>
                  <a:txBody>
                    <a:bodyPr/>
                    <a:lstStyle/>
                    <a:p>
                      <a:r>
                        <a:rPr lang="en-US" dirty="0"/>
                        <a:t>Mixed</a:t>
                      </a:r>
                      <a:r>
                        <a:rPr lang="en-US" baseline="0" dirty="0"/>
                        <a:t> effects regression</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a:effectLst/>
                        </a:rPr>
                        <a:t>Rabe-Hesketh</a:t>
                      </a:r>
                      <a:r>
                        <a:rPr lang="en-US" sz="1400" dirty="0">
                          <a:effectLst/>
                        </a:rPr>
                        <a:t>, S. (2012). </a:t>
                      </a:r>
                      <a:r>
                        <a:rPr lang="en-US" sz="1400" i="1" dirty="0">
                          <a:effectLst/>
                        </a:rPr>
                        <a:t>Multilevel and longitudinal modeling using </a:t>
                      </a:r>
                      <a:r>
                        <a:rPr lang="en-US" sz="1400" i="1" dirty="0" err="1">
                          <a:effectLst/>
                        </a:rPr>
                        <a:t>Stata</a:t>
                      </a:r>
                      <a:r>
                        <a:rPr lang="en-US" sz="1400" dirty="0">
                          <a:effectLst/>
                        </a:rPr>
                        <a:t> (3rd </a:t>
                      </a:r>
                      <a:r>
                        <a:rPr lang="en-US" sz="1400" dirty="0" err="1">
                          <a:effectLst/>
                        </a:rPr>
                        <a:t>ed</a:t>
                      </a:r>
                      <a:r>
                        <a:rPr lang="en-US" sz="1400" dirty="0">
                          <a:effectLst/>
                        </a:rPr>
                        <a:t>). College Station, Tex: </a:t>
                      </a:r>
                      <a:r>
                        <a:rPr lang="en-US" sz="1400" dirty="0" err="1">
                          <a:effectLst/>
                        </a:rPr>
                        <a:t>Stata</a:t>
                      </a:r>
                      <a:r>
                        <a:rPr lang="en-US" sz="1400" dirty="0">
                          <a:effectLst/>
                        </a:rPr>
                        <a:t> Press Publication.</a:t>
                      </a:r>
                    </a:p>
                  </a:txBody>
                  <a:tcPr/>
                </a:tc>
                <a:extLst>
                  <a:ext uri="{0D108BD9-81ED-4DB2-BD59-A6C34878D82A}">
                    <a16:rowId xmlns:a16="http://schemas.microsoft.com/office/drawing/2014/main" val="10003"/>
                  </a:ext>
                </a:extLst>
              </a:tr>
              <a:tr h="794953">
                <a:tc>
                  <a:txBody>
                    <a:bodyPr/>
                    <a:lstStyle/>
                    <a:p>
                      <a:r>
                        <a:rPr lang="en-US" dirty="0"/>
                        <a:t>Surveys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a:effectLst/>
                        </a:rPr>
                        <a:t>Dillman</a:t>
                      </a:r>
                      <a:r>
                        <a:rPr lang="en-US" sz="1400" dirty="0">
                          <a:effectLst/>
                        </a:rPr>
                        <a:t>, D. A. (2007). </a:t>
                      </a:r>
                      <a:r>
                        <a:rPr lang="en-US" sz="1400" i="1" dirty="0">
                          <a:effectLst/>
                        </a:rPr>
                        <a:t>Mail and internet surveys: The tailored design method</a:t>
                      </a:r>
                      <a:r>
                        <a:rPr lang="en-US" sz="1400" dirty="0">
                          <a:effectLst/>
                        </a:rPr>
                        <a:t>. New York, NY: John Wiley &amp; Sons, Inc.</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effectLst/>
                        </a:rPr>
                        <a:t>Groves, R. M., Fowler, F. J., </a:t>
                      </a:r>
                      <a:r>
                        <a:rPr lang="en-US" sz="1400" dirty="0" err="1">
                          <a:effectLst/>
                        </a:rPr>
                        <a:t>Couper</a:t>
                      </a:r>
                      <a:r>
                        <a:rPr lang="en-US" sz="1400" dirty="0">
                          <a:effectLst/>
                        </a:rPr>
                        <a:t>, M. P., </a:t>
                      </a:r>
                      <a:r>
                        <a:rPr lang="en-US" sz="1400" dirty="0" err="1">
                          <a:effectLst/>
                        </a:rPr>
                        <a:t>Lepkowski</a:t>
                      </a:r>
                      <a:r>
                        <a:rPr lang="en-US" sz="1400" dirty="0">
                          <a:effectLst/>
                        </a:rPr>
                        <a:t>, J. M., Singer, E., &amp; </a:t>
                      </a:r>
                      <a:r>
                        <a:rPr lang="en-US" sz="1400" dirty="0" err="1">
                          <a:effectLst/>
                        </a:rPr>
                        <a:t>Tourangeau</a:t>
                      </a:r>
                      <a:r>
                        <a:rPr lang="en-US" sz="1400" dirty="0">
                          <a:effectLst/>
                        </a:rPr>
                        <a:t>, R. (2009). </a:t>
                      </a:r>
                      <a:r>
                        <a:rPr lang="en-US" sz="1400" i="1" dirty="0">
                          <a:effectLst/>
                        </a:rPr>
                        <a:t>Survey methodology</a:t>
                      </a:r>
                      <a:r>
                        <a:rPr lang="en-US" sz="1400" dirty="0">
                          <a:effectLst/>
                        </a:rPr>
                        <a:t> (2nd </a:t>
                      </a:r>
                      <a:r>
                        <a:rPr lang="en-US" sz="1400" dirty="0" err="1">
                          <a:effectLst/>
                        </a:rPr>
                        <a:t>ed</a:t>
                      </a:r>
                      <a:r>
                        <a:rPr lang="en-US" sz="1400" dirty="0">
                          <a:effectLst/>
                        </a:rPr>
                        <a:t>). Hoboken, N.J: Wiley.</a:t>
                      </a:r>
                    </a:p>
                    <a:p>
                      <a:endParaRPr lang="en-US" sz="14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0475672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Follow a methods journal (RSS feeds)</a:t>
            </a:r>
          </a:p>
        </p:txBody>
      </p:sp>
      <p:pic>
        <p:nvPicPr>
          <p:cNvPr id="7" name="Content Placeholder 6" descr="Screen Shot 2016-03-24 at 9.49.43.png"/>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3485" r="-180"/>
          <a:stretch/>
        </p:blipFill>
        <p:spPr>
          <a:xfrm>
            <a:off x="725488" y="1539875"/>
            <a:ext cx="8418512" cy="6811963"/>
          </a:xfrm>
        </p:spPr>
      </p:pic>
      <p:sp>
        <p:nvSpPr>
          <p:cNvPr id="8" name="Rectangle 7"/>
          <p:cNvSpPr/>
          <p:nvPr/>
        </p:nvSpPr>
        <p:spPr>
          <a:xfrm>
            <a:off x="6786260" y="4589203"/>
            <a:ext cx="738651" cy="233183"/>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Tree>
    <p:extLst>
      <p:ext uri="{BB962C8B-B14F-4D97-AF65-F5344CB8AC3E}">
        <p14:creationId xmlns:p14="http://schemas.microsoft.com/office/powerpoint/2010/main" val="207537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Theory and causal claims</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88592027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Follow a methods journal (RSS feeds)</a:t>
            </a:r>
          </a:p>
        </p:txBody>
      </p:sp>
      <p:pic>
        <p:nvPicPr>
          <p:cNvPr id="7" name="Content Placeholder 6"/>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588963" y="1296988"/>
            <a:ext cx="8555037" cy="7016750"/>
          </a:xfrm>
        </p:spPr>
      </p:pic>
    </p:spTree>
    <p:extLst>
      <p:ext uri="{BB962C8B-B14F-4D97-AF65-F5344CB8AC3E}">
        <p14:creationId xmlns:p14="http://schemas.microsoft.com/office/powerpoint/2010/main" val="136303656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2123727" y="288603"/>
            <a:ext cx="5104846" cy="6451666"/>
            <a:chOff x="2123728" y="1321635"/>
            <a:chExt cx="2708920" cy="3423619"/>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9791" t="85333" b="5825"/>
            <a:stretch/>
          </p:blipFill>
          <p:spPr>
            <a:xfrm>
              <a:off x="2252316" y="1321635"/>
              <a:ext cx="2580332" cy="60639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017" r="50396" b="51579"/>
            <a:stretch/>
          </p:blipFill>
          <p:spPr>
            <a:xfrm>
              <a:off x="2123728" y="1905801"/>
              <a:ext cx="2549224" cy="2839453"/>
            </a:xfrm>
            <a:prstGeom prst="rect">
              <a:avLst/>
            </a:prstGeom>
          </p:spPr>
        </p:pic>
      </p:grpSp>
    </p:spTree>
    <p:extLst>
      <p:ext uri="{BB962C8B-B14F-4D97-AF65-F5344CB8AC3E}">
        <p14:creationId xmlns:p14="http://schemas.microsoft.com/office/powerpoint/2010/main" val="27400029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with more experienced people</a:t>
            </a:r>
          </a:p>
        </p:txBody>
      </p:sp>
      <p:sp>
        <p:nvSpPr>
          <p:cNvPr id="3" name="Content Placeholder 2"/>
          <p:cNvSpPr>
            <a:spLocks noGrp="1"/>
          </p:cNvSpPr>
          <p:nvPr>
            <p:ph sz="quarter" idx="4294967295"/>
          </p:nvPr>
        </p:nvSpPr>
        <p:spPr>
          <a:xfrm>
            <a:off x="1058863" y="1685925"/>
            <a:ext cx="8085137" cy="3830638"/>
          </a:xfrm>
        </p:spPr>
        <p:txBody>
          <a:bodyPr/>
          <a:lstStyle/>
          <a:p>
            <a:pPr marL="342900" indent="-342900">
              <a:buFont typeface="Arial"/>
              <a:buChar char="•"/>
            </a:pPr>
            <a:r>
              <a:rPr lang="en-US" dirty="0"/>
              <a:t>Ask your supervisor if you can help in analyzing data for his/her papers</a:t>
            </a:r>
          </a:p>
          <a:p>
            <a:pPr marL="342900" indent="-342900">
              <a:buFont typeface="Arial"/>
              <a:buChar char="•"/>
            </a:pPr>
            <a:endParaRPr lang="en-US" dirty="0"/>
          </a:p>
          <a:p>
            <a:pPr marL="342900" indent="-342900">
              <a:buFont typeface="Arial"/>
              <a:buChar char="•"/>
            </a:pPr>
            <a:r>
              <a:rPr lang="en-US" dirty="0"/>
              <a:t>Start your own project and get guidance from your supervisor</a:t>
            </a:r>
          </a:p>
          <a:p>
            <a:pPr marL="342900" indent="-342900">
              <a:buFont typeface="Arial"/>
              <a:buChar char="•"/>
            </a:pPr>
            <a:endParaRPr lang="en-US" dirty="0"/>
          </a:p>
          <a:p>
            <a:pPr marL="342900" indent="-342900">
              <a:buFont typeface="Arial"/>
              <a:buChar char="•"/>
            </a:pPr>
            <a:r>
              <a:rPr lang="en-US" dirty="0"/>
              <a:t>Plan your study well before committing to data collection and get feedback on the plan</a:t>
            </a:r>
          </a:p>
        </p:txBody>
      </p:sp>
    </p:spTree>
    <p:extLst>
      <p:ext uri="{BB962C8B-B14F-4D97-AF65-F5344CB8AC3E}">
        <p14:creationId xmlns:p14="http://schemas.microsoft.com/office/powerpoint/2010/main" val="134753582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Volunteer as a reviewer</a:t>
            </a:r>
          </a:p>
        </p:txBody>
      </p:sp>
      <p:sp>
        <p:nvSpPr>
          <p:cNvPr id="3" name="Content Placeholder 2"/>
          <p:cNvSpPr>
            <a:spLocks noGrp="1"/>
          </p:cNvSpPr>
          <p:nvPr>
            <p:ph sz="quarter" idx="4294967295"/>
          </p:nvPr>
        </p:nvSpPr>
        <p:spPr>
          <a:xfrm>
            <a:off x="1058863" y="1685925"/>
            <a:ext cx="8085137" cy="3830638"/>
          </a:xfrm>
        </p:spPr>
        <p:txBody>
          <a:bodyPr>
            <a:normAutofit lnSpcReduction="10000"/>
          </a:bodyPr>
          <a:lstStyle/>
          <a:p>
            <a:r>
              <a:rPr lang="en-US" dirty="0"/>
              <a:t>Evaluate papers based on the articles used in the course</a:t>
            </a:r>
          </a:p>
          <a:p>
            <a:endParaRPr lang="en-US" dirty="0"/>
          </a:p>
          <a:p>
            <a:r>
              <a:rPr lang="en-US" sz="1800" b="0" dirty="0" err="1"/>
              <a:t>Antonakis</a:t>
            </a:r>
            <a:r>
              <a:rPr lang="en-US" sz="1800" b="0" dirty="0"/>
              <a:t>, J., </a:t>
            </a:r>
            <a:r>
              <a:rPr lang="en-US" sz="1800" b="0" dirty="0" err="1"/>
              <a:t>Bendahan</a:t>
            </a:r>
            <a:r>
              <a:rPr lang="en-US" sz="1800" b="0" dirty="0"/>
              <a:t>, S., </a:t>
            </a:r>
            <a:r>
              <a:rPr lang="en-US" sz="1800" b="0" dirty="0" err="1"/>
              <a:t>Jacquart</a:t>
            </a:r>
            <a:r>
              <a:rPr lang="en-US" sz="1800" b="0" dirty="0"/>
              <a:t>, P., &amp; </a:t>
            </a:r>
            <a:r>
              <a:rPr lang="en-US" sz="1800" b="0" dirty="0" err="1"/>
              <a:t>Lalive</a:t>
            </a:r>
            <a:r>
              <a:rPr lang="en-US" sz="1800" b="0" dirty="0"/>
              <a:t>, R. (2010). On making causal claims: A review and recommendations. </a:t>
            </a:r>
            <a:r>
              <a:rPr lang="en-US" sz="1800" b="0" i="1" dirty="0"/>
              <a:t>The Leadership Quarterly</a:t>
            </a:r>
            <a:r>
              <a:rPr lang="en-US" sz="1800" b="0" dirty="0"/>
              <a:t>, </a:t>
            </a:r>
            <a:r>
              <a:rPr lang="en-US" sz="1800" b="0" i="1" dirty="0"/>
              <a:t>21</a:t>
            </a:r>
            <a:r>
              <a:rPr lang="en-US" sz="1800" b="0" dirty="0"/>
              <a:t>(6), 1086–1120. http://</a:t>
            </a:r>
            <a:r>
              <a:rPr lang="en-US" sz="1800" b="0" dirty="0" err="1"/>
              <a:t>doi.org</a:t>
            </a:r>
            <a:r>
              <a:rPr lang="en-US" sz="1800" b="0" dirty="0"/>
              <a:t>/10.1016/j.leaqua.2010.10.010</a:t>
            </a:r>
          </a:p>
          <a:p>
            <a:endParaRPr lang="en-US" dirty="0"/>
          </a:p>
          <a:p>
            <a:r>
              <a:rPr lang="en-US" sz="1800" b="0" dirty="0" err="1"/>
              <a:t>Aguinis</a:t>
            </a:r>
            <a:r>
              <a:rPr lang="en-US" sz="1800" b="0" dirty="0"/>
              <a:t>, H., &amp; Vandenberg, R. J. (2014). An Ounce of Prevention Is Worth a Pound of Cure: Improving Research Quality Before Data Collection. </a:t>
            </a:r>
            <a:r>
              <a:rPr lang="en-US" sz="1800" b="0" i="1" dirty="0"/>
              <a:t>Annual Review of Organizational Psychology and Organizational Behavior</a:t>
            </a:r>
            <a:r>
              <a:rPr lang="en-US" sz="1800" b="0" dirty="0"/>
              <a:t>, </a:t>
            </a:r>
            <a:r>
              <a:rPr lang="en-US" sz="1800" b="0" i="1" dirty="0"/>
              <a:t>1</a:t>
            </a:r>
            <a:r>
              <a:rPr lang="en-US" sz="1800" b="0" dirty="0"/>
              <a:t>(1), 569–595. http://</a:t>
            </a:r>
            <a:r>
              <a:rPr lang="en-US" sz="1800" b="0" dirty="0" err="1"/>
              <a:t>doi.org</a:t>
            </a:r>
            <a:r>
              <a:rPr lang="en-US" sz="1800" b="0" dirty="0"/>
              <a:t>/10.1146/annurev-orgpsych-031413-091231</a:t>
            </a:r>
          </a:p>
          <a:p>
            <a:endParaRPr lang="en-US" dirty="0"/>
          </a:p>
          <a:p>
            <a:r>
              <a:rPr lang="en-US" b="0" dirty="0"/>
              <a:t>The 6 AMJ editorials and the JOM editorial</a:t>
            </a:r>
          </a:p>
          <a:p>
            <a:endParaRPr lang="en-US" dirty="0"/>
          </a:p>
          <a:p>
            <a:endParaRPr lang="en-US" dirty="0"/>
          </a:p>
        </p:txBody>
      </p:sp>
    </p:spTree>
    <p:extLst>
      <p:ext uri="{BB962C8B-B14F-4D97-AF65-F5344CB8AC3E}">
        <p14:creationId xmlns:p14="http://schemas.microsoft.com/office/powerpoint/2010/main" val="67210312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diary</a:t>
            </a: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9532351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C10C-2540-284C-BF12-61E2C7B1E104}"/>
              </a:ext>
            </a:extLst>
          </p:cNvPr>
          <p:cNvSpPr>
            <a:spLocks noGrp="1"/>
          </p:cNvSpPr>
          <p:nvPr>
            <p:ph type="title"/>
          </p:nvPr>
        </p:nvSpPr>
        <p:spPr/>
        <p:txBody>
          <a:bodyPr/>
          <a:lstStyle/>
          <a:p>
            <a:r>
              <a:rPr lang="fi-FI" dirty="0"/>
              <a:t>Learning </a:t>
            </a:r>
            <a:r>
              <a:rPr lang="fi-FI" dirty="0" err="1"/>
              <a:t>diary</a:t>
            </a:r>
            <a:endParaRPr lang="fi-FI" dirty="0"/>
          </a:p>
        </p:txBody>
      </p:sp>
      <p:sp>
        <p:nvSpPr>
          <p:cNvPr id="7" name="Content Placeholder 6"/>
          <p:cNvSpPr>
            <a:spLocks noGrp="1"/>
          </p:cNvSpPr>
          <p:nvPr>
            <p:ph idx="1"/>
          </p:nvPr>
        </p:nvSpPr>
        <p:spPr/>
        <p:txBody>
          <a:bodyPr>
            <a:normAutofit/>
          </a:bodyPr>
          <a:lstStyle/>
          <a:p>
            <a:pPr marL="457200" indent="-457200">
              <a:buFont typeface="+mj-lt"/>
              <a:buAutoNum type="arabicPeriod"/>
            </a:pPr>
            <a:r>
              <a:rPr lang="en" dirty="0"/>
              <a:t>What is a statistical model and an estimator? What are the characteristics of good estimators? What kind of assumptions estimators can make and why it is important to test these?</a:t>
            </a:r>
          </a:p>
          <a:p>
            <a:pPr marL="457200" indent="-457200">
              <a:buFont typeface="+mj-lt"/>
              <a:buAutoNum type="arabicPeriod"/>
            </a:pPr>
            <a:r>
              <a:rPr lang="en" dirty="0"/>
              <a:t>Explain the concepts of estimate, standard error, test statistic, null-hypothesis significance testing, and p-value.</a:t>
            </a:r>
          </a:p>
          <a:p>
            <a:pPr marL="457200" indent="-457200">
              <a:buFont typeface="+mj-lt"/>
              <a:buAutoNum type="arabicPeriod"/>
            </a:pPr>
            <a:r>
              <a:rPr lang="en" dirty="0"/>
              <a:t>Explain statistical inference and causal inference.</a:t>
            </a:r>
          </a:p>
          <a:p>
            <a:pPr marL="457200" indent="-457200">
              <a:buFont typeface="+mj-lt"/>
              <a:buAutoNum type="arabicPeriod"/>
            </a:pPr>
            <a:r>
              <a:rPr lang="en" dirty="0"/>
              <a:t>Why are control variables used in management research and what are the characteristics of good control variables and good reporting of control variables?</a:t>
            </a:r>
          </a:p>
          <a:p>
            <a:pPr marL="457200" indent="-457200">
              <a:buFont typeface="+mj-lt"/>
              <a:buAutoNum type="arabicPeriod"/>
            </a:pPr>
            <a:r>
              <a:rPr lang="en" dirty="0"/>
              <a:t>Explain the concept of endogeneity and how it can be addressed in research.</a:t>
            </a:r>
            <a:endParaRPr lang="en-US" dirty="0"/>
          </a:p>
        </p:txBody>
      </p:sp>
    </p:spTree>
    <p:extLst>
      <p:ext uri="{BB962C8B-B14F-4D97-AF65-F5344CB8AC3E}">
        <p14:creationId xmlns:p14="http://schemas.microsoft.com/office/powerpoint/2010/main" val="105631292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145CA-2409-B946-A4B6-B4A19D079C39}"/>
              </a:ext>
            </a:extLst>
          </p:cNvPr>
          <p:cNvSpPr>
            <a:spLocks noGrp="1"/>
          </p:cNvSpPr>
          <p:nvPr>
            <p:ph type="title"/>
          </p:nvPr>
        </p:nvSpPr>
        <p:spPr/>
        <p:txBody>
          <a:bodyPr/>
          <a:lstStyle/>
          <a:p>
            <a:r>
              <a:rPr lang="fi-FI" dirty="0"/>
              <a:t>Learning </a:t>
            </a:r>
            <a:r>
              <a:rPr lang="fi-FI" dirty="0" err="1"/>
              <a:t>diary</a:t>
            </a:r>
            <a:endParaRPr lang="fi-FI" dirty="0"/>
          </a:p>
        </p:txBody>
      </p:sp>
      <p:sp>
        <p:nvSpPr>
          <p:cNvPr id="7" name="Content Placeholder 6"/>
          <p:cNvSpPr>
            <a:spLocks noGrp="1"/>
          </p:cNvSpPr>
          <p:nvPr>
            <p:ph idx="1"/>
          </p:nvPr>
        </p:nvSpPr>
        <p:spPr/>
        <p:txBody>
          <a:bodyPr>
            <a:normAutofit/>
          </a:bodyPr>
          <a:lstStyle/>
          <a:p>
            <a:pPr marL="457200" indent="-457200">
              <a:buFont typeface="+mj-lt"/>
              <a:buAutoNum type="arabicPeriod" startAt="6"/>
            </a:pPr>
            <a:r>
              <a:rPr lang="en" dirty="0"/>
              <a:t>Explain the workflow of regression analysis.</a:t>
            </a:r>
          </a:p>
          <a:p>
            <a:pPr marL="457200" indent="-457200">
              <a:buFont typeface="+mj-lt"/>
              <a:buAutoNum type="arabicPeriod" startAt="6"/>
            </a:pPr>
            <a:r>
              <a:rPr lang="en" dirty="0"/>
              <a:t>Explain the concept of nested model comparison and two commonly used nested model tests.</a:t>
            </a:r>
          </a:p>
          <a:p>
            <a:pPr marL="457200" indent="-457200">
              <a:buFont typeface="+mj-lt"/>
              <a:buAutoNum type="arabicPeriod" startAt="6"/>
            </a:pPr>
            <a:r>
              <a:rPr lang="en" dirty="0"/>
              <a:t>Explain what "linear model implies a correlation matrix" means. Explain what this means for model estimation and give two examples of models that can be estimated from a correlation matrix.</a:t>
            </a:r>
          </a:p>
          <a:p>
            <a:pPr marL="457200" indent="-457200">
              <a:buFont typeface="+mj-lt"/>
              <a:buAutoNum type="arabicPeriod" startAt="6"/>
            </a:pPr>
            <a:r>
              <a:rPr lang="en" dirty="0"/>
              <a:t>Explain the idea of generalized linear model and when and why you would want to use one.</a:t>
            </a:r>
          </a:p>
          <a:p>
            <a:pPr marL="457200" indent="-457200">
              <a:buFont typeface="+mj-lt"/>
              <a:buAutoNum type="arabicPeriod" startAt="6"/>
            </a:pPr>
            <a:r>
              <a:rPr lang="en" dirty="0"/>
              <a:t>Why plotting marginal effects of non-linear models is nearly always a good idea.</a:t>
            </a:r>
          </a:p>
          <a:p>
            <a:pPr marL="457200" indent="-457200">
              <a:buFont typeface="+mj-lt"/>
              <a:buAutoNum type="arabicPeriod" startAt="6"/>
            </a:pPr>
            <a:r>
              <a:rPr lang="en" dirty="0"/>
              <a:t>Explain two strategies for estimating a mediation model. What are the advantages and disadvantages of each?</a:t>
            </a:r>
            <a:endParaRPr lang="fi-FI" dirty="0"/>
          </a:p>
        </p:txBody>
      </p:sp>
    </p:spTree>
    <p:extLst>
      <p:ext uri="{BB962C8B-B14F-4D97-AF65-F5344CB8AC3E}">
        <p14:creationId xmlns:p14="http://schemas.microsoft.com/office/powerpoint/2010/main" val="195225818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982B1-A257-054B-B856-65B97738EA15}"/>
              </a:ext>
            </a:extLst>
          </p:cNvPr>
          <p:cNvSpPr>
            <a:spLocks noGrp="1"/>
          </p:cNvSpPr>
          <p:nvPr>
            <p:ph type="title"/>
          </p:nvPr>
        </p:nvSpPr>
        <p:spPr/>
        <p:txBody>
          <a:bodyPr/>
          <a:lstStyle/>
          <a:p>
            <a:r>
              <a:rPr lang="fi-FI" dirty="0"/>
              <a:t>Learning </a:t>
            </a:r>
            <a:r>
              <a:rPr lang="fi-FI" dirty="0" err="1"/>
              <a:t>diary</a:t>
            </a:r>
            <a:endParaRPr lang="fi-FI" dirty="0"/>
          </a:p>
        </p:txBody>
      </p:sp>
      <p:sp>
        <p:nvSpPr>
          <p:cNvPr id="7" name="Content Placeholder 6"/>
          <p:cNvSpPr>
            <a:spLocks noGrp="1"/>
          </p:cNvSpPr>
          <p:nvPr>
            <p:ph idx="1"/>
          </p:nvPr>
        </p:nvSpPr>
        <p:spPr/>
        <p:txBody>
          <a:bodyPr>
            <a:normAutofit/>
          </a:bodyPr>
          <a:lstStyle/>
          <a:p>
            <a:pPr marL="457200" indent="-457200">
              <a:buFont typeface="+mj-lt"/>
              <a:buAutoNum type="arabicPeriod" startAt="12"/>
            </a:pPr>
            <a:r>
              <a:rPr lang="en" dirty="0"/>
              <a:t>Explain the concept of reliability based on classical test theory. Explain the two different ways that reliability is commonly assessed in management research.</a:t>
            </a:r>
          </a:p>
          <a:p>
            <a:pPr marL="457200" indent="-457200">
              <a:buFont typeface="+mj-lt"/>
              <a:buAutoNum type="arabicPeriod" startAt="12"/>
            </a:pPr>
            <a:r>
              <a:rPr lang="en" dirty="0"/>
              <a:t>What specifically does coefficient alpha quantify? What assumptions are required for consistency of coefficient alpha and how these assumptions can be assessed in research?</a:t>
            </a:r>
          </a:p>
          <a:p>
            <a:pPr marL="457200" indent="-457200">
              <a:buFont typeface="+mj-lt"/>
              <a:buAutoNum type="arabicPeriod" startAt="12"/>
            </a:pPr>
            <a:r>
              <a:rPr lang="en" dirty="0"/>
              <a:t>What is the difference between predictive validity, content validity, and construct validity. Are these complementary or competing ideas?</a:t>
            </a:r>
          </a:p>
          <a:p>
            <a:pPr marL="457200" indent="-457200">
              <a:buFont typeface="+mj-lt"/>
              <a:buAutoNum type="arabicPeriod" startAt="12"/>
            </a:pPr>
            <a:r>
              <a:rPr lang="en" dirty="0"/>
              <a:t>Explain the latent variable model of validity.</a:t>
            </a:r>
          </a:p>
          <a:p>
            <a:pPr marL="0" indent="0">
              <a:buNone/>
            </a:pPr>
            <a:endParaRPr lang="en-US" dirty="0"/>
          </a:p>
        </p:txBody>
      </p:sp>
    </p:spTree>
    <p:extLst>
      <p:ext uri="{BB962C8B-B14F-4D97-AF65-F5344CB8AC3E}">
        <p14:creationId xmlns:p14="http://schemas.microsoft.com/office/powerpoint/2010/main" val="67901620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982B1-A257-054B-B856-65B97738EA15}"/>
              </a:ext>
            </a:extLst>
          </p:cNvPr>
          <p:cNvSpPr>
            <a:spLocks noGrp="1"/>
          </p:cNvSpPr>
          <p:nvPr>
            <p:ph type="title"/>
          </p:nvPr>
        </p:nvSpPr>
        <p:spPr/>
        <p:txBody>
          <a:bodyPr/>
          <a:lstStyle/>
          <a:p>
            <a:r>
              <a:rPr lang="fi-FI" dirty="0"/>
              <a:t>Learning </a:t>
            </a:r>
            <a:r>
              <a:rPr lang="fi-FI" dirty="0" err="1"/>
              <a:t>diary</a:t>
            </a:r>
            <a:endParaRPr lang="fi-FI" dirty="0"/>
          </a:p>
        </p:txBody>
      </p:sp>
      <p:sp>
        <p:nvSpPr>
          <p:cNvPr id="7" name="Content Placeholder 6"/>
          <p:cNvSpPr>
            <a:spLocks noGrp="1"/>
          </p:cNvSpPr>
          <p:nvPr>
            <p:ph idx="1"/>
          </p:nvPr>
        </p:nvSpPr>
        <p:spPr/>
        <p:txBody>
          <a:bodyPr>
            <a:normAutofit/>
          </a:bodyPr>
          <a:lstStyle/>
          <a:p>
            <a:pPr marL="457200" indent="-457200">
              <a:buFont typeface="+mj-lt"/>
              <a:buAutoNum type="arabicPeriod" startAt="16"/>
            </a:pPr>
            <a:r>
              <a:rPr lang="en" dirty="0"/>
              <a:t>What is the idea of factor analysis? What is the purpose of using factor analysis in management research?</a:t>
            </a:r>
          </a:p>
          <a:p>
            <a:pPr marL="457200" indent="-457200">
              <a:buFont typeface="+mj-lt"/>
              <a:buAutoNum type="arabicPeriod" startAt="16"/>
            </a:pPr>
            <a:r>
              <a:rPr lang="en" dirty="0"/>
              <a:t>What is common method variance? Give one example of a scenario where and how common method variance could be a problem.</a:t>
            </a:r>
          </a:p>
          <a:p>
            <a:pPr marL="457200" indent="-457200">
              <a:buFont typeface="+mj-lt"/>
              <a:buAutoNum type="arabicPeriod" startAt="16"/>
            </a:pPr>
            <a:r>
              <a:rPr lang="en" dirty="0"/>
              <a:t>Define experiment, survey research, field research, and archival/ secondary data research. Explain briefly the advantage of each design.</a:t>
            </a:r>
          </a:p>
          <a:p>
            <a:pPr marL="457200" indent="-457200">
              <a:buFont typeface="+mj-lt"/>
              <a:buAutoNum type="arabicPeriod" startAt="16"/>
            </a:pPr>
            <a:r>
              <a:rPr lang="en" dirty="0"/>
              <a:t>What is a quasi-experiment and why would you want to do one?</a:t>
            </a:r>
          </a:p>
          <a:p>
            <a:pPr marL="457200" indent="-457200">
              <a:buFont typeface="+mj-lt"/>
              <a:buAutoNum type="arabicPeriod" startAt="16"/>
            </a:pPr>
            <a:r>
              <a:rPr lang="en" dirty="0"/>
              <a:t>When is it appropriate to use a quantitative research design?</a:t>
            </a:r>
            <a:endParaRPr lang="en-US" dirty="0"/>
          </a:p>
        </p:txBody>
      </p:sp>
    </p:spTree>
    <p:extLst>
      <p:ext uri="{BB962C8B-B14F-4D97-AF65-F5344CB8AC3E}">
        <p14:creationId xmlns:p14="http://schemas.microsoft.com/office/powerpoint/2010/main" val="38317922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30400"/>
            <a:ext cx="9144000" cy="2987040"/>
          </a:xfrm>
          <a:prstGeom prst="rect">
            <a:avLst/>
          </a:prstGeom>
        </p:spPr>
      </p:pic>
    </p:spTree>
    <p:extLst>
      <p:ext uri="{BB962C8B-B14F-4D97-AF65-F5344CB8AC3E}">
        <p14:creationId xmlns:p14="http://schemas.microsoft.com/office/powerpoint/2010/main" val="273272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theory is?</a:t>
            </a:r>
          </a:p>
        </p:txBody>
      </p:sp>
      <p:sp>
        <p:nvSpPr>
          <p:cNvPr id="3" name="Content Placeholder 2"/>
          <p:cNvSpPr>
            <a:spLocks noGrp="1"/>
          </p:cNvSpPr>
          <p:nvPr>
            <p:ph idx="1"/>
          </p:nvPr>
        </p:nvSpPr>
        <p:spPr/>
        <p:txBody>
          <a:bodyPr/>
          <a:lstStyle/>
          <a:p>
            <a:r>
              <a:rPr lang="en-US" dirty="0"/>
              <a:t>“Theory as a statement of relationships </a:t>
            </a:r>
            <a:r>
              <a:rPr lang="en-US" b="0" dirty="0"/>
              <a:t>between units observed or approximated in the empirical world …. The primary goal of a theory is to answer the questions of </a:t>
            </a:r>
            <a:r>
              <a:rPr lang="en-US" u="sng" dirty="0"/>
              <a:t>HOW, WHEN, and </a:t>
            </a:r>
            <a:r>
              <a:rPr lang="en-US" u="sng" dirty="0">
                <a:solidFill>
                  <a:srgbClr val="FF0000"/>
                </a:solidFill>
              </a:rPr>
              <a:t>WHY</a:t>
            </a:r>
            <a:r>
              <a:rPr lang="en-US" dirty="0"/>
              <a:t>, </a:t>
            </a:r>
            <a:r>
              <a:rPr lang="en-US" b="0" dirty="0"/>
              <a:t>unlike the goal of description, which is to answer the question o</a:t>
            </a:r>
            <a:r>
              <a:rPr lang="en-US" dirty="0"/>
              <a:t>f WHAT.” </a:t>
            </a:r>
            <a:r>
              <a:rPr lang="en-US" sz="1800" b="0" dirty="0"/>
              <a:t>(Bacharach 1989, p. 498, emphasis added)</a:t>
            </a:r>
          </a:p>
          <a:p>
            <a:endParaRPr lang="en-US" dirty="0"/>
          </a:p>
        </p:txBody>
      </p:sp>
      <p:sp>
        <p:nvSpPr>
          <p:cNvPr id="5" name="TextBox 4"/>
          <p:cNvSpPr txBox="1"/>
          <p:nvPr/>
        </p:nvSpPr>
        <p:spPr>
          <a:xfrm>
            <a:off x="5218738" y="6456350"/>
            <a:ext cx="5694577" cy="492443"/>
          </a:xfrm>
          <a:prstGeom prst="rect">
            <a:avLst/>
          </a:prstGeom>
          <a:noFill/>
        </p:spPr>
        <p:txBody>
          <a:bodyPr wrap="square" lIns="0" tIns="0" rIns="0" bIns="0" rtlCol="0">
            <a:spAutoFit/>
          </a:bodyPr>
          <a:lstStyle/>
          <a:p>
            <a:r>
              <a:rPr lang="en-US" sz="800" dirty="0"/>
              <a:t>Bacharach, S. B. (1989). Organizational Theories: Some Criteria for Evaluation.</a:t>
            </a:r>
          </a:p>
          <a:p>
            <a:r>
              <a:rPr lang="en-US" sz="800" dirty="0"/>
              <a:t> </a:t>
            </a:r>
            <a:r>
              <a:rPr lang="en-US" sz="800" i="1" dirty="0"/>
              <a:t>The Academy of Management Review</a:t>
            </a:r>
            <a:r>
              <a:rPr lang="en-US" sz="800" dirty="0"/>
              <a:t>, </a:t>
            </a:r>
            <a:r>
              <a:rPr lang="en-US" sz="800" i="1" dirty="0"/>
              <a:t>14</a:t>
            </a:r>
            <a:r>
              <a:rPr lang="en-US" sz="800" dirty="0"/>
              <a:t>(4), 496–515.</a:t>
            </a:r>
          </a:p>
          <a:p>
            <a:endParaRPr lang="en-US" sz="800" dirty="0"/>
          </a:p>
          <a:p>
            <a:endParaRPr lang="en-US" sz="800" b="1" dirty="0"/>
          </a:p>
        </p:txBody>
      </p:sp>
      <p:pic>
        <p:nvPicPr>
          <p:cNvPr id="6" name="Picture 5" descr="33_VanDeVen_Ch4_OCR (dragged).pdf"/>
          <p:cNvPicPr>
            <a:picLocks noChangeAspect="1"/>
          </p:cNvPicPr>
          <p:nvPr/>
        </p:nvPicPr>
        <p:blipFill rotWithShape="1">
          <a:blip r:embed="rId2">
            <a:extLst>
              <a:ext uri="{28A0092B-C50C-407E-A947-70E740481C1C}">
                <a14:useLocalDpi xmlns:a14="http://schemas.microsoft.com/office/drawing/2010/main" val="0"/>
              </a:ext>
            </a:extLst>
          </a:blip>
          <a:srcRect l="18106" t="22992" r="17237" b="54401"/>
          <a:stretch/>
        </p:blipFill>
        <p:spPr>
          <a:xfrm>
            <a:off x="2223649" y="3989692"/>
            <a:ext cx="5231006" cy="2366994"/>
          </a:xfrm>
          <a:prstGeom prst="rect">
            <a:avLst/>
          </a:prstGeom>
        </p:spPr>
      </p:pic>
    </p:spTree>
    <p:extLst>
      <p:ext uri="{BB962C8B-B14F-4D97-AF65-F5344CB8AC3E}">
        <p14:creationId xmlns:p14="http://schemas.microsoft.com/office/powerpoint/2010/main" val="1657235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9411" t="51169" r="8441" b="5405"/>
          <a:stretch/>
        </p:blipFill>
        <p:spPr>
          <a:xfrm>
            <a:off x="2454805" y="382675"/>
            <a:ext cx="4327396" cy="5769864"/>
          </a:xfrm>
        </p:spPr>
      </p:pic>
      <p:sp>
        <p:nvSpPr>
          <p:cNvPr id="6" name="TextBox 5"/>
          <p:cNvSpPr txBox="1"/>
          <p:nvPr/>
        </p:nvSpPr>
        <p:spPr>
          <a:xfrm>
            <a:off x="6980722" y="1489242"/>
            <a:ext cx="2327870" cy="1231106"/>
          </a:xfrm>
          <a:prstGeom prst="rect">
            <a:avLst/>
          </a:prstGeom>
          <a:noFill/>
        </p:spPr>
        <p:txBody>
          <a:bodyPr wrap="square" lIns="0" tIns="0" rIns="0" bIns="0" rtlCol="0">
            <a:spAutoFit/>
          </a:bodyPr>
          <a:lstStyle/>
          <a:p>
            <a:r>
              <a:rPr lang="en-US" sz="2000" b="1" dirty="0">
                <a:solidFill>
                  <a:srgbClr val="FF0000"/>
                </a:solidFill>
              </a:rPr>
              <a:t>Explanation of what, how, why, and when (i.e. a theory)</a:t>
            </a:r>
          </a:p>
        </p:txBody>
      </p:sp>
      <p:sp>
        <p:nvSpPr>
          <p:cNvPr id="7" name="TextBox 6"/>
          <p:cNvSpPr txBox="1"/>
          <p:nvPr/>
        </p:nvSpPr>
        <p:spPr>
          <a:xfrm>
            <a:off x="7099595" y="5536986"/>
            <a:ext cx="1916389" cy="1231106"/>
          </a:xfrm>
          <a:prstGeom prst="rect">
            <a:avLst/>
          </a:prstGeom>
          <a:noFill/>
        </p:spPr>
        <p:txBody>
          <a:bodyPr wrap="square" lIns="0" tIns="0" rIns="0" bIns="0" rtlCol="0">
            <a:spAutoFit/>
          </a:bodyPr>
          <a:lstStyle/>
          <a:p>
            <a:r>
              <a:rPr lang="en-US" sz="2000" b="1" dirty="0">
                <a:solidFill>
                  <a:srgbClr val="FF0000"/>
                </a:solidFill>
              </a:rPr>
              <a:t>What we should observe if the theory </a:t>
            </a:r>
            <a:r>
              <a:rPr lang="en-US" sz="2000" b="1">
                <a:solidFill>
                  <a:srgbClr val="FF0000"/>
                </a:solidFill>
              </a:rPr>
              <a:t>is correct</a:t>
            </a:r>
            <a:endParaRPr lang="en-US" sz="2000" b="1" dirty="0">
              <a:solidFill>
                <a:srgbClr val="FF0000"/>
              </a:solidFill>
            </a:endParaRPr>
          </a:p>
        </p:txBody>
      </p:sp>
      <p:cxnSp>
        <p:nvCxnSpPr>
          <p:cNvPr id="8" name="Curved Connector 7"/>
          <p:cNvCxnSpPr/>
          <p:nvPr/>
        </p:nvCxnSpPr>
        <p:spPr>
          <a:xfrm rot="5400000">
            <a:off x="6907867" y="4162635"/>
            <a:ext cx="2599778" cy="11176"/>
          </a:xfrm>
          <a:prstGeom prst="curvedConnector3">
            <a:avLst>
              <a:gd name="adj1" fmla="val 50000"/>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8099216" y="3933614"/>
            <a:ext cx="1253849" cy="307777"/>
          </a:xfrm>
          <a:prstGeom prst="rect">
            <a:avLst/>
          </a:prstGeom>
          <a:noFill/>
        </p:spPr>
        <p:txBody>
          <a:bodyPr wrap="square" lIns="0" tIns="0" rIns="0" bIns="0" rtlCol="0">
            <a:spAutoFit/>
          </a:bodyPr>
          <a:lstStyle/>
          <a:p>
            <a:r>
              <a:rPr lang="en-US" sz="2000" b="1" dirty="0"/>
              <a:t>Deduction</a:t>
            </a:r>
          </a:p>
        </p:txBody>
      </p:sp>
      <p:sp>
        <p:nvSpPr>
          <p:cNvPr id="3" name="TextBox 2"/>
          <p:cNvSpPr txBox="1"/>
          <p:nvPr/>
        </p:nvSpPr>
        <p:spPr>
          <a:xfrm>
            <a:off x="1034838" y="6152539"/>
            <a:ext cx="5662420" cy="711045"/>
          </a:xfrm>
          <a:prstGeom prst="rect">
            <a:avLst/>
          </a:prstGeom>
          <a:noFill/>
        </p:spPr>
        <p:txBody>
          <a:bodyPr wrap="square" rtlCol="0">
            <a:spAutoFit/>
          </a:bodyPr>
          <a:lstStyle/>
          <a:p>
            <a:r>
              <a:rPr lang="en-US" sz="1000" dirty="0" err="1"/>
              <a:t>Venkatesh</a:t>
            </a:r>
            <a:r>
              <a:rPr lang="en-US" sz="1000" dirty="0"/>
              <a:t>, V., Thong, J. Y. L., Chan, F. K. Y., &amp; Hu, P. J. H. (2016). Managing Citizens’ Uncertainty in E-Government Services: The Mediating and Moderating Roles of Transparency and Trust. </a:t>
            </a:r>
            <a:r>
              <a:rPr lang="en-US" sz="1000" i="1" dirty="0"/>
              <a:t>Information Systems Research</a:t>
            </a:r>
            <a:r>
              <a:rPr lang="en-US" sz="1000" dirty="0"/>
              <a:t>, </a:t>
            </a:r>
            <a:r>
              <a:rPr lang="en-US" sz="1000" i="1" dirty="0"/>
              <a:t>27</a:t>
            </a:r>
            <a:r>
              <a:rPr lang="en-US" sz="1000" dirty="0"/>
              <a:t>(1), 87–111. http://</a:t>
            </a:r>
            <a:r>
              <a:rPr lang="en-US" sz="1000" dirty="0" err="1"/>
              <a:t>doi.org</a:t>
            </a:r>
            <a:r>
              <a:rPr lang="en-US" sz="1000" dirty="0"/>
              <a:t>/10.1287/isre.2015.0612</a:t>
            </a:r>
          </a:p>
          <a:p>
            <a:endParaRPr lang="en-US" sz="1000" dirty="0"/>
          </a:p>
        </p:txBody>
      </p:sp>
    </p:spTree>
    <p:extLst>
      <p:ext uri="{BB962C8B-B14F-4D97-AF65-F5344CB8AC3E}">
        <p14:creationId xmlns:p14="http://schemas.microsoft.com/office/powerpoint/2010/main" val="29406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Learning about methods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1393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4"/>
          <p:cNvSpPr txBox="1">
            <a:spLocks noChangeArrowheads="1"/>
          </p:cNvSpPr>
          <p:nvPr/>
        </p:nvSpPr>
        <p:spPr bwMode="auto">
          <a:xfrm>
            <a:off x="1799457" y="6576446"/>
            <a:ext cx="7344543" cy="246221"/>
          </a:xfrm>
          <a:prstGeom prst="rect">
            <a:avLst/>
          </a:prstGeom>
          <a:noFill/>
          <a:ln w="9525">
            <a:noFill/>
            <a:miter lim="800000"/>
            <a:headEnd/>
            <a:tailEnd/>
          </a:ln>
          <a:effectLst/>
        </p:spPr>
        <p:txBody>
          <a:bodyPr wrap="square">
            <a:spAutoFit/>
          </a:bodyPr>
          <a:lstStyle/>
          <a:p>
            <a:r>
              <a:rPr lang="en-US" sz="1000" dirty="0"/>
              <a:t>Singleton, R.A.J. &amp; Straits, B.C., 2005. </a:t>
            </a:r>
            <a:r>
              <a:rPr lang="en-US" sz="1000" i="1" dirty="0"/>
              <a:t>Approaches to Social Research</a:t>
            </a:r>
            <a:r>
              <a:rPr lang="en-US" sz="1000" dirty="0"/>
              <a:t> 4th ed., New York: Oxford University Press.  </a:t>
            </a:r>
          </a:p>
        </p:txBody>
      </p:sp>
      <p:grpSp>
        <p:nvGrpSpPr>
          <p:cNvPr id="10" name="Group 9"/>
          <p:cNvGrpSpPr/>
          <p:nvPr/>
        </p:nvGrpSpPr>
        <p:grpSpPr>
          <a:xfrm>
            <a:off x="1724668" y="3114893"/>
            <a:ext cx="6946320" cy="1264611"/>
            <a:chOff x="1039369" y="2516694"/>
            <a:chExt cx="6946320" cy="2109905"/>
          </a:xfrm>
        </p:grpSpPr>
        <p:sp>
          <p:nvSpPr>
            <p:cNvPr id="2" name="TextBox 1"/>
            <p:cNvSpPr txBox="1"/>
            <p:nvPr/>
          </p:nvSpPr>
          <p:spPr>
            <a:xfrm>
              <a:off x="1039369" y="2516694"/>
              <a:ext cx="6946320" cy="923328"/>
            </a:xfrm>
            <a:prstGeom prst="rect">
              <a:avLst/>
            </a:prstGeom>
            <a:noFill/>
          </p:spPr>
          <p:txBody>
            <a:bodyPr wrap="none" rtlCol="0">
              <a:spAutoFit/>
            </a:bodyPr>
            <a:lstStyle/>
            <a:p>
              <a:r>
                <a:rPr lang="en-US" dirty="0">
                  <a:solidFill>
                    <a:srgbClr val="000000"/>
                  </a:solidFill>
                </a:rPr>
                <a:t>TWO</a:t>
              </a:r>
              <a:r>
                <a:rPr lang="en-US" i="1" dirty="0">
                  <a:solidFill>
                    <a:srgbClr val="000000"/>
                  </a:solidFill>
                </a:rPr>
                <a:t> EMPIRICAL</a:t>
              </a:r>
              <a:r>
                <a:rPr lang="en-US" dirty="0">
                  <a:solidFill>
                    <a:srgbClr val="000000"/>
                  </a:solidFill>
                </a:rPr>
                <a:t> STRATEGIES</a:t>
              </a:r>
            </a:p>
            <a:p>
              <a:r>
                <a:rPr lang="en-US" dirty="0">
                  <a:solidFill>
                    <a:srgbClr val="000000"/>
                  </a:solidFill>
                </a:rPr>
                <a:t>1 ) Random assignment &amp; experimental ideal (“the gold standard”)</a:t>
              </a:r>
            </a:p>
            <a:p>
              <a:r>
                <a:rPr lang="en-US" dirty="0">
                  <a:solidFill>
                    <a:srgbClr val="000000"/>
                  </a:solidFill>
                </a:rPr>
                <a:t>2 ) Statistical modeling (controlling) of alternative explanations</a:t>
              </a:r>
            </a:p>
          </p:txBody>
        </p:sp>
        <p:cxnSp>
          <p:nvCxnSpPr>
            <p:cNvPr id="7" name="Straight Connector 6"/>
            <p:cNvCxnSpPr/>
            <p:nvPr/>
          </p:nvCxnSpPr>
          <p:spPr>
            <a:xfrm flipH="1">
              <a:off x="1703319" y="4364526"/>
              <a:ext cx="10078" cy="26207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 name="Title 5"/>
          <p:cNvSpPr>
            <a:spLocks noGrp="1"/>
          </p:cNvSpPr>
          <p:nvPr>
            <p:ph type="title"/>
          </p:nvPr>
        </p:nvSpPr>
        <p:spPr/>
        <p:txBody>
          <a:bodyPr/>
          <a:lstStyle/>
          <a:p>
            <a:r>
              <a:rPr lang="en-US" dirty="0"/>
              <a:t>Conditions for Causality</a:t>
            </a:r>
          </a:p>
        </p:txBody>
      </p:sp>
      <p:sp>
        <p:nvSpPr>
          <p:cNvPr id="8" name="Content Placeholder 7"/>
          <p:cNvSpPr>
            <a:spLocks noGrp="1"/>
          </p:cNvSpPr>
          <p:nvPr>
            <p:ph idx="1"/>
          </p:nvPr>
        </p:nvSpPr>
        <p:spPr/>
        <p:txBody>
          <a:bodyPr/>
          <a:lstStyle/>
          <a:p>
            <a:r>
              <a:rPr lang="en-US" dirty="0"/>
              <a:t>(1) Association</a:t>
            </a:r>
          </a:p>
          <a:p>
            <a:r>
              <a:rPr lang="en-US" dirty="0"/>
              <a:t>(2) Direction of influence (i.e. not                     )</a:t>
            </a:r>
          </a:p>
          <a:p>
            <a:r>
              <a:rPr lang="en-US" dirty="0"/>
              <a:t>(3) Elimination of rival explanations</a:t>
            </a:r>
          </a:p>
          <a:p>
            <a:endParaRPr lang="en-US" dirty="0"/>
          </a:p>
        </p:txBody>
      </p:sp>
      <p:sp>
        <p:nvSpPr>
          <p:cNvPr id="21" name="Oval 10"/>
          <p:cNvSpPr>
            <a:spLocks noChangeArrowheads="1"/>
          </p:cNvSpPr>
          <p:nvPr/>
        </p:nvSpPr>
        <p:spPr bwMode="auto">
          <a:xfrm>
            <a:off x="2584864" y="1801346"/>
            <a:ext cx="341491" cy="381846"/>
          </a:xfrm>
          <a:prstGeom prst="ellipse">
            <a:avLst/>
          </a:prstGeom>
          <a:solidFill>
            <a:schemeClr val="accent1"/>
          </a:solidFill>
          <a:ln w="44450" algn="ctr">
            <a:noFill/>
            <a:round/>
            <a:headEnd/>
            <a:tailEnd/>
          </a:ln>
        </p:spPr>
        <p:txBody>
          <a:bodyPr wrap="none" anchor="ctr"/>
          <a:lstStyle/>
          <a:p>
            <a:pPr algn="ctr"/>
            <a:r>
              <a:rPr lang="en-US" sz="2400" dirty="0">
                <a:solidFill>
                  <a:srgbClr val="FFFFFF"/>
                </a:solidFill>
              </a:rPr>
              <a:t>X</a:t>
            </a:r>
          </a:p>
        </p:txBody>
      </p:sp>
      <p:sp>
        <p:nvSpPr>
          <p:cNvPr id="22" name="Oval 11"/>
          <p:cNvSpPr>
            <a:spLocks noChangeArrowheads="1"/>
          </p:cNvSpPr>
          <p:nvPr/>
        </p:nvSpPr>
        <p:spPr bwMode="auto">
          <a:xfrm>
            <a:off x="3266905" y="1805565"/>
            <a:ext cx="341491" cy="381846"/>
          </a:xfrm>
          <a:prstGeom prst="ellipse">
            <a:avLst/>
          </a:prstGeom>
          <a:solidFill>
            <a:schemeClr val="accent1"/>
          </a:solidFill>
          <a:ln w="44450" algn="ctr">
            <a:noFill/>
            <a:round/>
            <a:headEnd/>
            <a:tailEnd/>
          </a:ln>
        </p:spPr>
        <p:txBody>
          <a:bodyPr wrap="none" anchor="ctr"/>
          <a:lstStyle/>
          <a:p>
            <a:pPr algn="ctr"/>
            <a:r>
              <a:rPr lang="en-US" sz="2400" dirty="0">
                <a:solidFill>
                  <a:srgbClr val="FFFFFF"/>
                </a:solidFill>
              </a:rPr>
              <a:t>Y</a:t>
            </a:r>
          </a:p>
        </p:txBody>
      </p:sp>
      <p:sp>
        <p:nvSpPr>
          <p:cNvPr id="23" name="Line 12"/>
          <p:cNvSpPr>
            <a:spLocks noChangeShapeType="1"/>
          </p:cNvSpPr>
          <p:nvPr/>
        </p:nvSpPr>
        <p:spPr bwMode="auto">
          <a:xfrm>
            <a:off x="3176666" y="1989104"/>
            <a:ext cx="269053" cy="0"/>
          </a:xfrm>
          <a:prstGeom prst="line">
            <a:avLst/>
          </a:prstGeom>
          <a:noFill/>
          <a:ln w="57150">
            <a:solidFill>
              <a:schemeClr val="tx1"/>
            </a:solidFill>
            <a:round/>
            <a:headEnd/>
            <a:tailEnd type="arrow" w="med" len="med"/>
          </a:ln>
        </p:spPr>
        <p:txBody>
          <a:bodyPr wrap="none" anchor="ctr"/>
          <a:lstStyle/>
          <a:p>
            <a:endParaRPr lang="en-US"/>
          </a:p>
        </p:txBody>
      </p:sp>
      <p:sp>
        <p:nvSpPr>
          <p:cNvPr id="24" name="Oval 10"/>
          <p:cNvSpPr>
            <a:spLocks noChangeArrowheads="1"/>
          </p:cNvSpPr>
          <p:nvPr/>
        </p:nvSpPr>
        <p:spPr bwMode="auto">
          <a:xfrm>
            <a:off x="4666478" y="2213172"/>
            <a:ext cx="341491" cy="381846"/>
          </a:xfrm>
          <a:prstGeom prst="ellipse">
            <a:avLst/>
          </a:prstGeom>
          <a:solidFill>
            <a:schemeClr val="accent1"/>
          </a:solidFill>
          <a:ln w="44450" algn="ctr">
            <a:noFill/>
            <a:round/>
            <a:headEnd/>
            <a:tailEnd/>
          </a:ln>
        </p:spPr>
        <p:txBody>
          <a:bodyPr wrap="none" anchor="ctr"/>
          <a:lstStyle/>
          <a:p>
            <a:pPr algn="ctr"/>
            <a:r>
              <a:rPr lang="en-US" sz="2400" dirty="0">
                <a:solidFill>
                  <a:srgbClr val="FFFFFF"/>
                </a:solidFill>
              </a:rPr>
              <a:t>Y</a:t>
            </a:r>
          </a:p>
        </p:txBody>
      </p:sp>
      <p:sp>
        <p:nvSpPr>
          <p:cNvPr id="25" name="Oval 11"/>
          <p:cNvSpPr>
            <a:spLocks noChangeArrowheads="1"/>
          </p:cNvSpPr>
          <p:nvPr/>
        </p:nvSpPr>
        <p:spPr bwMode="auto">
          <a:xfrm>
            <a:off x="5348519" y="2217391"/>
            <a:ext cx="341491" cy="381846"/>
          </a:xfrm>
          <a:prstGeom prst="ellipse">
            <a:avLst/>
          </a:prstGeom>
          <a:solidFill>
            <a:schemeClr val="accent1"/>
          </a:solidFill>
          <a:ln w="44450" algn="ctr">
            <a:noFill/>
            <a:round/>
            <a:headEnd/>
            <a:tailEnd/>
          </a:ln>
        </p:spPr>
        <p:txBody>
          <a:bodyPr wrap="none" anchor="ctr"/>
          <a:lstStyle/>
          <a:p>
            <a:pPr algn="ctr"/>
            <a:r>
              <a:rPr lang="en-US" sz="2400" dirty="0">
                <a:solidFill>
                  <a:srgbClr val="FFFFFF"/>
                </a:solidFill>
              </a:rPr>
              <a:t>X</a:t>
            </a:r>
          </a:p>
        </p:txBody>
      </p:sp>
      <p:sp>
        <p:nvSpPr>
          <p:cNvPr id="26" name="Line 12"/>
          <p:cNvSpPr>
            <a:spLocks noChangeShapeType="1"/>
          </p:cNvSpPr>
          <p:nvPr/>
        </p:nvSpPr>
        <p:spPr bwMode="auto">
          <a:xfrm>
            <a:off x="5048421" y="2400930"/>
            <a:ext cx="269053" cy="0"/>
          </a:xfrm>
          <a:prstGeom prst="line">
            <a:avLst/>
          </a:prstGeom>
          <a:noFill/>
          <a:ln w="57150">
            <a:solidFill>
              <a:schemeClr val="tx1"/>
            </a:solidFill>
            <a:round/>
            <a:headEnd/>
            <a:tailEnd type="arrow" w="med" len="med"/>
          </a:ln>
        </p:spPr>
        <p:txBody>
          <a:bodyPr wrap="none" anchor="ctr"/>
          <a:lstStyle/>
          <a:p>
            <a:endParaRPr lang="en-US"/>
          </a:p>
        </p:txBody>
      </p:sp>
      <p:cxnSp>
        <p:nvCxnSpPr>
          <p:cNvPr id="11" name="Elbow Connector 10"/>
          <p:cNvCxnSpPr/>
          <p:nvPr/>
        </p:nvCxnSpPr>
        <p:spPr>
          <a:xfrm>
            <a:off x="1374501" y="3046397"/>
            <a:ext cx="350167" cy="250173"/>
          </a:xfrm>
          <a:prstGeom prst="bentConnector3">
            <a:avLst>
              <a:gd name="adj1" fmla="val -26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2866691" y="2251532"/>
            <a:ext cx="10078" cy="15707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Elbow Connector 38"/>
          <p:cNvCxnSpPr/>
          <p:nvPr/>
        </p:nvCxnSpPr>
        <p:spPr>
          <a:xfrm rot="5400000" flipH="1" flipV="1">
            <a:off x="5185157" y="1646786"/>
            <a:ext cx="569604" cy="170494"/>
          </a:xfrm>
          <a:prstGeom prst="bentConnector2">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491198" y="1124065"/>
            <a:ext cx="2734704" cy="646331"/>
          </a:xfrm>
          <a:prstGeom prst="rect">
            <a:avLst/>
          </a:prstGeom>
          <a:noFill/>
        </p:spPr>
        <p:txBody>
          <a:bodyPr wrap="none" rtlCol="0">
            <a:spAutoFit/>
          </a:bodyPr>
          <a:lstStyle/>
          <a:p>
            <a:r>
              <a:rPr lang="en-US" i="1" dirty="0">
                <a:solidFill>
                  <a:srgbClr val="000000"/>
                </a:solidFill>
              </a:rPr>
              <a:t>EMPIRICAL</a:t>
            </a:r>
            <a:r>
              <a:rPr lang="en-US" dirty="0">
                <a:solidFill>
                  <a:srgbClr val="000000"/>
                </a:solidFill>
              </a:rPr>
              <a:t> STRATEGY</a:t>
            </a:r>
          </a:p>
          <a:p>
            <a:r>
              <a:rPr lang="en-US" dirty="0">
                <a:solidFill>
                  <a:srgbClr val="000000"/>
                </a:solidFill>
              </a:rPr>
              <a:t>1 ) Measure X before Y</a:t>
            </a:r>
          </a:p>
        </p:txBody>
      </p:sp>
    </p:spTree>
    <p:extLst>
      <p:ext uri="{BB962C8B-B14F-4D97-AF65-F5344CB8AC3E}">
        <p14:creationId xmlns:p14="http://schemas.microsoft.com/office/powerpoint/2010/main" val="211222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effectLst/>
        </p:spPr>
        <p:txBody>
          <a:bodyPr/>
          <a:lstStyle/>
          <a:p>
            <a:r>
              <a:rPr lang="en-US" dirty="0"/>
              <a:t>Strategy 1: Experiment</a:t>
            </a:r>
          </a:p>
        </p:txBody>
      </p:sp>
      <p:sp>
        <p:nvSpPr>
          <p:cNvPr id="5" name="Oval 4"/>
          <p:cNvSpPr/>
          <p:nvPr/>
        </p:nvSpPr>
        <p:spPr>
          <a:xfrm>
            <a:off x="937010" y="3116975"/>
            <a:ext cx="1119067" cy="1036698"/>
          </a:xfrm>
          <a:prstGeom prst="ellipse">
            <a:avLst/>
          </a:prstGeom>
          <a:no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POPU LATION OF INTEREST</a:t>
            </a:r>
          </a:p>
        </p:txBody>
      </p:sp>
      <p:sp>
        <p:nvSpPr>
          <p:cNvPr id="2" name="Rectangle 1"/>
          <p:cNvSpPr/>
          <p:nvPr/>
        </p:nvSpPr>
        <p:spPr>
          <a:xfrm>
            <a:off x="3235295" y="2930494"/>
            <a:ext cx="1199378" cy="554386"/>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TREATMENT GROUP</a:t>
            </a:r>
          </a:p>
        </p:txBody>
      </p:sp>
      <p:sp>
        <p:nvSpPr>
          <p:cNvPr id="7" name="Rectangle 6"/>
          <p:cNvSpPr/>
          <p:nvPr/>
        </p:nvSpPr>
        <p:spPr>
          <a:xfrm>
            <a:off x="3235295" y="3648182"/>
            <a:ext cx="1199378" cy="554386"/>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CONTROL GROUP</a:t>
            </a:r>
          </a:p>
        </p:txBody>
      </p:sp>
      <p:sp>
        <p:nvSpPr>
          <p:cNvPr id="3" name="TextBox 2"/>
          <p:cNvSpPr txBox="1"/>
          <p:nvPr/>
        </p:nvSpPr>
        <p:spPr>
          <a:xfrm>
            <a:off x="2056077" y="3322689"/>
            <a:ext cx="787354" cy="553998"/>
          </a:xfrm>
          <a:prstGeom prst="rect">
            <a:avLst/>
          </a:prstGeom>
          <a:noFill/>
          <a:effectLst/>
        </p:spPr>
        <p:txBody>
          <a:bodyPr wrap="square" rtlCol="0">
            <a:spAutoFit/>
          </a:bodyPr>
          <a:lstStyle/>
          <a:p>
            <a:r>
              <a:rPr lang="en-US" sz="1000" dirty="0"/>
              <a:t>assigned randomly to</a:t>
            </a:r>
          </a:p>
        </p:txBody>
      </p:sp>
      <p:cxnSp>
        <p:nvCxnSpPr>
          <p:cNvPr id="9" name="Straight Arrow Connector 8"/>
          <p:cNvCxnSpPr>
            <a:stCxn id="3" idx="3"/>
          </p:cNvCxnSpPr>
          <p:nvPr/>
        </p:nvCxnSpPr>
        <p:spPr>
          <a:xfrm flipV="1">
            <a:off x="2843431" y="3322690"/>
            <a:ext cx="270919" cy="2769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3" idx="3"/>
          </p:cNvCxnSpPr>
          <p:nvPr/>
        </p:nvCxnSpPr>
        <p:spPr>
          <a:xfrm>
            <a:off x="2843431" y="3599688"/>
            <a:ext cx="270919" cy="2769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114504" y="2962862"/>
            <a:ext cx="2136125" cy="1077218"/>
          </a:xfrm>
          <a:prstGeom prst="rect">
            <a:avLst/>
          </a:prstGeom>
          <a:noFill/>
          <a:effectLst/>
        </p:spPr>
        <p:txBody>
          <a:bodyPr wrap="square" rtlCol="0">
            <a:spAutoFit/>
          </a:bodyPr>
          <a:lstStyle/>
          <a:p>
            <a:pPr algn="ctr"/>
            <a:r>
              <a:rPr lang="en-US" sz="1200" dirty="0"/>
              <a:t>is there difference?</a:t>
            </a:r>
          </a:p>
          <a:p>
            <a:pPr algn="ctr"/>
            <a:r>
              <a:rPr lang="en-US" sz="2800" dirty="0"/>
              <a:t>Y</a:t>
            </a:r>
            <a:r>
              <a:rPr lang="en-US" sz="2800" baseline="-25000" dirty="0"/>
              <a:t>T </a:t>
            </a:r>
            <a:r>
              <a:rPr lang="en-US" sz="2800" dirty="0"/>
              <a:t>- Y</a:t>
            </a:r>
            <a:r>
              <a:rPr lang="en-US" sz="2800" baseline="-25000" dirty="0"/>
              <a:t>C</a:t>
            </a:r>
            <a:r>
              <a:rPr lang="en-US" sz="2800" dirty="0"/>
              <a:t> = ?</a:t>
            </a:r>
          </a:p>
          <a:p>
            <a:pPr algn="ctr"/>
            <a:r>
              <a:rPr lang="en-US" sz="1200" dirty="0"/>
              <a:t>if yes, that must be caused by treatment</a:t>
            </a:r>
          </a:p>
        </p:txBody>
      </p:sp>
      <p:grpSp>
        <p:nvGrpSpPr>
          <p:cNvPr id="23" name="Group 22"/>
          <p:cNvGrpSpPr/>
          <p:nvPr/>
        </p:nvGrpSpPr>
        <p:grpSpPr>
          <a:xfrm>
            <a:off x="5403471" y="2372037"/>
            <a:ext cx="774852" cy="1177662"/>
            <a:chOff x="5171654" y="1481190"/>
            <a:chExt cx="774852" cy="1177662"/>
          </a:xfrm>
          <a:effectLst/>
        </p:grpSpPr>
        <p:sp>
          <p:nvSpPr>
            <p:cNvPr id="16" name="TextBox 15"/>
            <p:cNvSpPr txBox="1"/>
            <p:nvPr/>
          </p:nvSpPr>
          <p:spPr>
            <a:xfrm>
              <a:off x="5171654" y="2104854"/>
              <a:ext cx="774852" cy="553998"/>
            </a:xfrm>
            <a:prstGeom prst="rect">
              <a:avLst/>
            </a:prstGeom>
            <a:noFill/>
          </p:spPr>
          <p:txBody>
            <a:bodyPr wrap="square" rtlCol="0">
              <a:spAutoFit/>
            </a:bodyPr>
            <a:lstStyle/>
            <a:p>
              <a:r>
                <a:rPr lang="en-US" sz="1000" dirty="0"/>
                <a:t>this group receives treatment</a:t>
              </a:r>
            </a:p>
          </p:txBody>
        </p:sp>
        <p:sp>
          <p:nvSpPr>
            <p:cNvPr id="20" name="TextBox 19"/>
            <p:cNvSpPr txBox="1"/>
            <p:nvPr/>
          </p:nvSpPr>
          <p:spPr>
            <a:xfrm>
              <a:off x="5292600" y="1481190"/>
              <a:ext cx="472487" cy="523220"/>
            </a:xfrm>
            <a:prstGeom prst="rect">
              <a:avLst/>
            </a:prstGeom>
            <a:noFill/>
          </p:spPr>
          <p:txBody>
            <a:bodyPr wrap="square" rtlCol="0">
              <a:spAutoFit/>
            </a:bodyPr>
            <a:lstStyle/>
            <a:p>
              <a:r>
                <a:rPr lang="en-US" sz="2800" dirty="0"/>
                <a:t>X</a:t>
              </a:r>
            </a:p>
          </p:txBody>
        </p:sp>
      </p:grpSp>
      <p:grpSp>
        <p:nvGrpSpPr>
          <p:cNvPr id="15" name="Group 14"/>
          <p:cNvGrpSpPr/>
          <p:nvPr/>
        </p:nvGrpSpPr>
        <p:grpSpPr>
          <a:xfrm>
            <a:off x="6067526" y="2372108"/>
            <a:ext cx="1057057" cy="1839210"/>
            <a:chOff x="5926343" y="1481190"/>
            <a:chExt cx="1057057" cy="1839210"/>
          </a:xfrm>
          <a:effectLst/>
        </p:grpSpPr>
        <p:sp>
          <p:nvSpPr>
            <p:cNvPr id="17" name="TextBox 16"/>
            <p:cNvSpPr txBox="1"/>
            <p:nvPr/>
          </p:nvSpPr>
          <p:spPr>
            <a:xfrm>
              <a:off x="5926343" y="2104854"/>
              <a:ext cx="1046978" cy="553998"/>
            </a:xfrm>
            <a:prstGeom prst="rect">
              <a:avLst/>
            </a:prstGeom>
            <a:noFill/>
          </p:spPr>
          <p:txBody>
            <a:bodyPr wrap="square" rtlCol="0">
              <a:spAutoFit/>
            </a:bodyPr>
            <a:lstStyle/>
            <a:p>
              <a:r>
                <a:rPr lang="en-US" sz="1000" dirty="0"/>
                <a:t>Characteristic Y of this group measured</a:t>
              </a:r>
            </a:p>
          </p:txBody>
        </p:sp>
        <p:sp>
          <p:nvSpPr>
            <p:cNvPr id="18" name="TextBox 17"/>
            <p:cNvSpPr txBox="1"/>
            <p:nvPr/>
          </p:nvSpPr>
          <p:spPr>
            <a:xfrm>
              <a:off x="5936422" y="2766402"/>
              <a:ext cx="1046978" cy="553998"/>
            </a:xfrm>
            <a:prstGeom prst="rect">
              <a:avLst/>
            </a:prstGeom>
            <a:noFill/>
          </p:spPr>
          <p:txBody>
            <a:bodyPr wrap="square" rtlCol="0">
              <a:spAutoFit/>
            </a:bodyPr>
            <a:lstStyle/>
            <a:p>
              <a:r>
                <a:rPr lang="en-US" sz="1000" dirty="0"/>
                <a:t>Characteristic Y of this group measured</a:t>
              </a:r>
            </a:p>
          </p:txBody>
        </p:sp>
        <p:sp>
          <p:nvSpPr>
            <p:cNvPr id="21" name="TextBox 20"/>
            <p:cNvSpPr txBox="1"/>
            <p:nvPr/>
          </p:nvSpPr>
          <p:spPr>
            <a:xfrm>
              <a:off x="6079962" y="1481190"/>
              <a:ext cx="472487" cy="523220"/>
            </a:xfrm>
            <a:prstGeom prst="rect">
              <a:avLst/>
            </a:prstGeom>
            <a:noFill/>
          </p:spPr>
          <p:txBody>
            <a:bodyPr wrap="square" rtlCol="0">
              <a:spAutoFit/>
            </a:bodyPr>
            <a:lstStyle/>
            <a:p>
              <a:r>
                <a:rPr lang="en-US" sz="2800" dirty="0"/>
                <a:t>O</a:t>
              </a:r>
            </a:p>
          </p:txBody>
        </p:sp>
      </p:grpSp>
      <p:sp>
        <p:nvSpPr>
          <p:cNvPr id="22" name="TextBox 21"/>
          <p:cNvSpPr txBox="1"/>
          <p:nvPr/>
        </p:nvSpPr>
        <p:spPr>
          <a:xfrm>
            <a:off x="2047380" y="2310759"/>
            <a:ext cx="472487" cy="523220"/>
          </a:xfrm>
          <a:prstGeom prst="rect">
            <a:avLst/>
          </a:prstGeom>
          <a:noFill/>
          <a:effectLst/>
        </p:spPr>
        <p:txBody>
          <a:bodyPr wrap="square" rtlCol="0">
            <a:spAutoFit/>
          </a:bodyPr>
          <a:lstStyle/>
          <a:p>
            <a:r>
              <a:rPr lang="en-US" sz="2800" dirty="0"/>
              <a:t>R</a:t>
            </a:r>
          </a:p>
        </p:txBody>
      </p:sp>
      <p:sp>
        <p:nvSpPr>
          <p:cNvPr id="31" name="TextBox 30"/>
          <p:cNvSpPr txBox="1"/>
          <p:nvPr/>
        </p:nvSpPr>
        <p:spPr>
          <a:xfrm>
            <a:off x="5560534" y="1679009"/>
            <a:ext cx="2589025" cy="707886"/>
          </a:xfrm>
          <a:prstGeom prst="rect">
            <a:avLst/>
          </a:prstGeom>
          <a:noFill/>
          <a:effectLst/>
        </p:spPr>
        <p:txBody>
          <a:bodyPr wrap="square" rtlCol="0">
            <a:spAutoFit/>
          </a:bodyPr>
          <a:lstStyle/>
          <a:p>
            <a:r>
              <a:rPr lang="en-US" sz="1000" dirty="0"/>
              <a:t>treatment: e.g. patients receive medicine, new incentive packed given to employees,  new teaching methods applied, are forced to use a new information system etc.</a:t>
            </a:r>
          </a:p>
        </p:txBody>
      </p:sp>
      <p:sp>
        <p:nvSpPr>
          <p:cNvPr id="14" name="Left Brace 13"/>
          <p:cNvSpPr/>
          <p:nvPr/>
        </p:nvSpPr>
        <p:spPr>
          <a:xfrm rot="16200000">
            <a:off x="3673724" y="3753564"/>
            <a:ext cx="302367" cy="1421111"/>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3023643" y="4615303"/>
            <a:ext cx="2035919" cy="1169551"/>
          </a:xfrm>
          <a:prstGeom prst="rect">
            <a:avLst/>
          </a:prstGeom>
          <a:noFill/>
        </p:spPr>
        <p:txBody>
          <a:bodyPr wrap="square" rtlCol="0">
            <a:spAutoFit/>
          </a:bodyPr>
          <a:lstStyle/>
          <a:p>
            <a:r>
              <a:rPr lang="en-US" sz="1000" dirty="0"/>
              <a:t>on average, these groups are approximately similar as long as</a:t>
            </a:r>
          </a:p>
          <a:p>
            <a:pPr marL="228600" indent="-228600">
              <a:buAutoNum type="arabicParenR"/>
            </a:pPr>
            <a:r>
              <a:rPr lang="en-US" sz="1000" dirty="0"/>
              <a:t>The assignment is random</a:t>
            </a:r>
          </a:p>
          <a:p>
            <a:pPr marL="228600" indent="-228600">
              <a:buAutoNum type="arabicParenR"/>
            </a:pPr>
            <a:r>
              <a:rPr lang="en-US" sz="1000" dirty="0"/>
              <a:t>We have large enough n</a:t>
            </a:r>
          </a:p>
          <a:p>
            <a:pPr marL="228600" indent="-228600">
              <a:buAutoNum type="arabicParenR"/>
            </a:pPr>
            <a:r>
              <a:rPr lang="en-US" sz="1000" dirty="0"/>
              <a:t>Distribution of the underlying characteristic in the population is ”well behaving” </a:t>
            </a:r>
          </a:p>
        </p:txBody>
      </p:sp>
      <p:sp>
        <p:nvSpPr>
          <p:cNvPr id="25" name="TextBox 24"/>
          <p:cNvSpPr txBox="1"/>
          <p:nvPr/>
        </p:nvSpPr>
        <p:spPr>
          <a:xfrm>
            <a:off x="5192831" y="4969905"/>
            <a:ext cx="2802044" cy="369332"/>
          </a:xfrm>
          <a:prstGeom prst="rect">
            <a:avLst/>
          </a:prstGeom>
          <a:noFill/>
          <a:effectLst/>
        </p:spPr>
        <p:txBody>
          <a:bodyPr wrap="none" rtlCol="0">
            <a:spAutoFit/>
          </a:bodyPr>
          <a:lstStyle/>
          <a:p>
            <a:r>
              <a:rPr lang="en-US" dirty="0"/>
              <a:t> &amp; repeated several times</a:t>
            </a:r>
          </a:p>
        </p:txBody>
      </p:sp>
      <p:sp>
        <p:nvSpPr>
          <p:cNvPr id="10" name="Rectangle 9"/>
          <p:cNvSpPr/>
          <p:nvPr/>
        </p:nvSpPr>
        <p:spPr>
          <a:xfrm>
            <a:off x="1610996" y="5897615"/>
            <a:ext cx="7163669" cy="646331"/>
          </a:xfrm>
          <a:prstGeom prst="rect">
            <a:avLst/>
          </a:prstGeom>
          <a:effectLst/>
        </p:spPr>
        <p:txBody>
          <a:bodyPr wrap="square">
            <a:spAutoFit/>
          </a:bodyPr>
          <a:lstStyle/>
          <a:p>
            <a:r>
              <a:rPr lang="en-US" dirty="0"/>
              <a:t>(usually) we want to show that the effect is not caused by SELECTION EFFECTS but is caused by TREATMENT EFFECT</a:t>
            </a:r>
          </a:p>
        </p:txBody>
      </p:sp>
    </p:spTree>
    <p:extLst>
      <p:ext uri="{BB962C8B-B14F-4D97-AF65-F5344CB8AC3E}">
        <p14:creationId xmlns:p14="http://schemas.microsoft.com/office/powerpoint/2010/main" val="954868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2: Statistical controls</a:t>
            </a:r>
          </a:p>
        </p:txBody>
      </p:sp>
      <p:sp>
        <p:nvSpPr>
          <p:cNvPr id="6" name="Content Placeholder 5"/>
          <p:cNvSpPr>
            <a:spLocks noGrp="1"/>
          </p:cNvSpPr>
          <p:nvPr>
            <p:ph sz="half" idx="1"/>
          </p:nvPr>
        </p:nvSpPr>
        <p:spPr/>
        <p:txBody>
          <a:bodyPr>
            <a:normAutofit/>
          </a:bodyPr>
          <a:lstStyle/>
          <a:p>
            <a:r>
              <a:rPr lang="en-US" dirty="0"/>
              <a:t>Alternative explanations for the observed association between IV and DV (i.e. alternative </a:t>
            </a:r>
            <a:r>
              <a:rPr lang="en-US" dirty="0">
                <a:solidFill>
                  <a:srgbClr val="EF3340"/>
                </a:solidFill>
              </a:rPr>
              <a:t>theories</a:t>
            </a:r>
            <a:r>
              <a:rPr lang="en-US" dirty="0"/>
              <a:t> for the data)</a:t>
            </a:r>
          </a:p>
          <a:p>
            <a:pPr marL="342900" indent="-342900">
              <a:buFont typeface="Arial"/>
              <a:buChar char="•"/>
            </a:pPr>
            <a:r>
              <a:rPr lang="en-US" sz="2000" dirty="0"/>
              <a:t>Must be driven by theory (i.e. do not use a “standard set”, but provide a theoretical justification for each.)</a:t>
            </a:r>
          </a:p>
          <a:p>
            <a:pPr marL="342900" indent="-342900">
              <a:buFont typeface="Arial"/>
              <a:buChar char="•"/>
            </a:pPr>
            <a:r>
              <a:rPr lang="en-US" sz="2000" dirty="0"/>
              <a:t>Should be related to both IV and DV to be included (and both relationships should be justified</a:t>
            </a:r>
            <a:r>
              <a:rPr lang="en-US" sz="1800" dirty="0"/>
              <a:t>)</a:t>
            </a:r>
          </a:p>
        </p:txBody>
      </p:sp>
      <p:pic>
        <p:nvPicPr>
          <p:cNvPr id="25" name="Content Placeholder 7" descr="Hekman et al. - 2010 - An Examination of Whether and How Racial and Gende (dragged).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8607" t="70474" r="3763" b="18182"/>
          <a:stretch/>
        </p:blipFill>
        <p:spPr>
          <a:xfrm>
            <a:off x="5080069" y="1685675"/>
            <a:ext cx="3479731" cy="1080000"/>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pic>
      <p:sp>
        <p:nvSpPr>
          <p:cNvPr id="24" name="TextBox 23"/>
          <p:cNvSpPr txBox="1"/>
          <p:nvPr/>
        </p:nvSpPr>
        <p:spPr>
          <a:xfrm>
            <a:off x="2489598" y="5968053"/>
            <a:ext cx="5409234" cy="984885"/>
          </a:xfrm>
          <a:prstGeom prst="rect">
            <a:avLst/>
          </a:prstGeom>
          <a:noFill/>
        </p:spPr>
        <p:txBody>
          <a:bodyPr wrap="square" lIns="0" tIns="0" rIns="0" bIns="0" rtlCol="0">
            <a:spAutoFit/>
          </a:bodyPr>
          <a:lstStyle/>
          <a:p>
            <a:r>
              <a:rPr lang="en-US" sz="800" dirty="0"/>
              <a:t>Carlson, K. D., &amp; Wu, J. (2012). The Illusion of Statistical Control Control Variable Practice in Management Research. </a:t>
            </a:r>
            <a:r>
              <a:rPr lang="en-US" sz="800" i="1" dirty="0"/>
              <a:t>Organizational Research Methods</a:t>
            </a:r>
            <a:r>
              <a:rPr lang="en-US" sz="800" dirty="0"/>
              <a:t>, </a:t>
            </a:r>
            <a:r>
              <a:rPr lang="en-US" sz="800" i="1" dirty="0"/>
              <a:t>15</a:t>
            </a:r>
            <a:r>
              <a:rPr lang="en-US" sz="800" dirty="0"/>
              <a:t>(3), 413–435. doi:10.1177/1094428111428817</a:t>
            </a:r>
          </a:p>
          <a:p>
            <a:endParaRPr lang="en-US" sz="800" dirty="0"/>
          </a:p>
          <a:p>
            <a:r>
              <a:rPr lang="en-US" sz="800" dirty="0" err="1"/>
              <a:t>Hekman</a:t>
            </a:r>
            <a:r>
              <a:rPr lang="en-US" sz="800" dirty="0"/>
              <a:t>, D. R., Aquino, K., Owens, B. P., Mitchell, T. R., </a:t>
            </a:r>
            <a:r>
              <a:rPr lang="en-US" sz="800" dirty="0" err="1"/>
              <a:t>Schilpzand</a:t>
            </a:r>
            <a:r>
              <a:rPr lang="en-US" sz="800" dirty="0"/>
              <a:t>, P., &amp; Leavitt, K. (2010). An Examination of Whether and How Racial and Gender Biases Influence Customer Satisfaction. </a:t>
            </a:r>
            <a:r>
              <a:rPr lang="en-US" sz="800" i="1" dirty="0"/>
              <a:t>Academy of Management Journal</a:t>
            </a:r>
            <a:r>
              <a:rPr lang="en-US" sz="800" dirty="0"/>
              <a:t>, </a:t>
            </a:r>
            <a:r>
              <a:rPr lang="en-US" sz="800" i="1" dirty="0"/>
              <a:t>53</a:t>
            </a:r>
            <a:r>
              <a:rPr lang="en-US" sz="800" dirty="0"/>
              <a:t>(2), 238–264. doi:10.5465/AMJ.2010.49388763</a:t>
            </a:r>
          </a:p>
          <a:p>
            <a:endParaRPr lang="en-US" sz="800" dirty="0"/>
          </a:p>
          <a:p>
            <a:endParaRPr lang="en-US" sz="800" b="1" dirty="0"/>
          </a:p>
        </p:txBody>
      </p:sp>
      <p:sp>
        <p:nvSpPr>
          <p:cNvPr id="26" name="Rectangle 25"/>
          <p:cNvSpPr/>
          <p:nvPr/>
        </p:nvSpPr>
        <p:spPr>
          <a:xfrm>
            <a:off x="5410200" y="3515928"/>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IV</a:t>
            </a:r>
            <a:r>
              <a:rPr lang="en-US" baseline="-25000" dirty="0"/>
              <a:t>1</a:t>
            </a:r>
          </a:p>
        </p:txBody>
      </p:sp>
      <p:sp>
        <p:nvSpPr>
          <p:cNvPr id="27" name="Rectangle 26"/>
          <p:cNvSpPr/>
          <p:nvPr/>
        </p:nvSpPr>
        <p:spPr>
          <a:xfrm>
            <a:off x="5410200" y="4189028"/>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r>
              <a:rPr lang="en-US" baseline="-25000" dirty="0"/>
              <a:t>2</a:t>
            </a:r>
          </a:p>
        </p:txBody>
      </p:sp>
      <p:sp>
        <p:nvSpPr>
          <p:cNvPr id="28" name="Rectangle 27"/>
          <p:cNvSpPr/>
          <p:nvPr/>
        </p:nvSpPr>
        <p:spPr>
          <a:xfrm>
            <a:off x="5422900" y="4960052"/>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r>
              <a:rPr lang="en-US" baseline="-25000" dirty="0"/>
              <a:t>3</a:t>
            </a:r>
          </a:p>
        </p:txBody>
      </p:sp>
      <p:sp>
        <p:nvSpPr>
          <p:cNvPr id="29" name="Rectangle 28"/>
          <p:cNvSpPr/>
          <p:nvPr/>
        </p:nvSpPr>
        <p:spPr>
          <a:xfrm>
            <a:off x="7594600" y="4328728"/>
            <a:ext cx="533400" cy="520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DV</a:t>
            </a:r>
            <a:endParaRPr lang="en-US" baseline="-25000" dirty="0"/>
          </a:p>
        </p:txBody>
      </p:sp>
      <p:cxnSp>
        <p:nvCxnSpPr>
          <p:cNvPr id="30" name="Straight Arrow Connector 29"/>
          <p:cNvCxnSpPr>
            <a:stCxn id="32" idx="3"/>
            <a:endCxn id="35" idx="1"/>
          </p:cNvCxnSpPr>
          <p:nvPr/>
        </p:nvCxnSpPr>
        <p:spPr>
          <a:xfrm>
            <a:off x="5943600" y="3776278"/>
            <a:ext cx="1651000" cy="812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33" idx="3"/>
            <a:endCxn id="35" idx="1"/>
          </p:cNvCxnSpPr>
          <p:nvPr/>
        </p:nvCxnSpPr>
        <p:spPr>
          <a:xfrm>
            <a:off x="5943600" y="4449378"/>
            <a:ext cx="1651000" cy="139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34" idx="3"/>
            <a:endCxn id="35" idx="1"/>
          </p:cNvCxnSpPr>
          <p:nvPr/>
        </p:nvCxnSpPr>
        <p:spPr>
          <a:xfrm flipV="1">
            <a:off x="5956300" y="4589078"/>
            <a:ext cx="1638300" cy="63132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35" idx="3"/>
          </p:cNvCxnSpPr>
          <p:nvPr/>
        </p:nvCxnSpPr>
        <p:spPr>
          <a:xfrm flipH="1">
            <a:off x="8128000" y="3962526"/>
            <a:ext cx="509596" cy="6265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Curved Connector 33"/>
          <p:cNvCxnSpPr>
            <a:stCxn id="32" idx="1"/>
            <a:endCxn id="33" idx="1"/>
          </p:cNvCxnSpPr>
          <p:nvPr/>
        </p:nvCxnSpPr>
        <p:spPr>
          <a:xfrm rot="10800000" flipV="1">
            <a:off x="5410200" y="3776278"/>
            <a:ext cx="12700" cy="673100"/>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5" name="Curved Connector 34"/>
          <p:cNvCxnSpPr>
            <a:stCxn id="32" idx="1"/>
            <a:endCxn id="34" idx="1"/>
          </p:cNvCxnSpPr>
          <p:nvPr/>
        </p:nvCxnSpPr>
        <p:spPr>
          <a:xfrm rot="10800000" flipH="1" flipV="1">
            <a:off x="5410200" y="3776278"/>
            <a:ext cx="12700" cy="1444124"/>
          </a:xfrm>
          <a:prstGeom prst="curvedConnector3">
            <a:avLst>
              <a:gd name="adj1" fmla="val -2904858"/>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6" name="Curved Connector 35"/>
          <p:cNvCxnSpPr>
            <a:stCxn id="33" idx="1"/>
            <a:endCxn id="34" idx="1"/>
          </p:cNvCxnSpPr>
          <p:nvPr/>
        </p:nvCxnSpPr>
        <p:spPr>
          <a:xfrm rot="10800000" flipH="1" flipV="1">
            <a:off x="5410200" y="4449378"/>
            <a:ext cx="12700" cy="771024"/>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7" name="Oval 36"/>
          <p:cNvSpPr/>
          <p:nvPr/>
        </p:nvSpPr>
        <p:spPr>
          <a:xfrm>
            <a:off x="8572500" y="3530626"/>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38" name="TextBox 37"/>
          <p:cNvSpPr txBox="1"/>
          <p:nvPr/>
        </p:nvSpPr>
        <p:spPr>
          <a:xfrm>
            <a:off x="6451600" y="3649278"/>
            <a:ext cx="263381" cy="307777"/>
          </a:xfrm>
          <a:prstGeom prst="rect">
            <a:avLst/>
          </a:prstGeom>
          <a:noFill/>
        </p:spPr>
        <p:txBody>
          <a:bodyPr wrap="none" lIns="0" tIns="0" rIns="0" bIns="0" rtlCol="0">
            <a:spAutoFit/>
          </a:bodyPr>
          <a:lstStyle/>
          <a:p>
            <a:r>
              <a:rPr lang="en-US" sz="2000" i="1" dirty="0"/>
              <a:t>β</a:t>
            </a:r>
            <a:r>
              <a:rPr lang="en-US" sz="2000" i="1" baseline="-25000" dirty="0"/>
              <a:t>1</a:t>
            </a:r>
            <a:endParaRPr lang="en-US" sz="2000" b="1" dirty="0"/>
          </a:p>
        </p:txBody>
      </p:sp>
      <p:sp>
        <p:nvSpPr>
          <p:cNvPr id="39" name="TextBox 38"/>
          <p:cNvSpPr txBox="1"/>
          <p:nvPr/>
        </p:nvSpPr>
        <p:spPr>
          <a:xfrm>
            <a:off x="6464300" y="4131878"/>
            <a:ext cx="263381" cy="307777"/>
          </a:xfrm>
          <a:prstGeom prst="rect">
            <a:avLst/>
          </a:prstGeom>
          <a:noFill/>
        </p:spPr>
        <p:txBody>
          <a:bodyPr wrap="none" lIns="0" tIns="0" rIns="0" bIns="0" rtlCol="0">
            <a:spAutoFit/>
          </a:bodyPr>
          <a:lstStyle/>
          <a:p>
            <a:r>
              <a:rPr lang="en-US" sz="2000" i="1" dirty="0"/>
              <a:t>β</a:t>
            </a:r>
            <a:r>
              <a:rPr lang="en-US" sz="2000" i="1" baseline="-25000" dirty="0"/>
              <a:t>2</a:t>
            </a:r>
            <a:endParaRPr lang="en-US" sz="2000" b="1" dirty="0"/>
          </a:p>
        </p:txBody>
      </p:sp>
      <p:sp>
        <p:nvSpPr>
          <p:cNvPr id="40" name="TextBox 39"/>
          <p:cNvSpPr txBox="1"/>
          <p:nvPr/>
        </p:nvSpPr>
        <p:spPr>
          <a:xfrm>
            <a:off x="6448281" y="4652275"/>
            <a:ext cx="263381" cy="307777"/>
          </a:xfrm>
          <a:prstGeom prst="rect">
            <a:avLst/>
          </a:prstGeom>
          <a:noFill/>
        </p:spPr>
        <p:txBody>
          <a:bodyPr wrap="none" lIns="0" tIns="0" rIns="0" bIns="0" rtlCol="0">
            <a:spAutoFit/>
          </a:bodyPr>
          <a:lstStyle/>
          <a:p>
            <a:r>
              <a:rPr lang="en-US" sz="2000" i="1" dirty="0"/>
              <a:t>β</a:t>
            </a:r>
            <a:r>
              <a:rPr lang="en-US" sz="2000" i="1" baseline="-25000" dirty="0"/>
              <a:t>3</a:t>
            </a:r>
            <a:endParaRPr lang="en-US" sz="2000" b="1" dirty="0"/>
          </a:p>
        </p:txBody>
      </p:sp>
    </p:spTree>
    <p:extLst>
      <p:ext uri="{BB962C8B-B14F-4D97-AF65-F5344CB8AC3E}">
        <p14:creationId xmlns:p14="http://schemas.microsoft.com/office/powerpoint/2010/main" val="880409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or few controls?</a:t>
            </a:r>
          </a:p>
        </p:txBody>
      </p:sp>
      <p:sp>
        <p:nvSpPr>
          <p:cNvPr id="14" name="Content Placeholder 13"/>
          <p:cNvSpPr>
            <a:spLocks noGrp="1"/>
          </p:cNvSpPr>
          <p:nvPr>
            <p:ph sz="half" idx="1"/>
          </p:nvPr>
        </p:nvSpPr>
        <p:spPr/>
        <p:txBody>
          <a:bodyPr>
            <a:normAutofit/>
          </a:bodyPr>
          <a:lstStyle/>
          <a:p>
            <a:pPr marL="0" indent="0">
              <a:buNone/>
            </a:pPr>
            <a:r>
              <a:rPr lang="en-US" sz="2000" dirty="0" err="1"/>
              <a:t>Aguinis</a:t>
            </a:r>
            <a:r>
              <a:rPr lang="en-US" sz="2000" dirty="0"/>
              <a:t> and Vandenberg: “avoid the ‘throw them all into the analyses’ approach ”</a:t>
            </a:r>
          </a:p>
        </p:txBody>
      </p:sp>
      <p:sp>
        <p:nvSpPr>
          <p:cNvPr id="15" name="Content Placeholder 14"/>
          <p:cNvSpPr>
            <a:spLocks noGrp="1"/>
          </p:cNvSpPr>
          <p:nvPr>
            <p:ph sz="half" idx="2"/>
          </p:nvPr>
        </p:nvSpPr>
        <p:spPr/>
        <p:txBody>
          <a:bodyPr>
            <a:normAutofit/>
          </a:bodyPr>
          <a:lstStyle/>
          <a:p>
            <a:pPr marL="0" indent="0">
              <a:buNone/>
            </a:pPr>
            <a:r>
              <a:rPr lang="en-US" sz="2000" dirty="0" err="1"/>
              <a:t>Antonakis</a:t>
            </a:r>
            <a:r>
              <a:rPr lang="en-US" sz="2000" dirty="0"/>
              <a:t> et al: “It is always safer to err on the side of caution by including more than fewer control variables ”</a:t>
            </a:r>
          </a:p>
        </p:txBody>
      </p:sp>
      <p:sp>
        <p:nvSpPr>
          <p:cNvPr id="12" name="TextBox 11"/>
          <p:cNvSpPr txBox="1"/>
          <p:nvPr/>
        </p:nvSpPr>
        <p:spPr>
          <a:xfrm>
            <a:off x="6161852" y="169333"/>
            <a:ext cx="2811874" cy="923330"/>
          </a:xfrm>
          <a:prstGeom prst="rect">
            <a:avLst/>
          </a:prstGeom>
          <a:noFill/>
        </p:spPr>
        <p:txBody>
          <a:bodyPr wrap="square" lIns="0" tIns="0" rIns="0" bIns="0" rtlCol="0">
            <a:spAutoFit/>
          </a:bodyPr>
          <a:lstStyle/>
          <a:p>
            <a:r>
              <a:rPr lang="en-US" sz="2000" b="1" dirty="0">
                <a:solidFill>
                  <a:srgbClr val="FF0000"/>
                </a:solidFill>
              </a:rPr>
              <a:t>What do the articles recommend?</a:t>
            </a:r>
          </a:p>
          <a:p>
            <a:endParaRPr lang="en-US" sz="2000" b="1" dirty="0"/>
          </a:p>
        </p:txBody>
      </p:sp>
      <p:sp>
        <p:nvSpPr>
          <p:cNvPr id="16" name="TextBox 15"/>
          <p:cNvSpPr txBox="1"/>
          <p:nvPr/>
        </p:nvSpPr>
        <p:spPr>
          <a:xfrm>
            <a:off x="2436518" y="5843985"/>
            <a:ext cx="6406446" cy="1231106"/>
          </a:xfrm>
          <a:prstGeom prst="rect">
            <a:avLst/>
          </a:prstGeom>
          <a:noFill/>
        </p:spPr>
        <p:txBody>
          <a:bodyPr wrap="square" lIns="0" tIns="0" rIns="0" bIns="0" rtlCol="0">
            <a:spAutoFit/>
          </a:bodyPr>
          <a:lstStyle/>
          <a:p>
            <a:r>
              <a:rPr lang="en-US" sz="1000" dirty="0" err="1"/>
              <a:t>Antonakis</a:t>
            </a:r>
            <a:r>
              <a:rPr lang="en-US" sz="1000" dirty="0"/>
              <a:t>, J., </a:t>
            </a:r>
            <a:r>
              <a:rPr lang="en-US" sz="1000" dirty="0" err="1"/>
              <a:t>Bendahan</a:t>
            </a:r>
            <a:r>
              <a:rPr lang="en-US" sz="1000" dirty="0"/>
              <a:t>, S., </a:t>
            </a:r>
            <a:r>
              <a:rPr lang="en-US" sz="1000" dirty="0" err="1"/>
              <a:t>Jacquart</a:t>
            </a:r>
            <a:r>
              <a:rPr lang="en-US" sz="1000" dirty="0"/>
              <a:t>, P., &amp; </a:t>
            </a:r>
            <a:r>
              <a:rPr lang="en-US" sz="1000" dirty="0" err="1"/>
              <a:t>Lalive</a:t>
            </a:r>
            <a:r>
              <a:rPr lang="en-US" sz="1000" dirty="0"/>
              <a:t>, R. (2010). On making causal claims: A review and recommendations. </a:t>
            </a:r>
            <a:r>
              <a:rPr lang="en-US" sz="1000" i="1" dirty="0"/>
              <a:t>The Leadership Quarterly</a:t>
            </a:r>
            <a:r>
              <a:rPr lang="en-US" sz="1000" dirty="0"/>
              <a:t>, </a:t>
            </a:r>
            <a:r>
              <a:rPr lang="en-US" sz="1000" i="1" dirty="0"/>
              <a:t>21</a:t>
            </a:r>
            <a:r>
              <a:rPr lang="en-US" sz="1000" dirty="0"/>
              <a:t>(6), 1086–1120. </a:t>
            </a:r>
            <a:r>
              <a:rPr lang="en-US" sz="1000" dirty="0">
                <a:hlinkClick r:id="rId2"/>
              </a:rPr>
              <a:t>http://doi.org/10.1016/j.leaqua.2010.10.010</a:t>
            </a:r>
            <a:r>
              <a:rPr lang="en-US" sz="1000" dirty="0"/>
              <a:t> (p. 1192)</a:t>
            </a:r>
          </a:p>
          <a:p>
            <a:r>
              <a:rPr lang="en-US" sz="1000" dirty="0" err="1"/>
              <a:t>Aguinis</a:t>
            </a:r>
            <a:r>
              <a:rPr lang="en-US" sz="1000" dirty="0"/>
              <a:t>, H., &amp; Vandenberg, R. J. (2014). An Ounce of Prevention Is Worth a Pound of Cure: Improving Research Quality Before Data Collection. </a:t>
            </a:r>
            <a:r>
              <a:rPr lang="en-US" sz="1000" i="1" dirty="0"/>
              <a:t>Annual Review of Organizational Psychology and Organizational Behavior</a:t>
            </a:r>
            <a:r>
              <a:rPr lang="en-US" sz="1000" dirty="0"/>
              <a:t>, </a:t>
            </a:r>
            <a:r>
              <a:rPr lang="en-US" sz="1000" i="1" dirty="0"/>
              <a:t>1</a:t>
            </a:r>
            <a:r>
              <a:rPr lang="en-US" sz="1000" dirty="0"/>
              <a:t>(1), 569–595. </a:t>
            </a:r>
            <a:r>
              <a:rPr lang="en-US" sz="1000" dirty="0">
                <a:hlinkClick r:id="rId3"/>
              </a:rPr>
              <a:t>http://doi.org/10.1146/annurev-orgpsych-031413-091231</a:t>
            </a:r>
            <a:r>
              <a:rPr lang="en-US" sz="1000" dirty="0"/>
              <a:t> (p. )</a:t>
            </a:r>
          </a:p>
          <a:p>
            <a:endParaRPr lang="en-US" sz="1000" b="1" dirty="0"/>
          </a:p>
          <a:p>
            <a:endParaRPr lang="en-US" sz="1000" b="1" dirty="0"/>
          </a:p>
        </p:txBody>
      </p:sp>
      <p:grpSp>
        <p:nvGrpSpPr>
          <p:cNvPr id="26" name="Group 25"/>
          <p:cNvGrpSpPr/>
          <p:nvPr/>
        </p:nvGrpSpPr>
        <p:grpSpPr>
          <a:xfrm>
            <a:off x="829929" y="3002446"/>
            <a:ext cx="2893326" cy="2514574"/>
            <a:chOff x="1010748" y="3028196"/>
            <a:chExt cx="2175213" cy="2101637"/>
          </a:xfrm>
        </p:grpSpPr>
        <p:pic>
          <p:nvPicPr>
            <p:cNvPr id="24" name="Picture 23"/>
            <p:cNvPicPr>
              <a:picLocks noChangeAspect="1"/>
            </p:cNvPicPr>
            <p:nvPr/>
          </p:nvPicPr>
          <p:blipFill rotWithShape="1">
            <a:blip r:embed="rId4"/>
            <a:srcRect l="49642"/>
            <a:stretch/>
          </p:blipFill>
          <p:spPr>
            <a:xfrm>
              <a:off x="1010748" y="3028196"/>
              <a:ext cx="2175213" cy="2101637"/>
            </a:xfrm>
            <a:prstGeom prst="rect">
              <a:avLst/>
            </a:prstGeom>
            <a:noFill/>
          </p:spPr>
        </p:pic>
        <p:sp>
          <p:nvSpPr>
            <p:cNvPr id="21" name="Text Box 19"/>
            <p:cNvSpPr txBox="1">
              <a:spLocks noChangeArrowheads="1"/>
            </p:cNvSpPr>
            <p:nvPr/>
          </p:nvSpPr>
          <p:spPr bwMode="auto">
            <a:xfrm>
              <a:off x="1310169" y="3615958"/>
              <a:ext cx="524472" cy="200360"/>
            </a:xfrm>
            <a:prstGeom prst="rect">
              <a:avLst/>
            </a:prstGeom>
            <a:noFill/>
            <a:ln w="9525" algn="ctr">
              <a:noFill/>
              <a:miter lim="800000"/>
              <a:headEnd/>
              <a:tailEnd/>
            </a:ln>
            <a:effectLst/>
          </p:spPr>
          <p:txBody>
            <a:bodyPr wrap="none">
              <a:spAutoFit/>
            </a:bodyPr>
            <a:lstStyle/>
            <a:p>
              <a:r>
                <a:rPr lang="en-US" sz="1100" dirty="0">
                  <a:solidFill>
                    <a:srgbClr val="000000"/>
                  </a:solidFill>
                  <a:latin typeface="Verdana" pitchFamily="34" charset="0"/>
                </a:rPr>
                <a:t>gender</a:t>
              </a:r>
            </a:p>
          </p:txBody>
        </p:sp>
        <p:sp>
          <p:nvSpPr>
            <p:cNvPr id="22" name="Text Box 19"/>
            <p:cNvSpPr txBox="1">
              <a:spLocks noChangeArrowheads="1"/>
            </p:cNvSpPr>
            <p:nvPr/>
          </p:nvSpPr>
          <p:spPr bwMode="auto">
            <a:xfrm>
              <a:off x="2347973" y="3632497"/>
              <a:ext cx="347852" cy="200360"/>
            </a:xfrm>
            <a:prstGeom prst="rect">
              <a:avLst/>
            </a:prstGeom>
            <a:noFill/>
            <a:ln w="9525" algn="ctr">
              <a:noFill/>
              <a:miter lim="800000"/>
              <a:headEnd/>
              <a:tailEnd/>
            </a:ln>
            <a:effectLst/>
          </p:spPr>
          <p:txBody>
            <a:bodyPr wrap="none">
              <a:spAutoFit/>
            </a:bodyPr>
            <a:lstStyle/>
            <a:p>
              <a:r>
                <a:rPr lang="en-US" sz="1100" dirty="0">
                  <a:solidFill>
                    <a:srgbClr val="000000"/>
                  </a:solidFill>
                  <a:latin typeface="Verdana" pitchFamily="34" charset="0"/>
                </a:rPr>
                <a:t>size</a:t>
              </a:r>
            </a:p>
          </p:txBody>
        </p:sp>
        <p:sp>
          <p:nvSpPr>
            <p:cNvPr id="23" name="Text Box 19"/>
            <p:cNvSpPr txBox="1">
              <a:spLocks noChangeArrowheads="1"/>
            </p:cNvSpPr>
            <p:nvPr/>
          </p:nvSpPr>
          <p:spPr bwMode="auto">
            <a:xfrm>
              <a:off x="1752758" y="4415059"/>
              <a:ext cx="827848" cy="200360"/>
            </a:xfrm>
            <a:prstGeom prst="rect">
              <a:avLst/>
            </a:prstGeom>
            <a:noFill/>
            <a:ln w="9525" algn="ctr">
              <a:noFill/>
              <a:miter lim="800000"/>
              <a:headEnd/>
              <a:tailEnd/>
            </a:ln>
            <a:effectLst/>
          </p:spPr>
          <p:txBody>
            <a:bodyPr wrap="none">
              <a:spAutoFit/>
            </a:bodyPr>
            <a:lstStyle/>
            <a:p>
              <a:r>
                <a:rPr lang="en-US" sz="1100" dirty="0">
                  <a:solidFill>
                    <a:srgbClr val="000000"/>
                  </a:solidFill>
                  <a:latin typeface="Verdana" pitchFamily="34" charset="0"/>
                </a:rPr>
                <a:t>performance</a:t>
              </a:r>
            </a:p>
          </p:txBody>
        </p:sp>
      </p:grpSp>
      <p:sp>
        <p:nvSpPr>
          <p:cNvPr id="28" name="Arc 27"/>
          <p:cNvSpPr/>
          <p:nvPr/>
        </p:nvSpPr>
        <p:spPr>
          <a:xfrm>
            <a:off x="1971676" y="3222625"/>
            <a:ext cx="1543050" cy="1365250"/>
          </a:xfrm>
          <a:prstGeom prst="arc">
            <a:avLst>
              <a:gd name="adj1" fmla="val 13591942"/>
              <a:gd name="adj2" fmla="val 8007572"/>
            </a:avLst>
          </a:prstGeom>
          <a:noFill/>
          <a:ln>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Rectangle 29"/>
          <p:cNvSpPr/>
          <p:nvPr/>
        </p:nvSpPr>
        <p:spPr bwMode="auto">
          <a:xfrm>
            <a:off x="2660650" y="3467100"/>
            <a:ext cx="410658" cy="527050"/>
          </a:xfrm>
          <a:prstGeom prst="rect">
            <a:avLst/>
          </a:prstGeom>
          <a:solidFill>
            <a:schemeClr val="bg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31" name="Rectangle 30"/>
          <p:cNvSpPr/>
          <p:nvPr/>
        </p:nvSpPr>
        <p:spPr bwMode="auto">
          <a:xfrm>
            <a:off x="2538768" y="4254499"/>
            <a:ext cx="177800" cy="225425"/>
          </a:xfrm>
          <a:prstGeom prst="rect">
            <a:avLst/>
          </a:prstGeom>
          <a:solidFill>
            <a:schemeClr val="bg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32" name="Rectangle 31"/>
          <p:cNvSpPr/>
          <p:nvPr/>
        </p:nvSpPr>
        <p:spPr bwMode="auto">
          <a:xfrm>
            <a:off x="2164118" y="4057649"/>
            <a:ext cx="177800" cy="225425"/>
          </a:xfrm>
          <a:prstGeom prst="rect">
            <a:avLst/>
          </a:prstGeom>
          <a:solidFill>
            <a:schemeClr val="bg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33" name="Rectangle 32"/>
          <p:cNvSpPr/>
          <p:nvPr/>
        </p:nvSpPr>
        <p:spPr bwMode="auto">
          <a:xfrm>
            <a:off x="2164118" y="3660774"/>
            <a:ext cx="177800" cy="225425"/>
          </a:xfrm>
          <a:prstGeom prst="rect">
            <a:avLst/>
          </a:prstGeom>
          <a:solidFill>
            <a:schemeClr val="bg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34" name="Arc 33"/>
          <p:cNvSpPr/>
          <p:nvPr/>
        </p:nvSpPr>
        <p:spPr>
          <a:xfrm>
            <a:off x="967143" y="3222625"/>
            <a:ext cx="1543050" cy="1365250"/>
          </a:xfrm>
          <a:prstGeom prst="arc">
            <a:avLst>
              <a:gd name="adj1" fmla="val 18868275"/>
              <a:gd name="adj2" fmla="val 2739911"/>
            </a:avLst>
          </a:prstGeom>
          <a:noFill/>
          <a:ln>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p:cNvSpPr/>
          <p:nvPr/>
        </p:nvSpPr>
        <p:spPr>
          <a:xfrm>
            <a:off x="1017943" y="4320492"/>
            <a:ext cx="666215" cy="682625"/>
          </a:xfrm>
          <a:prstGeom prst="arc">
            <a:avLst>
              <a:gd name="adj1" fmla="val 14376150"/>
              <a:gd name="adj2" fmla="val 20734559"/>
            </a:avLst>
          </a:prstGeom>
          <a:noFill/>
          <a:ln w="9525">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p:cNvSpPr/>
          <p:nvPr/>
        </p:nvSpPr>
        <p:spPr>
          <a:xfrm>
            <a:off x="960793" y="3219450"/>
            <a:ext cx="1543050" cy="1365250"/>
          </a:xfrm>
          <a:prstGeom prst="arc">
            <a:avLst>
              <a:gd name="adj1" fmla="val 5749257"/>
              <a:gd name="adj2" fmla="val 8333520"/>
            </a:avLst>
          </a:prstGeom>
          <a:noFill/>
          <a:ln>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9" name="Group 38"/>
          <p:cNvGrpSpPr>
            <a:grpSpLocks noChangeAspect="1"/>
          </p:cNvGrpSpPr>
          <p:nvPr/>
        </p:nvGrpSpPr>
        <p:grpSpPr>
          <a:xfrm>
            <a:off x="4001180" y="3321035"/>
            <a:ext cx="5035575" cy="1619254"/>
            <a:chOff x="4580601" y="3219450"/>
            <a:chExt cx="3919841" cy="1260475"/>
          </a:xfrm>
        </p:grpSpPr>
        <p:pic>
          <p:nvPicPr>
            <p:cNvPr id="37" name="Picture 36" descr="Wooldridge - 2009 - Introductory econometrics a modern approach (dragged).pdf"/>
            <p:cNvPicPr>
              <a:picLocks noChangeAspect="1"/>
            </p:cNvPicPr>
            <p:nvPr/>
          </p:nvPicPr>
          <p:blipFill rotWithShape="1">
            <a:blip r:embed="rId5">
              <a:extLst>
                <a:ext uri="{28A0092B-C50C-407E-A947-70E740481C1C}">
                  <a14:useLocalDpi xmlns:a14="http://schemas.microsoft.com/office/drawing/2010/main" val="0"/>
                </a:ext>
              </a:extLst>
            </a:blip>
            <a:srcRect l="10856" t="4440" r="16244" b="86808"/>
            <a:stretch/>
          </p:blipFill>
          <p:spPr>
            <a:xfrm>
              <a:off x="4580601" y="3219450"/>
              <a:ext cx="3845723" cy="600224"/>
            </a:xfrm>
            <a:prstGeom prst="rect">
              <a:avLst/>
            </a:prstGeom>
            <a:solidFill>
              <a:schemeClr val="bg1"/>
            </a:solidFill>
            <a:ln>
              <a:noFill/>
            </a:ln>
          </p:spPr>
        </p:pic>
        <p:pic>
          <p:nvPicPr>
            <p:cNvPr id="38" name="Picture 37" descr="Wooldridge - 2009 - Introductory econometrics a modern approach (dragged).pdf"/>
            <p:cNvPicPr>
              <a:picLocks noChangeAspect="1"/>
            </p:cNvPicPr>
            <p:nvPr/>
          </p:nvPicPr>
          <p:blipFill rotWithShape="1">
            <a:blip r:embed="rId5">
              <a:extLst>
                <a:ext uri="{28A0092B-C50C-407E-A947-70E740481C1C}">
                  <a14:useLocalDpi xmlns:a14="http://schemas.microsoft.com/office/drawing/2010/main" val="0"/>
                </a:ext>
              </a:extLst>
            </a:blip>
            <a:srcRect l="12341" t="56529" r="14759" b="34813"/>
            <a:stretch/>
          </p:blipFill>
          <p:spPr>
            <a:xfrm>
              <a:off x="4654719" y="3886135"/>
              <a:ext cx="3845723" cy="593790"/>
            </a:xfrm>
            <a:prstGeom prst="rect">
              <a:avLst/>
            </a:prstGeom>
            <a:solidFill>
              <a:schemeClr val="bg1"/>
            </a:solidFill>
            <a:ln>
              <a:noFill/>
            </a:ln>
          </p:spPr>
        </p:pic>
      </p:grpSp>
      <p:sp>
        <p:nvSpPr>
          <p:cNvPr id="40" name="Rectangle 39"/>
          <p:cNvSpPr/>
          <p:nvPr/>
        </p:nvSpPr>
        <p:spPr bwMode="auto">
          <a:xfrm>
            <a:off x="3879405" y="3219450"/>
            <a:ext cx="5264595" cy="1852012"/>
          </a:xfrm>
          <a:prstGeom prst="rect">
            <a:avLst/>
          </a:prstGeom>
          <a:noFill/>
          <a:ln w="12700">
            <a:solidFill>
              <a:schemeClr val="tx1"/>
            </a:solid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cxnSp>
        <p:nvCxnSpPr>
          <p:cNvPr id="41" name="Straight Connector 40"/>
          <p:cNvCxnSpPr/>
          <p:nvPr/>
        </p:nvCxnSpPr>
        <p:spPr>
          <a:xfrm>
            <a:off x="829929" y="3467100"/>
            <a:ext cx="2349481" cy="1766160"/>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829930" y="3537138"/>
            <a:ext cx="2349480" cy="1696122"/>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558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2" grpId="0"/>
      <p:bldP spid="28" grpId="0" animBg="1"/>
      <p:bldP spid="30" grpId="0" animBg="1"/>
      <p:bldP spid="31" grpId="0" animBg="1"/>
      <p:bldP spid="32" grpId="0" animBg="1"/>
      <p:bldP spid="33" grpId="0" animBg="1"/>
      <p:bldP spid="34" grpId="0" animBg="1"/>
      <p:bldP spid="35" grpId="0" animBg="1"/>
      <p:bldP spid="36" grpId="0" animBg="1"/>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EAD33BD-C2F9-664B-BD99-CDFB5FC3FB43}"/>
              </a:ext>
            </a:extLst>
          </p:cNvPr>
          <p:cNvGrpSpPr>
            <a:grpSpLocks noChangeAspect="1"/>
          </p:cNvGrpSpPr>
          <p:nvPr/>
        </p:nvGrpSpPr>
        <p:grpSpPr>
          <a:xfrm>
            <a:off x="-713484" y="1771048"/>
            <a:ext cx="10294474" cy="4360247"/>
            <a:chOff x="400050" y="2597216"/>
            <a:chExt cx="8343900" cy="3534077"/>
          </a:xfrm>
        </p:grpSpPr>
        <p:pic>
          <p:nvPicPr>
            <p:cNvPr id="6" name="Picture 5">
              <a:extLst>
                <a:ext uri="{FF2B5EF4-FFF2-40B4-BE49-F238E27FC236}">
                  <a16:creationId xmlns:a16="http://schemas.microsoft.com/office/drawing/2014/main" id="{C18B2C25-F88E-0742-8384-343D2E709535}"/>
                </a:ext>
              </a:extLst>
            </p:cNvPr>
            <p:cNvPicPr>
              <a:picLocks noChangeAspect="1"/>
            </p:cNvPicPr>
            <p:nvPr/>
          </p:nvPicPr>
          <p:blipFill rotWithShape="1">
            <a:blip r:embed="rId2"/>
            <a:srcRect t="52962" b="9928"/>
            <a:stretch/>
          </p:blipFill>
          <p:spPr>
            <a:xfrm>
              <a:off x="400050" y="3628724"/>
              <a:ext cx="8343900" cy="2502569"/>
            </a:xfrm>
            <a:prstGeom prst="rect">
              <a:avLst/>
            </a:prstGeom>
          </p:spPr>
        </p:pic>
        <p:pic>
          <p:nvPicPr>
            <p:cNvPr id="7" name="Picture 6">
              <a:extLst>
                <a:ext uri="{FF2B5EF4-FFF2-40B4-BE49-F238E27FC236}">
                  <a16:creationId xmlns:a16="http://schemas.microsoft.com/office/drawing/2014/main" id="{480A61C3-9171-ED4E-A858-73F7FAC3A824}"/>
                </a:ext>
              </a:extLst>
            </p:cNvPr>
            <p:cNvPicPr>
              <a:picLocks noChangeAspect="1"/>
            </p:cNvPicPr>
            <p:nvPr/>
          </p:nvPicPr>
          <p:blipFill rotWithShape="1">
            <a:blip r:embed="rId2"/>
            <a:srcRect t="-135" b="84696"/>
            <a:stretch/>
          </p:blipFill>
          <p:spPr>
            <a:xfrm>
              <a:off x="400050" y="2597216"/>
              <a:ext cx="8343900" cy="1041133"/>
            </a:xfrm>
            <a:prstGeom prst="rect">
              <a:avLst/>
            </a:prstGeom>
          </p:spPr>
        </p:pic>
      </p:grpSp>
      <p:sp>
        <p:nvSpPr>
          <p:cNvPr id="9" name="Title 8">
            <a:extLst>
              <a:ext uri="{FF2B5EF4-FFF2-40B4-BE49-F238E27FC236}">
                <a16:creationId xmlns:a16="http://schemas.microsoft.com/office/drawing/2014/main" id="{CDE0CC28-6609-3E46-BCB0-B6CBC369BE3F}"/>
              </a:ext>
            </a:extLst>
          </p:cNvPr>
          <p:cNvSpPr>
            <a:spLocks noGrp="1"/>
          </p:cNvSpPr>
          <p:nvPr>
            <p:ph type="title"/>
          </p:nvPr>
        </p:nvSpPr>
        <p:spPr/>
        <p:txBody>
          <a:bodyPr/>
          <a:lstStyle/>
          <a:p>
            <a:r>
              <a:rPr lang="fi-FI" dirty="0" err="1"/>
              <a:t>Do</a:t>
            </a:r>
            <a:r>
              <a:rPr lang="fi-FI" dirty="0"/>
              <a:t> </a:t>
            </a:r>
            <a:r>
              <a:rPr lang="fi-FI" dirty="0" err="1"/>
              <a:t>these</a:t>
            </a:r>
            <a:r>
              <a:rPr lang="fi-FI" dirty="0"/>
              <a:t> </a:t>
            </a:r>
            <a:r>
              <a:rPr lang="fi-FI" dirty="0" err="1"/>
              <a:t>recommendations</a:t>
            </a:r>
            <a:r>
              <a:rPr lang="fi-FI" dirty="0"/>
              <a:t> </a:t>
            </a:r>
            <a:r>
              <a:rPr lang="fi-FI" dirty="0" err="1"/>
              <a:t>make</a:t>
            </a:r>
            <a:r>
              <a:rPr lang="fi-FI" dirty="0"/>
              <a:t> </a:t>
            </a:r>
            <a:r>
              <a:rPr lang="fi-FI" dirty="0" err="1"/>
              <a:t>sense</a:t>
            </a:r>
            <a:r>
              <a:rPr lang="fi-FI" dirty="0"/>
              <a:t>?</a:t>
            </a:r>
          </a:p>
        </p:txBody>
      </p:sp>
    </p:spTree>
    <p:extLst>
      <p:ext uri="{BB962C8B-B14F-4D97-AF65-F5344CB8AC3E}">
        <p14:creationId xmlns:p14="http://schemas.microsoft.com/office/powerpoint/2010/main" val="3230073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About research design and process</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500177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Process</a:t>
            </a:r>
          </a:p>
        </p:txBody>
      </p:sp>
      <p:sp>
        <p:nvSpPr>
          <p:cNvPr id="13" name="Rectangle 12"/>
          <p:cNvSpPr/>
          <p:nvPr/>
        </p:nvSpPr>
        <p:spPr>
          <a:xfrm>
            <a:off x="2462777" y="1774723"/>
            <a:ext cx="413669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0. Research Topic</a:t>
            </a:r>
          </a:p>
        </p:txBody>
      </p:sp>
      <p:sp>
        <p:nvSpPr>
          <p:cNvPr id="14" name="Rectangle 13"/>
          <p:cNvSpPr/>
          <p:nvPr/>
        </p:nvSpPr>
        <p:spPr>
          <a:xfrm>
            <a:off x="2482848" y="2530571"/>
            <a:ext cx="409821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 Formulation Research Question</a:t>
            </a:r>
          </a:p>
        </p:txBody>
      </p:sp>
      <p:sp>
        <p:nvSpPr>
          <p:cNvPr id="15" name="Rectangle 14"/>
          <p:cNvSpPr/>
          <p:nvPr/>
        </p:nvSpPr>
        <p:spPr>
          <a:xfrm>
            <a:off x="2482016" y="3298770"/>
            <a:ext cx="409821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 Preparation of the research design</a:t>
            </a:r>
          </a:p>
        </p:txBody>
      </p:sp>
      <p:sp>
        <p:nvSpPr>
          <p:cNvPr id="16" name="Rectangle 15"/>
          <p:cNvSpPr/>
          <p:nvPr/>
        </p:nvSpPr>
        <p:spPr>
          <a:xfrm>
            <a:off x="3232391" y="4836570"/>
            <a:ext cx="2770614"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5. Data Collection</a:t>
            </a:r>
          </a:p>
        </p:txBody>
      </p:sp>
      <p:sp>
        <p:nvSpPr>
          <p:cNvPr id="17" name="Rectangle 16"/>
          <p:cNvSpPr/>
          <p:nvPr/>
        </p:nvSpPr>
        <p:spPr>
          <a:xfrm>
            <a:off x="1777805" y="4069548"/>
            <a:ext cx="1900291"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3. Measurement</a:t>
            </a:r>
          </a:p>
        </p:txBody>
      </p:sp>
      <p:sp>
        <p:nvSpPr>
          <p:cNvPr id="18" name="Rectangle 17"/>
          <p:cNvSpPr/>
          <p:nvPr/>
        </p:nvSpPr>
        <p:spPr>
          <a:xfrm>
            <a:off x="5359738" y="4038847"/>
            <a:ext cx="1900291"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4. Sampling</a:t>
            </a:r>
          </a:p>
        </p:txBody>
      </p:sp>
      <p:sp>
        <p:nvSpPr>
          <p:cNvPr id="20" name="Rectangle 19"/>
          <p:cNvSpPr/>
          <p:nvPr/>
        </p:nvSpPr>
        <p:spPr>
          <a:xfrm>
            <a:off x="3232391" y="5505522"/>
            <a:ext cx="2770614"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6. Data processing</a:t>
            </a:r>
          </a:p>
        </p:txBody>
      </p:sp>
      <p:sp>
        <p:nvSpPr>
          <p:cNvPr id="21" name="Rectangle 20"/>
          <p:cNvSpPr/>
          <p:nvPr/>
        </p:nvSpPr>
        <p:spPr>
          <a:xfrm>
            <a:off x="2732150" y="6233808"/>
            <a:ext cx="3790356"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7. Data analysis and interpretation</a:t>
            </a:r>
          </a:p>
        </p:txBody>
      </p:sp>
      <p:cxnSp>
        <p:nvCxnSpPr>
          <p:cNvPr id="23" name="Straight Arrow Connector 22"/>
          <p:cNvCxnSpPr>
            <a:stCxn id="13" idx="2"/>
            <a:endCxn id="14" idx="0"/>
          </p:cNvCxnSpPr>
          <p:nvPr/>
        </p:nvCxnSpPr>
        <p:spPr>
          <a:xfrm>
            <a:off x="4531122" y="2094990"/>
            <a:ext cx="831" cy="43558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4" idx="2"/>
            <a:endCxn id="15" idx="0"/>
          </p:cNvCxnSpPr>
          <p:nvPr/>
        </p:nvCxnSpPr>
        <p:spPr>
          <a:xfrm flipH="1">
            <a:off x="4531121" y="2850838"/>
            <a:ext cx="832" cy="44793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5" idx="2"/>
            <a:endCxn id="17" idx="0"/>
          </p:cNvCxnSpPr>
          <p:nvPr/>
        </p:nvCxnSpPr>
        <p:spPr>
          <a:xfrm flipH="1">
            <a:off x="2727951" y="3619037"/>
            <a:ext cx="1803170" cy="45051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5" idx="2"/>
          </p:cNvCxnSpPr>
          <p:nvPr/>
        </p:nvCxnSpPr>
        <p:spPr>
          <a:xfrm>
            <a:off x="4531121" y="3619037"/>
            <a:ext cx="1778763" cy="41981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endCxn id="16" idx="0"/>
          </p:cNvCxnSpPr>
          <p:nvPr/>
        </p:nvCxnSpPr>
        <p:spPr>
          <a:xfrm flipH="1">
            <a:off x="4617698" y="4359114"/>
            <a:ext cx="2152386" cy="47745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16" idx="0"/>
          </p:cNvCxnSpPr>
          <p:nvPr/>
        </p:nvCxnSpPr>
        <p:spPr>
          <a:xfrm>
            <a:off x="3040881" y="4389815"/>
            <a:ext cx="1576817" cy="4467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6" idx="2"/>
            <a:endCxn id="20" idx="0"/>
          </p:cNvCxnSpPr>
          <p:nvPr/>
        </p:nvCxnSpPr>
        <p:spPr>
          <a:xfrm>
            <a:off x="4617698" y="5156837"/>
            <a:ext cx="0" cy="34868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20" idx="2"/>
            <a:endCxn id="21" idx="0"/>
          </p:cNvCxnSpPr>
          <p:nvPr/>
        </p:nvCxnSpPr>
        <p:spPr>
          <a:xfrm>
            <a:off x="4617698" y="5825789"/>
            <a:ext cx="9630" cy="40801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Content Placeholder 6"/>
          <p:cNvSpPr txBox="1">
            <a:spLocks/>
          </p:cNvSpPr>
          <p:nvPr/>
        </p:nvSpPr>
        <p:spPr>
          <a:xfrm>
            <a:off x="6770083" y="6110315"/>
            <a:ext cx="2373917" cy="552143"/>
          </a:xfrm>
          <a:prstGeom prst="rect">
            <a:avLst/>
          </a:prstGeom>
          <a:ln>
            <a:noFill/>
          </a:ln>
        </p:spPr>
        <p:txBody>
          <a:bodyPr vert="horz" lIns="0" tIns="0" rIns="0" bIns="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b="0" dirty="0"/>
              <a:t>Slide based on  Singleton and Straits, 2005. Approaches to Social Research 4th ed.</a:t>
            </a:r>
          </a:p>
        </p:txBody>
      </p:sp>
      <p:sp>
        <p:nvSpPr>
          <p:cNvPr id="22" name="Rectangle 21"/>
          <p:cNvSpPr/>
          <p:nvPr/>
        </p:nvSpPr>
        <p:spPr>
          <a:xfrm>
            <a:off x="1686348" y="1678598"/>
            <a:ext cx="5702004" cy="3597490"/>
          </a:xfrm>
          <a:prstGeom prst="rect">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24" name="TextBox 23"/>
          <p:cNvSpPr txBox="1"/>
          <p:nvPr/>
        </p:nvSpPr>
        <p:spPr>
          <a:xfrm>
            <a:off x="7458192" y="1613204"/>
            <a:ext cx="1665521" cy="1538883"/>
          </a:xfrm>
          <a:prstGeom prst="rect">
            <a:avLst/>
          </a:prstGeom>
          <a:noFill/>
        </p:spPr>
        <p:txBody>
          <a:bodyPr wrap="none" lIns="0" tIns="0" rIns="0" bIns="0" rtlCol="0">
            <a:spAutoFit/>
          </a:bodyPr>
          <a:lstStyle/>
          <a:p>
            <a:r>
              <a:rPr lang="en-US" sz="2000" b="1" dirty="0">
                <a:solidFill>
                  <a:srgbClr val="FF0000"/>
                </a:solidFill>
              </a:rPr>
              <a:t>The quality of</a:t>
            </a:r>
            <a:br>
              <a:rPr lang="en-US" sz="2000" b="1" dirty="0">
                <a:solidFill>
                  <a:srgbClr val="FF0000"/>
                </a:solidFill>
              </a:rPr>
            </a:br>
            <a:r>
              <a:rPr lang="en-US" sz="2000" b="1" dirty="0">
                <a:solidFill>
                  <a:srgbClr val="FF0000"/>
                </a:solidFill>
              </a:rPr>
              <a:t>the study is</a:t>
            </a:r>
            <a:br>
              <a:rPr lang="en-US" sz="2000" b="1" dirty="0">
                <a:solidFill>
                  <a:srgbClr val="FF0000"/>
                </a:solidFill>
              </a:rPr>
            </a:br>
            <a:r>
              <a:rPr lang="en-US" sz="2000" b="1" dirty="0">
                <a:solidFill>
                  <a:srgbClr val="FF0000"/>
                </a:solidFill>
              </a:rPr>
              <a:t>mostly</a:t>
            </a:r>
          </a:p>
          <a:p>
            <a:r>
              <a:rPr lang="en-US" sz="2000" b="1" dirty="0">
                <a:solidFill>
                  <a:srgbClr val="FF0000"/>
                </a:solidFill>
              </a:rPr>
              <a:t>determined </a:t>
            </a:r>
            <a:br>
              <a:rPr lang="en-US" sz="2000" b="1" dirty="0">
                <a:solidFill>
                  <a:srgbClr val="FF0000"/>
                </a:solidFill>
              </a:rPr>
            </a:br>
            <a:r>
              <a:rPr lang="en-US" sz="2000" b="1" dirty="0">
                <a:solidFill>
                  <a:srgbClr val="FF0000"/>
                </a:solidFill>
              </a:rPr>
              <a:t>here</a:t>
            </a:r>
          </a:p>
        </p:txBody>
      </p:sp>
    </p:spTree>
    <p:extLst>
      <p:ext uri="{BB962C8B-B14F-4D97-AF65-F5344CB8AC3E}">
        <p14:creationId xmlns:p14="http://schemas.microsoft.com/office/powerpoint/2010/main" val="143819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br>
              <a:rPr lang="en-US" dirty="0"/>
            </a:br>
            <a:r>
              <a:rPr lang="en-US" dirty="0"/>
              <a:t>Research process</a:t>
            </a:r>
          </a:p>
        </p:txBody>
      </p:sp>
      <p:sp>
        <p:nvSpPr>
          <p:cNvPr id="13" name="Rectangle 12"/>
          <p:cNvSpPr/>
          <p:nvPr/>
        </p:nvSpPr>
        <p:spPr>
          <a:xfrm>
            <a:off x="2462777" y="1859750"/>
            <a:ext cx="413669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0. Research Topic</a:t>
            </a:r>
          </a:p>
        </p:txBody>
      </p:sp>
      <p:sp>
        <p:nvSpPr>
          <p:cNvPr id="14" name="Rectangle 13"/>
          <p:cNvSpPr/>
          <p:nvPr/>
        </p:nvSpPr>
        <p:spPr>
          <a:xfrm>
            <a:off x="2482848" y="2615598"/>
            <a:ext cx="409821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 Formulation Research Question</a:t>
            </a:r>
          </a:p>
        </p:txBody>
      </p:sp>
      <p:sp>
        <p:nvSpPr>
          <p:cNvPr id="15" name="Rectangle 14"/>
          <p:cNvSpPr/>
          <p:nvPr/>
        </p:nvSpPr>
        <p:spPr>
          <a:xfrm>
            <a:off x="2482016" y="3383797"/>
            <a:ext cx="409821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 Preparation of the research design</a:t>
            </a:r>
          </a:p>
        </p:txBody>
      </p:sp>
      <p:sp>
        <p:nvSpPr>
          <p:cNvPr id="16" name="Rectangle 15"/>
          <p:cNvSpPr/>
          <p:nvPr/>
        </p:nvSpPr>
        <p:spPr>
          <a:xfrm>
            <a:off x="3232391" y="4921597"/>
            <a:ext cx="2770614"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5. Data Collection</a:t>
            </a:r>
          </a:p>
        </p:txBody>
      </p:sp>
      <p:sp>
        <p:nvSpPr>
          <p:cNvPr id="17" name="Rectangle 16"/>
          <p:cNvSpPr/>
          <p:nvPr/>
        </p:nvSpPr>
        <p:spPr>
          <a:xfrm>
            <a:off x="1777805" y="4154575"/>
            <a:ext cx="1900291"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3. Measurement</a:t>
            </a:r>
          </a:p>
        </p:txBody>
      </p:sp>
      <p:sp>
        <p:nvSpPr>
          <p:cNvPr id="18" name="Rectangle 17"/>
          <p:cNvSpPr/>
          <p:nvPr/>
        </p:nvSpPr>
        <p:spPr>
          <a:xfrm>
            <a:off x="5359738" y="4123874"/>
            <a:ext cx="1900291"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4. Sampling</a:t>
            </a:r>
          </a:p>
        </p:txBody>
      </p:sp>
      <p:sp>
        <p:nvSpPr>
          <p:cNvPr id="20" name="Rectangle 19"/>
          <p:cNvSpPr/>
          <p:nvPr/>
        </p:nvSpPr>
        <p:spPr>
          <a:xfrm>
            <a:off x="3232391" y="5590549"/>
            <a:ext cx="2770614"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6. Data processing</a:t>
            </a:r>
          </a:p>
        </p:txBody>
      </p:sp>
      <p:sp>
        <p:nvSpPr>
          <p:cNvPr id="21" name="Rectangle 20"/>
          <p:cNvSpPr/>
          <p:nvPr/>
        </p:nvSpPr>
        <p:spPr>
          <a:xfrm>
            <a:off x="2732150" y="6318835"/>
            <a:ext cx="3790356"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7. Data analysis and interpretation</a:t>
            </a:r>
          </a:p>
        </p:txBody>
      </p:sp>
      <p:cxnSp>
        <p:nvCxnSpPr>
          <p:cNvPr id="23" name="Straight Arrow Connector 22"/>
          <p:cNvCxnSpPr>
            <a:stCxn id="13" idx="2"/>
            <a:endCxn id="14" idx="0"/>
          </p:cNvCxnSpPr>
          <p:nvPr/>
        </p:nvCxnSpPr>
        <p:spPr>
          <a:xfrm>
            <a:off x="4531122" y="2180017"/>
            <a:ext cx="831" cy="43558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4" idx="2"/>
            <a:endCxn id="15" idx="0"/>
          </p:cNvCxnSpPr>
          <p:nvPr/>
        </p:nvCxnSpPr>
        <p:spPr>
          <a:xfrm flipH="1">
            <a:off x="4531121" y="2935865"/>
            <a:ext cx="832" cy="44793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5" idx="2"/>
            <a:endCxn id="17" idx="0"/>
          </p:cNvCxnSpPr>
          <p:nvPr/>
        </p:nvCxnSpPr>
        <p:spPr>
          <a:xfrm flipH="1">
            <a:off x="2727951" y="3704064"/>
            <a:ext cx="1803170" cy="4505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5" idx="2"/>
            <a:endCxn id="18" idx="0"/>
          </p:cNvCxnSpPr>
          <p:nvPr/>
        </p:nvCxnSpPr>
        <p:spPr>
          <a:xfrm>
            <a:off x="4531121" y="3704064"/>
            <a:ext cx="1778763" cy="4198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endCxn id="16" idx="0"/>
          </p:cNvCxnSpPr>
          <p:nvPr/>
        </p:nvCxnSpPr>
        <p:spPr>
          <a:xfrm flipH="1">
            <a:off x="4617698" y="4444141"/>
            <a:ext cx="2152386" cy="4774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16" idx="0"/>
          </p:cNvCxnSpPr>
          <p:nvPr/>
        </p:nvCxnSpPr>
        <p:spPr>
          <a:xfrm>
            <a:off x="3040881" y="4474842"/>
            <a:ext cx="1576817" cy="4467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6" idx="2"/>
            <a:endCxn id="20" idx="0"/>
          </p:cNvCxnSpPr>
          <p:nvPr/>
        </p:nvCxnSpPr>
        <p:spPr>
          <a:xfrm>
            <a:off x="4617698" y="5241864"/>
            <a:ext cx="0" cy="3486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20" idx="2"/>
            <a:endCxn id="21" idx="0"/>
          </p:cNvCxnSpPr>
          <p:nvPr/>
        </p:nvCxnSpPr>
        <p:spPr>
          <a:xfrm>
            <a:off x="4617698" y="5910816"/>
            <a:ext cx="9630" cy="40801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8" name="Curved Left Arrow 47"/>
          <p:cNvSpPr/>
          <p:nvPr/>
        </p:nvSpPr>
        <p:spPr>
          <a:xfrm flipV="1">
            <a:off x="6675015" y="2025272"/>
            <a:ext cx="695462" cy="849847"/>
          </a:xfrm>
          <a:prstGeom prst="curved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 name="Curved Left Arrow 48"/>
          <p:cNvSpPr/>
          <p:nvPr/>
        </p:nvSpPr>
        <p:spPr>
          <a:xfrm flipH="1" flipV="1">
            <a:off x="2030846" y="5004578"/>
            <a:ext cx="728208" cy="1569123"/>
          </a:xfrm>
          <a:prstGeom prst="curved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 name="Curved Left Arrow 49"/>
          <p:cNvSpPr/>
          <p:nvPr/>
        </p:nvSpPr>
        <p:spPr>
          <a:xfrm flipH="1" flipV="1">
            <a:off x="1154325" y="3504872"/>
            <a:ext cx="728208" cy="3068828"/>
          </a:xfrm>
          <a:prstGeom prst="curved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 name="Curved Left Arrow 50"/>
          <p:cNvSpPr/>
          <p:nvPr/>
        </p:nvSpPr>
        <p:spPr>
          <a:xfrm flipH="1" flipV="1">
            <a:off x="904141" y="1859749"/>
            <a:ext cx="728208" cy="4713951"/>
          </a:xfrm>
          <a:prstGeom prst="curved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Curved Left Arrow 51"/>
          <p:cNvSpPr/>
          <p:nvPr/>
        </p:nvSpPr>
        <p:spPr>
          <a:xfrm flipV="1">
            <a:off x="6671413" y="2854217"/>
            <a:ext cx="695462" cy="849847"/>
          </a:xfrm>
          <a:prstGeom prst="curved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21134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dirty="0"/>
              <a:t>Four main designs</a:t>
            </a:r>
          </a:p>
        </p:txBody>
      </p:sp>
      <p:sp>
        <p:nvSpPr>
          <p:cNvPr id="8" name="TextBox 7"/>
          <p:cNvSpPr txBox="1"/>
          <p:nvPr/>
        </p:nvSpPr>
        <p:spPr>
          <a:xfrm>
            <a:off x="243068" y="6551271"/>
            <a:ext cx="9056380" cy="307777"/>
          </a:xfrm>
          <a:prstGeom prst="rect">
            <a:avLst/>
          </a:prstGeom>
          <a:noFill/>
        </p:spPr>
        <p:txBody>
          <a:bodyPr wrap="square" lIns="0" tIns="0" rIns="0" bIns="0" rtlCol="0">
            <a:spAutoFit/>
          </a:bodyPr>
          <a:lstStyle/>
          <a:p>
            <a:r>
              <a:rPr lang="en-US" sz="1000" dirty="0"/>
              <a:t>Singleton, R. A. J., &amp; Straits, B. C. (2005). </a:t>
            </a:r>
            <a:r>
              <a:rPr lang="en-US" sz="1000" i="1" dirty="0"/>
              <a:t>Approaches to Social Research</a:t>
            </a:r>
            <a:r>
              <a:rPr lang="en-US" sz="1000" dirty="0"/>
              <a:t> (4th ed.). New York: Oxford University Press. (p. 450)</a:t>
            </a:r>
          </a:p>
          <a:p>
            <a:endParaRPr lang="en-US" sz="1000" b="1" dirty="0"/>
          </a:p>
        </p:txBody>
      </p:sp>
      <p:sp>
        <p:nvSpPr>
          <p:cNvPr id="7" name="TextBox 6">
            <a:extLst>
              <a:ext uri="{FF2B5EF4-FFF2-40B4-BE49-F238E27FC236}">
                <a16:creationId xmlns:a16="http://schemas.microsoft.com/office/drawing/2014/main" id="{882C338F-11E7-D64C-A614-B48EBCED88D3}"/>
              </a:ext>
            </a:extLst>
          </p:cNvPr>
          <p:cNvSpPr txBox="1"/>
          <p:nvPr/>
        </p:nvSpPr>
        <p:spPr>
          <a:xfrm>
            <a:off x="5385335" y="365126"/>
            <a:ext cx="3711061" cy="646331"/>
          </a:xfrm>
          <a:prstGeom prst="rect">
            <a:avLst/>
          </a:prstGeom>
          <a:noFill/>
        </p:spPr>
        <p:txBody>
          <a:bodyPr wrap="square" rtlCol="0">
            <a:spAutoFit/>
          </a:bodyPr>
          <a:lstStyle/>
          <a:p>
            <a:r>
              <a:rPr lang="fi-FI" dirty="0" err="1">
                <a:solidFill>
                  <a:srgbClr val="FF0000"/>
                </a:solidFill>
              </a:rPr>
              <a:t>Should</a:t>
            </a:r>
            <a:r>
              <a:rPr lang="fi-FI" dirty="0">
                <a:solidFill>
                  <a:srgbClr val="FF0000"/>
                </a:solidFill>
              </a:rPr>
              <a:t> I </a:t>
            </a:r>
            <a:r>
              <a:rPr lang="fi-FI" dirty="0" err="1">
                <a:solidFill>
                  <a:srgbClr val="FF0000"/>
                </a:solidFill>
              </a:rPr>
              <a:t>do</a:t>
            </a:r>
            <a:r>
              <a:rPr lang="fi-FI" dirty="0">
                <a:solidFill>
                  <a:srgbClr val="FF0000"/>
                </a:solidFill>
              </a:rPr>
              <a:t> a </a:t>
            </a:r>
            <a:r>
              <a:rPr lang="fi-FI" dirty="0" err="1">
                <a:solidFill>
                  <a:srgbClr val="FF0000"/>
                </a:solidFill>
              </a:rPr>
              <a:t>quantitative</a:t>
            </a:r>
            <a:r>
              <a:rPr lang="fi-FI" dirty="0">
                <a:solidFill>
                  <a:srgbClr val="FF0000"/>
                </a:solidFill>
              </a:rPr>
              <a:t> </a:t>
            </a:r>
            <a:r>
              <a:rPr lang="fi-FI" dirty="0" err="1">
                <a:solidFill>
                  <a:srgbClr val="FF0000"/>
                </a:solidFill>
              </a:rPr>
              <a:t>or</a:t>
            </a:r>
            <a:r>
              <a:rPr lang="fi-FI" dirty="0">
                <a:solidFill>
                  <a:srgbClr val="FF0000"/>
                </a:solidFill>
              </a:rPr>
              <a:t> a </a:t>
            </a:r>
            <a:r>
              <a:rPr lang="fi-FI" dirty="0" err="1">
                <a:solidFill>
                  <a:srgbClr val="FF0000"/>
                </a:solidFill>
              </a:rPr>
              <a:t>qualitative</a:t>
            </a:r>
            <a:r>
              <a:rPr lang="fi-FI" dirty="0">
                <a:solidFill>
                  <a:srgbClr val="FF0000"/>
                </a:solidFill>
              </a:rPr>
              <a:t> </a:t>
            </a:r>
            <a:r>
              <a:rPr lang="fi-FI" dirty="0" err="1">
                <a:solidFill>
                  <a:srgbClr val="FF0000"/>
                </a:solidFill>
              </a:rPr>
              <a:t>study</a:t>
            </a:r>
            <a:r>
              <a:rPr lang="fi-FI" dirty="0">
                <a:solidFill>
                  <a:srgbClr val="FF0000"/>
                </a:solidFill>
              </a:rPr>
              <a:t>?</a:t>
            </a:r>
          </a:p>
        </p:txBody>
      </p:sp>
      <p:graphicFrame>
        <p:nvGraphicFramePr>
          <p:cNvPr id="4" name="Content Placeholder 3">
            <a:extLst>
              <a:ext uri="{FF2B5EF4-FFF2-40B4-BE49-F238E27FC236}">
                <a16:creationId xmlns:a16="http://schemas.microsoft.com/office/drawing/2014/main" id="{D468254F-5B3C-B340-936C-492621BC427F}"/>
              </a:ext>
            </a:extLst>
          </p:cNvPr>
          <p:cNvGraphicFramePr>
            <a:graphicFrameLocks noGrp="1"/>
          </p:cNvGraphicFramePr>
          <p:nvPr>
            <p:ph idx="1"/>
            <p:extLst/>
          </p:nvPr>
        </p:nvGraphicFramePr>
        <p:xfrm>
          <a:off x="628650" y="1507990"/>
          <a:ext cx="7886701" cy="4935220"/>
        </p:xfrm>
        <a:graphic>
          <a:graphicData uri="http://schemas.openxmlformats.org/drawingml/2006/table">
            <a:tbl>
              <a:tblPr firstRow="1" bandRow="1">
                <a:tableStyleId>{5C22544A-7EE6-4342-B048-85BDC9FD1C3A}</a:tableStyleId>
              </a:tblPr>
              <a:tblGrid>
                <a:gridCol w="3510213">
                  <a:extLst>
                    <a:ext uri="{9D8B030D-6E8A-4147-A177-3AD203B41FA5}">
                      <a16:colId xmlns:a16="http://schemas.microsoft.com/office/drawing/2014/main" val="1773250214"/>
                    </a:ext>
                  </a:extLst>
                </a:gridCol>
                <a:gridCol w="1094122">
                  <a:extLst>
                    <a:ext uri="{9D8B030D-6E8A-4147-A177-3AD203B41FA5}">
                      <a16:colId xmlns:a16="http://schemas.microsoft.com/office/drawing/2014/main" val="1638222874"/>
                    </a:ext>
                  </a:extLst>
                </a:gridCol>
                <a:gridCol w="1094122">
                  <a:extLst>
                    <a:ext uri="{9D8B030D-6E8A-4147-A177-3AD203B41FA5}">
                      <a16:colId xmlns:a16="http://schemas.microsoft.com/office/drawing/2014/main" val="4125531165"/>
                    </a:ext>
                  </a:extLst>
                </a:gridCol>
                <a:gridCol w="1094122">
                  <a:extLst>
                    <a:ext uri="{9D8B030D-6E8A-4147-A177-3AD203B41FA5}">
                      <a16:colId xmlns:a16="http://schemas.microsoft.com/office/drawing/2014/main" val="2940065814"/>
                    </a:ext>
                  </a:extLst>
                </a:gridCol>
                <a:gridCol w="1094122">
                  <a:extLst>
                    <a:ext uri="{9D8B030D-6E8A-4147-A177-3AD203B41FA5}">
                      <a16:colId xmlns:a16="http://schemas.microsoft.com/office/drawing/2014/main" val="3185289145"/>
                    </a:ext>
                  </a:extLst>
                </a:gridCol>
              </a:tblGrid>
              <a:tr h="370840">
                <a:tc>
                  <a:txBody>
                    <a:bodyPr/>
                    <a:lstStyle/>
                    <a:p>
                      <a:r>
                        <a:rPr lang="fi-FI" dirty="0" err="1"/>
                        <a:t>Limitation</a:t>
                      </a:r>
                      <a:r>
                        <a:rPr lang="fi-FI" dirty="0"/>
                        <a:t> / </a:t>
                      </a:r>
                      <a:r>
                        <a:rPr lang="fi-FI" dirty="0" err="1"/>
                        <a:t>source</a:t>
                      </a:r>
                      <a:r>
                        <a:rPr lang="fi-FI" dirty="0"/>
                        <a:t> of </a:t>
                      </a:r>
                      <a:r>
                        <a:rPr lang="fi-FI" dirty="0" err="1"/>
                        <a:t>error</a:t>
                      </a:r>
                      <a:endParaRPr lang="fi-FI" dirty="0"/>
                    </a:p>
                  </a:txBody>
                  <a:tcPr/>
                </a:tc>
                <a:tc>
                  <a:txBody>
                    <a:bodyPr/>
                    <a:lstStyle/>
                    <a:p>
                      <a:r>
                        <a:rPr lang="fi-FI" sz="1400" b="1" dirty="0" err="1"/>
                        <a:t>Laboratory</a:t>
                      </a:r>
                      <a:r>
                        <a:rPr lang="fi-FI" sz="1400" b="1" dirty="0"/>
                        <a:t> </a:t>
                      </a:r>
                      <a:r>
                        <a:rPr lang="fi-FI" sz="1400" b="1" dirty="0" err="1"/>
                        <a:t>experiment</a:t>
                      </a:r>
                      <a:endParaRPr lang="fi-FI" sz="1400" b="1" dirty="0"/>
                    </a:p>
                  </a:txBody>
                  <a:tcPr/>
                </a:tc>
                <a:tc>
                  <a:txBody>
                    <a:bodyPr/>
                    <a:lstStyle/>
                    <a:p>
                      <a:r>
                        <a:rPr lang="fi-FI" sz="1400" b="1" dirty="0" err="1"/>
                        <a:t>Survey</a:t>
                      </a:r>
                      <a:endParaRPr lang="fi-FI" sz="1400" b="1" dirty="0"/>
                    </a:p>
                  </a:txBody>
                  <a:tcPr/>
                </a:tc>
                <a:tc>
                  <a:txBody>
                    <a:bodyPr/>
                    <a:lstStyle/>
                    <a:p>
                      <a:r>
                        <a:rPr lang="fi-FI" sz="1400" b="1" dirty="0" err="1"/>
                        <a:t>Field</a:t>
                      </a:r>
                      <a:r>
                        <a:rPr lang="fi-FI" sz="1400" b="1" dirty="0"/>
                        <a:t> </a:t>
                      </a:r>
                      <a:r>
                        <a:rPr lang="fi-FI" sz="1400" b="1" dirty="0" err="1"/>
                        <a:t>research</a:t>
                      </a:r>
                      <a:endParaRPr lang="fi-FI" sz="1400" b="1" dirty="0"/>
                    </a:p>
                  </a:txBody>
                  <a:tcPr/>
                </a:tc>
                <a:tc>
                  <a:txBody>
                    <a:bodyPr/>
                    <a:lstStyle/>
                    <a:p>
                      <a:r>
                        <a:rPr lang="fi-FI" sz="1400" b="1" dirty="0" err="1"/>
                        <a:t>Archival</a:t>
                      </a:r>
                      <a:r>
                        <a:rPr lang="fi-FI" sz="1400" b="1" dirty="0"/>
                        <a:t> </a:t>
                      </a:r>
                      <a:r>
                        <a:rPr lang="fi-FI" sz="1400" b="1" dirty="0" err="1"/>
                        <a:t>records</a:t>
                      </a:r>
                      <a:endParaRPr lang="fi-FI" sz="1400" b="1" dirty="0"/>
                    </a:p>
                  </a:txBody>
                  <a:tcPr/>
                </a:tc>
                <a:extLst>
                  <a:ext uri="{0D108BD9-81ED-4DB2-BD59-A6C34878D82A}">
                    <a16:rowId xmlns:a16="http://schemas.microsoft.com/office/drawing/2014/main" val="3312819282"/>
                  </a:ext>
                </a:extLst>
              </a:tr>
              <a:tr h="370840">
                <a:tc>
                  <a:txBody>
                    <a:bodyPr/>
                    <a:lstStyle/>
                    <a:p>
                      <a:r>
                        <a:rPr lang="fi-FI" sz="1350" b="1" i="1" kern="1200" dirty="0">
                          <a:solidFill>
                            <a:schemeClr val="dk1"/>
                          </a:solidFill>
                          <a:effectLst/>
                          <a:latin typeface="+mn-lt"/>
                          <a:ea typeface="+mn-ea"/>
                          <a:cs typeface="+mn-cs"/>
                        </a:rPr>
                        <a:t>Content </a:t>
                      </a:r>
                      <a:r>
                        <a:rPr lang="fi-FI" sz="1350" b="1" i="1" kern="1200" dirty="0" err="1">
                          <a:solidFill>
                            <a:schemeClr val="dk1"/>
                          </a:solidFill>
                          <a:effectLst/>
                          <a:latin typeface="+mn-lt"/>
                          <a:ea typeface="+mn-ea"/>
                          <a:cs typeface="+mn-cs"/>
                        </a:rPr>
                        <a:t>restrictions</a:t>
                      </a:r>
                      <a:r>
                        <a:rPr lang="fi-FI" sz="1350" b="1" i="1" kern="1200" dirty="0">
                          <a:solidFill>
                            <a:schemeClr val="dk1"/>
                          </a:solidFill>
                          <a:effectLst/>
                          <a:latin typeface="+mn-lt"/>
                          <a:ea typeface="+mn-ea"/>
                          <a:cs typeface="+mn-cs"/>
                        </a:rPr>
                        <a:t>: </a:t>
                      </a:r>
                      <a:endParaRPr lang="fi-FI" b="1" dirty="0"/>
                    </a:p>
                    <a:p>
                      <a:r>
                        <a:rPr lang="fi-FI" sz="1350" kern="1200" dirty="0" err="1">
                          <a:solidFill>
                            <a:schemeClr val="dk1"/>
                          </a:solidFill>
                          <a:effectLst/>
                          <a:latin typeface="+mn-lt"/>
                          <a:ea typeface="+mn-ea"/>
                          <a:cs typeface="+mn-cs"/>
                        </a:rPr>
                        <a:t>What</a:t>
                      </a:r>
                      <a:r>
                        <a:rPr lang="fi-FI" sz="1350" kern="1200" dirty="0">
                          <a:solidFill>
                            <a:schemeClr val="dk1"/>
                          </a:solidFill>
                          <a:effectLst/>
                          <a:latin typeface="+mn-lt"/>
                          <a:ea typeface="+mn-ea"/>
                          <a:cs typeface="+mn-cs"/>
                        </a:rPr>
                        <a:t> is and is </a:t>
                      </a:r>
                      <a:r>
                        <a:rPr lang="fi-FI" sz="1350" kern="1200" dirty="0" err="1">
                          <a:solidFill>
                            <a:schemeClr val="dk1"/>
                          </a:solidFill>
                          <a:effectLst/>
                          <a:latin typeface="+mn-lt"/>
                          <a:ea typeface="+mn-ea"/>
                          <a:cs typeface="+mn-cs"/>
                        </a:rPr>
                        <a:t>not</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feasible</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or</a:t>
                      </a:r>
                      <a:br>
                        <a:rPr lang="fi-FI" sz="1350" kern="1200" dirty="0">
                          <a:solidFill>
                            <a:schemeClr val="dk1"/>
                          </a:solidFill>
                          <a:effectLst/>
                          <a:latin typeface="+mn-lt"/>
                          <a:ea typeface="+mn-ea"/>
                          <a:cs typeface="+mn-cs"/>
                        </a:rPr>
                      </a:br>
                      <a:r>
                        <a:rPr lang="fi-FI" sz="1350" kern="1200" dirty="0" err="1">
                          <a:solidFill>
                            <a:schemeClr val="dk1"/>
                          </a:solidFill>
                          <a:effectLst/>
                          <a:latin typeface="+mn-lt"/>
                          <a:ea typeface="+mn-ea"/>
                          <a:cs typeface="+mn-cs"/>
                        </a:rPr>
                        <a:t>practical</a:t>
                      </a:r>
                      <a:r>
                        <a:rPr lang="fi-FI" sz="1350" kern="1200" dirty="0">
                          <a:solidFill>
                            <a:schemeClr val="dk1"/>
                          </a:solidFill>
                          <a:effectLst/>
                          <a:latin typeface="+mn-lt"/>
                          <a:ea typeface="+mn-ea"/>
                          <a:cs typeface="+mn-cs"/>
                        </a:rPr>
                        <a:t> to </a:t>
                      </a:r>
                      <a:r>
                        <a:rPr lang="fi-FI" sz="1350" kern="1200" dirty="0" err="1">
                          <a:solidFill>
                            <a:schemeClr val="dk1"/>
                          </a:solidFill>
                          <a:effectLst/>
                          <a:latin typeface="+mn-lt"/>
                          <a:ea typeface="+mn-ea"/>
                          <a:cs typeface="+mn-cs"/>
                        </a:rPr>
                        <a:t>study</a:t>
                      </a:r>
                      <a:r>
                        <a:rPr lang="fi-FI" sz="1350" kern="1200" dirty="0">
                          <a:solidFill>
                            <a:schemeClr val="dk1"/>
                          </a:solidFill>
                          <a:effectLst/>
                          <a:latin typeface="+mn-lt"/>
                          <a:ea typeface="+mn-ea"/>
                          <a:cs typeface="+mn-cs"/>
                        </a:rPr>
                        <a:t> </a:t>
                      </a:r>
                      <a:endParaRPr lang="fi-FI" dirty="0"/>
                    </a:p>
                  </a:txBody>
                  <a:tcPr/>
                </a:tc>
                <a:tc>
                  <a:txBody>
                    <a:bodyPr/>
                    <a:lstStyle/>
                    <a:p>
                      <a:r>
                        <a:rPr lang="fi-FI" sz="1400" b="1" dirty="0"/>
                        <a:t>H</a:t>
                      </a:r>
                    </a:p>
                  </a:txBody>
                  <a:tcPr/>
                </a:tc>
                <a:tc>
                  <a:txBody>
                    <a:bodyPr/>
                    <a:lstStyle/>
                    <a:p>
                      <a:r>
                        <a:rPr lang="fi-FI" sz="1400" b="1" dirty="0"/>
                        <a:t>M</a:t>
                      </a:r>
                    </a:p>
                  </a:txBody>
                  <a:tcPr/>
                </a:tc>
                <a:tc>
                  <a:txBody>
                    <a:bodyPr/>
                    <a:lstStyle/>
                    <a:p>
                      <a:r>
                        <a:rPr lang="fi-FI" sz="1400" b="1" dirty="0"/>
                        <a:t>M</a:t>
                      </a:r>
                    </a:p>
                  </a:txBody>
                  <a:tcPr/>
                </a:tc>
                <a:tc>
                  <a:txBody>
                    <a:bodyPr/>
                    <a:lstStyle/>
                    <a:p>
                      <a:r>
                        <a:rPr lang="fi-FI" sz="1400" b="1" dirty="0"/>
                        <a:t>H</a:t>
                      </a:r>
                    </a:p>
                  </a:txBody>
                  <a:tcPr/>
                </a:tc>
                <a:extLst>
                  <a:ext uri="{0D108BD9-81ED-4DB2-BD59-A6C34878D82A}">
                    <a16:rowId xmlns:a16="http://schemas.microsoft.com/office/drawing/2014/main" val="1531329913"/>
                  </a:ext>
                </a:extLst>
              </a:tr>
              <a:tr h="370840">
                <a:tc>
                  <a:txBody>
                    <a:bodyPr/>
                    <a:lstStyle/>
                    <a:p>
                      <a:r>
                        <a:rPr lang="fi-FI" sz="1350" b="1" i="1" kern="1200" dirty="0" err="1">
                          <a:solidFill>
                            <a:schemeClr val="dk1"/>
                          </a:solidFill>
                          <a:effectLst/>
                          <a:latin typeface="+mn-lt"/>
                          <a:ea typeface="+mn-ea"/>
                          <a:cs typeface="+mn-cs"/>
                        </a:rPr>
                        <a:t>Internal</a:t>
                      </a:r>
                      <a:r>
                        <a:rPr lang="fi-FI" sz="1350" b="1" i="1" kern="1200" dirty="0">
                          <a:solidFill>
                            <a:schemeClr val="dk1"/>
                          </a:solidFill>
                          <a:effectLst/>
                          <a:latin typeface="+mn-lt"/>
                          <a:ea typeface="+mn-ea"/>
                          <a:cs typeface="+mn-cs"/>
                        </a:rPr>
                        <a:t> </a:t>
                      </a:r>
                      <a:r>
                        <a:rPr lang="fi-FI" sz="1350" b="1" i="1" kern="1200" dirty="0" err="1">
                          <a:solidFill>
                            <a:schemeClr val="dk1"/>
                          </a:solidFill>
                          <a:effectLst/>
                          <a:latin typeface="+mn-lt"/>
                          <a:ea typeface="+mn-ea"/>
                          <a:cs typeface="+mn-cs"/>
                        </a:rPr>
                        <a:t>invalidity</a:t>
                      </a:r>
                      <a:r>
                        <a:rPr lang="fi-FI" sz="1350" b="1" i="1" kern="1200" dirty="0">
                          <a:solidFill>
                            <a:schemeClr val="dk1"/>
                          </a:solidFill>
                          <a:effectLst/>
                          <a:latin typeface="+mn-lt"/>
                          <a:ea typeface="+mn-ea"/>
                          <a:cs typeface="+mn-cs"/>
                        </a:rPr>
                        <a:t>: </a:t>
                      </a:r>
                      <a:endParaRPr lang="fi-FI" b="1" dirty="0"/>
                    </a:p>
                    <a:p>
                      <a:r>
                        <a:rPr lang="fi-FI" sz="1350" kern="1200" dirty="0" err="1">
                          <a:solidFill>
                            <a:schemeClr val="dk1"/>
                          </a:solidFill>
                          <a:effectLst/>
                          <a:latin typeface="+mn-lt"/>
                          <a:ea typeface="+mn-ea"/>
                          <a:cs typeface="+mn-cs"/>
                        </a:rPr>
                        <a:t>Lack</a:t>
                      </a:r>
                      <a:r>
                        <a:rPr lang="fi-FI" sz="1350" kern="1200" dirty="0">
                          <a:solidFill>
                            <a:schemeClr val="dk1"/>
                          </a:solidFill>
                          <a:effectLst/>
                          <a:latin typeface="+mn-lt"/>
                          <a:ea typeface="+mn-ea"/>
                          <a:cs typeface="+mn-cs"/>
                        </a:rPr>
                        <a:t> of </a:t>
                      </a:r>
                      <a:r>
                        <a:rPr lang="fi-FI" sz="1350" kern="1200" dirty="0" err="1">
                          <a:solidFill>
                            <a:schemeClr val="dk1"/>
                          </a:solidFill>
                          <a:effectLst/>
                          <a:latin typeface="+mn-lt"/>
                          <a:ea typeface="+mn-ea"/>
                          <a:cs typeface="+mn-cs"/>
                        </a:rPr>
                        <a:t>control</a:t>
                      </a:r>
                      <a:r>
                        <a:rPr lang="fi-FI" sz="1350" kern="1200" dirty="0">
                          <a:solidFill>
                            <a:schemeClr val="dk1"/>
                          </a:solidFill>
                          <a:effectLst/>
                          <a:latin typeface="+mn-lt"/>
                          <a:ea typeface="+mn-ea"/>
                          <a:cs typeface="+mn-cs"/>
                        </a:rPr>
                        <a:t> for </a:t>
                      </a:r>
                      <a:r>
                        <a:rPr lang="fi-FI" sz="1350" kern="1200" dirty="0" err="1">
                          <a:solidFill>
                            <a:schemeClr val="dk1"/>
                          </a:solidFill>
                          <a:effectLst/>
                          <a:latin typeface="+mn-lt"/>
                          <a:ea typeface="+mn-ea"/>
                          <a:cs typeface="+mn-cs"/>
                        </a:rPr>
                        <a:t>extraneous</a:t>
                      </a:r>
                      <a:br>
                        <a:rPr lang="fi-FI" sz="1350" kern="1200" dirty="0">
                          <a:solidFill>
                            <a:schemeClr val="dk1"/>
                          </a:solidFill>
                          <a:effectLst/>
                          <a:latin typeface="+mn-lt"/>
                          <a:ea typeface="+mn-ea"/>
                          <a:cs typeface="+mn-cs"/>
                        </a:rPr>
                      </a:br>
                      <a:r>
                        <a:rPr lang="fi-FI" sz="1350" kern="1200" dirty="0" err="1">
                          <a:solidFill>
                            <a:schemeClr val="dk1"/>
                          </a:solidFill>
                          <a:effectLst/>
                          <a:latin typeface="+mn-lt"/>
                          <a:ea typeface="+mn-ea"/>
                          <a:cs typeface="+mn-cs"/>
                        </a:rPr>
                        <a:t>variables</a:t>
                      </a:r>
                      <a:r>
                        <a:rPr lang="fi-FI" sz="1350" kern="1200" dirty="0">
                          <a:solidFill>
                            <a:schemeClr val="dk1"/>
                          </a:solidFill>
                          <a:effectLst/>
                          <a:latin typeface="+mn-lt"/>
                          <a:ea typeface="+mn-ea"/>
                          <a:cs typeface="+mn-cs"/>
                        </a:rPr>
                        <a:t> </a:t>
                      </a:r>
                      <a:endParaRPr lang="fi-FI" dirty="0"/>
                    </a:p>
                  </a:txBody>
                  <a:tcPr/>
                </a:tc>
                <a:tc>
                  <a:txBody>
                    <a:bodyPr/>
                    <a:lstStyle/>
                    <a:p>
                      <a:r>
                        <a:rPr lang="fi-FI" dirty="0"/>
                        <a:t>L</a:t>
                      </a:r>
                    </a:p>
                  </a:txBody>
                  <a:tcPr/>
                </a:tc>
                <a:tc>
                  <a:txBody>
                    <a:bodyPr/>
                    <a:lstStyle/>
                    <a:p>
                      <a:r>
                        <a:rPr lang="fi-FI" dirty="0"/>
                        <a:t>M</a:t>
                      </a:r>
                    </a:p>
                  </a:txBody>
                  <a:tcPr/>
                </a:tc>
                <a:tc>
                  <a:txBody>
                    <a:bodyPr/>
                    <a:lstStyle/>
                    <a:p>
                      <a:r>
                        <a:rPr lang="fi-FI" dirty="0"/>
                        <a:t>H</a:t>
                      </a:r>
                    </a:p>
                  </a:txBody>
                  <a:tcPr/>
                </a:tc>
                <a:tc>
                  <a:txBody>
                    <a:bodyPr/>
                    <a:lstStyle/>
                    <a:p>
                      <a:r>
                        <a:rPr lang="fi-FI" dirty="0"/>
                        <a:t>M</a:t>
                      </a:r>
                    </a:p>
                  </a:txBody>
                  <a:tcPr/>
                </a:tc>
                <a:extLst>
                  <a:ext uri="{0D108BD9-81ED-4DB2-BD59-A6C34878D82A}">
                    <a16:rowId xmlns:a16="http://schemas.microsoft.com/office/drawing/2014/main" val="1806165977"/>
                  </a:ext>
                </a:extLst>
              </a:tr>
              <a:tr h="370840">
                <a:tc>
                  <a:txBody>
                    <a:bodyPr/>
                    <a:lstStyle/>
                    <a:p>
                      <a:r>
                        <a:rPr lang="fi-FI" sz="1350" b="1" i="1" kern="1200" dirty="0" err="1">
                          <a:solidFill>
                            <a:schemeClr val="dk1"/>
                          </a:solidFill>
                          <a:effectLst/>
                          <a:latin typeface="+mn-lt"/>
                          <a:ea typeface="+mn-ea"/>
                          <a:cs typeface="+mn-cs"/>
                        </a:rPr>
                        <a:t>Measurement</a:t>
                      </a:r>
                      <a:r>
                        <a:rPr lang="fi-FI" sz="1350" b="1" i="1" kern="1200" dirty="0">
                          <a:solidFill>
                            <a:schemeClr val="dk1"/>
                          </a:solidFill>
                          <a:effectLst/>
                          <a:latin typeface="+mn-lt"/>
                          <a:ea typeface="+mn-ea"/>
                          <a:cs typeface="+mn-cs"/>
                        </a:rPr>
                        <a:t> </a:t>
                      </a:r>
                      <a:r>
                        <a:rPr lang="fi-FI" sz="1350" b="1" i="1" kern="1200" dirty="0" err="1">
                          <a:solidFill>
                            <a:schemeClr val="dk1"/>
                          </a:solidFill>
                          <a:effectLst/>
                          <a:latin typeface="+mn-lt"/>
                          <a:ea typeface="+mn-ea"/>
                          <a:cs typeface="+mn-cs"/>
                        </a:rPr>
                        <a:t>difficulty</a:t>
                      </a:r>
                      <a:r>
                        <a:rPr lang="fi-FI" sz="1350" b="1" i="1" kern="1200" dirty="0">
                          <a:solidFill>
                            <a:schemeClr val="dk1"/>
                          </a:solidFill>
                          <a:effectLst/>
                          <a:latin typeface="+mn-lt"/>
                          <a:ea typeface="+mn-ea"/>
                          <a:cs typeface="+mn-cs"/>
                        </a:rPr>
                        <a:t>: </a:t>
                      </a:r>
                      <a:endParaRPr lang="fi-FI" b="1" dirty="0"/>
                    </a:p>
                    <a:p>
                      <a:r>
                        <a:rPr lang="fi-FI" sz="1350" kern="1200" dirty="0" err="1">
                          <a:solidFill>
                            <a:schemeClr val="dk1"/>
                          </a:solidFill>
                          <a:effectLst/>
                          <a:latin typeface="+mn-lt"/>
                          <a:ea typeface="+mn-ea"/>
                          <a:cs typeface="+mn-cs"/>
                        </a:rPr>
                        <a:t>Lack</a:t>
                      </a:r>
                      <a:r>
                        <a:rPr lang="fi-FI" sz="1350" kern="1200" dirty="0">
                          <a:solidFill>
                            <a:schemeClr val="dk1"/>
                          </a:solidFill>
                          <a:effectLst/>
                          <a:latin typeface="+mn-lt"/>
                          <a:ea typeface="+mn-ea"/>
                          <a:cs typeface="+mn-cs"/>
                        </a:rPr>
                        <a:t> of </a:t>
                      </a:r>
                      <a:r>
                        <a:rPr lang="fi-FI" sz="1350" kern="1200" dirty="0" err="1">
                          <a:solidFill>
                            <a:schemeClr val="dk1"/>
                          </a:solidFill>
                          <a:effectLst/>
                          <a:latin typeface="+mn-lt"/>
                          <a:ea typeface="+mn-ea"/>
                          <a:cs typeface="+mn-cs"/>
                        </a:rPr>
                        <a:t>ability</a:t>
                      </a:r>
                      <a:r>
                        <a:rPr lang="fi-FI" sz="1350" kern="1200" dirty="0">
                          <a:solidFill>
                            <a:schemeClr val="dk1"/>
                          </a:solidFill>
                          <a:effectLst/>
                          <a:latin typeface="+mn-lt"/>
                          <a:ea typeface="+mn-ea"/>
                          <a:cs typeface="+mn-cs"/>
                        </a:rPr>
                        <a:t> to </a:t>
                      </a:r>
                      <a:r>
                        <a:rPr lang="fi-FI" sz="1350" kern="1200" dirty="0" err="1">
                          <a:solidFill>
                            <a:schemeClr val="dk1"/>
                          </a:solidFill>
                          <a:effectLst/>
                          <a:latin typeface="+mn-lt"/>
                          <a:ea typeface="+mn-ea"/>
                          <a:cs typeface="+mn-cs"/>
                        </a:rPr>
                        <a:t>measure</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or</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perform</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checks</a:t>
                      </a:r>
                      <a:r>
                        <a:rPr lang="fi-FI" sz="1350" kern="1200" dirty="0">
                          <a:solidFill>
                            <a:schemeClr val="dk1"/>
                          </a:solidFill>
                          <a:effectLst/>
                          <a:latin typeface="+mn-lt"/>
                          <a:ea typeface="+mn-ea"/>
                          <a:cs typeface="+mn-cs"/>
                        </a:rPr>
                        <a:t> on</a:t>
                      </a:r>
                      <a:br>
                        <a:rPr lang="fi-FI" sz="1350" kern="1200" dirty="0">
                          <a:solidFill>
                            <a:schemeClr val="dk1"/>
                          </a:solidFill>
                          <a:effectLst/>
                          <a:latin typeface="+mn-lt"/>
                          <a:ea typeface="+mn-ea"/>
                          <a:cs typeface="+mn-cs"/>
                        </a:rPr>
                      </a:br>
                      <a:r>
                        <a:rPr lang="fi-FI" sz="1350" kern="1200" dirty="0" err="1">
                          <a:solidFill>
                            <a:schemeClr val="dk1"/>
                          </a:solidFill>
                          <a:effectLst/>
                          <a:latin typeface="+mn-lt"/>
                          <a:ea typeface="+mn-ea"/>
                          <a:cs typeface="+mn-cs"/>
                        </a:rPr>
                        <a:t>reliability</a:t>
                      </a:r>
                      <a:r>
                        <a:rPr lang="fi-FI" sz="1350" kern="1200" dirty="0">
                          <a:solidFill>
                            <a:schemeClr val="dk1"/>
                          </a:solidFill>
                          <a:effectLst/>
                          <a:latin typeface="+mn-lt"/>
                          <a:ea typeface="+mn-ea"/>
                          <a:cs typeface="+mn-cs"/>
                        </a:rPr>
                        <a:t> and </a:t>
                      </a:r>
                      <a:r>
                        <a:rPr lang="fi-FI" sz="1350" kern="1200" dirty="0" err="1">
                          <a:solidFill>
                            <a:schemeClr val="dk1"/>
                          </a:solidFill>
                          <a:effectLst/>
                          <a:latin typeface="+mn-lt"/>
                          <a:ea typeface="+mn-ea"/>
                          <a:cs typeface="+mn-cs"/>
                        </a:rPr>
                        <a:t>validity</a:t>
                      </a:r>
                      <a:r>
                        <a:rPr lang="fi-FI" sz="1350" kern="1200" dirty="0">
                          <a:solidFill>
                            <a:schemeClr val="dk1"/>
                          </a:solidFill>
                          <a:effectLst/>
                          <a:latin typeface="+mn-lt"/>
                          <a:ea typeface="+mn-ea"/>
                          <a:cs typeface="+mn-cs"/>
                        </a:rPr>
                        <a:t> </a:t>
                      </a:r>
                      <a:endParaRPr lang="fi-FI" dirty="0"/>
                    </a:p>
                  </a:txBody>
                  <a:tcPr/>
                </a:tc>
                <a:tc>
                  <a:txBody>
                    <a:bodyPr/>
                    <a:lstStyle/>
                    <a:p>
                      <a:r>
                        <a:rPr lang="fi-FI" dirty="0"/>
                        <a:t>L</a:t>
                      </a:r>
                    </a:p>
                  </a:txBody>
                  <a:tcPr/>
                </a:tc>
                <a:tc>
                  <a:txBody>
                    <a:bodyPr/>
                    <a:lstStyle/>
                    <a:p>
                      <a:r>
                        <a:rPr lang="fi-FI" dirty="0"/>
                        <a:t>L</a:t>
                      </a:r>
                    </a:p>
                  </a:txBody>
                  <a:tcPr/>
                </a:tc>
                <a:tc>
                  <a:txBody>
                    <a:bodyPr/>
                    <a:lstStyle/>
                    <a:p>
                      <a:r>
                        <a:rPr lang="fi-FI" dirty="0"/>
                        <a:t>H</a:t>
                      </a:r>
                    </a:p>
                  </a:txBody>
                  <a:tcPr/>
                </a:tc>
                <a:tc>
                  <a:txBody>
                    <a:bodyPr/>
                    <a:lstStyle/>
                    <a:p>
                      <a:r>
                        <a:rPr lang="fi-FI" dirty="0"/>
                        <a:t>M</a:t>
                      </a:r>
                    </a:p>
                  </a:txBody>
                  <a:tcPr/>
                </a:tc>
                <a:extLst>
                  <a:ext uri="{0D108BD9-81ED-4DB2-BD59-A6C34878D82A}">
                    <a16:rowId xmlns:a16="http://schemas.microsoft.com/office/drawing/2014/main" val="2662692921"/>
                  </a:ext>
                </a:extLst>
              </a:tr>
              <a:tr h="370840">
                <a:tc>
                  <a:txBody>
                    <a:bodyPr/>
                    <a:lstStyle/>
                    <a:p>
                      <a:r>
                        <a:rPr lang="fi-FI" sz="1350" b="1" i="1" kern="1200" dirty="0" err="1">
                          <a:solidFill>
                            <a:schemeClr val="dk1"/>
                          </a:solidFill>
                          <a:effectLst/>
                          <a:latin typeface="+mn-lt"/>
                          <a:ea typeface="+mn-ea"/>
                          <a:cs typeface="+mn-cs"/>
                        </a:rPr>
                        <a:t>Reactive</a:t>
                      </a:r>
                      <a:r>
                        <a:rPr lang="fi-FI" sz="1350" b="1" i="1" kern="1200" dirty="0">
                          <a:solidFill>
                            <a:schemeClr val="dk1"/>
                          </a:solidFill>
                          <a:effectLst/>
                          <a:latin typeface="+mn-lt"/>
                          <a:ea typeface="+mn-ea"/>
                          <a:cs typeface="+mn-cs"/>
                        </a:rPr>
                        <a:t> </a:t>
                      </a:r>
                      <a:r>
                        <a:rPr lang="fi-FI" sz="1350" b="1" i="1" kern="1200" dirty="0" err="1">
                          <a:solidFill>
                            <a:schemeClr val="dk1"/>
                          </a:solidFill>
                          <a:effectLst/>
                          <a:latin typeface="+mn-lt"/>
                          <a:ea typeface="+mn-ea"/>
                          <a:cs typeface="+mn-cs"/>
                        </a:rPr>
                        <a:t>measurement</a:t>
                      </a:r>
                      <a:r>
                        <a:rPr lang="fi-FI" sz="1350" b="1" i="1" kern="1200" dirty="0">
                          <a:solidFill>
                            <a:schemeClr val="dk1"/>
                          </a:solidFill>
                          <a:effectLst/>
                          <a:latin typeface="+mn-lt"/>
                          <a:ea typeface="+mn-ea"/>
                          <a:cs typeface="+mn-cs"/>
                        </a:rPr>
                        <a:t>: </a:t>
                      </a:r>
                      <a:endParaRPr lang="fi-FI" b="1" dirty="0"/>
                    </a:p>
                    <a:p>
                      <a:r>
                        <a:rPr lang="fi-FI" sz="1350" kern="1200" dirty="0" err="1">
                          <a:solidFill>
                            <a:schemeClr val="dk1"/>
                          </a:solidFill>
                          <a:effectLst/>
                          <a:latin typeface="+mn-lt"/>
                          <a:ea typeface="+mn-ea"/>
                          <a:cs typeface="+mn-cs"/>
                        </a:rPr>
                        <a:t>Effects</a:t>
                      </a:r>
                      <a:r>
                        <a:rPr lang="fi-FI" sz="1350" kern="1200" dirty="0">
                          <a:solidFill>
                            <a:schemeClr val="dk1"/>
                          </a:solidFill>
                          <a:effectLst/>
                          <a:latin typeface="+mn-lt"/>
                          <a:ea typeface="+mn-ea"/>
                          <a:cs typeface="+mn-cs"/>
                        </a:rPr>
                        <a:t> of </a:t>
                      </a:r>
                      <a:r>
                        <a:rPr lang="fi-FI" sz="1350" kern="1200" dirty="0" err="1">
                          <a:solidFill>
                            <a:schemeClr val="dk1"/>
                          </a:solidFill>
                          <a:effectLst/>
                          <a:latin typeface="+mn-lt"/>
                          <a:ea typeface="+mn-ea"/>
                          <a:cs typeface="+mn-cs"/>
                        </a:rPr>
                        <a:t>awareness</a:t>
                      </a:r>
                      <a:r>
                        <a:rPr lang="fi-FI" sz="1350" kern="1200" dirty="0">
                          <a:solidFill>
                            <a:schemeClr val="dk1"/>
                          </a:solidFill>
                          <a:effectLst/>
                          <a:latin typeface="+mn-lt"/>
                          <a:ea typeface="+mn-ea"/>
                          <a:cs typeface="+mn-cs"/>
                        </a:rPr>
                        <a:t> of </a:t>
                      </a:r>
                      <a:r>
                        <a:rPr lang="fi-FI" sz="1350" kern="1200" dirty="0" err="1">
                          <a:solidFill>
                            <a:schemeClr val="dk1"/>
                          </a:solidFill>
                          <a:effectLst/>
                          <a:latin typeface="+mn-lt"/>
                          <a:ea typeface="+mn-ea"/>
                          <a:cs typeface="+mn-cs"/>
                        </a:rPr>
                        <a:t>being</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tested</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or</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observed</a:t>
                      </a:r>
                      <a:r>
                        <a:rPr lang="fi-FI" sz="1350" kern="1200" dirty="0">
                          <a:solidFill>
                            <a:schemeClr val="dk1"/>
                          </a:solidFill>
                          <a:effectLst/>
                          <a:latin typeface="+mn-lt"/>
                          <a:ea typeface="+mn-ea"/>
                          <a:cs typeface="+mn-cs"/>
                        </a:rPr>
                        <a:t> </a:t>
                      </a:r>
                      <a:endParaRPr lang="fi-FI" dirty="0"/>
                    </a:p>
                  </a:txBody>
                  <a:tcPr/>
                </a:tc>
                <a:tc>
                  <a:txBody>
                    <a:bodyPr/>
                    <a:lstStyle/>
                    <a:p>
                      <a:r>
                        <a:rPr lang="fi-FI" dirty="0"/>
                        <a:t>H</a:t>
                      </a:r>
                    </a:p>
                  </a:txBody>
                  <a:tcPr/>
                </a:tc>
                <a:tc>
                  <a:txBody>
                    <a:bodyPr/>
                    <a:lstStyle/>
                    <a:p>
                      <a:r>
                        <a:rPr lang="fi-FI" dirty="0"/>
                        <a:t>H</a:t>
                      </a:r>
                    </a:p>
                  </a:txBody>
                  <a:tcPr/>
                </a:tc>
                <a:tc>
                  <a:txBody>
                    <a:bodyPr/>
                    <a:lstStyle/>
                    <a:p>
                      <a:r>
                        <a:rPr lang="fi-FI" dirty="0"/>
                        <a:t>M</a:t>
                      </a:r>
                    </a:p>
                  </a:txBody>
                  <a:tcPr/>
                </a:tc>
                <a:tc>
                  <a:txBody>
                    <a:bodyPr/>
                    <a:lstStyle/>
                    <a:p>
                      <a:r>
                        <a:rPr lang="fi-FI" dirty="0"/>
                        <a:t>L</a:t>
                      </a:r>
                    </a:p>
                  </a:txBody>
                  <a:tcPr/>
                </a:tc>
                <a:extLst>
                  <a:ext uri="{0D108BD9-81ED-4DB2-BD59-A6C34878D82A}">
                    <a16:rowId xmlns:a16="http://schemas.microsoft.com/office/drawing/2014/main" val="3886508069"/>
                  </a:ext>
                </a:extLst>
              </a:tr>
              <a:tr h="370840">
                <a:tc>
                  <a:txBody>
                    <a:bodyPr/>
                    <a:lstStyle/>
                    <a:p>
                      <a:r>
                        <a:rPr lang="fi-FI" sz="1350" b="1" i="1" kern="1200" dirty="0" err="1">
                          <a:solidFill>
                            <a:schemeClr val="dk1"/>
                          </a:solidFill>
                          <a:effectLst/>
                          <a:latin typeface="+mn-lt"/>
                          <a:ea typeface="+mn-ea"/>
                          <a:cs typeface="+mn-cs"/>
                        </a:rPr>
                        <a:t>Investigator</a:t>
                      </a:r>
                      <a:r>
                        <a:rPr lang="fi-FI" sz="1350" b="1" i="1" kern="1200" dirty="0">
                          <a:solidFill>
                            <a:schemeClr val="dk1"/>
                          </a:solidFill>
                          <a:effectLst/>
                          <a:latin typeface="+mn-lt"/>
                          <a:ea typeface="+mn-ea"/>
                          <a:cs typeface="+mn-cs"/>
                        </a:rPr>
                        <a:t> </a:t>
                      </a:r>
                      <a:r>
                        <a:rPr lang="fi-FI" sz="1350" b="1" i="1" kern="1200" dirty="0" err="1">
                          <a:solidFill>
                            <a:schemeClr val="dk1"/>
                          </a:solidFill>
                          <a:effectLst/>
                          <a:latin typeface="+mn-lt"/>
                          <a:ea typeface="+mn-ea"/>
                          <a:cs typeface="+mn-cs"/>
                        </a:rPr>
                        <a:t>error</a:t>
                      </a:r>
                      <a:r>
                        <a:rPr lang="fi-FI" sz="1350" b="1" i="1" kern="1200" dirty="0">
                          <a:solidFill>
                            <a:schemeClr val="dk1"/>
                          </a:solidFill>
                          <a:effectLst/>
                          <a:latin typeface="+mn-lt"/>
                          <a:ea typeface="+mn-ea"/>
                          <a:cs typeface="+mn-cs"/>
                        </a:rPr>
                        <a:t>: </a:t>
                      </a:r>
                      <a:endParaRPr lang="fi-FI" b="1" dirty="0"/>
                    </a:p>
                    <a:p>
                      <a:r>
                        <a:rPr lang="fi-FI" sz="1350" kern="1200" dirty="0" err="1">
                          <a:solidFill>
                            <a:schemeClr val="dk1"/>
                          </a:solidFill>
                          <a:effectLst/>
                          <a:latin typeface="+mn-lt"/>
                          <a:ea typeface="+mn-ea"/>
                          <a:cs typeface="+mn-cs"/>
                        </a:rPr>
                        <a:t>Effects</a:t>
                      </a:r>
                      <a:r>
                        <a:rPr lang="fi-FI" sz="1350" kern="1200" dirty="0">
                          <a:solidFill>
                            <a:schemeClr val="dk1"/>
                          </a:solidFill>
                          <a:effectLst/>
                          <a:latin typeface="+mn-lt"/>
                          <a:ea typeface="+mn-ea"/>
                          <a:cs typeface="+mn-cs"/>
                        </a:rPr>
                        <a:t> of </a:t>
                      </a:r>
                      <a:r>
                        <a:rPr lang="fi-FI" sz="1350" kern="1200" dirty="0" err="1">
                          <a:solidFill>
                            <a:schemeClr val="dk1"/>
                          </a:solidFill>
                          <a:effectLst/>
                          <a:latin typeface="+mn-lt"/>
                          <a:ea typeface="+mn-ea"/>
                          <a:cs typeface="+mn-cs"/>
                        </a:rPr>
                        <a:t>researcher</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characteristics</a:t>
                      </a:r>
                      <a:r>
                        <a:rPr lang="fi-FI" sz="1350" kern="1200" dirty="0">
                          <a:solidFill>
                            <a:schemeClr val="dk1"/>
                          </a:solidFill>
                          <a:effectLst/>
                          <a:latin typeface="+mn-lt"/>
                          <a:ea typeface="+mn-ea"/>
                          <a:cs typeface="+mn-cs"/>
                        </a:rPr>
                        <a:t> and </a:t>
                      </a:r>
                      <a:r>
                        <a:rPr lang="fi-FI" sz="1350" kern="1200" dirty="0" err="1">
                          <a:solidFill>
                            <a:schemeClr val="dk1"/>
                          </a:solidFill>
                          <a:effectLst/>
                          <a:latin typeface="+mn-lt"/>
                          <a:ea typeface="+mn-ea"/>
                          <a:cs typeface="+mn-cs"/>
                        </a:rPr>
                        <a:t>behavior</a:t>
                      </a:r>
                      <a:r>
                        <a:rPr lang="fi-FI" sz="1350" kern="1200" dirty="0">
                          <a:solidFill>
                            <a:schemeClr val="dk1"/>
                          </a:solidFill>
                          <a:effectLst/>
                          <a:latin typeface="+mn-lt"/>
                          <a:ea typeface="+mn-ea"/>
                          <a:cs typeface="+mn-cs"/>
                        </a:rPr>
                        <a:t> </a:t>
                      </a:r>
                      <a:endParaRPr lang="fi-FI" dirty="0"/>
                    </a:p>
                  </a:txBody>
                  <a:tcPr/>
                </a:tc>
                <a:tc>
                  <a:txBody>
                    <a:bodyPr/>
                    <a:lstStyle/>
                    <a:p>
                      <a:r>
                        <a:rPr lang="fi-FI" dirty="0"/>
                        <a:t>H</a:t>
                      </a:r>
                    </a:p>
                  </a:txBody>
                  <a:tcPr/>
                </a:tc>
                <a:tc>
                  <a:txBody>
                    <a:bodyPr/>
                    <a:lstStyle/>
                    <a:p>
                      <a:r>
                        <a:rPr lang="fi-FI" dirty="0"/>
                        <a:t>H</a:t>
                      </a:r>
                    </a:p>
                  </a:txBody>
                  <a:tcPr/>
                </a:tc>
                <a:tc>
                  <a:txBody>
                    <a:bodyPr/>
                    <a:lstStyle/>
                    <a:p>
                      <a:r>
                        <a:rPr lang="fi-FI" dirty="0"/>
                        <a:t>M</a:t>
                      </a:r>
                    </a:p>
                  </a:txBody>
                  <a:tcPr/>
                </a:tc>
                <a:tc>
                  <a:txBody>
                    <a:bodyPr/>
                    <a:lstStyle/>
                    <a:p>
                      <a:r>
                        <a:rPr lang="fi-FI" dirty="0"/>
                        <a:t>L</a:t>
                      </a:r>
                    </a:p>
                  </a:txBody>
                  <a:tcPr/>
                </a:tc>
                <a:extLst>
                  <a:ext uri="{0D108BD9-81ED-4DB2-BD59-A6C34878D82A}">
                    <a16:rowId xmlns:a16="http://schemas.microsoft.com/office/drawing/2014/main" val="288907569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350" b="1" i="1" kern="1200" dirty="0" err="1">
                          <a:solidFill>
                            <a:schemeClr val="dk1"/>
                          </a:solidFill>
                          <a:effectLst/>
                          <a:latin typeface="+mn-lt"/>
                          <a:ea typeface="+mn-ea"/>
                          <a:cs typeface="+mn-cs"/>
                        </a:rPr>
                        <a:t>Sampling</a:t>
                      </a:r>
                      <a:r>
                        <a:rPr lang="fi-FI" sz="1350" b="1" i="1" kern="1200" dirty="0">
                          <a:solidFill>
                            <a:schemeClr val="dk1"/>
                          </a:solidFill>
                          <a:effectLst/>
                          <a:latin typeface="+mn-lt"/>
                          <a:ea typeface="+mn-ea"/>
                          <a:cs typeface="+mn-cs"/>
                        </a:rPr>
                        <a:t> </a:t>
                      </a:r>
                      <a:r>
                        <a:rPr lang="fi-FI" sz="1350" b="1" i="1" kern="1200" dirty="0" err="1">
                          <a:solidFill>
                            <a:schemeClr val="dk1"/>
                          </a:solidFill>
                          <a:effectLst/>
                          <a:latin typeface="+mn-lt"/>
                          <a:ea typeface="+mn-ea"/>
                          <a:cs typeface="+mn-cs"/>
                        </a:rPr>
                        <a:t>error</a:t>
                      </a:r>
                      <a:r>
                        <a:rPr lang="fi-FI" sz="1350" b="1" i="1" kern="1200" dirty="0">
                          <a:solidFill>
                            <a:schemeClr val="dk1"/>
                          </a:solidFill>
                          <a:effectLst/>
                          <a:latin typeface="+mn-lt"/>
                          <a:ea typeface="+mn-ea"/>
                          <a:cs typeface="+mn-cs"/>
                        </a:rPr>
                        <a:t> and </a:t>
                      </a:r>
                      <a:r>
                        <a:rPr lang="fi-FI" sz="1350" b="1" i="1" kern="1200" dirty="0" err="1">
                          <a:solidFill>
                            <a:schemeClr val="dk1"/>
                          </a:solidFill>
                          <a:effectLst/>
                          <a:latin typeface="+mn-lt"/>
                          <a:ea typeface="+mn-ea"/>
                          <a:cs typeface="+mn-cs"/>
                        </a:rPr>
                        <a:t>bias</a:t>
                      </a:r>
                      <a:r>
                        <a:rPr lang="fi-FI" sz="1350" b="1" i="1" kern="1200" dirty="0">
                          <a:solidFill>
                            <a:schemeClr val="dk1"/>
                          </a:solidFill>
                          <a:effectLst/>
                          <a:latin typeface="+mn-lt"/>
                          <a:ea typeface="+mn-ea"/>
                          <a:cs typeface="+mn-cs"/>
                        </a:rPr>
                        <a:t> </a:t>
                      </a:r>
                      <a:endParaRPr lang="fi-FI" b="1" dirty="0"/>
                    </a:p>
                    <a:p>
                      <a:endParaRPr lang="fi-FI" dirty="0"/>
                    </a:p>
                  </a:txBody>
                  <a:tcPr/>
                </a:tc>
                <a:tc>
                  <a:txBody>
                    <a:bodyPr/>
                    <a:lstStyle/>
                    <a:p>
                      <a:r>
                        <a:rPr lang="fi-FI" dirty="0"/>
                        <a:t>H</a:t>
                      </a:r>
                    </a:p>
                  </a:txBody>
                  <a:tcPr/>
                </a:tc>
                <a:tc>
                  <a:txBody>
                    <a:bodyPr/>
                    <a:lstStyle/>
                    <a:p>
                      <a:r>
                        <a:rPr lang="fi-FI" dirty="0"/>
                        <a:t>L</a:t>
                      </a:r>
                    </a:p>
                  </a:txBody>
                  <a:tcPr/>
                </a:tc>
                <a:tc>
                  <a:txBody>
                    <a:bodyPr/>
                    <a:lstStyle/>
                    <a:p>
                      <a:r>
                        <a:rPr lang="fi-FI" dirty="0"/>
                        <a:t>H</a:t>
                      </a:r>
                    </a:p>
                  </a:txBody>
                  <a:tcPr/>
                </a:tc>
                <a:tc>
                  <a:txBody>
                    <a:bodyPr/>
                    <a:lstStyle/>
                    <a:p>
                      <a:r>
                        <a:rPr lang="fi-FI" dirty="0"/>
                        <a:t>M</a:t>
                      </a:r>
                    </a:p>
                  </a:txBody>
                  <a:tcPr/>
                </a:tc>
                <a:extLst>
                  <a:ext uri="{0D108BD9-81ED-4DB2-BD59-A6C34878D82A}">
                    <a16:rowId xmlns:a16="http://schemas.microsoft.com/office/drawing/2014/main" val="2136718743"/>
                  </a:ext>
                </a:extLst>
              </a:tr>
              <a:tr h="370840">
                <a:tc>
                  <a:txBody>
                    <a:bodyPr/>
                    <a:lstStyle/>
                    <a:p>
                      <a:r>
                        <a:rPr lang="fi-FI" b="1" i="1" dirty="0" err="1"/>
                        <a:t>Inability</a:t>
                      </a:r>
                      <a:r>
                        <a:rPr lang="fi-FI" b="1" i="1" dirty="0"/>
                        <a:t> </a:t>
                      </a:r>
                      <a:r>
                        <a:rPr lang="fi-FI" b="1" i="1" dirty="0" err="1"/>
                        <a:t>replicate</a:t>
                      </a:r>
                      <a:endParaRPr lang="fi-FI" b="1" i="1" dirty="0"/>
                    </a:p>
                  </a:txBody>
                  <a:tcPr/>
                </a:tc>
                <a:tc>
                  <a:txBody>
                    <a:bodyPr/>
                    <a:lstStyle/>
                    <a:p>
                      <a:r>
                        <a:rPr lang="fi-FI" dirty="0"/>
                        <a:t>L</a:t>
                      </a:r>
                    </a:p>
                  </a:txBody>
                  <a:tcPr/>
                </a:tc>
                <a:tc>
                  <a:txBody>
                    <a:bodyPr/>
                    <a:lstStyle/>
                    <a:p>
                      <a:r>
                        <a:rPr lang="fi-FI" dirty="0"/>
                        <a:t>L</a:t>
                      </a:r>
                    </a:p>
                  </a:txBody>
                  <a:tcPr/>
                </a:tc>
                <a:tc>
                  <a:txBody>
                    <a:bodyPr/>
                    <a:lstStyle/>
                    <a:p>
                      <a:r>
                        <a:rPr lang="fi-FI" dirty="0"/>
                        <a:t>H</a:t>
                      </a:r>
                    </a:p>
                  </a:txBody>
                  <a:tcPr/>
                </a:tc>
                <a:tc>
                  <a:txBody>
                    <a:bodyPr/>
                    <a:lstStyle/>
                    <a:p>
                      <a:r>
                        <a:rPr lang="fi-FI" dirty="0"/>
                        <a:t>M</a:t>
                      </a:r>
                    </a:p>
                  </a:txBody>
                  <a:tcPr/>
                </a:tc>
                <a:extLst>
                  <a:ext uri="{0D108BD9-81ED-4DB2-BD59-A6C34878D82A}">
                    <a16:rowId xmlns:a16="http://schemas.microsoft.com/office/drawing/2014/main" val="1545035305"/>
                  </a:ext>
                </a:extLst>
              </a:tr>
            </a:tbl>
          </a:graphicData>
        </a:graphic>
      </p:graphicFrame>
      <p:sp>
        <p:nvSpPr>
          <p:cNvPr id="5" name="Rectangle 4">
            <a:extLst>
              <a:ext uri="{FF2B5EF4-FFF2-40B4-BE49-F238E27FC236}">
                <a16:creationId xmlns:a16="http://schemas.microsoft.com/office/drawing/2014/main" id="{0C6FD56E-CF26-0449-A4A7-35BD3C8116B7}"/>
              </a:ext>
            </a:extLst>
          </p:cNvPr>
          <p:cNvSpPr/>
          <p:nvPr/>
        </p:nvSpPr>
        <p:spPr>
          <a:xfrm>
            <a:off x="4109986" y="1138135"/>
            <a:ext cx="4405363" cy="33729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err="1"/>
              <a:t>Vulnerability</a:t>
            </a:r>
            <a:endParaRPr lang="fi-FI" sz="1400" b="1" dirty="0"/>
          </a:p>
        </p:txBody>
      </p:sp>
    </p:spTree>
    <p:extLst>
      <p:ext uri="{BB962C8B-B14F-4D97-AF65-F5344CB8AC3E}">
        <p14:creationId xmlns:p14="http://schemas.microsoft.com/office/powerpoint/2010/main" val="2019557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Choosing analysis</a:t>
            </a:r>
            <a:br>
              <a:rPr lang="en-US" dirty="0"/>
            </a:br>
            <a:r>
              <a:rPr lang="en-US" dirty="0"/>
              <a:t>techniques</a:t>
            </a:r>
          </a:p>
        </p:txBody>
      </p:sp>
      <p:sp>
        <p:nvSpPr>
          <p:cNvPr id="2" name="Text Placeholder 1"/>
          <p:cNvSpPr>
            <a:spLocks noGrp="1"/>
          </p:cNvSpPr>
          <p:nvPr>
            <p:ph type="body" idx="1"/>
          </p:nvPr>
        </p:nvSpPr>
        <p:spPr/>
        <p:txBody>
          <a:bodyPr/>
          <a:lstStyle/>
          <a:p>
            <a:endParaRPr lang="en-US"/>
          </a:p>
        </p:txBody>
      </p:sp>
      <p:sp>
        <p:nvSpPr>
          <p:cNvPr id="5" name="TextBox 4"/>
          <p:cNvSpPr txBox="1"/>
          <p:nvPr/>
        </p:nvSpPr>
        <p:spPr>
          <a:xfrm>
            <a:off x="3050798" y="5461198"/>
            <a:ext cx="3766948" cy="615553"/>
          </a:xfrm>
          <a:prstGeom prst="rect">
            <a:avLst/>
          </a:prstGeom>
          <a:noFill/>
        </p:spPr>
        <p:txBody>
          <a:bodyPr wrap="square" lIns="0" tIns="0" rIns="0" bIns="0" rtlCol="0">
            <a:spAutoFit/>
          </a:bodyPr>
          <a:lstStyle/>
          <a:p>
            <a:r>
              <a:rPr lang="en-US" sz="2000" b="1" dirty="0">
                <a:solidFill>
                  <a:srgbClr val="FF0000"/>
                </a:solidFill>
              </a:rPr>
              <a:t>How do people choose their analysis techniques?</a:t>
            </a:r>
          </a:p>
        </p:txBody>
      </p:sp>
    </p:spTree>
    <p:extLst>
      <p:ext uri="{BB962C8B-B14F-4D97-AF65-F5344CB8AC3E}">
        <p14:creationId xmlns:p14="http://schemas.microsoft.com/office/powerpoint/2010/main" val="795220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5-05-07 at 8.12.39.png"/>
          <p:cNvPicPr>
            <a:picLocks noGrp="1" noChangeAspect="1"/>
          </p:cNvPicPr>
          <p:nvPr>
            <p:ph sz="quarter" idx="14"/>
          </p:nvPr>
        </p:nvPicPr>
        <p:blipFill>
          <a:blip r:embed="rId3">
            <a:extLst>
              <a:ext uri="{28A0092B-C50C-407E-A947-70E740481C1C}">
                <a14:useLocalDpi xmlns:a14="http://schemas.microsoft.com/office/drawing/2010/main" val="0"/>
              </a:ext>
            </a:extLst>
          </a:blip>
          <a:srcRect t="-3886" b="-3886"/>
          <a:stretch>
            <a:fillRect/>
          </a:stretch>
        </p:blipFill>
        <p:spPr>
          <a:xfrm>
            <a:off x="0" y="-305148"/>
            <a:ext cx="9144000" cy="6849761"/>
          </a:xfrm>
        </p:spPr>
      </p:pic>
      <p:sp>
        <p:nvSpPr>
          <p:cNvPr id="6" name="TextBox 5"/>
          <p:cNvSpPr txBox="1"/>
          <p:nvPr/>
        </p:nvSpPr>
        <p:spPr>
          <a:xfrm>
            <a:off x="3139002" y="6041266"/>
            <a:ext cx="5174100" cy="307777"/>
          </a:xfrm>
          <a:prstGeom prst="rect">
            <a:avLst/>
          </a:prstGeom>
          <a:noFill/>
        </p:spPr>
        <p:txBody>
          <a:bodyPr wrap="square" lIns="0" tIns="0" rIns="0" bIns="0" rtlCol="0">
            <a:spAutoFit/>
          </a:bodyPr>
          <a:lstStyle/>
          <a:p>
            <a:r>
              <a:rPr lang="en-US" sz="2000" b="1" dirty="0">
                <a:solidFill>
                  <a:srgbClr val="EF3340"/>
                </a:solidFill>
              </a:rPr>
              <a:t>Join a the </a:t>
            </a:r>
            <a:r>
              <a:rPr lang="en-US" sz="2000" b="1" dirty="0" err="1">
                <a:solidFill>
                  <a:srgbClr val="EF3340"/>
                </a:solidFill>
              </a:rPr>
              <a:t>AoM</a:t>
            </a:r>
            <a:r>
              <a:rPr lang="en-US" sz="2000" b="1" dirty="0">
                <a:solidFill>
                  <a:srgbClr val="EF3340"/>
                </a:solidFill>
              </a:rPr>
              <a:t> research methods division!</a:t>
            </a:r>
          </a:p>
        </p:txBody>
      </p:sp>
    </p:spTree>
    <p:extLst>
      <p:ext uri="{BB962C8B-B14F-4D97-AF65-F5344CB8AC3E}">
        <p14:creationId xmlns:p14="http://schemas.microsoft.com/office/powerpoint/2010/main" val="1249038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60191" y="2728772"/>
            <a:ext cx="7632849" cy="1143000"/>
          </a:xfrm>
        </p:spPr>
        <p:txBody>
          <a:bodyPr>
            <a:normAutofit/>
          </a:bodyPr>
          <a:lstStyle/>
          <a:p>
            <a:r>
              <a:rPr lang="en-US" dirty="0"/>
              <a:t>Should I use technique X?</a:t>
            </a:r>
          </a:p>
        </p:txBody>
      </p:sp>
      <p:sp>
        <p:nvSpPr>
          <p:cNvPr id="3" name="TextBox 2"/>
          <p:cNvSpPr txBox="1"/>
          <p:nvPr/>
        </p:nvSpPr>
        <p:spPr>
          <a:xfrm>
            <a:off x="2407547" y="4209204"/>
            <a:ext cx="4575144" cy="2462213"/>
          </a:xfrm>
          <a:prstGeom prst="rect">
            <a:avLst/>
          </a:prstGeom>
          <a:noFill/>
        </p:spPr>
        <p:txBody>
          <a:bodyPr wrap="square" lIns="0" tIns="0" rIns="0" bIns="0" rtlCol="0">
            <a:spAutoFit/>
          </a:bodyPr>
          <a:lstStyle/>
          <a:p>
            <a:r>
              <a:rPr lang="en-US" sz="2000" b="1" dirty="0">
                <a:solidFill>
                  <a:srgbClr val="EF3340"/>
                </a:solidFill>
              </a:rPr>
              <a:t>Yes, if you  have a specific reason to do so.</a:t>
            </a:r>
          </a:p>
          <a:p>
            <a:endParaRPr lang="en-US" sz="2000" b="1" dirty="0">
              <a:solidFill>
                <a:srgbClr val="EF3340"/>
              </a:solidFill>
            </a:endParaRPr>
          </a:p>
          <a:p>
            <a:r>
              <a:rPr lang="en-US" sz="2000" b="1" dirty="0">
                <a:solidFill>
                  <a:srgbClr val="EF3340"/>
                </a:solidFill>
              </a:rPr>
              <a:t>Otherwise use the simplest technique that you are comfortable with. </a:t>
            </a:r>
          </a:p>
          <a:p>
            <a:endParaRPr lang="en-US" sz="2000" b="1" dirty="0">
              <a:solidFill>
                <a:srgbClr val="EF3340"/>
              </a:solidFill>
            </a:endParaRPr>
          </a:p>
          <a:p>
            <a:r>
              <a:rPr lang="en-US" sz="2000" b="1" dirty="0">
                <a:solidFill>
                  <a:srgbClr val="EF3340"/>
                </a:solidFill>
              </a:rPr>
              <a:t>How do I justify using technique X? (e.g. one-tailed test)</a:t>
            </a:r>
          </a:p>
        </p:txBody>
      </p:sp>
    </p:spTree>
    <p:extLst>
      <p:ext uri="{BB962C8B-B14F-4D97-AF65-F5344CB8AC3E}">
        <p14:creationId xmlns:p14="http://schemas.microsoft.com/office/powerpoint/2010/main" val="172667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sz="3600" dirty="0"/>
              <a:t>Would it make sense to learn all these? </a:t>
            </a:r>
          </a:p>
        </p:txBody>
      </p:sp>
      <p:pic>
        <p:nvPicPr>
          <p:cNvPr id="88068" name="Picture 4"/>
          <p:cNvPicPr>
            <a:picLocks noChangeAspect="1" noChangeArrowheads="1"/>
          </p:cNvPicPr>
          <p:nvPr/>
        </p:nvPicPr>
        <p:blipFill>
          <a:blip r:embed="rId3"/>
          <a:srcRect/>
          <a:stretch>
            <a:fillRect/>
          </a:stretch>
        </p:blipFill>
        <p:spPr bwMode="auto">
          <a:xfrm rot="5400000">
            <a:off x="2213769" y="-621506"/>
            <a:ext cx="4673600" cy="8885238"/>
          </a:xfrm>
          <a:prstGeom prst="rect">
            <a:avLst/>
          </a:prstGeom>
          <a:noFill/>
          <a:ln w="9525">
            <a:noFill/>
            <a:miter lim="800000"/>
            <a:headEnd/>
            <a:tailEnd/>
          </a:ln>
          <a:effectLst/>
        </p:spPr>
      </p:pic>
      <p:sp>
        <p:nvSpPr>
          <p:cNvPr id="88069" name="Text Box 5"/>
          <p:cNvSpPr txBox="1">
            <a:spLocks noChangeArrowheads="1"/>
          </p:cNvSpPr>
          <p:nvPr/>
        </p:nvSpPr>
        <p:spPr bwMode="auto">
          <a:xfrm>
            <a:off x="179388" y="1052513"/>
            <a:ext cx="8626475" cy="457200"/>
          </a:xfrm>
          <a:prstGeom prst="rect">
            <a:avLst/>
          </a:prstGeom>
          <a:noFill/>
          <a:ln w="9525">
            <a:noFill/>
            <a:miter lim="800000"/>
            <a:headEnd/>
            <a:tailEnd/>
          </a:ln>
          <a:effectLst/>
        </p:spPr>
        <p:txBody>
          <a:bodyPr>
            <a:spAutoFit/>
          </a:bodyPr>
          <a:lstStyle/>
          <a:p>
            <a:r>
              <a:rPr lang="en-US" sz="2400" dirty="0">
                <a:solidFill>
                  <a:srgbClr val="FF3300"/>
                </a:solidFill>
                <a:latin typeface="Trebuchet MS" pitchFamily="34" charset="0"/>
              </a:rPr>
              <a:t>Some (78) of the inferential stats available in STATA 11…</a:t>
            </a:r>
            <a:r>
              <a:rPr lang="en-US" sz="2000" dirty="0">
                <a:latin typeface="Trebuchet MS" pitchFamily="34" charset="0"/>
              </a:rPr>
              <a:t> </a:t>
            </a:r>
          </a:p>
        </p:txBody>
      </p:sp>
      <p:sp>
        <p:nvSpPr>
          <p:cNvPr id="88071" name="Text Box 72"/>
          <p:cNvSpPr txBox="1">
            <a:spLocks noChangeArrowheads="1"/>
          </p:cNvSpPr>
          <p:nvPr/>
        </p:nvSpPr>
        <p:spPr bwMode="auto">
          <a:xfrm>
            <a:off x="628650" y="6396930"/>
            <a:ext cx="5288573" cy="430887"/>
          </a:xfrm>
          <a:prstGeom prst="rect">
            <a:avLst/>
          </a:prstGeom>
          <a:noFill/>
          <a:ln w="9525">
            <a:noFill/>
            <a:miter lim="800000"/>
            <a:headEnd/>
            <a:tailEnd/>
          </a:ln>
        </p:spPr>
        <p:txBody>
          <a:bodyPr wrap="square">
            <a:spAutoFit/>
          </a:bodyPr>
          <a:lstStyle/>
          <a:p>
            <a:r>
              <a:rPr lang="en-US" sz="1200" b="0" dirty="0"/>
              <a:t>Source: http://www.stata.com/capabilities/   [ref. Dec 11th 2009]     </a:t>
            </a:r>
          </a:p>
          <a:p>
            <a:r>
              <a:rPr lang="en-US" sz="1000" dirty="0"/>
              <a:t>Picture made using http://www.wordle.net/</a:t>
            </a:r>
            <a:endParaRPr lang="en-US" sz="800" dirty="0"/>
          </a:p>
        </p:txBody>
      </p:sp>
      <p:sp>
        <p:nvSpPr>
          <p:cNvPr id="88073" name="Text Box 9"/>
          <p:cNvSpPr txBox="1">
            <a:spLocks noChangeArrowheads="1"/>
          </p:cNvSpPr>
          <p:nvPr/>
        </p:nvSpPr>
        <p:spPr bwMode="auto">
          <a:xfrm>
            <a:off x="1666875" y="1916113"/>
            <a:ext cx="5857875" cy="3139321"/>
          </a:xfrm>
          <a:prstGeom prst="rect">
            <a:avLst/>
          </a:prstGeom>
          <a:solidFill>
            <a:schemeClr val="bg1"/>
          </a:solidFill>
          <a:ln w="38100">
            <a:solidFill>
              <a:schemeClr val="accent1"/>
            </a:solidFill>
            <a:miter lim="800000"/>
            <a:headEnd/>
            <a:tailEnd/>
          </a:ln>
          <a:effectLst/>
        </p:spPr>
        <p:txBody>
          <a:bodyPr>
            <a:spAutoFit/>
          </a:bodyPr>
          <a:lstStyle/>
          <a:p>
            <a:pPr marL="342900" indent="-342900">
              <a:buFontTx/>
              <a:buAutoNum type="arabicPeriod"/>
            </a:pPr>
            <a:r>
              <a:rPr lang="en-US" sz="1800" dirty="0"/>
              <a:t>When you need to use one, make sure you understand what the test is supposed to test (e.g. books, help-files &amp; websites are handy for this)</a:t>
            </a:r>
          </a:p>
          <a:p>
            <a:pPr lvl="1"/>
            <a:r>
              <a:rPr lang="en-US" dirty="0"/>
              <a:t>- What is the null hypothesis</a:t>
            </a:r>
          </a:p>
          <a:p>
            <a:pPr marL="342900" indent="-342900"/>
            <a:endParaRPr lang="en-US" sz="1800" dirty="0"/>
          </a:p>
          <a:p>
            <a:pPr marL="342900" indent="-342900"/>
            <a:r>
              <a:rPr lang="en-US" sz="1800" dirty="0"/>
              <a:t>2. Check the </a:t>
            </a:r>
            <a:r>
              <a:rPr lang="en-US" sz="1800" u="sng" dirty="0"/>
              <a:t>assumptions of the test</a:t>
            </a:r>
            <a:r>
              <a:rPr lang="en-US" sz="1800" dirty="0"/>
              <a:t> (and does your data meet them well enough)</a:t>
            </a:r>
          </a:p>
          <a:p>
            <a:pPr marL="342900" indent="-342900"/>
            <a:r>
              <a:rPr lang="fi-FI" sz="1800" dirty="0"/>
              <a:t>		</a:t>
            </a:r>
            <a:endParaRPr lang="en-US" sz="1800" dirty="0"/>
          </a:p>
          <a:p>
            <a:pPr marL="342900" indent="-342900"/>
            <a:r>
              <a:rPr lang="en-US" sz="1800" dirty="0"/>
              <a:t>3. Understand how to </a:t>
            </a:r>
            <a:r>
              <a:rPr lang="en-US" sz="1800" u="sng" dirty="0"/>
              <a:t>interpret the results</a:t>
            </a:r>
            <a:r>
              <a:rPr lang="en-US" sz="1800" dirty="0"/>
              <a:t> test provides (that are often communicated through </a:t>
            </a:r>
            <a:r>
              <a:rPr lang="en-US" sz="1800" u="sng" dirty="0"/>
              <a:t>p-values</a:t>
            </a:r>
            <a:r>
              <a:rPr lang="en-US" sz="1800" dirty="0"/>
              <a:t>, thus the </a:t>
            </a:r>
            <a:r>
              <a:rPr lang="en-US" sz="1800" u="sng" dirty="0"/>
              <a:t>logic of hypothesis testing</a:t>
            </a:r>
            <a:r>
              <a:rPr lang="en-US" sz="1800" dirty="0"/>
              <a:t> is crucial)</a:t>
            </a:r>
          </a:p>
        </p:txBody>
      </p:sp>
    </p:spTree>
    <p:extLst>
      <p:ext uri="{BB962C8B-B14F-4D97-AF65-F5344CB8AC3E}">
        <p14:creationId xmlns:p14="http://schemas.microsoft.com/office/powerpoint/2010/main" val="192506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698557" y="1322014"/>
            <a:ext cx="6101500" cy="17397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698557" y="1495992"/>
            <a:ext cx="5564216" cy="239389"/>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132615" y="739407"/>
            <a:ext cx="3753490" cy="17397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713279" y="909204"/>
            <a:ext cx="3652720" cy="23069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365999" y="913385"/>
            <a:ext cx="2434058" cy="22651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713279" y="1139895"/>
            <a:ext cx="6086778" cy="173978"/>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Content Placeholder 6" descr="Aguinis_Vandenberg_2014_An Ounce of Prevention Is Worth a Pound of Cure (dragged).pdf"/>
          <p:cNvPicPr>
            <a:picLocks noChangeAspect="1"/>
          </p:cNvPicPr>
          <p:nvPr/>
        </p:nvPicPr>
        <p:blipFill rotWithShape="1">
          <a:blip r:embed="rId2">
            <a:extLst>
              <a:ext uri="{28A0092B-C50C-407E-A947-70E740481C1C}">
                <a14:useLocalDpi xmlns:a14="http://schemas.microsoft.com/office/drawing/2010/main" val="0"/>
              </a:ext>
            </a:extLst>
          </a:blip>
          <a:srcRect l="22579" t="40385" r="6279" b="8268"/>
          <a:stretch/>
        </p:blipFill>
        <p:spPr>
          <a:xfrm>
            <a:off x="2576317" y="132802"/>
            <a:ext cx="6309788" cy="5635803"/>
          </a:xfrm>
          <a:prstGeom prst="rect">
            <a:avLst/>
          </a:prstGeom>
        </p:spPr>
      </p:pic>
      <p:sp>
        <p:nvSpPr>
          <p:cNvPr id="22" name="TextBox 21"/>
          <p:cNvSpPr txBox="1"/>
          <p:nvPr/>
        </p:nvSpPr>
        <p:spPr>
          <a:xfrm>
            <a:off x="841983" y="6365155"/>
            <a:ext cx="7508282" cy="461665"/>
          </a:xfrm>
          <a:prstGeom prst="rect">
            <a:avLst/>
          </a:prstGeom>
          <a:noFill/>
        </p:spPr>
        <p:txBody>
          <a:bodyPr wrap="square" lIns="0" tIns="0" rIns="0" bIns="0" rtlCol="0">
            <a:spAutoFit/>
          </a:bodyPr>
          <a:lstStyle/>
          <a:p>
            <a:r>
              <a:rPr lang="en-US" sz="1000" dirty="0" err="1"/>
              <a:t>Aguinis</a:t>
            </a:r>
            <a:r>
              <a:rPr lang="en-US" sz="1000" dirty="0"/>
              <a:t>, H., &amp; Vandenberg, R. J. (2014). An Ounce of Prevention Is Worth a Pound of Cure: Improving Research Quality Before Data Collection. </a:t>
            </a:r>
            <a:r>
              <a:rPr lang="en-US" sz="1000" i="1" dirty="0"/>
              <a:t>Organizational Psychology and Organizational Behavior (2014)</a:t>
            </a:r>
            <a:r>
              <a:rPr lang="en-US" sz="1000" dirty="0"/>
              <a:t>, </a:t>
            </a:r>
            <a:r>
              <a:rPr lang="en-US" sz="1000" i="1" dirty="0"/>
              <a:t>1</a:t>
            </a:r>
            <a:r>
              <a:rPr lang="en-US" sz="1000" dirty="0"/>
              <a:t>(1), 569–595. doi:10.1146/annurev-orgpsych-031413-091231 p. 569</a:t>
            </a:r>
          </a:p>
        </p:txBody>
      </p:sp>
      <p:sp>
        <p:nvSpPr>
          <p:cNvPr id="23" name="TextBox 22"/>
          <p:cNvSpPr txBox="1"/>
          <p:nvPr/>
        </p:nvSpPr>
        <p:spPr>
          <a:xfrm>
            <a:off x="841983" y="2685204"/>
            <a:ext cx="2455763" cy="3077766"/>
          </a:xfrm>
          <a:prstGeom prst="rect">
            <a:avLst/>
          </a:prstGeom>
          <a:noFill/>
        </p:spPr>
        <p:txBody>
          <a:bodyPr wrap="square" lIns="0" tIns="0" rIns="0" bIns="0" rtlCol="0">
            <a:spAutoFit/>
          </a:bodyPr>
          <a:lstStyle/>
          <a:p>
            <a:r>
              <a:rPr lang="en-US" sz="2000" b="1" dirty="0">
                <a:solidFill>
                  <a:srgbClr val="EF3340"/>
                </a:solidFill>
              </a:rPr>
              <a:t>Using a fancy method will not solve research question or design related problems. </a:t>
            </a:r>
            <a:br>
              <a:rPr lang="en-US" sz="2000" b="1" dirty="0">
                <a:solidFill>
                  <a:srgbClr val="EF3340"/>
                </a:solidFill>
              </a:rPr>
            </a:br>
            <a:br>
              <a:rPr lang="en-US" sz="2000" b="1" dirty="0">
                <a:solidFill>
                  <a:srgbClr val="EF3340"/>
                </a:solidFill>
              </a:rPr>
            </a:br>
            <a:r>
              <a:rPr lang="en-US" sz="2000" b="1" dirty="0">
                <a:solidFill>
                  <a:srgbClr val="EF3340"/>
                </a:solidFill>
              </a:rPr>
              <a:t>You will just end up with a poor study with a fancy method.</a:t>
            </a:r>
          </a:p>
        </p:txBody>
      </p:sp>
    </p:spTree>
    <p:extLst>
      <p:ext uri="{BB962C8B-B14F-4D97-AF65-F5344CB8AC3E}">
        <p14:creationId xmlns:p14="http://schemas.microsoft.com/office/powerpoint/2010/main" val="2574965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Process</a:t>
            </a:r>
          </a:p>
        </p:txBody>
      </p:sp>
      <p:sp>
        <p:nvSpPr>
          <p:cNvPr id="13" name="Rectangle 12"/>
          <p:cNvSpPr/>
          <p:nvPr/>
        </p:nvSpPr>
        <p:spPr>
          <a:xfrm>
            <a:off x="2462777" y="1774723"/>
            <a:ext cx="413669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0. Research Topic</a:t>
            </a:r>
          </a:p>
        </p:txBody>
      </p:sp>
      <p:sp>
        <p:nvSpPr>
          <p:cNvPr id="14" name="Rectangle 13"/>
          <p:cNvSpPr/>
          <p:nvPr/>
        </p:nvSpPr>
        <p:spPr>
          <a:xfrm>
            <a:off x="2482848" y="2530571"/>
            <a:ext cx="409821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 Formulation Research Question</a:t>
            </a:r>
          </a:p>
        </p:txBody>
      </p:sp>
      <p:sp>
        <p:nvSpPr>
          <p:cNvPr id="15" name="Rectangle 14"/>
          <p:cNvSpPr/>
          <p:nvPr/>
        </p:nvSpPr>
        <p:spPr>
          <a:xfrm>
            <a:off x="2482016" y="3298770"/>
            <a:ext cx="409821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 Preparation of the research design</a:t>
            </a:r>
          </a:p>
        </p:txBody>
      </p:sp>
      <p:sp>
        <p:nvSpPr>
          <p:cNvPr id="16" name="Rectangle 15"/>
          <p:cNvSpPr/>
          <p:nvPr/>
        </p:nvSpPr>
        <p:spPr>
          <a:xfrm>
            <a:off x="3232391" y="4836570"/>
            <a:ext cx="2770614"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5. Data Collection</a:t>
            </a:r>
          </a:p>
        </p:txBody>
      </p:sp>
      <p:sp>
        <p:nvSpPr>
          <p:cNvPr id="17" name="Rectangle 16"/>
          <p:cNvSpPr/>
          <p:nvPr/>
        </p:nvSpPr>
        <p:spPr>
          <a:xfrm>
            <a:off x="1777805" y="4069548"/>
            <a:ext cx="1900291"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3. Measurement</a:t>
            </a:r>
          </a:p>
        </p:txBody>
      </p:sp>
      <p:sp>
        <p:nvSpPr>
          <p:cNvPr id="18" name="Rectangle 17"/>
          <p:cNvSpPr/>
          <p:nvPr/>
        </p:nvSpPr>
        <p:spPr>
          <a:xfrm>
            <a:off x="5359738" y="4038847"/>
            <a:ext cx="1900291"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4. Sampling</a:t>
            </a:r>
          </a:p>
        </p:txBody>
      </p:sp>
      <p:sp>
        <p:nvSpPr>
          <p:cNvPr id="20" name="Rectangle 19"/>
          <p:cNvSpPr/>
          <p:nvPr/>
        </p:nvSpPr>
        <p:spPr>
          <a:xfrm>
            <a:off x="3232391" y="5505522"/>
            <a:ext cx="2770614"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6. Data processing</a:t>
            </a:r>
          </a:p>
        </p:txBody>
      </p:sp>
      <p:sp>
        <p:nvSpPr>
          <p:cNvPr id="21" name="Rectangle 20"/>
          <p:cNvSpPr/>
          <p:nvPr/>
        </p:nvSpPr>
        <p:spPr>
          <a:xfrm>
            <a:off x="2732150" y="6233808"/>
            <a:ext cx="3790356"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7. Data analysis and interpretation</a:t>
            </a:r>
          </a:p>
        </p:txBody>
      </p:sp>
      <p:cxnSp>
        <p:nvCxnSpPr>
          <p:cNvPr id="23" name="Straight Arrow Connector 22"/>
          <p:cNvCxnSpPr>
            <a:stCxn id="13" idx="2"/>
            <a:endCxn id="14" idx="0"/>
          </p:cNvCxnSpPr>
          <p:nvPr/>
        </p:nvCxnSpPr>
        <p:spPr>
          <a:xfrm>
            <a:off x="4531122" y="2094990"/>
            <a:ext cx="831" cy="43558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4" idx="2"/>
            <a:endCxn id="15" idx="0"/>
          </p:cNvCxnSpPr>
          <p:nvPr/>
        </p:nvCxnSpPr>
        <p:spPr>
          <a:xfrm flipH="1">
            <a:off x="4531121" y="2850838"/>
            <a:ext cx="832" cy="44793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5" idx="2"/>
            <a:endCxn id="17" idx="0"/>
          </p:cNvCxnSpPr>
          <p:nvPr/>
        </p:nvCxnSpPr>
        <p:spPr>
          <a:xfrm flipH="1">
            <a:off x="2727951" y="3619037"/>
            <a:ext cx="1803170" cy="45051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5" idx="2"/>
          </p:cNvCxnSpPr>
          <p:nvPr/>
        </p:nvCxnSpPr>
        <p:spPr>
          <a:xfrm>
            <a:off x="4531121" y="3619037"/>
            <a:ext cx="1778763" cy="41981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endCxn id="16" idx="0"/>
          </p:cNvCxnSpPr>
          <p:nvPr/>
        </p:nvCxnSpPr>
        <p:spPr>
          <a:xfrm flipH="1">
            <a:off x="4617698" y="4359114"/>
            <a:ext cx="2152386" cy="47745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16" idx="0"/>
          </p:cNvCxnSpPr>
          <p:nvPr/>
        </p:nvCxnSpPr>
        <p:spPr>
          <a:xfrm>
            <a:off x="3040881" y="4389815"/>
            <a:ext cx="1576817" cy="4467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6" idx="2"/>
            <a:endCxn id="20" idx="0"/>
          </p:cNvCxnSpPr>
          <p:nvPr/>
        </p:nvCxnSpPr>
        <p:spPr>
          <a:xfrm>
            <a:off x="4617698" y="5156837"/>
            <a:ext cx="0" cy="34868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20" idx="2"/>
            <a:endCxn id="21" idx="0"/>
          </p:cNvCxnSpPr>
          <p:nvPr/>
        </p:nvCxnSpPr>
        <p:spPr>
          <a:xfrm>
            <a:off x="4617698" y="5825789"/>
            <a:ext cx="9630" cy="40801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Content Placeholder 6"/>
          <p:cNvSpPr txBox="1">
            <a:spLocks/>
          </p:cNvSpPr>
          <p:nvPr/>
        </p:nvSpPr>
        <p:spPr>
          <a:xfrm>
            <a:off x="6770083" y="6110315"/>
            <a:ext cx="2373917" cy="552143"/>
          </a:xfrm>
          <a:prstGeom prst="rect">
            <a:avLst/>
          </a:prstGeom>
          <a:ln>
            <a:noFill/>
          </a:ln>
        </p:spPr>
        <p:txBody>
          <a:bodyPr vert="horz" lIns="0" tIns="0" rIns="0" bIns="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b="0" dirty="0"/>
              <a:t>Slide based on  Singleton and Straits, 2005. Approaches to Social Research 4th ed.</a:t>
            </a:r>
          </a:p>
        </p:txBody>
      </p:sp>
      <p:sp>
        <p:nvSpPr>
          <p:cNvPr id="22" name="Rectangle 21"/>
          <p:cNvSpPr/>
          <p:nvPr/>
        </p:nvSpPr>
        <p:spPr>
          <a:xfrm>
            <a:off x="1686348" y="1678598"/>
            <a:ext cx="5702004" cy="3597490"/>
          </a:xfrm>
          <a:prstGeom prst="rect">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24" name="TextBox 23"/>
          <p:cNvSpPr txBox="1"/>
          <p:nvPr/>
        </p:nvSpPr>
        <p:spPr>
          <a:xfrm>
            <a:off x="7458192" y="1613204"/>
            <a:ext cx="1665521" cy="1538883"/>
          </a:xfrm>
          <a:prstGeom prst="rect">
            <a:avLst/>
          </a:prstGeom>
          <a:noFill/>
        </p:spPr>
        <p:txBody>
          <a:bodyPr wrap="none" lIns="0" tIns="0" rIns="0" bIns="0" rtlCol="0">
            <a:spAutoFit/>
          </a:bodyPr>
          <a:lstStyle/>
          <a:p>
            <a:r>
              <a:rPr lang="en-US" sz="2000" b="1" dirty="0">
                <a:solidFill>
                  <a:srgbClr val="FF0000"/>
                </a:solidFill>
              </a:rPr>
              <a:t>The quality of</a:t>
            </a:r>
            <a:br>
              <a:rPr lang="en-US" sz="2000" b="1" dirty="0">
                <a:solidFill>
                  <a:srgbClr val="FF0000"/>
                </a:solidFill>
              </a:rPr>
            </a:br>
            <a:r>
              <a:rPr lang="en-US" sz="2000" b="1" dirty="0">
                <a:solidFill>
                  <a:srgbClr val="FF0000"/>
                </a:solidFill>
              </a:rPr>
              <a:t>the study is</a:t>
            </a:r>
            <a:br>
              <a:rPr lang="en-US" sz="2000" b="1" dirty="0">
                <a:solidFill>
                  <a:srgbClr val="FF0000"/>
                </a:solidFill>
              </a:rPr>
            </a:br>
            <a:r>
              <a:rPr lang="en-US" sz="2000" b="1" dirty="0">
                <a:solidFill>
                  <a:srgbClr val="FF0000"/>
                </a:solidFill>
              </a:rPr>
              <a:t>mostly</a:t>
            </a:r>
          </a:p>
          <a:p>
            <a:r>
              <a:rPr lang="en-US" sz="2000" b="1" dirty="0">
                <a:solidFill>
                  <a:srgbClr val="FF0000"/>
                </a:solidFill>
              </a:rPr>
              <a:t>determined </a:t>
            </a:r>
            <a:br>
              <a:rPr lang="en-US" sz="2000" b="1" dirty="0">
                <a:solidFill>
                  <a:srgbClr val="FF0000"/>
                </a:solidFill>
              </a:rPr>
            </a:br>
            <a:r>
              <a:rPr lang="en-US" sz="2000" b="1" dirty="0">
                <a:solidFill>
                  <a:srgbClr val="FF0000"/>
                </a:solidFill>
              </a:rPr>
              <a:t>here</a:t>
            </a:r>
          </a:p>
        </p:txBody>
      </p:sp>
    </p:spTree>
    <p:extLst>
      <p:ext uri="{BB962C8B-B14F-4D97-AF65-F5344CB8AC3E}">
        <p14:creationId xmlns:p14="http://schemas.microsoft.com/office/powerpoint/2010/main" val="3876236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analyses to use?</a:t>
            </a:r>
          </a:p>
        </p:txBody>
      </p:sp>
      <p:sp>
        <p:nvSpPr>
          <p:cNvPr id="3" name="Content Placeholder 2"/>
          <p:cNvSpPr>
            <a:spLocks noGrp="1"/>
          </p:cNvSpPr>
          <p:nvPr>
            <p:ph idx="1"/>
          </p:nvPr>
        </p:nvSpPr>
        <p:spPr/>
        <p:txBody>
          <a:bodyPr/>
          <a:lstStyle/>
          <a:p>
            <a:r>
              <a:rPr lang="en-US" dirty="0"/>
              <a:t>Check an econometrics book (e.g. Greene) or </a:t>
            </a:r>
            <a:r>
              <a:rPr lang="en-US" dirty="0" err="1"/>
              <a:t>Stata</a:t>
            </a:r>
            <a:r>
              <a:rPr lang="en-US" dirty="0"/>
              <a:t> manual</a:t>
            </a:r>
          </a:p>
          <a:p>
            <a:endParaRPr lang="en-US" dirty="0"/>
          </a:p>
          <a:p>
            <a:r>
              <a:rPr lang="en-US" dirty="0"/>
              <a:t>Think about the theoretical process underlying the data, not the characteristics of the data</a:t>
            </a:r>
          </a:p>
          <a:p>
            <a:endParaRPr lang="en-US" dirty="0"/>
          </a:p>
          <a:p>
            <a:r>
              <a:rPr lang="en-US" dirty="0"/>
              <a:t>Choose the simplest possible analysis that is roughly correct and start from there</a:t>
            </a:r>
          </a:p>
        </p:txBody>
      </p:sp>
      <p:sp>
        <p:nvSpPr>
          <p:cNvPr id="4" name="TextBox 3"/>
          <p:cNvSpPr txBox="1"/>
          <p:nvPr/>
        </p:nvSpPr>
        <p:spPr>
          <a:xfrm>
            <a:off x="2326122" y="5278519"/>
            <a:ext cx="4575144" cy="1231106"/>
          </a:xfrm>
          <a:prstGeom prst="rect">
            <a:avLst/>
          </a:prstGeom>
          <a:noFill/>
        </p:spPr>
        <p:txBody>
          <a:bodyPr wrap="square" lIns="0" tIns="0" rIns="0" bIns="0" rtlCol="0">
            <a:spAutoFit/>
          </a:bodyPr>
          <a:lstStyle/>
          <a:p>
            <a:r>
              <a:rPr lang="en-US" sz="2000" b="1" dirty="0">
                <a:solidFill>
                  <a:srgbClr val="EF3340"/>
                </a:solidFill>
              </a:rPr>
              <a:t>Do </a:t>
            </a:r>
            <a:r>
              <a:rPr lang="en-US" sz="2000" b="1">
                <a:solidFill>
                  <a:srgbClr val="EF3340"/>
                </a:solidFill>
              </a:rPr>
              <a:t>not ask: </a:t>
            </a:r>
            <a:r>
              <a:rPr lang="en-US" sz="2000" b="1" dirty="0">
                <a:solidFill>
                  <a:srgbClr val="EF3340"/>
                </a:solidFill>
              </a:rPr>
              <a:t>“What are my </a:t>
            </a:r>
            <a:r>
              <a:rPr lang="en-US" sz="2000" b="1">
                <a:solidFill>
                  <a:srgbClr val="EF3340"/>
                </a:solidFill>
              </a:rPr>
              <a:t>data like?”</a:t>
            </a:r>
            <a:endParaRPr lang="en-US" sz="2000" b="1" dirty="0">
              <a:solidFill>
                <a:srgbClr val="EF3340"/>
              </a:solidFill>
            </a:endParaRPr>
          </a:p>
          <a:p>
            <a:endParaRPr lang="en-US" sz="2000" b="1" dirty="0">
              <a:solidFill>
                <a:srgbClr val="EF3340"/>
              </a:solidFill>
            </a:endParaRPr>
          </a:p>
          <a:p>
            <a:r>
              <a:rPr lang="en-US" sz="2000" b="1" dirty="0">
                <a:solidFill>
                  <a:srgbClr val="EF3340"/>
                </a:solidFill>
              </a:rPr>
              <a:t>Ask: “What is the process that generated my data like?”</a:t>
            </a:r>
          </a:p>
        </p:txBody>
      </p:sp>
    </p:spTree>
    <p:extLst>
      <p:ext uri="{BB962C8B-B14F-4D97-AF65-F5344CB8AC3E}">
        <p14:creationId xmlns:p14="http://schemas.microsoft.com/office/powerpoint/2010/main" val="418652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583" y="0"/>
            <a:ext cx="5993028" cy="8753705"/>
          </a:xfrm>
          <a:prstGeom prst="rect">
            <a:avLst/>
          </a:prstGeom>
          <a:solidFill>
            <a:schemeClr val="bg1"/>
          </a:solidFill>
          <a:ln>
            <a:solidFill>
              <a:schemeClr val="tx1"/>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936769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966" y="89140"/>
            <a:ext cx="7222840" cy="10550028"/>
          </a:xfrm>
          <a:prstGeom prst="rect">
            <a:avLst/>
          </a:prstGeom>
          <a:solidFill>
            <a:schemeClr val="bg1"/>
          </a:solidFill>
          <a:ln>
            <a:solidFill>
              <a:schemeClr val="tx1"/>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737998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127215-5C61-8C49-939B-64A6864E8DD6}"/>
              </a:ext>
            </a:extLst>
          </p:cNvPr>
          <p:cNvSpPr>
            <a:spLocks noGrp="1"/>
          </p:cNvSpPr>
          <p:nvPr>
            <p:ph idx="1"/>
          </p:nvPr>
        </p:nvSpPr>
        <p:spPr>
          <a:xfrm>
            <a:off x="445168" y="120316"/>
            <a:ext cx="8289758" cy="6833937"/>
          </a:xfrm>
        </p:spPr>
        <p:txBody>
          <a:bodyPr>
            <a:normAutofit/>
          </a:bodyPr>
          <a:lstStyle/>
          <a:p>
            <a:pPr marL="0" indent="0">
              <a:buNone/>
            </a:pPr>
            <a:r>
              <a:rPr lang="fi-FI" sz="2400" dirty="0" err="1"/>
              <a:t>Dear</a:t>
            </a:r>
            <a:r>
              <a:rPr lang="fi-FI" sz="2400" dirty="0"/>
              <a:t> </a:t>
            </a:r>
            <a:r>
              <a:rPr lang="fi-FI" sz="2400" dirty="0" err="1"/>
              <a:t>all</a:t>
            </a:r>
            <a:r>
              <a:rPr lang="fi-FI" sz="2400" dirty="0"/>
              <a:t>,</a:t>
            </a:r>
          </a:p>
          <a:p>
            <a:pPr marL="0" indent="0">
              <a:buNone/>
            </a:pPr>
            <a:r>
              <a:rPr lang="fi-FI" sz="2400" dirty="0"/>
              <a:t> </a:t>
            </a:r>
          </a:p>
          <a:p>
            <a:pPr marL="0" indent="0">
              <a:buNone/>
            </a:pPr>
            <a:r>
              <a:rPr lang="fi-FI" sz="2400" dirty="0"/>
              <a:t>I </a:t>
            </a:r>
            <a:r>
              <a:rPr lang="fi-FI" sz="2400" dirty="0" err="1"/>
              <a:t>recently</a:t>
            </a:r>
            <a:r>
              <a:rPr lang="fi-FI" sz="2400" dirty="0"/>
              <a:t> got a </a:t>
            </a:r>
            <a:r>
              <a:rPr lang="fi-FI" sz="2400" dirty="0" err="1"/>
              <a:t>comment</a:t>
            </a:r>
            <a:r>
              <a:rPr lang="fi-FI" sz="2400" dirty="0"/>
              <a:t> </a:t>
            </a:r>
            <a:r>
              <a:rPr lang="fi-FI" sz="2400" dirty="0" err="1"/>
              <a:t>from</a:t>
            </a:r>
            <a:r>
              <a:rPr lang="fi-FI" sz="2400" dirty="0"/>
              <a:t> </a:t>
            </a:r>
            <a:r>
              <a:rPr lang="fi-FI" sz="2400" dirty="0" err="1"/>
              <a:t>the</a:t>
            </a:r>
            <a:r>
              <a:rPr lang="fi-FI" sz="2400" dirty="0"/>
              <a:t> </a:t>
            </a:r>
            <a:r>
              <a:rPr lang="fi-FI" sz="2400" dirty="0" err="1"/>
              <a:t>journal's</a:t>
            </a:r>
            <a:r>
              <a:rPr lang="fi-FI" sz="2400" dirty="0"/>
              <a:t> </a:t>
            </a:r>
            <a:r>
              <a:rPr lang="fi-FI" sz="2400" dirty="0" err="1"/>
              <a:t>reviewer</a:t>
            </a:r>
            <a:r>
              <a:rPr lang="fi-FI" sz="2400" dirty="0"/>
              <a:t> </a:t>
            </a:r>
            <a:r>
              <a:rPr lang="fi-FI" sz="2400" dirty="0" err="1"/>
              <a:t>about</a:t>
            </a:r>
            <a:r>
              <a:rPr lang="fi-FI" sz="2400" dirty="0"/>
              <a:t> </a:t>
            </a:r>
            <a:r>
              <a:rPr lang="fi-FI" sz="2400" dirty="0" err="1"/>
              <a:t>using</a:t>
            </a:r>
            <a:r>
              <a:rPr lang="fi-FI" sz="2400" dirty="0"/>
              <a:t> X.  My </a:t>
            </a:r>
            <a:r>
              <a:rPr lang="fi-FI" sz="2400" dirty="0" err="1"/>
              <a:t>sample</a:t>
            </a:r>
            <a:r>
              <a:rPr lang="fi-FI" sz="2400" dirty="0"/>
              <a:t> </a:t>
            </a:r>
            <a:r>
              <a:rPr lang="fi-FI" sz="2400" dirty="0" err="1"/>
              <a:t>size</a:t>
            </a:r>
            <a:r>
              <a:rPr lang="fi-FI" sz="2400" dirty="0"/>
              <a:t> is 340 </a:t>
            </a:r>
            <a:r>
              <a:rPr lang="fi-FI" sz="2400" dirty="0" err="1"/>
              <a:t>which</a:t>
            </a:r>
            <a:r>
              <a:rPr lang="fi-FI" sz="2400" dirty="0"/>
              <a:t> is </a:t>
            </a:r>
            <a:r>
              <a:rPr lang="fi-FI" sz="2400" dirty="0" err="1"/>
              <a:t>not</a:t>
            </a:r>
            <a:r>
              <a:rPr lang="fi-FI" sz="2400" dirty="0"/>
              <a:t> </a:t>
            </a:r>
            <a:r>
              <a:rPr lang="fi-FI" sz="2400" dirty="0" err="1"/>
              <a:t>small</a:t>
            </a:r>
            <a:r>
              <a:rPr lang="fi-FI" sz="2400" dirty="0"/>
              <a:t>.  </a:t>
            </a:r>
            <a:r>
              <a:rPr lang="fi-FI" sz="2400" dirty="0" err="1"/>
              <a:t>However</a:t>
            </a:r>
            <a:r>
              <a:rPr lang="fi-FI" sz="2400" dirty="0"/>
              <a:t>, </a:t>
            </a:r>
            <a:r>
              <a:rPr lang="fi-FI" sz="2400" dirty="0" err="1"/>
              <a:t>the</a:t>
            </a:r>
            <a:r>
              <a:rPr lang="fi-FI" sz="2400" dirty="0"/>
              <a:t> </a:t>
            </a:r>
            <a:r>
              <a:rPr lang="fi-FI" sz="2400" dirty="0" err="1"/>
              <a:t>test</a:t>
            </a:r>
            <a:r>
              <a:rPr lang="fi-FI" sz="2400" dirty="0"/>
              <a:t> of </a:t>
            </a:r>
            <a:r>
              <a:rPr lang="fi-FI" sz="2400" dirty="0" err="1"/>
              <a:t>the</a:t>
            </a:r>
            <a:r>
              <a:rPr lang="fi-FI" sz="2400" dirty="0"/>
              <a:t> </a:t>
            </a:r>
            <a:r>
              <a:rPr lang="fi-FI" sz="2400" dirty="0" err="1"/>
              <a:t>normal</a:t>
            </a:r>
            <a:r>
              <a:rPr lang="fi-FI" sz="2400" dirty="0"/>
              <a:t> </a:t>
            </a:r>
            <a:r>
              <a:rPr lang="fi-FI" sz="2400" dirty="0" err="1"/>
              <a:t>distribution</a:t>
            </a:r>
            <a:r>
              <a:rPr lang="fi-FI" sz="2400" dirty="0"/>
              <a:t> </a:t>
            </a:r>
            <a:r>
              <a:rPr lang="fi-FI" sz="2400" dirty="0" err="1"/>
              <a:t>showed</a:t>
            </a:r>
            <a:r>
              <a:rPr lang="fi-FI" sz="2400" dirty="0"/>
              <a:t> </a:t>
            </a:r>
            <a:r>
              <a:rPr lang="fi-FI" sz="2400" dirty="0" err="1"/>
              <a:t>that</a:t>
            </a:r>
            <a:r>
              <a:rPr lang="fi-FI" sz="2400" dirty="0"/>
              <a:t> </a:t>
            </a:r>
            <a:r>
              <a:rPr lang="fi-FI" sz="2400" dirty="0" err="1"/>
              <a:t>the</a:t>
            </a:r>
            <a:r>
              <a:rPr lang="fi-FI" sz="2400" dirty="0"/>
              <a:t> </a:t>
            </a:r>
            <a:r>
              <a:rPr lang="fi-FI" sz="2400" dirty="0" err="1"/>
              <a:t>variables</a:t>
            </a:r>
            <a:r>
              <a:rPr lang="fi-FI" sz="2400" dirty="0"/>
              <a:t> </a:t>
            </a:r>
            <a:r>
              <a:rPr lang="fi-FI" sz="2400" dirty="0" err="1"/>
              <a:t>are</a:t>
            </a:r>
            <a:r>
              <a:rPr lang="fi-FI" sz="2400" dirty="0"/>
              <a:t> </a:t>
            </a:r>
            <a:r>
              <a:rPr lang="fi-FI" sz="2400" dirty="0" err="1"/>
              <a:t>not</a:t>
            </a:r>
            <a:r>
              <a:rPr lang="fi-FI" sz="2400" dirty="0"/>
              <a:t> </a:t>
            </a:r>
            <a:r>
              <a:rPr lang="fi-FI" sz="2400" dirty="0" err="1"/>
              <a:t>normally</a:t>
            </a:r>
            <a:r>
              <a:rPr lang="fi-FI" sz="2400" dirty="0"/>
              <a:t> </a:t>
            </a:r>
            <a:r>
              <a:rPr lang="fi-FI" sz="2400" dirty="0" err="1"/>
              <a:t>distributed</a:t>
            </a:r>
            <a:r>
              <a:rPr lang="fi-FI" sz="2400" dirty="0"/>
              <a:t>.  I </a:t>
            </a:r>
            <a:r>
              <a:rPr lang="fi-FI" sz="2400" dirty="0" err="1"/>
              <a:t>mentioned</a:t>
            </a:r>
            <a:r>
              <a:rPr lang="fi-FI" sz="2400" dirty="0"/>
              <a:t> </a:t>
            </a:r>
            <a:r>
              <a:rPr lang="fi-FI" sz="2400" dirty="0" err="1"/>
              <a:t>that</a:t>
            </a:r>
            <a:r>
              <a:rPr lang="fi-FI" sz="2400" dirty="0"/>
              <a:t> X is </a:t>
            </a:r>
            <a:r>
              <a:rPr lang="fi-FI" sz="2400" dirty="0" err="1"/>
              <a:t>suitable</a:t>
            </a:r>
            <a:r>
              <a:rPr lang="fi-FI" sz="2400" dirty="0"/>
              <a:t> for my </a:t>
            </a:r>
            <a:r>
              <a:rPr lang="fi-FI" sz="2400" dirty="0" err="1"/>
              <a:t>study</a:t>
            </a:r>
            <a:r>
              <a:rPr lang="fi-FI" sz="2400" dirty="0"/>
              <a:t> </a:t>
            </a:r>
            <a:r>
              <a:rPr lang="fi-FI" sz="2400" dirty="0" err="1"/>
              <a:t>because</a:t>
            </a:r>
            <a:r>
              <a:rPr lang="fi-FI" sz="2400" dirty="0"/>
              <a:t> of </a:t>
            </a:r>
            <a:r>
              <a:rPr lang="fi-FI" sz="2400" dirty="0" err="1"/>
              <a:t>the</a:t>
            </a:r>
            <a:r>
              <a:rPr lang="fi-FI" sz="2400" dirty="0"/>
              <a:t> </a:t>
            </a:r>
            <a:r>
              <a:rPr lang="fi-FI" sz="2400" dirty="0" err="1"/>
              <a:t>non-normally</a:t>
            </a:r>
            <a:r>
              <a:rPr lang="fi-FI" sz="2400" dirty="0"/>
              <a:t> </a:t>
            </a:r>
            <a:r>
              <a:rPr lang="fi-FI" sz="2400" dirty="0" err="1"/>
              <a:t>distributed</a:t>
            </a:r>
            <a:r>
              <a:rPr lang="fi-FI" sz="2400" dirty="0"/>
              <a:t> data.  </a:t>
            </a:r>
            <a:r>
              <a:rPr lang="fi-FI" sz="2400" dirty="0" err="1"/>
              <a:t>However</a:t>
            </a:r>
            <a:r>
              <a:rPr lang="fi-FI" sz="2400" dirty="0"/>
              <a:t>, </a:t>
            </a:r>
            <a:r>
              <a:rPr lang="fi-FI" sz="2400" dirty="0" err="1"/>
              <a:t>the</a:t>
            </a:r>
            <a:r>
              <a:rPr lang="fi-FI" sz="2400" dirty="0"/>
              <a:t> </a:t>
            </a:r>
            <a:r>
              <a:rPr lang="fi-FI" sz="2400" dirty="0" err="1"/>
              <a:t>reviewer</a:t>
            </a:r>
            <a:r>
              <a:rPr lang="fi-FI" sz="2400" dirty="0"/>
              <a:t> </a:t>
            </a:r>
            <a:r>
              <a:rPr lang="fi-FI" sz="2400" dirty="0" err="1"/>
              <a:t>said</a:t>
            </a:r>
            <a:r>
              <a:rPr lang="fi-FI" sz="2400" dirty="0"/>
              <a:t> </a:t>
            </a:r>
            <a:r>
              <a:rPr lang="fi-FI" sz="2400" dirty="0" err="1"/>
              <a:t>that</a:t>
            </a:r>
            <a:r>
              <a:rPr lang="fi-FI" sz="2400" dirty="0"/>
              <a:t> it is </a:t>
            </a:r>
            <a:r>
              <a:rPr lang="fi-FI" sz="2400" dirty="0" err="1"/>
              <a:t>not</a:t>
            </a:r>
            <a:r>
              <a:rPr lang="fi-FI" sz="2400" dirty="0"/>
              <a:t> </a:t>
            </a:r>
            <a:r>
              <a:rPr lang="fi-FI" sz="2400" dirty="0" err="1"/>
              <a:t>sufficient</a:t>
            </a:r>
            <a:r>
              <a:rPr lang="fi-FI" sz="2400" dirty="0"/>
              <a:t>. He </a:t>
            </a:r>
            <a:r>
              <a:rPr lang="fi-FI" sz="2400" dirty="0" err="1"/>
              <a:t>wrote</a:t>
            </a:r>
            <a:r>
              <a:rPr lang="fi-FI" sz="2400" dirty="0"/>
              <a:t>...</a:t>
            </a:r>
          </a:p>
          <a:p>
            <a:pPr marL="0" indent="0">
              <a:buNone/>
            </a:pPr>
            <a:r>
              <a:rPr lang="fi-FI" sz="2400" dirty="0"/>
              <a:t> </a:t>
            </a:r>
          </a:p>
          <a:p>
            <a:pPr marL="0" indent="0">
              <a:buNone/>
            </a:pPr>
            <a:r>
              <a:rPr lang="fi-FI" sz="2400" dirty="0" err="1"/>
              <a:t>Your</a:t>
            </a:r>
            <a:r>
              <a:rPr lang="fi-FI" sz="2400" dirty="0"/>
              <a:t> </a:t>
            </a:r>
            <a:r>
              <a:rPr lang="fi-FI" sz="2400" dirty="0" err="1"/>
              <a:t>justification</a:t>
            </a:r>
            <a:r>
              <a:rPr lang="fi-FI" sz="2400" dirty="0"/>
              <a:t> for X is </a:t>
            </a:r>
            <a:r>
              <a:rPr lang="fi-FI" sz="2400" dirty="0" err="1"/>
              <a:t>weak</a:t>
            </a:r>
            <a:r>
              <a:rPr lang="fi-FI" sz="2400" dirty="0"/>
              <a:t>. For </a:t>
            </a:r>
            <a:r>
              <a:rPr lang="fi-FI" sz="2400" dirty="0" err="1"/>
              <a:t>example</a:t>
            </a:r>
            <a:r>
              <a:rPr lang="fi-FI" sz="2400" dirty="0"/>
              <a:t>, </a:t>
            </a:r>
            <a:r>
              <a:rPr lang="fi-FI" sz="2400" dirty="0" err="1"/>
              <a:t>non-normality</a:t>
            </a:r>
            <a:r>
              <a:rPr lang="fi-FI" sz="2400" dirty="0"/>
              <a:t> is </a:t>
            </a:r>
            <a:r>
              <a:rPr lang="fi-FI" sz="2400" dirty="0" err="1"/>
              <a:t>not</a:t>
            </a:r>
            <a:r>
              <a:rPr lang="fi-FI" sz="2400" dirty="0"/>
              <a:t> an </a:t>
            </a:r>
            <a:r>
              <a:rPr lang="fi-FI" sz="2400" dirty="0" err="1"/>
              <a:t>issue</a:t>
            </a:r>
            <a:r>
              <a:rPr lang="fi-FI" sz="2400" dirty="0"/>
              <a:t> for Z </a:t>
            </a:r>
            <a:r>
              <a:rPr lang="fi-FI" sz="2400" dirty="0" err="1"/>
              <a:t>estimators</a:t>
            </a:r>
            <a:r>
              <a:rPr lang="fi-FI" sz="2400" dirty="0"/>
              <a:t> in Y. </a:t>
            </a:r>
            <a:r>
              <a:rPr lang="fi-FI" sz="2400" dirty="0" err="1"/>
              <a:t>Please</a:t>
            </a:r>
            <a:r>
              <a:rPr lang="fi-FI" sz="2400" dirty="0"/>
              <a:t> </a:t>
            </a:r>
            <a:r>
              <a:rPr lang="fi-FI" sz="2400" dirty="0" err="1"/>
              <a:t>improve</a:t>
            </a:r>
            <a:r>
              <a:rPr lang="fi-FI" sz="2400" dirty="0"/>
              <a:t> </a:t>
            </a:r>
            <a:r>
              <a:rPr lang="fi-FI" sz="2400" dirty="0" err="1"/>
              <a:t>this</a:t>
            </a:r>
            <a:r>
              <a:rPr lang="fi-FI" sz="2400" dirty="0"/>
              <a:t> </a:t>
            </a:r>
            <a:r>
              <a:rPr lang="fi-FI" sz="2400" dirty="0" err="1"/>
              <a:t>secton</a:t>
            </a:r>
            <a:r>
              <a:rPr lang="fi-FI" sz="2400" dirty="0"/>
              <a:t>. </a:t>
            </a:r>
          </a:p>
          <a:p>
            <a:pPr marL="0" indent="0">
              <a:buNone/>
            </a:pPr>
            <a:r>
              <a:rPr lang="fi-FI" sz="2400" dirty="0"/>
              <a:t> </a:t>
            </a:r>
          </a:p>
          <a:p>
            <a:pPr marL="0" indent="0">
              <a:buNone/>
            </a:pPr>
            <a:r>
              <a:rPr lang="fi-FI" sz="2400" dirty="0" err="1">
                <a:highlight>
                  <a:srgbClr val="FFFF00"/>
                </a:highlight>
              </a:rPr>
              <a:t>What</a:t>
            </a:r>
            <a:r>
              <a:rPr lang="fi-FI" sz="2400" dirty="0">
                <a:highlight>
                  <a:srgbClr val="FFFF00"/>
                </a:highlight>
              </a:rPr>
              <a:t> </a:t>
            </a:r>
            <a:r>
              <a:rPr lang="fi-FI" sz="2400" dirty="0" err="1">
                <a:highlight>
                  <a:srgbClr val="FFFF00"/>
                </a:highlight>
              </a:rPr>
              <a:t>could</a:t>
            </a:r>
            <a:r>
              <a:rPr lang="fi-FI" sz="2400" dirty="0">
                <a:highlight>
                  <a:srgbClr val="FFFF00"/>
                </a:highlight>
              </a:rPr>
              <a:t> </a:t>
            </a:r>
            <a:r>
              <a:rPr lang="fi-FI" sz="2400" dirty="0" err="1">
                <a:highlight>
                  <a:srgbClr val="FFFF00"/>
                </a:highlight>
              </a:rPr>
              <a:t>be</a:t>
            </a:r>
            <a:r>
              <a:rPr lang="fi-FI" sz="2400" dirty="0">
                <a:highlight>
                  <a:srgbClr val="FFFF00"/>
                </a:highlight>
              </a:rPr>
              <a:t> </a:t>
            </a:r>
            <a:r>
              <a:rPr lang="fi-FI" sz="2400" dirty="0" err="1">
                <a:highlight>
                  <a:srgbClr val="FFFF00"/>
                </a:highlight>
              </a:rPr>
              <a:t>other</a:t>
            </a:r>
            <a:r>
              <a:rPr lang="fi-FI" sz="2400" dirty="0">
                <a:highlight>
                  <a:srgbClr val="FFFF00"/>
                </a:highlight>
              </a:rPr>
              <a:t> </a:t>
            </a:r>
            <a:r>
              <a:rPr lang="fi-FI" sz="2400" dirty="0" err="1">
                <a:highlight>
                  <a:srgbClr val="FFFF00"/>
                </a:highlight>
              </a:rPr>
              <a:t>reason</a:t>
            </a:r>
            <a:r>
              <a:rPr lang="fi-FI" sz="2400" dirty="0">
                <a:highlight>
                  <a:srgbClr val="FFFF00"/>
                </a:highlight>
              </a:rPr>
              <a:t> </a:t>
            </a:r>
            <a:r>
              <a:rPr lang="fi-FI" sz="2400" dirty="0" err="1">
                <a:highlight>
                  <a:srgbClr val="FFFF00"/>
                </a:highlight>
              </a:rPr>
              <a:t>that</a:t>
            </a:r>
            <a:r>
              <a:rPr lang="fi-FI" sz="2400" dirty="0">
                <a:highlight>
                  <a:srgbClr val="FFFF00"/>
                </a:highlight>
              </a:rPr>
              <a:t> I </a:t>
            </a:r>
            <a:r>
              <a:rPr lang="fi-FI" sz="2400" dirty="0" err="1">
                <a:highlight>
                  <a:srgbClr val="FFFF00"/>
                </a:highlight>
              </a:rPr>
              <a:t>should</a:t>
            </a:r>
            <a:r>
              <a:rPr lang="fi-FI" sz="2400" dirty="0">
                <a:highlight>
                  <a:srgbClr val="FFFF00"/>
                </a:highlight>
              </a:rPr>
              <a:t> </a:t>
            </a:r>
            <a:r>
              <a:rPr lang="fi-FI" sz="2400" dirty="0" err="1">
                <a:highlight>
                  <a:srgbClr val="FFFF00"/>
                </a:highlight>
              </a:rPr>
              <a:t>mention</a:t>
            </a:r>
            <a:r>
              <a:rPr lang="fi-FI" sz="2400" dirty="0">
                <a:highlight>
                  <a:srgbClr val="FFFF00"/>
                </a:highlight>
              </a:rPr>
              <a:t> </a:t>
            </a:r>
            <a:r>
              <a:rPr lang="fi-FI" sz="2400" dirty="0" err="1">
                <a:highlight>
                  <a:srgbClr val="FFFF00"/>
                </a:highlight>
              </a:rPr>
              <a:t>about</a:t>
            </a:r>
            <a:r>
              <a:rPr lang="fi-FI" sz="2400" dirty="0">
                <a:highlight>
                  <a:srgbClr val="FFFF00"/>
                </a:highlight>
              </a:rPr>
              <a:t> </a:t>
            </a:r>
            <a:r>
              <a:rPr lang="fi-FI" sz="2400" dirty="0" err="1">
                <a:highlight>
                  <a:srgbClr val="FFFF00"/>
                </a:highlight>
              </a:rPr>
              <a:t>why</a:t>
            </a:r>
            <a:r>
              <a:rPr lang="fi-FI" sz="2400" dirty="0">
                <a:highlight>
                  <a:srgbClr val="FFFF00"/>
                </a:highlight>
              </a:rPr>
              <a:t> I </a:t>
            </a:r>
            <a:r>
              <a:rPr lang="fi-FI" sz="2400" dirty="0" err="1">
                <a:highlight>
                  <a:srgbClr val="FFFF00"/>
                </a:highlight>
              </a:rPr>
              <a:t>used</a:t>
            </a:r>
            <a:r>
              <a:rPr lang="fi-FI" sz="2400" dirty="0">
                <a:highlight>
                  <a:srgbClr val="FFFF00"/>
                </a:highlight>
              </a:rPr>
              <a:t> X?</a:t>
            </a:r>
            <a:r>
              <a:rPr lang="fi-FI" sz="2400" dirty="0"/>
              <a:t>  </a:t>
            </a:r>
            <a:r>
              <a:rPr lang="fi-FI" sz="2400" dirty="0" err="1"/>
              <a:t>Hopefully</a:t>
            </a:r>
            <a:r>
              <a:rPr lang="fi-FI" sz="2400" dirty="0"/>
              <a:t> </a:t>
            </a:r>
            <a:r>
              <a:rPr lang="fi-FI" sz="2400" dirty="0" err="1"/>
              <a:t>this</a:t>
            </a:r>
            <a:r>
              <a:rPr lang="fi-FI" sz="2400" dirty="0"/>
              <a:t> </a:t>
            </a:r>
            <a:r>
              <a:rPr lang="fi-FI" sz="2400" dirty="0" err="1"/>
              <a:t>paper</a:t>
            </a:r>
            <a:r>
              <a:rPr lang="fi-FI" sz="2400" dirty="0"/>
              <a:t> </a:t>
            </a:r>
            <a:r>
              <a:rPr lang="fi-FI" sz="2400" dirty="0" err="1"/>
              <a:t>will</a:t>
            </a:r>
            <a:r>
              <a:rPr lang="fi-FI" sz="2400" dirty="0"/>
              <a:t> </a:t>
            </a:r>
            <a:r>
              <a:rPr lang="fi-FI" sz="2400" dirty="0" err="1"/>
              <a:t>not</a:t>
            </a:r>
            <a:r>
              <a:rPr lang="fi-FI" sz="2400" dirty="0"/>
              <a:t> </a:t>
            </a:r>
            <a:r>
              <a:rPr lang="fi-FI" sz="2400" dirty="0" err="1"/>
              <a:t>be</a:t>
            </a:r>
            <a:r>
              <a:rPr lang="fi-FI" sz="2400" dirty="0"/>
              <a:t> </a:t>
            </a:r>
            <a:r>
              <a:rPr lang="fi-FI" sz="2400" dirty="0" err="1"/>
              <a:t>rejected</a:t>
            </a:r>
            <a:r>
              <a:rPr lang="fi-FI" sz="2400" dirty="0"/>
              <a:t> </a:t>
            </a:r>
            <a:r>
              <a:rPr lang="fi-FI" sz="2400" dirty="0" err="1"/>
              <a:t>because</a:t>
            </a:r>
            <a:r>
              <a:rPr lang="fi-FI" sz="2400" dirty="0"/>
              <a:t> I </a:t>
            </a:r>
            <a:r>
              <a:rPr lang="fi-FI" sz="2400" dirty="0" err="1"/>
              <a:t>use</a:t>
            </a:r>
            <a:r>
              <a:rPr lang="fi-FI" sz="2400" dirty="0"/>
              <a:t> X.</a:t>
            </a:r>
          </a:p>
          <a:p>
            <a:pPr marL="0" indent="0">
              <a:buNone/>
            </a:pPr>
            <a:r>
              <a:rPr lang="fi-FI" sz="2400" dirty="0"/>
              <a:t> </a:t>
            </a:r>
          </a:p>
          <a:p>
            <a:pPr marL="0" indent="0">
              <a:buNone/>
            </a:pPr>
            <a:r>
              <a:rPr lang="fi-FI" sz="2400" dirty="0" err="1"/>
              <a:t>Thanks</a:t>
            </a:r>
            <a:r>
              <a:rPr lang="fi-FI" sz="2400" dirty="0"/>
              <a:t> for </a:t>
            </a:r>
            <a:r>
              <a:rPr lang="fi-FI" sz="2400" dirty="0" err="1"/>
              <a:t>your</a:t>
            </a:r>
            <a:r>
              <a:rPr lang="fi-FI" sz="2400" dirty="0"/>
              <a:t> </a:t>
            </a:r>
            <a:r>
              <a:rPr lang="fi-FI" sz="2400" dirty="0" err="1"/>
              <a:t>guidance</a:t>
            </a:r>
            <a:r>
              <a:rPr lang="fi-FI" sz="2400" dirty="0"/>
              <a:t>. </a:t>
            </a:r>
          </a:p>
          <a:p>
            <a:pPr marL="0" indent="0">
              <a:buNone/>
            </a:pPr>
            <a:endParaRPr lang="fi-FI" sz="2400" dirty="0"/>
          </a:p>
        </p:txBody>
      </p:sp>
    </p:spTree>
    <p:extLst>
      <p:ext uri="{BB962C8B-B14F-4D97-AF65-F5344CB8AC3E}">
        <p14:creationId xmlns:p14="http://schemas.microsoft.com/office/powerpoint/2010/main" val="44451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3888" y="1709739"/>
            <a:ext cx="5665400" cy="2852737"/>
          </a:xfrm>
        </p:spPr>
        <p:txBody>
          <a:bodyPr>
            <a:normAutofit/>
          </a:bodyPr>
          <a:lstStyle/>
          <a:p>
            <a:r>
              <a:rPr lang="en-US" dirty="0"/>
              <a:t>Generally about modeling</a:t>
            </a:r>
          </a:p>
        </p:txBody>
      </p:sp>
      <p:sp>
        <p:nvSpPr>
          <p:cNvPr id="6" name="Text Placeholder 5"/>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0890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All models are used similarly</a:t>
            </a:r>
          </a:p>
        </p:txBody>
      </p:sp>
      <p:sp>
        <p:nvSpPr>
          <p:cNvPr id="6" name="Content Placeholder 5"/>
          <p:cNvSpPr>
            <a:spLocks noGrp="1"/>
          </p:cNvSpPr>
          <p:nvPr>
            <p:ph idx="1"/>
          </p:nvPr>
        </p:nvSpPr>
        <p:spPr>
          <a:xfrm>
            <a:off x="628650" y="1825625"/>
            <a:ext cx="5850209" cy="4351338"/>
          </a:xfrm>
        </p:spPr>
        <p:txBody>
          <a:bodyPr/>
          <a:lstStyle/>
          <a:p>
            <a:pPr marL="457200" indent="-457200">
              <a:buFont typeface="+mj-lt"/>
              <a:buAutoNum type="arabicPeriod"/>
            </a:pPr>
            <a:r>
              <a:rPr lang="en-US" dirty="0"/>
              <a:t>Choose the model based on the characteristics of the process that generated the data</a:t>
            </a:r>
          </a:p>
          <a:p>
            <a:pPr marL="457200" indent="-457200">
              <a:buFont typeface="+mj-lt"/>
              <a:buAutoNum type="arabicPeriod"/>
            </a:pPr>
            <a:r>
              <a:rPr lang="en-US" dirty="0"/>
              <a:t>Estimate the model</a:t>
            </a:r>
          </a:p>
          <a:p>
            <a:pPr lvl="1"/>
            <a:r>
              <a:rPr lang="en-US" dirty="0"/>
              <a:t>Consider robust SEs</a:t>
            </a:r>
          </a:p>
          <a:p>
            <a:pPr marL="457200" indent="-457200">
              <a:buFont typeface="+mj-lt"/>
              <a:buAutoNum type="arabicPeriod"/>
            </a:pPr>
            <a:r>
              <a:rPr lang="en-US" dirty="0"/>
              <a:t>Assess model fit and diagnose residuals</a:t>
            </a:r>
          </a:p>
          <a:p>
            <a:pPr marL="457200" indent="-457200">
              <a:buFont typeface="+mj-lt"/>
              <a:buAutoNum type="arabicPeriod"/>
            </a:pPr>
            <a:r>
              <a:rPr lang="en-US" dirty="0"/>
              <a:t>Nested model comparisons</a:t>
            </a:r>
          </a:p>
          <a:p>
            <a:pPr marL="457200" indent="-457200">
              <a:buFont typeface="+mj-lt"/>
              <a:buAutoNum type="arabicPeriod"/>
            </a:pPr>
            <a:r>
              <a:rPr lang="en-US" dirty="0"/>
              <a:t>Interpret the results: are the effects large</a:t>
            </a:r>
          </a:p>
          <a:p>
            <a:pPr lvl="1"/>
            <a:r>
              <a:rPr lang="en-US" dirty="0"/>
              <a:t>If it is a nonlinear model, plot the results</a:t>
            </a:r>
            <a:br>
              <a:rPr lang="en-US" dirty="0"/>
            </a:br>
            <a:r>
              <a:rPr lang="en-US" dirty="0"/>
              <a:t>e.g. GLM, transformed variables, interactions</a:t>
            </a:r>
          </a:p>
          <a:p>
            <a:pPr lvl="1"/>
            <a:r>
              <a:rPr lang="en-US" dirty="0"/>
              <a:t>Confidence intervals</a:t>
            </a:r>
          </a:p>
          <a:p>
            <a:pPr marL="457200" indent="-457200">
              <a:buFont typeface="+mj-lt"/>
              <a:buAutoNum type="arabicPeriod"/>
            </a:pPr>
            <a:endParaRPr lang="en-US" dirty="0"/>
          </a:p>
        </p:txBody>
      </p:sp>
    </p:spTree>
    <p:extLst>
      <p:ext uri="{BB962C8B-B14F-4D97-AF65-F5344CB8AC3E}">
        <p14:creationId xmlns:p14="http://schemas.microsoft.com/office/powerpoint/2010/main" val="3959231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Participate RMD PDWs</a:t>
            </a:r>
          </a:p>
        </p:txBody>
      </p:sp>
      <p:sp>
        <p:nvSpPr>
          <p:cNvPr id="4" name="Content Placeholder 3"/>
          <p:cNvSpPr>
            <a:spLocks noGrp="1"/>
          </p:cNvSpPr>
          <p:nvPr>
            <p:ph idx="1"/>
          </p:nvPr>
        </p:nvSpPr>
        <p:spPr/>
        <p:txBody>
          <a:bodyPr/>
          <a:lstStyle/>
          <a:p>
            <a:endParaRPr lang="en-US"/>
          </a:p>
        </p:txBody>
      </p:sp>
      <p:pic>
        <p:nvPicPr>
          <p:cNvPr id="6" name="Content Placeholder 5" descr="2014 Online Annual Meeting Program (dragged).pdf"/>
          <p:cNvPicPr>
            <a:picLocks noChangeAspect="1"/>
          </p:cNvPicPr>
          <p:nvPr/>
        </p:nvPicPr>
        <p:blipFill rotWithShape="1">
          <a:blip r:embed="rId2">
            <a:extLst>
              <a:ext uri="{28A0092B-C50C-407E-A947-70E740481C1C}">
                <a14:useLocalDpi xmlns:a14="http://schemas.microsoft.com/office/drawing/2010/main" val="0"/>
              </a:ext>
            </a:extLst>
          </a:blip>
          <a:srcRect l="35957" t="22479" r="3355" b="27305"/>
          <a:stretch/>
        </p:blipFill>
        <p:spPr>
          <a:xfrm>
            <a:off x="1031671" y="1844184"/>
            <a:ext cx="7635779" cy="4465633"/>
          </a:xfrm>
          <a:prstGeom prst="rect">
            <a:avLst/>
          </a:prstGeom>
        </p:spPr>
      </p:pic>
    </p:spTree>
    <p:extLst>
      <p:ext uri="{BB962C8B-B14F-4D97-AF65-F5344CB8AC3E}">
        <p14:creationId xmlns:p14="http://schemas.microsoft.com/office/powerpoint/2010/main" val="2412974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3" y="2521425"/>
            <a:ext cx="7632849" cy="1143000"/>
          </a:xfrm>
        </p:spPr>
        <p:txBody>
          <a:bodyPr>
            <a:normAutofit/>
          </a:bodyPr>
          <a:lstStyle/>
          <a:p>
            <a:r>
              <a:rPr lang="en-US" dirty="0"/>
              <a:t>Models are driven by theory, not data characteristics</a:t>
            </a:r>
          </a:p>
        </p:txBody>
      </p:sp>
      <p:sp>
        <p:nvSpPr>
          <p:cNvPr id="5" name="TextBox 4"/>
          <p:cNvSpPr txBox="1"/>
          <p:nvPr/>
        </p:nvSpPr>
        <p:spPr>
          <a:xfrm>
            <a:off x="1187623" y="4473518"/>
            <a:ext cx="5133664" cy="2154436"/>
          </a:xfrm>
          <a:prstGeom prst="rect">
            <a:avLst/>
          </a:prstGeom>
          <a:noFill/>
        </p:spPr>
        <p:txBody>
          <a:bodyPr wrap="square" lIns="0" tIns="0" rIns="0" bIns="0" rtlCol="0">
            <a:spAutoFit/>
          </a:bodyPr>
          <a:lstStyle/>
          <a:p>
            <a:r>
              <a:rPr lang="en-US" sz="2000" b="1" dirty="0">
                <a:solidFill>
                  <a:srgbClr val="EF3340"/>
                </a:solidFill>
              </a:rPr>
              <a:t>Do not ask: “What are my data like?”</a:t>
            </a:r>
          </a:p>
          <a:p>
            <a:endParaRPr lang="en-US" sz="2000" b="1" dirty="0">
              <a:solidFill>
                <a:srgbClr val="EF3340"/>
              </a:solidFill>
            </a:endParaRPr>
          </a:p>
          <a:p>
            <a:r>
              <a:rPr lang="en-US" sz="2000" b="1" dirty="0">
                <a:solidFill>
                  <a:srgbClr val="EF3340"/>
                </a:solidFill>
              </a:rPr>
              <a:t>Ask: “What is the process that generated my data like?”</a:t>
            </a:r>
          </a:p>
          <a:p>
            <a:endParaRPr lang="en-US" sz="2000" b="1" dirty="0">
              <a:solidFill>
                <a:srgbClr val="EF3340"/>
              </a:solidFill>
            </a:endParaRPr>
          </a:p>
          <a:p>
            <a:r>
              <a:rPr lang="en-US" sz="2000" b="1" dirty="0">
                <a:solidFill>
                  <a:srgbClr val="EF3340"/>
                </a:solidFill>
              </a:rPr>
              <a:t>(The WHY question instead of the WHAT question)</a:t>
            </a:r>
          </a:p>
        </p:txBody>
      </p:sp>
    </p:spTree>
    <p:extLst>
      <p:ext uri="{BB962C8B-B14F-4D97-AF65-F5344CB8AC3E}">
        <p14:creationId xmlns:p14="http://schemas.microsoft.com/office/powerpoint/2010/main" val="296984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Model</a:t>
            </a:r>
            <a:br>
              <a:rPr lang="en-US" dirty="0"/>
            </a:br>
            <a:r>
              <a:rPr lang="en-US" dirty="0"/>
              <a:t>complexity</a:t>
            </a:r>
          </a:p>
        </p:txBody>
      </p:sp>
      <p:pic>
        <p:nvPicPr>
          <p:cNvPr id="6" name="Content Placeholder 5" descr="Mesquita_Lazzarini_2008_HORIZONTAL AND VERTICAL RELATIONSHIPS IN DEVELOPING ECONOMIES (dragged).pdf"/>
          <p:cNvPicPr>
            <a:picLocks noGrp="1" noChangeAspect="1"/>
          </p:cNvPicPr>
          <p:nvPr>
            <p:ph idx="1"/>
          </p:nvPr>
        </p:nvPicPr>
        <p:blipFill rotWithShape="1">
          <a:blip r:embed="rId2">
            <a:extLst>
              <a:ext uri="{28A0092B-C50C-407E-A947-70E740481C1C}">
                <a14:useLocalDpi xmlns:a14="http://schemas.microsoft.com/office/drawing/2010/main" val="0"/>
              </a:ext>
            </a:extLst>
          </a:blip>
          <a:srcRect t="6495" b="40487"/>
          <a:stretch/>
        </p:blipFill>
        <p:spPr>
          <a:xfrm>
            <a:off x="-354564" y="2136711"/>
            <a:ext cx="6832943" cy="4721290"/>
          </a:xfrm>
          <a:prstGeom prst="rect">
            <a:avLst/>
          </a:prstGeom>
          <a:solidFill>
            <a:schemeClr val="bg1"/>
          </a:solidFill>
        </p:spPr>
      </p:pic>
      <p:pic>
        <p:nvPicPr>
          <p:cNvPr id="7" name="Content Placeholder 5" descr="Hekman et al. - 2010 - An Examination of Whether and How Racial and Gende (dragged).pdf"/>
          <p:cNvPicPr>
            <a:picLocks noChangeAspect="1"/>
          </p:cNvPicPr>
          <p:nvPr/>
        </p:nvPicPr>
        <p:blipFill rotWithShape="1">
          <a:blip r:embed="rId3">
            <a:extLst>
              <a:ext uri="{28A0092B-C50C-407E-A947-70E740481C1C}">
                <a14:useLocalDpi xmlns:a14="http://schemas.microsoft.com/office/drawing/2010/main" val="0"/>
              </a:ext>
            </a:extLst>
          </a:blip>
          <a:srcRect t="6917" b="56723"/>
          <a:stretch/>
        </p:blipFill>
        <p:spPr>
          <a:xfrm>
            <a:off x="4138377" y="132849"/>
            <a:ext cx="5397508" cy="2557740"/>
          </a:xfrm>
          <a:prstGeom prst="rect">
            <a:avLst/>
          </a:prstGeom>
        </p:spPr>
      </p:pic>
      <p:sp>
        <p:nvSpPr>
          <p:cNvPr id="8" name="TextBox 7"/>
          <p:cNvSpPr txBox="1"/>
          <p:nvPr/>
        </p:nvSpPr>
        <p:spPr>
          <a:xfrm>
            <a:off x="6186961" y="5182791"/>
            <a:ext cx="2798418" cy="1231106"/>
          </a:xfrm>
          <a:prstGeom prst="rect">
            <a:avLst/>
          </a:prstGeom>
          <a:noFill/>
        </p:spPr>
        <p:txBody>
          <a:bodyPr wrap="square" lIns="0" tIns="0" rIns="0" bIns="0" rtlCol="0">
            <a:spAutoFit/>
          </a:bodyPr>
          <a:lstStyle/>
          <a:p>
            <a:r>
              <a:rPr lang="en-US" sz="800" dirty="0" err="1"/>
              <a:t>Hekman</a:t>
            </a:r>
            <a:r>
              <a:rPr lang="en-US" sz="800" dirty="0"/>
              <a:t>, D. R., Aquino, K., Owens, B. P., Mitchell, T. R., </a:t>
            </a:r>
            <a:r>
              <a:rPr lang="en-US" sz="800" dirty="0" err="1"/>
              <a:t>Schilpzand</a:t>
            </a:r>
            <a:r>
              <a:rPr lang="en-US" sz="800" dirty="0"/>
              <a:t>, P., &amp; Leavitt, K. (2010). An Examination of Whether and How Racial and Gender Biases Influence Customer Satisfaction. </a:t>
            </a:r>
            <a:r>
              <a:rPr lang="en-US" sz="800" i="1" dirty="0"/>
              <a:t>Academy of Management Journal</a:t>
            </a:r>
            <a:r>
              <a:rPr lang="en-US" sz="800" dirty="0"/>
              <a:t>, </a:t>
            </a:r>
            <a:r>
              <a:rPr lang="en-US" sz="800" i="1" dirty="0"/>
              <a:t>53</a:t>
            </a:r>
            <a:r>
              <a:rPr lang="en-US" sz="800" dirty="0"/>
              <a:t>(2), 238–264. doi:10.5465/AMJ.2010.49388763 p. 243</a:t>
            </a:r>
          </a:p>
          <a:p>
            <a:endParaRPr lang="en-US" sz="800" b="1" dirty="0"/>
          </a:p>
          <a:p>
            <a:r>
              <a:rPr lang="en-US" sz="800" dirty="0" err="1"/>
              <a:t>Mesquita</a:t>
            </a:r>
            <a:r>
              <a:rPr lang="en-US" sz="800" dirty="0"/>
              <a:t>, L. F., &amp; </a:t>
            </a:r>
            <a:r>
              <a:rPr lang="en-US" sz="800" dirty="0" err="1"/>
              <a:t>Lazzarini</a:t>
            </a:r>
            <a:r>
              <a:rPr lang="en-US" sz="800" dirty="0"/>
              <a:t>, S. G. (2008). Horizontal and Vertical Relationships in Developing Economies: Implications for SMEs’ Access to Global Markets. </a:t>
            </a:r>
            <a:r>
              <a:rPr lang="en-US" sz="800" i="1" dirty="0"/>
              <a:t>Academy of Management Journal</a:t>
            </a:r>
            <a:r>
              <a:rPr lang="en-US" sz="800" dirty="0"/>
              <a:t>, </a:t>
            </a:r>
            <a:r>
              <a:rPr lang="en-US" sz="800" i="1" dirty="0"/>
              <a:t>51</a:t>
            </a:r>
            <a:r>
              <a:rPr lang="en-US" sz="800" dirty="0"/>
              <a:t>(2), 359–380.</a:t>
            </a:r>
          </a:p>
        </p:txBody>
      </p:sp>
      <p:sp>
        <p:nvSpPr>
          <p:cNvPr id="9" name="TextBox 8"/>
          <p:cNvSpPr txBox="1"/>
          <p:nvPr/>
        </p:nvSpPr>
        <p:spPr>
          <a:xfrm>
            <a:off x="5882628" y="2746847"/>
            <a:ext cx="3196056" cy="2462213"/>
          </a:xfrm>
          <a:prstGeom prst="rect">
            <a:avLst/>
          </a:prstGeom>
          <a:noFill/>
        </p:spPr>
        <p:txBody>
          <a:bodyPr wrap="square" lIns="0" tIns="0" rIns="0" bIns="0" rtlCol="0">
            <a:spAutoFit/>
          </a:bodyPr>
          <a:lstStyle/>
          <a:p>
            <a:r>
              <a:rPr lang="en-US" sz="2000" b="1" dirty="0">
                <a:solidFill>
                  <a:srgbClr val="FF0000"/>
                </a:solidFill>
              </a:rPr>
              <a:t>Should theoretical models be complex?</a:t>
            </a:r>
          </a:p>
          <a:p>
            <a:endParaRPr lang="en-US" sz="2000" b="1" dirty="0">
              <a:solidFill>
                <a:srgbClr val="FF0000"/>
              </a:solidFill>
            </a:endParaRPr>
          </a:p>
          <a:p>
            <a:r>
              <a:rPr lang="en-US" sz="2000" b="1" dirty="0">
                <a:solidFill>
                  <a:srgbClr val="FF0000"/>
                </a:solidFill>
              </a:rPr>
              <a:t>Is it always necessary to test the full model?</a:t>
            </a:r>
          </a:p>
          <a:p>
            <a:endParaRPr lang="en-US" sz="2000" b="1" dirty="0">
              <a:solidFill>
                <a:srgbClr val="FF0000"/>
              </a:solidFill>
            </a:endParaRPr>
          </a:p>
          <a:p>
            <a:r>
              <a:rPr lang="en-US" sz="2000" b="1" dirty="0">
                <a:solidFill>
                  <a:srgbClr val="FF0000"/>
                </a:solidFill>
              </a:rPr>
              <a:t>Why do researchers specify complex models?</a:t>
            </a:r>
          </a:p>
        </p:txBody>
      </p:sp>
    </p:spTree>
    <p:extLst>
      <p:ext uri="{BB962C8B-B14F-4D97-AF65-F5344CB8AC3E}">
        <p14:creationId xmlns:p14="http://schemas.microsoft.com/office/powerpoint/2010/main" val="305083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Study of differences vs. study of change</a:t>
            </a:r>
          </a:p>
        </p:txBody>
      </p:sp>
      <p:pic>
        <p:nvPicPr>
          <p:cNvPr id="6" name="Content Placeholder 5"/>
          <p:cNvPicPr>
            <a:picLocks noGrp="1" noChangeAspect="1"/>
          </p:cNvPicPr>
          <p:nvPr>
            <p:ph idx="1"/>
          </p:nvPr>
        </p:nvPicPr>
        <p:blipFill rotWithShape="1">
          <a:blip r:embed="rId3"/>
          <a:srcRect b="12511"/>
          <a:stretch/>
        </p:blipFill>
        <p:spPr>
          <a:xfrm>
            <a:off x="2489200" y="2160588"/>
            <a:ext cx="5029200" cy="3199977"/>
          </a:xfrm>
          <a:prstGeom prst="rect">
            <a:avLst/>
          </a:prstGeom>
        </p:spPr>
      </p:pic>
      <p:sp>
        <p:nvSpPr>
          <p:cNvPr id="3" name="TextBox 2"/>
          <p:cNvSpPr txBox="1"/>
          <p:nvPr/>
        </p:nvSpPr>
        <p:spPr>
          <a:xfrm>
            <a:off x="6679709" y="2449723"/>
            <a:ext cx="838691" cy="369332"/>
          </a:xfrm>
          <a:prstGeom prst="rect">
            <a:avLst/>
          </a:prstGeom>
          <a:noFill/>
        </p:spPr>
        <p:txBody>
          <a:bodyPr wrap="none" rtlCol="0">
            <a:spAutoFit/>
          </a:bodyPr>
          <a:lstStyle/>
          <a:p>
            <a:r>
              <a:rPr lang="en-US"/>
              <a:t>Firm 1</a:t>
            </a:r>
          </a:p>
        </p:txBody>
      </p:sp>
      <p:sp>
        <p:nvSpPr>
          <p:cNvPr id="7" name="TextBox 6"/>
          <p:cNvSpPr txBox="1"/>
          <p:nvPr/>
        </p:nvSpPr>
        <p:spPr>
          <a:xfrm>
            <a:off x="6679709" y="3840240"/>
            <a:ext cx="838691" cy="369332"/>
          </a:xfrm>
          <a:prstGeom prst="rect">
            <a:avLst/>
          </a:prstGeom>
          <a:noFill/>
        </p:spPr>
        <p:txBody>
          <a:bodyPr wrap="none" rtlCol="0">
            <a:spAutoFit/>
          </a:bodyPr>
          <a:lstStyle/>
          <a:p>
            <a:r>
              <a:rPr lang="en-US" dirty="0"/>
              <a:t>Firm 2</a:t>
            </a:r>
          </a:p>
        </p:txBody>
      </p:sp>
      <p:sp>
        <p:nvSpPr>
          <p:cNvPr id="8" name="TextBox 7"/>
          <p:cNvSpPr txBox="1"/>
          <p:nvPr/>
        </p:nvSpPr>
        <p:spPr>
          <a:xfrm>
            <a:off x="2766206" y="5601236"/>
            <a:ext cx="3894026" cy="615553"/>
          </a:xfrm>
          <a:prstGeom prst="rect">
            <a:avLst/>
          </a:prstGeom>
          <a:noFill/>
        </p:spPr>
        <p:txBody>
          <a:bodyPr wrap="square" lIns="0" tIns="0" rIns="0" bIns="0" rtlCol="0">
            <a:spAutoFit/>
          </a:bodyPr>
          <a:lstStyle/>
          <a:p>
            <a:r>
              <a:rPr lang="en-US" sz="2000" b="1" dirty="0">
                <a:solidFill>
                  <a:srgbClr val="FF0000"/>
                </a:solidFill>
              </a:rPr>
              <a:t>Which of the two firms is doing better?</a:t>
            </a:r>
          </a:p>
        </p:txBody>
      </p:sp>
      <p:sp>
        <p:nvSpPr>
          <p:cNvPr id="9" name="TextBox 8">
            <a:extLst>
              <a:ext uri="{FF2B5EF4-FFF2-40B4-BE49-F238E27FC236}">
                <a16:creationId xmlns:a16="http://schemas.microsoft.com/office/drawing/2014/main" id="{56FFC861-AAFD-5C4C-9E20-B00581527C82}"/>
              </a:ext>
            </a:extLst>
          </p:cNvPr>
          <p:cNvSpPr txBox="1"/>
          <p:nvPr/>
        </p:nvSpPr>
        <p:spPr>
          <a:xfrm>
            <a:off x="2766206" y="6231136"/>
            <a:ext cx="4972506" cy="615553"/>
          </a:xfrm>
          <a:prstGeom prst="rect">
            <a:avLst/>
          </a:prstGeom>
          <a:noFill/>
        </p:spPr>
        <p:txBody>
          <a:bodyPr wrap="square" lIns="0" tIns="0" rIns="0" bIns="0" rtlCol="0">
            <a:spAutoFit/>
          </a:bodyPr>
          <a:lstStyle/>
          <a:p>
            <a:r>
              <a:rPr lang="en-US" sz="2000" b="1" dirty="0">
                <a:solidFill>
                  <a:srgbClr val="FF0000"/>
                </a:solidFill>
              </a:rPr>
              <a:t>Regression coefficient of R&amp;D spending is 0.2, what does it tell us?</a:t>
            </a:r>
          </a:p>
        </p:txBody>
      </p:sp>
    </p:spTree>
    <p:extLst>
      <p:ext uri="{BB962C8B-B14F-4D97-AF65-F5344CB8AC3E}">
        <p14:creationId xmlns:p14="http://schemas.microsoft.com/office/powerpoint/2010/main" val="327065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72510" y="5900467"/>
            <a:ext cx="8386911" cy="923330"/>
          </a:xfrm>
          <a:prstGeom prst="rect">
            <a:avLst/>
          </a:prstGeom>
          <a:solidFill>
            <a:schemeClr val="bg1"/>
          </a:solidFill>
        </p:spPr>
        <p:txBody>
          <a:bodyPr wrap="none" lIns="0" tIns="0" rIns="0" bIns="0" rtlCol="0">
            <a:spAutoFit/>
          </a:bodyPr>
          <a:lstStyle/>
          <a:p>
            <a:r>
              <a:rPr lang="en-US" sz="2000" b="1" dirty="0">
                <a:solidFill>
                  <a:srgbClr val="EF3340"/>
                </a:solidFill>
              </a:rPr>
              <a:t>Model fit is nearly always assessed by comparing with null model:</a:t>
            </a:r>
          </a:p>
          <a:p>
            <a:pPr marL="342900" indent="-342900">
              <a:buFont typeface="Arial"/>
              <a:buChar char="•"/>
            </a:pPr>
            <a:r>
              <a:rPr lang="en-US" sz="2000" b="1" dirty="0">
                <a:solidFill>
                  <a:srgbClr val="EF3340"/>
                </a:solidFill>
              </a:rPr>
              <a:t>Single equation models: intercept only</a:t>
            </a:r>
          </a:p>
          <a:p>
            <a:pPr marL="342900" indent="-342900">
              <a:buFont typeface="Arial"/>
              <a:buChar char="•"/>
            </a:pPr>
            <a:r>
              <a:rPr lang="en-US" sz="2000" b="1" dirty="0">
                <a:solidFill>
                  <a:srgbClr val="EF3340"/>
                </a:solidFill>
              </a:rPr>
              <a:t>Multiple equation models: all variables set to be uncorrelated</a:t>
            </a:r>
          </a:p>
        </p:txBody>
      </p:sp>
      <p:sp>
        <p:nvSpPr>
          <p:cNvPr id="2" name="Title 1"/>
          <p:cNvSpPr>
            <a:spLocks noGrp="1"/>
          </p:cNvSpPr>
          <p:nvPr>
            <p:ph type="title"/>
          </p:nvPr>
        </p:nvSpPr>
        <p:spPr/>
        <p:txBody>
          <a:bodyPr>
            <a:normAutofit/>
          </a:bodyPr>
          <a:lstStyle/>
          <a:p>
            <a:r>
              <a:rPr lang="en-US" dirty="0"/>
              <a:t>Model fit – does the model explain the data?</a:t>
            </a:r>
          </a:p>
        </p:txBody>
      </p:sp>
      <p:sp>
        <p:nvSpPr>
          <p:cNvPr id="6" name="Content Placeholder 5"/>
          <p:cNvSpPr>
            <a:spLocks noGrp="1"/>
          </p:cNvSpPr>
          <p:nvPr>
            <p:ph sz="half" idx="1"/>
          </p:nvPr>
        </p:nvSpPr>
        <p:spPr/>
        <p:txBody>
          <a:bodyPr>
            <a:normAutofit/>
          </a:bodyPr>
          <a:lstStyle/>
          <a:p>
            <a:r>
              <a:rPr lang="en-US" dirty="0"/>
              <a:t>Single equation models estimated from raw data</a:t>
            </a:r>
          </a:p>
          <a:p>
            <a:pPr marL="342900" indent="-342900">
              <a:buFont typeface="Arial"/>
              <a:buChar char="•"/>
            </a:pPr>
            <a:r>
              <a:rPr lang="en-US" dirty="0"/>
              <a:t>The accuracy of fitted values</a:t>
            </a:r>
          </a:p>
          <a:p>
            <a:pPr marL="580500" lvl="1" indent="-342900"/>
            <a:r>
              <a:rPr lang="en-US" dirty="0"/>
              <a:t>R</a:t>
            </a:r>
            <a:r>
              <a:rPr lang="en-US" baseline="30000" dirty="0"/>
              <a:t>2 </a:t>
            </a:r>
            <a:r>
              <a:rPr lang="en-US" dirty="0"/>
              <a:t>in OLS</a:t>
            </a:r>
          </a:p>
          <a:p>
            <a:pPr marL="580500" lvl="1" indent="-342900"/>
            <a:r>
              <a:rPr lang="en-US" dirty="0"/>
              <a:t>Correct predictions in logistic regression</a:t>
            </a:r>
            <a:endParaRPr lang="en-US" baseline="30000" dirty="0"/>
          </a:p>
          <a:p>
            <a:pPr marL="342900" indent="-342900">
              <a:buFont typeface="Arial"/>
              <a:buChar char="•"/>
            </a:pPr>
            <a:r>
              <a:rPr lang="en-US" dirty="0"/>
              <a:t>Magnitude of residuals</a:t>
            </a:r>
          </a:p>
          <a:p>
            <a:pPr marL="580500" lvl="1" indent="-342900"/>
            <a:r>
              <a:rPr lang="en-US" dirty="0"/>
              <a:t>Variance of residuals in OLS</a:t>
            </a:r>
          </a:p>
          <a:p>
            <a:pPr marL="580500" lvl="1" indent="-342900"/>
            <a:r>
              <a:rPr lang="en-US" dirty="0"/>
              <a:t>Variance of deviance residuals in GLM</a:t>
            </a:r>
          </a:p>
          <a:p>
            <a:pPr marL="580500" lvl="1" indent="-342900"/>
            <a:r>
              <a:rPr lang="en-US" dirty="0"/>
              <a:t>Also other types of residuals are available</a:t>
            </a:r>
          </a:p>
        </p:txBody>
      </p:sp>
      <p:sp>
        <p:nvSpPr>
          <p:cNvPr id="7" name="Content Placeholder 6"/>
          <p:cNvSpPr>
            <a:spLocks noGrp="1"/>
          </p:cNvSpPr>
          <p:nvPr>
            <p:ph sz="half" idx="2"/>
          </p:nvPr>
        </p:nvSpPr>
        <p:spPr/>
        <p:txBody>
          <a:bodyPr>
            <a:normAutofit/>
          </a:bodyPr>
          <a:lstStyle/>
          <a:p>
            <a:r>
              <a:rPr lang="en-US" dirty="0"/>
              <a:t>Multiple equation models estimated from correlation data</a:t>
            </a:r>
          </a:p>
          <a:p>
            <a:pPr marL="342900" indent="-342900">
              <a:buFont typeface="Arial"/>
              <a:buChar char="•"/>
            </a:pPr>
            <a:r>
              <a:rPr lang="en-US" dirty="0"/>
              <a:t>Does the model imply the observed correlations</a:t>
            </a:r>
          </a:p>
          <a:p>
            <a:pPr marL="580500" lvl="1" indent="-342900"/>
            <a:r>
              <a:rPr lang="en-US" dirty="0"/>
              <a:t>χ</a:t>
            </a:r>
            <a:r>
              <a:rPr lang="en-US" baseline="30000" dirty="0"/>
              <a:t>2 </a:t>
            </a:r>
            <a:r>
              <a:rPr lang="en-US" dirty="0"/>
              <a:t>statistic</a:t>
            </a:r>
          </a:p>
          <a:p>
            <a:pPr marL="342900" indent="-342900">
              <a:buFont typeface="Arial"/>
              <a:buChar char="•"/>
            </a:pPr>
            <a:r>
              <a:rPr lang="en-US" dirty="0"/>
              <a:t>Magnitude of residual variances and covariances</a:t>
            </a:r>
          </a:p>
          <a:p>
            <a:pPr marL="580500" lvl="1" indent="-342900"/>
            <a:r>
              <a:rPr lang="en-US" dirty="0"/>
              <a:t>Uniqueness in factor analysis</a:t>
            </a:r>
          </a:p>
          <a:p>
            <a:pPr marL="237600" indent="-342900"/>
            <a:endParaRPr lang="en-US" dirty="0"/>
          </a:p>
        </p:txBody>
      </p:sp>
    </p:spTree>
    <p:extLst>
      <p:ext uri="{BB962C8B-B14F-4D97-AF65-F5344CB8AC3E}">
        <p14:creationId xmlns:p14="http://schemas.microsoft.com/office/powerpoint/2010/main" val="339145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Nested model comparisons</a:t>
            </a:r>
          </a:p>
        </p:txBody>
      </p:sp>
      <p:sp>
        <p:nvSpPr>
          <p:cNvPr id="4" name="Text Placeholder 3">
            <a:extLst>
              <a:ext uri="{FF2B5EF4-FFF2-40B4-BE49-F238E27FC236}">
                <a16:creationId xmlns:a16="http://schemas.microsoft.com/office/drawing/2014/main" id="{AA1A6998-D1E4-A443-A162-2A915623230F}"/>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017468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3" y="470204"/>
            <a:ext cx="2085929" cy="1143000"/>
          </a:xfrm>
        </p:spPr>
        <p:txBody>
          <a:bodyPr/>
          <a:lstStyle/>
          <a:p>
            <a:r>
              <a:rPr lang="en-US" dirty="0"/>
              <a:t>F test</a:t>
            </a:r>
          </a:p>
        </p:txBody>
      </p:sp>
      <p:sp>
        <p:nvSpPr>
          <p:cNvPr id="17" name="Rectangle 16"/>
          <p:cNvSpPr/>
          <p:nvPr/>
        </p:nvSpPr>
        <p:spPr>
          <a:xfrm>
            <a:off x="5029306" y="5451623"/>
            <a:ext cx="4127620" cy="13205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Content Placeholder 6" descr="Hekman et al. - 2010 - An Examination of Whether and How Racial and Gende (dragged).pdf"/>
          <p:cNvPicPr>
            <a:picLocks noChangeAspect="1"/>
          </p:cNvPicPr>
          <p:nvPr/>
        </p:nvPicPr>
        <p:blipFill rotWithShape="1">
          <a:blip r:embed="rId3">
            <a:extLst>
              <a:ext uri="{28A0092B-C50C-407E-A947-70E740481C1C}">
                <a14:useLocalDpi xmlns:a14="http://schemas.microsoft.com/office/drawing/2010/main" val="0"/>
              </a:ext>
            </a:extLst>
          </a:blip>
          <a:srcRect l="813" t="30349" r="48033" b="4920"/>
          <a:stretch/>
        </p:blipFill>
        <p:spPr>
          <a:xfrm>
            <a:off x="4785406" y="50464"/>
            <a:ext cx="4136075" cy="6821203"/>
          </a:xfrm>
          <a:prstGeom prst="rect">
            <a:avLst/>
          </a:prstGeom>
          <a:noFill/>
        </p:spPr>
      </p:pic>
      <p:sp>
        <p:nvSpPr>
          <p:cNvPr id="24" name="Content Placeholder 19"/>
          <p:cNvSpPr>
            <a:spLocks noGrp="1"/>
          </p:cNvSpPr>
          <p:nvPr>
            <p:ph sz="quarter" idx="4294967295"/>
          </p:nvPr>
        </p:nvSpPr>
        <p:spPr>
          <a:xfrm>
            <a:off x="1024127" y="1440132"/>
            <a:ext cx="4526281" cy="4408665"/>
          </a:xfrm>
          <a:prstGeom prst="rect">
            <a:avLst/>
          </a:prstGeom>
        </p:spPr>
        <p:txBody>
          <a:bodyPr>
            <a:normAutofit fontScale="92500" lnSpcReduction="20000"/>
          </a:bodyPr>
          <a:lstStyle/>
          <a:p>
            <a:pPr marL="0" indent="0">
              <a:buNone/>
            </a:pPr>
            <a:r>
              <a:rPr lang="en-US" sz="1600" dirty="0"/>
              <a:t>Model 1 is nested in (is a special case of) Model 2</a:t>
            </a:r>
          </a:p>
          <a:p>
            <a:pPr marL="0" indent="0">
              <a:buNone/>
            </a:pPr>
            <a:r>
              <a:rPr lang="en-US" sz="1600" dirty="0"/>
              <a:t>Model 2: unrestricted model (</a:t>
            </a:r>
            <a:r>
              <a:rPr lang="en-US" sz="1600" dirty="0" err="1"/>
              <a:t>ur</a:t>
            </a:r>
            <a:r>
              <a:rPr lang="en-US" sz="1600" dirty="0"/>
              <a:t>)</a:t>
            </a:r>
          </a:p>
          <a:p>
            <a:pPr marL="0" indent="0">
              <a:buNone/>
            </a:pPr>
            <a:r>
              <a:rPr lang="en-US" sz="1600" dirty="0"/>
              <a:t>Model 1: restricted model (r)</a:t>
            </a:r>
          </a:p>
          <a:p>
            <a:pPr marL="0" indent="0">
              <a:buNone/>
            </a:pPr>
            <a:endParaRPr lang="en-US" sz="1600" dirty="0"/>
          </a:p>
          <a:p>
            <a:pPr marL="0" indent="0">
              <a:buNone/>
            </a:pPr>
            <a:r>
              <a:rPr lang="en-US" sz="1600" dirty="0"/>
              <a:t>Some math:</a:t>
            </a:r>
          </a:p>
          <a:p>
            <a:pPr marL="0" indent="0">
              <a:buNone/>
            </a:pPr>
            <a:r>
              <a:rPr lang="en-US" sz="1600" dirty="0"/>
              <a:t>	</a:t>
            </a:r>
            <a:r>
              <a:rPr lang="en-US" sz="1600" dirty="0" err="1"/>
              <a:t>df</a:t>
            </a:r>
            <a:r>
              <a:rPr lang="en-US" sz="1600" dirty="0"/>
              <a:t> = n – k – 1 </a:t>
            </a:r>
          </a:p>
          <a:p>
            <a:pPr marL="0" indent="0">
              <a:buNone/>
            </a:pPr>
            <a:r>
              <a:rPr lang="en-US" sz="1600" dirty="0"/>
              <a:t>	</a:t>
            </a:r>
            <a:r>
              <a:rPr lang="en-US" sz="1600" dirty="0" err="1"/>
              <a:t>df</a:t>
            </a:r>
            <a:r>
              <a:rPr lang="en-US" sz="1600" baseline="-25000" dirty="0" err="1"/>
              <a:t>r</a:t>
            </a:r>
            <a:r>
              <a:rPr lang="en-US" sz="1600" dirty="0"/>
              <a:t>=113 – 15 – 1 = 97</a:t>
            </a:r>
          </a:p>
          <a:p>
            <a:pPr marL="0" indent="0">
              <a:buNone/>
            </a:pPr>
            <a:r>
              <a:rPr lang="en-US" sz="1600" dirty="0"/>
              <a:t>	</a:t>
            </a:r>
            <a:r>
              <a:rPr lang="en-US" sz="1600" dirty="0" err="1"/>
              <a:t>df</a:t>
            </a:r>
            <a:r>
              <a:rPr lang="en-US" sz="1600" baseline="-25000" dirty="0" err="1"/>
              <a:t>ur</a:t>
            </a:r>
            <a:r>
              <a:rPr lang="en-US" sz="1600" dirty="0"/>
              <a:t>=113 – 18 – 1 = 94</a:t>
            </a:r>
          </a:p>
          <a:p>
            <a:pPr marL="0" indent="0">
              <a:buNone/>
            </a:pPr>
            <a:endParaRPr lang="en-US" sz="1600" dirty="0"/>
          </a:p>
          <a:p>
            <a:pPr marL="0" indent="0">
              <a:buNone/>
            </a:pPr>
            <a:r>
              <a:rPr lang="en-US" sz="1600" dirty="0"/>
              <a:t>	F =     (R</a:t>
            </a:r>
            <a:r>
              <a:rPr lang="en-US" sz="1600" baseline="30000" dirty="0"/>
              <a:t>2</a:t>
            </a:r>
            <a:r>
              <a:rPr lang="en-US" sz="1600" baseline="-25000" dirty="0"/>
              <a:t>ur </a:t>
            </a:r>
            <a:r>
              <a:rPr lang="en-US" sz="1600" dirty="0"/>
              <a:t>– R</a:t>
            </a:r>
            <a:r>
              <a:rPr lang="en-US" sz="1600" baseline="30000" dirty="0"/>
              <a:t>2</a:t>
            </a:r>
            <a:r>
              <a:rPr lang="en-US" sz="1600" baseline="-25000" dirty="0"/>
              <a:t>r</a:t>
            </a:r>
            <a:r>
              <a:rPr lang="en-US" sz="1600" dirty="0"/>
              <a:t>) / (</a:t>
            </a:r>
            <a:r>
              <a:rPr lang="en-US" sz="1600" dirty="0" err="1"/>
              <a:t>df</a:t>
            </a:r>
            <a:r>
              <a:rPr lang="en-US" sz="1600" baseline="-25000" dirty="0" err="1"/>
              <a:t>r</a:t>
            </a:r>
            <a:r>
              <a:rPr lang="en-US" sz="1600" baseline="-25000" dirty="0"/>
              <a:t> </a:t>
            </a:r>
            <a:r>
              <a:rPr lang="en-US" sz="1600" dirty="0"/>
              <a:t>– </a:t>
            </a:r>
            <a:r>
              <a:rPr lang="en-US" sz="1600" dirty="0" err="1"/>
              <a:t>df</a:t>
            </a:r>
            <a:r>
              <a:rPr lang="en-US" sz="1600" baseline="-25000" dirty="0" err="1"/>
              <a:t>ur</a:t>
            </a:r>
            <a:r>
              <a:rPr lang="en-US" sz="1600" dirty="0"/>
              <a:t>)</a:t>
            </a:r>
          </a:p>
          <a:p>
            <a:pPr marL="0" indent="0">
              <a:buNone/>
            </a:pPr>
            <a:r>
              <a:rPr lang="en-US" sz="1600" baseline="-25000" dirty="0"/>
              <a:t>	        </a:t>
            </a:r>
            <a:r>
              <a:rPr lang="en-US" sz="1600" dirty="0"/>
              <a:t>        </a:t>
            </a:r>
            <a:r>
              <a:rPr lang="en-US" sz="1600" baseline="-25000" dirty="0"/>
              <a:t> </a:t>
            </a:r>
            <a:r>
              <a:rPr lang="en-US" sz="1600" dirty="0"/>
              <a:t>(1 – R</a:t>
            </a:r>
            <a:r>
              <a:rPr lang="en-US" sz="1600" baseline="30000" dirty="0"/>
              <a:t>2</a:t>
            </a:r>
            <a:r>
              <a:rPr lang="en-US" sz="1600" baseline="-25000" dirty="0"/>
              <a:t>ur</a:t>
            </a:r>
            <a:r>
              <a:rPr lang="en-US" sz="1600" dirty="0"/>
              <a:t>) / </a:t>
            </a:r>
            <a:r>
              <a:rPr lang="en-US" sz="1600" dirty="0" err="1"/>
              <a:t>df</a:t>
            </a:r>
            <a:r>
              <a:rPr lang="en-US" sz="1600" baseline="-25000" dirty="0" err="1"/>
              <a:t>ur</a:t>
            </a:r>
            <a:endParaRPr lang="en-US" sz="1600" dirty="0"/>
          </a:p>
          <a:p>
            <a:pPr marL="0" indent="0">
              <a:buNone/>
            </a:pPr>
            <a:endParaRPr lang="en-US" sz="1600" baseline="-25000" dirty="0"/>
          </a:p>
          <a:p>
            <a:pPr marL="0" indent="0">
              <a:buNone/>
            </a:pPr>
            <a:r>
              <a:rPr lang="en-US" sz="1600" dirty="0"/>
              <a:t>	F =                .07 / 3                  = 3.22</a:t>
            </a:r>
          </a:p>
          <a:p>
            <a:pPr marL="0" indent="0">
              <a:buNone/>
            </a:pPr>
            <a:r>
              <a:rPr lang="en-US" sz="1600" baseline="-25000" dirty="0"/>
              <a:t>	        </a:t>
            </a:r>
            <a:r>
              <a:rPr lang="en-US" sz="1600" dirty="0"/>
              <a:t> 	(1 – .32) / 94        (p = 0.026)</a:t>
            </a:r>
          </a:p>
          <a:p>
            <a:pPr marL="0" indent="0">
              <a:buNone/>
            </a:pPr>
            <a:endParaRPr lang="en-US" sz="1600" dirty="0"/>
          </a:p>
          <a:p>
            <a:pPr marL="0" indent="0">
              <a:buNone/>
            </a:pPr>
            <a:r>
              <a:rPr lang="en-US" sz="1600" dirty="0"/>
              <a:t>Your software will do this calculation for you </a:t>
            </a:r>
          </a:p>
          <a:p>
            <a:pPr marL="0" indent="0">
              <a:buNone/>
            </a:pPr>
            <a:endParaRPr lang="en-US" sz="1600" dirty="0"/>
          </a:p>
          <a:p>
            <a:pPr marL="0" indent="0">
              <a:buNone/>
            </a:pPr>
            <a:endParaRPr lang="en-US" sz="1600" baseline="-25000" dirty="0"/>
          </a:p>
        </p:txBody>
      </p:sp>
      <p:sp>
        <p:nvSpPr>
          <p:cNvPr id="25" name="TextBox 24"/>
          <p:cNvSpPr txBox="1"/>
          <p:nvPr/>
        </p:nvSpPr>
        <p:spPr>
          <a:xfrm>
            <a:off x="1024127" y="5922417"/>
            <a:ext cx="4005179" cy="923330"/>
          </a:xfrm>
          <a:prstGeom prst="rect">
            <a:avLst/>
          </a:prstGeom>
          <a:solidFill>
            <a:schemeClr val="bg1"/>
          </a:solidFill>
        </p:spPr>
        <p:txBody>
          <a:bodyPr wrap="square" lIns="0" tIns="0" rIns="0" bIns="0" rtlCol="0">
            <a:spAutoFit/>
          </a:bodyPr>
          <a:lstStyle/>
          <a:p>
            <a:r>
              <a:rPr lang="en-US" sz="1000" dirty="0"/>
              <a:t>Wooldridge, J. M. (2009). </a:t>
            </a:r>
            <a:r>
              <a:rPr lang="en-US" sz="1000" i="1" dirty="0"/>
              <a:t>Introductory econometrics: a modern approach</a:t>
            </a:r>
            <a:r>
              <a:rPr lang="en-US" sz="1000" dirty="0"/>
              <a:t> (4th ed.). Mason, OH: South  </a:t>
            </a:r>
            <a:r>
              <a:rPr lang="en-US" sz="1000" dirty="0" err="1"/>
              <a:t>enterstern</a:t>
            </a:r>
            <a:r>
              <a:rPr lang="en-US" sz="1000" dirty="0"/>
              <a:t>, </a:t>
            </a:r>
            <a:r>
              <a:rPr lang="en-US" sz="1000" dirty="0" err="1"/>
              <a:t>Cengage</a:t>
            </a:r>
            <a:r>
              <a:rPr lang="en-US" sz="1000" dirty="0"/>
              <a:t> Learning. Section 4.5</a:t>
            </a:r>
          </a:p>
          <a:p>
            <a:endParaRPr lang="en-US" sz="1000" dirty="0"/>
          </a:p>
          <a:p>
            <a:r>
              <a:rPr lang="en-US" sz="1000" dirty="0"/>
              <a:t>Stata command: test</a:t>
            </a:r>
          </a:p>
          <a:p>
            <a:r>
              <a:rPr lang="en-US" sz="1000" dirty="0"/>
              <a:t>R command: </a:t>
            </a:r>
            <a:r>
              <a:rPr lang="en-US" sz="1000" dirty="0" err="1"/>
              <a:t>anova</a:t>
            </a:r>
            <a:endParaRPr lang="en-US" sz="1000" dirty="0"/>
          </a:p>
          <a:p>
            <a:endParaRPr lang="en-US" sz="1000" b="1" dirty="0"/>
          </a:p>
        </p:txBody>
      </p:sp>
      <p:sp>
        <p:nvSpPr>
          <p:cNvPr id="26" name="Rectangle 25"/>
          <p:cNvSpPr/>
          <p:nvPr/>
        </p:nvSpPr>
        <p:spPr>
          <a:xfrm>
            <a:off x="6510178" y="700051"/>
            <a:ext cx="990027" cy="4260311"/>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6774633" y="4165379"/>
            <a:ext cx="71321" cy="153888"/>
          </a:xfrm>
          <a:prstGeom prst="rect">
            <a:avLst/>
          </a:prstGeom>
          <a:noFill/>
        </p:spPr>
        <p:txBody>
          <a:bodyPr wrap="none" lIns="0" tIns="0" rIns="0" bIns="0" rtlCol="0">
            <a:spAutoFit/>
          </a:bodyPr>
          <a:lstStyle/>
          <a:p>
            <a:r>
              <a:rPr lang="en-US" sz="1000" b="1" dirty="0">
                <a:solidFill>
                  <a:srgbClr val="FF0000"/>
                </a:solidFill>
              </a:rPr>
              <a:t>0</a:t>
            </a:r>
          </a:p>
        </p:txBody>
      </p:sp>
      <p:sp>
        <p:nvSpPr>
          <p:cNvPr id="28" name="TextBox 27"/>
          <p:cNvSpPr txBox="1"/>
          <p:nvPr/>
        </p:nvSpPr>
        <p:spPr>
          <a:xfrm>
            <a:off x="6774633" y="4435254"/>
            <a:ext cx="71321" cy="153888"/>
          </a:xfrm>
          <a:prstGeom prst="rect">
            <a:avLst/>
          </a:prstGeom>
          <a:noFill/>
        </p:spPr>
        <p:txBody>
          <a:bodyPr wrap="none" lIns="0" tIns="0" rIns="0" bIns="0" rtlCol="0">
            <a:spAutoFit/>
          </a:bodyPr>
          <a:lstStyle/>
          <a:p>
            <a:r>
              <a:rPr lang="en-US" sz="1000" b="1" dirty="0">
                <a:solidFill>
                  <a:srgbClr val="FF0000"/>
                </a:solidFill>
              </a:rPr>
              <a:t>0</a:t>
            </a:r>
          </a:p>
        </p:txBody>
      </p:sp>
      <p:sp>
        <p:nvSpPr>
          <p:cNvPr id="29" name="TextBox 28"/>
          <p:cNvSpPr txBox="1"/>
          <p:nvPr/>
        </p:nvSpPr>
        <p:spPr>
          <a:xfrm>
            <a:off x="6774633" y="4577709"/>
            <a:ext cx="71321" cy="153888"/>
          </a:xfrm>
          <a:prstGeom prst="rect">
            <a:avLst/>
          </a:prstGeom>
          <a:noFill/>
        </p:spPr>
        <p:txBody>
          <a:bodyPr wrap="none" lIns="0" tIns="0" rIns="0" bIns="0" rtlCol="0">
            <a:spAutoFit/>
          </a:bodyPr>
          <a:lstStyle/>
          <a:p>
            <a:r>
              <a:rPr lang="en-US" sz="1000" b="1" dirty="0">
                <a:solidFill>
                  <a:srgbClr val="FF0000"/>
                </a:solidFill>
              </a:rPr>
              <a:t>0</a:t>
            </a:r>
          </a:p>
        </p:txBody>
      </p:sp>
      <p:cxnSp>
        <p:nvCxnSpPr>
          <p:cNvPr id="30" name="Straight Connector 29"/>
          <p:cNvCxnSpPr/>
          <p:nvPr/>
        </p:nvCxnSpPr>
        <p:spPr>
          <a:xfrm>
            <a:off x="2881714" y="4960362"/>
            <a:ext cx="1205654" cy="0"/>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512700" y="4236693"/>
            <a:ext cx="2099734" cy="0"/>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8548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t>LR test</a:t>
            </a:r>
          </a:p>
        </p:txBody>
      </p:sp>
      <p:sp>
        <p:nvSpPr>
          <p:cNvPr id="14" name="TextBox 13"/>
          <p:cNvSpPr txBox="1"/>
          <p:nvPr/>
        </p:nvSpPr>
        <p:spPr>
          <a:xfrm>
            <a:off x="652346" y="6374405"/>
            <a:ext cx="8133413" cy="307777"/>
          </a:xfrm>
          <a:prstGeom prst="rect">
            <a:avLst/>
          </a:prstGeom>
          <a:noFill/>
        </p:spPr>
        <p:txBody>
          <a:bodyPr wrap="square" lIns="0" tIns="0" rIns="0" bIns="0" rtlCol="0">
            <a:spAutoFit/>
          </a:bodyPr>
          <a:lstStyle/>
          <a:p>
            <a:r>
              <a:rPr lang="en-US" sz="1000" dirty="0" err="1"/>
              <a:t>Kraimer</a:t>
            </a:r>
            <a:r>
              <a:rPr lang="en-US" sz="1000" dirty="0"/>
              <a:t>, M. L., Shaffer, M. A., Harrison, D. A., &amp; </a:t>
            </a:r>
            <a:r>
              <a:rPr lang="en-US" sz="1000" dirty="0" err="1"/>
              <a:t>Ren</a:t>
            </a:r>
            <a:r>
              <a:rPr lang="en-US" sz="1000" dirty="0"/>
              <a:t>, H. (2012). No Place Like Home? An Identity Strain Perspective on Repatriate Turnover. </a:t>
            </a:r>
            <a:r>
              <a:rPr lang="en-US" sz="1000" i="1" dirty="0"/>
              <a:t>Academy of Management Journal</a:t>
            </a:r>
            <a:r>
              <a:rPr lang="en-US" sz="1000" dirty="0"/>
              <a:t>, </a:t>
            </a:r>
            <a:r>
              <a:rPr lang="en-US" sz="1000" i="1" dirty="0"/>
              <a:t>55</a:t>
            </a:r>
            <a:r>
              <a:rPr lang="en-US" sz="1000" dirty="0"/>
              <a:t>(2), 399–420. doi:10.5465/amj.2009.0644</a:t>
            </a:r>
          </a:p>
        </p:txBody>
      </p:sp>
      <p:sp>
        <p:nvSpPr>
          <p:cNvPr id="15" name="Content Placeholder 19"/>
          <p:cNvSpPr txBox="1">
            <a:spLocks/>
          </p:cNvSpPr>
          <p:nvPr/>
        </p:nvSpPr>
        <p:spPr>
          <a:xfrm>
            <a:off x="927932" y="1453987"/>
            <a:ext cx="3349963" cy="3831557"/>
          </a:xfrm>
          <a:prstGeom prst="rect">
            <a:avLst/>
          </a:prstGeom>
        </p:spPr>
        <p:txBody>
          <a:bodyPr vert="horz" lIns="0" tIns="0" rIns="0" bIns="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Model 1 is nested in (is a special case of) Model 2</a:t>
            </a:r>
          </a:p>
          <a:p>
            <a:pPr marL="342900" indent="-342900">
              <a:buFont typeface="Arial"/>
              <a:buChar char="•"/>
            </a:pPr>
            <a:r>
              <a:rPr lang="en-US" sz="1600" dirty="0"/>
              <a:t>Model 2: unrestricted model (r)</a:t>
            </a:r>
          </a:p>
          <a:p>
            <a:pPr marL="342900" indent="-342900">
              <a:buFont typeface="Arial"/>
              <a:buChar char="•"/>
            </a:pPr>
            <a:r>
              <a:rPr lang="en-US" sz="1600" dirty="0"/>
              <a:t>Model 1: restricted model (</a:t>
            </a:r>
            <a:r>
              <a:rPr lang="en-US" sz="1600" dirty="0" err="1"/>
              <a:t>ur</a:t>
            </a:r>
            <a:r>
              <a:rPr lang="en-US" sz="1600" dirty="0"/>
              <a:t>)</a:t>
            </a:r>
          </a:p>
          <a:p>
            <a:pPr marL="342900" indent="-342900">
              <a:buFont typeface="Arial"/>
              <a:buChar char="•"/>
            </a:pPr>
            <a:endParaRPr lang="en-US" sz="1600" dirty="0"/>
          </a:p>
          <a:p>
            <a:r>
              <a:rPr lang="en-US" sz="1600" dirty="0"/>
              <a:t>Some math:</a:t>
            </a:r>
          </a:p>
          <a:p>
            <a:r>
              <a:rPr lang="en-US" sz="1600" dirty="0"/>
              <a:t>	D = -2 </a:t>
            </a:r>
            <a:r>
              <a:rPr lang="en-US" sz="1600" dirty="0" err="1"/>
              <a:t>ln</a:t>
            </a:r>
            <a:r>
              <a:rPr lang="en-US" sz="3600" b="0" dirty="0"/>
              <a:t>( </a:t>
            </a:r>
            <a:r>
              <a:rPr lang="en-US" sz="1000" b="0" dirty="0"/>
              <a:t>Likelihood  of model 2</a:t>
            </a:r>
            <a:r>
              <a:rPr lang="en-US" sz="3600" b="0" dirty="0"/>
              <a:t> )</a:t>
            </a:r>
          </a:p>
          <a:p>
            <a:r>
              <a:rPr lang="en-US" sz="1600" b="0" dirty="0"/>
              <a:t>	</a:t>
            </a:r>
            <a:r>
              <a:rPr lang="en-US" sz="1600" dirty="0"/>
              <a:t>D = -2 </a:t>
            </a:r>
            <a:r>
              <a:rPr lang="en-US" sz="1600" dirty="0" err="1"/>
              <a:t>ln</a:t>
            </a:r>
            <a:r>
              <a:rPr lang="en-US" sz="1600" dirty="0"/>
              <a:t>(Likelihood of model 1) +</a:t>
            </a:r>
          </a:p>
          <a:p>
            <a:r>
              <a:rPr lang="en-US" sz="1600" b="0" dirty="0"/>
              <a:t>		</a:t>
            </a:r>
            <a:r>
              <a:rPr lang="en-US" sz="1600" dirty="0"/>
              <a:t>2 </a:t>
            </a:r>
            <a:r>
              <a:rPr lang="en-US" sz="1600" dirty="0" err="1"/>
              <a:t>ln</a:t>
            </a:r>
            <a:r>
              <a:rPr lang="en-US" sz="1600" dirty="0"/>
              <a:t>(Likelihood of model 2)</a:t>
            </a:r>
          </a:p>
          <a:p>
            <a:r>
              <a:rPr lang="en-US" sz="1600" dirty="0"/>
              <a:t>	D =  model 1 deviance – </a:t>
            </a:r>
          </a:p>
          <a:p>
            <a:r>
              <a:rPr lang="en-US" sz="1600" dirty="0"/>
              <a:t>		model 2 deviance</a:t>
            </a:r>
          </a:p>
          <a:p>
            <a:r>
              <a:rPr lang="en-US" sz="1600" dirty="0"/>
              <a:t>	D = 73.40 – 69.61 = 3.79</a:t>
            </a:r>
          </a:p>
          <a:p>
            <a:endParaRPr lang="en-US" sz="1600" dirty="0"/>
          </a:p>
          <a:p>
            <a:r>
              <a:rPr lang="en-US" sz="1600" dirty="0"/>
              <a:t>D follows the χ</a:t>
            </a:r>
            <a:r>
              <a:rPr lang="en-US" sz="1600" baseline="30000" dirty="0"/>
              <a:t>2 </a:t>
            </a:r>
            <a:r>
              <a:rPr lang="en-US" sz="1600" dirty="0"/>
              <a:t>distribution (p = 0.052)</a:t>
            </a:r>
            <a:endParaRPr lang="en-US" sz="1600" baseline="30000" dirty="0"/>
          </a:p>
          <a:p>
            <a:endParaRPr lang="en-US" sz="1600" dirty="0"/>
          </a:p>
          <a:p>
            <a:endParaRPr lang="en-US" sz="1600" dirty="0"/>
          </a:p>
          <a:p>
            <a:endParaRPr lang="en-US" sz="1600" dirty="0"/>
          </a:p>
          <a:p>
            <a:endParaRPr lang="en-US" sz="1600" dirty="0"/>
          </a:p>
          <a:p>
            <a:endParaRPr lang="en-US" sz="1600" dirty="0"/>
          </a:p>
          <a:p>
            <a:endParaRPr lang="en-US" sz="1600" baseline="-25000" dirty="0"/>
          </a:p>
        </p:txBody>
      </p:sp>
      <p:sp>
        <p:nvSpPr>
          <p:cNvPr id="16" name="Rectangle 15"/>
          <p:cNvSpPr/>
          <p:nvPr/>
        </p:nvSpPr>
        <p:spPr>
          <a:xfrm>
            <a:off x="7477903" y="935812"/>
            <a:ext cx="990027" cy="2869014"/>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756688" y="3579424"/>
            <a:ext cx="71321" cy="153888"/>
          </a:xfrm>
          <a:prstGeom prst="rect">
            <a:avLst/>
          </a:prstGeom>
          <a:noFill/>
        </p:spPr>
        <p:txBody>
          <a:bodyPr wrap="none" lIns="0" tIns="0" rIns="0" bIns="0" rtlCol="0">
            <a:spAutoFit/>
          </a:bodyPr>
          <a:lstStyle/>
          <a:p>
            <a:r>
              <a:rPr lang="en-US" sz="1000" b="1" dirty="0">
                <a:solidFill>
                  <a:srgbClr val="FF0000"/>
                </a:solidFill>
              </a:rPr>
              <a:t>0</a:t>
            </a:r>
          </a:p>
        </p:txBody>
      </p:sp>
      <p:cxnSp>
        <p:nvCxnSpPr>
          <p:cNvPr id="18" name="Straight Connector 17"/>
          <p:cNvCxnSpPr/>
          <p:nvPr/>
        </p:nvCxnSpPr>
        <p:spPr>
          <a:xfrm>
            <a:off x="2132653" y="3527907"/>
            <a:ext cx="1510126" cy="0"/>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230196" y="3303988"/>
            <a:ext cx="1432253" cy="246221"/>
          </a:xfrm>
          <a:prstGeom prst="rect">
            <a:avLst/>
          </a:prstGeom>
        </p:spPr>
        <p:txBody>
          <a:bodyPr wrap="none">
            <a:spAutoFit/>
          </a:bodyPr>
          <a:lstStyle/>
          <a:p>
            <a:r>
              <a:rPr lang="en-US" sz="1000" dirty="0"/>
              <a:t>Likelihood  of model 1</a:t>
            </a:r>
          </a:p>
        </p:txBody>
      </p:sp>
      <p:pic>
        <p:nvPicPr>
          <p:cNvPr id="10" name="Content Placeholder 5" descr="399.full (dragged).pdf">
            <a:extLst>
              <a:ext uri="{FF2B5EF4-FFF2-40B4-BE49-F238E27FC236}">
                <a16:creationId xmlns:a16="http://schemas.microsoft.com/office/drawing/2014/main" id="{C392209C-5FD8-5C43-9E80-A8A200F7BF1E}"/>
              </a:ext>
            </a:extLst>
          </p:cNvPr>
          <p:cNvPicPr>
            <a:picLocks noChangeAspect="1"/>
          </p:cNvPicPr>
          <p:nvPr/>
        </p:nvPicPr>
        <p:blipFill rotWithShape="1">
          <a:blip r:embed="rId3">
            <a:extLst>
              <a:ext uri="{28A0092B-C50C-407E-A947-70E740481C1C}">
                <a14:useLocalDpi xmlns:a14="http://schemas.microsoft.com/office/drawing/2010/main" val="0"/>
              </a:ext>
            </a:extLst>
          </a:blip>
          <a:srcRect l="50693" t="53512" r="5989" b="5397"/>
          <a:stretch/>
        </p:blipFill>
        <p:spPr>
          <a:xfrm>
            <a:off x="4719053" y="265827"/>
            <a:ext cx="4424947" cy="5470488"/>
          </a:xfrm>
          <a:prstGeom prst="rect">
            <a:avLst/>
          </a:prstGeom>
          <a:noFill/>
        </p:spPr>
      </p:pic>
    </p:spTree>
    <p:extLst>
      <p:ext uri="{BB962C8B-B14F-4D97-AF65-F5344CB8AC3E}">
        <p14:creationId xmlns:p14="http://schemas.microsoft.com/office/powerpoint/2010/main" val="4289564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Nested model comparison (χ</a:t>
            </a:r>
            <a:r>
              <a:rPr lang="en-US" baseline="30000" dirty="0"/>
              <a:t>2</a:t>
            </a:r>
            <a:r>
              <a:rPr lang="en-US" dirty="0"/>
              <a:t> test)</a:t>
            </a:r>
          </a:p>
        </p:txBody>
      </p:sp>
      <p:pic>
        <p:nvPicPr>
          <p:cNvPr id="8" name="Content Placeholder 7" descr="Mesquita_Lazzarini_2008_HORIZONTAL AND VERTICAL RELATIONSHIPS IN DEVELOPING ECONOMIES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t="6412" b="55599"/>
          <a:stretch/>
        </p:blipFill>
        <p:spPr>
          <a:xfrm>
            <a:off x="-765175" y="1554163"/>
            <a:ext cx="9909175" cy="4905375"/>
          </a:xfrm>
          <a:solidFill>
            <a:schemeClr val="bg1"/>
          </a:solidFill>
          <a:ln>
            <a:solidFill>
              <a:schemeClr val="bg1"/>
            </a:solidFill>
          </a:ln>
        </p:spPr>
      </p:pic>
      <p:sp>
        <p:nvSpPr>
          <p:cNvPr id="12" name="Rectangle 11"/>
          <p:cNvSpPr/>
          <p:nvPr/>
        </p:nvSpPr>
        <p:spPr>
          <a:xfrm>
            <a:off x="2068366" y="4838556"/>
            <a:ext cx="2791665" cy="1542772"/>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4" name="TextBox 13"/>
          <p:cNvSpPr txBox="1"/>
          <p:nvPr/>
        </p:nvSpPr>
        <p:spPr>
          <a:xfrm>
            <a:off x="727311" y="6543935"/>
            <a:ext cx="4723819" cy="246221"/>
          </a:xfrm>
          <a:prstGeom prst="rect">
            <a:avLst/>
          </a:prstGeom>
          <a:noFill/>
        </p:spPr>
        <p:txBody>
          <a:bodyPr wrap="square" lIns="0" tIns="0" rIns="0" bIns="0" rtlCol="0">
            <a:spAutoFit/>
          </a:bodyPr>
          <a:lstStyle/>
          <a:p>
            <a:r>
              <a:rPr lang="en-US" sz="1600" b="1" dirty="0">
                <a:solidFill>
                  <a:srgbClr val="EF3340"/>
                </a:solidFill>
              </a:rPr>
              <a:t>Chi-square difference test / likelihood ratio test</a:t>
            </a:r>
          </a:p>
        </p:txBody>
      </p:sp>
    </p:spTree>
    <p:extLst>
      <p:ext uri="{BB962C8B-B14F-4D97-AF65-F5344CB8AC3E}">
        <p14:creationId xmlns:p14="http://schemas.microsoft.com/office/powerpoint/2010/main" val="1492506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Residual diagnostics</a:t>
            </a:r>
          </a:p>
        </p:txBody>
      </p:sp>
      <p:sp>
        <p:nvSpPr>
          <p:cNvPr id="3" name="Text Placeholder 2">
            <a:extLst>
              <a:ext uri="{FF2B5EF4-FFF2-40B4-BE49-F238E27FC236}">
                <a16:creationId xmlns:a16="http://schemas.microsoft.com/office/drawing/2014/main" id="{5FB2C63B-6A71-3C4D-A273-ECCAE6362BBB}"/>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4085223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577067" y="1324430"/>
            <a:ext cx="3251200" cy="2316480"/>
          </a:xfrm>
          <a:ln>
            <a:solidFill>
              <a:schemeClr val="tx1"/>
            </a:solidFill>
          </a:ln>
        </p:spPr>
      </p:pic>
      <p:sp>
        <p:nvSpPr>
          <p:cNvPr id="9" name="Title 8"/>
          <p:cNvSpPr>
            <a:spLocks noGrp="1"/>
          </p:cNvSpPr>
          <p:nvPr>
            <p:ph type="ctrTitle"/>
          </p:nvPr>
        </p:nvSpPr>
        <p:spPr>
          <a:xfrm>
            <a:off x="1246586" y="547257"/>
            <a:ext cx="4090706" cy="1195798"/>
          </a:xfrm>
        </p:spPr>
        <p:txBody>
          <a:bodyPr/>
          <a:lstStyle/>
          <a:p>
            <a:r>
              <a:rPr lang="en-US" b="0" dirty="0">
                <a:solidFill>
                  <a:schemeClr val="tx1"/>
                </a:solidFill>
              </a:rPr>
              <a:t>Observed residuals</a:t>
            </a:r>
          </a:p>
        </p:txBody>
      </p:sp>
      <p:pic>
        <p:nvPicPr>
          <p:cNvPr id="13" name="Content Placeholder 6"/>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540001" y="3981133"/>
            <a:ext cx="3251200" cy="2316480"/>
          </a:xfrm>
          <a:ln>
            <a:solidFill>
              <a:schemeClr val="tx1"/>
            </a:solidFill>
          </a:ln>
        </p:spPr>
      </p:pic>
      <p:pic>
        <p:nvPicPr>
          <p:cNvPr id="11" name="Content Placeholder 6"/>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5580260" y="381000"/>
            <a:ext cx="3251200" cy="2316480"/>
          </a:xfrm>
          <a:ln>
            <a:solidFill>
              <a:schemeClr val="tx1"/>
            </a:solidFill>
          </a:ln>
        </p:spPr>
      </p:pic>
      <p:pic>
        <p:nvPicPr>
          <p:cNvPr id="10" name="Content Placeholder 6" descr="Rplot03.pdf"/>
          <p:cNvPicPr>
            <a:picLocks noGrp="1" noChangeAspect="1"/>
          </p:cNvPicPr>
          <p:nvPr>
            <p:ph sz="quarter" idx="14"/>
          </p:nvPr>
        </p:nvPicPr>
        <p:blipFill>
          <a:blip r:embed="rId6">
            <a:extLst>
              <a:ext uri="{28A0092B-C50C-407E-A947-70E740481C1C}">
                <a14:useLocalDpi xmlns:a14="http://schemas.microsoft.com/office/drawing/2010/main" val="0"/>
              </a:ext>
            </a:extLst>
          </a:blip>
          <a:srcRect l="-2772" r="-2772"/>
          <a:stretch>
            <a:fillRect/>
          </a:stretch>
        </p:blipFill>
        <p:spPr>
          <a:xfrm>
            <a:off x="5071235" y="2482670"/>
            <a:ext cx="3431446" cy="2316480"/>
          </a:xfrm>
          <a:ln>
            <a:solidFill>
              <a:schemeClr val="tx1"/>
            </a:solidFill>
          </a:ln>
        </p:spPr>
      </p:pic>
      <p:pic>
        <p:nvPicPr>
          <p:cNvPr id="12" name="Content Placeholder 6"/>
          <p:cNvPicPr>
            <a:picLocks noGrp="1" noChangeAspect="1"/>
          </p:cNvPicPr>
          <p:nvPr>
            <p:ph sz="quarter" idx="14"/>
          </p:nvPr>
        </p:nvPicPr>
        <p:blipFill>
          <a:blip r:embed="rId7">
            <a:extLst>
              <a:ext uri="{28A0092B-C50C-407E-A947-70E740481C1C}">
                <a14:useLocalDpi xmlns:a14="http://schemas.microsoft.com/office/drawing/2010/main" val="0"/>
              </a:ext>
            </a:extLst>
          </a:blip>
          <a:stretch>
            <a:fillRect/>
          </a:stretch>
        </p:blipFill>
        <p:spPr>
          <a:xfrm>
            <a:off x="4630707" y="4452058"/>
            <a:ext cx="3251200" cy="2316480"/>
          </a:xfrm>
          <a:ln>
            <a:solidFill>
              <a:schemeClr val="tx1"/>
            </a:solidFill>
          </a:ln>
        </p:spPr>
      </p:pic>
    </p:spTree>
    <p:extLst>
      <p:ext uri="{BB962C8B-B14F-4D97-AF65-F5344CB8AC3E}">
        <p14:creationId xmlns:p14="http://schemas.microsoft.com/office/powerpoint/2010/main" val="1544593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descr="2014 Online Annual Meeting Program.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35958" t="21757" r="2445" b="29261"/>
          <a:stretch/>
        </p:blipFill>
        <p:spPr>
          <a:xfrm>
            <a:off x="1008953" y="1688010"/>
            <a:ext cx="7566635" cy="4252707"/>
          </a:xfrm>
          <a:prstGeom prst="rect">
            <a:avLst/>
          </a:prstGeom>
        </p:spPr>
      </p:pic>
      <p:sp>
        <p:nvSpPr>
          <p:cNvPr id="11" name="Title 1"/>
          <p:cNvSpPr>
            <a:spLocks noGrp="1"/>
          </p:cNvSpPr>
          <p:nvPr>
            <p:ph type="title"/>
          </p:nvPr>
        </p:nvSpPr>
        <p:spPr>
          <a:xfrm>
            <a:off x="1187623" y="470204"/>
            <a:ext cx="7632849" cy="1143000"/>
          </a:xfrm>
        </p:spPr>
        <p:txBody>
          <a:bodyPr/>
          <a:lstStyle/>
          <a:p>
            <a:r>
              <a:rPr lang="en-US" dirty="0"/>
              <a:t>Participate RMD PDWs</a:t>
            </a:r>
          </a:p>
        </p:txBody>
      </p:sp>
    </p:spTree>
    <p:extLst>
      <p:ext uri="{BB962C8B-B14F-4D97-AF65-F5344CB8AC3E}">
        <p14:creationId xmlns:p14="http://schemas.microsoft.com/office/powerpoint/2010/main" val="2443009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87623" y="-848"/>
            <a:ext cx="7632849" cy="1143000"/>
          </a:xfrm>
        </p:spPr>
        <p:txBody>
          <a:bodyPr/>
          <a:lstStyle/>
          <a:p>
            <a:r>
              <a:rPr lang="en-US" dirty="0"/>
              <a:t>Deviance residuals and deviance</a:t>
            </a:r>
          </a:p>
        </p:txBody>
      </p:sp>
      <p:graphicFrame>
        <p:nvGraphicFramePr>
          <p:cNvPr id="10" name="Content Placeholder 9"/>
          <p:cNvGraphicFramePr>
            <a:graphicFrameLocks noGrp="1"/>
          </p:cNvGraphicFramePr>
          <p:nvPr>
            <p:ph idx="1"/>
            <p:extLst/>
          </p:nvPr>
        </p:nvGraphicFramePr>
        <p:xfrm>
          <a:off x="172689" y="1386672"/>
          <a:ext cx="7631881" cy="5255233"/>
        </p:xfrm>
        <a:graphic>
          <a:graphicData uri="http://schemas.openxmlformats.org/drawingml/2006/table">
            <a:tbl>
              <a:tblPr firstRow="1" bandRow="1">
                <a:tableStyleId>{5C22544A-7EE6-4342-B048-85BDC9FD1C3A}</a:tableStyleId>
              </a:tblPr>
              <a:tblGrid>
                <a:gridCol w="952009">
                  <a:extLst>
                    <a:ext uri="{9D8B030D-6E8A-4147-A177-3AD203B41FA5}">
                      <a16:colId xmlns:a16="http://schemas.microsoft.com/office/drawing/2014/main" val="20000"/>
                    </a:ext>
                  </a:extLst>
                </a:gridCol>
                <a:gridCol w="866400">
                  <a:extLst>
                    <a:ext uri="{9D8B030D-6E8A-4147-A177-3AD203B41FA5}">
                      <a16:colId xmlns:a16="http://schemas.microsoft.com/office/drawing/2014/main" val="20001"/>
                    </a:ext>
                  </a:extLst>
                </a:gridCol>
                <a:gridCol w="968912">
                  <a:extLst>
                    <a:ext uri="{9D8B030D-6E8A-4147-A177-3AD203B41FA5}">
                      <a16:colId xmlns:a16="http://schemas.microsoft.com/office/drawing/2014/main" val="20002"/>
                    </a:ext>
                  </a:extLst>
                </a:gridCol>
                <a:gridCol w="968912">
                  <a:extLst>
                    <a:ext uri="{9D8B030D-6E8A-4147-A177-3AD203B41FA5}">
                      <a16:colId xmlns:a16="http://schemas.microsoft.com/office/drawing/2014/main" val="20003"/>
                    </a:ext>
                  </a:extLst>
                </a:gridCol>
                <a:gridCol w="968912">
                  <a:extLst>
                    <a:ext uri="{9D8B030D-6E8A-4147-A177-3AD203B41FA5}">
                      <a16:colId xmlns:a16="http://schemas.microsoft.com/office/drawing/2014/main" val="20004"/>
                    </a:ext>
                  </a:extLst>
                </a:gridCol>
                <a:gridCol w="968912">
                  <a:extLst>
                    <a:ext uri="{9D8B030D-6E8A-4147-A177-3AD203B41FA5}">
                      <a16:colId xmlns:a16="http://schemas.microsoft.com/office/drawing/2014/main" val="20005"/>
                    </a:ext>
                  </a:extLst>
                </a:gridCol>
                <a:gridCol w="968912">
                  <a:extLst>
                    <a:ext uri="{9D8B030D-6E8A-4147-A177-3AD203B41FA5}">
                      <a16:colId xmlns:a16="http://schemas.microsoft.com/office/drawing/2014/main" val="20006"/>
                    </a:ext>
                  </a:extLst>
                </a:gridCol>
                <a:gridCol w="968912">
                  <a:extLst>
                    <a:ext uri="{9D8B030D-6E8A-4147-A177-3AD203B41FA5}">
                      <a16:colId xmlns:a16="http://schemas.microsoft.com/office/drawing/2014/main" val="20007"/>
                    </a:ext>
                  </a:extLst>
                </a:gridCol>
              </a:tblGrid>
              <a:tr h="370840">
                <a:tc>
                  <a:txBody>
                    <a:bodyPr/>
                    <a:lstStyle/>
                    <a:p>
                      <a:pPr algn="l" fontAlgn="b"/>
                      <a:endParaRPr lang="en-US" sz="1600" b="0" i="0" u="none" strike="noStrike" dirty="0">
                        <a:solidFill>
                          <a:srgbClr val="000000"/>
                        </a:solidFill>
                        <a:effectLst/>
                        <a:latin typeface="Calibri"/>
                      </a:endParaRPr>
                    </a:p>
                  </a:txBody>
                  <a:tcPr marL="12291" marR="12291" marT="12700" marB="0" anchor="b"/>
                </a:tc>
                <a:tc>
                  <a:txBody>
                    <a:bodyPr/>
                    <a:lstStyle/>
                    <a:p>
                      <a:pPr algn="ctr" fontAlgn="b"/>
                      <a:r>
                        <a:rPr lang="en-US" sz="1600" b="0" i="0" u="none" strike="noStrike" dirty="0">
                          <a:solidFill>
                            <a:srgbClr val="000000"/>
                          </a:solidFill>
                          <a:effectLst/>
                          <a:latin typeface="Calibri"/>
                        </a:rPr>
                        <a:t>Age</a:t>
                      </a:r>
                    </a:p>
                  </a:txBody>
                  <a:tcPr marL="12291" marR="12291" marT="12700" marB="0" anchor="b"/>
                </a:tc>
                <a:tc>
                  <a:txBody>
                    <a:bodyPr/>
                    <a:lstStyle/>
                    <a:p>
                      <a:pPr algn="ctr" fontAlgn="b"/>
                      <a:r>
                        <a:rPr lang="en-US" sz="1600" b="0" i="0" u="none" strike="noStrike" dirty="0">
                          <a:solidFill>
                            <a:srgbClr val="000000"/>
                          </a:solidFill>
                          <a:effectLst/>
                          <a:latin typeface="Calibri"/>
                        </a:rPr>
                        <a:t>Menarche</a:t>
                      </a:r>
                    </a:p>
                  </a:txBody>
                  <a:tcPr marL="12291" marR="12291" marT="12700" marB="0" anchor="b"/>
                </a:tc>
                <a:tc>
                  <a:txBody>
                    <a:bodyPr/>
                    <a:lstStyle/>
                    <a:p>
                      <a:pPr algn="ctr" fontAlgn="b"/>
                      <a:r>
                        <a:rPr lang="en-US" sz="1600" b="0" i="0" u="none" strike="noStrike" dirty="0">
                          <a:solidFill>
                            <a:srgbClr val="000000"/>
                          </a:solidFill>
                          <a:effectLst/>
                          <a:latin typeface="Calibri"/>
                        </a:rPr>
                        <a:t>Fitted</a:t>
                      </a:r>
                    </a:p>
                  </a:txBody>
                  <a:tcPr marL="12291" marR="12291" marT="12700" marB="0" anchor="b"/>
                </a:tc>
                <a:tc>
                  <a:txBody>
                    <a:bodyPr/>
                    <a:lstStyle/>
                    <a:p>
                      <a:pPr algn="ctr" fontAlgn="b"/>
                      <a:r>
                        <a:rPr lang="en-US" sz="1600" b="0" i="0" u="none" strike="noStrike" dirty="0">
                          <a:solidFill>
                            <a:srgbClr val="000000"/>
                          </a:solidFill>
                          <a:effectLst/>
                          <a:latin typeface="Calibri"/>
                        </a:rPr>
                        <a:t>p</a:t>
                      </a:r>
                    </a:p>
                  </a:txBody>
                  <a:tcPr marL="12291" marR="12291" marT="12700" marB="0" anchor="b"/>
                </a:tc>
                <a:tc>
                  <a:txBody>
                    <a:bodyPr/>
                    <a:lstStyle/>
                    <a:p>
                      <a:pPr algn="ctr" fontAlgn="b"/>
                      <a:r>
                        <a:rPr lang="en-US" sz="1600" b="0" i="0" u="none" strike="noStrike" dirty="0" err="1">
                          <a:solidFill>
                            <a:srgbClr val="000000"/>
                          </a:solidFill>
                          <a:effectLst/>
                          <a:latin typeface="Calibri"/>
                        </a:rPr>
                        <a:t>ln</a:t>
                      </a:r>
                      <a:r>
                        <a:rPr lang="en-US" sz="1600" b="0" i="0" u="none" strike="noStrike" dirty="0">
                          <a:solidFill>
                            <a:srgbClr val="000000"/>
                          </a:solidFill>
                          <a:effectLst/>
                          <a:latin typeface="Calibri"/>
                        </a:rPr>
                        <a:t>(p)</a:t>
                      </a:r>
                    </a:p>
                  </a:txBody>
                  <a:tcPr marL="12291" marR="12291" marT="12700" marB="0" anchor="b"/>
                </a:tc>
                <a:tc>
                  <a:txBody>
                    <a:bodyPr/>
                    <a:lstStyle/>
                    <a:p>
                      <a:pPr algn="ctr" fontAlgn="b"/>
                      <a:r>
                        <a:rPr lang="en-US" sz="1600" b="0" i="0" u="none" strike="noStrike" dirty="0">
                          <a:solidFill>
                            <a:srgbClr val="000000"/>
                          </a:solidFill>
                          <a:effectLst/>
                          <a:latin typeface="Calibri"/>
                        </a:rPr>
                        <a:t>Deviance residual</a:t>
                      </a:r>
                    </a:p>
                  </a:txBody>
                  <a:tcPr marL="12291" marR="12291" marT="12700" marB="0" anchor="b"/>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a:rPr>
                        <a:t>Deviance residual</a:t>
                      </a:r>
                      <a:r>
                        <a:rPr lang="en-US" sz="1600" b="0" i="0" u="none" strike="noStrike" baseline="30000" dirty="0">
                          <a:solidFill>
                            <a:srgbClr val="000000"/>
                          </a:solidFill>
                          <a:effectLst/>
                          <a:latin typeface="Calibri"/>
                        </a:rPr>
                        <a:t>2</a:t>
                      </a:r>
                    </a:p>
                  </a:txBody>
                  <a:tcPr marL="12291" marR="12291" marT="12700" marB="0" anchor="b"/>
                </a:tc>
                <a:extLst>
                  <a:ext uri="{0D108BD9-81ED-4DB2-BD59-A6C34878D82A}">
                    <a16:rowId xmlns:a16="http://schemas.microsoft.com/office/drawing/2014/main" val="10000"/>
                  </a:ext>
                </a:extLst>
              </a:tr>
              <a:tr h="370840">
                <a:tc>
                  <a:txBody>
                    <a:bodyPr/>
                    <a:lstStyle/>
                    <a:p>
                      <a:pPr algn="l" fontAlgn="b"/>
                      <a:r>
                        <a:rPr lang="en-US" sz="1600" b="0" i="0" u="none" strike="noStrike" dirty="0">
                          <a:solidFill>
                            <a:srgbClr val="000000"/>
                          </a:solidFill>
                          <a:effectLst/>
                          <a:latin typeface="Calibri"/>
                        </a:rPr>
                        <a:t>Girl 1</a:t>
                      </a:r>
                    </a:p>
                  </a:txBody>
                  <a:tcPr marL="12291" marR="12291" marT="12700" marB="0" anchor="b"/>
                </a:tc>
                <a:tc>
                  <a:txBody>
                    <a:bodyPr/>
                    <a:lstStyle/>
                    <a:p>
                      <a:pPr algn="r" fontAlgn="b"/>
                      <a:r>
                        <a:rPr lang="en-US" sz="1600" b="0" i="0" u="none" strike="noStrike" dirty="0">
                          <a:solidFill>
                            <a:srgbClr val="000000"/>
                          </a:solidFill>
                          <a:effectLst/>
                          <a:latin typeface="Calibri"/>
                        </a:rPr>
                        <a:t>136</a:t>
                      </a:r>
                    </a:p>
                  </a:txBody>
                  <a:tcPr marL="12291" marR="12291" marT="12700" marB="0" anchor="b"/>
                </a:tc>
                <a:tc>
                  <a:txBody>
                    <a:bodyPr/>
                    <a:lstStyle/>
                    <a:p>
                      <a:pPr algn="r" fontAlgn="b"/>
                      <a:r>
                        <a:rPr lang="en-US" sz="1600" b="0" i="0" u="none" strike="noStrike">
                          <a:solidFill>
                            <a:srgbClr val="000000"/>
                          </a:solidFill>
                          <a:effectLst/>
                          <a:latin typeface="Calibri"/>
                        </a:rPr>
                        <a:t>1</a:t>
                      </a:r>
                    </a:p>
                  </a:txBody>
                  <a:tcPr marL="12291" marR="12291" marT="12700" marB="0" anchor="b"/>
                </a:tc>
                <a:tc>
                  <a:txBody>
                    <a:bodyPr/>
                    <a:lstStyle/>
                    <a:p>
                      <a:pPr algn="r" fontAlgn="b"/>
                      <a:r>
                        <a:rPr lang="en-US" sz="1600" b="0" i="0" u="none" strike="noStrike" dirty="0">
                          <a:solidFill>
                            <a:srgbClr val="000000"/>
                          </a:solidFill>
                          <a:effectLst/>
                          <a:latin typeface="Calibri"/>
                        </a:rPr>
                        <a:t>73.6%</a:t>
                      </a:r>
                    </a:p>
                  </a:txBody>
                  <a:tcPr marL="12291" marR="12291" marT="12700" marB="0" anchor="b"/>
                </a:tc>
                <a:tc>
                  <a:txBody>
                    <a:bodyPr/>
                    <a:lstStyle/>
                    <a:p>
                      <a:pPr algn="r" fontAlgn="b"/>
                      <a:r>
                        <a:rPr lang="en-US" sz="1600" b="0" i="0" u="none" strike="noStrike" dirty="0">
                          <a:solidFill>
                            <a:srgbClr val="000000"/>
                          </a:solidFill>
                          <a:effectLst/>
                          <a:latin typeface="Calibri"/>
                        </a:rPr>
                        <a:t>73.6%</a:t>
                      </a:r>
                    </a:p>
                  </a:txBody>
                  <a:tcPr marL="12291" marR="12291" marT="12700" marB="0" anchor="b"/>
                </a:tc>
                <a:tc>
                  <a:txBody>
                    <a:bodyPr/>
                    <a:lstStyle/>
                    <a:p>
                      <a:pPr algn="r" fontAlgn="b"/>
                      <a:r>
                        <a:rPr lang="en-US" sz="1600" b="0" i="0" u="none" strike="noStrike" dirty="0">
                          <a:solidFill>
                            <a:srgbClr val="000000"/>
                          </a:solidFill>
                          <a:effectLst/>
                          <a:latin typeface="Calibri"/>
                        </a:rPr>
                        <a:t>-0.306</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0.782</a:t>
                      </a:r>
                    </a:p>
                  </a:txBody>
                  <a:tcPr marL="12291" marR="12291" marT="12700" marB="0" anchor="b"/>
                </a:tc>
                <a:tc>
                  <a:txBody>
                    <a:bodyPr/>
                    <a:lstStyle/>
                    <a:p>
                      <a:pPr algn="r" fontAlgn="b"/>
                      <a:r>
                        <a:rPr lang="en-US" sz="1600" b="0" i="0" u="none" strike="noStrike" dirty="0">
                          <a:solidFill>
                            <a:srgbClr val="000000"/>
                          </a:solidFill>
                          <a:effectLst/>
                          <a:latin typeface="Calibri"/>
                        </a:rPr>
                        <a:t>0.612</a:t>
                      </a:r>
                    </a:p>
                  </a:txBody>
                  <a:tcPr marL="12291" marR="12291" marT="12700" marB="0" anchor="b"/>
                </a:tc>
                <a:extLst>
                  <a:ext uri="{0D108BD9-81ED-4DB2-BD59-A6C34878D82A}">
                    <a16:rowId xmlns:a16="http://schemas.microsoft.com/office/drawing/2014/main" val="10001"/>
                  </a:ext>
                </a:extLst>
              </a:tr>
              <a:tr h="370840">
                <a:tc>
                  <a:txBody>
                    <a:bodyPr/>
                    <a:lstStyle/>
                    <a:p>
                      <a:pPr algn="l" fontAlgn="b"/>
                      <a:r>
                        <a:rPr lang="en-US" sz="1600" b="0" i="0" u="none" strike="noStrike">
                          <a:solidFill>
                            <a:srgbClr val="000000"/>
                          </a:solidFill>
                          <a:effectLst/>
                          <a:latin typeface="Calibri"/>
                        </a:rPr>
                        <a:t>Girl 2</a:t>
                      </a:r>
                    </a:p>
                  </a:txBody>
                  <a:tcPr marL="12291" marR="12291" marT="12700" marB="0" anchor="b"/>
                </a:tc>
                <a:tc>
                  <a:txBody>
                    <a:bodyPr/>
                    <a:lstStyle/>
                    <a:p>
                      <a:pPr algn="r" fontAlgn="b"/>
                      <a:r>
                        <a:rPr lang="en-US" sz="1600" b="0" i="0" u="none" strike="noStrike" dirty="0">
                          <a:solidFill>
                            <a:srgbClr val="000000"/>
                          </a:solidFill>
                          <a:effectLst/>
                          <a:latin typeface="Calibri"/>
                        </a:rPr>
                        <a:t>11.4</a:t>
                      </a:r>
                    </a:p>
                  </a:txBody>
                  <a:tcPr marL="12291" marR="12291" marT="12700" marB="0" anchor="b"/>
                </a:tc>
                <a:tc>
                  <a:txBody>
                    <a:bodyPr/>
                    <a:lstStyle/>
                    <a:p>
                      <a:pPr algn="r" fontAlgn="b"/>
                      <a:r>
                        <a:rPr lang="en-US" sz="1600" b="0" i="0" u="none" strike="noStrike">
                          <a:solidFill>
                            <a:srgbClr val="000000"/>
                          </a:solidFill>
                          <a:effectLst/>
                          <a:latin typeface="Calibri"/>
                        </a:rPr>
                        <a:t>0</a:t>
                      </a:r>
                    </a:p>
                  </a:txBody>
                  <a:tcPr marL="12291" marR="12291" marT="12700" marB="0" anchor="b"/>
                </a:tc>
                <a:tc>
                  <a:txBody>
                    <a:bodyPr/>
                    <a:lstStyle/>
                    <a:p>
                      <a:pPr algn="r" fontAlgn="b"/>
                      <a:r>
                        <a:rPr lang="en-US" sz="1600" b="0" i="0" u="none" strike="noStrike" dirty="0">
                          <a:solidFill>
                            <a:srgbClr val="000000"/>
                          </a:solidFill>
                          <a:effectLst/>
                          <a:latin typeface="Calibri"/>
                        </a:rPr>
                        <a:t>8.0%</a:t>
                      </a:r>
                    </a:p>
                  </a:txBody>
                  <a:tcPr marL="12291" marR="12291" marT="12700" marB="0" anchor="b"/>
                </a:tc>
                <a:tc>
                  <a:txBody>
                    <a:bodyPr/>
                    <a:lstStyle/>
                    <a:p>
                      <a:pPr algn="r" fontAlgn="b"/>
                      <a:r>
                        <a:rPr lang="en-US" sz="1600" b="0" i="0" u="none" strike="noStrike" dirty="0">
                          <a:solidFill>
                            <a:srgbClr val="000000"/>
                          </a:solidFill>
                          <a:effectLst/>
                          <a:latin typeface="Calibri"/>
                        </a:rPr>
                        <a:t>92.0%</a:t>
                      </a:r>
                    </a:p>
                  </a:txBody>
                  <a:tcPr marL="12291" marR="12291" marT="12700" marB="0" anchor="b"/>
                </a:tc>
                <a:tc>
                  <a:txBody>
                    <a:bodyPr/>
                    <a:lstStyle/>
                    <a:p>
                      <a:pPr algn="r" fontAlgn="b"/>
                      <a:r>
                        <a:rPr lang="en-US" sz="1600" b="0" i="0" u="none" strike="noStrike" dirty="0">
                          <a:solidFill>
                            <a:srgbClr val="000000"/>
                          </a:solidFill>
                          <a:effectLst/>
                          <a:latin typeface="Calibri"/>
                        </a:rPr>
                        <a:t>-0.083</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-0.407</a:t>
                      </a:r>
                    </a:p>
                  </a:txBody>
                  <a:tcPr marL="12291" marR="12291" marT="12700" marB="0" anchor="b"/>
                </a:tc>
                <a:tc>
                  <a:txBody>
                    <a:bodyPr/>
                    <a:lstStyle/>
                    <a:p>
                      <a:pPr algn="r" fontAlgn="b"/>
                      <a:r>
                        <a:rPr lang="en-US" sz="1600" b="0" i="0" u="none" strike="noStrike" dirty="0">
                          <a:solidFill>
                            <a:srgbClr val="000000"/>
                          </a:solidFill>
                          <a:effectLst/>
                          <a:latin typeface="Calibri"/>
                        </a:rPr>
                        <a:t>0.166</a:t>
                      </a:r>
                    </a:p>
                  </a:txBody>
                  <a:tcPr marL="12291" marR="12291" marT="12700" marB="0" anchor="b"/>
                </a:tc>
                <a:extLst>
                  <a:ext uri="{0D108BD9-81ED-4DB2-BD59-A6C34878D82A}">
                    <a16:rowId xmlns:a16="http://schemas.microsoft.com/office/drawing/2014/main" val="10002"/>
                  </a:ext>
                </a:extLst>
              </a:tr>
              <a:tr h="370840">
                <a:tc>
                  <a:txBody>
                    <a:bodyPr/>
                    <a:lstStyle/>
                    <a:p>
                      <a:pPr algn="l" fontAlgn="b"/>
                      <a:r>
                        <a:rPr lang="en-US" sz="1600" b="0" i="0" u="none" strike="noStrike">
                          <a:solidFill>
                            <a:srgbClr val="000000"/>
                          </a:solidFill>
                          <a:effectLst/>
                          <a:latin typeface="Calibri"/>
                        </a:rPr>
                        <a:t>Girl 3</a:t>
                      </a:r>
                    </a:p>
                  </a:txBody>
                  <a:tcPr marL="12291" marR="12291" marT="12700" marB="0" anchor="b"/>
                </a:tc>
                <a:tc>
                  <a:txBody>
                    <a:bodyPr/>
                    <a:lstStyle/>
                    <a:p>
                      <a:pPr algn="r" fontAlgn="b"/>
                      <a:r>
                        <a:rPr lang="en-US" sz="1600" b="0" i="0" u="none" strike="noStrike" dirty="0">
                          <a:solidFill>
                            <a:srgbClr val="000000"/>
                          </a:solidFill>
                          <a:effectLst/>
                          <a:latin typeface="Calibri"/>
                        </a:rPr>
                        <a:t>12.6</a:t>
                      </a:r>
                    </a:p>
                  </a:txBody>
                  <a:tcPr marL="12291" marR="12291" marT="12700" marB="0" anchor="b"/>
                </a:tc>
                <a:tc>
                  <a:txBody>
                    <a:bodyPr/>
                    <a:lstStyle/>
                    <a:p>
                      <a:pPr algn="r" fontAlgn="b"/>
                      <a:r>
                        <a:rPr lang="en-US" sz="1600" b="0" i="0" u="none" strike="noStrike" dirty="0">
                          <a:solidFill>
                            <a:srgbClr val="000000"/>
                          </a:solidFill>
                          <a:effectLst/>
                          <a:latin typeface="Calibri"/>
                        </a:rPr>
                        <a:t>1</a:t>
                      </a:r>
                    </a:p>
                  </a:txBody>
                  <a:tcPr marL="12291" marR="12291" marT="12700" marB="0" anchor="b"/>
                </a:tc>
                <a:tc>
                  <a:txBody>
                    <a:bodyPr/>
                    <a:lstStyle/>
                    <a:p>
                      <a:pPr algn="r" fontAlgn="b"/>
                      <a:r>
                        <a:rPr lang="en-US" sz="1600" b="0" i="0" u="none" strike="noStrike" dirty="0">
                          <a:solidFill>
                            <a:srgbClr val="000000"/>
                          </a:solidFill>
                          <a:effectLst/>
                          <a:latin typeface="Calibri"/>
                        </a:rPr>
                        <a:t>35.2%</a:t>
                      </a:r>
                    </a:p>
                  </a:txBody>
                  <a:tcPr marL="12291" marR="12291" marT="12700" marB="0" anchor="b"/>
                </a:tc>
                <a:tc>
                  <a:txBody>
                    <a:bodyPr/>
                    <a:lstStyle/>
                    <a:p>
                      <a:pPr algn="r" fontAlgn="b"/>
                      <a:r>
                        <a:rPr lang="en-US" sz="1600" b="0" i="0" u="none" strike="noStrike" dirty="0">
                          <a:solidFill>
                            <a:srgbClr val="000000"/>
                          </a:solidFill>
                          <a:effectLst/>
                          <a:latin typeface="Calibri"/>
                        </a:rPr>
                        <a:t>35.2%</a:t>
                      </a:r>
                    </a:p>
                  </a:txBody>
                  <a:tcPr marL="12291" marR="12291" marT="12700" marB="0" anchor="b"/>
                </a:tc>
                <a:tc>
                  <a:txBody>
                    <a:bodyPr/>
                    <a:lstStyle/>
                    <a:p>
                      <a:pPr algn="r" fontAlgn="b"/>
                      <a:r>
                        <a:rPr lang="en-US" sz="1600" b="0" i="0" u="none" strike="noStrike" dirty="0">
                          <a:solidFill>
                            <a:srgbClr val="000000"/>
                          </a:solidFill>
                          <a:effectLst/>
                          <a:latin typeface="Calibri"/>
                        </a:rPr>
                        <a:t>-1.045</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-1.446</a:t>
                      </a:r>
                    </a:p>
                  </a:txBody>
                  <a:tcPr marL="12291" marR="12291" marT="12700" marB="0" anchor="b"/>
                </a:tc>
                <a:tc>
                  <a:txBody>
                    <a:bodyPr/>
                    <a:lstStyle/>
                    <a:p>
                      <a:pPr algn="r" fontAlgn="b"/>
                      <a:r>
                        <a:rPr lang="en-US" sz="1600" b="0" i="0" u="none" strike="noStrike" dirty="0">
                          <a:solidFill>
                            <a:srgbClr val="000000"/>
                          </a:solidFill>
                          <a:effectLst/>
                          <a:latin typeface="Calibri"/>
                        </a:rPr>
                        <a:t>2.09</a:t>
                      </a:r>
                    </a:p>
                  </a:txBody>
                  <a:tcPr marL="12291" marR="12291" marT="12700" marB="0" anchor="b"/>
                </a:tc>
                <a:extLst>
                  <a:ext uri="{0D108BD9-81ED-4DB2-BD59-A6C34878D82A}">
                    <a16:rowId xmlns:a16="http://schemas.microsoft.com/office/drawing/2014/main" val="10003"/>
                  </a:ext>
                </a:extLst>
              </a:tr>
              <a:tr h="370840">
                <a:tc>
                  <a:txBody>
                    <a:bodyPr/>
                    <a:lstStyle/>
                    <a:p>
                      <a:pPr algn="l" fontAlgn="b"/>
                      <a:r>
                        <a:rPr lang="en-US" sz="1600" b="0" i="0" u="none" strike="noStrike">
                          <a:solidFill>
                            <a:srgbClr val="000000"/>
                          </a:solidFill>
                          <a:effectLst/>
                          <a:latin typeface="Calibri"/>
                        </a:rPr>
                        <a:t>Girl 4</a:t>
                      </a:r>
                    </a:p>
                  </a:txBody>
                  <a:tcPr marL="12291" marR="12291" marT="12700" marB="0" anchor="b"/>
                </a:tc>
                <a:tc>
                  <a:txBody>
                    <a:bodyPr/>
                    <a:lstStyle/>
                    <a:p>
                      <a:pPr algn="r" fontAlgn="b"/>
                      <a:r>
                        <a:rPr lang="en-US" sz="1600" b="0" i="0" u="none" strike="noStrike" dirty="0">
                          <a:solidFill>
                            <a:srgbClr val="000000"/>
                          </a:solidFill>
                          <a:effectLst/>
                          <a:latin typeface="Calibri"/>
                        </a:rPr>
                        <a:t>13.1</a:t>
                      </a:r>
                    </a:p>
                  </a:txBody>
                  <a:tcPr marL="12291" marR="12291" marT="12700" marB="0" anchor="b"/>
                </a:tc>
                <a:tc>
                  <a:txBody>
                    <a:bodyPr/>
                    <a:lstStyle/>
                    <a:p>
                      <a:pPr algn="r" fontAlgn="b"/>
                      <a:r>
                        <a:rPr lang="en-US" sz="1600" b="0" i="0" u="none" strike="noStrike" dirty="0">
                          <a:solidFill>
                            <a:srgbClr val="000000"/>
                          </a:solidFill>
                          <a:effectLst/>
                          <a:latin typeface="Calibri"/>
                        </a:rPr>
                        <a:t>1</a:t>
                      </a:r>
                    </a:p>
                  </a:txBody>
                  <a:tcPr marL="12291" marR="12291" marT="12700" marB="0" anchor="b"/>
                </a:tc>
                <a:tc>
                  <a:txBody>
                    <a:bodyPr/>
                    <a:lstStyle/>
                    <a:p>
                      <a:pPr algn="r" fontAlgn="b"/>
                      <a:r>
                        <a:rPr lang="en-US" sz="1600" b="0" i="0" u="none" strike="noStrike" dirty="0">
                          <a:solidFill>
                            <a:srgbClr val="000000"/>
                          </a:solidFill>
                          <a:effectLst/>
                          <a:latin typeface="Calibri"/>
                        </a:rPr>
                        <a:t>56.2%</a:t>
                      </a:r>
                    </a:p>
                  </a:txBody>
                  <a:tcPr marL="12291" marR="12291" marT="12700" marB="0" anchor="b"/>
                </a:tc>
                <a:tc>
                  <a:txBody>
                    <a:bodyPr/>
                    <a:lstStyle/>
                    <a:p>
                      <a:pPr algn="r" fontAlgn="b"/>
                      <a:r>
                        <a:rPr lang="en-US" sz="1600" b="0" i="0" u="none" strike="noStrike" dirty="0">
                          <a:solidFill>
                            <a:srgbClr val="000000"/>
                          </a:solidFill>
                          <a:effectLst/>
                          <a:latin typeface="Calibri"/>
                        </a:rPr>
                        <a:t>56.2%</a:t>
                      </a:r>
                    </a:p>
                  </a:txBody>
                  <a:tcPr marL="12291" marR="12291" marT="12700" marB="0" anchor="b"/>
                </a:tc>
                <a:tc>
                  <a:txBody>
                    <a:bodyPr/>
                    <a:lstStyle/>
                    <a:p>
                      <a:pPr algn="r" fontAlgn="b"/>
                      <a:r>
                        <a:rPr lang="en-US" sz="1600" b="0" i="0" u="none" strike="noStrike" dirty="0">
                          <a:solidFill>
                            <a:srgbClr val="000000"/>
                          </a:solidFill>
                          <a:effectLst/>
                          <a:latin typeface="Calibri"/>
                        </a:rPr>
                        <a:t>-0.576</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1.073</a:t>
                      </a:r>
                    </a:p>
                  </a:txBody>
                  <a:tcPr marL="12291" marR="12291" marT="12700" marB="0" anchor="b"/>
                </a:tc>
                <a:tc>
                  <a:txBody>
                    <a:bodyPr/>
                    <a:lstStyle/>
                    <a:p>
                      <a:pPr algn="r" fontAlgn="b"/>
                      <a:r>
                        <a:rPr lang="en-US" sz="1600" b="0" i="0" u="none" strike="noStrike">
                          <a:solidFill>
                            <a:srgbClr val="000000"/>
                          </a:solidFill>
                          <a:effectLst/>
                          <a:latin typeface="Calibri"/>
                        </a:rPr>
                        <a:t>1.152</a:t>
                      </a:r>
                    </a:p>
                  </a:txBody>
                  <a:tcPr marL="12291" marR="12291" marT="12700" marB="0" anchor="b"/>
                </a:tc>
                <a:extLst>
                  <a:ext uri="{0D108BD9-81ED-4DB2-BD59-A6C34878D82A}">
                    <a16:rowId xmlns:a16="http://schemas.microsoft.com/office/drawing/2014/main" val="10004"/>
                  </a:ext>
                </a:extLst>
              </a:tr>
              <a:tr h="370840">
                <a:tc>
                  <a:txBody>
                    <a:bodyPr/>
                    <a:lstStyle/>
                    <a:p>
                      <a:pPr algn="l" fontAlgn="b"/>
                      <a:r>
                        <a:rPr lang="en-US" sz="1600" b="0" i="0" u="none" strike="noStrike">
                          <a:solidFill>
                            <a:srgbClr val="000000"/>
                          </a:solidFill>
                          <a:effectLst/>
                          <a:latin typeface="Calibri"/>
                        </a:rPr>
                        <a:t>Girl 5</a:t>
                      </a:r>
                    </a:p>
                  </a:txBody>
                  <a:tcPr marL="12291" marR="12291" marT="12700" marB="0" anchor="b"/>
                </a:tc>
                <a:tc>
                  <a:txBody>
                    <a:bodyPr/>
                    <a:lstStyle/>
                    <a:p>
                      <a:pPr algn="r" fontAlgn="b"/>
                      <a:r>
                        <a:rPr lang="en-US" sz="1600" b="0" i="0" u="none" strike="noStrike" dirty="0">
                          <a:solidFill>
                            <a:srgbClr val="000000"/>
                          </a:solidFill>
                          <a:effectLst/>
                          <a:latin typeface="Calibri"/>
                        </a:rPr>
                        <a:t>12.6</a:t>
                      </a:r>
                    </a:p>
                  </a:txBody>
                  <a:tcPr marL="12291" marR="12291" marT="12700" marB="0" anchor="b"/>
                </a:tc>
                <a:tc>
                  <a:txBody>
                    <a:bodyPr/>
                    <a:lstStyle/>
                    <a:p>
                      <a:pPr algn="r" fontAlgn="b"/>
                      <a:r>
                        <a:rPr lang="en-US" sz="1600" b="0" i="0" u="none" strike="noStrike" dirty="0">
                          <a:solidFill>
                            <a:srgbClr val="000000"/>
                          </a:solidFill>
                          <a:effectLst/>
                          <a:latin typeface="Calibri"/>
                        </a:rPr>
                        <a:t>0</a:t>
                      </a:r>
                    </a:p>
                  </a:txBody>
                  <a:tcPr marL="12291" marR="12291" marT="12700" marB="0" anchor="b"/>
                </a:tc>
                <a:tc>
                  <a:txBody>
                    <a:bodyPr/>
                    <a:lstStyle/>
                    <a:p>
                      <a:pPr algn="r" fontAlgn="b"/>
                      <a:r>
                        <a:rPr lang="en-US" sz="1600" b="0" i="0" u="none" strike="noStrike" dirty="0">
                          <a:solidFill>
                            <a:srgbClr val="000000"/>
                          </a:solidFill>
                          <a:effectLst/>
                          <a:latin typeface="Calibri"/>
                        </a:rPr>
                        <a:t>34.6%</a:t>
                      </a:r>
                    </a:p>
                  </a:txBody>
                  <a:tcPr marL="12291" marR="12291" marT="12700" marB="0" anchor="b"/>
                </a:tc>
                <a:tc>
                  <a:txBody>
                    <a:bodyPr/>
                    <a:lstStyle/>
                    <a:p>
                      <a:pPr algn="r" fontAlgn="b"/>
                      <a:r>
                        <a:rPr lang="en-US" sz="1600" b="0" i="0" u="none" strike="noStrike" dirty="0">
                          <a:solidFill>
                            <a:srgbClr val="000000"/>
                          </a:solidFill>
                          <a:effectLst/>
                          <a:latin typeface="Calibri"/>
                        </a:rPr>
                        <a:t>65.4%</a:t>
                      </a:r>
                    </a:p>
                  </a:txBody>
                  <a:tcPr marL="12291" marR="12291" marT="12700" marB="0" anchor="b"/>
                </a:tc>
                <a:tc>
                  <a:txBody>
                    <a:bodyPr/>
                    <a:lstStyle/>
                    <a:p>
                      <a:pPr algn="r" fontAlgn="b"/>
                      <a:r>
                        <a:rPr lang="en-US" sz="1600" b="0" i="0" u="none" strike="noStrike" dirty="0">
                          <a:solidFill>
                            <a:srgbClr val="000000"/>
                          </a:solidFill>
                          <a:effectLst/>
                          <a:latin typeface="Calibri"/>
                        </a:rPr>
                        <a:t>-0.425</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0.922</a:t>
                      </a:r>
                    </a:p>
                  </a:txBody>
                  <a:tcPr marL="12291" marR="12291" marT="12700" marB="0" anchor="b"/>
                </a:tc>
                <a:tc>
                  <a:txBody>
                    <a:bodyPr/>
                    <a:lstStyle/>
                    <a:p>
                      <a:pPr algn="r" fontAlgn="b"/>
                      <a:r>
                        <a:rPr lang="en-US" sz="1600" b="0" i="0" u="none" strike="noStrike">
                          <a:solidFill>
                            <a:srgbClr val="000000"/>
                          </a:solidFill>
                          <a:effectLst/>
                          <a:latin typeface="Calibri"/>
                        </a:rPr>
                        <a:t>0.85</a:t>
                      </a:r>
                    </a:p>
                  </a:txBody>
                  <a:tcPr marL="12291" marR="12291" marT="12700" marB="0" anchor="b"/>
                </a:tc>
                <a:extLst>
                  <a:ext uri="{0D108BD9-81ED-4DB2-BD59-A6C34878D82A}">
                    <a16:rowId xmlns:a16="http://schemas.microsoft.com/office/drawing/2014/main" val="10005"/>
                  </a:ext>
                </a:extLst>
              </a:tr>
              <a:tr h="370840">
                <a:tc>
                  <a:txBody>
                    <a:bodyPr/>
                    <a:lstStyle/>
                    <a:p>
                      <a:pPr algn="l" fontAlgn="b"/>
                      <a:r>
                        <a:rPr lang="en-US" sz="1600" b="0" i="0" u="none" strike="noStrike">
                          <a:solidFill>
                            <a:srgbClr val="000000"/>
                          </a:solidFill>
                          <a:effectLst/>
                          <a:latin typeface="Calibri"/>
                        </a:rPr>
                        <a:t>Girl 6</a:t>
                      </a:r>
                    </a:p>
                  </a:txBody>
                  <a:tcPr marL="12291" marR="12291" marT="12700" marB="0" anchor="b"/>
                </a:tc>
                <a:tc>
                  <a:txBody>
                    <a:bodyPr/>
                    <a:lstStyle/>
                    <a:p>
                      <a:pPr algn="r" fontAlgn="b"/>
                      <a:r>
                        <a:rPr lang="en-US" sz="1600" b="0" i="0" u="none" strike="noStrike" dirty="0">
                          <a:solidFill>
                            <a:srgbClr val="000000"/>
                          </a:solidFill>
                          <a:effectLst/>
                          <a:latin typeface="Calibri"/>
                        </a:rPr>
                        <a:t>10.3</a:t>
                      </a:r>
                    </a:p>
                  </a:txBody>
                  <a:tcPr marL="12291" marR="12291" marT="12700" marB="0" anchor="b"/>
                </a:tc>
                <a:tc>
                  <a:txBody>
                    <a:bodyPr/>
                    <a:lstStyle/>
                    <a:p>
                      <a:pPr algn="r" fontAlgn="b"/>
                      <a:r>
                        <a:rPr lang="en-US" sz="1600" b="0" i="0" u="none" strike="noStrike" dirty="0">
                          <a:solidFill>
                            <a:srgbClr val="000000"/>
                          </a:solidFill>
                          <a:effectLst/>
                          <a:latin typeface="Calibri"/>
                        </a:rPr>
                        <a:t>0</a:t>
                      </a:r>
                    </a:p>
                  </a:txBody>
                  <a:tcPr marL="12291" marR="12291" marT="12700" marB="0" anchor="b"/>
                </a:tc>
                <a:tc>
                  <a:txBody>
                    <a:bodyPr/>
                    <a:lstStyle/>
                    <a:p>
                      <a:pPr algn="r" fontAlgn="b"/>
                      <a:r>
                        <a:rPr lang="en-US" sz="1600" b="0" i="0" u="none" strike="noStrike" dirty="0">
                          <a:solidFill>
                            <a:srgbClr val="000000"/>
                          </a:solidFill>
                          <a:effectLst/>
                          <a:latin typeface="Calibri"/>
                        </a:rPr>
                        <a:t>1.5%</a:t>
                      </a:r>
                    </a:p>
                  </a:txBody>
                  <a:tcPr marL="12291" marR="12291" marT="12700" marB="0" anchor="b"/>
                </a:tc>
                <a:tc>
                  <a:txBody>
                    <a:bodyPr/>
                    <a:lstStyle/>
                    <a:p>
                      <a:pPr algn="r" fontAlgn="b"/>
                      <a:r>
                        <a:rPr lang="en-US" sz="1600" b="0" i="0" u="none" strike="noStrike" dirty="0">
                          <a:solidFill>
                            <a:srgbClr val="000000"/>
                          </a:solidFill>
                          <a:effectLst/>
                          <a:latin typeface="Calibri"/>
                        </a:rPr>
                        <a:t>98.5%</a:t>
                      </a:r>
                    </a:p>
                  </a:txBody>
                  <a:tcPr marL="12291" marR="12291" marT="12700" marB="0" anchor="b"/>
                </a:tc>
                <a:tc>
                  <a:txBody>
                    <a:bodyPr/>
                    <a:lstStyle/>
                    <a:p>
                      <a:pPr algn="r" fontAlgn="b"/>
                      <a:r>
                        <a:rPr lang="en-US" sz="1600" b="0" i="0" u="none" strike="noStrike" dirty="0">
                          <a:solidFill>
                            <a:srgbClr val="000000"/>
                          </a:solidFill>
                          <a:effectLst/>
                          <a:latin typeface="Calibri"/>
                        </a:rPr>
                        <a:t>-0.015</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0.173</a:t>
                      </a:r>
                    </a:p>
                  </a:txBody>
                  <a:tcPr marL="12291" marR="12291" marT="12700" marB="0" anchor="b"/>
                </a:tc>
                <a:tc>
                  <a:txBody>
                    <a:bodyPr/>
                    <a:lstStyle/>
                    <a:p>
                      <a:pPr algn="r" fontAlgn="b"/>
                      <a:r>
                        <a:rPr lang="en-US" sz="1600" b="0" i="0" u="none" strike="noStrike">
                          <a:solidFill>
                            <a:srgbClr val="000000"/>
                          </a:solidFill>
                          <a:effectLst/>
                          <a:latin typeface="Calibri"/>
                        </a:rPr>
                        <a:t>0.03</a:t>
                      </a:r>
                    </a:p>
                  </a:txBody>
                  <a:tcPr marL="12291" marR="12291" marT="12700" marB="0" anchor="b"/>
                </a:tc>
                <a:extLst>
                  <a:ext uri="{0D108BD9-81ED-4DB2-BD59-A6C34878D82A}">
                    <a16:rowId xmlns:a16="http://schemas.microsoft.com/office/drawing/2014/main" val="10006"/>
                  </a:ext>
                </a:extLst>
              </a:tr>
              <a:tr h="370840">
                <a:tc>
                  <a:txBody>
                    <a:bodyPr/>
                    <a:lstStyle/>
                    <a:p>
                      <a:pPr algn="l" fontAlgn="b"/>
                      <a:r>
                        <a:rPr lang="en-US" sz="1600" b="0" i="0" u="none" strike="noStrike">
                          <a:solidFill>
                            <a:srgbClr val="000000"/>
                          </a:solidFill>
                          <a:effectLst/>
                          <a:latin typeface="Calibri"/>
                        </a:rPr>
                        <a:t>Girl 7</a:t>
                      </a:r>
                    </a:p>
                  </a:txBody>
                  <a:tcPr marL="12291" marR="12291" marT="12700" marB="0" anchor="b"/>
                </a:tc>
                <a:tc>
                  <a:txBody>
                    <a:bodyPr/>
                    <a:lstStyle/>
                    <a:p>
                      <a:pPr algn="r" fontAlgn="b"/>
                      <a:r>
                        <a:rPr lang="en-US" sz="1600" b="0" i="0" u="none" strike="noStrike" dirty="0">
                          <a:solidFill>
                            <a:srgbClr val="000000"/>
                          </a:solidFill>
                          <a:effectLst/>
                          <a:latin typeface="Calibri"/>
                        </a:rPr>
                        <a:t>10.2</a:t>
                      </a:r>
                    </a:p>
                  </a:txBody>
                  <a:tcPr marL="12291" marR="12291" marT="12700" marB="0" anchor="b"/>
                </a:tc>
                <a:tc>
                  <a:txBody>
                    <a:bodyPr/>
                    <a:lstStyle/>
                    <a:p>
                      <a:pPr algn="r" fontAlgn="b"/>
                      <a:r>
                        <a:rPr lang="en-US" sz="1600" b="0" i="0" u="none" strike="noStrike" dirty="0">
                          <a:solidFill>
                            <a:srgbClr val="000000"/>
                          </a:solidFill>
                          <a:effectLst/>
                          <a:latin typeface="Calibri"/>
                        </a:rPr>
                        <a:t>0</a:t>
                      </a:r>
                    </a:p>
                  </a:txBody>
                  <a:tcPr marL="12291" marR="12291" marT="12700" marB="0" anchor="b"/>
                </a:tc>
                <a:tc>
                  <a:txBody>
                    <a:bodyPr/>
                    <a:lstStyle/>
                    <a:p>
                      <a:pPr algn="r" fontAlgn="b"/>
                      <a:r>
                        <a:rPr lang="en-US" sz="1600" b="0" i="0" u="none" strike="noStrike" dirty="0">
                          <a:solidFill>
                            <a:srgbClr val="000000"/>
                          </a:solidFill>
                          <a:effectLst/>
                          <a:latin typeface="Calibri"/>
                        </a:rPr>
                        <a:t>1.3%</a:t>
                      </a:r>
                    </a:p>
                  </a:txBody>
                  <a:tcPr marL="12291" marR="12291" marT="12700" marB="0" anchor="b"/>
                </a:tc>
                <a:tc>
                  <a:txBody>
                    <a:bodyPr/>
                    <a:lstStyle/>
                    <a:p>
                      <a:pPr algn="r" fontAlgn="b"/>
                      <a:r>
                        <a:rPr lang="en-US" sz="1600" b="0" i="0" u="none" strike="noStrike" dirty="0">
                          <a:solidFill>
                            <a:srgbClr val="000000"/>
                          </a:solidFill>
                          <a:effectLst/>
                          <a:latin typeface="Calibri"/>
                        </a:rPr>
                        <a:t>98.7%</a:t>
                      </a:r>
                    </a:p>
                  </a:txBody>
                  <a:tcPr marL="12291" marR="12291" marT="12700" marB="0" anchor="b"/>
                </a:tc>
                <a:tc>
                  <a:txBody>
                    <a:bodyPr/>
                    <a:lstStyle/>
                    <a:p>
                      <a:pPr algn="r" fontAlgn="b"/>
                      <a:r>
                        <a:rPr lang="en-US" sz="1600" b="0" i="0" u="none" strike="noStrike" dirty="0">
                          <a:solidFill>
                            <a:srgbClr val="000000"/>
                          </a:solidFill>
                          <a:effectLst/>
                          <a:latin typeface="Calibri"/>
                        </a:rPr>
                        <a:t>-0.013</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-0.161</a:t>
                      </a:r>
                    </a:p>
                  </a:txBody>
                  <a:tcPr marL="12291" marR="12291" marT="12700" marB="0" anchor="b"/>
                </a:tc>
                <a:tc>
                  <a:txBody>
                    <a:bodyPr/>
                    <a:lstStyle/>
                    <a:p>
                      <a:pPr algn="r" fontAlgn="b"/>
                      <a:r>
                        <a:rPr lang="en-US" sz="1600" b="0" i="0" u="none" strike="noStrike">
                          <a:solidFill>
                            <a:srgbClr val="000000"/>
                          </a:solidFill>
                          <a:effectLst/>
                          <a:latin typeface="Calibri"/>
                        </a:rPr>
                        <a:t>0.026</a:t>
                      </a:r>
                    </a:p>
                  </a:txBody>
                  <a:tcPr marL="12291" marR="12291" marT="12700" marB="0" anchor="b"/>
                </a:tc>
                <a:extLst>
                  <a:ext uri="{0D108BD9-81ED-4DB2-BD59-A6C34878D82A}">
                    <a16:rowId xmlns:a16="http://schemas.microsoft.com/office/drawing/2014/main" val="10007"/>
                  </a:ext>
                </a:extLst>
              </a:tr>
              <a:tr h="370840">
                <a:tc>
                  <a:txBody>
                    <a:bodyPr/>
                    <a:lstStyle/>
                    <a:p>
                      <a:pPr algn="l" fontAlgn="b"/>
                      <a:r>
                        <a:rPr lang="en-US" sz="1600" b="0" i="0" u="none" strike="noStrike">
                          <a:solidFill>
                            <a:srgbClr val="000000"/>
                          </a:solidFill>
                          <a:effectLst/>
                          <a:latin typeface="Calibri"/>
                        </a:rPr>
                        <a:t>Girl 8</a:t>
                      </a:r>
                    </a:p>
                  </a:txBody>
                  <a:tcPr marL="12291" marR="12291" marT="12700" marB="0" anchor="b"/>
                </a:tc>
                <a:tc>
                  <a:txBody>
                    <a:bodyPr/>
                    <a:lstStyle/>
                    <a:p>
                      <a:pPr algn="r" fontAlgn="b"/>
                      <a:r>
                        <a:rPr lang="en-US" sz="1600" b="0" i="0" u="none" strike="noStrike" dirty="0">
                          <a:solidFill>
                            <a:srgbClr val="000000"/>
                          </a:solidFill>
                          <a:effectLst/>
                          <a:latin typeface="Calibri"/>
                        </a:rPr>
                        <a:t>15.4</a:t>
                      </a:r>
                    </a:p>
                  </a:txBody>
                  <a:tcPr marL="12291" marR="12291" marT="12700" marB="0" anchor="b"/>
                </a:tc>
                <a:tc>
                  <a:txBody>
                    <a:bodyPr/>
                    <a:lstStyle/>
                    <a:p>
                      <a:pPr algn="r" fontAlgn="b"/>
                      <a:r>
                        <a:rPr lang="en-US" sz="1600" b="0" i="0" u="none" strike="noStrike" dirty="0">
                          <a:solidFill>
                            <a:srgbClr val="000000"/>
                          </a:solidFill>
                          <a:effectLst/>
                          <a:latin typeface="Calibri"/>
                        </a:rPr>
                        <a:t>1</a:t>
                      </a:r>
                    </a:p>
                  </a:txBody>
                  <a:tcPr marL="12291" marR="12291" marT="12700" marB="0" anchor="b"/>
                </a:tc>
                <a:tc>
                  <a:txBody>
                    <a:bodyPr/>
                    <a:lstStyle/>
                    <a:p>
                      <a:pPr algn="r" fontAlgn="b"/>
                      <a:r>
                        <a:rPr lang="en-US" sz="1600" b="0" i="0" u="none" strike="noStrike" dirty="0">
                          <a:solidFill>
                            <a:srgbClr val="000000"/>
                          </a:solidFill>
                          <a:effectLst/>
                          <a:latin typeface="Calibri"/>
                        </a:rPr>
                        <a:t>97.8%</a:t>
                      </a:r>
                    </a:p>
                  </a:txBody>
                  <a:tcPr marL="12291" marR="12291" marT="12700" marB="0" anchor="b"/>
                </a:tc>
                <a:tc>
                  <a:txBody>
                    <a:bodyPr/>
                    <a:lstStyle/>
                    <a:p>
                      <a:pPr algn="r" fontAlgn="b"/>
                      <a:r>
                        <a:rPr lang="en-US" sz="1600" b="0" i="0" u="none" strike="noStrike" dirty="0">
                          <a:solidFill>
                            <a:srgbClr val="000000"/>
                          </a:solidFill>
                          <a:effectLst/>
                          <a:latin typeface="Calibri"/>
                        </a:rPr>
                        <a:t>97.8%</a:t>
                      </a:r>
                    </a:p>
                  </a:txBody>
                  <a:tcPr marL="12291" marR="12291" marT="12700" marB="0" anchor="b"/>
                </a:tc>
                <a:tc>
                  <a:txBody>
                    <a:bodyPr/>
                    <a:lstStyle/>
                    <a:p>
                      <a:pPr algn="r" fontAlgn="b"/>
                      <a:r>
                        <a:rPr lang="en-US" sz="1600" b="0" i="0" u="none" strike="noStrike" dirty="0">
                          <a:solidFill>
                            <a:srgbClr val="000000"/>
                          </a:solidFill>
                          <a:effectLst/>
                          <a:latin typeface="Calibri"/>
                        </a:rPr>
                        <a:t>-0.022</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-0.210</a:t>
                      </a:r>
                    </a:p>
                  </a:txBody>
                  <a:tcPr marL="12291" marR="12291" marT="12700" marB="0" anchor="b"/>
                </a:tc>
                <a:tc>
                  <a:txBody>
                    <a:bodyPr/>
                    <a:lstStyle/>
                    <a:p>
                      <a:pPr algn="r" fontAlgn="b"/>
                      <a:r>
                        <a:rPr lang="en-US" sz="1600" b="0" i="0" u="none" strike="noStrike">
                          <a:solidFill>
                            <a:srgbClr val="000000"/>
                          </a:solidFill>
                          <a:effectLst/>
                          <a:latin typeface="Calibri"/>
                        </a:rPr>
                        <a:t>0.044</a:t>
                      </a:r>
                    </a:p>
                  </a:txBody>
                  <a:tcPr marL="12291" marR="12291" marT="12700" marB="0" anchor="b"/>
                </a:tc>
                <a:extLst>
                  <a:ext uri="{0D108BD9-81ED-4DB2-BD59-A6C34878D82A}">
                    <a16:rowId xmlns:a16="http://schemas.microsoft.com/office/drawing/2014/main" val="10008"/>
                  </a:ext>
                </a:extLst>
              </a:tr>
              <a:tr h="370840">
                <a:tc>
                  <a:txBody>
                    <a:bodyPr/>
                    <a:lstStyle/>
                    <a:p>
                      <a:pPr algn="l" fontAlgn="b"/>
                      <a:r>
                        <a:rPr lang="en-US" sz="1600" b="0" i="0" u="none" strike="noStrike" dirty="0">
                          <a:solidFill>
                            <a:srgbClr val="000000"/>
                          </a:solidFill>
                          <a:effectLst/>
                          <a:latin typeface="Calibri"/>
                        </a:rPr>
                        <a:t>Girl 9</a:t>
                      </a:r>
                    </a:p>
                  </a:txBody>
                  <a:tcPr marL="12291" marR="12291" marT="12700" marB="0" anchor="b"/>
                </a:tc>
                <a:tc>
                  <a:txBody>
                    <a:bodyPr/>
                    <a:lstStyle/>
                    <a:p>
                      <a:pPr algn="r" fontAlgn="b"/>
                      <a:r>
                        <a:rPr lang="en-US" sz="1600" b="0" i="0" u="none" strike="noStrike" dirty="0">
                          <a:solidFill>
                            <a:srgbClr val="000000"/>
                          </a:solidFill>
                          <a:effectLst/>
                          <a:latin typeface="Calibri"/>
                        </a:rPr>
                        <a:t>15.2</a:t>
                      </a:r>
                    </a:p>
                  </a:txBody>
                  <a:tcPr marL="12291" marR="12291" marT="12700" marB="0" anchor="b"/>
                </a:tc>
                <a:tc>
                  <a:txBody>
                    <a:bodyPr/>
                    <a:lstStyle/>
                    <a:p>
                      <a:pPr algn="r" fontAlgn="b"/>
                      <a:r>
                        <a:rPr lang="en-US" sz="1600" b="0" i="0" u="none" strike="noStrike" dirty="0">
                          <a:solidFill>
                            <a:srgbClr val="000000"/>
                          </a:solidFill>
                          <a:effectLst/>
                          <a:latin typeface="Calibri"/>
                        </a:rPr>
                        <a:t>1</a:t>
                      </a:r>
                    </a:p>
                  </a:txBody>
                  <a:tcPr marL="12291" marR="12291" marT="12700" marB="0" anchor="b"/>
                </a:tc>
                <a:tc>
                  <a:txBody>
                    <a:bodyPr/>
                    <a:lstStyle/>
                    <a:p>
                      <a:pPr algn="r" fontAlgn="b"/>
                      <a:r>
                        <a:rPr lang="en-US" sz="1600" b="0" i="0" u="none" strike="noStrike" dirty="0">
                          <a:solidFill>
                            <a:srgbClr val="000000"/>
                          </a:solidFill>
                          <a:effectLst/>
                          <a:latin typeface="Calibri"/>
                        </a:rPr>
                        <a:t>96.9%</a:t>
                      </a:r>
                    </a:p>
                  </a:txBody>
                  <a:tcPr marL="12291" marR="12291" marT="12700" marB="0" anchor="b"/>
                </a:tc>
                <a:tc>
                  <a:txBody>
                    <a:bodyPr/>
                    <a:lstStyle/>
                    <a:p>
                      <a:pPr algn="r" fontAlgn="b"/>
                      <a:r>
                        <a:rPr lang="en-US" sz="1600" b="0" i="0" u="none" strike="noStrike" dirty="0">
                          <a:solidFill>
                            <a:srgbClr val="000000"/>
                          </a:solidFill>
                          <a:effectLst/>
                          <a:latin typeface="Calibri"/>
                        </a:rPr>
                        <a:t>96.9%</a:t>
                      </a:r>
                    </a:p>
                  </a:txBody>
                  <a:tcPr marL="12291" marR="12291" marT="12700" marB="0" anchor="b"/>
                </a:tc>
                <a:tc>
                  <a:txBody>
                    <a:bodyPr/>
                    <a:lstStyle/>
                    <a:p>
                      <a:pPr algn="r" fontAlgn="b"/>
                      <a:r>
                        <a:rPr lang="en-US" sz="1600" b="0" i="0" u="none" strike="noStrike" dirty="0">
                          <a:solidFill>
                            <a:srgbClr val="000000"/>
                          </a:solidFill>
                          <a:effectLst/>
                          <a:latin typeface="Calibri"/>
                        </a:rPr>
                        <a:t>-0.031</a:t>
                      </a:r>
                    </a:p>
                  </a:txBody>
                  <a:tcPr marL="12291" marR="12291" marT="12700" marB="0" anchor="b"/>
                </a:tc>
                <a:tc>
                  <a:txBody>
                    <a:bodyPr/>
                    <a:lstStyle/>
                    <a:p>
                      <a:pPr algn="r" fontAlgn="b"/>
                      <a:r>
                        <a:rPr lang="en-US" sz="1600" b="0" i="0" u="none" strike="noStrike" dirty="0">
                          <a:solidFill>
                            <a:srgbClr val="000000"/>
                          </a:solidFill>
                          <a:effectLst/>
                          <a:latin typeface="Calibri"/>
                          <a:cs typeface="Calibri"/>
                        </a:rPr>
                        <a:t>-0.249</a:t>
                      </a:r>
                    </a:p>
                  </a:txBody>
                  <a:tcPr marL="12291" marR="12291" marT="12700" marB="0" anchor="b"/>
                </a:tc>
                <a:tc>
                  <a:txBody>
                    <a:bodyPr/>
                    <a:lstStyle/>
                    <a:p>
                      <a:pPr algn="r" fontAlgn="b"/>
                      <a:r>
                        <a:rPr lang="en-US" sz="1600" b="0" i="0" u="none" strike="noStrike">
                          <a:solidFill>
                            <a:srgbClr val="000000"/>
                          </a:solidFill>
                          <a:effectLst/>
                          <a:latin typeface="Calibri"/>
                        </a:rPr>
                        <a:t>0.062</a:t>
                      </a:r>
                    </a:p>
                  </a:txBody>
                  <a:tcPr marL="12291" marR="12291" marT="12700" marB="0" anchor="b"/>
                </a:tc>
                <a:extLst>
                  <a:ext uri="{0D108BD9-81ED-4DB2-BD59-A6C34878D82A}">
                    <a16:rowId xmlns:a16="http://schemas.microsoft.com/office/drawing/2014/main" val="10009"/>
                  </a:ext>
                </a:extLst>
              </a:tr>
              <a:tr h="370840">
                <a:tc>
                  <a:txBody>
                    <a:bodyPr/>
                    <a:lstStyle/>
                    <a:p>
                      <a:pPr algn="l" fontAlgn="b"/>
                      <a:r>
                        <a:rPr lang="tr-TR" sz="1600" b="0" i="0" u="none" strike="noStrike">
                          <a:solidFill>
                            <a:srgbClr val="000000"/>
                          </a:solidFill>
                          <a:effectLst/>
                          <a:latin typeface="Calibri"/>
                        </a:rPr>
                        <a:t>Girl 10</a:t>
                      </a:r>
                    </a:p>
                  </a:txBody>
                  <a:tcPr marL="12291" marR="12291"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13.8</a:t>
                      </a:r>
                    </a:p>
                  </a:txBody>
                  <a:tcPr marL="12291" marR="12291"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a:t>
                      </a:r>
                    </a:p>
                  </a:txBody>
                  <a:tcPr marL="12291" marR="12291"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79.2%</a:t>
                      </a:r>
                    </a:p>
                  </a:txBody>
                  <a:tcPr marL="12291" marR="12291"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79.2%</a:t>
                      </a:r>
                    </a:p>
                  </a:txBody>
                  <a:tcPr marL="12291" marR="12291"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-0.233</a:t>
                      </a:r>
                    </a:p>
                  </a:txBody>
                  <a:tcPr marL="12291" marR="12291"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cs typeface="Calibri"/>
                        </a:rPr>
                        <a:t>0.683</a:t>
                      </a:r>
                    </a:p>
                  </a:txBody>
                  <a:tcPr marL="12291" marR="12291" marT="12700" marB="0" anchor="b">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0.466</a:t>
                      </a:r>
                    </a:p>
                  </a:txBody>
                  <a:tcPr marL="12291" marR="12291" marT="12700" marB="0" anchor="b">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r h="291673">
                <a:tc gridSpan="4">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a:rPr>
                        <a:t>Likelihood (product)</a:t>
                      </a: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l" fontAlgn="b"/>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l" fontAlgn="b"/>
                      <a:endParaRPr lang="en-US" sz="1600" b="0" i="0" u="none" strike="noStrike">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l" fontAlgn="b"/>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6.4%</a:t>
                      </a: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1"/>
                  </a:ext>
                </a:extLst>
              </a:tr>
              <a:tr h="383940">
                <a:tc gridSpan="4">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a:rPr>
                        <a:t>Log-likelihood (sum)</a:t>
                      </a: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l" fontAlgn="b"/>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l" fontAlgn="b"/>
                      <a:endParaRPr lang="en-US" sz="1600" b="0" i="0" u="none" strike="noStrike">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l" fontAlgn="b"/>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-2.749</a:t>
                      </a: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2"/>
                  </a:ext>
                </a:extLst>
              </a:tr>
              <a:tr h="370840">
                <a:tc gridSpan="4">
                  <a:txBody>
                    <a:bodyPr/>
                    <a:lstStyle/>
                    <a:p>
                      <a:pPr algn="l" fontAlgn="b"/>
                      <a:r>
                        <a:rPr lang="en-US" sz="1600" b="0" i="0" u="none" strike="noStrike" dirty="0">
                          <a:solidFill>
                            <a:srgbClr val="000000"/>
                          </a:solidFill>
                          <a:effectLst/>
                          <a:latin typeface="Calibri"/>
                        </a:rPr>
                        <a:t>Deviance (sum of squares)</a:t>
                      </a: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l" fontAlgn="b"/>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l" fontAlgn="b"/>
                      <a:endParaRPr lang="en-US" sz="1600" b="0" i="0" u="none" strike="noStrike">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l" fontAlgn="b"/>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b"/>
                      <a:endParaRPr lang="en-US" sz="1600" b="0" i="0" u="none" strike="noStrike" dirty="0">
                        <a:solidFill>
                          <a:srgbClr val="000000"/>
                        </a:solidFill>
                        <a:effectLst/>
                        <a:latin typeface="Calibri"/>
                      </a:endParaRP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r" defTabSz="4572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a:rPr>
                        <a:t>5.498</a:t>
                      </a:r>
                    </a:p>
                  </a:txBody>
                  <a:tcPr marL="12291" marR="12291" marT="1270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8" name="TextBox 7"/>
          <p:cNvSpPr txBox="1"/>
          <p:nvPr/>
        </p:nvSpPr>
        <p:spPr>
          <a:xfrm>
            <a:off x="3627461" y="1045226"/>
            <a:ext cx="4122357" cy="307777"/>
          </a:xfrm>
          <a:prstGeom prst="rect">
            <a:avLst/>
          </a:prstGeom>
          <a:noFill/>
        </p:spPr>
        <p:txBody>
          <a:bodyPr wrap="none" lIns="0" tIns="0" rIns="0" bIns="0" rtlCol="0">
            <a:spAutoFit/>
          </a:bodyPr>
          <a:lstStyle/>
          <a:p>
            <a:r>
              <a:rPr lang="en-US" sz="2000" i="1" dirty="0"/>
              <a:t>Menarche = g(-20.0 + 1.54 Age)</a:t>
            </a:r>
            <a:r>
              <a:rPr lang="en-US" sz="2000" i="1" baseline="-25000" dirty="0"/>
              <a:t> </a:t>
            </a:r>
            <a:r>
              <a:rPr lang="en-US" sz="2000" i="1" dirty="0"/>
              <a:t>+ u</a:t>
            </a:r>
          </a:p>
        </p:txBody>
      </p:sp>
    </p:spTree>
    <p:extLst>
      <p:ext uri="{BB962C8B-B14F-4D97-AF65-F5344CB8AC3E}">
        <p14:creationId xmlns:p14="http://schemas.microsoft.com/office/powerpoint/2010/main" val="2272876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51650" y="2025676"/>
            <a:ext cx="8992350" cy="6811441"/>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b="0" dirty="0">
                <a:latin typeface="Courier"/>
                <a:cs typeface="Courier"/>
              </a:rPr>
              <a:t> </a:t>
            </a:r>
          </a:p>
          <a:p>
            <a:r>
              <a:rPr lang="en-US" sz="1200" b="0" dirty="0">
                <a:latin typeface="Courier"/>
                <a:cs typeface="Courier"/>
              </a:rPr>
              <a:t>r &lt;- residuals(</a:t>
            </a:r>
            <a:r>
              <a:rPr lang="en-US" sz="1200" b="0" dirty="0" err="1">
                <a:latin typeface="Courier"/>
                <a:cs typeface="Courier"/>
              </a:rPr>
              <a:t>TheoreticalModelResults</a:t>
            </a:r>
            <a:r>
              <a:rPr lang="en-US" sz="1200" b="0" dirty="0">
                <a:latin typeface="Courier"/>
                <a:cs typeface="Courier"/>
              </a:rPr>
              <a:t>)$</a:t>
            </a:r>
            <a:r>
              <a:rPr lang="en-US" sz="1200" b="0" dirty="0" err="1">
                <a:latin typeface="Courier"/>
                <a:cs typeface="Courier"/>
              </a:rPr>
              <a:t>cov</a:t>
            </a:r>
            <a:r>
              <a:rPr lang="en-US" sz="1200" b="0" dirty="0">
                <a:latin typeface="Courier"/>
                <a:cs typeface="Courier"/>
              </a:rPr>
              <a:t> </a:t>
            </a:r>
          </a:p>
          <a:p>
            <a:r>
              <a:rPr lang="en-US" sz="1200" b="0" dirty="0">
                <a:latin typeface="Courier"/>
                <a:cs typeface="Courier"/>
              </a:rPr>
              <a:t>round(r, digits = 2)</a:t>
            </a:r>
          </a:p>
          <a:p>
            <a:endParaRPr lang="en-US" sz="900" b="0" dirty="0">
              <a:latin typeface="Courier"/>
              <a:cs typeface="Courier"/>
            </a:endParaRPr>
          </a:p>
          <a:p>
            <a:r>
              <a:rPr lang="en-US" sz="900" b="0" dirty="0">
                <a:latin typeface="Courier"/>
                <a:cs typeface="Courier"/>
              </a:rPr>
              <a:t>       HG1   HG2   HG3   VG1   VG2   VG3   INN1  INN2  INN3  CS1   CS2   CS3   AG1   SIZ1  SIZ2  COMP1 EO1   EO2   INV1  INV2  INV3 </a:t>
            </a:r>
          </a:p>
          <a:p>
            <a:r>
              <a:rPr lang="en-US" sz="900" b="0" dirty="0">
                <a:latin typeface="Courier"/>
                <a:cs typeface="Courier"/>
              </a:rPr>
              <a:t>HG1    0.00                                                                                                                        </a:t>
            </a:r>
          </a:p>
          <a:p>
            <a:r>
              <a:rPr lang="en-US" sz="900" b="0" dirty="0">
                <a:latin typeface="Courier"/>
                <a:cs typeface="Courier"/>
              </a:rPr>
              <a:t>HG2    0.00  0.00                                                                                                                  </a:t>
            </a:r>
          </a:p>
          <a:p>
            <a:r>
              <a:rPr lang="en-US" sz="900" b="0" dirty="0">
                <a:latin typeface="Courier"/>
                <a:cs typeface="Courier"/>
              </a:rPr>
              <a:t>HG3    0.00  0.00  0.00                                                                                                            </a:t>
            </a:r>
          </a:p>
          <a:p>
            <a:r>
              <a:rPr lang="en-US" sz="900" b="0" dirty="0">
                <a:latin typeface="Courier"/>
                <a:cs typeface="Courier"/>
              </a:rPr>
              <a:t>VG1    0.35  0.37  0.35  0.00                                                                                                      </a:t>
            </a:r>
          </a:p>
          <a:p>
            <a:r>
              <a:rPr lang="en-US" sz="900" b="0" dirty="0">
                <a:latin typeface="Courier"/>
                <a:cs typeface="Courier"/>
              </a:rPr>
              <a:t>VG2    0.36  0.35  0.34  0.00  0.00                                                                                                </a:t>
            </a:r>
          </a:p>
          <a:p>
            <a:r>
              <a:rPr lang="en-US" sz="900" b="0" dirty="0">
                <a:latin typeface="Courier"/>
                <a:cs typeface="Courier"/>
              </a:rPr>
              <a:t>VG3    0.35  0.33  0.32  0.00  0.00  0.00                                                                                          </a:t>
            </a:r>
          </a:p>
          <a:p>
            <a:r>
              <a:rPr lang="en-US" sz="900" b="0" dirty="0">
                <a:latin typeface="Courier"/>
                <a:cs typeface="Courier"/>
              </a:rPr>
              <a:t>INN1   0.12  0.13  0.12  0.02 -0.03  0.01  0.00                                                                                    </a:t>
            </a:r>
          </a:p>
          <a:p>
            <a:r>
              <a:rPr lang="en-US" sz="900" b="0" dirty="0">
                <a:latin typeface="Courier"/>
                <a:cs typeface="Courier"/>
              </a:rPr>
              <a:t>INN2  -0.04 -0.03  0.01  0.07  0.18  0.09  0.07 -0.01                                                                              </a:t>
            </a:r>
          </a:p>
          <a:p>
            <a:r>
              <a:rPr lang="en-US" sz="900" b="0" dirty="0">
                <a:latin typeface="Courier"/>
                <a:cs typeface="Courier"/>
              </a:rPr>
              <a:t>INN3  -0.03 -0.04  0.01  0.06  0.17  0.10  0.05 -0.01 -0.01                                                                        </a:t>
            </a:r>
          </a:p>
          <a:p>
            <a:r>
              <a:rPr lang="en-US" sz="900" b="0" dirty="0">
                <a:latin typeface="Courier"/>
                <a:cs typeface="Courier"/>
              </a:rPr>
              <a:t>CS1    0.00  0.01  0.04  0.05  0.12  0.17  0.12  0.03  0.02  0.00                                                                  </a:t>
            </a:r>
          </a:p>
          <a:p>
            <a:r>
              <a:rPr lang="en-US" sz="900" b="0" dirty="0">
                <a:latin typeface="Courier"/>
                <a:cs typeface="Courier"/>
              </a:rPr>
              <a:t>CS2   -0.06 -0.03  0.00 -0.03  0.09  0.08  0.12 -0.01 -0.02  0.00  0.00                                                            </a:t>
            </a:r>
          </a:p>
          <a:p>
            <a:r>
              <a:rPr lang="en-US" sz="900" b="0" dirty="0">
                <a:latin typeface="Courier"/>
                <a:cs typeface="Courier"/>
              </a:rPr>
              <a:t>CS3   -0.02 -0.01  0.02  0.03  0.08  0.05  0.16  0.00 -0.02  0.00  0.00  0.00                                                      </a:t>
            </a:r>
          </a:p>
          <a:p>
            <a:r>
              <a:rPr lang="en-US" sz="900" b="0" dirty="0">
                <a:latin typeface="Courier"/>
                <a:cs typeface="Courier"/>
              </a:rPr>
              <a:t>AG1    0.13  0.12  0.07  0.10  0.14  0.09  0.06  0.02  0.00  0.03  0.01  0.06  0.04                                                </a:t>
            </a:r>
          </a:p>
          <a:p>
            <a:r>
              <a:rPr lang="en-US" sz="900" b="0" dirty="0">
                <a:latin typeface="Courier"/>
                <a:cs typeface="Courier"/>
              </a:rPr>
              <a:t>SIZ1   0.01  0.07  0.05  0.12  0.15  0.15  0.05  0.03  0.01  0.06  0.02  0.05  0.00  0.00                                          </a:t>
            </a:r>
          </a:p>
          <a:p>
            <a:r>
              <a:rPr lang="en-US" sz="900" b="0" dirty="0">
                <a:latin typeface="Courier"/>
                <a:cs typeface="Courier"/>
              </a:rPr>
              <a:t>SIZ2  -0.02  0.02  0.00  0.07  0.10  0.06  0.03 -0.01 -0.02  0.00 -0.01  0.00 -0.01  0.00  0.00                                    </a:t>
            </a:r>
          </a:p>
          <a:p>
            <a:r>
              <a:rPr lang="en-US" sz="900" b="0" dirty="0">
                <a:latin typeface="Courier"/>
                <a:cs typeface="Courier"/>
              </a:rPr>
              <a:t>COMP1  0.11  0.05  0.04 -0.05 -0.02 -0.01  0.01  0.05  0.06  0.01 -0.03  0.03  0.04 -0.11 -0.13  0.00                              </a:t>
            </a:r>
          </a:p>
          <a:p>
            <a:r>
              <a:rPr lang="en-US" sz="900" b="0" dirty="0">
                <a:latin typeface="Courier"/>
                <a:cs typeface="Courier"/>
              </a:rPr>
              <a:t>EO1    0.04  0.01  0.01  0.07  0.03 -0.04  0.03 -0.02 -0.01 -0.02  0.03  0.08  0.03 -0.07 -0.05  0.27  0.00                        </a:t>
            </a:r>
          </a:p>
          <a:p>
            <a:r>
              <a:rPr lang="en-US" sz="900" b="0" dirty="0">
                <a:latin typeface="Courier"/>
                <a:cs typeface="Courier"/>
              </a:rPr>
              <a:t>EO2    0.03 -0.01  0.00  0.04  0.00 -0.06  0.01 -0.03 -0.01  0.02  0.04  0.08  0.01 -0.11 -0.09  0.27  0.00  0.00                  </a:t>
            </a:r>
          </a:p>
          <a:p>
            <a:r>
              <a:rPr lang="en-US" sz="900" b="0" dirty="0">
                <a:latin typeface="Courier"/>
                <a:cs typeface="Courier"/>
              </a:rPr>
              <a:t>INV1   0.04 -0.05  0.02 -0.02  0.03  0.00  0.00  0.00  0.01 -0.01 -0.02  0.03  0.06 -0.02  0.00  0.06 -0.01 -0.02  0.00            </a:t>
            </a:r>
          </a:p>
          <a:p>
            <a:r>
              <a:rPr lang="en-US" sz="900" b="0" dirty="0">
                <a:latin typeface="Courier"/>
                <a:cs typeface="Courier"/>
              </a:rPr>
              <a:t>INV2   0.04 -0.03  0.01  0.00  0.02  0.00  0.02 -0.01  0.01 -0.06 -0.06  0.03  0.04 -0.07 -0.03 -0.03 -0.02 -0.02  0.00  0.00      </a:t>
            </a:r>
          </a:p>
          <a:p>
            <a:r>
              <a:rPr lang="en-US" sz="900" b="0" dirty="0">
                <a:latin typeface="Courier"/>
                <a:cs typeface="Courier"/>
              </a:rPr>
              <a:t>INV3   0.02 -0.07  0.01 -0.02  0.02 -0.02 -0.05  0.01  0.01 -0.02 -0.06 -0.06 -0.07 -0.07 -0.03 -0.03 -0.07 -0.05  0.00  0.01  0.00</a:t>
            </a:r>
          </a:p>
          <a:p>
            <a:r>
              <a:rPr lang="en-US" sz="1200" b="0" dirty="0">
                <a:latin typeface="Courier"/>
                <a:cs typeface="Courier"/>
              </a:rPr>
              <a:t>plot(density(r[</a:t>
            </a:r>
            <a:r>
              <a:rPr lang="en-US" sz="1200" b="0" dirty="0" err="1">
                <a:latin typeface="Courier"/>
                <a:cs typeface="Courier"/>
              </a:rPr>
              <a:t>lower.tri</a:t>
            </a:r>
            <a:r>
              <a:rPr lang="en-US" sz="1200" b="0" dirty="0">
                <a:latin typeface="Courier"/>
                <a:cs typeface="Courier"/>
              </a:rPr>
              <a:t>(r)]))</a:t>
            </a:r>
          </a:p>
        </p:txBody>
      </p:sp>
      <p:pic>
        <p:nvPicPr>
          <p:cNvPr id="3" name="Picture 2" descr="Rplot0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328" y="293653"/>
            <a:ext cx="2300740" cy="2300740"/>
          </a:xfrm>
          <a:prstGeom prst="rect">
            <a:avLst/>
          </a:prstGeom>
        </p:spPr>
      </p:pic>
      <p:sp>
        <p:nvSpPr>
          <p:cNvPr id="5" name="Rectangle 4"/>
          <p:cNvSpPr/>
          <p:nvPr/>
        </p:nvSpPr>
        <p:spPr>
          <a:xfrm>
            <a:off x="566910" y="3292725"/>
            <a:ext cx="1241426" cy="525592"/>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8" name="Rectangle 7"/>
          <p:cNvSpPr/>
          <p:nvPr/>
        </p:nvSpPr>
        <p:spPr>
          <a:xfrm>
            <a:off x="6741328" y="5383255"/>
            <a:ext cx="400664" cy="382742"/>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9" name="Title 1"/>
          <p:cNvSpPr>
            <a:spLocks noGrp="1"/>
          </p:cNvSpPr>
          <p:nvPr>
            <p:ph type="title"/>
          </p:nvPr>
        </p:nvSpPr>
        <p:spPr/>
        <p:txBody>
          <a:bodyPr/>
          <a:lstStyle/>
          <a:p>
            <a:pPr algn="l"/>
            <a:r>
              <a:rPr lang="en-US" dirty="0"/>
              <a:t>Covariance residuals</a:t>
            </a:r>
          </a:p>
        </p:txBody>
      </p:sp>
    </p:spTree>
    <p:extLst>
      <p:ext uri="{BB962C8B-B14F-4D97-AF65-F5344CB8AC3E}">
        <p14:creationId xmlns:p14="http://schemas.microsoft.com/office/powerpoint/2010/main" val="1302071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defTabSz="914400">
              <a:lnSpc>
                <a:spcPct val="100000"/>
              </a:lnSpc>
            </a:pPr>
            <a:r>
              <a:rPr lang="en-US" sz="5400" dirty="0">
                <a:solidFill>
                  <a:srgbClr val="FF0000"/>
                </a:solidFill>
                <a:latin typeface="Verdana" pitchFamily="34" charset="0"/>
              </a:rPr>
              <a:t>RESIDUALS ARE SUPER IMPORTANT!</a:t>
            </a:r>
            <a:endParaRPr lang="en-US" sz="6600" dirty="0">
              <a:solidFill>
                <a:srgbClr val="FF0000"/>
              </a:solidFill>
            </a:endParaRPr>
          </a:p>
        </p:txBody>
      </p:sp>
      <p:sp>
        <p:nvSpPr>
          <p:cNvPr id="3" name="Content Placeholder 2">
            <a:extLst>
              <a:ext uri="{FF2B5EF4-FFF2-40B4-BE49-F238E27FC236}">
                <a16:creationId xmlns:a16="http://schemas.microsoft.com/office/drawing/2014/main" id="{8CE32033-028A-9744-8F1E-02EDD1C2654E}"/>
              </a:ext>
            </a:extLst>
          </p:cNvPr>
          <p:cNvSpPr>
            <a:spLocks noGrp="1"/>
          </p:cNvSpPr>
          <p:nvPr>
            <p:ph idx="1"/>
          </p:nvPr>
        </p:nvSpPr>
        <p:spPr>
          <a:xfrm>
            <a:off x="628650" y="2646947"/>
            <a:ext cx="6368916" cy="3530016"/>
          </a:xfrm>
        </p:spPr>
        <p:txBody>
          <a:bodyPr/>
          <a:lstStyle/>
          <a:p>
            <a:pPr marL="0" indent="0">
              <a:buNone/>
            </a:pPr>
            <a:r>
              <a:rPr lang="en-US" sz="2400" dirty="0">
                <a:latin typeface="Verdana" pitchFamily="34" charset="0"/>
              </a:rPr>
              <a:t>Also important to report that you inspected them</a:t>
            </a:r>
          </a:p>
          <a:p>
            <a:pPr lvl="1"/>
            <a:r>
              <a:rPr lang="en-US" dirty="0"/>
              <a:t>Regression: “I assessed the regression assumption with residual plots and did not detect any problems with nonlinearity or heteroskedasticity.”</a:t>
            </a:r>
          </a:p>
          <a:p>
            <a:pPr lvl="1"/>
            <a:r>
              <a:rPr lang="en-US" dirty="0"/>
              <a:t>SEM: “Standardized residuals did not reveal any particular pattern and were distributed normally indicating no misfit”</a:t>
            </a:r>
          </a:p>
          <a:p>
            <a:pPr lvl="1"/>
            <a:r>
              <a:rPr lang="en-US" dirty="0"/>
              <a:t>GLM: “I diagnosed the models by inspecting the deviance residuals. No problems were revealed.”</a:t>
            </a:r>
          </a:p>
          <a:p>
            <a:endParaRPr lang="en-US" dirty="0"/>
          </a:p>
          <a:p>
            <a:endParaRPr lang="en-US" dirty="0"/>
          </a:p>
          <a:p>
            <a:pPr lvl="1"/>
            <a:endParaRPr lang="fi-FI" dirty="0"/>
          </a:p>
        </p:txBody>
      </p:sp>
    </p:spTree>
    <p:extLst>
      <p:ext uri="{BB962C8B-B14F-4D97-AF65-F5344CB8AC3E}">
        <p14:creationId xmlns:p14="http://schemas.microsoft.com/office/powerpoint/2010/main" val="299839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Summary of analysis</a:t>
            </a:r>
          </a:p>
        </p:txBody>
      </p:sp>
      <p:sp>
        <p:nvSpPr>
          <p:cNvPr id="6" name="Content Placeholder 5"/>
          <p:cNvSpPr>
            <a:spLocks noGrp="1"/>
          </p:cNvSpPr>
          <p:nvPr>
            <p:ph idx="1"/>
          </p:nvPr>
        </p:nvSpPr>
        <p:spPr>
          <a:xfrm>
            <a:off x="628650" y="1825625"/>
            <a:ext cx="5850209" cy="4351338"/>
          </a:xfrm>
        </p:spPr>
        <p:txBody>
          <a:bodyPr/>
          <a:lstStyle/>
          <a:p>
            <a:pPr marL="457200" indent="-457200">
              <a:buFont typeface="+mj-lt"/>
              <a:buAutoNum type="arabicPeriod"/>
            </a:pPr>
            <a:r>
              <a:rPr lang="en-US" dirty="0"/>
              <a:t>Choose the model based on the characteristics of the process that generated the data</a:t>
            </a:r>
          </a:p>
          <a:p>
            <a:pPr marL="457200" indent="-457200">
              <a:buFont typeface="+mj-lt"/>
              <a:buAutoNum type="arabicPeriod"/>
            </a:pPr>
            <a:r>
              <a:rPr lang="en-US" dirty="0"/>
              <a:t>Estimate the model</a:t>
            </a:r>
          </a:p>
          <a:p>
            <a:pPr lvl="1"/>
            <a:r>
              <a:rPr lang="en-US" dirty="0"/>
              <a:t>Consider robust SEs</a:t>
            </a:r>
          </a:p>
          <a:p>
            <a:pPr marL="457200" indent="-457200">
              <a:buFont typeface="+mj-lt"/>
              <a:buAutoNum type="arabicPeriod"/>
            </a:pPr>
            <a:r>
              <a:rPr lang="en-US" dirty="0"/>
              <a:t>Assess model fit and diagnose residuals</a:t>
            </a:r>
          </a:p>
          <a:p>
            <a:pPr marL="457200" indent="-457200">
              <a:buFont typeface="+mj-lt"/>
              <a:buAutoNum type="arabicPeriod"/>
            </a:pPr>
            <a:r>
              <a:rPr lang="en-US" dirty="0"/>
              <a:t>Nested model comparisons</a:t>
            </a:r>
          </a:p>
          <a:p>
            <a:pPr marL="457200" indent="-457200">
              <a:buFont typeface="+mj-lt"/>
              <a:buAutoNum type="arabicPeriod"/>
            </a:pPr>
            <a:r>
              <a:rPr lang="en-US" dirty="0"/>
              <a:t>Interpret the results: are the effects large</a:t>
            </a:r>
          </a:p>
          <a:p>
            <a:pPr lvl="1"/>
            <a:r>
              <a:rPr lang="en-US" dirty="0"/>
              <a:t>If it is a nonlinear model, plot the results</a:t>
            </a:r>
            <a:br>
              <a:rPr lang="en-US" dirty="0"/>
            </a:br>
            <a:r>
              <a:rPr lang="en-US" dirty="0"/>
              <a:t>e.g. GLM, transformed variables, interactions</a:t>
            </a:r>
          </a:p>
          <a:p>
            <a:pPr lvl="1"/>
            <a:r>
              <a:rPr lang="en-US" dirty="0"/>
              <a:t>Confidence intervals</a:t>
            </a:r>
          </a:p>
          <a:p>
            <a:pPr marL="457200" indent="-457200">
              <a:buFont typeface="+mj-lt"/>
              <a:buAutoNum type="arabicPeriod"/>
            </a:pPr>
            <a:endParaRPr lang="en-US" dirty="0"/>
          </a:p>
        </p:txBody>
      </p:sp>
    </p:spTree>
    <p:extLst>
      <p:ext uri="{BB962C8B-B14F-4D97-AF65-F5344CB8AC3E}">
        <p14:creationId xmlns:p14="http://schemas.microsoft.com/office/powerpoint/2010/main" val="25236868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Summary of analysis</a:t>
            </a:r>
          </a:p>
        </p:txBody>
      </p:sp>
      <p:sp>
        <p:nvSpPr>
          <p:cNvPr id="6" name="Content Placeholder 5"/>
          <p:cNvSpPr>
            <a:spLocks noGrp="1"/>
          </p:cNvSpPr>
          <p:nvPr>
            <p:ph idx="1"/>
          </p:nvPr>
        </p:nvSpPr>
        <p:spPr>
          <a:xfrm>
            <a:off x="628650" y="1825625"/>
            <a:ext cx="5850209" cy="4351338"/>
          </a:xfrm>
        </p:spPr>
        <p:txBody>
          <a:bodyPr/>
          <a:lstStyle/>
          <a:p>
            <a:pPr marL="457200" indent="-457200">
              <a:buFont typeface="+mj-lt"/>
              <a:buAutoNum type="arabicPeriod"/>
            </a:pPr>
            <a:r>
              <a:rPr lang="en-US" dirty="0"/>
              <a:t>Choose the model based on the characteristics of the process that generated the data</a:t>
            </a:r>
          </a:p>
          <a:p>
            <a:pPr marL="457200" indent="-457200">
              <a:buFont typeface="+mj-lt"/>
              <a:buAutoNum type="arabicPeriod"/>
            </a:pPr>
            <a:r>
              <a:rPr lang="en-US" dirty="0"/>
              <a:t>Estimate the model</a:t>
            </a:r>
          </a:p>
          <a:p>
            <a:pPr marL="457200" indent="-457200">
              <a:buFont typeface="+mj-lt"/>
              <a:buAutoNum type="arabicPeriod"/>
            </a:pPr>
            <a:r>
              <a:rPr lang="en-US" dirty="0"/>
              <a:t>Assess model fit and diagnose residuals</a:t>
            </a:r>
          </a:p>
          <a:p>
            <a:pPr marL="457200" indent="-457200">
              <a:buFont typeface="+mj-lt"/>
              <a:buAutoNum type="arabicPeriod"/>
            </a:pPr>
            <a:r>
              <a:rPr lang="en-US" dirty="0"/>
              <a:t>Interpret the results: are the effects large</a:t>
            </a:r>
          </a:p>
          <a:p>
            <a:pPr marL="800100" lvl="1" indent="-457200">
              <a:buFont typeface="+mj-lt"/>
              <a:buAutoNum type="arabicPeriod"/>
            </a:pPr>
            <a:r>
              <a:rPr lang="en-US" dirty="0"/>
              <a:t>If it is a nonlinear model, plot the results</a:t>
            </a:r>
            <a:br>
              <a:rPr lang="en-US" dirty="0"/>
            </a:br>
            <a:r>
              <a:rPr lang="en-US" dirty="0"/>
              <a:t>e.g. GLM, transformed variables, interactions</a:t>
            </a:r>
          </a:p>
          <a:p>
            <a:pPr marL="457200" indent="-457200">
              <a:buFont typeface="+mj-lt"/>
              <a:buAutoNum type="arabicPeriod"/>
            </a:pPr>
            <a:endParaRPr lang="en-US" dirty="0"/>
          </a:p>
        </p:txBody>
      </p:sp>
    </p:spTree>
    <p:extLst>
      <p:ext uri="{BB962C8B-B14F-4D97-AF65-F5344CB8AC3E}">
        <p14:creationId xmlns:p14="http://schemas.microsoft.com/office/powerpoint/2010/main" val="3792891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77FA66-1ED1-5C4C-816E-47B1D43362A1}"/>
              </a:ext>
            </a:extLst>
          </p:cNvPr>
          <p:cNvSpPr>
            <a:spLocks noGrp="1"/>
          </p:cNvSpPr>
          <p:nvPr>
            <p:ph type="title"/>
          </p:nvPr>
        </p:nvSpPr>
        <p:spPr>
          <a:xfrm>
            <a:off x="623888" y="1709739"/>
            <a:ext cx="5353400" cy="2852737"/>
          </a:xfrm>
        </p:spPr>
        <p:txBody>
          <a:bodyPr/>
          <a:lstStyle/>
          <a:p>
            <a:r>
              <a:rPr lang="fi-FI" dirty="0"/>
              <a:t>Statistical and </a:t>
            </a:r>
            <a:r>
              <a:rPr lang="fi-FI" dirty="0" err="1"/>
              <a:t>methodological</a:t>
            </a:r>
            <a:r>
              <a:rPr lang="fi-FI" dirty="0"/>
              <a:t> </a:t>
            </a:r>
            <a:r>
              <a:rPr lang="fi-FI" dirty="0" err="1"/>
              <a:t>myths</a:t>
            </a:r>
            <a:r>
              <a:rPr lang="fi-FI" dirty="0"/>
              <a:t> and </a:t>
            </a:r>
            <a:r>
              <a:rPr lang="fi-FI" dirty="0" err="1"/>
              <a:t>urban</a:t>
            </a:r>
            <a:r>
              <a:rPr lang="fi-FI" dirty="0"/>
              <a:t> </a:t>
            </a:r>
            <a:r>
              <a:rPr lang="fi-FI" dirty="0" err="1"/>
              <a:t>legends</a:t>
            </a:r>
            <a:endParaRPr lang="fi-FI" dirty="0"/>
          </a:p>
        </p:txBody>
      </p:sp>
      <p:sp>
        <p:nvSpPr>
          <p:cNvPr id="5" name="Text Placeholder 4">
            <a:extLst>
              <a:ext uri="{FF2B5EF4-FFF2-40B4-BE49-F238E27FC236}">
                <a16:creationId xmlns:a16="http://schemas.microsoft.com/office/drawing/2014/main" id="{2B17605D-6F97-9843-9EF0-8979B0CD3DF6}"/>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2391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C2A888-1312-F641-A829-4A3CAA0EF348}"/>
              </a:ext>
            </a:extLst>
          </p:cNvPr>
          <p:cNvSpPr>
            <a:spLocks noGrp="1"/>
          </p:cNvSpPr>
          <p:nvPr>
            <p:ph type="title"/>
          </p:nvPr>
        </p:nvSpPr>
        <p:spPr>
          <a:xfrm>
            <a:off x="623888" y="1709739"/>
            <a:ext cx="5517030" cy="2852737"/>
          </a:xfrm>
        </p:spPr>
        <p:txBody>
          <a:bodyPr/>
          <a:lstStyle/>
          <a:p>
            <a:r>
              <a:rPr lang="fi-FI" dirty="0"/>
              <a:t>How </a:t>
            </a:r>
            <a:r>
              <a:rPr lang="fi-FI" dirty="0" err="1"/>
              <a:t>do</a:t>
            </a:r>
            <a:r>
              <a:rPr lang="fi-FI" dirty="0"/>
              <a:t> I </a:t>
            </a:r>
            <a:r>
              <a:rPr lang="fi-FI" dirty="0" err="1"/>
              <a:t>choose</a:t>
            </a:r>
            <a:r>
              <a:rPr lang="fi-FI" dirty="0"/>
              <a:t> an </a:t>
            </a:r>
            <a:r>
              <a:rPr lang="fi-FI" dirty="0" err="1"/>
              <a:t>analysis</a:t>
            </a:r>
            <a:r>
              <a:rPr lang="fi-FI" dirty="0"/>
              <a:t> </a:t>
            </a:r>
            <a:r>
              <a:rPr lang="fi-FI" dirty="0" err="1"/>
              <a:t>technique</a:t>
            </a:r>
            <a:r>
              <a:rPr lang="fi-FI" dirty="0"/>
              <a:t>?</a:t>
            </a:r>
          </a:p>
        </p:txBody>
      </p:sp>
    </p:spTree>
    <p:extLst>
      <p:ext uri="{BB962C8B-B14F-4D97-AF65-F5344CB8AC3E}">
        <p14:creationId xmlns:p14="http://schemas.microsoft.com/office/powerpoint/2010/main" val="264421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Bent Arrow 28"/>
          <p:cNvSpPr/>
          <p:nvPr/>
        </p:nvSpPr>
        <p:spPr>
          <a:xfrm rot="10800000">
            <a:off x="3961468" y="4646438"/>
            <a:ext cx="2520280" cy="1152128"/>
          </a:xfrm>
          <a:prstGeom prst="bentArrow">
            <a:avLst>
              <a:gd name="adj1" fmla="val 25000"/>
              <a:gd name="adj2" fmla="val 24713"/>
              <a:gd name="adj3" fmla="val 25000"/>
              <a:gd name="adj4" fmla="val 4375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normAutofit/>
          </a:bodyPr>
          <a:lstStyle/>
          <a:p>
            <a:r>
              <a:rPr lang="en-US" dirty="0"/>
              <a:t>Statistical and Methodological Myths and Urban Legends</a:t>
            </a:r>
          </a:p>
        </p:txBody>
      </p:sp>
      <p:sp>
        <p:nvSpPr>
          <p:cNvPr id="7" name="Document 6"/>
          <p:cNvSpPr/>
          <p:nvPr/>
        </p:nvSpPr>
        <p:spPr>
          <a:xfrm>
            <a:off x="1477192" y="2566566"/>
            <a:ext cx="1583408" cy="1800200"/>
          </a:xfrm>
          <a:prstGeom prst="flowChartDocumen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bIns="0" rtlCol="0" anchor="ctr"/>
          <a:lstStyle/>
          <a:p>
            <a:pPr algn="ctr"/>
            <a:r>
              <a:rPr lang="en-US" sz="1000" dirty="0">
                <a:solidFill>
                  <a:schemeClr val="tx1"/>
                </a:solidFill>
              </a:rPr>
              <a:t>Research Methods Journal</a:t>
            </a:r>
          </a:p>
          <a:p>
            <a:pPr algn="ctr"/>
            <a:endParaRPr lang="en-US" sz="1200" dirty="0">
              <a:solidFill>
                <a:schemeClr val="tx1"/>
              </a:solidFill>
            </a:endParaRPr>
          </a:p>
          <a:p>
            <a:pPr algn="ctr"/>
            <a:r>
              <a:rPr lang="en-US" sz="3600" dirty="0">
                <a:solidFill>
                  <a:schemeClr val="tx1"/>
                </a:solidFill>
              </a:rPr>
              <a:t>IDEA!</a:t>
            </a:r>
          </a:p>
          <a:p>
            <a:pPr algn="ctr"/>
            <a:endParaRPr lang="en-US" sz="1200" dirty="0">
              <a:solidFill>
                <a:schemeClr val="tx1"/>
              </a:solidFill>
            </a:endParaRPr>
          </a:p>
        </p:txBody>
      </p:sp>
      <p:sp>
        <p:nvSpPr>
          <p:cNvPr id="10" name="Document 9"/>
          <p:cNvSpPr/>
          <p:nvPr/>
        </p:nvSpPr>
        <p:spPr>
          <a:xfrm>
            <a:off x="4212728" y="2566566"/>
            <a:ext cx="1583408" cy="1800200"/>
          </a:xfrm>
          <a:prstGeom prst="flowChartDocumen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bIns="0" rtlCol="0" anchor="ctr"/>
          <a:lstStyle/>
          <a:p>
            <a:pPr algn="ctr"/>
            <a:endParaRPr lang="en-US" sz="1000" dirty="0">
              <a:solidFill>
                <a:schemeClr val="tx1"/>
              </a:solidFill>
            </a:endParaRPr>
          </a:p>
          <a:p>
            <a:pPr algn="ctr"/>
            <a:endParaRPr lang="en-US" sz="1000" dirty="0">
              <a:solidFill>
                <a:schemeClr val="tx1"/>
              </a:solidFill>
            </a:endParaRPr>
          </a:p>
          <a:p>
            <a:pPr algn="ctr"/>
            <a:r>
              <a:rPr lang="en-US" sz="1000" dirty="0">
                <a:solidFill>
                  <a:schemeClr val="tx1"/>
                </a:solidFill>
              </a:rPr>
              <a:t>Applied Journal</a:t>
            </a:r>
          </a:p>
          <a:p>
            <a:pPr algn="ctr"/>
            <a:endParaRPr lang="en-US" sz="1200" dirty="0">
              <a:solidFill>
                <a:schemeClr val="tx1"/>
              </a:solidFill>
            </a:endParaRPr>
          </a:p>
          <a:p>
            <a:pPr algn="ctr"/>
            <a:r>
              <a:rPr lang="en-US" dirty="0">
                <a:solidFill>
                  <a:schemeClr val="tx1"/>
                </a:solidFill>
              </a:rPr>
              <a:t>Slightly misunderstood</a:t>
            </a:r>
            <a:r>
              <a:rPr lang="en-US" sz="2000" dirty="0">
                <a:solidFill>
                  <a:schemeClr val="tx1"/>
                </a:solidFill>
              </a:rPr>
              <a:t> </a:t>
            </a:r>
            <a:r>
              <a:rPr lang="en-US" sz="3600" dirty="0">
                <a:solidFill>
                  <a:schemeClr val="tx1"/>
                </a:solidFill>
              </a:rPr>
              <a:t>IDEA</a:t>
            </a:r>
          </a:p>
          <a:p>
            <a:pPr algn="ctr"/>
            <a:endParaRPr lang="en-US" sz="1200" dirty="0">
              <a:solidFill>
                <a:schemeClr val="tx1"/>
              </a:solidFill>
            </a:endParaRPr>
          </a:p>
        </p:txBody>
      </p:sp>
      <p:cxnSp>
        <p:nvCxnSpPr>
          <p:cNvPr id="12" name="Straight Arrow Connector 11"/>
          <p:cNvCxnSpPr>
            <a:stCxn id="10" idx="1"/>
            <a:endCxn id="7" idx="3"/>
          </p:cNvCxnSpPr>
          <p:nvPr/>
        </p:nvCxnSpPr>
        <p:spPr>
          <a:xfrm flipH="1">
            <a:off x="3060600" y="3466666"/>
            <a:ext cx="1152128" cy="0"/>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229808" y="2782591"/>
            <a:ext cx="855603" cy="492443"/>
          </a:xfrm>
          <a:prstGeom prst="rect">
            <a:avLst/>
          </a:prstGeom>
          <a:noFill/>
        </p:spPr>
        <p:txBody>
          <a:bodyPr wrap="none" lIns="0" tIns="0" rIns="0" bIns="0" rtlCol="0">
            <a:spAutoFit/>
          </a:bodyPr>
          <a:lstStyle/>
          <a:p>
            <a:r>
              <a:rPr lang="en-US" sz="1600" b="1" dirty="0"/>
              <a:t>Careless</a:t>
            </a:r>
          </a:p>
          <a:p>
            <a:r>
              <a:rPr lang="en-US" sz="1600" b="1" dirty="0"/>
              <a:t> citation</a:t>
            </a:r>
          </a:p>
        </p:txBody>
      </p:sp>
      <p:sp>
        <p:nvSpPr>
          <p:cNvPr id="17" name="Document 16"/>
          <p:cNvSpPr/>
          <p:nvPr/>
        </p:nvSpPr>
        <p:spPr>
          <a:xfrm>
            <a:off x="6949032" y="2566566"/>
            <a:ext cx="1583408" cy="1800200"/>
          </a:xfrm>
          <a:prstGeom prst="flowChartDocumen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bIns="0" rtlCol="0" anchor="ctr"/>
          <a:lstStyle/>
          <a:p>
            <a:pPr algn="ctr"/>
            <a:endParaRPr lang="en-US" sz="1000" dirty="0">
              <a:solidFill>
                <a:schemeClr val="tx1"/>
              </a:solidFill>
            </a:endParaRPr>
          </a:p>
          <a:p>
            <a:pPr algn="ctr"/>
            <a:endParaRPr lang="en-US" sz="1000" dirty="0">
              <a:solidFill>
                <a:schemeClr val="tx1"/>
              </a:solidFill>
            </a:endParaRPr>
          </a:p>
          <a:p>
            <a:pPr algn="ctr"/>
            <a:r>
              <a:rPr lang="en-US" sz="1000" dirty="0">
                <a:solidFill>
                  <a:schemeClr val="tx1"/>
                </a:solidFill>
              </a:rPr>
              <a:t>Applied Journal</a:t>
            </a:r>
          </a:p>
          <a:p>
            <a:pPr algn="ctr"/>
            <a:endParaRPr lang="en-US" sz="1200" dirty="0">
              <a:solidFill>
                <a:schemeClr val="tx1"/>
              </a:solidFill>
            </a:endParaRPr>
          </a:p>
          <a:p>
            <a:pPr algn="ctr"/>
            <a:r>
              <a:rPr lang="en-US" dirty="0">
                <a:solidFill>
                  <a:schemeClr val="tx1"/>
                </a:solidFill>
              </a:rPr>
              <a:t>More</a:t>
            </a:r>
            <a:br>
              <a:rPr lang="en-US" dirty="0">
                <a:solidFill>
                  <a:schemeClr val="tx1"/>
                </a:solidFill>
              </a:rPr>
            </a:br>
            <a:r>
              <a:rPr lang="en-US" dirty="0">
                <a:solidFill>
                  <a:schemeClr val="tx1"/>
                </a:solidFill>
              </a:rPr>
              <a:t>misunderstood</a:t>
            </a:r>
            <a:r>
              <a:rPr lang="en-US" sz="2000" dirty="0">
                <a:solidFill>
                  <a:schemeClr val="tx1"/>
                </a:solidFill>
              </a:rPr>
              <a:t> </a:t>
            </a:r>
            <a:r>
              <a:rPr lang="en-US" sz="3600" dirty="0">
                <a:solidFill>
                  <a:schemeClr val="tx1"/>
                </a:solidFill>
              </a:rPr>
              <a:t>IDEA</a:t>
            </a:r>
          </a:p>
          <a:p>
            <a:pPr algn="ctr"/>
            <a:endParaRPr lang="en-US" sz="1200" dirty="0">
              <a:solidFill>
                <a:schemeClr val="tx1"/>
              </a:solidFill>
            </a:endParaRPr>
          </a:p>
        </p:txBody>
      </p:sp>
      <p:cxnSp>
        <p:nvCxnSpPr>
          <p:cNvPr id="18" name="Straight Arrow Connector 17"/>
          <p:cNvCxnSpPr>
            <a:stCxn id="17" idx="1"/>
          </p:cNvCxnSpPr>
          <p:nvPr/>
        </p:nvCxnSpPr>
        <p:spPr>
          <a:xfrm flipH="1">
            <a:off x="5796904" y="3466666"/>
            <a:ext cx="1152128" cy="0"/>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949414" y="2866212"/>
            <a:ext cx="855603" cy="492443"/>
          </a:xfrm>
          <a:prstGeom prst="rect">
            <a:avLst/>
          </a:prstGeom>
          <a:noFill/>
        </p:spPr>
        <p:txBody>
          <a:bodyPr wrap="none" lIns="0" tIns="0" rIns="0" bIns="0" rtlCol="0">
            <a:spAutoFit/>
          </a:bodyPr>
          <a:lstStyle/>
          <a:p>
            <a:r>
              <a:rPr lang="en-US" sz="1600" b="1" dirty="0"/>
              <a:t>Careless</a:t>
            </a:r>
            <a:br>
              <a:rPr lang="en-US" sz="1600" b="1" dirty="0"/>
            </a:br>
            <a:r>
              <a:rPr lang="en-US" sz="1600" b="1" dirty="0"/>
              <a:t>citation</a:t>
            </a:r>
          </a:p>
        </p:txBody>
      </p:sp>
      <p:sp>
        <p:nvSpPr>
          <p:cNvPr id="20" name="Alternate Process 19"/>
          <p:cNvSpPr/>
          <p:nvPr/>
        </p:nvSpPr>
        <p:spPr>
          <a:xfrm>
            <a:off x="1260400" y="4653136"/>
            <a:ext cx="2448272" cy="1152128"/>
          </a:xfrm>
          <a:prstGeom prst="flowChartAlternateProcess">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a:p>
            <a:pPr algn="ctr"/>
            <a:r>
              <a:rPr lang="en-US" dirty="0">
                <a:solidFill>
                  <a:srgbClr val="000000"/>
                </a:solidFill>
              </a:rPr>
              <a:t>Institutionalization of </a:t>
            </a:r>
            <a:r>
              <a:rPr lang="en-US" dirty="0">
                <a:solidFill>
                  <a:schemeClr val="tx1"/>
                </a:solidFill>
              </a:rPr>
              <a:t>more misunderstood</a:t>
            </a:r>
            <a:r>
              <a:rPr lang="en-US" sz="2000" dirty="0">
                <a:solidFill>
                  <a:schemeClr val="tx1"/>
                </a:solidFill>
              </a:rPr>
              <a:t> </a:t>
            </a:r>
            <a:r>
              <a:rPr lang="en-US" sz="3600" dirty="0">
                <a:solidFill>
                  <a:schemeClr val="tx1"/>
                </a:solidFill>
              </a:rPr>
              <a:t>IDEA</a:t>
            </a:r>
          </a:p>
          <a:p>
            <a:pPr algn="ctr"/>
            <a:endParaRPr lang="en-US" dirty="0">
              <a:solidFill>
                <a:srgbClr val="000000"/>
              </a:solidFill>
            </a:endParaRPr>
          </a:p>
        </p:txBody>
      </p:sp>
      <p:sp>
        <p:nvSpPr>
          <p:cNvPr id="21" name="Document 20"/>
          <p:cNvSpPr/>
          <p:nvPr/>
        </p:nvSpPr>
        <p:spPr>
          <a:xfrm>
            <a:off x="5365624" y="2870175"/>
            <a:ext cx="1583408" cy="1800200"/>
          </a:xfrm>
          <a:prstGeom prst="flowChartDocumen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bIns="0" rtlCol="0" anchor="ctr"/>
          <a:lstStyle/>
          <a:p>
            <a:pPr algn="ctr"/>
            <a:endParaRPr lang="en-US" sz="1000" dirty="0">
              <a:solidFill>
                <a:schemeClr val="tx1"/>
              </a:solidFill>
            </a:endParaRPr>
          </a:p>
          <a:p>
            <a:pPr algn="ctr"/>
            <a:endParaRPr lang="en-US" sz="1000" dirty="0">
              <a:solidFill>
                <a:schemeClr val="tx1"/>
              </a:solidFill>
            </a:endParaRPr>
          </a:p>
          <a:p>
            <a:pPr algn="ctr"/>
            <a:r>
              <a:rPr lang="en-US" sz="1000" dirty="0">
                <a:solidFill>
                  <a:schemeClr val="tx1"/>
                </a:solidFill>
              </a:rPr>
              <a:t>Applied Journal</a:t>
            </a:r>
          </a:p>
          <a:p>
            <a:pPr algn="ctr"/>
            <a:endParaRPr lang="en-US" sz="1200" dirty="0">
              <a:solidFill>
                <a:schemeClr val="tx1"/>
              </a:solidFill>
            </a:endParaRPr>
          </a:p>
          <a:p>
            <a:pPr algn="ctr"/>
            <a:r>
              <a:rPr lang="en-US" dirty="0">
                <a:solidFill>
                  <a:schemeClr val="tx1"/>
                </a:solidFill>
              </a:rPr>
              <a:t>More</a:t>
            </a:r>
            <a:br>
              <a:rPr lang="en-US" dirty="0">
                <a:solidFill>
                  <a:schemeClr val="tx1"/>
                </a:solidFill>
              </a:rPr>
            </a:br>
            <a:r>
              <a:rPr lang="en-US" dirty="0">
                <a:solidFill>
                  <a:schemeClr val="tx1"/>
                </a:solidFill>
              </a:rPr>
              <a:t>misunderstood</a:t>
            </a:r>
            <a:r>
              <a:rPr lang="en-US" sz="2000" dirty="0">
                <a:solidFill>
                  <a:schemeClr val="tx1"/>
                </a:solidFill>
              </a:rPr>
              <a:t> </a:t>
            </a:r>
            <a:r>
              <a:rPr lang="en-US" sz="3600" dirty="0">
                <a:solidFill>
                  <a:schemeClr val="tx1"/>
                </a:solidFill>
              </a:rPr>
              <a:t>IDEA</a:t>
            </a:r>
          </a:p>
          <a:p>
            <a:pPr algn="ctr"/>
            <a:endParaRPr lang="en-US" sz="1200" dirty="0">
              <a:solidFill>
                <a:schemeClr val="tx1"/>
              </a:solidFill>
            </a:endParaRPr>
          </a:p>
        </p:txBody>
      </p:sp>
      <p:sp>
        <p:nvSpPr>
          <p:cNvPr id="22" name="Document 21"/>
          <p:cNvSpPr/>
          <p:nvPr/>
        </p:nvSpPr>
        <p:spPr>
          <a:xfrm>
            <a:off x="5796904" y="2206526"/>
            <a:ext cx="1583408" cy="1800200"/>
          </a:xfrm>
          <a:prstGeom prst="flowChartDocumen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bIns="0" rtlCol="0" anchor="ctr"/>
          <a:lstStyle/>
          <a:p>
            <a:pPr algn="ctr"/>
            <a:endParaRPr lang="en-US" sz="1000" dirty="0">
              <a:solidFill>
                <a:schemeClr val="tx1"/>
              </a:solidFill>
            </a:endParaRPr>
          </a:p>
          <a:p>
            <a:pPr algn="ctr"/>
            <a:endParaRPr lang="en-US" sz="1000" dirty="0">
              <a:solidFill>
                <a:schemeClr val="tx1"/>
              </a:solidFill>
            </a:endParaRPr>
          </a:p>
          <a:p>
            <a:pPr algn="ctr"/>
            <a:r>
              <a:rPr lang="en-US" sz="1000" dirty="0">
                <a:solidFill>
                  <a:schemeClr val="tx1"/>
                </a:solidFill>
              </a:rPr>
              <a:t>Applied Journal</a:t>
            </a:r>
          </a:p>
          <a:p>
            <a:pPr algn="ctr"/>
            <a:endParaRPr lang="en-US" sz="1200" dirty="0">
              <a:solidFill>
                <a:schemeClr val="tx1"/>
              </a:solidFill>
            </a:endParaRPr>
          </a:p>
          <a:p>
            <a:pPr algn="ctr"/>
            <a:r>
              <a:rPr lang="en-US" dirty="0">
                <a:solidFill>
                  <a:schemeClr val="tx1"/>
                </a:solidFill>
              </a:rPr>
              <a:t>More</a:t>
            </a:r>
            <a:br>
              <a:rPr lang="en-US" dirty="0">
                <a:solidFill>
                  <a:schemeClr val="tx1"/>
                </a:solidFill>
              </a:rPr>
            </a:br>
            <a:r>
              <a:rPr lang="en-US" dirty="0">
                <a:solidFill>
                  <a:schemeClr val="tx1"/>
                </a:solidFill>
              </a:rPr>
              <a:t>misunderstood</a:t>
            </a:r>
            <a:r>
              <a:rPr lang="en-US" sz="2000" dirty="0">
                <a:solidFill>
                  <a:schemeClr val="tx1"/>
                </a:solidFill>
              </a:rPr>
              <a:t> </a:t>
            </a:r>
            <a:r>
              <a:rPr lang="en-US" sz="3600" dirty="0">
                <a:solidFill>
                  <a:schemeClr val="tx1"/>
                </a:solidFill>
              </a:rPr>
              <a:t>IDEA</a:t>
            </a:r>
          </a:p>
          <a:p>
            <a:pPr algn="ctr"/>
            <a:endParaRPr lang="en-US" sz="1200" dirty="0">
              <a:solidFill>
                <a:schemeClr val="tx1"/>
              </a:solidFill>
            </a:endParaRPr>
          </a:p>
        </p:txBody>
      </p:sp>
      <p:sp>
        <p:nvSpPr>
          <p:cNvPr id="23" name="Document 22"/>
          <p:cNvSpPr/>
          <p:nvPr/>
        </p:nvSpPr>
        <p:spPr>
          <a:xfrm>
            <a:off x="5724896" y="3288179"/>
            <a:ext cx="1583408" cy="1800200"/>
          </a:xfrm>
          <a:prstGeom prst="flowChartDocumen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bIns="0" rtlCol="0" anchor="ctr"/>
          <a:lstStyle/>
          <a:p>
            <a:pPr algn="ctr"/>
            <a:endParaRPr lang="en-US" sz="1000" dirty="0">
              <a:solidFill>
                <a:schemeClr val="tx1"/>
              </a:solidFill>
            </a:endParaRPr>
          </a:p>
          <a:p>
            <a:pPr algn="ctr"/>
            <a:endParaRPr lang="en-US" sz="1000" dirty="0">
              <a:solidFill>
                <a:schemeClr val="tx1"/>
              </a:solidFill>
            </a:endParaRPr>
          </a:p>
          <a:p>
            <a:pPr algn="ctr"/>
            <a:r>
              <a:rPr lang="en-US" sz="1000" dirty="0">
                <a:solidFill>
                  <a:schemeClr val="tx1"/>
                </a:solidFill>
              </a:rPr>
              <a:t>Applied Journal</a:t>
            </a:r>
          </a:p>
          <a:p>
            <a:pPr algn="ctr"/>
            <a:endParaRPr lang="en-US" sz="1200" dirty="0">
              <a:solidFill>
                <a:schemeClr val="tx1"/>
              </a:solidFill>
            </a:endParaRPr>
          </a:p>
          <a:p>
            <a:pPr algn="ctr"/>
            <a:r>
              <a:rPr lang="en-US" dirty="0">
                <a:solidFill>
                  <a:schemeClr val="tx1"/>
                </a:solidFill>
              </a:rPr>
              <a:t>More</a:t>
            </a:r>
            <a:br>
              <a:rPr lang="en-US" dirty="0">
                <a:solidFill>
                  <a:schemeClr val="tx1"/>
                </a:solidFill>
              </a:rPr>
            </a:br>
            <a:r>
              <a:rPr lang="en-US" dirty="0">
                <a:solidFill>
                  <a:schemeClr val="tx1"/>
                </a:solidFill>
              </a:rPr>
              <a:t>misunderstood</a:t>
            </a:r>
            <a:r>
              <a:rPr lang="en-US" sz="2000" dirty="0">
                <a:solidFill>
                  <a:schemeClr val="tx1"/>
                </a:solidFill>
              </a:rPr>
              <a:t> </a:t>
            </a:r>
            <a:r>
              <a:rPr lang="en-US" sz="3600" dirty="0">
                <a:solidFill>
                  <a:schemeClr val="tx1"/>
                </a:solidFill>
              </a:rPr>
              <a:t>IDEA</a:t>
            </a:r>
          </a:p>
          <a:p>
            <a:pPr algn="ctr"/>
            <a:endParaRPr lang="en-US" sz="1200" dirty="0">
              <a:solidFill>
                <a:schemeClr val="tx1"/>
              </a:solidFill>
            </a:endParaRPr>
          </a:p>
        </p:txBody>
      </p:sp>
      <p:sp>
        <p:nvSpPr>
          <p:cNvPr id="24" name="Document 23"/>
          <p:cNvSpPr/>
          <p:nvPr/>
        </p:nvSpPr>
        <p:spPr>
          <a:xfrm>
            <a:off x="5221608" y="2710582"/>
            <a:ext cx="1583408" cy="1800200"/>
          </a:xfrm>
          <a:prstGeom prst="flowChartDocumen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bIns="0" rtlCol="0" anchor="ctr"/>
          <a:lstStyle/>
          <a:p>
            <a:pPr algn="ctr"/>
            <a:endParaRPr lang="en-US" sz="1000" dirty="0">
              <a:solidFill>
                <a:schemeClr val="tx1"/>
              </a:solidFill>
            </a:endParaRPr>
          </a:p>
          <a:p>
            <a:pPr algn="ctr"/>
            <a:endParaRPr lang="en-US" sz="1000" dirty="0">
              <a:solidFill>
                <a:schemeClr val="tx1"/>
              </a:solidFill>
            </a:endParaRPr>
          </a:p>
          <a:p>
            <a:pPr algn="ctr"/>
            <a:r>
              <a:rPr lang="en-US" sz="1000" dirty="0">
                <a:solidFill>
                  <a:schemeClr val="tx1"/>
                </a:solidFill>
              </a:rPr>
              <a:t>Applied Journal</a:t>
            </a:r>
          </a:p>
          <a:p>
            <a:pPr algn="ctr"/>
            <a:endParaRPr lang="en-US" sz="1200" dirty="0">
              <a:solidFill>
                <a:schemeClr val="tx1"/>
              </a:solidFill>
            </a:endParaRPr>
          </a:p>
          <a:p>
            <a:pPr algn="ctr"/>
            <a:r>
              <a:rPr lang="en-US" dirty="0">
                <a:solidFill>
                  <a:schemeClr val="tx1"/>
                </a:solidFill>
              </a:rPr>
              <a:t>More</a:t>
            </a:r>
            <a:br>
              <a:rPr lang="en-US" dirty="0">
                <a:solidFill>
                  <a:schemeClr val="tx1"/>
                </a:solidFill>
              </a:rPr>
            </a:br>
            <a:r>
              <a:rPr lang="en-US" dirty="0">
                <a:solidFill>
                  <a:schemeClr val="tx1"/>
                </a:solidFill>
              </a:rPr>
              <a:t>misunderstood</a:t>
            </a:r>
            <a:r>
              <a:rPr lang="en-US" sz="2000" dirty="0">
                <a:solidFill>
                  <a:schemeClr val="tx1"/>
                </a:solidFill>
              </a:rPr>
              <a:t> </a:t>
            </a:r>
            <a:r>
              <a:rPr lang="en-US" sz="3600" dirty="0">
                <a:solidFill>
                  <a:schemeClr val="tx1"/>
                </a:solidFill>
              </a:rPr>
              <a:t>IDEA</a:t>
            </a:r>
          </a:p>
          <a:p>
            <a:pPr algn="ctr"/>
            <a:endParaRPr lang="en-US" sz="1200" dirty="0">
              <a:solidFill>
                <a:schemeClr val="tx1"/>
              </a:solidFill>
            </a:endParaRPr>
          </a:p>
        </p:txBody>
      </p:sp>
      <p:sp>
        <p:nvSpPr>
          <p:cNvPr id="25" name="Document 24"/>
          <p:cNvSpPr/>
          <p:nvPr/>
        </p:nvSpPr>
        <p:spPr>
          <a:xfrm>
            <a:off x="6516600" y="2846238"/>
            <a:ext cx="1583408" cy="1800200"/>
          </a:xfrm>
          <a:prstGeom prst="flowChartDocumen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bIns="0" rtlCol="0" anchor="ctr"/>
          <a:lstStyle/>
          <a:p>
            <a:pPr algn="ctr"/>
            <a:endParaRPr lang="en-US" sz="1000" dirty="0">
              <a:solidFill>
                <a:schemeClr val="tx1"/>
              </a:solidFill>
            </a:endParaRPr>
          </a:p>
          <a:p>
            <a:pPr algn="ctr"/>
            <a:endParaRPr lang="en-US" sz="1000" dirty="0">
              <a:solidFill>
                <a:schemeClr val="tx1"/>
              </a:solidFill>
            </a:endParaRPr>
          </a:p>
          <a:p>
            <a:pPr algn="ctr"/>
            <a:r>
              <a:rPr lang="en-US" sz="1000" dirty="0">
                <a:solidFill>
                  <a:schemeClr val="tx1"/>
                </a:solidFill>
              </a:rPr>
              <a:t>Applied Journal</a:t>
            </a:r>
          </a:p>
          <a:p>
            <a:pPr algn="ctr"/>
            <a:endParaRPr lang="en-US" sz="1200" dirty="0">
              <a:solidFill>
                <a:schemeClr val="tx1"/>
              </a:solidFill>
            </a:endParaRPr>
          </a:p>
          <a:p>
            <a:pPr algn="ctr"/>
            <a:r>
              <a:rPr lang="en-US" dirty="0">
                <a:solidFill>
                  <a:schemeClr val="tx1"/>
                </a:solidFill>
              </a:rPr>
              <a:t>More</a:t>
            </a:r>
            <a:br>
              <a:rPr lang="en-US" dirty="0">
                <a:solidFill>
                  <a:schemeClr val="tx1"/>
                </a:solidFill>
              </a:rPr>
            </a:br>
            <a:r>
              <a:rPr lang="en-US" dirty="0">
                <a:solidFill>
                  <a:schemeClr val="tx1"/>
                </a:solidFill>
              </a:rPr>
              <a:t>misunderstood</a:t>
            </a:r>
            <a:r>
              <a:rPr lang="en-US" sz="2000" dirty="0">
                <a:solidFill>
                  <a:schemeClr val="tx1"/>
                </a:solidFill>
              </a:rPr>
              <a:t> </a:t>
            </a:r>
            <a:r>
              <a:rPr lang="en-US" sz="3600" dirty="0">
                <a:solidFill>
                  <a:schemeClr val="tx1"/>
                </a:solidFill>
              </a:rPr>
              <a:t>IDEA</a:t>
            </a:r>
          </a:p>
          <a:p>
            <a:pPr algn="ctr"/>
            <a:endParaRPr lang="en-US" sz="1200" dirty="0">
              <a:solidFill>
                <a:schemeClr val="tx1"/>
              </a:solidFill>
            </a:endParaRPr>
          </a:p>
        </p:txBody>
      </p:sp>
      <p:sp>
        <p:nvSpPr>
          <p:cNvPr id="30" name="TextBox 29"/>
          <p:cNvSpPr txBox="1"/>
          <p:nvPr/>
        </p:nvSpPr>
        <p:spPr>
          <a:xfrm>
            <a:off x="4500761" y="4798815"/>
            <a:ext cx="1014801" cy="492443"/>
          </a:xfrm>
          <a:prstGeom prst="rect">
            <a:avLst/>
          </a:prstGeom>
          <a:noFill/>
        </p:spPr>
        <p:txBody>
          <a:bodyPr wrap="none" lIns="0" tIns="0" rIns="0" bIns="0" rtlCol="0">
            <a:spAutoFit/>
          </a:bodyPr>
          <a:lstStyle/>
          <a:p>
            <a:r>
              <a:rPr lang="en-US" sz="1600" b="1" dirty="0"/>
              <a:t>Teaching</a:t>
            </a:r>
          </a:p>
          <a:p>
            <a:r>
              <a:rPr lang="en-US" sz="1600" b="1" dirty="0"/>
              <a:t>Reviewing</a:t>
            </a:r>
          </a:p>
        </p:txBody>
      </p:sp>
    </p:spTree>
    <p:extLst>
      <p:ext uri="{BB962C8B-B14F-4D97-AF65-F5344CB8AC3E}">
        <p14:creationId xmlns:p14="http://schemas.microsoft.com/office/powerpoint/2010/main" val="219089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0" presetClass="path" presetSubtype="0" accel="50000" decel="50000" fill="hold" grpId="1" nodeType="withEffect">
                                  <p:stCondLst>
                                    <p:cond delay="0"/>
                                  </p:stCondLst>
                                  <p:childTnLst>
                                    <p:animMotion origin="layout" path="M 0 0 L -0.22838 0 " pathEditMode="relative" ptsTypes="AA">
                                      <p:cBhvr>
                                        <p:cTn id="26" dur="500" fill="hold"/>
                                        <p:tgtEl>
                                          <p:spTgt spid="17"/>
                                        </p:tgtEl>
                                        <p:attrNameLst>
                                          <p:attrName>ppt_x</p:attrName>
                                          <p:attrName>ppt_y</p:attrName>
                                        </p:attrNameLst>
                                      </p:cBhvr>
                                    </p:animMotion>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99"/>
                                          </p:stCondLst>
                                        </p:cTn>
                                        <p:tgtEl>
                                          <p:spTgt spid="21"/>
                                        </p:tgtEl>
                                        <p:attrNameLst>
                                          <p:attrName>style.visibility</p:attrName>
                                        </p:attrNameLst>
                                      </p:cBhvr>
                                      <p:to>
                                        <p:strVal val="visible"/>
                                      </p:to>
                                    </p:set>
                                  </p:childTnLst>
                                </p:cTn>
                              </p:par>
                            </p:childTnLst>
                          </p:cTn>
                        </p:par>
                        <p:par>
                          <p:cTn id="30" fill="hold">
                            <p:stCondLst>
                              <p:cond delay="600"/>
                            </p:stCondLst>
                            <p:childTnLst>
                              <p:par>
                                <p:cTn id="31" presetID="1" presetClass="entr" presetSubtype="0" fill="hold" grpId="0" nodeType="afterEffect">
                                  <p:stCondLst>
                                    <p:cond delay="0"/>
                                  </p:stCondLst>
                                  <p:childTnLst>
                                    <p:set>
                                      <p:cBhvr>
                                        <p:cTn id="32" dur="1" fill="hold">
                                          <p:stCondLst>
                                            <p:cond delay="99"/>
                                          </p:stCondLst>
                                        </p:cTn>
                                        <p:tgtEl>
                                          <p:spTgt spid="22"/>
                                        </p:tgtEl>
                                        <p:attrNameLst>
                                          <p:attrName>style.visibility</p:attrName>
                                        </p:attrNameLst>
                                      </p:cBhvr>
                                      <p:to>
                                        <p:strVal val="visible"/>
                                      </p:to>
                                    </p:set>
                                  </p:childTnLst>
                                </p:cTn>
                              </p:par>
                            </p:childTnLst>
                          </p:cTn>
                        </p:par>
                        <p:par>
                          <p:cTn id="33" fill="hold">
                            <p:stCondLst>
                              <p:cond delay="700"/>
                            </p:stCondLst>
                            <p:childTnLst>
                              <p:par>
                                <p:cTn id="34" presetID="1" presetClass="entr" presetSubtype="0" fill="hold" grpId="0" nodeType="afterEffect">
                                  <p:stCondLst>
                                    <p:cond delay="0"/>
                                  </p:stCondLst>
                                  <p:childTnLst>
                                    <p:set>
                                      <p:cBhvr>
                                        <p:cTn id="35" dur="1" fill="hold">
                                          <p:stCondLst>
                                            <p:cond delay="99"/>
                                          </p:stCondLst>
                                        </p:cTn>
                                        <p:tgtEl>
                                          <p:spTgt spid="23"/>
                                        </p:tgtEl>
                                        <p:attrNameLst>
                                          <p:attrName>style.visibility</p:attrName>
                                        </p:attrNameLst>
                                      </p:cBhvr>
                                      <p:to>
                                        <p:strVal val="visible"/>
                                      </p:to>
                                    </p:set>
                                  </p:childTnLst>
                                </p:cTn>
                              </p:par>
                            </p:childTnLst>
                          </p:cTn>
                        </p:par>
                        <p:par>
                          <p:cTn id="36" fill="hold">
                            <p:stCondLst>
                              <p:cond delay="800"/>
                            </p:stCondLst>
                            <p:childTnLst>
                              <p:par>
                                <p:cTn id="37" presetID="1" presetClass="entr" presetSubtype="0" fill="hold" grpId="0" nodeType="afterEffect">
                                  <p:stCondLst>
                                    <p:cond delay="0"/>
                                  </p:stCondLst>
                                  <p:childTnLst>
                                    <p:set>
                                      <p:cBhvr>
                                        <p:cTn id="38" dur="1" fill="hold">
                                          <p:stCondLst>
                                            <p:cond delay="99"/>
                                          </p:stCondLst>
                                        </p:cTn>
                                        <p:tgtEl>
                                          <p:spTgt spid="24"/>
                                        </p:tgtEl>
                                        <p:attrNameLst>
                                          <p:attrName>style.visibility</p:attrName>
                                        </p:attrNameLst>
                                      </p:cBhvr>
                                      <p:to>
                                        <p:strVal val="visible"/>
                                      </p:to>
                                    </p:set>
                                  </p:childTnLst>
                                </p:cTn>
                              </p:par>
                            </p:childTnLst>
                          </p:cTn>
                        </p:par>
                        <p:par>
                          <p:cTn id="39" fill="hold">
                            <p:stCondLst>
                              <p:cond delay="900"/>
                            </p:stCondLst>
                            <p:childTnLst>
                              <p:par>
                                <p:cTn id="40" presetID="1" presetClass="entr" presetSubtype="0" fill="hold" grpId="0" nodeType="afterEffect">
                                  <p:stCondLst>
                                    <p:cond delay="0"/>
                                  </p:stCondLst>
                                  <p:childTnLst>
                                    <p:set>
                                      <p:cBhvr>
                                        <p:cTn id="41" dur="1" fill="hold">
                                          <p:stCondLst>
                                            <p:cond delay="99"/>
                                          </p:stCondLst>
                                        </p:cTn>
                                        <p:tgtEl>
                                          <p:spTgt spid="2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0" grpId="0" animBg="1"/>
      <p:bldP spid="13" grpId="0"/>
      <p:bldP spid="17" grpId="0" animBg="1"/>
      <p:bldP spid="17" grpId="1" animBg="1"/>
      <p:bldP spid="19" grpId="0"/>
      <p:bldP spid="19" grpId="1"/>
      <p:bldP spid="20" grpId="0" animBg="1"/>
      <p:bldP spid="21" grpId="0" animBg="1"/>
      <p:bldP spid="22" grpId="0" animBg="1"/>
      <p:bldP spid="23" grpId="0" animBg="1"/>
      <p:bldP spid="24" grpId="0" animBg="1"/>
      <p:bldP spid="25" grpId="0" animBg="1"/>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583" y="385010"/>
            <a:ext cx="7257428" cy="9391964"/>
          </a:xfrm>
          <a:prstGeom prst="rect">
            <a:avLst/>
          </a:prstGeom>
          <a:solidFill>
            <a:schemeClr val="bg1"/>
          </a:solidFill>
          <a:ln>
            <a:solidFill>
              <a:schemeClr val="tx1"/>
            </a:solidFill>
          </a:ln>
        </p:spPr>
      </p:pic>
    </p:spTree>
    <p:extLst>
      <p:ext uri="{BB962C8B-B14F-4D97-AF65-F5344CB8AC3E}">
        <p14:creationId xmlns:p14="http://schemas.microsoft.com/office/powerpoint/2010/main" val="1899110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2F290C1-1CA9-3D47-BBD4-3AFE37A97E7E}"/>
              </a:ext>
            </a:extLst>
          </p:cNvPr>
          <p:cNvSpPr/>
          <p:nvPr/>
        </p:nvSpPr>
        <p:spPr>
          <a:xfrm>
            <a:off x="3721173" y="3239287"/>
            <a:ext cx="3024242" cy="26808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Rectangle 15">
            <a:extLst>
              <a:ext uri="{FF2B5EF4-FFF2-40B4-BE49-F238E27FC236}">
                <a16:creationId xmlns:a16="http://schemas.microsoft.com/office/drawing/2014/main" id="{490ED339-C960-E647-9AEC-92379A78FCA3}"/>
              </a:ext>
            </a:extLst>
          </p:cNvPr>
          <p:cNvSpPr/>
          <p:nvPr/>
        </p:nvSpPr>
        <p:spPr>
          <a:xfrm>
            <a:off x="628650" y="3489966"/>
            <a:ext cx="4427572" cy="20178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a:extLst>
              <a:ext uri="{FF2B5EF4-FFF2-40B4-BE49-F238E27FC236}">
                <a16:creationId xmlns:a16="http://schemas.microsoft.com/office/drawing/2014/main" id="{91832FE9-F843-8B4F-AE32-DE5B66DCDF44}"/>
              </a:ext>
            </a:extLst>
          </p:cNvPr>
          <p:cNvPicPr>
            <a:picLocks noChangeAspect="1"/>
          </p:cNvPicPr>
          <p:nvPr/>
        </p:nvPicPr>
        <p:blipFill rotWithShape="1">
          <a:blip r:embed="rId3"/>
          <a:srcRect l="9768" t="32582" r="8533" b="37123"/>
          <a:stretch/>
        </p:blipFill>
        <p:spPr>
          <a:xfrm>
            <a:off x="444746" y="2309640"/>
            <a:ext cx="6552855" cy="3438625"/>
          </a:xfrm>
          <a:prstGeom prst="rect">
            <a:avLst/>
          </a:prstGeom>
        </p:spPr>
      </p:pic>
      <p:sp>
        <p:nvSpPr>
          <p:cNvPr id="6" name="TextBox 5">
            <a:extLst>
              <a:ext uri="{FF2B5EF4-FFF2-40B4-BE49-F238E27FC236}">
                <a16:creationId xmlns:a16="http://schemas.microsoft.com/office/drawing/2014/main" id="{EA4AC4DA-BC92-5E42-A866-807442DE1128}"/>
              </a:ext>
            </a:extLst>
          </p:cNvPr>
          <p:cNvSpPr txBox="1"/>
          <p:nvPr/>
        </p:nvSpPr>
        <p:spPr>
          <a:xfrm>
            <a:off x="454794" y="6090287"/>
            <a:ext cx="6966285" cy="1015663"/>
          </a:xfrm>
          <a:prstGeom prst="rect">
            <a:avLst/>
          </a:prstGeom>
          <a:noFill/>
        </p:spPr>
        <p:txBody>
          <a:bodyPr wrap="square" rtlCol="0">
            <a:spAutoFit/>
          </a:bodyPr>
          <a:lstStyle/>
          <a:p>
            <a:r>
              <a:rPr lang="fi-FI" sz="1000" dirty="0" err="1"/>
              <a:t>Bai</a:t>
            </a:r>
            <a:r>
              <a:rPr lang="fi-FI" sz="1000" dirty="0"/>
              <a:t>, X., </a:t>
            </a:r>
            <a:r>
              <a:rPr lang="fi-FI" sz="1000" dirty="0" err="1"/>
              <a:t>Sheng</a:t>
            </a:r>
            <a:r>
              <a:rPr lang="fi-FI" sz="1000" dirty="0"/>
              <a:t>, S., Li, J.J., 2016. </a:t>
            </a:r>
            <a:r>
              <a:rPr lang="fi-FI" sz="1000" dirty="0" err="1"/>
              <a:t>Contract</a:t>
            </a:r>
            <a:r>
              <a:rPr lang="fi-FI" sz="1000" dirty="0"/>
              <a:t> </a:t>
            </a:r>
            <a:r>
              <a:rPr lang="fi-FI" sz="1000" dirty="0" err="1"/>
              <a:t>governance</a:t>
            </a:r>
            <a:r>
              <a:rPr lang="fi-FI" sz="1000" dirty="0"/>
              <a:t> and </a:t>
            </a:r>
            <a:r>
              <a:rPr lang="fi-FI" sz="1000" dirty="0" err="1"/>
              <a:t>buyer-supplier</a:t>
            </a:r>
            <a:r>
              <a:rPr lang="fi-FI" sz="1000" dirty="0"/>
              <a:t> </a:t>
            </a:r>
            <a:r>
              <a:rPr lang="fi-FI" sz="1000" dirty="0" err="1"/>
              <a:t>conflict</a:t>
            </a:r>
            <a:r>
              <a:rPr lang="fi-FI" sz="1000" dirty="0"/>
              <a:t>: </a:t>
            </a:r>
            <a:r>
              <a:rPr lang="fi-FI" sz="1000" dirty="0" err="1"/>
              <a:t>The</a:t>
            </a:r>
            <a:r>
              <a:rPr lang="fi-FI" sz="1000" dirty="0"/>
              <a:t> </a:t>
            </a:r>
            <a:r>
              <a:rPr lang="fi-FI" sz="1000" dirty="0" err="1"/>
              <a:t>moderating</a:t>
            </a:r>
            <a:r>
              <a:rPr lang="fi-FI" sz="1000" dirty="0"/>
              <a:t> </a:t>
            </a:r>
            <a:r>
              <a:rPr lang="fi-FI" sz="1000" dirty="0" err="1"/>
              <a:t>role</a:t>
            </a:r>
            <a:r>
              <a:rPr lang="fi-FI" sz="1000" dirty="0"/>
              <a:t> of </a:t>
            </a:r>
            <a:r>
              <a:rPr lang="fi-FI" sz="1000" dirty="0" err="1"/>
              <a:t>institutions</a:t>
            </a:r>
            <a:r>
              <a:rPr lang="fi-FI" sz="1000" dirty="0"/>
              <a:t>. J. </a:t>
            </a:r>
            <a:r>
              <a:rPr lang="fi-FI" sz="1000" dirty="0" err="1"/>
              <a:t>Oper</a:t>
            </a:r>
            <a:r>
              <a:rPr lang="fi-FI" sz="1000" dirty="0"/>
              <a:t>. </a:t>
            </a:r>
            <a:r>
              <a:rPr lang="fi-FI" sz="1000" dirty="0" err="1"/>
              <a:t>Manag</a:t>
            </a:r>
            <a:r>
              <a:rPr lang="fi-FI" sz="1000" dirty="0"/>
              <a:t>. 41, 12–24. </a:t>
            </a:r>
            <a:r>
              <a:rPr lang="fi-FI" sz="1000" dirty="0" err="1"/>
              <a:t>https</a:t>
            </a:r>
            <a:r>
              <a:rPr lang="fi-FI" sz="1000" dirty="0"/>
              <a:t>://</a:t>
            </a:r>
            <a:r>
              <a:rPr lang="fi-FI" sz="1000" dirty="0" err="1"/>
              <a:t>doi.org</a:t>
            </a:r>
            <a:r>
              <a:rPr lang="fi-FI" sz="1000" dirty="0"/>
              <a:t>/10.1016/j.jom.2015.10.003 </a:t>
            </a:r>
          </a:p>
          <a:p>
            <a:r>
              <a:rPr lang="fi-FI" sz="1000" dirty="0"/>
              <a:t>Wang, J.J., Li, J.J., </a:t>
            </a:r>
            <a:r>
              <a:rPr lang="fi-FI" sz="1000" dirty="0" err="1"/>
              <a:t>Chang</a:t>
            </a:r>
            <a:r>
              <a:rPr lang="fi-FI" sz="1000" dirty="0"/>
              <a:t>, J., 2016. Product </a:t>
            </a:r>
            <a:r>
              <a:rPr lang="fi-FI" sz="1000" dirty="0" err="1"/>
              <a:t>co-development</a:t>
            </a:r>
            <a:r>
              <a:rPr lang="fi-FI" sz="1000" dirty="0"/>
              <a:t> in an </a:t>
            </a:r>
            <a:r>
              <a:rPr lang="fi-FI" sz="1000" dirty="0" err="1"/>
              <a:t>emerging</a:t>
            </a:r>
            <a:r>
              <a:rPr lang="fi-FI" sz="1000" dirty="0"/>
              <a:t> market: </a:t>
            </a:r>
            <a:r>
              <a:rPr lang="fi-FI" sz="1000" dirty="0" err="1"/>
              <a:t>The</a:t>
            </a:r>
            <a:r>
              <a:rPr lang="fi-FI" sz="1000" dirty="0"/>
              <a:t> </a:t>
            </a:r>
            <a:r>
              <a:rPr lang="fi-FI" sz="1000" dirty="0" err="1"/>
              <a:t>role</a:t>
            </a:r>
            <a:r>
              <a:rPr lang="fi-FI" sz="1000" dirty="0"/>
              <a:t> of </a:t>
            </a:r>
            <a:r>
              <a:rPr lang="fi-FI" sz="1000" dirty="0" err="1"/>
              <a:t>buyer-supplier</a:t>
            </a:r>
            <a:r>
              <a:rPr lang="fi-FI" sz="1000" dirty="0"/>
              <a:t> </a:t>
            </a:r>
            <a:r>
              <a:rPr lang="fi-FI" sz="1000" dirty="0" err="1"/>
              <a:t>compatibility</a:t>
            </a:r>
            <a:r>
              <a:rPr lang="fi-FI" sz="1000" dirty="0"/>
              <a:t> and </a:t>
            </a:r>
            <a:r>
              <a:rPr lang="fi-FI" sz="1000" dirty="0" err="1"/>
              <a:t>institutional</a:t>
            </a:r>
            <a:r>
              <a:rPr lang="fi-FI" sz="1000" dirty="0"/>
              <a:t> </a:t>
            </a:r>
            <a:r>
              <a:rPr lang="fi-FI" sz="1000" dirty="0" err="1"/>
              <a:t>environment</a:t>
            </a:r>
            <a:r>
              <a:rPr lang="fi-FI" sz="1000" dirty="0"/>
              <a:t>. J. </a:t>
            </a:r>
            <a:r>
              <a:rPr lang="fi-FI" sz="1000" dirty="0" err="1"/>
              <a:t>Oper</a:t>
            </a:r>
            <a:r>
              <a:rPr lang="fi-FI" sz="1000" dirty="0"/>
              <a:t>. </a:t>
            </a:r>
            <a:r>
              <a:rPr lang="fi-FI" sz="1000" dirty="0" err="1"/>
              <a:t>Manag</a:t>
            </a:r>
            <a:r>
              <a:rPr lang="fi-FI" sz="1000" dirty="0"/>
              <a:t>. 46, 69-83. </a:t>
            </a:r>
            <a:r>
              <a:rPr lang="fi-FI" sz="1000" dirty="0" err="1"/>
              <a:t>https</a:t>
            </a:r>
            <a:r>
              <a:rPr lang="fi-FI" sz="1000" dirty="0"/>
              <a:t>://</a:t>
            </a:r>
            <a:r>
              <a:rPr lang="fi-FI" sz="1000" dirty="0" err="1"/>
              <a:t>doi.org</a:t>
            </a:r>
            <a:r>
              <a:rPr lang="fi-FI" sz="1000" dirty="0"/>
              <a:t>/10.1016/j.jom.2016.07.002</a:t>
            </a:r>
            <a:br>
              <a:rPr lang="fi-FI" sz="1000" dirty="0"/>
            </a:br>
            <a:endParaRPr lang="fi-FI" sz="1000" dirty="0"/>
          </a:p>
          <a:p>
            <a:endParaRPr lang="fi-FI" sz="1000" dirty="0"/>
          </a:p>
        </p:txBody>
      </p:sp>
      <p:sp>
        <p:nvSpPr>
          <p:cNvPr id="2" name="Rectangle 1">
            <a:extLst>
              <a:ext uri="{FF2B5EF4-FFF2-40B4-BE49-F238E27FC236}">
                <a16:creationId xmlns:a16="http://schemas.microsoft.com/office/drawing/2014/main" id="{77BA0BCC-283E-7B4B-8B08-7DF34ABABE7E}"/>
              </a:ext>
            </a:extLst>
          </p:cNvPr>
          <p:cNvSpPr/>
          <p:nvPr/>
        </p:nvSpPr>
        <p:spPr>
          <a:xfrm>
            <a:off x="2049759" y="2396551"/>
            <a:ext cx="413886" cy="144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t>X</a:t>
            </a:r>
          </a:p>
        </p:txBody>
      </p:sp>
      <p:sp>
        <p:nvSpPr>
          <p:cNvPr id="7" name="Rectangle 6">
            <a:extLst>
              <a:ext uri="{FF2B5EF4-FFF2-40B4-BE49-F238E27FC236}">
                <a16:creationId xmlns:a16="http://schemas.microsoft.com/office/drawing/2014/main" id="{8281981B-8350-4C46-A39E-61C957C19287}"/>
              </a:ext>
            </a:extLst>
          </p:cNvPr>
          <p:cNvSpPr/>
          <p:nvPr/>
        </p:nvSpPr>
        <p:spPr>
          <a:xfrm>
            <a:off x="2693471" y="2394242"/>
            <a:ext cx="338486" cy="136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t>Z</a:t>
            </a:r>
          </a:p>
        </p:txBody>
      </p:sp>
      <p:sp>
        <p:nvSpPr>
          <p:cNvPr id="8" name="Rectangle 7">
            <a:extLst>
              <a:ext uri="{FF2B5EF4-FFF2-40B4-BE49-F238E27FC236}">
                <a16:creationId xmlns:a16="http://schemas.microsoft.com/office/drawing/2014/main" id="{0A2FB5E6-AD37-5845-B8EE-456B00D3A5A4}"/>
              </a:ext>
            </a:extLst>
          </p:cNvPr>
          <p:cNvSpPr/>
          <p:nvPr/>
        </p:nvSpPr>
        <p:spPr>
          <a:xfrm>
            <a:off x="6142189" y="2403627"/>
            <a:ext cx="413886" cy="144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t>Z</a:t>
            </a:r>
          </a:p>
        </p:txBody>
      </p:sp>
      <p:sp>
        <p:nvSpPr>
          <p:cNvPr id="9" name="Rectangle 8">
            <a:extLst>
              <a:ext uri="{FF2B5EF4-FFF2-40B4-BE49-F238E27FC236}">
                <a16:creationId xmlns:a16="http://schemas.microsoft.com/office/drawing/2014/main" id="{7BBA3681-C6B0-9F44-9DFD-DD24033D29F8}"/>
              </a:ext>
            </a:extLst>
          </p:cNvPr>
          <p:cNvSpPr/>
          <p:nvPr/>
        </p:nvSpPr>
        <p:spPr>
          <a:xfrm>
            <a:off x="868481" y="2968009"/>
            <a:ext cx="1151133" cy="144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t>X</a:t>
            </a:r>
          </a:p>
        </p:txBody>
      </p:sp>
      <p:sp>
        <p:nvSpPr>
          <p:cNvPr id="10" name="Rectangle 9">
            <a:extLst>
              <a:ext uri="{FF2B5EF4-FFF2-40B4-BE49-F238E27FC236}">
                <a16:creationId xmlns:a16="http://schemas.microsoft.com/office/drawing/2014/main" id="{2A816EF1-41A2-A948-9692-F6B1406378F4}"/>
              </a:ext>
            </a:extLst>
          </p:cNvPr>
          <p:cNvSpPr/>
          <p:nvPr/>
        </p:nvSpPr>
        <p:spPr>
          <a:xfrm>
            <a:off x="2347051" y="3513595"/>
            <a:ext cx="376260" cy="144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t>X</a:t>
            </a:r>
          </a:p>
        </p:txBody>
      </p:sp>
      <p:sp>
        <p:nvSpPr>
          <p:cNvPr id="11" name="Rectangle 10">
            <a:extLst>
              <a:ext uri="{FF2B5EF4-FFF2-40B4-BE49-F238E27FC236}">
                <a16:creationId xmlns:a16="http://schemas.microsoft.com/office/drawing/2014/main" id="{2E47A222-25D5-E646-9DDC-B9108F6536B1}"/>
              </a:ext>
            </a:extLst>
          </p:cNvPr>
          <p:cNvSpPr/>
          <p:nvPr/>
        </p:nvSpPr>
        <p:spPr>
          <a:xfrm>
            <a:off x="4642336" y="3804996"/>
            <a:ext cx="413886" cy="144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t>X</a:t>
            </a:r>
          </a:p>
        </p:txBody>
      </p:sp>
      <p:sp>
        <p:nvSpPr>
          <p:cNvPr id="12" name="Rectangle 11">
            <a:extLst>
              <a:ext uri="{FF2B5EF4-FFF2-40B4-BE49-F238E27FC236}">
                <a16:creationId xmlns:a16="http://schemas.microsoft.com/office/drawing/2014/main" id="{B4C3D941-E3D9-4243-A60E-6CACB484AA44}"/>
              </a:ext>
            </a:extLst>
          </p:cNvPr>
          <p:cNvSpPr/>
          <p:nvPr/>
        </p:nvSpPr>
        <p:spPr>
          <a:xfrm>
            <a:off x="1988403" y="2685761"/>
            <a:ext cx="338486" cy="136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t>X</a:t>
            </a:r>
          </a:p>
        </p:txBody>
      </p:sp>
      <p:sp>
        <p:nvSpPr>
          <p:cNvPr id="13" name="Rectangle 12">
            <a:extLst>
              <a:ext uri="{FF2B5EF4-FFF2-40B4-BE49-F238E27FC236}">
                <a16:creationId xmlns:a16="http://schemas.microsoft.com/office/drawing/2014/main" id="{24380AE8-3462-7C4E-9464-EFBAFFAD1F5B}"/>
              </a:ext>
            </a:extLst>
          </p:cNvPr>
          <p:cNvSpPr/>
          <p:nvPr/>
        </p:nvSpPr>
        <p:spPr>
          <a:xfrm>
            <a:off x="2781545" y="4076277"/>
            <a:ext cx="279741" cy="136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t>Z</a:t>
            </a:r>
          </a:p>
        </p:txBody>
      </p:sp>
      <p:sp>
        <p:nvSpPr>
          <p:cNvPr id="14" name="Rectangle 13">
            <a:extLst>
              <a:ext uri="{FF2B5EF4-FFF2-40B4-BE49-F238E27FC236}">
                <a16:creationId xmlns:a16="http://schemas.microsoft.com/office/drawing/2014/main" id="{D4B3C799-E163-1F4C-86C0-BDE410E18979}"/>
              </a:ext>
            </a:extLst>
          </p:cNvPr>
          <p:cNvSpPr/>
          <p:nvPr/>
        </p:nvSpPr>
        <p:spPr>
          <a:xfrm>
            <a:off x="6406929" y="2685761"/>
            <a:ext cx="338486" cy="136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t>Z</a:t>
            </a:r>
          </a:p>
        </p:txBody>
      </p:sp>
      <p:sp>
        <p:nvSpPr>
          <p:cNvPr id="3" name="Title 2">
            <a:extLst>
              <a:ext uri="{FF2B5EF4-FFF2-40B4-BE49-F238E27FC236}">
                <a16:creationId xmlns:a16="http://schemas.microsoft.com/office/drawing/2014/main" id="{0DF4311A-99BD-1240-BBFB-CB53BB99F6C5}"/>
              </a:ext>
            </a:extLst>
          </p:cNvPr>
          <p:cNvSpPr>
            <a:spLocks noGrp="1"/>
          </p:cNvSpPr>
          <p:nvPr>
            <p:ph type="title"/>
          </p:nvPr>
        </p:nvSpPr>
        <p:spPr/>
        <p:txBody>
          <a:bodyPr/>
          <a:lstStyle/>
          <a:p>
            <a:r>
              <a:rPr lang="fi-FI" dirty="0" err="1"/>
              <a:t>Examples</a:t>
            </a:r>
            <a:r>
              <a:rPr lang="fi-FI" dirty="0"/>
              <a:t>: </a:t>
            </a:r>
            <a:r>
              <a:rPr lang="fi-FI" dirty="0" err="1"/>
              <a:t>two-stage</a:t>
            </a:r>
            <a:r>
              <a:rPr lang="fi-FI" dirty="0"/>
              <a:t> </a:t>
            </a:r>
            <a:r>
              <a:rPr lang="fi-FI" dirty="0" err="1"/>
              <a:t>least</a:t>
            </a:r>
            <a:r>
              <a:rPr lang="fi-FI" dirty="0"/>
              <a:t> </a:t>
            </a:r>
            <a:r>
              <a:rPr lang="fi-FI" dirty="0" err="1"/>
              <a:t>squares</a:t>
            </a:r>
            <a:endParaRPr lang="fi-FI" dirty="0"/>
          </a:p>
        </p:txBody>
      </p:sp>
    </p:spTree>
    <p:extLst>
      <p:ext uri="{BB962C8B-B14F-4D97-AF65-F5344CB8AC3E}">
        <p14:creationId xmlns:p14="http://schemas.microsoft.com/office/powerpoint/2010/main" val="2621810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Asking for help</a:t>
            </a:r>
          </a:p>
        </p:txBody>
      </p:sp>
      <p:sp>
        <p:nvSpPr>
          <p:cNvPr id="3" name="Content Placeholder 2"/>
          <p:cNvSpPr>
            <a:spLocks noGrp="1"/>
          </p:cNvSpPr>
          <p:nvPr>
            <p:ph idx="1"/>
          </p:nvPr>
        </p:nvSpPr>
        <p:spPr/>
        <p:txBody>
          <a:bodyPr>
            <a:normAutofit/>
          </a:bodyPr>
          <a:lstStyle/>
          <a:p>
            <a:r>
              <a:rPr lang="en-US" dirty="0"/>
              <a:t>SEMNET</a:t>
            </a:r>
          </a:p>
          <a:p>
            <a:pPr marL="0" indent="0">
              <a:buNone/>
            </a:pPr>
            <a:r>
              <a:rPr lang="en-US" dirty="0">
                <a:hlinkClick r:id="rId2"/>
              </a:rPr>
              <a:t>https://listserv.ua.edu/archives/semnet.html</a:t>
            </a:r>
            <a:endParaRPr lang="en-US" dirty="0"/>
          </a:p>
          <a:p>
            <a:endParaRPr lang="en-US" dirty="0"/>
          </a:p>
          <a:p>
            <a:r>
              <a:rPr lang="en-US" dirty="0"/>
              <a:t>RMNET</a:t>
            </a:r>
          </a:p>
          <a:p>
            <a:pPr marL="0" indent="0">
              <a:buNone/>
            </a:pPr>
            <a:r>
              <a:rPr lang="en-US" dirty="0">
                <a:hlinkClick r:id="rId3"/>
              </a:rPr>
              <a:t>http://rmdiv.org/?page_id=18</a:t>
            </a:r>
            <a:endParaRPr lang="en-US" dirty="0"/>
          </a:p>
          <a:p>
            <a:pPr marL="0" indent="0">
              <a:buNone/>
            </a:pPr>
            <a:endParaRPr lang="en-US" dirty="0"/>
          </a:p>
          <a:p>
            <a:r>
              <a:rPr lang="en-US" dirty="0" err="1"/>
              <a:t>Stata</a:t>
            </a:r>
            <a:r>
              <a:rPr lang="en-US" dirty="0"/>
              <a:t> discussion forums</a:t>
            </a:r>
          </a:p>
          <a:p>
            <a:pPr marL="0" indent="0">
              <a:buNone/>
            </a:pPr>
            <a:r>
              <a:rPr lang="en-US" dirty="0">
                <a:hlinkClick r:id="rId4"/>
              </a:rPr>
              <a:t>http://www.statalist.org/forums/</a:t>
            </a:r>
            <a:endParaRPr lang="en-US" dirty="0"/>
          </a:p>
          <a:p>
            <a:pPr marL="0" indent="0">
              <a:buNone/>
            </a:pPr>
            <a:endParaRPr lang="en-US" dirty="0"/>
          </a:p>
        </p:txBody>
      </p:sp>
    </p:spTree>
    <p:extLst>
      <p:ext uri="{BB962C8B-B14F-4D97-AF65-F5344CB8AC3E}">
        <p14:creationId xmlns:p14="http://schemas.microsoft.com/office/powerpoint/2010/main" val="18177922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817F983-521A-A44F-9861-15D39F3AA85A}"/>
              </a:ext>
            </a:extLst>
          </p:cNvPr>
          <p:cNvSpPr/>
          <p:nvPr/>
        </p:nvSpPr>
        <p:spPr>
          <a:xfrm>
            <a:off x="3949002" y="4936256"/>
            <a:ext cx="180200" cy="1708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Rectangle 11">
            <a:extLst>
              <a:ext uri="{FF2B5EF4-FFF2-40B4-BE49-F238E27FC236}">
                <a16:creationId xmlns:a16="http://schemas.microsoft.com/office/drawing/2014/main" id="{D639C242-1F69-1247-A827-7B8CA0B14EF7}"/>
              </a:ext>
            </a:extLst>
          </p:cNvPr>
          <p:cNvSpPr/>
          <p:nvPr/>
        </p:nvSpPr>
        <p:spPr>
          <a:xfrm>
            <a:off x="336589" y="5107078"/>
            <a:ext cx="3792613" cy="1708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Rectangle 12">
            <a:extLst>
              <a:ext uri="{FF2B5EF4-FFF2-40B4-BE49-F238E27FC236}">
                <a16:creationId xmlns:a16="http://schemas.microsoft.com/office/drawing/2014/main" id="{32ABC78D-9377-DF49-80B4-AA27C3674C9E}"/>
              </a:ext>
            </a:extLst>
          </p:cNvPr>
          <p:cNvSpPr/>
          <p:nvPr/>
        </p:nvSpPr>
        <p:spPr>
          <a:xfrm>
            <a:off x="336589" y="5271247"/>
            <a:ext cx="3792613" cy="16915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2D9E4251-1E83-2D43-91B6-A82958CEC499}"/>
              </a:ext>
            </a:extLst>
          </p:cNvPr>
          <p:cNvSpPr/>
          <p:nvPr/>
        </p:nvSpPr>
        <p:spPr>
          <a:xfrm>
            <a:off x="5797899" y="2009670"/>
            <a:ext cx="2250831" cy="1708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494A2318-F1BD-E74F-B990-98D84827036B}"/>
              </a:ext>
            </a:extLst>
          </p:cNvPr>
          <p:cNvSpPr/>
          <p:nvPr/>
        </p:nvSpPr>
        <p:spPr>
          <a:xfrm>
            <a:off x="4256117" y="2180492"/>
            <a:ext cx="3792613" cy="1708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50A36947-CE69-B243-A0AE-07D1B4AE2EF3}"/>
              </a:ext>
            </a:extLst>
          </p:cNvPr>
          <p:cNvSpPr/>
          <p:nvPr/>
        </p:nvSpPr>
        <p:spPr>
          <a:xfrm>
            <a:off x="4256117" y="2344661"/>
            <a:ext cx="1752797" cy="1708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Picture 3">
            <a:extLst>
              <a:ext uri="{FF2B5EF4-FFF2-40B4-BE49-F238E27FC236}">
                <a16:creationId xmlns:a16="http://schemas.microsoft.com/office/drawing/2014/main" id="{37A9199D-6B4F-684C-80A1-42A628FC6A63}"/>
              </a:ext>
            </a:extLst>
          </p:cNvPr>
          <p:cNvPicPr>
            <a:picLocks noChangeAspect="1"/>
          </p:cNvPicPr>
          <p:nvPr/>
        </p:nvPicPr>
        <p:blipFill rotWithShape="1">
          <a:blip r:embed="rId2"/>
          <a:srcRect l="50000" t="52747"/>
          <a:stretch/>
        </p:blipFill>
        <p:spPr>
          <a:xfrm>
            <a:off x="209673" y="954594"/>
            <a:ext cx="4362327" cy="5501471"/>
          </a:xfrm>
          <a:prstGeom prst="rect">
            <a:avLst/>
          </a:prstGeom>
        </p:spPr>
      </p:pic>
      <p:sp>
        <p:nvSpPr>
          <p:cNvPr id="5" name="TextBox 4">
            <a:extLst>
              <a:ext uri="{FF2B5EF4-FFF2-40B4-BE49-F238E27FC236}">
                <a16:creationId xmlns:a16="http://schemas.microsoft.com/office/drawing/2014/main" id="{8F020E7F-2A25-B045-B933-396778ABDA7E}"/>
              </a:ext>
            </a:extLst>
          </p:cNvPr>
          <p:cNvSpPr txBox="1"/>
          <p:nvPr/>
        </p:nvSpPr>
        <p:spPr>
          <a:xfrm>
            <a:off x="294021" y="6110384"/>
            <a:ext cx="6966285" cy="1015663"/>
          </a:xfrm>
          <a:prstGeom prst="rect">
            <a:avLst/>
          </a:prstGeom>
          <a:noFill/>
        </p:spPr>
        <p:txBody>
          <a:bodyPr wrap="square" rtlCol="0">
            <a:spAutoFit/>
          </a:bodyPr>
          <a:lstStyle/>
          <a:p>
            <a:r>
              <a:rPr lang="fi-FI" sz="1000" dirty="0" err="1"/>
              <a:t>Bai</a:t>
            </a:r>
            <a:r>
              <a:rPr lang="fi-FI" sz="1000" dirty="0"/>
              <a:t>, X., </a:t>
            </a:r>
            <a:r>
              <a:rPr lang="fi-FI" sz="1000" dirty="0" err="1"/>
              <a:t>Sheng</a:t>
            </a:r>
            <a:r>
              <a:rPr lang="fi-FI" sz="1000" dirty="0"/>
              <a:t>, S., Li, J.J., 2016. </a:t>
            </a:r>
            <a:r>
              <a:rPr lang="fi-FI" sz="1000" dirty="0" err="1"/>
              <a:t>Contract</a:t>
            </a:r>
            <a:r>
              <a:rPr lang="fi-FI" sz="1000" dirty="0"/>
              <a:t> </a:t>
            </a:r>
            <a:r>
              <a:rPr lang="fi-FI" sz="1000" dirty="0" err="1"/>
              <a:t>governance</a:t>
            </a:r>
            <a:r>
              <a:rPr lang="fi-FI" sz="1000" dirty="0"/>
              <a:t> and </a:t>
            </a:r>
            <a:r>
              <a:rPr lang="fi-FI" sz="1000" dirty="0" err="1"/>
              <a:t>buyer-supplier</a:t>
            </a:r>
            <a:r>
              <a:rPr lang="fi-FI" sz="1000" dirty="0"/>
              <a:t> </a:t>
            </a:r>
            <a:r>
              <a:rPr lang="fi-FI" sz="1000" dirty="0" err="1"/>
              <a:t>conflict</a:t>
            </a:r>
            <a:r>
              <a:rPr lang="fi-FI" sz="1000" dirty="0"/>
              <a:t>: </a:t>
            </a:r>
            <a:r>
              <a:rPr lang="fi-FI" sz="1000" dirty="0" err="1"/>
              <a:t>The</a:t>
            </a:r>
            <a:r>
              <a:rPr lang="fi-FI" sz="1000" dirty="0"/>
              <a:t> </a:t>
            </a:r>
            <a:r>
              <a:rPr lang="fi-FI" sz="1000" dirty="0" err="1"/>
              <a:t>moderating</a:t>
            </a:r>
            <a:r>
              <a:rPr lang="fi-FI" sz="1000" dirty="0"/>
              <a:t> </a:t>
            </a:r>
            <a:r>
              <a:rPr lang="fi-FI" sz="1000" dirty="0" err="1"/>
              <a:t>role</a:t>
            </a:r>
            <a:r>
              <a:rPr lang="fi-FI" sz="1000" dirty="0"/>
              <a:t> of </a:t>
            </a:r>
            <a:r>
              <a:rPr lang="fi-FI" sz="1000" dirty="0" err="1"/>
              <a:t>institutions</a:t>
            </a:r>
            <a:r>
              <a:rPr lang="fi-FI" sz="1000" dirty="0"/>
              <a:t>. J. </a:t>
            </a:r>
            <a:r>
              <a:rPr lang="fi-FI" sz="1000" dirty="0" err="1"/>
              <a:t>Oper</a:t>
            </a:r>
            <a:r>
              <a:rPr lang="fi-FI" sz="1000" dirty="0"/>
              <a:t>. </a:t>
            </a:r>
            <a:r>
              <a:rPr lang="fi-FI" sz="1000" dirty="0" err="1"/>
              <a:t>Manag</a:t>
            </a:r>
            <a:r>
              <a:rPr lang="fi-FI" sz="1000" dirty="0"/>
              <a:t>. 41, 12–24. </a:t>
            </a:r>
            <a:r>
              <a:rPr lang="fi-FI" sz="1000" dirty="0" err="1"/>
              <a:t>https</a:t>
            </a:r>
            <a:r>
              <a:rPr lang="fi-FI" sz="1000" dirty="0"/>
              <a:t>://</a:t>
            </a:r>
            <a:r>
              <a:rPr lang="fi-FI" sz="1000" dirty="0" err="1"/>
              <a:t>doi.org</a:t>
            </a:r>
            <a:r>
              <a:rPr lang="fi-FI" sz="1000" dirty="0"/>
              <a:t>/10.1016/j.jom.2015.10.003 p. 17</a:t>
            </a:r>
          </a:p>
          <a:p>
            <a:r>
              <a:rPr lang="fi-FI" sz="1000" dirty="0"/>
              <a:t>Wang, J.J., Li, J.J., </a:t>
            </a:r>
            <a:r>
              <a:rPr lang="fi-FI" sz="1000" dirty="0" err="1"/>
              <a:t>Chang</a:t>
            </a:r>
            <a:r>
              <a:rPr lang="fi-FI" sz="1000" dirty="0"/>
              <a:t>, J., 2016. Product </a:t>
            </a:r>
            <a:r>
              <a:rPr lang="fi-FI" sz="1000" dirty="0" err="1"/>
              <a:t>co-development</a:t>
            </a:r>
            <a:r>
              <a:rPr lang="fi-FI" sz="1000" dirty="0"/>
              <a:t> in an </a:t>
            </a:r>
            <a:r>
              <a:rPr lang="fi-FI" sz="1000" dirty="0" err="1"/>
              <a:t>emerging</a:t>
            </a:r>
            <a:r>
              <a:rPr lang="fi-FI" sz="1000" dirty="0"/>
              <a:t> market: </a:t>
            </a:r>
            <a:r>
              <a:rPr lang="fi-FI" sz="1000" dirty="0" err="1"/>
              <a:t>The</a:t>
            </a:r>
            <a:r>
              <a:rPr lang="fi-FI" sz="1000" dirty="0"/>
              <a:t> </a:t>
            </a:r>
            <a:r>
              <a:rPr lang="fi-FI" sz="1000" dirty="0" err="1"/>
              <a:t>role</a:t>
            </a:r>
            <a:r>
              <a:rPr lang="fi-FI" sz="1000" dirty="0"/>
              <a:t> of </a:t>
            </a:r>
            <a:r>
              <a:rPr lang="fi-FI" sz="1000" dirty="0" err="1"/>
              <a:t>buyer-supplier</a:t>
            </a:r>
            <a:r>
              <a:rPr lang="fi-FI" sz="1000" dirty="0"/>
              <a:t> </a:t>
            </a:r>
            <a:r>
              <a:rPr lang="fi-FI" sz="1000" dirty="0" err="1"/>
              <a:t>compatibility</a:t>
            </a:r>
            <a:r>
              <a:rPr lang="fi-FI" sz="1000" dirty="0"/>
              <a:t> and </a:t>
            </a:r>
            <a:r>
              <a:rPr lang="fi-FI" sz="1000" dirty="0" err="1"/>
              <a:t>institutional</a:t>
            </a:r>
            <a:r>
              <a:rPr lang="fi-FI" sz="1000" dirty="0"/>
              <a:t> </a:t>
            </a:r>
            <a:r>
              <a:rPr lang="fi-FI" sz="1000" dirty="0" err="1"/>
              <a:t>environment</a:t>
            </a:r>
            <a:r>
              <a:rPr lang="fi-FI" sz="1000" dirty="0"/>
              <a:t>. J. </a:t>
            </a:r>
            <a:r>
              <a:rPr lang="fi-FI" sz="1000" dirty="0" err="1"/>
              <a:t>Oper</a:t>
            </a:r>
            <a:r>
              <a:rPr lang="fi-FI" sz="1000" dirty="0"/>
              <a:t>. </a:t>
            </a:r>
            <a:r>
              <a:rPr lang="fi-FI" sz="1000" dirty="0" err="1"/>
              <a:t>Manag</a:t>
            </a:r>
            <a:r>
              <a:rPr lang="fi-FI" sz="1000" dirty="0"/>
              <a:t>. 46, 69-83. </a:t>
            </a:r>
            <a:r>
              <a:rPr lang="fi-FI" sz="1000" dirty="0">
                <a:hlinkClick r:id="rId3"/>
              </a:rPr>
              <a:t>https://doi.org/10.1016/j.jom.2016.07.002</a:t>
            </a:r>
            <a:r>
              <a:rPr lang="fi-FI" sz="1000" dirty="0"/>
              <a:t> p. 76</a:t>
            </a:r>
            <a:br>
              <a:rPr lang="fi-FI" sz="1000" dirty="0"/>
            </a:br>
            <a:endParaRPr lang="fi-FI" sz="1000" dirty="0"/>
          </a:p>
          <a:p>
            <a:endParaRPr lang="fi-FI" sz="1000" dirty="0"/>
          </a:p>
        </p:txBody>
      </p:sp>
      <p:pic>
        <p:nvPicPr>
          <p:cNvPr id="7" name="Picture 6">
            <a:extLst>
              <a:ext uri="{FF2B5EF4-FFF2-40B4-BE49-F238E27FC236}">
                <a16:creationId xmlns:a16="http://schemas.microsoft.com/office/drawing/2014/main" id="{85AB0FF1-47F4-9A42-9BC1-791F13722232}"/>
              </a:ext>
            </a:extLst>
          </p:cNvPr>
          <p:cNvPicPr>
            <a:picLocks noChangeAspect="1"/>
          </p:cNvPicPr>
          <p:nvPr/>
        </p:nvPicPr>
        <p:blipFill rotWithShape="1">
          <a:blip r:embed="rId4"/>
          <a:srcRect l="50000" t="43809" r="5225" b="16630"/>
          <a:stretch/>
        </p:blipFill>
        <p:spPr>
          <a:xfrm>
            <a:off x="4256117" y="954594"/>
            <a:ext cx="3926287" cy="4629248"/>
          </a:xfrm>
          <a:prstGeom prst="rect">
            <a:avLst/>
          </a:prstGeom>
        </p:spPr>
      </p:pic>
    </p:spTree>
    <p:extLst>
      <p:ext uri="{BB962C8B-B14F-4D97-AF65-F5344CB8AC3E}">
        <p14:creationId xmlns:p14="http://schemas.microsoft.com/office/powerpoint/2010/main" val="34802981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E6E430-9451-F344-9B4D-29B68E99545D}"/>
              </a:ext>
            </a:extLst>
          </p:cNvPr>
          <p:cNvSpPr/>
          <p:nvPr/>
        </p:nvSpPr>
        <p:spPr>
          <a:xfrm>
            <a:off x="2743200" y="3343588"/>
            <a:ext cx="2974312" cy="2436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a:extLst>
              <a:ext uri="{FF2B5EF4-FFF2-40B4-BE49-F238E27FC236}">
                <a16:creationId xmlns:a16="http://schemas.microsoft.com/office/drawing/2014/main" id="{0697F11A-34D1-1840-84B6-F96A23B3804D}"/>
              </a:ext>
            </a:extLst>
          </p:cNvPr>
          <p:cNvSpPr/>
          <p:nvPr/>
        </p:nvSpPr>
        <p:spPr>
          <a:xfrm>
            <a:off x="835687" y="3587261"/>
            <a:ext cx="4499987" cy="2436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7071B3FE-0F0B-3E40-8BF9-6AA5CCADF2BF}"/>
              </a:ext>
            </a:extLst>
          </p:cNvPr>
          <p:cNvSpPr>
            <a:spLocks noGrp="1"/>
          </p:cNvSpPr>
          <p:nvPr>
            <p:ph type="title"/>
          </p:nvPr>
        </p:nvSpPr>
        <p:spPr>
          <a:xfrm>
            <a:off x="628650" y="365126"/>
            <a:ext cx="7259306" cy="1325563"/>
          </a:xfrm>
        </p:spPr>
        <p:txBody>
          <a:bodyPr/>
          <a:lstStyle/>
          <a:p>
            <a:r>
              <a:rPr lang="fi-FI" dirty="0" err="1"/>
              <a:t>Example</a:t>
            </a:r>
            <a:r>
              <a:rPr lang="fi-FI" dirty="0"/>
              <a:t>: </a:t>
            </a:r>
            <a:r>
              <a:rPr lang="fi-FI" dirty="0" err="1"/>
              <a:t>Coefficient</a:t>
            </a:r>
            <a:r>
              <a:rPr lang="fi-FI" dirty="0"/>
              <a:t> alpha &gt; 0.7 (</a:t>
            </a:r>
            <a:r>
              <a:rPr lang="fi-FI" dirty="0" err="1"/>
              <a:t>Nunnally</a:t>
            </a:r>
            <a:r>
              <a:rPr lang="fi-FI" dirty="0"/>
              <a:t>, 1978)</a:t>
            </a:r>
          </a:p>
        </p:txBody>
      </p:sp>
      <p:pic>
        <p:nvPicPr>
          <p:cNvPr id="3" name="Picture 2">
            <a:extLst>
              <a:ext uri="{FF2B5EF4-FFF2-40B4-BE49-F238E27FC236}">
                <a16:creationId xmlns:a16="http://schemas.microsoft.com/office/drawing/2014/main" id="{12B7009A-0947-6C4A-AEBD-1819C7FEA8F9}"/>
              </a:ext>
            </a:extLst>
          </p:cNvPr>
          <p:cNvPicPr>
            <a:picLocks noChangeAspect="1"/>
          </p:cNvPicPr>
          <p:nvPr/>
        </p:nvPicPr>
        <p:blipFill rotWithShape="1">
          <a:blip r:embed="rId2"/>
          <a:srcRect l="34263" t="12264" r="15489" b="63450"/>
          <a:stretch/>
        </p:blipFill>
        <p:spPr>
          <a:xfrm>
            <a:off x="628650" y="1858945"/>
            <a:ext cx="5847749" cy="3657600"/>
          </a:xfrm>
          <a:prstGeom prst="rect">
            <a:avLst/>
          </a:prstGeom>
        </p:spPr>
      </p:pic>
      <p:sp>
        <p:nvSpPr>
          <p:cNvPr id="6" name="TextBox 5">
            <a:extLst>
              <a:ext uri="{FF2B5EF4-FFF2-40B4-BE49-F238E27FC236}">
                <a16:creationId xmlns:a16="http://schemas.microsoft.com/office/drawing/2014/main" id="{D9FF2DA1-56AF-0F48-9A03-DAC466E8C253}"/>
              </a:ext>
            </a:extLst>
          </p:cNvPr>
          <p:cNvSpPr txBox="1"/>
          <p:nvPr/>
        </p:nvSpPr>
        <p:spPr>
          <a:xfrm>
            <a:off x="747213" y="6281132"/>
            <a:ext cx="5301895" cy="553998"/>
          </a:xfrm>
          <a:prstGeom prst="rect">
            <a:avLst/>
          </a:prstGeom>
          <a:noFill/>
        </p:spPr>
        <p:txBody>
          <a:bodyPr wrap="square" rtlCol="0">
            <a:spAutoFit/>
          </a:bodyPr>
          <a:lstStyle/>
          <a:p>
            <a:r>
              <a:rPr lang="en" sz="1000" dirty="0"/>
              <a:t>Chatterjee, A., &amp; Hambrick, D. C. (2007). It’s All about Me: Narcissistic Chief Executive Officers and Their Effects on Company Strategy and Performance. </a:t>
            </a:r>
            <a:r>
              <a:rPr lang="en" sz="1000" i="1" dirty="0"/>
              <a:t>Administrative Science Quarterly</a:t>
            </a:r>
            <a:r>
              <a:rPr lang="en" sz="1000" dirty="0"/>
              <a:t>, </a:t>
            </a:r>
            <a:r>
              <a:rPr lang="en" sz="1000" i="1" dirty="0"/>
              <a:t>52</a:t>
            </a:r>
            <a:r>
              <a:rPr lang="en" sz="1000" dirty="0"/>
              <a:t>(3), 351–386. </a:t>
            </a:r>
            <a:r>
              <a:rPr lang="en" sz="1000" dirty="0">
                <a:hlinkClick r:id="rId3"/>
              </a:rPr>
              <a:t>https://doi.org/10.2189/asqu.52.3.351</a:t>
            </a:r>
            <a:r>
              <a:rPr lang="en" sz="1000" dirty="0"/>
              <a:t> p. 36.</a:t>
            </a:r>
            <a:endParaRPr lang="en" sz="1000" dirty="0">
              <a:effectLst/>
            </a:endParaRPr>
          </a:p>
        </p:txBody>
      </p:sp>
    </p:spTree>
    <p:extLst>
      <p:ext uri="{BB962C8B-B14F-4D97-AF65-F5344CB8AC3E}">
        <p14:creationId xmlns:p14="http://schemas.microsoft.com/office/powerpoint/2010/main" val="41833839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53D772-02D3-284D-AEF8-C6A53F377EBC}"/>
              </a:ext>
            </a:extLst>
          </p:cNvPr>
          <p:cNvGrpSpPr>
            <a:grpSpLocks noChangeAspect="1"/>
          </p:cNvGrpSpPr>
          <p:nvPr/>
        </p:nvGrpSpPr>
        <p:grpSpPr>
          <a:xfrm>
            <a:off x="-613979" y="261257"/>
            <a:ext cx="7835661" cy="6596743"/>
            <a:chOff x="1349562" y="160772"/>
            <a:chExt cx="5299364" cy="4461467"/>
          </a:xfrm>
        </p:grpSpPr>
        <p:pic>
          <p:nvPicPr>
            <p:cNvPr id="4" name="Picture 3">
              <a:extLst>
                <a:ext uri="{FF2B5EF4-FFF2-40B4-BE49-F238E27FC236}">
                  <a16:creationId xmlns:a16="http://schemas.microsoft.com/office/drawing/2014/main" id="{1225CDF8-9F50-6040-A11D-FF0C319B9A98}"/>
                </a:ext>
              </a:extLst>
            </p:cNvPr>
            <p:cNvPicPr>
              <a:picLocks noChangeAspect="1"/>
            </p:cNvPicPr>
            <p:nvPr/>
          </p:nvPicPr>
          <p:blipFill rotWithShape="1">
            <a:blip r:embed="rId2"/>
            <a:srcRect t="36777" b="12235"/>
            <a:stretch/>
          </p:blipFill>
          <p:spPr>
            <a:xfrm>
              <a:off x="1349562" y="160772"/>
              <a:ext cx="5299364" cy="3496828"/>
            </a:xfrm>
            <a:prstGeom prst="rect">
              <a:avLst/>
            </a:prstGeom>
          </p:spPr>
        </p:pic>
        <p:pic>
          <p:nvPicPr>
            <p:cNvPr id="6" name="Picture 5">
              <a:extLst>
                <a:ext uri="{FF2B5EF4-FFF2-40B4-BE49-F238E27FC236}">
                  <a16:creationId xmlns:a16="http://schemas.microsoft.com/office/drawing/2014/main" id="{A14CECB9-B7CD-D04F-AC18-C37FC0DFC403}"/>
                </a:ext>
              </a:extLst>
            </p:cNvPr>
            <p:cNvPicPr>
              <a:picLocks noChangeAspect="1"/>
            </p:cNvPicPr>
            <p:nvPr/>
          </p:nvPicPr>
          <p:blipFill rotWithShape="1">
            <a:blip r:embed="rId3"/>
            <a:srcRect t="12454" b="73626"/>
            <a:stretch/>
          </p:blipFill>
          <p:spPr>
            <a:xfrm>
              <a:off x="1349562" y="3667648"/>
              <a:ext cx="5299364" cy="954591"/>
            </a:xfrm>
            <a:prstGeom prst="rect">
              <a:avLst/>
            </a:prstGeom>
          </p:spPr>
        </p:pic>
      </p:grpSp>
      <p:sp>
        <p:nvSpPr>
          <p:cNvPr id="8" name="TextBox 7">
            <a:extLst>
              <a:ext uri="{FF2B5EF4-FFF2-40B4-BE49-F238E27FC236}">
                <a16:creationId xmlns:a16="http://schemas.microsoft.com/office/drawing/2014/main" id="{1B472D9D-756C-5446-A82E-0BE37B54C90F}"/>
              </a:ext>
            </a:extLst>
          </p:cNvPr>
          <p:cNvSpPr txBox="1"/>
          <p:nvPr/>
        </p:nvSpPr>
        <p:spPr>
          <a:xfrm>
            <a:off x="6350558" y="562708"/>
            <a:ext cx="2277892" cy="1477328"/>
          </a:xfrm>
          <a:prstGeom prst="rect">
            <a:avLst/>
          </a:prstGeom>
          <a:noFill/>
        </p:spPr>
        <p:txBody>
          <a:bodyPr wrap="square" rtlCol="0">
            <a:spAutoFit/>
          </a:bodyPr>
          <a:lstStyle/>
          <a:p>
            <a:r>
              <a:rPr lang="en" sz="1000" dirty="0"/>
              <a:t>Lance, C. E., Butts, M. M., &amp; </a:t>
            </a:r>
            <a:r>
              <a:rPr lang="en" sz="1000" dirty="0" err="1"/>
              <a:t>Michels</a:t>
            </a:r>
            <a:r>
              <a:rPr lang="en" sz="1000" dirty="0"/>
              <a:t>, L. C. (2006). The sources of four commonly reported cutoff criteria what did they really say? </a:t>
            </a:r>
            <a:r>
              <a:rPr lang="en" sz="1000" i="1" dirty="0"/>
              <a:t>Organizational Research Methods</a:t>
            </a:r>
            <a:r>
              <a:rPr lang="en" sz="1000" dirty="0"/>
              <a:t>, </a:t>
            </a:r>
            <a:r>
              <a:rPr lang="en" sz="1000" i="1" dirty="0"/>
              <a:t>9</a:t>
            </a:r>
            <a:r>
              <a:rPr lang="en" sz="1000" dirty="0"/>
              <a:t>(2), 202–220. </a:t>
            </a:r>
            <a:r>
              <a:rPr lang="en" sz="1000" dirty="0">
                <a:hlinkClick r:id="rId4"/>
              </a:rPr>
              <a:t>https://doi.org/10.1177/1094428105284919</a:t>
            </a:r>
            <a:endParaRPr lang="en" sz="1000" dirty="0"/>
          </a:p>
          <a:p>
            <a:endParaRPr lang="fi-FI" sz="1000" dirty="0"/>
          </a:p>
        </p:txBody>
      </p:sp>
    </p:spTree>
    <p:extLst>
      <p:ext uri="{BB962C8B-B14F-4D97-AF65-F5344CB8AC3E}">
        <p14:creationId xmlns:p14="http://schemas.microsoft.com/office/powerpoint/2010/main" val="2826275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2B2234-BBB9-C24E-AFBB-CF118A1B9979}"/>
              </a:ext>
            </a:extLst>
          </p:cNvPr>
          <p:cNvSpPr/>
          <p:nvPr/>
        </p:nvSpPr>
        <p:spPr>
          <a:xfrm>
            <a:off x="3084844" y="4137409"/>
            <a:ext cx="4561952" cy="2135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991E5216-A211-0242-9296-8C54EFAB0339}"/>
              </a:ext>
            </a:extLst>
          </p:cNvPr>
          <p:cNvSpPr/>
          <p:nvPr/>
        </p:nvSpPr>
        <p:spPr>
          <a:xfrm>
            <a:off x="628650" y="4286880"/>
            <a:ext cx="7018146" cy="35545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 name="Rectangle 10">
            <a:extLst>
              <a:ext uri="{FF2B5EF4-FFF2-40B4-BE49-F238E27FC236}">
                <a16:creationId xmlns:a16="http://schemas.microsoft.com/office/drawing/2014/main" id="{56991A2A-1DDA-A542-AEBF-096D9D314F0A}"/>
              </a:ext>
            </a:extLst>
          </p:cNvPr>
          <p:cNvSpPr/>
          <p:nvPr/>
        </p:nvSpPr>
        <p:spPr>
          <a:xfrm>
            <a:off x="628650" y="4642338"/>
            <a:ext cx="3943350" cy="2135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7071B3FE-0F0B-3E40-8BF9-6AA5CCADF2BF}"/>
              </a:ext>
            </a:extLst>
          </p:cNvPr>
          <p:cNvSpPr>
            <a:spLocks noGrp="1"/>
          </p:cNvSpPr>
          <p:nvPr>
            <p:ph type="title"/>
          </p:nvPr>
        </p:nvSpPr>
        <p:spPr>
          <a:xfrm>
            <a:off x="628650" y="365126"/>
            <a:ext cx="7259306" cy="1325563"/>
          </a:xfrm>
        </p:spPr>
        <p:txBody>
          <a:bodyPr/>
          <a:lstStyle/>
          <a:p>
            <a:r>
              <a:rPr lang="fi-FI" dirty="0" err="1"/>
              <a:t>Example</a:t>
            </a:r>
            <a:r>
              <a:rPr lang="fi-FI" dirty="0"/>
              <a:t>: </a:t>
            </a:r>
            <a:r>
              <a:rPr lang="fi-FI" dirty="0" err="1"/>
              <a:t>Partial</a:t>
            </a:r>
            <a:r>
              <a:rPr lang="fi-FI" dirty="0"/>
              <a:t> </a:t>
            </a:r>
            <a:r>
              <a:rPr lang="fi-FI" dirty="0" err="1"/>
              <a:t>least</a:t>
            </a:r>
            <a:r>
              <a:rPr lang="fi-FI" dirty="0"/>
              <a:t> </a:t>
            </a:r>
            <a:r>
              <a:rPr lang="fi-FI" dirty="0" err="1"/>
              <a:t>squares</a:t>
            </a:r>
            <a:r>
              <a:rPr lang="fi-FI" dirty="0"/>
              <a:t> (PLS)</a:t>
            </a:r>
          </a:p>
        </p:txBody>
      </p:sp>
      <p:pic>
        <p:nvPicPr>
          <p:cNvPr id="8" name="Picture 7">
            <a:extLst>
              <a:ext uri="{FF2B5EF4-FFF2-40B4-BE49-F238E27FC236}">
                <a16:creationId xmlns:a16="http://schemas.microsoft.com/office/drawing/2014/main" id="{6D3AAAC4-4775-2C4A-972C-41B7F2C88CBB}"/>
              </a:ext>
            </a:extLst>
          </p:cNvPr>
          <p:cNvPicPr>
            <a:picLocks noChangeAspect="1"/>
          </p:cNvPicPr>
          <p:nvPr/>
        </p:nvPicPr>
        <p:blipFill rotWithShape="1">
          <a:blip r:embed="rId2"/>
          <a:srcRect l="7147" t="9670" r="6958" b="58388"/>
          <a:stretch/>
        </p:blipFill>
        <p:spPr>
          <a:xfrm>
            <a:off x="628650" y="1477107"/>
            <a:ext cx="7161942" cy="3446585"/>
          </a:xfrm>
          <a:prstGeom prst="rect">
            <a:avLst/>
          </a:prstGeom>
        </p:spPr>
      </p:pic>
      <p:sp>
        <p:nvSpPr>
          <p:cNvPr id="12" name="TextBox 11">
            <a:extLst>
              <a:ext uri="{FF2B5EF4-FFF2-40B4-BE49-F238E27FC236}">
                <a16:creationId xmlns:a16="http://schemas.microsoft.com/office/drawing/2014/main" id="{CC81B0DD-3C00-C54C-9147-03C94CCF2EB7}"/>
              </a:ext>
            </a:extLst>
          </p:cNvPr>
          <p:cNvSpPr txBox="1"/>
          <p:nvPr/>
        </p:nvSpPr>
        <p:spPr>
          <a:xfrm>
            <a:off x="628650" y="6292819"/>
            <a:ext cx="5301895" cy="400110"/>
          </a:xfrm>
          <a:prstGeom prst="rect">
            <a:avLst/>
          </a:prstGeom>
          <a:noFill/>
        </p:spPr>
        <p:txBody>
          <a:bodyPr wrap="square" rtlCol="0">
            <a:spAutoFit/>
          </a:bodyPr>
          <a:lstStyle/>
          <a:p>
            <a:r>
              <a:rPr lang="en" sz="1000" dirty="0"/>
              <a:t>Gefen, D., Rigdon, E. E., &amp; Straub, D. W. (2011). An update and extension to SEM guidelines for administrative and social science research. </a:t>
            </a:r>
            <a:r>
              <a:rPr lang="en" sz="1000" i="1" dirty="0"/>
              <a:t>MIS Quarterly</a:t>
            </a:r>
            <a:r>
              <a:rPr lang="en" sz="1000" dirty="0"/>
              <a:t>, </a:t>
            </a:r>
            <a:r>
              <a:rPr lang="en" sz="1000" i="1" dirty="0"/>
              <a:t>35</a:t>
            </a:r>
            <a:r>
              <a:rPr lang="en" sz="1000" dirty="0"/>
              <a:t>(2), iii–xiv.</a:t>
            </a:r>
            <a:endParaRPr lang="en" sz="1000" dirty="0">
              <a:effectLst/>
            </a:endParaRPr>
          </a:p>
        </p:txBody>
      </p:sp>
    </p:spTree>
    <p:extLst>
      <p:ext uri="{BB962C8B-B14F-4D97-AF65-F5344CB8AC3E}">
        <p14:creationId xmlns:p14="http://schemas.microsoft.com/office/powerpoint/2010/main" val="26641353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Scale scores and indicator weights</a:t>
            </a:r>
          </a:p>
        </p:txBody>
      </p:sp>
      <p:sp>
        <p:nvSpPr>
          <p:cNvPr id="7" name="TextBox 6"/>
          <p:cNvSpPr txBox="1"/>
          <p:nvPr/>
        </p:nvSpPr>
        <p:spPr>
          <a:xfrm>
            <a:off x="527331" y="6364159"/>
            <a:ext cx="7954198" cy="400110"/>
          </a:xfrm>
          <a:prstGeom prst="rect">
            <a:avLst/>
          </a:prstGeom>
          <a:noFill/>
        </p:spPr>
        <p:txBody>
          <a:bodyPr wrap="square" rtlCol="0">
            <a:spAutoFit/>
          </a:bodyPr>
          <a:lstStyle/>
          <a:p>
            <a:r>
              <a:rPr lang="en-US" sz="1000" dirty="0"/>
              <a:t>Rönkkö, M., McIntosh, C. N., </a:t>
            </a:r>
            <a:r>
              <a:rPr lang="en-US" sz="1000" dirty="0" err="1"/>
              <a:t>Antonakis</a:t>
            </a:r>
            <a:r>
              <a:rPr lang="en-US" sz="1000" dirty="0"/>
              <a:t>, J., &amp; Edwards, J. R. (2016). Partial least squares path modeling: Time for some serious second thoughts. </a:t>
            </a:r>
            <a:r>
              <a:rPr lang="en-US" sz="1000" i="1" dirty="0"/>
              <a:t>Journal of Operations Management</a:t>
            </a:r>
            <a:r>
              <a:rPr lang="en-US" sz="1000" dirty="0"/>
              <a:t>. https://</a:t>
            </a:r>
            <a:r>
              <a:rPr lang="en-US" sz="1000" dirty="0" err="1"/>
              <a:t>doi.org</a:t>
            </a:r>
            <a:r>
              <a:rPr lang="en-US" sz="1000" dirty="0"/>
              <a:t>/10.1016/j.jom.2016.05.002</a:t>
            </a:r>
            <a:endParaRPr lang="en-US" sz="1000" dirty="0">
              <a:effectLs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621" t="7873" b="69151"/>
          <a:stretch/>
        </p:blipFill>
        <p:spPr>
          <a:xfrm>
            <a:off x="-55905" y="1909313"/>
            <a:ext cx="10845658" cy="3805687"/>
          </a:xfrm>
          <a:prstGeom prst="rect">
            <a:avLst/>
          </a:prstGeom>
          <a:solidFill>
            <a:schemeClr val="bg1"/>
          </a:solidFill>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9999" t="7872" r="12758" b="69203"/>
          <a:stretch/>
        </p:blipFill>
        <p:spPr>
          <a:xfrm>
            <a:off x="2255495" y="1918004"/>
            <a:ext cx="4622800" cy="3796996"/>
          </a:xfrm>
          <a:prstGeom prst="rect">
            <a:avLst/>
          </a:prstGeom>
          <a:solidFill>
            <a:schemeClr val="bg1"/>
          </a:solidFill>
        </p:spPr>
      </p:pic>
      <p:sp>
        <p:nvSpPr>
          <p:cNvPr id="3" name="Rectangle 2"/>
          <p:cNvSpPr/>
          <p:nvPr/>
        </p:nvSpPr>
        <p:spPr>
          <a:xfrm>
            <a:off x="7068795" y="1612900"/>
            <a:ext cx="3124200" cy="410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B7E413-2561-6C4F-B48A-AEFED36A72A7}"/>
              </a:ext>
            </a:extLst>
          </p:cNvPr>
          <p:cNvSpPr txBox="1"/>
          <p:nvPr/>
        </p:nvSpPr>
        <p:spPr>
          <a:xfrm>
            <a:off x="-1065228" y="2121031"/>
            <a:ext cx="184731" cy="369332"/>
          </a:xfrm>
          <a:prstGeom prst="rect">
            <a:avLst/>
          </a:prstGeom>
          <a:noFill/>
        </p:spPr>
        <p:txBody>
          <a:bodyPr wrap="none" rtlCol="0">
            <a:spAutoFit/>
          </a:bodyPr>
          <a:lstStyle/>
          <a:p>
            <a:endParaRPr lang="fi-FI" dirty="0"/>
          </a:p>
        </p:txBody>
      </p:sp>
    </p:spTree>
    <p:extLst>
      <p:ext uri="{BB962C8B-B14F-4D97-AF65-F5344CB8AC3E}">
        <p14:creationId xmlns:p14="http://schemas.microsoft.com/office/powerpoint/2010/main" val="38797700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D087-F629-E747-A440-4E8216ACB156}"/>
              </a:ext>
            </a:extLst>
          </p:cNvPr>
          <p:cNvSpPr>
            <a:spLocks noGrp="1"/>
          </p:cNvSpPr>
          <p:nvPr>
            <p:ph type="title"/>
          </p:nvPr>
        </p:nvSpPr>
        <p:spPr/>
        <p:txBody>
          <a:bodyPr/>
          <a:lstStyle/>
          <a:p>
            <a:r>
              <a:rPr lang="fi-FI" dirty="0" err="1"/>
              <a:t>Evidence</a:t>
            </a:r>
            <a:r>
              <a:rPr lang="fi-FI" dirty="0"/>
              <a:t> for PLS</a:t>
            </a:r>
          </a:p>
        </p:txBody>
      </p:sp>
      <p:pic>
        <p:nvPicPr>
          <p:cNvPr id="5" name="Picture 4">
            <a:extLst>
              <a:ext uri="{FF2B5EF4-FFF2-40B4-BE49-F238E27FC236}">
                <a16:creationId xmlns:a16="http://schemas.microsoft.com/office/drawing/2014/main" id="{171427C6-2527-E844-9C44-0F95255F5C9E}"/>
              </a:ext>
            </a:extLst>
          </p:cNvPr>
          <p:cNvPicPr>
            <a:picLocks noChangeAspect="1"/>
          </p:cNvPicPr>
          <p:nvPr/>
        </p:nvPicPr>
        <p:blipFill rotWithShape="1">
          <a:blip r:embed="rId2"/>
          <a:srcRect t="48645" b="7253"/>
          <a:stretch/>
        </p:blipFill>
        <p:spPr>
          <a:xfrm>
            <a:off x="-261258" y="1537397"/>
            <a:ext cx="6888431" cy="4658773"/>
          </a:xfrm>
          <a:prstGeom prst="rect">
            <a:avLst/>
          </a:prstGeom>
        </p:spPr>
      </p:pic>
      <p:sp>
        <p:nvSpPr>
          <p:cNvPr id="6" name="TextBox 5">
            <a:extLst>
              <a:ext uri="{FF2B5EF4-FFF2-40B4-BE49-F238E27FC236}">
                <a16:creationId xmlns:a16="http://schemas.microsoft.com/office/drawing/2014/main" id="{48FAA942-3354-074E-B21E-09F6CF8D28F5}"/>
              </a:ext>
            </a:extLst>
          </p:cNvPr>
          <p:cNvSpPr txBox="1"/>
          <p:nvPr/>
        </p:nvSpPr>
        <p:spPr>
          <a:xfrm>
            <a:off x="527331" y="6364159"/>
            <a:ext cx="7954198" cy="400110"/>
          </a:xfrm>
          <a:prstGeom prst="rect">
            <a:avLst/>
          </a:prstGeom>
          <a:noFill/>
        </p:spPr>
        <p:txBody>
          <a:bodyPr wrap="square" rtlCol="0">
            <a:spAutoFit/>
          </a:bodyPr>
          <a:lstStyle/>
          <a:p>
            <a:r>
              <a:rPr lang="en" sz="1000" dirty="0"/>
              <a:t>Chin, W. W., &amp; </a:t>
            </a:r>
            <a:r>
              <a:rPr lang="en" sz="1000" dirty="0" err="1"/>
              <a:t>Newsted</a:t>
            </a:r>
            <a:r>
              <a:rPr lang="en" sz="1000" dirty="0"/>
              <a:t>, P. R. (1999). Structural equation modeling analysis with small samples using partial least squares. In R. H. Hoyle (Ed.), </a:t>
            </a:r>
            <a:r>
              <a:rPr lang="en" sz="1000" i="1" dirty="0"/>
              <a:t>Statistical strategies for small sample research</a:t>
            </a:r>
            <a:r>
              <a:rPr lang="en" sz="1000" dirty="0"/>
              <a:t> (pp. 307–342). Thousand Oaks, CA: Sage Publications.</a:t>
            </a:r>
            <a:endParaRPr lang="en" sz="1000" dirty="0">
              <a:effectLst/>
            </a:endParaRPr>
          </a:p>
        </p:txBody>
      </p:sp>
    </p:spTree>
    <p:extLst>
      <p:ext uri="{BB962C8B-B14F-4D97-AF65-F5344CB8AC3E}">
        <p14:creationId xmlns:p14="http://schemas.microsoft.com/office/powerpoint/2010/main" val="2206803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621" t="7873" b="69151"/>
          <a:stretch/>
        </p:blipFill>
        <p:spPr>
          <a:xfrm>
            <a:off x="-55905" y="1909313"/>
            <a:ext cx="10845658" cy="3805687"/>
          </a:xfrm>
          <a:prstGeom prst="rect">
            <a:avLst/>
          </a:prstGeom>
          <a:solidFill>
            <a:schemeClr val="bg1"/>
          </a:solidFill>
        </p:spPr>
      </p:pic>
      <p:sp>
        <p:nvSpPr>
          <p:cNvPr id="2" name="Title 1"/>
          <p:cNvSpPr>
            <a:spLocks noGrp="1"/>
          </p:cNvSpPr>
          <p:nvPr>
            <p:ph type="title"/>
          </p:nvPr>
        </p:nvSpPr>
        <p:spPr/>
        <p:txBody>
          <a:bodyPr>
            <a:normAutofit/>
          </a:bodyPr>
          <a:lstStyle/>
          <a:p>
            <a:r>
              <a:rPr lang="en-US" dirty="0"/>
              <a:t>Scale scores and indicator weights</a:t>
            </a:r>
          </a:p>
        </p:txBody>
      </p:sp>
      <p:sp>
        <p:nvSpPr>
          <p:cNvPr id="7" name="TextBox 6"/>
          <p:cNvSpPr txBox="1"/>
          <p:nvPr/>
        </p:nvSpPr>
        <p:spPr>
          <a:xfrm>
            <a:off x="561152" y="6138931"/>
            <a:ext cx="7129433" cy="707886"/>
          </a:xfrm>
          <a:prstGeom prst="rect">
            <a:avLst/>
          </a:prstGeom>
          <a:noFill/>
        </p:spPr>
        <p:txBody>
          <a:bodyPr wrap="square" rtlCol="0">
            <a:spAutoFit/>
          </a:bodyPr>
          <a:lstStyle/>
          <a:p>
            <a:r>
              <a:rPr lang="en" sz="1000" dirty="0"/>
              <a:t>Rönkkö, M. (2014). The effects of chance correlations on partial least squares path modeling. </a:t>
            </a:r>
            <a:r>
              <a:rPr lang="en" sz="1000" i="1" dirty="0"/>
              <a:t>Organizational Research Methods</a:t>
            </a:r>
            <a:r>
              <a:rPr lang="en" sz="1000" dirty="0"/>
              <a:t>, </a:t>
            </a:r>
            <a:r>
              <a:rPr lang="en" sz="1000" i="1" dirty="0"/>
              <a:t>17</a:t>
            </a:r>
            <a:r>
              <a:rPr lang="en" sz="1000" dirty="0"/>
              <a:t>(2), 164–181. </a:t>
            </a:r>
            <a:r>
              <a:rPr lang="en" sz="1000" dirty="0">
                <a:hlinkClick r:id="rId4"/>
              </a:rPr>
              <a:t>https://doi.org/10.1177/1094428114525667.</a:t>
            </a:r>
            <a:endParaRPr lang="en" sz="1000" dirty="0"/>
          </a:p>
          <a:p>
            <a:r>
              <a:rPr lang="en-US" sz="1000" dirty="0"/>
              <a:t>Rönkkö, M., McIntosh, C. N., </a:t>
            </a:r>
            <a:r>
              <a:rPr lang="en-US" sz="1000" dirty="0" err="1"/>
              <a:t>Antonakis</a:t>
            </a:r>
            <a:r>
              <a:rPr lang="en-US" sz="1000" dirty="0"/>
              <a:t>, J., &amp; Edwards, J. R. (2016). Partial least squares path modeling: Time for some serious second thoughts. </a:t>
            </a:r>
            <a:r>
              <a:rPr lang="en-US" sz="1000" i="1" dirty="0"/>
              <a:t>Journal of Operations Management</a:t>
            </a:r>
            <a:r>
              <a:rPr lang="en-US" sz="1000" dirty="0"/>
              <a:t>. https://</a:t>
            </a:r>
            <a:r>
              <a:rPr lang="en-US" sz="1000" dirty="0" err="1"/>
              <a:t>doi.org</a:t>
            </a:r>
            <a:r>
              <a:rPr lang="en-US" sz="1000" dirty="0"/>
              <a:t>/10.1016/j.jom.2016.05.002</a:t>
            </a:r>
            <a:endParaRPr lang="en-US" sz="1000" dirty="0">
              <a:effectLst/>
            </a:endParaRPr>
          </a:p>
        </p:txBody>
      </p:sp>
      <p:sp>
        <p:nvSpPr>
          <p:cNvPr id="3" name="Rectangle 2"/>
          <p:cNvSpPr/>
          <p:nvPr/>
        </p:nvSpPr>
        <p:spPr>
          <a:xfrm>
            <a:off x="7068795" y="1612900"/>
            <a:ext cx="3124200" cy="410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B7E413-2561-6C4F-B48A-AEFED36A72A7}"/>
              </a:ext>
            </a:extLst>
          </p:cNvPr>
          <p:cNvSpPr txBox="1"/>
          <p:nvPr/>
        </p:nvSpPr>
        <p:spPr>
          <a:xfrm>
            <a:off x="-1065228" y="2121031"/>
            <a:ext cx="184731" cy="369332"/>
          </a:xfrm>
          <a:prstGeom prst="rect">
            <a:avLst/>
          </a:prstGeom>
          <a:noFill/>
        </p:spPr>
        <p:txBody>
          <a:bodyPr wrap="none" rtlCol="0">
            <a:spAutoFit/>
          </a:bodyPr>
          <a:lstStyle/>
          <a:p>
            <a:endParaRPr lang="fi-FI" dirty="0"/>
          </a:p>
        </p:txBody>
      </p:sp>
      <p:sp>
        <p:nvSpPr>
          <p:cNvPr id="9" name="Rectangle 8">
            <a:extLst>
              <a:ext uri="{FF2B5EF4-FFF2-40B4-BE49-F238E27FC236}">
                <a16:creationId xmlns:a16="http://schemas.microsoft.com/office/drawing/2014/main" id="{9C65D06B-82C8-3445-B9BB-92721873A448}"/>
              </a:ext>
            </a:extLst>
          </p:cNvPr>
          <p:cNvSpPr/>
          <p:nvPr/>
        </p:nvSpPr>
        <p:spPr>
          <a:xfrm>
            <a:off x="3436219" y="2358189"/>
            <a:ext cx="587141" cy="2743199"/>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Tree>
    <p:extLst>
      <p:ext uri="{BB962C8B-B14F-4D97-AF65-F5344CB8AC3E}">
        <p14:creationId xmlns:p14="http://schemas.microsoft.com/office/powerpoint/2010/main" val="244091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4D6FE-98BD-7D44-821B-A208D9C58D94}"/>
              </a:ext>
            </a:extLst>
          </p:cNvPr>
          <p:cNvSpPr>
            <a:spLocks noGrp="1"/>
          </p:cNvSpPr>
          <p:nvPr>
            <p:ph type="title"/>
          </p:nvPr>
        </p:nvSpPr>
        <p:spPr/>
        <p:txBody>
          <a:bodyPr/>
          <a:lstStyle/>
          <a:p>
            <a:r>
              <a:rPr lang="fi-FI" dirty="0"/>
              <a:t>How </a:t>
            </a:r>
            <a:r>
              <a:rPr lang="fi-FI" dirty="0" err="1"/>
              <a:t>do</a:t>
            </a:r>
            <a:r>
              <a:rPr lang="fi-FI" dirty="0"/>
              <a:t> </a:t>
            </a:r>
            <a:r>
              <a:rPr lang="fi-FI" dirty="0" err="1"/>
              <a:t>we</a:t>
            </a:r>
            <a:r>
              <a:rPr lang="fi-FI" dirty="0"/>
              <a:t> stop </a:t>
            </a:r>
            <a:r>
              <a:rPr lang="fi-FI" dirty="0" err="1"/>
              <a:t>SMMULs</a:t>
            </a:r>
            <a:r>
              <a:rPr lang="fi-FI" dirty="0"/>
              <a:t>?</a:t>
            </a:r>
          </a:p>
        </p:txBody>
      </p:sp>
      <p:grpSp>
        <p:nvGrpSpPr>
          <p:cNvPr id="11" name="Group 10">
            <a:extLst>
              <a:ext uri="{FF2B5EF4-FFF2-40B4-BE49-F238E27FC236}">
                <a16:creationId xmlns:a16="http://schemas.microsoft.com/office/drawing/2014/main" id="{B62DE5F6-2742-5A48-AAA0-62E9C71B54DE}"/>
              </a:ext>
            </a:extLst>
          </p:cNvPr>
          <p:cNvGrpSpPr/>
          <p:nvPr/>
        </p:nvGrpSpPr>
        <p:grpSpPr>
          <a:xfrm>
            <a:off x="628649" y="1373090"/>
            <a:ext cx="4745253" cy="5008346"/>
            <a:chOff x="628649" y="1180584"/>
            <a:chExt cx="4745253" cy="5008346"/>
          </a:xfrm>
        </p:grpSpPr>
        <p:pic>
          <p:nvPicPr>
            <p:cNvPr id="7" name="Picture 6">
              <a:extLst>
                <a:ext uri="{FF2B5EF4-FFF2-40B4-BE49-F238E27FC236}">
                  <a16:creationId xmlns:a16="http://schemas.microsoft.com/office/drawing/2014/main" id="{C7400D03-70E2-1341-B5EF-F42C40C22936}"/>
                </a:ext>
              </a:extLst>
            </p:cNvPr>
            <p:cNvPicPr>
              <a:picLocks noChangeAspect="1"/>
            </p:cNvPicPr>
            <p:nvPr/>
          </p:nvPicPr>
          <p:blipFill rotWithShape="1">
            <a:blip r:embed="rId3"/>
            <a:srcRect l="4301" t="50000" r="47564" b="43631"/>
            <a:stretch/>
          </p:blipFill>
          <p:spPr>
            <a:xfrm>
              <a:off x="628650" y="1180584"/>
              <a:ext cx="4706753" cy="831096"/>
            </a:xfrm>
            <a:prstGeom prst="rect">
              <a:avLst/>
            </a:prstGeom>
          </p:spPr>
        </p:pic>
        <p:pic>
          <p:nvPicPr>
            <p:cNvPr id="8" name="Picture 7">
              <a:extLst>
                <a:ext uri="{FF2B5EF4-FFF2-40B4-BE49-F238E27FC236}">
                  <a16:creationId xmlns:a16="http://schemas.microsoft.com/office/drawing/2014/main" id="{CE794AB1-A76D-0F40-B7D2-4A15ACA9F0AC}"/>
                </a:ext>
              </a:extLst>
            </p:cNvPr>
            <p:cNvPicPr>
              <a:picLocks noChangeAspect="1"/>
            </p:cNvPicPr>
            <p:nvPr/>
          </p:nvPicPr>
          <p:blipFill rotWithShape="1">
            <a:blip r:embed="rId3"/>
            <a:srcRect l="4301" t="79015" r="47564" b="4537"/>
            <a:stretch/>
          </p:blipFill>
          <p:spPr>
            <a:xfrm>
              <a:off x="628649" y="2108047"/>
              <a:ext cx="4706753" cy="2146319"/>
            </a:xfrm>
            <a:prstGeom prst="rect">
              <a:avLst/>
            </a:prstGeom>
          </p:spPr>
        </p:pic>
        <p:pic>
          <p:nvPicPr>
            <p:cNvPr id="10" name="Picture 9">
              <a:extLst>
                <a:ext uri="{FF2B5EF4-FFF2-40B4-BE49-F238E27FC236}">
                  <a16:creationId xmlns:a16="http://schemas.microsoft.com/office/drawing/2014/main" id="{7399E28F-3C7E-3C43-8CE7-C4A52763C274}"/>
                </a:ext>
              </a:extLst>
            </p:cNvPr>
            <p:cNvPicPr>
              <a:picLocks noChangeAspect="1"/>
            </p:cNvPicPr>
            <p:nvPr/>
          </p:nvPicPr>
          <p:blipFill rotWithShape="1">
            <a:blip r:embed="rId3"/>
            <a:srcRect l="50000" t="6823" r="1865" b="76729"/>
            <a:stretch/>
          </p:blipFill>
          <p:spPr>
            <a:xfrm>
              <a:off x="667149" y="4042611"/>
              <a:ext cx="4706753" cy="2146319"/>
            </a:xfrm>
            <a:prstGeom prst="rect">
              <a:avLst/>
            </a:prstGeom>
          </p:spPr>
        </p:pic>
      </p:grpSp>
      <p:sp>
        <p:nvSpPr>
          <p:cNvPr id="12" name="TextBox 11">
            <a:extLst>
              <a:ext uri="{FF2B5EF4-FFF2-40B4-BE49-F238E27FC236}">
                <a16:creationId xmlns:a16="http://schemas.microsoft.com/office/drawing/2014/main" id="{87F6DD0E-FD28-1246-9D92-856D63C8DB1D}"/>
              </a:ext>
            </a:extLst>
          </p:cNvPr>
          <p:cNvSpPr txBox="1"/>
          <p:nvPr/>
        </p:nvSpPr>
        <p:spPr>
          <a:xfrm>
            <a:off x="628650" y="6381436"/>
            <a:ext cx="6340042" cy="400110"/>
          </a:xfrm>
          <a:prstGeom prst="rect">
            <a:avLst/>
          </a:prstGeom>
          <a:noFill/>
        </p:spPr>
        <p:txBody>
          <a:bodyPr wrap="square" rtlCol="0">
            <a:spAutoFit/>
          </a:bodyPr>
          <a:lstStyle/>
          <a:p>
            <a:r>
              <a:rPr lang="en" sz="1000" dirty="0"/>
              <a:t>Guide, D., &amp; </a:t>
            </a:r>
            <a:r>
              <a:rPr lang="en" sz="1000" dirty="0" err="1"/>
              <a:t>Ketokivi</a:t>
            </a:r>
            <a:r>
              <a:rPr lang="en" sz="1000" dirty="0"/>
              <a:t>, M. (2015). Notes from the editors: Redefining some methodological criteria for the journal. </a:t>
            </a:r>
            <a:r>
              <a:rPr lang="en" sz="1000" i="1" dirty="0"/>
              <a:t>Journal of Operations Management</a:t>
            </a:r>
            <a:r>
              <a:rPr lang="en" sz="1000" dirty="0"/>
              <a:t>, </a:t>
            </a:r>
            <a:r>
              <a:rPr lang="en" sz="1000" i="1" dirty="0"/>
              <a:t>37</a:t>
            </a:r>
            <a:r>
              <a:rPr lang="en" sz="1000" dirty="0"/>
              <a:t>, v–viii. </a:t>
            </a:r>
            <a:r>
              <a:rPr lang="en" sz="1000" dirty="0">
                <a:hlinkClick r:id="rId4"/>
              </a:rPr>
              <a:t>https://doi.org/10.1016/S0272-6963(15)00056-X</a:t>
            </a:r>
            <a:r>
              <a:rPr lang="en" sz="1000" dirty="0"/>
              <a:t> </a:t>
            </a:r>
            <a:r>
              <a:rPr lang="en" sz="1000" dirty="0" err="1"/>
              <a:t>p.vii</a:t>
            </a:r>
            <a:endParaRPr lang="en" sz="1000" dirty="0">
              <a:effectLst/>
            </a:endParaRPr>
          </a:p>
        </p:txBody>
      </p:sp>
      <p:sp>
        <p:nvSpPr>
          <p:cNvPr id="13" name="TextBox 12">
            <a:extLst>
              <a:ext uri="{FF2B5EF4-FFF2-40B4-BE49-F238E27FC236}">
                <a16:creationId xmlns:a16="http://schemas.microsoft.com/office/drawing/2014/main" id="{5783CFE5-7A6D-9645-A965-ECC30A45AB1C}"/>
              </a:ext>
            </a:extLst>
          </p:cNvPr>
          <p:cNvSpPr txBox="1"/>
          <p:nvPr/>
        </p:nvSpPr>
        <p:spPr>
          <a:xfrm>
            <a:off x="5213283" y="1690689"/>
            <a:ext cx="3026950" cy="3539430"/>
          </a:xfrm>
          <a:prstGeom prst="rect">
            <a:avLst/>
          </a:prstGeom>
          <a:noFill/>
          <a:ln>
            <a:noFill/>
          </a:ln>
        </p:spPr>
        <p:txBody>
          <a:bodyPr wrap="square" rtlCol="0">
            <a:spAutoFit/>
          </a:bodyPr>
          <a:lstStyle/>
          <a:p>
            <a:r>
              <a:rPr lang="fi-FI" sz="1600" dirty="0">
                <a:solidFill>
                  <a:srgbClr val="FF0000"/>
                </a:solidFill>
              </a:rPr>
              <a:t>Method X </a:t>
            </a:r>
            <a:r>
              <a:rPr lang="fi-FI" sz="1600" dirty="0" err="1">
                <a:solidFill>
                  <a:srgbClr val="FF0000"/>
                </a:solidFill>
              </a:rPr>
              <a:t>has</a:t>
            </a:r>
            <a:r>
              <a:rPr lang="fi-FI" sz="1600" dirty="0">
                <a:solidFill>
                  <a:srgbClr val="FF0000"/>
                </a:solidFill>
              </a:rPr>
              <a:t> </a:t>
            </a:r>
            <a:r>
              <a:rPr lang="fi-FI" sz="1600" dirty="0" err="1">
                <a:solidFill>
                  <a:srgbClr val="FF0000"/>
                </a:solidFill>
              </a:rPr>
              <a:t>been</a:t>
            </a:r>
            <a:r>
              <a:rPr lang="fi-FI" sz="1600" dirty="0">
                <a:solidFill>
                  <a:srgbClr val="FF0000"/>
                </a:solidFill>
              </a:rPr>
              <a:t> </a:t>
            </a:r>
            <a:r>
              <a:rPr lang="fi-FI" sz="1600" dirty="0" err="1">
                <a:solidFill>
                  <a:srgbClr val="FF0000"/>
                </a:solidFill>
              </a:rPr>
              <a:t>proven</a:t>
            </a:r>
            <a:r>
              <a:rPr lang="fi-FI" sz="1600" dirty="0">
                <a:solidFill>
                  <a:srgbClr val="FF0000"/>
                </a:solidFill>
              </a:rPr>
              <a:t> to </a:t>
            </a:r>
            <a:r>
              <a:rPr lang="fi-FI" sz="1600" dirty="0" err="1">
                <a:solidFill>
                  <a:srgbClr val="FF0000"/>
                </a:solidFill>
              </a:rPr>
              <a:t>be</a:t>
            </a:r>
            <a:r>
              <a:rPr lang="fi-FI" sz="1600" dirty="0">
                <a:solidFill>
                  <a:srgbClr val="FF0000"/>
                </a:solidFill>
              </a:rPr>
              <a:t>…</a:t>
            </a:r>
          </a:p>
          <a:p>
            <a:endParaRPr lang="fi-FI" sz="1600" dirty="0">
              <a:solidFill>
                <a:srgbClr val="FF0000"/>
              </a:solidFill>
            </a:endParaRPr>
          </a:p>
          <a:p>
            <a:r>
              <a:rPr lang="fi-FI" sz="1600" dirty="0" err="1">
                <a:solidFill>
                  <a:srgbClr val="FF0000"/>
                </a:solidFill>
              </a:rPr>
              <a:t>Simulation</a:t>
            </a:r>
            <a:r>
              <a:rPr lang="fi-FI" sz="1600" dirty="0">
                <a:solidFill>
                  <a:srgbClr val="FF0000"/>
                </a:solidFill>
              </a:rPr>
              <a:t> </a:t>
            </a:r>
            <a:r>
              <a:rPr lang="fi-FI" sz="1600" dirty="0" err="1">
                <a:solidFill>
                  <a:srgbClr val="FF0000"/>
                </a:solidFill>
              </a:rPr>
              <a:t>studies</a:t>
            </a:r>
            <a:r>
              <a:rPr lang="fi-FI" sz="1600" dirty="0">
                <a:solidFill>
                  <a:srgbClr val="FF0000"/>
                </a:solidFill>
              </a:rPr>
              <a:t> </a:t>
            </a:r>
            <a:r>
              <a:rPr lang="fi-FI" sz="1600" dirty="0" err="1">
                <a:solidFill>
                  <a:srgbClr val="FF0000"/>
                </a:solidFill>
              </a:rPr>
              <a:t>have</a:t>
            </a:r>
            <a:r>
              <a:rPr lang="fi-FI" sz="1600" dirty="0">
                <a:solidFill>
                  <a:srgbClr val="FF0000"/>
                </a:solidFill>
              </a:rPr>
              <a:t> </a:t>
            </a:r>
            <a:r>
              <a:rPr lang="fi-FI" sz="1600" dirty="0" err="1">
                <a:solidFill>
                  <a:srgbClr val="FF0000"/>
                </a:solidFill>
              </a:rPr>
              <a:t>demonstrated</a:t>
            </a:r>
            <a:r>
              <a:rPr lang="fi-FI" sz="1600" dirty="0">
                <a:solidFill>
                  <a:srgbClr val="FF0000"/>
                </a:solidFill>
              </a:rPr>
              <a:t> </a:t>
            </a:r>
            <a:r>
              <a:rPr lang="fi-FI" sz="1600" dirty="0" err="1">
                <a:solidFill>
                  <a:srgbClr val="FF0000"/>
                </a:solidFill>
              </a:rPr>
              <a:t>that</a:t>
            </a:r>
            <a:r>
              <a:rPr lang="fi-FI" sz="1600" dirty="0">
                <a:solidFill>
                  <a:srgbClr val="FF0000"/>
                </a:solidFill>
              </a:rPr>
              <a:t> Method X …</a:t>
            </a:r>
          </a:p>
          <a:p>
            <a:endParaRPr lang="fi-FI" sz="1600" dirty="0">
              <a:solidFill>
                <a:srgbClr val="FF0000"/>
              </a:solidFill>
            </a:endParaRPr>
          </a:p>
          <a:p>
            <a:r>
              <a:rPr lang="fi-FI" sz="1600" dirty="0">
                <a:solidFill>
                  <a:srgbClr val="FF0000"/>
                </a:solidFill>
              </a:rPr>
              <a:t>NOT </a:t>
            </a:r>
            <a:r>
              <a:rPr lang="fi-FI" sz="1600" dirty="0" err="1">
                <a:solidFill>
                  <a:srgbClr val="FF0000"/>
                </a:solidFill>
              </a:rPr>
              <a:t>Expert</a:t>
            </a:r>
            <a:r>
              <a:rPr lang="fi-FI" sz="1600" dirty="0">
                <a:solidFill>
                  <a:srgbClr val="FF0000"/>
                </a:solidFill>
              </a:rPr>
              <a:t> X </a:t>
            </a:r>
            <a:r>
              <a:rPr lang="fi-FI" sz="1600" dirty="0" err="1">
                <a:solidFill>
                  <a:srgbClr val="FF0000"/>
                </a:solidFill>
              </a:rPr>
              <a:t>recommend</a:t>
            </a:r>
            <a:r>
              <a:rPr lang="fi-FI" sz="1600" dirty="0">
                <a:solidFill>
                  <a:srgbClr val="FF0000"/>
                </a:solidFill>
              </a:rPr>
              <a:t> </a:t>
            </a:r>
            <a:r>
              <a:rPr lang="fi-FI" sz="1600" dirty="0" err="1">
                <a:solidFill>
                  <a:srgbClr val="FF0000"/>
                </a:solidFill>
              </a:rPr>
              <a:t>method</a:t>
            </a:r>
            <a:r>
              <a:rPr lang="fi-FI" sz="1600" dirty="0">
                <a:solidFill>
                  <a:srgbClr val="FF0000"/>
                </a:solidFill>
              </a:rPr>
              <a:t> Y</a:t>
            </a:r>
          </a:p>
          <a:p>
            <a:endParaRPr lang="fi-FI" sz="1600" dirty="0">
              <a:solidFill>
                <a:srgbClr val="FF0000"/>
              </a:solidFill>
            </a:endParaRPr>
          </a:p>
          <a:p>
            <a:r>
              <a:rPr lang="fi-FI" sz="1600" dirty="0" err="1">
                <a:solidFill>
                  <a:srgbClr val="FF0000"/>
                </a:solidFill>
              </a:rPr>
              <a:t>Cite</a:t>
            </a:r>
            <a:r>
              <a:rPr lang="fi-FI" sz="1600" dirty="0">
                <a:solidFill>
                  <a:srgbClr val="FF0000"/>
                </a:solidFill>
              </a:rPr>
              <a:t> </a:t>
            </a:r>
            <a:r>
              <a:rPr lang="fi-FI" sz="1600" dirty="0" err="1">
                <a:solidFill>
                  <a:srgbClr val="FF0000"/>
                </a:solidFill>
              </a:rPr>
              <a:t>methodological</a:t>
            </a:r>
            <a:r>
              <a:rPr lang="fi-FI" sz="1600" dirty="0">
                <a:solidFill>
                  <a:srgbClr val="FF0000"/>
                </a:solidFill>
              </a:rPr>
              <a:t> </a:t>
            </a:r>
            <a:r>
              <a:rPr lang="fi-FI" sz="1600" dirty="0" err="1">
                <a:solidFill>
                  <a:srgbClr val="FF0000"/>
                </a:solidFill>
              </a:rPr>
              <a:t>sources</a:t>
            </a:r>
            <a:r>
              <a:rPr lang="fi-FI" sz="1600" dirty="0">
                <a:solidFill>
                  <a:srgbClr val="FF0000"/>
                </a:solidFill>
              </a:rPr>
              <a:t> </a:t>
            </a:r>
            <a:r>
              <a:rPr lang="fi-FI" sz="1600" dirty="0" err="1">
                <a:solidFill>
                  <a:srgbClr val="FF0000"/>
                </a:solidFill>
              </a:rPr>
              <a:t>instead</a:t>
            </a:r>
            <a:r>
              <a:rPr lang="fi-FI" sz="1600" dirty="0">
                <a:solidFill>
                  <a:srgbClr val="FF0000"/>
                </a:solidFill>
              </a:rPr>
              <a:t> of </a:t>
            </a:r>
            <a:r>
              <a:rPr lang="fi-FI" sz="1600" dirty="0" err="1">
                <a:solidFill>
                  <a:srgbClr val="FF0000"/>
                </a:solidFill>
              </a:rPr>
              <a:t>empirical</a:t>
            </a:r>
            <a:r>
              <a:rPr lang="fi-FI" sz="1600" dirty="0">
                <a:solidFill>
                  <a:srgbClr val="FF0000"/>
                </a:solidFill>
              </a:rPr>
              <a:t> </a:t>
            </a:r>
            <a:r>
              <a:rPr lang="fi-FI" sz="1600" dirty="0" err="1">
                <a:solidFill>
                  <a:srgbClr val="FF0000"/>
                </a:solidFill>
              </a:rPr>
              <a:t>precedent</a:t>
            </a:r>
            <a:endParaRPr lang="fi-FI" sz="1600" dirty="0">
              <a:solidFill>
                <a:srgbClr val="FF0000"/>
              </a:solidFill>
            </a:endParaRPr>
          </a:p>
          <a:p>
            <a:endParaRPr lang="fi-FI" sz="1600" dirty="0">
              <a:solidFill>
                <a:srgbClr val="FF0000"/>
              </a:solidFill>
            </a:endParaRPr>
          </a:p>
          <a:p>
            <a:r>
              <a:rPr lang="fi-FI" sz="1600" dirty="0">
                <a:solidFill>
                  <a:srgbClr val="FF0000"/>
                </a:solidFill>
              </a:rPr>
              <a:t>Read </a:t>
            </a:r>
            <a:r>
              <a:rPr lang="fi-FI" sz="1600" dirty="0" err="1">
                <a:solidFill>
                  <a:srgbClr val="FF0000"/>
                </a:solidFill>
              </a:rPr>
              <a:t>what</a:t>
            </a:r>
            <a:r>
              <a:rPr lang="fi-FI" sz="1600" dirty="0">
                <a:solidFill>
                  <a:srgbClr val="FF0000"/>
                </a:solidFill>
              </a:rPr>
              <a:t> </a:t>
            </a:r>
            <a:r>
              <a:rPr lang="fi-FI" sz="1600" dirty="0" err="1">
                <a:solidFill>
                  <a:srgbClr val="FF0000"/>
                </a:solidFill>
              </a:rPr>
              <a:t>you</a:t>
            </a:r>
            <a:r>
              <a:rPr lang="fi-FI" sz="1600" dirty="0">
                <a:solidFill>
                  <a:srgbClr val="FF0000"/>
                </a:solidFill>
              </a:rPr>
              <a:t> </a:t>
            </a:r>
            <a:r>
              <a:rPr lang="fi-FI" sz="1600" dirty="0" err="1">
                <a:solidFill>
                  <a:srgbClr val="FF0000"/>
                </a:solidFill>
              </a:rPr>
              <a:t>cite</a:t>
            </a:r>
            <a:r>
              <a:rPr lang="fi-FI" sz="1600" dirty="0">
                <a:solidFill>
                  <a:srgbClr val="FF0000"/>
                </a:solidFill>
              </a:rPr>
              <a:t> and </a:t>
            </a:r>
            <a:r>
              <a:rPr lang="fi-FI" sz="1600" dirty="0" err="1">
                <a:solidFill>
                  <a:srgbClr val="FF0000"/>
                </a:solidFill>
              </a:rPr>
              <a:t>cite</a:t>
            </a:r>
            <a:r>
              <a:rPr lang="fi-FI" sz="1600" dirty="0">
                <a:solidFill>
                  <a:srgbClr val="FF0000"/>
                </a:solidFill>
              </a:rPr>
              <a:t> </a:t>
            </a:r>
            <a:r>
              <a:rPr lang="fi-FI" sz="1600" dirty="0" err="1">
                <a:solidFill>
                  <a:srgbClr val="FF0000"/>
                </a:solidFill>
              </a:rPr>
              <a:t>with</a:t>
            </a:r>
            <a:r>
              <a:rPr lang="fi-FI" sz="1600" dirty="0">
                <a:solidFill>
                  <a:srgbClr val="FF0000"/>
                </a:solidFill>
              </a:rPr>
              <a:t> </a:t>
            </a:r>
            <a:r>
              <a:rPr lang="fi-FI" sz="1600" dirty="0" err="1">
                <a:solidFill>
                  <a:srgbClr val="FF0000"/>
                </a:solidFill>
              </a:rPr>
              <a:t>page</a:t>
            </a:r>
            <a:r>
              <a:rPr lang="fi-FI" sz="1600" dirty="0">
                <a:solidFill>
                  <a:srgbClr val="FF0000"/>
                </a:solidFill>
              </a:rPr>
              <a:t> </a:t>
            </a:r>
            <a:r>
              <a:rPr lang="fi-FI" sz="1600" dirty="0" err="1">
                <a:solidFill>
                  <a:srgbClr val="FF0000"/>
                </a:solidFill>
              </a:rPr>
              <a:t>numbers</a:t>
            </a:r>
            <a:endParaRPr lang="fi-FI" sz="1600" dirty="0">
              <a:solidFill>
                <a:srgbClr val="FF0000"/>
              </a:solidFill>
            </a:endParaRPr>
          </a:p>
        </p:txBody>
      </p:sp>
    </p:spTree>
    <p:extLst>
      <p:ext uri="{BB962C8B-B14F-4D97-AF65-F5344CB8AC3E}">
        <p14:creationId xmlns:p14="http://schemas.microsoft.com/office/powerpoint/2010/main" val="147381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Writing a Quantitative Paper</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14117398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br>
              <a:rPr lang="en-US" dirty="0"/>
            </a:br>
            <a:r>
              <a:rPr lang="en-US" dirty="0"/>
              <a:t>Research process</a:t>
            </a:r>
          </a:p>
        </p:txBody>
      </p:sp>
      <p:sp>
        <p:nvSpPr>
          <p:cNvPr id="13" name="Rectangle 12"/>
          <p:cNvSpPr/>
          <p:nvPr/>
        </p:nvSpPr>
        <p:spPr>
          <a:xfrm>
            <a:off x="2462777" y="1859750"/>
            <a:ext cx="413669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0. Research Topic</a:t>
            </a:r>
          </a:p>
        </p:txBody>
      </p:sp>
      <p:sp>
        <p:nvSpPr>
          <p:cNvPr id="14" name="Rectangle 13"/>
          <p:cNvSpPr/>
          <p:nvPr/>
        </p:nvSpPr>
        <p:spPr>
          <a:xfrm>
            <a:off x="2482848" y="2615598"/>
            <a:ext cx="409821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 Formulation Research Question</a:t>
            </a:r>
          </a:p>
        </p:txBody>
      </p:sp>
      <p:sp>
        <p:nvSpPr>
          <p:cNvPr id="15" name="Rectangle 14"/>
          <p:cNvSpPr/>
          <p:nvPr/>
        </p:nvSpPr>
        <p:spPr>
          <a:xfrm>
            <a:off x="2482016" y="3383797"/>
            <a:ext cx="409821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 Preparation of the research design</a:t>
            </a:r>
          </a:p>
        </p:txBody>
      </p:sp>
      <p:sp>
        <p:nvSpPr>
          <p:cNvPr id="16" name="Rectangle 15"/>
          <p:cNvSpPr/>
          <p:nvPr/>
        </p:nvSpPr>
        <p:spPr>
          <a:xfrm>
            <a:off x="3232391" y="4921597"/>
            <a:ext cx="2770614"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5. Data Collection</a:t>
            </a:r>
          </a:p>
        </p:txBody>
      </p:sp>
      <p:sp>
        <p:nvSpPr>
          <p:cNvPr id="17" name="Rectangle 16"/>
          <p:cNvSpPr/>
          <p:nvPr/>
        </p:nvSpPr>
        <p:spPr>
          <a:xfrm>
            <a:off x="1777805" y="4154575"/>
            <a:ext cx="1900291"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3. Measurement</a:t>
            </a:r>
          </a:p>
        </p:txBody>
      </p:sp>
      <p:sp>
        <p:nvSpPr>
          <p:cNvPr id="18" name="Rectangle 17"/>
          <p:cNvSpPr/>
          <p:nvPr/>
        </p:nvSpPr>
        <p:spPr>
          <a:xfrm>
            <a:off x="5359738" y="4123874"/>
            <a:ext cx="1900291"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4. Sampling</a:t>
            </a:r>
          </a:p>
        </p:txBody>
      </p:sp>
      <p:sp>
        <p:nvSpPr>
          <p:cNvPr id="20" name="Rectangle 19"/>
          <p:cNvSpPr/>
          <p:nvPr/>
        </p:nvSpPr>
        <p:spPr>
          <a:xfrm>
            <a:off x="3232391" y="5590549"/>
            <a:ext cx="2770614"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6. Data processing</a:t>
            </a:r>
          </a:p>
        </p:txBody>
      </p:sp>
      <p:sp>
        <p:nvSpPr>
          <p:cNvPr id="21" name="Rectangle 20"/>
          <p:cNvSpPr/>
          <p:nvPr/>
        </p:nvSpPr>
        <p:spPr>
          <a:xfrm>
            <a:off x="2732150" y="6318835"/>
            <a:ext cx="3790356"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7. Data analysis and interpretation</a:t>
            </a:r>
          </a:p>
        </p:txBody>
      </p:sp>
      <p:cxnSp>
        <p:nvCxnSpPr>
          <p:cNvPr id="23" name="Straight Arrow Connector 22"/>
          <p:cNvCxnSpPr>
            <a:stCxn id="13" idx="2"/>
            <a:endCxn id="14" idx="0"/>
          </p:cNvCxnSpPr>
          <p:nvPr/>
        </p:nvCxnSpPr>
        <p:spPr>
          <a:xfrm>
            <a:off x="4531122" y="2180017"/>
            <a:ext cx="831" cy="43558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4" idx="2"/>
            <a:endCxn id="15" idx="0"/>
          </p:cNvCxnSpPr>
          <p:nvPr/>
        </p:nvCxnSpPr>
        <p:spPr>
          <a:xfrm flipH="1">
            <a:off x="4531121" y="2935865"/>
            <a:ext cx="832" cy="44793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5" idx="2"/>
            <a:endCxn id="17" idx="0"/>
          </p:cNvCxnSpPr>
          <p:nvPr/>
        </p:nvCxnSpPr>
        <p:spPr>
          <a:xfrm flipH="1">
            <a:off x="2727951" y="3704064"/>
            <a:ext cx="1803170" cy="4505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5" idx="2"/>
            <a:endCxn id="18" idx="0"/>
          </p:cNvCxnSpPr>
          <p:nvPr/>
        </p:nvCxnSpPr>
        <p:spPr>
          <a:xfrm>
            <a:off x="4531121" y="3704064"/>
            <a:ext cx="1778763" cy="4198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endCxn id="16" idx="0"/>
          </p:cNvCxnSpPr>
          <p:nvPr/>
        </p:nvCxnSpPr>
        <p:spPr>
          <a:xfrm flipH="1">
            <a:off x="4617698" y="4444141"/>
            <a:ext cx="2152386" cy="4774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16" idx="0"/>
          </p:cNvCxnSpPr>
          <p:nvPr/>
        </p:nvCxnSpPr>
        <p:spPr>
          <a:xfrm>
            <a:off x="3040881" y="4474842"/>
            <a:ext cx="1576817" cy="4467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6" idx="2"/>
            <a:endCxn id="20" idx="0"/>
          </p:cNvCxnSpPr>
          <p:nvPr/>
        </p:nvCxnSpPr>
        <p:spPr>
          <a:xfrm>
            <a:off x="4617698" y="5241864"/>
            <a:ext cx="0" cy="3486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20" idx="2"/>
            <a:endCxn id="21" idx="0"/>
          </p:cNvCxnSpPr>
          <p:nvPr/>
        </p:nvCxnSpPr>
        <p:spPr>
          <a:xfrm>
            <a:off x="4617698" y="5910816"/>
            <a:ext cx="9630" cy="40801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8" name="Curved Left Arrow 47"/>
          <p:cNvSpPr/>
          <p:nvPr/>
        </p:nvSpPr>
        <p:spPr>
          <a:xfrm flipV="1">
            <a:off x="6675015" y="2025272"/>
            <a:ext cx="695462" cy="849847"/>
          </a:xfrm>
          <a:prstGeom prst="curved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 name="Curved Left Arrow 48"/>
          <p:cNvSpPr/>
          <p:nvPr/>
        </p:nvSpPr>
        <p:spPr>
          <a:xfrm flipH="1" flipV="1">
            <a:off x="2030846" y="5004578"/>
            <a:ext cx="728208" cy="1569123"/>
          </a:xfrm>
          <a:prstGeom prst="curved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 name="Curved Left Arrow 49"/>
          <p:cNvSpPr/>
          <p:nvPr/>
        </p:nvSpPr>
        <p:spPr>
          <a:xfrm flipH="1" flipV="1">
            <a:off x="1154325" y="3504872"/>
            <a:ext cx="728208" cy="3068828"/>
          </a:xfrm>
          <a:prstGeom prst="curved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 name="Curved Left Arrow 50"/>
          <p:cNvSpPr/>
          <p:nvPr/>
        </p:nvSpPr>
        <p:spPr>
          <a:xfrm flipH="1" flipV="1">
            <a:off x="904141" y="1859749"/>
            <a:ext cx="728208" cy="4713951"/>
          </a:xfrm>
          <a:prstGeom prst="curved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Curved Left Arrow 51"/>
          <p:cNvSpPr/>
          <p:nvPr/>
        </p:nvSpPr>
        <p:spPr>
          <a:xfrm flipV="1">
            <a:off x="6671413" y="2854217"/>
            <a:ext cx="695462" cy="849847"/>
          </a:xfrm>
          <a:prstGeom prst="curved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3" name="Content Placeholder 6"/>
          <p:cNvSpPr txBox="1">
            <a:spLocks/>
          </p:cNvSpPr>
          <p:nvPr/>
        </p:nvSpPr>
        <p:spPr>
          <a:xfrm>
            <a:off x="6770083" y="6110315"/>
            <a:ext cx="2373917" cy="552143"/>
          </a:xfrm>
          <a:prstGeom prst="rect">
            <a:avLst/>
          </a:prstGeom>
          <a:ln>
            <a:noFill/>
          </a:ln>
        </p:spPr>
        <p:txBody>
          <a:bodyPr vert="horz" lIns="0" tIns="0" rIns="0" bIns="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b="0" dirty="0"/>
              <a:t>Slide based on  Singleton and Straits, 2005. Approaches to Social Research 4th </a:t>
            </a:r>
            <a:r>
              <a:rPr lang="en-US" sz="800" b="0" dirty="0" err="1"/>
              <a:t>ed</a:t>
            </a:r>
            <a:r>
              <a:rPr lang="en-US" sz="800" b="0" dirty="0"/>
              <a:t>.,and </a:t>
            </a:r>
            <a:r>
              <a:rPr lang="en-US" sz="800" b="0" dirty="0" err="1"/>
              <a:t>Maylor</a:t>
            </a:r>
            <a:r>
              <a:rPr lang="en-US" sz="800" b="0" dirty="0"/>
              <a:t> and Blackmon 2005, Researching Business and Management</a:t>
            </a:r>
          </a:p>
        </p:txBody>
      </p:sp>
    </p:spTree>
    <p:extLst>
      <p:ext uri="{BB962C8B-B14F-4D97-AF65-F5344CB8AC3E}">
        <p14:creationId xmlns:p14="http://schemas.microsoft.com/office/powerpoint/2010/main" val="1713083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courses</a:t>
            </a:r>
          </a:p>
        </p:txBody>
      </p:sp>
      <p:sp>
        <p:nvSpPr>
          <p:cNvPr id="3" name="Content Placeholder 2"/>
          <p:cNvSpPr>
            <a:spLocks noGrp="1"/>
          </p:cNvSpPr>
          <p:nvPr>
            <p:ph sz="half" idx="1"/>
          </p:nvPr>
        </p:nvSpPr>
        <p:spPr/>
        <p:txBody>
          <a:bodyPr>
            <a:normAutofit/>
          </a:bodyPr>
          <a:lstStyle/>
          <a:p>
            <a:r>
              <a:rPr lang="en-US" dirty="0"/>
              <a:t>Look outside your home department</a:t>
            </a:r>
          </a:p>
          <a:p>
            <a:pPr marL="342900" indent="-342900">
              <a:buFont typeface="Arial"/>
              <a:buChar char="•"/>
            </a:pPr>
            <a:r>
              <a:rPr lang="en-US" dirty="0"/>
              <a:t>Psychology and sociology departments</a:t>
            </a:r>
          </a:p>
          <a:p>
            <a:pPr marL="342900" indent="-342900">
              <a:buFont typeface="Arial"/>
              <a:buChar char="•"/>
            </a:pPr>
            <a:endParaRPr lang="en-US" dirty="0"/>
          </a:p>
          <a:p>
            <a:r>
              <a:rPr lang="en-US" dirty="0"/>
              <a:t>Online courses</a:t>
            </a:r>
          </a:p>
          <a:p>
            <a:pPr marL="342900" indent="-342900">
              <a:buFont typeface="Arial"/>
              <a:buChar char="•"/>
            </a:pPr>
            <a:r>
              <a:rPr lang="en-US" dirty="0"/>
              <a:t>E.g. </a:t>
            </a:r>
            <a:r>
              <a:rPr lang="en-US" dirty="0" err="1"/>
              <a:t>Coursera</a:t>
            </a:r>
            <a:endParaRPr lang="en-US" dirty="0"/>
          </a:p>
          <a:p>
            <a:pPr marL="342900" indent="-342900">
              <a:buFont typeface="Arial"/>
              <a:buChar char="•"/>
            </a:pPr>
            <a:r>
              <a:rPr lang="en-US" dirty="0"/>
              <a:t>(Beware of “scams”)</a:t>
            </a:r>
          </a:p>
          <a:p>
            <a:endParaRPr lang="en-US" dirty="0"/>
          </a:p>
        </p:txBody>
      </p:sp>
      <p:pic>
        <p:nvPicPr>
          <p:cNvPr id="7" name="Content Placeholder 6" descr="Screen Shot 2016-03-24 at 9.30.24.pn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76825" y="2035129"/>
            <a:ext cx="3763963" cy="3867242"/>
          </a:xfrm>
        </p:spPr>
      </p:pic>
    </p:spTree>
    <p:extLst>
      <p:ext uri="{BB962C8B-B14F-4D97-AF65-F5344CB8AC3E}">
        <p14:creationId xmlns:p14="http://schemas.microsoft.com/office/powerpoint/2010/main" val="1548035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Workflow for a quantitative paper</a:t>
            </a:r>
          </a:p>
        </p:txBody>
      </p:sp>
      <p:sp>
        <p:nvSpPr>
          <p:cNvPr id="4" name="Content Placeholder 3"/>
          <p:cNvSpPr>
            <a:spLocks noGrp="1"/>
          </p:cNvSpPr>
          <p:nvPr>
            <p:ph sz="quarter" idx="4294967295"/>
          </p:nvPr>
        </p:nvSpPr>
        <p:spPr>
          <a:xfrm>
            <a:off x="0" y="2449513"/>
            <a:ext cx="4781550" cy="3830637"/>
          </a:xfrm>
        </p:spPr>
        <p:txBody>
          <a:bodyPr>
            <a:normAutofit/>
          </a:bodyPr>
          <a:lstStyle/>
          <a:p>
            <a:pPr marL="457200" indent="-457200">
              <a:buFont typeface="+mj-lt"/>
              <a:buAutoNum type="arabicPeriod"/>
            </a:pPr>
            <a:r>
              <a:rPr lang="en-US" dirty="0"/>
              <a:t>Form hypotheses </a:t>
            </a:r>
          </a:p>
          <a:p>
            <a:pPr marL="457200" indent="-457200">
              <a:buFont typeface="+mj-lt"/>
              <a:buAutoNum type="arabicPeriod"/>
            </a:pPr>
            <a:r>
              <a:rPr lang="en-US" dirty="0"/>
              <a:t>Acquire data</a:t>
            </a:r>
          </a:p>
          <a:p>
            <a:pPr marL="457200" indent="-457200">
              <a:buFont typeface="+mj-lt"/>
              <a:buAutoNum type="arabicPeriod"/>
            </a:pPr>
            <a:r>
              <a:rPr lang="en-US" dirty="0"/>
              <a:t>Construct a database</a:t>
            </a:r>
          </a:p>
          <a:p>
            <a:pPr marL="457200" indent="-457200">
              <a:buFont typeface="+mj-lt"/>
              <a:buAutoNum type="arabicPeriod"/>
            </a:pPr>
            <a:r>
              <a:rPr lang="en-US" dirty="0"/>
              <a:t>Explore, filter, and transform data</a:t>
            </a:r>
          </a:p>
          <a:p>
            <a:pPr marL="457200" indent="-457200">
              <a:buFont typeface="+mj-lt"/>
              <a:buAutoNum type="arabicPeriod"/>
            </a:pPr>
            <a:r>
              <a:rPr lang="en-US" dirty="0"/>
              <a:t>Create composite measures</a:t>
            </a:r>
          </a:p>
          <a:p>
            <a:pPr marL="457200" indent="-457200">
              <a:buFont typeface="+mj-lt"/>
              <a:buAutoNum type="arabicPeriod"/>
            </a:pPr>
            <a:r>
              <a:rPr lang="en-US" dirty="0"/>
              <a:t>Descriptive statistics</a:t>
            </a:r>
          </a:p>
          <a:p>
            <a:pPr marL="457200" indent="-457200">
              <a:buFont typeface="+mj-lt"/>
              <a:buAutoNum type="arabicPeriod"/>
            </a:pPr>
            <a:r>
              <a:rPr lang="en-US" dirty="0"/>
              <a:t>The main analyses</a:t>
            </a:r>
          </a:p>
          <a:p>
            <a:pPr marL="457200" indent="-457200">
              <a:buFont typeface="+mj-lt"/>
              <a:buAutoNum type="arabicPeriod"/>
            </a:pPr>
            <a:r>
              <a:rPr lang="en-US" dirty="0"/>
              <a:t>Diagnostics for the main analyses</a:t>
            </a:r>
          </a:p>
          <a:p>
            <a:pPr marL="457200" indent="-457200">
              <a:buFont typeface="+mj-lt"/>
              <a:buAutoNum type="arabicPeriod"/>
            </a:pPr>
            <a:r>
              <a:rPr lang="en-US" dirty="0"/>
              <a:t>Supporting analyses</a:t>
            </a:r>
          </a:p>
          <a:p>
            <a:pPr marL="457200" indent="-457200">
              <a:buFont typeface="+mj-lt"/>
              <a:buAutoNum type="arabicPeriod"/>
            </a:pPr>
            <a:endParaRPr lang="en-US" dirty="0"/>
          </a:p>
        </p:txBody>
      </p:sp>
      <p:sp>
        <p:nvSpPr>
          <p:cNvPr id="5" name="Rectangle 4"/>
          <p:cNvSpPr/>
          <p:nvPr/>
        </p:nvSpPr>
        <p:spPr>
          <a:xfrm>
            <a:off x="5872739" y="1517449"/>
            <a:ext cx="2800019" cy="2696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0. Research Topic</a:t>
            </a:r>
          </a:p>
        </p:txBody>
      </p:sp>
      <p:sp>
        <p:nvSpPr>
          <p:cNvPr id="6" name="Rectangle 5"/>
          <p:cNvSpPr/>
          <p:nvPr/>
        </p:nvSpPr>
        <p:spPr>
          <a:xfrm>
            <a:off x="5886324" y="2153761"/>
            <a:ext cx="2773973" cy="2696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1. Formulation Research Question</a:t>
            </a:r>
          </a:p>
        </p:txBody>
      </p:sp>
      <p:sp>
        <p:nvSpPr>
          <p:cNvPr id="7" name="Rectangle 6"/>
          <p:cNvSpPr/>
          <p:nvPr/>
        </p:nvSpPr>
        <p:spPr>
          <a:xfrm>
            <a:off x="5885761" y="2800470"/>
            <a:ext cx="2773973" cy="2696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2. Preparation of the research design</a:t>
            </a:r>
          </a:p>
        </p:txBody>
      </p:sp>
      <p:sp>
        <p:nvSpPr>
          <p:cNvPr id="8" name="Rectangle 7"/>
          <p:cNvSpPr/>
          <p:nvPr/>
        </p:nvSpPr>
        <p:spPr>
          <a:xfrm>
            <a:off x="6393671" y="4095069"/>
            <a:ext cx="1875357" cy="2696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5. Data Collection</a:t>
            </a:r>
          </a:p>
        </p:txBody>
      </p:sp>
      <p:sp>
        <p:nvSpPr>
          <p:cNvPr id="9" name="Rectangle 8"/>
          <p:cNvSpPr/>
          <p:nvPr/>
        </p:nvSpPr>
        <p:spPr>
          <a:xfrm>
            <a:off x="5886324" y="3449351"/>
            <a:ext cx="1286258" cy="2696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3. Measurement</a:t>
            </a:r>
          </a:p>
        </p:txBody>
      </p:sp>
      <p:sp>
        <p:nvSpPr>
          <p:cNvPr id="10" name="Rectangle 9"/>
          <p:cNvSpPr/>
          <p:nvPr/>
        </p:nvSpPr>
        <p:spPr>
          <a:xfrm>
            <a:off x="7351886" y="3439259"/>
            <a:ext cx="1286258" cy="2696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4. Sampling</a:t>
            </a:r>
          </a:p>
        </p:txBody>
      </p:sp>
      <p:sp>
        <p:nvSpPr>
          <p:cNvPr id="11" name="Rectangle 10"/>
          <p:cNvSpPr/>
          <p:nvPr/>
        </p:nvSpPr>
        <p:spPr>
          <a:xfrm>
            <a:off x="6393671" y="4658227"/>
            <a:ext cx="1875357" cy="2696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6. Data processing</a:t>
            </a:r>
          </a:p>
        </p:txBody>
      </p:sp>
      <p:sp>
        <p:nvSpPr>
          <p:cNvPr id="12" name="Rectangle 11"/>
          <p:cNvSpPr/>
          <p:nvPr/>
        </p:nvSpPr>
        <p:spPr>
          <a:xfrm>
            <a:off x="6055071" y="5271336"/>
            <a:ext cx="2565594" cy="2696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7. Data analysis and interpretation</a:t>
            </a:r>
          </a:p>
        </p:txBody>
      </p:sp>
      <p:cxnSp>
        <p:nvCxnSpPr>
          <p:cNvPr id="13" name="Straight Arrow Connector 12"/>
          <p:cNvCxnSpPr>
            <a:stCxn id="5" idx="2"/>
            <a:endCxn id="6" idx="0"/>
          </p:cNvCxnSpPr>
          <p:nvPr/>
        </p:nvCxnSpPr>
        <p:spPr>
          <a:xfrm>
            <a:off x="7272748" y="1787066"/>
            <a:ext cx="562" cy="36669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6" idx="2"/>
            <a:endCxn id="7" idx="0"/>
          </p:cNvCxnSpPr>
          <p:nvPr/>
        </p:nvCxnSpPr>
        <p:spPr>
          <a:xfrm flipH="1">
            <a:off x="7272748" y="2423378"/>
            <a:ext cx="563" cy="3770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7" idx="2"/>
            <a:endCxn id="9" idx="0"/>
          </p:cNvCxnSpPr>
          <p:nvPr/>
        </p:nvCxnSpPr>
        <p:spPr>
          <a:xfrm flipH="1">
            <a:off x="6529453" y="3070087"/>
            <a:ext cx="743295" cy="3792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7" idx="2"/>
            <a:endCxn id="10" idx="0"/>
          </p:cNvCxnSpPr>
          <p:nvPr/>
        </p:nvCxnSpPr>
        <p:spPr>
          <a:xfrm>
            <a:off x="7272748" y="3070087"/>
            <a:ext cx="722267" cy="3691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0" idx="2"/>
            <a:endCxn id="8" idx="0"/>
          </p:cNvCxnSpPr>
          <p:nvPr/>
        </p:nvCxnSpPr>
        <p:spPr>
          <a:xfrm flipH="1">
            <a:off x="7331350" y="3708876"/>
            <a:ext cx="663665" cy="3861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9" idx="2"/>
            <a:endCxn id="8" idx="0"/>
          </p:cNvCxnSpPr>
          <p:nvPr/>
        </p:nvCxnSpPr>
        <p:spPr>
          <a:xfrm>
            <a:off x="6529453" y="3718968"/>
            <a:ext cx="801897" cy="3761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8" idx="2"/>
            <a:endCxn id="11" idx="0"/>
          </p:cNvCxnSpPr>
          <p:nvPr/>
        </p:nvCxnSpPr>
        <p:spPr>
          <a:xfrm>
            <a:off x="7331349" y="4364686"/>
            <a:ext cx="0" cy="2935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1" idx="2"/>
            <a:endCxn id="12" idx="0"/>
          </p:cNvCxnSpPr>
          <p:nvPr/>
        </p:nvCxnSpPr>
        <p:spPr>
          <a:xfrm>
            <a:off x="7331349" y="4927844"/>
            <a:ext cx="6518" cy="3434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759815" y="2096227"/>
            <a:ext cx="3092085" cy="2376380"/>
          </a:xfrm>
          <a:prstGeom prst="rect">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22" name="TextBox 21"/>
          <p:cNvSpPr txBox="1"/>
          <p:nvPr/>
        </p:nvSpPr>
        <p:spPr>
          <a:xfrm>
            <a:off x="3534391" y="1525684"/>
            <a:ext cx="2123102" cy="923330"/>
          </a:xfrm>
          <a:prstGeom prst="rect">
            <a:avLst/>
          </a:prstGeom>
          <a:noFill/>
        </p:spPr>
        <p:txBody>
          <a:bodyPr wrap="none" lIns="0" tIns="0" rIns="0" bIns="0" rtlCol="0">
            <a:spAutoFit/>
          </a:bodyPr>
          <a:lstStyle/>
          <a:p>
            <a:r>
              <a:rPr lang="en-US" sz="2000" b="1" dirty="0">
                <a:solidFill>
                  <a:srgbClr val="FF0000"/>
                </a:solidFill>
              </a:rPr>
              <a:t>The quality of the</a:t>
            </a:r>
          </a:p>
          <a:p>
            <a:r>
              <a:rPr lang="en-US" sz="2000" b="1" dirty="0">
                <a:solidFill>
                  <a:srgbClr val="FF0000"/>
                </a:solidFill>
              </a:rPr>
              <a:t>study is mostly</a:t>
            </a:r>
          </a:p>
          <a:p>
            <a:r>
              <a:rPr lang="en-US" sz="2000" b="1" dirty="0">
                <a:solidFill>
                  <a:srgbClr val="FF0000"/>
                </a:solidFill>
              </a:rPr>
              <a:t>determined here</a:t>
            </a:r>
          </a:p>
        </p:txBody>
      </p:sp>
    </p:spTree>
    <p:extLst>
      <p:ext uri="{BB962C8B-B14F-4D97-AF65-F5344CB8AC3E}">
        <p14:creationId xmlns:p14="http://schemas.microsoft.com/office/powerpoint/2010/main" val="46612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1058863" y="381000"/>
            <a:ext cx="8085137" cy="1195388"/>
          </a:xfrm>
        </p:spPr>
        <p:txBody>
          <a:bodyPr>
            <a:normAutofit fontScale="90000"/>
          </a:bodyPr>
          <a:lstStyle/>
          <a:p>
            <a:pPr algn="l"/>
            <a:r>
              <a:rPr lang="en-US" dirty="0"/>
              <a:t>Do the two most </a:t>
            </a:r>
            <a:br>
              <a:rPr lang="en-US" dirty="0"/>
            </a:br>
            <a:r>
              <a:rPr lang="en-US" dirty="0"/>
              <a:t>important tables</a:t>
            </a:r>
            <a:br>
              <a:rPr lang="en-US" dirty="0"/>
            </a:br>
            <a:r>
              <a:rPr lang="en-US" dirty="0"/>
              <a:t>first</a:t>
            </a:r>
          </a:p>
        </p:txBody>
      </p:sp>
      <p:pic>
        <p:nvPicPr>
          <p:cNvPr id="3" name="Content Placeholder 2" descr="Hekman et al. - 2010 - An Examination of Whether and How Racial and Gende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t="63237"/>
          <a:stretch/>
        </p:blipFill>
        <p:spPr>
          <a:xfrm>
            <a:off x="1609725" y="3633788"/>
            <a:ext cx="7534275" cy="3611562"/>
          </a:xfrm>
        </p:spPr>
      </p:pic>
      <p:pic>
        <p:nvPicPr>
          <p:cNvPr id="9" name="Content Placeholder 6" descr="Hekman et al. - 2010 - An Examination of Whether and How Racial and Gende (dragged).pdf"/>
          <p:cNvPicPr>
            <a:picLocks noChangeAspect="1"/>
          </p:cNvPicPr>
          <p:nvPr/>
        </p:nvPicPr>
        <p:blipFill rotWithShape="1">
          <a:blip r:embed="rId3">
            <a:extLst>
              <a:ext uri="{28A0092B-C50C-407E-A947-70E740481C1C}">
                <a14:useLocalDpi xmlns:a14="http://schemas.microsoft.com/office/drawing/2010/main" val="0"/>
              </a:ext>
            </a:extLst>
          </a:blip>
          <a:srcRect l="813" t="30349" r="48033" b="38781"/>
          <a:stretch/>
        </p:blipFill>
        <p:spPr>
          <a:xfrm>
            <a:off x="4785406" y="50465"/>
            <a:ext cx="4136075" cy="3253046"/>
          </a:xfrm>
          <a:prstGeom prst="rect">
            <a:avLst/>
          </a:prstGeom>
          <a:noFill/>
        </p:spPr>
      </p:pic>
      <p:cxnSp>
        <p:nvCxnSpPr>
          <p:cNvPr id="11" name="Straight Connector 10"/>
          <p:cNvCxnSpPr/>
          <p:nvPr/>
        </p:nvCxnSpPr>
        <p:spPr>
          <a:xfrm flipV="1">
            <a:off x="5440278" y="3389315"/>
            <a:ext cx="3054793" cy="17161"/>
          </a:xfrm>
          <a:prstGeom prst="line">
            <a:avLst/>
          </a:prstGeom>
          <a:ln>
            <a:solidFill>
              <a:schemeClr val="tx1"/>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9851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Check: Do my results make any sense?</a:t>
            </a:r>
          </a:p>
        </p:txBody>
      </p:sp>
      <p:sp>
        <p:nvSpPr>
          <p:cNvPr id="4" name="Content Placeholder 3"/>
          <p:cNvSpPr>
            <a:spLocks noGrp="1"/>
          </p:cNvSpPr>
          <p:nvPr>
            <p:ph idx="1"/>
          </p:nvPr>
        </p:nvSpPr>
        <p:spPr/>
        <p:txBody>
          <a:bodyPr/>
          <a:lstStyle/>
          <a:p>
            <a:pPr lvl="1"/>
            <a:r>
              <a:rPr lang="en-US" b="1" dirty="0"/>
              <a:t>Magnitude</a:t>
            </a:r>
            <a:r>
              <a:rPr lang="en-US" dirty="0"/>
              <a:t> (meaningful effect size?)</a:t>
            </a:r>
          </a:p>
          <a:p>
            <a:pPr lvl="1"/>
            <a:r>
              <a:rPr lang="en-US" b="1" dirty="0"/>
              <a:t>Articulation</a:t>
            </a:r>
            <a:r>
              <a:rPr lang="en-US" dirty="0"/>
              <a:t> (how detailed the result is?)</a:t>
            </a:r>
          </a:p>
          <a:p>
            <a:pPr lvl="2"/>
            <a:r>
              <a:rPr lang="en-US" sz="2000" dirty="0"/>
              <a:t>A, B and C are not equal vs. A &lt; C &lt; B</a:t>
            </a:r>
          </a:p>
          <a:p>
            <a:pPr lvl="1"/>
            <a:r>
              <a:rPr lang="en-US" b="1" dirty="0"/>
              <a:t>Generality</a:t>
            </a:r>
            <a:r>
              <a:rPr lang="en-US" dirty="0"/>
              <a:t> (how generalizable the result is?)</a:t>
            </a:r>
          </a:p>
          <a:p>
            <a:pPr lvl="1"/>
            <a:r>
              <a:rPr lang="en-US" b="1" dirty="0"/>
              <a:t>Interestingness</a:t>
            </a:r>
            <a:r>
              <a:rPr lang="en-US" dirty="0"/>
              <a:t> (does the result really matter?)</a:t>
            </a:r>
          </a:p>
          <a:p>
            <a:pPr lvl="1"/>
            <a:r>
              <a:rPr lang="en-US" b="1" dirty="0"/>
              <a:t>Credibility</a:t>
            </a:r>
            <a:r>
              <a:rPr lang="en-US" dirty="0"/>
              <a:t> (is the result credible?)</a:t>
            </a:r>
          </a:p>
          <a:p>
            <a:pPr lvl="2"/>
            <a:r>
              <a:rPr lang="en-US" sz="2000" dirty="0"/>
              <a:t>”Methodological soundness and theoretical coherence”</a:t>
            </a:r>
          </a:p>
          <a:p>
            <a:endParaRPr lang="en-US" dirty="0"/>
          </a:p>
        </p:txBody>
      </p:sp>
      <p:sp>
        <p:nvSpPr>
          <p:cNvPr id="2" name="TextBox 1"/>
          <p:cNvSpPr txBox="1"/>
          <p:nvPr/>
        </p:nvSpPr>
        <p:spPr>
          <a:xfrm>
            <a:off x="3674012" y="6269571"/>
            <a:ext cx="4951588" cy="307777"/>
          </a:xfrm>
          <a:prstGeom prst="rect">
            <a:avLst/>
          </a:prstGeom>
          <a:noFill/>
        </p:spPr>
        <p:txBody>
          <a:bodyPr wrap="none" lIns="0" tIns="0" rIns="0" bIns="0" rtlCol="0">
            <a:spAutoFit/>
          </a:bodyPr>
          <a:lstStyle/>
          <a:p>
            <a:r>
              <a:rPr lang="en-US" sz="1000" dirty="0"/>
              <a:t>Abelson, R. P. (1995). </a:t>
            </a:r>
            <a:r>
              <a:rPr lang="en-US" sz="1000" i="1" dirty="0"/>
              <a:t>Statistics as principled argument</a:t>
            </a:r>
            <a:r>
              <a:rPr lang="en-US" sz="1000" dirty="0"/>
              <a:t>. Lawrence Erlbaum Associates.</a:t>
            </a:r>
          </a:p>
          <a:p>
            <a:endParaRPr lang="en-US" sz="1000" b="1" dirty="0"/>
          </a:p>
        </p:txBody>
      </p:sp>
      <p:sp>
        <p:nvSpPr>
          <p:cNvPr id="5" name="TextBox 4"/>
          <p:cNvSpPr txBox="1"/>
          <p:nvPr/>
        </p:nvSpPr>
        <p:spPr>
          <a:xfrm>
            <a:off x="2134799" y="4860649"/>
            <a:ext cx="4042773" cy="923330"/>
          </a:xfrm>
          <a:prstGeom prst="rect">
            <a:avLst/>
          </a:prstGeom>
          <a:noFill/>
        </p:spPr>
        <p:txBody>
          <a:bodyPr wrap="none" lIns="0" tIns="0" rIns="0" bIns="0" rtlCol="0">
            <a:spAutoFit/>
          </a:bodyPr>
          <a:lstStyle/>
          <a:p>
            <a:r>
              <a:rPr lang="en-US" sz="2000" b="1" dirty="0">
                <a:solidFill>
                  <a:srgbClr val="FF0000"/>
                </a:solidFill>
              </a:rPr>
              <a:t>Are the effects large</a:t>
            </a:r>
          </a:p>
          <a:p>
            <a:endParaRPr lang="en-US" sz="2000" b="1" dirty="0">
              <a:solidFill>
                <a:srgbClr val="FF0000"/>
              </a:solidFill>
            </a:endParaRPr>
          </a:p>
          <a:p>
            <a:r>
              <a:rPr lang="en-US" sz="2000" b="1" dirty="0">
                <a:solidFill>
                  <a:srgbClr val="FF0000"/>
                </a:solidFill>
              </a:rPr>
              <a:t>Remember marginal effects plots</a:t>
            </a:r>
          </a:p>
        </p:txBody>
      </p:sp>
    </p:spTree>
    <p:extLst>
      <p:ext uri="{BB962C8B-B14F-4D97-AF65-F5344CB8AC3E}">
        <p14:creationId xmlns:p14="http://schemas.microsoft.com/office/powerpoint/2010/main" val="172592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Does this make sense?</a:t>
            </a:r>
          </a:p>
        </p:txBody>
      </p:sp>
      <p:pic>
        <p:nvPicPr>
          <p:cNvPr id="19" name="Content Placeholder 4" descr="Hekman et al. - 2010 - An Examination of Whether and How Racial and Gende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9" t="6796" r="9" b="46829"/>
          <a:stretch/>
        </p:blipFill>
        <p:spPr>
          <a:xfrm>
            <a:off x="631515" y="1160301"/>
            <a:ext cx="7551314" cy="4563166"/>
          </a:xfrm>
          <a:prstGeom prst="rect">
            <a:avLst/>
          </a:prstGeom>
        </p:spPr>
      </p:pic>
      <p:sp>
        <p:nvSpPr>
          <p:cNvPr id="20" name="TextBox 19"/>
          <p:cNvSpPr txBox="1"/>
          <p:nvPr/>
        </p:nvSpPr>
        <p:spPr>
          <a:xfrm>
            <a:off x="6735663" y="3569727"/>
            <a:ext cx="2067111" cy="984885"/>
          </a:xfrm>
          <a:prstGeom prst="rect">
            <a:avLst/>
          </a:prstGeom>
          <a:noFill/>
        </p:spPr>
        <p:txBody>
          <a:bodyPr wrap="square" lIns="0" tIns="0" rIns="0" bIns="0" rtlCol="0">
            <a:spAutoFit/>
          </a:bodyPr>
          <a:lstStyle/>
          <a:p>
            <a:r>
              <a:rPr lang="en-US" sz="1600" b="1" dirty="0">
                <a:solidFill>
                  <a:srgbClr val="EF3340"/>
                </a:solidFill>
              </a:rPr>
              <a:t>Productivity of non-white physician decreases satisfaction?</a:t>
            </a:r>
          </a:p>
        </p:txBody>
      </p:sp>
      <p:cxnSp>
        <p:nvCxnSpPr>
          <p:cNvPr id="21" name="Straight Connector 20"/>
          <p:cNvCxnSpPr>
            <a:stCxn id="23" idx="1"/>
          </p:cNvCxnSpPr>
          <p:nvPr/>
        </p:nvCxnSpPr>
        <p:spPr>
          <a:xfrm flipH="1">
            <a:off x="6104467" y="4459757"/>
            <a:ext cx="972422" cy="492442"/>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3880171" y="2221598"/>
            <a:ext cx="2715847" cy="3279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909762" y="2214623"/>
            <a:ext cx="2715847" cy="2957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87963" y="6354338"/>
            <a:ext cx="7507392" cy="461665"/>
          </a:xfrm>
          <a:prstGeom prst="rect">
            <a:avLst/>
          </a:prstGeom>
          <a:noFill/>
        </p:spPr>
        <p:txBody>
          <a:bodyPr wrap="square" lIns="0" tIns="0" rIns="0" bIns="0" rtlCol="0">
            <a:spAutoFit/>
          </a:bodyPr>
          <a:lstStyle/>
          <a:p>
            <a:r>
              <a:rPr lang="en-US" sz="1000" dirty="0" err="1"/>
              <a:t>Hekman</a:t>
            </a:r>
            <a:r>
              <a:rPr lang="en-US" sz="1000" dirty="0"/>
              <a:t>, D. R., Aquino, K., Owens, B. P., Mitchell, T. R., </a:t>
            </a:r>
            <a:r>
              <a:rPr lang="en-US" sz="1000" dirty="0" err="1"/>
              <a:t>Schilpzand</a:t>
            </a:r>
            <a:r>
              <a:rPr lang="en-US" sz="1000" dirty="0"/>
              <a:t>, P., &amp; Leavitt, K. (2010). An Examination of Whether and How Racial and Gender Biases Influence Customer Satisfaction. </a:t>
            </a:r>
            <a:r>
              <a:rPr lang="en-US" sz="1000" i="1" dirty="0"/>
              <a:t>Academy of Management Journal</a:t>
            </a:r>
            <a:r>
              <a:rPr lang="en-US" sz="1000" dirty="0"/>
              <a:t>, </a:t>
            </a:r>
            <a:r>
              <a:rPr lang="en-US" sz="1000" i="1" dirty="0"/>
              <a:t>53</a:t>
            </a:r>
            <a:r>
              <a:rPr lang="en-US" sz="1000" dirty="0"/>
              <a:t>(2), 238–264. doi:10.5465/AMJ.2010.49388763 p. 248</a:t>
            </a:r>
          </a:p>
          <a:p>
            <a:endParaRPr lang="en-US" sz="1000" b="1" dirty="0"/>
          </a:p>
        </p:txBody>
      </p:sp>
      <p:sp>
        <p:nvSpPr>
          <p:cNvPr id="25" name="Rectangle 24"/>
          <p:cNvSpPr/>
          <p:nvPr/>
        </p:nvSpPr>
        <p:spPr>
          <a:xfrm>
            <a:off x="1763244" y="4418276"/>
            <a:ext cx="1723763" cy="113832"/>
          </a:xfrm>
          <a:prstGeom prst="rect">
            <a:avLst/>
          </a:prstGeom>
          <a:solidFill>
            <a:srgbClr val="FFFF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053762" y="4532108"/>
            <a:ext cx="2433245" cy="307286"/>
          </a:xfrm>
          <a:prstGeom prst="rect">
            <a:avLst/>
          </a:prstGeom>
          <a:solidFill>
            <a:srgbClr val="FFFF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descr="Hekman et al. - 2010 - An Examination of Whether and How Racial and Gende (dragged).pdf"/>
          <p:cNvPicPr>
            <a:picLocks noChangeAspect="1"/>
          </p:cNvPicPr>
          <p:nvPr/>
        </p:nvPicPr>
        <p:blipFill rotWithShape="1">
          <a:blip r:embed="rId3">
            <a:extLst>
              <a:ext uri="{28A0092B-C50C-407E-A947-70E740481C1C}">
                <a14:useLocalDpi xmlns:a14="http://schemas.microsoft.com/office/drawing/2010/main" val="0"/>
              </a:ext>
            </a:extLst>
          </a:blip>
          <a:srcRect l="51060" t="58622" r="6247" b="4780"/>
          <a:stretch/>
        </p:blipFill>
        <p:spPr>
          <a:xfrm>
            <a:off x="915755" y="2224318"/>
            <a:ext cx="2638887" cy="2947584"/>
          </a:xfrm>
          <a:prstGeom prst="rect">
            <a:avLst/>
          </a:prstGeom>
          <a:noFill/>
          <a:ln>
            <a:solidFill>
              <a:schemeClr val="tx1"/>
            </a:solidFill>
          </a:ln>
          <a:effectLst/>
        </p:spPr>
      </p:pic>
      <p:sp>
        <p:nvSpPr>
          <p:cNvPr id="28" name="Rectangle 27"/>
          <p:cNvSpPr/>
          <p:nvPr/>
        </p:nvSpPr>
        <p:spPr>
          <a:xfrm>
            <a:off x="4783236" y="3203022"/>
            <a:ext cx="1717328" cy="113832"/>
          </a:xfrm>
          <a:prstGeom prst="rect">
            <a:avLst/>
          </a:prstGeom>
          <a:solidFill>
            <a:srgbClr val="FFFF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941659" y="3316854"/>
            <a:ext cx="2558904" cy="1011548"/>
          </a:xfrm>
          <a:prstGeom prst="rect">
            <a:avLst/>
          </a:prstGeom>
          <a:solidFill>
            <a:srgbClr val="FFFF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descr="Hekman et al. - 2010 - An Examination of Whether and How Racial and Gende (dragged).pdf"/>
          <p:cNvPicPr>
            <a:picLocks noChangeAspect="1"/>
          </p:cNvPicPr>
          <p:nvPr/>
        </p:nvPicPr>
        <p:blipFill rotWithShape="1">
          <a:blip r:embed="rId4">
            <a:extLst>
              <a:ext uri="{28A0092B-C50C-407E-A947-70E740481C1C}">
                <a14:useLocalDpi xmlns:a14="http://schemas.microsoft.com/office/drawing/2010/main" val="0"/>
              </a:ext>
            </a:extLst>
          </a:blip>
          <a:srcRect l="6047" t="56102" r="51545" b="4562"/>
          <a:stretch/>
        </p:blipFill>
        <p:spPr>
          <a:xfrm>
            <a:off x="3885306" y="2224318"/>
            <a:ext cx="2710712" cy="3276360"/>
          </a:xfrm>
          <a:prstGeom prst="rect">
            <a:avLst/>
          </a:prstGeom>
          <a:noFill/>
          <a:ln>
            <a:solidFill>
              <a:schemeClr val="tx1"/>
            </a:solidFill>
          </a:ln>
          <a:effectLst/>
        </p:spPr>
      </p:pic>
    </p:spTree>
    <p:extLst>
      <p:ext uri="{BB962C8B-B14F-4D97-AF65-F5344CB8AC3E}">
        <p14:creationId xmlns:p14="http://schemas.microsoft.com/office/powerpoint/2010/main" val="321253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23" grpId="0" animBg="1"/>
      <p:bldP spid="25" grpId="0" animBg="1"/>
      <p:bldP spid="26" grpId="0" animBg="1"/>
      <p:bldP spid="28" grpId="0" animBg="1"/>
      <p:bldP spid="2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BD7BB7-E49B-F24B-9145-1FD1A05353AD}"/>
              </a:ext>
            </a:extLst>
          </p:cNvPr>
          <p:cNvPicPr>
            <a:picLocks noChangeAspect="1"/>
          </p:cNvPicPr>
          <p:nvPr/>
        </p:nvPicPr>
        <p:blipFill>
          <a:blip r:embed="rId2"/>
          <a:stretch>
            <a:fillRect/>
          </a:stretch>
        </p:blipFill>
        <p:spPr>
          <a:xfrm>
            <a:off x="472440" y="2977415"/>
            <a:ext cx="3810000" cy="3810000"/>
          </a:xfrm>
          <a:prstGeom prst="rect">
            <a:avLst/>
          </a:prstGeom>
        </p:spPr>
      </p:pic>
      <p:sp>
        <p:nvSpPr>
          <p:cNvPr id="5" name="TextBox 4">
            <a:extLst>
              <a:ext uri="{FF2B5EF4-FFF2-40B4-BE49-F238E27FC236}">
                <a16:creationId xmlns:a16="http://schemas.microsoft.com/office/drawing/2014/main" id="{554802AE-E798-6045-8A3D-0945188E14E4}"/>
              </a:ext>
            </a:extLst>
          </p:cNvPr>
          <p:cNvSpPr txBox="1"/>
          <p:nvPr/>
        </p:nvSpPr>
        <p:spPr>
          <a:xfrm>
            <a:off x="148304" y="404261"/>
            <a:ext cx="4458272" cy="2308324"/>
          </a:xfrm>
          <a:prstGeom prst="rect">
            <a:avLst/>
          </a:prstGeom>
          <a:noFill/>
        </p:spPr>
        <p:txBody>
          <a:bodyPr wrap="none" rtlCol="0">
            <a:spAutoFit/>
          </a:bodyPr>
          <a:lstStyle/>
          <a:p>
            <a:r>
              <a:rPr lang="fi-FI" sz="900" b="1" dirty="0">
                <a:latin typeface="Courier New" panose="02070309020205020404" pitchFamily="49" charset="0"/>
                <a:cs typeface="Courier New" panose="02070309020205020404" pitchFamily="49" charset="0"/>
              </a:rPr>
              <a:t>Call:</a:t>
            </a:r>
            <a:br>
              <a:rPr lang="fi-FI" sz="900" b="1" dirty="0">
                <a:latin typeface="Courier New" panose="02070309020205020404" pitchFamily="49" charset="0"/>
                <a:cs typeface="Courier New" panose="02070309020205020404" pitchFamily="49" charset="0"/>
              </a:rPr>
            </a:br>
            <a:r>
              <a:rPr lang="fi-FI" sz="900" b="1" dirty="0">
                <a:latin typeface="Courier New" panose="02070309020205020404" pitchFamily="49" charset="0"/>
                <a:cs typeface="Courier New" panose="02070309020205020404" pitchFamily="49" charset="0"/>
              </a:rPr>
              <a:t>lm(formula = </a:t>
            </a:r>
            <a:r>
              <a:rPr lang="fi-FI" sz="900" b="1" dirty="0" err="1">
                <a:latin typeface="Courier New" panose="02070309020205020404" pitchFamily="49" charset="0"/>
                <a:cs typeface="Courier New" panose="02070309020205020404" pitchFamily="49" charset="0"/>
              </a:rPr>
              <a:t>Satisfaction</a:t>
            </a:r>
            <a:r>
              <a:rPr lang="fi-FI" sz="900" b="1" dirty="0">
                <a:latin typeface="Courier New" panose="02070309020205020404" pitchFamily="49" charset="0"/>
                <a:cs typeface="Courier New" panose="02070309020205020404" pitchFamily="49" charset="0"/>
              </a:rPr>
              <a:t> ~ </a:t>
            </a:r>
            <a:r>
              <a:rPr lang="fi-FI" sz="900" b="1" dirty="0" err="1">
                <a:latin typeface="Courier New" panose="02070309020205020404" pitchFamily="49" charset="0"/>
                <a:cs typeface="Courier New" panose="02070309020205020404" pitchFamily="49" charset="0"/>
              </a:rPr>
              <a:t>Gender</a:t>
            </a:r>
            <a:r>
              <a:rPr lang="fi-FI" sz="900" b="1" dirty="0">
                <a:latin typeface="Courier New" panose="02070309020205020404" pitchFamily="49" charset="0"/>
                <a:cs typeface="Courier New" panose="02070309020205020404" pitchFamily="49" charset="0"/>
              </a:rPr>
              <a:t> * </a:t>
            </a:r>
            <a:r>
              <a:rPr lang="fi-FI" sz="900" b="1" dirty="0" err="1">
                <a:latin typeface="Courier New" panose="02070309020205020404" pitchFamily="49" charset="0"/>
                <a:cs typeface="Courier New" panose="02070309020205020404" pitchFamily="49" charset="0"/>
              </a:rPr>
              <a:t>Quality</a:t>
            </a:r>
            <a:r>
              <a:rPr lang="fi-FI" sz="900" b="1" dirty="0">
                <a:latin typeface="Courier New" panose="02070309020205020404" pitchFamily="49" charset="0"/>
                <a:cs typeface="Courier New" panose="02070309020205020404" pitchFamily="49" charset="0"/>
              </a:rPr>
              <a:t>)</a:t>
            </a:r>
            <a:br>
              <a:rPr lang="fi-FI" sz="900" b="1" dirty="0">
                <a:latin typeface="Courier New" panose="02070309020205020404" pitchFamily="49" charset="0"/>
                <a:cs typeface="Courier New" panose="02070309020205020404" pitchFamily="49" charset="0"/>
              </a:rPr>
            </a:br>
            <a:r>
              <a:rPr lang="fi-FI" sz="900" b="1" dirty="0" err="1">
                <a:latin typeface="Courier New" panose="02070309020205020404" pitchFamily="49" charset="0"/>
                <a:cs typeface="Courier New" panose="02070309020205020404" pitchFamily="49" charset="0"/>
              </a:rPr>
              <a:t>Residuals</a:t>
            </a:r>
            <a:r>
              <a:rPr lang="fi-FI" sz="900" b="1" dirty="0">
                <a:latin typeface="Courier New" panose="02070309020205020404" pitchFamily="49" charset="0"/>
                <a:cs typeface="Courier New" panose="02070309020205020404" pitchFamily="49" charset="0"/>
              </a:rPr>
              <a:t>:</a:t>
            </a:r>
            <a:br>
              <a:rPr lang="fi-FI" sz="900" b="1" dirty="0">
                <a:latin typeface="Courier New" panose="02070309020205020404" pitchFamily="49" charset="0"/>
                <a:cs typeface="Courier New" panose="02070309020205020404" pitchFamily="49" charset="0"/>
              </a:rPr>
            </a:br>
            <a:r>
              <a:rPr lang="fi-FI" sz="900" b="1" dirty="0">
                <a:latin typeface="Courier New" panose="02070309020205020404" pitchFamily="49" charset="0"/>
                <a:cs typeface="Courier New" panose="02070309020205020404" pitchFamily="49" charset="0"/>
              </a:rPr>
              <a:t>    Min      1Q  Median      3Q     Max </a:t>
            </a:r>
            <a:br>
              <a:rPr lang="fi-FI" sz="900" b="1" dirty="0">
                <a:latin typeface="Courier New" panose="02070309020205020404" pitchFamily="49" charset="0"/>
                <a:cs typeface="Courier New" panose="02070309020205020404" pitchFamily="49" charset="0"/>
              </a:rPr>
            </a:br>
            <a:r>
              <a:rPr lang="fi-FI" sz="900" b="1" dirty="0">
                <a:latin typeface="Courier New" panose="02070309020205020404" pitchFamily="49" charset="0"/>
                <a:cs typeface="Courier New" panose="02070309020205020404" pitchFamily="49" charset="0"/>
              </a:rPr>
              <a:t>-1.8123 -0.6067 -0.1438  0.5620  2.2871 </a:t>
            </a:r>
            <a:br>
              <a:rPr lang="fi-FI" sz="900" b="1" dirty="0">
                <a:latin typeface="Courier New" panose="02070309020205020404" pitchFamily="49" charset="0"/>
                <a:cs typeface="Courier New" panose="02070309020205020404" pitchFamily="49" charset="0"/>
              </a:rPr>
            </a:br>
            <a:r>
              <a:rPr lang="fi-FI" sz="900" b="1" dirty="0" err="1">
                <a:latin typeface="Courier New" panose="02070309020205020404" pitchFamily="49" charset="0"/>
                <a:cs typeface="Courier New" panose="02070309020205020404" pitchFamily="49" charset="0"/>
              </a:rPr>
              <a:t>Coefficients</a:t>
            </a:r>
            <a:r>
              <a:rPr lang="fi-FI" sz="900" b="1" dirty="0">
                <a:latin typeface="Courier New" panose="02070309020205020404" pitchFamily="49" charset="0"/>
                <a:cs typeface="Courier New" panose="02070309020205020404" pitchFamily="49" charset="0"/>
              </a:rPr>
              <a:t>:</a:t>
            </a:r>
            <a:br>
              <a:rPr lang="fi-FI" sz="900" b="1" dirty="0">
                <a:latin typeface="Courier New" panose="02070309020205020404" pitchFamily="49" charset="0"/>
                <a:cs typeface="Courier New" panose="02070309020205020404" pitchFamily="49" charset="0"/>
              </a:rPr>
            </a:br>
            <a:r>
              <a:rPr lang="fi-FI" sz="900" b="1" dirty="0">
                <a:latin typeface="Courier New" panose="02070309020205020404" pitchFamily="49" charset="0"/>
                <a:cs typeface="Courier New" panose="02070309020205020404" pitchFamily="49" charset="0"/>
              </a:rPr>
              <a:t>               </a:t>
            </a:r>
            <a:r>
              <a:rPr lang="fi-FI" sz="900" b="1" dirty="0" err="1">
                <a:latin typeface="Courier New" panose="02070309020205020404" pitchFamily="49" charset="0"/>
                <a:cs typeface="Courier New" panose="02070309020205020404" pitchFamily="49" charset="0"/>
              </a:rPr>
              <a:t>Estimate</a:t>
            </a:r>
            <a:r>
              <a:rPr lang="fi-FI" sz="900" b="1" dirty="0">
                <a:latin typeface="Courier New" panose="02070309020205020404" pitchFamily="49" charset="0"/>
                <a:cs typeface="Courier New" panose="02070309020205020404" pitchFamily="49" charset="0"/>
              </a:rPr>
              <a:t> </a:t>
            </a:r>
            <a:r>
              <a:rPr lang="fi-FI" sz="900" b="1" dirty="0" err="1">
                <a:latin typeface="Courier New" panose="02070309020205020404" pitchFamily="49" charset="0"/>
                <a:cs typeface="Courier New" panose="02070309020205020404" pitchFamily="49" charset="0"/>
              </a:rPr>
              <a:t>Std</a:t>
            </a:r>
            <a:r>
              <a:rPr lang="fi-FI" sz="900" b="1" dirty="0">
                <a:latin typeface="Courier New" panose="02070309020205020404" pitchFamily="49" charset="0"/>
                <a:cs typeface="Courier New" panose="02070309020205020404" pitchFamily="49" charset="0"/>
              </a:rPr>
              <a:t>. </a:t>
            </a:r>
            <a:r>
              <a:rPr lang="fi-FI" sz="900" b="1" dirty="0" err="1">
                <a:latin typeface="Courier New" panose="02070309020205020404" pitchFamily="49" charset="0"/>
                <a:cs typeface="Courier New" panose="02070309020205020404" pitchFamily="49" charset="0"/>
              </a:rPr>
              <a:t>Error</a:t>
            </a:r>
            <a:r>
              <a:rPr lang="fi-FI" sz="900" b="1" dirty="0">
                <a:latin typeface="Courier New" panose="02070309020205020404" pitchFamily="49" charset="0"/>
                <a:cs typeface="Courier New" panose="02070309020205020404" pitchFamily="49" charset="0"/>
              </a:rPr>
              <a:t> t </a:t>
            </a:r>
            <a:r>
              <a:rPr lang="fi-FI" sz="900" b="1" dirty="0" err="1">
                <a:latin typeface="Courier New" panose="02070309020205020404" pitchFamily="49" charset="0"/>
                <a:cs typeface="Courier New" panose="02070309020205020404" pitchFamily="49" charset="0"/>
              </a:rPr>
              <a:t>value</a:t>
            </a:r>
            <a:r>
              <a:rPr lang="fi-FI" sz="900" b="1" dirty="0">
                <a:latin typeface="Courier New" panose="02070309020205020404" pitchFamily="49" charset="0"/>
                <a:cs typeface="Courier New" panose="02070309020205020404" pitchFamily="49" charset="0"/>
              </a:rPr>
              <a:t> Pr(&gt;|t|)    </a:t>
            </a:r>
            <a:br>
              <a:rPr lang="fi-FI" sz="900" b="1" dirty="0">
                <a:latin typeface="Courier New" panose="02070309020205020404" pitchFamily="49" charset="0"/>
                <a:cs typeface="Courier New" panose="02070309020205020404" pitchFamily="49" charset="0"/>
              </a:rPr>
            </a:br>
            <a:r>
              <a:rPr lang="fi-FI" sz="900" b="1" dirty="0">
                <a:latin typeface="Courier New" panose="02070309020205020404" pitchFamily="49" charset="0"/>
                <a:cs typeface="Courier New" panose="02070309020205020404" pitchFamily="49" charset="0"/>
              </a:rPr>
              <a:t>(</a:t>
            </a:r>
            <a:r>
              <a:rPr lang="fi-FI" sz="900" b="1" dirty="0" err="1">
                <a:latin typeface="Courier New" panose="02070309020205020404" pitchFamily="49" charset="0"/>
                <a:cs typeface="Courier New" panose="02070309020205020404" pitchFamily="49" charset="0"/>
              </a:rPr>
              <a:t>Intercept</a:t>
            </a:r>
            <a:r>
              <a:rPr lang="fi-FI" sz="900" b="1" dirty="0">
                <a:latin typeface="Courier New" panose="02070309020205020404" pitchFamily="49" charset="0"/>
                <a:cs typeface="Courier New" panose="02070309020205020404" pitchFamily="49" charset="0"/>
              </a:rPr>
              <a:t>)     0.08321    0.13290   0.626   0.5327    </a:t>
            </a:r>
            <a:br>
              <a:rPr lang="fi-FI" sz="900" b="1" dirty="0">
                <a:latin typeface="Courier New" panose="02070309020205020404" pitchFamily="49" charset="0"/>
                <a:cs typeface="Courier New" panose="02070309020205020404" pitchFamily="49" charset="0"/>
              </a:rPr>
            </a:br>
            <a:r>
              <a:rPr lang="fi-FI" sz="900" b="1" dirty="0" err="1">
                <a:latin typeface="Courier New" panose="02070309020205020404" pitchFamily="49" charset="0"/>
                <a:cs typeface="Courier New" panose="02070309020205020404" pitchFamily="49" charset="0"/>
              </a:rPr>
              <a:t>Gender</a:t>
            </a:r>
            <a:r>
              <a:rPr lang="fi-FI" sz="900" b="1" dirty="0">
                <a:latin typeface="Courier New" panose="02070309020205020404" pitchFamily="49" charset="0"/>
                <a:cs typeface="Courier New" panose="02070309020205020404" pitchFamily="49" charset="0"/>
              </a:rPr>
              <a:t>          0.74306    0.19210   3.868   0.0002 ***</a:t>
            </a:r>
            <a:br>
              <a:rPr lang="fi-FI" sz="900" b="1" dirty="0">
                <a:latin typeface="Courier New" panose="02070309020205020404" pitchFamily="49" charset="0"/>
                <a:cs typeface="Courier New" panose="02070309020205020404" pitchFamily="49" charset="0"/>
              </a:rPr>
            </a:br>
            <a:r>
              <a:rPr lang="fi-FI" sz="900" b="1" dirty="0" err="1">
                <a:latin typeface="Courier New" panose="02070309020205020404" pitchFamily="49" charset="0"/>
                <a:cs typeface="Courier New" panose="02070309020205020404" pitchFamily="49" charset="0"/>
              </a:rPr>
              <a:t>Quality</a:t>
            </a:r>
            <a:r>
              <a:rPr lang="fi-FI" sz="900" b="1" dirty="0">
                <a:latin typeface="Courier New" panose="02070309020205020404" pitchFamily="49" charset="0"/>
                <a:cs typeface="Courier New" panose="02070309020205020404" pitchFamily="49" charset="0"/>
              </a:rPr>
              <a:t>         0.06105    0.27295   0.224   0.8235    </a:t>
            </a:r>
            <a:br>
              <a:rPr lang="fi-FI" sz="900" b="1" dirty="0">
                <a:latin typeface="Courier New" panose="02070309020205020404" pitchFamily="49" charset="0"/>
                <a:cs typeface="Courier New" panose="02070309020205020404" pitchFamily="49" charset="0"/>
              </a:rPr>
            </a:br>
            <a:r>
              <a:rPr lang="fi-FI" sz="900" b="1" dirty="0" err="1">
                <a:latin typeface="Courier New" panose="02070309020205020404" pitchFamily="49" charset="0"/>
                <a:cs typeface="Courier New" panose="02070309020205020404" pitchFamily="49" charset="0"/>
              </a:rPr>
              <a:t>Gender:Quality</a:t>
            </a:r>
            <a:r>
              <a:rPr lang="fi-FI" sz="900" b="1" dirty="0">
                <a:latin typeface="Courier New" panose="02070309020205020404" pitchFamily="49" charset="0"/>
                <a:cs typeface="Courier New" panose="02070309020205020404" pitchFamily="49" charset="0"/>
              </a:rPr>
              <a:t>  0.63513    0.35870   1.771   0.0798 .  </a:t>
            </a:r>
            <a:br>
              <a:rPr lang="fi-FI" sz="900" b="1" dirty="0">
                <a:latin typeface="Courier New" panose="02070309020205020404" pitchFamily="49" charset="0"/>
                <a:cs typeface="Courier New" panose="02070309020205020404" pitchFamily="49" charset="0"/>
              </a:rPr>
            </a:br>
            <a:r>
              <a:rPr lang="fi-FI" sz="900" b="1" dirty="0">
                <a:latin typeface="Courier New" panose="02070309020205020404" pitchFamily="49" charset="0"/>
                <a:cs typeface="Courier New" panose="02070309020205020404" pitchFamily="49" charset="0"/>
              </a:rPr>
              <a:t>---</a:t>
            </a:r>
            <a:br>
              <a:rPr lang="fi-FI" sz="900" b="1" dirty="0">
                <a:latin typeface="Courier New" panose="02070309020205020404" pitchFamily="49" charset="0"/>
                <a:cs typeface="Courier New" panose="02070309020205020404" pitchFamily="49" charset="0"/>
              </a:rPr>
            </a:br>
            <a:r>
              <a:rPr lang="fi-FI" sz="900" b="1" dirty="0" err="1">
                <a:latin typeface="Courier New" panose="02070309020205020404" pitchFamily="49" charset="0"/>
                <a:cs typeface="Courier New" panose="02070309020205020404" pitchFamily="49" charset="0"/>
              </a:rPr>
              <a:t>Signif</a:t>
            </a:r>
            <a:r>
              <a:rPr lang="fi-FI" sz="900" b="1" dirty="0">
                <a:latin typeface="Courier New" panose="02070309020205020404" pitchFamily="49" charset="0"/>
                <a:cs typeface="Courier New" panose="02070309020205020404" pitchFamily="49" charset="0"/>
              </a:rPr>
              <a:t>. </a:t>
            </a:r>
            <a:r>
              <a:rPr lang="fi-FI" sz="900" b="1" dirty="0" err="1">
                <a:latin typeface="Courier New" panose="02070309020205020404" pitchFamily="49" charset="0"/>
                <a:cs typeface="Courier New" panose="02070309020205020404" pitchFamily="49" charset="0"/>
              </a:rPr>
              <a:t>codes</a:t>
            </a:r>
            <a:r>
              <a:rPr lang="fi-FI" sz="900" b="1" dirty="0">
                <a:latin typeface="Courier New" panose="02070309020205020404" pitchFamily="49" charset="0"/>
                <a:cs typeface="Courier New" panose="02070309020205020404" pitchFamily="49" charset="0"/>
              </a:rPr>
              <a:t>:  0 ‘***’ 0.001 ‘**’ 0.01 ‘*’ 0.05 ‘.’ 0.1 ‘ ’ 1</a:t>
            </a:r>
            <a:br>
              <a:rPr lang="fi-FI" sz="900" b="1" dirty="0">
                <a:latin typeface="Courier New" panose="02070309020205020404" pitchFamily="49" charset="0"/>
                <a:cs typeface="Courier New" panose="02070309020205020404" pitchFamily="49" charset="0"/>
              </a:rPr>
            </a:br>
            <a:r>
              <a:rPr lang="fi-FI" sz="900" b="1" dirty="0" err="1">
                <a:latin typeface="Courier New" panose="02070309020205020404" pitchFamily="49" charset="0"/>
                <a:cs typeface="Courier New" panose="02070309020205020404" pitchFamily="49" charset="0"/>
              </a:rPr>
              <a:t>Residual</a:t>
            </a:r>
            <a:r>
              <a:rPr lang="fi-FI" sz="900" b="1" dirty="0">
                <a:latin typeface="Courier New" panose="02070309020205020404" pitchFamily="49" charset="0"/>
                <a:cs typeface="Courier New" panose="02070309020205020404" pitchFamily="49" charset="0"/>
              </a:rPr>
              <a:t> </a:t>
            </a:r>
            <a:r>
              <a:rPr lang="fi-FI" sz="900" b="1" dirty="0" err="1">
                <a:latin typeface="Courier New" panose="02070309020205020404" pitchFamily="49" charset="0"/>
                <a:cs typeface="Courier New" panose="02070309020205020404" pitchFamily="49" charset="0"/>
              </a:rPr>
              <a:t>standard</a:t>
            </a:r>
            <a:r>
              <a:rPr lang="fi-FI" sz="900" b="1" dirty="0">
                <a:latin typeface="Courier New" panose="02070309020205020404" pitchFamily="49" charset="0"/>
                <a:cs typeface="Courier New" panose="02070309020205020404" pitchFamily="49" charset="0"/>
              </a:rPr>
              <a:t> </a:t>
            </a:r>
            <a:r>
              <a:rPr lang="fi-FI" sz="900" b="1" dirty="0" err="1">
                <a:latin typeface="Courier New" panose="02070309020205020404" pitchFamily="49" charset="0"/>
                <a:cs typeface="Courier New" panose="02070309020205020404" pitchFamily="49" charset="0"/>
              </a:rPr>
              <a:t>error</a:t>
            </a:r>
            <a:r>
              <a:rPr lang="fi-FI" sz="900" b="1" dirty="0">
                <a:latin typeface="Courier New" panose="02070309020205020404" pitchFamily="49" charset="0"/>
                <a:cs typeface="Courier New" panose="02070309020205020404" pitchFamily="49" charset="0"/>
              </a:rPr>
              <a:t>: 0.9575 on 96 </a:t>
            </a:r>
            <a:r>
              <a:rPr lang="fi-FI" sz="900" b="1" dirty="0" err="1">
                <a:latin typeface="Courier New" panose="02070309020205020404" pitchFamily="49" charset="0"/>
                <a:cs typeface="Courier New" panose="02070309020205020404" pitchFamily="49" charset="0"/>
              </a:rPr>
              <a:t>degrees</a:t>
            </a:r>
            <a:r>
              <a:rPr lang="fi-FI" sz="900" b="1" dirty="0">
                <a:latin typeface="Courier New" panose="02070309020205020404" pitchFamily="49" charset="0"/>
                <a:cs typeface="Courier New" panose="02070309020205020404" pitchFamily="49" charset="0"/>
              </a:rPr>
              <a:t> of </a:t>
            </a:r>
            <a:r>
              <a:rPr lang="fi-FI" sz="900" b="1" dirty="0" err="1">
                <a:latin typeface="Courier New" panose="02070309020205020404" pitchFamily="49" charset="0"/>
                <a:cs typeface="Courier New" panose="02070309020205020404" pitchFamily="49" charset="0"/>
              </a:rPr>
              <a:t>freedom</a:t>
            </a:r>
            <a:br>
              <a:rPr lang="fi-FI" sz="900" b="1" dirty="0">
                <a:latin typeface="Courier New" panose="02070309020205020404" pitchFamily="49" charset="0"/>
                <a:cs typeface="Courier New" panose="02070309020205020404" pitchFamily="49" charset="0"/>
              </a:rPr>
            </a:br>
            <a:r>
              <a:rPr lang="fi-FI" sz="900" b="1" dirty="0" err="1">
                <a:latin typeface="Courier New" panose="02070309020205020404" pitchFamily="49" charset="0"/>
                <a:cs typeface="Courier New" panose="02070309020205020404" pitchFamily="49" charset="0"/>
              </a:rPr>
              <a:t>Multiple</a:t>
            </a:r>
            <a:r>
              <a:rPr lang="fi-FI" sz="900" b="1" dirty="0">
                <a:latin typeface="Courier New" panose="02070309020205020404" pitchFamily="49" charset="0"/>
                <a:cs typeface="Courier New" panose="02070309020205020404" pitchFamily="49" charset="0"/>
              </a:rPr>
              <a:t> R-</a:t>
            </a:r>
            <a:r>
              <a:rPr lang="fi-FI" sz="900" b="1" dirty="0" err="1">
                <a:latin typeface="Courier New" panose="02070309020205020404" pitchFamily="49" charset="0"/>
                <a:cs typeface="Courier New" panose="02070309020205020404" pitchFamily="49" charset="0"/>
              </a:rPr>
              <a:t>squared</a:t>
            </a:r>
            <a:r>
              <a:rPr lang="fi-FI" sz="900" b="1" dirty="0">
                <a:latin typeface="Courier New" panose="02070309020205020404" pitchFamily="49" charset="0"/>
                <a:cs typeface="Courier New" panose="02070309020205020404" pitchFamily="49" charset="0"/>
              </a:rPr>
              <a:t>:  0.2096, </a:t>
            </a:r>
            <a:r>
              <a:rPr lang="fi-FI" sz="900" b="1" dirty="0" err="1">
                <a:latin typeface="Courier New" panose="02070309020205020404" pitchFamily="49" charset="0"/>
                <a:cs typeface="Courier New" panose="02070309020205020404" pitchFamily="49" charset="0"/>
              </a:rPr>
              <a:t>Adjusted</a:t>
            </a:r>
            <a:r>
              <a:rPr lang="fi-FI" sz="900" b="1" dirty="0">
                <a:latin typeface="Courier New" panose="02070309020205020404" pitchFamily="49" charset="0"/>
                <a:cs typeface="Courier New" panose="02070309020205020404" pitchFamily="49" charset="0"/>
              </a:rPr>
              <a:t> R-</a:t>
            </a:r>
            <a:r>
              <a:rPr lang="fi-FI" sz="900" b="1" dirty="0" err="1">
                <a:latin typeface="Courier New" panose="02070309020205020404" pitchFamily="49" charset="0"/>
                <a:cs typeface="Courier New" panose="02070309020205020404" pitchFamily="49" charset="0"/>
              </a:rPr>
              <a:t>squared</a:t>
            </a:r>
            <a:r>
              <a:rPr lang="fi-FI" sz="900" b="1" dirty="0">
                <a:latin typeface="Courier New" panose="02070309020205020404" pitchFamily="49" charset="0"/>
                <a:cs typeface="Courier New" panose="02070309020205020404" pitchFamily="49" charset="0"/>
              </a:rPr>
              <a:t>:  0.1849 </a:t>
            </a:r>
            <a:br>
              <a:rPr lang="fi-FI" sz="900" b="1" dirty="0">
                <a:latin typeface="Courier New" panose="02070309020205020404" pitchFamily="49" charset="0"/>
                <a:cs typeface="Courier New" panose="02070309020205020404" pitchFamily="49" charset="0"/>
              </a:rPr>
            </a:br>
            <a:r>
              <a:rPr lang="fi-FI" sz="900" b="1" dirty="0">
                <a:latin typeface="Courier New" panose="02070309020205020404" pitchFamily="49" charset="0"/>
                <a:cs typeface="Courier New" panose="02070309020205020404" pitchFamily="49" charset="0"/>
              </a:rPr>
              <a:t>F-</a:t>
            </a:r>
            <a:r>
              <a:rPr lang="fi-FI" sz="900" b="1" dirty="0" err="1">
                <a:latin typeface="Courier New" panose="02070309020205020404" pitchFamily="49" charset="0"/>
                <a:cs typeface="Courier New" panose="02070309020205020404" pitchFamily="49" charset="0"/>
              </a:rPr>
              <a:t>statistic</a:t>
            </a:r>
            <a:r>
              <a:rPr lang="fi-FI" sz="900" b="1" dirty="0">
                <a:latin typeface="Courier New" panose="02070309020205020404" pitchFamily="49" charset="0"/>
                <a:cs typeface="Courier New" panose="02070309020205020404" pitchFamily="49" charset="0"/>
              </a:rPr>
              <a:t>: 8.483 on 3 and 96 DF,  p-</a:t>
            </a:r>
            <a:r>
              <a:rPr lang="fi-FI" sz="900" b="1" dirty="0" err="1">
                <a:latin typeface="Courier New" panose="02070309020205020404" pitchFamily="49" charset="0"/>
                <a:cs typeface="Courier New" panose="02070309020205020404" pitchFamily="49" charset="0"/>
              </a:rPr>
              <a:t>value</a:t>
            </a:r>
            <a:r>
              <a:rPr lang="fi-FI" sz="900" b="1" dirty="0">
                <a:latin typeface="Courier New" panose="02070309020205020404" pitchFamily="49" charset="0"/>
                <a:cs typeface="Courier New" panose="02070309020205020404" pitchFamily="49" charset="0"/>
              </a:rPr>
              <a:t>: 4.686e-05</a:t>
            </a:r>
          </a:p>
        </p:txBody>
      </p:sp>
      <p:sp>
        <p:nvSpPr>
          <p:cNvPr id="6" name="TextBox 5">
            <a:extLst>
              <a:ext uri="{FF2B5EF4-FFF2-40B4-BE49-F238E27FC236}">
                <a16:creationId xmlns:a16="http://schemas.microsoft.com/office/drawing/2014/main" id="{10033D27-57E9-404F-B075-F58BCF1C2841}"/>
              </a:ext>
            </a:extLst>
          </p:cNvPr>
          <p:cNvSpPr txBox="1"/>
          <p:nvPr/>
        </p:nvSpPr>
        <p:spPr>
          <a:xfrm>
            <a:off x="4454719" y="259886"/>
            <a:ext cx="4871847" cy="2446824"/>
          </a:xfrm>
          <a:prstGeom prst="rect">
            <a:avLst/>
          </a:prstGeom>
          <a:noFill/>
        </p:spPr>
        <p:txBody>
          <a:bodyPr wrap="none" rtlCol="0">
            <a:spAutoFit/>
          </a:bodyPr>
          <a:lstStyle/>
          <a:p>
            <a:r>
              <a:rPr lang="fi-FI" sz="900" b="1" dirty="0">
                <a:latin typeface="Courier" pitchFamily="2" charset="0"/>
              </a:rPr>
              <a:t>Call:</a:t>
            </a:r>
            <a:br>
              <a:rPr lang="fi-FI" sz="900" b="1" dirty="0">
                <a:latin typeface="Courier" pitchFamily="2" charset="0"/>
              </a:rPr>
            </a:br>
            <a:r>
              <a:rPr lang="fi-FI" sz="900" b="1" dirty="0">
                <a:latin typeface="Courier" pitchFamily="2" charset="0"/>
              </a:rPr>
              <a:t>lm(formula = </a:t>
            </a:r>
            <a:r>
              <a:rPr lang="fi-FI" sz="900" b="1" dirty="0" err="1">
                <a:latin typeface="Courier" pitchFamily="2" charset="0"/>
              </a:rPr>
              <a:t>scale</a:t>
            </a:r>
            <a:r>
              <a:rPr lang="fi-FI" sz="900" b="1" dirty="0">
                <a:latin typeface="Courier" pitchFamily="2" charset="0"/>
              </a:rPr>
              <a:t>(</a:t>
            </a:r>
            <a:r>
              <a:rPr lang="fi-FI" sz="900" b="1" dirty="0" err="1">
                <a:latin typeface="Courier" pitchFamily="2" charset="0"/>
              </a:rPr>
              <a:t>Satisfaction</a:t>
            </a:r>
            <a:r>
              <a:rPr lang="fi-FI" sz="900" b="1" dirty="0">
                <a:latin typeface="Courier" pitchFamily="2" charset="0"/>
              </a:rPr>
              <a:t>) ~ </a:t>
            </a:r>
            <a:r>
              <a:rPr lang="fi-FI" sz="900" b="1" dirty="0" err="1">
                <a:latin typeface="Courier" pitchFamily="2" charset="0"/>
              </a:rPr>
              <a:t>scale</a:t>
            </a:r>
            <a:r>
              <a:rPr lang="fi-FI" sz="900" b="1" dirty="0">
                <a:latin typeface="Courier" pitchFamily="2" charset="0"/>
              </a:rPr>
              <a:t>(</a:t>
            </a:r>
            <a:r>
              <a:rPr lang="fi-FI" sz="900" b="1" dirty="0" err="1">
                <a:latin typeface="Courier" pitchFamily="2" charset="0"/>
              </a:rPr>
              <a:t>Gender</a:t>
            </a:r>
            <a:r>
              <a:rPr lang="fi-FI" sz="900" b="1" dirty="0">
                <a:latin typeface="Courier" pitchFamily="2" charset="0"/>
              </a:rPr>
              <a:t>) + </a:t>
            </a:r>
            <a:r>
              <a:rPr lang="fi-FI" sz="900" b="1" dirty="0" err="1">
                <a:latin typeface="Courier" pitchFamily="2" charset="0"/>
              </a:rPr>
              <a:t>scale</a:t>
            </a:r>
            <a:r>
              <a:rPr lang="fi-FI" sz="900" b="1" dirty="0">
                <a:latin typeface="Courier" pitchFamily="2" charset="0"/>
              </a:rPr>
              <a:t>(</a:t>
            </a:r>
            <a:r>
              <a:rPr lang="fi-FI" sz="900" b="1" dirty="0" err="1">
                <a:latin typeface="Courier" pitchFamily="2" charset="0"/>
              </a:rPr>
              <a:t>Quality</a:t>
            </a:r>
            <a:r>
              <a:rPr lang="fi-FI" sz="900" b="1" dirty="0">
                <a:latin typeface="Courier" pitchFamily="2" charset="0"/>
              </a:rPr>
              <a:t>) + </a:t>
            </a:r>
            <a:br>
              <a:rPr lang="fi-FI" sz="900" b="1" dirty="0">
                <a:latin typeface="Courier" pitchFamily="2" charset="0"/>
              </a:rPr>
            </a:br>
            <a:r>
              <a:rPr lang="fi-FI" sz="900" b="1" dirty="0">
                <a:latin typeface="Courier" pitchFamily="2" charset="0"/>
              </a:rPr>
              <a:t>    </a:t>
            </a:r>
            <a:r>
              <a:rPr lang="fi-FI" sz="900" b="1" dirty="0" err="1">
                <a:latin typeface="Courier" pitchFamily="2" charset="0"/>
              </a:rPr>
              <a:t>scale</a:t>
            </a:r>
            <a:r>
              <a:rPr lang="fi-FI" sz="900" b="1" dirty="0">
                <a:latin typeface="Courier" pitchFamily="2" charset="0"/>
              </a:rPr>
              <a:t>(</a:t>
            </a:r>
            <a:r>
              <a:rPr lang="fi-FI" sz="900" b="1" dirty="0" err="1">
                <a:latin typeface="Courier" pitchFamily="2" charset="0"/>
              </a:rPr>
              <a:t>Gender</a:t>
            </a:r>
            <a:r>
              <a:rPr lang="fi-FI" sz="900" b="1" dirty="0">
                <a:latin typeface="Courier" pitchFamily="2" charset="0"/>
              </a:rPr>
              <a:t> * </a:t>
            </a:r>
            <a:r>
              <a:rPr lang="fi-FI" sz="900" b="1" dirty="0" err="1">
                <a:latin typeface="Courier" pitchFamily="2" charset="0"/>
              </a:rPr>
              <a:t>Quality</a:t>
            </a:r>
            <a:r>
              <a:rPr lang="fi-FI" sz="900" b="1" dirty="0">
                <a:latin typeface="Courier" pitchFamily="2" charset="0"/>
              </a:rPr>
              <a:t>))</a:t>
            </a:r>
            <a:br>
              <a:rPr lang="fi-FI" sz="900" b="1" dirty="0">
                <a:latin typeface="Courier" pitchFamily="2" charset="0"/>
              </a:rPr>
            </a:br>
            <a:r>
              <a:rPr lang="fi-FI" sz="900" b="1" dirty="0" err="1">
                <a:latin typeface="Courier" pitchFamily="2" charset="0"/>
              </a:rPr>
              <a:t>Residuals</a:t>
            </a:r>
            <a:r>
              <a:rPr lang="fi-FI" sz="900" b="1" dirty="0">
                <a:latin typeface="Courier" pitchFamily="2" charset="0"/>
              </a:rPr>
              <a:t>:</a:t>
            </a:r>
            <a:br>
              <a:rPr lang="fi-FI" sz="900" b="1" dirty="0">
                <a:latin typeface="Courier" pitchFamily="2" charset="0"/>
              </a:rPr>
            </a:br>
            <a:r>
              <a:rPr lang="fi-FI" sz="900" b="1" dirty="0">
                <a:latin typeface="Courier" pitchFamily="2" charset="0"/>
              </a:rPr>
              <a:t>    Min      1Q  Median      3Q     Max </a:t>
            </a:r>
            <a:br>
              <a:rPr lang="fi-FI" sz="900" b="1" dirty="0">
                <a:latin typeface="Courier" pitchFamily="2" charset="0"/>
              </a:rPr>
            </a:br>
            <a:r>
              <a:rPr lang="fi-FI" sz="900" b="1" dirty="0">
                <a:latin typeface="Courier" pitchFamily="2" charset="0"/>
              </a:rPr>
              <a:t>-1.7089 -0.5721 -0.1356  0.5299  2.1565 </a:t>
            </a:r>
            <a:br>
              <a:rPr lang="fi-FI" sz="900" b="1" dirty="0">
                <a:latin typeface="Courier" pitchFamily="2" charset="0"/>
              </a:rPr>
            </a:br>
            <a:r>
              <a:rPr lang="fi-FI" sz="900" b="1" dirty="0" err="1">
                <a:latin typeface="Courier" pitchFamily="2" charset="0"/>
              </a:rPr>
              <a:t>Coefficients</a:t>
            </a:r>
            <a:r>
              <a:rPr lang="fi-FI" sz="900" b="1" dirty="0">
                <a:latin typeface="Courier" pitchFamily="2" charset="0"/>
              </a:rPr>
              <a:t>:</a:t>
            </a:r>
            <a:br>
              <a:rPr lang="fi-FI" sz="900" b="1" dirty="0">
                <a:latin typeface="Courier" pitchFamily="2" charset="0"/>
              </a:rPr>
            </a:br>
            <a:r>
              <a:rPr lang="fi-FI" sz="900" b="1" dirty="0">
                <a:latin typeface="Courier" pitchFamily="2" charset="0"/>
              </a:rPr>
              <a:t>                         </a:t>
            </a:r>
            <a:r>
              <a:rPr lang="fi-FI" sz="900" b="1" dirty="0" err="1">
                <a:latin typeface="Courier" pitchFamily="2" charset="0"/>
              </a:rPr>
              <a:t>Estimate</a:t>
            </a:r>
            <a:r>
              <a:rPr lang="fi-FI" sz="900" b="1" dirty="0">
                <a:latin typeface="Courier" pitchFamily="2" charset="0"/>
              </a:rPr>
              <a:t> </a:t>
            </a:r>
            <a:r>
              <a:rPr lang="fi-FI" sz="900" b="1" dirty="0" err="1">
                <a:latin typeface="Courier" pitchFamily="2" charset="0"/>
              </a:rPr>
              <a:t>Std</a:t>
            </a:r>
            <a:r>
              <a:rPr lang="fi-FI" sz="900" b="1" dirty="0">
                <a:latin typeface="Courier" pitchFamily="2" charset="0"/>
              </a:rPr>
              <a:t>. </a:t>
            </a:r>
            <a:r>
              <a:rPr lang="fi-FI" sz="900" b="1" dirty="0" err="1">
                <a:latin typeface="Courier" pitchFamily="2" charset="0"/>
              </a:rPr>
              <a:t>Error</a:t>
            </a:r>
            <a:r>
              <a:rPr lang="fi-FI" sz="900" b="1" dirty="0">
                <a:latin typeface="Courier" pitchFamily="2" charset="0"/>
              </a:rPr>
              <a:t> t </a:t>
            </a:r>
            <a:r>
              <a:rPr lang="fi-FI" sz="900" b="1" dirty="0" err="1">
                <a:latin typeface="Courier" pitchFamily="2" charset="0"/>
              </a:rPr>
              <a:t>value</a:t>
            </a:r>
            <a:r>
              <a:rPr lang="fi-FI" sz="900" b="1" dirty="0">
                <a:latin typeface="Courier" pitchFamily="2" charset="0"/>
              </a:rPr>
              <a:t> Pr(&gt;|t|)    </a:t>
            </a:r>
            <a:br>
              <a:rPr lang="fi-FI" sz="900" b="1" dirty="0">
                <a:latin typeface="Courier" pitchFamily="2" charset="0"/>
              </a:rPr>
            </a:br>
            <a:r>
              <a:rPr lang="fi-FI" sz="900" b="1" dirty="0">
                <a:latin typeface="Courier" pitchFamily="2" charset="0"/>
              </a:rPr>
              <a:t>(</a:t>
            </a:r>
            <a:r>
              <a:rPr lang="fi-FI" sz="900" b="1" dirty="0" err="1">
                <a:latin typeface="Courier" pitchFamily="2" charset="0"/>
              </a:rPr>
              <a:t>Intercept</a:t>
            </a:r>
            <a:r>
              <a:rPr lang="fi-FI" sz="900" b="1" dirty="0">
                <a:latin typeface="Courier" pitchFamily="2" charset="0"/>
              </a:rPr>
              <a:t>)             3.959e-18  9.029e-02   0.000   1.0000    </a:t>
            </a:r>
            <a:br>
              <a:rPr lang="fi-FI" sz="900" b="1" dirty="0">
                <a:latin typeface="Courier" pitchFamily="2" charset="0"/>
              </a:rPr>
            </a:br>
            <a:r>
              <a:rPr lang="fi-FI" sz="900" b="1" dirty="0" err="1">
                <a:latin typeface="Courier" pitchFamily="2" charset="0"/>
              </a:rPr>
              <a:t>scale</a:t>
            </a:r>
            <a:r>
              <a:rPr lang="fi-FI" sz="900" b="1" dirty="0">
                <a:latin typeface="Courier" pitchFamily="2" charset="0"/>
              </a:rPr>
              <a:t>(</a:t>
            </a:r>
            <a:r>
              <a:rPr lang="fi-FI" sz="900" b="1" dirty="0" err="1">
                <a:latin typeface="Courier" pitchFamily="2" charset="0"/>
              </a:rPr>
              <a:t>Gender</a:t>
            </a:r>
            <a:r>
              <a:rPr lang="fi-FI" sz="900" b="1" dirty="0">
                <a:latin typeface="Courier" pitchFamily="2" charset="0"/>
              </a:rPr>
              <a:t>)           3.518e-01  9.095e-02   3.868   0.0002 ***</a:t>
            </a:r>
            <a:br>
              <a:rPr lang="fi-FI" sz="900" b="1" dirty="0">
                <a:latin typeface="Courier" pitchFamily="2" charset="0"/>
              </a:rPr>
            </a:br>
            <a:r>
              <a:rPr lang="fi-FI" sz="900" b="1" dirty="0" err="1">
                <a:latin typeface="Courier" pitchFamily="2" charset="0"/>
              </a:rPr>
              <a:t>scale</a:t>
            </a:r>
            <a:r>
              <a:rPr lang="fi-FI" sz="900" b="1" dirty="0">
                <a:latin typeface="Courier" pitchFamily="2" charset="0"/>
              </a:rPr>
              <a:t>(</a:t>
            </a:r>
            <a:r>
              <a:rPr lang="fi-FI" sz="900" b="1" dirty="0" err="1">
                <a:latin typeface="Courier" pitchFamily="2" charset="0"/>
              </a:rPr>
              <a:t>Quality</a:t>
            </a:r>
            <a:r>
              <a:rPr lang="fi-FI" sz="900" b="1" dirty="0">
                <a:latin typeface="Courier" pitchFamily="2" charset="0"/>
              </a:rPr>
              <a:t>)          3.130e-02  1.399e-01   0.224   0.8235    </a:t>
            </a:r>
            <a:br>
              <a:rPr lang="fi-FI" sz="900" b="1" dirty="0">
                <a:latin typeface="Courier" pitchFamily="2" charset="0"/>
              </a:rPr>
            </a:br>
            <a:r>
              <a:rPr lang="fi-FI" sz="900" b="1" dirty="0" err="1">
                <a:latin typeface="Courier" pitchFamily="2" charset="0"/>
              </a:rPr>
              <a:t>scale</a:t>
            </a:r>
            <a:r>
              <a:rPr lang="fi-FI" sz="900" b="1" dirty="0">
                <a:latin typeface="Courier" pitchFamily="2" charset="0"/>
              </a:rPr>
              <a:t>(</a:t>
            </a:r>
            <a:r>
              <a:rPr lang="fi-FI" sz="900" b="1" dirty="0" err="1">
                <a:latin typeface="Courier" pitchFamily="2" charset="0"/>
              </a:rPr>
              <a:t>Gender</a:t>
            </a:r>
            <a:r>
              <a:rPr lang="fi-FI" sz="900" b="1" dirty="0">
                <a:latin typeface="Courier" pitchFamily="2" charset="0"/>
              </a:rPr>
              <a:t> * </a:t>
            </a:r>
            <a:r>
              <a:rPr lang="fi-FI" sz="900" b="1" dirty="0" err="1">
                <a:latin typeface="Courier" pitchFamily="2" charset="0"/>
              </a:rPr>
              <a:t>Quality</a:t>
            </a:r>
            <a:r>
              <a:rPr lang="fi-FI" sz="900" b="1" dirty="0">
                <a:latin typeface="Courier" pitchFamily="2" charset="0"/>
              </a:rPr>
              <a:t>) 2.481e-01  1.401e-01   1.771   0.0798 .  </a:t>
            </a:r>
            <a:br>
              <a:rPr lang="fi-FI" sz="900" b="1" dirty="0">
                <a:latin typeface="Courier" pitchFamily="2" charset="0"/>
              </a:rPr>
            </a:br>
            <a:r>
              <a:rPr lang="fi-FI" sz="900" b="1" dirty="0">
                <a:latin typeface="Courier" pitchFamily="2" charset="0"/>
              </a:rPr>
              <a:t>---</a:t>
            </a:r>
            <a:br>
              <a:rPr lang="fi-FI" sz="900" b="1" dirty="0">
                <a:latin typeface="Courier" pitchFamily="2" charset="0"/>
              </a:rPr>
            </a:br>
            <a:r>
              <a:rPr lang="fi-FI" sz="900" b="1" dirty="0" err="1">
                <a:latin typeface="Courier" pitchFamily="2" charset="0"/>
              </a:rPr>
              <a:t>Signif</a:t>
            </a:r>
            <a:r>
              <a:rPr lang="fi-FI" sz="900" b="1" dirty="0">
                <a:latin typeface="Courier" pitchFamily="2" charset="0"/>
              </a:rPr>
              <a:t>. </a:t>
            </a:r>
            <a:r>
              <a:rPr lang="fi-FI" sz="900" b="1" dirty="0" err="1">
                <a:latin typeface="Courier" pitchFamily="2" charset="0"/>
              </a:rPr>
              <a:t>codes</a:t>
            </a:r>
            <a:r>
              <a:rPr lang="fi-FI" sz="900" b="1" dirty="0">
                <a:latin typeface="Courier" pitchFamily="2" charset="0"/>
              </a:rPr>
              <a:t>:  0 ‘***’ 0.001 ‘**’ 0.01 ‘*’ 0.05 ‘.’ 0.1 ‘ ’ 1</a:t>
            </a:r>
            <a:br>
              <a:rPr lang="fi-FI" sz="900" b="1" dirty="0">
                <a:latin typeface="Courier" pitchFamily="2" charset="0"/>
              </a:rPr>
            </a:br>
            <a:r>
              <a:rPr lang="fi-FI" sz="900" b="1" dirty="0" err="1">
                <a:latin typeface="Courier" pitchFamily="2" charset="0"/>
              </a:rPr>
              <a:t>Residual</a:t>
            </a:r>
            <a:r>
              <a:rPr lang="fi-FI" sz="900" b="1" dirty="0">
                <a:latin typeface="Courier" pitchFamily="2" charset="0"/>
              </a:rPr>
              <a:t> </a:t>
            </a:r>
            <a:r>
              <a:rPr lang="fi-FI" sz="900" b="1" dirty="0" err="1">
                <a:latin typeface="Courier" pitchFamily="2" charset="0"/>
              </a:rPr>
              <a:t>standard</a:t>
            </a:r>
            <a:r>
              <a:rPr lang="fi-FI" sz="900" b="1" dirty="0">
                <a:latin typeface="Courier" pitchFamily="2" charset="0"/>
              </a:rPr>
              <a:t> </a:t>
            </a:r>
            <a:r>
              <a:rPr lang="fi-FI" sz="900" b="1" dirty="0" err="1">
                <a:latin typeface="Courier" pitchFamily="2" charset="0"/>
              </a:rPr>
              <a:t>error</a:t>
            </a:r>
            <a:r>
              <a:rPr lang="fi-FI" sz="900" b="1" dirty="0">
                <a:latin typeface="Courier" pitchFamily="2" charset="0"/>
              </a:rPr>
              <a:t>: 0.9029 on 96 </a:t>
            </a:r>
            <a:r>
              <a:rPr lang="fi-FI" sz="900" b="1" dirty="0" err="1">
                <a:latin typeface="Courier" pitchFamily="2" charset="0"/>
              </a:rPr>
              <a:t>degrees</a:t>
            </a:r>
            <a:r>
              <a:rPr lang="fi-FI" sz="900" b="1" dirty="0">
                <a:latin typeface="Courier" pitchFamily="2" charset="0"/>
              </a:rPr>
              <a:t> of </a:t>
            </a:r>
            <a:r>
              <a:rPr lang="fi-FI" sz="900" b="1" dirty="0" err="1">
                <a:latin typeface="Courier" pitchFamily="2" charset="0"/>
              </a:rPr>
              <a:t>freedom</a:t>
            </a:r>
            <a:br>
              <a:rPr lang="fi-FI" sz="900" b="1" dirty="0">
                <a:latin typeface="Courier" pitchFamily="2" charset="0"/>
              </a:rPr>
            </a:br>
            <a:r>
              <a:rPr lang="fi-FI" sz="900" b="1" dirty="0" err="1">
                <a:latin typeface="Courier" pitchFamily="2" charset="0"/>
              </a:rPr>
              <a:t>Multiple</a:t>
            </a:r>
            <a:r>
              <a:rPr lang="fi-FI" sz="900" b="1" dirty="0">
                <a:latin typeface="Courier" pitchFamily="2" charset="0"/>
              </a:rPr>
              <a:t> R-</a:t>
            </a:r>
            <a:r>
              <a:rPr lang="fi-FI" sz="900" b="1" dirty="0" err="1">
                <a:latin typeface="Courier" pitchFamily="2" charset="0"/>
              </a:rPr>
              <a:t>squared</a:t>
            </a:r>
            <a:r>
              <a:rPr lang="fi-FI" sz="900" b="1" dirty="0">
                <a:latin typeface="Courier" pitchFamily="2" charset="0"/>
              </a:rPr>
              <a:t>:  0.2096, </a:t>
            </a:r>
            <a:r>
              <a:rPr lang="fi-FI" sz="900" b="1" dirty="0" err="1">
                <a:latin typeface="Courier" pitchFamily="2" charset="0"/>
              </a:rPr>
              <a:t>Adjusted</a:t>
            </a:r>
            <a:r>
              <a:rPr lang="fi-FI" sz="900" b="1" dirty="0">
                <a:latin typeface="Courier" pitchFamily="2" charset="0"/>
              </a:rPr>
              <a:t> R-</a:t>
            </a:r>
            <a:r>
              <a:rPr lang="fi-FI" sz="900" b="1" dirty="0" err="1">
                <a:latin typeface="Courier" pitchFamily="2" charset="0"/>
              </a:rPr>
              <a:t>squared</a:t>
            </a:r>
            <a:r>
              <a:rPr lang="fi-FI" sz="900" b="1" dirty="0">
                <a:latin typeface="Courier" pitchFamily="2" charset="0"/>
              </a:rPr>
              <a:t>:  0.1849 </a:t>
            </a:r>
            <a:br>
              <a:rPr lang="fi-FI" sz="900" b="1" dirty="0">
                <a:latin typeface="Courier" pitchFamily="2" charset="0"/>
              </a:rPr>
            </a:br>
            <a:r>
              <a:rPr lang="fi-FI" sz="900" b="1" dirty="0">
                <a:latin typeface="Courier" pitchFamily="2" charset="0"/>
              </a:rPr>
              <a:t>F-</a:t>
            </a:r>
            <a:r>
              <a:rPr lang="fi-FI" sz="900" b="1" dirty="0" err="1">
                <a:latin typeface="Courier" pitchFamily="2" charset="0"/>
              </a:rPr>
              <a:t>statistic</a:t>
            </a:r>
            <a:r>
              <a:rPr lang="fi-FI" sz="900" b="1" dirty="0">
                <a:latin typeface="Courier" pitchFamily="2" charset="0"/>
              </a:rPr>
              <a:t>: 8.483 on 3 and 96 DF,  p-</a:t>
            </a:r>
            <a:r>
              <a:rPr lang="fi-FI" sz="900" b="1" dirty="0" err="1">
                <a:latin typeface="Courier" pitchFamily="2" charset="0"/>
              </a:rPr>
              <a:t>value</a:t>
            </a:r>
            <a:r>
              <a:rPr lang="fi-FI" sz="900" b="1" dirty="0">
                <a:latin typeface="Courier" pitchFamily="2" charset="0"/>
              </a:rPr>
              <a:t>: 4.686e-05</a:t>
            </a:r>
            <a:endParaRPr lang="fi-FI" sz="900" b="1" dirty="0">
              <a:latin typeface="Courier" pitchFamily="2" charset="0"/>
              <a:cs typeface="Courier New" panose="02070309020205020404" pitchFamily="49" charset="0"/>
            </a:endParaRPr>
          </a:p>
        </p:txBody>
      </p:sp>
      <p:pic>
        <p:nvPicPr>
          <p:cNvPr id="7" name="Picture 6">
            <a:extLst>
              <a:ext uri="{FF2B5EF4-FFF2-40B4-BE49-F238E27FC236}">
                <a16:creationId xmlns:a16="http://schemas.microsoft.com/office/drawing/2014/main" id="{3F909488-2B87-C54B-9009-B7528438CFD3}"/>
              </a:ext>
            </a:extLst>
          </p:cNvPr>
          <p:cNvPicPr>
            <a:picLocks noChangeAspect="1"/>
          </p:cNvPicPr>
          <p:nvPr/>
        </p:nvPicPr>
        <p:blipFill>
          <a:blip r:embed="rId3"/>
          <a:stretch>
            <a:fillRect/>
          </a:stretch>
        </p:blipFill>
        <p:spPr>
          <a:xfrm>
            <a:off x="4861559" y="3089709"/>
            <a:ext cx="3906795" cy="3906795"/>
          </a:xfrm>
          <a:prstGeom prst="rect">
            <a:avLst/>
          </a:prstGeom>
        </p:spPr>
      </p:pic>
    </p:spTree>
    <p:extLst>
      <p:ext uri="{BB962C8B-B14F-4D97-AF65-F5344CB8AC3E}">
        <p14:creationId xmlns:p14="http://schemas.microsoft.com/office/powerpoint/2010/main" val="18183754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quantitative papers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21036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p:cNvSpPr txBox="1">
            <a:spLocks noChangeArrowheads="1"/>
          </p:cNvSpPr>
          <p:nvPr/>
        </p:nvSpPr>
        <p:spPr bwMode="auto">
          <a:xfrm>
            <a:off x="1530219" y="2932056"/>
            <a:ext cx="7083971" cy="1077218"/>
          </a:xfrm>
          <a:prstGeom prst="rect">
            <a:avLst/>
          </a:prstGeom>
          <a:solidFill>
            <a:schemeClr val="bg1">
              <a:alpha val="67000"/>
            </a:schemeClr>
          </a:solidFill>
          <a:ln w="9525">
            <a:noFill/>
            <a:miter lim="800000"/>
            <a:headEnd/>
            <a:tailEnd/>
          </a:ln>
        </p:spPr>
        <p:txBody>
          <a:bodyPr wrap="square">
            <a:spAutoFit/>
          </a:bodyPr>
          <a:lstStyle/>
          <a:p>
            <a:r>
              <a:rPr lang="en-US" sz="3200" dirty="0">
                <a:solidFill>
                  <a:srgbClr val="000000"/>
                </a:solidFill>
              </a:rPr>
              <a:t>What makes a quantitative paper good?</a:t>
            </a:r>
          </a:p>
        </p:txBody>
      </p:sp>
      <p:sp>
        <p:nvSpPr>
          <p:cNvPr id="5" name="Rectangle 4"/>
          <p:cNvSpPr/>
          <p:nvPr/>
        </p:nvSpPr>
        <p:spPr>
          <a:xfrm>
            <a:off x="2319253" y="4255495"/>
            <a:ext cx="6034809" cy="1161853"/>
          </a:xfrm>
          <a:prstGeom prst="rect">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THINK 2-5 MINUTES IN GROUPS OF 3-5 PEOPLE</a:t>
            </a:r>
            <a:endParaRPr lang="en-US" sz="1600" dirty="0"/>
          </a:p>
        </p:txBody>
      </p:sp>
      <p:sp>
        <p:nvSpPr>
          <p:cNvPr id="6" name="TextBox 5"/>
          <p:cNvSpPr txBox="1"/>
          <p:nvPr/>
        </p:nvSpPr>
        <p:spPr>
          <a:xfrm>
            <a:off x="6416301" y="1367171"/>
            <a:ext cx="2226796" cy="615553"/>
          </a:xfrm>
          <a:prstGeom prst="rect">
            <a:avLst/>
          </a:prstGeom>
          <a:noFill/>
        </p:spPr>
        <p:txBody>
          <a:bodyPr wrap="square" lIns="0" tIns="0" rIns="0" bIns="0" rtlCol="0">
            <a:spAutoFit/>
          </a:bodyPr>
          <a:lstStyle/>
          <a:p>
            <a:r>
              <a:rPr lang="en-US" sz="2000" b="1" dirty="0">
                <a:solidFill>
                  <a:srgbClr val="FF0000"/>
                </a:solidFill>
              </a:rPr>
              <a:t>How about p-values?</a:t>
            </a:r>
          </a:p>
        </p:txBody>
      </p:sp>
    </p:spTree>
    <p:extLst>
      <p:ext uri="{BB962C8B-B14F-4D97-AF65-F5344CB8AC3E}">
        <p14:creationId xmlns:p14="http://schemas.microsoft.com/office/powerpoint/2010/main" val="82667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What determines the quality of a quantitative paper?</a:t>
            </a:r>
          </a:p>
        </p:txBody>
      </p:sp>
      <p:sp>
        <p:nvSpPr>
          <p:cNvPr id="10" name="Text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39938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Process</a:t>
            </a:r>
          </a:p>
        </p:txBody>
      </p:sp>
      <p:sp>
        <p:nvSpPr>
          <p:cNvPr id="13" name="Rectangle 12"/>
          <p:cNvSpPr/>
          <p:nvPr/>
        </p:nvSpPr>
        <p:spPr>
          <a:xfrm>
            <a:off x="2462777" y="1774723"/>
            <a:ext cx="413669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0. Research Topic</a:t>
            </a:r>
          </a:p>
        </p:txBody>
      </p:sp>
      <p:sp>
        <p:nvSpPr>
          <p:cNvPr id="14" name="Rectangle 13"/>
          <p:cNvSpPr/>
          <p:nvPr/>
        </p:nvSpPr>
        <p:spPr>
          <a:xfrm>
            <a:off x="2482848" y="2530571"/>
            <a:ext cx="409821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 Formulation Research Question</a:t>
            </a:r>
          </a:p>
        </p:txBody>
      </p:sp>
      <p:sp>
        <p:nvSpPr>
          <p:cNvPr id="15" name="Rectangle 14"/>
          <p:cNvSpPr/>
          <p:nvPr/>
        </p:nvSpPr>
        <p:spPr>
          <a:xfrm>
            <a:off x="2482016" y="3298770"/>
            <a:ext cx="409821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 Preparation of the research design</a:t>
            </a:r>
          </a:p>
        </p:txBody>
      </p:sp>
      <p:sp>
        <p:nvSpPr>
          <p:cNvPr id="16" name="Rectangle 15"/>
          <p:cNvSpPr/>
          <p:nvPr/>
        </p:nvSpPr>
        <p:spPr>
          <a:xfrm>
            <a:off x="3232391" y="4836570"/>
            <a:ext cx="2770614"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5. Data Collection</a:t>
            </a:r>
          </a:p>
        </p:txBody>
      </p:sp>
      <p:sp>
        <p:nvSpPr>
          <p:cNvPr id="17" name="Rectangle 16"/>
          <p:cNvSpPr/>
          <p:nvPr/>
        </p:nvSpPr>
        <p:spPr>
          <a:xfrm>
            <a:off x="1777805" y="4069548"/>
            <a:ext cx="1900291"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3. Measurement</a:t>
            </a:r>
          </a:p>
        </p:txBody>
      </p:sp>
      <p:sp>
        <p:nvSpPr>
          <p:cNvPr id="18" name="Rectangle 17"/>
          <p:cNvSpPr/>
          <p:nvPr/>
        </p:nvSpPr>
        <p:spPr>
          <a:xfrm>
            <a:off x="5359738" y="4038847"/>
            <a:ext cx="1900291"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4. Sampling</a:t>
            </a:r>
          </a:p>
        </p:txBody>
      </p:sp>
      <p:sp>
        <p:nvSpPr>
          <p:cNvPr id="20" name="Rectangle 19"/>
          <p:cNvSpPr/>
          <p:nvPr/>
        </p:nvSpPr>
        <p:spPr>
          <a:xfrm>
            <a:off x="3232391" y="5505522"/>
            <a:ext cx="2770614"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6. Data processing</a:t>
            </a:r>
          </a:p>
        </p:txBody>
      </p:sp>
      <p:sp>
        <p:nvSpPr>
          <p:cNvPr id="21" name="Rectangle 20"/>
          <p:cNvSpPr/>
          <p:nvPr/>
        </p:nvSpPr>
        <p:spPr>
          <a:xfrm>
            <a:off x="2732150" y="6233808"/>
            <a:ext cx="3790356"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7. Data analysis and interpretation</a:t>
            </a:r>
          </a:p>
        </p:txBody>
      </p:sp>
      <p:cxnSp>
        <p:nvCxnSpPr>
          <p:cNvPr id="23" name="Straight Arrow Connector 22"/>
          <p:cNvCxnSpPr>
            <a:stCxn id="13" idx="2"/>
            <a:endCxn id="14" idx="0"/>
          </p:cNvCxnSpPr>
          <p:nvPr/>
        </p:nvCxnSpPr>
        <p:spPr>
          <a:xfrm>
            <a:off x="4531122" y="2094990"/>
            <a:ext cx="831" cy="43558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4" idx="2"/>
            <a:endCxn id="15" idx="0"/>
          </p:cNvCxnSpPr>
          <p:nvPr/>
        </p:nvCxnSpPr>
        <p:spPr>
          <a:xfrm flipH="1">
            <a:off x="4531121" y="2850838"/>
            <a:ext cx="832" cy="44793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5" idx="2"/>
            <a:endCxn id="17" idx="0"/>
          </p:cNvCxnSpPr>
          <p:nvPr/>
        </p:nvCxnSpPr>
        <p:spPr>
          <a:xfrm flipH="1">
            <a:off x="2727951" y="3619037"/>
            <a:ext cx="1803170" cy="45051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5" idx="2"/>
          </p:cNvCxnSpPr>
          <p:nvPr/>
        </p:nvCxnSpPr>
        <p:spPr>
          <a:xfrm>
            <a:off x="4531121" y="3619037"/>
            <a:ext cx="1778763" cy="41981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endCxn id="16" idx="0"/>
          </p:cNvCxnSpPr>
          <p:nvPr/>
        </p:nvCxnSpPr>
        <p:spPr>
          <a:xfrm flipH="1">
            <a:off x="4617698" y="4359114"/>
            <a:ext cx="2152386" cy="47745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16" idx="0"/>
          </p:cNvCxnSpPr>
          <p:nvPr/>
        </p:nvCxnSpPr>
        <p:spPr>
          <a:xfrm>
            <a:off x="3040881" y="4389815"/>
            <a:ext cx="1576817" cy="4467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6" idx="2"/>
            <a:endCxn id="20" idx="0"/>
          </p:cNvCxnSpPr>
          <p:nvPr/>
        </p:nvCxnSpPr>
        <p:spPr>
          <a:xfrm>
            <a:off x="4617698" y="5156837"/>
            <a:ext cx="0" cy="34868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20" idx="2"/>
            <a:endCxn id="21" idx="0"/>
          </p:cNvCxnSpPr>
          <p:nvPr/>
        </p:nvCxnSpPr>
        <p:spPr>
          <a:xfrm>
            <a:off x="4617698" y="5825789"/>
            <a:ext cx="9630" cy="40801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Content Placeholder 6"/>
          <p:cNvSpPr txBox="1">
            <a:spLocks/>
          </p:cNvSpPr>
          <p:nvPr/>
        </p:nvSpPr>
        <p:spPr>
          <a:xfrm>
            <a:off x="6770083" y="6110315"/>
            <a:ext cx="2373917" cy="552143"/>
          </a:xfrm>
          <a:prstGeom prst="rect">
            <a:avLst/>
          </a:prstGeom>
          <a:ln>
            <a:noFill/>
          </a:ln>
        </p:spPr>
        <p:txBody>
          <a:bodyPr vert="horz" lIns="0" tIns="0" rIns="0" bIns="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b="0" dirty="0"/>
              <a:t>Slide based on  Singleton and Straits, 2005. Approaches to Social Research 4th ed.</a:t>
            </a:r>
          </a:p>
        </p:txBody>
      </p:sp>
      <p:sp>
        <p:nvSpPr>
          <p:cNvPr id="22" name="Rectangle 21"/>
          <p:cNvSpPr/>
          <p:nvPr/>
        </p:nvSpPr>
        <p:spPr>
          <a:xfrm>
            <a:off x="1686348" y="1678598"/>
            <a:ext cx="5702004" cy="3597490"/>
          </a:xfrm>
          <a:prstGeom prst="rect">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24" name="TextBox 23"/>
          <p:cNvSpPr txBox="1"/>
          <p:nvPr/>
        </p:nvSpPr>
        <p:spPr>
          <a:xfrm>
            <a:off x="7458192" y="1613204"/>
            <a:ext cx="1665521" cy="1538883"/>
          </a:xfrm>
          <a:prstGeom prst="rect">
            <a:avLst/>
          </a:prstGeom>
          <a:noFill/>
        </p:spPr>
        <p:txBody>
          <a:bodyPr wrap="none" lIns="0" tIns="0" rIns="0" bIns="0" rtlCol="0">
            <a:spAutoFit/>
          </a:bodyPr>
          <a:lstStyle/>
          <a:p>
            <a:r>
              <a:rPr lang="en-US" sz="2000" b="1" dirty="0">
                <a:solidFill>
                  <a:srgbClr val="FF0000"/>
                </a:solidFill>
              </a:rPr>
              <a:t>The quality of</a:t>
            </a:r>
            <a:br>
              <a:rPr lang="en-US" sz="2000" b="1" dirty="0">
                <a:solidFill>
                  <a:srgbClr val="FF0000"/>
                </a:solidFill>
              </a:rPr>
            </a:br>
            <a:r>
              <a:rPr lang="en-US" sz="2000" b="1" dirty="0">
                <a:solidFill>
                  <a:srgbClr val="FF0000"/>
                </a:solidFill>
              </a:rPr>
              <a:t>the study is</a:t>
            </a:r>
            <a:br>
              <a:rPr lang="en-US" sz="2000" b="1" dirty="0">
                <a:solidFill>
                  <a:srgbClr val="FF0000"/>
                </a:solidFill>
              </a:rPr>
            </a:br>
            <a:r>
              <a:rPr lang="en-US" sz="2000" b="1" dirty="0">
                <a:solidFill>
                  <a:srgbClr val="FF0000"/>
                </a:solidFill>
              </a:rPr>
              <a:t>mostly</a:t>
            </a:r>
          </a:p>
          <a:p>
            <a:r>
              <a:rPr lang="en-US" sz="2000" b="1" dirty="0">
                <a:solidFill>
                  <a:srgbClr val="FF0000"/>
                </a:solidFill>
              </a:rPr>
              <a:t>determined </a:t>
            </a:r>
            <a:br>
              <a:rPr lang="en-US" sz="2000" b="1" dirty="0">
                <a:solidFill>
                  <a:srgbClr val="FF0000"/>
                </a:solidFill>
              </a:rPr>
            </a:br>
            <a:r>
              <a:rPr lang="en-US" sz="2000" b="1" dirty="0">
                <a:solidFill>
                  <a:srgbClr val="FF0000"/>
                </a:solidFill>
              </a:rPr>
              <a:t>here</a:t>
            </a:r>
          </a:p>
        </p:txBody>
      </p:sp>
    </p:spTree>
    <p:extLst>
      <p:ext uri="{BB962C8B-B14F-4D97-AF65-F5344CB8AC3E}">
        <p14:creationId xmlns:p14="http://schemas.microsoft.com/office/powerpoint/2010/main" val="204047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Why are quantitative papers rejected?</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4040519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0772" y="1312604"/>
            <a:ext cx="7319700" cy="6521580"/>
          </a:xfrm>
        </p:spPr>
      </p:pic>
      <p:sp>
        <p:nvSpPr>
          <p:cNvPr id="7" name="Title 6"/>
          <p:cNvSpPr>
            <a:spLocks noGrp="1"/>
          </p:cNvSpPr>
          <p:nvPr>
            <p:ph type="title"/>
          </p:nvPr>
        </p:nvSpPr>
        <p:spPr/>
        <p:txBody>
          <a:bodyPr/>
          <a:lstStyle/>
          <a:p>
            <a:r>
              <a:rPr lang="en-US" dirty="0"/>
              <a:t>Follow online examples</a:t>
            </a:r>
          </a:p>
        </p:txBody>
      </p:sp>
    </p:spTree>
    <p:extLst>
      <p:ext uri="{BB962C8B-B14F-4D97-AF65-F5344CB8AC3E}">
        <p14:creationId xmlns:p14="http://schemas.microsoft.com/office/powerpoint/2010/main" val="25138597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120057" y="1667247"/>
            <a:ext cx="6101500" cy="173978"/>
          </a:xfrm>
          <a:prstGeom prst="rect">
            <a:avLst/>
          </a:prstGeom>
          <a:solidFill>
            <a:schemeClr val="accent5">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120057" y="1841225"/>
            <a:ext cx="5564216" cy="239389"/>
          </a:xfrm>
          <a:prstGeom prst="rect">
            <a:avLst/>
          </a:prstGeom>
          <a:solidFill>
            <a:schemeClr val="accent5">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54115" y="1084640"/>
            <a:ext cx="3753490" cy="173978"/>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134779" y="1254437"/>
            <a:ext cx="3652720" cy="230691"/>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787499" y="1258618"/>
            <a:ext cx="2434058" cy="226510"/>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34779" y="1485128"/>
            <a:ext cx="6086778" cy="173978"/>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Content Placeholder 6" descr="Aguinis_Vandenberg_2014_An Ounce of Prevention Is Worth a Pound of Cure (dragged).pdf"/>
          <p:cNvPicPr>
            <a:picLocks noChangeAspect="1"/>
          </p:cNvPicPr>
          <p:nvPr/>
        </p:nvPicPr>
        <p:blipFill rotWithShape="1">
          <a:blip r:embed="rId2">
            <a:extLst>
              <a:ext uri="{28A0092B-C50C-407E-A947-70E740481C1C}">
                <a14:useLocalDpi xmlns:a14="http://schemas.microsoft.com/office/drawing/2010/main" val="0"/>
              </a:ext>
            </a:extLst>
          </a:blip>
          <a:srcRect l="22579" t="40385" r="6279" b="8268"/>
          <a:stretch/>
        </p:blipFill>
        <p:spPr>
          <a:xfrm>
            <a:off x="1997817" y="478035"/>
            <a:ext cx="6309788" cy="5635803"/>
          </a:xfrm>
          <a:prstGeom prst="rect">
            <a:avLst/>
          </a:prstGeom>
        </p:spPr>
      </p:pic>
      <p:sp>
        <p:nvSpPr>
          <p:cNvPr id="22" name="TextBox 21"/>
          <p:cNvSpPr txBox="1"/>
          <p:nvPr/>
        </p:nvSpPr>
        <p:spPr>
          <a:xfrm>
            <a:off x="1398570" y="6340348"/>
            <a:ext cx="7508282" cy="461665"/>
          </a:xfrm>
          <a:prstGeom prst="rect">
            <a:avLst/>
          </a:prstGeom>
          <a:noFill/>
        </p:spPr>
        <p:txBody>
          <a:bodyPr wrap="square" lIns="0" tIns="0" rIns="0" bIns="0" rtlCol="0">
            <a:spAutoFit/>
          </a:bodyPr>
          <a:lstStyle/>
          <a:p>
            <a:r>
              <a:rPr lang="en-US" sz="1000" dirty="0" err="1"/>
              <a:t>Aguinis</a:t>
            </a:r>
            <a:r>
              <a:rPr lang="en-US" sz="1000" dirty="0"/>
              <a:t>, H., &amp; Vandenberg, R. J. (2014). An Ounce of Prevention Is Worth a Pound of Cure: Improving Research Quality Before Data Collection. </a:t>
            </a:r>
            <a:r>
              <a:rPr lang="en-US" sz="1000" i="1" dirty="0"/>
              <a:t>Organizational Psychology and Organizational Behavior (2014)</a:t>
            </a:r>
            <a:r>
              <a:rPr lang="en-US" sz="1000" dirty="0"/>
              <a:t>, </a:t>
            </a:r>
            <a:r>
              <a:rPr lang="en-US" sz="1000" i="1" dirty="0"/>
              <a:t>1</a:t>
            </a:r>
            <a:r>
              <a:rPr lang="en-US" sz="1000" dirty="0"/>
              <a:t>(1), 569–595. doi:10.1146/annurev-orgpsych-031413-091231 p. 569</a:t>
            </a:r>
          </a:p>
        </p:txBody>
      </p:sp>
      <p:sp>
        <p:nvSpPr>
          <p:cNvPr id="23" name="TextBox 22"/>
          <p:cNvSpPr txBox="1"/>
          <p:nvPr/>
        </p:nvSpPr>
        <p:spPr>
          <a:xfrm>
            <a:off x="73901" y="2891046"/>
            <a:ext cx="2455763" cy="2769989"/>
          </a:xfrm>
          <a:prstGeom prst="rect">
            <a:avLst/>
          </a:prstGeom>
          <a:noFill/>
        </p:spPr>
        <p:txBody>
          <a:bodyPr wrap="square" lIns="0" tIns="0" rIns="0" bIns="0" rtlCol="0">
            <a:spAutoFit/>
          </a:bodyPr>
          <a:lstStyle/>
          <a:p>
            <a:r>
              <a:rPr lang="en-US" sz="2000" b="1" dirty="0">
                <a:solidFill>
                  <a:srgbClr val="EF3340"/>
                </a:solidFill>
              </a:rPr>
              <a:t>Using a fancy method will not solve research question or design related problems. </a:t>
            </a:r>
            <a:br>
              <a:rPr lang="en-US" sz="2000" b="1" dirty="0">
                <a:solidFill>
                  <a:srgbClr val="EF3340"/>
                </a:solidFill>
              </a:rPr>
            </a:br>
            <a:br>
              <a:rPr lang="en-US" sz="2000" b="1" dirty="0">
                <a:solidFill>
                  <a:srgbClr val="EF3340"/>
                </a:solidFill>
              </a:rPr>
            </a:br>
            <a:r>
              <a:rPr lang="en-US" sz="2000" b="1" dirty="0">
                <a:solidFill>
                  <a:srgbClr val="EF3340"/>
                </a:solidFill>
              </a:rPr>
              <a:t>You will just end up with a poor study with fancy method.</a:t>
            </a:r>
          </a:p>
        </p:txBody>
      </p:sp>
    </p:spTree>
    <p:extLst>
      <p:ext uri="{BB962C8B-B14F-4D97-AF65-F5344CB8AC3E}">
        <p14:creationId xmlns:p14="http://schemas.microsoft.com/office/powerpoint/2010/main" val="423054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Research ethics</a:t>
            </a: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5824629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886" y="-14829"/>
            <a:ext cx="5150292" cy="6872829"/>
          </a:xfrm>
          <a:prstGeom prst="rect">
            <a:avLst/>
          </a:prstGeom>
          <a:solidFill>
            <a:schemeClr val="bg1"/>
          </a:solidFill>
          <a:ln>
            <a:solidFill>
              <a:schemeClr val="tx1"/>
            </a:solidFill>
          </a:ln>
        </p:spPr>
      </p:pic>
    </p:spTree>
    <p:extLst>
      <p:ext uri="{BB962C8B-B14F-4D97-AF65-F5344CB8AC3E}">
        <p14:creationId xmlns:p14="http://schemas.microsoft.com/office/powerpoint/2010/main" val="122978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Notice any problems?</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61459" r="60092" b="5554"/>
          <a:stretch/>
        </p:blipFill>
        <p:spPr>
          <a:xfrm>
            <a:off x="830511" y="1536599"/>
            <a:ext cx="4822173" cy="5318942"/>
          </a:xfrm>
          <a:solidFill>
            <a:schemeClr val="bg1"/>
          </a:solidFill>
        </p:spPr>
      </p:pic>
      <p:pic>
        <p:nvPicPr>
          <p:cNvPr id="12"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74113" t="61459" r="15612" b="5554"/>
          <a:stretch/>
        </p:blipFill>
        <p:spPr bwMode="auto">
          <a:xfrm>
            <a:off x="5729682" y="1536599"/>
            <a:ext cx="1241571" cy="5318942"/>
          </a:xfrm>
          <a:prstGeom prst="rect">
            <a:avLst/>
          </a:prstGeom>
          <a:solidFill>
            <a:schemeClr val="bg1"/>
          </a:solidFill>
          <a:ln w="9525">
            <a:noFill/>
            <a:miter lim="800000"/>
            <a:headEnd/>
            <a:tailEnd/>
          </a:ln>
          <a:effectLst/>
        </p:spPr>
      </p:pic>
      <p:sp>
        <p:nvSpPr>
          <p:cNvPr id="7" name="TextBox 6"/>
          <p:cNvSpPr txBox="1"/>
          <p:nvPr/>
        </p:nvSpPr>
        <p:spPr>
          <a:xfrm>
            <a:off x="7180976" y="1955981"/>
            <a:ext cx="234360" cy="307777"/>
          </a:xfrm>
          <a:prstGeom prst="rect">
            <a:avLst/>
          </a:prstGeom>
          <a:noFill/>
        </p:spPr>
        <p:txBody>
          <a:bodyPr wrap="none" rtlCol="0">
            <a:spAutoFit/>
          </a:bodyPr>
          <a:lstStyle/>
          <a:p>
            <a:r>
              <a:rPr lang="en-US" sz="1400" dirty="0">
                <a:solidFill>
                  <a:srgbClr val="FF0000"/>
                </a:solidFill>
              </a:rPr>
              <a:t>t</a:t>
            </a:r>
            <a:endParaRPr lang="en-US" dirty="0">
              <a:solidFill>
                <a:srgbClr val="FF0000"/>
              </a:solidFill>
            </a:endParaRPr>
          </a:p>
        </p:txBody>
      </p:sp>
      <p:sp>
        <p:nvSpPr>
          <p:cNvPr id="8" name="TextBox 7"/>
          <p:cNvSpPr txBox="1"/>
          <p:nvPr/>
        </p:nvSpPr>
        <p:spPr>
          <a:xfrm>
            <a:off x="7048251" y="3327542"/>
            <a:ext cx="532518" cy="307777"/>
          </a:xfrm>
          <a:prstGeom prst="rect">
            <a:avLst/>
          </a:prstGeom>
          <a:noFill/>
        </p:spPr>
        <p:txBody>
          <a:bodyPr wrap="none" rtlCol="0">
            <a:spAutoFit/>
          </a:bodyPr>
          <a:lstStyle/>
          <a:p>
            <a:r>
              <a:rPr lang="en-US" sz="1400" dirty="0">
                <a:solidFill>
                  <a:srgbClr val="FF0000"/>
                </a:solidFill>
              </a:rPr>
              <a:t>2.90</a:t>
            </a:r>
            <a:endParaRPr lang="en-US" dirty="0">
              <a:solidFill>
                <a:srgbClr val="FF0000"/>
              </a:solidFill>
            </a:endParaRPr>
          </a:p>
        </p:txBody>
      </p:sp>
      <p:sp>
        <p:nvSpPr>
          <p:cNvPr id="11" name="Rectangle 10"/>
          <p:cNvSpPr/>
          <p:nvPr/>
        </p:nvSpPr>
        <p:spPr>
          <a:xfrm>
            <a:off x="5729682" y="3380763"/>
            <a:ext cx="1241571" cy="201336"/>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3" name="Rectangle 12"/>
          <p:cNvSpPr/>
          <p:nvPr/>
        </p:nvSpPr>
        <p:spPr>
          <a:xfrm>
            <a:off x="5722691" y="4070059"/>
            <a:ext cx="1241571" cy="201336"/>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4" name="TextBox 13"/>
          <p:cNvSpPr txBox="1"/>
          <p:nvPr/>
        </p:nvSpPr>
        <p:spPr>
          <a:xfrm>
            <a:off x="7048251" y="3986484"/>
            <a:ext cx="532518" cy="307777"/>
          </a:xfrm>
          <a:prstGeom prst="rect">
            <a:avLst/>
          </a:prstGeom>
          <a:noFill/>
        </p:spPr>
        <p:txBody>
          <a:bodyPr wrap="none" rtlCol="0">
            <a:spAutoFit/>
          </a:bodyPr>
          <a:lstStyle/>
          <a:p>
            <a:r>
              <a:rPr lang="nb-NO" sz="1400" dirty="0">
                <a:solidFill>
                  <a:srgbClr val="FF0000"/>
                </a:solidFill>
              </a:rPr>
              <a:t>1.58</a:t>
            </a:r>
            <a:endParaRPr lang="en-US" dirty="0">
              <a:solidFill>
                <a:srgbClr val="FF0000"/>
              </a:solidFill>
            </a:endParaRPr>
          </a:p>
        </p:txBody>
      </p:sp>
      <p:sp>
        <p:nvSpPr>
          <p:cNvPr id="15" name="TextBox 14"/>
          <p:cNvSpPr txBox="1"/>
          <p:nvPr/>
        </p:nvSpPr>
        <p:spPr>
          <a:xfrm>
            <a:off x="7712380" y="3328940"/>
            <a:ext cx="631904" cy="307777"/>
          </a:xfrm>
          <a:prstGeom prst="rect">
            <a:avLst/>
          </a:prstGeom>
          <a:noFill/>
        </p:spPr>
        <p:txBody>
          <a:bodyPr wrap="none" rtlCol="0">
            <a:spAutoFit/>
          </a:bodyPr>
          <a:lstStyle/>
          <a:p>
            <a:r>
              <a:rPr lang="is-IS" sz="1400" dirty="0">
                <a:solidFill>
                  <a:srgbClr val="FF0000"/>
                </a:solidFill>
              </a:rPr>
              <a:t>0.004</a:t>
            </a:r>
            <a:endParaRPr lang="en-US" dirty="0">
              <a:solidFill>
                <a:srgbClr val="FF0000"/>
              </a:solidFill>
            </a:endParaRPr>
          </a:p>
        </p:txBody>
      </p:sp>
      <p:sp>
        <p:nvSpPr>
          <p:cNvPr id="16" name="TextBox 15"/>
          <p:cNvSpPr txBox="1"/>
          <p:nvPr/>
        </p:nvSpPr>
        <p:spPr>
          <a:xfrm>
            <a:off x="7712380" y="3987882"/>
            <a:ext cx="618631" cy="307777"/>
          </a:xfrm>
          <a:prstGeom prst="rect">
            <a:avLst/>
          </a:prstGeom>
          <a:noFill/>
        </p:spPr>
        <p:txBody>
          <a:bodyPr wrap="none" rtlCol="0">
            <a:spAutoFit/>
          </a:bodyPr>
          <a:lstStyle/>
          <a:p>
            <a:r>
              <a:rPr lang="nb-NO" sz="1400" dirty="0">
                <a:solidFill>
                  <a:srgbClr val="FF0000"/>
                </a:solidFill>
              </a:rPr>
              <a:t>0.116</a:t>
            </a:r>
            <a:endParaRPr lang="en-US" dirty="0">
              <a:solidFill>
                <a:srgbClr val="FF0000"/>
              </a:solidFill>
            </a:endParaRPr>
          </a:p>
        </p:txBody>
      </p:sp>
      <p:sp>
        <p:nvSpPr>
          <p:cNvPr id="17" name="TextBox 16"/>
          <p:cNvSpPr txBox="1"/>
          <p:nvPr/>
        </p:nvSpPr>
        <p:spPr>
          <a:xfrm>
            <a:off x="7879669" y="1955944"/>
            <a:ext cx="284052" cy="307777"/>
          </a:xfrm>
          <a:prstGeom prst="rect">
            <a:avLst/>
          </a:prstGeom>
          <a:noFill/>
        </p:spPr>
        <p:txBody>
          <a:bodyPr wrap="none" rtlCol="0">
            <a:spAutoFit/>
          </a:bodyPr>
          <a:lstStyle/>
          <a:p>
            <a:r>
              <a:rPr lang="en-US" sz="1400">
                <a:solidFill>
                  <a:srgbClr val="FF0000"/>
                </a:solidFill>
              </a:rPr>
              <a:t>p</a:t>
            </a:r>
            <a:endParaRPr lang="en-US" dirty="0">
              <a:solidFill>
                <a:srgbClr val="FF0000"/>
              </a:solidFill>
            </a:endParaRPr>
          </a:p>
        </p:txBody>
      </p:sp>
      <p:sp>
        <p:nvSpPr>
          <p:cNvPr id="18" name="TextBox 17"/>
          <p:cNvSpPr txBox="1"/>
          <p:nvPr/>
        </p:nvSpPr>
        <p:spPr>
          <a:xfrm>
            <a:off x="2458157" y="6327132"/>
            <a:ext cx="5753690" cy="473159"/>
          </a:xfrm>
          <a:prstGeom prst="rect">
            <a:avLst/>
          </a:prstGeom>
          <a:noFill/>
        </p:spPr>
        <p:txBody>
          <a:bodyPr wrap="square" lIns="0" tIns="0" rIns="0" bIns="0" rtlCol="0">
            <a:spAutoFit/>
          </a:bodyPr>
          <a:lstStyle/>
          <a:p>
            <a:r>
              <a:rPr lang="en-US" sz="1000" dirty="0"/>
              <a:t>Bergh, D. D., Sharp, B. M., &amp; Li, M. (2017). Tests for Identifying “Red Flags” in Empirical Findings: Demonstration and Recommendations for Authors, Reviewers, and Editors. </a:t>
            </a:r>
            <a:r>
              <a:rPr lang="en-US" sz="1000" i="1" dirty="0"/>
              <a:t>Academy of Management Learning &amp; Education</a:t>
            </a:r>
            <a:r>
              <a:rPr lang="en-US" sz="1000" dirty="0"/>
              <a:t>, </a:t>
            </a:r>
            <a:r>
              <a:rPr lang="en-US" sz="1000" i="1" dirty="0"/>
              <a:t>16</a:t>
            </a:r>
            <a:r>
              <a:rPr lang="en-US" sz="1000" dirty="0"/>
              <a:t>(1), 110–124. https://</a:t>
            </a:r>
            <a:r>
              <a:rPr lang="en-US" sz="1000" dirty="0" err="1"/>
              <a:t>doi.org</a:t>
            </a:r>
            <a:r>
              <a:rPr lang="en-US" sz="1000" dirty="0"/>
              <a:t>/10.5465/amle.2015.0406</a:t>
            </a:r>
            <a:endParaRPr lang="en-US" sz="1000" dirty="0">
              <a:effectLst/>
            </a:endParaRPr>
          </a:p>
        </p:txBody>
      </p:sp>
    </p:spTree>
    <p:extLst>
      <p:ext uri="{BB962C8B-B14F-4D97-AF65-F5344CB8AC3E}">
        <p14:creationId xmlns:p14="http://schemas.microsoft.com/office/powerpoint/2010/main" val="73751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P spid="13" grpId="0" animBg="1"/>
      <p:bldP spid="14" grpId="0"/>
      <p:bldP spid="15" grpId="0"/>
      <p:bldP spid="16"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Is fabricating results a big thing?</a:t>
            </a: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406723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12621" r="21242" b="19145"/>
          <a:stretch/>
        </p:blipFill>
        <p:spPr>
          <a:xfrm>
            <a:off x="84442" y="34788"/>
            <a:ext cx="8929224" cy="6822790"/>
          </a:xfrm>
        </p:spPr>
      </p:pic>
    </p:spTree>
    <p:extLst>
      <p:ext uri="{BB962C8B-B14F-4D97-AF65-F5344CB8AC3E}">
        <p14:creationId xmlns:p14="http://schemas.microsoft.com/office/powerpoint/2010/main" val="277014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Fabricating p-values</a:t>
            </a:r>
          </a:p>
        </p:txBody>
      </p:sp>
      <p:sp>
        <p:nvSpPr>
          <p:cNvPr id="7" name="Content Placeholder 6"/>
          <p:cNvSpPr>
            <a:spLocks noGrp="1"/>
          </p:cNvSpPr>
          <p:nvPr>
            <p:ph idx="1"/>
          </p:nvPr>
        </p:nvSpPr>
        <p:spPr/>
        <p:txBody>
          <a:bodyPr/>
          <a:lstStyle/>
          <a:p>
            <a:r>
              <a:rPr lang="en-US" dirty="0"/>
              <a:t>Is it ethical to divide your p-values by two to make your results appear more statistically significant?</a:t>
            </a:r>
          </a:p>
        </p:txBody>
      </p:sp>
      <p:pic>
        <p:nvPicPr>
          <p:cNvPr id="17" name="Content Placeholder 6" descr="Hekman et al. - 2010 - An Examination of Whether and How Racial and Gende (dragged).pdf"/>
          <p:cNvPicPr>
            <a:picLocks noChangeAspect="1"/>
          </p:cNvPicPr>
          <p:nvPr/>
        </p:nvPicPr>
        <p:blipFill rotWithShape="1">
          <a:blip r:embed="rId2">
            <a:extLst>
              <a:ext uri="{28A0092B-C50C-407E-A947-70E740481C1C}">
                <a14:useLocalDpi xmlns:a14="http://schemas.microsoft.com/office/drawing/2010/main" val="0"/>
              </a:ext>
            </a:extLst>
          </a:blip>
          <a:srcRect l="813" t="30349" r="48033" b="38596"/>
          <a:stretch/>
        </p:blipFill>
        <p:spPr>
          <a:xfrm>
            <a:off x="4785406" y="2835613"/>
            <a:ext cx="4136075" cy="3272518"/>
          </a:xfrm>
          <a:prstGeom prst="rect">
            <a:avLst/>
          </a:prstGeom>
          <a:solidFill>
            <a:schemeClr val="bg1"/>
          </a:solidFill>
        </p:spPr>
      </p:pic>
      <p:sp>
        <p:nvSpPr>
          <p:cNvPr id="18" name="Content Placeholder 2"/>
          <p:cNvSpPr txBox="1">
            <a:spLocks/>
          </p:cNvSpPr>
          <p:nvPr/>
        </p:nvSpPr>
        <p:spPr>
          <a:xfrm>
            <a:off x="920658" y="3311440"/>
            <a:ext cx="4900277" cy="3037828"/>
          </a:xfrm>
          <a:prstGeom prst="rect">
            <a:avLst/>
          </a:prstGeom>
        </p:spPr>
        <p:txBody>
          <a:bodyPr>
            <a:normAutofit/>
          </a:bodyPr>
          <a:lstStyle>
            <a:lvl1pPr marL="342900" indent="-342900" algn="l" rtl="0" eaLnBrk="1" fontAlgn="base" hangingPunct="1">
              <a:spcBef>
                <a:spcPct val="20000"/>
              </a:spcBef>
              <a:spcAft>
                <a:spcPct val="0"/>
              </a:spcAft>
              <a:buClr>
                <a:srgbClr val="C85300"/>
              </a:buClr>
              <a:buSzPct val="85000"/>
              <a:buFont typeface="Wingdings" panose="05000000000000000000"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defTabSz="914400">
              <a:buNone/>
            </a:pPr>
            <a:r>
              <a:rPr lang="en-US" sz="950" kern="0" dirty="0">
                <a:latin typeface="Courier"/>
                <a:cs typeface="Courier"/>
              </a:rPr>
              <a:t>Multiple Regression from matrix input </a:t>
            </a:r>
          </a:p>
          <a:p>
            <a:pPr marL="0" indent="0" defTabSz="914400">
              <a:buNone/>
            </a:pPr>
            <a:endParaRPr lang="en-US" sz="950" kern="0" dirty="0">
              <a:latin typeface="Courier"/>
              <a:cs typeface="Courier"/>
            </a:endParaRPr>
          </a:p>
          <a:p>
            <a:pPr marL="0" indent="0" defTabSz="914400">
              <a:buNone/>
            </a:pPr>
            <a:r>
              <a:rPr lang="en-US" sz="950" kern="0" dirty="0">
                <a:latin typeface="Courier"/>
                <a:cs typeface="Courier"/>
              </a:rPr>
              <a:t>Beta weights </a:t>
            </a:r>
          </a:p>
          <a:p>
            <a:pPr marL="0" indent="0" defTabSz="914400">
              <a:buNone/>
            </a:pPr>
            <a:r>
              <a:rPr lang="en-US" sz="950" kern="0" dirty="0">
                <a:latin typeface="Courier"/>
                <a:cs typeface="Courier"/>
              </a:rPr>
              <a:t>                            </a:t>
            </a:r>
            <a:r>
              <a:rPr lang="en-US" sz="950" kern="0" dirty="0" err="1">
                <a:latin typeface="Courier"/>
                <a:cs typeface="Courier"/>
              </a:rPr>
              <a:t>Patient_satisfaction</a:t>
            </a:r>
            <a:r>
              <a:rPr lang="en-US" sz="950" kern="0" dirty="0">
                <a:latin typeface="Courier"/>
                <a:cs typeface="Courier"/>
              </a:rPr>
              <a:t>        p</a:t>
            </a:r>
          </a:p>
          <a:p>
            <a:pPr marL="0" indent="0" defTabSz="914400">
              <a:buNone/>
            </a:pPr>
            <a:r>
              <a:rPr lang="en-US" sz="950" kern="0" dirty="0" err="1">
                <a:latin typeface="Courier"/>
                <a:cs typeface="Courier"/>
              </a:rPr>
              <a:t>Practice_busyness</a:t>
            </a:r>
            <a:r>
              <a:rPr lang="en-US" sz="950" kern="0" dirty="0">
                <a:latin typeface="Courier"/>
                <a:cs typeface="Courier"/>
              </a:rPr>
              <a:t>                         -0.238    0.014 *</a:t>
            </a:r>
          </a:p>
          <a:p>
            <a:pPr marL="0" indent="0" defTabSz="914400">
              <a:buNone/>
            </a:pPr>
            <a:r>
              <a:rPr lang="en-US" sz="950" kern="0" dirty="0" err="1">
                <a:latin typeface="Courier"/>
                <a:cs typeface="Courier"/>
              </a:rPr>
              <a:t>Fulltime_equivalent</a:t>
            </a:r>
            <a:r>
              <a:rPr lang="en-US" sz="950" kern="0" dirty="0">
                <a:latin typeface="Courier"/>
                <a:cs typeface="Courier"/>
              </a:rPr>
              <a:t>                       -0.126    0.343</a:t>
            </a:r>
          </a:p>
          <a:p>
            <a:pPr marL="0" indent="0" defTabSz="914400">
              <a:buNone/>
            </a:pPr>
            <a:r>
              <a:rPr lang="en-US" sz="950" kern="0" dirty="0" err="1">
                <a:latin typeface="Courier"/>
                <a:cs typeface="Courier"/>
              </a:rPr>
              <a:t>Number_of_patients_in_panel</a:t>
            </a:r>
            <a:r>
              <a:rPr lang="en-US" sz="950" kern="0" dirty="0">
                <a:latin typeface="Courier"/>
                <a:cs typeface="Courier"/>
              </a:rPr>
              <a:t>               -0.045    0.708</a:t>
            </a:r>
          </a:p>
          <a:p>
            <a:pPr marL="0" indent="0" defTabSz="914400">
              <a:buNone/>
            </a:pPr>
            <a:r>
              <a:rPr lang="en-US" sz="950" kern="0" dirty="0" err="1">
                <a:latin typeface="Courier"/>
                <a:cs typeface="Courier"/>
              </a:rPr>
              <a:t>Panel_age</a:t>
            </a:r>
            <a:r>
              <a:rPr lang="en-US" sz="950" kern="0" dirty="0">
                <a:latin typeface="Courier"/>
                <a:cs typeface="Courier"/>
              </a:rPr>
              <a:t>                                 -0.234    0.088 +</a:t>
            </a:r>
          </a:p>
          <a:p>
            <a:pPr marL="0" indent="0" defTabSz="914400">
              <a:buNone/>
            </a:pPr>
            <a:r>
              <a:rPr lang="en-US" sz="950" kern="0" dirty="0" err="1">
                <a:latin typeface="Courier"/>
                <a:cs typeface="Courier"/>
              </a:rPr>
              <a:t>Chronic_sickness_of_panel</a:t>
            </a:r>
            <a:r>
              <a:rPr lang="en-US" sz="950" kern="0" dirty="0">
                <a:latin typeface="Courier"/>
                <a:cs typeface="Courier"/>
              </a:rPr>
              <a:t>                  0.249    0.069 +</a:t>
            </a:r>
          </a:p>
          <a:p>
            <a:pPr marL="0" indent="0" defTabSz="914400">
              <a:buNone/>
            </a:pPr>
            <a:r>
              <a:rPr lang="en-US" sz="950" kern="0" dirty="0" err="1">
                <a:latin typeface="Courier"/>
                <a:cs typeface="Courier"/>
              </a:rPr>
              <a:t>Tenure_with_Medcorp</a:t>
            </a:r>
            <a:r>
              <a:rPr lang="en-US" sz="950" kern="0" dirty="0">
                <a:latin typeface="Courier"/>
                <a:cs typeface="Courier"/>
              </a:rPr>
              <a:t>                        0.360    0.014 *</a:t>
            </a:r>
          </a:p>
          <a:p>
            <a:pPr marL="0" indent="0" defTabSz="914400">
              <a:buNone/>
            </a:pPr>
            <a:r>
              <a:rPr lang="en-US" sz="950" kern="0" dirty="0">
                <a:latin typeface="Courier"/>
                <a:cs typeface="Courier"/>
              </a:rPr>
              <a:t>Age                                       -0.126    0.343</a:t>
            </a:r>
          </a:p>
          <a:p>
            <a:pPr marL="0" indent="0" defTabSz="914400">
              <a:buNone/>
            </a:pPr>
            <a:r>
              <a:rPr lang="en-US" sz="950" kern="0" dirty="0">
                <a:latin typeface="Courier"/>
                <a:cs typeface="Courier"/>
              </a:rPr>
              <a:t>Productivity                               0.109    0.309</a:t>
            </a:r>
          </a:p>
          <a:p>
            <a:pPr marL="0" indent="0" defTabSz="914400">
              <a:buNone/>
            </a:pPr>
            <a:r>
              <a:rPr lang="en-US" sz="950" kern="0" dirty="0">
                <a:latin typeface="Courier"/>
                <a:cs typeface="Courier"/>
              </a:rPr>
              <a:t>Quality                                    0.123    0.206</a:t>
            </a:r>
          </a:p>
          <a:p>
            <a:pPr marL="0" indent="0" defTabSz="914400">
              <a:buNone/>
            </a:pPr>
            <a:r>
              <a:rPr lang="en-US" sz="950" kern="0" dirty="0" err="1">
                <a:latin typeface="Courier"/>
                <a:cs typeface="Courier"/>
              </a:rPr>
              <a:t>Accessibility_to_patients</a:t>
            </a:r>
            <a:r>
              <a:rPr lang="en-US" sz="950" kern="0" dirty="0">
                <a:latin typeface="Courier"/>
                <a:cs typeface="Courier"/>
              </a:rPr>
              <a:t>                  0.085    0.407</a:t>
            </a:r>
          </a:p>
          <a:p>
            <a:pPr marL="0" indent="0" defTabSz="914400">
              <a:buNone/>
            </a:pPr>
            <a:r>
              <a:rPr lang="en-US" sz="950" kern="0" dirty="0">
                <a:latin typeface="Courier"/>
                <a:cs typeface="Courier"/>
              </a:rPr>
              <a:t>Female                                    -0.177    0.158</a:t>
            </a:r>
          </a:p>
          <a:p>
            <a:pPr marL="0" indent="0" defTabSz="914400">
              <a:buNone/>
            </a:pPr>
            <a:r>
              <a:rPr lang="en-US" sz="950" kern="0" dirty="0">
                <a:latin typeface="Courier"/>
                <a:cs typeface="Courier"/>
              </a:rPr>
              <a:t>Nonwhite                                  -0.094    0.309</a:t>
            </a:r>
          </a:p>
        </p:txBody>
      </p:sp>
      <p:sp>
        <p:nvSpPr>
          <p:cNvPr id="19" name="TextBox 18"/>
          <p:cNvSpPr txBox="1"/>
          <p:nvPr/>
        </p:nvSpPr>
        <p:spPr>
          <a:xfrm>
            <a:off x="3370796" y="6430069"/>
            <a:ext cx="5170436" cy="307777"/>
          </a:xfrm>
          <a:prstGeom prst="rect">
            <a:avLst/>
          </a:prstGeom>
          <a:noFill/>
        </p:spPr>
        <p:txBody>
          <a:bodyPr wrap="square" lIns="0" tIns="0" rIns="0" bIns="0" rtlCol="0">
            <a:spAutoFit/>
          </a:bodyPr>
          <a:lstStyle/>
          <a:p>
            <a:r>
              <a:rPr lang="en-US" sz="1000" dirty="0"/>
              <a:t>Abelson, R. P. (1995). </a:t>
            </a:r>
            <a:r>
              <a:rPr lang="en-US" sz="1000" i="1" dirty="0"/>
              <a:t>Statistics as principled argument</a:t>
            </a:r>
            <a:r>
              <a:rPr lang="en-US" sz="1000" dirty="0"/>
              <a:t>. Lawrence Erlbaum Associates. Chapter 4.</a:t>
            </a:r>
          </a:p>
        </p:txBody>
      </p:sp>
    </p:spTree>
    <p:extLst>
      <p:ext uri="{BB962C8B-B14F-4D97-AF65-F5344CB8AC3E}">
        <p14:creationId xmlns:p14="http://schemas.microsoft.com/office/powerpoint/2010/main" val="205719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4771" b="3976"/>
          <a:stretch/>
        </p:blipFill>
        <p:spPr>
          <a:xfrm>
            <a:off x="189538" y="5511568"/>
            <a:ext cx="8813070" cy="1283515"/>
          </a:xfrm>
          <a:prstGeom prst="rect">
            <a:avLst/>
          </a:prstGeom>
          <a:solidFill>
            <a:schemeClr val="bg1"/>
          </a:solidFill>
          <a:ln>
            <a:solidFill>
              <a:schemeClr val="tx1"/>
            </a:solidFill>
          </a:ln>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7820" b="84719"/>
          <a:stretch/>
        </p:blipFill>
        <p:spPr>
          <a:xfrm>
            <a:off x="189537" y="4630725"/>
            <a:ext cx="8813073" cy="851026"/>
          </a:xfrm>
          <a:prstGeom prst="rect">
            <a:avLst/>
          </a:prstGeom>
          <a:solidFill>
            <a:schemeClr val="bg1"/>
          </a:solidFill>
          <a:ln>
            <a:solidFill>
              <a:schemeClr val="tx1"/>
            </a:solidFill>
          </a:ln>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81957"/>
          <a:stretch/>
        </p:blipFill>
        <p:spPr>
          <a:xfrm>
            <a:off x="189537" y="2466180"/>
            <a:ext cx="8813071" cy="2057809"/>
          </a:xfrm>
          <a:prstGeom prst="rect">
            <a:avLst/>
          </a:prstGeom>
          <a:solidFill>
            <a:schemeClr val="bg1"/>
          </a:solidFill>
          <a:ln>
            <a:solidFill>
              <a:schemeClr val="tx1"/>
            </a:solidFill>
          </a:ln>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7818" b="84018"/>
          <a:stretch/>
        </p:blipFill>
        <p:spPr>
          <a:xfrm>
            <a:off x="189536" y="1428266"/>
            <a:ext cx="8813071" cy="931178"/>
          </a:xfrm>
          <a:prstGeom prst="rect">
            <a:avLst/>
          </a:prstGeom>
          <a:solidFill>
            <a:schemeClr val="bg1"/>
          </a:solidFill>
          <a:ln>
            <a:solidFill>
              <a:schemeClr val="tx1"/>
            </a:solidFill>
          </a:ln>
        </p:spPr>
      </p:pic>
      <p:sp>
        <p:nvSpPr>
          <p:cNvPr id="12" name="Title 5"/>
          <p:cNvSpPr txBox="1">
            <a:spLocks/>
          </p:cNvSpPr>
          <p:nvPr/>
        </p:nvSpPr>
        <p:spPr>
          <a:xfrm>
            <a:off x="1187623" y="470204"/>
            <a:ext cx="7632849" cy="1143000"/>
          </a:xfrm>
          <a:prstGeom prst="rect">
            <a:avLst/>
          </a:prstGeom>
        </p:spPr>
        <p:txBody>
          <a:bodyPr/>
          <a:lstStyle>
            <a:lvl1pPr algn="ctr" rtl="0" eaLnBrk="1" fontAlgn="base" hangingPunct="1">
              <a:spcBef>
                <a:spcPct val="0"/>
              </a:spcBef>
              <a:spcAft>
                <a:spcPct val="0"/>
              </a:spcAft>
              <a:defRPr sz="3600" b="0">
                <a:solidFill>
                  <a:schemeClr val="tx1"/>
                </a:solidFill>
                <a:latin typeface="+mj-lt"/>
                <a:ea typeface="+mj-ea"/>
                <a:cs typeface="+mj-cs"/>
              </a:defRPr>
            </a:lvl1pPr>
            <a:lvl2pPr algn="ctr" rtl="0" eaLnBrk="1" fontAlgn="base" hangingPunct="1">
              <a:spcBef>
                <a:spcPct val="0"/>
              </a:spcBef>
              <a:spcAft>
                <a:spcPct val="0"/>
              </a:spcAft>
              <a:defRPr sz="3200" b="1">
                <a:solidFill>
                  <a:srgbClr val="000099"/>
                </a:solidFill>
                <a:latin typeface="Helvetica" pitchFamily="34" charset="0"/>
                <a:cs typeface="Arial" charset="0"/>
              </a:defRPr>
            </a:lvl2pPr>
            <a:lvl3pPr algn="ctr" rtl="0" eaLnBrk="1" fontAlgn="base" hangingPunct="1">
              <a:spcBef>
                <a:spcPct val="0"/>
              </a:spcBef>
              <a:spcAft>
                <a:spcPct val="0"/>
              </a:spcAft>
              <a:defRPr sz="3200" b="1">
                <a:solidFill>
                  <a:srgbClr val="000099"/>
                </a:solidFill>
                <a:latin typeface="Helvetica" pitchFamily="34" charset="0"/>
                <a:cs typeface="Arial" charset="0"/>
              </a:defRPr>
            </a:lvl3pPr>
            <a:lvl4pPr algn="ctr" rtl="0" eaLnBrk="1" fontAlgn="base" hangingPunct="1">
              <a:spcBef>
                <a:spcPct val="0"/>
              </a:spcBef>
              <a:spcAft>
                <a:spcPct val="0"/>
              </a:spcAft>
              <a:defRPr sz="3200" b="1">
                <a:solidFill>
                  <a:srgbClr val="000099"/>
                </a:solidFill>
                <a:latin typeface="Helvetica" pitchFamily="34" charset="0"/>
                <a:cs typeface="Arial" charset="0"/>
              </a:defRPr>
            </a:lvl4pPr>
            <a:lvl5pPr algn="ctr" rtl="0" eaLnBrk="1" fontAlgn="base" hangingPunct="1">
              <a:spcBef>
                <a:spcPct val="0"/>
              </a:spcBef>
              <a:spcAft>
                <a:spcPct val="0"/>
              </a:spcAft>
              <a:defRPr sz="3200" b="1">
                <a:solidFill>
                  <a:srgbClr val="000099"/>
                </a:solidFill>
                <a:latin typeface="Helvetica" pitchFamily="34" charset="0"/>
                <a:cs typeface="Arial" charset="0"/>
              </a:defRPr>
            </a:lvl5pPr>
            <a:lvl6pPr marL="457200" algn="ctr" rtl="0" eaLnBrk="1" fontAlgn="base" hangingPunct="1">
              <a:spcBef>
                <a:spcPct val="0"/>
              </a:spcBef>
              <a:spcAft>
                <a:spcPct val="0"/>
              </a:spcAft>
              <a:defRPr sz="3200" b="1">
                <a:solidFill>
                  <a:srgbClr val="000099"/>
                </a:solidFill>
                <a:latin typeface="Helvetica" pitchFamily="34" charset="0"/>
                <a:cs typeface="Arial" charset="0"/>
              </a:defRPr>
            </a:lvl6pPr>
            <a:lvl7pPr marL="914400" algn="ctr" rtl="0" eaLnBrk="1" fontAlgn="base" hangingPunct="1">
              <a:spcBef>
                <a:spcPct val="0"/>
              </a:spcBef>
              <a:spcAft>
                <a:spcPct val="0"/>
              </a:spcAft>
              <a:defRPr sz="3200" b="1">
                <a:solidFill>
                  <a:srgbClr val="000099"/>
                </a:solidFill>
                <a:latin typeface="Helvetica" pitchFamily="34" charset="0"/>
                <a:cs typeface="Arial" charset="0"/>
              </a:defRPr>
            </a:lvl7pPr>
            <a:lvl8pPr marL="1371600" algn="ctr" rtl="0" eaLnBrk="1" fontAlgn="base" hangingPunct="1">
              <a:spcBef>
                <a:spcPct val="0"/>
              </a:spcBef>
              <a:spcAft>
                <a:spcPct val="0"/>
              </a:spcAft>
              <a:defRPr sz="3200" b="1">
                <a:solidFill>
                  <a:srgbClr val="000099"/>
                </a:solidFill>
                <a:latin typeface="Helvetica" pitchFamily="34" charset="0"/>
                <a:cs typeface="Arial" charset="0"/>
              </a:defRPr>
            </a:lvl8pPr>
            <a:lvl9pPr marL="1828800" algn="ctr" rtl="0" eaLnBrk="1" fontAlgn="base" hangingPunct="1">
              <a:spcBef>
                <a:spcPct val="0"/>
              </a:spcBef>
              <a:spcAft>
                <a:spcPct val="0"/>
              </a:spcAft>
              <a:defRPr sz="3200" b="1">
                <a:solidFill>
                  <a:srgbClr val="000099"/>
                </a:solidFill>
                <a:latin typeface="Helvetica" pitchFamily="34" charset="0"/>
                <a:cs typeface="Arial" charset="0"/>
              </a:defRPr>
            </a:lvl9pPr>
          </a:lstStyle>
          <a:p>
            <a:pPr defTabSz="914400"/>
            <a:r>
              <a:rPr lang="en-US" kern="0"/>
              <a:t>Fabricating p-values</a:t>
            </a:r>
            <a:endParaRPr lang="en-US" kern="0" dirty="0"/>
          </a:p>
        </p:txBody>
      </p:sp>
      <p:sp>
        <p:nvSpPr>
          <p:cNvPr id="13" name="TextBox 12"/>
          <p:cNvSpPr txBox="1"/>
          <p:nvPr/>
        </p:nvSpPr>
        <p:spPr>
          <a:xfrm>
            <a:off x="5574635" y="1375876"/>
            <a:ext cx="3519040" cy="369332"/>
          </a:xfrm>
          <a:prstGeom prst="rect">
            <a:avLst/>
          </a:prstGeom>
          <a:noFill/>
        </p:spPr>
        <p:txBody>
          <a:bodyPr wrap="none" rtlCol="0">
            <a:spAutoFit/>
          </a:bodyPr>
          <a:lstStyle/>
          <a:p>
            <a:r>
              <a:rPr lang="en-US" dirty="0">
                <a:solidFill>
                  <a:srgbClr val="FF0000"/>
                </a:solidFill>
              </a:rPr>
              <a:t>Initial version, rejected from AMJ</a:t>
            </a:r>
          </a:p>
        </p:txBody>
      </p:sp>
      <p:sp>
        <p:nvSpPr>
          <p:cNvPr id="14" name="TextBox 13"/>
          <p:cNvSpPr txBox="1"/>
          <p:nvPr/>
        </p:nvSpPr>
        <p:spPr>
          <a:xfrm>
            <a:off x="4791526" y="4600908"/>
            <a:ext cx="4352474" cy="369332"/>
          </a:xfrm>
          <a:prstGeom prst="rect">
            <a:avLst/>
          </a:prstGeom>
          <a:noFill/>
        </p:spPr>
        <p:txBody>
          <a:bodyPr wrap="none" rtlCol="0">
            <a:spAutoFit/>
          </a:bodyPr>
          <a:lstStyle/>
          <a:p>
            <a:r>
              <a:rPr lang="en-US" dirty="0">
                <a:solidFill>
                  <a:srgbClr val="FF0000"/>
                </a:solidFill>
              </a:rPr>
              <a:t>Second submission, eventually accepted</a:t>
            </a:r>
          </a:p>
        </p:txBody>
      </p:sp>
    </p:spTree>
    <p:extLst>
      <p:ext uri="{BB962C8B-B14F-4D97-AF65-F5344CB8AC3E}">
        <p14:creationId xmlns:p14="http://schemas.microsoft.com/office/powerpoint/2010/main" val="1020447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Class room assignment</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7980992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884430" y="4162344"/>
            <a:ext cx="4508455" cy="279028"/>
          </a:xfrm>
          <a:prstGeom prst="rect">
            <a:avLst/>
          </a:prstGeom>
          <a:solidFill>
            <a:srgbClr val="FFFF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630202" y="4441372"/>
            <a:ext cx="6664712" cy="424542"/>
          </a:xfrm>
          <a:prstGeom prst="rect">
            <a:avLst/>
          </a:prstGeom>
          <a:solidFill>
            <a:srgbClr val="FFFF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32231" y="4769386"/>
            <a:ext cx="3273811" cy="279028"/>
          </a:xfrm>
          <a:prstGeom prst="rect">
            <a:avLst/>
          </a:prstGeom>
          <a:solidFill>
            <a:srgbClr val="FFFF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a:grpSpLocks noChangeAspect="1"/>
          </p:cNvGrpSpPr>
          <p:nvPr/>
        </p:nvGrpSpPr>
        <p:grpSpPr>
          <a:xfrm>
            <a:off x="702131" y="-24605"/>
            <a:ext cx="8506850" cy="6882605"/>
            <a:chOff x="4443184" y="285750"/>
            <a:chExt cx="4692316" cy="3796394"/>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74523" b="15953"/>
            <a:stretch/>
          </p:blipFill>
          <p:spPr>
            <a:xfrm>
              <a:off x="4443184" y="285750"/>
              <a:ext cx="4692316" cy="653144"/>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0714" b="43333"/>
            <a:stretch/>
          </p:blipFill>
          <p:spPr>
            <a:xfrm>
              <a:off x="4443184" y="930730"/>
              <a:ext cx="4692316" cy="3151414"/>
            </a:xfrm>
            <a:prstGeom prst="rect">
              <a:avLst/>
            </a:prstGeom>
          </p:spPr>
        </p:pic>
      </p:grpSp>
      <p:sp>
        <p:nvSpPr>
          <p:cNvPr id="16" name="TextBox 15"/>
          <p:cNvSpPr txBox="1"/>
          <p:nvPr/>
        </p:nvSpPr>
        <p:spPr>
          <a:xfrm>
            <a:off x="6260435" y="6050"/>
            <a:ext cx="2883565" cy="369332"/>
          </a:xfrm>
          <a:prstGeom prst="rect">
            <a:avLst/>
          </a:prstGeom>
          <a:noFill/>
        </p:spPr>
        <p:txBody>
          <a:bodyPr wrap="square" rtlCol="0">
            <a:spAutoFit/>
          </a:bodyPr>
          <a:lstStyle/>
          <a:p>
            <a:r>
              <a:rPr lang="en-US" dirty="0">
                <a:solidFill>
                  <a:srgbClr val="FF0000"/>
                </a:solidFill>
              </a:rPr>
              <a:t>Is </a:t>
            </a:r>
            <a:r>
              <a:rPr lang="en-US">
                <a:solidFill>
                  <a:srgbClr val="FF0000"/>
                </a:solidFill>
              </a:rPr>
              <a:t>this unethical and why?</a:t>
            </a:r>
            <a:endParaRPr lang="en-US" dirty="0">
              <a:solidFill>
                <a:srgbClr val="FF0000"/>
              </a:solidFill>
            </a:endParaRPr>
          </a:p>
        </p:txBody>
      </p:sp>
      <p:sp>
        <p:nvSpPr>
          <p:cNvPr id="20" name="TextBox 19"/>
          <p:cNvSpPr txBox="1"/>
          <p:nvPr/>
        </p:nvSpPr>
        <p:spPr>
          <a:xfrm>
            <a:off x="507049" y="4053478"/>
            <a:ext cx="1146785" cy="1200329"/>
          </a:xfrm>
          <a:prstGeom prst="rect">
            <a:avLst/>
          </a:prstGeom>
          <a:noFill/>
        </p:spPr>
        <p:txBody>
          <a:bodyPr wrap="square" rtlCol="0">
            <a:spAutoFit/>
          </a:bodyPr>
          <a:lstStyle/>
          <a:p>
            <a:r>
              <a:rPr lang="en-US" dirty="0">
                <a:solidFill>
                  <a:srgbClr val="FF0000"/>
                </a:solidFill>
              </a:rPr>
              <a:t>What’s </a:t>
            </a:r>
            <a:r>
              <a:rPr lang="en-US">
                <a:solidFill>
                  <a:srgbClr val="FF0000"/>
                </a:solidFill>
              </a:rPr>
              <a:t>the problem here?</a:t>
            </a:r>
            <a:endParaRPr lang="en-US" dirty="0">
              <a:solidFill>
                <a:srgbClr val="FF0000"/>
              </a:solidFill>
            </a:endParaRPr>
          </a:p>
        </p:txBody>
      </p:sp>
    </p:spTree>
    <p:extLst>
      <p:ext uri="{BB962C8B-B14F-4D97-AF65-F5344CB8AC3E}">
        <p14:creationId xmlns:p14="http://schemas.microsoft.com/office/powerpoint/2010/main" val="211797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If you use method X, find the best book on method X</a:t>
            </a:r>
          </a:p>
        </p:txBody>
      </p:sp>
      <p:sp>
        <p:nvSpPr>
          <p:cNvPr id="3" name="Content Placeholder 2"/>
          <p:cNvSpPr>
            <a:spLocks noGrp="1"/>
          </p:cNvSpPr>
          <p:nvPr>
            <p:ph idx="1"/>
          </p:nvPr>
        </p:nvSpPr>
        <p:spPr>
          <a:xfrm>
            <a:off x="1632469" y="1757667"/>
            <a:ext cx="7632848" cy="4464050"/>
          </a:xfrm>
        </p:spPr>
        <p:txBody>
          <a:bodyPr/>
          <a:lstStyle/>
          <a:p>
            <a:endParaRPr lang="en-US" dirty="0"/>
          </a:p>
          <a:p>
            <a:endParaRPr lang="en-US" dirty="0"/>
          </a:p>
        </p:txBody>
      </p:sp>
      <p:graphicFrame>
        <p:nvGraphicFramePr>
          <p:cNvPr id="6" name="Table 5"/>
          <p:cNvGraphicFramePr>
            <a:graphicFrameLocks noGrp="1"/>
          </p:cNvGraphicFramePr>
          <p:nvPr>
            <p:extLst/>
          </p:nvPr>
        </p:nvGraphicFramePr>
        <p:xfrm>
          <a:off x="1017832" y="1685676"/>
          <a:ext cx="8019800" cy="4709056"/>
        </p:xfrm>
        <a:graphic>
          <a:graphicData uri="http://schemas.openxmlformats.org/drawingml/2006/table">
            <a:tbl>
              <a:tblPr firstRow="1" bandRow="1">
                <a:tableStyleId>{5C22544A-7EE6-4342-B048-85BDC9FD1C3A}</a:tableStyleId>
              </a:tblPr>
              <a:tblGrid>
                <a:gridCol w="1422817">
                  <a:extLst>
                    <a:ext uri="{9D8B030D-6E8A-4147-A177-3AD203B41FA5}">
                      <a16:colId xmlns:a16="http://schemas.microsoft.com/office/drawing/2014/main" val="20000"/>
                    </a:ext>
                  </a:extLst>
                </a:gridCol>
                <a:gridCol w="6596983">
                  <a:extLst>
                    <a:ext uri="{9D8B030D-6E8A-4147-A177-3AD203B41FA5}">
                      <a16:colId xmlns:a16="http://schemas.microsoft.com/office/drawing/2014/main" val="20001"/>
                    </a:ext>
                  </a:extLst>
                </a:gridCol>
              </a:tblGrid>
              <a:tr h="375950">
                <a:tc>
                  <a:txBody>
                    <a:bodyPr/>
                    <a:lstStyle/>
                    <a:p>
                      <a:r>
                        <a:rPr lang="en-US" dirty="0"/>
                        <a:t>Method</a:t>
                      </a:r>
                    </a:p>
                  </a:txBody>
                  <a:tcPr/>
                </a:tc>
                <a:tc>
                  <a:txBody>
                    <a:bodyPr/>
                    <a:lstStyle/>
                    <a:p>
                      <a:r>
                        <a:rPr lang="en-US" dirty="0"/>
                        <a:t>Books</a:t>
                      </a:r>
                    </a:p>
                  </a:txBody>
                  <a:tcPr/>
                </a:tc>
                <a:extLst>
                  <a:ext uri="{0D108BD9-81ED-4DB2-BD59-A6C34878D82A}">
                    <a16:rowId xmlns:a16="http://schemas.microsoft.com/office/drawing/2014/main" val="10000"/>
                  </a:ext>
                </a:extLst>
              </a:tr>
              <a:tr h="794953">
                <a:tc>
                  <a:txBody>
                    <a:bodyPr/>
                    <a:lstStyle/>
                    <a:p>
                      <a:r>
                        <a:rPr lang="en-US" dirty="0"/>
                        <a:t>Regression</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effectLst/>
                        </a:rPr>
                        <a:t>Wooldridge, J. M. (2009). </a:t>
                      </a:r>
                      <a:r>
                        <a:rPr lang="en-US" sz="1400" i="1" dirty="0">
                          <a:effectLst/>
                        </a:rPr>
                        <a:t>Introductory econometrics: a modern approach</a:t>
                      </a:r>
                      <a:r>
                        <a:rPr lang="en-US" sz="1400" dirty="0">
                          <a:effectLst/>
                        </a:rPr>
                        <a:t> (4th </a:t>
                      </a:r>
                      <a:r>
                        <a:rPr lang="en-US" sz="1400" dirty="0" err="1">
                          <a:effectLst/>
                        </a:rPr>
                        <a:t>ed</a:t>
                      </a:r>
                      <a:r>
                        <a:rPr lang="en-US" sz="1400" dirty="0">
                          <a:effectLst/>
                        </a:rPr>
                        <a:t>). Mason, OH: South Western, </a:t>
                      </a:r>
                      <a:r>
                        <a:rPr lang="en-US" sz="1400" dirty="0" err="1">
                          <a:effectLst/>
                        </a:rPr>
                        <a:t>Cengage</a:t>
                      </a:r>
                      <a:r>
                        <a:rPr lang="en-US" sz="1400" dirty="0">
                          <a:effectLst/>
                        </a:rPr>
                        <a:t> Learning.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effectLst/>
                        </a:rPr>
                        <a:t>Cohen, J., Cohen, P., West, S. G., &amp; Aiken, L. S. (2003). </a:t>
                      </a:r>
                      <a:r>
                        <a:rPr lang="en-US" sz="1400" i="1" dirty="0">
                          <a:effectLst/>
                        </a:rPr>
                        <a:t>Applied Multiple Regression/Correlation Analysis for the Behavioral Sciences</a:t>
                      </a:r>
                      <a:r>
                        <a:rPr lang="en-US" sz="1400" dirty="0">
                          <a:effectLst/>
                        </a:rPr>
                        <a:t> (3rd edition). London: Lawrence Erlbaum Associates.</a:t>
                      </a:r>
                    </a:p>
                  </a:txBody>
                  <a:tcPr/>
                </a:tc>
                <a:extLst>
                  <a:ext uri="{0D108BD9-81ED-4DB2-BD59-A6C34878D82A}">
                    <a16:rowId xmlns:a16="http://schemas.microsoft.com/office/drawing/2014/main" val="10001"/>
                  </a:ext>
                </a:extLst>
              </a:tr>
              <a:tr h="794953">
                <a:tc>
                  <a:txBody>
                    <a:bodyPr/>
                    <a:lstStyle/>
                    <a:p>
                      <a:r>
                        <a:rPr lang="en-US" dirty="0"/>
                        <a:t>Logistic</a:t>
                      </a:r>
                      <a:r>
                        <a:rPr lang="en-US" baseline="0" dirty="0"/>
                        <a:t> regression</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a:effectLst/>
                        </a:rPr>
                        <a:t>Hosmer</a:t>
                      </a:r>
                      <a:r>
                        <a:rPr lang="en-US" sz="1400" dirty="0">
                          <a:effectLst/>
                        </a:rPr>
                        <a:t>, D. W., </a:t>
                      </a:r>
                      <a:r>
                        <a:rPr lang="en-US" sz="1400" dirty="0" err="1">
                          <a:effectLst/>
                        </a:rPr>
                        <a:t>Lemeshow</a:t>
                      </a:r>
                      <a:r>
                        <a:rPr lang="en-US" sz="1400" dirty="0">
                          <a:effectLst/>
                        </a:rPr>
                        <a:t>, S., &amp; </a:t>
                      </a:r>
                      <a:r>
                        <a:rPr lang="en-US" sz="1400" dirty="0" err="1">
                          <a:effectLst/>
                        </a:rPr>
                        <a:t>Sturdivant</a:t>
                      </a:r>
                      <a:r>
                        <a:rPr lang="en-US" sz="1400" dirty="0">
                          <a:effectLst/>
                        </a:rPr>
                        <a:t>, R. X. (2013). </a:t>
                      </a:r>
                      <a:r>
                        <a:rPr lang="en-US" sz="1400" i="1" dirty="0">
                          <a:effectLst/>
                        </a:rPr>
                        <a:t>Applied logistic regression</a:t>
                      </a:r>
                      <a:r>
                        <a:rPr lang="en-US" sz="1400" dirty="0">
                          <a:effectLst/>
                        </a:rPr>
                        <a:t> (3rd </a:t>
                      </a:r>
                      <a:r>
                        <a:rPr lang="en-US" sz="1400" dirty="0" err="1">
                          <a:effectLst/>
                        </a:rPr>
                        <a:t>ed</a:t>
                      </a:r>
                      <a:r>
                        <a:rPr lang="en-US" sz="1400" dirty="0">
                          <a:effectLst/>
                        </a:rPr>
                        <a:t>). Hoboken, N.J: Wiley.</a:t>
                      </a:r>
                    </a:p>
                  </a:txBody>
                  <a:tcPr/>
                </a:tc>
                <a:extLst>
                  <a:ext uri="{0D108BD9-81ED-4DB2-BD59-A6C34878D82A}">
                    <a16:rowId xmlns:a16="http://schemas.microsoft.com/office/drawing/2014/main" val="10002"/>
                  </a:ext>
                </a:extLst>
              </a:tr>
              <a:tr h="794953">
                <a:tc>
                  <a:txBody>
                    <a:bodyPr/>
                    <a:lstStyle/>
                    <a:p>
                      <a:r>
                        <a:rPr lang="en-US" dirty="0"/>
                        <a:t>Mixed</a:t>
                      </a:r>
                      <a:r>
                        <a:rPr lang="en-US" baseline="0" dirty="0"/>
                        <a:t> effects regression</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a:effectLst/>
                        </a:rPr>
                        <a:t>Rabe-Hesketh</a:t>
                      </a:r>
                      <a:r>
                        <a:rPr lang="en-US" sz="1400" dirty="0">
                          <a:effectLst/>
                        </a:rPr>
                        <a:t>, S. (2012). </a:t>
                      </a:r>
                      <a:r>
                        <a:rPr lang="en-US" sz="1400" i="1" dirty="0">
                          <a:effectLst/>
                        </a:rPr>
                        <a:t>Multilevel and longitudinal modeling using </a:t>
                      </a:r>
                      <a:r>
                        <a:rPr lang="en-US" sz="1400" i="1" dirty="0" err="1">
                          <a:effectLst/>
                        </a:rPr>
                        <a:t>Stata</a:t>
                      </a:r>
                      <a:r>
                        <a:rPr lang="en-US" sz="1400" dirty="0">
                          <a:effectLst/>
                        </a:rPr>
                        <a:t> (3rd </a:t>
                      </a:r>
                      <a:r>
                        <a:rPr lang="en-US" sz="1400" dirty="0" err="1">
                          <a:effectLst/>
                        </a:rPr>
                        <a:t>ed</a:t>
                      </a:r>
                      <a:r>
                        <a:rPr lang="en-US" sz="1400" dirty="0">
                          <a:effectLst/>
                        </a:rPr>
                        <a:t>). College Station, Tex: </a:t>
                      </a:r>
                      <a:r>
                        <a:rPr lang="en-US" sz="1400" dirty="0" err="1">
                          <a:effectLst/>
                        </a:rPr>
                        <a:t>Stata</a:t>
                      </a:r>
                      <a:r>
                        <a:rPr lang="en-US" sz="1400" dirty="0">
                          <a:effectLst/>
                        </a:rPr>
                        <a:t> Press Publication.</a:t>
                      </a:r>
                    </a:p>
                  </a:txBody>
                  <a:tcPr/>
                </a:tc>
                <a:extLst>
                  <a:ext uri="{0D108BD9-81ED-4DB2-BD59-A6C34878D82A}">
                    <a16:rowId xmlns:a16="http://schemas.microsoft.com/office/drawing/2014/main" val="10003"/>
                  </a:ext>
                </a:extLst>
              </a:tr>
              <a:tr h="794953">
                <a:tc>
                  <a:txBody>
                    <a:bodyPr/>
                    <a:lstStyle/>
                    <a:p>
                      <a:r>
                        <a:rPr lang="en-US" dirty="0"/>
                        <a:t>Surveys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a:effectLst/>
                        </a:rPr>
                        <a:t>Dillman</a:t>
                      </a:r>
                      <a:r>
                        <a:rPr lang="en-US" sz="1400" dirty="0">
                          <a:effectLst/>
                        </a:rPr>
                        <a:t>, D. A. (2007). </a:t>
                      </a:r>
                      <a:r>
                        <a:rPr lang="en-US" sz="1400" i="1" dirty="0">
                          <a:effectLst/>
                        </a:rPr>
                        <a:t>Mail and internet surveys: The tailored design method</a:t>
                      </a:r>
                      <a:r>
                        <a:rPr lang="en-US" sz="1400" dirty="0">
                          <a:effectLst/>
                        </a:rPr>
                        <a:t>. New York, NY: John Wiley &amp; Sons, Inc.</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effectLst/>
                        </a:rPr>
                        <a:t>Groves, R. M., Fowler, F. J., </a:t>
                      </a:r>
                      <a:r>
                        <a:rPr lang="en-US" sz="1400" dirty="0" err="1">
                          <a:effectLst/>
                        </a:rPr>
                        <a:t>Couper</a:t>
                      </a:r>
                      <a:r>
                        <a:rPr lang="en-US" sz="1400" dirty="0">
                          <a:effectLst/>
                        </a:rPr>
                        <a:t>, M. P., </a:t>
                      </a:r>
                      <a:r>
                        <a:rPr lang="en-US" sz="1400" dirty="0" err="1">
                          <a:effectLst/>
                        </a:rPr>
                        <a:t>Lepkowski</a:t>
                      </a:r>
                      <a:r>
                        <a:rPr lang="en-US" sz="1400" dirty="0">
                          <a:effectLst/>
                        </a:rPr>
                        <a:t>, J. M., Singer, E., &amp; </a:t>
                      </a:r>
                      <a:r>
                        <a:rPr lang="en-US" sz="1400" dirty="0" err="1">
                          <a:effectLst/>
                        </a:rPr>
                        <a:t>Tourangeau</a:t>
                      </a:r>
                      <a:r>
                        <a:rPr lang="en-US" sz="1400" dirty="0">
                          <a:effectLst/>
                        </a:rPr>
                        <a:t>, R. (2009). </a:t>
                      </a:r>
                      <a:r>
                        <a:rPr lang="en-US" sz="1400" i="1" dirty="0">
                          <a:effectLst/>
                        </a:rPr>
                        <a:t>Survey methodology</a:t>
                      </a:r>
                      <a:r>
                        <a:rPr lang="en-US" sz="1400" dirty="0">
                          <a:effectLst/>
                        </a:rPr>
                        <a:t> (2nd </a:t>
                      </a:r>
                      <a:r>
                        <a:rPr lang="en-US" sz="1400" dirty="0" err="1">
                          <a:effectLst/>
                        </a:rPr>
                        <a:t>ed</a:t>
                      </a:r>
                      <a:r>
                        <a:rPr lang="en-US" sz="1400" dirty="0">
                          <a:effectLst/>
                        </a:rPr>
                        <a:t>). Hoboken, N.J: Wiley.</a:t>
                      </a:r>
                    </a:p>
                    <a:p>
                      <a:endParaRPr lang="en-US" sz="14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365410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a:off x="1110342" y="81644"/>
            <a:ext cx="7837907" cy="6747526"/>
            <a:chOff x="2475593" y="473528"/>
            <a:chExt cx="4692316" cy="4039538"/>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58451" b="8810"/>
            <a:stretch/>
          </p:blipFill>
          <p:spPr>
            <a:xfrm>
              <a:off x="2475593" y="473528"/>
              <a:ext cx="4692316" cy="224517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0597" b="63238"/>
            <a:stretch/>
          </p:blipFill>
          <p:spPr>
            <a:xfrm>
              <a:off x="2475593" y="2718707"/>
              <a:ext cx="4692316" cy="1794359"/>
            </a:xfrm>
            <a:prstGeom prst="rect">
              <a:avLst/>
            </a:prstGeom>
          </p:spPr>
        </p:pic>
      </p:grpSp>
      <p:sp>
        <p:nvSpPr>
          <p:cNvPr id="15" name="TextBox 14"/>
          <p:cNvSpPr txBox="1"/>
          <p:nvPr/>
        </p:nvSpPr>
        <p:spPr>
          <a:xfrm>
            <a:off x="6260435" y="6050"/>
            <a:ext cx="2883565" cy="369332"/>
          </a:xfrm>
          <a:prstGeom prst="rect">
            <a:avLst/>
          </a:prstGeom>
          <a:noFill/>
        </p:spPr>
        <p:txBody>
          <a:bodyPr wrap="square" rtlCol="0">
            <a:spAutoFit/>
          </a:bodyPr>
          <a:lstStyle/>
          <a:p>
            <a:r>
              <a:rPr lang="en-US" dirty="0">
                <a:solidFill>
                  <a:srgbClr val="FF0000"/>
                </a:solidFill>
              </a:rPr>
              <a:t>Is </a:t>
            </a:r>
            <a:r>
              <a:rPr lang="en-US">
                <a:solidFill>
                  <a:srgbClr val="FF0000"/>
                </a:solidFill>
              </a:rPr>
              <a:t>this unethical and why?</a:t>
            </a:r>
            <a:endParaRPr lang="en-US" dirty="0">
              <a:solidFill>
                <a:srgbClr val="FF0000"/>
              </a:solidFill>
            </a:endParaRPr>
          </a:p>
        </p:txBody>
      </p:sp>
    </p:spTree>
    <p:extLst>
      <p:ext uri="{BB962C8B-B14F-4D97-AF65-F5344CB8AC3E}">
        <p14:creationId xmlns:p14="http://schemas.microsoft.com/office/powerpoint/2010/main" val="693334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Hypothesizing after results known (</a:t>
            </a:r>
            <a:r>
              <a:rPr lang="en-US" dirty="0" err="1"/>
              <a:t>HARKing</a:t>
            </a:r>
            <a:r>
              <a:rPr lang="en-US" dirty="0"/>
              <a:t>)</a:t>
            </a:r>
          </a:p>
        </p:txBody>
      </p:sp>
      <p:sp>
        <p:nvSpPr>
          <p:cNvPr id="12" name="Text Placeholder 11"/>
          <p:cNvSpPr>
            <a:spLocks noGrp="1"/>
          </p:cNvSpPr>
          <p:nvPr>
            <p:ph type="body" idx="1"/>
          </p:nvPr>
        </p:nvSpPr>
        <p:spPr/>
        <p:txBody>
          <a:bodyPr/>
          <a:lstStyle/>
          <a:p>
            <a:r>
              <a:rPr lang="en-US" dirty="0" err="1"/>
              <a:t>Stydy</a:t>
            </a:r>
            <a:r>
              <a:rPr lang="en-US" dirty="0"/>
              <a:t> #1</a:t>
            </a:r>
          </a:p>
        </p:txBody>
      </p:sp>
      <p:sp>
        <p:nvSpPr>
          <p:cNvPr id="13" name="Content Placeholder 12"/>
          <p:cNvSpPr>
            <a:spLocks noGrp="1"/>
          </p:cNvSpPr>
          <p:nvPr>
            <p:ph sz="half" idx="2"/>
          </p:nvPr>
        </p:nvSpPr>
        <p:spPr/>
        <p:txBody>
          <a:bodyPr/>
          <a:lstStyle/>
          <a:p>
            <a:r>
              <a:rPr lang="en-US" dirty="0"/>
              <a:t>Secretly hypothesizing after results known (</a:t>
            </a:r>
            <a:r>
              <a:rPr lang="en-US" dirty="0" err="1"/>
              <a:t>SHARKing</a:t>
            </a:r>
            <a:r>
              <a:rPr lang="en-US" dirty="0"/>
              <a:t>)</a:t>
            </a:r>
          </a:p>
          <a:p>
            <a:r>
              <a:rPr lang="en-US" dirty="0"/>
              <a:t>Statistical test fail (p-values) unless adjusted for multiple comparisons</a:t>
            </a:r>
          </a:p>
          <a:p>
            <a:r>
              <a:rPr lang="en-US" dirty="0"/>
              <a:t>High risk of spuriousness because model search not guided by theory</a:t>
            </a:r>
          </a:p>
          <a:p>
            <a:endParaRPr lang="en-US" dirty="0"/>
          </a:p>
        </p:txBody>
      </p:sp>
      <p:sp>
        <p:nvSpPr>
          <p:cNvPr id="14" name="Text Placeholder 13"/>
          <p:cNvSpPr>
            <a:spLocks noGrp="1"/>
          </p:cNvSpPr>
          <p:nvPr>
            <p:ph type="body" sz="quarter" idx="3"/>
          </p:nvPr>
        </p:nvSpPr>
        <p:spPr/>
        <p:txBody>
          <a:bodyPr/>
          <a:lstStyle/>
          <a:p>
            <a:r>
              <a:rPr lang="en-US" dirty="0" err="1"/>
              <a:t>Stydy</a:t>
            </a:r>
            <a:r>
              <a:rPr lang="en-US" dirty="0"/>
              <a:t> #2</a:t>
            </a:r>
          </a:p>
        </p:txBody>
      </p:sp>
      <p:sp>
        <p:nvSpPr>
          <p:cNvPr id="15" name="Content Placeholder 14"/>
          <p:cNvSpPr>
            <a:spLocks noGrp="1"/>
          </p:cNvSpPr>
          <p:nvPr>
            <p:ph sz="quarter" idx="4"/>
          </p:nvPr>
        </p:nvSpPr>
        <p:spPr/>
        <p:txBody>
          <a:bodyPr>
            <a:normAutofit/>
          </a:bodyPr>
          <a:lstStyle/>
          <a:p>
            <a:r>
              <a:rPr lang="en-US" dirty="0"/>
              <a:t>Transparently hypothesizing after results known (</a:t>
            </a:r>
            <a:r>
              <a:rPr lang="en-US" dirty="0" err="1"/>
              <a:t>THARKing</a:t>
            </a:r>
            <a:r>
              <a:rPr lang="en-US" dirty="0"/>
              <a:t>)</a:t>
            </a:r>
          </a:p>
          <a:p>
            <a:r>
              <a:rPr lang="en-US" dirty="0"/>
              <a:t>Statistical test fail (p-values) unless adjusted for multiple comparisons</a:t>
            </a:r>
          </a:p>
          <a:p>
            <a:r>
              <a:rPr lang="en-US" dirty="0"/>
              <a:t>Smaller risk of spuriousness because model search was guided by theory</a:t>
            </a:r>
          </a:p>
          <a:p>
            <a:endParaRPr lang="en-US" dirty="0"/>
          </a:p>
        </p:txBody>
      </p:sp>
      <p:sp>
        <p:nvSpPr>
          <p:cNvPr id="7" name="TextBox 6"/>
          <p:cNvSpPr txBox="1"/>
          <p:nvPr/>
        </p:nvSpPr>
        <p:spPr>
          <a:xfrm>
            <a:off x="2852030" y="6381328"/>
            <a:ext cx="5170436" cy="246221"/>
          </a:xfrm>
          <a:prstGeom prst="rect">
            <a:avLst/>
          </a:prstGeom>
          <a:noFill/>
        </p:spPr>
        <p:txBody>
          <a:bodyPr wrap="square" lIns="0" tIns="0" rIns="0" bIns="0" rtlCol="0">
            <a:spAutoFit/>
          </a:bodyPr>
          <a:lstStyle/>
          <a:p>
            <a:r>
              <a:rPr lang="en-US" sz="800" dirty="0"/>
              <a:t>Hollenbeck, J. R., &amp; Wright, P. M. (2017). Harking, Sharking, and </a:t>
            </a:r>
            <a:r>
              <a:rPr lang="en-US" sz="800" dirty="0" err="1"/>
              <a:t>Tharking</a:t>
            </a:r>
            <a:r>
              <a:rPr lang="en-US" sz="800" dirty="0"/>
              <a:t> Making the Case for Post Hoc Analysis of Scientific Data. </a:t>
            </a:r>
            <a:r>
              <a:rPr lang="en-US" sz="800" i="1" dirty="0"/>
              <a:t>Journal of Management</a:t>
            </a:r>
            <a:r>
              <a:rPr lang="en-US" sz="800" dirty="0"/>
              <a:t>, </a:t>
            </a:r>
            <a:r>
              <a:rPr lang="en-US" sz="800" i="1" dirty="0"/>
              <a:t>43</a:t>
            </a:r>
            <a:r>
              <a:rPr lang="en-US" sz="800" dirty="0"/>
              <a:t>(1), 5–18. https://</a:t>
            </a:r>
            <a:r>
              <a:rPr lang="en-US" sz="800" dirty="0" err="1"/>
              <a:t>doi.org</a:t>
            </a:r>
            <a:r>
              <a:rPr lang="en-US" sz="800" dirty="0"/>
              <a:t>/10.1177/0149206316679487</a:t>
            </a:r>
            <a:endParaRPr lang="en-US" sz="800" dirty="0">
              <a:effectLst/>
            </a:endParaRPr>
          </a:p>
        </p:txBody>
      </p:sp>
    </p:spTree>
    <p:extLst>
      <p:ext uri="{BB962C8B-B14F-4D97-AF65-F5344CB8AC3E}">
        <p14:creationId xmlns:p14="http://schemas.microsoft.com/office/powerpoint/2010/main" val="428538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dirty="0"/>
              <a:t>Not reporting evidence </a:t>
            </a:r>
            <a:br>
              <a:rPr lang="en-US" dirty="0"/>
            </a:br>
            <a:r>
              <a:rPr lang="en-US" dirty="0"/>
              <a:t>against your conclusions</a:t>
            </a:r>
          </a:p>
        </p:txBody>
      </p:sp>
      <p:pic>
        <p:nvPicPr>
          <p:cNvPr id="6" name="Picture 5"/>
          <p:cNvPicPr>
            <a:picLocks noChangeAspect="1"/>
          </p:cNvPicPr>
          <p:nvPr/>
        </p:nvPicPr>
        <p:blipFill>
          <a:blip r:embed="rId3"/>
          <a:stretch>
            <a:fillRect/>
          </a:stretch>
        </p:blipFill>
        <p:spPr>
          <a:xfrm>
            <a:off x="5901245" y="78258"/>
            <a:ext cx="3227621" cy="234736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3" y="4078940"/>
            <a:ext cx="5148837" cy="2615941"/>
          </a:xfrm>
          <a:prstGeom prst="rect">
            <a:avLst/>
          </a:prstGeom>
        </p:spPr>
      </p:pic>
      <p:sp>
        <p:nvSpPr>
          <p:cNvPr id="12" name="TextBox 11"/>
          <p:cNvSpPr txBox="1"/>
          <p:nvPr/>
        </p:nvSpPr>
        <p:spPr>
          <a:xfrm>
            <a:off x="1187623" y="3160365"/>
            <a:ext cx="3347296" cy="648867"/>
          </a:xfrm>
          <a:prstGeom prst="rect">
            <a:avLst/>
          </a:prstGeom>
          <a:noFill/>
        </p:spPr>
        <p:txBody>
          <a:bodyPr wrap="square" rtlCol="0">
            <a:spAutoFit/>
          </a:bodyPr>
          <a:lstStyle/>
          <a:p>
            <a:r>
              <a:rPr lang="en-US" dirty="0">
                <a:solidFill>
                  <a:srgbClr val="FF0000"/>
                </a:solidFill>
              </a:rPr>
              <a:t>Normal vs. </a:t>
            </a:r>
            <a:r>
              <a:rPr lang="en-US" dirty="0" err="1">
                <a:solidFill>
                  <a:srgbClr val="FF0000"/>
                </a:solidFill>
              </a:rPr>
              <a:t>heteroskedasticity</a:t>
            </a:r>
            <a:r>
              <a:rPr lang="en-US" dirty="0">
                <a:solidFill>
                  <a:srgbClr val="FF0000"/>
                </a:solidFill>
              </a:rPr>
              <a:t> robust SEs</a:t>
            </a:r>
          </a:p>
        </p:txBody>
      </p:sp>
      <p:sp>
        <p:nvSpPr>
          <p:cNvPr id="13" name="TextBox 12"/>
          <p:cNvSpPr txBox="1"/>
          <p:nvPr/>
        </p:nvSpPr>
        <p:spPr>
          <a:xfrm>
            <a:off x="4820034" y="2936300"/>
            <a:ext cx="3347296" cy="923330"/>
          </a:xfrm>
          <a:prstGeom prst="rect">
            <a:avLst/>
          </a:prstGeom>
          <a:noFill/>
        </p:spPr>
        <p:txBody>
          <a:bodyPr wrap="square" rtlCol="0">
            <a:spAutoFit/>
          </a:bodyPr>
          <a:lstStyle/>
          <a:p>
            <a:r>
              <a:rPr lang="en-US" dirty="0">
                <a:solidFill>
                  <a:srgbClr val="FF0000"/>
                </a:solidFill>
              </a:rPr>
              <a:t>What if you did not know about </a:t>
            </a:r>
            <a:r>
              <a:rPr lang="en-US" dirty="0" err="1">
                <a:solidFill>
                  <a:srgbClr val="FF0000"/>
                </a:solidFill>
              </a:rPr>
              <a:t>heteroskedasticity</a:t>
            </a:r>
            <a:r>
              <a:rPr lang="en-US" dirty="0">
                <a:solidFill>
                  <a:srgbClr val="FF0000"/>
                </a:solidFill>
              </a:rPr>
              <a:t> in your data? </a:t>
            </a:r>
          </a:p>
        </p:txBody>
      </p:sp>
      <p:sp>
        <p:nvSpPr>
          <p:cNvPr id="14" name="TextBox 13"/>
          <p:cNvSpPr txBox="1"/>
          <p:nvPr/>
        </p:nvSpPr>
        <p:spPr>
          <a:xfrm>
            <a:off x="6540960" y="3859630"/>
            <a:ext cx="2398784" cy="1200329"/>
          </a:xfrm>
          <a:prstGeom prst="rect">
            <a:avLst/>
          </a:prstGeom>
          <a:noFill/>
        </p:spPr>
        <p:txBody>
          <a:bodyPr wrap="square" rtlCol="0">
            <a:spAutoFit/>
          </a:bodyPr>
          <a:lstStyle/>
          <a:p>
            <a:r>
              <a:rPr lang="en-US" dirty="0">
                <a:solidFill>
                  <a:srgbClr val="FF0000"/>
                </a:solidFill>
              </a:rPr>
              <a:t>What if you did not know </a:t>
            </a:r>
            <a:r>
              <a:rPr lang="en-US">
                <a:solidFill>
                  <a:srgbClr val="FF0000"/>
                </a:solidFill>
              </a:rPr>
              <a:t>that regressions must be diagnosed?</a:t>
            </a:r>
            <a:endParaRPr lang="en-US" dirty="0">
              <a:solidFill>
                <a:srgbClr val="FF0000"/>
              </a:solidFill>
            </a:endParaRPr>
          </a:p>
        </p:txBody>
      </p:sp>
      <p:sp>
        <p:nvSpPr>
          <p:cNvPr id="15" name="TextBox 14"/>
          <p:cNvSpPr txBox="1"/>
          <p:nvPr/>
        </p:nvSpPr>
        <p:spPr>
          <a:xfrm>
            <a:off x="6540960" y="5153346"/>
            <a:ext cx="2398784" cy="1200329"/>
          </a:xfrm>
          <a:prstGeom prst="rect">
            <a:avLst/>
          </a:prstGeom>
          <a:noFill/>
        </p:spPr>
        <p:txBody>
          <a:bodyPr wrap="square" rtlCol="0">
            <a:spAutoFit/>
          </a:bodyPr>
          <a:lstStyle/>
          <a:p>
            <a:r>
              <a:rPr lang="en-US" dirty="0">
                <a:solidFill>
                  <a:srgbClr val="FF0000"/>
                </a:solidFill>
              </a:rPr>
              <a:t>What if you were told to study </a:t>
            </a:r>
            <a:r>
              <a:rPr lang="en-US">
                <a:solidFill>
                  <a:srgbClr val="FF0000"/>
                </a:solidFill>
              </a:rPr>
              <a:t>regression analysis, but choose to not do so?</a:t>
            </a:r>
            <a:endParaRPr lang="en-US" dirty="0">
              <a:solidFill>
                <a:srgbClr val="FF0000"/>
              </a:solidFill>
            </a:endParaRPr>
          </a:p>
        </p:txBody>
      </p:sp>
      <p:sp>
        <p:nvSpPr>
          <p:cNvPr id="16" name="TextBox 15"/>
          <p:cNvSpPr txBox="1"/>
          <p:nvPr/>
        </p:nvSpPr>
        <p:spPr>
          <a:xfrm>
            <a:off x="4227597" y="5145001"/>
            <a:ext cx="307322" cy="369332"/>
          </a:xfrm>
          <a:prstGeom prst="rect">
            <a:avLst/>
          </a:prstGeom>
          <a:noFill/>
        </p:spPr>
        <p:txBody>
          <a:bodyPr wrap="square" rtlCol="0">
            <a:spAutoFit/>
          </a:bodyPr>
          <a:lstStyle/>
          <a:p>
            <a:r>
              <a:rPr lang="en-US">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261850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t="10014" b="34205"/>
          <a:stretch/>
        </p:blipFill>
        <p:spPr>
          <a:xfrm>
            <a:off x="816428" y="40100"/>
            <a:ext cx="8147954" cy="6642749"/>
          </a:xfrm>
        </p:spPr>
      </p:pic>
      <p:sp>
        <p:nvSpPr>
          <p:cNvPr id="8" name="TextBox 7"/>
          <p:cNvSpPr txBox="1"/>
          <p:nvPr/>
        </p:nvSpPr>
        <p:spPr>
          <a:xfrm>
            <a:off x="4016828" y="6386321"/>
            <a:ext cx="5010679" cy="584775"/>
          </a:xfrm>
          <a:prstGeom prst="rect">
            <a:avLst/>
          </a:prstGeom>
          <a:noFill/>
        </p:spPr>
        <p:txBody>
          <a:bodyPr wrap="square" rtlCol="0">
            <a:spAutoFit/>
          </a:bodyPr>
          <a:lstStyle/>
          <a:p>
            <a:r>
              <a:rPr lang="en-US" sz="800" dirty="0"/>
              <a:t>Banks, G. C., O’Boyle, E. H., Pollack, J. M., White, C. D., </a:t>
            </a:r>
            <a:r>
              <a:rPr lang="en-US" sz="800" dirty="0" err="1"/>
              <a:t>Batchelor</a:t>
            </a:r>
            <a:r>
              <a:rPr lang="en-US" sz="800" dirty="0"/>
              <a:t>, J. H., </a:t>
            </a:r>
            <a:r>
              <a:rPr lang="en-US" sz="800" dirty="0" err="1"/>
              <a:t>Whelpley</a:t>
            </a:r>
            <a:r>
              <a:rPr lang="en-US" sz="800" dirty="0"/>
              <a:t>, C. E., … Adkins, C. L. (2016). Questions About Questionable Research Practices in the Field of Management A Guest Commentary. </a:t>
            </a:r>
            <a:r>
              <a:rPr lang="en-US" sz="800" i="1" dirty="0"/>
              <a:t>Journal of Management</a:t>
            </a:r>
            <a:r>
              <a:rPr lang="en-US" sz="800" dirty="0"/>
              <a:t>, </a:t>
            </a:r>
            <a:r>
              <a:rPr lang="en-US" sz="800" i="1" dirty="0"/>
              <a:t>42</a:t>
            </a:r>
            <a:r>
              <a:rPr lang="en-US" sz="800" dirty="0"/>
              <a:t>(1), 5–20. https://</a:t>
            </a:r>
            <a:r>
              <a:rPr lang="en-US" sz="800" dirty="0" err="1"/>
              <a:t>doi.org</a:t>
            </a:r>
            <a:r>
              <a:rPr lang="en-US" sz="800" dirty="0"/>
              <a:t>/10.1177/0149206315619011</a:t>
            </a:r>
          </a:p>
          <a:p>
            <a:endParaRPr lang="en-US" sz="800" dirty="0"/>
          </a:p>
        </p:txBody>
      </p:sp>
    </p:spTree>
    <p:extLst>
      <p:ext uri="{BB962C8B-B14F-4D97-AF65-F5344CB8AC3E}">
        <p14:creationId xmlns:p14="http://schemas.microsoft.com/office/powerpoint/2010/main" val="2046768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Dropping items from scales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78763" b="11640"/>
          <a:stretch/>
        </p:blipFill>
        <p:spPr>
          <a:xfrm>
            <a:off x="917644" y="2100214"/>
            <a:ext cx="8161042" cy="1108351"/>
          </a:xfrm>
          <a:prstGeom prst="rect">
            <a:avLst/>
          </a:prstGeom>
          <a:ln>
            <a:solidFill>
              <a:schemeClr val="tx1"/>
            </a:solidFill>
          </a:ln>
        </p:spPr>
      </p:pic>
      <p:sp>
        <p:nvSpPr>
          <p:cNvPr id="8" name="TextBox 7"/>
          <p:cNvSpPr txBox="1"/>
          <p:nvPr/>
        </p:nvSpPr>
        <p:spPr>
          <a:xfrm>
            <a:off x="3322863" y="5978107"/>
            <a:ext cx="5010679" cy="954107"/>
          </a:xfrm>
          <a:prstGeom prst="rect">
            <a:avLst/>
          </a:prstGeom>
          <a:noFill/>
        </p:spPr>
        <p:txBody>
          <a:bodyPr wrap="square" rtlCol="0">
            <a:spAutoFit/>
          </a:bodyPr>
          <a:lstStyle/>
          <a:p>
            <a:r>
              <a:rPr lang="en-US" sz="800" dirty="0" err="1"/>
              <a:t>Yli-Renko</a:t>
            </a:r>
            <a:r>
              <a:rPr lang="en-US" sz="800" dirty="0"/>
              <a:t>, H., </a:t>
            </a:r>
            <a:r>
              <a:rPr lang="en-US" sz="800" dirty="0" err="1"/>
              <a:t>Autio</a:t>
            </a:r>
            <a:r>
              <a:rPr lang="en-US" sz="800" dirty="0"/>
              <a:t>, E., &amp; Sapienza, H. J. (2001). Social capital, knowledge acquisition, and knowledge exploitation in young technology-based firms. </a:t>
            </a:r>
            <a:r>
              <a:rPr lang="en-US" sz="800" i="1" dirty="0"/>
              <a:t>Strategic Management Journal</a:t>
            </a:r>
            <a:r>
              <a:rPr lang="en-US" sz="800" dirty="0"/>
              <a:t>, </a:t>
            </a:r>
            <a:r>
              <a:rPr lang="en-US" sz="800" i="1" dirty="0"/>
              <a:t>22</a:t>
            </a:r>
            <a:r>
              <a:rPr lang="en-US" sz="800" dirty="0"/>
              <a:t>(6–7), 587–613. https://</a:t>
            </a:r>
            <a:r>
              <a:rPr lang="en-US" sz="800" dirty="0" err="1"/>
              <a:t>doi.org</a:t>
            </a:r>
            <a:r>
              <a:rPr lang="en-US" sz="800" dirty="0"/>
              <a:t>/10.1002/smj.183</a:t>
            </a:r>
          </a:p>
          <a:p>
            <a:r>
              <a:rPr lang="en-US" sz="800" dirty="0" err="1"/>
              <a:t>Yli-Renko</a:t>
            </a:r>
            <a:r>
              <a:rPr lang="en-US" sz="800" dirty="0"/>
              <a:t>, H., </a:t>
            </a:r>
            <a:r>
              <a:rPr lang="en-US" sz="800" dirty="0" err="1"/>
              <a:t>Autio</a:t>
            </a:r>
            <a:r>
              <a:rPr lang="en-US" sz="800" dirty="0"/>
              <a:t>, E., Sapienza, H. J., &amp; Hay, M. J. (1999). Social Capital, Relational Learning, and Knowledge Distinctiveness in Technology-Based New Firms. In </a:t>
            </a:r>
            <a:r>
              <a:rPr lang="en-US" sz="800" i="1" dirty="0"/>
              <a:t>Frontiers of Entrepreneurship Research</a:t>
            </a:r>
            <a:r>
              <a:rPr lang="en-US" sz="800" dirty="0"/>
              <a:t>. Retrieved from http://</a:t>
            </a:r>
            <a:r>
              <a:rPr lang="en-US" sz="800" dirty="0" err="1"/>
              <a:t>fusionmx.babson.edu</a:t>
            </a:r>
            <a:r>
              <a:rPr lang="en-US" sz="800" dirty="0"/>
              <a:t>/</a:t>
            </a:r>
            <a:r>
              <a:rPr lang="en-US" sz="800" dirty="0" err="1"/>
              <a:t>entrep</a:t>
            </a:r>
            <a:r>
              <a:rPr lang="en-US" sz="800" dirty="0"/>
              <a:t>/</a:t>
            </a:r>
            <a:r>
              <a:rPr lang="en-US" sz="800" dirty="0" err="1"/>
              <a:t>fer</a:t>
            </a:r>
            <a:r>
              <a:rPr lang="en-US" sz="800" dirty="0"/>
              <a:t>/papers99/XXVIII/XXVIII_D/XXVIII_D%20Text.htm</a:t>
            </a:r>
          </a:p>
          <a:p>
            <a:endParaRPr lang="en-US" sz="800" dirty="0"/>
          </a:p>
        </p:txBody>
      </p:sp>
      <p:sp>
        <p:nvSpPr>
          <p:cNvPr id="9" name="TextBox 8"/>
          <p:cNvSpPr txBox="1"/>
          <p:nvPr/>
        </p:nvSpPr>
        <p:spPr>
          <a:xfrm>
            <a:off x="1126671" y="1616799"/>
            <a:ext cx="2095445" cy="369332"/>
          </a:xfrm>
          <a:prstGeom prst="rect">
            <a:avLst/>
          </a:prstGeom>
          <a:noFill/>
        </p:spPr>
        <p:txBody>
          <a:bodyPr wrap="none" rtlCol="0">
            <a:spAutoFit/>
          </a:bodyPr>
          <a:lstStyle/>
          <a:p>
            <a:r>
              <a:rPr lang="en-US" dirty="0"/>
              <a:t>Conference paper:</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0035" t="24408" r="6786" b="53213"/>
          <a:stretch/>
        </p:blipFill>
        <p:spPr>
          <a:xfrm>
            <a:off x="917643" y="3816315"/>
            <a:ext cx="8163351" cy="1621099"/>
          </a:xfrm>
          <a:prstGeom prst="rect">
            <a:avLst/>
          </a:prstGeom>
          <a:ln>
            <a:solidFill>
              <a:schemeClr val="tx1"/>
            </a:solidFill>
          </a:ln>
        </p:spPr>
      </p:pic>
      <p:sp>
        <p:nvSpPr>
          <p:cNvPr id="11" name="TextBox 10"/>
          <p:cNvSpPr txBox="1"/>
          <p:nvPr/>
        </p:nvSpPr>
        <p:spPr>
          <a:xfrm>
            <a:off x="1076005" y="3408545"/>
            <a:ext cx="1659429" cy="369332"/>
          </a:xfrm>
          <a:prstGeom prst="rect">
            <a:avLst/>
          </a:prstGeom>
          <a:noFill/>
        </p:spPr>
        <p:txBody>
          <a:bodyPr wrap="none" rtlCol="0">
            <a:spAutoFit/>
          </a:bodyPr>
          <a:lstStyle/>
          <a:p>
            <a:r>
              <a:rPr lang="en-US" dirty="0"/>
              <a:t>Journal paper:</a:t>
            </a:r>
          </a:p>
        </p:txBody>
      </p:sp>
      <p:sp>
        <p:nvSpPr>
          <p:cNvPr id="12" name="TextBox 11"/>
          <p:cNvSpPr txBox="1"/>
          <p:nvPr/>
        </p:nvSpPr>
        <p:spPr>
          <a:xfrm>
            <a:off x="6260435" y="6050"/>
            <a:ext cx="2883565" cy="369332"/>
          </a:xfrm>
          <a:prstGeom prst="rect">
            <a:avLst/>
          </a:prstGeom>
          <a:noFill/>
        </p:spPr>
        <p:txBody>
          <a:bodyPr wrap="square" rtlCol="0">
            <a:spAutoFit/>
          </a:bodyPr>
          <a:lstStyle/>
          <a:p>
            <a:r>
              <a:rPr lang="en-US" dirty="0">
                <a:solidFill>
                  <a:srgbClr val="FF0000"/>
                </a:solidFill>
              </a:rPr>
              <a:t>Is </a:t>
            </a:r>
            <a:r>
              <a:rPr lang="en-US">
                <a:solidFill>
                  <a:srgbClr val="FF0000"/>
                </a:solidFill>
              </a:rPr>
              <a:t>this unethical and why?</a:t>
            </a:r>
            <a:endParaRPr lang="en-US" dirty="0">
              <a:solidFill>
                <a:srgbClr val="FF0000"/>
              </a:solidFill>
            </a:endParaRPr>
          </a:p>
        </p:txBody>
      </p:sp>
    </p:spTree>
    <p:extLst>
      <p:ext uri="{BB962C8B-B14F-4D97-AF65-F5344CB8AC3E}">
        <p14:creationId xmlns:p14="http://schemas.microsoft.com/office/powerpoint/2010/main" val="15869759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Dropping items to improve reliability statistics</a:t>
            </a:r>
          </a:p>
        </p:txBody>
      </p:sp>
      <p:grpSp>
        <p:nvGrpSpPr>
          <p:cNvPr id="11" name="Group 11"/>
          <p:cNvGrpSpPr>
            <a:grpSpLocks/>
          </p:cNvGrpSpPr>
          <p:nvPr/>
        </p:nvGrpSpPr>
        <p:grpSpPr bwMode="auto">
          <a:xfrm>
            <a:off x="3348393" y="2275117"/>
            <a:ext cx="3136900" cy="2997200"/>
            <a:chOff x="825500" y="2336800"/>
            <a:chExt cx="3136900" cy="2997200"/>
          </a:xfrm>
        </p:grpSpPr>
        <p:sp>
          <p:nvSpPr>
            <p:cNvPr id="12" name="Oval 12"/>
            <p:cNvSpPr>
              <a:spLocks noChangeArrowheads="1"/>
            </p:cNvSpPr>
            <p:nvPr/>
          </p:nvSpPr>
          <p:spPr bwMode="auto">
            <a:xfrm>
              <a:off x="825500" y="2336800"/>
              <a:ext cx="3136900" cy="2997200"/>
            </a:xfrm>
            <a:prstGeom prst="ellipse">
              <a:avLst/>
            </a:prstGeom>
            <a:solidFill>
              <a:schemeClr val="accent1"/>
            </a:solidFill>
            <a:ln w="9525">
              <a:solidFill>
                <a:schemeClr val="tx1"/>
              </a:solidFill>
              <a:round/>
              <a:headEnd/>
              <a:tailEnd/>
            </a:ln>
          </p:spPr>
          <p:txBody>
            <a:bodyPr wrap="none"/>
            <a:lstStyle/>
            <a:p>
              <a:endParaRPr lang="en-US"/>
            </a:p>
          </p:txBody>
        </p:sp>
        <p:sp>
          <p:nvSpPr>
            <p:cNvPr id="13" name="Oval 13"/>
            <p:cNvSpPr>
              <a:spLocks noChangeArrowheads="1"/>
            </p:cNvSpPr>
            <p:nvPr/>
          </p:nvSpPr>
          <p:spPr bwMode="auto">
            <a:xfrm>
              <a:off x="1219200" y="2654300"/>
              <a:ext cx="2374900" cy="2374900"/>
            </a:xfrm>
            <a:prstGeom prst="ellipse">
              <a:avLst/>
            </a:prstGeom>
            <a:solidFill>
              <a:schemeClr val="accent1"/>
            </a:solidFill>
            <a:ln w="9525">
              <a:solidFill>
                <a:schemeClr val="tx1"/>
              </a:solidFill>
              <a:round/>
              <a:headEnd/>
              <a:tailEnd/>
            </a:ln>
          </p:spPr>
          <p:txBody>
            <a:bodyPr wrap="none"/>
            <a:lstStyle/>
            <a:p>
              <a:endParaRPr lang="en-US"/>
            </a:p>
          </p:txBody>
        </p:sp>
        <p:sp>
          <p:nvSpPr>
            <p:cNvPr id="14" name="Oval 14"/>
            <p:cNvSpPr>
              <a:spLocks noChangeArrowheads="1"/>
            </p:cNvSpPr>
            <p:nvPr/>
          </p:nvSpPr>
          <p:spPr bwMode="auto">
            <a:xfrm>
              <a:off x="1625600" y="3022600"/>
              <a:ext cx="1600200" cy="1638300"/>
            </a:xfrm>
            <a:prstGeom prst="ellipse">
              <a:avLst/>
            </a:prstGeom>
            <a:solidFill>
              <a:schemeClr val="accent1"/>
            </a:solidFill>
            <a:ln w="9525">
              <a:solidFill>
                <a:schemeClr val="tx1"/>
              </a:solidFill>
              <a:round/>
              <a:headEnd/>
              <a:tailEnd/>
            </a:ln>
          </p:spPr>
          <p:txBody>
            <a:bodyPr wrap="none"/>
            <a:lstStyle/>
            <a:p>
              <a:endParaRPr lang="en-US"/>
            </a:p>
          </p:txBody>
        </p:sp>
        <p:sp>
          <p:nvSpPr>
            <p:cNvPr id="15" name="Oval 15"/>
            <p:cNvSpPr>
              <a:spLocks noChangeArrowheads="1"/>
            </p:cNvSpPr>
            <p:nvPr/>
          </p:nvSpPr>
          <p:spPr bwMode="auto">
            <a:xfrm>
              <a:off x="2006600" y="3454400"/>
              <a:ext cx="838200" cy="838200"/>
            </a:xfrm>
            <a:prstGeom prst="ellipse">
              <a:avLst/>
            </a:prstGeom>
            <a:solidFill>
              <a:schemeClr val="accent1"/>
            </a:solidFill>
            <a:ln w="9525">
              <a:solidFill>
                <a:schemeClr val="tx1"/>
              </a:solidFill>
              <a:round/>
              <a:headEnd/>
              <a:tailEnd/>
            </a:ln>
          </p:spPr>
          <p:txBody>
            <a:bodyPr wrap="none"/>
            <a:lstStyle/>
            <a:p>
              <a:endParaRPr lang="en-US"/>
            </a:p>
          </p:txBody>
        </p:sp>
      </p:grpSp>
      <p:sp>
        <p:nvSpPr>
          <p:cNvPr id="16" name="Oval 16"/>
          <p:cNvSpPr>
            <a:spLocks noChangeArrowheads="1"/>
          </p:cNvSpPr>
          <p:nvPr/>
        </p:nvSpPr>
        <p:spPr bwMode="auto">
          <a:xfrm>
            <a:off x="4110393" y="2973617"/>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17" name="Oval 17"/>
          <p:cNvSpPr>
            <a:spLocks noChangeArrowheads="1"/>
          </p:cNvSpPr>
          <p:nvPr/>
        </p:nvSpPr>
        <p:spPr bwMode="auto">
          <a:xfrm>
            <a:off x="4681893" y="4535717"/>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18" name="Oval 18"/>
          <p:cNvSpPr>
            <a:spLocks noChangeArrowheads="1"/>
          </p:cNvSpPr>
          <p:nvPr/>
        </p:nvSpPr>
        <p:spPr bwMode="auto">
          <a:xfrm>
            <a:off x="4504093" y="3316517"/>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19" name="Oval 19"/>
          <p:cNvSpPr>
            <a:spLocks noChangeArrowheads="1"/>
          </p:cNvSpPr>
          <p:nvPr/>
        </p:nvSpPr>
        <p:spPr bwMode="auto">
          <a:xfrm>
            <a:off x="5037493" y="3062517"/>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20" name="Oval 20"/>
          <p:cNvSpPr>
            <a:spLocks noChangeArrowheads="1"/>
          </p:cNvSpPr>
          <p:nvPr/>
        </p:nvSpPr>
        <p:spPr bwMode="auto">
          <a:xfrm>
            <a:off x="5621693" y="4129317"/>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30" name="Oval 17"/>
          <p:cNvSpPr>
            <a:spLocks noChangeArrowheads="1"/>
          </p:cNvSpPr>
          <p:nvPr/>
        </p:nvSpPr>
        <p:spPr bwMode="auto">
          <a:xfrm>
            <a:off x="4681893" y="4542067"/>
            <a:ext cx="144463" cy="144463"/>
          </a:xfrm>
          <a:prstGeom prst="ellipse">
            <a:avLst/>
          </a:prstGeom>
          <a:solidFill>
            <a:schemeClr val="tx1">
              <a:alpha val="30000"/>
            </a:schemeClr>
          </a:solidFill>
          <a:ln w="9525">
            <a:noFill/>
            <a:round/>
            <a:headEnd/>
            <a:tailEnd/>
          </a:ln>
        </p:spPr>
        <p:txBody>
          <a:bodyPr wrap="none"/>
          <a:lstStyle/>
          <a:p>
            <a:endParaRPr lang="en-US"/>
          </a:p>
        </p:txBody>
      </p:sp>
      <p:sp>
        <p:nvSpPr>
          <p:cNvPr id="31" name="Oval 20"/>
          <p:cNvSpPr>
            <a:spLocks noChangeArrowheads="1"/>
          </p:cNvSpPr>
          <p:nvPr/>
        </p:nvSpPr>
        <p:spPr bwMode="auto">
          <a:xfrm>
            <a:off x="5621693" y="4135667"/>
            <a:ext cx="144463" cy="144463"/>
          </a:xfrm>
          <a:prstGeom prst="ellipse">
            <a:avLst/>
          </a:prstGeom>
          <a:solidFill>
            <a:schemeClr val="tx1">
              <a:alpha val="30000"/>
            </a:schemeClr>
          </a:solidFill>
          <a:ln w="9525">
            <a:noFill/>
            <a:round/>
            <a:headEnd/>
            <a:tailEnd/>
          </a:ln>
        </p:spPr>
        <p:txBody>
          <a:bodyPr wrap="none"/>
          <a:lstStyle/>
          <a:p>
            <a:endParaRPr lang="en-US"/>
          </a:p>
        </p:txBody>
      </p:sp>
    </p:spTree>
    <p:extLst>
      <p:ext uri="{BB962C8B-B14F-4D97-AF65-F5344CB8AC3E}">
        <p14:creationId xmlns:p14="http://schemas.microsoft.com/office/powerpoint/2010/main" val="7852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A3DEF5-92D6-B84F-9CEC-047DF9F90000}"/>
              </a:ext>
            </a:extLst>
          </p:cNvPr>
          <p:cNvSpPr>
            <a:spLocks noGrp="1"/>
          </p:cNvSpPr>
          <p:nvPr>
            <p:ph type="title"/>
          </p:nvPr>
        </p:nvSpPr>
        <p:spPr/>
        <p:txBody>
          <a:bodyPr/>
          <a:lstStyle/>
          <a:p>
            <a:r>
              <a:rPr lang="fi-FI" dirty="0" err="1"/>
              <a:t>Five</a:t>
            </a:r>
            <a:r>
              <a:rPr lang="fi-FI" dirty="0"/>
              <a:t> </a:t>
            </a:r>
            <a:r>
              <a:rPr lang="fi-FI" dirty="0" err="1"/>
              <a:t>diseases</a:t>
            </a:r>
            <a:endParaRPr lang="fi-FI" dirty="0"/>
          </a:p>
        </p:txBody>
      </p:sp>
      <p:sp>
        <p:nvSpPr>
          <p:cNvPr id="7" name="Text Placeholder 6">
            <a:extLst>
              <a:ext uri="{FF2B5EF4-FFF2-40B4-BE49-F238E27FC236}">
                <a16:creationId xmlns:a16="http://schemas.microsoft.com/office/drawing/2014/main" id="{61E8E4AC-E346-864A-BE48-C12015204192}"/>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3408800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idx="1"/>
            <p:extLst/>
          </p:nvPr>
        </p:nvGraphicFramePr>
        <p:xfrm>
          <a:off x="1187772" y="3133892"/>
          <a:ext cx="7632700" cy="3032760"/>
        </p:xfrm>
        <a:graphic>
          <a:graphicData uri="http://schemas.openxmlformats.org/drawingml/2006/table">
            <a:tbl>
              <a:tblPr firstRow="1" bandRow="1">
                <a:tableStyleId>{5C22544A-7EE6-4342-B048-85BDC9FD1C3A}</a:tableStyleId>
              </a:tblPr>
              <a:tblGrid>
                <a:gridCol w="2432655">
                  <a:extLst>
                    <a:ext uri="{9D8B030D-6E8A-4147-A177-3AD203B41FA5}">
                      <a16:colId xmlns:a16="http://schemas.microsoft.com/office/drawing/2014/main" val="20000"/>
                    </a:ext>
                  </a:extLst>
                </a:gridCol>
                <a:gridCol w="5200045">
                  <a:extLst>
                    <a:ext uri="{9D8B030D-6E8A-4147-A177-3AD203B41FA5}">
                      <a16:colId xmlns:a16="http://schemas.microsoft.com/office/drawing/2014/main" val="20001"/>
                    </a:ext>
                  </a:extLst>
                </a:gridCol>
              </a:tblGrid>
              <a:tr h="370840">
                <a:tc>
                  <a:txBody>
                    <a:bodyPr/>
                    <a:lstStyle/>
                    <a:p>
                      <a:r>
                        <a:rPr lang="en-US" dirty="0"/>
                        <a:t>Disease</a:t>
                      </a:r>
                    </a:p>
                  </a:txBody>
                  <a:tcPr/>
                </a:tc>
                <a:tc>
                  <a:txBody>
                    <a:bodyPr/>
                    <a:lstStyle/>
                    <a:p>
                      <a:r>
                        <a:rPr lang="en-US" dirty="0"/>
                        <a:t>Description</a:t>
                      </a:r>
                    </a:p>
                  </a:txBody>
                  <a:tcPr/>
                </a:tc>
                <a:extLst>
                  <a:ext uri="{0D108BD9-81ED-4DB2-BD59-A6C34878D82A}">
                    <a16:rowId xmlns:a16="http://schemas.microsoft.com/office/drawing/2014/main" val="10000"/>
                  </a:ext>
                </a:extLst>
              </a:tr>
              <a:tr h="370840">
                <a:tc>
                  <a:txBody>
                    <a:bodyPr/>
                    <a:lstStyle/>
                    <a:p>
                      <a:r>
                        <a:rPr lang="en-US" sz="1800" i="1" kern="1200" dirty="0" err="1">
                          <a:solidFill>
                            <a:schemeClr val="dk1"/>
                          </a:solidFill>
                          <a:effectLst/>
                          <a:latin typeface="+mn-lt"/>
                          <a:ea typeface="+mn-ea"/>
                          <a:cs typeface="+mn-cs"/>
                        </a:rPr>
                        <a:t>significosis</a:t>
                      </a:r>
                      <a:endParaRPr lang="en-US" dirty="0"/>
                    </a:p>
                  </a:txBody>
                  <a:tcPr/>
                </a:tc>
                <a:tc>
                  <a:txBody>
                    <a:bodyPr/>
                    <a:lstStyle/>
                    <a:p>
                      <a:r>
                        <a:rPr lang="en-US" sz="1800" kern="1200" dirty="0">
                          <a:solidFill>
                            <a:schemeClr val="dk1"/>
                          </a:solidFill>
                          <a:effectLst/>
                          <a:latin typeface="+mn-lt"/>
                          <a:ea typeface="+mn-ea"/>
                          <a:cs typeface="+mn-cs"/>
                        </a:rPr>
                        <a:t>a rapacious appetite for statistically significant results</a:t>
                      </a:r>
                      <a:r>
                        <a:rPr lang="en-US" dirty="0">
                          <a:effectLst/>
                        </a:rPr>
                        <a:t> </a:t>
                      </a:r>
                      <a:endParaRPr lang="en-US" dirty="0"/>
                    </a:p>
                  </a:txBody>
                  <a:tcPr/>
                </a:tc>
                <a:extLst>
                  <a:ext uri="{0D108BD9-81ED-4DB2-BD59-A6C34878D82A}">
                    <a16:rowId xmlns:a16="http://schemas.microsoft.com/office/drawing/2014/main" val="10001"/>
                  </a:ext>
                </a:extLst>
              </a:tr>
              <a:tr h="370840">
                <a:tc>
                  <a:txBody>
                    <a:bodyPr/>
                    <a:lstStyle/>
                    <a:p>
                      <a:r>
                        <a:rPr lang="en-US" sz="1800" i="1" kern="1200" dirty="0" err="1">
                          <a:solidFill>
                            <a:schemeClr val="dk1"/>
                          </a:solidFill>
                          <a:effectLst/>
                          <a:latin typeface="+mn-lt"/>
                          <a:ea typeface="+mn-ea"/>
                          <a:cs typeface="+mn-cs"/>
                        </a:rPr>
                        <a:t>neophilia</a:t>
                      </a:r>
                      <a:endParaRPr lang="en-US" dirty="0"/>
                    </a:p>
                  </a:txBody>
                  <a:tcPr/>
                </a:tc>
                <a:tc>
                  <a:txBody>
                    <a:bodyPr/>
                    <a:lstStyle/>
                    <a:p>
                      <a:r>
                        <a:rPr lang="en-US" sz="1800" kern="1200" dirty="0">
                          <a:solidFill>
                            <a:schemeClr val="dk1"/>
                          </a:solidFill>
                          <a:effectLst/>
                          <a:latin typeface="+mn-lt"/>
                          <a:ea typeface="+mn-ea"/>
                          <a:cs typeface="+mn-cs"/>
                        </a:rPr>
                        <a:t>an excessive appreciation for novelty</a:t>
                      </a:r>
                      <a:endParaRPr lang="en-US" dirty="0"/>
                    </a:p>
                  </a:txBody>
                  <a:tcPr/>
                </a:tc>
                <a:extLst>
                  <a:ext uri="{0D108BD9-81ED-4DB2-BD59-A6C34878D82A}">
                    <a16:rowId xmlns:a16="http://schemas.microsoft.com/office/drawing/2014/main" val="10002"/>
                  </a:ext>
                </a:extLst>
              </a:tr>
              <a:tr h="370840">
                <a:tc>
                  <a:txBody>
                    <a:bodyPr/>
                    <a:lstStyle/>
                    <a:p>
                      <a:r>
                        <a:rPr lang="en-US" sz="1800" i="1" kern="1200" dirty="0" err="1">
                          <a:solidFill>
                            <a:schemeClr val="dk1"/>
                          </a:solidFill>
                          <a:effectLst/>
                          <a:latin typeface="+mn-lt"/>
                          <a:ea typeface="+mn-ea"/>
                          <a:cs typeface="+mn-cs"/>
                        </a:rPr>
                        <a:t>theorrhea</a:t>
                      </a:r>
                      <a:r>
                        <a:rPr lang="en-US" dirty="0">
                          <a:effectLst/>
                        </a:rPr>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 mania for new theory</a:t>
                      </a:r>
                      <a:endParaRPr lang="en-US" dirty="0"/>
                    </a:p>
                  </a:txBody>
                  <a:tcPr/>
                </a:tc>
                <a:extLst>
                  <a:ext uri="{0D108BD9-81ED-4DB2-BD59-A6C34878D82A}">
                    <a16:rowId xmlns:a16="http://schemas.microsoft.com/office/drawing/2014/main" val="10003"/>
                  </a:ext>
                </a:extLst>
              </a:tr>
              <a:tr h="370840">
                <a:tc>
                  <a:txBody>
                    <a:bodyPr/>
                    <a:lstStyle/>
                    <a:p>
                      <a:r>
                        <a:rPr lang="en-US" sz="1800" i="1" kern="1200" dirty="0" err="1">
                          <a:solidFill>
                            <a:schemeClr val="dk1"/>
                          </a:solidFill>
                          <a:effectLst/>
                          <a:latin typeface="+mn-lt"/>
                          <a:ea typeface="+mn-ea"/>
                          <a:cs typeface="+mn-cs"/>
                        </a:rPr>
                        <a:t>arigorium</a:t>
                      </a:r>
                      <a:r>
                        <a:rPr lang="en-US" dirty="0">
                          <a:effectLst/>
                        </a:rPr>
                        <a:t> </a:t>
                      </a:r>
                      <a:endParaRPr lang="en-US" dirty="0"/>
                    </a:p>
                  </a:txBody>
                  <a:tcPr/>
                </a:tc>
                <a:tc>
                  <a:txBody>
                    <a:bodyPr/>
                    <a:lstStyle/>
                    <a:p>
                      <a:r>
                        <a:rPr lang="en-US" sz="1800" kern="1200" dirty="0">
                          <a:solidFill>
                            <a:schemeClr val="dk1"/>
                          </a:solidFill>
                          <a:effectLst/>
                          <a:latin typeface="+mn-lt"/>
                          <a:ea typeface="+mn-ea"/>
                          <a:cs typeface="+mn-cs"/>
                        </a:rPr>
                        <a:t>a deficiency of rigor in theoretical and empirical work</a:t>
                      </a:r>
                      <a:r>
                        <a:rPr lang="en-US" dirty="0">
                          <a:effectLst/>
                        </a:rPr>
                        <a:t> </a:t>
                      </a:r>
                      <a:endParaRPr lang="en-US" dirty="0"/>
                    </a:p>
                  </a:txBody>
                  <a:tcPr/>
                </a:tc>
                <a:extLst>
                  <a:ext uri="{0D108BD9-81ED-4DB2-BD59-A6C34878D82A}">
                    <a16:rowId xmlns:a16="http://schemas.microsoft.com/office/drawing/2014/main" val="10004"/>
                  </a:ext>
                </a:extLst>
              </a:tr>
              <a:tr h="370840">
                <a:tc>
                  <a:txBody>
                    <a:bodyPr/>
                    <a:lstStyle/>
                    <a:p>
                      <a:r>
                        <a:rPr lang="en-US" sz="1800" i="1" kern="1200" dirty="0" err="1">
                          <a:solidFill>
                            <a:schemeClr val="dk1"/>
                          </a:solidFill>
                          <a:effectLst/>
                          <a:latin typeface="+mn-lt"/>
                          <a:ea typeface="+mn-ea"/>
                          <a:cs typeface="+mn-cs"/>
                        </a:rPr>
                        <a:t>disjunctivitis</a:t>
                      </a:r>
                      <a:endParaRPr lang="en-US" dirty="0"/>
                    </a:p>
                  </a:txBody>
                  <a:tcPr/>
                </a:tc>
                <a:tc>
                  <a:txBody>
                    <a:bodyPr/>
                    <a:lstStyle/>
                    <a:p>
                      <a:r>
                        <a:rPr lang="en-US" sz="1800" kern="1200" dirty="0">
                          <a:solidFill>
                            <a:schemeClr val="dk1"/>
                          </a:solidFill>
                          <a:effectLst/>
                          <a:latin typeface="+mn-lt"/>
                          <a:ea typeface="+mn-ea"/>
                          <a:cs typeface="+mn-cs"/>
                        </a:rPr>
                        <a:t>a proclivity to produce large quantities of redundant, trivial, and incoherent works</a:t>
                      </a:r>
                      <a:endParaRPr lang="en-US" dirty="0"/>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3038527" y="6380906"/>
            <a:ext cx="4701825" cy="307777"/>
          </a:xfrm>
          <a:prstGeom prst="rect">
            <a:avLst/>
          </a:prstGeom>
          <a:noFill/>
        </p:spPr>
        <p:txBody>
          <a:bodyPr wrap="square" lIns="0" tIns="0" rIns="0" bIns="0" rtlCol="0">
            <a:spAutoFit/>
          </a:bodyPr>
          <a:lstStyle/>
          <a:p>
            <a:r>
              <a:rPr lang="en-US" sz="1000" dirty="0" err="1"/>
              <a:t>Antonakis</a:t>
            </a:r>
            <a:r>
              <a:rPr lang="en-US" sz="1000" dirty="0"/>
              <a:t>, J. (2017). On doing better science: From thrill of discovery to policy implications. </a:t>
            </a:r>
            <a:r>
              <a:rPr lang="en-US" sz="1000" i="1" dirty="0"/>
              <a:t>Leadership Quarterly</a:t>
            </a:r>
            <a:r>
              <a:rPr lang="en-US" sz="1000" dirty="0"/>
              <a:t>.</a:t>
            </a:r>
            <a:endParaRPr lang="en-US" sz="1000" dirty="0">
              <a:effectLst/>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6857" b="67791"/>
          <a:stretch/>
        </p:blipFill>
        <p:spPr>
          <a:xfrm>
            <a:off x="863081" y="87649"/>
            <a:ext cx="8192021" cy="2832833"/>
          </a:xfrm>
          <a:prstGeom prst="rect">
            <a:avLst/>
          </a:prstGeom>
          <a:solidFill>
            <a:schemeClr val="bg1"/>
          </a:solidFill>
        </p:spPr>
      </p:pic>
    </p:spTree>
    <p:extLst>
      <p:ext uri="{BB962C8B-B14F-4D97-AF65-F5344CB8AC3E}">
        <p14:creationId xmlns:p14="http://schemas.microsoft.com/office/powerpoint/2010/main" val="20734345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kern="1200" dirty="0" err="1">
                <a:solidFill>
                  <a:schemeClr val="dk1"/>
                </a:solidFill>
              </a:rPr>
              <a:t>significosis</a:t>
            </a:r>
            <a:endParaRPr lang="en-US" dirty="0"/>
          </a:p>
        </p:txBody>
      </p:sp>
      <p:sp>
        <p:nvSpPr>
          <p:cNvPr id="7" name="Text Placeholder 6"/>
          <p:cNvSpPr>
            <a:spLocks noGrp="1"/>
          </p:cNvSpPr>
          <p:nvPr>
            <p:ph type="body" idx="1"/>
          </p:nvPr>
        </p:nvSpPr>
        <p:spPr/>
        <p:txBody>
          <a:bodyPr/>
          <a:lstStyle/>
          <a:p>
            <a:r>
              <a:rPr lang="en-US" kern="1200" dirty="0">
                <a:solidFill>
                  <a:schemeClr val="dk1"/>
                </a:solidFill>
              </a:rPr>
              <a:t>a rapacious appetite for statistically significant results</a:t>
            </a:r>
            <a:r>
              <a:rPr lang="en-US" dirty="0"/>
              <a:t> </a:t>
            </a:r>
          </a:p>
        </p:txBody>
      </p:sp>
    </p:spTree>
    <p:extLst>
      <p:ext uri="{BB962C8B-B14F-4D97-AF65-F5344CB8AC3E}">
        <p14:creationId xmlns:p14="http://schemas.microsoft.com/office/powerpoint/2010/main" val="9971739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35DD93B-81E6-DA4A-B42B-3FECC90E82D0}"/>
              </a:ext>
            </a:extLst>
          </p:cNvPr>
          <p:cNvGrpSpPr>
            <a:grpSpLocks noChangeAspect="1"/>
          </p:cNvGrpSpPr>
          <p:nvPr/>
        </p:nvGrpSpPr>
        <p:grpSpPr>
          <a:xfrm>
            <a:off x="543935" y="823294"/>
            <a:ext cx="8368791" cy="4961489"/>
            <a:chOff x="1164925" y="255404"/>
            <a:chExt cx="6785275" cy="4022692"/>
          </a:xfrm>
        </p:grpSpPr>
        <p:pic>
          <p:nvPicPr>
            <p:cNvPr id="13" name="Picture 12">
              <a:extLst>
                <a:ext uri="{FF2B5EF4-FFF2-40B4-BE49-F238E27FC236}">
                  <a16:creationId xmlns:a16="http://schemas.microsoft.com/office/drawing/2014/main" id="{CC0DA964-402F-CC4A-AE71-4BC2C0EB1D32}"/>
                </a:ext>
              </a:extLst>
            </p:cNvPr>
            <p:cNvPicPr>
              <a:picLocks noChangeAspect="1"/>
            </p:cNvPicPr>
            <p:nvPr/>
          </p:nvPicPr>
          <p:blipFill rotWithShape="1">
            <a:blip r:embed="rId2"/>
            <a:srcRect b="66184"/>
            <a:stretch/>
          </p:blipFill>
          <p:spPr>
            <a:xfrm>
              <a:off x="1193800" y="255404"/>
              <a:ext cx="6756400" cy="2237539"/>
            </a:xfrm>
            <a:prstGeom prst="rect">
              <a:avLst/>
            </a:prstGeom>
          </p:spPr>
        </p:pic>
        <p:pic>
          <p:nvPicPr>
            <p:cNvPr id="14" name="Picture 13">
              <a:extLst>
                <a:ext uri="{FF2B5EF4-FFF2-40B4-BE49-F238E27FC236}">
                  <a16:creationId xmlns:a16="http://schemas.microsoft.com/office/drawing/2014/main" id="{638597FA-6434-5E46-BD0D-2D446FF1FCC3}"/>
                </a:ext>
              </a:extLst>
            </p:cNvPr>
            <p:cNvPicPr>
              <a:picLocks noChangeAspect="1"/>
            </p:cNvPicPr>
            <p:nvPr/>
          </p:nvPicPr>
          <p:blipFill rotWithShape="1">
            <a:blip r:embed="rId2"/>
            <a:srcRect l="-285" t="71562" r="285" b="731"/>
            <a:stretch/>
          </p:blipFill>
          <p:spPr>
            <a:xfrm>
              <a:off x="1164925" y="2444818"/>
              <a:ext cx="6756400" cy="1833278"/>
            </a:xfrm>
            <a:prstGeom prst="rect">
              <a:avLst/>
            </a:prstGeom>
          </p:spPr>
        </p:pic>
      </p:grpSp>
      <p:sp>
        <p:nvSpPr>
          <p:cNvPr id="16" name="Suorakulmio 14">
            <a:extLst>
              <a:ext uri="{FF2B5EF4-FFF2-40B4-BE49-F238E27FC236}">
                <a16:creationId xmlns:a16="http://schemas.microsoft.com/office/drawing/2014/main" id="{3C8E8040-DE47-884D-AA51-FF18A2689654}"/>
              </a:ext>
            </a:extLst>
          </p:cNvPr>
          <p:cNvSpPr/>
          <p:nvPr/>
        </p:nvSpPr>
        <p:spPr>
          <a:xfrm>
            <a:off x="628650" y="6538913"/>
            <a:ext cx="8053337" cy="246221"/>
          </a:xfrm>
          <a:prstGeom prst="rect">
            <a:avLst/>
          </a:prstGeom>
        </p:spPr>
        <p:txBody>
          <a:bodyPr wrap="square">
            <a:spAutoFit/>
          </a:bodyPr>
          <a:lstStyle/>
          <a:p>
            <a:r>
              <a:rPr lang="fi-FI" sz="1000" dirty="0" err="1"/>
              <a:t>Cumming</a:t>
            </a:r>
            <a:r>
              <a:rPr lang="fi-FI" sz="1000" dirty="0"/>
              <a:t>, G. (2011). </a:t>
            </a:r>
            <a:r>
              <a:rPr lang="fi-FI" sz="1000" i="1" dirty="0" err="1"/>
              <a:t>Understanding</a:t>
            </a:r>
            <a:r>
              <a:rPr lang="fi-FI" sz="1000" i="1" dirty="0"/>
              <a:t> </a:t>
            </a:r>
            <a:r>
              <a:rPr lang="fi-FI" sz="1000" i="1" dirty="0" err="1"/>
              <a:t>The</a:t>
            </a:r>
            <a:r>
              <a:rPr lang="fi-FI" sz="1000" i="1" dirty="0"/>
              <a:t> New </a:t>
            </a:r>
            <a:r>
              <a:rPr lang="fi-FI" sz="1000" i="1" dirty="0" err="1"/>
              <a:t>Statistics</a:t>
            </a:r>
            <a:r>
              <a:rPr lang="fi-FI" sz="1000" i="1" dirty="0"/>
              <a:t>: </a:t>
            </a:r>
            <a:r>
              <a:rPr lang="fi-FI" sz="1000" i="1" dirty="0" err="1"/>
              <a:t>Effect</a:t>
            </a:r>
            <a:r>
              <a:rPr lang="fi-FI" sz="1000" i="1" dirty="0"/>
              <a:t> </a:t>
            </a:r>
            <a:r>
              <a:rPr lang="fi-FI" sz="1000" i="1" dirty="0" err="1"/>
              <a:t>Sizes</a:t>
            </a:r>
            <a:r>
              <a:rPr lang="fi-FI" sz="1000" i="1" dirty="0"/>
              <a:t>, </a:t>
            </a:r>
            <a:r>
              <a:rPr lang="fi-FI" sz="1000" i="1" dirty="0" err="1"/>
              <a:t>Confidence</a:t>
            </a:r>
            <a:r>
              <a:rPr lang="fi-FI" sz="1000" i="1" dirty="0"/>
              <a:t> </a:t>
            </a:r>
            <a:r>
              <a:rPr lang="fi-FI" sz="1000" i="1" dirty="0" err="1"/>
              <a:t>Intervals</a:t>
            </a:r>
            <a:r>
              <a:rPr lang="fi-FI" sz="1000" i="1" dirty="0"/>
              <a:t>, and Meta-Analysis</a:t>
            </a:r>
            <a:r>
              <a:rPr lang="fi-FI" sz="1000" dirty="0"/>
              <a:t>. New York: </a:t>
            </a:r>
            <a:r>
              <a:rPr lang="fi-FI" sz="1000" dirty="0" err="1"/>
              <a:t>Routledge</a:t>
            </a:r>
            <a:r>
              <a:rPr lang="fi-FI" sz="1000" dirty="0"/>
              <a:t>. p. 1-2</a:t>
            </a:r>
            <a:endParaRPr lang="fi-FI" sz="1000" dirty="0">
              <a:effectLst/>
            </a:endParaRPr>
          </a:p>
        </p:txBody>
      </p:sp>
    </p:spTree>
    <p:extLst>
      <p:ext uri="{BB962C8B-B14F-4D97-AF65-F5344CB8AC3E}">
        <p14:creationId xmlns:p14="http://schemas.microsoft.com/office/powerpoint/2010/main" val="2263775400"/>
      </p:ext>
    </p:extLst>
  </p:cSld>
  <p:clrMapOvr>
    <a:masterClrMapping/>
  </p:clrMapOvr>
</p:sld>
</file>

<file path=ppt/theme/theme1.xml><?xml version="1.0" encoding="utf-8"?>
<a:theme xmlns:a="http://schemas.openxmlformats.org/drawingml/2006/main" name="AALTO_EN">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25400">
          <a:noFill/>
          <a:headEnd type="none" w="med" len="med"/>
          <a:tailEnd type="none" w="med" len="med"/>
        </a:ln>
        <a:effectLst/>
      </a:spPr>
      <a:bodyPr vert="horz" wrap="none" lIns="0" tIns="0" rIns="0" bIns="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dirty="0" smtClean="0">
            <a:solidFill>
              <a:srgbClr val="FFFFFF"/>
            </a:solidFill>
            <a:latin typeface="Verdana" pitchFamily="34" charset="0"/>
          </a:defRPr>
        </a:defPPr>
      </a:lstStyle>
      <a:style>
        <a:lnRef idx="1">
          <a:schemeClr val="accent4"/>
        </a:lnRef>
        <a:fillRef idx="2">
          <a:schemeClr val="accent4"/>
        </a:fillRef>
        <a:effectRef idx="1">
          <a:schemeClr val="accent4"/>
        </a:effectRef>
        <a:fontRef idx="minor">
          <a:schemeClr val="dk1"/>
        </a:fontRef>
      </a:style>
    </a:spDef>
    <a:lnDef>
      <a:spPr>
        <a:ln>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xml><?xml version="1.0" encoding="utf-8"?>
<a:theme xmlns:a="http://schemas.openxmlformats.org/drawingml/2006/main" name="Office Theme">
  <a:themeElements>
    <a:clrScheme name="Custom 13">
      <a:dk1>
        <a:srgbClr val="000000"/>
      </a:dk1>
      <a:lt1>
        <a:srgbClr val="FFFFFF"/>
      </a:lt1>
      <a:dk2>
        <a:srgbClr val="44546A"/>
      </a:dk2>
      <a:lt2>
        <a:srgbClr val="E7E6E6"/>
      </a:lt2>
      <a:accent1>
        <a:srgbClr val="4472C4"/>
      </a:accent1>
      <a:accent2>
        <a:srgbClr val="ED7D31"/>
      </a:accent2>
      <a:accent3>
        <a:srgbClr val="4CAC5B"/>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139114</TotalTime>
  <Words>9366</Words>
  <Application>Microsoft Macintosh PowerPoint</Application>
  <PresentationFormat>On-screen Show (4:3)</PresentationFormat>
  <Paragraphs>1188</Paragraphs>
  <Slides>179</Slides>
  <Notes>43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179</vt:i4>
      </vt:variant>
    </vt:vector>
  </HeadingPairs>
  <TitlesOfParts>
    <vt:vector size="193" baseType="lpstr">
      <vt:lpstr>Adobe Heiti Std R</vt:lpstr>
      <vt:lpstr>Arial</vt:lpstr>
      <vt:lpstr>Calibri</vt:lpstr>
      <vt:lpstr>Calibri Light</vt:lpstr>
      <vt:lpstr>Courier</vt:lpstr>
      <vt:lpstr>Courier New</vt:lpstr>
      <vt:lpstr>Georgia</vt:lpstr>
      <vt:lpstr>Lucida Grande</vt:lpstr>
      <vt:lpstr>Palatino</vt:lpstr>
      <vt:lpstr>Trebuchet MS</vt:lpstr>
      <vt:lpstr>Verdana</vt:lpstr>
      <vt:lpstr>Wingdings</vt:lpstr>
      <vt:lpstr>AALTO_EN</vt:lpstr>
      <vt:lpstr>Office Theme</vt:lpstr>
      <vt:lpstr>TU-L0021 Statistical Research Methods</vt:lpstr>
      <vt:lpstr>Learning about methods</vt:lpstr>
      <vt:lpstr>PowerPoint Presentation</vt:lpstr>
      <vt:lpstr>Participate RMD PDWs</vt:lpstr>
      <vt:lpstr>Participate RMD PDWs</vt:lpstr>
      <vt:lpstr>Asking for help</vt:lpstr>
      <vt:lpstr>Take courses</vt:lpstr>
      <vt:lpstr>Follow online examples</vt:lpstr>
      <vt:lpstr>If you use method X, find the best book on method X</vt:lpstr>
      <vt:lpstr>Follow a methods journal (RSS feeds)</vt:lpstr>
      <vt:lpstr>Follow a methods journal (RSS feeds)</vt:lpstr>
      <vt:lpstr>Work with more experienced people</vt:lpstr>
      <vt:lpstr>PowerPoint Presentation</vt:lpstr>
      <vt:lpstr>Should I do a quantitative study</vt:lpstr>
      <vt:lpstr>PowerPoint Presentation</vt:lpstr>
      <vt:lpstr>PowerPoint Presentation</vt:lpstr>
      <vt:lpstr>Theory and causal claims</vt:lpstr>
      <vt:lpstr>What theory is?</vt:lpstr>
      <vt:lpstr>PowerPoint Presentation</vt:lpstr>
      <vt:lpstr>Conditions for Causality</vt:lpstr>
      <vt:lpstr>Strategy 1: Experiment</vt:lpstr>
      <vt:lpstr>Strategy 2: Statistical controls</vt:lpstr>
      <vt:lpstr>Many or few controls?</vt:lpstr>
      <vt:lpstr>Do these recommendations make sense?</vt:lpstr>
      <vt:lpstr>About research design and process</vt:lpstr>
      <vt:lpstr>Research Process</vt:lpstr>
      <vt:lpstr>  Research process</vt:lpstr>
      <vt:lpstr>Four main designs</vt:lpstr>
      <vt:lpstr>Choosing analysis techniques</vt:lpstr>
      <vt:lpstr>Should I use technique X?</vt:lpstr>
      <vt:lpstr>Would it make sense to learn all these? </vt:lpstr>
      <vt:lpstr>PowerPoint Presentation</vt:lpstr>
      <vt:lpstr>Research Process</vt:lpstr>
      <vt:lpstr>Which analyses to use?</vt:lpstr>
      <vt:lpstr>PowerPoint Presentation</vt:lpstr>
      <vt:lpstr>PowerPoint Presentation</vt:lpstr>
      <vt:lpstr>PowerPoint Presentation</vt:lpstr>
      <vt:lpstr>Generally about modeling</vt:lpstr>
      <vt:lpstr>All models are used similarly</vt:lpstr>
      <vt:lpstr>Models are driven by theory, not data characteristics</vt:lpstr>
      <vt:lpstr>Model complexity</vt:lpstr>
      <vt:lpstr>Study of differences vs. study of change</vt:lpstr>
      <vt:lpstr>Model fit – does the model explain the data?</vt:lpstr>
      <vt:lpstr>Nested model comparisons</vt:lpstr>
      <vt:lpstr>F test</vt:lpstr>
      <vt:lpstr>LR test</vt:lpstr>
      <vt:lpstr>Nested model comparison (χ2 test)</vt:lpstr>
      <vt:lpstr>Residual diagnostics</vt:lpstr>
      <vt:lpstr>Observed residuals</vt:lpstr>
      <vt:lpstr>Deviance residuals and deviance</vt:lpstr>
      <vt:lpstr>Covariance residuals</vt:lpstr>
      <vt:lpstr>RESIDUALS ARE SUPER IMPORTANT!</vt:lpstr>
      <vt:lpstr>Summary of analysis</vt:lpstr>
      <vt:lpstr>Summary of analysis</vt:lpstr>
      <vt:lpstr>Statistical and methodological myths and urban legends</vt:lpstr>
      <vt:lpstr>How do I choose an analysis technique?</vt:lpstr>
      <vt:lpstr>Statistical and Methodological Myths and Urban Legends</vt:lpstr>
      <vt:lpstr>PowerPoint Presentation</vt:lpstr>
      <vt:lpstr>Examples: two-stage least squares</vt:lpstr>
      <vt:lpstr>PowerPoint Presentation</vt:lpstr>
      <vt:lpstr>Example: Coefficient alpha &gt; 0.7 (Nunnally, 1978)</vt:lpstr>
      <vt:lpstr>PowerPoint Presentation</vt:lpstr>
      <vt:lpstr>Example: Partial least squares (PLS)</vt:lpstr>
      <vt:lpstr>Scale scores and indicator weights</vt:lpstr>
      <vt:lpstr>Evidence for PLS</vt:lpstr>
      <vt:lpstr>Scale scores and indicator weights</vt:lpstr>
      <vt:lpstr>How do we stop SMMULs?</vt:lpstr>
      <vt:lpstr>Writing a Quantitative Paper</vt:lpstr>
      <vt:lpstr>  Research process</vt:lpstr>
      <vt:lpstr>Workflow for a quantitative paper</vt:lpstr>
      <vt:lpstr>Do the two most  important tables first</vt:lpstr>
      <vt:lpstr>Check: Do my results make any sense?</vt:lpstr>
      <vt:lpstr>Does this make sense?</vt:lpstr>
      <vt:lpstr>PowerPoint Presentation</vt:lpstr>
      <vt:lpstr>Evaluating quantitative papers</vt:lpstr>
      <vt:lpstr>PowerPoint Presentation</vt:lpstr>
      <vt:lpstr>What determines the quality of a quantitative paper?</vt:lpstr>
      <vt:lpstr>Research Process</vt:lpstr>
      <vt:lpstr>Why are quantitative papers rejected?</vt:lpstr>
      <vt:lpstr>PowerPoint Presentation</vt:lpstr>
      <vt:lpstr>Research ethics</vt:lpstr>
      <vt:lpstr>PowerPoint Presentation</vt:lpstr>
      <vt:lpstr>Notice any problems?</vt:lpstr>
      <vt:lpstr>Is fabricating results a big thing?</vt:lpstr>
      <vt:lpstr>PowerPoint Presentation</vt:lpstr>
      <vt:lpstr>Fabricating p-values</vt:lpstr>
      <vt:lpstr>PowerPoint Presentation</vt:lpstr>
      <vt:lpstr>Class room assignment</vt:lpstr>
      <vt:lpstr>PowerPoint Presentation</vt:lpstr>
      <vt:lpstr>PowerPoint Presentation</vt:lpstr>
      <vt:lpstr>Hypothesizing after results known (HARKing)</vt:lpstr>
      <vt:lpstr>Not reporting evidence  against your conclusions</vt:lpstr>
      <vt:lpstr>PowerPoint Presentation</vt:lpstr>
      <vt:lpstr>Dropping items from scales</vt:lpstr>
      <vt:lpstr>Dropping items to improve reliability statistics</vt:lpstr>
      <vt:lpstr>Five diseases</vt:lpstr>
      <vt:lpstr>PowerPoint Presentation</vt:lpstr>
      <vt:lpstr>significosis</vt:lpstr>
      <vt:lpstr>PowerPoint Presentation</vt:lpstr>
      <vt:lpstr>PowerPoint Presentation</vt:lpstr>
      <vt:lpstr>What does the p value tell us?</vt:lpstr>
      <vt:lpstr>The dice are cast</vt:lpstr>
      <vt:lpstr>You are clairvoyant (p &lt;.05) </vt:lpstr>
      <vt:lpstr>Problems with p-values</vt:lpstr>
      <vt:lpstr>What is the problem?</vt:lpstr>
      <vt:lpstr>How do studies inform policy?</vt:lpstr>
      <vt:lpstr>Effects of censoring results</vt:lpstr>
      <vt:lpstr>Why do we address significosis now?</vt:lpstr>
      <vt:lpstr>“Why most published research findings are false”</vt:lpstr>
      <vt:lpstr>PowerPoint Presentation</vt:lpstr>
      <vt:lpstr>Readings</vt:lpstr>
      <vt:lpstr>PowerPoint Presentation</vt:lpstr>
      <vt:lpstr>What can we do about significosis</vt:lpstr>
      <vt:lpstr>Banning NHST</vt:lpstr>
      <vt:lpstr>Alternative strategy: Confidence intervals (CI)</vt:lpstr>
      <vt:lpstr>Confidence intervals a cure for significosis?</vt:lpstr>
      <vt:lpstr>PowerPoint Presentation</vt:lpstr>
      <vt:lpstr>Focusing on effect size a cure for significosis?</vt:lpstr>
      <vt:lpstr>Another look at  the problem</vt:lpstr>
      <vt:lpstr>Registered reports and hybrid registered reports</vt:lpstr>
      <vt:lpstr>PowerPoint Presentation</vt:lpstr>
      <vt:lpstr>neophilia</vt:lpstr>
      <vt:lpstr>PowerPoint Presentation</vt:lpstr>
      <vt:lpstr>PowerPoint Presentation</vt:lpstr>
      <vt:lpstr>PowerPoint Presentation</vt:lpstr>
      <vt:lpstr>theorrhea </vt:lpstr>
      <vt:lpstr>What does theoretical contribution mean?</vt:lpstr>
      <vt:lpstr>Theoretical model: Boxes and arrows</vt:lpstr>
      <vt:lpstr>PowerPoint Presentation</vt:lpstr>
      <vt:lpstr>PowerPoint Presentation</vt:lpstr>
      <vt:lpstr>PowerPoint Presentation</vt:lpstr>
      <vt:lpstr>PowerPoint Presentation</vt:lpstr>
      <vt:lpstr>Theoretical model: Boxes and arrows</vt:lpstr>
      <vt:lpstr>arigorium </vt:lpstr>
      <vt:lpstr>Mesquita &amp; Lazzarini vs. Hekman </vt:lpstr>
      <vt:lpstr>Rules of thumb</vt:lpstr>
      <vt:lpstr>PowerPoint Presentation</vt:lpstr>
      <vt:lpstr>PowerPoint Presentation</vt:lpstr>
      <vt:lpstr>PowerPoint Presentation</vt:lpstr>
      <vt:lpstr>Endogeneity and causality</vt:lpstr>
      <vt:lpstr>Conditions for Causality</vt:lpstr>
      <vt:lpstr>What is endogeneity?</vt:lpstr>
      <vt:lpstr>PowerPoint Presentation</vt:lpstr>
      <vt:lpstr>Theoretical model: Boxes and arrows</vt:lpstr>
      <vt:lpstr>PowerPoint Presentation</vt:lpstr>
      <vt:lpstr>Endogeneity example</vt:lpstr>
      <vt:lpstr>PowerPoint Presentation</vt:lpstr>
      <vt:lpstr>Potential sources of endogeneity</vt:lpstr>
      <vt:lpstr>Reproduciblity and Transparency</vt:lpstr>
      <vt:lpstr>About transparency</vt:lpstr>
      <vt:lpstr>PowerPoint Presentation</vt:lpstr>
      <vt:lpstr>Replicability and reproducibility</vt:lpstr>
      <vt:lpstr>PowerPoint Presentation</vt:lpstr>
      <vt:lpstr>PowerPoint Presentation</vt:lpstr>
      <vt:lpstr>PowerPoint Presentation</vt:lpstr>
      <vt:lpstr>PowerPoint Presentation</vt:lpstr>
      <vt:lpstr>Doing reproducible research</vt:lpstr>
      <vt:lpstr>disjunctivitis</vt:lpstr>
      <vt:lpstr>PowerPoint Presentation</vt:lpstr>
      <vt:lpstr>Addressing unimportant questions leads to fragmentation </vt:lpstr>
      <vt:lpstr>How to continue from here</vt:lpstr>
      <vt:lpstr>PowerPoint Presentation</vt:lpstr>
      <vt:lpstr>Participate RMD PDWs</vt:lpstr>
      <vt:lpstr>Participate RMD PDWs</vt:lpstr>
      <vt:lpstr>Asking for help</vt:lpstr>
      <vt:lpstr>Take courses</vt:lpstr>
      <vt:lpstr>Follow online examples</vt:lpstr>
      <vt:lpstr>If you use method X, find the best book on method X</vt:lpstr>
      <vt:lpstr>Follow a methods journal (RSS feeds)</vt:lpstr>
      <vt:lpstr>Follow a methods journal (RSS feeds)</vt:lpstr>
      <vt:lpstr>PowerPoint Presentation</vt:lpstr>
      <vt:lpstr>Work with more experienced people</vt:lpstr>
      <vt:lpstr>Volunteer as a reviewer</vt:lpstr>
      <vt:lpstr>Learning diary</vt:lpstr>
      <vt:lpstr>Learning diary</vt:lpstr>
      <vt:lpstr>Learning diary</vt:lpstr>
      <vt:lpstr>Learning diary</vt:lpstr>
      <vt:lpstr>Learning diary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Aalto Living+</dc:title>
  <dc:creator>TBWA\HELSINKI</dc:creator>
  <cp:lastModifiedBy>Mikko Rönkkö</cp:lastModifiedBy>
  <cp:revision>1375</cp:revision>
  <cp:lastPrinted>2014-04-23T13:12:48Z</cp:lastPrinted>
  <dcterms:created xsi:type="dcterms:W3CDTF">2012-05-14T17:33:12Z</dcterms:created>
  <dcterms:modified xsi:type="dcterms:W3CDTF">2019-03-01T07:39:54Z</dcterms:modified>
</cp:coreProperties>
</file>