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415" r:id="rId4"/>
    <p:sldId id="414" r:id="rId5"/>
    <p:sldId id="259" r:id="rId6"/>
    <p:sldId id="416" r:id="rId7"/>
    <p:sldId id="417" r:id="rId8"/>
    <p:sldId id="419" r:id="rId9"/>
    <p:sldId id="420" r:id="rId10"/>
    <p:sldId id="421" r:id="rId11"/>
    <p:sldId id="424" r:id="rId12"/>
    <p:sldId id="422" r:id="rId13"/>
    <p:sldId id="423" r:id="rId14"/>
    <p:sldId id="426" r:id="rId15"/>
    <p:sldId id="430" r:id="rId16"/>
    <p:sldId id="431" r:id="rId17"/>
    <p:sldId id="432" r:id="rId18"/>
    <p:sldId id="428" r:id="rId19"/>
    <p:sldId id="429" r:id="rId20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2"/>
    <p:restoredTop sz="94664"/>
  </p:normalViewPr>
  <p:slideViewPr>
    <p:cSldViewPr snapToGrid="0" snapToObjects="1">
      <p:cViewPr>
        <p:scale>
          <a:sx n="120" d="100"/>
          <a:sy n="120" d="100"/>
        </p:scale>
        <p:origin x="121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A7F2-1D8D-967A-0743-4B0DF2683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748A2-3A5B-D1AD-461E-23FAB9C85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D1B0-A5A0-613D-11A9-E1F34BBA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76A9F-9F48-BB82-F1BF-1F159D0A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FA9E-2098-4EEF-6726-9876B450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3417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BFF6-7C33-6449-DA1D-499FDF5A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92FE0-03A3-C372-B367-A4233B383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A73E2-85DF-8713-5A32-BC42DA94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0EC85-1CB6-BE3D-7E89-4274DA69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247FB-BEBC-9204-CDC3-3DB7EFC8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9841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C084F-9EA3-3B46-37F4-20669723B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0CEAB-2B14-71FA-7F53-855AB29C3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6A7E9-2FBE-29C5-0D87-33AEB489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FFE04-AD31-8984-9F30-18F018DD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8CA29-B4F6-7C36-FCDB-F1AAFBEA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830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6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575733" y="2184180"/>
            <a:ext cx="10598075" cy="884352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5767" y="3429000"/>
            <a:ext cx="10664796" cy="6685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336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7955181" y="5620518"/>
            <a:ext cx="3285367" cy="3925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5181" y="6013077"/>
            <a:ext cx="3285367" cy="3925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8544"/>
            <a:ext cx="2389015" cy="20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6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42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6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007550" y="2345917"/>
            <a:ext cx="10225545" cy="1803020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baseline="0">
                <a:solidFill>
                  <a:schemeClr val="bg1"/>
                </a:solidFill>
              </a:defRPr>
            </a:lvl1pPr>
            <a:lvl2pPr marL="411439" indent="0">
              <a:buNone/>
              <a:defRPr sz="1260"/>
            </a:lvl2pPr>
            <a:lvl3pPr marL="822880" indent="0">
              <a:buNone/>
              <a:defRPr sz="1080"/>
            </a:lvl3pPr>
            <a:lvl4pPr marL="1234318" indent="0">
              <a:buNone/>
              <a:defRPr sz="900"/>
            </a:lvl4pPr>
            <a:lvl5pPr marL="1645758" indent="0">
              <a:buNone/>
              <a:defRPr sz="900"/>
            </a:lvl5pPr>
            <a:lvl6pPr marL="2057196" indent="0">
              <a:buNone/>
              <a:defRPr sz="900"/>
            </a:lvl6pPr>
            <a:lvl7pPr marL="2468634" indent="0">
              <a:buNone/>
              <a:defRPr sz="900"/>
            </a:lvl7pPr>
            <a:lvl8pPr marL="2880072" indent="0">
              <a:buNone/>
              <a:defRPr sz="900"/>
            </a:lvl8pPr>
            <a:lvl9pPr marL="3291516" indent="0">
              <a:buNone/>
              <a:defRPr sz="90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5788092"/>
            <a:ext cx="2687636" cy="10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8982-A7EE-732D-2DCA-16CB210E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B6CCD-388B-3942-12B0-42BFAF5E0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7D080-A218-3A01-D357-1125FAF3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84FB-5087-0AA6-B4E9-0D78BA2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74DA3-7146-0DBE-E6A3-EF2BA7C4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297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6860-CCA3-7BAC-F615-5F14A0A1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EE332-316A-C5B8-1892-ADF55393D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66550-92A1-FE12-D32D-F47A0DD8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4BE2-C8A4-1D5B-7872-8D349CE7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149B6-F1F7-F290-0E96-6D011E68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4320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3BED-8ABB-4BEF-E6EE-612C547F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4BFA-E2D0-9C5F-7108-E9EECB4F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08DDB-0A64-7B22-837E-5F5AB472C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1D592-8A69-EDC0-CF47-988AEA32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352F8-3165-A1FF-7525-9D809061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6BBBD-EE9D-3A27-8EEF-340E1FC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5381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8FC4-2337-7BE2-10FD-47841CB4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B3B48-C153-A3DE-F0E7-031A67B8C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2AA67-10BB-0A07-FCE0-CC03E4368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A0EE5-D3F0-5120-821E-7F7631B54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7AEB2-3A25-F907-0C94-CAE869D06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AD89F-28C7-3714-CC6F-A6F78CAF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C6DB4-2920-A68F-8608-7183D17D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80827D-02B0-C372-03DE-20A75274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8752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245E-CB59-09E4-A3A2-444713F7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BFF46-E6BE-FC04-827D-E828EC9E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1ADB8-E97C-0041-8F25-88B720F9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A097F-CE96-1283-9442-37EE0015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7024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FF30C-A8BA-6262-0E6D-80913C48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DC044-61F9-F933-A2DC-8C7E0191F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E67A4-D66B-FE64-19DF-740B9F8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208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F32A-A134-C416-210A-8C37A3A8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C2024-A7DC-B1CA-E9C8-7B9FB1C0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17A00-7F52-FF63-6A65-AEB34892A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390-37F4-A041-5606-86FFF134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DD6A4-CDD3-6068-84BD-E5627739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FA894-CE46-E2AC-CBFB-1C1EDF8A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6427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9072-A430-ABE9-D699-C6F27713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0A951-6DC8-8A8C-9908-6B65B40F6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08B30-5A27-FFA4-55C2-FB3262F97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E7745-C913-D8CE-ED68-B113B9FE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2E2AC-A7E5-A312-C98B-C9F31310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1164B-DF96-2B89-FFA5-791A00B0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781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5F36A4-5AE1-607D-B1D9-58C23BCD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62FD-3CB7-AA70-E77D-6CA25CE68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8DE2-3657-B8A9-EC44-1471B282D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DA7E-D5F0-1A4F-91E3-E5FC8AC02206}" type="datetimeFigureOut">
              <a:rPr lang="en-FI" smtClean="0"/>
              <a:t>18.4.2022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A77C7-4BD7-1BF1-5347-FAC9983B3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6D940-F1B6-DC39-6DAF-7E48ED478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418C-9F45-9947-BB5D-0B047899CCC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1531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45D390-13B4-4D25-886C-B396B761CFB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75767" y="1153169"/>
            <a:ext cx="10598075" cy="88435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Topic 1: In-memory computing using resistance-based memory or </a:t>
            </a:r>
            <a:r>
              <a:rPr lang="en-GB" dirty="0" err="1"/>
              <a:t>analog</a:t>
            </a:r>
            <a:r>
              <a:rPr lang="en-GB" dirty="0"/>
              <a:t> elements. 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6E12E-1071-4880-92A9-E29E5C915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38" y="2760482"/>
            <a:ext cx="10664796" cy="6685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ELEC-L352001 - Postgraduate Course in Electronic Circuit Design II V 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D0B46-F1F2-475C-A487-66D08DFB7FA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955181" y="4984091"/>
            <a:ext cx="3285367" cy="392558"/>
          </a:xfrm>
        </p:spPr>
        <p:txBody>
          <a:bodyPr/>
          <a:lstStyle/>
          <a:p>
            <a:r>
              <a:rPr lang="fi-FI" dirty="0"/>
              <a:t>Omar </a:t>
            </a:r>
            <a:r>
              <a:rPr lang="fi-FI" dirty="0" err="1"/>
              <a:t>Numan</a:t>
            </a:r>
            <a:r>
              <a:rPr lang="fi-FI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742BB-D28F-4A16-9532-56F8810C818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fi-FI" dirty="0"/>
              <a:t>20.04.2022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EE8A12-13AE-1B45-EFED-54853EEF165F}"/>
              </a:ext>
            </a:extLst>
          </p:cNvPr>
          <p:cNvSpPr txBox="1">
            <a:spLocks/>
          </p:cNvSpPr>
          <p:nvPr/>
        </p:nvSpPr>
        <p:spPr>
          <a:xfrm>
            <a:off x="7955181" y="5488997"/>
            <a:ext cx="3285367" cy="39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20" b="1" i="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114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3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7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19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6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5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err="1"/>
              <a:t>omar.numan@aalto.fi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47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2742-8739-C0E2-B37C-E90B7A864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484"/>
            <a:ext cx="10515600" cy="1325563"/>
          </a:xfrm>
        </p:spPr>
        <p:txBody>
          <a:bodyPr/>
          <a:lstStyle/>
          <a:p>
            <a:r>
              <a:rPr lang="en-GB" dirty="0"/>
              <a:t>Chip Micrograph and </a:t>
            </a:r>
            <a:r>
              <a:rPr lang="en-FI" dirty="0"/>
              <a:t>design metrics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19426CD4-A30B-A5DB-B60B-1CC700A15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0" r="6389"/>
          <a:stretch/>
        </p:blipFill>
        <p:spPr>
          <a:xfrm>
            <a:off x="162490" y="1027906"/>
            <a:ext cx="5933510" cy="3325132"/>
          </a:xfrm>
          <a:prstGeom prst="rect">
            <a:avLst/>
          </a:prstGeom>
        </p:spPr>
      </p:pic>
      <p:pic>
        <p:nvPicPr>
          <p:cNvPr id="7" name="Picture 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8A52B11D-B02F-4899-DB2B-1FD545910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5" t="7369" r="3192" b="16014"/>
          <a:stretch/>
        </p:blipFill>
        <p:spPr>
          <a:xfrm>
            <a:off x="642258" y="4376060"/>
            <a:ext cx="4822372" cy="23345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96897-DDE3-44E0-A4FF-873C7B848479}"/>
              </a:ext>
            </a:extLst>
          </p:cNvPr>
          <p:cNvGrpSpPr/>
          <p:nvPr/>
        </p:nvGrpSpPr>
        <p:grpSpPr>
          <a:xfrm>
            <a:off x="6819900" y="1788885"/>
            <a:ext cx="4004126" cy="4064000"/>
            <a:chOff x="6841672" y="2159000"/>
            <a:chExt cx="4004126" cy="4064000"/>
          </a:xfrm>
        </p:grpSpPr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DFB0583C-44C3-FD5E-6EC0-6A3FECE3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1672" y="2271486"/>
              <a:ext cx="2057400" cy="3860800"/>
            </a:xfrm>
            <a:prstGeom prst="rect">
              <a:avLst/>
            </a:prstGeom>
          </p:spPr>
        </p:pic>
        <p:pic>
          <p:nvPicPr>
            <p:cNvPr id="11" name="Picture 10" descr="Table&#10;&#10;Description automatically generated">
              <a:extLst>
                <a:ext uri="{FF2B5EF4-FFF2-40B4-BE49-F238E27FC236}">
                  <a16:creationId xmlns:a16="http://schemas.microsoft.com/office/drawing/2014/main" id="{2741B63B-FB66-0102-F9E5-1EAF9B2A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1098" y="2159000"/>
              <a:ext cx="2044700" cy="40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8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D71EE6-0FDD-452C-80FC-ADB28EAB13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61979" y="1181145"/>
            <a:ext cx="10225545" cy="18030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An In-Memory Analog Computing Co-Processor for Energy-Efficient CNN Inference on Mobile Devices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35E808-FA96-FC62-9C5B-F5BC052440E0}"/>
              </a:ext>
            </a:extLst>
          </p:cNvPr>
          <p:cNvSpPr txBox="1">
            <a:spLocks/>
          </p:cNvSpPr>
          <p:nvPr/>
        </p:nvSpPr>
        <p:spPr>
          <a:xfrm>
            <a:off x="2270294" y="3205888"/>
            <a:ext cx="10225545" cy="18030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3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7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19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6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5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dirty="0"/>
              <a:t>Mohammed </a:t>
            </a:r>
            <a:r>
              <a:rPr lang="en-GB" sz="3200" b="0" dirty="0" err="1"/>
              <a:t>Elbtity</a:t>
            </a:r>
            <a:r>
              <a:rPr lang="en-GB" sz="3200" b="0" dirty="0"/>
              <a:t>, Brendan Reidy, </a:t>
            </a:r>
            <a:r>
              <a:rPr lang="en-GB" sz="3200" b="0" dirty="0" err="1"/>
              <a:t>Ramtin</a:t>
            </a:r>
            <a:r>
              <a:rPr lang="en-GB" sz="3200" b="0" dirty="0"/>
              <a:t> </a:t>
            </a:r>
            <a:r>
              <a:rPr lang="en-GB" sz="3200" b="0" dirty="0" err="1"/>
              <a:t>Zand</a:t>
            </a:r>
            <a:endParaRPr lang="en-GB" sz="3200" b="0" dirty="0"/>
          </a:p>
          <a:p>
            <a:endParaRPr lang="en-GB" sz="3200" b="0" dirty="0"/>
          </a:p>
          <a:p>
            <a:r>
              <a:rPr lang="en-GB" sz="3200" b="0" dirty="0"/>
              <a:t>University of South Carolina, Columbia, SC 29208, USA</a:t>
            </a:r>
          </a:p>
        </p:txBody>
      </p:sp>
    </p:spTree>
    <p:extLst>
      <p:ext uri="{BB962C8B-B14F-4D97-AF65-F5344CB8AC3E}">
        <p14:creationId xmlns:p14="http://schemas.microsoft.com/office/powerpoint/2010/main" val="254808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601C-E5A1-4889-8383-C5275A60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1" y="35237"/>
            <a:ext cx="10515600" cy="1325563"/>
          </a:xfrm>
        </p:spPr>
        <p:txBody>
          <a:bodyPr/>
          <a:lstStyle/>
          <a:p>
            <a:r>
              <a:rPr lang="en-GB" dirty="0"/>
              <a:t>spin-orbit torque (SOT) magneto-resistive random-access memory (MRAM)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9C1EE-F4BA-5144-BD0A-6D7BDEF9B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561" y="2077155"/>
            <a:ext cx="5054600" cy="17018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BAB1CE2-B59B-4777-3BAA-17751314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1" y="3654594"/>
            <a:ext cx="4445000" cy="2133600"/>
          </a:xfrm>
          <a:prstGeom prst="rect">
            <a:avLst/>
          </a:prstGeom>
        </p:spPr>
      </p:pic>
      <p:pic>
        <p:nvPicPr>
          <p:cNvPr id="11" name="Picture 10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F999CAF2-5679-55E7-2935-E132DF3D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511" y="6000080"/>
            <a:ext cx="1536700" cy="355600"/>
          </a:xfrm>
          <a:prstGeom prst="rect">
            <a:avLst/>
          </a:prstGeom>
        </p:spPr>
      </p:pic>
      <p:pic>
        <p:nvPicPr>
          <p:cNvPr id="1026" name="Picture 2" descr="SOT MRAM - YouTube">
            <a:extLst>
              <a:ext uri="{FF2B5EF4-FFF2-40B4-BE49-F238E27FC236}">
                <a16:creationId xmlns:a16="http://schemas.microsoft.com/office/drawing/2014/main" id="{F042EE26-CBA8-294E-0254-4AB512B22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5323" r="17448" b="12646"/>
          <a:stretch/>
        </p:blipFill>
        <p:spPr bwMode="auto">
          <a:xfrm>
            <a:off x="796428" y="3585430"/>
            <a:ext cx="4126140" cy="31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monstration of high-speed SOT-MRAM memory cell compatible with 300 mm Si  CMOS technology">
            <a:extLst>
              <a:ext uri="{FF2B5EF4-FFF2-40B4-BE49-F238E27FC236}">
                <a16:creationId xmlns:a16="http://schemas.microsoft.com/office/drawing/2014/main" id="{3139E41E-6222-0194-D91A-B90CE676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89" y="1473148"/>
            <a:ext cx="3168422" cy="21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3B9417-C0F3-BF64-2F51-5BDEECEBB51F}"/>
              </a:ext>
            </a:extLst>
          </p:cNvPr>
          <p:cNvSpPr txBox="1"/>
          <p:nvPr/>
        </p:nvSpPr>
        <p:spPr>
          <a:xfrm>
            <a:off x="466049" y="2081881"/>
            <a:ext cx="125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SOT-MRAM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9EF26-0C52-BE4A-5941-EAECA8C167B1}"/>
              </a:ext>
            </a:extLst>
          </p:cNvPr>
          <p:cNvSpPr/>
          <p:nvPr/>
        </p:nvSpPr>
        <p:spPr>
          <a:xfrm>
            <a:off x="4236998" y="1307285"/>
            <a:ext cx="2371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ferromagnetic layers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89B49C-0732-0D21-15E8-BD71352B7574}"/>
              </a:ext>
            </a:extLst>
          </p:cNvPr>
          <p:cNvCxnSpPr/>
          <p:nvPr/>
        </p:nvCxnSpPr>
        <p:spPr>
          <a:xfrm flipH="1">
            <a:off x="4278702" y="1547642"/>
            <a:ext cx="643866" cy="202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113B28-66FD-7C81-AEF7-9468AB3C1D5E}"/>
              </a:ext>
            </a:extLst>
          </p:cNvPr>
          <p:cNvCxnSpPr>
            <a:cxnSpLocks/>
          </p:cNvCxnSpPr>
          <p:nvPr/>
        </p:nvCxnSpPr>
        <p:spPr>
          <a:xfrm flipH="1">
            <a:off x="4278702" y="1700042"/>
            <a:ext cx="796266" cy="381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589012D-720F-0D5C-4B0B-7D26DEE1C1A4}"/>
              </a:ext>
            </a:extLst>
          </p:cNvPr>
          <p:cNvSpPr/>
          <p:nvPr/>
        </p:nvSpPr>
        <p:spPr>
          <a:xfrm>
            <a:off x="4549102" y="2277763"/>
            <a:ext cx="17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thin oxide layer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89492B-BBCD-5DB2-65D3-29710774B485}"/>
              </a:ext>
            </a:extLst>
          </p:cNvPr>
          <p:cNvCxnSpPr>
            <a:cxnSpLocks/>
          </p:cNvCxnSpPr>
          <p:nvPr/>
        </p:nvCxnSpPr>
        <p:spPr>
          <a:xfrm flipH="1" flipV="1">
            <a:off x="4365841" y="1961946"/>
            <a:ext cx="1057058" cy="39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0160066-1011-6EDE-6478-034BC4453F31}"/>
              </a:ext>
            </a:extLst>
          </p:cNvPr>
          <p:cNvSpPr txBox="1"/>
          <p:nvPr/>
        </p:nvSpPr>
        <p:spPr>
          <a:xfrm>
            <a:off x="8069014" y="1707823"/>
            <a:ext cx="156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hall effect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1FBDB-DF27-FBA5-CDBE-6340331A4D87}"/>
              </a:ext>
            </a:extLst>
          </p:cNvPr>
          <p:cNvSpPr txBox="1"/>
          <p:nvPr/>
        </p:nvSpPr>
        <p:spPr>
          <a:xfrm>
            <a:off x="796428" y="2864349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14nm </a:t>
            </a:r>
            <a:r>
              <a:rPr lang="en-US" dirty="0" err="1"/>
              <a:t>FinFet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6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55F6-5B8C-B26C-7FE1-C60E0FEB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SOT-MRAM Based Synapse and neuron</a:t>
            </a:r>
            <a:endParaRPr lang="en-FI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5DE53CB-CC6B-3ACD-822E-ECE5835ED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76"/>
          <a:stretch/>
        </p:blipFill>
        <p:spPr>
          <a:xfrm>
            <a:off x="161459" y="1974518"/>
            <a:ext cx="6593814" cy="22534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542906-6C82-7526-894B-DECF6F5BE10A}"/>
              </a:ext>
            </a:extLst>
          </p:cNvPr>
          <p:cNvGrpSpPr/>
          <p:nvPr/>
        </p:nvGrpSpPr>
        <p:grpSpPr>
          <a:xfrm>
            <a:off x="1981738" y="4901972"/>
            <a:ext cx="3660121" cy="1590903"/>
            <a:chOff x="3051829" y="4869315"/>
            <a:chExt cx="3660121" cy="1590903"/>
          </a:xfrm>
        </p:grpSpPr>
        <p:pic>
          <p:nvPicPr>
            <p:cNvPr id="6" name="Picture 5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36AF8F76-511A-2367-D869-AE3DB866B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2607" y="6130018"/>
              <a:ext cx="2171700" cy="330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4A6907-E85D-196A-FB42-F87BEB273B31}"/>
                </a:ext>
              </a:extLst>
            </p:cNvPr>
            <p:cNvGrpSpPr/>
            <p:nvPr/>
          </p:nvGrpSpPr>
          <p:grpSpPr>
            <a:xfrm>
              <a:off x="3636936" y="4869315"/>
              <a:ext cx="1783042" cy="330200"/>
              <a:chOff x="3442607" y="4869315"/>
              <a:chExt cx="1783042" cy="330200"/>
            </a:xfrm>
          </p:grpSpPr>
          <p:pic>
            <p:nvPicPr>
              <p:cNvPr id="8" name="Picture 7" descr="A picture containing clock, watch&#10;&#10;Description automatically generated">
                <a:extLst>
                  <a:ext uri="{FF2B5EF4-FFF2-40B4-BE49-F238E27FC236}">
                    <a16:creationId xmlns:a16="http://schemas.microsoft.com/office/drawing/2014/main" id="{F89A5563-FAC2-AFCD-23E4-D2BE85A9D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1549" y="4869315"/>
                <a:ext cx="1054100" cy="330200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0603BC83-2CB4-1AEB-C79D-BF783D823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5539"/>
              <a:stretch/>
            </p:blipFill>
            <p:spPr>
              <a:xfrm>
                <a:off x="3442607" y="4869315"/>
                <a:ext cx="748393" cy="330200"/>
              </a:xfrm>
              <a:prstGeom prst="rect">
                <a:avLst/>
              </a:prstGeom>
            </p:spPr>
          </p:pic>
        </p:grpSp>
        <p:pic>
          <p:nvPicPr>
            <p:cNvPr id="12" name="Picture 11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19F2EC14-D4BC-B4A1-BA18-122A7ED36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04"/>
            <a:stretch/>
          </p:blipFill>
          <p:spPr>
            <a:xfrm>
              <a:off x="3051829" y="5506014"/>
              <a:ext cx="1333500" cy="3302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86F1C-A8F9-4F7B-ECD5-941155D51D3A}"/>
                </a:ext>
              </a:extLst>
            </p:cNvPr>
            <p:cNvSpPr txBox="1"/>
            <p:nvPr/>
          </p:nvSpPr>
          <p:spPr>
            <a:xfrm>
              <a:off x="4528457" y="54768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dirty="0"/>
                <a:t>and</a:t>
              </a:r>
            </a:p>
          </p:txBody>
        </p:sp>
        <p:pic>
          <p:nvPicPr>
            <p:cNvPr id="17" name="Picture 1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23AA2770-5E3A-1F29-3DA4-C86D4308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8450" y="5506015"/>
              <a:ext cx="1333500" cy="3302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4359784-BD03-EC48-5910-EAC41F76B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200" y="1777215"/>
            <a:ext cx="3403600" cy="2730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A641FF-B91B-04E4-9CDB-CC7E4BDD956B}"/>
              </a:ext>
            </a:extLst>
          </p:cNvPr>
          <p:cNvSpPr txBox="1"/>
          <p:nvPr/>
        </p:nvSpPr>
        <p:spPr>
          <a:xfrm>
            <a:off x="2384033" y="4226140"/>
            <a:ext cx="26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SOT-MRAM Based Synapse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AF967B-E83F-B8D4-215D-91D419686BF5}"/>
              </a:ext>
            </a:extLst>
          </p:cNvPr>
          <p:cNvSpPr txBox="1"/>
          <p:nvPr/>
        </p:nvSpPr>
        <p:spPr>
          <a:xfrm>
            <a:off x="8351355" y="4594242"/>
            <a:ext cx="260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SOT-MRAM Based neuron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9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9CF3-E78C-F317-DE85-5F42773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65125"/>
            <a:ext cx="11157857" cy="1325563"/>
          </a:xfrm>
        </p:spPr>
        <p:txBody>
          <a:bodyPr/>
          <a:lstStyle/>
          <a:p>
            <a:r>
              <a:rPr lang="en-GB" dirty="0"/>
              <a:t>(a) IMAC architecture, (b) The read path of an n × m IMAC subarray.</a:t>
            </a:r>
            <a:endParaRPr lang="en-FI" dirty="0"/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3CC122F-6245-1A91-C9E7-19B2C169C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67" y="1690688"/>
            <a:ext cx="11405066" cy="2944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4ECD0-7FB8-F1CF-5D5D-02C275D42628}"/>
              </a:ext>
            </a:extLst>
          </p:cNvPr>
          <p:cNvSpPr txBox="1"/>
          <p:nvPr/>
        </p:nvSpPr>
        <p:spPr>
          <a:xfrm>
            <a:off x="393467" y="5072332"/>
            <a:ext cx="2811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 phase:</a:t>
            </a:r>
          </a:p>
          <a:p>
            <a:r>
              <a:rPr lang="en-US" dirty="0"/>
              <a:t>Tune  SOT-MRAM resistance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A9165-B6CE-64E4-778C-4915BB07D802}"/>
              </a:ext>
            </a:extLst>
          </p:cNvPr>
          <p:cNvSpPr txBox="1"/>
          <p:nvPr/>
        </p:nvSpPr>
        <p:spPr>
          <a:xfrm>
            <a:off x="4243057" y="5055079"/>
            <a:ext cx="3705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Computing phase:</a:t>
            </a:r>
          </a:p>
          <a:p>
            <a:r>
              <a:rPr lang="en-GB" dirty="0"/>
              <a:t>bit-line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input signals</a:t>
            </a:r>
          </a:p>
          <a:p>
            <a:r>
              <a:rPr lang="en-GB" dirty="0"/>
              <a:t>Source-Line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high-impedance state</a:t>
            </a:r>
          </a:p>
          <a:p>
            <a:r>
              <a:rPr lang="en-GB" dirty="0"/>
              <a:t>read word line </a:t>
            </a:r>
            <a:r>
              <a:rPr lang="en-GB" dirty="0">
                <a:sym typeface="Wingdings" pitchFamily="2" charset="2"/>
              </a:rPr>
              <a:t> VDD </a:t>
            </a:r>
          </a:p>
          <a:p>
            <a:r>
              <a:rPr lang="en-GB" dirty="0"/>
              <a:t>Write world line </a:t>
            </a:r>
            <a:r>
              <a:rPr lang="en-GB" dirty="0">
                <a:sym typeface="Wingdings" pitchFamily="2" charset="2"/>
              </a:rPr>
              <a:t> VSS</a:t>
            </a:r>
            <a:r>
              <a:rPr lang="en-GB" dirty="0"/>
              <a:t> 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4E547-7634-762D-96C0-EF7A02344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73" y="4980926"/>
            <a:ext cx="2155927" cy="15119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D4C2D4-0537-CA88-8E6A-39837BA1023A}"/>
              </a:ext>
            </a:extLst>
          </p:cNvPr>
          <p:cNvCxnSpPr/>
          <p:nvPr/>
        </p:nvCxnSpPr>
        <p:spPr>
          <a:xfrm>
            <a:off x="9526772" y="4178595"/>
            <a:ext cx="457200" cy="723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67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D71EE6-0FDD-452C-80FC-ADB28EAB13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61979" y="1181145"/>
            <a:ext cx="10225545" cy="180302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 0.8V Intelligent Vision Sensor with Tiny Convolutional</a:t>
            </a:r>
          </a:p>
          <a:p>
            <a:r>
              <a:rPr lang="en-GB" dirty="0"/>
              <a:t>Neural Network and Programmable Weights Using</a:t>
            </a:r>
          </a:p>
          <a:p>
            <a:r>
              <a:rPr lang="en-GB" dirty="0"/>
              <a:t>Mixed-Mode Processing-in-Sensor Technique for Image</a:t>
            </a:r>
          </a:p>
          <a:p>
            <a:r>
              <a:rPr lang="en-GB" dirty="0"/>
              <a:t>Classification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35E808-FA96-FC62-9C5B-F5BC052440E0}"/>
              </a:ext>
            </a:extLst>
          </p:cNvPr>
          <p:cNvSpPr txBox="1">
            <a:spLocks/>
          </p:cNvSpPr>
          <p:nvPr/>
        </p:nvSpPr>
        <p:spPr>
          <a:xfrm>
            <a:off x="2270294" y="3205888"/>
            <a:ext cx="10225545" cy="18030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3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7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19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6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5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dirty="0"/>
              <a:t>Tzu-Hsiang Hsu, Guan-Cheng Chen</a:t>
            </a:r>
          </a:p>
          <a:p>
            <a:endParaRPr lang="en-GB" sz="3200" b="0" dirty="0"/>
          </a:p>
          <a:p>
            <a:r>
              <a:rPr lang="en-GB" sz="3200" b="0" dirty="0"/>
              <a:t>National Tsing Hua University, Hsinchu, Taiwan</a:t>
            </a:r>
          </a:p>
        </p:txBody>
      </p:sp>
    </p:spTree>
    <p:extLst>
      <p:ext uri="{BB962C8B-B14F-4D97-AF65-F5344CB8AC3E}">
        <p14:creationId xmlns:p14="http://schemas.microsoft.com/office/powerpoint/2010/main" val="347932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CFD3-CDF3-658B-5FB4-0A6BF584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365125"/>
            <a:ext cx="11024191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block diagram and customized CNN model of the proposed intelligent vision sensor.</a:t>
            </a:r>
            <a:br>
              <a:rPr lang="en-GB" dirty="0"/>
            </a:br>
            <a:endParaRPr lang="en-FI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F136168-0681-8D4B-4FC4-B19587EC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1449468"/>
            <a:ext cx="6507126" cy="442572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230D9B-ACFF-B27F-71F3-46B18BE3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977" y="2053858"/>
            <a:ext cx="4430012" cy="2983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32481-9A69-E4F5-D33D-E160056DE96B}"/>
              </a:ext>
            </a:extLst>
          </p:cNvPr>
          <p:cNvSpPr txBox="1"/>
          <p:nvPr/>
        </p:nvSpPr>
        <p:spPr>
          <a:xfrm>
            <a:off x="650956" y="6169709"/>
            <a:ext cx="950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Using only 8 kernels, the network can execute a binary classification task: human face detection.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0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8BCA-84CA-A92E-EA37-4F1CE5B3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column-parallel analog PIS circuit for Conv, </a:t>
            </a:r>
            <a:r>
              <a:rPr lang="en-US" dirty="0" err="1"/>
              <a:t>ReLU</a:t>
            </a:r>
            <a:r>
              <a:rPr lang="en-US" dirty="0"/>
              <a:t> and MP layers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FE17555-4DC0-012A-5049-D02B6CDF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98" y="1356868"/>
            <a:ext cx="6626916" cy="5416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CA0A3-67FD-49DD-EED1-665846404524}"/>
              </a:ext>
            </a:extLst>
          </p:cNvPr>
          <p:cNvSpPr txBox="1"/>
          <p:nvPr/>
        </p:nvSpPr>
        <p:spPr>
          <a:xfrm>
            <a:off x="287079" y="2052084"/>
            <a:ext cx="3752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Circuit concept:</a:t>
            </a:r>
          </a:p>
          <a:p>
            <a:r>
              <a:rPr lang="en-US" dirty="0"/>
              <a:t>Pulse-Width Modulation pixel and </a:t>
            </a:r>
            <a:br>
              <a:rPr lang="en-US" dirty="0"/>
            </a:br>
            <a:r>
              <a:rPr lang="en-US" dirty="0"/>
              <a:t>Switched Current Integration concept.</a:t>
            </a:r>
          </a:p>
        </p:txBody>
      </p:sp>
    </p:spTree>
    <p:extLst>
      <p:ext uri="{BB962C8B-B14F-4D97-AF65-F5344CB8AC3E}">
        <p14:creationId xmlns:p14="http://schemas.microsoft.com/office/powerpoint/2010/main" val="101060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CF50D-2B60-ECFC-F8DC-22C69939B18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dirty="0"/>
              <a:t>Assignment questions</a:t>
            </a:r>
          </a:p>
        </p:txBody>
      </p:sp>
    </p:spTree>
    <p:extLst>
      <p:ext uri="{BB962C8B-B14F-4D97-AF65-F5344CB8AC3E}">
        <p14:creationId xmlns:p14="http://schemas.microsoft.com/office/powerpoint/2010/main" val="1816444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85BA-6ACA-4233-EE4D-4CB9EA96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40" y="613514"/>
            <a:ext cx="10515600" cy="4351338"/>
          </a:xfrm>
        </p:spPr>
        <p:txBody>
          <a:bodyPr/>
          <a:lstStyle/>
          <a:p>
            <a:r>
              <a:rPr lang="en-FI" dirty="0"/>
              <a:t>What are the CNN models tested with ARCHON architucture and which model showed better accuracy with ARCHON.</a:t>
            </a:r>
          </a:p>
          <a:p>
            <a:endParaRPr lang="en-FI" dirty="0"/>
          </a:p>
          <a:p>
            <a:r>
              <a:rPr lang="en-FI" dirty="0"/>
              <a:t>What are the values of R</a:t>
            </a:r>
            <a:r>
              <a:rPr lang="en-FI" baseline="-25000" dirty="0"/>
              <a:t>AP</a:t>
            </a:r>
            <a:r>
              <a:rPr lang="en-FI" dirty="0"/>
              <a:t> and R</a:t>
            </a:r>
            <a:r>
              <a:rPr lang="en-FI" baseline="-25000" dirty="0"/>
              <a:t>P</a:t>
            </a:r>
            <a:r>
              <a:rPr lang="en-FI" dirty="0"/>
              <a:t> of the SOT-MRAM?</a:t>
            </a:r>
          </a:p>
          <a:p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0307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0E9A-E2D9-C8A2-57BD-4A4CB2D1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6542-BD51-352E-35F0-E5D6F4F89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Conventional and In-memory computing</a:t>
            </a:r>
          </a:p>
          <a:p>
            <a:r>
              <a:rPr lang="en-FI" dirty="0"/>
              <a:t>ARCHON</a:t>
            </a:r>
          </a:p>
          <a:p>
            <a:r>
              <a:rPr lang="en-FI" dirty="0"/>
              <a:t>SOT-MRAM</a:t>
            </a:r>
          </a:p>
          <a:p>
            <a:r>
              <a:rPr lang="en-FI" dirty="0"/>
              <a:t>Tiny CNN</a:t>
            </a:r>
          </a:p>
        </p:txBody>
      </p:sp>
    </p:spTree>
    <p:extLst>
      <p:ext uri="{BB962C8B-B14F-4D97-AF65-F5344CB8AC3E}">
        <p14:creationId xmlns:p14="http://schemas.microsoft.com/office/powerpoint/2010/main" val="145246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98ED-7349-BDA1-EE34-874020BD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Conventional and In-memory computing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231AFA4-B2FE-8945-9B1F-C2961C13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10" y="1325563"/>
            <a:ext cx="6532876" cy="5261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3CAA99-0F15-A22A-96CE-72A181E29E07}"/>
              </a:ext>
            </a:extLst>
          </p:cNvPr>
          <p:cNvSpPr txBox="1"/>
          <p:nvPr/>
        </p:nvSpPr>
        <p:spPr>
          <a:xfrm>
            <a:off x="7021286" y="2434802"/>
            <a:ext cx="49872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Conventional computers use von Neumann</a:t>
            </a:r>
            <a:br>
              <a:rPr lang="en-US" dirty="0"/>
            </a:br>
            <a:r>
              <a:rPr lang="en-US" dirty="0"/>
              <a:t>architecture.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Data movement requires energy and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In-memory computing breaks the von Neumann</a:t>
            </a:r>
            <a:br>
              <a:rPr lang="en-US" dirty="0"/>
            </a:br>
            <a:r>
              <a:rPr lang="en-US" dirty="0"/>
              <a:t>bottleneck.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E91B8-9968-758A-0E49-44F1D6841F31}"/>
              </a:ext>
            </a:extLst>
          </p:cNvPr>
          <p:cNvSpPr txBox="1"/>
          <p:nvPr/>
        </p:nvSpPr>
        <p:spPr>
          <a:xfrm>
            <a:off x="2190307" y="4835459"/>
            <a:ext cx="278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Types of memory elements </a:t>
            </a:r>
          </a:p>
        </p:txBody>
      </p:sp>
    </p:spTree>
    <p:extLst>
      <p:ext uri="{BB962C8B-B14F-4D97-AF65-F5344CB8AC3E}">
        <p14:creationId xmlns:p14="http://schemas.microsoft.com/office/powerpoint/2010/main" val="374065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D71EE6-0FDD-452C-80FC-ADB28EAB13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61979" y="1181145"/>
            <a:ext cx="10225545" cy="1803020"/>
          </a:xfrm>
        </p:spPr>
        <p:txBody>
          <a:bodyPr>
            <a:normAutofit fontScale="77500" lnSpcReduction="20000"/>
          </a:bodyPr>
          <a:lstStyle/>
          <a:p>
            <a:r>
              <a:rPr lang="en-GB" sz="5700" dirty="0"/>
              <a:t>ARCHON</a:t>
            </a:r>
            <a:r>
              <a:rPr lang="en-GB" dirty="0"/>
              <a:t>: A 332.7-TOPS/W, 5-Bit Variation-Tolerant Analog CNN Processor Featuring Analog Neuronal Computation Unit and Analog Memory</a:t>
            </a:r>
            <a:endParaRPr lang="fi-FI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35E808-FA96-FC62-9C5B-F5BC052440E0}"/>
              </a:ext>
            </a:extLst>
          </p:cNvPr>
          <p:cNvSpPr txBox="1">
            <a:spLocks/>
          </p:cNvSpPr>
          <p:nvPr/>
        </p:nvSpPr>
        <p:spPr>
          <a:xfrm>
            <a:off x="2270294" y="3205888"/>
            <a:ext cx="10225545" cy="18030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3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7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19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6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5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dirty="0" err="1"/>
              <a:t>Jin</a:t>
            </a:r>
            <a:r>
              <a:rPr lang="en-GB" sz="3200" b="0" dirty="0"/>
              <a:t>-O </a:t>
            </a:r>
            <a:r>
              <a:rPr lang="en-GB" sz="3200" b="0" dirty="0" err="1"/>
              <a:t>Seo</a:t>
            </a:r>
            <a:r>
              <a:rPr lang="en-GB" sz="3200" b="0" dirty="0"/>
              <a:t>, </a:t>
            </a:r>
            <a:r>
              <a:rPr lang="en-GB" sz="3200" b="0" dirty="0" err="1"/>
              <a:t>Mingoo</a:t>
            </a:r>
            <a:r>
              <a:rPr lang="en-GB" sz="3200" b="0" dirty="0"/>
              <a:t> Seok, and </a:t>
            </a:r>
            <a:r>
              <a:rPr lang="en-GB" sz="3200" b="0" dirty="0" err="1"/>
              <a:t>SeongHwan</a:t>
            </a:r>
            <a:r>
              <a:rPr lang="en-GB" sz="3200" b="0" dirty="0"/>
              <a:t> Cho</a:t>
            </a:r>
          </a:p>
          <a:p>
            <a:endParaRPr lang="en-GB" sz="3200" b="0" dirty="0"/>
          </a:p>
          <a:p>
            <a:r>
              <a:rPr lang="fi-FI" sz="3200" dirty="0"/>
              <a:t>KAIST, Daejeon, Korea</a:t>
            </a:r>
          </a:p>
          <a:p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07905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050B-460F-88A1-A2C1-0400C0FB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169182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</a:rPr>
              <a:t>Architecture of the Processor</a:t>
            </a:r>
            <a:endParaRPr lang="en-FI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F14D95-0346-EF28-73CE-C7DCAC7A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2" y="1353231"/>
            <a:ext cx="9056915" cy="3888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3B0FC-8E31-606B-3751-50B8EA80B603}"/>
              </a:ext>
            </a:extLst>
          </p:cNvPr>
          <p:cNvSpPr txBox="1"/>
          <p:nvPr/>
        </p:nvSpPr>
        <p:spPr>
          <a:xfrm>
            <a:off x="340242" y="5594634"/>
            <a:ext cx="10751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Fully analog </a:t>
            </a:r>
            <a:r>
              <a:rPr lang="en-US" sz="2400" dirty="0" err="1"/>
              <a:t>datapath</a:t>
            </a:r>
            <a:r>
              <a:rPr lang="en-US" sz="2400" dirty="0"/>
              <a:t> without data converters to compute convolution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Input DAC and output ADC only operate once per image.  </a:t>
            </a:r>
          </a:p>
        </p:txBody>
      </p:sp>
    </p:spTree>
    <p:extLst>
      <p:ext uri="{BB962C8B-B14F-4D97-AF65-F5344CB8AC3E}">
        <p14:creationId xmlns:p14="http://schemas.microsoft.com/office/powerpoint/2010/main" val="74110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4FC2-ECC5-CB23-34B7-6925A676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1" y="0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</a:rPr>
              <a:t>Detailed Architecture of ARCHON</a:t>
            </a:r>
            <a:endParaRPr lang="en-FI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0C005C9-2862-88D7-6C30-9ABEB025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75204"/>
            <a:ext cx="9548037" cy="43863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A372F-FD53-FEEF-EF33-0C229A7B5274}"/>
              </a:ext>
            </a:extLst>
          </p:cNvPr>
          <p:cNvSpPr txBox="1"/>
          <p:nvPr/>
        </p:nvSpPr>
        <p:spPr>
          <a:xfrm>
            <a:off x="1028843" y="6060558"/>
            <a:ext cx="881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Various layer operations and activation can be processed with ANU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FAE085C9-BD5D-E982-3B53-5AF2205AB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98"/>
          <a:stretch/>
        </p:blipFill>
        <p:spPr>
          <a:xfrm>
            <a:off x="9129047" y="1570223"/>
            <a:ext cx="3062953" cy="31718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C55205-C895-7145-6F48-D00E8BF74F03}"/>
              </a:ext>
            </a:extLst>
          </p:cNvPr>
          <p:cNvCxnSpPr>
            <a:cxnSpLocks/>
          </p:cNvCxnSpPr>
          <p:nvPr/>
        </p:nvCxnSpPr>
        <p:spPr>
          <a:xfrm flipV="1">
            <a:off x="7836747" y="2644000"/>
            <a:ext cx="1638412" cy="152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94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8011-09AD-FAB1-659B-66A7C39D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98102" cy="1325563"/>
          </a:xfrm>
        </p:spPr>
        <p:txBody>
          <a:bodyPr/>
          <a:lstStyle/>
          <a:p>
            <a:r>
              <a:rPr lang="en-FI" dirty="0"/>
              <a:t>3x3 Multiply-and-accumalte (MAC) in ARCHON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ED7FC4-6BED-8319-6AD3-381C2C55342A}"/>
              </a:ext>
            </a:extLst>
          </p:cNvPr>
          <p:cNvGrpSpPr/>
          <p:nvPr/>
        </p:nvGrpSpPr>
        <p:grpSpPr>
          <a:xfrm>
            <a:off x="226238" y="1098531"/>
            <a:ext cx="11965762" cy="4977976"/>
            <a:chOff x="226238" y="1098531"/>
            <a:chExt cx="11965762" cy="49779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A95C3F-C185-50F9-8D5C-71F1469A4703}"/>
                </a:ext>
              </a:extLst>
            </p:cNvPr>
            <p:cNvGrpSpPr/>
            <p:nvPr/>
          </p:nvGrpSpPr>
          <p:grpSpPr>
            <a:xfrm>
              <a:off x="226238" y="1098531"/>
              <a:ext cx="11965762" cy="4977976"/>
              <a:chOff x="226238" y="858684"/>
              <a:chExt cx="11965762" cy="4977976"/>
            </a:xfrm>
          </p:grpSpPr>
          <p:pic>
            <p:nvPicPr>
              <p:cNvPr id="7" name="Picture 6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7EC9A8B6-EA55-8448-7A2F-042530C51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0200" y="1480560"/>
                <a:ext cx="9321800" cy="4356100"/>
              </a:xfrm>
              <a:prstGeom prst="rect">
                <a:avLst/>
              </a:prstGeom>
            </p:spPr>
          </p:pic>
          <p:pic>
            <p:nvPicPr>
              <p:cNvPr id="10" name="Picture 9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3302E310-DBD5-27B5-10A6-3EAE275F30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641" t="7238" r="29747" b="17872"/>
              <a:stretch/>
            </p:blipFill>
            <p:spPr>
              <a:xfrm>
                <a:off x="226238" y="2184246"/>
                <a:ext cx="2870200" cy="2948725"/>
              </a:xfrm>
              <a:prstGeom prst="rect">
                <a:avLst/>
              </a:prstGeom>
            </p:spPr>
          </p:pic>
          <p:pic>
            <p:nvPicPr>
              <p:cNvPr id="11" name="Picture 10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590659CE-357A-2F25-E97F-22335FD1C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8815" t="1" r="6347" b="66334"/>
              <a:stretch/>
            </p:blipFill>
            <p:spPr>
              <a:xfrm>
                <a:off x="8059480" y="858684"/>
                <a:ext cx="1488558" cy="13255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38DC9AB-9984-0994-E04C-1DABBA3237A0}"/>
                  </a:ext>
                </a:extLst>
              </p:cNvPr>
              <p:cNvCxnSpPr/>
              <p:nvPr/>
            </p:nvCxnSpPr>
            <p:spPr>
              <a:xfrm flipH="1">
                <a:off x="2870200" y="3658609"/>
                <a:ext cx="1319028" cy="31796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399E46E-A7CD-67BD-3BAA-040DDEB528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7180" y="1807535"/>
                <a:ext cx="1292300" cy="395753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421594-AC0E-B510-E8EE-A252F03F999C}"/>
                </a:ext>
              </a:extLst>
            </p:cNvPr>
            <p:cNvSpPr/>
            <p:nvPr/>
          </p:nvSpPr>
          <p:spPr>
            <a:xfrm>
              <a:off x="8764438" y="4002656"/>
              <a:ext cx="3260785" cy="724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A8A7E7C-A941-2DC2-0FC5-D3F66F4D8B3E}"/>
              </a:ext>
            </a:extLst>
          </p:cNvPr>
          <p:cNvSpPr txBox="1"/>
          <p:nvPr/>
        </p:nvSpPr>
        <p:spPr>
          <a:xfrm>
            <a:off x="469618" y="6202559"/>
            <a:ext cx="8334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C</a:t>
            </a:r>
            <a:r>
              <a:rPr lang="en-US" sz="2400" baseline="-25000" dirty="0"/>
              <a:t>MAC</a:t>
            </a:r>
            <a:r>
              <a:rPr lang="en-US" sz="2400" dirty="0"/>
              <a:t> is shared by 9 VTC-MAC units, a 3x3 MAC is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3692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AA5A-3934-2A83-357B-99996054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ReLU</a:t>
            </a:r>
            <a:r>
              <a:rPr lang="en-GB" sz="3600" dirty="0"/>
              <a:t>-Embedded Voltage-to-Time Converter (VTC)</a:t>
            </a:r>
            <a:endParaRPr lang="en-FI" sz="3600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B9F98081-3BED-5376-31ED-FA086CB2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1" y="1522459"/>
            <a:ext cx="5816159" cy="3556644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07D0725E-E7C2-3E93-B0A6-95C45E0F6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79" y="1738065"/>
            <a:ext cx="5363980" cy="3336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7B3C0-99CF-11DB-DF00-736021590864}"/>
              </a:ext>
            </a:extLst>
          </p:cNvPr>
          <p:cNvSpPr txBox="1"/>
          <p:nvPr/>
        </p:nvSpPr>
        <p:spPr>
          <a:xfrm>
            <a:off x="827200" y="5487292"/>
            <a:ext cx="854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Converts input voltage (Vin) to the pulse-width (</a:t>
            </a:r>
            <a:r>
              <a:rPr lang="en-US" sz="2400" dirty="0" err="1"/>
              <a:t>P</a:t>
            </a:r>
            <a:r>
              <a:rPr lang="en-US" sz="2400" baseline="-25000" dirty="0" err="1"/>
              <a:t>Vin</a:t>
            </a:r>
            <a:r>
              <a:rPr lang="en-US" sz="2400" dirty="0"/>
              <a:t>) with offset.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Performs </a:t>
            </a:r>
            <a:r>
              <a:rPr lang="en-US" sz="2400" dirty="0" err="1"/>
              <a:t>ReLU</a:t>
            </a:r>
            <a:r>
              <a:rPr lang="en-US" sz="2400" dirty="0"/>
              <a:t> to Vin and converts to the pulse-width (P</a:t>
            </a:r>
            <a:r>
              <a:rPr lang="en-US" sz="2400" baseline="-25000" dirty="0"/>
              <a:t>VTC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858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C009-14AB-08EB-FA17-259CD4FF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" y="-18369"/>
            <a:ext cx="10515600" cy="1325563"/>
          </a:xfrm>
        </p:spPr>
        <p:txBody>
          <a:bodyPr/>
          <a:lstStyle/>
          <a:p>
            <a:r>
              <a:rPr lang="en-GB" dirty="0"/>
              <a:t>Charge Accumulating MAC</a:t>
            </a:r>
            <a:endParaRPr lang="en-FI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083A5A1-0D3F-2753-A90C-4BE0F5E97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68" y="1165504"/>
            <a:ext cx="9270480" cy="4269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05255-AFCC-83DD-872E-A11858BD6AD2}"/>
              </a:ext>
            </a:extLst>
          </p:cNvPr>
          <p:cNvSpPr txBox="1"/>
          <p:nvPr/>
        </p:nvSpPr>
        <p:spPr>
          <a:xfrm>
            <a:off x="1487333" y="5786736"/>
            <a:ext cx="718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Charge proportional to IN×W is accumulated to C</a:t>
            </a:r>
            <a:r>
              <a:rPr lang="en-US" sz="2400" baseline="-25000" dirty="0"/>
              <a:t>MAC</a:t>
            </a:r>
          </a:p>
        </p:txBody>
      </p:sp>
    </p:spTree>
    <p:extLst>
      <p:ext uri="{BB962C8B-B14F-4D97-AF65-F5344CB8AC3E}">
        <p14:creationId xmlns:p14="http://schemas.microsoft.com/office/powerpoint/2010/main" val="132633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458</Words>
  <Application>Microsoft Macintosh PowerPoint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Helvetica Neue</vt:lpstr>
      <vt:lpstr>Office Theme</vt:lpstr>
      <vt:lpstr>PowerPoint Presentation</vt:lpstr>
      <vt:lpstr>Outline</vt:lpstr>
      <vt:lpstr>Conventional and In-memory computing</vt:lpstr>
      <vt:lpstr>PowerPoint Presentation</vt:lpstr>
      <vt:lpstr>Architecture of the Processor</vt:lpstr>
      <vt:lpstr>Detailed Architecture of ARCHON</vt:lpstr>
      <vt:lpstr>3x3 Multiply-and-accumalte (MAC) in ARCHON</vt:lpstr>
      <vt:lpstr>ReLU-Embedded Voltage-to-Time Converter (VTC)</vt:lpstr>
      <vt:lpstr>Charge Accumulating MAC</vt:lpstr>
      <vt:lpstr>Chip Micrograph and design metrics</vt:lpstr>
      <vt:lpstr>PowerPoint Presentation</vt:lpstr>
      <vt:lpstr>spin-orbit torque (SOT) magneto-resistive random-access memory (MRAM)</vt:lpstr>
      <vt:lpstr>SOT-MRAM Based Synapse and neuron</vt:lpstr>
      <vt:lpstr>(a) IMAC architecture, (b) The read path of an n × m IMAC subarray.</vt:lpstr>
      <vt:lpstr>PowerPoint Presentation</vt:lpstr>
      <vt:lpstr>The block diagram and customized CNN model of the proposed intelligent vision sensor. </vt:lpstr>
      <vt:lpstr>The column-parallel analog PIS circuit for Conv, ReLU and MP layers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Numan Omar</dc:creator>
  <cp:lastModifiedBy>Numan Omar</cp:lastModifiedBy>
  <cp:revision>50</cp:revision>
  <dcterms:created xsi:type="dcterms:W3CDTF">2022-04-18T17:15:23Z</dcterms:created>
  <dcterms:modified xsi:type="dcterms:W3CDTF">2022-04-20T08:30:49Z</dcterms:modified>
</cp:coreProperties>
</file>