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88" r:id="rId5"/>
    <p:sldId id="265" r:id="rId6"/>
    <p:sldId id="289" r:id="rId7"/>
    <p:sldId id="290" r:id="rId8"/>
    <p:sldId id="257" r:id="rId9"/>
    <p:sldId id="258" r:id="rId10"/>
    <p:sldId id="259" r:id="rId11"/>
    <p:sldId id="287" r:id="rId12"/>
    <p:sldId id="260" r:id="rId13"/>
    <p:sldId id="274" r:id="rId14"/>
    <p:sldId id="296" r:id="rId15"/>
    <p:sldId id="297" r:id="rId16"/>
    <p:sldId id="275" r:id="rId17"/>
    <p:sldId id="262" r:id="rId18"/>
    <p:sldId id="308" r:id="rId19"/>
    <p:sldId id="298" r:id="rId20"/>
    <p:sldId id="310" r:id="rId21"/>
    <p:sldId id="300" r:id="rId22"/>
    <p:sldId id="302" r:id="rId23"/>
    <p:sldId id="309" r:id="rId24"/>
    <p:sldId id="303" r:id="rId25"/>
    <p:sldId id="305" r:id="rId26"/>
    <p:sldId id="286" r:id="rId27"/>
    <p:sldId id="271" r:id="rId28"/>
    <p:sldId id="272" r:id="rId29"/>
    <p:sldId id="306" r:id="rId30"/>
    <p:sldId id="307" r:id="rId31"/>
    <p:sldId id="291" r:id="rId32"/>
    <p:sldId id="292" r:id="rId33"/>
    <p:sldId id="311" r:id="rId34"/>
    <p:sldId id="30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00"/>
    <a:srgbClr val="FF6800"/>
    <a:srgbClr val="6C9AFD"/>
    <a:srgbClr val="8A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/>
    <p:restoredTop sz="94628"/>
  </p:normalViewPr>
  <p:slideViewPr>
    <p:cSldViewPr snapToGrid="0">
      <p:cViewPr varScale="1">
        <p:scale>
          <a:sx n="86" d="100"/>
          <a:sy n="86" d="100"/>
        </p:scale>
        <p:origin x="23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3:16:42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675 1 24575,'-17'5'0,"0"7"0,-8 7 0,1 5 0,-1 7 0,0-5 0,-12 22 0,9-12 0,-9 7 0,11-5 0,7-12 0,-6 12 0,11-12 0,-5 12 0,1-12 0,4 5 0,-4-7 0,5 7 0,6-5 0,-4 5 0,4-7 0,0 0 0,-3 1 0,3-1 0,0 0 0,-4 0 0,4 0 0,1 0 0,-5 0 0,4-5 0,-5 3 0,1-3 0,-1-1 0,0 4 0,6-9 0,-5 4 0,5-1 0,-1-3 0,-3 4 0,4-7 0,0 7 0,-4-4 0,9 3 0,-4 1 0,5-4 0,-5 3 0,3-5 0,-2 0 0,4 0 0,-5 0 0,3 0 0,-7 0 0,7 0 0,-3-1 0,0-4 0,4-5 0,-4-20 0,5-16 0,0-49 0,-7 8 0,6 24 0,1 0 0,-7-26 0,7 0 0,0 8 0,0 3 0,0 18 0,0 8 0,0 2 0,0 19 0,0-4 0,0 13 0,0 14 0,0 5 0,0 14 0,0 27 0,0 5 0,0 16 0,0 5 0,0-6 0,0 20 0,0-9 0,0-1 0,0-3 0,0-24 0,0 5 0,0-24 0,0-8 0,0-3 0,0-9 0,4-1 0,2-7 0,4-5 0,0 0 0,0 0 0,1 0 0,-1 0 0,0 0 0,1 0 0,-1 0 0,1 0 0,-1-5 0,-5-1 0,4-5 0,-7 0 0,7 0 0,-2-6 0,4 5 0,1-11 0,-1 4 0,2-5 0,4 0 0,9-2 0,0 2 0,5-1 0,0-1 0,-5 2 0,5-2 0,-7 7 0,-5-4 0,3 10 0,-9-4 0,4 5 0,-6 6 0,0-4 0,0 9 0,-5-9 0,3 9 0,-8-9 0,4 9 0,-5-3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3:16:54.57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24575,'78'0'0,"8"23"0,9 6 0,-10-9 0,5 1-1785,-8 3 0,4 3 1,-3-1 1784,9 5 0,-1-3 0,-28-13 0,2-1 0,4 1-1780,23 7 0,5 2 0,-4-1 1780,-19-7 0,-2-1 0,3 0 0,2 0 0,5 0 0,-1 0 0,-7-2 424,18 3 1,-6-2-425,11 4 0,-5-2 0,-26-6 0,-5 0-84,-9 3 0,-2-1 84,38 4 0,-10 0 0,-9-1 1712,-2 0-1712,-17-7 6033,5 4-6033,-5-4 1943,8 0-1943,-1 5 0,10-4 0,-7 5 0,7 1 0,0 0 0,-7-1 0,-2 1 0,-2-1 0,-14-1 0,-1 1 0,-3-1 325,-13-1-325,6 1 0,-12-2 0,3 1 0,-9-6 0,9 5 0,-9-5 0,10 1 0,-11 2 0,11-7 0,-5 3 0,6 0 0,0-4 0,7 11 0,2-11 0,7 11 0,-1-5 0,9 7 0,-6-7 0,5 6 0,4-1 0,-9 3 0,2 3 0,-13-5 0,-7-1 0,0-6 0,-6 5 0,5-5 0,-11 5 0,5 1 0,-6-2 0,6 2 0,-5-1 0,5 0 0,-6 0 0,0 0 0,0 6 0,0-5 0,1 5 0,-6-6 0,4 0 0,-4 0 0,0 0 0,3 0 0,-7 0 0,7 0 0,-8-1 0,9-4 0,-9-6 0,3-6 0,-4-10 0,-6-35 0,-2 3 0,0-36 0,-5 24 0,4-16 0,1 16 0,-5 1 0,12 3 0,-5 21 0,6-11 0,0 26 0,0-4 0,0 13 0,0 0 0,0-1 0,0 2 0,0-1 0,0 1 0,0-1 0,0 1 0,0-1 0,0 10 0,0 8 0,0 18 0,0 8 0,0 7 0,11 12 0,4 4 0,-2 8 0,4-4 0,0-1 0,-3-2 0,1 1 0,-2-8 0,1-3 0,-1-7 0,-5-7 0,2-8 0,-8-2 0,3-11 0,-5 5 0,-5-11 0,-7-1 0,-6-5 0,-6 0 0,-7 0 0,5 0 0,-12 0 0,12 0 0,-13 0 0,13 0 0,1 0 0,2 0 0,11 0 0,-5 0 0,6 0 0,0 0 0,0 0 0,0 0 0,0 5 0,5 1 0,-4 5 0,4-1 0,-5 1 0,0-5 0,5 3 0,-4-2 0,4-1 0,-5 3 0,0-7 0,-6 8 0,5-9 0,-5 4 0,0 1 0,4-5 0,-4 5 0,6-6 0,1 0 0,4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03:53:58.7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222 2683 24575,'0'-15'0,"0"-6"0,0-3 0,0-14 0,0 12 0,0-2 0,0 6 0,0 9 0,0-9 0,0 4 0,0-6 0,0 0 0,0 0 0,0 6 0,0-5 0,0 5 0,0-6 0,0 6 0,0-4 0,0 9 0,0-9 0,0 10 0,0-11 0,0 11 0,0-11 0,0 11 0,0-11 0,0 5 0,0-6 0,0 1 0,0-1 0,0 0 0,0-7 0,0 5 0,0-4 0,0 6 0,0-7 0,0 5 0,0-4 0,0 12 0,0-5 0,0 11 0,0-11 0,0 11 0,0-10 0,0 9 0,5-3 0,-4-1 0,9 4 0,-9-9 0,4 4 0,-5 0 0,0-5 0,5 5 0,-4-6 0,5 0 0,-6 0 0,0 1 0,0-1 0,0 0 0,0 0 0,0 6 0,0-5 0,0 11 0,0-5 0,0 1 0,0 3 0,0-4 0,0 1 0,0 3 0,0-14 0,0 8 0,0-10 0,0 5 0,5 0 0,-4 0 0,5 0 0,-6 1 0,5-1 0,-4 0 0,4 6 0,-5-5 0,5 11 0,-4-5 0,4 6 0,-5 0 0,0 0 0,6-5 0,-5 3 0,4-9 0,0 10 0,-4-11 0,4 5 0,-5-6 0,5 6 0,-4-5 0,4 11 0,-5-5 0,0 1 0,0 3 0,0-3 0,0 5 0,0 0 0,0 0 0,0 0 0,0 0 0,0 0 0,0 0 0,0 1 0,0-1 0,0-6 0,0 5 0,0-10 0,0 9 0,0-3 0,0 5 0,0-6 0,0 5 0,4-5 0,-2 1 0,2 3 0,-4-4 0,5 7 0,-4-1 0,4 0 0,-5 0 0,0 0 0,0 0 0,0 0 0,0 0 0,0 1 0,0-1 0,0 0 0,0 1 0,0-1 0,0 1 0,0 0 0,0-1 0,0 1 0,0 0 0,0 0 0,0 0 0,0-1 0,0-9 0,0 7 0,0-11 0,-4 21 0,-2 0 0,-5 19 0,-6 2 0,-2 16 0,-4-12 0,4 10 0,2-13 0,5 5 0,0-1 0,-1 1 0,1 0 0,1-6 0,0-2 0,4 1 0,-2-5 0,8 5 0,-9-7 0,5 0 0,-6 0 0,6 1 0,-5-6 0,4 5 0,-5-4 0,5 5 0,-3-1 0,3 1 0,-1 0 0,-2 0 0,8-1 0,-9 1 0,4 0 0,0-1 0,-4 1 0,9 0 0,-4 0 0,0-1 0,4-12 0,1-1 0,6-11 0,5-3 0,0 0 0,1-7 0,-6 7 0,4 0 0,-9 6 0,9 1 0,-4-1 0,0 0 0,3 0 0,-8-6 0,9-1 0,-8-6 0,8 6 0,-9-4 0,9 3 0,-9-4 0,9 4 0,-9-3 0,4 10 0,0-5 0,-4 6 0,8 0 0,-7 1 0,7 4 0,-8-3 0,4 3 0,0 0 0,-4-3 0,8 8 0,-8-9 0,3 5 0,1-1 0,-4-3 0,9 8 0,-9-9 0,8 9 0,-3-8 0,4 8 0,-5-8 0,5 8 0,-9-8 0,8 8 0,-7-8 0,7 8 0,-8-9 0,8 5 0,-4-6 0,5 1 0,0 0 0,0 0 0,-1 5 0,2 0 0,-1 5 0,-4 5 0,3 1 0,-3 5 0,5-1 0,0 1 0,0 0 0,-1 0 0,1-1 0,0 1 0,0 0 0,-1 0 0,1-1 0,-5 1 0,4 6 0,-4-5 0,1 4 0,2-5 0,-8 0 0,9-1 0,-9 1 0,4 0 0,0 0 0,-4-1 0,8 1 0,-3-1 0,4-5 0,-5 4 0,4-8 0,-7 9 0,7-4 0,-3 4 0,0 1 0,3 0 0,-3-1 0,0 1 0,3-1 0,-8 1 0,8-1 0,-7 0 0,7 1 0,-3-1 0,0 0 0,3-4 0,-4 3 0,6-8 0,-1 3 0,-5 1 0,4-4 0,-4 9 0,5-5 0,0 5 0,-4 0 0,3-4 0,-8 3 0,9-8 0,-9 8 0,3-3 0,1-1 0,-4 0 0,3-5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03:32:50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0 24575,'0'47'0,"0"36"0,0-9 0,0-23 0,0 0 0,0 36 0,0 2 0,0 0 0,0-2 0,0-11 0,0 1 0,0-9 0,0 6 0,0-15 0,0 7 0,0-9 0,0-8 0,0 5 0,0-5 0,0 0 0,0-2 0,0-8 0,0 0 0,0 0 0,0-6 0,0-3 0,0 1 0,0-6 0,0 6 0,0-8 0,0 8 0,0-6 0,0 6 0,0-7 0,0-1 0,0 1 0,0 0 0,0 0 0,0-6 0,0 4 0,0-10 0,0 10 0,0-4 0,0 0 0,0 5 0,0-5 0,0 0 0,0 4 0,5-10 0,-4 10 0,4-10 0,-5 11 0,0-11 0,0 10 0,0-10 0,0 11 0,0-11 0,0 10 0,0-10 0,0 5 0,0-6 0,0-1 0,0 1 0,0-10 0,0-13 0,-6-7 0,-12-37 0,-3 18 0,-9-16 0,-3 15 0,7 13 0,-6-6 0,8 8 0,0 0 0,0 0 0,5 0 0,3 6 0,4-4 0,1 9 0,-1-3 0,1 5 0,5 0 0,-3 5 0,7-3 0,-3 12 0,10-2 0,1 9 0,5 1 0,0 5 0,11 7 0,-7 2 0,12 4 0,-14-5 0,4 0 0,-5-6 0,-1 4 0,6-4 0,-4 0 0,4 4 0,-6-4 0,-4 0 0,3 4 0,-3-4 0,0 0 0,-2-1 0,0-6 0,1 5 0,0-4 0,4 5 0,-4-6 0,5-1 0,0 1 0,-1 0 0,1-1 0,-5 1 0,4 0 0,-9-1 0,8-4 0,-7-6 0,2-11 0,-4-7 0,12-13 0,-4 6 0,16-13 0,7-5 0,-4 8 0,9-6 0,-13 17 0,1 0 0,-6 6 0,4 1 0,-9 6 0,3-1 0,-5 1 0,0 5 0,-1-3 0,1 7 0,0-7 0,-1 3 0,1 0 0,0-4 0,0 9 0,-1-9 0,0 9 0,-4-3 0,-2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6:39:32.91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1950 338 12031,'-28'-9'0,"0"2"4813,-21 7-4813,11 0 2182,-18 0-2182,8 0 0,-1 0 0,-2 0 0,-18 0 0,-21 0 0,34 0 1227,18 0-1227,-17 0 4322,16 0-4322,-6 0 0,9 0 0,1 0 0,-1 0 0,0 0 0,9 0 0,-6 0 0,6 0 0,-8 0 0,-1 0 0,9 0 0,-6 0 0,14 0 0,-14 0 0,14 0 0,-5 0 0,7 0 0,1 0 0,0 0 0,0 0 0,0 0 0,-1 0 0,1 0 0,0 0 0,0 0 0,-1 0 0,1 0 0,0 0 0,0 0 0,0 0 0,-1 0 0,1 0 0,0 0 0,0 0 0,0 0 0,-1 0 0,1 0 0,0 0 0,0 0 0,-1 0 0,1 0 0,0 0 0,0 0 0,0 0 0,-1 0 0,2 0 0,-1 0 0,1 0 0,-1 0 0,1 0 0,7 7 0,-6-5 0,12 12 0,-12-5 0,6 6 0,-7 0 0,-1-7 0,0-1 0,0 0 0,0-6 0,1 6 0,-2-7 0,1 0 0,0 0 0,1 0 0,13 0 0,11 0 0,16 0 0,35-9 0,4-2 0,12-18 0,-6 7 0,-22-14 0,7 15 0,-17-5 0,8 7 0,-11 1 0,-8 1 0,-3 8 0,-8-6 0,0 13 0,-7-12 0,5 12 0,-12-12 0,11 13 0,-11-13 0,12 13 0,-12-13 0,4 6 0,1-8 0,-5 0 0,5 0 0,0 0 0,-5 0 0,12 7 0,-12-5 0,-1 13 0,-10-7 0,-7 8 0,-9 0 0,7 0 0,-15 8 0,14-6 0,-6 13 0,1-13 0,5 12 0,-6-12 0,9 12 0,-8-4 0,-2 6 0,0 0 0,2-7 0,8 5 0,0-12 0,0 12 0,-9-4 0,6-1 0,-5 6 0,7-13 0,1 12 0,0-5 0,0 0 0,7 5 0,-6-12 0,6 5 0,-7 0 0,0-5 0,7 12 0,-5-12 0,13 12 0,-14-12 0,7 11 0,-8-4 0,1 6 0,0-1 0,6 1 0,-4-7 0,11 5 0,-5-5 0,13 0 0,11 6 0,9-4 0,9 16 0,1-7 0,25 15 0,-19-6 0,19 0 0,-26-2 0,1-8 0,-1-1 0,-8 0 0,-3 0 0,-8-1 0,0 0 0,0 0 0,0 0 0,0-7 0,-7 5 0,5-12 0,-12 12 0,12-5 0,-12 6 0,12-6 0,-12 5 0,12-5 0,-12 7 0,12 0 0,-6-1 0,1 1 0,5-1 0,-5 1 0,0 0 0,5 0 0,-6-7 0,0 4 0,5-11 0,-11 5 0,5-7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3:22:25.3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415 0 24575,'0'42'0,"0"3"-9831,0 22 8341,0 2 2531,0 9-1041,0 21 0,0-3 0,0 3 0,0-35 0,0 0 0,0 38 0,0-4 0,0-18 0,0 8 1941,0-19-1941,0-2 0,0-9 0,0-9 6015,-6-1-6015,4-8 2324,-3-8-2324,5 0 0,0-8 0,0 0 0,0 0 0,0 0 0,0 0 0,0 0 0,0-5 0,0 3 0,0-3 0,0-1 0,0 5 0,0-11 0,0 11 0,0-5 0,0 6 0,0 0 0,0 0 0,0 18 0,0-13 0,0 12 0,0-10 0,0-5 0,0 5 0,0-6 0,0-1 0,0 0 0,0 0 0,0 7 0,0-5 0,0 5 0,0 0 0,0-5 0,0-1 0,0-2 0,0-11 0,0 5 0,0-6 0,0 0 0,0-1 0,-9-4 0,7-6 0,-18-12 0,7-7 0,-12-5 0,-8-9 0,-7-26 0,-5 9 0,3-24 0,6 23 0,7-7 0,2 8 0,4-6 0,4 14 0,5 2 0,7 1 0,-4 13 0,10 1 0,-4 8 0,5 6 0,0 0 0,0 0 0,0 9 0,4 4 0,-2 8 0,7 6 0,-3 2 0,0 4 0,6 10 0,-5 0 0,7 16 0,-1-6 0,9 22 0,-6-12 0,13 24 0,-6-16 0,8 16 0,-9-16 0,5-1 0,-11-12 0,3-7 0,-1-7 0,-5-8 0,5-2 0,-7-11 0,-5 5 0,4-11 0,-4-1 0,4-5 0,0 0 0,0 0 0,-5-5 0,5 4 0,-9-9 0,8 4 0,-7-5 0,7 0 0,-3-5 0,6-2 0,-1 1 0,1-13 0,0 10 0,1-18 0,7-3 0,2-9 0,14-17 0,-6 15 0,15-22 0,-8 20 0,10-16 0,0 7 0,7 8 0,-7 2 0,-4 17 0,-3 2 0,-15 15 0,1 1 0,-10 11 0,-5 2 0,0 5 0,0 0 0,-5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03:55:04.4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1 207 24575,'10'0'0,"5"0"0,-3 0 0,9 0 0,1 0 0,-4 0 0,3 0 0,-11 0 0,1 0 0,0 0 0,0 0 0,-1 0 0,1 0 0,0 0 0,0 0 0,-1 0 0,1 0 0,0 0 0,-1 0 0,1 0 0,0 0 0,0 0 0,-1 0 0,1 0 0,0 0 0,0 0 0,-1 0 0,1 0 0,0 0 0,0 0 0,-1 0 0,7 0 0,-5 0 0,5 0 0,-7 0 0,7 0 0,-5 0 0,10 0 0,-10 0 0,11 0 0,-5 0 0,5 0 0,1 0 0,0 0 0,0 5 0,-1-4 0,-5 9 0,5-8 0,-5 2 0,0 1 0,-2-4 0,1 9 0,-5-8 0,4 3 0,-5 0 0,0-4 0,5 9 0,-3-9 0,3 5 0,-5-2 0,0-2 0,5 8 0,-4-9 0,5 9 0,-7-9 0,7 9 0,-5-9 0,10 5 0,-9-1 0,3-4 0,1 4 0,-5-5 0,10 0 0,-4 0 0,0 0 0,4 0 0,-4 0 0,0 0 0,5 0 0,-5 0 0,5 0 0,8 0 0,-6 0 0,23 0 0,-13 0 0,8 0 0,-6 0 0,-5 0 0,1 0 0,4 0 0,-11 0 0,11 0 0,-12 0 0,6 0 0,-7 0 0,-6 0 0,-2 0 0,1 0 0,-5 4 0,4-3 0,-5 4 0,0 0 0,0-4 0,-1 4 0,1-5 0,0 5 0,-1-4 0,1 8 0,0-7 0,0 2 0,-1 1 0,1-4 0,0 9 0,-1-9 0,1 8 0,-1-7 0,-4-2 0,-7-1 0,-5-14 0,-11 1 0,-2-4 0,-4-5 0,-17 0 0,18 3 0,-10-1 0,21 15 0,5-4 0,-3 9 0,3-4 0,0 1 0,-3 2 0,7-7 0,-7 8 0,3-9 0,-11 4 0,5 0 0,-5-5 0,6 5 0,0 0 0,1-3 0,-1 7 0,1-2 0,0 4 0,-7-6 0,5 0 0,-10-6 0,-14-5 0,1-3 0,-29-16 0,34 15 0,-8-7 0,27 22 0,5-3 0,5 7 0,13-3 0,5 5 0,7 6 0,6 1 0,13 11 0,-8 1 0,13 0 0,-23 4 0,6-10 0,-7 5 0,-6-7 0,4 1 0,-10-1 0,5 0 0,-7 0 0,1-5 0,-5 3 0,3-3 0,-7 4 0,7-4 0,-8 2 0,9-6 0,-9 7 0,8-8 0,-8 8 0,9-3 0,-4 0 0,0 4 0,3-9 0,-7 9 0,7-4 0,-3 0 0,0 3 0,4-8 0,-9 8 0,8-8 0,-7 9 0,7-9 0,-8 8 0,8-3 0,-7 4 0,6 0 0,-6 1 0,7-1 0,-3 0 0,-1 1 0,5-6 0,-9 4 0,8-7 0,-8 7 0,8-8 0,-4 4 0,1 0 0,3-4 0,-12 4 0,1-5 0,-8 0 0,-7 5 0,5 1 0,-5 5 0,6 0 0,0 0 0,0 0 0,1-1 0,-1 1 0,0 0 0,0 0 0,5-1 0,-4 1 0,4 0 0,0 0 0,-4-1 0,9 1 0,-9 0 0,5-1 0,-6 1 0,5-1 0,-3-4 0,3 3 0,-5-3 0,-6 5 0,5-5 0,-5 4 0,1-3 0,3-1 0,-3 4 0,5-9 0,0 9 0,0-9 0,5 9 0,-4-9 0,4 4 0,0-1 0,2 2 0,-6 0 0,8 2 0,-8-7 0,10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7:33:27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9716 24575,'0'-66'0,"0"15"0,0-18 0,0 5 0,0-5 0,0-6 0,6 1 0,1 1 0,6 13 0,0-12 0,-1 22 0,1-6 0,-2 15 0,1-6 0,-1 12 0,1-5 0,-6 7 0,4 0 0,-4 0 0,5 0 0,0-1 0,0-5 0,0 4 0,1-12 0,5 6 0,-4-1 0,9 2 0,-10 0 0,9 5 0,-9 1 0,4 2 0,-6 11 0,1-11 0,-1 10 0,1-4 0,-1 6 0,5 0 0,-4 0 0,3-1 0,-4 1 0,0 0 0,0 0 0,0-1 0,1 1 0,-1 0 0,0 0 0,0-1 0,0 1 0,4 0 0,-3 0 0,4-1 0,0-5 0,-3 5 0,8-5 0,-9 0 0,9-2 0,-3-5 0,0 0 0,4-1 0,-4 1 0,6 0 0,-1 0 0,-5 0 0,4-1 0,-4 1 0,-1 6 0,5-5 0,-4 5 0,0-7 0,4 1 0,-9 0 0,9 0 0,-3-7 0,5-2 0,0 1 0,1-6 0,-1 6 0,0-1 0,11-19 0,-9 15 0,8-10 0,-15 16 0,3 7 0,-9 6 0,9-5 0,-10 10 0,10-10 0,-10 5 0,9-1 0,-8-3 0,8 3 0,-8 1 0,9-5 0,-9 5 0,8-1 0,-3-4 0,-1 11 0,4-11 0,-8 4 0,9-5 0,-3-7 0,5-1 0,1-8 0,0 1 0,0 0 0,0 0 0,0 0 0,-6 6 0,5-5 0,-10 6 0,8-1 0,-8 2 0,8 7 0,-9 0 0,4 0 0,-5 0 0,6-7 0,-5 5 0,11-12 0,-5 6 0,1-8 0,3 1 0,-3 0 0,5 0 0,0 0 0,0-1 0,0 1 0,-1 7 0,-5 1 0,-2 12 0,-6 2 0,0 6 0,0 5 0,0-4 0,-1 3 0,1 1 0,0-4 0,-1 4 0,6-1 0,-4 2 0,3-1 0,-5 5 0,1-4 0,-1 4 0,0 1 0,-4 0 0,3 4 0,-3 1 0,4 4 0,-1 0 0,1 0 0,-1 0 0,-3-11 0,-1-29 0,-4-27 0,0-19 0,0 35 0,0-1-985,0-44 985,0 31 0,0-8-2153,-1 5 1,1-6-1,1 2 2153,2-21 0,1 2 0,-3-7 0,0 2-379,2 7 1,2 10 378,0 6-209,-4 1 0,-1-1 209,6-6 0,-3 27 0,0-1 0,5-43 0,0 3 0,5 9 600,-6 8-600,2 25 0,1-1 0,4-20 0,11-22 0,-11 36 6172,5-5-6172,-2 13 1149,-3-6-1149,8 8 697,-8 0-697,8-1 0,-8 1 0,8 0 0,-8 0 0,11-26 0,-5 12 0,3-29 0,3 6 0,-3-11 0,-9 43 0,2 1 0,12-35 0,0-4 0,-6 6 0,10-2 0,-14-6 0,14 17 0,-17 3 0,9 8 0,-9 0 0,3 7 0,-5-5 0,-1 12 0,0-4 0,0 6 0,-5 1 0,3 7 0,-9 1 0,4 7 0,-5 5 0,0 2 0,0 11 0,0-4 0,0 8 0,0-3 0,0 5 0,0 0 0,0 5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7:33:31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0 403 24575,'16'-30'0,"4"-1"-9831,15 1 8341,0 2 4308,-8 6-2818,14-4 1719,-18 4-1719,16-3 0,-23 10 0,2 1 6784,-8 0-6784,4 3 0,-3 1 0,3-4 0,-5 8 0,1-8 0,4 4 0,-4 1 0,4-1 0,-5 1 0,0 0 0,1-1 0,-1 1 0,0 4 0,0-3 0,0 7 0,-4-7 0,3 6 0,-7 2 0,2 10 0,-3 5 0,0 32 0,0-8 0,0 24 0,0-8 0,0 3 0,0 0 0,0 5 0,0-13 0,0 5 0,6-7 0,-5-6 0,9-2 0,-9-13 0,4-1 0,0-6 0,-4-5 0,3 4 0,-4-9 0,4 4 0,-3-5 0,3 0 0,0-4 0,-3 3 0,3 7 0,-4 7 0,0 20 0,4-12 0,-3 5 0,4-20 0,-5-1 0,0-5 0,0 0 0,0 0 0,0-4 0,0-1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100D-AD9B-AABD-81D8-A7365B2C9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94760-E7E7-9A46-2CD9-61D01EF0A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A2DB5-9119-08A0-9A65-A110D6E6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B888-1325-7243-9D35-96770B703674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B0453-95AF-0366-BE8A-A3D4B00D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DEDC6-1F5B-E3B4-39BF-14160480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E740-DA0A-F04C-8057-4D27CF2D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7AF5-BAEB-59E4-216E-05DB73C4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10FB7-25CE-66F7-EC4C-CBA1A4EF6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A66ED-7EC6-2118-DFF2-18002DAA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B888-1325-7243-9D35-96770B703674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E999D-5C27-6431-1F20-4B387875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5A21D-045F-4E19-93A0-D1A6C8DB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E740-DA0A-F04C-8057-4D27CF2D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9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ED48D-43D7-7447-E250-EF53E136F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55362-89E1-D9E8-936D-CD04F8B1A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D667A-3422-0EEA-DB6E-8DE01CDE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B888-1325-7243-9D35-96770B703674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35D8C-51E4-97FC-FA91-CE120E9F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26EF4-AC1F-E642-8545-EC1686FF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E740-DA0A-F04C-8057-4D27CF2D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6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5711-B16C-06F4-1E38-A36B176C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1C844-591D-A86B-6F18-834906629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7416-F5F3-DBD3-1C50-66F97661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B888-1325-7243-9D35-96770B703674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BE432-9EF7-5E35-C599-56B8D543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B6068-4220-7751-F345-FBDD0B45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E740-DA0A-F04C-8057-4D27CF2D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0284-CC1E-29AC-A557-6924E9EB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7DDF9-DF32-C7FC-377C-F37020BA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9BE4-3F79-5ECA-657C-59742D96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B888-1325-7243-9D35-96770B703674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A5A96-88A3-2499-ADD7-E32D0EB8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80B5-CA3F-9151-BE22-BC41C174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E740-DA0A-F04C-8057-4D27CF2D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3B8D-A79A-3C56-139E-7BCAA355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408C-7EFB-4CA9-C6AF-637626ECC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C802B-CB09-18EF-E84C-BA80CC05F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1F026-59E0-A2FB-BAF8-97B1CC53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B888-1325-7243-9D35-96770B703674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747F0-B5E4-3DF3-DF2F-A60B8D3A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0EE55-59B1-DCE3-35AA-79A0698B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E740-DA0A-F04C-8057-4D27CF2D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7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7495-4072-FDFC-9BFA-0BD28D08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2915-C5DE-B2AD-BF6B-BE690C0E2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5C8B3-2A7F-5CE2-DBA7-67BEEEBC5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DCDA5-8E79-D5C7-5094-F25EDD080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6EEBA-0C1A-9BAA-BE79-1DDEA45DC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5DB404-E953-B334-CBDF-AC3C3374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B888-1325-7243-9D35-96770B703674}" type="datetimeFigureOut">
              <a:rPr lang="en-US" smtClean="0"/>
              <a:t>2/15/24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603AF8-7384-7E89-ECDD-C0707525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81339-F99D-643A-EADC-98C7416A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E740-DA0A-F04C-8057-4D27CF2D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C3BE-2AEC-24EF-5471-0C92D9B8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66E6E-9BFA-9361-1D4E-A248F534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B888-1325-7243-9D35-96770B703674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AADA0-3C13-59D4-D192-86450899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F2558-F97F-3494-DED1-F4E63FFA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E740-DA0A-F04C-8057-4D27CF2D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7CA7B-4D2F-DAE5-0CB1-BCA43920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B888-1325-7243-9D35-96770B703674}" type="datetimeFigureOut">
              <a:rPr lang="en-US" smtClean="0"/>
              <a:t>2/15/24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A2CF5-E184-E5B0-045D-549084FB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42AD3-8FFE-DD99-49ED-E07721A0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E740-DA0A-F04C-8057-4D27CF2D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9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DEAE-496C-37EC-37FC-42C2884A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EA7E0-8639-AF3B-0AAD-1173EBFD5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FE243-F7D2-27E9-B46F-A9862253A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FC825-A1F7-ED6B-3FDD-FC2BAA88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B888-1325-7243-9D35-96770B703674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CA1F4-8ADC-FFA5-0ECE-F010184E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F06D8-1A35-734E-5A7E-DF31185B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E740-DA0A-F04C-8057-4D27CF2D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7430-9C2B-F84E-0B61-356DB39B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72B91-DAE0-7E10-695A-0F7A5B138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0005F-9509-766C-2923-8730BAED2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9745A-415B-5D4D-F03D-AE48774F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B888-1325-7243-9D35-96770B703674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FF713-13E0-76B5-F9EA-F1A8B9E4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8778B-B9D2-6926-2E2A-E46CD240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E740-DA0A-F04C-8057-4D27CF2D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6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651DD-BEC9-B396-409D-2D86FD9F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549DA-C689-BD87-6A54-1A4056B55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87B90-F11E-F1C7-3D72-6B43394BF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CB888-1325-7243-9D35-96770B703674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A34F5-A8C4-0D5D-BF02-7653EBFE5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5735E-F996-075A-41BA-A98E521B6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6BE740-DA0A-F04C-8057-4D27CF2D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7" Type="http://schemas.openxmlformats.org/officeDocument/2006/relationships/image" Target="../media/image10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5" Type="http://schemas.openxmlformats.org/officeDocument/2006/relationships/image" Target="../media/image80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customXml" Target="../ink/ink9.xml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FA18-75F2-0DE6-15B6-10F659C1E0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Open-economy macro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3C7CD-72DC-41FB-8C8B-B865827DA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Really briefly</a:t>
            </a:r>
          </a:p>
        </p:txBody>
      </p:sp>
    </p:spTree>
    <p:extLst>
      <p:ext uri="{BB962C8B-B14F-4D97-AF65-F5344CB8AC3E}">
        <p14:creationId xmlns:p14="http://schemas.microsoft.com/office/powerpoint/2010/main" val="244997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2216-214F-1BD1-24AC-F1A72FD3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some parallels between a country’s budget deficit and its trade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1E4DF-BEE4-C0E6-3FDC-1593C404A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 deficits are financed by accumulating liabilities, which is true for budget deficits as well (or family deficits)</a:t>
            </a:r>
          </a:p>
          <a:p>
            <a:r>
              <a:rPr lang="en-US" dirty="0"/>
              <a:t>But it’s very different, because the people buying the imports are not the ones taking on debt</a:t>
            </a:r>
          </a:p>
          <a:p>
            <a:r>
              <a:rPr lang="en-US" dirty="0"/>
              <a:t>And ANY assets can be involved, not just particular bonds (assets like stocks, bank accts, govt &amp; </a:t>
            </a:r>
            <a:r>
              <a:rPr lang="en-US" dirty="0" err="1"/>
              <a:t>corp</a:t>
            </a:r>
            <a:r>
              <a:rPr lang="en-US" dirty="0"/>
              <a:t> bonds, real estate, $100 bills)</a:t>
            </a:r>
          </a:p>
          <a:p>
            <a:r>
              <a:rPr lang="en-US" dirty="0"/>
              <a:t>It’s totally decentralized. You (in Finland) buy an imported car from the U.S.</a:t>
            </a:r>
          </a:p>
          <a:p>
            <a:r>
              <a:rPr lang="en-US" dirty="0"/>
              <a:t>A Chinese person buys stock in Rovio Entertainment (Finnish)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8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D97C-69BC-2E4E-BCBE-7B2F8C6D9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Surpluses &amp; deficits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The trade balance: exports – imports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+ (surplus) or – (deficit)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74375-3C1F-4E4C-BD9A-123A55C51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8580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2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352C-D957-59FE-BC3D-A24E02A2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good and bad about a trade deficit?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5D6CC-B0FA-B061-F97D-9BA19315C8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trade deficit means lots of goods and services flowing into the country</a:t>
            </a:r>
          </a:p>
          <a:p>
            <a:endParaRPr lang="en-US" dirty="0"/>
          </a:p>
          <a:p>
            <a:r>
              <a:rPr lang="en-US" dirty="0"/>
              <a:t>A high standard of living</a:t>
            </a:r>
          </a:p>
          <a:p>
            <a:endParaRPr lang="en-US" dirty="0"/>
          </a:p>
          <a:p>
            <a:r>
              <a:rPr lang="en-US" dirty="0"/>
              <a:t>Current goodies</a:t>
            </a:r>
          </a:p>
          <a:p>
            <a:endParaRPr lang="en-US" dirty="0"/>
          </a:p>
          <a:p>
            <a:r>
              <a:rPr lang="en-US" dirty="0"/>
              <a:t>Short-term: things are good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A42C3-AE99-727A-67BF-36A83D8064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Cet</a:t>
            </a:r>
            <a:r>
              <a:rPr lang="en-US" dirty="0"/>
              <a:t> par, GDP and income are lower (if </a:t>
            </a:r>
            <a:r>
              <a:rPr lang="en-US" dirty="0" err="1"/>
              <a:t>Im</a:t>
            </a:r>
            <a:r>
              <a:rPr lang="en-US" dirty="0"/>
              <a:t> &gt; Ex, GDP ↓)</a:t>
            </a:r>
          </a:p>
          <a:p>
            <a:r>
              <a:rPr lang="en-US" dirty="0"/>
              <a:t>Less employment</a:t>
            </a:r>
          </a:p>
          <a:p>
            <a:r>
              <a:rPr lang="en-US" dirty="0"/>
              <a:t>Foreigners are accumulating assets on balance, which earn them interest or profit into the future</a:t>
            </a:r>
          </a:p>
          <a:p>
            <a:r>
              <a:rPr lang="en-US" dirty="0"/>
              <a:t>And might have to be paid back</a:t>
            </a:r>
          </a:p>
          <a:p>
            <a:endParaRPr lang="en-US" dirty="0"/>
          </a:p>
          <a:p>
            <a:r>
              <a:rPr lang="en-US" dirty="0"/>
              <a:t>Long-term: bills to be paid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19BA78-4268-6686-4AF2-656261FDA410}"/>
                  </a:ext>
                </a:extLst>
              </p14:cNvPr>
              <p14:cNvContentPartPr/>
              <p14:nvPr/>
            </p14:nvContentPartPr>
            <p14:xfrm>
              <a:off x="3059640" y="1310160"/>
              <a:ext cx="243000" cy="45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19BA78-4268-6686-4AF2-656261FDA4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1000" y="1301520"/>
                <a:ext cx="26064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72FA31-AAA1-0B39-7EFF-B09FFAC67C1A}"/>
                  </a:ext>
                </a:extLst>
              </p14:cNvPr>
              <p14:cNvContentPartPr/>
              <p14:nvPr/>
            </p14:nvContentPartPr>
            <p14:xfrm>
              <a:off x="5267160" y="1312680"/>
              <a:ext cx="1696680" cy="515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72FA31-AAA1-0B39-7EFF-B09FFAC67C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8160" y="1304040"/>
                <a:ext cx="1714320" cy="53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397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36AA-DBD5-8146-A42D-F492B61E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Top-10 current account surplus countries, 2021, in $b.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7F368-2A64-F23F-0F9E-CD8675F205F5}"/>
              </a:ext>
            </a:extLst>
          </p:cNvPr>
          <p:cNvSpPr txBox="1"/>
          <p:nvPr/>
        </p:nvSpPr>
        <p:spPr>
          <a:xfrm>
            <a:off x="2492298" y="5292546"/>
            <a:ext cx="6099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The current account is not the same as the trade balance, but it includes the trade balance and is easier to find data on</a:t>
            </a:r>
          </a:p>
        </p:txBody>
      </p:sp>
    </p:spTree>
    <p:extLst>
      <p:ext uri="{BB962C8B-B14F-4D97-AF65-F5344CB8AC3E}">
        <p14:creationId xmlns:p14="http://schemas.microsoft.com/office/powerpoint/2010/main" val="23467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36AA-DBD5-8146-A42D-F492B61E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Top-10 current account surplus countries, 2021, in $b.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C97B4-C636-C94F-AF34-359F88717A9C}"/>
              </a:ext>
            </a:extLst>
          </p:cNvPr>
          <p:cNvSpPr/>
          <p:nvPr/>
        </p:nvSpPr>
        <p:spPr>
          <a:xfrm>
            <a:off x="4079631" y="2262555"/>
            <a:ext cx="43023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China $317</a:t>
            </a:r>
          </a:p>
          <a:p>
            <a:r>
              <a:rPr lang="en-US" sz="2000" dirty="0"/>
              <a:t>Germany $314</a:t>
            </a:r>
          </a:p>
          <a:p>
            <a:r>
              <a:rPr lang="en-US" sz="2000" dirty="0"/>
              <a:t>Japan $142</a:t>
            </a:r>
          </a:p>
          <a:p>
            <a:r>
              <a:rPr lang="en-US" sz="2000" dirty="0"/>
              <a:t>Russia $122</a:t>
            </a:r>
          </a:p>
          <a:p>
            <a:r>
              <a:rPr lang="en-US" sz="2000" dirty="0"/>
              <a:t>S. Korea $88</a:t>
            </a:r>
          </a:p>
          <a:p>
            <a:r>
              <a:rPr lang="en-US" sz="2000" dirty="0"/>
              <a:t>Netherlands $73</a:t>
            </a:r>
          </a:p>
          <a:p>
            <a:r>
              <a:rPr lang="en-US" sz="2000" dirty="0"/>
              <a:t>Ireland $72</a:t>
            </a:r>
          </a:p>
          <a:p>
            <a:r>
              <a:rPr lang="en-US" sz="2000" dirty="0"/>
              <a:t>Singapore $72</a:t>
            </a:r>
          </a:p>
          <a:p>
            <a:r>
              <a:rPr lang="en-US" sz="2000" dirty="0"/>
              <a:t>Norway $72</a:t>
            </a:r>
          </a:p>
          <a:p>
            <a:r>
              <a:rPr lang="en-US" sz="2000" dirty="0"/>
              <a:t>Taiwan $65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392DFA-5336-A54A-8B82-8029FB48CC94}"/>
              </a:ext>
            </a:extLst>
          </p:cNvPr>
          <p:cNvSpPr txBox="1"/>
          <p:nvPr/>
        </p:nvSpPr>
        <p:spPr>
          <a:xfrm>
            <a:off x="7038110" y="5638801"/>
            <a:ext cx="294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for this slide and the next: </a:t>
            </a:r>
            <a:r>
              <a:rPr lang="en-US" dirty="0" err="1"/>
              <a:t>indexmundi.com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9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B21B-4AA6-3447-A4E7-6F7D7E4F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Top-10 current account deficit countries, 2021, $b.</a:t>
            </a:r>
          </a:p>
        </p:txBody>
      </p:sp>
    </p:spTree>
    <p:extLst>
      <p:ext uri="{BB962C8B-B14F-4D97-AF65-F5344CB8AC3E}">
        <p14:creationId xmlns:p14="http://schemas.microsoft.com/office/powerpoint/2010/main" val="332623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B21B-4AA6-3447-A4E7-6F7D7E4F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Top-10 current account deficit countries, 2021, $b.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50DA9F-5638-6841-A25A-516DA85D3482}"/>
              </a:ext>
            </a:extLst>
          </p:cNvPr>
          <p:cNvSpPr/>
          <p:nvPr/>
        </p:nvSpPr>
        <p:spPr>
          <a:xfrm>
            <a:off x="3810000" y="227483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United States -$846</a:t>
            </a:r>
          </a:p>
          <a:p>
            <a:r>
              <a:rPr lang="en-US" sz="2000" dirty="0"/>
              <a:t>United Kingdom -$62</a:t>
            </a:r>
          </a:p>
          <a:p>
            <a:r>
              <a:rPr lang="en-US" sz="2000" dirty="0"/>
              <a:t>India -$33</a:t>
            </a:r>
          </a:p>
          <a:p>
            <a:r>
              <a:rPr lang="en-US" sz="2000" dirty="0"/>
              <a:t>Brazil -$28</a:t>
            </a:r>
          </a:p>
          <a:p>
            <a:r>
              <a:rPr lang="en-US" sz="2000" dirty="0"/>
              <a:t>Romania -$21</a:t>
            </a:r>
          </a:p>
          <a:p>
            <a:r>
              <a:rPr lang="en-US" sz="2000" dirty="0"/>
              <a:t>Chile -$20</a:t>
            </a:r>
          </a:p>
          <a:p>
            <a:r>
              <a:rPr lang="en-US" sz="2000" dirty="0"/>
              <a:t>Egypt -$19</a:t>
            </a:r>
          </a:p>
          <a:p>
            <a:r>
              <a:rPr lang="en-US" sz="2000" dirty="0"/>
              <a:t>Colombia -$18</a:t>
            </a:r>
          </a:p>
          <a:p>
            <a:r>
              <a:rPr lang="en-US" sz="2000" dirty="0"/>
              <a:t>Bangladesh -$16</a:t>
            </a:r>
          </a:p>
          <a:p>
            <a:r>
              <a:rPr lang="en-US" sz="2000"/>
              <a:t>New Zealand -$15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508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B75A0B-C607-83A7-E62D-91FC24B6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foreign exchange market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AE1694D-D35B-682F-ACD2-3DD9348D6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that the value of a country’s currency is an influence on its exports and imports</a:t>
            </a:r>
          </a:p>
          <a:p>
            <a:r>
              <a:rPr lang="en-US" dirty="0"/>
              <a:t>So what determines the value of the currency???</a:t>
            </a:r>
          </a:p>
        </p:txBody>
      </p:sp>
    </p:spTree>
    <p:extLst>
      <p:ext uri="{BB962C8B-B14F-4D97-AF65-F5344CB8AC3E}">
        <p14:creationId xmlns:p14="http://schemas.microsoft.com/office/powerpoint/2010/main" val="769163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DFD11-3DF9-29B6-CBDC-A6FFE732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People and institutions are buying a foreign currency for two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FF90-202E-56E6-7898-A3FB6768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800" dirty="0"/>
              <a:t>To buy </a:t>
            </a:r>
            <a:r>
              <a:rPr lang="en-US" sz="3800" dirty="0">
                <a:solidFill>
                  <a:schemeClr val="accent4">
                    <a:lumMod val="75000"/>
                  </a:schemeClr>
                </a:solidFill>
              </a:rPr>
              <a:t>goods and services </a:t>
            </a:r>
            <a:r>
              <a:rPr lang="en-US" sz="3800" dirty="0"/>
              <a:t>in another country</a:t>
            </a:r>
          </a:p>
          <a:p>
            <a:pPr lvl="1"/>
            <a:r>
              <a:rPr lang="en-US" dirty="0"/>
              <a:t>“Trade flows”</a:t>
            </a:r>
          </a:p>
          <a:p>
            <a:pPr lvl="1"/>
            <a:r>
              <a:rPr lang="en-US" dirty="0"/>
              <a:t>Importers, tourists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To buy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assets</a:t>
            </a:r>
            <a:r>
              <a:rPr lang="en-US" sz="3600" dirty="0"/>
              <a:t> in another country</a:t>
            </a:r>
          </a:p>
          <a:p>
            <a:pPr lvl="1"/>
            <a:r>
              <a:rPr lang="en-US" dirty="0"/>
              <a:t>These are “capital flows”</a:t>
            </a:r>
          </a:p>
          <a:p>
            <a:pPr lvl="1"/>
            <a:r>
              <a:rPr lang="en-US" dirty="0"/>
              <a:t>For parking wealth over the long run, or for SR speculation</a:t>
            </a:r>
          </a:p>
          <a:p>
            <a:pPr lvl="1"/>
            <a:r>
              <a:rPr lang="en-US" dirty="0"/>
              <a:t>The daily flows are huge</a:t>
            </a:r>
          </a:p>
          <a:p>
            <a:endParaRPr lang="en-US" dirty="0"/>
          </a:p>
          <a:p>
            <a:r>
              <a:rPr lang="en-US" dirty="0"/>
              <a:t>Both flows are tracked in the balance of payments accounts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8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2839-D135-B364-5C4C-6834DEFD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Stemming from the two types of flows, there are two BIG influences on the value of a 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5162C-9C5B-D6E7-E591-444E80B38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nation’s inflation rate compared to inflation rates of its trade partners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The nation’s interest rate compared to other interest rates around the world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425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209800" y="815976"/>
            <a:ext cx="7772400" cy="17557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Thanks to J. M. Keynes for helping create the World Bank and the International Monetary Fund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2895600" y="2000832"/>
            <a:ext cx="6400800" cy="2762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    Which supplied much of the data here </a:t>
            </a:r>
          </a:p>
        </p:txBody>
      </p:sp>
      <p:pic>
        <p:nvPicPr>
          <p:cNvPr id="5" name="Picture 4" descr="A painting of a person sitting on a chair&#10;&#10;Description automatically generated">
            <a:extLst>
              <a:ext uri="{FF2B5EF4-FFF2-40B4-BE49-F238E27FC236}">
                <a16:creationId xmlns:a16="http://schemas.microsoft.com/office/drawing/2014/main" id="{8C227287-3F3A-596C-4477-0D4DFD07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694" y="2938348"/>
            <a:ext cx="1894612" cy="24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1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DB12-A891-90E6-CA2D-D025D47E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950"/>
          </a:xfrm>
        </p:spPr>
        <p:txBody>
          <a:bodyPr/>
          <a:lstStyle/>
          <a:p>
            <a:pPr algn="ctr"/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CCB45-E16F-1837-7549-C18E327C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075"/>
            <a:ext cx="10515600" cy="4767888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Why inflation? Prices (inflation)affect international purchase of goods and services ESPECIALLY over the long run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Why? The interest rate (rate of return on assets) affects capital flows (flows of wealth) both instantaneously and over the long run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We will mostly ignore everything else. But the point is, relative desirability of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goods &amp; services </a:t>
            </a:r>
            <a:r>
              <a:rPr lang="en-US" sz="3200" dirty="0"/>
              <a:t>OR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assets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5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2C46-BA91-106B-731D-A1608E74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foreign exchange market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E31A28-BB09-C72B-7020-35DA1534BEA7}"/>
              </a:ext>
            </a:extLst>
          </p:cNvPr>
          <p:cNvCxnSpPr/>
          <p:nvPr/>
        </p:nvCxnSpPr>
        <p:spPr>
          <a:xfrm>
            <a:off x="3519758" y="2079218"/>
            <a:ext cx="0" cy="419431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C996F6-BE91-29EA-9BCD-EB0DC283B453}"/>
              </a:ext>
            </a:extLst>
          </p:cNvPr>
          <p:cNvCxnSpPr/>
          <p:nvPr/>
        </p:nvCxnSpPr>
        <p:spPr>
          <a:xfrm>
            <a:off x="3502818" y="6273531"/>
            <a:ext cx="518636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197A8A-572F-4A2E-788E-E46E41189578}"/>
              </a:ext>
            </a:extLst>
          </p:cNvPr>
          <p:cNvCxnSpPr/>
          <p:nvPr/>
        </p:nvCxnSpPr>
        <p:spPr>
          <a:xfrm>
            <a:off x="4082815" y="2277687"/>
            <a:ext cx="3600450" cy="3743325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3EEB79-4038-0621-BA4C-F7E3E27B79A9}"/>
              </a:ext>
            </a:extLst>
          </p:cNvPr>
          <p:cNvCxnSpPr/>
          <p:nvPr/>
        </p:nvCxnSpPr>
        <p:spPr>
          <a:xfrm flipV="1">
            <a:off x="4082815" y="2538844"/>
            <a:ext cx="3357562" cy="3400425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860BF9-94EF-B2FD-99F1-23C90239F7AF}"/>
              </a:ext>
            </a:extLst>
          </p:cNvPr>
          <p:cNvSpPr txBox="1"/>
          <p:nvPr/>
        </p:nvSpPr>
        <p:spPr>
          <a:xfrm>
            <a:off x="8782196" y="6021012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80DD7B-2D5B-3DAC-6307-5C5471D74454}"/>
              </a:ext>
            </a:extLst>
          </p:cNvPr>
          <p:cNvSpPr txBox="1"/>
          <p:nvPr/>
        </p:nvSpPr>
        <p:spPr>
          <a:xfrm>
            <a:off x="2764465" y="1737256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$/€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0BFD3-8244-778D-8134-B43BACB3AACE}"/>
              </a:ext>
            </a:extLst>
          </p:cNvPr>
          <p:cNvSpPr txBox="1"/>
          <p:nvPr/>
        </p:nvSpPr>
        <p:spPr>
          <a:xfrm>
            <a:off x="6984162" y="2084309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 of 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2CB09B-C443-4C78-EF07-BB87B489A1E7}"/>
              </a:ext>
            </a:extLst>
          </p:cNvPr>
          <p:cNvSpPr txBox="1"/>
          <p:nvPr/>
        </p:nvSpPr>
        <p:spPr>
          <a:xfrm>
            <a:off x="7641202" y="5355538"/>
            <a:ext cx="104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 for 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7903B-467C-3592-4D79-ABD7A4353D5A}"/>
              </a:ext>
            </a:extLst>
          </p:cNvPr>
          <p:cNvSpPr txBox="1"/>
          <p:nvPr/>
        </p:nvSpPr>
        <p:spPr>
          <a:xfrm>
            <a:off x="8251903" y="2079218"/>
            <a:ext cx="316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C9AFD"/>
                </a:solidFill>
              </a:rPr>
              <a:t>Originating in Europe:</a:t>
            </a:r>
          </a:p>
          <a:p>
            <a:r>
              <a:rPr lang="en-US" dirty="0">
                <a:solidFill>
                  <a:srgbClr val="6C9AFD"/>
                </a:solidFill>
              </a:rPr>
              <a:t>The people who have € and might want to get 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DDED2-DBCF-E9CD-96E0-46D36D3662B9}"/>
              </a:ext>
            </a:extLst>
          </p:cNvPr>
          <p:cNvSpPr txBox="1"/>
          <p:nvPr/>
        </p:nvSpPr>
        <p:spPr>
          <a:xfrm>
            <a:off x="8164955" y="4481043"/>
            <a:ext cx="306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800"/>
                </a:solidFill>
              </a:rPr>
              <a:t>Originating in the U.S.:</a:t>
            </a:r>
          </a:p>
          <a:p>
            <a:r>
              <a:rPr lang="en-US" dirty="0">
                <a:solidFill>
                  <a:srgbClr val="FF6800"/>
                </a:solidFill>
              </a:rPr>
              <a:t>The people who might want 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7D2CF-4ED7-C949-C51E-F2824CBFF712}"/>
              </a:ext>
            </a:extLst>
          </p:cNvPr>
          <p:cNvSpPr txBox="1"/>
          <p:nvPr/>
        </p:nvSpPr>
        <p:spPr>
          <a:xfrm>
            <a:off x="974362" y="3312826"/>
            <a:ext cx="1539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Oops: IRL the functions might not have obedient slopes</a:t>
            </a:r>
          </a:p>
        </p:txBody>
      </p:sp>
    </p:spTree>
    <p:extLst>
      <p:ext uri="{BB962C8B-B14F-4D97-AF65-F5344CB8AC3E}">
        <p14:creationId xmlns:p14="http://schemas.microsoft.com/office/powerpoint/2010/main" val="3791453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FB348-F809-0B26-193E-B15B6F184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6949-562D-4065-081C-1C3AC7AD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Interest rates +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0466A4-9F60-C35C-5CC0-732675243C72}"/>
              </a:ext>
            </a:extLst>
          </p:cNvPr>
          <p:cNvCxnSpPr/>
          <p:nvPr/>
        </p:nvCxnSpPr>
        <p:spPr>
          <a:xfrm>
            <a:off x="1713261" y="2079218"/>
            <a:ext cx="0" cy="419431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1AA7E6-B487-9A71-BB33-E5260FD664F8}"/>
              </a:ext>
            </a:extLst>
          </p:cNvPr>
          <p:cNvCxnSpPr/>
          <p:nvPr/>
        </p:nvCxnSpPr>
        <p:spPr>
          <a:xfrm>
            <a:off x="1713261" y="6273531"/>
            <a:ext cx="518636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9305AC-4AC8-266E-3E18-D4CDCFF1094C}"/>
              </a:ext>
            </a:extLst>
          </p:cNvPr>
          <p:cNvCxnSpPr/>
          <p:nvPr/>
        </p:nvCxnSpPr>
        <p:spPr>
          <a:xfrm>
            <a:off x="2482716" y="2236541"/>
            <a:ext cx="3600450" cy="3743325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F25697-032C-E191-BB9C-17AB543BF7AE}"/>
              </a:ext>
            </a:extLst>
          </p:cNvPr>
          <p:cNvCxnSpPr/>
          <p:nvPr/>
        </p:nvCxnSpPr>
        <p:spPr>
          <a:xfrm flipV="1">
            <a:off x="2482716" y="2440051"/>
            <a:ext cx="3357562" cy="3400425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5965B45-F93A-E371-6B19-86E1FB0EC330}"/>
              </a:ext>
            </a:extLst>
          </p:cNvPr>
          <p:cNvSpPr txBox="1"/>
          <p:nvPr/>
        </p:nvSpPr>
        <p:spPr>
          <a:xfrm>
            <a:off x="6899624" y="601192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94EDC-2A65-219C-5B41-47E44BCED3D4}"/>
              </a:ext>
            </a:extLst>
          </p:cNvPr>
          <p:cNvSpPr txBox="1"/>
          <p:nvPr/>
        </p:nvSpPr>
        <p:spPr>
          <a:xfrm>
            <a:off x="998545" y="1779664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$/€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081A4-15D9-20B2-14C3-6EFB51D38CBC}"/>
              </a:ext>
            </a:extLst>
          </p:cNvPr>
          <p:cNvSpPr txBox="1"/>
          <p:nvPr/>
        </p:nvSpPr>
        <p:spPr>
          <a:xfrm>
            <a:off x="5626951" y="2062386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 of 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1E984-7ADA-C192-8499-4BD9931E6B6D}"/>
              </a:ext>
            </a:extLst>
          </p:cNvPr>
          <p:cNvSpPr txBox="1"/>
          <p:nvPr/>
        </p:nvSpPr>
        <p:spPr>
          <a:xfrm>
            <a:off x="6015390" y="5440168"/>
            <a:ext cx="104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 for 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6510E-C6DF-B968-823D-8AD401D5A8D4}"/>
              </a:ext>
            </a:extLst>
          </p:cNvPr>
          <p:cNvSpPr txBox="1"/>
          <p:nvPr/>
        </p:nvSpPr>
        <p:spPr>
          <a:xfrm>
            <a:off x="8897383" y="459427"/>
            <a:ext cx="269622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Interest rates: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If </a:t>
            </a:r>
            <a:r>
              <a:rPr lang="en-US" sz="3200" dirty="0" err="1">
                <a:solidFill>
                  <a:srgbClr val="C00000"/>
                </a:solidFill>
              </a:rPr>
              <a:t>ir</a:t>
            </a:r>
            <a:r>
              <a:rPr lang="en-US" sz="3200" dirty="0">
                <a:solidFill>
                  <a:srgbClr val="C00000"/>
                </a:solidFill>
              </a:rPr>
              <a:t> rises in EU, everyone wants more € assets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D ↑ for € and</a:t>
            </a:r>
          </a:p>
          <a:p>
            <a:r>
              <a:rPr lang="en-US" sz="3200" dirty="0">
                <a:solidFill>
                  <a:srgbClr val="C00000"/>
                </a:solidFill>
              </a:rPr>
              <a:t>S ↓ of €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EU </a:t>
            </a:r>
            <a:r>
              <a:rPr lang="en-US" sz="3200" dirty="0" err="1">
                <a:solidFill>
                  <a:srgbClr val="C00000"/>
                </a:solidFill>
              </a:rPr>
              <a:t>i.r.</a:t>
            </a:r>
            <a:r>
              <a:rPr lang="en-US" sz="3200" dirty="0">
                <a:solidFill>
                  <a:srgbClr val="C00000"/>
                </a:solidFill>
              </a:rPr>
              <a:t> ↑</a:t>
            </a:r>
          </a:p>
          <a:p>
            <a:r>
              <a:rPr lang="en-US" sz="3200" dirty="0">
                <a:solidFill>
                  <a:srgbClr val="C00000"/>
                </a:solidFill>
              </a:rPr>
              <a:t>€ ↑ and $ ↓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155FB-B178-8D94-3642-A3DBBA2B5AB5}"/>
              </a:ext>
            </a:extLst>
          </p:cNvPr>
          <p:cNvCxnSpPr/>
          <p:nvPr/>
        </p:nvCxnSpPr>
        <p:spPr>
          <a:xfrm>
            <a:off x="3211551" y="2062386"/>
            <a:ext cx="3327829" cy="328594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35FFED-FB23-4018-8A71-9355570A6A39}"/>
              </a:ext>
            </a:extLst>
          </p:cNvPr>
          <p:cNvCxnSpPr/>
          <p:nvPr/>
        </p:nvCxnSpPr>
        <p:spPr>
          <a:xfrm flipV="1">
            <a:off x="2207941" y="1984353"/>
            <a:ext cx="2966225" cy="3194206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C5F86A-CB29-A2D0-6987-91F920435BD9}"/>
              </a:ext>
            </a:extLst>
          </p:cNvPr>
          <p:cNvCxnSpPr/>
          <p:nvPr/>
        </p:nvCxnSpPr>
        <p:spPr>
          <a:xfrm flipH="1">
            <a:off x="1713261" y="4081346"/>
            <a:ext cx="25484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47C84B-5DC2-7E51-F909-80F267296738}"/>
              </a:ext>
            </a:extLst>
          </p:cNvPr>
          <p:cNvCxnSpPr/>
          <p:nvPr/>
        </p:nvCxnSpPr>
        <p:spPr>
          <a:xfrm flipH="1">
            <a:off x="1713261" y="3033132"/>
            <a:ext cx="24795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F0B3755-A988-412E-13F3-3B7238E5CC73}"/>
              </a:ext>
            </a:extLst>
          </p:cNvPr>
          <p:cNvSpPr txBox="1"/>
          <p:nvPr/>
        </p:nvSpPr>
        <p:spPr>
          <a:xfrm>
            <a:off x="1025305" y="2750459"/>
            <a:ext cx="5396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819B5-00D0-96E3-CE0D-DFD490B68DF8}"/>
              </a:ext>
            </a:extLst>
          </p:cNvPr>
          <p:cNvSpPr txBox="1"/>
          <p:nvPr/>
        </p:nvSpPr>
        <p:spPr>
          <a:xfrm>
            <a:off x="4770120" y="1690688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F1A78-B125-60C9-D145-611E2BC8F245}"/>
              </a:ext>
            </a:extLst>
          </p:cNvPr>
          <p:cNvSpPr txBox="1"/>
          <p:nvPr/>
        </p:nvSpPr>
        <p:spPr>
          <a:xfrm>
            <a:off x="6539380" y="4922520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D’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2B203F3-4E9C-FAB5-691C-07DE34F2B8C1}"/>
                  </a:ext>
                </a:extLst>
              </p14:cNvPr>
              <p14:cNvContentPartPr/>
              <p14:nvPr/>
            </p14:nvContentPartPr>
            <p14:xfrm>
              <a:off x="2283285" y="3098313"/>
              <a:ext cx="275040" cy="966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2B203F3-4E9C-FAB5-691C-07DE34F2B8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4645" y="3089313"/>
                <a:ext cx="292680" cy="9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590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96AE1-F770-499F-80C9-01B8D45DB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3023-5D65-059A-F79D-15F8EABE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could draw the opposite diagram for the $: </a:t>
            </a:r>
            <a:r>
              <a:rPr lang="en-US" dirty="0" err="1"/>
              <a:t>i.r.</a:t>
            </a:r>
            <a:r>
              <a:rPr lang="en-US" dirty="0"/>
              <a:t> in US is now relatively low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4D3351-C8FE-D7EC-6F28-EE0B04E0BBBB}"/>
              </a:ext>
            </a:extLst>
          </p:cNvPr>
          <p:cNvCxnSpPr/>
          <p:nvPr/>
        </p:nvCxnSpPr>
        <p:spPr>
          <a:xfrm>
            <a:off x="1713261" y="2079218"/>
            <a:ext cx="0" cy="419431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F2BBD2-19BE-56FA-6FAF-5186207E7C76}"/>
              </a:ext>
            </a:extLst>
          </p:cNvPr>
          <p:cNvCxnSpPr/>
          <p:nvPr/>
        </p:nvCxnSpPr>
        <p:spPr>
          <a:xfrm>
            <a:off x="1713261" y="6273531"/>
            <a:ext cx="518636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36B0B9-9DB6-81E4-0221-A6CB6A5A7764}"/>
              </a:ext>
            </a:extLst>
          </p:cNvPr>
          <p:cNvCxnSpPr/>
          <p:nvPr/>
        </p:nvCxnSpPr>
        <p:spPr>
          <a:xfrm>
            <a:off x="2482716" y="2236541"/>
            <a:ext cx="3600450" cy="3743325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2AD640-18CE-CA3E-CBEF-F8DE53E9180F}"/>
              </a:ext>
            </a:extLst>
          </p:cNvPr>
          <p:cNvCxnSpPr/>
          <p:nvPr/>
        </p:nvCxnSpPr>
        <p:spPr>
          <a:xfrm flipV="1">
            <a:off x="2482716" y="2440051"/>
            <a:ext cx="3357562" cy="3400425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4667C0-8834-7F15-2C6F-040472ECC306}"/>
              </a:ext>
            </a:extLst>
          </p:cNvPr>
          <p:cNvSpPr txBox="1"/>
          <p:nvPr/>
        </p:nvSpPr>
        <p:spPr>
          <a:xfrm>
            <a:off x="6899624" y="601192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8F485-FB62-0A99-D5AA-6B13FAB8D9CC}"/>
              </a:ext>
            </a:extLst>
          </p:cNvPr>
          <p:cNvSpPr txBox="1"/>
          <p:nvPr/>
        </p:nvSpPr>
        <p:spPr>
          <a:xfrm>
            <a:off x="998545" y="1779664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€/$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50441-DDD7-C31D-0B65-7887C9CC5BDE}"/>
              </a:ext>
            </a:extLst>
          </p:cNvPr>
          <p:cNvSpPr txBox="1"/>
          <p:nvPr/>
        </p:nvSpPr>
        <p:spPr>
          <a:xfrm>
            <a:off x="5626951" y="2062386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S’ of 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4C603-B352-2FE6-69B3-45F60F32B919}"/>
              </a:ext>
            </a:extLst>
          </p:cNvPr>
          <p:cNvSpPr txBox="1"/>
          <p:nvPr/>
        </p:nvSpPr>
        <p:spPr>
          <a:xfrm>
            <a:off x="6015390" y="5440168"/>
            <a:ext cx="111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D’ for $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3CB69-5FA2-FA9A-555E-7F4786684AF8}"/>
              </a:ext>
            </a:extLst>
          </p:cNvPr>
          <p:cNvSpPr txBox="1"/>
          <p:nvPr/>
        </p:nvSpPr>
        <p:spPr>
          <a:xfrm>
            <a:off x="8497229" y="1872576"/>
            <a:ext cx="26962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Interest rates:</a:t>
            </a:r>
          </a:p>
          <a:p>
            <a:endParaRPr lang="en-US" sz="3200" dirty="0">
              <a:solidFill>
                <a:schemeClr val="accent5"/>
              </a:solidFill>
            </a:endParaRPr>
          </a:p>
          <a:p>
            <a:r>
              <a:rPr lang="en-US" sz="3200" dirty="0">
                <a:solidFill>
                  <a:schemeClr val="accent5"/>
                </a:solidFill>
              </a:rPr>
              <a:t>If </a:t>
            </a:r>
            <a:r>
              <a:rPr lang="en-US" sz="3200" dirty="0" err="1">
                <a:solidFill>
                  <a:schemeClr val="accent5"/>
                </a:solidFill>
              </a:rPr>
              <a:t>ir</a:t>
            </a:r>
            <a:r>
              <a:rPr lang="en-US" sz="3200" dirty="0">
                <a:solidFill>
                  <a:schemeClr val="accent5"/>
                </a:solidFill>
              </a:rPr>
              <a:t> rises in EU, everyone wants more € assets</a:t>
            </a:r>
          </a:p>
          <a:p>
            <a:endParaRPr lang="en-US" sz="3200" dirty="0">
              <a:solidFill>
                <a:schemeClr val="accent5"/>
              </a:solidFill>
            </a:endParaRPr>
          </a:p>
          <a:p>
            <a:r>
              <a:rPr lang="en-US" sz="3200" dirty="0">
                <a:solidFill>
                  <a:schemeClr val="accent5"/>
                </a:solidFill>
              </a:rPr>
              <a:t>D ↓ for $ and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S ↑ of $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D29872-A4ED-90ED-F7E8-1A67A2D2A469}"/>
              </a:ext>
            </a:extLst>
          </p:cNvPr>
          <p:cNvCxnSpPr/>
          <p:nvPr/>
        </p:nvCxnSpPr>
        <p:spPr>
          <a:xfrm>
            <a:off x="3211551" y="2062386"/>
            <a:ext cx="3327829" cy="3285941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69A6A2-DA9A-C143-7F09-6B42808B74B3}"/>
              </a:ext>
            </a:extLst>
          </p:cNvPr>
          <p:cNvCxnSpPr/>
          <p:nvPr/>
        </p:nvCxnSpPr>
        <p:spPr>
          <a:xfrm flipV="1">
            <a:off x="2207941" y="1984353"/>
            <a:ext cx="2966225" cy="3194206"/>
          </a:xfrm>
          <a:prstGeom prst="line">
            <a:avLst/>
          </a:prstGeom>
          <a:ln w="349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BB44CA-095D-5B17-4157-9ECD3FE94258}"/>
              </a:ext>
            </a:extLst>
          </p:cNvPr>
          <p:cNvCxnSpPr/>
          <p:nvPr/>
        </p:nvCxnSpPr>
        <p:spPr>
          <a:xfrm flipH="1">
            <a:off x="1713261" y="4081346"/>
            <a:ext cx="25484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D52C64-1940-A0EA-BB9F-860E553C0215}"/>
              </a:ext>
            </a:extLst>
          </p:cNvPr>
          <p:cNvCxnSpPr/>
          <p:nvPr/>
        </p:nvCxnSpPr>
        <p:spPr>
          <a:xfrm flipH="1">
            <a:off x="1713261" y="3033132"/>
            <a:ext cx="24795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CBDD745-5798-BDD9-1517-4B1D0A0BFFA4}"/>
              </a:ext>
            </a:extLst>
          </p:cNvPr>
          <p:cNvSpPr txBox="1"/>
          <p:nvPr/>
        </p:nvSpPr>
        <p:spPr>
          <a:xfrm>
            <a:off x="873691" y="2750459"/>
            <a:ext cx="6912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er’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43AC1-E3A0-25A9-AD23-D31DBF749177}"/>
              </a:ext>
            </a:extLst>
          </p:cNvPr>
          <p:cNvSpPr txBox="1"/>
          <p:nvPr/>
        </p:nvSpPr>
        <p:spPr>
          <a:xfrm>
            <a:off x="4770120" y="169068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7EF4C-9103-5B15-97CB-737CECC95FCC}"/>
              </a:ext>
            </a:extLst>
          </p:cNvPr>
          <p:cNvSpPr txBox="1"/>
          <p:nvPr/>
        </p:nvSpPr>
        <p:spPr>
          <a:xfrm>
            <a:off x="6539380" y="492252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557112-1736-2BE5-9E30-8BEB278EA4E9}"/>
                  </a:ext>
                </a:extLst>
              </p14:cNvPr>
              <p14:cNvContentPartPr/>
              <p14:nvPr/>
            </p14:nvContentPartPr>
            <p14:xfrm>
              <a:off x="2206605" y="3165633"/>
              <a:ext cx="264240" cy="845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557112-1736-2BE5-9E30-8BEB278EA4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7605" y="3156633"/>
                <a:ext cx="281880" cy="86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42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27650-1315-4F51-E5E8-78C78039C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52C6-CFED-DDCE-1A50-3629DCBA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Inflation rates (-)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C57D7-E5BC-0AD0-C747-2F0E462EEE1C}"/>
              </a:ext>
            </a:extLst>
          </p:cNvPr>
          <p:cNvCxnSpPr/>
          <p:nvPr/>
        </p:nvCxnSpPr>
        <p:spPr>
          <a:xfrm>
            <a:off x="1713261" y="2079218"/>
            <a:ext cx="0" cy="419431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E2D625-B57F-CEF4-21A8-D8422286FE13}"/>
              </a:ext>
            </a:extLst>
          </p:cNvPr>
          <p:cNvCxnSpPr/>
          <p:nvPr/>
        </p:nvCxnSpPr>
        <p:spPr>
          <a:xfrm>
            <a:off x="1713261" y="6273531"/>
            <a:ext cx="518636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8B232E-270C-91DA-1AC8-D4DC32F851BC}"/>
              </a:ext>
            </a:extLst>
          </p:cNvPr>
          <p:cNvCxnSpPr/>
          <p:nvPr/>
        </p:nvCxnSpPr>
        <p:spPr>
          <a:xfrm>
            <a:off x="2482716" y="2236541"/>
            <a:ext cx="3600450" cy="3743325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B7DDA-1308-D125-FF22-D56CD58C456E}"/>
              </a:ext>
            </a:extLst>
          </p:cNvPr>
          <p:cNvCxnSpPr/>
          <p:nvPr/>
        </p:nvCxnSpPr>
        <p:spPr>
          <a:xfrm flipV="1">
            <a:off x="2482716" y="2440051"/>
            <a:ext cx="3357562" cy="3400425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BC32BA-2F94-481C-5EF2-C42580D6856E}"/>
              </a:ext>
            </a:extLst>
          </p:cNvPr>
          <p:cNvSpPr txBox="1"/>
          <p:nvPr/>
        </p:nvSpPr>
        <p:spPr>
          <a:xfrm>
            <a:off x="6899624" y="601192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B8CAA-E3AB-0134-2F31-B037D52BBCB7}"/>
              </a:ext>
            </a:extLst>
          </p:cNvPr>
          <p:cNvSpPr txBox="1"/>
          <p:nvPr/>
        </p:nvSpPr>
        <p:spPr>
          <a:xfrm>
            <a:off x="998545" y="1779664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$/€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255CB-2CD5-B18B-2427-9AB6596A2006}"/>
              </a:ext>
            </a:extLst>
          </p:cNvPr>
          <p:cNvSpPr txBox="1"/>
          <p:nvPr/>
        </p:nvSpPr>
        <p:spPr>
          <a:xfrm>
            <a:off x="4464316" y="1594452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 of 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700E0F-B943-C710-97E7-3CB6FDB0D69B}"/>
              </a:ext>
            </a:extLst>
          </p:cNvPr>
          <p:cNvSpPr txBox="1"/>
          <p:nvPr/>
        </p:nvSpPr>
        <p:spPr>
          <a:xfrm>
            <a:off x="6357941" y="4771938"/>
            <a:ext cx="104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 for 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06AA6-8583-F15B-20ED-B409A83D5ABD}"/>
              </a:ext>
            </a:extLst>
          </p:cNvPr>
          <p:cNvSpPr txBox="1"/>
          <p:nvPr/>
        </p:nvSpPr>
        <p:spPr>
          <a:xfrm>
            <a:off x="8497229" y="1872576"/>
            <a:ext cx="26962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Inflation:</a:t>
            </a:r>
          </a:p>
          <a:p>
            <a:endParaRPr lang="en-US" sz="3200" dirty="0"/>
          </a:p>
          <a:p>
            <a:r>
              <a:rPr lang="en-US" sz="3200" dirty="0"/>
              <a:t>If inflation rises in EU, people don’t want € </a:t>
            </a:r>
            <a:r>
              <a:rPr lang="en-US" sz="3200" dirty="0">
                <a:solidFill>
                  <a:srgbClr val="C00000"/>
                </a:solidFill>
              </a:rPr>
              <a:t>goods</a:t>
            </a:r>
          </a:p>
          <a:p>
            <a:endParaRPr lang="en-US" sz="3200" dirty="0"/>
          </a:p>
          <a:p>
            <a:r>
              <a:rPr lang="en-US" sz="3200" dirty="0"/>
              <a:t>D ↓  for € and</a:t>
            </a:r>
          </a:p>
          <a:p>
            <a:r>
              <a:rPr lang="en-US" sz="3200" dirty="0"/>
              <a:t>S ↑ of €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913F00-BEEB-E0E7-6F6D-3C9E0281B7D0}"/>
              </a:ext>
            </a:extLst>
          </p:cNvPr>
          <p:cNvCxnSpPr/>
          <p:nvPr/>
        </p:nvCxnSpPr>
        <p:spPr>
          <a:xfrm>
            <a:off x="3211551" y="2062386"/>
            <a:ext cx="3327829" cy="328594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ECD7A7-0572-7337-D749-ADBB5E24590C}"/>
              </a:ext>
            </a:extLst>
          </p:cNvPr>
          <p:cNvCxnSpPr/>
          <p:nvPr/>
        </p:nvCxnSpPr>
        <p:spPr>
          <a:xfrm flipV="1">
            <a:off x="2207941" y="1984353"/>
            <a:ext cx="2966225" cy="319420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3D6C64-3228-B21A-9222-5F3D468D9EF2}"/>
              </a:ext>
            </a:extLst>
          </p:cNvPr>
          <p:cNvCxnSpPr/>
          <p:nvPr/>
        </p:nvCxnSpPr>
        <p:spPr>
          <a:xfrm flipH="1">
            <a:off x="1713261" y="4081346"/>
            <a:ext cx="25484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B7AC25-949B-4D71-66AB-07F2116E33F6}"/>
              </a:ext>
            </a:extLst>
          </p:cNvPr>
          <p:cNvCxnSpPr/>
          <p:nvPr/>
        </p:nvCxnSpPr>
        <p:spPr>
          <a:xfrm flipH="1">
            <a:off x="1713261" y="3033132"/>
            <a:ext cx="24795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B0DB979-5770-5D80-02E8-2D41A21A3652}"/>
              </a:ext>
            </a:extLst>
          </p:cNvPr>
          <p:cNvSpPr txBox="1"/>
          <p:nvPr/>
        </p:nvSpPr>
        <p:spPr>
          <a:xfrm>
            <a:off x="1025305" y="2750459"/>
            <a:ext cx="5396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er’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E61B05-D2DF-F04D-8466-BFC4E0F4E6F9}"/>
                  </a:ext>
                </a:extLst>
              </p14:cNvPr>
              <p14:cNvContentPartPr/>
              <p14:nvPr/>
            </p14:nvContentPartPr>
            <p14:xfrm>
              <a:off x="5164657" y="4704138"/>
              <a:ext cx="702000" cy="339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E61B05-D2DF-F04D-8466-BFC4E0F4E6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56017" y="4695138"/>
                <a:ext cx="7196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4B3579F-E494-BC6C-3A79-56C9B4A62B32}"/>
                  </a:ext>
                </a:extLst>
              </p14:cNvPr>
              <p14:cNvContentPartPr/>
              <p14:nvPr/>
            </p14:nvContentPartPr>
            <p14:xfrm>
              <a:off x="2057040" y="3174240"/>
              <a:ext cx="386280" cy="929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4B3579F-E494-BC6C-3A79-56C9B4A62B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8400" y="3165240"/>
                <a:ext cx="403920" cy="9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6F93F7-DF94-F33A-8637-EF81F8269160}"/>
                  </a:ext>
                </a:extLst>
              </p14:cNvPr>
              <p14:cNvContentPartPr/>
              <p14:nvPr/>
            </p14:nvContentPartPr>
            <p14:xfrm>
              <a:off x="4685205" y="2634993"/>
              <a:ext cx="700560" cy="278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6F93F7-DF94-F33A-8637-EF81F82691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76565" y="2625993"/>
                <a:ext cx="71820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037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A7AF-30D8-CDF1-08F3-2684F4DA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220"/>
            <a:ext cx="10515600" cy="51295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have currency prices moved over time?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Looking here at currencies relative to the $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Which is how currency prices are usually expressed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09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6229350"/>
            <a:ext cx="2628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fxtop.com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68A4E-F67D-5B44-9E0B-61EEB13CBB8F}"/>
              </a:ext>
            </a:extLst>
          </p:cNvPr>
          <p:cNvSpPr txBox="1"/>
          <p:nvPr/>
        </p:nvSpPr>
        <p:spPr>
          <a:xfrm>
            <a:off x="2391509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E9F000-F5F9-9D46-9D23-595CE367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07270"/>
          </a:xfrm>
        </p:spPr>
        <p:txBody>
          <a:bodyPr>
            <a:normAutofit/>
          </a:bodyPr>
          <a:lstStyle/>
          <a:p>
            <a:r>
              <a:rPr lang="en-US" dirty="0"/>
              <a:t>Swiss franc/U.S.$</a:t>
            </a:r>
            <a:br>
              <a:rPr lang="en-US" dirty="0"/>
            </a:br>
            <a:r>
              <a:rPr lang="en-US" sz="2200" dirty="0"/>
              <a:t>The dollar has mainly depreciated against the franc; Switzerland is a low inflation country, a haven for wealthy savers, and a successful exporter</a:t>
            </a:r>
          </a:p>
        </p:txBody>
      </p:sp>
      <p:pic>
        <p:nvPicPr>
          <p:cNvPr id="7" name="Picture 6" descr="A picture containing text, line, plot, screenshot&#10;&#10;Description automatically generated">
            <a:extLst>
              <a:ext uri="{FF2B5EF4-FFF2-40B4-BE49-F238E27FC236}">
                <a16:creationId xmlns:a16="http://schemas.microsoft.com/office/drawing/2014/main" id="{66D684A8-EE4C-BA2E-6B10-9C3D158D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50" y="1746250"/>
            <a:ext cx="6870700" cy="4483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D37D32-CCA9-CDE8-A78A-0453CDA0FE7D}"/>
              </a:ext>
            </a:extLst>
          </p:cNvPr>
          <p:cNvSpPr txBox="1"/>
          <p:nvPr/>
        </p:nvSpPr>
        <p:spPr>
          <a:xfrm>
            <a:off x="535259" y="2542478"/>
            <a:ext cx="14459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Dollar getting weaker over time against the Swiss franc</a:t>
            </a:r>
          </a:p>
        </p:txBody>
      </p:sp>
    </p:spTree>
    <p:extLst>
      <p:ext uri="{BB962C8B-B14F-4D97-AF65-F5344CB8AC3E}">
        <p14:creationId xmlns:p14="http://schemas.microsoft.com/office/powerpoint/2010/main" val="3895162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C1ECF8-F43B-4841-B49B-96E996F4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Mexican peso/U.S. $</a:t>
            </a:r>
            <a:br>
              <a:rPr lang="en-US" dirty="0"/>
            </a:br>
            <a:r>
              <a:rPr lang="en-US" sz="2700" dirty="0"/>
              <a:t>The peso depreciates as Mexican inflation &gt; U.S. inflation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F242F-1FB4-464B-BBA6-0DB839E33AEB}"/>
              </a:ext>
            </a:extLst>
          </p:cNvPr>
          <p:cNvSpPr txBox="1"/>
          <p:nvPr/>
        </p:nvSpPr>
        <p:spPr>
          <a:xfrm>
            <a:off x="7296150" y="6286501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fxtop.com</a:t>
            </a:r>
            <a:endParaRPr lang="en-US" dirty="0"/>
          </a:p>
        </p:txBody>
      </p:sp>
      <p:pic>
        <p:nvPicPr>
          <p:cNvPr id="5" name="Picture 4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B00E9002-77CE-4971-F1C6-87BE4C958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604169"/>
            <a:ext cx="7112000" cy="449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C65F0A-BD76-3919-764A-C8AD28C9931E}"/>
              </a:ext>
            </a:extLst>
          </p:cNvPr>
          <p:cNvSpPr txBox="1"/>
          <p:nvPr/>
        </p:nvSpPr>
        <p:spPr>
          <a:xfrm>
            <a:off x="236034" y="3429000"/>
            <a:ext cx="19942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Dollar getting stronger over time</a:t>
            </a:r>
          </a:p>
        </p:txBody>
      </p:sp>
    </p:spTree>
    <p:extLst>
      <p:ext uri="{BB962C8B-B14F-4D97-AF65-F5344CB8AC3E}">
        <p14:creationId xmlns:p14="http://schemas.microsoft.com/office/powerpoint/2010/main" val="67256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2250" y="614385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: </a:t>
            </a:r>
            <a:r>
              <a:rPr lang="en-US" dirty="0" err="1"/>
              <a:t>fxtop.com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F35408-2769-9640-8078-83AD68C3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53" y="309807"/>
            <a:ext cx="8229600" cy="149126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Volatility in the Can$/U.S.$ exchange rate </a:t>
            </a:r>
            <a:br>
              <a:rPr lang="en-US" sz="3600" dirty="0"/>
            </a:br>
            <a:r>
              <a:rPr lang="en-US" sz="2700" dirty="0"/>
              <a:t>Policy-makers in 1944 rejected flexible e. r., fearing instability.  They were right that exchange rates would be volatile.</a:t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5" name="Picture 4" descr="A picture containing text, line, plot, screenshot&#10;&#10;Description automatically generated">
            <a:extLst>
              <a:ext uri="{FF2B5EF4-FFF2-40B4-BE49-F238E27FC236}">
                <a16:creationId xmlns:a16="http://schemas.microsoft.com/office/drawing/2014/main" id="{738539E6-0C53-B1C0-C3CF-38B4F873F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1711552"/>
            <a:ext cx="70231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82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F0A8-4B92-5249-B289-DA55D51C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4564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Chinese Yuan/U.S. $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/>
              <a:t>The yuan depreciates (the dollar price rises); mid-90s yuan is fixed to the $, then strengthens (the $ falls from 2005 for about 7 years).  Since 2012 the yuan has fallen slightly and fluctuated ($ has risen). 			</a:t>
            </a:r>
            <a:endParaRPr lang="en-US" sz="1600" dirty="0"/>
          </a:p>
        </p:txBody>
      </p:sp>
      <p:pic>
        <p:nvPicPr>
          <p:cNvPr id="7" name="Content Placeholder 6" descr="A picture containing text, line, plot, screenshot&#10;&#10;Description automatically generated">
            <a:extLst>
              <a:ext uri="{FF2B5EF4-FFF2-40B4-BE49-F238E27FC236}">
                <a16:creationId xmlns:a16="http://schemas.microsoft.com/office/drawing/2014/main" id="{CA514509-49A1-1405-135D-CFADD47FB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50" y="2138364"/>
            <a:ext cx="6819900" cy="4445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E36B68-F04F-1518-26E2-46E6C747390D}"/>
              </a:ext>
            </a:extLst>
          </p:cNvPr>
          <p:cNvSpPr txBox="1"/>
          <p:nvPr/>
        </p:nvSpPr>
        <p:spPr>
          <a:xfrm>
            <a:off x="9719734" y="5977467"/>
            <a:ext cx="68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fxtop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A0A02-D231-18E1-7086-83CC60190D42}"/>
              </a:ext>
            </a:extLst>
          </p:cNvPr>
          <p:cNvSpPr txBox="1"/>
          <p:nvPr/>
        </p:nvSpPr>
        <p:spPr>
          <a:xfrm>
            <a:off x="4851400" y="3069453"/>
            <a:ext cx="1130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 rising,</a:t>
            </a:r>
          </a:p>
          <a:p>
            <a:r>
              <a:rPr lang="en-US" sz="2400" dirty="0"/>
              <a:t>yuan</a:t>
            </a:r>
          </a:p>
          <a:p>
            <a:r>
              <a:rPr lang="en-US" sz="2400" dirty="0"/>
              <a:t>falling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462D26-FF50-ED32-ED05-56500411332A}"/>
                  </a:ext>
                </a:extLst>
              </p14:cNvPr>
              <p14:cNvContentPartPr/>
              <p14:nvPr/>
            </p14:nvContentPartPr>
            <p14:xfrm>
              <a:off x="5337440" y="2603760"/>
              <a:ext cx="1081440" cy="3497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462D26-FF50-ED32-ED05-5650041133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8800" y="2595120"/>
                <a:ext cx="1099080" cy="35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F03D98B-D6B6-9B3E-99FD-89BB8516E149}"/>
                  </a:ext>
                </a:extLst>
              </p14:cNvPr>
              <p14:cNvContentPartPr/>
              <p14:nvPr/>
            </p14:nvContentPartPr>
            <p14:xfrm>
              <a:off x="6261920" y="2554440"/>
              <a:ext cx="186480" cy="365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F03D98B-D6B6-9B3E-99FD-89BB8516E1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52920" y="2545800"/>
                <a:ext cx="204120" cy="3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520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 and world, 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15" y="262718"/>
            <a:ext cx="7834681" cy="59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33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AA68-2EFD-5980-B46D-5D268810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dollar and the Vietnamese dong</a:t>
            </a:r>
          </a:p>
        </p:txBody>
      </p:sp>
      <p:pic>
        <p:nvPicPr>
          <p:cNvPr id="4" name="Picture 3" descr="A graph on a white background&#10;&#10;Description automatically generated">
            <a:extLst>
              <a:ext uri="{FF2B5EF4-FFF2-40B4-BE49-F238E27FC236}">
                <a16:creationId xmlns:a16="http://schemas.microsoft.com/office/drawing/2014/main" id="{A0CABA4E-B936-D234-5FF7-94990085C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65078"/>
            <a:ext cx="7772400" cy="5292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E02C7C-7128-10D7-19AF-AB44360156DF}"/>
              </a:ext>
            </a:extLst>
          </p:cNvPr>
          <p:cNvSpPr txBox="1"/>
          <p:nvPr/>
        </p:nvSpPr>
        <p:spPr>
          <a:xfrm>
            <a:off x="7669968" y="6398696"/>
            <a:ext cx="287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Trading Economics</a:t>
            </a:r>
          </a:p>
        </p:txBody>
      </p:sp>
    </p:spTree>
    <p:extLst>
      <p:ext uri="{BB962C8B-B14F-4D97-AF65-F5344CB8AC3E}">
        <p14:creationId xmlns:p14="http://schemas.microsoft.com/office/powerpoint/2010/main" val="1148488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20A55C-5CC6-6D43-AA83-56C37CB2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Euro was launched in 1999. Initially the $ rose against €; then $ declined, climbed, zigzagged.</a:t>
            </a:r>
          </a:p>
        </p:txBody>
      </p:sp>
      <p:pic>
        <p:nvPicPr>
          <p:cNvPr id="3" name="Picture 2" descr="A picture containing text, line, plot, screenshot&#10;&#10;Description automatically generated">
            <a:extLst>
              <a:ext uri="{FF2B5EF4-FFF2-40B4-BE49-F238E27FC236}">
                <a16:creationId xmlns:a16="http://schemas.microsoft.com/office/drawing/2014/main" id="{CDDDA7C6-F9D5-F26A-163E-F2C35A200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1746423"/>
            <a:ext cx="7099300" cy="444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3812EE-E709-1973-18D3-553FA582C52A}"/>
              </a:ext>
            </a:extLst>
          </p:cNvPr>
          <p:cNvSpPr txBox="1"/>
          <p:nvPr/>
        </p:nvSpPr>
        <p:spPr>
          <a:xfrm>
            <a:off x="8365068" y="6366933"/>
            <a:ext cx="68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fxtop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19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BD58C8-F452-AE4E-913F-697BD4A5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740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dollar and the yen (¥)</a:t>
            </a:r>
          </a:p>
        </p:txBody>
      </p:sp>
      <p:pic>
        <p:nvPicPr>
          <p:cNvPr id="7" name="Picture 6" descr="A picture containing text, line, screenshot, plot&#10;&#10;Description automatically generated">
            <a:extLst>
              <a:ext uri="{FF2B5EF4-FFF2-40B4-BE49-F238E27FC236}">
                <a16:creationId xmlns:a16="http://schemas.microsoft.com/office/drawing/2014/main" id="{575CC2FE-1AC8-2591-7A33-35C225FF7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416050"/>
            <a:ext cx="6985000" cy="443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FF2058-C88B-4B71-A89E-751C7D62A5AE}"/>
              </a:ext>
            </a:extLst>
          </p:cNvPr>
          <p:cNvSpPr txBox="1"/>
          <p:nvPr/>
        </p:nvSpPr>
        <p:spPr>
          <a:xfrm>
            <a:off x="8229601" y="6163733"/>
            <a:ext cx="150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fxtop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39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DBEE-90CF-803C-07BF-B975B8DA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a strong currency good or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C9B1F-D82B-06AB-CF68-FA281E45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9157" cy="4351338"/>
          </a:xfrm>
        </p:spPr>
        <p:txBody>
          <a:bodyPr>
            <a:normAutofit/>
          </a:bodyPr>
          <a:lstStyle/>
          <a:p>
            <a:r>
              <a:rPr lang="en-US" sz="3600" dirty="0"/>
              <a:t>It’s mixed</a:t>
            </a:r>
          </a:p>
          <a:p>
            <a:r>
              <a:rPr lang="en-US" sz="3600" dirty="0"/>
              <a:t>A strong currency means cheap imports—helps with low inflation, high standard of living</a:t>
            </a:r>
          </a:p>
          <a:p>
            <a:r>
              <a:rPr lang="en-US" sz="3600" dirty="0"/>
              <a:t>But a strong currency means lower exports and higher imports—hurts GDP and employment</a:t>
            </a:r>
          </a:p>
          <a:p>
            <a:r>
              <a:rPr lang="en-US" sz="3600" dirty="0"/>
              <a:t>Also prestige involved…plus foreigners like assets in strong-currency nations…but that’s a mixed bag too</a:t>
            </a:r>
          </a:p>
        </p:txBody>
      </p:sp>
    </p:spTree>
    <p:extLst>
      <p:ext uri="{BB962C8B-B14F-4D97-AF65-F5344CB8AC3E}">
        <p14:creationId xmlns:p14="http://schemas.microsoft.com/office/powerpoint/2010/main" val="1739994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A81A25C-001B-6A6C-4DB8-7EF22FFA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rising er (€↑) on AD-AS in EZ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4FCA1C-1B6B-C091-5887-3AB18FAD2205}"/>
              </a:ext>
            </a:extLst>
          </p:cNvPr>
          <p:cNvCxnSpPr>
            <a:cxnSpLocks/>
          </p:cNvCxnSpPr>
          <p:nvPr/>
        </p:nvCxnSpPr>
        <p:spPr>
          <a:xfrm>
            <a:off x="3077737" y="1690688"/>
            <a:ext cx="0" cy="4598600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3D9900-6EA1-CD02-69F6-7DE01B0E71E8}"/>
              </a:ext>
            </a:extLst>
          </p:cNvPr>
          <p:cNvCxnSpPr/>
          <p:nvPr/>
        </p:nvCxnSpPr>
        <p:spPr>
          <a:xfrm>
            <a:off x="3077737" y="6289288"/>
            <a:ext cx="6110868" cy="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08B517-61BF-D46C-072E-D7281C2EF3FB}"/>
              </a:ext>
            </a:extLst>
          </p:cNvPr>
          <p:cNvCxnSpPr/>
          <p:nvPr/>
        </p:nvCxnSpPr>
        <p:spPr>
          <a:xfrm>
            <a:off x="3858322" y="2118732"/>
            <a:ext cx="4059044" cy="3947531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AF23CC-0BFC-40C2-C918-B68503D49315}"/>
              </a:ext>
            </a:extLst>
          </p:cNvPr>
          <p:cNvCxnSpPr>
            <a:cxnSpLocks/>
          </p:cNvCxnSpPr>
          <p:nvPr/>
        </p:nvCxnSpPr>
        <p:spPr>
          <a:xfrm flipV="1">
            <a:off x="3724507" y="2230244"/>
            <a:ext cx="3426424" cy="3501483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C54E23-AFBA-754B-7F97-7AE84D5F8FF1}"/>
              </a:ext>
            </a:extLst>
          </p:cNvPr>
          <p:cNvCxnSpPr>
            <a:cxnSpLocks/>
          </p:cNvCxnSpPr>
          <p:nvPr/>
        </p:nvCxnSpPr>
        <p:spPr>
          <a:xfrm>
            <a:off x="3469112" y="3027112"/>
            <a:ext cx="3165608" cy="310004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235C44B-9AE3-6D5A-5CEB-1477829FF7F9}"/>
              </a:ext>
            </a:extLst>
          </p:cNvPr>
          <p:cNvCxnSpPr>
            <a:cxnSpLocks/>
          </p:cNvCxnSpPr>
          <p:nvPr/>
        </p:nvCxnSpPr>
        <p:spPr>
          <a:xfrm flipV="1">
            <a:off x="4148254" y="2625669"/>
            <a:ext cx="3749954" cy="32072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2C27793-0346-F85E-112C-B94BCFD5CD63}"/>
              </a:ext>
            </a:extLst>
          </p:cNvPr>
          <p:cNvSpPr txBox="1"/>
          <p:nvPr/>
        </p:nvSpPr>
        <p:spPr>
          <a:xfrm>
            <a:off x="2141034" y="1690688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159253-E816-1303-6D96-F30EDF841354}"/>
              </a:ext>
            </a:extLst>
          </p:cNvPr>
          <p:cNvSpPr txBox="1"/>
          <p:nvPr/>
        </p:nvSpPr>
        <p:spPr>
          <a:xfrm>
            <a:off x="9188605" y="6066263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98B5DC-39B1-9308-624E-28A940F510B5}"/>
              </a:ext>
            </a:extLst>
          </p:cNvPr>
          <p:cNvSpPr txBox="1"/>
          <p:nvPr/>
        </p:nvSpPr>
        <p:spPr>
          <a:xfrm>
            <a:off x="6258776" y="2075848"/>
            <a:ext cx="1913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	    AS’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27A1E5-259B-245B-2D43-0CFC17750660}"/>
              </a:ext>
            </a:extLst>
          </p:cNvPr>
          <p:cNvSpPr txBox="1"/>
          <p:nvPr/>
        </p:nvSpPr>
        <p:spPr>
          <a:xfrm>
            <a:off x="6333893" y="5464098"/>
            <a:ext cx="2213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AD’              AD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A3737D7-24AD-FCEF-0301-DA7930A6B325}"/>
              </a:ext>
            </a:extLst>
          </p:cNvPr>
          <p:cNvCxnSpPr>
            <a:cxnSpLocks/>
          </p:cNvCxnSpPr>
          <p:nvPr/>
        </p:nvCxnSpPr>
        <p:spPr>
          <a:xfrm flipH="1">
            <a:off x="3077737" y="3784561"/>
            <a:ext cx="255009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29DE6D0-5DEA-3629-8E62-DF12D6AF2105}"/>
              </a:ext>
            </a:extLst>
          </p:cNvPr>
          <p:cNvCxnSpPr/>
          <p:nvPr/>
        </p:nvCxnSpPr>
        <p:spPr>
          <a:xfrm>
            <a:off x="5553307" y="379141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59869D0-C923-F5AF-3660-3AF4831CFC0B}"/>
              </a:ext>
            </a:extLst>
          </p:cNvPr>
          <p:cNvCxnSpPr>
            <a:cxnSpLocks/>
          </p:cNvCxnSpPr>
          <p:nvPr/>
        </p:nvCxnSpPr>
        <p:spPr>
          <a:xfrm flipH="1">
            <a:off x="3077737" y="4830123"/>
            <a:ext cx="22193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75EFA01-4756-0C07-3F63-BF690050C6D7}"/>
              </a:ext>
            </a:extLst>
          </p:cNvPr>
          <p:cNvSpPr txBox="1"/>
          <p:nvPr/>
        </p:nvSpPr>
        <p:spPr>
          <a:xfrm>
            <a:off x="2141034" y="3429000"/>
            <a:ext cx="4876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P’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04EC464-E9E5-32EB-DF74-DFB666706C98}"/>
              </a:ext>
            </a:extLst>
          </p:cNvPr>
          <p:cNvCxnSpPr/>
          <p:nvPr/>
        </p:nvCxnSpPr>
        <p:spPr>
          <a:xfrm>
            <a:off x="5612838" y="3784561"/>
            <a:ext cx="0" cy="25047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BBA3157-7626-99DE-59B3-DD91FC9ACBAD}"/>
              </a:ext>
            </a:extLst>
          </p:cNvPr>
          <p:cNvSpPr txBox="1"/>
          <p:nvPr/>
        </p:nvSpPr>
        <p:spPr>
          <a:xfrm>
            <a:off x="5036695" y="6306458"/>
            <a:ext cx="90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Y’   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F87926-1CBA-78D1-31D0-470B4544A424}"/>
              </a:ext>
            </a:extLst>
          </p:cNvPr>
          <p:cNvSpPr txBox="1"/>
          <p:nvPr/>
        </p:nvSpPr>
        <p:spPr>
          <a:xfrm>
            <a:off x="9383603" y="1026309"/>
            <a:ext cx="272089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Cheaper goods shifts AS right, but lower net exports shifts AD left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Overall effect: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 falls, GDP doesn’t change much, maybe ↓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IRL it’s inflation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505DD6-DD64-F87E-0E12-88BAB8D11144}"/>
              </a:ext>
            </a:extLst>
          </p:cNvPr>
          <p:cNvCxnSpPr/>
          <p:nvPr/>
        </p:nvCxnSpPr>
        <p:spPr>
          <a:xfrm>
            <a:off x="5297085" y="4830123"/>
            <a:ext cx="0" cy="14591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82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F7446A-8B42-984C-B9B0-E1EBE97B1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6213"/>
            <a:ext cx="9144000" cy="6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, world, 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055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24D4E1-3A91-CC4A-8044-653896AB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448" y="0"/>
            <a:ext cx="8833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2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55B4A4A-FE31-DF47-A5FD-945795EC6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42" y="0"/>
            <a:ext cx="8561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0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0C74-C2A9-6D25-1516-3F507E2C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276"/>
            <a:ext cx="10515600" cy="18539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affects exports and imports? </a:t>
            </a:r>
            <a:br>
              <a:rPr lang="en-US" dirty="0"/>
            </a:br>
            <a:r>
              <a:rPr lang="en-US" sz="3600" dirty="0"/>
              <a:t>Similar but opposite influences</a:t>
            </a:r>
            <a:br>
              <a:rPr lang="en-US" sz="3600" dirty="0"/>
            </a:br>
            <a:r>
              <a:rPr lang="en-US" sz="3600" dirty="0"/>
              <a:t>This is from the point of view of Finland</a:t>
            </a:r>
            <a:br>
              <a:rPr lang="en-US" sz="3600" dirty="0"/>
            </a:br>
            <a:r>
              <a:rPr lang="en-US" sz="3600" dirty="0"/>
              <a:t>And everything is relative: home country vs. trade partner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3BD1A-8155-CE55-AEF5-D1A67D179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45" y="2486721"/>
            <a:ext cx="5846956" cy="3690241"/>
          </a:xfrm>
        </p:spPr>
        <p:txBody>
          <a:bodyPr/>
          <a:lstStyle/>
          <a:p>
            <a:r>
              <a:rPr lang="en-US" dirty="0"/>
              <a:t>Exports</a:t>
            </a:r>
          </a:p>
          <a:p>
            <a:pPr lvl="1"/>
            <a:r>
              <a:rPr lang="en-US" dirty="0"/>
              <a:t>Inflation (Fin): competitiveness  (-)</a:t>
            </a:r>
          </a:p>
          <a:p>
            <a:pPr lvl="2"/>
            <a:r>
              <a:rPr lang="en-US" dirty="0"/>
              <a:t>Higher Finnish P, lower exports</a:t>
            </a:r>
          </a:p>
          <a:p>
            <a:pPr lvl="1"/>
            <a:r>
              <a:rPr lang="en-US" dirty="0"/>
              <a:t>Value of the €: competitiveness (-)</a:t>
            </a:r>
          </a:p>
          <a:p>
            <a:pPr lvl="2"/>
            <a:r>
              <a:rPr lang="en-US" dirty="0"/>
              <a:t>Strong € makes € goods expensive</a:t>
            </a:r>
          </a:p>
          <a:p>
            <a:pPr lvl="1"/>
            <a:r>
              <a:rPr lang="en-US" dirty="0"/>
              <a:t>Quality of Fin goods, level of tech (+)</a:t>
            </a:r>
          </a:p>
          <a:p>
            <a:pPr lvl="1"/>
            <a:r>
              <a:rPr lang="en-US" dirty="0"/>
              <a:t>GDP elsewhere: their imports (+)</a:t>
            </a:r>
          </a:p>
          <a:p>
            <a:pPr lvl="1"/>
            <a:r>
              <a:rPr lang="en-US" dirty="0"/>
              <a:t>Protection abroad: their demand (-)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3A5EF6-0806-6BDD-E0C4-6E9F6571B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86721"/>
            <a:ext cx="5596054" cy="3690242"/>
          </a:xfrm>
        </p:spPr>
        <p:txBody>
          <a:bodyPr/>
          <a:lstStyle/>
          <a:p>
            <a:r>
              <a:rPr lang="en-US" dirty="0"/>
              <a:t>Imports</a:t>
            </a:r>
          </a:p>
          <a:p>
            <a:pPr lvl="1"/>
            <a:r>
              <a:rPr lang="en-US" dirty="0"/>
              <a:t>Inflation (Fin): competitiveness (+)</a:t>
            </a:r>
          </a:p>
          <a:p>
            <a:pPr lvl="2"/>
            <a:r>
              <a:rPr lang="en-US" dirty="0"/>
              <a:t>Higher Finnish P, more imports</a:t>
            </a:r>
          </a:p>
          <a:p>
            <a:pPr lvl="1"/>
            <a:r>
              <a:rPr lang="en-US" dirty="0"/>
              <a:t>Value of the €: competitiveness (+)</a:t>
            </a:r>
          </a:p>
          <a:p>
            <a:pPr lvl="2"/>
            <a:r>
              <a:rPr lang="en-US" dirty="0"/>
              <a:t>Strong € makes foreign goods cheap</a:t>
            </a:r>
          </a:p>
          <a:p>
            <a:pPr lvl="1"/>
            <a:r>
              <a:rPr lang="en-US" dirty="0"/>
              <a:t>Quality of Fin goods (-) Imports fall</a:t>
            </a:r>
          </a:p>
          <a:p>
            <a:pPr lvl="1"/>
            <a:r>
              <a:rPr lang="en-US" dirty="0"/>
              <a:t>GDP in Fin: demand (+) Imports rise</a:t>
            </a:r>
          </a:p>
          <a:p>
            <a:pPr lvl="1"/>
            <a:r>
              <a:rPr lang="en-US" dirty="0"/>
              <a:t>Protection in Fin: demand (-) </a:t>
            </a:r>
          </a:p>
        </p:txBody>
      </p:sp>
    </p:spTree>
    <p:extLst>
      <p:ext uri="{BB962C8B-B14F-4D97-AF65-F5344CB8AC3E}">
        <p14:creationId xmlns:p14="http://schemas.microsoft.com/office/powerpoint/2010/main" val="17716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02365E-48E4-2494-B8D2-C496B4AA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trade deficit means the country buys more than it sells to the rest of the world </a:t>
            </a:r>
            <a:r>
              <a:rPr lang="en-US" sz="3600" dirty="0"/>
              <a:t>(ROW)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5FF25-9C6C-2539-B2CC-BE1CD5E5D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can it do that? What a good deal!</a:t>
            </a:r>
          </a:p>
          <a:p>
            <a:r>
              <a:rPr lang="en-US" dirty="0"/>
              <a:t>Because in exchange, ROW is buying assets in the country (Finland in our example)</a:t>
            </a:r>
          </a:p>
          <a:p>
            <a:r>
              <a:rPr lang="en-US" dirty="0"/>
              <a:t>Finland had a small trade deficit in 2023</a:t>
            </a:r>
          </a:p>
          <a:p>
            <a:r>
              <a:rPr lang="en-US" dirty="0"/>
              <a:t>Which means that overall, foreigners acquired more Finnish assets than Finns acquired foreign assets</a:t>
            </a:r>
          </a:p>
          <a:p>
            <a:r>
              <a:rPr lang="en-US" dirty="0"/>
              <a:t>In a small way, Finland became more of a “net debtor” to ROW</a:t>
            </a:r>
          </a:p>
          <a:p>
            <a:endParaRPr lang="en-US" dirty="0"/>
          </a:p>
          <a:p>
            <a:r>
              <a:rPr lang="en-US" dirty="0"/>
              <a:t>The U.S. has a very large trade deficit</a:t>
            </a:r>
          </a:p>
          <a:p>
            <a:r>
              <a:rPr lang="en-US" dirty="0"/>
              <a:t>“Financed” by foreigners accumulating </a:t>
            </a:r>
            <a:r>
              <a:rPr lang="en-US" sz="3600" dirty="0"/>
              <a:t>tons of U.S. assets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2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1402</Words>
  <Application>Microsoft Macintosh PowerPoint</Application>
  <PresentationFormat>Widescreen</PresentationFormat>
  <Paragraphs>208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Theme</vt:lpstr>
      <vt:lpstr>Open-economy macro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affects exports and imports?  Similar but opposite influences This is from the point of view of Finland And everything is relative: home country vs. trade partner</vt:lpstr>
      <vt:lpstr>A trade deficit means the country buys more than it sells to the rest of the world (ROW)</vt:lpstr>
      <vt:lpstr>There are some parallels between a country’s budget deficit and its trade deficit</vt:lpstr>
      <vt:lpstr>Surpluses &amp; deficits The trade balance: exports – imports + (surplus) or – (deficit)</vt:lpstr>
      <vt:lpstr>What’s good and bad about a trade deficit?</vt:lpstr>
      <vt:lpstr>Top-10 current account surplus countries, 2021, in $b.</vt:lpstr>
      <vt:lpstr>Top-10 current account surplus countries, 2021, in $b.</vt:lpstr>
      <vt:lpstr>Top-10 current account deficit countries, 2021, $b.</vt:lpstr>
      <vt:lpstr>Top-10 current account deficit countries, 2021, $b.</vt:lpstr>
      <vt:lpstr>The foreign exchange market</vt:lpstr>
      <vt:lpstr>People and institutions are buying a foreign currency for two reasons</vt:lpstr>
      <vt:lpstr>Stemming from the two types of flows, there are two BIG influences on the value of a currency</vt:lpstr>
      <vt:lpstr>Why?</vt:lpstr>
      <vt:lpstr>The foreign exchange market</vt:lpstr>
      <vt:lpstr>Interest rates +</vt:lpstr>
      <vt:lpstr>We could draw the opposite diagram for the $: i.r. in US is now relatively low</vt:lpstr>
      <vt:lpstr>Inflation rates (-)</vt:lpstr>
      <vt:lpstr>How have currency prices moved over time?  Looking here at currencies relative to the $  Which is how currency prices are usually expressed  </vt:lpstr>
      <vt:lpstr>Swiss franc/U.S.$ The dollar has mainly depreciated against the franc; Switzerland is a low inflation country, a haven for wealthy savers, and a successful exporter</vt:lpstr>
      <vt:lpstr>Mexican peso/U.S. $ The peso depreciates as Mexican inflation &gt; U.S. inflation</vt:lpstr>
      <vt:lpstr>Volatility in the Can$/U.S.$ exchange rate  Policy-makers in 1944 rejected flexible e. r., fearing instability.  They were right that exchange rates would be volatile. </vt:lpstr>
      <vt:lpstr>Chinese Yuan/U.S. $ The yuan depreciates (the dollar price rises); mid-90s yuan is fixed to the $, then strengthens (the $ falls from 2005 for about 7 years).  Since 2012 the yuan has fallen slightly and fluctuated ($ has risen).    </vt:lpstr>
      <vt:lpstr>The dollar and the Vietnamese dong</vt:lpstr>
      <vt:lpstr>The Euro was launched in 1999. Initially the $ rose against €; then $ declined, climbed, zigzagged.</vt:lpstr>
      <vt:lpstr>The dollar and the yen (¥)</vt:lpstr>
      <vt:lpstr>Is a strong currency good or bad?</vt:lpstr>
      <vt:lpstr>Effect of rising er (€↑) on AD-AS in EZ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Open-economy macro</dc:title>
  <dc:creator>Craven, Carolyn</dc:creator>
  <cp:lastModifiedBy>Craven, Carolyn</cp:lastModifiedBy>
  <cp:revision>45</cp:revision>
  <dcterms:created xsi:type="dcterms:W3CDTF">2024-02-13T15:19:53Z</dcterms:created>
  <dcterms:modified xsi:type="dcterms:W3CDTF">2024-02-15T04:00:39Z</dcterms:modified>
</cp:coreProperties>
</file>