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61" r:id="rId4"/>
    <p:sldId id="264" r:id="rId5"/>
    <p:sldId id="260" r:id="rId6"/>
    <p:sldId id="262" r:id="rId7"/>
    <p:sldId id="266" r:id="rId8"/>
    <p:sldId id="269" r:id="rId9"/>
    <p:sldId id="26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62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8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9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2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3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9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2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5" r:id="rId5"/>
    <p:sldLayoutId id="2147483676" r:id="rId6"/>
    <p:sldLayoutId id="2147483682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C9393A-2CEF-4DC5-9C43-34C3AB08B9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28B68AF-B9C3-D54D-82AB-744A68753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9626" y="3547277"/>
            <a:ext cx="5122605" cy="1341624"/>
          </a:xfrm>
        </p:spPr>
        <p:txBody>
          <a:bodyPr anchor="b">
            <a:normAutofit/>
          </a:bodyPr>
          <a:lstStyle/>
          <a:p>
            <a:r>
              <a:rPr lang="fi-FI" sz="4000" dirty="0"/>
              <a:t>VERBITYYPIT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CA1B80B-0374-4684-B392-6F0EAD2B5C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C37F4D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CE0F821-2694-7A4F-89FF-87765599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Suffiksit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C316CB-E1CA-164D-9C6E-D955C2785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97" y="713313"/>
            <a:ext cx="5511703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3200" dirty="0"/>
              <a:t>MINÄ: </a:t>
            </a:r>
            <a:r>
              <a:rPr lang="fi-FI" sz="3200" b="1" dirty="0"/>
              <a:t>-n</a:t>
            </a:r>
          </a:p>
          <a:p>
            <a:pPr marL="0" indent="0">
              <a:buNone/>
            </a:pPr>
            <a:r>
              <a:rPr lang="fi-FI" sz="3200" dirty="0"/>
              <a:t>SINÄ:</a:t>
            </a:r>
            <a:r>
              <a:rPr lang="fi-FI" sz="3200" b="1" dirty="0"/>
              <a:t> -t</a:t>
            </a:r>
          </a:p>
          <a:p>
            <a:pPr marL="0" indent="0">
              <a:buNone/>
            </a:pPr>
            <a:r>
              <a:rPr lang="fi-FI" sz="3200" dirty="0"/>
              <a:t>HÄN: </a:t>
            </a:r>
            <a:r>
              <a:rPr lang="fi-FI" sz="3200" i="1" dirty="0"/>
              <a:t>VV</a:t>
            </a:r>
            <a:endParaRPr lang="fi-FI" sz="2000" i="1" dirty="0"/>
          </a:p>
          <a:p>
            <a:pPr marL="0" indent="0">
              <a:buNone/>
            </a:pPr>
            <a:r>
              <a:rPr lang="fi-FI" sz="3200" dirty="0"/>
              <a:t>ME: </a:t>
            </a:r>
            <a:r>
              <a:rPr lang="fi-FI" sz="3200" b="1" dirty="0"/>
              <a:t>-</a:t>
            </a:r>
            <a:r>
              <a:rPr lang="fi-FI" sz="3200" b="1" dirty="0" err="1"/>
              <a:t>mme</a:t>
            </a:r>
            <a:endParaRPr lang="fi-FI" sz="3200" b="1" dirty="0"/>
          </a:p>
          <a:p>
            <a:pPr marL="0" indent="0">
              <a:buNone/>
            </a:pPr>
            <a:r>
              <a:rPr lang="fi-FI" sz="3200" dirty="0"/>
              <a:t>TE: </a:t>
            </a:r>
            <a:r>
              <a:rPr lang="fi-FI" sz="3200" b="1" dirty="0"/>
              <a:t>-</a:t>
            </a:r>
            <a:r>
              <a:rPr lang="fi-FI" sz="3200" b="1" dirty="0" err="1"/>
              <a:t>tte</a:t>
            </a:r>
            <a:endParaRPr lang="fi-FI" sz="3200" b="1" dirty="0"/>
          </a:p>
          <a:p>
            <a:pPr marL="0" indent="0">
              <a:buNone/>
            </a:pPr>
            <a:r>
              <a:rPr lang="fi-FI" sz="3200" dirty="0"/>
              <a:t>HE: </a:t>
            </a:r>
            <a:r>
              <a:rPr lang="fi-FI" sz="3200" b="1" dirty="0"/>
              <a:t>-</a:t>
            </a:r>
            <a:r>
              <a:rPr lang="fi-FI" sz="3200" b="1" dirty="0" err="1"/>
              <a:t>vat</a:t>
            </a:r>
            <a:r>
              <a:rPr lang="fi-FI" sz="3200" b="1" dirty="0"/>
              <a:t>/-</a:t>
            </a:r>
            <a:r>
              <a:rPr lang="fi-FI" sz="3200" b="1" dirty="0" err="1"/>
              <a:t>vät</a:t>
            </a:r>
            <a:endParaRPr lang="fi-FI" sz="3200" b="1" dirty="0"/>
          </a:p>
        </p:txBody>
      </p:sp>
    </p:spTree>
    <p:extLst>
      <p:ext uri="{BB962C8B-B14F-4D97-AF65-F5344CB8AC3E}">
        <p14:creationId xmlns:p14="http://schemas.microsoft.com/office/powerpoint/2010/main" val="221802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512F-3B02-4020-B6D7-82111ECD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Verbityypit</a:t>
            </a:r>
            <a:r>
              <a:rPr lang="en-US" dirty="0"/>
              <a:t> 1, 2 ja 3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E5B98-BA4C-4CF7-9D43-BE1110427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41124"/>
            <a:ext cx="10638034" cy="463107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VERBITYYPPI 1 A/Ä</a:t>
            </a:r>
          </a:p>
          <a:p>
            <a:pPr marL="0" indent="0">
              <a:buNone/>
            </a:pPr>
            <a:r>
              <a:rPr lang="en-US" dirty="0" err="1"/>
              <a:t>Puhu</a:t>
            </a:r>
            <a:r>
              <a:rPr lang="en-US" b="1" dirty="0" err="1"/>
              <a:t>n</a:t>
            </a:r>
            <a:r>
              <a:rPr lang="en-US" dirty="0"/>
              <a:t>, </a:t>
            </a:r>
            <a:r>
              <a:rPr lang="en-US" dirty="0" err="1"/>
              <a:t>puhu</a:t>
            </a:r>
            <a:r>
              <a:rPr lang="en-US" b="1" dirty="0" err="1"/>
              <a:t>t</a:t>
            </a:r>
            <a:r>
              <a:rPr lang="en-US" dirty="0"/>
              <a:t>, </a:t>
            </a:r>
            <a:r>
              <a:rPr lang="en-US" dirty="0" err="1"/>
              <a:t>puh</a:t>
            </a:r>
            <a:r>
              <a:rPr lang="en-US" u="sng" dirty="0" err="1"/>
              <a:t>uu</a:t>
            </a:r>
            <a:r>
              <a:rPr lang="en-US" dirty="0"/>
              <a:t>, </a:t>
            </a:r>
            <a:r>
              <a:rPr lang="en-US" dirty="0" err="1"/>
              <a:t>puhu</a:t>
            </a:r>
            <a:r>
              <a:rPr lang="en-US" b="1" dirty="0" err="1"/>
              <a:t>mme</a:t>
            </a:r>
            <a:r>
              <a:rPr lang="en-US" dirty="0"/>
              <a:t>, </a:t>
            </a:r>
            <a:r>
              <a:rPr lang="en-US" dirty="0" err="1"/>
              <a:t>puhu</a:t>
            </a:r>
            <a:r>
              <a:rPr lang="en-US" b="1" dirty="0" err="1"/>
              <a:t>tte</a:t>
            </a:r>
            <a:r>
              <a:rPr lang="en-US" dirty="0"/>
              <a:t>, </a:t>
            </a:r>
            <a:r>
              <a:rPr lang="en-US" dirty="0" err="1"/>
              <a:t>puhu</a:t>
            </a:r>
            <a:r>
              <a:rPr lang="en-US" b="1" dirty="0" err="1"/>
              <a:t>vat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VERBITYYPPI 2 DA/DÄ</a:t>
            </a:r>
          </a:p>
          <a:p>
            <a:pPr marL="0" indent="0">
              <a:buNone/>
            </a:pPr>
            <a:r>
              <a:rPr lang="en-US" dirty="0" err="1"/>
              <a:t>Syö</a:t>
            </a:r>
            <a:r>
              <a:rPr lang="en-US" b="1" dirty="0" err="1"/>
              <a:t>n</a:t>
            </a:r>
            <a:r>
              <a:rPr lang="en-US" dirty="0"/>
              <a:t>, </a:t>
            </a:r>
            <a:r>
              <a:rPr lang="en-US" dirty="0" err="1"/>
              <a:t>syö</a:t>
            </a:r>
            <a:r>
              <a:rPr lang="en-US" b="1" dirty="0" err="1"/>
              <a:t>t</a:t>
            </a:r>
            <a:r>
              <a:rPr lang="en-US" dirty="0"/>
              <a:t>, </a:t>
            </a:r>
            <a:r>
              <a:rPr lang="en-US" dirty="0" err="1"/>
              <a:t>syö</a:t>
            </a:r>
            <a:r>
              <a:rPr lang="en-US" dirty="0"/>
              <a:t>, </a:t>
            </a:r>
            <a:r>
              <a:rPr lang="en-US" dirty="0" err="1"/>
              <a:t>syö</a:t>
            </a:r>
            <a:r>
              <a:rPr lang="en-US" b="1" dirty="0" err="1"/>
              <a:t>mme</a:t>
            </a:r>
            <a:r>
              <a:rPr lang="en-US" dirty="0"/>
              <a:t>, </a:t>
            </a:r>
            <a:r>
              <a:rPr lang="en-US" dirty="0" err="1"/>
              <a:t>syö</a:t>
            </a:r>
            <a:r>
              <a:rPr lang="en-US" b="1" dirty="0" err="1"/>
              <a:t>tte</a:t>
            </a:r>
            <a:r>
              <a:rPr lang="en-US" dirty="0"/>
              <a:t>, </a:t>
            </a:r>
            <a:r>
              <a:rPr lang="en-US" dirty="0" err="1"/>
              <a:t>syö</a:t>
            </a:r>
            <a:r>
              <a:rPr lang="en-US" b="1" dirty="0" err="1"/>
              <a:t>vät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VERBITYYPPI 3: LA/LÄ, NA/NÄ, STA/STÄ</a:t>
            </a:r>
          </a:p>
          <a:p>
            <a:pPr marL="0" indent="0">
              <a:buNone/>
            </a:pPr>
            <a:r>
              <a:rPr lang="en-US" dirty="0" err="1"/>
              <a:t>Mene</a:t>
            </a:r>
            <a:r>
              <a:rPr lang="en-US" b="1" dirty="0" err="1"/>
              <a:t>n</a:t>
            </a:r>
            <a:r>
              <a:rPr lang="en-US" dirty="0"/>
              <a:t>, </a:t>
            </a:r>
            <a:r>
              <a:rPr lang="en-US" dirty="0" err="1"/>
              <a:t>men</a:t>
            </a:r>
            <a:r>
              <a:rPr lang="en-US" dirty="0" err="1">
                <a:solidFill>
                  <a:schemeClr val="accent1"/>
                </a:solidFill>
              </a:rPr>
              <a:t>e</a:t>
            </a:r>
            <a:r>
              <a:rPr lang="en-US" b="1" dirty="0" err="1"/>
              <a:t>t</a:t>
            </a:r>
            <a:r>
              <a:rPr lang="en-US" dirty="0"/>
              <a:t>, </a:t>
            </a:r>
            <a:r>
              <a:rPr lang="en-US" dirty="0" err="1"/>
              <a:t>men</a:t>
            </a:r>
            <a:r>
              <a:rPr lang="en-US" dirty="0" err="1">
                <a:solidFill>
                  <a:schemeClr val="accent1"/>
                </a:solidFill>
              </a:rPr>
              <a:t>e</a:t>
            </a:r>
            <a:r>
              <a:rPr lang="en-US" b="1" dirty="0" err="1"/>
              <a:t>e</a:t>
            </a:r>
            <a:r>
              <a:rPr lang="en-US" dirty="0"/>
              <a:t>, </a:t>
            </a:r>
            <a:r>
              <a:rPr lang="en-US" dirty="0" err="1"/>
              <a:t>men</a:t>
            </a:r>
            <a:r>
              <a:rPr lang="en-US" dirty="0" err="1">
                <a:solidFill>
                  <a:schemeClr val="accent1"/>
                </a:solidFill>
              </a:rPr>
              <a:t>e</a:t>
            </a:r>
            <a:r>
              <a:rPr lang="en-US" b="1" dirty="0" err="1"/>
              <a:t>mme</a:t>
            </a:r>
            <a:r>
              <a:rPr lang="en-US" dirty="0"/>
              <a:t>, </a:t>
            </a:r>
            <a:r>
              <a:rPr lang="en-US" dirty="0" err="1"/>
              <a:t>men</a:t>
            </a:r>
            <a:r>
              <a:rPr lang="en-US" dirty="0" err="1">
                <a:solidFill>
                  <a:schemeClr val="accent1"/>
                </a:solidFill>
              </a:rPr>
              <a:t>e</a:t>
            </a:r>
            <a:r>
              <a:rPr lang="en-US" b="1" dirty="0" err="1"/>
              <a:t>tte</a:t>
            </a:r>
            <a:r>
              <a:rPr lang="en-US" dirty="0"/>
              <a:t>, </a:t>
            </a:r>
            <a:r>
              <a:rPr lang="en-US" dirty="0" err="1"/>
              <a:t>men</a:t>
            </a:r>
            <a:r>
              <a:rPr lang="en-US" dirty="0" err="1">
                <a:solidFill>
                  <a:schemeClr val="accent1"/>
                </a:solidFill>
              </a:rPr>
              <a:t>e</a:t>
            </a:r>
            <a:r>
              <a:rPr lang="en-US" b="1" dirty="0" err="1"/>
              <a:t>vät</a:t>
            </a:r>
            <a:endParaRPr lang="en-US" b="1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72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EBE33-CF36-468F-849C-9706F0C4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Olla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064C4-D567-40B7-B8A7-CDD259684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ole</a:t>
            </a:r>
            <a:r>
              <a:rPr lang="en-US" b="1" dirty="0" err="1"/>
              <a:t>n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ole</a:t>
            </a:r>
            <a:r>
              <a:rPr lang="en-US" b="1" dirty="0" err="1"/>
              <a:t>t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on</a:t>
            </a:r>
          </a:p>
          <a:p>
            <a:pPr marL="0" indent="0">
              <a:buNone/>
            </a:pPr>
            <a:r>
              <a:rPr lang="en-US" dirty="0"/>
              <a:t>Me </a:t>
            </a:r>
            <a:r>
              <a:rPr lang="en-US" dirty="0" err="1"/>
              <a:t>ole</a:t>
            </a:r>
            <a:r>
              <a:rPr lang="en-US" b="1" dirty="0" err="1"/>
              <a:t>mme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ole</a:t>
            </a:r>
            <a:r>
              <a:rPr lang="en-US" b="1" dirty="0" err="1"/>
              <a:t>tte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b="1" dirty="0" err="1">
                <a:solidFill>
                  <a:schemeClr val="accent2"/>
                </a:solidFill>
              </a:rPr>
              <a:t>ovat</a:t>
            </a:r>
            <a:endParaRPr lang="fi-FI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4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AF94-F028-451B-8C48-F58C0378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Verbityyppi</a:t>
            </a:r>
            <a:r>
              <a:rPr lang="en-US" dirty="0"/>
              <a:t> 4 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DB5DB-DD3C-4E6C-AD83-AE55A631FA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HALU</a:t>
            </a:r>
            <a:r>
              <a:rPr lang="en-US" strike="sngStrike" dirty="0"/>
              <a:t>T</a:t>
            </a:r>
            <a:r>
              <a:rPr lang="en-US" dirty="0"/>
              <a:t>A (</a:t>
            </a:r>
            <a:r>
              <a:rPr lang="en-US" dirty="0" err="1"/>
              <a:t>halu</a:t>
            </a:r>
            <a:r>
              <a:rPr lang="en-US" b="1" dirty="0" err="1">
                <a:solidFill>
                  <a:schemeClr val="accent2"/>
                </a:solidFill>
              </a:rPr>
              <a:t>a</a:t>
            </a:r>
            <a:r>
              <a:rPr lang="en-US" dirty="0"/>
              <a:t>-)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halua</a:t>
            </a:r>
            <a:r>
              <a:rPr lang="en-US" b="1" dirty="0" err="1"/>
              <a:t>n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halua</a:t>
            </a:r>
            <a:r>
              <a:rPr lang="en-US" b="1" dirty="0" err="1"/>
              <a:t>t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halua</a:t>
            </a:r>
            <a:r>
              <a:rPr lang="en-US" b="1" dirty="0" err="1"/>
              <a:t>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Me </a:t>
            </a:r>
            <a:r>
              <a:rPr lang="en-US" dirty="0" err="1"/>
              <a:t>halua</a:t>
            </a:r>
            <a:r>
              <a:rPr lang="en-US" b="1" dirty="0" err="1"/>
              <a:t>mme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halua</a:t>
            </a:r>
            <a:r>
              <a:rPr lang="en-US" b="1" dirty="0" err="1"/>
              <a:t>tte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dirty="0" err="1"/>
              <a:t>halua</a:t>
            </a:r>
            <a:r>
              <a:rPr lang="en-US" b="1" dirty="0" err="1"/>
              <a:t>vat</a:t>
            </a:r>
            <a:endParaRPr lang="fi-FI" b="1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8EFD102-83D0-6843-B377-09FE50FE63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41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884B-E19A-4700-8A53-6C72C2234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Tehdä</a:t>
            </a:r>
            <a:r>
              <a:rPr lang="en-US" dirty="0"/>
              <a:t> ja </a:t>
            </a:r>
            <a:r>
              <a:rPr lang="en-US" dirty="0" err="1"/>
              <a:t>nähdä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AA626-6F27-46FC-B13F-01DFFDB0AF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TEHDÄ (tee-/</a:t>
            </a:r>
            <a:r>
              <a:rPr lang="en-US" dirty="0" err="1"/>
              <a:t>teke</a:t>
            </a:r>
            <a:r>
              <a:rPr lang="en-US" dirty="0"/>
              <a:t>-) </a:t>
            </a:r>
            <a:r>
              <a:rPr lang="en-US" i="1" dirty="0"/>
              <a:t>to do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tee</a:t>
            </a:r>
            <a:r>
              <a:rPr lang="en-US" b="1" dirty="0"/>
              <a:t>n</a:t>
            </a:r>
          </a:p>
          <a:p>
            <a:pPr marL="0" indent="0">
              <a:buNone/>
            </a:pP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tee</a:t>
            </a:r>
            <a:r>
              <a:rPr lang="en-US" b="1" dirty="0" err="1"/>
              <a:t>t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 err="1">
                <a:solidFill>
                  <a:schemeClr val="accent2"/>
                </a:solidFill>
              </a:rPr>
              <a:t>k</a:t>
            </a:r>
            <a:r>
              <a:rPr lang="en-US" u="sng" dirty="0" err="1"/>
              <a:t>ee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Me </a:t>
            </a:r>
            <a:r>
              <a:rPr lang="en-US" dirty="0" err="1"/>
              <a:t>tee</a:t>
            </a:r>
            <a:r>
              <a:rPr lang="en-US" b="1" dirty="0" err="1"/>
              <a:t>mme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tee</a:t>
            </a:r>
            <a:r>
              <a:rPr lang="en-US" b="1" dirty="0" err="1"/>
              <a:t>tte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dirty="0" err="1"/>
              <a:t>te</a:t>
            </a:r>
            <a:r>
              <a:rPr lang="en-US" dirty="0" err="1">
                <a:solidFill>
                  <a:schemeClr val="accent2"/>
                </a:solidFill>
              </a:rPr>
              <a:t>k</a:t>
            </a:r>
            <a:r>
              <a:rPr lang="en-US" dirty="0" err="1"/>
              <a:t>e</a:t>
            </a:r>
            <a:r>
              <a:rPr lang="en-US" b="1" dirty="0" err="1"/>
              <a:t>vät</a:t>
            </a:r>
            <a:endParaRPr lang="fi-FI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A3E46-2B6B-4976-9BF8-F93E2764F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5334548" cy="41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NÄHDÄ (</a:t>
            </a:r>
            <a:r>
              <a:rPr lang="en-US" dirty="0" err="1"/>
              <a:t>näe</a:t>
            </a:r>
            <a:r>
              <a:rPr lang="en-US" dirty="0"/>
              <a:t>-/</a:t>
            </a:r>
            <a:r>
              <a:rPr lang="en-US" dirty="0" err="1"/>
              <a:t>näke</a:t>
            </a:r>
            <a:r>
              <a:rPr lang="en-US" dirty="0"/>
              <a:t>-) </a:t>
            </a:r>
            <a:r>
              <a:rPr lang="en-US" i="1" dirty="0"/>
              <a:t>to see</a:t>
            </a:r>
          </a:p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näe</a:t>
            </a:r>
            <a:r>
              <a:rPr lang="en-US" b="1" dirty="0" err="1"/>
              <a:t>n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näe</a:t>
            </a:r>
            <a:r>
              <a:rPr lang="en-US" b="1" dirty="0" err="1"/>
              <a:t>t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nä</a:t>
            </a:r>
            <a:r>
              <a:rPr lang="en-US" dirty="0" err="1">
                <a:solidFill>
                  <a:schemeClr val="accent2"/>
                </a:solidFill>
              </a:rPr>
              <a:t>k</a:t>
            </a:r>
            <a:r>
              <a:rPr lang="en-US" u="sng" dirty="0" err="1"/>
              <a:t>ee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Me </a:t>
            </a:r>
            <a:r>
              <a:rPr lang="en-US" dirty="0" err="1"/>
              <a:t>näe</a:t>
            </a:r>
            <a:r>
              <a:rPr lang="en-US" b="1" dirty="0" err="1"/>
              <a:t>mme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näe</a:t>
            </a:r>
            <a:r>
              <a:rPr lang="en-US" b="1" dirty="0" err="1"/>
              <a:t>tte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dirty="0" err="1"/>
              <a:t>nä</a:t>
            </a:r>
            <a:r>
              <a:rPr lang="en-US" dirty="0" err="1">
                <a:solidFill>
                  <a:schemeClr val="accent2"/>
                </a:solidFill>
              </a:rPr>
              <a:t>k</a:t>
            </a:r>
            <a:r>
              <a:rPr lang="en-US" dirty="0" err="1"/>
              <a:t>e</a:t>
            </a:r>
            <a:r>
              <a:rPr lang="en-US" b="1" dirty="0" err="1"/>
              <a:t>vät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72888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0423-0ADA-44E4-8C6B-EC135F3F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Negatiivinen</a:t>
            </a:r>
            <a:r>
              <a:rPr lang="en-US" dirty="0"/>
              <a:t> </a:t>
            </a:r>
            <a:r>
              <a:rPr lang="en-US" dirty="0" err="1"/>
              <a:t>verbi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8EFFC-E554-4599-A8BE-DE4EB7DE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="1" dirty="0" err="1"/>
              <a:t>n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Sinä</a:t>
            </a:r>
            <a:r>
              <a:rPr lang="en-US" dirty="0"/>
              <a:t> e</a:t>
            </a:r>
            <a:r>
              <a:rPr lang="en-US" b="1" dirty="0"/>
              <a:t>t</a:t>
            </a:r>
          </a:p>
          <a:p>
            <a:pPr marL="0" indent="0">
              <a:buNone/>
            </a:pP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Me </a:t>
            </a:r>
            <a:r>
              <a:rPr lang="en-US" dirty="0" err="1"/>
              <a:t>e</a:t>
            </a:r>
            <a:r>
              <a:rPr lang="en-US" b="1" dirty="0" err="1"/>
              <a:t>mme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="1" dirty="0" err="1"/>
              <a:t>tte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dirty="0" err="1"/>
              <a:t>ei</a:t>
            </a:r>
            <a:r>
              <a:rPr lang="en-US" b="1" dirty="0" err="1"/>
              <a:t>vät</a:t>
            </a:r>
            <a:endParaRPr lang="fi-FI" b="1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D8025DC-B107-4EF2-BFB7-31C13F914581}"/>
              </a:ext>
            </a:extLst>
          </p:cNvPr>
          <p:cNvSpPr/>
          <p:nvPr/>
        </p:nvSpPr>
        <p:spPr>
          <a:xfrm>
            <a:off x="2958957" y="2106202"/>
            <a:ext cx="780836" cy="317471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00325F-8725-4586-ADE9-53E73799C50E}"/>
              </a:ext>
            </a:extLst>
          </p:cNvPr>
          <p:cNvSpPr txBox="1"/>
          <p:nvPr/>
        </p:nvSpPr>
        <p:spPr>
          <a:xfrm>
            <a:off x="4212404" y="3429000"/>
            <a:ext cx="6328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Puhu</a:t>
            </a:r>
            <a:r>
              <a:rPr lang="en-US" sz="2800" dirty="0"/>
              <a:t>, </a:t>
            </a:r>
            <a:r>
              <a:rPr lang="en-US" sz="2800" dirty="0" err="1"/>
              <a:t>syö</a:t>
            </a:r>
            <a:r>
              <a:rPr lang="en-US" sz="2800" dirty="0"/>
              <a:t>, </a:t>
            </a:r>
            <a:r>
              <a:rPr lang="en-US" sz="2800" dirty="0" err="1"/>
              <a:t>mene</a:t>
            </a:r>
            <a:r>
              <a:rPr lang="en-US" sz="2800" dirty="0"/>
              <a:t>, </a:t>
            </a:r>
            <a:r>
              <a:rPr lang="en-US" sz="2800" dirty="0" err="1"/>
              <a:t>halua</a:t>
            </a:r>
            <a:r>
              <a:rPr lang="en-US" sz="2800" dirty="0"/>
              <a:t>, </a:t>
            </a:r>
            <a:r>
              <a:rPr lang="en-US" sz="2800" dirty="0" err="1"/>
              <a:t>valitse</a:t>
            </a:r>
            <a:r>
              <a:rPr lang="en-US" sz="2800" dirty="0"/>
              <a:t>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5030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299F62-FDCF-CE4D-8DFE-22CC79C81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 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134736-E458-3144-812D-F496331C5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5153" y="1560418"/>
            <a:ext cx="4937760" cy="416052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TARVIT</a:t>
            </a:r>
            <a:r>
              <a:rPr lang="fi-FI" strike="sngStrike" dirty="0"/>
              <a:t>A</a:t>
            </a:r>
            <a:r>
              <a:rPr lang="fi-FI" dirty="0"/>
              <a:t> (tarvit</a:t>
            </a:r>
            <a:r>
              <a:rPr lang="fi-FI" dirty="0">
                <a:solidFill>
                  <a:srgbClr val="7030A0"/>
                </a:solidFill>
              </a:rPr>
              <a:t>se</a:t>
            </a:r>
            <a:r>
              <a:rPr lang="fi-FI" dirty="0"/>
              <a:t>-) </a:t>
            </a:r>
            <a:r>
              <a:rPr lang="fi-FI" sz="2000" i="1" dirty="0"/>
              <a:t>to </a:t>
            </a:r>
            <a:r>
              <a:rPr lang="fi-FI" sz="2000" i="1" dirty="0" err="1"/>
              <a:t>need</a:t>
            </a:r>
            <a:endParaRPr lang="fi-FI" sz="2000" i="1" dirty="0"/>
          </a:p>
          <a:p>
            <a:pPr marL="0" indent="0">
              <a:buNone/>
            </a:pPr>
            <a:r>
              <a:rPr lang="fi-FI" dirty="0"/>
              <a:t>Minä tarvits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n</a:t>
            </a:r>
          </a:p>
          <a:p>
            <a:pPr marL="0" indent="0">
              <a:buNone/>
            </a:pPr>
            <a:r>
              <a:rPr lang="fi-FI" dirty="0"/>
              <a:t>Sinä tarvits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t</a:t>
            </a:r>
          </a:p>
          <a:p>
            <a:pPr marL="0" indent="0">
              <a:buNone/>
            </a:pPr>
            <a:r>
              <a:rPr lang="fi-FI" dirty="0"/>
              <a:t>Hän tarvits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e</a:t>
            </a:r>
          </a:p>
          <a:p>
            <a:pPr marL="0" indent="0">
              <a:buNone/>
            </a:pPr>
            <a:r>
              <a:rPr lang="fi-FI" dirty="0"/>
              <a:t>Me tarvits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mme</a:t>
            </a:r>
          </a:p>
          <a:p>
            <a:pPr marL="0" indent="0">
              <a:buNone/>
            </a:pPr>
            <a:r>
              <a:rPr lang="fi-FI" dirty="0"/>
              <a:t>Te tarvits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tte</a:t>
            </a:r>
          </a:p>
          <a:p>
            <a:pPr marL="0" indent="0">
              <a:buNone/>
            </a:pPr>
            <a:r>
              <a:rPr lang="fi-FI" dirty="0"/>
              <a:t>He tarvits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6C41265-2CC0-3649-96E9-7DA978A25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040" y="1690688"/>
            <a:ext cx="4937760" cy="416052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VALIT</a:t>
            </a:r>
            <a:r>
              <a:rPr lang="fi-FI" strike="sngStrike" dirty="0"/>
              <a:t>A</a:t>
            </a:r>
            <a:r>
              <a:rPr lang="fi-FI" dirty="0"/>
              <a:t> (valit</a:t>
            </a:r>
            <a:r>
              <a:rPr lang="fi-FI" dirty="0">
                <a:solidFill>
                  <a:srgbClr val="7030A0"/>
                </a:solidFill>
              </a:rPr>
              <a:t>se</a:t>
            </a:r>
            <a:r>
              <a:rPr lang="fi-FI" dirty="0"/>
              <a:t>-) </a:t>
            </a:r>
            <a:r>
              <a:rPr lang="fi-FI" sz="2000" i="1" dirty="0"/>
              <a:t>to </a:t>
            </a:r>
            <a:r>
              <a:rPr lang="fi-FI" sz="2000" i="1" dirty="0" err="1"/>
              <a:t>choose</a:t>
            </a:r>
            <a:endParaRPr lang="fi-FI" sz="2000" i="1" dirty="0"/>
          </a:p>
          <a:p>
            <a:pPr marL="0" indent="0">
              <a:buNone/>
            </a:pPr>
            <a:r>
              <a:rPr lang="fi-FI" dirty="0"/>
              <a:t>Minä valits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n</a:t>
            </a:r>
          </a:p>
          <a:p>
            <a:pPr marL="0" indent="0">
              <a:buNone/>
            </a:pPr>
            <a:r>
              <a:rPr lang="fi-FI" dirty="0"/>
              <a:t>Sinä valits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t</a:t>
            </a:r>
          </a:p>
          <a:p>
            <a:pPr marL="0" indent="0">
              <a:buNone/>
            </a:pPr>
            <a:r>
              <a:rPr lang="fi-FI" dirty="0"/>
              <a:t>Hän valits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e</a:t>
            </a:r>
          </a:p>
          <a:p>
            <a:pPr marL="0" indent="0">
              <a:buNone/>
            </a:pPr>
            <a:r>
              <a:rPr lang="fi-FI" dirty="0"/>
              <a:t>Me valits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mme</a:t>
            </a:r>
          </a:p>
          <a:p>
            <a:pPr marL="0" indent="0">
              <a:buNone/>
            </a:pPr>
            <a:r>
              <a:rPr lang="fi-FI" dirty="0"/>
              <a:t>Te valits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tte</a:t>
            </a:r>
          </a:p>
          <a:p>
            <a:pPr marL="0" indent="0">
              <a:buNone/>
            </a:pPr>
            <a:r>
              <a:rPr lang="fi-FI" dirty="0"/>
              <a:t>He valits</a:t>
            </a:r>
            <a:r>
              <a:rPr lang="fi-FI" dirty="0">
                <a:solidFill>
                  <a:srgbClr val="7030A0"/>
                </a:solidFill>
              </a:rPr>
              <a:t>e</a:t>
            </a:r>
            <a:r>
              <a:rPr lang="fi-FI" b="1" dirty="0"/>
              <a:t>vat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78EB748-5BFB-964C-9D42-B9604279952E}"/>
              </a:ext>
            </a:extLst>
          </p:cNvPr>
          <p:cNvSpPr txBox="1"/>
          <p:nvPr/>
        </p:nvSpPr>
        <p:spPr>
          <a:xfrm>
            <a:off x="835153" y="5859756"/>
            <a:ext cx="10759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Sinä valitse</a:t>
            </a:r>
            <a:r>
              <a:rPr lang="fi-FI" sz="2000" b="1" dirty="0"/>
              <a:t>t</a:t>
            </a:r>
            <a:r>
              <a:rPr lang="fi-FI" sz="2000" dirty="0"/>
              <a:t>: </a:t>
            </a:r>
            <a:r>
              <a:rPr lang="fi-FI" sz="2000" i="1" dirty="0" err="1"/>
              <a:t>you</a:t>
            </a:r>
            <a:r>
              <a:rPr lang="fi-FI" sz="2000" i="1" dirty="0"/>
              <a:t> </a:t>
            </a:r>
            <a:r>
              <a:rPr lang="fi-FI" sz="2000" i="1" dirty="0" err="1"/>
              <a:t>choose</a:t>
            </a:r>
            <a:r>
              <a:rPr lang="fi-FI" sz="2000" i="1" dirty="0"/>
              <a:t> (</a:t>
            </a:r>
            <a:r>
              <a:rPr lang="fi-FI" sz="2000" i="1" dirty="0" err="1"/>
              <a:t>are</a:t>
            </a:r>
            <a:r>
              <a:rPr lang="fi-FI" sz="2000" i="1" dirty="0"/>
              <a:t> </a:t>
            </a:r>
            <a:r>
              <a:rPr lang="fi-FI" sz="2000" i="1" dirty="0" err="1"/>
              <a:t>choosing</a:t>
            </a:r>
            <a:r>
              <a:rPr lang="fi-FI" sz="2000" i="1" dirty="0"/>
              <a:t>) </a:t>
            </a:r>
            <a:r>
              <a:rPr lang="fi-FI" sz="2000" dirty="0"/>
              <a:t>&gt; Valitse! </a:t>
            </a:r>
            <a:r>
              <a:rPr lang="fi-FI" sz="2000" i="1" dirty="0" err="1"/>
              <a:t>Choose</a:t>
            </a:r>
            <a:r>
              <a:rPr lang="fi-FI" sz="2000" i="1" dirty="0"/>
              <a:t>! </a:t>
            </a:r>
            <a:r>
              <a:rPr lang="fi-FI" sz="2000" dirty="0"/>
              <a:t>Älä valitse! </a:t>
            </a:r>
            <a:r>
              <a:rPr lang="fi-FI" sz="2000" i="1" dirty="0" err="1"/>
              <a:t>Don’t</a:t>
            </a:r>
            <a:r>
              <a:rPr lang="fi-FI" sz="2000" i="1" dirty="0"/>
              <a:t> </a:t>
            </a:r>
            <a:r>
              <a:rPr lang="fi-FI" sz="2000" i="1" dirty="0" err="1"/>
              <a:t>choose</a:t>
            </a:r>
            <a:r>
              <a:rPr lang="fi-FI" sz="2000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7645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30FDBD-D1B1-43D5-AB32-BAE9050C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 dirty="0"/>
              <a:t>Verb forms</a:t>
            </a:r>
            <a:endParaRPr lang="fi-FI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6B28A7A-DA39-4E55-825C-16104C0B9B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67" r="-1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7DAFE-7A93-4BEE-9B49-1AE324D4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859622"/>
            <a:ext cx="5719281" cy="4317341"/>
          </a:xfrm>
        </p:spPr>
        <p:txBody>
          <a:bodyPr>
            <a:normAutofit/>
          </a:bodyPr>
          <a:lstStyle/>
          <a:p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b="1" dirty="0" err="1"/>
              <a:t>juon</a:t>
            </a:r>
            <a:r>
              <a:rPr lang="en-US" dirty="0"/>
              <a:t> </a:t>
            </a:r>
            <a:r>
              <a:rPr lang="en-US" dirty="0" err="1"/>
              <a:t>usein</a:t>
            </a:r>
            <a:r>
              <a:rPr lang="en-US" dirty="0"/>
              <a:t> </a:t>
            </a:r>
            <a:r>
              <a:rPr lang="en-US" dirty="0" err="1"/>
              <a:t>kahvia</a:t>
            </a:r>
            <a:r>
              <a:rPr lang="en-US" dirty="0"/>
              <a:t>.			</a:t>
            </a:r>
            <a:r>
              <a:rPr lang="en-US" i="1" dirty="0"/>
              <a:t>I drink</a:t>
            </a:r>
          </a:p>
          <a:p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b="1" dirty="0" err="1"/>
              <a:t>juon</a:t>
            </a:r>
            <a:r>
              <a:rPr lang="en-US" dirty="0"/>
              <a:t> </a:t>
            </a:r>
            <a:r>
              <a:rPr lang="en-US" dirty="0" err="1"/>
              <a:t>nyt</a:t>
            </a:r>
            <a:r>
              <a:rPr lang="en-US" dirty="0"/>
              <a:t> </a:t>
            </a:r>
            <a:r>
              <a:rPr lang="en-US" dirty="0" err="1"/>
              <a:t>kahvia</a:t>
            </a:r>
            <a:r>
              <a:rPr lang="en-US" dirty="0"/>
              <a:t>.			</a:t>
            </a:r>
            <a:r>
              <a:rPr lang="en-US" i="1" dirty="0"/>
              <a:t>I am drinking</a:t>
            </a:r>
          </a:p>
          <a:p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b="1" dirty="0" err="1"/>
              <a:t>juon</a:t>
            </a:r>
            <a:r>
              <a:rPr lang="en-US" dirty="0"/>
              <a:t> </a:t>
            </a:r>
            <a:r>
              <a:rPr lang="en-US" dirty="0" err="1"/>
              <a:t>huomenna</a:t>
            </a:r>
            <a:r>
              <a:rPr lang="en-US" dirty="0"/>
              <a:t> </a:t>
            </a:r>
            <a:r>
              <a:rPr lang="en-US" dirty="0" err="1"/>
              <a:t>kahvia</a:t>
            </a:r>
            <a:r>
              <a:rPr lang="en-US" dirty="0"/>
              <a:t>. 		</a:t>
            </a:r>
            <a:r>
              <a:rPr lang="en-US" i="1" dirty="0"/>
              <a:t>I will drink coffee</a:t>
            </a:r>
          </a:p>
          <a:p>
            <a:endParaRPr lang="en-US" sz="2000" i="1" dirty="0"/>
          </a:p>
          <a:p>
            <a:pPr marL="0" indent="0">
              <a:buNone/>
            </a:pPr>
            <a:endParaRPr lang="fi-FI" sz="2000" i="1" dirty="0"/>
          </a:p>
        </p:txBody>
      </p:sp>
    </p:spTree>
    <p:extLst>
      <p:ext uri="{BB962C8B-B14F-4D97-AF65-F5344CB8AC3E}">
        <p14:creationId xmlns:p14="http://schemas.microsoft.com/office/powerpoint/2010/main" val="330019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624"/>
      </a:dk2>
      <a:lt2>
        <a:srgbClr val="E2E5E8"/>
      </a:lt2>
      <a:accent1>
        <a:srgbClr val="C37F4D"/>
      </a:accent1>
      <a:accent2>
        <a:srgbClr val="B13C3B"/>
      </a:accent2>
      <a:accent3>
        <a:srgbClr val="C34D7D"/>
      </a:accent3>
      <a:accent4>
        <a:srgbClr val="B13B9D"/>
      </a:accent4>
      <a:accent5>
        <a:srgbClr val="A64DC3"/>
      </a:accent5>
      <a:accent6>
        <a:srgbClr val="6A43B5"/>
      </a:accent6>
      <a:hlink>
        <a:srgbClr val="3F89B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279</Words>
  <Application>Microsoft Macintosh PowerPoint</Application>
  <PresentationFormat>Laajakuva</PresentationFormat>
  <Paragraphs>75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Elephant</vt:lpstr>
      <vt:lpstr>BrushVTI</vt:lpstr>
      <vt:lpstr>VERBITYYPIT</vt:lpstr>
      <vt:lpstr>Suffiksit</vt:lpstr>
      <vt:lpstr>Verbityypit 1, 2 ja 3</vt:lpstr>
      <vt:lpstr>Olla</vt:lpstr>
      <vt:lpstr>Verbityyppi 4 </vt:lpstr>
      <vt:lpstr>Tehdä ja nähdä</vt:lpstr>
      <vt:lpstr>Negatiivinen verbi</vt:lpstr>
      <vt:lpstr>VERBITYYPPI 5</vt:lpstr>
      <vt:lpstr>Verb forms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VERBITYYPIT</dc:title>
  <dc:creator>Rämö Sanna</dc:creator>
  <cp:lastModifiedBy>Rämö Sanna</cp:lastModifiedBy>
  <cp:revision>9</cp:revision>
  <dcterms:created xsi:type="dcterms:W3CDTF">2020-11-12T11:21:48Z</dcterms:created>
  <dcterms:modified xsi:type="dcterms:W3CDTF">2021-03-11T10:11:39Z</dcterms:modified>
</cp:coreProperties>
</file>