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pPr/>
              <a:t>29.11.2021</a:t>
            </a:fld>
            <a:endParaRPr lang="en-US" sz="14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407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pPr/>
              <a:t>29.11.2021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749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pPr/>
              <a:t>29.11.2021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46472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pPr/>
              <a:t>29.11.2021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263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pPr/>
              <a:t>29.11.2021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3245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pPr/>
              <a:t>29.11.2021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43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29.11.2021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1304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29.11.2021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031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29.11.2021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316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29.11.2021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445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29.11.2021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29.11.2021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894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29.11.2021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013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29.11.2021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08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29.11.2021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918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29.11.2021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465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3BD54-29B9-3D42-B178-776ED395AA85}" type="datetimeFigureOut">
              <a:rPr lang="en-US" smtClean="0"/>
              <a:pPr/>
              <a:t>29.11.2021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6BB3423-611C-6944-BA94-F2572F3624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40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2BE54-66D7-4DF3-8FBA-A71119D26E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62614" y="1625608"/>
            <a:ext cx="4655719" cy="27221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Oppitunti 29.11.2021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7E6E61-5AE5-42CE-896A-20D2CE8435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62614" y="4466845"/>
            <a:ext cx="4655719" cy="88290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Suomi 1 klo 16.15</a:t>
            </a:r>
          </a:p>
        </p:txBody>
      </p:sp>
      <p:pic>
        <p:nvPicPr>
          <p:cNvPr id="4" name="Picture 3" descr="Colorful plastic toy block">
            <a:extLst>
              <a:ext uri="{FF2B5EF4-FFF2-40B4-BE49-F238E27FC236}">
                <a16:creationId xmlns:a16="http://schemas.microsoft.com/office/drawing/2014/main" id="{762A0C2F-8B7D-4CB2-9D5E-9DA13051A3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61" r="4710" b="-1"/>
          <a:stretch/>
        </p:blipFill>
        <p:spPr>
          <a:xfrm>
            <a:off x="20" y="10"/>
            <a:ext cx="603803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346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1D1A8-305E-4A4F-A2D5-A8E65B393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Minu</a:t>
            </a:r>
            <a:r>
              <a:rPr lang="fi-FI" b="1" dirty="0"/>
              <a:t>lla on</a:t>
            </a:r>
            <a:r>
              <a:rPr lang="fi-FI" dirty="0"/>
              <a:t>…</a:t>
            </a:r>
            <a:br>
              <a:rPr lang="fi-FI" dirty="0"/>
            </a:b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D3129-E40A-403B-8FC0-CD76232FC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i-FI" sz="2800" dirty="0"/>
              <a:t>(Simo) ___________ on koira. Sen nimi on Musti.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(Merja) __________ on kaunis koti. 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(Hän) _________ on valoisa olohuone.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(Petri) __________ on uusi auto.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(He) ____________ on kolmio.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(Te) ____________ on paljon töitä.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(Sinä) ___________ on oma kahvila.</a:t>
            </a:r>
          </a:p>
        </p:txBody>
      </p:sp>
    </p:spTree>
    <p:extLst>
      <p:ext uri="{BB962C8B-B14F-4D97-AF65-F5344CB8AC3E}">
        <p14:creationId xmlns:p14="http://schemas.microsoft.com/office/powerpoint/2010/main" val="2838473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7DF8A-BB4B-4E39-9260-D16FC1C5C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52500"/>
          </a:xfrm>
        </p:spPr>
        <p:txBody>
          <a:bodyPr/>
          <a:lstStyle/>
          <a:p>
            <a:r>
              <a:rPr lang="en-US" dirty="0"/>
              <a:t>Tee negatiiviset lauseet.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F03D3-1A62-4CBB-A34C-0EA5C0ED6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70114"/>
            <a:ext cx="8596668" cy="388077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i-FI" sz="3200" dirty="0"/>
              <a:t>Simolla on koira.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3200" dirty="0"/>
              <a:t>Merjalla on kauni</a:t>
            </a:r>
            <a:r>
              <a:rPr lang="fi-FI" sz="3200" b="1" dirty="0"/>
              <a:t>s</a:t>
            </a:r>
            <a:r>
              <a:rPr lang="fi-FI" sz="3200" dirty="0"/>
              <a:t> koti. 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3200" dirty="0"/>
              <a:t>Hänellä on valoisa olohuon</a:t>
            </a:r>
            <a:r>
              <a:rPr lang="fi-FI" sz="3200" b="1" dirty="0"/>
              <a:t>e</a:t>
            </a:r>
            <a:r>
              <a:rPr lang="fi-FI" sz="32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3200" dirty="0"/>
              <a:t>Petrillä on uu</a:t>
            </a:r>
            <a:r>
              <a:rPr lang="fi-FI" sz="3200" b="1" dirty="0"/>
              <a:t>si</a:t>
            </a:r>
            <a:r>
              <a:rPr lang="fi-FI" sz="3200" dirty="0"/>
              <a:t> auto.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3200" dirty="0"/>
              <a:t>Heillä on kolm</a:t>
            </a:r>
            <a:r>
              <a:rPr lang="fi-FI" sz="3200" b="1" dirty="0"/>
              <a:t>io</a:t>
            </a:r>
            <a:r>
              <a:rPr lang="fi-FI" sz="32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3200" dirty="0"/>
              <a:t>Teillä on iso pakasti</a:t>
            </a:r>
            <a:r>
              <a:rPr lang="fi-FI" sz="3200" b="1" dirty="0"/>
              <a:t>n</a:t>
            </a:r>
            <a:r>
              <a:rPr lang="fi-FI" sz="32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3200" dirty="0"/>
              <a:t>Sinulla on oma kahvila.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547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3C97D-0C2F-4D46-B105-FB3C03070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300"/>
              <a:t>PARITEHTÄVÄ. Juttele kaverin kanssa sinun asunnosta. Kysy ja vastaa.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F6133-8F38-4AF9-920B-5277E4DAD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5651477" cy="4412931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fi-FI" b="1" dirty="0"/>
              <a:t>Voit kysyä esimerkiksi:</a:t>
            </a:r>
          </a:p>
          <a:p>
            <a:pPr>
              <a:lnSpc>
                <a:spcPct val="90000"/>
              </a:lnSpc>
            </a:pPr>
            <a:r>
              <a:rPr lang="fi-FI" sz="2400" dirty="0"/>
              <a:t>Missä asut?</a:t>
            </a:r>
          </a:p>
          <a:p>
            <a:pPr>
              <a:lnSpc>
                <a:spcPct val="90000"/>
              </a:lnSpc>
            </a:pPr>
            <a:r>
              <a:rPr lang="fi-FI" sz="2400" dirty="0"/>
              <a:t>Asutko yksin?</a:t>
            </a:r>
          </a:p>
          <a:p>
            <a:pPr>
              <a:lnSpc>
                <a:spcPct val="90000"/>
              </a:lnSpc>
            </a:pPr>
            <a:r>
              <a:rPr lang="fi-FI" sz="2400" dirty="0"/>
              <a:t>Montako huonetta sinulla on?</a:t>
            </a:r>
          </a:p>
          <a:p>
            <a:pPr>
              <a:lnSpc>
                <a:spcPct val="90000"/>
              </a:lnSpc>
            </a:pPr>
            <a:r>
              <a:rPr lang="fi-FI" sz="2400" dirty="0"/>
              <a:t>Onko sulla parveke/keittiö/matto?</a:t>
            </a:r>
          </a:p>
          <a:p>
            <a:pPr>
              <a:lnSpc>
                <a:spcPct val="90000"/>
              </a:lnSpc>
            </a:pPr>
            <a:r>
              <a:rPr lang="fi-FI" sz="2400" dirty="0"/>
              <a:t>Mitä sinulla on olohuoneessa / keittiössä / makuuhuoneessa / kylpyhuoneessa?</a:t>
            </a:r>
          </a:p>
          <a:p>
            <a:pPr>
              <a:lnSpc>
                <a:spcPct val="90000"/>
              </a:lnSpc>
            </a:pPr>
            <a:r>
              <a:rPr lang="fi-FI" sz="2400" dirty="0"/>
              <a:t>Minkävärinen sohva sulla on?</a:t>
            </a:r>
          </a:p>
          <a:p>
            <a:pPr>
              <a:lnSpc>
                <a:spcPct val="90000"/>
              </a:lnSpc>
            </a:pPr>
            <a:r>
              <a:rPr lang="fi-FI" sz="2400" dirty="0"/>
              <a:t>Minkävärinen olohuone sinulla on?</a:t>
            </a:r>
          </a:p>
          <a:p>
            <a:pPr marL="0" indent="0">
              <a:lnSpc>
                <a:spcPct val="90000"/>
              </a:lnSpc>
              <a:buNone/>
            </a:pPr>
            <a:endParaRPr lang="fi-FI" dirty="0"/>
          </a:p>
          <a:p>
            <a:pPr marL="0" indent="0">
              <a:lnSpc>
                <a:spcPct val="90000"/>
              </a:lnSpc>
              <a:buNone/>
            </a:pPr>
            <a:endParaRPr lang="fi-FI" dirty="0"/>
          </a:p>
        </p:txBody>
      </p:sp>
      <p:pic>
        <p:nvPicPr>
          <p:cNvPr id="5" name="Picture 4" descr="Lähikuva sohvalla olevasta viltistä kotona">
            <a:extLst>
              <a:ext uri="{FF2B5EF4-FFF2-40B4-BE49-F238E27FC236}">
                <a16:creationId xmlns:a16="http://schemas.microsoft.com/office/drawing/2014/main" id="{90BD41B2-408D-46AA-A6C0-8FEF805893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08" r="44282"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9405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F4DA4-0EFF-4E9E-97BE-E144D51F7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52475"/>
          </a:xfrm>
        </p:spPr>
        <p:txBody>
          <a:bodyPr/>
          <a:lstStyle/>
          <a:p>
            <a:r>
              <a:rPr lang="en-US" dirty="0"/>
              <a:t>Astevaihtelu nomineissa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99E06-580A-4749-A74B-0F942F642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85925"/>
            <a:ext cx="11038416" cy="43554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3200" dirty="0"/>
              <a:t>Puhelin on pöy</a:t>
            </a:r>
            <a:r>
              <a:rPr lang="fi-FI" sz="3200" b="1" dirty="0"/>
              <a:t>d</a:t>
            </a:r>
            <a:r>
              <a:rPr lang="fi-FI" sz="3200" dirty="0"/>
              <a:t>ällä.                </a:t>
            </a:r>
            <a:r>
              <a:rPr lang="fi-FI" sz="3200" dirty="0">
                <a:solidFill>
                  <a:schemeClr val="tx1"/>
                </a:solidFill>
              </a:rPr>
              <a:t>PÖY</a:t>
            </a:r>
            <a:r>
              <a:rPr lang="fi-FI" sz="3200" b="1" dirty="0">
                <a:solidFill>
                  <a:srgbClr val="FF0000"/>
                </a:solidFill>
              </a:rPr>
              <a:t>T</a:t>
            </a:r>
            <a:r>
              <a:rPr lang="fi-FI" sz="3200" dirty="0">
                <a:solidFill>
                  <a:schemeClr val="tx1"/>
                </a:solidFill>
              </a:rPr>
              <a:t>Ä</a:t>
            </a:r>
            <a:r>
              <a:rPr lang="fi-FI" sz="3200" dirty="0"/>
              <a:t> - PÖY</a:t>
            </a:r>
            <a:r>
              <a:rPr lang="fi-FI" sz="3200" b="1" dirty="0">
                <a:solidFill>
                  <a:srgbClr val="FF0000"/>
                </a:solidFill>
              </a:rPr>
              <a:t>D</a:t>
            </a:r>
            <a:r>
              <a:rPr lang="fi-FI" sz="3200" dirty="0"/>
              <a:t>ÄLLÄ</a:t>
            </a:r>
          </a:p>
          <a:p>
            <a:pPr marL="0" indent="0">
              <a:buNone/>
            </a:pPr>
            <a:r>
              <a:rPr lang="fi-FI" sz="3200" dirty="0"/>
              <a:t>Ruoka on jääkaa</a:t>
            </a:r>
            <a:r>
              <a:rPr lang="fi-FI" sz="3200" b="1" dirty="0"/>
              <a:t>p</a:t>
            </a:r>
            <a:r>
              <a:rPr lang="fi-FI" sz="3200" dirty="0"/>
              <a:t>issa.              JÄÄKAA</a:t>
            </a:r>
            <a:r>
              <a:rPr lang="fi-FI" sz="3200" b="1" dirty="0">
                <a:solidFill>
                  <a:srgbClr val="FF0000"/>
                </a:solidFill>
              </a:rPr>
              <a:t>PP</a:t>
            </a:r>
            <a:r>
              <a:rPr lang="fi-FI" sz="3200" dirty="0"/>
              <a:t>I - JÄÄKAA</a:t>
            </a:r>
            <a:r>
              <a:rPr lang="fi-FI" sz="3200" b="1" dirty="0">
                <a:solidFill>
                  <a:srgbClr val="FF0000"/>
                </a:solidFill>
              </a:rPr>
              <a:t>P</a:t>
            </a:r>
            <a:r>
              <a:rPr lang="fi-FI" sz="3200" dirty="0"/>
              <a:t>ISSA</a:t>
            </a:r>
          </a:p>
          <a:p>
            <a:pPr marL="0" indent="0">
              <a:buNone/>
            </a:pPr>
            <a:r>
              <a:rPr lang="fi-FI" sz="3200" dirty="0"/>
              <a:t>Lelu on ma</a:t>
            </a:r>
            <a:r>
              <a:rPr lang="fi-FI" sz="3200" b="1" dirty="0"/>
              <a:t>t</a:t>
            </a:r>
            <a:r>
              <a:rPr lang="fi-FI" sz="3200" dirty="0"/>
              <a:t>olla.                      MA</a:t>
            </a:r>
            <a:r>
              <a:rPr lang="fi-FI" sz="3200" b="1" dirty="0">
                <a:solidFill>
                  <a:srgbClr val="FF0000"/>
                </a:solidFill>
              </a:rPr>
              <a:t>TT</a:t>
            </a:r>
            <a:r>
              <a:rPr lang="fi-FI" sz="3200" dirty="0"/>
              <a:t>O - MA</a:t>
            </a:r>
            <a:r>
              <a:rPr lang="fi-FI" sz="3200" b="1" dirty="0">
                <a:solidFill>
                  <a:srgbClr val="FF0000"/>
                </a:solidFill>
              </a:rPr>
              <a:t>T</a:t>
            </a:r>
            <a:r>
              <a:rPr lang="fi-FI" sz="3200" dirty="0"/>
              <a:t>OLLA</a:t>
            </a:r>
          </a:p>
          <a:p>
            <a:pPr marL="0" indent="0">
              <a:buNone/>
            </a:pPr>
            <a:r>
              <a:rPr lang="fi-FI" sz="3200" dirty="0"/>
              <a:t>Äi</a:t>
            </a:r>
            <a:r>
              <a:rPr lang="fi-FI" sz="3200" b="1" dirty="0"/>
              <a:t>d</a:t>
            </a:r>
            <a:r>
              <a:rPr lang="fi-FI" sz="3200" dirty="0"/>
              <a:t>illä on kiire.                        ÄI</a:t>
            </a:r>
            <a:r>
              <a:rPr lang="fi-FI" sz="3200" b="1" dirty="0">
                <a:solidFill>
                  <a:srgbClr val="FF0000"/>
                </a:solidFill>
              </a:rPr>
              <a:t>T</a:t>
            </a:r>
            <a:r>
              <a:rPr lang="fi-FI" sz="3200" dirty="0"/>
              <a:t>I - ÄI</a:t>
            </a:r>
            <a:r>
              <a:rPr lang="fi-FI" sz="3200" b="1" dirty="0">
                <a:solidFill>
                  <a:srgbClr val="FF0000"/>
                </a:solidFill>
              </a:rPr>
              <a:t>D</a:t>
            </a:r>
            <a:r>
              <a:rPr lang="fi-FI" sz="3200" dirty="0"/>
              <a:t>ILLÄ</a:t>
            </a:r>
          </a:p>
          <a:p>
            <a:pPr marL="0" indent="0">
              <a:buNone/>
            </a:pPr>
            <a:r>
              <a:rPr lang="fi-FI" sz="3200" dirty="0"/>
              <a:t>Merja asuu yläke</a:t>
            </a:r>
            <a:r>
              <a:rPr lang="fi-FI" sz="3200" b="1" dirty="0"/>
              <a:t>rr</a:t>
            </a:r>
            <a:r>
              <a:rPr lang="fi-FI" sz="3200" dirty="0"/>
              <a:t>assa.            YLÄKE</a:t>
            </a:r>
            <a:r>
              <a:rPr lang="fi-FI" sz="3200" b="1" dirty="0">
                <a:solidFill>
                  <a:srgbClr val="FF0000"/>
                </a:solidFill>
              </a:rPr>
              <a:t>RT</a:t>
            </a:r>
            <a:r>
              <a:rPr lang="fi-FI" sz="3200" dirty="0"/>
              <a:t>A - YLÄKE</a:t>
            </a:r>
            <a:r>
              <a:rPr lang="fi-FI" sz="3200" b="1" dirty="0">
                <a:solidFill>
                  <a:srgbClr val="FF0000"/>
                </a:solidFill>
              </a:rPr>
              <a:t>RR</a:t>
            </a:r>
            <a:r>
              <a:rPr lang="fi-FI" sz="3200" dirty="0"/>
              <a:t>ASSA</a:t>
            </a:r>
          </a:p>
          <a:p>
            <a:pPr marL="0" indent="0">
              <a:buNone/>
            </a:pPr>
            <a:r>
              <a:rPr lang="fi-FI" sz="3200" dirty="0"/>
              <a:t>Minä olen Helsi</a:t>
            </a:r>
            <a:r>
              <a:rPr lang="fi-FI" sz="3200" b="1" dirty="0"/>
              <a:t>ng</a:t>
            </a:r>
            <a:r>
              <a:rPr lang="fi-FI" sz="3200" dirty="0"/>
              <a:t>issä.               HELSI</a:t>
            </a:r>
            <a:r>
              <a:rPr lang="fi-FI" sz="3200" b="1" dirty="0">
                <a:solidFill>
                  <a:srgbClr val="FF0000"/>
                </a:solidFill>
              </a:rPr>
              <a:t>NK</a:t>
            </a:r>
            <a:r>
              <a:rPr lang="fi-FI" sz="3200" dirty="0"/>
              <a:t>I - HELSI</a:t>
            </a:r>
            <a:r>
              <a:rPr lang="fi-FI" sz="3200" b="1" dirty="0">
                <a:solidFill>
                  <a:srgbClr val="FF0000"/>
                </a:solidFill>
              </a:rPr>
              <a:t>NG</a:t>
            </a:r>
            <a:r>
              <a:rPr lang="fi-FI" sz="3200" dirty="0"/>
              <a:t>ISSÄ</a:t>
            </a:r>
          </a:p>
        </p:txBody>
      </p:sp>
    </p:spTree>
    <p:extLst>
      <p:ext uri="{BB962C8B-B14F-4D97-AF65-F5344CB8AC3E}">
        <p14:creationId xmlns:p14="http://schemas.microsoft.com/office/powerpoint/2010/main" val="2395198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B1BE48-0ABB-4B6D-B73F-49C27BC34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11" y="1402080"/>
            <a:ext cx="10850869" cy="404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343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B3E34E-CF46-496F-9418-97C6D043C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800" y="600859"/>
            <a:ext cx="8412692" cy="574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489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E4D809-FE7D-40F9-AC87-A5FC9C2E5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002" y="1146295"/>
            <a:ext cx="11124288" cy="453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28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FC5578-907B-4EB8-83D9-876D12E39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729153"/>
            <a:ext cx="9371556" cy="552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901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FE414A-98CE-4F31-8C1D-9D0244855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511" y="965200"/>
            <a:ext cx="11083641" cy="487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306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074F3-6952-4B0E-9539-B4A3FF8E0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63600"/>
          </a:xfrm>
        </p:spPr>
        <p:txBody>
          <a:bodyPr/>
          <a:lstStyle/>
          <a:p>
            <a:r>
              <a:rPr lang="fi-FI" dirty="0"/>
              <a:t>Kirjoita sanat oikeassa muodossa.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843FE-BE8A-4CD7-9B56-11A65643F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38301"/>
            <a:ext cx="8596668" cy="4403062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fi-FI" sz="2800" dirty="0"/>
              <a:t>Tietokone on (laikku) ____________.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(Heikki) ___________ on paljon töitä.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Leipä on (kaappi) _______________.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(Tyttö) ______________ on punainen mekko.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Minä asun tässä (asunto) ______________.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Tykkään tästä (kaupunki + </a:t>
            </a:r>
            <a:r>
              <a:rPr lang="fi-FI" sz="2800" dirty="0" err="1"/>
              <a:t>sta</a:t>
            </a:r>
            <a:r>
              <a:rPr lang="fi-FI" sz="2800" dirty="0"/>
              <a:t>) ________________.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Luen kirjaa (ilta) ______________.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Minun ystävä opiskelee (Turku) ________________.</a:t>
            </a:r>
          </a:p>
        </p:txBody>
      </p:sp>
    </p:spTree>
    <p:extLst>
      <p:ext uri="{BB962C8B-B14F-4D97-AF65-F5344CB8AC3E}">
        <p14:creationId xmlns:p14="http://schemas.microsoft.com/office/powerpoint/2010/main" val="1500284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EDF1D-C5F3-42B6-A0B0-6085E58E1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52475"/>
          </a:xfrm>
        </p:spPr>
        <p:txBody>
          <a:bodyPr/>
          <a:lstStyle/>
          <a:p>
            <a:r>
              <a:rPr lang="en-US" dirty="0"/>
              <a:t>Missä? (-ssa/-ssä, -lla/-llä)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1D02953-3B6D-4BC5-A3CE-33566D1DCD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4326" y="1273714"/>
            <a:ext cx="3371114" cy="56121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EC6CCA-F6C0-4BF3-ACA4-22CB4C3C91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4082" y="1675397"/>
            <a:ext cx="3371114" cy="518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7861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9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5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261EE8-9B24-46E4-8F4E-FCE1C7C21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280" y="507609"/>
            <a:ext cx="9052560" cy="588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024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3C6999-E64A-4B78-BFFC-48C6407D6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757" y="720811"/>
            <a:ext cx="10929843" cy="538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084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9FC22-6D95-482C-8218-CC7D036CC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57225"/>
          </a:xfrm>
        </p:spPr>
        <p:txBody>
          <a:bodyPr/>
          <a:lstStyle/>
          <a:p>
            <a:r>
              <a:rPr lang="en-US" dirty="0"/>
              <a:t>Muodosta sanoista lauseet.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07C65-0C24-42D0-B568-2F8A2F105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09699"/>
            <a:ext cx="8596668" cy="5153025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i-FI" sz="2800" dirty="0"/>
              <a:t>MINÄ – OLLA – KIRJASTO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i-FI" sz="2800" dirty="0"/>
              <a:t>KIRJA – OLLA – HYLLY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i-FI" sz="2800" dirty="0"/>
              <a:t>MATTO – OLLA – LATTIA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i-FI" sz="2800" dirty="0"/>
              <a:t>ANTTI – JUODA – KAHVI – KAHVILA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i-FI" sz="2800" dirty="0"/>
              <a:t>MINÄ – ASUA – TÄMÄ – TALO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i-FI" sz="2800" dirty="0"/>
              <a:t>ME – OPISKELLA – SUOMEA – KURSSI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i-FI" sz="2800" dirty="0"/>
              <a:t>KEITTIÖ – OLLA – ISO – PÖYTÄ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i-FI" sz="2800" dirty="0"/>
              <a:t>ME – KATSOA – TELKKARI - SOHVA</a:t>
            </a:r>
          </a:p>
        </p:txBody>
      </p:sp>
    </p:spTree>
    <p:extLst>
      <p:ext uri="{BB962C8B-B14F-4D97-AF65-F5344CB8AC3E}">
        <p14:creationId xmlns:p14="http://schemas.microsoft.com/office/powerpoint/2010/main" val="663584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54E35-225F-49D2-AF67-67DEFC63F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33450"/>
          </a:xfrm>
        </p:spPr>
        <p:txBody>
          <a:bodyPr>
            <a:noAutofit/>
          </a:bodyPr>
          <a:lstStyle/>
          <a:p>
            <a:r>
              <a:rPr lang="fi-FI" sz="2800" dirty="0"/>
              <a:t>Missä huoneessa seuraavat tavarat ovat?</a:t>
            </a:r>
            <a:br>
              <a:rPr lang="fi-FI" sz="2800" dirty="0"/>
            </a:br>
            <a:r>
              <a:rPr lang="fi-FI" sz="2800" dirty="0"/>
              <a:t>Pöytä on keittiö</a:t>
            </a:r>
            <a:r>
              <a:rPr lang="fi-FI" sz="2800" b="1" dirty="0"/>
              <a:t>ssä</a:t>
            </a:r>
            <a:r>
              <a:rPr lang="fi-FI" sz="2800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85C88-2C09-4856-88FA-7788765E7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4828116" cy="4468811"/>
          </a:xfrm>
        </p:spPr>
        <p:txBody>
          <a:bodyPr/>
          <a:lstStyle/>
          <a:p>
            <a:pPr marL="0" indent="0">
              <a:buNone/>
            </a:pPr>
            <a:r>
              <a:rPr lang="fi-FI" sz="2400" b="1" dirty="0"/>
              <a:t>pöytä                   suihku</a:t>
            </a:r>
          </a:p>
          <a:p>
            <a:pPr marL="0" indent="0">
              <a:buNone/>
            </a:pPr>
            <a:r>
              <a:rPr lang="fi-FI" sz="2400" b="1" dirty="0"/>
              <a:t>lavuaari               liesi</a:t>
            </a:r>
          </a:p>
          <a:p>
            <a:pPr marL="0" indent="0">
              <a:buNone/>
            </a:pPr>
            <a:r>
              <a:rPr lang="fi-FI" sz="2400" b="1" dirty="0"/>
              <a:t>peili                    sänky</a:t>
            </a:r>
          </a:p>
          <a:p>
            <a:pPr marL="0" indent="0">
              <a:buNone/>
            </a:pPr>
            <a:r>
              <a:rPr lang="fi-FI" sz="2400" b="1" dirty="0"/>
              <a:t>yöpöytä               tuolit</a:t>
            </a:r>
          </a:p>
          <a:p>
            <a:pPr marL="0" indent="0">
              <a:buNone/>
            </a:pPr>
            <a:r>
              <a:rPr lang="fi-FI" sz="2400" b="1" dirty="0"/>
              <a:t>matto                   kaappi</a:t>
            </a:r>
          </a:p>
          <a:p>
            <a:pPr marL="0" indent="0">
              <a:buNone/>
            </a:pPr>
            <a:r>
              <a:rPr lang="fi-FI" sz="2400" b="1" dirty="0"/>
              <a:t>pakastin               kirjahylly</a:t>
            </a:r>
          </a:p>
          <a:p>
            <a:pPr marL="0" indent="0">
              <a:buNone/>
            </a:pPr>
            <a:r>
              <a:rPr lang="fi-FI" sz="2400" b="1" dirty="0"/>
              <a:t>televisio               vessanpönttö</a:t>
            </a:r>
          </a:p>
          <a:p>
            <a:pPr marL="0" indent="0">
              <a:buNone/>
            </a:pPr>
            <a:r>
              <a:rPr lang="fi-FI" sz="2400" b="1" dirty="0"/>
              <a:t>sohva                   naulakko</a:t>
            </a:r>
          </a:p>
          <a:p>
            <a:pPr marL="0" indent="0">
              <a:buNone/>
            </a:pPr>
            <a:r>
              <a:rPr lang="fi-FI" sz="2400" b="1" dirty="0"/>
              <a:t>lamppu                 lipasto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4C00A9-668F-4D2B-B42E-2B395B18C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5450" y="2377551"/>
            <a:ext cx="901746" cy="18542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4DF651-412C-4370-87C0-00650221B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6873" y="3829815"/>
            <a:ext cx="1358970" cy="11303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C9F75C-86EE-43BD-AF86-C50DFE5CB7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6250" y="5066348"/>
            <a:ext cx="1219263" cy="12065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F51BFF7-01CB-4483-BD0F-074EC6278C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1540" y="2529684"/>
            <a:ext cx="1085906" cy="99700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FB3A9E3-97B6-46CA-8BCE-A4641F33E338}"/>
              </a:ext>
            </a:extLst>
          </p:cNvPr>
          <p:cNvSpPr txBox="1"/>
          <p:nvPr/>
        </p:nvSpPr>
        <p:spPr>
          <a:xfrm>
            <a:off x="8334375" y="2819579"/>
            <a:ext cx="36766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keittiössä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olohuoneessa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makuuhuoneessa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kylpyhuoneessa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vessassa</a:t>
            </a:r>
          </a:p>
        </p:txBody>
      </p:sp>
    </p:spTree>
    <p:extLst>
      <p:ext uri="{BB962C8B-B14F-4D97-AF65-F5344CB8AC3E}">
        <p14:creationId xmlns:p14="http://schemas.microsoft.com/office/powerpoint/2010/main" val="469736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8DC1B-6859-45A5-A42D-3E8EA9040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04875"/>
          </a:xfrm>
        </p:spPr>
        <p:txBody>
          <a:bodyPr/>
          <a:lstStyle/>
          <a:p>
            <a:r>
              <a:rPr lang="fi-FI" dirty="0"/>
              <a:t>Lue teksti. Vastaa kysymyksiin.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E78E3FC-E604-45CE-A449-9F42D38263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975" y="1766854"/>
            <a:ext cx="6496050" cy="381188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B573B7-6977-4EBD-AED0-3EE134EC6750}"/>
              </a:ext>
            </a:extLst>
          </p:cNvPr>
          <p:cNvSpPr txBox="1"/>
          <p:nvPr/>
        </p:nvSpPr>
        <p:spPr>
          <a:xfrm>
            <a:off x="7867650" y="1766854"/>
            <a:ext cx="414337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b="1" dirty="0"/>
              <a:t>Mitä makuuhuoneessa on?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b="1" dirty="0"/>
              <a:t>Millainen eteinen on?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b="1" dirty="0"/>
              <a:t>Missä kengät ja vaatteet ovat?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b="1" dirty="0"/>
              <a:t>Mitä värejä Aapon asunnossa on?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b="1" dirty="0"/>
              <a:t>Mitä kylpyhuoneessa on?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b="1" dirty="0"/>
              <a:t>Millaiset ikkunat asunnossa ovat?</a:t>
            </a:r>
          </a:p>
          <a:p>
            <a:endParaRPr lang="fi-FI" sz="24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DE543E5-A5A3-4ECD-8B09-F399C093C110}"/>
              </a:ext>
            </a:extLst>
          </p:cNvPr>
          <p:cNvCxnSpPr/>
          <p:nvPr/>
        </p:nvCxnSpPr>
        <p:spPr>
          <a:xfrm>
            <a:off x="7229475" y="1514475"/>
            <a:ext cx="85725" cy="448627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1359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utkimus: Olohuone on elämän keskipiste – tällaisesta olohuoneesta Suomessa  unelmoidaan - Suomela - Jotta asuminen olisi mukavampaa">
            <a:extLst>
              <a:ext uri="{FF2B5EF4-FFF2-40B4-BE49-F238E27FC236}">
                <a16:creationId xmlns:a16="http://schemas.microsoft.com/office/drawing/2014/main" id="{B73EF3CD-CFA0-4805-B345-13B5AAEFE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145" y="313438"/>
            <a:ext cx="4681855" cy="311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armoninen värimaailma olohuoneessa - Etuovi.com Ideat &amp; vinkit">
            <a:extLst>
              <a:ext uri="{FF2B5EF4-FFF2-40B4-BE49-F238E27FC236}">
                <a16:creationId xmlns:a16="http://schemas.microsoft.com/office/drawing/2014/main" id="{45B2BAFD-2835-4AEB-96AC-C1EEF4038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353" y="155893"/>
            <a:ext cx="4753927" cy="316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kandinaavinen sisustus olohuone - IKEA">
            <a:extLst>
              <a:ext uri="{FF2B5EF4-FFF2-40B4-BE49-F238E27FC236}">
                <a16:creationId xmlns:a16="http://schemas.microsoft.com/office/drawing/2014/main" id="{CA8B0566-EB94-4C62-9315-CD88065D2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146" y="3737303"/>
            <a:ext cx="4681854" cy="295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lohuone – Wikipedia">
            <a:extLst>
              <a:ext uri="{FF2B5EF4-FFF2-40B4-BE49-F238E27FC236}">
                <a16:creationId xmlns:a16="http://schemas.microsoft.com/office/drawing/2014/main" id="{25591843-55BB-4FB1-9000-2CCDE608B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389" y="3666183"/>
            <a:ext cx="4681854" cy="2947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C9E90E-1F25-4754-8AA4-29D0DA3C424E}"/>
              </a:ext>
            </a:extLst>
          </p:cNvPr>
          <p:cNvSpPr txBox="1"/>
          <p:nvPr/>
        </p:nvSpPr>
        <p:spPr>
          <a:xfrm>
            <a:off x="91440" y="599440"/>
            <a:ext cx="701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E12A24-2873-42A8-A01F-2E08EB470811}"/>
              </a:ext>
            </a:extLst>
          </p:cNvPr>
          <p:cNvSpPr txBox="1"/>
          <p:nvPr/>
        </p:nvSpPr>
        <p:spPr>
          <a:xfrm>
            <a:off x="264160" y="4043680"/>
            <a:ext cx="528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FA4CE0-DBA8-441D-ABCA-A2E81A6DF051}"/>
              </a:ext>
            </a:extLst>
          </p:cNvPr>
          <p:cNvSpPr txBox="1"/>
          <p:nvPr/>
        </p:nvSpPr>
        <p:spPr>
          <a:xfrm>
            <a:off x="6167120" y="599440"/>
            <a:ext cx="568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F57644-D80A-4A3E-BBE3-813858ABCF21}"/>
              </a:ext>
            </a:extLst>
          </p:cNvPr>
          <p:cNvSpPr txBox="1"/>
          <p:nvPr/>
        </p:nvSpPr>
        <p:spPr>
          <a:xfrm>
            <a:off x="6167120" y="4236720"/>
            <a:ext cx="67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023423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utkimus: Olohuone on elämän keskipiste – tällaisesta olohuoneesta Suomessa  unelmoidaan - Suomela - Jotta asuminen olisi mukavampaa">
            <a:extLst>
              <a:ext uri="{FF2B5EF4-FFF2-40B4-BE49-F238E27FC236}">
                <a16:creationId xmlns:a16="http://schemas.microsoft.com/office/drawing/2014/main" id="{88027008-A5CD-410C-BE99-3D6BE3E5C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0985" y="263737"/>
            <a:ext cx="6260417" cy="416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548E2F-7B2D-488A-984B-4A6D7FE79DC8}"/>
              </a:ext>
            </a:extLst>
          </p:cNvPr>
          <p:cNvSpPr txBox="1"/>
          <p:nvPr/>
        </p:nvSpPr>
        <p:spPr>
          <a:xfrm>
            <a:off x="6819900" y="263737"/>
            <a:ext cx="483362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Tämä on olohuone. Olohuone on kaunis ja valoisa. Olohuoneessa on sohva. Se ei ole harmaa. Sohvalla on tyynyjä. Olohuoneessa on vihreitä kasveja. </a:t>
            </a:r>
          </a:p>
          <a:p>
            <a:r>
              <a:rPr lang="fi-FI" sz="2400" dirty="0"/>
              <a:t>Olohuoneessa ei ole lamppua. </a:t>
            </a:r>
          </a:p>
          <a:p>
            <a:r>
              <a:rPr lang="fi-FI" sz="2400" dirty="0"/>
              <a:t>Olohuoneessa on iso ikkuna. </a:t>
            </a:r>
          </a:p>
          <a:p>
            <a:r>
              <a:rPr lang="fi-FI" sz="2400" dirty="0"/>
              <a:t>Olohuoneessa ei ole taulua.</a:t>
            </a:r>
          </a:p>
          <a:p>
            <a:r>
              <a:rPr lang="fi-FI" sz="2400" dirty="0"/>
              <a:t>Sohvan vieressä on mustavalkoinen matto.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8754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7C275-2CBF-4D1B-BE80-75D18C67E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5325"/>
          </a:xfrm>
        </p:spPr>
        <p:txBody>
          <a:bodyPr>
            <a:normAutofit/>
          </a:bodyPr>
          <a:lstStyle/>
          <a:p>
            <a:r>
              <a:rPr lang="fi-FI" dirty="0"/>
              <a:t>Vastaa vuorotellen.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10382-B58E-4D0D-BFED-EC945F1E2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219325"/>
            <a:ext cx="6390216" cy="38220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1. Mikä on sinun lempi</a:t>
            </a:r>
            <a:r>
              <a:rPr lang="en-US" sz="3600" b="1" dirty="0"/>
              <a:t>väri</a:t>
            </a:r>
            <a:r>
              <a:rPr lang="en-US" sz="3600" dirty="0"/>
              <a:t>?</a:t>
            </a:r>
          </a:p>
          <a:p>
            <a:pPr>
              <a:buFontTx/>
              <a:buChar char="-"/>
            </a:pPr>
            <a:r>
              <a:rPr lang="en-US" sz="3600" dirty="0"/>
              <a:t>Minun lempiväri on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sininen</a:t>
            </a:r>
            <a:r>
              <a:rPr lang="en-US" sz="3600" dirty="0"/>
              <a:t>.</a:t>
            </a:r>
          </a:p>
          <a:p>
            <a:pPr>
              <a:buFontTx/>
              <a:buChar char="-"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2. Mi</a:t>
            </a:r>
            <a:r>
              <a:rPr lang="en-US" sz="3600" b="1" u="sng" dirty="0"/>
              <a:t>stä</a:t>
            </a:r>
            <a:r>
              <a:rPr lang="en-US" sz="3600" dirty="0"/>
              <a:t> väristä et tykkää?</a:t>
            </a:r>
          </a:p>
          <a:p>
            <a:pPr marL="0" indent="0">
              <a:buNone/>
            </a:pPr>
            <a:r>
              <a:rPr lang="en-US" sz="3600" dirty="0"/>
              <a:t>En tykkää musta</a:t>
            </a:r>
            <a:r>
              <a:rPr lang="en-US" sz="3600" b="1" u="sng" dirty="0"/>
              <a:t>sta</a:t>
            </a:r>
            <a:r>
              <a:rPr lang="en-US" sz="3600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2DFEF4-0CEA-42F3-B93D-0AF3A3823F65}"/>
              </a:ext>
            </a:extLst>
          </p:cNvPr>
          <p:cNvSpPr txBox="1"/>
          <p:nvPr/>
        </p:nvSpPr>
        <p:spPr>
          <a:xfrm>
            <a:off x="6667500" y="4130344"/>
            <a:ext cx="3905249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>
                <a:solidFill>
                  <a:schemeClr val="accent1">
                    <a:lumMod val="75000"/>
                  </a:schemeClr>
                </a:solidFill>
              </a:rPr>
              <a:t>SINISESTÄ</a:t>
            </a:r>
          </a:p>
          <a:p>
            <a:r>
              <a:rPr lang="fi-FI" sz="2800" b="1" dirty="0">
                <a:solidFill>
                  <a:srgbClr val="FF0000"/>
                </a:solidFill>
              </a:rPr>
              <a:t>PUNAISESTA</a:t>
            </a:r>
          </a:p>
          <a:p>
            <a:r>
              <a:rPr lang="fi-FI" sz="2800" b="1" dirty="0">
                <a:solidFill>
                  <a:srgbClr val="FFFF00"/>
                </a:solidFill>
                <a:highlight>
                  <a:srgbClr val="000000"/>
                </a:highlight>
              </a:rPr>
              <a:t>KELTAISESTA</a:t>
            </a:r>
          </a:p>
          <a:p>
            <a:r>
              <a:rPr lang="fi-FI" sz="2800" b="1" dirty="0">
                <a:solidFill>
                  <a:schemeClr val="bg1"/>
                </a:solidFill>
                <a:highlight>
                  <a:srgbClr val="000000"/>
                </a:highlight>
              </a:rPr>
              <a:t>VALKOISESTA</a:t>
            </a:r>
          </a:p>
          <a:p>
            <a:r>
              <a:rPr lang="fi-FI" sz="2800" b="1" dirty="0">
                <a:solidFill>
                  <a:srgbClr val="FF99FF"/>
                </a:solidFill>
              </a:rPr>
              <a:t>VAALEANPUNAISESTA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794313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106</TotalTime>
  <Words>486</Words>
  <Application>Microsoft Office PowerPoint</Application>
  <PresentationFormat>Widescreen</PresentationFormat>
  <Paragraphs>96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Trebuchet MS</vt:lpstr>
      <vt:lpstr>Wingdings 3</vt:lpstr>
      <vt:lpstr>Facet</vt:lpstr>
      <vt:lpstr>Oppitunti 29.11.2021</vt:lpstr>
      <vt:lpstr>Missä? (-ssa/-ssä, -lla/-llä)</vt:lpstr>
      <vt:lpstr>PowerPoint Presentation</vt:lpstr>
      <vt:lpstr>Muodosta sanoista lauseet.</vt:lpstr>
      <vt:lpstr>Missä huoneessa seuraavat tavarat ovat? Pöytä on keittiössä.</vt:lpstr>
      <vt:lpstr>Lue teksti. Vastaa kysymyksiin.</vt:lpstr>
      <vt:lpstr>PowerPoint Presentation</vt:lpstr>
      <vt:lpstr>PowerPoint Presentation</vt:lpstr>
      <vt:lpstr>Vastaa vuorotellen.</vt:lpstr>
      <vt:lpstr>Minulla on… </vt:lpstr>
      <vt:lpstr>Tee negatiiviset lauseet.</vt:lpstr>
      <vt:lpstr>PARITEHTÄVÄ. Juttele kaverin kanssa sinun asunnosta. Kysy ja vastaa.</vt:lpstr>
      <vt:lpstr>Astevaihtelu nomineissa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Kirjoita sanat oikeassa muodossa.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Oppitunti 29.11.2021</dc:title>
  <dc:creator>Kemppinen Julia</dc:creator>
  <cp:lastModifiedBy>Kemppinen Julia</cp:lastModifiedBy>
  <cp:revision>12</cp:revision>
  <dcterms:created xsi:type="dcterms:W3CDTF">2021-11-29T12:07:28Z</dcterms:created>
  <dcterms:modified xsi:type="dcterms:W3CDTF">2021-11-29T13:54:11Z</dcterms:modified>
</cp:coreProperties>
</file>