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55"/>
  </p:notesMasterIdLst>
  <p:handoutMasterIdLst>
    <p:handoutMasterId r:id="rId56"/>
  </p:handoutMasterIdLst>
  <p:sldIdLst>
    <p:sldId id="256" r:id="rId2"/>
    <p:sldId id="320" r:id="rId3"/>
    <p:sldId id="318" r:id="rId4"/>
    <p:sldId id="295" r:id="rId5"/>
    <p:sldId id="257" r:id="rId6"/>
    <p:sldId id="281" r:id="rId7"/>
    <p:sldId id="258" r:id="rId8"/>
    <p:sldId id="259" r:id="rId9"/>
    <p:sldId id="297" r:id="rId10"/>
    <p:sldId id="296" r:id="rId11"/>
    <p:sldId id="260" r:id="rId12"/>
    <p:sldId id="261" r:id="rId13"/>
    <p:sldId id="298" r:id="rId14"/>
    <p:sldId id="262" r:id="rId15"/>
    <p:sldId id="285" r:id="rId16"/>
    <p:sldId id="286" r:id="rId17"/>
    <p:sldId id="273" r:id="rId18"/>
    <p:sldId id="282" r:id="rId19"/>
    <p:sldId id="283" r:id="rId20"/>
    <p:sldId id="284" r:id="rId21"/>
    <p:sldId id="321" r:id="rId22"/>
    <p:sldId id="322" r:id="rId23"/>
    <p:sldId id="289" r:id="rId24"/>
    <p:sldId id="300" r:id="rId25"/>
    <p:sldId id="301" r:id="rId26"/>
    <p:sldId id="302" r:id="rId27"/>
    <p:sldId id="303" r:id="rId28"/>
    <p:sldId id="290" r:id="rId29"/>
    <p:sldId id="291" r:id="rId30"/>
    <p:sldId id="292" r:id="rId31"/>
    <p:sldId id="293" r:id="rId32"/>
    <p:sldId id="294" r:id="rId33"/>
    <p:sldId id="319" r:id="rId34"/>
    <p:sldId id="299" r:id="rId35"/>
    <p:sldId id="304" r:id="rId36"/>
    <p:sldId id="305" r:id="rId37"/>
    <p:sldId id="306" r:id="rId38"/>
    <p:sldId id="307" r:id="rId39"/>
    <p:sldId id="308" r:id="rId40"/>
    <p:sldId id="309" r:id="rId41"/>
    <p:sldId id="310" r:id="rId42"/>
    <p:sldId id="311" r:id="rId43"/>
    <p:sldId id="312" r:id="rId44"/>
    <p:sldId id="313" r:id="rId45"/>
    <p:sldId id="314" r:id="rId46"/>
    <p:sldId id="315" r:id="rId47"/>
    <p:sldId id="316" r:id="rId48"/>
    <p:sldId id="317" r:id="rId49"/>
    <p:sldId id="277" r:id="rId50"/>
    <p:sldId id="278" r:id="rId51"/>
    <p:sldId id="265" r:id="rId52"/>
    <p:sldId id="268" r:id="rId53"/>
    <p:sldId id="269" r:id="rId54"/>
  </p:sldIdLst>
  <p:sldSz cx="9144000" cy="6858000" type="screen4x3"/>
  <p:notesSz cx="6858000" cy="9144000"/>
  <p:defaultTextStyle>
    <a:defPPr>
      <a:defRPr lang="fi-FI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61" d="100"/>
          <a:sy n="61" d="100"/>
        </p:scale>
        <p:origin x="780" y="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67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BEE8E1E-35A9-6E43-9104-5C7C4E2E8B4B}" type="doc">
      <dgm:prSet loTypeId="urn:microsoft.com/office/officeart/2005/8/layout/hChevron3" loCatId="" qsTypeId="urn:microsoft.com/office/officeart/2005/8/quickstyle/simple4" qsCatId="simple" csTypeId="urn:microsoft.com/office/officeart/2005/8/colors/accent1_2" csCatId="accent1" phldr="1"/>
      <dgm:spPr/>
    </dgm:pt>
    <dgm:pt modelId="{CF107ABA-2195-E848-8E9D-3D9CCC41E87E}">
      <dgm:prSet phldrT="[Text]"/>
      <dgm:spPr/>
      <dgm:t>
        <a:bodyPr/>
        <a:lstStyle/>
        <a:p>
          <a:r>
            <a:rPr lang="en-US" dirty="0"/>
            <a:t>TUTKIMUS AALLOSSA</a:t>
          </a:r>
        </a:p>
      </dgm:t>
    </dgm:pt>
    <dgm:pt modelId="{87647C01-FC86-FF42-A269-B2D4388C149D}" type="parTrans" cxnId="{3810FD85-7CFB-034F-83C3-6756D03C0181}">
      <dgm:prSet/>
      <dgm:spPr/>
      <dgm:t>
        <a:bodyPr/>
        <a:lstStyle/>
        <a:p>
          <a:endParaRPr lang="en-US"/>
        </a:p>
      </dgm:t>
    </dgm:pt>
    <dgm:pt modelId="{EBA4A5E9-55BE-4F4D-817B-4B742F4F28C8}" type="sibTrans" cxnId="{3810FD85-7CFB-034F-83C3-6756D03C0181}">
      <dgm:prSet/>
      <dgm:spPr/>
      <dgm:t>
        <a:bodyPr/>
        <a:lstStyle/>
        <a:p>
          <a:endParaRPr lang="en-US"/>
        </a:p>
      </dgm:t>
    </dgm:pt>
    <dgm:pt modelId="{243B88D4-5004-744B-9C67-D2AA541B931B}">
      <dgm:prSet phldrT="[Text]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/>
            <a:t>NEUVOTTELUT IP-OIKEUKSISTA</a:t>
          </a:r>
        </a:p>
      </dgm:t>
    </dgm:pt>
    <dgm:pt modelId="{FD074F2A-74E8-4C4F-91EA-A520280DF81E}" type="parTrans" cxnId="{9C582933-BC8F-204C-B039-37CB33A21755}">
      <dgm:prSet/>
      <dgm:spPr/>
      <dgm:t>
        <a:bodyPr/>
        <a:lstStyle/>
        <a:p>
          <a:endParaRPr lang="en-US"/>
        </a:p>
      </dgm:t>
    </dgm:pt>
    <dgm:pt modelId="{7BA69CD8-50A0-9F41-BE0D-26F3357B9E36}" type="sibTrans" cxnId="{9C582933-BC8F-204C-B039-37CB33A21755}">
      <dgm:prSet/>
      <dgm:spPr/>
      <dgm:t>
        <a:bodyPr/>
        <a:lstStyle/>
        <a:p>
          <a:endParaRPr lang="en-US"/>
        </a:p>
      </dgm:t>
    </dgm:pt>
    <dgm:pt modelId="{2780602D-4F14-D04C-A133-4492BB0E3D34}">
      <dgm:prSet phldrT="[Text]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/>
            <a:t>ROJALTIT JA JAKAMINEN €</a:t>
          </a:r>
        </a:p>
      </dgm:t>
    </dgm:pt>
    <dgm:pt modelId="{6C16063A-3C80-F144-8F6C-580C615243BC}" type="parTrans" cxnId="{9AC45B95-CCAE-DF45-9791-CE2724984AEB}">
      <dgm:prSet/>
      <dgm:spPr/>
      <dgm:t>
        <a:bodyPr/>
        <a:lstStyle/>
        <a:p>
          <a:endParaRPr lang="en-US"/>
        </a:p>
      </dgm:t>
    </dgm:pt>
    <dgm:pt modelId="{C23460B3-C5DD-B34C-B012-39D95F0D7BAD}" type="sibTrans" cxnId="{9AC45B95-CCAE-DF45-9791-CE2724984AEB}">
      <dgm:prSet/>
      <dgm:spPr/>
      <dgm:t>
        <a:bodyPr/>
        <a:lstStyle/>
        <a:p>
          <a:endParaRPr lang="en-US"/>
        </a:p>
      </dgm:t>
    </dgm:pt>
    <dgm:pt modelId="{C20E96FB-ED11-1049-A024-F5961E6F5922}">
      <dgm:prSet phldrT="[Text]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/>
            <a:t>TUTKIMUKSESSA SYNTYNEEN </a:t>
          </a:r>
          <a:r>
            <a:rPr lang="en-US" dirty="0" err="1"/>
            <a:t>IP:n</a:t>
          </a:r>
          <a:r>
            <a:rPr lang="en-US" dirty="0"/>
            <a:t> KAUPALLISTAMINEN </a:t>
          </a:r>
        </a:p>
      </dgm:t>
    </dgm:pt>
    <dgm:pt modelId="{E8CE5E93-0C69-2E49-8141-704BFB429121}" type="parTrans" cxnId="{8229CD67-D6EC-4447-8B59-14218E7C17B1}">
      <dgm:prSet/>
      <dgm:spPr/>
      <dgm:t>
        <a:bodyPr/>
        <a:lstStyle/>
        <a:p>
          <a:endParaRPr lang="en-US"/>
        </a:p>
      </dgm:t>
    </dgm:pt>
    <dgm:pt modelId="{A358C648-F2B0-C341-A204-B34DDB5DC050}" type="sibTrans" cxnId="{8229CD67-D6EC-4447-8B59-14218E7C17B1}">
      <dgm:prSet/>
      <dgm:spPr/>
      <dgm:t>
        <a:bodyPr/>
        <a:lstStyle/>
        <a:p>
          <a:endParaRPr lang="en-US"/>
        </a:p>
      </dgm:t>
    </dgm:pt>
    <dgm:pt modelId="{B3E52480-5602-504B-A257-E43AAB889DB1}">
      <dgm:prSet phldrT="[Text]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err="1"/>
            <a:t>IP:n</a:t>
          </a:r>
          <a:r>
            <a:rPr lang="en-US" dirty="0"/>
            <a:t> MYYNTI/ MARKKINOINTI</a:t>
          </a:r>
        </a:p>
      </dgm:t>
    </dgm:pt>
    <dgm:pt modelId="{BF0C6612-E74E-3E42-B2FE-BF3E743CF4BD}" type="parTrans" cxnId="{9D36C9B8-BDAB-314F-98E3-874D7125A963}">
      <dgm:prSet/>
      <dgm:spPr/>
      <dgm:t>
        <a:bodyPr/>
        <a:lstStyle/>
        <a:p>
          <a:endParaRPr lang="en-US"/>
        </a:p>
      </dgm:t>
    </dgm:pt>
    <dgm:pt modelId="{4EFF68C9-13F4-1C4D-8131-2C5EE7225C13}" type="sibTrans" cxnId="{9D36C9B8-BDAB-314F-98E3-874D7125A963}">
      <dgm:prSet/>
      <dgm:spPr/>
      <dgm:t>
        <a:bodyPr/>
        <a:lstStyle/>
        <a:p>
          <a:endParaRPr lang="en-US"/>
        </a:p>
      </dgm:t>
    </dgm:pt>
    <dgm:pt modelId="{6E005C7F-4DFC-E249-B602-01AE89E762D7}" type="pres">
      <dgm:prSet presAssocID="{EBEE8E1E-35A9-6E43-9104-5C7C4E2E8B4B}" presName="Name0" presStyleCnt="0">
        <dgm:presLayoutVars>
          <dgm:dir/>
          <dgm:resizeHandles val="exact"/>
        </dgm:presLayoutVars>
      </dgm:prSet>
      <dgm:spPr/>
    </dgm:pt>
    <dgm:pt modelId="{CF194056-6C85-A34A-9330-F533DC350B8B}" type="pres">
      <dgm:prSet presAssocID="{CF107ABA-2195-E848-8E9D-3D9CCC41E87E}" presName="parTxOnly" presStyleLbl="node1" presStyleIdx="0" presStyleCnt="5" custScaleX="69775">
        <dgm:presLayoutVars>
          <dgm:bulletEnabled val="1"/>
        </dgm:presLayoutVars>
      </dgm:prSet>
      <dgm:spPr/>
    </dgm:pt>
    <dgm:pt modelId="{E85181F5-38B0-AA45-AAF8-E65800A0A44A}" type="pres">
      <dgm:prSet presAssocID="{EBA4A5E9-55BE-4F4D-817B-4B742F4F28C8}" presName="parSpace" presStyleCnt="0"/>
      <dgm:spPr/>
    </dgm:pt>
    <dgm:pt modelId="{7E753757-A2E4-B046-A54A-C5107EEE51EF}" type="pres">
      <dgm:prSet presAssocID="{C20E96FB-ED11-1049-A024-F5961E6F5922}" presName="parTxOnly" presStyleLbl="node1" presStyleIdx="1" presStyleCnt="5" custScaleX="111744">
        <dgm:presLayoutVars>
          <dgm:bulletEnabled val="1"/>
        </dgm:presLayoutVars>
      </dgm:prSet>
      <dgm:spPr/>
    </dgm:pt>
    <dgm:pt modelId="{9AE9165F-4FD0-A042-9074-EEF9CC1CB497}" type="pres">
      <dgm:prSet presAssocID="{A358C648-F2B0-C341-A204-B34DDB5DC050}" presName="parSpace" presStyleCnt="0"/>
      <dgm:spPr/>
    </dgm:pt>
    <dgm:pt modelId="{19949321-6395-A848-8AA2-A7CE63305421}" type="pres">
      <dgm:prSet presAssocID="{B3E52480-5602-504B-A257-E43AAB889DB1}" presName="parTxOnly" presStyleLbl="node1" presStyleIdx="2" presStyleCnt="5" custScaleX="91420">
        <dgm:presLayoutVars>
          <dgm:bulletEnabled val="1"/>
        </dgm:presLayoutVars>
      </dgm:prSet>
      <dgm:spPr/>
    </dgm:pt>
    <dgm:pt modelId="{A6CD9DA7-F959-0945-8A6C-BD4B7B4F73EF}" type="pres">
      <dgm:prSet presAssocID="{4EFF68C9-13F4-1C4D-8131-2C5EE7225C13}" presName="parSpace" presStyleCnt="0"/>
      <dgm:spPr/>
    </dgm:pt>
    <dgm:pt modelId="{842D7975-63A7-E542-A5A3-48F2854B7B4D}" type="pres">
      <dgm:prSet presAssocID="{243B88D4-5004-744B-9C67-D2AA541B931B}" presName="parTxOnly" presStyleLbl="node1" presStyleIdx="3" presStyleCnt="5" custScaleX="96248">
        <dgm:presLayoutVars>
          <dgm:bulletEnabled val="1"/>
        </dgm:presLayoutVars>
      </dgm:prSet>
      <dgm:spPr/>
    </dgm:pt>
    <dgm:pt modelId="{B77D31FA-AA12-6242-A6AA-28FD99ADE947}" type="pres">
      <dgm:prSet presAssocID="{7BA69CD8-50A0-9F41-BE0D-26F3357B9E36}" presName="parSpace" presStyleCnt="0"/>
      <dgm:spPr/>
    </dgm:pt>
    <dgm:pt modelId="{EEC74B27-6CF9-5D42-8147-5108F75AD26C}" type="pres">
      <dgm:prSet presAssocID="{2780602D-4F14-D04C-A133-4492BB0E3D34}" presName="parTxOnly" presStyleLbl="node1" presStyleIdx="4" presStyleCnt="5" custScaleX="114515">
        <dgm:presLayoutVars>
          <dgm:bulletEnabled val="1"/>
        </dgm:presLayoutVars>
      </dgm:prSet>
      <dgm:spPr/>
    </dgm:pt>
  </dgm:ptLst>
  <dgm:cxnLst>
    <dgm:cxn modelId="{9C582933-BC8F-204C-B039-37CB33A21755}" srcId="{EBEE8E1E-35A9-6E43-9104-5C7C4E2E8B4B}" destId="{243B88D4-5004-744B-9C67-D2AA541B931B}" srcOrd="3" destOrd="0" parTransId="{FD074F2A-74E8-4C4F-91EA-A520280DF81E}" sibTransId="{7BA69CD8-50A0-9F41-BE0D-26F3357B9E36}"/>
    <dgm:cxn modelId="{8229CD67-D6EC-4447-8B59-14218E7C17B1}" srcId="{EBEE8E1E-35A9-6E43-9104-5C7C4E2E8B4B}" destId="{C20E96FB-ED11-1049-A024-F5961E6F5922}" srcOrd="1" destOrd="0" parTransId="{E8CE5E93-0C69-2E49-8141-704BFB429121}" sibTransId="{A358C648-F2B0-C341-A204-B34DDB5DC050}"/>
    <dgm:cxn modelId="{9F5CEC58-9E20-483D-8E69-FEAA1C5637A2}" type="presOf" srcId="{243B88D4-5004-744B-9C67-D2AA541B931B}" destId="{842D7975-63A7-E542-A5A3-48F2854B7B4D}" srcOrd="0" destOrd="0" presId="urn:microsoft.com/office/officeart/2005/8/layout/hChevron3"/>
    <dgm:cxn modelId="{7F0DB885-FB99-43C0-97F4-16C0CECE6633}" type="presOf" srcId="{2780602D-4F14-D04C-A133-4492BB0E3D34}" destId="{EEC74B27-6CF9-5D42-8147-5108F75AD26C}" srcOrd="0" destOrd="0" presId="urn:microsoft.com/office/officeart/2005/8/layout/hChevron3"/>
    <dgm:cxn modelId="{3810FD85-7CFB-034F-83C3-6756D03C0181}" srcId="{EBEE8E1E-35A9-6E43-9104-5C7C4E2E8B4B}" destId="{CF107ABA-2195-E848-8E9D-3D9CCC41E87E}" srcOrd="0" destOrd="0" parTransId="{87647C01-FC86-FF42-A269-B2D4388C149D}" sibTransId="{EBA4A5E9-55BE-4F4D-817B-4B742F4F28C8}"/>
    <dgm:cxn modelId="{9AC45B95-CCAE-DF45-9791-CE2724984AEB}" srcId="{EBEE8E1E-35A9-6E43-9104-5C7C4E2E8B4B}" destId="{2780602D-4F14-D04C-A133-4492BB0E3D34}" srcOrd="4" destOrd="0" parTransId="{6C16063A-3C80-F144-8F6C-580C615243BC}" sibTransId="{C23460B3-C5DD-B34C-B012-39D95F0D7BAD}"/>
    <dgm:cxn modelId="{9D36C9B8-BDAB-314F-98E3-874D7125A963}" srcId="{EBEE8E1E-35A9-6E43-9104-5C7C4E2E8B4B}" destId="{B3E52480-5602-504B-A257-E43AAB889DB1}" srcOrd="2" destOrd="0" parTransId="{BF0C6612-E74E-3E42-B2FE-BF3E743CF4BD}" sibTransId="{4EFF68C9-13F4-1C4D-8131-2C5EE7225C13}"/>
    <dgm:cxn modelId="{44A89AC5-CDDA-4E72-A1D6-254D7AD06B52}" type="presOf" srcId="{B3E52480-5602-504B-A257-E43AAB889DB1}" destId="{19949321-6395-A848-8AA2-A7CE63305421}" srcOrd="0" destOrd="0" presId="urn:microsoft.com/office/officeart/2005/8/layout/hChevron3"/>
    <dgm:cxn modelId="{8DFC70C6-D3CE-4EDB-BC9C-EA66CF061FF6}" type="presOf" srcId="{C20E96FB-ED11-1049-A024-F5961E6F5922}" destId="{7E753757-A2E4-B046-A54A-C5107EEE51EF}" srcOrd="0" destOrd="0" presId="urn:microsoft.com/office/officeart/2005/8/layout/hChevron3"/>
    <dgm:cxn modelId="{23F9B0D3-2975-4341-AA94-40B36D6F6F1B}" type="presOf" srcId="{EBEE8E1E-35A9-6E43-9104-5C7C4E2E8B4B}" destId="{6E005C7F-4DFC-E249-B602-01AE89E762D7}" srcOrd="0" destOrd="0" presId="urn:microsoft.com/office/officeart/2005/8/layout/hChevron3"/>
    <dgm:cxn modelId="{A6A8E0D9-38FD-423D-8144-E3C165FB6BC3}" type="presOf" srcId="{CF107ABA-2195-E848-8E9D-3D9CCC41E87E}" destId="{CF194056-6C85-A34A-9330-F533DC350B8B}" srcOrd="0" destOrd="0" presId="urn:microsoft.com/office/officeart/2005/8/layout/hChevron3"/>
    <dgm:cxn modelId="{47D3442E-8CE9-4A4B-8F91-D9C3517B16B3}" type="presParOf" srcId="{6E005C7F-4DFC-E249-B602-01AE89E762D7}" destId="{CF194056-6C85-A34A-9330-F533DC350B8B}" srcOrd="0" destOrd="0" presId="urn:microsoft.com/office/officeart/2005/8/layout/hChevron3"/>
    <dgm:cxn modelId="{3F9EA29C-631C-4FD1-8D86-F95C72DF33F1}" type="presParOf" srcId="{6E005C7F-4DFC-E249-B602-01AE89E762D7}" destId="{E85181F5-38B0-AA45-AAF8-E65800A0A44A}" srcOrd="1" destOrd="0" presId="urn:microsoft.com/office/officeart/2005/8/layout/hChevron3"/>
    <dgm:cxn modelId="{8E5EE702-D58C-4E66-B64D-C8D34842F57F}" type="presParOf" srcId="{6E005C7F-4DFC-E249-B602-01AE89E762D7}" destId="{7E753757-A2E4-B046-A54A-C5107EEE51EF}" srcOrd="2" destOrd="0" presId="urn:microsoft.com/office/officeart/2005/8/layout/hChevron3"/>
    <dgm:cxn modelId="{53E8337D-53BA-4DC2-B1F6-F2A4640A90BE}" type="presParOf" srcId="{6E005C7F-4DFC-E249-B602-01AE89E762D7}" destId="{9AE9165F-4FD0-A042-9074-EEF9CC1CB497}" srcOrd="3" destOrd="0" presId="urn:microsoft.com/office/officeart/2005/8/layout/hChevron3"/>
    <dgm:cxn modelId="{E573FD9A-3D02-4524-B6A6-1E5A095B388C}" type="presParOf" srcId="{6E005C7F-4DFC-E249-B602-01AE89E762D7}" destId="{19949321-6395-A848-8AA2-A7CE63305421}" srcOrd="4" destOrd="0" presId="urn:microsoft.com/office/officeart/2005/8/layout/hChevron3"/>
    <dgm:cxn modelId="{5643352D-EDD6-46B3-B316-9C862D021F42}" type="presParOf" srcId="{6E005C7F-4DFC-E249-B602-01AE89E762D7}" destId="{A6CD9DA7-F959-0945-8A6C-BD4B7B4F73EF}" srcOrd="5" destOrd="0" presId="urn:microsoft.com/office/officeart/2005/8/layout/hChevron3"/>
    <dgm:cxn modelId="{5662BE73-4F31-4324-9B97-3EF70A3F698E}" type="presParOf" srcId="{6E005C7F-4DFC-E249-B602-01AE89E762D7}" destId="{842D7975-63A7-E542-A5A3-48F2854B7B4D}" srcOrd="6" destOrd="0" presId="urn:microsoft.com/office/officeart/2005/8/layout/hChevron3"/>
    <dgm:cxn modelId="{D575F1EC-DAF5-45DA-AE1A-2DEFC109175C}" type="presParOf" srcId="{6E005C7F-4DFC-E249-B602-01AE89E762D7}" destId="{B77D31FA-AA12-6242-A6AA-28FD99ADE947}" srcOrd="7" destOrd="0" presId="urn:microsoft.com/office/officeart/2005/8/layout/hChevron3"/>
    <dgm:cxn modelId="{6FA6F670-834D-45D9-B49B-C980B5E03C7E}" type="presParOf" srcId="{6E005C7F-4DFC-E249-B602-01AE89E762D7}" destId="{EEC74B27-6CF9-5D42-8147-5108F75AD26C}" srcOrd="8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BEE8E1E-35A9-6E43-9104-5C7C4E2E8B4B}" type="doc">
      <dgm:prSet loTypeId="urn:microsoft.com/office/officeart/2005/8/layout/hChevron3" loCatId="" qsTypeId="urn:microsoft.com/office/officeart/2005/8/quickstyle/simple4" qsCatId="simple" csTypeId="urn:microsoft.com/office/officeart/2005/8/colors/accent1_2" csCatId="accent1" phldr="1"/>
      <dgm:spPr/>
    </dgm:pt>
    <dgm:pt modelId="{CF107ABA-2195-E848-8E9D-3D9CCC41E87E}">
      <dgm:prSet phldrT="[Text]"/>
      <dgm:spPr/>
      <dgm:t>
        <a:bodyPr/>
        <a:lstStyle/>
        <a:p>
          <a:r>
            <a:rPr lang="en-US" dirty="0"/>
            <a:t>TUTKIMUS AALLOSSA</a:t>
          </a:r>
        </a:p>
      </dgm:t>
    </dgm:pt>
    <dgm:pt modelId="{87647C01-FC86-FF42-A269-B2D4388C149D}" type="parTrans" cxnId="{3810FD85-7CFB-034F-83C3-6756D03C0181}">
      <dgm:prSet/>
      <dgm:spPr/>
      <dgm:t>
        <a:bodyPr/>
        <a:lstStyle/>
        <a:p>
          <a:endParaRPr lang="en-US"/>
        </a:p>
      </dgm:t>
    </dgm:pt>
    <dgm:pt modelId="{EBA4A5E9-55BE-4F4D-817B-4B742F4F28C8}" type="sibTrans" cxnId="{3810FD85-7CFB-034F-83C3-6756D03C0181}">
      <dgm:prSet/>
      <dgm:spPr/>
      <dgm:t>
        <a:bodyPr/>
        <a:lstStyle/>
        <a:p>
          <a:endParaRPr lang="en-US"/>
        </a:p>
      </dgm:t>
    </dgm:pt>
    <dgm:pt modelId="{243B88D4-5004-744B-9C67-D2AA541B931B}">
      <dgm:prSet phldrT="[Text]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/>
            <a:t>NEUVOTTELUT IP-OIKEUKSISTA</a:t>
          </a:r>
        </a:p>
      </dgm:t>
    </dgm:pt>
    <dgm:pt modelId="{FD074F2A-74E8-4C4F-91EA-A520280DF81E}" type="parTrans" cxnId="{9C582933-BC8F-204C-B039-37CB33A21755}">
      <dgm:prSet/>
      <dgm:spPr/>
      <dgm:t>
        <a:bodyPr/>
        <a:lstStyle/>
        <a:p>
          <a:endParaRPr lang="en-US"/>
        </a:p>
      </dgm:t>
    </dgm:pt>
    <dgm:pt modelId="{7BA69CD8-50A0-9F41-BE0D-26F3357B9E36}" type="sibTrans" cxnId="{9C582933-BC8F-204C-B039-37CB33A21755}">
      <dgm:prSet/>
      <dgm:spPr/>
      <dgm:t>
        <a:bodyPr/>
        <a:lstStyle/>
        <a:p>
          <a:endParaRPr lang="en-US"/>
        </a:p>
      </dgm:t>
    </dgm:pt>
    <dgm:pt modelId="{2780602D-4F14-D04C-A133-4492BB0E3D34}">
      <dgm:prSet phldrT="[Text]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/>
            <a:t>ROJALTIT JA JAKAMINEN €</a:t>
          </a:r>
        </a:p>
      </dgm:t>
    </dgm:pt>
    <dgm:pt modelId="{6C16063A-3C80-F144-8F6C-580C615243BC}" type="parTrans" cxnId="{9AC45B95-CCAE-DF45-9791-CE2724984AEB}">
      <dgm:prSet/>
      <dgm:spPr/>
      <dgm:t>
        <a:bodyPr/>
        <a:lstStyle/>
        <a:p>
          <a:endParaRPr lang="en-US"/>
        </a:p>
      </dgm:t>
    </dgm:pt>
    <dgm:pt modelId="{C23460B3-C5DD-B34C-B012-39D95F0D7BAD}" type="sibTrans" cxnId="{9AC45B95-CCAE-DF45-9791-CE2724984AEB}">
      <dgm:prSet/>
      <dgm:spPr/>
      <dgm:t>
        <a:bodyPr/>
        <a:lstStyle/>
        <a:p>
          <a:endParaRPr lang="en-US"/>
        </a:p>
      </dgm:t>
    </dgm:pt>
    <dgm:pt modelId="{C20E96FB-ED11-1049-A024-F5961E6F5922}">
      <dgm:prSet phldrT="[Text]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/>
            <a:t>TUTKIMUKSESSA SYNTYNEEN </a:t>
          </a:r>
          <a:r>
            <a:rPr lang="en-US" dirty="0" err="1"/>
            <a:t>IP:n</a:t>
          </a:r>
          <a:r>
            <a:rPr lang="en-US" dirty="0"/>
            <a:t> KAUPALLISTAMINEN </a:t>
          </a:r>
        </a:p>
      </dgm:t>
    </dgm:pt>
    <dgm:pt modelId="{E8CE5E93-0C69-2E49-8141-704BFB429121}" type="parTrans" cxnId="{8229CD67-D6EC-4447-8B59-14218E7C17B1}">
      <dgm:prSet/>
      <dgm:spPr/>
      <dgm:t>
        <a:bodyPr/>
        <a:lstStyle/>
        <a:p>
          <a:endParaRPr lang="en-US"/>
        </a:p>
      </dgm:t>
    </dgm:pt>
    <dgm:pt modelId="{A358C648-F2B0-C341-A204-B34DDB5DC050}" type="sibTrans" cxnId="{8229CD67-D6EC-4447-8B59-14218E7C17B1}">
      <dgm:prSet/>
      <dgm:spPr/>
      <dgm:t>
        <a:bodyPr/>
        <a:lstStyle/>
        <a:p>
          <a:endParaRPr lang="en-US"/>
        </a:p>
      </dgm:t>
    </dgm:pt>
    <dgm:pt modelId="{B3E52480-5602-504B-A257-E43AAB889DB1}">
      <dgm:prSet phldrT="[Text]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en-US" dirty="0" err="1"/>
            <a:t>IP:n</a:t>
          </a:r>
          <a:r>
            <a:rPr lang="en-US" dirty="0"/>
            <a:t> MYYNTI/ MARKKINOINTI</a:t>
          </a:r>
        </a:p>
      </dgm:t>
    </dgm:pt>
    <dgm:pt modelId="{BF0C6612-E74E-3E42-B2FE-BF3E743CF4BD}" type="parTrans" cxnId="{9D36C9B8-BDAB-314F-98E3-874D7125A963}">
      <dgm:prSet/>
      <dgm:spPr/>
      <dgm:t>
        <a:bodyPr/>
        <a:lstStyle/>
        <a:p>
          <a:endParaRPr lang="en-US"/>
        </a:p>
      </dgm:t>
    </dgm:pt>
    <dgm:pt modelId="{4EFF68C9-13F4-1C4D-8131-2C5EE7225C13}" type="sibTrans" cxnId="{9D36C9B8-BDAB-314F-98E3-874D7125A963}">
      <dgm:prSet/>
      <dgm:spPr/>
      <dgm:t>
        <a:bodyPr/>
        <a:lstStyle/>
        <a:p>
          <a:endParaRPr lang="en-US"/>
        </a:p>
      </dgm:t>
    </dgm:pt>
    <dgm:pt modelId="{6E005C7F-4DFC-E249-B602-01AE89E762D7}" type="pres">
      <dgm:prSet presAssocID="{EBEE8E1E-35A9-6E43-9104-5C7C4E2E8B4B}" presName="Name0" presStyleCnt="0">
        <dgm:presLayoutVars>
          <dgm:dir/>
          <dgm:resizeHandles val="exact"/>
        </dgm:presLayoutVars>
      </dgm:prSet>
      <dgm:spPr/>
    </dgm:pt>
    <dgm:pt modelId="{CF194056-6C85-A34A-9330-F533DC350B8B}" type="pres">
      <dgm:prSet presAssocID="{CF107ABA-2195-E848-8E9D-3D9CCC41E87E}" presName="parTxOnly" presStyleLbl="node1" presStyleIdx="0" presStyleCnt="5" custScaleX="69775">
        <dgm:presLayoutVars>
          <dgm:bulletEnabled val="1"/>
        </dgm:presLayoutVars>
      </dgm:prSet>
      <dgm:spPr/>
    </dgm:pt>
    <dgm:pt modelId="{E85181F5-38B0-AA45-AAF8-E65800A0A44A}" type="pres">
      <dgm:prSet presAssocID="{EBA4A5E9-55BE-4F4D-817B-4B742F4F28C8}" presName="parSpace" presStyleCnt="0"/>
      <dgm:spPr/>
    </dgm:pt>
    <dgm:pt modelId="{7E753757-A2E4-B046-A54A-C5107EEE51EF}" type="pres">
      <dgm:prSet presAssocID="{C20E96FB-ED11-1049-A024-F5961E6F5922}" presName="parTxOnly" presStyleLbl="node1" presStyleIdx="1" presStyleCnt="5" custScaleX="111744">
        <dgm:presLayoutVars>
          <dgm:bulletEnabled val="1"/>
        </dgm:presLayoutVars>
      </dgm:prSet>
      <dgm:spPr/>
    </dgm:pt>
    <dgm:pt modelId="{9AE9165F-4FD0-A042-9074-EEF9CC1CB497}" type="pres">
      <dgm:prSet presAssocID="{A358C648-F2B0-C341-A204-B34DDB5DC050}" presName="parSpace" presStyleCnt="0"/>
      <dgm:spPr/>
    </dgm:pt>
    <dgm:pt modelId="{19949321-6395-A848-8AA2-A7CE63305421}" type="pres">
      <dgm:prSet presAssocID="{B3E52480-5602-504B-A257-E43AAB889DB1}" presName="parTxOnly" presStyleLbl="node1" presStyleIdx="2" presStyleCnt="5" custScaleX="91420">
        <dgm:presLayoutVars>
          <dgm:bulletEnabled val="1"/>
        </dgm:presLayoutVars>
      </dgm:prSet>
      <dgm:spPr/>
    </dgm:pt>
    <dgm:pt modelId="{A6CD9DA7-F959-0945-8A6C-BD4B7B4F73EF}" type="pres">
      <dgm:prSet presAssocID="{4EFF68C9-13F4-1C4D-8131-2C5EE7225C13}" presName="parSpace" presStyleCnt="0"/>
      <dgm:spPr/>
    </dgm:pt>
    <dgm:pt modelId="{842D7975-63A7-E542-A5A3-48F2854B7B4D}" type="pres">
      <dgm:prSet presAssocID="{243B88D4-5004-744B-9C67-D2AA541B931B}" presName="parTxOnly" presStyleLbl="node1" presStyleIdx="3" presStyleCnt="5" custScaleX="96248">
        <dgm:presLayoutVars>
          <dgm:bulletEnabled val="1"/>
        </dgm:presLayoutVars>
      </dgm:prSet>
      <dgm:spPr/>
    </dgm:pt>
    <dgm:pt modelId="{B77D31FA-AA12-6242-A6AA-28FD99ADE947}" type="pres">
      <dgm:prSet presAssocID="{7BA69CD8-50A0-9F41-BE0D-26F3357B9E36}" presName="parSpace" presStyleCnt="0"/>
      <dgm:spPr/>
    </dgm:pt>
    <dgm:pt modelId="{EEC74B27-6CF9-5D42-8147-5108F75AD26C}" type="pres">
      <dgm:prSet presAssocID="{2780602D-4F14-D04C-A133-4492BB0E3D34}" presName="parTxOnly" presStyleLbl="node1" presStyleIdx="4" presStyleCnt="5" custScaleX="114515">
        <dgm:presLayoutVars>
          <dgm:bulletEnabled val="1"/>
        </dgm:presLayoutVars>
      </dgm:prSet>
      <dgm:spPr/>
    </dgm:pt>
  </dgm:ptLst>
  <dgm:cxnLst>
    <dgm:cxn modelId="{AEA73F0F-15F6-4266-95D8-892C64C8A4F1}" type="presOf" srcId="{C20E96FB-ED11-1049-A024-F5961E6F5922}" destId="{7E753757-A2E4-B046-A54A-C5107EEE51EF}" srcOrd="0" destOrd="0" presId="urn:microsoft.com/office/officeart/2005/8/layout/hChevron3"/>
    <dgm:cxn modelId="{9C582933-BC8F-204C-B039-37CB33A21755}" srcId="{EBEE8E1E-35A9-6E43-9104-5C7C4E2E8B4B}" destId="{243B88D4-5004-744B-9C67-D2AA541B931B}" srcOrd="3" destOrd="0" parTransId="{FD074F2A-74E8-4C4F-91EA-A520280DF81E}" sibTransId="{7BA69CD8-50A0-9F41-BE0D-26F3357B9E36}"/>
    <dgm:cxn modelId="{5380C637-0897-4FA1-86D4-2A7CCAB60AA6}" type="presOf" srcId="{B3E52480-5602-504B-A257-E43AAB889DB1}" destId="{19949321-6395-A848-8AA2-A7CE63305421}" srcOrd="0" destOrd="0" presId="urn:microsoft.com/office/officeart/2005/8/layout/hChevron3"/>
    <dgm:cxn modelId="{11254F3E-E845-4855-B613-1D8A0FC846C2}" type="presOf" srcId="{CF107ABA-2195-E848-8E9D-3D9CCC41E87E}" destId="{CF194056-6C85-A34A-9330-F533DC350B8B}" srcOrd="0" destOrd="0" presId="urn:microsoft.com/office/officeart/2005/8/layout/hChevron3"/>
    <dgm:cxn modelId="{8229CD67-D6EC-4447-8B59-14218E7C17B1}" srcId="{EBEE8E1E-35A9-6E43-9104-5C7C4E2E8B4B}" destId="{C20E96FB-ED11-1049-A024-F5961E6F5922}" srcOrd="1" destOrd="0" parTransId="{E8CE5E93-0C69-2E49-8141-704BFB429121}" sibTransId="{A358C648-F2B0-C341-A204-B34DDB5DC050}"/>
    <dgm:cxn modelId="{3810FD85-7CFB-034F-83C3-6756D03C0181}" srcId="{EBEE8E1E-35A9-6E43-9104-5C7C4E2E8B4B}" destId="{CF107ABA-2195-E848-8E9D-3D9CCC41E87E}" srcOrd="0" destOrd="0" parTransId="{87647C01-FC86-FF42-A269-B2D4388C149D}" sibTransId="{EBA4A5E9-55BE-4F4D-817B-4B742F4F28C8}"/>
    <dgm:cxn modelId="{9AC45B95-CCAE-DF45-9791-CE2724984AEB}" srcId="{EBEE8E1E-35A9-6E43-9104-5C7C4E2E8B4B}" destId="{2780602D-4F14-D04C-A133-4492BB0E3D34}" srcOrd="4" destOrd="0" parTransId="{6C16063A-3C80-F144-8F6C-580C615243BC}" sibTransId="{C23460B3-C5DD-B34C-B012-39D95F0D7BAD}"/>
    <dgm:cxn modelId="{A02A92B0-0808-4E55-8CA0-5055C4CEFF99}" type="presOf" srcId="{243B88D4-5004-744B-9C67-D2AA541B931B}" destId="{842D7975-63A7-E542-A5A3-48F2854B7B4D}" srcOrd="0" destOrd="0" presId="urn:microsoft.com/office/officeart/2005/8/layout/hChevron3"/>
    <dgm:cxn modelId="{9D36C9B8-BDAB-314F-98E3-874D7125A963}" srcId="{EBEE8E1E-35A9-6E43-9104-5C7C4E2E8B4B}" destId="{B3E52480-5602-504B-A257-E43AAB889DB1}" srcOrd="2" destOrd="0" parTransId="{BF0C6612-E74E-3E42-B2FE-BF3E743CF4BD}" sibTransId="{4EFF68C9-13F4-1C4D-8131-2C5EE7225C13}"/>
    <dgm:cxn modelId="{17F90DCB-1D14-40F8-ADB3-69893BEA93B5}" type="presOf" srcId="{EBEE8E1E-35A9-6E43-9104-5C7C4E2E8B4B}" destId="{6E005C7F-4DFC-E249-B602-01AE89E762D7}" srcOrd="0" destOrd="0" presId="urn:microsoft.com/office/officeart/2005/8/layout/hChevron3"/>
    <dgm:cxn modelId="{6F715CDE-B028-41C3-922C-1B77EEC0F3A3}" type="presOf" srcId="{2780602D-4F14-D04C-A133-4492BB0E3D34}" destId="{EEC74B27-6CF9-5D42-8147-5108F75AD26C}" srcOrd="0" destOrd="0" presId="urn:microsoft.com/office/officeart/2005/8/layout/hChevron3"/>
    <dgm:cxn modelId="{6843BC7D-6667-4861-92FE-C67B5B3B738D}" type="presParOf" srcId="{6E005C7F-4DFC-E249-B602-01AE89E762D7}" destId="{CF194056-6C85-A34A-9330-F533DC350B8B}" srcOrd="0" destOrd="0" presId="urn:microsoft.com/office/officeart/2005/8/layout/hChevron3"/>
    <dgm:cxn modelId="{C5B5491F-2656-40D6-8F9D-1A841BB08896}" type="presParOf" srcId="{6E005C7F-4DFC-E249-B602-01AE89E762D7}" destId="{E85181F5-38B0-AA45-AAF8-E65800A0A44A}" srcOrd="1" destOrd="0" presId="urn:microsoft.com/office/officeart/2005/8/layout/hChevron3"/>
    <dgm:cxn modelId="{CB5C5989-67DF-4EC6-BE69-12EC24E975B2}" type="presParOf" srcId="{6E005C7F-4DFC-E249-B602-01AE89E762D7}" destId="{7E753757-A2E4-B046-A54A-C5107EEE51EF}" srcOrd="2" destOrd="0" presId="urn:microsoft.com/office/officeart/2005/8/layout/hChevron3"/>
    <dgm:cxn modelId="{A233BE80-C41A-4050-9ACE-30B04436E534}" type="presParOf" srcId="{6E005C7F-4DFC-E249-B602-01AE89E762D7}" destId="{9AE9165F-4FD0-A042-9074-EEF9CC1CB497}" srcOrd="3" destOrd="0" presId="urn:microsoft.com/office/officeart/2005/8/layout/hChevron3"/>
    <dgm:cxn modelId="{B032E9FD-6224-456F-983B-C57B51C7D990}" type="presParOf" srcId="{6E005C7F-4DFC-E249-B602-01AE89E762D7}" destId="{19949321-6395-A848-8AA2-A7CE63305421}" srcOrd="4" destOrd="0" presId="urn:microsoft.com/office/officeart/2005/8/layout/hChevron3"/>
    <dgm:cxn modelId="{89A3C57F-BEE4-4075-ADE7-44CE8D6C4B49}" type="presParOf" srcId="{6E005C7F-4DFC-E249-B602-01AE89E762D7}" destId="{A6CD9DA7-F959-0945-8A6C-BD4B7B4F73EF}" srcOrd="5" destOrd="0" presId="urn:microsoft.com/office/officeart/2005/8/layout/hChevron3"/>
    <dgm:cxn modelId="{3665718A-E2B0-4399-8A58-A5E9DE803156}" type="presParOf" srcId="{6E005C7F-4DFC-E249-B602-01AE89E762D7}" destId="{842D7975-63A7-E542-A5A3-48F2854B7B4D}" srcOrd="6" destOrd="0" presId="urn:microsoft.com/office/officeart/2005/8/layout/hChevron3"/>
    <dgm:cxn modelId="{8ED19581-A6F4-48AE-8D1F-72633475E891}" type="presParOf" srcId="{6E005C7F-4DFC-E249-B602-01AE89E762D7}" destId="{B77D31FA-AA12-6242-A6AA-28FD99ADE947}" srcOrd="7" destOrd="0" presId="urn:microsoft.com/office/officeart/2005/8/layout/hChevron3"/>
    <dgm:cxn modelId="{1CD96C1B-4592-4892-8A56-A642D13940E8}" type="presParOf" srcId="{6E005C7F-4DFC-E249-B602-01AE89E762D7}" destId="{EEC74B27-6CF9-5D42-8147-5108F75AD26C}" srcOrd="8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194056-6C85-A34A-9330-F533DC350B8B}">
      <dsp:nvSpPr>
        <dsp:cNvPr id="0" name=""/>
        <dsp:cNvSpPr/>
      </dsp:nvSpPr>
      <dsp:spPr>
        <a:xfrm>
          <a:off x="2696" y="1587683"/>
          <a:ext cx="1550109" cy="888633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8674" tIns="29337" rIns="14669" bIns="29337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TUTKIMUS AALLOSSA</a:t>
          </a:r>
        </a:p>
      </dsp:txBody>
      <dsp:txXfrm>
        <a:off x="2696" y="1587683"/>
        <a:ext cx="1327951" cy="888633"/>
      </dsp:txXfrm>
    </dsp:sp>
    <dsp:sp modelId="{7E753757-A2E4-B046-A54A-C5107EEE51EF}">
      <dsp:nvSpPr>
        <dsp:cNvPr id="0" name=""/>
        <dsp:cNvSpPr/>
      </dsp:nvSpPr>
      <dsp:spPr>
        <a:xfrm>
          <a:off x="1108489" y="1587683"/>
          <a:ext cx="2482486" cy="888633"/>
        </a:xfrm>
        <a:prstGeom prst="chevron">
          <a:avLst/>
        </a:prstGeom>
        <a:solidFill>
          <a:schemeClr val="accent2"/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44006" tIns="29337" rIns="14669" bIns="29337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TUTKIMUKSESSA SYNTYNEEN </a:t>
          </a:r>
          <a:r>
            <a:rPr lang="en-US" sz="1100" kern="1200" dirty="0" err="1"/>
            <a:t>IP:n</a:t>
          </a:r>
          <a:r>
            <a:rPr lang="en-US" sz="1100" kern="1200" dirty="0"/>
            <a:t> KAUPALLISTAMINEN </a:t>
          </a:r>
        </a:p>
      </dsp:txBody>
      <dsp:txXfrm>
        <a:off x="1552806" y="1587683"/>
        <a:ext cx="1593853" cy="888633"/>
      </dsp:txXfrm>
    </dsp:sp>
    <dsp:sp modelId="{19949321-6395-A848-8AA2-A7CE63305421}">
      <dsp:nvSpPr>
        <dsp:cNvPr id="0" name=""/>
        <dsp:cNvSpPr/>
      </dsp:nvSpPr>
      <dsp:spPr>
        <a:xfrm>
          <a:off x="3146659" y="1587683"/>
          <a:ext cx="2030971" cy="888633"/>
        </a:xfrm>
        <a:prstGeom prst="chevron">
          <a:avLst/>
        </a:prstGeom>
        <a:solidFill>
          <a:schemeClr val="accent2"/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44006" tIns="29337" rIns="14669" bIns="29337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 err="1"/>
            <a:t>IP:n</a:t>
          </a:r>
          <a:r>
            <a:rPr lang="en-US" sz="1100" kern="1200" dirty="0"/>
            <a:t> MYYNTI/ MARKKINOINTI</a:t>
          </a:r>
        </a:p>
      </dsp:txBody>
      <dsp:txXfrm>
        <a:off x="3590976" y="1587683"/>
        <a:ext cx="1142338" cy="888633"/>
      </dsp:txXfrm>
    </dsp:sp>
    <dsp:sp modelId="{842D7975-63A7-E542-A5A3-48F2854B7B4D}">
      <dsp:nvSpPr>
        <dsp:cNvPr id="0" name=""/>
        <dsp:cNvSpPr/>
      </dsp:nvSpPr>
      <dsp:spPr>
        <a:xfrm>
          <a:off x="4733314" y="1587683"/>
          <a:ext cx="2138229" cy="888633"/>
        </a:xfrm>
        <a:prstGeom prst="chevron">
          <a:avLst/>
        </a:prstGeom>
        <a:solidFill>
          <a:schemeClr val="accent2"/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44006" tIns="29337" rIns="14669" bIns="29337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NEUVOTTELUT IP-OIKEUKSISTA</a:t>
          </a:r>
        </a:p>
      </dsp:txBody>
      <dsp:txXfrm>
        <a:off x="5177631" y="1587683"/>
        <a:ext cx="1249596" cy="888633"/>
      </dsp:txXfrm>
    </dsp:sp>
    <dsp:sp modelId="{EEC74B27-6CF9-5D42-8147-5108F75AD26C}">
      <dsp:nvSpPr>
        <dsp:cNvPr id="0" name=""/>
        <dsp:cNvSpPr/>
      </dsp:nvSpPr>
      <dsp:spPr>
        <a:xfrm>
          <a:off x="6427227" y="1587683"/>
          <a:ext cx="2544046" cy="888633"/>
        </a:xfrm>
        <a:prstGeom prst="chevron">
          <a:avLst/>
        </a:prstGeom>
        <a:solidFill>
          <a:schemeClr val="accent2"/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44006" tIns="29337" rIns="14669" bIns="29337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ROJALTIT JA JAKAMINEN €</a:t>
          </a:r>
        </a:p>
      </dsp:txBody>
      <dsp:txXfrm>
        <a:off x="6871544" y="1587683"/>
        <a:ext cx="1655413" cy="88863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194056-6C85-A34A-9330-F533DC350B8B}">
      <dsp:nvSpPr>
        <dsp:cNvPr id="0" name=""/>
        <dsp:cNvSpPr/>
      </dsp:nvSpPr>
      <dsp:spPr>
        <a:xfrm>
          <a:off x="2696" y="1587683"/>
          <a:ext cx="1550109" cy="888633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8674" tIns="29337" rIns="14669" bIns="29337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TUTKIMUS AALLOSSA</a:t>
          </a:r>
        </a:p>
      </dsp:txBody>
      <dsp:txXfrm>
        <a:off x="2696" y="1587683"/>
        <a:ext cx="1327951" cy="888633"/>
      </dsp:txXfrm>
    </dsp:sp>
    <dsp:sp modelId="{7E753757-A2E4-B046-A54A-C5107EEE51EF}">
      <dsp:nvSpPr>
        <dsp:cNvPr id="0" name=""/>
        <dsp:cNvSpPr/>
      </dsp:nvSpPr>
      <dsp:spPr>
        <a:xfrm>
          <a:off x="1108489" y="1587683"/>
          <a:ext cx="2482486" cy="888633"/>
        </a:xfrm>
        <a:prstGeom prst="chevron">
          <a:avLst/>
        </a:prstGeom>
        <a:solidFill>
          <a:schemeClr val="accent2"/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44006" tIns="29337" rIns="14669" bIns="29337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TUTKIMUKSESSA SYNTYNEEN </a:t>
          </a:r>
          <a:r>
            <a:rPr lang="en-US" sz="1100" kern="1200" dirty="0" err="1"/>
            <a:t>IP:n</a:t>
          </a:r>
          <a:r>
            <a:rPr lang="en-US" sz="1100" kern="1200" dirty="0"/>
            <a:t> KAUPALLISTAMINEN </a:t>
          </a:r>
        </a:p>
      </dsp:txBody>
      <dsp:txXfrm>
        <a:off x="1552806" y="1587683"/>
        <a:ext cx="1593853" cy="888633"/>
      </dsp:txXfrm>
    </dsp:sp>
    <dsp:sp modelId="{19949321-6395-A848-8AA2-A7CE63305421}">
      <dsp:nvSpPr>
        <dsp:cNvPr id="0" name=""/>
        <dsp:cNvSpPr/>
      </dsp:nvSpPr>
      <dsp:spPr>
        <a:xfrm>
          <a:off x="3146659" y="1587683"/>
          <a:ext cx="2030971" cy="888633"/>
        </a:xfrm>
        <a:prstGeom prst="chevron">
          <a:avLst/>
        </a:prstGeom>
        <a:solidFill>
          <a:schemeClr val="accent2"/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44006" tIns="29337" rIns="14669" bIns="29337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 err="1"/>
            <a:t>IP:n</a:t>
          </a:r>
          <a:r>
            <a:rPr lang="en-US" sz="1100" kern="1200" dirty="0"/>
            <a:t> MYYNTI/ MARKKINOINTI</a:t>
          </a:r>
        </a:p>
      </dsp:txBody>
      <dsp:txXfrm>
        <a:off x="3590976" y="1587683"/>
        <a:ext cx="1142338" cy="888633"/>
      </dsp:txXfrm>
    </dsp:sp>
    <dsp:sp modelId="{842D7975-63A7-E542-A5A3-48F2854B7B4D}">
      <dsp:nvSpPr>
        <dsp:cNvPr id="0" name=""/>
        <dsp:cNvSpPr/>
      </dsp:nvSpPr>
      <dsp:spPr>
        <a:xfrm>
          <a:off x="4733314" y="1587683"/>
          <a:ext cx="2138229" cy="888633"/>
        </a:xfrm>
        <a:prstGeom prst="chevron">
          <a:avLst/>
        </a:prstGeom>
        <a:solidFill>
          <a:schemeClr val="accent2"/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44006" tIns="29337" rIns="14669" bIns="29337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NEUVOTTELUT IP-OIKEUKSISTA</a:t>
          </a:r>
        </a:p>
      </dsp:txBody>
      <dsp:txXfrm>
        <a:off x="5177631" y="1587683"/>
        <a:ext cx="1249596" cy="888633"/>
      </dsp:txXfrm>
    </dsp:sp>
    <dsp:sp modelId="{EEC74B27-6CF9-5D42-8147-5108F75AD26C}">
      <dsp:nvSpPr>
        <dsp:cNvPr id="0" name=""/>
        <dsp:cNvSpPr/>
      </dsp:nvSpPr>
      <dsp:spPr>
        <a:xfrm>
          <a:off x="6427227" y="1587683"/>
          <a:ext cx="2544046" cy="888633"/>
        </a:xfrm>
        <a:prstGeom prst="chevron">
          <a:avLst/>
        </a:prstGeom>
        <a:solidFill>
          <a:schemeClr val="accent2"/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44006" tIns="29337" rIns="14669" bIns="29337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ROJALTIT JA JAKAMINEN €</a:t>
          </a:r>
        </a:p>
      </dsp:txBody>
      <dsp:txXfrm>
        <a:off x="6871544" y="1587683"/>
        <a:ext cx="1655413" cy="8886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32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188CDA12-DFAF-4F28-AA86-F3C65305FA7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98529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27651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6324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3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27654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27655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79192283-4596-469F-903C-9A9A86ACD46F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625628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AF1C020-D5C0-463A-8544-917676F3D82E}" type="slidenum">
              <a:rPr lang="fi-FI">
                <a:latin typeface="Times New Roman" charset="0"/>
              </a:rPr>
              <a:pPr/>
              <a:t>1</a:t>
            </a:fld>
            <a:endParaRPr lang="fi-FI">
              <a:latin typeface="Times New Roman" charset="0"/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68525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9C6836F-1D91-413C-A61D-D2983A310899}" type="slidenum">
              <a:rPr lang="fi-FI">
                <a:latin typeface="Times New Roman" charset="0"/>
              </a:rPr>
              <a:pPr/>
              <a:t>50</a:t>
            </a:fld>
            <a:endParaRPr lang="fi-FI">
              <a:latin typeface="Times New Roman" charset="0"/>
            </a:endParaRPr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21268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61949A1-D54D-46FD-ADDD-3E89959B5AB6}" type="slidenum">
              <a:rPr lang="fi-FI">
                <a:latin typeface="Times New Roman" charset="0"/>
              </a:rPr>
              <a:pPr/>
              <a:t>51</a:t>
            </a:fld>
            <a:endParaRPr lang="fi-FI">
              <a:latin typeface="Times New Roman" charset="0"/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29391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AE8451E-D813-4B6F-85D9-99218729051D}" type="slidenum">
              <a:rPr lang="fi-FI">
                <a:latin typeface="Times New Roman" charset="0"/>
              </a:rPr>
              <a:pPr/>
              <a:t>52</a:t>
            </a:fld>
            <a:endParaRPr lang="fi-FI">
              <a:latin typeface="Times New Roman" charset="0"/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308088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B5FC80-2FED-47AA-8589-085E8C6CA43E}" type="slidenum">
              <a:rPr lang="fi-FI">
                <a:latin typeface="Times New Roman" charset="0"/>
              </a:rPr>
              <a:pPr/>
              <a:t>53</a:t>
            </a:fld>
            <a:endParaRPr lang="fi-FI">
              <a:latin typeface="Times New Roman" charset="0"/>
            </a:endParaRPr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64044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AF72149-8341-43E8-9671-D01111991AD4}" type="slidenum">
              <a:rPr lang="fi-FI">
                <a:latin typeface="Times New Roman" charset="0"/>
              </a:rPr>
              <a:pPr/>
              <a:t>5</a:t>
            </a:fld>
            <a:endParaRPr lang="fi-FI">
              <a:latin typeface="Times New Roman" charset="0"/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44849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4954E4-2643-4B0F-8F60-D421A9425846}" type="slidenum">
              <a:rPr lang="fi-FI">
                <a:latin typeface="Times New Roman" charset="0"/>
              </a:rPr>
              <a:pPr/>
              <a:t>7</a:t>
            </a:fld>
            <a:endParaRPr lang="fi-FI">
              <a:latin typeface="Times New Roman" charset="0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52419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6E54F4C-9F92-4742-BAE0-827EA9A95AEE}" type="slidenum">
              <a:rPr lang="fi-FI">
                <a:latin typeface="Times New Roman" charset="0"/>
              </a:rPr>
              <a:pPr/>
              <a:t>8</a:t>
            </a:fld>
            <a:endParaRPr lang="fi-FI">
              <a:latin typeface="Times New Roman" charset="0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62106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6E5ECF-486A-4C21-BB04-BA43E0733E93}" type="slidenum">
              <a:rPr lang="fi-FI">
                <a:latin typeface="Times New Roman" charset="0"/>
              </a:rPr>
              <a:pPr/>
              <a:t>11</a:t>
            </a:fld>
            <a:endParaRPr lang="fi-FI">
              <a:latin typeface="Times New Roman" charset="0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67297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2ED09C1-82CD-481B-B040-E2F87C6AFF55}" type="slidenum">
              <a:rPr lang="fi-FI">
                <a:latin typeface="Times New Roman" charset="0"/>
              </a:rPr>
              <a:pPr/>
              <a:t>12</a:t>
            </a:fld>
            <a:endParaRPr lang="fi-FI">
              <a:latin typeface="Times New Roman" charset="0"/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02218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E27DC1-B0DE-47DF-AC75-623904BD5A01}" type="slidenum">
              <a:rPr lang="fi-FI">
                <a:latin typeface="Times New Roman" charset="0"/>
              </a:rPr>
              <a:pPr/>
              <a:t>14</a:t>
            </a:fld>
            <a:endParaRPr lang="fi-FI">
              <a:latin typeface="Times New Roman" charset="0"/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4289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C6EF125-0900-4C61-BF30-1C4EC6F68B13}" type="slidenum">
              <a:rPr lang="fi-FI">
                <a:latin typeface="Times New Roman" charset="0"/>
              </a:rPr>
              <a:pPr/>
              <a:t>17</a:t>
            </a:fld>
            <a:endParaRPr lang="fi-FI">
              <a:latin typeface="Times New Roman" charset="0"/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09988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EE0C75-B887-4C60-88C9-A81E25617BCB}" type="slidenum">
              <a:rPr lang="fi-FI">
                <a:latin typeface="Times New Roman" charset="0"/>
              </a:rPr>
              <a:pPr/>
              <a:t>49</a:t>
            </a:fld>
            <a:endParaRPr lang="fi-FI">
              <a:latin typeface="Times New Roman" charset="0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60050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26"/>
          <p:cNvGrpSpPr>
            <a:grpSpLocks/>
          </p:cNvGrpSpPr>
          <p:nvPr/>
        </p:nvGrpSpPr>
        <p:grpSpPr bwMode="auto">
          <a:xfrm>
            <a:off x="-3175" y="2438400"/>
            <a:ext cx="9147175" cy="1063625"/>
            <a:chOff x="-2" y="1536"/>
            <a:chExt cx="5762" cy="670"/>
          </a:xfrm>
        </p:grpSpPr>
        <p:grpSp>
          <p:nvGrpSpPr>
            <p:cNvPr id="5" name="Group 1027"/>
            <p:cNvGrpSpPr>
              <a:grpSpLocks/>
            </p:cNvGrpSpPr>
            <p:nvPr/>
          </p:nvGrpSpPr>
          <p:grpSpPr bwMode="auto">
            <a:xfrm flipH="1">
              <a:off x="-2" y="1562"/>
              <a:ext cx="5763" cy="639"/>
              <a:chOff x="-3" y="1562"/>
              <a:chExt cx="5763" cy="639"/>
            </a:xfrm>
          </p:grpSpPr>
          <p:sp>
            <p:nvSpPr>
              <p:cNvPr id="8" name="Freeform 1028"/>
              <p:cNvSpPr>
                <a:spLocks/>
              </p:cNvSpPr>
              <p:nvPr/>
            </p:nvSpPr>
            <p:spPr bwMode="ltGray">
              <a:xfrm rot="-5400000">
                <a:off x="2558" y="-993"/>
                <a:ext cx="624" cy="574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720"/>
                  </a:cxn>
                  <a:cxn ang="0">
                    <a:pos x="1000" y="720"/>
                  </a:cxn>
                  <a:cxn ang="0">
                    <a:pos x="1000" y="0"/>
                  </a:cxn>
                  <a:cxn ang="0">
                    <a:pos x="0" y="0"/>
                  </a:cxn>
                </a:cxnLst>
                <a:rect l="0" t="0" r="r" b="b"/>
                <a:pathLst>
                  <a:path w="1000" h="720">
                    <a:moveTo>
                      <a:pt x="0" y="0"/>
                    </a:moveTo>
                    <a:lnTo>
                      <a:pt x="0" y="720"/>
                    </a:lnTo>
                    <a:lnTo>
                      <a:pt x="1000" y="720"/>
                    </a:lnTo>
                    <a:lnTo>
                      <a:pt x="10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i-FI">
                  <a:latin typeface="Times New Roman" pitchFamily="18" charset="0"/>
                </a:endParaRPr>
              </a:p>
            </p:txBody>
          </p:sp>
          <p:sp>
            <p:nvSpPr>
              <p:cNvPr id="9" name="Freeform 1029"/>
              <p:cNvSpPr>
                <a:spLocks/>
              </p:cNvSpPr>
              <p:nvPr/>
            </p:nvSpPr>
            <p:spPr bwMode="ltGray">
              <a:xfrm rot="-5400000">
                <a:off x="1322" y="1669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i-FI">
                  <a:latin typeface="Times New Roman" pitchFamily="18" charset="0"/>
                </a:endParaRPr>
              </a:p>
            </p:txBody>
          </p:sp>
          <p:sp>
            <p:nvSpPr>
              <p:cNvPr id="10" name="Freeform 1030"/>
              <p:cNvSpPr>
                <a:spLocks/>
              </p:cNvSpPr>
              <p:nvPr/>
            </p:nvSpPr>
            <p:spPr bwMode="ltGray">
              <a:xfrm rot="-5400000">
                <a:off x="982" y="1669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i-FI">
                  <a:latin typeface="Times New Roman" pitchFamily="18" charset="0"/>
                </a:endParaRPr>
              </a:p>
            </p:txBody>
          </p:sp>
          <p:sp>
            <p:nvSpPr>
              <p:cNvPr id="11" name="Freeform 1031"/>
              <p:cNvSpPr>
                <a:spLocks/>
              </p:cNvSpPr>
              <p:nvPr/>
            </p:nvSpPr>
            <p:spPr bwMode="ltGray">
              <a:xfrm rot="-5400000">
                <a:off x="-58" y="1752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i-FI">
                  <a:latin typeface="Times New Roman" pitchFamily="18" charset="0"/>
                </a:endParaRPr>
              </a:p>
            </p:txBody>
          </p:sp>
          <p:sp>
            <p:nvSpPr>
              <p:cNvPr id="12" name="Freeform 1032"/>
              <p:cNvSpPr>
                <a:spLocks/>
              </p:cNvSpPr>
              <p:nvPr/>
            </p:nvSpPr>
            <p:spPr bwMode="ltGray">
              <a:xfrm rot="-5400000">
                <a:off x="664" y="1733"/>
                <a:ext cx="624" cy="29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i-FI">
                  <a:latin typeface="Times New Roman" pitchFamily="18" charset="0"/>
                </a:endParaRPr>
              </a:p>
            </p:txBody>
          </p:sp>
          <p:sp>
            <p:nvSpPr>
              <p:cNvPr id="13" name="Freeform 1033"/>
              <p:cNvSpPr>
                <a:spLocks/>
              </p:cNvSpPr>
              <p:nvPr/>
            </p:nvSpPr>
            <p:spPr bwMode="ltGray">
              <a:xfrm rot="-5400000">
                <a:off x="442" y="1699"/>
                <a:ext cx="624" cy="36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i-FI">
                  <a:latin typeface="Times New Roman" pitchFamily="18" charset="0"/>
                </a:endParaRPr>
              </a:p>
            </p:txBody>
          </p:sp>
          <p:sp>
            <p:nvSpPr>
              <p:cNvPr id="14" name="Freeform 1034"/>
              <p:cNvSpPr>
                <a:spLocks/>
              </p:cNvSpPr>
              <p:nvPr/>
            </p:nvSpPr>
            <p:spPr bwMode="ltGray">
              <a:xfrm rot="-5400000">
                <a:off x="155" y="1727"/>
                <a:ext cx="632" cy="315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i-FI">
                  <a:latin typeface="Times New Roman" pitchFamily="18" charset="0"/>
                </a:endParaRPr>
              </a:p>
            </p:txBody>
          </p:sp>
          <p:sp>
            <p:nvSpPr>
              <p:cNvPr id="15" name="Freeform 1035"/>
              <p:cNvSpPr>
                <a:spLocks/>
              </p:cNvSpPr>
              <p:nvPr/>
            </p:nvSpPr>
            <p:spPr bwMode="ltGray">
              <a:xfrm rot="-5400000">
                <a:off x="3210" y="1665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i-FI">
                  <a:latin typeface="Times New Roman" pitchFamily="18" charset="0"/>
                </a:endParaRPr>
              </a:p>
            </p:txBody>
          </p:sp>
          <p:sp>
            <p:nvSpPr>
              <p:cNvPr id="16" name="Freeform 1036"/>
              <p:cNvSpPr>
                <a:spLocks/>
              </p:cNvSpPr>
              <p:nvPr/>
            </p:nvSpPr>
            <p:spPr bwMode="ltGray">
              <a:xfrm rot="-5400000">
                <a:off x="2870" y="1664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i-FI">
                  <a:latin typeface="Times New Roman" pitchFamily="18" charset="0"/>
                </a:endParaRPr>
              </a:p>
            </p:txBody>
          </p:sp>
          <p:sp>
            <p:nvSpPr>
              <p:cNvPr id="17" name="Freeform 1037"/>
              <p:cNvSpPr>
                <a:spLocks/>
              </p:cNvSpPr>
              <p:nvPr/>
            </p:nvSpPr>
            <p:spPr bwMode="ltGray">
              <a:xfrm rot="-5400000">
                <a:off x="1829" y="1748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i-FI">
                  <a:latin typeface="Times New Roman" pitchFamily="18" charset="0"/>
                </a:endParaRPr>
              </a:p>
            </p:txBody>
          </p:sp>
          <p:sp>
            <p:nvSpPr>
              <p:cNvPr id="18" name="Freeform 1038"/>
              <p:cNvSpPr>
                <a:spLocks/>
              </p:cNvSpPr>
              <p:nvPr/>
            </p:nvSpPr>
            <p:spPr bwMode="ltGray">
              <a:xfrm rot="-5400000">
                <a:off x="2551" y="1728"/>
                <a:ext cx="624" cy="294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i-FI">
                  <a:latin typeface="Times New Roman" pitchFamily="18" charset="0"/>
                </a:endParaRPr>
              </a:p>
            </p:txBody>
          </p:sp>
          <p:sp>
            <p:nvSpPr>
              <p:cNvPr id="19" name="Freeform 1039"/>
              <p:cNvSpPr>
                <a:spLocks/>
              </p:cNvSpPr>
              <p:nvPr/>
            </p:nvSpPr>
            <p:spPr bwMode="ltGray">
              <a:xfrm rot="-5400000">
                <a:off x="2329" y="1695"/>
                <a:ext cx="624" cy="36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i-FI">
                  <a:latin typeface="Times New Roman" pitchFamily="18" charset="0"/>
                </a:endParaRPr>
              </a:p>
            </p:txBody>
          </p:sp>
          <p:sp>
            <p:nvSpPr>
              <p:cNvPr id="20" name="Freeform 1040"/>
              <p:cNvSpPr>
                <a:spLocks/>
              </p:cNvSpPr>
              <p:nvPr/>
            </p:nvSpPr>
            <p:spPr bwMode="ltGray">
              <a:xfrm rot="-5400000">
                <a:off x="2043" y="1721"/>
                <a:ext cx="632" cy="316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i-FI">
                  <a:latin typeface="Times New Roman" pitchFamily="18" charset="0"/>
                </a:endParaRPr>
              </a:p>
            </p:txBody>
          </p:sp>
          <p:sp>
            <p:nvSpPr>
              <p:cNvPr id="21" name="Freeform 1041"/>
              <p:cNvSpPr>
                <a:spLocks/>
              </p:cNvSpPr>
              <p:nvPr/>
            </p:nvSpPr>
            <p:spPr bwMode="ltGray">
              <a:xfrm rot="-5400000">
                <a:off x="4076" y="1669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i-FI">
                  <a:latin typeface="Times New Roman" pitchFamily="18" charset="0"/>
                </a:endParaRPr>
              </a:p>
            </p:txBody>
          </p:sp>
          <p:sp>
            <p:nvSpPr>
              <p:cNvPr id="22" name="Freeform 1042"/>
              <p:cNvSpPr>
                <a:spLocks/>
              </p:cNvSpPr>
              <p:nvPr/>
            </p:nvSpPr>
            <p:spPr bwMode="ltGray">
              <a:xfrm rot="-5400000">
                <a:off x="3736" y="1669"/>
                <a:ext cx="624" cy="42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i-FI">
                  <a:latin typeface="Times New Roman" pitchFamily="18" charset="0"/>
                </a:endParaRPr>
              </a:p>
            </p:txBody>
          </p:sp>
          <p:sp>
            <p:nvSpPr>
              <p:cNvPr id="23" name="Freeform 1043"/>
              <p:cNvSpPr>
                <a:spLocks/>
              </p:cNvSpPr>
              <p:nvPr/>
            </p:nvSpPr>
            <p:spPr bwMode="ltGray">
              <a:xfrm rot="-5400000">
                <a:off x="4583" y="1748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i-FI">
                  <a:latin typeface="Times New Roman" pitchFamily="18" charset="0"/>
                </a:endParaRPr>
              </a:p>
            </p:txBody>
          </p:sp>
          <p:sp>
            <p:nvSpPr>
              <p:cNvPr id="24" name="Freeform 1044"/>
              <p:cNvSpPr>
                <a:spLocks/>
              </p:cNvSpPr>
              <p:nvPr/>
            </p:nvSpPr>
            <p:spPr bwMode="ltGray">
              <a:xfrm>
                <a:off x="5469" y="1562"/>
                <a:ext cx="291" cy="625"/>
              </a:xfrm>
              <a:custGeom>
                <a:avLst/>
                <a:gdLst/>
                <a:ahLst/>
                <a:cxnLst>
                  <a:cxn ang="0">
                    <a:pos x="0" y="624"/>
                  </a:cxn>
                  <a:cxn ang="0">
                    <a:pos x="291" y="625"/>
                  </a:cxn>
                  <a:cxn ang="0">
                    <a:pos x="291" y="6"/>
                  </a:cxn>
                  <a:cxn ang="0">
                    <a:pos x="0" y="0"/>
                  </a:cxn>
                  <a:cxn ang="0">
                    <a:pos x="0" y="624"/>
                  </a:cxn>
                </a:cxnLst>
                <a:rect l="0" t="0" r="r" b="b"/>
                <a:pathLst>
                  <a:path w="291" h="625">
                    <a:moveTo>
                      <a:pt x="0" y="624"/>
                    </a:moveTo>
                    <a:lnTo>
                      <a:pt x="291" y="625"/>
                    </a:lnTo>
                    <a:lnTo>
                      <a:pt x="291" y="6"/>
                    </a:lnTo>
                    <a:lnTo>
                      <a:pt x="0" y="0"/>
                    </a:lnTo>
                    <a:cubicBezTo>
                      <a:pt x="39" y="384"/>
                      <a:pt x="0" y="494"/>
                      <a:pt x="0" y="624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i-FI">
                  <a:latin typeface="Times New Roman" pitchFamily="18" charset="0"/>
                </a:endParaRPr>
              </a:p>
            </p:txBody>
          </p:sp>
          <p:sp>
            <p:nvSpPr>
              <p:cNvPr id="25" name="Freeform 1045"/>
              <p:cNvSpPr>
                <a:spLocks/>
              </p:cNvSpPr>
              <p:nvPr/>
            </p:nvSpPr>
            <p:spPr bwMode="ltGray">
              <a:xfrm rot="-5400000">
                <a:off x="5083" y="1695"/>
                <a:ext cx="624" cy="36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i-FI">
                  <a:latin typeface="Times New Roman" pitchFamily="18" charset="0"/>
                </a:endParaRPr>
              </a:p>
            </p:txBody>
          </p:sp>
          <p:sp>
            <p:nvSpPr>
              <p:cNvPr id="26" name="Freeform 1046"/>
              <p:cNvSpPr>
                <a:spLocks/>
              </p:cNvSpPr>
              <p:nvPr/>
            </p:nvSpPr>
            <p:spPr bwMode="ltGray">
              <a:xfrm rot="-5400000">
                <a:off x="4797" y="1721"/>
                <a:ext cx="632" cy="316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i-FI">
                  <a:latin typeface="Times New Roman" pitchFamily="18" charset="0"/>
                </a:endParaRPr>
              </a:p>
            </p:txBody>
          </p:sp>
        </p:grpSp>
        <p:sp>
          <p:nvSpPr>
            <p:cNvPr id="6" name="Freeform 1047"/>
            <p:cNvSpPr>
              <a:spLocks/>
            </p:cNvSpPr>
            <p:nvPr/>
          </p:nvSpPr>
          <p:spPr bwMode="ltGray">
            <a:xfrm flipH="1">
              <a:off x="-2" y="1536"/>
              <a:ext cx="5762" cy="412"/>
            </a:xfrm>
            <a:custGeom>
              <a:avLst/>
              <a:gdLst/>
              <a:ahLst/>
              <a:cxnLst>
                <a:cxn ang="0">
                  <a:pos x="0" y="196"/>
                </a:cxn>
                <a:cxn ang="0">
                  <a:pos x="5762" y="188"/>
                </a:cxn>
                <a:cxn ang="0">
                  <a:pos x="5762" y="4"/>
                </a:cxn>
                <a:cxn ang="0">
                  <a:pos x="0" y="0"/>
                </a:cxn>
                <a:cxn ang="0">
                  <a:pos x="0" y="196"/>
                </a:cxn>
              </a:cxnLst>
              <a:rect l="0" t="0" r="r" b="b"/>
              <a:pathLst>
                <a:path w="5762" h="385">
                  <a:moveTo>
                    <a:pt x="0" y="196"/>
                  </a:moveTo>
                  <a:cubicBezTo>
                    <a:pt x="1667" y="385"/>
                    <a:pt x="2275" y="93"/>
                    <a:pt x="5762" y="188"/>
                  </a:cubicBezTo>
                  <a:lnTo>
                    <a:pt x="5762" y="4"/>
                  </a:lnTo>
                  <a:lnTo>
                    <a:pt x="0" y="0"/>
                  </a:lnTo>
                  <a:lnTo>
                    <a:pt x="0" y="1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767676"/>
                </a:gs>
              </a:gsLst>
              <a:lin ang="5400000" scaled="1"/>
            </a:gradFill>
            <a:ln w="9525" cap="flat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fi-FI">
                <a:latin typeface="Times New Roman" pitchFamily="18" charset="0"/>
              </a:endParaRPr>
            </a:p>
          </p:txBody>
        </p:sp>
        <p:sp>
          <p:nvSpPr>
            <p:cNvPr id="7" name="Freeform 1048"/>
            <p:cNvSpPr>
              <a:spLocks/>
            </p:cNvSpPr>
            <p:nvPr/>
          </p:nvSpPr>
          <p:spPr bwMode="ltGray">
            <a:xfrm flipH="1">
              <a:off x="-2" y="2017"/>
              <a:ext cx="5761" cy="189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5761" y="0"/>
                </a:cxn>
                <a:cxn ang="0">
                  <a:pos x="5761" y="189"/>
                </a:cxn>
                <a:cxn ang="0">
                  <a:pos x="1" y="189"/>
                </a:cxn>
                <a:cxn ang="0">
                  <a:pos x="0" y="28"/>
                </a:cxn>
              </a:cxnLst>
              <a:rect l="0" t="0" r="r" b="b"/>
              <a:pathLst>
                <a:path w="5761" h="189">
                  <a:moveTo>
                    <a:pt x="0" y="28"/>
                  </a:moveTo>
                  <a:cubicBezTo>
                    <a:pt x="961" y="0"/>
                    <a:pt x="4971" y="161"/>
                    <a:pt x="5761" y="0"/>
                  </a:cubicBezTo>
                  <a:lnTo>
                    <a:pt x="5761" y="189"/>
                  </a:lnTo>
                  <a:lnTo>
                    <a:pt x="1" y="189"/>
                  </a:lnTo>
                  <a:lnTo>
                    <a:pt x="0" y="28"/>
                  </a:lnTo>
                  <a:close/>
                </a:path>
              </a:pathLst>
            </a:custGeom>
            <a:gradFill rotWithShape="0">
              <a:gsLst>
                <a:gs pos="0">
                  <a:srgbClr val="767676"/>
                </a:gs>
                <a:gs pos="100000">
                  <a:schemeClr val="bg1"/>
                </a:gs>
              </a:gsLst>
              <a:lin ang="5400000" scaled="1"/>
            </a:gradFill>
            <a:ln w="9525" cap="flat">
              <a:noFill/>
              <a:prstDash val="solid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fi-FI">
                <a:latin typeface="Times New Roman" pitchFamily="18" charset="0"/>
              </a:endParaRPr>
            </a:p>
          </p:txBody>
        </p:sp>
      </p:grpSp>
      <p:sp>
        <p:nvSpPr>
          <p:cNvPr id="21529" name="Rectangle 1049"/>
          <p:cNvSpPr>
            <a:spLocks noGrp="1" noChangeArrowheads="1"/>
          </p:cNvSpPr>
          <p:nvPr>
            <p:ph type="ctrTitle"/>
          </p:nvPr>
        </p:nvSpPr>
        <p:spPr>
          <a:xfrm>
            <a:off x="1173163" y="1341438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i-FI"/>
              <a:t>Muokkaa otsikon perustyyliä napsauttamalla</a:t>
            </a:r>
          </a:p>
        </p:txBody>
      </p:sp>
      <p:sp>
        <p:nvSpPr>
          <p:cNvPr id="21530" name="Rectangle 1050"/>
          <p:cNvSpPr>
            <a:spLocks noGrp="1" noChangeArrowheads="1"/>
          </p:cNvSpPr>
          <p:nvPr>
            <p:ph type="subTitle" idx="1"/>
          </p:nvPr>
        </p:nvSpPr>
        <p:spPr>
          <a:xfrm>
            <a:off x="1166813" y="3886200"/>
            <a:ext cx="6400800" cy="1752600"/>
          </a:xfrm>
        </p:spPr>
        <p:txBody>
          <a:bodyPr/>
          <a:lstStyle>
            <a:lvl1pPr marL="0" indent="0">
              <a:buFont typeface="Monotype Sorts" pitchFamily="2" charset="2"/>
              <a:buNone/>
              <a:defRPr/>
            </a:lvl1pPr>
          </a:lstStyle>
          <a:p>
            <a:r>
              <a:rPr lang="fi-FI"/>
              <a:t>Muokkaa alaotsikon perustyyliä napsauttamalla</a:t>
            </a:r>
          </a:p>
        </p:txBody>
      </p:sp>
      <p:sp>
        <p:nvSpPr>
          <p:cNvPr id="27" name="Rectangle 1051"/>
          <p:cNvSpPr>
            <a:spLocks noGrp="1" noChangeArrowheads="1"/>
          </p:cNvSpPr>
          <p:nvPr>
            <p:ph type="dt" sz="half" idx="10"/>
          </p:nvPr>
        </p:nvSpPr>
        <p:spPr>
          <a:xfrm>
            <a:off x="1166813" y="6248400"/>
            <a:ext cx="1905000" cy="457200"/>
          </a:xfrm>
        </p:spPr>
        <p:txBody>
          <a:bodyPr/>
          <a:lstStyle>
            <a:lvl1pPr>
              <a:defRPr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28" name="Rectangle 105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29" name="Rectangle 105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F2C1CD51-3A87-4FE7-B67B-531433D44F10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052E5A-697D-43D5-BA6B-C3EFDAAAF869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2463" y="457200"/>
            <a:ext cx="19431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3163" y="457200"/>
            <a:ext cx="56769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2BB471-63A3-4983-86DE-F7EBC1A0D93F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0E0EEB-F4E5-4AB2-A85E-DA6303CB9CF2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CC01DB-8B3F-4FC8-B7DD-47AECBC2BAF6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3163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35563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0FBA05-9340-4024-A86F-AEDBC0C217E2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B87A45-296E-4A21-9C97-1A043C2664E7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0D555A-89E6-4689-BF34-B91453B33A47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0C9885-7A7E-4D31-A67D-03B406018537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51D06C-A51A-4A63-987E-AC04E878D78D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Rectangle 2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Rectangle 2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3A84B6-99DA-4C4A-9161-29FBEDEC74AA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-4763"/>
            <a:ext cx="1063625" cy="6858001"/>
            <a:chOff x="0" y="-3"/>
            <a:chExt cx="670" cy="4320"/>
          </a:xfrm>
        </p:grpSpPr>
        <p:grpSp>
          <p:nvGrpSpPr>
            <p:cNvPr id="1032" name="Group 3"/>
            <p:cNvGrpSpPr>
              <a:grpSpLocks/>
            </p:cNvGrpSpPr>
            <p:nvPr/>
          </p:nvGrpSpPr>
          <p:grpSpPr bwMode="auto">
            <a:xfrm rot="16200000" flipH="1">
              <a:off x="-1815" y="1838"/>
              <a:ext cx="4320" cy="638"/>
              <a:chOff x="-2" y="1562"/>
              <a:chExt cx="5762" cy="638"/>
            </a:xfrm>
          </p:grpSpPr>
          <p:sp>
            <p:nvSpPr>
              <p:cNvPr id="20484" name="Freeform 4"/>
              <p:cNvSpPr>
                <a:spLocks/>
              </p:cNvSpPr>
              <p:nvPr/>
            </p:nvSpPr>
            <p:spPr bwMode="ltGray">
              <a:xfrm rot="-5400000">
                <a:off x="2557" y="-992"/>
                <a:ext cx="624" cy="5745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720"/>
                  </a:cxn>
                  <a:cxn ang="0">
                    <a:pos x="1000" y="720"/>
                  </a:cxn>
                  <a:cxn ang="0">
                    <a:pos x="1000" y="0"/>
                  </a:cxn>
                  <a:cxn ang="0">
                    <a:pos x="0" y="0"/>
                  </a:cxn>
                </a:cxnLst>
                <a:rect l="0" t="0" r="r" b="b"/>
                <a:pathLst>
                  <a:path w="1000" h="720">
                    <a:moveTo>
                      <a:pt x="0" y="0"/>
                    </a:moveTo>
                    <a:lnTo>
                      <a:pt x="0" y="720"/>
                    </a:lnTo>
                    <a:lnTo>
                      <a:pt x="1000" y="720"/>
                    </a:lnTo>
                    <a:lnTo>
                      <a:pt x="10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i-FI">
                  <a:latin typeface="Times New Roman" pitchFamily="18" charset="0"/>
                </a:endParaRPr>
              </a:p>
            </p:txBody>
          </p:sp>
          <p:sp>
            <p:nvSpPr>
              <p:cNvPr id="20485" name="Freeform 5"/>
              <p:cNvSpPr>
                <a:spLocks/>
              </p:cNvSpPr>
              <p:nvPr/>
            </p:nvSpPr>
            <p:spPr bwMode="ltGray">
              <a:xfrm rot="-5400000">
                <a:off x="1323" y="1669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i-FI">
                  <a:latin typeface="Times New Roman" pitchFamily="18" charset="0"/>
                </a:endParaRPr>
              </a:p>
            </p:txBody>
          </p:sp>
          <p:sp>
            <p:nvSpPr>
              <p:cNvPr id="20486" name="Freeform 6"/>
              <p:cNvSpPr>
                <a:spLocks/>
              </p:cNvSpPr>
              <p:nvPr/>
            </p:nvSpPr>
            <p:spPr bwMode="ltGray">
              <a:xfrm rot="-5400000">
                <a:off x="980" y="1669"/>
                <a:ext cx="624" cy="42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i-FI">
                  <a:latin typeface="Times New Roman" pitchFamily="18" charset="0"/>
                </a:endParaRPr>
              </a:p>
            </p:txBody>
          </p:sp>
          <p:sp>
            <p:nvSpPr>
              <p:cNvPr id="20487" name="Freeform 7"/>
              <p:cNvSpPr>
                <a:spLocks/>
              </p:cNvSpPr>
              <p:nvPr/>
            </p:nvSpPr>
            <p:spPr bwMode="ltGray">
              <a:xfrm rot="-5400000">
                <a:off x="-59" y="1753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i-FI">
                  <a:latin typeface="Times New Roman" pitchFamily="18" charset="0"/>
                </a:endParaRPr>
              </a:p>
            </p:txBody>
          </p:sp>
          <p:sp>
            <p:nvSpPr>
              <p:cNvPr id="20488" name="Freeform 8"/>
              <p:cNvSpPr>
                <a:spLocks/>
              </p:cNvSpPr>
              <p:nvPr/>
            </p:nvSpPr>
            <p:spPr bwMode="ltGray">
              <a:xfrm rot="-5400000">
                <a:off x="664" y="1733"/>
                <a:ext cx="624" cy="29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i-FI">
                  <a:latin typeface="Times New Roman" pitchFamily="18" charset="0"/>
                </a:endParaRPr>
              </a:p>
            </p:txBody>
          </p:sp>
          <p:sp>
            <p:nvSpPr>
              <p:cNvPr id="20489" name="Freeform 9"/>
              <p:cNvSpPr>
                <a:spLocks/>
              </p:cNvSpPr>
              <p:nvPr/>
            </p:nvSpPr>
            <p:spPr bwMode="ltGray">
              <a:xfrm rot="-5400000">
                <a:off x="442" y="1699"/>
                <a:ext cx="624" cy="36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i-FI">
                  <a:latin typeface="Times New Roman" pitchFamily="18" charset="0"/>
                </a:endParaRPr>
              </a:p>
            </p:txBody>
          </p:sp>
          <p:sp>
            <p:nvSpPr>
              <p:cNvPr id="20490" name="Freeform 10"/>
              <p:cNvSpPr>
                <a:spLocks/>
              </p:cNvSpPr>
              <p:nvPr/>
            </p:nvSpPr>
            <p:spPr bwMode="ltGray">
              <a:xfrm rot="-5400000">
                <a:off x="155" y="1727"/>
                <a:ext cx="632" cy="315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i-FI">
                  <a:latin typeface="Times New Roman" pitchFamily="18" charset="0"/>
                </a:endParaRPr>
              </a:p>
            </p:txBody>
          </p:sp>
          <p:sp>
            <p:nvSpPr>
              <p:cNvPr id="20491" name="Freeform 11"/>
              <p:cNvSpPr>
                <a:spLocks/>
              </p:cNvSpPr>
              <p:nvPr/>
            </p:nvSpPr>
            <p:spPr bwMode="ltGray">
              <a:xfrm rot="-5400000">
                <a:off x="3208" y="1664"/>
                <a:ext cx="624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i-FI">
                  <a:latin typeface="Times New Roman" pitchFamily="18" charset="0"/>
                </a:endParaRPr>
              </a:p>
            </p:txBody>
          </p:sp>
          <p:sp>
            <p:nvSpPr>
              <p:cNvPr id="20492" name="Freeform 12"/>
              <p:cNvSpPr>
                <a:spLocks/>
              </p:cNvSpPr>
              <p:nvPr/>
            </p:nvSpPr>
            <p:spPr bwMode="ltGray">
              <a:xfrm rot="-5400000">
                <a:off x="2870" y="1664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i-FI">
                  <a:latin typeface="Times New Roman" pitchFamily="18" charset="0"/>
                </a:endParaRPr>
              </a:p>
            </p:txBody>
          </p:sp>
          <p:sp>
            <p:nvSpPr>
              <p:cNvPr id="20493" name="Freeform 13"/>
              <p:cNvSpPr>
                <a:spLocks/>
              </p:cNvSpPr>
              <p:nvPr/>
            </p:nvSpPr>
            <p:spPr bwMode="ltGray">
              <a:xfrm rot="-5400000">
                <a:off x="1829" y="1747"/>
                <a:ext cx="624" cy="256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i-FI">
                  <a:latin typeface="Times New Roman" pitchFamily="18" charset="0"/>
                </a:endParaRPr>
              </a:p>
            </p:txBody>
          </p:sp>
          <p:sp>
            <p:nvSpPr>
              <p:cNvPr id="20494" name="Freeform 14"/>
              <p:cNvSpPr>
                <a:spLocks/>
              </p:cNvSpPr>
              <p:nvPr/>
            </p:nvSpPr>
            <p:spPr bwMode="ltGray">
              <a:xfrm rot="-5400000">
                <a:off x="2551" y="1728"/>
                <a:ext cx="624" cy="29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i-FI">
                  <a:latin typeface="Times New Roman" pitchFamily="18" charset="0"/>
                </a:endParaRPr>
              </a:p>
            </p:txBody>
          </p:sp>
          <p:sp>
            <p:nvSpPr>
              <p:cNvPr id="20495" name="Freeform 15"/>
              <p:cNvSpPr>
                <a:spLocks/>
              </p:cNvSpPr>
              <p:nvPr/>
            </p:nvSpPr>
            <p:spPr bwMode="ltGray">
              <a:xfrm rot="-5400000">
                <a:off x="2330" y="1695"/>
                <a:ext cx="624" cy="36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i-FI">
                  <a:latin typeface="Times New Roman" pitchFamily="18" charset="0"/>
                </a:endParaRPr>
              </a:p>
            </p:txBody>
          </p:sp>
          <p:sp>
            <p:nvSpPr>
              <p:cNvPr id="20496" name="Freeform 16"/>
              <p:cNvSpPr>
                <a:spLocks/>
              </p:cNvSpPr>
              <p:nvPr/>
            </p:nvSpPr>
            <p:spPr bwMode="ltGray">
              <a:xfrm rot="-5400000">
                <a:off x="2042" y="1721"/>
                <a:ext cx="632" cy="316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i-FI">
                  <a:latin typeface="Times New Roman" pitchFamily="18" charset="0"/>
                </a:endParaRPr>
              </a:p>
            </p:txBody>
          </p:sp>
          <p:sp>
            <p:nvSpPr>
              <p:cNvPr id="20497" name="Freeform 17"/>
              <p:cNvSpPr>
                <a:spLocks/>
              </p:cNvSpPr>
              <p:nvPr/>
            </p:nvSpPr>
            <p:spPr bwMode="ltGray">
              <a:xfrm rot="-5400000">
                <a:off x="4076" y="1667"/>
                <a:ext cx="624" cy="42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i-FI">
                  <a:latin typeface="Times New Roman" pitchFamily="18" charset="0"/>
                </a:endParaRPr>
              </a:p>
            </p:txBody>
          </p:sp>
          <p:sp>
            <p:nvSpPr>
              <p:cNvPr id="20498" name="Freeform 18"/>
              <p:cNvSpPr>
                <a:spLocks/>
              </p:cNvSpPr>
              <p:nvPr/>
            </p:nvSpPr>
            <p:spPr bwMode="ltGray">
              <a:xfrm rot="-5400000">
                <a:off x="3733" y="1667"/>
                <a:ext cx="624" cy="42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i-FI">
                  <a:latin typeface="Times New Roman" pitchFamily="18" charset="0"/>
                </a:endParaRPr>
              </a:p>
            </p:txBody>
          </p:sp>
          <p:sp>
            <p:nvSpPr>
              <p:cNvPr id="20499" name="Freeform 19"/>
              <p:cNvSpPr>
                <a:spLocks/>
              </p:cNvSpPr>
              <p:nvPr/>
            </p:nvSpPr>
            <p:spPr bwMode="ltGray">
              <a:xfrm rot="-5400000">
                <a:off x="4580" y="1746"/>
                <a:ext cx="624" cy="255"/>
              </a:xfrm>
              <a:custGeom>
                <a:avLst/>
                <a:gdLst/>
                <a:ahLst/>
                <a:cxnLst>
                  <a:cxn ang="0">
                    <a:pos x="0" y="53"/>
                  </a:cxn>
                  <a:cxn ang="0">
                    <a:pos x="0" y="325"/>
                  </a:cxn>
                  <a:cxn ang="0">
                    <a:pos x="624" y="325"/>
                  </a:cxn>
                  <a:cxn ang="0">
                    <a:pos x="624" y="53"/>
                  </a:cxn>
                  <a:cxn ang="0">
                    <a:pos x="384" y="8"/>
                  </a:cxn>
                  <a:cxn ang="0">
                    <a:pos x="0" y="53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i-FI">
                  <a:latin typeface="Times New Roman" pitchFamily="18" charset="0"/>
                </a:endParaRPr>
              </a:p>
            </p:txBody>
          </p:sp>
          <p:sp>
            <p:nvSpPr>
              <p:cNvPr id="20500" name="Freeform 20"/>
              <p:cNvSpPr>
                <a:spLocks/>
              </p:cNvSpPr>
              <p:nvPr/>
            </p:nvSpPr>
            <p:spPr bwMode="ltGray">
              <a:xfrm>
                <a:off x="5469" y="1561"/>
                <a:ext cx="291" cy="625"/>
              </a:xfrm>
              <a:custGeom>
                <a:avLst/>
                <a:gdLst/>
                <a:ahLst/>
                <a:cxnLst>
                  <a:cxn ang="0">
                    <a:pos x="0" y="624"/>
                  </a:cxn>
                  <a:cxn ang="0">
                    <a:pos x="291" y="625"/>
                  </a:cxn>
                  <a:cxn ang="0">
                    <a:pos x="291" y="6"/>
                  </a:cxn>
                  <a:cxn ang="0">
                    <a:pos x="0" y="0"/>
                  </a:cxn>
                  <a:cxn ang="0">
                    <a:pos x="0" y="624"/>
                  </a:cxn>
                </a:cxnLst>
                <a:rect l="0" t="0" r="r" b="b"/>
                <a:pathLst>
                  <a:path w="291" h="625">
                    <a:moveTo>
                      <a:pt x="0" y="624"/>
                    </a:moveTo>
                    <a:lnTo>
                      <a:pt x="291" y="625"/>
                    </a:lnTo>
                    <a:lnTo>
                      <a:pt x="291" y="6"/>
                    </a:lnTo>
                    <a:lnTo>
                      <a:pt x="0" y="0"/>
                    </a:lnTo>
                    <a:cubicBezTo>
                      <a:pt x="39" y="384"/>
                      <a:pt x="0" y="494"/>
                      <a:pt x="0" y="624"/>
                    </a:cubicBezTo>
                    <a:close/>
                  </a:path>
                </a:pathLst>
              </a:custGeom>
              <a:solidFill>
                <a:schemeClr val="tx1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i-FI">
                  <a:latin typeface="Times New Roman" pitchFamily="18" charset="0"/>
                </a:endParaRPr>
              </a:p>
            </p:txBody>
          </p:sp>
          <p:sp>
            <p:nvSpPr>
              <p:cNvPr id="20501" name="Freeform 21"/>
              <p:cNvSpPr>
                <a:spLocks/>
              </p:cNvSpPr>
              <p:nvPr/>
            </p:nvSpPr>
            <p:spPr bwMode="ltGray">
              <a:xfrm rot="-5400000">
                <a:off x="5081" y="1692"/>
                <a:ext cx="624" cy="361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272"/>
                  </a:cxn>
                  <a:cxn ang="0">
                    <a:pos x="240" y="240"/>
                  </a:cxn>
                  <a:cxn ang="0">
                    <a:pos x="624" y="272"/>
                  </a:cxn>
                  <a:cxn ang="0">
                    <a:pos x="624" y="0"/>
                  </a:cxn>
                  <a:cxn ang="0">
                    <a:pos x="0" y="0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i-FI">
                  <a:latin typeface="Times New Roman" pitchFamily="18" charset="0"/>
                </a:endParaRPr>
              </a:p>
            </p:txBody>
          </p:sp>
          <p:sp>
            <p:nvSpPr>
              <p:cNvPr id="20502" name="Freeform 22"/>
              <p:cNvSpPr>
                <a:spLocks/>
              </p:cNvSpPr>
              <p:nvPr/>
            </p:nvSpPr>
            <p:spPr bwMode="ltGray">
              <a:xfrm rot="-5400000">
                <a:off x="4794" y="1719"/>
                <a:ext cx="632" cy="316"/>
              </a:xfrm>
              <a:custGeom>
                <a:avLst/>
                <a:gdLst/>
                <a:ahLst/>
                <a:cxnLst>
                  <a:cxn ang="0">
                    <a:pos x="8" y="45"/>
                  </a:cxn>
                  <a:cxn ang="0">
                    <a:pos x="8" y="317"/>
                  </a:cxn>
                  <a:cxn ang="0">
                    <a:pos x="248" y="317"/>
                  </a:cxn>
                  <a:cxn ang="0">
                    <a:pos x="632" y="317"/>
                  </a:cxn>
                  <a:cxn ang="0">
                    <a:pos x="632" y="45"/>
                  </a:cxn>
                  <a:cxn ang="0">
                    <a:pos x="104" y="45"/>
                  </a:cxn>
                  <a:cxn ang="0">
                    <a:pos x="8" y="45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fi-FI">
                  <a:latin typeface="Times New Roman" pitchFamily="18" charset="0"/>
                </a:endParaRPr>
              </a:p>
            </p:txBody>
          </p:sp>
        </p:grpSp>
        <p:sp>
          <p:nvSpPr>
            <p:cNvPr id="20503" name="Freeform 23"/>
            <p:cNvSpPr>
              <a:spLocks/>
            </p:cNvSpPr>
            <p:nvPr/>
          </p:nvSpPr>
          <p:spPr bwMode="ltGray">
            <a:xfrm rot="16200000" flipH="1">
              <a:off x="-1954" y="1951"/>
              <a:ext cx="4320" cy="412"/>
            </a:xfrm>
            <a:custGeom>
              <a:avLst/>
              <a:gdLst/>
              <a:ahLst/>
              <a:cxnLst>
                <a:cxn ang="0">
                  <a:pos x="0" y="196"/>
                </a:cxn>
                <a:cxn ang="0">
                  <a:pos x="5762" y="188"/>
                </a:cxn>
                <a:cxn ang="0">
                  <a:pos x="5762" y="4"/>
                </a:cxn>
                <a:cxn ang="0">
                  <a:pos x="0" y="0"/>
                </a:cxn>
                <a:cxn ang="0">
                  <a:pos x="0" y="196"/>
                </a:cxn>
              </a:cxnLst>
              <a:rect l="0" t="0" r="r" b="b"/>
              <a:pathLst>
                <a:path w="5762" h="385">
                  <a:moveTo>
                    <a:pt x="0" y="196"/>
                  </a:moveTo>
                  <a:cubicBezTo>
                    <a:pt x="1667" y="385"/>
                    <a:pt x="2275" y="93"/>
                    <a:pt x="5762" y="188"/>
                  </a:cubicBezTo>
                  <a:lnTo>
                    <a:pt x="5762" y="4"/>
                  </a:lnTo>
                  <a:lnTo>
                    <a:pt x="0" y="0"/>
                  </a:lnTo>
                  <a:lnTo>
                    <a:pt x="0" y="1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767676"/>
                </a:gs>
              </a:gsLst>
              <a:lin ang="0" scaled="1"/>
            </a:gradFill>
            <a:ln w="9525" cap="flat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fi-FI">
                <a:latin typeface="Times New Roman" pitchFamily="18" charset="0"/>
              </a:endParaRPr>
            </a:p>
          </p:txBody>
        </p:sp>
        <p:sp>
          <p:nvSpPr>
            <p:cNvPr id="20504" name="Freeform 24"/>
            <p:cNvSpPr>
              <a:spLocks/>
            </p:cNvSpPr>
            <p:nvPr/>
          </p:nvSpPr>
          <p:spPr bwMode="ltGray">
            <a:xfrm rot="16200000" flipH="1">
              <a:off x="-1584" y="2062"/>
              <a:ext cx="4319" cy="189"/>
            </a:xfrm>
            <a:custGeom>
              <a:avLst/>
              <a:gdLst/>
              <a:ahLst/>
              <a:cxnLst>
                <a:cxn ang="0">
                  <a:pos x="0" y="28"/>
                </a:cxn>
                <a:cxn ang="0">
                  <a:pos x="5761" y="0"/>
                </a:cxn>
                <a:cxn ang="0">
                  <a:pos x="5761" y="189"/>
                </a:cxn>
                <a:cxn ang="0">
                  <a:pos x="1" y="189"/>
                </a:cxn>
                <a:cxn ang="0">
                  <a:pos x="0" y="28"/>
                </a:cxn>
              </a:cxnLst>
              <a:rect l="0" t="0" r="r" b="b"/>
              <a:pathLst>
                <a:path w="5761" h="189">
                  <a:moveTo>
                    <a:pt x="0" y="28"/>
                  </a:moveTo>
                  <a:cubicBezTo>
                    <a:pt x="961" y="0"/>
                    <a:pt x="4971" y="161"/>
                    <a:pt x="5761" y="0"/>
                  </a:cubicBezTo>
                  <a:lnTo>
                    <a:pt x="5761" y="189"/>
                  </a:lnTo>
                  <a:lnTo>
                    <a:pt x="1" y="189"/>
                  </a:lnTo>
                  <a:lnTo>
                    <a:pt x="0" y="28"/>
                  </a:lnTo>
                  <a:close/>
                </a:path>
              </a:pathLst>
            </a:custGeom>
            <a:gradFill rotWithShape="0">
              <a:gsLst>
                <a:gs pos="0">
                  <a:srgbClr val="767676"/>
                </a:gs>
                <a:gs pos="100000">
                  <a:schemeClr val="bg1"/>
                </a:gs>
              </a:gsLst>
              <a:lin ang="0" scaled="1"/>
            </a:gradFill>
            <a:ln w="9525" cap="flat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fi-FI">
                <a:latin typeface="Times New Roman" pitchFamily="18" charset="0"/>
              </a:endParaRPr>
            </a:p>
          </p:txBody>
        </p:sp>
      </p:grpSp>
      <p:sp>
        <p:nvSpPr>
          <p:cNvPr id="1027" name="Rectangle 25"/>
          <p:cNvSpPr>
            <a:spLocks noGrp="1" noChangeArrowheads="1"/>
          </p:cNvSpPr>
          <p:nvPr>
            <p:ph type="title"/>
          </p:nvPr>
        </p:nvSpPr>
        <p:spPr bwMode="auto">
          <a:xfrm>
            <a:off x="1173163" y="457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/>
              <a:t>Muokkaa otsikon perustyyliä napsauttamalla</a:t>
            </a:r>
          </a:p>
        </p:txBody>
      </p:sp>
      <p:sp>
        <p:nvSpPr>
          <p:cNvPr id="1028" name="Rectangle 2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73163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20507" name="Rectangle 2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73163" y="626586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20508" name="Rectangle 2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20509" name="Rectangle 2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 smtClean="0">
                <a:latin typeface="+mn-lt"/>
              </a:defRPr>
            </a:lvl1pPr>
          </a:lstStyle>
          <a:p>
            <a:pPr>
              <a:defRPr/>
            </a:pPr>
            <a:fld id="{866B5879-B27B-462D-BFF9-7236B94546A7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0" r:id="rId3"/>
    <p:sldLayoutId id="2147483669" r:id="rId4"/>
    <p:sldLayoutId id="2147483668" r:id="rId5"/>
    <p:sldLayoutId id="2147483667" r:id="rId6"/>
    <p:sldLayoutId id="2147483666" r:id="rId7"/>
    <p:sldLayoutId id="2147483665" r:id="rId8"/>
    <p:sldLayoutId id="2147483664" r:id="rId9"/>
    <p:sldLayoutId id="2147483663" r:id="rId10"/>
    <p:sldLayoutId id="2147483662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Monotype Sorts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h.fi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51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C397512A-ACFA-469B-8947-0632CCB1332E}" type="datetime1">
              <a:rPr lang="fi-FI"/>
              <a:pPr>
                <a:defRPr/>
              </a:pPr>
              <a:t>19.1.2022</a:t>
            </a:fld>
            <a:endParaRPr lang="fi-FI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fi-FI"/>
              <a:t>Yliopistojen ja korkeakoulujen keksintötoiminta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Panu Kuosmanen</a:t>
            </a:r>
          </a:p>
          <a:p>
            <a:r>
              <a:rPr lang="fi-FI" dirty="0"/>
              <a:t>Innovaatioasiantuntija</a:t>
            </a:r>
          </a:p>
          <a:p>
            <a:r>
              <a:rPr lang="fi-FI" dirty="0"/>
              <a:t>Aalto-yliopisto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Yliopistokeksinnön tekijä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/>
              <a:t>Professori, opettaja, tutkija</a:t>
            </a:r>
          </a:p>
          <a:p>
            <a:r>
              <a:rPr lang="fi-FI"/>
              <a:t>Laboratorioinsinööri, tutkimusapulainen, diplomi- tai gradutyön tekijä</a:t>
            </a:r>
          </a:p>
          <a:p>
            <a:r>
              <a:rPr lang="fi-FI"/>
              <a:t>Projektissa vai projektin ulkopuolella?</a:t>
            </a:r>
          </a:p>
          <a:p>
            <a:r>
              <a:rPr lang="fi-FI"/>
              <a:t>Apurahalla, akatemian rahalla, Tekes-rahalla?</a:t>
            </a:r>
          </a:p>
          <a:p>
            <a:r>
              <a:rPr lang="fi-FI"/>
              <a:t>Lukuisia erilaisia tilanteita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sz="4000"/>
              <a:t>Työsuhde- ja korkeakoulukeksintölaki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/>
              <a:t>Tehtyään keksinnön työntekijän on laadittava työnantajalle kirjallinen ilmoitus keksinnöstä. Ilmoituksen on oltava sellainen, että alan ammattimies ymmärtää selostuksesta keksinnön ja kykenee sen perusteella käyttämään keksintöä.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Ilmoitusvelvollisuus ja korvaus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/>
              <a:t>Saatuaan ilmoituksen työnantajan on yrityksissä neljän kuukauden, yliopistoissa kuuden kuukauden kuluessa ilmoitettava kirjallisesti työntekijälle, millaisen oikeuden hän ottaa keksintöön.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Ilmoitusvelvollisuus ja korvaus</a:t>
            </a:r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/>
              <a:t>Jos työnantaja ottaa oikeuksia itselleen, työntekijällä on oikeus saada keksinnöstä kohtuullinen korvaus</a:t>
            </a:r>
          </a:p>
          <a:p>
            <a:r>
              <a:rPr lang="fi-FI"/>
              <a:t>Nämä ovat pakottavia säännöksiä!</a:t>
            </a:r>
          </a:p>
          <a:p>
            <a:pPr>
              <a:buFont typeface="Monotype Sorts" pitchFamily="2" charset="2"/>
              <a:buNone/>
            </a:pPr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Korvauksen suuruus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/>
              <a:t>Korvauksen eksakti määrittely on vaikeaa, laki ei sano mitään korvauksen suuruudesta</a:t>
            </a:r>
          </a:p>
          <a:p>
            <a:r>
              <a:rPr lang="fi-FI"/>
              <a:t>Useimmiten keskustellaan korvauksen ”kohtuullisuudesta”</a:t>
            </a:r>
          </a:p>
          <a:p>
            <a:r>
              <a:rPr lang="fi-FI"/>
              <a:t>Käytännössä useimmista keksinnöistä maksetaan työntekijälle kertakorvaus, jonka suuruus on sadoista euroista muutamaan tuhanteen euroon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Korkeakoulukeksintölaki</a:t>
            </a:r>
            <a:endParaRPr lang="en-GB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/>
              <a:t>Oikeudet määräytyvät sen mukaan, mistä lähteestä rahoitus tulee</a:t>
            </a:r>
          </a:p>
          <a:p>
            <a:r>
              <a:rPr lang="fi-FI" dirty="0"/>
              <a:t>Business Finland -rahoitus, yritysrahoitus</a:t>
            </a:r>
          </a:p>
          <a:p>
            <a:r>
              <a:rPr lang="fi-FI" dirty="0"/>
              <a:t>Suomen Akatemian rahoitus</a:t>
            </a:r>
          </a:p>
          <a:p>
            <a:r>
              <a:rPr lang="fi-FI" dirty="0"/>
              <a:t>Budjettirahoitus</a:t>
            </a:r>
            <a:endParaRPr lang="en-GB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Yliopistokeksintölaki</a:t>
            </a:r>
            <a:endParaRPr lang="en-GB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/>
              <a:t>Rahoitus ulkopuolelta (Business Finland, yritykset), oikeudet korkeakoululla</a:t>
            </a:r>
          </a:p>
          <a:p>
            <a:r>
              <a:rPr lang="fi-FI" dirty="0"/>
              <a:t>Rahoitus budjetista, vapaa tutkimus, oikeudet edelleen tutkijalla</a:t>
            </a:r>
          </a:p>
          <a:p>
            <a:r>
              <a:rPr lang="fi-FI" dirty="0"/>
              <a:t>Keksintöilmoitus tehtävä kaikissa tapauksissa</a:t>
            </a:r>
            <a:endParaRPr lang="en-GB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Töitä tiedossa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/>
              <a:t>Yliopistoissa ja korkeakouluissa on panostettava keksintöjen suojaamiseen ja kaupallistamiseen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Innovaatiopalvelut (IS)</a:t>
            </a:r>
            <a:endParaRPr lang="en-GB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https://innovation.aalto.fi</a:t>
            </a:r>
            <a:endParaRPr lang="fi-FI" dirty="0"/>
          </a:p>
          <a:p>
            <a:r>
              <a:rPr lang="fi-FI" dirty="0"/>
              <a:t>Kaupallistaa Aallossa syntyviä tutkimustuloksia, keksintöjä ja ohjelmistoja</a:t>
            </a:r>
          </a:p>
          <a:p>
            <a:r>
              <a:rPr lang="fi-FI" dirty="0"/>
              <a:t>Vastaanottaa keksintöilmoitukset</a:t>
            </a:r>
          </a:p>
          <a:p>
            <a:r>
              <a:rPr lang="fi-FI" dirty="0"/>
              <a:t>Yrityksen perustaminen ja liikeidean edistäminen</a:t>
            </a:r>
          </a:p>
          <a:p>
            <a:pPr>
              <a:buFont typeface="Monotype Sorts" pitchFamily="2" charset="2"/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Innovaatiopalvelut (INNO)</a:t>
            </a:r>
            <a:endParaRPr lang="en-GB" dirty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/>
              <a:t>Auttaa Aallon henkilökuntaa ja opiskelijoita sekä näiden omien keksintöjen että Aallon nimiin siirrettyjen keksintöjen kaupallistamisessa</a:t>
            </a:r>
          </a:p>
          <a:p>
            <a:r>
              <a:rPr lang="fi-FI" dirty="0"/>
              <a:t>Keksijä (tutkija, opiskelija) pääasiallinen hyödyn saaja, jos taloudellista hyötyä saadaan Aallon nimiin siirretyn keksinnön hyödyntämisestä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Aiheet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Työsuhde- ja korkeakoulukeksinnöt, katsaus lakeihin</a:t>
            </a:r>
          </a:p>
          <a:p>
            <a:r>
              <a:rPr lang="fi-FI" dirty="0"/>
              <a:t>Keksinnöt Aallossa, Innovaatiopalvelut</a:t>
            </a:r>
          </a:p>
          <a:p>
            <a:r>
              <a:rPr lang="fi-FI" dirty="0"/>
              <a:t>Yleisiä ohjeita keksinnön tai liikeidean edistämiseksi, miten kannattaa edetä (ja miten ei kannata edetä)</a:t>
            </a:r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6433423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Innovaatiopalvelut (INNO)</a:t>
            </a:r>
            <a:endParaRPr lang="en-GB" dirty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/>
              <a:t>Erityisesti yrityksen perustaminen ja opiskelijoiden yrittäminen ovat hyvä konsti hyödyntää Aallossa tehtävää tutkimusta</a:t>
            </a:r>
          </a:p>
          <a:p>
            <a:r>
              <a:rPr lang="fi-FI" dirty="0"/>
              <a:t>Immateriaalioikeudet yritykselle tai lisenssi, siirrossa paljon töitä</a:t>
            </a:r>
            <a:endParaRPr lang="en-GB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976543470"/>
              </p:ext>
            </p:extLst>
          </p:nvPr>
        </p:nvGraphicFramePr>
        <p:xfrm>
          <a:off x="111457" y="292163"/>
          <a:ext cx="897397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638"/>
            <a:ext cx="8229600" cy="741362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+mn-lt"/>
              </a:rPr>
              <a:t>Case: </a:t>
            </a:r>
            <a:r>
              <a:rPr lang="en-US" dirty="0" err="1">
                <a:latin typeface="+mn-lt"/>
              </a:rPr>
              <a:t>Futureful</a:t>
            </a:r>
            <a:endParaRPr lang="en-US" dirty="0">
              <a:latin typeface="+mn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335867" y="6475983"/>
            <a:ext cx="227844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latin typeface="+mn-lt"/>
              </a:rPr>
              <a:t>www.futureful.com</a:t>
            </a:r>
            <a:endParaRPr lang="en-US" sz="2000" dirty="0">
              <a:latin typeface="+mn-lt"/>
            </a:endParaRPr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77905" y="1071576"/>
            <a:ext cx="3834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t</a:t>
            </a:r>
            <a:r>
              <a:rPr lang="en-US" baseline="-25000" dirty="0">
                <a:latin typeface="+mn-lt"/>
              </a:rPr>
              <a:t>0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913467" y="1440908"/>
            <a:ext cx="4896868" cy="2147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876730" y="1035545"/>
            <a:ext cx="30203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+mn-lt"/>
              </a:rPr>
              <a:t>Ennen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siirtoa</a:t>
            </a:r>
            <a:r>
              <a:rPr lang="en-US" dirty="0">
                <a:latin typeface="+mn-lt"/>
              </a:rPr>
              <a:t> (pre-t</a:t>
            </a:r>
            <a:r>
              <a:rPr lang="en-US" baseline="-25000" dirty="0">
                <a:latin typeface="+mn-lt"/>
              </a:rPr>
              <a:t>0</a:t>
            </a:r>
            <a:r>
              <a:rPr lang="en-US" dirty="0">
                <a:latin typeface="+mn-lt"/>
              </a:rPr>
              <a:t>)</a:t>
            </a:r>
            <a:endParaRPr lang="en-US" baseline="-25000" dirty="0">
              <a:latin typeface="+mn-lt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H="1" flipV="1">
            <a:off x="7273779" y="1462380"/>
            <a:ext cx="1811648" cy="913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761551" y="1017680"/>
            <a:ext cx="12554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(post t</a:t>
            </a:r>
            <a:r>
              <a:rPr lang="en-US" baseline="-25000" dirty="0">
                <a:latin typeface="+mn-lt"/>
              </a:rPr>
              <a:t>0</a:t>
            </a:r>
            <a:r>
              <a:rPr lang="en-US" dirty="0">
                <a:latin typeface="+mn-lt"/>
              </a:rPr>
              <a:t>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541186" y="454799"/>
            <a:ext cx="101341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latin typeface="+mn-lt"/>
              </a:rPr>
              <a:t>IPRTA</a:t>
            </a:r>
          </a:p>
          <a:p>
            <a:pPr algn="ctr"/>
            <a:r>
              <a:rPr lang="en-US" sz="2000" dirty="0" err="1">
                <a:latin typeface="+mn-lt"/>
              </a:rPr>
              <a:t>Allekirj</a:t>
            </a:r>
            <a:r>
              <a:rPr lang="en-US" sz="2000" dirty="0">
                <a:latin typeface="+mn-lt"/>
              </a:rPr>
              <a:t>.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7047896" y="1627182"/>
            <a:ext cx="0" cy="3087487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0" y="5020733"/>
            <a:ext cx="2413802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+mn-lt"/>
              </a:rPr>
              <a:t>Jarno </a:t>
            </a:r>
            <a:r>
              <a:rPr lang="en-US" sz="1600" dirty="0" err="1">
                <a:latin typeface="+mn-lt"/>
              </a:rPr>
              <a:t>Koposen</a:t>
            </a:r>
            <a:endParaRPr lang="en-US" sz="1600" dirty="0">
              <a:latin typeface="+mn-lt"/>
            </a:endParaRPr>
          </a:p>
          <a:p>
            <a:r>
              <a:rPr lang="en-US" sz="1600" dirty="0" err="1">
                <a:latin typeface="+mn-lt"/>
              </a:rPr>
              <a:t>gradu</a:t>
            </a:r>
            <a:r>
              <a:rPr lang="en-US" sz="1600" dirty="0">
                <a:latin typeface="+mn-lt"/>
              </a:rPr>
              <a:t> </a:t>
            </a:r>
            <a:r>
              <a:rPr lang="en-US" sz="1600" dirty="0" err="1">
                <a:latin typeface="+mn-lt"/>
              </a:rPr>
              <a:t>ennakoivasta</a:t>
            </a:r>
            <a:endParaRPr lang="en-US" sz="1600" dirty="0">
              <a:latin typeface="+mn-lt"/>
            </a:endParaRPr>
          </a:p>
          <a:p>
            <a:r>
              <a:rPr lang="en-US" sz="1600" dirty="0" err="1">
                <a:latin typeface="+mn-lt"/>
              </a:rPr>
              <a:t>verkkohausta</a:t>
            </a:r>
            <a:r>
              <a:rPr lang="en-US" sz="1600" dirty="0">
                <a:latin typeface="+mn-lt"/>
              </a:rPr>
              <a:t> </a:t>
            </a:r>
            <a:r>
              <a:rPr lang="en-US" sz="1600" dirty="0" err="1">
                <a:latin typeface="+mn-lt"/>
              </a:rPr>
              <a:t>ARTS:issa</a:t>
            </a:r>
            <a:endParaRPr lang="en-US" sz="1600" dirty="0">
              <a:latin typeface="+mn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287360" y="3709832"/>
            <a:ext cx="2278188" cy="830997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>
            <a:defPPr>
              <a:defRPr lang="en-US"/>
            </a:defPPr>
            <a:lvl2pPr lvl="1"/>
          </a:lstStyle>
          <a:p>
            <a:r>
              <a:rPr lang="en-US" sz="1600" dirty="0" err="1"/>
              <a:t>Rahoitus</a:t>
            </a:r>
            <a:r>
              <a:rPr lang="en-US" sz="1600" dirty="0"/>
              <a:t> </a:t>
            </a:r>
            <a:r>
              <a:rPr lang="en-US" sz="1600" dirty="0" err="1"/>
              <a:t>ACEsta</a:t>
            </a:r>
            <a:r>
              <a:rPr lang="en-US" sz="1600" dirty="0"/>
              <a:t>:</a:t>
            </a:r>
          </a:p>
          <a:p>
            <a:r>
              <a:rPr lang="en-US" sz="1600" dirty="0"/>
              <a:t>TULI 50K</a:t>
            </a:r>
          </a:p>
          <a:p>
            <a:r>
              <a:rPr lang="en-US" sz="1600" dirty="0" err="1"/>
              <a:t>Kaupallistaminen</a:t>
            </a:r>
            <a:r>
              <a:rPr lang="en-US" sz="1600" dirty="0"/>
              <a:t> 150K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799063" y="4868942"/>
            <a:ext cx="2425598" cy="1569660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</a:lstStyle>
          <a:p>
            <a:r>
              <a:rPr lang="en-US" sz="1600" dirty="0" err="1"/>
              <a:t>Esittely</a:t>
            </a:r>
            <a:r>
              <a:rPr lang="en-US" sz="1600" dirty="0"/>
              <a:t> </a:t>
            </a:r>
            <a:r>
              <a:rPr lang="en-US" sz="1600" dirty="0" err="1"/>
              <a:t>pääomasijoittajille</a:t>
            </a:r>
            <a:endParaRPr lang="en-US" sz="1600" dirty="0"/>
          </a:p>
          <a:p>
            <a:r>
              <a:rPr lang="en-US" sz="1600" dirty="0"/>
              <a:t>- Suomi (“</a:t>
            </a:r>
            <a:r>
              <a:rPr lang="en-US" sz="1600" dirty="0" err="1"/>
              <a:t>Ei</a:t>
            </a:r>
            <a:r>
              <a:rPr lang="en-US" sz="1600" dirty="0"/>
              <a:t>”)</a:t>
            </a:r>
          </a:p>
          <a:p>
            <a:r>
              <a:rPr lang="en-US" sz="1600" dirty="0"/>
              <a:t>- </a:t>
            </a:r>
            <a:r>
              <a:rPr lang="en-US" sz="1600" dirty="0" err="1"/>
              <a:t>Piilaakso</a:t>
            </a:r>
            <a:r>
              <a:rPr lang="en-US" sz="1600" dirty="0"/>
              <a:t> </a:t>
            </a:r>
            <a:r>
              <a:rPr lang="en-US" sz="1600" dirty="0" err="1"/>
              <a:t>jne</a:t>
            </a:r>
            <a:r>
              <a:rPr lang="en-US" sz="1600" dirty="0"/>
              <a:t>.</a:t>
            </a:r>
          </a:p>
          <a:p>
            <a:r>
              <a:rPr lang="en-US" sz="1600" dirty="0"/>
              <a:t>- </a:t>
            </a:r>
            <a:r>
              <a:rPr lang="en-US" sz="1600" dirty="0" err="1"/>
              <a:t>Businessenkelit</a:t>
            </a:r>
            <a:r>
              <a:rPr lang="en-US" sz="1600" dirty="0"/>
              <a:t> </a:t>
            </a:r>
            <a:r>
              <a:rPr lang="en-US" sz="1600" dirty="0" err="1"/>
              <a:t>kiinnostuivat</a:t>
            </a:r>
            <a:endParaRPr lang="en-US" sz="1600" dirty="0"/>
          </a:p>
        </p:txBody>
      </p:sp>
      <p:sp>
        <p:nvSpPr>
          <p:cNvPr id="18" name="TextBox 17"/>
          <p:cNvSpPr txBox="1"/>
          <p:nvPr/>
        </p:nvSpPr>
        <p:spPr>
          <a:xfrm>
            <a:off x="4826000" y="3202000"/>
            <a:ext cx="1723746" cy="1569660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</a:lstStyle>
          <a:p>
            <a:r>
              <a:rPr lang="en-US" sz="1600" dirty="0" err="1"/>
              <a:t>Sijoitus</a:t>
            </a:r>
            <a:r>
              <a:rPr lang="en-US" sz="1600" dirty="0"/>
              <a:t> </a:t>
            </a:r>
            <a:r>
              <a:rPr lang="en-US" sz="1600" dirty="0" err="1"/>
              <a:t>saatiin</a:t>
            </a:r>
            <a:r>
              <a:rPr lang="en-US" sz="1600" dirty="0"/>
              <a:t>:</a:t>
            </a:r>
          </a:p>
          <a:p>
            <a:r>
              <a:rPr lang="en-US" sz="1600" dirty="0"/>
              <a:t>Janus </a:t>
            </a:r>
            <a:r>
              <a:rPr lang="en-US" sz="1600" dirty="0" err="1"/>
              <a:t>Friis</a:t>
            </a:r>
            <a:r>
              <a:rPr lang="en-US" sz="1600" dirty="0"/>
              <a:t> (Skype)</a:t>
            </a:r>
          </a:p>
          <a:p>
            <a:r>
              <a:rPr lang="en-US" sz="1600" dirty="0" err="1"/>
              <a:t>Noin</a:t>
            </a:r>
            <a:r>
              <a:rPr lang="en-US" sz="1600" dirty="0"/>
              <a:t> 1 MUSD</a:t>
            </a:r>
          </a:p>
          <a:p>
            <a:r>
              <a:rPr lang="en-US" sz="1600" dirty="0" err="1"/>
              <a:t>Ennen</a:t>
            </a:r>
            <a:r>
              <a:rPr lang="en-US" sz="1600" dirty="0"/>
              <a:t> </a:t>
            </a:r>
            <a:r>
              <a:rPr lang="en-US" sz="1600" dirty="0" err="1"/>
              <a:t>yrityksen</a:t>
            </a:r>
            <a:r>
              <a:rPr lang="en-US" sz="1600" dirty="0"/>
              <a:t> </a:t>
            </a:r>
            <a:r>
              <a:rPr lang="en-US" sz="1600" dirty="0" err="1"/>
              <a:t>perustamista</a:t>
            </a:r>
            <a:endParaRPr lang="en-US" sz="1600" dirty="0"/>
          </a:p>
        </p:txBody>
      </p:sp>
      <p:sp>
        <p:nvSpPr>
          <p:cNvPr id="20" name="TextBox 19"/>
          <p:cNvSpPr txBox="1"/>
          <p:nvPr/>
        </p:nvSpPr>
        <p:spPr>
          <a:xfrm>
            <a:off x="5885637" y="4714669"/>
            <a:ext cx="1549398" cy="1569660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</a:lstStyle>
          <a:p>
            <a:r>
              <a:rPr lang="en-US" sz="1600" dirty="0" err="1"/>
              <a:t>Kaupalliset</a:t>
            </a:r>
            <a:r>
              <a:rPr lang="en-US" sz="1600" dirty="0"/>
              <a:t> </a:t>
            </a:r>
            <a:r>
              <a:rPr lang="en-US" sz="1600" dirty="0" err="1"/>
              <a:t>ehdot</a:t>
            </a:r>
            <a:r>
              <a:rPr lang="en-US" sz="1600" dirty="0"/>
              <a:t>:</a:t>
            </a:r>
          </a:p>
          <a:p>
            <a:r>
              <a:rPr lang="en-US" sz="1600" dirty="0" err="1"/>
              <a:t>Vähemmistö-osakkuus</a:t>
            </a:r>
            <a:r>
              <a:rPr lang="en-US" sz="1600" dirty="0"/>
              <a:t> </a:t>
            </a:r>
            <a:r>
              <a:rPr lang="en-US" sz="1600" dirty="0" err="1"/>
              <a:t>seuraavilla</a:t>
            </a:r>
            <a:r>
              <a:rPr lang="en-US" sz="1600" dirty="0"/>
              <a:t> </a:t>
            </a:r>
            <a:r>
              <a:rPr lang="en-US" sz="1600" dirty="0" err="1"/>
              <a:t>kierroksilla</a:t>
            </a:r>
            <a:endParaRPr lang="en-US" sz="1600" dirty="0"/>
          </a:p>
        </p:txBody>
      </p:sp>
      <p:cxnSp>
        <p:nvCxnSpPr>
          <p:cNvPr id="23" name="Straight Connector 22"/>
          <p:cNvCxnSpPr/>
          <p:nvPr/>
        </p:nvCxnSpPr>
        <p:spPr>
          <a:xfrm>
            <a:off x="613229" y="2836333"/>
            <a:ext cx="0" cy="2099736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endCxn id="15" idx="0"/>
          </p:cNvCxnSpPr>
          <p:nvPr/>
        </p:nvCxnSpPr>
        <p:spPr>
          <a:xfrm>
            <a:off x="2171096" y="2768600"/>
            <a:ext cx="255358" cy="94123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flipH="1">
            <a:off x="4050696" y="2768600"/>
            <a:ext cx="1" cy="210034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5820228" y="2768600"/>
            <a:ext cx="2" cy="43340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7536029" y="3526697"/>
            <a:ext cx="1549398" cy="1323439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</a:lstStyle>
          <a:p>
            <a:r>
              <a:rPr lang="en-US" sz="1600" dirty="0" err="1"/>
              <a:t>Aallolla</a:t>
            </a:r>
            <a:r>
              <a:rPr lang="en-US" sz="1600" dirty="0"/>
              <a:t> </a:t>
            </a:r>
            <a:r>
              <a:rPr lang="en-US" sz="1600" dirty="0" err="1"/>
              <a:t>aktiivinen</a:t>
            </a:r>
            <a:r>
              <a:rPr lang="en-US" sz="1600" dirty="0"/>
              <a:t> </a:t>
            </a:r>
            <a:r>
              <a:rPr lang="en-US" sz="1600" dirty="0" err="1"/>
              <a:t>hallituspaikka</a:t>
            </a:r>
            <a:r>
              <a:rPr lang="en-US" sz="1600" dirty="0"/>
              <a:t> A-</a:t>
            </a:r>
            <a:r>
              <a:rPr lang="en-US" sz="1600" dirty="0" err="1"/>
              <a:t>kierrokseen</a:t>
            </a:r>
            <a:r>
              <a:rPr lang="en-US" sz="1600" dirty="0"/>
              <a:t> </a:t>
            </a:r>
            <a:r>
              <a:rPr lang="en-US" sz="1600" dirty="0" err="1"/>
              <a:t>saakka</a:t>
            </a:r>
            <a:endParaRPr lang="en-US" sz="1600" dirty="0"/>
          </a:p>
        </p:txBody>
      </p:sp>
      <p:cxnSp>
        <p:nvCxnSpPr>
          <p:cNvPr id="34" name="Straight Connector 33"/>
          <p:cNvCxnSpPr/>
          <p:nvPr/>
        </p:nvCxnSpPr>
        <p:spPr>
          <a:xfrm flipH="1">
            <a:off x="8055428" y="2836333"/>
            <a:ext cx="2" cy="69036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58161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845034947"/>
              </p:ext>
            </p:extLst>
          </p:nvPr>
        </p:nvGraphicFramePr>
        <p:xfrm>
          <a:off x="111457" y="88955"/>
          <a:ext cx="897397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1733" y="20638"/>
            <a:ext cx="8229600" cy="851429"/>
          </a:xfrm>
        </p:spPr>
        <p:txBody>
          <a:bodyPr>
            <a:normAutofit/>
          </a:bodyPr>
          <a:lstStyle/>
          <a:p>
            <a:r>
              <a:rPr lang="en-US" dirty="0">
                <a:latin typeface="+mn-lt"/>
              </a:rPr>
              <a:t>Case: </a:t>
            </a:r>
            <a:r>
              <a:rPr lang="en-US" dirty="0" err="1">
                <a:latin typeface="+mn-lt"/>
              </a:rPr>
              <a:t>Synoste</a:t>
            </a:r>
            <a:endParaRPr lang="en-US" dirty="0">
              <a:latin typeface="+mn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53927" y="6438601"/>
            <a:ext cx="25653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latin typeface="+mn-lt"/>
              </a:rPr>
              <a:t>www.synoste.fi</a:t>
            </a:r>
            <a:r>
              <a:rPr lang="en-US" sz="2000" dirty="0">
                <a:latin typeface="+mn-lt"/>
              </a:rPr>
              <a:t>/video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877905" y="1071576"/>
            <a:ext cx="3834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t</a:t>
            </a:r>
            <a:r>
              <a:rPr lang="en-US" baseline="-25000" dirty="0">
                <a:latin typeface="+mn-lt"/>
              </a:rPr>
              <a:t>0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913467" y="1440908"/>
            <a:ext cx="4896868" cy="2147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2876730" y="1035545"/>
            <a:ext cx="30203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Arial" pitchFamily="34" charset="0"/>
                <a:cs typeface="Arial" pitchFamily="34" charset="0"/>
              </a:rPr>
              <a:t>Ennen</a:t>
            </a:r>
            <a:r>
              <a:rPr lang="en-US" dirty="0"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latin typeface="Arial" pitchFamily="34" charset="0"/>
                <a:cs typeface="Arial" pitchFamily="34" charset="0"/>
              </a:rPr>
              <a:t>siirtoa</a:t>
            </a:r>
            <a:r>
              <a:rPr lang="en-US" dirty="0">
                <a:latin typeface="Arial" pitchFamily="34" charset="0"/>
                <a:cs typeface="Arial" pitchFamily="34" charset="0"/>
              </a:rPr>
              <a:t> (pre-t</a:t>
            </a:r>
            <a:r>
              <a:rPr lang="en-US" baseline="-25000" dirty="0">
                <a:latin typeface="Arial" pitchFamily="34" charset="0"/>
                <a:cs typeface="Arial" pitchFamily="34" charset="0"/>
              </a:rPr>
              <a:t>0</a:t>
            </a:r>
            <a:r>
              <a:rPr lang="en-US" dirty="0">
                <a:latin typeface="Arial" pitchFamily="34" charset="0"/>
                <a:cs typeface="Arial" pitchFamily="34" charset="0"/>
              </a:rPr>
              <a:t>)</a:t>
            </a:r>
            <a:endParaRPr lang="en-US" baseline="-250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flipH="1" flipV="1">
            <a:off x="7273779" y="1462380"/>
            <a:ext cx="1811648" cy="913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761551" y="1017680"/>
            <a:ext cx="12554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(post t</a:t>
            </a:r>
            <a:r>
              <a:rPr lang="en-US" baseline="-25000" dirty="0">
                <a:latin typeface="+mn-lt"/>
              </a:rPr>
              <a:t>0</a:t>
            </a:r>
            <a:r>
              <a:rPr lang="en-US" dirty="0">
                <a:latin typeface="+mn-lt"/>
              </a:rPr>
              <a:t>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439396" y="454799"/>
            <a:ext cx="121700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Arial" pitchFamily="34" charset="0"/>
                <a:cs typeface="Arial" pitchFamily="34" charset="0"/>
              </a:rPr>
              <a:t>IPRTA</a:t>
            </a:r>
          </a:p>
          <a:p>
            <a:pPr algn="ctr"/>
            <a:r>
              <a:rPr lang="en-US" dirty="0" err="1">
                <a:latin typeface="Arial" pitchFamily="34" charset="0"/>
                <a:cs typeface="Arial" pitchFamily="34" charset="0"/>
              </a:rPr>
              <a:t>Allekirj</a:t>
            </a:r>
            <a:r>
              <a:rPr lang="en-US" dirty="0">
                <a:latin typeface="Arial" pitchFamily="34" charset="0"/>
                <a:cs typeface="Arial" pitchFamily="34" charset="0"/>
              </a:rPr>
              <a:t>.</a:t>
            </a:r>
          </a:p>
        </p:txBody>
      </p:sp>
      <p:cxnSp>
        <p:nvCxnSpPr>
          <p:cNvPr id="14" name="Straight Connector 13"/>
          <p:cNvCxnSpPr/>
          <p:nvPr/>
        </p:nvCxnSpPr>
        <p:spPr>
          <a:xfrm>
            <a:off x="7047896" y="1627182"/>
            <a:ext cx="0" cy="2792010"/>
          </a:xfrm>
          <a:prstGeom prst="lin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11457" y="5327133"/>
            <a:ext cx="1797287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err="1">
                <a:latin typeface="+mn-lt"/>
              </a:rPr>
              <a:t>Tutkijoista</a:t>
            </a:r>
            <a:endParaRPr lang="en-US" sz="2000" dirty="0">
              <a:latin typeface="+mn-lt"/>
            </a:endParaRPr>
          </a:p>
          <a:p>
            <a:r>
              <a:rPr lang="en-US" sz="2000" dirty="0" err="1">
                <a:latin typeface="+mn-lt"/>
              </a:rPr>
              <a:t>koostuva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tiimi</a:t>
            </a:r>
            <a:endParaRPr lang="en-US" sz="2000" dirty="0">
              <a:latin typeface="+mn-lt"/>
            </a:endParaRPr>
          </a:p>
          <a:p>
            <a:r>
              <a:rPr lang="en-US" sz="2000" dirty="0" err="1">
                <a:latin typeface="+mn-lt"/>
              </a:rPr>
              <a:t>Aallon</a:t>
            </a:r>
            <a:r>
              <a:rPr lang="en-US" sz="2000" dirty="0">
                <a:latin typeface="+mn-lt"/>
              </a:rPr>
              <a:t> </a:t>
            </a:r>
            <a:r>
              <a:rPr lang="en-US" sz="2000" dirty="0" err="1">
                <a:latin typeface="+mn-lt"/>
              </a:rPr>
              <a:t>ELEsta</a:t>
            </a:r>
            <a:endParaRPr lang="en-US" sz="2000" dirty="0">
              <a:latin typeface="+mn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287360" y="2873730"/>
            <a:ext cx="1830489" cy="1077218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2pPr lvl="1"/>
          </a:lstStyle>
          <a:p>
            <a:r>
              <a:rPr lang="en-US" sz="1600" dirty="0" err="1"/>
              <a:t>Rahoitus</a:t>
            </a:r>
            <a:r>
              <a:rPr lang="en-US" sz="1600" dirty="0"/>
              <a:t>:</a:t>
            </a:r>
          </a:p>
          <a:p>
            <a:r>
              <a:rPr lang="en-US" sz="1600" dirty="0" err="1"/>
              <a:t>Useita</a:t>
            </a:r>
            <a:r>
              <a:rPr lang="en-US" sz="1600" dirty="0"/>
              <a:t> </a:t>
            </a:r>
            <a:r>
              <a:rPr lang="en-US" sz="1600" dirty="0" err="1"/>
              <a:t>tutkimus-projekteja</a:t>
            </a:r>
            <a:r>
              <a:rPr lang="en-US" sz="1600" dirty="0"/>
              <a:t>, </a:t>
            </a:r>
            <a:r>
              <a:rPr lang="en-US" sz="1600" dirty="0" err="1"/>
              <a:t>yhteensä</a:t>
            </a:r>
            <a:r>
              <a:rPr lang="en-US" sz="1600" dirty="0"/>
              <a:t> 1,5 M€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919713" y="4722903"/>
            <a:ext cx="2269065" cy="1569660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</a:lstStyle>
          <a:p>
            <a:r>
              <a:rPr lang="en-US" sz="1200" dirty="0" err="1"/>
              <a:t>Esittely</a:t>
            </a:r>
            <a:r>
              <a:rPr lang="en-US" sz="1200" dirty="0"/>
              <a:t>: </a:t>
            </a:r>
            <a:r>
              <a:rPr lang="en-US" sz="1200" dirty="0" err="1"/>
              <a:t>pääoma-sijoittajat</a:t>
            </a:r>
            <a:r>
              <a:rPr lang="en-US" sz="1200" dirty="0"/>
              <a:t>/</a:t>
            </a:r>
            <a:r>
              <a:rPr lang="en-US" sz="1200" dirty="0" err="1"/>
              <a:t>VIGO:t</a:t>
            </a:r>
            <a:endParaRPr lang="en-US" sz="1200" dirty="0"/>
          </a:p>
          <a:p>
            <a:pPr marL="285750" indent="-285750">
              <a:buFontTx/>
              <a:buChar char="-"/>
            </a:pPr>
            <a:r>
              <a:rPr lang="en-US" sz="1200" dirty="0"/>
              <a:t>Suomi: </a:t>
            </a:r>
            <a:r>
              <a:rPr lang="en-US" sz="1200" dirty="0" err="1"/>
              <a:t>enkelirahoitus</a:t>
            </a:r>
            <a:endParaRPr lang="en-US" sz="1200" dirty="0"/>
          </a:p>
          <a:p>
            <a:pPr marL="285750" indent="-285750">
              <a:buFontTx/>
              <a:buChar char="-"/>
            </a:pPr>
            <a:r>
              <a:rPr lang="en-US" sz="1200" dirty="0" err="1"/>
              <a:t>Muu</a:t>
            </a:r>
            <a:r>
              <a:rPr lang="en-US" sz="1200" dirty="0"/>
              <a:t> </a:t>
            </a:r>
            <a:r>
              <a:rPr lang="en-US" sz="1200" dirty="0" err="1"/>
              <a:t>Eurooppa</a:t>
            </a:r>
            <a:r>
              <a:rPr lang="en-US" sz="1200" dirty="0"/>
              <a:t>: </a:t>
            </a:r>
            <a:r>
              <a:rPr lang="en-US" sz="1200" dirty="0" err="1"/>
              <a:t>pääomasijoittajia</a:t>
            </a:r>
            <a:endParaRPr lang="en-US" sz="1200" dirty="0"/>
          </a:p>
          <a:p>
            <a:pPr marL="285750" indent="-285750">
              <a:buFontTx/>
              <a:buChar char="-"/>
            </a:pPr>
            <a:r>
              <a:rPr lang="en-US" sz="1200" dirty="0"/>
              <a:t>239 </a:t>
            </a:r>
            <a:r>
              <a:rPr lang="en-US" sz="1200" dirty="0" err="1"/>
              <a:t>investoijaa</a:t>
            </a:r>
            <a:endParaRPr lang="en-US" sz="1200" dirty="0"/>
          </a:p>
          <a:p>
            <a:pPr marL="285750" indent="-285750">
              <a:buFontTx/>
              <a:buChar char="-"/>
            </a:pPr>
            <a:r>
              <a:rPr lang="en-US" sz="1200" dirty="0"/>
              <a:t>&gt; 30 </a:t>
            </a:r>
            <a:r>
              <a:rPr lang="en-US" sz="1200" dirty="0" err="1"/>
              <a:t>kokousta</a:t>
            </a:r>
            <a:endParaRPr lang="en-US" sz="1200" dirty="0"/>
          </a:p>
          <a:p>
            <a:pPr marL="285750" indent="-285750">
              <a:buFontTx/>
              <a:buChar char="-"/>
            </a:pPr>
            <a:r>
              <a:rPr lang="en-US" sz="1200" dirty="0"/>
              <a:t>HTIA 2012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826000" y="2922589"/>
            <a:ext cx="1723746" cy="1323439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</a:lstStyle>
          <a:p>
            <a:r>
              <a:rPr lang="en-US" sz="1600" dirty="0" err="1"/>
              <a:t>Rahoitus</a:t>
            </a:r>
            <a:r>
              <a:rPr lang="en-US" sz="1600" dirty="0"/>
              <a:t>:</a:t>
            </a:r>
          </a:p>
          <a:p>
            <a:r>
              <a:rPr lang="en-US" sz="1600" dirty="0" err="1"/>
              <a:t>Enkelit</a:t>
            </a:r>
            <a:r>
              <a:rPr lang="en-US" sz="1600" dirty="0"/>
              <a:t> </a:t>
            </a:r>
            <a:r>
              <a:rPr lang="en-US" sz="1600" dirty="0" err="1"/>
              <a:t>ja</a:t>
            </a:r>
            <a:r>
              <a:rPr lang="en-US" sz="1600" dirty="0"/>
              <a:t> VIGO</a:t>
            </a:r>
          </a:p>
          <a:p>
            <a:r>
              <a:rPr lang="en-US" sz="1600" dirty="0" err="1"/>
              <a:t>Noin</a:t>
            </a:r>
            <a:r>
              <a:rPr lang="en-US" sz="1600" dirty="0"/>
              <a:t> 200 k€</a:t>
            </a:r>
          </a:p>
          <a:p>
            <a:r>
              <a:rPr lang="en-US" sz="1600" dirty="0" err="1"/>
              <a:t>ennen</a:t>
            </a:r>
            <a:r>
              <a:rPr lang="en-US" sz="1600" dirty="0"/>
              <a:t> </a:t>
            </a:r>
            <a:r>
              <a:rPr lang="en-US" sz="1600" dirty="0" err="1"/>
              <a:t>yrityksen</a:t>
            </a:r>
            <a:r>
              <a:rPr lang="en-US" sz="1600" dirty="0"/>
              <a:t> </a:t>
            </a:r>
            <a:r>
              <a:rPr lang="en-US" sz="1600" dirty="0" err="1"/>
              <a:t>perustamista</a:t>
            </a:r>
            <a:endParaRPr lang="en-US" sz="1600" dirty="0"/>
          </a:p>
        </p:txBody>
      </p:sp>
      <p:sp>
        <p:nvSpPr>
          <p:cNvPr id="20" name="TextBox 19"/>
          <p:cNvSpPr txBox="1"/>
          <p:nvPr/>
        </p:nvSpPr>
        <p:spPr>
          <a:xfrm>
            <a:off x="5885637" y="4419192"/>
            <a:ext cx="1549398" cy="2062103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</a:lstStyle>
          <a:p>
            <a:r>
              <a:rPr lang="en-US" sz="1600" dirty="0" err="1"/>
              <a:t>Kaupalliset</a:t>
            </a:r>
            <a:r>
              <a:rPr lang="en-US" sz="1600" dirty="0"/>
              <a:t> </a:t>
            </a:r>
            <a:r>
              <a:rPr lang="en-US" sz="1600" dirty="0" err="1"/>
              <a:t>ehdot</a:t>
            </a:r>
            <a:r>
              <a:rPr lang="en-US" sz="1600" dirty="0"/>
              <a:t>:</a:t>
            </a:r>
          </a:p>
          <a:p>
            <a:r>
              <a:rPr lang="en-US" sz="1600" dirty="0" err="1"/>
              <a:t>Vähemmistö-osakkuus</a:t>
            </a:r>
            <a:r>
              <a:rPr lang="en-US" sz="1600" dirty="0"/>
              <a:t> </a:t>
            </a:r>
            <a:r>
              <a:rPr lang="en-US" sz="1600" dirty="0" err="1"/>
              <a:t>seuraavilla</a:t>
            </a:r>
            <a:r>
              <a:rPr lang="en-US" sz="1600" dirty="0"/>
              <a:t> </a:t>
            </a:r>
            <a:r>
              <a:rPr lang="en-US" sz="1600" dirty="0" err="1"/>
              <a:t>kierroksilla</a:t>
            </a:r>
            <a:r>
              <a:rPr lang="en-US" sz="1600" dirty="0"/>
              <a:t> </a:t>
            </a:r>
            <a:r>
              <a:rPr lang="en-US" sz="1600" dirty="0" err="1"/>
              <a:t>ja</a:t>
            </a:r>
            <a:r>
              <a:rPr lang="en-US" sz="1600" dirty="0"/>
              <a:t> </a:t>
            </a:r>
            <a:r>
              <a:rPr lang="en-US" sz="1600" dirty="0" err="1"/>
              <a:t>rojalti</a:t>
            </a:r>
            <a:r>
              <a:rPr lang="en-US" sz="1600" dirty="0"/>
              <a:t> </a:t>
            </a:r>
            <a:r>
              <a:rPr lang="en-US" sz="1600" dirty="0" err="1"/>
              <a:t>liikevaihdosta</a:t>
            </a:r>
            <a:endParaRPr lang="en-US" sz="1600" dirty="0"/>
          </a:p>
        </p:txBody>
      </p:sp>
      <p:cxnSp>
        <p:nvCxnSpPr>
          <p:cNvPr id="21" name="Straight Connector 20"/>
          <p:cNvCxnSpPr/>
          <p:nvPr/>
        </p:nvCxnSpPr>
        <p:spPr>
          <a:xfrm>
            <a:off x="613229" y="2590790"/>
            <a:ext cx="0" cy="2675466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170644" y="2590790"/>
            <a:ext cx="0" cy="245543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4050696" y="2590790"/>
            <a:ext cx="0" cy="2123879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5820230" y="2590790"/>
            <a:ext cx="0" cy="331799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7536029" y="3526697"/>
            <a:ext cx="1549398" cy="1323439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</a:lstStyle>
          <a:p>
            <a:r>
              <a:rPr lang="en-US" sz="1600" dirty="0" err="1"/>
              <a:t>Aallolla</a:t>
            </a:r>
            <a:r>
              <a:rPr lang="en-US" sz="1600" dirty="0"/>
              <a:t> </a:t>
            </a:r>
            <a:r>
              <a:rPr lang="en-US" sz="1600" dirty="0" err="1"/>
              <a:t>aktiivinen</a:t>
            </a:r>
            <a:r>
              <a:rPr lang="en-US" sz="1600" dirty="0"/>
              <a:t> </a:t>
            </a:r>
            <a:r>
              <a:rPr lang="en-US" sz="1600" dirty="0" err="1"/>
              <a:t>hallituspaikka</a:t>
            </a:r>
            <a:r>
              <a:rPr lang="en-US" sz="1600" dirty="0"/>
              <a:t> A-</a:t>
            </a:r>
            <a:r>
              <a:rPr lang="en-US" sz="1600" dirty="0" err="1"/>
              <a:t>kierrokseen</a:t>
            </a:r>
            <a:r>
              <a:rPr lang="en-US" sz="1600" dirty="0"/>
              <a:t> </a:t>
            </a:r>
            <a:r>
              <a:rPr lang="en-US" sz="1600" dirty="0" err="1"/>
              <a:t>saakka</a:t>
            </a:r>
            <a:endParaRPr lang="en-US" sz="1600" dirty="0"/>
          </a:p>
        </p:txBody>
      </p:sp>
      <p:cxnSp>
        <p:nvCxnSpPr>
          <p:cNvPr id="26" name="Straight Connector 25"/>
          <p:cNvCxnSpPr/>
          <p:nvPr/>
        </p:nvCxnSpPr>
        <p:spPr>
          <a:xfrm flipH="1">
            <a:off x="8055428" y="2836333"/>
            <a:ext cx="2" cy="690364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42572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Väyliä etenemiseen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sz="2800" dirty="0"/>
              <a:t>Aallon kaupallistamisrahoitus, tutkimuslähtöisten teknologiahankkeiden ja ideoiden selvitysmahdollisuudet (innovation.aalto.fi)</a:t>
            </a:r>
          </a:p>
          <a:p>
            <a:r>
              <a:rPr lang="fi-FI" sz="2800" dirty="0"/>
              <a:t>Business Finlandin alkavan yrityksen rahoitus ja R2B (</a:t>
            </a:r>
            <a:r>
              <a:rPr lang="fi-FI" sz="2800" dirty="0" err="1"/>
              <a:t>Research</a:t>
            </a:r>
            <a:r>
              <a:rPr lang="fi-FI" sz="2800" dirty="0"/>
              <a:t> to Business)</a:t>
            </a:r>
          </a:p>
          <a:p>
            <a:r>
              <a:rPr lang="fi-FI" sz="2800" dirty="0" err="1"/>
              <a:t>Pre-Start</a:t>
            </a:r>
            <a:r>
              <a:rPr lang="fi-FI" sz="2800" dirty="0"/>
              <a:t> (Business Finland)</a:t>
            </a:r>
            <a:endParaRPr lang="fi-FI" dirty="0"/>
          </a:p>
          <a:p>
            <a:endParaRPr lang="fi-FI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Mitä </a:t>
            </a:r>
            <a:r>
              <a:rPr lang="fi-FI" dirty="0" err="1"/>
              <a:t>IS:sta</a:t>
            </a:r>
            <a:r>
              <a:rPr lang="fi-FI" dirty="0"/>
              <a:t> saa?</a:t>
            </a:r>
            <a:endParaRPr lang="en-US" dirty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/>
              <a:t>Etenemistie</a:t>
            </a:r>
          </a:p>
          <a:p>
            <a:r>
              <a:rPr lang="fi-FI"/>
              <a:t>Koostuu pienistä asioista:</a:t>
            </a:r>
          </a:p>
          <a:p>
            <a:r>
              <a:rPr lang="fi-FI"/>
              <a:t>Kuvaa keksintösi paperille, kirjoita keksintöilmoitus</a:t>
            </a:r>
          </a:p>
          <a:p>
            <a:r>
              <a:rPr lang="fi-FI"/>
              <a:t>Pohdi teknistä uutuutta, tutki esimerkiksi espacenet-patenttitietokantaa (fi.espacenet.com)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Mitä </a:t>
            </a:r>
            <a:r>
              <a:rPr lang="fi-FI" dirty="0" err="1"/>
              <a:t>IS:sta</a:t>
            </a:r>
            <a:r>
              <a:rPr lang="fi-FI" dirty="0"/>
              <a:t> saa?</a:t>
            </a:r>
            <a:endParaRPr lang="en-US" dirty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/>
              <a:t>Soita tai käy innovaatioasiantuntijan puheilla, palvelu luottamuksellista</a:t>
            </a:r>
          </a:p>
          <a:p>
            <a:r>
              <a:rPr lang="fi-FI" dirty="0"/>
              <a:t>Rahoitushakemukset: Aallon kaupallistamisraha, R2B, </a:t>
            </a:r>
            <a:r>
              <a:rPr lang="fi-FI" dirty="0" err="1"/>
              <a:t>Pre-Start</a:t>
            </a:r>
            <a:r>
              <a:rPr lang="fi-FI" dirty="0"/>
              <a:t>, pääomasijoittajat jne.</a:t>
            </a:r>
          </a:p>
          <a:p>
            <a:r>
              <a:rPr lang="fi-FI" dirty="0"/>
              <a:t>Liiketoimintasuunnitelma</a:t>
            </a:r>
          </a:p>
          <a:p>
            <a:pPr>
              <a:buFont typeface="Monotype Sorts" pitchFamily="2" charset="2"/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Mitä </a:t>
            </a:r>
            <a:r>
              <a:rPr lang="fi-FI" dirty="0" err="1"/>
              <a:t>IS:sta</a:t>
            </a:r>
            <a:r>
              <a:rPr lang="fi-FI" dirty="0"/>
              <a:t> saa?</a:t>
            </a:r>
            <a:endParaRPr lang="en-US" dirty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/>
              <a:t>Tuotekehitys</a:t>
            </a:r>
          </a:p>
          <a:p>
            <a:r>
              <a:rPr lang="fi-FI"/>
              <a:t>Suojaus</a:t>
            </a:r>
          </a:p>
          <a:p>
            <a:r>
              <a:rPr lang="fi-FI"/>
              <a:t>Markkinointi: muista, että keksintöä on käytävä myymässä, pelkkä kehittäminen ei riitä</a:t>
            </a:r>
          </a:p>
          <a:p>
            <a:r>
              <a:rPr lang="fi-FI"/>
              <a:t>Yrityksen perustaminen</a:t>
            </a:r>
          </a:p>
          <a:p>
            <a:r>
              <a:rPr lang="fi-FI"/>
              <a:t>Lisensointi</a:t>
            </a:r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Mitä </a:t>
            </a:r>
            <a:r>
              <a:rPr lang="fi-FI" dirty="0" err="1"/>
              <a:t>INNOsta</a:t>
            </a:r>
            <a:r>
              <a:rPr lang="fi-FI" dirty="0"/>
              <a:t> saa?</a:t>
            </a:r>
            <a:endParaRPr lang="en-US" dirty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sz="2800" dirty="0"/>
              <a:t>Eräs Aallon tutkija sanoi, että </a:t>
            </a:r>
            <a:r>
              <a:rPr lang="fi-FI" sz="2800" dirty="0" err="1"/>
              <a:t>IS:n</a:t>
            </a:r>
            <a:r>
              <a:rPr lang="fi-FI" sz="2800" dirty="0"/>
              <a:t> suurin anti hänen hankkeeseensa oli se, että teknologiansiirtopäällikkö (innovaatioasiantuntija) kävi säännöllisesti ”potkimassa heitä eteenpäin” eli katsomassa, mitä on tehty ja mitä pitäisi tehdä seuraavaksi</a:t>
            </a:r>
          </a:p>
          <a:p>
            <a:r>
              <a:rPr lang="fi-FI" sz="2800" dirty="0"/>
              <a:t>IS teki toki muutakin asian hyväksi</a:t>
            </a:r>
          </a:p>
          <a:p>
            <a:endParaRPr lang="en-US" sz="28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Keksintöilmoitukset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/>
              <a:t>Määrämuotoinen selostus keksinnöstä</a:t>
            </a:r>
          </a:p>
          <a:p>
            <a:r>
              <a:rPr lang="fi-FI" dirty="0"/>
              <a:t>Päiväykset tärkeitä</a:t>
            </a:r>
          </a:p>
          <a:p>
            <a:r>
              <a:rPr lang="fi-FI" dirty="0"/>
              <a:t>Aalto vastaa tutkijoille, ottaako se oikeuksia projektissa tehtyyn keksintöön (sopimustutkimus)</a:t>
            </a:r>
          </a:p>
          <a:p>
            <a:r>
              <a:rPr lang="fi-FI" dirty="0"/>
              <a:t>Tutkijat tekevät ilmoitukset myös omista keksinnöistään (avoin tutkimus)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Keksintöilmoitukset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/>
              <a:t>Vuonna 2021 Aallossa tehtiin 135 keksintöilmoitusta</a:t>
            </a:r>
          </a:p>
          <a:p>
            <a:r>
              <a:rPr lang="fi-FI" dirty="0"/>
              <a:t>Näistä 55 – 60 % on sellaisia, joita edelleen hyödynnetään, hyödyntäjää etsitään tai joiden oikeudet siirrettiin sopimuksella ulkopuoliselle yritykselle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Kurssista</a:t>
            </a:r>
            <a:endParaRPr lang="en-GB"/>
          </a:p>
        </p:txBody>
      </p:sp>
      <p:sp>
        <p:nvSpPr>
          <p:cNvPr id="92163" name="Rectangle 205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/>
              <a:t>Luentopäiväkirjat sähköpostilla docx- tai pdf-muodossa seuraavan luennon alkuun mennessä</a:t>
            </a:r>
          </a:p>
          <a:p>
            <a:r>
              <a:rPr lang="fi-FI" dirty="0"/>
              <a:t>Harjoitustyö palautetaan sähköpostilla docx- tai pdf-muodossa</a:t>
            </a:r>
            <a:endParaRPr lang="en-GB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Patentit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fi-FI" dirty="0"/>
              <a:t>Aalto ottaa keksinnön oikeudet, jos projektin sopimus sitä edellyttää tai jos keksinnöllä on merkitystä tietyn tutkimusalueen teknologian kannalta</a:t>
            </a:r>
          </a:p>
          <a:p>
            <a:pPr>
              <a:lnSpc>
                <a:spcPct val="90000"/>
              </a:lnSpc>
            </a:pPr>
            <a:r>
              <a:rPr lang="fi-FI" dirty="0"/>
              <a:t>Laitoksen tai vastuualueen kanta ratkaiseva</a:t>
            </a:r>
          </a:p>
          <a:p>
            <a:pPr>
              <a:lnSpc>
                <a:spcPct val="90000"/>
              </a:lnSpc>
            </a:pPr>
            <a:r>
              <a:rPr lang="fi-FI" dirty="0"/>
              <a:t>Patentointi tai muu suojaus: sovitaan aina erikseen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Patentit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sz="2800" dirty="0"/>
              <a:t>Aalto haki patenttia Suomessa seuraavasti:</a:t>
            </a:r>
          </a:p>
          <a:p>
            <a:pPr lvl="1"/>
            <a:r>
              <a:rPr lang="en-US" sz="1800" dirty="0" err="1"/>
              <a:t>Vuonna</a:t>
            </a:r>
            <a:r>
              <a:rPr lang="en-US" sz="1800" dirty="0"/>
              <a:t> 2021 </a:t>
            </a:r>
            <a:r>
              <a:rPr lang="en-US" sz="1800" dirty="0" err="1"/>
              <a:t>yhteensä</a:t>
            </a:r>
            <a:r>
              <a:rPr lang="en-US" sz="1800" dirty="0"/>
              <a:t> 58 FI-</a:t>
            </a:r>
            <a:r>
              <a:rPr lang="en-US" sz="1800" dirty="0" err="1"/>
              <a:t>hakemusta</a:t>
            </a:r>
            <a:endParaRPr lang="en-US" sz="1800" dirty="0"/>
          </a:p>
          <a:p>
            <a:pPr lvl="1"/>
            <a:r>
              <a:rPr lang="en-US" sz="1800" dirty="0" err="1"/>
              <a:t>Vuonna</a:t>
            </a:r>
            <a:r>
              <a:rPr lang="en-US" sz="1800" dirty="0"/>
              <a:t> 2020 </a:t>
            </a:r>
            <a:r>
              <a:rPr lang="en-US" sz="1800" dirty="0" err="1"/>
              <a:t>yhteensä</a:t>
            </a:r>
            <a:r>
              <a:rPr lang="en-US" sz="1800" dirty="0"/>
              <a:t> 57 FI-</a:t>
            </a:r>
            <a:r>
              <a:rPr lang="en-US" sz="1800" dirty="0" err="1"/>
              <a:t>hakemusta</a:t>
            </a:r>
            <a:endParaRPr lang="en-US" sz="1800" dirty="0"/>
          </a:p>
          <a:p>
            <a:pPr lvl="1"/>
            <a:r>
              <a:rPr lang="en-US" sz="1800" dirty="0" err="1"/>
              <a:t>Vuonna</a:t>
            </a:r>
            <a:r>
              <a:rPr lang="en-US" sz="1800" dirty="0"/>
              <a:t> 2019 </a:t>
            </a:r>
            <a:r>
              <a:rPr lang="en-US" sz="1800" dirty="0" err="1"/>
              <a:t>yhteensä</a:t>
            </a:r>
            <a:r>
              <a:rPr lang="en-US" sz="1800" dirty="0"/>
              <a:t> 46 FI-</a:t>
            </a:r>
            <a:r>
              <a:rPr lang="en-US" sz="1800" dirty="0" err="1"/>
              <a:t>hakemusta</a:t>
            </a:r>
            <a:endParaRPr lang="en-US" sz="1800" dirty="0"/>
          </a:p>
          <a:p>
            <a:pPr lvl="1"/>
            <a:r>
              <a:rPr lang="en-US" sz="1800" dirty="0" err="1"/>
              <a:t>Vuonna</a:t>
            </a:r>
            <a:r>
              <a:rPr lang="en-US" sz="1800" dirty="0"/>
              <a:t> 2018 </a:t>
            </a:r>
            <a:r>
              <a:rPr lang="en-US" sz="1800" dirty="0" err="1"/>
              <a:t>yhteensä</a:t>
            </a:r>
            <a:r>
              <a:rPr lang="en-US" sz="1800" dirty="0"/>
              <a:t> 37 FI-</a:t>
            </a:r>
            <a:r>
              <a:rPr lang="en-US" sz="1800" dirty="0" err="1"/>
              <a:t>hakemusta</a:t>
            </a:r>
            <a:endParaRPr lang="fi-FI" sz="1800" dirty="0"/>
          </a:p>
          <a:p>
            <a:pPr lvl="1"/>
            <a:r>
              <a:rPr lang="fi-FI" sz="1800" dirty="0"/>
              <a:t>Vuonna 2017 yhteensä 46 FI-hakemusta, lisäksi 1 ulkomailla tehty kantahakemus</a:t>
            </a:r>
          </a:p>
          <a:p>
            <a:pPr lvl="1"/>
            <a:r>
              <a:rPr lang="fi-FI" sz="1800" dirty="0"/>
              <a:t>Vuonna 2016 yhteensä 25 FI-hakemusta, lisäksi 10 ulkomailla tehtyä kantahakemusta</a:t>
            </a:r>
          </a:p>
          <a:p>
            <a:pPr marL="457200" lvl="1" indent="0">
              <a:buNone/>
            </a:pPr>
            <a:endParaRPr lang="fi-FI" sz="1800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Patentit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/>
              <a:t>Keksintöjä hyödynnetty sekä lisensoimalla että yritystoiminnassa</a:t>
            </a:r>
          </a:p>
          <a:p>
            <a:r>
              <a:rPr lang="fi-FI" dirty="0"/>
              <a:t>Tuottaneet jonkin verran tuloja</a:t>
            </a:r>
          </a:p>
          <a:p>
            <a:r>
              <a:rPr lang="fi-FI" dirty="0"/>
              <a:t>Rojaltit eivät ole kuitenkaan yliopistoille merkittävä tulonlähde</a:t>
            </a:r>
          </a:p>
          <a:p>
            <a:r>
              <a:rPr lang="fi-FI" dirty="0"/>
              <a:t>Yksittäiselle tutkijalle ja laitokselle kylläkin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Tuloksia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Keksintöjä myyty tai siirretty yrityksiin sopimusten nojalla 125</a:t>
            </a:r>
          </a:p>
          <a:p>
            <a:r>
              <a:rPr lang="fi-FI" dirty="0"/>
              <a:t>Lisenssisopimuksia 38</a:t>
            </a:r>
          </a:p>
          <a:p>
            <a:r>
              <a:rPr lang="fi-FI" dirty="0"/>
              <a:t>Perustettuja yrityksiä 90</a:t>
            </a:r>
          </a:p>
          <a:p>
            <a:r>
              <a:rPr lang="fi-FI" dirty="0"/>
              <a:t>AGL </a:t>
            </a:r>
            <a:r>
              <a:rPr lang="fi-FI" dirty="0" err="1"/>
              <a:t>Simulations</a:t>
            </a:r>
            <a:r>
              <a:rPr lang="fi-FI" dirty="0"/>
              <a:t>, </a:t>
            </a:r>
            <a:r>
              <a:rPr lang="fi-FI" dirty="0" err="1"/>
              <a:t>Surgify</a:t>
            </a:r>
            <a:r>
              <a:rPr lang="fi-FI" dirty="0"/>
              <a:t> </a:t>
            </a:r>
            <a:r>
              <a:rPr lang="fi-FI" dirty="0" err="1"/>
              <a:t>Medical</a:t>
            </a:r>
            <a:r>
              <a:rPr lang="fi-FI" dirty="0"/>
              <a:t>, </a:t>
            </a:r>
            <a:r>
              <a:rPr lang="fi-FI" dirty="0" err="1"/>
              <a:t>Ladimo</a:t>
            </a:r>
            <a:r>
              <a:rPr lang="fi-FI" dirty="0"/>
              <a:t>, </a:t>
            </a:r>
            <a:r>
              <a:rPr lang="fi-FI" dirty="0" err="1"/>
              <a:t>Iceye</a:t>
            </a:r>
            <a:r>
              <a:rPr lang="fi-FI" dirty="0"/>
              <a:t>, </a:t>
            </a:r>
            <a:r>
              <a:rPr lang="fi-FI" dirty="0" err="1"/>
              <a:t>Aikumo</a:t>
            </a:r>
            <a:r>
              <a:rPr lang="fi-FI" dirty="0"/>
              <a:t>, </a:t>
            </a:r>
            <a:r>
              <a:rPr lang="fi-FI" dirty="0" err="1"/>
              <a:t>Dustcomb</a:t>
            </a:r>
            <a:r>
              <a:rPr lang="fi-FI" dirty="0"/>
              <a:t>,  </a:t>
            </a:r>
            <a:r>
              <a:rPr lang="fi-FI" dirty="0" err="1"/>
              <a:t>VisiLean</a:t>
            </a:r>
            <a:r>
              <a:rPr lang="fi-FI" dirty="0"/>
              <a:t>, Kaista, ACW, </a:t>
            </a:r>
            <a:r>
              <a:rPr lang="fi-FI" dirty="0" err="1"/>
              <a:t>VisuaLynk</a:t>
            </a:r>
            <a:r>
              <a:rPr lang="fi-FI" dirty="0"/>
              <a:t>, </a:t>
            </a:r>
            <a:r>
              <a:rPr lang="fi-FI" dirty="0" err="1"/>
              <a:t>Fractuscan</a:t>
            </a:r>
            <a:r>
              <a:rPr lang="fi-FI" dirty="0"/>
              <a:t>, </a:t>
            </a:r>
            <a:r>
              <a:rPr lang="fi-FI" dirty="0" err="1"/>
              <a:t>Maculaser</a:t>
            </a:r>
            <a:r>
              <a:rPr lang="fi-FI" dirty="0"/>
              <a:t>, Koite Health…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Verta, hikeä ja kyyneleitä</a:t>
            </a:r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/>
              <a:t>Idea 1 %, raaka työ ja jalostaminen 99 %</a:t>
            </a:r>
          </a:p>
          <a:p>
            <a:r>
              <a:rPr lang="fi-FI"/>
              <a:t>Pätee niin tutkimusmaailmassa kuin pienissä tai suurissa yrityksissä</a:t>
            </a:r>
          </a:p>
          <a:p>
            <a:r>
              <a:rPr lang="fi-FI"/>
              <a:t>Oikotietä onneen ei ole</a:t>
            </a:r>
          </a:p>
          <a:p>
            <a:r>
              <a:rPr lang="fi-FI"/>
              <a:t>Tuotekehitys jatkuvaa ja systemaattista</a:t>
            </a:r>
            <a:endParaRPr 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sz="4000"/>
              <a:t>Miten tunnistetaan lupaava keksintö tai liikeidea?</a:t>
            </a:r>
            <a:endParaRPr lang="en-US" sz="400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fi-FI"/>
              <a:t>Tähän ei ole patentoitua eikä varmaa vastausta</a:t>
            </a:r>
          </a:p>
          <a:p>
            <a:pPr>
              <a:lnSpc>
                <a:spcPct val="90000"/>
              </a:lnSpc>
            </a:pPr>
            <a:r>
              <a:rPr lang="fi-FI"/>
              <a:t>Liiketoiminnan luomisessa ei ole mitään ihmeellistä</a:t>
            </a:r>
          </a:p>
          <a:p>
            <a:pPr>
              <a:lnSpc>
                <a:spcPct val="90000"/>
              </a:lnSpc>
            </a:pPr>
            <a:r>
              <a:rPr lang="fi-FI"/>
              <a:t>Menestykseen ei ole yksinkertaista oikotietä</a:t>
            </a:r>
          </a:p>
          <a:p>
            <a:pPr>
              <a:lnSpc>
                <a:spcPct val="90000"/>
              </a:lnSpc>
            </a:pPr>
            <a:r>
              <a:rPr lang="fi-FI"/>
              <a:t>Ei etenkään paikkaa epärealistisille unelmille</a:t>
            </a:r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sz="4000"/>
              <a:t>Miten tunnistetaan lupaava keksintö tai liikeidea?</a:t>
            </a:r>
            <a:endParaRPr lang="en-US" sz="400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sz="2800" dirty="0"/>
              <a:t>Pitää olla:</a:t>
            </a:r>
          </a:p>
          <a:p>
            <a:r>
              <a:rPr lang="fi-FI" sz="2800" dirty="0"/>
              <a:t>realismia, hyvää tahtoa ja annos onnea</a:t>
            </a:r>
          </a:p>
          <a:p>
            <a:r>
              <a:rPr lang="fi-FI" sz="2800" dirty="0"/>
              <a:t>ammattilaisia, jotka opastavat ja neuvovat</a:t>
            </a:r>
          </a:p>
          <a:p>
            <a:r>
              <a:rPr lang="fi-FI" sz="2800" dirty="0"/>
              <a:t>kannustava ilmapiiri ja julkisen sektorin tarjoamia tuki-instrumentteja</a:t>
            </a:r>
          </a:p>
          <a:p>
            <a:r>
              <a:rPr lang="fi-FI" sz="2800" dirty="0"/>
              <a:t>Aallon sisäinen asiantuntijapalvelu, joka tukee akateemisten </a:t>
            </a:r>
            <a:r>
              <a:rPr lang="fi-FI" sz="2800" dirty="0" err="1"/>
              <a:t>spin-offien</a:t>
            </a:r>
            <a:r>
              <a:rPr lang="fi-FI" sz="2800" dirty="0"/>
              <a:t> syntymistä</a:t>
            </a:r>
            <a:endParaRPr lang="en-US" sz="2800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sz="4000"/>
              <a:t>Miten tunnistetaan lupaava keksintö tai liikeidea?</a:t>
            </a:r>
            <a:endParaRPr lang="en-US" sz="400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fi-FI" sz="2800"/>
              <a:t>Toteutuksen arviointi</a:t>
            </a:r>
          </a:p>
          <a:p>
            <a:pPr>
              <a:lnSpc>
                <a:spcPct val="80000"/>
              </a:lnSpc>
            </a:pPr>
            <a:r>
              <a:rPr lang="fi-FI" sz="2800"/>
              <a:t>Markkinapotentiaali</a:t>
            </a:r>
          </a:p>
          <a:p>
            <a:pPr>
              <a:lnSpc>
                <a:spcPct val="80000"/>
              </a:lnSpc>
            </a:pPr>
            <a:r>
              <a:rPr lang="fi-FI" sz="2800"/>
              <a:t>Realistinen arvio markkinoiden koosta ja markkinaosuudesta</a:t>
            </a:r>
          </a:p>
          <a:p>
            <a:pPr>
              <a:lnSpc>
                <a:spcPct val="80000"/>
              </a:lnSpc>
            </a:pPr>
            <a:r>
              <a:rPr lang="fi-FI" sz="2800"/>
              <a:t>Asiakassegmentit</a:t>
            </a:r>
          </a:p>
          <a:p>
            <a:pPr>
              <a:lnSpc>
                <a:spcPct val="80000"/>
              </a:lnSpc>
            </a:pPr>
            <a:r>
              <a:rPr lang="fi-FI" sz="2800"/>
              <a:t>Oma motivaatiosi</a:t>
            </a:r>
          </a:p>
          <a:p>
            <a:pPr>
              <a:lnSpc>
                <a:spcPct val="80000"/>
              </a:lnSpc>
            </a:pPr>
            <a:r>
              <a:rPr lang="fi-FI" sz="2800"/>
              <a:t>Taitosi</a:t>
            </a:r>
          </a:p>
          <a:p>
            <a:pPr>
              <a:lnSpc>
                <a:spcPct val="80000"/>
              </a:lnSpc>
            </a:pPr>
            <a:r>
              <a:rPr lang="fi-FI" sz="2800"/>
              <a:t>Yhteistyökumppanit</a:t>
            </a:r>
          </a:p>
          <a:p>
            <a:pPr>
              <a:lnSpc>
                <a:spcPct val="80000"/>
              </a:lnSpc>
            </a:pPr>
            <a:r>
              <a:rPr lang="fi-FI" sz="2800"/>
              <a:t>Onko sinulla ammattimaista tukea?</a:t>
            </a:r>
            <a:endParaRPr lang="en-US" sz="280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sz="4000"/>
              <a:t>Miten tunnistetaan lupaava keksintö tai liikeidea?</a:t>
            </a:r>
            <a:endParaRPr lang="en-US" sz="400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sz="2800"/>
              <a:t>Asiantunteva ja ammattimainen tuki tärkeää</a:t>
            </a:r>
          </a:p>
          <a:p>
            <a:r>
              <a:rPr lang="fi-FI" sz="2800"/>
              <a:t>Miten se järjestetään?</a:t>
            </a:r>
          </a:p>
          <a:p>
            <a:r>
              <a:rPr lang="fi-FI" sz="2800"/>
              <a:t>Kuka sen maksaa?</a:t>
            </a:r>
          </a:p>
          <a:p>
            <a:r>
              <a:rPr lang="fi-FI" sz="2800"/>
              <a:t>Kuka hyötyy keksinnöstäsi?</a:t>
            </a:r>
          </a:p>
          <a:p>
            <a:r>
              <a:rPr lang="fi-FI" sz="2800"/>
              <a:t>Yhteiskunnan intressit</a:t>
            </a:r>
          </a:p>
          <a:p>
            <a:r>
              <a:rPr lang="fi-FI" sz="2800"/>
              <a:t>Yliopiston intressit</a:t>
            </a:r>
          </a:p>
          <a:p>
            <a:r>
              <a:rPr lang="fi-FI" sz="2800"/>
              <a:t>Omat intressit</a:t>
            </a:r>
            <a:endParaRPr lang="en-US" sz="280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Vaikeus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/>
              <a:t>Kuvitelkaa, että olette ostaneet auton, vaikka hyvän ja ison BMW:n ja maksaneet kauppahinnan</a:t>
            </a:r>
          </a:p>
          <a:p>
            <a:r>
              <a:rPr lang="fi-FI"/>
              <a:t>Teille luvataan tämä auto 12 kuukauden kuluttua</a:t>
            </a:r>
          </a:p>
          <a:p>
            <a:r>
              <a:rPr lang="fi-FI"/>
              <a:t>Milloin tahansa teille voidaan tulla sanomaan, että autonne ei koskaan valmistu tai ette saa sitä</a:t>
            </a:r>
          </a:p>
          <a:p>
            <a:endParaRPr lang="fi-FI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sz="4000"/>
              <a:t>Työsuhdekeksinnöt, korkeakoulukeksinnöt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/>
              <a:t>Toisen palveluksessa (esim. yrityksessä tai yliopistossa) työskentelevän työnantajan lukuun ja laskuun tekemä keksintö</a:t>
            </a:r>
          </a:p>
          <a:p>
            <a:r>
              <a:rPr lang="fi-FI"/>
              <a:t>Määritelty laissa (työsuhde- ja korkeakoulukeksintölaki) ja useimmiten myös työsopimuksissa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Epävarmuus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/>
              <a:t>Teille voidaan myös tulla sanomaan, että saattekin autonne vasta 24 tai 30 kuukauden kuluttua tai joskus tulevaisuudessa</a:t>
            </a:r>
          </a:p>
          <a:p>
            <a:r>
              <a:rPr lang="fi-FI"/>
              <a:t>Voitte myös saada BMW:nne sijasta Fiat Punton tai Renault Clion</a:t>
            </a:r>
          </a:p>
          <a:p>
            <a:r>
              <a:rPr lang="fi-FI"/>
              <a:t>Auto voidaan ottaa teiltä pois myös sen saatuanne, rahoja ei palauteta</a:t>
            </a:r>
          </a:p>
          <a:p>
            <a:endParaRPr lang="fi-FI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Epävarmuus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/>
              <a:t>Kesken kaiken voi paljastua, että naapurilla tai sukulaisella onkin oikeus käyttää autoa ja vielä avaimet siihen</a:t>
            </a:r>
          </a:p>
          <a:p>
            <a:r>
              <a:rPr lang="fi-FI"/>
              <a:t>Saat ajaa vain E75-tietä Helsingistä Jyväskylään, mutta et pitemmälle</a:t>
            </a:r>
          </a:p>
          <a:p>
            <a:r>
              <a:rPr lang="fi-FI"/>
              <a:t>Auto onkin hallussasi vain vuoden ajan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Epävarmuus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/>
              <a:t>Tilanne analoginen keksinnön kehitystyössä ja kaupallistamisessa</a:t>
            </a:r>
          </a:p>
          <a:p>
            <a:r>
              <a:rPr lang="fi-FI"/>
              <a:t>Edellyttävät etukäteisinvestointeja ja sitoutumista</a:t>
            </a:r>
          </a:p>
          <a:p>
            <a:r>
              <a:rPr lang="fi-FI"/>
              <a:t>Varmuutta lopputuloksesta ei ole, on vain odotuksia, ennusteita ja lupauksia tulevasta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Kannattaa panostaa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/>
              <a:t>Edellä esitetystä huolimatta panostus kaupallistamiseen kannattaa</a:t>
            </a:r>
          </a:p>
          <a:p>
            <a:r>
              <a:rPr lang="fi-FI"/>
              <a:t>Mikä tahansa projektityö tai projektin vetäminen on analoginen kaupallistamisen kanssa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Kaupallistaminen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/>
              <a:t>Koetaan vastahakoiseksi, koska:</a:t>
            </a:r>
          </a:p>
          <a:p>
            <a:r>
              <a:rPr lang="fi-FI"/>
              <a:t>Asia, johon joutuu panostamaan teknisen yliopisto-osaamisen lisäksi</a:t>
            </a:r>
          </a:p>
          <a:p>
            <a:r>
              <a:rPr lang="fi-FI"/>
              <a:t>Ei usein tutkijan ”ydinosaamista”</a:t>
            </a:r>
          </a:p>
          <a:p>
            <a:r>
              <a:rPr lang="fi-FI"/>
              <a:t>Onko omaksuttava pölynimurikauppiaan asenne ja tapa toimia?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Ei ehkä näin: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/>
              <a:t>Tehdään keksintö, haetaan siihen patenttia, ei selvitetä uutuutta ennakolta</a:t>
            </a:r>
          </a:p>
          <a:p>
            <a:r>
              <a:rPr lang="fi-FI"/>
              <a:t>Perustetaan yritys</a:t>
            </a:r>
          </a:p>
          <a:p>
            <a:r>
              <a:rPr lang="fi-FI"/>
              <a:t>Kehitetään prototyyppiä ja tuotetta seuraavat 1 ½ vuotta</a:t>
            </a:r>
          </a:p>
          <a:p>
            <a:r>
              <a:rPr lang="fi-FI"/>
              <a:t>Koko aikana ei oteta yhteyksiä mahdollisiin asiakkaisiin tai markkinoida konseptia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Ei ehkä näin: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/>
              <a:t>PRH:sta tulee kielteinen välipäätös, suoja kyseenalainen</a:t>
            </a:r>
          </a:p>
          <a:p>
            <a:r>
              <a:rPr lang="fi-FI"/>
              <a:t>Rahat menneet kehitystyöhön, lisärahoituksesta ei tietoa</a:t>
            </a:r>
          </a:p>
          <a:p>
            <a:r>
              <a:rPr lang="fi-FI"/>
              <a:t>Mojovat investoinnit tehty, ei asiakkaita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Vaan esimerkiksi näin: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fi-FI" sz="2800" dirty="0"/>
              <a:t>Tehdään keksintö, selvitetään uutuus, haetaan patenttia</a:t>
            </a:r>
          </a:p>
          <a:p>
            <a:pPr>
              <a:lnSpc>
                <a:spcPct val="90000"/>
              </a:lnSpc>
            </a:pPr>
            <a:r>
              <a:rPr lang="fi-FI" sz="2800" dirty="0"/>
              <a:t>Tuhansia myyntipuheluita</a:t>
            </a:r>
          </a:p>
          <a:p>
            <a:pPr>
              <a:lnSpc>
                <a:spcPct val="90000"/>
              </a:lnSpc>
            </a:pPr>
            <a:r>
              <a:rPr lang="fi-FI" sz="2800" dirty="0"/>
              <a:t>500 asiakas- ja kumppanitapaamista vuonna 2019</a:t>
            </a:r>
          </a:p>
          <a:p>
            <a:pPr>
              <a:lnSpc>
                <a:spcPct val="90000"/>
              </a:lnSpc>
            </a:pPr>
            <a:r>
              <a:rPr lang="fi-FI" sz="2800" dirty="0"/>
              <a:t>Toimitusjohtajan ajasta yli 90% asiakas- ja kumppanitapaamisissa</a:t>
            </a:r>
          </a:p>
          <a:p>
            <a:pPr>
              <a:lnSpc>
                <a:spcPct val="90000"/>
              </a:lnSpc>
            </a:pPr>
            <a:r>
              <a:rPr lang="fi-FI" sz="2800" dirty="0"/>
              <a:t>50% kuluista ulkopuolisiin palveluihin, kuten alihankkijat valmistuksessa, viestintätoimisto, yliopisto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Esimerkiksi näin: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fi-FI" sz="2800" dirty="0"/>
              <a:t>Esiintymisiä eri areenoilla 20 vuonna 2019</a:t>
            </a:r>
          </a:p>
          <a:p>
            <a:pPr>
              <a:lnSpc>
                <a:spcPct val="90000"/>
              </a:lnSpc>
            </a:pPr>
            <a:r>
              <a:rPr lang="fi-FI" sz="2800" dirty="0"/>
              <a:t>Lehdistöjulkaisuja 5</a:t>
            </a:r>
          </a:p>
          <a:p>
            <a:pPr>
              <a:lnSpc>
                <a:spcPct val="90000"/>
              </a:lnSpc>
            </a:pPr>
            <a:r>
              <a:rPr lang="fi-FI" sz="2800" dirty="0"/>
              <a:t>Tuotejulkaisuja 4</a:t>
            </a:r>
          </a:p>
          <a:p>
            <a:pPr>
              <a:lnSpc>
                <a:spcPct val="90000"/>
              </a:lnSpc>
            </a:pPr>
            <a:r>
              <a:rPr lang="fi-FI" sz="2800" dirty="0"/>
              <a:t>Tutkimusjulkaisuja 1</a:t>
            </a:r>
          </a:p>
          <a:p>
            <a:pPr>
              <a:lnSpc>
                <a:spcPct val="90000"/>
              </a:lnSpc>
            </a:pPr>
            <a:r>
              <a:rPr lang="fi-FI" sz="2800" dirty="0"/>
              <a:t>Markkinointiviestin päivittäistä kirkastamista</a:t>
            </a:r>
          </a:p>
          <a:p>
            <a:pPr>
              <a:lnSpc>
                <a:spcPct val="90000"/>
              </a:lnSpc>
            </a:pPr>
            <a:r>
              <a:rPr lang="fi-FI" sz="2800" dirty="0"/>
              <a:t>Myyntimateriaalien ja esitysten uudelleen luomista</a:t>
            </a:r>
          </a:p>
          <a:p>
            <a:pPr>
              <a:lnSpc>
                <a:spcPct val="90000"/>
              </a:lnSpc>
              <a:buFontTx/>
              <a:buNone/>
            </a:pPr>
            <a:endParaRPr lang="fi-FI" sz="2800" dirty="0"/>
          </a:p>
          <a:p>
            <a:pPr>
              <a:lnSpc>
                <a:spcPct val="90000"/>
              </a:lnSpc>
              <a:buFontTx/>
              <a:buNone/>
            </a:pPr>
            <a:r>
              <a:rPr lang="fi-FI" sz="2800" dirty="0"/>
              <a:t>= 90 % työajasta</a:t>
            </a:r>
          </a:p>
          <a:p>
            <a:pPr>
              <a:lnSpc>
                <a:spcPct val="90000"/>
              </a:lnSpc>
              <a:buFontTx/>
              <a:buNone/>
            </a:pPr>
            <a:endParaRPr lang="fi-FI" sz="2800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Tiedonlähteet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/>
              <a:t>Internet-pohjaiset</a:t>
            </a:r>
          </a:p>
          <a:p>
            <a:r>
              <a:rPr lang="fi-FI" dirty="0"/>
              <a:t>Google </a:t>
            </a:r>
            <a:r>
              <a:rPr lang="fi-FI" dirty="0" err="1"/>
              <a:t>patents</a:t>
            </a:r>
            <a:endParaRPr lang="fi-FI" dirty="0"/>
          </a:p>
          <a:p>
            <a:r>
              <a:rPr lang="fi-FI" dirty="0"/>
              <a:t>Patentti- ja rekisterihallitus: </a:t>
            </a:r>
            <a:r>
              <a:rPr lang="fi-FI" dirty="0">
                <a:hlinkClick r:id="rId3"/>
              </a:rPr>
              <a:t>http://www.prh.fi</a:t>
            </a:r>
            <a:r>
              <a:rPr lang="fi-FI" dirty="0"/>
              <a:t> -&gt; </a:t>
            </a:r>
            <a:r>
              <a:rPr lang="fi-FI" dirty="0" err="1"/>
              <a:t>PatInfo</a:t>
            </a:r>
            <a:endParaRPr lang="fi-FI" dirty="0"/>
          </a:p>
          <a:p>
            <a:pPr>
              <a:buFont typeface="Monotype Sorts" pitchFamily="2" charset="2"/>
              <a:buNone/>
            </a:pPr>
            <a:endParaRPr lang="fi-FI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sz="4000"/>
              <a:t>Työsuhde- ja korkeakoulukeksinnöt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981200"/>
            <a:ext cx="7772400" cy="4343400"/>
          </a:xfrm>
        </p:spPr>
        <p:txBody>
          <a:bodyPr/>
          <a:lstStyle/>
          <a:p>
            <a:r>
              <a:rPr lang="fi-FI" dirty="0"/>
              <a:t>Immateriaalioikeudet syntyvät luonnolliselle henkilölle</a:t>
            </a:r>
          </a:p>
          <a:p>
            <a:r>
              <a:rPr lang="fi-FI" dirty="0"/>
              <a:t>Esimerkiksi projekteissa ne joudutaan siirtämään usein työnantajalle tai projektiin osallistujalle</a:t>
            </a:r>
          </a:p>
          <a:p>
            <a:r>
              <a:rPr lang="fi-FI" dirty="0"/>
              <a:t>Yrityksissä oikeuksien siirto perustuu työsuhdekeksintölakiin ja käytäntöön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Tiedonlähteet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/>
              <a:t>Espacenet (suomenkielinen käyttöliittymä): http://fi.espacenet.com/</a:t>
            </a:r>
          </a:p>
          <a:p>
            <a:r>
              <a:rPr lang="fi-FI"/>
              <a:t>Hyvä tuntea tekniikkaa ennen hakuja, jotta tulosjoukko ei kasvaisi liian suureksi (helposti 1000 viitettä)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Einarin ja Ylermin keksintö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fi-FI"/>
              <a:t>Einari on konesuunnittelija metsäkoneita valmistavassa Jukola Oy:ssä. Hän tekee työssään metsäkoneisiin liittyvän keksinnön yhdessä suunnitteluryhmänsä jäsenen, Ylermin kanssa. Mitä Einarin ja Ylermin on tehtävä työsuhdekeksintölain mukaan ja mitkä ovat heidän oikeutensa?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Kotivalon päänsärky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fi-FI" dirty="0"/>
              <a:t>Kotivalo on tutkija </a:t>
            </a:r>
            <a:r>
              <a:rPr lang="fi-FI"/>
              <a:t>Aalto-yliopiston Sähkötekniikan </a:t>
            </a:r>
            <a:r>
              <a:rPr lang="fi-FI" dirty="0"/>
              <a:t>korkeakoulun Tietoverkkotekniikan laitoksella. Kotivalo tekee projektissa ollessaan sanoman reitittämiseen liittyvän keksinnön. Kuka omistaa oikeudet keksintöön ja miten ne määräytyvät? Onko Kotivalolla oikeutta korvauksiin työsuhdekeksintölain mukaan?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Teekkareiden projekti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73163" y="1981200"/>
            <a:ext cx="7742237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fi-FI" dirty="0"/>
              <a:t>Tauno opiskelee Aalto-yliopiston Insinööritieteiden korkeakoulussa. Hän tekee opintojaksoon liittyvää projektityötä, jonka aihe on saatu yrityksestä. Tauno tekee yhdessä muiden projektiryhmän jäsenten, </a:t>
            </a:r>
            <a:r>
              <a:rPr lang="fi-FI" dirty="0" err="1"/>
              <a:t>Aaretin</a:t>
            </a:r>
            <a:r>
              <a:rPr lang="fi-FI" dirty="0"/>
              <a:t> ja </a:t>
            </a:r>
            <a:r>
              <a:rPr lang="fi-FI" dirty="0" err="1"/>
              <a:t>Ilmin</a:t>
            </a:r>
            <a:r>
              <a:rPr lang="fi-FI" dirty="0"/>
              <a:t> kanssa projektissa keksinnön. Onko jollakulla oikeuksia keksintöön? Millaisia oikeudet voivat olla?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Korkeakoulukeksinnöt</a:t>
            </a:r>
            <a:endParaRPr lang="en-GB"/>
          </a:p>
        </p:txBody>
      </p:sp>
      <p:sp>
        <p:nvSpPr>
          <p:cNvPr id="614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sz="2800" dirty="0"/>
              <a:t>Yliopistoissa oikeudet siirtyvät vastaavasti korkeakoulukeksintölain nojalla</a:t>
            </a:r>
          </a:p>
          <a:p>
            <a:r>
              <a:rPr lang="fi-FI" sz="2800" dirty="0"/>
              <a:t>Siirrettävä yliopistolle sikäli kuin yliopistolla on esim. Business Finland -</a:t>
            </a:r>
            <a:r>
              <a:rPr lang="fi-FI" sz="2800" dirty="0" err="1"/>
              <a:t>rahoitteinen</a:t>
            </a:r>
            <a:r>
              <a:rPr lang="fi-FI" sz="2800" dirty="0"/>
              <a:t> projekti, jossa syntyy tulosten (keksintö, tietokoneohjelma) luovutusvelvollisuus</a:t>
            </a:r>
          </a:p>
          <a:p>
            <a:r>
              <a:rPr lang="fi-FI" sz="2800" dirty="0"/>
              <a:t>Lisäksi tehdään sopimus etukäteen ennen projektin aloittamista</a:t>
            </a:r>
          </a:p>
          <a:p>
            <a:endParaRPr lang="en-GB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Miksi siirtää oikeuksia?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/>
              <a:t>Oikeuksien hyödyntäminen edellyttää, että yrityksellä tai yliopistolla on oikeudet joko omistuksessaan tai sillä on hallussaan hyödyntämisoikeudet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Työsuhdekeksintölaki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/>
              <a:t>Lakia ei sovelleta yliopiston tai korkeakoulun tutkijaan tai opettajaan</a:t>
            </a:r>
          </a:p>
          <a:p>
            <a:r>
              <a:rPr lang="fi-FI"/>
              <a:t>Lakia sovelletaan yrityksissä työntekijöiden tekemiin keksintöihin, joiden tavalla tai toisella katsotaan olevan työsuhteen yhteydessä tehtyjä</a:t>
            </a:r>
          </a:p>
          <a:p>
            <a:r>
              <a:rPr lang="fi-FI"/>
              <a:t>Lakia ei sovelleta, mikäli muuta on sovittu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Korkeakoulukeksintölaki</a:t>
            </a: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/>
              <a:t>Sovelletaan Suomessa korkeakouluissa ja yliopistoissa henkilökunnan tekemiin keksintöihin, jotka ovat patentoitavissa</a:t>
            </a:r>
          </a:p>
          <a:p>
            <a:r>
              <a:rPr lang="fi-FI"/>
              <a:t>Tuli voimaan 1.1.2007</a:t>
            </a:r>
          </a:p>
          <a:p>
            <a:r>
              <a:rPr lang="fi-FI"/>
              <a:t>Opiskelijat tämän ulkopuolella, jos vain opiskelijoina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olmio">
  <a:themeElements>
    <a:clrScheme name="Solmio 2">
      <a:dk1>
        <a:srgbClr val="000000"/>
      </a:dk1>
      <a:lt1>
        <a:srgbClr val="FFFFFF"/>
      </a:lt1>
      <a:dk2>
        <a:srgbClr val="003366"/>
      </a:dk2>
      <a:lt2>
        <a:srgbClr val="5490A8"/>
      </a:lt2>
      <a:accent1>
        <a:srgbClr val="0099CC"/>
      </a:accent1>
      <a:accent2>
        <a:srgbClr val="3366CC"/>
      </a:accent2>
      <a:accent3>
        <a:srgbClr val="FFFFFF"/>
      </a:accent3>
      <a:accent4>
        <a:srgbClr val="000000"/>
      </a:accent4>
      <a:accent5>
        <a:srgbClr val="AACAE2"/>
      </a:accent5>
      <a:accent6>
        <a:srgbClr val="2D5CB9"/>
      </a:accent6>
      <a:hlink>
        <a:srgbClr val="99CCFF"/>
      </a:hlink>
      <a:folHlink>
        <a:srgbClr val="E1E1B7"/>
      </a:folHlink>
    </a:clrScheme>
    <a:fontScheme name="Solmio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olmio 1">
        <a:dk1>
          <a:srgbClr val="5490A8"/>
        </a:dk1>
        <a:lt1>
          <a:srgbClr val="DDDDDD"/>
        </a:lt1>
        <a:dk2>
          <a:srgbClr val="00172E"/>
        </a:dk2>
        <a:lt2>
          <a:srgbClr val="CCECFF"/>
        </a:lt2>
        <a:accent1>
          <a:srgbClr val="0099CC"/>
        </a:accent1>
        <a:accent2>
          <a:srgbClr val="3366CC"/>
        </a:accent2>
        <a:accent3>
          <a:srgbClr val="AAABAD"/>
        </a:accent3>
        <a:accent4>
          <a:srgbClr val="BDBDBD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lmio 2">
        <a:dk1>
          <a:srgbClr val="000000"/>
        </a:dk1>
        <a:lt1>
          <a:srgbClr val="FFFFFF"/>
        </a:lt1>
        <a:dk2>
          <a:srgbClr val="003366"/>
        </a:dk2>
        <a:lt2>
          <a:srgbClr val="5490A8"/>
        </a:lt2>
        <a:accent1>
          <a:srgbClr val="0099CC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lmio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lmio 4">
        <a:dk1>
          <a:srgbClr val="000000"/>
        </a:dk1>
        <a:lt1>
          <a:srgbClr val="FFFFFF"/>
        </a:lt1>
        <a:dk2>
          <a:srgbClr val="666633"/>
        </a:dk2>
        <a:lt2>
          <a:srgbClr val="908A6C"/>
        </a:lt2>
        <a:accent1>
          <a:srgbClr val="808000"/>
        </a:accent1>
        <a:accent2>
          <a:srgbClr val="996633"/>
        </a:accent2>
        <a:accent3>
          <a:srgbClr val="FFFFFF"/>
        </a:accent3>
        <a:accent4>
          <a:srgbClr val="000000"/>
        </a:accent4>
        <a:accent5>
          <a:srgbClr val="C0C0AA"/>
        </a:accent5>
        <a:accent6>
          <a:srgbClr val="8A5C2D"/>
        </a:accent6>
        <a:hlink>
          <a:srgbClr val="CCCC00"/>
        </a:hlink>
        <a:folHlink>
          <a:srgbClr val="D6DE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lmio 5">
        <a:dk1>
          <a:srgbClr val="000000"/>
        </a:dk1>
        <a:lt1>
          <a:srgbClr val="FFFFFF"/>
        </a:lt1>
        <a:dk2>
          <a:srgbClr val="181848"/>
        </a:dk2>
        <a:lt2>
          <a:srgbClr val="656F97"/>
        </a:lt2>
        <a:accent1>
          <a:srgbClr val="6666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B8B8FF"/>
        </a:accent5>
        <a:accent6>
          <a:srgbClr val="2D2D8A"/>
        </a:accent6>
        <a:hlink>
          <a:srgbClr val="9A9ABC"/>
        </a:hlink>
        <a:folHlink>
          <a:srgbClr val="D2B6C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lmio 6">
        <a:dk1>
          <a:srgbClr val="CC0066"/>
        </a:dk1>
        <a:lt1>
          <a:srgbClr val="FFFFFF"/>
        </a:lt1>
        <a:dk2>
          <a:srgbClr val="000000"/>
        </a:dk2>
        <a:lt2>
          <a:srgbClr val="CC0099"/>
        </a:lt2>
        <a:accent1>
          <a:srgbClr val="FF9900"/>
        </a:accent1>
        <a:accent2>
          <a:srgbClr val="CC66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B95C00"/>
        </a:accent6>
        <a:hlink>
          <a:srgbClr val="0099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D:\program files\Microsoft Office\Mallit\Suunnittelumallit\SOLMIO.POT</Template>
  <TotalTime>717</TotalTime>
  <Words>1732</Words>
  <Application>Microsoft Office PowerPoint</Application>
  <PresentationFormat>On-screen Show (4:3)</PresentationFormat>
  <Paragraphs>290</Paragraphs>
  <Slides>53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57" baseType="lpstr">
      <vt:lpstr>Arial</vt:lpstr>
      <vt:lpstr>Monotype Sorts</vt:lpstr>
      <vt:lpstr>Times New Roman</vt:lpstr>
      <vt:lpstr>Solmio</vt:lpstr>
      <vt:lpstr>Yliopistojen ja korkeakoulujen keksintötoiminta</vt:lpstr>
      <vt:lpstr>Aiheet</vt:lpstr>
      <vt:lpstr>Kurssista</vt:lpstr>
      <vt:lpstr>Työsuhdekeksinnöt, korkeakoulukeksinnöt</vt:lpstr>
      <vt:lpstr>Työsuhde- ja korkeakoulukeksinnöt</vt:lpstr>
      <vt:lpstr>Korkeakoulukeksinnöt</vt:lpstr>
      <vt:lpstr>Miksi siirtää oikeuksia?</vt:lpstr>
      <vt:lpstr>Työsuhdekeksintölaki</vt:lpstr>
      <vt:lpstr>Korkeakoulukeksintölaki</vt:lpstr>
      <vt:lpstr>Yliopistokeksinnön tekijä</vt:lpstr>
      <vt:lpstr>Työsuhde- ja korkeakoulukeksintölaki</vt:lpstr>
      <vt:lpstr>Ilmoitusvelvollisuus ja korvaus</vt:lpstr>
      <vt:lpstr>Ilmoitusvelvollisuus ja korvaus</vt:lpstr>
      <vt:lpstr>Korvauksen suuruus</vt:lpstr>
      <vt:lpstr>Korkeakoulukeksintölaki</vt:lpstr>
      <vt:lpstr>Yliopistokeksintölaki</vt:lpstr>
      <vt:lpstr>Töitä tiedossa</vt:lpstr>
      <vt:lpstr>Innovaatiopalvelut (IS)</vt:lpstr>
      <vt:lpstr>Innovaatiopalvelut (INNO)</vt:lpstr>
      <vt:lpstr>Innovaatiopalvelut (INNO)</vt:lpstr>
      <vt:lpstr>Case: Futureful</vt:lpstr>
      <vt:lpstr>Case: Synoste</vt:lpstr>
      <vt:lpstr>Väyliä etenemiseen</vt:lpstr>
      <vt:lpstr>Mitä IS:sta saa?</vt:lpstr>
      <vt:lpstr>Mitä IS:sta saa?</vt:lpstr>
      <vt:lpstr>Mitä IS:sta saa?</vt:lpstr>
      <vt:lpstr>Mitä INNOsta saa?</vt:lpstr>
      <vt:lpstr>Keksintöilmoitukset</vt:lpstr>
      <vt:lpstr>Keksintöilmoitukset</vt:lpstr>
      <vt:lpstr>Patentit</vt:lpstr>
      <vt:lpstr>Patentit</vt:lpstr>
      <vt:lpstr>Patentit</vt:lpstr>
      <vt:lpstr>Tuloksia</vt:lpstr>
      <vt:lpstr>Verta, hikeä ja kyyneleitä</vt:lpstr>
      <vt:lpstr>Miten tunnistetaan lupaava keksintö tai liikeidea?</vt:lpstr>
      <vt:lpstr>Miten tunnistetaan lupaava keksintö tai liikeidea?</vt:lpstr>
      <vt:lpstr>Miten tunnistetaan lupaava keksintö tai liikeidea?</vt:lpstr>
      <vt:lpstr>Miten tunnistetaan lupaava keksintö tai liikeidea?</vt:lpstr>
      <vt:lpstr>Vaikeus</vt:lpstr>
      <vt:lpstr>Epävarmuus</vt:lpstr>
      <vt:lpstr>Epävarmuus</vt:lpstr>
      <vt:lpstr>Epävarmuus</vt:lpstr>
      <vt:lpstr>Kannattaa panostaa</vt:lpstr>
      <vt:lpstr>Kaupallistaminen</vt:lpstr>
      <vt:lpstr>Ei ehkä näin:</vt:lpstr>
      <vt:lpstr>Ei ehkä näin:</vt:lpstr>
      <vt:lpstr>Vaan esimerkiksi näin:</vt:lpstr>
      <vt:lpstr>Esimerkiksi näin:</vt:lpstr>
      <vt:lpstr>Tiedonlähteet</vt:lpstr>
      <vt:lpstr>Tiedonlähteet</vt:lpstr>
      <vt:lpstr>Einarin ja Ylermin keksintö</vt:lpstr>
      <vt:lpstr>Kotivalon päänsärky</vt:lpstr>
      <vt:lpstr>Teekkareiden projekti</vt:lpstr>
    </vt:vector>
  </TitlesOfParts>
  <Company>TKK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Työsuhde- ja tutkijakeksinnöt</dc:title>
  <dc:creator>panuk</dc:creator>
  <cp:lastModifiedBy>Kuosmanen Panu</cp:lastModifiedBy>
  <cp:revision>76</cp:revision>
  <cp:lastPrinted>1999-02-09T12:55:25Z</cp:lastPrinted>
  <dcterms:created xsi:type="dcterms:W3CDTF">1999-02-04T13:25:25Z</dcterms:created>
  <dcterms:modified xsi:type="dcterms:W3CDTF">2022-01-19T14:11:23Z</dcterms:modified>
</cp:coreProperties>
</file>