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7" r:id="rId2"/>
    <p:sldId id="306" r:id="rId3"/>
    <p:sldId id="258" r:id="rId4"/>
    <p:sldId id="259" r:id="rId5"/>
    <p:sldId id="260" r:id="rId6"/>
    <p:sldId id="261" r:id="rId7"/>
    <p:sldId id="262" r:id="rId8"/>
    <p:sldId id="263" r:id="rId9"/>
    <p:sldId id="264" r:id="rId10"/>
    <p:sldId id="269" r:id="rId11"/>
    <p:sldId id="265" r:id="rId12"/>
    <p:sldId id="266" r:id="rId13"/>
    <p:sldId id="267" r:id="rId14"/>
    <p:sldId id="268" r:id="rId15"/>
    <p:sldId id="307"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p:restoredTop sz="94627"/>
  </p:normalViewPr>
  <p:slideViewPr>
    <p:cSldViewPr snapToGrid="0" snapToObjects="1">
      <p:cViewPr>
        <p:scale>
          <a:sx n="74" d="100"/>
          <a:sy n="74" d="100"/>
        </p:scale>
        <p:origin x="1224" y="3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405596-0C0D-044D-8FD9-4740567F9359}" type="datetimeFigureOut">
              <a:rPr lang="en-US" smtClean="0"/>
              <a:t>5/1/19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5C51D7-E411-1B44-AF34-F073CDA1FB93}" type="slidenum">
              <a:rPr lang="en-US" smtClean="0"/>
              <a:t>‹#›</a:t>
            </a:fld>
            <a:endParaRPr lang="en-US"/>
          </a:p>
        </p:txBody>
      </p:sp>
    </p:spTree>
    <p:extLst>
      <p:ext uri="{BB962C8B-B14F-4D97-AF65-F5344CB8AC3E}">
        <p14:creationId xmlns:p14="http://schemas.microsoft.com/office/powerpoint/2010/main" val="369413236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i-FI" sz="1000" dirty="0"/>
          </a:p>
        </p:txBody>
      </p:sp>
      <p:sp>
        <p:nvSpPr>
          <p:cNvPr id="4" name="Slide Number Placeholder 3"/>
          <p:cNvSpPr>
            <a:spLocks noGrp="1"/>
          </p:cNvSpPr>
          <p:nvPr>
            <p:ph type="sldNum" sz="quarter" idx="10"/>
          </p:nvPr>
        </p:nvSpPr>
        <p:spPr/>
        <p:txBody>
          <a:bodyPr/>
          <a:lstStyle/>
          <a:p>
            <a:fld id="{B605DA8A-5216-4F63-A012-E5BD46E625C2}" type="slidenum">
              <a:rPr lang="fi-FI" smtClean="0"/>
              <a:pPr/>
              <a:t>1</a:t>
            </a:fld>
            <a:endParaRPr lang="fi-FI" dirty="0"/>
          </a:p>
        </p:txBody>
      </p:sp>
    </p:spTree>
    <p:extLst>
      <p:ext uri="{BB962C8B-B14F-4D97-AF65-F5344CB8AC3E}">
        <p14:creationId xmlns:p14="http://schemas.microsoft.com/office/powerpoint/2010/main" val="16579059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05DA8A-5216-4F63-A012-E5BD46E625C2}" type="slidenum">
              <a:rPr lang="fi-FI" smtClean="0"/>
              <a:pPr/>
              <a:t>10</a:t>
            </a:fld>
            <a:endParaRPr lang="fi-FI" dirty="0"/>
          </a:p>
        </p:txBody>
      </p:sp>
    </p:spTree>
    <p:extLst>
      <p:ext uri="{BB962C8B-B14F-4D97-AF65-F5344CB8AC3E}">
        <p14:creationId xmlns:p14="http://schemas.microsoft.com/office/powerpoint/2010/main" val="14369375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05DA8A-5216-4F63-A012-E5BD46E625C2}" type="slidenum">
              <a:rPr lang="fi-FI" smtClean="0"/>
              <a:pPr/>
              <a:t>11</a:t>
            </a:fld>
            <a:endParaRPr lang="fi-FI" dirty="0"/>
          </a:p>
        </p:txBody>
      </p:sp>
    </p:spTree>
    <p:extLst>
      <p:ext uri="{BB962C8B-B14F-4D97-AF65-F5344CB8AC3E}">
        <p14:creationId xmlns:p14="http://schemas.microsoft.com/office/powerpoint/2010/main" val="16055293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i-FI" dirty="0"/>
          </a:p>
        </p:txBody>
      </p:sp>
      <p:sp>
        <p:nvSpPr>
          <p:cNvPr id="4" name="Slide Number Placeholder 3"/>
          <p:cNvSpPr>
            <a:spLocks noGrp="1"/>
          </p:cNvSpPr>
          <p:nvPr>
            <p:ph type="sldNum" sz="quarter" idx="10"/>
          </p:nvPr>
        </p:nvSpPr>
        <p:spPr/>
        <p:txBody>
          <a:bodyPr/>
          <a:lstStyle/>
          <a:p>
            <a:fld id="{B605DA8A-5216-4F63-A012-E5BD46E625C2}" type="slidenum">
              <a:rPr lang="fi-FI" smtClean="0"/>
              <a:pPr/>
              <a:t>12</a:t>
            </a:fld>
            <a:endParaRPr lang="fi-FI" dirty="0"/>
          </a:p>
        </p:txBody>
      </p:sp>
    </p:spTree>
    <p:extLst>
      <p:ext uri="{BB962C8B-B14F-4D97-AF65-F5344CB8AC3E}">
        <p14:creationId xmlns:p14="http://schemas.microsoft.com/office/powerpoint/2010/main" val="9992230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noProof="0" dirty="0"/>
          </a:p>
        </p:txBody>
      </p:sp>
      <p:sp>
        <p:nvSpPr>
          <p:cNvPr id="4" name="Slide Number Placeholder 3"/>
          <p:cNvSpPr>
            <a:spLocks noGrp="1"/>
          </p:cNvSpPr>
          <p:nvPr>
            <p:ph type="sldNum" sz="quarter" idx="10"/>
          </p:nvPr>
        </p:nvSpPr>
        <p:spPr/>
        <p:txBody>
          <a:bodyPr/>
          <a:lstStyle/>
          <a:p>
            <a:fld id="{B605DA8A-5216-4F63-A012-E5BD46E625C2}" type="slidenum">
              <a:rPr lang="fi-FI" smtClean="0"/>
              <a:pPr/>
              <a:t>13</a:t>
            </a:fld>
            <a:endParaRPr lang="fi-FI" dirty="0"/>
          </a:p>
        </p:txBody>
      </p:sp>
    </p:spTree>
    <p:extLst>
      <p:ext uri="{BB962C8B-B14F-4D97-AF65-F5344CB8AC3E}">
        <p14:creationId xmlns:p14="http://schemas.microsoft.com/office/powerpoint/2010/main" val="6200347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05DA8A-5216-4F63-A012-E5BD46E625C2}" type="slidenum">
              <a:rPr lang="fi-FI" smtClean="0"/>
              <a:pPr/>
              <a:t>14</a:t>
            </a:fld>
            <a:endParaRPr lang="fi-FI" dirty="0"/>
          </a:p>
        </p:txBody>
      </p:sp>
    </p:spTree>
    <p:extLst>
      <p:ext uri="{BB962C8B-B14F-4D97-AF65-F5344CB8AC3E}">
        <p14:creationId xmlns:p14="http://schemas.microsoft.com/office/powerpoint/2010/main" val="1333505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i-FI"/>
          </a:p>
        </p:txBody>
      </p:sp>
      <p:sp>
        <p:nvSpPr>
          <p:cNvPr id="4" name="Slide Number Placeholder 3"/>
          <p:cNvSpPr>
            <a:spLocks noGrp="1"/>
          </p:cNvSpPr>
          <p:nvPr>
            <p:ph type="sldNum" sz="quarter" idx="10"/>
          </p:nvPr>
        </p:nvSpPr>
        <p:spPr/>
        <p:txBody>
          <a:bodyPr/>
          <a:lstStyle/>
          <a:p>
            <a:fld id="{B605DA8A-5216-4F63-A012-E5BD46E625C2}" type="slidenum">
              <a:rPr lang="fi-FI" smtClean="0"/>
              <a:pPr/>
              <a:t>2</a:t>
            </a:fld>
            <a:endParaRPr lang="fi-FI" dirty="0"/>
          </a:p>
        </p:txBody>
      </p:sp>
    </p:spTree>
    <p:extLst>
      <p:ext uri="{BB962C8B-B14F-4D97-AF65-F5344CB8AC3E}">
        <p14:creationId xmlns:p14="http://schemas.microsoft.com/office/powerpoint/2010/main" val="9625103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05DA8A-5216-4F63-A012-E5BD46E625C2}" type="slidenum">
              <a:rPr lang="fi-FI" smtClean="0"/>
              <a:pPr/>
              <a:t>3</a:t>
            </a:fld>
            <a:endParaRPr lang="fi-FI" dirty="0"/>
          </a:p>
        </p:txBody>
      </p:sp>
    </p:spTree>
    <p:extLst>
      <p:ext uri="{BB962C8B-B14F-4D97-AF65-F5344CB8AC3E}">
        <p14:creationId xmlns:p14="http://schemas.microsoft.com/office/powerpoint/2010/main" val="2052349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05DA8A-5216-4F63-A012-E5BD46E625C2}" type="slidenum">
              <a:rPr lang="fi-FI" smtClean="0"/>
              <a:pPr/>
              <a:t>4</a:t>
            </a:fld>
            <a:endParaRPr lang="fi-FI" dirty="0"/>
          </a:p>
        </p:txBody>
      </p:sp>
    </p:spTree>
    <p:extLst>
      <p:ext uri="{BB962C8B-B14F-4D97-AF65-F5344CB8AC3E}">
        <p14:creationId xmlns:p14="http://schemas.microsoft.com/office/powerpoint/2010/main" val="9629185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Pp. 278 - 287</a:t>
            </a:r>
            <a:r>
              <a:rPr lang="en-US" dirty="0"/>
              <a:t> </a:t>
            </a:r>
          </a:p>
          <a:p>
            <a:endParaRPr lang="en-US" dirty="0"/>
          </a:p>
        </p:txBody>
      </p:sp>
      <p:sp>
        <p:nvSpPr>
          <p:cNvPr id="4" name="Slide Number Placeholder 3"/>
          <p:cNvSpPr>
            <a:spLocks noGrp="1"/>
          </p:cNvSpPr>
          <p:nvPr>
            <p:ph type="sldNum" sz="quarter" idx="10"/>
          </p:nvPr>
        </p:nvSpPr>
        <p:spPr/>
        <p:txBody>
          <a:bodyPr/>
          <a:lstStyle/>
          <a:p>
            <a:fld id="{B605DA8A-5216-4F63-A012-E5BD46E625C2}" type="slidenum">
              <a:rPr lang="fi-FI" smtClean="0"/>
              <a:pPr/>
              <a:t>5</a:t>
            </a:fld>
            <a:endParaRPr lang="fi-FI" dirty="0"/>
          </a:p>
        </p:txBody>
      </p:sp>
    </p:spTree>
    <p:extLst>
      <p:ext uri="{BB962C8B-B14F-4D97-AF65-F5344CB8AC3E}">
        <p14:creationId xmlns:p14="http://schemas.microsoft.com/office/powerpoint/2010/main" val="3359615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7239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05DA8A-5216-4F63-A012-E5BD46E625C2}" type="slidenum">
              <a:rPr lang="fi-FI" smtClean="0"/>
              <a:pPr/>
              <a:t>6</a:t>
            </a:fld>
            <a:endParaRPr lang="fi-FI" dirty="0"/>
          </a:p>
        </p:txBody>
      </p:sp>
    </p:spTree>
    <p:extLst>
      <p:ext uri="{BB962C8B-B14F-4D97-AF65-F5344CB8AC3E}">
        <p14:creationId xmlns:p14="http://schemas.microsoft.com/office/powerpoint/2010/main" val="7709435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You want to be treated fairly and may refuse deals that give gains</a:t>
            </a:r>
          </a:p>
          <a:p>
            <a:r>
              <a:rPr lang="en-US" dirty="0"/>
              <a:t>On the other hand you may want</a:t>
            </a:r>
            <a:r>
              <a:rPr lang="en-US" baseline="0" dirty="0"/>
              <a:t> to be fair and </a:t>
            </a:r>
            <a:r>
              <a:rPr lang="en-US" baseline="0" dirty="0" err="1"/>
              <a:t>concer</a:t>
            </a:r>
            <a:r>
              <a:rPr lang="en-US" baseline="0" dirty="0"/>
              <a:t> about other and take that into account in your preference structure</a:t>
            </a:r>
            <a:endParaRPr lang="en-US" dirty="0"/>
          </a:p>
          <a:p>
            <a:r>
              <a:rPr lang="en-US" dirty="0"/>
              <a:t>Some empathy is beneficiary,</a:t>
            </a:r>
            <a:r>
              <a:rPr lang="en-US" baseline="0" dirty="0"/>
              <a:t> even for your own hedonistic</a:t>
            </a:r>
            <a:endParaRPr lang="en-US" dirty="0"/>
          </a:p>
        </p:txBody>
      </p:sp>
      <p:sp>
        <p:nvSpPr>
          <p:cNvPr id="4" name="Slide Number Placeholder 3"/>
          <p:cNvSpPr>
            <a:spLocks noGrp="1"/>
          </p:cNvSpPr>
          <p:nvPr>
            <p:ph type="sldNum" sz="quarter" idx="10"/>
          </p:nvPr>
        </p:nvSpPr>
        <p:spPr/>
        <p:txBody>
          <a:bodyPr/>
          <a:lstStyle/>
          <a:p>
            <a:fld id="{B605DA8A-5216-4F63-A012-E5BD46E625C2}" type="slidenum">
              <a:rPr lang="fi-FI" smtClean="0"/>
              <a:pPr/>
              <a:t>7</a:t>
            </a:fld>
            <a:endParaRPr lang="fi-FI" dirty="0"/>
          </a:p>
        </p:txBody>
      </p:sp>
    </p:spTree>
    <p:extLst>
      <p:ext uri="{BB962C8B-B14F-4D97-AF65-F5344CB8AC3E}">
        <p14:creationId xmlns:p14="http://schemas.microsoft.com/office/powerpoint/2010/main" val="14794697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B605DA8A-5216-4F63-A012-E5BD46E625C2}" type="slidenum">
              <a:rPr lang="fi-FI" smtClean="0"/>
              <a:pPr/>
              <a:t>8</a:t>
            </a:fld>
            <a:endParaRPr lang="fi-FI" dirty="0"/>
          </a:p>
        </p:txBody>
      </p:sp>
    </p:spTree>
    <p:extLst>
      <p:ext uri="{BB962C8B-B14F-4D97-AF65-F5344CB8AC3E}">
        <p14:creationId xmlns:p14="http://schemas.microsoft.com/office/powerpoint/2010/main" val="18820367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05DA8A-5216-4F63-A012-E5BD46E625C2}" type="slidenum">
              <a:rPr lang="fi-FI" smtClean="0"/>
              <a:pPr/>
              <a:t>9</a:t>
            </a:fld>
            <a:endParaRPr lang="fi-FI" dirty="0"/>
          </a:p>
        </p:txBody>
      </p:sp>
    </p:spTree>
    <p:extLst>
      <p:ext uri="{BB962C8B-B14F-4D97-AF65-F5344CB8AC3E}">
        <p14:creationId xmlns:p14="http://schemas.microsoft.com/office/powerpoint/2010/main" val="1104566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fi-FI"/>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Click to edit Master subtitle style</a:t>
            </a:r>
            <a:endParaRPr lang="en-US"/>
          </a:p>
        </p:txBody>
      </p:sp>
      <p:sp>
        <p:nvSpPr>
          <p:cNvPr id="4" name="Date Placeholder 3"/>
          <p:cNvSpPr>
            <a:spLocks noGrp="1"/>
          </p:cNvSpPr>
          <p:nvPr>
            <p:ph type="dt" sz="half" idx="10"/>
          </p:nvPr>
        </p:nvSpPr>
        <p:spPr/>
        <p:txBody>
          <a:bodyPr/>
          <a:lstStyle/>
          <a:p>
            <a:fld id="{2AA8E367-B1C0-DE43-AFFE-96F4343CEBCE}" type="datetimeFigureOut">
              <a:rPr lang="en-US" smtClean="0"/>
              <a:t>5/1/19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61E8D-AC17-A24F-BA7A-B3E76F5AD853}" type="slidenum">
              <a:rPr lang="en-US" smtClean="0"/>
              <a:t>‹#›</a:t>
            </a:fld>
            <a:endParaRPr lang="en-US"/>
          </a:p>
        </p:txBody>
      </p:sp>
    </p:spTree>
    <p:extLst>
      <p:ext uri="{BB962C8B-B14F-4D97-AF65-F5344CB8AC3E}">
        <p14:creationId xmlns:p14="http://schemas.microsoft.com/office/powerpoint/2010/main" val="965183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Date Placeholder 3"/>
          <p:cNvSpPr>
            <a:spLocks noGrp="1"/>
          </p:cNvSpPr>
          <p:nvPr>
            <p:ph type="dt" sz="half" idx="10"/>
          </p:nvPr>
        </p:nvSpPr>
        <p:spPr/>
        <p:txBody>
          <a:bodyPr/>
          <a:lstStyle/>
          <a:p>
            <a:fld id="{2AA8E367-B1C0-DE43-AFFE-96F4343CEBCE}" type="datetimeFigureOut">
              <a:rPr lang="en-US" smtClean="0"/>
              <a:t>5/1/19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61E8D-AC17-A24F-BA7A-B3E76F5AD853}" type="slidenum">
              <a:rPr lang="en-US" smtClean="0"/>
              <a:t>‹#›</a:t>
            </a:fld>
            <a:endParaRPr lang="en-US"/>
          </a:p>
        </p:txBody>
      </p:sp>
    </p:spTree>
    <p:extLst>
      <p:ext uri="{BB962C8B-B14F-4D97-AF65-F5344CB8AC3E}">
        <p14:creationId xmlns:p14="http://schemas.microsoft.com/office/powerpoint/2010/main" val="2852992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i-FI"/>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Date Placeholder 3"/>
          <p:cNvSpPr>
            <a:spLocks noGrp="1"/>
          </p:cNvSpPr>
          <p:nvPr>
            <p:ph type="dt" sz="half" idx="10"/>
          </p:nvPr>
        </p:nvSpPr>
        <p:spPr/>
        <p:txBody>
          <a:bodyPr/>
          <a:lstStyle/>
          <a:p>
            <a:fld id="{2AA8E367-B1C0-DE43-AFFE-96F4343CEBCE}" type="datetimeFigureOut">
              <a:rPr lang="en-US" smtClean="0"/>
              <a:t>5/1/19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61E8D-AC17-A24F-BA7A-B3E76F5AD853}" type="slidenum">
              <a:rPr lang="en-US" smtClean="0"/>
              <a:t>‹#›</a:t>
            </a:fld>
            <a:endParaRPr lang="en-US"/>
          </a:p>
        </p:txBody>
      </p:sp>
    </p:spTree>
    <p:extLst>
      <p:ext uri="{BB962C8B-B14F-4D97-AF65-F5344CB8AC3E}">
        <p14:creationId xmlns:p14="http://schemas.microsoft.com/office/powerpoint/2010/main" val="17258659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ver Image">
    <p:spTree>
      <p:nvGrpSpPr>
        <p:cNvPr id="1" name=""/>
        <p:cNvGrpSpPr/>
        <p:nvPr/>
      </p:nvGrpSpPr>
      <p:grpSpPr>
        <a:xfrm>
          <a:off x="0" y="0"/>
          <a:ext cx="0" cy="0"/>
          <a:chOff x="0" y="0"/>
          <a:chExt cx="0" cy="0"/>
        </a:xfrm>
      </p:grpSpPr>
      <p:sp>
        <p:nvSpPr>
          <p:cNvPr id="16" name="Title 1"/>
          <p:cNvSpPr>
            <a:spLocks noGrp="1"/>
          </p:cNvSpPr>
          <p:nvPr>
            <p:ph type="ctrTitle"/>
          </p:nvPr>
        </p:nvSpPr>
        <p:spPr>
          <a:xfrm>
            <a:off x="468313" y="1989288"/>
            <a:ext cx="3319477" cy="3232900"/>
          </a:xfrm>
          <a:prstGeom prst="rect">
            <a:avLst/>
          </a:prstGeom>
        </p:spPr>
        <p:txBody>
          <a:bodyPr lIns="0" tIns="0" rIns="0" bIns="0" anchor="t">
            <a:noAutofit/>
          </a:bodyPr>
          <a:lstStyle>
            <a:lvl1pPr algn="l">
              <a:lnSpc>
                <a:spcPct val="80000"/>
              </a:lnSpc>
              <a:defRPr sz="6000" b="1" spc="-200">
                <a:solidFill>
                  <a:schemeClr val="tx2"/>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7" name="Subtitle 2"/>
          <p:cNvSpPr>
            <a:spLocks noGrp="1"/>
          </p:cNvSpPr>
          <p:nvPr>
            <p:ph type="subTitle" idx="1"/>
          </p:nvPr>
        </p:nvSpPr>
        <p:spPr>
          <a:xfrm>
            <a:off x="468313" y="5438088"/>
            <a:ext cx="3319477" cy="5832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err="1"/>
              <a:t>Click</a:t>
            </a:r>
            <a:r>
              <a:rPr lang="fi-FI" dirty="0"/>
              <a:t> to </a:t>
            </a:r>
            <a:r>
              <a:rPr lang="fi-FI" dirty="0" err="1"/>
              <a:t>edit</a:t>
            </a:r>
            <a:r>
              <a:rPr lang="fi-FI" dirty="0"/>
              <a:t> </a:t>
            </a:r>
            <a:r>
              <a:rPr lang="fi-FI" dirty="0" err="1"/>
              <a:t>Master</a:t>
            </a:r>
            <a:r>
              <a:rPr lang="fi-FI" dirty="0"/>
              <a:t> </a:t>
            </a:r>
            <a:r>
              <a:rPr lang="fi-FI" dirty="0" err="1"/>
              <a:t>subtitle</a:t>
            </a:r>
            <a:r>
              <a:rPr lang="fi-FI" dirty="0"/>
              <a:t> </a:t>
            </a:r>
            <a:r>
              <a:rPr lang="fi-FI" dirty="0" err="1"/>
              <a:t>style</a:t>
            </a:r>
            <a:endParaRPr lang="en-US" dirty="0"/>
          </a:p>
        </p:txBody>
      </p:sp>
      <p:sp>
        <p:nvSpPr>
          <p:cNvPr id="4" name="Picture Placeholder 3"/>
          <p:cNvSpPr>
            <a:spLocks noGrp="1"/>
          </p:cNvSpPr>
          <p:nvPr>
            <p:ph type="pic" sz="quarter" idx="10"/>
          </p:nvPr>
        </p:nvSpPr>
        <p:spPr>
          <a:xfrm>
            <a:off x="4349262" y="180000"/>
            <a:ext cx="4629692" cy="6498000"/>
          </a:xfrm>
          <a:prstGeom prst="rect">
            <a:avLst/>
          </a:prstGeom>
        </p:spPr>
        <p:txBody>
          <a:bodyPr vert="horz"/>
          <a:lstStyle/>
          <a:p>
            <a:pPr lvl="0"/>
            <a:endParaRPr lang="fi-FI" noProof="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809750" cy="1927860"/>
          </a:xfrm>
          <a:prstGeom prst="rect">
            <a:avLst/>
          </a:prstGeom>
        </p:spPr>
      </p:pic>
    </p:spTree>
    <p:extLst>
      <p:ext uri="{BB962C8B-B14F-4D97-AF65-F5344CB8AC3E}">
        <p14:creationId xmlns:p14="http://schemas.microsoft.com/office/powerpoint/2010/main" val="25585076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Divider">
    <p:bg>
      <p:bgPr>
        <a:solidFill>
          <a:schemeClr val="tx2"/>
        </a:solidFill>
        <a:effectLst/>
      </p:bgPr>
    </p:bg>
    <p:spTree>
      <p:nvGrpSpPr>
        <p:cNvPr id="1" name=""/>
        <p:cNvGrpSpPr/>
        <p:nvPr/>
      </p:nvGrpSpPr>
      <p:grpSpPr>
        <a:xfrm>
          <a:off x="0" y="0"/>
          <a:ext cx="0" cy="0"/>
          <a:chOff x="0" y="0"/>
          <a:chExt cx="0" cy="0"/>
        </a:xfrm>
      </p:grpSpPr>
      <p:sp>
        <p:nvSpPr>
          <p:cNvPr id="9" name="Title 1"/>
          <p:cNvSpPr>
            <a:spLocks noGrp="1"/>
          </p:cNvSpPr>
          <p:nvPr>
            <p:ph type="ctrTitle"/>
          </p:nvPr>
        </p:nvSpPr>
        <p:spPr>
          <a:xfrm>
            <a:off x="468314" y="1912267"/>
            <a:ext cx="820737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cxnSp>
        <p:nvCxnSpPr>
          <p:cNvPr id="7" name="Straight Connector 4"/>
          <p:cNvCxnSpPr/>
          <p:nvPr userDrawn="1"/>
        </p:nvCxnSpPr>
        <p:spPr>
          <a:xfrm>
            <a:off x="468314" y="5848350"/>
            <a:ext cx="8207375"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5"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1" y="5654880"/>
            <a:ext cx="2227145" cy="1149120"/>
          </a:xfrm>
          <a:prstGeom prst="rect">
            <a:avLst/>
          </a:prstGeom>
        </p:spPr>
      </p:pic>
    </p:spTree>
    <p:extLst>
      <p:ext uri="{BB962C8B-B14F-4D97-AF65-F5344CB8AC3E}">
        <p14:creationId xmlns:p14="http://schemas.microsoft.com/office/powerpoint/2010/main" val="34094908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sp>
        <p:nvSpPr>
          <p:cNvPr id="2" name="Title 1"/>
          <p:cNvSpPr>
            <a:spLocks noGrp="1"/>
          </p:cNvSpPr>
          <p:nvPr>
            <p:ph type="ctrTitle"/>
          </p:nvPr>
        </p:nvSpPr>
        <p:spPr>
          <a:xfrm>
            <a:off x="468314" y="318135"/>
            <a:ext cx="8207375"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0" name="Content Placeholder 10"/>
          <p:cNvSpPr>
            <a:spLocks noGrp="1"/>
          </p:cNvSpPr>
          <p:nvPr>
            <p:ph sz="quarter" idx="14"/>
          </p:nvPr>
        </p:nvSpPr>
        <p:spPr>
          <a:xfrm>
            <a:off x="468314" y="1513934"/>
            <a:ext cx="8207374"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fi-FI" dirty="0"/>
          </a:p>
        </p:txBody>
      </p:sp>
      <p:sp>
        <p:nvSpPr>
          <p:cNvPr id="6" name="Date Placeholder 12"/>
          <p:cNvSpPr>
            <a:spLocks noGrp="1"/>
          </p:cNvSpPr>
          <p:nvPr>
            <p:ph type="dt" sz="half" idx="15"/>
          </p:nvPr>
        </p:nvSpPr>
        <p:spPr/>
        <p:txBody>
          <a:bodyPr/>
          <a:lstStyle>
            <a:lvl1pPr>
              <a:defRPr/>
            </a:lvl1pPr>
          </a:lstStyle>
          <a:p>
            <a:pPr>
              <a:defRPr/>
            </a:pPr>
            <a:fld id="{24CBB682-87B2-4236-AF78-B49807E7713E}" type="datetime1">
              <a:rPr lang="fi-FI" smtClean="0"/>
              <a:t>1.5.2019</a:t>
            </a:fld>
            <a:endParaRPr lang="fi-FI"/>
          </a:p>
        </p:txBody>
      </p:sp>
      <p:sp>
        <p:nvSpPr>
          <p:cNvPr id="7" name="Footer Placeholder 13"/>
          <p:cNvSpPr>
            <a:spLocks noGrp="1"/>
          </p:cNvSpPr>
          <p:nvPr>
            <p:ph type="ftr" sz="quarter" idx="16"/>
          </p:nvPr>
        </p:nvSpPr>
        <p:spPr/>
        <p:txBody>
          <a:bodyPr/>
          <a:lstStyle>
            <a:lvl1pPr>
              <a:defRPr/>
            </a:lvl1pPr>
          </a:lstStyle>
          <a:p>
            <a:pPr>
              <a:defRPr/>
            </a:pPr>
            <a:endParaRPr lang="fi-FI"/>
          </a:p>
        </p:txBody>
      </p:sp>
      <p:sp>
        <p:nvSpPr>
          <p:cNvPr id="8" name="Slide Number Placeholder 14"/>
          <p:cNvSpPr>
            <a:spLocks noGrp="1"/>
          </p:cNvSpPr>
          <p:nvPr>
            <p:ph type="sldNum" sz="quarter" idx="17"/>
          </p:nvPr>
        </p:nvSpPr>
        <p:spPr/>
        <p:txBody>
          <a:bodyPr/>
          <a:lstStyle>
            <a:lvl1pPr>
              <a:defRPr/>
            </a:lvl1pPr>
          </a:lstStyle>
          <a:p>
            <a:pPr>
              <a:defRPr/>
            </a:pPr>
            <a:fld id="{49EFD4B7-1CC6-864B-A72A-C978B70BBA9B}" type="slidenum">
              <a:rPr lang="fi-FI"/>
              <a:pPr>
                <a:defRPr/>
              </a:pPr>
              <a:t>‹#›</a:t>
            </a:fld>
            <a:endParaRPr lang="fi-FI"/>
          </a:p>
        </p:txBody>
      </p:sp>
      <p:cxnSp>
        <p:nvCxnSpPr>
          <p:cNvPr id="12" name="Straight Connector 4"/>
          <p:cNvCxnSpPr/>
          <p:nvPr userDrawn="1"/>
        </p:nvCxnSpPr>
        <p:spPr>
          <a:xfrm>
            <a:off x="468314" y="5847608"/>
            <a:ext cx="820737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1"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5654880"/>
            <a:ext cx="2227147" cy="1149120"/>
          </a:xfrm>
          <a:prstGeom prst="rect">
            <a:avLst/>
          </a:prstGeom>
        </p:spPr>
      </p:pic>
    </p:spTree>
    <p:extLst>
      <p:ext uri="{BB962C8B-B14F-4D97-AF65-F5344CB8AC3E}">
        <p14:creationId xmlns:p14="http://schemas.microsoft.com/office/powerpoint/2010/main" val="383672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Content Placeholder 2"/>
          <p:cNvSpPr>
            <a:spLocks noGrp="1"/>
          </p:cNvSpPr>
          <p:nvPr>
            <p:ph idx="1"/>
          </p:nvPr>
        </p:nvSpPr>
        <p:spPr/>
        <p:txBody>
          <a:body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Date Placeholder 3"/>
          <p:cNvSpPr>
            <a:spLocks noGrp="1"/>
          </p:cNvSpPr>
          <p:nvPr>
            <p:ph type="dt" sz="half" idx="10"/>
          </p:nvPr>
        </p:nvSpPr>
        <p:spPr/>
        <p:txBody>
          <a:bodyPr/>
          <a:lstStyle/>
          <a:p>
            <a:fld id="{2AA8E367-B1C0-DE43-AFFE-96F4343CEBCE}" type="datetimeFigureOut">
              <a:rPr lang="en-US" smtClean="0"/>
              <a:t>5/1/19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61E8D-AC17-A24F-BA7A-B3E76F5AD853}" type="slidenum">
              <a:rPr lang="en-US" smtClean="0"/>
              <a:t>‹#›</a:t>
            </a:fld>
            <a:endParaRPr lang="en-US"/>
          </a:p>
        </p:txBody>
      </p:sp>
    </p:spTree>
    <p:extLst>
      <p:ext uri="{BB962C8B-B14F-4D97-AF65-F5344CB8AC3E}">
        <p14:creationId xmlns:p14="http://schemas.microsoft.com/office/powerpoint/2010/main" val="99228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i-FI"/>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Click to edit Master text styles</a:t>
            </a:r>
          </a:p>
        </p:txBody>
      </p:sp>
      <p:sp>
        <p:nvSpPr>
          <p:cNvPr id="4" name="Date Placeholder 3"/>
          <p:cNvSpPr>
            <a:spLocks noGrp="1"/>
          </p:cNvSpPr>
          <p:nvPr>
            <p:ph type="dt" sz="half" idx="10"/>
          </p:nvPr>
        </p:nvSpPr>
        <p:spPr/>
        <p:txBody>
          <a:bodyPr/>
          <a:lstStyle/>
          <a:p>
            <a:fld id="{2AA8E367-B1C0-DE43-AFFE-96F4343CEBCE}" type="datetimeFigureOut">
              <a:rPr lang="en-US" smtClean="0"/>
              <a:t>5/1/19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61E8D-AC17-A24F-BA7A-B3E76F5AD853}" type="slidenum">
              <a:rPr lang="en-US" smtClean="0"/>
              <a:t>‹#›</a:t>
            </a:fld>
            <a:endParaRPr lang="en-US"/>
          </a:p>
        </p:txBody>
      </p:sp>
    </p:spTree>
    <p:extLst>
      <p:ext uri="{BB962C8B-B14F-4D97-AF65-F5344CB8AC3E}">
        <p14:creationId xmlns:p14="http://schemas.microsoft.com/office/powerpoint/2010/main" val="2203124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5" name="Date Placeholder 4"/>
          <p:cNvSpPr>
            <a:spLocks noGrp="1"/>
          </p:cNvSpPr>
          <p:nvPr>
            <p:ph type="dt" sz="half" idx="10"/>
          </p:nvPr>
        </p:nvSpPr>
        <p:spPr/>
        <p:txBody>
          <a:bodyPr/>
          <a:lstStyle/>
          <a:p>
            <a:fld id="{2AA8E367-B1C0-DE43-AFFE-96F4343CEBCE}" type="datetimeFigureOut">
              <a:rPr lang="en-US" smtClean="0"/>
              <a:t>5/1/19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061E8D-AC17-A24F-BA7A-B3E76F5AD853}" type="slidenum">
              <a:rPr lang="en-US" smtClean="0"/>
              <a:t>‹#›</a:t>
            </a:fld>
            <a:endParaRPr lang="en-US"/>
          </a:p>
        </p:txBody>
      </p:sp>
    </p:spTree>
    <p:extLst>
      <p:ext uri="{BB962C8B-B14F-4D97-AF65-F5344CB8AC3E}">
        <p14:creationId xmlns:p14="http://schemas.microsoft.com/office/powerpoint/2010/main" val="4016545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7" name="Date Placeholder 6"/>
          <p:cNvSpPr>
            <a:spLocks noGrp="1"/>
          </p:cNvSpPr>
          <p:nvPr>
            <p:ph type="dt" sz="half" idx="10"/>
          </p:nvPr>
        </p:nvSpPr>
        <p:spPr/>
        <p:txBody>
          <a:bodyPr/>
          <a:lstStyle/>
          <a:p>
            <a:fld id="{2AA8E367-B1C0-DE43-AFFE-96F4343CEBCE}" type="datetimeFigureOut">
              <a:rPr lang="en-US" smtClean="0"/>
              <a:t>5/1/19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061E8D-AC17-A24F-BA7A-B3E76F5AD853}" type="slidenum">
              <a:rPr lang="en-US" smtClean="0"/>
              <a:t>‹#›</a:t>
            </a:fld>
            <a:endParaRPr lang="en-US"/>
          </a:p>
        </p:txBody>
      </p:sp>
    </p:spTree>
    <p:extLst>
      <p:ext uri="{BB962C8B-B14F-4D97-AF65-F5344CB8AC3E}">
        <p14:creationId xmlns:p14="http://schemas.microsoft.com/office/powerpoint/2010/main" val="1759870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Date Placeholder 2"/>
          <p:cNvSpPr>
            <a:spLocks noGrp="1"/>
          </p:cNvSpPr>
          <p:nvPr>
            <p:ph type="dt" sz="half" idx="10"/>
          </p:nvPr>
        </p:nvSpPr>
        <p:spPr/>
        <p:txBody>
          <a:bodyPr/>
          <a:lstStyle/>
          <a:p>
            <a:fld id="{2AA8E367-B1C0-DE43-AFFE-96F4343CEBCE}" type="datetimeFigureOut">
              <a:rPr lang="en-US" smtClean="0"/>
              <a:t>5/1/19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061E8D-AC17-A24F-BA7A-B3E76F5AD853}" type="slidenum">
              <a:rPr lang="en-US" smtClean="0"/>
              <a:t>‹#›</a:t>
            </a:fld>
            <a:endParaRPr lang="en-US"/>
          </a:p>
        </p:txBody>
      </p:sp>
    </p:spTree>
    <p:extLst>
      <p:ext uri="{BB962C8B-B14F-4D97-AF65-F5344CB8AC3E}">
        <p14:creationId xmlns:p14="http://schemas.microsoft.com/office/powerpoint/2010/main" val="1079124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A8E367-B1C0-DE43-AFFE-96F4343CEBCE}" type="datetimeFigureOut">
              <a:rPr lang="en-US" smtClean="0"/>
              <a:t>5/1/19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061E8D-AC17-A24F-BA7A-B3E76F5AD853}" type="slidenum">
              <a:rPr lang="en-US" smtClean="0"/>
              <a:t>‹#›</a:t>
            </a:fld>
            <a:endParaRPr lang="en-US"/>
          </a:p>
        </p:txBody>
      </p:sp>
    </p:spTree>
    <p:extLst>
      <p:ext uri="{BB962C8B-B14F-4D97-AF65-F5344CB8AC3E}">
        <p14:creationId xmlns:p14="http://schemas.microsoft.com/office/powerpoint/2010/main" val="126138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i-FI"/>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Click to edit Master text styles</a:t>
            </a:r>
          </a:p>
        </p:txBody>
      </p:sp>
      <p:sp>
        <p:nvSpPr>
          <p:cNvPr id="5" name="Date Placeholder 4"/>
          <p:cNvSpPr>
            <a:spLocks noGrp="1"/>
          </p:cNvSpPr>
          <p:nvPr>
            <p:ph type="dt" sz="half" idx="10"/>
          </p:nvPr>
        </p:nvSpPr>
        <p:spPr/>
        <p:txBody>
          <a:bodyPr/>
          <a:lstStyle/>
          <a:p>
            <a:fld id="{2AA8E367-B1C0-DE43-AFFE-96F4343CEBCE}" type="datetimeFigureOut">
              <a:rPr lang="en-US" smtClean="0"/>
              <a:t>5/1/19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061E8D-AC17-A24F-BA7A-B3E76F5AD853}" type="slidenum">
              <a:rPr lang="en-US" smtClean="0"/>
              <a:t>‹#›</a:t>
            </a:fld>
            <a:endParaRPr lang="en-US"/>
          </a:p>
        </p:txBody>
      </p:sp>
    </p:spTree>
    <p:extLst>
      <p:ext uri="{BB962C8B-B14F-4D97-AF65-F5344CB8AC3E}">
        <p14:creationId xmlns:p14="http://schemas.microsoft.com/office/powerpoint/2010/main" val="1205114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i-FI"/>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Click to edit Master text styles</a:t>
            </a:r>
          </a:p>
        </p:txBody>
      </p:sp>
      <p:sp>
        <p:nvSpPr>
          <p:cNvPr id="5" name="Date Placeholder 4"/>
          <p:cNvSpPr>
            <a:spLocks noGrp="1"/>
          </p:cNvSpPr>
          <p:nvPr>
            <p:ph type="dt" sz="half" idx="10"/>
          </p:nvPr>
        </p:nvSpPr>
        <p:spPr/>
        <p:txBody>
          <a:bodyPr/>
          <a:lstStyle/>
          <a:p>
            <a:fld id="{2AA8E367-B1C0-DE43-AFFE-96F4343CEBCE}" type="datetimeFigureOut">
              <a:rPr lang="en-US" smtClean="0"/>
              <a:t>5/1/19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061E8D-AC17-A24F-BA7A-B3E76F5AD853}" type="slidenum">
              <a:rPr lang="en-US" smtClean="0"/>
              <a:t>‹#›</a:t>
            </a:fld>
            <a:endParaRPr lang="en-US"/>
          </a:p>
        </p:txBody>
      </p:sp>
    </p:spTree>
    <p:extLst>
      <p:ext uri="{BB962C8B-B14F-4D97-AF65-F5344CB8AC3E}">
        <p14:creationId xmlns:p14="http://schemas.microsoft.com/office/powerpoint/2010/main" val="2693103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A8E367-B1C0-DE43-AFFE-96F4343CEBCE}" type="datetimeFigureOut">
              <a:rPr lang="en-US" smtClean="0"/>
              <a:t>5/1/19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061E8D-AC17-A24F-BA7A-B3E76F5AD853}" type="slidenum">
              <a:rPr lang="en-US" smtClean="0"/>
              <a:t>‹#›</a:t>
            </a:fld>
            <a:endParaRPr lang="en-US"/>
          </a:p>
        </p:txBody>
      </p:sp>
    </p:spTree>
    <p:extLst>
      <p:ext uri="{BB962C8B-B14F-4D97-AF65-F5344CB8AC3E}">
        <p14:creationId xmlns:p14="http://schemas.microsoft.com/office/powerpoint/2010/main" val="16283088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8313" y="1989288"/>
            <a:ext cx="5549533" cy="3618250"/>
          </a:xfrm>
        </p:spPr>
        <p:txBody>
          <a:bodyPr/>
          <a:lstStyle/>
          <a:p>
            <a:r>
              <a:rPr lang="en-US" sz="4400" dirty="0"/>
              <a:t>Negotiation Analytics</a:t>
            </a:r>
            <a:br>
              <a:rPr lang="en-US" sz="4000" dirty="0"/>
            </a:br>
            <a:r>
              <a:rPr lang="en-US" sz="3600" dirty="0"/>
              <a:t>30C02000</a:t>
            </a:r>
            <a:br>
              <a:rPr lang="en-US" sz="3600" dirty="0"/>
            </a:br>
            <a:r>
              <a:rPr lang="en-US" sz="3600" i="1" dirty="0"/>
              <a:t>Jyrki Wallenius</a:t>
            </a:r>
            <a:br>
              <a:rPr lang="en-US" sz="2800" i="1" dirty="0"/>
            </a:br>
            <a:endParaRPr lang="en-US" sz="2800" i="1" dirty="0"/>
          </a:p>
        </p:txBody>
      </p:sp>
      <p:sp>
        <p:nvSpPr>
          <p:cNvPr id="3" name="Subtitle 2"/>
          <p:cNvSpPr>
            <a:spLocks noGrp="1"/>
          </p:cNvSpPr>
          <p:nvPr>
            <p:ph type="subTitle" idx="1"/>
          </p:nvPr>
        </p:nvSpPr>
        <p:spPr>
          <a:xfrm>
            <a:off x="468312" y="3489960"/>
            <a:ext cx="5330909" cy="2366687"/>
          </a:xfrm>
        </p:spPr>
        <p:txBody>
          <a:bodyPr>
            <a:noAutofit/>
          </a:bodyPr>
          <a:lstStyle/>
          <a:p>
            <a:r>
              <a:rPr lang="en-US" sz="2800" dirty="0"/>
              <a:t>Lecture 5:</a:t>
            </a:r>
          </a:p>
          <a:p>
            <a:r>
              <a:rPr lang="en-US" sz="2800" dirty="0"/>
              <a:t>Win-Win Negotiations</a:t>
            </a:r>
            <a:r>
              <a:rPr lang="en-US" sz="2400" dirty="0"/>
              <a:t>: </a:t>
            </a:r>
          </a:p>
          <a:p>
            <a:r>
              <a:rPr lang="en-US" sz="2400" dirty="0"/>
              <a:t>Guest Lecture by Johanna </a:t>
            </a:r>
            <a:r>
              <a:rPr lang="en-US" sz="2400" dirty="0" err="1"/>
              <a:t>Bragge</a:t>
            </a:r>
            <a:r>
              <a:rPr lang="en-US" sz="2400" dirty="0"/>
              <a:t>: Pre-Mediation Analysis &amp; Behavioral Realities; Intro to Multi-Party Negotiations</a:t>
            </a:r>
          </a:p>
          <a:p>
            <a:endParaRPr lang="en-US" sz="2400" dirty="0"/>
          </a:p>
          <a:p>
            <a:endParaRPr lang="en-US" sz="2400" dirty="0"/>
          </a:p>
          <a:p>
            <a:endParaRPr lang="en-US" sz="2400" dirty="0"/>
          </a:p>
        </p:txBody>
      </p:sp>
      <p:sp>
        <p:nvSpPr>
          <p:cNvPr id="8" name="Subtitle 2"/>
          <p:cNvSpPr txBox="1">
            <a:spLocks/>
          </p:cNvSpPr>
          <p:nvPr/>
        </p:nvSpPr>
        <p:spPr>
          <a:xfrm>
            <a:off x="445932" y="5856647"/>
            <a:ext cx="3637606" cy="764645"/>
          </a:xfrm>
          <a:prstGeom prst="rect">
            <a:avLst/>
          </a:prstGeom>
        </p:spPr>
        <p:txBody>
          <a:bodyPr lIns="0" tIns="0" rIns="0" bIns="0" anchor="t">
            <a:normAutofit/>
          </a:bodyPr>
          <a:lstStyle>
            <a:lvl1pPr marL="0" indent="0" algn="l" defTabSz="457200" rtl="0" eaLnBrk="0" fontAlgn="base" hangingPunct="0">
              <a:spcBef>
                <a:spcPts val="0"/>
              </a:spcBef>
              <a:spcAft>
                <a:spcPct val="0"/>
              </a:spcAft>
              <a:buFont typeface="Arial" charset="0"/>
              <a:buNone/>
              <a:defRPr sz="1600" i="1" kern="1200">
                <a:solidFill>
                  <a:srgbClr val="928B81"/>
                </a:solidFill>
                <a:latin typeface="Georgia"/>
                <a:ea typeface="ＭＳ Ｐゴシック" charset="0"/>
                <a:cs typeface="Georgia"/>
              </a:defRPr>
            </a:lvl1pPr>
            <a:lvl2pPr marL="457200" indent="0" algn="ctr" defTabSz="457200" rtl="0" eaLnBrk="0" fontAlgn="base" hangingPunct="0">
              <a:spcBef>
                <a:spcPct val="20000"/>
              </a:spcBef>
              <a:spcAft>
                <a:spcPct val="0"/>
              </a:spcAft>
              <a:buFont typeface="Arial" charset="0"/>
              <a:buNone/>
              <a:defRPr sz="2800" kern="1200">
                <a:solidFill>
                  <a:schemeClr val="tx1">
                    <a:tint val="75000"/>
                  </a:schemeClr>
                </a:solidFill>
                <a:latin typeface="+mn-lt"/>
                <a:ea typeface="MS PGothic" pitchFamily="34" charset="-128"/>
                <a:cs typeface="MS PGothic" charset="0"/>
              </a:defRPr>
            </a:lvl2pPr>
            <a:lvl3pPr marL="914400" indent="0" algn="ctr" defTabSz="457200" rtl="0" eaLnBrk="0" fontAlgn="base" hangingPunct="0">
              <a:spcBef>
                <a:spcPct val="20000"/>
              </a:spcBef>
              <a:spcAft>
                <a:spcPct val="0"/>
              </a:spcAft>
              <a:buFont typeface="Arial" charset="0"/>
              <a:buNone/>
              <a:defRPr sz="2400" kern="1200">
                <a:solidFill>
                  <a:schemeClr val="tx1">
                    <a:tint val="75000"/>
                  </a:schemeClr>
                </a:solidFill>
                <a:latin typeface="+mn-lt"/>
                <a:ea typeface="ヒラギノ角ゴ Pro W3" charset="-128"/>
                <a:cs typeface="ヒラギノ角ゴ Pro W3" charset="-128"/>
              </a:defRPr>
            </a:lvl3pPr>
            <a:lvl4pPr marL="13716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mn-lt"/>
                <a:ea typeface="ヒラギノ角ゴ Pro W3" charset="-128"/>
                <a:cs typeface="ヒラギノ角ゴ Pro W3" charset="0"/>
              </a:defRPr>
            </a:lvl4pPr>
            <a:lvl5pPr marL="18288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mn-lt"/>
                <a:ea typeface="ＭＳ Ｐゴシック" charset="0"/>
                <a:cs typeface="MS PGothic" pitchFamily="34" charset="-128"/>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nSpc>
                <a:spcPct val="90000"/>
              </a:lnSpc>
            </a:pPr>
            <a:r>
              <a:rPr lang="en-US" sz="2200" dirty="0"/>
              <a:t>Original lecture slides: </a:t>
            </a:r>
            <a:r>
              <a:rPr lang="en-US" sz="2200" dirty="0" err="1"/>
              <a:t>Pirkko</a:t>
            </a:r>
            <a:r>
              <a:rPr lang="en-US" sz="2200" dirty="0"/>
              <a:t> </a:t>
            </a:r>
            <a:r>
              <a:rPr lang="en-US" sz="2200" dirty="0" err="1"/>
              <a:t>Lahdelma</a:t>
            </a:r>
            <a:endParaRPr lang="en-US" sz="2200" dirty="0"/>
          </a:p>
        </p:txBody>
      </p:sp>
    </p:spTree>
    <p:extLst>
      <p:ext uri="{BB962C8B-B14F-4D97-AF65-F5344CB8AC3E}">
        <p14:creationId xmlns:p14="http://schemas.microsoft.com/office/powerpoint/2010/main" val="6729517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8314" y="318135"/>
            <a:ext cx="8207375" cy="697865"/>
          </a:xfrm>
        </p:spPr>
        <p:txBody>
          <a:bodyPr/>
          <a:lstStyle/>
          <a:p>
            <a:r>
              <a:rPr lang="en-US" dirty="0"/>
              <a:t>5. The us/them bias</a:t>
            </a:r>
          </a:p>
        </p:txBody>
      </p:sp>
      <p:sp>
        <p:nvSpPr>
          <p:cNvPr id="3" name="Content Placeholder 2"/>
          <p:cNvSpPr>
            <a:spLocks noGrp="1"/>
          </p:cNvSpPr>
          <p:nvPr>
            <p:ph sz="quarter" idx="14"/>
          </p:nvPr>
        </p:nvSpPr>
        <p:spPr>
          <a:xfrm>
            <a:off x="468314" y="1015999"/>
            <a:ext cx="8207374" cy="4786923"/>
          </a:xfrm>
        </p:spPr>
        <p:txBody>
          <a:bodyPr>
            <a:noAutofit/>
          </a:bodyPr>
          <a:lstStyle/>
          <a:p>
            <a:pPr lvl="1"/>
            <a:r>
              <a:rPr lang="en-US" sz="2600" dirty="0"/>
              <a:t>A tendency to prefer to deal with those who come from the same background</a:t>
            </a:r>
          </a:p>
          <a:p>
            <a:pPr lvl="1"/>
            <a:r>
              <a:rPr lang="en-US" sz="2600" dirty="0"/>
              <a:t>An us-versus-them orientation gets negotiators to fall into the traps of</a:t>
            </a:r>
          </a:p>
          <a:p>
            <a:pPr lvl="2"/>
            <a:r>
              <a:rPr lang="en-US" sz="2200" dirty="0"/>
              <a:t>Zero-sum thinking</a:t>
            </a:r>
          </a:p>
          <a:p>
            <a:pPr lvl="2"/>
            <a:r>
              <a:rPr lang="en-US" sz="2200" dirty="0"/>
              <a:t>Engaging in reactive devaluations</a:t>
            </a:r>
          </a:p>
          <a:p>
            <a:pPr lvl="2"/>
            <a:r>
              <a:rPr lang="en-US" sz="2200" dirty="0"/>
              <a:t>Misinterpreting conciliatory gestures</a:t>
            </a:r>
          </a:p>
          <a:p>
            <a:pPr lvl="2"/>
            <a:r>
              <a:rPr lang="en-US" sz="2200" dirty="0"/>
              <a:t>Simplifying uncertainties by emphasizing worst-case analysis</a:t>
            </a:r>
          </a:p>
          <a:p>
            <a:pPr lvl="2"/>
            <a:r>
              <a:rPr lang="en-US" sz="2200" dirty="0"/>
              <a:t>Causing self-fulfilling negative prophecies</a:t>
            </a:r>
          </a:p>
          <a:p>
            <a:pPr lvl="2"/>
            <a:r>
              <a:rPr lang="en-US" sz="2200" dirty="0"/>
              <a:t>Getting trapped into destructive escalatory behavior</a:t>
            </a:r>
          </a:p>
        </p:txBody>
      </p:sp>
    </p:spTree>
    <p:extLst>
      <p:ext uri="{BB962C8B-B14F-4D97-AF65-F5344CB8AC3E}">
        <p14:creationId xmlns:p14="http://schemas.microsoft.com/office/powerpoint/2010/main" val="2937931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6. Cultural differences in negotiations: Some Quick Observations</a:t>
            </a:r>
            <a:br>
              <a:rPr lang="en-US" dirty="0"/>
            </a:br>
            <a:r>
              <a:rPr lang="en-US" sz="2400" dirty="0"/>
              <a:t>Differences within and between </a:t>
            </a:r>
          </a:p>
        </p:txBody>
      </p:sp>
      <p:sp>
        <p:nvSpPr>
          <p:cNvPr id="3" name="Content Placeholder 2"/>
          <p:cNvSpPr>
            <a:spLocks noGrp="1"/>
          </p:cNvSpPr>
          <p:nvPr>
            <p:ph sz="quarter" idx="14"/>
          </p:nvPr>
        </p:nvSpPr>
        <p:spPr>
          <a:xfrm>
            <a:off x="468314" y="1798320"/>
            <a:ext cx="8207374" cy="3718914"/>
          </a:xfrm>
        </p:spPr>
        <p:txBody>
          <a:bodyPr/>
          <a:lstStyle/>
          <a:p>
            <a:pPr lvl="1"/>
            <a:r>
              <a:rPr lang="en-US" sz="2800" dirty="0"/>
              <a:t>Culture is a set of norms and practices that are commonly held by the members of a group and perpetuated over time</a:t>
            </a:r>
          </a:p>
          <a:p>
            <a:pPr lvl="1"/>
            <a:r>
              <a:rPr lang="en-US" sz="2800" dirty="0"/>
              <a:t>A group can be, e.g., a nation, a religion, a profession, a company, a gender, or a family</a:t>
            </a:r>
          </a:p>
          <a:p>
            <a:pPr lvl="1"/>
            <a:r>
              <a:rPr lang="en-US" sz="2800" dirty="0"/>
              <a:t>There are cultural differences but</a:t>
            </a:r>
            <a:br>
              <a:rPr lang="en-US" sz="2800" dirty="0"/>
            </a:br>
            <a:r>
              <a:rPr lang="en-US" sz="2800" i="1" dirty="0"/>
              <a:t>within </a:t>
            </a:r>
            <a:r>
              <a:rPr lang="en-US" sz="2800" dirty="0"/>
              <a:t>group differences are sometimes bigger than</a:t>
            </a:r>
            <a:r>
              <a:rPr lang="en-US" sz="2800" i="1" dirty="0"/>
              <a:t> between </a:t>
            </a:r>
            <a:r>
              <a:rPr lang="en-US" sz="2800" dirty="0"/>
              <a:t>group differences</a:t>
            </a:r>
          </a:p>
          <a:p>
            <a:endParaRPr lang="en-US" i="1" dirty="0"/>
          </a:p>
        </p:txBody>
      </p:sp>
    </p:spTree>
    <p:extLst>
      <p:ext uri="{BB962C8B-B14F-4D97-AF65-F5344CB8AC3E}">
        <p14:creationId xmlns:p14="http://schemas.microsoft.com/office/powerpoint/2010/main" val="917151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6. Cultural differences in negotiations</a:t>
            </a:r>
            <a:br>
              <a:rPr lang="en-US" dirty="0"/>
            </a:br>
            <a:r>
              <a:rPr lang="en-US" sz="2400" dirty="0"/>
              <a:t>Joint membership</a:t>
            </a:r>
            <a:endParaRPr lang="en-US" dirty="0"/>
          </a:p>
        </p:txBody>
      </p:sp>
      <p:sp>
        <p:nvSpPr>
          <p:cNvPr id="3" name="Content Placeholder 2"/>
          <p:cNvSpPr>
            <a:spLocks noGrp="1"/>
          </p:cNvSpPr>
          <p:nvPr>
            <p:ph sz="quarter" idx="14"/>
          </p:nvPr>
        </p:nvSpPr>
        <p:spPr/>
        <p:txBody>
          <a:bodyPr/>
          <a:lstStyle/>
          <a:p>
            <a:pPr lvl="1"/>
            <a:r>
              <a:rPr lang="en-US" sz="3200" dirty="0"/>
              <a:t>We are all members of many cultures simultaneously</a:t>
            </a:r>
          </a:p>
          <a:p>
            <a:pPr lvl="1"/>
            <a:r>
              <a:rPr lang="en-US" sz="3200" dirty="0"/>
              <a:t>You can’t always tell in advance </a:t>
            </a:r>
          </a:p>
          <a:p>
            <a:pPr lvl="2"/>
            <a:r>
              <a:rPr lang="en-US" sz="2400" dirty="0"/>
              <a:t>to which cultures the negotiation party belongs and </a:t>
            </a:r>
          </a:p>
          <a:p>
            <a:pPr lvl="2"/>
            <a:r>
              <a:rPr lang="en-US" sz="2400" dirty="0"/>
              <a:t>which of these cultures dominate in negotiation situations</a:t>
            </a:r>
          </a:p>
        </p:txBody>
      </p:sp>
    </p:spTree>
    <p:extLst>
      <p:ext uri="{BB962C8B-B14F-4D97-AF65-F5344CB8AC3E}">
        <p14:creationId xmlns:p14="http://schemas.microsoft.com/office/powerpoint/2010/main" val="2272489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8314" y="318135"/>
            <a:ext cx="8207375" cy="873711"/>
          </a:xfrm>
        </p:spPr>
        <p:txBody>
          <a:bodyPr/>
          <a:lstStyle/>
          <a:p>
            <a:r>
              <a:rPr lang="en-US" dirty="0"/>
              <a:t>6. Cultural differences in negotiations</a:t>
            </a:r>
            <a:br>
              <a:rPr lang="en-US" dirty="0"/>
            </a:br>
            <a:r>
              <a:rPr lang="en-US" sz="2400" dirty="0"/>
              <a:t>Differences in interests</a:t>
            </a:r>
          </a:p>
        </p:txBody>
      </p:sp>
      <p:sp>
        <p:nvSpPr>
          <p:cNvPr id="3" name="Content Placeholder 2"/>
          <p:cNvSpPr>
            <a:spLocks noGrp="1"/>
          </p:cNvSpPr>
          <p:nvPr>
            <p:ph sz="quarter" idx="14"/>
          </p:nvPr>
        </p:nvSpPr>
        <p:spPr>
          <a:xfrm>
            <a:off x="468314" y="1191846"/>
            <a:ext cx="8207374" cy="4685426"/>
          </a:xfrm>
        </p:spPr>
        <p:txBody>
          <a:bodyPr>
            <a:noAutofit/>
          </a:bodyPr>
          <a:lstStyle/>
          <a:p>
            <a:pPr lvl="1"/>
            <a:r>
              <a:rPr lang="en-US" sz="2600" dirty="0"/>
              <a:t>Differences in interests are common if parties represent radically different cultures</a:t>
            </a:r>
          </a:p>
          <a:p>
            <a:pPr lvl="1"/>
            <a:r>
              <a:rPr lang="en-US" sz="2600" dirty="0"/>
              <a:t>Differences in interests may exist among members of a single culture, too</a:t>
            </a:r>
          </a:p>
          <a:p>
            <a:pPr lvl="1"/>
            <a:r>
              <a:rPr lang="en-US" sz="2600" dirty="0"/>
              <a:t>The more people differ in interests, the larger the potential for joint gains (the situation is worse if two persons are interested about the same issue, such as salary, but one maximizes, the other minimizes)</a:t>
            </a:r>
          </a:p>
          <a:p>
            <a:pPr lvl="1"/>
            <a:r>
              <a:rPr lang="en-US" sz="2600" dirty="0"/>
              <a:t>However, parties with different interests might also differ in thinking about the role of negotiations and how negotiations should be conducted</a:t>
            </a:r>
          </a:p>
        </p:txBody>
      </p:sp>
    </p:spTree>
    <p:extLst>
      <p:ext uri="{BB962C8B-B14F-4D97-AF65-F5344CB8AC3E}">
        <p14:creationId xmlns:p14="http://schemas.microsoft.com/office/powerpoint/2010/main" val="2257587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6. Cultural differences in negotiations</a:t>
            </a:r>
            <a:br>
              <a:rPr lang="en-US" dirty="0"/>
            </a:br>
            <a:r>
              <a:rPr lang="en-US" sz="2700" dirty="0"/>
              <a:t>Differences in negotiation styles</a:t>
            </a:r>
            <a:br>
              <a:rPr lang="en-US" sz="2700" dirty="0"/>
            </a:br>
            <a:endParaRPr lang="en-US" dirty="0"/>
          </a:p>
        </p:txBody>
      </p:sp>
      <p:sp>
        <p:nvSpPr>
          <p:cNvPr id="3" name="Content Placeholder 2"/>
          <p:cNvSpPr>
            <a:spLocks noGrp="1"/>
          </p:cNvSpPr>
          <p:nvPr>
            <p:ph sz="quarter" idx="14"/>
          </p:nvPr>
        </p:nvSpPr>
        <p:spPr>
          <a:xfrm>
            <a:off x="468314" y="1513934"/>
            <a:ext cx="8207374" cy="4291330"/>
          </a:xfrm>
        </p:spPr>
        <p:txBody>
          <a:bodyPr/>
          <a:lstStyle/>
          <a:p>
            <a:r>
              <a:rPr lang="en-US" sz="2400" b="0" dirty="0"/>
              <a:t>Different norms about</a:t>
            </a:r>
            <a:r>
              <a:rPr lang="en-US" sz="2400" dirty="0"/>
              <a:t> </a:t>
            </a:r>
          </a:p>
          <a:p>
            <a:pPr lvl="1"/>
            <a:r>
              <a:rPr lang="en-US" sz="2400" dirty="0"/>
              <a:t>Disclosing information about their interests</a:t>
            </a:r>
          </a:p>
          <a:p>
            <a:pPr lvl="1"/>
            <a:r>
              <a:rPr lang="en-US" sz="2400" dirty="0"/>
              <a:t>The truthfulness of their disclosures </a:t>
            </a:r>
          </a:p>
          <a:p>
            <a:pPr lvl="1"/>
            <a:r>
              <a:rPr lang="en-US" sz="2400" dirty="0"/>
              <a:t>Their use of threats and other hardball tactics</a:t>
            </a:r>
          </a:p>
          <a:p>
            <a:pPr lvl="1"/>
            <a:r>
              <a:rPr lang="en-US" sz="2400" dirty="0"/>
              <a:t>The speed and timing of concessions</a:t>
            </a:r>
          </a:p>
          <a:p>
            <a:pPr lvl="1"/>
            <a:r>
              <a:rPr lang="en-US" sz="2400" dirty="0"/>
              <a:t>The number of concessions that are expected before agreement</a:t>
            </a:r>
          </a:p>
          <a:p>
            <a:pPr lvl="1"/>
            <a:r>
              <a:rPr lang="en-US" sz="2400" dirty="0"/>
              <a:t>The standards by which they judge fairness</a:t>
            </a:r>
          </a:p>
          <a:p>
            <a:pPr lvl="1"/>
            <a:r>
              <a:rPr lang="en-US" sz="2400" dirty="0"/>
              <a:t>Their willingness to accept outside help from mediators or arbitrators</a:t>
            </a:r>
          </a:p>
        </p:txBody>
      </p:sp>
    </p:spTree>
    <p:extLst>
      <p:ext uri="{BB962C8B-B14F-4D97-AF65-F5344CB8AC3E}">
        <p14:creationId xmlns:p14="http://schemas.microsoft.com/office/powerpoint/2010/main" val="10774501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98CFD-F216-FD46-91A1-EA2074077861}"/>
              </a:ext>
            </a:extLst>
          </p:cNvPr>
          <p:cNvSpPr>
            <a:spLocks noGrp="1"/>
          </p:cNvSpPr>
          <p:nvPr>
            <p:ph type="ctrTitle"/>
          </p:nvPr>
        </p:nvSpPr>
        <p:spPr>
          <a:xfrm>
            <a:off x="468314" y="318135"/>
            <a:ext cx="8207375" cy="901065"/>
          </a:xfrm>
        </p:spPr>
        <p:txBody>
          <a:bodyPr/>
          <a:lstStyle/>
          <a:p>
            <a:r>
              <a:rPr lang="en-US" dirty="0"/>
              <a:t>7. Geert Hofstede’s cultural dimensions: </a:t>
            </a:r>
            <a:br>
              <a:rPr lang="en-US" dirty="0"/>
            </a:br>
            <a:r>
              <a:rPr lang="en-US" dirty="0"/>
              <a:t>USA vs Japan</a:t>
            </a:r>
          </a:p>
        </p:txBody>
      </p:sp>
      <p:sp>
        <p:nvSpPr>
          <p:cNvPr id="3" name="Content Placeholder 2">
            <a:extLst>
              <a:ext uri="{FF2B5EF4-FFF2-40B4-BE49-F238E27FC236}">
                <a16:creationId xmlns:a16="http://schemas.microsoft.com/office/drawing/2014/main" id="{B69DA521-D668-414B-BEF1-202B5F86CBCF}"/>
              </a:ext>
            </a:extLst>
          </p:cNvPr>
          <p:cNvSpPr>
            <a:spLocks noGrp="1"/>
          </p:cNvSpPr>
          <p:nvPr>
            <p:ph sz="quarter" idx="14"/>
          </p:nvPr>
        </p:nvSpPr>
        <p:spPr>
          <a:xfrm>
            <a:off x="468314" y="1513932"/>
            <a:ext cx="8207374" cy="4353467"/>
          </a:xfrm>
        </p:spPr>
        <p:txBody>
          <a:bodyPr>
            <a:normAutofit lnSpcReduction="10000"/>
          </a:bodyPr>
          <a:lstStyle/>
          <a:p>
            <a:r>
              <a:rPr lang="en-US" sz="2400" b="0" dirty="0"/>
              <a:t>1. Power distance (hierarchical vs flat society, organizations)</a:t>
            </a:r>
          </a:p>
          <a:p>
            <a:pPr marL="342900" indent="-342900">
              <a:buFont typeface="Arial" panose="020B0604020202020204" pitchFamily="34" charset="0"/>
              <a:buChar char="•"/>
            </a:pPr>
            <a:r>
              <a:rPr lang="en-US" sz="2400" b="0" dirty="0"/>
              <a:t>Tolerate inequality, large differences in salaries</a:t>
            </a:r>
          </a:p>
          <a:p>
            <a:r>
              <a:rPr lang="en-US" sz="2400" b="0" dirty="0"/>
              <a:t>2. Individualism vs. collectivism (group first, vs. individual first)</a:t>
            </a:r>
          </a:p>
          <a:p>
            <a:r>
              <a:rPr lang="en-US" sz="2400" b="0" dirty="0"/>
              <a:t>3. Uncertainty avoidance (degree of anxiety in uncertain situations)</a:t>
            </a:r>
          </a:p>
          <a:p>
            <a:r>
              <a:rPr lang="en-US" sz="2400" b="0" dirty="0"/>
              <a:t>4. Masculinity (traditional female, male roles)</a:t>
            </a:r>
          </a:p>
          <a:p>
            <a:r>
              <a:rPr lang="en-US" sz="2400" b="0" dirty="0"/>
              <a:t>5. Long-term orientation (saving vs debt)</a:t>
            </a:r>
          </a:p>
          <a:p>
            <a:r>
              <a:rPr lang="en-US" sz="2400" b="0" dirty="0"/>
              <a:t>6. Degree of self-indulgence (extent to which people try to curb their impulses, desires, instant gratification)</a:t>
            </a:r>
          </a:p>
          <a:p>
            <a:endParaRPr lang="en-US" sz="2400" b="0" dirty="0"/>
          </a:p>
          <a:p>
            <a:r>
              <a:rPr lang="en-US" sz="2400" b="0" dirty="0"/>
              <a:t>Watch a YouTube video about this.</a:t>
            </a:r>
          </a:p>
        </p:txBody>
      </p:sp>
    </p:spTree>
    <p:extLst>
      <p:ext uri="{BB962C8B-B14F-4D97-AF65-F5344CB8AC3E}">
        <p14:creationId xmlns:p14="http://schemas.microsoft.com/office/powerpoint/2010/main" val="3502869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br>
              <a:rPr lang="en-US" dirty="0"/>
            </a:br>
            <a:r>
              <a:rPr lang="en-US" dirty="0"/>
              <a:t>Today’s objectives</a:t>
            </a:r>
          </a:p>
        </p:txBody>
      </p:sp>
      <p:sp>
        <p:nvSpPr>
          <p:cNvPr id="6" name="Content Placeholder 5"/>
          <p:cNvSpPr>
            <a:spLocks noGrp="1"/>
          </p:cNvSpPr>
          <p:nvPr>
            <p:ph sz="quarter" idx="14"/>
          </p:nvPr>
        </p:nvSpPr>
        <p:spPr>
          <a:xfrm>
            <a:off x="468314" y="1513933"/>
            <a:ext cx="8207374" cy="4219323"/>
          </a:xfrm>
        </p:spPr>
        <p:txBody>
          <a:bodyPr/>
          <a:lstStyle/>
          <a:p>
            <a:pPr marL="342900" indent="-342900">
              <a:buFont typeface="Arial" panose="020B0604020202020204" pitchFamily="34" charset="0"/>
              <a:buChar char="•"/>
            </a:pPr>
            <a:r>
              <a:rPr lang="en-US" sz="2800" b="0" dirty="0"/>
              <a:t>Johanna </a:t>
            </a:r>
            <a:r>
              <a:rPr lang="en-US" sz="2800" b="0" dirty="0" err="1"/>
              <a:t>Bragge’s</a:t>
            </a:r>
            <a:r>
              <a:rPr lang="en-US" sz="2800" b="0" dirty="0"/>
              <a:t> guest lecture: pre-mediation (pseudo-mock negotiations), with a case about energy taxation dispute in Finland</a:t>
            </a:r>
          </a:p>
          <a:p>
            <a:pPr marL="580500" lvl="1" indent="-342900">
              <a:buFont typeface="Wingdings" pitchFamily="2" charset="2"/>
              <a:buChar char="ü"/>
            </a:pPr>
            <a:r>
              <a:rPr lang="en-US" sz="2300" dirty="0"/>
              <a:t>What are pseudo-mock negotiations and why are they often useful?</a:t>
            </a:r>
          </a:p>
          <a:p>
            <a:pPr marL="580500" lvl="1" indent="-342900">
              <a:buFont typeface="Wingdings" pitchFamily="2" charset="2"/>
              <a:buChar char="ü"/>
            </a:pPr>
            <a:r>
              <a:rPr lang="en-US" sz="2300" dirty="0"/>
              <a:t>Real-world application</a:t>
            </a:r>
          </a:p>
          <a:p>
            <a:pPr marL="580500" lvl="1" indent="-342900">
              <a:buFont typeface="Wingdings" pitchFamily="2" charset="2"/>
              <a:buChar char="ü"/>
            </a:pPr>
            <a:r>
              <a:rPr lang="en-US" sz="2300" b="0" dirty="0"/>
              <a:t>Intro to multi-party negotiations</a:t>
            </a:r>
            <a:endParaRPr lang="en-US" sz="2400" b="0" dirty="0"/>
          </a:p>
          <a:p>
            <a:pPr marL="342900" indent="-342900">
              <a:buFont typeface="Arial" panose="020B0604020202020204" pitchFamily="34" charset="0"/>
              <a:buChar char="•"/>
            </a:pPr>
            <a:endParaRPr lang="en-US" sz="2400" b="0" dirty="0"/>
          </a:p>
          <a:p>
            <a:pPr marL="342900" indent="-342900">
              <a:buFont typeface="Arial" panose="020B0604020202020204" pitchFamily="34" charset="0"/>
              <a:buChar char="•"/>
            </a:pPr>
            <a:r>
              <a:rPr lang="en-US" sz="2800" b="0" dirty="0"/>
              <a:t>Behavioral realities in negotiations</a:t>
            </a:r>
          </a:p>
          <a:p>
            <a:endParaRPr lang="en-US" sz="2400" b="0" dirty="0"/>
          </a:p>
        </p:txBody>
      </p:sp>
      <p:sp>
        <p:nvSpPr>
          <p:cNvPr id="9" name="Slide Number Placeholder 4"/>
          <p:cNvSpPr txBox="1">
            <a:spLocks/>
          </p:cNvSpPr>
          <p:nvPr/>
        </p:nvSpPr>
        <p:spPr>
          <a:xfrm>
            <a:off x="0" y="6543360"/>
            <a:ext cx="1544400" cy="1260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2384017-E4DF-4A7A-8FA6-2DC68C3EB4D0}" type="slidenum">
              <a:rPr kumimoji="0" lang="en-US" sz="18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a:t>
            </a:fld>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496556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Behavioral realities in negotiations</a:t>
            </a:r>
          </a:p>
        </p:txBody>
      </p:sp>
      <p:sp>
        <p:nvSpPr>
          <p:cNvPr id="6" name="Content Placeholder 2"/>
          <p:cNvSpPr txBox="1">
            <a:spLocks/>
          </p:cNvSpPr>
          <p:nvPr/>
        </p:nvSpPr>
        <p:spPr>
          <a:xfrm>
            <a:off x="572400" y="1584000"/>
            <a:ext cx="7988400" cy="4136400"/>
          </a:xfrm>
          <a:prstGeom prst="rect">
            <a:avLst/>
          </a:prstGeom>
          <a:noFill/>
        </p:spPr>
        <p:txBody>
          <a:bodyPr>
            <a:normAutofit/>
          </a:bodyPr>
          <a:lstStyle/>
          <a:p>
            <a:pPr marL="742950" marR="0" lvl="1" indent="-285750" algn="l" defTabSz="914400" rtl="0" eaLnBrk="1" fontAlgn="auto" latinLnBrk="0" hangingPunct="1">
              <a:lnSpc>
                <a:spcPct val="100000"/>
              </a:lnSpc>
              <a:spcBef>
                <a:spcPts val="400"/>
              </a:spcBef>
              <a:spcAft>
                <a:spcPts val="0"/>
              </a:spcAft>
              <a:buClrTx/>
              <a:buSzTx/>
              <a:buFont typeface="Arial" pitchFamily="34" charset="0"/>
              <a:buChar char="–"/>
              <a:tabLst/>
              <a:defRPr/>
            </a:pPr>
            <a:endParaRPr kumimoji="0" lang="en-US" sz="200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1586999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p:cNvSpPr>
            <a:spLocks noGrp="1"/>
          </p:cNvSpPr>
          <p:nvPr>
            <p:ph type="ctrTitle"/>
          </p:nvPr>
        </p:nvSpPr>
        <p:spPr>
          <a:xfrm>
            <a:off x="468314" y="318135"/>
            <a:ext cx="8207375" cy="957212"/>
          </a:xfrm>
        </p:spPr>
        <p:txBody>
          <a:bodyPr/>
          <a:lstStyle/>
          <a:p>
            <a:br>
              <a:rPr lang="en-US" dirty="0"/>
            </a:br>
            <a:r>
              <a:rPr lang="en-US" dirty="0"/>
              <a:t>FOTE or POTE? </a:t>
            </a:r>
          </a:p>
        </p:txBody>
      </p:sp>
      <p:sp>
        <p:nvSpPr>
          <p:cNvPr id="3" name="Content Placeholder 2"/>
          <p:cNvSpPr>
            <a:spLocks noGrp="1"/>
          </p:cNvSpPr>
          <p:nvPr>
            <p:ph sz="quarter" idx="14"/>
          </p:nvPr>
        </p:nvSpPr>
        <p:spPr/>
        <p:txBody>
          <a:bodyPr>
            <a:normAutofit/>
          </a:bodyPr>
          <a:lstStyle/>
          <a:p>
            <a:pPr marL="342900" indent="-342900">
              <a:buFont typeface="Arial" panose="020B0604020202020204" pitchFamily="34" charset="0"/>
              <a:buChar char="•"/>
            </a:pPr>
            <a:r>
              <a:rPr lang="en-US" sz="2800" b="0" dirty="0"/>
              <a:t>Many previous analyses were based on FOTE (Full Open Truthful Exchange)</a:t>
            </a:r>
          </a:p>
          <a:p>
            <a:pPr marL="342900" indent="-342900">
              <a:buFont typeface="Arial" panose="020B0604020202020204" pitchFamily="34" charset="0"/>
              <a:buChar char="•"/>
            </a:pPr>
            <a:r>
              <a:rPr lang="en-US" sz="2800" b="0" dirty="0"/>
              <a:t>In real life, negotiations are often carried out in a POTE (Partial Open Truthful Exchange) manner – or sometimes even in an untruthful manner where the trust is killed in the first place </a:t>
            </a:r>
          </a:p>
          <a:p>
            <a:pPr marL="342900" indent="-342900">
              <a:buFont typeface="Arial" panose="020B0604020202020204" pitchFamily="34" charset="0"/>
              <a:buChar char="•"/>
            </a:pPr>
            <a:r>
              <a:rPr lang="en-US" sz="2800" b="0" dirty="0"/>
              <a:t>For additional details, see </a:t>
            </a:r>
            <a:r>
              <a:rPr lang="en-US" sz="2800" b="0" dirty="0" err="1"/>
              <a:t>Raiffa’s</a:t>
            </a:r>
            <a:r>
              <a:rPr lang="en-US" sz="2800" b="0" dirty="0"/>
              <a:t> book</a:t>
            </a:r>
          </a:p>
          <a:p>
            <a:pPr lvl="1"/>
            <a:endParaRPr lang="en-US" dirty="0"/>
          </a:p>
        </p:txBody>
      </p:sp>
    </p:spTree>
    <p:extLst>
      <p:ext uri="{BB962C8B-B14F-4D97-AF65-F5344CB8AC3E}">
        <p14:creationId xmlns:p14="http://schemas.microsoft.com/office/powerpoint/2010/main" val="2011758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8314" y="318136"/>
            <a:ext cx="8207375" cy="639250"/>
          </a:xfrm>
        </p:spPr>
        <p:txBody>
          <a:bodyPr/>
          <a:lstStyle/>
          <a:p>
            <a:r>
              <a:rPr lang="en-US" dirty="0"/>
              <a:t>Behavioral realities in negotiations</a:t>
            </a:r>
          </a:p>
        </p:txBody>
      </p:sp>
      <p:sp>
        <p:nvSpPr>
          <p:cNvPr id="3" name="Content Placeholder 2"/>
          <p:cNvSpPr>
            <a:spLocks noGrp="1"/>
          </p:cNvSpPr>
          <p:nvPr>
            <p:ph sz="quarter" idx="14"/>
          </p:nvPr>
        </p:nvSpPr>
        <p:spPr>
          <a:xfrm>
            <a:off x="468314" y="1113691"/>
            <a:ext cx="8207374" cy="4767385"/>
          </a:xfrm>
        </p:spPr>
        <p:txBody>
          <a:bodyPr>
            <a:normAutofit/>
          </a:bodyPr>
          <a:lstStyle/>
          <a:p>
            <a:pPr marL="457200" indent="-457200">
              <a:buFont typeface="+mj-lt"/>
              <a:buAutoNum type="arabicPeriod"/>
            </a:pPr>
            <a:r>
              <a:rPr lang="en-US" sz="2600" b="0" dirty="0"/>
              <a:t>The zero-sum bias</a:t>
            </a:r>
          </a:p>
          <a:p>
            <a:pPr marL="457200" indent="-457200">
              <a:buFont typeface="+mj-lt"/>
              <a:buAutoNum type="arabicPeriod"/>
            </a:pPr>
            <a:r>
              <a:rPr lang="en-US" sz="2600" b="0" dirty="0"/>
              <a:t>Social utility</a:t>
            </a:r>
          </a:p>
          <a:p>
            <a:pPr marL="457200" indent="-457200">
              <a:buFont typeface="+mj-lt"/>
              <a:buAutoNum type="arabicPeriod"/>
            </a:pPr>
            <a:r>
              <a:rPr lang="en-US" sz="2600" b="0" dirty="0"/>
              <a:t>Reactive devaluation</a:t>
            </a:r>
          </a:p>
          <a:p>
            <a:pPr marL="457200" indent="-457200">
              <a:buFont typeface="+mj-lt"/>
              <a:buAutoNum type="arabicPeriod"/>
            </a:pPr>
            <a:r>
              <a:rPr lang="en-US" sz="2600" b="0" dirty="0"/>
              <a:t>Negative attitudes</a:t>
            </a:r>
          </a:p>
          <a:p>
            <a:pPr marL="457200" indent="-457200">
              <a:buFont typeface="+mj-lt"/>
              <a:buAutoNum type="arabicPeriod"/>
            </a:pPr>
            <a:r>
              <a:rPr lang="en-US" sz="2600" b="0" dirty="0"/>
              <a:t>Cultural differences in negotiations</a:t>
            </a:r>
          </a:p>
          <a:p>
            <a:pPr lvl="2"/>
            <a:r>
              <a:rPr lang="en-US" sz="2400" dirty="0"/>
              <a:t>Differences within and between </a:t>
            </a:r>
          </a:p>
          <a:p>
            <a:pPr lvl="2"/>
            <a:r>
              <a:rPr lang="en-US" sz="2400" dirty="0"/>
              <a:t>Joint membership</a:t>
            </a:r>
          </a:p>
          <a:p>
            <a:pPr lvl="2"/>
            <a:r>
              <a:rPr lang="en-US" sz="2400" dirty="0"/>
              <a:t>Differences in interests</a:t>
            </a:r>
          </a:p>
          <a:p>
            <a:pPr lvl="2"/>
            <a:r>
              <a:rPr lang="en-US" sz="2400" dirty="0"/>
              <a:t>Differences in negotiation styles</a:t>
            </a:r>
          </a:p>
          <a:p>
            <a:pPr marL="457200" indent="-457200">
              <a:buFont typeface="+mj-lt"/>
              <a:buAutoNum type="arabicPeriod"/>
            </a:pPr>
            <a:r>
              <a:rPr lang="en-US" sz="2800" b="0" dirty="0"/>
              <a:t>The us/them bias</a:t>
            </a:r>
          </a:p>
        </p:txBody>
      </p:sp>
    </p:spTree>
    <p:extLst>
      <p:ext uri="{BB962C8B-B14F-4D97-AF65-F5344CB8AC3E}">
        <p14:creationId xmlns:p14="http://schemas.microsoft.com/office/powerpoint/2010/main" val="591847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1. The zero-sum bias</a:t>
            </a:r>
          </a:p>
        </p:txBody>
      </p:sp>
      <p:sp>
        <p:nvSpPr>
          <p:cNvPr id="3" name="Content Placeholder 2"/>
          <p:cNvSpPr>
            <a:spLocks noGrp="1"/>
          </p:cNvSpPr>
          <p:nvPr>
            <p:ph sz="quarter" idx="14"/>
          </p:nvPr>
        </p:nvSpPr>
        <p:spPr/>
        <p:txBody>
          <a:bodyPr/>
          <a:lstStyle/>
          <a:p>
            <a:pPr marL="580500" lvl="1" indent="-342900">
              <a:buFont typeface="Arial" panose="020B0604020202020204" pitchFamily="34" charset="0"/>
              <a:buChar char="•"/>
            </a:pPr>
            <a:r>
              <a:rPr lang="en-US" sz="2800" dirty="0"/>
              <a:t>In a pure win-lose situation, one party wins what the other party loses</a:t>
            </a:r>
          </a:p>
          <a:p>
            <a:pPr marL="580500" lvl="1" indent="-342900">
              <a:buFont typeface="Arial" panose="020B0604020202020204" pitchFamily="34" charset="0"/>
              <a:buChar char="•"/>
            </a:pPr>
            <a:r>
              <a:rPr lang="en-US" sz="2800" dirty="0"/>
              <a:t>However, in reality the negotiation is not strictly zero-sum, but the players do not realize it</a:t>
            </a:r>
          </a:p>
          <a:p>
            <a:pPr marL="580500" lvl="1" indent="-342900">
              <a:buFont typeface="Arial" panose="020B0604020202020204" pitchFamily="34" charset="0"/>
              <a:buChar char="•"/>
            </a:pPr>
            <a:r>
              <a:rPr lang="en-US" sz="2800" dirty="0"/>
              <a:t>Potential collaboration is not taken advantage of</a:t>
            </a:r>
          </a:p>
          <a:p>
            <a:pPr marL="580500" lvl="1" indent="-342900">
              <a:buFont typeface="Arial" panose="020B0604020202020204" pitchFamily="34" charset="0"/>
              <a:buChar char="•"/>
            </a:pPr>
            <a:r>
              <a:rPr lang="en-US" sz="2800" dirty="0"/>
              <a:t>Players can even destroy value or damage their relationship when sticking with the idea of win-lose</a:t>
            </a:r>
          </a:p>
          <a:p>
            <a:endParaRPr lang="en-US" dirty="0"/>
          </a:p>
        </p:txBody>
      </p:sp>
    </p:spTree>
    <p:extLst>
      <p:ext uri="{BB962C8B-B14F-4D97-AF65-F5344CB8AC3E}">
        <p14:creationId xmlns:p14="http://schemas.microsoft.com/office/powerpoint/2010/main" val="1575086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2. Social utility</a:t>
            </a:r>
          </a:p>
        </p:txBody>
      </p:sp>
      <p:sp>
        <p:nvSpPr>
          <p:cNvPr id="3" name="Content Placeholder 2"/>
          <p:cNvSpPr>
            <a:spLocks noGrp="1"/>
          </p:cNvSpPr>
          <p:nvPr>
            <p:ph sz="quarter" idx="14"/>
          </p:nvPr>
        </p:nvSpPr>
        <p:spPr/>
        <p:txBody>
          <a:bodyPr>
            <a:normAutofit fontScale="92500" lnSpcReduction="20000"/>
          </a:bodyPr>
          <a:lstStyle/>
          <a:p>
            <a:pPr lvl="2">
              <a:buFont typeface="Arial"/>
              <a:buChar char="•"/>
            </a:pPr>
            <a:r>
              <a:rPr lang="en-US" sz="3000" i="0" dirty="0"/>
              <a:t>Socially (= by other people) influenced preference structure</a:t>
            </a:r>
          </a:p>
          <a:p>
            <a:pPr lvl="2">
              <a:buFont typeface="Arial"/>
              <a:buChar char="•"/>
            </a:pPr>
            <a:r>
              <a:rPr lang="en-US" sz="3000" i="0" dirty="0"/>
              <a:t>You might </a:t>
            </a:r>
          </a:p>
          <a:p>
            <a:pPr lvl="4"/>
            <a:r>
              <a:rPr lang="en-US" sz="2600" dirty="0"/>
              <a:t>want to be fair</a:t>
            </a:r>
          </a:p>
          <a:p>
            <a:pPr lvl="4"/>
            <a:r>
              <a:rPr lang="en-US" sz="2600" dirty="0"/>
              <a:t>empathize with others</a:t>
            </a:r>
          </a:p>
          <a:p>
            <a:pPr lvl="4"/>
            <a:r>
              <a:rPr lang="en-US" sz="2600" dirty="0"/>
              <a:t>concern about others’ welfare</a:t>
            </a:r>
          </a:p>
          <a:p>
            <a:pPr lvl="2">
              <a:buFont typeface="Arial"/>
              <a:buChar char="•"/>
            </a:pPr>
            <a:r>
              <a:rPr lang="en-US" sz="3000" i="0" dirty="0"/>
              <a:t>Give examples!</a:t>
            </a:r>
          </a:p>
          <a:p>
            <a:pPr lvl="2">
              <a:buFont typeface="Arial"/>
              <a:buChar char="•"/>
            </a:pPr>
            <a:r>
              <a:rPr lang="en-US" sz="3000" i="0" dirty="0"/>
              <a:t>Hedonistic vs. empathetic scoring in experiments (in latter get 10% points of what your adversary receives)</a:t>
            </a:r>
          </a:p>
        </p:txBody>
      </p:sp>
    </p:spTree>
    <p:extLst>
      <p:ext uri="{BB962C8B-B14F-4D97-AF65-F5344CB8AC3E}">
        <p14:creationId xmlns:p14="http://schemas.microsoft.com/office/powerpoint/2010/main" val="1602042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marL="490538" indent="-479425"/>
            <a:r>
              <a:rPr lang="en-US" dirty="0"/>
              <a:t>3.	Reactive devaluation – you react by devaluing what the other does</a:t>
            </a:r>
          </a:p>
        </p:txBody>
      </p:sp>
      <p:sp>
        <p:nvSpPr>
          <p:cNvPr id="3" name="Content Placeholder 2"/>
          <p:cNvSpPr>
            <a:spLocks noGrp="1"/>
          </p:cNvSpPr>
          <p:nvPr>
            <p:ph sz="quarter" idx="14"/>
          </p:nvPr>
        </p:nvSpPr>
        <p:spPr/>
        <p:txBody>
          <a:bodyPr/>
          <a:lstStyle/>
          <a:p>
            <a:pPr lvl="1"/>
            <a:r>
              <a:rPr lang="en-US" sz="3200" dirty="0"/>
              <a:t>’Not invented here’</a:t>
            </a:r>
          </a:p>
          <a:p>
            <a:pPr lvl="1"/>
            <a:r>
              <a:rPr lang="en-US" sz="3200" dirty="0"/>
              <a:t>Suspiciousness toward the propositions of the others</a:t>
            </a:r>
          </a:p>
          <a:p>
            <a:pPr lvl="2"/>
            <a:r>
              <a:rPr lang="en-US" sz="2400" dirty="0"/>
              <a:t>“Where is the hidden agenda?”</a:t>
            </a:r>
          </a:p>
        </p:txBody>
      </p:sp>
    </p:spTree>
    <p:extLst>
      <p:ext uri="{BB962C8B-B14F-4D97-AF65-F5344CB8AC3E}">
        <p14:creationId xmlns:p14="http://schemas.microsoft.com/office/powerpoint/2010/main" val="157518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4. Negative attitudes </a:t>
            </a:r>
          </a:p>
        </p:txBody>
      </p:sp>
      <p:sp>
        <p:nvSpPr>
          <p:cNvPr id="3" name="Content Placeholder 2"/>
          <p:cNvSpPr>
            <a:spLocks noGrp="1"/>
          </p:cNvSpPr>
          <p:nvPr>
            <p:ph sz="quarter" idx="14"/>
          </p:nvPr>
        </p:nvSpPr>
        <p:spPr/>
        <p:txBody>
          <a:bodyPr/>
          <a:lstStyle/>
          <a:p>
            <a:pPr lvl="1"/>
            <a:r>
              <a:rPr lang="en-US" sz="2800" dirty="0"/>
              <a:t>A tendency for double standard</a:t>
            </a:r>
          </a:p>
          <a:p>
            <a:pPr lvl="2"/>
            <a:r>
              <a:rPr lang="en-US" sz="2400" dirty="0"/>
              <a:t>The other side is “mean”</a:t>
            </a:r>
          </a:p>
          <a:p>
            <a:pPr lvl="2"/>
            <a:r>
              <a:rPr lang="en-US" sz="2400" dirty="0"/>
              <a:t>To stress </a:t>
            </a:r>
            <a:r>
              <a:rPr lang="en-US" sz="2400" i="1" dirty="0"/>
              <a:t>situational factors and blame the other party </a:t>
            </a:r>
            <a:r>
              <a:rPr lang="en-US" sz="2400" dirty="0"/>
              <a:t>when explaining one’s own behavior (’they forced us to do this …’)</a:t>
            </a:r>
          </a:p>
          <a:p>
            <a:pPr lvl="1"/>
            <a:r>
              <a:rPr lang="en-US" sz="2800" dirty="0"/>
              <a:t>A lack of knowledge about the other party leads to a conclusion that the other side is just mean</a:t>
            </a:r>
          </a:p>
        </p:txBody>
      </p:sp>
    </p:spTree>
    <p:extLst>
      <p:ext uri="{BB962C8B-B14F-4D97-AF65-F5344CB8AC3E}">
        <p14:creationId xmlns:p14="http://schemas.microsoft.com/office/powerpoint/2010/main" val="4917210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5797</TotalTime>
  <Words>827</Words>
  <Application>Microsoft Macintosh PowerPoint</Application>
  <PresentationFormat>On-screen Show (4:3)</PresentationFormat>
  <Paragraphs>112</Paragraphs>
  <Slides>15</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ＭＳ Ｐゴシック</vt:lpstr>
      <vt:lpstr>Arial</vt:lpstr>
      <vt:lpstr>Calibri</vt:lpstr>
      <vt:lpstr>Courier New</vt:lpstr>
      <vt:lpstr>Georgia</vt:lpstr>
      <vt:lpstr>Lucida Grande</vt:lpstr>
      <vt:lpstr>Wingdings</vt:lpstr>
      <vt:lpstr>Office Theme</vt:lpstr>
      <vt:lpstr>Negotiation Analytics 30C02000 Jyrki Wallenius </vt:lpstr>
      <vt:lpstr> Today’s objectives</vt:lpstr>
      <vt:lpstr>Behavioral realities in negotiations</vt:lpstr>
      <vt:lpstr> FOTE or POTE? </vt:lpstr>
      <vt:lpstr>Behavioral realities in negotiations</vt:lpstr>
      <vt:lpstr>1. The zero-sum bias</vt:lpstr>
      <vt:lpstr>2. Social utility</vt:lpstr>
      <vt:lpstr>3. Reactive devaluation – you react by devaluing what the other does</vt:lpstr>
      <vt:lpstr>4. Negative attitudes </vt:lpstr>
      <vt:lpstr>5. The us/them bias</vt:lpstr>
      <vt:lpstr>6. Cultural differences in negotiations: Some Quick Observations Differences within and between </vt:lpstr>
      <vt:lpstr>6. Cultural differences in negotiations Joint membership</vt:lpstr>
      <vt:lpstr>6. Cultural differences in negotiations Differences in interests</vt:lpstr>
      <vt:lpstr>6. Cultural differences in negotiations Differences in negotiation styles </vt:lpstr>
      <vt:lpstr>7. Geert Hofstede’s cultural dimensions:  USA vs Japan</vt:lpstr>
    </vt:vector>
  </TitlesOfParts>
  <Company>Aalto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Negotiation Analytics 30C02000 Jyrki Wallenius </dc:title>
  <dc:creator>Wallenius Jyrki</dc:creator>
  <cp:lastModifiedBy>Microsoft Office User</cp:lastModifiedBy>
  <cp:revision>29</cp:revision>
  <dcterms:created xsi:type="dcterms:W3CDTF">2016-03-20T13:18:05Z</dcterms:created>
  <dcterms:modified xsi:type="dcterms:W3CDTF">2019-05-05T07:19:24Z</dcterms:modified>
</cp:coreProperties>
</file>