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28" r:id="rId3"/>
    <p:sldMasterId id="2147483742" r:id="rId4"/>
    <p:sldMasterId id="2147483776" r:id="rId5"/>
  </p:sldMasterIdLst>
  <p:sldIdLst>
    <p:sldId id="257" r:id="rId6"/>
    <p:sldId id="267" r:id="rId7"/>
    <p:sldId id="258" r:id="rId8"/>
    <p:sldId id="284" r:id="rId9"/>
    <p:sldId id="273" r:id="rId10"/>
    <p:sldId id="274" r:id="rId11"/>
    <p:sldId id="275" r:id="rId12"/>
    <p:sldId id="278" r:id="rId13"/>
    <p:sldId id="279" r:id="rId14"/>
    <p:sldId id="282" r:id="rId15"/>
    <p:sldId id="281" r:id="rId16"/>
    <p:sldId id="270" r:id="rId17"/>
    <p:sldId id="271" r:id="rId18"/>
    <p:sldId id="259" r:id="rId19"/>
    <p:sldId id="272" r:id="rId20"/>
    <p:sldId id="261" r:id="rId21"/>
    <p:sldId id="262" r:id="rId22"/>
    <p:sldId id="263" r:id="rId23"/>
    <p:sldId id="264" r:id="rId24"/>
    <p:sldId id="265" r:id="rId25"/>
    <p:sldId id="269" r:id="rId26"/>
    <p:sldId id="283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 hasCustomPrompt="1"/>
          </p:nvPr>
        </p:nvSpPr>
        <p:spPr>
          <a:xfrm>
            <a:off x="2038350" y="1490233"/>
            <a:ext cx="8115300" cy="1883833"/>
          </a:xfrm>
          <a:blipFill>
            <a:blip r:embed="rId3"/>
            <a:stretch>
              <a:fillRect l="42" t="9653" r="258" b="9079"/>
            </a:stretch>
          </a:blip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561761"/>
            <a:ext cx="9144000" cy="997527"/>
          </a:xfrm>
          <a:effectLst>
            <a:outerShdw blurRad="889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5333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282785"/>
            <a:ext cx="9144000" cy="598475"/>
          </a:xfr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20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095-EF09-4B80-A0BA-9FECCDC5D485}" type="datetime1">
              <a:rPr lang="fi-FI" smtClean="0"/>
              <a:t>10.4.2019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1007" y="1653296"/>
            <a:ext cx="3408000" cy="78210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81007" y="2435405"/>
            <a:ext cx="3408000" cy="3696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6773" y="1653296"/>
            <a:ext cx="3408000" cy="78210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306773" y="2435404"/>
            <a:ext cx="3408000" cy="3696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32539" y="1653296"/>
            <a:ext cx="3408000" cy="78240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7932539" y="2435404"/>
            <a:ext cx="3408000" cy="3696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761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26"/>
          </p:nvPr>
        </p:nvSpPr>
        <p:spPr>
          <a:xfrm>
            <a:off x="608524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/>
          </p:nvPr>
        </p:nvSpPr>
        <p:spPr>
          <a:xfrm>
            <a:off x="4456384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4438392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/>
          </p:nvPr>
        </p:nvSpPr>
        <p:spPr>
          <a:xfrm>
            <a:off x="8304245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79E72E-596B-44C5-9151-541A11C4E707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1481-4E7C-487C-8EF5-512981D1AAA8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023656-B53D-400F-9132-359880C7FA7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114B942-73D5-47DD-A85D-B0DA0B30A6D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B8E1-CF26-42A3-9793-52F58C9D17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481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/>
          <p:cNvSpPr>
            <a:spLocks noGrp="1" noChangeAspect="1"/>
          </p:cNvSpPr>
          <p:nvPr>
            <p:ph type="pic" sz="quarter" idx="27"/>
          </p:nvPr>
        </p:nvSpPr>
        <p:spPr>
          <a:xfrm>
            <a:off x="511764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699594" y="1700809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28"/>
          </p:nvPr>
        </p:nvSpPr>
        <p:spPr>
          <a:xfrm>
            <a:off x="4367059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5544311" y="1700809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/>
          </p:nvPr>
        </p:nvSpPr>
        <p:spPr>
          <a:xfrm>
            <a:off x="8207485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/>
          </p:nvPr>
        </p:nvSpPr>
        <p:spPr>
          <a:xfrm>
            <a:off x="9402747" y="1700809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25"/>
          </p:nvPr>
        </p:nvSpPr>
        <p:spPr>
          <a:xfrm>
            <a:off x="511764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20"/>
          </p:nvPr>
        </p:nvSpPr>
        <p:spPr>
          <a:xfrm>
            <a:off x="1691977" y="3774266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Picture Placeholder 5"/>
          <p:cNvSpPr>
            <a:spLocks noGrp="1" noChangeAspect="1"/>
          </p:cNvSpPr>
          <p:nvPr>
            <p:ph type="pic" sz="quarter" idx="26"/>
          </p:nvPr>
        </p:nvSpPr>
        <p:spPr>
          <a:xfrm>
            <a:off x="4367059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9" name="Tekstin paikkamerkki 15"/>
          <p:cNvSpPr>
            <a:spLocks noGrp="1"/>
          </p:cNvSpPr>
          <p:nvPr>
            <p:ph type="body" sz="quarter" idx="22"/>
          </p:nvPr>
        </p:nvSpPr>
        <p:spPr>
          <a:xfrm>
            <a:off x="5536694" y="3774266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/>
          </p:nvPr>
        </p:nvSpPr>
        <p:spPr>
          <a:xfrm>
            <a:off x="8207485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/>
          </p:nvPr>
        </p:nvSpPr>
        <p:spPr>
          <a:xfrm>
            <a:off x="9395130" y="3774266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F0FE898-5969-421F-8F4A-438C18A1B9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4C74-9132-4D76-ACC0-D1434D7BDFBC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67BE942-52EA-49F2-B9B9-BCF3E24F985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A552297-AA63-4658-B7A1-537BAFCFFA5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9308-3512-477C-944B-A38EDB0CCF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67509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/>
          <p:cNvSpPr>
            <a:spLocks noGrp="1" noChangeAspect="1"/>
          </p:cNvSpPr>
          <p:nvPr>
            <p:ph type="pic" sz="quarter" idx="29"/>
          </p:nvPr>
        </p:nvSpPr>
        <p:spPr>
          <a:xfrm>
            <a:off x="9997089" y="1789932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/>
          </p:nvPr>
        </p:nvSpPr>
        <p:spPr>
          <a:xfrm>
            <a:off x="9284371" y="2910032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/>
          </p:nvPr>
        </p:nvSpPr>
        <p:spPr>
          <a:xfrm>
            <a:off x="9997089" y="3856624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/>
          </p:nvPr>
        </p:nvSpPr>
        <p:spPr>
          <a:xfrm>
            <a:off x="9284371" y="4989857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0722" y="278401"/>
            <a:ext cx="11266345" cy="12879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30"/>
          </p:nvPr>
        </p:nvSpPr>
        <p:spPr>
          <a:xfrm>
            <a:off x="4074656" y="180266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1" name="Tekstin paikkamerkki 13"/>
          <p:cNvSpPr>
            <a:spLocks noGrp="1"/>
          </p:cNvSpPr>
          <p:nvPr>
            <p:ph type="body" sz="quarter" idx="31"/>
          </p:nvPr>
        </p:nvSpPr>
        <p:spPr>
          <a:xfrm>
            <a:off x="3361938" y="2922768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4074656" y="386936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3" name="Tekstin paikkamerkki 13"/>
          <p:cNvSpPr>
            <a:spLocks noGrp="1"/>
          </p:cNvSpPr>
          <p:nvPr>
            <p:ph type="body" sz="quarter" idx="33"/>
          </p:nvPr>
        </p:nvSpPr>
        <p:spPr>
          <a:xfrm>
            <a:off x="3361938" y="4989857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34"/>
          </p:nvPr>
        </p:nvSpPr>
        <p:spPr>
          <a:xfrm>
            <a:off x="1113440" y="1789936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5" name="Tekstin paikkamerkki 13"/>
          <p:cNvSpPr>
            <a:spLocks noGrp="1"/>
          </p:cNvSpPr>
          <p:nvPr>
            <p:ph type="body" sz="quarter" idx="35"/>
          </p:nvPr>
        </p:nvSpPr>
        <p:spPr>
          <a:xfrm>
            <a:off x="400722" y="2910036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36"/>
          </p:nvPr>
        </p:nvSpPr>
        <p:spPr>
          <a:xfrm>
            <a:off x="1113440" y="385662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7" name="Tekstin paikkamerkki 13"/>
          <p:cNvSpPr>
            <a:spLocks noGrp="1"/>
          </p:cNvSpPr>
          <p:nvPr>
            <p:ph type="body" sz="quarter" idx="37"/>
          </p:nvPr>
        </p:nvSpPr>
        <p:spPr>
          <a:xfrm>
            <a:off x="400722" y="4989857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38"/>
          </p:nvPr>
        </p:nvSpPr>
        <p:spPr>
          <a:xfrm>
            <a:off x="7035872" y="1789935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9" name="Tekstin paikkamerkki 13"/>
          <p:cNvSpPr>
            <a:spLocks noGrp="1"/>
          </p:cNvSpPr>
          <p:nvPr>
            <p:ph type="body" sz="quarter" idx="39"/>
          </p:nvPr>
        </p:nvSpPr>
        <p:spPr>
          <a:xfrm>
            <a:off x="6323154" y="2910035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40"/>
          </p:nvPr>
        </p:nvSpPr>
        <p:spPr>
          <a:xfrm>
            <a:off x="7035872" y="3856627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41" name="Tekstin paikkamerkki 13"/>
          <p:cNvSpPr>
            <a:spLocks noGrp="1"/>
          </p:cNvSpPr>
          <p:nvPr>
            <p:ph type="body" sz="quarter" idx="41"/>
          </p:nvPr>
        </p:nvSpPr>
        <p:spPr>
          <a:xfrm>
            <a:off x="6323154" y="4989857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63693A2-050A-4E16-BE63-49E023DDF35D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6F42-DDBE-49B8-A3E2-32575E9AB81C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F19805B-A33E-460E-8796-6EA80FE948CA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A54EBBC-6E6A-4975-A4FE-ABC6C18AEFC3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F706-5A94-44F1-B513-F80CA28613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675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27045"/>
            <a:ext cx="9144000" cy="1233055"/>
          </a:xfrm>
          <a:effectLst/>
        </p:spPr>
        <p:txBody>
          <a:bodyPr anchor="b"/>
          <a:lstStyle>
            <a:lvl1pPr algn="ctr">
              <a:defRPr sz="5333" spc="-67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1280"/>
            <a:ext cx="9144000" cy="598475"/>
          </a:xfrm>
          <a:effectLst/>
        </p:spPr>
        <p:txBody>
          <a:bodyPr/>
          <a:lstStyle>
            <a:lvl1pPr marL="0" indent="0" algn="ctr">
              <a:buNone/>
              <a:defRPr sz="3200" spc="-67">
                <a:solidFill>
                  <a:schemeClr val="tx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77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>
            <a:extLst>
              <a:ext uri="{FF2B5EF4-FFF2-40B4-BE49-F238E27FC236}">
                <a16:creationId xmlns:a16="http://schemas.microsoft.com/office/drawing/2014/main" id="{73658DB0-ECD6-42C9-883F-B90AFDB8D80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78567" y="1837267"/>
            <a:ext cx="8034867" cy="1468967"/>
            <a:chOff x="346393" y="401850"/>
            <a:chExt cx="5952816" cy="1088612"/>
          </a:xfrm>
        </p:grpSpPr>
        <p:grpSp>
          <p:nvGrpSpPr>
            <p:cNvPr id="7" name="Group 82">
              <a:extLst>
                <a:ext uri="{FF2B5EF4-FFF2-40B4-BE49-F238E27FC236}">
                  <a16:creationId xmlns:a16="http://schemas.microsoft.com/office/drawing/2014/main" id="{B62A5ED7-E0FD-49AB-B005-61A22F990B2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30256" y="445893"/>
              <a:ext cx="1048214" cy="1044569"/>
              <a:chOff x="1357" y="766"/>
              <a:chExt cx="863" cy="860"/>
            </a:xfrm>
          </p:grpSpPr>
          <p:sp>
            <p:nvSpPr>
              <p:cNvPr id="25" name="Freeform 83">
                <a:extLst>
                  <a:ext uri="{FF2B5EF4-FFF2-40B4-BE49-F238E27FC236}">
                    <a16:creationId xmlns:a16="http://schemas.microsoft.com/office/drawing/2014/main" id="{AD4E0B83-420C-4479-BFCF-D8A1EA2DE0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3" y="994"/>
                <a:ext cx="469" cy="403"/>
              </a:xfrm>
              <a:custGeom>
                <a:avLst/>
                <a:gdLst>
                  <a:gd name="T0" fmla="*/ 1932686 w 245"/>
                  <a:gd name="T1" fmla="*/ 870258 h 211"/>
                  <a:gd name="T2" fmla="*/ 1649218 w 245"/>
                  <a:gd name="T3" fmla="*/ 1030257 h 211"/>
                  <a:gd name="T4" fmla="*/ 1368351 w 245"/>
                  <a:gd name="T5" fmla="*/ 870258 h 211"/>
                  <a:gd name="T6" fmla="*/ 1089131 w 245"/>
                  <a:gd name="T7" fmla="*/ 1030257 h 211"/>
                  <a:gd name="T8" fmla="*/ 805692 w 245"/>
                  <a:gd name="T9" fmla="*/ 870258 h 211"/>
                  <a:gd name="T10" fmla="*/ 522592 w 245"/>
                  <a:gd name="T11" fmla="*/ 1030257 h 211"/>
                  <a:gd name="T12" fmla="*/ 249244 w 245"/>
                  <a:gd name="T13" fmla="*/ 870258 h 211"/>
                  <a:gd name="T14" fmla="*/ 0 w 245"/>
                  <a:gd name="T15" fmla="*/ 980480 h 211"/>
                  <a:gd name="T16" fmla="*/ 1089131 w 245"/>
                  <a:gd name="T17" fmla="*/ 0 h 211"/>
                  <a:gd name="T18" fmla="*/ 2174676 w 245"/>
                  <a:gd name="T19" fmla="*/ 980480 h 211"/>
                  <a:gd name="T20" fmla="*/ 1932686 w 245"/>
                  <a:gd name="T21" fmla="*/ 870258 h 211"/>
                  <a:gd name="T22" fmla="*/ 1089131 w 245"/>
                  <a:gd name="T23" fmla="*/ 1022464 h 211"/>
                  <a:gd name="T24" fmla="*/ 1089131 w 245"/>
                  <a:gd name="T25" fmla="*/ 1662152 h 211"/>
                  <a:gd name="T26" fmla="*/ 1242419 w 245"/>
                  <a:gd name="T27" fmla="*/ 1815318 h 211"/>
                  <a:gd name="T28" fmla="*/ 1399153 w 245"/>
                  <a:gd name="T29" fmla="*/ 1662152 h 2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5" h="211">
                    <a:moveTo>
                      <a:pt x="218" y="101"/>
                    </a:moveTo>
                    <a:cubicBezTo>
                      <a:pt x="204" y="101"/>
                      <a:pt x="192" y="109"/>
                      <a:pt x="186" y="120"/>
                    </a:cubicBezTo>
                    <a:cubicBezTo>
                      <a:pt x="180" y="109"/>
                      <a:pt x="168" y="101"/>
                      <a:pt x="154" y="101"/>
                    </a:cubicBezTo>
                    <a:cubicBezTo>
                      <a:pt x="141" y="101"/>
                      <a:pt x="129" y="109"/>
                      <a:pt x="123" y="120"/>
                    </a:cubicBezTo>
                    <a:cubicBezTo>
                      <a:pt x="117" y="109"/>
                      <a:pt x="105" y="101"/>
                      <a:pt x="91" y="101"/>
                    </a:cubicBezTo>
                    <a:cubicBezTo>
                      <a:pt x="77" y="101"/>
                      <a:pt x="66" y="109"/>
                      <a:pt x="59" y="120"/>
                    </a:cubicBezTo>
                    <a:cubicBezTo>
                      <a:pt x="53" y="109"/>
                      <a:pt x="41" y="101"/>
                      <a:pt x="28" y="101"/>
                    </a:cubicBezTo>
                    <a:cubicBezTo>
                      <a:pt x="17" y="101"/>
                      <a:pt x="7" y="106"/>
                      <a:pt x="0" y="114"/>
                    </a:cubicBezTo>
                    <a:cubicBezTo>
                      <a:pt x="4" y="51"/>
                      <a:pt x="58" y="0"/>
                      <a:pt x="123" y="0"/>
                    </a:cubicBezTo>
                    <a:cubicBezTo>
                      <a:pt x="188" y="0"/>
                      <a:pt x="241" y="51"/>
                      <a:pt x="245" y="114"/>
                    </a:cubicBezTo>
                    <a:cubicBezTo>
                      <a:pt x="239" y="106"/>
                      <a:pt x="229" y="101"/>
                      <a:pt x="218" y="101"/>
                    </a:cubicBezTo>
                    <a:close/>
                    <a:moveTo>
                      <a:pt x="123" y="119"/>
                    </a:move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203"/>
                      <a:pt x="131" y="211"/>
                      <a:pt x="140" y="211"/>
                    </a:cubicBezTo>
                    <a:cubicBezTo>
                      <a:pt x="150" y="211"/>
                      <a:pt x="158" y="203"/>
                      <a:pt x="158" y="193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6" name="Oval 84">
                <a:extLst>
                  <a:ext uri="{FF2B5EF4-FFF2-40B4-BE49-F238E27FC236}">
                    <a16:creationId xmlns:a16="http://schemas.microsoft.com/office/drawing/2014/main" id="{3F055B79-5044-4A48-B975-A78FFDF4E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" y="766"/>
                <a:ext cx="860" cy="860"/>
              </a:xfrm>
              <a:prstGeom prst="ellipse">
                <a:avLst/>
              </a:prstGeom>
              <a:noFill/>
              <a:ln w="28575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/>
              </a:p>
            </p:txBody>
          </p:sp>
        </p:grpSp>
        <p:grpSp>
          <p:nvGrpSpPr>
            <p:cNvPr id="8" name="Ryhmä 161">
              <a:extLst>
                <a:ext uri="{FF2B5EF4-FFF2-40B4-BE49-F238E27FC236}">
                  <a16:creationId xmlns:a16="http://schemas.microsoft.com/office/drawing/2014/main" id="{623F88A2-F619-4DF3-82A1-A28CA0CD2A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53998" y="435377"/>
              <a:ext cx="1045211" cy="1044000"/>
              <a:chOff x="3371850" y="2398713"/>
              <a:chExt cx="1368425" cy="1366838"/>
            </a:xfrm>
          </p:grpSpPr>
          <p:sp>
            <p:nvSpPr>
              <p:cNvPr id="23" name="Freeform 88">
                <a:extLst>
                  <a:ext uri="{FF2B5EF4-FFF2-40B4-BE49-F238E27FC236}">
                    <a16:creationId xmlns:a16="http://schemas.microsoft.com/office/drawing/2014/main" id="{814143EE-7CC6-4FE5-AE06-1EF2EABF2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763" y="2770188"/>
                <a:ext cx="735013" cy="677863"/>
              </a:xfrm>
              <a:custGeom>
                <a:avLst/>
                <a:gdLst>
                  <a:gd name="T0" fmla="*/ 2147483646 w 242"/>
                  <a:gd name="T1" fmla="*/ 2147483646 h 223"/>
                  <a:gd name="T2" fmla="*/ 2147483646 w 242"/>
                  <a:gd name="T3" fmla="*/ 2147483646 h 223"/>
                  <a:gd name="T4" fmla="*/ 2147483646 w 242"/>
                  <a:gd name="T5" fmla="*/ 2147483646 h 223"/>
                  <a:gd name="T6" fmla="*/ 2147483646 w 242"/>
                  <a:gd name="T7" fmla="*/ 2147483646 h 223"/>
                  <a:gd name="T8" fmla="*/ 2147483646 w 242"/>
                  <a:gd name="T9" fmla="*/ 2147483646 h 223"/>
                  <a:gd name="T10" fmla="*/ 2147483646 w 242"/>
                  <a:gd name="T11" fmla="*/ 2147483646 h 223"/>
                  <a:gd name="T12" fmla="*/ 2147483646 w 242"/>
                  <a:gd name="T13" fmla="*/ 2147483646 h 223"/>
                  <a:gd name="T14" fmla="*/ 2147483646 w 242"/>
                  <a:gd name="T15" fmla="*/ 2147483646 h 223"/>
                  <a:gd name="T16" fmla="*/ 2147483646 w 242"/>
                  <a:gd name="T17" fmla="*/ 2147483646 h 223"/>
                  <a:gd name="T18" fmla="*/ 2147483646 w 242"/>
                  <a:gd name="T19" fmla="*/ 2147483646 h 223"/>
                  <a:gd name="T20" fmla="*/ 2147483646 w 242"/>
                  <a:gd name="T21" fmla="*/ 2147483646 h 223"/>
                  <a:gd name="T22" fmla="*/ 2147483646 w 242"/>
                  <a:gd name="T23" fmla="*/ 2147483646 h 223"/>
                  <a:gd name="T24" fmla="*/ 2147483646 w 242"/>
                  <a:gd name="T25" fmla="*/ 2147483646 h 2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2" h="223">
                    <a:moveTo>
                      <a:pt x="222" y="26"/>
                    </a:moveTo>
                    <a:cubicBezTo>
                      <a:pt x="205" y="7"/>
                      <a:pt x="179" y="0"/>
                      <a:pt x="153" y="5"/>
                    </a:cubicBezTo>
                    <a:cubicBezTo>
                      <a:pt x="134" y="8"/>
                      <a:pt x="121" y="25"/>
                      <a:pt x="121" y="25"/>
                    </a:cubicBezTo>
                    <a:cubicBezTo>
                      <a:pt x="121" y="25"/>
                      <a:pt x="108" y="8"/>
                      <a:pt x="88" y="5"/>
                    </a:cubicBezTo>
                    <a:cubicBezTo>
                      <a:pt x="63" y="0"/>
                      <a:pt x="37" y="7"/>
                      <a:pt x="20" y="26"/>
                    </a:cubicBezTo>
                    <a:cubicBezTo>
                      <a:pt x="5" y="42"/>
                      <a:pt x="0" y="63"/>
                      <a:pt x="1" y="84"/>
                    </a:cubicBezTo>
                    <a:cubicBezTo>
                      <a:pt x="2" y="104"/>
                      <a:pt x="12" y="123"/>
                      <a:pt x="23" y="139"/>
                    </a:cubicBezTo>
                    <a:cubicBezTo>
                      <a:pt x="41" y="164"/>
                      <a:pt x="65" y="184"/>
                      <a:pt x="89" y="202"/>
                    </a:cubicBezTo>
                    <a:cubicBezTo>
                      <a:pt x="97" y="208"/>
                      <a:pt x="121" y="223"/>
                      <a:pt x="121" y="223"/>
                    </a:cubicBezTo>
                    <a:cubicBezTo>
                      <a:pt x="121" y="223"/>
                      <a:pt x="144" y="208"/>
                      <a:pt x="153" y="202"/>
                    </a:cubicBezTo>
                    <a:cubicBezTo>
                      <a:pt x="177" y="184"/>
                      <a:pt x="201" y="164"/>
                      <a:pt x="219" y="139"/>
                    </a:cubicBezTo>
                    <a:cubicBezTo>
                      <a:pt x="230" y="123"/>
                      <a:pt x="240" y="104"/>
                      <a:pt x="241" y="84"/>
                    </a:cubicBezTo>
                    <a:cubicBezTo>
                      <a:pt x="242" y="63"/>
                      <a:pt x="236" y="42"/>
                      <a:pt x="222" y="2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4" name="Oval 89">
                <a:extLst>
                  <a:ext uri="{FF2B5EF4-FFF2-40B4-BE49-F238E27FC236}">
                    <a16:creationId xmlns:a16="http://schemas.microsoft.com/office/drawing/2014/main" id="{ACE262E0-6773-4EE2-8E6E-DAD4925CD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848" y="2397946"/>
                <a:ext cx="1369427" cy="1367742"/>
              </a:xfrm>
              <a:prstGeom prst="ellipse">
                <a:avLst/>
              </a:prstGeom>
              <a:noFill/>
              <a:ln w="28575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/>
              </a:p>
            </p:txBody>
          </p:sp>
        </p:grpSp>
        <p:grpSp>
          <p:nvGrpSpPr>
            <p:cNvPr id="9" name="Group 92">
              <a:extLst>
                <a:ext uri="{FF2B5EF4-FFF2-40B4-BE49-F238E27FC236}">
                  <a16:creationId xmlns:a16="http://schemas.microsoft.com/office/drawing/2014/main" id="{1F9E930C-8F96-461E-A377-F13B5F42BA2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78767" y="435377"/>
              <a:ext cx="1053039" cy="1044000"/>
              <a:chOff x="1734" y="1888"/>
              <a:chExt cx="466" cy="462"/>
            </a:xfrm>
          </p:grpSpPr>
          <p:sp>
            <p:nvSpPr>
              <p:cNvPr id="18" name="Oval 93">
                <a:extLst>
                  <a:ext uri="{FF2B5EF4-FFF2-40B4-BE49-F238E27FC236}">
                    <a16:creationId xmlns:a16="http://schemas.microsoft.com/office/drawing/2014/main" id="{6490FB02-0A05-4FC0-981F-5DD33E3DD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014"/>
                <a:ext cx="210" cy="93"/>
              </a:xfrm>
              <a:prstGeom prst="ellipse">
                <a:avLst/>
              </a:prstGeom>
              <a:noFill/>
              <a:ln w="28575" cap="rnd">
                <a:solidFill>
                  <a:srgbClr val="6E6E6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/>
              </a:p>
            </p:txBody>
          </p:sp>
          <p:sp>
            <p:nvSpPr>
              <p:cNvPr id="19" name="Freeform 94">
                <a:extLst>
                  <a:ext uri="{FF2B5EF4-FFF2-40B4-BE49-F238E27FC236}">
                    <a16:creationId xmlns:a16="http://schemas.microsoft.com/office/drawing/2014/main" id="{5BA4F227-6ABA-48EF-BE81-F0EC72CBE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2061"/>
                <a:ext cx="210" cy="88"/>
              </a:xfrm>
              <a:custGeom>
                <a:avLst/>
                <a:gdLst>
                  <a:gd name="T0" fmla="*/ 1059049 w 109"/>
                  <a:gd name="T1" fmla="*/ 0 h 46"/>
                  <a:gd name="T2" fmla="*/ 1059049 w 109"/>
                  <a:gd name="T3" fmla="*/ 184630 h 46"/>
                  <a:gd name="T4" fmla="*/ 533242 w 109"/>
                  <a:gd name="T5" fmla="*/ 403321 h 46"/>
                  <a:gd name="T6" fmla="*/ 0 w 109"/>
                  <a:gd name="T7" fmla="*/ 184630 h 46"/>
                  <a:gd name="T8" fmla="*/ 0 w 109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0" name="Freeform 95">
                <a:extLst>
                  <a:ext uri="{FF2B5EF4-FFF2-40B4-BE49-F238E27FC236}">
                    <a16:creationId xmlns:a16="http://schemas.microsoft.com/office/drawing/2014/main" id="{9C6C1B97-E118-47F9-B6CC-0661DEC67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2099"/>
                <a:ext cx="210" cy="88"/>
              </a:xfrm>
              <a:custGeom>
                <a:avLst/>
                <a:gdLst>
                  <a:gd name="T0" fmla="*/ 1059049 w 109"/>
                  <a:gd name="T1" fmla="*/ 0 h 46"/>
                  <a:gd name="T2" fmla="*/ 1059049 w 109"/>
                  <a:gd name="T3" fmla="*/ 192506 h 46"/>
                  <a:gd name="T4" fmla="*/ 533242 w 109"/>
                  <a:gd name="T5" fmla="*/ 403321 h 46"/>
                  <a:gd name="T6" fmla="*/ 0 w 109"/>
                  <a:gd name="T7" fmla="*/ 192506 h 46"/>
                  <a:gd name="T8" fmla="*/ 0 w 109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1" name="Freeform 96">
                <a:extLst>
                  <a:ext uri="{FF2B5EF4-FFF2-40B4-BE49-F238E27FC236}">
                    <a16:creationId xmlns:a16="http://schemas.microsoft.com/office/drawing/2014/main" id="{850CAC68-952D-4571-99A7-A6832AAB4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2137"/>
                <a:ext cx="210" cy="87"/>
              </a:xfrm>
              <a:custGeom>
                <a:avLst/>
                <a:gdLst>
                  <a:gd name="T0" fmla="*/ 1059049 w 109"/>
                  <a:gd name="T1" fmla="*/ 0 h 45"/>
                  <a:gd name="T2" fmla="*/ 1059049 w 109"/>
                  <a:gd name="T3" fmla="*/ 215808 h 45"/>
                  <a:gd name="T4" fmla="*/ 533242 w 109"/>
                  <a:gd name="T5" fmla="*/ 458125 h 45"/>
                  <a:gd name="T6" fmla="*/ 0 w 109"/>
                  <a:gd name="T7" fmla="*/ 215808 h 45"/>
                  <a:gd name="T8" fmla="*/ 0 w 10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5"/>
                      <a:pt x="55" y="45"/>
                    </a:cubicBezTo>
                    <a:cubicBezTo>
                      <a:pt x="22" y="45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2" name="Oval 97">
                <a:extLst>
                  <a:ext uri="{FF2B5EF4-FFF2-40B4-BE49-F238E27FC236}">
                    <a16:creationId xmlns:a16="http://schemas.microsoft.com/office/drawing/2014/main" id="{D86644CF-061F-4D7F-81EE-37C2A95B0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" y="1888"/>
                <a:ext cx="466" cy="462"/>
              </a:xfrm>
              <a:prstGeom prst="ellipse">
                <a:avLst/>
              </a:prstGeom>
              <a:noFill/>
              <a:ln w="28575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>
                  <a:solidFill>
                    <a:srgbClr val="535353"/>
                  </a:solidFill>
                </a:endParaRPr>
              </a:p>
            </p:txBody>
          </p:sp>
        </p:grpSp>
        <p:grpSp>
          <p:nvGrpSpPr>
            <p:cNvPr id="10" name="Ryhmä 170">
              <a:extLst>
                <a:ext uri="{FF2B5EF4-FFF2-40B4-BE49-F238E27FC236}">
                  <a16:creationId xmlns:a16="http://schemas.microsoft.com/office/drawing/2014/main" id="{0E6D20FE-1DE7-4E09-B636-8A674AF13C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47092" y="435377"/>
              <a:ext cx="1048500" cy="1044000"/>
              <a:chOff x="4333441" y="2277355"/>
              <a:chExt cx="739775" cy="736600"/>
            </a:xfrm>
          </p:grpSpPr>
          <p:sp>
            <p:nvSpPr>
              <p:cNvPr id="12" name="Freeform 101">
                <a:extLst>
                  <a:ext uri="{FF2B5EF4-FFF2-40B4-BE49-F238E27FC236}">
                    <a16:creationId xmlns:a16="http://schemas.microsoft.com/office/drawing/2014/main" id="{A9F2B1C3-2295-4CAC-BFDF-E70F8C114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54" y="2517068"/>
                <a:ext cx="385763" cy="271463"/>
              </a:xfrm>
              <a:custGeom>
                <a:avLst/>
                <a:gdLst>
                  <a:gd name="T0" fmla="*/ 2147483646 w 126"/>
                  <a:gd name="T1" fmla="*/ 2147483646 h 89"/>
                  <a:gd name="T2" fmla="*/ 2147483646 w 126"/>
                  <a:gd name="T3" fmla="*/ 2147483646 h 89"/>
                  <a:gd name="T4" fmla="*/ 0 w 126"/>
                  <a:gd name="T5" fmla="*/ 2147483646 h 89"/>
                  <a:gd name="T6" fmla="*/ 0 w 126"/>
                  <a:gd name="T7" fmla="*/ 2147483646 h 89"/>
                  <a:gd name="T8" fmla="*/ 2147483646 w 126"/>
                  <a:gd name="T9" fmla="*/ 0 h 89"/>
                  <a:gd name="T10" fmla="*/ 2147483646 w 126"/>
                  <a:gd name="T11" fmla="*/ 0 h 89"/>
                  <a:gd name="T12" fmla="*/ 2147483646 w 126"/>
                  <a:gd name="T13" fmla="*/ 2147483646 h 89"/>
                  <a:gd name="T14" fmla="*/ 2147483646 w 126"/>
                  <a:gd name="T15" fmla="*/ 2147483646 h 89"/>
                  <a:gd name="T16" fmla="*/ 2147483646 w 126"/>
                  <a:gd name="T17" fmla="*/ 2147483646 h 89"/>
                  <a:gd name="T18" fmla="*/ 2147483646 w 126"/>
                  <a:gd name="T19" fmla="*/ 2147483646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26" y="89"/>
                    </a:move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2"/>
                      <a:pt x="0" y="8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6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26" y="6"/>
                      <a:pt x="126" y="8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8"/>
                      <a:pt x="119" y="89"/>
                      <a:pt x="118" y="89"/>
                    </a:cubicBezTo>
                    <a:lnTo>
                      <a:pt x="26" y="89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3" name="Freeform 102">
                <a:extLst>
                  <a:ext uri="{FF2B5EF4-FFF2-40B4-BE49-F238E27FC236}">
                    <a16:creationId xmlns:a16="http://schemas.microsoft.com/office/drawing/2014/main" id="{6A484BD9-9AEB-40E0-9796-01B2213AE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766" y="2475793"/>
                <a:ext cx="107950" cy="41275"/>
              </a:xfrm>
              <a:custGeom>
                <a:avLst/>
                <a:gdLst>
                  <a:gd name="T0" fmla="*/ 0 w 35"/>
                  <a:gd name="T1" fmla="*/ 2147483646 h 14"/>
                  <a:gd name="T2" fmla="*/ 0 w 35"/>
                  <a:gd name="T3" fmla="*/ 2147483646 h 14"/>
                  <a:gd name="T4" fmla="*/ 2147483646 w 35"/>
                  <a:gd name="T5" fmla="*/ 0 h 14"/>
                  <a:gd name="T6" fmla="*/ 2147483646 w 35"/>
                  <a:gd name="T7" fmla="*/ 0 h 14"/>
                  <a:gd name="T8" fmla="*/ 2147483646 w 35"/>
                  <a:gd name="T9" fmla="*/ 2147483646 h 14"/>
                  <a:gd name="T10" fmla="*/ 2147483646 w 35"/>
                  <a:gd name="T11" fmla="*/ 214748364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5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5" y="4"/>
                      <a:pt x="35" y="5"/>
                    </a:cubicBezTo>
                    <a:cubicBezTo>
                      <a:pt x="35" y="14"/>
                      <a:pt x="35" y="14"/>
                      <a:pt x="35" y="14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4" name="Line 103">
                <a:extLst>
                  <a:ext uri="{FF2B5EF4-FFF2-40B4-BE49-F238E27FC236}">
                    <a16:creationId xmlns:a16="http://schemas.microsoft.com/office/drawing/2014/main" id="{3406A2BE-FE11-4399-9780-7109F98F6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2041" y="2590093"/>
                <a:ext cx="282575" cy="0"/>
              </a:xfrm>
              <a:prstGeom prst="line">
                <a:avLst/>
              </a:prstGeom>
              <a:noFill/>
              <a:ln w="28575" cap="rnd">
                <a:solidFill>
                  <a:srgbClr val="6E6E6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5" name="Line 104">
                <a:extLst>
                  <a:ext uri="{FF2B5EF4-FFF2-40B4-BE49-F238E27FC236}">
                    <a16:creationId xmlns:a16="http://schemas.microsoft.com/office/drawing/2014/main" id="{0FA22867-526F-4D0C-9E57-F81B0AA08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2041" y="2652005"/>
                <a:ext cx="282575" cy="0"/>
              </a:xfrm>
              <a:prstGeom prst="line">
                <a:avLst/>
              </a:prstGeom>
              <a:noFill/>
              <a:ln w="28575" cap="rnd">
                <a:solidFill>
                  <a:srgbClr val="6E6E6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6" name="Line 105">
                <a:extLst>
                  <a:ext uri="{FF2B5EF4-FFF2-40B4-BE49-F238E27FC236}">
                    <a16:creationId xmlns:a16="http://schemas.microsoft.com/office/drawing/2014/main" id="{129436E7-71C7-4651-B99F-9B6425D63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2041" y="2715505"/>
                <a:ext cx="282575" cy="0"/>
              </a:xfrm>
              <a:prstGeom prst="line">
                <a:avLst/>
              </a:prstGeom>
              <a:noFill/>
              <a:ln w="28575" cap="rnd">
                <a:solidFill>
                  <a:srgbClr val="6E6E6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7" name="Oval 106">
                <a:extLst>
                  <a:ext uri="{FF2B5EF4-FFF2-40B4-BE49-F238E27FC236}">
                    <a16:creationId xmlns:a16="http://schemas.microsoft.com/office/drawing/2014/main" id="{A55E3E3F-B0F0-4E22-83B5-74D96EED1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588" y="2276942"/>
                <a:ext cx="739101" cy="737087"/>
              </a:xfrm>
              <a:prstGeom prst="ellipse">
                <a:avLst/>
              </a:prstGeom>
              <a:noFill/>
              <a:ln w="28575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/>
              </a:p>
            </p:txBody>
          </p:sp>
        </p:grpSp>
        <p:pic>
          <p:nvPicPr>
            <p:cNvPr id="11" name="Kuva 116">
              <a:extLst>
                <a:ext uri="{FF2B5EF4-FFF2-40B4-BE49-F238E27FC236}">
                  <a16:creationId xmlns:a16="http://schemas.microsoft.com/office/drawing/2014/main" id="{92AB84F6-6AC7-45DE-90AA-A417E6A59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93" y="401850"/>
              <a:ext cx="1068195" cy="107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46825"/>
            <a:ext cx="9144000" cy="997527"/>
          </a:xfrm>
          <a:effectLst/>
        </p:spPr>
        <p:txBody>
          <a:bodyPr anchor="ctr"/>
          <a:lstStyle>
            <a:lvl1pPr algn="ctr">
              <a:defRPr sz="5333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2785"/>
            <a:ext cx="9144000" cy="598475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38400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iso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20"/>
          </p:nvPr>
        </p:nvSpPr>
        <p:spPr>
          <a:xfrm>
            <a:off x="3912005" y="497419"/>
            <a:ext cx="4367993" cy="43679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Otsikko 1"/>
          <p:cNvSpPr>
            <a:spLocks noGrp="1"/>
          </p:cNvSpPr>
          <p:nvPr>
            <p:ph type="ctrTitle"/>
          </p:nvPr>
        </p:nvSpPr>
        <p:spPr>
          <a:xfrm>
            <a:off x="601135" y="4835739"/>
            <a:ext cx="10989733" cy="1051671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/>
          <a:lstStyle>
            <a:lvl1pPr algn="ctr">
              <a:defRPr sz="4800" b="0" spc="-67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601594" y="5924551"/>
            <a:ext cx="10984636" cy="721056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/>
          <a:lstStyle>
            <a:lvl1pPr marL="0" indent="0" algn="ctr">
              <a:buNone/>
              <a:defRPr sz="2667" spc="-67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689257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Otsikko 1"/>
          <p:cNvSpPr>
            <a:spLocks noGrp="1"/>
          </p:cNvSpPr>
          <p:nvPr>
            <p:ph type="ctrTitle"/>
          </p:nvPr>
        </p:nvSpPr>
        <p:spPr>
          <a:xfrm>
            <a:off x="617035" y="4747704"/>
            <a:ext cx="10989733" cy="801833"/>
          </a:xfrm>
          <a:prstGeom prst="rect">
            <a:avLst/>
          </a:prstGeo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algn="ctr">
              <a:defRPr sz="4800" b="0" spc="-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6"/>
          </p:nvPr>
        </p:nvSpPr>
        <p:spPr>
          <a:xfrm>
            <a:off x="62598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7"/>
          </p:nvPr>
        </p:nvSpPr>
        <p:spPr>
          <a:xfrm>
            <a:off x="448132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19"/>
          </p:nvPr>
        </p:nvSpPr>
        <p:spPr>
          <a:xfrm>
            <a:off x="833666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20"/>
          </p:nvPr>
        </p:nvSpPr>
        <p:spPr>
          <a:xfrm>
            <a:off x="4056003" y="497419"/>
            <a:ext cx="4079995" cy="4079999"/>
          </a:xfr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593403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6421"/>
            <a:ext cx="9144000" cy="1885015"/>
          </a:xfrm>
          <a:effectLst/>
        </p:spPr>
        <p:txBody>
          <a:bodyPr anchor="b"/>
          <a:lstStyle>
            <a:lvl1pPr algn="ctr">
              <a:defRPr sz="5333" spc="-67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3393"/>
            <a:ext cx="9144000" cy="463337"/>
          </a:xfrm>
        </p:spPr>
        <p:txBody>
          <a:bodyPr/>
          <a:lstStyle>
            <a:lvl1pPr marL="0" indent="0" algn="ctr">
              <a:buNone/>
              <a:defRPr sz="3200" spc="-67">
                <a:solidFill>
                  <a:schemeClr val="bg1"/>
                </a:solidFill>
                <a:effectLst>
                  <a:outerShdw blurRad="889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650691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7534"/>
            <a:ext cx="9144000" cy="1885015"/>
          </a:xfrm>
          <a:effectLst/>
        </p:spPr>
        <p:txBody>
          <a:bodyPr anchor="ctr"/>
          <a:lstStyle>
            <a:lvl1pPr algn="ctr">
              <a:defRPr sz="5333" spc="-67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179318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111302" y="131395"/>
            <a:ext cx="11969399" cy="614628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6425"/>
            <a:ext cx="9144000" cy="1233055"/>
          </a:xfr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 anchor="b"/>
          <a:lstStyle>
            <a:lvl1pPr>
              <a:defRPr lang="en-US" sz="5333" spc="-67" baseline="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9913"/>
            <a:ext cx="9144000" cy="598475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>
              <a:buNone/>
              <a:defRPr lang="en-US" sz="3200" spc="-67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A333-C02A-4BDA-8536-76AECCC70C06}" type="datetime1">
              <a:rPr lang="fi-FI" smtClean="0"/>
              <a:t>10.4.2019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4267" y="1645475"/>
            <a:ext cx="3408000" cy="4560000"/>
          </a:xfr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17975" y="1645475"/>
            <a:ext cx="3408000" cy="4560000"/>
          </a:xfr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941683" y="1645475"/>
            <a:ext cx="3408000" cy="4560000"/>
          </a:xfr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057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ja nim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111302" y="131395"/>
            <a:ext cx="11969399" cy="614628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2282"/>
            <a:ext cx="9144000" cy="1004617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anchor="ctr"/>
          <a:lstStyle>
            <a:lvl1pPr algn="ctr">
              <a:defRPr sz="5333" spc="-67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2"/>
          </p:nvPr>
        </p:nvSpPr>
        <p:spPr>
          <a:xfrm>
            <a:off x="594785" y="4439213"/>
            <a:ext cx="3496033" cy="336000"/>
          </a:xfrm>
        </p:spPr>
        <p:txBody>
          <a:bodyPr tIns="0" bIns="0" anchor="b"/>
          <a:lstStyle>
            <a:lvl1pPr marL="0" indent="0">
              <a:buNone/>
              <a:defRPr sz="2133" b="0" spc="-67" baseline="0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/>
          </p:nvPr>
        </p:nvSpPr>
        <p:spPr>
          <a:xfrm>
            <a:off x="594785" y="4773149"/>
            <a:ext cx="3496033" cy="1187451"/>
          </a:xfrm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4347985" y="4439213"/>
            <a:ext cx="3496033" cy="336000"/>
          </a:xfrm>
        </p:spPr>
        <p:txBody>
          <a:bodyPr tIns="0" bIns="0" anchor="b"/>
          <a:lstStyle>
            <a:lvl1pPr marL="0" indent="0">
              <a:buNone/>
              <a:defRPr sz="2133" b="0" spc="-67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7"/>
          </p:nvPr>
        </p:nvSpPr>
        <p:spPr>
          <a:xfrm>
            <a:off x="4347985" y="4773149"/>
            <a:ext cx="3496033" cy="1187451"/>
          </a:xfrm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8137645" y="4439213"/>
            <a:ext cx="3496033" cy="336000"/>
          </a:xfrm>
        </p:spPr>
        <p:txBody>
          <a:bodyPr tIns="0" bIns="0" anchor="b"/>
          <a:lstStyle>
            <a:lvl1pPr marL="0" indent="0">
              <a:buNone/>
              <a:defRPr sz="2133" b="0" spc="-67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9"/>
          </p:nvPr>
        </p:nvSpPr>
        <p:spPr>
          <a:xfrm>
            <a:off x="8137645" y="4773149"/>
            <a:ext cx="3496033" cy="1187451"/>
          </a:xfrm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61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F5A1682-6C79-4119-819D-8C7DE17498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66" y="1"/>
            <a:ext cx="12314767" cy="693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7729"/>
            <a:ext cx="9144000" cy="1717964"/>
          </a:xfrm>
        </p:spPr>
        <p:txBody>
          <a:bodyPr anchor="b"/>
          <a:lstStyle>
            <a:lvl1pPr algn="ctr">
              <a:defRPr sz="5333" spc="-67">
                <a:solidFill>
                  <a:schemeClr val="bg1"/>
                </a:solidFill>
                <a:effectLst>
                  <a:outerShdw blurRad="88900" dist="381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6873"/>
            <a:ext cx="9144000" cy="598475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 algn="ctr">
              <a:buNone/>
              <a:defRPr sz="3200" spc="-67">
                <a:solidFill>
                  <a:schemeClr val="bg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48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"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29" y="1667197"/>
            <a:ext cx="5520000" cy="76800"/>
          </a:xfrm>
          <a:custGeom>
            <a:avLst/>
            <a:gdLst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2770059 h 2770059"/>
              <a:gd name="connsiteX6" fmla="*/ 0 w 4140000"/>
              <a:gd name="connsiteY6" fmla="*/ 0 h 2770059"/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0 h 2770059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012736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6561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2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3724"/>
              <a:gd name="connsiteY0" fmla="*/ 0 h 85152"/>
              <a:gd name="connsiteX1" fmla="*/ 4140000 w 4143724"/>
              <a:gd name="connsiteY1" fmla="*/ 0 h 85152"/>
              <a:gd name="connsiteX2" fmla="*/ 4143704 w 4143724"/>
              <a:gd name="connsiteY2" fmla="*/ 82771 h 85152"/>
              <a:gd name="connsiteX3" fmla="*/ 0 w 4143724"/>
              <a:gd name="connsiteY3" fmla="*/ 85152 h 85152"/>
              <a:gd name="connsiteX4" fmla="*/ 0 w 4143724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1 w 4140000"/>
              <a:gd name="connsiteY2" fmla="*/ 82770 h 85152"/>
              <a:gd name="connsiteX3" fmla="*/ 0 w 4140000"/>
              <a:gd name="connsiteY3" fmla="*/ 85152 h 85152"/>
              <a:gd name="connsiteX4" fmla="*/ 0 w 4140000"/>
              <a:gd name="connsiteY4" fmla="*/ 0 h 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85152">
                <a:moveTo>
                  <a:pt x="0" y="0"/>
                </a:moveTo>
                <a:lnTo>
                  <a:pt x="4140000" y="0"/>
                </a:lnTo>
                <a:cubicBezTo>
                  <a:pt x="4139647" y="28384"/>
                  <a:pt x="4139294" y="54386"/>
                  <a:pt x="4138941" y="82770"/>
                </a:cubicBezTo>
                <a:lnTo>
                  <a:pt x="0" y="85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2000" tIns="252000" rIns="72000" bIns="72000">
            <a:normAutofit/>
          </a:bodyPr>
          <a:lstStyle>
            <a:lvl1pPr algn="l">
              <a:defRPr sz="3733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3817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 hasCustomPrompt="1"/>
          </p:nvPr>
        </p:nvSpPr>
        <p:spPr>
          <a:xfrm>
            <a:off x="2038350" y="1490233"/>
            <a:ext cx="8115300" cy="1883833"/>
          </a:xfrm>
          <a:blipFill>
            <a:blip r:embed="rId3"/>
            <a:stretch>
              <a:fillRect l="42" t="9653" r="258" b="9079"/>
            </a:stretch>
          </a:blip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561761"/>
            <a:ext cx="9144000" cy="997527"/>
          </a:xfrm>
          <a:effectLst>
            <a:outerShdw blurRad="889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5333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282785"/>
            <a:ext cx="9144000" cy="598475"/>
          </a:xfr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494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A7E5-0EB4-4068-A15B-B5749240D49E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5759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05" y="1633094"/>
            <a:ext cx="5330328" cy="4535785"/>
          </a:xfr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9FD1-13A6-42F2-88BC-F44F28E6E4F7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8220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Kirjoita sisällysluettelon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956709" indent="-956709">
              <a:buClr>
                <a:schemeClr val="tx1"/>
              </a:buClr>
              <a:buFont typeface="+mj-lt"/>
              <a:buAutoNum type="arabicPeriod"/>
              <a:defRPr sz="2400" spc="-67">
                <a:solidFill>
                  <a:schemeClr val="tx1"/>
                </a:solidFill>
              </a:defRPr>
            </a:lvl1pPr>
            <a:lvl2pPr marL="1911303" indent="-954593">
              <a:buFont typeface="+mj-lt"/>
              <a:buAutoNum type="arabicPeriod"/>
              <a:defRPr sz="2400" spc="-67"/>
            </a:lvl2pPr>
            <a:lvl3pPr marL="2868012" indent="-956709">
              <a:buFont typeface="+mj-lt"/>
              <a:buAutoNum type="arabicPeriod"/>
              <a:defRPr sz="2400" spc="-67"/>
            </a:lvl3pPr>
            <a:lvl4pPr marL="2868012" indent="-956709">
              <a:buFont typeface="+mj-lt"/>
              <a:buAutoNum type="arabicPeriod"/>
              <a:defRPr sz="2400" spc="-67"/>
            </a:lvl4pPr>
            <a:lvl5pPr marL="2868012" indent="-956709">
              <a:buFont typeface="+mj-lt"/>
              <a:buAutoNum type="arabicPeriod"/>
              <a:defRPr sz="2400" spc="-67"/>
            </a:lvl5pPr>
            <a:lvl6pPr marL="2868012" indent="-956709">
              <a:buFont typeface="+mj-lt"/>
              <a:buAutoNum type="arabicPeriod"/>
              <a:defRPr sz="2400"/>
            </a:lvl6pPr>
            <a:lvl7pPr marL="2868012" indent="-956709">
              <a:buFont typeface="+mj-lt"/>
              <a:buAutoNum type="arabicPeriod"/>
              <a:defRPr sz="2400"/>
            </a:lvl7pPr>
            <a:lvl8pPr marL="2868012" indent="-956709">
              <a:buFont typeface="+mj-lt"/>
              <a:buAutoNum type="arabicPeriod"/>
              <a:defRPr sz="2400"/>
            </a:lvl8pPr>
            <a:lvl9pPr marL="2868012" indent="-956709">
              <a:buFont typeface="+mj-lt"/>
              <a:buAutoNum type="arabicPeriod"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AC9-31CC-48E2-B832-BC3D25FBE6DB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3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CB40-6ABD-4D58-901B-C57AA2ED5E2C}" type="datetime1">
              <a:rPr lang="fi-FI" smtClean="0"/>
              <a:t>10.4.2019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5" y="278400"/>
            <a:ext cx="10681939" cy="12929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05CB-37F8-4F0C-ACA1-D4BA8F2395C6}" type="datetime1">
              <a:rPr lang="fi-FI" smtClean="0"/>
              <a:t>10.4.2019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4984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5" y="279796"/>
            <a:ext cx="10681939" cy="1292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05" y="1645475"/>
            <a:ext cx="5280000" cy="4512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3300" y="1645475"/>
            <a:ext cx="5280000" cy="4512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A1CA-9AE7-408A-8CFB-B1FE6CCCB48D}" type="datetime1">
              <a:rPr lang="fi-FI" smtClean="0"/>
              <a:t>10.4.2019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88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E549-63EB-43A6-8BA4-85704ECF8954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05" y="278400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1005" y="1633092"/>
            <a:ext cx="10672795" cy="1440000"/>
          </a:xfrm>
        </p:spPr>
        <p:txBody>
          <a:bodyPr>
            <a:noAutofit/>
          </a:bodyPr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81005" y="3153119"/>
            <a:ext cx="10672795" cy="1440000"/>
          </a:xfrm>
        </p:spPr>
        <p:txBody>
          <a:bodyPr>
            <a:noAutofit/>
          </a:bodyPr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81005" y="4673145"/>
            <a:ext cx="10672795" cy="1440000"/>
          </a:xfrm>
        </p:spPr>
        <p:txBody>
          <a:bodyPr>
            <a:noAutofit/>
          </a:bodyPr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456408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BFB4-1090-414D-B39D-105D0BFD1277}" type="datetime1">
              <a:rPr lang="fi-FI" smtClean="0"/>
              <a:t>10.4.2019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81005" y="1645475"/>
            <a:ext cx="5280000" cy="2208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083300" y="1645475"/>
            <a:ext cx="5280000" cy="2208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81005" y="3949475"/>
            <a:ext cx="5280000" cy="2208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6083300" y="3949475"/>
            <a:ext cx="5280000" cy="2208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250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CD0E-3FC7-41F1-811B-A803D8D80B3D}" type="datetime1">
              <a:rPr lang="fi-FI" smtClean="0"/>
              <a:t>10.4.2019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1008" y="1646328"/>
            <a:ext cx="5316569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81008" y="2470241"/>
            <a:ext cx="5316569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46328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70241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055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095-EF09-4B80-A0BA-9FECCDC5D485}" type="datetime1">
              <a:rPr lang="fi-FI" smtClean="0"/>
              <a:t>10.4.2019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1007" y="1653296"/>
            <a:ext cx="3408000" cy="78210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81007" y="2435405"/>
            <a:ext cx="3408000" cy="369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6773" y="1653296"/>
            <a:ext cx="3408000" cy="78210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306773" y="2435404"/>
            <a:ext cx="3408000" cy="369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32539" y="1653296"/>
            <a:ext cx="3408000" cy="78240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7932539" y="2435404"/>
            <a:ext cx="3408000" cy="369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005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A333-C02A-4BDA-8536-76AECCC70C06}" type="datetime1">
              <a:rPr lang="fi-FI" smtClean="0"/>
              <a:t>10.4.2019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4267" y="1645475"/>
            <a:ext cx="3408000" cy="4560000"/>
          </a:xfr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17975" y="1645475"/>
            <a:ext cx="3408000" cy="4560000"/>
          </a:xfr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941683" y="1645475"/>
            <a:ext cx="3408000" cy="4560000"/>
          </a:xfr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200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E549-63EB-43A6-8BA4-85704ECF8954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05" y="278400"/>
            <a:ext cx="10681939" cy="1292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1005" y="1633092"/>
            <a:ext cx="10672795" cy="1440000"/>
          </a:xfrm>
        </p:spPr>
        <p:txBody>
          <a:bodyPr>
            <a:noAutofit/>
          </a:bodyPr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81005" y="3153119"/>
            <a:ext cx="10672795" cy="1440000"/>
          </a:xfrm>
        </p:spPr>
        <p:txBody>
          <a:bodyPr>
            <a:noAutofit/>
          </a:bodyPr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81005" y="4673145"/>
            <a:ext cx="10672795" cy="1440000"/>
          </a:xfrm>
        </p:spPr>
        <p:txBody>
          <a:bodyPr>
            <a:noAutofit/>
          </a:bodyPr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53979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07E-B313-446A-832B-7D05CC366BBE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681567" y="1634067"/>
            <a:ext cx="2006600" cy="143933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1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98619" y="1633092"/>
            <a:ext cx="8555181" cy="1440000"/>
          </a:xfrm>
        </p:spPr>
        <p:txBody>
          <a:bodyPr anchor="t" anchorCtr="0">
            <a:noAutofit/>
          </a:bodyPr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81567" y="3153940"/>
            <a:ext cx="2006600" cy="143933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2798619" y="3152965"/>
            <a:ext cx="8555181" cy="1440000"/>
          </a:xfrm>
        </p:spPr>
        <p:txBody>
          <a:bodyPr anchor="t" anchorCtr="0"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7" y="4673814"/>
            <a:ext cx="2006600" cy="143933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3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7"/>
          </p:nvPr>
        </p:nvSpPr>
        <p:spPr>
          <a:xfrm>
            <a:off x="2798619" y="4672839"/>
            <a:ext cx="8555181" cy="1440000"/>
          </a:xfrm>
        </p:spPr>
        <p:txBody>
          <a:bodyPr anchor="t" anchorCtr="0"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5479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005" y="619277"/>
            <a:ext cx="10672795" cy="5549603"/>
          </a:xfrm>
        </p:spPr>
        <p:txBody>
          <a:bodyPr/>
          <a:lstStyle>
            <a:lvl1pPr marL="0" indent="0">
              <a:buNone/>
              <a:defRPr baseline="0"/>
            </a:lvl1pPr>
            <a:lvl2pPr marL="359824" indent="0">
              <a:buNone/>
              <a:defRPr/>
            </a:lvl2pPr>
            <a:lvl3pPr marL="719649" indent="0">
              <a:buNone/>
              <a:defRPr/>
            </a:lvl3pPr>
            <a:lvl4pPr marL="1075240" indent="0">
              <a:buNone/>
              <a:defRPr/>
            </a:lvl4pPr>
            <a:lvl5pPr marL="1439297" indent="0">
              <a:buNone/>
              <a:defRPr/>
            </a:lvl5pPr>
          </a:lstStyle>
          <a:p>
            <a:pPr lvl="0"/>
            <a:r>
              <a:rPr lang="en-US" dirty="0"/>
              <a:t>Koko </a:t>
            </a:r>
            <a:r>
              <a:rPr lang="en-US" dirty="0" err="1"/>
              <a:t>sivun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, </a:t>
            </a:r>
            <a:r>
              <a:rPr lang="en-US" dirty="0" err="1"/>
              <a:t>taulukko</a:t>
            </a:r>
            <a:r>
              <a:rPr lang="en-US" dirty="0"/>
              <a:t>, </a:t>
            </a:r>
            <a:r>
              <a:rPr lang="en-US" dirty="0" err="1"/>
              <a:t>kuva</a:t>
            </a:r>
            <a:r>
              <a:rPr lang="en-US" dirty="0"/>
              <a:t>, </a:t>
            </a:r>
            <a:r>
              <a:rPr lang="en-US" dirty="0" err="1"/>
              <a:t>kaavio</a:t>
            </a:r>
            <a:r>
              <a:rPr lang="en-US" dirty="0"/>
              <a:t>,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09A9-5FA9-461B-95F3-825E0AFE14DE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1835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39E1-1D45-4299-92B3-5E8E3E62B078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9"/>
          <p:cNvCxnSpPr/>
          <p:nvPr userDrawn="1"/>
        </p:nvCxnSpPr>
        <p:spPr>
          <a:xfrm rot="5400000">
            <a:off x="4975600" y="3041724"/>
            <a:ext cx="2412208" cy="2181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1127271" y="3166536"/>
            <a:ext cx="1042051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 userDrawn="1"/>
        </p:nvSpPr>
        <p:spPr>
          <a:xfrm>
            <a:off x="6627754" y="1556792"/>
            <a:ext cx="8162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15" name="Tekstiruutu 14"/>
          <p:cNvSpPr txBox="1"/>
          <p:nvPr userDrawn="1"/>
        </p:nvSpPr>
        <p:spPr>
          <a:xfrm>
            <a:off x="6612338" y="3075513"/>
            <a:ext cx="878189" cy="14773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8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924131" y="3068960"/>
            <a:ext cx="878189" cy="14773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8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924131" y="1556792"/>
            <a:ext cx="8162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839146" y="2012400"/>
            <a:ext cx="3921231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32"/>
              </a:spcBef>
              <a:buFont typeface="Arial" pitchFamily="34" charset="0"/>
              <a:buNone/>
              <a:defRPr spc="-67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7523650" y="2012400"/>
            <a:ext cx="3921231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839146" y="3548063"/>
            <a:ext cx="3921231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7523822" y="3548063"/>
            <a:ext cx="3921231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kstin paikkamerkki 19"/>
          <p:cNvSpPr>
            <a:spLocks noGrp="1"/>
          </p:cNvSpPr>
          <p:nvPr>
            <p:ph type="body" sz="quarter" idx="17"/>
          </p:nvPr>
        </p:nvSpPr>
        <p:spPr>
          <a:xfrm>
            <a:off x="1033202" y="5084763"/>
            <a:ext cx="1039679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46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suure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705-1107-4944-AAD5-D30CC3B9F043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5999989" y="1761416"/>
            <a:ext cx="0" cy="4163861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 userDrawn="1"/>
        </p:nvCxnSpPr>
        <p:spPr>
          <a:xfrm rot="10800000">
            <a:off x="755031" y="3683164"/>
            <a:ext cx="1095206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 userDrawn="1"/>
        </p:nvSpPr>
        <p:spPr>
          <a:xfrm>
            <a:off x="6059734" y="1580676"/>
            <a:ext cx="820737" cy="1354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31" name="Tekstiruutu 30"/>
          <p:cNvSpPr txBox="1"/>
          <p:nvPr userDrawn="1"/>
        </p:nvSpPr>
        <p:spPr>
          <a:xfrm>
            <a:off x="6044318" y="3610954"/>
            <a:ext cx="820737" cy="1354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32" name="Tekstiruutu 31"/>
          <p:cNvSpPr txBox="1"/>
          <p:nvPr userDrawn="1"/>
        </p:nvSpPr>
        <p:spPr>
          <a:xfrm>
            <a:off x="457282" y="3675937"/>
            <a:ext cx="820737" cy="1354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457282" y="1580676"/>
            <a:ext cx="820737" cy="1354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225367" y="1785332"/>
            <a:ext cx="4596299" cy="159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pc="-67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6896173" y="1785332"/>
            <a:ext cx="4792136" cy="159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225367" y="3946830"/>
            <a:ext cx="4596299" cy="159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6896345" y="3946830"/>
            <a:ext cx="4792136" cy="159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771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0028-CBD5-4819-8CD5-457A7A2F0911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681005" y="1619795"/>
            <a:ext cx="6041528" cy="43570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6852358" y="1465692"/>
            <a:ext cx="4560709" cy="4560709"/>
          </a:xfrm>
          <a:prstGeom prst="ellipse">
            <a:avLst/>
          </a:prstGeom>
          <a:solidFill>
            <a:srgbClr val="F0F0F0"/>
          </a:solidFill>
          <a:effectLst/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2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07E-B313-446A-832B-7D05CC366BBE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681567" y="1634067"/>
            <a:ext cx="2006600" cy="143933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1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98619" y="1633092"/>
            <a:ext cx="8555181" cy="1440000"/>
          </a:xfrm>
        </p:spPr>
        <p:txBody>
          <a:bodyPr anchor="t" anchorCtr="0">
            <a:noAutofit/>
          </a:bodyPr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81567" y="3153940"/>
            <a:ext cx="2006600" cy="143933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2798619" y="3152965"/>
            <a:ext cx="8555181" cy="1440000"/>
          </a:xfrm>
        </p:spPr>
        <p:txBody>
          <a:bodyPr anchor="t" anchorCtr="0"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7" y="4673814"/>
            <a:ext cx="2006600" cy="143933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3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7"/>
          </p:nvPr>
        </p:nvSpPr>
        <p:spPr>
          <a:xfrm>
            <a:off x="2798619" y="4672839"/>
            <a:ext cx="8555181" cy="1440000"/>
          </a:xfrm>
        </p:spPr>
        <p:txBody>
          <a:bodyPr anchor="t" anchorCtr="0"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0513753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B60-EE10-4F96-9FF4-AA0D5E0E59C7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170644" y="1656204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713536" y="4221075"/>
            <a:ext cx="3314216" cy="17456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320"/>
              </a:spcBef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96000" y="1633165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38892" y="4221075"/>
            <a:ext cx="3314216" cy="17456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608149" y="1598609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8151041" y="4221075"/>
            <a:ext cx="3314216" cy="17456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091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0" y="1980121"/>
            <a:ext cx="1745697" cy="1745697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63789" y="4005063"/>
            <a:ext cx="3840184" cy="20135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335383" y="1884149"/>
            <a:ext cx="1746100" cy="17461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88341" y="4005063"/>
            <a:ext cx="3840184" cy="20135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148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3" y="3044915"/>
            <a:ext cx="1440200" cy="1440200"/>
          </a:xfrm>
          <a:prstGeom prst="rect">
            <a:avLst/>
          </a:prstGeom>
        </p:spPr>
      </p:pic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35533" y="3045539"/>
            <a:ext cx="3168440" cy="191958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  <a:endParaRPr lang="en-US" dirty="0"/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88214" y="1508834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016267" y="1509271"/>
            <a:ext cx="3264453" cy="153558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288214" y="3236887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016267" y="3236887"/>
            <a:ext cx="3264453" cy="15362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288214" y="4965314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016267" y="4965128"/>
            <a:ext cx="3264453" cy="15362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05" y="278402"/>
            <a:ext cx="10681939" cy="10384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044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B60-EE10-4F96-9FF4-AA0D5E0E59C7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8524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56384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38392" y="3207432"/>
            <a:ext cx="3314216" cy="216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304245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050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8A7F-5275-4CD1-B4EB-51E71A836035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11764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1699594" y="1700809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367059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44311" y="1700809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207485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9402747" y="1700809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11764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691977" y="3774266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8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367059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9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5536694" y="3774266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207485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9395130" y="3774266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879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8A7F-5275-4CD1-B4EB-51E71A836035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997089" y="1789932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9284371" y="2910032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997089" y="3856624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9284371" y="4989857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0722" y="278401"/>
            <a:ext cx="11266345" cy="12879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074656" y="180266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1" name="Tekstin paikkamerkki 13"/>
          <p:cNvSpPr>
            <a:spLocks noGrp="1"/>
          </p:cNvSpPr>
          <p:nvPr>
            <p:ph type="body" sz="quarter" idx="31" hasCustomPrompt="1"/>
          </p:nvPr>
        </p:nvSpPr>
        <p:spPr>
          <a:xfrm>
            <a:off x="3361938" y="2922768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74656" y="386936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3" name="Tekstin paikkamerkki 13"/>
          <p:cNvSpPr>
            <a:spLocks noGrp="1"/>
          </p:cNvSpPr>
          <p:nvPr>
            <p:ph type="body" sz="quarter" idx="33" hasCustomPrompt="1"/>
          </p:nvPr>
        </p:nvSpPr>
        <p:spPr>
          <a:xfrm>
            <a:off x="3361938" y="4989857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113440" y="1789936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5" name="Tekstin paikkamerkki 13"/>
          <p:cNvSpPr>
            <a:spLocks noGrp="1"/>
          </p:cNvSpPr>
          <p:nvPr>
            <p:ph type="body" sz="quarter" idx="35" hasCustomPrompt="1"/>
          </p:nvPr>
        </p:nvSpPr>
        <p:spPr>
          <a:xfrm>
            <a:off x="400722" y="2910036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1113440" y="385662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7" name="Tekstin paikkamerkki 13"/>
          <p:cNvSpPr>
            <a:spLocks noGrp="1"/>
          </p:cNvSpPr>
          <p:nvPr>
            <p:ph type="body" sz="quarter" idx="37" hasCustomPrompt="1"/>
          </p:nvPr>
        </p:nvSpPr>
        <p:spPr>
          <a:xfrm>
            <a:off x="400722" y="4989857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7035872" y="1789935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9" name="Tekstin paikkamerkki 13"/>
          <p:cNvSpPr>
            <a:spLocks noGrp="1"/>
          </p:cNvSpPr>
          <p:nvPr>
            <p:ph type="body" sz="quarter" idx="39" hasCustomPrompt="1"/>
          </p:nvPr>
        </p:nvSpPr>
        <p:spPr>
          <a:xfrm>
            <a:off x="6323154" y="2910035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7035872" y="3856627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1" name="Tekstin paikkamerkki 13"/>
          <p:cNvSpPr>
            <a:spLocks noGrp="1"/>
          </p:cNvSpPr>
          <p:nvPr>
            <p:ph type="body" sz="quarter" idx="41" hasCustomPrompt="1"/>
          </p:nvPr>
        </p:nvSpPr>
        <p:spPr>
          <a:xfrm>
            <a:off x="6323154" y="4989857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</p:spTree>
    <p:extLst>
      <p:ext uri="{BB962C8B-B14F-4D97-AF65-F5344CB8AC3E}">
        <p14:creationId xmlns:p14="http://schemas.microsoft.com/office/powerpoint/2010/main" val="4836077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27045"/>
            <a:ext cx="9144000" cy="1233055"/>
          </a:xfrm>
          <a:effectLst/>
        </p:spPr>
        <p:txBody>
          <a:bodyPr anchor="b">
            <a:noAutofit/>
          </a:bodyPr>
          <a:lstStyle>
            <a:lvl1pPr algn="ctr">
              <a:defRPr sz="5333" spc="-67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1280"/>
            <a:ext cx="9144000" cy="598475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3200" spc="-67">
                <a:solidFill>
                  <a:schemeClr val="tx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846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646825"/>
            <a:ext cx="9144000" cy="997527"/>
          </a:xfrm>
          <a:effectLst/>
        </p:spPr>
        <p:txBody>
          <a:bodyPr anchor="ctr">
            <a:noAutofit/>
          </a:bodyPr>
          <a:lstStyle>
            <a:lvl1pPr algn="ctr">
              <a:defRPr sz="5333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282785"/>
            <a:ext cx="9144000" cy="598475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78296" y="1836993"/>
            <a:ext cx="8035408" cy="1469463"/>
            <a:chOff x="346393" y="401850"/>
            <a:chExt cx="5952816" cy="1088612"/>
          </a:xfrm>
        </p:grpSpPr>
        <p:grpSp>
          <p:nvGrpSpPr>
            <p:cNvPr id="8" name="Group 82"/>
            <p:cNvGrpSpPr>
              <a:grpSpLocks noChangeAspect="1"/>
            </p:cNvGrpSpPr>
            <p:nvPr/>
          </p:nvGrpSpPr>
          <p:grpSpPr bwMode="auto">
            <a:xfrm>
              <a:off x="2830256" y="445893"/>
              <a:ext cx="1048214" cy="1044569"/>
              <a:chOff x="1357" y="766"/>
              <a:chExt cx="863" cy="860"/>
            </a:xfrm>
          </p:grpSpPr>
          <p:sp>
            <p:nvSpPr>
              <p:cNvPr id="26" name="Freeform 83"/>
              <p:cNvSpPr>
                <a:spLocks noEditPoints="1"/>
              </p:cNvSpPr>
              <p:nvPr/>
            </p:nvSpPr>
            <p:spPr bwMode="auto">
              <a:xfrm>
                <a:off x="1553" y="994"/>
                <a:ext cx="469" cy="403"/>
              </a:xfrm>
              <a:custGeom>
                <a:avLst/>
                <a:gdLst>
                  <a:gd name="T0" fmla="*/ 218 w 245"/>
                  <a:gd name="T1" fmla="*/ 101 h 211"/>
                  <a:gd name="T2" fmla="*/ 186 w 245"/>
                  <a:gd name="T3" fmla="*/ 120 h 211"/>
                  <a:gd name="T4" fmla="*/ 154 w 245"/>
                  <a:gd name="T5" fmla="*/ 101 h 211"/>
                  <a:gd name="T6" fmla="*/ 123 w 245"/>
                  <a:gd name="T7" fmla="*/ 120 h 211"/>
                  <a:gd name="T8" fmla="*/ 91 w 245"/>
                  <a:gd name="T9" fmla="*/ 101 h 211"/>
                  <a:gd name="T10" fmla="*/ 59 w 245"/>
                  <a:gd name="T11" fmla="*/ 120 h 211"/>
                  <a:gd name="T12" fmla="*/ 28 w 245"/>
                  <a:gd name="T13" fmla="*/ 101 h 211"/>
                  <a:gd name="T14" fmla="*/ 0 w 245"/>
                  <a:gd name="T15" fmla="*/ 114 h 211"/>
                  <a:gd name="T16" fmla="*/ 123 w 245"/>
                  <a:gd name="T17" fmla="*/ 0 h 211"/>
                  <a:gd name="T18" fmla="*/ 245 w 245"/>
                  <a:gd name="T19" fmla="*/ 114 h 211"/>
                  <a:gd name="T20" fmla="*/ 218 w 245"/>
                  <a:gd name="T21" fmla="*/ 101 h 211"/>
                  <a:gd name="T22" fmla="*/ 123 w 245"/>
                  <a:gd name="T23" fmla="*/ 119 h 211"/>
                  <a:gd name="T24" fmla="*/ 123 w 245"/>
                  <a:gd name="T25" fmla="*/ 193 h 211"/>
                  <a:gd name="T26" fmla="*/ 140 w 245"/>
                  <a:gd name="T27" fmla="*/ 211 h 211"/>
                  <a:gd name="T28" fmla="*/ 158 w 245"/>
                  <a:gd name="T29" fmla="*/ 19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211">
                    <a:moveTo>
                      <a:pt x="218" y="101"/>
                    </a:moveTo>
                    <a:cubicBezTo>
                      <a:pt x="204" y="101"/>
                      <a:pt x="192" y="109"/>
                      <a:pt x="186" y="120"/>
                    </a:cubicBezTo>
                    <a:cubicBezTo>
                      <a:pt x="180" y="109"/>
                      <a:pt x="168" y="101"/>
                      <a:pt x="154" y="101"/>
                    </a:cubicBezTo>
                    <a:cubicBezTo>
                      <a:pt x="141" y="101"/>
                      <a:pt x="129" y="109"/>
                      <a:pt x="123" y="120"/>
                    </a:cubicBezTo>
                    <a:cubicBezTo>
                      <a:pt x="117" y="109"/>
                      <a:pt x="105" y="101"/>
                      <a:pt x="91" y="101"/>
                    </a:cubicBezTo>
                    <a:cubicBezTo>
                      <a:pt x="77" y="101"/>
                      <a:pt x="66" y="109"/>
                      <a:pt x="59" y="120"/>
                    </a:cubicBezTo>
                    <a:cubicBezTo>
                      <a:pt x="53" y="109"/>
                      <a:pt x="41" y="101"/>
                      <a:pt x="28" y="101"/>
                    </a:cubicBezTo>
                    <a:cubicBezTo>
                      <a:pt x="17" y="101"/>
                      <a:pt x="7" y="106"/>
                      <a:pt x="0" y="114"/>
                    </a:cubicBezTo>
                    <a:cubicBezTo>
                      <a:pt x="4" y="51"/>
                      <a:pt x="58" y="0"/>
                      <a:pt x="123" y="0"/>
                    </a:cubicBezTo>
                    <a:cubicBezTo>
                      <a:pt x="188" y="0"/>
                      <a:pt x="241" y="51"/>
                      <a:pt x="245" y="114"/>
                    </a:cubicBezTo>
                    <a:cubicBezTo>
                      <a:pt x="239" y="106"/>
                      <a:pt x="229" y="101"/>
                      <a:pt x="218" y="101"/>
                    </a:cubicBezTo>
                    <a:close/>
                    <a:moveTo>
                      <a:pt x="123" y="119"/>
                    </a:move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203"/>
                      <a:pt x="131" y="211"/>
                      <a:pt x="140" y="211"/>
                    </a:cubicBezTo>
                    <a:cubicBezTo>
                      <a:pt x="150" y="211"/>
                      <a:pt x="158" y="203"/>
                      <a:pt x="158" y="193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1357" y="766"/>
                <a:ext cx="863" cy="86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</p:grpSp>
        <p:grpSp>
          <p:nvGrpSpPr>
            <p:cNvPr id="9" name="Ryhmä 161"/>
            <p:cNvGrpSpPr>
              <a:grpSpLocks noChangeAspect="1"/>
            </p:cNvGrpSpPr>
            <p:nvPr/>
          </p:nvGrpSpPr>
          <p:grpSpPr>
            <a:xfrm>
              <a:off x="5253998" y="435377"/>
              <a:ext cx="1045211" cy="1044000"/>
              <a:chOff x="3371850" y="2398713"/>
              <a:chExt cx="1368425" cy="1366838"/>
            </a:xfrm>
          </p:grpSpPr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3687763" y="2770188"/>
                <a:ext cx="735013" cy="677863"/>
              </a:xfrm>
              <a:custGeom>
                <a:avLst/>
                <a:gdLst>
                  <a:gd name="T0" fmla="*/ 222 w 242"/>
                  <a:gd name="T1" fmla="*/ 26 h 223"/>
                  <a:gd name="T2" fmla="*/ 153 w 242"/>
                  <a:gd name="T3" fmla="*/ 5 h 223"/>
                  <a:gd name="T4" fmla="*/ 121 w 242"/>
                  <a:gd name="T5" fmla="*/ 25 h 223"/>
                  <a:gd name="T6" fmla="*/ 88 w 242"/>
                  <a:gd name="T7" fmla="*/ 5 h 223"/>
                  <a:gd name="T8" fmla="*/ 20 w 242"/>
                  <a:gd name="T9" fmla="*/ 26 h 223"/>
                  <a:gd name="T10" fmla="*/ 1 w 242"/>
                  <a:gd name="T11" fmla="*/ 84 h 223"/>
                  <a:gd name="T12" fmla="*/ 23 w 242"/>
                  <a:gd name="T13" fmla="*/ 139 h 223"/>
                  <a:gd name="T14" fmla="*/ 89 w 242"/>
                  <a:gd name="T15" fmla="*/ 202 h 223"/>
                  <a:gd name="T16" fmla="*/ 121 w 242"/>
                  <a:gd name="T17" fmla="*/ 223 h 223"/>
                  <a:gd name="T18" fmla="*/ 153 w 242"/>
                  <a:gd name="T19" fmla="*/ 202 h 223"/>
                  <a:gd name="T20" fmla="*/ 219 w 242"/>
                  <a:gd name="T21" fmla="*/ 139 h 223"/>
                  <a:gd name="T22" fmla="*/ 241 w 242"/>
                  <a:gd name="T23" fmla="*/ 84 h 223"/>
                  <a:gd name="T24" fmla="*/ 222 w 242"/>
                  <a:gd name="T25" fmla="*/ 2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223">
                    <a:moveTo>
                      <a:pt x="222" y="26"/>
                    </a:moveTo>
                    <a:cubicBezTo>
                      <a:pt x="205" y="7"/>
                      <a:pt x="179" y="0"/>
                      <a:pt x="153" y="5"/>
                    </a:cubicBezTo>
                    <a:cubicBezTo>
                      <a:pt x="134" y="8"/>
                      <a:pt x="121" y="25"/>
                      <a:pt x="121" y="25"/>
                    </a:cubicBezTo>
                    <a:cubicBezTo>
                      <a:pt x="121" y="25"/>
                      <a:pt x="108" y="8"/>
                      <a:pt x="88" y="5"/>
                    </a:cubicBezTo>
                    <a:cubicBezTo>
                      <a:pt x="63" y="0"/>
                      <a:pt x="37" y="7"/>
                      <a:pt x="20" y="26"/>
                    </a:cubicBezTo>
                    <a:cubicBezTo>
                      <a:pt x="5" y="42"/>
                      <a:pt x="0" y="63"/>
                      <a:pt x="1" y="84"/>
                    </a:cubicBezTo>
                    <a:cubicBezTo>
                      <a:pt x="2" y="104"/>
                      <a:pt x="12" y="123"/>
                      <a:pt x="23" y="139"/>
                    </a:cubicBezTo>
                    <a:cubicBezTo>
                      <a:pt x="41" y="164"/>
                      <a:pt x="65" y="184"/>
                      <a:pt x="89" y="202"/>
                    </a:cubicBezTo>
                    <a:cubicBezTo>
                      <a:pt x="97" y="208"/>
                      <a:pt x="121" y="223"/>
                      <a:pt x="121" y="223"/>
                    </a:cubicBezTo>
                    <a:cubicBezTo>
                      <a:pt x="121" y="223"/>
                      <a:pt x="144" y="208"/>
                      <a:pt x="153" y="202"/>
                    </a:cubicBezTo>
                    <a:cubicBezTo>
                      <a:pt x="177" y="184"/>
                      <a:pt x="201" y="164"/>
                      <a:pt x="219" y="139"/>
                    </a:cubicBezTo>
                    <a:cubicBezTo>
                      <a:pt x="230" y="123"/>
                      <a:pt x="240" y="104"/>
                      <a:pt x="241" y="84"/>
                    </a:cubicBezTo>
                    <a:cubicBezTo>
                      <a:pt x="242" y="63"/>
                      <a:pt x="236" y="42"/>
                      <a:pt x="222" y="2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5" name="Oval 89"/>
              <p:cNvSpPr>
                <a:spLocks noChangeArrowheads="1"/>
              </p:cNvSpPr>
              <p:nvPr/>
            </p:nvSpPr>
            <p:spPr bwMode="auto">
              <a:xfrm>
                <a:off x="3371850" y="2398713"/>
                <a:ext cx="1368425" cy="1366838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</p:grpSp>
        <p:grpSp>
          <p:nvGrpSpPr>
            <p:cNvPr id="10" name="Group 92"/>
            <p:cNvGrpSpPr>
              <a:grpSpLocks noChangeAspect="1"/>
            </p:cNvGrpSpPr>
            <p:nvPr/>
          </p:nvGrpSpPr>
          <p:grpSpPr bwMode="auto">
            <a:xfrm>
              <a:off x="1578767" y="435377"/>
              <a:ext cx="1053039" cy="1044000"/>
              <a:chOff x="1734" y="1888"/>
              <a:chExt cx="466" cy="462"/>
            </a:xfrm>
          </p:grpSpPr>
          <p:sp>
            <p:nvSpPr>
              <p:cNvPr id="19" name="Oval 93"/>
              <p:cNvSpPr>
                <a:spLocks noChangeArrowheads="1"/>
              </p:cNvSpPr>
              <p:nvPr/>
            </p:nvSpPr>
            <p:spPr bwMode="auto">
              <a:xfrm>
                <a:off x="1861" y="2014"/>
                <a:ext cx="210" cy="93"/>
              </a:xfrm>
              <a:prstGeom prst="ellips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861" y="2061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1 h 46"/>
                  <a:gd name="T4" fmla="*/ 55 w 109"/>
                  <a:gd name="T5" fmla="*/ 46 h 46"/>
                  <a:gd name="T6" fmla="*/ 0 w 109"/>
                  <a:gd name="T7" fmla="*/ 21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1861" y="2099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2 h 46"/>
                  <a:gd name="T4" fmla="*/ 55 w 109"/>
                  <a:gd name="T5" fmla="*/ 46 h 46"/>
                  <a:gd name="T6" fmla="*/ 0 w 109"/>
                  <a:gd name="T7" fmla="*/ 22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2" name="Freeform 96"/>
              <p:cNvSpPr>
                <a:spLocks/>
              </p:cNvSpPr>
              <p:nvPr/>
            </p:nvSpPr>
            <p:spPr bwMode="auto">
              <a:xfrm>
                <a:off x="1861" y="2137"/>
                <a:ext cx="210" cy="87"/>
              </a:xfrm>
              <a:custGeom>
                <a:avLst/>
                <a:gdLst>
                  <a:gd name="T0" fmla="*/ 109 w 109"/>
                  <a:gd name="T1" fmla="*/ 0 h 45"/>
                  <a:gd name="T2" fmla="*/ 109 w 109"/>
                  <a:gd name="T3" fmla="*/ 21 h 45"/>
                  <a:gd name="T4" fmla="*/ 55 w 109"/>
                  <a:gd name="T5" fmla="*/ 45 h 45"/>
                  <a:gd name="T6" fmla="*/ 0 w 109"/>
                  <a:gd name="T7" fmla="*/ 21 h 45"/>
                  <a:gd name="T8" fmla="*/ 0 w 10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5"/>
                      <a:pt x="55" y="45"/>
                    </a:cubicBezTo>
                    <a:cubicBezTo>
                      <a:pt x="22" y="45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3" name="Oval 97"/>
              <p:cNvSpPr>
                <a:spLocks noChangeArrowheads="1"/>
              </p:cNvSpPr>
              <p:nvPr/>
            </p:nvSpPr>
            <p:spPr bwMode="auto">
              <a:xfrm>
                <a:off x="1734" y="1888"/>
                <a:ext cx="466" cy="462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Ryhmä 170"/>
            <p:cNvGrpSpPr>
              <a:grpSpLocks noChangeAspect="1"/>
            </p:cNvGrpSpPr>
            <p:nvPr/>
          </p:nvGrpSpPr>
          <p:grpSpPr>
            <a:xfrm>
              <a:off x="4047092" y="435377"/>
              <a:ext cx="1048500" cy="1044000"/>
              <a:chOff x="4333441" y="2277355"/>
              <a:chExt cx="739775" cy="736600"/>
            </a:xfrm>
          </p:grpSpPr>
          <p:sp>
            <p:nvSpPr>
              <p:cNvPr id="13" name="Freeform 101"/>
              <p:cNvSpPr>
                <a:spLocks/>
              </p:cNvSpPr>
              <p:nvPr/>
            </p:nvSpPr>
            <p:spPr bwMode="auto">
              <a:xfrm>
                <a:off x="4509654" y="2517068"/>
                <a:ext cx="385763" cy="271463"/>
              </a:xfrm>
              <a:custGeom>
                <a:avLst/>
                <a:gdLst>
                  <a:gd name="T0" fmla="*/ 26 w 126"/>
                  <a:gd name="T1" fmla="*/ 89 h 89"/>
                  <a:gd name="T2" fmla="*/ 7 w 126"/>
                  <a:gd name="T3" fmla="*/ 89 h 89"/>
                  <a:gd name="T4" fmla="*/ 0 w 126"/>
                  <a:gd name="T5" fmla="*/ 81 h 89"/>
                  <a:gd name="T6" fmla="*/ 0 w 126"/>
                  <a:gd name="T7" fmla="*/ 8 h 89"/>
                  <a:gd name="T8" fmla="*/ 7 w 126"/>
                  <a:gd name="T9" fmla="*/ 0 h 89"/>
                  <a:gd name="T10" fmla="*/ 118 w 126"/>
                  <a:gd name="T11" fmla="*/ 0 h 89"/>
                  <a:gd name="T12" fmla="*/ 126 w 126"/>
                  <a:gd name="T13" fmla="*/ 8 h 89"/>
                  <a:gd name="T14" fmla="*/ 126 w 126"/>
                  <a:gd name="T15" fmla="*/ 81 h 89"/>
                  <a:gd name="T16" fmla="*/ 118 w 126"/>
                  <a:gd name="T17" fmla="*/ 89 h 89"/>
                  <a:gd name="T18" fmla="*/ 26 w 126"/>
                  <a:gd name="T1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26" y="89"/>
                    </a:move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2"/>
                      <a:pt x="0" y="8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6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26" y="6"/>
                      <a:pt x="126" y="8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8"/>
                      <a:pt x="119" y="89"/>
                      <a:pt x="118" y="89"/>
                    </a:cubicBezTo>
                    <a:lnTo>
                      <a:pt x="26" y="89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4647766" y="2475793"/>
                <a:ext cx="107950" cy="41275"/>
              </a:xfrm>
              <a:custGeom>
                <a:avLst/>
                <a:gdLst>
                  <a:gd name="T0" fmla="*/ 0 w 35"/>
                  <a:gd name="T1" fmla="*/ 14 h 14"/>
                  <a:gd name="T2" fmla="*/ 0 w 35"/>
                  <a:gd name="T3" fmla="*/ 5 h 14"/>
                  <a:gd name="T4" fmla="*/ 6 w 35"/>
                  <a:gd name="T5" fmla="*/ 0 h 14"/>
                  <a:gd name="T6" fmla="*/ 30 w 35"/>
                  <a:gd name="T7" fmla="*/ 0 h 14"/>
                  <a:gd name="T8" fmla="*/ 35 w 35"/>
                  <a:gd name="T9" fmla="*/ 5 h 14"/>
                  <a:gd name="T10" fmla="*/ 35 w 3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5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5" y="4"/>
                      <a:pt x="35" y="5"/>
                    </a:cubicBezTo>
                    <a:cubicBezTo>
                      <a:pt x="35" y="14"/>
                      <a:pt x="35" y="14"/>
                      <a:pt x="35" y="14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5" name="Line 103"/>
              <p:cNvSpPr>
                <a:spLocks noChangeShapeType="1"/>
              </p:cNvSpPr>
              <p:nvPr/>
            </p:nvSpPr>
            <p:spPr bwMode="auto">
              <a:xfrm>
                <a:off x="4562041" y="2590093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6" name="Line 104"/>
              <p:cNvSpPr>
                <a:spLocks noChangeShapeType="1"/>
              </p:cNvSpPr>
              <p:nvPr/>
            </p:nvSpPr>
            <p:spPr bwMode="auto">
              <a:xfrm>
                <a:off x="4562041" y="26520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7" name="Line 105"/>
              <p:cNvSpPr>
                <a:spLocks noChangeShapeType="1"/>
              </p:cNvSpPr>
              <p:nvPr/>
            </p:nvSpPr>
            <p:spPr bwMode="auto">
              <a:xfrm>
                <a:off x="4562041" y="27155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8" name="Oval 106"/>
              <p:cNvSpPr>
                <a:spLocks noChangeArrowheads="1"/>
              </p:cNvSpPr>
              <p:nvPr/>
            </p:nvSpPr>
            <p:spPr bwMode="auto">
              <a:xfrm>
                <a:off x="4333441" y="2277355"/>
                <a:ext cx="739775" cy="73660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</p:grpSp>
        <p:pic>
          <p:nvPicPr>
            <p:cNvPr id="12" name="Kuva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393" y="401850"/>
              <a:ext cx="1068195" cy="1078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868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iso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912005" y="497419"/>
            <a:ext cx="4367993" cy="43679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iso</a:t>
            </a:r>
            <a:r>
              <a:rPr lang="en-US" dirty="0"/>
              <a:t> </a:t>
            </a:r>
            <a:r>
              <a:rPr lang="en-US" dirty="0" err="1"/>
              <a:t>ikoni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601135" y="4835739"/>
            <a:ext cx="10989733" cy="1051671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>
            <a:noAutofit/>
          </a:bodyPr>
          <a:lstStyle>
            <a:lvl1pPr algn="ctr">
              <a:defRPr sz="4800" b="0" spc="-67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601594" y="5924551"/>
            <a:ext cx="10984636" cy="721056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667" spc="-67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9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6053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5" name="Otsikko 1"/>
          <p:cNvSpPr>
            <a:spLocks noGrp="1"/>
          </p:cNvSpPr>
          <p:nvPr>
            <p:ph type="ctrTitle" hasCustomPrompt="1"/>
          </p:nvPr>
        </p:nvSpPr>
        <p:spPr>
          <a:xfrm>
            <a:off x="617035" y="4747704"/>
            <a:ext cx="10989733" cy="801833"/>
          </a:xfrm>
          <a:prstGeom prst="rect">
            <a:avLst/>
          </a:prstGeo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algn="ctr">
              <a:defRPr sz="4800" b="0" spc="-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98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48132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833666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56003" y="497419"/>
            <a:ext cx="4079995" cy="4079999"/>
          </a:xfr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Liitä iso ikoni tähän</a:t>
            </a:r>
          </a:p>
          <a:p>
            <a:r>
              <a:rPr lang="en-US"/>
              <a:t>ja tarkista koko</a:t>
            </a:r>
          </a:p>
        </p:txBody>
      </p:sp>
      <p:sp>
        <p:nvSpPr>
          <p:cNvPr id="11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85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005" y="619277"/>
            <a:ext cx="10672795" cy="5549603"/>
          </a:xfrm>
        </p:spPr>
        <p:txBody>
          <a:bodyPr/>
          <a:lstStyle>
            <a:lvl1pPr marL="0" indent="0">
              <a:buNone/>
              <a:defRPr baseline="0"/>
            </a:lvl1pPr>
            <a:lvl2pPr marL="359824" indent="0">
              <a:buNone/>
              <a:defRPr/>
            </a:lvl2pPr>
            <a:lvl3pPr marL="719649" indent="0">
              <a:buNone/>
              <a:defRPr/>
            </a:lvl3pPr>
            <a:lvl4pPr marL="1075240" indent="0">
              <a:buNone/>
              <a:defRPr/>
            </a:lvl4pPr>
            <a:lvl5pPr marL="1439297" indent="0">
              <a:buNone/>
              <a:defRPr/>
            </a:lvl5pPr>
          </a:lstStyle>
          <a:p>
            <a:pPr lvl="0"/>
            <a:r>
              <a:rPr lang="en-US" dirty="0"/>
              <a:t>Koko </a:t>
            </a:r>
            <a:r>
              <a:rPr lang="en-US" dirty="0" err="1"/>
              <a:t>sivun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, </a:t>
            </a:r>
            <a:r>
              <a:rPr lang="en-US" dirty="0" err="1"/>
              <a:t>taulukko</a:t>
            </a:r>
            <a:r>
              <a:rPr lang="en-US" dirty="0"/>
              <a:t>, </a:t>
            </a:r>
            <a:r>
              <a:rPr lang="en-US" dirty="0" err="1"/>
              <a:t>kuva</a:t>
            </a:r>
            <a:r>
              <a:rPr lang="en-US" dirty="0"/>
              <a:t>, </a:t>
            </a:r>
            <a:r>
              <a:rPr lang="en-US" dirty="0" err="1"/>
              <a:t>kaavio</a:t>
            </a:r>
            <a:r>
              <a:rPr lang="en-US" dirty="0"/>
              <a:t>,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09A9-5FA9-461B-95F3-825E0AFE14DE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5716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6421"/>
            <a:ext cx="9144000" cy="1885015"/>
          </a:xfrm>
          <a:effectLst/>
        </p:spPr>
        <p:txBody>
          <a:bodyPr anchor="b">
            <a:noAutofit/>
          </a:bodyPr>
          <a:lstStyle>
            <a:lvl1pPr algn="ctr">
              <a:defRPr sz="5333" spc="-67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3393"/>
            <a:ext cx="9144000" cy="463337"/>
          </a:xfrm>
        </p:spPr>
        <p:txBody>
          <a:bodyPr>
            <a:noAutofit/>
          </a:bodyPr>
          <a:lstStyle>
            <a:lvl1pPr marL="0" indent="0" algn="ctr">
              <a:buNone/>
              <a:defRPr sz="3200" spc="-67">
                <a:solidFill>
                  <a:schemeClr val="bg1"/>
                </a:solidFill>
                <a:effectLst>
                  <a:outerShdw blurRad="889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73137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7534"/>
            <a:ext cx="9144000" cy="1885015"/>
          </a:xfrm>
          <a:effectLst/>
        </p:spPr>
        <p:txBody>
          <a:bodyPr anchor="ctr">
            <a:noAutofit/>
          </a:bodyPr>
          <a:lstStyle>
            <a:lvl1pPr algn="ctr">
              <a:defRPr sz="5333" spc="-67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4300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3"/>
          <p:cNvSpPr>
            <a:spLocks noGrp="1"/>
          </p:cNvSpPr>
          <p:nvPr>
            <p:ph type="pic" sz="quarter" idx="20" hasCustomPrompt="1"/>
          </p:nvPr>
        </p:nvSpPr>
        <p:spPr>
          <a:xfrm>
            <a:off x="111302" y="131395"/>
            <a:ext cx="11969399" cy="614628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r>
              <a:rPr lang="en-US"/>
              <a:t>Liitä tähän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6425"/>
            <a:ext cx="9144000" cy="1233055"/>
          </a:xfr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333" spc="-67" baseline="0" dirty="0">
                <a:solidFill>
                  <a:schemeClr val="bg1"/>
                </a:solidFill>
                <a:effectLst/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9913"/>
            <a:ext cx="9144000" cy="598475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200" spc="-67" dirty="0">
                <a:solidFill>
                  <a:schemeClr val="bg1"/>
                </a:solidFill>
                <a:effectLst/>
              </a:defRPr>
            </a:lvl1pPr>
          </a:lstStyle>
          <a:p>
            <a:pPr marL="359824" lvl="0" indent="-359824" algn="ctr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6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ja nim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3"/>
          <p:cNvSpPr>
            <a:spLocks noGrp="1"/>
          </p:cNvSpPr>
          <p:nvPr>
            <p:ph type="pic" sz="quarter" idx="20" hasCustomPrompt="1"/>
          </p:nvPr>
        </p:nvSpPr>
        <p:spPr>
          <a:xfrm>
            <a:off x="111302" y="131395"/>
            <a:ext cx="11969399" cy="614628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r>
              <a:rPr lang="en-US"/>
              <a:t>Liitä tähän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2282"/>
            <a:ext cx="9144000" cy="1004617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5333" spc="-67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594785" y="4439213"/>
            <a:ext cx="3496033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0" spc="-67" baseline="0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94785" y="4773149"/>
            <a:ext cx="3496033" cy="1187451"/>
          </a:xfrm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8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47985" y="4439213"/>
            <a:ext cx="3496033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0" spc="-67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347985" y="4773149"/>
            <a:ext cx="3496033" cy="1187451"/>
          </a:xfrm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0" name="Tekstin paikkamerkki 10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45" y="4439213"/>
            <a:ext cx="3496033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0" spc="-67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8137645" y="4773149"/>
            <a:ext cx="3496033" cy="1187451"/>
          </a:xfrm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280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17" y="1"/>
            <a:ext cx="12313917" cy="6932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7729"/>
            <a:ext cx="9144000" cy="1717964"/>
          </a:xfrm>
        </p:spPr>
        <p:txBody>
          <a:bodyPr anchor="b">
            <a:noAutofit/>
          </a:bodyPr>
          <a:lstStyle>
            <a:lvl1pPr algn="ctr">
              <a:defRPr sz="5333" spc="-67">
                <a:solidFill>
                  <a:schemeClr val="bg1"/>
                </a:solidFill>
                <a:effectLst>
                  <a:outerShdw blurRad="88900" dist="381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6873"/>
            <a:ext cx="9144000" cy="598475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3200" spc="-67">
                <a:solidFill>
                  <a:schemeClr val="bg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915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"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29" y="1667197"/>
            <a:ext cx="5520000" cy="76800"/>
          </a:xfrm>
          <a:custGeom>
            <a:avLst/>
            <a:gdLst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2770059 h 2770059"/>
              <a:gd name="connsiteX6" fmla="*/ 0 w 4140000"/>
              <a:gd name="connsiteY6" fmla="*/ 0 h 2770059"/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0 h 2770059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012736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6561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2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3724"/>
              <a:gd name="connsiteY0" fmla="*/ 0 h 85152"/>
              <a:gd name="connsiteX1" fmla="*/ 4140000 w 4143724"/>
              <a:gd name="connsiteY1" fmla="*/ 0 h 85152"/>
              <a:gd name="connsiteX2" fmla="*/ 4143704 w 4143724"/>
              <a:gd name="connsiteY2" fmla="*/ 82771 h 85152"/>
              <a:gd name="connsiteX3" fmla="*/ 0 w 4143724"/>
              <a:gd name="connsiteY3" fmla="*/ 85152 h 85152"/>
              <a:gd name="connsiteX4" fmla="*/ 0 w 4143724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1 w 4140000"/>
              <a:gd name="connsiteY2" fmla="*/ 82770 h 85152"/>
              <a:gd name="connsiteX3" fmla="*/ 0 w 4140000"/>
              <a:gd name="connsiteY3" fmla="*/ 85152 h 85152"/>
              <a:gd name="connsiteX4" fmla="*/ 0 w 4140000"/>
              <a:gd name="connsiteY4" fmla="*/ 0 h 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85152">
                <a:moveTo>
                  <a:pt x="0" y="0"/>
                </a:moveTo>
                <a:lnTo>
                  <a:pt x="4140000" y="0"/>
                </a:lnTo>
                <a:cubicBezTo>
                  <a:pt x="4139647" y="28384"/>
                  <a:pt x="4139294" y="54386"/>
                  <a:pt x="4138941" y="82770"/>
                </a:cubicBezTo>
                <a:lnTo>
                  <a:pt x="0" y="85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2000" tIns="252000" rIns="72000" bIns="72000" anchor="t">
            <a:normAutofit/>
          </a:bodyPr>
          <a:lstStyle>
            <a:lvl1pPr algn="l">
              <a:defRPr sz="3733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Välikansi</a:t>
            </a:r>
            <a:endParaRPr lang="en-US" dirty="0"/>
          </a:p>
        </p:txBody>
      </p:sp>
      <p:sp>
        <p:nvSpPr>
          <p:cNvPr id="5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803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39E1-1D45-4299-92B3-5E8E3E62B078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9"/>
          <p:cNvCxnSpPr/>
          <p:nvPr userDrawn="1"/>
        </p:nvCxnSpPr>
        <p:spPr>
          <a:xfrm rot="5400000">
            <a:off x="4975600" y="3041724"/>
            <a:ext cx="2412208" cy="2181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1127271" y="3166536"/>
            <a:ext cx="1042051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 userDrawn="1"/>
        </p:nvSpPr>
        <p:spPr>
          <a:xfrm>
            <a:off x="6627754" y="1556792"/>
            <a:ext cx="8162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15" name="Tekstiruutu 14"/>
          <p:cNvSpPr txBox="1"/>
          <p:nvPr userDrawn="1"/>
        </p:nvSpPr>
        <p:spPr>
          <a:xfrm>
            <a:off x="6612338" y="3075513"/>
            <a:ext cx="878189" cy="14773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8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924131" y="3068960"/>
            <a:ext cx="878189" cy="14773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8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924131" y="1556792"/>
            <a:ext cx="8162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839146" y="2012400"/>
            <a:ext cx="3921231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32"/>
              </a:spcBef>
              <a:buFont typeface="Arial" pitchFamily="34" charset="0"/>
              <a:buNone/>
              <a:defRPr spc="-67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7523650" y="2012400"/>
            <a:ext cx="3921231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839146" y="3548063"/>
            <a:ext cx="3921231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7523822" y="3548063"/>
            <a:ext cx="3921231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kstin paikkamerkki 19"/>
          <p:cNvSpPr>
            <a:spLocks noGrp="1"/>
          </p:cNvSpPr>
          <p:nvPr>
            <p:ph type="body" sz="quarter" idx="17"/>
          </p:nvPr>
        </p:nvSpPr>
        <p:spPr>
          <a:xfrm>
            <a:off x="1033202" y="5084763"/>
            <a:ext cx="1039679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7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suure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705-1107-4944-AAD5-D30CC3B9F043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5999989" y="1761416"/>
            <a:ext cx="0" cy="4163861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 userDrawn="1"/>
        </p:nvCxnSpPr>
        <p:spPr>
          <a:xfrm rot="10800000">
            <a:off x="755031" y="3683164"/>
            <a:ext cx="1095206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 userDrawn="1"/>
        </p:nvSpPr>
        <p:spPr>
          <a:xfrm>
            <a:off x="6059734" y="1580676"/>
            <a:ext cx="820737" cy="1354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31" name="Tekstiruutu 30"/>
          <p:cNvSpPr txBox="1"/>
          <p:nvPr userDrawn="1"/>
        </p:nvSpPr>
        <p:spPr>
          <a:xfrm>
            <a:off x="6044318" y="3610954"/>
            <a:ext cx="820737" cy="1354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32" name="Tekstiruutu 31"/>
          <p:cNvSpPr txBox="1"/>
          <p:nvPr userDrawn="1"/>
        </p:nvSpPr>
        <p:spPr>
          <a:xfrm>
            <a:off x="457282" y="3675937"/>
            <a:ext cx="820737" cy="1354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457282" y="1580676"/>
            <a:ext cx="820737" cy="1354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225367" y="1785332"/>
            <a:ext cx="4596299" cy="159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pc="-67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6896173" y="1785332"/>
            <a:ext cx="4792136" cy="159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1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225367" y="3946830"/>
            <a:ext cx="4596299" cy="159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6896345" y="3946830"/>
            <a:ext cx="4792136" cy="159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49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0028-CBD5-4819-8CD5-457A7A2F0911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681005" y="1619795"/>
            <a:ext cx="6041528" cy="43570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6852358" y="1465692"/>
            <a:ext cx="4560709" cy="4560709"/>
          </a:xfrm>
          <a:prstGeom prst="ellipse">
            <a:avLst/>
          </a:prstGeom>
          <a:solidFill>
            <a:srgbClr val="F0F0F0"/>
          </a:solidFill>
          <a:effectLst/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1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B60-EE10-4F96-9FF4-AA0D5E0E59C7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170644" y="1656204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713536" y="4221075"/>
            <a:ext cx="3314216" cy="17456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320"/>
              </a:spcBef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96000" y="1633165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38892" y="4221075"/>
            <a:ext cx="3314216" cy="17456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608149" y="1598609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8151041" y="4221075"/>
            <a:ext cx="3314216" cy="17456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0" y="1980121"/>
            <a:ext cx="1745697" cy="1745697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63789" y="4005063"/>
            <a:ext cx="3840184" cy="20135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335383" y="1884149"/>
            <a:ext cx="1746100" cy="17461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88341" y="4005063"/>
            <a:ext cx="3840184" cy="20135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A7E5-0EB4-4068-A15B-B5749240D49E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73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3" y="3044915"/>
            <a:ext cx="1440200" cy="1440200"/>
          </a:xfrm>
          <a:prstGeom prst="rect">
            <a:avLst/>
          </a:prstGeom>
        </p:spPr>
      </p:pic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35533" y="3045539"/>
            <a:ext cx="3168440" cy="191958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  <a:endParaRPr lang="en-US" dirty="0"/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88214" y="1508834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016267" y="1509271"/>
            <a:ext cx="3264453" cy="153558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288214" y="3236887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016267" y="3236887"/>
            <a:ext cx="3264453" cy="15362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288214" y="4965314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016267" y="4965128"/>
            <a:ext cx="3264453" cy="15362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05" y="278402"/>
            <a:ext cx="10681939" cy="103840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6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B60-EE10-4F96-9FF4-AA0D5E0E59C7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8524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56384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38392" y="3207432"/>
            <a:ext cx="3314216" cy="216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304245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2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8A7F-5275-4CD1-B4EB-51E71A836035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11764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1699594" y="1700809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367059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44311" y="1700809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207485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9402747" y="1700809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11764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691977" y="3774266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8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367059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9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5536694" y="3774266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207485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9395130" y="3774266"/>
            <a:ext cx="2529439" cy="19636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8A7F-5275-4CD1-B4EB-51E71A836035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997089" y="1789932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9284371" y="2910032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997089" y="3856624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9284371" y="4989857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0722" y="278401"/>
            <a:ext cx="11266345" cy="12879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074656" y="180266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1" name="Tekstin paikkamerkki 13"/>
          <p:cNvSpPr>
            <a:spLocks noGrp="1"/>
          </p:cNvSpPr>
          <p:nvPr>
            <p:ph type="body" sz="quarter" idx="31" hasCustomPrompt="1"/>
          </p:nvPr>
        </p:nvSpPr>
        <p:spPr>
          <a:xfrm>
            <a:off x="3361938" y="2922768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74656" y="386936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3" name="Tekstin paikkamerkki 13"/>
          <p:cNvSpPr>
            <a:spLocks noGrp="1"/>
          </p:cNvSpPr>
          <p:nvPr>
            <p:ph type="body" sz="quarter" idx="33" hasCustomPrompt="1"/>
          </p:nvPr>
        </p:nvSpPr>
        <p:spPr>
          <a:xfrm>
            <a:off x="3361938" y="4989857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113440" y="1789936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5" name="Tekstin paikkamerkki 13"/>
          <p:cNvSpPr>
            <a:spLocks noGrp="1"/>
          </p:cNvSpPr>
          <p:nvPr>
            <p:ph type="body" sz="quarter" idx="35" hasCustomPrompt="1"/>
          </p:nvPr>
        </p:nvSpPr>
        <p:spPr>
          <a:xfrm>
            <a:off x="400722" y="2910036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1113440" y="385662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7" name="Tekstin paikkamerkki 13"/>
          <p:cNvSpPr>
            <a:spLocks noGrp="1"/>
          </p:cNvSpPr>
          <p:nvPr>
            <p:ph type="body" sz="quarter" idx="37" hasCustomPrompt="1"/>
          </p:nvPr>
        </p:nvSpPr>
        <p:spPr>
          <a:xfrm>
            <a:off x="400722" y="4989857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7035872" y="1789935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9" name="Tekstin paikkamerkki 13"/>
          <p:cNvSpPr>
            <a:spLocks noGrp="1"/>
          </p:cNvSpPr>
          <p:nvPr>
            <p:ph type="body" sz="quarter" idx="39" hasCustomPrompt="1"/>
          </p:nvPr>
        </p:nvSpPr>
        <p:spPr>
          <a:xfrm>
            <a:off x="6323154" y="2910035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7035872" y="3856627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1" name="Tekstin paikkamerkki 13"/>
          <p:cNvSpPr>
            <a:spLocks noGrp="1"/>
          </p:cNvSpPr>
          <p:nvPr>
            <p:ph type="body" sz="quarter" idx="41" hasCustomPrompt="1"/>
          </p:nvPr>
        </p:nvSpPr>
        <p:spPr>
          <a:xfrm>
            <a:off x="6323154" y="4989857"/>
            <a:ext cx="2529439" cy="7715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</p:spTree>
    <p:extLst>
      <p:ext uri="{BB962C8B-B14F-4D97-AF65-F5344CB8AC3E}">
        <p14:creationId xmlns:p14="http://schemas.microsoft.com/office/powerpoint/2010/main" val="1735762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27045"/>
            <a:ext cx="9144000" cy="1233055"/>
          </a:xfrm>
          <a:effectLst/>
        </p:spPr>
        <p:txBody>
          <a:bodyPr anchor="b">
            <a:noAutofit/>
          </a:bodyPr>
          <a:lstStyle>
            <a:lvl1pPr algn="ctr">
              <a:defRPr sz="5333" spc="-67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1280"/>
            <a:ext cx="9144000" cy="598475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3200" spc="-67">
                <a:solidFill>
                  <a:schemeClr val="tx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61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646825"/>
            <a:ext cx="9144000" cy="997527"/>
          </a:xfrm>
          <a:effectLst/>
        </p:spPr>
        <p:txBody>
          <a:bodyPr anchor="ctr">
            <a:noAutofit/>
          </a:bodyPr>
          <a:lstStyle>
            <a:lvl1pPr algn="ctr">
              <a:defRPr sz="5333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282785"/>
            <a:ext cx="9144000" cy="598475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78296" y="1836993"/>
            <a:ext cx="8035408" cy="1469463"/>
            <a:chOff x="346393" y="401850"/>
            <a:chExt cx="5952816" cy="1088612"/>
          </a:xfrm>
        </p:grpSpPr>
        <p:grpSp>
          <p:nvGrpSpPr>
            <p:cNvPr id="8" name="Group 82"/>
            <p:cNvGrpSpPr>
              <a:grpSpLocks noChangeAspect="1"/>
            </p:cNvGrpSpPr>
            <p:nvPr/>
          </p:nvGrpSpPr>
          <p:grpSpPr bwMode="auto">
            <a:xfrm>
              <a:off x="2830256" y="445893"/>
              <a:ext cx="1048214" cy="1044569"/>
              <a:chOff x="1357" y="766"/>
              <a:chExt cx="863" cy="860"/>
            </a:xfrm>
          </p:grpSpPr>
          <p:sp>
            <p:nvSpPr>
              <p:cNvPr id="26" name="Freeform 83"/>
              <p:cNvSpPr>
                <a:spLocks noEditPoints="1"/>
              </p:cNvSpPr>
              <p:nvPr/>
            </p:nvSpPr>
            <p:spPr bwMode="auto">
              <a:xfrm>
                <a:off x="1553" y="994"/>
                <a:ext cx="469" cy="403"/>
              </a:xfrm>
              <a:custGeom>
                <a:avLst/>
                <a:gdLst>
                  <a:gd name="T0" fmla="*/ 218 w 245"/>
                  <a:gd name="T1" fmla="*/ 101 h 211"/>
                  <a:gd name="T2" fmla="*/ 186 w 245"/>
                  <a:gd name="T3" fmla="*/ 120 h 211"/>
                  <a:gd name="T4" fmla="*/ 154 w 245"/>
                  <a:gd name="T5" fmla="*/ 101 h 211"/>
                  <a:gd name="T6" fmla="*/ 123 w 245"/>
                  <a:gd name="T7" fmla="*/ 120 h 211"/>
                  <a:gd name="T8" fmla="*/ 91 w 245"/>
                  <a:gd name="T9" fmla="*/ 101 h 211"/>
                  <a:gd name="T10" fmla="*/ 59 w 245"/>
                  <a:gd name="T11" fmla="*/ 120 h 211"/>
                  <a:gd name="T12" fmla="*/ 28 w 245"/>
                  <a:gd name="T13" fmla="*/ 101 h 211"/>
                  <a:gd name="T14" fmla="*/ 0 w 245"/>
                  <a:gd name="T15" fmla="*/ 114 h 211"/>
                  <a:gd name="T16" fmla="*/ 123 w 245"/>
                  <a:gd name="T17" fmla="*/ 0 h 211"/>
                  <a:gd name="T18" fmla="*/ 245 w 245"/>
                  <a:gd name="T19" fmla="*/ 114 h 211"/>
                  <a:gd name="T20" fmla="*/ 218 w 245"/>
                  <a:gd name="T21" fmla="*/ 101 h 211"/>
                  <a:gd name="T22" fmla="*/ 123 w 245"/>
                  <a:gd name="T23" fmla="*/ 119 h 211"/>
                  <a:gd name="T24" fmla="*/ 123 w 245"/>
                  <a:gd name="T25" fmla="*/ 193 h 211"/>
                  <a:gd name="T26" fmla="*/ 140 w 245"/>
                  <a:gd name="T27" fmla="*/ 211 h 211"/>
                  <a:gd name="T28" fmla="*/ 158 w 245"/>
                  <a:gd name="T29" fmla="*/ 19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211">
                    <a:moveTo>
                      <a:pt x="218" y="101"/>
                    </a:moveTo>
                    <a:cubicBezTo>
                      <a:pt x="204" y="101"/>
                      <a:pt x="192" y="109"/>
                      <a:pt x="186" y="120"/>
                    </a:cubicBezTo>
                    <a:cubicBezTo>
                      <a:pt x="180" y="109"/>
                      <a:pt x="168" y="101"/>
                      <a:pt x="154" y="101"/>
                    </a:cubicBezTo>
                    <a:cubicBezTo>
                      <a:pt x="141" y="101"/>
                      <a:pt x="129" y="109"/>
                      <a:pt x="123" y="120"/>
                    </a:cubicBezTo>
                    <a:cubicBezTo>
                      <a:pt x="117" y="109"/>
                      <a:pt x="105" y="101"/>
                      <a:pt x="91" y="101"/>
                    </a:cubicBezTo>
                    <a:cubicBezTo>
                      <a:pt x="77" y="101"/>
                      <a:pt x="66" y="109"/>
                      <a:pt x="59" y="120"/>
                    </a:cubicBezTo>
                    <a:cubicBezTo>
                      <a:pt x="53" y="109"/>
                      <a:pt x="41" y="101"/>
                      <a:pt x="28" y="101"/>
                    </a:cubicBezTo>
                    <a:cubicBezTo>
                      <a:pt x="17" y="101"/>
                      <a:pt x="7" y="106"/>
                      <a:pt x="0" y="114"/>
                    </a:cubicBezTo>
                    <a:cubicBezTo>
                      <a:pt x="4" y="51"/>
                      <a:pt x="58" y="0"/>
                      <a:pt x="123" y="0"/>
                    </a:cubicBezTo>
                    <a:cubicBezTo>
                      <a:pt x="188" y="0"/>
                      <a:pt x="241" y="51"/>
                      <a:pt x="245" y="114"/>
                    </a:cubicBezTo>
                    <a:cubicBezTo>
                      <a:pt x="239" y="106"/>
                      <a:pt x="229" y="101"/>
                      <a:pt x="218" y="101"/>
                    </a:cubicBezTo>
                    <a:close/>
                    <a:moveTo>
                      <a:pt x="123" y="119"/>
                    </a:move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203"/>
                      <a:pt x="131" y="211"/>
                      <a:pt x="140" y="211"/>
                    </a:cubicBezTo>
                    <a:cubicBezTo>
                      <a:pt x="150" y="211"/>
                      <a:pt x="158" y="203"/>
                      <a:pt x="158" y="193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1357" y="766"/>
                <a:ext cx="863" cy="86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</p:grpSp>
        <p:grpSp>
          <p:nvGrpSpPr>
            <p:cNvPr id="9" name="Ryhmä 161"/>
            <p:cNvGrpSpPr>
              <a:grpSpLocks noChangeAspect="1"/>
            </p:cNvGrpSpPr>
            <p:nvPr/>
          </p:nvGrpSpPr>
          <p:grpSpPr>
            <a:xfrm>
              <a:off x="5253998" y="435377"/>
              <a:ext cx="1045211" cy="1044000"/>
              <a:chOff x="3371850" y="2398713"/>
              <a:chExt cx="1368425" cy="1366838"/>
            </a:xfrm>
          </p:grpSpPr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3687763" y="2770188"/>
                <a:ext cx="735013" cy="677863"/>
              </a:xfrm>
              <a:custGeom>
                <a:avLst/>
                <a:gdLst>
                  <a:gd name="T0" fmla="*/ 222 w 242"/>
                  <a:gd name="T1" fmla="*/ 26 h 223"/>
                  <a:gd name="T2" fmla="*/ 153 w 242"/>
                  <a:gd name="T3" fmla="*/ 5 h 223"/>
                  <a:gd name="T4" fmla="*/ 121 w 242"/>
                  <a:gd name="T5" fmla="*/ 25 h 223"/>
                  <a:gd name="T6" fmla="*/ 88 w 242"/>
                  <a:gd name="T7" fmla="*/ 5 h 223"/>
                  <a:gd name="T8" fmla="*/ 20 w 242"/>
                  <a:gd name="T9" fmla="*/ 26 h 223"/>
                  <a:gd name="T10" fmla="*/ 1 w 242"/>
                  <a:gd name="T11" fmla="*/ 84 h 223"/>
                  <a:gd name="T12" fmla="*/ 23 w 242"/>
                  <a:gd name="T13" fmla="*/ 139 h 223"/>
                  <a:gd name="T14" fmla="*/ 89 w 242"/>
                  <a:gd name="T15" fmla="*/ 202 h 223"/>
                  <a:gd name="T16" fmla="*/ 121 w 242"/>
                  <a:gd name="T17" fmla="*/ 223 h 223"/>
                  <a:gd name="T18" fmla="*/ 153 w 242"/>
                  <a:gd name="T19" fmla="*/ 202 h 223"/>
                  <a:gd name="T20" fmla="*/ 219 w 242"/>
                  <a:gd name="T21" fmla="*/ 139 h 223"/>
                  <a:gd name="T22" fmla="*/ 241 w 242"/>
                  <a:gd name="T23" fmla="*/ 84 h 223"/>
                  <a:gd name="T24" fmla="*/ 222 w 242"/>
                  <a:gd name="T25" fmla="*/ 2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223">
                    <a:moveTo>
                      <a:pt x="222" y="26"/>
                    </a:moveTo>
                    <a:cubicBezTo>
                      <a:pt x="205" y="7"/>
                      <a:pt x="179" y="0"/>
                      <a:pt x="153" y="5"/>
                    </a:cubicBezTo>
                    <a:cubicBezTo>
                      <a:pt x="134" y="8"/>
                      <a:pt x="121" y="25"/>
                      <a:pt x="121" y="25"/>
                    </a:cubicBezTo>
                    <a:cubicBezTo>
                      <a:pt x="121" y="25"/>
                      <a:pt x="108" y="8"/>
                      <a:pt x="88" y="5"/>
                    </a:cubicBezTo>
                    <a:cubicBezTo>
                      <a:pt x="63" y="0"/>
                      <a:pt x="37" y="7"/>
                      <a:pt x="20" y="26"/>
                    </a:cubicBezTo>
                    <a:cubicBezTo>
                      <a:pt x="5" y="42"/>
                      <a:pt x="0" y="63"/>
                      <a:pt x="1" y="84"/>
                    </a:cubicBezTo>
                    <a:cubicBezTo>
                      <a:pt x="2" y="104"/>
                      <a:pt x="12" y="123"/>
                      <a:pt x="23" y="139"/>
                    </a:cubicBezTo>
                    <a:cubicBezTo>
                      <a:pt x="41" y="164"/>
                      <a:pt x="65" y="184"/>
                      <a:pt x="89" y="202"/>
                    </a:cubicBezTo>
                    <a:cubicBezTo>
                      <a:pt x="97" y="208"/>
                      <a:pt x="121" y="223"/>
                      <a:pt x="121" y="223"/>
                    </a:cubicBezTo>
                    <a:cubicBezTo>
                      <a:pt x="121" y="223"/>
                      <a:pt x="144" y="208"/>
                      <a:pt x="153" y="202"/>
                    </a:cubicBezTo>
                    <a:cubicBezTo>
                      <a:pt x="177" y="184"/>
                      <a:pt x="201" y="164"/>
                      <a:pt x="219" y="139"/>
                    </a:cubicBezTo>
                    <a:cubicBezTo>
                      <a:pt x="230" y="123"/>
                      <a:pt x="240" y="104"/>
                      <a:pt x="241" y="84"/>
                    </a:cubicBezTo>
                    <a:cubicBezTo>
                      <a:pt x="242" y="63"/>
                      <a:pt x="236" y="42"/>
                      <a:pt x="222" y="2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5" name="Oval 89"/>
              <p:cNvSpPr>
                <a:spLocks noChangeArrowheads="1"/>
              </p:cNvSpPr>
              <p:nvPr/>
            </p:nvSpPr>
            <p:spPr bwMode="auto">
              <a:xfrm>
                <a:off x="3371850" y="2398713"/>
                <a:ext cx="1368425" cy="1366838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</p:grpSp>
        <p:grpSp>
          <p:nvGrpSpPr>
            <p:cNvPr id="10" name="Group 92"/>
            <p:cNvGrpSpPr>
              <a:grpSpLocks noChangeAspect="1"/>
            </p:cNvGrpSpPr>
            <p:nvPr/>
          </p:nvGrpSpPr>
          <p:grpSpPr bwMode="auto">
            <a:xfrm>
              <a:off x="1578767" y="435377"/>
              <a:ext cx="1053039" cy="1044000"/>
              <a:chOff x="1734" y="1888"/>
              <a:chExt cx="466" cy="462"/>
            </a:xfrm>
          </p:grpSpPr>
          <p:sp>
            <p:nvSpPr>
              <p:cNvPr id="19" name="Oval 93"/>
              <p:cNvSpPr>
                <a:spLocks noChangeArrowheads="1"/>
              </p:cNvSpPr>
              <p:nvPr/>
            </p:nvSpPr>
            <p:spPr bwMode="auto">
              <a:xfrm>
                <a:off x="1861" y="2014"/>
                <a:ext cx="210" cy="93"/>
              </a:xfrm>
              <a:prstGeom prst="ellips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861" y="2061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1 h 46"/>
                  <a:gd name="T4" fmla="*/ 55 w 109"/>
                  <a:gd name="T5" fmla="*/ 46 h 46"/>
                  <a:gd name="T6" fmla="*/ 0 w 109"/>
                  <a:gd name="T7" fmla="*/ 21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1861" y="2099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2 h 46"/>
                  <a:gd name="T4" fmla="*/ 55 w 109"/>
                  <a:gd name="T5" fmla="*/ 46 h 46"/>
                  <a:gd name="T6" fmla="*/ 0 w 109"/>
                  <a:gd name="T7" fmla="*/ 22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2" name="Freeform 96"/>
              <p:cNvSpPr>
                <a:spLocks/>
              </p:cNvSpPr>
              <p:nvPr/>
            </p:nvSpPr>
            <p:spPr bwMode="auto">
              <a:xfrm>
                <a:off x="1861" y="2137"/>
                <a:ext cx="210" cy="87"/>
              </a:xfrm>
              <a:custGeom>
                <a:avLst/>
                <a:gdLst>
                  <a:gd name="T0" fmla="*/ 109 w 109"/>
                  <a:gd name="T1" fmla="*/ 0 h 45"/>
                  <a:gd name="T2" fmla="*/ 109 w 109"/>
                  <a:gd name="T3" fmla="*/ 21 h 45"/>
                  <a:gd name="T4" fmla="*/ 55 w 109"/>
                  <a:gd name="T5" fmla="*/ 45 h 45"/>
                  <a:gd name="T6" fmla="*/ 0 w 109"/>
                  <a:gd name="T7" fmla="*/ 21 h 45"/>
                  <a:gd name="T8" fmla="*/ 0 w 10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5"/>
                      <a:pt x="55" y="45"/>
                    </a:cubicBezTo>
                    <a:cubicBezTo>
                      <a:pt x="22" y="45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23" name="Oval 97"/>
              <p:cNvSpPr>
                <a:spLocks noChangeArrowheads="1"/>
              </p:cNvSpPr>
              <p:nvPr/>
            </p:nvSpPr>
            <p:spPr bwMode="auto">
              <a:xfrm>
                <a:off x="1734" y="1888"/>
                <a:ext cx="466" cy="462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Ryhmä 170"/>
            <p:cNvGrpSpPr>
              <a:grpSpLocks noChangeAspect="1"/>
            </p:cNvGrpSpPr>
            <p:nvPr/>
          </p:nvGrpSpPr>
          <p:grpSpPr>
            <a:xfrm>
              <a:off x="4047092" y="435377"/>
              <a:ext cx="1048500" cy="1044000"/>
              <a:chOff x="4333441" y="2277355"/>
              <a:chExt cx="739775" cy="736600"/>
            </a:xfrm>
          </p:grpSpPr>
          <p:sp>
            <p:nvSpPr>
              <p:cNvPr id="13" name="Freeform 101"/>
              <p:cNvSpPr>
                <a:spLocks/>
              </p:cNvSpPr>
              <p:nvPr/>
            </p:nvSpPr>
            <p:spPr bwMode="auto">
              <a:xfrm>
                <a:off x="4509654" y="2517068"/>
                <a:ext cx="385763" cy="271463"/>
              </a:xfrm>
              <a:custGeom>
                <a:avLst/>
                <a:gdLst>
                  <a:gd name="T0" fmla="*/ 26 w 126"/>
                  <a:gd name="T1" fmla="*/ 89 h 89"/>
                  <a:gd name="T2" fmla="*/ 7 w 126"/>
                  <a:gd name="T3" fmla="*/ 89 h 89"/>
                  <a:gd name="T4" fmla="*/ 0 w 126"/>
                  <a:gd name="T5" fmla="*/ 81 h 89"/>
                  <a:gd name="T6" fmla="*/ 0 w 126"/>
                  <a:gd name="T7" fmla="*/ 8 h 89"/>
                  <a:gd name="T8" fmla="*/ 7 w 126"/>
                  <a:gd name="T9" fmla="*/ 0 h 89"/>
                  <a:gd name="T10" fmla="*/ 118 w 126"/>
                  <a:gd name="T11" fmla="*/ 0 h 89"/>
                  <a:gd name="T12" fmla="*/ 126 w 126"/>
                  <a:gd name="T13" fmla="*/ 8 h 89"/>
                  <a:gd name="T14" fmla="*/ 126 w 126"/>
                  <a:gd name="T15" fmla="*/ 81 h 89"/>
                  <a:gd name="T16" fmla="*/ 118 w 126"/>
                  <a:gd name="T17" fmla="*/ 89 h 89"/>
                  <a:gd name="T18" fmla="*/ 26 w 126"/>
                  <a:gd name="T1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26" y="89"/>
                    </a:move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2"/>
                      <a:pt x="0" y="8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6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26" y="6"/>
                      <a:pt x="126" y="8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8"/>
                      <a:pt x="119" y="89"/>
                      <a:pt x="118" y="89"/>
                    </a:cubicBezTo>
                    <a:lnTo>
                      <a:pt x="26" y="89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4647766" y="2475793"/>
                <a:ext cx="107950" cy="41275"/>
              </a:xfrm>
              <a:custGeom>
                <a:avLst/>
                <a:gdLst>
                  <a:gd name="T0" fmla="*/ 0 w 35"/>
                  <a:gd name="T1" fmla="*/ 14 h 14"/>
                  <a:gd name="T2" fmla="*/ 0 w 35"/>
                  <a:gd name="T3" fmla="*/ 5 h 14"/>
                  <a:gd name="T4" fmla="*/ 6 w 35"/>
                  <a:gd name="T5" fmla="*/ 0 h 14"/>
                  <a:gd name="T6" fmla="*/ 30 w 35"/>
                  <a:gd name="T7" fmla="*/ 0 h 14"/>
                  <a:gd name="T8" fmla="*/ 35 w 35"/>
                  <a:gd name="T9" fmla="*/ 5 h 14"/>
                  <a:gd name="T10" fmla="*/ 35 w 3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5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5" y="4"/>
                      <a:pt x="35" y="5"/>
                    </a:cubicBezTo>
                    <a:cubicBezTo>
                      <a:pt x="35" y="14"/>
                      <a:pt x="35" y="14"/>
                      <a:pt x="35" y="14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5" name="Line 103"/>
              <p:cNvSpPr>
                <a:spLocks noChangeShapeType="1"/>
              </p:cNvSpPr>
              <p:nvPr/>
            </p:nvSpPr>
            <p:spPr bwMode="auto">
              <a:xfrm>
                <a:off x="4562041" y="2590093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6" name="Line 104"/>
              <p:cNvSpPr>
                <a:spLocks noChangeShapeType="1"/>
              </p:cNvSpPr>
              <p:nvPr/>
            </p:nvSpPr>
            <p:spPr bwMode="auto">
              <a:xfrm>
                <a:off x="4562041" y="26520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7" name="Line 105"/>
              <p:cNvSpPr>
                <a:spLocks noChangeShapeType="1"/>
              </p:cNvSpPr>
              <p:nvPr/>
            </p:nvSpPr>
            <p:spPr bwMode="auto">
              <a:xfrm>
                <a:off x="4562041" y="27155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8" name="Oval 106"/>
              <p:cNvSpPr>
                <a:spLocks noChangeArrowheads="1"/>
              </p:cNvSpPr>
              <p:nvPr/>
            </p:nvSpPr>
            <p:spPr bwMode="auto">
              <a:xfrm>
                <a:off x="4333441" y="2277355"/>
                <a:ext cx="739775" cy="73660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</p:grpSp>
        <p:pic>
          <p:nvPicPr>
            <p:cNvPr id="12" name="Kuva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393" y="401850"/>
              <a:ext cx="1068195" cy="1078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7675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iso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912005" y="497419"/>
            <a:ext cx="4367993" cy="43679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iso</a:t>
            </a:r>
            <a:r>
              <a:rPr lang="en-US" dirty="0"/>
              <a:t> </a:t>
            </a:r>
            <a:r>
              <a:rPr lang="en-US" dirty="0" err="1"/>
              <a:t>ikoni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601135" y="4835739"/>
            <a:ext cx="10989733" cy="1051671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>
            <a:noAutofit/>
          </a:bodyPr>
          <a:lstStyle>
            <a:lvl1pPr algn="ctr">
              <a:defRPr sz="4800" b="0" spc="-67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601594" y="5924551"/>
            <a:ext cx="10984636" cy="721056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667" spc="-67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033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5" name="Otsikko 1"/>
          <p:cNvSpPr>
            <a:spLocks noGrp="1"/>
          </p:cNvSpPr>
          <p:nvPr>
            <p:ph type="ctrTitle" hasCustomPrompt="1"/>
          </p:nvPr>
        </p:nvSpPr>
        <p:spPr>
          <a:xfrm>
            <a:off x="617035" y="4747704"/>
            <a:ext cx="10989733" cy="801833"/>
          </a:xfrm>
          <a:prstGeom prst="rect">
            <a:avLst/>
          </a:prstGeo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algn="ctr">
              <a:defRPr sz="4800" b="0" spc="-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98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48132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833666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56003" y="497419"/>
            <a:ext cx="4079995" cy="4079999"/>
          </a:xfr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Liitä iso ikoni tähän</a:t>
            </a:r>
          </a:p>
          <a:p>
            <a:r>
              <a:rPr lang="en-US"/>
              <a:t>ja tarkista koko</a:t>
            </a:r>
          </a:p>
        </p:txBody>
      </p:sp>
      <p:sp>
        <p:nvSpPr>
          <p:cNvPr id="11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187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6421"/>
            <a:ext cx="9144000" cy="1885015"/>
          </a:xfrm>
          <a:effectLst/>
        </p:spPr>
        <p:txBody>
          <a:bodyPr anchor="b">
            <a:noAutofit/>
          </a:bodyPr>
          <a:lstStyle>
            <a:lvl1pPr algn="ctr">
              <a:defRPr sz="5333" spc="-67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3393"/>
            <a:ext cx="9144000" cy="463337"/>
          </a:xfrm>
        </p:spPr>
        <p:txBody>
          <a:bodyPr>
            <a:noAutofit/>
          </a:bodyPr>
          <a:lstStyle>
            <a:lvl1pPr marL="0" indent="0" algn="ctr">
              <a:buNone/>
              <a:defRPr sz="3200" spc="-67">
                <a:solidFill>
                  <a:schemeClr val="bg1"/>
                </a:solidFill>
                <a:effectLst>
                  <a:outerShdw blurRad="889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608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7534"/>
            <a:ext cx="9144000" cy="1885015"/>
          </a:xfrm>
          <a:effectLst/>
        </p:spPr>
        <p:txBody>
          <a:bodyPr anchor="ctr">
            <a:noAutofit/>
          </a:bodyPr>
          <a:lstStyle>
            <a:lvl1pPr algn="ctr">
              <a:defRPr sz="5333" spc="-67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3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05" y="1633094"/>
            <a:ext cx="5330328" cy="4535785"/>
          </a:xfrm>
        </p:spPr>
        <p:txBody>
          <a:bodyPr>
            <a:noAutofit/>
          </a:bodyPr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9FD1-13A6-42F2-88BC-F44F28E6E4F7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57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3"/>
          <p:cNvSpPr>
            <a:spLocks noGrp="1"/>
          </p:cNvSpPr>
          <p:nvPr>
            <p:ph type="pic" sz="quarter" idx="20" hasCustomPrompt="1"/>
          </p:nvPr>
        </p:nvSpPr>
        <p:spPr>
          <a:xfrm>
            <a:off x="111302" y="131395"/>
            <a:ext cx="11969399" cy="614628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r>
              <a:rPr lang="en-US"/>
              <a:t>Liitä tähän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6425"/>
            <a:ext cx="9144000" cy="1233055"/>
          </a:xfr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333" spc="-67" baseline="0" dirty="0">
                <a:solidFill>
                  <a:schemeClr val="bg1"/>
                </a:solidFill>
                <a:effectLst/>
              </a:defRPr>
            </a:lvl1pPr>
          </a:lstStyle>
          <a:p>
            <a:pPr lvl="0" algn="ctr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9913"/>
            <a:ext cx="9144000" cy="598475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200" spc="-67" dirty="0">
                <a:solidFill>
                  <a:schemeClr val="bg1"/>
                </a:solidFill>
                <a:effectLst/>
              </a:defRPr>
            </a:lvl1pPr>
          </a:lstStyle>
          <a:p>
            <a:pPr marL="359824" lvl="0" indent="-359824" algn="ctr"/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51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ja nim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3"/>
          <p:cNvSpPr>
            <a:spLocks noGrp="1"/>
          </p:cNvSpPr>
          <p:nvPr>
            <p:ph type="pic" sz="quarter" idx="20" hasCustomPrompt="1"/>
          </p:nvPr>
        </p:nvSpPr>
        <p:spPr>
          <a:xfrm>
            <a:off x="111302" y="131395"/>
            <a:ext cx="11969399" cy="614628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r>
              <a:rPr lang="en-US"/>
              <a:t>Liitä tähän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2282"/>
            <a:ext cx="9144000" cy="1004617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5333" spc="-67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594785" y="4439213"/>
            <a:ext cx="3496033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0" spc="-67" baseline="0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94785" y="4773149"/>
            <a:ext cx="3496033" cy="1187451"/>
          </a:xfrm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8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47985" y="4439213"/>
            <a:ext cx="3496033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0" spc="-67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347985" y="4773149"/>
            <a:ext cx="3496033" cy="1187451"/>
          </a:xfrm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0" name="Tekstin paikkamerkki 10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45" y="4439213"/>
            <a:ext cx="3496033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0" spc="-67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8137645" y="4773149"/>
            <a:ext cx="3496033" cy="1187451"/>
          </a:xfrm>
        </p:spPr>
        <p:txBody>
          <a:bodyPr>
            <a:noAutofit/>
          </a:bodyPr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15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17" y="1"/>
            <a:ext cx="12313917" cy="6932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7729"/>
            <a:ext cx="9144000" cy="1717964"/>
          </a:xfrm>
        </p:spPr>
        <p:txBody>
          <a:bodyPr anchor="b">
            <a:noAutofit/>
          </a:bodyPr>
          <a:lstStyle>
            <a:lvl1pPr algn="ctr">
              <a:defRPr sz="5333" spc="-67">
                <a:solidFill>
                  <a:schemeClr val="bg1"/>
                </a:solidFill>
                <a:effectLst>
                  <a:outerShdw blurRad="88900" dist="381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6873"/>
            <a:ext cx="9144000" cy="598475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3200" spc="-67">
                <a:solidFill>
                  <a:schemeClr val="bg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63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"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29" y="1667197"/>
            <a:ext cx="5520000" cy="76800"/>
          </a:xfrm>
          <a:custGeom>
            <a:avLst/>
            <a:gdLst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2770059 h 2770059"/>
              <a:gd name="connsiteX6" fmla="*/ 0 w 4140000"/>
              <a:gd name="connsiteY6" fmla="*/ 0 h 2770059"/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0 h 2770059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012736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6561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2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3724"/>
              <a:gd name="connsiteY0" fmla="*/ 0 h 85152"/>
              <a:gd name="connsiteX1" fmla="*/ 4140000 w 4143724"/>
              <a:gd name="connsiteY1" fmla="*/ 0 h 85152"/>
              <a:gd name="connsiteX2" fmla="*/ 4143704 w 4143724"/>
              <a:gd name="connsiteY2" fmla="*/ 82771 h 85152"/>
              <a:gd name="connsiteX3" fmla="*/ 0 w 4143724"/>
              <a:gd name="connsiteY3" fmla="*/ 85152 h 85152"/>
              <a:gd name="connsiteX4" fmla="*/ 0 w 4143724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1 w 4140000"/>
              <a:gd name="connsiteY2" fmla="*/ 82770 h 85152"/>
              <a:gd name="connsiteX3" fmla="*/ 0 w 4140000"/>
              <a:gd name="connsiteY3" fmla="*/ 85152 h 85152"/>
              <a:gd name="connsiteX4" fmla="*/ 0 w 4140000"/>
              <a:gd name="connsiteY4" fmla="*/ 0 h 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85152">
                <a:moveTo>
                  <a:pt x="0" y="0"/>
                </a:moveTo>
                <a:lnTo>
                  <a:pt x="4140000" y="0"/>
                </a:lnTo>
                <a:cubicBezTo>
                  <a:pt x="4139647" y="28384"/>
                  <a:pt x="4139294" y="54386"/>
                  <a:pt x="4138941" y="82770"/>
                </a:cubicBezTo>
                <a:lnTo>
                  <a:pt x="0" y="85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2000" tIns="252000" rIns="72000" bIns="72000" anchor="t">
            <a:normAutofit/>
          </a:bodyPr>
          <a:lstStyle>
            <a:lvl1pPr algn="l">
              <a:defRPr sz="3733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Välikansi</a:t>
            </a:r>
            <a:endParaRPr lang="en-US" dirty="0"/>
          </a:p>
        </p:txBody>
      </p:sp>
      <p:sp>
        <p:nvSpPr>
          <p:cNvPr id="5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112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2038350" y="1490233"/>
            <a:ext cx="8115300" cy="1883833"/>
          </a:xfrm>
          <a:blipFill>
            <a:blip r:embed="rId3"/>
            <a:stretch>
              <a:fillRect l="42" t="9653" r="258" b="9079"/>
            </a:stretch>
          </a:blip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61761"/>
            <a:ext cx="9144000" cy="997527"/>
          </a:xfrm>
          <a:effectLst>
            <a:outerShdw blurRad="889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5333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2785"/>
            <a:ext cx="9144000" cy="598475"/>
          </a:xfr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8849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AE30E-85B5-4703-BC4D-7F5B19F2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B64F-DFB3-4A8A-924F-C20B0E7D9E43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7B1CE-60C0-4D90-9DFD-EFAFEC6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E7F80-1064-441C-9620-2C9AAFC6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5612-748A-4DB1-8635-0BEC51812F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818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05" y="1633094"/>
            <a:ext cx="5330328" cy="4535785"/>
          </a:xfr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12DD9-10FB-4263-BCA8-1454A6CD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74B3-AC2E-40ED-98F8-665D5EEC2C2E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CD795-6B00-4E4A-BAD7-ACE6B214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9F46E-EE82-42A9-9917-3A6C5167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11B3-1B18-455D-89C6-333C6FE2D2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264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56709" indent="-956709">
              <a:buClr>
                <a:schemeClr val="tx1"/>
              </a:buClr>
              <a:buFont typeface="+mj-lt"/>
              <a:buAutoNum type="arabicPeriod"/>
              <a:defRPr sz="2400" spc="-67">
                <a:solidFill>
                  <a:schemeClr val="tx1"/>
                </a:solidFill>
              </a:defRPr>
            </a:lvl1pPr>
            <a:lvl2pPr marL="1911303" indent="-954593">
              <a:buFont typeface="+mj-lt"/>
              <a:buAutoNum type="arabicPeriod"/>
              <a:defRPr sz="2400" spc="-67"/>
            </a:lvl2pPr>
            <a:lvl3pPr marL="2868012" indent="-956709">
              <a:buFont typeface="+mj-lt"/>
              <a:buAutoNum type="arabicPeriod"/>
              <a:defRPr sz="2400" spc="-67"/>
            </a:lvl3pPr>
            <a:lvl4pPr marL="2868012" indent="-956709">
              <a:buFont typeface="+mj-lt"/>
              <a:buAutoNum type="arabicPeriod"/>
              <a:defRPr sz="2400" spc="-67"/>
            </a:lvl4pPr>
            <a:lvl5pPr marL="2868012" indent="-956709">
              <a:buFont typeface="+mj-lt"/>
              <a:buAutoNum type="arabicPeriod"/>
              <a:defRPr sz="2400" spc="-67"/>
            </a:lvl5pPr>
            <a:lvl6pPr marL="2868012" indent="-956709">
              <a:buFont typeface="+mj-lt"/>
              <a:buAutoNum type="arabicPeriod"/>
              <a:defRPr sz="2400"/>
            </a:lvl6pPr>
            <a:lvl7pPr marL="2868012" indent="-956709">
              <a:buFont typeface="+mj-lt"/>
              <a:buAutoNum type="arabicPeriod"/>
              <a:defRPr sz="2400"/>
            </a:lvl7pPr>
            <a:lvl8pPr marL="2868012" indent="-956709">
              <a:buFont typeface="+mj-lt"/>
              <a:buAutoNum type="arabicPeriod"/>
              <a:defRPr sz="2400"/>
            </a:lvl8pPr>
            <a:lvl9pPr marL="2868012" indent="-956709">
              <a:buFont typeface="+mj-lt"/>
              <a:buAutoNum type="arabicPeriod"/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C99A-6A29-498F-8E83-EB4D94A9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A34-ACE8-4437-84F2-0DBCE53B4DB6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9E8E8-4A91-4706-BA0B-848FF7EF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534A7-4747-42F5-AE25-0A5A95A4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0ED0-9427-4835-828F-0964FAF081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265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60105-2CA3-4DA1-88A5-AC6DA07D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4AC8-9BBB-4539-99D6-6033E7568A64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51113-D14B-4AB7-8A0F-4099C73E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C8DBB-E6C9-4E80-8F0D-2E5417AE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9022-7C2C-4A94-BF03-01545C81C0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574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5" y="278400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CB450-8111-4DE3-B38C-0446D753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246F-1F5E-4694-A607-A0F77B4C96FB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3389-533D-451B-9D9C-1467B836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E5E11-77F8-4F03-BBD0-13EA2520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D64E-EFE1-4314-B6FE-6FBE850BA5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8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Kirjoita sisällysluettelon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956709" indent="-956709">
              <a:buClr>
                <a:schemeClr val="tx1"/>
              </a:buClr>
              <a:buFont typeface="+mj-lt"/>
              <a:buAutoNum type="arabicPeriod"/>
              <a:defRPr sz="2400" spc="-67">
                <a:solidFill>
                  <a:schemeClr val="tx1"/>
                </a:solidFill>
              </a:defRPr>
            </a:lvl1pPr>
            <a:lvl2pPr marL="1911303" indent="-954593">
              <a:buFont typeface="+mj-lt"/>
              <a:buAutoNum type="arabicPeriod"/>
              <a:defRPr sz="2400" spc="-67"/>
            </a:lvl2pPr>
            <a:lvl3pPr marL="2868012" indent="-956709">
              <a:buFont typeface="+mj-lt"/>
              <a:buAutoNum type="arabicPeriod"/>
              <a:defRPr sz="2400" spc="-67"/>
            </a:lvl3pPr>
            <a:lvl4pPr marL="2868012" indent="-956709">
              <a:buFont typeface="+mj-lt"/>
              <a:buAutoNum type="arabicPeriod"/>
              <a:defRPr sz="2400" spc="-67"/>
            </a:lvl4pPr>
            <a:lvl5pPr marL="2868012" indent="-956709">
              <a:buFont typeface="+mj-lt"/>
              <a:buAutoNum type="arabicPeriod"/>
              <a:defRPr sz="2400" spc="-67"/>
            </a:lvl5pPr>
            <a:lvl6pPr marL="2868012" indent="-956709">
              <a:buFont typeface="+mj-lt"/>
              <a:buAutoNum type="arabicPeriod"/>
              <a:defRPr sz="2400"/>
            </a:lvl6pPr>
            <a:lvl7pPr marL="2868012" indent="-956709">
              <a:buFont typeface="+mj-lt"/>
              <a:buAutoNum type="arabicPeriod"/>
              <a:defRPr sz="2400"/>
            </a:lvl7pPr>
            <a:lvl8pPr marL="2868012" indent="-956709">
              <a:buFont typeface="+mj-lt"/>
              <a:buAutoNum type="arabicPeriod"/>
              <a:defRPr sz="2400"/>
            </a:lvl8pPr>
            <a:lvl9pPr marL="2868012" indent="-956709">
              <a:buFont typeface="+mj-lt"/>
              <a:buAutoNum type="arabicPeriod"/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AC9-31CC-48E2-B832-BC3D25FBE6DB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4577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5" y="279796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05" y="1645475"/>
            <a:ext cx="5280000" cy="451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3300" y="1645475"/>
            <a:ext cx="5280000" cy="451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48192-B01D-4215-AFCD-91AE501A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1CB9-7923-4D84-87BD-BE567E784A34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47DA7-CEA5-4815-8678-11FFFD3B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C37AB-21AC-489E-903E-A2BF95FB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572B-F3A5-4BED-9A8E-1FB569469E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549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81005" y="1645475"/>
            <a:ext cx="5280000" cy="22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083300" y="1645475"/>
            <a:ext cx="5280000" cy="22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81005" y="3949475"/>
            <a:ext cx="5280000" cy="22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6083300" y="3949475"/>
            <a:ext cx="5280000" cy="22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3967F79-980D-41EF-BC21-D5FF786B01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A19B-7B03-4B3D-86A5-2EAC03EFF869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3FD1E90-9E04-4173-B30F-4C862C1D5C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96BD282-9841-4A72-9E1A-53EC111B14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B82D-1FF4-489D-B66A-0BD258DDC9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424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1008" y="1646328"/>
            <a:ext cx="5316569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81008" y="2470241"/>
            <a:ext cx="5316569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46328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70241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CC610-0F54-4AFB-ABED-B92E3D5A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9A12-2EEE-4ABD-9571-7E40F8FEBE02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4E3E4-72B4-4058-ABAA-190E3D96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A88A7-9BE2-466A-B8E1-58C2BDF9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9DB7-F477-4741-9A89-54C90A5EDD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959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1007" y="1653296"/>
            <a:ext cx="3408000" cy="78210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81007" y="2435405"/>
            <a:ext cx="3408000" cy="369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6773" y="1653296"/>
            <a:ext cx="3408000" cy="78210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306773" y="2435404"/>
            <a:ext cx="3408000" cy="369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32539" y="1653296"/>
            <a:ext cx="3408000" cy="78240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7932539" y="2435404"/>
            <a:ext cx="3408000" cy="369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580E3A8C-9D39-4727-A0B2-91ECBDEB70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5786-F4B1-42F0-AF44-E8F51893F3A9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ABACD67-87C3-44E8-A638-20D748596D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0FF2473-2D0A-46C3-8E10-80C47F2901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56B6-DDC7-4B91-9A86-E1033B910A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099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4267" y="1645475"/>
            <a:ext cx="3408000" cy="4560000"/>
          </a:xfr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17975" y="1645475"/>
            <a:ext cx="3408000" cy="4560000"/>
          </a:xfr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941683" y="1645475"/>
            <a:ext cx="3408000" cy="4560000"/>
          </a:xfr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91B48C5-D845-4588-AD25-5D8C130C35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FD9C-D417-4EB1-98B9-76627E024577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8508467-85FE-4EF7-9182-CE3649D3B0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852FA5F-0F6E-4EB0-B18A-C449731127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C297-62E5-4218-A30E-5E0BDA4D92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866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05" y="278400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1005" y="1633092"/>
            <a:ext cx="10672795" cy="1440000"/>
          </a:xfrm>
        </p:spPr>
        <p:txBody>
          <a:bodyPr/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81005" y="3153119"/>
            <a:ext cx="10672795" cy="1440000"/>
          </a:xfrm>
        </p:spPr>
        <p:txBody>
          <a:bodyPr/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81005" y="4673145"/>
            <a:ext cx="10672795" cy="1440000"/>
          </a:xfrm>
        </p:spPr>
        <p:txBody>
          <a:bodyPr/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F75EB73-4954-48F7-8AB4-2CC9C34908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C9C0-7ECB-4877-B155-B4D6AC34FACB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2A617E-6D44-40C5-9F13-B90128CB7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CE8A36-624A-47AF-881C-8E7660D289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6055F-4EB2-45FE-9558-26EF3D3FCD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4793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1567" y="1634067"/>
            <a:ext cx="2006600" cy="1439333"/>
          </a:xfrm>
        </p:spPr>
        <p:txBody>
          <a:bodyPr anchor="t" anchorCtr="0"/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98619" y="1633092"/>
            <a:ext cx="8555181" cy="1440000"/>
          </a:xfrm>
        </p:spPr>
        <p:txBody>
          <a:bodyPr anchor="t" anchorCtr="0"/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81567" y="3153940"/>
            <a:ext cx="2006600" cy="1439333"/>
          </a:xfrm>
        </p:spPr>
        <p:txBody>
          <a:bodyPr anchor="t" anchorCtr="0"/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2798619" y="3152965"/>
            <a:ext cx="8555181" cy="1440000"/>
          </a:xfrm>
        </p:spPr>
        <p:txBody>
          <a:bodyPr anchor="t" anchorCtr="0"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16"/>
          </p:nvPr>
        </p:nvSpPr>
        <p:spPr>
          <a:xfrm>
            <a:off x="681567" y="4673814"/>
            <a:ext cx="2006600" cy="1439333"/>
          </a:xfrm>
        </p:spPr>
        <p:txBody>
          <a:bodyPr anchor="t" anchorCtr="0"/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7"/>
          </p:nvPr>
        </p:nvSpPr>
        <p:spPr>
          <a:xfrm>
            <a:off x="2798619" y="4672839"/>
            <a:ext cx="8555181" cy="1440000"/>
          </a:xfrm>
        </p:spPr>
        <p:txBody>
          <a:bodyPr anchor="t" anchorCtr="0"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91CAEE1-CE33-4EB2-A693-027792E7FCC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320-782D-4849-AB55-6F25D3A19E24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7EFA961-C9E5-4BB8-B121-3E1A043D802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2925DF-0BC3-4880-9419-22451813DB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B81-2418-442D-AB27-25854944BF9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96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05" y="619277"/>
            <a:ext cx="10672795" cy="5549603"/>
          </a:xfrm>
        </p:spPr>
        <p:txBody>
          <a:bodyPr/>
          <a:lstStyle>
            <a:lvl1pPr marL="0" indent="0">
              <a:buNone/>
              <a:defRPr baseline="0"/>
            </a:lvl1pPr>
            <a:lvl2pPr marL="359824" indent="0">
              <a:buNone/>
              <a:defRPr/>
            </a:lvl2pPr>
            <a:lvl3pPr marL="719649" indent="0">
              <a:buNone/>
              <a:defRPr/>
            </a:lvl3pPr>
            <a:lvl4pPr marL="1075240" indent="0">
              <a:buNone/>
              <a:defRPr/>
            </a:lvl4pPr>
            <a:lvl5pPr marL="143929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B4C4C-DB54-45E0-8F59-0C4E4695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9B92-D3D0-4C32-8173-2E9B363506A0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9CEB2-7A4C-40C1-8138-761131E3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794C3-DF5C-41B8-AD8A-FE6846E1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C06D-2DA9-4636-B8F9-7437750F90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460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17FC972-884B-41A4-ABAE-708BC0AFBA07}"/>
              </a:ext>
            </a:extLst>
          </p:cNvPr>
          <p:cNvCxnSpPr/>
          <p:nvPr userDrawn="1"/>
        </p:nvCxnSpPr>
        <p:spPr>
          <a:xfrm rot="5400000">
            <a:off x="4975225" y="3040592"/>
            <a:ext cx="2413000" cy="23283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F4C5B108-913B-4F21-9FFF-0100E0386160}"/>
              </a:ext>
            </a:extLst>
          </p:cNvPr>
          <p:cNvCxnSpPr/>
          <p:nvPr userDrawn="1"/>
        </p:nvCxnSpPr>
        <p:spPr>
          <a:xfrm rot="10800000">
            <a:off x="1128184" y="3166533"/>
            <a:ext cx="10420349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13">
            <a:extLst>
              <a:ext uri="{FF2B5EF4-FFF2-40B4-BE49-F238E27FC236}">
                <a16:creationId xmlns:a16="http://schemas.microsoft.com/office/drawing/2014/main" id="{D8E2D081-BF63-42E2-ACFC-B172D90FD0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27285" y="1555751"/>
            <a:ext cx="8162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i-FI" sz="8800">
                <a:solidFill>
                  <a:srgbClr val="FF6A10"/>
                </a:solidFill>
                <a:ea typeface="OP Chevin Pro Light" panose="020F0303030000060003" pitchFamily="34" charset="0"/>
                <a:cs typeface="OP Chevin Pro Light" panose="020F0303030000060003" pitchFamily="34" charset="0"/>
              </a:rPr>
              <a:t>2</a:t>
            </a:r>
          </a:p>
        </p:txBody>
      </p:sp>
      <p:sp>
        <p:nvSpPr>
          <p:cNvPr id="11" name="Tekstiruutu 14">
            <a:extLst>
              <a:ext uri="{FF2B5EF4-FFF2-40B4-BE49-F238E27FC236}">
                <a16:creationId xmlns:a16="http://schemas.microsoft.com/office/drawing/2014/main" id="{9B55B8B2-4314-4DE1-9EFD-BBBBF5185766}"/>
              </a:ext>
            </a:extLst>
          </p:cNvPr>
          <p:cNvSpPr txBox="1"/>
          <p:nvPr userDrawn="1"/>
        </p:nvSpPr>
        <p:spPr>
          <a:xfrm>
            <a:off x="6612468" y="3075518"/>
            <a:ext cx="878417" cy="1477433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2" name="Tekstiruutu 15">
            <a:extLst>
              <a:ext uri="{FF2B5EF4-FFF2-40B4-BE49-F238E27FC236}">
                <a16:creationId xmlns:a16="http://schemas.microsoft.com/office/drawing/2014/main" id="{3E33D96C-E65C-40AC-A0ED-A58E686B5D68}"/>
              </a:ext>
            </a:extLst>
          </p:cNvPr>
          <p:cNvSpPr txBox="1"/>
          <p:nvPr userDrawn="1"/>
        </p:nvSpPr>
        <p:spPr>
          <a:xfrm>
            <a:off x="924985" y="3069168"/>
            <a:ext cx="876300" cy="1477433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3" name="Tekstiruutu 16">
            <a:extLst>
              <a:ext uri="{FF2B5EF4-FFF2-40B4-BE49-F238E27FC236}">
                <a16:creationId xmlns:a16="http://schemas.microsoft.com/office/drawing/2014/main" id="{A3538A1B-BECC-40A5-A5A1-762D3B0EA6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4985" y="1555751"/>
            <a:ext cx="8162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i-FI" sz="8800">
                <a:solidFill>
                  <a:srgbClr val="FF6A10"/>
                </a:solidFill>
                <a:ea typeface="OP Chevin Pro Light" panose="020F0303030000060003" pitchFamily="34" charset="0"/>
                <a:cs typeface="OP Chevin Pro Light" panose="020F0303030000060003" pitchFamily="34" charset="0"/>
              </a:rPr>
              <a:t>1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839146" y="2012400"/>
            <a:ext cx="3921231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32"/>
              </a:spcBef>
              <a:buFont typeface="Arial" pitchFamily="34" charset="0"/>
              <a:buNone/>
              <a:defRPr spc="-67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7523650" y="2012400"/>
            <a:ext cx="3921231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839146" y="3548063"/>
            <a:ext cx="3921231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7523822" y="3548063"/>
            <a:ext cx="3921231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kstin paikkamerkki 19"/>
          <p:cNvSpPr>
            <a:spLocks noGrp="1"/>
          </p:cNvSpPr>
          <p:nvPr>
            <p:ph type="body" sz="quarter" idx="17"/>
          </p:nvPr>
        </p:nvSpPr>
        <p:spPr>
          <a:xfrm>
            <a:off x="1033202" y="5084763"/>
            <a:ext cx="1039679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BD068E8-A2CB-4278-92A4-316E173F3F3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2C15-2AD0-480D-9184-84328AFBFEB9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16BB318-C68F-4321-AF7A-3E344BC784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252E6FC-C40E-4C42-BCD5-5B1B1C4E30C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C7D8-E6B2-4CD3-A125-8398C5458F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119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suure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43F40730-5A49-4405-A831-29E893ADBACE}"/>
              </a:ext>
            </a:extLst>
          </p:cNvPr>
          <p:cNvCxnSpPr/>
          <p:nvPr userDrawn="1"/>
        </p:nvCxnSpPr>
        <p:spPr>
          <a:xfrm>
            <a:off x="6000751" y="1761067"/>
            <a:ext cx="0" cy="4163484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7BD1FC79-BFD4-4CC6-A12B-23350D8A7F68}"/>
              </a:ext>
            </a:extLst>
          </p:cNvPr>
          <p:cNvCxnSpPr/>
          <p:nvPr userDrawn="1"/>
        </p:nvCxnSpPr>
        <p:spPr>
          <a:xfrm rot="10800000">
            <a:off x="755652" y="3683000"/>
            <a:ext cx="10951633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iruutu 29">
            <a:extLst>
              <a:ext uri="{FF2B5EF4-FFF2-40B4-BE49-F238E27FC236}">
                <a16:creationId xmlns:a16="http://schemas.microsoft.com/office/drawing/2014/main" id="{40B4643F-8C8E-4638-9B53-2B4CCF3781B2}"/>
              </a:ext>
            </a:extLst>
          </p:cNvPr>
          <p:cNvSpPr txBox="1"/>
          <p:nvPr userDrawn="1"/>
        </p:nvSpPr>
        <p:spPr>
          <a:xfrm>
            <a:off x="6060017" y="1581151"/>
            <a:ext cx="821267" cy="1354667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10" name="Tekstiruutu 30">
            <a:extLst>
              <a:ext uri="{FF2B5EF4-FFF2-40B4-BE49-F238E27FC236}">
                <a16:creationId xmlns:a16="http://schemas.microsoft.com/office/drawing/2014/main" id="{56AC40D2-99F4-48CB-B980-4674A7A97D24}"/>
              </a:ext>
            </a:extLst>
          </p:cNvPr>
          <p:cNvSpPr txBox="1"/>
          <p:nvPr userDrawn="1"/>
        </p:nvSpPr>
        <p:spPr>
          <a:xfrm>
            <a:off x="6045200" y="3611033"/>
            <a:ext cx="819151" cy="1354667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1" name="Tekstiruutu 31">
            <a:extLst>
              <a:ext uri="{FF2B5EF4-FFF2-40B4-BE49-F238E27FC236}">
                <a16:creationId xmlns:a16="http://schemas.microsoft.com/office/drawing/2014/main" id="{16AA2DC2-C3D5-47D5-84A3-4A9CFAED679C}"/>
              </a:ext>
            </a:extLst>
          </p:cNvPr>
          <p:cNvSpPr txBox="1"/>
          <p:nvPr userDrawn="1"/>
        </p:nvSpPr>
        <p:spPr>
          <a:xfrm>
            <a:off x="457200" y="3676651"/>
            <a:ext cx="821267" cy="1352549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2" name="Tekstiruutu 32">
            <a:extLst>
              <a:ext uri="{FF2B5EF4-FFF2-40B4-BE49-F238E27FC236}">
                <a16:creationId xmlns:a16="http://schemas.microsoft.com/office/drawing/2014/main" id="{03D769E1-7507-439A-B637-CA990CB11A0B}"/>
              </a:ext>
            </a:extLst>
          </p:cNvPr>
          <p:cNvSpPr txBox="1"/>
          <p:nvPr userDrawn="1"/>
        </p:nvSpPr>
        <p:spPr>
          <a:xfrm>
            <a:off x="457200" y="1581151"/>
            <a:ext cx="821267" cy="1354667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225367" y="1785332"/>
            <a:ext cx="4596299" cy="159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pc="-67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6896173" y="1785332"/>
            <a:ext cx="4792136" cy="159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1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225367" y="3946830"/>
            <a:ext cx="4596299" cy="159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6896345" y="3946830"/>
            <a:ext cx="4792136" cy="159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0C2E487-5C7C-4094-8952-DA00D53900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FC87-7B09-4A6F-9896-FCC316E5B4D3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8D5776D-DA59-4603-B3EF-C0D854B0B5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D303B3-9E21-4811-B1BF-E016CACFD33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A36E-DD87-4304-9519-5E8E0B047E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3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CB40-6ABD-4D58-901B-C57AA2ED5E2C}" type="datetime1">
              <a:rPr lang="fi-FI" smtClean="0"/>
              <a:t>10.4.2019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692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681005" y="1619795"/>
            <a:ext cx="6041528" cy="4357008"/>
          </a:xfrm>
          <a:prstGeom prst="rect">
            <a:avLst/>
          </a:prstGeo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6852358" y="1465692"/>
            <a:ext cx="4560709" cy="4560709"/>
          </a:xfrm>
          <a:prstGeom prst="ellipse">
            <a:avLst/>
          </a:prstGeom>
          <a:solidFill>
            <a:srgbClr val="F0F0F0"/>
          </a:solidFill>
          <a:effectLst/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7166B0-5EC8-473C-BBA8-C062019BC6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FC80-9B4A-4E69-B28F-98B0DFBA1B74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FE7AC0-86D1-432D-8F71-392969E065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49F5C6-F5C6-4727-A917-112B27FB5A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3EA7-FF8E-43FC-9A41-F96B74D031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39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26"/>
          </p:nvPr>
        </p:nvSpPr>
        <p:spPr>
          <a:xfrm>
            <a:off x="1170644" y="1656204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713536" y="4221075"/>
            <a:ext cx="3314216" cy="1745659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100000"/>
              </a:lnSpc>
              <a:spcBef>
                <a:spcPts val="320"/>
              </a:spcBef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/>
          </p:nvPr>
        </p:nvSpPr>
        <p:spPr>
          <a:xfrm>
            <a:off x="4896000" y="1633165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4438892" y="4221075"/>
            <a:ext cx="3314216" cy="174565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/>
          </p:nvPr>
        </p:nvSpPr>
        <p:spPr>
          <a:xfrm>
            <a:off x="8608149" y="1598609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/>
          </p:nvPr>
        </p:nvSpPr>
        <p:spPr>
          <a:xfrm>
            <a:off x="8151041" y="4221075"/>
            <a:ext cx="3314216" cy="174565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8896B29-386B-4680-9829-C3D19833D69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A0FC-A8B5-4F36-8B7D-398435BB0F77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2B6E1D-3C12-4FBC-BE4F-6F3907E3770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F44A8D-2902-4EBB-8B2D-A7054BDA5C1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14A2-FD48-4D84-9834-DC284F2BBD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684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OP_liikemerkki_RGB.png">
            <a:extLst>
              <a:ext uri="{FF2B5EF4-FFF2-40B4-BE49-F238E27FC236}">
                <a16:creationId xmlns:a16="http://schemas.microsoft.com/office/drawing/2014/main" id="{2F2F5A1F-9CD6-42A8-9E94-D7CBFF662E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979085"/>
            <a:ext cx="1744133" cy="17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63789" y="4005063"/>
            <a:ext cx="3840184" cy="20135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7335383" y="1884149"/>
            <a:ext cx="1746100" cy="17461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288341" y="4005063"/>
            <a:ext cx="3840184" cy="20135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17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OP_liikemerkki_RGB.png">
            <a:extLst>
              <a:ext uri="{FF2B5EF4-FFF2-40B4-BE49-F238E27FC236}">
                <a16:creationId xmlns:a16="http://schemas.microsoft.com/office/drawing/2014/main" id="{7240F096-7739-4B06-85D0-A7A46C69B8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3045884"/>
            <a:ext cx="1439333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735533" y="3045539"/>
            <a:ext cx="3168440" cy="1919589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6288214" y="1508834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016267" y="1509271"/>
            <a:ext cx="3264453" cy="1535589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8"/>
          </p:nvPr>
        </p:nvSpPr>
        <p:spPr>
          <a:xfrm>
            <a:off x="6288214" y="3236887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16267" y="3236887"/>
            <a:ext cx="3264453" cy="1536213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6288214" y="4965314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016267" y="4965128"/>
            <a:ext cx="3264453" cy="1536213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05" y="278402"/>
            <a:ext cx="10681939" cy="103840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86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26"/>
          </p:nvPr>
        </p:nvSpPr>
        <p:spPr>
          <a:xfrm>
            <a:off x="608524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/>
          </p:nvPr>
        </p:nvSpPr>
        <p:spPr>
          <a:xfrm>
            <a:off x="4456384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4438392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/>
          </p:nvPr>
        </p:nvSpPr>
        <p:spPr>
          <a:xfrm>
            <a:off x="8304245" y="1656204"/>
            <a:ext cx="1392000" cy="1392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79E72E-596B-44C5-9151-541A11C4E707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1481-4E7C-487C-8EF5-512981D1AAA8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023656-B53D-400F-9132-359880C7FA7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114B942-73D5-47DD-A85D-B0DA0B30A6D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B8E1-CF26-42A3-9793-52F58C9D17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3836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/>
          <p:cNvSpPr>
            <a:spLocks noGrp="1" noChangeAspect="1"/>
          </p:cNvSpPr>
          <p:nvPr>
            <p:ph type="pic" sz="quarter" idx="27"/>
          </p:nvPr>
        </p:nvSpPr>
        <p:spPr>
          <a:xfrm>
            <a:off x="511764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699594" y="1700809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28"/>
          </p:nvPr>
        </p:nvSpPr>
        <p:spPr>
          <a:xfrm>
            <a:off x="4367059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5544311" y="1700809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/>
          </p:nvPr>
        </p:nvSpPr>
        <p:spPr>
          <a:xfrm>
            <a:off x="8207485" y="170080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/>
          </p:nvPr>
        </p:nvSpPr>
        <p:spPr>
          <a:xfrm>
            <a:off x="9402747" y="1700809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25"/>
          </p:nvPr>
        </p:nvSpPr>
        <p:spPr>
          <a:xfrm>
            <a:off x="511764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20"/>
          </p:nvPr>
        </p:nvSpPr>
        <p:spPr>
          <a:xfrm>
            <a:off x="1691977" y="3774266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Picture Placeholder 5"/>
          <p:cNvSpPr>
            <a:spLocks noGrp="1" noChangeAspect="1"/>
          </p:cNvSpPr>
          <p:nvPr>
            <p:ph type="pic" sz="quarter" idx="26"/>
          </p:nvPr>
        </p:nvSpPr>
        <p:spPr>
          <a:xfrm>
            <a:off x="4367059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9" name="Tekstin paikkamerkki 15"/>
          <p:cNvSpPr>
            <a:spLocks noGrp="1"/>
          </p:cNvSpPr>
          <p:nvPr>
            <p:ph type="body" sz="quarter" idx="22"/>
          </p:nvPr>
        </p:nvSpPr>
        <p:spPr>
          <a:xfrm>
            <a:off x="5536694" y="3774266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/>
          </p:nvPr>
        </p:nvSpPr>
        <p:spPr>
          <a:xfrm>
            <a:off x="8207485" y="376750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/>
          </p:nvPr>
        </p:nvSpPr>
        <p:spPr>
          <a:xfrm>
            <a:off x="9395130" y="3774266"/>
            <a:ext cx="2529439" cy="19636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F0FE898-5969-421F-8F4A-438C18A1B9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4C74-9132-4D76-ACC0-D1434D7BDFBC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67BE942-52EA-49F2-B9B9-BCF3E24F985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A552297-AA63-4658-B7A1-537BAFCFFA5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9308-3512-477C-944B-A38EDB0CCF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186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/>
          <p:cNvSpPr>
            <a:spLocks noGrp="1" noChangeAspect="1"/>
          </p:cNvSpPr>
          <p:nvPr>
            <p:ph type="pic" sz="quarter" idx="29"/>
          </p:nvPr>
        </p:nvSpPr>
        <p:spPr>
          <a:xfrm>
            <a:off x="9997089" y="1789932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/>
          </p:nvPr>
        </p:nvSpPr>
        <p:spPr>
          <a:xfrm>
            <a:off x="9284371" y="2910032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/>
          </p:nvPr>
        </p:nvSpPr>
        <p:spPr>
          <a:xfrm>
            <a:off x="9997089" y="3856624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/>
          </p:nvPr>
        </p:nvSpPr>
        <p:spPr>
          <a:xfrm>
            <a:off x="9284371" y="4989857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0722" y="278401"/>
            <a:ext cx="11266345" cy="12879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30"/>
          </p:nvPr>
        </p:nvSpPr>
        <p:spPr>
          <a:xfrm>
            <a:off x="4074656" y="180266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1" name="Tekstin paikkamerkki 13"/>
          <p:cNvSpPr>
            <a:spLocks noGrp="1"/>
          </p:cNvSpPr>
          <p:nvPr>
            <p:ph type="body" sz="quarter" idx="31"/>
          </p:nvPr>
        </p:nvSpPr>
        <p:spPr>
          <a:xfrm>
            <a:off x="3361938" y="2922768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4074656" y="3869360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3" name="Tekstin paikkamerkki 13"/>
          <p:cNvSpPr>
            <a:spLocks noGrp="1"/>
          </p:cNvSpPr>
          <p:nvPr>
            <p:ph type="body" sz="quarter" idx="33"/>
          </p:nvPr>
        </p:nvSpPr>
        <p:spPr>
          <a:xfrm>
            <a:off x="3361938" y="4989857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34"/>
          </p:nvPr>
        </p:nvSpPr>
        <p:spPr>
          <a:xfrm>
            <a:off x="1113440" y="1789936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5" name="Tekstin paikkamerkki 13"/>
          <p:cNvSpPr>
            <a:spLocks noGrp="1"/>
          </p:cNvSpPr>
          <p:nvPr>
            <p:ph type="body" sz="quarter" idx="35"/>
          </p:nvPr>
        </p:nvSpPr>
        <p:spPr>
          <a:xfrm>
            <a:off x="400722" y="2910036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36"/>
          </p:nvPr>
        </p:nvSpPr>
        <p:spPr>
          <a:xfrm>
            <a:off x="1113440" y="3856628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7" name="Tekstin paikkamerkki 13"/>
          <p:cNvSpPr>
            <a:spLocks noGrp="1"/>
          </p:cNvSpPr>
          <p:nvPr>
            <p:ph type="body" sz="quarter" idx="37"/>
          </p:nvPr>
        </p:nvSpPr>
        <p:spPr>
          <a:xfrm>
            <a:off x="400722" y="4989857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38"/>
          </p:nvPr>
        </p:nvSpPr>
        <p:spPr>
          <a:xfrm>
            <a:off x="7035872" y="1789935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5051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9" name="Tekstin paikkamerkki 13"/>
          <p:cNvSpPr>
            <a:spLocks noGrp="1"/>
          </p:cNvSpPr>
          <p:nvPr>
            <p:ph type="body" sz="quarter" idx="39"/>
          </p:nvPr>
        </p:nvSpPr>
        <p:spPr>
          <a:xfrm>
            <a:off x="6323154" y="2910035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40"/>
          </p:nvPr>
        </p:nvSpPr>
        <p:spPr>
          <a:xfrm>
            <a:off x="7035872" y="3856627"/>
            <a:ext cx="1104000" cy="110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41" name="Tekstin paikkamerkki 13"/>
          <p:cNvSpPr>
            <a:spLocks noGrp="1"/>
          </p:cNvSpPr>
          <p:nvPr>
            <p:ph type="body" sz="quarter" idx="41"/>
          </p:nvPr>
        </p:nvSpPr>
        <p:spPr>
          <a:xfrm>
            <a:off x="6323154" y="4989857"/>
            <a:ext cx="2529439" cy="771563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90000"/>
              </a:lnSpc>
              <a:buNone/>
              <a:defRPr sz="2133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63693A2-050A-4E16-BE63-49E023DDF35D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6F42-DDBE-49B8-A3E2-32575E9AB81C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F19805B-A33E-460E-8796-6EA80FE948CA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A54EBBC-6E6A-4975-A4FE-ABC6C18AEFC3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F706-5A94-44F1-B513-F80CA28613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2259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27045"/>
            <a:ext cx="9144000" cy="1233055"/>
          </a:xfrm>
          <a:effectLst/>
        </p:spPr>
        <p:txBody>
          <a:bodyPr anchor="b"/>
          <a:lstStyle>
            <a:lvl1pPr algn="ctr">
              <a:defRPr sz="5333" spc="-67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1280"/>
            <a:ext cx="9144000" cy="598475"/>
          </a:xfrm>
          <a:effectLst/>
        </p:spPr>
        <p:txBody>
          <a:bodyPr/>
          <a:lstStyle>
            <a:lvl1pPr marL="0" indent="0" algn="ctr">
              <a:buNone/>
              <a:defRPr sz="3200" spc="-67">
                <a:solidFill>
                  <a:schemeClr val="tx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693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>
            <a:extLst>
              <a:ext uri="{FF2B5EF4-FFF2-40B4-BE49-F238E27FC236}">
                <a16:creationId xmlns:a16="http://schemas.microsoft.com/office/drawing/2014/main" id="{73658DB0-ECD6-42C9-883F-B90AFDB8D80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78567" y="1837267"/>
            <a:ext cx="8034867" cy="1468967"/>
            <a:chOff x="346393" y="401850"/>
            <a:chExt cx="5952816" cy="1088612"/>
          </a:xfrm>
        </p:grpSpPr>
        <p:grpSp>
          <p:nvGrpSpPr>
            <p:cNvPr id="7" name="Group 82">
              <a:extLst>
                <a:ext uri="{FF2B5EF4-FFF2-40B4-BE49-F238E27FC236}">
                  <a16:creationId xmlns:a16="http://schemas.microsoft.com/office/drawing/2014/main" id="{B62A5ED7-E0FD-49AB-B005-61A22F990B2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30256" y="445893"/>
              <a:ext cx="1048214" cy="1044569"/>
              <a:chOff x="1357" y="766"/>
              <a:chExt cx="863" cy="860"/>
            </a:xfrm>
          </p:grpSpPr>
          <p:sp>
            <p:nvSpPr>
              <p:cNvPr id="25" name="Freeform 83">
                <a:extLst>
                  <a:ext uri="{FF2B5EF4-FFF2-40B4-BE49-F238E27FC236}">
                    <a16:creationId xmlns:a16="http://schemas.microsoft.com/office/drawing/2014/main" id="{AD4E0B83-420C-4479-BFCF-D8A1EA2DE0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3" y="994"/>
                <a:ext cx="469" cy="403"/>
              </a:xfrm>
              <a:custGeom>
                <a:avLst/>
                <a:gdLst>
                  <a:gd name="T0" fmla="*/ 1932686 w 245"/>
                  <a:gd name="T1" fmla="*/ 870258 h 211"/>
                  <a:gd name="T2" fmla="*/ 1649218 w 245"/>
                  <a:gd name="T3" fmla="*/ 1030257 h 211"/>
                  <a:gd name="T4" fmla="*/ 1368351 w 245"/>
                  <a:gd name="T5" fmla="*/ 870258 h 211"/>
                  <a:gd name="T6" fmla="*/ 1089131 w 245"/>
                  <a:gd name="T7" fmla="*/ 1030257 h 211"/>
                  <a:gd name="T8" fmla="*/ 805692 w 245"/>
                  <a:gd name="T9" fmla="*/ 870258 h 211"/>
                  <a:gd name="T10" fmla="*/ 522592 w 245"/>
                  <a:gd name="T11" fmla="*/ 1030257 h 211"/>
                  <a:gd name="T12" fmla="*/ 249244 w 245"/>
                  <a:gd name="T13" fmla="*/ 870258 h 211"/>
                  <a:gd name="T14" fmla="*/ 0 w 245"/>
                  <a:gd name="T15" fmla="*/ 980480 h 211"/>
                  <a:gd name="T16" fmla="*/ 1089131 w 245"/>
                  <a:gd name="T17" fmla="*/ 0 h 211"/>
                  <a:gd name="T18" fmla="*/ 2174676 w 245"/>
                  <a:gd name="T19" fmla="*/ 980480 h 211"/>
                  <a:gd name="T20" fmla="*/ 1932686 w 245"/>
                  <a:gd name="T21" fmla="*/ 870258 h 211"/>
                  <a:gd name="T22" fmla="*/ 1089131 w 245"/>
                  <a:gd name="T23" fmla="*/ 1022464 h 211"/>
                  <a:gd name="T24" fmla="*/ 1089131 w 245"/>
                  <a:gd name="T25" fmla="*/ 1662152 h 211"/>
                  <a:gd name="T26" fmla="*/ 1242419 w 245"/>
                  <a:gd name="T27" fmla="*/ 1815318 h 211"/>
                  <a:gd name="T28" fmla="*/ 1399153 w 245"/>
                  <a:gd name="T29" fmla="*/ 1662152 h 2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5" h="211">
                    <a:moveTo>
                      <a:pt x="218" y="101"/>
                    </a:moveTo>
                    <a:cubicBezTo>
                      <a:pt x="204" y="101"/>
                      <a:pt x="192" y="109"/>
                      <a:pt x="186" y="120"/>
                    </a:cubicBezTo>
                    <a:cubicBezTo>
                      <a:pt x="180" y="109"/>
                      <a:pt x="168" y="101"/>
                      <a:pt x="154" y="101"/>
                    </a:cubicBezTo>
                    <a:cubicBezTo>
                      <a:pt x="141" y="101"/>
                      <a:pt x="129" y="109"/>
                      <a:pt x="123" y="120"/>
                    </a:cubicBezTo>
                    <a:cubicBezTo>
                      <a:pt x="117" y="109"/>
                      <a:pt x="105" y="101"/>
                      <a:pt x="91" y="101"/>
                    </a:cubicBezTo>
                    <a:cubicBezTo>
                      <a:pt x="77" y="101"/>
                      <a:pt x="66" y="109"/>
                      <a:pt x="59" y="120"/>
                    </a:cubicBezTo>
                    <a:cubicBezTo>
                      <a:pt x="53" y="109"/>
                      <a:pt x="41" y="101"/>
                      <a:pt x="28" y="101"/>
                    </a:cubicBezTo>
                    <a:cubicBezTo>
                      <a:pt x="17" y="101"/>
                      <a:pt x="7" y="106"/>
                      <a:pt x="0" y="114"/>
                    </a:cubicBezTo>
                    <a:cubicBezTo>
                      <a:pt x="4" y="51"/>
                      <a:pt x="58" y="0"/>
                      <a:pt x="123" y="0"/>
                    </a:cubicBezTo>
                    <a:cubicBezTo>
                      <a:pt x="188" y="0"/>
                      <a:pt x="241" y="51"/>
                      <a:pt x="245" y="114"/>
                    </a:cubicBezTo>
                    <a:cubicBezTo>
                      <a:pt x="239" y="106"/>
                      <a:pt x="229" y="101"/>
                      <a:pt x="218" y="101"/>
                    </a:cubicBezTo>
                    <a:close/>
                    <a:moveTo>
                      <a:pt x="123" y="119"/>
                    </a:move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203"/>
                      <a:pt x="131" y="211"/>
                      <a:pt x="140" y="211"/>
                    </a:cubicBezTo>
                    <a:cubicBezTo>
                      <a:pt x="150" y="211"/>
                      <a:pt x="158" y="203"/>
                      <a:pt x="158" y="193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6" name="Oval 84">
                <a:extLst>
                  <a:ext uri="{FF2B5EF4-FFF2-40B4-BE49-F238E27FC236}">
                    <a16:creationId xmlns:a16="http://schemas.microsoft.com/office/drawing/2014/main" id="{3F055B79-5044-4A48-B975-A78FFDF4E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" y="766"/>
                <a:ext cx="860" cy="860"/>
              </a:xfrm>
              <a:prstGeom prst="ellipse">
                <a:avLst/>
              </a:prstGeom>
              <a:noFill/>
              <a:ln w="28575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/>
              </a:p>
            </p:txBody>
          </p:sp>
        </p:grpSp>
        <p:grpSp>
          <p:nvGrpSpPr>
            <p:cNvPr id="8" name="Ryhmä 161">
              <a:extLst>
                <a:ext uri="{FF2B5EF4-FFF2-40B4-BE49-F238E27FC236}">
                  <a16:creationId xmlns:a16="http://schemas.microsoft.com/office/drawing/2014/main" id="{623F88A2-F619-4DF3-82A1-A28CA0CD2A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53998" y="435377"/>
              <a:ext cx="1045211" cy="1044000"/>
              <a:chOff x="3371850" y="2398713"/>
              <a:chExt cx="1368425" cy="1366838"/>
            </a:xfrm>
          </p:grpSpPr>
          <p:sp>
            <p:nvSpPr>
              <p:cNvPr id="23" name="Freeform 88">
                <a:extLst>
                  <a:ext uri="{FF2B5EF4-FFF2-40B4-BE49-F238E27FC236}">
                    <a16:creationId xmlns:a16="http://schemas.microsoft.com/office/drawing/2014/main" id="{814143EE-7CC6-4FE5-AE06-1EF2EABF2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763" y="2770188"/>
                <a:ext cx="735013" cy="677863"/>
              </a:xfrm>
              <a:custGeom>
                <a:avLst/>
                <a:gdLst>
                  <a:gd name="T0" fmla="*/ 2147483646 w 242"/>
                  <a:gd name="T1" fmla="*/ 2147483646 h 223"/>
                  <a:gd name="T2" fmla="*/ 2147483646 w 242"/>
                  <a:gd name="T3" fmla="*/ 2147483646 h 223"/>
                  <a:gd name="T4" fmla="*/ 2147483646 w 242"/>
                  <a:gd name="T5" fmla="*/ 2147483646 h 223"/>
                  <a:gd name="T6" fmla="*/ 2147483646 w 242"/>
                  <a:gd name="T7" fmla="*/ 2147483646 h 223"/>
                  <a:gd name="T8" fmla="*/ 2147483646 w 242"/>
                  <a:gd name="T9" fmla="*/ 2147483646 h 223"/>
                  <a:gd name="T10" fmla="*/ 2147483646 w 242"/>
                  <a:gd name="T11" fmla="*/ 2147483646 h 223"/>
                  <a:gd name="T12" fmla="*/ 2147483646 w 242"/>
                  <a:gd name="T13" fmla="*/ 2147483646 h 223"/>
                  <a:gd name="T14" fmla="*/ 2147483646 w 242"/>
                  <a:gd name="T15" fmla="*/ 2147483646 h 223"/>
                  <a:gd name="T16" fmla="*/ 2147483646 w 242"/>
                  <a:gd name="T17" fmla="*/ 2147483646 h 223"/>
                  <a:gd name="T18" fmla="*/ 2147483646 w 242"/>
                  <a:gd name="T19" fmla="*/ 2147483646 h 223"/>
                  <a:gd name="T20" fmla="*/ 2147483646 w 242"/>
                  <a:gd name="T21" fmla="*/ 2147483646 h 223"/>
                  <a:gd name="T22" fmla="*/ 2147483646 w 242"/>
                  <a:gd name="T23" fmla="*/ 2147483646 h 223"/>
                  <a:gd name="T24" fmla="*/ 2147483646 w 242"/>
                  <a:gd name="T25" fmla="*/ 2147483646 h 2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2" h="223">
                    <a:moveTo>
                      <a:pt x="222" y="26"/>
                    </a:moveTo>
                    <a:cubicBezTo>
                      <a:pt x="205" y="7"/>
                      <a:pt x="179" y="0"/>
                      <a:pt x="153" y="5"/>
                    </a:cubicBezTo>
                    <a:cubicBezTo>
                      <a:pt x="134" y="8"/>
                      <a:pt x="121" y="25"/>
                      <a:pt x="121" y="25"/>
                    </a:cubicBezTo>
                    <a:cubicBezTo>
                      <a:pt x="121" y="25"/>
                      <a:pt x="108" y="8"/>
                      <a:pt x="88" y="5"/>
                    </a:cubicBezTo>
                    <a:cubicBezTo>
                      <a:pt x="63" y="0"/>
                      <a:pt x="37" y="7"/>
                      <a:pt x="20" y="26"/>
                    </a:cubicBezTo>
                    <a:cubicBezTo>
                      <a:pt x="5" y="42"/>
                      <a:pt x="0" y="63"/>
                      <a:pt x="1" y="84"/>
                    </a:cubicBezTo>
                    <a:cubicBezTo>
                      <a:pt x="2" y="104"/>
                      <a:pt x="12" y="123"/>
                      <a:pt x="23" y="139"/>
                    </a:cubicBezTo>
                    <a:cubicBezTo>
                      <a:pt x="41" y="164"/>
                      <a:pt x="65" y="184"/>
                      <a:pt x="89" y="202"/>
                    </a:cubicBezTo>
                    <a:cubicBezTo>
                      <a:pt x="97" y="208"/>
                      <a:pt x="121" y="223"/>
                      <a:pt x="121" y="223"/>
                    </a:cubicBezTo>
                    <a:cubicBezTo>
                      <a:pt x="121" y="223"/>
                      <a:pt x="144" y="208"/>
                      <a:pt x="153" y="202"/>
                    </a:cubicBezTo>
                    <a:cubicBezTo>
                      <a:pt x="177" y="184"/>
                      <a:pt x="201" y="164"/>
                      <a:pt x="219" y="139"/>
                    </a:cubicBezTo>
                    <a:cubicBezTo>
                      <a:pt x="230" y="123"/>
                      <a:pt x="240" y="104"/>
                      <a:pt x="241" y="84"/>
                    </a:cubicBezTo>
                    <a:cubicBezTo>
                      <a:pt x="242" y="63"/>
                      <a:pt x="236" y="42"/>
                      <a:pt x="222" y="2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4" name="Oval 89">
                <a:extLst>
                  <a:ext uri="{FF2B5EF4-FFF2-40B4-BE49-F238E27FC236}">
                    <a16:creationId xmlns:a16="http://schemas.microsoft.com/office/drawing/2014/main" id="{ACE262E0-6773-4EE2-8E6E-DAD4925CD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848" y="2397946"/>
                <a:ext cx="1369427" cy="1367742"/>
              </a:xfrm>
              <a:prstGeom prst="ellipse">
                <a:avLst/>
              </a:prstGeom>
              <a:noFill/>
              <a:ln w="28575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/>
              </a:p>
            </p:txBody>
          </p:sp>
        </p:grpSp>
        <p:grpSp>
          <p:nvGrpSpPr>
            <p:cNvPr id="9" name="Group 92">
              <a:extLst>
                <a:ext uri="{FF2B5EF4-FFF2-40B4-BE49-F238E27FC236}">
                  <a16:creationId xmlns:a16="http://schemas.microsoft.com/office/drawing/2014/main" id="{1F9E930C-8F96-461E-A377-F13B5F42BA2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78767" y="435377"/>
              <a:ext cx="1053039" cy="1044000"/>
              <a:chOff x="1734" y="1888"/>
              <a:chExt cx="466" cy="462"/>
            </a:xfrm>
          </p:grpSpPr>
          <p:sp>
            <p:nvSpPr>
              <p:cNvPr id="18" name="Oval 93">
                <a:extLst>
                  <a:ext uri="{FF2B5EF4-FFF2-40B4-BE49-F238E27FC236}">
                    <a16:creationId xmlns:a16="http://schemas.microsoft.com/office/drawing/2014/main" id="{6490FB02-0A05-4FC0-981F-5DD33E3DD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014"/>
                <a:ext cx="210" cy="93"/>
              </a:xfrm>
              <a:prstGeom prst="ellipse">
                <a:avLst/>
              </a:prstGeom>
              <a:noFill/>
              <a:ln w="28575" cap="rnd">
                <a:solidFill>
                  <a:srgbClr val="6E6E6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/>
              </a:p>
            </p:txBody>
          </p:sp>
          <p:sp>
            <p:nvSpPr>
              <p:cNvPr id="19" name="Freeform 94">
                <a:extLst>
                  <a:ext uri="{FF2B5EF4-FFF2-40B4-BE49-F238E27FC236}">
                    <a16:creationId xmlns:a16="http://schemas.microsoft.com/office/drawing/2014/main" id="{5BA4F227-6ABA-48EF-BE81-F0EC72CBE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2061"/>
                <a:ext cx="210" cy="88"/>
              </a:xfrm>
              <a:custGeom>
                <a:avLst/>
                <a:gdLst>
                  <a:gd name="T0" fmla="*/ 1059049 w 109"/>
                  <a:gd name="T1" fmla="*/ 0 h 46"/>
                  <a:gd name="T2" fmla="*/ 1059049 w 109"/>
                  <a:gd name="T3" fmla="*/ 184630 h 46"/>
                  <a:gd name="T4" fmla="*/ 533242 w 109"/>
                  <a:gd name="T5" fmla="*/ 403321 h 46"/>
                  <a:gd name="T6" fmla="*/ 0 w 109"/>
                  <a:gd name="T7" fmla="*/ 184630 h 46"/>
                  <a:gd name="T8" fmla="*/ 0 w 109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0" name="Freeform 95">
                <a:extLst>
                  <a:ext uri="{FF2B5EF4-FFF2-40B4-BE49-F238E27FC236}">
                    <a16:creationId xmlns:a16="http://schemas.microsoft.com/office/drawing/2014/main" id="{9C6C1B97-E118-47F9-B6CC-0661DEC67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2099"/>
                <a:ext cx="210" cy="88"/>
              </a:xfrm>
              <a:custGeom>
                <a:avLst/>
                <a:gdLst>
                  <a:gd name="T0" fmla="*/ 1059049 w 109"/>
                  <a:gd name="T1" fmla="*/ 0 h 46"/>
                  <a:gd name="T2" fmla="*/ 1059049 w 109"/>
                  <a:gd name="T3" fmla="*/ 192506 h 46"/>
                  <a:gd name="T4" fmla="*/ 533242 w 109"/>
                  <a:gd name="T5" fmla="*/ 403321 h 46"/>
                  <a:gd name="T6" fmla="*/ 0 w 109"/>
                  <a:gd name="T7" fmla="*/ 192506 h 46"/>
                  <a:gd name="T8" fmla="*/ 0 w 109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1" name="Freeform 96">
                <a:extLst>
                  <a:ext uri="{FF2B5EF4-FFF2-40B4-BE49-F238E27FC236}">
                    <a16:creationId xmlns:a16="http://schemas.microsoft.com/office/drawing/2014/main" id="{850CAC68-952D-4571-99A7-A6832AAB4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2137"/>
                <a:ext cx="210" cy="87"/>
              </a:xfrm>
              <a:custGeom>
                <a:avLst/>
                <a:gdLst>
                  <a:gd name="T0" fmla="*/ 1059049 w 109"/>
                  <a:gd name="T1" fmla="*/ 0 h 45"/>
                  <a:gd name="T2" fmla="*/ 1059049 w 109"/>
                  <a:gd name="T3" fmla="*/ 215808 h 45"/>
                  <a:gd name="T4" fmla="*/ 533242 w 109"/>
                  <a:gd name="T5" fmla="*/ 458125 h 45"/>
                  <a:gd name="T6" fmla="*/ 0 w 109"/>
                  <a:gd name="T7" fmla="*/ 215808 h 45"/>
                  <a:gd name="T8" fmla="*/ 0 w 10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5"/>
                      <a:pt x="55" y="45"/>
                    </a:cubicBezTo>
                    <a:cubicBezTo>
                      <a:pt x="22" y="45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22" name="Oval 97">
                <a:extLst>
                  <a:ext uri="{FF2B5EF4-FFF2-40B4-BE49-F238E27FC236}">
                    <a16:creationId xmlns:a16="http://schemas.microsoft.com/office/drawing/2014/main" id="{D86644CF-061F-4D7F-81EE-37C2A95B0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" y="1888"/>
                <a:ext cx="466" cy="462"/>
              </a:xfrm>
              <a:prstGeom prst="ellipse">
                <a:avLst/>
              </a:prstGeom>
              <a:noFill/>
              <a:ln w="28575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>
                  <a:solidFill>
                    <a:srgbClr val="535353"/>
                  </a:solidFill>
                </a:endParaRPr>
              </a:p>
            </p:txBody>
          </p:sp>
        </p:grpSp>
        <p:grpSp>
          <p:nvGrpSpPr>
            <p:cNvPr id="10" name="Ryhmä 170">
              <a:extLst>
                <a:ext uri="{FF2B5EF4-FFF2-40B4-BE49-F238E27FC236}">
                  <a16:creationId xmlns:a16="http://schemas.microsoft.com/office/drawing/2014/main" id="{0E6D20FE-1DE7-4E09-B636-8A674AF13C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47092" y="435377"/>
              <a:ext cx="1048500" cy="1044000"/>
              <a:chOff x="4333441" y="2277355"/>
              <a:chExt cx="739775" cy="736600"/>
            </a:xfrm>
          </p:grpSpPr>
          <p:sp>
            <p:nvSpPr>
              <p:cNvPr id="12" name="Freeform 101">
                <a:extLst>
                  <a:ext uri="{FF2B5EF4-FFF2-40B4-BE49-F238E27FC236}">
                    <a16:creationId xmlns:a16="http://schemas.microsoft.com/office/drawing/2014/main" id="{A9F2B1C3-2295-4CAC-BFDF-E70F8C114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54" y="2517068"/>
                <a:ext cx="385763" cy="271463"/>
              </a:xfrm>
              <a:custGeom>
                <a:avLst/>
                <a:gdLst>
                  <a:gd name="T0" fmla="*/ 2147483646 w 126"/>
                  <a:gd name="T1" fmla="*/ 2147483646 h 89"/>
                  <a:gd name="T2" fmla="*/ 2147483646 w 126"/>
                  <a:gd name="T3" fmla="*/ 2147483646 h 89"/>
                  <a:gd name="T4" fmla="*/ 0 w 126"/>
                  <a:gd name="T5" fmla="*/ 2147483646 h 89"/>
                  <a:gd name="T6" fmla="*/ 0 w 126"/>
                  <a:gd name="T7" fmla="*/ 2147483646 h 89"/>
                  <a:gd name="T8" fmla="*/ 2147483646 w 126"/>
                  <a:gd name="T9" fmla="*/ 0 h 89"/>
                  <a:gd name="T10" fmla="*/ 2147483646 w 126"/>
                  <a:gd name="T11" fmla="*/ 0 h 89"/>
                  <a:gd name="T12" fmla="*/ 2147483646 w 126"/>
                  <a:gd name="T13" fmla="*/ 2147483646 h 89"/>
                  <a:gd name="T14" fmla="*/ 2147483646 w 126"/>
                  <a:gd name="T15" fmla="*/ 2147483646 h 89"/>
                  <a:gd name="T16" fmla="*/ 2147483646 w 126"/>
                  <a:gd name="T17" fmla="*/ 2147483646 h 89"/>
                  <a:gd name="T18" fmla="*/ 2147483646 w 126"/>
                  <a:gd name="T19" fmla="*/ 2147483646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26" y="89"/>
                    </a:move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2"/>
                      <a:pt x="0" y="8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6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26" y="6"/>
                      <a:pt x="126" y="8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8"/>
                      <a:pt x="119" y="89"/>
                      <a:pt x="118" y="89"/>
                    </a:cubicBezTo>
                    <a:lnTo>
                      <a:pt x="26" y="89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3" name="Freeform 102">
                <a:extLst>
                  <a:ext uri="{FF2B5EF4-FFF2-40B4-BE49-F238E27FC236}">
                    <a16:creationId xmlns:a16="http://schemas.microsoft.com/office/drawing/2014/main" id="{6A484BD9-9AEB-40E0-9796-01B2213AE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766" y="2475793"/>
                <a:ext cx="107950" cy="41275"/>
              </a:xfrm>
              <a:custGeom>
                <a:avLst/>
                <a:gdLst>
                  <a:gd name="T0" fmla="*/ 0 w 35"/>
                  <a:gd name="T1" fmla="*/ 2147483646 h 14"/>
                  <a:gd name="T2" fmla="*/ 0 w 35"/>
                  <a:gd name="T3" fmla="*/ 2147483646 h 14"/>
                  <a:gd name="T4" fmla="*/ 2147483646 w 35"/>
                  <a:gd name="T5" fmla="*/ 0 h 14"/>
                  <a:gd name="T6" fmla="*/ 2147483646 w 35"/>
                  <a:gd name="T7" fmla="*/ 0 h 14"/>
                  <a:gd name="T8" fmla="*/ 2147483646 w 35"/>
                  <a:gd name="T9" fmla="*/ 2147483646 h 14"/>
                  <a:gd name="T10" fmla="*/ 2147483646 w 35"/>
                  <a:gd name="T11" fmla="*/ 214748364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5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5" y="4"/>
                      <a:pt x="35" y="5"/>
                    </a:cubicBezTo>
                    <a:cubicBezTo>
                      <a:pt x="35" y="14"/>
                      <a:pt x="35" y="14"/>
                      <a:pt x="35" y="14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4" name="Line 103">
                <a:extLst>
                  <a:ext uri="{FF2B5EF4-FFF2-40B4-BE49-F238E27FC236}">
                    <a16:creationId xmlns:a16="http://schemas.microsoft.com/office/drawing/2014/main" id="{3406A2BE-FE11-4399-9780-7109F98F6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2041" y="2590093"/>
                <a:ext cx="282575" cy="0"/>
              </a:xfrm>
              <a:prstGeom prst="line">
                <a:avLst/>
              </a:prstGeom>
              <a:noFill/>
              <a:ln w="28575" cap="rnd">
                <a:solidFill>
                  <a:srgbClr val="6E6E6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5" name="Line 104">
                <a:extLst>
                  <a:ext uri="{FF2B5EF4-FFF2-40B4-BE49-F238E27FC236}">
                    <a16:creationId xmlns:a16="http://schemas.microsoft.com/office/drawing/2014/main" id="{0FA22867-526F-4D0C-9E57-F81B0AA08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2041" y="2652005"/>
                <a:ext cx="282575" cy="0"/>
              </a:xfrm>
              <a:prstGeom prst="line">
                <a:avLst/>
              </a:prstGeom>
              <a:noFill/>
              <a:ln w="28575" cap="rnd">
                <a:solidFill>
                  <a:srgbClr val="6E6E6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6" name="Line 105">
                <a:extLst>
                  <a:ext uri="{FF2B5EF4-FFF2-40B4-BE49-F238E27FC236}">
                    <a16:creationId xmlns:a16="http://schemas.microsoft.com/office/drawing/2014/main" id="{129436E7-71C7-4651-B99F-9B6425D63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2041" y="2715505"/>
                <a:ext cx="282575" cy="0"/>
              </a:xfrm>
              <a:prstGeom prst="line">
                <a:avLst/>
              </a:prstGeom>
              <a:noFill/>
              <a:ln w="28575" cap="rnd">
                <a:solidFill>
                  <a:srgbClr val="6E6E6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 sz="2400"/>
              </a:p>
            </p:txBody>
          </p:sp>
          <p:sp>
            <p:nvSpPr>
              <p:cNvPr id="17" name="Oval 106">
                <a:extLst>
                  <a:ext uri="{FF2B5EF4-FFF2-40B4-BE49-F238E27FC236}">
                    <a16:creationId xmlns:a16="http://schemas.microsoft.com/office/drawing/2014/main" id="{A55E3E3F-B0F0-4E22-83B5-74D96EED1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588" y="2276942"/>
                <a:ext cx="739101" cy="737087"/>
              </a:xfrm>
              <a:prstGeom prst="ellipse">
                <a:avLst/>
              </a:prstGeom>
              <a:noFill/>
              <a:ln w="28575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i-FI" altLang="fi-FI" sz="2400"/>
              </a:p>
            </p:txBody>
          </p:sp>
        </p:grpSp>
        <p:pic>
          <p:nvPicPr>
            <p:cNvPr id="11" name="Kuva 116">
              <a:extLst>
                <a:ext uri="{FF2B5EF4-FFF2-40B4-BE49-F238E27FC236}">
                  <a16:creationId xmlns:a16="http://schemas.microsoft.com/office/drawing/2014/main" id="{92AB84F6-6AC7-45DE-90AA-A417E6A59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93" y="401850"/>
              <a:ext cx="1068195" cy="107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46825"/>
            <a:ext cx="9144000" cy="997527"/>
          </a:xfrm>
          <a:effectLst/>
        </p:spPr>
        <p:txBody>
          <a:bodyPr anchor="ctr"/>
          <a:lstStyle>
            <a:lvl1pPr algn="ctr">
              <a:defRPr sz="5333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2785"/>
            <a:ext cx="9144000" cy="598475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19171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iso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20"/>
          </p:nvPr>
        </p:nvSpPr>
        <p:spPr>
          <a:xfrm>
            <a:off x="3912005" y="497419"/>
            <a:ext cx="4367993" cy="43679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Otsikko 1"/>
          <p:cNvSpPr>
            <a:spLocks noGrp="1"/>
          </p:cNvSpPr>
          <p:nvPr>
            <p:ph type="ctrTitle"/>
          </p:nvPr>
        </p:nvSpPr>
        <p:spPr>
          <a:xfrm>
            <a:off x="601135" y="4835739"/>
            <a:ext cx="10989733" cy="1051671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/>
          <a:lstStyle>
            <a:lvl1pPr algn="ctr">
              <a:defRPr sz="4800" b="0" spc="-67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601594" y="5924551"/>
            <a:ext cx="10984636" cy="721056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/>
          <a:lstStyle>
            <a:lvl1pPr marL="0" indent="0" algn="ctr">
              <a:buNone/>
              <a:defRPr sz="2667" spc="-67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6705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5" y="278400"/>
            <a:ext cx="10681939" cy="1292907"/>
          </a:xfrm>
        </p:spPr>
        <p:txBody>
          <a:bodyPr anchor="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05CB-37F8-4F0C-ACA1-D4BA8F2395C6}" type="datetime1">
              <a:rPr lang="fi-FI" smtClean="0"/>
              <a:t>10.4.2019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642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Otsikko 1"/>
          <p:cNvSpPr>
            <a:spLocks noGrp="1"/>
          </p:cNvSpPr>
          <p:nvPr>
            <p:ph type="ctrTitle"/>
          </p:nvPr>
        </p:nvSpPr>
        <p:spPr>
          <a:xfrm>
            <a:off x="617035" y="4747704"/>
            <a:ext cx="10989733" cy="801833"/>
          </a:xfrm>
          <a:prstGeom prst="rect">
            <a:avLst/>
          </a:prstGeo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algn="ctr">
              <a:defRPr sz="4800" b="0" spc="-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6"/>
          </p:nvPr>
        </p:nvSpPr>
        <p:spPr>
          <a:xfrm>
            <a:off x="62598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7"/>
          </p:nvPr>
        </p:nvSpPr>
        <p:spPr>
          <a:xfrm>
            <a:off x="448132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19"/>
          </p:nvPr>
        </p:nvSpPr>
        <p:spPr>
          <a:xfrm>
            <a:off x="8336660" y="5647545"/>
            <a:ext cx="3267817" cy="633831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20"/>
          </p:nvPr>
        </p:nvSpPr>
        <p:spPr>
          <a:xfrm>
            <a:off x="4056003" y="497419"/>
            <a:ext cx="4079995" cy="4079999"/>
          </a:xfr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99004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6421"/>
            <a:ext cx="9144000" cy="1885015"/>
          </a:xfrm>
          <a:effectLst/>
        </p:spPr>
        <p:txBody>
          <a:bodyPr anchor="b"/>
          <a:lstStyle>
            <a:lvl1pPr algn="ctr">
              <a:defRPr sz="5333" spc="-67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3393"/>
            <a:ext cx="9144000" cy="463337"/>
          </a:xfrm>
        </p:spPr>
        <p:txBody>
          <a:bodyPr/>
          <a:lstStyle>
            <a:lvl1pPr marL="0" indent="0" algn="ctr">
              <a:buNone/>
              <a:defRPr sz="3200" spc="-67">
                <a:solidFill>
                  <a:schemeClr val="bg1"/>
                </a:solidFill>
                <a:effectLst>
                  <a:outerShdw blurRad="889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8646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7534"/>
            <a:ext cx="9144000" cy="1885015"/>
          </a:xfrm>
          <a:effectLst/>
        </p:spPr>
        <p:txBody>
          <a:bodyPr anchor="ctr"/>
          <a:lstStyle>
            <a:lvl1pPr algn="ctr">
              <a:defRPr sz="5333" spc="-67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6902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111302" y="131395"/>
            <a:ext cx="11969399" cy="614628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6425"/>
            <a:ext cx="9144000" cy="1233055"/>
          </a:xfr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 anchor="b"/>
          <a:lstStyle>
            <a:lvl1pPr>
              <a:defRPr lang="en-US" sz="5333" spc="-67" baseline="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9913"/>
            <a:ext cx="9144000" cy="598475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>
              <a:buNone/>
              <a:defRPr lang="en-US" sz="3200" spc="-67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ja nim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111302" y="131395"/>
            <a:ext cx="11969399" cy="614628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2282"/>
            <a:ext cx="9144000" cy="1004617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anchor="ctr"/>
          <a:lstStyle>
            <a:lvl1pPr algn="ctr">
              <a:defRPr sz="5333" spc="-67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2"/>
          </p:nvPr>
        </p:nvSpPr>
        <p:spPr>
          <a:xfrm>
            <a:off x="594785" y="4439213"/>
            <a:ext cx="3496033" cy="336000"/>
          </a:xfrm>
        </p:spPr>
        <p:txBody>
          <a:bodyPr tIns="0" bIns="0" anchor="b"/>
          <a:lstStyle>
            <a:lvl1pPr marL="0" indent="0">
              <a:buNone/>
              <a:defRPr sz="2133" b="0" spc="-67" baseline="0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/>
          </p:nvPr>
        </p:nvSpPr>
        <p:spPr>
          <a:xfrm>
            <a:off x="594785" y="4773149"/>
            <a:ext cx="3496033" cy="1187451"/>
          </a:xfrm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4347985" y="4439213"/>
            <a:ext cx="3496033" cy="336000"/>
          </a:xfrm>
        </p:spPr>
        <p:txBody>
          <a:bodyPr tIns="0" bIns="0" anchor="b"/>
          <a:lstStyle>
            <a:lvl1pPr marL="0" indent="0">
              <a:buNone/>
              <a:defRPr sz="2133" b="0" spc="-67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7"/>
          </p:nvPr>
        </p:nvSpPr>
        <p:spPr>
          <a:xfrm>
            <a:off x="4347985" y="4773149"/>
            <a:ext cx="3496033" cy="1187451"/>
          </a:xfrm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8137645" y="4439213"/>
            <a:ext cx="3496033" cy="336000"/>
          </a:xfrm>
        </p:spPr>
        <p:txBody>
          <a:bodyPr tIns="0" bIns="0" anchor="b"/>
          <a:lstStyle>
            <a:lvl1pPr marL="0" indent="0">
              <a:buNone/>
              <a:defRPr sz="2133" b="0" spc="-67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9"/>
          </p:nvPr>
        </p:nvSpPr>
        <p:spPr>
          <a:xfrm>
            <a:off x="8137645" y="4773149"/>
            <a:ext cx="3496033" cy="1187451"/>
          </a:xfrm>
        </p:spPr>
        <p:txBody>
          <a:bodyPr/>
          <a:lstStyle>
            <a:lvl1pPr marL="0" indent="0">
              <a:buNone/>
              <a:defRPr sz="1600" b="0" spc="-67">
                <a:solidFill>
                  <a:schemeClr val="bg1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068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F5A1682-6C79-4119-819D-8C7DE17498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66" y="1"/>
            <a:ext cx="12314767" cy="693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7729"/>
            <a:ext cx="9144000" cy="1717964"/>
          </a:xfrm>
        </p:spPr>
        <p:txBody>
          <a:bodyPr anchor="b"/>
          <a:lstStyle>
            <a:lvl1pPr algn="ctr">
              <a:defRPr sz="5333" spc="-67">
                <a:solidFill>
                  <a:schemeClr val="bg1"/>
                </a:solidFill>
                <a:effectLst>
                  <a:outerShdw blurRad="88900" dist="381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6873"/>
            <a:ext cx="9144000" cy="598475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marL="0" indent="0" algn="ctr">
              <a:buNone/>
              <a:defRPr sz="3200" spc="-67">
                <a:solidFill>
                  <a:schemeClr val="bg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83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"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29" y="1667197"/>
            <a:ext cx="5520000" cy="76800"/>
          </a:xfrm>
          <a:custGeom>
            <a:avLst/>
            <a:gdLst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2770059 h 2770059"/>
              <a:gd name="connsiteX6" fmla="*/ 0 w 4140000"/>
              <a:gd name="connsiteY6" fmla="*/ 0 h 2770059"/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0 h 2770059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012736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6561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2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3724"/>
              <a:gd name="connsiteY0" fmla="*/ 0 h 85152"/>
              <a:gd name="connsiteX1" fmla="*/ 4140000 w 4143724"/>
              <a:gd name="connsiteY1" fmla="*/ 0 h 85152"/>
              <a:gd name="connsiteX2" fmla="*/ 4143704 w 4143724"/>
              <a:gd name="connsiteY2" fmla="*/ 82771 h 85152"/>
              <a:gd name="connsiteX3" fmla="*/ 0 w 4143724"/>
              <a:gd name="connsiteY3" fmla="*/ 85152 h 85152"/>
              <a:gd name="connsiteX4" fmla="*/ 0 w 4143724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1 w 4140000"/>
              <a:gd name="connsiteY2" fmla="*/ 82770 h 85152"/>
              <a:gd name="connsiteX3" fmla="*/ 0 w 4140000"/>
              <a:gd name="connsiteY3" fmla="*/ 85152 h 85152"/>
              <a:gd name="connsiteX4" fmla="*/ 0 w 4140000"/>
              <a:gd name="connsiteY4" fmla="*/ 0 h 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85152">
                <a:moveTo>
                  <a:pt x="0" y="0"/>
                </a:moveTo>
                <a:lnTo>
                  <a:pt x="4140000" y="0"/>
                </a:lnTo>
                <a:cubicBezTo>
                  <a:pt x="4139647" y="28384"/>
                  <a:pt x="4139294" y="54386"/>
                  <a:pt x="4138941" y="82770"/>
                </a:cubicBezTo>
                <a:lnTo>
                  <a:pt x="0" y="85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2000" tIns="252000" rIns="72000" bIns="72000">
            <a:normAutofit/>
          </a:bodyPr>
          <a:lstStyle>
            <a:lvl1pPr algn="l">
              <a:defRPr sz="3733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32758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496656"/>
      </p:ext>
    </p:extLst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78205" y="1144691"/>
            <a:ext cx="3608832" cy="438478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9268105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634044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5" y="279796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05" y="1645475"/>
            <a:ext cx="5280000" cy="4512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3300" y="1645475"/>
            <a:ext cx="5280000" cy="4512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A1CA-9AE7-408A-8CFB-B1FE6CCCB48D}" type="datetime1">
              <a:rPr lang="fi-FI" smtClean="0"/>
              <a:t>10.4.2019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680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687132" y="1413500"/>
            <a:ext cx="2182217" cy="384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0699677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485716" y="2058410"/>
            <a:ext cx="3696619" cy="23308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890727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926165" y="1854278"/>
            <a:ext cx="3671032" cy="20825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5219179"/>
      </p:ext>
    </p:extLst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ETOCONFIDENTIALTEXT">
            <a:extLst>
              <a:ext uri="{FF2B5EF4-FFF2-40B4-BE49-F238E27FC236}">
                <a16:creationId xmlns:a16="http://schemas.microsoft.com/office/drawing/2014/main" id="{E9D4350B-5A9C-4C72-B4E8-4728242C81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1385156" y="1353708"/>
            <a:ext cx="902491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fi-FI" sz="1333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76000"/>
            <a:ext cx="10972800" cy="1143000"/>
          </a:xfrm>
        </p:spPr>
        <p:txBody>
          <a:bodyPr anchor="b">
            <a:normAutofit/>
          </a:bodyPr>
          <a:lstStyle>
            <a:lvl1pPr marL="0" marR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0" b="1" spc="-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1200" y="3723852"/>
            <a:ext cx="7689600" cy="504056"/>
          </a:xfrm>
        </p:spPr>
        <p:txBody>
          <a:bodyPr wrap="square"/>
          <a:lstStyle>
            <a:lvl1pPr marL="0" indent="0" algn="ctr" defTabSz="609585">
              <a:lnSpc>
                <a:spcPct val="100000"/>
              </a:lnSpc>
              <a:spcBef>
                <a:spcPts val="0"/>
              </a:spcBef>
              <a:buFontTx/>
              <a:buNone/>
              <a:defRPr sz="3600" kern="0" spc="-67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308204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192957"/>
            <a:ext cx="10972800" cy="1344000"/>
          </a:xfrm>
        </p:spPr>
        <p:txBody>
          <a:bodyPr/>
          <a:lstStyle>
            <a:lvl1pPr algn="ctr"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1825625"/>
            <a:ext cx="10975867" cy="4351339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fi-FI" noProof="0" dirty="0"/>
              <a:t>Muokkaa tekstin perustyylejä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  <a:endParaRPr lang="en-GB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32755E-8E72-4232-8DA6-BF3688C49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4934" y="6434667"/>
            <a:ext cx="474133" cy="203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694B-4A38-44C0-9CFB-EDBC90AB5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97904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vider page 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5F9E1796-1B18-4553-A7A2-8B824DBAE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1" y="-10583"/>
            <a:ext cx="109093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53">
            <a:extLst>
              <a:ext uri="{FF2B5EF4-FFF2-40B4-BE49-F238E27FC236}">
                <a16:creationId xmlns:a16="http://schemas.microsoft.com/office/drawing/2014/main" id="{270F9742-2248-4BF8-AE9B-A9079E793ED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634134" y="1354667"/>
            <a:ext cx="240453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1333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Confidential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B2BE911D-93FB-4DB8-A85E-E58950C4CB8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-10584"/>
            <a:ext cx="4811184" cy="686858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sz="400"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97882" y="324001"/>
            <a:ext cx="4220613" cy="1219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733" b="1" i="0" u="none" strike="noStrike" cap="none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5867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5867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5867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5867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5867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5867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5867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5867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97882" y="1677517"/>
            <a:ext cx="4220613" cy="4713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7061" marR="0" lvl="0" indent="-237061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  <a:tabLst/>
              <a:defRPr sz="1867" b="0" i="0" u="none" strike="noStrike" cap="none">
                <a:solidFill>
                  <a:schemeClr val="lt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defRPr>
            </a:lvl1pPr>
            <a:lvl2pPr marL="990575" marR="0" lvl="1" indent="-4233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7B7B7B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rgbClr val="7B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7B7B7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B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7B7B7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B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7B7B7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B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6773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6773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6773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6773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4419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192957"/>
            <a:ext cx="10972800" cy="1344000"/>
          </a:xfrm>
        </p:spPr>
        <p:txBody>
          <a:bodyPr/>
          <a:lstStyle>
            <a:lvl1pPr algn="ctr"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2D042FD-993B-49C9-849A-E6DA076A8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4934" y="6434667"/>
            <a:ext cx="474133" cy="203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B3D0-CEA9-4FE9-9AAB-B56B577C06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38287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192957"/>
            <a:ext cx="10972800" cy="1344000"/>
          </a:xfrm>
        </p:spPr>
        <p:txBody>
          <a:bodyPr/>
          <a:lstStyle>
            <a:lvl1pPr algn="ctr"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000" y="1689599"/>
            <a:ext cx="5424000" cy="4142400"/>
          </a:xfrm>
        </p:spPr>
        <p:txBody>
          <a:bodyPr/>
          <a:lstStyle>
            <a:lvl1pPr>
              <a:defRPr sz="2933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sz="24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sz="2267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sz="2267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sz="2267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noProof="0" dirty="0"/>
              <a:t>Muokkaa tekstin perustyylejä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800" y="1689599"/>
            <a:ext cx="5424000" cy="4142400"/>
          </a:xfrm>
        </p:spPr>
        <p:txBody>
          <a:bodyPr/>
          <a:lstStyle>
            <a:lvl1pPr>
              <a:defRPr sz="2933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sz="24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sz="2267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sz="2267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sz="2267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noProof="0" dirty="0"/>
              <a:t>Muokkaa tekstin perustyylejä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  <a:endParaRPr lang="en-GB" noProof="0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7295108-D07F-4FF2-932A-08232D66D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4934" y="6434667"/>
            <a:ext cx="474133" cy="203200"/>
          </a:xfrm>
        </p:spPr>
        <p:txBody>
          <a:bodyPr/>
          <a:lstStyle>
            <a:lvl1pPr>
              <a:defRPr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98DE6158-364A-4AFC-9416-66DD013546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80209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71811" y="332656"/>
            <a:ext cx="10972800" cy="114300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ctr">
              <a:defRPr spc="-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71811" y="1600203"/>
            <a:ext cx="10972800" cy="4140199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lang="en-US" sz="1733" b="0" i="0" baseline="0" smtClean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09585" indent="0" algn="l">
              <a:buFont typeface="Arial"/>
              <a:buNone/>
              <a:defRPr sz="1733"/>
            </a:lvl2pPr>
            <a:lvl3pPr marL="1219170" indent="0" algn="l">
              <a:buFont typeface="Arial"/>
              <a:buNone/>
              <a:defRPr sz="1733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B745C9F-0629-48B4-8C42-7CD0B3867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7051" y="6426200"/>
            <a:ext cx="480483" cy="203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316F4FB0-29F2-4471-BA86-C0A7EE2C9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47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ETOCONFIDENTIALTEXT">
            <a:extLst>
              <a:ext uri="{FF2B5EF4-FFF2-40B4-BE49-F238E27FC236}">
                <a16:creationId xmlns:a16="http://schemas.microsoft.com/office/drawing/2014/main" id="{79AFF798-30A6-44DA-BC92-D40FC6791E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1385154" y="1353708"/>
            <a:ext cx="902491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fi-FI" sz="1333">
                <a:solidFill>
                  <a:srgbClr val="FFFFFF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504113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BFB4-1090-414D-B39D-105D0BFD1277}" type="datetime1">
              <a:rPr lang="fi-FI" smtClean="0"/>
              <a:t>10.4.2019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81005" y="1645475"/>
            <a:ext cx="5280000" cy="2208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083300" y="1645475"/>
            <a:ext cx="5280000" cy="2208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81005" y="3949475"/>
            <a:ext cx="5280000" cy="2208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6083300" y="3949475"/>
            <a:ext cx="5280000" cy="2208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930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2038350" y="1490233"/>
            <a:ext cx="8115300" cy="1883833"/>
          </a:xfrm>
          <a:blipFill>
            <a:blip r:embed="rId3"/>
            <a:stretch>
              <a:fillRect l="42" t="9653" r="258" b="9079"/>
            </a:stretch>
          </a:blip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61761"/>
            <a:ext cx="9144000" cy="997527"/>
          </a:xfrm>
          <a:effectLst>
            <a:outerShdw blurRad="889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5333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2785"/>
            <a:ext cx="9144000" cy="598475"/>
          </a:xfr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/>
          </p:nvPr>
        </p:nvSpPr>
        <p:spPr>
          <a:xfrm>
            <a:off x="11369535" y="6321426"/>
            <a:ext cx="666663" cy="36152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6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26884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AE30E-85B5-4703-BC4D-7F5B19F2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B64F-DFB3-4A8A-924F-C20B0E7D9E43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7B1CE-60C0-4D90-9DFD-EFAFEC6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E7F80-1064-441C-9620-2C9AAFC6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5612-748A-4DB1-8635-0BEC51812F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547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05" y="1633094"/>
            <a:ext cx="5330328" cy="4535785"/>
          </a:xfr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12DD9-10FB-4263-BCA8-1454A6CD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74B3-AC2E-40ED-98F8-665D5EEC2C2E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CD795-6B00-4E4A-BAD7-ACE6B214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9F46E-EE82-42A9-9917-3A6C5167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11B3-1B18-455D-89C6-333C6FE2D2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419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56709" indent="-956709">
              <a:buClr>
                <a:schemeClr val="tx1"/>
              </a:buClr>
              <a:buFont typeface="+mj-lt"/>
              <a:buAutoNum type="arabicPeriod"/>
              <a:defRPr sz="2400" spc="-67">
                <a:solidFill>
                  <a:schemeClr val="tx1"/>
                </a:solidFill>
              </a:defRPr>
            </a:lvl1pPr>
            <a:lvl2pPr marL="1911303" indent="-954593">
              <a:buFont typeface="+mj-lt"/>
              <a:buAutoNum type="arabicPeriod"/>
              <a:defRPr sz="2400" spc="-67"/>
            </a:lvl2pPr>
            <a:lvl3pPr marL="2868012" indent="-956709">
              <a:buFont typeface="+mj-lt"/>
              <a:buAutoNum type="arabicPeriod"/>
              <a:defRPr sz="2400" spc="-67"/>
            </a:lvl3pPr>
            <a:lvl4pPr marL="2868012" indent="-956709">
              <a:buFont typeface="+mj-lt"/>
              <a:buAutoNum type="arabicPeriod"/>
              <a:defRPr sz="2400" spc="-67"/>
            </a:lvl4pPr>
            <a:lvl5pPr marL="2868012" indent="-956709">
              <a:buFont typeface="+mj-lt"/>
              <a:buAutoNum type="arabicPeriod"/>
              <a:defRPr sz="2400" spc="-67"/>
            </a:lvl5pPr>
            <a:lvl6pPr marL="2868012" indent="-956709">
              <a:buFont typeface="+mj-lt"/>
              <a:buAutoNum type="arabicPeriod"/>
              <a:defRPr sz="2400"/>
            </a:lvl6pPr>
            <a:lvl7pPr marL="2868012" indent="-956709">
              <a:buFont typeface="+mj-lt"/>
              <a:buAutoNum type="arabicPeriod"/>
              <a:defRPr sz="2400"/>
            </a:lvl7pPr>
            <a:lvl8pPr marL="2868012" indent="-956709">
              <a:buFont typeface="+mj-lt"/>
              <a:buAutoNum type="arabicPeriod"/>
              <a:defRPr sz="2400"/>
            </a:lvl8pPr>
            <a:lvl9pPr marL="2868012" indent="-956709">
              <a:buFont typeface="+mj-lt"/>
              <a:buAutoNum type="arabicPeriod"/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C99A-6A29-498F-8E83-EB4D94A9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A34-ACE8-4437-84F2-0DBCE53B4DB6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9E8E8-4A91-4706-BA0B-848FF7EF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534A7-4747-42F5-AE25-0A5A95A4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0ED0-9427-4835-828F-0964FAF081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493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60105-2CA3-4DA1-88A5-AC6DA07D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4AC8-9BBB-4539-99D6-6033E7568A64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51113-D14B-4AB7-8A0F-4099C73E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C8DBB-E6C9-4E80-8F0D-2E5417AE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9022-7C2C-4A94-BF03-01545C81C0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4812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5" y="278400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CB450-8111-4DE3-B38C-0446D753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246F-1F5E-4694-A607-A0F77B4C96FB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3389-533D-451B-9D9C-1467B836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E5E11-77F8-4F03-BBD0-13EA2520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D64E-EFE1-4314-B6FE-6FBE850BA5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971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5" y="279796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05" y="1645475"/>
            <a:ext cx="5280000" cy="451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3300" y="1645475"/>
            <a:ext cx="5280000" cy="4512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48192-B01D-4215-AFCD-91AE501A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1CB9-7923-4D84-87BD-BE567E784A34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47DA7-CEA5-4815-8678-11FFFD3B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C37AB-21AC-489E-903E-A2BF95FB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572B-F3A5-4BED-9A8E-1FB569469E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1903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81005" y="1645475"/>
            <a:ext cx="5280000" cy="22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083300" y="1645475"/>
            <a:ext cx="5280000" cy="22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81005" y="3949475"/>
            <a:ext cx="5280000" cy="22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6083300" y="3949475"/>
            <a:ext cx="5280000" cy="22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3967F79-980D-41EF-BC21-D5FF786B01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A19B-7B03-4B3D-86A5-2EAC03EFF869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3FD1E90-9E04-4173-B30F-4C862C1D5C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96BD282-9841-4A72-9E1A-53EC111B14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B82D-1FF4-489D-B66A-0BD258DDC9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3461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1008" y="1646328"/>
            <a:ext cx="5316569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81008" y="2470241"/>
            <a:ext cx="5316569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46328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70241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CC610-0F54-4AFB-ABED-B92E3D5A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9A12-2EEE-4ABD-9571-7E40F8FEBE02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4E3E4-72B4-4058-ABAA-190E3D96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A88A7-9BE2-466A-B8E1-58C2BDF9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9DB7-F477-4741-9A89-54C90A5EDD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7934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1007" y="1653296"/>
            <a:ext cx="3408000" cy="78210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81007" y="2435405"/>
            <a:ext cx="3408000" cy="369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6773" y="1653296"/>
            <a:ext cx="3408000" cy="78210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306773" y="2435404"/>
            <a:ext cx="3408000" cy="369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32539" y="1653296"/>
            <a:ext cx="3408000" cy="78240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7932539" y="2435404"/>
            <a:ext cx="3408000" cy="369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580E3A8C-9D39-4727-A0B2-91ECBDEB70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5786-F4B1-42F0-AF44-E8F51893F3A9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ABACD67-87C3-44E8-A638-20D748596D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0FF2473-2D0A-46C3-8E10-80C47F2901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56B6-DDC7-4B91-9A86-E1033B910A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53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CD0E-3FC7-41F1-811B-A803D8D80B3D}" type="datetime1">
              <a:rPr lang="fi-FI" smtClean="0"/>
              <a:t>10.4.2019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1008" y="1646328"/>
            <a:ext cx="5316569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81008" y="2470241"/>
            <a:ext cx="5316569" cy="368458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46328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70241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75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05" y="277092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4267" y="1645475"/>
            <a:ext cx="3408000" cy="4560000"/>
          </a:xfr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17975" y="1645475"/>
            <a:ext cx="3408000" cy="4560000"/>
          </a:xfr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941683" y="1645475"/>
            <a:ext cx="3408000" cy="4560000"/>
          </a:xfr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91B48C5-D845-4588-AD25-5D8C130C35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FD9C-D417-4EB1-98B9-76627E024577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8508467-85FE-4EF7-9182-CE3649D3B0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852FA5F-0F6E-4EB0-B18A-C449731127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C297-62E5-4218-A30E-5E0BDA4D92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5746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05" y="278400"/>
            <a:ext cx="10681939" cy="129290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1005" y="1633092"/>
            <a:ext cx="10672795" cy="1440000"/>
          </a:xfrm>
        </p:spPr>
        <p:txBody>
          <a:bodyPr/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81005" y="3153119"/>
            <a:ext cx="10672795" cy="1440000"/>
          </a:xfrm>
        </p:spPr>
        <p:txBody>
          <a:bodyPr/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81005" y="4673145"/>
            <a:ext cx="10672795" cy="1440000"/>
          </a:xfrm>
        </p:spPr>
        <p:txBody>
          <a:bodyPr/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F75EB73-4954-48F7-8AB4-2CC9C34908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C9C0-7ECB-4877-B155-B4D6AC34FACB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2A617E-6D44-40C5-9F13-B90128CB7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CE8A36-624A-47AF-881C-8E7660D289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6055F-4EB2-45FE-9558-26EF3D3FCD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7371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1567" y="1634067"/>
            <a:ext cx="2006600" cy="1439333"/>
          </a:xfrm>
        </p:spPr>
        <p:txBody>
          <a:bodyPr anchor="t" anchorCtr="0"/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98619" y="1633092"/>
            <a:ext cx="8555181" cy="1440000"/>
          </a:xfrm>
        </p:spPr>
        <p:txBody>
          <a:bodyPr anchor="t" anchorCtr="0"/>
          <a:lstStyle>
            <a:lvl1pPr>
              <a:buClrTx/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81567" y="3153940"/>
            <a:ext cx="2006600" cy="1439333"/>
          </a:xfrm>
        </p:spPr>
        <p:txBody>
          <a:bodyPr anchor="t" anchorCtr="0"/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2798619" y="3152965"/>
            <a:ext cx="8555181" cy="1440000"/>
          </a:xfrm>
        </p:spPr>
        <p:txBody>
          <a:bodyPr anchor="t" anchorCtr="0"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16"/>
          </p:nvPr>
        </p:nvSpPr>
        <p:spPr>
          <a:xfrm>
            <a:off x="681567" y="4673814"/>
            <a:ext cx="2006600" cy="1439333"/>
          </a:xfrm>
        </p:spPr>
        <p:txBody>
          <a:bodyPr anchor="t" anchorCtr="0"/>
          <a:lstStyle>
            <a:lvl1pPr marL="0" indent="0" algn="l">
              <a:buNone/>
              <a:defRPr spc="-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7"/>
          </p:nvPr>
        </p:nvSpPr>
        <p:spPr>
          <a:xfrm>
            <a:off x="2798619" y="4672839"/>
            <a:ext cx="8555181" cy="1440000"/>
          </a:xfrm>
        </p:spPr>
        <p:txBody>
          <a:bodyPr anchor="t" anchorCtr="0"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91CAEE1-CE33-4EB2-A693-027792E7FCC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320-782D-4849-AB55-6F25D3A19E24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7EFA961-C9E5-4BB8-B121-3E1A043D802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2925DF-0BC3-4880-9419-22451813DB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B81-2418-442D-AB27-25854944BF9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0893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05" y="619277"/>
            <a:ext cx="10672795" cy="5549603"/>
          </a:xfrm>
        </p:spPr>
        <p:txBody>
          <a:bodyPr/>
          <a:lstStyle>
            <a:lvl1pPr marL="0" indent="0">
              <a:buNone/>
              <a:defRPr baseline="0"/>
            </a:lvl1pPr>
            <a:lvl2pPr marL="359824" indent="0">
              <a:buNone/>
              <a:defRPr/>
            </a:lvl2pPr>
            <a:lvl3pPr marL="719649" indent="0">
              <a:buNone/>
              <a:defRPr/>
            </a:lvl3pPr>
            <a:lvl4pPr marL="1075240" indent="0">
              <a:buNone/>
              <a:defRPr/>
            </a:lvl4pPr>
            <a:lvl5pPr marL="143929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B4C4C-DB54-45E0-8F59-0C4E4695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9B92-D3D0-4C32-8173-2E9B363506A0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9CEB2-7A4C-40C1-8138-761131E3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794C3-DF5C-41B8-AD8A-FE6846E1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C06D-2DA9-4636-B8F9-7437750F90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6394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17FC972-884B-41A4-ABAE-708BC0AFBA07}"/>
              </a:ext>
            </a:extLst>
          </p:cNvPr>
          <p:cNvCxnSpPr/>
          <p:nvPr userDrawn="1"/>
        </p:nvCxnSpPr>
        <p:spPr>
          <a:xfrm rot="5400000">
            <a:off x="4975225" y="3040592"/>
            <a:ext cx="2413000" cy="23283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F4C5B108-913B-4F21-9FFF-0100E0386160}"/>
              </a:ext>
            </a:extLst>
          </p:cNvPr>
          <p:cNvCxnSpPr/>
          <p:nvPr userDrawn="1"/>
        </p:nvCxnSpPr>
        <p:spPr>
          <a:xfrm rot="10800000">
            <a:off x="1128184" y="3166533"/>
            <a:ext cx="10420349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13">
            <a:extLst>
              <a:ext uri="{FF2B5EF4-FFF2-40B4-BE49-F238E27FC236}">
                <a16:creationId xmlns:a16="http://schemas.microsoft.com/office/drawing/2014/main" id="{D8E2D081-BF63-42E2-ACFC-B172D90FD0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27285" y="1555751"/>
            <a:ext cx="8162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i-FI" sz="8800">
                <a:solidFill>
                  <a:srgbClr val="FF6A10"/>
                </a:solidFill>
                <a:ea typeface="OP Chevin Pro Light" panose="020F0303030000060003" pitchFamily="34" charset="0"/>
                <a:cs typeface="OP Chevin Pro Light" panose="020F0303030000060003" pitchFamily="34" charset="0"/>
              </a:rPr>
              <a:t>2</a:t>
            </a:r>
          </a:p>
        </p:txBody>
      </p:sp>
      <p:sp>
        <p:nvSpPr>
          <p:cNvPr id="11" name="Tekstiruutu 14">
            <a:extLst>
              <a:ext uri="{FF2B5EF4-FFF2-40B4-BE49-F238E27FC236}">
                <a16:creationId xmlns:a16="http://schemas.microsoft.com/office/drawing/2014/main" id="{9B55B8B2-4314-4DE1-9EFD-BBBBF5185766}"/>
              </a:ext>
            </a:extLst>
          </p:cNvPr>
          <p:cNvSpPr txBox="1"/>
          <p:nvPr userDrawn="1"/>
        </p:nvSpPr>
        <p:spPr>
          <a:xfrm>
            <a:off x="6612468" y="3075518"/>
            <a:ext cx="878417" cy="1477433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2" name="Tekstiruutu 15">
            <a:extLst>
              <a:ext uri="{FF2B5EF4-FFF2-40B4-BE49-F238E27FC236}">
                <a16:creationId xmlns:a16="http://schemas.microsoft.com/office/drawing/2014/main" id="{3E33D96C-E65C-40AC-A0ED-A58E686B5D68}"/>
              </a:ext>
            </a:extLst>
          </p:cNvPr>
          <p:cNvSpPr txBox="1"/>
          <p:nvPr userDrawn="1"/>
        </p:nvSpPr>
        <p:spPr>
          <a:xfrm>
            <a:off x="924985" y="3069168"/>
            <a:ext cx="876300" cy="1477433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3" name="Tekstiruutu 16">
            <a:extLst>
              <a:ext uri="{FF2B5EF4-FFF2-40B4-BE49-F238E27FC236}">
                <a16:creationId xmlns:a16="http://schemas.microsoft.com/office/drawing/2014/main" id="{A3538A1B-BECC-40A5-A5A1-762D3B0EA6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4985" y="1555751"/>
            <a:ext cx="8162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i-FI" sz="8800">
                <a:solidFill>
                  <a:srgbClr val="FF6A10"/>
                </a:solidFill>
                <a:ea typeface="OP Chevin Pro Light" panose="020F0303030000060003" pitchFamily="34" charset="0"/>
                <a:cs typeface="OP Chevin Pro Light" panose="020F0303030000060003" pitchFamily="34" charset="0"/>
              </a:rPr>
              <a:t>1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839146" y="2012400"/>
            <a:ext cx="3921231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32"/>
              </a:spcBef>
              <a:buFont typeface="Arial" pitchFamily="34" charset="0"/>
              <a:buNone/>
              <a:defRPr spc="-67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7523650" y="2012400"/>
            <a:ext cx="3921231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839146" y="3548063"/>
            <a:ext cx="3921231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7523822" y="3548063"/>
            <a:ext cx="3921231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kstin paikkamerkki 19"/>
          <p:cNvSpPr>
            <a:spLocks noGrp="1"/>
          </p:cNvSpPr>
          <p:nvPr>
            <p:ph type="body" sz="quarter" idx="17"/>
          </p:nvPr>
        </p:nvSpPr>
        <p:spPr>
          <a:xfrm>
            <a:off x="1033202" y="5084763"/>
            <a:ext cx="1039679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BD068E8-A2CB-4278-92A4-316E173F3F3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2C15-2AD0-480D-9184-84328AFBFEB9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16BB318-C68F-4321-AF7A-3E344BC784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252E6FC-C40E-4C42-BCD5-5B1B1C4E30C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C7D8-E6B2-4CD3-A125-8398C5458F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154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suure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43F40730-5A49-4405-A831-29E893ADBACE}"/>
              </a:ext>
            </a:extLst>
          </p:cNvPr>
          <p:cNvCxnSpPr/>
          <p:nvPr userDrawn="1"/>
        </p:nvCxnSpPr>
        <p:spPr>
          <a:xfrm>
            <a:off x="6000751" y="1761067"/>
            <a:ext cx="0" cy="4163484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7BD1FC79-BFD4-4CC6-A12B-23350D8A7F68}"/>
              </a:ext>
            </a:extLst>
          </p:cNvPr>
          <p:cNvCxnSpPr/>
          <p:nvPr userDrawn="1"/>
        </p:nvCxnSpPr>
        <p:spPr>
          <a:xfrm rot="10800000">
            <a:off x="755652" y="3683000"/>
            <a:ext cx="10951633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iruutu 29">
            <a:extLst>
              <a:ext uri="{FF2B5EF4-FFF2-40B4-BE49-F238E27FC236}">
                <a16:creationId xmlns:a16="http://schemas.microsoft.com/office/drawing/2014/main" id="{40B4643F-8C8E-4638-9B53-2B4CCF3781B2}"/>
              </a:ext>
            </a:extLst>
          </p:cNvPr>
          <p:cNvSpPr txBox="1"/>
          <p:nvPr userDrawn="1"/>
        </p:nvSpPr>
        <p:spPr>
          <a:xfrm>
            <a:off x="6060017" y="1581151"/>
            <a:ext cx="821267" cy="1354667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10" name="Tekstiruutu 30">
            <a:extLst>
              <a:ext uri="{FF2B5EF4-FFF2-40B4-BE49-F238E27FC236}">
                <a16:creationId xmlns:a16="http://schemas.microsoft.com/office/drawing/2014/main" id="{56AC40D2-99F4-48CB-B980-4674A7A97D24}"/>
              </a:ext>
            </a:extLst>
          </p:cNvPr>
          <p:cNvSpPr txBox="1"/>
          <p:nvPr userDrawn="1"/>
        </p:nvSpPr>
        <p:spPr>
          <a:xfrm>
            <a:off x="6045200" y="3611033"/>
            <a:ext cx="819151" cy="1354667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1" name="Tekstiruutu 31">
            <a:extLst>
              <a:ext uri="{FF2B5EF4-FFF2-40B4-BE49-F238E27FC236}">
                <a16:creationId xmlns:a16="http://schemas.microsoft.com/office/drawing/2014/main" id="{16AA2DC2-C3D5-47D5-84A3-4A9CFAED679C}"/>
              </a:ext>
            </a:extLst>
          </p:cNvPr>
          <p:cNvSpPr txBox="1"/>
          <p:nvPr userDrawn="1"/>
        </p:nvSpPr>
        <p:spPr>
          <a:xfrm>
            <a:off x="457200" y="3676651"/>
            <a:ext cx="821267" cy="1352549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2" name="Tekstiruutu 32">
            <a:extLst>
              <a:ext uri="{FF2B5EF4-FFF2-40B4-BE49-F238E27FC236}">
                <a16:creationId xmlns:a16="http://schemas.microsoft.com/office/drawing/2014/main" id="{03D769E1-7507-439A-B637-CA990CB11A0B}"/>
              </a:ext>
            </a:extLst>
          </p:cNvPr>
          <p:cNvSpPr txBox="1"/>
          <p:nvPr userDrawn="1"/>
        </p:nvSpPr>
        <p:spPr>
          <a:xfrm>
            <a:off x="457200" y="1581151"/>
            <a:ext cx="821267" cy="1354667"/>
          </a:xfrm>
          <a:prstGeom prst="rect">
            <a:avLst/>
          </a:prstGeom>
          <a:noFill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-67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225367" y="1785332"/>
            <a:ext cx="4596299" cy="159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pc="-67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6896173" y="1785332"/>
            <a:ext cx="4792136" cy="159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1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225367" y="3946830"/>
            <a:ext cx="4596299" cy="159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6896345" y="3946830"/>
            <a:ext cx="4792136" cy="159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0C2E487-5C7C-4094-8952-DA00D53900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FC87-7B09-4A6F-9896-FCC316E5B4D3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8D5776D-DA59-4603-B3EF-C0D854B0B5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D303B3-9E21-4811-B1BF-E016CACFD33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A36E-DD87-4304-9519-5E8E0B047E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9911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681005" y="1619795"/>
            <a:ext cx="6041528" cy="4357008"/>
          </a:xfrm>
          <a:prstGeom prst="rect">
            <a:avLst/>
          </a:prstGeom>
        </p:spPr>
        <p:txBody>
          <a:bodyPr/>
          <a:lstStyle>
            <a:lvl1pPr>
              <a:defRPr spc="-67"/>
            </a:lvl1pPr>
            <a:lvl2pPr>
              <a:defRPr spc="-67"/>
            </a:lvl2pPr>
            <a:lvl3pPr>
              <a:defRPr spc="-67"/>
            </a:lvl3pPr>
            <a:lvl4pPr>
              <a:defRPr spc="-67"/>
            </a:lvl4pPr>
            <a:lvl5pPr>
              <a:defRPr spc="-67"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6852358" y="1465692"/>
            <a:ext cx="4560709" cy="4560709"/>
          </a:xfrm>
          <a:prstGeom prst="ellipse">
            <a:avLst/>
          </a:prstGeom>
          <a:solidFill>
            <a:srgbClr val="F0F0F0"/>
          </a:solidFill>
          <a:effectLst/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7166B0-5EC8-473C-BBA8-C062019BC6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FC80-9B4A-4E69-B28F-98B0DFBA1B74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FE7AC0-86D1-432D-8F71-392969E065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49F5C6-F5C6-4727-A917-112B27FB5A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3EA7-FF8E-43FC-9A41-F96B74D031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2579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26"/>
          </p:nvPr>
        </p:nvSpPr>
        <p:spPr>
          <a:xfrm>
            <a:off x="1170644" y="1656204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713536" y="4221075"/>
            <a:ext cx="3314216" cy="1745659"/>
          </a:xfrm>
          <a:prstGeom prst="rect">
            <a:avLst/>
          </a:prstGeom>
        </p:spPr>
        <p:txBody>
          <a:bodyPr lIns="0"/>
          <a:lstStyle>
            <a:lvl1pPr marL="0" indent="0" algn="ctr">
              <a:lnSpc>
                <a:spcPct val="100000"/>
              </a:lnSpc>
              <a:spcBef>
                <a:spcPts val="320"/>
              </a:spcBef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/>
          </p:nvPr>
        </p:nvSpPr>
        <p:spPr>
          <a:xfrm>
            <a:off x="4896000" y="1633165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4438892" y="4221075"/>
            <a:ext cx="3314216" cy="174565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/>
          </p:nvPr>
        </p:nvSpPr>
        <p:spPr>
          <a:xfrm>
            <a:off x="8608149" y="1598609"/>
            <a:ext cx="2400000" cy="24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/>
          </p:nvPr>
        </p:nvSpPr>
        <p:spPr>
          <a:xfrm>
            <a:off x="8151041" y="4221075"/>
            <a:ext cx="3314216" cy="174565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 spc="-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8896B29-386B-4680-9829-C3D19833D69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A0FC-A8B5-4F36-8B7D-398435BB0F77}" type="datetime1">
              <a:rPr lang="fi-FI"/>
              <a:pPr>
                <a:defRPr/>
              </a:pPr>
              <a:t>10.4.2019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2B6E1D-3C12-4FBC-BE4F-6F3907E3770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F44A8D-2902-4EBB-8B2D-A7054BDA5C1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14A2-FD48-4D84-9834-DC284F2BBD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9168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OP_liikemerkki_RGB.png">
            <a:extLst>
              <a:ext uri="{FF2B5EF4-FFF2-40B4-BE49-F238E27FC236}">
                <a16:creationId xmlns:a16="http://schemas.microsoft.com/office/drawing/2014/main" id="{2F2F5A1F-9CD6-42A8-9E94-D7CBFF662E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979085"/>
            <a:ext cx="1744133" cy="17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63789" y="4005063"/>
            <a:ext cx="3840184" cy="20135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7335383" y="1884149"/>
            <a:ext cx="1746100" cy="17461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288341" y="4005063"/>
            <a:ext cx="3840184" cy="20135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05" y="278401"/>
            <a:ext cx="10681939" cy="12879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442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OP_liikemerkki_RGB.png">
            <a:extLst>
              <a:ext uri="{FF2B5EF4-FFF2-40B4-BE49-F238E27FC236}">
                <a16:creationId xmlns:a16="http://schemas.microsoft.com/office/drawing/2014/main" id="{7240F096-7739-4B06-85D0-A7A46C69B8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3045884"/>
            <a:ext cx="1439333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735533" y="3045539"/>
            <a:ext cx="3168440" cy="1919589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400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6288214" y="1508834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016267" y="1509271"/>
            <a:ext cx="3264453" cy="1535589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8"/>
          </p:nvPr>
        </p:nvSpPr>
        <p:spPr>
          <a:xfrm>
            <a:off x="6288214" y="3236887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16267" y="3236887"/>
            <a:ext cx="3264453" cy="1536213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6288214" y="4965314"/>
            <a:ext cx="1440013" cy="1440013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867" spc="-67"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016267" y="4965128"/>
            <a:ext cx="3264453" cy="1536213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133" spc="-67">
                <a:solidFill>
                  <a:schemeClr val="tx1"/>
                </a:solidFill>
              </a:defRPr>
            </a:lvl1pPr>
            <a:lvl2pPr marL="357708" indent="0">
              <a:buFontTx/>
              <a:buNone/>
              <a:defRPr/>
            </a:lvl2pPr>
            <a:lvl3pPr marL="721765" indent="0">
              <a:buFontTx/>
              <a:buNone/>
              <a:defRPr/>
            </a:lvl3pPr>
            <a:lvl4pPr marL="1073124" indent="0">
              <a:buFontTx/>
              <a:buNone/>
              <a:defRPr/>
            </a:lvl4pPr>
            <a:lvl5pPr marL="144141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05" y="278402"/>
            <a:ext cx="10681939" cy="103840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8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8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33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3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32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28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31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slideLayout" Target="../slideLayouts/slideLayout139.xml"/><Relationship Id="rId30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05" y="279796"/>
            <a:ext cx="10681939" cy="1292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05" y="1633094"/>
            <a:ext cx="10672795" cy="453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34005" y="6356352"/>
            <a:ext cx="990600" cy="31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272D3D04-C232-4FCA-87D7-00132800326A}" type="datetime1">
              <a:rPr lang="fi-FI" smtClean="0"/>
              <a:pPr/>
              <a:t>10.4.2019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07" y="6356352"/>
            <a:ext cx="9411261" cy="31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Alatunnisteessa oleva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7067" y="1"/>
            <a:ext cx="524933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fidentiality"/>
          <p:cNvSpPr/>
          <p:nvPr userDrawn="1"/>
        </p:nvSpPr>
        <p:spPr>
          <a:xfrm>
            <a:off x="81005" y="6403984"/>
            <a:ext cx="600001" cy="22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fi-FI" sz="1000" noProof="0" dirty="0">
                <a:solidFill>
                  <a:schemeClr val="tx1"/>
                </a:solidFill>
                <a:latin typeface="OP Chevin Pro Light" pitchFamily="34" charset="0"/>
              </a:rPr>
              <a:t>© OP</a:t>
            </a:r>
          </a:p>
        </p:txBody>
      </p:sp>
      <p:grpSp>
        <p:nvGrpSpPr>
          <p:cNvPr id="9" name="OP logo EMF"/>
          <p:cNvGrpSpPr/>
          <p:nvPr userDrawn="1"/>
        </p:nvGrpSpPr>
        <p:grpSpPr>
          <a:xfrm>
            <a:off x="11377745" y="6321478"/>
            <a:ext cx="656167" cy="361951"/>
            <a:chOff x="8232775" y="923925"/>
            <a:chExt cx="492125" cy="271463"/>
          </a:xfrm>
        </p:grpSpPr>
        <p:sp>
          <p:nvSpPr>
            <p:cNvPr id="10" name="circle"/>
            <p:cNvSpPr>
              <a:spLocks/>
            </p:cNvSpPr>
            <p:nvPr/>
          </p:nvSpPr>
          <p:spPr bwMode="auto">
            <a:xfrm>
              <a:off x="8451850" y="923925"/>
              <a:ext cx="273050" cy="271463"/>
            </a:xfrm>
            <a:custGeom>
              <a:avLst/>
              <a:gdLst>
                <a:gd name="T0" fmla="*/ 567 w 1134"/>
                <a:gd name="T1" fmla="*/ 1133 h 1133"/>
                <a:gd name="T2" fmla="*/ 567 w 1134"/>
                <a:gd name="T3" fmla="*/ 1133 h 1133"/>
                <a:gd name="T4" fmla="*/ 1134 w 1134"/>
                <a:gd name="T5" fmla="*/ 566 h 1133"/>
                <a:gd name="T6" fmla="*/ 567 w 1134"/>
                <a:gd name="T7" fmla="*/ 0 h 1133"/>
                <a:gd name="T8" fmla="*/ 0 w 1134"/>
                <a:gd name="T9" fmla="*/ 566 h 1133"/>
                <a:gd name="T10" fmla="*/ 567 w 1134"/>
                <a:gd name="T11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1133">
                  <a:moveTo>
                    <a:pt x="567" y="1133"/>
                  </a:moveTo>
                  <a:lnTo>
                    <a:pt x="567" y="1133"/>
                  </a:lnTo>
                  <a:cubicBezTo>
                    <a:pt x="880" y="1133"/>
                    <a:pt x="1134" y="879"/>
                    <a:pt x="1134" y="566"/>
                  </a:cubicBezTo>
                  <a:cubicBezTo>
                    <a:pt x="1134" y="252"/>
                    <a:pt x="880" y="0"/>
                    <a:pt x="567" y="0"/>
                  </a:cubicBezTo>
                  <a:cubicBezTo>
                    <a:pt x="254" y="0"/>
                    <a:pt x="0" y="252"/>
                    <a:pt x="0" y="566"/>
                  </a:cubicBezTo>
                  <a:cubicBezTo>
                    <a:pt x="0" y="879"/>
                    <a:pt x="254" y="1133"/>
                    <a:pt x="567" y="1133"/>
                  </a:cubicBezTo>
                  <a:close/>
                </a:path>
              </a:pathLst>
            </a:custGeom>
            <a:solidFill>
              <a:srgbClr val="FF6A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" name="op"/>
            <p:cNvSpPr>
              <a:spLocks noEditPoints="1"/>
            </p:cNvSpPr>
            <p:nvPr/>
          </p:nvSpPr>
          <p:spPr bwMode="auto">
            <a:xfrm>
              <a:off x="8482013" y="952500"/>
              <a:ext cx="212725" cy="212725"/>
            </a:xfrm>
            <a:custGeom>
              <a:avLst/>
              <a:gdLst>
                <a:gd name="T0" fmla="*/ 775 w 889"/>
                <a:gd name="T1" fmla="*/ 445 h 889"/>
                <a:gd name="T2" fmla="*/ 775 w 889"/>
                <a:gd name="T3" fmla="*/ 445 h 889"/>
                <a:gd name="T4" fmla="*/ 638 w 889"/>
                <a:gd name="T5" fmla="*/ 581 h 889"/>
                <a:gd name="T6" fmla="*/ 501 w 889"/>
                <a:gd name="T7" fmla="*/ 445 h 889"/>
                <a:gd name="T8" fmla="*/ 638 w 889"/>
                <a:gd name="T9" fmla="*/ 308 h 889"/>
                <a:gd name="T10" fmla="*/ 775 w 889"/>
                <a:gd name="T11" fmla="*/ 445 h 889"/>
                <a:gd name="T12" fmla="*/ 387 w 889"/>
                <a:gd name="T13" fmla="*/ 445 h 889"/>
                <a:gd name="T14" fmla="*/ 387 w 889"/>
                <a:gd name="T15" fmla="*/ 445 h 889"/>
                <a:gd name="T16" fmla="*/ 250 w 889"/>
                <a:gd name="T17" fmla="*/ 581 h 889"/>
                <a:gd name="T18" fmla="*/ 114 w 889"/>
                <a:gd name="T19" fmla="*/ 445 h 889"/>
                <a:gd name="T20" fmla="*/ 250 w 889"/>
                <a:gd name="T21" fmla="*/ 308 h 889"/>
                <a:gd name="T22" fmla="*/ 387 w 889"/>
                <a:gd name="T23" fmla="*/ 445 h 889"/>
                <a:gd name="T24" fmla="*/ 889 w 889"/>
                <a:gd name="T25" fmla="*/ 445 h 889"/>
                <a:gd name="T26" fmla="*/ 889 w 889"/>
                <a:gd name="T27" fmla="*/ 445 h 889"/>
                <a:gd name="T28" fmla="*/ 638 w 889"/>
                <a:gd name="T29" fmla="*/ 194 h 889"/>
                <a:gd name="T30" fmla="*/ 501 w 889"/>
                <a:gd name="T31" fmla="*/ 234 h 889"/>
                <a:gd name="T32" fmla="*/ 501 w 889"/>
                <a:gd name="T33" fmla="*/ 0 h 889"/>
                <a:gd name="T34" fmla="*/ 387 w 889"/>
                <a:gd name="T35" fmla="*/ 0 h 889"/>
                <a:gd name="T36" fmla="*/ 387 w 889"/>
                <a:gd name="T37" fmla="*/ 234 h 889"/>
                <a:gd name="T38" fmla="*/ 250 w 889"/>
                <a:gd name="T39" fmla="*/ 194 h 889"/>
                <a:gd name="T40" fmla="*/ 0 w 889"/>
                <a:gd name="T41" fmla="*/ 445 h 889"/>
                <a:gd name="T42" fmla="*/ 250 w 889"/>
                <a:gd name="T43" fmla="*/ 695 h 889"/>
                <a:gd name="T44" fmla="*/ 387 w 889"/>
                <a:gd name="T45" fmla="*/ 655 h 889"/>
                <a:gd name="T46" fmla="*/ 387 w 889"/>
                <a:gd name="T47" fmla="*/ 889 h 889"/>
                <a:gd name="T48" fmla="*/ 501 w 889"/>
                <a:gd name="T49" fmla="*/ 889 h 889"/>
                <a:gd name="T50" fmla="*/ 501 w 889"/>
                <a:gd name="T51" fmla="*/ 655 h 889"/>
                <a:gd name="T52" fmla="*/ 638 w 889"/>
                <a:gd name="T53" fmla="*/ 695 h 889"/>
                <a:gd name="T54" fmla="*/ 889 w 889"/>
                <a:gd name="T55" fmla="*/ 44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0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0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0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0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" name="O"/>
            <p:cNvSpPr>
              <a:spLocks noEditPoints="1"/>
            </p:cNvSpPr>
            <p:nvPr/>
          </p:nvSpPr>
          <p:spPr bwMode="auto">
            <a:xfrm>
              <a:off x="8232775" y="1000125"/>
              <a:ext cx="77788" cy="119063"/>
            </a:xfrm>
            <a:custGeom>
              <a:avLst/>
              <a:gdLst>
                <a:gd name="T0" fmla="*/ 282 w 326"/>
                <a:gd name="T1" fmla="*/ 180 h 498"/>
                <a:gd name="T2" fmla="*/ 282 w 326"/>
                <a:gd name="T3" fmla="*/ 180 h 498"/>
                <a:gd name="T4" fmla="*/ 163 w 326"/>
                <a:gd name="T5" fmla="*/ 41 h 498"/>
                <a:gd name="T6" fmla="*/ 43 w 326"/>
                <a:gd name="T7" fmla="*/ 180 h 498"/>
                <a:gd name="T8" fmla="*/ 43 w 326"/>
                <a:gd name="T9" fmla="*/ 318 h 498"/>
                <a:gd name="T10" fmla="*/ 163 w 326"/>
                <a:gd name="T11" fmla="*/ 458 h 498"/>
                <a:gd name="T12" fmla="*/ 282 w 326"/>
                <a:gd name="T13" fmla="*/ 318 h 498"/>
                <a:gd name="T14" fmla="*/ 282 w 326"/>
                <a:gd name="T15" fmla="*/ 180 h 498"/>
                <a:gd name="T16" fmla="*/ 163 w 326"/>
                <a:gd name="T17" fmla="*/ 498 h 498"/>
                <a:gd name="T18" fmla="*/ 163 w 326"/>
                <a:gd name="T19" fmla="*/ 498 h 498"/>
                <a:gd name="T20" fmla="*/ 0 w 326"/>
                <a:gd name="T21" fmla="*/ 318 h 498"/>
                <a:gd name="T22" fmla="*/ 0 w 326"/>
                <a:gd name="T23" fmla="*/ 180 h 498"/>
                <a:gd name="T24" fmla="*/ 163 w 326"/>
                <a:gd name="T25" fmla="*/ 0 h 498"/>
                <a:gd name="T26" fmla="*/ 326 w 326"/>
                <a:gd name="T27" fmla="*/ 180 h 498"/>
                <a:gd name="T28" fmla="*/ 326 w 326"/>
                <a:gd name="T29" fmla="*/ 318 h 498"/>
                <a:gd name="T30" fmla="*/ 163 w 326"/>
                <a:gd name="T31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3" y="41"/>
                    <a:pt x="43" y="104"/>
                    <a:pt x="43" y="180"/>
                  </a:cubicBezTo>
                  <a:lnTo>
                    <a:pt x="43" y="318"/>
                  </a:lnTo>
                  <a:cubicBezTo>
                    <a:pt x="43" y="394"/>
                    <a:pt x="73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0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0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" name="P"/>
            <p:cNvSpPr>
              <a:spLocks noEditPoints="1"/>
            </p:cNvSpPr>
            <p:nvPr/>
          </p:nvSpPr>
          <p:spPr bwMode="auto">
            <a:xfrm>
              <a:off x="8324850" y="1001713"/>
              <a:ext cx="73025" cy="117475"/>
            </a:xfrm>
            <a:custGeom>
              <a:avLst/>
              <a:gdLst>
                <a:gd name="T0" fmla="*/ 261 w 305"/>
                <a:gd name="T1" fmla="*/ 129 h 492"/>
                <a:gd name="T2" fmla="*/ 261 w 305"/>
                <a:gd name="T3" fmla="*/ 129 h 492"/>
                <a:gd name="T4" fmla="*/ 148 w 305"/>
                <a:gd name="T5" fmla="*/ 41 h 492"/>
                <a:gd name="T6" fmla="*/ 44 w 305"/>
                <a:gd name="T7" fmla="*/ 41 h 492"/>
                <a:gd name="T8" fmla="*/ 44 w 305"/>
                <a:gd name="T9" fmla="*/ 247 h 492"/>
                <a:gd name="T10" fmla="*/ 157 w 305"/>
                <a:gd name="T11" fmla="*/ 247 h 492"/>
                <a:gd name="T12" fmla="*/ 261 w 305"/>
                <a:gd name="T13" fmla="*/ 161 h 492"/>
                <a:gd name="T14" fmla="*/ 261 w 305"/>
                <a:gd name="T15" fmla="*/ 129 h 492"/>
                <a:gd name="T16" fmla="*/ 158 w 305"/>
                <a:gd name="T17" fmla="*/ 287 h 492"/>
                <a:gd name="T18" fmla="*/ 158 w 305"/>
                <a:gd name="T19" fmla="*/ 287 h 492"/>
                <a:gd name="T20" fmla="*/ 44 w 305"/>
                <a:gd name="T21" fmla="*/ 287 h 492"/>
                <a:gd name="T22" fmla="*/ 44 w 305"/>
                <a:gd name="T23" fmla="*/ 470 h 492"/>
                <a:gd name="T24" fmla="*/ 22 w 305"/>
                <a:gd name="T25" fmla="*/ 492 h 492"/>
                <a:gd name="T26" fmla="*/ 0 w 305"/>
                <a:gd name="T27" fmla="*/ 470 h 492"/>
                <a:gd name="T28" fmla="*/ 0 w 305"/>
                <a:gd name="T29" fmla="*/ 22 h 492"/>
                <a:gd name="T30" fmla="*/ 22 w 305"/>
                <a:gd name="T31" fmla="*/ 0 h 492"/>
                <a:gd name="T32" fmla="*/ 150 w 305"/>
                <a:gd name="T33" fmla="*/ 0 h 492"/>
                <a:gd name="T34" fmla="*/ 305 w 305"/>
                <a:gd name="T35" fmla="*/ 128 h 492"/>
                <a:gd name="T36" fmla="*/ 305 w 305"/>
                <a:gd name="T37" fmla="*/ 162 h 492"/>
                <a:gd name="T38" fmla="*/ 158 w 305"/>
                <a:gd name="T39" fmla="*/ 28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5" h="492">
                  <a:moveTo>
                    <a:pt x="261" y="129"/>
                  </a:moveTo>
                  <a:lnTo>
                    <a:pt x="261" y="129"/>
                  </a:lnTo>
                  <a:cubicBezTo>
                    <a:pt x="261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7" y="247"/>
                  </a:lnTo>
                  <a:cubicBezTo>
                    <a:pt x="228" y="247"/>
                    <a:pt x="261" y="208"/>
                    <a:pt x="261" y="161"/>
                  </a:cubicBezTo>
                  <a:lnTo>
                    <a:pt x="261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5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5" y="66"/>
                    <a:pt x="305" y="128"/>
                  </a:cubicBezTo>
                  <a:lnTo>
                    <a:pt x="305" y="162"/>
                  </a:lnTo>
                  <a:cubicBezTo>
                    <a:pt x="305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34133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 spc="-67">
          <a:solidFill>
            <a:schemeClr val="tx1"/>
          </a:solidFill>
          <a:latin typeface="OP Chevin Pro Light" panose="020F0303030000060003" pitchFamily="34" charset="0"/>
          <a:ea typeface="+mj-ea"/>
          <a:cs typeface="+mj-cs"/>
        </a:defRPr>
      </a:lvl1pPr>
    </p:titleStyle>
    <p:bodyStyle>
      <a:lvl1pPr marL="359824" indent="-35982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1pPr>
      <a:lvl2pPr marL="719649" indent="-359824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2pPr>
      <a:lvl3pPr marL="1075240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3pPr>
      <a:lvl4pPr marL="1439297" indent="-364058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4pPr>
      <a:lvl5pPr marL="1794888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5pPr>
      <a:lvl6pPr marL="2150480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6pPr>
      <a:lvl7pPr marL="2514537" indent="-364058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7pPr>
      <a:lvl8pPr marL="2870128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8pPr>
      <a:lvl9pPr marL="3225719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EC239-5162-4A75-89A3-9F99668C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7" y="279401"/>
            <a:ext cx="10680700" cy="1293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7746B-9F55-487F-879B-2E0BA5556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8" y="1634067"/>
            <a:ext cx="10672233" cy="453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C3D98-59CD-4F2C-B8E0-26E89B2EC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33567" y="6356351"/>
            <a:ext cx="9906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pPr>
              <a:defRPr/>
            </a:pPr>
            <a:fld id="{6C02028C-5887-4F8C-85E1-40881EC720B8}" type="datetime1">
              <a:rPr lang="fi-FI"/>
              <a:pPr>
                <a:defRPr/>
              </a:pPr>
              <a:t>10.4.2019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63D5-84C9-4789-8188-C4D3EC523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67" y="6356351"/>
            <a:ext cx="94107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pPr>
              <a:defRPr/>
            </a:pPr>
            <a:r>
              <a:rPr lang="fi-FI"/>
              <a:t>Alatunnisteessa oleva esittäjän nimi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2DB7-62FE-41B4-ACD6-A022C6DD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067" y="1"/>
            <a:ext cx="524933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pPr>
              <a:defRPr/>
            </a:pPr>
            <a:fld id="{14CB5A2D-D21B-41D8-A93E-B78A026A55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Confidentiality">
            <a:extLst>
              <a:ext uri="{FF2B5EF4-FFF2-40B4-BE49-F238E27FC236}">
                <a16:creationId xmlns:a16="http://schemas.microsoft.com/office/drawing/2014/main" id="{08D357A5-F609-46C0-BA47-54381B4D0C9F}"/>
              </a:ext>
            </a:extLst>
          </p:cNvPr>
          <p:cNvSpPr/>
          <p:nvPr userDrawn="1"/>
        </p:nvSpPr>
        <p:spPr>
          <a:xfrm>
            <a:off x="80434" y="6405034"/>
            <a:ext cx="601133" cy="220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>
                <a:solidFill>
                  <a:schemeClr val="tx1"/>
                </a:solidFill>
              </a:rPr>
              <a:t>© OP</a:t>
            </a:r>
          </a:p>
        </p:txBody>
      </p:sp>
      <p:grpSp>
        <p:nvGrpSpPr>
          <p:cNvPr id="1032" name="OP logo EMF">
            <a:extLst>
              <a:ext uri="{FF2B5EF4-FFF2-40B4-BE49-F238E27FC236}">
                <a16:creationId xmlns:a16="http://schemas.microsoft.com/office/drawing/2014/main" id="{8E500A88-0F63-4449-A637-93DC0BADC4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377085" y="6322484"/>
            <a:ext cx="656167" cy="361949"/>
            <a:chOff x="8232775" y="923925"/>
            <a:chExt cx="492125" cy="271463"/>
          </a:xfrm>
        </p:grpSpPr>
        <p:sp>
          <p:nvSpPr>
            <p:cNvPr id="1033" name="circle">
              <a:extLst>
                <a:ext uri="{FF2B5EF4-FFF2-40B4-BE49-F238E27FC236}">
                  <a16:creationId xmlns:a16="http://schemas.microsoft.com/office/drawing/2014/main" id="{F6533E61-0736-449B-9FF6-400CFFB7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850" y="923925"/>
              <a:ext cx="273050" cy="271463"/>
            </a:xfrm>
            <a:custGeom>
              <a:avLst/>
              <a:gdLst>
                <a:gd name="T0" fmla="*/ 2147483646 w 1134"/>
                <a:gd name="T1" fmla="*/ 2147483646 h 1133"/>
                <a:gd name="T2" fmla="*/ 2147483646 w 1134"/>
                <a:gd name="T3" fmla="*/ 2147483646 h 1133"/>
                <a:gd name="T4" fmla="*/ 2147483646 w 1134"/>
                <a:gd name="T5" fmla="*/ 2147483646 h 1133"/>
                <a:gd name="T6" fmla="*/ 2147483646 w 1134"/>
                <a:gd name="T7" fmla="*/ 0 h 1133"/>
                <a:gd name="T8" fmla="*/ 0 w 1134"/>
                <a:gd name="T9" fmla="*/ 2147483646 h 1133"/>
                <a:gd name="T10" fmla="*/ 2147483646 w 1134"/>
                <a:gd name="T11" fmla="*/ 2147483646 h 1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4" h="1133">
                  <a:moveTo>
                    <a:pt x="567" y="1133"/>
                  </a:moveTo>
                  <a:lnTo>
                    <a:pt x="567" y="1133"/>
                  </a:lnTo>
                  <a:cubicBezTo>
                    <a:pt x="880" y="1133"/>
                    <a:pt x="1134" y="879"/>
                    <a:pt x="1134" y="566"/>
                  </a:cubicBezTo>
                  <a:cubicBezTo>
                    <a:pt x="1134" y="252"/>
                    <a:pt x="880" y="0"/>
                    <a:pt x="567" y="0"/>
                  </a:cubicBezTo>
                  <a:cubicBezTo>
                    <a:pt x="254" y="0"/>
                    <a:pt x="0" y="252"/>
                    <a:pt x="0" y="566"/>
                  </a:cubicBezTo>
                  <a:cubicBezTo>
                    <a:pt x="0" y="879"/>
                    <a:pt x="254" y="1133"/>
                    <a:pt x="567" y="1133"/>
                  </a:cubicBezTo>
                  <a:close/>
                </a:path>
              </a:pathLst>
            </a:custGeom>
            <a:solidFill>
              <a:srgbClr val="FF6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2400"/>
            </a:p>
          </p:txBody>
        </p:sp>
        <p:sp>
          <p:nvSpPr>
            <p:cNvPr id="1034" name="op">
              <a:extLst>
                <a:ext uri="{FF2B5EF4-FFF2-40B4-BE49-F238E27FC236}">
                  <a16:creationId xmlns:a16="http://schemas.microsoft.com/office/drawing/2014/main" id="{629D33CE-31BE-4D92-AA5E-8C3985910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2013" y="952500"/>
              <a:ext cx="212725" cy="212725"/>
            </a:xfrm>
            <a:custGeom>
              <a:avLst/>
              <a:gdLst>
                <a:gd name="T0" fmla="*/ 2147483646 w 889"/>
                <a:gd name="T1" fmla="*/ 2147483646 h 889"/>
                <a:gd name="T2" fmla="*/ 2147483646 w 889"/>
                <a:gd name="T3" fmla="*/ 2147483646 h 889"/>
                <a:gd name="T4" fmla="*/ 2147483646 w 889"/>
                <a:gd name="T5" fmla="*/ 2147483646 h 889"/>
                <a:gd name="T6" fmla="*/ 2147483646 w 889"/>
                <a:gd name="T7" fmla="*/ 2147483646 h 889"/>
                <a:gd name="T8" fmla="*/ 2147483646 w 889"/>
                <a:gd name="T9" fmla="*/ 2147483646 h 889"/>
                <a:gd name="T10" fmla="*/ 2147483646 w 889"/>
                <a:gd name="T11" fmla="*/ 2147483646 h 889"/>
                <a:gd name="T12" fmla="*/ 2147483646 w 889"/>
                <a:gd name="T13" fmla="*/ 2147483646 h 889"/>
                <a:gd name="T14" fmla="*/ 2147483646 w 889"/>
                <a:gd name="T15" fmla="*/ 2147483646 h 889"/>
                <a:gd name="T16" fmla="*/ 2147483646 w 889"/>
                <a:gd name="T17" fmla="*/ 2147483646 h 889"/>
                <a:gd name="T18" fmla="*/ 2147483646 w 889"/>
                <a:gd name="T19" fmla="*/ 2147483646 h 889"/>
                <a:gd name="T20" fmla="*/ 2147483646 w 889"/>
                <a:gd name="T21" fmla="*/ 2147483646 h 889"/>
                <a:gd name="T22" fmla="*/ 2147483646 w 889"/>
                <a:gd name="T23" fmla="*/ 2147483646 h 889"/>
                <a:gd name="T24" fmla="*/ 2147483646 w 889"/>
                <a:gd name="T25" fmla="*/ 2147483646 h 889"/>
                <a:gd name="T26" fmla="*/ 2147483646 w 889"/>
                <a:gd name="T27" fmla="*/ 2147483646 h 889"/>
                <a:gd name="T28" fmla="*/ 2147483646 w 889"/>
                <a:gd name="T29" fmla="*/ 2147483646 h 889"/>
                <a:gd name="T30" fmla="*/ 2147483646 w 889"/>
                <a:gd name="T31" fmla="*/ 2147483646 h 889"/>
                <a:gd name="T32" fmla="*/ 2147483646 w 889"/>
                <a:gd name="T33" fmla="*/ 0 h 889"/>
                <a:gd name="T34" fmla="*/ 2147483646 w 889"/>
                <a:gd name="T35" fmla="*/ 0 h 889"/>
                <a:gd name="T36" fmla="*/ 2147483646 w 889"/>
                <a:gd name="T37" fmla="*/ 2147483646 h 889"/>
                <a:gd name="T38" fmla="*/ 2147483646 w 889"/>
                <a:gd name="T39" fmla="*/ 2147483646 h 889"/>
                <a:gd name="T40" fmla="*/ 0 w 889"/>
                <a:gd name="T41" fmla="*/ 2147483646 h 889"/>
                <a:gd name="T42" fmla="*/ 2147483646 w 889"/>
                <a:gd name="T43" fmla="*/ 2147483646 h 889"/>
                <a:gd name="T44" fmla="*/ 2147483646 w 889"/>
                <a:gd name="T45" fmla="*/ 2147483646 h 889"/>
                <a:gd name="T46" fmla="*/ 2147483646 w 889"/>
                <a:gd name="T47" fmla="*/ 2147483646 h 889"/>
                <a:gd name="T48" fmla="*/ 2147483646 w 889"/>
                <a:gd name="T49" fmla="*/ 2147483646 h 889"/>
                <a:gd name="T50" fmla="*/ 2147483646 w 889"/>
                <a:gd name="T51" fmla="*/ 2147483646 h 889"/>
                <a:gd name="T52" fmla="*/ 2147483646 w 889"/>
                <a:gd name="T53" fmla="*/ 2147483646 h 889"/>
                <a:gd name="T54" fmla="*/ 2147483646 w 889"/>
                <a:gd name="T55" fmla="*/ 2147483646 h 8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0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0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0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0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2400"/>
            </a:p>
          </p:txBody>
        </p:sp>
        <p:sp>
          <p:nvSpPr>
            <p:cNvPr id="1035" name="O">
              <a:extLst>
                <a:ext uri="{FF2B5EF4-FFF2-40B4-BE49-F238E27FC236}">
                  <a16:creationId xmlns:a16="http://schemas.microsoft.com/office/drawing/2014/main" id="{71C80EA8-6BF3-40FA-B94A-3363B0442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2775" y="1000125"/>
              <a:ext cx="77788" cy="119063"/>
            </a:xfrm>
            <a:custGeom>
              <a:avLst/>
              <a:gdLst>
                <a:gd name="T0" fmla="*/ 2147483646 w 326"/>
                <a:gd name="T1" fmla="*/ 2147483646 h 498"/>
                <a:gd name="T2" fmla="*/ 2147483646 w 326"/>
                <a:gd name="T3" fmla="*/ 2147483646 h 498"/>
                <a:gd name="T4" fmla="*/ 2147483646 w 326"/>
                <a:gd name="T5" fmla="*/ 2147483646 h 498"/>
                <a:gd name="T6" fmla="*/ 2147483646 w 326"/>
                <a:gd name="T7" fmla="*/ 2147483646 h 498"/>
                <a:gd name="T8" fmla="*/ 2147483646 w 326"/>
                <a:gd name="T9" fmla="*/ 2147483646 h 498"/>
                <a:gd name="T10" fmla="*/ 2147483646 w 326"/>
                <a:gd name="T11" fmla="*/ 2147483646 h 498"/>
                <a:gd name="T12" fmla="*/ 2147483646 w 326"/>
                <a:gd name="T13" fmla="*/ 2147483646 h 498"/>
                <a:gd name="T14" fmla="*/ 2147483646 w 326"/>
                <a:gd name="T15" fmla="*/ 2147483646 h 498"/>
                <a:gd name="T16" fmla="*/ 2147483646 w 326"/>
                <a:gd name="T17" fmla="*/ 2147483646 h 498"/>
                <a:gd name="T18" fmla="*/ 2147483646 w 326"/>
                <a:gd name="T19" fmla="*/ 2147483646 h 498"/>
                <a:gd name="T20" fmla="*/ 0 w 326"/>
                <a:gd name="T21" fmla="*/ 2147483646 h 498"/>
                <a:gd name="T22" fmla="*/ 0 w 326"/>
                <a:gd name="T23" fmla="*/ 2147483646 h 498"/>
                <a:gd name="T24" fmla="*/ 2147483646 w 326"/>
                <a:gd name="T25" fmla="*/ 0 h 498"/>
                <a:gd name="T26" fmla="*/ 2147483646 w 326"/>
                <a:gd name="T27" fmla="*/ 2147483646 h 498"/>
                <a:gd name="T28" fmla="*/ 2147483646 w 326"/>
                <a:gd name="T29" fmla="*/ 2147483646 h 498"/>
                <a:gd name="T30" fmla="*/ 2147483646 w 326"/>
                <a:gd name="T31" fmla="*/ 214748364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3" y="41"/>
                    <a:pt x="43" y="104"/>
                    <a:pt x="43" y="180"/>
                  </a:cubicBezTo>
                  <a:lnTo>
                    <a:pt x="43" y="318"/>
                  </a:lnTo>
                  <a:cubicBezTo>
                    <a:pt x="43" y="394"/>
                    <a:pt x="73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0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0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2400"/>
            </a:p>
          </p:txBody>
        </p:sp>
        <p:sp>
          <p:nvSpPr>
            <p:cNvPr id="1036" name="P">
              <a:extLst>
                <a:ext uri="{FF2B5EF4-FFF2-40B4-BE49-F238E27FC236}">
                  <a16:creationId xmlns:a16="http://schemas.microsoft.com/office/drawing/2014/main" id="{0F097A11-8818-4024-9A68-17CD2EF0C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4850" y="1001713"/>
              <a:ext cx="73025" cy="117475"/>
            </a:xfrm>
            <a:custGeom>
              <a:avLst/>
              <a:gdLst>
                <a:gd name="T0" fmla="*/ 2147483646 w 305"/>
                <a:gd name="T1" fmla="*/ 2147483646 h 492"/>
                <a:gd name="T2" fmla="*/ 2147483646 w 305"/>
                <a:gd name="T3" fmla="*/ 2147483646 h 492"/>
                <a:gd name="T4" fmla="*/ 2147483646 w 305"/>
                <a:gd name="T5" fmla="*/ 2147483646 h 492"/>
                <a:gd name="T6" fmla="*/ 2147483646 w 305"/>
                <a:gd name="T7" fmla="*/ 2147483646 h 492"/>
                <a:gd name="T8" fmla="*/ 2147483646 w 305"/>
                <a:gd name="T9" fmla="*/ 2147483646 h 492"/>
                <a:gd name="T10" fmla="*/ 2147483646 w 305"/>
                <a:gd name="T11" fmla="*/ 2147483646 h 492"/>
                <a:gd name="T12" fmla="*/ 2147483646 w 305"/>
                <a:gd name="T13" fmla="*/ 2147483646 h 492"/>
                <a:gd name="T14" fmla="*/ 2147483646 w 305"/>
                <a:gd name="T15" fmla="*/ 2147483646 h 492"/>
                <a:gd name="T16" fmla="*/ 2147483646 w 305"/>
                <a:gd name="T17" fmla="*/ 2147483646 h 492"/>
                <a:gd name="T18" fmla="*/ 2147483646 w 305"/>
                <a:gd name="T19" fmla="*/ 2147483646 h 492"/>
                <a:gd name="T20" fmla="*/ 2147483646 w 305"/>
                <a:gd name="T21" fmla="*/ 2147483646 h 492"/>
                <a:gd name="T22" fmla="*/ 2147483646 w 305"/>
                <a:gd name="T23" fmla="*/ 2147483646 h 492"/>
                <a:gd name="T24" fmla="*/ 2147483646 w 305"/>
                <a:gd name="T25" fmla="*/ 2147483646 h 492"/>
                <a:gd name="T26" fmla="*/ 0 w 305"/>
                <a:gd name="T27" fmla="*/ 2147483646 h 492"/>
                <a:gd name="T28" fmla="*/ 0 w 305"/>
                <a:gd name="T29" fmla="*/ 2147483646 h 492"/>
                <a:gd name="T30" fmla="*/ 2147483646 w 305"/>
                <a:gd name="T31" fmla="*/ 0 h 492"/>
                <a:gd name="T32" fmla="*/ 2147483646 w 305"/>
                <a:gd name="T33" fmla="*/ 0 h 492"/>
                <a:gd name="T34" fmla="*/ 2147483646 w 305"/>
                <a:gd name="T35" fmla="*/ 2147483646 h 492"/>
                <a:gd name="T36" fmla="*/ 2147483646 w 305"/>
                <a:gd name="T37" fmla="*/ 2147483646 h 492"/>
                <a:gd name="T38" fmla="*/ 2147483646 w 305"/>
                <a:gd name="T39" fmla="*/ 2147483646 h 4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5" h="492">
                  <a:moveTo>
                    <a:pt x="261" y="129"/>
                  </a:moveTo>
                  <a:lnTo>
                    <a:pt x="261" y="129"/>
                  </a:lnTo>
                  <a:cubicBezTo>
                    <a:pt x="261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7" y="247"/>
                  </a:lnTo>
                  <a:cubicBezTo>
                    <a:pt x="228" y="247"/>
                    <a:pt x="261" y="208"/>
                    <a:pt x="261" y="161"/>
                  </a:cubicBezTo>
                  <a:lnTo>
                    <a:pt x="261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5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5" y="66"/>
                    <a:pt x="305" y="128"/>
                  </a:cubicBezTo>
                  <a:lnTo>
                    <a:pt x="305" y="162"/>
                  </a:lnTo>
                  <a:cubicBezTo>
                    <a:pt x="305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398950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</p:sldLayoutIdLst>
  <p:hf hdr="0" ft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 kern="1200" spc="-67">
          <a:solidFill>
            <a:schemeClr val="tx1"/>
          </a:solidFill>
          <a:latin typeface="OP Chevin Pro Light" panose="020F0303030000060003" pitchFamily="34" charset="0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9pPr>
    </p:titleStyle>
    <p:bodyStyle>
      <a:lvl1pPr marL="359824" indent="-35982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1pPr>
      <a:lvl2pPr marL="719649" indent="-35982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2pPr>
      <a:lvl3pPr marL="1075240" indent="-355591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3pPr>
      <a:lvl4pPr marL="1439297" indent="-364058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4pPr>
      <a:lvl5pPr marL="1794888" indent="-355591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5pPr>
      <a:lvl6pPr marL="2150480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6pPr>
      <a:lvl7pPr marL="2514537" indent="-364058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7pPr>
      <a:lvl8pPr marL="2870128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8pPr>
      <a:lvl9pPr marL="3225719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E73E082-947F-48A6-8834-E38E3F8B8C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87957-3E61-4A3E-A37E-80181D099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3DCF6-B1B5-486E-93CD-CD66FAAA8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19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8224445F-57E9-45C2-BEA0-5CE5C23C6C7E}" type="datetimeFigureOut">
              <a:rPr lang="en-US"/>
              <a:pPr>
                <a:defRPr/>
              </a:pPr>
              <a:t>4/10/19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5592-6A7E-4EED-8933-CCD922934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194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7D999-3EA8-45FF-B7FB-AA741582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19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16A029F0-2083-4F65-B639-9BCF82205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ftr="0" dt="0"/>
  <p:txStyles>
    <p:titleStyle>
      <a:lvl1pPr algn="ctr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algn="ctr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algn="ctr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algn="ctr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algn="ctr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609585" algn="ctr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/>
          <a:ea typeface="Helvetica Neue"/>
          <a:cs typeface="Helvetica Neue"/>
        </a:defRPr>
      </a:lvl6pPr>
      <a:lvl7pPr marL="1219170" algn="ctr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/>
          <a:ea typeface="Helvetica Neue"/>
          <a:cs typeface="Helvetica Neue"/>
        </a:defRPr>
      </a:lvl7pPr>
      <a:lvl8pPr marL="1828754" algn="ctr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/>
          <a:ea typeface="Helvetica Neue"/>
          <a:cs typeface="Helvetica Neue"/>
        </a:defRPr>
      </a:lvl8pPr>
      <a:lvl9pPr marL="2438339" algn="ctr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/>
          <a:ea typeface="Helvetica Neue"/>
          <a:cs typeface="Helvetica Neue"/>
        </a:defRPr>
      </a:lvl9pPr>
    </p:titleStyle>
    <p:bodyStyle>
      <a:lvl1pPr marL="228594" indent="-228594" algn="l" defTabSz="914377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783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2971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160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349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EC239-5162-4A75-89A3-9F99668C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7" y="279401"/>
            <a:ext cx="10680700" cy="1293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7746B-9F55-487F-879B-2E0BA5556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8" y="1634067"/>
            <a:ext cx="10672233" cy="453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C3D98-59CD-4F2C-B8E0-26E89B2EC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33567" y="6356351"/>
            <a:ext cx="9906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pPr>
              <a:defRPr/>
            </a:pPr>
            <a:fld id="{6C02028C-5887-4F8C-85E1-40881EC720B8}" type="datetime1">
              <a:rPr lang="fi-FI"/>
              <a:pPr>
                <a:defRPr/>
              </a:pPr>
              <a:t>10.4.2019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63D5-84C9-4789-8188-C4D3EC523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67" y="6356351"/>
            <a:ext cx="94107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pPr>
              <a:defRPr/>
            </a:pPr>
            <a:r>
              <a:rPr lang="fi-FI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2DB7-62FE-41B4-ACD6-A022C6DD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067" y="1"/>
            <a:ext cx="524933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pPr>
              <a:defRPr/>
            </a:pPr>
            <a:fld id="{14CB5A2D-D21B-41D8-A93E-B78A026A55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Confidentiality">
            <a:extLst>
              <a:ext uri="{FF2B5EF4-FFF2-40B4-BE49-F238E27FC236}">
                <a16:creationId xmlns:a16="http://schemas.microsoft.com/office/drawing/2014/main" id="{08D357A5-F609-46C0-BA47-54381B4D0C9F}"/>
              </a:ext>
            </a:extLst>
          </p:cNvPr>
          <p:cNvSpPr/>
          <p:nvPr userDrawn="1"/>
        </p:nvSpPr>
        <p:spPr>
          <a:xfrm>
            <a:off x="80434" y="6405034"/>
            <a:ext cx="601133" cy="220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>
                <a:solidFill>
                  <a:schemeClr val="tx1"/>
                </a:solidFill>
              </a:rPr>
              <a:t>© OP</a:t>
            </a:r>
          </a:p>
        </p:txBody>
      </p:sp>
      <p:grpSp>
        <p:nvGrpSpPr>
          <p:cNvPr id="1032" name="OP logo EMF">
            <a:extLst>
              <a:ext uri="{FF2B5EF4-FFF2-40B4-BE49-F238E27FC236}">
                <a16:creationId xmlns:a16="http://schemas.microsoft.com/office/drawing/2014/main" id="{8E500A88-0F63-4449-A637-93DC0BADC4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377085" y="6322484"/>
            <a:ext cx="656167" cy="361949"/>
            <a:chOff x="8232775" y="923925"/>
            <a:chExt cx="492125" cy="271463"/>
          </a:xfrm>
        </p:grpSpPr>
        <p:sp>
          <p:nvSpPr>
            <p:cNvPr id="1033" name="circle">
              <a:extLst>
                <a:ext uri="{FF2B5EF4-FFF2-40B4-BE49-F238E27FC236}">
                  <a16:creationId xmlns:a16="http://schemas.microsoft.com/office/drawing/2014/main" id="{F6533E61-0736-449B-9FF6-400CFFB7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850" y="923925"/>
              <a:ext cx="273050" cy="271463"/>
            </a:xfrm>
            <a:custGeom>
              <a:avLst/>
              <a:gdLst>
                <a:gd name="T0" fmla="*/ 2147483646 w 1134"/>
                <a:gd name="T1" fmla="*/ 2147483646 h 1133"/>
                <a:gd name="T2" fmla="*/ 2147483646 w 1134"/>
                <a:gd name="T3" fmla="*/ 2147483646 h 1133"/>
                <a:gd name="T4" fmla="*/ 2147483646 w 1134"/>
                <a:gd name="T5" fmla="*/ 2147483646 h 1133"/>
                <a:gd name="T6" fmla="*/ 2147483646 w 1134"/>
                <a:gd name="T7" fmla="*/ 0 h 1133"/>
                <a:gd name="T8" fmla="*/ 0 w 1134"/>
                <a:gd name="T9" fmla="*/ 2147483646 h 1133"/>
                <a:gd name="T10" fmla="*/ 2147483646 w 1134"/>
                <a:gd name="T11" fmla="*/ 2147483646 h 1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4" h="1133">
                  <a:moveTo>
                    <a:pt x="567" y="1133"/>
                  </a:moveTo>
                  <a:lnTo>
                    <a:pt x="567" y="1133"/>
                  </a:lnTo>
                  <a:cubicBezTo>
                    <a:pt x="880" y="1133"/>
                    <a:pt x="1134" y="879"/>
                    <a:pt x="1134" y="566"/>
                  </a:cubicBezTo>
                  <a:cubicBezTo>
                    <a:pt x="1134" y="252"/>
                    <a:pt x="880" y="0"/>
                    <a:pt x="567" y="0"/>
                  </a:cubicBezTo>
                  <a:cubicBezTo>
                    <a:pt x="254" y="0"/>
                    <a:pt x="0" y="252"/>
                    <a:pt x="0" y="566"/>
                  </a:cubicBezTo>
                  <a:cubicBezTo>
                    <a:pt x="0" y="879"/>
                    <a:pt x="254" y="1133"/>
                    <a:pt x="567" y="1133"/>
                  </a:cubicBezTo>
                  <a:close/>
                </a:path>
              </a:pathLst>
            </a:custGeom>
            <a:solidFill>
              <a:srgbClr val="FF6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2400"/>
            </a:p>
          </p:txBody>
        </p:sp>
        <p:sp>
          <p:nvSpPr>
            <p:cNvPr id="1034" name="op">
              <a:extLst>
                <a:ext uri="{FF2B5EF4-FFF2-40B4-BE49-F238E27FC236}">
                  <a16:creationId xmlns:a16="http://schemas.microsoft.com/office/drawing/2014/main" id="{629D33CE-31BE-4D92-AA5E-8C3985910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2013" y="952500"/>
              <a:ext cx="212725" cy="212725"/>
            </a:xfrm>
            <a:custGeom>
              <a:avLst/>
              <a:gdLst>
                <a:gd name="T0" fmla="*/ 2147483646 w 889"/>
                <a:gd name="T1" fmla="*/ 2147483646 h 889"/>
                <a:gd name="T2" fmla="*/ 2147483646 w 889"/>
                <a:gd name="T3" fmla="*/ 2147483646 h 889"/>
                <a:gd name="T4" fmla="*/ 2147483646 w 889"/>
                <a:gd name="T5" fmla="*/ 2147483646 h 889"/>
                <a:gd name="T6" fmla="*/ 2147483646 w 889"/>
                <a:gd name="T7" fmla="*/ 2147483646 h 889"/>
                <a:gd name="T8" fmla="*/ 2147483646 w 889"/>
                <a:gd name="T9" fmla="*/ 2147483646 h 889"/>
                <a:gd name="T10" fmla="*/ 2147483646 w 889"/>
                <a:gd name="T11" fmla="*/ 2147483646 h 889"/>
                <a:gd name="T12" fmla="*/ 2147483646 w 889"/>
                <a:gd name="T13" fmla="*/ 2147483646 h 889"/>
                <a:gd name="T14" fmla="*/ 2147483646 w 889"/>
                <a:gd name="T15" fmla="*/ 2147483646 h 889"/>
                <a:gd name="T16" fmla="*/ 2147483646 w 889"/>
                <a:gd name="T17" fmla="*/ 2147483646 h 889"/>
                <a:gd name="T18" fmla="*/ 2147483646 w 889"/>
                <a:gd name="T19" fmla="*/ 2147483646 h 889"/>
                <a:gd name="T20" fmla="*/ 2147483646 w 889"/>
                <a:gd name="T21" fmla="*/ 2147483646 h 889"/>
                <a:gd name="T22" fmla="*/ 2147483646 w 889"/>
                <a:gd name="T23" fmla="*/ 2147483646 h 889"/>
                <a:gd name="T24" fmla="*/ 2147483646 w 889"/>
                <a:gd name="T25" fmla="*/ 2147483646 h 889"/>
                <a:gd name="T26" fmla="*/ 2147483646 w 889"/>
                <a:gd name="T27" fmla="*/ 2147483646 h 889"/>
                <a:gd name="T28" fmla="*/ 2147483646 w 889"/>
                <a:gd name="T29" fmla="*/ 2147483646 h 889"/>
                <a:gd name="T30" fmla="*/ 2147483646 w 889"/>
                <a:gd name="T31" fmla="*/ 2147483646 h 889"/>
                <a:gd name="T32" fmla="*/ 2147483646 w 889"/>
                <a:gd name="T33" fmla="*/ 0 h 889"/>
                <a:gd name="T34" fmla="*/ 2147483646 w 889"/>
                <a:gd name="T35" fmla="*/ 0 h 889"/>
                <a:gd name="T36" fmla="*/ 2147483646 w 889"/>
                <a:gd name="T37" fmla="*/ 2147483646 h 889"/>
                <a:gd name="T38" fmla="*/ 2147483646 w 889"/>
                <a:gd name="T39" fmla="*/ 2147483646 h 889"/>
                <a:gd name="T40" fmla="*/ 0 w 889"/>
                <a:gd name="T41" fmla="*/ 2147483646 h 889"/>
                <a:gd name="T42" fmla="*/ 2147483646 w 889"/>
                <a:gd name="T43" fmla="*/ 2147483646 h 889"/>
                <a:gd name="T44" fmla="*/ 2147483646 w 889"/>
                <a:gd name="T45" fmla="*/ 2147483646 h 889"/>
                <a:gd name="T46" fmla="*/ 2147483646 w 889"/>
                <a:gd name="T47" fmla="*/ 2147483646 h 889"/>
                <a:gd name="T48" fmla="*/ 2147483646 w 889"/>
                <a:gd name="T49" fmla="*/ 2147483646 h 889"/>
                <a:gd name="T50" fmla="*/ 2147483646 w 889"/>
                <a:gd name="T51" fmla="*/ 2147483646 h 889"/>
                <a:gd name="T52" fmla="*/ 2147483646 w 889"/>
                <a:gd name="T53" fmla="*/ 2147483646 h 889"/>
                <a:gd name="T54" fmla="*/ 2147483646 w 889"/>
                <a:gd name="T55" fmla="*/ 2147483646 h 8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0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0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0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0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2400"/>
            </a:p>
          </p:txBody>
        </p:sp>
        <p:sp>
          <p:nvSpPr>
            <p:cNvPr id="1035" name="O">
              <a:extLst>
                <a:ext uri="{FF2B5EF4-FFF2-40B4-BE49-F238E27FC236}">
                  <a16:creationId xmlns:a16="http://schemas.microsoft.com/office/drawing/2014/main" id="{71C80EA8-6BF3-40FA-B94A-3363B0442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2775" y="1000125"/>
              <a:ext cx="77788" cy="119063"/>
            </a:xfrm>
            <a:custGeom>
              <a:avLst/>
              <a:gdLst>
                <a:gd name="T0" fmla="*/ 2147483646 w 326"/>
                <a:gd name="T1" fmla="*/ 2147483646 h 498"/>
                <a:gd name="T2" fmla="*/ 2147483646 w 326"/>
                <a:gd name="T3" fmla="*/ 2147483646 h 498"/>
                <a:gd name="T4" fmla="*/ 2147483646 w 326"/>
                <a:gd name="T5" fmla="*/ 2147483646 h 498"/>
                <a:gd name="T6" fmla="*/ 2147483646 w 326"/>
                <a:gd name="T7" fmla="*/ 2147483646 h 498"/>
                <a:gd name="T8" fmla="*/ 2147483646 w 326"/>
                <a:gd name="T9" fmla="*/ 2147483646 h 498"/>
                <a:gd name="T10" fmla="*/ 2147483646 w 326"/>
                <a:gd name="T11" fmla="*/ 2147483646 h 498"/>
                <a:gd name="T12" fmla="*/ 2147483646 w 326"/>
                <a:gd name="T13" fmla="*/ 2147483646 h 498"/>
                <a:gd name="T14" fmla="*/ 2147483646 w 326"/>
                <a:gd name="T15" fmla="*/ 2147483646 h 498"/>
                <a:gd name="T16" fmla="*/ 2147483646 w 326"/>
                <a:gd name="T17" fmla="*/ 2147483646 h 498"/>
                <a:gd name="T18" fmla="*/ 2147483646 w 326"/>
                <a:gd name="T19" fmla="*/ 2147483646 h 498"/>
                <a:gd name="T20" fmla="*/ 0 w 326"/>
                <a:gd name="T21" fmla="*/ 2147483646 h 498"/>
                <a:gd name="T22" fmla="*/ 0 w 326"/>
                <a:gd name="T23" fmla="*/ 2147483646 h 498"/>
                <a:gd name="T24" fmla="*/ 2147483646 w 326"/>
                <a:gd name="T25" fmla="*/ 0 h 498"/>
                <a:gd name="T26" fmla="*/ 2147483646 w 326"/>
                <a:gd name="T27" fmla="*/ 2147483646 h 498"/>
                <a:gd name="T28" fmla="*/ 2147483646 w 326"/>
                <a:gd name="T29" fmla="*/ 2147483646 h 498"/>
                <a:gd name="T30" fmla="*/ 2147483646 w 326"/>
                <a:gd name="T31" fmla="*/ 214748364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3" y="41"/>
                    <a:pt x="43" y="104"/>
                    <a:pt x="43" y="180"/>
                  </a:cubicBezTo>
                  <a:lnTo>
                    <a:pt x="43" y="318"/>
                  </a:lnTo>
                  <a:cubicBezTo>
                    <a:pt x="43" y="394"/>
                    <a:pt x="73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0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0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2400"/>
            </a:p>
          </p:txBody>
        </p:sp>
        <p:sp>
          <p:nvSpPr>
            <p:cNvPr id="1036" name="P">
              <a:extLst>
                <a:ext uri="{FF2B5EF4-FFF2-40B4-BE49-F238E27FC236}">
                  <a16:creationId xmlns:a16="http://schemas.microsoft.com/office/drawing/2014/main" id="{0F097A11-8818-4024-9A68-17CD2EF0C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4850" y="1001713"/>
              <a:ext cx="73025" cy="117475"/>
            </a:xfrm>
            <a:custGeom>
              <a:avLst/>
              <a:gdLst>
                <a:gd name="T0" fmla="*/ 2147483646 w 305"/>
                <a:gd name="T1" fmla="*/ 2147483646 h 492"/>
                <a:gd name="T2" fmla="*/ 2147483646 w 305"/>
                <a:gd name="T3" fmla="*/ 2147483646 h 492"/>
                <a:gd name="T4" fmla="*/ 2147483646 w 305"/>
                <a:gd name="T5" fmla="*/ 2147483646 h 492"/>
                <a:gd name="T6" fmla="*/ 2147483646 w 305"/>
                <a:gd name="T7" fmla="*/ 2147483646 h 492"/>
                <a:gd name="T8" fmla="*/ 2147483646 w 305"/>
                <a:gd name="T9" fmla="*/ 2147483646 h 492"/>
                <a:gd name="T10" fmla="*/ 2147483646 w 305"/>
                <a:gd name="T11" fmla="*/ 2147483646 h 492"/>
                <a:gd name="T12" fmla="*/ 2147483646 w 305"/>
                <a:gd name="T13" fmla="*/ 2147483646 h 492"/>
                <a:gd name="T14" fmla="*/ 2147483646 w 305"/>
                <a:gd name="T15" fmla="*/ 2147483646 h 492"/>
                <a:gd name="T16" fmla="*/ 2147483646 w 305"/>
                <a:gd name="T17" fmla="*/ 2147483646 h 492"/>
                <a:gd name="T18" fmla="*/ 2147483646 w 305"/>
                <a:gd name="T19" fmla="*/ 2147483646 h 492"/>
                <a:gd name="T20" fmla="*/ 2147483646 w 305"/>
                <a:gd name="T21" fmla="*/ 2147483646 h 492"/>
                <a:gd name="T22" fmla="*/ 2147483646 w 305"/>
                <a:gd name="T23" fmla="*/ 2147483646 h 492"/>
                <a:gd name="T24" fmla="*/ 2147483646 w 305"/>
                <a:gd name="T25" fmla="*/ 2147483646 h 492"/>
                <a:gd name="T26" fmla="*/ 0 w 305"/>
                <a:gd name="T27" fmla="*/ 2147483646 h 492"/>
                <a:gd name="T28" fmla="*/ 0 w 305"/>
                <a:gd name="T29" fmla="*/ 2147483646 h 492"/>
                <a:gd name="T30" fmla="*/ 2147483646 w 305"/>
                <a:gd name="T31" fmla="*/ 0 h 492"/>
                <a:gd name="T32" fmla="*/ 2147483646 w 305"/>
                <a:gd name="T33" fmla="*/ 0 h 492"/>
                <a:gd name="T34" fmla="*/ 2147483646 w 305"/>
                <a:gd name="T35" fmla="*/ 2147483646 h 492"/>
                <a:gd name="T36" fmla="*/ 2147483646 w 305"/>
                <a:gd name="T37" fmla="*/ 2147483646 h 492"/>
                <a:gd name="T38" fmla="*/ 2147483646 w 305"/>
                <a:gd name="T39" fmla="*/ 2147483646 h 4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5" h="492">
                  <a:moveTo>
                    <a:pt x="261" y="129"/>
                  </a:moveTo>
                  <a:lnTo>
                    <a:pt x="261" y="129"/>
                  </a:lnTo>
                  <a:cubicBezTo>
                    <a:pt x="261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7" y="247"/>
                  </a:lnTo>
                  <a:cubicBezTo>
                    <a:pt x="228" y="247"/>
                    <a:pt x="261" y="208"/>
                    <a:pt x="261" y="161"/>
                  </a:cubicBezTo>
                  <a:lnTo>
                    <a:pt x="261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5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5" y="66"/>
                    <a:pt x="305" y="128"/>
                  </a:cubicBezTo>
                  <a:lnTo>
                    <a:pt x="305" y="162"/>
                  </a:lnTo>
                  <a:cubicBezTo>
                    <a:pt x="305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34918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</p:sldLayoutIdLst>
  <p:hf hdr="0" ft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 kern="1200" spc="-67">
          <a:solidFill>
            <a:schemeClr val="tx1"/>
          </a:solidFill>
          <a:latin typeface="OP Chevin Pro Light" panose="020F0303030000060003" pitchFamily="34" charset="0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OP Chevin Pro Light" panose="020F0303030000060003" pitchFamily="34" charset="0"/>
        </a:defRPr>
      </a:lvl9pPr>
    </p:titleStyle>
    <p:bodyStyle>
      <a:lvl1pPr marL="359824" indent="-35982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1pPr>
      <a:lvl2pPr marL="719649" indent="-35982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2pPr>
      <a:lvl3pPr marL="1075240" indent="-355591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3pPr>
      <a:lvl4pPr marL="1439297" indent="-364058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4pPr>
      <a:lvl5pPr marL="1794888" indent="-355591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5pPr>
      <a:lvl6pPr marL="2150480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6pPr>
      <a:lvl7pPr marL="2514537" indent="-364058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7pPr>
      <a:lvl8pPr marL="2870128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8pPr>
      <a:lvl9pPr marL="3225719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05" y="279796"/>
            <a:ext cx="10681939" cy="1292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05" y="1633094"/>
            <a:ext cx="10672795" cy="453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34005" y="6356352"/>
            <a:ext cx="990600" cy="31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272D3D04-C232-4FCA-87D7-00132800326A}" type="datetime1">
              <a:rPr lang="fi-FI" smtClean="0"/>
              <a:pPr/>
              <a:t>10.4.2019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07" y="6356352"/>
            <a:ext cx="9411261" cy="31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7067" y="1"/>
            <a:ext cx="524933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fidentiality"/>
          <p:cNvSpPr/>
          <p:nvPr userDrawn="1"/>
        </p:nvSpPr>
        <p:spPr>
          <a:xfrm>
            <a:off x="81005" y="6403984"/>
            <a:ext cx="600001" cy="22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fi-FI" sz="1000" noProof="0" dirty="0">
                <a:solidFill>
                  <a:schemeClr val="tx1"/>
                </a:solidFill>
                <a:latin typeface="OP Chevin Pro Light" pitchFamily="34" charset="0"/>
              </a:rPr>
              <a:t>© OP</a:t>
            </a:r>
          </a:p>
        </p:txBody>
      </p:sp>
      <p:grpSp>
        <p:nvGrpSpPr>
          <p:cNvPr id="9" name="OP logo EMF"/>
          <p:cNvGrpSpPr/>
          <p:nvPr userDrawn="1"/>
        </p:nvGrpSpPr>
        <p:grpSpPr>
          <a:xfrm>
            <a:off x="11377745" y="6321478"/>
            <a:ext cx="656167" cy="361951"/>
            <a:chOff x="8232775" y="923925"/>
            <a:chExt cx="492125" cy="271463"/>
          </a:xfrm>
        </p:grpSpPr>
        <p:sp>
          <p:nvSpPr>
            <p:cNvPr id="10" name="circle"/>
            <p:cNvSpPr>
              <a:spLocks/>
            </p:cNvSpPr>
            <p:nvPr/>
          </p:nvSpPr>
          <p:spPr bwMode="auto">
            <a:xfrm>
              <a:off x="8451850" y="923925"/>
              <a:ext cx="273050" cy="271463"/>
            </a:xfrm>
            <a:custGeom>
              <a:avLst/>
              <a:gdLst>
                <a:gd name="T0" fmla="*/ 567 w 1134"/>
                <a:gd name="T1" fmla="*/ 1133 h 1133"/>
                <a:gd name="T2" fmla="*/ 567 w 1134"/>
                <a:gd name="T3" fmla="*/ 1133 h 1133"/>
                <a:gd name="T4" fmla="*/ 1134 w 1134"/>
                <a:gd name="T5" fmla="*/ 566 h 1133"/>
                <a:gd name="T6" fmla="*/ 567 w 1134"/>
                <a:gd name="T7" fmla="*/ 0 h 1133"/>
                <a:gd name="T8" fmla="*/ 0 w 1134"/>
                <a:gd name="T9" fmla="*/ 566 h 1133"/>
                <a:gd name="T10" fmla="*/ 567 w 1134"/>
                <a:gd name="T11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1133">
                  <a:moveTo>
                    <a:pt x="567" y="1133"/>
                  </a:moveTo>
                  <a:lnTo>
                    <a:pt x="567" y="1133"/>
                  </a:lnTo>
                  <a:cubicBezTo>
                    <a:pt x="880" y="1133"/>
                    <a:pt x="1134" y="879"/>
                    <a:pt x="1134" y="566"/>
                  </a:cubicBezTo>
                  <a:cubicBezTo>
                    <a:pt x="1134" y="252"/>
                    <a:pt x="880" y="0"/>
                    <a:pt x="567" y="0"/>
                  </a:cubicBezTo>
                  <a:cubicBezTo>
                    <a:pt x="254" y="0"/>
                    <a:pt x="0" y="252"/>
                    <a:pt x="0" y="566"/>
                  </a:cubicBezTo>
                  <a:cubicBezTo>
                    <a:pt x="0" y="879"/>
                    <a:pt x="254" y="1133"/>
                    <a:pt x="567" y="1133"/>
                  </a:cubicBezTo>
                  <a:close/>
                </a:path>
              </a:pathLst>
            </a:custGeom>
            <a:solidFill>
              <a:srgbClr val="FF6A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" name="op"/>
            <p:cNvSpPr>
              <a:spLocks noEditPoints="1"/>
            </p:cNvSpPr>
            <p:nvPr/>
          </p:nvSpPr>
          <p:spPr bwMode="auto">
            <a:xfrm>
              <a:off x="8482013" y="952500"/>
              <a:ext cx="212725" cy="212725"/>
            </a:xfrm>
            <a:custGeom>
              <a:avLst/>
              <a:gdLst>
                <a:gd name="T0" fmla="*/ 775 w 889"/>
                <a:gd name="T1" fmla="*/ 445 h 889"/>
                <a:gd name="T2" fmla="*/ 775 w 889"/>
                <a:gd name="T3" fmla="*/ 445 h 889"/>
                <a:gd name="T4" fmla="*/ 638 w 889"/>
                <a:gd name="T5" fmla="*/ 581 h 889"/>
                <a:gd name="T6" fmla="*/ 501 w 889"/>
                <a:gd name="T7" fmla="*/ 445 h 889"/>
                <a:gd name="T8" fmla="*/ 638 w 889"/>
                <a:gd name="T9" fmla="*/ 308 h 889"/>
                <a:gd name="T10" fmla="*/ 775 w 889"/>
                <a:gd name="T11" fmla="*/ 445 h 889"/>
                <a:gd name="T12" fmla="*/ 387 w 889"/>
                <a:gd name="T13" fmla="*/ 445 h 889"/>
                <a:gd name="T14" fmla="*/ 387 w 889"/>
                <a:gd name="T15" fmla="*/ 445 h 889"/>
                <a:gd name="T16" fmla="*/ 250 w 889"/>
                <a:gd name="T17" fmla="*/ 581 h 889"/>
                <a:gd name="T18" fmla="*/ 114 w 889"/>
                <a:gd name="T19" fmla="*/ 445 h 889"/>
                <a:gd name="T20" fmla="*/ 250 w 889"/>
                <a:gd name="T21" fmla="*/ 308 h 889"/>
                <a:gd name="T22" fmla="*/ 387 w 889"/>
                <a:gd name="T23" fmla="*/ 445 h 889"/>
                <a:gd name="T24" fmla="*/ 889 w 889"/>
                <a:gd name="T25" fmla="*/ 445 h 889"/>
                <a:gd name="T26" fmla="*/ 889 w 889"/>
                <a:gd name="T27" fmla="*/ 445 h 889"/>
                <a:gd name="T28" fmla="*/ 638 w 889"/>
                <a:gd name="T29" fmla="*/ 194 h 889"/>
                <a:gd name="T30" fmla="*/ 501 w 889"/>
                <a:gd name="T31" fmla="*/ 234 h 889"/>
                <a:gd name="T32" fmla="*/ 501 w 889"/>
                <a:gd name="T33" fmla="*/ 0 h 889"/>
                <a:gd name="T34" fmla="*/ 387 w 889"/>
                <a:gd name="T35" fmla="*/ 0 h 889"/>
                <a:gd name="T36" fmla="*/ 387 w 889"/>
                <a:gd name="T37" fmla="*/ 234 h 889"/>
                <a:gd name="T38" fmla="*/ 250 w 889"/>
                <a:gd name="T39" fmla="*/ 194 h 889"/>
                <a:gd name="T40" fmla="*/ 0 w 889"/>
                <a:gd name="T41" fmla="*/ 445 h 889"/>
                <a:gd name="T42" fmla="*/ 250 w 889"/>
                <a:gd name="T43" fmla="*/ 695 h 889"/>
                <a:gd name="T44" fmla="*/ 387 w 889"/>
                <a:gd name="T45" fmla="*/ 655 h 889"/>
                <a:gd name="T46" fmla="*/ 387 w 889"/>
                <a:gd name="T47" fmla="*/ 889 h 889"/>
                <a:gd name="T48" fmla="*/ 501 w 889"/>
                <a:gd name="T49" fmla="*/ 889 h 889"/>
                <a:gd name="T50" fmla="*/ 501 w 889"/>
                <a:gd name="T51" fmla="*/ 655 h 889"/>
                <a:gd name="T52" fmla="*/ 638 w 889"/>
                <a:gd name="T53" fmla="*/ 695 h 889"/>
                <a:gd name="T54" fmla="*/ 889 w 889"/>
                <a:gd name="T55" fmla="*/ 44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0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0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0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0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" name="O"/>
            <p:cNvSpPr>
              <a:spLocks noEditPoints="1"/>
            </p:cNvSpPr>
            <p:nvPr/>
          </p:nvSpPr>
          <p:spPr bwMode="auto">
            <a:xfrm>
              <a:off x="8232775" y="1000125"/>
              <a:ext cx="77788" cy="119063"/>
            </a:xfrm>
            <a:custGeom>
              <a:avLst/>
              <a:gdLst>
                <a:gd name="T0" fmla="*/ 282 w 326"/>
                <a:gd name="T1" fmla="*/ 180 h 498"/>
                <a:gd name="T2" fmla="*/ 282 w 326"/>
                <a:gd name="T3" fmla="*/ 180 h 498"/>
                <a:gd name="T4" fmla="*/ 163 w 326"/>
                <a:gd name="T5" fmla="*/ 41 h 498"/>
                <a:gd name="T6" fmla="*/ 43 w 326"/>
                <a:gd name="T7" fmla="*/ 180 h 498"/>
                <a:gd name="T8" fmla="*/ 43 w 326"/>
                <a:gd name="T9" fmla="*/ 318 h 498"/>
                <a:gd name="T10" fmla="*/ 163 w 326"/>
                <a:gd name="T11" fmla="*/ 458 h 498"/>
                <a:gd name="T12" fmla="*/ 282 w 326"/>
                <a:gd name="T13" fmla="*/ 318 h 498"/>
                <a:gd name="T14" fmla="*/ 282 w 326"/>
                <a:gd name="T15" fmla="*/ 180 h 498"/>
                <a:gd name="T16" fmla="*/ 163 w 326"/>
                <a:gd name="T17" fmla="*/ 498 h 498"/>
                <a:gd name="T18" fmla="*/ 163 w 326"/>
                <a:gd name="T19" fmla="*/ 498 h 498"/>
                <a:gd name="T20" fmla="*/ 0 w 326"/>
                <a:gd name="T21" fmla="*/ 318 h 498"/>
                <a:gd name="T22" fmla="*/ 0 w 326"/>
                <a:gd name="T23" fmla="*/ 180 h 498"/>
                <a:gd name="T24" fmla="*/ 163 w 326"/>
                <a:gd name="T25" fmla="*/ 0 h 498"/>
                <a:gd name="T26" fmla="*/ 326 w 326"/>
                <a:gd name="T27" fmla="*/ 180 h 498"/>
                <a:gd name="T28" fmla="*/ 326 w 326"/>
                <a:gd name="T29" fmla="*/ 318 h 498"/>
                <a:gd name="T30" fmla="*/ 163 w 326"/>
                <a:gd name="T31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3" y="41"/>
                    <a:pt x="43" y="104"/>
                    <a:pt x="43" y="180"/>
                  </a:cubicBezTo>
                  <a:lnTo>
                    <a:pt x="43" y="318"/>
                  </a:lnTo>
                  <a:cubicBezTo>
                    <a:pt x="43" y="394"/>
                    <a:pt x="73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0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0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" name="P"/>
            <p:cNvSpPr>
              <a:spLocks noEditPoints="1"/>
            </p:cNvSpPr>
            <p:nvPr/>
          </p:nvSpPr>
          <p:spPr bwMode="auto">
            <a:xfrm>
              <a:off x="8324850" y="1001713"/>
              <a:ext cx="73025" cy="117475"/>
            </a:xfrm>
            <a:custGeom>
              <a:avLst/>
              <a:gdLst>
                <a:gd name="T0" fmla="*/ 261 w 305"/>
                <a:gd name="T1" fmla="*/ 129 h 492"/>
                <a:gd name="T2" fmla="*/ 261 w 305"/>
                <a:gd name="T3" fmla="*/ 129 h 492"/>
                <a:gd name="T4" fmla="*/ 148 w 305"/>
                <a:gd name="T5" fmla="*/ 41 h 492"/>
                <a:gd name="T6" fmla="*/ 44 w 305"/>
                <a:gd name="T7" fmla="*/ 41 h 492"/>
                <a:gd name="T8" fmla="*/ 44 w 305"/>
                <a:gd name="T9" fmla="*/ 247 h 492"/>
                <a:gd name="T10" fmla="*/ 157 w 305"/>
                <a:gd name="T11" fmla="*/ 247 h 492"/>
                <a:gd name="T12" fmla="*/ 261 w 305"/>
                <a:gd name="T13" fmla="*/ 161 h 492"/>
                <a:gd name="T14" fmla="*/ 261 w 305"/>
                <a:gd name="T15" fmla="*/ 129 h 492"/>
                <a:gd name="T16" fmla="*/ 158 w 305"/>
                <a:gd name="T17" fmla="*/ 287 h 492"/>
                <a:gd name="T18" fmla="*/ 158 w 305"/>
                <a:gd name="T19" fmla="*/ 287 h 492"/>
                <a:gd name="T20" fmla="*/ 44 w 305"/>
                <a:gd name="T21" fmla="*/ 287 h 492"/>
                <a:gd name="T22" fmla="*/ 44 w 305"/>
                <a:gd name="T23" fmla="*/ 470 h 492"/>
                <a:gd name="T24" fmla="*/ 22 w 305"/>
                <a:gd name="T25" fmla="*/ 492 h 492"/>
                <a:gd name="T26" fmla="*/ 0 w 305"/>
                <a:gd name="T27" fmla="*/ 470 h 492"/>
                <a:gd name="T28" fmla="*/ 0 w 305"/>
                <a:gd name="T29" fmla="*/ 22 h 492"/>
                <a:gd name="T30" fmla="*/ 22 w 305"/>
                <a:gd name="T31" fmla="*/ 0 h 492"/>
                <a:gd name="T32" fmla="*/ 150 w 305"/>
                <a:gd name="T33" fmla="*/ 0 h 492"/>
                <a:gd name="T34" fmla="*/ 305 w 305"/>
                <a:gd name="T35" fmla="*/ 128 h 492"/>
                <a:gd name="T36" fmla="*/ 305 w 305"/>
                <a:gd name="T37" fmla="*/ 162 h 492"/>
                <a:gd name="T38" fmla="*/ 158 w 305"/>
                <a:gd name="T39" fmla="*/ 28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5" h="492">
                  <a:moveTo>
                    <a:pt x="261" y="129"/>
                  </a:moveTo>
                  <a:lnTo>
                    <a:pt x="261" y="129"/>
                  </a:lnTo>
                  <a:cubicBezTo>
                    <a:pt x="261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7" y="247"/>
                  </a:lnTo>
                  <a:cubicBezTo>
                    <a:pt x="228" y="247"/>
                    <a:pt x="261" y="208"/>
                    <a:pt x="261" y="161"/>
                  </a:cubicBezTo>
                  <a:lnTo>
                    <a:pt x="261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5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5" y="66"/>
                    <a:pt x="305" y="128"/>
                  </a:cubicBezTo>
                  <a:lnTo>
                    <a:pt x="305" y="162"/>
                  </a:lnTo>
                  <a:cubicBezTo>
                    <a:pt x="305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317600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08" r:id="rId32"/>
    <p:sldLayoutId id="2147483809" r:id="rId3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 spc="-67">
          <a:solidFill>
            <a:schemeClr val="tx1"/>
          </a:solidFill>
          <a:latin typeface="OP Chevin Pro Light" panose="020F0303030000060003" pitchFamily="34" charset="0"/>
          <a:ea typeface="+mj-ea"/>
          <a:cs typeface="+mj-cs"/>
        </a:defRPr>
      </a:lvl1pPr>
    </p:titleStyle>
    <p:bodyStyle>
      <a:lvl1pPr marL="359824" indent="-35982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1pPr>
      <a:lvl2pPr marL="719649" indent="-359824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2pPr>
      <a:lvl3pPr marL="1075240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3pPr>
      <a:lvl4pPr marL="1439297" indent="-364058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4pPr>
      <a:lvl5pPr marL="1794888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5pPr>
      <a:lvl6pPr marL="2150480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6pPr>
      <a:lvl7pPr marL="2514537" indent="-364058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7pPr>
      <a:lvl8pPr marL="2870128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8pPr>
      <a:lvl9pPr marL="3225719" indent="-35559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6E624-EA13-41BF-A914-CC505BCE4F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A41B15-585D-44E1-85EA-B980011F6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052" y="3763097"/>
            <a:ext cx="10457895" cy="997527"/>
          </a:xfrm>
        </p:spPr>
        <p:txBody>
          <a:bodyPr/>
          <a:lstStyle/>
          <a:p>
            <a:r>
              <a:rPr lang="fi-FI" sz="3600" dirty="0"/>
              <a:t>A </a:t>
            </a:r>
            <a:r>
              <a:rPr lang="fi-FI" sz="3600" dirty="0" err="1"/>
              <a:t>Glimpse</a:t>
            </a:r>
            <a:r>
              <a:rPr lang="fi-FI" sz="3600" dirty="0"/>
              <a:t> into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Future</a:t>
            </a:r>
            <a:r>
              <a:rPr lang="fi-FI" sz="3600" dirty="0"/>
              <a:t> </a:t>
            </a:r>
            <a:r>
              <a:rPr lang="fi-FI" sz="3600" dirty="0" err="1"/>
              <a:t>Decentralized</a:t>
            </a:r>
            <a:r>
              <a:rPr lang="fi-FI" sz="3600" dirty="0"/>
              <a:t> Data </a:t>
            </a:r>
            <a:r>
              <a:rPr lang="fi-FI" sz="3600" dirty="0" err="1"/>
              <a:t>Ecosystems</a:t>
            </a:r>
            <a:r>
              <a:rPr lang="fi-FI" sz="3600" dirty="0"/>
              <a:t> - </a:t>
            </a:r>
            <a:br>
              <a:rPr lang="fi-FI" sz="3600" dirty="0"/>
            </a:br>
            <a:r>
              <a:rPr lang="fi-FI" sz="3600" dirty="0"/>
              <a:t>A Trade Network for Non-</a:t>
            </a:r>
            <a:r>
              <a:rPr lang="fi-FI" sz="3600" dirty="0" err="1"/>
              <a:t>listed</a:t>
            </a:r>
            <a:r>
              <a:rPr lang="fi-FI" sz="3600" dirty="0"/>
              <a:t> </a:t>
            </a:r>
            <a:r>
              <a:rPr lang="fi-FI" sz="3600" dirty="0" err="1"/>
              <a:t>Shares</a:t>
            </a:r>
            <a:endParaRPr lang="fi-FI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89A42D-D611-4E00-80EE-6BCCB8CFA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425399"/>
            <a:ext cx="9144000" cy="788006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Timo Hotti – OP Financial Group</a:t>
            </a:r>
          </a:p>
          <a:p>
            <a:r>
              <a:rPr lang="fi-FI" dirty="0"/>
              <a:t>timo.hotti@op.fi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8CF8A9-8848-4BE3-884E-A182A5FBD9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4194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E28F23-D76E-42CC-9093-7A16C5C3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7" y="2095500"/>
            <a:ext cx="6294967" cy="42291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189" indent="-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(DID – Distributed ID) in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ledger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verified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3rd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Digital ID for 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entity’s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DIDs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verifiable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shareholder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Powers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-of-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attorney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189" indent="-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legally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compliant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Digital ID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decentralized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Specifying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Authorize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6131" name="Dian numeron paikkamerkki 3">
            <a:extLst>
              <a:ext uri="{FF2B5EF4-FFF2-40B4-BE49-F238E27FC236}">
                <a16:creationId xmlns:a16="http://schemas.microsoft.com/office/drawing/2014/main" id="{94C1C3A4-2669-460F-9DE8-1F66191F3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76B6F-2031-4968-A183-442BB3923831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 panose="020F0303030000060003" pitchFamily="34" charset="0"/>
                <a:ea typeface="+mn-ea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 Chevin Pro Light" panose="020F0303030000060003" pitchFamily="34" charset="0"/>
              <a:ea typeface="+mn-ea"/>
              <a:cs typeface="+mn-cs"/>
            </a:endParaRPr>
          </a:p>
        </p:txBody>
      </p:sp>
      <p:sp>
        <p:nvSpPr>
          <p:cNvPr id="176132" name="Content Placeholder 4">
            <a:extLst>
              <a:ext uri="{FF2B5EF4-FFF2-40B4-BE49-F238E27FC236}">
                <a16:creationId xmlns:a16="http://schemas.microsoft.com/office/drawing/2014/main" id="{DC2336CB-ED41-4286-9EA0-3C20A57665D3}"/>
              </a:ext>
            </a:extLst>
          </p:cNvPr>
          <p:cNvSpPr txBox="1">
            <a:spLocks/>
          </p:cNvSpPr>
          <p:nvPr/>
        </p:nvSpPr>
        <p:spPr bwMode="auto">
          <a:xfrm>
            <a:off x="118534" y="186267"/>
            <a:ext cx="5973233" cy="452967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539750" indent="-269875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806450" indent="-266700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079500" indent="-273050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1346200" indent="-266700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1803400" indent="-2667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260600" indent="-2667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2717800" indent="-2667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175000" indent="-2667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6A1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altLang="fi-FI" sz="24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 panose="020F0303030000060003" pitchFamily="34" charset="0"/>
                <a:ea typeface="+mn-ea"/>
                <a:cs typeface="+mn-cs"/>
              </a:rPr>
              <a:t>Identity Data Management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16BC7C-EC02-4AE0-B368-28B99EEF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84" y="802217"/>
            <a:ext cx="10682816" cy="129328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Digitalizing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Signers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b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Self-Sovereign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ID for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  <a:endParaRPr lang="fi-F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uva 5">
            <a:extLst>
              <a:ext uri="{FF2B5EF4-FFF2-40B4-BE49-F238E27FC236}">
                <a16:creationId xmlns:a16="http://schemas.microsoft.com/office/drawing/2014/main" id="{130FE9B9-724E-48C5-8224-BE8B4BB5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2438400"/>
            <a:ext cx="4914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28CBF24-FE84-43AE-B072-D5322A514CD2}"/>
              </a:ext>
            </a:extLst>
          </p:cNvPr>
          <p:cNvGrpSpPr>
            <a:grpSpLocks/>
          </p:cNvGrpSpPr>
          <p:nvPr/>
        </p:nvGrpSpPr>
        <p:grpSpPr bwMode="auto">
          <a:xfrm>
            <a:off x="7886701" y="2461685"/>
            <a:ext cx="4254500" cy="2152649"/>
            <a:chOff x="5915698" y="1846113"/>
            <a:chExt cx="3190753" cy="1614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ECDAAE-56F2-460F-9991-43BE5D318639}"/>
                </a:ext>
              </a:extLst>
            </p:cNvPr>
            <p:cNvSpPr txBox="1"/>
            <p:nvPr/>
          </p:nvSpPr>
          <p:spPr>
            <a:xfrm>
              <a:off x="6696718" y="2715865"/>
              <a:ext cx="937961" cy="1923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 Chevin Pro Light"/>
                  <a:ea typeface="+mn-ea"/>
                  <a:cs typeface="+mn-cs"/>
                </a:rPr>
                <a:t>Company’s</a:t>
              </a:r>
              <a:r>
                <a:rPr kumimoji="0" lang="fi-FI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 Chevin Pro Light"/>
                  <a:ea typeface="+mn-ea"/>
                  <a:cs typeface="+mn-cs"/>
                </a:rPr>
                <a:t> Identity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5A04B1-7B22-4854-96D3-C9C6C5234046}"/>
                </a:ext>
              </a:extLst>
            </p:cNvPr>
            <p:cNvSpPr txBox="1"/>
            <p:nvPr/>
          </p:nvSpPr>
          <p:spPr>
            <a:xfrm>
              <a:off x="5915698" y="1869920"/>
              <a:ext cx="445057" cy="16154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 Chevin Pro Light"/>
                  <a:ea typeface="+mn-ea"/>
                  <a:cs typeface="+mn-cs"/>
                </a:rPr>
                <a:t>Employee</a:t>
              </a:r>
              <a:endPara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2FE59D-4536-4847-8FFC-CCE16D662230}"/>
                </a:ext>
              </a:extLst>
            </p:cNvPr>
            <p:cNvSpPr txBox="1"/>
            <p:nvPr/>
          </p:nvSpPr>
          <p:spPr>
            <a:xfrm>
              <a:off x="6958646" y="1869920"/>
              <a:ext cx="270737" cy="16154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 Chevin Pro Light"/>
                  <a:ea typeface="+mn-ea"/>
                  <a:cs typeface="+mn-cs"/>
                </a:rPr>
                <a:t>CEO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362851-8231-4D5F-95B7-1AFB68B40562}"/>
                </a:ext>
              </a:extLst>
            </p:cNvPr>
            <p:cNvSpPr txBox="1"/>
            <p:nvPr/>
          </p:nvSpPr>
          <p:spPr>
            <a:xfrm>
              <a:off x="7372967" y="1869920"/>
              <a:ext cx="615771" cy="16154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 Chevin Pro Light"/>
                  <a:ea typeface="+mn-ea"/>
                  <a:cs typeface="+mn-cs"/>
                </a:rPr>
                <a:t>Board Member</a:t>
              </a:r>
            </a:p>
          </p:txBody>
        </p:sp>
        <p:pic>
          <p:nvPicPr>
            <p:cNvPr id="176141" name="Kuva 5">
              <a:extLst>
                <a:ext uri="{FF2B5EF4-FFF2-40B4-BE49-F238E27FC236}">
                  <a16:creationId xmlns:a16="http://schemas.microsoft.com/office/drawing/2014/main" id="{1409777D-A60A-49FF-8DDD-E2F0715C8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25" b="72165"/>
            <a:stretch>
              <a:fillRect/>
            </a:stretch>
          </p:blipFill>
          <p:spPr bwMode="auto">
            <a:xfrm>
              <a:off x="8489692" y="2715641"/>
              <a:ext cx="616759" cy="74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142" name="Kuva 5">
              <a:extLst>
                <a:ext uri="{FF2B5EF4-FFF2-40B4-BE49-F238E27FC236}">
                  <a16:creationId xmlns:a16="http://schemas.microsoft.com/office/drawing/2014/main" id="{EE75017B-F268-44A7-89CD-8BC2D451C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12" t="41512" b="30075"/>
            <a:stretch>
              <a:fillRect/>
            </a:stretch>
          </p:blipFill>
          <p:spPr bwMode="auto">
            <a:xfrm>
              <a:off x="8548640" y="1846113"/>
              <a:ext cx="498861" cy="5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2C29BA-4D53-44D7-A0D0-19BD17A9C86E}"/>
                </a:ext>
              </a:extLst>
            </p:cNvPr>
            <p:cNvSpPr txBox="1"/>
            <p:nvPr/>
          </p:nvSpPr>
          <p:spPr>
            <a:xfrm>
              <a:off x="8031755" y="1869920"/>
              <a:ext cx="484168" cy="25385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800" dirty="0" err="1">
                  <a:solidFill>
                    <a:srgbClr val="FFFFFF"/>
                  </a:solidFill>
                  <a:latin typeface="OP Chevin Pro Light"/>
                </a:rPr>
                <a:t>Share</a:t>
              </a:r>
              <a:r>
                <a:rPr lang="fi-FI" sz="800" dirty="0">
                  <a:solidFill>
                    <a:srgbClr val="FFFFFF"/>
                  </a:solidFill>
                  <a:latin typeface="OP Chevin Pro Light"/>
                </a:rPr>
                <a:t>-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800" dirty="0" err="1">
                  <a:solidFill>
                    <a:srgbClr val="FFFFFF"/>
                  </a:solidFill>
                  <a:latin typeface="OP Chevin Pro Light"/>
                </a:rPr>
                <a:t>holder</a:t>
              </a:r>
              <a:endPara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endParaRPr>
            </a:p>
          </p:txBody>
        </p:sp>
      </p:grpSp>
      <p:pic>
        <p:nvPicPr>
          <p:cNvPr id="176136" name="Picture 19">
            <a:extLst>
              <a:ext uri="{FF2B5EF4-FFF2-40B4-BE49-F238E27FC236}">
                <a16:creationId xmlns:a16="http://schemas.microsoft.com/office/drawing/2014/main" id="{2BA6D8B8-4424-43F2-B896-A6D735CA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11668"/>
            <a:ext cx="1926167" cy="43603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croll: Vertical 19">
            <a:extLst>
              <a:ext uri="{FF2B5EF4-FFF2-40B4-BE49-F238E27FC236}">
                <a16:creationId xmlns:a16="http://schemas.microsoft.com/office/drawing/2014/main" id="{6DDE0B0E-6498-4BB6-88C6-B4119C43EB27}"/>
              </a:ext>
            </a:extLst>
          </p:cNvPr>
          <p:cNvSpPr/>
          <p:nvPr/>
        </p:nvSpPr>
        <p:spPr>
          <a:xfrm>
            <a:off x="10696528" y="3899374"/>
            <a:ext cx="466928" cy="464476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  <p:sp>
        <p:nvSpPr>
          <p:cNvPr id="21" name="Scroll: Vertical 20">
            <a:extLst>
              <a:ext uri="{FF2B5EF4-FFF2-40B4-BE49-F238E27FC236}">
                <a16:creationId xmlns:a16="http://schemas.microsoft.com/office/drawing/2014/main" id="{DF0EA144-4207-4662-B087-5862F110FFDA}"/>
              </a:ext>
            </a:extLst>
          </p:cNvPr>
          <p:cNvSpPr/>
          <p:nvPr/>
        </p:nvSpPr>
        <p:spPr>
          <a:xfrm>
            <a:off x="10829196" y="4051774"/>
            <a:ext cx="466928" cy="464476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6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AC21F7-4EEA-43EF-A7AA-4DCFA6F3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84" y="2923117"/>
            <a:ext cx="10682816" cy="1293283"/>
          </a:xfrm>
        </p:spPr>
        <p:txBody>
          <a:bodyPr/>
          <a:lstStyle/>
          <a:p>
            <a:pPr algn="ctr">
              <a:defRPr/>
            </a:pP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Building a 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fi-FI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3" name="Slide Number Placeholder 4">
            <a:extLst>
              <a:ext uri="{FF2B5EF4-FFF2-40B4-BE49-F238E27FC236}">
                <a16:creationId xmlns:a16="http://schemas.microsoft.com/office/drawing/2014/main" id="{C48617CB-87DC-4C6F-9C16-DAF917EFD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3D7C3BE-CBA4-4A74-A04B-DC98797800D6}" type="slidenum">
              <a:rPr lang="fi-FI" altLang="fi-FI">
                <a:solidFill>
                  <a:srgbClr val="969696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i-FI" altLang="fi-FI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3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Otsikko 1">
            <a:extLst>
              <a:ext uri="{FF2B5EF4-FFF2-40B4-BE49-F238E27FC236}">
                <a16:creationId xmlns:a16="http://schemas.microsoft.com/office/drawing/2014/main" id="{1B8BF4EA-EDCD-47E4-898B-D6C545743C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311302"/>
            <a:ext cx="10515600" cy="780714"/>
          </a:xfrm>
        </p:spPr>
        <p:txBody>
          <a:bodyPr/>
          <a:lstStyle/>
          <a:p>
            <a:pPr eaLnBrk="1" hangingPunct="1"/>
            <a:r>
              <a:rPr altLang="fi-FI" sz="4400" dirty="0">
                <a:latin typeface="Calibri Light" panose="020F0302020204030204" pitchFamily="34" charset="0"/>
              </a:rPr>
              <a:t>Data Management Technology 101</a:t>
            </a:r>
          </a:p>
        </p:txBody>
      </p:sp>
      <p:sp>
        <p:nvSpPr>
          <p:cNvPr id="3" name="Ellipsi 3">
            <a:extLst>
              <a:ext uri="{FF2B5EF4-FFF2-40B4-BE49-F238E27FC236}">
                <a16:creationId xmlns:a16="http://schemas.microsoft.com/office/drawing/2014/main" id="{A23337A6-C985-4A46-BC51-643B2173564E}"/>
              </a:ext>
            </a:extLst>
          </p:cNvPr>
          <p:cNvSpPr/>
          <p:nvPr/>
        </p:nvSpPr>
        <p:spPr>
          <a:xfrm>
            <a:off x="8832881" y="2426218"/>
            <a:ext cx="753533" cy="635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Ellipsi 4">
            <a:extLst>
              <a:ext uri="{FF2B5EF4-FFF2-40B4-BE49-F238E27FC236}">
                <a16:creationId xmlns:a16="http://schemas.microsoft.com/office/drawing/2014/main" id="{F9E95FD7-F327-4B28-8F80-FFFBB4AE10A9}"/>
              </a:ext>
            </a:extLst>
          </p:cNvPr>
          <p:cNvSpPr/>
          <p:nvPr/>
        </p:nvSpPr>
        <p:spPr>
          <a:xfrm>
            <a:off x="8077230" y="3395651"/>
            <a:ext cx="755651" cy="635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Ellipsi 5">
            <a:extLst>
              <a:ext uri="{FF2B5EF4-FFF2-40B4-BE49-F238E27FC236}">
                <a16:creationId xmlns:a16="http://schemas.microsoft.com/office/drawing/2014/main" id="{A906D705-9B1E-4DCF-82CA-2ED19313473A}"/>
              </a:ext>
            </a:extLst>
          </p:cNvPr>
          <p:cNvSpPr/>
          <p:nvPr/>
        </p:nvSpPr>
        <p:spPr>
          <a:xfrm>
            <a:off x="9489048" y="3414702"/>
            <a:ext cx="753533" cy="635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Ellipsi 6">
            <a:extLst>
              <a:ext uri="{FF2B5EF4-FFF2-40B4-BE49-F238E27FC236}">
                <a16:creationId xmlns:a16="http://schemas.microsoft.com/office/drawing/2014/main" id="{B7481F4D-3A11-4CCC-974A-F60E6F915BB2}"/>
              </a:ext>
            </a:extLst>
          </p:cNvPr>
          <p:cNvSpPr/>
          <p:nvPr/>
        </p:nvSpPr>
        <p:spPr>
          <a:xfrm>
            <a:off x="10242582" y="4365084"/>
            <a:ext cx="755649" cy="635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Ellipsi 7">
            <a:extLst>
              <a:ext uri="{FF2B5EF4-FFF2-40B4-BE49-F238E27FC236}">
                <a16:creationId xmlns:a16="http://schemas.microsoft.com/office/drawing/2014/main" id="{078C8ADB-278A-4352-9762-195DD3B1B948}"/>
              </a:ext>
            </a:extLst>
          </p:cNvPr>
          <p:cNvSpPr/>
          <p:nvPr/>
        </p:nvSpPr>
        <p:spPr>
          <a:xfrm>
            <a:off x="9251982" y="4365084"/>
            <a:ext cx="755649" cy="635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Ellipsi 8">
            <a:extLst>
              <a:ext uri="{FF2B5EF4-FFF2-40B4-BE49-F238E27FC236}">
                <a16:creationId xmlns:a16="http://schemas.microsoft.com/office/drawing/2014/main" id="{53184F96-C3E9-441C-BA6E-009D347F9B57}"/>
              </a:ext>
            </a:extLst>
          </p:cNvPr>
          <p:cNvSpPr/>
          <p:nvPr/>
        </p:nvSpPr>
        <p:spPr>
          <a:xfrm>
            <a:off x="8297364" y="4365084"/>
            <a:ext cx="755651" cy="635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Ellipsi 9">
            <a:extLst>
              <a:ext uri="{FF2B5EF4-FFF2-40B4-BE49-F238E27FC236}">
                <a16:creationId xmlns:a16="http://schemas.microsoft.com/office/drawing/2014/main" id="{FA9BAD2C-B59D-47B6-87AE-867C2E5D12A6}"/>
              </a:ext>
            </a:extLst>
          </p:cNvPr>
          <p:cNvSpPr/>
          <p:nvPr/>
        </p:nvSpPr>
        <p:spPr>
          <a:xfrm>
            <a:off x="7321582" y="4365084"/>
            <a:ext cx="755649" cy="635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32106" name="Suora yhdysviiva 11">
            <a:extLst>
              <a:ext uri="{FF2B5EF4-FFF2-40B4-BE49-F238E27FC236}">
                <a16:creationId xmlns:a16="http://schemas.microsoft.com/office/drawing/2014/main" id="{8CD7C386-2918-46F0-B8D6-B063F90BA404}"/>
              </a:ext>
            </a:extLst>
          </p:cNvPr>
          <p:cNvCxnSpPr>
            <a:cxnSpLocks noChangeShapeType="1"/>
            <a:stCxn id="3" idx="5"/>
            <a:endCxn id="4" idx="0"/>
          </p:cNvCxnSpPr>
          <p:nvPr/>
        </p:nvCxnSpPr>
        <p:spPr bwMode="auto">
          <a:xfrm flipH="1">
            <a:off x="8453998" y="2968085"/>
            <a:ext cx="488951" cy="427567"/>
          </a:xfrm>
          <a:prstGeom prst="straightConnector1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07" name="Suora yhdysviiva 13">
            <a:extLst>
              <a:ext uri="{FF2B5EF4-FFF2-40B4-BE49-F238E27FC236}">
                <a16:creationId xmlns:a16="http://schemas.microsoft.com/office/drawing/2014/main" id="{4D5D7576-3309-4D8F-B0EA-EA8E401D5040}"/>
              </a:ext>
            </a:extLst>
          </p:cNvPr>
          <p:cNvCxnSpPr>
            <a:cxnSpLocks noChangeShapeType="1"/>
            <a:stCxn id="4" idx="5"/>
            <a:endCxn id="9" idx="0"/>
          </p:cNvCxnSpPr>
          <p:nvPr/>
        </p:nvCxnSpPr>
        <p:spPr bwMode="auto">
          <a:xfrm flipH="1">
            <a:off x="7700465" y="3937518"/>
            <a:ext cx="486833" cy="427567"/>
          </a:xfrm>
          <a:prstGeom prst="straightConnector1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08" name="Suora yhdysviiva 16">
            <a:extLst>
              <a:ext uri="{FF2B5EF4-FFF2-40B4-BE49-F238E27FC236}">
                <a16:creationId xmlns:a16="http://schemas.microsoft.com/office/drawing/2014/main" id="{C420E7E5-EC01-420E-B217-F6529D4BC1B6}"/>
              </a:ext>
            </a:extLst>
          </p:cNvPr>
          <p:cNvCxnSpPr>
            <a:cxnSpLocks noChangeShapeType="1"/>
            <a:stCxn id="4" idx="2"/>
            <a:endCxn id="8" idx="0"/>
          </p:cNvCxnSpPr>
          <p:nvPr/>
        </p:nvCxnSpPr>
        <p:spPr bwMode="auto">
          <a:xfrm>
            <a:off x="8453997" y="4030652"/>
            <a:ext cx="222251" cy="334433"/>
          </a:xfrm>
          <a:prstGeom prst="straightConnector1">
            <a:avLst/>
          </a:prstGeom>
          <a:noFill/>
          <a:ln w="25402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09" name="Suora yhdysviiva 19">
            <a:extLst>
              <a:ext uri="{FF2B5EF4-FFF2-40B4-BE49-F238E27FC236}">
                <a16:creationId xmlns:a16="http://schemas.microsoft.com/office/drawing/2014/main" id="{20836044-9574-4F5A-979D-A1945A9C28A2}"/>
              </a:ext>
            </a:extLst>
          </p:cNvPr>
          <p:cNvCxnSpPr>
            <a:cxnSpLocks noChangeShapeType="1"/>
            <a:stCxn id="5" idx="2"/>
            <a:endCxn id="7" idx="0"/>
          </p:cNvCxnSpPr>
          <p:nvPr/>
        </p:nvCxnSpPr>
        <p:spPr bwMode="auto">
          <a:xfrm flipH="1">
            <a:off x="9628748" y="4049702"/>
            <a:ext cx="237067" cy="315383"/>
          </a:xfrm>
          <a:prstGeom prst="straightConnector1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10" name="Suora yhdysviiva 22">
            <a:extLst>
              <a:ext uri="{FF2B5EF4-FFF2-40B4-BE49-F238E27FC236}">
                <a16:creationId xmlns:a16="http://schemas.microsoft.com/office/drawing/2014/main" id="{B6AD62F7-0938-4E19-A90A-7F918EDA67D9}"/>
              </a:ext>
            </a:extLst>
          </p:cNvPr>
          <p:cNvCxnSpPr>
            <a:cxnSpLocks noChangeShapeType="1"/>
            <a:stCxn id="5" idx="6"/>
            <a:endCxn id="6" idx="0"/>
          </p:cNvCxnSpPr>
          <p:nvPr/>
        </p:nvCxnSpPr>
        <p:spPr bwMode="auto">
          <a:xfrm>
            <a:off x="10132515" y="3956569"/>
            <a:ext cx="488949" cy="408516"/>
          </a:xfrm>
          <a:prstGeom prst="straightConnector1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11" name="Suora yhdysviiva 25">
            <a:extLst>
              <a:ext uri="{FF2B5EF4-FFF2-40B4-BE49-F238E27FC236}">
                <a16:creationId xmlns:a16="http://schemas.microsoft.com/office/drawing/2014/main" id="{14F07A6D-D4DA-4D79-9B95-01E1EE101BE8}"/>
              </a:ext>
            </a:extLst>
          </p:cNvPr>
          <p:cNvCxnSpPr>
            <a:cxnSpLocks noChangeShapeType="1"/>
            <a:stCxn id="3" idx="6"/>
            <a:endCxn id="5" idx="0"/>
          </p:cNvCxnSpPr>
          <p:nvPr/>
        </p:nvCxnSpPr>
        <p:spPr bwMode="auto">
          <a:xfrm>
            <a:off x="9476348" y="2968085"/>
            <a:ext cx="389467" cy="446617"/>
          </a:xfrm>
          <a:prstGeom prst="straightConnector1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kstiruutu 28">
            <a:extLst>
              <a:ext uri="{FF2B5EF4-FFF2-40B4-BE49-F238E27FC236}">
                <a16:creationId xmlns:a16="http://schemas.microsoft.com/office/drawing/2014/main" id="{D802383E-9E2B-481D-B929-54F44AAEB4CA}"/>
              </a:ext>
            </a:extLst>
          </p:cNvPr>
          <p:cNvSpPr txBox="1"/>
          <p:nvPr/>
        </p:nvSpPr>
        <p:spPr>
          <a:xfrm>
            <a:off x="5854700" y="2929467"/>
            <a:ext cx="798617" cy="1569660"/>
          </a:xfrm>
          <a:prstGeom prst="rect">
            <a:avLst/>
          </a:prstGeom>
          <a:noFill/>
          <a:ln cap="flat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9600" kern="0" dirty="0">
                <a:solidFill>
                  <a:srgbClr val="000000"/>
                </a:solidFill>
                <a:latin typeface="Calibri"/>
              </a:rPr>
              <a:t>+</a:t>
            </a:r>
          </a:p>
        </p:txBody>
      </p:sp>
      <p:sp>
        <p:nvSpPr>
          <p:cNvPr id="23" name="Tekstiruutu 35">
            <a:extLst>
              <a:ext uri="{FF2B5EF4-FFF2-40B4-BE49-F238E27FC236}">
                <a16:creationId xmlns:a16="http://schemas.microsoft.com/office/drawing/2014/main" id="{26B62091-4CE1-4F2D-85AC-040F9178B7DF}"/>
              </a:ext>
            </a:extLst>
          </p:cNvPr>
          <p:cNvSpPr txBox="1"/>
          <p:nvPr/>
        </p:nvSpPr>
        <p:spPr>
          <a:xfrm>
            <a:off x="7966987" y="5105918"/>
            <a:ext cx="2411237" cy="1569660"/>
          </a:xfrm>
          <a:prstGeom prst="rect">
            <a:avLst/>
          </a:prstGeom>
          <a:noFill/>
          <a:ln cap="flat">
            <a:noFill/>
          </a:ln>
        </p:spPr>
        <p:txBody>
          <a:bodyPr wrap="none" lIns="91440" tIns="45720" rIns="91440" bIns="45720" anchorCtr="1">
            <a:sp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>
                <a:solidFill>
                  <a:srgbClr val="000000"/>
                </a:solidFill>
                <a:latin typeface="Calibri"/>
              </a:rPr>
              <a:t>IDs</a:t>
            </a:r>
          </a:p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>
                <a:solidFill>
                  <a:srgbClr val="000000"/>
                </a:solidFill>
                <a:latin typeface="Calibri"/>
              </a:rPr>
              <a:t>Data Assets</a:t>
            </a:r>
          </a:p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>
                <a:solidFill>
                  <a:srgbClr val="000000"/>
                </a:solidFill>
                <a:latin typeface="Calibri"/>
              </a:rPr>
              <a:t>Access Rights</a:t>
            </a:r>
          </a:p>
        </p:txBody>
      </p:sp>
      <p:sp>
        <p:nvSpPr>
          <p:cNvPr id="25" name="Suorakulmio: Pyöristetyt kulmat 38">
            <a:extLst>
              <a:ext uri="{FF2B5EF4-FFF2-40B4-BE49-F238E27FC236}">
                <a16:creationId xmlns:a16="http://schemas.microsoft.com/office/drawing/2014/main" id="{26B7694D-D81D-433C-AF98-B20CA7C2E504}"/>
              </a:ext>
            </a:extLst>
          </p:cNvPr>
          <p:cNvSpPr/>
          <p:nvPr/>
        </p:nvSpPr>
        <p:spPr>
          <a:xfrm rot="19886093">
            <a:off x="8250757" y="3451008"/>
            <a:ext cx="1579033" cy="609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 dirty="0">
                <a:solidFill>
                  <a:srgbClr val="0070C0"/>
                </a:solidFill>
                <a:latin typeface="Calibri"/>
              </a:rPr>
              <a:t>INDY</a:t>
            </a:r>
          </a:p>
        </p:txBody>
      </p:sp>
      <p:sp>
        <p:nvSpPr>
          <p:cNvPr id="27" name="Tekstiruutu 40">
            <a:extLst>
              <a:ext uri="{FF2B5EF4-FFF2-40B4-BE49-F238E27FC236}">
                <a16:creationId xmlns:a16="http://schemas.microsoft.com/office/drawing/2014/main" id="{DC448E61-5FE6-4F10-9DB0-D045BFFD4EF0}"/>
              </a:ext>
            </a:extLst>
          </p:cNvPr>
          <p:cNvSpPr txBox="1"/>
          <p:nvPr/>
        </p:nvSpPr>
        <p:spPr>
          <a:xfrm>
            <a:off x="7840164" y="5086869"/>
            <a:ext cx="2664884" cy="156966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lIns="91440" tIns="45720" rIns="91440" bIns="45720" anchorCtr="1">
            <a:sp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 dirty="0">
                <a:solidFill>
                  <a:srgbClr val="000000"/>
                </a:solidFill>
                <a:latin typeface="Calibri"/>
              </a:rPr>
              <a:t>DID + </a:t>
            </a:r>
            <a:r>
              <a:rPr lang="fi-FI" sz="3200" kern="0" dirty="0" err="1">
                <a:solidFill>
                  <a:srgbClr val="000000"/>
                </a:solidFill>
                <a:latin typeface="Calibri"/>
              </a:rPr>
              <a:t>Claims</a:t>
            </a:r>
            <a:endParaRPr lang="fi-FI" sz="3200" kern="0" dirty="0">
              <a:solidFill>
                <a:srgbClr val="000000"/>
              </a:solidFill>
              <a:latin typeface="Calibri"/>
            </a:endParaRPr>
          </a:p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 dirty="0" err="1">
                <a:solidFill>
                  <a:srgbClr val="000000"/>
                </a:solidFill>
                <a:latin typeface="Calibri"/>
              </a:rPr>
              <a:t>Identity’s</a:t>
            </a:r>
            <a:r>
              <a:rPr lang="fi-FI" sz="3200" kern="0" dirty="0">
                <a:solidFill>
                  <a:srgbClr val="000000"/>
                </a:solidFill>
                <a:latin typeface="Calibri"/>
              </a:rPr>
              <a:t> data</a:t>
            </a:r>
          </a:p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 dirty="0" err="1">
                <a:solidFill>
                  <a:srgbClr val="000000"/>
                </a:solidFill>
                <a:latin typeface="Calibri"/>
              </a:rPr>
              <a:t>Consents</a:t>
            </a:r>
            <a:endParaRPr lang="fi-FI" sz="32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03E981AE-7738-4019-917A-C8940A8A640F}"/>
              </a:ext>
            </a:extLst>
          </p:cNvPr>
          <p:cNvSpPr txBox="1"/>
          <p:nvPr/>
        </p:nvSpPr>
        <p:spPr>
          <a:xfrm>
            <a:off x="838200" y="661125"/>
            <a:ext cx="10515600" cy="1327149"/>
          </a:xfrm>
          <a:prstGeom prst="rect">
            <a:avLst/>
          </a:prstGeom>
          <a:noFill/>
          <a:ln cap="flat">
            <a:noFill/>
          </a:ln>
        </p:spPr>
        <p:txBody>
          <a:bodyPr lIns="91440" tIns="45720" rIns="91440" bIns="45720" anchor="ctr">
            <a:normAutofit/>
          </a:bodyPr>
          <a:lstStyle/>
          <a:p>
            <a:pPr defTabSz="914377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400" kern="0" dirty="0">
                <a:solidFill>
                  <a:schemeClr val="accent3">
                    <a:lumMod val="50000"/>
                  </a:schemeClr>
                </a:solidFill>
                <a:latin typeface="Calibri Light"/>
              </a:rPr>
              <a:t>”</a:t>
            </a:r>
            <a:r>
              <a:rPr lang="fi-FI" sz="4400" kern="0" dirty="0" err="1">
                <a:solidFill>
                  <a:schemeClr val="accent3">
                    <a:lumMod val="50000"/>
                  </a:schemeClr>
                </a:solidFill>
                <a:latin typeface="Calibri Light"/>
              </a:rPr>
              <a:t>Decentralized</a:t>
            </a:r>
            <a:r>
              <a:rPr lang="fi-FI" sz="4400" kern="0" dirty="0">
                <a:solidFill>
                  <a:schemeClr val="accent3">
                    <a:lumMod val="50000"/>
                  </a:schemeClr>
                </a:solidFill>
                <a:latin typeface="Calibri Light"/>
              </a:rPr>
              <a:t> </a:t>
            </a:r>
            <a:r>
              <a:rPr lang="fi-FI" sz="4400" kern="0" dirty="0" err="1">
                <a:solidFill>
                  <a:schemeClr val="accent3">
                    <a:lumMod val="50000"/>
                  </a:schemeClr>
                </a:solidFill>
                <a:latin typeface="Calibri Light"/>
              </a:rPr>
              <a:t>Crypto</a:t>
            </a:r>
            <a:r>
              <a:rPr lang="fi-FI" sz="4400" kern="0" dirty="0">
                <a:solidFill>
                  <a:schemeClr val="accent3">
                    <a:lumMod val="50000"/>
                  </a:schemeClr>
                </a:solidFill>
                <a:latin typeface="Calibri Light"/>
              </a:rPr>
              <a:t> Edition”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D12B39F7-38F8-46C4-A144-325DCDC26345}"/>
              </a:ext>
            </a:extLst>
          </p:cNvPr>
          <p:cNvSpPr/>
          <p:nvPr/>
        </p:nvSpPr>
        <p:spPr>
          <a:xfrm>
            <a:off x="2319586" y="2338097"/>
            <a:ext cx="1775884" cy="404283"/>
          </a:xfrm>
          <a:prstGeom prst="rect">
            <a:avLst/>
          </a:prstGeom>
          <a:solidFill>
            <a:srgbClr val="C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133449AC-C7F6-4B6C-A725-3E1F5AB909C5}"/>
              </a:ext>
            </a:extLst>
          </p:cNvPr>
          <p:cNvSpPr/>
          <p:nvPr/>
        </p:nvSpPr>
        <p:spPr>
          <a:xfrm>
            <a:off x="2319586" y="2759313"/>
            <a:ext cx="1775884" cy="404284"/>
          </a:xfrm>
          <a:prstGeom prst="rect">
            <a:avLst/>
          </a:prstGeom>
          <a:solidFill>
            <a:srgbClr val="C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E47EEA80-6E11-4DBB-B261-01CD0B7AD91F}"/>
              </a:ext>
            </a:extLst>
          </p:cNvPr>
          <p:cNvSpPr/>
          <p:nvPr/>
        </p:nvSpPr>
        <p:spPr>
          <a:xfrm>
            <a:off x="2319586" y="3193230"/>
            <a:ext cx="1775884" cy="404283"/>
          </a:xfrm>
          <a:prstGeom prst="rect">
            <a:avLst/>
          </a:prstGeom>
          <a:solidFill>
            <a:srgbClr val="C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AE9096FD-01AF-43F9-87C5-A29CE2A382EC}"/>
              </a:ext>
            </a:extLst>
          </p:cNvPr>
          <p:cNvSpPr/>
          <p:nvPr/>
        </p:nvSpPr>
        <p:spPr>
          <a:xfrm>
            <a:off x="2319586" y="3629264"/>
            <a:ext cx="1775884" cy="402167"/>
          </a:xfrm>
          <a:prstGeom prst="rect">
            <a:avLst/>
          </a:prstGeom>
          <a:solidFill>
            <a:srgbClr val="C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5AC3DB92-EECF-4FD1-8C4C-9B0461B93629}"/>
              </a:ext>
            </a:extLst>
          </p:cNvPr>
          <p:cNvSpPr/>
          <p:nvPr/>
        </p:nvSpPr>
        <p:spPr>
          <a:xfrm>
            <a:off x="2321704" y="4052597"/>
            <a:ext cx="1773767" cy="404283"/>
          </a:xfrm>
          <a:prstGeom prst="rect">
            <a:avLst/>
          </a:prstGeom>
          <a:solidFill>
            <a:srgbClr val="C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93C94F96-8C03-42AD-8F43-D7A81C2DAD81}"/>
              </a:ext>
            </a:extLst>
          </p:cNvPr>
          <p:cNvSpPr/>
          <p:nvPr/>
        </p:nvSpPr>
        <p:spPr>
          <a:xfrm>
            <a:off x="2321704" y="4482280"/>
            <a:ext cx="1773767" cy="404284"/>
          </a:xfrm>
          <a:prstGeom prst="rect">
            <a:avLst/>
          </a:prstGeom>
          <a:solidFill>
            <a:srgbClr val="C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Tekstiruutu 36">
            <a:extLst>
              <a:ext uri="{FF2B5EF4-FFF2-40B4-BE49-F238E27FC236}">
                <a16:creationId xmlns:a16="http://schemas.microsoft.com/office/drawing/2014/main" id="{2B1D58D7-882B-4557-AA88-029287212FFE}"/>
              </a:ext>
            </a:extLst>
          </p:cNvPr>
          <p:cNvSpPr txBox="1"/>
          <p:nvPr/>
        </p:nvSpPr>
        <p:spPr>
          <a:xfrm>
            <a:off x="2063470" y="5576597"/>
            <a:ext cx="2297424" cy="584775"/>
          </a:xfrm>
          <a:prstGeom prst="rect">
            <a:avLst/>
          </a:prstGeom>
          <a:noFill/>
          <a:ln cap="flat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>
                <a:solidFill>
                  <a:srgbClr val="000000"/>
                </a:solidFill>
                <a:latin typeface="Calibri"/>
              </a:rPr>
              <a:t>Transactions</a:t>
            </a:r>
          </a:p>
        </p:txBody>
      </p:sp>
      <p:sp>
        <p:nvSpPr>
          <p:cNvPr id="37" name="Suorakulmio: Pyöristetyt kulmat 39">
            <a:extLst>
              <a:ext uri="{FF2B5EF4-FFF2-40B4-BE49-F238E27FC236}">
                <a16:creationId xmlns:a16="http://schemas.microsoft.com/office/drawing/2014/main" id="{BEA07CB6-9EA4-43A1-9A9E-D880E837CB48}"/>
              </a:ext>
            </a:extLst>
          </p:cNvPr>
          <p:cNvSpPr/>
          <p:nvPr/>
        </p:nvSpPr>
        <p:spPr>
          <a:xfrm rot="1916200">
            <a:off x="2497387" y="3309646"/>
            <a:ext cx="1579033" cy="609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lIns="91440" tIns="45720" rIns="91440" bIns="45720" anchor="ctr" anchorCtr="1"/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 dirty="0">
                <a:solidFill>
                  <a:schemeClr val="accent5"/>
                </a:solidFill>
                <a:latin typeface="Calibri"/>
              </a:rPr>
              <a:t>CORDA</a:t>
            </a:r>
          </a:p>
        </p:txBody>
      </p:sp>
      <p:sp>
        <p:nvSpPr>
          <p:cNvPr id="38" name="Tekstiruutu 42">
            <a:extLst>
              <a:ext uri="{FF2B5EF4-FFF2-40B4-BE49-F238E27FC236}">
                <a16:creationId xmlns:a16="http://schemas.microsoft.com/office/drawing/2014/main" id="{F85EE152-3EB0-4A69-84CA-CCA2E7D17A5F}"/>
              </a:ext>
            </a:extLst>
          </p:cNvPr>
          <p:cNvSpPr txBox="1"/>
          <p:nvPr/>
        </p:nvSpPr>
        <p:spPr>
          <a:xfrm>
            <a:off x="1430587" y="5096113"/>
            <a:ext cx="3723217" cy="107721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lIns="91440" tIns="45720" rIns="91440" bIns="45720" anchorCtr="1">
            <a:sp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 dirty="0">
                <a:solidFill>
                  <a:srgbClr val="000000"/>
                </a:solidFill>
                <a:latin typeface="Calibri"/>
              </a:rPr>
              <a:t>Distributed &amp; </a:t>
            </a:r>
            <a:r>
              <a:rPr lang="fi-FI" sz="3200" kern="0" dirty="0" err="1">
                <a:solidFill>
                  <a:srgbClr val="000000"/>
                </a:solidFill>
                <a:latin typeface="Calibri"/>
              </a:rPr>
              <a:t>signed</a:t>
            </a:r>
            <a:endParaRPr lang="fi-FI" sz="3200" kern="0" dirty="0">
              <a:solidFill>
                <a:srgbClr val="000000"/>
              </a:solidFill>
              <a:latin typeface="Calibri"/>
            </a:endParaRPr>
          </a:p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kern="0" dirty="0" err="1">
                <a:solidFill>
                  <a:srgbClr val="000000"/>
                </a:solidFill>
                <a:latin typeface="Calibri"/>
              </a:rPr>
              <a:t>Transaction</a:t>
            </a:r>
            <a:r>
              <a:rPr lang="fi-FI" sz="32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3200" kern="0" dirty="0" err="1">
                <a:solidFill>
                  <a:srgbClr val="000000"/>
                </a:solidFill>
                <a:latin typeface="Calibri"/>
              </a:rPr>
              <a:t>Flows</a:t>
            </a:r>
            <a:endParaRPr lang="fi-FI" sz="3200" kern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3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9F04B-B4CA-4307-847A-7233209C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13</a:t>
            </a:fld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CA152-12C4-401E-B125-C69554E3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Remember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”</a:t>
            </a:r>
            <a:r>
              <a:rPr lang="fi-FI" dirty="0" err="1"/>
              <a:t>breaking</a:t>
            </a:r>
            <a:r>
              <a:rPr lang="fi-FI" dirty="0"/>
              <a:t> news” 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12AC2-E9A4-40CB-8F3B-D7BA7A07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33" y="1492767"/>
            <a:ext cx="65055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9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36D37-A0F3-4340-9B6A-F8829807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BC310-412D-4841-958B-3949C676B8F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 panose="020F030303000006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 Chevin Pro Light" panose="020F0303030000060003" pitchFamily="34" charset="0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512B9-F4E2-491D-8994-01CD2FF97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539" y="1002857"/>
            <a:ext cx="5414992" cy="823912"/>
          </a:xfrm>
        </p:spPr>
        <p:txBody>
          <a:bodyPr/>
          <a:lstStyle/>
          <a:p>
            <a:r>
              <a:rPr lang="fi-FI" b="1" dirty="0" err="1">
                <a:solidFill>
                  <a:schemeClr val="accent5"/>
                </a:solidFill>
              </a:rPr>
              <a:t>Decentralized</a:t>
            </a:r>
            <a:r>
              <a:rPr lang="fi-FI" b="1" dirty="0">
                <a:solidFill>
                  <a:schemeClr val="accent5"/>
                </a:solidFill>
              </a:rPr>
              <a:t> </a:t>
            </a:r>
            <a:r>
              <a:rPr lang="fi-FI" b="1" dirty="0" err="1">
                <a:solidFill>
                  <a:schemeClr val="accent5"/>
                </a:solidFill>
              </a:rPr>
              <a:t>Transaction</a:t>
            </a:r>
            <a:r>
              <a:rPr lang="fi-FI" b="1" dirty="0">
                <a:solidFill>
                  <a:schemeClr val="accent5"/>
                </a:solidFill>
              </a:rPr>
              <a:t>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7318E-6F25-4ED6-BECC-F42AEB91A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539" y="1860635"/>
            <a:ext cx="5495878" cy="3304027"/>
          </a:xfrm>
          <a:ln w="25400">
            <a:solidFill>
              <a:schemeClr val="accent5"/>
            </a:solidFill>
          </a:ln>
        </p:spPr>
        <p:txBody>
          <a:bodyPr/>
          <a:lstStyle/>
          <a:p>
            <a:r>
              <a:rPr lang="fi-FI" sz="2000" b="1" dirty="0" err="1"/>
              <a:t>Transactions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executed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network</a:t>
            </a:r>
            <a:r>
              <a:rPr lang="fi-FI" sz="2000" dirty="0"/>
              <a:t> </a:t>
            </a:r>
            <a:r>
              <a:rPr lang="fi-FI" sz="2000" dirty="0" err="1"/>
              <a:t>directly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parties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transaction</a:t>
            </a:r>
            <a:r>
              <a:rPr lang="fi-FI" sz="2000" dirty="0"/>
              <a:t> </a:t>
            </a:r>
            <a:r>
              <a:rPr lang="fi-FI" sz="2000" dirty="0" err="1"/>
              <a:t>using</a:t>
            </a:r>
            <a:r>
              <a:rPr lang="fi-FI" sz="2000" dirty="0"/>
              <a:t> business </a:t>
            </a:r>
            <a:r>
              <a:rPr lang="fi-FI" sz="2000" dirty="0" err="1"/>
              <a:t>logic</a:t>
            </a:r>
            <a:r>
              <a:rPr lang="fi-FI" sz="2000" dirty="0"/>
              <a:t> </a:t>
            </a:r>
            <a:r>
              <a:rPr lang="fi-FI" sz="2000" dirty="0" err="1"/>
              <a:t>shared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parties</a:t>
            </a:r>
            <a:endParaRPr lang="fi-FI" sz="2000" dirty="0"/>
          </a:p>
          <a:p>
            <a:r>
              <a:rPr lang="fi-FI" sz="2000" b="1" dirty="0" err="1"/>
              <a:t>Crypto</a:t>
            </a:r>
            <a:r>
              <a:rPr lang="fi-FI" sz="2000" dirty="0"/>
              <a:t> </a:t>
            </a:r>
            <a:r>
              <a:rPr lang="fi-FI" sz="2000" dirty="0" err="1"/>
              <a:t>technologies</a:t>
            </a:r>
            <a:r>
              <a:rPr lang="fi-FI" sz="2000" dirty="0"/>
              <a:t> </a:t>
            </a:r>
            <a:r>
              <a:rPr lang="fi-FI" sz="2000" dirty="0" err="1"/>
              <a:t>allow</a:t>
            </a:r>
            <a:r>
              <a:rPr lang="fi-FI" sz="2000" dirty="0"/>
              <a:t> </a:t>
            </a:r>
            <a:r>
              <a:rPr lang="fi-FI" sz="2000" dirty="0" err="1"/>
              <a:t>creating</a:t>
            </a:r>
            <a:r>
              <a:rPr lang="fi-FI" sz="2000" dirty="0"/>
              <a:t> business </a:t>
            </a:r>
            <a:r>
              <a:rPr lang="fi-FI" sz="2000" dirty="0" err="1"/>
              <a:t>processes</a:t>
            </a:r>
            <a:r>
              <a:rPr lang="fi-FI" sz="2000" dirty="0"/>
              <a:t>, </a:t>
            </a:r>
            <a:r>
              <a:rPr lang="fi-FI" sz="2000" dirty="0" err="1"/>
              <a:t>where</a:t>
            </a:r>
            <a:r>
              <a:rPr lang="fi-FI" sz="2000" dirty="0"/>
              <a:t> </a:t>
            </a:r>
            <a:r>
              <a:rPr lang="fi-FI" sz="2000" dirty="0" err="1"/>
              <a:t>every</a:t>
            </a:r>
            <a:r>
              <a:rPr lang="fi-FI" sz="2000" dirty="0"/>
              <a:t> </a:t>
            </a:r>
            <a:r>
              <a:rPr lang="fi-FI" sz="2000" dirty="0" err="1"/>
              <a:t>step</a:t>
            </a:r>
            <a:r>
              <a:rPr lang="fi-FI" sz="2000" dirty="0"/>
              <a:t> is </a:t>
            </a:r>
            <a:r>
              <a:rPr lang="fi-FI" sz="2000" dirty="0" err="1"/>
              <a:t>signed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relevant</a:t>
            </a:r>
            <a:r>
              <a:rPr lang="fi-FI" sz="2000" dirty="0"/>
              <a:t> </a:t>
            </a:r>
            <a:r>
              <a:rPr lang="fi-FI" sz="2000" dirty="0" err="1"/>
              <a:t>participants</a:t>
            </a:r>
            <a:endParaRPr lang="fi-FI" sz="2000" dirty="0"/>
          </a:p>
          <a:p>
            <a:r>
              <a:rPr lang="fi-FI" sz="2000" b="1" dirty="0" err="1"/>
              <a:t>Decentralization</a:t>
            </a:r>
            <a:r>
              <a:rPr lang="fi-FI" sz="2000" dirty="0"/>
              <a:t>/DLT </a:t>
            </a:r>
            <a:r>
              <a:rPr lang="fi-FI" sz="2000" dirty="0" err="1"/>
              <a:t>allows</a:t>
            </a:r>
            <a:r>
              <a:rPr lang="fi-FI" sz="2000" dirty="0"/>
              <a:t> </a:t>
            </a:r>
            <a:r>
              <a:rPr lang="fi-FI" sz="2000" dirty="0" err="1"/>
              <a:t>transaction’s</a:t>
            </a:r>
            <a:r>
              <a:rPr lang="fi-FI" sz="2000" dirty="0"/>
              <a:t> data to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shared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participants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transaction</a:t>
            </a:r>
            <a:r>
              <a:rPr lang="fi-FI" sz="2000" dirty="0"/>
              <a:t> </a:t>
            </a:r>
            <a:r>
              <a:rPr lang="fi-FI" sz="2000" dirty="0" err="1"/>
              <a:t>only</a:t>
            </a:r>
            <a:endParaRPr lang="fi-FI" sz="2000" dirty="0"/>
          </a:p>
          <a:p>
            <a:r>
              <a:rPr lang="fi-FI" sz="2000" b="1" dirty="0"/>
              <a:t>Technology </a:t>
            </a:r>
            <a:r>
              <a:rPr lang="fi-FI" sz="2000" dirty="0" err="1"/>
              <a:t>used</a:t>
            </a:r>
            <a:r>
              <a:rPr lang="fi-FI" sz="2000" dirty="0"/>
              <a:t>: </a:t>
            </a:r>
            <a:r>
              <a:rPr lang="fi-FI" sz="2000" b="1" dirty="0"/>
              <a:t>R3 </a:t>
            </a:r>
            <a:r>
              <a:rPr lang="fi-FI" sz="2000" b="1" dirty="0" err="1"/>
              <a:t>Corda</a:t>
            </a:r>
            <a:endParaRPr lang="fi-FI" sz="2000" b="1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36714C-E6A9-4442-9121-403A70D9A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1156" y="1002857"/>
            <a:ext cx="5681130" cy="823912"/>
          </a:xfrm>
        </p:spPr>
        <p:txBody>
          <a:bodyPr/>
          <a:lstStyle/>
          <a:p>
            <a:r>
              <a:rPr lang="fi-FI" b="1" dirty="0" err="1">
                <a:solidFill>
                  <a:srgbClr val="0070C0"/>
                </a:solidFill>
              </a:rPr>
              <a:t>Decentralized</a:t>
            </a:r>
            <a:r>
              <a:rPr lang="fi-FI" b="1" dirty="0">
                <a:solidFill>
                  <a:srgbClr val="0070C0"/>
                </a:solidFill>
              </a:rPr>
              <a:t> Identity Data Management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507D93-FD9D-411B-88DD-A704A15A0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4669" y="1860635"/>
            <a:ext cx="5494864" cy="3304027"/>
          </a:xfrm>
          <a:ln w="25400">
            <a:solidFill>
              <a:srgbClr val="0070C0"/>
            </a:solidFill>
          </a:ln>
        </p:spPr>
        <p:txBody>
          <a:bodyPr/>
          <a:lstStyle/>
          <a:p>
            <a:r>
              <a:rPr lang="fi-FI" sz="2000" b="1" dirty="0"/>
              <a:t>Data</a:t>
            </a:r>
            <a:r>
              <a:rPr lang="fi-FI" sz="2000" dirty="0"/>
              <a:t>, </a:t>
            </a:r>
            <a:r>
              <a:rPr lang="fi-FI" sz="2000" dirty="0" err="1"/>
              <a:t>including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identity</a:t>
            </a:r>
            <a:r>
              <a:rPr lang="fi-FI" sz="2000" dirty="0"/>
              <a:t> data,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parties</a:t>
            </a:r>
            <a:r>
              <a:rPr lang="fi-FI" sz="2000" dirty="0"/>
              <a:t> is </a:t>
            </a:r>
            <a:r>
              <a:rPr lang="fi-FI" sz="2000" dirty="0" err="1"/>
              <a:t>managed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parties</a:t>
            </a:r>
            <a:r>
              <a:rPr lang="fi-FI" sz="2000" dirty="0"/>
              <a:t> </a:t>
            </a:r>
            <a:r>
              <a:rPr lang="fi-FI" sz="2000" dirty="0" err="1"/>
              <a:t>themselves</a:t>
            </a:r>
            <a:endParaRPr lang="fi-FI" sz="2000" dirty="0"/>
          </a:p>
          <a:p>
            <a:r>
              <a:rPr lang="fi-FI" sz="2000" b="1" dirty="0" err="1"/>
              <a:t>Crypto</a:t>
            </a:r>
            <a:r>
              <a:rPr lang="fi-FI" sz="2000" dirty="0"/>
              <a:t> </a:t>
            </a:r>
            <a:r>
              <a:rPr lang="fi-FI" sz="2000" dirty="0" err="1"/>
              <a:t>technologies</a:t>
            </a:r>
            <a:r>
              <a:rPr lang="fi-FI" sz="2000" dirty="0"/>
              <a:t> </a:t>
            </a:r>
            <a:r>
              <a:rPr lang="fi-FI" sz="2000" dirty="0" err="1"/>
              <a:t>allow</a:t>
            </a:r>
            <a:r>
              <a:rPr lang="fi-FI" sz="2000" dirty="0"/>
              <a:t> </a:t>
            </a:r>
            <a:r>
              <a:rPr lang="fi-FI" sz="2000" dirty="0" err="1"/>
              <a:t>parties</a:t>
            </a:r>
            <a:r>
              <a:rPr lang="fi-FI" sz="2000" dirty="0"/>
              <a:t> to </a:t>
            </a:r>
            <a:r>
              <a:rPr lang="fi-FI" sz="2000" dirty="0" err="1"/>
              <a:t>present</a:t>
            </a:r>
            <a:r>
              <a:rPr lang="fi-FI" sz="2000" dirty="0"/>
              <a:t> </a:t>
            </a:r>
            <a:r>
              <a:rPr lang="fi-FI" sz="2000" dirty="0" err="1"/>
              <a:t>reliable</a:t>
            </a:r>
            <a:r>
              <a:rPr lang="fi-FI" sz="2000" dirty="0"/>
              <a:t> </a:t>
            </a:r>
            <a:r>
              <a:rPr lang="fi-FI" sz="2000" dirty="0" err="1"/>
              <a:t>facts</a:t>
            </a:r>
            <a:r>
              <a:rPr lang="fi-FI" sz="2000" dirty="0"/>
              <a:t> (</a:t>
            </a:r>
            <a:r>
              <a:rPr lang="fi-FI" sz="2000" dirty="0" err="1"/>
              <a:t>verifiable</a:t>
            </a:r>
            <a:r>
              <a:rPr lang="fi-FI" sz="2000" dirty="0"/>
              <a:t> </a:t>
            </a:r>
            <a:r>
              <a:rPr lang="fi-FI" sz="2000" dirty="0" err="1"/>
              <a:t>claims</a:t>
            </a:r>
            <a:r>
              <a:rPr lang="fi-FI" sz="2000" dirty="0"/>
              <a:t>)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themselves</a:t>
            </a:r>
            <a:r>
              <a:rPr lang="fi-FI" sz="2000" dirty="0"/>
              <a:t> and </a:t>
            </a:r>
            <a:r>
              <a:rPr lang="fi-FI" sz="2000" dirty="0" err="1"/>
              <a:t>sign</a:t>
            </a:r>
            <a:r>
              <a:rPr lang="fi-FI" sz="2000" dirty="0"/>
              <a:t> </a:t>
            </a:r>
            <a:r>
              <a:rPr lang="fi-FI" sz="2000" dirty="0" err="1"/>
              <a:t>transactions</a:t>
            </a:r>
            <a:endParaRPr lang="fi-FI" sz="2000" dirty="0"/>
          </a:p>
          <a:p>
            <a:r>
              <a:rPr lang="fi-FI" sz="2000" b="1" dirty="0" err="1"/>
              <a:t>Decentralization</a:t>
            </a:r>
            <a:r>
              <a:rPr lang="fi-FI" sz="2000" dirty="0"/>
              <a:t>/DLT </a:t>
            </a:r>
            <a:r>
              <a:rPr lang="fi-FI" sz="2000" dirty="0" err="1"/>
              <a:t>allows</a:t>
            </a:r>
            <a:r>
              <a:rPr lang="fi-FI" sz="2000" dirty="0"/>
              <a:t> </a:t>
            </a:r>
            <a:r>
              <a:rPr lang="fi-FI" sz="2000" dirty="0" err="1"/>
              <a:t>identities</a:t>
            </a:r>
            <a:r>
              <a:rPr lang="fi-FI" sz="2000" dirty="0"/>
              <a:t> to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managed</a:t>
            </a:r>
            <a:r>
              <a:rPr lang="fi-FI" sz="2000" dirty="0"/>
              <a:t> in a </a:t>
            </a:r>
            <a:r>
              <a:rPr lang="fi-FI" sz="2000" dirty="0" err="1"/>
              <a:t>network</a:t>
            </a:r>
            <a:r>
              <a:rPr lang="fi-FI" sz="2000" dirty="0"/>
              <a:t>, </a:t>
            </a:r>
            <a:r>
              <a:rPr lang="fi-FI" sz="2000" dirty="0" err="1"/>
              <a:t>that</a:t>
            </a:r>
            <a:r>
              <a:rPr lang="fi-FI" sz="2000" dirty="0"/>
              <a:t> is </a:t>
            </a:r>
            <a:r>
              <a:rPr lang="fi-FI" sz="2000" dirty="0" err="1"/>
              <a:t>jointly</a:t>
            </a:r>
            <a:r>
              <a:rPr lang="fi-FI" sz="2000" dirty="0"/>
              <a:t> </a:t>
            </a:r>
            <a:r>
              <a:rPr lang="fi-FI" sz="2000" dirty="0" err="1"/>
              <a:t>owned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a </a:t>
            </a:r>
            <a:r>
              <a:rPr lang="fi-FI" sz="2000" dirty="0" err="1"/>
              <a:t>number</a:t>
            </a:r>
            <a:r>
              <a:rPr lang="fi-FI" sz="2000" dirty="0"/>
              <a:t> of </a:t>
            </a:r>
            <a:r>
              <a:rPr lang="fi-FI" sz="2000" dirty="0" err="1"/>
              <a:t>independent</a:t>
            </a:r>
            <a:r>
              <a:rPr lang="fi-FI" sz="2000" dirty="0"/>
              <a:t> </a:t>
            </a:r>
            <a:r>
              <a:rPr lang="fi-FI" sz="2000" dirty="0" err="1"/>
              <a:t>entities</a:t>
            </a:r>
            <a:endParaRPr lang="fi-FI" sz="2000" dirty="0"/>
          </a:p>
          <a:p>
            <a:r>
              <a:rPr lang="fi-FI" sz="2000" b="1" dirty="0"/>
              <a:t>Technology</a:t>
            </a:r>
            <a:r>
              <a:rPr lang="fi-FI" sz="2000" dirty="0"/>
              <a:t> </a:t>
            </a:r>
            <a:r>
              <a:rPr lang="fi-FI" sz="2000" dirty="0" err="1"/>
              <a:t>used</a:t>
            </a:r>
            <a:r>
              <a:rPr lang="fi-FI" sz="2000" dirty="0"/>
              <a:t>: </a:t>
            </a:r>
            <a:r>
              <a:rPr lang="fi-FI" sz="2000" b="1" dirty="0" err="1"/>
              <a:t>Hyperledger</a:t>
            </a:r>
            <a:r>
              <a:rPr lang="fi-FI" sz="2000" b="1" dirty="0"/>
              <a:t> Indy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9742B-070B-48F6-AD64-3CFB36DD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38" y="33272"/>
            <a:ext cx="11333195" cy="1035241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innovation</a:t>
            </a:r>
            <a:r>
              <a:rPr lang="fi-FI" dirty="0"/>
              <a:t>– </a:t>
            </a:r>
            <a:r>
              <a:rPr lang="fi-FI" dirty="0" err="1"/>
              <a:t>Bringing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crypto</a:t>
            </a:r>
            <a:r>
              <a:rPr lang="fi-FI" dirty="0"/>
              <a:t> &amp; </a:t>
            </a:r>
            <a:r>
              <a:rPr lang="fi-FI" dirty="0" err="1"/>
              <a:t>decentralization</a:t>
            </a:r>
            <a:r>
              <a:rPr lang="fi-FI" dirty="0"/>
              <a:t> </a:t>
            </a:r>
            <a:r>
              <a:rPr lang="fi-FI" dirty="0" err="1"/>
              <a:t>technologies</a:t>
            </a:r>
            <a:r>
              <a:rPr lang="fi-FI" dirty="0"/>
              <a:t> </a:t>
            </a:r>
            <a:r>
              <a:rPr lang="fi-FI" dirty="0" err="1"/>
              <a:t>together</a:t>
            </a:r>
            <a:endParaRPr lang="fi-FI" dirty="0"/>
          </a:p>
        </p:txBody>
      </p:sp>
      <p:grpSp>
        <p:nvGrpSpPr>
          <p:cNvPr id="9" name="Group 103">
            <a:extLst>
              <a:ext uri="{FF2B5EF4-FFF2-40B4-BE49-F238E27FC236}">
                <a16:creationId xmlns:a16="http://schemas.microsoft.com/office/drawing/2014/main" id="{C603E226-2864-4EFC-ABB7-40569D002123}"/>
              </a:ext>
            </a:extLst>
          </p:cNvPr>
          <p:cNvGrpSpPr>
            <a:grpSpLocks/>
          </p:cNvGrpSpPr>
          <p:nvPr/>
        </p:nvGrpSpPr>
        <p:grpSpPr bwMode="auto">
          <a:xfrm>
            <a:off x="11278542" y="5967352"/>
            <a:ext cx="862656" cy="831828"/>
            <a:chOff x="5707063" y="4191066"/>
            <a:chExt cx="515363" cy="514441"/>
          </a:xfrm>
        </p:grpSpPr>
        <p:pic>
          <p:nvPicPr>
            <p:cNvPr id="10" name="Picture 104">
              <a:extLst>
                <a:ext uri="{FF2B5EF4-FFF2-40B4-BE49-F238E27FC236}">
                  <a16:creationId xmlns:a16="http://schemas.microsoft.com/office/drawing/2014/main" id="{6BEC1F3D-3844-4A4C-B527-68F4FB17E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7C858C60-944B-437E-A976-EA56EB5FD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39542A-4A09-4D08-9A52-6732128DB3D1}"/>
              </a:ext>
            </a:extLst>
          </p:cNvPr>
          <p:cNvGrpSpPr/>
          <p:nvPr/>
        </p:nvGrpSpPr>
        <p:grpSpPr>
          <a:xfrm>
            <a:off x="107039" y="5925783"/>
            <a:ext cx="872467" cy="835173"/>
            <a:chOff x="2617732" y="1936394"/>
            <a:chExt cx="404813" cy="404812"/>
          </a:xfrm>
        </p:grpSpPr>
        <p:sp>
          <p:nvSpPr>
            <p:cNvPr id="13" name="Oval 38">
              <a:extLst>
                <a:ext uri="{FF2B5EF4-FFF2-40B4-BE49-F238E27FC236}">
                  <a16:creationId xmlns:a16="http://schemas.microsoft.com/office/drawing/2014/main" id="{C19ABC44-37FA-446A-9EE0-2FE5FE97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732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39">
              <a:extLst>
                <a:ext uri="{FF2B5EF4-FFF2-40B4-BE49-F238E27FC236}">
                  <a16:creationId xmlns:a16="http://schemas.microsoft.com/office/drawing/2014/main" id="{4A325C7A-7905-42D9-BFA4-430565BD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620F4D8-8FB7-4357-BBC2-0EA312CE61E9}"/>
              </a:ext>
            </a:extLst>
          </p:cNvPr>
          <p:cNvSpPr txBox="1"/>
          <p:nvPr/>
        </p:nvSpPr>
        <p:spPr>
          <a:xfrm>
            <a:off x="1480824" y="5450171"/>
            <a:ext cx="9296399" cy="12003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We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combined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decentralized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transaction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management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with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decentralized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identity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data management to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solve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a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big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business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problem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previously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considered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unsolvable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8" grpId="0" uiExpand="1" build="p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85F08B65-143C-4540-9CCB-9B503D35059E}"/>
              </a:ext>
            </a:extLst>
          </p:cNvPr>
          <p:cNvGrpSpPr/>
          <p:nvPr/>
        </p:nvGrpSpPr>
        <p:grpSpPr>
          <a:xfrm>
            <a:off x="4118687" y="3499103"/>
            <a:ext cx="919019" cy="927699"/>
            <a:chOff x="4710942" y="3853383"/>
            <a:chExt cx="919019" cy="927699"/>
          </a:xfrm>
        </p:grpSpPr>
        <p:grpSp>
          <p:nvGrpSpPr>
            <p:cNvPr id="58" name="Group 103">
              <a:extLst>
                <a:ext uri="{FF2B5EF4-FFF2-40B4-BE49-F238E27FC236}">
                  <a16:creationId xmlns:a16="http://schemas.microsoft.com/office/drawing/2014/main" id="{D3395B5C-5B49-4E4C-8C1A-F6ADD8AD6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0942" y="3853383"/>
              <a:ext cx="893553" cy="824676"/>
              <a:chOff x="5707063" y="4191066"/>
              <a:chExt cx="515363" cy="514441"/>
            </a:xfrm>
          </p:grpSpPr>
          <p:pic>
            <p:nvPicPr>
              <p:cNvPr id="64" name="Picture 104">
                <a:extLst>
                  <a:ext uri="{FF2B5EF4-FFF2-40B4-BE49-F238E27FC236}">
                    <a16:creationId xmlns:a16="http://schemas.microsoft.com/office/drawing/2014/main" id="{3CD4CF04-DA86-41B1-B5E5-DE3564EAA6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5695" y="4259417"/>
                <a:ext cx="412651" cy="37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Oval 16">
                <a:extLst>
                  <a:ext uri="{FF2B5EF4-FFF2-40B4-BE49-F238E27FC236}">
                    <a16:creationId xmlns:a16="http://schemas.microsoft.com/office/drawing/2014/main" id="{BAF36191-C3B8-4443-A484-F21FE8392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063" y="4191066"/>
                <a:ext cx="515363" cy="514441"/>
              </a:xfrm>
              <a:prstGeom prst="ellipse">
                <a:avLst/>
              </a:prstGeom>
              <a:noFill/>
              <a:ln w="38100" algn="ctr">
                <a:solidFill>
                  <a:srgbClr val="1761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i-FI" altLang="fi-FI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0" name="Flowchart: Magnetic Disk 59">
              <a:extLst>
                <a:ext uri="{FF2B5EF4-FFF2-40B4-BE49-F238E27FC236}">
                  <a16:creationId xmlns:a16="http://schemas.microsoft.com/office/drawing/2014/main" id="{12E6517F-C0EC-456B-BE4E-5D9CD7ADA732}"/>
                </a:ext>
              </a:extLst>
            </p:cNvPr>
            <p:cNvSpPr/>
            <p:nvPr/>
          </p:nvSpPr>
          <p:spPr>
            <a:xfrm>
              <a:off x="5313284" y="4493091"/>
              <a:ext cx="316677" cy="287991"/>
            </a:xfrm>
            <a:prstGeom prst="flowChartMagneticDisk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103">
            <a:extLst>
              <a:ext uri="{FF2B5EF4-FFF2-40B4-BE49-F238E27FC236}">
                <a16:creationId xmlns:a16="http://schemas.microsoft.com/office/drawing/2014/main" id="{5D456136-82AD-4390-A264-7DC09194C768}"/>
              </a:ext>
            </a:extLst>
          </p:cNvPr>
          <p:cNvGrpSpPr>
            <a:grpSpLocks/>
          </p:cNvGrpSpPr>
          <p:nvPr/>
        </p:nvGrpSpPr>
        <p:grpSpPr bwMode="auto">
          <a:xfrm>
            <a:off x="2560492" y="4667473"/>
            <a:ext cx="862656" cy="831828"/>
            <a:chOff x="5707063" y="4191066"/>
            <a:chExt cx="515363" cy="514441"/>
          </a:xfrm>
        </p:grpSpPr>
        <p:pic>
          <p:nvPicPr>
            <p:cNvPr id="48" name="Picture 104">
              <a:extLst>
                <a:ext uri="{FF2B5EF4-FFF2-40B4-BE49-F238E27FC236}">
                  <a16:creationId xmlns:a16="http://schemas.microsoft.com/office/drawing/2014/main" id="{5334C2EC-BE51-4723-89AA-1DB5B3C77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16">
              <a:extLst>
                <a:ext uri="{FF2B5EF4-FFF2-40B4-BE49-F238E27FC236}">
                  <a16:creationId xmlns:a16="http://schemas.microsoft.com/office/drawing/2014/main" id="{9F15BBA1-BF7D-4194-A1C0-C77AB9B7F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7" name="Group 103">
            <a:extLst>
              <a:ext uri="{FF2B5EF4-FFF2-40B4-BE49-F238E27FC236}">
                <a16:creationId xmlns:a16="http://schemas.microsoft.com/office/drawing/2014/main" id="{F4F16789-A624-41AD-8473-6491E63B1FDD}"/>
              </a:ext>
            </a:extLst>
          </p:cNvPr>
          <p:cNvGrpSpPr>
            <a:grpSpLocks/>
          </p:cNvGrpSpPr>
          <p:nvPr/>
        </p:nvGrpSpPr>
        <p:grpSpPr bwMode="auto">
          <a:xfrm>
            <a:off x="6875588" y="4522932"/>
            <a:ext cx="862656" cy="831828"/>
            <a:chOff x="5707063" y="4191066"/>
            <a:chExt cx="515363" cy="514441"/>
          </a:xfrm>
        </p:grpSpPr>
        <p:pic>
          <p:nvPicPr>
            <p:cNvPr id="78" name="Picture 104">
              <a:extLst>
                <a:ext uri="{FF2B5EF4-FFF2-40B4-BE49-F238E27FC236}">
                  <a16:creationId xmlns:a16="http://schemas.microsoft.com/office/drawing/2014/main" id="{96CEA093-D6A1-4608-97F0-CCE08DDA4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16">
              <a:extLst>
                <a:ext uri="{FF2B5EF4-FFF2-40B4-BE49-F238E27FC236}">
                  <a16:creationId xmlns:a16="http://schemas.microsoft.com/office/drawing/2014/main" id="{6ED4EFAC-0F41-4824-8502-D3B67F196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9" name="Group 103">
            <a:extLst>
              <a:ext uri="{FF2B5EF4-FFF2-40B4-BE49-F238E27FC236}">
                <a16:creationId xmlns:a16="http://schemas.microsoft.com/office/drawing/2014/main" id="{84442A5B-65A7-4BAC-BD41-2FE359531FB9}"/>
              </a:ext>
            </a:extLst>
          </p:cNvPr>
          <p:cNvGrpSpPr>
            <a:grpSpLocks/>
          </p:cNvGrpSpPr>
          <p:nvPr/>
        </p:nvGrpSpPr>
        <p:grpSpPr bwMode="auto">
          <a:xfrm>
            <a:off x="3740025" y="1952379"/>
            <a:ext cx="862656" cy="831828"/>
            <a:chOff x="5707063" y="4191066"/>
            <a:chExt cx="515363" cy="514441"/>
          </a:xfrm>
        </p:grpSpPr>
        <p:pic>
          <p:nvPicPr>
            <p:cNvPr id="70" name="Picture 104">
              <a:extLst>
                <a:ext uri="{FF2B5EF4-FFF2-40B4-BE49-F238E27FC236}">
                  <a16:creationId xmlns:a16="http://schemas.microsoft.com/office/drawing/2014/main" id="{46641317-17D6-49DE-867B-EBD59A8F8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Oval 16">
              <a:extLst>
                <a:ext uri="{FF2B5EF4-FFF2-40B4-BE49-F238E27FC236}">
                  <a16:creationId xmlns:a16="http://schemas.microsoft.com/office/drawing/2014/main" id="{7B54EE25-DCDE-46E2-9EA2-9BE661294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1A86E1D0-769B-4FD3-AD97-6CCC8F240E17}"/>
              </a:ext>
            </a:extLst>
          </p:cNvPr>
          <p:cNvSpPr/>
          <p:nvPr/>
        </p:nvSpPr>
        <p:spPr>
          <a:xfrm>
            <a:off x="3789709" y="3097184"/>
            <a:ext cx="2778832" cy="2370867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9E269F-0E02-4E7F-9906-AF8EE1B4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16" y="48364"/>
            <a:ext cx="10681939" cy="1292907"/>
          </a:xfrm>
        </p:spPr>
        <p:txBody>
          <a:bodyPr/>
          <a:lstStyle/>
          <a:p>
            <a:r>
              <a:rPr lang="fi-FI" dirty="0"/>
              <a:t>How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combined</a:t>
            </a:r>
            <a:r>
              <a:rPr lang="fi-FI" dirty="0"/>
              <a:t> </a:t>
            </a:r>
            <a:r>
              <a:rPr lang="fi-FI" dirty="0" err="1"/>
              <a:t>crypto</a:t>
            </a:r>
            <a:r>
              <a:rPr lang="fi-FI" dirty="0"/>
              <a:t> data and </a:t>
            </a:r>
            <a:r>
              <a:rPr lang="fi-FI" dirty="0" err="1"/>
              <a:t>transaction</a:t>
            </a:r>
            <a:r>
              <a:rPr lang="fi-FI" dirty="0"/>
              <a:t> management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? </a:t>
            </a:r>
          </a:p>
        </p:txBody>
      </p:sp>
      <p:grpSp>
        <p:nvGrpSpPr>
          <p:cNvPr id="8" name="Group 103">
            <a:extLst>
              <a:ext uri="{FF2B5EF4-FFF2-40B4-BE49-F238E27FC236}">
                <a16:creationId xmlns:a16="http://schemas.microsoft.com/office/drawing/2014/main" id="{35A48A0E-77C6-4D9F-97E2-E8B6F6E2A040}"/>
              </a:ext>
            </a:extLst>
          </p:cNvPr>
          <p:cNvGrpSpPr>
            <a:grpSpLocks/>
          </p:cNvGrpSpPr>
          <p:nvPr/>
        </p:nvGrpSpPr>
        <p:grpSpPr bwMode="auto">
          <a:xfrm>
            <a:off x="4741839" y="1691837"/>
            <a:ext cx="862656" cy="831828"/>
            <a:chOff x="5707063" y="4191066"/>
            <a:chExt cx="515363" cy="514441"/>
          </a:xfrm>
        </p:grpSpPr>
        <p:pic>
          <p:nvPicPr>
            <p:cNvPr id="9" name="Picture 104">
              <a:extLst>
                <a:ext uri="{FF2B5EF4-FFF2-40B4-BE49-F238E27FC236}">
                  <a16:creationId xmlns:a16="http://schemas.microsoft.com/office/drawing/2014/main" id="{DF5063FE-4B8A-4F84-84A9-725AA2CAA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FE888B18-A22E-45E9-BBDB-DB3507319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147A4C-0226-489D-B33A-811A512A505F}"/>
              </a:ext>
            </a:extLst>
          </p:cNvPr>
          <p:cNvGrpSpPr/>
          <p:nvPr/>
        </p:nvGrpSpPr>
        <p:grpSpPr>
          <a:xfrm>
            <a:off x="4741839" y="2793839"/>
            <a:ext cx="872467" cy="835173"/>
            <a:chOff x="2629519" y="1936394"/>
            <a:chExt cx="404813" cy="404812"/>
          </a:xfrm>
        </p:grpSpPr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6FB5F5AF-23F2-4413-BFEE-D2139D06F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39">
              <a:extLst>
                <a:ext uri="{FF2B5EF4-FFF2-40B4-BE49-F238E27FC236}">
                  <a16:creationId xmlns:a16="http://schemas.microsoft.com/office/drawing/2014/main" id="{D7CBAC6E-E0E1-4902-B056-A4E1CE934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89485DC-F3EF-4F55-897E-64CBEBE57769}"/>
              </a:ext>
            </a:extLst>
          </p:cNvPr>
          <p:cNvGrpSpPr/>
          <p:nvPr/>
        </p:nvGrpSpPr>
        <p:grpSpPr>
          <a:xfrm>
            <a:off x="5343536" y="3504037"/>
            <a:ext cx="919019" cy="927699"/>
            <a:chOff x="4710942" y="3853383"/>
            <a:chExt cx="919019" cy="927699"/>
          </a:xfrm>
        </p:grpSpPr>
        <p:grpSp>
          <p:nvGrpSpPr>
            <p:cNvPr id="14" name="Group 103">
              <a:extLst>
                <a:ext uri="{FF2B5EF4-FFF2-40B4-BE49-F238E27FC236}">
                  <a16:creationId xmlns:a16="http://schemas.microsoft.com/office/drawing/2014/main" id="{FC161ADE-4274-4608-ADDE-AA7122692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0942" y="3853383"/>
              <a:ext cx="893553" cy="824676"/>
              <a:chOff x="5707063" y="4191066"/>
              <a:chExt cx="515363" cy="514441"/>
            </a:xfrm>
          </p:grpSpPr>
          <p:pic>
            <p:nvPicPr>
              <p:cNvPr id="15" name="Picture 104">
                <a:extLst>
                  <a:ext uri="{FF2B5EF4-FFF2-40B4-BE49-F238E27FC236}">
                    <a16:creationId xmlns:a16="http://schemas.microsoft.com/office/drawing/2014/main" id="{ED01D5FE-DB49-4076-8F44-6966286252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5695" y="4259417"/>
                <a:ext cx="412651" cy="37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id="{1502533A-4D15-49BE-AA9B-8A2F83906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063" y="4191066"/>
                <a:ext cx="515363" cy="514441"/>
              </a:xfrm>
              <a:prstGeom prst="ellipse">
                <a:avLst/>
              </a:prstGeom>
              <a:noFill/>
              <a:ln w="38100" algn="ctr">
                <a:solidFill>
                  <a:srgbClr val="1761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i-FI" altLang="fi-FI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215A141F-278A-4922-8827-58FE7D08BC6A}"/>
                </a:ext>
              </a:extLst>
            </p:cNvPr>
            <p:cNvSpPr/>
            <p:nvPr/>
          </p:nvSpPr>
          <p:spPr>
            <a:xfrm>
              <a:off x="5313284" y="4493091"/>
              <a:ext cx="316677" cy="287991"/>
            </a:xfrm>
            <a:prstGeom prst="flowChartMagneticDisk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DD8C96-8737-48BC-B121-952B2A6F7C93}"/>
              </a:ext>
            </a:extLst>
          </p:cNvPr>
          <p:cNvGrpSpPr/>
          <p:nvPr/>
        </p:nvGrpSpPr>
        <p:grpSpPr>
          <a:xfrm>
            <a:off x="5729587" y="4632716"/>
            <a:ext cx="872467" cy="835173"/>
            <a:chOff x="2629519" y="1936394"/>
            <a:chExt cx="404813" cy="404812"/>
          </a:xfrm>
        </p:grpSpPr>
        <p:sp>
          <p:nvSpPr>
            <p:cNvPr id="31" name="Oval 38">
              <a:extLst>
                <a:ext uri="{FF2B5EF4-FFF2-40B4-BE49-F238E27FC236}">
                  <a16:creationId xmlns:a16="http://schemas.microsoft.com/office/drawing/2014/main" id="{FCAF4F6D-E6F1-41CE-983B-348DA669E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2" name="Picture 39">
              <a:extLst>
                <a:ext uri="{FF2B5EF4-FFF2-40B4-BE49-F238E27FC236}">
                  <a16:creationId xmlns:a16="http://schemas.microsoft.com/office/drawing/2014/main" id="{196607ED-0C1E-498F-B2E0-B3774EDC3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103">
            <a:extLst>
              <a:ext uri="{FF2B5EF4-FFF2-40B4-BE49-F238E27FC236}">
                <a16:creationId xmlns:a16="http://schemas.microsoft.com/office/drawing/2014/main" id="{E0F3B448-6125-4F2B-82D6-7D49571BBB1B}"/>
              </a:ext>
            </a:extLst>
          </p:cNvPr>
          <p:cNvGrpSpPr>
            <a:grpSpLocks/>
          </p:cNvGrpSpPr>
          <p:nvPr/>
        </p:nvGrpSpPr>
        <p:grpSpPr bwMode="auto">
          <a:xfrm>
            <a:off x="6633854" y="5463183"/>
            <a:ext cx="862656" cy="831828"/>
            <a:chOff x="5707063" y="4191066"/>
            <a:chExt cx="515363" cy="514441"/>
          </a:xfrm>
        </p:grpSpPr>
        <p:pic>
          <p:nvPicPr>
            <p:cNvPr id="34" name="Picture 104">
              <a:extLst>
                <a:ext uri="{FF2B5EF4-FFF2-40B4-BE49-F238E27FC236}">
                  <a16:creationId xmlns:a16="http://schemas.microsoft.com/office/drawing/2014/main" id="{14CA1BE0-FB14-41F9-B80D-2D735515A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341E913E-E516-4600-8091-34B17ED0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B512B2-797C-46FF-8B89-11299F85BA01}"/>
              </a:ext>
            </a:extLst>
          </p:cNvPr>
          <p:cNvGrpSpPr/>
          <p:nvPr/>
        </p:nvGrpSpPr>
        <p:grpSpPr>
          <a:xfrm>
            <a:off x="3830549" y="4667473"/>
            <a:ext cx="872467" cy="835173"/>
            <a:chOff x="2629519" y="1936394"/>
            <a:chExt cx="404813" cy="404812"/>
          </a:xfrm>
        </p:grpSpPr>
        <p:sp>
          <p:nvSpPr>
            <p:cNvPr id="37" name="Oval 38">
              <a:extLst>
                <a:ext uri="{FF2B5EF4-FFF2-40B4-BE49-F238E27FC236}">
                  <a16:creationId xmlns:a16="http://schemas.microsoft.com/office/drawing/2014/main" id="{D403C42A-8A12-48AC-8C9E-7D1AA496B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8" name="Picture 39">
              <a:extLst>
                <a:ext uri="{FF2B5EF4-FFF2-40B4-BE49-F238E27FC236}">
                  <a16:creationId xmlns:a16="http://schemas.microsoft.com/office/drawing/2014/main" id="{2191868B-DE49-44B2-BBF3-0D161C0F4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103">
            <a:extLst>
              <a:ext uri="{FF2B5EF4-FFF2-40B4-BE49-F238E27FC236}">
                <a16:creationId xmlns:a16="http://schemas.microsoft.com/office/drawing/2014/main" id="{5C51D8B1-BD04-4FDA-9606-A52DF64A34CA}"/>
              </a:ext>
            </a:extLst>
          </p:cNvPr>
          <p:cNvGrpSpPr>
            <a:grpSpLocks/>
          </p:cNvGrpSpPr>
          <p:nvPr/>
        </p:nvGrpSpPr>
        <p:grpSpPr bwMode="auto">
          <a:xfrm>
            <a:off x="2967893" y="5534063"/>
            <a:ext cx="862656" cy="831828"/>
            <a:chOff x="5707063" y="4191066"/>
            <a:chExt cx="515363" cy="514441"/>
          </a:xfrm>
        </p:grpSpPr>
        <p:pic>
          <p:nvPicPr>
            <p:cNvPr id="40" name="Picture 104">
              <a:extLst>
                <a:ext uri="{FF2B5EF4-FFF2-40B4-BE49-F238E27FC236}">
                  <a16:creationId xmlns:a16="http://schemas.microsoft.com/office/drawing/2014/main" id="{59E73145-6DD6-436E-A42C-241D79F37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Oval 16">
              <a:extLst>
                <a:ext uri="{FF2B5EF4-FFF2-40B4-BE49-F238E27FC236}">
                  <a16:creationId xmlns:a16="http://schemas.microsoft.com/office/drawing/2014/main" id="{86A810C5-4975-4242-A6EC-2B997834B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B1BEF5-394F-4C17-BC63-29F46B5160BA}"/>
              </a:ext>
            </a:extLst>
          </p:cNvPr>
          <p:cNvCxnSpPr>
            <a:cxnSpLocks/>
            <a:stCxn id="41" idx="7"/>
          </p:cNvCxnSpPr>
          <p:nvPr/>
        </p:nvCxnSpPr>
        <p:spPr>
          <a:xfrm flipV="1">
            <a:off x="3704216" y="5391120"/>
            <a:ext cx="266135" cy="2647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3B7043-7483-4CEC-9434-245192E0B59A}"/>
              </a:ext>
            </a:extLst>
          </p:cNvPr>
          <p:cNvCxnSpPr>
            <a:cxnSpLocks/>
            <a:stCxn id="31" idx="5"/>
            <a:endCxn id="35" idx="1"/>
          </p:cNvCxnSpPr>
          <p:nvPr/>
        </p:nvCxnSpPr>
        <p:spPr>
          <a:xfrm>
            <a:off x="6474284" y="5345581"/>
            <a:ext cx="285903" cy="239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B9D15D-2E9F-4B6B-AB35-26DD9A9AEEF5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>
            <a:off x="5173167" y="2523665"/>
            <a:ext cx="4906" cy="270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llout: Line 60">
            <a:extLst>
              <a:ext uri="{FF2B5EF4-FFF2-40B4-BE49-F238E27FC236}">
                <a16:creationId xmlns:a16="http://schemas.microsoft.com/office/drawing/2014/main" id="{6456985E-91DB-4815-A50B-AF900562323B}"/>
              </a:ext>
            </a:extLst>
          </p:cNvPr>
          <p:cNvSpPr/>
          <p:nvPr/>
        </p:nvSpPr>
        <p:spPr>
          <a:xfrm>
            <a:off x="7381917" y="1574753"/>
            <a:ext cx="4716958" cy="2543397"/>
          </a:xfrm>
          <a:prstGeom prst="borderCallout1">
            <a:avLst>
              <a:gd name="adj1" fmla="val 43549"/>
              <a:gd name="adj2" fmla="val -646"/>
              <a:gd name="adj3" fmla="val 33834"/>
              <a:gd name="adj4" fmla="val -1723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Indy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Agent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Manages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private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data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digital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identity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It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can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be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anything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related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to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identity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Discloses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verifiable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claims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about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identity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”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Owner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X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shares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company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Y”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”Banks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with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OP”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May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initiate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or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participate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in 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process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executed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in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transaction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network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  <p:sp>
        <p:nvSpPr>
          <p:cNvPr id="62" name="Callout: Line 61">
            <a:extLst>
              <a:ext uri="{FF2B5EF4-FFF2-40B4-BE49-F238E27FC236}">
                <a16:creationId xmlns:a16="http://schemas.microsoft.com/office/drawing/2014/main" id="{64EC5576-822E-4C93-8110-F038F881BF11}"/>
              </a:ext>
            </a:extLst>
          </p:cNvPr>
          <p:cNvSpPr/>
          <p:nvPr/>
        </p:nvSpPr>
        <p:spPr>
          <a:xfrm>
            <a:off x="65735" y="1341272"/>
            <a:ext cx="4293294" cy="3521064"/>
          </a:xfrm>
          <a:prstGeom prst="borderCallout1">
            <a:avLst>
              <a:gd name="adj1" fmla="val 53285"/>
              <a:gd name="adj2" fmla="val 100146"/>
              <a:gd name="adj3" fmla="val 53013"/>
              <a:gd name="adj4" fmla="val 108753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Transaction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management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node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Implements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together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with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other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TX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mgmt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nodes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multi-party business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processes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network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accoding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to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jointly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agreed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rules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Communicates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with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Indy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Agents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parties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process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Maintains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history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transactions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executed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in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network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Is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able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to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attest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to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identity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claims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such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as ”Person A is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current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owner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X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shares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company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Y”</a:t>
            </a:r>
          </a:p>
        </p:txBody>
      </p:sp>
      <p:sp>
        <p:nvSpPr>
          <p:cNvPr id="63" name="Callout: Line 62">
            <a:extLst>
              <a:ext uri="{FF2B5EF4-FFF2-40B4-BE49-F238E27FC236}">
                <a16:creationId xmlns:a16="http://schemas.microsoft.com/office/drawing/2014/main" id="{113FBBDC-34CB-4987-9E88-DC468735E5B2}"/>
              </a:ext>
            </a:extLst>
          </p:cNvPr>
          <p:cNvSpPr/>
          <p:nvPr/>
        </p:nvSpPr>
        <p:spPr>
          <a:xfrm>
            <a:off x="7381917" y="4293934"/>
            <a:ext cx="4715413" cy="2273315"/>
          </a:xfrm>
          <a:prstGeom prst="borderCallout1">
            <a:avLst>
              <a:gd name="adj1" fmla="val 17780"/>
              <a:gd name="adj2" fmla="val 211"/>
              <a:gd name="adj3" fmla="val -12394"/>
              <a:gd name="adj4" fmla="val -23811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Indy Ledger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network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Manages, in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consensus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public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data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digital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identities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Identifiers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Public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Keys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Address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Indy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Agent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identity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Acts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as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identity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directory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network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  <p:grpSp>
        <p:nvGrpSpPr>
          <p:cNvPr id="42" name="Group 103">
            <a:extLst>
              <a:ext uri="{FF2B5EF4-FFF2-40B4-BE49-F238E27FC236}">
                <a16:creationId xmlns:a16="http://schemas.microsoft.com/office/drawing/2014/main" id="{46752B46-B430-4AEE-9C4D-846CE55C6DA1}"/>
              </a:ext>
            </a:extLst>
          </p:cNvPr>
          <p:cNvGrpSpPr>
            <a:grpSpLocks/>
          </p:cNvGrpSpPr>
          <p:nvPr/>
        </p:nvGrpSpPr>
        <p:grpSpPr bwMode="auto">
          <a:xfrm>
            <a:off x="3895862" y="5840223"/>
            <a:ext cx="862656" cy="831828"/>
            <a:chOff x="5707063" y="4191066"/>
            <a:chExt cx="515363" cy="514441"/>
          </a:xfrm>
        </p:grpSpPr>
        <p:pic>
          <p:nvPicPr>
            <p:cNvPr id="44" name="Picture 104">
              <a:extLst>
                <a:ext uri="{FF2B5EF4-FFF2-40B4-BE49-F238E27FC236}">
                  <a16:creationId xmlns:a16="http://schemas.microsoft.com/office/drawing/2014/main" id="{C5E2B692-A936-4136-95F1-36599A28E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Oval 16">
              <a:extLst>
                <a:ext uri="{FF2B5EF4-FFF2-40B4-BE49-F238E27FC236}">
                  <a16:creationId xmlns:a16="http://schemas.microsoft.com/office/drawing/2014/main" id="{71F9B68F-231D-4D23-9184-CB532DCB9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EA57D9-168C-40A1-8EB0-680691DF0630}"/>
              </a:ext>
            </a:extLst>
          </p:cNvPr>
          <p:cNvCxnSpPr>
            <a:cxnSpLocks/>
            <a:stCxn id="45" idx="0"/>
            <a:endCxn id="37" idx="4"/>
          </p:cNvCxnSpPr>
          <p:nvPr/>
        </p:nvCxnSpPr>
        <p:spPr>
          <a:xfrm flipH="1" flipV="1">
            <a:off x="4266783" y="5502646"/>
            <a:ext cx="60407" cy="337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A94BA4D-CA84-46E0-92FD-99F4E093F131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3414168" y="5046678"/>
            <a:ext cx="416381" cy="383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103">
            <a:extLst>
              <a:ext uri="{FF2B5EF4-FFF2-40B4-BE49-F238E27FC236}">
                <a16:creationId xmlns:a16="http://schemas.microsoft.com/office/drawing/2014/main" id="{CB204239-A021-4D90-8003-865C65730AC9}"/>
              </a:ext>
            </a:extLst>
          </p:cNvPr>
          <p:cNvGrpSpPr>
            <a:grpSpLocks/>
          </p:cNvGrpSpPr>
          <p:nvPr/>
        </p:nvGrpSpPr>
        <p:grpSpPr bwMode="auto">
          <a:xfrm>
            <a:off x="5681051" y="2014624"/>
            <a:ext cx="862656" cy="831828"/>
            <a:chOff x="5707063" y="4191066"/>
            <a:chExt cx="515363" cy="514441"/>
          </a:xfrm>
        </p:grpSpPr>
        <p:pic>
          <p:nvPicPr>
            <p:cNvPr id="66" name="Picture 104">
              <a:extLst>
                <a:ext uri="{FF2B5EF4-FFF2-40B4-BE49-F238E27FC236}">
                  <a16:creationId xmlns:a16="http://schemas.microsoft.com/office/drawing/2014/main" id="{6E59E2EB-2D29-4887-96F7-E6C7F239A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Oval 16">
              <a:extLst>
                <a:ext uri="{FF2B5EF4-FFF2-40B4-BE49-F238E27FC236}">
                  <a16:creationId xmlns:a16="http://schemas.microsoft.com/office/drawing/2014/main" id="{C5827505-F6D8-425B-B04B-A2D927910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0132997-ED4F-4FB1-BD02-438C0BAE4F32}"/>
              </a:ext>
            </a:extLst>
          </p:cNvPr>
          <p:cNvCxnSpPr>
            <a:cxnSpLocks/>
            <a:stCxn id="67" idx="3"/>
          </p:cNvCxnSpPr>
          <p:nvPr/>
        </p:nvCxnSpPr>
        <p:spPr>
          <a:xfrm flipH="1">
            <a:off x="5510732" y="2724634"/>
            <a:ext cx="296652" cy="193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4189E57-219D-4D21-A494-0955BC6AC65E}"/>
              </a:ext>
            </a:extLst>
          </p:cNvPr>
          <p:cNvCxnSpPr>
            <a:cxnSpLocks/>
            <a:endCxn id="71" idx="5"/>
          </p:cNvCxnSpPr>
          <p:nvPr/>
        </p:nvCxnSpPr>
        <p:spPr>
          <a:xfrm flipH="1" flipV="1">
            <a:off x="4476348" y="2662389"/>
            <a:ext cx="382164" cy="2485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103">
            <a:extLst>
              <a:ext uri="{FF2B5EF4-FFF2-40B4-BE49-F238E27FC236}">
                <a16:creationId xmlns:a16="http://schemas.microsoft.com/office/drawing/2014/main" id="{A6619BB6-FAEE-4864-A63C-36040E685D27}"/>
              </a:ext>
            </a:extLst>
          </p:cNvPr>
          <p:cNvGrpSpPr>
            <a:grpSpLocks/>
          </p:cNvGrpSpPr>
          <p:nvPr/>
        </p:nvGrpSpPr>
        <p:grpSpPr bwMode="auto">
          <a:xfrm>
            <a:off x="5647818" y="5791099"/>
            <a:ext cx="862656" cy="831828"/>
            <a:chOff x="5707063" y="4191066"/>
            <a:chExt cx="515363" cy="514441"/>
          </a:xfrm>
        </p:grpSpPr>
        <p:pic>
          <p:nvPicPr>
            <p:cNvPr id="74" name="Picture 104">
              <a:extLst>
                <a:ext uri="{FF2B5EF4-FFF2-40B4-BE49-F238E27FC236}">
                  <a16:creationId xmlns:a16="http://schemas.microsoft.com/office/drawing/2014/main" id="{3A12BAE7-75B8-40D0-A721-31BA9B230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Oval 16">
              <a:extLst>
                <a:ext uri="{FF2B5EF4-FFF2-40B4-BE49-F238E27FC236}">
                  <a16:creationId xmlns:a16="http://schemas.microsoft.com/office/drawing/2014/main" id="{BB0E0454-33FC-41FC-866E-B74D2CBBC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409BBF-36F1-4D8E-9CA2-FD583B89C911}"/>
              </a:ext>
            </a:extLst>
          </p:cNvPr>
          <p:cNvCxnSpPr>
            <a:cxnSpLocks/>
            <a:stCxn id="75" idx="0"/>
            <a:endCxn id="31" idx="4"/>
          </p:cNvCxnSpPr>
          <p:nvPr/>
        </p:nvCxnSpPr>
        <p:spPr>
          <a:xfrm flipV="1">
            <a:off x="6079146" y="5467889"/>
            <a:ext cx="86675" cy="323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D040257-A13D-4855-952D-EDBBF761DF8C}"/>
              </a:ext>
            </a:extLst>
          </p:cNvPr>
          <p:cNvCxnSpPr>
            <a:cxnSpLocks/>
            <a:stCxn id="79" idx="2"/>
            <a:endCxn id="31" idx="6"/>
          </p:cNvCxnSpPr>
          <p:nvPr/>
        </p:nvCxnSpPr>
        <p:spPr>
          <a:xfrm flipH="1">
            <a:off x="6602054" y="4938846"/>
            <a:ext cx="273534" cy="111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174D8A1-F219-41C3-A8D3-E415B492D9FC}"/>
              </a:ext>
            </a:extLst>
          </p:cNvPr>
          <p:cNvGrpSpPr/>
          <p:nvPr/>
        </p:nvGrpSpPr>
        <p:grpSpPr>
          <a:xfrm>
            <a:off x="4760987" y="4479977"/>
            <a:ext cx="933889" cy="897967"/>
            <a:chOff x="4696072" y="3883115"/>
            <a:chExt cx="933889" cy="897967"/>
          </a:xfrm>
        </p:grpSpPr>
        <p:grpSp>
          <p:nvGrpSpPr>
            <p:cNvPr id="83" name="Group 103">
              <a:extLst>
                <a:ext uri="{FF2B5EF4-FFF2-40B4-BE49-F238E27FC236}">
                  <a16:creationId xmlns:a16="http://schemas.microsoft.com/office/drawing/2014/main" id="{B1FFCA44-0BB3-42B1-A1C0-3597B08AD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6072" y="3883115"/>
              <a:ext cx="893553" cy="824676"/>
              <a:chOff x="5698487" y="4209614"/>
              <a:chExt cx="515363" cy="514441"/>
            </a:xfrm>
          </p:grpSpPr>
          <p:pic>
            <p:nvPicPr>
              <p:cNvPr id="85" name="Picture 104">
                <a:extLst>
                  <a:ext uri="{FF2B5EF4-FFF2-40B4-BE49-F238E27FC236}">
                    <a16:creationId xmlns:a16="http://schemas.microsoft.com/office/drawing/2014/main" id="{305DE63D-2C1C-4F84-A212-D466EBE235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5695" y="4259417"/>
                <a:ext cx="412651" cy="37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Oval 16">
                <a:extLst>
                  <a:ext uri="{FF2B5EF4-FFF2-40B4-BE49-F238E27FC236}">
                    <a16:creationId xmlns:a16="http://schemas.microsoft.com/office/drawing/2014/main" id="{7C003948-8B55-4332-979F-B5CADC45E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8487" y="4209614"/>
                <a:ext cx="515363" cy="514441"/>
              </a:xfrm>
              <a:prstGeom prst="ellipse">
                <a:avLst/>
              </a:prstGeom>
              <a:noFill/>
              <a:ln w="38100" algn="ctr">
                <a:solidFill>
                  <a:srgbClr val="1761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 Chevin Pro Light" panose="020F0303030000060003" pitchFamily="34" charset="0"/>
                  </a:defRPr>
                </a:lvl9pPr>
              </a:lstStyle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i-FI" altLang="fi-FI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4" name="Flowchart: Magnetic Disk 83">
              <a:extLst>
                <a:ext uri="{FF2B5EF4-FFF2-40B4-BE49-F238E27FC236}">
                  <a16:creationId xmlns:a16="http://schemas.microsoft.com/office/drawing/2014/main" id="{B1C05F4C-46B5-401B-ADCE-48202F8287A6}"/>
                </a:ext>
              </a:extLst>
            </p:cNvPr>
            <p:cNvSpPr/>
            <p:nvPr/>
          </p:nvSpPr>
          <p:spPr>
            <a:xfrm>
              <a:off x="5313284" y="4493091"/>
              <a:ext cx="316677" cy="287991"/>
            </a:xfrm>
            <a:prstGeom prst="flowChartMagneticDisk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6D1523B-89DB-4D32-ADBB-8E3FCB92C67D}"/>
              </a:ext>
            </a:extLst>
          </p:cNvPr>
          <p:cNvCxnSpPr>
            <a:cxnSpLocks/>
            <a:stCxn id="86" idx="7"/>
            <a:endCxn id="16" idx="4"/>
          </p:cNvCxnSpPr>
          <p:nvPr/>
        </p:nvCxnSpPr>
        <p:spPr>
          <a:xfrm flipV="1">
            <a:off x="5523682" y="4328713"/>
            <a:ext cx="266631" cy="2720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5835539-AF25-438F-9407-0843ED0C0E9D}"/>
              </a:ext>
            </a:extLst>
          </p:cNvPr>
          <p:cNvCxnSpPr>
            <a:cxnSpLocks/>
            <a:stCxn id="81" idx="6"/>
            <a:endCxn id="16" idx="2"/>
          </p:cNvCxnSpPr>
          <p:nvPr/>
        </p:nvCxnSpPr>
        <p:spPr>
          <a:xfrm>
            <a:off x="5012240" y="3911441"/>
            <a:ext cx="331296" cy="49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72EA931-F06C-46D7-8AF6-92BB7D70540F}"/>
              </a:ext>
            </a:extLst>
          </p:cNvPr>
          <p:cNvCxnSpPr>
            <a:cxnSpLocks/>
            <a:stCxn id="81" idx="4"/>
            <a:endCxn id="86" idx="1"/>
          </p:cNvCxnSpPr>
          <p:nvPr/>
        </p:nvCxnSpPr>
        <p:spPr>
          <a:xfrm>
            <a:off x="4565464" y="4323779"/>
            <a:ext cx="326381" cy="2769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>
            <a:extLst>
              <a:ext uri="{FF2B5EF4-FFF2-40B4-BE49-F238E27FC236}">
                <a16:creationId xmlns:a16="http://schemas.microsoft.com/office/drawing/2014/main" id="{12030EEC-5738-48C5-9808-AFE373A3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Project Jupiter - </a:t>
            </a:r>
            <a:r>
              <a:rPr lang="fi-FI" altLang="fi-FI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Aim</a:t>
            </a:r>
            <a:r>
              <a:rPr lang="fi-FI" altLang="fi-FI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 and </a:t>
            </a:r>
            <a:r>
              <a:rPr lang="fi-FI" altLang="fi-FI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goals</a:t>
            </a:r>
            <a:endParaRPr lang="fi-FI" altLang="fi-FI" sz="2667" dirty="0">
              <a:latin typeface="Arial" panose="020B0604020202020204" pitchFamily="34" charset="0"/>
              <a:ea typeface="Helvetica Neue Light"/>
              <a:cs typeface="Arial" panose="020B0604020202020204" pitchFamily="34" charset="0"/>
            </a:endParaRPr>
          </a:p>
        </p:txBody>
      </p:sp>
      <p:sp>
        <p:nvSpPr>
          <p:cNvPr id="27651" name="Sisällön paikkamerkki 3">
            <a:extLst>
              <a:ext uri="{FF2B5EF4-FFF2-40B4-BE49-F238E27FC236}">
                <a16:creationId xmlns:a16="http://schemas.microsoft.com/office/drawing/2014/main" id="{7B516CB6-1E9F-4773-974D-5724F06A6C6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1005" y="1486722"/>
            <a:ext cx="5330328" cy="482198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Demonstrate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,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how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issuance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and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trading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on non-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listed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company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shares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can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be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fully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digitalised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</a:p>
          <a:p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Provide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all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parties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deep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technology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insight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into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how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distributed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ledger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technologies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can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be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harnessed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to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decentralize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financial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data management 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and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automate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collaborative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processes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</a:p>
          <a:p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Provide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guidance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about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the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governance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, business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model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and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legal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b="1" dirty="0" err="1">
                <a:latin typeface="+mj-lt"/>
                <a:ea typeface="Helvetica Neue Light"/>
                <a:cs typeface="Arial" panose="020B0604020202020204" pitchFamily="34" charset="0"/>
              </a:rPr>
              <a:t>implications</a:t>
            </a:r>
            <a:r>
              <a:rPr lang="fi-FI" altLang="fi-FI" sz="2000" b="1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of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using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these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 </a:t>
            </a:r>
            <a:r>
              <a:rPr lang="fi-FI" altLang="fi-FI" sz="2000" dirty="0" err="1">
                <a:latin typeface="+mj-lt"/>
                <a:ea typeface="Helvetica Neue Light"/>
                <a:cs typeface="Arial" panose="020B0604020202020204" pitchFamily="34" charset="0"/>
              </a:rPr>
              <a:t>technologies</a:t>
            </a:r>
            <a:r>
              <a:rPr lang="fi-FI" altLang="fi-FI" sz="2000" dirty="0">
                <a:latin typeface="+mj-lt"/>
                <a:ea typeface="Helvetica Neue Ligh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7652" name="Dian numeron paikkamerkki 4">
            <a:extLst>
              <a:ext uri="{FF2B5EF4-FFF2-40B4-BE49-F238E27FC236}">
                <a16:creationId xmlns:a16="http://schemas.microsoft.com/office/drawing/2014/main" id="{03108C1E-E906-4A66-85A0-9EA51C27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F8322-8F97-41DF-B14E-C85E2E3597A2}" type="slidenum">
              <a:rPr kumimoji="0" lang="en-GB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pPr marL="0" marR="0" lvl="0" indent="0" algn="r" defTabSz="9122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fi-FI" sz="1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  <p:grpSp>
        <p:nvGrpSpPr>
          <p:cNvPr id="27653" name="Ryhmä 25">
            <a:extLst>
              <a:ext uri="{FF2B5EF4-FFF2-40B4-BE49-F238E27FC236}">
                <a16:creationId xmlns:a16="http://schemas.microsoft.com/office/drawing/2014/main" id="{DA0D361D-F0E6-4129-8123-E33B55DCA81E}"/>
              </a:ext>
            </a:extLst>
          </p:cNvPr>
          <p:cNvGrpSpPr>
            <a:grpSpLocks/>
          </p:cNvGrpSpPr>
          <p:nvPr/>
        </p:nvGrpSpPr>
        <p:grpSpPr bwMode="auto">
          <a:xfrm>
            <a:off x="6393893" y="1690771"/>
            <a:ext cx="4760384" cy="3852333"/>
            <a:chOff x="442468" y="1101968"/>
            <a:chExt cx="3569503" cy="288988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5C3F6772-6716-4165-9B48-BF3BB17A077E}"/>
                </a:ext>
              </a:extLst>
            </p:cNvPr>
            <p:cNvSpPr/>
            <p:nvPr/>
          </p:nvSpPr>
          <p:spPr bwMode="auto">
            <a:xfrm>
              <a:off x="1264612" y="1576734"/>
              <a:ext cx="1920453" cy="192129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40">
              <a:extLst>
                <a:ext uri="{FF2B5EF4-FFF2-40B4-BE49-F238E27FC236}">
                  <a16:creationId xmlns:a16="http://schemas.microsoft.com/office/drawing/2014/main" id="{BBBFE27B-4390-4135-9A0A-2C660D354B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02619" y="1101968"/>
              <a:ext cx="0" cy="2802549"/>
            </a:xfrm>
            <a:prstGeom prst="lin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50">
              <a:extLst>
                <a:ext uri="{FF2B5EF4-FFF2-40B4-BE49-F238E27FC236}">
                  <a16:creationId xmlns:a16="http://schemas.microsoft.com/office/drawing/2014/main" id="{D8247210-A25D-48D1-B166-FAB1755BA5F6}"/>
                </a:ext>
              </a:extLst>
            </p:cNvPr>
            <p:cNvCxnSpPr>
              <a:cxnSpLocks/>
            </p:cNvCxnSpPr>
            <p:nvPr/>
          </p:nvCxnSpPr>
          <p:spPr bwMode="auto">
            <a:xfrm rot="1800000" flipH="1">
              <a:off x="766247" y="2543733"/>
              <a:ext cx="2969560" cy="0"/>
            </a:xfrm>
            <a:prstGeom prst="lin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51">
              <a:extLst>
                <a:ext uri="{FF2B5EF4-FFF2-40B4-BE49-F238E27FC236}">
                  <a16:creationId xmlns:a16="http://schemas.microsoft.com/office/drawing/2014/main" id="{2347AB50-1B47-42BE-B325-25089D39A6A7}"/>
                </a:ext>
              </a:extLst>
            </p:cNvPr>
            <p:cNvCxnSpPr>
              <a:cxnSpLocks/>
            </p:cNvCxnSpPr>
            <p:nvPr/>
          </p:nvCxnSpPr>
          <p:spPr bwMode="auto">
            <a:xfrm rot="9000000" flipH="1">
              <a:off x="766247" y="2543733"/>
              <a:ext cx="2969560" cy="0"/>
            </a:xfrm>
            <a:prstGeom prst="lin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Oval 60">
              <a:extLst>
                <a:ext uri="{FF2B5EF4-FFF2-40B4-BE49-F238E27FC236}">
                  <a16:creationId xmlns:a16="http://schemas.microsoft.com/office/drawing/2014/main" id="{DC813FBE-29B0-4CC3-B4E2-9B0E83A801C7}"/>
                </a:ext>
              </a:extLst>
            </p:cNvPr>
            <p:cNvSpPr/>
            <p:nvPr/>
          </p:nvSpPr>
          <p:spPr bwMode="auto">
            <a:xfrm>
              <a:off x="455165" y="2975627"/>
              <a:ext cx="777704" cy="77645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659" name="Group 64">
              <a:extLst>
                <a:ext uri="{FF2B5EF4-FFF2-40B4-BE49-F238E27FC236}">
                  <a16:creationId xmlns:a16="http://schemas.microsoft.com/office/drawing/2014/main" id="{9F044787-D58D-4662-8CB2-B89B2BACC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851" y="1751209"/>
              <a:ext cx="1595396" cy="1595397"/>
              <a:chOff x="1423851" y="1974869"/>
              <a:chExt cx="1595396" cy="1595397"/>
            </a:xfrm>
          </p:grpSpPr>
          <p:sp>
            <p:nvSpPr>
              <p:cNvPr id="12" name="Pie 4">
                <a:extLst>
                  <a:ext uri="{FF2B5EF4-FFF2-40B4-BE49-F238E27FC236}">
                    <a16:creationId xmlns:a16="http://schemas.microsoft.com/office/drawing/2014/main" id="{541A56BE-D848-491B-BF92-B6E6D6461ED2}"/>
                  </a:ext>
                </a:extLst>
              </p:cNvPr>
              <p:cNvSpPr/>
              <p:nvPr/>
            </p:nvSpPr>
            <p:spPr bwMode="auto">
              <a:xfrm rot="16200000">
                <a:off x="1423771" y="1974613"/>
                <a:ext cx="1595786" cy="1596674"/>
              </a:xfrm>
              <a:prstGeom prst="pie">
                <a:avLst>
                  <a:gd name="adj1" fmla="val 5377675"/>
                  <a:gd name="adj2" fmla="val 16200000"/>
                </a:avLst>
              </a:prstGeom>
              <a:solidFill>
                <a:srgbClr val="E2172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Pie 32">
                <a:extLst>
                  <a:ext uri="{FF2B5EF4-FFF2-40B4-BE49-F238E27FC236}">
                    <a16:creationId xmlns:a16="http://schemas.microsoft.com/office/drawing/2014/main" id="{5E811BCA-F0FC-40F9-BCEE-EBB2D85E9ACC}"/>
                  </a:ext>
                </a:extLst>
              </p:cNvPr>
              <p:cNvSpPr/>
              <p:nvPr/>
            </p:nvSpPr>
            <p:spPr bwMode="auto">
              <a:xfrm rot="5400000">
                <a:off x="1423771" y="1974613"/>
                <a:ext cx="1595786" cy="1596674"/>
              </a:xfrm>
              <a:prstGeom prst="pie">
                <a:avLst>
                  <a:gd name="adj1" fmla="val 5377675"/>
                  <a:gd name="adj2" fmla="val 16200000"/>
                </a:avLst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672" name="Picture 7">
                <a:extLst>
                  <a:ext uri="{FF2B5EF4-FFF2-40B4-BE49-F238E27FC236}">
                    <a16:creationId xmlns:a16="http://schemas.microsoft.com/office/drawing/2014/main" id="{B649DC40-4711-4D4D-9952-84498F795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266" y="2946363"/>
                <a:ext cx="818063" cy="252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73" name="Oval 33">
                <a:extLst>
                  <a:ext uri="{FF2B5EF4-FFF2-40B4-BE49-F238E27FC236}">
                    <a16:creationId xmlns:a16="http://schemas.microsoft.com/office/drawing/2014/main" id="{41F06014-2CF3-49A7-81D3-D2F358E87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851" y="1974869"/>
                <a:ext cx="1595396" cy="1595396"/>
              </a:xfrm>
              <a:prstGeom prst="ellipse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altLang="fi-FI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Oval 81">
              <a:extLst>
                <a:ext uri="{FF2B5EF4-FFF2-40B4-BE49-F238E27FC236}">
                  <a16:creationId xmlns:a16="http://schemas.microsoft.com/office/drawing/2014/main" id="{70119560-08FB-44B7-8A22-CC00EF80DB33}"/>
                </a:ext>
              </a:extLst>
            </p:cNvPr>
            <p:cNvSpPr/>
            <p:nvPr/>
          </p:nvSpPr>
          <p:spPr bwMode="auto">
            <a:xfrm>
              <a:off x="3234267" y="2975627"/>
              <a:ext cx="777704" cy="77645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84">
              <a:extLst>
                <a:ext uri="{FF2B5EF4-FFF2-40B4-BE49-F238E27FC236}">
                  <a16:creationId xmlns:a16="http://schemas.microsoft.com/office/drawing/2014/main" id="{DDEC5AEC-5AA3-4D0B-8E51-265E0460DC41}"/>
                </a:ext>
              </a:extLst>
            </p:cNvPr>
            <p:cNvSpPr/>
            <p:nvPr/>
          </p:nvSpPr>
          <p:spPr bwMode="auto">
            <a:xfrm>
              <a:off x="3234267" y="1329030"/>
              <a:ext cx="777704" cy="77804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87">
              <a:extLst>
                <a:ext uri="{FF2B5EF4-FFF2-40B4-BE49-F238E27FC236}">
                  <a16:creationId xmlns:a16="http://schemas.microsoft.com/office/drawing/2014/main" id="{ED88BCFB-6571-491D-A737-4AA05F61D2D3}"/>
                </a:ext>
              </a:extLst>
            </p:cNvPr>
            <p:cNvSpPr/>
            <p:nvPr/>
          </p:nvSpPr>
          <p:spPr bwMode="auto">
            <a:xfrm>
              <a:off x="442468" y="1329030"/>
              <a:ext cx="777704" cy="77804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94">
              <a:extLst>
                <a:ext uri="{FF2B5EF4-FFF2-40B4-BE49-F238E27FC236}">
                  <a16:creationId xmlns:a16="http://schemas.microsoft.com/office/drawing/2014/main" id="{BB35390D-EA8B-4BE8-9C31-DE73EEF08626}"/>
                </a:ext>
              </a:extLst>
            </p:cNvPr>
            <p:cNvSpPr/>
            <p:nvPr/>
          </p:nvSpPr>
          <p:spPr bwMode="auto">
            <a:xfrm>
              <a:off x="2053427" y="3701273"/>
              <a:ext cx="290448" cy="2905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E73E74BA-73A0-4B57-9601-4DDDF3F9740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59917" y="3097891"/>
              <a:ext cx="544393" cy="498584"/>
            </a:xfrm>
            <a:custGeom>
              <a:avLst/>
              <a:gdLst>
                <a:gd name="T0" fmla="*/ 856 w 1323"/>
                <a:gd name="T1" fmla="*/ 1209 h 1209"/>
                <a:gd name="T2" fmla="*/ 364 w 1323"/>
                <a:gd name="T3" fmla="*/ 0 h 1209"/>
                <a:gd name="T4" fmla="*/ 784 w 1323"/>
                <a:gd name="T5" fmla="*/ 1039 h 1209"/>
                <a:gd name="T6" fmla="*/ 652 w 1323"/>
                <a:gd name="T7" fmla="*/ 908 h 1209"/>
                <a:gd name="T8" fmla="*/ 784 w 1323"/>
                <a:gd name="T9" fmla="*/ 1039 h 1209"/>
                <a:gd name="T10" fmla="*/ 539 w 1323"/>
                <a:gd name="T11" fmla="*/ 711 h 1209"/>
                <a:gd name="T12" fmla="*/ 670 w 1323"/>
                <a:gd name="T13" fmla="*/ 843 h 1209"/>
                <a:gd name="T14" fmla="*/ 784 w 1323"/>
                <a:gd name="T15" fmla="*/ 645 h 1209"/>
                <a:gd name="T16" fmla="*/ 652 w 1323"/>
                <a:gd name="T17" fmla="*/ 513 h 1209"/>
                <a:gd name="T18" fmla="*/ 784 w 1323"/>
                <a:gd name="T19" fmla="*/ 645 h 1209"/>
                <a:gd name="T20" fmla="*/ 539 w 1323"/>
                <a:gd name="T21" fmla="*/ 317 h 1209"/>
                <a:gd name="T22" fmla="*/ 670 w 1323"/>
                <a:gd name="T23" fmla="*/ 448 h 1209"/>
                <a:gd name="T24" fmla="*/ 652 w 1323"/>
                <a:gd name="T25" fmla="*/ 120 h 1209"/>
                <a:gd name="T26" fmla="*/ 784 w 1323"/>
                <a:gd name="T27" fmla="*/ 251 h 1209"/>
                <a:gd name="T28" fmla="*/ 652 w 1323"/>
                <a:gd name="T29" fmla="*/ 120 h 1209"/>
                <a:gd name="T30" fmla="*/ 557 w 1323"/>
                <a:gd name="T31" fmla="*/ 120 h 1209"/>
                <a:gd name="T32" fmla="*/ 426 w 1323"/>
                <a:gd name="T33" fmla="*/ 251 h 1209"/>
                <a:gd name="T34" fmla="*/ 426 w 1323"/>
                <a:gd name="T35" fmla="*/ 513 h 1209"/>
                <a:gd name="T36" fmla="*/ 557 w 1323"/>
                <a:gd name="T37" fmla="*/ 645 h 1209"/>
                <a:gd name="T38" fmla="*/ 426 w 1323"/>
                <a:gd name="T39" fmla="*/ 513 h 1209"/>
                <a:gd name="T40" fmla="*/ 557 w 1323"/>
                <a:gd name="T41" fmla="*/ 908 h 1209"/>
                <a:gd name="T42" fmla="*/ 426 w 1323"/>
                <a:gd name="T43" fmla="*/ 1039 h 1209"/>
                <a:gd name="T44" fmla="*/ 0 w 1323"/>
                <a:gd name="T45" fmla="*/ 1209 h 1209"/>
                <a:gd name="T46" fmla="*/ 295 w 1323"/>
                <a:gd name="T47" fmla="*/ 382 h 1209"/>
                <a:gd name="T48" fmla="*/ 0 w 1323"/>
                <a:gd name="T49" fmla="*/ 1209 h 1209"/>
                <a:gd name="T50" fmla="*/ 213 w 1323"/>
                <a:gd name="T51" fmla="*/ 447 h 1209"/>
                <a:gd name="T52" fmla="*/ 82 w 1323"/>
                <a:gd name="T53" fmla="*/ 579 h 1209"/>
                <a:gd name="T54" fmla="*/ 82 w 1323"/>
                <a:gd name="T55" fmla="*/ 681 h 1209"/>
                <a:gd name="T56" fmla="*/ 213 w 1323"/>
                <a:gd name="T57" fmla="*/ 812 h 1209"/>
                <a:gd name="T58" fmla="*/ 82 w 1323"/>
                <a:gd name="T59" fmla="*/ 681 h 1209"/>
                <a:gd name="T60" fmla="*/ 213 w 1323"/>
                <a:gd name="T61" fmla="*/ 905 h 1209"/>
                <a:gd name="T62" fmla="*/ 82 w 1323"/>
                <a:gd name="T63" fmla="*/ 1037 h 1209"/>
                <a:gd name="T64" fmla="*/ 1265 w 1323"/>
                <a:gd name="T65" fmla="*/ 499 h 1209"/>
                <a:gd name="T66" fmla="*/ 1193 w 1323"/>
                <a:gd name="T67" fmla="*/ 341 h 1209"/>
                <a:gd name="T68" fmla="*/ 1142 w 1323"/>
                <a:gd name="T69" fmla="*/ 188 h 1209"/>
                <a:gd name="T70" fmla="*/ 1098 w 1323"/>
                <a:gd name="T71" fmla="*/ 46 h 1209"/>
                <a:gd name="T72" fmla="*/ 1048 w 1323"/>
                <a:gd name="T73" fmla="*/ 188 h 1209"/>
                <a:gd name="T74" fmla="*/ 976 w 1323"/>
                <a:gd name="T75" fmla="*/ 341 h 1209"/>
                <a:gd name="T76" fmla="*/ 917 w 1323"/>
                <a:gd name="T77" fmla="*/ 499 h 1209"/>
                <a:gd name="T78" fmla="*/ 1323 w 1323"/>
                <a:gd name="T79" fmla="*/ 1209 h 1209"/>
                <a:gd name="T80" fmla="*/ 1265 w 1323"/>
                <a:gd name="T81" fmla="*/ 499 h 1209"/>
                <a:gd name="T82" fmla="*/ 985 w 1323"/>
                <a:gd name="T83" fmla="*/ 1119 h 1209"/>
                <a:gd name="T84" fmla="*/ 1116 w 1323"/>
                <a:gd name="T85" fmla="*/ 987 h 1209"/>
                <a:gd name="T86" fmla="*/ 1116 w 1323"/>
                <a:gd name="T87" fmla="*/ 715 h 1209"/>
                <a:gd name="T88" fmla="*/ 985 w 1323"/>
                <a:gd name="T89" fmla="*/ 584 h 1209"/>
                <a:gd name="T90" fmla="*/ 1116 w 1323"/>
                <a:gd name="T91" fmla="*/ 715 h 1209"/>
                <a:gd name="T92" fmla="*/ 1139 w 1323"/>
                <a:gd name="T93" fmla="*/ 915 h 1209"/>
                <a:gd name="T94" fmla="*/ 1270 w 1323"/>
                <a:gd name="T95" fmla="*/ 783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3" h="1209">
                  <a:moveTo>
                    <a:pt x="364" y="1209"/>
                  </a:moveTo>
                  <a:lnTo>
                    <a:pt x="856" y="1209"/>
                  </a:lnTo>
                  <a:lnTo>
                    <a:pt x="856" y="0"/>
                  </a:lnTo>
                  <a:lnTo>
                    <a:pt x="364" y="0"/>
                  </a:lnTo>
                  <a:lnTo>
                    <a:pt x="364" y="1209"/>
                  </a:lnTo>
                  <a:close/>
                  <a:moveTo>
                    <a:pt x="784" y="1039"/>
                  </a:moveTo>
                  <a:lnTo>
                    <a:pt x="652" y="1039"/>
                  </a:lnTo>
                  <a:lnTo>
                    <a:pt x="652" y="908"/>
                  </a:lnTo>
                  <a:lnTo>
                    <a:pt x="784" y="908"/>
                  </a:lnTo>
                  <a:lnTo>
                    <a:pt x="784" y="1039"/>
                  </a:lnTo>
                  <a:close/>
                  <a:moveTo>
                    <a:pt x="539" y="843"/>
                  </a:moveTo>
                  <a:lnTo>
                    <a:pt x="539" y="711"/>
                  </a:lnTo>
                  <a:lnTo>
                    <a:pt x="670" y="711"/>
                  </a:lnTo>
                  <a:lnTo>
                    <a:pt x="670" y="843"/>
                  </a:lnTo>
                  <a:lnTo>
                    <a:pt x="539" y="843"/>
                  </a:lnTo>
                  <a:close/>
                  <a:moveTo>
                    <a:pt x="784" y="645"/>
                  </a:moveTo>
                  <a:lnTo>
                    <a:pt x="652" y="645"/>
                  </a:lnTo>
                  <a:lnTo>
                    <a:pt x="652" y="513"/>
                  </a:lnTo>
                  <a:lnTo>
                    <a:pt x="784" y="513"/>
                  </a:lnTo>
                  <a:lnTo>
                    <a:pt x="784" y="645"/>
                  </a:lnTo>
                  <a:close/>
                  <a:moveTo>
                    <a:pt x="539" y="448"/>
                  </a:moveTo>
                  <a:lnTo>
                    <a:pt x="539" y="317"/>
                  </a:lnTo>
                  <a:lnTo>
                    <a:pt x="670" y="317"/>
                  </a:lnTo>
                  <a:lnTo>
                    <a:pt x="670" y="448"/>
                  </a:lnTo>
                  <a:lnTo>
                    <a:pt x="539" y="448"/>
                  </a:lnTo>
                  <a:close/>
                  <a:moveTo>
                    <a:pt x="652" y="120"/>
                  </a:moveTo>
                  <a:lnTo>
                    <a:pt x="784" y="120"/>
                  </a:lnTo>
                  <a:lnTo>
                    <a:pt x="784" y="251"/>
                  </a:lnTo>
                  <a:lnTo>
                    <a:pt x="652" y="251"/>
                  </a:lnTo>
                  <a:lnTo>
                    <a:pt x="652" y="120"/>
                  </a:lnTo>
                  <a:close/>
                  <a:moveTo>
                    <a:pt x="426" y="120"/>
                  </a:moveTo>
                  <a:lnTo>
                    <a:pt x="557" y="120"/>
                  </a:lnTo>
                  <a:lnTo>
                    <a:pt x="557" y="251"/>
                  </a:lnTo>
                  <a:lnTo>
                    <a:pt x="426" y="251"/>
                  </a:lnTo>
                  <a:lnTo>
                    <a:pt x="426" y="120"/>
                  </a:lnTo>
                  <a:close/>
                  <a:moveTo>
                    <a:pt x="426" y="513"/>
                  </a:moveTo>
                  <a:lnTo>
                    <a:pt x="557" y="513"/>
                  </a:lnTo>
                  <a:lnTo>
                    <a:pt x="557" y="645"/>
                  </a:lnTo>
                  <a:lnTo>
                    <a:pt x="426" y="645"/>
                  </a:lnTo>
                  <a:lnTo>
                    <a:pt x="426" y="513"/>
                  </a:lnTo>
                  <a:close/>
                  <a:moveTo>
                    <a:pt x="426" y="908"/>
                  </a:moveTo>
                  <a:lnTo>
                    <a:pt x="557" y="908"/>
                  </a:lnTo>
                  <a:lnTo>
                    <a:pt x="557" y="1039"/>
                  </a:lnTo>
                  <a:lnTo>
                    <a:pt x="426" y="1039"/>
                  </a:lnTo>
                  <a:lnTo>
                    <a:pt x="426" y="908"/>
                  </a:lnTo>
                  <a:close/>
                  <a:moveTo>
                    <a:pt x="0" y="1209"/>
                  </a:moveTo>
                  <a:lnTo>
                    <a:pt x="295" y="1209"/>
                  </a:lnTo>
                  <a:lnTo>
                    <a:pt x="295" y="382"/>
                  </a:lnTo>
                  <a:lnTo>
                    <a:pt x="0" y="382"/>
                  </a:lnTo>
                  <a:lnTo>
                    <a:pt x="0" y="1209"/>
                  </a:lnTo>
                  <a:close/>
                  <a:moveTo>
                    <a:pt x="82" y="447"/>
                  </a:moveTo>
                  <a:lnTo>
                    <a:pt x="213" y="447"/>
                  </a:lnTo>
                  <a:lnTo>
                    <a:pt x="213" y="579"/>
                  </a:lnTo>
                  <a:lnTo>
                    <a:pt x="82" y="579"/>
                  </a:lnTo>
                  <a:lnTo>
                    <a:pt x="82" y="447"/>
                  </a:lnTo>
                  <a:close/>
                  <a:moveTo>
                    <a:pt x="82" y="681"/>
                  </a:moveTo>
                  <a:lnTo>
                    <a:pt x="213" y="681"/>
                  </a:lnTo>
                  <a:lnTo>
                    <a:pt x="213" y="812"/>
                  </a:lnTo>
                  <a:lnTo>
                    <a:pt x="82" y="812"/>
                  </a:lnTo>
                  <a:lnTo>
                    <a:pt x="82" y="681"/>
                  </a:lnTo>
                  <a:close/>
                  <a:moveTo>
                    <a:pt x="82" y="905"/>
                  </a:moveTo>
                  <a:lnTo>
                    <a:pt x="213" y="905"/>
                  </a:lnTo>
                  <a:lnTo>
                    <a:pt x="213" y="1037"/>
                  </a:lnTo>
                  <a:lnTo>
                    <a:pt x="82" y="1037"/>
                  </a:lnTo>
                  <a:lnTo>
                    <a:pt x="82" y="905"/>
                  </a:lnTo>
                  <a:close/>
                  <a:moveTo>
                    <a:pt x="1265" y="499"/>
                  </a:moveTo>
                  <a:lnTo>
                    <a:pt x="1265" y="341"/>
                  </a:lnTo>
                  <a:lnTo>
                    <a:pt x="1193" y="341"/>
                  </a:lnTo>
                  <a:lnTo>
                    <a:pt x="1193" y="188"/>
                  </a:lnTo>
                  <a:lnTo>
                    <a:pt x="1142" y="188"/>
                  </a:lnTo>
                  <a:lnTo>
                    <a:pt x="1142" y="46"/>
                  </a:lnTo>
                  <a:lnTo>
                    <a:pt x="1098" y="46"/>
                  </a:lnTo>
                  <a:lnTo>
                    <a:pt x="1098" y="188"/>
                  </a:lnTo>
                  <a:lnTo>
                    <a:pt x="1048" y="188"/>
                  </a:lnTo>
                  <a:lnTo>
                    <a:pt x="1048" y="341"/>
                  </a:lnTo>
                  <a:lnTo>
                    <a:pt x="976" y="341"/>
                  </a:lnTo>
                  <a:lnTo>
                    <a:pt x="976" y="499"/>
                  </a:lnTo>
                  <a:lnTo>
                    <a:pt x="917" y="499"/>
                  </a:lnTo>
                  <a:lnTo>
                    <a:pt x="917" y="1209"/>
                  </a:lnTo>
                  <a:lnTo>
                    <a:pt x="1323" y="1209"/>
                  </a:lnTo>
                  <a:lnTo>
                    <a:pt x="1323" y="499"/>
                  </a:lnTo>
                  <a:lnTo>
                    <a:pt x="1265" y="499"/>
                  </a:lnTo>
                  <a:close/>
                  <a:moveTo>
                    <a:pt x="1116" y="1119"/>
                  </a:moveTo>
                  <a:lnTo>
                    <a:pt x="985" y="1119"/>
                  </a:lnTo>
                  <a:lnTo>
                    <a:pt x="985" y="987"/>
                  </a:lnTo>
                  <a:lnTo>
                    <a:pt x="1116" y="987"/>
                  </a:lnTo>
                  <a:lnTo>
                    <a:pt x="1116" y="1119"/>
                  </a:lnTo>
                  <a:close/>
                  <a:moveTo>
                    <a:pt x="1116" y="715"/>
                  </a:moveTo>
                  <a:lnTo>
                    <a:pt x="985" y="715"/>
                  </a:lnTo>
                  <a:lnTo>
                    <a:pt x="985" y="584"/>
                  </a:lnTo>
                  <a:lnTo>
                    <a:pt x="1116" y="584"/>
                  </a:lnTo>
                  <a:lnTo>
                    <a:pt x="1116" y="715"/>
                  </a:lnTo>
                  <a:close/>
                  <a:moveTo>
                    <a:pt x="1270" y="915"/>
                  </a:moveTo>
                  <a:lnTo>
                    <a:pt x="1139" y="915"/>
                  </a:lnTo>
                  <a:lnTo>
                    <a:pt x="1139" y="783"/>
                  </a:lnTo>
                  <a:lnTo>
                    <a:pt x="1270" y="783"/>
                  </a:lnTo>
                  <a:lnTo>
                    <a:pt x="1270" y="9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algn="l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A36C977F-C724-4B0E-907B-EA14C138317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59917" y="1452882"/>
              <a:ext cx="544393" cy="500172"/>
            </a:xfrm>
            <a:custGeom>
              <a:avLst/>
              <a:gdLst>
                <a:gd name="T0" fmla="*/ 856 w 1323"/>
                <a:gd name="T1" fmla="*/ 1209 h 1209"/>
                <a:gd name="T2" fmla="*/ 364 w 1323"/>
                <a:gd name="T3" fmla="*/ 0 h 1209"/>
                <a:gd name="T4" fmla="*/ 784 w 1323"/>
                <a:gd name="T5" fmla="*/ 1039 h 1209"/>
                <a:gd name="T6" fmla="*/ 652 w 1323"/>
                <a:gd name="T7" fmla="*/ 908 h 1209"/>
                <a:gd name="T8" fmla="*/ 784 w 1323"/>
                <a:gd name="T9" fmla="*/ 1039 h 1209"/>
                <a:gd name="T10" fmla="*/ 539 w 1323"/>
                <a:gd name="T11" fmla="*/ 711 h 1209"/>
                <a:gd name="T12" fmla="*/ 670 w 1323"/>
                <a:gd name="T13" fmla="*/ 843 h 1209"/>
                <a:gd name="T14" fmla="*/ 784 w 1323"/>
                <a:gd name="T15" fmla="*/ 645 h 1209"/>
                <a:gd name="T16" fmla="*/ 652 w 1323"/>
                <a:gd name="T17" fmla="*/ 513 h 1209"/>
                <a:gd name="T18" fmla="*/ 784 w 1323"/>
                <a:gd name="T19" fmla="*/ 645 h 1209"/>
                <a:gd name="T20" fmla="*/ 539 w 1323"/>
                <a:gd name="T21" fmla="*/ 317 h 1209"/>
                <a:gd name="T22" fmla="*/ 670 w 1323"/>
                <a:gd name="T23" fmla="*/ 448 h 1209"/>
                <a:gd name="T24" fmla="*/ 652 w 1323"/>
                <a:gd name="T25" fmla="*/ 120 h 1209"/>
                <a:gd name="T26" fmla="*/ 784 w 1323"/>
                <a:gd name="T27" fmla="*/ 251 h 1209"/>
                <a:gd name="T28" fmla="*/ 652 w 1323"/>
                <a:gd name="T29" fmla="*/ 120 h 1209"/>
                <a:gd name="T30" fmla="*/ 557 w 1323"/>
                <a:gd name="T31" fmla="*/ 120 h 1209"/>
                <a:gd name="T32" fmla="*/ 426 w 1323"/>
                <a:gd name="T33" fmla="*/ 251 h 1209"/>
                <a:gd name="T34" fmla="*/ 426 w 1323"/>
                <a:gd name="T35" fmla="*/ 513 h 1209"/>
                <a:gd name="T36" fmla="*/ 557 w 1323"/>
                <a:gd name="T37" fmla="*/ 645 h 1209"/>
                <a:gd name="T38" fmla="*/ 426 w 1323"/>
                <a:gd name="T39" fmla="*/ 513 h 1209"/>
                <a:gd name="T40" fmla="*/ 557 w 1323"/>
                <a:gd name="T41" fmla="*/ 908 h 1209"/>
                <a:gd name="T42" fmla="*/ 426 w 1323"/>
                <a:gd name="T43" fmla="*/ 1039 h 1209"/>
                <a:gd name="T44" fmla="*/ 0 w 1323"/>
                <a:gd name="T45" fmla="*/ 1209 h 1209"/>
                <a:gd name="T46" fmla="*/ 295 w 1323"/>
                <a:gd name="T47" fmla="*/ 382 h 1209"/>
                <a:gd name="T48" fmla="*/ 0 w 1323"/>
                <a:gd name="T49" fmla="*/ 1209 h 1209"/>
                <a:gd name="T50" fmla="*/ 213 w 1323"/>
                <a:gd name="T51" fmla="*/ 447 h 1209"/>
                <a:gd name="T52" fmla="*/ 82 w 1323"/>
                <a:gd name="T53" fmla="*/ 579 h 1209"/>
                <a:gd name="T54" fmla="*/ 82 w 1323"/>
                <a:gd name="T55" fmla="*/ 681 h 1209"/>
                <a:gd name="T56" fmla="*/ 213 w 1323"/>
                <a:gd name="T57" fmla="*/ 812 h 1209"/>
                <a:gd name="T58" fmla="*/ 82 w 1323"/>
                <a:gd name="T59" fmla="*/ 681 h 1209"/>
                <a:gd name="T60" fmla="*/ 213 w 1323"/>
                <a:gd name="T61" fmla="*/ 905 h 1209"/>
                <a:gd name="T62" fmla="*/ 82 w 1323"/>
                <a:gd name="T63" fmla="*/ 1037 h 1209"/>
                <a:gd name="T64" fmla="*/ 1265 w 1323"/>
                <a:gd name="T65" fmla="*/ 499 h 1209"/>
                <a:gd name="T66" fmla="*/ 1193 w 1323"/>
                <a:gd name="T67" fmla="*/ 341 h 1209"/>
                <a:gd name="T68" fmla="*/ 1142 w 1323"/>
                <a:gd name="T69" fmla="*/ 188 h 1209"/>
                <a:gd name="T70" fmla="*/ 1098 w 1323"/>
                <a:gd name="T71" fmla="*/ 46 h 1209"/>
                <a:gd name="T72" fmla="*/ 1048 w 1323"/>
                <a:gd name="T73" fmla="*/ 188 h 1209"/>
                <a:gd name="T74" fmla="*/ 976 w 1323"/>
                <a:gd name="T75" fmla="*/ 341 h 1209"/>
                <a:gd name="T76" fmla="*/ 917 w 1323"/>
                <a:gd name="T77" fmla="*/ 499 h 1209"/>
                <a:gd name="T78" fmla="*/ 1323 w 1323"/>
                <a:gd name="T79" fmla="*/ 1209 h 1209"/>
                <a:gd name="T80" fmla="*/ 1265 w 1323"/>
                <a:gd name="T81" fmla="*/ 499 h 1209"/>
                <a:gd name="T82" fmla="*/ 985 w 1323"/>
                <a:gd name="T83" fmla="*/ 1119 h 1209"/>
                <a:gd name="T84" fmla="*/ 1116 w 1323"/>
                <a:gd name="T85" fmla="*/ 987 h 1209"/>
                <a:gd name="T86" fmla="*/ 1116 w 1323"/>
                <a:gd name="T87" fmla="*/ 715 h 1209"/>
                <a:gd name="T88" fmla="*/ 985 w 1323"/>
                <a:gd name="T89" fmla="*/ 584 h 1209"/>
                <a:gd name="T90" fmla="*/ 1116 w 1323"/>
                <a:gd name="T91" fmla="*/ 715 h 1209"/>
                <a:gd name="T92" fmla="*/ 1139 w 1323"/>
                <a:gd name="T93" fmla="*/ 915 h 1209"/>
                <a:gd name="T94" fmla="*/ 1270 w 1323"/>
                <a:gd name="T95" fmla="*/ 783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3" h="1209">
                  <a:moveTo>
                    <a:pt x="364" y="1209"/>
                  </a:moveTo>
                  <a:lnTo>
                    <a:pt x="856" y="1209"/>
                  </a:lnTo>
                  <a:lnTo>
                    <a:pt x="856" y="0"/>
                  </a:lnTo>
                  <a:lnTo>
                    <a:pt x="364" y="0"/>
                  </a:lnTo>
                  <a:lnTo>
                    <a:pt x="364" y="1209"/>
                  </a:lnTo>
                  <a:close/>
                  <a:moveTo>
                    <a:pt x="784" y="1039"/>
                  </a:moveTo>
                  <a:lnTo>
                    <a:pt x="652" y="1039"/>
                  </a:lnTo>
                  <a:lnTo>
                    <a:pt x="652" y="908"/>
                  </a:lnTo>
                  <a:lnTo>
                    <a:pt x="784" y="908"/>
                  </a:lnTo>
                  <a:lnTo>
                    <a:pt x="784" y="1039"/>
                  </a:lnTo>
                  <a:close/>
                  <a:moveTo>
                    <a:pt x="539" y="843"/>
                  </a:moveTo>
                  <a:lnTo>
                    <a:pt x="539" y="711"/>
                  </a:lnTo>
                  <a:lnTo>
                    <a:pt x="670" y="711"/>
                  </a:lnTo>
                  <a:lnTo>
                    <a:pt x="670" y="843"/>
                  </a:lnTo>
                  <a:lnTo>
                    <a:pt x="539" y="843"/>
                  </a:lnTo>
                  <a:close/>
                  <a:moveTo>
                    <a:pt x="784" y="645"/>
                  </a:moveTo>
                  <a:lnTo>
                    <a:pt x="652" y="645"/>
                  </a:lnTo>
                  <a:lnTo>
                    <a:pt x="652" y="513"/>
                  </a:lnTo>
                  <a:lnTo>
                    <a:pt x="784" y="513"/>
                  </a:lnTo>
                  <a:lnTo>
                    <a:pt x="784" y="645"/>
                  </a:lnTo>
                  <a:close/>
                  <a:moveTo>
                    <a:pt x="539" y="448"/>
                  </a:moveTo>
                  <a:lnTo>
                    <a:pt x="539" y="317"/>
                  </a:lnTo>
                  <a:lnTo>
                    <a:pt x="670" y="317"/>
                  </a:lnTo>
                  <a:lnTo>
                    <a:pt x="670" y="448"/>
                  </a:lnTo>
                  <a:lnTo>
                    <a:pt x="539" y="448"/>
                  </a:lnTo>
                  <a:close/>
                  <a:moveTo>
                    <a:pt x="652" y="120"/>
                  </a:moveTo>
                  <a:lnTo>
                    <a:pt x="784" y="120"/>
                  </a:lnTo>
                  <a:lnTo>
                    <a:pt x="784" y="251"/>
                  </a:lnTo>
                  <a:lnTo>
                    <a:pt x="652" y="251"/>
                  </a:lnTo>
                  <a:lnTo>
                    <a:pt x="652" y="120"/>
                  </a:lnTo>
                  <a:close/>
                  <a:moveTo>
                    <a:pt x="426" y="120"/>
                  </a:moveTo>
                  <a:lnTo>
                    <a:pt x="557" y="120"/>
                  </a:lnTo>
                  <a:lnTo>
                    <a:pt x="557" y="251"/>
                  </a:lnTo>
                  <a:lnTo>
                    <a:pt x="426" y="251"/>
                  </a:lnTo>
                  <a:lnTo>
                    <a:pt x="426" y="120"/>
                  </a:lnTo>
                  <a:close/>
                  <a:moveTo>
                    <a:pt x="426" y="513"/>
                  </a:moveTo>
                  <a:lnTo>
                    <a:pt x="557" y="513"/>
                  </a:lnTo>
                  <a:lnTo>
                    <a:pt x="557" y="645"/>
                  </a:lnTo>
                  <a:lnTo>
                    <a:pt x="426" y="645"/>
                  </a:lnTo>
                  <a:lnTo>
                    <a:pt x="426" y="513"/>
                  </a:lnTo>
                  <a:close/>
                  <a:moveTo>
                    <a:pt x="426" y="908"/>
                  </a:moveTo>
                  <a:lnTo>
                    <a:pt x="557" y="908"/>
                  </a:lnTo>
                  <a:lnTo>
                    <a:pt x="557" y="1039"/>
                  </a:lnTo>
                  <a:lnTo>
                    <a:pt x="426" y="1039"/>
                  </a:lnTo>
                  <a:lnTo>
                    <a:pt x="426" y="908"/>
                  </a:lnTo>
                  <a:close/>
                  <a:moveTo>
                    <a:pt x="0" y="1209"/>
                  </a:moveTo>
                  <a:lnTo>
                    <a:pt x="295" y="1209"/>
                  </a:lnTo>
                  <a:lnTo>
                    <a:pt x="295" y="382"/>
                  </a:lnTo>
                  <a:lnTo>
                    <a:pt x="0" y="382"/>
                  </a:lnTo>
                  <a:lnTo>
                    <a:pt x="0" y="1209"/>
                  </a:lnTo>
                  <a:close/>
                  <a:moveTo>
                    <a:pt x="82" y="447"/>
                  </a:moveTo>
                  <a:lnTo>
                    <a:pt x="213" y="447"/>
                  </a:lnTo>
                  <a:lnTo>
                    <a:pt x="213" y="579"/>
                  </a:lnTo>
                  <a:lnTo>
                    <a:pt x="82" y="579"/>
                  </a:lnTo>
                  <a:lnTo>
                    <a:pt x="82" y="447"/>
                  </a:lnTo>
                  <a:close/>
                  <a:moveTo>
                    <a:pt x="82" y="681"/>
                  </a:moveTo>
                  <a:lnTo>
                    <a:pt x="213" y="681"/>
                  </a:lnTo>
                  <a:lnTo>
                    <a:pt x="213" y="812"/>
                  </a:lnTo>
                  <a:lnTo>
                    <a:pt x="82" y="812"/>
                  </a:lnTo>
                  <a:lnTo>
                    <a:pt x="82" y="681"/>
                  </a:lnTo>
                  <a:close/>
                  <a:moveTo>
                    <a:pt x="82" y="905"/>
                  </a:moveTo>
                  <a:lnTo>
                    <a:pt x="213" y="905"/>
                  </a:lnTo>
                  <a:lnTo>
                    <a:pt x="213" y="1037"/>
                  </a:lnTo>
                  <a:lnTo>
                    <a:pt x="82" y="1037"/>
                  </a:lnTo>
                  <a:lnTo>
                    <a:pt x="82" y="905"/>
                  </a:lnTo>
                  <a:close/>
                  <a:moveTo>
                    <a:pt x="1265" y="499"/>
                  </a:moveTo>
                  <a:lnTo>
                    <a:pt x="1265" y="341"/>
                  </a:lnTo>
                  <a:lnTo>
                    <a:pt x="1193" y="341"/>
                  </a:lnTo>
                  <a:lnTo>
                    <a:pt x="1193" y="188"/>
                  </a:lnTo>
                  <a:lnTo>
                    <a:pt x="1142" y="188"/>
                  </a:lnTo>
                  <a:lnTo>
                    <a:pt x="1142" y="46"/>
                  </a:lnTo>
                  <a:lnTo>
                    <a:pt x="1098" y="46"/>
                  </a:lnTo>
                  <a:lnTo>
                    <a:pt x="1098" y="188"/>
                  </a:lnTo>
                  <a:lnTo>
                    <a:pt x="1048" y="188"/>
                  </a:lnTo>
                  <a:lnTo>
                    <a:pt x="1048" y="341"/>
                  </a:lnTo>
                  <a:lnTo>
                    <a:pt x="976" y="341"/>
                  </a:lnTo>
                  <a:lnTo>
                    <a:pt x="976" y="499"/>
                  </a:lnTo>
                  <a:lnTo>
                    <a:pt x="917" y="499"/>
                  </a:lnTo>
                  <a:lnTo>
                    <a:pt x="917" y="1209"/>
                  </a:lnTo>
                  <a:lnTo>
                    <a:pt x="1323" y="1209"/>
                  </a:lnTo>
                  <a:lnTo>
                    <a:pt x="1323" y="499"/>
                  </a:lnTo>
                  <a:lnTo>
                    <a:pt x="1265" y="499"/>
                  </a:lnTo>
                  <a:close/>
                  <a:moveTo>
                    <a:pt x="1116" y="1119"/>
                  </a:moveTo>
                  <a:lnTo>
                    <a:pt x="985" y="1119"/>
                  </a:lnTo>
                  <a:lnTo>
                    <a:pt x="985" y="987"/>
                  </a:lnTo>
                  <a:lnTo>
                    <a:pt x="1116" y="987"/>
                  </a:lnTo>
                  <a:lnTo>
                    <a:pt x="1116" y="1119"/>
                  </a:lnTo>
                  <a:close/>
                  <a:moveTo>
                    <a:pt x="1116" y="715"/>
                  </a:moveTo>
                  <a:lnTo>
                    <a:pt x="985" y="715"/>
                  </a:lnTo>
                  <a:lnTo>
                    <a:pt x="985" y="584"/>
                  </a:lnTo>
                  <a:lnTo>
                    <a:pt x="1116" y="584"/>
                  </a:lnTo>
                  <a:lnTo>
                    <a:pt x="1116" y="715"/>
                  </a:lnTo>
                  <a:close/>
                  <a:moveTo>
                    <a:pt x="1270" y="915"/>
                  </a:moveTo>
                  <a:lnTo>
                    <a:pt x="1139" y="915"/>
                  </a:lnTo>
                  <a:lnTo>
                    <a:pt x="1139" y="783"/>
                  </a:lnTo>
                  <a:lnTo>
                    <a:pt x="1270" y="783"/>
                  </a:lnTo>
                  <a:lnTo>
                    <a:pt x="1270" y="9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algn="l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8F87214C-4A9F-4423-BCB5-DD11DA8DC6A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61239" y="1452882"/>
              <a:ext cx="544392" cy="500172"/>
            </a:xfrm>
            <a:custGeom>
              <a:avLst/>
              <a:gdLst>
                <a:gd name="T0" fmla="*/ 856 w 1323"/>
                <a:gd name="T1" fmla="*/ 1209 h 1209"/>
                <a:gd name="T2" fmla="*/ 364 w 1323"/>
                <a:gd name="T3" fmla="*/ 0 h 1209"/>
                <a:gd name="T4" fmla="*/ 784 w 1323"/>
                <a:gd name="T5" fmla="*/ 1039 h 1209"/>
                <a:gd name="T6" fmla="*/ 652 w 1323"/>
                <a:gd name="T7" fmla="*/ 908 h 1209"/>
                <a:gd name="T8" fmla="*/ 784 w 1323"/>
                <a:gd name="T9" fmla="*/ 1039 h 1209"/>
                <a:gd name="T10" fmla="*/ 539 w 1323"/>
                <a:gd name="T11" fmla="*/ 711 h 1209"/>
                <a:gd name="T12" fmla="*/ 670 w 1323"/>
                <a:gd name="T13" fmla="*/ 843 h 1209"/>
                <a:gd name="T14" fmla="*/ 784 w 1323"/>
                <a:gd name="T15" fmla="*/ 645 h 1209"/>
                <a:gd name="T16" fmla="*/ 652 w 1323"/>
                <a:gd name="T17" fmla="*/ 513 h 1209"/>
                <a:gd name="T18" fmla="*/ 784 w 1323"/>
                <a:gd name="T19" fmla="*/ 645 h 1209"/>
                <a:gd name="T20" fmla="*/ 539 w 1323"/>
                <a:gd name="T21" fmla="*/ 317 h 1209"/>
                <a:gd name="T22" fmla="*/ 670 w 1323"/>
                <a:gd name="T23" fmla="*/ 448 h 1209"/>
                <a:gd name="T24" fmla="*/ 652 w 1323"/>
                <a:gd name="T25" fmla="*/ 120 h 1209"/>
                <a:gd name="T26" fmla="*/ 784 w 1323"/>
                <a:gd name="T27" fmla="*/ 251 h 1209"/>
                <a:gd name="T28" fmla="*/ 652 w 1323"/>
                <a:gd name="T29" fmla="*/ 120 h 1209"/>
                <a:gd name="T30" fmla="*/ 557 w 1323"/>
                <a:gd name="T31" fmla="*/ 120 h 1209"/>
                <a:gd name="T32" fmla="*/ 426 w 1323"/>
                <a:gd name="T33" fmla="*/ 251 h 1209"/>
                <a:gd name="T34" fmla="*/ 426 w 1323"/>
                <a:gd name="T35" fmla="*/ 513 h 1209"/>
                <a:gd name="T36" fmla="*/ 557 w 1323"/>
                <a:gd name="T37" fmla="*/ 645 h 1209"/>
                <a:gd name="T38" fmla="*/ 426 w 1323"/>
                <a:gd name="T39" fmla="*/ 513 h 1209"/>
                <a:gd name="T40" fmla="*/ 557 w 1323"/>
                <a:gd name="T41" fmla="*/ 908 h 1209"/>
                <a:gd name="T42" fmla="*/ 426 w 1323"/>
                <a:gd name="T43" fmla="*/ 1039 h 1209"/>
                <a:gd name="T44" fmla="*/ 0 w 1323"/>
                <a:gd name="T45" fmla="*/ 1209 h 1209"/>
                <a:gd name="T46" fmla="*/ 295 w 1323"/>
                <a:gd name="T47" fmla="*/ 382 h 1209"/>
                <a:gd name="T48" fmla="*/ 0 w 1323"/>
                <a:gd name="T49" fmla="*/ 1209 h 1209"/>
                <a:gd name="T50" fmla="*/ 213 w 1323"/>
                <a:gd name="T51" fmla="*/ 447 h 1209"/>
                <a:gd name="T52" fmla="*/ 82 w 1323"/>
                <a:gd name="T53" fmla="*/ 579 h 1209"/>
                <a:gd name="T54" fmla="*/ 82 w 1323"/>
                <a:gd name="T55" fmla="*/ 681 h 1209"/>
                <a:gd name="T56" fmla="*/ 213 w 1323"/>
                <a:gd name="T57" fmla="*/ 812 h 1209"/>
                <a:gd name="T58" fmla="*/ 82 w 1323"/>
                <a:gd name="T59" fmla="*/ 681 h 1209"/>
                <a:gd name="T60" fmla="*/ 213 w 1323"/>
                <a:gd name="T61" fmla="*/ 905 h 1209"/>
                <a:gd name="T62" fmla="*/ 82 w 1323"/>
                <a:gd name="T63" fmla="*/ 1037 h 1209"/>
                <a:gd name="T64" fmla="*/ 1265 w 1323"/>
                <a:gd name="T65" fmla="*/ 499 h 1209"/>
                <a:gd name="T66" fmla="*/ 1193 w 1323"/>
                <a:gd name="T67" fmla="*/ 341 h 1209"/>
                <a:gd name="T68" fmla="*/ 1142 w 1323"/>
                <a:gd name="T69" fmla="*/ 188 h 1209"/>
                <a:gd name="T70" fmla="*/ 1098 w 1323"/>
                <a:gd name="T71" fmla="*/ 46 h 1209"/>
                <a:gd name="T72" fmla="*/ 1048 w 1323"/>
                <a:gd name="T73" fmla="*/ 188 h 1209"/>
                <a:gd name="T74" fmla="*/ 976 w 1323"/>
                <a:gd name="T75" fmla="*/ 341 h 1209"/>
                <a:gd name="T76" fmla="*/ 917 w 1323"/>
                <a:gd name="T77" fmla="*/ 499 h 1209"/>
                <a:gd name="T78" fmla="*/ 1323 w 1323"/>
                <a:gd name="T79" fmla="*/ 1209 h 1209"/>
                <a:gd name="T80" fmla="*/ 1265 w 1323"/>
                <a:gd name="T81" fmla="*/ 499 h 1209"/>
                <a:gd name="T82" fmla="*/ 985 w 1323"/>
                <a:gd name="T83" fmla="*/ 1119 h 1209"/>
                <a:gd name="T84" fmla="*/ 1116 w 1323"/>
                <a:gd name="T85" fmla="*/ 987 h 1209"/>
                <a:gd name="T86" fmla="*/ 1116 w 1323"/>
                <a:gd name="T87" fmla="*/ 715 h 1209"/>
                <a:gd name="T88" fmla="*/ 985 w 1323"/>
                <a:gd name="T89" fmla="*/ 584 h 1209"/>
                <a:gd name="T90" fmla="*/ 1116 w 1323"/>
                <a:gd name="T91" fmla="*/ 715 h 1209"/>
                <a:gd name="T92" fmla="*/ 1139 w 1323"/>
                <a:gd name="T93" fmla="*/ 915 h 1209"/>
                <a:gd name="T94" fmla="*/ 1270 w 1323"/>
                <a:gd name="T95" fmla="*/ 783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3" h="1209">
                  <a:moveTo>
                    <a:pt x="364" y="1209"/>
                  </a:moveTo>
                  <a:lnTo>
                    <a:pt x="856" y="1209"/>
                  </a:lnTo>
                  <a:lnTo>
                    <a:pt x="856" y="0"/>
                  </a:lnTo>
                  <a:lnTo>
                    <a:pt x="364" y="0"/>
                  </a:lnTo>
                  <a:lnTo>
                    <a:pt x="364" y="1209"/>
                  </a:lnTo>
                  <a:close/>
                  <a:moveTo>
                    <a:pt x="784" y="1039"/>
                  </a:moveTo>
                  <a:lnTo>
                    <a:pt x="652" y="1039"/>
                  </a:lnTo>
                  <a:lnTo>
                    <a:pt x="652" y="908"/>
                  </a:lnTo>
                  <a:lnTo>
                    <a:pt x="784" y="908"/>
                  </a:lnTo>
                  <a:lnTo>
                    <a:pt x="784" y="1039"/>
                  </a:lnTo>
                  <a:close/>
                  <a:moveTo>
                    <a:pt x="539" y="843"/>
                  </a:moveTo>
                  <a:lnTo>
                    <a:pt x="539" y="711"/>
                  </a:lnTo>
                  <a:lnTo>
                    <a:pt x="670" y="711"/>
                  </a:lnTo>
                  <a:lnTo>
                    <a:pt x="670" y="843"/>
                  </a:lnTo>
                  <a:lnTo>
                    <a:pt x="539" y="843"/>
                  </a:lnTo>
                  <a:close/>
                  <a:moveTo>
                    <a:pt x="784" y="645"/>
                  </a:moveTo>
                  <a:lnTo>
                    <a:pt x="652" y="645"/>
                  </a:lnTo>
                  <a:lnTo>
                    <a:pt x="652" y="513"/>
                  </a:lnTo>
                  <a:lnTo>
                    <a:pt x="784" y="513"/>
                  </a:lnTo>
                  <a:lnTo>
                    <a:pt x="784" y="645"/>
                  </a:lnTo>
                  <a:close/>
                  <a:moveTo>
                    <a:pt x="539" y="448"/>
                  </a:moveTo>
                  <a:lnTo>
                    <a:pt x="539" y="317"/>
                  </a:lnTo>
                  <a:lnTo>
                    <a:pt x="670" y="317"/>
                  </a:lnTo>
                  <a:lnTo>
                    <a:pt x="670" y="448"/>
                  </a:lnTo>
                  <a:lnTo>
                    <a:pt x="539" y="448"/>
                  </a:lnTo>
                  <a:close/>
                  <a:moveTo>
                    <a:pt x="652" y="120"/>
                  </a:moveTo>
                  <a:lnTo>
                    <a:pt x="784" y="120"/>
                  </a:lnTo>
                  <a:lnTo>
                    <a:pt x="784" y="251"/>
                  </a:lnTo>
                  <a:lnTo>
                    <a:pt x="652" y="251"/>
                  </a:lnTo>
                  <a:lnTo>
                    <a:pt x="652" y="120"/>
                  </a:lnTo>
                  <a:close/>
                  <a:moveTo>
                    <a:pt x="426" y="120"/>
                  </a:moveTo>
                  <a:lnTo>
                    <a:pt x="557" y="120"/>
                  </a:lnTo>
                  <a:lnTo>
                    <a:pt x="557" y="251"/>
                  </a:lnTo>
                  <a:lnTo>
                    <a:pt x="426" y="251"/>
                  </a:lnTo>
                  <a:lnTo>
                    <a:pt x="426" y="120"/>
                  </a:lnTo>
                  <a:close/>
                  <a:moveTo>
                    <a:pt x="426" y="513"/>
                  </a:moveTo>
                  <a:lnTo>
                    <a:pt x="557" y="513"/>
                  </a:lnTo>
                  <a:lnTo>
                    <a:pt x="557" y="645"/>
                  </a:lnTo>
                  <a:lnTo>
                    <a:pt x="426" y="645"/>
                  </a:lnTo>
                  <a:lnTo>
                    <a:pt x="426" y="513"/>
                  </a:lnTo>
                  <a:close/>
                  <a:moveTo>
                    <a:pt x="426" y="908"/>
                  </a:moveTo>
                  <a:lnTo>
                    <a:pt x="557" y="908"/>
                  </a:lnTo>
                  <a:lnTo>
                    <a:pt x="557" y="1039"/>
                  </a:lnTo>
                  <a:lnTo>
                    <a:pt x="426" y="1039"/>
                  </a:lnTo>
                  <a:lnTo>
                    <a:pt x="426" y="908"/>
                  </a:lnTo>
                  <a:close/>
                  <a:moveTo>
                    <a:pt x="0" y="1209"/>
                  </a:moveTo>
                  <a:lnTo>
                    <a:pt x="295" y="1209"/>
                  </a:lnTo>
                  <a:lnTo>
                    <a:pt x="295" y="382"/>
                  </a:lnTo>
                  <a:lnTo>
                    <a:pt x="0" y="382"/>
                  </a:lnTo>
                  <a:lnTo>
                    <a:pt x="0" y="1209"/>
                  </a:lnTo>
                  <a:close/>
                  <a:moveTo>
                    <a:pt x="82" y="447"/>
                  </a:moveTo>
                  <a:lnTo>
                    <a:pt x="213" y="447"/>
                  </a:lnTo>
                  <a:lnTo>
                    <a:pt x="213" y="579"/>
                  </a:lnTo>
                  <a:lnTo>
                    <a:pt x="82" y="579"/>
                  </a:lnTo>
                  <a:lnTo>
                    <a:pt x="82" y="447"/>
                  </a:lnTo>
                  <a:close/>
                  <a:moveTo>
                    <a:pt x="82" y="681"/>
                  </a:moveTo>
                  <a:lnTo>
                    <a:pt x="213" y="681"/>
                  </a:lnTo>
                  <a:lnTo>
                    <a:pt x="213" y="812"/>
                  </a:lnTo>
                  <a:lnTo>
                    <a:pt x="82" y="812"/>
                  </a:lnTo>
                  <a:lnTo>
                    <a:pt x="82" y="681"/>
                  </a:lnTo>
                  <a:close/>
                  <a:moveTo>
                    <a:pt x="82" y="905"/>
                  </a:moveTo>
                  <a:lnTo>
                    <a:pt x="213" y="905"/>
                  </a:lnTo>
                  <a:lnTo>
                    <a:pt x="213" y="1037"/>
                  </a:lnTo>
                  <a:lnTo>
                    <a:pt x="82" y="1037"/>
                  </a:lnTo>
                  <a:lnTo>
                    <a:pt x="82" y="905"/>
                  </a:lnTo>
                  <a:close/>
                  <a:moveTo>
                    <a:pt x="1265" y="499"/>
                  </a:moveTo>
                  <a:lnTo>
                    <a:pt x="1265" y="341"/>
                  </a:lnTo>
                  <a:lnTo>
                    <a:pt x="1193" y="341"/>
                  </a:lnTo>
                  <a:lnTo>
                    <a:pt x="1193" y="188"/>
                  </a:lnTo>
                  <a:lnTo>
                    <a:pt x="1142" y="188"/>
                  </a:lnTo>
                  <a:lnTo>
                    <a:pt x="1142" y="46"/>
                  </a:lnTo>
                  <a:lnTo>
                    <a:pt x="1098" y="46"/>
                  </a:lnTo>
                  <a:lnTo>
                    <a:pt x="1098" y="188"/>
                  </a:lnTo>
                  <a:lnTo>
                    <a:pt x="1048" y="188"/>
                  </a:lnTo>
                  <a:lnTo>
                    <a:pt x="1048" y="341"/>
                  </a:lnTo>
                  <a:lnTo>
                    <a:pt x="976" y="341"/>
                  </a:lnTo>
                  <a:lnTo>
                    <a:pt x="976" y="499"/>
                  </a:lnTo>
                  <a:lnTo>
                    <a:pt x="917" y="499"/>
                  </a:lnTo>
                  <a:lnTo>
                    <a:pt x="917" y="1209"/>
                  </a:lnTo>
                  <a:lnTo>
                    <a:pt x="1323" y="1209"/>
                  </a:lnTo>
                  <a:lnTo>
                    <a:pt x="1323" y="499"/>
                  </a:lnTo>
                  <a:lnTo>
                    <a:pt x="1265" y="499"/>
                  </a:lnTo>
                  <a:close/>
                  <a:moveTo>
                    <a:pt x="1116" y="1119"/>
                  </a:moveTo>
                  <a:lnTo>
                    <a:pt x="985" y="1119"/>
                  </a:lnTo>
                  <a:lnTo>
                    <a:pt x="985" y="987"/>
                  </a:lnTo>
                  <a:lnTo>
                    <a:pt x="1116" y="987"/>
                  </a:lnTo>
                  <a:lnTo>
                    <a:pt x="1116" y="1119"/>
                  </a:lnTo>
                  <a:close/>
                  <a:moveTo>
                    <a:pt x="1116" y="715"/>
                  </a:moveTo>
                  <a:lnTo>
                    <a:pt x="985" y="715"/>
                  </a:lnTo>
                  <a:lnTo>
                    <a:pt x="985" y="584"/>
                  </a:lnTo>
                  <a:lnTo>
                    <a:pt x="1116" y="584"/>
                  </a:lnTo>
                  <a:lnTo>
                    <a:pt x="1116" y="715"/>
                  </a:lnTo>
                  <a:close/>
                  <a:moveTo>
                    <a:pt x="1270" y="915"/>
                  </a:moveTo>
                  <a:lnTo>
                    <a:pt x="1139" y="915"/>
                  </a:lnTo>
                  <a:lnTo>
                    <a:pt x="1139" y="783"/>
                  </a:lnTo>
                  <a:lnTo>
                    <a:pt x="1270" y="783"/>
                  </a:lnTo>
                  <a:lnTo>
                    <a:pt x="1270" y="9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algn="l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14818C52-2104-41F8-9733-F1DB8588BBE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61239" y="3097891"/>
              <a:ext cx="544392" cy="498584"/>
            </a:xfrm>
            <a:custGeom>
              <a:avLst/>
              <a:gdLst>
                <a:gd name="T0" fmla="*/ 856 w 1323"/>
                <a:gd name="T1" fmla="*/ 1209 h 1209"/>
                <a:gd name="T2" fmla="*/ 364 w 1323"/>
                <a:gd name="T3" fmla="*/ 0 h 1209"/>
                <a:gd name="T4" fmla="*/ 784 w 1323"/>
                <a:gd name="T5" fmla="*/ 1039 h 1209"/>
                <a:gd name="T6" fmla="*/ 652 w 1323"/>
                <a:gd name="T7" fmla="*/ 908 h 1209"/>
                <a:gd name="T8" fmla="*/ 784 w 1323"/>
                <a:gd name="T9" fmla="*/ 1039 h 1209"/>
                <a:gd name="T10" fmla="*/ 539 w 1323"/>
                <a:gd name="T11" fmla="*/ 711 h 1209"/>
                <a:gd name="T12" fmla="*/ 670 w 1323"/>
                <a:gd name="T13" fmla="*/ 843 h 1209"/>
                <a:gd name="T14" fmla="*/ 784 w 1323"/>
                <a:gd name="T15" fmla="*/ 645 h 1209"/>
                <a:gd name="T16" fmla="*/ 652 w 1323"/>
                <a:gd name="T17" fmla="*/ 513 h 1209"/>
                <a:gd name="T18" fmla="*/ 784 w 1323"/>
                <a:gd name="T19" fmla="*/ 645 h 1209"/>
                <a:gd name="T20" fmla="*/ 539 w 1323"/>
                <a:gd name="T21" fmla="*/ 317 h 1209"/>
                <a:gd name="T22" fmla="*/ 670 w 1323"/>
                <a:gd name="T23" fmla="*/ 448 h 1209"/>
                <a:gd name="T24" fmla="*/ 652 w 1323"/>
                <a:gd name="T25" fmla="*/ 120 h 1209"/>
                <a:gd name="T26" fmla="*/ 784 w 1323"/>
                <a:gd name="T27" fmla="*/ 251 h 1209"/>
                <a:gd name="T28" fmla="*/ 652 w 1323"/>
                <a:gd name="T29" fmla="*/ 120 h 1209"/>
                <a:gd name="T30" fmla="*/ 557 w 1323"/>
                <a:gd name="T31" fmla="*/ 120 h 1209"/>
                <a:gd name="T32" fmla="*/ 426 w 1323"/>
                <a:gd name="T33" fmla="*/ 251 h 1209"/>
                <a:gd name="T34" fmla="*/ 426 w 1323"/>
                <a:gd name="T35" fmla="*/ 513 h 1209"/>
                <a:gd name="T36" fmla="*/ 557 w 1323"/>
                <a:gd name="T37" fmla="*/ 645 h 1209"/>
                <a:gd name="T38" fmla="*/ 426 w 1323"/>
                <a:gd name="T39" fmla="*/ 513 h 1209"/>
                <a:gd name="T40" fmla="*/ 557 w 1323"/>
                <a:gd name="T41" fmla="*/ 908 h 1209"/>
                <a:gd name="T42" fmla="*/ 426 w 1323"/>
                <a:gd name="T43" fmla="*/ 1039 h 1209"/>
                <a:gd name="T44" fmla="*/ 0 w 1323"/>
                <a:gd name="T45" fmla="*/ 1209 h 1209"/>
                <a:gd name="T46" fmla="*/ 295 w 1323"/>
                <a:gd name="T47" fmla="*/ 382 h 1209"/>
                <a:gd name="T48" fmla="*/ 0 w 1323"/>
                <a:gd name="T49" fmla="*/ 1209 h 1209"/>
                <a:gd name="T50" fmla="*/ 213 w 1323"/>
                <a:gd name="T51" fmla="*/ 447 h 1209"/>
                <a:gd name="T52" fmla="*/ 82 w 1323"/>
                <a:gd name="T53" fmla="*/ 579 h 1209"/>
                <a:gd name="T54" fmla="*/ 82 w 1323"/>
                <a:gd name="T55" fmla="*/ 681 h 1209"/>
                <a:gd name="T56" fmla="*/ 213 w 1323"/>
                <a:gd name="T57" fmla="*/ 812 h 1209"/>
                <a:gd name="T58" fmla="*/ 82 w 1323"/>
                <a:gd name="T59" fmla="*/ 681 h 1209"/>
                <a:gd name="T60" fmla="*/ 213 w 1323"/>
                <a:gd name="T61" fmla="*/ 905 h 1209"/>
                <a:gd name="T62" fmla="*/ 82 w 1323"/>
                <a:gd name="T63" fmla="*/ 1037 h 1209"/>
                <a:gd name="T64" fmla="*/ 1265 w 1323"/>
                <a:gd name="T65" fmla="*/ 499 h 1209"/>
                <a:gd name="T66" fmla="*/ 1193 w 1323"/>
                <a:gd name="T67" fmla="*/ 341 h 1209"/>
                <a:gd name="T68" fmla="*/ 1142 w 1323"/>
                <a:gd name="T69" fmla="*/ 188 h 1209"/>
                <a:gd name="T70" fmla="*/ 1098 w 1323"/>
                <a:gd name="T71" fmla="*/ 46 h 1209"/>
                <a:gd name="T72" fmla="*/ 1048 w 1323"/>
                <a:gd name="T73" fmla="*/ 188 h 1209"/>
                <a:gd name="T74" fmla="*/ 976 w 1323"/>
                <a:gd name="T75" fmla="*/ 341 h 1209"/>
                <a:gd name="T76" fmla="*/ 917 w 1323"/>
                <a:gd name="T77" fmla="*/ 499 h 1209"/>
                <a:gd name="T78" fmla="*/ 1323 w 1323"/>
                <a:gd name="T79" fmla="*/ 1209 h 1209"/>
                <a:gd name="T80" fmla="*/ 1265 w 1323"/>
                <a:gd name="T81" fmla="*/ 499 h 1209"/>
                <a:gd name="T82" fmla="*/ 985 w 1323"/>
                <a:gd name="T83" fmla="*/ 1119 h 1209"/>
                <a:gd name="T84" fmla="*/ 1116 w 1323"/>
                <a:gd name="T85" fmla="*/ 987 h 1209"/>
                <a:gd name="T86" fmla="*/ 1116 w 1323"/>
                <a:gd name="T87" fmla="*/ 715 h 1209"/>
                <a:gd name="T88" fmla="*/ 985 w 1323"/>
                <a:gd name="T89" fmla="*/ 584 h 1209"/>
                <a:gd name="T90" fmla="*/ 1116 w 1323"/>
                <a:gd name="T91" fmla="*/ 715 h 1209"/>
                <a:gd name="T92" fmla="*/ 1139 w 1323"/>
                <a:gd name="T93" fmla="*/ 915 h 1209"/>
                <a:gd name="T94" fmla="*/ 1270 w 1323"/>
                <a:gd name="T95" fmla="*/ 783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3" h="1209">
                  <a:moveTo>
                    <a:pt x="364" y="1209"/>
                  </a:moveTo>
                  <a:lnTo>
                    <a:pt x="856" y="1209"/>
                  </a:lnTo>
                  <a:lnTo>
                    <a:pt x="856" y="0"/>
                  </a:lnTo>
                  <a:lnTo>
                    <a:pt x="364" y="0"/>
                  </a:lnTo>
                  <a:lnTo>
                    <a:pt x="364" y="1209"/>
                  </a:lnTo>
                  <a:close/>
                  <a:moveTo>
                    <a:pt x="784" y="1039"/>
                  </a:moveTo>
                  <a:lnTo>
                    <a:pt x="652" y="1039"/>
                  </a:lnTo>
                  <a:lnTo>
                    <a:pt x="652" y="908"/>
                  </a:lnTo>
                  <a:lnTo>
                    <a:pt x="784" y="908"/>
                  </a:lnTo>
                  <a:lnTo>
                    <a:pt x="784" y="1039"/>
                  </a:lnTo>
                  <a:close/>
                  <a:moveTo>
                    <a:pt x="539" y="843"/>
                  </a:moveTo>
                  <a:lnTo>
                    <a:pt x="539" y="711"/>
                  </a:lnTo>
                  <a:lnTo>
                    <a:pt x="670" y="711"/>
                  </a:lnTo>
                  <a:lnTo>
                    <a:pt x="670" y="843"/>
                  </a:lnTo>
                  <a:lnTo>
                    <a:pt x="539" y="843"/>
                  </a:lnTo>
                  <a:close/>
                  <a:moveTo>
                    <a:pt x="784" y="645"/>
                  </a:moveTo>
                  <a:lnTo>
                    <a:pt x="652" y="645"/>
                  </a:lnTo>
                  <a:lnTo>
                    <a:pt x="652" y="513"/>
                  </a:lnTo>
                  <a:lnTo>
                    <a:pt x="784" y="513"/>
                  </a:lnTo>
                  <a:lnTo>
                    <a:pt x="784" y="645"/>
                  </a:lnTo>
                  <a:close/>
                  <a:moveTo>
                    <a:pt x="539" y="448"/>
                  </a:moveTo>
                  <a:lnTo>
                    <a:pt x="539" y="317"/>
                  </a:lnTo>
                  <a:lnTo>
                    <a:pt x="670" y="317"/>
                  </a:lnTo>
                  <a:lnTo>
                    <a:pt x="670" y="448"/>
                  </a:lnTo>
                  <a:lnTo>
                    <a:pt x="539" y="448"/>
                  </a:lnTo>
                  <a:close/>
                  <a:moveTo>
                    <a:pt x="652" y="120"/>
                  </a:moveTo>
                  <a:lnTo>
                    <a:pt x="784" y="120"/>
                  </a:lnTo>
                  <a:lnTo>
                    <a:pt x="784" y="251"/>
                  </a:lnTo>
                  <a:lnTo>
                    <a:pt x="652" y="251"/>
                  </a:lnTo>
                  <a:lnTo>
                    <a:pt x="652" y="120"/>
                  </a:lnTo>
                  <a:close/>
                  <a:moveTo>
                    <a:pt x="426" y="120"/>
                  </a:moveTo>
                  <a:lnTo>
                    <a:pt x="557" y="120"/>
                  </a:lnTo>
                  <a:lnTo>
                    <a:pt x="557" y="251"/>
                  </a:lnTo>
                  <a:lnTo>
                    <a:pt x="426" y="251"/>
                  </a:lnTo>
                  <a:lnTo>
                    <a:pt x="426" y="120"/>
                  </a:lnTo>
                  <a:close/>
                  <a:moveTo>
                    <a:pt x="426" y="513"/>
                  </a:moveTo>
                  <a:lnTo>
                    <a:pt x="557" y="513"/>
                  </a:lnTo>
                  <a:lnTo>
                    <a:pt x="557" y="645"/>
                  </a:lnTo>
                  <a:lnTo>
                    <a:pt x="426" y="645"/>
                  </a:lnTo>
                  <a:lnTo>
                    <a:pt x="426" y="513"/>
                  </a:lnTo>
                  <a:close/>
                  <a:moveTo>
                    <a:pt x="426" y="908"/>
                  </a:moveTo>
                  <a:lnTo>
                    <a:pt x="557" y="908"/>
                  </a:lnTo>
                  <a:lnTo>
                    <a:pt x="557" y="1039"/>
                  </a:lnTo>
                  <a:lnTo>
                    <a:pt x="426" y="1039"/>
                  </a:lnTo>
                  <a:lnTo>
                    <a:pt x="426" y="908"/>
                  </a:lnTo>
                  <a:close/>
                  <a:moveTo>
                    <a:pt x="0" y="1209"/>
                  </a:moveTo>
                  <a:lnTo>
                    <a:pt x="295" y="1209"/>
                  </a:lnTo>
                  <a:lnTo>
                    <a:pt x="295" y="382"/>
                  </a:lnTo>
                  <a:lnTo>
                    <a:pt x="0" y="382"/>
                  </a:lnTo>
                  <a:lnTo>
                    <a:pt x="0" y="1209"/>
                  </a:lnTo>
                  <a:close/>
                  <a:moveTo>
                    <a:pt x="82" y="447"/>
                  </a:moveTo>
                  <a:lnTo>
                    <a:pt x="213" y="447"/>
                  </a:lnTo>
                  <a:lnTo>
                    <a:pt x="213" y="579"/>
                  </a:lnTo>
                  <a:lnTo>
                    <a:pt x="82" y="579"/>
                  </a:lnTo>
                  <a:lnTo>
                    <a:pt x="82" y="447"/>
                  </a:lnTo>
                  <a:close/>
                  <a:moveTo>
                    <a:pt x="82" y="681"/>
                  </a:moveTo>
                  <a:lnTo>
                    <a:pt x="213" y="681"/>
                  </a:lnTo>
                  <a:lnTo>
                    <a:pt x="213" y="812"/>
                  </a:lnTo>
                  <a:lnTo>
                    <a:pt x="82" y="812"/>
                  </a:lnTo>
                  <a:lnTo>
                    <a:pt x="82" y="681"/>
                  </a:lnTo>
                  <a:close/>
                  <a:moveTo>
                    <a:pt x="82" y="905"/>
                  </a:moveTo>
                  <a:lnTo>
                    <a:pt x="213" y="905"/>
                  </a:lnTo>
                  <a:lnTo>
                    <a:pt x="213" y="1037"/>
                  </a:lnTo>
                  <a:lnTo>
                    <a:pt x="82" y="1037"/>
                  </a:lnTo>
                  <a:lnTo>
                    <a:pt x="82" y="905"/>
                  </a:lnTo>
                  <a:close/>
                  <a:moveTo>
                    <a:pt x="1265" y="499"/>
                  </a:moveTo>
                  <a:lnTo>
                    <a:pt x="1265" y="341"/>
                  </a:lnTo>
                  <a:lnTo>
                    <a:pt x="1193" y="341"/>
                  </a:lnTo>
                  <a:lnTo>
                    <a:pt x="1193" y="188"/>
                  </a:lnTo>
                  <a:lnTo>
                    <a:pt x="1142" y="188"/>
                  </a:lnTo>
                  <a:lnTo>
                    <a:pt x="1142" y="46"/>
                  </a:lnTo>
                  <a:lnTo>
                    <a:pt x="1098" y="46"/>
                  </a:lnTo>
                  <a:lnTo>
                    <a:pt x="1098" y="188"/>
                  </a:lnTo>
                  <a:lnTo>
                    <a:pt x="1048" y="188"/>
                  </a:lnTo>
                  <a:lnTo>
                    <a:pt x="1048" y="341"/>
                  </a:lnTo>
                  <a:lnTo>
                    <a:pt x="976" y="341"/>
                  </a:lnTo>
                  <a:lnTo>
                    <a:pt x="976" y="499"/>
                  </a:lnTo>
                  <a:lnTo>
                    <a:pt x="917" y="499"/>
                  </a:lnTo>
                  <a:lnTo>
                    <a:pt x="917" y="1209"/>
                  </a:lnTo>
                  <a:lnTo>
                    <a:pt x="1323" y="1209"/>
                  </a:lnTo>
                  <a:lnTo>
                    <a:pt x="1323" y="499"/>
                  </a:lnTo>
                  <a:lnTo>
                    <a:pt x="1265" y="499"/>
                  </a:lnTo>
                  <a:close/>
                  <a:moveTo>
                    <a:pt x="1116" y="1119"/>
                  </a:moveTo>
                  <a:lnTo>
                    <a:pt x="985" y="1119"/>
                  </a:lnTo>
                  <a:lnTo>
                    <a:pt x="985" y="987"/>
                  </a:lnTo>
                  <a:lnTo>
                    <a:pt x="1116" y="987"/>
                  </a:lnTo>
                  <a:lnTo>
                    <a:pt x="1116" y="1119"/>
                  </a:lnTo>
                  <a:close/>
                  <a:moveTo>
                    <a:pt x="1116" y="715"/>
                  </a:moveTo>
                  <a:lnTo>
                    <a:pt x="985" y="715"/>
                  </a:lnTo>
                  <a:lnTo>
                    <a:pt x="985" y="584"/>
                  </a:lnTo>
                  <a:lnTo>
                    <a:pt x="1116" y="584"/>
                  </a:lnTo>
                  <a:lnTo>
                    <a:pt x="1116" y="715"/>
                  </a:lnTo>
                  <a:close/>
                  <a:moveTo>
                    <a:pt x="1270" y="915"/>
                  </a:moveTo>
                  <a:lnTo>
                    <a:pt x="1139" y="915"/>
                  </a:lnTo>
                  <a:lnTo>
                    <a:pt x="1139" y="783"/>
                  </a:lnTo>
                  <a:lnTo>
                    <a:pt x="1270" y="783"/>
                  </a:lnTo>
                  <a:lnTo>
                    <a:pt x="1270" y="9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algn="l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Oval 115">
              <a:extLst>
                <a:ext uri="{FF2B5EF4-FFF2-40B4-BE49-F238E27FC236}">
                  <a16:creationId xmlns:a16="http://schemas.microsoft.com/office/drawing/2014/main" id="{00A6070D-7309-41C7-9A3E-A152B5B6588D}"/>
                </a:ext>
              </a:extLst>
            </p:cNvPr>
            <p:cNvSpPr/>
            <p:nvPr/>
          </p:nvSpPr>
          <p:spPr bwMode="auto">
            <a:xfrm>
              <a:off x="2053427" y="1111495"/>
              <a:ext cx="290448" cy="2921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669" name="Kuva 24">
              <a:extLst>
                <a:ext uri="{FF2B5EF4-FFF2-40B4-BE49-F238E27FC236}">
                  <a16:creationId xmlns:a16="http://schemas.microsoft.com/office/drawing/2014/main" id="{D3CD3553-FDC7-4D28-8509-4CC8E0FE5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58" y="2099090"/>
              <a:ext cx="1080000" cy="30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C465DE-6D62-4067-A338-7BB093C10ABE}"/>
              </a:ext>
            </a:extLst>
          </p:cNvPr>
          <p:cNvSpPr txBox="1"/>
          <p:nvPr/>
        </p:nvSpPr>
        <p:spPr>
          <a:xfrm>
            <a:off x="6676571" y="157270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0DF9AF-BDE1-4009-A8E7-B180E5650A5C}"/>
              </a:ext>
            </a:extLst>
          </p:cNvPr>
          <p:cNvSpPr txBox="1"/>
          <p:nvPr/>
        </p:nvSpPr>
        <p:spPr>
          <a:xfrm>
            <a:off x="10187032" y="1572703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Nordea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C31FFB-BBF6-4F89-A1B9-5967995E8CF8}"/>
              </a:ext>
            </a:extLst>
          </p:cNvPr>
          <p:cNvSpPr txBox="1"/>
          <p:nvPr/>
        </p:nvSpPr>
        <p:spPr>
          <a:xfrm>
            <a:off x="6395256" y="5290727"/>
            <a:ext cx="104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PrivaNet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61CE2C-9FCB-42AC-AFBC-D7ED10C1F6B9}"/>
              </a:ext>
            </a:extLst>
          </p:cNvPr>
          <p:cNvSpPr txBox="1"/>
          <p:nvPr/>
        </p:nvSpPr>
        <p:spPr>
          <a:xfrm>
            <a:off x="9979227" y="5298629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Asiakastieto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1B8FB4-F00A-43BA-AD91-C892094A88F4}"/>
              </a:ext>
            </a:extLst>
          </p:cNvPr>
          <p:cNvSpPr txBox="1"/>
          <p:nvPr/>
        </p:nvSpPr>
        <p:spPr>
          <a:xfrm>
            <a:off x="8450057" y="5635772"/>
            <a:ext cx="63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Vero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C98CBF-8769-42B3-9B2D-DF23C1A5B1F8}"/>
              </a:ext>
            </a:extLst>
          </p:cNvPr>
          <p:cNvSpPr txBox="1"/>
          <p:nvPr/>
        </p:nvSpPr>
        <p:spPr>
          <a:xfrm>
            <a:off x="8108794" y="1275105"/>
            <a:ext cx="125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Regulators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34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F4DB7-A581-460B-A5CB-F89EFFC8D8B5}"/>
              </a:ext>
            </a:extLst>
          </p:cNvPr>
          <p:cNvSpPr/>
          <p:nvPr/>
        </p:nvSpPr>
        <p:spPr>
          <a:xfrm>
            <a:off x="334433" y="1221318"/>
            <a:ext cx="3744384" cy="41275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627" name="Otsikko 10">
            <a:extLst>
              <a:ext uri="{FF2B5EF4-FFF2-40B4-BE49-F238E27FC236}">
                <a16:creationId xmlns:a16="http://schemas.microsoft.com/office/drawing/2014/main" id="{32197C08-4663-4D06-BD52-C332AEE1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39" y="236065"/>
            <a:ext cx="11832728" cy="1292907"/>
          </a:xfrm>
        </p:spPr>
        <p:txBody>
          <a:bodyPr/>
          <a:lstStyle/>
          <a:p>
            <a:r>
              <a:rPr lang="fi-FI" altLang="fi-FI" sz="3467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Mercury + Jupiter = </a:t>
            </a:r>
            <a:r>
              <a:rPr lang="fi-FI" altLang="fi-FI" sz="3467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PoC</a:t>
            </a:r>
            <a:r>
              <a:rPr lang="fi-FI" altLang="fi-FI" sz="3467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 of a </a:t>
            </a:r>
            <a:r>
              <a:rPr lang="fi-FI" altLang="fi-FI" sz="3467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new</a:t>
            </a:r>
            <a:r>
              <a:rPr lang="fi-FI" altLang="fi-FI" sz="3467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 </a:t>
            </a:r>
            <a:r>
              <a:rPr lang="fi-FI" altLang="fi-FI" sz="3467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digital</a:t>
            </a:r>
            <a:r>
              <a:rPr lang="fi-FI" altLang="fi-FI" sz="3467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 </a:t>
            </a:r>
            <a:r>
              <a:rPr lang="fi-FI" altLang="fi-FI" sz="3467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company</a:t>
            </a:r>
            <a:r>
              <a:rPr lang="fi-FI" altLang="fi-FI" sz="3467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 </a:t>
            </a:r>
            <a:r>
              <a:rPr lang="fi-FI" altLang="fi-FI" sz="3467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ecosystem</a:t>
            </a:r>
            <a:endParaRPr lang="fi-FI" altLang="fi-FI" sz="3467" dirty="0"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  <p:sp>
        <p:nvSpPr>
          <p:cNvPr id="26628" name="Dian numeron paikkamerkki 3">
            <a:extLst>
              <a:ext uri="{FF2B5EF4-FFF2-40B4-BE49-F238E27FC236}">
                <a16:creationId xmlns:a16="http://schemas.microsoft.com/office/drawing/2014/main" id="{A0A850B9-BAC7-4B37-B341-1635209D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1B21D-1A32-4C57-A59F-B5ECCBADCD90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pPr marL="0" marR="0" lvl="0" indent="0" algn="r" defTabSz="9122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C3E1EF1-D3A9-47BB-B27B-32D320089F13}"/>
              </a:ext>
            </a:extLst>
          </p:cNvPr>
          <p:cNvSpPr/>
          <p:nvPr/>
        </p:nvSpPr>
        <p:spPr>
          <a:xfrm>
            <a:off x="334433" y="5446184"/>
            <a:ext cx="7874000" cy="575733"/>
          </a:xfrm>
          <a:prstGeom prst="homePlate">
            <a:avLst>
              <a:gd name="adj" fmla="val 30291"/>
            </a:avLst>
          </a:prstGeom>
          <a:solidFill>
            <a:schemeClr val="accent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7" name="Rectangle 54">
            <a:extLst>
              <a:ext uri="{FF2B5EF4-FFF2-40B4-BE49-F238E27FC236}">
                <a16:creationId xmlns:a16="http://schemas.microsoft.com/office/drawing/2014/main" id="{377278DC-2D0D-494A-A6D0-AFA2CDED9844}"/>
              </a:ext>
            </a:extLst>
          </p:cNvPr>
          <p:cNvSpPr/>
          <p:nvPr/>
        </p:nvSpPr>
        <p:spPr>
          <a:xfrm>
            <a:off x="522227" y="1316765"/>
            <a:ext cx="3365527" cy="576064"/>
          </a:xfrm>
          <a:prstGeom prst="rect">
            <a:avLst/>
          </a:prstGeom>
          <a:noFill/>
          <a:ln w="3175"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Step</a:t>
            </a:r>
            <a:r>
              <a:rPr kumimoji="0" lang="fi-FI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1: ”Mercury”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04E99B-355D-489A-9CEE-91D3D1233631}"/>
              </a:ext>
            </a:extLst>
          </p:cNvPr>
          <p:cNvSpPr/>
          <p:nvPr/>
        </p:nvSpPr>
        <p:spPr>
          <a:xfrm>
            <a:off x="4293694" y="1219200"/>
            <a:ext cx="3744384" cy="41275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54">
            <a:extLst>
              <a:ext uri="{FF2B5EF4-FFF2-40B4-BE49-F238E27FC236}">
                <a16:creationId xmlns:a16="http://schemas.microsoft.com/office/drawing/2014/main" id="{3753CB8B-F58A-4A67-8BF3-4346F86EB662}"/>
              </a:ext>
            </a:extLst>
          </p:cNvPr>
          <p:cNvSpPr/>
          <p:nvPr/>
        </p:nvSpPr>
        <p:spPr>
          <a:xfrm>
            <a:off x="4453510" y="1316765"/>
            <a:ext cx="3365527" cy="576064"/>
          </a:xfrm>
          <a:prstGeom prst="rect">
            <a:avLst/>
          </a:prstGeom>
          <a:noFill/>
          <a:ln w="3175"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Step</a:t>
            </a:r>
            <a:r>
              <a:rPr kumimoji="0" lang="fi-FI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2: ”Jupiter”</a:t>
            </a:r>
          </a:p>
        </p:txBody>
      </p:sp>
      <p:sp>
        <p:nvSpPr>
          <p:cNvPr id="15" name="Rectangle 54">
            <a:extLst>
              <a:ext uri="{FF2B5EF4-FFF2-40B4-BE49-F238E27FC236}">
                <a16:creationId xmlns:a16="http://schemas.microsoft.com/office/drawing/2014/main" id="{2CED5C6E-A0AC-4CEC-8F7C-25A5F63431C4}"/>
              </a:ext>
            </a:extLst>
          </p:cNvPr>
          <p:cNvSpPr/>
          <p:nvPr/>
        </p:nvSpPr>
        <p:spPr>
          <a:xfrm>
            <a:off x="383118" y="1888067"/>
            <a:ext cx="3649133" cy="48048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founding a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limited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company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fully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digitally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into an Indy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network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using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Corda-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flows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2B00E338-B88F-4BD3-B873-38B225041E8A}"/>
              </a:ext>
            </a:extLst>
          </p:cNvPr>
          <p:cNvSpPr/>
          <p:nvPr/>
        </p:nvSpPr>
        <p:spPr>
          <a:xfrm>
            <a:off x="2407702" y="4197351"/>
            <a:ext cx="2045766" cy="1439333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Launch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May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press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release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2C53E9FF-DC37-47EE-BC46-AB2E919DFCAE}"/>
              </a:ext>
            </a:extLst>
          </p:cNvPr>
          <p:cNvSpPr/>
          <p:nvPr/>
        </p:nvSpPr>
        <p:spPr>
          <a:xfrm>
            <a:off x="6678084" y="4197351"/>
            <a:ext cx="1716616" cy="1439333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Launch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</a:t>
            </a:r>
            <a:b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6651" name="Picture 21">
            <a:extLst>
              <a:ext uri="{FF2B5EF4-FFF2-40B4-BE49-F238E27FC236}">
                <a16:creationId xmlns:a16="http://schemas.microsoft.com/office/drawing/2014/main" id="{C1D7A3CB-8BBD-4C9A-B0E4-43CA87CC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18" y="4677833"/>
            <a:ext cx="1189567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54">
            <a:extLst>
              <a:ext uri="{FF2B5EF4-FFF2-40B4-BE49-F238E27FC236}">
                <a16:creationId xmlns:a16="http://schemas.microsoft.com/office/drawing/2014/main" id="{36CBF677-377C-4C0B-A91B-0C4812E24A68}"/>
              </a:ext>
            </a:extLst>
          </p:cNvPr>
          <p:cNvSpPr/>
          <p:nvPr/>
        </p:nvSpPr>
        <p:spPr>
          <a:xfrm>
            <a:off x="334434" y="2565401"/>
            <a:ext cx="1729317" cy="48048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Digital identity for companies</a:t>
            </a:r>
          </a:p>
        </p:txBody>
      </p:sp>
      <p:sp>
        <p:nvSpPr>
          <p:cNvPr id="25" name="Rectangle 54">
            <a:extLst>
              <a:ext uri="{FF2B5EF4-FFF2-40B4-BE49-F238E27FC236}">
                <a16:creationId xmlns:a16="http://schemas.microsoft.com/office/drawing/2014/main" id="{D4CFB9D6-3C70-4BDF-A37E-3238987686BD}"/>
              </a:ext>
            </a:extLst>
          </p:cNvPr>
          <p:cNvSpPr/>
          <p:nvPr/>
        </p:nvSpPr>
        <p:spPr>
          <a:xfrm>
            <a:off x="334434" y="3198284"/>
            <a:ext cx="1729317" cy="4804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Roles and mandates</a:t>
            </a:r>
          </a:p>
        </p:txBody>
      </p:sp>
      <p:sp>
        <p:nvSpPr>
          <p:cNvPr id="26" name="Rectangle 54">
            <a:extLst>
              <a:ext uri="{FF2B5EF4-FFF2-40B4-BE49-F238E27FC236}">
                <a16:creationId xmlns:a16="http://schemas.microsoft.com/office/drawing/2014/main" id="{C5C18D95-E9F3-4544-96C3-5D29BBBA3A40}"/>
              </a:ext>
            </a:extLst>
          </p:cNvPr>
          <p:cNvSpPr/>
          <p:nvPr/>
        </p:nvSpPr>
        <p:spPr>
          <a:xfrm>
            <a:off x="334434" y="3831167"/>
            <a:ext cx="1729317" cy="71966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Registering to tax prepayment register and VAT register</a:t>
            </a:r>
          </a:p>
        </p:txBody>
      </p:sp>
      <p:sp>
        <p:nvSpPr>
          <p:cNvPr id="27" name="Rectangle 54">
            <a:extLst>
              <a:ext uri="{FF2B5EF4-FFF2-40B4-BE49-F238E27FC236}">
                <a16:creationId xmlns:a16="http://schemas.microsoft.com/office/drawing/2014/main" id="{75F3B2EE-C7D4-48AE-8F5F-04F4372251CE}"/>
              </a:ext>
            </a:extLst>
          </p:cNvPr>
          <p:cNvSpPr/>
          <p:nvPr/>
        </p:nvSpPr>
        <p:spPr>
          <a:xfrm>
            <a:off x="334434" y="4703234"/>
            <a:ext cx="1729317" cy="5757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Registering to company register (PRH)</a:t>
            </a:r>
          </a:p>
        </p:txBody>
      </p:sp>
      <p:sp>
        <p:nvSpPr>
          <p:cNvPr id="28" name="Rectangle 54">
            <a:extLst>
              <a:ext uri="{FF2B5EF4-FFF2-40B4-BE49-F238E27FC236}">
                <a16:creationId xmlns:a16="http://schemas.microsoft.com/office/drawing/2014/main" id="{B1E84C19-8451-40B5-A275-CFC994BB76BC}"/>
              </a:ext>
            </a:extLst>
          </p:cNvPr>
          <p:cNvSpPr/>
          <p:nvPr/>
        </p:nvSpPr>
        <p:spPr>
          <a:xfrm>
            <a:off x="2351617" y="2565400"/>
            <a:ext cx="1727200" cy="5757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Opening of company bank accounts</a:t>
            </a:r>
          </a:p>
        </p:txBody>
      </p:sp>
      <p:sp>
        <p:nvSpPr>
          <p:cNvPr id="29" name="Rectangle 54">
            <a:extLst>
              <a:ext uri="{FF2B5EF4-FFF2-40B4-BE49-F238E27FC236}">
                <a16:creationId xmlns:a16="http://schemas.microsoft.com/office/drawing/2014/main" id="{22108FAE-17E4-4F44-958E-C498CD4AD67F}"/>
              </a:ext>
            </a:extLst>
          </p:cNvPr>
          <p:cNvSpPr/>
          <p:nvPr/>
        </p:nvSpPr>
        <p:spPr>
          <a:xfrm>
            <a:off x="2351617" y="3155951"/>
            <a:ext cx="1727200" cy="4804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Debiting equity capital</a:t>
            </a:r>
          </a:p>
        </p:txBody>
      </p:sp>
      <p:sp>
        <p:nvSpPr>
          <p:cNvPr id="30" name="Rectangle 54">
            <a:extLst>
              <a:ext uri="{FF2B5EF4-FFF2-40B4-BE49-F238E27FC236}">
                <a16:creationId xmlns:a16="http://schemas.microsoft.com/office/drawing/2014/main" id="{3AE3F580-38DE-4758-8F73-B93DFD976DEF}"/>
              </a:ext>
            </a:extLst>
          </p:cNvPr>
          <p:cNvSpPr/>
          <p:nvPr/>
        </p:nvSpPr>
        <p:spPr>
          <a:xfrm>
            <a:off x="2351617" y="3651251"/>
            <a:ext cx="1727200" cy="5757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Registering shareholders and company shares</a:t>
            </a:r>
          </a:p>
        </p:txBody>
      </p:sp>
      <p:sp>
        <p:nvSpPr>
          <p:cNvPr id="31" name="Rectangle 54">
            <a:extLst>
              <a:ext uri="{FF2B5EF4-FFF2-40B4-BE49-F238E27FC236}">
                <a16:creationId xmlns:a16="http://schemas.microsoft.com/office/drawing/2014/main" id="{E9D7474A-6A9C-4AE0-AFE4-98AE16A6018E}"/>
              </a:ext>
            </a:extLst>
          </p:cNvPr>
          <p:cNvSpPr/>
          <p:nvPr/>
        </p:nvSpPr>
        <p:spPr>
          <a:xfrm>
            <a:off x="4315884" y="1888067"/>
            <a:ext cx="3647016" cy="48048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Trading of non-listed company shares</a:t>
            </a:r>
          </a:p>
        </p:txBody>
      </p:sp>
      <p:sp>
        <p:nvSpPr>
          <p:cNvPr id="32" name="Rectangle 54">
            <a:extLst>
              <a:ext uri="{FF2B5EF4-FFF2-40B4-BE49-F238E27FC236}">
                <a16:creationId xmlns:a16="http://schemas.microsoft.com/office/drawing/2014/main" id="{5C5E7D27-895A-4394-9611-421E6402E1C9}"/>
              </a:ext>
            </a:extLst>
          </p:cNvPr>
          <p:cNvSpPr/>
          <p:nvPr/>
        </p:nvSpPr>
        <p:spPr>
          <a:xfrm>
            <a:off x="4334933" y="2565401"/>
            <a:ext cx="1727200" cy="33655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Private placement</a:t>
            </a:r>
          </a:p>
        </p:txBody>
      </p:sp>
      <p:sp>
        <p:nvSpPr>
          <p:cNvPr id="33" name="Rectangle 54">
            <a:extLst>
              <a:ext uri="{FF2B5EF4-FFF2-40B4-BE49-F238E27FC236}">
                <a16:creationId xmlns:a16="http://schemas.microsoft.com/office/drawing/2014/main" id="{9336AA63-01AC-4086-9176-A0468F86CEBB}"/>
              </a:ext>
            </a:extLst>
          </p:cNvPr>
          <p:cNvSpPr/>
          <p:nvPr/>
        </p:nvSpPr>
        <p:spPr>
          <a:xfrm>
            <a:off x="4347634" y="3384551"/>
            <a:ext cx="1729317" cy="62441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Direct sales of shares to named buyer</a:t>
            </a:r>
          </a:p>
        </p:txBody>
      </p:sp>
      <p:sp>
        <p:nvSpPr>
          <p:cNvPr id="34" name="Rectangle 54">
            <a:extLst>
              <a:ext uri="{FF2B5EF4-FFF2-40B4-BE49-F238E27FC236}">
                <a16:creationId xmlns:a16="http://schemas.microsoft.com/office/drawing/2014/main" id="{5A7454B2-6771-423F-8046-A9EEEDAE110C}"/>
              </a:ext>
            </a:extLst>
          </p:cNvPr>
          <p:cNvSpPr/>
          <p:nvPr/>
        </p:nvSpPr>
        <p:spPr>
          <a:xfrm>
            <a:off x="6184900" y="2565400"/>
            <a:ext cx="1729317" cy="71966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Share trading enabled by secondary market matchmaker</a:t>
            </a:r>
          </a:p>
        </p:txBody>
      </p:sp>
      <p:sp>
        <p:nvSpPr>
          <p:cNvPr id="35" name="Rectangle 54">
            <a:extLst>
              <a:ext uri="{FF2B5EF4-FFF2-40B4-BE49-F238E27FC236}">
                <a16:creationId xmlns:a16="http://schemas.microsoft.com/office/drawing/2014/main" id="{D4C5C805-6539-47F3-928C-45264E19D36F}"/>
              </a:ext>
            </a:extLst>
          </p:cNvPr>
          <p:cNvSpPr/>
          <p:nvPr/>
        </p:nvSpPr>
        <p:spPr>
          <a:xfrm>
            <a:off x="4362451" y="4493684"/>
            <a:ext cx="1727200" cy="4804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(Personnel stock-options)</a:t>
            </a: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1B7FAB42-9264-4C8D-BE34-AF7C53B0D0BC}"/>
              </a:ext>
            </a:extLst>
          </p:cNvPr>
          <p:cNvSpPr/>
          <p:nvPr/>
        </p:nvSpPr>
        <p:spPr>
          <a:xfrm>
            <a:off x="8263696" y="5446183"/>
            <a:ext cx="3024868" cy="575733"/>
          </a:xfrm>
          <a:prstGeom prst="homePlate">
            <a:avLst>
              <a:gd name="adj" fmla="val 30291"/>
            </a:avLst>
          </a:prstGeom>
          <a:solidFill>
            <a:schemeClr val="accent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2019 -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5AC061-21ED-444E-BD51-ECC719F0AEA1}"/>
              </a:ext>
            </a:extLst>
          </p:cNvPr>
          <p:cNvSpPr/>
          <p:nvPr/>
        </p:nvSpPr>
        <p:spPr>
          <a:xfrm>
            <a:off x="8263696" y="1221317"/>
            <a:ext cx="2834094" cy="41275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9" name="Rectangle 54">
            <a:extLst>
              <a:ext uri="{FF2B5EF4-FFF2-40B4-BE49-F238E27FC236}">
                <a16:creationId xmlns:a16="http://schemas.microsoft.com/office/drawing/2014/main" id="{672C7105-4644-49F4-9B1C-5FB7ABFF4CC0}"/>
              </a:ext>
            </a:extLst>
          </p:cNvPr>
          <p:cNvSpPr/>
          <p:nvPr/>
        </p:nvSpPr>
        <p:spPr>
          <a:xfrm>
            <a:off x="8101909" y="1278052"/>
            <a:ext cx="3365527" cy="576064"/>
          </a:xfrm>
          <a:prstGeom prst="rect">
            <a:avLst/>
          </a:prstGeom>
          <a:noFill/>
          <a:ln w="3175"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94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Step</a:t>
            </a:r>
            <a:r>
              <a:rPr kumimoji="0" lang="fi-FI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3… </a:t>
            </a:r>
          </a:p>
        </p:txBody>
      </p:sp>
    </p:spTree>
    <p:extLst>
      <p:ext uri="{BB962C8B-B14F-4D97-AF65-F5344CB8AC3E}">
        <p14:creationId xmlns:p14="http://schemas.microsoft.com/office/powerpoint/2010/main" val="253083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19F0E7A-C9E7-42C6-92FE-28104063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2" y="79424"/>
            <a:ext cx="10972800" cy="871974"/>
          </a:xfrm>
        </p:spPr>
        <p:txBody>
          <a:bodyPr/>
          <a:lstStyle/>
          <a:p>
            <a:r>
              <a:rPr lang="en-US" altLang="fi-FI" dirty="0">
                <a:latin typeface="+mj-lt"/>
                <a:ea typeface="Helvetica Neue"/>
                <a:cs typeface="Arial" panose="020B0604020202020204" pitchFamily="34" charset="0"/>
              </a:rPr>
              <a:t>Jupiter – How it works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42A8CBC-6D36-4FFB-80AE-1777D61BE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00669" y="6434667"/>
            <a:ext cx="474133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defTabSz="912261" fontAlgn="base">
              <a:spcBef>
                <a:spcPct val="0"/>
              </a:spcBef>
              <a:spcAft>
                <a:spcPct val="0"/>
              </a:spcAft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E9ED3-FD97-44C1-9418-AD098448D577}" type="slidenum">
              <a:rPr kumimoji="0" lang="en-GB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pPr marL="0" marR="0" lvl="0" indent="0" algn="r" defTabSz="9122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fi-FI" sz="1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06AECC2-1900-430E-A6E1-191BAE380F2B}"/>
              </a:ext>
            </a:extLst>
          </p:cNvPr>
          <p:cNvSpPr/>
          <p:nvPr/>
        </p:nvSpPr>
        <p:spPr bwMode="auto">
          <a:xfrm>
            <a:off x="3003560" y="2884759"/>
            <a:ext cx="1409700" cy="658283"/>
          </a:xfrm>
          <a:prstGeom prst="rect">
            <a:avLst/>
          </a:prstGeom>
          <a:solidFill>
            <a:srgbClr val="6E6E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Seller’s</a:t>
            </a: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bank</a:t>
            </a:r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48449CF-C2CC-468C-A7C1-492253E29148}"/>
              </a:ext>
            </a:extLst>
          </p:cNvPr>
          <p:cNvSpPr/>
          <p:nvPr/>
        </p:nvSpPr>
        <p:spPr bwMode="auto">
          <a:xfrm>
            <a:off x="6758526" y="2884759"/>
            <a:ext cx="1409700" cy="658283"/>
          </a:xfrm>
          <a:prstGeom prst="rect">
            <a:avLst/>
          </a:prstGeom>
          <a:solidFill>
            <a:srgbClr val="6E6E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Buyer’s</a:t>
            </a: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bank</a:t>
            </a:r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9704" name="Picture 17">
            <a:extLst>
              <a:ext uri="{FF2B5EF4-FFF2-40B4-BE49-F238E27FC236}">
                <a16:creationId xmlns:a16="http://schemas.microsoft.com/office/drawing/2014/main" id="{29062E3C-AD90-487A-9319-0C25E9C9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9" y="1414371"/>
            <a:ext cx="707861" cy="7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angle 18">
            <a:extLst>
              <a:ext uri="{FF2B5EF4-FFF2-40B4-BE49-F238E27FC236}">
                <a16:creationId xmlns:a16="http://schemas.microsoft.com/office/drawing/2014/main" id="{456440F9-F5CF-47CB-AE55-4964D7A0D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412" y="2130519"/>
            <a:ext cx="10208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2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333" b="1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Seller</a:t>
            </a:r>
          </a:p>
        </p:txBody>
      </p:sp>
      <p:pic>
        <p:nvPicPr>
          <p:cNvPr id="29706" name="Picture 113">
            <a:extLst>
              <a:ext uri="{FF2B5EF4-FFF2-40B4-BE49-F238E27FC236}">
                <a16:creationId xmlns:a16="http://schemas.microsoft.com/office/drawing/2014/main" id="{78D7E0E1-2AB3-4979-9B19-14D7D060F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65" y="1424953"/>
            <a:ext cx="686693" cy="68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18">
            <a:extLst>
              <a:ext uri="{FF2B5EF4-FFF2-40B4-BE49-F238E27FC236}">
                <a16:creationId xmlns:a16="http://schemas.microsoft.com/office/drawing/2014/main" id="{B3A5A9AA-31FF-487A-BCD9-E09B35029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550" y="2130519"/>
            <a:ext cx="10208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2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333" b="1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Buyer</a:t>
            </a:r>
          </a:p>
        </p:txBody>
      </p:sp>
      <p:grpSp>
        <p:nvGrpSpPr>
          <p:cNvPr id="29708" name="Ryhmä 32">
            <a:extLst>
              <a:ext uri="{FF2B5EF4-FFF2-40B4-BE49-F238E27FC236}">
                <a16:creationId xmlns:a16="http://schemas.microsoft.com/office/drawing/2014/main" id="{4B67F3D0-6520-4931-9C11-A4F6DE7011EF}"/>
              </a:ext>
            </a:extLst>
          </p:cNvPr>
          <p:cNvGrpSpPr>
            <a:grpSpLocks/>
          </p:cNvGrpSpPr>
          <p:nvPr/>
        </p:nvGrpSpPr>
        <p:grpSpPr bwMode="auto">
          <a:xfrm>
            <a:off x="3003559" y="3974843"/>
            <a:ext cx="5164667" cy="1148540"/>
            <a:chOff x="2226050" y="2928063"/>
            <a:chExt cx="4614870" cy="880058"/>
          </a:xfrm>
        </p:grpSpPr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45E783C7-A381-42D5-970E-538046B3C46C}"/>
                </a:ext>
              </a:extLst>
            </p:cNvPr>
            <p:cNvGrpSpPr/>
            <p:nvPr/>
          </p:nvGrpSpPr>
          <p:grpSpPr>
            <a:xfrm>
              <a:off x="2301027" y="2966655"/>
              <a:ext cx="4464000" cy="748952"/>
              <a:chOff x="1910925" y="2898087"/>
              <a:chExt cx="4320000" cy="748952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Suorakulmio 12">
                <a:extLst>
                  <a:ext uri="{FF2B5EF4-FFF2-40B4-BE49-F238E27FC236}">
                    <a16:creationId xmlns:a16="http://schemas.microsoft.com/office/drawing/2014/main" id="{1D2922BC-669E-4F8C-BA2F-E78F6932FC6B}"/>
                  </a:ext>
                </a:extLst>
              </p:cNvPr>
              <p:cNvSpPr/>
              <p:nvPr/>
            </p:nvSpPr>
            <p:spPr bwMode="auto">
              <a:xfrm>
                <a:off x="1910925" y="3151414"/>
                <a:ext cx="4320000" cy="242298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Trading </a:t>
                </a:r>
                <a:r>
                  <a:rPr kumimoji="0" lang="fi-FI" sz="13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process</a:t>
                </a:r>
                <a:r>
                  <a:rPr kumimoji="0" lang="fi-FI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 </a:t>
                </a:r>
                <a:r>
                  <a:rPr kumimoji="0" lang="fi-FI" sz="13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orchestration</a:t>
                </a:r>
                <a:r>
                  <a:rPr kumimoji="0" lang="fi-FI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 and </a:t>
                </a:r>
                <a:r>
                  <a:rPr kumimoji="0" lang="fi-FI" sz="13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rules</a:t>
                </a:r>
                <a:endParaRPr kumimoji="0" lang="fi-FI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 Light" panose="02000403000000020004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CFA27C05-3DE5-43C0-917E-9C256030E7DF}"/>
                  </a:ext>
                </a:extLst>
              </p:cNvPr>
              <p:cNvSpPr/>
              <p:nvPr/>
            </p:nvSpPr>
            <p:spPr bwMode="auto">
              <a:xfrm>
                <a:off x="1910925" y="3404741"/>
                <a:ext cx="4320000" cy="242298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3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Transaction</a:t>
                </a:r>
                <a:r>
                  <a:rPr kumimoji="0" lang="fi-FI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 </a:t>
                </a:r>
                <a:r>
                  <a:rPr kumimoji="0" lang="fi-FI" sz="13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history</a:t>
                </a:r>
                <a:endParaRPr kumimoji="0" lang="fi-FI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 Light" panose="02000403000000020004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Suorakulmio 15">
                <a:extLst>
                  <a:ext uri="{FF2B5EF4-FFF2-40B4-BE49-F238E27FC236}">
                    <a16:creationId xmlns:a16="http://schemas.microsoft.com/office/drawing/2014/main" id="{4EF8114F-0BEA-4204-B30A-E54D404F9131}"/>
                  </a:ext>
                </a:extLst>
              </p:cNvPr>
              <p:cNvSpPr/>
              <p:nvPr/>
            </p:nvSpPr>
            <p:spPr bwMode="auto">
              <a:xfrm>
                <a:off x="1910925" y="2898087"/>
                <a:ext cx="4320000" cy="242298"/>
              </a:xfrm>
              <a:prstGeom prst="rect">
                <a:avLst/>
              </a:prstGeom>
              <a:solidFill>
                <a:schemeClr val="accent5">
                  <a:alpha val="69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Digital </a:t>
                </a:r>
                <a:r>
                  <a:rPr kumimoji="0" lang="fi-FI" sz="13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identities</a:t>
                </a:r>
                <a:endParaRPr kumimoji="0" lang="fi-FI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 Light" panose="02000403000000020004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9C2E505-DF9C-4398-BB97-C16DEBEEB64B}"/>
                </a:ext>
              </a:extLst>
            </p:cNvPr>
            <p:cNvSpPr/>
            <p:nvPr/>
          </p:nvSpPr>
          <p:spPr bwMode="auto">
            <a:xfrm>
              <a:off x="2226050" y="2928063"/>
              <a:ext cx="4614870" cy="880058"/>
            </a:xfrm>
            <a:prstGeom prst="rect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24ABF24-7A08-4D3C-9379-85B1E95F1BE1}"/>
              </a:ext>
            </a:extLst>
          </p:cNvPr>
          <p:cNvSpPr/>
          <p:nvPr/>
        </p:nvSpPr>
        <p:spPr bwMode="auto">
          <a:xfrm>
            <a:off x="3002290" y="5507613"/>
            <a:ext cx="1409700" cy="658283"/>
          </a:xfrm>
          <a:prstGeom prst="rect">
            <a:avLst/>
          </a:prstGeom>
          <a:solidFill>
            <a:srgbClr val="6E6E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Tax</a:t>
            </a: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administration</a:t>
            </a:r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DD68F515-6A59-4946-8A2F-A4E8E7CC1166}"/>
              </a:ext>
            </a:extLst>
          </p:cNvPr>
          <p:cNvSpPr/>
          <p:nvPr/>
        </p:nvSpPr>
        <p:spPr bwMode="auto">
          <a:xfrm>
            <a:off x="4880317" y="5515689"/>
            <a:ext cx="1409700" cy="658284"/>
          </a:xfrm>
          <a:prstGeom prst="rect">
            <a:avLst/>
          </a:prstGeom>
          <a:solidFill>
            <a:srgbClr val="6E6E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Asiakastieto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F536121B-7042-4226-9AEA-513668915D28}"/>
              </a:ext>
            </a:extLst>
          </p:cNvPr>
          <p:cNvSpPr/>
          <p:nvPr/>
        </p:nvSpPr>
        <p:spPr bwMode="auto">
          <a:xfrm>
            <a:off x="9013556" y="4349492"/>
            <a:ext cx="1409700" cy="658283"/>
          </a:xfrm>
          <a:prstGeom prst="rect">
            <a:avLst/>
          </a:prstGeom>
          <a:solidFill>
            <a:srgbClr val="6E6E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</a:t>
            </a: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brokers</a:t>
            </a:r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9712" name="Rectangle 18">
            <a:extLst>
              <a:ext uri="{FF2B5EF4-FFF2-40B4-BE49-F238E27FC236}">
                <a16:creationId xmlns:a16="http://schemas.microsoft.com/office/drawing/2014/main" id="{75012DA1-0801-473B-B29D-B475503B88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98988" y="4428964"/>
            <a:ext cx="140947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2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DLT </a:t>
            </a:r>
            <a:r>
              <a:rPr kumimoji="0" lang="fi-FI" alt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networks</a:t>
            </a:r>
            <a:endParaRPr kumimoji="0" lang="fi-FI" altLang="fi-FI" sz="1333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  <p:grpSp>
        <p:nvGrpSpPr>
          <p:cNvPr id="29713" name="Ryhmä 28">
            <a:extLst>
              <a:ext uri="{FF2B5EF4-FFF2-40B4-BE49-F238E27FC236}">
                <a16:creationId xmlns:a16="http://schemas.microsoft.com/office/drawing/2014/main" id="{13119914-6F3F-4F29-A9EE-AC15A825A0C3}"/>
              </a:ext>
            </a:extLst>
          </p:cNvPr>
          <p:cNvGrpSpPr>
            <a:grpSpLocks/>
          </p:cNvGrpSpPr>
          <p:nvPr/>
        </p:nvGrpSpPr>
        <p:grpSpPr bwMode="auto">
          <a:xfrm>
            <a:off x="777947" y="1424953"/>
            <a:ext cx="1651593" cy="2689171"/>
            <a:chOff x="275717" y="2273243"/>
            <a:chExt cx="1265464" cy="2060552"/>
          </a:xfrm>
        </p:grpSpPr>
        <p:sp>
          <p:nvSpPr>
            <p:cNvPr id="29734" name="Suorakulmio 21">
              <a:extLst>
                <a:ext uri="{FF2B5EF4-FFF2-40B4-BE49-F238E27FC236}">
                  <a16:creationId xmlns:a16="http://schemas.microsoft.com/office/drawing/2014/main" id="{8901D6B2-2208-4F72-94DF-560AE3E37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38" y="3232981"/>
              <a:ext cx="1080000" cy="5040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33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</a:rPr>
                <a:t>Board</a:t>
              </a:r>
            </a:p>
          </p:txBody>
        </p:sp>
        <p:sp>
          <p:nvSpPr>
            <p:cNvPr id="29735" name="Suorakulmio 22">
              <a:extLst>
                <a:ext uri="{FF2B5EF4-FFF2-40B4-BE49-F238E27FC236}">
                  <a16:creationId xmlns:a16="http://schemas.microsoft.com/office/drawing/2014/main" id="{292D1351-A584-4EB1-B1EE-1BC8C560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38" y="2697786"/>
              <a:ext cx="1080000" cy="5040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33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</a:rPr>
                <a:t>Company</a:t>
              </a:r>
            </a:p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33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</a:rPr>
                <a:t>shareholders</a:t>
              </a:r>
            </a:p>
          </p:txBody>
        </p:sp>
        <p:sp>
          <p:nvSpPr>
            <p:cNvPr id="29736" name="Suorakulmio 23">
              <a:extLst>
                <a:ext uri="{FF2B5EF4-FFF2-40B4-BE49-F238E27FC236}">
                  <a16:creationId xmlns:a16="http://schemas.microsoft.com/office/drawing/2014/main" id="{380B5101-00CA-4707-9C35-092C9D753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38" y="3768176"/>
              <a:ext cx="1080000" cy="5040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33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</a:rPr>
                <a:t>Company</a:t>
              </a:r>
            </a:p>
          </p:txBody>
        </p:sp>
        <p:sp>
          <p:nvSpPr>
            <p:cNvPr id="29737" name="Suorakulmio 2">
              <a:extLst>
                <a:ext uri="{FF2B5EF4-FFF2-40B4-BE49-F238E27FC236}">
                  <a16:creationId xmlns:a16="http://schemas.microsoft.com/office/drawing/2014/main" id="{44DEE005-86F3-424B-8CB7-6A3D42F19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17" y="2273243"/>
              <a:ext cx="1265464" cy="2060552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333" b="0" i="0" u="none" strike="noStrike" kern="120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 Light"/>
                  <a:cs typeface="Arial" panose="020B0604020202020204" pitchFamily="34" charset="0"/>
                </a:rPr>
                <a:t>Company and its stakeholders</a:t>
              </a:r>
            </a:p>
          </p:txBody>
        </p:sp>
      </p:grpSp>
      <p:cxnSp>
        <p:nvCxnSpPr>
          <p:cNvPr id="29716" name="Suora nuoliyhdysviiva 30">
            <a:extLst>
              <a:ext uri="{FF2B5EF4-FFF2-40B4-BE49-F238E27FC236}">
                <a16:creationId xmlns:a16="http://schemas.microsoft.com/office/drawing/2014/main" id="{7F3B57F1-5704-4B16-8828-9C5552EC3C5F}"/>
              </a:ext>
            </a:extLst>
          </p:cNvPr>
          <p:cNvCxnSpPr>
            <a:cxnSpLocks/>
            <a:stCxn id="29705" idx="2"/>
            <a:endCxn id="5" idx="0"/>
          </p:cNvCxnSpPr>
          <p:nvPr/>
        </p:nvCxnSpPr>
        <p:spPr bwMode="auto">
          <a:xfrm>
            <a:off x="3707812" y="2427973"/>
            <a:ext cx="598" cy="4567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17" name="Suora nuoliyhdysviiva 33">
            <a:extLst>
              <a:ext uri="{FF2B5EF4-FFF2-40B4-BE49-F238E27FC236}">
                <a16:creationId xmlns:a16="http://schemas.microsoft.com/office/drawing/2014/main" id="{8ED8032C-D821-4B1D-BEB3-9F36B17EED99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flipH="1">
            <a:off x="8419609" y="4678634"/>
            <a:ext cx="593947" cy="779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18" name="Suora nuoliyhdysviiva 36">
            <a:extLst>
              <a:ext uri="{FF2B5EF4-FFF2-40B4-BE49-F238E27FC236}">
                <a16:creationId xmlns:a16="http://schemas.microsoft.com/office/drawing/2014/main" id="{36878151-706A-4F5C-A66A-86110A673498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3707810" y="3542051"/>
            <a:ext cx="0" cy="4252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20" name="Suora nuoliyhdysviiva 44">
            <a:extLst>
              <a:ext uri="{FF2B5EF4-FFF2-40B4-BE49-F238E27FC236}">
                <a16:creationId xmlns:a16="http://schemas.microsoft.com/office/drawing/2014/main" id="{8CB6A4EB-C1C9-4764-BE02-91805B6674AF}"/>
              </a:ext>
            </a:extLst>
          </p:cNvPr>
          <p:cNvCxnSpPr>
            <a:cxnSpLocks/>
            <a:stCxn id="17" idx="1"/>
          </p:cNvCxnSpPr>
          <p:nvPr/>
        </p:nvCxnSpPr>
        <p:spPr bwMode="auto">
          <a:xfrm flipH="1">
            <a:off x="2261322" y="4549113"/>
            <a:ext cx="7422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21" name="Suora nuoliyhdysviiva 49">
            <a:extLst>
              <a:ext uri="{FF2B5EF4-FFF2-40B4-BE49-F238E27FC236}">
                <a16:creationId xmlns:a16="http://schemas.microsoft.com/office/drawing/2014/main" id="{10F93858-6D57-4D11-838A-7882B939517F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H="1" flipV="1">
            <a:off x="3706540" y="5087483"/>
            <a:ext cx="600" cy="42013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22" name="Suora nuoliyhdysviiva 52">
            <a:extLst>
              <a:ext uri="{FF2B5EF4-FFF2-40B4-BE49-F238E27FC236}">
                <a16:creationId xmlns:a16="http://schemas.microsoft.com/office/drawing/2014/main" id="{63FC5456-CF4F-4543-87E6-DF7F6F81C530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>
            <a:off x="5584495" y="5122689"/>
            <a:ext cx="0" cy="392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23" name="Suora nuoliyhdysviiva 56">
            <a:extLst>
              <a:ext uri="{FF2B5EF4-FFF2-40B4-BE49-F238E27FC236}">
                <a16:creationId xmlns:a16="http://schemas.microsoft.com/office/drawing/2014/main" id="{8BA542D2-2361-45C3-961E-5FD682DC8A0A}"/>
              </a:ext>
            </a:extLst>
          </p:cNvPr>
          <p:cNvCxnSpPr>
            <a:cxnSpLocks/>
            <a:stCxn id="29707" idx="2"/>
            <a:endCxn id="7" idx="0"/>
          </p:cNvCxnSpPr>
          <p:nvPr/>
        </p:nvCxnSpPr>
        <p:spPr bwMode="auto">
          <a:xfrm>
            <a:off x="7462950" y="2427973"/>
            <a:ext cx="426" cy="4567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24" name="Suora nuoliyhdysviiva 59">
            <a:extLst>
              <a:ext uri="{FF2B5EF4-FFF2-40B4-BE49-F238E27FC236}">
                <a16:creationId xmlns:a16="http://schemas.microsoft.com/office/drawing/2014/main" id="{06DE5D15-7FF1-4A6B-85DA-73F91D1EDC6E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>
            <a:off x="7462950" y="3542051"/>
            <a:ext cx="0" cy="4252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4" name="Suorakulmio 43">
            <a:extLst>
              <a:ext uri="{FF2B5EF4-FFF2-40B4-BE49-F238E27FC236}">
                <a16:creationId xmlns:a16="http://schemas.microsoft.com/office/drawing/2014/main" id="{9EDF6069-8745-4DD3-A864-3F541D20C22E}"/>
              </a:ext>
            </a:extLst>
          </p:cNvPr>
          <p:cNvSpPr/>
          <p:nvPr/>
        </p:nvSpPr>
        <p:spPr bwMode="auto">
          <a:xfrm>
            <a:off x="6758100" y="5507613"/>
            <a:ext cx="1409700" cy="658283"/>
          </a:xfrm>
          <a:prstGeom prst="rect">
            <a:avLst/>
          </a:prstGeom>
          <a:solidFill>
            <a:srgbClr val="6E6E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Financial </a:t>
            </a: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inspection</a:t>
            </a:r>
            <a:endParaRPr kumimoji="0" lang="fi-FI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9729" name="Suora nuoliyhdysviiva 45">
            <a:extLst>
              <a:ext uri="{FF2B5EF4-FFF2-40B4-BE49-F238E27FC236}">
                <a16:creationId xmlns:a16="http://schemas.microsoft.com/office/drawing/2014/main" id="{455CFF43-1C8F-4A62-8751-3FC14150F84F}"/>
              </a:ext>
            </a:extLst>
          </p:cNvPr>
          <p:cNvCxnSpPr>
            <a:cxnSpLocks/>
            <a:endCxn id="44" idx="0"/>
          </p:cNvCxnSpPr>
          <p:nvPr/>
        </p:nvCxnSpPr>
        <p:spPr bwMode="auto">
          <a:xfrm>
            <a:off x="7462523" y="5115428"/>
            <a:ext cx="0" cy="392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7" name="Suorakulmio 46">
            <a:extLst>
              <a:ext uri="{FF2B5EF4-FFF2-40B4-BE49-F238E27FC236}">
                <a16:creationId xmlns:a16="http://schemas.microsoft.com/office/drawing/2014/main" id="{325BC7BF-4107-4870-A6FD-FD40CB56917B}"/>
              </a:ext>
            </a:extLst>
          </p:cNvPr>
          <p:cNvSpPr/>
          <p:nvPr/>
        </p:nvSpPr>
        <p:spPr bwMode="auto">
          <a:xfrm>
            <a:off x="894364" y="4349492"/>
            <a:ext cx="1409700" cy="658283"/>
          </a:xfrm>
          <a:prstGeom prst="rect">
            <a:avLst/>
          </a:prstGeom>
          <a:solidFill>
            <a:srgbClr val="6E6E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Company </a:t>
            </a: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bank</a:t>
            </a:r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9732" name="Suora nuoliyhdysviiva 65">
            <a:extLst>
              <a:ext uri="{FF2B5EF4-FFF2-40B4-BE49-F238E27FC236}">
                <a16:creationId xmlns:a16="http://schemas.microsoft.com/office/drawing/2014/main" id="{D950C34F-D263-4F49-AF76-44D1C8527A2E}"/>
              </a:ext>
            </a:extLst>
          </p:cNvPr>
          <p:cNvCxnSpPr>
            <a:cxnSpLocks/>
            <a:stCxn id="47" idx="0"/>
            <a:endCxn id="29737" idx="2"/>
          </p:cNvCxnSpPr>
          <p:nvPr/>
        </p:nvCxnSpPr>
        <p:spPr bwMode="auto">
          <a:xfrm flipV="1">
            <a:off x="1599797" y="4114125"/>
            <a:ext cx="3945" cy="23622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6C00BBC-57E6-4582-A971-8CC5931179D9}"/>
              </a:ext>
            </a:extLst>
          </p:cNvPr>
          <p:cNvGrpSpPr/>
          <p:nvPr/>
        </p:nvGrpSpPr>
        <p:grpSpPr>
          <a:xfrm>
            <a:off x="3936310" y="2477700"/>
            <a:ext cx="539751" cy="539749"/>
            <a:chOff x="2629519" y="1936394"/>
            <a:chExt cx="404813" cy="404812"/>
          </a:xfrm>
        </p:grpSpPr>
        <p:sp>
          <p:nvSpPr>
            <p:cNvPr id="48" name="Oval 38">
              <a:extLst>
                <a:ext uri="{FF2B5EF4-FFF2-40B4-BE49-F238E27FC236}">
                  <a16:creationId xmlns:a16="http://schemas.microsoft.com/office/drawing/2014/main" id="{E2A991FA-C23A-4FB7-A389-C8709409F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9" name="Picture 39">
              <a:extLst>
                <a:ext uri="{FF2B5EF4-FFF2-40B4-BE49-F238E27FC236}">
                  <a16:creationId xmlns:a16="http://schemas.microsoft.com/office/drawing/2014/main" id="{37CC1F69-0689-4F2D-8137-50503CEF1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103">
            <a:extLst>
              <a:ext uri="{FF2B5EF4-FFF2-40B4-BE49-F238E27FC236}">
                <a16:creationId xmlns:a16="http://schemas.microsoft.com/office/drawing/2014/main" id="{AE8D2DBC-E513-409F-AA5D-818FC0A16679}"/>
              </a:ext>
            </a:extLst>
          </p:cNvPr>
          <p:cNvGrpSpPr>
            <a:grpSpLocks/>
          </p:cNvGrpSpPr>
          <p:nvPr/>
        </p:nvGrpSpPr>
        <p:grpSpPr bwMode="auto">
          <a:xfrm>
            <a:off x="3943353" y="1493826"/>
            <a:ext cx="531284" cy="531283"/>
            <a:chOff x="5707063" y="4191066"/>
            <a:chExt cx="515363" cy="514441"/>
          </a:xfrm>
        </p:grpSpPr>
        <p:pic>
          <p:nvPicPr>
            <p:cNvPr id="51" name="Picture 104">
              <a:extLst>
                <a:ext uri="{FF2B5EF4-FFF2-40B4-BE49-F238E27FC236}">
                  <a16:creationId xmlns:a16="http://schemas.microsoft.com/office/drawing/2014/main" id="{207AB5BA-12BC-4423-8A42-0A9B6A162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Oval 16">
              <a:extLst>
                <a:ext uri="{FF2B5EF4-FFF2-40B4-BE49-F238E27FC236}">
                  <a16:creationId xmlns:a16="http://schemas.microsoft.com/office/drawing/2014/main" id="{F5F4D83F-C311-4604-8CD6-244AF1146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3" name="Group 103">
            <a:extLst>
              <a:ext uri="{FF2B5EF4-FFF2-40B4-BE49-F238E27FC236}">
                <a16:creationId xmlns:a16="http://schemas.microsoft.com/office/drawing/2014/main" id="{F3F00A6F-8F58-4D05-AC35-68E43B5F1EC0}"/>
              </a:ext>
            </a:extLst>
          </p:cNvPr>
          <p:cNvGrpSpPr>
            <a:grpSpLocks/>
          </p:cNvGrpSpPr>
          <p:nvPr/>
        </p:nvGrpSpPr>
        <p:grpSpPr bwMode="auto">
          <a:xfrm>
            <a:off x="2237933" y="1566698"/>
            <a:ext cx="531284" cy="531283"/>
            <a:chOff x="5707063" y="4148904"/>
            <a:chExt cx="515363" cy="514441"/>
          </a:xfrm>
        </p:grpSpPr>
        <p:pic>
          <p:nvPicPr>
            <p:cNvPr id="54" name="Picture 104">
              <a:extLst>
                <a:ext uri="{FF2B5EF4-FFF2-40B4-BE49-F238E27FC236}">
                  <a16:creationId xmlns:a16="http://schemas.microsoft.com/office/drawing/2014/main" id="{E2D2F9B0-88A8-4AD7-B2E8-2F19D1B68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16">
              <a:extLst>
                <a:ext uri="{FF2B5EF4-FFF2-40B4-BE49-F238E27FC236}">
                  <a16:creationId xmlns:a16="http://schemas.microsoft.com/office/drawing/2014/main" id="{81FC17D3-D2BB-44E8-B284-BC1F0965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48904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6" name="Group 103">
            <a:extLst>
              <a:ext uri="{FF2B5EF4-FFF2-40B4-BE49-F238E27FC236}">
                <a16:creationId xmlns:a16="http://schemas.microsoft.com/office/drawing/2014/main" id="{4ABECF9B-ACD8-468C-A33A-448A09570A26}"/>
              </a:ext>
            </a:extLst>
          </p:cNvPr>
          <p:cNvGrpSpPr>
            <a:grpSpLocks/>
          </p:cNvGrpSpPr>
          <p:nvPr/>
        </p:nvGrpSpPr>
        <p:grpSpPr bwMode="auto">
          <a:xfrm>
            <a:off x="6669279" y="1505231"/>
            <a:ext cx="531284" cy="531283"/>
            <a:chOff x="5707063" y="4191066"/>
            <a:chExt cx="515363" cy="514441"/>
          </a:xfrm>
        </p:grpSpPr>
        <p:pic>
          <p:nvPicPr>
            <p:cNvPr id="57" name="Picture 104">
              <a:extLst>
                <a:ext uri="{FF2B5EF4-FFF2-40B4-BE49-F238E27FC236}">
                  <a16:creationId xmlns:a16="http://schemas.microsoft.com/office/drawing/2014/main" id="{E79D1866-4D56-411E-97D7-E91B8C2B8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val 16">
              <a:extLst>
                <a:ext uri="{FF2B5EF4-FFF2-40B4-BE49-F238E27FC236}">
                  <a16:creationId xmlns:a16="http://schemas.microsoft.com/office/drawing/2014/main" id="{46463F70-FD4A-482C-A90A-BD242AB75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2" name="Group 103">
            <a:extLst>
              <a:ext uri="{FF2B5EF4-FFF2-40B4-BE49-F238E27FC236}">
                <a16:creationId xmlns:a16="http://schemas.microsoft.com/office/drawing/2014/main" id="{75E92034-DC96-48CD-9433-2C9E8E7E2095}"/>
              </a:ext>
            </a:extLst>
          </p:cNvPr>
          <p:cNvGrpSpPr>
            <a:grpSpLocks/>
          </p:cNvGrpSpPr>
          <p:nvPr/>
        </p:nvGrpSpPr>
        <p:grpSpPr bwMode="auto">
          <a:xfrm>
            <a:off x="10140398" y="3899893"/>
            <a:ext cx="531284" cy="531283"/>
            <a:chOff x="5707063" y="4191066"/>
            <a:chExt cx="515363" cy="514441"/>
          </a:xfrm>
        </p:grpSpPr>
        <p:pic>
          <p:nvPicPr>
            <p:cNvPr id="63" name="Picture 104">
              <a:extLst>
                <a:ext uri="{FF2B5EF4-FFF2-40B4-BE49-F238E27FC236}">
                  <a16:creationId xmlns:a16="http://schemas.microsoft.com/office/drawing/2014/main" id="{48554A49-EF56-4968-AD6C-3A1ADA1C7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Oval 16">
              <a:extLst>
                <a:ext uri="{FF2B5EF4-FFF2-40B4-BE49-F238E27FC236}">
                  <a16:creationId xmlns:a16="http://schemas.microsoft.com/office/drawing/2014/main" id="{9B5FAE2E-0078-4FB0-8684-65C5BB908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6" name="Group 103">
            <a:extLst>
              <a:ext uri="{FF2B5EF4-FFF2-40B4-BE49-F238E27FC236}">
                <a16:creationId xmlns:a16="http://schemas.microsoft.com/office/drawing/2014/main" id="{3D009302-DC99-48AE-9636-892D90320D76}"/>
              </a:ext>
            </a:extLst>
          </p:cNvPr>
          <p:cNvGrpSpPr>
            <a:grpSpLocks/>
          </p:cNvGrpSpPr>
          <p:nvPr/>
        </p:nvGrpSpPr>
        <p:grpSpPr bwMode="auto">
          <a:xfrm>
            <a:off x="7856722" y="6077992"/>
            <a:ext cx="531284" cy="531283"/>
            <a:chOff x="5707063" y="4191066"/>
            <a:chExt cx="515363" cy="514441"/>
          </a:xfrm>
        </p:grpSpPr>
        <p:pic>
          <p:nvPicPr>
            <p:cNvPr id="67" name="Picture 104">
              <a:extLst>
                <a:ext uri="{FF2B5EF4-FFF2-40B4-BE49-F238E27FC236}">
                  <a16:creationId xmlns:a16="http://schemas.microsoft.com/office/drawing/2014/main" id="{431DD698-22DA-403F-B76C-74A71FB33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Oval 16">
              <a:extLst>
                <a:ext uri="{FF2B5EF4-FFF2-40B4-BE49-F238E27FC236}">
                  <a16:creationId xmlns:a16="http://schemas.microsoft.com/office/drawing/2014/main" id="{562A1130-2C10-43DB-BBED-2A46973DA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9" name="Group 103">
            <a:extLst>
              <a:ext uri="{FF2B5EF4-FFF2-40B4-BE49-F238E27FC236}">
                <a16:creationId xmlns:a16="http://schemas.microsoft.com/office/drawing/2014/main" id="{5449FA71-931D-4073-9F79-E2FAE4EE4CEC}"/>
              </a:ext>
            </a:extLst>
          </p:cNvPr>
          <p:cNvGrpSpPr>
            <a:grpSpLocks/>
          </p:cNvGrpSpPr>
          <p:nvPr/>
        </p:nvGrpSpPr>
        <p:grpSpPr bwMode="auto">
          <a:xfrm>
            <a:off x="5864378" y="6086677"/>
            <a:ext cx="531284" cy="531283"/>
            <a:chOff x="5707063" y="4191066"/>
            <a:chExt cx="515363" cy="514441"/>
          </a:xfrm>
        </p:grpSpPr>
        <p:pic>
          <p:nvPicPr>
            <p:cNvPr id="70" name="Picture 104">
              <a:extLst>
                <a:ext uri="{FF2B5EF4-FFF2-40B4-BE49-F238E27FC236}">
                  <a16:creationId xmlns:a16="http://schemas.microsoft.com/office/drawing/2014/main" id="{746C652F-2874-4F24-A01D-3D8643CD2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Oval 16">
              <a:extLst>
                <a:ext uri="{FF2B5EF4-FFF2-40B4-BE49-F238E27FC236}">
                  <a16:creationId xmlns:a16="http://schemas.microsoft.com/office/drawing/2014/main" id="{9006A66C-4781-4F83-8451-B181EBC8B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" name="Group 103">
            <a:extLst>
              <a:ext uri="{FF2B5EF4-FFF2-40B4-BE49-F238E27FC236}">
                <a16:creationId xmlns:a16="http://schemas.microsoft.com/office/drawing/2014/main" id="{C308EC6A-7AE1-4C76-A4EC-3E269D7573B0}"/>
              </a:ext>
            </a:extLst>
          </p:cNvPr>
          <p:cNvGrpSpPr>
            <a:grpSpLocks/>
          </p:cNvGrpSpPr>
          <p:nvPr/>
        </p:nvGrpSpPr>
        <p:grpSpPr bwMode="auto">
          <a:xfrm>
            <a:off x="4033004" y="6087223"/>
            <a:ext cx="531284" cy="531283"/>
            <a:chOff x="5707063" y="4191066"/>
            <a:chExt cx="515363" cy="514441"/>
          </a:xfrm>
        </p:grpSpPr>
        <p:pic>
          <p:nvPicPr>
            <p:cNvPr id="73" name="Picture 104">
              <a:extLst>
                <a:ext uri="{FF2B5EF4-FFF2-40B4-BE49-F238E27FC236}">
                  <a16:creationId xmlns:a16="http://schemas.microsoft.com/office/drawing/2014/main" id="{3526EB76-EE80-4288-80EE-BD865E171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Oval 16">
              <a:extLst>
                <a:ext uri="{FF2B5EF4-FFF2-40B4-BE49-F238E27FC236}">
                  <a16:creationId xmlns:a16="http://schemas.microsoft.com/office/drawing/2014/main" id="{B812F301-7014-461E-BD18-44D972971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AE33864-B988-4571-AFF2-942D5CDFA4E9}"/>
              </a:ext>
            </a:extLst>
          </p:cNvPr>
          <p:cNvGrpSpPr/>
          <p:nvPr/>
        </p:nvGrpSpPr>
        <p:grpSpPr>
          <a:xfrm>
            <a:off x="2234623" y="3999199"/>
            <a:ext cx="539751" cy="539749"/>
            <a:chOff x="2629519" y="1936394"/>
            <a:chExt cx="404813" cy="404812"/>
          </a:xfrm>
        </p:grpSpPr>
        <p:sp>
          <p:nvSpPr>
            <p:cNvPr id="76" name="Oval 38">
              <a:extLst>
                <a:ext uri="{FF2B5EF4-FFF2-40B4-BE49-F238E27FC236}">
                  <a16:creationId xmlns:a16="http://schemas.microsoft.com/office/drawing/2014/main" id="{C378CA2B-5086-4716-9CCD-EC040AF6D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7" name="Picture 39">
              <a:extLst>
                <a:ext uri="{FF2B5EF4-FFF2-40B4-BE49-F238E27FC236}">
                  <a16:creationId xmlns:a16="http://schemas.microsoft.com/office/drawing/2014/main" id="{4D350D0F-C1E2-4560-B9E1-54E434B5B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1871D56-659E-4449-B0E2-7D8F5EC72DDD}"/>
              </a:ext>
            </a:extLst>
          </p:cNvPr>
          <p:cNvGrpSpPr/>
          <p:nvPr/>
        </p:nvGrpSpPr>
        <p:grpSpPr>
          <a:xfrm>
            <a:off x="6670623" y="2442459"/>
            <a:ext cx="539751" cy="539749"/>
            <a:chOff x="2629519" y="1936394"/>
            <a:chExt cx="404813" cy="404812"/>
          </a:xfrm>
        </p:grpSpPr>
        <p:sp>
          <p:nvSpPr>
            <p:cNvPr id="79" name="Oval 38">
              <a:extLst>
                <a:ext uri="{FF2B5EF4-FFF2-40B4-BE49-F238E27FC236}">
                  <a16:creationId xmlns:a16="http://schemas.microsoft.com/office/drawing/2014/main" id="{EEC7EB50-1367-41B8-90CC-C7C5B2B8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0" name="Picture 39">
              <a:extLst>
                <a:ext uri="{FF2B5EF4-FFF2-40B4-BE49-F238E27FC236}">
                  <a16:creationId xmlns:a16="http://schemas.microsoft.com/office/drawing/2014/main" id="{F13F5FE4-C515-4B6F-B5B0-7859B1138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91CF202-C9A6-42AF-AA7E-6A289B9B70E2}"/>
              </a:ext>
            </a:extLst>
          </p:cNvPr>
          <p:cNvGrpSpPr/>
          <p:nvPr/>
        </p:nvGrpSpPr>
        <p:grpSpPr>
          <a:xfrm>
            <a:off x="8685966" y="4005918"/>
            <a:ext cx="539751" cy="539749"/>
            <a:chOff x="2629519" y="1936394"/>
            <a:chExt cx="404813" cy="404812"/>
          </a:xfrm>
        </p:grpSpPr>
        <p:sp>
          <p:nvSpPr>
            <p:cNvPr id="85" name="Oval 38">
              <a:extLst>
                <a:ext uri="{FF2B5EF4-FFF2-40B4-BE49-F238E27FC236}">
                  <a16:creationId xmlns:a16="http://schemas.microsoft.com/office/drawing/2014/main" id="{38A7BE29-9BBD-4A26-BDC4-0162E35F2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6" name="Picture 39">
              <a:extLst>
                <a:ext uri="{FF2B5EF4-FFF2-40B4-BE49-F238E27FC236}">
                  <a16:creationId xmlns:a16="http://schemas.microsoft.com/office/drawing/2014/main" id="{2D43C264-3F28-478D-9A0F-601CB366D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34DA9D-ACDD-4DF1-9537-0AB9754F216A}"/>
              </a:ext>
            </a:extLst>
          </p:cNvPr>
          <p:cNvGrpSpPr/>
          <p:nvPr/>
        </p:nvGrpSpPr>
        <p:grpSpPr>
          <a:xfrm>
            <a:off x="7879858" y="5222732"/>
            <a:ext cx="539751" cy="539749"/>
            <a:chOff x="2629519" y="1936394"/>
            <a:chExt cx="404813" cy="404812"/>
          </a:xfrm>
        </p:grpSpPr>
        <p:sp>
          <p:nvSpPr>
            <p:cNvPr id="88" name="Oval 38">
              <a:extLst>
                <a:ext uri="{FF2B5EF4-FFF2-40B4-BE49-F238E27FC236}">
                  <a16:creationId xmlns:a16="http://schemas.microsoft.com/office/drawing/2014/main" id="{02E8F2D3-E909-496F-8F13-891BA49E3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9" name="Picture 39">
              <a:extLst>
                <a:ext uri="{FF2B5EF4-FFF2-40B4-BE49-F238E27FC236}">
                  <a16:creationId xmlns:a16="http://schemas.microsoft.com/office/drawing/2014/main" id="{6CDBC283-CF04-4D65-A060-67CB65064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FBF728E-0DC1-4333-95E0-B4D8103F4DC5}"/>
              </a:ext>
            </a:extLst>
          </p:cNvPr>
          <p:cNvGrpSpPr/>
          <p:nvPr/>
        </p:nvGrpSpPr>
        <p:grpSpPr>
          <a:xfrm>
            <a:off x="5286338" y="5234812"/>
            <a:ext cx="539751" cy="539749"/>
            <a:chOff x="2629519" y="1936394"/>
            <a:chExt cx="404813" cy="404812"/>
          </a:xfrm>
        </p:grpSpPr>
        <p:sp>
          <p:nvSpPr>
            <p:cNvPr id="91" name="Oval 38">
              <a:extLst>
                <a:ext uri="{FF2B5EF4-FFF2-40B4-BE49-F238E27FC236}">
                  <a16:creationId xmlns:a16="http://schemas.microsoft.com/office/drawing/2014/main" id="{04B3D200-1D45-41A2-A91A-2B18D7D5B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92" name="Picture 39">
              <a:extLst>
                <a:ext uri="{FF2B5EF4-FFF2-40B4-BE49-F238E27FC236}">
                  <a16:creationId xmlns:a16="http://schemas.microsoft.com/office/drawing/2014/main" id="{AC8C1A9B-60D4-49CF-A193-0F75989ED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43FD7AB-26F2-4551-AF06-F2042C23035B}"/>
              </a:ext>
            </a:extLst>
          </p:cNvPr>
          <p:cNvGrpSpPr/>
          <p:nvPr/>
        </p:nvGrpSpPr>
        <p:grpSpPr>
          <a:xfrm>
            <a:off x="2848027" y="5243888"/>
            <a:ext cx="539751" cy="539749"/>
            <a:chOff x="2629519" y="1936394"/>
            <a:chExt cx="404813" cy="404812"/>
          </a:xfrm>
        </p:grpSpPr>
        <p:sp>
          <p:nvSpPr>
            <p:cNvPr id="94" name="Oval 38">
              <a:extLst>
                <a:ext uri="{FF2B5EF4-FFF2-40B4-BE49-F238E27FC236}">
                  <a16:creationId xmlns:a16="http://schemas.microsoft.com/office/drawing/2014/main" id="{9459A005-EC21-449C-88BC-B334E73B7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95" name="Picture 39">
              <a:extLst>
                <a:ext uri="{FF2B5EF4-FFF2-40B4-BE49-F238E27FC236}">
                  <a16:creationId xmlns:a16="http://schemas.microsoft.com/office/drawing/2014/main" id="{B19A2A10-E5F0-4ACB-907D-469D253ED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" name="Group 103">
            <a:extLst>
              <a:ext uri="{FF2B5EF4-FFF2-40B4-BE49-F238E27FC236}">
                <a16:creationId xmlns:a16="http://schemas.microsoft.com/office/drawing/2014/main" id="{42AC1DA6-A0B0-493C-9B73-648AA164E960}"/>
              </a:ext>
            </a:extLst>
          </p:cNvPr>
          <p:cNvGrpSpPr>
            <a:grpSpLocks/>
          </p:cNvGrpSpPr>
          <p:nvPr/>
        </p:nvGrpSpPr>
        <p:grpSpPr bwMode="auto">
          <a:xfrm>
            <a:off x="7919376" y="2440428"/>
            <a:ext cx="531284" cy="531283"/>
            <a:chOff x="5707063" y="4191066"/>
            <a:chExt cx="515363" cy="514441"/>
          </a:xfrm>
        </p:grpSpPr>
        <p:pic>
          <p:nvPicPr>
            <p:cNvPr id="97" name="Picture 104">
              <a:extLst>
                <a:ext uri="{FF2B5EF4-FFF2-40B4-BE49-F238E27FC236}">
                  <a16:creationId xmlns:a16="http://schemas.microsoft.com/office/drawing/2014/main" id="{30D8B177-6C2A-4F27-99E4-5E22C5C55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16">
              <a:extLst>
                <a:ext uri="{FF2B5EF4-FFF2-40B4-BE49-F238E27FC236}">
                  <a16:creationId xmlns:a16="http://schemas.microsoft.com/office/drawing/2014/main" id="{E8987814-875B-4632-BE40-DB5F6301C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9" name="Group 103">
            <a:extLst>
              <a:ext uri="{FF2B5EF4-FFF2-40B4-BE49-F238E27FC236}">
                <a16:creationId xmlns:a16="http://schemas.microsoft.com/office/drawing/2014/main" id="{269EC6D8-22F5-40DE-9F13-5CA3D266BA9C}"/>
              </a:ext>
            </a:extLst>
          </p:cNvPr>
          <p:cNvGrpSpPr>
            <a:grpSpLocks/>
          </p:cNvGrpSpPr>
          <p:nvPr/>
        </p:nvGrpSpPr>
        <p:grpSpPr bwMode="auto">
          <a:xfrm>
            <a:off x="2888833" y="2451220"/>
            <a:ext cx="531284" cy="531283"/>
            <a:chOff x="5707063" y="4191066"/>
            <a:chExt cx="515363" cy="514441"/>
          </a:xfrm>
        </p:grpSpPr>
        <p:pic>
          <p:nvPicPr>
            <p:cNvPr id="100" name="Picture 104">
              <a:extLst>
                <a:ext uri="{FF2B5EF4-FFF2-40B4-BE49-F238E27FC236}">
                  <a16:creationId xmlns:a16="http://schemas.microsoft.com/office/drawing/2014/main" id="{E3A899C5-FE67-467B-9920-ACCF537A7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Oval 16">
              <a:extLst>
                <a:ext uri="{FF2B5EF4-FFF2-40B4-BE49-F238E27FC236}">
                  <a16:creationId xmlns:a16="http://schemas.microsoft.com/office/drawing/2014/main" id="{EF82554C-3BD2-4BC1-8422-21A501CEF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" name="Group 103">
            <a:extLst>
              <a:ext uri="{FF2B5EF4-FFF2-40B4-BE49-F238E27FC236}">
                <a16:creationId xmlns:a16="http://schemas.microsoft.com/office/drawing/2014/main" id="{B70216CF-1C67-410A-8A98-66F203A48101}"/>
              </a:ext>
            </a:extLst>
          </p:cNvPr>
          <p:cNvGrpSpPr>
            <a:grpSpLocks/>
          </p:cNvGrpSpPr>
          <p:nvPr/>
        </p:nvGrpSpPr>
        <p:grpSpPr bwMode="auto">
          <a:xfrm>
            <a:off x="719417" y="4929243"/>
            <a:ext cx="531284" cy="531283"/>
            <a:chOff x="5707063" y="4191066"/>
            <a:chExt cx="515363" cy="514441"/>
          </a:xfrm>
        </p:grpSpPr>
        <p:pic>
          <p:nvPicPr>
            <p:cNvPr id="103" name="Picture 104">
              <a:extLst>
                <a:ext uri="{FF2B5EF4-FFF2-40B4-BE49-F238E27FC236}">
                  <a16:creationId xmlns:a16="http://schemas.microsoft.com/office/drawing/2014/main" id="{AB56DA95-A99F-45E5-BEA9-586DCBC42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Oval 16">
              <a:extLst>
                <a:ext uri="{FF2B5EF4-FFF2-40B4-BE49-F238E27FC236}">
                  <a16:creationId xmlns:a16="http://schemas.microsoft.com/office/drawing/2014/main" id="{8671FF0E-B94C-403A-9FEE-B1CF4762C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0F2839B1-97BB-4C8B-9F01-81E431C311A1}"/>
              </a:ext>
            </a:extLst>
          </p:cNvPr>
          <p:cNvSpPr/>
          <p:nvPr/>
        </p:nvSpPr>
        <p:spPr>
          <a:xfrm>
            <a:off x="3249322" y="2859356"/>
            <a:ext cx="222488" cy="217137"/>
          </a:xfrm>
          <a:prstGeom prst="flowChartMagneticDisk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lowchart: Magnetic Disk 104">
            <a:extLst>
              <a:ext uri="{FF2B5EF4-FFF2-40B4-BE49-F238E27FC236}">
                <a16:creationId xmlns:a16="http://schemas.microsoft.com/office/drawing/2014/main" id="{21BF977B-DA6F-48BA-B4EF-5E10E36DF2CF}"/>
              </a:ext>
            </a:extLst>
          </p:cNvPr>
          <p:cNvSpPr/>
          <p:nvPr/>
        </p:nvSpPr>
        <p:spPr>
          <a:xfrm>
            <a:off x="8253638" y="2857598"/>
            <a:ext cx="222488" cy="217137"/>
          </a:xfrm>
          <a:prstGeom prst="flowChartMagneticDisk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Magnetic Disk 113">
            <a:extLst>
              <a:ext uri="{FF2B5EF4-FFF2-40B4-BE49-F238E27FC236}">
                <a16:creationId xmlns:a16="http://schemas.microsoft.com/office/drawing/2014/main" id="{F32F85ED-C5A3-4E07-AA5D-C1FA1BBF2159}"/>
              </a:ext>
            </a:extLst>
          </p:cNvPr>
          <p:cNvSpPr/>
          <p:nvPr/>
        </p:nvSpPr>
        <p:spPr>
          <a:xfrm>
            <a:off x="1122286" y="5328125"/>
            <a:ext cx="222488" cy="217137"/>
          </a:xfrm>
          <a:prstGeom prst="flowChartMagneticDisk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Group 103">
            <a:extLst>
              <a:ext uri="{FF2B5EF4-FFF2-40B4-BE49-F238E27FC236}">
                <a16:creationId xmlns:a16="http://schemas.microsoft.com/office/drawing/2014/main" id="{51F8E3E3-D487-41E9-BE48-11EACC90E296}"/>
              </a:ext>
            </a:extLst>
          </p:cNvPr>
          <p:cNvGrpSpPr>
            <a:grpSpLocks/>
          </p:cNvGrpSpPr>
          <p:nvPr/>
        </p:nvGrpSpPr>
        <p:grpSpPr bwMode="auto">
          <a:xfrm>
            <a:off x="9815596" y="1680829"/>
            <a:ext cx="449200" cy="407371"/>
            <a:chOff x="5707063" y="4191066"/>
            <a:chExt cx="515363" cy="514441"/>
          </a:xfrm>
        </p:grpSpPr>
        <p:pic>
          <p:nvPicPr>
            <p:cNvPr id="144" name="Picture 104">
              <a:extLst>
                <a:ext uri="{FF2B5EF4-FFF2-40B4-BE49-F238E27FC236}">
                  <a16:creationId xmlns:a16="http://schemas.microsoft.com/office/drawing/2014/main" id="{491CC7ED-F51C-4C2A-8620-AAA1657CC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16">
              <a:extLst>
                <a:ext uri="{FF2B5EF4-FFF2-40B4-BE49-F238E27FC236}">
                  <a16:creationId xmlns:a16="http://schemas.microsoft.com/office/drawing/2014/main" id="{79C25B09-1AB1-4BBD-9A27-AF968D62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6" name="Flowchart: Magnetic Disk 145">
            <a:extLst>
              <a:ext uri="{FF2B5EF4-FFF2-40B4-BE49-F238E27FC236}">
                <a16:creationId xmlns:a16="http://schemas.microsoft.com/office/drawing/2014/main" id="{515DA018-C6F5-4772-BE9A-ABE4253C6F1D}"/>
              </a:ext>
            </a:extLst>
          </p:cNvPr>
          <p:cNvSpPr/>
          <p:nvPr/>
        </p:nvSpPr>
        <p:spPr>
          <a:xfrm>
            <a:off x="10124746" y="1948267"/>
            <a:ext cx="222488" cy="217137"/>
          </a:xfrm>
          <a:prstGeom prst="flowChartMagneticDisk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FB0219D-DD77-404E-B7C5-D3C6F136DCF9}"/>
              </a:ext>
            </a:extLst>
          </p:cNvPr>
          <p:cNvGrpSpPr/>
          <p:nvPr/>
        </p:nvGrpSpPr>
        <p:grpSpPr>
          <a:xfrm>
            <a:off x="9832296" y="2220422"/>
            <a:ext cx="450793" cy="405520"/>
            <a:chOff x="2629519" y="1936394"/>
            <a:chExt cx="404813" cy="404812"/>
          </a:xfrm>
        </p:grpSpPr>
        <p:sp>
          <p:nvSpPr>
            <p:cNvPr id="148" name="Oval 38">
              <a:extLst>
                <a:ext uri="{FF2B5EF4-FFF2-40B4-BE49-F238E27FC236}">
                  <a16:creationId xmlns:a16="http://schemas.microsoft.com/office/drawing/2014/main" id="{DE0150A9-E3A0-4AD3-8E7D-74C4B146D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19" y="1936394"/>
              <a:ext cx="404813" cy="40481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E22025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9" name="Picture 39">
              <a:extLst>
                <a:ext uri="{FF2B5EF4-FFF2-40B4-BE49-F238E27FC236}">
                  <a16:creationId xmlns:a16="http://schemas.microsoft.com/office/drawing/2014/main" id="{64CA0AA8-E5CD-4D00-922E-A08B0D838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444" y="1971319"/>
              <a:ext cx="334963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0" name="Group 103">
            <a:extLst>
              <a:ext uri="{FF2B5EF4-FFF2-40B4-BE49-F238E27FC236}">
                <a16:creationId xmlns:a16="http://schemas.microsoft.com/office/drawing/2014/main" id="{A7FF8267-DF81-4F31-89A7-F4B8BBC745D4}"/>
              </a:ext>
            </a:extLst>
          </p:cNvPr>
          <p:cNvGrpSpPr>
            <a:grpSpLocks/>
          </p:cNvGrpSpPr>
          <p:nvPr/>
        </p:nvGrpSpPr>
        <p:grpSpPr bwMode="auto">
          <a:xfrm>
            <a:off x="9828107" y="1159985"/>
            <a:ext cx="446961" cy="404164"/>
            <a:chOff x="5707063" y="4191066"/>
            <a:chExt cx="515363" cy="514441"/>
          </a:xfrm>
        </p:grpSpPr>
        <p:pic>
          <p:nvPicPr>
            <p:cNvPr id="151" name="Picture 104">
              <a:extLst>
                <a:ext uri="{FF2B5EF4-FFF2-40B4-BE49-F238E27FC236}">
                  <a16:creationId xmlns:a16="http://schemas.microsoft.com/office/drawing/2014/main" id="{2858C07F-7F29-4C6A-95EC-5B9020795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95" y="4259417"/>
              <a:ext cx="412651" cy="37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Oval 16">
              <a:extLst>
                <a:ext uri="{FF2B5EF4-FFF2-40B4-BE49-F238E27FC236}">
                  <a16:creationId xmlns:a16="http://schemas.microsoft.com/office/drawing/2014/main" id="{EC3ECBD3-A45C-44A6-9A90-41721453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4191066"/>
              <a:ext cx="515363" cy="514441"/>
            </a:xfrm>
            <a:prstGeom prst="ellipse">
              <a:avLst/>
            </a:prstGeom>
            <a:noFill/>
            <a:ln w="38100" algn="ctr">
              <a:solidFill>
                <a:srgbClr val="1761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 Chevin Pro Light" panose="020F0303030000060003" pitchFamily="34" charset="0"/>
                </a:defRPr>
              </a:lvl9pPr>
            </a:lstStyle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CD769F5C-C97E-442A-839E-A2AEEABADB35}"/>
              </a:ext>
            </a:extLst>
          </p:cNvPr>
          <p:cNvSpPr txBox="1"/>
          <p:nvPr/>
        </p:nvSpPr>
        <p:spPr>
          <a:xfrm>
            <a:off x="10264795" y="1085772"/>
            <a:ext cx="163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Indy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Identity’s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E77E48F-132E-4729-913C-3F9291E6DDC5}"/>
              </a:ext>
            </a:extLst>
          </p:cNvPr>
          <p:cNvSpPr txBox="1"/>
          <p:nvPr/>
        </p:nvSpPr>
        <p:spPr>
          <a:xfrm>
            <a:off x="10268858" y="1603004"/>
            <a:ext cx="157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Indy Ledger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node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Identity’s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C198366-01C8-4844-958C-185AE586F005}"/>
              </a:ext>
            </a:extLst>
          </p:cNvPr>
          <p:cNvSpPr txBox="1"/>
          <p:nvPr/>
        </p:nvSpPr>
        <p:spPr>
          <a:xfrm>
            <a:off x="10283089" y="2140876"/>
            <a:ext cx="1364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Corda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Ledger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node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Transaction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C28BEA-EC54-4C6D-B9BA-A052966F1052}"/>
              </a:ext>
            </a:extLst>
          </p:cNvPr>
          <p:cNvSpPr/>
          <p:nvPr/>
        </p:nvSpPr>
        <p:spPr>
          <a:xfrm>
            <a:off x="4291592" y="1158615"/>
            <a:ext cx="2541235" cy="357861"/>
          </a:xfrm>
          <a:custGeom>
            <a:avLst/>
            <a:gdLst>
              <a:gd name="connsiteX0" fmla="*/ 0 w 4690411"/>
              <a:gd name="connsiteY0" fmla="*/ 345807 h 345807"/>
              <a:gd name="connsiteX1" fmla="*/ 1190693 w 4690411"/>
              <a:gd name="connsiteY1" fmla="*/ 36621 h 345807"/>
              <a:gd name="connsiteX2" fmla="*/ 3743119 w 4690411"/>
              <a:gd name="connsiteY2" fmla="*/ 36621 h 345807"/>
              <a:gd name="connsiteX3" fmla="*/ 4690411 w 4690411"/>
              <a:gd name="connsiteY3" fmla="*/ 312915 h 34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0411" h="345807">
                <a:moveTo>
                  <a:pt x="0" y="345807"/>
                </a:moveTo>
                <a:cubicBezTo>
                  <a:pt x="283420" y="216979"/>
                  <a:pt x="566840" y="88152"/>
                  <a:pt x="1190693" y="36621"/>
                </a:cubicBezTo>
                <a:cubicBezTo>
                  <a:pt x="1814546" y="-14910"/>
                  <a:pt x="3159833" y="-9428"/>
                  <a:pt x="3743119" y="36621"/>
                </a:cubicBezTo>
                <a:cubicBezTo>
                  <a:pt x="4326405" y="82670"/>
                  <a:pt x="4508408" y="197792"/>
                  <a:pt x="4690411" y="312915"/>
                </a:cubicBez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F6E243FC-200B-4793-A6F0-73D92CEAB2DA}"/>
              </a:ext>
            </a:extLst>
          </p:cNvPr>
          <p:cNvSpPr/>
          <p:nvPr/>
        </p:nvSpPr>
        <p:spPr>
          <a:xfrm flipH="1">
            <a:off x="2522687" y="1242524"/>
            <a:ext cx="1675758" cy="334013"/>
          </a:xfrm>
          <a:custGeom>
            <a:avLst/>
            <a:gdLst>
              <a:gd name="connsiteX0" fmla="*/ 0 w 4690411"/>
              <a:gd name="connsiteY0" fmla="*/ 345807 h 345807"/>
              <a:gd name="connsiteX1" fmla="*/ 1190693 w 4690411"/>
              <a:gd name="connsiteY1" fmla="*/ 36621 h 345807"/>
              <a:gd name="connsiteX2" fmla="*/ 3743119 w 4690411"/>
              <a:gd name="connsiteY2" fmla="*/ 36621 h 345807"/>
              <a:gd name="connsiteX3" fmla="*/ 4690411 w 4690411"/>
              <a:gd name="connsiteY3" fmla="*/ 312915 h 345807"/>
              <a:gd name="connsiteX0" fmla="*/ 0 w 4182926"/>
              <a:gd name="connsiteY0" fmla="*/ 353188 h 436410"/>
              <a:gd name="connsiteX1" fmla="*/ 1190693 w 4182926"/>
              <a:gd name="connsiteY1" fmla="*/ 44002 h 436410"/>
              <a:gd name="connsiteX2" fmla="*/ 3743119 w 4182926"/>
              <a:gd name="connsiteY2" fmla="*/ 44002 h 436410"/>
              <a:gd name="connsiteX3" fmla="*/ 4182926 w 4182926"/>
              <a:gd name="connsiteY3" fmla="*/ 436410 h 436410"/>
              <a:gd name="connsiteX0" fmla="*/ 0 w 4182926"/>
              <a:gd name="connsiteY0" fmla="*/ 353188 h 436410"/>
              <a:gd name="connsiteX1" fmla="*/ 1190693 w 4182926"/>
              <a:gd name="connsiteY1" fmla="*/ 44002 h 436410"/>
              <a:gd name="connsiteX2" fmla="*/ 2800643 w 4182926"/>
              <a:gd name="connsiteY2" fmla="*/ 44002 h 436410"/>
              <a:gd name="connsiteX3" fmla="*/ 4182926 w 4182926"/>
              <a:gd name="connsiteY3" fmla="*/ 436410 h 43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2926" h="436410">
                <a:moveTo>
                  <a:pt x="0" y="353188"/>
                </a:moveTo>
                <a:cubicBezTo>
                  <a:pt x="283420" y="224360"/>
                  <a:pt x="723919" y="95533"/>
                  <a:pt x="1190693" y="44002"/>
                </a:cubicBezTo>
                <a:cubicBezTo>
                  <a:pt x="1657467" y="-7529"/>
                  <a:pt x="2301938" y="-21399"/>
                  <a:pt x="2800643" y="44002"/>
                </a:cubicBezTo>
                <a:cubicBezTo>
                  <a:pt x="3299348" y="109403"/>
                  <a:pt x="4000923" y="321287"/>
                  <a:pt x="4182926" y="436410"/>
                </a:cubicBez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D36E18-CC30-4F42-B3EF-0FF62D5EB796}"/>
              </a:ext>
            </a:extLst>
          </p:cNvPr>
          <p:cNvSpPr/>
          <p:nvPr/>
        </p:nvSpPr>
        <p:spPr>
          <a:xfrm>
            <a:off x="4995664" y="4020506"/>
            <a:ext cx="1130046" cy="101529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Notary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1C2BE-79CA-4046-BD59-49A4C85E5572}"/>
              </a:ext>
            </a:extLst>
          </p:cNvPr>
          <p:cNvSpPr txBox="1"/>
          <p:nvPr/>
        </p:nvSpPr>
        <p:spPr>
          <a:xfrm>
            <a:off x="4577195" y="1176480"/>
            <a:ext cx="2111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From</a:t>
            </a:r>
            <a:r>
              <a:rPr lang="fi-FI" dirty="0"/>
              <a:t>: </a:t>
            </a:r>
            <a:r>
              <a:rPr lang="fi-FI" dirty="0" err="1"/>
              <a:t>seller</a:t>
            </a:r>
            <a:endParaRPr lang="fi-FI" dirty="0"/>
          </a:p>
          <a:p>
            <a:r>
              <a:rPr lang="fi-FI" dirty="0"/>
              <a:t>To: </a:t>
            </a:r>
            <a:r>
              <a:rPr lang="fi-FI" dirty="0" err="1"/>
              <a:t>buyer</a:t>
            </a:r>
            <a:endParaRPr lang="fi-FI" dirty="0"/>
          </a:p>
          <a:p>
            <a:r>
              <a:rPr lang="fi-FI" dirty="0" err="1"/>
              <a:t>ConfirmDelivery:Yes</a:t>
            </a:r>
            <a:endParaRPr lang="fi-FI" dirty="0"/>
          </a:p>
          <a:p>
            <a:r>
              <a:rPr lang="fi-FI" dirty="0" err="1"/>
              <a:t>Topic</a:t>
            </a:r>
            <a:r>
              <a:rPr lang="fi-FI" dirty="0"/>
              <a:t>: 10 </a:t>
            </a:r>
            <a:r>
              <a:rPr lang="fi-FI" dirty="0" err="1"/>
              <a:t>Shares</a:t>
            </a:r>
            <a:r>
              <a:rPr lang="fi-FI" dirty="0"/>
              <a:t> of X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6DD1B08-A99E-4F69-84A6-CBF388D2798C}"/>
              </a:ext>
            </a:extLst>
          </p:cNvPr>
          <p:cNvSpPr txBox="1"/>
          <p:nvPr/>
        </p:nvSpPr>
        <p:spPr>
          <a:xfrm>
            <a:off x="2494409" y="821014"/>
            <a:ext cx="16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cc: </a:t>
            </a:r>
            <a:r>
              <a:rPr lang="fi-FI" dirty="0" err="1"/>
              <a:t>theCompany</a:t>
            </a:r>
            <a:endParaRPr lang="fi-FI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43F10F-BB32-4286-A763-F00594E5C75B}"/>
              </a:ext>
            </a:extLst>
          </p:cNvPr>
          <p:cNvGrpSpPr/>
          <p:nvPr/>
        </p:nvGrpSpPr>
        <p:grpSpPr>
          <a:xfrm>
            <a:off x="4206186" y="2025109"/>
            <a:ext cx="257544" cy="463917"/>
            <a:chOff x="4206186" y="2025109"/>
            <a:chExt cx="257544" cy="46391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75AE0C5-3FFD-4350-89E2-6272C2D2EE0F}"/>
                </a:ext>
              </a:extLst>
            </p:cNvPr>
            <p:cNvCxnSpPr>
              <a:stCxn id="52" idx="4"/>
              <a:endCxn id="48" idx="0"/>
            </p:cNvCxnSpPr>
            <p:nvPr/>
          </p:nvCxnSpPr>
          <p:spPr>
            <a:xfrm flipH="1">
              <a:off x="4206186" y="2025109"/>
              <a:ext cx="2809" cy="452591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A32761-019F-4876-96AF-9F6CD4C5EA07}"/>
                </a:ext>
              </a:extLst>
            </p:cNvPr>
            <p:cNvSpPr txBox="1"/>
            <p:nvPr/>
          </p:nvSpPr>
          <p:spPr>
            <a:xfrm>
              <a:off x="4213340" y="224280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dirty="0"/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98C3B8-E08F-4F51-A804-7339ADC17DA0}"/>
              </a:ext>
            </a:extLst>
          </p:cNvPr>
          <p:cNvGrpSpPr/>
          <p:nvPr/>
        </p:nvGrpSpPr>
        <p:grpSpPr>
          <a:xfrm>
            <a:off x="2630331" y="2954469"/>
            <a:ext cx="1380329" cy="1159655"/>
            <a:chOff x="2630331" y="2954469"/>
            <a:chExt cx="1380329" cy="1159655"/>
          </a:xfrm>
        </p:grpSpPr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121301F5-7B85-449F-8EB5-5188E6551F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5710" y="2954469"/>
              <a:ext cx="1314950" cy="1159655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86E2455-BE13-4F01-8844-8B5AA3D428DF}"/>
                </a:ext>
              </a:extLst>
            </p:cNvPr>
            <p:cNvSpPr txBox="1"/>
            <p:nvPr/>
          </p:nvSpPr>
          <p:spPr>
            <a:xfrm>
              <a:off x="2630331" y="375476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dirty="0"/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3DDEED-3588-433B-B79C-4BD92B91E298}"/>
              </a:ext>
            </a:extLst>
          </p:cNvPr>
          <p:cNvGrpSpPr/>
          <p:nvPr/>
        </p:nvGrpSpPr>
        <p:grpSpPr>
          <a:xfrm>
            <a:off x="3387778" y="5254277"/>
            <a:ext cx="1898560" cy="259486"/>
            <a:chOff x="3387778" y="5254277"/>
            <a:chExt cx="1898560" cy="259486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AADF7939-1E01-4F32-BE50-28C390176712}"/>
                </a:ext>
              </a:extLst>
            </p:cNvPr>
            <p:cNvCxnSpPr>
              <a:cxnSpLocks/>
              <a:stCxn id="94" idx="6"/>
              <a:endCxn id="91" idx="2"/>
            </p:cNvCxnSpPr>
            <p:nvPr/>
          </p:nvCxnSpPr>
          <p:spPr>
            <a:xfrm flipV="1">
              <a:off x="3387778" y="5504687"/>
              <a:ext cx="1898560" cy="9076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A91AAB9-1610-4469-969E-C99800D2E3A5}"/>
                </a:ext>
              </a:extLst>
            </p:cNvPr>
            <p:cNvSpPr txBox="1"/>
            <p:nvPr/>
          </p:nvSpPr>
          <p:spPr>
            <a:xfrm>
              <a:off x="5038949" y="5254277"/>
              <a:ext cx="2454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9C0ABD-3489-4B66-957E-264C16D2D64E}"/>
              </a:ext>
            </a:extLst>
          </p:cNvPr>
          <p:cNvGrpSpPr/>
          <p:nvPr/>
        </p:nvGrpSpPr>
        <p:grpSpPr>
          <a:xfrm>
            <a:off x="2614516" y="4556018"/>
            <a:ext cx="356197" cy="789824"/>
            <a:chOff x="2614516" y="4556018"/>
            <a:chExt cx="356197" cy="789824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E36FCCCA-CE2B-4011-8C0E-0BF4E0CF23E6}"/>
                </a:ext>
              </a:extLst>
            </p:cNvPr>
            <p:cNvCxnSpPr>
              <a:cxnSpLocks/>
            </p:cNvCxnSpPr>
            <p:nvPr/>
          </p:nvCxnSpPr>
          <p:spPr>
            <a:xfrm>
              <a:off x="2614516" y="4556018"/>
              <a:ext cx="356197" cy="696729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41D9965-E4B4-439B-A2B2-8B76182076E5}"/>
                </a:ext>
              </a:extLst>
            </p:cNvPr>
            <p:cNvSpPr txBox="1"/>
            <p:nvPr/>
          </p:nvSpPr>
          <p:spPr>
            <a:xfrm>
              <a:off x="2684797" y="5099621"/>
              <a:ext cx="2503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C5B6E1-38C1-49D9-A4A1-6FBF62D85756}"/>
              </a:ext>
            </a:extLst>
          </p:cNvPr>
          <p:cNvGrpSpPr/>
          <p:nvPr/>
        </p:nvGrpSpPr>
        <p:grpSpPr>
          <a:xfrm>
            <a:off x="5826089" y="5281379"/>
            <a:ext cx="2053769" cy="246221"/>
            <a:chOff x="5826089" y="5281379"/>
            <a:chExt cx="2053769" cy="246221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CCCB8C5-B750-4AE2-8686-78E96F4CBB73}"/>
                </a:ext>
              </a:extLst>
            </p:cNvPr>
            <p:cNvCxnSpPr>
              <a:cxnSpLocks/>
              <a:stCxn id="91" idx="6"/>
              <a:endCxn id="88" idx="2"/>
            </p:cNvCxnSpPr>
            <p:nvPr/>
          </p:nvCxnSpPr>
          <p:spPr>
            <a:xfrm flipV="1">
              <a:off x="5826089" y="5492607"/>
              <a:ext cx="2053769" cy="12080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74EC612-5ED2-4DA8-9C36-B508862B4C9C}"/>
                </a:ext>
              </a:extLst>
            </p:cNvPr>
            <p:cNvSpPr txBox="1"/>
            <p:nvPr/>
          </p:nvSpPr>
          <p:spPr>
            <a:xfrm>
              <a:off x="7520113" y="5281379"/>
              <a:ext cx="2454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10E49E-9039-44EC-817B-1E1D144FE8C2}"/>
              </a:ext>
            </a:extLst>
          </p:cNvPr>
          <p:cNvGrpSpPr/>
          <p:nvPr/>
        </p:nvGrpSpPr>
        <p:grpSpPr>
          <a:xfrm>
            <a:off x="8373043" y="4466602"/>
            <a:ext cx="582799" cy="838209"/>
            <a:chOff x="8373043" y="4466602"/>
            <a:chExt cx="582799" cy="838209"/>
          </a:xfrm>
        </p:grpSpPr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7022532B-7481-40CA-908D-C22F5A8665AE}"/>
                </a:ext>
              </a:extLst>
            </p:cNvPr>
            <p:cNvCxnSpPr>
              <a:cxnSpLocks/>
              <a:endCxn id="85" idx="4"/>
            </p:cNvCxnSpPr>
            <p:nvPr/>
          </p:nvCxnSpPr>
          <p:spPr>
            <a:xfrm flipV="1">
              <a:off x="8373043" y="4545667"/>
              <a:ext cx="582799" cy="759144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D2123B9-9042-4AB1-9965-C3237088CD8B}"/>
                </a:ext>
              </a:extLst>
            </p:cNvPr>
            <p:cNvSpPr txBox="1"/>
            <p:nvPr/>
          </p:nvSpPr>
          <p:spPr>
            <a:xfrm>
              <a:off x="8634946" y="4466602"/>
              <a:ext cx="2454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B95FD5-F852-4710-9AA6-22DF1ED0B284}"/>
              </a:ext>
            </a:extLst>
          </p:cNvPr>
          <p:cNvGrpSpPr/>
          <p:nvPr/>
        </p:nvGrpSpPr>
        <p:grpSpPr>
          <a:xfrm>
            <a:off x="7131329" y="2673129"/>
            <a:ext cx="1633682" cy="1411833"/>
            <a:chOff x="7131329" y="2673129"/>
            <a:chExt cx="1633682" cy="1411833"/>
          </a:xfrm>
        </p:grpSpPr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E559EB54-2554-4AC4-992C-191F94D6A2CE}"/>
                </a:ext>
              </a:extLst>
            </p:cNvPr>
            <p:cNvCxnSpPr>
              <a:cxnSpLocks/>
              <a:stCxn id="85" idx="1"/>
              <a:endCxn id="79" idx="5"/>
            </p:cNvCxnSpPr>
            <p:nvPr/>
          </p:nvCxnSpPr>
          <p:spPr>
            <a:xfrm flipH="1" flipV="1">
              <a:off x="7131329" y="2903164"/>
              <a:ext cx="1633682" cy="1181798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505D6F4-1E2B-4841-B345-B61C80CE9011}"/>
                </a:ext>
              </a:extLst>
            </p:cNvPr>
            <p:cNvSpPr txBox="1"/>
            <p:nvPr/>
          </p:nvSpPr>
          <p:spPr>
            <a:xfrm>
              <a:off x="7196653" y="2673129"/>
              <a:ext cx="2454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7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1CB70D-EC7E-4590-91AB-E6AF5F0D862E}"/>
              </a:ext>
            </a:extLst>
          </p:cNvPr>
          <p:cNvGrpSpPr/>
          <p:nvPr/>
        </p:nvGrpSpPr>
        <p:grpSpPr>
          <a:xfrm>
            <a:off x="5959794" y="2935642"/>
            <a:ext cx="798307" cy="1233550"/>
            <a:chOff x="5959794" y="2935642"/>
            <a:chExt cx="798307" cy="1233550"/>
          </a:xfrm>
        </p:grpSpPr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217E33AE-2FA1-4576-B63C-B68E5301C01D}"/>
                </a:ext>
              </a:extLst>
            </p:cNvPr>
            <p:cNvCxnSpPr>
              <a:cxnSpLocks/>
              <a:endCxn id="12" idx="7"/>
            </p:cNvCxnSpPr>
            <p:nvPr/>
          </p:nvCxnSpPr>
          <p:spPr>
            <a:xfrm flipH="1">
              <a:off x="5960219" y="2935642"/>
              <a:ext cx="797882" cy="1233550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755F583-8FC1-4F07-8FF2-D0A54C0B3B66}"/>
                </a:ext>
              </a:extLst>
            </p:cNvPr>
            <p:cNvSpPr txBox="1"/>
            <p:nvPr/>
          </p:nvSpPr>
          <p:spPr>
            <a:xfrm>
              <a:off x="5959794" y="3707086"/>
              <a:ext cx="1867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8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E9FF9773-76F3-47E3-B56B-125062AB8F8A}"/>
              </a:ext>
            </a:extLst>
          </p:cNvPr>
          <p:cNvSpPr txBox="1"/>
          <p:nvPr/>
        </p:nvSpPr>
        <p:spPr>
          <a:xfrm>
            <a:off x="5446434" y="4142634"/>
            <a:ext cx="186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0C11A2-BA97-4B2E-AD4D-D40D6874AB11}"/>
              </a:ext>
            </a:extLst>
          </p:cNvPr>
          <p:cNvGrpSpPr/>
          <p:nvPr/>
        </p:nvGrpSpPr>
        <p:grpSpPr>
          <a:xfrm>
            <a:off x="6932112" y="2036514"/>
            <a:ext cx="379209" cy="405945"/>
            <a:chOff x="6932112" y="2036514"/>
            <a:chExt cx="379209" cy="405945"/>
          </a:xfrm>
        </p:grpSpPr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9F04E2E3-B1F6-4905-B33A-611D9500F251}"/>
                </a:ext>
              </a:extLst>
            </p:cNvPr>
            <p:cNvCxnSpPr>
              <a:cxnSpLocks/>
              <a:stCxn id="79" idx="0"/>
              <a:endCxn id="58" idx="4"/>
            </p:cNvCxnSpPr>
            <p:nvPr/>
          </p:nvCxnSpPr>
          <p:spPr>
            <a:xfrm flipH="1" flipV="1">
              <a:off x="6934921" y="2036514"/>
              <a:ext cx="5578" cy="405945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F25927B-8209-4641-B44D-1F73D17F940A}"/>
                </a:ext>
              </a:extLst>
            </p:cNvPr>
            <p:cNvSpPr txBox="1"/>
            <p:nvPr/>
          </p:nvSpPr>
          <p:spPr>
            <a:xfrm>
              <a:off x="6932112" y="2049844"/>
              <a:ext cx="3792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11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5AF0B3-7DC4-4B7A-8D97-E67F7EDF6165}"/>
              </a:ext>
            </a:extLst>
          </p:cNvPr>
          <p:cNvGrpSpPr/>
          <p:nvPr/>
        </p:nvGrpSpPr>
        <p:grpSpPr>
          <a:xfrm>
            <a:off x="4205867" y="2023390"/>
            <a:ext cx="389915" cy="452591"/>
            <a:chOff x="4206186" y="2025109"/>
            <a:chExt cx="389915" cy="452591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8DD28A05-5F3D-4CB2-818A-0772F22D8876}"/>
                </a:ext>
              </a:extLst>
            </p:cNvPr>
            <p:cNvCxnSpPr>
              <a:cxnSpLocks/>
              <a:stCxn id="48" idx="0"/>
              <a:endCxn id="52" idx="4"/>
            </p:cNvCxnSpPr>
            <p:nvPr/>
          </p:nvCxnSpPr>
          <p:spPr>
            <a:xfrm flipV="1">
              <a:off x="4206186" y="2025109"/>
              <a:ext cx="2809" cy="452591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205775D-3F12-4B9F-B29B-4C4DA2CB7E66}"/>
                </a:ext>
              </a:extLst>
            </p:cNvPr>
            <p:cNvSpPr txBox="1"/>
            <p:nvPr/>
          </p:nvSpPr>
          <p:spPr>
            <a:xfrm>
              <a:off x="4216892" y="2030353"/>
              <a:ext cx="3792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12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C638AD-A5E1-4B7C-9219-6631AC6037FD}"/>
              </a:ext>
            </a:extLst>
          </p:cNvPr>
          <p:cNvGrpSpPr/>
          <p:nvPr/>
        </p:nvGrpSpPr>
        <p:grpSpPr>
          <a:xfrm>
            <a:off x="2503575" y="2097981"/>
            <a:ext cx="382695" cy="1901218"/>
            <a:chOff x="2503575" y="2097981"/>
            <a:chExt cx="382695" cy="1901218"/>
          </a:xfrm>
        </p:grpSpPr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5EABBAC6-524B-4F30-B1C0-0E9DF95C4536}"/>
                </a:ext>
              </a:extLst>
            </p:cNvPr>
            <p:cNvCxnSpPr>
              <a:cxnSpLocks/>
              <a:stCxn id="76" idx="0"/>
              <a:endCxn id="55" idx="4"/>
            </p:cNvCxnSpPr>
            <p:nvPr/>
          </p:nvCxnSpPr>
          <p:spPr>
            <a:xfrm flipH="1" flipV="1">
              <a:off x="2503575" y="2097981"/>
              <a:ext cx="924" cy="1901218"/>
            </a:xfrm>
            <a:prstGeom prst="straightConnector1">
              <a:avLst/>
            </a:prstGeom>
            <a:ln w="349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CEFDF04-2AF9-4DE4-AD2E-D839E5F91165}"/>
                </a:ext>
              </a:extLst>
            </p:cNvPr>
            <p:cNvSpPr txBox="1"/>
            <p:nvPr/>
          </p:nvSpPr>
          <p:spPr>
            <a:xfrm>
              <a:off x="2507061" y="2136584"/>
              <a:ext cx="3792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13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3BF618-B971-4AC7-B447-72DEA5FBB41E}"/>
              </a:ext>
            </a:extLst>
          </p:cNvPr>
          <p:cNvGrpSpPr/>
          <p:nvPr/>
        </p:nvGrpSpPr>
        <p:grpSpPr>
          <a:xfrm>
            <a:off x="2774374" y="2904388"/>
            <a:ext cx="5977878" cy="2481537"/>
            <a:chOff x="2774374" y="2904388"/>
            <a:chExt cx="5977878" cy="24815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FD7A59-7664-4880-B009-90BE4C301392}"/>
                </a:ext>
              </a:extLst>
            </p:cNvPr>
            <p:cNvGrpSpPr/>
            <p:nvPr/>
          </p:nvGrpSpPr>
          <p:grpSpPr>
            <a:xfrm>
              <a:off x="2774374" y="2904388"/>
              <a:ext cx="5911592" cy="2481537"/>
              <a:chOff x="2774374" y="2904388"/>
              <a:chExt cx="5911592" cy="2481537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02D43CC-3B75-4F9D-93A8-50FD47FF0AE5}"/>
                  </a:ext>
                </a:extLst>
              </p:cNvPr>
              <p:cNvGrpSpPr/>
              <p:nvPr/>
            </p:nvGrpSpPr>
            <p:grpSpPr>
              <a:xfrm>
                <a:off x="2774374" y="2938405"/>
                <a:ext cx="5911592" cy="2447520"/>
                <a:chOff x="2774374" y="2938405"/>
                <a:chExt cx="5911592" cy="2447520"/>
              </a:xfrm>
            </p:grpSpPr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6974FA34-9613-4B3E-9563-CDED2419634B}"/>
                    </a:ext>
                  </a:extLst>
                </p:cNvPr>
                <p:cNvCxnSpPr>
                  <a:cxnSpLocks/>
                  <a:stCxn id="12" idx="1"/>
                  <a:endCxn id="48" idx="5"/>
                </p:cNvCxnSpPr>
                <p:nvPr/>
              </p:nvCxnSpPr>
              <p:spPr>
                <a:xfrm flipH="1" flipV="1">
                  <a:off x="4397016" y="2938405"/>
                  <a:ext cx="764139" cy="1230787"/>
                </a:xfrm>
                <a:prstGeom prst="straightConnector1">
                  <a:avLst/>
                </a:prstGeom>
                <a:ln w="349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6AB9693A-E948-4AE4-A694-DD9243A70E4A}"/>
                    </a:ext>
                  </a:extLst>
                </p:cNvPr>
                <p:cNvCxnSpPr>
                  <a:cxnSpLocks/>
                  <a:endCxn id="76" idx="6"/>
                </p:cNvCxnSpPr>
                <p:nvPr/>
              </p:nvCxnSpPr>
              <p:spPr>
                <a:xfrm flipH="1" flipV="1">
                  <a:off x="2774374" y="4269074"/>
                  <a:ext cx="2221290" cy="276593"/>
                </a:xfrm>
                <a:prstGeom prst="straightConnector1">
                  <a:avLst/>
                </a:prstGeom>
                <a:ln w="349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>
                  <a:extLst>
                    <a:ext uri="{FF2B5EF4-FFF2-40B4-BE49-F238E27FC236}">
                      <a16:creationId xmlns:a16="http://schemas.microsoft.com/office/drawing/2014/main" id="{DE713B9B-7645-4EC9-8CD4-6BD135AB99DB}"/>
                    </a:ext>
                  </a:extLst>
                </p:cNvPr>
                <p:cNvCxnSpPr>
                  <a:cxnSpLocks/>
                  <a:stCxn id="12" idx="3"/>
                  <a:endCxn id="94" idx="7"/>
                </p:cNvCxnSpPr>
                <p:nvPr/>
              </p:nvCxnSpPr>
              <p:spPr>
                <a:xfrm flipH="1">
                  <a:off x="3308733" y="4887110"/>
                  <a:ext cx="1852422" cy="435822"/>
                </a:xfrm>
                <a:prstGeom prst="straightConnector1">
                  <a:avLst/>
                </a:prstGeom>
                <a:ln w="349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>
                  <a:extLst>
                    <a:ext uri="{FF2B5EF4-FFF2-40B4-BE49-F238E27FC236}">
                      <a16:creationId xmlns:a16="http://schemas.microsoft.com/office/drawing/2014/main" id="{4BC9DE3B-5C0C-4C30-B9F7-1BD6C8D50C11}"/>
                    </a:ext>
                  </a:extLst>
                </p:cNvPr>
                <p:cNvCxnSpPr>
                  <a:cxnSpLocks/>
                  <a:stCxn id="12" idx="4"/>
                  <a:endCxn id="91" idx="0"/>
                </p:cNvCxnSpPr>
                <p:nvPr/>
              </p:nvCxnSpPr>
              <p:spPr>
                <a:xfrm flipH="1">
                  <a:off x="5556214" y="5035796"/>
                  <a:ext cx="4473" cy="199016"/>
                </a:xfrm>
                <a:prstGeom prst="straightConnector1">
                  <a:avLst/>
                </a:prstGeom>
                <a:ln w="349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B963EE5C-20BA-4EE7-9263-90E94ED0ECD1}"/>
                    </a:ext>
                  </a:extLst>
                </p:cNvPr>
                <p:cNvCxnSpPr>
                  <a:cxnSpLocks/>
                  <a:stCxn id="12" idx="5"/>
                </p:cNvCxnSpPr>
                <p:nvPr/>
              </p:nvCxnSpPr>
              <p:spPr>
                <a:xfrm>
                  <a:off x="5960219" y="4887110"/>
                  <a:ext cx="1966206" cy="498815"/>
                </a:xfrm>
                <a:prstGeom prst="straightConnector1">
                  <a:avLst/>
                </a:prstGeom>
                <a:ln w="349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>
                  <a:extLst>
                    <a:ext uri="{FF2B5EF4-FFF2-40B4-BE49-F238E27FC236}">
                      <a16:creationId xmlns:a16="http://schemas.microsoft.com/office/drawing/2014/main" id="{B2998B11-55A9-4585-B707-11846D1C5A7D}"/>
                    </a:ext>
                  </a:extLst>
                </p:cNvPr>
                <p:cNvCxnSpPr>
                  <a:cxnSpLocks/>
                  <a:stCxn id="12" idx="6"/>
                  <a:endCxn id="85" idx="2"/>
                </p:cNvCxnSpPr>
                <p:nvPr/>
              </p:nvCxnSpPr>
              <p:spPr>
                <a:xfrm flipV="1">
                  <a:off x="6125710" y="4275793"/>
                  <a:ext cx="2560256" cy="252358"/>
                </a:xfrm>
                <a:prstGeom prst="straightConnector1">
                  <a:avLst/>
                </a:prstGeom>
                <a:ln w="349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6C913CCA-FA85-46DD-8D6A-22520E9A2945}"/>
                  </a:ext>
                </a:extLst>
              </p:cNvPr>
              <p:cNvSpPr txBox="1"/>
              <p:nvPr/>
            </p:nvSpPr>
            <p:spPr>
              <a:xfrm>
                <a:off x="4498551" y="2904388"/>
                <a:ext cx="3792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dirty="0"/>
                  <a:t>10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0C28414D-1C3B-4863-A52B-7D87C55EB9AD}"/>
                  </a:ext>
                </a:extLst>
              </p:cNvPr>
              <p:cNvSpPr txBox="1"/>
              <p:nvPr/>
            </p:nvSpPr>
            <p:spPr>
              <a:xfrm>
                <a:off x="2775980" y="4048978"/>
                <a:ext cx="3792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dirty="0"/>
                  <a:t>10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F2D2AE3-B102-4C64-B4C3-9A3FF7CE9E14}"/>
                  </a:ext>
                </a:extLst>
              </p:cNvPr>
              <p:cNvSpPr txBox="1"/>
              <p:nvPr/>
            </p:nvSpPr>
            <p:spPr>
              <a:xfrm>
                <a:off x="3231049" y="5057827"/>
                <a:ext cx="3792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dirty="0"/>
                  <a:t>10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0341CF87-736E-43BB-9223-0C7C83D2ECDD}"/>
                  </a:ext>
                </a:extLst>
              </p:cNvPr>
              <p:cNvSpPr txBox="1"/>
              <p:nvPr/>
            </p:nvSpPr>
            <p:spPr>
              <a:xfrm>
                <a:off x="5600885" y="5040134"/>
                <a:ext cx="3792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dirty="0"/>
                  <a:t>10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72529D6A-3ED7-460F-A913-BDB6A5F94361}"/>
                  </a:ext>
                </a:extLst>
              </p:cNvPr>
              <p:cNvSpPr txBox="1"/>
              <p:nvPr/>
            </p:nvSpPr>
            <p:spPr>
              <a:xfrm>
                <a:off x="7693854" y="5091857"/>
                <a:ext cx="3792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dirty="0"/>
                  <a:t>10</a:t>
                </a: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6FCA911-1189-4A1A-A488-43B870E095E2}"/>
                </a:ext>
              </a:extLst>
            </p:cNvPr>
            <p:cNvSpPr txBox="1"/>
            <p:nvPr/>
          </p:nvSpPr>
          <p:spPr>
            <a:xfrm>
              <a:off x="8373043" y="4040417"/>
              <a:ext cx="3792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DD9F66-8507-423E-92D8-B6E28404E1ED}"/>
              </a:ext>
            </a:extLst>
          </p:cNvPr>
          <p:cNvGrpSpPr/>
          <p:nvPr/>
        </p:nvGrpSpPr>
        <p:grpSpPr>
          <a:xfrm>
            <a:off x="4468387" y="2492477"/>
            <a:ext cx="2199717" cy="411470"/>
            <a:chOff x="4468387" y="2492477"/>
            <a:chExt cx="2199717" cy="411470"/>
          </a:xfrm>
        </p:grpSpPr>
        <p:grpSp>
          <p:nvGrpSpPr>
            <p:cNvPr id="29701" name="Group 29700">
              <a:extLst>
                <a:ext uri="{FF2B5EF4-FFF2-40B4-BE49-F238E27FC236}">
                  <a16:creationId xmlns:a16="http://schemas.microsoft.com/office/drawing/2014/main" id="{ABE9FF8F-AC73-4F9C-921E-5A6C13441920}"/>
                </a:ext>
              </a:extLst>
            </p:cNvPr>
            <p:cNvGrpSpPr/>
            <p:nvPr/>
          </p:nvGrpSpPr>
          <p:grpSpPr>
            <a:xfrm>
              <a:off x="4468387" y="2583404"/>
              <a:ext cx="2199717" cy="320543"/>
              <a:chOff x="4468387" y="2583404"/>
              <a:chExt cx="2199717" cy="320543"/>
            </a:xfrm>
            <a:solidFill>
              <a:schemeClr val="bg1">
                <a:lumMod val="5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B8484B55-4AF5-4CE5-B3BD-B476A5B275D7}"/>
                  </a:ext>
                </a:extLst>
              </p:cNvPr>
              <p:cNvSpPr/>
              <p:nvPr/>
            </p:nvSpPr>
            <p:spPr>
              <a:xfrm>
                <a:off x="4468387" y="2598569"/>
                <a:ext cx="644283" cy="305378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PSD2</a:t>
                </a:r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AA3F4BA-65C1-4330-B815-3FB3D90C042C}"/>
                  </a:ext>
                </a:extLst>
              </p:cNvPr>
              <p:cNvSpPr/>
              <p:nvPr/>
            </p:nvSpPr>
            <p:spPr>
              <a:xfrm>
                <a:off x="6023821" y="2583404"/>
                <a:ext cx="644283" cy="305378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PSD2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EEBF6457-7F97-4C99-92C0-F6E941F19BAC}"/>
                  </a:ext>
                </a:extLst>
              </p:cNvPr>
              <p:cNvCxnSpPr>
                <a:cxnSpLocks/>
                <a:stCxn id="119" idx="3"/>
                <a:endCxn id="175" idx="1"/>
              </p:cNvCxnSpPr>
              <p:nvPr/>
            </p:nvCxnSpPr>
            <p:spPr>
              <a:xfrm flipV="1">
                <a:off x="5112670" y="2736093"/>
                <a:ext cx="911151" cy="15165"/>
              </a:xfrm>
              <a:prstGeom prst="straightConnector1">
                <a:avLst/>
              </a:prstGeom>
              <a:grpFill/>
              <a:ln w="317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98C1E0B-6C34-48F0-AB92-3EB194CE59A2}"/>
                </a:ext>
              </a:extLst>
            </p:cNvPr>
            <p:cNvSpPr txBox="1"/>
            <p:nvPr/>
          </p:nvSpPr>
          <p:spPr>
            <a:xfrm>
              <a:off x="5702042" y="2492477"/>
              <a:ext cx="3792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14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875623-FA80-4858-8BE0-158D346AAD7B}"/>
              </a:ext>
            </a:extLst>
          </p:cNvPr>
          <p:cNvGrpSpPr/>
          <p:nvPr/>
        </p:nvGrpSpPr>
        <p:grpSpPr>
          <a:xfrm>
            <a:off x="4413260" y="3213901"/>
            <a:ext cx="2345266" cy="252416"/>
            <a:chOff x="4413260" y="3213901"/>
            <a:chExt cx="2345266" cy="252416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BB680EED-DD56-4AD0-ADE8-C00101587671}"/>
                </a:ext>
              </a:extLst>
            </p:cNvPr>
            <p:cNvCxnSpPr>
              <a:cxnSpLocks/>
              <a:stCxn id="7" idx="1"/>
              <a:endCxn id="5" idx="3"/>
            </p:cNvCxnSpPr>
            <p:nvPr/>
          </p:nvCxnSpPr>
          <p:spPr>
            <a:xfrm flipH="1">
              <a:off x="4413260" y="3213901"/>
              <a:ext cx="2345266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230B83C-B2F5-4708-A8B7-C75ECF8AA9B7}"/>
                </a:ext>
              </a:extLst>
            </p:cNvPr>
            <p:cNvSpPr txBox="1"/>
            <p:nvPr/>
          </p:nvSpPr>
          <p:spPr>
            <a:xfrm>
              <a:off x="4659740" y="3220096"/>
              <a:ext cx="3792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6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6" grpId="0" animBg="1"/>
      <p:bldP spid="12" grpId="0" animBg="1"/>
      <p:bldP spid="4" grpId="0"/>
      <p:bldP spid="131" grpId="0"/>
      <p:bldP spid="1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9638E6-D213-4F02-8EA2-97261FFB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0" dirty="0" err="1"/>
              <a:t>What</a:t>
            </a:r>
            <a:r>
              <a:rPr lang="fi-FI" b="0" dirty="0"/>
              <a:t> </a:t>
            </a:r>
            <a:r>
              <a:rPr lang="fi-FI" b="0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proven</a:t>
            </a:r>
            <a:endParaRPr lang="fi-FI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6BB99F-1A87-404B-B331-FCA4BB883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proven</a:t>
            </a:r>
            <a:r>
              <a:rPr lang="fi-FI" dirty="0"/>
              <a:t>,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crypto-based</a:t>
            </a:r>
            <a:r>
              <a:rPr lang="fi-FI" dirty="0"/>
              <a:t> </a:t>
            </a:r>
            <a:r>
              <a:rPr lang="fi-FI" dirty="0" err="1"/>
              <a:t>decentralized</a:t>
            </a:r>
            <a:r>
              <a:rPr lang="fi-FI" dirty="0"/>
              <a:t> data and </a:t>
            </a:r>
            <a:r>
              <a:rPr lang="fi-FI" dirty="0" err="1"/>
              <a:t>transaction</a:t>
            </a:r>
            <a:r>
              <a:rPr lang="fi-FI" dirty="0"/>
              <a:t> management,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build</a:t>
            </a:r>
            <a:r>
              <a:rPr lang="fi-FI" dirty="0"/>
              <a:t> a </a:t>
            </a:r>
            <a:r>
              <a:rPr lang="fi-FI" dirty="0" err="1"/>
              <a:t>true</a:t>
            </a:r>
            <a:r>
              <a:rPr lang="fi-FI" dirty="0"/>
              <a:t> </a:t>
            </a:r>
            <a:r>
              <a:rPr lang="fi-FI" dirty="0" err="1"/>
              <a:t>commerce</a:t>
            </a:r>
            <a:r>
              <a:rPr lang="fi-FI" dirty="0"/>
              <a:t> </a:t>
            </a:r>
            <a:r>
              <a:rPr lang="fi-FI" dirty="0" err="1"/>
              <a:t>network</a:t>
            </a:r>
            <a:r>
              <a:rPr lang="fi-FI" dirty="0"/>
              <a:t>, </a:t>
            </a:r>
            <a:r>
              <a:rPr lang="fi-FI" dirty="0" err="1"/>
              <a:t>that</a:t>
            </a:r>
            <a:r>
              <a:rPr lang="fi-FI" dirty="0"/>
              <a:t> is…</a:t>
            </a:r>
          </a:p>
          <a:p>
            <a:pPr marL="0" indent="0">
              <a:buNone/>
            </a:pPr>
            <a:endParaRPr lang="fi-FI" dirty="0"/>
          </a:p>
          <a:p>
            <a:pPr marL="457189" indent="-457189">
              <a:buFont typeface="+mj-lt"/>
              <a:buAutoNum type="arabicPeriod"/>
            </a:pP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quickly</a:t>
            </a:r>
            <a:r>
              <a:rPr lang="fi-FI" dirty="0"/>
              <a:t> </a:t>
            </a:r>
            <a:r>
              <a:rPr lang="fi-FI" dirty="0" err="1"/>
              <a:t>implement</a:t>
            </a:r>
            <a:r>
              <a:rPr lang="fi-FI" dirty="0"/>
              <a:t> </a:t>
            </a:r>
            <a:r>
              <a:rPr lang="fi-FI" dirty="0" err="1"/>
              <a:t>functionality</a:t>
            </a:r>
            <a:r>
              <a:rPr lang="fi-FI" dirty="0"/>
              <a:t>,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generally</a:t>
            </a:r>
            <a:r>
              <a:rPr lang="fi-FI" dirty="0"/>
              <a:t> </a:t>
            </a:r>
            <a:r>
              <a:rPr lang="fi-FI" dirty="0" err="1"/>
              <a:t>perceived</a:t>
            </a:r>
            <a:r>
              <a:rPr lang="fi-FI" dirty="0"/>
              <a:t> as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Difficult</a:t>
            </a:r>
            <a:endParaRPr lang="fi-FI" dirty="0"/>
          </a:p>
          <a:p>
            <a:pPr marL="457189" indent="-457189">
              <a:buFont typeface="+mj-lt"/>
              <a:buAutoNum type="arabicPeriod"/>
            </a:pPr>
            <a:r>
              <a:rPr lang="fi-FI" dirty="0" err="1"/>
              <a:t>Fully</a:t>
            </a:r>
            <a:r>
              <a:rPr lang="fi-FI" dirty="0"/>
              <a:t> </a:t>
            </a:r>
            <a:r>
              <a:rPr lang="fi-FI" dirty="0" err="1"/>
              <a:t>decentralized</a:t>
            </a:r>
            <a:r>
              <a:rPr lang="fi-FI" dirty="0"/>
              <a:t>, 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entry</a:t>
            </a:r>
            <a:r>
              <a:rPr lang="fi-FI" dirty="0"/>
              <a:t> </a:t>
            </a:r>
            <a:r>
              <a:rPr lang="fi-FI" dirty="0" err="1"/>
              <a:t>account</a:t>
            </a:r>
            <a:r>
              <a:rPr lang="fi-FI" dirty="0"/>
              <a:t> </a:t>
            </a:r>
            <a:r>
              <a:rPr lang="fi-FI" dirty="0" err="1"/>
              <a:t>system</a:t>
            </a:r>
            <a:endParaRPr lang="fi-FI" dirty="0"/>
          </a:p>
          <a:p>
            <a:pPr marL="457189" indent="-457189">
              <a:buFont typeface="+mj-lt"/>
              <a:buAutoNum type="arabicPeriod"/>
            </a:pPr>
            <a:r>
              <a:rPr lang="fi-FI" dirty="0" err="1"/>
              <a:t>Relatively</a:t>
            </a:r>
            <a:r>
              <a:rPr lang="fi-FI" dirty="0"/>
              <a:t> </a:t>
            </a:r>
            <a:r>
              <a:rPr lang="fi-FI" dirty="0" err="1"/>
              <a:t>simple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business </a:t>
            </a:r>
            <a:r>
              <a:rPr lang="fi-FI" dirty="0" err="1"/>
              <a:t>logic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view</a:t>
            </a:r>
            <a:endParaRPr lang="fi-FI" dirty="0"/>
          </a:p>
          <a:p>
            <a:pPr marL="457189" indent="-457189">
              <a:buFont typeface="+mj-lt"/>
              <a:buAutoNum type="arabicPeriod"/>
            </a:pPr>
            <a:r>
              <a:rPr lang="fi-FI" dirty="0"/>
              <a:t>”</a:t>
            </a:r>
            <a:r>
              <a:rPr lang="fi-FI" dirty="0" err="1"/>
              <a:t>Near-compatible</a:t>
            </a:r>
            <a:r>
              <a:rPr lang="fi-FI" dirty="0"/>
              <a:t>”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legislation</a:t>
            </a:r>
            <a:endParaRPr lang="fi-FI" dirty="0"/>
          </a:p>
          <a:p>
            <a:pPr marL="457189" indent="-457189">
              <a:buFont typeface="+mj-lt"/>
              <a:buAutoNum type="arabicPeriod"/>
            </a:pPr>
            <a:r>
              <a:rPr lang="fi-FI" dirty="0" err="1"/>
              <a:t>Utilizes</a:t>
            </a:r>
            <a:r>
              <a:rPr lang="fi-FI" dirty="0"/>
              <a:t> </a:t>
            </a:r>
            <a:r>
              <a:rPr lang="fi-FI" dirty="0" err="1"/>
              <a:t>efficiently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European </a:t>
            </a:r>
            <a:r>
              <a:rPr lang="fi-FI" dirty="0" err="1"/>
              <a:t>initiatives</a:t>
            </a:r>
            <a:r>
              <a:rPr lang="fi-FI" dirty="0"/>
              <a:t>, </a:t>
            </a:r>
            <a:r>
              <a:rPr lang="fi-FI" dirty="0" err="1"/>
              <a:t>such</a:t>
            </a:r>
            <a:r>
              <a:rPr lang="fi-FI" dirty="0"/>
              <a:t> as PSD2 and GDPR</a:t>
            </a:r>
          </a:p>
          <a:p>
            <a:pPr marL="457189" indent="-457189">
              <a:buFont typeface="+mj-lt"/>
              <a:buAutoNum type="arabicPeriod"/>
            </a:pPr>
            <a:r>
              <a:rPr lang="fi-FI" dirty="0" err="1"/>
              <a:t>Easy</a:t>
            </a:r>
            <a:r>
              <a:rPr lang="fi-FI" dirty="0"/>
              <a:t> to </a:t>
            </a:r>
            <a:r>
              <a:rPr lang="fi-FI" dirty="0" err="1"/>
              <a:t>regulate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achieved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”</a:t>
            </a:r>
            <a:r>
              <a:rPr lang="fi-FI" dirty="0" err="1"/>
              <a:t>mainstream</a:t>
            </a:r>
            <a:r>
              <a:rPr lang="fi-FI" dirty="0"/>
              <a:t>” </a:t>
            </a:r>
            <a:r>
              <a:rPr lang="fi-FI" dirty="0" err="1"/>
              <a:t>blockchain</a:t>
            </a:r>
            <a:r>
              <a:rPr lang="fi-FI" dirty="0"/>
              <a:t> </a:t>
            </a:r>
            <a:r>
              <a:rPr lang="fi-FI" dirty="0" err="1"/>
              <a:t>ideas</a:t>
            </a:r>
            <a:r>
              <a:rPr lang="fi-FI" dirty="0"/>
              <a:t> as an </a:t>
            </a:r>
            <a:r>
              <a:rPr lang="fi-FI" dirty="0" err="1"/>
              <a:t>inspiration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implemented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ideas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technologies</a:t>
            </a:r>
            <a:r>
              <a:rPr lang="fi-FI" dirty="0"/>
              <a:t>,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suitable</a:t>
            </a:r>
            <a:r>
              <a:rPr lang="fi-FI" dirty="0"/>
              <a:t> for </a:t>
            </a:r>
            <a:r>
              <a:rPr lang="fi-FI" dirty="0" err="1"/>
              <a:t>regulated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and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meet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privacy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requirements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participants</a:t>
            </a:r>
            <a:r>
              <a:rPr lang="fi-FI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0C0A0-3D90-4E03-946F-FDF3A1E0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2572B-F3A5-4BED-9A8E-1FB569469EDD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 panose="020F0303030000060003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 Chevin Pro Light" panose="020F0303030000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9D65-B75A-4418-B114-02F4C20D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05" y="104841"/>
            <a:ext cx="10681939" cy="1292907"/>
          </a:xfrm>
        </p:spPr>
        <p:txBody>
          <a:bodyPr/>
          <a:lstStyle/>
          <a:p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6858DD-B2D7-4EF6-959E-7A4BD04C5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05" y="1426228"/>
            <a:ext cx="5280000" cy="2619288"/>
          </a:xfrm>
          <a:ln w="2540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i-FI" b="1" dirty="0"/>
              <a:t>Distributed Data Management</a:t>
            </a:r>
          </a:p>
          <a:p>
            <a:r>
              <a:rPr lang="fi-FI" dirty="0"/>
              <a:t>Architect of a </a:t>
            </a:r>
            <a:r>
              <a:rPr lang="fi-FI" dirty="0" err="1"/>
              <a:t>relational</a:t>
            </a:r>
            <a:r>
              <a:rPr lang="fi-FI" dirty="0"/>
              <a:t> data </a:t>
            </a:r>
            <a:r>
              <a:rPr lang="fi-FI" dirty="0" err="1"/>
              <a:t>distribution</a:t>
            </a:r>
            <a:r>
              <a:rPr lang="fi-FI" dirty="0"/>
              <a:t> </a:t>
            </a:r>
            <a:r>
              <a:rPr lang="fi-FI" dirty="0" err="1"/>
              <a:t>solution</a:t>
            </a:r>
            <a:endParaRPr lang="fi-FI" dirty="0"/>
          </a:p>
          <a:p>
            <a:r>
              <a:rPr lang="fi-FI" dirty="0" err="1"/>
              <a:t>Inventor</a:t>
            </a:r>
            <a:r>
              <a:rPr lang="fi-FI" dirty="0"/>
              <a:t> in 22 </a:t>
            </a:r>
            <a:r>
              <a:rPr lang="fi-FI" dirty="0" err="1"/>
              <a:t>patent</a:t>
            </a:r>
            <a:r>
              <a:rPr lang="fi-FI" dirty="0"/>
              <a:t> </a:t>
            </a:r>
            <a:r>
              <a:rPr lang="fi-FI" dirty="0" err="1"/>
              <a:t>publications</a:t>
            </a:r>
            <a:endParaRPr lang="fi-FI" dirty="0"/>
          </a:p>
          <a:p>
            <a:r>
              <a:rPr lang="fi-FI" dirty="0" err="1"/>
              <a:t>Extensive</a:t>
            </a:r>
            <a:r>
              <a:rPr lang="fi-FI" dirty="0"/>
              <a:t> </a:t>
            </a:r>
            <a:r>
              <a:rPr lang="fi-FI" dirty="0" err="1"/>
              <a:t>experience</a:t>
            </a:r>
            <a:r>
              <a:rPr lang="fi-FI" dirty="0"/>
              <a:t> in </a:t>
            </a:r>
            <a:r>
              <a:rPr lang="fi-FI" dirty="0" err="1"/>
              <a:t>solution</a:t>
            </a:r>
            <a:r>
              <a:rPr lang="fi-FI" dirty="0"/>
              <a:t> </a:t>
            </a:r>
            <a:r>
              <a:rPr lang="fi-FI" dirty="0" err="1"/>
              <a:t>selling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2671C-EDAD-49C2-8C5C-4D537F0A0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3300" y="1426227"/>
            <a:ext cx="5280000" cy="2619289"/>
          </a:xfrm>
          <a:ln w="25400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i-FI" b="1" dirty="0"/>
              <a:t>Innovation Management</a:t>
            </a:r>
          </a:p>
          <a:p>
            <a:r>
              <a:rPr lang="fi-FI" dirty="0" err="1"/>
              <a:t>Expert</a:t>
            </a:r>
            <a:r>
              <a:rPr lang="fi-FI" dirty="0"/>
              <a:t> in software </a:t>
            </a:r>
            <a:r>
              <a:rPr lang="fi-FI" dirty="0" err="1"/>
              <a:t>patenting</a:t>
            </a:r>
            <a:endParaRPr lang="fi-FI" dirty="0"/>
          </a:p>
          <a:p>
            <a:r>
              <a:rPr lang="fi-FI" dirty="0"/>
              <a:t>IPR Consultant, IPR </a:t>
            </a:r>
            <a:r>
              <a:rPr lang="fi-FI" dirty="0" err="1"/>
              <a:t>Manager</a:t>
            </a:r>
            <a:r>
              <a:rPr lang="fi-FI" dirty="0"/>
              <a:t> &amp; </a:t>
            </a:r>
            <a:r>
              <a:rPr lang="fi-FI" dirty="0" err="1"/>
              <a:t>Patent</a:t>
            </a:r>
            <a:r>
              <a:rPr lang="fi-FI" dirty="0"/>
              <a:t> </a:t>
            </a:r>
            <a:r>
              <a:rPr lang="fi-FI" dirty="0" err="1"/>
              <a:t>Attorney</a:t>
            </a:r>
            <a:endParaRPr lang="fi-FI" dirty="0"/>
          </a:p>
          <a:p>
            <a:r>
              <a:rPr lang="fi-FI" dirty="0"/>
              <a:t>Innovation </a:t>
            </a:r>
            <a:r>
              <a:rPr lang="fi-FI" dirty="0" err="1"/>
              <a:t>Commercialization</a:t>
            </a:r>
            <a:r>
              <a:rPr lang="fi-FI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81CFF-59E9-4DC8-9EDB-456157D5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2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4E1F3-51D3-4D1A-8849-6E92D4CDB2E3}"/>
              </a:ext>
            </a:extLst>
          </p:cNvPr>
          <p:cNvSpPr txBox="1"/>
          <p:nvPr/>
        </p:nvSpPr>
        <p:spPr>
          <a:xfrm>
            <a:off x="2338563" y="925451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1996-2006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983F7-DF5E-41D8-91F4-E7135CECD009}"/>
              </a:ext>
            </a:extLst>
          </p:cNvPr>
          <p:cNvSpPr txBox="1"/>
          <p:nvPr/>
        </p:nvSpPr>
        <p:spPr>
          <a:xfrm>
            <a:off x="7885214" y="925451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2006-2016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69BCFE-993A-4640-B673-F6E5B00AE51F}"/>
              </a:ext>
            </a:extLst>
          </p:cNvPr>
          <p:cNvSpPr/>
          <p:nvPr/>
        </p:nvSpPr>
        <p:spPr>
          <a:xfrm rot="19715321">
            <a:off x="952850" y="2255417"/>
            <a:ext cx="3820914" cy="992038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10 </a:t>
            </a:r>
            <a:r>
              <a:rPr lang="fi-FI" sz="3600" dirty="0" err="1">
                <a:solidFill>
                  <a:schemeClr val="bg1"/>
                </a:solidFill>
              </a:rPr>
              <a:t>years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too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early</a:t>
            </a:r>
            <a:r>
              <a:rPr lang="fi-FI" sz="3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55CDB2-768A-43CC-94D9-ED6777AC23D2}"/>
              </a:ext>
            </a:extLst>
          </p:cNvPr>
          <p:cNvSpPr/>
          <p:nvPr/>
        </p:nvSpPr>
        <p:spPr>
          <a:xfrm rot="1917364">
            <a:off x="7277763" y="2277596"/>
            <a:ext cx="3652655" cy="992038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10 </a:t>
            </a:r>
            <a:r>
              <a:rPr lang="fi-FI" sz="3600" dirty="0" err="1">
                <a:solidFill>
                  <a:schemeClr val="bg1"/>
                </a:solidFill>
              </a:rPr>
              <a:t>years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too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late</a:t>
            </a:r>
            <a:r>
              <a:rPr lang="fi-FI" sz="3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75E67-20BE-4363-84D2-5B1E685AC418}"/>
              </a:ext>
            </a:extLst>
          </p:cNvPr>
          <p:cNvSpPr txBox="1"/>
          <p:nvPr/>
        </p:nvSpPr>
        <p:spPr>
          <a:xfrm>
            <a:off x="4900612" y="4149483"/>
            <a:ext cx="132119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2800" b="1" dirty="0"/>
              <a:t>2016-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74F86B8-8A5F-47C7-9D25-E58B64DEDEB5}"/>
              </a:ext>
            </a:extLst>
          </p:cNvPr>
          <p:cNvSpPr txBox="1">
            <a:spLocks/>
          </p:cNvSpPr>
          <p:nvPr/>
        </p:nvSpPr>
        <p:spPr>
          <a:xfrm>
            <a:off x="2111570" y="4734971"/>
            <a:ext cx="8077682" cy="1750220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59824" indent="-35982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1pPr>
            <a:lvl2pPr marL="719649" indent="-35982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2pPr>
            <a:lvl3pPr marL="1075240" indent="-355591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3pPr>
            <a:lvl4pPr marL="1439297" indent="-36405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4pPr>
            <a:lvl5pPr marL="1794888" indent="-355591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5pPr>
            <a:lvl6pPr marL="2150480" indent="-355591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6pPr>
            <a:lvl7pPr marL="2514537" indent="-36405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7pPr>
            <a:lvl8pPr marL="2870128" indent="-355591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8pPr>
            <a:lvl9pPr marL="3225719" indent="-355591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Distributed Ledger Technology Architect @ OP Financial</a:t>
            </a:r>
          </a:p>
          <a:p>
            <a:r>
              <a:rPr lang="fi-FI" dirty="0" err="1"/>
              <a:t>Combining</a:t>
            </a:r>
            <a:r>
              <a:rPr lang="fi-FI" dirty="0"/>
              <a:t> </a:t>
            </a:r>
            <a:r>
              <a:rPr lang="fi-FI" b="1" u="sng" dirty="0" err="1"/>
              <a:t>Crypto-based</a:t>
            </a:r>
            <a:r>
              <a:rPr lang="fi-FI" dirty="0"/>
              <a:t> Distributed Data Management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b="1" u="sng" dirty="0"/>
              <a:t>Open</a:t>
            </a:r>
            <a:r>
              <a:rPr lang="fi-FI" dirty="0"/>
              <a:t> Innovation</a:t>
            </a:r>
          </a:p>
          <a:p>
            <a:r>
              <a:rPr lang="fi-FI" dirty="0"/>
              <a:t>”</a:t>
            </a:r>
            <a:r>
              <a:rPr lang="fi-FI" dirty="0" err="1"/>
              <a:t>Disruption</a:t>
            </a:r>
            <a:r>
              <a:rPr lang="fi-FI" dirty="0"/>
              <a:t> &amp; </a:t>
            </a:r>
            <a:r>
              <a:rPr lang="fi-FI" dirty="0" err="1"/>
              <a:t>distribution</a:t>
            </a:r>
            <a:r>
              <a:rPr lang="fi-FI" dirty="0"/>
              <a:t> </a:t>
            </a:r>
            <a:r>
              <a:rPr lang="fi-FI" dirty="0" err="1"/>
              <a:t>evangelist</a:t>
            </a:r>
            <a:r>
              <a:rPr lang="fi-FI" dirty="0"/>
              <a:t>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E99D76-07E2-4414-9021-27558F72517F}"/>
              </a:ext>
            </a:extLst>
          </p:cNvPr>
          <p:cNvSpPr/>
          <p:nvPr/>
        </p:nvSpPr>
        <p:spPr>
          <a:xfrm rot="21380854">
            <a:off x="2988834" y="5234763"/>
            <a:ext cx="6188932" cy="992038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 err="1">
                <a:solidFill>
                  <a:schemeClr val="bg1"/>
                </a:solidFill>
              </a:rPr>
              <a:t>This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time</a:t>
            </a:r>
            <a:r>
              <a:rPr lang="fi-FI" sz="3600" dirty="0">
                <a:solidFill>
                  <a:schemeClr val="bg1"/>
                </a:solidFill>
              </a:rPr>
              <a:t>, my </a:t>
            </a:r>
            <a:r>
              <a:rPr lang="fi-FI" sz="3600" dirty="0" err="1">
                <a:solidFill>
                  <a:schemeClr val="bg1"/>
                </a:solidFill>
              </a:rPr>
              <a:t>timing</a:t>
            </a:r>
            <a:r>
              <a:rPr lang="fi-FI" sz="3600" dirty="0">
                <a:solidFill>
                  <a:schemeClr val="bg1"/>
                </a:solidFill>
              </a:rPr>
              <a:t> is </a:t>
            </a:r>
            <a:r>
              <a:rPr lang="fi-FI" sz="3600" dirty="0" err="1">
                <a:solidFill>
                  <a:schemeClr val="bg1"/>
                </a:solidFill>
              </a:rPr>
              <a:t>right</a:t>
            </a:r>
            <a:r>
              <a:rPr lang="fi-FI" sz="36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B9CE38-C5F3-4519-8BD8-2C7393039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82" y="104841"/>
            <a:ext cx="891435" cy="1120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FA29-44C9-47E3-ABBF-BCC22F342E56}"/>
              </a:ext>
            </a:extLst>
          </p:cNvPr>
          <p:cNvSpPr txBox="1"/>
          <p:nvPr/>
        </p:nvSpPr>
        <p:spPr>
          <a:xfrm>
            <a:off x="5653924" y="5038641"/>
            <a:ext cx="7360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800" dirty="0">
                <a:solidFill>
                  <a:schemeClr val="accent5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2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52C2-6246-4472-A2FB-41C5B057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implications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0709-0FE1-468D-8CA6-977289FD0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96" y="1189173"/>
            <a:ext cx="11315052" cy="5379407"/>
          </a:xfrm>
        </p:spPr>
        <p:txBody>
          <a:bodyPr/>
          <a:lstStyle/>
          <a:p>
            <a:r>
              <a:rPr lang="fi-FI" dirty="0" err="1"/>
              <a:t>Decentralized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identity</a:t>
            </a:r>
            <a:r>
              <a:rPr lang="fi-FI" dirty="0"/>
              <a:t> data management </a:t>
            </a:r>
            <a:r>
              <a:rPr lang="fi-FI" dirty="0" err="1"/>
              <a:t>combined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decentralized</a:t>
            </a:r>
            <a:r>
              <a:rPr lang="fi-FI" dirty="0"/>
              <a:t> </a:t>
            </a:r>
            <a:r>
              <a:rPr lang="fi-FI" dirty="0" err="1"/>
              <a:t>transaction</a:t>
            </a:r>
            <a:r>
              <a:rPr lang="fi-FI" dirty="0"/>
              <a:t> management </a:t>
            </a:r>
            <a:r>
              <a:rPr lang="fi-FI" dirty="0" err="1"/>
              <a:t>enables</a:t>
            </a:r>
            <a:r>
              <a:rPr lang="fi-FI" dirty="0"/>
              <a:t> </a:t>
            </a:r>
            <a:r>
              <a:rPr lang="fi-FI" b="1" dirty="0" err="1"/>
              <a:t>direct</a:t>
            </a:r>
            <a:r>
              <a:rPr lang="fi-FI" b="1" dirty="0"/>
              <a:t> </a:t>
            </a:r>
            <a:r>
              <a:rPr lang="fi-FI" b="1" dirty="0" err="1"/>
              <a:t>transfer</a:t>
            </a:r>
            <a:r>
              <a:rPr lang="fi-FI" b="1" dirty="0"/>
              <a:t> of </a:t>
            </a:r>
            <a:r>
              <a:rPr lang="fi-FI" b="1" dirty="0" err="1"/>
              <a:t>value</a:t>
            </a:r>
            <a:r>
              <a:rPr lang="fi-FI" b="1" dirty="0"/>
              <a:t> </a:t>
            </a:r>
            <a:r>
              <a:rPr lang="fi-FI" b="1" dirty="0" err="1"/>
              <a:t>between</a:t>
            </a:r>
            <a:r>
              <a:rPr lang="fi-FI" b="1" dirty="0"/>
              <a:t> </a:t>
            </a:r>
            <a:r>
              <a:rPr lang="fi-FI" b="1" dirty="0" err="1"/>
              <a:t>trusted</a:t>
            </a:r>
            <a:r>
              <a:rPr lang="fi-FI" b="1" dirty="0"/>
              <a:t> </a:t>
            </a:r>
            <a:r>
              <a:rPr lang="fi-FI" b="1" dirty="0" err="1"/>
              <a:t>parties</a:t>
            </a:r>
            <a:r>
              <a:rPr lang="fi-FI" b="1" dirty="0"/>
              <a:t> </a:t>
            </a:r>
            <a:r>
              <a:rPr lang="fi-FI" b="1" dirty="0" err="1"/>
              <a:t>using</a:t>
            </a:r>
            <a:r>
              <a:rPr lang="fi-FI" b="1" dirty="0"/>
              <a:t> </a:t>
            </a:r>
            <a:r>
              <a:rPr lang="fi-FI" b="1" dirty="0" err="1"/>
              <a:t>mutually</a:t>
            </a:r>
            <a:r>
              <a:rPr lang="fi-FI" b="1" dirty="0"/>
              <a:t> </a:t>
            </a:r>
            <a:r>
              <a:rPr lang="fi-FI" b="1" dirty="0" err="1"/>
              <a:t>agreed</a:t>
            </a:r>
            <a:r>
              <a:rPr lang="fi-FI" b="1" dirty="0"/>
              <a:t> business </a:t>
            </a:r>
            <a:r>
              <a:rPr lang="fi-FI" b="1" dirty="0" err="1"/>
              <a:t>logic</a:t>
            </a:r>
            <a:r>
              <a:rPr lang="fi-FI" b="1" dirty="0"/>
              <a:t> </a:t>
            </a:r>
            <a:r>
              <a:rPr lang="fi-FI" b="1" dirty="0" err="1"/>
              <a:t>while</a:t>
            </a:r>
            <a:r>
              <a:rPr lang="fi-FI" b="1" dirty="0"/>
              <a:t> </a:t>
            </a:r>
            <a:r>
              <a:rPr lang="fi-FI" b="1" dirty="0" err="1"/>
              <a:t>keeping</a:t>
            </a:r>
            <a:r>
              <a:rPr lang="fi-FI" b="1" dirty="0"/>
              <a:t> </a:t>
            </a:r>
            <a:r>
              <a:rPr lang="fi-FI" b="1" dirty="0" err="1"/>
              <a:t>parties</a:t>
            </a:r>
            <a:r>
              <a:rPr lang="fi-FI" b="1" dirty="0"/>
              <a:t>’ data </a:t>
            </a:r>
            <a:r>
              <a:rPr lang="fi-FI" b="1" dirty="0" err="1"/>
              <a:t>private</a:t>
            </a:r>
            <a:r>
              <a:rPr lang="fi-FI" b="1" dirty="0"/>
              <a:t> to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parties</a:t>
            </a:r>
            <a:endParaRPr lang="fi-FI" b="1" dirty="0"/>
          </a:p>
          <a:p>
            <a:pPr lvl="1"/>
            <a:r>
              <a:rPr lang="fi-FI" dirty="0"/>
              <a:t>”E-mail for </a:t>
            </a:r>
            <a:r>
              <a:rPr lang="fi-FI" dirty="0" err="1"/>
              <a:t>value</a:t>
            </a:r>
            <a:r>
              <a:rPr lang="fi-FI" dirty="0"/>
              <a:t>” / ”</a:t>
            </a:r>
            <a:r>
              <a:rPr lang="fi-FI" dirty="0" err="1"/>
              <a:t>vMail</a:t>
            </a:r>
            <a:r>
              <a:rPr lang="fi-FI" dirty="0"/>
              <a:t>” / ”Internet of </a:t>
            </a:r>
            <a:r>
              <a:rPr lang="fi-FI" dirty="0" err="1"/>
              <a:t>value</a:t>
            </a:r>
            <a:r>
              <a:rPr lang="fi-FI" dirty="0"/>
              <a:t>”</a:t>
            </a:r>
          </a:p>
          <a:p>
            <a:r>
              <a:rPr lang="fi-FI" dirty="0"/>
              <a:t>Technology </a:t>
            </a:r>
            <a:r>
              <a:rPr lang="fi-FI" dirty="0" err="1"/>
              <a:t>allows</a:t>
            </a:r>
            <a:r>
              <a:rPr lang="fi-FI" dirty="0"/>
              <a:t> </a:t>
            </a:r>
            <a:r>
              <a:rPr lang="fi-FI" dirty="0" err="1"/>
              <a:t>building</a:t>
            </a:r>
            <a:r>
              <a:rPr lang="fi-FI" dirty="0"/>
              <a:t> </a:t>
            </a:r>
            <a:r>
              <a:rPr lang="fi-FI" dirty="0" err="1"/>
              <a:t>trade</a:t>
            </a:r>
            <a:r>
              <a:rPr lang="fi-FI" dirty="0"/>
              <a:t> </a:t>
            </a:r>
            <a:r>
              <a:rPr lang="fi-FI" dirty="0" err="1"/>
              <a:t>networks</a:t>
            </a:r>
            <a:r>
              <a:rPr lang="fi-FI" dirty="0"/>
              <a:t>,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contain</a:t>
            </a:r>
            <a:r>
              <a:rPr lang="fi-FI" dirty="0"/>
              <a:t> </a:t>
            </a:r>
            <a:r>
              <a:rPr lang="fi-FI" dirty="0" err="1"/>
              <a:t>advanced</a:t>
            </a:r>
            <a:r>
              <a:rPr lang="fi-FI" dirty="0"/>
              <a:t> </a:t>
            </a:r>
            <a:r>
              <a:rPr lang="fi-FI" dirty="0" err="1"/>
              <a:t>financial</a:t>
            </a:r>
            <a:r>
              <a:rPr lang="fi-FI" dirty="0"/>
              <a:t> </a:t>
            </a:r>
            <a:r>
              <a:rPr lang="fi-FI" dirty="0" err="1"/>
              <a:t>processes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necessarily</a:t>
            </a:r>
            <a:r>
              <a:rPr lang="fi-FI" dirty="0"/>
              <a:t> </a:t>
            </a:r>
            <a:r>
              <a:rPr lang="fi-FI" dirty="0" err="1"/>
              <a:t>require</a:t>
            </a:r>
            <a:r>
              <a:rPr lang="fi-FI" dirty="0"/>
              <a:t> </a:t>
            </a:r>
            <a:r>
              <a:rPr lang="fi-FI" dirty="0" err="1"/>
              <a:t>financial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to </a:t>
            </a:r>
            <a:r>
              <a:rPr lang="fi-FI" dirty="0" err="1"/>
              <a:t>actively</a:t>
            </a:r>
            <a:r>
              <a:rPr lang="fi-FI" dirty="0"/>
              <a:t> </a:t>
            </a:r>
            <a:r>
              <a:rPr lang="fi-FI" dirty="0" err="1"/>
              <a:t>participate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networks</a:t>
            </a:r>
            <a:endParaRPr lang="fi-FI" dirty="0"/>
          </a:p>
          <a:p>
            <a:pPr lvl="1"/>
            <a:r>
              <a:rPr lang="fi-FI" dirty="0" err="1"/>
              <a:t>Identities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private</a:t>
            </a:r>
            <a:r>
              <a:rPr lang="fi-FI" dirty="0"/>
              <a:t> data, 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fi-FI" dirty="0" err="1"/>
              <a:t>financial</a:t>
            </a:r>
            <a:r>
              <a:rPr lang="fi-FI" dirty="0"/>
              <a:t> data,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managed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parties</a:t>
            </a:r>
            <a:r>
              <a:rPr lang="fi-FI" dirty="0"/>
              <a:t> </a:t>
            </a:r>
            <a:r>
              <a:rPr lang="fi-FI" dirty="0" err="1"/>
              <a:t>themselves</a:t>
            </a:r>
            <a:endParaRPr lang="fi-FI" dirty="0"/>
          </a:p>
          <a:p>
            <a:pPr lvl="1"/>
            <a:r>
              <a:rPr lang="fi-FI" dirty="0" err="1"/>
              <a:t>Transactions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managed</a:t>
            </a:r>
            <a:r>
              <a:rPr lang="fi-FI" dirty="0"/>
              <a:t> </a:t>
            </a:r>
            <a:r>
              <a:rPr lang="fi-FI" dirty="0" err="1"/>
              <a:t>jointly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transaction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networks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access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legacy</a:t>
            </a:r>
            <a:r>
              <a:rPr lang="fi-FI" dirty="0"/>
              <a:t> </a:t>
            </a:r>
            <a:r>
              <a:rPr lang="fi-FI" dirty="0" err="1"/>
              <a:t>banking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Open </a:t>
            </a:r>
            <a:r>
              <a:rPr lang="fi-FI" dirty="0" err="1"/>
              <a:t>Banking</a:t>
            </a:r>
            <a:r>
              <a:rPr lang="fi-FI" dirty="0"/>
              <a:t> </a:t>
            </a:r>
            <a:r>
              <a:rPr lang="fi-FI" dirty="0" err="1"/>
              <a:t>APIs</a:t>
            </a:r>
            <a:r>
              <a:rPr lang="fi-FI" dirty="0"/>
              <a:t>, </a:t>
            </a:r>
            <a:r>
              <a:rPr lang="fi-FI" dirty="0" err="1"/>
              <a:t>such</a:t>
            </a:r>
            <a:r>
              <a:rPr lang="fi-FI" dirty="0"/>
              <a:t> as PSD2</a:t>
            </a:r>
          </a:p>
          <a:p>
            <a:r>
              <a:rPr lang="fi-FI" dirty="0"/>
              <a:t>Banks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re-define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to </a:t>
            </a: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ecosystems</a:t>
            </a:r>
            <a:endParaRPr lang="fi-FI" dirty="0"/>
          </a:p>
          <a:p>
            <a:pPr lvl="1"/>
            <a:r>
              <a:rPr lang="fi-FI" dirty="0" err="1"/>
              <a:t>Instead</a:t>
            </a:r>
            <a:r>
              <a:rPr lang="fi-FI" dirty="0"/>
              <a:t> of a </a:t>
            </a:r>
            <a:r>
              <a:rPr lang="fi-FI" dirty="0" err="1"/>
              <a:t>Customer</a:t>
            </a:r>
            <a:r>
              <a:rPr lang="fi-FI" dirty="0"/>
              <a:t> </a:t>
            </a:r>
            <a:r>
              <a:rPr lang="fi-FI" dirty="0" err="1"/>
              <a:t>coming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Bank to </a:t>
            </a:r>
            <a:r>
              <a:rPr lang="fi-FI" dirty="0" err="1"/>
              <a:t>request</a:t>
            </a:r>
            <a:r>
              <a:rPr lang="fi-FI" dirty="0"/>
              <a:t> for a </a:t>
            </a:r>
            <a:r>
              <a:rPr lang="fi-FI" dirty="0" err="1"/>
              <a:t>financing</a:t>
            </a:r>
            <a:r>
              <a:rPr lang="fi-FI" dirty="0"/>
              <a:t> </a:t>
            </a:r>
            <a:r>
              <a:rPr lang="fi-FI" dirty="0" err="1"/>
              <a:t>service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Bank </a:t>
            </a:r>
            <a:r>
              <a:rPr lang="fi-FI" dirty="0" err="1"/>
              <a:t>needs</a:t>
            </a:r>
            <a:r>
              <a:rPr lang="fi-FI" dirty="0"/>
              <a:t> to go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Customer’s</a:t>
            </a:r>
            <a:r>
              <a:rPr lang="fi-FI" dirty="0"/>
              <a:t> </a:t>
            </a:r>
            <a:r>
              <a:rPr lang="fi-FI" dirty="0" err="1"/>
              <a:t>network</a:t>
            </a:r>
            <a:r>
              <a:rPr lang="fi-FI" dirty="0"/>
              <a:t> to </a:t>
            </a:r>
            <a:r>
              <a:rPr lang="fi-FI" dirty="0" err="1"/>
              <a:t>provide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service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FF264-B9F4-4DF8-8DF3-A8708FB2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BC310-412D-4841-958B-3949C676B8F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 panose="020F030303000006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 Chevin Pro Light" panose="020F0303030000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4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8702-05FC-458D-8321-8265D9FD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”</a:t>
            </a:r>
            <a:r>
              <a:rPr lang="fi-FI" dirty="0" err="1"/>
              <a:t>Disruption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E09BB-08E6-4C3B-8901-4B3647F9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21</a:t>
            </a:fld>
            <a:endParaRPr lang="fi-FI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FB520A-05BA-40A3-BCF7-0DD6733796A6}"/>
              </a:ext>
            </a:extLst>
          </p:cNvPr>
          <p:cNvCxnSpPr>
            <a:cxnSpLocks/>
          </p:cNvCxnSpPr>
          <p:nvPr/>
        </p:nvCxnSpPr>
        <p:spPr>
          <a:xfrm flipV="1">
            <a:off x="1400347" y="1684076"/>
            <a:ext cx="46050" cy="4322019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4F7A85-3E47-4C12-996D-8E860ECA5044}"/>
              </a:ext>
            </a:extLst>
          </p:cNvPr>
          <p:cNvCxnSpPr>
            <a:cxnSpLocks/>
          </p:cNvCxnSpPr>
          <p:nvPr/>
        </p:nvCxnSpPr>
        <p:spPr>
          <a:xfrm>
            <a:off x="1345580" y="6006095"/>
            <a:ext cx="9515708" cy="1005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7FCE71-33B0-4F6F-8763-7F069DD50041}"/>
              </a:ext>
            </a:extLst>
          </p:cNvPr>
          <p:cNvSpPr/>
          <p:nvPr/>
        </p:nvSpPr>
        <p:spPr>
          <a:xfrm>
            <a:off x="1471961" y="1554928"/>
            <a:ext cx="8558806" cy="4428087"/>
          </a:xfrm>
          <a:custGeom>
            <a:avLst/>
            <a:gdLst>
              <a:gd name="connsiteX0" fmla="*/ 0 w 8638478"/>
              <a:gd name="connsiteY0" fmla="*/ 4393581 h 4393581"/>
              <a:gd name="connsiteX1" fmla="*/ 4014439 w 8638478"/>
              <a:gd name="connsiteY1" fmla="*/ 4133386 h 4393581"/>
              <a:gd name="connsiteX2" fmla="*/ 6616390 w 8638478"/>
              <a:gd name="connsiteY2" fmla="*/ 3605561 h 4393581"/>
              <a:gd name="connsiteX3" fmla="*/ 8162693 w 8638478"/>
              <a:gd name="connsiteY3" fmla="*/ 1457093 h 4393581"/>
              <a:gd name="connsiteX4" fmla="*/ 8638478 w 8638478"/>
              <a:gd name="connsiteY4" fmla="*/ 0 h 4393581"/>
              <a:gd name="connsiteX0" fmla="*/ 0 w 8638478"/>
              <a:gd name="connsiteY0" fmla="*/ 4393581 h 4393581"/>
              <a:gd name="connsiteX1" fmla="*/ 4014439 w 8638478"/>
              <a:gd name="connsiteY1" fmla="*/ 4133386 h 4393581"/>
              <a:gd name="connsiteX2" fmla="*/ 6616390 w 8638478"/>
              <a:gd name="connsiteY2" fmla="*/ 3605561 h 4393581"/>
              <a:gd name="connsiteX3" fmla="*/ 8162693 w 8638478"/>
              <a:gd name="connsiteY3" fmla="*/ 1457093 h 4393581"/>
              <a:gd name="connsiteX4" fmla="*/ 8638478 w 8638478"/>
              <a:gd name="connsiteY4" fmla="*/ 0 h 4393581"/>
              <a:gd name="connsiteX0" fmla="*/ 0 w 8638478"/>
              <a:gd name="connsiteY0" fmla="*/ 4393581 h 4393581"/>
              <a:gd name="connsiteX1" fmla="*/ 4021873 w 8638478"/>
              <a:gd name="connsiteY1" fmla="*/ 4200293 h 4393581"/>
              <a:gd name="connsiteX2" fmla="*/ 6616390 w 8638478"/>
              <a:gd name="connsiteY2" fmla="*/ 3605561 h 4393581"/>
              <a:gd name="connsiteX3" fmla="*/ 8162693 w 8638478"/>
              <a:gd name="connsiteY3" fmla="*/ 1457093 h 4393581"/>
              <a:gd name="connsiteX4" fmla="*/ 8638478 w 8638478"/>
              <a:gd name="connsiteY4" fmla="*/ 0 h 4393581"/>
              <a:gd name="connsiteX0" fmla="*/ 0 w 8638478"/>
              <a:gd name="connsiteY0" fmla="*/ 4393581 h 4393581"/>
              <a:gd name="connsiteX1" fmla="*/ 4021873 w 8638478"/>
              <a:gd name="connsiteY1" fmla="*/ 4200293 h 4393581"/>
              <a:gd name="connsiteX2" fmla="*/ 6817112 w 8638478"/>
              <a:gd name="connsiteY2" fmla="*/ 3508917 h 4393581"/>
              <a:gd name="connsiteX3" fmla="*/ 8162693 w 8638478"/>
              <a:gd name="connsiteY3" fmla="*/ 1457093 h 4393581"/>
              <a:gd name="connsiteX4" fmla="*/ 8638478 w 8638478"/>
              <a:gd name="connsiteY4" fmla="*/ 0 h 4393581"/>
              <a:gd name="connsiteX0" fmla="*/ 0 w 8489795"/>
              <a:gd name="connsiteY0" fmla="*/ 4393581 h 4393581"/>
              <a:gd name="connsiteX1" fmla="*/ 4021873 w 8489795"/>
              <a:gd name="connsiteY1" fmla="*/ 4200293 h 4393581"/>
              <a:gd name="connsiteX2" fmla="*/ 6817112 w 8489795"/>
              <a:gd name="connsiteY2" fmla="*/ 3508917 h 4393581"/>
              <a:gd name="connsiteX3" fmla="*/ 8162693 w 8489795"/>
              <a:gd name="connsiteY3" fmla="*/ 1457093 h 4393581"/>
              <a:gd name="connsiteX4" fmla="*/ 8489795 w 8489795"/>
              <a:gd name="connsiteY4" fmla="*/ 0 h 4393581"/>
              <a:gd name="connsiteX0" fmla="*/ 0 w 8489795"/>
              <a:gd name="connsiteY0" fmla="*/ 4393581 h 4393581"/>
              <a:gd name="connsiteX1" fmla="*/ 4021873 w 8489795"/>
              <a:gd name="connsiteY1" fmla="*/ 4200293 h 4393581"/>
              <a:gd name="connsiteX2" fmla="*/ 6817112 w 8489795"/>
              <a:gd name="connsiteY2" fmla="*/ 3508917 h 4393581"/>
              <a:gd name="connsiteX3" fmla="*/ 8162693 w 8489795"/>
              <a:gd name="connsiteY3" fmla="*/ 1457093 h 4393581"/>
              <a:gd name="connsiteX4" fmla="*/ 8489795 w 8489795"/>
              <a:gd name="connsiteY4" fmla="*/ 0 h 4393581"/>
              <a:gd name="connsiteX0" fmla="*/ 0 w 8489795"/>
              <a:gd name="connsiteY0" fmla="*/ 4393581 h 4393581"/>
              <a:gd name="connsiteX1" fmla="*/ 4021873 w 8489795"/>
              <a:gd name="connsiteY1" fmla="*/ 4200293 h 4393581"/>
              <a:gd name="connsiteX2" fmla="*/ 6817112 w 8489795"/>
              <a:gd name="connsiteY2" fmla="*/ 3508917 h 4393581"/>
              <a:gd name="connsiteX3" fmla="*/ 8162693 w 8489795"/>
              <a:gd name="connsiteY3" fmla="*/ 1457093 h 4393581"/>
              <a:gd name="connsiteX4" fmla="*/ 8489795 w 8489795"/>
              <a:gd name="connsiteY4" fmla="*/ 0 h 4393581"/>
              <a:gd name="connsiteX0" fmla="*/ 0 w 8558806"/>
              <a:gd name="connsiteY0" fmla="*/ 4384955 h 4384955"/>
              <a:gd name="connsiteX1" fmla="*/ 4021873 w 8558806"/>
              <a:gd name="connsiteY1" fmla="*/ 4191667 h 4384955"/>
              <a:gd name="connsiteX2" fmla="*/ 6817112 w 8558806"/>
              <a:gd name="connsiteY2" fmla="*/ 3500291 h 4384955"/>
              <a:gd name="connsiteX3" fmla="*/ 8162693 w 8558806"/>
              <a:gd name="connsiteY3" fmla="*/ 1448467 h 4384955"/>
              <a:gd name="connsiteX4" fmla="*/ 8558806 w 8558806"/>
              <a:gd name="connsiteY4" fmla="*/ 0 h 4384955"/>
              <a:gd name="connsiteX0" fmla="*/ 0 w 8558806"/>
              <a:gd name="connsiteY0" fmla="*/ 4384955 h 4384955"/>
              <a:gd name="connsiteX1" fmla="*/ 4021873 w 8558806"/>
              <a:gd name="connsiteY1" fmla="*/ 4191667 h 4384955"/>
              <a:gd name="connsiteX2" fmla="*/ 6817112 w 8558806"/>
              <a:gd name="connsiteY2" fmla="*/ 3500291 h 4384955"/>
              <a:gd name="connsiteX3" fmla="*/ 8162693 w 8558806"/>
              <a:gd name="connsiteY3" fmla="*/ 1448467 h 4384955"/>
              <a:gd name="connsiteX4" fmla="*/ 8558806 w 8558806"/>
              <a:gd name="connsiteY4" fmla="*/ 0 h 4384955"/>
              <a:gd name="connsiteX0" fmla="*/ 0 w 8558806"/>
              <a:gd name="connsiteY0" fmla="*/ 4384955 h 4384955"/>
              <a:gd name="connsiteX1" fmla="*/ 4021873 w 8558806"/>
              <a:gd name="connsiteY1" fmla="*/ 4191667 h 4384955"/>
              <a:gd name="connsiteX2" fmla="*/ 6817112 w 8558806"/>
              <a:gd name="connsiteY2" fmla="*/ 3500291 h 4384955"/>
              <a:gd name="connsiteX3" fmla="*/ 8076429 w 8558806"/>
              <a:gd name="connsiteY3" fmla="*/ 1836656 h 4384955"/>
              <a:gd name="connsiteX4" fmla="*/ 8558806 w 8558806"/>
              <a:gd name="connsiteY4" fmla="*/ 0 h 4384955"/>
              <a:gd name="connsiteX0" fmla="*/ 0 w 8558806"/>
              <a:gd name="connsiteY0" fmla="*/ 4384955 h 4384955"/>
              <a:gd name="connsiteX1" fmla="*/ 4021873 w 8558806"/>
              <a:gd name="connsiteY1" fmla="*/ 4191667 h 4384955"/>
              <a:gd name="connsiteX2" fmla="*/ 6817112 w 8558806"/>
              <a:gd name="connsiteY2" fmla="*/ 3500291 h 4384955"/>
              <a:gd name="connsiteX3" fmla="*/ 8076429 w 8558806"/>
              <a:gd name="connsiteY3" fmla="*/ 1836656 h 4384955"/>
              <a:gd name="connsiteX4" fmla="*/ 8558806 w 8558806"/>
              <a:gd name="connsiteY4" fmla="*/ 0 h 4384955"/>
              <a:gd name="connsiteX0" fmla="*/ 0 w 8558806"/>
              <a:gd name="connsiteY0" fmla="*/ 4384955 h 4384955"/>
              <a:gd name="connsiteX1" fmla="*/ 2228771 w 8558806"/>
              <a:gd name="connsiteY1" fmla="*/ 4302408 h 4384955"/>
              <a:gd name="connsiteX2" fmla="*/ 4021873 w 8558806"/>
              <a:gd name="connsiteY2" fmla="*/ 4191667 h 4384955"/>
              <a:gd name="connsiteX3" fmla="*/ 6817112 w 8558806"/>
              <a:gd name="connsiteY3" fmla="*/ 3500291 h 4384955"/>
              <a:gd name="connsiteX4" fmla="*/ 8076429 w 8558806"/>
              <a:gd name="connsiteY4" fmla="*/ 1836656 h 4384955"/>
              <a:gd name="connsiteX5" fmla="*/ 8558806 w 8558806"/>
              <a:gd name="connsiteY5" fmla="*/ 0 h 4384955"/>
              <a:gd name="connsiteX0" fmla="*/ 0 w 8558806"/>
              <a:gd name="connsiteY0" fmla="*/ 4384955 h 4384955"/>
              <a:gd name="connsiteX1" fmla="*/ 2237397 w 8558806"/>
              <a:gd name="connsiteY1" fmla="*/ 4354167 h 4384955"/>
              <a:gd name="connsiteX2" fmla="*/ 4021873 w 8558806"/>
              <a:gd name="connsiteY2" fmla="*/ 4191667 h 4384955"/>
              <a:gd name="connsiteX3" fmla="*/ 6817112 w 8558806"/>
              <a:gd name="connsiteY3" fmla="*/ 3500291 h 4384955"/>
              <a:gd name="connsiteX4" fmla="*/ 8076429 w 8558806"/>
              <a:gd name="connsiteY4" fmla="*/ 1836656 h 4384955"/>
              <a:gd name="connsiteX5" fmla="*/ 8558806 w 8558806"/>
              <a:gd name="connsiteY5" fmla="*/ 0 h 4384955"/>
              <a:gd name="connsiteX0" fmla="*/ 0 w 8558806"/>
              <a:gd name="connsiteY0" fmla="*/ 4384955 h 4384955"/>
              <a:gd name="connsiteX1" fmla="*/ 2237397 w 8558806"/>
              <a:gd name="connsiteY1" fmla="*/ 4354167 h 4384955"/>
              <a:gd name="connsiteX2" fmla="*/ 4021873 w 8558806"/>
              <a:gd name="connsiteY2" fmla="*/ 4191667 h 4384955"/>
              <a:gd name="connsiteX3" fmla="*/ 6817112 w 8558806"/>
              <a:gd name="connsiteY3" fmla="*/ 3500291 h 4384955"/>
              <a:gd name="connsiteX4" fmla="*/ 8076429 w 8558806"/>
              <a:gd name="connsiteY4" fmla="*/ 1836656 h 4384955"/>
              <a:gd name="connsiteX5" fmla="*/ 8558806 w 8558806"/>
              <a:gd name="connsiteY5" fmla="*/ 0 h 4384955"/>
              <a:gd name="connsiteX0" fmla="*/ 0 w 8558806"/>
              <a:gd name="connsiteY0" fmla="*/ 4384955 h 4384955"/>
              <a:gd name="connsiteX1" fmla="*/ 2237397 w 8558806"/>
              <a:gd name="connsiteY1" fmla="*/ 4354167 h 4384955"/>
              <a:gd name="connsiteX2" fmla="*/ 4021873 w 8558806"/>
              <a:gd name="connsiteY2" fmla="*/ 4191667 h 4384955"/>
              <a:gd name="connsiteX3" fmla="*/ 6817112 w 8558806"/>
              <a:gd name="connsiteY3" fmla="*/ 3500291 h 4384955"/>
              <a:gd name="connsiteX4" fmla="*/ 8076429 w 8558806"/>
              <a:gd name="connsiteY4" fmla="*/ 1836656 h 4384955"/>
              <a:gd name="connsiteX5" fmla="*/ 8558806 w 8558806"/>
              <a:gd name="connsiteY5" fmla="*/ 0 h 4384955"/>
              <a:gd name="connsiteX0" fmla="*/ 0 w 8558806"/>
              <a:gd name="connsiteY0" fmla="*/ 4428087 h 4428087"/>
              <a:gd name="connsiteX1" fmla="*/ 2237397 w 8558806"/>
              <a:gd name="connsiteY1" fmla="*/ 4354167 h 4428087"/>
              <a:gd name="connsiteX2" fmla="*/ 4021873 w 8558806"/>
              <a:gd name="connsiteY2" fmla="*/ 4191667 h 4428087"/>
              <a:gd name="connsiteX3" fmla="*/ 6817112 w 8558806"/>
              <a:gd name="connsiteY3" fmla="*/ 3500291 h 4428087"/>
              <a:gd name="connsiteX4" fmla="*/ 8076429 w 8558806"/>
              <a:gd name="connsiteY4" fmla="*/ 1836656 h 4428087"/>
              <a:gd name="connsiteX5" fmla="*/ 8558806 w 8558806"/>
              <a:gd name="connsiteY5" fmla="*/ 0 h 4428087"/>
              <a:gd name="connsiteX0" fmla="*/ 0 w 8558806"/>
              <a:gd name="connsiteY0" fmla="*/ 4428087 h 4428087"/>
              <a:gd name="connsiteX1" fmla="*/ 2220144 w 8558806"/>
              <a:gd name="connsiteY1" fmla="*/ 4345541 h 4428087"/>
              <a:gd name="connsiteX2" fmla="*/ 4021873 w 8558806"/>
              <a:gd name="connsiteY2" fmla="*/ 4191667 h 4428087"/>
              <a:gd name="connsiteX3" fmla="*/ 6817112 w 8558806"/>
              <a:gd name="connsiteY3" fmla="*/ 3500291 h 4428087"/>
              <a:gd name="connsiteX4" fmla="*/ 8076429 w 8558806"/>
              <a:gd name="connsiteY4" fmla="*/ 1836656 h 4428087"/>
              <a:gd name="connsiteX5" fmla="*/ 8558806 w 8558806"/>
              <a:gd name="connsiteY5" fmla="*/ 0 h 4428087"/>
              <a:gd name="connsiteX0" fmla="*/ 0 w 8558806"/>
              <a:gd name="connsiteY0" fmla="*/ 4428087 h 4428087"/>
              <a:gd name="connsiteX1" fmla="*/ 2220144 w 8558806"/>
              <a:gd name="connsiteY1" fmla="*/ 4345541 h 4428087"/>
              <a:gd name="connsiteX2" fmla="*/ 4021873 w 8558806"/>
              <a:gd name="connsiteY2" fmla="*/ 4191667 h 4428087"/>
              <a:gd name="connsiteX3" fmla="*/ 6817112 w 8558806"/>
              <a:gd name="connsiteY3" fmla="*/ 3500291 h 4428087"/>
              <a:gd name="connsiteX4" fmla="*/ 8076429 w 8558806"/>
              <a:gd name="connsiteY4" fmla="*/ 1836656 h 4428087"/>
              <a:gd name="connsiteX5" fmla="*/ 8558806 w 8558806"/>
              <a:gd name="connsiteY5" fmla="*/ 0 h 4428087"/>
              <a:gd name="connsiteX0" fmla="*/ 0 w 8558806"/>
              <a:gd name="connsiteY0" fmla="*/ 4428087 h 4428087"/>
              <a:gd name="connsiteX1" fmla="*/ 2220144 w 8558806"/>
              <a:gd name="connsiteY1" fmla="*/ 4345541 h 4428087"/>
              <a:gd name="connsiteX2" fmla="*/ 4021873 w 8558806"/>
              <a:gd name="connsiteY2" fmla="*/ 4191667 h 4428087"/>
              <a:gd name="connsiteX3" fmla="*/ 6799859 w 8558806"/>
              <a:gd name="connsiteY3" fmla="*/ 3439906 h 4428087"/>
              <a:gd name="connsiteX4" fmla="*/ 8076429 w 8558806"/>
              <a:gd name="connsiteY4" fmla="*/ 1836656 h 4428087"/>
              <a:gd name="connsiteX5" fmla="*/ 8558806 w 8558806"/>
              <a:gd name="connsiteY5" fmla="*/ 0 h 4428087"/>
              <a:gd name="connsiteX0" fmla="*/ 0 w 8558806"/>
              <a:gd name="connsiteY0" fmla="*/ 4428087 h 4428087"/>
              <a:gd name="connsiteX1" fmla="*/ 2220144 w 8558806"/>
              <a:gd name="connsiteY1" fmla="*/ 4345541 h 4428087"/>
              <a:gd name="connsiteX2" fmla="*/ 4021873 w 8558806"/>
              <a:gd name="connsiteY2" fmla="*/ 4191667 h 4428087"/>
              <a:gd name="connsiteX3" fmla="*/ 6799859 w 8558806"/>
              <a:gd name="connsiteY3" fmla="*/ 3439906 h 4428087"/>
              <a:gd name="connsiteX4" fmla="*/ 8076429 w 8558806"/>
              <a:gd name="connsiteY4" fmla="*/ 1836656 h 4428087"/>
              <a:gd name="connsiteX5" fmla="*/ 8558806 w 8558806"/>
              <a:gd name="connsiteY5" fmla="*/ 0 h 442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8806" h="4428087">
                <a:moveTo>
                  <a:pt x="0" y="4428087"/>
                </a:moveTo>
                <a:lnTo>
                  <a:pt x="2220144" y="4345541"/>
                </a:lnTo>
                <a:cubicBezTo>
                  <a:pt x="2950841" y="4287446"/>
                  <a:pt x="3249961" y="4299474"/>
                  <a:pt x="4021873" y="4191667"/>
                </a:cubicBezTo>
                <a:cubicBezTo>
                  <a:pt x="4793785" y="4083860"/>
                  <a:pt x="6124100" y="3832408"/>
                  <a:pt x="6799859" y="3439906"/>
                </a:cubicBezTo>
                <a:cubicBezTo>
                  <a:pt x="7475618" y="3047404"/>
                  <a:pt x="7834819" y="2421476"/>
                  <a:pt x="8076429" y="1836656"/>
                </a:cubicBezTo>
                <a:cubicBezTo>
                  <a:pt x="8318039" y="1251836"/>
                  <a:pt x="8492086" y="439094"/>
                  <a:pt x="8558806" y="0"/>
                </a:cubicBezTo>
              </a:path>
            </a:pathLst>
          </a:custGeom>
          <a:noFill/>
          <a:ln w="317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1C9AC7-041E-40AC-9CDA-F0C836831693}"/>
              </a:ext>
            </a:extLst>
          </p:cNvPr>
          <p:cNvCxnSpPr>
            <a:cxnSpLocks/>
          </p:cNvCxnSpPr>
          <p:nvPr/>
        </p:nvCxnSpPr>
        <p:spPr>
          <a:xfrm flipH="1">
            <a:off x="2237352" y="5894722"/>
            <a:ext cx="326" cy="2458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E8E766-DBA1-4481-A884-37730B3BF0B7}"/>
              </a:ext>
            </a:extLst>
          </p:cNvPr>
          <p:cNvSpPr txBox="1"/>
          <p:nvPr/>
        </p:nvSpPr>
        <p:spPr>
          <a:xfrm>
            <a:off x="1826181" y="6072308"/>
            <a:ext cx="82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Bitcoin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CB8AA4-BCBC-4EE0-A4CB-76F3F38788DD}"/>
              </a:ext>
            </a:extLst>
          </p:cNvPr>
          <p:cNvCxnSpPr>
            <a:cxnSpLocks/>
          </p:cNvCxnSpPr>
          <p:nvPr/>
        </p:nvCxnSpPr>
        <p:spPr>
          <a:xfrm flipH="1">
            <a:off x="3675855" y="5913309"/>
            <a:ext cx="326" cy="2458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93634B4-9A0B-4168-BF00-EED85341B9B6}"/>
              </a:ext>
            </a:extLst>
          </p:cNvPr>
          <p:cNvSpPr txBox="1"/>
          <p:nvPr/>
        </p:nvSpPr>
        <p:spPr>
          <a:xfrm>
            <a:off x="3111858" y="6083461"/>
            <a:ext cx="117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/>
              <a:t>Ethereum</a:t>
            </a:r>
            <a:r>
              <a:rPr lang="fi-FI" dirty="0"/>
              <a:t>,</a:t>
            </a:r>
          </a:p>
          <a:p>
            <a:pPr algn="ctr"/>
            <a:r>
              <a:rPr lang="fi-FI" dirty="0" err="1"/>
              <a:t>Fabric</a:t>
            </a:r>
            <a:endParaRPr lang="fi-FI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BAAD30-B005-4A7A-BA4F-061AE6FC0003}"/>
              </a:ext>
            </a:extLst>
          </p:cNvPr>
          <p:cNvCxnSpPr>
            <a:cxnSpLocks/>
          </p:cNvCxnSpPr>
          <p:nvPr/>
        </p:nvCxnSpPr>
        <p:spPr>
          <a:xfrm flipH="1">
            <a:off x="5299771" y="5916333"/>
            <a:ext cx="326" cy="2458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48040B-AA53-499D-9416-A5776AFBA304}"/>
              </a:ext>
            </a:extLst>
          </p:cNvPr>
          <p:cNvSpPr txBox="1"/>
          <p:nvPr/>
        </p:nvSpPr>
        <p:spPr>
          <a:xfrm>
            <a:off x="4687921" y="6086485"/>
            <a:ext cx="1193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/>
              <a:t>Corda DLT,</a:t>
            </a:r>
          </a:p>
          <a:p>
            <a:pPr algn="ctr"/>
            <a:r>
              <a:rPr lang="fi-FI" dirty="0"/>
              <a:t>Indy SSI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B42BFC-8B0C-427C-9A7C-E0DC4C8EDD22}"/>
              </a:ext>
            </a:extLst>
          </p:cNvPr>
          <p:cNvCxnSpPr>
            <a:cxnSpLocks/>
          </p:cNvCxnSpPr>
          <p:nvPr/>
        </p:nvCxnSpPr>
        <p:spPr>
          <a:xfrm flipH="1">
            <a:off x="6775445" y="5905184"/>
            <a:ext cx="326" cy="2458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C96F27-3CBF-40B7-ABE6-A3C0172CCD2D}"/>
              </a:ext>
            </a:extLst>
          </p:cNvPr>
          <p:cNvSpPr txBox="1"/>
          <p:nvPr/>
        </p:nvSpPr>
        <p:spPr>
          <a:xfrm>
            <a:off x="6268304" y="6112506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/>
              <a:t>DLT+SSI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5F04CD-8B97-4520-A80F-24D48797674E}"/>
              </a:ext>
            </a:extLst>
          </p:cNvPr>
          <p:cNvCxnSpPr>
            <a:cxnSpLocks/>
          </p:cNvCxnSpPr>
          <p:nvPr/>
        </p:nvCxnSpPr>
        <p:spPr>
          <a:xfrm flipH="1">
            <a:off x="8302831" y="5905184"/>
            <a:ext cx="326" cy="2458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23DC1B8-F51B-4675-8282-DDEEE0A4EC97}"/>
              </a:ext>
            </a:extLst>
          </p:cNvPr>
          <p:cNvSpPr txBox="1"/>
          <p:nvPr/>
        </p:nvSpPr>
        <p:spPr>
          <a:xfrm>
            <a:off x="7509463" y="6112506"/>
            <a:ext cx="1556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/>
              <a:t>Governance</a:t>
            </a:r>
            <a:r>
              <a:rPr lang="fi-FI" dirty="0"/>
              <a:t> + </a:t>
            </a:r>
          </a:p>
          <a:p>
            <a:pPr algn="ctr"/>
            <a:r>
              <a:rPr lang="fi-FI" dirty="0"/>
              <a:t>Organization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645D1F-2921-43F7-A8FD-5AD55A911AC8}"/>
              </a:ext>
            </a:extLst>
          </p:cNvPr>
          <p:cNvCxnSpPr>
            <a:cxnSpLocks/>
          </p:cNvCxnSpPr>
          <p:nvPr/>
        </p:nvCxnSpPr>
        <p:spPr>
          <a:xfrm flipH="1">
            <a:off x="9787147" y="5886597"/>
            <a:ext cx="326" cy="2458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DC74534-A1CC-4898-B1D6-DF7C077AA4B2}"/>
              </a:ext>
            </a:extLst>
          </p:cNvPr>
          <p:cNvSpPr txBox="1"/>
          <p:nvPr/>
        </p:nvSpPr>
        <p:spPr>
          <a:xfrm>
            <a:off x="9251190" y="6093919"/>
            <a:ext cx="113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Business</a:t>
            </a:r>
          </a:p>
          <a:p>
            <a:pPr algn="ctr"/>
            <a:r>
              <a:rPr lang="fi-FI" dirty="0" err="1"/>
              <a:t>models</a:t>
            </a:r>
            <a:endParaRPr lang="fi-FI" dirty="0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FA3B0EE4-D9FA-4297-9683-DB98DB8C46E9}"/>
              </a:ext>
            </a:extLst>
          </p:cNvPr>
          <p:cNvSpPr/>
          <p:nvPr/>
        </p:nvSpPr>
        <p:spPr>
          <a:xfrm>
            <a:off x="6967777" y="5187206"/>
            <a:ext cx="416312" cy="408878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AC21F7-4EEA-43EF-A7AA-4DCFA6F3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10" y="2785614"/>
            <a:ext cx="10682816" cy="1293283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“Nothing is more powerful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than an idea whose time has come.”</a:t>
            </a:r>
            <a:endParaRPr lang="fi-FI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3" name="Slide Number Placeholder 4">
            <a:extLst>
              <a:ext uri="{FF2B5EF4-FFF2-40B4-BE49-F238E27FC236}">
                <a16:creationId xmlns:a16="http://schemas.microsoft.com/office/drawing/2014/main" id="{C48617CB-87DC-4C6F-9C16-DAF917EFD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D7C3BE-CBA4-4A74-A04B-DC98797800D6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 panose="020F0303030000060003" pitchFamily="34" charset="0"/>
                <a:ea typeface="+mn-ea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 Chevin Pro Light" panose="020F0303030000060003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5950E-EAB5-419E-91AF-25BD643E20CD}"/>
              </a:ext>
            </a:extLst>
          </p:cNvPr>
          <p:cNvSpPr txBox="1"/>
          <p:nvPr/>
        </p:nvSpPr>
        <p:spPr>
          <a:xfrm>
            <a:off x="8965245" y="4338245"/>
            <a:ext cx="2179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- Victor Hugo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44998-4CE9-4B67-B0E4-8582E4224341}"/>
              </a:ext>
            </a:extLst>
          </p:cNvPr>
          <p:cNvSpPr txBox="1"/>
          <p:nvPr/>
        </p:nvSpPr>
        <p:spPr>
          <a:xfrm>
            <a:off x="283029" y="5996309"/>
            <a:ext cx="5029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accent1"/>
                </a:solidFill>
              </a:rPr>
              <a:t>(</a:t>
            </a:r>
            <a:r>
              <a:rPr lang="fi-FI" sz="2000" dirty="0" err="1">
                <a:solidFill>
                  <a:schemeClr val="accent1"/>
                </a:solidFill>
              </a:rPr>
              <a:t>Thank</a:t>
            </a:r>
            <a:r>
              <a:rPr lang="fi-FI" sz="2000" dirty="0">
                <a:solidFill>
                  <a:schemeClr val="accent1"/>
                </a:solidFill>
              </a:rPr>
              <a:t> </a:t>
            </a:r>
            <a:r>
              <a:rPr lang="fi-FI" sz="2000" dirty="0" err="1">
                <a:solidFill>
                  <a:schemeClr val="accent1"/>
                </a:solidFill>
              </a:rPr>
              <a:t>you</a:t>
            </a:r>
            <a:r>
              <a:rPr lang="fi-FI" sz="2000" dirty="0">
                <a:solidFill>
                  <a:schemeClr val="accent1"/>
                </a:solidFill>
              </a:rPr>
              <a:t> for </a:t>
            </a:r>
            <a:r>
              <a:rPr lang="fi-FI" sz="2000" dirty="0" err="1">
                <a:solidFill>
                  <a:schemeClr val="accent1"/>
                </a:solidFill>
              </a:rPr>
              <a:t>your</a:t>
            </a:r>
            <a:r>
              <a:rPr lang="fi-FI" sz="2000" dirty="0">
                <a:solidFill>
                  <a:schemeClr val="accent1"/>
                </a:solidFill>
              </a:rPr>
              <a:t> </a:t>
            </a:r>
            <a:r>
              <a:rPr lang="fi-FI" sz="2000" dirty="0" err="1">
                <a:solidFill>
                  <a:schemeClr val="accent1"/>
                </a:solidFill>
              </a:rPr>
              <a:t>attention</a:t>
            </a:r>
            <a:r>
              <a:rPr lang="fi-FI" sz="2000" dirty="0">
                <a:solidFill>
                  <a:schemeClr val="accent1"/>
                </a:solidFill>
              </a:rPr>
              <a:t>. </a:t>
            </a:r>
          </a:p>
          <a:p>
            <a:r>
              <a:rPr lang="fi-FI" sz="2000" dirty="0">
                <a:solidFill>
                  <a:schemeClr val="accent1"/>
                </a:solidFill>
              </a:rPr>
              <a:t>To </a:t>
            </a:r>
            <a:r>
              <a:rPr lang="fi-FI" sz="2000" dirty="0" err="1">
                <a:solidFill>
                  <a:schemeClr val="accent1"/>
                </a:solidFill>
              </a:rPr>
              <a:t>contact</a:t>
            </a:r>
            <a:r>
              <a:rPr lang="fi-FI" sz="2000" dirty="0">
                <a:solidFill>
                  <a:schemeClr val="accent1"/>
                </a:solidFill>
              </a:rPr>
              <a:t> me, </a:t>
            </a:r>
            <a:r>
              <a:rPr lang="fi-FI" sz="2000" dirty="0" err="1">
                <a:solidFill>
                  <a:schemeClr val="accent1"/>
                </a:solidFill>
              </a:rPr>
              <a:t>please</a:t>
            </a:r>
            <a:r>
              <a:rPr lang="fi-FI" sz="2000" dirty="0">
                <a:solidFill>
                  <a:schemeClr val="accent1"/>
                </a:solidFill>
              </a:rPr>
              <a:t> e-mail timo.hotti@op.fi)</a:t>
            </a:r>
          </a:p>
        </p:txBody>
      </p:sp>
    </p:spTree>
    <p:extLst>
      <p:ext uri="{BB962C8B-B14F-4D97-AF65-F5344CB8AC3E}">
        <p14:creationId xmlns:p14="http://schemas.microsoft.com/office/powerpoint/2010/main" val="12754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4" descr="Image result for contract picture">
            <a:extLst>
              <a:ext uri="{FF2B5EF4-FFF2-40B4-BE49-F238E27FC236}">
                <a16:creationId xmlns:a16="http://schemas.microsoft.com/office/drawing/2014/main" id="{74BBE370-FBAA-4F8C-BE30-4C9E6162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1" y="2323606"/>
            <a:ext cx="5477933" cy="365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614052-02CF-47BB-8B01-FE68B5FF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5" y="215901"/>
            <a:ext cx="11950700" cy="12932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key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problem</a:t>
            </a:r>
            <a:r>
              <a:rPr lang="fi-FI" dirty="0">
                <a:latin typeface="+mj-lt"/>
                <a:cs typeface="Arial" panose="020B0604020202020204" pitchFamily="34" charset="0"/>
              </a:rPr>
              <a:t>: How to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digitalize</a:t>
            </a:r>
            <a:r>
              <a:rPr lang="fi-FI" dirty="0">
                <a:latin typeface="+mj-lt"/>
                <a:cs typeface="Arial" panose="020B0604020202020204" pitchFamily="34" charset="0"/>
              </a:rPr>
              <a:t> and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decentralize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contracts</a:t>
            </a:r>
            <a:r>
              <a:rPr lang="fi-FI" dirty="0">
                <a:latin typeface="+mj-lt"/>
                <a:cs typeface="Arial" panose="020B0604020202020204" pitchFamily="34" charset="0"/>
              </a:rPr>
              <a:t>,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key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building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block</a:t>
            </a:r>
            <a:r>
              <a:rPr lang="fi-FI" dirty="0">
                <a:latin typeface="+mj-lt"/>
                <a:cs typeface="Arial" panose="020B0604020202020204" pitchFamily="34" charset="0"/>
              </a:rPr>
              <a:t> of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j-lt"/>
                <a:cs typeface="Arial" panose="020B0604020202020204" pitchFamily="34" charset="0"/>
              </a:rPr>
              <a:t>economy</a:t>
            </a:r>
            <a:r>
              <a:rPr lang="fi-FI" dirty="0"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7940" name="Slide Number Placeholder 3">
            <a:extLst>
              <a:ext uri="{FF2B5EF4-FFF2-40B4-BE49-F238E27FC236}">
                <a16:creationId xmlns:a16="http://schemas.microsoft.com/office/drawing/2014/main" id="{99FC7DAD-4024-4BD4-877D-DB3065F52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22ACF-310B-49D0-A599-5DBE6F2644A3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 panose="020F0303030000060003" pitchFamily="34" charset="0"/>
                <a:ea typeface="+mn-ea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 Chevin Pro Light" panose="020F0303030000060003" pitchFamily="34" charset="0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A62AAE-8781-462A-A5B4-624C14F1C9BA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2980267" y="4177868"/>
            <a:ext cx="1911352" cy="14754"/>
          </a:xfrm>
          <a:prstGeom prst="straightConnector1">
            <a:avLst/>
          </a:prstGeom>
          <a:ln w="666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120411-4F51-4AF3-875B-64A95F08DEB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720418" y="4215968"/>
            <a:ext cx="1987549" cy="14754"/>
          </a:xfrm>
          <a:prstGeom prst="straightConnector1">
            <a:avLst/>
          </a:prstGeom>
          <a:ln w="666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2F09CE-623A-478D-BA2E-538795A7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967" y="3246472"/>
            <a:ext cx="3361267" cy="193899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</a:t>
            </a:r>
            <a:r>
              <a:rPr kumimoji="0" lang="fi-FI" alt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Signers</a:t>
            </a:r>
            <a:endParaRPr kumimoji="0" lang="fi-FI" altLang="fi-FI" sz="2400" b="1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Identification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Authorization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Signing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Verification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6562D-3FCB-498D-8375-CEE9AB3C9DB3}"/>
              </a:ext>
            </a:extLst>
          </p:cNvPr>
          <p:cNvSpPr txBox="1"/>
          <p:nvPr/>
        </p:nvSpPr>
        <p:spPr>
          <a:xfrm>
            <a:off x="118534" y="3208372"/>
            <a:ext cx="2861733" cy="193899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Paper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Pre-requisites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Execution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Flow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T&amp;Cs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C793D-8ED1-43BC-8E92-D4BFA7DA3EFA}"/>
              </a:ext>
            </a:extLst>
          </p:cNvPr>
          <p:cNvSpPr txBox="1"/>
          <p:nvPr/>
        </p:nvSpPr>
        <p:spPr>
          <a:xfrm>
            <a:off x="2918283" y="6154081"/>
            <a:ext cx="5851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”</a:t>
            </a:r>
            <a:r>
              <a:rPr lang="fi-FI" sz="2800" b="1" dirty="0" err="1"/>
              <a:t>Blockchain</a:t>
            </a:r>
            <a:r>
              <a:rPr lang="fi-FI" sz="2800" b="1" dirty="0"/>
              <a:t>” </a:t>
            </a:r>
            <a:r>
              <a:rPr lang="fi-FI" sz="2800" b="1" dirty="0" err="1"/>
              <a:t>can</a:t>
            </a:r>
            <a:r>
              <a:rPr lang="fi-FI" sz="2800" b="1" dirty="0"/>
              <a:t> help on </a:t>
            </a:r>
            <a:r>
              <a:rPr lang="fi-FI" sz="2800" b="1" dirty="0" err="1"/>
              <a:t>both</a:t>
            </a:r>
            <a:r>
              <a:rPr lang="fi-FI" sz="2800" b="1" dirty="0"/>
              <a:t> </a:t>
            </a:r>
            <a:r>
              <a:rPr lang="fi-FI" sz="2800" b="1" dirty="0" err="1"/>
              <a:t>sides</a:t>
            </a:r>
            <a:r>
              <a:rPr lang="fi-FI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91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FD2E-30C9-43EF-87E1-01C595E8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”</a:t>
            </a:r>
            <a:r>
              <a:rPr lang="fi-FI" dirty="0" err="1"/>
              <a:t>blockchain</a:t>
            </a:r>
            <a:r>
              <a:rPr lang="fi-FI" dirty="0"/>
              <a:t>” (DLT) </a:t>
            </a:r>
            <a:r>
              <a:rPr lang="fi-FI" dirty="0" err="1"/>
              <a:t>good</a:t>
            </a:r>
            <a:r>
              <a:rPr lang="fi-FI" dirty="0"/>
              <a:t>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A74F-1C22-43E7-8492-789B6BB4C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5" y="1633094"/>
            <a:ext cx="10986062" cy="453578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It is </a:t>
            </a:r>
            <a:r>
              <a:rPr lang="fi-FI" dirty="0" err="1"/>
              <a:t>good</a:t>
            </a:r>
            <a:r>
              <a:rPr lang="fi-FI" dirty="0"/>
              <a:t> for </a:t>
            </a:r>
            <a:r>
              <a:rPr lang="fi-FI" b="1" dirty="0" err="1"/>
              <a:t>Digitalization</a:t>
            </a:r>
            <a:r>
              <a:rPr lang="fi-FI" b="1" dirty="0"/>
              <a:t> </a:t>
            </a:r>
            <a:r>
              <a:rPr lang="fi-FI" dirty="0"/>
              <a:t>and </a:t>
            </a:r>
            <a:r>
              <a:rPr lang="fi-FI" b="1" dirty="0" err="1"/>
              <a:t>Decentralization</a:t>
            </a:r>
            <a:r>
              <a:rPr lang="fi-FI" b="1" dirty="0"/>
              <a:t> </a:t>
            </a:r>
            <a:r>
              <a:rPr lang="fi-FI" dirty="0"/>
              <a:t>of </a:t>
            </a:r>
            <a:r>
              <a:rPr lang="fi-FI" b="1" dirty="0" err="1"/>
              <a:t>Transactions</a:t>
            </a:r>
            <a:r>
              <a:rPr lang="fi-FI" b="1" dirty="0"/>
              <a:t> </a:t>
            </a:r>
            <a:r>
              <a:rPr lang="fi-FI" dirty="0"/>
              <a:t>and </a:t>
            </a:r>
            <a:r>
              <a:rPr lang="fi-FI" b="1" dirty="0"/>
              <a:t>Data </a:t>
            </a:r>
            <a:r>
              <a:rPr lang="fi-FI" b="1" dirty="0" err="1"/>
              <a:t>Assets</a:t>
            </a:r>
            <a:endParaRPr lang="fi-FI" b="1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Cryptographically</a:t>
            </a:r>
            <a:r>
              <a:rPr lang="fi-FI" dirty="0"/>
              <a:t> </a:t>
            </a:r>
            <a:r>
              <a:rPr lang="fi-FI" dirty="0" err="1"/>
              <a:t>secured</a:t>
            </a:r>
            <a:r>
              <a:rPr lang="fi-FI" dirty="0"/>
              <a:t> </a:t>
            </a:r>
            <a:r>
              <a:rPr lang="fi-FI" b="1" dirty="0" err="1"/>
              <a:t>decentralized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to </a:t>
            </a:r>
            <a:r>
              <a:rPr lang="fi-FI" dirty="0" err="1"/>
              <a:t>execute</a:t>
            </a:r>
            <a:r>
              <a:rPr lang="fi-FI" dirty="0"/>
              <a:t> a </a:t>
            </a:r>
            <a:r>
              <a:rPr lang="fi-FI" b="1" dirty="0" err="1"/>
              <a:t>digital</a:t>
            </a:r>
            <a:r>
              <a:rPr lang="fi-FI" b="1" dirty="0"/>
              <a:t> business </a:t>
            </a:r>
            <a:r>
              <a:rPr lang="fi-FI" b="1" dirty="0" err="1"/>
              <a:t>process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parties</a:t>
            </a:r>
            <a:r>
              <a:rPr lang="fi-FI" dirty="0"/>
              <a:t> in a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intermediaries</a:t>
            </a:r>
            <a:endParaRPr lang="fi-FI" dirty="0"/>
          </a:p>
          <a:p>
            <a:pPr marL="359825" lvl="1" indent="0">
              <a:buNone/>
            </a:pPr>
            <a:r>
              <a:rPr lang="fi-FI" dirty="0"/>
              <a:t>	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execute</a:t>
            </a:r>
            <a:r>
              <a:rPr lang="fi-FI" dirty="0"/>
              <a:t> a </a:t>
            </a:r>
            <a:r>
              <a:rPr lang="fi-FI" dirty="0" err="1"/>
              <a:t>trade</a:t>
            </a:r>
            <a:endParaRPr lang="fi-FI" dirty="0"/>
          </a:p>
          <a:p>
            <a:pPr marL="359825" lvl="1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b="1" dirty="0" err="1"/>
              <a:t>Decentralized</a:t>
            </a:r>
            <a:r>
              <a:rPr lang="fi-FI" dirty="0"/>
              <a:t> and </a:t>
            </a:r>
            <a:r>
              <a:rPr lang="fi-FI" dirty="0" err="1"/>
              <a:t>secure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to </a:t>
            </a:r>
            <a:r>
              <a:rPr lang="fi-FI" dirty="0" err="1"/>
              <a:t>create</a:t>
            </a:r>
            <a:r>
              <a:rPr lang="fi-FI" dirty="0"/>
              <a:t> and </a:t>
            </a:r>
            <a:r>
              <a:rPr lang="fi-FI" dirty="0" err="1"/>
              <a:t>manage</a:t>
            </a:r>
            <a:r>
              <a:rPr lang="fi-FI" dirty="0"/>
              <a:t> </a:t>
            </a:r>
            <a:r>
              <a:rPr lang="fi-FI" b="1" dirty="0" err="1"/>
              <a:t>digital</a:t>
            </a:r>
            <a:r>
              <a:rPr lang="fi-FI" b="1" dirty="0"/>
              <a:t> data </a:t>
            </a:r>
            <a:r>
              <a:rPr lang="fi-FI" b="1" dirty="0" err="1"/>
              <a:t>assets</a:t>
            </a:r>
            <a:r>
              <a:rPr lang="fi-FI" b="1" dirty="0"/>
              <a:t> </a:t>
            </a:r>
            <a:r>
              <a:rPr lang="fi-FI" dirty="0"/>
              <a:t>in a </a:t>
            </a:r>
            <a:r>
              <a:rPr lang="fi-FI" dirty="0" err="1"/>
              <a:t>network</a:t>
            </a:r>
            <a:r>
              <a:rPr lang="fi-FI" dirty="0"/>
              <a:t> in a manner </a:t>
            </a:r>
            <a:r>
              <a:rPr lang="fi-FI" dirty="0" err="1"/>
              <a:t>where</a:t>
            </a:r>
            <a:r>
              <a:rPr lang="fi-FI" dirty="0"/>
              <a:t> no single party, </a:t>
            </a:r>
            <a:r>
              <a:rPr lang="fi-FI" dirty="0" err="1"/>
              <a:t>except</a:t>
            </a:r>
            <a:r>
              <a:rPr lang="fi-FI" dirty="0"/>
              <a:t> for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owner</a:t>
            </a:r>
            <a:r>
              <a:rPr lang="fi-FI" dirty="0"/>
              <a:t>,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assets</a:t>
            </a:r>
            <a:r>
              <a:rPr lang="fi-FI" dirty="0"/>
              <a:t> </a:t>
            </a:r>
            <a:r>
              <a:rPr lang="fi-FI" dirty="0" err="1"/>
              <a:t>alone</a:t>
            </a:r>
            <a:endParaRPr lang="fi-FI" dirty="0"/>
          </a:p>
          <a:p>
            <a:pPr marL="359825" lvl="1" indent="0">
              <a:buNone/>
            </a:pPr>
            <a:r>
              <a:rPr lang="fi-FI" dirty="0"/>
              <a:t>	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create</a:t>
            </a:r>
            <a:r>
              <a:rPr lang="fi-FI" dirty="0"/>
              <a:t> and </a:t>
            </a:r>
            <a:r>
              <a:rPr lang="fi-FI" dirty="0" err="1"/>
              <a:t>manage</a:t>
            </a:r>
            <a:r>
              <a:rPr lang="fi-FI" dirty="0"/>
              <a:t> a </a:t>
            </a:r>
            <a:r>
              <a:rPr lang="fi-FI" b="1" dirty="0" err="1"/>
              <a:t>digital</a:t>
            </a:r>
            <a:r>
              <a:rPr lang="fi-FI" b="1" dirty="0"/>
              <a:t> </a:t>
            </a:r>
            <a:r>
              <a:rPr lang="fi-FI" b="1" dirty="0" err="1"/>
              <a:t>identity</a:t>
            </a:r>
            <a:r>
              <a:rPr lang="fi-FI" dirty="0"/>
              <a:t> and </a:t>
            </a:r>
            <a:r>
              <a:rPr lang="fi-FI" b="1" dirty="0"/>
              <a:t>data </a:t>
            </a:r>
            <a:r>
              <a:rPr lang="fi-FI" b="1" dirty="0" err="1"/>
              <a:t>related</a:t>
            </a:r>
            <a:r>
              <a:rPr lang="fi-FI" b="1" dirty="0"/>
              <a:t> to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identity</a:t>
            </a:r>
            <a:endParaRPr lang="fi-FI" b="1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err="1"/>
              <a:t>These</a:t>
            </a:r>
            <a:r>
              <a:rPr lang="fi-FI" b="1" dirty="0"/>
              <a:t> </a:t>
            </a:r>
            <a:r>
              <a:rPr lang="fi-FI" b="1" dirty="0" err="1"/>
              <a:t>two</a:t>
            </a:r>
            <a:r>
              <a:rPr lang="fi-FI" b="1" dirty="0"/>
              <a:t> </a:t>
            </a:r>
            <a:r>
              <a:rPr lang="fi-FI" b="1" dirty="0" err="1"/>
              <a:t>uses</a:t>
            </a:r>
            <a:r>
              <a:rPr lang="fi-FI" b="1" dirty="0"/>
              <a:t> of ”</a:t>
            </a:r>
            <a:r>
              <a:rPr lang="fi-FI" b="1" dirty="0" err="1"/>
              <a:t>blockchain</a:t>
            </a:r>
            <a:r>
              <a:rPr lang="fi-FI" b="1" dirty="0"/>
              <a:t>” </a:t>
            </a:r>
            <a:r>
              <a:rPr lang="fi-FI" b="1" dirty="0" err="1"/>
              <a:t>can</a:t>
            </a:r>
            <a:r>
              <a:rPr lang="fi-FI" b="1" dirty="0"/>
              <a:t> and </a:t>
            </a:r>
            <a:r>
              <a:rPr lang="fi-FI" b="1" dirty="0" err="1"/>
              <a:t>should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combined</a:t>
            </a:r>
            <a:r>
              <a:rPr lang="fi-FI" b="1" dirty="0"/>
              <a:t> </a:t>
            </a:r>
            <a:r>
              <a:rPr lang="fi-FI" b="1" dirty="0" err="1"/>
              <a:t>together</a:t>
            </a:r>
            <a:r>
              <a:rPr lang="fi-FI" b="1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68F77-A8B3-4A10-BC59-A11319A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4</a:t>
            </a:fld>
            <a:endParaRPr lang="fi-FI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0EE84862-DAA8-4C0F-B814-1D99077BD9D9}"/>
              </a:ext>
            </a:extLst>
          </p:cNvPr>
          <p:cNvGrpSpPr>
            <a:grpSpLocks/>
          </p:cNvGrpSpPr>
          <p:nvPr/>
        </p:nvGrpSpPr>
        <p:grpSpPr bwMode="auto">
          <a:xfrm>
            <a:off x="9039203" y="2950511"/>
            <a:ext cx="1873251" cy="440268"/>
            <a:chOff x="1295834" y="4645152"/>
            <a:chExt cx="1190227" cy="32918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59A5479-6439-46BB-B9DF-65924B4A881C}"/>
                </a:ext>
              </a:extLst>
            </p:cNvPr>
            <p:cNvSpPr/>
            <p:nvPr/>
          </p:nvSpPr>
          <p:spPr>
            <a:xfrm>
              <a:off x="1295834" y="4645152"/>
              <a:ext cx="1190227" cy="329184"/>
            </a:xfrm>
            <a:prstGeom prst="round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fi-FI" sz="2400" dirty="0">
                <a:solidFill>
                  <a:srgbClr val="6E6E6E"/>
                </a:solidFill>
                <a:latin typeface="OP Chevin Pro Light"/>
              </a:endParaRPr>
            </a:p>
          </p:txBody>
        </p:sp>
        <p:pic>
          <p:nvPicPr>
            <p:cNvPr id="7" name="Picture 26">
              <a:extLst>
                <a:ext uri="{FF2B5EF4-FFF2-40B4-BE49-F238E27FC236}">
                  <a16:creationId xmlns:a16="http://schemas.microsoft.com/office/drawing/2014/main" id="{22AF7CDF-FC6E-47E6-B799-EC6B440EC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904" y="4662867"/>
              <a:ext cx="818085" cy="25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8719B0F4-72BE-42D5-8DA4-D6208A23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03" y="4337018"/>
            <a:ext cx="1924051" cy="43603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7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AC21F7-4EEA-43EF-A7AA-4DCFA6F3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84" y="2923117"/>
            <a:ext cx="10682816" cy="1293283"/>
          </a:xfrm>
        </p:spPr>
        <p:txBody>
          <a:bodyPr/>
          <a:lstStyle/>
          <a:p>
            <a:pPr algn="ctr">
              <a:defRPr/>
            </a:pP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”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Paper”</a:t>
            </a:r>
          </a:p>
        </p:txBody>
      </p:sp>
      <p:sp>
        <p:nvSpPr>
          <p:cNvPr id="168963" name="Slide Number Placeholder 4">
            <a:extLst>
              <a:ext uri="{FF2B5EF4-FFF2-40B4-BE49-F238E27FC236}">
                <a16:creationId xmlns:a16="http://schemas.microsoft.com/office/drawing/2014/main" id="{F4C18AFC-71C6-4DAC-835B-9E4AB5768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9D18324-6902-433A-B97C-904F5AB8A38E}" type="slidenum">
              <a:rPr lang="fi-FI" altLang="fi-FI">
                <a:solidFill>
                  <a:srgbClr val="969696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i-FI" altLang="fi-FI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4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0D10ADC-9C76-4E93-988D-0F6DE95C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7" y="747184"/>
            <a:ext cx="10680700" cy="129328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Digitalizing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Paper of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3C8BC4-72D5-4A33-AA2B-4BCEF6CC6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211918"/>
            <a:ext cx="7025216" cy="45931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DLT = </a:t>
            </a:r>
            <a:r>
              <a:rPr lang="fi-FI" dirty="0" err="1"/>
              <a:t>Decentralized</a:t>
            </a:r>
            <a:r>
              <a:rPr lang="fi-FI" dirty="0"/>
              <a:t> data management </a:t>
            </a:r>
            <a:r>
              <a:rPr lang="fi-FI" dirty="0" err="1"/>
              <a:t>method</a:t>
            </a:r>
            <a:r>
              <a:rPr lang="fi-FI" dirty="0"/>
              <a:t> for </a:t>
            </a:r>
            <a:r>
              <a:rPr lang="fi-FI" dirty="0" err="1"/>
              <a:t>efficient</a:t>
            </a:r>
            <a:r>
              <a:rPr lang="fi-FI" dirty="0"/>
              <a:t> management of </a:t>
            </a:r>
            <a:r>
              <a:rPr lang="fi-FI" b="1" dirty="0" err="1"/>
              <a:t>contract</a:t>
            </a:r>
            <a:r>
              <a:rPr lang="fi-FI" b="1" dirty="0"/>
              <a:t> data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party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/>
              <a:t>Every</a:t>
            </a:r>
            <a:r>
              <a:rPr lang="fi-FI" dirty="0"/>
              <a:t> party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copy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contract</a:t>
            </a:r>
            <a:r>
              <a:rPr lang="fi-FI" dirty="0"/>
              <a:t>, </a:t>
            </a:r>
            <a:r>
              <a:rPr lang="fi-FI" dirty="0" err="1"/>
              <a:t>delivered</a:t>
            </a:r>
            <a:r>
              <a:rPr lang="fi-FI" dirty="0"/>
              <a:t> and </a:t>
            </a:r>
            <a:r>
              <a:rPr lang="fi-FI" dirty="0" err="1"/>
              <a:t>maintained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flows</a:t>
            </a:r>
            <a:r>
              <a:rPr lang="fi-FI" dirty="0"/>
              <a:t> </a:t>
            </a:r>
            <a:r>
              <a:rPr lang="fi-FI" dirty="0" err="1"/>
              <a:t>related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contract</a:t>
            </a:r>
            <a:endParaRPr lang="fi-FI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contract</a:t>
            </a:r>
            <a:r>
              <a:rPr lang="fi-FI" dirty="0"/>
              <a:t> is </a:t>
            </a:r>
            <a:r>
              <a:rPr lang="fi-FI" dirty="0" err="1"/>
              <a:t>executed</a:t>
            </a:r>
            <a:r>
              <a:rPr lang="fi-FI" dirty="0"/>
              <a:t>, it is </a:t>
            </a:r>
            <a:r>
              <a:rPr lang="fi-FI" dirty="0" err="1"/>
              <a:t>validated</a:t>
            </a:r>
            <a:r>
              <a:rPr lang="fi-FI" dirty="0"/>
              <a:t> and </a:t>
            </a:r>
            <a:r>
              <a:rPr lang="fi-FI" dirty="0" err="1"/>
              <a:t>digitally</a:t>
            </a:r>
            <a:r>
              <a:rPr lang="fi-FI" dirty="0"/>
              <a:t> </a:t>
            </a:r>
            <a:r>
              <a:rPr lang="fi-FI" dirty="0" err="1"/>
              <a:t>signed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parties</a:t>
            </a: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DLT-</a:t>
            </a:r>
            <a:r>
              <a:rPr lang="fi-FI" dirty="0" err="1"/>
              <a:t>protocol</a:t>
            </a:r>
            <a:r>
              <a:rPr lang="fi-FI" dirty="0"/>
              <a:t> </a:t>
            </a:r>
            <a:r>
              <a:rPr lang="fi-FI" dirty="0" err="1"/>
              <a:t>executing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flow</a:t>
            </a:r>
            <a:r>
              <a:rPr lang="fi-FI" dirty="0"/>
              <a:t> </a:t>
            </a:r>
            <a:r>
              <a:rPr lang="fi-FI" dirty="0" err="1"/>
              <a:t>ensures</a:t>
            </a:r>
            <a:r>
              <a:rPr lang="fi-FI" dirty="0"/>
              <a:t>,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contract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in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copies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contract</a:t>
            </a:r>
            <a:r>
              <a:rPr lang="fi-FI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The </a:t>
            </a:r>
            <a:r>
              <a:rPr lang="fi-FI" dirty="0" err="1"/>
              <a:t>Notary</a:t>
            </a:r>
            <a:r>
              <a:rPr lang="fi-FI" dirty="0"/>
              <a:t> </a:t>
            </a:r>
            <a:r>
              <a:rPr lang="fi-FI" dirty="0" err="1"/>
              <a:t>ensures</a:t>
            </a:r>
            <a:r>
              <a:rPr lang="fi-FI" dirty="0"/>
              <a:t>,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approved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parties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contract</a:t>
            </a:r>
            <a:endParaRPr lang="fi-FI" dirty="0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1778B5A0-49D1-4725-AD2A-C84429411930}"/>
              </a:ext>
            </a:extLst>
          </p:cNvPr>
          <p:cNvSpPr/>
          <p:nvPr/>
        </p:nvSpPr>
        <p:spPr>
          <a:xfrm>
            <a:off x="7696201" y="4368800"/>
            <a:ext cx="1606551" cy="82338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r>
              <a:rPr lang="fi-FI" sz="2400" dirty="0" err="1">
                <a:solidFill>
                  <a:srgbClr val="FFFFFF"/>
                </a:solidFill>
                <a:latin typeface="OP Chevin Pro Light"/>
              </a:rPr>
              <a:t>Buyer</a:t>
            </a:r>
            <a:endParaRPr lang="fi-FI" sz="2400" dirty="0">
              <a:solidFill>
                <a:srgbClr val="FFFFFF"/>
              </a:solidFill>
              <a:latin typeface="OP Chevin Pro Light"/>
            </a:endParaRPr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78DD5EB1-C3A9-471C-8915-C1B8E9097724}"/>
              </a:ext>
            </a:extLst>
          </p:cNvPr>
          <p:cNvSpPr/>
          <p:nvPr/>
        </p:nvSpPr>
        <p:spPr>
          <a:xfrm>
            <a:off x="10179051" y="4368800"/>
            <a:ext cx="1606549" cy="823384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r>
              <a:rPr lang="fi-FI" sz="2400" dirty="0" err="1">
                <a:solidFill>
                  <a:srgbClr val="FFFFFF"/>
                </a:solidFill>
                <a:latin typeface="OP Chevin Pro Light"/>
              </a:rPr>
              <a:t>Seller</a:t>
            </a:r>
            <a:endParaRPr lang="fi-FI" sz="2400" dirty="0">
              <a:solidFill>
                <a:srgbClr val="FFFFFF"/>
              </a:solidFill>
              <a:latin typeface="OP Chevin Pro Light"/>
            </a:endParaRPr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F0F4B898-0C3F-4B2F-9C93-4FEE418CEDF9}"/>
              </a:ext>
            </a:extLst>
          </p:cNvPr>
          <p:cNvSpPr/>
          <p:nvPr/>
        </p:nvSpPr>
        <p:spPr>
          <a:xfrm>
            <a:off x="8976785" y="2599267"/>
            <a:ext cx="1604433" cy="823384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r>
              <a:rPr lang="fi-FI" sz="2400" dirty="0" err="1">
                <a:solidFill>
                  <a:srgbClr val="6E6E6E"/>
                </a:solidFill>
                <a:latin typeface="OP Chevin Pro Light"/>
              </a:rPr>
              <a:t>Notary</a:t>
            </a:r>
            <a:endParaRPr lang="fi-FI" sz="2400" dirty="0">
              <a:solidFill>
                <a:srgbClr val="6E6E6E"/>
              </a:solidFill>
              <a:latin typeface="OP Chevin Pro Light"/>
            </a:endParaRP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CDB4455D-0D40-40D1-AD0F-B1E307A98E1F}"/>
              </a:ext>
            </a:extLst>
          </p:cNvPr>
          <p:cNvCxnSpPr>
            <a:endCxn id="7" idx="0"/>
          </p:cNvCxnSpPr>
          <p:nvPr/>
        </p:nvCxnSpPr>
        <p:spPr>
          <a:xfrm flipH="1">
            <a:off x="8500534" y="3403600"/>
            <a:ext cx="802217" cy="965200"/>
          </a:xfrm>
          <a:prstGeom prst="straightConnector1">
            <a:avLst/>
          </a:prstGeom>
          <a:ln w="508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C58A73CF-E61C-459F-A493-FDC90414E9ED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>
            <a:off x="9302751" y="4779433"/>
            <a:ext cx="876300" cy="0"/>
          </a:xfrm>
          <a:prstGeom prst="straightConnector1">
            <a:avLst/>
          </a:prstGeom>
          <a:ln w="508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BEE251B1-A6B8-4C64-97C1-183FA2D804D8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10104968" y="3412067"/>
            <a:ext cx="878417" cy="956733"/>
          </a:xfrm>
          <a:prstGeom prst="straightConnector1">
            <a:avLst/>
          </a:prstGeom>
          <a:ln w="508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994" name="Tekstiruutu 18">
            <a:extLst>
              <a:ext uri="{FF2B5EF4-FFF2-40B4-BE49-F238E27FC236}">
                <a16:creationId xmlns:a16="http://schemas.microsoft.com/office/drawing/2014/main" id="{BEA8CE9E-1E32-404B-B437-D4E3AAA04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434" y="2074334"/>
            <a:ext cx="165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>
                <a:solidFill>
                  <a:srgbClr val="6E6E6E"/>
                </a:solidFill>
              </a:rPr>
              <a:t>3) Confirms</a:t>
            </a:r>
          </a:p>
        </p:txBody>
      </p:sp>
      <p:sp>
        <p:nvSpPr>
          <p:cNvPr id="169995" name="Tekstiruutu 19">
            <a:extLst>
              <a:ext uri="{FF2B5EF4-FFF2-40B4-BE49-F238E27FC236}">
                <a16:creationId xmlns:a16="http://schemas.microsoft.com/office/drawing/2014/main" id="{713EBB43-BC75-481D-A9C8-1066065C1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1" y="5257801"/>
            <a:ext cx="1684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>
                <a:solidFill>
                  <a:srgbClr val="6E6E6E"/>
                </a:solidFill>
              </a:rPr>
              <a:t>1) Proposes</a:t>
            </a:r>
          </a:p>
        </p:txBody>
      </p:sp>
      <p:sp>
        <p:nvSpPr>
          <p:cNvPr id="169996" name="Tekstiruutu 20">
            <a:extLst>
              <a:ext uri="{FF2B5EF4-FFF2-40B4-BE49-F238E27FC236}">
                <a16:creationId xmlns:a16="http://schemas.microsoft.com/office/drawing/2014/main" id="{075F6EFD-15D9-4810-A47F-E1CB28F85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917" y="5274734"/>
            <a:ext cx="162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>
                <a:solidFill>
                  <a:srgbClr val="6E6E6E"/>
                </a:solidFill>
              </a:rPr>
              <a:t>2) Validates</a:t>
            </a:r>
          </a:p>
        </p:txBody>
      </p:sp>
      <p:sp>
        <p:nvSpPr>
          <p:cNvPr id="169997" name="Tekstiruutu 21">
            <a:extLst>
              <a:ext uri="{FF2B5EF4-FFF2-40B4-BE49-F238E27FC236}">
                <a16:creationId xmlns:a16="http://schemas.microsoft.com/office/drawing/2014/main" id="{BA7F8DA3-3E70-4B0F-BE0B-1C84DF29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2" y="3757085"/>
            <a:ext cx="973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>
                <a:solidFill>
                  <a:srgbClr val="6E6E6E"/>
                </a:solidFill>
              </a:rPr>
              <a:t>”Flow”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1BE070-E92F-4982-828F-82312EFFEEE4}"/>
              </a:ext>
            </a:extLst>
          </p:cNvPr>
          <p:cNvSpPr txBox="1">
            <a:spLocks/>
          </p:cNvSpPr>
          <p:nvPr/>
        </p:nvSpPr>
        <p:spPr>
          <a:xfrm>
            <a:off x="186267" y="211667"/>
            <a:ext cx="5257800" cy="452967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/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1pPr>
            <a:lvl2pPr marL="539750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2pPr>
            <a:lvl3pPr marL="80645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3pPr>
            <a:lvl4pPr marL="1079500" indent="-2730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4pPr>
            <a:lvl5pPr marL="134620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5pPr>
            <a:lvl6pPr marL="161290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6pPr>
            <a:lvl7pPr marL="1885950" indent="-2730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7pPr>
            <a:lvl8pPr marL="215265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8pPr>
            <a:lvl9pPr marL="241935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9pPr>
          </a:lstStyle>
          <a:p>
            <a:pPr marL="0" indent="0" algn="ctr" defTabSz="914377">
              <a:spcBef>
                <a:spcPts val="1000"/>
              </a:spcBef>
              <a:buClr>
                <a:srgbClr val="FF6A10"/>
              </a:buClr>
              <a:buNone/>
              <a:defRPr/>
            </a:pPr>
            <a:r>
              <a:rPr lang="fi-FI" sz="2400" b="1" spc="-67">
                <a:solidFill>
                  <a:srgbClr val="6E6E6E"/>
                </a:solidFill>
              </a:rPr>
              <a:t>Business Transaction Management</a:t>
            </a:r>
            <a:endParaRPr lang="fi-FI" sz="2400" b="1" spc="-67" dirty="0">
              <a:solidFill>
                <a:srgbClr val="6E6E6E"/>
              </a:solidFill>
            </a:endParaRPr>
          </a:p>
        </p:txBody>
      </p:sp>
      <p:grpSp>
        <p:nvGrpSpPr>
          <p:cNvPr id="169999" name="Group 15">
            <a:extLst>
              <a:ext uri="{FF2B5EF4-FFF2-40B4-BE49-F238E27FC236}">
                <a16:creationId xmlns:a16="http://schemas.microsoft.com/office/drawing/2014/main" id="{A51B3BFB-26AD-4EA5-8999-F1F2FEFBD7DA}"/>
              </a:ext>
            </a:extLst>
          </p:cNvPr>
          <p:cNvGrpSpPr>
            <a:grpSpLocks/>
          </p:cNvGrpSpPr>
          <p:nvPr/>
        </p:nvGrpSpPr>
        <p:grpSpPr bwMode="auto">
          <a:xfrm>
            <a:off x="10045700" y="340784"/>
            <a:ext cx="1873251" cy="440267"/>
            <a:chOff x="1295834" y="4645152"/>
            <a:chExt cx="1190227" cy="32918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53DF6BD-CF15-4F28-AA5D-28BC25253BED}"/>
                </a:ext>
              </a:extLst>
            </p:cNvPr>
            <p:cNvSpPr/>
            <p:nvPr/>
          </p:nvSpPr>
          <p:spPr>
            <a:xfrm>
              <a:off x="1295834" y="4645152"/>
              <a:ext cx="1190227" cy="329184"/>
            </a:xfrm>
            <a:prstGeom prst="round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fi-FI" sz="2400" dirty="0">
                <a:solidFill>
                  <a:srgbClr val="6E6E6E"/>
                </a:solidFill>
                <a:latin typeface="OP Chevin Pro Light"/>
              </a:endParaRPr>
            </a:p>
          </p:txBody>
        </p:sp>
        <p:pic>
          <p:nvPicPr>
            <p:cNvPr id="170001" name="Picture 26">
              <a:extLst>
                <a:ext uri="{FF2B5EF4-FFF2-40B4-BE49-F238E27FC236}">
                  <a16:creationId xmlns:a16="http://schemas.microsoft.com/office/drawing/2014/main" id="{27FEE678-6741-43C6-BB2A-2ACD0EB15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904" y="4662875"/>
              <a:ext cx="818085" cy="25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3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A89CBE1-E661-42EB-9BEC-1820CAC4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7" y="734484"/>
            <a:ext cx="10680700" cy="129328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Digitalizing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Paper of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B7FCCD-3A12-4CD8-8C15-20E0A57E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2046817"/>
            <a:ext cx="7152216" cy="45360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consumes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party of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validates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validating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Buyer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Seller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invoice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authorizations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notary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confirms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Notary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70CBCB84-9544-489D-809A-9C9C69CDB44E}"/>
              </a:ext>
            </a:extLst>
          </p:cNvPr>
          <p:cNvSpPr/>
          <p:nvPr/>
        </p:nvSpPr>
        <p:spPr>
          <a:xfrm>
            <a:off x="8388351" y="2787652"/>
            <a:ext cx="2205567" cy="1528233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fi-FI" sz="2400" dirty="0">
              <a:solidFill>
                <a:srgbClr val="6E6E6E"/>
              </a:solidFill>
              <a:latin typeface="OP Chevin Pro Light"/>
            </a:endParaRPr>
          </a:p>
        </p:txBody>
      </p:sp>
      <p:sp>
        <p:nvSpPr>
          <p:cNvPr id="171013" name="Tekstiruutu 13">
            <a:extLst>
              <a:ext uri="{FF2B5EF4-FFF2-40B4-BE49-F238E27FC236}">
                <a16:creationId xmlns:a16="http://schemas.microsoft.com/office/drawing/2014/main" id="{ACEE542B-849D-46FF-8EFB-0AC9C217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767" y="2910418"/>
            <a:ext cx="1907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>
                <a:solidFill>
                  <a:srgbClr val="6E6E6E"/>
                </a:solidFill>
              </a:rPr>
              <a:t>Make Order</a:t>
            </a:r>
          </a:p>
        </p:txBody>
      </p: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C6B49B34-2169-4A39-B2AE-85EDD1ACCC05}"/>
              </a:ext>
            </a:extLst>
          </p:cNvPr>
          <p:cNvSpPr/>
          <p:nvPr/>
        </p:nvSpPr>
        <p:spPr>
          <a:xfrm>
            <a:off x="8934452" y="4186767"/>
            <a:ext cx="1263649" cy="565151"/>
          </a:xfrm>
          <a:prstGeom prst="roundRect">
            <a:avLst/>
          </a:prstGeom>
          <a:solidFill>
            <a:schemeClr val="accent6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i-FI" sz="1867" b="1" dirty="0" err="1">
                <a:solidFill>
                  <a:srgbClr val="6E6E6E"/>
                </a:solidFill>
                <a:latin typeface="OP Chevin Pro Light"/>
              </a:rPr>
              <a:t>Buyer</a:t>
            </a:r>
            <a:endParaRPr lang="fi-FI" sz="1867" b="1" dirty="0">
              <a:solidFill>
                <a:srgbClr val="6E6E6E"/>
              </a:solidFill>
              <a:latin typeface="OP Chevin Pro Light"/>
            </a:endParaRPr>
          </a:p>
          <a:p>
            <a:pPr algn="ctr" defTabSz="1219170">
              <a:defRPr/>
            </a:pPr>
            <a:r>
              <a:rPr lang="fi-FI" sz="1867" b="1" i="1" dirty="0" err="1">
                <a:solidFill>
                  <a:srgbClr val="6E6E6E"/>
                </a:solidFill>
                <a:latin typeface="OP Chevin Pro Light"/>
              </a:rPr>
              <a:t>Notary</a:t>
            </a:r>
            <a:endParaRPr lang="fi-FI" sz="1867" b="1" i="1" dirty="0">
              <a:solidFill>
                <a:srgbClr val="6E6E6E"/>
              </a:solidFill>
              <a:latin typeface="OP Chevin Pro Light"/>
            </a:endParaRPr>
          </a:p>
        </p:txBody>
      </p:sp>
      <p:sp>
        <p:nvSpPr>
          <p:cNvPr id="17" name="Pyöristetty suorakulmio 16">
            <a:extLst>
              <a:ext uri="{FF2B5EF4-FFF2-40B4-BE49-F238E27FC236}">
                <a16:creationId xmlns:a16="http://schemas.microsoft.com/office/drawing/2014/main" id="{CE6849B8-3608-45F6-B889-D465D2D58003}"/>
              </a:ext>
            </a:extLst>
          </p:cNvPr>
          <p:cNvSpPr/>
          <p:nvPr/>
        </p:nvSpPr>
        <p:spPr>
          <a:xfrm>
            <a:off x="8851900" y="3566585"/>
            <a:ext cx="1365251" cy="5207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i-FI" sz="1867" dirty="0" err="1">
                <a:solidFill>
                  <a:srgbClr val="6E6E6E"/>
                </a:solidFill>
                <a:latin typeface="OP Chevin Pro Light"/>
              </a:rPr>
              <a:t>Rules</a:t>
            </a:r>
            <a:endParaRPr lang="fi-FI" sz="1867" dirty="0">
              <a:solidFill>
                <a:srgbClr val="6E6E6E"/>
              </a:solidFill>
              <a:latin typeface="OP Chevin Pro Light"/>
            </a:endParaRPr>
          </a:p>
        </p:txBody>
      </p:sp>
      <p:sp>
        <p:nvSpPr>
          <p:cNvPr id="18" name="Pyöristetty suorakulmio 17">
            <a:extLst>
              <a:ext uri="{FF2B5EF4-FFF2-40B4-BE49-F238E27FC236}">
                <a16:creationId xmlns:a16="http://schemas.microsoft.com/office/drawing/2014/main" id="{5AEF3342-5287-462B-9924-7191E05AC0AB}"/>
              </a:ext>
            </a:extLst>
          </p:cNvPr>
          <p:cNvSpPr/>
          <p:nvPr/>
        </p:nvSpPr>
        <p:spPr>
          <a:xfrm>
            <a:off x="7181851" y="3295651"/>
            <a:ext cx="1346200" cy="56514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accent5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i-FI" sz="2400" dirty="0" err="1">
                <a:solidFill>
                  <a:srgbClr val="6E6E6E"/>
                </a:solidFill>
                <a:latin typeface="OP Chevin Pro Light"/>
              </a:rPr>
              <a:t>Quote</a:t>
            </a:r>
            <a:endParaRPr lang="fi-FI" sz="2400" dirty="0">
              <a:solidFill>
                <a:srgbClr val="6E6E6E"/>
              </a:solidFill>
              <a:latin typeface="OP Chevin Pro Light"/>
            </a:endParaRPr>
          </a:p>
        </p:txBody>
      </p:sp>
      <p:sp>
        <p:nvSpPr>
          <p:cNvPr id="19" name="Pyöristetty suorakulmio 18">
            <a:extLst>
              <a:ext uri="{FF2B5EF4-FFF2-40B4-BE49-F238E27FC236}">
                <a16:creationId xmlns:a16="http://schemas.microsoft.com/office/drawing/2014/main" id="{309E9591-F9FB-4868-93E8-2E7405DECC9A}"/>
              </a:ext>
            </a:extLst>
          </p:cNvPr>
          <p:cNvSpPr/>
          <p:nvPr/>
        </p:nvSpPr>
        <p:spPr>
          <a:xfrm>
            <a:off x="10392834" y="3272367"/>
            <a:ext cx="1344084" cy="565151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accent5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i-FI" sz="2400" dirty="0">
                <a:solidFill>
                  <a:srgbClr val="6E6E6E"/>
                </a:solidFill>
                <a:latin typeface="OP Chevin Pro Light"/>
              </a:rPr>
              <a:t>Order</a:t>
            </a:r>
          </a:p>
        </p:txBody>
      </p:sp>
      <p:sp>
        <p:nvSpPr>
          <p:cNvPr id="171018" name="Tekstiruutu 1">
            <a:extLst>
              <a:ext uri="{FF2B5EF4-FFF2-40B4-BE49-F238E27FC236}">
                <a16:creationId xmlns:a16="http://schemas.microsoft.com/office/drawing/2014/main" id="{8AA64CC9-5244-40EF-992D-51F0B52E0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1" y="2770718"/>
            <a:ext cx="813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 i="1">
                <a:solidFill>
                  <a:srgbClr val="6E6E6E"/>
                </a:solidFill>
              </a:rPr>
              <a:t>Input</a:t>
            </a:r>
          </a:p>
        </p:txBody>
      </p:sp>
      <p:sp>
        <p:nvSpPr>
          <p:cNvPr id="171019" name="Tekstiruutu 19">
            <a:extLst>
              <a:ext uri="{FF2B5EF4-FFF2-40B4-BE49-F238E27FC236}">
                <a16:creationId xmlns:a16="http://schemas.microsoft.com/office/drawing/2014/main" id="{142D29F0-474B-4378-B6DD-7C48B177E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434" y="2300818"/>
            <a:ext cx="1611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 i="1">
                <a:solidFill>
                  <a:srgbClr val="6E6E6E"/>
                </a:solidFill>
              </a:rPr>
              <a:t>Transaction</a:t>
            </a:r>
          </a:p>
        </p:txBody>
      </p:sp>
      <p:sp>
        <p:nvSpPr>
          <p:cNvPr id="171020" name="Tekstiruutu 20">
            <a:extLst>
              <a:ext uri="{FF2B5EF4-FFF2-40B4-BE49-F238E27FC236}">
                <a16:creationId xmlns:a16="http://schemas.microsoft.com/office/drawing/2014/main" id="{BAF684CB-6CDE-4CDE-8DA2-6F38E0D4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634" y="2770718"/>
            <a:ext cx="1020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 i="1">
                <a:solidFill>
                  <a:srgbClr val="6E6E6E"/>
                </a:solidFill>
              </a:rPr>
              <a:t>Output</a:t>
            </a:r>
          </a:p>
        </p:txBody>
      </p:sp>
      <p:sp>
        <p:nvSpPr>
          <p:cNvPr id="171021" name="Tekstiruutu 14">
            <a:extLst>
              <a:ext uri="{FF2B5EF4-FFF2-40B4-BE49-F238E27FC236}">
                <a16:creationId xmlns:a16="http://schemas.microsoft.com/office/drawing/2014/main" id="{00342556-5055-4082-8406-EB1A2D72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900" y="4751918"/>
            <a:ext cx="1351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 b="1" i="1">
                <a:solidFill>
                  <a:srgbClr val="6E6E6E"/>
                </a:solidFill>
              </a:rPr>
              <a:t>Signer(s)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5DC1237-0DA5-4E35-869B-58CCBC9D0E92}"/>
              </a:ext>
            </a:extLst>
          </p:cNvPr>
          <p:cNvSpPr txBox="1">
            <a:spLocks/>
          </p:cNvSpPr>
          <p:nvPr/>
        </p:nvSpPr>
        <p:spPr>
          <a:xfrm>
            <a:off x="184151" y="230718"/>
            <a:ext cx="5255683" cy="452967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/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1pPr>
            <a:lvl2pPr marL="539750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2pPr>
            <a:lvl3pPr marL="80645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3pPr>
            <a:lvl4pPr marL="1079500" indent="-2730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4pPr>
            <a:lvl5pPr marL="134620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5pPr>
            <a:lvl6pPr marL="161290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6pPr>
            <a:lvl7pPr marL="1885950" indent="-2730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7pPr>
            <a:lvl8pPr marL="215265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8pPr>
            <a:lvl9pPr marL="241935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9pPr>
          </a:lstStyle>
          <a:p>
            <a:pPr marL="0" indent="0" algn="ctr" defTabSz="914377">
              <a:spcBef>
                <a:spcPts val="1000"/>
              </a:spcBef>
              <a:buClr>
                <a:srgbClr val="FF6A10"/>
              </a:buClr>
              <a:buNone/>
              <a:defRPr/>
            </a:pPr>
            <a:r>
              <a:rPr lang="fi-FI" sz="2400" b="1" spc="-67" dirty="0">
                <a:solidFill>
                  <a:srgbClr val="6E6E6E"/>
                </a:solidFill>
              </a:rPr>
              <a:t>Business </a:t>
            </a:r>
            <a:r>
              <a:rPr lang="fi-FI" sz="2400" b="1" spc="-67" dirty="0" err="1">
                <a:solidFill>
                  <a:srgbClr val="6E6E6E"/>
                </a:solidFill>
              </a:rPr>
              <a:t>Transaction</a:t>
            </a:r>
            <a:r>
              <a:rPr lang="fi-FI" sz="2400" b="1" spc="-67" dirty="0">
                <a:solidFill>
                  <a:srgbClr val="6E6E6E"/>
                </a:solidFill>
              </a:rPr>
              <a:t> Management</a:t>
            </a:r>
          </a:p>
        </p:txBody>
      </p:sp>
      <p:grpSp>
        <p:nvGrpSpPr>
          <p:cNvPr id="171023" name="Group 22">
            <a:extLst>
              <a:ext uri="{FF2B5EF4-FFF2-40B4-BE49-F238E27FC236}">
                <a16:creationId xmlns:a16="http://schemas.microsoft.com/office/drawing/2014/main" id="{FC7E4577-9761-4BC0-BF04-69E856C4AE1A}"/>
              </a:ext>
            </a:extLst>
          </p:cNvPr>
          <p:cNvGrpSpPr>
            <a:grpSpLocks/>
          </p:cNvGrpSpPr>
          <p:nvPr/>
        </p:nvGrpSpPr>
        <p:grpSpPr bwMode="auto">
          <a:xfrm>
            <a:off x="10060518" y="298451"/>
            <a:ext cx="1873249" cy="438149"/>
            <a:chOff x="1295834" y="4645152"/>
            <a:chExt cx="1190227" cy="32918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8A3FCC0-1FFA-46B7-BC7D-95497D06E4CC}"/>
                </a:ext>
              </a:extLst>
            </p:cNvPr>
            <p:cNvSpPr/>
            <p:nvPr/>
          </p:nvSpPr>
          <p:spPr>
            <a:xfrm>
              <a:off x="1295834" y="4645152"/>
              <a:ext cx="1190227" cy="329184"/>
            </a:xfrm>
            <a:prstGeom prst="round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fi-FI" sz="2400" dirty="0">
                <a:solidFill>
                  <a:srgbClr val="6E6E6E"/>
                </a:solidFill>
                <a:latin typeface="OP Chevin Pro Light"/>
              </a:endParaRPr>
            </a:p>
          </p:txBody>
        </p:sp>
        <p:pic>
          <p:nvPicPr>
            <p:cNvPr id="171025" name="Picture 26">
              <a:extLst>
                <a:ext uri="{FF2B5EF4-FFF2-40B4-BE49-F238E27FC236}">
                  <a16:creationId xmlns:a16="http://schemas.microsoft.com/office/drawing/2014/main" id="{AFEC4975-6918-4A89-9BE4-9FE381A12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904" y="4662875"/>
              <a:ext cx="818085" cy="25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5AAFB6-4F0F-41F0-9D39-EAAF9121DD7D}"/>
              </a:ext>
            </a:extLst>
          </p:cNvPr>
          <p:cNvSpPr txBox="1"/>
          <p:nvPr/>
        </p:nvSpPr>
        <p:spPr>
          <a:xfrm>
            <a:off x="7457063" y="3771618"/>
            <a:ext cx="707245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spent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3E1911-EEA9-48A6-B9F3-865EBB832A7C}"/>
              </a:ext>
            </a:extLst>
          </p:cNvPr>
          <p:cNvSpPr txBox="1"/>
          <p:nvPr/>
        </p:nvSpPr>
        <p:spPr>
          <a:xfrm>
            <a:off x="10614230" y="3729828"/>
            <a:ext cx="952248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unspent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AC21F7-4EEA-43EF-A7AA-4DCFA6F3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84" y="2923117"/>
            <a:ext cx="10682816" cy="1293283"/>
          </a:xfrm>
        </p:spPr>
        <p:txBody>
          <a:bodyPr/>
          <a:lstStyle/>
          <a:p>
            <a:pPr algn="ctr">
              <a:defRPr/>
            </a:pP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”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Signer</a:t>
            </a: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74083" name="Slide Number Placeholder 4">
            <a:extLst>
              <a:ext uri="{FF2B5EF4-FFF2-40B4-BE49-F238E27FC236}">
                <a16:creationId xmlns:a16="http://schemas.microsoft.com/office/drawing/2014/main" id="{C48617CB-87DC-4C6F-9C16-DAF917EFD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3D7C3BE-CBA4-4A74-A04B-DC98797800D6}" type="slidenum">
              <a:rPr lang="fi-FI" altLang="fi-FI">
                <a:solidFill>
                  <a:srgbClr val="969696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i-FI" altLang="fi-FI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6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Dian numeron paikkamerkki 3">
            <a:extLst>
              <a:ext uri="{FF2B5EF4-FFF2-40B4-BE49-F238E27FC236}">
                <a16:creationId xmlns:a16="http://schemas.microsoft.com/office/drawing/2014/main" id="{41E4CFCC-CB24-45FD-8B79-A74A274A6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C967DACE-6938-4F4D-BFC2-D4B91ECA970D}" type="slidenum">
              <a:rPr lang="fi-FI" altLang="fi-FI">
                <a:solidFill>
                  <a:srgbClr val="969696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i-FI" altLang="fi-FI">
              <a:solidFill>
                <a:srgbClr val="969696"/>
              </a:solidFill>
            </a:endParaRPr>
          </a:p>
        </p:txBody>
      </p:sp>
      <p:sp>
        <p:nvSpPr>
          <p:cNvPr id="175107" name="Content Placeholder 4">
            <a:extLst>
              <a:ext uri="{FF2B5EF4-FFF2-40B4-BE49-F238E27FC236}">
                <a16:creationId xmlns:a16="http://schemas.microsoft.com/office/drawing/2014/main" id="{4697A172-805A-4561-AB45-2C54E3407AA6}"/>
              </a:ext>
            </a:extLst>
          </p:cNvPr>
          <p:cNvSpPr txBox="1">
            <a:spLocks/>
          </p:cNvSpPr>
          <p:nvPr/>
        </p:nvSpPr>
        <p:spPr bwMode="auto">
          <a:xfrm>
            <a:off x="84668" y="196851"/>
            <a:ext cx="5973233" cy="452967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  <a:lvl2pPr marL="539750" indent="-269875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2pPr>
            <a:lvl3pPr marL="806450" indent="-266700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3pPr>
            <a:lvl4pPr marL="1079500" indent="-273050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4pPr>
            <a:lvl5pPr marL="1346200" indent="-266700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5pPr>
            <a:lvl6pPr marL="1803400" indent="-2667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6pPr>
            <a:lvl7pPr marL="2260600" indent="-2667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7pPr>
            <a:lvl8pPr marL="2717800" indent="-2667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8pPr>
            <a:lvl9pPr marL="3175000" indent="-2667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 Chevin Pro Light" panose="020F0303030000060003" pitchFamily="34" charset="0"/>
              </a:defRPr>
            </a:lvl9pPr>
          </a:lstStyle>
          <a:p>
            <a:pPr algn="ctr" defTabSz="914377">
              <a:spcBef>
                <a:spcPts val="1000"/>
              </a:spcBef>
              <a:buClr>
                <a:srgbClr val="FF6A10"/>
              </a:buClr>
              <a:buNone/>
              <a:defRPr/>
            </a:pPr>
            <a:r>
              <a:rPr lang="fi-FI" altLang="fi-FI" sz="2400" b="1">
                <a:solidFill>
                  <a:srgbClr val="6E6E6E"/>
                </a:solidFill>
              </a:rPr>
              <a:t>Identity Data Management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16BC7C-EC02-4AE0-B368-28B99EEF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740834"/>
            <a:ext cx="10682816" cy="1293284"/>
          </a:xfrm>
        </p:spPr>
        <p:txBody>
          <a:bodyPr/>
          <a:lstStyle/>
          <a:p>
            <a:pPr>
              <a:defRPr/>
            </a:pP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Digitalizing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Signers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FAEC80-4E49-42C6-9BF6-3E7AF62A09E8}"/>
              </a:ext>
            </a:extLst>
          </p:cNvPr>
          <p:cNvGrpSpPr>
            <a:grpSpLocks/>
          </p:cNvGrpSpPr>
          <p:nvPr/>
        </p:nvGrpSpPr>
        <p:grpSpPr bwMode="auto">
          <a:xfrm>
            <a:off x="7071784" y="2527301"/>
            <a:ext cx="5190067" cy="3128433"/>
            <a:chOff x="1159619" y="1131590"/>
            <a:chExt cx="6814340" cy="3919465"/>
          </a:xfrm>
        </p:grpSpPr>
        <p:pic>
          <p:nvPicPr>
            <p:cNvPr id="175112" name="Kuva 5">
              <a:extLst>
                <a:ext uri="{FF2B5EF4-FFF2-40B4-BE49-F238E27FC236}">
                  <a16:creationId xmlns:a16="http://schemas.microsoft.com/office/drawing/2014/main" id="{D4E28992-C8E3-4F7F-95BB-E89954894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619" y="1131590"/>
              <a:ext cx="6814340" cy="391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F2136A-6FC1-4B4A-97BA-54BBD38817D3}"/>
                </a:ext>
              </a:extLst>
            </p:cNvPr>
            <p:cNvSpPr txBox="1"/>
            <p:nvPr/>
          </p:nvSpPr>
          <p:spPr>
            <a:xfrm>
              <a:off x="3549640" y="2083613"/>
              <a:ext cx="1859213" cy="372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defTabSz="609585">
                <a:defRPr/>
              </a:pPr>
              <a:r>
                <a:rPr lang="fi-FI" sz="1333" dirty="0">
                  <a:solidFill>
                    <a:srgbClr val="FF0000"/>
                  </a:solidFill>
                  <a:latin typeface="OP Chevin Pro Light"/>
                </a:rPr>
                <a:t>Distributed </a:t>
              </a:r>
              <a:r>
                <a:rPr lang="fi-FI" sz="1333" dirty="0" err="1">
                  <a:solidFill>
                    <a:srgbClr val="FF0000"/>
                  </a:solidFill>
                  <a:latin typeface="OP Chevin Pro Light"/>
                </a:rPr>
                <a:t>IDs</a:t>
              </a:r>
              <a:endParaRPr lang="fi-FI" sz="1333" dirty="0">
                <a:solidFill>
                  <a:srgbClr val="FF0000"/>
                </a:solidFill>
                <a:latin typeface="OP Chevin Pro Ligh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04A4EE-A4BD-4C99-AD5A-76979009ABF2}"/>
                </a:ext>
              </a:extLst>
            </p:cNvPr>
            <p:cNvSpPr txBox="1"/>
            <p:nvPr/>
          </p:nvSpPr>
          <p:spPr>
            <a:xfrm>
              <a:off x="3424581" y="1327828"/>
              <a:ext cx="2112112" cy="347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defTabSz="609585">
                <a:defRPr/>
              </a:pPr>
              <a:r>
                <a:rPr lang="fi-FI" sz="1200" dirty="0" err="1">
                  <a:solidFill>
                    <a:srgbClr val="FF0000"/>
                  </a:solidFill>
                  <a:latin typeface="OP Chevin Pro Light"/>
                </a:rPr>
                <a:t>Members</a:t>
              </a:r>
              <a:r>
                <a:rPr lang="fi-FI" sz="1200" dirty="0">
                  <a:solidFill>
                    <a:srgbClr val="FF0000"/>
                  </a:solidFill>
                  <a:latin typeface="OP Chevin Pro Light"/>
                </a:rPr>
                <a:t>’ ”</a:t>
              </a:r>
              <a:r>
                <a:rPr lang="fi-FI" sz="1200" dirty="0" err="1">
                  <a:solidFill>
                    <a:srgbClr val="FF0000"/>
                  </a:solidFill>
                  <a:latin typeface="OP Chevin Pro Light"/>
                </a:rPr>
                <a:t>MyData</a:t>
              </a:r>
              <a:r>
                <a:rPr lang="fi-FI" sz="1200" dirty="0">
                  <a:solidFill>
                    <a:srgbClr val="FF0000"/>
                  </a:solidFill>
                  <a:latin typeface="OP Chevin Pro Light"/>
                </a:rPr>
                <a:t>”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63431A9-F496-4596-8B12-F2640E822469}"/>
                </a:ext>
              </a:extLst>
            </p:cNvPr>
            <p:cNvCxnSpPr>
              <a:stCxn id="12" idx="0"/>
              <a:endCxn id="13" idx="2"/>
            </p:cNvCxnSpPr>
            <p:nvPr/>
          </p:nvCxnSpPr>
          <p:spPr>
            <a:xfrm flipV="1">
              <a:off x="4479247" y="1674867"/>
              <a:ext cx="1390" cy="408746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97C084-165F-40F4-968C-3A0A3EF3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68" y="2148418"/>
            <a:ext cx="6811433" cy="4099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Self-sovereign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  <a:defRPr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Ledger Network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0" indent="0">
              <a:buNone/>
              <a:defRPr/>
            </a:pP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Verifiable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Consents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111" name="Picture 14">
            <a:extLst>
              <a:ext uri="{FF2B5EF4-FFF2-40B4-BE49-F238E27FC236}">
                <a16:creationId xmlns:a16="http://schemas.microsoft.com/office/drawing/2014/main" id="{DA5EEF45-5E32-4ADD-AB5F-5691743F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267" y="196852"/>
            <a:ext cx="1924051" cy="43603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69697"/>
      </p:ext>
    </p:extLst>
  </p:cSld>
  <p:clrMapOvr>
    <a:masterClrMapping/>
  </p:clrMapOvr>
</p:sld>
</file>

<file path=ppt/theme/theme1.xml><?xml version="1.0" encoding="utf-8"?>
<a:theme xmlns:a="http://schemas.openxmlformats.org/drawingml/2006/main" name="1_OP">
  <a:themeElements>
    <a:clrScheme name="OP_värit2017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6A10"/>
      </a:accent1>
      <a:accent2>
        <a:srgbClr val="969696"/>
      </a:accent2>
      <a:accent3>
        <a:srgbClr val="DCDCDC"/>
      </a:accent3>
      <a:accent4>
        <a:srgbClr val="6E6E6E"/>
      </a:accent4>
      <a:accent5>
        <a:srgbClr val="D00000"/>
      </a:accent5>
      <a:accent6>
        <a:srgbClr val="FFB900"/>
      </a:accent6>
      <a:hlink>
        <a:srgbClr val="464646"/>
      </a:hlink>
      <a:folHlink>
        <a:srgbClr val="464646"/>
      </a:folHlink>
    </a:clrScheme>
    <a:fontScheme name="OP">
      <a:majorFont>
        <a:latin typeface="OP Chevin Pro Light"/>
        <a:ea typeface=""/>
        <a:cs typeface=""/>
      </a:majorFont>
      <a:minorFont>
        <a:latin typeface="OP Chevin Pro Ligh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" id="{DFB59AC0-DF67-44B4-BE90-63D277206EEB}" vid="{766505E9-C9A0-4557-9F22-628515C62068}"/>
    </a:ext>
  </a:extLst>
</a:theme>
</file>

<file path=ppt/theme/theme2.xml><?xml version="1.0" encoding="utf-8"?>
<a:theme xmlns:a="http://schemas.openxmlformats.org/drawingml/2006/main" name="7_OP">
  <a:themeElements>
    <a:clrScheme name="OP_värit2017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6A10"/>
      </a:accent1>
      <a:accent2>
        <a:srgbClr val="969696"/>
      </a:accent2>
      <a:accent3>
        <a:srgbClr val="DCDCDC"/>
      </a:accent3>
      <a:accent4>
        <a:srgbClr val="6E6E6E"/>
      </a:accent4>
      <a:accent5>
        <a:srgbClr val="D00000"/>
      </a:accent5>
      <a:accent6>
        <a:srgbClr val="FFB900"/>
      </a:accent6>
      <a:hlink>
        <a:srgbClr val="464646"/>
      </a:hlink>
      <a:folHlink>
        <a:srgbClr val="464646"/>
      </a:folHlink>
    </a:clrScheme>
    <a:fontScheme name="OP">
      <a:majorFont>
        <a:latin typeface="OP Chevin Pro Light"/>
        <a:ea typeface=""/>
        <a:cs typeface=""/>
      </a:majorFont>
      <a:minorFont>
        <a:latin typeface="OP Chevin Pro Ligh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" id="{DFB59AC0-DF67-44B4-BE90-63D277206EEB}" vid="{766505E9-C9A0-4557-9F22-628515C62068}"/>
    </a:ext>
  </a:extLst>
</a:theme>
</file>

<file path=ppt/theme/theme3.xml><?xml version="1.0" encoding="utf-8"?>
<a:theme xmlns:a="http://schemas.openxmlformats.org/drawingml/2006/main" name="Default Theme">
  <a:themeElements>
    <a:clrScheme name="Spectrum">
      <a:dk1>
        <a:srgbClr val="57565A"/>
      </a:dk1>
      <a:lt1>
        <a:srgbClr val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P">
  <a:themeElements>
    <a:clrScheme name="OP_värit2017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6A10"/>
      </a:accent1>
      <a:accent2>
        <a:srgbClr val="969696"/>
      </a:accent2>
      <a:accent3>
        <a:srgbClr val="DCDCDC"/>
      </a:accent3>
      <a:accent4>
        <a:srgbClr val="6E6E6E"/>
      </a:accent4>
      <a:accent5>
        <a:srgbClr val="D00000"/>
      </a:accent5>
      <a:accent6>
        <a:srgbClr val="FFB900"/>
      </a:accent6>
      <a:hlink>
        <a:srgbClr val="464646"/>
      </a:hlink>
      <a:folHlink>
        <a:srgbClr val="464646"/>
      </a:folHlink>
    </a:clrScheme>
    <a:fontScheme name="OP">
      <a:majorFont>
        <a:latin typeface="OP Chevin Pro Light"/>
        <a:ea typeface=""/>
        <a:cs typeface=""/>
      </a:majorFont>
      <a:minorFont>
        <a:latin typeface="OP Chevin Pro Ligh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" id="{DFB59AC0-DF67-44B4-BE90-63D277206EEB}" vid="{766505E9-C9A0-4557-9F22-628515C62068}"/>
    </a:ext>
  </a:extLst>
</a:theme>
</file>

<file path=ppt/theme/theme5.xml><?xml version="1.0" encoding="utf-8"?>
<a:theme xmlns:a="http://schemas.openxmlformats.org/drawingml/2006/main" name="4_OP">
  <a:themeElements>
    <a:clrScheme name="OP_värit2017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6A10"/>
      </a:accent1>
      <a:accent2>
        <a:srgbClr val="969696"/>
      </a:accent2>
      <a:accent3>
        <a:srgbClr val="DCDCDC"/>
      </a:accent3>
      <a:accent4>
        <a:srgbClr val="6E6E6E"/>
      </a:accent4>
      <a:accent5>
        <a:srgbClr val="D00000"/>
      </a:accent5>
      <a:accent6>
        <a:srgbClr val="FFB900"/>
      </a:accent6>
      <a:hlink>
        <a:srgbClr val="464646"/>
      </a:hlink>
      <a:folHlink>
        <a:srgbClr val="464646"/>
      </a:folHlink>
    </a:clrScheme>
    <a:fontScheme name="OP">
      <a:majorFont>
        <a:latin typeface="OP Chevin Pro Light"/>
        <a:ea typeface=""/>
        <a:cs typeface=""/>
      </a:majorFont>
      <a:minorFont>
        <a:latin typeface="OP Chevin Pro Ligh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" id="{DFB59AC0-DF67-44B4-BE90-63D277206EEB}" vid="{766505E9-C9A0-4557-9F22-628515C6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1619</Words>
  <Application>Microsoft Macintosh PowerPoint</Application>
  <PresentationFormat>Widescreen</PresentationFormat>
  <Paragraphs>302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Helvetica Neue Light</vt:lpstr>
      <vt:lpstr>OP Chevin Pro Light</vt:lpstr>
      <vt:lpstr>Roboto Regular</vt:lpstr>
      <vt:lpstr>1_OP</vt:lpstr>
      <vt:lpstr>7_OP</vt:lpstr>
      <vt:lpstr>Default Theme</vt:lpstr>
      <vt:lpstr>8_OP</vt:lpstr>
      <vt:lpstr>4_OP</vt:lpstr>
      <vt:lpstr>A Glimpse into the Future Decentralized Data Ecosystems -  A Trade Network for Non-listed Shares</vt:lpstr>
      <vt:lpstr>About the presenter</vt:lpstr>
      <vt:lpstr>The key problem: How to digitalize and decentralize contracts, the key building block of the economy?</vt:lpstr>
      <vt:lpstr>What is ”blockchain” (DLT) good for?</vt:lpstr>
      <vt:lpstr>Theory Part 1 – ”The Digital Paper”</vt:lpstr>
      <vt:lpstr>Digitalizing the Paper of the Contract –  Part 1: Contract Execution Flows </vt:lpstr>
      <vt:lpstr>Digitalizing the Paper of the Contract –  Part 2: Approval of a Transaction</vt:lpstr>
      <vt:lpstr>Theory Part 2 – ”The Digital Signer”</vt:lpstr>
      <vt:lpstr>Digitalizing the Signers of the Contract –  The Infrastructure</vt:lpstr>
      <vt:lpstr>Digitalizing the Signers of the Contract - The Self-Sovereign ID for individuals and businesses</vt:lpstr>
      <vt:lpstr>Practice – Building a fully decentralized digital trade network</vt:lpstr>
      <vt:lpstr>Data Management Technology 101</vt:lpstr>
      <vt:lpstr>Remember this ”breaking news” ? </vt:lpstr>
      <vt:lpstr>The key innovation– Bringing two  crypto &amp; decentralization technologies together</vt:lpstr>
      <vt:lpstr>How does the combined crypto data and transaction management network work? </vt:lpstr>
      <vt:lpstr>Project Jupiter - Aim and goals</vt:lpstr>
      <vt:lpstr>Mercury + Jupiter = PoC of a new digital company ecosystem</vt:lpstr>
      <vt:lpstr>Jupiter – How it works</vt:lpstr>
      <vt:lpstr>What we have proven</vt:lpstr>
      <vt:lpstr>Future implications</vt:lpstr>
      <vt:lpstr>Where are we on the ”Disruption Curve?”</vt:lpstr>
      <vt:lpstr>“Nothing is more powerful  than an idea whose time has come.”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Jupiter –  Trade Network for Non-listed Shares</dc:title>
  <dc:creator>Hotti Timo</dc:creator>
  <cp:lastModifiedBy>EIT Digital Helsinki</cp:lastModifiedBy>
  <cp:revision>100</cp:revision>
  <dcterms:created xsi:type="dcterms:W3CDTF">2018-11-22T06:40:05Z</dcterms:created>
  <dcterms:modified xsi:type="dcterms:W3CDTF">2019-04-10T09:04:40Z</dcterms:modified>
</cp:coreProperties>
</file>