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66" r:id="rId4"/>
    <p:sldId id="259" r:id="rId5"/>
    <p:sldId id="270" r:id="rId6"/>
    <p:sldId id="271" r:id="rId7"/>
    <p:sldId id="272" r:id="rId8"/>
    <p:sldId id="265" r:id="rId9"/>
    <p:sldId id="273" r:id="rId10"/>
    <p:sldId id="274" r:id="rId11"/>
    <p:sldId id="260" r:id="rId12"/>
    <p:sldId id="267" r:id="rId13"/>
    <p:sldId id="262" r:id="rId14"/>
    <p:sldId id="263" r:id="rId15"/>
  </p:sldIdLst>
  <p:sldSz cx="12192000" cy="6858000"/>
  <p:notesSz cx="6797675" cy="987425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62" d="100"/>
          <a:sy n="62" d="100"/>
        </p:scale>
        <p:origin x="52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779079" y="5454200"/>
            <a:ext cx="717256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779078" y="2740334"/>
            <a:ext cx="10633847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04" y="290"/>
            <a:ext cx="3425587" cy="22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356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taustakuvalla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779079" y="5454200"/>
            <a:ext cx="717256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779078" y="2740334"/>
            <a:ext cx="10633847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04" y="290"/>
            <a:ext cx="3425587" cy="22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609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taustainen kan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779078" y="2740334"/>
            <a:ext cx="10633847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779079" y="5504997"/>
            <a:ext cx="717256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04" y="291"/>
            <a:ext cx="3425587" cy="2280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862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kuv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99016" y="180000"/>
            <a:ext cx="6172923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/>
              <a:t>Click icon to add picture</a:t>
            </a:r>
            <a:endParaRPr lang="fi-FI" noProof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779081" y="2435535"/>
            <a:ext cx="4425969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779081" y="5884335"/>
            <a:ext cx="4425969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04" y="291"/>
            <a:ext cx="3425587" cy="2280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584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719667" y="5765800"/>
            <a:ext cx="10780184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779078" y="1912266"/>
            <a:ext cx="10633847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94" y="5599324"/>
            <a:ext cx="3703431" cy="1194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033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719667" y="5765800"/>
            <a:ext cx="10780184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720002" y="381000"/>
            <a:ext cx="107807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720002" y="1685676"/>
            <a:ext cx="107807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772FF-DC7D-B64A-BEB0-188ECB96F750}" type="datetime1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4.11.2021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>
                <a:solidFill>
                  <a:prstClr val="black">
                    <a:tint val="75000"/>
                  </a:prstClr>
                </a:solidFill>
              </a:rPr>
              <a:t>BScBA</a:t>
            </a: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 Degree Program , Mikkeli Campus</a:t>
            </a:r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94" y="5599325"/>
            <a:ext cx="3703431" cy="1194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231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- 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719667" y="5765800"/>
            <a:ext cx="10780184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720002" y="381000"/>
            <a:ext cx="107807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720002" y="1685676"/>
            <a:ext cx="531743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6183362" y="1685676"/>
            <a:ext cx="531743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B6F99-8DEE-744D-B2F1-7399A94D5902}" type="datetime1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4.11.2021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>
                <a:solidFill>
                  <a:prstClr val="black">
                    <a:tint val="75000"/>
                  </a:prstClr>
                </a:solidFill>
              </a:rPr>
              <a:t>BScBA</a:t>
            </a: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 Degree Program , Mikkeli Campus</a:t>
            </a:r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1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6B250-F217-B84A-8E10-659CA258BA5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94" y="5599325"/>
            <a:ext cx="3703431" cy="1194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426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587067" y="5953125"/>
            <a:ext cx="48260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t>Laitoksen nimi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6587067" y="6111875"/>
            <a:ext cx="48260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869F559C-7B64-2840-8233-A1A13F4C1973}" type="datetime1">
              <a:rPr lang="fi-FI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4.11.2021</a:t>
            </a:fld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6587067" y="6297614"/>
            <a:ext cx="48260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865DB13D-24FD-0641-8100-A6CD964B88B6}" type="slidenum">
              <a:rPr lang="fi-FI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444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ha2a7QVmM8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libguides.aalto.fi/c.php?g=410678&amp;p=2798434" TargetMode="External"/><Relationship Id="rId2" Type="http://schemas.openxmlformats.org/officeDocument/2006/relationships/hyperlink" Target="https://primo.aalto.fi/discovery/search?vid=358AALTO_INST:VU1&amp;lang=en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libguides.aalto.fi/busines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s://libguides.cmich.edu/web_research/craap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libguides.aalto.fi/informationretrieval" TargetMode="External"/><Relationship Id="rId2" Type="http://schemas.openxmlformats.org/officeDocument/2006/relationships/hyperlink" Target="mailto:library-mikkeli@aalto.fi" TargetMode="Externa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2GMtIuaNzU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map.ihmc.us/" TargetMode="External"/><Relationship Id="rId2" Type="http://schemas.openxmlformats.org/officeDocument/2006/relationships/hyperlink" Target="http://freemind.sourceforge.net/wiki/index.php/Main_Page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funny-farm.appspot.com/game/far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149409" y="5644323"/>
            <a:ext cx="5379423" cy="602568"/>
          </a:xfrm>
        </p:spPr>
        <p:txBody>
          <a:bodyPr>
            <a:normAutofit fontScale="92500" lnSpcReduction="20000"/>
          </a:bodyPr>
          <a:lstStyle/>
          <a:p>
            <a:endParaRPr lang="fi-FI" dirty="0"/>
          </a:p>
          <a:p>
            <a:r>
              <a:rPr lang="fi-FI" dirty="0"/>
              <a:t>4.11. 2020</a:t>
            </a:r>
          </a:p>
          <a:p>
            <a:r>
              <a:rPr lang="fi-FI" dirty="0"/>
              <a:t>Jaana Santala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149409" y="2834883"/>
            <a:ext cx="7975385" cy="2636000"/>
          </a:xfrm>
        </p:spPr>
        <p:txBody>
          <a:bodyPr/>
          <a:lstStyle/>
          <a:p>
            <a:r>
              <a:rPr lang="fi-FI" dirty="0"/>
              <a:t>How to </a:t>
            </a:r>
            <a:r>
              <a:rPr lang="fi-FI" dirty="0" err="1"/>
              <a:t>find</a:t>
            </a:r>
            <a:r>
              <a:rPr lang="fi-FI" dirty="0"/>
              <a:t> </a:t>
            </a:r>
            <a:r>
              <a:rPr lang="fi-FI" dirty="0" err="1"/>
              <a:t>high-quality</a:t>
            </a:r>
            <a:r>
              <a:rPr lang="fi-FI" dirty="0"/>
              <a:t> </a:t>
            </a:r>
            <a:r>
              <a:rPr lang="fi-FI" dirty="0" err="1"/>
              <a:t>information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/>
            </a:r>
            <a:br>
              <a:rPr lang="fi-FI" dirty="0"/>
            </a:br>
            <a:r>
              <a:rPr lang="fi-FI" sz="4800" dirty="0" err="1"/>
              <a:t>Introduction</a:t>
            </a:r>
            <a:r>
              <a:rPr lang="fi-FI" sz="4800" dirty="0"/>
              <a:t> to </a:t>
            </a:r>
            <a:r>
              <a:rPr lang="fi-FI" sz="4800" dirty="0" err="1"/>
              <a:t>Information</a:t>
            </a:r>
            <a:r>
              <a:rPr lang="fi-FI" sz="4800" dirty="0"/>
              <a:t> </a:t>
            </a:r>
            <a:r>
              <a:rPr lang="fi-FI" sz="4800" dirty="0" err="1"/>
              <a:t>Retrieval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05275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2" y="381000"/>
            <a:ext cx="10780799" cy="710034"/>
          </a:xfrm>
        </p:spPr>
        <p:txBody>
          <a:bodyPr/>
          <a:lstStyle/>
          <a:p>
            <a:r>
              <a:rPr lang="fi-FI" dirty="0"/>
              <a:t>Connect </a:t>
            </a:r>
            <a:r>
              <a:rPr lang="fi-FI" dirty="0" err="1"/>
              <a:t>your</a:t>
            </a:r>
            <a:r>
              <a:rPr lang="fi-FI" dirty="0"/>
              <a:t> </a:t>
            </a:r>
            <a:r>
              <a:rPr lang="fi-FI" dirty="0" err="1"/>
              <a:t>keywords</a:t>
            </a:r>
            <a:r>
              <a:rPr lang="fi-FI" dirty="0"/>
              <a:t> </a:t>
            </a:r>
            <a:r>
              <a:rPr lang="fi-FI" dirty="0" err="1"/>
              <a:t>together</a:t>
            </a:r>
            <a:r>
              <a:rPr lang="fi-FI" dirty="0"/>
              <a:t>: </a:t>
            </a:r>
            <a:r>
              <a:rPr lang="fi-FI" dirty="0" err="1"/>
              <a:t>Boolean</a:t>
            </a:r>
            <a:r>
              <a:rPr lang="fi-FI" dirty="0"/>
              <a:t> </a:t>
            </a:r>
            <a:r>
              <a:rPr lang="fi-FI" dirty="0" err="1"/>
              <a:t>searching</a:t>
            </a:r>
            <a:endParaRPr lang="fi-FI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2" y="1530220"/>
            <a:ext cx="3734344" cy="3163078"/>
          </a:xfrm>
        </p:spPr>
      </p:pic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i="1" dirty="0"/>
              <a:t>Boolean search operators</a:t>
            </a:r>
            <a:r>
              <a:rPr lang="en-US" dirty="0"/>
              <a:t> are AND, OR and NOT. You can use these operators to create a very broad or very narrow search.</a:t>
            </a:r>
          </a:p>
          <a:p>
            <a:endParaRPr lang="en-US" dirty="0"/>
          </a:p>
          <a:p>
            <a:r>
              <a:rPr lang="en-US">
                <a:hlinkClick r:id="rId3"/>
              </a:rPr>
              <a:t>Boolean operators search strategy</a:t>
            </a:r>
            <a:endParaRPr lang="en-US" dirty="0"/>
          </a:p>
          <a:p>
            <a:endParaRPr lang="en-US" dirty="0"/>
          </a:p>
          <a:p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pPr>
              <a:defRPr/>
            </a:pPr>
            <a:fld id="{283B6F99-8DEE-744D-B2F1-7399A94D5902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4.11.2021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BScBA Degree Program , Mikkeli Campus</a:t>
            </a:r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pPr>
              <a:defRPr/>
            </a:pPr>
            <a:fld id="{BFB6B250-F217-B84A-8E10-659CA258BA5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315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2" y="381000"/>
            <a:ext cx="10780799" cy="710034"/>
          </a:xfrm>
        </p:spPr>
        <p:txBody>
          <a:bodyPr/>
          <a:lstStyle/>
          <a:p>
            <a:r>
              <a:rPr lang="fi-FI" dirty="0" err="1"/>
              <a:t>Choosing</a:t>
            </a:r>
            <a:r>
              <a:rPr lang="fi-FI" dirty="0"/>
              <a:t> </a:t>
            </a:r>
            <a:r>
              <a:rPr lang="fi-FI" dirty="0" err="1"/>
              <a:t>information</a:t>
            </a:r>
            <a:r>
              <a:rPr lang="fi-FI" dirty="0"/>
              <a:t> </a:t>
            </a:r>
            <a:r>
              <a:rPr lang="fi-FI" dirty="0" err="1"/>
              <a:t>resources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720002" y="1091034"/>
            <a:ext cx="10780799" cy="4426199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en-US" dirty="0"/>
              <a:t>Pick databases that matches the subject matter of your chosen topic.</a:t>
            </a:r>
          </a:p>
          <a:p>
            <a:pPr marL="580500" lvl="1" indent="-342900">
              <a:buFontTx/>
              <a:buChar char="-"/>
            </a:pPr>
            <a:r>
              <a:rPr lang="en-US" dirty="0"/>
              <a:t>Databases can be multidisciplinary or they can specialize in specific subject areas.</a:t>
            </a:r>
          </a:p>
          <a:p>
            <a:pPr marL="580500" lvl="1" indent="-342900">
              <a:buFontTx/>
              <a:buChar char="-"/>
            </a:pPr>
            <a:r>
              <a:rPr lang="en-US" dirty="0"/>
              <a:t>Search more than one database for a comprehensive search on a topic. Although there may be some overlap, each database contains different journals and provides different results or use our search portal </a:t>
            </a:r>
            <a:r>
              <a:rPr lang="en-US" dirty="0">
                <a:hlinkClick r:id="rId2"/>
              </a:rPr>
              <a:t>Primo</a:t>
            </a:r>
            <a:r>
              <a:rPr lang="en-US" dirty="0"/>
              <a:t>. </a:t>
            </a:r>
          </a:p>
          <a:p>
            <a:pPr marL="580500" lvl="1" indent="-342900">
              <a:buFontTx/>
              <a:buChar char="-"/>
            </a:pPr>
            <a:r>
              <a:rPr lang="en-US" dirty="0"/>
              <a:t>Here are some examples: </a:t>
            </a:r>
            <a:r>
              <a:rPr lang="en-US" dirty="0">
                <a:hlinkClick r:id="rId3"/>
              </a:rPr>
              <a:t>http://libguides.aalto.fi/c.php?g=410678&amp;p=2798434</a:t>
            </a:r>
            <a:endParaRPr lang="en-US" dirty="0"/>
          </a:p>
          <a:p>
            <a:pPr marL="580500" lvl="1" indent="-342900">
              <a:buFontTx/>
              <a:buChar char="-"/>
            </a:pPr>
            <a:r>
              <a:rPr lang="en-US" dirty="0"/>
              <a:t>You can find more business related databases from Business Guide: </a:t>
            </a:r>
            <a:r>
              <a:rPr lang="en-US" dirty="0">
                <a:hlinkClick r:id="rId4"/>
              </a:rPr>
              <a:t>http://libguides.aalto.fi/business</a:t>
            </a:r>
            <a:endParaRPr lang="en-US" dirty="0"/>
          </a:p>
          <a:p>
            <a:pPr marL="580500" lvl="1" indent="-342900">
              <a:buFontTx/>
              <a:buChar char="-"/>
            </a:pPr>
            <a:endParaRPr lang="en-US" dirty="0"/>
          </a:p>
          <a:p>
            <a:pPr marL="580500" lvl="1" indent="-342900">
              <a:buFontTx/>
              <a:buChar char="-"/>
            </a:pPr>
            <a:r>
              <a:rPr lang="en-US" sz="2100" b="1" dirty="0"/>
              <a:t>PST! </a:t>
            </a:r>
            <a:r>
              <a:rPr lang="en-US" dirty="0"/>
              <a:t>Librarians are also great resources to ask if you are stuck on which database to search for your topic! </a:t>
            </a:r>
            <a:endParaRPr lang="en-US" sz="2100" b="1" dirty="0"/>
          </a:p>
          <a:p>
            <a:pPr marL="580500" lvl="1" indent="-342900">
              <a:buFontTx/>
              <a:buChar char="-"/>
            </a:pPr>
            <a:endParaRPr lang="en-US" dirty="0"/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BCA772FF-DC7D-B64A-BEB0-188ECB96F750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4.11.2021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BScBA Degree Program , Mikkeli Campus</a:t>
            </a:r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9754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Identifying</a:t>
            </a:r>
            <a:r>
              <a:rPr lang="fi-FI" dirty="0"/>
              <a:t> </a:t>
            </a:r>
            <a:r>
              <a:rPr lang="fi-FI" dirty="0" err="1"/>
              <a:t>credible</a:t>
            </a:r>
            <a:r>
              <a:rPr lang="fi-FI" dirty="0"/>
              <a:t> online </a:t>
            </a:r>
            <a:r>
              <a:rPr lang="fi-FI" dirty="0" err="1"/>
              <a:t>sources</a:t>
            </a:r>
            <a:r>
              <a:rPr lang="fi-FI" dirty="0"/>
              <a:t> – </a:t>
            </a:r>
            <a:r>
              <a:rPr lang="fi-FI" dirty="0" err="1"/>
              <a:t>applying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CRAAP </a:t>
            </a:r>
            <a:r>
              <a:rPr lang="fi-FI" dirty="0" err="1"/>
              <a:t>test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When you encounter </a:t>
            </a:r>
            <a:r>
              <a:rPr lang="en-US" i="1" dirty="0"/>
              <a:t>any</a:t>
            </a:r>
            <a:r>
              <a:rPr lang="en-US" dirty="0"/>
              <a:t> kind of source, consider:</a:t>
            </a:r>
          </a:p>
          <a:p>
            <a:pPr marL="342900" indent="-342900">
              <a:buFontTx/>
              <a:buChar char="-"/>
            </a:pPr>
            <a:r>
              <a:rPr lang="fi-FI" dirty="0" err="1"/>
              <a:t>Currency</a:t>
            </a:r>
            <a:endParaRPr lang="fi-FI" dirty="0"/>
          </a:p>
          <a:p>
            <a:pPr marL="342900" indent="-342900">
              <a:buFontTx/>
              <a:buChar char="-"/>
            </a:pPr>
            <a:r>
              <a:rPr lang="fi-FI" dirty="0" err="1"/>
              <a:t>Relevance</a:t>
            </a:r>
            <a:endParaRPr lang="fi-FI" dirty="0"/>
          </a:p>
          <a:p>
            <a:pPr marL="342900" indent="-342900">
              <a:buFontTx/>
              <a:buChar char="-"/>
            </a:pPr>
            <a:r>
              <a:rPr lang="fi-FI" dirty="0" err="1"/>
              <a:t>Authority</a:t>
            </a:r>
            <a:endParaRPr lang="fi-FI" dirty="0"/>
          </a:p>
          <a:p>
            <a:pPr marL="342900" indent="-342900">
              <a:buFontTx/>
              <a:buChar char="-"/>
            </a:pPr>
            <a:r>
              <a:rPr lang="fi-FI" dirty="0" err="1"/>
              <a:t>Accuracy</a:t>
            </a:r>
            <a:endParaRPr lang="fi-FI" dirty="0"/>
          </a:p>
          <a:p>
            <a:pPr marL="342900" indent="-342900">
              <a:buFontTx/>
              <a:buChar char="-"/>
            </a:pPr>
            <a:r>
              <a:rPr lang="fi-FI" dirty="0" err="1"/>
              <a:t>Purpose</a:t>
            </a:r>
            <a:r>
              <a:rPr lang="fi-FI" dirty="0"/>
              <a:t>/</a:t>
            </a:r>
            <a:r>
              <a:rPr lang="fi-FI" dirty="0" err="1"/>
              <a:t>perspective</a:t>
            </a:r>
            <a:endParaRPr lang="fi-FI" dirty="0"/>
          </a:p>
          <a:p>
            <a:pPr marL="342900" indent="-342900">
              <a:buFontTx/>
              <a:buChar char="-"/>
            </a:pPr>
            <a:r>
              <a:rPr lang="fi-FI" dirty="0">
                <a:hlinkClick r:id="rId2"/>
              </a:rPr>
              <a:t>https://libguides.cmich.edu/web_research/craap</a:t>
            </a:r>
            <a:endParaRPr lang="fi-FI" dirty="0"/>
          </a:p>
          <a:p>
            <a:r>
              <a:rPr lang="en-US" dirty="0"/>
              <a:t>Information should never be accepted without a critical approach!</a:t>
            </a:r>
          </a:p>
          <a:p>
            <a:endParaRPr lang="en-US" dirty="0"/>
          </a:p>
          <a:p>
            <a:endParaRPr lang="fi-FI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quarter" idx="18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074" y="1685676"/>
            <a:ext cx="3970694" cy="2636912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66000" y="6111875"/>
            <a:ext cx="4826000" cy="185738"/>
          </a:xfrm>
        </p:spPr>
        <p:txBody>
          <a:bodyPr/>
          <a:lstStyle/>
          <a:p>
            <a:pPr>
              <a:defRPr/>
            </a:pPr>
            <a:fld id="{BCA772FF-DC7D-B64A-BEB0-188ECB96F750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4.11.2021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366000" y="5953125"/>
            <a:ext cx="4826000" cy="158750"/>
          </a:xfrm>
        </p:spPr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BScBA Degree Program , Mikkeli Campus</a:t>
            </a:r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366000" y="6297613"/>
            <a:ext cx="4826000" cy="161925"/>
          </a:xfrm>
        </p:spPr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025223" y="4292966"/>
            <a:ext cx="270335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200" dirty="0"/>
              <a:t>https://obamaninjas.com/127</a:t>
            </a:r>
          </a:p>
        </p:txBody>
      </p:sp>
    </p:spTree>
    <p:extLst>
      <p:ext uri="{BB962C8B-B14F-4D97-AF65-F5344CB8AC3E}">
        <p14:creationId xmlns:p14="http://schemas.microsoft.com/office/powerpoint/2010/main" val="1486694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Need</a:t>
            </a:r>
            <a:r>
              <a:rPr lang="fi-FI" dirty="0"/>
              <a:t> help?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err="1"/>
              <a:t>Contact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librarian</a:t>
            </a:r>
            <a:r>
              <a:rPr lang="fi-FI" dirty="0"/>
              <a:t>: </a:t>
            </a:r>
            <a:r>
              <a:rPr lang="fi-FI" dirty="0">
                <a:hlinkClick r:id="rId2"/>
              </a:rPr>
              <a:t>library-mikkeli@aalto.fi</a:t>
            </a:r>
            <a:endParaRPr lang="fi-FI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err="1">
                <a:hlinkClick r:id="rId3"/>
              </a:rPr>
              <a:t>Self-study</a:t>
            </a:r>
            <a:r>
              <a:rPr lang="fi-FI" dirty="0">
                <a:hlinkClick r:id="rId3"/>
              </a:rPr>
              <a:t> </a:t>
            </a:r>
            <a:r>
              <a:rPr lang="fi-FI" dirty="0" err="1">
                <a:hlinkClick r:id="rId3"/>
              </a:rPr>
              <a:t>guide</a:t>
            </a:r>
            <a:r>
              <a:rPr lang="fi-FI" dirty="0">
                <a:hlinkClick r:id="rId3"/>
              </a:rPr>
              <a:t> to </a:t>
            </a:r>
            <a:r>
              <a:rPr lang="fi-FI" dirty="0" err="1">
                <a:hlinkClick r:id="rId3"/>
              </a:rPr>
              <a:t>information</a:t>
            </a:r>
            <a:r>
              <a:rPr lang="fi-FI" dirty="0">
                <a:hlinkClick r:id="rId3"/>
              </a:rPr>
              <a:t> </a:t>
            </a:r>
            <a:r>
              <a:rPr lang="fi-FI" dirty="0" err="1">
                <a:hlinkClick r:id="rId3"/>
              </a:rPr>
              <a:t>retrieval</a:t>
            </a:r>
            <a:endParaRPr lang="fi-FI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BCA772FF-DC7D-B64A-BEB0-188ECB96F750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4.11.2021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BScBA Degree Program , Mikkeli Campus</a:t>
            </a:r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603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BCA772FF-DC7D-B64A-BEB0-188ECB96F750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4.11.2021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BScBA Degree Program , Mikkeli Campus</a:t>
            </a:r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3110" y="540214"/>
            <a:ext cx="3828620" cy="4956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782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Why</a:t>
            </a:r>
            <a:r>
              <a:rPr lang="fi-FI" dirty="0"/>
              <a:t> </a:t>
            </a:r>
            <a:r>
              <a:rPr lang="fi-FI" dirty="0" err="1"/>
              <a:t>should</a:t>
            </a:r>
            <a:r>
              <a:rPr lang="fi-FI" dirty="0"/>
              <a:t> I </a:t>
            </a:r>
            <a:r>
              <a:rPr lang="fi-FI" dirty="0" err="1"/>
              <a:t>study</a:t>
            </a:r>
            <a:r>
              <a:rPr lang="fi-FI" dirty="0"/>
              <a:t> </a:t>
            </a:r>
            <a:r>
              <a:rPr lang="fi-FI" dirty="0" err="1"/>
              <a:t>information</a:t>
            </a:r>
            <a:r>
              <a:rPr lang="fi-FI" dirty="0"/>
              <a:t> </a:t>
            </a:r>
            <a:r>
              <a:rPr lang="fi-FI" dirty="0" err="1"/>
              <a:t>retrieval</a:t>
            </a:r>
            <a:r>
              <a:rPr lang="fi-FI" dirty="0"/>
              <a:t> 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Because you should be able to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recognize your information needs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know how to search and locate information from different resources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critically evaluate the information you have found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60405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Defining</a:t>
            </a:r>
            <a:r>
              <a:rPr lang="fi-FI" dirty="0"/>
              <a:t> </a:t>
            </a:r>
            <a:r>
              <a:rPr lang="fi-FI" dirty="0" err="1"/>
              <a:t>your</a:t>
            </a:r>
            <a:r>
              <a:rPr lang="fi-FI" dirty="0"/>
              <a:t> </a:t>
            </a:r>
            <a:r>
              <a:rPr lang="fi-FI" dirty="0" err="1"/>
              <a:t>information</a:t>
            </a:r>
            <a:r>
              <a:rPr lang="fi-FI" dirty="0"/>
              <a:t> </a:t>
            </a:r>
            <a:r>
              <a:rPr lang="fi-FI" dirty="0" err="1"/>
              <a:t>needs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dirty="0" err="1"/>
              <a:t>information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need</a:t>
            </a:r>
            <a:r>
              <a:rPr lang="fi-FI" dirty="0"/>
              <a:t>?</a:t>
            </a:r>
          </a:p>
          <a:p>
            <a:pPr marL="342900" indent="-342900">
              <a:buFontTx/>
              <a:buChar char="-"/>
            </a:pPr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dirty="0" err="1"/>
              <a:t>information</a:t>
            </a:r>
            <a:r>
              <a:rPr lang="fi-FI" dirty="0"/>
              <a:t> </a:t>
            </a:r>
            <a:r>
              <a:rPr lang="fi-FI" dirty="0" err="1"/>
              <a:t>do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already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?</a:t>
            </a:r>
          </a:p>
          <a:p>
            <a:pPr marL="342900" indent="-342900">
              <a:buFontTx/>
              <a:buChar char="-"/>
            </a:pPr>
            <a:r>
              <a:rPr lang="fi-FI" dirty="0"/>
              <a:t>Do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need</a:t>
            </a:r>
            <a:r>
              <a:rPr lang="fi-FI" dirty="0"/>
              <a:t> general 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specific</a:t>
            </a:r>
            <a:r>
              <a:rPr lang="fi-FI" dirty="0"/>
              <a:t> </a:t>
            </a:r>
            <a:r>
              <a:rPr lang="fi-FI" dirty="0" err="1"/>
              <a:t>information</a:t>
            </a:r>
            <a:r>
              <a:rPr lang="fi-FI" dirty="0"/>
              <a:t>?</a:t>
            </a:r>
          </a:p>
          <a:p>
            <a:pPr marL="342900" indent="-342900">
              <a:buFontTx/>
              <a:buChar char="-"/>
            </a:pPr>
            <a:r>
              <a:rPr lang="fi-FI" dirty="0"/>
              <a:t>How </a:t>
            </a:r>
            <a:r>
              <a:rPr lang="fi-FI" dirty="0" err="1"/>
              <a:t>much</a:t>
            </a:r>
            <a:r>
              <a:rPr lang="fi-FI" dirty="0"/>
              <a:t> </a:t>
            </a:r>
            <a:r>
              <a:rPr lang="fi-FI" dirty="0" err="1"/>
              <a:t>information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need</a:t>
            </a:r>
            <a:r>
              <a:rPr lang="fi-FI" dirty="0"/>
              <a:t> 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want</a:t>
            </a:r>
            <a:r>
              <a:rPr lang="fi-FI" dirty="0"/>
              <a:t>?</a:t>
            </a:r>
          </a:p>
          <a:p>
            <a:pPr marL="342900" indent="-342900">
              <a:buFontTx/>
              <a:buChar char="-"/>
            </a:pPr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dirty="0" err="1"/>
              <a:t>types</a:t>
            </a:r>
            <a:r>
              <a:rPr lang="fi-FI" dirty="0"/>
              <a:t> of </a:t>
            </a:r>
            <a:r>
              <a:rPr lang="fi-FI" dirty="0" err="1"/>
              <a:t>information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want</a:t>
            </a:r>
            <a:r>
              <a:rPr lang="fi-FI" dirty="0"/>
              <a:t>?</a:t>
            </a:r>
          </a:p>
          <a:p>
            <a:pPr marL="342900" indent="-342900">
              <a:buFontTx/>
              <a:buChar char="-"/>
            </a:pPr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dirty="0" err="1"/>
              <a:t>information</a:t>
            </a:r>
            <a:r>
              <a:rPr lang="fi-FI" dirty="0"/>
              <a:t> </a:t>
            </a:r>
            <a:r>
              <a:rPr lang="fi-FI" dirty="0" err="1"/>
              <a:t>sources</a:t>
            </a:r>
            <a:r>
              <a:rPr lang="fi-FI" dirty="0"/>
              <a:t> </a:t>
            </a:r>
            <a:r>
              <a:rPr lang="fi-FI" dirty="0" err="1"/>
              <a:t>will</a:t>
            </a:r>
            <a:r>
              <a:rPr lang="fi-FI" dirty="0"/>
              <a:t> help </a:t>
            </a:r>
            <a:r>
              <a:rPr lang="fi-FI" dirty="0" err="1"/>
              <a:t>you</a:t>
            </a:r>
            <a:r>
              <a:rPr lang="fi-FI" dirty="0"/>
              <a:t> to </a:t>
            </a:r>
            <a:r>
              <a:rPr lang="fi-FI" dirty="0" err="1"/>
              <a:t>find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information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want</a:t>
            </a:r>
            <a:r>
              <a:rPr lang="fi-FI" dirty="0"/>
              <a:t>?</a:t>
            </a:r>
          </a:p>
          <a:p>
            <a:pPr marL="342900" indent="-342900">
              <a:buFontTx/>
              <a:buChar char="-"/>
            </a:pP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BCA772FF-DC7D-B64A-BEB0-188ECB96F750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4.11.2021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BScBA Degree Program , Mikkeli Campus</a:t>
            </a:r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849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Where</a:t>
            </a:r>
            <a:r>
              <a:rPr lang="fi-FI" dirty="0"/>
              <a:t> to </a:t>
            </a:r>
            <a:r>
              <a:rPr lang="fi-FI" dirty="0" err="1"/>
              <a:t>find</a:t>
            </a:r>
            <a:r>
              <a:rPr lang="fi-FI" dirty="0"/>
              <a:t> </a:t>
            </a:r>
            <a:r>
              <a:rPr lang="fi-FI" dirty="0" err="1"/>
              <a:t>reliable</a:t>
            </a:r>
            <a:r>
              <a:rPr lang="fi-FI" dirty="0"/>
              <a:t> and </a:t>
            </a:r>
            <a:r>
              <a:rPr lang="fi-FI" dirty="0" err="1"/>
              <a:t>relevant</a:t>
            </a:r>
            <a:r>
              <a:rPr lang="fi-FI" dirty="0"/>
              <a:t> </a:t>
            </a:r>
            <a:r>
              <a:rPr lang="fi-FI" dirty="0" err="1"/>
              <a:t>information</a:t>
            </a:r>
            <a:r>
              <a:rPr lang="fi-FI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Google?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Wikipedia?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A </a:t>
            </a:r>
            <a:r>
              <a:rPr lang="fi-FI" dirty="0" err="1"/>
              <a:t>database</a:t>
            </a:r>
            <a:r>
              <a:rPr lang="fi-FI" dirty="0"/>
              <a:t>?</a:t>
            </a: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fi-FI" dirty="0"/>
              <a:t>A </a:t>
            </a:r>
            <a:r>
              <a:rPr lang="fi-FI" dirty="0" err="1"/>
              <a:t>database</a:t>
            </a:r>
            <a:r>
              <a:rPr lang="fi-FI" dirty="0"/>
              <a:t> is </a:t>
            </a:r>
            <a:r>
              <a:rPr lang="fi-FI" dirty="0" err="1"/>
              <a:t>any</a:t>
            </a:r>
            <a:r>
              <a:rPr lang="fi-FI" dirty="0"/>
              <a:t> </a:t>
            </a:r>
            <a:r>
              <a:rPr lang="fi-FI" dirty="0" err="1"/>
              <a:t>collection</a:t>
            </a:r>
            <a:r>
              <a:rPr lang="fi-FI" dirty="0"/>
              <a:t> of data </a:t>
            </a:r>
            <a:r>
              <a:rPr lang="fi-FI" dirty="0" err="1"/>
              <a:t>that</a:t>
            </a:r>
            <a:r>
              <a:rPr lang="fi-FI" dirty="0"/>
              <a:t>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retrieved</a:t>
            </a:r>
            <a:r>
              <a:rPr lang="fi-FI" dirty="0"/>
              <a:t> </a:t>
            </a:r>
            <a:r>
              <a:rPr lang="fi-FI" dirty="0" err="1"/>
              <a:t>using</a:t>
            </a:r>
            <a:r>
              <a:rPr lang="fi-FI" dirty="0"/>
              <a:t> </a:t>
            </a:r>
            <a:r>
              <a:rPr lang="fi-FI" dirty="0" err="1"/>
              <a:t>organized</a:t>
            </a:r>
            <a:r>
              <a:rPr lang="fi-FI" dirty="0"/>
              <a:t> </a:t>
            </a:r>
            <a:r>
              <a:rPr lang="fi-FI" dirty="0" err="1"/>
              <a:t>search</a:t>
            </a:r>
            <a:r>
              <a:rPr lang="fi-FI" dirty="0"/>
              <a:t> </a:t>
            </a:r>
            <a:r>
              <a:rPr lang="fi-FI" dirty="0" err="1"/>
              <a:t>procedures</a:t>
            </a:r>
            <a:endParaRPr lang="fi-FI" dirty="0"/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fi-FI" dirty="0">
                <a:hlinkClick r:id="rId2"/>
              </a:rPr>
              <a:t>https://www.youtube.com/watch?v=Q2GMtIuaNzU</a:t>
            </a:r>
          </a:p>
          <a:p>
            <a:pPr marL="580500" lvl="1" indent="-342900">
              <a:buFont typeface="Arial" panose="020B0604020202020204" pitchFamily="34" charset="0"/>
              <a:buChar char="•"/>
            </a:pP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BCA772FF-DC7D-B64A-BEB0-188ECB96F750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4.11.2021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BScBA Degree Program , Mikkeli Campus</a:t>
            </a:r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789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Database</a:t>
            </a:r>
            <a:r>
              <a:rPr lang="fi-FI" dirty="0"/>
              <a:t> </a:t>
            </a:r>
            <a:r>
              <a:rPr lang="fi-FI" dirty="0" err="1"/>
              <a:t>searching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keywords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Databases are structured in similar ways and have common features. This means that if you can search one database effectively, then your skills are transferrable to other databases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Follow these steps:</a:t>
            </a: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en-US" dirty="0"/>
              <a:t>Identify main concepts</a:t>
            </a: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en-US" dirty="0"/>
              <a:t>Brainstorm for Keywords</a:t>
            </a: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en-US" dirty="0"/>
              <a:t>Connect your Keywords Together (with Boolean Operators)</a:t>
            </a: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en-US" dirty="0"/>
              <a:t>Choose a Database</a:t>
            </a:r>
          </a:p>
          <a:p>
            <a:pPr marL="580500" lvl="1" indent="-342900">
              <a:buFont typeface="Arial" panose="020B0604020202020204" pitchFamily="34" charset="0"/>
              <a:buChar char="•"/>
            </a:pPr>
            <a:endParaRPr lang="fi-FI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BCA772FF-DC7D-B64A-BEB0-188ECB96F750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4.11.2021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BScBA Degree Program , Mikkeli Campus</a:t>
            </a:r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787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2" y="279405"/>
            <a:ext cx="10693065" cy="811630"/>
          </a:xfrm>
        </p:spPr>
        <p:txBody>
          <a:bodyPr/>
          <a:lstStyle/>
          <a:p>
            <a:r>
              <a:rPr lang="fi-FI" dirty="0" err="1"/>
              <a:t>Identify</a:t>
            </a:r>
            <a:r>
              <a:rPr lang="fi-FI" dirty="0"/>
              <a:t> Main </a:t>
            </a:r>
            <a:r>
              <a:rPr lang="fi-FI" dirty="0" err="1"/>
              <a:t>Concepts</a:t>
            </a:r>
            <a:r>
              <a:rPr lang="fi-FI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676134" y="1175658"/>
            <a:ext cx="10780799" cy="4350906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en-US" dirty="0"/>
              <a:t>Break your topic into concepts (subjects). These concepts will form the building blocks of your search strategy. </a:t>
            </a:r>
            <a:endParaRPr lang="fi-FI" dirty="0"/>
          </a:p>
          <a:p>
            <a:pPr marL="342900" indent="-342900">
              <a:buFontTx/>
              <a:buChar char="-"/>
            </a:pPr>
            <a:r>
              <a:rPr lang="fi-FI" dirty="0" err="1"/>
              <a:t>Why</a:t>
            </a:r>
            <a:r>
              <a:rPr lang="fi-FI" dirty="0"/>
              <a:t>? </a:t>
            </a:r>
            <a:r>
              <a:rPr lang="fi-FI" dirty="0" err="1"/>
              <a:t>Because</a:t>
            </a:r>
            <a:endParaRPr lang="fi-FI" dirty="0"/>
          </a:p>
          <a:p>
            <a:r>
              <a:rPr lang="en-US" dirty="0"/>
              <a:t>		- Databases don't like sentences!</a:t>
            </a:r>
          </a:p>
          <a:p>
            <a:r>
              <a:rPr lang="en-US" dirty="0"/>
              <a:t>		- Long phrases or sentences will confuse the database and lead to 					  disappointing or NO results. </a:t>
            </a:r>
          </a:p>
          <a:p>
            <a:r>
              <a:rPr lang="en-US" dirty="0"/>
              <a:t>		- Pick out the words that indicate the main points of your topic. </a:t>
            </a:r>
          </a:p>
          <a:p>
            <a:pPr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BCA772FF-DC7D-B64A-BEB0-188ECB96F750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4.11.2021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BScBA Degree Program , Mikkeli Campus</a:t>
            </a:r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610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Brainstorm</a:t>
            </a:r>
            <a:r>
              <a:rPr lang="fi-FI" dirty="0"/>
              <a:t> for </a:t>
            </a:r>
            <a:r>
              <a:rPr lang="fi-FI" dirty="0" err="1"/>
              <a:t>Keywords</a:t>
            </a:r>
            <a:r>
              <a:rPr lang="fi-FI" dirty="0"/>
              <a:t>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en-US" dirty="0"/>
              <a:t>Keywords are the search terms that you enter into the database to describe each of your concepts. </a:t>
            </a:r>
          </a:p>
          <a:p>
            <a:pPr marL="342900" indent="-342900">
              <a:buFontTx/>
              <a:buChar char="-"/>
            </a:pPr>
            <a:r>
              <a:rPr lang="en-US" dirty="0"/>
              <a:t>Databases look for the exact words and phrases you type in, so if the author uses a different word (synonym) to describe a concept, you will not see that article in your results -&gt; For each of your concepts, identify alternative keywords!</a:t>
            </a:r>
          </a:p>
          <a:p>
            <a:pPr marL="342900" indent="-342900">
              <a:buFontTx/>
              <a:buChar char="-"/>
            </a:pPr>
            <a:r>
              <a:rPr lang="en-US" dirty="0"/>
              <a:t>Create a master list of alternative words for each of your concepts. </a:t>
            </a:r>
          </a:p>
          <a:p>
            <a:pPr marL="342900" indent="-342900">
              <a:buFontTx/>
              <a:buChar char="-"/>
            </a:pPr>
            <a:endParaRPr lang="en-US" dirty="0"/>
          </a:p>
          <a:p>
            <a:pPr marL="342900" indent="-342900">
              <a:buFontTx/>
              <a:buChar char="-"/>
            </a:pP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BCA772FF-DC7D-B64A-BEB0-188ECB96F750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4.11.2021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BScBA Degree Program , Mikkeli Campus</a:t>
            </a:r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307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5600" y="304140"/>
            <a:ext cx="10275220" cy="601155"/>
          </a:xfrm>
        </p:spPr>
        <p:txBody>
          <a:bodyPr/>
          <a:lstStyle/>
          <a:p>
            <a:r>
              <a:rPr lang="fi-FI" dirty="0"/>
              <a:t>How to </a:t>
            </a:r>
            <a:r>
              <a:rPr lang="fi-FI" dirty="0" err="1"/>
              <a:t>generate</a:t>
            </a:r>
            <a:r>
              <a:rPr lang="fi-FI" dirty="0"/>
              <a:t> </a:t>
            </a:r>
            <a:r>
              <a:rPr lang="fi-FI" dirty="0" err="1"/>
              <a:t>keywords</a:t>
            </a:r>
            <a:r>
              <a:rPr lang="fi-FI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705600" y="1089363"/>
            <a:ext cx="10780799" cy="4541416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en-US" dirty="0"/>
              <a:t>Divide your topic into themes</a:t>
            </a:r>
          </a:p>
          <a:p>
            <a:pPr marL="342900" indent="-342900">
              <a:buFontTx/>
              <a:buChar char="-"/>
            </a:pPr>
            <a:r>
              <a:rPr lang="en-US" dirty="0"/>
              <a:t>Consider also synonyms, broader or narrower terms</a:t>
            </a:r>
          </a:p>
          <a:p>
            <a:pPr marL="342900" indent="-342900">
              <a:buFontTx/>
              <a:buChar char="-"/>
            </a:pPr>
            <a:r>
              <a:rPr lang="en-US" dirty="0"/>
              <a:t>Remember acronyms!</a:t>
            </a:r>
          </a:p>
          <a:p>
            <a:pPr marL="342900" indent="-342900">
              <a:buFontTx/>
              <a:buChar char="-"/>
            </a:pPr>
            <a:r>
              <a:rPr lang="en-US" dirty="0"/>
              <a:t>Other language?</a:t>
            </a:r>
          </a:p>
          <a:p>
            <a:endParaRPr lang="en-US" dirty="0"/>
          </a:p>
          <a:p>
            <a:pPr marL="342900" indent="-342900">
              <a:buFontTx/>
              <a:buChar char="-"/>
            </a:pPr>
            <a:r>
              <a:rPr lang="en-US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Topic example</a:t>
            </a:r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: "Why some entrepreneurs survive from failures better than others?"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BCA772FF-DC7D-B64A-BEB0-188ECB96F750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4.11.2021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BScBA Degree Program , Mikkeli Campus</a:t>
            </a:r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121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Mind</a:t>
            </a:r>
            <a:r>
              <a:rPr lang="fi-FI" dirty="0"/>
              <a:t> </a:t>
            </a:r>
            <a:r>
              <a:rPr lang="fi-FI" dirty="0" err="1"/>
              <a:t>maps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Mind maps and concept maps offer ways to outline your research problem, and may help you identify suitable keywords:</a:t>
            </a: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en-US" dirty="0" err="1">
                <a:hlinkClick r:id="rId2"/>
              </a:rPr>
              <a:t>Freemind</a:t>
            </a:r>
            <a:r>
              <a:rPr lang="en-US" dirty="0"/>
              <a:t> - an easy-to-use and varied program for creating mind maps</a:t>
            </a: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en-US" dirty="0" err="1">
                <a:hlinkClick r:id="rId3"/>
              </a:rPr>
              <a:t>CmapTools</a:t>
            </a:r>
            <a:r>
              <a:rPr lang="en-US" dirty="0"/>
              <a:t>- a program for creating concept maps</a:t>
            </a:r>
          </a:p>
          <a:p>
            <a:pPr marL="5805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fi-FI" b="1" dirty="0" err="1">
                <a:latin typeface="Arial" panose="020B0604020202020204" pitchFamily="34" charset="0"/>
                <a:cs typeface="Arial" panose="020B0604020202020204" pitchFamily="34" charset="0"/>
              </a:rPr>
              <a:t>Let’s</a:t>
            </a:r>
            <a:r>
              <a:rPr lang="fi-FI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b="1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fi-FI" b="1" dirty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en-US" dirty="0">
                <a:hlinkClick r:id="rId4"/>
              </a:rPr>
              <a:t>The original Funny Farm (funny-farm.appspot.com)</a:t>
            </a:r>
            <a:endParaRPr lang="fi-FI" dirty="0"/>
          </a:p>
          <a:p>
            <a:endParaRPr lang="en-US" dirty="0"/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BCA772FF-DC7D-B64A-BEB0-188ECB96F750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4.11.2021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BScBA Degree Program , Mikkeli Campus</a:t>
            </a:r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951156"/>
      </p:ext>
    </p:extLst>
  </p:cSld>
  <p:clrMapOvr>
    <a:masterClrMapping/>
  </p:clrMapOvr>
</p:sld>
</file>

<file path=ppt/theme/theme1.xml><?xml version="1.0" encoding="utf-8"?>
<a:theme xmlns:a="http://schemas.openxmlformats.org/drawingml/2006/main" name="Aalto_BIZ_EN_Mikkeli_2013">
  <a:themeElements>
    <a:clrScheme name="AALTO - Yliopisto">
      <a:dk1>
        <a:sysClr val="windowText" lastClr="000000"/>
      </a:dk1>
      <a:lt1>
        <a:sysClr val="window" lastClr="FFFFFF"/>
      </a:lt1>
      <a:dk2>
        <a:srgbClr val="1F497D"/>
      </a:dk2>
      <a:lt2>
        <a:srgbClr val="928B81"/>
      </a:lt2>
      <a:accent1>
        <a:srgbClr val="78BE20"/>
      </a:accent1>
      <a:accent2>
        <a:srgbClr val="EF3340"/>
      </a:accent2>
      <a:accent3>
        <a:srgbClr val="005EB8"/>
      </a:accent3>
      <a:accent4>
        <a:srgbClr val="00965E"/>
      </a:accent4>
      <a:accent5>
        <a:srgbClr val="7D55C7"/>
      </a:accent5>
      <a:accent6>
        <a:srgbClr val="FFA300"/>
      </a:accent6>
      <a:hlink>
        <a:srgbClr val="000000"/>
      </a:hlink>
      <a:folHlink>
        <a:srgbClr val="928B8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</TotalTime>
  <Words>657</Words>
  <Application>Microsoft Office PowerPoint</Application>
  <PresentationFormat>Widescreen</PresentationFormat>
  <Paragraphs>120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MS PGothic</vt:lpstr>
      <vt:lpstr>MS PGothic</vt:lpstr>
      <vt:lpstr>Arial</vt:lpstr>
      <vt:lpstr>Courier New</vt:lpstr>
      <vt:lpstr>Georgia</vt:lpstr>
      <vt:lpstr>Lucida Grande</vt:lpstr>
      <vt:lpstr>ヒラギノ角ゴ Pro W3</vt:lpstr>
      <vt:lpstr>Aalto_BIZ_EN_Mikkeli_2013</vt:lpstr>
      <vt:lpstr>How to find high-quality information  Introduction to Information Retrieval</vt:lpstr>
      <vt:lpstr>Why should I study information retrieval ?</vt:lpstr>
      <vt:lpstr>Defining your information needs</vt:lpstr>
      <vt:lpstr>Where to find reliable and relevant information?</vt:lpstr>
      <vt:lpstr>Database searching with keywords</vt:lpstr>
      <vt:lpstr>Identify Main Concepts </vt:lpstr>
      <vt:lpstr>Brainstorm for Keywords!</vt:lpstr>
      <vt:lpstr>How to generate keywords?</vt:lpstr>
      <vt:lpstr>Mind maps</vt:lpstr>
      <vt:lpstr>Connect your keywords together: Boolean searching</vt:lpstr>
      <vt:lpstr>Choosing information resources</vt:lpstr>
      <vt:lpstr>Identifying credible online sources – applying the CRAAP test</vt:lpstr>
      <vt:lpstr>Need help?</vt:lpstr>
      <vt:lpstr>PowerPoint Presentation</vt:lpstr>
    </vt:vector>
  </TitlesOfParts>
  <Company>Aalto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find high-quality information  Introduction to Information Retrieval</dc:title>
  <dc:creator>Santala Jaana</dc:creator>
  <cp:lastModifiedBy>Beryl Pittman</cp:lastModifiedBy>
  <cp:revision>45</cp:revision>
  <cp:lastPrinted>2019-11-06T07:50:10Z</cp:lastPrinted>
  <dcterms:created xsi:type="dcterms:W3CDTF">2016-11-01T06:28:43Z</dcterms:created>
  <dcterms:modified xsi:type="dcterms:W3CDTF">2021-11-04T11:13:45Z</dcterms:modified>
</cp:coreProperties>
</file>