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0" r:id="rId9"/>
    <p:sldId id="264" r:id="rId10"/>
    <p:sldId id="266" r:id="rId11"/>
    <p:sldId id="265" r:id="rId12"/>
    <p:sldId id="267" r:id="rId13"/>
    <p:sldId id="268" r:id="rId14"/>
    <p:sldId id="269" r:id="rId15"/>
    <p:sldId id="272" r:id="rId16"/>
    <p:sldId id="273" r:id="rId17"/>
    <p:sldId id="274" r:id="rId18"/>
    <p:sldId id="271" r:id="rId19"/>
    <p:sldId id="275" r:id="rId20"/>
  </p:sldIdLst>
  <p:sldSz cx="9144000" cy="5715000" type="screen16x10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htinen Eeva" initials="LE" lastIdx="5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E6E6E6"/>
    <a:srgbClr val="005EB8"/>
    <a:srgbClr val="FFFFFF"/>
    <a:srgbClr val="EF363B"/>
    <a:srgbClr val="00965E"/>
    <a:srgbClr val="EE353B"/>
    <a:srgbClr val="FF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8218" autoAdjust="0"/>
  </p:normalViewPr>
  <p:slideViewPr>
    <p:cSldViewPr snapToGrid="0" snapToObjects="1">
      <p:cViewPr varScale="1">
        <p:scale>
          <a:sx n="95" d="100"/>
          <a:sy n="95" d="100"/>
        </p:scale>
        <p:origin x="444" y="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3" d="100"/>
          <a:sy n="93" d="100"/>
        </p:scale>
        <p:origin x="40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CC29D-C729-694F-A788-B5007BCA57F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0BB66-2831-4C42-9675-9DAB39629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43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AFD53-F29D-C94E-BF8B-0D8B7431C954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64E42-DED0-9246-9B1B-B67105F62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9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64E42-DED0-9246-9B1B-B67105F62D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335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http://www.aalto.fi/snapchat/" TargetMode="External"/><Relationship Id="rId3" Type="http://schemas.openxmlformats.org/officeDocument/2006/relationships/hyperlink" Target="https://www.linkedin.com/school/aalto-university/" TargetMode="External"/><Relationship Id="rId7" Type="http://schemas.openxmlformats.org/officeDocument/2006/relationships/hyperlink" Target="https://www.youtube.com/user/aaltouniversity" TargetMode="External"/><Relationship Id="rId12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hyperlink" Target="http://www.facebook.com/aaltouniversity" TargetMode="External"/><Relationship Id="rId5" Type="http://schemas.openxmlformats.org/officeDocument/2006/relationships/hyperlink" Target="https://twitter.com/aaltouniversity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hyperlink" Target="http://instagram.com/aaltouniversity" TargetMode="External"/><Relationship Id="rId1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noProof="1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431800" y="1820150"/>
            <a:ext cx="7948556" cy="736960"/>
          </a:xfrm>
          <a:prstGeom prst="rect">
            <a:avLst/>
          </a:prstGeom>
        </p:spPr>
        <p:txBody>
          <a:bodyPr lIns="0" rIns="0" anchor="b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1"/>
              <a:t>Headline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31801" y="2857500"/>
            <a:ext cx="7998597" cy="557098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buNone/>
              <a:defRPr sz="2800" b="1" i="0" baseline="0">
                <a:solidFill>
                  <a:schemeClr val="bg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1"/>
              <a:t>No Image - Sub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5966373" y="4683765"/>
            <a:ext cx="2464025" cy="3271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 b="1" i="0" baseline="0">
                <a:solidFill>
                  <a:schemeClr val="bg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1"/>
              <a:t>Name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3" hasCustomPrompt="1"/>
          </p:nvPr>
        </p:nvSpPr>
        <p:spPr>
          <a:xfrm>
            <a:off x="5966373" y="5010897"/>
            <a:ext cx="2464025" cy="3271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 b="1" i="0" baseline="0">
                <a:solidFill>
                  <a:schemeClr val="bg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1"/>
              <a:t>Date</a:t>
            </a:r>
          </a:p>
        </p:txBody>
      </p:sp>
      <p:pic>
        <p:nvPicPr>
          <p:cNvPr id="2" name="Kuva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985688"/>
            <a:ext cx="1750409" cy="1690668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87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. Process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4503" y="155976"/>
            <a:ext cx="8489928" cy="11065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</a:t>
            </a:r>
          </a:p>
        </p:txBody>
      </p:sp>
      <p:pic>
        <p:nvPicPr>
          <p:cNvPr id="16" name="Kuva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52838"/>
            <a:ext cx="1969868" cy="862738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7A6B884-331F-40FA-8908-119224136FDB}"/>
              </a:ext>
            </a:extLst>
          </p:cNvPr>
          <p:cNvSpPr>
            <a:spLocks noGrp="1"/>
          </p:cNvSpPr>
          <p:nvPr>
            <p:ph type="dt" sz="half" idx="26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749CABA-9FF3-45EA-9953-7B719CB699D9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F271C0B-E7D3-474B-A483-3CBA7656076F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7DF49218-5C95-446E-A553-0DAD14EE44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0831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1000" indent="-81000" algn="l" defTabSz="514436" rtl="0" eaLnBrk="1" latinLnBrk="0" hangingPunct="1">
              <a:lnSpc>
                <a:spcPct val="100000"/>
              </a:lnSpc>
              <a:buFont typeface="Arial" charset="0"/>
              <a:buChar char="•"/>
              <a:defRPr sz="1400" b="1">
                <a:solidFill>
                  <a:schemeClr val="bg1"/>
                </a:solidFill>
              </a:defRPr>
            </a:lvl1pPr>
            <a:lvl2pPr marL="0" indent="0">
              <a:lnSpc>
                <a:spcPts val="1500"/>
              </a:lnSpc>
              <a:buNone/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  <a:lvl3pPr>
              <a:buClr>
                <a:schemeClr val="bg1"/>
              </a:buClr>
              <a:defRPr sz="788">
                <a:solidFill>
                  <a:schemeClr val="bg1"/>
                </a:solidFill>
              </a:defRPr>
            </a:lvl3pPr>
          </a:lstStyle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r>
              <a:rPr lang="fi-FI" noProof="1"/>
              <a:t>Add text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5F048C04-65CE-4B0C-A347-1F7B45A19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30003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fi-FI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fi-FI" noProof="1"/>
          </a:p>
        </p:txBody>
      </p:sp>
      <p:sp>
        <p:nvSpPr>
          <p:cNvPr id="21" name="Text Placeholder 23">
            <a:extLst>
              <a:ext uri="{FF2B5EF4-FFF2-40B4-BE49-F238E27FC236}">
                <a16:creationId xmlns:a16="http://schemas.microsoft.com/office/drawing/2014/main" id="{3556B71D-E5EE-4E94-942C-75C7B96D8D4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331" y="147240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2014</a:t>
            </a:r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25A8D7EF-3488-498D-A5FF-9B7D80A645B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41503" y="147240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2015</a:t>
            </a:r>
          </a:p>
        </p:txBody>
      </p:sp>
      <p:sp>
        <p:nvSpPr>
          <p:cNvPr id="30" name="Text Placeholder 23">
            <a:extLst>
              <a:ext uri="{FF2B5EF4-FFF2-40B4-BE49-F238E27FC236}">
                <a16:creationId xmlns:a16="http://schemas.microsoft.com/office/drawing/2014/main" id="{916C9F7D-8D75-4C33-9C8F-F0463612B5C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80675" y="147240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2016</a:t>
            </a:r>
          </a:p>
        </p:txBody>
      </p:sp>
      <p:sp>
        <p:nvSpPr>
          <p:cNvPr id="31" name="Text Placeholder 23">
            <a:extLst>
              <a:ext uri="{FF2B5EF4-FFF2-40B4-BE49-F238E27FC236}">
                <a16:creationId xmlns:a16="http://schemas.microsoft.com/office/drawing/2014/main" id="{0E9103BA-E6E9-41AF-AD85-3B7996E4843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19847" y="147240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2017</a:t>
            </a:r>
          </a:p>
        </p:txBody>
      </p: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3C3CA270-C972-4312-AC53-16AC46FD4E6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59018" y="147240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2018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926D2B07-0DFA-4A12-8037-FFF47C3D256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69175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fi-FI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fi-FI" noProof="1"/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61DF4D17-AEA6-4236-89D6-03E2ECDCAD5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508347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fi-FI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fi-FI" noProof="1"/>
          </a:p>
        </p:txBody>
      </p:sp>
      <p:sp>
        <p:nvSpPr>
          <p:cNvPr id="35" name="Text Placeholder 5">
            <a:extLst>
              <a:ext uri="{FF2B5EF4-FFF2-40B4-BE49-F238E27FC236}">
                <a16:creationId xmlns:a16="http://schemas.microsoft.com/office/drawing/2014/main" id="{DB9F676C-854B-4DAA-9D5A-5434920DC86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247518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fi-FI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fi-FI" noProof="1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53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. Process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Kuva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66740"/>
            <a:ext cx="2025396" cy="84582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9F47391-4AC0-4F7E-BFA1-6D69FD7843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5387366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FEF0705C-E100-4768-B5FA-237B27E15CFD}"/>
              </a:ext>
            </a:extLst>
          </p:cNvPr>
          <p:cNvSpPr>
            <a:spLocks noGrp="1"/>
          </p:cNvSpPr>
          <p:nvPr>
            <p:ph type="dt" sz="half" idx="25"/>
          </p:nvPr>
        </p:nvSpPr>
        <p:spPr>
          <a:xfrm>
            <a:off x="6678800" y="5191934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17" name="Alatunnisteen paikkamerkki 1">
            <a:extLst>
              <a:ext uri="{FF2B5EF4-FFF2-40B4-BE49-F238E27FC236}">
                <a16:creationId xmlns:a16="http://schemas.microsoft.com/office/drawing/2014/main" id="{84C2D171-9BD9-4BE0-A001-56E7273902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39" y="156594"/>
            <a:ext cx="8497093" cy="126297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</a:t>
            </a:r>
          </a:p>
        </p:txBody>
      </p:sp>
      <p:sp>
        <p:nvSpPr>
          <p:cNvPr id="18" name="Text Placeholder 23">
            <a:extLst>
              <a:ext uri="{FF2B5EF4-FFF2-40B4-BE49-F238E27FC236}">
                <a16:creationId xmlns:a16="http://schemas.microsoft.com/office/drawing/2014/main" id="{5A785219-77A1-4CF0-A939-4566CAD2C2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5754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1</a:t>
            </a:r>
          </a:p>
        </p:txBody>
      </p:sp>
      <p:sp>
        <p:nvSpPr>
          <p:cNvPr id="19" name="Text Placeholder 23">
            <a:extLst>
              <a:ext uri="{FF2B5EF4-FFF2-40B4-BE49-F238E27FC236}">
                <a16:creationId xmlns:a16="http://schemas.microsoft.com/office/drawing/2014/main" id="{F924FFBD-1952-4A4B-AE2B-91BFD18A7D5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43548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</a:t>
            </a:r>
          </a:p>
        </p:txBody>
      </p:sp>
      <p:sp>
        <p:nvSpPr>
          <p:cNvPr id="20" name="Text Placeholder 23">
            <a:extLst>
              <a:ext uri="{FF2B5EF4-FFF2-40B4-BE49-F238E27FC236}">
                <a16:creationId xmlns:a16="http://schemas.microsoft.com/office/drawing/2014/main" id="{DBB0696E-6FFC-44A4-A522-55390B1D25E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81342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3</a:t>
            </a:r>
          </a:p>
        </p:txBody>
      </p:sp>
      <p:sp>
        <p:nvSpPr>
          <p:cNvPr id="21" name="Text Placeholder 23">
            <a:extLst>
              <a:ext uri="{FF2B5EF4-FFF2-40B4-BE49-F238E27FC236}">
                <a16:creationId xmlns:a16="http://schemas.microsoft.com/office/drawing/2014/main" id="{F0E2DEEF-D2B7-446F-8F39-C73E6E59A13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19136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4</a:t>
            </a:r>
          </a:p>
        </p:txBody>
      </p:sp>
      <p:sp>
        <p:nvSpPr>
          <p:cNvPr id="22" name="Text Placeholder 23">
            <a:extLst>
              <a:ext uri="{FF2B5EF4-FFF2-40B4-BE49-F238E27FC236}">
                <a16:creationId xmlns:a16="http://schemas.microsoft.com/office/drawing/2014/main" id="{6AFC920B-835F-4242-B095-C1AC2C7C8F0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56931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5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86694DC0-05C1-4FC9-947F-39946DF5BB34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294254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Point 1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B8F5D380-2215-45A1-8FC2-BCF210B09DAE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2032048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Point 2</a:t>
            </a:r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53714DA1-E63B-4D3C-9817-D59D4DE3E2FD}"/>
              </a:ext>
            </a:extLst>
          </p:cNvPr>
          <p:cNvSpPr>
            <a:spLocks noGrp="1"/>
          </p:cNvSpPr>
          <p:nvPr>
            <p:ph type="body" sz="half" idx="22" hasCustomPrompt="1"/>
          </p:nvPr>
        </p:nvSpPr>
        <p:spPr>
          <a:xfrm>
            <a:off x="3769842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Point 3</a:t>
            </a:r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A113A793-89BD-48D6-9ED0-361ACD7703BF}"/>
              </a:ext>
            </a:extLst>
          </p:cNvPr>
          <p:cNvSpPr>
            <a:spLocks noGrp="1"/>
          </p:cNvSpPr>
          <p:nvPr>
            <p:ph type="body" sz="half" idx="23" hasCustomPrompt="1"/>
          </p:nvPr>
        </p:nvSpPr>
        <p:spPr>
          <a:xfrm>
            <a:off x="5507636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Point 4</a:t>
            </a:r>
          </a:p>
        </p:txBody>
      </p:sp>
      <p:sp>
        <p:nvSpPr>
          <p:cNvPr id="32" name="Text Placeholder 3">
            <a:extLst>
              <a:ext uri="{FF2B5EF4-FFF2-40B4-BE49-F238E27FC236}">
                <a16:creationId xmlns:a16="http://schemas.microsoft.com/office/drawing/2014/main" id="{ADC00F78-0E40-44E0-AFFA-2C26F3D48997}"/>
              </a:ext>
            </a:extLst>
          </p:cNvPr>
          <p:cNvSpPr>
            <a:spLocks noGrp="1"/>
          </p:cNvSpPr>
          <p:nvPr>
            <p:ph type="body" sz="half" idx="24" hasCustomPrompt="1"/>
          </p:nvPr>
        </p:nvSpPr>
        <p:spPr>
          <a:xfrm>
            <a:off x="7245431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Point 4</a:t>
            </a:r>
          </a:p>
        </p:txBody>
      </p:sp>
    </p:spTree>
    <p:extLst>
      <p:ext uri="{BB962C8B-B14F-4D97-AF65-F5344CB8AC3E}">
        <p14:creationId xmlns:p14="http://schemas.microsoft.com/office/powerpoint/2010/main" val="40120487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34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. Closing slide - Social media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6450" y="0"/>
            <a:ext cx="9160449" cy="5715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20" noProof="1"/>
          </a:p>
        </p:txBody>
      </p:sp>
      <p:sp>
        <p:nvSpPr>
          <p:cNvPr id="12" name="Otsikko 1"/>
          <p:cNvSpPr txBox="1">
            <a:spLocks/>
          </p:cNvSpPr>
          <p:nvPr userDrawn="1"/>
        </p:nvSpPr>
        <p:spPr>
          <a:xfrm>
            <a:off x="3717366" y="3964834"/>
            <a:ext cx="1709289" cy="404836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 defTabSz="457200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 kern="1200" spc="-100">
                <a:solidFill>
                  <a:srgbClr val="FFFFFF"/>
                </a:solidFill>
                <a:latin typeface="+mj-lt"/>
                <a:ea typeface="ＭＳ Ｐゴシック" charset="0"/>
                <a:cs typeface="MS PGothic" pitchFamily="34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pPr algn="ctr"/>
            <a:r>
              <a:rPr lang="fi-FI" sz="1800" spc="0" baseline="0" noProof="1">
                <a:latin typeface="Arial"/>
                <a:cs typeface="Arial"/>
              </a:rPr>
              <a:t>aalto.fi</a:t>
            </a:r>
          </a:p>
        </p:txBody>
      </p:sp>
      <p:sp>
        <p:nvSpPr>
          <p:cNvPr id="16" name="Tekstin paikkamerkki 2">
            <a:extLst>
              <a:ext uri="{FF2B5EF4-FFF2-40B4-BE49-F238E27FC236}">
                <a16:creationId xmlns:a16="http://schemas.microsoft.com/office/drawing/2014/main" id="{B67CF44B-9D5D-46DC-B676-986416FB838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76389" y="1516268"/>
            <a:ext cx="5995987" cy="1451219"/>
          </a:xfrm>
          <a:prstGeom prst="rect">
            <a:avLst/>
          </a:prstGeom>
        </p:spPr>
        <p:txBody>
          <a:bodyPr anchor="b" anchorCtr="0"/>
          <a:lstStyle>
            <a:lvl1pPr marL="0" indent="0" algn="ctr">
              <a:lnSpc>
                <a:spcPct val="100000"/>
              </a:lnSpc>
              <a:buNone/>
              <a:defRPr sz="4000" b="1">
                <a:solidFill>
                  <a:srgbClr val="FFFFFF"/>
                </a:solidFill>
                <a:latin typeface="+mj-lt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fi-FI" noProof="1"/>
              <a:t>Add text</a:t>
            </a:r>
          </a:p>
        </p:txBody>
      </p:sp>
      <p:pic>
        <p:nvPicPr>
          <p:cNvPr id="13" name="Kuva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019264"/>
            <a:ext cx="1734813" cy="1690668"/>
          </a:xfrm>
          <a:prstGeom prst="rect">
            <a:avLst/>
          </a:prstGeom>
        </p:spPr>
      </p:pic>
      <p:grpSp>
        <p:nvGrpSpPr>
          <p:cNvPr id="14" name="Group 14">
            <a:extLst>
              <a:ext uri="{FF2B5EF4-FFF2-40B4-BE49-F238E27FC236}">
                <a16:creationId xmlns:a16="http://schemas.microsoft.com/office/drawing/2014/main" id="{E4D45A9B-D587-4454-9DD1-F6BCA7D08906}"/>
              </a:ext>
            </a:extLst>
          </p:cNvPr>
          <p:cNvGrpSpPr/>
          <p:nvPr userDrawn="1"/>
        </p:nvGrpSpPr>
        <p:grpSpPr>
          <a:xfrm>
            <a:off x="3080871" y="3200262"/>
            <a:ext cx="2982257" cy="419100"/>
            <a:chOff x="3079396" y="2265361"/>
            <a:chExt cx="2982257" cy="419100"/>
          </a:xfrm>
        </p:grpSpPr>
        <p:pic>
          <p:nvPicPr>
            <p:cNvPr id="15" name="Picture 5">
              <a:hlinkClick r:id="rId3"/>
              <a:extLst>
                <a:ext uri="{FF2B5EF4-FFF2-40B4-BE49-F238E27FC236}">
                  <a16:creationId xmlns:a16="http://schemas.microsoft.com/office/drawing/2014/main" id="{DA9AC882-E1D0-4495-9595-A4C3814892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642553" y="2265361"/>
              <a:ext cx="419100" cy="419100"/>
            </a:xfrm>
            <a:prstGeom prst="rect">
              <a:avLst/>
            </a:prstGeom>
          </p:spPr>
        </p:pic>
        <p:pic>
          <p:nvPicPr>
            <p:cNvPr id="17" name="Picture 6">
              <a:hlinkClick r:id="rId5"/>
              <a:extLst>
                <a:ext uri="{FF2B5EF4-FFF2-40B4-BE49-F238E27FC236}">
                  <a16:creationId xmlns:a16="http://schemas.microsoft.com/office/drawing/2014/main" id="{C515D776-71AD-4AA8-A4F1-BB124B72377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119898" y="2265361"/>
              <a:ext cx="419100" cy="419100"/>
            </a:xfrm>
            <a:prstGeom prst="rect">
              <a:avLst/>
            </a:prstGeom>
          </p:spPr>
        </p:pic>
        <p:pic>
          <p:nvPicPr>
            <p:cNvPr id="18" name="Picture 7">
              <a:hlinkClick r:id="rId7"/>
              <a:extLst>
                <a:ext uri="{FF2B5EF4-FFF2-40B4-BE49-F238E27FC236}">
                  <a16:creationId xmlns:a16="http://schemas.microsoft.com/office/drawing/2014/main" id="{C6B94B1E-B2C8-4163-9B9C-EBFCDB29BC9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627449" y="2265361"/>
              <a:ext cx="419100" cy="419100"/>
            </a:xfrm>
            <a:prstGeom prst="rect">
              <a:avLst/>
            </a:prstGeom>
          </p:spPr>
        </p:pic>
        <p:pic>
          <p:nvPicPr>
            <p:cNvPr id="19" name="Picture 8">
              <a:hlinkClick r:id="rId9"/>
              <a:extLst>
                <a:ext uri="{FF2B5EF4-FFF2-40B4-BE49-F238E27FC236}">
                  <a16:creationId xmlns:a16="http://schemas.microsoft.com/office/drawing/2014/main" id="{101F2BAB-6E64-40EF-9573-182A32B26E0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3612347" y="2265361"/>
              <a:ext cx="419100" cy="419100"/>
            </a:xfrm>
            <a:prstGeom prst="rect">
              <a:avLst/>
            </a:prstGeom>
          </p:spPr>
        </p:pic>
        <p:pic>
          <p:nvPicPr>
            <p:cNvPr id="20" name="Picture 9">
              <a:hlinkClick r:id="rId11"/>
              <a:extLst>
                <a:ext uri="{FF2B5EF4-FFF2-40B4-BE49-F238E27FC236}">
                  <a16:creationId xmlns:a16="http://schemas.microsoft.com/office/drawing/2014/main" id="{8936A921-289D-4BDB-8DF1-DC5D92C67D3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3079396" y="2265361"/>
              <a:ext cx="444500" cy="419100"/>
            </a:xfrm>
            <a:prstGeom prst="rect">
              <a:avLst/>
            </a:prstGeom>
          </p:spPr>
        </p:pic>
        <p:pic>
          <p:nvPicPr>
            <p:cNvPr id="21" name="Picture 11">
              <a:hlinkClick r:id="rId13"/>
              <a:extLst>
                <a:ext uri="{FF2B5EF4-FFF2-40B4-BE49-F238E27FC236}">
                  <a16:creationId xmlns:a16="http://schemas.microsoft.com/office/drawing/2014/main" id="{9026E95B-8E3C-411A-B9FC-80DC2BA3F551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5135000" y="2265361"/>
              <a:ext cx="419100" cy="4191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374277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Header Slide -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fi-FI" sz="1013" noProof="1"/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442399" y="996333"/>
            <a:ext cx="3869137" cy="634192"/>
          </a:xfrm>
          <a:prstGeom prst="rect">
            <a:avLst/>
          </a:prstGeom>
        </p:spPr>
        <p:txBody>
          <a:bodyPr lIns="0" tIns="0" rIns="0" bIns="0" anchor="b"/>
          <a:lstStyle>
            <a:lvl1pPr>
              <a:lnSpc>
                <a:spcPct val="100000"/>
              </a:lnSpc>
              <a:defRPr sz="4000" b="1" baseline="0">
                <a:solidFill>
                  <a:schemeClr val="bg1"/>
                </a:solidFill>
              </a:defRPr>
            </a:lvl1pPr>
          </a:lstStyle>
          <a:p>
            <a:r>
              <a:rPr lang="fi-FI" noProof="1"/>
              <a:t>Headline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42399" y="1979220"/>
            <a:ext cx="3869137" cy="390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 b="1" i="0" baseline="0">
                <a:solidFill>
                  <a:schemeClr val="bg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Sub Headline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442399" y="3104592"/>
            <a:ext cx="3869137" cy="32713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1800" b="1" i="0" baseline="0">
                <a:solidFill>
                  <a:schemeClr val="bg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Name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442399" y="3431723"/>
            <a:ext cx="3869137" cy="3600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1800" b="1" i="0" baseline="0">
                <a:solidFill>
                  <a:schemeClr val="bg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Date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564419" y="0"/>
            <a:ext cx="4579582" cy="57150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1" i="0" baseline="0">
                <a:solidFill>
                  <a:schemeClr val="bg1">
                    <a:alpha val="62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 noProof="1"/>
              <a:t>Click icon to add image.</a:t>
            </a:r>
          </a:p>
          <a:p>
            <a:r>
              <a:rPr lang="fi-FI" noProof="1"/>
              <a:t>Fit the image to frame </a:t>
            </a:r>
            <a:br>
              <a:rPr lang="fi-FI" noProof="1"/>
            </a:br>
            <a:r>
              <a:rPr lang="fi-FI" noProof="1"/>
              <a:t>by choosing: </a:t>
            </a:r>
            <a:br>
              <a:rPr lang="fi-FI" noProof="1"/>
            </a:br>
            <a:r>
              <a:rPr lang="fi-FI" noProof="1"/>
              <a:t>crop&gt;fit / rajaa&gt;sovita</a:t>
            </a:r>
          </a:p>
        </p:txBody>
      </p:sp>
      <p:pic>
        <p:nvPicPr>
          <p:cNvPr id="10" name="Kuva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024332"/>
            <a:ext cx="1750409" cy="1690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286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Body slide - 1 wid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74303"/>
            <a:ext cx="2025396" cy="845820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2329" y="156787"/>
            <a:ext cx="8492897" cy="11106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 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292329" y="1504597"/>
            <a:ext cx="8492897" cy="338828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00" b="1" baseline="0">
                <a:solidFill>
                  <a:schemeClr val="tx1"/>
                </a:solidFill>
              </a:defRPr>
            </a:lvl1pPr>
            <a:lvl2pPr marL="628650" indent="-271463">
              <a:buFont typeface="Arial" panose="020B0604020202020204" pitchFamily="34" charset="0"/>
              <a:buChar char="•"/>
              <a:defRPr sz="2100"/>
            </a:lvl2pPr>
            <a:lvl3pPr marL="804863" indent="-176213">
              <a:buFont typeface="Arial" panose="020B0604020202020204" pitchFamily="34" charset="0"/>
              <a:buChar char="•"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Your text here</a:t>
            </a:r>
          </a:p>
          <a:p>
            <a:pPr lvl="1"/>
            <a:r>
              <a:rPr lang="fi-FI" noProof="1"/>
              <a:t>Second level</a:t>
            </a:r>
          </a:p>
          <a:p>
            <a:pPr lvl="2"/>
            <a:r>
              <a:rPr lang="fi-FI" noProof="1"/>
              <a:t>Third level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C366827-B13F-41D2-9BB1-86D6952FE74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fi-FI" noProof="1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081CECA-2419-49BC-A865-E26F838DFBF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 noProof="1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5CA6814-F1E3-4289-929D-E2AEACCAF6C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</p:spTree>
    <p:extLst>
      <p:ext uri="{BB962C8B-B14F-4D97-AF65-F5344CB8AC3E}">
        <p14:creationId xmlns:p14="http://schemas.microsoft.com/office/powerpoint/2010/main" val="14974194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pos="5534" userDrawn="1">
          <p15:clr>
            <a:srgbClr val="FBAE40"/>
          </p15:clr>
        </p15:guide>
        <p15:guide id="5" orient="horz" pos="363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  <p15:guide id="8" orient="horz" pos="943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 Body slide - 2 text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68860"/>
            <a:ext cx="2025396" cy="845820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2881" y="155139"/>
            <a:ext cx="8497093" cy="1129216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287339" y="1622732"/>
            <a:ext cx="4150122" cy="3262458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 b="1" baseline="0">
                <a:solidFill>
                  <a:schemeClr val="tx1"/>
                </a:solidFill>
              </a:defRPr>
            </a:lvl1pPr>
            <a:lvl2pPr marL="628650" indent="-285750">
              <a:buFont typeface="Arial" panose="020B0604020202020204" pitchFamily="34" charset="0"/>
              <a:buChar char="•"/>
              <a:defRPr sz="2100"/>
            </a:lvl2pPr>
            <a:lvl3pPr marL="804863" indent="-176213">
              <a:buFont typeface="Arial" panose="020B0604020202020204" pitchFamily="34" charset="0"/>
              <a:buChar char="•"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Your text here</a:t>
            </a:r>
          </a:p>
          <a:p>
            <a:pPr lvl="1"/>
            <a:r>
              <a:rPr lang="fi-FI" noProof="1"/>
              <a:t>Second level</a:t>
            </a:r>
          </a:p>
          <a:p>
            <a:pPr lvl="2"/>
            <a:r>
              <a:rPr lang="fi-FI" noProof="1"/>
              <a:t>Third level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4706541" y="1622732"/>
            <a:ext cx="4078684" cy="3262458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 b="1" baseline="0">
                <a:solidFill>
                  <a:schemeClr val="tx1"/>
                </a:solidFill>
              </a:defRPr>
            </a:lvl1pPr>
            <a:lvl2pPr marL="628650" indent="-285750">
              <a:buFont typeface="Arial" panose="020B0604020202020204" pitchFamily="34" charset="0"/>
              <a:buChar char="•"/>
              <a:defRPr sz="2100"/>
            </a:lvl2pPr>
            <a:lvl3pPr marL="804863" indent="-176213">
              <a:buFont typeface="Arial" panose="020B0604020202020204" pitchFamily="34" charset="0"/>
              <a:buChar char="•"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Your text here</a:t>
            </a:r>
          </a:p>
          <a:p>
            <a:pPr lvl="1"/>
            <a:r>
              <a:rPr lang="fi-FI" noProof="1"/>
              <a:t>Second level</a:t>
            </a:r>
          </a:p>
          <a:p>
            <a:pPr lvl="2"/>
            <a:r>
              <a:rPr lang="fi-FI" noProof="1"/>
              <a:t>Third level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ACE9B33-D0C7-4AF1-A02A-1559773A78AC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i-FI" noProof="1"/>
              <a:t>dd.mm.yyyy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F7430A1-7AEB-4722-97B3-51719F60574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i-FI" noProof="1"/>
              <a:t>Your text here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5B56DD1-CE07-4F8B-9EEB-5CFC86C5CCF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4" pos="5534" userDrawn="1">
          <p15:clr>
            <a:srgbClr val="FBAE40"/>
          </p15:clr>
        </p15:guide>
        <p15:guide id="5" orient="horz" pos="363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  <p15:guide id="8" pos="181" userDrawn="1">
          <p15:clr>
            <a:srgbClr val="FBAE40"/>
          </p15:clr>
        </p15:guide>
        <p15:guide id="9" orient="horz" pos="943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. Body slide - Black text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66740"/>
            <a:ext cx="2025396" cy="845820"/>
          </a:xfrm>
          <a:prstGeom prst="rect">
            <a:avLst/>
          </a:prstGeom>
        </p:spPr>
      </p:pic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710794" y="0"/>
            <a:ext cx="4433207" cy="5715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solidFill>
                  <a:schemeClr val="bg1">
                    <a:lumMod val="85000"/>
                    <a:alpha val="62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 noProof="1"/>
              <a:t>Click icon to add image</a:t>
            </a:r>
            <a:br>
              <a:rPr lang="fi-FI" noProof="1"/>
            </a:br>
            <a:br>
              <a:rPr lang="fi-FI" noProof="1"/>
            </a:br>
            <a:r>
              <a:rPr lang="fi-FI" noProof="1"/>
              <a:t>Fit the image to frame </a:t>
            </a:r>
            <a:br>
              <a:rPr lang="fi-FI" noProof="1"/>
            </a:br>
            <a:r>
              <a:rPr lang="fi-FI" noProof="1"/>
              <a:t>by choosing: </a:t>
            </a:r>
            <a:br>
              <a:rPr lang="fi-FI" noProof="1"/>
            </a:br>
            <a:r>
              <a:rPr lang="fi-FI" noProof="1"/>
              <a:t>crop&gt;fit / rajaa&gt;sovita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87339" y="1634675"/>
            <a:ext cx="4052221" cy="3250514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2100" b="1" smtClean="0"/>
            </a:lvl1pPr>
            <a:lvl2pPr marL="342900" indent="0">
              <a:buFontTx/>
              <a:buNone/>
              <a:defRPr sz="2100"/>
            </a:lvl2pPr>
            <a:lvl3pPr marL="628650" indent="0">
              <a:buFontTx/>
              <a:buNone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Your text here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39" y="163856"/>
            <a:ext cx="4052221" cy="115719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</a:t>
            </a:r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fi-FI" noProof="1"/>
              <a:t>dd.mm.yyyy</a:t>
            </a:r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 noProof="1"/>
              <a:t>Your text here</a:t>
            </a:r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</p:spTree>
    <p:extLst>
      <p:ext uri="{BB962C8B-B14F-4D97-AF65-F5344CB8AC3E}">
        <p14:creationId xmlns:p14="http://schemas.microsoft.com/office/powerpoint/2010/main" val="41065155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 Divider -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fi-FI" sz="1013" noProof="1"/>
          </a:p>
        </p:txBody>
      </p:sp>
      <p:sp>
        <p:nvSpPr>
          <p:cNvPr id="6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710794" y="0"/>
            <a:ext cx="4433207" cy="57150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1" baseline="0">
                <a:solidFill>
                  <a:schemeClr val="bg1">
                    <a:alpha val="62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 noProof="1"/>
              <a:t>Click icon to add image.</a:t>
            </a:r>
            <a:br>
              <a:rPr lang="fi-FI" noProof="1"/>
            </a:br>
            <a:br>
              <a:rPr lang="fi-FI" noProof="1"/>
            </a:br>
            <a:r>
              <a:rPr lang="fi-FI" noProof="1"/>
              <a:t>Fit the image to frame </a:t>
            </a:r>
            <a:br>
              <a:rPr lang="fi-FI" noProof="1"/>
            </a:br>
            <a:r>
              <a:rPr lang="fi-FI" noProof="1"/>
              <a:t>by choosing: </a:t>
            </a:r>
            <a:br>
              <a:rPr lang="fi-FI" noProof="1"/>
            </a:br>
            <a:r>
              <a:rPr lang="fi-FI" noProof="1"/>
              <a:t>crop&gt;fit / rajaa&gt;sovita</a:t>
            </a:r>
          </a:p>
        </p:txBody>
      </p:sp>
      <p:pic>
        <p:nvPicPr>
          <p:cNvPr id="2" name="Kuva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52262"/>
            <a:ext cx="1983521" cy="862738"/>
          </a:xfrm>
          <a:prstGeom prst="rect">
            <a:avLst/>
          </a:prstGeo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4E326D0-D397-4DCF-88BA-ADD90C3D5C3E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124AD7-04E5-4E26-A7E3-6E499B81497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39BEBFE-6A3C-4862-B3C0-DF2EC5E8C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CC9C0A2-E518-4F61-BACC-25E3255118C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87338" y="576793"/>
            <a:ext cx="4218160" cy="418620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3300" b="1">
                <a:solidFill>
                  <a:schemeClr val="bg1"/>
                </a:solidFill>
              </a:defRPr>
            </a:lvl1pPr>
          </a:lstStyle>
          <a:p>
            <a:r>
              <a:rPr lang="fi-FI" noProof="1"/>
              <a:t>Lorem ipsum dolor sit amet, consectetur adipiscing elit. Maecenas velit velit, consequat eget ullamcorper a, maximus ac ex.</a:t>
            </a:r>
          </a:p>
        </p:txBody>
      </p:sp>
    </p:spTree>
    <p:extLst>
      <p:ext uri="{BB962C8B-B14F-4D97-AF65-F5344CB8AC3E}">
        <p14:creationId xmlns:p14="http://schemas.microsoft.com/office/powerpoint/2010/main" val="3624160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.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066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013" noProof="1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755651" y="1954917"/>
            <a:ext cx="7669159" cy="1502517"/>
          </a:xfrm>
          <a:prstGeom prst="rect">
            <a:avLst/>
          </a:prstGeom>
        </p:spPr>
        <p:txBody>
          <a:bodyPr lIns="0" r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000" b="1" baseline="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Divider – Headline</a:t>
            </a:r>
          </a:p>
        </p:txBody>
      </p:sp>
      <p:pic>
        <p:nvPicPr>
          <p:cNvPr id="8" name="Kuva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52262"/>
            <a:ext cx="1983521" cy="862738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7C6C481-D72C-4B89-AA19-AC91EB21FEF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A81A4FB-6563-4C02-8A9B-51D830F1EAB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F6A7C93-158F-48BA-8E95-EC2109A4B4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</p:spTree>
    <p:extLst>
      <p:ext uri="{BB962C8B-B14F-4D97-AF65-F5344CB8AC3E}">
        <p14:creationId xmlns:p14="http://schemas.microsoft.com/office/powerpoint/2010/main" val="38035495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. Body slide -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69180"/>
            <a:ext cx="2025396" cy="845820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39" y="156784"/>
            <a:ext cx="8497093" cy="11189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 </a:t>
            </a:r>
          </a:p>
        </p:txBody>
      </p:sp>
      <p:sp>
        <p:nvSpPr>
          <p:cNvPr id="6" name="Table Placeholder 12">
            <a:extLst>
              <a:ext uri="{FF2B5EF4-FFF2-40B4-BE49-F238E27FC236}">
                <a16:creationId xmlns:a16="http://schemas.microsoft.com/office/drawing/2014/main" id="{D90CC8CD-0F46-F240-AF4E-99DE2A9ECF91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287339" y="1467760"/>
            <a:ext cx="8497093" cy="34174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fi-FI" noProof="1"/>
              <a:t>Click icon to add table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D4CDEE4-AFAC-4BB1-B02E-FDE939F20D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5387366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2C686F0-0C1B-46BD-9DE7-A93BAA6AC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78800" y="5191934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9" name="Alatunnisteen paikkamerkki 1">
            <a:extLst>
              <a:ext uri="{FF2B5EF4-FFF2-40B4-BE49-F238E27FC236}">
                <a16:creationId xmlns:a16="http://schemas.microsoft.com/office/drawing/2014/main" id="{4338FCB4-9412-423F-84B9-91EDDBA250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9205641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44" userDrawn="1">
          <p15:clr>
            <a:srgbClr val="FBAE40"/>
          </p15:clr>
        </p15:guide>
        <p15:guide id="4" pos="5534" userDrawn="1">
          <p15:clr>
            <a:srgbClr val="FBAE40"/>
          </p15:clr>
        </p15:guide>
        <p15:guide id="5" orient="horz" pos="363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. Body slide -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69180"/>
            <a:ext cx="2025396" cy="845820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39" y="156784"/>
            <a:ext cx="8497093" cy="11189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 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D4CDEE4-AFAC-4BB1-B02E-FDE939F20D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5387366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2C686F0-0C1B-46BD-9DE7-A93BAA6AC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78800" y="5191934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9" name="Alatunnisteen paikkamerkki 1">
            <a:extLst>
              <a:ext uri="{FF2B5EF4-FFF2-40B4-BE49-F238E27FC236}">
                <a16:creationId xmlns:a16="http://schemas.microsoft.com/office/drawing/2014/main" id="{4338FCB4-9412-423F-84B9-91EDDBA250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  <p:sp>
        <p:nvSpPr>
          <p:cNvPr id="10" name="Chart Placeholder 2">
            <a:extLst>
              <a:ext uri="{FF2B5EF4-FFF2-40B4-BE49-F238E27FC236}">
                <a16:creationId xmlns:a16="http://schemas.microsoft.com/office/drawing/2014/main" id="{9A43A5F4-317D-47CA-AE82-2DA04D248DB0}"/>
              </a:ext>
            </a:extLst>
          </p:cNvPr>
          <p:cNvSpPr>
            <a:spLocks noGrp="1"/>
          </p:cNvSpPr>
          <p:nvPr>
            <p:ph type="chart" sz="quarter" idx="12" hasCustomPrompt="1"/>
          </p:nvPr>
        </p:nvSpPr>
        <p:spPr>
          <a:xfrm>
            <a:off x="287339" y="1467760"/>
            <a:ext cx="8497093" cy="3417430"/>
          </a:xfrm>
          <a:prstGeom prst="rect">
            <a:avLst/>
          </a:prstGeom>
        </p:spPr>
        <p:txBody>
          <a:bodyPr/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>
                <a:solidFill>
                  <a:schemeClr val="tx1">
                    <a:alpha val="17000"/>
                  </a:schemeClr>
                </a:solidFill>
              </a:defRPr>
            </a:lvl1pPr>
          </a:lstStyle>
          <a:p>
            <a:r>
              <a:rPr lang="fi-FI" noProof="1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39227126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44" userDrawn="1">
          <p15:clr>
            <a:srgbClr val="FBAE40"/>
          </p15:clr>
        </p15:guide>
        <p15:guide id="4" pos="5534" userDrawn="1">
          <p15:clr>
            <a:srgbClr val="FBAE40"/>
          </p15:clr>
        </p15:guide>
        <p15:guide id="5" orient="horz" pos="363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78800" y="5387366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8800" y="5191934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dd.mm.yyyy</a:t>
            </a:r>
            <a:endParaRPr lang="en-US"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1C150BC1-EEBC-48B9-AEAE-962A54F46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Your</a:t>
            </a:r>
            <a:r>
              <a:rPr lang="fi-FI" dirty="0"/>
              <a:t> text </a:t>
            </a:r>
            <a:r>
              <a:rPr lang="fi-FI" dirty="0" err="1"/>
              <a:t>here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3375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50" r:id="rId2"/>
    <p:sldLayoutId id="2147483704" r:id="rId3"/>
    <p:sldLayoutId id="2147483707" r:id="rId4"/>
    <p:sldLayoutId id="2147483694" r:id="rId5"/>
    <p:sldLayoutId id="2147483695" r:id="rId6"/>
    <p:sldLayoutId id="2147483702" r:id="rId7"/>
    <p:sldLayoutId id="2147483701" r:id="rId8"/>
    <p:sldLayoutId id="2147483708" r:id="rId9"/>
    <p:sldLayoutId id="2147483691" r:id="rId10"/>
    <p:sldLayoutId id="2147483699" r:id="rId11"/>
    <p:sldLayoutId id="2147483679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1" userDrawn="1">
          <p15:clr>
            <a:srgbClr val="F26B43"/>
          </p15:clr>
        </p15:guide>
        <p15:guide id="3" orient="horz" pos="3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Grammatik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i-FI" dirty="0" err="1"/>
              <a:t>Skriftligt</a:t>
            </a:r>
            <a:r>
              <a:rPr lang="fi-FI" dirty="0"/>
              <a:t> </a:t>
            </a:r>
            <a:r>
              <a:rPr lang="fi-FI" dirty="0" err="1"/>
              <a:t>prov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fi-FI" dirty="0"/>
              <a:t>Isabella 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half" idx="12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9" name="Picture Placeholder 8" descr="A person with her hands on her face looking at a computer&#10;&#10;Description automatically generated with low confidence">
            <a:extLst>
              <a:ext uri="{FF2B5EF4-FFF2-40B4-BE49-F238E27FC236}">
                <a16:creationId xmlns:a16="http://schemas.microsoft.com/office/drawing/2014/main" id="{5003DB9B-A3B3-488C-870C-96E06CA7E843}"/>
              </a:ext>
            </a:extLst>
          </p:cNvPr>
          <p:cNvPicPr>
            <a:picLocks noGrp="1" noChangeAspect="1"/>
          </p:cNvPicPr>
          <p:nvPr>
            <p:ph type="pic" idx="13"/>
          </p:nvPr>
        </p:nvPicPr>
        <p:blipFill>
          <a:blip r:embed="rId3"/>
          <a:srcRect l="23266" r="23266"/>
          <a:stretch>
            <a:fillRect/>
          </a:stretch>
        </p:blipFill>
        <p:spPr>
          <a:xfrm>
            <a:off x="4733365" y="210832"/>
            <a:ext cx="4410636" cy="5504167"/>
          </a:xfrm>
        </p:spPr>
      </p:pic>
      <p:cxnSp>
        <p:nvCxnSpPr>
          <p:cNvPr id="7" name="Suora yhdysviiva 6">
            <a:extLst>
              <a:ext uri="{FF2B5EF4-FFF2-40B4-BE49-F238E27FC236}">
                <a16:creationId xmlns:a16="http://schemas.microsoft.com/office/drawing/2014/main" id="{44D42085-CC57-854B-9151-3C66E83D17EE}"/>
              </a:ext>
            </a:extLst>
          </p:cNvPr>
          <p:cNvCxnSpPr/>
          <p:nvPr/>
        </p:nvCxnSpPr>
        <p:spPr>
          <a:xfrm>
            <a:off x="442399" y="1874112"/>
            <a:ext cx="379683" cy="0"/>
          </a:xfrm>
          <a:prstGeom prst="line">
            <a:avLst/>
          </a:prstGeom>
          <a:ln w="571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0309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DF1AE31-1350-4E18-A608-B7A8EACDB75A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en-US" dirty="0"/>
              <a:t>VERBIN PERUSMUOTO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16D460-ECD7-4CE8-A047-9927A432724B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en-US" dirty="0" err="1"/>
              <a:t>Kaksi</a:t>
            </a:r>
            <a:r>
              <a:rPr lang="en-US" dirty="0"/>
              <a:t> </a:t>
            </a:r>
            <a:r>
              <a:rPr lang="en-US" dirty="0" err="1"/>
              <a:t>tapausta</a:t>
            </a:r>
            <a:r>
              <a:rPr lang="en-US" dirty="0"/>
              <a:t>:</a:t>
            </a:r>
          </a:p>
          <a:p>
            <a:endParaRPr lang="en-US" dirty="0"/>
          </a:p>
          <a:p>
            <a:pPr marL="457200" indent="-457200">
              <a:buAutoNum type="arabicParenR"/>
            </a:pPr>
            <a:r>
              <a:rPr lang="en-US" dirty="0" err="1"/>
              <a:t>Kaksi</a:t>
            </a:r>
            <a:r>
              <a:rPr lang="en-US" dirty="0"/>
              <a:t> </a:t>
            </a:r>
            <a:r>
              <a:rPr lang="en-US" dirty="0" err="1"/>
              <a:t>verbiä</a:t>
            </a:r>
            <a:r>
              <a:rPr lang="en-US" dirty="0"/>
              <a:t> </a:t>
            </a:r>
            <a:r>
              <a:rPr lang="en-US" dirty="0" err="1"/>
              <a:t>peräkkäin</a:t>
            </a:r>
            <a:r>
              <a:rPr lang="en-US" dirty="0"/>
              <a:t>, </a:t>
            </a:r>
            <a:r>
              <a:rPr lang="en-US" dirty="0" err="1"/>
              <a:t>jälkimmäinen</a:t>
            </a:r>
            <a:r>
              <a:rPr lang="en-US" dirty="0"/>
              <a:t> </a:t>
            </a:r>
            <a:r>
              <a:rPr lang="en-US" dirty="0" err="1"/>
              <a:t>perusmuodossa</a:t>
            </a:r>
            <a:endParaRPr lang="en-US" dirty="0"/>
          </a:p>
          <a:p>
            <a:r>
              <a:rPr lang="en-US" dirty="0"/>
              <a:t>Lasse </a:t>
            </a:r>
            <a:r>
              <a:rPr lang="en-US" dirty="0" err="1">
                <a:solidFill>
                  <a:srgbClr val="FF0000"/>
                </a:solidFill>
              </a:rPr>
              <a:t>kan</a:t>
            </a:r>
            <a:r>
              <a:rPr lang="en-US" dirty="0">
                <a:solidFill>
                  <a:srgbClr val="FF0000"/>
                </a:solidFill>
              </a:rPr>
              <a:t> tala </a:t>
            </a:r>
            <a:r>
              <a:rPr lang="en-US" dirty="0" err="1"/>
              <a:t>spanska</a:t>
            </a:r>
            <a:r>
              <a:rPr lang="en-US" dirty="0"/>
              <a:t>. Du </a:t>
            </a:r>
            <a:r>
              <a:rPr lang="en-US" dirty="0" err="1">
                <a:solidFill>
                  <a:srgbClr val="FF0000"/>
                </a:solidFill>
              </a:rPr>
              <a:t>måste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köpa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ny</a:t>
            </a:r>
            <a:r>
              <a:rPr lang="en-US" dirty="0"/>
              <a:t> </a:t>
            </a:r>
            <a:r>
              <a:rPr lang="en-US" dirty="0" err="1"/>
              <a:t>dator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2) ATT –</a:t>
            </a:r>
            <a:r>
              <a:rPr lang="en-US" dirty="0" err="1"/>
              <a:t>partikkelin</a:t>
            </a:r>
            <a:r>
              <a:rPr lang="en-US" dirty="0"/>
              <a:t> </a:t>
            </a:r>
            <a:r>
              <a:rPr lang="en-US" dirty="0" err="1"/>
              <a:t>jälkeen</a:t>
            </a:r>
            <a:r>
              <a:rPr lang="en-US" dirty="0"/>
              <a:t>.</a:t>
            </a:r>
          </a:p>
          <a:p>
            <a:r>
              <a:rPr lang="en-US" dirty="0" err="1"/>
              <a:t>Många</a:t>
            </a:r>
            <a:r>
              <a:rPr lang="en-US" dirty="0"/>
              <a:t> </a:t>
            </a:r>
            <a:r>
              <a:rPr lang="en-US" dirty="0" err="1"/>
              <a:t>studeranden</a:t>
            </a:r>
            <a:r>
              <a:rPr lang="en-US" dirty="0"/>
              <a:t> </a:t>
            </a:r>
            <a:r>
              <a:rPr lang="en-US" dirty="0" err="1"/>
              <a:t>tycker</a:t>
            </a:r>
            <a:r>
              <a:rPr lang="en-US" dirty="0"/>
              <a:t> om </a:t>
            </a:r>
            <a:r>
              <a:rPr lang="en-US" dirty="0">
                <a:solidFill>
                  <a:srgbClr val="FF0000"/>
                </a:solidFill>
              </a:rPr>
              <a:t>ATT </a:t>
            </a:r>
            <a:r>
              <a:rPr lang="en-US" dirty="0" err="1">
                <a:solidFill>
                  <a:srgbClr val="FF0000"/>
                </a:solidFill>
              </a:rPr>
              <a:t>programmera</a:t>
            </a:r>
            <a:r>
              <a:rPr lang="en-US" dirty="0">
                <a:solidFill>
                  <a:srgbClr val="FF0000"/>
                </a:solidFill>
              </a:rPr>
              <a:t>. </a:t>
            </a:r>
          </a:p>
          <a:p>
            <a:r>
              <a:rPr lang="en-US" dirty="0"/>
              <a:t>Det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inte</a:t>
            </a:r>
            <a:r>
              <a:rPr lang="en-US" dirty="0"/>
              <a:t> </a:t>
            </a:r>
            <a:r>
              <a:rPr lang="en-US" dirty="0" err="1"/>
              <a:t>lätt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ATT </a:t>
            </a:r>
            <a:r>
              <a:rPr lang="en-US" dirty="0" err="1">
                <a:solidFill>
                  <a:srgbClr val="FF0000"/>
                </a:solidFill>
              </a:rPr>
              <a:t>komma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ihåg</a:t>
            </a:r>
            <a:r>
              <a:rPr lang="en-US" dirty="0"/>
              <a:t> </a:t>
            </a:r>
            <a:r>
              <a:rPr lang="en-US" dirty="0" err="1"/>
              <a:t>allt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29818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4C7AFF7-6DCF-4E02-A760-C84F350E2788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en-US" dirty="0"/>
              <a:t>ATT –</a:t>
            </a:r>
            <a:r>
              <a:rPr lang="en-US" dirty="0" err="1"/>
              <a:t>partikkeli</a:t>
            </a:r>
            <a:r>
              <a:rPr lang="en-US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D5BE1A-C34C-4DB4-A3E2-B42F840839E3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en-US" dirty="0"/>
              <a:t>ATT-</a:t>
            </a:r>
            <a:r>
              <a:rPr lang="en-US" dirty="0" err="1"/>
              <a:t>partikkeli</a:t>
            </a:r>
            <a:r>
              <a:rPr lang="en-US" dirty="0"/>
              <a:t> (</a:t>
            </a:r>
            <a:r>
              <a:rPr lang="en-US" dirty="0" err="1"/>
              <a:t>vertaa</a:t>
            </a:r>
            <a:r>
              <a:rPr lang="en-US" dirty="0"/>
              <a:t> </a:t>
            </a:r>
            <a:r>
              <a:rPr lang="en-US" dirty="0" err="1"/>
              <a:t>englannin</a:t>
            </a:r>
            <a:r>
              <a:rPr lang="en-US" dirty="0"/>
              <a:t> “to”)</a:t>
            </a:r>
          </a:p>
          <a:p>
            <a:endParaRPr lang="en-US" dirty="0"/>
          </a:p>
          <a:p>
            <a:r>
              <a:rPr lang="en-US" dirty="0"/>
              <a:t>1) EI KOSKAAN APUVERBIEN JÄLKEEN:</a:t>
            </a:r>
          </a:p>
          <a:p>
            <a:r>
              <a:rPr lang="en-US" dirty="0"/>
              <a:t>Jag </a:t>
            </a:r>
            <a:r>
              <a:rPr lang="en-US" dirty="0" err="1">
                <a:solidFill>
                  <a:srgbClr val="FF0000"/>
                </a:solidFill>
              </a:rPr>
              <a:t>borde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köpa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ny</a:t>
            </a:r>
            <a:r>
              <a:rPr lang="en-US" dirty="0"/>
              <a:t> </a:t>
            </a:r>
            <a:r>
              <a:rPr lang="en-US" dirty="0" err="1"/>
              <a:t>telefon</a:t>
            </a:r>
            <a:r>
              <a:rPr lang="en-US" dirty="0"/>
              <a:t>. Lasse </a:t>
            </a:r>
            <a:r>
              <a:rPr lang="en-US" dirty="0" err="1">
                <a:solidFill>
                  <a:srgbClr val="FF0000"/>
                </a:solidFill>
              </a:rPr>
              <a:t>måste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studera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mera</a:t>
            </a:r>
            <a:r>
              <a:rPr lang="en-US" dirty="0"/>
              <a:t>.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2) </a:t>
            </a:r>
            <a:r>
              <a:rPr lang="en-US" dirty="0" err="1"/>
              <a:t>Apuverbien</a:t>
            </a:r>
            <a:r>
              <a:rPr lang="en-US" dirty="0"/>
              <a:t> </a:t>
            </a:r>
            <a:r>
              <a:rPr lang="en-US" dirty="0" err="1"/>
              <a:t>kaltaiset</a:t>
            </a:r>
            <a:r>
              <a:rPr lang="en-US" dirty="0"/>
              <a:t> </a:t>
            </a:r>
            <a:r>
              <a:rPr lang="en-US" dirty="0" err="1"/>
              <a:t>verbit</a:t>
            </a:r>
            <a:r>
              <a:rPr lang="en-US" dirty="0"/>
              <a:t> (</a:t>
            </a:r>
            <a:r>
              <a:rPr lang="en-US" dirty="0" err="1"/>
              <a:t>opettele</a:t>
            </a:r>
            <a:r>
              <a:rPr lang="en-US" dirty="0"/>
              <a:t> </a:t>
            </a:r>
            <a:r>
              <a:rPr lang="en-US" dirty="0" err="1"/>
              <a:t>ulkoa</a:t>
            </a:r>
            <a:r>
              <a:rPr lang="en-US" dirty="0"/>
              <a:t>)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16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9BDFBF4-C50F-4326-9A0E-D11B3E8E500B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en-US" dirty="0" err="1"/>
              <a:t>Apuverbien</a:t>
            </a:r>
            <a:r>
              <a:rPr lang="en-US" dirty="0"/>
              <a:t> </a:t>
            </a:r>
            <a:r>
              <a:rPr lang="en-US" dirty="0" err="1"/>
              <a:t>kaltaiset</a:t>
            </a:r>
            <a:r>
              <a:rPr lang="en-US" dirty="0"/>
              <a:t> </a:t>
            </a:r>
            <a:r>
              <a:rPr lang="en-US" dirty="0" err="1"/>
              <a:t>verbit</a:t>
            </a:r>
            <a:r>
              <a:rPr lang="en-US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057CA7-18F1-4313-96A4-DAE5631FA6E4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292329" y="1504597"/>
            <a:ext cx="8492897" cy="3564944"/>
          </a:xfrm>
        </p:spPr>
        <p:txBody>
          <a:bodyPr/>
          <a:lstStyle/>
          <a:p>
            <a:r>
              <a:rPr lang="fi-FI" sz="900" dirty="0" err="1"/>
              <a:t>behöva</a:t>
            </a:r>
            <a:r>
              <a:rPr lang="fi-FI" sz="900" dirty="0"/>
              <a:t> II – tarvita 				</a:t>
            </a:r>
            <a:r>
              <a:rPr lang="fi-FI" sz="900" dirty="0" err="1"/>
              <a:t>Jag</a:t>
            </a:r>
            <a:r>
              <a:rPr lang="fi-FI" sz="900" dirty="0"/>
              <a:t> </a:t>
            </a:r>
            <a:r>
              <a:rPr lang="fi-FI" sz="900" dirty="0" err="1"/>
              <a:t>behöver</a:t>
            </a:r>
            <a:r>
              <a:rPr lang="fi-FI" sz="900" dirty="0"/>
              <a:t> </a:t>
            </a:r>
            <a:r>
              <a:rPr lang="fi-FI" sz="900" dirty="0" err="1"/>
              <a:t>köpa</a:t>
            </a:r>
            <a:r>
              <a:rPr lang="fi-FI" sz="900" dirty="0"/>
              <a:t> en </a:t>
            </a:r>
            <a:r>
              <a:rPr lang="fi-FI" sz="900" dirty="0" err="1"/>
              <a:t>ny</a:t>
            </a:r>
            <a:r>
              <a:rPr lang="fi-FI" sz="900" dirty="0"/>
              <a:t> </a:t>
            </a:r>
            <a:r>
              <a:rPr lang="fi-FI" sz="900" dirty="0" err="1"/>
              <a:t>telefon</a:t>
            </a:r>
            <a:r>
              <a:rPr lang="fi-FI" sz="900" dirty="0"/>
              <a:t>.</a:t>
            </a:r>
          </a:p>
          <a:p>
            <a:r>
              <a:rPr lang="fi-FI" sz="900" dirty="0" err="1"/>
              <a:t>bruka</a:t>
            </a:r>
            <a:r>
              <a:rPr lang="fi-FI" sz="900" dirty="0"/>
              <a:t> I – olla tapana				Maria </a:t>
            </a:r>
            <a:r>
              <a:rPr lang="fi-FI" sz="900" dirty="0" err="1"/>
              <a:t>brukar</a:t>
            </a:r>
            <a:r>
              <a:rPr lang="fi-FI" sz="900" dirty="0"/>
              <a:t> </a:t>
            </a:r>
            <a:r>
              <a:rPr lang="fi-FI" sz="900" dirty="0" err="1"/>
              <a:t>gå</a:t>
            </a:r>
            <a:r>
              <a:rPr lang="fi-FI" sz="900" dirty="0"/>
              <a:t> </a:t>
            </a:r>
            <a:r>
              <a:rPr lang="fi-FI" sz="900" dirty="0" err="1"/>
              <a:t>till</a:t>
            </a:r>
            <a:r>
              <a:rPr lang="fi-FI" sz="900" dirty="0"/>
              <a:t> </a:t>
            </a:r>
            <a:r>
              <a:rPr lang="fi-FI" sz="900" dirty="0" err="1"/>
              <a:t>universitetet</a:t>
            </a:r>
            <a:r>
              <a:rPr lang="fi-FI" sz="900" dirty="0"/>
              <a:t>. </a:t>
            </a:r>
          </a:p>
          <a:p>
            <a:r>
              <a:rPr lang="fi-FI" sz="900" dirty="0" err="1"/>
              <a:t>börja</a:t>
            </a:r>
            <a:r>
              <a:rPr lang="fi-FI" sz="900" dirty="0"/>
              <a:t> I – aloittaa				Lasse </a:t>
            </a:r>
            <a:r>
              <a:rPr lang="fi-FI" sz="900" dirty="0" err="1"/>
              <a:t>börjar</a:t>
            </a:r>
            <a:r>
              <a:rPr lang="fi-FI" sz="900" dirty="0"/>
              <a:t> </a:t>
            </a:r>
            <a:r>
              <a:rPr lang="fi-FI" sz="900" dirty="0" err="1"/>
              <a:t>studera</a:t>
            </a:r>
            <a:r>
              <a:rPr lang="fi-FI" sz="900" dirty="0"/>
              <a:t> </a:t>
            </a:r>
            <a:r>
              <a:rPr lang="fi-FI" sz="900" dirty="0" err="1"/>
              <a:t>om</a:t>
            </a:r>
            <a:r>
              <a:rPr lang="fi-FI" sz="900" dirty="0"/>
              <a:t> ett par </a:t>
            </a:r>
            <a:r>
              <a:rPr lang="fi-FI" sz="900" dirty="0" err="1"/>
              <a:t>veckor</a:t>
            </a:r>
            <a:r>
              <a:rPr lang="fi-FI" sz="900" dirty="0"/>
              <a:t>. </a:t>
            </a:r>
          </a:p>
          <a:p>
            <a:r>
              <a:rPr lang="fi-FI" sz="900" dirty="0" err="1"/>
              <a:t>Försöka</a:t>
            </a:r>
            <a:r>
              <a:rPr lang="fi-FI" sz="900" dirty="0"/>
              <a:t> II - yrittää</a:t>
            </a:r>
          </a:p>
          <a:p>
            <a:r>
              <a:rPr lang="fi-FI" sz="900" dirty="0" err="1"/>
              <a:t>hinna</a:t>
            </a:r>
            <a:r>
              <a:rPr lang="fi-FI" sz="900" dirty="0"/>
              <a:t> IV – ehtiä (</a:t>
            </a:r>
            <a:r>
              <a:rPr lang="fi-FI" sz="900" dirty="0" err="1"/>
              <a:t>hinna</a:t>
            </a:r>
            <a:r>
              <a:rPr lang="fi-FI" sz="900" dirty="0"/>
              <a:t>, </a:t>
            </a:r>
            <a:r>
              <a:rPr lang="fi-FI" sz="900" dirty="0" err="1"/>
              <a:t>hinner</a:t>
            </a:r>
            <a:r>
              <a:rPr lang="fi-FI" sz="900" dirty="0"/>
              <a:t> </a:t>
            </a:r>
            <a:r>
              <a:rPr lang="fi-FI" sz="900" dirty="0" err="1"/>
              <a:t>hann</a:t>
            </a:r>
            <a:r>
              <a:rPr lang="fi-FI" sz="900" dirty="0"/>
              <a:t>, hunnit)</a:t>
            </a:r>
          </a:p>
          <a:p>
            <a:r>
              <a:rPr lang="fi-FI" sz="900" dirty="0" err="1"/>
              <a:t>hoppas</a:t>
            </a:r>
            <a:r>
              <a:rPr lang="fi-FI" sz="900" dirty="0"/>
              <a:t> I – toivoa (</a:t>
            </a:r>
            <a:r>
              <a:rPr lang="fi-FI" sz="900" dirty="0" err="1"/>
              <a:t>hoppas</a:t>
            </a:r>
            <a:r>
              <a:rPr lang="fi-FI" sz="900" dirty="0"/>
              <a:t>, </a:t>
            </a:r>
            <a:r>
              <a:rPr lang="fi-FI" sz="900" dirty="0" err="1"/>
              <a:t>hoppas</a:t>
            </a:r>
            <a:r>
              <a:rPr lang="fi-FI" sz="900" dirty="0"/>
              <a:t>, hoppades, </a:t>
            </a:r>
            <a:r>
              <a:rPr lang="fi-FI" sz="900" dirty="0" err="1"/>
              <a:t>hoppats</a:t>
            </a:r>
            <a:r>
              <a:rPr lang="fi-FI" sz="900" dirty="0"/>
              <a:t>)</a:t>
            </a:r>
          </a:p>
          <a:p>
            <a:r>
              <a:rPr lang="fi-FI" sz="900" dirty="0" err="1"/>
              <a:t>Lyckas</a:t>
            </a:r>
            <a:r>
              <a:rPr lang="fi-FI" sz="900" dirty="0"/>
              <a:t> I – onnistua (</a:t>
            </a:r>
            <a:r>
              <a:rPr lang="fi-FI" sz="900" dirty="0" err="1"/>
              <a:t>lyckas</a:t>
            </a:r>
            <a:r>
              <a:rPr lang="fi-FI" sz="900" dirty="0"/>
              <a:t>, </a:t>
            </a:r>
            <a:r>
              <a:rPr lang="fi-FI" sz="900" dirty="0" err="1"/>
              <a:t>lyckas</a:t>
            </a:r>
            <a:r>
              <a:rPr lang="fi-FI" sz="900" dirty="0"/>
              <a:t>, </a:t>
            </a:r>
            <a:r>
              <a:rPr lang="fi-FI" sz="900" dirty="0" err="1"/>
              <a:t>lyckades</a:t>
            </a:r>
            <a:r>
              <a:rPr lang="fi-FI" sz="900" dirty="0"/>
              <a:t>, </a:t>
            </a:r>
            <a:r>
              <a:rPr lang="fi-FI" sz="900" dirty="0" err="1"/>
              <a:t>lyckats</a:t>
            </a:r>
            <a:r>
              <a:rPr lang="fi-FI" sz="900" dirty="0"/>
              <a:t>=</a:t>
            </a:r>
          </a:p>
          <a:p>
            <a:r>
              <a:rPr lang="fi-FI" sz="900" dirty="0" err="1"/>
              <a:t>låta</a:t>
            </a:r>
            <a:r>
              <a:rPr lang="fi-FI" sz="900" dirty="0"/>
              <a:t> IV – antaa, sallia (</a:t>
            </a:r>
            <a:r>
              <a:rPr lang="fi-FI" sz="900" dirty="0" err="1"/>
              <a:t>låta</a:t>
            </a:r>
            <a:r>
              <a:rPr lang="fi-FI" sz="900" dirty="0"/>
              <a:t>, </a:t>
            </a:r>
            <a:r>
              <a:rPr lang="fi-FI" sz="900" dirty="0" err="1"/>
              <a:t>låter</a:t>
            </a:r>
            <a:r>
              <a:rPr lang="fi-FI" sz="900" dirty="0"/>
              <a:t>, </a:t>
            </a:r>
            <a:r>
              <a:rPr lang="fi-FI" sz="900" dirty="0" err="1"/>
              <a:t>lät</a:t>
            </a:r>
            <a:r>
              <a:rPr lang="fi-FI" sz="900" dirty="0"/>
              <a:t>, </a:t>
            </a:r>
            <a:r>
              <a:rPr lang="fi-FI" sz="900" dirty="0" err="1"/>
              <a:t>låtit</a:t>
            </a:r>
            <a:r>
              <a:rPr lang="fi-FI" sz="900" dirty="0"/>
              <a:t>)</a:t>
            </a:r>
          </a:p>
          <a:p>
            <a:r>
              <a:rPr lang="fi-FI" sz="900" dirty="0" err="1"/>
              <a:t>orka</a:t>
            </a:r>
            <a:r>
              <a:rPr lang="fi-FI" sz="900" dirty="0"/>
              <a:t> I - jaksaa</a:t>
            </a:r>
          </a:p>
          <a:p>
            <a:r>
              <a:rPr lang="fi-FI" sz="900" dirty="0" err="1"/>
              <a:t>råka</a:t>
            </a:r>
            <a:r>
              <a:rPr lang="fi-FI" sz="900" dirty="0"/>
              <a:t> I - sattua</a:t>
            </a:r>
          </a:p>
          <a:p>
            <a:r>
              <a:rPr lang="fi-FI" sz="900" dirty="0" err="1"/>
              <a:t>tyckas</a:t>
            </a:r>
            <a:r>
              <a:rPr lang="fi-FI" sz="900" dirty="0"/>
              <a:t> II – näyttää, tuntua (</a:t>
            </a:r>
            <a:r>
              <a:rPr lang="fi-FI" sz="900" dirty="0" err="1"/>
              <a:t>tyckas</a:t>
            </a:r>
            <a:r>
              <a:rPr lang="fi-FI" sz="900" dirty="0"/>
              <a:t>, </a:t>
            </a:r>
            <a:r>
              <a:rPr lang="fi-FI" sz="900" dirty="0" err="1"/>
              <a:t>tycks</a:t>
            </a:r>
            <a:r>
              <a:rPr lang="fi-FI" sz="900" dirty="0"/>
              <a:t>, </a:t>
            </a:r>
            <a:r>
              <a:rPr lang="fi-FI" sz="900" dirty="0" err="1"/>
              <a:t>tycktes</a:t>
            </a:r>
            <a:r>
              <a:rPr lang="fi-FI" sz="900" dirty="0"/>
              <a:t>, </a:t>
            </a:r>
            <a:r>
              <a:rPr lang="fi-FI" sz="900" dirty="0" err="1"/>
              <a:t>tyckts</a:t>
            </a:r>
            <a:r>
              <a:rPr lang="fi-FI" sz="900" dirty="0"/>
              <a:t>)</a:t>
            </a:r>
          </a:p>
          <a:p>
            <a:r>
              <a:rPr lang="fi-FI" sz="900" dirty="0" err="1"/>
              <a:t>tänka</a:t>
            </a:r>
            <a:r>
              <a:rPr lang="fi-FI" sz="900" dirty="0"/>
              <a:t> II -  ajatella, aikoa</a:t>
            </a:r>
          </a:p>
          <a:p>
            <a:r>
              <a:rPr lang="fi-FI" sz="900" dirty="0" err="1"/>
              <a:t>våga</a:t>
            </a:r>
            <a:r>
              <a:rPr lang="fi-FI" sz="900" dirty="0"/>
              <a:t> I - uskaltaa</a:t>
            </a:r>
          </a:p>
          <a:p>
            <a:r>
              <a:rPr lang="fi-FI" sz="900" dirty="0" err="1"/>
              <a:t>ämna</a:t>
            </a:r>
            <a:r>
              <a:rPr lang="fi-FI" sz="900" dirty="0"/>
              <a:t> I - aikoa</a:t>
            </a:r>
          </a:p>
          <a:p>
            <a:r>
              <a:rPr lang="fi-FI" sz="900" dirty="0" err="1"/>
              <a:t>önska</a:t>
            </a:r>
            <a:r>
              <a:rPr lang="fi-FI" sz="900" dirty="0"/>
              <a:t> I – haluta, toivoa</a:t>
            </a:r>
          </a:p>
          <a:p>
            <a:endParaRPr lang="en-US" dirty="0"/>
          </a:p>
        </p:txBody>
      </p:sp>
      <p:pic>
        <p:nvPicPr>
          <p:cNvPr id="5" name="Picture 4" descr="A picture containing plant&#10;&#10;Description automatically generated">
            <a:extLst>
              <a:ext uri="{FF2B5EF4-FFF2-40B4-BE49-F238E27FC236}">
                <a16:creationId xmlns:a16="http://schemas.microsoft.com/office/drawing/2014/main" id="{C79530AD-6640-4EB7-87CC-77D54BB6A4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857500"/>
            <a:ext cx="3047999" cy="2033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731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2BE75A3-190C-4C7E-B464-49699A304F6B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en-US" dirty="0" err="1"/>
              <a:t>Substantiivi</a:t>
            </a:r>
            <a:r>
              <a:rPr lang="en-US" dirty="0"/>
              <a:t> ja </a:t>
            </a:r>
            <a:r>
              <a:rPr lang="en-US" dirty="0" err="1"/>
              <a:t>adjektiivi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466E1A-4F43-4AF4-87AB-142940E8F025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en-US" dirty="0" err="1"/>
              <a:t>Kun</a:t>
            </a:r>
            <a:r>
              <a:rPr lang="en-US" dirty="0"/>
              <a:t> </a:t>
            </a:r>
            <a:r>
              <a:rPr lang="en-US" dirty="0" err="1"/>
              <a:t>substantiivi</a:t>
            </a:r>
            <a:r>
              <a:rPr lang="en-US" dirty="0"/>
              <a:t> on </a:t>
            </a:r>
            <a:r>
              <a:rPr lang="en-US" dirty="0" err="1"/>
              <a:t>yksikössä</a:t>
            </a:r>
            <a:r>
              <a:rPr lang="en-US" dirty="0"/>
              <a:t>, on </a:t>
            </a:r>
            <a:r>
              <a:rPr lang="en-US" dirty="0" err="1"/>
              <a:t>myös</a:t>
            </a:r>
            <a:r>
              <a:rPr lang="en-US" dirty="0"/>
              <a:t> </a:t>
            </a:r>
            <a:r>
              <a:rPr lang="en-US" dirty="0" err="1"/>
              <a:t>adjektiivi</a:t>
            </a:r>
            <a:r>
              <a:rPr lang="en-US" dirty="0"/>
              <a:t> </a:t>
            </a:r>
            <a:r>
              <a:rPr lang="en-US" dirty="0" err="1"/>
              <a:t>yksikössä</a:t>
            </a:r>
            <a:r>
              <a:rPr lang="en-US" dirty="0"/>
              <a:t>.</a:t>
            </a:r>
          </a:p>
          <a:p>
            <a:r>
              <a:rPr lang="en-US" dirty="0"/>
              <a:t>Min 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/>
              <a:t>dator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fin</a:t>
            </a:r>
            <a:r>
              <a:rPr lang="en-US" dirty="0"/>
              <a:t>. Jag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en</a:t>
            </a:r>
            <a:r>
              <a:rPr lang="en-US" dirty="0">
                <a:solidFill>
                  <a:srgbClr val="FF0000"/>
                </a:solidFill>
              </a:rPr>
              <a:t> fin </a:t>
            </a:r>
            <a:r>
              <a:rPr lang="en-US" dirty="0" err="1">
                <a:solidFill>
                  <a:srgbClr val="FF0000"/>
                </a:solidFill>
              </a:rPr>
              <a:t>dator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endParaRPr lang="en-US" dirty="0"/>
          </a:p>
          <a:p>
            <a:r>
              <a:rPr lang="en-US" dirty="0" err="1"/>
              <a:t>Kun</a:t>
            </a:r>
            <a:r>
              <a:rPr lang="en-US" dirty="0"/>
              <a:t> </a:t>
            </a:r>
            <a:r>
              <a:rPr lang="en-US" dirty="0" err="1"/>
              <a:t>substantiivi</a:t>
            </a:r>
            <a:r>
              <a:rPr lang="en-US" dirty="0"/>
              <a:t> on </a:t>
            </a:r>
            <a:r>
              <a:rPr lang="en-US" dirty="0" err="1"/>
              <a:t>monikossa</a:t>
            </a:r>
            <a:r>
              <a:rPr lang="en-US" dirty="0"/>
              <a:t>, on </a:t>
            </a:r>
            <a:r>
              <a:rPr lang="en-US" dirty="0" err="1"/>
              <a:t>myös</a:t>
            </a:r>
            <a:r>
              <a:rPr lang="en-US" dirty="0"/>
              <a:t> </a:t>
            </a:r>
            <a:r>
              <a:rPr lang="en-US" dirty="0" err="1"/>
              <a:t>adjektiivi</a:t>
            </a:r>
            <a:r>
              <a:rPr lang="en-US" dirty="0"/>
              <a:t> </a:t>
            </a:r>
            <a:r>
              <a:rPr lang="en-US" dirty="0" err="1"/>
              <a:t>monikossa</a:t>
            </a:r>
            <a:r>
              <a:rPr lang="en-US" dirty="0"/>
              <a:t>.</a:t>
            </a:r>
          </a:p>
          <a:p>
            <a:r>
              <a:rPr lang="en-US" dirty="0"/>
              <a:t>Mina </a:t>
            </a:r>
            <a:r>
              <a:rPr lang="en-US" dirty="0" err="1">
                <a:solidFill>
                  <a:srgbClr val="FF0000"/>
                </a:solidFill>
              </a:rPr>
              <a:t>nya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datorer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fina</a:t>
            </a:r>
            <a:r>
              <a:rPr lang="en-US" dirty="0"/>
              <a:t>. Jag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fina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datorer</a:t>
            </a:r>
            <a:r>
              <a:rPr lang="en-US" dirty="0">
                <a:solidFill>
                  <a:srgbClr val="FF0000"/>
                </a:solidFill>
              </a:rPr>
              <a:t>.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Det </a:t>
            </a:r>
            <a:r>
              <a:rPr lang="en-US" dirty="0" err="1"/>
              <a:t>finns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en</a:t>
            </a:r>
            <a:r>
              <a:rPr lang="en-US" dirty="0">
                <a:solidFill>
                  <a:srgbClr val="FF0000"/>
                </a:solidFill>
              </a:rPr>
              <a:t> modern </a:t>
            </a:r>
            <a:r>
              <a:rPr lang="en-US" dirty="0" err="1">
                <a:solidFill>
                  <a:srgbClr val="FF0000"/>
                </a:solidFill>
              </a:rPr>
              <a:t>elbil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Otnäs</a:t>
            </a:r>
            <a:r>
              <a:rPr lang="en-US" dirty="0"/>
              <a:t>. Det </a:t>
            </a:r>
            <a:r>
              <a:rPr lang="en-US" dirty="0" err="1"/>
              <a:t>finns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moderna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elbilar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Otnäs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2239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77094D5-9A93-49D4-84C9-E5A74481317C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en-US" dirty="0" err="1"/>
              <a:t>Omistusmuodon</a:t>
            </a:r>
            <a:r>
              <a:rPr lang="en-US" dirty="0"/>
              <a:t> </a:t>
            </a:r>
            <a:r>
              <a:rPr lang="en-US" dirty="0" err="1"/>
              <a:t>jälkeen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36C77-6653-4489-9D5B-AB544FFAE33B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en-US" dirty="0"/>
              <a:t>A-</a:t>
            </a:r>
            <a:r>
              <a:rPr lang="en-US" dirty="0" err="1"/>
              <a:t>muoto</a:t>
            </a:r>
            <a:r>
              <a:rPr lang="en-US" dirty="0"/>
              <a:t> </a:t>
            </a:r>
            <a:r>
              <a:rPr lang="en-US" dirty="0" err="1"/>
              <a:t>adjektiivista</a:t>
            </a:r>
            <a:r>
              <a:rPr lang="en-US" dirty="0"/>
              <a:t> ja </a:t>
            </a:r>
            <a:r>
              <a:rPr lang="en-US" dirty="0" err="1"/>
              <a:t>substantiivi</a:t>
            </a:r>
            <a:r>
              <a:rPr lang="en-US" dirty="0"/>
              <a:t> </a:t>
            </a:r>
            <a:r>
              <a:rPr lang="en-US" dirty="0" err="1"/>
              <a:t>epämääräisessä</a:t>
            </a:r>
            <a:r>
              <a:rPr lang="en-US" dirty="0"/>
              <a:t> </a:t>
            </a:r>
            <a:r>
              <a:rPr lang="en-US" dirty="0" err="1"/>
              <a:t>muodossa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Vår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nya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bil</a:t>
            </a:r>
            <a:r>
              <a:rPr lang="en-US" dirty="0">
                <a:solidFill>
                  <a:srgbClr val="FF0000"/>
                </a:solidFill>
              </a:rPr>
              <a:t> / </a:t>
            </a:r>
            <a:r>
              <a:rPr lang="en-US" dirty="0" err="1">
                <a:solidFill>
                  <a:srgbClr val="FF0000"/>
                </a:solidFill>
              </a:rPr>
              <a:t>Våra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nya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bilar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r>
              <a:rPr lang="en-US" dirty="0" err="1">
                <a:solidFill>
                  <a:srgbClr val="FF0000"/>
                </a:solidFill>
              </a:rPr>
              <a:t>Universitetets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moderna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inredning</a:t>
            </a:r>
            <a:r>
              <a:rPr lang="en-US" dirty="0">
                <a:solidFill>
                  <a:srgbClr val="FF0000"/>
                </a:solidFill>
              </a:rPr>
              <a:t>. </a:t>
            </a:r>
          </a:p>
          <a:p>
            <a:r>
              <a:rPr lang="en-US" dirty="0">
                <a:solidFill>
                  <a:srgbClr val="FF0000"/>
                </a:solidFill>
              </a:rPr>
              <a:t>Lasses </a:t>
            </a:r>
            <a:r>
              <a:rPr lang="en-US" dirty="0" err="1">
                <a:solidFill>
                  <a:srgbClr val="FF0000"/>
                </a:solidFill>
              </a:rPr>
              <a:t>gamla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telefon</a:t>
            </a:r>
            <a:r>
              <a:rPr lang="en-US" dirty="0">
                <a:solidFill>
                  <a:srgbClr val="FF0000"/>
                </a:solidFill>
              </a:rPr>
              <a:t>. /Lasses </a:t>
            </a:r>
            <a:r>
              <a:rPr lang="en-US" dirty="0" err="1">
                <a:solidFill>
                  <a:srgbClr val="FF0000"/>
                </a:solidFill>
              </a:rPr>
              <a:t>gamla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telefoner</a:t>
            </a:r>
            <a:r>
              <a:rPr lang="en-US" dirty="0">
                <a:solidFill>
                  <a:srgbClr val="FF0000"/>
                </a:solidFill>
              </a:rPr>
              <a:t>. 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6C955DA1-486A-4C56-B98A-ADBD0C76B5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3359" y="3198741"/>
            <a:ext cx="1479177" cy="113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135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90D77DB-E760-4EF6-929F-6AD053F595A6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sv-FI" dirty="0"/>
              <a:t>S-</a:t>
            </a:r>
            <a:r>
              <a:rPr lang="sv-FI" dirty="0" err="1"/>
              <a:t>passiivi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29CA30-6774-44B1-8D12-34A58ECF1B33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sv-FI" dirty="0" err="1"/>
              <a:t>Käytä</a:t>
            </a:r>
            <a:r>
              <a:rPr lang="sv-FI" dirty="0"/>
              <a:t> S-</a:t>
            </a:r>
            <a:r>
              <a:rPr lang="sv-FI" dirty="0" err="1"/>
              <a:t>passiivia</a:t>
            </a:r>
            <a:r>
              <a:rPr lang="sv-FI" dirty="0"/>
              <a:t>:</a:t>
            </a:r>
          </a:p>
          <a:p>
            <a:r>
              <a:rPr lang="sv-FI" dirty="0"/>
              <a:t>Tala				</a:t>
            </a:r>
            <a:r>
              <a:rPr lang="sv-FI" dirty="0" err="1"/>
              <a:t>TalaS</a:t>
            </a:r>
            <a:endParaRPr lang="sv-FI" dirty="0"/>
          </a:p>
          <a:p>
            <a:r>
              <a:rPr lang="sv-FI" dirty="0"/>
              <a:t>Talar	(r-</a:t>
            </a:r>
            <a:r>
              <a:rPr lang="sv-FI" dirty="0" err="1"/>
              <a:t>pois</a:t>
            </a:r>
            <a:r>
              <a:rPr lang="sv-FI" dirty="0"/>
              <a:t>)		</a:t>
            </a:r>
            <a:r>
              <a:rPr lang="sv-FI" dirty="0" err="1"/>
              <a:t>TalaS</a:t>
            </a:r>
            <a:endParaRPr lang="sv-FI" dirty="0"/>
          </a:p>
          <a:p>
            <a:r>
              <a:rPr lang="sv-FI" dirty="0"/>
              <a:t>Talade 			</a:t>
            </a:r>
            <a:r>
              <a:rPr lang="sv-FI" dirty="0" err="1"/>
              <a:t>TaladeS</a:t>
            </a:r>
            <a:endParaRPr lang="sv-FI" dirty="0"/>
          </a:p>
          <a:p>
            <a:r>
              <a:rPr lang="sv-FI" dirty="0"/>
              <a:t>Talat				Talats (har talats / hade talats)</a:t>
            </a:r>
          </a:p>
          <a:p>
            <a:r>
              <a:rPr lang="sv-FI" dirty="0"/>
              <a:t>MAN-</a:t>
            </a:r>
            <a:r>
              <a:rPr lang="sv-FI" dirty="0" err="1"/>
              <a:t>sanan</a:t>
            </a:r>
            <a:r>
              <a:rPr lang="sv-FI" dirty="0"/>
              <a:t> </a:t>
            </a:r>
            <a:r>
              <a:rPr lang="sv-FI" dirty="0" err="1"/>
              <a:t>kanssa</a:t>
            </a:r>
            <a:r>
              <a:rPr lang="sv-FI" dirty="0"/>
              <a:t> EI </a:t>
            </a:r>
            <a:r>
              <a:rPr lang="sv-FI" dirty="0" err="1"/>
              <a:t>koskaan</a:t>
            </a:r>
            <a:r>
              <a:rPr lang="sv-FI" dirty="0"/>
              <a:t> S-</a:t>
            </a:r>
            <a:r>
              <a:rPr lang="sv-FI" dirty="0" err="1"/>
              <a:t>passiivia</a:t>
            </a:r>
            <a:r>
              <a:rPr lang="sv-FI" dirty="0"/>
              <a:t>, </a:t>
            </a:r>
            <a:r>
              <a:rPr lang="sv-FI" dirty="0" err="1"/>
              <a:t>vaan</a:t>
            </a:r>
            <a:r>
              <a:rPr lang="sv-FI" dirty="0"/>
              <a:t> </a:t>
            </a:r>
            <a:r>
              <a:rPr lang="sv-FI" dirty="0" err="1"/>
              <a:t>tarvittava</a:t>
            </a:r>
            <a:r>
              <a:rPr lang="sv-FI" dirty="0"/>
              <a:t> </a:t>
            </a:r>
            <a:r>
              <a:rPr lang="sv-FI" dirty="0" err="1"/>
              <a:t>aktiivinen</a:t>
            </a:r>
            <a:r>
              <a:rPr lang="sv-FI" dirty="0"/>
              <a:t> </a:t>
            </a:r>
            <a:r>
              <a:rPr lang="sv-FI" dirty="0" err="1"/>
              <a:t>aikamuoto</a:t>
            </a:r>
            <a:r>
              <a:rPr lang="sv-FI" dirty="0"/>
              <a:t>.</a:t>
            </a:r>
          </a:p>
          <a:p>
            <a:r>
              <a:rPr lang="sv-FI" dirty="0"/>
              <a:t>Man SÄGER = Det sägs = </a:t>
            </a:r>
            <a:r>
              <a:rPr lang="sv-FI" dirty="0" err="1"/>
              <a:t>sanotaan</a:t>
            </a:r>
            <a:r>
              <a:rPr lang="sv-FI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946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7991153-A2E0-47B0-992E-B41E54465F0D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sv-FI" dirty="0" err="1"/>
              <a:t>Komparatiivi</a:t>
            </a:r>
            <a:r>
              <a:rPr lang="sv-FI" dirty="0"/>
              <a:t> ja </a:t>
            </a:r>
            <a:r>
              <a:rPr lang="sv-FI" dirty="0" err="1"/>
              <a:t>superlatiivi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167A52-23A8-4F52-8C53-A361B3AF2AF9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sv-FI" dirty="0"/>
              <a:t>Viktig viktigare viktigast (- </a:t>
            </a:r>
            <a:r>
              <a:rPr lang="sv-FI" dirty="0" err="1"/>
              <a:t>are</a:t>
            </a:r>
            <a:r>
              <a:rPr lang="sv-FI" dirty="0"/>
              <a:t> ja –</a:t>
            </a:r>
            <a:r>
              <a:rPr lang="sv-FI" dirty="0" err="1"/>
              <a:t>ast</a:t>
            </a:r>
            <a:r>
              <a:rPr lang="sv-FI" dirty="0"/>
              <a:t>)</a:t>
            </a:r>
          </a:p>
          <a:p>
            <a:r>
              <a:rPr lang="sv-FI" dirty="0"/>
              <a:t>Ung yngre yngst (</a:t>
            </a:r>
            <a:r>
              <a:rPr lang="sv-FI" dirty="0" err="1"/>
              <a:t>vokaali</a:t>
            </a:r>
            <a:r>
              <a:rPr lang="sv-FI" dirty="0"/>
              <a:t> </a:t>
            </a:r>
            <a:r>
              <a:rPr lang="sv-FI" dirty="0" err="1"/>
              <a:t>vaihtuu</a:t>
            </a:r>
            <a:r>
              <a:rPr lang="sv-FI" dirty="0"/>
              <a:t> ja –re ja -</a:t>
            </a:r>
            <a:r>
              <a:rPr lang="sv-FI" dirty="0" err="1"/>
              <a:t>st</a:t>
            </a:r>
            <a:r>
              <a:rPr lang="sv-FI" dirty="0"/>
              <a:t>)</a:t>
            </a:r>
          </a:p>
          <a:p>
            <a:r>
              <a:rPr lang="sv-FI" dirty="0"/>
              <a:t>Stor större störst (</a:t>
            </a:r>
            <a:r>
              <a:rPr lang="sv-FI" dirty="0" err="1"/>
              <a:t>epäsäännölliset</a:t>
            </a:r>
            <a:r>
              <a:rPr lang="sv-FI" dirty="0"/>
              <a:t>)</a:t>
            </a:r>
          </a:p>
          <a:p>
            <a:endParaRPr lang="sv-FI" dirty="0"/>
          </a:p>
          <a:p>
            <a:r>
              <a:rPr lang="sv-FI" dirty="0"/>
              <a:t>MERA ja MEST </a:t>
            </a:r>
            <a:r>
              <a:rPr lang="sv-FI" dirty="0" err="1"/>
              <a:t>sanojen</a:t>
            </a:r>
            <a:r>
              <a:rPr lang="sv-FI" dirty="0"/>
              <a:t> </a:t>
            </a:r>
            <a:r>
              <a:rPr lang="sv-FI" dirty="0" err="1"/>
              <a:t>avulla</a:t>
            </a:r>
            <a:r>
              <a:rPr lang="sv-FI" dirty="0"/>
              <a:t> </a:t>
            </a:r>
            <a:r>
              <a:rPr lang="sv-FI" dirty="0" err="1"/>
              <a:t>vain</a:t>
            </a:r>
            <a:r>
              <a:rPr lang="sv-FI" dirty="0"/>
              <a:t> –ISK, -ANDE ja –ENDE-</a:t>
            </a:r>
            <a:r>
              <a:rPr lang="sv-FI" dirty="0" err="1"/>
              <a:t>päätteiset</a:t>
            </a:r>
            <a:r>
              <a:rPr lang="sv-FI" dirty="0"/>
              <a:t>:</a:t>
            </a:r>
          </a:p>
          <a:p>
            <a:r>
              <a:rPr lang="sv-FI" dirty="0"/>
              <a:t>MERA TEKNISK, MEST SPÄNNANDE, MERA GIVANDE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2358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57F24AB-8D72-45DD-9226-BA9E5A0BD8F3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sv-FI" dirty="0"/>
              <a:t>SKULLE ja BORDE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EBAEAE-44A4-403B-9894-939860E2625A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sv-FI" dirty="0"/>
              <a:t>Jag skulle köpa en ny dator OM jag hade pengar.</a:t>
            </a:r>
          </a:p>
          <a:p>
            <a:r>
              <a:rPr lang="sv-FI" dirty="0"/>
              <a:t>Skulle = </a:t>
            </a:r>
            <a:r>
              <a:rPr lang="sv-FI" dirty="0" err="1"/>
              <a:t>englannin</a:t>
            </a:r>
            <a:r>
              <a:rPr lang="sv-FI" dirty="0"/>
              <a:t> WOULD</a:t>
            </a:r>
          </a:p>
          <a:p>
            <a:endParaRPr lang="sv-FI" dirty="0"/>
          </a:p>
          <a:p>
            <a:r>
              <a:rPr lang="sv-FI" dirty="0"/>
              <a:t>Jag borde läsa till provet som är i morgon.</a:t>
            </a:r>
          </a:p>
          <a:p>
            <a:r>
              <a:rPr lang="sv-FI" dirty="0"/>
              <a:t>Borde = </a:t>
            </a:r>
            <a:r>
              <a:rPr lang="sv-FI" dirty="0" err="1"/>
              <a:t>eglannin</a:t>
            </a:r>
            <a:r>
              <a:rPr lang="sv-FI" dirty="0"/>
              <a:t> SHOULD = </a:t>
            </a:r>
            <a:r>
              <a:rPr lang="sv-FI" dirty="0" err="1"/>
              <a:t>pitäisi</a:t>
            </a:r>
            <a:endParaRPr lang="en-US" dirty="0"/>
          </a:p>
        </p:txBody>
      </p:sp>
      <p:pic>
        <p:nvPicPr>
          <p:cNvPr id="5" name="Picture 4" descr="A dirt road with trees on either side of it&#10;&#10;Description automatically generated with medium confidence">
            <a:extLst>
              <a:ext uri="{FF2B5EF4-FFF2-40B4-BE49-F238E27FC236}">
                <a16:creationId xmlns:a16="http://schemas.microsoft.com/office/drawing/2014/main" id="{ADEACA2A-C311-4356-9DE0-BFEBBB8E68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6194" y="3198741"/>
            <a:ext cx="2476500" cy="1447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8594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38C8921-A13B-404B-B0C5-83EFD5FA994D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en-US" dirty="0" err="1"/>
              <a:t>Hyviä</a:t>
            </a:r>
            <a:r>
              <a:rPr lang="en-US" dirty="0"/>
              <a:t> </a:t>
            </a:r>
            <a:r>
              <a:rPr lang="en-US" dirty="0" err="1"/>
              <a:t>sanoja</a:t>
            </a:r>
            <a:r>
              <a:rPr lang="en-US" dirty="0"/>
              <a:t> /</a:t>
            </a:r>
            <a:r>
              <a:rPr lang="en-US" dirty="0" err="1"/>
              <a:t>ilmaisuja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34763C-E717-4ECB-94E0-DF17469E51D2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433523" y="1504597"/>
            <a:ext cx="8492897" cy="3388289"/>
          </a:xfrm>
        </p:spPr>
        <p:txBody>
          <a:bodyPr/>
          <a:lstStyle/>
          <a:p>
            <a:r>
              <a:rPr lang="en-US" dirty="0"/>
              <a:t>Lue: </a:t>
            </a:r>
          </a:p>
          <a:p>
            <a:r>
              <a:rPr lang="en-US" dirty="0" err="1"/>
              <a:t>Ajanmääreet</a:t>
            </a:r>
            <a:endParaRPr lang="en-US" dirty="0"/>
          </a:p>
          <a:p>
            <a:r>
              <a:rPr lang="en-US" dirty="0" err="1"/>
              <a:t>Hyviä</a:t>
            </a:r>
            <a:r>
              <a:rPr lang="en-US" dirty="0"/>
              <a:t> </a:t>
            </a:r>
            <a:r>
              <a:rPr lang="en-US" dirty="0" err="1"/>
              <a:t>verbejä</a:t>
            </a:r>
            <a:r>
              <a:rPr lang="en-US" dirty="0"/>
              <a:t> </a:t>
            </a:r>
            <a:r>
              <a:rPr lang="en-US" dirty="0" err="1"/>
              <a:t>aineeseen</a:t>
            </a:r>
            <a:endParaRPr lang="en-US" dirty="0"/>
          </a:p>
          <a:p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uttrycka</a:t>
            </a:r>
            <a:r>
              <a:rPr lang="en-US" dirty="0"/>
              <a:t> </a:t>
            </a:r>
            <a:r>
              <a:rPr lang="en-US" dirty="0" err="1"/>
              <a:t>åsikter</a:t>
            </a:r>
            <a:endParaRPr lang="en-US" dirty="0"/>
          </a:p>
          <a:p>
            <a:r>
              <a:rPr lang="en-US" dirty="0" err="1"/>
              <a:t>Verbi+prepositio</a:t>
            </a:r>
            <a:endParaRPr lang="en-US" dirty="0"/>
          </a:p>
          <a:p>
            <a:r>
              <a:rPr lang="en-US" sz="1400" dirty="0" err="1"/>
              <a:t>Nämä</a:t>
            </a:r>
            <a:r>
              <a:rPr lang="en-US" sz="1400" dirty="0"/>
              <a:t> </a:t>
            </a:r>
            <a:r>
              <a:rPr lang="en-US" sz="1400" dirty="0" err="1"/>
              <a:t>löytyvät</a:t>
            </a:r>
            <a:r>
              <a:rPr lang="en-US" sz="1400" dirty="0"/>
              <a:t> </a:t>
            </a:r>
            <a:r>
              <a:rPr lang="en-US" sz="1400" dirty="0" err="1"/>
              <a:t>MC:stä</a:t>
            </a:r>
            <a:r>
              <a:rPr lang="en-US" sz="1400" dirty="0"/>
              <a:t>.  </a:t>
            </a:r>
          </a:p>
          <a:p>
            <a:endParaRPr lang="en-US" sz="14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D0CCDE-CCA3-490A-8909-391B04CED2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5688" y="2382892"/>
            <a:ext cx="3794312" cy="241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1648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1D34DC8-986B-4595-A5A9-17C48D532C77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sv-FI" dirty="0"/>
              <a:t>LYCKA TILL I PROVEN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421A25-5EF3-4B2B-9AF2-586987C5C3E3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endParaRPr lang="sv-FI" dirty="0"/>
          </a:p>
          <a:p>
            <a:endParaRPr lang="sv-FI" dirty="0"/>
          </a:p>
          <a:p>
            <a:endParaRPr lang="sv-FI" dirty="0"/>
          </a:p>
          <a:p>
            <a:endParaRPr lang="sv-FI" dirty="0"/>
          </a:p>
          <a:p>
            <a:r>
              <a:rPr lang="sv-FI" dirty="0"/>
              <a:t>Alla bilder är gratis bilder från </a:t>
            </a:r>
            <a:r>
              <a:rPr lang="sv-FI" dirty="0" err="1"/>
              <a:t>Pixabay</a:t>
            </a:r>
            <a:r>
              <a:rPr lang="sv-FI" dirty="0"/>
              <a:t>. </a:t>
            </a:r>
            <a:endParaRPr lang="en-US" dirty="0"/>
          </a:p>
        </p:txBody>
      </p:sp>
      <p:pic>
        <p:nvPicPr>
          <p:cNvPr id="5" name="Picture 4" descr="A close-up of a hand&#10;&#10;Description automatically generated with medium confidence">
            <a:extLst>
              <a:ext uri="{FF2B5EF4-FFF2-40B4-BE49-F238E27FC236}">
                <a16:creationId xmlns:a16="http://schemas.microsoft.com/office/drawing/2014/main" id="{26772432-3516-4D62-A215-398C71F89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4195" y="1017868"/>
            <a:ext cx="2328582" cy="1553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62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88E53BE-E122-44B6-9CCC-58667A6419D5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en-US" dirty="0" err="1"/>
              <a:t>Sanajärjestys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155BD7-886B-4570-9FBA-70791F7D925E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en-US" dirty="0" err="1">
                <a:solidFill>
                  <a:srgbClr val="FF0000"/>
                </a:solidFill>
              </a:rPr>
              <a:t>Päälause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dirty="0" err="1">
                <a:solidFill>
                  <a:srgbClr val="FF0000"/>
                </a:solidFill>
              </a:rPr>
              <a:t>verbi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toisena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/>
              <a:t>Nuförtiden</a:t>
            </a:r>
            <a:r>
              <a:rPr lang="en-US" dirty="0"/>
              <a:t> KAN </a:t>
            </a:r>
            <a:r>
              <a:rPr lang="en-US" dirty="0" err="1"/>
              <a:t>robotar</a:t>
            </a:r>
            <a:r>
              <a:rPr lang="en-US" dirty="0"/>
              <a:t> ta hand om …</a:t>
            </a:r>
          </a:p>
          <a:p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universitetet</a:t>
            </a:r>
            <a:r>
              <a:rPr lang="en-US" dirty="0"/>
              <a:t> LÄR man sig …</a:t>
            </a:r>
          </a:p>
          <a:p>
            <a:r>
              <a:rPr lang="en-US" dirty="0" err="1"/>
              <a:t>Enligt</a:t>
            </a:r>
            <a:r>
              <a:rPr lang="en-US" dirty="0"/>
              <a:t> min </a:t>
            </a:r>
            <a:r>
              <a:rPr lang="en-US" dirty="0" err="1"/>
              <a:t>mening</a:t>
            </a:r>
            <a:r>
              <a:rPr lang="en-US" dirty="0"/>
              <a:t> ÄR </a:t>
            </a:r>
            <a:r>
              <a:rPr lang="en-US" dirty="0" err="1"/>
              <a:t>kärnkraft</a:t>
            </a:r>
            <a:r>
              <a:rPr lang="en-US" dirty="0"/>
              <a:t> …</a:t>
            </a:r>
          </a:p>
          <a:p>
            <a:r>
              <a:rPr lang="en-US" dirty="0">
                <a:solidFill>
                  <a:srgbClr val="FF0000"/>
                </a:solidFill>
              </a:rPr>
              <a:t>2) </a:t>
            </a:r>
            <a:r>
              <a:rPr lang="en-US" dirty="0" err="1">
                <a:solidFill>
                  <a:srgbClr val="FF0000"/>
                </a:solidFill>
              </a:rPr>
              <a:t>Sivulause</a:t>
            </a:r>
            <a:r>
              <a:rPr lang="en-US" dirty="0">
                <a:solidFill>
                  <a:srgbClr val="FF0000"/>
                </a:solidFill>
              </a:rPr>
              <a:t> = KON SU LI KIE PRE</a:t>
            </a:r>
          </a:p>
          <a:p>
            <a:r>
              <a:rPr lang="en-US" dirty="0"/>
              <a:t>Jag gillar </a:t>
            </a:r>
            <a:r>
              <a:rPr lang="en-US" dirty="0" err="1"/>
              <a:t>robotar</a:t>
            </a:r>
            <a:r>
              <a:rPr lang="en-US" dirty="0"/>
              <a:t>, </a:t>
            </a:r>
            <a:r>
              <a:rPr lang="en-US" dirty="0" err="1">
                <a:solidFill>
                  <a:srgbClr val="FF0000"/>
                </a:solidFill>
              </a:rPr>
              <a:t>eftersom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städa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r>
              <a:rPr lang="en-US" dirty="0"/>
              <a:t>Lasse </a:t>
            </a:r>
            <a:r>
              <a:rPr lang="en-US" dirty="0" err="1"/>
              <a:t>måste</a:t>
            </a:r>
            <a:r>
              <a:rPr lang="en-US" dirty="0"/>
              <a:t> </a:t>
            </a:r>
            <a:r>
              <a:rPr lang="en-US" dirty="0" err="1"/>
              <a:t>studera</a:t>
            </a:r>
            <a:r>
              <a:rPr lang="en-US" dirty="0"/>
              <a:t> </a:t>
            </a:r>
            <a:r>
              <a:rPr lang="en-US" dirty="0" err="1"/>
              <a:t>flitigt</a:t>
            </a:r>
            <a:r>
              <a:rPr lang="en-US" dirty="0"/>
              <a:t>, </a:t>
            </a:r>
            <a:r>
              <a:rPr lang="en-US" dirty="0" err="1">
                <a:solidFill>
                  <a:srgbClr val="FF0000"/>
                </a:solidFill>
              </a:rPr>
              <a:t>därför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att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egentligen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inte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allt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så</a:t>
            </a:r>
            <a:r>
              <a:rPr lang="en-US" dirty="0">
                <a:solidFill>
                  <a:srgbClr val="FF0000"/>
                </a:solidFill>
              </a:rPr>
              <a:t> bra </a:t>
            </a:r>
            <a:r>
              <a:rPr lang="en-US" dirty="0" err="1">
                <a:solidFill>
                  <a:srgbClr val="FF0000"/>
                </a:solidFill>
              </a:rPr>
              <a:t>ännu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r>
              <a:rPr lang="en-US" dirty="0"/>
              <a:t>Ma</a:t>
            </a:r>
          </a:p>
        </p:txBody>
      </p:sp>
    </p:spTree>
    <p:extLst>
      <p:ext uri="{BB962C8B-B14F-4D97-AF65-F5344CB8AC3E}">
        <p14:creationId xmlns:p14="http://schemas.microsoft.com/office/powerpoint/2010/main" val="296304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02CB78C-019A-438D-8EBB-689545089427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en-US" dirty="0" err="1"/>
              <a:t>Sivulauseen</a:t>
            </a:r>
            <a:r>
              <a:rPr lang="en-US" dirty="0"/>
              <a:t> </a:t>
            </a:r>
            <a:r>
              <a:rPr lang="en-US" dirty="0" err="1"/>
              <a:t>jälkeinen</a:t>
            </a:r>
            <a:r>
              <a:rPr lang="en-US" dirty="0"/>
              <a:t> </a:t>
            </a:r>
            <a:r>
              <a:rPr lang="en-US" dirty="0" err="1"/>
              <a:t>päälause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741EE1-96F3-4F9C-AF63-7FCD4CA7EC40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en-US" dirty="0"/>
              <a:t>Om det </a:t>
            </a:r>
            <a:r>
              <a:rPr lang="en-US" dirty="0" err="1"/>
              <a:t>inte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omöjligt</a:t>
            </a:r>
            <a:r>
              <a:rPr lang="en-US" dirty="0"/>
              <a:t>, </a:t>
            </a:r>
            <a:r>
              <a:rPr lang="en-US" dirty="0" err="1"/>
              <a:t>skulle</a:t>
            </a:r>
            <a:r>
              <a:rPr lang="en-US" dirty="0"/>
              <a:t> jag </a:t>
            </a:r>
            <a:r>
              <a:rPr lang="en-US" dirty="0" err="1"/>
              <a:t>gärna</a:t>
            </a:r>
            <a:r>
              <a:rPr lang="en-US" dirty="0"/>
              <a:t> </a:t>
            </a:r>
            <a:r>
              <a:rPr lang="en-US" dirty="0" err="1"/>
              <a:t>komma</a:t>
            </a:r>
            <a:r>
              <a:rPr lang="en-US" dirty="0"/>
              <a:t> redan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dag</a:t>
            </a:r>
            <a:r>
              <a:rPr lang="en-US" dirty="0"/>
              <a:t>.</a:t>
            </a:r>
          </a:p>
          <a:p>
            <a:r>
              <a:rPr lang="en-US" dirty="0" err="1"/>
              <a:t>Eftersom</a:t>
            </a:r>
            <a:r>
              <a:rPr lang="en-US" dirty="0"/>
              <a:t> </a:t>
            </a:r>
            <a:r>
              <a:rPr lang="en-US" dirty="0" err="1"/>
              <a:t>solpaneler</a:t>
            </a:r>
            <a:r>
              <a:rPr lang="en-US" dirty="0"/>
              <a:t> </a:t>
            </a:r>
            <a:r>
              <a:rPr lang="en-US" dirty="0" err="1"/>
              <a:t>fortfarande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relativt</a:t>
            </a:r>
            <a:r>
              <a:rPr lang="en-US" dirty="0"/>
              <a:t> </a:t>
            </a:r>
            <a:r>
              <a:rPr lang="en-US" dirty="0" err="1"/>
              <a:t>dyra</a:t>
            </a:r>
            <a:r>
              <a:rPr lang="en-US" dirty="0"/>
              <a:t>, </a:t>
            </a:r>
            <a:r>
              <a:rPr lang="en-US" dirty="0" err="1"/>
              <a:t>vill</a:t>
            </a:r>
            <a:r>
              <a:rPr lang="en-US" dirty="0"/>
              <a:t> </a:t>
            </a:r>
            <a:r>
              <a:rPr lang="en-US" dirty="0" err="1"/>
              <a:t>många</a:t>
            </a:r>
            <a:r>
              <a:rPr lang="en-US" dirty="0"/>
              <a:t> </a:t>
            </a:r>
            <a:r>
              <a:rPr lang="en-US" dirty="0" err="1"/>
              <a:t>inte</a:t>
            </a:r>
            <a:r>
              <a:rPr lang="en-US" dirty="0"/>
              <a:t> </a:t>
            </a:r>
            <a:r>
              <a:rPr lang="en-US" dirty="0" err="1"/>
              <a:t>satsa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dem. </a:t>
            </a:r>
          </a:p>
          <a:p>
            <a:endParaRPr lang="en-US" dirty="0"/>
          </a:p>
        </p:txBody>
      </p:sp>
      <p:pic>
        <p:nvPicPr>
          <p:cNvPr id="5" name="Picture 4" descr="A group of people sitting around a table&#10;&#10;Description automatically generated with medium confidence">
            <a:extLst>
              <a:ext uri="{FF2B5EF4-FFF2-40B4-BE49-F238E27FC236}">
                <a16:creationId xmlns:a16="http://schemas.microsoft.com/office/drawing/2014/main" id="{FA5736AF-7E51-40B2-A128-5CF7A3484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5112" y="2706476"/>
            <a:ext cx="3274359" cy="2184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706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318EE20-1598-410E-A00D-5F3957CC60AC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en-US" dirty="0" err="1"/>
              <a:t>Substantiivit</a:t>
            </a:r>
            <a:r>
              <a:rPr lang="en-US" dirty="0"/>
              <a:t> – </a:t>
            </a:r>
            <a:r>
              <a:rPr lang="en-US" dirty="0" err="1"/>
              <a:t>epämääräinen</a:t>
            </a:r>
            <a:r>
              <a:rPr lang="en-US" dirty="0"/>
              <a:t> ja </a:t>
            </a:r>
            <a:r>
              <a:rPr lang="en-US" dirty="0" err="1"/>
              <a:t>määräinen</a:t>
            </a:r>
            <a:r>
              <a:rPr lang="en-US" dirty="0"/>
              <a:t> </a:t>
            </a:r>
            <a:r>
              <a:rPr lang="en-US" dirty="0" err="1"/>
              <a:t>muoto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66702E-4D0F-45F0-ABFD-A9581DBAB4C4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pojke</a:t>
            </a:r>
            <a:r>
              <a:rPr lang="en-US" dirty="0"/>
              <a:t>			a boy</a:t>
            </a:r>
          </a:p>
          <a:p>
            <a:r>
              <a:rPr lang="en-US" dirty="0" err="1"/>
              <a:t>PojkEN</a:t>
            </a:r>
            <a:r>
              <a:rPr lang="en-US" dirty="0"/>
              <a:t>  			the boy</a:t>
            </a:r>
          </a:p>
          <a:p>
            <a:r>
              <a:rPr lang="en-US" dirty="0" err="1"/>
              <a:t>PojkAR</a:t>
            </a:r>
            <a:r>
              <a:rPr lang="en-US" dirty="0"/>
              <a:t>			boys</a:t>
            </a:r>
          </a:p>
          <a:p>
            <a:r>
              <a:rPr lang="en-US" dirty="0" err="1"/>
              <a:t>pojkARNA</a:t>
            </a:r>
            <a:r>
              <a:rPr lang="en-US" dirty="0"/>
              <a:t>			the boys</a:t>
            </a:r>
          </a:p>
          <a:p>
            <a:endParaRPr lang="en-US" dirty="0"/>
          </a:p>
          <a:p>
            <a:r>
              <a:rPr lang="en-US" dirty="0"/>
              <a:t>Jag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ny</a:t>
            </a:r>
            <a:r>
              <a:rPr lang="en-US" dirty="0"/>
              <a:t> </a:t>
            </a:r>
            <a:r>
              <a:rPr lang="en-US" dirty="0" err="1"/>
              <a:t>dator</a:t>
            </a:r>
            <a:r>
              <a:rPr lang="en-US" dirty="0"/>
              <a:t>.</a:t>
            </a:r>
          </a:p>
          <a:p>
            <a:r>
              <a:rPr lang="en-US" dirty="0" err="1"/>
              <a:t>DatorN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jättefin</a:t>
            </a:r>
            <a:r>
              <a:rPr lang="en-US" dirty="0"/>
              <a:t>. (</a:t>
            </a:r>
            <a:r>
              <a:rPr lang="en-US" dirty="0" err="1"/>
              <a:t>kun</a:t>
            </a:r>
            <a:r>
              <a:rPr lang="en-US" dirty="0"/>
              <a:t> </a:t>
            </a:r>
            <a:r>
              <a:rPr lang="en-US" dirty="0" err="1"/>
              <a:t>mainitaan</a:t>
            </a:r>
            <a:r>
              <a:rPr lang="en-US" dirty="0"/>
              <a:t> </a:t>
            </a:r>
            <a:r>
              <a:rPr lang="en-US" dirty="0" err="1"/>
              <a:t>toisen</a:t>
            </a:r>
            <a:r>
              <a:rPr lang="en-US" dirty="0"/>
              <a:t> </a:t>
            </a:r>
            <a:r>
              <a:rPr lang="en-US" dirty="0" err="1"/>
              <a:t>kerran</a:t>
            </a:r>
            <a:r>
              <a:rPr lang="en-US" dirty="0"/>
              <a:t> </a:t>
            </a:r>
            <a:r>
              <a:rPr lang="en-US" dirty="0" err="1"/>
              <a:t>määrätty</a:t>
            </a:r>
            <a:r>
              <a:rPr lang="en-US" dirty="0"/>
              <a:t> </a:t>
            </a:r>
            <a:r>
              <a:rPr lang="en-US" dirty="0" err="1"/>
              <a:t>muoto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00091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A4BFCF9-B352-4071-9260-9C286A4C5B31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en-US" dirty="0" err="1"/>
              <a:t>Yleensä</a:t>
            </a:r>
            <a:r>
              <a:rPr lang="en-US" dirty="0"/>
              <a:t> </a:t>
            </a:r>
            <a:r>
              <a:rPr lang="en-US" dirty="0" err="1"/>
              <a:t>prepositioiden</a:t>
            </a:r>
            <a:r>
              <a:rPr lang="en-US" dirty="0"/>
              <a:t> </a:t>
            </a:r>
            <a:r>
              <a:rPr lang="en-US" dirty="0" err="1"/>
              <a:t>jälkeen</a:t>
            </a:r>
            <a:r>
              <a:rPr lang="en-US" dirty="0"/>
              <a:t> </a:t>
            </a:r>
            <a:r>
              <a:rPr lang="en-US" dirty="0" err="1"/>
              <a:t>määräinen</a:t>
            </a:r>
            <a:r>
              <a:rPr lang="en-US" dirty="0"/>
              <a:t> </a:t>
            </a:r>
            <a:r>
              <a:rPr lang="en-US" dirty="0" err="1"/>
              <a:t>muoto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E4D976-E9AA-4A0A-8557-B17FDEA0D9DC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en-US" dirty="0"/>
              <a:t>Jag </a:t>
            </a:r>
            <a:r>
              <a:rPr lang="en-US" dirty="0" err="1"/>
              <a:t>studerar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/vid </a:t>
            </a:r>
            <a:r>
              <a:rPr lang="en-US" dirty="0" err="1"/>
              <a:t>universitetET</a:t>
            </a:r>
            <a:r>
              <a:rPr lang="en-US" dirty="0"/>
              <a:t>.</a:t>
            </a:r>
          </a:p>
          <a:p>
            <a:r>
              <a:rPr lang="en-US" dirty="0"/>
              <a:t>Lasse </a:t>
            </a:r>
            <a:r>
              <a:rPr lang="en-US" dirty="0" err="1"/>
              <a:t>cyklar</a:t>
            </a:r>
            <a:r>
              <a:rPr lang="en-US" dirty="0"/>
              <a:t> till </a:t>
            </a:r>
            <a:r>
              <a:rPr lang="en-US" dirty="0" err="1"/>
              <a:t>butikEN</a:t>
            </a:r>
            <a:r>
              <a:rPr lang="en-US" dirty="0"/>
              <a:t>.</a:t>
            </a:r>
          </a:p>
          <a:p>
            <a:r>
              <a:rPr lang="en-US" dirty="0" err="1"/>
              <a:t>Datorn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bordET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Substantiivi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ennen</a:t>
            </a:r>
            <a:r>
              <a:rPr lang="en-US" dirty="0">
                <a:solidFill>
                  <a:srgbClr val="FF0000"/>
                </a:solidFill>
              </a:rPr>
              <a:t> AV-</a:t>
            </a:r>
            <a:r>
              <a:rPr lang="en-US" dirty="0" err="1">
                <a:solidFill>
                  <a:srgbClr val="FF0000"/>
                </a:solidFill>
              </a:rPr>
              <a:t>prepositiota</a:t>
            </a:r>
            <a:r>
              <a:rPr lang="en-US" dirty="0">
                <a:solidFill>
                  <a:srgbClr val="FF0000"/>
                </a:solidFill>
              </a:rPr>
              <a:t> on </a:t>
            </a:r>
            <a:r>
              <a:rPr lang="en-US" dirty="0" err="1">
                <a:solidFill>
                  <a:srgbClr val="FF0000"/>
                </a:solidFill>
              </a:rPr>
              <a:t>määräisessä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muodossa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sillä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osa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tietystä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asiasta</a:t>
            </a:r>
            <a:r>
              <a:rPr lang="en-US" dirty="0">
                <a:solidFill>
                  <a:srgbClr val="FF0000"/>
                </a:solidFill>
              </a:rPr>
              <a:t>.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/>
              <a:t>AnvändningEN</a:t>
            </a:r>
            <a:r>
              <a:rPr lang="en-US" dirty="0"/>
              <a:t> av </a:t>
            </a:r>
            <a:r>
              <a:rPr lang="en-US" dirty="0" err="1"/>
              <a:t>programmet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 </a:t>
            </a:r>
            <a:r>
              <a:rPr lang="en-US" dirty="0" err="1"/>
              <a:t>ökat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624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A4E88B9-ED76-4AE9-A875-65EC79840E44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en-US" dirty="0"/>
              <a:t>Den, det ja de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08A6EA-D74F-4B8D-8D9F-A8447F874E7C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en-US" dirty="0"/>
              <a:t>Den, det ja de EI ole </a:t>
            </a:r>
            <a:r>
              <a:rPr lang="en-US" dirty="0" err="1"/>
              <a:t>kuten</a:t>
            </a:r>
            <a:r>
              <a:rPr lang="en-US" dirty="0"/>
              <a:t> </a:t>
            </a:r>
            <a:r>
              <a:rPr lang="en-US" dirty="0" err="1"/>
              <a:t>englannin</a:t>
            </a:r>
            <a:r>
              <a:rPr lang="en-US" dirty="0"/>
              <a:t> “the”. </a:t>
            </a:r>
          </a:p>
          <a:p>
            <a:r>
              <a:rPr lang="en-US" dirty="0" err="1"/>
              <a:t>Virkkeen</a:t>
            </a:r>
            <a:r>
              <a:rPr lang="en-US" dirty="0"/>
              <a:t> </a:t>
            </a:r>
            <a:r>
              <a:rPr lang="en-US" dirty="0" err="1"/>
              <a:t>alkuun</a:t>
            </a:r>
            <a:r>
              <a:rPr lang="en-US" dirty="0"/>
              <a:t> vain, </a:t>
            </a:r>
          </a:p>
          <a:p>
            <a:r>
              <a:rPr lang="en-US" dirty="0"/>
              <a:t>1) </a:t>
            </a:r>
            <a:r>
              <a:rPr lang="en-US" dirty="0" err="1"/>
              <a:t>jos</a:t>
            </a:r>
            <a:r>
              <a:rPr lang="en-US" dirty="0"/>
              <a:t> </a:t>
            </a:r>
            <a:r>
              <a:rPr lang="en-US" dirty="0" err="1"/>
              <a:t>adjektiivi</a:t>
            </a:r>
            <a:r>
              <a:rPr lang="en-US" dirty="0"/>
              <a:t> </a:t>
            </a:r>
            <a:r>
              <a:rPr lang="en-US" dirty="0" err="1"/>
              <a:t>ennen</a:t>
            </a:r>
            <a:r>
              <a:rPr lang="en-US" dirty="0"/>
              <a:t> </a:t>
            </a:r>
            <a:r>
              <a:rPr lang="en-US" dirty="0" err="1"/>
              <a:t>substantiivia</a:t>
            </a:r>
            <a:r>
              <a:rPr lang="en-US" dirty="0"/>
              <a:t>.</a:t>
            </a:r>
          </a:p>
          <a:p>
            <a:r>
              <a:rPr lang="en-US" dirty="0"/>
              <a:t>DET VIKTIGA MÖTET </a:t>
            </a:r>
            <a:r>
              <a:rPr lang="en-US" dirty="0" err="1"/>
              <a:t>börjar</a:t>
            </a:r>
            <a:r>
              <a:rPr lang="en-US" dirty="0"/>
              <a:t> </a:t>
            </a:r>
            <a:r>
              <a:rPr lang="en-US" dirty="0" err="1"/>
              <a:t>klockan</a:t>
            </a:r>
            <a:r>
              <a:rPr lang="en-US" dirty="0"/>
              <a:t> 13.00.</a:t>
            </a:r>
          </a:p>
          <a:p>
            <a:r>
              <a:rPr lang="en-US" dirty="0"/>
              <a:t>MÖTET </a:t>
            </a:r>
            <a:r>
              <a:rPr lang="en-US" dirty="0" err="1"/>
              <a:t>börjar</a:t>
            </a:r>
            <a:r>
              <a:rPr lang="en-US" dirty="0"/>
              <a:t> </a:t>
            </a:r>
            <a:r>
              <a:rPr lang="en-US" dirty="0" err="1"/>
              <a:t>klockan</a:t>
            </a:r>
            <a:r>
              <a:rPr lang="en-US" dirty="0"/>
              <a:t> 13.00.</a:t>
            </a:r>
          </a:p>
          <a:p>
            <a:endParaRPr lang="en-US" dirty="0"/>
          </a:p>
          <a:p>
            <a:r>
              <a:rPr lang="en-US" dirty="0"/>
              <a:t>DEN NYA DATORN </a:t>
            </a:r>
            <a:r>
              <a:rPr lang="en-US" dirty="0" err="1"/>
              <a:t>är</a:t>
            </a:r>
            <a:r>
              <a:rPr lang="en-US" dirty="0"/>
              <a:t> fin.</a:t>
            </a:r>
          </a:p>
          <a:p>
            <a:r>
              <a:rPr lang="en-US" dirty="0"/>
              <a:t>DATORN </a:t>
            </a:r>
            <a:r>
              <a:rPr lang="en-US" dirty="0" err="1"/>
              <a:t>är</a:t>
            </a:r>
            <a:r>
              <a:rPr lang="en-US" dirty="0"/>
              <a:t> fin.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171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6C383D1-E72C-4DBE-86B6-1FB393EC4E1D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4DBF7F-9C69-49C1-9BF8-BB4EE1E5B94B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en-US" dirty="0"/>
              <a:t>2) Jos SOM </a:t>
            </a:r>
            <a:r>
              <a:rPr lang="en-US" dirty="0" err="1"/>
              <a:t>seuraa</a:t>
            </a:r>
            <a:r>
              <a:rPr lang="en-US" dirty="0"/>
              <a:t>:</a:t>
            </a:r>
          </a:p>
          <a:p>
            <a:r>
              <a:rPr lang="en-US" dirty="0"/>
              <a:t>DEN DATOR SOM jag </a:t>
            </a:r>
            <a:r>
              <a:rPr lang="en-US" dirty="0" err="1"/>
              <a:t>köpte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fin. </a:t>
            </a:r>
          </a:p>
        </p:txBody>
      </p:sp>
      <p:pic>
        <p:nvPicPr>
          <p:cNvPr id="5" name="Picture 4" descr="A person typing on a computer&#10;&#10;Description automatically generated with medium confidence">
            <a:extLst>
              <a:ext uri="{FF2B5EF4-FFF2-40B4-BE49-F238E27FC236}">
                <a16:creationId xmlns:a16="http://schemas.microsoft.com/office/drawing/2014/main" id="{DD9CA1AD-8294-4937-90D4-0DBF0563A1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4165" y="2339568"/>
            <a:ext cx="3471582" cy="2316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716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AB0FC9C-51F9-48A4-9F76-DC47C16EDA34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en-US" dirty="0"/>
              <a:t>DEN, DET ja DE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0CE6FD-EFD0-4BE5-AE53-781C8181877F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en-US" dirty="0" err="1"/>
              <a:t>Aina</a:t>
            </a:r>
            <a:r>
              <a:rPr lang="en-US" dirty="0"/>
              <a:t> </a:t>
            </a:r>
            <a:r>
              <a:rPr lang="en-US" dirty="0" err="1"/>
              <a:t>adjektiivi</a:t>
            </a:r>
            <a:r>
              <a:rPr lang="en-US" dirty="0"/>
              <a:t> A-</a:t>
            </a:r>
            <a:r>
              <a:rPr lang="en-US" dirty="0" err="1"/>
              <a:t>muodossa</a:t>
            </a:r>
            <a:r>
              <a:rPr lang="en-US" dirty="0"/>
              <a:t> ja </a:t>
            </a:r>
            <a:r>
              <a:rPr lang="en-US" dirty="0" err="1"/>
              <a:t>substantiivi</a:t>
            </a:r>
            <a:r>
              <a:rPr lang="en-US" dirty="0"/>
              <a:t> </a:t>
            </a:r>
            <a:r>
              <a:rPr lang="en-US" dirty="0" err="1"/>
              <a:t>määräisessä</a:t>
            </a:r>
            <a:r>
              <a:rPr lang="en-US" dirty="0"/>
              <a:t> </a:t>
            </a:r>
            <a:r>
              <a:rPr lang="en-US" dirty="0" err="1"/>
              <a:t>muodossa</a:t>
            </a:r>
            <a:endParaRPr lang="en-US" dirty="0"/>
          </a:p>
          <a:p>
            <a:endParaRPr lang="en-US" dirty="0"/>
          </a:p>
          <a:p>
            <a:r>
              <a:rPr lang="en-US" dirty="0"/>
              <a:t>Den MODERNA BILEN.</a:t>
            </a:r>
          </a:p>
          <a:p>
            <a:r>
              <a:rPr lang="en-US" dirty="0"/>
              <a:t>Det NYA PROGRAMMET.</a:t>
            </a:r>
          </a:p>
          <a:p>
            <a:endParaRPr lang="en-US" dirty="0"/>
          </a:p>
          <a:p>
            <a:r>
              <a:rPr lang="en-US" dirty="0"/>
              <a:t>De MODERNA BILARNA.</a:t>
            </a:r>
          </a:p>
          <a:p>
            <a:r>
              <a:rPr lang="en-US" dirty="0"/>
              <a:t>De NYA PROGRAMMEN.</a:t>
            </a:r>
          </a:p>
        </p:txBody>
      </p:sp>
    </p:spTree>
    <p:extLst>
      <p:ext uri="{BB962C8B-B14F-4D97-AF65-F5344CB8AC3E}">
        <p14:creationId xmlns:p14="http://schemas.microsoft.com/office/powerpoint/2010/main" val="3387672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565AA1B-C872-47E0-B639-15A3B8EC860E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en-US" dirty="0"/>
              <a:t>VERBIT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CA27E7-3F1F-442D-9439-5FA08B6005EE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en-US" dirty="0" err="1"/>
              <a:t>Kertaa</a:t>
            </a:r>
            <a:r>
              <a:rPr lang="en-US" dirty="0"/>
              <a:t> </a:t>
            </a:r>
            <a:r>
              <a:rPr lang="en-US" dirty="0" err="1"/>
              <a:t>taivutusluokat</a:t>
            </a:r>
            <a:r>
              <a:rPr lang="en-US" dirty="0"/>
              <a:t>.</a:t>
            </a:r>
          </a:p>
          <a:p>
            <a:pPr marL="342900" indent="-342900">
              <a:buFontTx/>
              <a:buChar char="-"/>
            </a:pPr>
            <a:r>
              <a:rPr lang="en-US" dirty="0" err="1"/>
              <a:t>Ryhmässä</a:t>
            </a:r>
            <a:r>
              <a:rPr lang="en-US" dirty="0"/>
              <a:t> I </a:t>
            </a:r>
            <a:r>
              <a:rPr lang="en-US" dirty="0" err="1"/>
              <a:t>eniten</a:t>
            </a:r>
            <a:r>
              <a:rPr lang="en-US" dirty="0"/>
              <a:t> </a:t>
            </a:r>
            <a:r>
              <a:rPr lang="en-US" dirty="0" err="1"/>
              <a:t>verbejä</a:t>
            </a:r>
            <a:r>
              <a:rPr lang="en-US" dirty="0"/>
              <a:t>, </a:t>
            </a:r>
            <a:r>
              <a:rPr lang="en-US" dirty="0" err="1"/>
              <a:t>myös</a:t>
            </a:r>
            <a:r>
              <a:rPr lang="en-US" dirty="0"/>
              <a:t> </a:t>
            </a:r>
            <a:r>
              <a:rPr lang="en-US" dirty="0" err="1"/>
              <a:t>uudet</a:t>
            </a:r>
            <a:r>
              <a:rPr lang="en-US" dirty="0"/>
              <a:t> </a:t>
            </a:r>
            <a:r>
              <a:rPr lang="en-US" dirty="0" err="1"/>
              <a:t>verbit</a:t>
            </a:r>
            <a:r>
              <a:rPr lang="en-US" dirty="0"/>
              <a:t> (</a:t>
            </a:r>
            <a:r>
              <a:rPr lang="en-US" dirty="0" err="1"/>
              <a:t>mejla</a:t>
            </a:r>
            <a:r>
              <a:rPr lang="en-US" dirty="0"/>
              <a:t>, </a:t>
            </a:r>
            <a:r>
              <a:rPr lang="en-US" dirty="0" err="1"/>
              <a:t>sufra</a:t>
            </a:r>
            <a:r>
              <a:rPr lang="en-US" dirty="0"/>
              <a:t>, </a:t>
            </a:r>
            <a:r>
              <a:rPr lang="en-US" dirty="0" err="1"/>
              <a:t>chatta</a:t>
            </a:r>
            <a:r>
              <a:rPr lang="en-US" dirty="0"/>
              <a:t>…)</a:t>
            </a:r>
          </a:p>
          <a:p>
            <a:pPr marL="342900" indent="-342900">
              <a:buFontTx/>
              <a:buChar char="-"/>
            </a:pPr>
            <a:r>
              <a:rPr lang="en-US" dirty="0" err="1"/>
              <a:t>Ryhmä</a:t>
            </a:r>
            <a:r>
              <a:rPr lang="en-US" dirty="0"/>
              <a:t> IV on </a:t>
            </a:r>
            <a:r>
              <a:rPr lang="en-US" dirty="0" err="1"/>
              <a:t>epäsäännölliset</a:t>
            </a:r>
            <a:r>
              <a:rPr lang="en-US" dirty="0"/>
              <a:t> </a:t>
            </a:r>
            <a:r>
              <a:rPr lang="en-US" dirty="0" err="1"/>
              <a:t>verbit</a:t>
            </a:r>
            <a:endParaRPr lang="en-US" dirty="0"/>
          </a:p>
          <a:p>
            <a:pPr marL="342900" indent="-342900"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MUISTA </a:t>
            </a:r>
            <a:r>
              <a:rPr lang="en-US" dirty="0" err="1">
                <a:solidFill>
                  <a:srgbClr val="FF0000"/>
                </a:solidFill>
              </a:rPr>
              <a:t>käyttää</a:t>
            </a:r>
            <a:r>
              <a:rPr lang="en-US" dirty="0">
                <a:solidFill>
                  <a:srgbClr val="FF0000"/>
                </a:solidFill>
              </a:rPr>
              <a:t> HAR ja HADE </a:t>
            </a:r>
            <a:r>
              <a:rPr lang="en-US" dirty="0" err="1">
                <a:solidFill>
                  <a:srgbClr val="FF0000"/>
                </a:solidFill>
              </a:rPr>
              <a:t>kanssa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viimeistä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muotoa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/>
              <a:t>supiinia</a:t>
            </a:r>
            <a:r>
              <a:rPr lang="en-US" dirty="0"/>
              <a:t>, </a:t>
            </a:r>
            <a:r>
              <a:rPr lang="en-US" dirty="0" err="1"/>
              <a:t>joka</a:t>
            </a:r>
            <a:r>
              <a:rPr lang="en-US" dirty="0"/>
              <a:t> s-</a:t>
            </a:r>
            <a:r>
              <a:rPr lang="en-US" dirty="0" err="1"/>
              <a:t>verbejä</a:t>
            </a:r>
            <a:r>
              <a:rPr lang="en-US" dirty="0"/>
              <a:t> </a:t>
            </a:r>
            <a:r>
              <a:rPr lang="en-US" dirty="0" err="1"/>
              <a:t>lukuunottamatta</a:t>
            </a:r>
            <a:r>
              <a:rPr lang="en-US" dirty="0"/>
              <a:t>, </a:t>
            </a:r>
            <a:r>
              <a:rPr lang="en-US" dirty="0" err="1"/>
              <a:t>päättyy</a:t>
            </a:r>
            <a:r>
              <a:rPr lang="en-US" dirty="0"/>
              <a:t> T-</a:t>
            </a:r>
            <a:r>
              <a:rPr lang="en-US" dirty="0" err="1"/>
              <a:t>kirjaimeen</a:t>
            </a:r>
            <a:endParaRPr lang="en-US" dirty="0"/>
          </a:p>
          <a:p>
            <a:pPr marL="342900" indent="-342900">
              <a:buFontTx/>
              <a:buChar char="-"/>
            </a:pPr>
            <a:r>
              <a:rPr lang="en-US" dirty="0"/>
              <a:t>Tala talar </a:t>
            </a:r>
            <a:r>
              <a:rPr lang="en-US" dirty="0" err="1"/>
              <a:t>talade</a:t>
            </a:r>
            <a:r>
              <a:rPr lang="en-US" dirty="0"/>
              <a:t> </a:t>
            </a:r>
            <a:r>
              <a:rPr lang="en-US" dirty="0" err="1"/>
              <a:t>talat</a:t>
            </a:r>
            <a:r>
              <a:rPr lang="en-US" dirty="0"/>
              <a:t> =&gt; HAR TALAT ja HADE TALAT </a:t>
            </a:r>
          </a:p>
          <a:p>
            <a:pPr marL="342900" indent="-342900">
              <a:buFontTx/>
              <a:buChar char="-"/>
            </a:pPr>
            <a:r>
              <a:rPr lang="en-US" dirty="0"/>
              <a:t>S-</a:t>
            </a:r>
            <a:r>
              <a:rPr lang="en-US" dirty="0" err="1"/>
              <a:t>verbit</a:t>
            </a:r>
            <a:r>
              <a:rPr lang="en-US" dirty="0"/>
              <a:t> </a:t>
            </a:r>
            <a:r>
              <a:rPr lang="en-US" dirty="0" err="1"/>
              <a:t>esim</a:t>
            </a:r>
            <a:r>
              <a:rPr lang="en-US" dirty="0"/>
              <a:t>. </a:t>
            </a:r>
            <a:r>
              <a:rPr lang="en-US" dirty="0" err="1"/>
              <a:t>finnas</a:t>
            </a:r>
            <a:r>
              <a:rPr lang="en-US" dirty="0"/>
              <a:t> </a:t>
            </a:r>
            <a:r>
              <a:rPr lang="en-US" dirty="0" err="1"/>
              <a:t>finns</a:t>
            </a:r>
            <a:r>
              <a:rPr lang="en-US" dirty="0"/>
              <a:t> </a:t>
            </a:r>
            <a:r>
              <a:rPr lang="en-US" dirty="0" err="1"/>
              <a:t>fanns</a:t>
            </a:r>
            <a:r>
              <a:rPr lang="en-US" dirty="0"/>
              <a:t> </a:t>
            </a:r>
            <a:r>
              <a:rPr lang="en-US" dirty="0" err="1"/>
              <a:t>funnits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917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Mukautettu 1">
      <a:dk1>
        <a:sysClr val="windowText" lastClr="000000"/>
      </a:dk1>
      <a:lt1>
        <a:sysClr val="window" lastClr="FFFFFF"/>
      </a:lt1>
      <a:dk2>
        <a:srgbClr val="005EB8"/>
      </a:dk2>
      <a:lt2>
        <a:srgbClr val="669ED4"/>
      </a:lt2>
      <a:accent1>
        <a:srgbClr val="0C0C0C"/>
      </a:accent1>
      <a:accent2>
        <a:srgbClr val="595959"/>
      </a:accent2>
      <a:accent3>
        <a:srgbClr val="A5A5A5"/>
      </a:accent3>
      <a:accent4>
        <a:srgbClr val="D8D8D8"/>
      </a:accent4>
      <a:accent5>
        <a:srgbClr val="F2F2F2"/>
      </a:accent5>
      <a:accent6>
        <a:srgbClr val="FFFFF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lto_1610_blue.pptx" id="{C34D0C79-154B-4D73-8A16-004A7851EAA0}" vid="{254815E9-DEFF-4FEA-BDAC-D250F15708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Aalto_1610_blue</Template>
  <TotalTime>67</TotalTime>
  <Words>835</Words>
  <Application>Microsoft Office PowerPoint</Application>
  <PresentationFormat>On-screen Show (16:10)</PresentationFormat>
  <Paragraphs>139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Arial</vt:lpstr>
      <vt:lpstr>Calibri</vt:lpstr>
      <vt:lpstr>Office-teema</vt:lpstr>
      <vt:lpstr>Grammatik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Grammatik</dc:title>
  <dc:creator>Fröjdman Isabella</dc:creator>
  <cp:lastModifiedBy>Fröjdman Isabella</cp:lastModifiedBy>
  <cp:revision>6</cp:revision>
  <dcterms:created xsi:type="dcterms:W3CDTF">2022-10-11T05:21:02Z</dcterms:created>
  <dcterms:modified xsi:type="dcterms:W3CDTF">2022-10-12T09:54:49Z</dcterms:modified>
</cp:coreProperties>
</file>