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DFD5E-1E5D-7944-2F27-52BFED4CFA97}" v="2" dt="2023-02-13T10:43:39.278"/>
    <p1510:client id="{A93B021E-C895-47B4-8B14-B1543A2A52E6}" v="6" dt="2023-02-13T11:24:15.405"/>
    <p1510:client id="{FAA729BF-2967-42AE-B185-113CE04E93FD}" v="2" dt="2023-02-13T10:37:59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vikko Axel" userId="S::axel.savikko@aalto.fi::7189d73a-fce3-4509-8483-00c8bba8fc11" providerId="AD" clId="Web-{993DFD5E-1E5D-7944-2F27-52BFED4CFA97}"/>
    <pc:docChg chg="modSld">
      <pc:chgData name="Savikko Axel" userId="S::axel.savikko@aalto.fi::7189d73a-fce3-4509-8483-00c8bba8fc11" providerId="AD" clId="Web-{993DFD5E-1E5D-7944-2F27-52BFED4CFA97}" dt="2023-02-13T10:43:39.278" v="1"/>
      <pc:docMkLst>
        <pc:docMk/>
      </pc:docMkLst>
      <pc:sldChg chg="addAnim modAnim">
        <pc:chgData name="Savikko Axel" userId="S::axel.savikko@aalto.fi::7189d73a-fce3-4509-8483-00c8bba8fc11" providerId="AD" clId="Web-{993DFD5E-1E5D-7944-2F27-52BFED4CFA97}" dt="2023-02-13T10:43:39.278" v="1"/>
        <pc:sldMkLst>
          <pc:docMk/>
          <pc:sldMk cId="2837782582" sldId="261"/>
        </pc:sldMkLst>
      </pc:sldChg>
    </pc:docChg>
  </pc:docChgLst>
  <pc:docChgLst>
    <pc:chgData name="Savikko Axel" userId="7189d73a-fce3-4509-8483-00c8bba8fc11" providerId="ADAL" clId="{A93B021E-C895-47B4-8B14-B1543A2A52E6}"/>
    <pc:docChg chg="modSld sldOrd">
      <pc:chgData name="Savikko Axel" userId="7189d73a-fce3-4509-8483-00c8bba8fc11" providerId="ADAL" clId="{A93B021E-C895-47B4-8B14-B1543A2A52E6}" dt="2023-02-13T11:24:15.406" v="6"/>
      <pc:docMkLst>
        <pc:docMk/>
      </pc:docMkLst>
      <pc:sldChg chg="modSp">
        <pc:chgData name="Savikko Axel" userId="7189d73a-fce3-4509-8483-00c8bba8fc11" providerId="ADAL" clId="{A93B021E-C895-47B4-8B14-B1543A2A52E6}" dt="2023-02-13T11:19:46.142" v="4" actId="20577"/>
        <pc:sldMkLst>
          <pc:docMk/>
          <pc:sldMk cId="3649999250" sldId="263"/>
        </pc:sldMkLst>
        <pc:spChg chg="mod">
          <ac:chgData name="Savikko Axel" userId="7189d73a-fce3-4509-8483-00c8bba8fc11" providerId="ADAL" clId="{A93B021E-C895-47B4-8B14-B1543A2A52E6}" dt="2023-02-13T11:19:46.142" v="4" actId="20577"/>
          <ac:spMkLst>
            <pc:docMk/>
            <pc:sldMk cId="3649999250" sldId="263"/>
            <ac:spMk id="3" creationId="{A7A49739-AFA3-D424-6752-CD0EDD6FF83E}"/>
          </ac:spMkLst>
        </pc:spChg>
      </pc:sldChg>
      <pc:sldChg chg="ord">
        <pc:chgData name="Savikko Axel" userId="7189d73a-fce3-4509-8483-00c8bba8fc11" providerId="ADAL" clId="{A93B021E-C895-47B4-8B14-B1543A2A52E6}" dt="2023-02-13T11:24:15.406" v="6"/>
        <pc:sldMkLst>
          <pc:docMk/>
          <pc:sldMk cId="1375929268" sldId="264"/>
        </pc:sldMkLst>
      </pc:sldChg>
    </pc:docChg>
  </pc:docChgLst>
  <pc:docChgLst>
    <pc:chgData name="Savikko Axel" userId="7189d73a-fce3-4509-8483-00c8bba8fc11" providerId="ADAL" clId="{FAA729BF-2967-42AE-B185-113CE04E93FD}"/>
    <pc:docChg chg="modSld">
      <pc:chgData name="Savikko Axel" userId="7189d73a-fce3-4509-8483-00c8bba8fc11" providerId="ADAL" clId="{FAA729BF-2967-42AE-B185-113CE04E93FD}" dt="2023-02-13T10:37:59.254" v="1"/>
      <pc:docMkLst>
        <pc:docMk/>
      </pc:docMkLst>
      <pc:sldChg chg="modSp">
        <pc:chgData name="Savikko Axel" userId="7189d73a-fce3-4509-8483-00c8bba8fc11" providerId="ADAL" clId="{FAA729BF-2967-42AE-B185-113CE04E93FD}" dt="2023-02-13T10:37:59.254" v="1"/>
        <pc:sldMkLst>
          <pc:docMk/>
          <pc:sldMk cId="1645829625" sldId="258"/>
        </pc:sldMkLst>
        <pc:spChg chg="mod">
          <ac:chgData name="Savikko Axel" userId="7189d73a-fce3-4509-8483-00c8bba8fc11" providerId="ADAL" clId="{FAA729BF-2967-42AE-B185-113CE04E93FD}" dt="2023-02-13T10:37:59.254" v="1"/>
          <ac:spMkLst>
            <pc:docMk/>
            <pc:sldMk cId="1645829625" sldId="258"/>
            <ac:spMk id="3" creationId="{ED9D0F10-364A-71B5-29AD-4CF13FBDB4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7937-D1EB-67C5-F2FB-3050C975B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07194-F5A8-E36D-C56D-8996E0A42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87204-9CC4-EB1B-D08A-F662CA8AD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1B105-D205-A89A-2B08-022BAF468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68148-EBED-D786-0882-09CF1876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1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2EB8C-AA2E-0403-4690-5B750E12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5F2FC-3F8A-36AF-28C9-0700DE04D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95DA4-DCA3-051D-DAC0-8B9B4B3A6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16FD4-86E8-7514-DEAC-AF073DDF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A60CA-3E9A-9DE4-925C-DDA94645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6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31EBFE-0866-A079-95C6-43087213A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73B13-F01F-781F-FFCD-3F2485C2B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26C9D-0923-6087-E602-2638F7132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282E0-7672-4BDD-AA27-70FF27BA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095EC-61D0-053D-39EE-95434832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6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E9B1E-9AB4-BD8F-13AA-87C304A9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7344-9356-C1B9-3FD0-3A65D184E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5BB68-3410-48AD-D534-B7AF098E9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AF462-1136-E086-0AED-BDB91F72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7AA35-AABD-8180-43EB-EBCF8F33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3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14943-EA14-5685-8D44-F2E8C815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47D9E-4BF7-DD75-6AB4-FB5BA5C57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4518A-CDF7-EB22-CE9D-1DB96BB6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42EC2-7136-A55D-1EC0-21936B18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62C78-8F16-A898-652A-1E7B12A5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5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6E0A9-4962-29D0-672D-E3378F3D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4B8B5-00A6-DF74-1F7D-878189714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B2F15-C901-3E4F-9633-8B8E073FB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4F959-BE1E-8E33-8543-E9B7F40B6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17C9C-D2A3-7298-3D76-3B4E0AFF7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EEE3D-B3CF-0FA2-92AC-27E26D23A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0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6A589-38C8-358F-21A9-4E67B5E27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59013-706A-1566-49AB-ED72F058D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6FD43-37B6-5951-5651-B07697F6D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B405E8-9661-4617-8EDF-CAC3B3E43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32AF44-6A41-C81D-EFED-17B66CECC7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1AFA02-1D4F-6B44-BB4D-58794882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EDE62C-0819-41BE-1FE2-F1B792179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00D04-9DD6-D73A-F2B5-5262E51A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4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4F51-8E8D-E6C0-424B-0A5CD8F7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0EB29-53C6-0FC3-D982-BE169DC69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779614-7512-F7E8-4F36-94B7FDE9F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6B9CB-7328-7789-8AA7-19F73E9B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3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F867FF-BE8E-0DD6-7267-CC7237176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36FA52-FCCD-B41C-F340-7261FB736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0F02A-0F1F-5EFC-7307-88750689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C415-A9D4-BD0D-45A7-8B94B346E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7FDA3-FE23-1A8F-4F93-238700551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583E4-5CE8-C329-B090-9BB39744D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AD0E3-65B2-BA8F-1E5A-976123B5B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5D007-9DDC-B1D6-1C8E-8F8AA488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C5508-1AE9-9C9B-A06B-0FEB053C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4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2739-FE33-9CE6-7952-8216E87DF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502F89-E654-7D54-2340-AF240E634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94926-210D-8E4B-E577-3AFC8B7D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9DB47-471B-18C4-464A-A7EF764A0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EAA1D-5698-8034-A3BF-E9572BBF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9A0D0-509B-2C1D-A41E-305E7B030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00F491-8C69-CBBC-7DEB-8D7F30FC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61188-1346-42B8-A587-BAB0DF029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323B9-BA34-571C-53D5-A2B4B72B3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2A811-82F0-4B77-A503-47C89F4FE87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54978-7C3D-484D-022E-353B3CC02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8EF4C-9BBC-D064-F0D1-84113D22B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2F2D0-08BE-495E-BC62-4B3C05AE9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0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9092-2807-DEAC-B5EF-A9F95688B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Exercise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E6E912-97E4-ECA8-FF3C-D8508CFE9A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Fuel cells and hydrogen</a:t>
            </a:r>
          </a:p>
        </p:txBody>
      </p:sp>
    </p:spTree>
    <p:extLst>
      <p:ext uri="{BB962C8B-B14F-4D97-AF65-F5344CB8AC3E}">
        <p14:creationId xmlns:p14="http://schemas.microsoft.com/office/powerpoint/2010/main" val="1899785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74FF6-4193-9452-1194-B7D09C99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4652E2-1BEF-908D-FFF3-900C961C35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rabicParenR"/>
                </a:pPr>
                <a:r>
                  <a:rPr lang="en-US"/>
                  <a:t>System lifetime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𝑑𝑒𝑛𝑠𝑖𝑡𝑦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𝑒𝑓𝑓𝑖𝑐𝑖𝑒𝑛𝑐𝑦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𝑠𝑡𝑜𝑟𝑎𝑔𝑒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𝑃𝑜𝑤𝑒𝑟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𝑢𝑠𝑎𝑔𝑒</m:t>
                        </m:r>
                      </m:den>
                    </m:f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       Energy storage is dependent on system lifetime.</a:t>
                </a:r>
              </a:p>
              <a:p>
                <a:pPr marL="514350" indent="-514350">
                  <a:buAutoNum type="arabicParenR" startAt="2"/>
                </a:pPr>
                <a:r>
                  <a:rPr lang="en-US"/>
                  <a:t>Read section 10.6 in the book.</a:t>
                </a:r>
              </a:p>
              <a:p>
                <a:pPr marL="514350" indent="-514350">
                  <a:buAutoNum type="arabicParenR" startAt="2"/>
                </a:pPr>
                <a:r>
                  <a:rPr lang="en-US"/>
                  <a:t>Look up online.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4652E2-1BEF-908D-FFF3-900C961C35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62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F8C42-7816-7733-7B73-72D0958DF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06ED37-CE0C-92A4-1042-6117070200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96337"/>
            <a:ext cx="8277225" cy="5325466"/>
          </a:xfrm>
        </p:spPr>
      </p:pic>
    </p:spTree>
    <p:extLst>
      <p:ext uri="{BB962C8B-B14F-4D97-AF65-F5344CB8AC3E}">
        <p14:creationId xmlns:p14="http://schemas.microsoft.com/office/powerpoint/2010/main" val="265416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4DB8-A1CB-F108-AC64-DD2D5025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9D0F10-364A-71B5-29AD-4CF13FBDB4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78372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/>
                  <a:t>Total power produced by the fuel cell: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/>
                  <a:t> is the electrical efficiency of the fuel cell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Amount of power converted to heat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=48%</m:t>
                    </m:r>
                  </m:oMath>
                </a14:m>
                <a:endParaRPr lang="en-US"/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Heat released by the fuel cell: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=185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endParaRPr lang="en-US"/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Heat released to the environment: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0.3×185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=55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endParaRPr lang="en-US" b="0"/>
              </a:p>
              <a:p>
                <a:pPr marL="0" indent="0">
                  <a:buNone/>
                </a:pPr>
                <a:r>
                  <a:rPr lang="en-US"/>
                  <a:t>Heat recovered by the fuel cell system: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0.7×185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130 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9D0F10-364A-71B5-29AD-4CF13FBDB4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783722"/>
              </a:xfrm>
              <a:blipFill>
                <a:blip r:embed="rId2"/>
                <a:stretch>
                  <a:fillRect l="-1217" t="-1274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5829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5BB39-DF1A-FB9A-8DDC-6C276AD7D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760703-DF25-CBF7-8CFC-CFB1B86B0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448" y="1690688"/>
            <a:ext cx="8196932" cy="4320357"/>
          </a:xfrm>
        </p:spPr>
      </p:pic>
    </p:spTree>
    <p:extLst>
      <p:ext uri="{BB962C8B-B14F-4D97-AF65-F5344CB8AC3E}">
        <p14:creationId xmlns:p14="http://schemas.microsoft.com/office/powerpoint/2010/main" val="172887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D4E81-6048-9A8A-8A9B-F6A5476C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A72FD8-82F4-E640-6394-DFE774EB0E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1674" y="1300472"/>
            <a:ext cx="8060368" cy="5192403"/>
          </a:xfrm>
        </p:spPr>
      </p:pic>
    </p:spTree>
    <p:extLst>
      <p:ext uri="{BB962C8B-B14F-4D97-AF65-F5344CB8AC3E}">
        <p14:creationId xmlns:p14="http://schemas.microsoft.com/office/powerpoint/2010/main" val="428968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1A21-2743-F84F-1B58-268FA475E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476CD-C80B-5118-B14E-B896EA95FF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0895" y="1833646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/>
                  <a:t>1) System net electrical efficiency: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𝑃𝐸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=0.328 </m:t>
                    </m:r>
                  </m:oMath>
                </a14:m>
                <a:endParaRPr lang="en-US"/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2) Heat is recovered from fuel processing subsystem and fuel cell subsystem with an efficiency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𝑇𝑀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dirty="0" smtClean="0"/>
                      <m:t>80%</m:t>
                    </m:r>
                  </m:oMath>
                </a14:m>
                <a:endParaRPr lang="en-US"/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TM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)=0.12</m:t>
                      </m:r>
                    </m:oMath>
                  </m:oMathPara>
                </a14:m>
                <a:endParaRPr lang="en-US" b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)=0.39</m:t>
                      </m:r>
                    </m:oMath>
                  </m:oMathPara>
                </a14:m>
                <a:endParaRPr lang="en-US" b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=0.51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476CD-C80B-5118-B14E-B896EA95FF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0895" y="1833646"/>
                <a:ext cx="10515600" cy="4351338"/>
              </a:xfrm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62B16F-3C8C-5492-8B89-E14F00B8697E}"/>
                  </a:ext>
                </a:extLst>
              </p:cNvPr>
              <p:cNvSpPr txBox="1"/>
              <p:nvPr/>
            </p:nvSpPr>
            <p:spPr>
              <a:xfrm>
                <a:off x="6785810" y="4009315"/>
                <a:ext cx="5325979" cy="13690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3)</a:t>
                </a:r>
                <a:r>
                  <a:rPr lang="en-US" sz="2000"/>
                  <a:t> </a:t>
                </a:r>
                <a:r>
                  <a:rPr lang="en-US" sz="2400"/>
                  <a:t>Overall</a:t>
                </a:r>
                <a:r>
                  <a:rPr lang="en-US" sz="2000"/>
                  <a:t> </a:t>
                </a:r>
                <a:r>
                  <a:rPr lang="en-US" sz="2400"/>
                  <a:t>efficiency</a:t>
                </a:r>
                <a:r>
                  <a:rPr lang="en-US" sz="200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=84 %</m:t>
                    </m:r>
                  </m:oMath>
                </a14:m>
                <a:endParaRPr lang="en-US" sz="2400"/>
              </a:p>
              <a:p>
                <a:endParaRPr lang="en-US" sz="2400"/>
              </a:p>
              <a:p>
                <a:r>
                  <a:rPr lang="en-US" sz="2400"/>
                  <a:t>4) H/P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=1.55</m:t>
                    </m:r>
                  </m:oMath>
                </a14:m>
                <a:endParaRPr lang="en-US" sz="2400" b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62B16F-3C8C-5492-8B89-E14F00B86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810" y="4009315"/>
                <a:ext cx="5325979" cy="1369029"/>
              </a:xfrm>
              <a:prstGeom prst="rect">
                <a:avLst/>
              </a:prstGeom>
              <a:blipFill>
                <a:blip r:embed="rId3"/>
                <a:stretch>
                  <a:fillRect l="-1716" t="-3571" b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77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7EDD8-754D-C281-AFA1-425E9325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617D63-241D-4392-070B-91CC5E214C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95501"/>
            <a:ext cx="8715375" cy="2508752"/>
          </a:xfrm>
        </p:spPr>
      </p:pic>
    </p:spTree>
    <p:extLst>
      <p:ext uri="{BB962C8B-B14F-4D97-AF65-F5344CB8AC3E}">
        <p14:creationId xmlns:p14="http://schemas.microsoft.com/office/powerpoint/2010/main" val="47731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623B-88B2-CC26-FDCF-49EEC1617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49739-AFA3-D424-6752-CD0EDD6FF8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800347" cy="48559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/>
                  <a:t>Electrical efficiency of a fuel cell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𝑡h𝑒𝑟𝑚𝑜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𝑣𝑜𝑙𝑡𝑎𝑔𝑒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𝑓𝑢𝑒𝑙</m:t>
                        </m:r>
                      </m:sub>
                    </m:sSub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Thermodynamic efficiency of a H2-O2 fuel cell at STP = 0.83</a:t>
                </a:r>
              </a:p>
              <a:p>
                <a:pPr marL="0" indent="0">
                  <a:buNone/>
                </a:pPr>
                <a:r>
                  <a:rPr lang="en-US"/>
                  <a:t>Voltage efficiency: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𝑣𝑜𝑙𝑡𝑎𝑔𝑒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0.7 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1.23 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=0.57</m:t>
                    </m:r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Electrical efficiency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=0.83×0.57×1=0.47</m:t>
                    </m:r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Using the same formula as in problem 1: </a:t>
                </a:r>
              </a:p>
              <a:p>
                <a:pPr marL="0" indent="0">
                  <a:buNone/>
                </a:pPr>
                <a:r>
                  <a:rPr lang="en-US"/>
                  <a:t>Heat generation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×(1−0.47)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0.47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=1127.7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b="0"/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2) Parasitic power consumption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𝐻𝑒𝑎𝑡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𝑔𝑒𝑛𝑒𝑟𝑎𝑡𝑖𝑜𝑛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𝑟𝑎𝑡𝑒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𝑒𝑓𝑓𝑒𝑐𝑡𝑖𝑣𝑒𝑛𝑒𝑠𝑠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1127.7 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=45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49739-AFA3-D424-6752-CD0EDD6FF8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800347" cy="4855912"/>
              </a:xfrm>
              <a:blipFill>
                <a:blip r:embed="rId2"/>
                <a:stretch>
                  <a:fillRect l="-1129" t="-1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99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D9DD1-45A3-F42C-ADF6-CE00C3912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4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89492C-39E7-314F-E9FC-1C2F603DB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470" y="1624288"/>
            <a:ext cx="8393418" cy="3144201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9DB04E-343D-919D-8B3B-87C1B19FA1D6}"/>
                  </a:ext>
                </a:extLst>
              </p:cNvPr>
              <p:cNvSpPr txBox="1"/>
              <p:nvPr/>
            </p:nvSpPr>
            <p:spPr>
              <a:xfrm>
                <a:off x="1387642" y="5354053"/>
                <a:ext cx="7858241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𝑇𝑜𝑡𝑎𝑙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𝑛𝑒𝑡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𝑒𝑓𝑓𝑒𝑐𝑡𝑖𝑣𝑒𝑛𝑒𝑠𝑠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𝑟𝑒𝑓𝑜𝑟𝑚𝑖𝑛𝑔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𝑑𝑖𝑙𝑢𝑡𝑒𝑑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=0.75×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1−0.20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=0.60</m:t>
                    </m:r>
                  </m:oMath>
                </a14:m>
                <a:r>
                  <a:rPr lang="en-US" b="0"/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9DB04E-343D-919D-8B3B-87C1B19FA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642" y="5354053"/>
                <a:ext cx="7858241" cy="299569"/>
              </a:xfrm>
              <a:prstGeom prst="rect">
                <a:avLst/>
              </a:prstGeom>
              <a:blipFill>
                <a:blip r:embed="rId3"/>
                <a:stretch>
                  <a:fillRect l="-1086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92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Exercise 5</vt:lpstr>
      <vt:lpstr>Problem 1</vt:lpstr>
      <vt:lpstr>Problem 1</vt:lpstr>
      <vt:lpstr>Problem 2</vt:lpstr>
      <vt:lpstr>Problem 2</vt:lpstr>
      <vt:lpstr>Problem 2</vt:lpstr>
      <vt:lpstr>Problem 3</vt:lpstr>
      <vt:lpstr>Problem 3</vt:lpstr>
      <vt:lpstr>Problem 4</vt:lpstr>
      <vt:lpstr>Homework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5</dc:title>
  <dc:creator>Savikko Axel</dc:creator>
  <cp:revision>1</cp:revision>
  <dcterms:created xsi:type="dcterms:W3CDTF">2023-02-10T10:30:35Z</dcterms:created>
  <dcterms:modified xsi:type="dcterms:W3CDTF">2023-02-13T11:24:18Z</dcterms:modified>
</cp:coreProperties>
</file>