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74"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660"/>
  </p:normalViewPr>
  <p:slideViewPr>
    <p:cSldViewPr>
      <p:cViewPr varScale="1">
        <p:scale>
          <a:sx n="62" d="100"/>
          <a:sy n="62" d="100"/>
        </p:scale>
        <p:origin x="138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67B21C-A513-4CCF-B18E-3BEBF72BF949}" type="datetimeFigureOut">
              <a:rPr lang="fi-FI" smtClean="0"/>
              <a:t>12.5.2020</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7DAE29-52D2-4363-9766-3D173D403800}" type="slidenum">
              <a:rPr lang="fi-FI" smtClean="0"/>
              <a:t>‹#›</a:t>
            </a:fld>
            <a:endParaRPr lang="fi-FI"/>
          </a:p>
        </p:txBody>
      </p:sp>
    </p:spTree>
    <p:extLst>
      <p:ext uri="{BB962C8B-B14F-4D97-AF65-F5344CB8AC3E}">
        <p14:creationId xmlns:p14="http://schemas.microsoft.com/office/powerpoint/2010/main" val="2272186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843D71-E8B9-4547-BDF9-886100B356EB}" type="datetimeFigureOut">
              <a:rPr lang="fi-FI" smtClean="0"/>
              <a:t>12.5.2020</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23CEBB-BDD6-42A3-84DB-C4EE922EC741}" type="slidenum">
              <a:rPr lang="fi-FI" smtClean="0"/>
              <a:t>‹#›</a:t>
            </a:fld>
            <a:endParaRPr lang="fi-FI"/>
          </a:p>
        </p:txBody>
      </p:sp>
    </p:spTree>
    <p:extLst>
      <p:ext uri="{BB962C8B-B14F-4D97-AF65-F5344CB8AC3E}">
        <p14:creationId xmlns:p14="http://schemas.microsoft.com/office/powerpoint/2010/main" val="1122643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i-FI"/>
          </a:p>
        </p:txBody>
      </p:sp>
      <p:sp>
        <p:nvSpPr>
          <p:cNvPr id="4" name="Slide Number Placeholder 3"/>
          <p:cNvSpPr>
            <a:spLocks noGrp="1"/>
          </p:cNvSpPr>
          <p:nvPr>
            <p:ph type="sldNum" sz="quarter" idx="5"/>
          </p:nvPr>
        </p:nvSpPr>
        <p:spPr/>
        <p:txBody>
          <a:bodyPr/>
          <a:lstStyle/>
          <a:p>
            <a:pPr>
              <a:defRPr/>
            </a:pPr>
            <a:fld id="{1452522A-2752-4C20-9123-D545C6A09467}" type="slidenum">
              <a:rPr lang="fi-FI"/>
              <a:pPr>
                <a:defRPr/>
              </a:pPr>
              <a:t>11</a:t>
            </a:fld>
            <a:endParaRPr lang="fi-FI"/>
          </a:p>
        </p:txBody>
      </p:sp>
      <p:sp>
        <p:nvSpPr>
          <p:cNvPr id="2" name="Date Placeholder 1"/>
          <p:cNvSpPr>
            <a:spLocks noGrp="1"/>
          </p:cNvSpPr>
          <p:nvPr>
            <p:ph type="dt" sz="quarter" idx="1"/>
          </p:nvPr>
        </p:nvSpPr>
        <p:spPr/>
        <p:txBody>
          <a:bodyPr/>
          <a:lstStyle/>
          <a:p>
            <a:pPr>
              <a:defRPr/>
            </a:pPr>
            <a:r>
              <a:rPr lang="fi-FI"/>
              <a:t>talvi 2013</a:t>
            </a:r>
          </a:p>
        </p:txBody>
      </p:sp>
    </p:spTree>
    <p:extLst>
      <p:ext uri="{BB962C8B-B14F-4D97-AF65-F5344CB8AC3E}">
        <p14:creationId xmlns:p14="http://schemas.microsoft.com/office/powerpoint/2010/main" val="3389456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6"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8"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0"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1"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2"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3"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2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22"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grpSp>
      <p:sp>
        <p:nvSpPr>
          <p:cNvPr id="161813"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fi-FI" noProof="0"/>
              <a:t>Muokkaa perustyyl. napsautt.</a:t>
            </a:r>
          </a:p>
        </p:txBody>
      </p:sp>
      <p:sp>
        <p:nvSpPr>
          <p:cNvPr id="16181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fi-FI" noProof="0"/>
              <a:t>Muokkaa alaotsikon perustyyliä napsautt.</a:t>
            </a:r>
          </a:p>
        </p:txBody>
      </p:sp>
      <p:sp>
        <p:nvSpPr>
          <p:cNvPr id="23" name="Rectangle 23"/>
          <p:cNvSpPr>
            <a:spLocks noGrp="1" noChangeArrowheads="1"/>
          </p:cNvSpPr>
          <p:nvPr>
            <p:ph type="dt" sz="quarter" idx="10"/>
          </p:nvPr>
        </p:nvSpPr>
        <p:spPr/>
        <p:txBody>
          <a:bodyPr/>
          <a:lstStyle>
            <a:lvl1pPr>
              <a:defRPr/>
            </a:lvl1pPr>
          </a:lstStyle>
          <a:p>
            <a:pPr>
              <a:defRPr/>
            </a:pPr>
            <a:endParaRPr lang="fi-FI">
              <a:solidFill>
                <a:srgbClr val="FFFFFF"/>
              </a:solidFill>
            </a:endParaRPr>
          </a:p>
        </p:txBody>
      </p:sp>
      <p:sp>
        <p:nvSpPr>
          <p:cNvPr id="24" name="Rectangle 24"/>
          <p:cNvSpPr>
            <a:spLocks noGrp="1" noChangeArrowheads="1"/>
          </p:cNvSpPr>
          <p:nvPr>
            <p:ph type="ftr" sz="quarter" idx="11"/>
          </p:nvPr>
        </p:nvSpPr>
        <p:spPr/>
        <p:txBody>
          <a:bodyPr/>
          <a:lstStyle>
            <a:lvl1pPr>
              <a:defRPr/>
            </a:lvl1pPr>
          </a:lstStyle>
          <a:p>
            <a:pPr>
              <a:defRPr/>
            </a:pPr>
            <a:endParaRPr lang="fi-FI">
              <a:solidFill>
                <a:srgbClr val="FFFFFF"/>
              </a:solidFill>
            </a:endParaRPr>
          </a:p>
        </p:txBody>
      </p:sp>
      <p:sp>
        <p:nvSpPr>
          <p:cNvPr id="25" name="Rectangle 25"/>
          <p:cNvSpPr>
            <a:spLocks noGrp="1" noChangeArrowheads="1"/>
          </p:cNvSpPr>
          <p:nvPr>
            <p:ph type="sldNum" sz="quarter" idx="12"/>
          </p:nvPr>
        </p:nvSpPr>
        <p:spPr/>
        <p:txBody>
          <a:bodyPr/>
          <a:lstStyle>
            <a:lvl1pPr>
              <a:defRPr/>
            </a:lvl1pPr>
          </a:lstStyle>
          <a:p>
            <a:pPr>
              <a:defRPr/>
            </a:pPr>
            <a:fld id="{68CD393C-BF76-4D8D-985E-9C2945B3B35F}" type="slidenum">
              <a:rPr lang="fi-FI">
                <a:solidFill>
                  <a:srgbClr val="FFFFFF"/>
                </a:solidFill>
              </a:rPr>
              <a:pPr>
                <a:defRPr/>
              </a:pPr>
              <a:t>‹#›</a:t>
            </a:fld>
            <a:endParaRPr lang="fi-FI">
              <a:solidFill>
                <a:srgbClr val="FFFFFF"/>
              </a:solidFill>
            </a:endParaRPr>
          </a:p>
        </p:txBody>
      </p:sp>
    </p:spTree>
    <p:extLst>
      <p:ext uri="{BB962C8B-B14F-4D97-AF65-F5344CB8AC3E}">
        <p14:creationId xmlns:p14="http://schemas.microsoft.com/office/powerpoint/2010/main" val="222431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23"/>
          <p:cNvSpPr>
            <a:spLocks noGrp="1" noChangeArrowheads="1"/>
          </p:cNvSpPr>
          <p:nvPr>
            <p:ph type="dt" sz="half" idx="10"/>
          </p:nvPr>
        </p:nvSpPr>
        <p:spPr>
          <a:ln/>
        </p:spPr>
        <p:txBody>
          <a:bodyPr/>
          <a:lstStyle>
            <a:lvl1pPr>
              <a:defRPr/>
            </a:lvl1pPr>
          </a:lstStyle>
          <a:p>
            <a:pPr>
              <a:defRPr/>
            </a:pPr>
            <a:endParaRPr lang="fi-FI">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fi-FI">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2304A0DF-FFEF-42EC-8AF5-2D6B571C11F7}" type="slidenum">
              <a:rPr lang="fi-FI">
                <a:solidFill>
                  <a:srgbClr val="FFFFFF"/>
                </a:solidFill>
              </a:rPr>
              <a:pPr>
                <a:defRPr/>
              </a:pPr>
              <a:t>‹#›</a:t>
            </a:fld>
            <a:endParaRPr lang="fi-FI">
              <a:solidFill>
                <a:srgbClr val="FFFFFF"/>
              </a:solidFill>
            </a:endParaRPr>
          </a:p>
        </p:txBody>
      </p:sp>
    </p:spTree>
    <p:extLst>
      <p:ext uri="{BB962C8B-B14F-4D97-AF65-F5344CB8AC3E}">
        <p14:creationId xmlns:p14="http://schemas.microsoft.com/office/powerpoint/2010/main" val="3091981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23"/>
          <p:cNvSpPr>
            <a:spLocks noGrp="1" noChangeArrowheads="1"/>
          </p:cNvSpPr>
          <p:nvPr>
            <p:ph type="dt" sz="half" idx="10"/>
          </p:nvPr>
        </p:nvSpPr>
        <p:spPr>
          <a:ln/>
        </p:spPr>
        <p:txBody>
          <a:bodyPr/>
          <a:lstStyle>
            <a:lvl1pPr>
              <a:defRPr/>
            </a:lvl1pPr>
          </a:lstStyle>
          <a:p>
            <a:pPr>
              <a:defRPr/>
            </a:pPr>
            <a:endParaRPr lang="fi-FI">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fi-FI">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6908B9FB-E700-4EDC-BEA2-3DEA5DD49D19}" type="slidenum">
              <a:rPr lang="fi-FI">
                <a:solidFill>
                  <a:srgbClr val="FFFFFF"/>
                </a:solidFill>
              </a:rPr>
              <a:pPr>
                <a:defRPr/>
              </a:pPr>
              <a:t>‹#›</a:t>
            </a:fld>
            <a:endParaRPr lang="fi-FI">
              <a:solidFill>
                <a:srgbClr val="FFFFFF"/>
              </a:solidFill>
            </a:endParaRPr>
          </a:p>
        </p:txBody>
      </p:sp>
    </p:spTree>
    <p:extLst>
      <p:ext uri="{BB962C8B-B14F-4D97-AF65-F5344CB8AC3E}">
        <p14:creationId xmlns:p14="http://schemas.microsoft.com/office/powerpoint/2010/main" val="133027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23"/>
          <p:cNvSpPr>
            <a:spLocks noGrp="1" noChangeArrowheads="1"/>
          </p:cNvSpPr>
          <p:nvPr>
            <p:ph type="dt" sz="half" idx="10"/>
          </p:nvPr>
        </p:nvSpPr>
        <p:spPr>
          <a:ln/>
        </p:spPr>
        <p:txBody>
          <a:bodyPr/>
          <a:lstStyle>
            <a:lvl1pPr>
              <a:defRPr/>
            </a:lvl1pPr>
          </a:lstStyle>
          <a:p>
            <a:pPr>
              <a:defRPr/>
            </a:pPr>
            <a:endParaRPr lang="fi-FI">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fi-FI">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FD09DC88-6F19-4134-B2B6-A302726FDBA5}" type="slidenum">
              <a:rPr lang="fi-FI">
                <a:solidFill>
                  <a:srgbClr val="FFFFFF"/>
                </a:solidFill>
              </a:rPr>
              <a:pPr>
                <a:defRPr/>
              </a:pPr>
              <a:t>‹#›</a:t>
            </a:fld>
            <a:endParaRPr lang="fi-FI">
              <a:solidFill>
                <a:srgbClr val="FFFFFF"/>
              </a:solidFill>
            </a:endParaRPr>
          </a:p>
        </p:txBody>
      </p:sp>
    </p:spTree>
    <p:extLst>
      <p:ext uri="{BB962C8B-B14F-4D97-AF65-F5344CB8AC3E}">
        <p14:creationId xmlns:p14="http://schemas.microsoft.com/office/powerpoint/2010/main" val="389408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fi-FI">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fi-FI">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EF2B98C8-E8F6-4765-9AC1-E0A98050FCD5}" type="slidenum">
              <a:rPr lang="fi-FI">
                <a:solidFill>
                  <a:srgbClr val="FFFFFF"/>
                </a:solidFill>
              </a:rPr>
              <a:pPr>
                <a:defRPr/>
              </a:pPr>
              <a:t>‹#›</a:t>
            </a:fld>
            <a:endParaRPr lang="fi-FI">
              <a:solidFill>
                <a:srgbClr val="FFFFFF"/>
              </a:solidFill>
            </a:endParaRPr>
          </a:p>
        </p:txBody>
      </p:sp>
    </p:spTree>
    <p:extLst>
      <p:ext uri="{BB962C8B-B14F-4D97-AF65-F5344CB8AC3E}">
        <p14:creationId xmlns:p14="http://schemas.microsoft.com/office/powerpoint/2010/main" val="4053674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Rectangle 23"/>
          <p:cNvSpPr>
            <a:spLocks noGrp="1" noChangeArrowheads="1"/>
          </p:cNvSpPr>
          <p:nvPr>
            <p:ph type="dt" sz="half" idx="10"/>
          </p:nvPr>
        </p:nvSpPr>
        <p:spPr>
          <a:ln/>
        </p:spPr>
        <p:txBody>
          <a:bodyPr/>
          <a:lstStyle>
            <a:lvl1pPr>
              <a:defRPr/>
            </a:lvl1pPr>
          </a:lstStyle>
          <a:p>
            <a:pPr>
              <a:defRPr/>
            </a:pPr>
            <a:endParaRPr lang="fi-FI">
              <a:solidFill>
                <a:srgbClr val="FFFFFF"/>
              </a:solidFill>
            </a:endParaRPr>
          </a:p>
        </p:txBody>
      </p:sp>
      <p:sp>
        <p:nvSpPr>
          <p:cNvPr id="6" name="Rectangle 24"/>
          <p:cNvSpPr>
            <a:spLocks noGrp="1" noChangeArrowheads="1"/>
          </p:cNvSpPr>
          <p:nvPr>
            <p:ph type="ftr" sz="quarter" idx="11"/>
          </p:nvPr>
        </p:nvSpPr>
        <p:spPr>
          <a:ln/>
        </p:spPr>
        <p:txBody>
          <a:bodyPr/>
          <a:lstStyle>
            <a:lvl1pPr>
              <a:defRPr/>
            </a:lvl1pPr>
          </a:lstStyle>
          <a:p>
            <a:pPr>
              <a:defRPr/>
            </a:pPr>
            <a:endParaRPr lang="fi-FI">
              <a:solidFill>
                <a:srgbClr val="FFFFFF"/>
              </a:solidFill>
            </a:endParaRPr>
          </a:p>
        </p:txBody>
      </p:sp>
      <p:sp>
        <p:nvSpPr>
          <p:cNvPr id="7" name="Rectangle 25"/>
          <p:cNvSpPr>
            <a:spLocks noGrp="1" noChangeArrowheads="1"/>
          </p:cNvSpPr>
          <p:nvPr>
            <p:ph type="sldNum" sz="quarter" idx="12"/>
          </p:nvPr>
        </p:nvSpPr>
        <p:spPr>
          <a:ln/>
        </p:spPr>
        <p:txBody>
          <a:bodyPr/>
          <a:lstStyle>
            <a:lvl1pPr>
              <a:defRPr/>
            </a:lvl1pPr>
          </a:lstStyle>
          <a:p>
            <a:pPr>
              <a:defRPr/>
            </a:pPr>
            <a:fld id="{0F0FF59C-3295-46FA-A8B8-EE7D03E58F5C}" type="slidenum">
              <a:rPr lang="fi-FI">
                <a:solidFill>
                  <a:srgbClr val="FFFFFF"/>
                </a:solidFill>
              </a:rPr>
              <a:pPr>
                <a:defRPr/>
              </a:pPr>
              <a:t>‹#›</a:t>
            </a:fld>
            <a:endParaRPr lang="fi-FI">
              <a:solidFill>
                <a:srgbClr val="FFFFFF"/>
              </a:solidFill>
            </a:endParaRPr>
          </a:p>
        </p:txBody>
      </p:sp>
    </p:spTree>
    <p:extLst>
      <p:ext uri="{BB962C8B-B14F-4D97-AF65-F5344CB8AC3E}">
        <p14:creationId xmlns:p14="http://schemas.microsoft.com/office/powerpoint/2010/main" val="2042354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Rectangle 23"/>
          <p:cNvSpPr>
            <a:spLocks noGrp="1" noChangeArrowheads="1"/>
          </p:cNvSpPr>
          <p:nvPr>
            <p:ph type="dt" sz="half" idx="10"/>
          </p:nvPr>
        </p:nvSpPr>
        <p:spPr>
          <a:ln/>
        </p:spPr>
        <p:txBody>
          <a:bodyPr/>
          <a:lstStyle>
            <a:lvl1pPr>
              <a:defRPr/>
            </a:lvl1pPr>
          </a:lstStyle>
          <a:p>
            <a:pPr>
              <a:defRPr/>
            </a:pPr>
            <a:endParaRPr lang="fi-FI">
              <a:solidFill>
                <a:srgbClr val="FFFFFF"/>
              </a:solidFill>
            </a:endParaRPr>
          </a:p>
        </p:txBody>
      </p:sp>
      <p:sp>
        <p:nvSpPr>
          <p:cNvPr id="8" name="Rectangle 24"/>
          <p:cNvSpPr>
            <a:spLocks noGrp="1" noChangeArrowheads="1"/>
          </p:cNvSpPr>
          <p:nvPr>
            <p:ph type="ftr" sz="quarter" idx="11"/>
          </p:nvPr>
        </p:nvSpPr>
        <p:spPr>
          <a:ln/>
        </p:spPr>
        <p:txBody>
          <a:bodyPr/>
          <a:lstStyle>
            <a:lvl1pPr>
              <a:defRPr/>
            </a:lvl1pPr>
          </a:lstStyle>
          <a:p>
            <a:pPr>
              <a:defRPr/>
            </a:pPr>
            <a:endParaRPr lang="fi-FI">
              <a:solidFill>
                <a:srgbClr val="FFFFFF"/>
              </a:solidFill>
            </a:endParaRPr>
          </a:p>
        </p:txBody>
      </p:sp>
      <p:sp>
        <p:nvSpPr>
          <p:cNvPr id="9" name="Rectangle 25"/>
          <p:cNvSpPr>
            <a:spLocks noGrp="1" noChangeArrowheads="1"/>
          </p:cNvSpPr>
          <p:nvPr>
            <p:ph type="sldNum" sz="quarter" idx="12"/>
          </p:nvPr>
        </p:nvSpPr>
        <p:spPr>
          <a:ln/>
        </p:spPr>
        <p:txBody>
          <a:bodyPr/>
          <a:lstStyle>
            <a:lvl1pPr>
              <a:defRPr/>
            </a:lvl1pPr>
          </a:lstStyle>
          <a:p>
            <a:pPr>
              <a:defRPr/>
            </a:pPr>
            <a:fld id="{99FA39FA-5B93-4108-88D3-2C37A0C51877}" type="slidenum">
              <a:rPr lang="fi-FI">
                <a:solidFill>
                  <a:srgbClr val="FFFFFF"/>
                </a:solidFill>
              </a:rPr>
              <a:pPr>
                <a:defRPr/>
              </a:pPr>
              <a:t>‹#›</a:t>
            </a:fld>
            <a:endParaRPr lang="fi-FI">
              <a:solidFill>
                <a:srgbClr val="FFFFFF"/>
              </a:solidFill>
            </a:endParaRPr>
          </a:p>
        </p:txBody>
      </p:sp>
    </p:spTree>
    <p:extLst>
      <p:ext uri="{BB962C8B-B14F-4D97-AF65-F5344CB8AC3E}">
        <p14:creationId xmlns:p14="http://schemas.microsoft.com/office/powerpoint/2010/main" val="1598925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Rectangle 23"/>
          <p:cNvSpPr>
            <a:spLocks noGrp="1" noChangeArrowheads="1"/>
          </p:cNvSpPr>
          <p:nvPr>
            <p:ph type="dt" sz="half" idx="10"/>
          </p:nvPr>
        </p:nvSpPr>
        <p:spPr>
          <a:ln/>
        </p:spPr>
        <p:txBody>
          <a:bodyPr/>
          <a:lstStyle>
            <a:lvl1pPr>
              <a:defRPr/>
            </a:lvl1pPr>
          </a:lstStyle>
          <a:p>
            <a:pPr>
              <a:defRPr/>
            </a:pPr>
            <a:endParaRPr lang="fi-FI">
              <a:solidFill>
                <a:srgbClr val="FFFFFF"/>
              </a:solidFill>
            </a:endParaRPr>
          </a:p>
        </p:txBody>
      </p:sp>
      <p:sp>
        <p:nvSpPr>
          <p:cNvPr id="4" name="Rectangle 24"/>
          <p:cNvSpPr>
            <a:spLocks noGrp="1" noChangeArrowheads="1"/>
          </p:cNvSpPr>
          <p:nvPr>
            <p:ph type="ftr" sz="quarter" idx="11"/>
          </p:nvPr>
        </p:nvSpPr>
        <p:spPr>
          <a:ln/>
        </p:spPr>
        <p:txBody>
          <a:bodyPr/>
          <a:lstStyle>
            <a:lvl1pPr>
              <a:defRPr/>
            </a:lvl1pPr>
          </a:lstStyle>
          <a:p>
            <a:pPr>
              <a:defRPr/>
            </a:pPr>
            <a:endParaRPr lang="fi-FI">
              <a:solidFill>
                <a:srgbClr val="FFFFFF"/>
              </a:solidFill>
            </a:endParaRPr>
          </a:p>
        </p:txBody>
      </p:sp>
      <p:sp>
        <p:nvSpPr>
          <p:cNvPr id="5" name="Rectangle 25"/>
          <p:cNvSpPr>
            <a:spLocks noGrp="1" noChangeArrowheads="1"/>
          </p:cNvSpPr>
          <p:nvPr>
            <p:ph type="sldNum" sz="quarter" idx="12"/>
          </p:nvPr>
        </p:nvSpPr>
        <p:spPr>
          <a:ln/>
        </p:spPr>
        <p:txBody>
          <a:bodyPr/>
          <a:lstStyle>
            <a:lvl1pPr>
              <a:defRPr/>
            </a:lvl1pPr>
          </a:lstStyle>
          <a:p>
            <a:pPr>
              <a:defRPr/>
            </a:pPr>
            <a:fld id="{12912F83-3344-46ED-AE52-EA405B8A244B}" type="slidenum">
              <a:rPr lang="fi-FI">
                <a:solidFill>
                  <a:srgbClr val="FFFFFF"/>
                </a:solidFill>
              </a:rPr>
              <a:pPr>
                <a:defRPr/>
              </a:pPr>
              <a:t>‹#›</a:t>
            </a:fld>
            <a:endParaRPr lang="fi-FI">
              <a:solidFill>
                <a:srgbClr val="FFFFFF"/>
              </a:solidFill>
            </a:endParaRPr>
          </a:p>
        </p:txBody>
      </p:sp>
    </p:spTree>
    <p:extLst>
      <p:ext uri="{BB962C8B-B14F-4D97-AF65-F5344CB8AC3E}">
        <p14:creationId xmlns:p14="http://schemas.microsoft.com/office/powerpoint/2010/main" val="18963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fi-FI">
              <a:solidFill>
                <a:srgbClr val="FFFFFF"/>
              </a:solidFill>
            </a:endParaRPr>
          </a:p>
        </p:txBody>
      </p:sp>
      <p:sp>
        <p:nvSpPr>
          <p:cNvPr id="3" name="Rectangle 24"/>
          <p:cNvSpPr>
            <a:spLocks noGrp="1" noChangeArrowheads="1"/>
          </p:cNvSpPr>
          <p:nvPr>
            <p:ph type="ftr" sz="quarter" idx="11"/>
          </p:nvPr>
        </p:nvSpPr>
        <p:spPr>
          <a:ln/>
        </p:spPr>
        <p:txBody>
          <a:bodyPr/>
          <a:lstStyle>
            <a:lvl1pPr>
              <a:defRPr/>
            </a:lvl1pPr>
          </a:lstStyle>
          <a:p>
            <a:pPr>
              <a:defRPr/>
            </a:pPr>
            <a:endParaRPr lang="fi-FI">
              <a:solidFill>
                <a:srgbClr val="FFFFFF"/>
              </a:solidFill>
            </a:endParaRPr>
          </a:p>
        </p:txBody>
      </p:sp>
      <p:sp>
        <p:nvSpPr>
          <p:cNvPr id="4" name="Rectangle 25"/>
          <p:cNvSpPr>
            <a:spLocks noGrp="1" noChangeArrowheads="1"/>
          </p:cNvSpPr>
          <p:nvPr>
            <p:ph type="sldNum" sz="quarter" idx="12"/>
          </p:nvPr>
        </p:nvSpPr>
        <p:spPr>
          <a:ln/>
        </p:spPr>
        <p:txBody>
          <a:bodyPr/>
          <a:lstStyle>
            <a:lvl1pPr>
              <a:defRPr/>
            </a:lvl1pPr>
          </a:lstStyle>
          <a:p>
            <a:pPr>
              <a:defRPr/>
            </a:pPr>
            <a:fld id="{5F8A2C77-5AD2-45C2-9E15-85D10D119919}" type="slidenum">
              <a:rPr lang="fi-FI">
                <a:solidFill>
                  <a:srgbClr val="FFFFFF"/>
                </a:solidFill>
              </a:rPr>
              <a:pPr>
                <a:defRPr/>
              </a:pPr>
              <a:t>‹#›</a:t>
            </a:fld>
            <a:endParaRPr lang="fi-FI">
              <a:solidFill>
                <a:srgbClr val="FFFFFF"/>
              </a:solidFill>
            </a:endParaRPr>
          </a:p>
        </p:txBody>
      </p:sp>
    </p:spTree>
    <p:extLst>
      <p:ext uri="{BB962C8B-B14F-4D97-AF65-F5344CB8AC3E}">
        <p14:creationId xmlns:p14="http://schemas.microsoft.com/office/powerpoint/2010/main" val="4091695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fi-FI">
              <a:solidFill>
                <a:srgbClr val="FFFFFF"/>
              </a:solidFill>
            </a:endParaRPr>
          </a:p>
        </p:txBody>
      </p:sp>
      <p:sp>
        <p:nvSpPr>
          <p:cNvPr id="6" name="Rectangle 24"/>
          <p:cNvSpPr>
            <a:spLocks noGrp="1" noChangeArrowheads="1"/>
          </p:cNvSpPr>
          <p:nvPr>
            <p:ph type="ftr" sz="quarter" idx="11"/>
          </p:nvPr>
        </p:nvSpPr>
        <p:spPr>
          <a:ln/>
        </p:spPr>
        <p:txBody>
          <a:bodyPr/>
          <a:lstStyle>
            <a:lvl1pPr>
              <a:defRPr/>
            </a:lvl1pPr>
          </a:lstStyle>
          <a:p>
            <a:pPr>
              <a:defRPr/>
            </a:pPr>
            <a:endParaRPr lang="fi-FI">
              <a:solidFill>
                <a:srgbClr val="FFFFFF"/>
              </a:solidFill>
            </a:endParaRPr>
          </a:p>
        </p:txBody>
      </p:sp>
      <p:sp>
        <p:nvSpPr>
          <p:cNvPr id="7" name="Rectangle 25"/>
          <p:cNvSpPr>
            <a:spLocks noGrp="1" noChangeArrowheads="1"/>
          </p:cNvSpPr>
          <p:nvPr>
            <p:ph type="sldNum" sz="quarter" idx="12"/>
          </p:nvPr>
        </p:nvSpPr>
        <p:spPr>
          <a:ln/>
        </p:spPr>
        <p:txBody>
          <a:bodyPr/>
          <a:lstStyle>
            <a:lvl1pPr>
              <a:defRPr/>
            </a:lvl1pPr>
          </a:lstStyle>
          <a:p>
            <a:pPr>
              <a:defRPr/>
            </a:pPr>
            <a:fld id="{DCAD681B-375B-4445-B08E-8B682E5B6029}" type="slidenum">
              <a:rPr lang="fi-FI">
                <a:solidFill>
                  <a:srgbClr val="FFFFFF"/>
                </a:solidFill>
              </a:rPr>
              <a:pPr>
                <a:defRPr/>
              </a:pPr>
              <a:t>‹#›</a:t>
            </a:fld>
            <a:endParaRPr lang="fi-FI">
              <a:solidFill>
                <a:srgbClr val="FFFFFF"/>
              </a:solidFill>
            </a:endParaRPr>
          </a:p>
        </p:txBody>
      </p:sp>
    </p:spTree>
    <p:extLst>
      <p:ext uri="{BB962C8B-B14F-4D97-AF65-F5344CB8AC3E}">
        <p14:creationId xmlns:p14="http://schemas.microsoft.com/office/powerpoint/2010/main" val="2304135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fi-FI">
              <a:solidFill>
                <a:srgbClr val="FFFFFF"/>
              </a:solidFill>
            </a:endParaRPr>
          </a:p>
        </p:txBody>
      </p:sp>
      <p:sp>
        <p:nvSpPr>
          <p:cNvPr id="6" name="Rectangle 24"/>
          <p:cNvSpPr>
            <a:spLocks noGrp="1" noChangeArrowheads="1"/>
          </p:cNvSpPr>
          <p:nvPr>
            <p:ph type="ftr" sz="quarter" idx="11"/>
          </p:nvPr>
        </p:nvSpPr>
        <p:spPr>
          <a:ln/>
        </p:spPr>
        <p:txBody>
          <a:bodyPr/>
          <a:lstStyle>
            <a:lvl1pPr>
              <a:defRPr/>
            </a:lvl1pPr>
          </a:lstStyle>
          <a:p>
            <a:pPr>
              <a:defRPr/>
            </a:pPr>
            <a:endParaRPr lang="fi-FI">
              <a:solidFill>
                <a:srgbClr val="FFFFFF"/>
              </a:solidFill>
            </a:endParaRPr>
          </a:p>
        </p:txBody>
      </p:sp>
      <p:sp>
        <p:nvSpPr>
          <p:cNvPr id="7" name="Rectangle 25"/>
          <p:cNvSpPr>
            <a:spLocks noGrp="1" noChangeArrowheads="1"/>
          </p:cNvSpPr>
          <p:nvPr>
            <p:ph type="sldNum" sz="quarter" idx="12"/>
          </p:nvPr>
        </p:nvSpPr>
        <p:spPr>
          <a:ln/>
        </p:spPr>
        <p:txBody>
          <a:bodyPr/>
          <a:lstStyle>
            <a:lvl1pPr>
              <a:defRPr/>
            </a:lvl1pPr>
          </a:lstStyle>
          <a:p>
            <a:pPr>
              <a:defRPr/>
            </a:pPr>
            <a:fld id="{CE577D0B-F53A-40CC-A875-D92812A22661}" type="slidenum">
              <a:rPr lang="fi-FI">
                <a:solidFill>
                  <a:srgbClr val="FFFFFF"/>
                </a:solidFill>
              </a:rPr>
              <a:pPr>
                <a:defRPr/>
              </a:pPr>
              <a:t>‹#›</a:t>
            </a:fld>
            <a:endParaRPr lang="fi-FI">
              <a:solidFill>
                <a:srgbClr val="FFFFFF"/>
              </a:solidFill>
            </a:endParaRPr>
          </a:p>
        </p:txBody>
      </p:sp>
    </p:spTree>
    <p:extLst>
      <p:ext uri="{BB962C8B-B14F-4D97-AF65-F5344CB8AC3E}">
        <p14:creationId xmlns:p14="http://schemas.microsoft.com/office/powerpoint/2010/main" val="3546189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160771"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60772"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60773"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60774"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60775"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60776"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60777"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60778"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60779"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60780"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60781"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60782"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60783"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60784"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60785"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60786"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60787"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sp>
          <p:nvSpPr>
            <p:cNvPr id="160788"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base">
                <a:spcBef>
                  <a:spcPct val="0"/>
                </a:spcBef>
                <a:spcAft>
                  <a:spcPct val="0"/>
                </a:spcAft>
                <a:defRPr/>
              </a:pPr>
              <a:endParaRPr lang="fi-FI">
                <a:solidFill>
                  <a:srgbClr val="000000"/>
                </a:solidFill>
                <a:effectLst>
                  <a:outerShdw blurRad="38100" dist="38100" dir="2700000" algn="tl">
                    <a:srgbClr val="000000">
                      <a:alpha val="43137"/>
                    </a:srgbClr>
                  </a:outerShdw>
                </a:effectLst>
              </a:endParaRPr>
            </a:p>
          </p:txBody>
        </p:sp>
      </p:grpSp>
      <p:sp>
        <p:nvSpPr>
          <p:cNvPr id="160789"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i-FI"/>
              <a:t>Muokkaa perustyyl. napsautt.</a:t>
            </a:r>
          </a:p>
        </p:txBody>
      </p:sp>
      <p:sp>
        <p:nvSpPr>
          <p:cNvPr id="160790"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60791"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chemeClr val="tx1"/>
                </a:solidFill>
                <a:effectLst>
                  <a:outerShdw blurRad="38100" dist="38100" dir="2700000" algn="tl">
                    <a:srgbClr val="000000"/>
                  </a:outerShdw>
                </a:effectLst>
              </a:defRPr>
            </a:lvl1pPr>
          </a:lstStyle>
          <a:p>
            <a:pPr fontAlgn="base">
              <a:spcBef>
                <a:spcPct val="0"/>
              </a:spcBef>
              <a:spcAft>
                <a:spcPct val="0"/>
              </a:spcAft>
              <a:defRPr/>
            </a:pPr>
            <a:endParaRPr lang="fi-FI">
              <a:solidFill>
                <a:srgbClr val="FFFFFF"/>
              </a:solidFill>
            </a:endParaRPr>
          </a:p>
        </p:txBody>
      </p:sp>
      <p:sp>
        <p:nvSpPr>
          <p:cNvPr id="160792"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effectLst>
                  <a:outerShdw blurRad="38100" dist="38100" dir="2700000" algn="tl">
                    <a:srgbClr val="000000"/>
                  </a:outerShdw>
                </a:effectLst>
              </a:defRPr>
            </a:lvl1pPr>
          </a:lstStyle>
          <a:p>
            <a:pPr algn="ctr" fontAlgn="base">
              <a:spcBef>
                <a:spcPct val="0"/>
              </a:spcBef>
              <a:spcAft>
                <a:spcPct val="0"/>
              </a:spcAft>
              <a:defRPr/>
            </a:pPr>
            <a:endParaRPr lang="fi-FI">
              <a:solidFill>
                <a:srgbClr val="FFFFFF"/>
              </a:solidFill>
            </a:endParaRPr>
          </a:p>
        </p:txBody>
      </p:sp>
      <p:sp>
        <p:nvSpPr>
          <p:cNvPr id="160793"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effectLst>
                  <a:outerShdw blurRad="38100" dist="38100" dir="2700000" algn="tl">
                    <a:srgbClr val="000000"/>
                  </a:outerShdw>
                </a:effectLst>
              </a:defRPr>
            </a:lvl1pPr>
          </a:lstStyle>
          <a:p>
            <a:pPr fontAlgn="base">
              <a:spcBef>
                <a:spcPct val="0"/>
              </a:spcBef>
              <a:spcAft>
                <a:spcPct val="0"/>
              </a:spcAft>
              <a:defRPr/>
            </a:pPr>
            <a:fld id="{65AEEBD6-1305-43C2-8C6B-02AD0580F65A}" type="slidenum">
              <a:rPr lang="fi-FI">
                <a:solidFill>
                  <a:srgbClr val="FFFFFF"/>
                </a:solidFill>
              </a:rPr>
              <a:pPr fontAlgn="base">
                <a:spcBef>
                  <a:spcPct val="0"/>
                </a:spcBef>
                <a:spcAft>
                  <a:spcPct val="0"/>
                </a:spcAft>
                <a:defRPr/>
              </a:pPr>
              <a:t>‹#›</a:t>
            </a:fld>
            <a:endParaRPr lang="fi-FI">
              <a:solidFill>
                <a:srgbClr val="FFFFFF"/>
              </a:solidFill>
            </a:endParaRPr>
          </a:p>
        </p:txBody>
      </p:sp>
    </p:spTree>
    <p:extLst>
      <p:ext uri="{BB962C8B-B14F-4D97-AF65-F5344CB8AC3E}">
        <p14:creationId xmlns:p14="http://schemas.microsoft.com/office/powerpoint/2010/main" val="313214087"/>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a:xfrm>
            <a:off x="251520" y="-171400"/>
            <a:ext cx="8229600" cy="1420813"/>
          </a:xfrm>
        </p:spPr>
        <p:txBody>
          <a:bodyPr/>
          <a:lstStyle/>
          <a:p>
            <a:pPr eaLnBrk="1" hangingPunct="1">
              <a:defRPr/>
            </a:pPr>
            <a:r>
              <a:rPr lang="fi-FI" sz="3800" dirty="0">
                <a:effectLst/>
              </a:rPr>
              <a:t>	   Metateksti  &amp;  konnektorit </a:t>
            </a:r>
          </a:p>
        </p:txBody>
      </p:sp>
      <p:sp>
        <p:nvSpPr>
          <p:cNvPr id="260099" name="Rectangle 3"/>
          <p:cNvSpPr>
            <a:spLocks noGrp="1" noChangeArrowheads="1"/>
          </p:cNvSpPr>
          <p:nvPr>
            <p:ph type="body" idx="1"/>
          </p:nvPr>
        </p:nvSpPr>
        <p:spPr>
          <a:xfrm>
            <a:off x="395536" y="1268760"/>
            <a:ext cx="8229600" cy="4530725"/>
          </a:xfrm>
        </p:spPr>
        <p:txBody>
          <a:bodyPr/>
          <a:lstStyle/>
          <a:p>
            <a:pPr marL="0" indent="0" eaLnBrk="1" hangingPunct="1">
              <a:lnSpc>
                <a:spcPct val="80000"/>
              </a:lnSpc>
              <a:buNone/>
              <a:defRPr/>
            </a:pPr>
            <a:r>
              <a:rPr lang="fi-FI" sz="3800" b="1" dirty="0">
                <a:solidFill>
                  <a:srgbClr val="FFFF00"/>
                </a:solidFill>
                <a:effectLst/>
              </a:rPr>
              <a:t>Metateksti</a:t>
            </a:r>
          </a:p>
          <a:p>
            <a:pPr marL="0" indent="0" eaLnBrk="1" hangingPunct="1">
              <a:lnSpc>
                <a:spcPct val="80000"/>
              </a:lnSpc>
              <a:buNone/>
              <a:defRPr/>
            </a:pPr>
            <a:endParaRPr lang="fi-FI" sz="2800" b="1" dirty="0">
              <a:effectLst/>
            </a:endParaRPr>
          </a:p>
          <a:p>
            <a:pPr eaLnBrk="1" hangingPunct="1">
              <a:lnSpc>
                <a:spcPct val="80000"/>
              </a:lnSpc>
              <a:defRPr/>
            </a:pPr>
            <a:r>
              <a:rPr lang="fi-FI" sz="2800" b="1" dirty="0">
                <a:effectLst/>
              </a:rPr>
              <a:t>on tekstiä tekstistä </a:t>
            </a:r>
          </a:p>
          <a:p>
            <a:pPr eaLnBrk="1" hangingPunct="1">
              <a:lnSpc>
                <a:spcPct val="80000"/>
              </a:lnSpc>
              <a:defRPr/>
            </a:pPr>
            <a:r>
              <a:rPr lang="fi-FI" sz="2800" b="1" dirty="0">
                <a:effectLst/>
              </a:rPr>
              <a:t>osoitetaan tekstin rakentumista </a:t>
            </a:r>
          </a:p>
          <a:p>
            <a:pPr eaLnBrk="1" hangingPunct="1">
              <a:lnSpc>
                <a:spcPct val="80000"/>
              </a:lnSpc>
              <a:defRPr/>
            </a:pPr>
            <a:r>
              <a:rPr lang="fi-FI" sz="2800" b="1" dirty="0">
                <a:effectLst/>
              </a:rPr>
              <a:t>ohjaillaan samalla lukijan tulkintaa: annetaan ohjeita ja vihjeitä siitä, miten tekstiä tulee lukea</a:t>
            </a:r>
          </a:p>
          <a:p>
            <a:pPr eaLnBrk="1" hangingPunct="1">
              <a:lnSpc>
                <a:spcPct val="80000"/>
              </a:lnSpc>
              <a:buFont typeface="Wingdings" pitchFamily="2" charset="2"/>
              <a:buNone/>
              <a:defRPr/>
            </a:pPr>
            <a:endParaRPr lang="fi-FI" sz="2800" b="1" dirty="0">
              <a:effectLst/>
            </a:endParaRPr>
          </a:p>
          <a:p>
            <a:pPr eaLnBrk="1" hangingPunct="1">
              <a:lnSpc>
                <a:spcPct val="80000"/>
              </a:lnSpc>
              <a:defRPr/>
            </a:pPr>
            <a:r>
              <a:rPr lang="fi-FI" sz="2800" b="1" dirty="0">
                <a:effectLst/>
              </a:rPr>
              <a:t>ilmaistaan myös sitä, mitä tutkimukseen ja tieteeseen  kuuluvassa tekstissä parhaillaan tehdään, esim. osoitetaan selvästi </a:t>
            </a:r>
          </a:p>
          <a:p>
            <a:pPr eaLnBrk="1" hangingPunct="1">
              <a:lnSpc>
                <a:spcPct val="80000"/>
              </a:lnSpc>
              <a:buFont typeface="Wingdings" pitchFamily="2" charset="2"/>
              <a:buNone/>
              <a:defRPr/>
            </a:pPr>
            <a:r>
              <a:rPr lang="fi-FI" sz="2800" b="1" dirty="0">
                <a:effectLst/>
              </a:rPr>
              <a:t>	-  milloin käsite määritellään</a:t>
            </a:r>
          </a:p>
          <a:p>
            <a:pPr eaLnBrk="1" hangingPunct="1">
              <a:lnSpc>
                <a:spcPct val="80000"/>
              </a:lnSpc>
              <a:buFont typeface="Wingdings" pitchFamily="2" charset="2"/>
              <a:buNone/>
              <a:defRPr/>
            </a:pPr>
            <a:r>
              <a:rPr lang="fi-FI" sz="2800" b="1" dirty="0">
                <a:effectLst/>
              </a:rPr>
              <a:t>    -  milloin nostetaan päätelmä </a:t>
            </a:r>
          </a:p>
          <a:p>
            <a:pPr eaLnBrk="1" hangingPunct="1">
              <a:lnSpc>
                <a:spcPct val="80000"/>
              </a:lnSpc>
              <a:buFont typeface="Wingdings" pitchFamily="2" charset="2"/>
              <a:buNone/>
              <a:defRPr/>
            </a:pPr>
            <a:r>
              <a:rPr lang="fi-FI" sz="2800" b="1" dirty="0">
                <a:effectLst/>
              </a:rPr>
              <a:t>    -  milloin kyse on jonkin lähteen referoinnista</a:t>
            </a:r>
          </a:p>
          <a:p>
            <a:pPr marL="0" indent="0" eaLnBrk="1" hangingPunct="1">
              <a:lnSpc>
                <a:spcPct val="80000"/>
              </a:lnSpc>
              <a:buNone/>
              <a:defRPr/>
            </a:pPr>
            <a:endParaRPr lang="fi-FI" sz="2400" dirty="0"/>
          </a:p>
        </p:txBody>
      </p:sp>
    </p:spTree>
    <p:extLst>
      <p:ext uri="{BB962C8B-B14F-4D97-AF65-F5344CB8AC3E}">
        <p14:creationId xmlns:p14="http://schemas.microsoft.com/office/powerpoint/2010/main" val="258417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188913"/>
            <a:ext cx="8229600" cy="4530725"/>
          </a:xfrm>
        </p:spPr>
        <p:txBody>
          <a:bodyPr/>
          <a:lstStyle/>
          <a:p>
            <a:pPr eaLnBrk="1" hangingPunct="1">
              <a:lnSpc>
                <a:spcPct val="80000"/>
              </a:lnSpc>
              <a:buClr>
                <a:srgbClr val="FFFFCC"/>
              </a:buClr>
              <a:defRPr/>
            </a:pPr>
            <a:r>
              <a:rPr lang="fi-FI" sz="2600" b="1" dirty="0">
                <a:solidFill>
                  <a:srgbClr val="FFC000"/>
                </a:solidFill>
                <a:effectLst/>
              </a:rPr>
              <a:t>Ilmaukset, jotka kertovat suoraan, mikä tekstin rakenteeseen ja sisältöön liittyvä teko on kyseessä (esitetään väite, oletetaan, tehdään päätelmä):</a:t>
            </a:r>
          </a:p>
          <a:p>
            <a:pPr eaLnBrk="1" hangingPunct="1">
              <a:lnSpc>
                <a:spcPct val="80000"/>
              </a:lnSpc>
              <a:buClr>
                <a:srgbClr val="FFFFCC"/>
              </a:buClr>
              <a:buFont typeface="Wingdings" pitchFamily="2" charset="2"/>
              <a:buNone/>
              <a:defRPr/>
            </a:pPr>
            <a:r>
              <a:rPr lang="fi-FI" sz="2600" dirty="0">
                <a:solidFill>
                  <a:srgbClr val="FFFFFF"/>
                </a:solidFill>
              </a:rPr>
              <a:t>		</a:t>
            </a:r>
            <a:r>
              <a:rPr lang="fi-FI" sz="2600" i="1" dirty="0">
                <a:solidFill>
                  <a:srgbClr val="FFFFFF"/>
                </a:solidFill>
              </a:rPr>
              <a:t>oletan, että</a:t>
            </a:r>
          </a:p>
          <a:p>
            <a:pPr eaLnBrk="1" hangingPunct="1">
              <a:lnSpc>
                <a:spcPct val="80000"/>
              </a:lnSpc>
              <a:buClr>
                <a:srgbClr val="FFFFCC"/>
              </a:buClr>
              <a:buFont typeface="Wingdings" pitchFamily="2" charset="2"/>
              <a:buNone/>
              <a:defRPr/>
            </a:pPr>
            <a:r>
              <a:rPr lang="fi-FI" sz="2600" i="1" dirty="0">
                <a:solidFill>
                  <a:srgbClr val="FFFFFF"/>
                </a:solidFill>
              </a:rPr>
              <a:t>		yhteenvetona voin todeta, että</a:t>
            </a:r>
          </a:p>
          <a:p>
            <a:pPr eaLnBrk="1" hangingPunct="1">
              <a:lnSpc>
                <a:spcPct val="80000"/>
              </a:lnSpc>
              <a:buClr>
                <a:srgbClr val="FFFFCC"/>
              </a:buClr>
              <a:buFont typeface="Wingdings" pitchFamily="2" charset="2"/>
              <a:buNone/>
              <a:defRPr/>
            </a:pPr>
            <a:endParaRPr lang="fi-FI" sz="2600" b="1" i="1" dirty="0">
              <a:solidFill>
                <a:srgbClr val="FFC000"/>
              </a:solidFill>
              <a:effectLst/>
            </a:endParaRPr>
          </a:p>
          <a:p>
            <a:pPr eaLnBrk="1" hangingPunct="1">
              <a:lnSpc>
                <a:spcPct val="80000"/>
              </a:lnSpc>
              <a:defRPr/>
            </a:pPr>
            <a:r>
              <a:rPr lang="fi-FI" sz="2600" b="1" dirty="0">
                <a:solidFill>
                  <a:srgbClr val="FFC000"/>
                </a:solidFill>
                <a:effectLst/>
              </a:rPr>
              <a:t>Lähteiden käytöstä kertovat ilmaukset:</a:t>
            </a:r>
          </a:p>
          <a:p>
            <a:pPr eaLnBrk="1" hangingPunct="1">
              <a:lnSpc>
                <a:spcPct val="80000"/>
              </a:lnSpc>
              <a:buFont typeface="Wingdings" pitchFamily="2" charset="2"/>
              <a:buNone/>
              <a:defRPr/>
            </a:pPr>
            <a:r>
              <a:rPr lang="fi-FI" sz="2600" dirty="0"/>
              <a:t>		</a:t>
            </a:r>
            <a:r>
              <a:rPr lang="fi-FI" sz="2600" i="1" dirty="0"/>
              <a:t>A:n mukaan</a:t>
            </a:r>
          </a:p>
          <a:p>
            <a:pPr eaLnBrk="1" hangingPunct="1">
              <a:lnSpc>
                <a:spcPct val="80000"/>
              </a:lnSpc>
              <a:buFont typeface="Wingdings" pitchFamily="2" charset="2"/>
              <a:buNone/>
              <a:defRPr/>
            </a:pPr>
            <a:r>
              <a:rPr lang="fi-FI" sz="2600" i="1" dirty="0"/>
              <a:t>		A osoitti, että</a:t>
            </a:r>
            <a:endParaRPr lang="fi-FI" sz="2600" dirty="0"/>
          </a:p>
          <a:p>
            <a:pPr eaLnBrk="1" hangingPunct="1">
              <a:lnSpc>
                <a:spcPct val="80000"/>
              </a:lnSpc>
              <a:buFont typeface="Wingdings" pitchFamily="2" charset="2"/>
              <a:buNone/>
              <a:defRPr/>
            </a:pPr>
            <a:r>
              <a:rPr lang="fi-FI" sz="2600" dirty="0"/>
              <a:t>		</a:t>
            </a:r>
            <a:r>
              <a:rPr lang="fi-FI" sz="2600" i="1" dirty="0"/>
              <a:t>A on todistanut, että</a:t>
            </a:r>
          </a:p>
          <a:p>
            <a:pPr eaLnBrk="1" hangingPunct="1">
              <a:lnSpc>
                <a:spcPct val="80000"/>
              </a:lnSpc>
              <a:buFont typeface="Wingdings" pitchFamily="2" charset="2"/>
              <a:buNone/>
              <a:defRPr/>
            </a:pPr>
            <a:endParaRPr lang="fi-FI" sz="2600" dirty="0"/>
          </a:p>
          <a:p>
            <a:pPr eaLnBrk="1" hangingPunct="1">
              <a:lnSpc>
                <a:spcPct val="80000"/>
              </a:lnSpc>
              <a:defRPr/>
            </a:pPr>
            <a:r>
              <a:rPr lang="fi-FI" sz="2600" b="1" dirty="0">
                <a:solidFill>
                  <a:srgbClr val="FFC000"/>
                </a:solidFill>
                <a:effectLst/>
              </a:rPr>
              <a:t>Paikkansapitävyyden, mahdollisuuden ja todennäköisyyden ilmaukset:</a:t>
            </a:r>
          </a:p>
          <a:p>
            <a:pPr eaLnBrk="1" hangingPunct="1">
              <a:lnSpc>
                <a:spcPct val="80000"/>
              </a:lnSpc>
              <a:buFont typeface="Wingdings" pitchFamily="2" charset="2"/>
              <a:buNone/>
              <a:defRPr/>
            </a:pPr>
            <a:r>
              <a:rPr lang="fi-FI" sz="2600" dirty="0"/>
              <a:t>		</a:t>
            </a:r>
            <a:r>
              <a:rPr lang="fi-FI" sz="2600" i="1" dirty="0"/>
              <a:t>ehkä</a:t>
            </a:r>
            <a:r>
              <a:rPr lang="fi-FI" sz="2600" dirty="0"/>
              <a:t>, </a:t>
            </a:r>
            <a:r>
              <a:rPr lang="fi-FI" sz="2600" i="1" dirty="0"/>
              <a:t>mahdollisesti</a:t>
            </a:r>
            <a:r>
              <a:rPr lang="fi-FI" sz="2600" dirty="0"/>
              <a:t>, </a:t>
            </a:r>
            <a:r>
              <a:rPr lang="fi-FI" sz="2600" i="1" dirty="0"/>
              <a:t>näyttää siltä, että</a:t>
            </a:r>
            <a:endParaRPr lang="fi-FI" sz="2600" dirty="0"/>
          </a:p>
          <a:p>
            <a:pPr eaLnBrk="1" hangingPunct="1">
              <a:lnSpc>
                <a:spcPct val="80000"/>
              </a:lnSpc>
              <a:buFont typeface="Wingdings" pitchFamily="2" charset="2"/>
              <a:buNone/>
              <a:defRPr/>
            </a:pPr>
            <a:r>
              <a:rPr lang="fi-FI" sz="2600" dirty="0"/>
              <a:t>		</a:t>
            </a:r>
            <a:r>
              <a:rPr lang="fi-FI" sz="2600" i="1" dirty="0"/>
              <a:t>selvästi</a:t>
            </a:r>
            <a:r>
              <a:rPr lang="fi-FI" sz="2600" dirty="0"/>
              <a:t>, </a:t>
            </a:r>
            <a:r>
              <a:rPr lang="fi-FI" sz="2600" i="1" dirty="0"/>
              <a:t>tietysti</a:t>
            </a:r>
            <a:r>
              <a:rPr lang="fi-FI" sz="2600" dirty="0"/>
              <a:t>, </a:t>
            </a:r>
            <a:r>
              <a:rPr lang="fi-FI" sz="2600" i="1" dirty="0"/>
              <a:t>luonnollisesti, todennäköisesti</a:t>
            </a:r>
            <a:endParaRPr lang="fi-FI" sz="2600" dirty="0"/>
          </a:p>
          <a:p>
            <a:pPr eaLnBrk="1" hangingPunct="1">
              <a:lnSpc>
                <a:spcPct val="80000"/>
              </a:lnSpc>
              <a:buFont typeface="Wingdings" pitchFamily="2" charset="2"/>
              <a:buNone/>
              <a:defRPr/>
            </a:pPr>
            <a:r>
              <a:rPr lang="fi-FI" sz="2600" dirty="0"/>
              <a:t>		</a:t>
            </a:r>
            <a:r>
              <a:rPr lang="fi-FI" sz="2600" i="1" dirty="0"/>
              <a:t>saattaa , voi</a:t>
            </a:r>
          </a:p>
          <a:p>
            <a:pPr eaLnBrk="1" hangingPunct="1">
              <a:lnSpc>
                <a:spcPct val="80000"/>
              </a:lnSpc>
              <a:buFont typeface="Wingdings" pitchFamily="2" charset="2"/>
              <a:buNone/>
              <a:defRPr/>
            </a:pPr>
            <a:r>
              <a:rPr lang="fi-FI" sz="2600" i="1" dirty="0"/>
              <a:t> 		olisi mahdollista, voisi tulkita</a:t>
            </a:r>
          </a:p>
          <a:p>
            <a:pPr>
              <a:defRPr/>
            </a:pPr>
            <a:endParaRPr lang="fi-FI" sz="2800" dirty="0"/>
          </a:p>
        </p:txBody>
      </p:sp>
    </p:spTree>
    <p:extLst>
      <p:ext uri="{BB962C8B-B14F-4D97-AF65-F5344CB8AC3E}">
        <p14:creationId xmlns:p14="http://schemas.microsoft.com/office/powerpoint/2010/main" val="3377418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1" name="Rectangle 3"/>
          <p:cNvSpPr>
            <a:spLocks noGrp="1" noChangeArrowheads="1"/>
          </p:cNvSpPr>
          <p:nvPr>
            <p:ph type="body" idx="1"/>
          </p:nvPr>
        </p:nvSpPr>
        <p:spPr>
          <a:xfrm>
            <a:off x="457200" y="549275"/>
            <a:ext cx="8229600" cy="5581650"/>
          </a:xfrm>
        </p:spPr>
        <p:txBody>
          <a:bodyPr/>
          <a:lstStyle/>
          <a:p>
            <a:pPr eaLnBrk="1" hangingPunct="1">
              <a:lnSpc>
                <a:spcPct val="80000"/>
              </a:lnSpc>
              <a:buFont typeface="Wingdings" pitchFamily="2" charset="2"/>
              <a:buNone/>
              <a:defRPr/>
            </a:pPr>
            <a:endParaRPr lang="fi-FI" sz="2500" dirty="0">
              <a:solidFill>
                <a:srgbClr val="FFC000"/>
              </a:solidFill>
            </a:endParaRPr>
          </a:p>
          <a:p>
            <a:pPr eaLnBrk="1" hangingPunct="1">
              <a:lnSpc>
                <a:spcPct val="80000"/>
              </a:lnSpc>
              <a:defRPr/>
            </a:pPr>
            <a:r>
              <a:rPr lang="fi-FI" sz="2500" b="1" dirty="0">
                <a:solidFill>
                  <a:srgbClr val="FFC000"/>
                </a:solidFill>
                <a:effectLst/>
              </a:rPr>
              <a:t>Suhtautumisen ilmaukset:</a:t>
            </a:r>
          </a:p>
          <a:p>
            <a:pPr eaLnBrk="1" hangingPunct="1">
              <a:lnSpc>
                <a:spcPct val="80000"/>
              </a:lnSpc>
              <a:buFont typeface="Wingdings" pitchFamily="2" charset="2"/>
              <a:buNone/>
              <a:defRPr/>
            </a:pPr>
            <a:r>
              <a:rPr lang="fi-FI" sz="2500" b="1" dirty="0">
                <a:effectLst/>
              </a:rPr>
              <a:t>		</a:t>
            </a:r>
            <a:r>
              <a:rPr lang="fi-FI" sz="2500" b="1" i="1" dirty="0">
                <a:effectLst/>
              </a:rPr>
              <a:t>yllättävästi</a:t>
            </a:r>
          </a:p>
          <a:p>
            <a:pPr eaLnBrk="1" hangingPunct="1">
              <a:lnSpc>
                <a:spcPct val="80000"/>
              </a:lnSpc>
              <a:buFont typeface="Wingdings" pitchFamily="2" charset="2"/>
              <a:buNone/>
              <a:defRPr/>
            </a:pPr>
            <a:r>
              <a:rPr lang="fi-FI" sz="2500" b="1" i="1" dirty="0">
                <a:effectLst/>
              </a:rPr>
              <a:t>	       on kiintoisaa huomata, että</a:t>
            </a:r>
            <a:endParaRPr lang="fi-FI" sz="2500" b="1" dirty="0">
              <a:effectLst/>
            </a:endParaRPr>
          </a:p>
          <a:p>
            <a:pPr eaLnBrk="1" hangingPunct="1">
              <a:lnSpc>
                <a:spcPct val="80000"/>
              </a:lnSpc>
              <a:buFont typeface="Wingdings" pitchFamily="2" charset="2"/>
              <a:buNone/>
              <a:defRPr/>
            </a:pPr>
            <a:r>
              <a:rPr lang="fi-FI" sz="2500" b="1" dirty="0">
                <a:effectLst/>
              </a:rPr>
              <a:t>	       </a:t>
            </a:r>
            <a:r>
              <a:rPr lang="fi-FI" sz="2500" b="1" i="1" dirty="0">
                <a:effectLst/>
              </a:rPr>
              <a:t>mielenkiintoista ilmiössä on</a:t>
            </a:r>
          </a:p>
          <a:p>
            <a:pPr eaLnBrk="1" hangingPunct="1">
              <a:lnSpc>
                <a:spcPct val="80000"/>
              </a:lnSpc>
              <a:buFont typeface="Wingdings" pitchFamily="2" charset="2"/>
              <a:buNone/>
              <a:defRPr/>
            </a:pPr>
            <a:r>
              <a:rPr lang="fi-FI" sz="2500" b="1" i="1" dirty="0">
                <a:effectLst/>
              </a:rPr>
              <a:t>		ei liene uskottavaa </a:t>
            </a:r>
            <a:r>
              <a:rPr lang="fi-FI" sz="2800" b="1" dirty="0">
                <a:effectLst/>
              </a:rPr>
              <a:t>	</a:t>
            </a:r>
          </a:p>
          <a:p>
            <a:pPr eaLnBrk="1" hangingPunct="1">
              <a:lnSpc>
                <a:spcPct val="80000"/>
              </a:lnSpc>
              <a:buFont typeface="Wingdings" pitchFamily="2" charset="2"/>
              <a:buNone/>
              <a:defRPr/>
            </a:pPr>
            <a:endParaRPr lang="fi-FI" sz="2800" b="1" dirty="0">
              <a:solidFill>
                <a:srgbClr val="FFC000"/>
              </a:solidFill>
              <a:effectLst/>
            </a:endParaRPr>
          </a:p>
          <a:p>
            <a:pPr eaLnBrk="1" hangingPunct="1">
              <a:lnSpc>
                <a:spcPct val="80000"/>
              </a:lnSpc>
              <a:defRPr/>
            </a:pPr>
            <a:r>
              <a:rPr lang="fi-FI" sz="2800" b="1" dirty="0">
                <a:solidFill>
                  <a:srgbClr val="FFC000"/>
                </a:solidFill>
                <a:effectLst/>
              </a:rPr>
              <a:t>Vaihtoehtoisten tulkintojen kommentointi:</a:t>
            </a:r>
          </a:p>
          <a:p>
            <a:pPr eaLnBrk="1" hangingPunct="1">
              <a:lnSpc>
                <a:spcPct val="80000"/>
              </a:lnSpc>
              <a:buFont typeface="Wingdings" pitchFamily="2" charset="2"/>
              <a:buNone/>
              <a:defRPr/>
            </a:pPr>
            <a:r>
              <a:rPr lang="fi-FI" sz="2800" b="1" dirty="0">
                <a:effectLst/>
              </a:rPr>
              <a:t>	</a:t>
            </a:r>
            <a:r>
              <a:rPr lang="fi-FI" sz="2500" b="1" dirty="0">
                <a:effectLst/>
              </a:rPr>
              <a:t>	</a:t>
            </a:r>
            <a:r>
              <a:rPr lang="fi-FI" sz="2500" b="1" i="1" dirty="0">
                <a:effectLst/>
              </a:rPr>
              <a:t>asiasta voidaan olla eri mieltä</a:t>
            </a:r>
          </a:p>
          <a:p>
            <a:pPr eaLnBrk="1" hangingPunct="1">
              <a:lnSpc>
                <a:spcPct val="80000"/>
              </a:lnSpc>
              <a:buFont typeface="Wingdings" pitchFamily="2" charset="2"/>
              <a:buNone/>
              <a:defRPr/>
            </a:pPr>
            <a:r>
              <a:rPr lang="fi-FI" sz="2500" b="1" i="1" dirty="0">
                <a:effectLst/>
              </a:rPr>
              <a:t>		asia saattaa tuntua monimutkaiselta</a:t>
            </a:r>
          </a:p>
          <a:p>
            <a:pPr eaLnBrk="1" hangingPunct="1">
              <a:lnSpc>
                <a:spcPct val="80000"/>
              </a:lnSpc>
              <a:buFont typeface="Wingdings" pitchFamily="2" charset="2"/>
              <a:buNone/>
              <a:defRPr/>
            </a:pPr>
            <a:r>
              <a:rPr lang="fi-FI" sz="2500" b="1" dirty="0">
                <a:effectLst/>
              </a:rPr>
              <a:t>		</a:t>
            </a:r>
            <a:r>
              <a:rPr lang="fi-FI" sz="2500" b="1" i="1" dirty="0">
                <a:effectLst/>
              </a:rPr>
              <a:t>asia voidaan nähdä</a:t>
            </a:r>
          </a:p>
          <a:p>
            <a:pPr eaLnBrk="1" hangingPunct="1">
              <a:lnSpc>
                <a:spcPct val="80000"/>
              </a:lnSpc>
              <a:buFont typeface="Wingdings" pitchFamily="2" charset="2"/>
              <a:buNone/>
              <a:defRPr/>
            </a:pPr>
            <a:endParaRPr lang="fi-FI" sz="1800" dirty="0"/>
          </a:p>
          <a:p>
            <a:pPr eaLnBrk="1" hangingPunct="1">
              <a:lnSpc>
                <a:spcPct val="80000"/>
              </a:lnSpc>
              <a:defRPr/>
            </a:pPr>
            <a:endParaRPr lang="fi-FI" sz="1800" dirty="0"/>
          </a:p>
          <a:p>
            <a:pPr eaLnBrk="1" hangingPunct="1">
              <a:lnSpc>
                <a:spcPct val="80000"/>
              </a:lnSpc>
              <a:defRPr/>
            </a:pPr>
            <a:endParaRPr lang="fi-FI" sz="800" dirty="0"/>
          </a:p>
        </p:txBody>
      </p:sp>
    </p:spTree>
    <p:extLst>
      <p:ext uri="{BB962C8B-B14F-4D97-AF65-F5344CB8AC3E}">
        <p14:creationId xmlns:p14="http://schemas.microsoft.com/office/powerpoint/2010/main" val="1062087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836712"/>
            <a:ext cx="8712200" cy="4530725"/>
          </a:xfrm>
        </p:spPr>
        <p:txBody>
          <a:bodyPr/>
          <a:lstStyle/>
          <a:p>
            <a:pPr marL="0" indent="0">
              <a:lnSpc>
                <a:spcPct val="150000"/>
              </a:lnSpc>
              <a:buFont typeface="Wingdings" pitchFamily="2" charset="2"/>
              <a:buNone/>
              <a:defRPr/>
            </a:pPr>
            <a:r>
              <a:rPr lang="fi-FI" sz="3800" b="1" dirty="0">
                <a:solidFill>
                  <a:srgbClr val="FFFF00"/>
                </a:solidFill>
                <a:effectLst/>
              </a:rPr>
              <a:t>Konnektorit</a:t>
            </a:r>
          </a:p>
          <a:p>
            <a:pPr marL="0" indent="0">
              <a:lnSpc>
                <a:spcPct val="150000"/>
              </a:lnSpc>
              <a:buFont typeface="Wingdings" pitchFamily="2" charset="2"/>
              <a:buNone/>
              <a:defRPr/>
            </a:pPr>
            <a:endParaRPr lang="fi-FI" sz="3600" b="1" dirty="0">
              <a:solidFill>
                <a:srgbClr val="FFFF00"/>
              </a:solidFill>
              <a:effectLst/>
            </a:endParaRPr>
          </a:p>
          <a:p>
            <a:pPr marL="0" indent="0">
              <a:lnSpc>
                <a:spcPct val="150000"/>
              </a:lnSpc>
              <a:buFont typeface="Wingdings" pitchFamily="2" charset="2"/>
              <a:buNone/>
              <a:defRPr/>
            </a:pPr>
            <a:r>
              <a:rPr lang="fi-FI" sz="3600" b="1" dirty="0"/>
              <a:t>-	</a:t>
            </a:r>
            <a:r>
              <a:rPr lang="fi-FI" b="1" dirty="0"/>
              <a:t>kytkentäsanoja ja  -ilmauksia  </a:t>
            </a:r>
            <a:br>
              <a:rPr lang="fi-FI" b="1" dirty="0"/>
            </a:br>
            <a:r>
              <a:rPr lang="fi-FI" b="1" dirty="0"/>
              <a:t>- 	osoittavat asioiden välisiä merkityssuhteita</a:t>
            </a:r>
            <a:br>
              <a:rPr lang="fi-FI" b="1" dirty="0"/>
            </a:br>
            <a:r>
              <a:rPr lang="fi-FI" b="1" dirty="0"/>
              <a:t>- 	limittyvät usein metatekstin kanssa yhteen</a:t>
            </a:r>
            <a:endParaRPr lang="fi-FI" dirty="0"/>
          </a:p>
        </p:txBody>
      </p:sp>
    </p:spTree>
    <p:extLst>
      <p:ext uri="{BB962C8B-B14F-4D97-AF65-F5344CB8AC3E}">
        <p14:creationId xmlns:p14="http://schemas.microsoft.com/office/powerpoint/2010/main" val="1914565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913"/>
            <a:ext cx="9251950" cy="6119812"/>
          </a:xfrm>
        </p:spPr>
        <p:txBody>
          <a:bodyPr/>
          <a:lstStyle/>
          <a:p>
            <a:pPr>
              <a:defRPr/>
            </a:pPr>
            <a:r>
              <a:rPr lang="fi-FI" b="1" dirty="0"/>
              <a:t>luetteloiva	</a:t>
            </a:r>
            <a:r>
              <a:rPr lang="fi-FI" dirty="0"/>
              <a:t>	</a:t>
            </a:r>
            <a:r>
              <a:rPr lang="fi-FI" sz="2800" dirty="0"/>
              <a:t>ja, myös, lisäksi, samoin, ensiksi, 				toiseksi…</a:t>
            </a:r>
            <a:endParaRPr lang="fi-FI" dirty="0"/>
          </a:p>
          <a:p>
            <a:pPr>
              <a:defRPr/>
            </a:pPr>
            <a:r>
              <a:rPr lang="fi-FI" b="1" dirty="0"/>
              <a:t>vertaileva</a:t>
            </a:r>
            <a:r>
              <a:rPr lang="fi-FI" dirty="0"/>
              <a:t>		</a:t>
            </a:r>
            <a:r>
              <a:rPr lang="fi-FI" sz="2800" dirty="0"/>
              <a:t>kuin, ikään kuin, verrattuna, 					toisaalta…</a:t>
            </a:r>
          </a:p>
          <a:p>
            <a:pPr>
              <a:defRPr/>
            </a:pPr>
            <a:r>
              <a:rPr lang="fi-FI" sz="2800" b="1" dirty="0"/>
              <a:t>vastakkain asettava</a:t>
            </a:r>
            <a:r>
              <a:rPr lang="fi-FI" dirty="0"/>
              <a:t>	</a:t>
            </a:r>
            <a:r>
              <a:rPr lang="fi-FI" sz="2800" dirty="0"/>
              <a:t>mutta, vaan, kuitenkin, sen 					sijaan…</a:t>
            </a:r>
          </a:p>
          <a:p>
            <a:pPr>
              <a:defRPr/>
            </a:pPr>
            <a:r>
              <a:rPr lang="fi-FI" b="1" dirty="0"/>
              <a:t>syy–seuraus</a:t>
            </a:r>
            <a:r>
              <a:rPr lang="fi-FI" dirty="0"/>
              <a:t>		</a:t>
            </a:r>
            <a:r>
              <a:rPr lang="fi-FI" sz="2800" dirty="0"/>
              <a:t>koska, sillä, siksi, siten, täten,</a:t>
            </a:r>
          </a:p>
          <a:p>
            <a:pPr marL="0" indent="0">
              <a:buFont typeface="Wingdings" pitchFamily="2" charset="2"/>
              <a:buNone/>
              <a:defRPr/>
            </a:pPr>
            <a:r>
              <a:rPr lang="fi-FI" sz="2800" dirty="0"/>
              <a:t>				sen takia/ jonkin vuoksi…</a:t>
            </a:r>
          </a:p>
          <a:p>
            <a:pPr>
              <a:defRPr/>
            </a:pPr>
            <a:r>
              <a:rPr lang="fi-FI" b="1" dirty="0"/>
              <a:t>päättelevä</a:t>
            </a:r>
            <a:r>
              <a:rPr lang="fi-FI" sz="2800" b="1" dirty="0"/>
              <a:t>	</a:t>
            </a:r>
            <a:r>
              <a:rPr lang="fi-FI" sz="2800" dirty="0"/>
              <a:t>	joten, siten, siis…</a:t>
            </a:r>
          </a:p>
          <a:p>
            <a:pPr>
              <a:defRPr/>
            </a:pPr>
            <a:r>
              <a:rPr lang="fi-FI" b="1" dirty="0"/>
              <a:t>ajallinen</a:t>
            </a:r>
            <a:r>
              <a:rPr lang="fi-FI" dirty="0"/>
              <a:t>		</a:t>
            </a:r>
            <a:r>
              <a:rPr lang="fi-FI" sz="2800" dirty="0"/>
              <a:t>kun, sitten, tällöin, sen jälkeen kun…</a:t>
            </a:r>
            <a:endParaRPr lang="fi-FI" dirty="0"/>
          </a:p>
          <a:p>
            <a:pPr>
              <a:defRPr/>
            </a:pPr>
            <a:r>
              <a:rPr lang="fi-FI" b="1" dirty="0"/>
              <a:t>ehtoja asettava</a:t>
            </a:r>
            <a:r>
              <a:rPr lang="fi-FI" dirty="0"/>
              <a:t>	</a:t>
            </a:r>
            <a:r>
              <a:rPr lang="fi-FI" sz="2800" dirty="0"/>
              <a:t>jos, mikäli, vaikka…</a:t>
            </a:r>
          </a:p>
          <a:p>
            <a:pPr>
              <a:defRPr/>
            </a:pPr>
            <a:r>
              <a:rPr lang="fi-FI" sz="2800" b="1" dirty="0"/>
              <a:t>tavoitteita ilmaiseva</a:t>
            </a:r>
            <a:r>
              <a:rPr lang="fi-FI" dirty="0"/>
              <a:t>	</a:t>
            </a:r>
            <a:r>
              <a:rPr lang="fi-FI" sz="2800" dirty="0"/>
              <a:t>jotta, jonkin </a:t>
            </a:r>
            <a:r>
              <a:rPr lang="fi-FI" sz="2800" i="1" dirty="0"/>
              <a:t>-miseksi</a:t>
            </a:r>
            <a:r>
              <a:rPr lang="fi-FI" sz="2800" dirty="0"/>
              <a:t>…</a:t>
            </a:r>
          </a:p>
          <a:p>
            <a:pPr marL="0" indent="0">
              <a:buFont typeface="Wingdings" pitchFamily="2" charset="2"/>
              <a:buNone/>
              <a:defRPr/>
            </a:pPr>
            <a:endParaRPr lang="fi-FI" dirty="0"/>
          </a:p>
        </p:txBody>
      </p:sp>
    </p:spTree>
    <p:extLst>
      <p:ext uri="{BB962C8B-B14F-4D97-AF65-F5344CB8AC3E}">
        <p14:creationId xmlns:p14="http://schemas.microsoft.com/office/powerpoint/2010/main" val="2377815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0"/>
            <a:ext cx="8229600" cy="1143000"/>
          </a:xfrm>
        </p:spPr>
        <p:txBody>
          <a:bodyPr/>
          <a:lstStyle/>
          <a:p>
            <a:pPr>
              <a:defRPr/>
            </a:pPr>
            <a:r>
              <a:rPr lang="fi-FI" sz="3200" kern="1200" dirty="0">
                <a:ln w="6350">
                  <a:noFill/>
                </a:ln>
                <a:solidFill>
                  <a:srgbClr val="FFC000"/>
                </a:solidFill>
                <a:effectLst/>
                <a:latin typeface="Arial"/>
              </a:rPr>
              <a:t>Tärkeysjärjestystä korostavat</a:t>
            </a:r>
            <a:endParaRPr lang="fi-FI" sz="4800" dirty="0">
              <a:solidFill>
                <a:srgbClr val="FFC000"/>
              </a:solidFill>
            </a:endParaRPr>
          </a:p>
        </p:txBody>
      </p:sp>
      <p:sp>
        <p:nvSpPr>
          <p:cNvPr id="3" name="Content Placeholder 2"/>
          <p:cNvSpPr>
            <a:spLocks noGrp="1"/>
          </p:cNvSpPr>
          <p:nvPr>
            <p:ph idx="1"/>
          </p:nvPr>
        </p:nvSpPr>
        <p:spPr>
          <a:xfrm>
            <a:off x="468313" y="1125538"/>
            <a:ext cx="8229600" cy="4530725"/>
          </a:xfrm>
        </p:spPr>
        <p:txBody>
          <a:bodyPr/>
          <a:lstStyle/>
          <a:p>
            <a:pPr marL="547688" indent="-411163">
              <a:defRPr/>
            </a:pPr>
            <a:r>
              <a:rPr lang="fi-FI" sz="2800" b="1" dirty="0">
                <a:effectLst/>
              </a:rPr>
              <a:t>erityisesti</a:t>
            </a:r>
          </a:p>
          <a:p>
            <a:pPr marL="547688" indent="-411163">
              <a:defRPr/>
            </a:pPr>
            <a:r>
              <a:rPr lang="fi-FI" sz="2800" b="1" dirty="0">
                <a:effectLst/>
              </a:rPr>
              <a:t>varsinkin</a:t>
            </a:r>
          </a:p>
          <a:p>
            <a:pPr marL="547688" indent="-411163">
              <a:defRPr/>
            </a:pPr>
            <a:r>
              <a:rPr lang="fi-FI" sz="2800" b="1" dirty="0">
                <a:effectLst/>
              </a:rPr>
              <a:t>nimenomaan</a:t>
            </a:r>
          </a:p>
          <a:p>
            <a:pPr marL="547688" indent="-411163">
              <a:defRPr/>
            </a:pPr>
            <a:r>
              <a:rPr lang="fi-FI" sz="2800" b="1" dirty="0">
                <a:effectLst/>
              </a:rPr>
              <a:t>pääasiallisesti</a:t>
            </a:r>
          </a:p>
          <a:p>
            <a:pPr marL="547688" indent="-411163">
              <a:defRPr/>
            </a:pPr>
            <a:r>
              <a:rPr lang="fi-FI" sz="2800" b="1" dirty="0">
                <a:effectLst/>
              </a:rPr>
              <a:t>enimmäkseen </a:t>
            </a:r>
          </a:p>
          <a:p>
            <a:pPr marL="547688" indent="-411163">
              <a:defRPr/>
            </a:pPr>
            <a:r>
              <a:rPr lang="fi-FI" sz="2800" b="1" dirty="0">
                <a:effectLst/>
              </a:rPr>
              <a:t>olennaisesti </a:t>
            </a:r>
          </a:p>
          <a:p>
            <a:pPr marL="547688" indent="-411163">
              <a:defRPr/>
            </a:pPr>
            <a:r>
              <a:rPr lang="fi-FI" sz="2800" b="1" dirty="0">
                <a:effectLst/>
              </a:rPr>
              <a:t>tärkeintä on, merkityksellistä on, erittäin tärkeää on</a:t>
            </a:r>
          </a:p>
          <a:p>
            <a:pPr marL="547688" indent="-411163">
              <a:defRPr/>
            </a:pPr>
            <a:r>
              <a:rPr lang="fi-FI" sz="2800" b="1" dirty="0">
                <a:effectLst/>
              </a:rPr>
              <a:t>pohjimmiltaan </a:t>
            </a:r>
          </a:p>
          <a:p>
            <a:pPr marL="547688" indent="-411163">
              <a:defRPr/>
            </a:pPr>
            <a:r>
              <a:rPr lang="fi-FI" sz="2800" b="1" dirty="0">
                <a:effectLst/>
              </a:rPr>
              <a:t>perusolemukseltaan</a:t>
            </a:r>
          </a:p>
          <a:p>
            <a:pPr marL="547688" indent="-411163">
              <a:defRPr/>
            </a:pPr>
            <a:r>
              <a:rPr lang="fi-FI" sz="2800" b="1" dirty="0">
                <a:effectLst/>
              </a:rPr>
              <a:t>aluksi, ensin</a:t>
            </a:r>
          </a:p>
          <a:p>
            <a:pPr marL="0" indent="0">
              <a:buFont typeface="Wingdings" pitchFamily="2" charset="2"/>
              <a:buNone/>
              <a:defRPr/>
            </a:pPr>
            <a:endParaRPr lang="fi-FI" dirty="0"/>
          </a:p>
        </p:txBody>
      </p:sp>
    </p:spTree>
    <p:extLst>
      <p:ext uri="{BB962C8B-B14F-4D97-AF65-F5344CB8AC3E}">
        <p14:creationId xmlns:p14="http://schemas.microsoft.com/office/powerpoint/2010/main" val="321693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i-FI" sz="3600" kern="1200" dirty="0">
                <a:ln w="6350">
                  <a:noFill/>
                </a:ln>
                <a:solidFill>
                  <a:srgbClr val="FFC000"/>
                </a:solidFill>
              </a:rPr>
              <a:t>Selittäviä ja samankaltaisuutta osoittavia</a:t>
            </a:r>
            <a:endParaRPr lang="fi-FI" sz="3600" dirty="0">
              <a:solidFill>
                <a:srgbClr val="FFC000"/>
              </a:solidFill>
            </a:endParaRPr>
          </a:p>
        </p:txBody>
      </p:sp>
      <p:sp>
        <p:nvSpPr>
          <p:cNvPr id="3" name="Content Placeholder 2"/>
          <p:cNvSpPr>
            <a:spLocks noGrp="1"/>
          </p:cNvSpPr>
          <p:nvPr>
            <p:ph idx="1"/>
          </p:nvPr>
        </p:nvSpPr>
        <p:spPr/>
        <p:txBody>
          <a:bodyPr/>
          <a:lstStyle/>
          <a:p>
            <a:pPr marL="479425">
              <a:buClr>
                <a:srgbClr val="0066FF"/>
              </a:buClr>
              <a:buSzPct val="75000"/>
              <a:defRPr/>
            </a:pPr>
            <a:r>
              <a:rPr lang="fi-FI" sz="2600" b="1" dirty="0">
                <a:effectLst/>
                <a:latin typeface="Arial"/>
              </a:rPr>
              <a:t>kuten</a:t>
            </a:r>
          </a:p>
          <a:p>
            <a:pPr marL="547688" indent="-411163">
              <a:buClr>
                <a:srgbClr val="0066FF"/>
              </a:buClr>
              <a:buSzPct val="75000"/>
              <a:defRPr/>
            </a:pPr>
            <a:r>
              <a:rPr lang="fi-FI" sz="2600" b="1" dirty="0">
                <a:effectLst/>
                <a:latin typeface="Arial"/>
              </a:rPr>
              <a:t>samoin</a:t>
            </a:r>
          </a:p>
          <a:p>
            <a:pPr marL="547688" indent="-411163">
              <a:buClr>
                <a:srgbClr val="0066FF"/>
              </a:buClr>
              <a:buSzPct val="75000"/>
              <a:defRPr/>
            </a:pPr>
            <a:r>
              <a:rPr lang="fi-FI" sz="2600" b="1" dirty="0">
                <a:effectLst/>
                <a:latin typeface="Arial"/>
              </a:rPr>
              <a:t>ikään kuin</a:t>
            </a:r>
          </a:p>
          <a:p>
            <a:pPr marL="547688" indent="-411163">
              <a:buClr>
                <a:srgbClr val="0066FF"/>
              </a:buClr>
              <a:buSzPct val="75000"/>
              <a:defRPr/>
            </a:pPr>
            <a:r>
              <a:rPr lang="fi-FI" sz="2600" b="1" dirty="0">
                <a:effectLst/>
                <a:latin typeface="Arial"/>
              </a:rPr>
              <a:t>se on</a:t>
            </a:r>
          </a:p>
          <a:p>
            <a:pPr marL="547688" indent="-411163">
              <a:buClr>
                <a:srgbClr val="0066FF"/>
              </a:buClr>
              <a:buSzPct val="75000"/>
              <a:defRPr/>
            </a:pPr>
            <a:r>
              <a:rPr lang="fi-FI" sz="2600" b="1" dirty="0">
                <a:effectLst/>
                <a:latin typeface="Arial"/>
              </a:rPr>
              <a:t>toisin sanoen </a:t>
            </a:r>
          </a:p>
          <a:p>
            <a:pPr>
              <a:defRPr/>
            </a:pPr>
            <a:endParaRPr lang="fi-FI" dirty="0"/>
          </a:p>
        </p:txBody>
      </p:sp>
    </p:spTree>
    <p:extLst>
      <p:ext uri="{BB962C8B-B14F-4D97-AF65-F5344CB8AC3E}">
        <p14:creationId xmlns:p14="http://schemas.microsoft.com/office/powerpoint/2010/main" val="3380757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i-FI" sz="3600" kern="1200" dirty="0">
                <a:ln w="6350">
                  <a:noFill/>
                </a:ln>
                <a:solidFill>
                  <a:srgbClr val="FFC000"/>
                </a:solidFill>
                <a:effectLst/>
              </a:rPr>
              <a:t>Vastakohtaa ja vastakkaisuutta osoittavia</a:t>
            </a:r>
            <a:endParaRPr lang="fi-FI" sz="3600" dirty="0">
              <a:solidFill>
                <a:srgbClr val="FFC000"/>
              </a:solidFill>
              <a:effectLst/>
            </a:endParaRPr>
          </a:p>
        </p:txBody>
      </p:sp>
      <p:sp>
        <p:nvSpPr>
          <p:cNvPr id="3" name="Content Placeholder 2"/>
          <p:cNvSpPr>
            <a:spLocks noGrp="1"/>
          </p:cNvSpPr>
          <p:nvPr>
            <p:ph idx="1"/>
          </p:nvPr>
        </p:nvSpPr>
        <p:spPr/>
        <p:txBody>
          <a:bodyPr/>
          <a:lstStyle/>
          <a:p>
            <a:pPr marL="547688" indent="-411163">
              <a:defRPr/>
            </a:pPr>
            <a:r>
              <a:rPr lang="fi-FI" dirty="0"/>
              <a:t>mutta </a:t>
            </a:r>
          </a:p>
          <a:p>
            <a:pPr marL="547688" indent="-411163">
              <a:defRPr/>
            </a:pPr>
            <a:r>
              <a:rPr lang="fi-FI" dirty="0"/>
              <a:t>vaikka </a:t>
            </a:r>
          </a:p>
          <a:p>
            <a:pPr marL="547688" indent="-411163">
              <a:defRPr/>
            </a:pPr>
            <a:r>
              <a:rPr lang="fi-FI" dirty="0"/>
              <a:t>kuitenkin </a:t>
            </a:r>
          </a:p>
          <a:p>
            <a:pPr marL="547688" indent="-411163">
              <a:defRPr/>
            </a:pPr>
            <a:r>
              <a:rPr lang="fi-FI" dirty="0"/>
              <a:t>kuitenkaan</a:t>
            </a:r>
          </a:p>
          <a:p>
            <a:pPr marL="547688" indent="-411163">
              <a:defRPr/>
            </a:pPr>
            <a:r>
              <a:rPr lang="fi-FI" dirty="0"/>
              <a:t>siitä huolimatta</a:t>
            </a:r>
          </a:p>
          <a:p>
            <a:pPr marL="547688" indent="-411163">
              <a:defRPr/>
            </a:pPr>
            <a:r>
              <a:rPr lang="fi-FI" dirty="0"/>
              <a:t>vielä</a:t>
            </a:r>
          </a:p>
          <a:p>
            <a:pPr marL="547688" indent="-411163">
              <a:defRPr/>
            </a:pPr>
            <a:r>
              <a:rPr lang="fi-FI" dirty="0"/>
              <a:t>sitä vastoin</a:t>
            </a:r>
          </a:p>
          <a:p>
            <a:pPr marL="547688" indent="-411163">
              <a:defRPr/>
            </a:pPr>
            <a:r>
              <a:rPr lang="fi-FI" dirty="0"/>
              <a:t>päinvastoin  </a:t>
            </a:r>
            <a:r>
              <a:rPr lang="fi-FI" sz="2400" dirty="0"/>
              <a:t>(huom.)</a:t>
            </a:r>
          </a:p>
          <a:p>
            <a:pPr>
              <a:defRPr/>
            </a:pPr>
            <a:endParaRPr lang="fi-FI" dirty="0"/>
          </a:p>
        </p:txBody>
      </p:sp>
      <p:sp>
        <p:nvSpPr>
          <p:cNvPr id="4" name="Rectangle 3"/>
          <p:cNvSpPr/>
          <p:nvPr/>
        </p:nvSpPr>
        <p:spPr>
          <a:xfrm>
            <a:off x="4427538" y="1646238"/>
            <a:ext cx="4248150" cy="5041900"/>
          </a:xfrm>
          <a:prstGeom prst="rect">
            <a:avLst/>
          </a:prstGeom>
        </p:spPr>
        <p:txBody>
          <a:bodyPr>
            <a:spAutoFit/>
          </a:bodyPr>
          <a:lstStyle/>
          <a:p>
            <a:pPr marL="547688" indent="-411163" eaLnBrk="0" fontAlgn="base" hangingPunct="0">
              <a:lnSpc>
                <a:spcPct val="150000"/>
              </a:lnSpc>
              <a:spcBef>
                <a:spcPct val="20000"/>
              </a:spcBef>
              <a:spcAft>
                <a:spcPct val="0"/>
              </a:spcAft>
              <a:buClr>
                <a:srgbClr val="0066FF"/>
              </a:buClr>
              <a:buSzPct val="75000"/>
              <a:buFont typeface="Wingdings" pitchFamily="2" charset="2"/>
              <a:buChar char="n"/>
              <a:defRPr/>
            </a:pPr>
            <a:r>
              <a:rPr lang="fi-FI" sz="2400" kern="0" dirty="0">
                <a:solidFill>
                  <a:srgbClr val="FFFFFF"/>
                </a:solidFill>
                <a:latin typeface="Arial"/>
              </a:rPr>
              <a:t>toisaalta</a:t>
            </a:r>
          </a:p>
          <a:p>
            <a:pPr marL="547688" indent="-411163" eaLnBrk="0" fontAlgn="base" hangingPunct="0">
              <a:lnSpc>
                <a:spcPct val="150000"/>
              </a:lnSpc>
              <a:spcBef>
                <a:spcPct val="20000"/>
              </a:spcBef>
              <a:spcAft>
                <a:spcPct val="0"/>
              </a:spcAft>
              <a:buClr>
                <a:srgbClr val="0066FF"/>
              </a:buClr>
              <a:buSzPct val="75000"/>
              <a:buFont typeface="Wingdings" pitchFamily="2" charset="2"/>
              <a:buChar char="n"/>
              <a:defRPr/>
            </a:pPr>
            <a:r>
              <a:rPr lang="fi-FI" sz="2400" kern="0" dirty="0">
                <a:solidFill>
                  <a:srgbClr val="FFFFFF"/>
                </a:solidFill>
                <a:latin typeface="Arial"/>
              </a:rPr>
              <a:t>vaihtoehtoisesti</a:t>
            </a:r>
          </a:p>
          <a:p>
            <a:pPr marL="547688" indent="-411163" eaLnBrk="0" fontAlgn="base" hangingPunct="0">
              <a:lnSpc>
                <a:spcPct val="150000"/>
              </a:lnSpc>
              <a:spcBef>
                <a:spcPct val="20000"/>
              </a:spcBef>
              <a:spcAft>
                <a:spcPct val="0"/>
              </a:spcAft>
              <a:buClr>
                <a:srgbClr val="0066FF"/>
              </a:buClr>
              <a:buSzPct val="75000"/>
              <a:buFont typeface="Wingdings" pitchFamily="2" charset="2"/>
              <a:buChar char="n"/>
              <a:defRPr/>
            </a:pPr>
            <a:r>
              <a:rPr lang="fi-FI" sz="2400" kern="0" dirty="0">
                <a:solidFill>
                  <a:srgbClr val="FFFFFF"/>
                </a:solidFill>
                <a:latin typeface="Arial"/>
              </a:rPr>
              <a:t>yhtäältä – toisaalta</a:t>
            </a:r>
          </a:p>
          <a:p>
            <a:pPr marL="547688" indent="-411163" eaLnBrk="0" fontAlgn="base" hangingPunct="0">
              <a:lnSpc>
                <a:spcPct val="150000"/>
              </a:lnSpc>
              <a:spcBef>
                <a:spcPct val="20000"/>
              </a:spcBef>
              <a:spcAft>
                <a:spcPct val="0"/>
              </a:spcAft>
              <a:buClr>
                <a:srgbClr val="0066FF"/>
              </a:buClr>
              <a:buSzPct val="75000"/>
              <a:buFont typeface="Wingdings" pitchFamily="2" charset="2"/>
              <a:buChar char="n"/>
              <a:defRPr/>
            </a:pPr>
            <a:r>
              <a:rPr lang="fi-FI" sz="2400" kern="0" dirty="0">
                <a:solidFill>
                  <a:srgbClr val="FFFFFF"/>
                </a:solidFill>
                <a:latin typeface="Arial"/>
              </a:rPr>
              <a:t>toisaalta – toisaalta</a:t>
            </a:r>
          </a:p>
          <a:p>
            <a:pPr marL="547688" indent="-411163" eaLnBrk="0" fontAlgn="base" hangingPunct="0">
              <a:lnSpc>
                <a:spcPct val="150000"/>
              </a:lnSpc>
              <a:spcBef>
                <a:spcPct val="20000"/>
              </a:spcBef>
              <a:spcAft>
                <a:spcPct val="0"/>
              </a:spcAft>
              <a:buClr>
                <a:srgbClr val="0066FF"/>
              </a:buClr>
              <a:buSzPct val="75000"/>
              <a:buFont typeface="Wingdings" pitchFamily="2" charset="2"/>
              <a:buChar char="n"/>
              <a:defRPr/>
            </a:pPr>
            <a:r>
              <a:rPr lang="fi-FI" sz="2400" kern="0" dirty="0">
                <a:solidFill>
                  <a:srgbClr val="FFFFFF"/>
                </a:solidFill>
                <a:latin typeface="Arial"/>
              </a:rPr>
              <a:t>jostakin huolimatta</a:t>
            </a:r>
          </a:p>
          <a:p>
            <a:pPr marL="547688" indent="-411163" eaLnBrk="0" fontAlgn="base" hangingPunct="0">
              <a:lnSpc>
                <a:spcPct val="150000"/>
              </a:lnSpc>
              <a:spcBef>
                <a:spcPct val="20000"/>
              </a:spcBef>
              <a:spcAft>
                <a:spcPct val="0"/>
              </a:spcAft>
              <a:buClr>
                <a:srgbClr val="0066FF"/>
              </a:buClr>
              <a:buSzPct val="75000"/>
              <a:buFont typeface="Wingdings" pitchFamily="2" charset="2"/>
              <a:buChar char="n"/>
              <a:defRPr/>
            </a:pPr>
            <a:r>
              <a:rPr lang="fi-FI" sz="2400" kern="0" dirty="0">
                <a:solidFill>
                  <a:srgbClr val="FFFFFF"/>
                </a:solidFill>
                <a:latin typeface="Arial"/>
              </a:rPr>
              <a:t>vastakohtana</a:t>
            </a:r>
          </a:p>
          <a:p>
            <a:pPr marL="547688" indent="-411163" eaLnBrk="0" fontAlgn="base" hangingPunct="0">
              <a:lnSpc>
                <a:spcPct val="150000"/>
              </a:lnSpc>
              <a:spcBef>
                <a:spcPct val="20000"/>
              </a:spcBef>
              <a:spcAft>
                <a:spcPct val="0"/>
              </a:spcAft>
              <a:buClr>
                <a:srgbClr val="0066FF"/>
              </a:buClr>
              <a:buSzPct val="75000"/>
              <a:buFont typeface="Wingdings" pitchFamily="2" charset="2"/>
              <a:buChar char="n"/>
              <a:defRPr/>
            </a:pPr>
            <a:r>
              <a:rPr lang="fi-FI" sz="2400" kern="0" dirty="0">
                <a:solidFill>
                  <a:srgbClr val="FFFFFF"/>
                </a:solidFill>
                <a:latin typeface="Arial"/>
              </a:rPr>
              <a:t>pikemminkin</a:t>
            </a:r>
          </a:p>
          <a:p>
            <a:pPr marL="547688" indent="-411163" eaLnBrk="0" fontAlgn="base" hangingPunct="0">
              <a:lnSpc>
                <a:spcPct val="150000"/>
              </a:lnSpc>
              <a:spcBef>
                <a:spcPct val="20000"/>
              </a:spcBef>
              <a:spcAft>
                <a:spcPct val="0"/>
              </a:spcAft>
              <a:buClr>
                <a:srgbClr val="0066FF"/>
              </a:buClr>
              <a:buSzPct val="75000"/>
              <a:buFont typeface="Wingdings" pitchFamily="2" charset="2"/>
              <a:buChar char="n"/>
              <a:defRPr/>
            </a:pPr>
            <a:r>
              <a:rPr lang="fi-FI" sz="2400" kern="0" dirty="0">
                <a:solidFill>
                  <a:srgbClr val="FFFFFF"/>
                </a:solidFill>
                <a:latin typeface="Arial"/>
              </a:rPr>
              <a:t>muuten</a:t>
            </a:r>
          </a:p>
        </p:txBody>
      </p:sp>
    </p:spTree>
    <p:extLst>
      <p:ext uri="{BB962C8B-B14F-4D97-AF65-F5344CB8AC3E}">
        <p14:creationId xmlns:p14="http://schemas.microsoft.com/office/powerpoint/2010/main" val="4255746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00013"/>
            <a:ext cx="8229600" cy="1143001"/>
          </a:xfrm>
        </p:spPr>
        <p:txBody>
          <a:bodyPr/>
          <a:lstStyle/>
          <a:p>
            <a:pPr>
              <a:defRPr/>
            </a:pPr>
            <a:r>
              <a:rPr lang="fi-FI" sz="3600" kern="1200" dirty="0">
                <a:ln w="6350">
                  <a:noFill/>
                </a:ln>
                <a:solidFill>
                  <a:srgbClr val="FFC000"/>
                </a:solidFill>
                <a:effectLst/>
              </a:rPr>
              <a:t>Syysuhteita osoittavia</a:t>
            </a:r>
            <a:endParaRPr lang="fi-FI" sz="3600" dirty="0">
              <a:solidFill>
                <a:srgbClr val="FFC000"/>
              </a:solidFill>
              <a:effectLst/>
            </a:endParaRPr>
          </a:p>
        </p:txBody>
      </p:sp>
      <p:sp>
        <p:nvSpPr>
          <p:cNvPr id="3" name="Content Placeholder 2"/>
          <p:cNvSpPr>
            <a:spLocks noGrp="1"/>
          </p:cNvSpPr>
          <p:nvPr>
            <p:ph idx="1"/>
          </p:nvPr>
        </p:nvSpPr>
        <p:spPr>
          <a:xfrm>
            <a:off x="468313" y="1196975"/>
            <a:ext cx="8229600" cy="4530725"/>
          </a:xfrm>
        </p:spPr>
        <p:txBody>
          <a:bodyPr/>
          <a:lstStyle/>
          <a:p>
            <a:pPr marL="547688" indent="-411163">
              <a:defRPr/>
            </a:pPr>
            <a:r>
              <a:rPr lang="fi-FI" sz="2800" b="1" dirty="0">
                <a:effectLst/>
              </a:rPr>
              <a:t>täten</a:t>
            </a:r>
          </a:p>
          <a:p>
            <a:pPr marL="547688" indent="-411163">
              <a:defRPr/>
            </a:pPr>
            <a:r>
              <a:rPr lang="fi-FI" sz="2800" b="1" dirty="0">
                <a:effectLst/>
              </a:rPr>
              <a:t>siten</a:t>
            </a:r>
          </a:p>
          <a:p>
            <a:pPr marL="547688" indent="-411163">
              <a:defRPr/>
            </a:pPr>
            <a:r>
              <a:rPr lang="fi-FI" sz="2800" b="1" dirty="0">
                <a:effectLst/>
              </a:rPr>
              <a:t>niin</a:t>
            </a:r>
          </a:p>
          <a:p>
            <a:pPr marL="547688" indent="-411163">
              <a:defRPr/>
            </a:pPr>
            <a:r>
              <a:rPr lang="fi-FI" sz="2800" b="1" dirty="0">
                <a:effectLst/>
              </a:rPr>
              <a:t>näin</a:t>
            </a:r>
          </a:p>
          <a:p>
            <a:pPr marL="547688" indent="-411163">
              <a:defRPr/>
            </a:pPr>
            <a:r>
              <a:rPr lang="fi-FI" sz="2800" b="1" dirty="0">
                <a:effectLst/>
              </a:rPr>
              <a:t>kun kerran </a:t>
            </a:r>
          </a:p>
          <a:p>
            <a:pPr marL="547688" indent="-411163">
              <a:defRPr/>
            </a:pPr>
            <a:r>
              <a:rPr lang="fi-FI" sz="2800" b="1" dirty="0">
                <a:effectLst/>
              </a:rPr>
              <a:t>koska</a:t>
            </a:r>
          </a:p>
          <a:p>
            <a:pPr marL="547688" indent="-411163">
              <a:defRPr/>
            </a:pPr>
            <a:r>
              <a:rPr lang="fi-FI" sz="2800" b="1" dirty="0">
                <a:effectLst/>
              </a:rPr>
              <a:t>sillä</a:t>
            </a:r>
          </a:p>
          <a:p>
            <a:pPr marL="547688" indent="-411163">
              <a:defRPr/>
            </a:pPr>
            <a:r>
              <a:rPr lang="fi-FI" sz="2800" b="1" dirty="0">
                <a:effectLst/>
              </a:rPr>
              <a:t>tästä syystä</a:t>
            </a:r>
          </a:p>
          <a:p>
            <a:pPr marL="547688" indent="-411163">
              <a:defRPr/>
            </a:pPr>
            <a:r>
              <a:rPr lang="fi-FI" sz="2800" b="1" dirty="0">
                <a:effectLst/>
              </a:rPr>
              <a:t>sen vuoksi</a:t>
            </a:r>
          </a:p>
          <a:p>
            <a:pPr>
              <a:defRPr/>
            </a:pPr>
            <a:endParaRPr lang="fi-FI" dirty="0"/>
          </a:p>
        </p:txBody>
      </p:sp>
      <p:sp>
        <p:nvSpPr>
          <p:cNvPr id="4" name="Rectangle 3"/>
          <p:cNvSpPr/>
          <p:nvPr/>
        </p:nvSpPr>
        <p:spPr>
          <a:xfrm>
            <a:off x="4284663" y="1052513"/>
            <a:ext cx="4572000" cy="5668962"/>
          </a:xfrm>
          <a:prstGeom prst="rect">
            <a:avLst/>
          </a:prstGeom>
        </p:spPr>
        <p:txBody>
          <a:bodyPr>
            <a:spAutoFit/>
          </a:bodyPr>
          <a:lstStyle/>
          <a:p>
            <a:pPr marL="547688" indent="-411163" eaLnBrk="0" fontAlgn="base" hangingPunct="0">
              <a:lnSpc>
                <a:spcPct val="150000"/>
              </a:lnSpc>
              <a:spcBef>
                <a:spcPct val="20000"/>
              </a:spcBef>
              <a:spcAft>
                <a:spcPct val="0"/>
              </a:spcAft>
              <a:buClr>
                <a:srgbClr val="0066FF"/>
              </a:buClr>
              <a:buSzPct val="75000"/>
              <a:buFont typeface="Wingdings" pitchFamily="2" charset="2"/>
              <a:buChar char="n"/>
              <a:defRPr/>
            </a:pPr>
            <a:r>
              <a:rPr lang="fi-FI" sz="2400" b="1" kern="0" dirty="0">
                <a:solidFill>
                  <a:srgbClr val="FFFFFF"/>
                </a:solidFill>
                <a:latin typeface="Arial"/>
              </a:rPr>
              <a:t>jonkin seurauksena</a:t>
            </a:r>
          </a:p>
          <a:p>
            <a:pPr marL="547688" indent="-411163" eaLnBrk="0" fontAlgn="base" hangingPunct="0">
              <a:lnSpc>
                <a:spcPct val="150000"/>
              </a:lnSpc>
              <a:spcBef>
                <a:spcPct val="20000"/>
              </a:spcBef>
              <a:spcAft>
                <a:spcPct val="0"/>
              </a:spcAft>
              <a:buClr>
                <a:srgbClr val="0066FF"/>
              </a:buClr>
              <a:buSzPct val="75000"/>
              <a:buFont typeface="Wingdings" pitchFamily="2" charset="2"/>
              <a:buChar char="n"/>
              <a:defRPr/>
            </a:pPr>
            <a:r>
              <a:rPr lang="fi-FI" sz="2400" b="1" kern="0" dirty="0">
                <a:solidFill>
                  <a:srgbClr val="FFFFFF"/>
                </a:solidFill>
                <a:latin typeface="Arial"/>
              </a:rPr>
              <a:t>jonkin vuoksi </a:t>
            </a:r>
          </a:p>
          <a:p>
            <a:pPr marL="547688" indent="-411163" eaLnBrk="0" fontAlgn="base" hangingPunct="0">
              <a:lnSpc>
                <a:spcPct val="150000"/>
              </a:lnSpc>
              <a:spcBef>
                <a:spcPct val="20000"/>
              </a:spcBef>
              <a:spcAft>
                <a:spcPct val="0"/>
              </a:spcAft>
              <a:buClr>
                <a:srgbClr val="0066FF"/>
              </a:buClr>
              <a:buSzPct val="75000"/>
              <a:buFont typeface="Wingdings" pitchFamily="2" charset="2"/>
              <a:buChar char="n"/>
              <a:defRPr/>
            </a:pPr>
            <a:r>
              <a:rPr lang="fi-FI" sz="2400" b="1" kern="0" dirty="0">
                <a:solidFill>
                  <a:srgbClr val="FFFFFF"/>
                </a:solidFill>
                <a:latin typeface="Arial"/>
              </a:rPr>
              <a:t>jonkin perusteella</a:t>
            </a:r>
          </a:p>
          <a:p>
            <a:pPr marL="547688" indent="-411163" eaLnBrk="0" fontAlgn="base" hangingPunct="0">
              <a:lnSpc>
                <a:spcPct val="150000"/>
              </a:lnSpc>
              <a:spcBef>
                <a:spcPct val="20000"/>
              </a:spcBef>
              <a:spcAft>
                <a:spcPct val="0"/>
              </a:spcAft>
              <a:buClr>
                <a:srgbClr val="0066FF"/>
              </a:buClr>
              <a:buSzPct val="75000"/>
              <a:buFont typeface="Wingdings" pitchFamily="2" charset="2"/>
              <a:buChar char="n"/>
              <a:defRPr/>
            </a:pPr>
            <a:r>
              <a:rPr lang="fi-FI" sz="2400" b="1" kern="0" dirty="0">
                <a:solidFill>
                  <a:srgbClr val="FFFFFF"/>
                </a:solidFill>
                <a:latin typeface="Arial"/>
              </a:rPr>
              <a:t>jollakin keinoin </a:t>
            </a:r>
          </a:p>
          <a:p>
            <a:pPr marL="547688" indent="-411163" eaLnBrk="0" fontAlgn="base" hangingPunct="0">
              <a:lnSpc>
                <a:spcPct val="150000"/>
              </a:lnSpc>
              <a:spcBef>
                <a:spcPct val="20000"/>
              </a:spcBef>
              <a:spcAft>
                <a:spcPct val="0"/>
              </a:spcAft>
              <a:buClr>
                <a:srgbClr val="0066FF"/>
              </a:buClr>
              <a:buSzPct val="75000"/>
              <a:buFont typeface="Wingdings" pitchFamily="2" charset="2"/>
              <a:buChar char="n"/>
              <a:defRPr/>
            </a:pPr>
            <a:r>
              <a:rPr lang="fi-FI" sz="2400" b="1" kern="0" dirty="0">
                <a:solidFill>
                  <a:srgbClr val="FFFFFF"/>
                </a:solidFill>
                <a:latin typeface="Arial"/>
              </a:rPr>
              <a:t>johonkin tarkoitukseen</a:t>
            </a:r>
          </a:p>
          <a:p>
            <a:pPr marL="547688" indent="-411163" eaLnBrk="0" fontAlgn="base" hangingPunct="0">
              <a:lnSpc>
                <a:spcPct val="150000"/>
              </a:lnSpc>
              <a:spcBef>
                <a:spcPct val="20000"/>
              </a:spcBef>
              <a:spcAft>
                <a:spcPct val="0"/>
              </a:spcAft>
              <a:buClr>
                <a:srgbClr val="0066FF"/>
              </a:buClr>
              <a:buSzPct val="75000"/>
              <a:buFont typeface="Wingdings" pitchFamily="2" charset="2"/>
              <a:buChar char="n"/>
              <a:defRPr/>
            </a:pPr>
            <a:r>
              <a:rPr lang="fi-FI" sz="2400" b="1" kern="0" dirty="0">
                <a:solidFill>
                  <a:srgbClr val="FFFFFF"/>
                </a:solidFill>
                <a:latin typeface="Arial"/>
              </a:rPr>
              <a:t>jonkin tekemiseksi</a:t>
            </a:r>
          </a:p>
          <a:p>
            <a:pPr marL="547688" indent="-411163" eaLnBrk="0" fontAlgn="base" hangingPunct="0">
              <a:lnSpc>
                <a:spcPct val="150000"/>
              </a:lnSpc>
              <a:spcBef>
                <a:spcPct val="20000"/>
              </a:spcBef>
              <a:spcAft>
                <a:spcPct val="0"/>
              </a:spcAft>
              <a:buClr>
                <a:srgbClr val="0066FF"/>
              </a:buClr>
              <a:buSzPct val="75000"/>
              <a:buFont typeface="Wingdings" pitchFamily="2" charset="2"/>
              <a:buChar char="n"/>
              <a:defRPr/>
            </a:pPr>
            <a:r>
              <a:rPr lang="fi-FI" sz="2400" b="1" kern="0" dirty="0">
                <a:solidFill>
                  <a:srgbClr val="FFFFFF"/>
                </a:solidFill>
                <a:latin typeface="Arial"/>
              </a:rPr>
              <a:t>tehdäkseeen</a:t>
            </a:r>
          </a:p>
          <a:p>
            <a:pPr marL="547688" indent="-411163" eaLnBrk="0" fontAlgn="base" hangingPunct="0">
              <a:lnSpc>
                <a:spcPct val="150000"/>
              </a:lnSpc>
              <a:spcBef>
                <a:spcPct val="20000"/>
              </a:spcBef>
              <a:spcAft>
                <a:spcPct val="0"/>
              </a:spcAft>
              <a:buClr>
                <a:srgbClr val="0066FF"/>
              </a:buClr>
              <a:buSzPct val="75000"/>
              <a:buFont typeface="Wingdings" pitchFamily="2" charset="2"/>
              <a:buChar char="n"/>
              <a:defRPr/>
            </a:pPr>
            <a:r>
              <a:rPr lang="fi-FI" sz="2400" b="1" kern="0" dirty="0">
                <a:solidFill>
                  <a:srgbClr val="FFFFFF"/>
                </a:solidFill>
                <a:latin typeface="Arial"/>
              </a:rPr>
              <a:t>sikäli kuin</a:t>
            </a:r>
          </a:p>
          <a:p>
            <a:pPr marL="547688" indent="-411163" eaLnBrk="0" fontAlgn="base" hangingPunct="0">
              <a:lnSpc>
                <a:spcPct val="150000"/>
              </a:lnSpc>
              <a:spcBef>
                <a:spcPct val="20000"/>
              </a:spcBef>
              <a:spcAft>
                <a:spcPct val="0"/>
              </a:spcAft>
              <a:buClr>
                <a:srgbClr val="0066FF"/>
              </a:buClr>
              <a:buSzPct val="75000"/>
              <a:buFont typeface="Wingdings" pitchFamily="2" charset="2"/>
              <a:buChar char="n"/>
              <a:defRPr/>
            </a:pPr>
            <a:r>
              <a:rPr lang="fi-FI" sz="2400" b="1" kern="0" dirty="0">
                <a:solidFill>
                  <a:srgbClr val="FFFFFF"/>
                </a:solidFill>
                <a:latin typeface="Arial"/>
              </a:rPr>
              <a:t>niin kauan kuin</a:t>
            </a:r>
          </a:p>
        </p:txBody>
      </p:sp>
    </p:spTree>
    <p:extLst>
      <p:ext uri="{BB962C8B-B14F-4D97-AF65-F5344CB8AC3E}">
        <p14:creationId xmlns:p14="http://schemas.microsoft.com/office/powerpoint/2010/main" val="2213530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755650" y="-242888"/>
            <a:ext cx="7056438" cy="1143001"/>
          </a:xfrm>
        </p:spPr>
        <p:txBody>
          <a:bodyPr/>
          <a:lstStyle/>
          <a:p>
            <a:pPr eaLnBrk="1" hangingPunct="1">
              <a:defRPr/>
            </a:pPr>
            <a:r>
              <a:rPr lang="fi-FI" sz="3600" dirty="0"/>
              <a:t>Esimerkkkejä metasta</a:t>
            </a:r>
          </a:p>
        </p:txBody>
      </p:sp>
      <p:sp>
        <p:nvSpPr>
          <p:cNvPr id="184323" name="Rectangle 3"/>
          <p:cNvSpPr>
            <a:spLocks noGrp="1" noChangeArrowheads="1"/>
          </p:cNvSpPr>
          <p:nvPr>
            <p:ph type="body" idx="1"/>
          </p:nvPr>
        </p:nvSpPr>
        <p:spPr>
          <a:xfrm>
            <a:off x="323850" y="836613"/>
            <a:ext cx="8229600" cy="5040312"/>
          </a:xfrm>
        </p:spPr>
        <p:txBody>
          <a:bodyPr/>
          <a:lstStyle/>
          <a:p>
            <a:pPr marL="0" indent="0" eaLnBrk="1" hangingPunct="1">
              <a:lnSpc>
                <a:spcPct val="150000"/>
              </a:lnSpc>
              <a:buFont typeface="Wingdings" pitchFamily="2" charset="2"/>
              <a:buNone/>
              <a:defRPr/>
            </a:pPr>
            <a:r>
              <a:rPr lang="fi-FI" sz="2800" b="1" dirty="0"/>
              <a:t>Tässä luvussa tarkastelen</a:t>
            </a:r>
            <a:r>
              <a:rPr lang="fi-FI" sz="2800" dirty="0"/>
              <a:t> opiskelijoiden tapoja vastaanottaa ohjaajien neuvoja sekä </a:t>
            </a:r>
            <a:r>
              <a:rPr lang="fi-FI" sz="2800" b="1" dirty="0"/>
              <a:t>erityisesti </a:t>
            </a:r>
            <a:r>
              <a:rPr lang="fi-FI" sz="2800" dirty="0"/>
              <a:t>ohjaajien tapoja käsitellä tilanteita, joissa opiskelija ei hyväksy tarjottua neuvoa. </a:t>
            </a:r>
            <a:r>
              <a:rPr lang="fi-FI" sz="2800" b="1" dirty="0"/>
              <a:t>Pohdin myös</a:t>
            </a:r>
            <a:r>
              <a:rPr lang="fi-FI" sz="2800" dirty="0"/>
              <a:t> sitä, miksi ohjauskeskusteluissa esiintyy kohtalaisen paljon neuvojen vastustusta ja mistä se kertoo. </a:t>
            </a:r>
            <a:r>
              <a:rPr lang="fi-FI" sz="2800" b="1" dirty="0"/>
              <a:t>Lopuksi hahmottelen</a:t>
            </a:r>
            <a:r>
              <a:rPr lang="fi-FI" sz="2800" dirty="0"/>
              <a:t> neuvomisen yleistä merkitystä ohjaukselle </a:t>
            </a:r>
            <a:r>
              <a:rPr lang="fi-FI" sz="2800" b="1" dirty="0"/>
              <a:t>tässä ja edellisessä luvussa tekemieni havaintojen</a:t>
            </a:r>
            <a:r>
              <a:rPr lang="fi-FI" sz="2800" dirty="0"/>
              <a:t> </a:t>
            </a:r>
            <a:r>
              <a:rPr lang="fi-FI" sz="2800" b="1" dirty="0"/>
              <a:t>pohjalta</a:t>
            </a:r>
            <a:r>
              <a:rPr lang="fi-FI" sz="2800" dirty="0"/>
              <a:t>. </a:t>
            </a:r>
            <a:br>
              <a:rPr lang="fi-FI" sz="2000" dirty="0"/>
            </a:br>
            <a:endParaRPr lang="fi-FI" sz="2000" dirty="0"/>
          </a:p>
          <a:p>
            <a:pPr eaLnBrk="1" hangingPunct="1">
              <a:lnSpc>
                <a:spcPct val="80000"/>
              </a:lnSpc>
              <a:buFont typeface="Wingdings" pitchFamily="2" charset="2"/>
              <a:buNone/>
              <a:defRPr/>
            </a:pPr>
            <a:br>
              <a:rPr lang="fi-FI" sz="2000" dirty="0"/>
            </a:br>
            <a:br>
              <a:rPr lang="fi-FI" sz="2000" dirty="0"/>
            </a:br>
            <a:endParaRPr lang="fi-FI" sz="2000" dirty="0"/>
          </a:p>
        </p:txBody>
      </p:sp>
    </p:spTree>
    <p:extLst>
      <p:ext uri="{BB962C8B-B14F-4D97-AF65-F5344CB8AC3E}">
        <p14:creationId xmlns:p14="http://schemas.microsoft.com/office/powerpoint/2010/main" val="2140279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404813"/>
            <a:ext cx="8424863" cy="4530725"/>
          </a:xfrm>
        </p:spPr>
        <p:txBody>
          <a:bodyPr/>
          <a:lstStyle/>
          <a:p>
            <a:pPr marL="0" indent="0" eaLnBrk="1" hangingPunct="1">
              <a:lnSpc>
                <a:spcPct val="150000"/>
              </a:lnSpc>
              <a:buClr>
                <a:srgbClr val="FFFFCC"/>
              </a:buClr>
              <a:buFont typeface="Wingdings" pitchFamily="2" charset="2"/>
              <a:buNone/>
              <a:defRPr/>
            </a:pPr>
            <a:r>
              <a:rPr lang="en-US" sz="2800" b="1" dirty="0">
                <a:solidFill>
                  <a:srgbClr val="FFFFFF"/>
                </a:solidFill>
              </a:rPr>
              <a:t>This paper</a:t>
            </a:r>
            <a:r>
              <a:rPr lang="en-US" sz="2800" dirty="0">
                <a:solidFill>
                  <a:srgbClr val="FFFFFF"/>
                </a:solidFill>
              </a:rPr>
              <a:t> </a:t>
            </a:r>
            <a:r>
              <a:rPr lang="en-US" sz="2800" dirty="0">
                <a:solidFill>
                  <a:srgbClr val="FFFF00"/>
                </a:solidFill>
                <a:effectLst/>
              </a:rPr>
              <a:t>is organized</a:t>
            </a:r>
            <a:r>
              <a:rPr lang="en-US" sz="2800" dirty="0">
                <a:solidFill>
                  <a:srgbClr val="FFFFFF"/>
                </a:solidFill>
              </a:rPr>
              <a:t> </a:t>
            </a:r>
            <a:r>
              <a:rPr lang="en-US" sz="2800" b="1" dirty="0">
                <a:solidFill>
                  <a:srgbClr val="FFFFFF"/>
                </a:solidFill>
              </a:rPr>
              <a:t>as follows: In Section 2, </a:t>
            </a:r>
            <a:r>
              <a:rPr lang="en-GB" sz="2800" b="1" dirty="0">
                <a:solidFill>
                  <a:srgbClr val="FFFFFF"/>
                </a:solidFill>
              </a:rPr>
              <a:t>we first</a:t>
            </a:r>
            <a:r>
              <a:rPr lang="en-GB" sz="2800" dirty="0">
                <a:solidFill>
                  <a:srgbClr val="FFFFFF"/>
                </a:solidFill>
              </a:rPr>
              <a:t> </a:t>
            </a:r>
            <a:r>
              <a:rPr lang="en-GB" sz="2800" dirty="0">
                <a:solidFill>
                  <a:srgbClr val="FFFF00"/>
                </a:solidFill>
                <a:effectLst/>
              </a:rPr>
              <a:t>introduce</a:t>
            </a:r>
            <a:r>
              <a:rPr lang="en-GB" sz="2800" dirty="0">
                <a:solidFill>
                  <a:srgbClr val="FFFFFF"/>
                </a:solidFill>
              </a:rPr>
              <a:t> DEA and the background of radial projection. </a:t>
            </a:r>
            <a:r>
              <a:rPr lang="en-US" sz="2800" b="1" dirty="0">
                <a:solidFill>
                  <a:srgbClr val="FFFFFF"/>
                </a:solidFill>
              </a:rPr>
              <a:t>Secondly, we </a:t>
            </a:r>
            <a:r>
              <a:rPr lang="en-US" sz="2800" dirty="0">
                <a:solidFill>
                  <a:srgbClr val="FFFF00"/>
                </a:solidFill>
                <a:effectLst/>
              </a:rPr>
              <a:t>show</a:t>
            </a:r>
            <a:r>
              <a:rPr lang="en-US" sz="2800" dirty="0">
                <a:solidFill>
                  <a:srgbClr val="FFFFFF"/>
                </a:solidFill>
              </a:rPr>
              <a:t> how the efficient frontier in DEA can be characterized by means of a multiple objective linear programming model, and how </a:t>
            </a:r>
            <a:r>
              <a:rPr lang="en-US" sz="2800" i="1" dirty="0">
                <a:solidFill>
                  <a:srgbClr val="FFFFFF"/>
                </a:solidFill>
              </a:rPr>
              <a:t>this</a:t>
            </a:r>
            <a:r>
              <a:rPr lang="en-US" sz="2800" dirty="0">
                <a:solidFill>
                  <a:srgbClr val="FFFFFF"/>
                </a:solidFill>
              </a:rPr>
              <a:t> formulation makes it possible to freely explore the efficient frontier. </a:t>
            </a:r>
            <a:r>
              <a:rPr lang="en-US" sz="2800" b="1" dirty="0">
                <a:solidFill>
                  <a:srgbClr val="FFFFFF"/>
                </a:solidFill>
              </a:rPr>
              <a:t>In Section 3, we </a:t>
            </a:r>
            <a:r>
              <a:rPr lang="en-US" sz="2800" dirty="0">
                <a:solidFill>
                  <a:srgbClr val="FFFF00"/>
                </a:solidFill>
              </a:rPr>
              <a:t>describe</a:t>
            </a:r>
            <a:r>
              <a:rPr lang="en-US" sz="2800" dirty="0">
                <a:solidFill>
                  <a:srgbClr val="FFFFFF"/>
                </a:solidFill>
              </a:rPr>
              <a:t> our experiment, and in </a:t>
            </a:r>
            <a:r>
              <a:rPr lang="en-US" sz="2800" b="1" dirty="0">
                <a:solidFill>
                  <a:srgbClr val="FFFFFF"/>
                </a:solidFill>
              </a:rPr>
              <a:t>Section 4 we </a:t>
            </a:r>
            <a:r>
              <a:rPr lang="en-US" sz="2800" dirty="0">
                <a:solidFill>
                  <a:srgbClr val="FFFF00"/>
                </a:solidFill>
                <a:effectLst/>
              </a:rPr>
              <a:t>explain</a:t>
            </a:r>
            <a:r>
              <a:rPr lang="en-US" sz="2800" dirty="0">
                <a:solidFill>
                  <a:srgbClr val="FFFFFF"/>
                </a:solidFill>
              </a:rPr>
              <a:t> our results. </a:t>
            </a:r>
            <a:r>
              <a:rPr lang="fi-FI" sz="2800" b="1" dirty="0">
                <a:solidFill>
                  <a:srgbClr val="FFFFFF"/>
                </a:solidFill>
              </a:rPr>
              <a:t>Concluding remarks </a:t>
            </a:r>
            <a:r>
              <a:rPr lang="fi-FI" sz="2800" dirty="0">
                <a:solidFill>
                  <a:srgbClr val="FFFF00"/>
                </a:solidFill>
                <a:effectLst/>
              </a:rPr>
              <a:t>are given </a:t>
            </a:r>
            <a:r>
              <a:rPr lang="fi-FI" sz="2800" b="1" dirty="0">
                <a:solidFill>
                  <a:srgbClr val="FFFFFF"/>
                </a:solidFill>
              </a:rPr>
              <a:t>in Section 5.</a:t>
            </a:r>
            <a:r>
              <a:rPr lang="fi-FI" sz="2800" dirty="0">
                <a:solidFill>
                  <a:srgbClr val="FFFFFF"/>
                </a:solidFill>
              </a:rPr>
              <a:t> </a:t>
            </a:r>
            <a:endParaRPr lang="fi-FI" sz="4000" dirty="0"/>
          </a:p>
        </p:txBody>
      </p:sp>
    </p:spTree>
    <p:extLst>
      <p:ext uri="{BB962C8B-B14F-4D97-AF65-F5344CB8AC3E}">
        <p14:creationId xmlns:p14="http://schemas.microsoft.com/office/powerpoint/2010/main" val="2504892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468313" y="188913"/>
            <a:ext cx="8229600" cy="647700"/>
          </a:xfrm>
        </p:spPr>
        <p:txBody>
          <a:bodyPr/>
          <a:lstStyle/>
          <a:p>
            <a:pPr eaLnBrk="1" hangingPunct="1">
              <a:defRPr/>
            </a:pPr>
            <a:r>
              <a:rPr lang="fi-FI" sz="4000" i="1"/>
              <a:t>Tekstuaalinen metateksti</a:t>
            </a:r>
            <a:r>
              <a:rPr lang="fi-FI" sz="2800" i="1"/>
              <a:t> </a:t>
            </a:r>
          </a:p>
        </p:txBody>
      </p:sp>
      <p:sp>
        <p:nvSpPr>
          <p:cNvPr id="186371" name="Rectangle 3"/>
          <p:cNvSpPr>
            <a:spLocks noGrp="1" noChangeArrowheads="1"/>
          </p:cNvSpPr>
          <p:nvPr>
            <p:ph type="body" idx="1"/>
          </p:nvPr>
        </p:nvSpPr>
        <p:spPr>
          <a:xfrm>
            <a:off x="468313" y="1052513"/>
            <a:ext cx="8229600" cy="5805487"/>
          </a:xfrm>
        </p:spPr>
        <p:txBody>
          <a:bodyPr/>
          <a:lstStyle/>
          <a:p>
            <a:pPr eaLnBrk="1" hangingPunct="1">
              <a:defRPr/>
            </a:pPr>
            <a:r>
              <a:rPr lang="fi-FI" sz="2800" b="1" dirty="0">
                <a:effectLst/>
              </a:rPr>
              <a:t>on tekstiä, joka yhtenäistää ja sidostaa tekstiä, kertoo sen rakenteesta ja ilmaisee, mitä tekstissä parhaillaan tapahtuu tai kenen väitteestä on kyse. Se tarkoittaa esimerkiksi ilmauksia, joilla viitataan tekstissä taakse- tai eteenpäin:</a:t>
            </a:r>
          </a:p>
          <a:p>
            <a:pPr eaLnBrk="1" hangingPunct="1">
              <a:defRPr/>
            </a:pPr>
            <a:endParaRPr lang="fi-FI" sz="2800" b="1" dirty="0">
              <a:effectLst/>
            </a:endParaRPr>
          </a:p>
          <a:p>
            <a:pPr eaLnBrk="1" hangingPunct="1">
              <a:lnSpc>
                <a:spcPct val="150000"/>
              </a:lnSpc>
              <a:defRPr/>
            </a:pPr>
            <a:r>
              <a:rPr lang="fi-FI" sz="2800" b="1" dirty="0">
                <a:effectLst/>
              </a:rPr>
              <a:t>Taaksepäin viittaava metateksti: </a:t>
            </a:r>
          </a:p>
          <a:p>
            <a:pPr eaLnBrk="1" hangingPunct="1">
              <a:lnSpc>
                <a:spcPct val="150000"/>
              </a:lnSpc>
              <a:buFont typeface="Wingdings" pitchFamily="2" charset="2"/>
              <a:buNone/>
              <a:defRPr/>
            </a:pPr>
            <a:r>
              <a:rPr lang="fi-FI" sz="2800" b="1" dirty="0">
                <a:effectLst/>
              </a:rPr>
              <a:t>		Olemme tähän saakka olettaneet, että… </a:t>
            </a:r>
            <a:br>
              <a:rPr lang="fi-FI" sz="2800" b="1" dirty="0">
                <a:effectLst/>
              </a:rPr>
            </a:br>
            <a:r>
              <a:rPr lang="fi-FI" sz="2800" b="1" dirty="0">
                <a:effectLst/>
              </a:rPr>
              <a:t>	Edellä mainitut ehdot sopivat …</a:t>
            </a:r>
            <a:br>
              <a:rPr lang="fi-FI" sz="2800" b="1" dirty="0">
                <a:effectLst/>
              </a:rPr>
            </a:br>
            <a:r>
              <a:rPr lang="fi-FI" sz="2800" b="1" dirty="0">
                <a:effectLst/>
              </a:rPr>
              <a:t>	Kuten edellä olevassa analyysissa osoitettiin …</a:t>
            </a:r>
            <a:br>
              <a:rPr lang="fi-FI" sz="2200" dirty="0"/>
            </a:br>
            <a:br>
              <a:rPr lang="fi-FI" sz="2200" dirty="0"/>
            </a:br>
            <a:endParaRPr lang="fi-FI" sz="2200" dirty="0"/>
          </a:p>
          <a:p>
            <a:pPr eaLnBrk="1" hangingPunct="1">
              <a:lnSpc>
                <a:spcPct val="80000"/>
              </a:lnSpc>
              <a:buFont typeface="Wingdings" pitchFamily="2" charset="2"/>
              <a:buNone/>
              <a:defRPr/>
            </a:pPr>
            <a:endParaRPr lang="fi-FI" sz="2200" dirty="0"/>
          </a:p>
          <a:p>
            <a:pPr eaLnBrk="1" hangingPunct="1">
              <a:lnSpc>
                <a:spcPct val="80000"/>
              </a:lnSpc>
              <a:buFont typeface="Wingdings" pitchFamily="2" charset="2"/>
              <a:buNone/>
              <a:defRPr/>
            </a:pPr>
            <a:r>
              <a:rPr lang="fi-FI" sz="2200" dirty="0"/>
              <a:t>	</a:t>
            </a:r>
          </a:p>
          <a:p>
            <a:pPr eaLnBrk="1" hangingPunct="1">
              <a:lnSpc>
                <a:spcPct val="80000"/>
              </a:lnSpc>
              <a:buFont typeface="Wingdings" pitchFamily="2" charset="2"/>
              <a:buNone/>
              <a:defRPr/>
            </a:pPr>
            <a:endParaRPr lang="fi-FI" sz="2200" dirty="0"/>
          </a:p>
          <a:p>
            <a:pPr eaLnBrk="1" hangingPunct="1">
              <a:lnSpc>
                <a:spcPct val="80000"/>
              </a:lnSpc>
              <a:defRPr/>
            </a:pPr>
            <a:endParaRPr lang="fi-FI" sz="1400" dirty="0"/>
          </a:p>
        </p:txBody>
      </p:sp>
    </p:spTree>
    <p:extLst>
      <p:ext uri="{BB962C8B-B14F-4D97-AF65-F5344CB8AC3E}">
        <p14:creationId xmlns:p14="http://schemas.microsoft.com/office/powerpoint/2010/main" val="76131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0013"/>
            <a:ext cx="9144000" cy="4530726"/>
          </a:xfrm>
        </p:spPr>
        <p:txBody>
          <a:bodyPr/>
          <a:lstStyle/>
          <a:p>
            <a:pPr eaLnBrk="1" hangingPunct="1">
              <a:lnSpc>
                <a:spcPct val="150000"/>
              </a:lnSpc>
              <a:defRPr/>
            </a:pPr>
            <a:r>
              <a:rPr lang="fi-FI" b="1" dirty="0">
                <a:effectLst/>
              </a:rPr>
              <a:t>Eteenpäin viittaava metateksti: </a:t>
            </a:r>
          </a:p>
          <a:p>
            <a:pPr eaLnBrk="1" hangingPunct="1">
              <a:lnSpc>
                <a:spcPct val="150000"/>
              </a:lnSpc>
              <a:buFont typeface="Wingdings" pitchFamily="2" charset="2"/>
              <a:buNone/>
              <a:defRPr/>
            </a:pPr>
            <a:r>
              <a:rPr lang="fi-FI" sz="2400" b="1" dirty="0">
                <a:effectLst/>
              </a:rPr>
              <a:t>		</a:t>
            </a:r>
            <a:r>
              <a:rPr lang="fi-FI" sz="2800" b="1" dirty="0">
                <a:effectLst/>
              </a:rPr>
              <a:t>Alla oleva kuva ilmentää… </a:t>
            </a:r>
            <a:br>
              <a:rPr lang="fi-FI" sz="2800" b="1" dirty="0">
                <a:effectLst/>
              </a:rPr>
            </a:br>
            <a:r>
              <a:rPr lang="fi-FI" sz="2800" b="1" dirty="0">
                <a:effectLst/>
              </a:rPr>
              <a:t>	Tutkimuksen tässä osassa analysoidaan… </a:t>
            </a:r>
            <a:br>
              <a:rPr lang="fi-FI" sz="2800" b="1" dirty="0">
                <a:effectLst/>
              </a:rPr>
            </a:br>
            <a:r>
              <a:rPr lang="fi-FI" sz="2800" b="1" dirty="0">
                <a:effectLst/>
              </a:rPr>
              <a:t>	Seuraavaksi siirryn käsittelemään tekijöitä, jotka…..</a:t>
            </a:r>
          </a:p>
          <a:p>
            <a:pPr eaLnBrk="1" hangingPunct="1">
              <a:lnSpc>
                <a:spcPct val="80000"/>
              </a:lnSpc>
              <a:buClr>
                <a:srgbClr val="FFFFCC"/>
              </a:buClr>
              <a:defRPr/>
            </a:pPr>
            <a:endParaRPr lang="fi-FI" sz="2400" b="1" dirty="0">
              <a:solidFill>
                <a:srgbClr val="FFFFFF"/>
              </a:solidFill>
              <a:effectLst/>
            </a:endParaRPr>
          </a:p>
          <a:p>
            <a:pPr eaLnBrk="1" hangingPunct="1">
              <a:lnSpc>
                <a:spcPct val="150000"/>
              </a:lnSpc>
              <a:buClr>
                <a:srgbClr val="FFFFCC"/>
              </a:buClr>
              <a:defRPr/>
            </a:pPr>
            <a:r>
              <a:rPr lang="fi-FI" b="1" dirty="0">
                <a:solidFill>
                  <a:srgbClr val="FFFFFF"/>
                </a:solidFill>
                <a:effectLst/>
              </a:rPr>
              <a:t>Tekstiä jaksottava metateksti: </a:t>
            </a:r>
            <a:br>
              <a:rPr lang="fi-FI" sz="2400" b="1" dirty="0">
                <a:solidFill>
                  <a:srgbClr val="FFFFFF"/>
                </a:solidFill>
                <a:effectLst/>
              </a:rPr>
            </a:br>
            <a:r>
              <a:rPr lang="fi-FI" sz="2400" b="1" dirty="0">
                <a:solidFill>
                  <a:srgbClr val="FFFFFF"/>
                </a:solidFill>
                <a:effectLst/>
              </a:rPr>
              <a:t>	Ensiksi... Toiseksi… Kolmanneksi… </a:t>
            </a:r>
            <a:br>
              <a:rPr lang="fi-FI" sz="2400" b="1" dirty="0">
                <a:solidFill>
                  <a:srgbClr val="FFFFFF"/>
                </a:solidFill>
                <a:effectLst/>
              </a:rPr>
            </a:br>
            <a:r>
              <a:rPr lang="fi-FI" sz="2400" b="1" dirty="0">
                <a:solidFill>
                  <a:srgbClr val="FFFFFF"/>
                </a:solidFill>
                <a:effectLst/>
              </a:rPr>
              <a:t>	Toisaalta… Toisaalta…  ;  Yhtäältä... Toisaalta…</a:t>
            </a:r>
          </a:p>
          <a:p>
            <a:pPr eaLnBrk="1" hangingPunct="1">
              <a:lnSpc>
                <a:spcPct val="150000"/>
              </a:lnSpc>
              <a:buClr>
                <a:srgbClr val="FFFFCC"/>
              </a:buClr>
              <a:buFont typeface="Wingdings" pitchFamily="2" charset="2"/>
              <a:buNone/>
              <a:defRPr/>
            </a:pPr>
            <a:r>
              <a:rPr lang="fi-FI" sz="2400" b="1" dirty="0">
                <a:solidFill>
                  <a:srgbClr val="FFFFFF"/>
                </a:solidFill>
                <a:effectLst/>
              </a:rPr>
              <a:t>		sekä... että… </a:t>
            </a:r>
            <a:br>
              <a:rPr lang="fi-FI" sz="2400" b="1" dirty="0">
                <a:solidFill>
                  <a:srgbClr val="FFFFFF"/>
                </a:solidFill>
                <a:effectLst/>
              </a:rPr>
            </a:br>
            <a:r>
              <a:rPr lang="fi-FI" sz="2400" b="1" dirty="0">
                <a:solidFill>
                  <a:srgbClr val="FFFFFF"/>
                </a:solidFill>
                <a:effectLst/>
              </a:rPr>
              <a:t>	niin... kuin…</a:t>
            </a:r>
            <a:br>
              <a:rPr lang="fi-FI" sz="2400" b="1" dirty="0">
                <a:solidFill>
                  <a:srgbClr val="FFFFFF"/>
                </a:solidFill>
                <a:effectLst/>
              </a:rPr>
            </a:br>
            <a:r>
              <a:rPr lang="fi-FI" sz="2400" b="1" dirty="0">
                <a:solidFill>
                  <a:srgbClr val="FFFFFF"/>
                </a:solidFill>
                <a:effectLst/>
              </a:rPr>
              <a:t>	paitsi... myös…</a:t>
            </a:r>
          </a:p>
          <a:p>
            <a:pPr>
              <a:defRPr/>
            </a:pPr>
            <a:endParaRPr lang="fi-FI" dirty="0"/>
          </a:p>
        </p:txBody>
      </p:sp>
    </p:spTree>
    <p:extLst>
      <p:ext uri="{BB962C8B-B14F-4D97-AF65-F5344CB8AC3E}">
        <p14:creationId xmlns:p14="http://schemas.microsoft.com/office/powerpoint/2010/main" val="1189015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468313" y="-100013"/>
            <a:ext cx="8229600" cy="1143001"/>
          </a:xfrm>
        </p:spPr>
        <p:txBody>
          <a:bodyPr/>
          <a:lstStyle/>
          <a:p>
            <a:pPr eaLnBrk="1" hangingPunct="1">
              <a:defRPr/>
            </a:pPr>
            <a:r>
              <a:rPr lang="fi-FI" sz="4000" i="1" dirty="0"/>
              <a:t>Vuorovaikutuksellinen metateksti</a:t>
            </a:r>
          </a:p>
        </p:txBody>
      </p:sp>
      <p:sp>
        <p:nvSpPr>
          <p:cNvPr id="188419" name="Rectangle 3"/>
          <p:cNvSpPr>
            <a:spLocks noGrp="1" noChangeArrowheads="1"/>
          </p:cNvSpPr>
          <p:nvPr>
            <p:ph type="body" idx="1"/>
          </p:nvPr>
        </p:nvSpPr>
        <p:spPr>
          <a:xfrm>
            <a:off x="395288" y="908050"/>
            <a:ext cx="8229600" cy="5257800"/>
          </a:xfrm>
        </p:spPr>
        <p:txBody>
          <a:bodyPr/>
          <a:lstStyle/>
          <a:p>
            <a:pPr eaLnBrk="1" hangingPunct="1">
              <a:lnSpc>
                <a:spcPct val="150000"/>
              </a:lnSpc>
              <a:defRPr/>
            </a:pPr>
            <a:r>
              <a:rPr lang="fi-FI" sz="2800" b="1" dirty="0">
                <a:effectLst/>
              </a:rPr>
              <a:t>on tekstiä, joka kertoo tiedon varmuusasteesta, kirjoittajan suhtautumisesta käsiteltävään sekä ennakoi lukijan tulkintoja kommentoimalla tekstin sisältöä. Se siis ohjaa lukijan lukemista ja auttaa tätä tulkitsemaan tekstiä siten, kuin kirjoittaja haluaa. Näin kirjoittaja yrittää myös ehkäistä väärintulkintoja. Samalla kun kerrotaan, mitä seuraavaksi tehdään eli miten teksti etenee, annetaan myös lupaus siitä, mitä tehdään.</a:t>
            </a:r>
          </a:p>
          <a:p>
            <a:pPr eaLnBrk="1" hangingPunct="1">
              <a:lnSpc>
                <a:spcPct val="80000"/>
              </a:lnSpc>
              <a:buFont typeface="Wingdings" pitchFamily="2" charset="2"/>
              <a:buNone/>
              <a:defRPr/>
            </a:pPr>
            <a:r>
              <a:rPr lang="fi-FI" sz="2000" dirty="0"/>
              <a:t>	</a:t>
            </a:r>
          </a:p>
        </p:txBody>
      </p:sp>
    </p:spTree>
    <p:extLst>
      <p:ext uri="{BB962C8B-B14F-4D97-AF65-F5344CB8AC3E}">
        <p14:creationId xmlns:p14="http://schemas.microsoft.com/office/powerpoint/2010/main" val="459022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3" name="Rectangle 3"/>
          <p:cNvSpPr>
            <a:spLocks noGrp="1" noChangeArrowheads="1"/>
          </p:cNvSpPr>
          <p:nvPr>
            <p:ph type="body" idx="1"/>
          </p:nvPr>
        </p:nvSpPr>
        <p:spPr>
          <a:xfrm>
            <a:off x="457200" y="620713"/>
            <a:ext cx="8229600" cy="5832475"/>
          </a:xfrm>
        </p:spPr>
        <p:txBody>
          <a:bodyPr/>
          <a:lstStyle/>
          <a:p>
            <a:pPr eaLnBrk="1" hangingPunct="1">
              <a:lnSpc>
                <a:spcPct val="150000"/>
              </a:lnSpc>
              <a:defRPr/>
            </a:pPr>
            <a:r>
              <a:rPr lang="fi-FI" sz="2500" b="1" dirty="0">
                <a:solidFill>
                  <a:srgbClr val="FFC000"/>
                </a:solidFill>
                <a:effectLst/>
              </a:rPr>
              <a:t>Tiedon varmuusasteen ilmaiseminen ja kommentointi:</a:t>
            </a:r>
          </a:p>
          <a:p>
            <a:pPr eaLnBrk="1" hangingPunct="1">
              <a:lnSpc>
                <a:spcPct val="150000"/>
              </a:lnSpc>
              <a:buFont typeface="Wingdings" pitchFamily="2" charset="2"/>
              <a:buNone/>
              <a:defRPr/>
            </a:pPr>
            <a:r>
              <a:rPr lang="fi-FI" sz="2800" b="1" dirty="0">
                <a:effectLst/>
              </a:rPr>
              <a:t>		</a:t>
            </a:r>
            <a:r>
              <a:rPr lang="fi-FI" sz="2400" b="1" dirty="0">
                <a:effectLst/>
              </a:rPr>
              <a:t>Tämä saattaa vaikuttaa ristiriitaiselta, mutta…</a:t>
            </a:r>
          </a:p>
          <a:p>
            <a:pPr eaLnBrk="1" hangingPunct="1">
              <a:lnSpc>
                <a:spcPct val="150000"/>
              </a:lnSpc>
              <a:buFont typeface="Wingdings" pitchFamily="2" charset="2"/>
              <a:buNone/>
              <a:defRPr/>
            </a:pPr>
            <a:r>
              <a:rPr lang="fi-FI" sz="2400" b="1" dirty="0">
                <a:effectLst/>
              </a:rPr>
              <a:t>		On todennäköistä, että…</a:t>
            </a:r>
          </a:p>
          <a:p>
            <a:pPr eaLnBrk="1" hangingPunct="1">
              <a:lnSpc>
                <a:spcPct val="150000"/>
              </a:lnSpc>
              <a:buFont typeface="Wingdings" pitchFamily="2" charset="2"/>
              <a:buNone/>
              <a:defRPr/>
            </a:pPr>
            <a:r>
              <a:rPr lang="fi-FI" sz="2400" b="1" dirty="0">
                <a:effectLst/>
              </a:rPr>
              <a:t>		Tulos voi näyttää kehäpäätelmältä, vaikka…</a:t>
            </a:r>
          </a:p>
          <a:p>
            <a:pPr eaLnBrk="1" hangingPunct="1">
              <a:lnSpc>
                <a:spcPct val="150000"/>
              </a:lnSpc>
              <a:buFont typeface="Wingdings" pitchFamily="2" charset="2"/>
              <a:buNone/>
              <a:defRPr/>
            </a:pPr>
            <a:endParaRPr lang="fi-FI" sz="2400" b="1" dirty="0">
              <a:effectLst/>
            </a:endParaRPr>
          </a:p>
          <a:p>
            <a:pPr eaLnBrk="1" hangingPunct="1">
              <a:lnSpc>
                <a:spcPct val="150000"/>
              </a:lnSpc>
              <a:defRPr/>
            </a:pPr>
            <a:r>
              <a:rPr lang="fi-FI" sz="2500" b="1" dirty="0">
                <a:solidFill>
                  <a:srgbClr val="FFC000"/>
                </a:solidFill>
                <a:effectLst/>
              </a:rPr>
              <a:t>Siirtymän osoittaminen: </a:t>
            </a:r>
          </a:p>
          <a:p>
            <a:pPr eaLnBrk="1" hangingPunct="1">
              <a:buFont typeface="Wingdings" pitchFamily="2" charset="2"/>
              <a:buNone/>
              <a:defRPr/>
            </a:pPr>
            <a:r>
              <a:rPr lang="fi-FI" sz="2400" b="1" dirty="0">
                <a:effectLst/>
              </a:rPr>
              <a:t>		Mikä sitten olisi vaihtoehto? Yksi ratkaisu tilanteeseen 	voisi olla… </a:t>
            </a:r>
          </a:p>
          <a:p>
            <a:pPr eaLnBrk="1" hangingPunct="1">
              <a:buFont typeface="Wingdings" pitchFamily="2" charset="2"/>
              <a:buNone/>
              <a:defRPr/>
            </a:pPr>
            <a:br>
              <a:rPr lang="fi-FI" sz="2400" b="1" dirty="0">
                <a:effectLst/>
              </a:rPr>
            </a:br>
            <a:r>
              <a:rPr lang="fi-FI" sz="2400" b="1" dirty="0">
                <a:effectLst/>
              </a:rPr>
              <a:t>	Edellä esitetty analyysi johtaa seuraaviin päätelmiin…</a:t>
            </a:r>
          </a:p>
          <a:p>
            <a:pPr eaLnBrk="1" hangingPunct="1">
              <a:lnSpc>
                <a:spcPct val="80000"/>
              </a:lnSpc>
              <a:defRPr/>
            </a:pPr>
            <a:endParaRPr lang="fi-FI" sz="1800" dirty="0"/>
          </a:p>
          <a:p>
            <a:pPr eaLnBrk="1" hangingPunct="1">
              <a:lnSpc>
                <a:spcPct val="80000"/>
              </a:lnSpc>
              <a:defRPr/>
            </a:pPr>
            <a:endParaRPr lang="fi-FI" sz="1800" dirty="0"/>
          </a:p>
        </p:txBody>
      </p:sp>
    </p:spTree>
    <p:extLst>
      <p:ext uri="{BB962C8B-B14F-4D97-AF65-F5344CB8AC3E}">
        <p14:creationId xmlns:p14="http://schemas.microsoft.com/office/powerpoint/2010/main" val="3152927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288" y="188913"/>
            <a:ext cx="8569325" cy="4530725"/>
          </a:xfrm>
        </p:spPr>
        <p:txBody>
          <a:bodyPr/>
          <a:lstStyle/>
          <a:p>
            <a:pPr eaLnBrk="1" hangingPunct="1">
              <a:lnSpc>
                <a:spcPct val="150000"/>
              </a:lnSpc>
              <a:buClr>
                <a:srgbClr val="FFFFCC"/>
              </a:buClr>
              <a:defRPr/>
            </a:pPr>
            <a:r>
              <a:rPr lang="fi-FI" sz="2400" b="1" dirty="0">
                <a:solidFill>
                  <a:srgbClr val="FFFFFF"/>
                </a:solidFill>
                <a:effectLst/>
              </a:rPr>
              <a:t>Metatekstiä ovat myös sellaiset ilmaukset, joilla referoidaan lähteitä, sillä ne kertovat, miten kirjoittaja suhtautuu niihin. (referointiverbejä: väittää, on osoittanut, korostaa, vastustaa, kritisoi, kyseenalaistaa, toteaa, on havainnut…) </a:t>
            </a:r>
          </a:p>
          <a:p>
            <a:pPr eaLnBrk="1" hangingPunct="1">
              <a:lnSpc>
                <a:spcPct val="150000"/>
              </a:lnSpc>
              <a:buClr>
                <a:srgbClr val="FFFFCC"/>
              </a:buClr>
              <a:buFont typeface="Wingdings" pitchFamily="2" charset="2"/>
              <a:buNone/>
              <a:defRPr/>
            </a:pPr>
            <a:endParaRPr lang="fi-FI" sz="2400" b="1" dirty="0">
              <a:solidFill>
                <a:srgbClr val="FFFFFF"/>
              </a:solidFill>
              <a:effectLst/>
            </a:endParaRPr>
          </a:p>
          <a:p>
            <a:pPr eaLnBrk="1" hangingPunct="1">
              <a:lnSpc>
                <a:spcPct val="150000"/>
              </a:lnSpc>
              <a:buClr>
                <a:srgbClr val="FFFFCC"/>
              </a:buClr>
              <a:defRPr/>
            </a:pPr>
            <a:r>
              <a:rPr lang="fi-FI" sz="2400" b="1" dirty="0">
                <a:solidFill>
                  <a:srgbClr val="FFFFFF"/>
                </a:solidFill>
                <a:effectLst/>
              </a:rPr>
              <a:t>Myös argumentoinnin osoittaminen on osa metatekstiä: kun esitetään syy, voidaan käyttää esimerkiksi sanoja </a:t>
            </a:r>
            <a:r>
              <a:rPr lang="fi-FI" sz="2400" b="1" i="1" dirty="0">
                <a:solidFill>
                  <a:srgbClr val="FFFFFF"/>
                </a:solidFill>
                <a:effectLst/>
              </a:rPr>
              <a:t>koska</a:t>
            </a:r>
            <a:r>
              <a:rPr lang="fi-FI" sz="2400" b="1" dirty="0">
                <a:solidFill>
                  <a:srgbClr val="FFFFFF"/>
                </a:solidFill>
                <a:effectLst/>
              </a:rPr>
              <a:t>, </a:t>
            </a:r>
            <a:r>
              <a:rPr lang="fi-FI" sz="2400" b="1" i="1" dirty="0">
                <a:solidFill>
                  <a:srgbClr val="FFFFFF"/>
                </a:solidFill>
                <a:effectLst/>
              </a:rPr>
              <a:t>siksi</a:t>
            </a:r>
            <a:r>
              <a:rPr lang="fi-FI" sz="2400" b="1" dirty="0">
                <a:solidFill>
                  <a:srgbClr val="FFFFFF"/>
                </a:solidFill>
                <a:effectLst/>
              </a:rPr>
              <a:t>, </a:t>
            </a:r>
            <a:r>
              <a:rPr lang="fi-FI" sz="2400" b="1" i="1" dirty="0">
                <a:solidFill>
                  <a:srgbClr val="FFFFFF"/>
                </a:solidFill>
                <a:effectLst/>
              </a:rPr>
              <a:t>sen vuoksi </a:t>
            </a:r>
            <a:r>
              <a:rPr lang="fi-FI" sz="2400" b="1" dirty="0">
                <a:solidFill>
                  <a:srgbClr val="FFFFFF"/>
                </a:solidFill>
                <a:effectLst/>
              </a:rPr>
              <a:t>jne., tai kun nostetaan päätelmä, voidaan se osoittaa lukijalle esimerkiksi sanalla </a:t>
            </a:r>
            <a:r>
              <a:rPr lang="fi-FI" sz="2400" b="1" i="1" dirty="0">
                <a:solidFill>
                  <a:srgbClr val="FFFFFF"/>
                </a:solidFill>
                <a:effectLst/>
              </a:rPr>
              <a:t>siis </a:t>
            </a:r>
            <a:r>
              <a:rPr lang="fi-FI" sz="2400" b="1" dirty="0">
                <a:solidFill>
                  <a:srgbClr val="FFFFFF"/>
                </a:solidFill>
                <a:effectLst/>
              </a:rPr>
              <a:t>tai </a:t>
            </a:r>
            <a:r>
              <a:rPr lang="fi-FI" sz="2400" b="1" i="1" dirty="0">
                <a:solidFill>
                  <a:srgbClr val="FFFFFF"/>
                </a:solidFill>
                <a:effectLst/>
              </a:rPr>
              <a:t>täten.</a:t>
            </a:r>
            <a:r>
              <a:rPr lang="fi-FI" sz="2400" b="1" dirty="0">
                <a:solidFill>
                  <a:srgbClr val="FFFFFF"/>
                </a:solidFill>
                <a:effectLst/>
              </a:rPr>
              <a:t> </a:t>
            </a:r>
          </a:p>
          <a:p>
            <a:pPr eaLnBrk="1" hangingPunct="1">
              <a:lnSpc>
                <a:spcPct val="150000"/>
              </a:lnSpc>
              <a:buClr>
                <a:srgbClr val="FFFFCC"/>
              </a:buClr>
              <a:buFont typeface="Wingdings" pitchFamily="2" charset="2"/>
              <a:buNone/>
              <a:defRPr/>
            </a:pPr>
            <a:endParaRPr lang="fi-FI" sz="2400" b="1" dirty="0">
              <a:solidFill>
                <a:srgbClr val="FFFFFF"/>
              </a:solidFill>
              <a:effectLst/>
            </a:endParaRPr>
          </a:p>
          <a:p>
            <a:pPr eaLnBrk="1" hangingPunct="1">
              <a:lnSpc>
                <a:spcPct val="150000"/>
              </a:lnSpc>
              <a:buClr>
                <a:srgbClr val="FFFFCC"/>
              </a:buClr>
              <a:defRPr/>
            </a:pPr>
            <a:r>
              <a:rPr lang="fi-FI" sz="2400" b="1" dirty="0">
                <a:solidFill>
                  <a:srgbClr val="FFFFFF"/>
                </a:solidFill>
                <a:effectLst/>
              </a:rPr>
              <a:t>Seuraavassa on yhteenvedonomaisesti edellä esitetty asia</a:t>
            </a:r>
            <a:r>
              <a:rPr lang="fi-FI" sz="2400" dirty="0">
                <a:solidFill>
                  <a:srgbClr val="FFFFFF"/>
                </a:solidFill>
              </a:rPr>
              <a:t>. </a:t>
            </a:r>
          </a:p>
          <a:p>
            <a:pPr>
              <a:defRPr/>
            </a:pPr>
            <a:endParaRPr lang="fi-FI" dirty="0"/>
          </a:p>
        </p:txBody>
      </p:sp>
    </p:spTree>
    <p:extLst>
      <p:ext uri="{BB962C8B-B14F-4D97-AF65-F5344CB8AC3E}">
        <p14:creationId xmlns:p14="http://schemas.microsoft.com/office/powerpoint/2010/main" val="671360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468313" y="188913"/>
            <a:ext cx="8218487" cy="630237"/>
          </a:xfrm>
        </p:spPr>
        <p:txBody>
          <a:bodyPr/>
          <a:lstStyle/>
          <a:p>
            <a:pPr eaLnBrk="1" hangingPunct="1">
              <a:defRPr/>
            </a:pPr>
            <a:r>
              <a:rPr lang="fi-FI" sz="2400"/>
              <a:t>METATEKSTIÄ ON MONENLAISTA </a:t>
            </a:r>
            <a:br>
              <a:rPr lang="fi-FI" sz="2400"/>
            </a:br>
            <a:endParaRPr lang="fi-FI" sz="2400"/>
          </a:p>
        </p:txBody>
      </p:sp>
      <p:sp>
        <p:nvSpPr>
          <p:cNvPr id="190467" name="Rectangle 3"/>
          <p:cNvSpPr>
            <a:spLocks noGrp="1" noChangeArrowheads="1"/>
          </p:cNvSpPr>
          <p:nvPr>
            <p:ph type="body" idx="1"/>
          </p:nvPr>
        </p:nvSpPr>
        <p:spPr>
          <a:xfrm>
            <a:off x="468313" y="765175"/>
            <a:ext cx="8229600" cy="6264275"/>
          </a:xfrm>
        </p:spPr>
        <p:txBody>
          <a:bodyPr/>
          <a:lstStyle/>
          <a:p>
            <a:pPr eaLnBrk="1" hangingPunct="1">
              <a:lnSpc>
                <a:spcPct val="80000"/>
              </a:lnSpc>
              <a:defRPr/>
            </a:pPr>
            <a:r>
              <a:rPr lang="fi-FI" sz="2500" b="1" dirty="0">
                <a:solidFill>
                  <a:srgbClr val="FFC000"/>
                </a:solidFill>
                <a:effectLst/>
              </a:rPr>
              <a:t>Sanat ja ilmaukset, jotka sitovat ja jaksottavat tekstiä sekä kertovat sen rakenteesta</a:t>
            </a:r>
          </a:p>
          <a:p>
            <a:pPr eaLnBrk="1" hangingPunct="1">
              <a:lnSpc>
                <a:spcPct val="80000"/>
              </a:lnSpc>
              <a:buFont typeface="Wingdings" pitchFamily="2" charset="2"/>
              <a:buNone/>
              <a:defRPr/>
            </a:pPr>
            <a:r>
              <a:rPr lang="fi-FI" sz="2500" b="1" dirty="0">
                <a:effectLst/>
              </a:rPr>
              <a:t>		</a:t>
            </a:r>
            <a:r>
              <a:rPr lang="fi-FI" sz="2500" b="1" i="1" dirty="0">
                <a:effectLst/>
              </a:rPr>
              <a:t>ensiksi</a:t>
            </a:r>
            <a:r>
              <a:rPr lang="fi-FI" sz="2500" b="1" dirty="0">
                <a:effectLst/>
              </a:rPr>
              <a:t>, </a:t>
            </a:r>
            <a:r>
              <a:rPr lang="fi-FI" sz="2500" b="1" i="1" dirty="0">
                <a:effectLst/>
              </a:rPr>
              <a:t>toiseksi, kolmanneksi</a:t>
            </a:r>
            <a:endParaRPr lang="fi-FI" sz="2500" b="1" dirty="0">
              <a:effectLst/>
            </a:endParaRPr>
          </a:p>
          <a:p>
            <a:pPr eaLnBrk="1" hangingPunct="1">
              <a:lnSpc>
                <a:spcPct val="80000"/>
              </a:lnSpc>
              <a:buFont typeface="Wingdings" pitchFamily="2" charset="2"/>
              <a:buNone/>
              <a:defRPr/>
            </a:pPr>
            <a:r>
              <a:rPr lang="fi-FI" sz="2500" b="1" dirty="0">
                <a:effectLst/>
              </a:rPr>
              <a:t>		</a:t>
            </a:r>
            <a:r>
              <a:rPr lang="fi-FI" sz="2500" b="1" i="1" dirty="0">
                <a:effectLst/>
              </a:rPr>
              <a:t>yhtäältä – toisaalta, toisaalta – toisaalta</a:t>
            </a:r>
          </a:p>
          <a:p>
            <a:pPr eaLnBrk="1" hangingPunct="1">
              <a:lnSpc>
                <a:spcPct val="80000"/>
              </a:lnSpc>
              <a:buFont typeface="Wingdings" pitchFamily="2" charset="2"/>
              <a:buNone/>
              <a:defRPr/>
            </a:pPr>
            <a:r>
              <a:rPr lang="fi-FI" sz="2500" b="1" i="1" dirty="0">
                <a:effectLst/>
              </a:rPr>
              <a:t>		kuitenkin</a:t>
            </a:r>
            <a:r>
              <a:rPr lang="fi-FI" sz="2500" b="1" dirty="0">
                <a:effectLst/>
              </a:rPr>
              <a:t>, </a:t>
            </a:r>
            <a:r>
              <a:rPr lang="fi-FI" sz="2500" b="1" i="1" dirty="0">
                <a:effectLst/>
              </a:rPr>
              <a:t>samalla</a:t>
            </a:r>
            <a:endParaRPr lang="fi-FI" sz="2500" b="1" dirty="0">
              <a:effectLst/>
            </a:endParaRPr>
          </a:p>
          <a:p>
            <a:pPr eaLnBrk="1" hangingPunct="1">
              <a:lnSpc>
                <a:spcPct val="80000"/>
              </a:lnSpc>
              <a:buFont typeface="Wingdings" pitchFamily="2" charset="2"/>
              <a:buNone/>
              <a:defRPr/>
            </a:pPr>
            <a:r>
              <a:rPr lang="fi-FI" sz="2500" b="1" dirty="0">
                <a:effectLst/>
              </a:rPr>
              <a:t>		</a:t>
            </a:r>
            <a:r>
              <a:rPr lang="fi-FI" sz="2500" b="1" i="1" dirty="0">
                <a:effectLst/>
              </a:rPr>
              <a:t>kuten aiemmin totesin </a:t>
            </a:r>
          </a:p>
          <a:p>
            <a:pPr eaLnBrk="1" hangingPunct="1">
              <a:lnSpc>
                <a:spcPct val="80000"/>
              </a:lnSpc>
              <a:buFont typeface="Wingdings" pitchFamily="2" charset="2"/>
              <a:buNone/>
              <a:defRPr/>
            </a:pPr>
            <a:r>
              <a:rPr lang="fi-FI" sz="2500" b="1" i="1" dirty="0">
                <a:effectLst/>
              </a:rPr>
              <a:t>		seuraavaksi käsittelen</a:t>
            </a:r>
          </a:p>
          <a:p>
            <a:pPr eaLnBrk="1" hangingPunct="1">
              <a:lnSpc>
                <a:spcPct val="80000"/>
              </a:lnSpc>
              <a:buFont typeface="Wingdings" pitchFamily="2" charset="2"/>
              <a:buNone/>
              <a:defRPr/>
            </a:pPr>
            <a:r>
              <a:rPr lang="fi-FI" sz="2500" b="1" i="1" dirty="0">
                <a:effectLst/>
              </a:rPr>
              <a:t>		kun otetaan huomioon X</a:t>
            </a:r>
          </a:p>
          <a:p>
            <a:pPr eaLnBrk="1" hangingPunct="1">
              <a:lnSpc>
                <a:spcPct val="80000"/>
              </a:lnSpc>
              <a:buFont typeface="Wingdings" pitchFamily="2" charset="2"/>
              <a:buNone/>
              <a:defRPr/>
            </a:pPr>
            <a:endParaRPr lang="fi-FI" sz="2500" b="1" dirty="0">
              <a:solidFill>
                <a:srgbClr val="FFC000"/>
              </a:solidFill>
              <a:effectLst/>
            </a:endParaRPr>
          </a:p>
          <a:p>
            <a:pPr eaLnBrk="1" hangingPunct="1">
              <a:lnSpc>
                <a:spcPct val="80000"/>
              </a:lnSpc>
              <a:defRPr/>
            </a:pPr>
            <a:r>
              <a:rPr lang="fi-FI" sz="2500" b="1" dirty="0">
                <a:solidFill>
                  <a:srgbClr val="FFC000"/>
                </a:solidFill>
                <a:effectLst/>
              </a:rPr>
              <a:t>Selitykset ja määritelmät</a:t>
            </a:r>
          </a:p>
          <a:p>
            <a:pPr eaLnBrk="1" hangingPunct="1">
              <a:lnSpc>
                <a:spcPct val="80000"/>
              </a:lnSpc>
              <a:buFont typeface="Wingdings" pitchFamily="2" charset="2"/>
              <a:buNone/>
              <a:defRPr/>
            </a:pPr>
            <a:r>
              <a:rPr lang="fi-FI" sz="2500" b="1" dirty="0">
                <a:effectLst/>
              </a:rPr>
              <a:t>		</a:t>
            </a:r>
            <a:r>
              <a:rPr lang="fi-FI" sz="2500" b="1" i="1" dirty="0">
                <a:effectLst/>
              </a:rPr>
              <a:t>X:llä tarkoitetaan Y:tä</a:t>
            </a:r>
          </a:p>
          <a:p>
            <a:pPr eaLnBrk="1" hangingPunct="1">
              <a:lnSpc>
                <a:spcPct val="80000"/>
              </a:lnSpc>
              <a:buFont typeface="Wingdings" pitchFamily="2" charset="2"/>
              <a:buNone/>
              <a:defRPr/>
            </a:pPr>
            <a:r>
              <a:rPr lang="fi-FI" sz="2500" b="1" i="1" dirty="0">
                <a:effectLst/>
              </a:rPr>
              <a:t>		Y on Z</a:t>
            </a:r>
          </a:p>
          <a:p>
            <a:pPr eaLnBrk="1" hangingPunct="1">
              <a:lnSpc>
                <a:spcPct val="80000"/>
              </a:lnSpc>
              <a:buFont typeface="Wingdings" pitchFamily="2" charset="2"/>
              <a:buNone/>
              <a:defRPr/>
            </a:pPr>
            <a:r>
              <a:rPr lang="fi-FI" sz="2500" b="1" i="1" dirty="0">
                <a:effectLst/>
              </a:rPr>
              <a:t>		Y:n on katsottu olevan X:n alatyyli</a:t>
            </a:r>
          </a:p>
          <a:p>
            <a:pPr eaLnBrk="1" hangingPunct="1">
              <a:lnSpc>
                <a:spcPct val="80000"/>
              </a:lnSpc>
              <a:buFont typeface="Wingdings" pitchFamily="2" charset="2"/>
              <a:buNone/>
              <a:defRPr/>
            </a:pPr>
            <a:r>
              <a:rPr lang="fi-FI" sz="2500" b="1" i="1" dirty="0">
                <a:effectLst/>
              </a:rPr>
              <a:t>		verbi eli teonsana</a:t>
            </a:r>
          </a:p>
          <a:p>
            <a:pPr eaLnBrk="1" hangingPunct="1">
              <a:lnSpc>
                <a:spcPct val="80000"/>
              </a:lnSpc>
              <a:buFont typeface="Wingdings" pitchFamily="2" charset="2"/>
              <a:buNone/>
              <a:defRPr/>
            </a:pPr>
            <a:r>
              <a:rPr lang="fi-FI" sz="2500" b="1" i="1" dirty="0">
                <a:effectLst/>
              </a:rPr>
              <a:t>		toisin sanoen tulos osoittaa</a:t>
            </a:r>
          </a:p>
          <a:p>
            <a:pPr eaLnBrk="1" hangingPunct="1">
              <a:lnSpc>
                <a:spcPct val="80000"/>
              </a:lnSpc>
              <a:buFont typeface="Wingdings" pitchFamily="2" charset="2"/>
              <a:buNone/>
              <a:defRPr/>
            </a:pPr>
            <a:endParaRPr lang="fi-FI" sz="1800" dirty="0"/>
          </a:p>
        </p:txBody>
      </p:sp>
    </p:spTree>
    <p:extLst>
      <p:ext uri="{BB962C8B-B14F-4D97-AF65-F5344CB8AC3E}">
        <p14:creationId xmlns:p14="http://schemas.microsoft.com/office/powerpoint/2010/main" val="2010083031"/>
      </p:ext>
    </p:extLst>
  </p:cSld>
  <p:clrMapOvr>
    <a:masterClrMapping/>
  </p:clrMapOvr>
</p:sld>
</file>

<file path=ppt/theme/theme1.xml><?xml version="1.0" encoding="utf-8"?>
<a:theme xmlns:a="http://schemas.openxmlformats.org/drawingml/2006/main" name="1_Vaahtera">
  <a:themeElements>
    <a:clrScheme name="Vaahtera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fontScheme name="Vaahtera">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rgbClr val="000000"/>
            </a:solidFill>
            <a:effectLst>
              <a:outerShdw blurRad="38100" dist="38100" dir="2700000" algn="tl">
                <a:srgbClr val="000000">
                  <a:alpha val="43137"/>
                </a:srgbClr>
              </a:outerShdw>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rgbClr val="000000"/>
            </a:solidFill>
            <a:effectLst>
              <a:outerShdw blurRad="38100" dist="38100" dir="2700000" algn="tl">
                <a:srgbClr val="000000">
                  <a:alpha val="43137"/>
                </a:srgbClr>
              </a:outerShdw>
            </a:effectLst>
            <a:latin typeface="Times New Roman" pitchFamily="18" charset="0"/>
            <a:cs typeface="Arial" charset="0"/>
          </a:defRPr>
        </a:defPPr>
      </a:lstStyle>
    </a:lnDef>
  </a:objectDefaults>
  <a:extraClrSchemeLst>
    <a:extraClrScheme>
      <a:clrScheme name="Vaahtera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Vaahtera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Vaahtera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Vaahtera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Vaahtera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Vaahtera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Vaahtera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Vaahtera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Vaahtera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TotalTime>
  <Words>525</Words>
  <Application>Microsoft Office PowerPoint</Application>
  <PresentationFormat>On-screen Show (4:3)</PresentationFormat>
  <Paragraphs>151</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Wingdings</vt:lpstr>
      <vt:lpstr>1_Vaahtera</vt:lpstr>
      <vt:lpstr>    Metateksti  &amp;  konnektorit </vt:lpstr>
      <vt:lpstr>Esimerkkkejä metasta</vt:lpstr>
      <vt:lpstr>PowerPoint Presentation</vt:lpstr>
      <vt:lpstr>Tekstuaalinen metateksti </vt:lpstr>
      <vt:lpstr>PowerPoint Presentation</vt:lpstr>
      <vt:lpstr>Vuorovaikutuksellinen metateksti</vt:lpstr>
      <vt:lpstr>PowerPoint Presentation</vt:lpstr>
      <vt:lpstr>PowerPoint Presentation</vt:lpstr>
      <vt:lpstr>METATEKSTIÄ ON MONENLAISTA  </vt:lpstr>
      <vt:lpstr>PowerPoint Presentation</vt:lpstr>
      <vt:lpstr>PowerPoint Presentation</vt:lpstr>
      <vt:lpstr>PowerPoint Presentation</vt:lpstr>
      <vt:lpstr>PowerPoint Presentation</vt:lpstr>
      <vt:lpstr>Tärkeysjärjestystä korostavat</vt:lpstr>
      <vt:lpstr>Selittäviä ja samankaltaisuutta osoittavia</vt:lpstr>
      <vt:lpstr>Vastakohtaa ja vastakkaisuutta osoittavia</vt:lpstr>
      <vt:lpstr>Syysuhteita osoittavia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Osa III     Kuka tekstissä puhuu?</dc:title>
  <dc:creator>Napsu</dc:creator>
  <cp:lastModifiedBy>Kniivilä Sonja</cp:lastModifiedBy>
  <cp:revision>16</cp:revision>
  <dcterms:created xsi:type="dcterms:W3CDTF">2013-02-21T07:29:21Z</dcterms:created>
  <dcterms:modified xsi:type="dcterms:W3CDTF">2020-05-12T11:10:49Z</dcterms:modified>
</cp:coreProperties>
</file>