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437" r:id="rId2"/>
    <p:sldId id="512" r:id="rId3"/>
    <p:sldId id="514" r:id="rId4"/>
    <p:sldId id="515" r:id="rId5"/>
    <p:sldId id="518" r:id="rId6"/>
    <p:sldId id="519" r:id="rId7"/>
    <p:sldId id="520" r:id="rId8"/>
    <p:sldId id="521" r:id="rId9"/>
    <p:sldId id="522" r:id="rId10"/>
    <p:sldId id="498" r:id="rId11"/>
    <p:sldId id="502" r:id="rId12"/>
    <p:sldId id="490" r:id="rId13"/>
    <p:sldId id="491" r:id="rId14"/>
    <p:sldId id="486" r:id="rId15"/>
    <p:sldId id="504" r:id="rId16"/>
    <p:sldId id="492" r:id="rId17"/>
    <p:sldId id="493" r:id="rId18"/>
    <p:sldId id="470" r:id="rId19"/>
    <p:sldId id="458" r:id="rId20"/>
    <p:sldId id="480" r:id="rId21"/>
  </p:sldIdLst>
  <p:sldSz cx="9906000" cy="6858000" type="A4"/>
  <p:notesSz cx="6705600" cy="9982200"/>
  <p:defaultTextStyle>
    <a:defPPr>
      <a:defRPr lang="fi-FI"/>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3">
          <p15:clr>
            <a:srgbClr val="A4A3A4"/>
          </p15:clr>
        </p15:guide>
        <p15:guide id="2" pos="21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FF0000"/>
    <a:srgbClr val="58C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67" d="100"/>
          <a:sy n="67" d="100"/>
        </p:scale>
        <p:origin x="1100" y="32"/>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864" y="960"/>
      </p:cViewPr>
      <p:guideLst>
        <p:guide orient="horz" pos="3143"/>
        <p:guide pos="2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xml"/><Relationship Id="rId4"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E34DFD-CC71-463C-8897-C50CE9F97382}"/>
              </a:ext>
            </a:extLst>
          </p:cNvPr>
          <p:cNvSpPr>
            <a:spLocks noGrp="1" noChangeArrowheads="1"/>
          </p:cNvSpPr>
          <p:nvPr>
            <p:ph type="hdr" sz="quarter"/>
          </p:nvPr>
        </p:nvSpPr>
        <p:spPr bwMode="auto">
          <a:xfrm>
            <a:off x="-1588" y="0"/>
            <a:ext cx="2903538"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defTabSz="779463">
              <a:defRPr sz="1000" i="1">
                <a:latin typeface="Times New Roman" charset="0"/>
              </a:defRPr>
            </a:lvl1pPr>
          </a:lstStyle>
          <a:p>
            <a:pPr>
              <a:defRPr/>
            </a:pPr>
            <a:endParaRPr lang="fi-FI"/>
          </a:p>
        </p:txBody>
      </p:sp>
      <p:sp>
        <p:nvSpPr>
          <p:cNvPr id="3075" name="Rectangle 3">
            <a:extLst>
              <a:ext uri="{FF2B5EF4-FFF2-40B4-BE49-F238E27FC236}">
                <a16:creationId xmlns:a16="http://schemas.microsoft.com/office/drawing/2014/main" id="{428CBC02-A3E1-4E16-8939-B1186016028E}"/>
              </a:ext>
            </a:extLst>
          </p:cNvPr>
          <p:cNvSpPr>
            <a:spLocks noGrp="1" noChangeArrowheads="1"/>
          </p:cNvSpPr>
          <p:nvPr>
            <p:ph type="dt" sz="quarter" idx="1"/>
          </p:nvPr>
        </p:nvSpPr>
        <p:spPr bwMode="auto">
          <a:xfrm>
            <a:off x="3802063" y="0"/>
            <a:ext cx="2903537"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algn="r" defTabSz="779463">
              <a:defRPr sz="1000" i="1">
                <a:latin typeface="Times New Roman" charset="0"/>
              </a:defRPr>
            </a:lvl1pPr>
          </a:lstStyle>
          <a:p>
            <a:pPr>
              <a:defRPr/>
            </a:pPr>
            <a:endParaRPr lang="fi-FI"/>
          </a:p>
        </p:txBody>
      </p:sp>
      <p:sp>
        <p:nvSpPr>
          <p:cNvPr id="3076" name="Rectangle 4">
            <a:extLst>
              <a:ext uri="{FF2B5EF4-FFF2-40B4-BE49-F238E27FC236}">
                <a16:creationId xmlns:a16="http://schemas.microsoft.com/office/drawing/2014/main" id="{66A7132D-0CD8-4F9A-9031-C5211B3431D9}"/>
              </a:ext>
            </a:extLst>
          </p:cNvPr>
          <p:cNvSpPr>
            <a:spLocks noGrp="1" noChangeArrowheads="1"/>
          </p:cNvSpPr>
          <p:nvPr>
            <p:ph type="ftr" sz="quarter" idx="2"/>
          </p:nvPr>
        </p:nvSpPr>
        <p:spPr bwMode="auto">
          <a:xfrm>
            <a:off x="-1588" y="9482138"/>
            <a:ext cx="2903538"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defTabSz="779463">
              <a:defRPr sz="1000" i="1">
                <a:latin typeface="Times New Roman" charset="0"/>
              </a:defRPr>
            </a:lvl1pPr>
          </a:lstStyle>
          <a:p>
            <a:pPr>
              <a:defRPr/>
            </a:pPr>
            <a:endParaRPr lang="fi-FI"/>
          </a:p>
        </p:txBody>
      </p:sp>
      <p:sp>
        <p:nvSpPr>
          <p:cNvPr id="3077" name="Rectangle 5">
            <a:extLst>
              <a:ext uri="{FF2B5EF4-FFF2-40B4-BE49-F238E27FC236}">
                <a16:creationId xmlns:a16="http://schemas.microsoft.com/office/drawing/2014/main" id="{9EABAAF9-5AEA-4463-8D17-2203FD635818}"/>
              </a:ext>
            </a:extLst>
          </p:cNvPr>
          <p:cNvSpPr>
            <a:spLocks noGrp="1" noChangeArrowheads="1"/>
          </p:cNvSpPr>
          <p:nvPr>
            <p:ph type="sldNum" sz="quarter" idx="3"/>
          </p:nvPr>
        </p:nvSpPr>
        <p:spPr bwMode="auto">
          <a:xfrm>
            <a:off x="3802063" y="9482138"/>
            <a:ext cx="2903537"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algn="r" defTabSz="779463">
              <a:defRPr sz="1000" i="1"/>
            </a:lvl1pPr>
          </a:lstStyle>
          <a:p>
            <a:fld id="{E1C03AD3-356D-44BB-B2BD-ECFDC7B317E6}" type="slidenum">
              <a:rPr lang="fi-FI" altLang="en-US"/>
              <a:pPr/>
              <a:t>‹#›</a:t>
            </a:fld>
            <a:endParaRPr lang="fi-FI"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80E4014-14A1-4B7E-B4FA-605764228462}"/>
              </a:ext>
            </a:extLst>
          </p:cNvPr>
          <p:cNvSpPr>
            <a:spLocks noGrp="1" noChangeArrowheads="1"/>
          </p:cNvSpPr>
          <p:nvPr>
            <p:ph type="hdr" sz="quarter"/>
          </p:nvPr>
        </p:nvSpPr>
        <p:spPr bwMode="auto">
          <a:xfrm>
            <a:off x="-1588" y="0"/>
            <a:ext cx="2903538"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defTabSz="779463">
              <a:defRPr sz="1000" i="1">
                <a:latin typeface="Times New Roman" charset="0"/>
              </a:defRPr>
            </a:lvl1pPr>
          </a:lstStyle>
          <a:p>
            <a:pPr>
              <a:defRPr/>
            </a:pPr>
            <a:endParaRPr lang="fi-FI"/>
          </a:p>
        </p:txBody>
      </p:sp>
      <p:sp>
        <p:nvSpPr>
          <p:cNvPr id="2051" name="Rectangle 3">
            <a:extLst>
              <a:ext uri="{FF2B5EF4-FFF2-40B4-BE49-F238E27FC236}">
                <a16:creationId xmlns:a16="http://schemas.microsoft.com/office/drawing/2014/main" id="{53EB3041-5A2E-4D67-90A8-96F8DDBB322F}"/>
              </a:ext>
            </a:extLst>
          </p:cNvPr>
          <p:cNvSpPr>
            <a:spLocks noGrp="1" noChangeArrowheads="1"/>
          </p:cNvSpPr>
          <p:nvPr>
            <p:ph type="dt" idx="1"/>
          </p:nvPr>
        </p:nvSpPr>
        <p:spPr bwMode="auto">
          <a:xfrm>
            <a:off x="3802063" y="0"/>
            <a:ext cx="2903537"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algn="r" defTabSz="779463">
              <a:defRPr sz="1000" i="1">
                <a:latin typeface="Times New Roman" charset="0"/>
              </a:defRPr>
            </a:lvl1pPr>
          </a:lstStyle>
          <a:p>
            <a:pPr>
              <a:defRPr/>
            </a:pPr>
            <a:endParaRPr lang="fi-FI"/>
          </a:p>
        </p:txBody>
      </p:sp>
      <p:sp>
        <p:nvSpPr>
          <p:cNvPr id="2052" name="Rectangle 4">
            <a:extLst>
              <a:ext uri="{FF2B5EF4-FFF2-40B4-BE49-F238E27FC236}">
                <a16:creationId xmlns:a16="http://schemas.microsoft.com/office/drawing/2014/main" id="{341D4120-CD62-442A-BE8A-EFD5652A5FE5}"/>
              </a:ext>
            </a:extLst>
          </p:cNvPr>
          <p:cNvSpPr>
            <a:spLocks noGrp="1" noChangeArrowheads="1"/>
          </p:cNvSpPr>
          <p:nvPr>
            <p:ph type="ftr" sz="quarter" idx="4"/>
          </p:nvPr>
        </p:nvSpPr>
        <p:spPr bwMode="auto">
          <a:xfrm>
            <a:off x="-1588" y="9482138"/>
            <a:ext cx="2903538"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defTabSz="779463">
              <a:defRPr sz="1000" i="1">
                <a:latin typeface="Times New Roman" charset="0"/>
              </a:defRPr>
            </a:lvl1pPr>
          </a:lstStyle>
          <a:p>
            <a:pPr>
              <a:defRPr/>
            </a:pPr>
            <a:endParaRPr lang="fi-FI"/>
          </a:p>
        </p:txBody>
      </p:sp>
      <p:sp>
        <p:nvSpPr>
          <p:cNvPr id="2053" name="Rectangle 5">
            <a:extLst>
              <a:ext uri="{FF2B5EF4-FFF2-40B4-BE49-F238E27FC236}">
                <a16:creationId xmlns:a16="http://schemas.microsoft.com/office/drawing/2014/main" id="{AD2A2009-F48F-44D9-ADF1-E814E0D3F2D9}"/>
              </a:ext>
            </a:extLst>
          </p:cNvPr>
          <p:cNvSpPr>
            <a:spLocks noGrp="1" noChangeArrowheads="1"/>
          </p:cNvSpPr>
          <p:nvPr>
            <p:ph type="sldNum" sz="quarter" idx="5"/>
          </p:nvPr>
        </p:nvSpPr>
        <p:spPr bwMode="auto">
          <a:xfrm>
            <a:off x="3802063" y="9482138"/>
            <a:ext cx="2903537"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algn="r" defTabSz="779463">
              <a:defRPr sz="1000" i="1"/>
            </a:lvl1pPr>
          </a:lstStyle>
          <a:p>
            <a:fld id="{73D6502C-6059-4E29-A5BE-F5461B0A2002}" type="slidenum">
              <a:rPr lang="fi-FI" altLang="en-US"/>
              <a:pPr/>
              <a:t>‹#›</a:t>
            </a:fld>
            <a:endParaRPr lang="fi-FI" altLang="en-US"/>
          </a:p>
        </p:txBody>
      </p:sp>
      <p:sp>
        <p:nvSpPr>
          <p:cNvPr id="2054" name="Rectangle 6">
            <a:extLst>
              <a:ext uri="{FF2B5EF4-FFF2-40B4-BE49-F238E27FC236}">
                <a16:creationId xmlns:a16="http://schemas.microsoft.com/office/drawing/2014/main" id="{64CD723E-FEA0-4AD4-BFA5-9241CAC94E8E}"/>
              </a:ext>
            </a:extLst>
          </p:cNvPr>
          <p:cNvSpPr>
            <a:spLocks noGrp="1" noRot="1" noChangeAspect="1" noChangeArrowheads="1" noTextEdit="1"/>
          </p:cNvSpPr>
          <p:nvPr>
            <p:ph type="sldImg" idx="2"/>
          </p:nvPr>
        </p:nvSpPr>
        <p:spPr bwMode="auto">
          <a:xfrm>
            <a:off x="817563" y="839788"/>
            <a:ext cx="5072062" cy="3511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a:extLst>
              <a:ext uri="{FF2B5EF4-FFF2-40B4-BE49-F238E27FC236}">
                <a16:creationId xmlns:a16="http://schemas.microsoft.com/office/drawing/2014/main" id="{3F5D5403-AB74-4E48-B196-2ACD0E296E72}"/>
              </a:ext>
            </a:extLst>
          </p:cNvPr>
          <p:cNvSpPr>
            <a:spLocks noGrp="1" noChangeArrowheads="1"/>
          </p:cNvSpPr>
          <p:nvPr>
            <p:ph type="body" sz="quarter" idx="3"/>
          </p:nvPr>
        </p:nvSpPr>
        <p:spPr bwMode="auto">
          <a:xfrm>
            <a:off x="889000" y="4737100"/>
            <a:ext cx="4924425" cy="4464050"/>
          </a:xfrm>
          <a:prstGeom prst="rect">
            <a:avLst/>
          </a:prstGeom>
          <a:noFill/>
          <a:ln w="9525">
            <a:noFill/>
            <a:miter lim="800000"/>
            <a:headEnd/>
            <a:tailEnd/>
          </a:ln>
          <a:effectLst/>
        </p:spPr>
        <p:txBody>
          <a:bodyPr vert="horz" wrap="square" lIns="93199" tIns="46598" rIns="93199" bIns="46598"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cSld>
  <p:clrMap bg1="lt1" tx1="dk1" bg2="lt2" tx2="dk2" accent1="accent1" accent2="accent2" accent3="accent3" accent4="accent4" accent5="accent5" accent6="accent6" hlink="hlink" folHlink="folHlink"/>
  <p:notesStyle>
    <a:lvl1pPr algn="l" defTabSz="768350" rtl="0" eaLnBrk="0" fontAlgn="base" hangingPunct="0">
      <a:spcBef>
        <a:spcPct val="30000"/>
      </a:spcBef>
      <a:spcAft>
        <a:spcPct val="0"/>
      </a:spcAft>
      <a:defRPr sz="1200" kern="1200">
        <a:solidFill>
          <a:schemeClr val="tx1"/>
        </a:solidFill>
        <a:latin typeface="Times New Roman" charset="0"/>
        <a:ea typeface="+mn-ea"/>
        <a:cs typeface="+mn-cs"/>
      </a:defRPr>
    </a:lvl1pPr>
    <a:lvl2pPr marL="458788" algn="l" defTabSz="768350" rtl="0" eaLnBrk="0" fontAlgn="base" hangingPunct="0">
      <a:spcBef>
        <a:spcPct val="30000"/>
      </a:spcBef>
      <a:spcAft>
        <a:spcPct val="0"/>
      </a:spcAft>
      <a:defRPr sz="1200" kern="1200">
        <a:solidFill>
          <a:schemeClr val="tx1"/>
        </a:solidFill>
        <a:latin typeface="Times New Roman" charset="0"/>
        <a:ea typeface="+mn-ea"/>
        <a:cs typeface="+mn-cs"/>
      </a:defRPr>
    </a:lvl2pPr>
    <a:lvl3pPr marL="917575" algn="l" defTabSz="768350" rtl="0" eaLnBrk="0" fontAlgn="base" hangingPunct="0">
      <a:spcBef>
        <a:spcPct val="30000"/>
      </a:spcBef>
      <a:spcAft>
        <a:spcPct val="0"/>
      </a:spcAft>
      <a:defRPr sz="1200" kern="1200">
        <a:solidFill>
          <a:schemeClr val="tx1"/>
        </a:solidFill>
        <a:latin typeface="Times New Roman" charset="0"/>
        <a:ea typeface="+mn-ea"/>
        <a:cs typeface="+mn-cs"/>
      </a:defRPr>
    </a:lvl3pPr>
    <a:lvl4pPr marL="1377950" algn="l" defTabSz="768350" rtl="0" eaLnBrk="0" fontAlgn="base" hangingPunct="0">
      <a:spcBef>
        <a:spcPct val="30000"/>
      </a:spcBef>
      <a:spcAft>
        <a:spcPct val="0"/>
      </a:spcAft>
      <a:defRPr sz="1200" kern="1200">
        <a:solidFill>
          <a:schemeClr val="tx1"/>
        </a:solidFill>
        <a:latin typeface="Times New Roman" charset="0"/>
        <a:ea typeface="+mn-ea"/>
        <a:cs typeface="+mn-cs"/>
      </a:defRPr>
    </a:lvl4pPr>
    <a:lvl5pPr marL="1836738" algn="l" defTabSz="768350"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4" name="Rectangle 2">
            <a:extLst>
              <a:ext uri="{FF2B5EF4-FFF2-40B4-BE49-F238E27FC236}">
                <a16:creationId xmlns:a16="http://schemas.microsoft.com/office/drawing/2014/main" id="{DC32BA17-BC77-4549-9B42-7D0922D3B87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5214A9BC-620C-433D-8B98-ADC01E8B23F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EBE47407-E580-4BEB-9C9A-7CD9AFC9A1CA}"/>
              </a:ext>
            </a:extLst>
          </p:cNvPr>
          <p:cNvSpPr>
            <a:spLocks noGrp="1" noChangeArrowheads="1"/>
          </p:cNvSpPr>
          <p:nvPr>
            <p:ph type="sldNum" sz="quarter" idx="12"/>
          </p:nvPr>
        </p:nvSpPr>
        <p:spPr>
          <a:ln/>
        </p:spPr>
        <p:txBody>
          <a:bodyPr/>
          <a:lstStyle>
            <a:lvl1pPr>
              <a:defRPr/>
            </a:lvl1pPr>
          </a:lstStyle>
          <a:p>
            <a:fld id="{B87334B9-68A0-41BD-8DA6-DCEF6E9C2B32}" type="slidenum">
              <a:rPr lang="fi-FI" altLang="en-US"/>
              <a:pPr/>
              <a:t>‹#›</a:t>
            </a:fld>
            <a:endParaRPr lang="fi-FI" altLang="en-US"/>
          </a:p>
        </p:txBody>
      </p:sp>
    </p:spTree>
    <p:extLst>
      <p:ext uri="{BB962C8B-B14F-4D97-AF65-F5344CB8AC3E}">
        <p14:creationId xmlns:p14="http://schemas.microsoft.com/office/powerpoint/2010/main" val="10261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C943039E-A046-4C64-8ED4-B10262DF4C1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257FD4F1-AE17-4AB4-BF8E-57F28E1EE40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6F236FB9-6915-4159-9F12-77AF0D3761BC}"/>
              </a:ext>
            </a:extLst>
          </p:cNvPr>
          <p:cNvSpPr>
            <a:spLocks noGrp="1" noChangeArrowheads="1"/>
          </p:cNvSpPr>
          <p:nvPr>
            <p:ph type="sldNum" sz="quarter" idx="12"/>
          </p:nvPr>
        </p:nvSpPr>
        <p:spPr>
          <a:ln/>
        </p:spPr>
        <p:txBody>
          <a:bodyPr/>
          <a:lstStyle>
            <a:lvl1pPr>
              <a:defRPr/>
            </a:lvl1pPr>
          </a:lstStyle>
          <a:p>
            <a:fld id="{DC3F9C07-C175-49A4-87B8-B7A4E8023DD6}" type="slidenum">
              <a:rPr lang="fi-FI" altLang="en-US"/>
              <a:pPr/>
              <a:t>‹#›</a:t>
            </a:fld>
            <a:endParaRPr lang="fi-FI" altLang="en-US"/>
          </a:p>
        </p:txBody>
      </p:sp>
    </p:spTree>
    <p:extLst>
      <p:ext uri="{BB962C8B-B14F-4D97-AF65-F5344CB8AC3E}">
        <p14:creationId xmlns:p14="http://schemas.microsoft.com/office/powerpoint/2010/main" val="202174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609600"/>
            <a:ext cx="2105025" cy="54864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41363" y="609600"/>
            <a:ext cx="6165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D46F2166-D5F0-4B54-BC0F-91DB3E1CEB2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38D4B77-D87D-46E9-AC10-A4E784106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FB4291EB-0A2E-490D-BCDB-73626FE05396}"/>
              </a:ext>
            </a:extLst>
          </p:cNvPr>
          <p:cNvSpPr>
            <a:spLocks noGrp="1" noChangeArrowheads="1"/>
          </p:cNvSpPr>
          <p:nvPr>
            <p:ph type="sldNum" sz="quarter" idx="12"/>
          </p:nvPr>
        </p:nvSpPr>
        <p:spPr>
          <a:ln/>
        </p:spPr>
        <p:txBody>
          <a:bodyPr/>
          <a:lstStyle>
            <a:lvl1pPr>
              <a:defRPr/>
            </a:lvl1pPr>
          </a:lstStyle>
          <a:p>
            <a:fld id="{C24FC828-C447-49B6-B819-1AA1BBC56C2D}" type="slidenum">
              <a:rPr lang="fi-FI" altLang="en-US"/>
              <a:pPr/>
              <a:t>‹#›</a:t>
            </a:fld>
            <a:endParaRPr lang="fi-FI" altLang="en-US"/>
          </a:p>
        </p:txBody>
      </p:sp>
    </p:spTree>
    <p:extLst>
      <p:ext uri="{BB962C8B-B14F-4D97-AF65-F5344CB8AC3E}">
        <p14:creationId xmlns:p14="http://schemas.microsoft.com/office/powerpoint/2010/main" val="1269218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1363" y="609600"/>
            <a:ext cx="8423275" cy="1143000"/>
          </a:xfrm>
        </p:spPr>
        <p:txBody>
          <a:bodyPr/>
          <a:lstStyle/>
          <a:p>
            <a:r>
              <a:rPr lang="en-US"/>
              <a:t>Click to edit Master title style</a:t>
            </a:r>
            <a:endParaRPr lang="fi-FI"/>
          </a:p>
        </p:txBody>
      </p:sp>
      <p:sp>
        <p:nvSpPr>
          <p:cNvPr id="3" name="Table Placeholder 2"/>
          <p:cNvSpPr>
            <a:spLocks noGrp="1"/>
          </p:cNvSpPr>
          <p:nvPr>
            <p:ph type="tbl" idx="1"/>
          </p:nvPr>
        </p:nvSpPr>
        <p:spPr>
          <a:xfrm>
            <a:off x="741363" y="1981200"/>
            <a:ext cx="8423275" cy="4114800"/>
          </a:xfrm>
        </p:spPr>
        <p:txBody>
          <a:bodyPr/>
          <a:lstStyle/>
          <a:p>
            <a:pPr lvl="0"/>
            <a:endParaRPr lang="fi-FI" noProof="0"/>
          </a:p>
        </p:txBody>
      </p:sp>
      <p:sp>
        <p:nvSpPr>
          <p:cNvPr id="4" name="Rectangle 2">
            <a:extLst>
              <a:ext uri="{FF2B5EF4-FFF2-40B4-BE49-F238E27FC236}">
                <a16:creationId xmlns:a16="http://schemas.microsoft.com/office/drawing/2014/main" id="{46E74789-36D6-49F1-BD78-7F69A427946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721954D-3A70-4865-8A38-F91BD552B57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A189D23F-CA43-4572-B2DC-403F03DDC147}"/>
              </a:ext>
            </a:extLst>
          </p:cNvPr>
          <p:cNvSpPr>
            <a:spLocks noGrp="1" noChangeArrowheads="1"/>
          </p:cNvSpPr>
          <p:nvPr>
            <p:ph type="sldNum" sz="quarter" idx="12"/>
          </p:nvPr>
        </p:nvSpPr>
        <p:spPr>
          <a:ln/>
        </p:spPr>
        <p:txBody>
          <a:bodyPr/>
          <a:lstStyle>
            <a:lvl1pPr>
              <a:defRPr/>
            </a:lvl1pPr>
          </a:lstStyle>
          <a:p>
            <a:fld id="{451B11FF-C084-45CB-8921-EA2A5E0E9083}" type="slidenum">
              <a:rPr lang="fi-FI" altLang="en-US"/>
              <a:pPr/>
              <a:t>‹#›</a:t>
            </a:fld>
            <a:endParaRPr lang="fi-FI" altLang="en-US"/>
          </a:p>
        </p:txBody>
      </p:sp>
    </p:spTree>
    <p:extLst>
      <p:ext uri="{BB962C8B-B14F-4D97-AF65-F5344CB8AC3E}">
        <p14:creationId xmlns:p14="http://schemas.microsoft.com/office/powerpoint/2010/main" val="153431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49BF1E28-95A6-49B5-9B8F-1836F90234C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5F93DA2E-B8AE-4CE4-ACC7-902AE214CE6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07D086DE-AEC1-4C7A-B482-E460E9BFFD15}"/>
              </a:ext>
            </a:extLst>
          </p:cNvPr>
          <p:cNvSpPr>
            <a:spLocks noGrp="1" noChangeArrowheads="1"/>
          </p:cNvSpPr>
          <p:nvPr>
            <p:ph type="sldNum" sz="quarter" idx="12"/>
          </p:nvPr>
        </p:nvSpPr>
        <p:spPr>
          <a:ln/>
        </p:spPr>
        <p:txBody>
          <a:bodyPr/>
          <a:lstStyle>
            <a:lvl1pPr>
              <a:defRPr/>
            </a:lvl1pPr>
          </a:lstStyle>
          <a:p>
            <a:fld id="{D1116562-0F3A-4A4B-879A-3908038BB911}" type="slidenum">
              <a:rPr lang="fi-FI" altLang="en-US"/>
              <a:pPr/>
              <a:t>‹#›</a:t>
            </a:fld>
            <a:endParaRPr lang="fi-FI" altLang="en-US"/>
          </a:p>
        </p:txBody>
      </p:sp>
    </p:spTree>
    <p:extLst>
      <p:ext uri="{BB962C8B-B14F-4D97-AF65-F5344CB8AC3E}">
        <p14:creationId xmlns:p14="http://schemas.microsoft.com/office/powerpoint/2010/main" val="368002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C23F69A9-A1E6-49E0-BE6E-90886F23F13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CD211F4-C45D-4558-8AE9-7D1810F1546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715BD64F-717E-4EAD-8FBB-BA951194BB8D}"/>
              </a:ext>
            </a:extLst>
          </p:cNvPr>
          <p:cNvSpPr>
            <a:spLocks noGrp="1" noChangeArrowheads="1"/>
          </p:cNvSpPr>
          <p:nvPr>
            <p:ph type="sldNum" sz="quarter" idx="12"/>
          </p:nvPr>
        </p:nvSpPr>
        <p:spPr>
          <a:ln/>
        </p:spPr>
        <p:txBody>
          <a:bodyPr/>
          <a:lstStyle>
            <a:lvl1pPr>
              <a:defRPr/>
            </a:lvl1pPr>
          </a:lstStyle>
          <a:p>
            <a:fld id="{F09E946E-459C-450C-869F-81EBE4794774}" type="slidenum">
              <a:rPr lang="fi-FI" altLang="en-US"/>
              <a:pPr/>
              <a:t>‹#›</a:t>
            </a:fld>
            <a:endParaRPr lang="fi-FI" altLang="en-US"/>
          </a:p>
        </p:txBody>
      </p:sp>
    </p:spTree>
    <p:extLst>
      <p:ext uri="{BB962C8B-B14F-4D97-AF65-F5344CB8AC3E}">
        <p14:creationId xmlns:p14="http://schemas.microsoft.com/office/powerpoint/2010/main" val="275753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741363" y="1981200"/>
            <a:ext cx="4135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5029200" y="1981200"/>
            <a:ext cx="4135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2">
            <a:extLst>
              <a:ext uri="{FF2B5EF4-FFF2-40B4-BE49-F238E27FC236}">
                <a16:creationId xmlns:a16="http://schemas.microsoft.com/office/drawing/2014/main" id="{A9A14F3E-25CC-4D45-876B-A707F91233C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D34E535A-B362-4F90-9CA7-347DC03AEE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F3A19AEC-6105-45BB-9638-D0B6CA9041AC}"/>
              </a:ext>
            </a:extLst>
          </p:cNvPr>
          <p:cNvSpPr>
            <a:spLocks noGrp="1" noChangeArrowheads="1"/>
          </p:cNvSpPr>
          <p:nvPr>
            <p:ph type="sldNum" sz="quarter" idx="12"/>
          </p:nvPr>
        </p:nvSpPr>
        <p:spPr>
          <a:ln/>
        </p:spPr>
        <p:txBody>
          <a:bodyPr/>
          <a:lstStyle>
            <a:lvl1pPr>
              <a:defRPr/>
            </a:lvl1pPr>
          </a:lstStyle>
          <a:p>
            <a:fld id="{7ED92648-38D9-4971-B7C9-14AB0C124AE9}" type="slidenum">
              <a:rPr lang="fi-FI" altLang="en-US"/>
              <a:pPr/>
              <a:t>‹#›</a:t>
            </a:fld>
            <a:endParaRPr lang="fi-FI" altLang="en-US"/>
          </a:p>
        </p:txBody>
      </p:sp>
    </p:spTree>
    <p:extLst>
      <p:ext uri="{BB962C8B-B14F-4D97-AF65-F5344CB8AC3E}">
        <p14:creationId xmlns:p14="http://schemas.microsoft.com/office/powerpoint/2010/main" val="149435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2">
            <a:extLst>
              <a:ext uri="{FF2B5EF4-FFF2-40B4-BE49-F238E27FC236}">
                <a16:creationId xmlns:a16="http://schemas.microsoft.com/office/drawing/2014/main" id="{8623BE93-4DCB-4540-94B6-4289961DACE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3">
            <a:extLst>
              <a:ext uri="{FF2B5EF4-FFF2-40B4-BE49-F238E27FC236}">
                <a16:creationId xmlns:a16="http://schemas.microsoft.com/office/drawing/2014/main" id="{F1ED9934-7E88-4B33-92BB-C474FDC5E8A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4">
            <a:extLst>
              <a:ext uri="{FF2B5EF4-FFF2-40B4-BE49-F238E27FC236}">
                <a16:creationId xmlns:a16="http://schemas.microsoft.com/office/drawing/2014/main" id="{D7304459-4BAA-4DF6-9D4D-2EEFD8F514D5}"/>
              </a:ext>
            </a:extLst>
          </p:cNvPr>
          <p:cNvSpPr>
            <a:spLocks noGrp="1" noChangeArrowheads="1"/>
          </p:cNvSpPr>
          <p:nvPr>
            <p:ph type="sldNum" sz="quarter" idx="12"/>
          </p:nvPr>
        </p:nvSpPr>
        <p:spPr>
          <a:ln/>
        </p:spPr>
        <p:txBody>
          <a:bodyPr/>
          <a:lstStyle>
            <a:lvl1pPr>
              <a:defRPr/>
            </a:lvl1pPr>
          </a:lstStyle>
          <a:p>
            <a:fld id="{2FB719B9-74F9-4E92-B338-0225296F6106}" type="slidenum">
              <a:rPr lang="fi-FI" altLang="en-US"/>
              <a:pPr/>
              <a:t>‹#›</a:t>
            </a:fld>
            <a:endParaRPr lang="fi-FI" altLang="en-US"/>
          </a:p>
        </p:txBody>
      </p:sp>
    </p:spTree>
    <p:extLst>
      <p:ext uri="{BB962C8B-B14F-4D97-AF65-F5344CB8AC3E}">
        <p14:creationId xmlns:p14="http://schemas.microsoft.com/office/powerpoint/2010/main" val="384143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2">
            <a:extLst>
              <a:ext uri="{FF2B5EF4-FFF2-40B4-BE49-F238E27FC236}">
                <a16:creationId xmlns:a16="http://schemas.microsoft.com/office/drawing/2014/main" id="{48D073B2-8017-4B96-A7C1-6B093B185B2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3">
            <a:extLst>
              <a:ext uri="{FF2B5EF4-FFF2-40B4-BE49-F238E27FC236}">
                <a16:creationId xmlns:a16="http://schemas.microsoft.com/office/drawing/2014/main" id="{D9E91CBE-E7C2-43BE-9C3F-C53560E802E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64AD1EFB-8C17-4586-8070-B3BD974CAD38}"/>
              </a:ext>
            </a:extLst>
          </p:cNvPr>
          <p:cNvSpPr>
            <a:spLocks noGrp="1" noChangeArrowheads="1"/>
          </p:cNvSpPr>
          <p:nvPr>
            <p:ph type="sldNum" sz="quarter" idx="12"/>
          </p:nvPr>
        </p:nvSpPr>
        <p:spPr>
          <a:ln/>
        </p:spPr>
        <p:txBody>
          <a:bodyPr/>
          <a:lstStyle>
            <a:lvl1pPr>
              <a:defRPr/>
            </a:lvl1pPr>
          </a:lstStyle>
          <a:p>
            <a:fld id="{FBAE9F3C-6237-4F39-B418-3548D4D966CA}" type="slidenum">
              <a:rPr lang="fi-FI" altLang="en-US"/>
              <a:pPr/>
              <a:t>‹#›</a:t>
            </a:fld>
            <a:endParaRPr lang="fi-FI" altLang="en-US"/>
          </a:p>
        </p:txBody>
      </p:sp>
    </p:spTree>
    <p:extLst>
      <p:ext uri="{BB962C8B-B14F-4D97-AF65-F5344CB8AC3E}">
        <p14:creationId xmlns:p14="http://schemas.microsoft.com/office/powerpoint/2010/main" val="101447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FD3EAE-A4AF-4DA8-9E25-D433C77E4B82}"/>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3">
            <a:extLst>
              <a:ext uri="{FF2B5EF4-FFF2-40B4-BE49-F238E27FC236}">
                <a16:creationId xmlns:a16="http://schemas.microsoft.com/office/drawing/2014/main" id="{ECFCD664-49D4-4978-8F43-19FA10BAFF3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9BE3E464-22DF-40E9-A1F3-315A3337FDB7}"/>
              </a:ext>
            </a:extLst>
          </p:cNvPr>
          <p:cNvSpPr>
            <a:spLocks noGrp="1" noChangeArrowheads="1"/>
          </p:cNvSpPr>
          <p:nvPr>
            <p:ph type="sldNum" sz="quarter" idx="12"/>
          </p:nvPr>
        </p:nvSpPr>
        <p:spPr>
          <a:ln/>
        </p:spPr>
        <p:txBody>
          <a:bodyPr/>
          <a:lstStyle>
            <a:lvl1pPr>
              <a:defRPr/>
            </a:lvl1pPr>
          </a:lstStyle>
          <a:p>
            <a:fld id="{A3AF1F0E-E61C-45FE-B678-67DB1CE37E79}" type="slidenum">
              <a:rPr lang="fi-FI" altLang="en-US"/>
              <a:pPr/>
              <a:t>‹#›</a:t>
            </a:fld>
            <a:endParaRPr lang="fi-FI" altLang="en-US"/>
          </a:p>
        </p:txBody>
      </p:sp>
    </p:spTree>
    <p:extLst>
      <p:ext uri="{BB962C8B-B14F-4D97-AF65-F5344CB8AC3E}">
        <p14:creationId xmlns:p14="http://schemas.microsoft.com/office/powerpoint/2010/main" val="91437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54637B3-F811-4B6D-91D9-4DFFE9018A0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627A9562-AB3B-4CEA-B2BC-4EFEEE63F28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D714A0D9-DC15-4D4B-BF43-5E44F7D4ED66}"/>
              </a:ext>
            </a:extLst>
          </p:cNvPr>
          <p:cNvSpPr>
            <a:spLocks noGrp="1" noChangeArrowheads="1"/>
          </p:cNvSpPr>
          <p:nvPr>
            <p:ph type="sldNum" sz="quarter" idx="12"/>
          </p:nvPr>
        </p:nvSpPr>
        <p:spPr>
          <a:ln/>
        </p:spPr>
        <p:txBody>
          <a:bodyPr/>
          <a:lstStyle>
            <a:lvl1pPr>
              <a:defRPr/>
            </a:lvl1pPr>
          </a:lstStyle>
          <a:p>
            <a:fld id="{7B3E9331-973B-4C35-98AD-B5B8B0D123CC}" type="slidenum">
              <a:rPr lang="fi-FI" altLang="en-US"/>
              <a:pPr/>
              <a:t>‹#›</a:t>
            </a:fld>
            <a:endParaRPr lang="fi-FI" altLang="en-US"/>
          </a:p>
        </p:txBody>
      </p:sp>
    </p:spTree>
    <p:extLst>
      <p:ext uri="{BB962C8B-B14F-4D97-AF65-F5344CB8AC3E}">
        <p14:creationId xmlns:p14="http://schemas.microsoft.com/office/powerpoint/2010/main" val="230590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339D6EA-5F26-4527-8BEA-FCC257611FC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A2A22707-35A5-4BEE-9769-7D933DAAA6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56FA81DA-F702-43B8-B8C3-F58F219984F1}"/>
              </a:ext>
            </a:extLst>
          </p:cNvPr>
          <p:cNvSpPr>
            <a:spLocks noGrp="1" noChangeArrowheads="1"/>
          </p:cNvSpPr>
          <p:nvPr>
            <p:ph type="sldNum" sz="quarter" idx="12"/>
          </p:nvPr>
        </p:nvSpPr>
        <p:spPr>
          <a:ln/>
        </p:spPr>
        <p:txBody>
          <a:bodyPr/>
          <a:lstStyle>
            <a:lvl1pPr>
              <a:defRPr/>
            </a:lvl1pPr>
          </a:lstStyle>
          <a:p>
            <a:fld id="{4F620C5F-4DDD-4895-A2BF-3CC7CA41FD47}" type="slidenum">
              <a:rPr lang="fi-FI" altLang="en-US"/>
              <a:pPr/>
              <a:t>‹#›</a:t>
            </a:fld>
            <a:endParaRPr lang="fi-FI" altLang="en-US"/>
          </a:p>
        </p:txBody>
      </p:sp>
    </p:spTree>
    <p:extLst>
      <p:ext uri="{BB962C8B-B14F-4D97-AF65-F5344CB8AC3E}">
        <p14:creationId xmlns:p14="http://schemas.microsoft.com/office/powerpoint/2010/main" val="105381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525903-4037-44D8-989D-5556C8DAAEAC}"/>
              </a:ext>
            </a:extLst>
          </p:cNvPr>
          <p:cNvSpPr>
            <a:spLocks noGrp="1" noChangeArrowheads="1"/>
          </p:cNvSpPr>
          <p:nvPr>
            <p:ph type="dt" sz="half" idx="2"/>
          </p:nvPr>
        </p:nvSpPr>
        <p:spPr bwMode="auto">
          <a:xfrm>
            <a:off x="750888" y="6237288"/>
            <a:ext cx="2066925"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defRPr sz="1200"/>
            </a:lvl1pPr>
          </a:lstStyle>
          <a:p>
            <a:pPr>
              <a:defRPr/>
            </a:pPr>
            <a:endParaRPr lang="en-GB"/>
          </a:p>
        </p:txBody>
      </p:sp>
      <p:sp>
        <p:nvSpPr>
          <p:cNvPr id="1027" name="Rectangle 3">
            <a:extLst>
              <a:ext uri="{FF2B5EF4-FFF2-40B4-BE49-F238E27FC236}">
                <a16:creationId xmlns:a16="http://schemas.microsoft.com/office/drawing/2014/main" id="{30CA9E83-B9D6-4A31-92A2-0F2E09A29A06}"/>
              </a:ext>
            </a:extLst>
          </p:cNvPr>
          <p:cNvSpPr>
            <a:spLocks noGrp="1" noChangeArrowheads="1"/>
          </p:cNvSpPr>
          <p:nvPr>
            <p:ph type="ftr" sz="quarter" idx="3"/>
          </p:nvPr>
        </p:nvSpPr>
        <p:spPr bwMode="auto">
          <a:xfrm>
            <a:off x="3419475" y="6237288"/>
            <a:ext cx="3067050"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lgn="ctr">
              <a:defRPr sz="1200"/>
            </a:lvl1pPr>
          </a:lstStyle>
          <a:p>
            <a:pPr>
              <a:defRPr/>
            </a:pPr>
            <a:endParaRPr lang="en-GB"/>
          </a:p>
        </p:txBody>
      </p:sp>
      <p:sp>
        <p:nvSpPr>
          <p:cNvPr id="1028" name="Rectangle 4">
            <a:extLst>
              <a:ext uri="{FF2B5EF4-FFF2-40B4-BE49-F238E27FC236}">
                <a16:creationId xmlns:a16="http://schemas.microsoft.com/office/drawing/2014/main" id="{A1B014D9-17DB-4089-90FE-14BE7DCD6ED8}"/>
              </a:ext>
            </a:extLst>
          </p:cNvPr>
          <p:cNvSpPr>
            <a:spLocks noGrp="1" noChangeArrowheads="1"/>
          </p:cNvSpPr>
          <p:nvPr>
            <p:ph type="sldNum" sz="quarter" idx="4"/>
          </p:nvPr>
        </p:nvSpPr>
        <p:spPr bwMode="auto">
          <a:xfrm>
            <a:off x="7088188" y="6237288"/>
            <a:ext cx="2066925"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lgn="r">
              <a:defRPr sz="1200"/>
            </a:lvl1pPr>
          </a:lstStyle>
          <a:p>
            <a:fld id="{062CAB61-3CD8-439F-AB96-A1EAA27FFDDE}" type="slidenum">
              <a:rPr lang="fi-FI" altLang="en-US"/>
              <a:pPr/>
              <a:t>‹#›</a:t>
            </a:fld>
            <a:endParaRPr lang="fi-FI" altLang="en-US"/>
          </a:p>
        </p:txBody>
      </p:sp>
      <p:sp>
        <p:nvSpPr>
          <p:cNvPr id="1029" name="Rectangle 5">
            <a:extLst>
              <a:ext uri="{FF2B5EF4-FFF2-40B4-BE49-F238E27FC236}">
                <a16:creationId xmlns:a16="http://schemas.microsoft.com/office/drawing/2014/main" id="{1A6F8098-56E6-4F22-AEBF-469B54C46C1F}"/>
              </a:ext>
            </a:extLst>
          </p:cNvPr>
          <p:cNvSpPr>
            <a:spLocks noGrp="1" noChangeArrowheads="1"/>
          </p:cNvSpPr>
          <p:nvPr>
            <p:ph type="title"/>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12" tIns="44450" rIns="87312" bIns="44450" numCol="1" anchor="ctr" anchorCtr="0" compatLnSpc="1">
            <a:prstTxWarp prst="textNoShape">
              <a:avLst/>
            </a:prstTxWarp>
          </a:bodyPr>
          <a:lstStyle/>
          <a:p>
            <a:pPr lvl="0"/>
            <a:r>
              <a:rPr lang="fi-FI" altLang="fi-FI"/>
              <a:t>Muokkaa otsikon perustyyliä napsauttamalla</a:t>
            </a:r>
          </a:p>
        </p:txBody>
      </p:sp>
      <p:sp>
        <p:nvSpPr>
          <p:cNvPr id="1030" name="Rectangle 6">
            <a:extLst>
              <a:ext uri="{FF2B5EF4-FFF2-40B4-BE49-F238E27FC236}">
                <a16:creationId xmlns:a16="http://schemas.microsoft.com/office/drawing/2014/main" id="{0B19F18E-3926-42F4-ADBA-B5316D4F4942}"/>
              </a:ext>
            </a:extLst>
          </p:cNvPr>
          <p:cNvSpPr>
            <a:spLocks noGrp="1" noChangeArrowheads="1"/>
          </p:cNvSpPr>
          <p:nvPr>
            <p:ph type="body" idx="1"/>
          </p:nvPr>
        </p:nvSpPr>
        <p:spPr bwMode="auto">
          <a:xfrm>
            <a:off x="741363" y="1981200"/>
            <a:ext cx="8423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12" tIns="44450" rIns="87312" bIns="4445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 kolmas taso</a:t>
            </a:r>
          </a:p>
        </p:txBody>
      </p:sp>
      <p:sp>
        <p:nvSpPr>
          <p:cNvPr id="1031" name="AutoShape 7">
            <a:extLst>
              <a:ext uri="{FF2B5EF4-FFF2-40B4-BE49-F238E27FC236}">
                <a16:creationId xmlns:a16="http://schemas.microsoft.com/office/drawing/2014/main" id="{ECB77AF4-DE3C-43C8-BC28-9F400501DC32}"/>
              </a:ext>
            </a:extLst>
          </p:cNvPr>
          <p:cNvSpPr>
            <a:spLocks noChangeArrowheads="1"/>
          </p:cNvSpPr>
          <p:nvPr/>
        </p:nvSpPr>
        <p:spPr bwMode="auto">
          <a:xfrm rot="10800000">
            <a:off x="12700" y="12700"/>
            <a:ext cx="9877425" cy="508000"/>
          </a:xfrm>
          <a:prstGeom prst="rtTriangle">
            <a:avLst/>
          </a:prstGeom>
          <a:solidFill>
            <a:srgbClr val="6666FF"/>
          </a:solidFill>
          <a:ln w="25400">
            <a:solidFill>
              <a:srgbClr val="6666FF"/>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defRPr/>
            </a:pPr>
            <a:endParaRPr lang="fi-FI" altLang="fi-FI"/>
          </a:p>
        </p:txBody>
      </p:sp>
      <p:pic>
        <p:nvPicPr>
          <p:cNvPr id="1032" name="Picture 10">
            <a:extLst>
              <a:ext uri="{FF2B5EF4-FFF2-40B4-BE49-F238E27FC236}">
                <a16:creationId xmlns:a16="http://schemas.microsoft.com/office/drawing/2014/main" id="{06438BF3-EB02-4676-BC38-BCF3F6FFC84E}"/>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99438" y="6021388"/>
            <a:ext cx="1035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1">
            <a:extLst>
              <a:ext uri="{FF2B5EF4-FFF2-40B4-BE49-F238E27FC236}">
                <a16:creationId xmlns:a16="http://schemas.microsoft.com/office/drawing/2014/main" id="{AE952405-0155-423C-B503-125FC1097203}"/>
              </a:ext>
            </a:extLst>
          </p:cNvPr>
          <p:cNvSpPr>
            <a:spLocks noChangeShapeType="1"/>
          </p:cNvSpPr>
          <p:nvPr/>
        </p:nvSpPr>
        <p:spPr bwMode="auto">
          <a:xfrm>
            <a:off x="17463" y="6564313"/>
            <a:ext cx="8137525"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12">
            <a:extLst>
              <a:ext uri="{FF2B5EF4-FFF2-40B4-BE49-F238E27FC236}">
                <a16:creationId xmlns:a16="http://schemas.microsoft.com/office/drawing/2014/main" id="{C3CBB493-80AB-46D4-8F70-03ACAEB26AF5}"/>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 name="Rectangle 13">
            <a:extLst>
              <a:ext uri="{FF2B5EF4-FFF2-40B4-BE49-F238E27FC236}">
                <a16:creationId xmlns:a16="http://schemas.microsoft.com/office/drawing/2014/main" id="{64366779-96DD-4CBA-99D5-5CDE64AC8A33}"/>
              </a:ext>
            </a:extLst>
          </p:cNvPr>
          <p:cNvSpPr>
            <a:spLocks noChangeArrowheads="1"/>
          </p:cNvSpPr>
          <p:nvPr/>
        </p:nvSpPr>
        <p:spPr bwMode="auto">
          <a:xfrm>
            <a:off x="4841875" y="6586538"/>
            <a:ext cx="3746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EA71ACCE-0AD9-4762-8901-5007DF57F95C}" type="slidenum">
              <a:rPr lang="fi-FI" altLang="fi-FI" sz="1200" b="1">
                <a:latin typeface="Palatino" pitchFamily="18" charset="0"/>
              </a:rPr>
              <a:pPr/>
              <a:t>‹#›</a:t>
            </a:fld>
            <a:endParaRPr lang="fi-FI" altLang="fi-FI" sz="1200" b="1">
              <a:latin typeface="Palatino"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90563" rtl="0" eaLnBrk="0" fontAlgn="base" hangingPunct="0">
        <a:spcBef>
          <a:spcPct val="0"/>
        </a:spcBef>
        <a:spcAft>
          <a:spcPct val="0"/>
        </a:spcAft>
        <a:defRPr sz="3200">
          <a:solidFill>
            <a:schemeClr val="tx2"/>
          </a:solidFill>
          <a:latin typeface="+mj-lt"/>
          <a:ea typeface="+mj-ea"/>
          <a:cs typeface="+mj-cs"/>
        </a:defRPr>
      </a:lvl1pPr>
      <a:lvl2pPr algn="ctr" defTabSz="690563" rtl="0" eaLnBrk="0" fontAlgn="base" hangingPunct="0">
        <a:spcBef>
          <a:spcPct val="0"/>
        </a:spcBef>
        <a:spcAft>
          <a:spcPct val="0"/>
        </a:spcAft>
        <a:defRPr sz="3200">
          <a:solidFill>
            <a:schemeClr val="tx2"/>
          </a:solidFill>
          <a:latin typeface="Arial Black" pitchFamily="34" charset="0"/>
        </a:defRPr>
      </a:lvl2pPr>
      <a:lvl3pPr algn="ctr" defTabSz="690563" rtl="0" eaLnBrk="0" fontAlgn="base" hangingPunct="0">
        <a:spcBef>
          <a:spcPct val="0"/>
        </a:spcBef>
        <a:spcAft>
          <a:spcPct val="0"/>
        </a:spcAft>
        <a:defRPr sz="3200">
          <a:solidFill>
            <a:schemeClr val="tx2"/>
          </a:solidFill>
          <a:latin typeface="Arial Black" pitchFamily="34" charset="0"/>
        </a:defRPr>
      </a:lvl3pPr>
      <a:lvl4pPr algn="ctr" defTabSz="690563" rtl="0" eaLnBrk="0" fontAlgn="base" hangingPunct="0">
        <a:spcBef>
          <a:spcPct val="0"/>
        </a:spcBef>
        <a:spcAft>
          <a:spcPct val="0"/>
        </a:spcAft>
        <a:defRPr sz="3200">
          <a:solidFill>
            <a:schemeClr val="tx2"/>
          </a:solidFill>
          <a:latin typeface="Arial Black" pitchFamily="34" charset="0"/>
        </a:defRPr>
      </a:lvl4pPr>
      <a:lvl5pPr algn="ctr" defTabSz="690563" rtl="0" eaLnBrk="0" fontAlgn="base" hangingPunct="0">
        <a:spcBef>
          <a:spcPct val="0"/>
        </a:spcBef>
        <a:spcAft>
          <a:spcPct val="0"/>
        </a:spcAft>
        <a:defRPr sz="3200">
          <a:solidFill>
            <a:schemeClr val="tx2"/>
          </a:solidFill>
          <a:latin typeface="Arial Black" pitchFamily="34" charset="0"/>
        </a:defRPr>
      </a:lvl5pPr>
      <a:lvl6pPr marL="457200" algn="ctr" defTabSz="690563" rtl="0" eaLnBrk="0" fontAlgn="base" hangingPunct="0">
        <a:spcBef>
          <a:spcPct val="0"/>
        </a:spcBef>
        <a:spcAft>
          <a:spcPct val="0"/>
        </a:spcAft>
        <a:defRPr sz="3200">
          <a:solidFill>
            <a:schemeClr val="tx2"/>
          </a:solidFill>
          <a:latin typeface="Arial Black" pitchFamily="34" charset="0"/>
        </a:defRPr>
      </a:lvl6pPr>
      <a:lvl7pPr marL="914400" algn="ctr" defTabSz="690563" rtl="0" eaLnBrk="0" fontAlgn="base" hangingPunct="0">
        <a:spcBef>
          <a:spcPct val="0"/>
        </a:spcBef>
        <a:spcAft>
          <a:spcPct val="0"/>
        </a:spcAft>
        <a:defRPr sz="3200">
          <a:solidFill>
            <a:schemeClr val="tx2"/>
          </a:solidFill>
          <a:latin typeface="Arial Black" pitchFamily="34" charset="0"/>
        </a:defRPr>
      </a:lvl7pPr>
      <a:lvl8pPr marL="1371600" algn="ctr" defTabSz="690563" rtl="0" eaLnBrk="0" fontAlgn="base" hangingPunct="0">
        <a:spcBef>
          <a:spcPct val="0"/>
        </a:spcBef>
        <a:spcAft>
          <a:spcPct val="0"/>
        </a:spcAft>
        <a:defRPr sz="3200">
          <a:solidFill>
            <a:schemeClr val="tx2"/>
          </a:solidFill>
          <a:latin typeface="Arial Black" pitchFamily="34" charset="0"/>
        </a:defRPr>
      </a:lvl8pPr>
      <a:lvl9pPr marL="1828800" algn="ctr" defTabSz="690563" rtl="0" eaLnBrk="0" fontAlgn="base" hangingPunct="0">
        <a:spcBef>
          <a:spcPct val="0"/>
        </a:spcBef>
        <a:spcAft>
          <a:spcPct val="0"/>
        </a:spcAft>
        <a:defRPr sz="3200">
          <a:solidFill>
            <a:schemeClr val="tx2"/>
          </a:solidFill>
          <a:latin typeface="Arial Black" pitchFamily="34" charset="0"/>
        </a:defRPr>
      </a:lvl9pPr>
    </p:titleStyle>
    <p:bodyStyle>
      <a:lvl1pPr marL="327025" indent="-327025" algn="l" defTabSz="690563" rtl="0" eaLnBrk="0" fontAlgn="base" hangingPunct="0">
        <a:spcBef>
          <a:spcPct val="20000"/>
        </a:spcBef>
        <a:spcAft>
          <a:spcPct val="0"/>
        </a:spcAft>
        <a:buSzPct val="70000"/>
        <a:buFont typeface="Monotype Sorts" pitchFamily="2" charset="2"/>
        <a:buChar char="n"/>
        <a:defRPr sz="2400">
          <a:solidFill>
            <a:schemeClr val="tx1"/>
          </a:solidFill>
          <a:latin typeface="+mn-lt"/>
          <a:ea typeface="+mn-ea"/>
          <a:cs typeface="+mn-cs"/>
        </a:defRPr>
      </a:lvl1pPr>
      <a:lvl2pPr marL="708025" indent="-266700" algn="l" defTabSz="690563" rtl="0" eaLnBrk="0" fontAlgn="base" hangingPunct="0">
        <a:spcBef>
          <a:spcPct val="20000"/>
        </a:spcBef>
        <a:spcAft>
          <a:spcPct val="0"/>
        </a:spcAft>
        <a:buSzPct val="100000"/>
        <a:buFont typeface="Monotype Sorts" pitchFamily="2" charset="2"/>
        <a:buChar char=";"/>
        <a:defRPr sz="2000">
          <a:solidFill>
            <a:schemeClr val="tx1"/>
          </a:solidFill>
          <a:latin typeface="+mn-lt"/>
        </a:defRPr>
      </a:lvl2pPr>
      <a:lvl3pPr marL="1087438" indent="-215900" algn="l" defTabSz="690563" rtl="0" eaLnBrk="0" fontAlgn="base" hangingPunct="0">
        <a:spcBef>
          <a:spcPct val="20000"/>
        </a:spcBef>
        <a:spcAft>
          <a:spcPct val="0"/>
        </a:spcAft>
        <a:buSzPct val="100000"/>
        <a:buFont typeface="Monotype Sorts" pitchFamily="2" charset="2"/>
        <a:buChar char=";"/>
        <a:defRPr sz="2000">
          <a:solidFill>
            <a:schemeClr val="tx1"/>
          </a:solidFill>
          <a:latin typeface="+mn-lt"/>
        </a:defRPr>
      </a:lvl3pPr>
      <a:lvl4pPr marL="1524000" indent="-217488" algn="l" defTabSz="690563" rtl="0" eaLnBrk="0" fontAlgn="base" hangingPunct="0">
        <a:spcBef>
          <a:spcPct val="20000"/>
        </a:spcBef>
        <a:spcAft>
          <a:spcPct val="0"/>
        </a:spcAft>
        <a:buSzPct val="100000"/>
        <a:buChar char="–"/>
        <a:defRPr sz="1900">
          <a:solidFill>
            <a:schemeClr val="tx1"/>
          </a:solidFill>
          <a:latin typeface="+mn-lt"/>
        </a:defRPr>
      </a:lvl4pPr>
      <a:lvl5pPr marL="1958975" indent="-217488" algn="l" defTabSz="690563" rtl="0" eaLnBrk="0" fontAlgn="base" hangingPunct="0">
        <a:spcBef>
          <a:spcPct val="20000"/>
        </a:spcBef>
        <a:spcAft>
          <a:spcPct val="0"/>
        </a:spcAft>
        <a:buSzPct val="100000"/>
        <a:buChar char="•"/>
        <a:defRPr sz="1900">
          <a:solidFill>
            <a:schemeClr val="tx1"/>
          </a:solidFill>
          <a:latin typeface="+mn-lt"/>
        </a:defRPr>
      </a:lvl5pPr>
      <a:lvl6pPr marL="2416175" indent="-217488" algn="l" defTabSz="690563" rtl="0" eaLnBrk="0" fontAlgn="base" hangingPunct="0">
        <a:spcBef>
          <a:spcPct val="20000"/>
        </a:spcBef>
        <a:spcAft>
          <a:spcPct val="0"/>
        </a:spcAft>
        <a:buSzPct val="100000"/>
        <a:buChar char="•"/>
        <a:defRPr sz="1900">
          <a:solidFill>
            <a:schemeClr val="tx1"/>
          </a:solidFill>
          <a:latin typeface="+mn-lt"/>
        </a:defRPr>
      </a:lvl6pPr>
      <a:lvl7pPr marL="2873375" indent="-217488" algn="l" defTabSz="690563" rtl="0" eaLnBrk="0" fontAlgn="base" hangingPunct="0">
        <a:spcBef>
          <a:spcPct val="20000"/>
        </a:spcBef>
        <a:spcAft>
          <a:spcPct val="0"/>
        </a:spcAft>
        <a:buSzPct val="100000"/>
        <a:buChar char="•"/>
        <a:defRPr sz="1900">
          <a:solidFill>
            <a:schemeClr val="tx1"/>
          </a:solidFill>
          <a:latin typeface="+mn-lt"/>
        </a:defRPr>
      </a:lvl7pPr>
      <a:lvl8pPr marL="3330575" indent="-217488" algn="l" defTabSz="690563" rtl="0" eaLnBrk="0" fontAlgn="base" hangingPunct="0">
        <a:spcBef>
          <a:spcPct val="20000"/>
        </a:spcBef>
        <a:spcAft>
          <a:spcPct val="0"/>
        </a:spcAft>
        <a:buSzPct val="100000"/>
        <a:buChar char="•"/>
        <a:defRPr sz="1900">
          <a:solidFill>
            <a:schemeClr val="tx1"/>
          </a:solidFill>
          <a:latin typeface="+mn-lt"/>
        </a:defRPr>
      </a:lvl8pPr>
      <a:lvl9pPr marL="3787775" indent="-217488" algn="l" defTabSz="690563" rtl="0" eaLnBrk="0" fontAlgn="base" hangingPunct="0">
        <a:spcBef>
          <a:spcPct val="20000"/>
        </a:spcBef>
        <a:spcAft>
          <a:spcPct val="0"/>
        </a:spcAft>
        <a:buSzPct val="100000"/>
        <a:buChar char="•"/>
        <a:defRPr sz="19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7360F638-6BC1-4071-8E5C-161F4F624E89}"/>
              </a:ext>
            </a:extLst>
          </p:cNvPr>
          <p:cNvSpPr>
            <a:spLocks noChangeArrowheads="1"/>
          </p:cNvSpPr>
          <p:nvPr/>
        </p:nvSpPr>
        <p:spPr bwMode="auto">
          <a:xfrm>
            <a:off x="3386138"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4099" name="Picture 1027">
            <a:extLst>
              <a:ext uri="{FF2B5EF4-FFF2-40B4-BE49-F238E27FC236}">
                <a16:creationId xmlns:a16="http://schemas.microsoft.com/office/drawing/2014/main" id="{68CB43A7-814E-4B17-BC85-74B3069B02A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8" y="6022975"/>
            <a:ext cx="10350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1028">
            <a:extLst>
              <a:ext uri="{FF2B5EF4-FFF2-40B4-BE49-F238E27FC236}">
                <a16:creationId xmlns:a16="http://schemas.microsoft.com/office/drawing/2014/main" id="{11C2114C-E5EA-4042-B01C-95A40D5F4B63}"/>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1" name="Rectangle 1029">
            <a:extLst>
              <a:ext uri="{FF2B5EF4-FFF2-40B4-BE49-F238E27FC236}">
                <a16:creationId xmlns:a16="http://schemas.microsoft.com/office/drawing/2014/main" id="{E2C36D43-5B13-467C-A716-055B0B3906B2}"/>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4102" name="Rectangle 1030">
            <a:extLst>
              <a:ext uri="{FF2B5EF4-FFF2-40B4-BE49-F238E27FC236}">
                <a16:creationId xmlns:a16="http://schemas.microsoft.com/office/drawing/2014/main" id="{FD6F85E6-F952-4D9B-BD2E-D0F83B9FFFF7}"/>
              </a:ext>
            </a:extLst>
          </p:cNvPr>
          <p:cNvSpPr>
            <a:spLocks noChangeArrowheads="1"/>
          </p:cNvSpPr>
          <p:nvPr/>
        </p:nvSpPr>
        <p:spPr bwMode="auto">
          <a:xfrm>
            <a:off x="0" y="1674813"/>
            <a:ext cx="99044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327025" indent="-327025"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endParaRPr lang="fi-FI" altLang="fi-FI" sz="3100">
              <a:latin typeface="Times New Roman" panose="02020603050405020304" pitchFamily="18" charset="0"/>
            </a:endParaRPr>
          </a:p>
          <a:p>
            <a:pPr>
              <a:buSzTx/>
              <a:buFontTx/>
              <a:buNone/>
            </a:pPr>
            <a:endParaRPr lang="fi-FI" altLang="fi-FI" sz="3100">
              <a:latin typeface="Times New Roman" panose="02020603050405020304" pitchFamily="18" charset="0"/>
            </a:endParaRPr>
          </a:p>
        </p:txBody>
      </p:sp>
      <p:sp>
        <p:nvSpPr>
          <p:cNvPr id="4103" name="Rectangle 1032">
            <a:extLst>
              <a:ext uri="{FF2B5EF4-FFF2-40B4-BE49-F238E27FC236}">
                <a16:creationId xmlns:a16="http://schemas.microsoft.com/office/drawing/2014/main" id="{8E455C03-6F50-467A-B647-AA8774EF2D31}"/>
              </a:ext>
            </a:extLst>
          </p:cNvPr>
          <p:cNvSpPr>
            <a:spLocks noGrp="1" noChangeArrowheads="1"/>
          </p:cNvSpPr>
          <p:nvPr>
            <p:ph type="body" idx="1"/>
          </p:nvPr>
        </p:nvSpPr>
        <p:spPr>
          <a:xfrm>
            <a:off x="228600" y="762000"/>
            <a:ext cx="9448800" cy="5257800"/>
          </a:xfrm>
        </p:spPr>
        <p:txBody>
          <a:bodyPr/>
          <a:lstStyle/>
          <a:p>
            <a:pPr algn="ctr">
              <a:lnSpc>
                <a:spcPct val="150000"/>
              </a:lnSpc>
              <a:buSzTx/>
              <a:buFontTx/>
              <a:buNone/>
            </a:pPr>
            <a:r>
              <a:rPr lang="fi-FI" altLang="fi-FI" sz="2800" b="1" dirty="0"/>
              <a:t>Aalto-yliopisto</a:t>
            </a:r>
          </a:p>
          <a:p>
            <a:pPr algn="ctr">
              <a:lnSpc>
                <a:spcPct val="150000"/>
              </a:lnSpc>
              <a:buSzTx/>
              <a:buFontTx/>
              <a:buNone/>
            </a:pPr>
            <a:r>
              <a:rPr lang="fi-FI" altLang="fi-FI" sz="2800" b="1" dirty="0"/>
              <a:t>Patentit 26.1.2022</a:t>
            </a:r>
            <a:endParaRPr lang="fi-FI" altLang="fi-FI" sz="1400" b="1" dirty="0"/>
          </a:p>
          <a:p>
            <a:pPr algn="ctr">
              <a:lnSpc>
                <a:spcPct val="150000"/>
              </a:lnSpc>
              <a:buSzTx/>
              <a:buFontTx/>
              <a:buNone/>
            </a:pPr>
            <a:endParaRPr lang="fi-FI" altLang="fi-FI" sz="1000" b="1" dirty="0"/>
          </a:p>
          <a:p>
            <a:pPr algn="ctr">
              <a:lnSpc>
                <a:spcPct val="150000"/>
              </a:lnSpc>
              <a:buSzTx/>
              <a:buFontTx/>
              <a:buNone/>
            </a:pPr>
            <a:r>
              <a:rPr lang="fi-FI" altLang="fi-FI" sz="2000" b="1" dirty="0"/>
              <a:t>Aggressiivinen innovointi- ja patentointistrategia</a:t>
            </a:r>
          </a:p>
          <a:p>
            <a:pPr algn="ctr">
              <a:lnSpc>
                <a:spcPct val="150000"/>
              </a:lnSpc>
              <a:buSzTx/>
              <a:buFontTx/>
              <a:buNone/>
            </a:pPr>
            <a:endParaRPr lang="fi-FI" altLang="fi-FI" sz="2000" b="1" dirty="0"/>
          </a:p>
          <a:p>
            <a:pPr algn="ctr">
              <a:lnSpc>
                <a:spcPct val="150000"/>
              </a:lnSpc>
              <a:buSzTx/>
              <a:buFontTx/>
              <a:buNone/>
            </a:pPr>
            <a:endParaRPr lang="fi-FI" altLang="fi-FI" sz="2000" b="1" dirty="0"/>
          </a:p>
          <a:p>
            <a:pPr algn="ctr">
              <a:lnSpc>
                <a:spcPct val="150000"/>
              </a:lnSpc>
              <a:buSzTx/>
              <a:buFontTx/>
              <a:buNone/>
            </a:pPr>
            <a:r>
              <a:rPr lang="fi-FI" altLang="fi-FI" sz="2000" b="1" dirty="0"/>
              <a:t>Osmo Suovaniemi</a:t>
            </a:r>
          </a:p>
          <a:p>
            <a:pPr algn="ctr">
              <a:lnSpc>
                <a:spcPct val="150000"/>
              </a:lnSpc>
              <a:buSzTx/>
              <a:buFontTx/>
              <a:buNone/>
            </a:pPr>
            <a:r>
              <a:rPr lang="fi-FI" altLang="fi-FI" sz="1800" b="1" dirty="0"/>
              <a:t>Professori </a:t>
            </a:r>
          </a:p>
          <a:p>
            <a:pPr algn="ctr">
              <a:lnSpc>
                <a:spcPct val="150000"/>
              </a:lnSpc>
              <a:buSzTx/>
              <a:buFontTx/>
              <a:buNone/>
            </a:pPr>
            <a:r>
              <a:rPr lang="fi-FI" altLang="fi-FI" sz="1800" b="1" dirty="0"/>
              <a:t>Hallituksen puheenjohtaja</a:t>
            </a:r>
          </a:p>
          <a:p>
            <a:pPr algn="ctr">
              <a:lnSpc>
                <a:spcPct val="150000"/>
              </a:lnSpc>
              <a:buSzTx/>
              <a:buFontTx/>
              <a:buNone/>
            </a:pPr>
            <a:r>
              <a:rPr lang="fi-FI" altLang="fi-FI" sz="1800" b="1" dirty="0" err="1"/>
              <a:t>Biohit</a:t>
            </a:r>
            <a:r>
              <a:rPr lang="fi-FI" altLang="fi-FI" sz="1800" b="1" dirty="0"/>
              <a:t> Oyj</a:t>
            </a:r>
          </a:p>
          <a:p>
            <a:pPr algn="ctr">
              <a:lnSpc>
                <a:spcPct val="150000"/>
              </a:lnSpc>
              <a:buSzTx/>
              <a:buFontTx/>
              <a:buNone/>
            </a:pPr>
            <a:r>
              <a:rPr lang="fi-FI" altLang="fi-FI" sz="1800" b="1" dirty="0"/>
              <a:t>(Panu Kuosmanen)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C6348A5-A8C5-4677-8B6E-56FF24C7A425}"/>
              </a:ext>
            </a:extLst>
          </p:cNvPr>
          <p:cNvSpPr>
            <a:spLocks noGrp="1" noChangeArrowheads="1"/>
          </p:cNvSpPr>
          <p:nvPr>
            <p:ph type="title"/>
          </p:nvPr>
        </p:nvSpPr>
        <p:spPr>
          <a:xfrm>
            <a:off x="685800" y="381000"/>
            <a:ext cx="8423275" cy="762000"/>
          </a:xfrm>
        </p:spPr>
        <p:txBody>
          <a:bodyPr/>
          <a:lstStyle/>
          <a:p>
            <a:br>
              <a:rPr lang="fi-FI" altLang="fi-FI" sz="1800"/>
            </a:br>
            <a:br>
              <a:rPr lang="fi-FI" altLang="fi-FI" sz="2400"/>
            </a:br>
            <a:r>
              <a:rPr lang="fi-FI" altLang="fi-FI"/>
              <a:t>Biohitin missio</a:t>
            </a:r>
          </a:p>
        </p:txBody>
      </p:sp>
      <p:sp>
        <p:nvSpPr>
          <p:cNvPr id="13315" name="Text Box 3">
            <a:extLst>
              <a:ext uri="{FF2B5EF4-FFF2-40B4-BE49-F238E27FC236}">
                <a16:creationId xmlns:a16="http://schemas.microsoft.com/office/drawing/2014/main" id="{9CA9036E-73CA-497C-9513-FCF4C54ED214}"/>
              </a:ext>
            </a:extLst>
          </p:cNvPr>
          <p:cNvSpPr txBox="1">
            <a:spLocks noChangeArrowheads="1"/>
          </p:cNvSpPr>
          <p:nvPr/>
        </p:nvSpPr>
        <p:spPr bwMode="auto">
          <a:xfrm>
            <a:off x="533400" y="5105400"/>
            <a:ext cx="2514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endParaRPr lang="fi-FI" altLang="fi-FI" sz="1200">
              <a:latin typeface="Arial Black" panose="020B0A04020102020204" pitchFamily="34" charset="0"/>
            </a:endParaRPr>
          </a:p>
          <a:p>
            <a:pPr>
              <a:spcBef>
                <a:spcPct val="50000"/>
              </a:spcBef>
            </a:pPr>
            <a:endParaRPr lang="fi-FI" altLang="fi-FI" sz="1200">
              <a:latin typeface="Arial Black" panose="020B0A04020102020204" pitchFamily="34" charset="0"/>
            </a:endParaRPr>
          </a:p>
        </p:txBody>
      </p:sp>
      <p:sp>
        <p:nvSpPr>
          <p:cNvPr id="13316" name="Rectangle 4">
            <a:extLst>
              <a:ext uri="{FF2B5EF4-FFF2-40B4-BE49-F238E27FC236}">
                <a16:creationId xmlns:a16="http://schemas.microsoft.com/office/drawing/2014/main" id="{1E8B5CAA-B182-4223-BAD9-94AB45C31E92}"/>
              </a:ext>
            </a:extLst>
          </p:cNvPr>
          <p:cNvSpPr>
            <a:spLocks noChangeArrowheads="1"/>
          </p:cNvSpPr>
          <p:nvPr/>
        </p:nvSpPr>
        <p:spPr bwMode="auto">
          <a:xfrm>
            <a:off x="3733800" y="5105400"/>
            <a:ext cx="297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endParaRPr lang="en-US" altLang="fi-FI" sz="1200">
              <a:latin typeface="Arial Black" panose="020B0A04020102020204" pitchFamily="34" charset="0"/>
            </a:endParaRPr>
          </a:p>
        </p:txBody>
      </p:sp>
      <p:sp>
        <p:nvSpPr>
          <p:cNvPr id="13317" name="Rectangle 5">
            <a:extLst>
              <a:ext uri="{FF2B5EF4-FFF2-40B4-BE49-F238E27FC236}">
                <a16:creationId xmlns:a16="http://schemas.microsoft.com/office/drawing/2014/main" id="{E2990C96-44EF-4EFD-952A-02F1231E3DA3}"/>
              </a:ext>
            </a:extLst>
          </p:cNvPr>
          <p:cNvSpPr>
            <a:spLocks noChangeArrowheads="1"/>
          </p:cNvSpPr>
          <p:nvPr/>
        </p:nvSpPr>
        <p:spPr bwMode="auto">
          <a:xfrm>
            <a:off x="609600" y="1676400"/>
            <a:ext cx="84582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Biohitin missio on saada aikaan innovaatioita ja niiden mukaisia tuotteita, joilla edistetään ihmisten hyvinvointia ja elämisen laatua. Tämän tehtävän tavoittamiseksi Biohit on keskittynyt ja keskittyy edelleenkin yksinomaan niille liiketoiminta-alueille, joilla se omaa vankan poikkitieteellisen tutkimustiedon, teknologisen osaamisen ja patentein suojatut innovaatiot ja niiden mukaiset tuotteet. </a:t>
            </a:r>
          </a:p>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 </a:t>
            </a:r>
          </a:p>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Biohitin mission perusta on </a:t>
            </a:r>
            <a:r>
              <a:rPr lang="fi-FI" altLang="fi-FI" sz="1800" u="sng">
                <a:solidFill>
                  <a:schemeClr val="tx2"/>
                </a:solidFill>
                <a:latin typeface="Arial" panose="020B0604020202020204" pitchFamily="34" charset="0"/>
                <a:cs typeface="Times New Roman" panose="02020603050405020304" pitchFamily="18" charset="0"/>
              </a:rPr>
              <a:t>aggressiivinen innovointi- ja patentointistrategia</a:t>
            </a:r>
            <a:r>
              <a:rPr lang="fi-FI" altLang="fi-FI" sz="1800">
                <a:solidFill>
                  <a:schemeClr val="tx2"/>
                </a:solidFill>
                <a:latin typeface="Arial" panose="020B0604020202020204" pitchFamily="34" charset="0"/>
                <a:cs typeface="Times New Roman" panose="02020603050405020304" pitchFamily="18" charset="0"/>
              </a:rPr>
              <a:t>, missä Biohitin johto ja monet avainhenkilöt ovat toimineet pioneereina ja esimerkkinä sekä pienille että suurille yrityksille aina 1970-luvulta lähtien.</a:t>
            </a:r>
            <a:r>
              <a:rPr lang="en-US" altLang="fi-FI" sz="1400">
                <a:solidFill>
                  <a:schemeClr val="tx2"/>
                </a:solidFill>
                <a:latin typeface="Arial Black" panose="020B0A04020102020204" pitchFamily="34" charset="0"/>
              </a:rPr>
              <a:t> </a:t>
            </a:r>
            <a:br>
              <a:rPr lang="en-US" altLang="fi-FI" sz="1400">
                <a:solidFill>
                  <a:schemeClr val="tx2"/>
                </a:solidFill>
                <a:latin typeface="Arial Black" panose="020B0A04020102020204" pitchFamily="34" charset="0"/>
              </a:rPr>
            </a:br>
            <a:endParaRPr lang="en-US" altLang="fi-FI" sz="1400">
              <a:solidFill>
                <a:schemeClr val="tx2"/>
              </a:solidFill>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1711FA7-42C8-4ABB-9F49-46C8C424549A}"/>
              </a:ext>
            </a:extLst>
          </p:cNvPr>
          <p:cNvSpPr>
            <a:spLocks noChangeArrowheads="1"/>
          </p:cNvSpPr>
          <p:nvPr/>
        </p:nvSpPr>
        <p:spPr bwMode="auto">
          <a:xfrm>
            <a:off x="381000" y="624840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762000">
              <a:defRPr sz="3200">
                <a:solidFill>
                  <a:schemeClr val="tx1"/>
                </a:solidFill>
                <a:latin typeface="Times New Roman" panose="02020603050405020304" pitchFamily="18" charset="0"/>
              </a:defRPr>
            </a:lvl1pPr>
            <a:lvl2pPr marL="57150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lvl="1" algn="ctr">
              <a:lnSpc>
                <a:spcPct val="90000"/>
              </a:lnSpc>
              <a:spcBef>
                <a:spcPct val="20000"/>
              </a:spcBef>
            </a:pPr>
            <a:endParaRPr lang="fi-FI" altLang="fi-FI" sz="2000" b="1">
              <a:latin typeface="Arial Black" panose="020B0A04020102020204" pitchFamily="34" charset="0"/>
            </a:endParaRPr>
          </a:p>
          <a:p>
            <a:pPr algn="ctr"/>
            <a:endParaRPr lang="en-US" altLang="fi-FI"/>
          </a:p>
        </p:txBody>
      </p:sp>
      <p:sp>
        <p:nvSpPr>
          <p:cNvPr id="14339" name="Rectangle 3">
            <a:extLst>
              <a:ext uri="{FF2B5EF4-FFF2-40B4-BE49-F238E27FC236}">
                <a16:creationId xmlns:a16="http://schemas.microsoft.com/office/drawing/2014/main" id="{C31C1FBE-FB0B-451C-BCDF-C5034FCD122F}"/>
              </a:ext>
            </a:extLst>
          </p:cNvPr>
          <p:cNvSpPr>
            <a:spLocks noChangeArrowheads="1"/>
          </p:cNvSpPr>
          <p:nvPr/>
        </p:nvSpPr>
        <p:spPr bwMode="auto">
          <a:xfrm>
            <a:off x="3276600"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14340" name="Rectangle 4">
            <a:extLst>
              <a:ext uri="{FF2B5EF4-FFF2-40B4-BE49-F238E27FC236}">
                <a16:creationId xmlns:a16="http://schemas.microsoft.com/office/drawing/2014/main" id="{C0FAACCB-BEEF-47F9-91D1-9AC71B8A3168}"/>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14341" name="Rectangle 5">
            <a:extLst>
              <a:ext uri="{FF2B5EF4-FFF2-40B4-BE49-F238E27FC236}">
                <a16:creationId xmlns:a16="http://schemas.microsoft.com/office/drawing/2014/main" id="{1204381F-BA1F-490F-A61F-2CDD9C24FAB4}"/>
              </a:ext>
            </a:extLst>
          </p:cNvPr>
          <p:cNvSpPr>
            <a:spLocks noChangeArrowheads="1"/>
          </p:cNvSpPr>
          <p:nvPr/>
        </p:nvSpPr>
        <p:spPr bwMode="auto">
          <a:xfrm>
            <a:off x="0" y="1674813"/>
            <a:ext cx="99044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327025" indent="-327025"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endParaRPr lang="fi-FI" altLang="fi-FI" sz="3100">
              <a:latin typeface="Times New Roman" panose="02020603050405020304" pitchFamily="18" charset="0"/>
            </a:endParaRPr>
          </a:p>
          <a:p>
            <a:pPr>
              <a:buSzTx/>
              <a:buFontTx/>
              <a:buNone/>
            </a:pPr>
            <a:endParaRPr lang="fi-FI" altLang="fi-FI" sz="3100">
              <a:latin typeface="Times New Roman" panose="02020603050405020304" pitchFamily="18" charset="0"/>
            </a:endParaRPr>
          </a:p>
        </p:txBody>
      </p:sp>
      <p:sp>
        <p:nvSpPr>
          <p:cNvPr id="14342" name="Rectangle 6">
            <a:extLst>
              <a:ext uri="{FF2B5EF4-FFF2-40B4-BE49-F238E27FC236}">
                <a16:creationId xmlns:a16="http://schemas.microsoft.com/office/drawing/2014/main" id="{A1DF55F8-AB10-4BE7-8D56-EF015189A851}"/>
              </a:ext>
            </a:extLst>
          </p:cNvPr>
          <p:cNvSpPr>
            <a:spLocks noGrp="1" noChangeArrowheads="1"/>
          </p:cNvSpPr>
          <p:nvPr>
            <p:ph type="title"/>
          </p:nvPr>
        </p:nvSpPr>
        <p:spPr>
          <a:xfrm>
            <a:off x="685800" y="0"/>
            <a:ext cx="8423275" cy="1295400"/>
          </a:xfrm>
        </p:spPr>
        <p:txBody>
          <a:bodyPr/>
          <a:lstStyle/>
          <a:p>
            <a:r>
              <a:rPr lang="fi-FI" altLang="fi-FI"/>
              <a:t>Liiketoiminta-alueet</a:t>
            </a:r>
          </a:p>
        </p:txBody>
      </p:sp>
      <p:sp>
        <p:nvSpPr>
          <p:cNvPr id="14343" name="Rectangle 7">
            <a:extLst>
              <a:ext uri="{FF2B5EF4-FFF2-40B4-BE49-F238E27FC236}">
                <a16:creationId xmlns:a16="http://schemas.microsoft.com/office/drawing/2014/main" id="{3CA17383-D39B-4475-8CFA-8886234B9410}"/>
              </a:ext>
            </a:extLst>
          </p:cNvPr>
          <p:cNvSpPr>
            <a:spLocks noGrp="1" noChangeArrowheads="1"/>
          </p:cNvSpPr>
          <p:nvPr>
            <p:ph type="body" idx="1"/>
          </p:nvPr>
        </p:nvSpPr>
        <p:spPr>
          <a:xfrm>
            <a:off x="457200" y="990600"/>
            <a:ext cx="5943600" cy="5181600"/>
          </a:xfrm>
        </p:spPr>
        <p:txBody>
          <a:bodyPr/>
          <a:lstStyle/>
          <a:p>
            <a:pPr>
              <a:lnSpc>
                <a:spcPct val="90000"/>
              </a:lnSpc>
              <a:buSzTx/>
              <a:buFontTx/>
              <a:buChar char="•"/>
            </a:pPr>
            <a:r>
              <a:rPr lang="fi-FI" altLang="fi-FI" sz="2000" b="1">
                <a:latin typeface="Arial" panose="020B0604020202020204" pitchFamily="34" charset="0"/>
              </a:rPr>
              <a:t>Nesteannostelu</a:t>
            </a:r>
            <a:r>
              <a:rPr lang="fi-FI" altLang="fi-FI" sz="2000">
                <a:latin typeface="Arial" panose="020B0604020202020204" pitchFamily="34" charset="0"/>
              </a:rPr>
              <a:t> (myyty 2012)</a:t>
            </a:r>
          </a:p>
          <a:p>
            <a:pPr lvl="1">
              <a:lnSpc>
                <a:spcPct val="90000"/>
              </a:lnSpc>
              <a:buSzTx/>
              <a:buFontTx/>
              <a:buChar char="-"/>
            </a:pPr>
            <a:r>
              <a:rPr lang="fi-FI" altLang="fi-FI" sz="1800">
                <a:latin typeface="Arial" panose="020B0604020202020204" pitchFamily="34" charset="0"/>
              </a:rPr>
              <a:t>Elektroniset ja mekaaniset pipetit,	 kertakäyttökärjet</a:t>
            </a:r>
          </a:p>
          <a:p>
            <a:pPr>
              <a:lnSpc>
                <a:spcPct val="90000"/>
              </a:lnSpc>
              <a:buSzTx/>
              <a:buFontTx/>
              <a:buChar char="•"/>
            </a:pPr>
            <a:r>
              <a:rPr lang="fi-FI" altLang="fi-FI" sz="2000" b="1">
                <a:latin typeface="Arial" panose="020B0604020202020204" pitchFamily="34" charset="0"/>
              </a:rPr>
              <a:t>Diagnostiikka</a:t>
            </a:r>
          </a:p>
          <a:p>
            <a:pPr lvl="1">
              <a:lnSpc>
                <a:spcPct val="90000"/>
              </a:lnSpc>
              <a:buSzTx/>
              <a:buFontTx/>
              <a:buChar char="-"/>
            </a:pPr>
            <a:r>
              <a:rPr lang="fi-FI" altLang="fi-FI" sz="1800">
                <a:latin typeface="Arial" panose="020B0604020202020204" pitchFamily="34" charset="0"/>
              </a:rPr>
              <a:t>Testipaneeli </a:t>
            </a:r>
            <a:r>
              <a:rPr lang="fi-FI" altLang="fi-FI" sz="1800" i="1">
                <a:latin typeface="Arial" panose="020B0604020202020204" pitchFamily="34" charset="0"/>
              </a:rPr>
              <a:t>Helicobacter pylori</a:t>
            </a:r>
            <a:r>
              <a:rPr lang="fi-FI" altLang="fi-FI" sz="1800">
                <a:latin typeface="Arial" panose="020B0604020202020204" pitchFamily="34" charset="0"/>
              </a:rPr>
              <a:t> –infektion ja atrofisen gastriitin diagnosoimiseksi sekä mahasyövän ja maha- ja pohjukaissuolihaavan riskin määrittämiseksi verinäytteestä</a:t>
            </a:r>
          </a:p>
          <a:p>
            <a:pPr lvl="1">
              <a:lnSpc>
                <a:spcPct val="90000"/>
              </a:lnSpc>
              <a:buSzTx/>
              <a:buFontTx/>
              <a:buChar char="-"/>
            </a:pPr>
            <a:r>
              <a:rPr lang="fi-FI" altLang="fi-FI" sz="1800">
                <a:latin typeface="Arial" panose="020B0604020202020204" pitchFamily="34" charset="0"/>
              </a:rPr>
              <a:t>Testit laktoosi-intoleranssin ja systeemisen lupus erytematosuksen määrittämiseksi</a:t>
            </a:r>
          </a:p>
          <a:p>
            <a:pPr lvl="1">
              <a:lnSpc>
                <a:spcPct val="90000"/>
              </a:lnSpc>
              <a:buSzTx/>
              <a:buFontTx/>
              <a:buChar char="-"/>
            </a:pPr>
            <a:r>
              <a:rPr lang="fi-FI" altLang="fi-FI" sz="1800">
                <a:latin typeface="Arial" panose="020B0604020202020204" pitchFamily="34" charset="0"/>
              </a:rPr>
              <a:t>Monoklonaalisia vasta-aineita</a:t>
            </a:r>
          </a:p>
          <a:p>
            <a:pPr>
              <a:lnSpc>
                <a:spcPct val="90000"/>
              </a:lnSpc>
              <a:buSzTx/>
              <a:buFontTx/>
              <a:buChar char="•"/>
            </a:pPr>
            <a:r>
              <a:rPr lang="fi-FI" altLang="fi-FI" sz="2000" b="1">
                <a:latin typeface="Arial" panose="020B0604020202020204" pitchFamily="34" charset="0"/>
              </a:rPr>
              <a:t>Instrumentit </a:t>
            </a:r>
            <a:r>
              <a:rPr lang="fi-FI" altLang="fi-FI" sz="2000">
                <a:latin typeface="Arial" panose="020B0604020202020204" pitchFamily="34" charset="0"/>
              </a:rPr>
              <a:t>(myyty 2012)</a:t>
            </a:r>
            <a:endParaRPr lang="fi-FI" altLang="fi-FI" sz="2000" b="1">
              <a:latin typeface="Arial" panose="020B0604020202020204" pitchFamily="34" charset="0"/>
            </a:endParaRPr>
          </a:p>
          <a:p>
            <a:pPr>
              <a:lnSpc>
                <a:spcPct val="90000"/>
              </a:lnSpc>
              <a:buSzTx/>
              <a:buFontTx/>
              <a:buNone/>
            </a:pPr>
            <a:r>
              <a:rPr lang="fi-FI" altLang="fi-FI" sz="2000">
                <a:latin typeface="Arial" panose="020B0604020202020204" pitchFamily="34" charset="0"/>
              </a:rPr>
              <a:t>	- 	</a:t>
            </a:r>
            <a:r>
              <a:rPr lang="fi-FI" altLang="fi-FI" sz="1800">
                <a:latin typeface="Arial" panose="020B0604020202020204" pitchFamily="34" charset="0"/>
              </a:rPr>
              <a:t>Mikrolevylukijat ja -pesurit</a:t>
            </a:r>
          </a:p>
          <a:p>
            <a:pPr>
              <a:lnSpc>
                <a:spcPct val="90000"/>
              </a:lnSpc>
              <a:buSzTx/>
              <a:buFontTx/>
              <a:buChar char="•"/>
            </a:pPr>
            <a:r>
              <a:rPr lang="fi-FI" altLang="fi-FI" sz="2000" b="1">
                <a:latin typeface="Arial" panose="020B0604020202020204" pitchFamily="34" charset="0"/>
              </a:rPr>
              <a:t>Analyysijärjestelmät</a:t>
            </a:r>
          </a:p>
          <a:p>
            <a:pPr>
              <a:lnSpc>
                <a:spcPct val="80000"/>
              </a:lnSpc>
              <a:buSzTx/>
              <a:buFontTx/>
              <a:buNone/>
            </a:pPr>
            <a:r>
              <a:rPr lang="fi-FI" altLang="fi-FI" sz="2000">
                <a:latin typeface="Arial" panose="020B0604020202020204" pitchFamily="34" charset="0"/>
              </a:rPr>
              <a:t>	</a:t>
            </a:r>
            <a:r>
              <a:rPr lang="fi-FI" altLang="fi-FI" sz="1800">
                <a:latin typeface="Arial" panose="020B0604020202020204" pitchFamily="34" charset="0"/>
              </a:rPr>
              <a:t>-    Edellä mainittujen tuotteiden eri </a:t>
            </a:r>
          </a:p>
          <a:p>
            <a:pPr>
              <a:lnSpc>
                <a:spcPct val="80000"/>
              </a:lnSpc>
              <a:buSzTx/>
              <a:buFontTx/>
              <a:buNone/>
            </a:pPr>
            <a:r>
              <a:rPr lang="fi-FI" altLang="fi-FI" sz="1800">
                <a:latin typeface="Arial" panose="020B0604020202020204" pitchFamily="34" charset="0"/>
              </a:rPr>
              <a:t>         yhdistelmät</a:t>
            </a:r>
          </a:p>
          <a:p>
            <a:pPr>
              <a:lnSpc>
                <a:spcPct val="90000"/>
              </a:lnSpc>
              <a:buSzTx/>
              <a:buFontTx/>
              <a:buChar char="•"/>
            </a:pPr>
            <a:r>
              <a:rPr lang="fi-FI" altLang="fi-FI" sz="2000" b="1">
                <a:latin typeface="Arial" panose="020B0604020202020204" pitchFamily="34" charset="0"/>
              </a:rPr>
              <a:t>Huolto ja palvelulaboratoriotoiminta</a:t>
            </a:r>
          </a:p>
        </p:txBody>
      </p:sp>
      <p:pic>
        <p:nvPicPr>
          <p:cNvPr id="14344" name="Picture 8" descr="rd4">
            <a:extLst>
              <a:ext uri="{FF2B5EF4-FFF2-40B4-BE49-F238E27FC236}">
                <a16:creationId xmlns:a16="http://schemas.microsoft.com/office/drawing/2014/main" id="{5A885F66-FB71-4BA3-9AB9-F57A8C6D5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295400"/>
            <a:ext cx="2590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rda1">
            <a:extLst>
              <a:ext uri="{FF2B5EF4-FFF2-40B4-BE49-F238E27FC236}">
                <a16:creationId xmlns:a16="http://schemas.microsoft.com/office/drawing/2014/main" id="{D5FBFAFC-B7A0-4A4E-959A-0E0F0582F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68700"/>
            <a:ext cx="25908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A361E68-3034-49EA-87F2-965D87C7E3BA}"/>
              </a:ext>
            </a:extLst>
          </p:cNvPr>
          <p:cNvSpPr>
            <a:spLocks noGrp="1" noChangeArrowheads="1"/>
          </p:cNvSpPr>
          <p:nvPr>
            <p:ph type="ctrTitle"/>
          </p:nvPr>
        </p:nvSpPr>
        <p:spPr>
          <a:xfrm>
            <a:off x="1066800" y="1143000"/>
            <a:ext cx="3505200" cy="5410200"/>
          </a:xfrm>
        </p:spPr>
        <p:txBody>
          <a:bodyPr/>
          <a:lstStyle/>
          <a:p>
            <a:pPr algn="l"/>
            <a:r>
              <a:rPr lang="fi-FI" altLang="fi-FI" sz="2000">
                <a:latin typeface="Arial" panose="020B0604020202020204" pitchFamily="34" charset="0"/>
              </a:rPr>
              <a:t>Uuden sukupolven </a:t>
            </a:r>
            <a:r>
              <a:rPr lang="fi-FI" altLang="fi-FI" sz="2000" b="1">
                <a:latin typeface="Arial" panose="020B0604020202020204" pitchFamily="34" charset="0"/>
              </a:rPr>
              <a:t>eLINE®-</a:t>
            </a:r>
            <a:r>
              <a:rPr lang="fi-FI" altLang="fi-FI" sz="2000">
                <a:latin typeface="Arial" panose="020B0604020202020204" pitchFamily="34" charset="0"/>
              </a:rPr>
              <a:t>tuoteperhe on tarkoitettu kaikkein vaativimpiin nesteannostelu-sovelluksiin. Design Forum Finland myönsi eLINElle kunnia-maininnan Pro Finnish Design 2001 –kilpailussa.</a:t>
            </a:r>
            <a:br>
              <a:rPr lang="fi-FI" altLang="fi-FI" sz="2000">
                <a:latin typeface="Arial" panose="020B0604020202020204" pitchFamily="34" charset="0"/>
              </a:rPr>
            </a:br>
            <a:r>
              <a:rPr lang="fi-FI" altLang="fi-FI" sz="2000">
                <a:latin typeface="Arial" panose="020B0604020202020204" pitchFamily="34" charset="0"/>
              </a:rPr>
              <a:t>Elektronisten pipettien keskeiset piirteet patentoitu.</a:t>
            </a:r>
          </a:p>
        </p:txBody>
      </p:sp>
      <p:sp>
        <p:nvSpPr>
          <p:cNvPr id="15363" name="Rectangle 3">
            <a:extLst>
              <a:ext uri="{FF2B5EF4-FFF2-40B4-BE49-F238E27FC236}">
                <a16:creationId xmlns:a16="http://schemas.microsoft.com/office/drawing/2014/main" id="{F5CF5D18-EF0A-491E-89B9-48C02F3E38F4}"/>
              </a:ext>
            </a:extLst>
          </p:cNvPr>
          <p:cNvSpPr>
            <a:spLocks noChangeArrowheads="1"/>
          </p:cNvSpPr>
          <p:nvPr/>
        </p:nvSpPr>
        <p:spPr bwMode="auto">
          <a:xfrm>
            <a:off x="4648200" y="6629400"/>
            <a:ext cx="685800"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15364" name="Rectangle 4">
            <a:extLst>
              <a:ext uri="{FF2B5EF4-FFF2-40B4-BE49-F238E27FC236}">
                <a16:creationId xmlns:a16="http://schemas.microsoft.com/office/drawing/2014/main" id="{08F7AE2C-2C18-43E9-A2AE-5307914738CD}"/>
              </a:ext>
            </a:extLst>
          </p:cNvPr>
          <p:cNvSpPr>
            <a:spLocks noChangeArrowheads="1"/>
          </p:cNvSpPr>
          <p:nvPr/>
        </p:nvSpPr>
        <p:spPr bwMode="auto">
          <a:xfrm>
            <a:off x="838200" y="6096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fi-FI" altLang="fi-FI" sz="3200">
                <a:solidFill>
                  <a:schemeClr val="tx2"/>
                </a:solidFill>
              </a:rPr>
              <a:t>Elektroninen eLINE</a:t>
            </a:r>
            <a:r>
              <a:rPr lang="fi-FI" altLang="fi-FI">
                <a:solidFill>
                  <a:schemeClr val="tx2"/>
                </a:solidFill>
              </a:rPr>
              <a:t>®</a:t>
            </a:r>
            <a:r>
              <a:rPr lang="fi-FI" altLang="fi-FI" sz="3200">
                <a:solidFill>
                  <a:schemeClr val="tx2"/>
                </a:solidFill>
              </a:rPr>
              <a:t> -tuoteperhe</a:t>
            </a:r>
          </a:p>
        </p:txBody>
      </p:sp>
      <p:pic>
        <p:nvPicPr>
          <p:cNvPr id="15365" name="Picture 5" descr="elineall">
            <a:extLst>
              <a:ext uri="{FF2B5EF4-FFF2-40B4-BE49-F238E27FC236}">
                <a16:creationId xmlns:a16="http://schemas.microsoft.com/office/drawing/2014/main" id="{7C9E3D16-DFB8-4A73-A823-E52AA8450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43434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a:extLst>
              <a:ext uri="{FF2B5EF4-FFF2-40B4-BE49-F238E27FC236}">
                <a16:creationId xmlns:a16="http://schemas.microsoft.com/office/drawing/2014/main" id="{39781383-E3A5-4947-B041-904163EF909E}"/>
              </a:ext>
            </a:extLst>
          </p:cNvPr>
          <p:cNvGraphicFramePr>
            <a:graphicFrameLocks noChangeAspect="1"/>
          </p:cNvGraphicFramePr>
          <p:nvPr/>
        </p:nvGraphicFramePr>
        <p:xfrm>
          <a:off x="381000" y="457200"/>
          <a:ext cx="5013325" cy="5943600"/>
        </p:xfrm>
        <a:graphic>
          <a:graphicData uri="http://schemas.openxmlformats.org/presentationml/2006/ole">
            <mc:AlternateContent xmlns:mc="http://schemas.openxmlformats.org/markup-compatibility/2006">
              <mc:Choice xmlns:v="urn:schemas-microsoft-com:vml" Requires="v">
                <p:oleObj spid="_x0000_s16392" name="Image Document" r:id="rId3" imgW="4842024" imgH="2589777" progId="Imaging.Document">
                  <p:embed/>
                </p:oleObj>
              </mc:Choice>
              <mc:Fallback>
                <p:oleObj name="Image Document" r:id="rId3" imgW="4842024" imgH="2589777" progId="Imaging.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50133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Rectangle 3">
            <a:extLst>
              <a:ext uri="{FF2B5EF4-FFF2-40B4-BE49-F238E27FC236}">
                <a16:creationId xmlns:a16="http://schemas.microsoft.com/office/drawing/2014/main" id="{9F56F88F-3960-4B85-A6EA-E11C91BF33D2}"/>
              </a:ext>
            </a:extLst>
          </p:cNvPr>
          <p:cNvSpPr>
            <a:spLocks noChangeArrowheads="1"/>
          </p:cNvSpPr>
          <p:nvPr/>
        </p:nvSpPr>
        <p:spPr bwMode="auto">
          <a:xfrm>
            <a:off x="5638800" y="213360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nSpc>
                <a:spcPct val="90000"/>
              </a:lnSpc>
              <a:spcBef>
                <a:spcPct val="20000"/>
              </a:spcBef>
              <a:buSzPct val="70000"/>
              <a:buFontTx/>
              <a:buChar char="•"/>
            </a:pPr>
            <a:r>
              <a:rPr lang="fi-FI" altLang="fi-FI" sz="1800">
                <a:latin typeface="Arial" panose="020B0604020202020204" pitchFamily="34" charset="0"/>
              </a:rPr>
              <a:t>Kevyet pipetointivoimat (mekanismi patentoitu)</a:t>
            </a:r>
          </a:p>
          <a:p>
            <a:pPr>
              <a:lnSpc>
                <a:spcPct val="90000"/>
              </a:lnSpc>
              <a:spcBef>
                <a:spcPct val="20000"/>
              </a:spcBef>
              <a:buSzPct val="70000"/>
              <a:buFontTx/>
              <a:buChar char="•"/>
            </a:pPr>
            <a:r>
              <a:rPr lang="fi-FI" altLang="fi-FI" sz="1800">
                <a:latin typeface="Arial" panose="020B0604020202020204" pitchFamily="34" charset="0"/>
              </a:rPr>
              <a:t>Entistä parempi tarkkuus ja toistettavuus</a:t>
            </a:r>
          </a:p>
          <a:p>
            <a:pPr>
              <a:lnSpc>
                <a:spcPct val="90000"/>
              </a:lnSpc>
              <a:spcBef>
                <a:spcPct val="20000"/>
              </a:spcBef>
              <a:buSzPct val="70000"/>
              <a:buFontTx/>
              <a:buChar char="•"/>
            </a:pPr>
            <a:r>
              <a:rPr lang="fi-FI" altLang="fi-FI" sz="1800">
                <a:latin typeface="Arial" panose="020B0604020202020204" pitchFamily="34" charset="0"/>
              </a:rPr>
              <a:t>Helppo ja kevyesti suoritettava kärjenpoisto</a:t>
            </a:r>
          </a:p>
          <a:p>
            <a:pPr>
              <a:lnSpc>
                <a:spcPct val="90000"/>
              </a:lnSpc>
              <a:spcBef>
                <a:spcPct val="20000"/>
              </a:spcBef>
              <a:buSzPct val="70000"/>
              <a:buFontTx/>
              <a:buChar char="•"/>
            </a:pPr>
            <a:r>
              <a:rPr lang="fi-FI" altLang="fi-FI" sz="1800">
                <a:latin typeface="Arial" panose="020B0604020202020204" pitchFamily="34" charset="0"/>
              </a:rPr>
              <a:t>Pipetti kokonaan autoklavoitavissa </a:t>
            </a:r>
          </a:p>
          <a:p>
            <a:pPr>
              <a:lnSpc>
                <a:spcPct val="90000"/>
              </a:lnSpc>
              <a:spcBef>
                <a:spcPct val="20000"/>
              </a:spcBef>
              <a:buSzPct val="70000"/>
              <a:buFontTx/>
              <a:buChar char="•"/>
            </a:pPr>
            <a:r>
              <a:rPr lang="fi-FI" altLang="fi-FI" sz="1800">
                <a:latin typeface="Arial" panose="020B0604020202020204" pitchFamily="34" charset="0"/>
              </a:rPr>
              <a:t>Nopea tilavuuden säätö </a:t>
            </a:r>
          </a:p>
          <a:p>
            <a:pPr>
              <a:lnSpc>
                <a:spcPct val="90000"/>
              </a:lnSpc>
              <a:spcBef>
                <a:spcPct val="20000"/>
              </a:spcBef>
              <a:buSzPct val="70000"/>
              <a:buFontTx/>
              <a:buChar char="•"/>
            </a:pPr>
            <a:r>
              <a:rPr lang="fi-FI" altLang="fi-FI" sz="1800">
                <a:latin typeface="Arial" panose="020B0604020202020204" pitchFamily="34" charset="0"/>
              </a:rPr>
              <a:t>	– säätölukko patentoitu</a:t>
            </a:r>
            <a:endParaRPr lang="en-US" altLang="fi-FI" sz="1800">
              <a:latin typeface="Arial" panose="020B0604020202020204" pitchFamily="34" charset="0"/>
            </a:endParaRPr>
          </a:p>
          <a:p>
            <a:pPr>
              <a:lnSpc>
                <a:spcPct val="90000"/>
              </a:lnSpc>
              <a:spcBef>
                <a:spcPct val="20000"/>
              </a:spcBef>
              <a:buSzPct val="70000"/>
              <a:buFontTx/>
              <a:buChar char="•"/>
            </a:pPr>
            <a:r>
              <a:rPr lang="fi-FI" altLang="fi-FI" sz="1800">
                <a:latin typeface="Arial" panose="020B0604020202020204" pitchFamily="34" charset="0"/>
              </a:rPr>
              <a:t>Pienet säätövälit</a:t>
            </a:r>
          </a:p>
          <a:p>
            <a:pPr>
              <a:lnSpc>
                <a:spcPct val="90000"/>
              </a:lnSpc>
              <a:spcBef>
                <a:spcPct val="20000"/>
              </a:spcBef>
              <a:buSzPct val="70000"/>
              <a:buFontTx/>
              <a:buChar char="•"/>
            </a:pPr>
            <a:r>
              <a:rPr lang="fi-FI" altLang="fi-FI" sz="1800">
                <a:latin typeface="Arial" panose="020B0604020202020204" pitchFamily="34" charset="0"/>
              </a:rPr>
              <a:t>Kärkikartiofiltterit ja ainutlaatuinen patentoitu filtterin poisto</a:t>
            </a:r>
          </a:p>
        </p:txBody>
      </p:sp>
      <p:sp>
        <p:nvSpPr>
          <p:cNvPr id="16388" name="Rectangle 4">
            <a:extLst>
              <a:ext uri="{FF2B5EF4-FFF2-40B4-BE49-F238E27FC236}">
                <a16:creationId xmlns:a16="http://schemas.microsoft.com/office/drawing/2014/main" id="{8B9DBA32-5D53-4B33-8D3E-6811D30C17DE}"/>
              </a:ext>
            </a:extLst>
          </p:cNvPr>
          <p:cNvSpPr>
            <a:spLocks noChangeArrowheads="1"/>
          </p:cNvSpPr>
          <p:nvPr/>
        </p:nvSpPr>
        <p:spPr bwMode="auto">
          <a:xfrm>
            <a:off x="5181600" y="1066800"/>
            <a:ext cx="335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fi-FI" altLang="fi-FI" sz="4800" b="1" i="1">
                <a:solidFill>
                  <a:schemeClr val="tx2"/>
                </a:solidFill>
                <a:latin typeface="Garamond" panose="02020404030301010803" pitchFamily="18" charset="0"/>
              </a:rPr>
              <a:t>m</a:t>
            </a:r>
            <a:r>
              <a:rPr lang="fi-FI" altLang="fi-FI" sz="4000" b="1">
                <a:solidFill>
                  <a:schemeClr val="tx2"/>
                </a:solidFill>
                <a:latin typeface="Arial" panose="020B0604020202020204" pitchFamily="34" charset="0"/>
              </a:rPr>
              <a:t>LINE</a:t>
            </a:r>
            <a:endParaRPr lang="en-US" altLang="fi-FI" sz="4000" b="1">
              <a:solidFill>
                <a:schemeClr val="tx2"/>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AF1BCE1-3C64-4665-8585-E3031205B523}"/>
              </a:ext>
            </a:extLst>
          </p:cNvPr>
          <p:cNvSpPr>
            <a:spLocks noGrp="1" noChangeArrowheads="1"/>
          </p:cNvSpPr>
          <p:nvPr>
            <p:ph type="title"/>
          </p:nvPr>
        </p:nvSpPr>
        <p:spPr/>
        <p:txBody>
          <a:bodyPr/>
          <a:lstStyle/>
          <a:p>
            <a:r>
              <a:rPr lang="fi-FI" altLang="fi-FI" sz="2400"/>
              <a:t>Diagnostiikka</a:t>
            </a:r>
            <a:br>
              <a:rPr lang="fi-FI" altLang="fi-FI" sz="2400"/>
            </a:br>
            <a:r>
              <a:rPr lang="fi-FI" altLang="fi-FI"/>
              <a:t>Tuotevalikoima</a:t>
            </a:r>
          </a:p>
        </p:txBody>
      </p:sp>
      <p:sp>
        <p:nvSpPr>
          <p:cNvPr id="17411" name="Rectangle 3">
            <a:extLst>
              <a:ext uri="{FF2B5EF4-FFF2-40B4-BE49-F238E27FC236}">
                <a16:creationId xmlns:a16="http://schemas.microsoft.com/office/drawing/2014/main" id="{2024D9CB-0552-484A-B177-7129149FC6C3}"/>
              </a:ext>
            </a:extLst>
          </p:cNvPr>
          <p:cNvSpPr>
            <a:spLocks noGrp="1" noChangeArrowheads="1"/>
          </p:cNvSpPr>
          <p:nvPr>
            <p:ph type="body" idx="1"/>
          </p:nvPr>
        </p:nvSpPr>
        <p:spPr>
          <a:xfrm>
            <a:off x="609600" y="1752600"/>
            <a:ext cx="8686800" cy="4343400"/>
          </a:xfrm>
        </p:spPr>
        <p:txBody>
          <a:bodyPr/>
          <a:lstStyle/>
          <a:p>
            <a:pPr>
              <a:lnSpc>
                <a:spcPct val="110000"/>
              </a:lnSpc>
            </a:pPr>
            <a:endParaRPr lang="fi-FI" altLang="fi-FI" sz="1600" b="1"/>
          </a:p>
          <a:p>
            <a:pPr>
              <a:lnSpc>
                <a:spcPct val="110000"/>
              </a:lnSpc>
              <a:buSzTx/>
              <a:buFontTx/>
              <a:buChar char="•"/>
            </a:pPr>
            <a:r>
              <a:rPr lang="fi-FI" altLang="fi-FI" sz="2000" b="1">
                <a:latin typeface="Arial" panose="020B0604020202020204" pitchFamily="34" charset="0"/>
              </a:rPr>
              <a:t>Testipaneeli (GastroPanel ja GastroSoft) </a:t>
            </a:r>
            <a:r>
              <a:rPr lang="fi-FI" altLang="fi-FI" sz="2000" b="1" i="1">
                <a:latin typeface="Arial" panose="020B0604020202020204" pitchFamily="34" charset="0"/>
              </a:rPr>
              <a:t>Helicobacter pylori</a:t>
            </a:r>
            <a:r>
              <a:rPr lang="fi-FI" altLang="fi-FI" sz="2000" b="1">
                <a:latin typeface="Arial" panose="020B0604020202020204" pitchFamily="34" charset="0"/>
              </a:rPr>
              <a:t> –infektion ja atrofisen gastriitin diagnosoimiseksi sekä mahasyövän ja maha- ja pohjukaissuolihaavan riskin määrittämiseksi verinäytteestä</a:t>
            </a:r>
          </a:p>
          <a:p>
            <a:pPr>
              <a:lnSpc>
                <a:spcPct val="110000"/>
              </a:lnSpc>
              <a:buSzTx/>
              <a:buFontTx/>
              <a:buChar char="•"/>
            </a:pPr>
            <a:r>
              <a:rPr lang="fi-FI" altLang="fi-FI" sz="2000" b="1">
                <a:latin typeface="Arial" panose="020B0604020202020204" pitchFamily="34" charset="0"/>
              </a:rPr>
              <a:t>Testi laktoosi-intoleranssin diagnosoimiseksi</a:t>
            </a:r>
          </a:p>
          <a:p>
            <a:pPr>
              <a:lnSpc>
                <a:spcPct val="110000"/>
              </a:lnSpc>
              <a:buSzTx/>
              <a:buFontTx/>
              <a:buChar char="•"/>
            </a:pPr>
            <a:r>
              <a:rPr lang="fi-FI" altLang="fi-FI" sz="2000" b="1">
                <a:latin typeface="Arial" panose="020B0604020202020204" pitchFamily="34" charset="0"/>
              </a:rPr>
              <a:t>Testi systeemisen lupus erytematosuksen (SLE) diagnosoimiseksi</a:t>
            </a:r>
          </a:p>
          <a:p>
            <a:pPr>
              <a:lnSpc>
                <a:spcPct val="110000"/>
              </a:lnSpc>
              <a:buSzTx/>
              <a:buFontTx/>
              <a:buChar char="•"/>
            </a:pPr>
            <a:r>
              <a:rPr lang="fi-FI" altLang="fi-FI" sz="2000" b="1">
                <a:latin typeface="Arial" panose="020B0604020202020204" pitchFamily="34" charset="0"/>
              </a:rPr>
              <a:t>40 erilaista monoklonaalista vasta-ainetta eri tautitilojen ja syöpätyyppien tunnistamiseksi</a:t>
            </a:r>
          </a:p>
          <a:p>
            <a:pPr>
              <a:lnSpc>
                <a:spcPct val="110000"/>
              </a:lnSpc>
              <a:buSzTx/>
              <a:buFontTx/>
              <a:buChar char="•"/>
            </a:pPr>
            <a:r>
              <a:rPr lang="fi-FI" altLang="fi-FI" sz="2000" b="1">
                <a:latin typeface="Arial" panose="020B0604020202020204" pitchFamily="34" charset="0"/>
              </a:rPr>
              <a:t>Kehitystyötä kasviestrogeenien alalla</a:t>
            </a:r>
          </a:p>
          <a:p>
            <a:pPr>
              <a:lnSpc>
                <a:spcPct val="110000"/>
              </a:lnSpc>
              <a:buSzTx/>
              <a:buFontTx/>
              <a:buChar char="•"/>
            </a:pPr>
            <a:r>
              <a:rPr lang="fi-FI" altLang="fi-FI" sz="2000" b="1">
                <a:latin typeface="Arial" panose="020B0604020202020204" pitchFamily="34" charset="0"/>
              </a:rPr>
              <a:t>Palvelulaboratorio yllä mainittujen ja eräiden muiden analyysien suorittamiseksi</a:t>
            </a:r>
          </a:p>
          <a:p>
            <a:pPr>
              <a:lnSpc>
                <a:spcPct val="110000"/>
              </a:lnSpc>
              <a:buSzTx/>
              <a:buFontTx/>
              <a:buChar char="•"/>
            </a:pPr>
            <a:endParaRPr lang="fi-FI" altLang="fi-FI" sz="2000" b="1">
              <a:latin typeface="Arial" panose="020B0604020202020204" pitchFamily="34" charset="0"/>
            </a:endParaRPr>
          </a:p>
          <a:p>
            <a:pPr>
              <a:lnSpc>
                <a:spcPct val="110000"/>
              </a:lnSpc>
              <a:buSzTx/>
              <a:buFontTx/>
              <a:buChar char="•"/>
            </a:pPr>
            <a:endParaRPr lang="fi-FI" altLang="fi-FI" sz="2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24E1379-4AA2-4CAA-BF99-76F70D53006A}"/>
              </a:ext>
            </a:extLst>
          </p:cNvPr>
          <p:cNvSpPr>
            <a:spLocks noGrp="1" noChangeArrowheads="1"/>
          </p:cNvSpPr>
          <p:nvPr>
            <p:ph type="title"/>
          </p:nvPr>
        </p:nvSpPr>
        <p:spPr>
          <a:xfrm>
            <a:off x="762000" y="381000"/>
            <a:ext cx="8423275" cy="1143000"/>
          </a:xfrm>
        </p:spPr>
        <p:txBody>
          <a:bodyPr/>
          <a:lstStyle/>
          <a:p>
            <a:r>
              <a:rPr lang="fi-FI" altLang="fi-FI"/>
              <a:t>Gastroskopia- ja koepalatutkimus</a:t>
            </a:r>
          </a:p>
        </p:txBody>
      </p:sp>
      <p:pic>
        <p:nvPicPr>
          <p:cNvPr id="18435" name="Picture 3" descr="Jorvi">
            <a:extLst>
              <a:ext uri="{FF2B5EF4-FFF2-40B4-BE49-F238E27FC236}">
                <a16:creationId xmlns:a16="http://schemas.microsoft.com/office/drawing/2014/main" id="{210088CB-2431-4246-9479-D10C681FA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47800"/>
            <a:ext cx="518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a:extLst>
              <a:ext uri="{FF2B5EF4-FFF2-40B4-BE49-F238E27FC236}">
                <a16:creationId xmlns:a16="http://schemas.microsoft.com/office/drawing/2014/main" id="{AA891F3F-FFD4-49AC-B2B1-C1338A7E228C}"/>
              </a:ext>
            </a:extLst>
          </p:cNvPr>
          <p:cNvSpPr>
            <a:spLocks noGrp="1" noChangeArrowheads="1"/>
          </p:cNvSpPr>
          <p:nvPr>
            <p:ph type="body" idx="1"/>
          </p:nvPr>
        </p:nvSpPr>
        <p:spPr>
          <a:xfrm>
            <a:off x="457200" y="1447800"/>
            <a:ext cx="3581400" cy="5029200"/>
          </a:xfrm>
          <a:noFill/>
        </p:spPr>
        <p:txBody>
          <a:bodyPr/>
          <a:lstStyle/>
          <a:p>
            <a:pPr>
              <a:buFont typeface="Monotype Sorts" pitchFamily="2" charset="2"/>
              <a:buNone/>
            </a:pPr>
            <a:r>
              <a:rPr lang="fi-FI" altLang="fi-FI" sz="2000"/>
              <a:t>	</a:t>
            </a:r>
            <a:r>
              <a:rPr lang="fi-FI" altLang="fi-FI" sz="1800" b="1">
                <a:latin typeface="Arial" panose="020B0604020202020204" pitchFamily="34" charset="0"/>
              </a:rPr>
              <a:t>Biohitin kehittämä ja patentoima verinäytteestä tehtävä GastroPanel-tutkimus korvaa gastroskopian (kuvassa) ensivaiheen menetelmänä tutkittaessa vatsavaivoista ja atrofisesta gastriitista kärsiviä potilaita. Gastroskopia on </a:t>
            </a:r>
            <a:r>
              <a:rPr lang="en-US" altLang="fi-FI" sz="1800" b="1">
                <a:latin typeface="Arial" panose="020B0604020202020204" pitchFamily="34" charset="0"/>
                <a:cs typeface="Times New Roman" panose="02020603050405020304" pitchFamily="18" charset="0"/>
              </a:rPr>
              <a:t> menetelmänä kallis, epämiellyttävä potilaalle eikä kaikkia potilaita ole mahdollista tutkia nopeasti johtuen terveydenhuoltoresurssien rajallisuudesta</a:t>
            </a:r>
            <a:endParaRPr lang="fi-FI" altLang="fi-FI" sz="1800" b="1">
              <a:latin typeface="Arial" panose="020B060402020202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4216E8E-20C8-4B71-B28A-BB13073A5661}"/>
              </a:ext>
            </a:extLst>
          </p:cNvPr>
          <p:cNvSpPr>
            <a:spLocks noChangeArrowheads="1"/>
          </p:cNvSpPr>
          <p:nvPr/>
        </p:nvSpPr>
        <p:spPr bwMode="auto">
          <a:xfrm>
            <a:off x="685800" y="457200"/>
            <a:ext cx="77755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en-GB" altLang="fi-FI" sz="3200" b="1">
                <a:solidFill>
                  <a:schemeClr val="tx2"/>
                </a:solidFill>
              </a:rPr>
              <a:t>Mahan limakalvon toimintaa</a:t>
            </a:r>
          </a:p>
        </p:txBody>
      </p:sp>
      <p:pic>
        <p:nvPicPr>
          <p:cNvPr id="19459" name="Picture 3" descr="Plain Gut">
            <a:extLst>
              <a:ext uri="{FF2B5EF4-FFF2-40B4-BE49-F238E27FC236}">
                <a16:creationId xmlns:a16="http://schemas.microsoft.com/office/drawing/2014/main" id="{EDFC88ED-8515-4FB8-B7F4-0A4D7F494C47}"/>
              </a:ext>
            </a:extLst>
          </p:cNvPr>
          <p:cNvPicPr>
            <a:picLocks noChangeAspect="1" noChangeArrowheads="1"/>
          </p:cNvPicPr>
          <p:nvPr/>
        </p:nvPicPr>
        <p:blipFill>
          <a:blip r:embed="rId2">
            <a:clrChange>
              <a:clrFrom>
                <a:srgbClr val="71C5F1"/>
              </a:clrFrom>
              <a:clrTo>
                <a:srgbClr val="71C5F1">
                  <a:alpha val="0"/>
                </a:srgbClr>
              </a:clrTo>
            </a:clrChange>
            <a:extLst>
              <a:ext uri="{28A0092B-C50C-407E-A947-70E740481C1C}">
                <a14:useLocalDpi xmlns:a14="http://schemas.microsoft.com/office/drawing/2010/main" val="0"/>
              </a:ext>
            </a:extLst>
          </a:blip>
          <a:srcRect l="14734" t="2353" r="3613" b="2354"/>
          <a:stretch>
            <a:fillRect/>
          </a:stretch>
        </p:blipFill>
        <p:spPr bwMode="auto">
          <a:xfrm>
            <a:off x="685800" y="1447800"/>
            <a:ext cx="6781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a:extLst>
              <a:ext uri="{FF2B5EF4-FFF2-40B4-BE49-F238E27FC236}">
                <a16:creationId xmlns:a16="http://schemas.microsoft.com/office/drawing/2014/main" id="{D5EA34F2-DF6C-4046-9076-297E63207CD7}"/>
              </a:ext>
            </a:extLst>
          </p:cNvPr>
          <p:cNvSpPr txBox="1">
            <a:spLocks noChangeArrowheads="1"/>
          </p:cNvSpPr>
          <p:nvPr/>
        </p:nvSpPr>
        <p:spPr bwMode="auto">
          <a:xfrm>
            <a:off x="4191000" y="2387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Fundus</a:t>
            </a:r>
          </a:p>
        </p:txBody>
      </p:sp>
      <p:sp>
        <p:nvSpPr>
          <p:cNvPr id="19461" name="Text Box 5">
            <a:extLst>
              <a:ext uri="{FF2B5EF4-FFF2-40B4-BE49-F238E27FC236}">
                <a16:creationId xmlns:a16="http://schemas.microsoft.com/office/drawing/2014/main" id="{CC39E62E-15D2-485B-BC2B-2525396A75F1}"/>
              </a:ext>
            </a:extLst>
          </p:cNvPr>
          <p:cNvSpPr txBox="1">
            <a:spLocks noChangeArrowheads="1"/>
          </p:cNvSpPr>
          <p:nvPr/>
        </p:nvSpPr>
        <p:spPr bwMode="auto">
          <a:xfrm>
            <a:off x="4267200" y="3530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Corpus</a:t>
            </a:r>
          </a:p>
        </p:txBody>
      </p:sp>
      <p:sp>
        <p:nvSpPr>
          <p:cNvPr id="19462" name="Text Box 6">
            <a:extLst>
              <a:ext uri="{FF2B5EF4-FFF2-40B4-BE49-F238E27FC236}">
                <a16:creationId xmlns:a16="http://schemas.microsoft.com/office/drawing/2014/main" id="{A64E5081-0027-466C-810A-03A017A5AE69}"/>
              </a:ext>
            </a:extLst>
          </p:cNvPr>
          <p:cNvSpPr txBox="1">
            <a:spLocks noChangeArrowheads="1"/>
          </p:cNvSpPr>
          <p:nvPr/>
        </p:nvSpPr>
        <p:spPr bwMode="auto">
          <a:xfrm>
            <a:off x="3124200" y="4860925"/>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Antrum</a:t>
            </a:r>
          </a:p>
        </p:txBody>
      </p:sp>
      <p:sp>
        <p:nvSpPr>
          <p:cNvPr id="19463" name="Text Box 7">
            <a:extLst>
              <a:ext uri="{FF2B5EF4-FFF2-40B4-BE49-F238E27FC236}">
                <a16:creationId xmlns:a16="http://schemas.microsoft.com/office/drawing/2014/main" id="{1B085AC9-1DBA-4519-B6B9-C1F21F5AE27B}"/>
              </a:ext>
            </a:extLst>
          </p:cNvPr>
          <p:cNvSpPr txBox="1">
            <a:spLocks noChangeArrowheads="1"/>
          </p:cNvSpPr>
          <p:nvPr/>
        </p:nvSpPr>
        <p:spPr bwMode="auto">
          <a:xfrm>
            <a:off x="1371600" y="4445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Pylorus</a:t>
            </a:r>
          </a:p>
        </p:txBody>
      </p:sp>
      <p:sp>
        <p:nvSpPr>
          <p:cNvPr id="19464" name="Line 8">
            <a:extLst>
              <a:ext uri="{FF2B5EF4-FFF2-40B4-BE49-F238E27FC236}">
                <a16:creationId xmlns:a16="http://schemas.microsoft.com/office/drawing/2014/main" id="{584B2329-6D9A-4054-93F7-26D3547123FA}"/>
              </a:ext>
            </a:extLst>
          </p:cNvPr>
          <p:cNvSpPr>
            <a:spLocks noChangeShapeType="1"/>
          </p:cNvSpPr>
          <p:nvPr/>
        </p:nvSpPr>
        <p:spPr bwMode="auto">
          <a:xfrm>
            <a:off x="4038600" y="50292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5" name="Line 9">
            <a:extLst>
              <a:ext uri="{FF2B5EF4-FFF2-40B4-BE49-F238E27FC236}">
                <a16:creationId xmlns:a16="http://schemas.microsoft.com/office/drawing/2014/main" id="{4803660C-F043-4FF2-BBA9-C807B8CCC228}"/>
              </a:ext>
            </a:extLst>
          </p:cNvPr>
          <p:cNvSpPr>
            <a:spLocks noChangeShapeType="1"/>
          </p:cNvSpPr>
          <p:nvPr/>
        </p:nvSpPr>
        <p:spPr bwMode="auto">
          <a:xfrm>
            <a:off x="5257800" y="3733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6" name="Line 10">
            <a:extLst>
              <a:ext uri="{FF2B5EF4-FFF2-40B4-BE49-F238E27FC236}">
                <a16:creationId xmlns:a16="http://schemas.microsoft.com/office/drawing/2014/main" id="{DF69E5D5-3568-4B09-8C0D-69550EC0127C}"/>
              </a:ext>
            </a:extLst>
          </p:cNvPr>
          <p:cNvSpPr>
            <a:spLocks noChangeShapeType="1"/>
          </p:cNvSpPr>
          <p:nvPr/>
        </p:nvSpPr>
        <p:spPr bwMode="auto">
          <a:xfrm flipV="1">
            <a:off x="18288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7" name="Text Box 11">
            <a:extLst>
              <a:ext uri="{FF2B5EF4-FFF2-40B4-BE49-F238E27FC236}">
                <a16:creationId xmlns:a16="http://schemas.microsoft.com/office/drawing/2014/main" id="{7B80C1C6-CAA2-4818-A957-547FCAB58736}"/>
              </a:ext>
            </a:extLst>
          </p:cNvPr>
          <p:cNvSpPr txBox="1">
            <a:spLocks noChangeArrowheads="1"/>
          </p:cNvSpPr>
          <p:nvPr/>
        </p:nvSpPr>
        <p:spPr bwMode="auto">
          <a:xfrm>
            <a:off x="5638800" y="48006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b="1">
                <a:latin typeface="Arial" panose="020B0604020202020204" pitchFamily="34" charset="0"/>
              </a:rPr>
              <a:t>Gastrin 17</a:t>
            </a:r>
            <a:r>
              <a:rPr lang="en-GB" altLang="fi-FI" sz="2000">
                <a:latin typeface="Arial" panose="020B0604020202020204" pitchFamily="34" charset="0"/>
              </a:rPr>
              <a:t>          Gastrin 34 Pepsinogen II</a:t>
            </a:r>
          </a:p>
        </p:txBody>
      </p:sp>
      <p:sp>
        <p:nvSpPr>
          <p:cNvPr id="19468" name="Text Box 12">
            <a:extLst>
              <a:ext uri="{FF2B5EF4-FFF2-40B4-BE49-F238E27FC236}">
                <a16:creationId xmlns:a16="http://schemas.microsoft.com/office/drawing/2014/main" id="{6D5FE7B5-05DE-47FF-80BB-7221C075A619}"/>
              </a:ext>
            </a:extLst>
          </p:cNvPr>
          <p:cNvSpPr txBox="1">
            <a:spLocks noChangeArrowheads="1"/>
          </p:cNvSpPr>
          <p:nvPr/>
        </p:nvSpPr>
        <p:spPr bwMode="auto">
          <a:xfrm>
            <a:off x="838200" y="2955925"/>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Gastrin 34 Pepsinogen II</a:t>
            </a:r>
          </a:p>
        </p:txBody>
      </p:sp>
      <p:sp>
        <p:nvSpPr>
          <p:cNvPr id="19469" name="Text Box 13">
            <a:extLst>
              <a:ext uri="{FF2B5EF4-FFF2-40B4-BE49-F238E27FC236}">
                <a16:creationId xmlns:a16="http://schemas.microsoft.com/office/drawing/2014/main" id="{A82F1519-EE4A-432F-B9DB-5AF6A961FC78}"/>
              </a:ext>
            </a:extLst>
          </p:cNvPr>
          <p:cNvSpPr txBox="1">
            <a:spLocks noChangeArrowheads="1"/>
          </p:cNvSpPr>
          <p:nvPr/>
        </p:nvSpPr>
        <p:spPr bwMode="auto">
          <a:xfrm>
            <a:off x="6477000" y="3200400"/>
            <a:ext cx="1847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fi-FI" altLang="fi-FI" sz="2000">
                <a:latin typeface="Arial" panose="020B0604020202020204" pitchFamily="34" charset="0"/>
              </a:rPr>
              <a:t>HCL</a:t>
            </a:r>
          </a:p>
          <a:p>
            <a:r>
              <a:rPr lang="fi-FI" altLang="fi-FI" sz="2000" b="1">
                <a:latin typeface="Arial" panose="020B0604020202020204" pitchFamily="34" charset="0"/>
              </a:rPr>
              <a:t>Pepsinogen I</a:t>
            </a:r>
          </a:p>
          <a:p>
            <a:r>
              <a:rPr lang="fi-FI" altLang="fi-FI" sz="2000">
                <a:latin typeface="Arial" panose="020B0604020202020204" pitchFamily="34" charset="0"/>
              </a:rPr>
              <a:t>Pepsinogen II</a:t>
            </a:r>
          </a:p>
          <a:p>
            <a:r>
              <a:rPr lang="fi-FI" altLang="fi-FI" sz="2000">
                <a:latin typeface="Arial" panose="020B0604020202020204" pitchFamily="34" charset="0"/>
              </a:rPr>
              <a:t>Intrinsic Factor</a:t>
            </a:r>
            <a:endParaRPr lang="en-US" altLang="fi-FI" sz="20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237C7E6-1549-4BF6-B243-FD8B02C7FF7D}"/>
              </a:ext>
            </a:extLst>
          </p:cNvPr>
          <p:cNvSpPr>
            <a:spLocks noChangeArrowheads="1"/>
          </p:cNvSpPr>
          <p:nvPr/>
        </p:nvSpPr>
        <p:spPr bwMode="auto">
          <a:xfrm>
            <a:off x="0" y="762000"/>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20483" name="Picture 4">
            <a:extLst>
              <a:ext uri="{FF2B5EF4-FFF2-40B4-BE49-F238E27FC236}">
                <a16:creationId xmlns:a16="http://schemas.microsoft.com/office/drawing/2014/main" id="{E1D32965-59B1-4C2F-960C-F6D7F3E0A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1153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2514187-E131-475F-A9A5-C73091421922}"/>
              </a:ext>
            </a:extLst>
          </p:cNvPr>
          <p:cNvSpPr>
            <a:spLocks noChangeArrowheads="1"/>
          </p:cNvSpPr>
          <p:nvPr/>
        </p:nvSpPr>
        <p:spPr bwMode="auto">
          <a:xfrm>
            <a:off x="3386138"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21507" name="Picture 3">
            <a:extLst>
              <a:ext uri="{FF2B5EF4-FFF2-40B4-BE49-F238E27FC236}">
                <a16:creationId xmlns:a16="http://schemas.microsoft.com/office/drawing/2014/main" id="{8A7A14D0-973C-494C-9D3F-2D361654F02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8" y="6022975"/>
            <a:ext cx="10350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4">
            <a:extLst>
              <a:ext uri="{FF2B5EF4-FFF2-40B4-BE49-F238E27FC236}">
                <a16:creationId xmlns:a16="http://schemas.microsoft.com/office/drawing/2014/main" id="{168500D7-4635-4AD5-AF53-738D6F22AC9C}"/>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09" name="Rectangle 5">
            <a:extLst>
              <a:ext uri="{FF2B5EF4-FFF2-40B4-BE49-F238E27FC236}">
                <a16:creationId xmlns:a16="http://schemas.microsoft.com/office/drawing/2014/main" id="{E13C7828-7CF1-4778-A7B8-2545FCDCEC6E}"/>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21510" name="Rectangle 6">
            <a:extLst>
              <a:ext uri="{FF2B5EF4-FFF2-40B4-BE49-F238E27FC236}">
                <a16:creationId xmlns:a16="http://schemas.microsoft.com/office/drawing/2014/main" id="{F3419AB0-90DB-4A23-98FE-20D8F827BA33}"/>
              </a:ext>
            </a:extLst>
          </p:cNvPr>
          <p:cNvSpPr>
            <a:spLocks noChangeArrowheads="1"/>
          </p:cNvSpPr>
          <p:nvPr/>
        </p:nvSpPr>
        <p:spPr bwMode="auto">
          <a:xfrm>
            <a:off x="533400" y="10668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457200" indent="-457200"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r>
              <a:rPr lang="en-GB" altLang="fi-FI" sz="1400">
                <a:latin typeface="Arial" panose="020B0604020202020204" pitchFamily="34" charset="0"/>
                <a:cs typeface="Times New Roman" panose="02020603050405020304" pitchFamily="18" charset="0"/>
              </a:rPr>
              <a:t>   	GastroPanel-tutkimusta voidaan käyttää ensisijaisena tutkimuksena ylävatsan ja mahan limakalvon sairauksissa sekä niiden aiheuttamien riskien ja seuraamuksien arvioinnissa. GastroPanel-tutkimus edistää mahan limakalvon atrofisen gastriitin ja siihen liittyvien sairauksien seulontatutkimuksia, täsmällistä diagnosointia sekä ennaltaehkäisevää ja kohdennettua hoitoa (ns. evidence-based medicine). GastroPanel-tutkimus mahdollistaa: </a:t>
            </a:r>
          </a:p>
          <a:p>
            <a:pPr>
              <a:buSzTx/>
              <a:buFontTx/>
              <a:buAutoNum type="arabicParenR"/>
            </a:pPr>
            <a:r>
              <a:rPr lang="en-GB" altLang="fi-FI" sz="1400" b="1">
                <a:latin typeface="Arial" panose="020B0604020202020204" pitchFamily="34" charset="0"/>
                <a:cs typeface="Times New Roman" panose="02020603050405020304" pitchFamily="18" charset="0"/>
              </a:rPr>
              <a:t>Dyspepsian diagnosoinnin</a:t>
            </a:r>
            <a:r>
              <a:rPr lang="en-GB" altLang="fi-FI" sz="1400">
                <a:latin typeface="Arial" panose="020B0604020202020204" pitchFamily="34" charset="0"/>
                <a:cs typeface="Times New Roman" panose="02020603050405020304" pitchFamily="18" charset="0"/>
              </a:rPr>
              <a:t> (dyspepsian esiintyvyys on noin 30% maailman väestöstä):</a:t>
            </a:r>
          </a:p>
          <a:p>
            <a:pPr>
              <a:buSzTx/>
              <a:buFontTx/>
              <a:buNone/>
            </a:pPr>
            <a:r>
              <a:rPr lang="en-GB" altLang="fi-FI" sz="1400">
                <a:latin typeface="Arial" panose="020B0604020202020204" pitchFamily="34" charset="0"/>
                <a:cs typeface="Times New Roman" panose="02020603050405020304" pitchFamily="18" charset="0"/>
              </a:rPr>
              <a:t>- 	Toiminnallinen dyspepsia (yli puolet dyspepsiatapauksista)</a:t>
            </a:r>
            <a:r>
              <a:rPr lang="en-GB" altLang="fi-FI" sz="1400" b="1">
                <a:latin typeface="Arial" panose="020B0604020202020204" pitchFamily="34" charset="0"/>
                <a:cs typeface="Times New Roman" panose="02020603050405020304" pitchFamily="18" charset="0"/>
              </a:rPr>
              <a:t>:</a:t>
            </a:r>
            <a:r>
              <a:rPr lang="en-GB" altLang="fi-FI" sz="1400">
                <a:latin typeface="Arial" panose="020B0604020202020204" pitchFamily="34" charset="0"/>
                <a:cs typeface="Times New Roman" panose="02020603050405020304" pitchFamily="18" charset="0"/>
              </a:rPr>
              <a:t> GastroPanel-tutkimuksen ja tähystystutkimuksen löydökset osoittavat, että mahan limakalvo on normaali (ei atrofiaa, ei tulehdusta, ei helikobkateeri-infektiota).</a:t>
            </a:r>
          </a:p>
          <a:p>
            <a:pPr>
              <a:buSzTx/>
              <a:buFontTx/>
              <a:buNone/>
            </a:pPr>
            <a:r>
              <a:rPr lang="en-GB" altLang="fi-FI" sz="1400">
                <a:latin typeface="Arial" panose="020B0604020202020204" pitchFamily="34" charset="0"/>
                <a:cs typeface="Times New Roman" panose="02020603050405020304" pitchFamily="18" charset="0"/>
              </a:rPr>
              <a:t>-  	 Mahalaukkuperäisen orgaanisen sairauden aiheuttama dyspepsia</a:t>
            </a:r>
            <a:r>
              <a:rPr lang="en-GB" altLang="fi-FI" sz="1400" b="1">
                <a:latin typeface="Arial" panose="020B0604020202020204" pitchFamily="34" charset="0"/>
                <a:cs typeface="Times New Roman" panose="02020603050405020304" pitchFamily="18" charset="0"/>
              </a:rPr>
              <a:t>:</a:t>
            </a:r>
            <a:r>
              <a:rPr lang="en-GB" altLang="fi-FI" sz="1400">
                <a:latin typeface="Arial" panose="020B0604020202020204" pitchFamily="34" charset="0"/>
                <a:cs typeface="Times New Roman" panose="02020603050405020304" pitchFamily="18" charset="0"/>
              </a:rPr>
              <a:t>    GastroPanel-tutkimuksen löydös on lähes aina patologinen. Syitä ovat mm. mahasyöpä, maha- ja pohjukaissuolihaavatauti ja refluksitauti. Refluksitaudin esiintyvyys on noin 20% väestöstä.</a:t>
            </a:r>
          </a:p>
          <a:p>
            <a:pPr>
              <a:buSzTx/>
              <a:buFontTx/>
              <a:buNone/>
            </a:pPr>
            <a:r>
              <a:rPr lang="en-GB" altLang="fi-FI" sz="1400">
                <a:latin typeface="Arial" panose="020B0604020202020204" pitchFamily="34" charset="0"/>
                <a:cs typeface="Times New Roman" panose="02020603050405020304" pitchFamily="18" charset="0"/>
              </a:rPr>
              <a:t> -   	Vaikeaan refluksitautiin liittyvän Barrettin ruokatorven riskiä voidaan arvioida  GastroPanel-tutkimuksella.</a:t>
            </a:r>
          </a:p>
          <a:p>
            <a:pPr>
              <a:buSzTx/>
              <a:buFontTx/>
              <a:buAutoNum type="arabicParenR" startAt="2"/>
            </a:pPr>
            <a:r>
              <a:rPr lang="en-GB" altLang="fi-FI" sz="1400" b="1">
                <a:latin typeface="Arial" panose="020B0604020202020204" pitchFamily="34" charset="0"/>
                <a:cs typeface="Times New Roman" panose="02020603050405020304" pitchFamily="18" charset="0"/>
              </a:rPr>
              <a:t>Helikobakteeri-infektion</a:t>
            </a:r>
            <a:r>
              <a:rPr lang="en-GB" altLang="fi-FI" sz="1400">
                <a:latin typeface="Arial" panose="020B0604020202020204" pitchFamily="34" charset="0"/>
                <a:cs typeface="Times New Roman" panose="02020603050405020304" pitchFamily="18" charset="0"/>
              </a:rPr>
              <a:t> (esiintyvyys keskimäärin yli 50% maailman väestöstä) ja atrofisen gastriitin (esiintyvyys noin puolella helikobakteeri-infektoituneista) </a:t>
            </a:r>
            <a:r>
              <a:rPr lang="en-GB" altLang="fi-FI" sz="1400" b="1">
                <a:latin typeface="Arial" panose="020B0604020202020204" pitchFamily="34" charset="0"/>
                <a:cs typeface="Times New Roman" panose="02020603050405020304" pitchFamily="18" charset="0"/>
              </a:rPr>
              <a:t>toteaminen sekä mahasyövän</a:t>
            </a:r>
            <a:r>
              <a:rPr lang="en-GB" altLang="fi-FI" sz="1400">
                <a:latin typeface="Arial" panose="020B0604020202020204" pitchFamily="34" charset="0"/>
                <a:cs typeface="Times New Roman" panose="02020603050405020304" pitchFamily="18" charset="0"/>
              </a:rPr>
              <a:t> (esiintyvyys noin 0,1% väestöstä) </a:t>
            </a:r>
            <a:r>
              <a:rPr lang="en-GB" altLang="fi-FI" sz="1400" b="1">
                <a:latin typeface="Arial" panose="020B0604020202020204" pitchFamily="34" charset="0"/>
                <a:cs typeface="Times New Roman" panose="02020603050405020304" pitchFamily="18" charset="0"/>
              </a:rPr>
              <a:t>ja maha- ja pohjukaissuolihaavataudin</a:t>
            </a:r>
            <a:r>
              <a:rPr lang="en-GB" altLang="fi-FI" sz="1400">
                <a:latin typeface="Arial" panose="020B0604020202020204" pitchFamily="34" charset="0"/>
                <a:cs typeface="Times New Roman" panose="02020603050405020304" pitchFamily="18" charset="0"/>
              </a:rPr>
              <a:t> (esiintyvyys noin 10% väestöstä) </a:t>
            </a:r>
            <a:r>
              <a:rPr lang="en-GB" altLang="fi-FI" sz="1400" b="1">
                <a:latin typeface="Arial" panose="020B0604020202020204" pitchFamily="34" charset="0"/>
                <a:cs typeface="Times New Roman" panose="02020603050405020304" pitchFamily="18" charset="0"/>
              </a:rPr>
              <a:t>riskien arvioinnin</a:t>
            </a:r>
            <a:r>
              <a:rPr lang="en-GB" altLang="fi-FI" sz="1400">
                <a:latin typeface="Arial" panose="020B0604020202020204" pitchFamily="34" charset="0"/>
                <a:cs typeface="Times New Roman" panose="02020603050405020304" pitchFamily="18" charset="0"/>
              </a:rPr>
              <a:t>.</a:t>
            </a:r>
          </a:p>
          <a:p>
            <a:pPr>
              <a:buSzTx/>
              <a:buFontTx/>
              <a:buNone/>
            </a:pPr>
            <a:r>
              <a:rPr lang="en-GB" altLang="fi-FI" sz="1400" b="1">
                <a:latin typeface="Arial" panose="020B0604020202020204" pitchFamily="34" charset="0"/>
                <a:cs typeface="Times New Roman" panose="02020603050405020304" pitchFamily="18" charset="0"/>
              </a:rPr>
              <a:t>3)</a:t>
            </a:r>
            <a:r>
              <a:rPr lang="en-GB" altLang="fi-FI" sz="1400">
                <a:latin typeface="Arial" panose="020B0604020202020204" pitchFamily="34" charset="0"/>
                <a:cs typeface="Times New Roman" panose="02020603050405020304" pitchFamily="18" charset="0"/>
              </a:rPr>
              <a:t>	</a:t>
            </a:r>
            <a:r>
              <a:rPr lang="en-GB" altLang="fi-FI" sz="1400" b="1">
                <a:latin typeface="Arial" panose="020B0604020202020204" pitchFamily="34" charset="0"/>
                <a:cs typeface="Times New Roman" panose="02020603050405020304" pitchFamily="18" charset="0"/>
              </a:rPr>
              <a:t>Mahalaukun korpusosan limakalvon atrofian seulonnan ja toteamisen</a:t>
            </a:r>
            <a:r>
              <a:rPr lang="en-GB" altLang="fi-FI" sz="1400">
                <a:latin typeface="Arial" panose="020B0604020202020204" pitchFamily="34" charset="0"/>
                <a:cs typeface="Times New Roman" panose="02020603050405020304" pitchFamily="18" charset="0"/>
              </a:rPr>
              <a:t>. Korpusatrofia aiheuttaa B12-vitamiinin puutostilan, jonka myötä mm. depression ja ääreishermostovaurioiden riskit saattavat kasvaa (www.b12.com). B12-vitamiinin vaje on eräs syy homokysteiinin veri- ja kudospitoisuuksien lisääntymiseen  elimistössä, mikä puolestaan on riskitekijä ateroskleroosille sekä sydän- ja aivoverisuonitukoksille (www.homocysteine.com). Korpusatrofian ja monipuolisen ravinnon puutteen vuoksi jopa 30% yli 65-vuotiaista voi kärsiä B-12 vitamiinin vajeesta.</a:t>
            </a:r>
          </a:p>
          <a:p>
            <a:pPr algn="just">
              <a:buSzTx/>
              <a:buFontTx/>
              <a:buNone/>
            </a:pPr>
            <a:endParaRPr lang="en-GB" altLang="fi-FI" sz="1400">
              <a:latin typeface="Arial" panose="020B0604020202020204" pitchFamily="34" charset="0"/>
              <a:cs typeface="Times New Roman" panose="02020603050405020304" pitchFamily="18" charset="0"/>
            </a:endParaRPr>
          </a:p>
          <a:p>
            <a:pPr algn="just">
              <a:buSzTx/>
              <a:buFontTx/>
              <a:buNone/>
            </a:pPr>
            <a:endParaRPr lang="en-GB" altLang="fi-FI" sz="1400">
              <a:latin typeface="Times New Roman" panose="02020603050405020304" pitchFamily="18" charset="0"/>
              <a:cs typeface="Times New Roman" panose="02020603050405020304" pitchFamily="18" charset="0"/>
            </a:endParaRPr>
          </a:p>
          <a:p>
            <a:pPr>
              <a:buSzTx/>
              <a:buFontTx/>
              <a:buNone/>
            </a:pPr>
            <a:endParaRPr lang="en-GB" altLang="fi-FI" sz="1600">
              <a:latin typeface="Times New Roman" panose="02020603050405020304" pitchFamily="18" charset="0"/>
              <a:cs typeface="Times New Roman" panose="02020603050405020304" pitchFamily="18" charset="0"/>
            </a:endParaRPr>
          </a:p>
          <a:p>
            <a:pPr>
              <a:buSzTx/>
              <a:buFontTx/>
              <a:buNone/>
            </a:pPr>
            <a:r>
              <a:rPr lang="fi-FI" altLang="fi-FI" sz="1400" b="1">
                <a:latin typeface="Times New Roman" panose="02020603050405020304" pitchFamily="18" charset="0"/>
                <a:cs typeface="Times New Roman" panose="02020603050405020304" pitchFamily="18" charset="0"/>
              </a:rPr>
              <a:t> </a:t>
            </a:r>
            <a:endParaRPr lang="en-GB" altLang="fi-FI" sz="1400" b="1">
              <a:latin typeface="Times New Roman" panose="02020603050405020304" pitchFamily="18" charset="0"/>
              <a:cs typeface="Times New Roman" panose="02020603050405020304" pitchFamily="18" charset="0"/>
            </a:endParaRPr>
          </a:p>
        </p:txBody>
      </p:sp>
      <p:sp>
        <p:nvSpPr>
          <p:cNvPr id="21511" name="Rectangle 7">
            <a:extLst>
              <a:ext uri="{FF2B5EF4-FFF2-40B4-BE49-F238E27FC236}">
                <a16:creationId xmlns:a16="http://schemas.microsoft.com/office/drawing/2014/main" id="{683C02CE-70DA-45E1-9D68-E197559EC417}"/>
              </a:ext>
            </a:extLst>
          </p:cNvPr>
          <p:cNvSpPr>
            <a:spLocks noGrp="1" noChangeArrowheads="1"/>
          </p:cNvSpPr>
          <p:nvPr>
            <p:ph type="title"/>
          </p:nvPr>
        </p:nvSpPr>
        <p:spPr>
          <a:xfrm>
            <a:off x="609600" y="152400"/>
            <a:ext cx="8423275" cy="1143000"/>
          </a:xfrm>
        </p:spPr>
        <p:txBody>
          <a:bodyPr/>
          <a:lstStyle/>
          <a:p>
            <a:r>
              <a:rPr lang="en-US" altLang="fi-FI" sz="2400"/>
              <a:t>GastroPanel-tutkimuksen käyttöalueita </a:t>
            </a:r>
          </a:p>
        </p:txBody>
      </p:sp>
      <p:sp>
        <p:nvSpPr>
          <p:cNvPr id="21512" name="Rectangle 8">
            <a:extLst>
              <a:ext uri="{FF2B5EF4-FFF2-40B4-BE49-F238E27FC236}">
                <a16:creationId xmlns:a16="http://schemas.microsoft.com/office/drawing/2014/main" id="{1386AFD5-65A1-4266-8AFE-92C43DBDCE4E}"/>
              </a:ext>
            </a:extLst>
          </p:cNvPr>
          <p:cNvSpPr>
            <a:spLocks noGrp="1" noChangeArrowheads="1"/>
          </p:cNvSpPr>
          <p:nvPr>
            <p:ph type="body" idx="1"/>
          </p:nvPr>
        </p:nvSpPr>
        <p:spPr>
          <a:xfrm>
            <a:off x="457200" y="1295400"/>
            <a:ext cx="8839200" cy="3581400"/>
          </a:xfrm>
        </p:spPr>
        <p:txBody>
          <a:bodyPr/>
          <a:lstStyle/>
          <a:p>
            <a:pPr algn="just">
              <a:lnSpc>
                <a:spcPct val="150000"/>
              </a:lnSpc>
              <a:buSzTx/>
              <a:buFontTx/>
              <a:buNone/>
            </a:pPr>
            <a:r>
              <a:rPr lang="en-US" altLang="fi-FI" sz="1400" b="1">
                <a:cs typeface="Times New Roman" panose="02020603050405020304" pitchFamily="18" charset="0"/>
              </a:rPr>
              <a:t>	</a:t>
            </a:r>
            <a:endParaRPr lang="fi-FI" altLang="fi-FI" sz="26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D3177E85-219F-47F9-A728-8D0F4236EDAC}"/>
              </a:ext>
            </a:extLst>
          </p:cNvPr>
          <p:cNvSpPr>
            <a:spLocks noGrp="1" noChangeArrowheads="1"/>
          </p:cNvSpPr>
          <p:nvPr>
            <p:ph type="title"/>
          </p:nvPr>
        </p:nvSpPr>
        <p:spPr>
          <a:xfrm>
            <a:off x="457200" y="304800"/>
            <a:ext cx="8728075" cy="1143000"/>
          </a:xfrm>
        </p:spPr>
        <p:txBody>
          <a:bodyPr/>
          <a:lstStyle/>
          <a:p>
            <a:r>
              <a:rPr lang="fi-FI" altLang="fi-FI">
                <a:cs typeface="Times New Roman" panose="02020603050405020304" pitchFamily="18" charset="0"/>
              </a:rPr>
              <a:t>Muistilista biotekniikkaan sijoittavalle</a:t>
            </a:r>
            <a:r>
              <a:rPr lang="en-US" altLang="fi-FI"/>
              <a:t> </a:t>
            </a:r>
            <a:endParaRPr lang="fi-FI" altLang="fi-FI"/>
          </a:p>
        </p:txBody>
      </p:sp>
      <p:sp>
        <p:nvSpPr>
          <p:cNvPr id="22531" name="Rectangle 1028">
            <a:extLst>
              <a:ext uri="{FF2B5EF4-FFF2-40B4-BE49-F238E27FC236}">
                <a16:creationId xmlns:a16="http://schemas.microsoft.com/office/drawing/2014/main" id="{3CA9B4C4-3DFD-45C3-B34F-D6ECA6DC29B4}"/>
              </a:ext>
            </a:extLst>
          </p:cNvPr>
          <p:cNvSpPr>
            <a:spLocks noGrp="1" noChangeArrowheads="1"/>
          </p:cNvSpPr>
          <p:nvPr>
            <p:ph type="body" idx="1"/>
          </p:nvPr>
        </p:nvSpPr>
        <p:spPr>
          <a:xfrm>
            <a:off x="304800" y="1219200"/>
            <a:ext cx="1524000" cy="4419600"/>
          </a:xfrm>
          <a:noFill/>
        </p:spPr>
        <p:txBody>
          <a:bodyPr/>
          <a:lstStyle/>
          <a:p>
            <a:pPr algn="ctr">
              <a:lnSpc>
                <a:spcPct val="90000"/>
              </a:lnSpc>
              <a:buFont typeface="Monotype Sorts" pitchFamily="2" charset="2"/>
              <a:buNone/>
            </a:pPr>
            <a:endParaRPr lang="fi-FI" altLang="fi-FI" sz="1800"/>
          </a:p>
          <a:p>
            <a:pPr algn="ctr">
              <a:lnSpc>
                <a:spcPct val="90000"/>
              </a:lnSpc>
              <a:buFont typeface="Monotype Sorts" pitchFamily="2" charset="2"/>
              <a:buNone/>
            </a:pPr>
            <a:r>
              <a:rPr lang="fi-FI" altLang="fi-FI" sz="1800"/>
              <a:t>Arvio</a:t>
            </a:r>
          </a:p>
          <a:p>
            <a:pPr algn="ctr">
              <a:lnSpc>
                <a:spcPct val="90000"/>
              </a:lnSpc>
              <a:buFont typeface="Monotype Sorts" pitchFamily="2" charset="2"/>
              <a:buNone/>
            </a:pPr>
            <a:r>
              <a:rPr lang="fi-FI" altLang="fi-FI" sz="1800"/>
              <a:t>Biohitista</a:t>
            </a:r>
          </a:p>
          <a:p>
            <a:pPr algn="ctr">
              <a:lnSpc>
                <a:spcPct val="90000"/>
              </a:lnSpc>
              <a:buFont typeface="Monotype Sorts" pitchFamily="2" charset="2"/>
              <a:buNone/>
            </a:pPr>
            <a:endParaRPr lang="fi-FI" altLang="fi-FI" sz="1800"/>
          </a:p>
          <a:p>
            <a:pPr algn="ctr">
              <a:lnSpc>
                <a:spcPct val="90000"/>
              </a:lnSpc>
              <a:buFont typeface="Monotype Sorts" pitchFamily="2" charset="2"/>
              <a:buNone/>
            </a:pPr>
            <a:endParaRPr lang="fi-FI" altLang="fi-FI" sz="1800"/>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endParaRPr lang="fi-FI" altLang="fi-FI" sz="800"/>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nSpc>
                <a:spcPct val="90000"/>
              </a:lnSpc>
              <a:buFont typeface="Monotype Sorts" pitchFamily="2" charset="2"/>
              <a:buNone/>
            </a:pPr>
            <a:endParaRPr lang="fi-FI" altLang="fi-FI" sz="1800"/>
          </a:p>
        </p:txBody>
      </p:sp>
      <p:sp>
        <p:nvSpPr>
          <p:cNvPr id="22532" name="Rectangle 1030">
            <a:extLst>
              <a:ext uri="{FF2B5EF4-FFF2-40B4-BE49-F238E27FC236}">
                <a16:creationId xmlns:a16="http://schemas.microsoft.com/office/drawing/2014/main" id="{64678C62-D90C-4336-B3A0-1F5BC6E45B14}"/>
              </a:ext>
            </a:extLst>
          </p:cNvPr>
          <p:cNvSpPr>
            <a:spLocks noChangeArrowheads="1"/>
          </p:cNvSpPr>
          <p:nvPr/>
        </p:nvSpPr>
        <p:spPr bwMode="auto">
          <a:xfrm>
            <a:off x="1676400" y="1447800"/>
            <a:ext cx="80772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just">
              <a:lnSpc>
                <a:spcPct val="90000"/>
              </a:lnSpc>
              <a:spcBef>
                <a:spcPct val="50000"/>
              </a:spcBef>
              <a:buSzPct val="70000"/>
            </a:pPr>
            <a:r>
              <a:rPr lang="fi-FI" altLang="fi-FI" sz="1800">
                <a:latin typeface="Arial" panose="020B0604020202020204" pitchFamily="34" charset="0"/>
                <a:cs typeface="Times New Roman" panose="02020603050405020304" pitchFamily="18" charset="0"/>
              </a:rPr>
              <a:t>Yhdysvaltalainen sijoitusyhtiö Motley Fool on koonnut muistilistan biotekniikkayhtiöistä kiinnostuneille sijoittajille. Ala on maallikolle hyvin vaikea ymmärtää, joten näihin yhtiöihin sijoittavan pitää käyttää paljon aikaa yhtiöihin perehtymiseen. Motley Foolin mukaan seuraavista tekijöistä tunnistaa biotekniikka-alan tuottoisimmat sijoituskohteet:</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Yhtiöllä on menestyneitä tuotteita markkinoilla.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Monia uusia tuotteita tuotekehityksen loppusuoralla.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Tuotteet ovat suunnattuja laajoille markkinoille.</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Yhteistyö- ja markkinointisopimuksia suurien vakavaraisten   yhtiöiden kanssa.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Tutkimus- ja tuotekehitykseen on riittävästi voimavaroja.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Kassavaroja tarpeeksi kahdeksi vuodeksi eteenpäin.</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Yrityksessä kokenut johto.</a:t>
            </a:r>
          </a:p>
          <a:p>
            <a:pPr>
              <a:lnSpc>
                <a:spcPct val="90000"/>
              </a:lnSpc>
              <a:spcBef>
                <a:spcPct val="50000"/>
              </a:spcBef>
              <a:buSzPct val="70000"/>
              <a:buFont typeface="Monotype Sorts" pitchFamily="2" charset="2"/>
              <a:buNone/>
            </a:pPr>
            <a:endParaRPr lang="fi-FI" altLang="fi-FI" sz="1800">
              <a:latin typeface="Arial" panose="020B0604020202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050">
            <a:extLst>
              <a:ext uri="{FF2B5EF4-FFF2-40B4-BE49-F238E27FC236}">
                <a16:creationId xmlns:a16="http://schemas.microsoft.com/office/drawing/2014/main" id="{1D632962-B944-45CC-915A-5C7E6C8C2521}"/>
              </a:ext>
            </a:extLst>
          </p:cNvPr>
          <p:cNvSpPr>
            <a:spLocks noGrp="1" noChangeArrowheads="1"/>
          </p:cNvSpPr>
          <p:nvPr>
            <p:ph type="title"/>
          </p:nvPr>
        </p:nvSpPr>
        <p:spPr>
          <a:xfrm>
            <a:off x="762000" y="304800"/>
            <a:ext cx="8423275" cy="1143000"/>
          </a:xfrm>
        </p:spPr>
        <p:txBody>
          <a:bodyPr/>
          <a:lstStyle/>
          <a:p>
            <a:r>
              <a:rPr lang="fi-FI" altLang="fi-FI" sz="2800"/>
              <a:t>Suomalainen patentti 180 vuotta</a:t>
            </a:r>
          </a:p>
        </p:txBody>
      </p:sp>
      <p:sp>
        <p:nvSpPr>
          <p:cNvPr id="5123" name="Rectangle 2051">
            <a:extLst>
              <a:ext uri="{FF2B5EF4-FFF2-40B4-BE49-F238E27FC236}">
                <a16:creationId xmlns:a16="http://schemas.microsoft.com/office/drawing/2014/main" id="{59794438-2733-428A-B978-5496FCBEC8E2}"/>
              </a:ext>
            </a:extLst>
          </p:cNvPr>
          <p:cNvSpPr>
            <a:spLocks noGrp="1" noChangeArrowheads="1"/>
          </p:cNvSpPr>
          <p:nvPr>
            <p:ph type="body" idx="1"/>
          </p:nvPr>
        </p:nvSpPr>
        <p:spPr>
          <a:xfrm>
            <a:off x="762000" y="1524000"/>
            <a:ext cx="8423275" cy="4114800"/>
          </a:xfrm>
        </p:spPr>
        <p:txBody>
          <a:bodyPr/>
          <a:lstStyle/>
          <a:p>
            <a:pPr>
              <a:lnSpc>
                <a:spcPct val="90000"/>
              </a:lnSpc>
              <a:buFontTx/>
              <a:buChar char="•"/>
            </a:pPr>
            <a:r>
              <a:rPr lang="fi-FI" altLang="fi-FI" sz="2000" dirty="0">
                <a:latin typeface="Arial" panose="020B0604020202020204" pitchFamily="34" charset="0"/>
              </a:rPr>
              <a:t>Keisarillinen Suomen Senaatti myönsi ensimmäisen suomalaisen patentin 29.6.1842 vuorimekaanikko Ståhlelle: masuunissa </a:t>
            </a:r>
          </a:p>
          <a:p>
            <a:pPr>
              <a:lnSpc>
                <a:spcPct val="90000"/>
              </a:lnSpc>
              <a:buFontTx/>
              <a:buNone/>
            </a:pPr>
            <a:r>
              <a:rPr lang="fi-FI" altLang="fi-FI" sz="2000" dirty="0">
                <a:latin typeface="Arial" panose="020B0604020202020204" pitchFamily="34" charset="0"/>
              </a:rPr>
              <a:t>	käytettävä "rautainen puhallinkone“</a:t>
            </a:r>
          </a:p>
          <a:p>
            <a:pPr>
              <a:lnSpc>
                <a:spcPct val="90000"/>
              </a:lnSpc>
              <a:buFontTx/>
              <a:buChar char="•"/>
            </a:pPr>
            <a:r>
              <a:rPr lang="fi-FI" altLang="fi-FI" sz="2000" dirty="0">
                <a:latin typeface="Arial" panose="020B0604020202020204" pitchFamily="34" charset="0"/>
              </a:rPr>
              <a:t>suomalaisella patentilla pitkä historia</a:t>
            </a:r>
          </a:p>
          <a:p>
            <a:pPr>
              <a:lnSpc>
                <a:spcPct val="90000"/>
              </a:lnSpc>
              <a:buFontTx/>
              <a:buChar char="•"/>
            </a:pPr>
            <a:r>
              <a:rPr lang="fi-FI" altLang="fi-FI" sz="2000" dirty="0">
                <a:latin typeface="Arial" panose="020B0604020202020204" pitchFamily="34" charset="0"/>
              </a:rPr>
              <a:t>128 000 myönnettyä patenttia</a:t>
            </a:r>
          </a:p>
          <a:p>
            <a:pPr>
              <a:lnSpc>
                <a:spcPct val="90000"/>
              </a:lnSpc>
              <a:buFontTx/>
              <a:buChar char="•"/>
            </a:pPr>
            <a:r>
              <a:rPr lang="fi-FI" altLang="fi-FI" sz="2000" dirty="0">
                <a:latin typeface="Arial" panose="020B0604020202020204" pitchFamily="34" charset="0"/>
              </a:rPr>
              <a:t>T&amp;K hukkaa jopa 30% pääomia "pyörän" uudelleen keksimiseen</a:t>
            </a:r>
          </a:p>
          <a:p>
            <a:pPr>
              <a:lnSpc>
                <a:spcPct val="90000"/>
              </a:lnSpc>
              <a:buFontTx/>
              <a:buNone/>
            </a:pPr>
            <a:r>
              <a:rPr lang="fi-FI" altLang="fi-FI" sz="2000" dirty="0">
                <a:latin typeface="Arial" panose="020B0604020202020204" pitchFamily="34" charset="0"/>
              </a:rPr>
              <a:t>	Noin 80 tietokantaa, joissa kaikkiaan lähes 230 milj. patenttijulkaisua,  </a:t>
            </a:r>
          </a:p>
          <a:p>
            <a:pPr>
              <a:lnSpc>
                <a:spcPct val="90000"/>
              </a:lnSpc>
              <a:buFontTx/>
              <a:buNone/>
            </a:pPr>
            <a:r>
              <a:rPr lang="fi-FI" altLang="fi-FI" sz="2000" dirty="0">
                <a:latin typeface="Arial" panose="020B0604020202020204" pitchFamily="34" charset="0"/>
              </a:rPr>
              <a:t>	mikä määrä kasvaa miljoonalla vuodessa. Patenteista noin 5,5 milj. on voimassa.</a:t>
            </a:r>
          </a:p>
          <a:p>
            <a:pPr>
              <a:lnSpc>
                <a:spcPct val="90000"/>
              </a:lnSpc>
              <a:buFontTx/>
              <a:buChar char="•"/>
            </a:pPr>
            <a:r>
              <a:rPr lang="fi-FI" altLang="fi-FI" sz="2000" dirty="0">
                <a:latin typeface="Arial" panose="020B0604020202020204" pitchFamily="34" charset="0"/>
              </a:rPr>
              <a:t>eniten patenttihakemuksia väkilukuun suhteutettuna:</a:t>
            </a:r>
          </a:p>
          <a:p>
            <a:pPr>
              <a:lnSpc>
                <a:spcPct val="90000"/>
              </a:lnSpc>
              <a:buFontTx/>
              <a:buNone/>
            </a:pPr>
            <a:r>
              <a:rPr lang="fi-FI" altLang="fi-FI" sz="2000" dirty="0">
                <a:latin typeface="Arial" panose="020B0604020202020204" pitchFamily="34" charset="0"/>
              </a:rPr>
              <a:t>	kaikki toimialat: Japani, Saksa, USA ja Suomi</a:t>
            </a:r>
          </a:p>
          <a:p>
            <a:pPr>
              <a:lnSpc>
                <a:spcPct val="90000"/>
              </a:lnSpc>
              <a:buFontTx/>
              <a:buNone/>
            </a:pPr>
            <a:r>
              <a:rPr lang="fi-FI" altLang="fi-FI" sz="2000" dirty="0">
                <a:latin typeface="Arial" panose="020B0604020202020204" pitchFamily="34" charset="0"/>
              </a:rPr>
              <a:t>	</a:t>
            </a:r>
            <a:r>
              <a:rPr lang="fi-FI" altLang="fi-FI" sz="2000" dirty="0" err="1">
                <a:latin typeface="Arial" panose="020B0604020202020204" pitchFamily="34" charset="0"/>
              </a:rPr>
              <a:t>high-tech</a:t>
            </a:r>
            <a:r>
              <a:rPr lang="fi-FI" altLang="fi-FI" sz="2000" dirty="0">
                <a:latin typeface="Arial" panose="020B0604020202020204" pitchFamily="34" charset="0"/>
              </a:rPr>
              <a:t>: Suomi ylivoimainen ykkönen; suhdeluku 80,4, seuraava maa Hollanti 35,8 ja EU:n keskiarvo 18,9</a:t>
            </a:r>
          </a:p>
          <a:p>
            <a:pPr>
              <a:lnSpc>
                <a:spcPct val="90000"/>
              </a:lnSpc>
              <a:buFontTx/>
              <a:buChar char="•"/>
            </a:pPr>
            <a:endParaRPr lang="fi-FI" altLang="fi-FI" sz="2000" dirty="0">
              <a:latin typeface="Arial" panose="020B0604020202020204" pitchFamily="34" charset="0"/>
            </a:endParaRPr>
          </a:p>
          <a:p>
            <a:pPr>
              <a:lnSpc>
                <a:spcPct val="90000"/>
              </a:lnSpc>
              <a:buFont typeface="Monotype Sorts" pitchFamily="2" charset="2"/>
              <a:buNone/>
            </a:pPr>
            <a:r>
              <a:rPr lang="fi-FI" altLang="fi-FI" sz="2000" dirty="0">
                <a:latin typeface="Arial" panose="020B0604020202020204" pitchFamily="34" charset="0"/>
              </a:rPr>
              <a:t>Lähteet: Patentti- ja rekisterihallitus, Tekniikka &amp; Talous</a:t>
            </a:r>
          </a:p>
          <a:p>
            <a:pPr>
              <a:lnSpc>
                <a:spcPct val="90000"/>
              </a:lnSpc>
            </a:pPr>
            <a:endParaRPr lang="fi-FI" altLang="fi-FI" sz="20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so 90001">
            <a:extLst>
              <a:ext uri="{FF2B5EF4-FFF2-40B4-BE49-F238E27FC236}">
                <a16:creationId xmlns:a16="http://schemas.microsoft.com/office/drawing/2014/main" id="{B11F132B-999D-4400-9745-60D746318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579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9CBC2B72-F8EE-4280-A12B-8EF63F4452C3}"/>
              </a:ext>
            </a:extLst>
          </p:cNvPr>
          <p:cNvSpPr>
            <a:spLocks noChangeArrowheads="1"/>
          </p:cNvSpPr>
          <p:nvPr/>
        </p:nvSpPr>
        <p:spPr bwMode="auto">
          <a:xfrm>
            <a:off x="1752600" y="609600"/>
            <a:ext cx="6781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fi-FI" altLang="fi-FI" sz="2800">
                <a:solidFill>
                  <a:schemeClr val="tx2"/>
                </a:solidFill>
                <a:latin typeface="Arial Black" panose="020B0A04020102020204" pitchFamily="34" charset="0"/>
              </a:rPr>
              <a:t>Lisätietoa Biohitistä www.biohit.com</a:t>
            </a:r>
            <a:br>
              <a:rPr lang="fi-FI" altLang="fi-FI" sz="2400">
                <a:solidFill>
                  <a:schemeClr val="tx2"/>
                </a:solidFill>
                <a:latin typeface="Arial Black" panose="020B0A04020102020204" pitchFamily="34" charset="0"/>
              </a:rPr>
            </a:br>
            <a:endParaRPr lang="en-US" altLang="fi-FI" sz="2400">
              <a:solidFill>
                <a:schemeClr val="tx2"/>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D329B65-CC5D-474A-AC66-85DE82AD0477}"/>
              </a:ext>
            </a:extLst>
          </p:cNvPr>
          <p:cNvSpPr>
            <a:spLocks noGrp="1" noChangeArrowheads="1"/>
          </p:cNvSpPr>
          <p:nvPr>
            <p:ph type="title"/>
          </p:nvPr>
        </p:nvSpPr>
        <p:spPr/>
        <p:txBody>
          <a:bodyPr/>
          <a:lstStyle/>
          <a:p>
            <a:r>
              <a:rPr lang="fi-FI" altLang="fi-FI" sz="2800"/>
              <a:t>Trendit patenttien hakemisessa</a:t>
            </a:r>
          </a:p>
        </p:txBody>
      </p:sp>
      <p:sp>
        <p:nvSpPr>
          <p:cNvPr id="6147" name="Content Placeholder 2">
            <a:extLst>
              <a:ext uri="{FF2B5EF4-FFF2-40B4-BE49-F238E27FC236}">
                <a16:creationId xmlns:a16="http://schemas.microsoft.com/office/drawing/2014/main" id="{9D5A9F6F-6219-478E-A18E-65231E088324}"/>
              </a:ext>
            </a:extLst>
          </p:cNvPr>
          <p:cNvSpPr>
            <a:spLocks noGrp="1"/>
          </p:cNvSpPr>
          <p:nvPr>
            <p:ph idx="1"/>
          </p:nvPr>
        </p:nvSpPr>
        <p:spPr>
          <a:xfrm>
            <a:off x="712788" y="1898650"/>
            <a:ext cx="8423275" cy="4114800"/>
          </a:xfrm>
        </p:spPr>
        <p:txBody>
          <a:bodyPr/>
          <a:lstStyle/>
          <a:p>
            <a:r>
              <a:rPr lang="fi-FI" altLang="fi-FI" dirty="0"/>
              <a:t>Kotimaisten patenttihakemusten määrä laskenut Suomessa</a:t>
            </a:r>
          </a:p>
          <a:p>
            <a:r>
              <a:rPr lang="fi-FI" altLang="fi-FI" dirty="0" err="1">
                <a:latin typeface="Arial" panose="020B0604020202020204" pitchFamily="34" charset="0"/>
              </a:rPr>
              <a:t>PRH:n</a:t>
            </a:r>
            <a:r>
              <a:rPr lang="fi-FI" altLang="fi-FI" dirty="0">
                <a:latin typeface="Arial" panose="020B0604020202020204" pitchFamily="34" charset="0"/>
              </a:rPr>
              <a:t> sijasta hakemuksia </a:t>
            </a:r>
            <a:r>
              <a:rPr lang="fi-FI" altLang="fi-FI" dirty="0" err="1">
                <a:latin typeface="Arial" panose="020B0604020202020204" pitchFamily="34" charset="0"/>
              </a:rPr>
              <a:t>USA:aan</a:t>
            </a:r>
            <a:r>
              <a:rPr lang="fi-FI" altLang="fi-FI" dirty="0">
                <a:latin typeface="Arial" panose="020B0604020202020204" pitchFamily="34" charset="0"/>
              </a:rPr>
              <a:t> ja </a:t>
            </a:r>
            <a:r>
              <a:rPr lang="fi-FI" altLang="fi-FI" dirty="0" err="1">
                <a:latin typeface="Arial" panose="020B0604020202020204" pitchFamily="34" charset="0"/>
              </a:rPr>
              <a:t>EPO:on</a:t>
            </a:r>
            <a:r>
              <a:rPr lang="fi-FI" altLang="fi-FI" dirty="0">
                <a:latin typeface="Arial" panose="020B0604020202020204" pitchFamily="34" charset="0"/>
              </a:rPr>
              <a:t>, mutta myös PCT-hakemuksia tehdään Suomeen aikaisempaa enemmän, mikä toisaalta on kasvattanut hakemusten määrää</a:t>
            </a:r>
          </a:p>
          <a:p>
            <a:r>
              <a:rPr lang="fi-FI" altLang="fi-FI" dirty="0">
                <a:latin typeface="Arial" panose="020B0604020202020204" pitchFamily="34" charset="0"/>
              </a:rPr>
              <a:t>USA:ssa patentti nopeasti ensihakemukseen (enintään 3 vuotta), nykyisin myös Suomessa</a:t>
            </a:r>
          </a:p>
          <a:p>
            <a:r>
              <a:rPr lang="fi-FI" altLang="fi-FI" dirty="0">
                <a:latin typeface="Arial" panose="020B0604020202020204" pitchFamily="34" charset="0"/>
              </a:rPr>
              <a:t>USA:ssa riittävästi päteviä kirjoittajia, nykyisin myös Suomessa</a:t>
            </a:r>
            <a:endParaRPr lang="en-GB" altLang="fi-FI" dirty="0"/>
          </a:p>
          <a:p>
            <a:endParaRPr lang="en-GB" altLang="fi-FI" dirty="0"/>
          </a:p>
        </p:txBody>
      </p:sp>
      <p:sp>
        <p:nvSpPr>
          <p:cNvPr id="6148" name="Text Box 5">
            <a:extLst>
              <a:ext uri="{FF2B5EF4-FFF2-40B4-BE49-F238E27FC236}">
                <a16:creationId xmlns:a16="http://schemas.microsoft.com/office/drawing/2014/main" id="{05473E1C-CB13-48EA-A810-213A5FB0F5E2}"/>
              </a:ext>
            </a:extLst>
          </p:cNvPr>
          <p:cNvSpPr txBox="1">
            <a:spLocks noChangeArrowheads="1"/>
          </p:cNvSpPr>
          <p:nvPr/>
        </p:nvSpPr>
        <p:spPr bwMode="auto">
          <a:xfrm>
            <a:off x="6308725" y="1543050"/>
            <a:ext cx="2073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6149" name="Text Box 8">
            <a:extLst>
              <a:ext uri="{FF2B5EF4-FFF2-40B4-BE49-F238E27FC236}">
                <a16:creationId xmlns:a16="http://schemas.microsoft.com/office/drawing/2014/main" id="{A540DF90-D0F3-474D-AF50-8E1216B6A003}"/>
              </a:ext>
            </a:extLst>
          </p:cNvPr>
          <p:cNvSpPr txBox="1">
            <a:spLocks noChangeArrowheads="1"/>
          </p:cNvSpPr>
          <p:nvPr/>
        </p:nvSpPr>
        <p:spPr bwMode="auto">
          <a:xfrm>
            <a:off x="5699125" y="5546725"/>
            <a:ext cx="340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r>
              <a:rPr lang="fi-FI" altLang="fi-FI" sz="1600">
                <a:latin typeface="Arial" panose="020B0604020202020204" pitchFamily="34" charset="0"/>
              </a:rPr>
              <a:t>Lähteet: Patentti- ja rekisterihallitus </a:t>
            </a:r>
          </a:p>
          <a:p>
            <a:r>
              <a:rPr lang="fi-FI" altLang="fi-FI" sz="1600">
                <a:latin typeface="Arial" panose="020B0604020202020204" pitchFamily="34" charset="0"/>
              </a:rPr>
              <a:t>	Jalo Ant-Wuorinen</a:t>
            </a:r>
          </a:p>
          <a:p>
            <a:r>
              <a:rPr lang="fi-FI" altLang="fi-FI" sz="1600">
                <a:latin typeface="Arial" panose="020B0604020202020204" pitchFamily="34" charset="0"/>
              </a:rPr>
              <a:t>	Eva Grew</a:t>
            </a:r>
            <a:endParaRPr lang="en-GB" altLang="fi-FI" sz="16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ECEFD8-E79F-4B95-9E5B-94A06CFC6E7F}"/>
              </a:ext>
            </a:extLst>
          </p:cNvPr>
          <p:cNvSpPr>
            <a:spLocks noGrp="1" noChangeArrowheads="1"/>
          </p:cNvSpPr>
          <p:nvPr>
            <p:ph type="title"/>
          </p:nvPr>
        </p:nvSpPr>
        <p:spPr/>
        <p:txBody>
          <a:bodyPr/>
          <a:lstStyle/>
          <a:p>
            <a:r>
              <a:rPr lang="fi-FI" altLang="fi-FI" sz="2800"/>
              <a:t>Aggressiivinen innovointi- ja patentointistrategia </a:t>
            </a:r>
            <a:br>
              <a:rPr lang="fi-FI" altLang="fi-FI" sz="2800"/>
            </a:br>
            <a:r>
              <a:rPr lang="fi-FI" altLang="fi-FI" sz="2400"/>
              <a:t>Tie menestykseen ja kansalliseen hyvinvointiimme</a:t>
            </a:r>
          </a:p>
        </p:txBody>
      </p:sp>
      <p:sp>
        <p:nvSpPr>
          <p:cNvPr id="7171" name="Rectangle 3">
            <a:extLst>
              <a:ext uri="{FF2B5EF4-FFF2-40B4-BE49-F238E27FC236}">
                <a16:creationId xmlns:a16="http://schemas.microsoft.com/office/drawing/2014/main" id="{8860765B-D5C2-479E-9D69-76C22A6D5EE1}"/>
              </a:ext>
            </a:extLst>
          </p:cNvPr>
          <p:cNvSpPr>
            <a:spLocks noGrp="1" noChangeArrowheads="1"/>
          </p:cNvSpPr>
          <p:nvPr>
            <p:ph type="body" idx="1"/>
          </p:nvPr>
        </p:nvSpPr>
        <p:spPr>
          <a:xfrm>
            <a:off x="762000" y="2133600"/>
            <a:ext cx="8915400" cy="2209800"/>
          </a:xfrm>
        </p:spPr>
        <p:txBody>
          <a:bodyPr/>
          <a:lstStyle/>
          <a:p>
            <a:pPr>
              <a:lnSpc>
                <a:spcPct val="90000"/>
              </a:lnSpc>
              <a:buFont typeface="Wingdings" panose="05000000000000000000" pitchFamily="2" charset="2"/>
              <a:buNone/>
            </a:pPr>
            <a:r>
              <a:rPr lang="fi-FI" altLang="fi-FI" sz="2000">
                <a:latin typeface="Arial" panose="020B0604020202020204" pitchFamily="34" charset="0"/>
              </a:rPr>
              <a:t>Biohitin menestys perustuu suureksi osaksi sen omaksumaan </a:t>
            </a:r>
          </a:p>
          <a:p>
            <a:pPr>
              <a:lnSpc>
                <a:spcPct val="90000"/>
              </a:lnSpc>
              <a:buFont typeface="Monotype Sorts" pitchFamily="2" charset="2"/>
              <a:buNone/>
            </a:pPr>
            <a:r>
              <a:rPr lang="fi-FI" altLang="fi-FI" sz="2000">
                <a:latin typeface="Arial" panose="020B0604020202020204" pitchFamily="34" charset="0"/>
              </a:rPr>
              <a:t>aggressiiviseen innovointi- ja patentointistrategiaan, jossa prof. Osmo </a:t>
            </a:r>
          </a:p>
          <a:p>
            <a:pPr>
              <a:lnSpc>
                <a:spcPct val="90000"/>
              </a:lnSpc>
              <a:buFont typeface="Monotype Sorts" pitchFamily="2" charset="2"/>
              <a:buNone/>
            </a:pPr>
            <a:r>
              <a:rPr lang="fi-FI" altLang="fi-FI" sz="2000">
                <a:latin typeface="Arial" panose="020B0604020202020204" pitchFamily="34" charset="0"/>
              </a:rPr>
              <a:t>Suovaniemi on ollut pioneeri ja esimerkkinä niin pienille kuin suurillekin </a:t>
            </a:r>
          </a:p>
          <a:p>
            <a:pPr>
              <a:lnSpc>
                <a:spcPct val="90000"/>
              </a:lnSpc>
              <a:buFont typeface="Monotype Sorts" pitchFamily="2" charset="2"/>
              <a:buNone/>
            </a:pPr>
            <a:r>
              <a:rPr lang="fi-FI" altLang="fi-FI" sz="2000">
                <a:latin typeface="Arial" panose="020B0604020202020204" pitchFamily="34" charset="0"/>
              </a:rPr>
              <a:t>yrityksille aina 70-luvulta alkaen perustettuaan Labsystems Oy:n (1972) ja</a:t>
            </a:r>
          </a:p>
          <a:p>
            <a:pPr>
              <a:lnSpc>
                <a:spcPct val="90000"/>
              </a:lnSpc>
              <a:buFont typeface="Monotype Sorts" pitchFamily="2" charset="2"/>
              <a:buNone/>
            </a:pPr>
            <a:r>
              <a:rPr lang="fi-FI" altLang="fi-FI" sz="2000">
                <a:latin typeface="Arial" panose="020B0604020202020204" pitchFamily="34" charset="0"/>
              </a:rPr>
              <a:t>joint venture Eflab Oy:n (1978), Biohitin (1988). </a:t>
            </a:r>
          </a:p>
          <a:p>
            <a:pPr>
              <a:lnSpc>
                <a:spcPct val="90000"/>
              </a:lnSpc>
              <a:buFont typeface="Monotype Sorts" pitchFamily="2" charset="2"/>
              <a:buNone/>
            </a:pPr>
            <a:endParaRPr lang="fi-FI" altLang="fi-FI" sz="2000">
              <a:latin typeface="Arial" panose="020B0604020202020204" pitchFamily="34" charset="0"/>
            </a:endParaRPr>
          </a:p>
          <a:p>
            <a:pPr>
              <a:lnSpc>
                <a:spcPct val="90000"/>
              </a:lnSpc>
              <a:buFont typeface="Monotype Sorts" pitchFamily="2" charset="2"/>
              <a:buNone/>
            </a:pPr>
            <a:r>
              <a:rPr lang="fi-FI" altLang="fi-FI" sz="2000">
                <a:latin typeface="Arial" panose="020B0604020202020204" pitchFamily="34" charset="0"/>
              </a:rPr>
              <a:t>Yritykset, jotka ovat tämän mallin omaksuneet, ovat useimmiten</a:t>
            </a:r>
          </a:p>
          <a:p>
            <a:pPr>
              <a:lnSpc>
                <a:spcPct val="90000"/>
              </a:lnSpc>
              <a:buFont typeface="Monotype Sorts" pitchFamily="2" charset="2"/>
              <a:buNone/>
            </a:pPr>
            <a:r>
              <a:rPr lang="fi-FI" altLang="fi-FI" sz="2000">
                <a:latin typeface="Arial" panose="020B0604020202020204" pitchFamily="34" charset="0"/>
              </a:rPr>
              <a:t>menestyneet.</a:t>
            </a:r>
          </a:p>
          <a:p>
            <a:pPr>
              <a:lnSpc>
                <a:spcPct val="90000"/>
              </a:lnSpc>
              <a:buFont typeface="Monotype Sorts" pitchFamily="2" charset="2"/>
              <a:buNone/>
            </a:pPr>
            <a:endParaRPr lang="fi-FI" altLang="fi-FI" sz="2000">
              <a:latin typeface="Arial" panose="020B0604020202020204" pitchFamily="34" charset="0"/>
            </a:endParaRPr>
          </a:p>
          <a:p>
            <a:pPr>
              <a:lnSpc>
                <a:spcPct val="90000"/>
              </a:lnSpc>
              <a:buFont typeface="Monotype Sorts" pitchFamily="2" charset="2"/>
              <a:buNone/>
            </a:pPr>
            <a:r>
              <a:rPr lang="fi-FI" altLang="fi-FI" sz="2000">
                <a:latin typeface="Arial" panose="020B0604020202020204" pitchFamily="34" charset="0"/>
              </a:rPr>
              <a:t>Aggressiivisesta innovointi- ja patentointistrategiasta luopuminen johtaa </a:t>
            </a:r>
          </a:p>
          <a:p>
            <a:pPr>
              <a:lnSpc>
                <a:spcPct val="90000"/>
              </a:lnSpc>
              <a:buFont typeface="Monotype Sorts" pitchFamily="2" charset="2"/>
              <a:buNone/>
            </a:pPr>
            <a:r>
              <a:rPr lang="fi-FI" altLang="fi-FI" sz="2000">
                <a:latin typeface="Arial" panose="020B0604020202020204" pitchFamily="34" charset="0"/>
              </a:rPr>
              <a:t>kilpailuedun menettämiseen.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31568AC1-CE43-45B8-8340-3338AA2C8747}"/>
              </a:ext>
            </a:extLst>
          </p:cNvPr>
          <p:cNvSpPr>
            <a:spLocks noGrp="1" noChangeArrowheads="1"/>
          </p:cNvSpPr>
          <p:nvPr>
            <p:ph type="title"/>
          </p:nvPr>
        </p:nvSpPr>
        <p:spPr/>
        <p:txBody>
          <a:bodyPr/>
          <a:lstStyle/>
          <a:p>
            <a:r>
              <a:rPr lang="fi-FI" altLang="fi-FI" sz="2800"/>
              <a:t>Aggressiivisen innovointi- ja </a:t>
            </a:r>
            <a:br>
              <a:rPr lang="fi-FI" altLang="fi-FI" sz="2800"/>
            </a:br>
            <a:r>
              <a:rPr lang="fi-FI" altLang="fi-FI" sz="2800"/>
              <a:t>patentointistrategian perusta</a:t>
            </a:r>
            <a:endParaRPr lang="en-GB" altLang="fi-FI" sz="2800"/>
          </a:p>
        </p:txBody>
      </p:sp>
      <p:sp>
        <p:nvSpPr>
          <p:cNvPr id="8195" name="Rectangle 1027">
            <a:extLst>
              <a:ext uri="{FF2B5EF4-FFF2-40B4-BE49-F238E27FC236}">
                <a16:creationId xmlns:a16="http://schemas.microsoft.com/office/drawing/2014/main" id="{763AA1F2-9DBE-44B6-AF75-7AD538FC5030}"/>
              </a:ext>
            </a:extLst>
          </p:cNvPr>
          <p:cNvSpPr>
            <a:spLocks noGrp="1" noChangeArrowheads="1"/>
          </p:cNvSpPr>
          <p:nvPr>
            <p:ph type="body" idx="1"/>
          </p:nvPr>
        </p:nvSpPr>
        <p:spPr>
          <a:xfrm>
            <a:off x="1219200" y="1905000"/>
            <a:ext cx="7315200" cy="4114800"/>
          </a:xfrm>
        </p:spPr>
        <p:txBody>
          <a:bodyPr/>
          <a:lstStyle/>
          <a:p>
            <a:pPr>
              <a:buFont typeface="Monotype Sorts" pitchFamily="2" charset="2"/>
              <a:buNone/>
            </a:pPr>
            <a:r>
              <a:rPr lang="fi-FI" altLang="fi-FI">
                <a:latin typeface="Arial" panose="020B0604020202020204" pitchFamily="34" charset="0"/>
              </a:rPr>
              <a:t>Kokemuksen perusteella Suovaniemi toteaa, että yrityksen hankkima luotettava tutkimustieto ja tuotekehitys sekä näihin liittyvät innovaatiot ja niistä saadut patentit ovat käyttövoima ja perusta korkean teknologian yrityksen kansainväliselle kilpailukyvylle, kasvulle ja menestykselle. Suovaniemi oivalsi tämän jo 1970-luvulla aloittaessaan yritystoimintaa Labsystemsissa.</a:t>
            </a:r>
            <a:endParaRPr lang="en-GB" altLang="fi-FI">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50">
            <a:extLst>
              <a:ext uri="{FF2B5EF4-FFF2-40B4-BE49-F238E27FC236}">
                <a16:creationId xmlns:a16="http://schemas.microsoft.com/office/drawing/2014/main" id="{B67B1B46-4A18-4DEB-8ACC-0B31693690BC}"/>
              </a:ext>
            </a:extLst>
          </p:cNvPr>
          <p:cNvSpPr>
            <a:spLocks noGrp="1" noChangeArrowheads="1"/>
          </p:cNvSpPr>
          <p:nvPr>
            <p:ph type="title"/>
          </p:nvPr>
        </p:nvSpPr>
        <p:spPr>
          <a:xfrm>
            <a:off x="762000" y="304800"/>
            <a:ext cx="8423275" cy="1143000"/>
          </a:xfrm>
        </p:spPr>
        <p:txBody>
          <a:bodyPr/>
          <a:lstStyle/>
          <a:p>
            <a:r>
              <a:rPr lang="fi-FI" altLang="fi-FI" sz="2800"/>
              <a:t>Aggressiivinen innovointi- ja </a:t>
            </a:r>
            <a:br>
              <a:rPr lang="fi-FI" altLang="fi-FI" sz="2800"/>
            </a:br>
            <a:r>
              <a:rPr lang="fi-FI" altLang="fi-FI" sz="2800"/>
              <a:t>patentointistrategia</a:t>
            </a:r>
            <a:endParaRPr lang="en-GB" altLang="fi-FI" sz="2800"/>
          </a:p>
        </p:txBody>
      </p:sp>
      <p:sp>
        <p:nvSpPr>
          <p:cNvPr id="9219" name="Rectangle 2051">
            <a:extLst>
              <a:ext uri="{FF2B5EF4-FFF2-40B4-BE49-F238E27FC236}">
                <a16:creationId xmlns:a16="http://schemas.microsoft.com/office/drawing/2014/main" id="{0E37FDF9-4AF3-46F4-A409-A741BBE1B78F}"/>
              </a:ext>
            </a:extLst>
          </p:cNvPr>
          <p:cNvSpPr>
            <a:spLocks noGrp="1" noChangeArrowheads="1"/>
          </p:cNvSpPr>
          <p:nvPr>
            <p:ph type="body" idx="1"/>
          </p:nvPr>
        </p:nvSpPr>
        <p:spPr>
          <a:xfrm>
            <a:off x="381000" y="1371600"/>
            <a:ext cx="9012238" cy="4800600"/>
          </a:xfrm>
        </p:spPr>
        <p:txBody>
          <a:bodyPr/>
          <a:lstStyle/>
          <a:p>
            <a:pPr>
              <a:lnSpc>
                <a:spcPct val="90000"/>
              </a:lnSpc>
              <a:buFont typeface="Monotype Sorts" pitchFamily="2" charset="2"/>
              <a:buNone/>
            </a:pPr>
            <a:r>
              <a:rPr lang="fi-FI" altLang="fi-FI" sz="1800" dirty="0">
                <a:latin typeface="Arial" panose="020B0604020202020204" pitchFamily="34" charset="0"/>
              </a:rPr>
              <a:t>Aggressiivisella patentointistrategialla </a:t>
            </a:r>
            <a:r>
              <a:rPr lang="fi-FI" altLang="fi-FI" sz="1800" u="sng" dirty="0">
                <a:latin typeface="Arial" panose="020B0604020202020204" pitchFamily="34" charset="0"/>
              </a:rPr>
              <a:t>ei</a:t>
            </a:r>
            <a:r>
              <a:rPr lang="fi-FI" altLang="fi-FI" sz="1800" dirty="0">
                <a:latin typeface="Arial" panose="020B0604020202020204" pitchFamily="34" charset="0"/>
              </a:rPr>
              <a:t> kuitenkaan tarkoiteta esim. sitä, </a:t>
            </a:r>
            <a:r>
              <a:rPr lang="fi-FI" altLang="fi-FI" sz="1800" dirty="0" err="1">
                <a:latin typeface="Arial" panose="020B0604020202020204" pitchFamily="34" charset="0"/>
              </a:rPr>
              <a:t>ettähaettaisiin</a:t>
            </a:r>
            <a:endParaRPr lang="fi-FI" altLang="fi-FI" sz="1800" dirty="0">
              <a:latin typeface="Arial" panose="020B0604020202020204" pitchFamily="34" charset="0"/>
            </a:endParaRPr>
          </a:p>
          <a:p>
            <a:pPr>
              <a:lnSpc>
                <a:spcPct val="90000"/>
              </a:lnSpc>
              <a:buFont typeface="Monotype Sorts" pitchFamily="2" charset="2"/>
              <a:buNone/>
            </a:pPr>
            <a:r>
              <a:rPr lang="fi-FI" altLang="fi-FI" sz="1800" dirty="0">
                <a:latin typeface="Arial" panose="020B0604020202020204" pitchFamily="34" charset="0"/>
              </a:rPr>
              <a:t>tuote- ja menetelmäpatentteja vain kilpailijoiden kiusaksi ja haastamiseksi </a:t>
            </a:r>
          </a:p>
          <a:p>
            <a:pPr>
              <a:lnSpc>
                <a:spcPct val="90000"/>
              </a:lnSpc>
              <a:buFont typeface="Monotype Sorts" pitchFamily="2" charset="2"/>
              <a:buNone/>
            </a:pPr>
            <a:r>
              <a:rPr lang="fi-FI" altLang="fi-FI" sz="1800" dirty="0">
                <a:latin typeface="Arial" panose="020B0604020202020204" pitchFamily="34" charset="0"/>
              </a:rPr>
              <a:t>oikeuteen.</a:t>
            </a:r>
          </a:p>
          <a:p>
            <a:pPr>
              <a:lnSpc>
                <a:spcPct val="90000"/>
              </a:lnSpc>
              <a:buFont typeface="Monotype Sorts" pitchFamily="2" charset="2"/>
              <a:buNone/>
            </a:pPr>
            <a:r>
              <a:rPr lang="fi-FI" altLang="fi-FI" sz="1800" dirty="0">
                <a:latin typeface="Arial" panose="020B0604020202020204" pitchFamily="34" charset="0"/>
              </a:rPr>
              <a:t>Erästä hyvää immateriaalioikeusstrategiaa kuvaa DI Juha Salomäki esittämällä,</a:t>
            </a:r>
          </a:p>
          <a:p>
            <a:pPr>
              <a:lnSpc>
                <a:spcPct val="90000"/>
              </a:lnSpc>
              <a:buFont typeface="Monotype Sorts" pitchFamily="2" charset="2"/>
              <a:buNone/>
            </a:pPr>
            <a:r>
              <a:rPr lang="fi-FI" altLang="fi-FI" sz="1800" dirty="0">
                <a:latin typeface="Arial" panose="020B0604020202020204" pitchFamily="34" charset="0"/>
              </a:rPr>
              <a:t>että keksinnön ja liiketoiminnan suojauksen tavoitteita ovat mm.</a:t>
            </a:r>
          </a:p>
          <a:p>
            <a:pPr>
              <a:lnSpc>
                <a:spcPct val="90000"/>
              </a:lnSpc>
              <a:buFontTx/>
              <a:buChar char="-"/>
            </a:pPr>
            <a:r>
              <a:rPr lang="fi-FI" altLang="fi-FI" sz="1800" dirty="0">
                <a:latin typeface="Arial" panose="020B0604020202020204" pitchFamily="34" charset="0"/>
              </a:rPr>
              <a:t>myynnin parantaminen</a:t>
            </a:r>
          </a:p>
          <a:p>
            <a:pPr>
              <a:lnSpc>
                <a:spcPct val="90000"/>
              </a:lnSpc>
              <a:buFontTx/>
              <a:buChar char="-"/>
            </a:pPr>
            <a:r>
              <a:rPr lang="fi-FI" altLang="fi-FI" sz="1800" dirty="0">
                <a:latin typeface="Arial" panose="020B0604020202020204" pitchFamily="34" charset="0"/>
              </a:rPr>
              <a:t>apuna tarjouskilpailussa</a:t>
            </a:r>
          </a:p>
          <a:p>
            <a:pPr>
              <a:lnSpc>
                <a:spcPct val="90000"/>
              </a:lnSpc>
              <a:buFontTx/>
              <a:buChar char="-"/>
            </a:pPr>
            <a:r>
              <a:rPr lang="fi-FI" altLang="fi-FI" sz="1800" dirty="0">
                <a:latin typeface="Arial" panose="020B0604020202020204" pitchFamily="34" charset="0"/>
              </a:rPr>
              <a:t>oman toiminnan turvaaminen</a:t>
            </a:r>
          </a:p>
          <a:p>
            <a:pPr>
              <a:lnSpc>
                <a:spcPct val="90000"/>
              </a:lnSpc>
              <a:buFontTx/>
              <a:buChar char="-"/>
            </a:pPr>
            <a:r>
              <a:rPr lang="fi-FI" altLang="fi-FI" sz="1800" dirty="0">
                <a:latin typeface="Arial" panose="020B0604020202020204" pitchFamily="34" charset="0"/>
              </a:rPr>
              <a:t>jäljittelyn estäminen</a:t>
            </a:r>
          </a:p>
          <a:p>
            <a:pPr>
              <a:lnSpc>
                <a:spcPct val="90000"/>
              </a:lnSpc>
              <a:buFontTx/>
              <a:buChar char="-"/>
            </a:pPr>
            <a:r>
              <a:rPr lang="fi-FI" altLang="fi-FI" sz="1800" dirty="0">
                <a:latin typeface="Arial" panose="020B0604020202020204" pitchFamily="34" charset="0"/>
              </a:rPr>
              <a:t>loukkausriskin pienentäminen</a:t>
            </a:r>
          </a:p>
          <a:p>
            <a:pPr>
              <a:lnSpc>
                <a:spcPct val="90000"/>
              </a:lnSpc>
              <a:buFontTx/>
              <a:buChar char="-"/>
            </a:pPr>
            <a:r>
              <a:rPr lang="fi-FI" altLang="fi-FI" sz="1800" dirty="0">
                <a:latin typeface="Arial" panose="020B0604020202020204" pitchFamily="34" charset="0"/>
              </a:rPr>
              <a:t>lisenssi- ym. sopimukset</a:t>
            </a:r>
          </a:p>
          <a:p>
            <a:pPr>
              <a:lnSpc>
                <a:spcPct val="90000"/>
              </a:lnSpc>
              <a:buFontTx/>
              <a:buChar char="-"/>
            </a:pPr>
            <a:r>
              <a:rPr lang="fi-FI" altLang="fi-FI" sz="1800" dirty="0">
                <a:latin typeface="Arial" panose="020B0604020202020204" pitchFamily="34" charset="0"/>
              </a:rPr>
              <a:t>valuutan siirto ulkomaisesta tytäryhtiöstä</a:t>
            </a:r>
          </a:p>
          <a:p>
            <a:pPr>
              <a:lnSpc>
                <a:spcPct val="90000"/>
              </a:lnSpc>
              <a:buFontTx/>
              <a:buNone/>
            </a:pPr>
            <a:endParaRPr lang="fi-FI" altLang="fi-FI" sz="1800" dirty="0">
              <a:latin typeface="Arial" panose="020B0604020202020204" pitchFamily="34" charset="0"/>
            </a:endParaRPr>
          </a:p>
          <a:p>
            <a:pPr>
              <a:lnSpc>
                <a:spcPct val="90000"/>
              </a:lnSpc>
              <a:buFontTx/>
              <a:buNone/>
            </a:pPr>
            <a:r>
              <a:rPr lang="fi-FI" altLang="fi-FI" sz="1800" dirty="0">
                <a:latin typeface="Arial" panose="020B0604020202020204" pitchFamily="34" charset="0"/>
              </a:rPr>
              <a:t>(Patentoinnin ja patentti-informaation merkitys yritykselle, Juha Salomäki, Yhtymän patenttipäällikkö, Kone Oyj, patenttiosasto).</a:t>
            </a:r>
          </a:p>
          <a:p>
            <a:pPr>
              <a:lnSpc>
                <a:spcPct val="90000"/>
              </a:lnSpc>
              <a:buFontTx/>
              <a:buChar char="-"/>
            </a:pPr>
            <a:endParaRPr lang="fi-FI" altLang="fi-FI" sz="18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A53A400E-52EB-4DD0-9EF3-9C2D399F1FD2}"/>
              </a:ext>
            </a:extLst>
          </p:cNvPr>
          <p:cNvSpPr>
            <a:spLocks noGrp="1" noChangeArrowheads="1"/>
          </p:cNvSpPr>
          <p:nvPr>
            <p:ph type="title"/>
          </p:nvPr>
        </p:nvSpPr>
        <p:spPr/>
        <p:txBody>
          <a:bodyPr/>
          <a:lstStyle/>
          <a:p>
            <a:r>
              <a:rPr lang="fi-FI" altLang="fi-FI" sz="2800"/>
              <a:t>Aggressiivinen patenttipolitiikka</a:t>
            </a:r>
            <a:endParaRPr lang="en-GB" altLang="fi-FI" sz="2800"/>
          </a:p>
        </p:txBody>
      </p:sp>
      <p:sp>
        <p:nvSpPr>
          <p:cNvPr id="10243" name="Rectangle 1027">
            <a:extLst>
              <a:ext uri="{FF2B5EF4-FFF2-40B4-BE49-F238E27FC236}">
                <a16:creationId xmlns:a16="http://schemas.microsoft.com/office/drawing/2014/main" id="{B69E4646-9463-41D7-86D3-1676F71E3350}"/>
              </a:ext>
            </a:extLst>
          </p:cNvPr>
          <p:cNvSpPr>
            <a:spLocks noGrp="1" noChangeArrowheads="1"/>
          </p:cNvSpPr>
          <p:nvPr>
            <p:ph type="body" idx="1"/>
          </p:nvPr>
        </p:nvSpPr>
        <p:spPr>
          <a:xfrm>
            <a:off x="762000" y="2057400"/>
            <a:ext cx="8575675" cy="4114800"/>
          </a:xfrm>
        </p:spPr>
        <p:txBody>
          <a:bodyPr/>
          <a:lstStyle/>
          <a:p>
            <a:pPr>
              <a:buFont typeface="Monotype Sorts" pitchFamily="2" charset="2"/>
              <a:buNone/>
            </a:pPr>
            <a:r>
              <a:rPr lang="fi-FI" altLang="fi-FI">
                <a:latin typeface="Arial" panose="020B0604020202020204" pitchFamily="34" charset="0"/>
              </a:rPr>
              <a:t>Teknillisen korkeakoulun ent. sisällöntuotannon professorin ja </a:t>
            </a:r>
          </a:p>
          <a:p>
            <a:pPr>
              <a:buFont typeface="Monotype Sorts" pitchFamily="2" charset="2"/>
              <a:buNone/>
            </a:pPr>
            <a:r>
              <a:rPr lang="fi-FI" altLang="fi-FI">
                <a:latin typeface="Arial" panose="020B0604020202020204" pitchFamily="34" charset="0"/>
              </a:rPr>
              <a:t>hovioikeudenneuvoksen </a:t>
            </a:r>
            <a:r>
              <a:rPr lang="fi-FI" altLang="fi-FI" i="1">
                <a:latin typeface="Arial" panose="020B0604020202020204" pitchFamily="34" charset="0"/>
              </a:rPr>
              <a:t>Jukka Kemppisen mielestä</a:t>
            </a:r>
          </a:p>
          <a:p>
            <a:pPr>
              <a:buFont typeface="Monotype Sorts" pitchFamily="2" charset="2"/>
              <a:buNone/>
            </a:pPr>
            <a:r>
              <a:rPr lang="fi-FI" altLang="fi-FI" i="1">
                <a:latin typeface="Arial" panose="020B0604020202020204" pitchFamily="34" charset="0"/>
              </a:rPr>
              <a:t>Suomessa vain Nokia ja pari muuta yritystä hallitsevat </a:t>
            </a:r>
          </a:p>
          <a:p>
            <a:pPr>
              <a:buFont typeface="Monotype Sorts" pitchFamily="2" charset="2"/>
              <a:buNone/>
            </a:pPr>
            <a:r>
              <a:rPr lang="fi-FI" altLang="fi-FI" i="1">
                <a:latin typeface="Arial" panose="020B0604020202020204" pitchFamily="34" charset="0"/>
              </a:rPr>
              <a:t>aggressiivisen patenttipolitiikan ja lyövät vaaran uhatessa</a:t>
            </a:r>
          </a:p>
          <a:p>
            <a:pPr>
              <a:buFont typeface="Monotype Sorts" pitchFamily="2" charset="2"/>
              <a:buNone/>
            </a:pPr>
            <a:r>
              <a:rPr lang="fi-FI" altLang="fi-FI" i="1">
                <a:latin typeface="Arial" panose="020B0604020202020204" pitchFamily="34" charset="0"/>
              </a:rPr>
              <a:t>heti kilpailijan nenän alle sata patenttikirjaa ja pelottelevat</a:t>
            </a:r>
          </a:p>
          <a:p>
            <a:pPr>
              <a:buFont typeface="Monotype Sorts" pitchFamily="2" charset="2"/>
              <a:buNone/>
            </a:pPr>
            <a:r>
              <a:rPr lang="fi-FI" altLang="fi-FI" i="1">
                <a:latin typeface="Arial" panose="020B0604020202020204" pitchFamily="34" charset="0"/>
              </a:rPr>
              <a:t>takavarikolla ja väliaikaiskielloilla.</a:t>
            </a:r>
            <a:r>
              <a:rPr lang="fi-FI" altLang="fi-FI">
                <a:latin typeface="Arial" panose="020B060402020202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721BDBE-22F8-4FC7-AF50-24753728F080}"/>
              </a:ext>
            </a:extLst>
          </p:cNvPr>
          <p:cNvSpPr>
            <a:spLocks noGrp="1" noChangeArrowheads="1"/>
          </p:cNvSpPr>
          <p:nvPr>
            <p:ph type="title"/>
          </p:nvPr>
        </p:nvSpPr>
        <p:spPr/>
        <p:txBody>
          <a:bodyPr/>
          <a:lstStyle/>
          <a:p>
            <a:r>
              <a:rPr lang="fi-FI" altLang="fi-FI" sz="2800"/>
              <a:t>Biohitin aggressiivinen innovointi- ja patentointistrategia</a:t>
            </a:r>
            <a:endParaRPr lang="en-GB" altLang="fi-FI" sz="2800"/>
          </a:p>
        </p:txBody>
      </p:sp>
      <p:sp>
        <p:nvSpPr>
          <p:cNvPr id="11267" name="Rectangle 3">
            <a:extLst>
              <a:ext uri="{FF2B5EF4-FFF2-40B4-BE49-F238E27FC236}">
                <a16:creationId xmlns:a16="http://schemas.microsoft.com/office/drawing/2014/main" id="{3C0622FC-F586-481C-880F-3610921C5CBF}"/>
              </a:ext>
            </a:extLst>
          </p:cNvPr>
          <p:cNvSpPr>
            <a:spLocks noGrp="1" noChangeArrowheads="1"/>
          </p:cNvSpPr>
          <p:nvPr>
            <p:ph type="body" idx="1"/>
          </p:nvPr>
        </p:nvSpPr>
        <p:spPr>
          <a:xfrm>
            <a:off x="685800" y="2438400"/>
            <a:ext cx="8707438" cy="4114800"/>
          </a:xfrm>
        </p:spPr>
        <p:txBody>
          <a:bodyPr/>
          <a:lstStyle/>
          <a:p>
            <a:pPr>
              <a:buFont typeface="Monotype Sorts" pitchFamily="2" charset="2"/>
              <a:buNone/>
            </a:pPr>
            <a:r>
              <a:rPr lang="fi-FI" altLang="fi-FI" dirty="0">
                <a:latin typeface="Arial" panose="020B0604020202020204" pitchFamily="34" charset="0"/>
              </a:rPr>
              <a:t>	Liittyy elimellisesti yhtiön toiminta-ajatukseen ja </a:t>
            </a:r>
            <a:r>
              <a:rPr lang="fi-FI" altLang="fi-FI" dirty="0" err="1">
                <a:latin typeface="Arial" panose="020B0604020202020204" pitchFamily="34" charset="0"/>
              </a:rPr>
              <a:t>strategioihin.Yhtiö</a:t>
            </a:r>
            <a:r>
              <a:rPr lang="fi-FI" altLang="fi-FI" dirty="0">
                <a:latin typeface="Arial" panose="020B0604020202020204" pitchFamily="34" charset="0"/>
              </a:rPr>
              <a:t> keskittyy liiketoiminnassaan vain niille alueille, joilla sillä on vahva tieteellinen ja tekninen osaaminen, innovaatioita ja immateriaalioikeussuoja. Näin Biohitille on syntynyt vahva perusta globaalille kasvulle ja menestymiselle, mitä vahvistaa riskejä minimoiva ja kansainvälistä yhteistyötä edistävä patentti-, tavaramerkki- ja </a:t>
            </a:r>
            <a:r>
              <a:rPr lang="fi-FI" altLang="fi-FI" dirty="0" err="1">
                <a:latin typeface="Arial" panose="020B0604020202020204" pitchFamily="34" charset="0"/>
              </a:rPr>
              <a:t>Biohit-brandisuoja</a:t>
            </a:r>
            <a:r>
              <a:rPr lang="fi-FI" altLang="fi-FI" dirty="0">
                <a:latin typeface="Arial" panose="020B0604020202020204" pitchFamily="34" charset="0"/>
              </a:rPr>
              <a:t>.</a:t>
            </a:r>
            <a:endParaRPr lang="en-GB" altLang="fi-FI"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050">
            <a:extLst>
              <a:ext uri="{FF2B5EF4-FFF2-40B4-BE49-F238E27FC236}">
                <a16:creationId xmlns:a16="http://schemas.microsoft.com/office/drawing/2014/main" id="{0B5C6CC5-A519-4A70-AA9A-09567C3AB038}"/>
              </a:ext>
            </a:extLst>
          </p:cNvPr>
          <p:cNvSpPr>
            <a:spLocks noGrp="1" noChangeArrowheads="1"/>
          </p:cNvSpPr>
          <p:nvPr>
            <p:ph type="title"/>
          </p:nvPr>
        </p:nvSpPr>
        <p:spPr>
          <a:xfrm>
            <a:off x="304800" y="381000"/>
            <a:ext cx="9067800" cy="1143000"/>
          </a:xfrm>
        </p:spPr>
        <p:txBody>
          <a:bodyPr/>
          <a:lstStyle/>
          <a:p>
            <a:r>
              <a:rPr lang="fi-FI" altLang="fi-FI" sz="2800"/>
              <a:t>Kokemuksia patentti- ja tekijänoikeuskiistoista</a:t>
            </a:r>
            <a:endParaRPr lang="en-GB" altLang="fi-FI" sz="2800"/>
          </a:p>
        </p:txBody>
      </p:sp>
      <p:sp>
        <p:nvSpPr>
          <p:cNvPr id="12291" name="Rectangle 2051">
            <a:extLst>
              <a:ext uri="{FF2B5EF4-FFF2-40B4-BE49-F238E27FC236}">
                <a16:creationId xmlns:a16="http://schemas.microsoft.com/office/drawing/2014/main" id="{61734ABC-A02D-40EC-95B5-3B512B88DA2E}"/>
              </a:ext>
            </a:extLst>
          </p:cNvPr>
          <p:cNvSpPr>
            <a:spLocks noGrp="1" noChangeArrowheads="1"/>
          </p:cNvSpPr>
          <p:nvPr>
            <p:ph type="body" idx="1"/>
          </p:nvPr>
        </p:nvSpPr>
        <p:spPr>
          <a:xfrm>
            <a:off x="457200" y="1676400"/>
            <a:ext cx="8936038" cy="4114800"/>
          </a:xfrm>
        </p:spPr>
        <p:txBody>
          <a:bodyPr/>
          <a:lstStyle/>
          <a:p>
            <a:pPr>
              <a:lnSpc>
                <a:spcPct val="90000"/>
              </a:lnSpc>
              <a:buFont typeface="Monotype Sorts" pitchFamily="2" charset="2"/>
              <a:buChar char="­"/>
            </a:pPr>
            <a:r>
              <a:rPr lang="fi-FI" altLang="fi-FI" sz="2000" dirty="0">
                <a:latin typeface="Arial" panose="020B0604020202020204" pitchFamily="34" charset="0"/>
              </a:rPr>
              <a:t>Kahden yrityksen välinen kiista USA:ssa 1975-1976.</a:t>
            </a:r>
          </a:p>
          <a:p>
            <a:pPr>
              <a:lnSpc>
                <a:spcPct val="90000"/>
              </a:lnSpc>
              <a:buFont typeface="Monotype Sorts" pitchFamily="2" charset="2"/>
              <a:buChar char="­"/>
            </a:pPr>
            <a:r>
              <a:rPr lang="fi-FI" altLang="fi-FI" sz="2000" dirty="0">
                <a:latin typeface="Arial" panose="020B0604020202020204" pitchFamily="34" charset="0"/>
              </a:rPr>
              <a:t>Kahden yrityksen välinen kiista Suomessa 1978-1987.</a:t>
            </a:r>
          </a:p>
          <a:p>
            <a:pPr>
              <a:lnSpc>
                <a:spcPct val="90000"/>
              </a:lnSpc>
              <a:buFont typeface="Monotype Sorts" pitchFamily="2" charset="2"/>
              <a:buChar char="­"/>
            </a:pPr>
            <a:r>
              <a:rPr lang="fi-FI" altLang="fi-FI" sz="2000" dirty="0">
                <a:latin typeface="Arial" panose="020B0604020202020204" pitchFamily="34" charset="0"/>
              </a:rPr>
              <a:t>Kahden henkilön välinen kiista Suomessa ja USA:ssa 1970 ja 1980 lukujen vaihteessa.</a:t>
            </a:r>
          </a:p>
          <a:p>
            <a:pPr>
              <a:lnSpc>
                <a:spcPct val="90000"/>
              </a:lnSpc>
              <a:buFont typeface="Monotype Sorts" pitchFamily="2" charset="2"/>
              <a:buChar char="­"/>
            </a:pPr>
            <a:r>
              <a:rPr lang="fi-FI" altLang="fi-FI" sz="2000" dirty="0">
                <a:latin typeface="Arial" panose="020B0604020202020204" pitchFamily="34" charset="0"/>
              </a:rPr>
              <a:t>Noin 20 kanteella 1990-luvun alussa Suomessa toisen yrityksen toimesta ”</a:t>
            </a:r>
            <a:r>
              <a:rPr lang="fi-FI" altLang="fi-FI" sz="2000" i="1" dirty="0">
                <a:latin typeface="Arial" panose="020B0604020202020204" pitchFamily="34" charset="0"/>
              </a:rPr>
              <a:t>pistettiin kapuloita yrityksen rattaisiin</a:t>
            </a:r>
            <a:r>
              <a:rPr lang="fi-FI" altLang="fi-FI" sz="2000" dirty="0">
                <a:latin typeface="Arial" panose="020B0604020202020204" pitchFamily="34" charset="0"/>
              </a:rPr>
              <a:t>”.</a:t>
            </a:r>
          </a:p>
          <a:p>
            <a:pPr>
              <a:lnSpc>
                <a:spcPct val="90000"/>
              </a:lnSpc>
              <a:buFont typeface="Monotype Sorts" pitchFamily="2" charset="2"/>
              <a:buChar char="­"/>
            </a:pPr>
            <a:r>
              <a:rPr lang="fi-FI" altLang="fi-FI" sz="2000" dirty="0">
                <a:latin typeface="Arial" panose="020B0604020202020204" pitchFamily="34" charset="0"/>
              </a:rPr>
              <a:t>Kahta patenttia koskeva kiista 1992-1995.</a:t>
            </a:r>
          </a:p>
          <a:p>
            <a:pPr>
              <a:lnSpc>
                <a:spcPct val="90000"/>
              </a:lnSpc>
              <a:buFont typeface="Monotype Sorts" pitchFamily="2" charset="2"/>
              <a:buChar char="­"/>
            </a:pPr>
            <a:r>
              <a:rPr lang="fi-FI" altLang="fi-FI" sz="2000" dirty="0">
                <a:latin typeface="Arial" panose="020B0604020202020204" pitchFamily="34" charset="0"/>
              </a:rPr>
              <a:t>Kiista paremmasta oikeudesta patentteihin 1992-1995.</a:t>
            </a:r>
          </a:p>
          <a:p>
            <a:pPr>
              <a:lnSpc>
                <a:spcPct val="90000"/>
              </a:lnSpc>
              <a:buFont typeface="Monotype Sorts" pitchFamily="2" charset="2"/>
              <a:buChar char="­"/>
            </a:pPr>
            <a:r>
              <a:rPr lang="fi-FI" altLang="fi-FI" sz="2000" dirty="0">
                <a:latin typeface="Arial" panose="020B0604020202020204" pitchFamily="34" charset="0"/>
              </a:rPr>
              <a:t>Tekijänoikeuskiista Iso-Britanniassa.</a:t>
            </a:r>
          </a:p>
          <a:p>
            <a:pPr>
              <a:lnSpc>
                <a:spcPct val="90000"/>
              </a:lnSpc>
              <a:buFont typeface="Monotype Sorts" pitchFamily="2" charset="2"/>
              <a:buChar char="­"/>
            </a:pPr>
            <a:r>
              <a:rPr lang="fi-FI" altLang="fi-FI" sz="2000" dirty="0">
                <a:latin typeface="Arial" panose="020B0604020202020204" pitchFamily="34" charset="0"/>
              </a:rPr>
              <a:t>USA:ssa 1990-luvun alussa alkanut seitsemän vuoden patenttikiista.</a:t>
            </a:r>
          </a:p>
          <a:p>
            <a:pPr>
              <a:lnSpc>
                <a:spcPct val="90000"/>
              </a:lnSpc>
              <a:buFont typeface="Monotype Sorts" pitchFamily="2" charset="2"/>
              <a:buNone/>
            </a:pPr>
            <a:endParaRPr lang="fi-FI" altLang="fi-FI" sz="2000" dirty="0">
              <a:latin typeface="Arial" panose="020B0604020202020204" pitchFamily="34" charset="0"/>
            </a:endParaRPr>
          </a:p>
          <a:p>
            <a:pPr>
              <a:lnSpc>
                <a:spcPct val="90000"/>
              </a:lnSpc>
              <a:buFont typeface="Monotype Sorts" pitchFamily="2" charset="2"/>
              <a:buNone/>
            </a:pPr>
            <a:r>
              <a:rPr lang="fi-FI" altLang="fi-FI" sz="2000" dirty="0">
                <a:latin typeface="Arial" panose="020B0604020202020204" pitchFamily="34" charset="0"/>
              </a:rPr>
              <a:t>Kaikki edellä luetellut kiistat ovat päättyneet tai sovittu. Näistä kiistoista </a:t>
            </a:r>
          </a:p>
          <a:p>
            <a:pPr>
              <a:lnSpc>
                <a:spcPct val="90000"/>
              </a:lnSpc>
              <a:buFont typeface="Monotype Sorts" pitchFamily="2" charset="2"/>
              <a:buNone/>
            </a:pPr>
            <a:r>
              <a:rPr lang="fi-FI" altLang="fi-FI" sz="2000" dirty="0">
                <a:latin typeface="Arial" panose="020B0604020202020204" pitchFamily="34" charset="0"/>
              </a:rPr>
              <a:t>saatua kokemusta on hyödynnetty kehitettäessä Biohitin</a:t>
            </a:r>
          </a:p>
          <a:p>
            <a:pPr>
              <a:lnSpc>
                <a:spcPct val="90000"/>
              </a:lnSpc>
              <a:buFont typeface="Monotype Sorts" pitchFamily="2" charset="2"/>
              <a:buNone/>
            </a:pPr>
            <a:r>
              <a:rPr lang="fi-FI" altLang="fi-FI" sz="2000" dirty="0">
                <a:latin typeface="Arial" panose="020B0604020202020204" pitchFamily="34" charset="0"/>
              </a:rPr>
              <a:t>immateriaalistrategiaa aggressiiviseksi innovointi- ja patentointistrategiaksi.</a:t>
            </a:r>
          </a:p>
        </p:txBody>
      </p:sp>
    </p:spTree>
  </p:cSld>
  <p:clrMapOvr>
    <a:masterClrMapping/>
  </p:clrMapOvr>
</p:sld>
</file>

<file path=ppt/theme/theme1.xml><?xml version="1.0" encoding="utf-8"?>
<a:theme xmlns:a="http://schemas.openxmlformats.org/drawingml/2006/main" name="Omgui">
  <a:themeElements>
    <a:clrScheme name="Omgu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mgui">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Omgu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mgu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mgui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mgui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mgui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mgui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mgui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Pages>1237561</Pages>
  <Words>1330</Words>
  <Application>Microsoft Office PowerPoint</Application>
  <PresentationFormat>A4 Paper (210x297 mm)</PresentationFormat>
  <Paragraphs>168</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Arial Black</vt:lpstr>
      <vt:lpstr>Garamond</vt:lpstr>
      <vt:lpstr>Monotype Sorts</vt:lpstr>
      <vt:lpstr>Palatino</vt:lpstr>
      <vt:lpstr>Times New Roman</vt:lpstr>
      <vt:lpstr>Wingdings</vt:lpstr>
      <vt:lpstr>Omgui</vt:lpstr>
      <vt:lpstr>Image Document</vt:lpstr>
      <vt:lpstr>PowerPoint Presentation</vt:lpstr>
      <vt:lpstr>Suomalainen patentti 180 vuotta</vt:lpstr>
      <vt:lpstr>Trendit patenttien hakemisessa</vt:lpstr>
      <vt:lpstr>Aggressiivinen innovointi- ja patentointistrategia  Tie menestykseen ja kansalliseen hyvinvointiimme</vt:lpstr>
      <vt:lpstr>Aggressiivisen innovointi- ja  patentointistrategian perusta</vt:lpstr>
      <vt:lpstr>Aggressiivinen innovointi- ja  patentointistrategia</vt:lpstr>
      <vt:lpstr>Aggressiivinen patenttipolitiikka</vt:lpstr>
      <vt:lpstr>Biohitin aggressiivinen innovointi- ja patentointistrategia</vt:lpstr>
      <vt:lpstr>Kokemuksia patentti- ja tekijänoikeuskiistoista</vt:lpstr>
      <vt:lpstr>  Biohitin missio</vt:lpstr>
      <vt:lpstr>Liiketoiminta-alueet</vt:lpstr>
      <vt:lpstr>Uuden sukupolven eLINE®-tuoteperhe on tarkoitettu kaikkein vaativimpiin nesteannostelu-sovelluksiin. Design Forum Finland myönsi eLINElle kunnia-maininnan Pro Finnish Design 2001 –kilpailussa. Elektronisten pipettien keskeiset piirteet patentoitu.</vt:lpstr>
      <vt:lpstr>PowerPoint Presentation</vt:lpstr>
      <vt:lpstr>Diagnostiikka Tuotevalikoima</vt:lpstr>
      <vt:lpstr>Gastroskopia- ja koepalatutkimus</vt:lpstr>
      <vt:lpstr>PowerPoint Presentation</vt:lpstr>
      <vt:lpstr>PowerPoint Presentation</vt:lpstr>
      <vt:lpstr>GastroPanel-tutkimuksen käyttöalueita </vt:lpstr>
      <vt:lpstr>Muistilista biotekniikkaan sijoittavalle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 dian otsikkoa</dc:title>
  <dc:creator>Martti Rikkonen</dc:creator>
  <cp:lastModifiedBy>Kuosmanen Panu</cp:lastModifiedBy>
  <cp:revision>8804260</cp:revision>
  <cp:lastPrinted>1999-06-02T09:02:14Z</cp:lastPrinted>
  <dcterms:created xsi:type="dcterms:W3CDTF">1998-02-24T16:36:43Z</dcterms:created>
  <dcterms:modified xsi:type="dcterms:W3CDTF">2022-01-26T15:57:02Z</dcterms:modified>
</cp:coreProperties>
</file>