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1"/>
    <p:sldMasterId id="2147483671" r:id="rId2"/>
  </p:sldMasterIdLst>
  <p:notesMasterIdLst>
    <p:notesMasterId r:id="rId8"/>
  </p:notesMasterIdLst>
  <p:handoutMasterIdLst>
    <p:handoutMasterId r:id="rId9"/>
  </p:handoutMasterIdLst>
  <p:sldIdLst>
    <p:sldId id="339" r:id="rId3"/>
    <p:sldId id="355" r:id="rId4"/>
    <p:sldId id="356" r:id="rId5"/>
    <p:sldId id="357" r:id="rId6"/>
    <p:sldId id="358" r:id="rId7"/>
  </p:sldIdLst>
  <p:sldSz cx="9144000" cy="6858000" type="screen4x3"/>
  <p:notesSz cx="6797675" cy="9874250"/>
  <p:defaultTextStyle>
    <a:defPPr>
      <a:defRPr lang="en-US"/>
    </a:defPPr>
    <a:lvl1pPr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0349" autoAdjust="0"/>
  </p:normalViewPr>
  <p:slideViewPr>
    <p:cSldViewPr snapToGrid="0" snapToObjects="1">
      <p:cViewPr varScale="1">
        <p:scale>
          <a:sx n="60" d="100"/>
          <a:sy n="60" d="100"/>
        </p:scale>
        <p:origin x="75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78" d="100"/>
          <a:sy n="78" d="100"/>
        </p:scale>
        <p:origin x="-4014" y="-114"/>
      </p:cViewPr>
      <p:guideLst>
        <p:guide orient="horz" pos="3110"/>
        <p:guide pos="2141"/>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2776" tIns="46389" rIns="92776" bIns="46389" numCol="1" anchor="t"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sz="quarter" idx="1"/>
          </p:nvPr>
        </p:nvSpPr>
        <p:spPr>
          <a:xfrm>
            <a:off x="3849688" y="0"/>
            <a:ext cx="2946400" cy="493713"/>
          </a:xfrm>
          <a:prstGeom prst="rect">
            <a:avLst/>
          </a:prstGeom>
        </p:spPr>
        <p:txBody>
          <a:bodyPr vert="horz" wrap="square" lIns="92776" tIns="46389" rIns="92776" bIns="46389" numCol="1" anchor="t" anchorCtr="0" compatLnSpc="1">
            <a:prstTxWarp prst="textNoShape">
              <a:avLst/>
            </a:prstTxWarp>
          </a:bodyPr>
          <a:lstStyle>
            <a:lvl1pPr algn="r" defTabSz="388864" eaLnBrk="1" hangingPunct="1">
              <a:defRPr sz="1200">
                <a:latin typeface="Arial" pitchFamily="34" charset="0"/>
                <a:ea typeface="ＭＳ Ｐゴシック" pitchFamily="34" charset="-128"/>
                <a:cs typeface="+mn-cs"/>
              </a:defRPr>
            </a:lvl1pPr>
          </a:lstStyle>
          <a:p>
            <a:pPr>
              <a:defRPr/>
            </a:pPr>
            <a:fld id="{E6C6C468-002F-4575-A7B2-5116909C25E9}" type="datetime1">
              <a:rPr lang="en-US"/>
              <a:pPr>
                <a:defRPr/>
              </a:pPr>
              <a:t>2/14/2022</a:t>
            </a:fld>
            <a:endParaRPr lang="en-US"/>
          </a:p>
        </p:txBody>
      </p:sp>
      <p:sp>
        <p:nvSpPr>
          <p:cNvPr id="4" name="Footer Placeholder 3"/>
          <p:cNvSpPr>
            <a:spLocks noGrp="1"/>
          </p:cNvSpPr>
          <p:nvPr>
            <p:ph type="ftr" sz="quarter" idx="2"/>
          </p:nvPr>
        </p:nvSpPr>
        <p:spPr>
          <a:xfrm>
            <a:off x="0" y="9378950"/>
            <a:ext cx="2946400" cy="493713"/>
          </a:xfrm>
          <a:prstGeom prst="rect">
            <a:avLst/>
          </a:prstGeom>
        </p:spPr>
        <p:txBody>
          <a:bodyPr vert="horz" wrap="square" lIns="92776" tIns="46389" rIns="92776" bIns="46389" numCol="1" anchor="b"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wrap="square" lIns="92776" tIns="46389" rIns="92776" bIns="46389" numCol="1" anchor="b" anchorCtr="0" compatLnSpc="1">
            <a:prstTxWarp prst="textNoShape">
              <a:avLst/>
            </a:prstTxWarp>
          </a:bodyPr>
          <a:lstStyle>
            <a:lvl1pPr algn="r" defTabSz="387350" eaLnBrk="1" hangingPunct="1">
              <a:defRPr sz="1200"/>
            </a:lvl1pPr>
          </a:lstStyle>
          <a:p>
            <a:pPr>
              <a:defRPr/>
            </a:pPr>
            <a:fld id="{87ADF26D-2D02-4B7E-A9F7-BA15724DBCE2}" type="slidenum">
              <a:rPr lang="en-US" altLang="en-US"/>
              <a:pPr>
                <a:defRPr/>
              </a:pPr>
              <a:t>‹#›</a:t>
            </a:fld>
            <a:endParaRPr lang="en-US" altLang="en-US"/>
          </a:p>
        </p:txBody>
      </p:sp>
    </p:spTree>
    <p:extLst>
      <p:ext uri="{BB962C8B-B14F-4D97-AF65-F5344CB8AC3E}">
        <p14:creationId xmlns:p14="http://schemas.microsoft.com/office/powerpoint/2010/main" val="19547977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2776" tIns="46389" rIns="92776" bIns="46389" numCol="1" anchor="t"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idx="1"/>
          </p:nvPr>
        </p:nvSpPr>
        <p:spPr>
          <a:xfrm>
            <a:off x="3849688" y="0"/>
            <a:ext cx="2946400" cy="493713"/>
          </a:xfrm>
          <a:prstGeom prst="rect">
            <a:avLst/>
          </a:prstGeom>
        </p:spPr>
        <p:txBody>
          <a:bodyPr vert="horz" wrap="square" lIns="92776" tIns="46389" rIns="92776" bIns="46389" numCol="1" anchor="t" anchorCtr="0" compatLnSpc="1">
            <a:prstTxWarp prst="textNoShape">
              <a:avLst/>
            </a:prstTxWarp>
          </a:bodyPr>
          <a:lstStyle>
            <a:lvl1pPr algn="r" defTabSz="388864" eaLnBrk="1" hangingPunct="1">
              <a:defRPr sz="1200">
                <a:latin typeface="Arial" pitchFamily="34" charset="0"/>
                <a:ea typeface="ＭＳ Ｐゴシック" pitchFamily="34" charset="-128"/>
                <a:cs typeface="+mn-cs"/>
              </a:defRPr>
            </a:lvl1pPr>
          </a:lstStyle>
          <a:p>
            <a:pPr>
              <a:defRPr/>
            </a:pPr>
            <a:fld id="{0C00A11D-E7F3-4B45-B120-89C62F8E3355}" type="datetime1">
              <a:rPr lang="en-US"/>
              <a:pPr>
                <a:defRPr/>
              </a:pPr>
              <a:t>2/14/2022</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wrap="square" lIns="92776" tIns="46389" rIns="92776" bIns="46389"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79450" y="4689475"/>
            <a:ext cx="5438775" cy="4443413"/>
          </a:xfrm>
          <a:prstGeom prst="rect">
            <a:avLst/>
          </a:prstGeom>
        </p:spPr>
        <p:txBody>
          <a:bodyPr vert="horz" wrap="square" lIns="92776" tIns="46389" rIns="92776" bIns="46389" numCol="1" anchor="t" anchorCtr="0" compatLnSpc="1">
            <a:prstTxWarp prst="textNoShape">
              <a:avLst/>
            </a:prstTxWarp>
            <a:normAutofit/>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endParaRPr lang="en-US"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wrap="square" lIns="92776" tIns="46389" rIns="92776" bIns="46389" numCol="1" anchor="b"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wrap="square" lIns="92776" tIns="46389" rIns="92776" bIns="46389" numCol="1" anchor="b" anchorCtr="0" compatLnSpc="1">
            <a:prstTxWarp prst="textNoShape">
              <a:avLst/>
            </a:prstTxWarp>
          </a:bodyPr>
          <a:lstStyle>
            <a:lvl1pPr algn="r" defTabSz="387350" eaLnBrk="1" hangingPunct="1">
              <a:defRPr sz="1200"/>
            </a:lvl1pPr>
          </a:lstStyle>
          <a:p>
            <a:pPr>
              <a:defRPr/>
            </a:pPr>
            <a:fld id="{87BB9EB4-620A-4C05-A10A-919C6D241201}" type="slidenum">
              <a:rPr lang="en-US" altLang="en-US"/>
              <a:pPr>
                <a:defRPr/>
              </a:pPr>
              <a:t>‹#›</a:t>
            </a:fld>
            <a:endParaRPr lang="en-US" altLang="en-US"/>
          </a:p>
        </p:txBody>
      </p:sp>
    </p:spTree>
    <p:extLst>
      <p:ext uri="{BB962C8B-B14F-4D97-AF65-F5344CB8AC3E}">
        <p14:creationId xmlns:p14="http://schemas.microsoft.com/office/powerpoint/2010/main" val="56805349"/>
      </p:ext>
    </p:extLst>
  </p:cSld>
  <p:clrMap bg1="lt1" tx1="dk1" bg2="lt2" tx2="dk2" accent1="accent1" accent2="accent2" accent3="accent3" accent4="accent4" accent5="accent5" accent6="accent6" hlink="hlink" folHlink="folHlink"/>
  <p:hf sldNum="0" hdr="0" ftr="0" dt="0"/>
  <p:notesStyle>
    <a:lvl1pPr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pitchFamily="-65" charset="-128"/>
      </a:defRPr>
    </a:lvl1pPr>
    <a:lvl2pPr marL="388938"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2pPr>
    <a:lvl3pPr marL="777875"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3pPr>
    <a:lvl4pPr marL="1168400"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4pPr>
    <a:lvl5pPr marL="1557338"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5pPr>
    <a:lvl6pPr marL="1948129" algn="l" defTabSz="389626" rtl="0" eaLnBrk="1" latinLnBrk="0" hangingPunct="1">
      <a:defRPr sz="1000" kern="1200">
        <a:solidFill>
          <a:schemeClr val="tx1"/>
        </a:solidFill>
        <a:latin typeface="+mn-lt"/>
        <a:ea typeface="+mn-ea"/>
        <a:cs typeface="+mn-cs"/>
      </a:defRPr>
    </a:lvl6pPr>
    <a:lvl7pPr marL="2337755" algn="l" defTabSz="389626" rtl="0" eaLnBrk="1" latinLnBrk="0" hangingPunct="1">
      <a:defRPr sz="1000" kern="1200">
        <a:solidFill>
          <a:schemeClr val="tx1"/>
        </a:solidFill>
        <a:latin typeface="+mn-lt"/>
        <a:ea typeface="+mn-ea"/>
        <a:cs typeface="+mn-cs"/>
      </a:defRPr>
    </a:lvl7pPr>
    <a:lvl8pPr marL="2727381" algn="l" defTabSz="389626" rtl="0" eaLnBrk="1" latinLnBrk="0" hangingPunct="1">
      <a:defRPr sz="1000" kern="1200">
        <a:solidFill>
          <a:schemeClr val="tx1"/>
        </a:solidFill>
        <a:latin typeface="+mn-lt"/>
        <a:ea typeface="+mn-ea"/>
        <a:cs typeface="+mn-cs"/>
      </a:defRPr>
    </a:lvl8pPr>
    <a:lvl9pPr marL="3117007" algn="l" defTabSz="389626"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15027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2400" cy="1086181"/>
          </a:xfrm>
        </p:spPr>
        <p:txBody>
          <a:bodyPr lIns="0" tIns="0" rIns="0" bIns="0" anchor="t">
            <a:normAutofit/>
          </a:bodyPr>
          <a:lstStyle>
            <a:lvl1pPr algn="l">
              <a:defRPr sz="4300" b="1">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572400" y="2858401"/>
            <a:ext cx="6285600" cy="2339529"/>
          </a:xfrm>
        </p:spPr>
        <p:txBody>
          <a:bodyPr lIns="0" tIns="0" rIns="0" bIns="0">
            <a:normAutofit/>
          </a:bodyPr>
          <a:lstStyle>
            <a:lvl1pPr marL="0" indent="0" algn="l">
              <a:lnSpc>
                <a:spcPts val="2216"/>
              </a:lnSpc>
              <a:buNone/>
              <a:defRPr sz="2000">
                <a:solidFill>
                  <a:srgbClr val="FFFFFF"/>
                </a:solidFill>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en-US"/>
              <a:t>Click to edit Master subtitle style</a:t>
            </a:r>
            <a:endParaRPr lang="en-US" dirty="0"/>
          </a:p>
        </p:txBody>
      </p:sp>
      <p:sp>
        <p:nvSpPr>
          <p:cNvPr id="7" name="Text Placeholder 7"/>
          <p:cNvSpPr>
            <a:spLocks noGrp="1"/>
          </p:cNvSpPr>
          <p:nvPr>
            <p:ph type="body" sz="quarter" idx="13"/>
          </p:nvPr>
        </p:nvSpPr>
        <p:spPr>
          <a:xfrm>
            <a:off x="572401" y="5961599"/>
            <a:ext cx="2049245" cy="177800"/>
          </a:xfrm>
        </p:spPr>
        <p:txBody>
          <a:bodyPr wrap="none" lIns="0" tIns="0" rIns="0" bIns="0"/>
          <a:lstStyle>
            <a:lvl1pPr marL="0">
              <a:spcBef>
                <a:spcPts val="0"/>
              </a:spcBef>
              <a:buNone/>
              <a:defRPr sz="1000" b="1">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8" name="Text Placeholder 7"/>
          <p:cNvSpPr>
            <a:spLocks noGrp="1"/>
          </p:cNvSpPr>
          <p:nvPr>
            <p:ph type="body" sz="quarter" idx="14"/>
          </p:nvPr>
        </p:nvSpPr>
        <p:spPr>
          <a:xfrm>
            <a:off x="572400" y="6137467"/>
            <a:ext cx="2049244" cy="4572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9" name="Text Placeholder 7"/>
          <p:cNvSpPr>
            <a:spLocks noGrp="1"/>
          </p:cNvSpPr>
          <p:nvPr>
            <p:ph type="body" sz="quarter" idx="18"/>
          </p:nvPr>
        </p:nvSpPr>
        <p:spPr>
          <a:xfrm>
            <a:off x="2862387" y="6137467"/>
            <a:ext cx="2027114" cy="4572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0" name="Text Placeholder 7"/>
          <p:cNvSpPr>
            <a:spLocks noGrp="1"/>
          </p:cNvSpPr>
          <p:nvPr>
            <p:ph type="body" sz="quarter" idx="19"/>
          </p:nvPr>
        </p:nvSpPr>
        <p:spPr>
          <a:xfrm>
            <a:off x="7427603" y="5961599"/>
            <a:ext cx="1132198" cy="6336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1" name="Text Placeholder 7"/>
          <p:cNvSpPr>
            <a:spLocks noGrp="1"/>
          </p:cNvSpPr>
          <p:nvPr>
            <p:ph type="body" sz="quarter" idx="20"/>
          </p:nvPr>
        </p:nvSpPr>
        <p:spPr>
          <a:xfrm>
            <a:off x="5143295" y="5961067"/>
            <a:ext cx="1962357" cy="634132"/>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2" name="Date Placeholder 3"/>
          <p:cNvSpPr>
            <a:spLocks noGrp="1"/>
          </p:cNvSpPr>
          <p:nvPr>
            <p:ph type="dt" sz="half" idx="21"/>
          </p:nvPr>
        </p:nvSpPr>
        <p:spPr>
          <a:xfrm>
            <a:off x="2860675" y="5961063"/>
            <a:ext cx="2027238" cy="177800"/>
          </a:xfrm>
        </p:spPr>
        <p:txBody>
          <a:bodyPr lIns="0" tIns="0" rIns="0" bIns="0" anchor="t"/>
          <a:lstStyle>
            <a:lvl1pPr>
              <a:defRPr b="1"/>
            </a:lvl1pPr>
          </a:lstStyle>
          <a:p>
            <a:pPr>
              <a:defRPr/>
            </a:pPr>
            <a:r>
              <a:rPr lang="fi-FI"/>
              <a:t>07.02.2018</a:t>
            </a:r>
            <a:endParaRPr lang="en-US"/>
          </a:p>
        </p:txBody>
      </p:sp>
    </p:spTree>
    <p:extLst>
      <p:ext uri="{BB962C8B-B14F-4D97-AF65-F5344CB8AC3E}">
        <p14:creationId xmlns:p14="http://schemas.microsoft.com/office/powerpoint/2010/main" val="89152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2"/>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1704"/>
              </a:lnSpc>
              <a:buNone/>
              <a:defRPr sz="1400" b="1"/>
            </a:lvl1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2700" b="1">
                <a:solidFill>
                  <a:schemeClr val="accent2"/>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3"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4"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9"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10"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11"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fld id="{E17AA3F4-D5E5-4C20-B6A3-9D228DF0888F}" type="slidenum">
              <a:rPr lang="en-US" altLang="en-US"/>
              <a:pPr>
                <a:defRPr/>
              </a:pPr>
              <a:t>‹#›</a:t>
            </a:fld>
            <a:endParaRPr lang="en-US" altLang="en-US"/>
          </a:p>
        </p:txBody>
      </p:sp>
    </p:spTree>
    <p:extLst>
      <p:ext uri="{BB962C8B-B14F-4D97-AF65-F5344CB8AC3E}">
        <p14:creationId xmlns:p14="http://schemas.microsoft.com/office/powerpoint/2010/main" val="3158900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Rectangle 4"/>
          <p:cNvSpPr/>
          <p:nvPr/>
        </p:nvSpPr>
        <p:spPr>
          <a:xfrm>
            <a:off x="406400" y="406400"/>
            <a:ext cx="8326438" cy="547211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77925" tIns="38963" rIns="77925" bIns="38963" anchor="ctr"/>
          <a:lstStyle/>
          <a:p>
            <a:pPr algn="ctr" defTabSz="389626" eaLnBrk="1" hangingPunct="1">
              <a:defRPr/>
            </a:pPr>
            <a:endParaRPr lang="en-US" sz="1500" dirty="0">
              <a:solidFill>
                <a:srgbClr val="FFFFFF"/>
              </a:solidFill>
              <a:ea typeface="ＭＳ Ｐゴシック" pitchFamily="-106" charset="-128"/>
              <a:cs typeface="ＭＳ Ｐゴシック" pitchFamily="-106" charset="-128"/>
            </a:endParaRPr>
          </a:p>
        </p:txBody>
      </p:sp>
      <p:sp>
        <p:nvSpPr>
          <p:cNvPr id="11" name="Title 1"/>
          <p:cNvSpPr>
            <a:spLocks noGrp="1"/>
          </p:cNvSpPr>
          <p:nvPr>
            <p:ph type="ctrTitle"/>
          </p:nvPr>
        </p:nvSpPr>
        <p:spPr>
          <a:xfrm>
            <a:off x="572400" y="547000"/>
            <a:ext cx="7772400" cy="2206400"/>
          </a:xfrm>
        </p:spPr>
        <p:txBody>
          <a:bodyPr lIns="0" tIns="0" rIns="0" bIns="0" anchor="t">
            <a:noAutofit/>
          </a:bodyPr>
          <a:lstStyle>
            <a:lvl1pPr algn="l">
              <a:defRPr sz="2700" b="1">
                <a:solidFill>
                  <a:schemeClr val="bg1"/>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2"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6"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7"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8"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fld id="{A05597E2-BB32-4F6B-84FE-6C16B84E6FD5}" type="slidenum">
              <a:rPr lang="en-US" altLang="en-US"/>
              <a:pPr>
                <a:defRPr/>
              </a:pPr>
              <a:t>‹#›</a:t>
            </a:fld>
            <a:endParaRPr lang="en-US" altLang="en-US"/>
          </a:p>
        </p:txBody>
      </p:sp>
    </p:spTree>
    <p:extLst>
      <p:ext uri="{BB962C8B-B14F-4D97-AF65-F5344CB8AC3E}">
        <p14:creationId xmlns:p14="http://schemas.microsoft.com/office/powerpoint/2010/main" val="3177914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3"/>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9" name="Rectangle 8"/>
          <p:cNvSpPr/>
          <p:nvPr/>
        </p:nvSpPr>
        <p:spPr>
          <a:xfrm>
            <a:off x="573088" y="1138238"/>
            <a:ext cx="7988300" cy="63500"/>
          </a:xfrm>
          <a:prstGeom prst="rect">
            <a:avLst/>
          </a:prstGeom>
          <a:solidFill>
            <a:schemeClr val="accent3"/>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1704"/>
              </a:lnSpc>
              <a:buNone/>
              <a:defRPr sz="1400" b="1"/>
            </a:lvl1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2700" b="1">
                <a:solidFill>
                  <a:schemeClr val="accent3"/>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4"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5"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0"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11"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dirty="0"/>
          </a:p>
        </p:txBody>
      </p:sp>
      <p:sp>
        <p:nvSpPr>
          <p:cNvPr id="12"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r>
              <a:rPr lang="et-EE" altLang="en-US" dirty="0"/>
              <a:t>Page </a:t>
            </a:r>
            <a:fld id="{7ACE66E0-BE04-47BA-A62D-7BFC499E8192}" type="slidenum">
              <a:rPr lang="en-US" altLang="en-US" smtClean="0"/>
              <a:pPr>
                <a:defRPr/>
              </a:pPr>
              <a:t>‹#›</a:t>
            </a:fld>
            <a:endParaRPr lang="en-US" altLang="en-US" dirty="0"/>
          </a:p>
        </p:txBody>
      </p:sp>
    </p:spTree>
    <p:extLst>
      <p:ext uri="{BB962C8B-B14F-4D97-AF65-F5344CB8AC3E}">
        <p14:creationId xmlns:p14="http://schemas.microsoft.com/office/powerpoint/2010/main" val="192974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4325" y="119063"/>
            <a:ext cx="8520113" cy="962025"/>
          </a:xfrm>
        </p:spPr>
        <p:txBody>
          <a:bodyPr/>
          <a:lstStyle/>
          <a:p>
            <a:r>
              <a:rPr lang="en-US"/>
              <a:t>Click to edit Master title style</a:t>
            </a:r>
          </a:p>
        </p:txBody>
      </p:sp>
      <p:sp>
        <p:nvSpPr>
          <p:cNvPr id="3" name="Text Placeholder 2"/>
          <p:cNvSpPr>
            <a:spLocks noGrp="1"/>
          </p:cNvSpPr>
          <p:nvPr>
            <p:ph type="body" sz="half" idx="1"/>
          </p:nvPr>
        </p:nvSpPr>
        <p:spPr>
          <a:xfrm>
            <a:off x="323850" y="1268413"/>
            <a:ext cx="4171950" cy="489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68413"/>
            <a:ext cx="4171950" cy="489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10"/>
          </p:nvPr>
        </p:nvSpPr>
        <p:spPr/>
        <p:txBody>
          <a:bodyPr/>
          <a:lstStyle>
            <a:lvl1pPr defTabSz="388938">
              <a:defRPr>
                <a:latin typeface="Arial" panose="020B0604020202020204" pitchFamily="34" charset="0"/>
                <a:ea typeface="ＭＳ Ｐゴシック" panose="020B0600070205080204" pitchFamily="34" charset="-128"/>
              </a:defRPr>
            </a:lvl1pPr>
          </a:lstStyle>
          <a:p>
            <a:pPr>
              <a:defRPr/>
            </a:pPr>
            <a:endParaRPr lang="de-DE" altLang="en-US"/>
          </a:p>
        </p:txBody>
      </p:sp>
    </p:spTree>
    <p:extLst>
      <p:ext uri="{BB962C8B-B14F-4D97-AF65-F5344CB8AC3E}">
        <p14:creationId xmlns:p14="http://schemas.microsoft.com/office/powerpoint/2010/main" val="1854756007"/>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4" descr="Aalto_EN_Electr-Eng_21_RGB_2"/>
          <p:cNvPicPr>
            <a:picLocks noChangeAspect="1" noChangeArrowheads="1"/>
          </p:cNvPicPr>
          <p:nvPr userDrawn="1"/>
        </p:nvPicPr>
        <p:blipFill>
          <a:blip r:embed="rId3">
            <a:extLst>
              <a:ext uri="{28A0092B-C50C-407E-A947-70E740481C1C}">
                <a14:useLocalDpi xmlns:a14="http://schemas.microsoft.com/office/drawing/2010/main" val="0"/>
              </a:ext>
            </a:extLst>
          </a:blip>
          <a:srcRect l="7030" t="6174"/>
          <a:stretch>
            <a:fillRect/>
          </a:stretch>
        </p:blipFill>
        <p:spPr bwMode="auto">
          <a:xfrm>
            <a:off x="0" y="0"/>
            <a:ext cx="2162175"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77925" tIns="38963" rIns="77925" bIns="38963" numCol="1" anchor="ctr" anchorCtr="0" compatLnSpc="1">
            <a:prstTxWarp prst="textNoShape">
              <a:avLst/>
            </a:prstTxWarp>
          </a:bodyPr>
          <a:lstStyle>
            <a:lvl1pPr defTabSz="389626" eaLnBrk="1" hangingPunct="1">
              <a:defRPr sz="1000">
                <a:solidFill>
                  <a:srgbClr val="898989"/>
                </a:solidFill>
                <a:latin typeface="Arial" pitchFamily="34" charset="0"/>
                <a:ea typeface="ＭＳ Ｐゴシック" pitchFamily="34" charset="-128"/>
                <a:cs typeface="+mn-cs"/>
              </a:defRPr>
            </a:lvl1pPr>
          </a:lstStyle>
          <a:p>
            <a:pPr>
              <a:defRPr/>
            </a:pPr>
            <a:r>
              <a:rPr lang="fi-FI"/>
              <a:t>07.02.2018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77925" tIns="38963" rIns="77925" bIns="38963" numCol="1" anchor="ctr" anchorCtr="0" compatLnSpc="1">
            <a:prstTxWarp prst="textNoShape">
              <a:avLst/>
            </a:prstTxWarp>
          </a:bodyPr>
          <a:lstStyle>
            <a:lvl1pPr algn="ctr" defTabSz="389626" eaLnBrk="1" hangingPunct="1">
              <a:defRPr sz="1000">
                <a:solidFill>
                  <a:srgbClr val="898989"/>
                </a:solidFill>
                <a:latin typeface="Arial" pitchFamily="-106" charset="0"/>
                <a:ea typeface="ＭＳ Ｐゴシック" pitchFamily="-106" charset="-128"/>
                <a:cs typeface="ＭＳ Ｐゴシック" pitchFamily="-106"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77925" tIns="38963" rIns="77925" bIns="38963" numCol="1" anchor="ctr" anchorCtr="0" compatLnSpc="1">
            <a:prstTxWarp prst="textNoShape">
              <a:avLst/>
            </a:prstTxWarp>
          </a:bodyPr>
          <a:lstStyle>
            <a:lvl1pPr algn="r" eaLnBrk="1" hangingPunct="1">
              <a:defRPr sz="1000">
                <a:solidFill>
                  <a:srgbClr val="898989"/>
                </a:solidFill>
              </a:defRPr>
            </a:lvl1pPr>
          </a:lstStyle>
          <a:p>
            <a:pPr>
              <a:defRPr/>
            </a:pPr>
            <a:fld id="{1049652F-9372-4B86-AABD-EF97F90847FB}" type="slidenum">
              <a:rPr lang="en-US" altLang="en-US"/>
              <a:pPr>
                <a:defRPr/>
              </a:pPr>
              <a:t>‹#›</a:t>
            </a:fld>
            <a:endParaRPr lang="en-US" altLang="en-US"/>
          </a:p>
        </p:txBody>
      </p:sp>
      <p:sp>
        <p:nvSpPr>
          <p:cNvPr id="8" name="Rectangle 7"/>
          <p:cNvSpPr/>
          <p:nvPr/>
        </p:nvSpPr>
        <p:spPr>
          <a:xfrm>
            <a:off x="406400" y="1712913"/>
            <a:ext cx="8328025" cy="3921125"/>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77925" tIns="38963" rIns="77925" bIns="38963" anchor="ctr"/>
          <a:lstStyle/>
          <a:p>
            <a:pPr algn="ctr" defTabSz="389626" eaLnBrk="1" hangingPunct="1">
              <a:defRPr/>
            </a:pPr>
            <a:endParaRPr lang="en-US" sz="1500" dirty="0">
              <a:solidFill>
                <a:srgbClr val="FFFFFF"/>
              </a:solidFill>
              <a:ea typeface="ＭＳ Ｐゴシック" pitchFamily="-106" charset="-128"/>
              <a:cs typeface="ＭＳ Ｐゴシック" pitchFamily="-106" charset="-128"/>
            </a:endParaRPr>
          </a:p>
        </p:txBody>
      </p:sp>
    </p:spTree>
  </p:cSld>
  <p:clrMap bg1="lt1" tx1="dk1" bg2="lt2" tx2="dk2" accent1="accent1" accent2="accent2" accent3="accent3" accent4="accent4" accent5="accent5" accent6="accent6" hlink="hlink" folHlink="folHlink"/>
  <p:sldLayoutIdLst>
    <p:sldLayoutId id="2147484787" r:id="rId1"/>
  </p:sldLayoutIdLst>
  <p:hf hdr="0" ftr="0"/>
  <p:txStyles>
    <p:titleStyle>
      <a:lvl1pPr algn="ctr" defTabSz="388938" rtl="0" eaLnBrk="0" fontAlgn="base" hangingPunct="0">
        <a:spcBef>
          <a:spcPct val="0"/>
        </a:spcBef>
        <a:spcAft>
          <a:spcPct val="0"/>
        </a:spcAft>
        <a:defRPr sz="3700" kern="1200">
          <a:solidFill>
            <a:schemeClr val="tx1"/>
          </a:solidFill>
          <a:latin typeface="+mj-lt"/>
          <a:ea typeface="ＭＳ Ｐゴシック" pitchFamily="-65" charset="-128"/>
          <a:cs typeface="ＭＳ Ｐゴシック" pitchFamily="-65" charset="-128"/>
        </a:defRPr>
      </a:lvl1pPr>
      <a:lvl2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2pPr>
      <a:lvl3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3pPr>
      <a:lvl4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4pPr>
      <a:lvl5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5pPr>
      <a:lvl6pPr marL="389626"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6pPr>
      <a:lvl7pPr marL="779252"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7pPr>
      <a:lvl8pPr marL="1168878"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8pPr>
      <a:lvl9pPr marL="1558503"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9pPr>
    </p:titleStyle>
    <p:bodyStyle>
      <a:lvl1pPr marL="292100" indent="-292100" algn="l" defTabSz="388938"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ＭＳ Ｐゴシック" pitchFamily="-65" charset="-128"/>
          <a:cs typeface="ＭＳ Ｐゴシック" pitchFamily="-65"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65"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65"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65"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65"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3" descr="Aalto_EN_Electr-Eng_13_RGB_2"/>
          <p:cNvPicPr>
            <a:picLocks noChangeAspect="1" noChangeArrowheads="1"/>
          </p:cNvPicPr>
          <p:nvPr userDrawn="1"/>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5900" y="5815013"/>
            <a:ext cx="2519363"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ctr" anchorCtr="0" compatLnSpc="1">
            <a:prstTxWarp prst="textNoShape">
              <a:avLst/>
            </a:prstTxWarp>
          </a:bodyPr>
          <a:lstStyle/>
          <a:p>
            <a:pPr lvl="0"/>
            <a:r>
              <a:rPr lang="fi-FI"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t" anchorCtr="0" compatLnSpc="1">
            <a:prstTxWarp prst="textNoShape">
              <a:avLst/>
            </a:prstTxWarp>
          </a:bodyPr>
          <a:lstStyle/>
          <a:p>
            <a:pPr lvl="0"/>
            <a:r>
              <a:rPr lang="fi-FI" altLang="en-US"/>
              <a:t>Click to edit Master text styles</a:t>
            </a:r>
          </a:p>
          <a:p>
            <a:pPr lvl="1"/>
            <a:r>
              <a:rPr lang="fi-FI" altLang="en-US"/>
              <a:t>Second level</a:t>
            </a:r>
          </a:p>
          <a:p>
            <a:pPr lvl="2"/>
            <a:r>
              <a:rPr lang="fi-FI" altLang="en-US"/>
              <a:t>Third level</a:t>
            </a:r>
          </a:p>
          <a:p>
            <a:pPr lvl="3"/>
            <a:r>
              <a:rPr lang="fi-FI" altLang="en-US"/>
              <a:t>Fourth level</a:t>
            </a:r>
          </a:p>
          <a:p>
            <a:pPr lvl="4"/>
            <a:r>
              <a:rPr lang="fi-FI"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77925" tIns="38963" rIns="77925" bIns="38963" numCol="1" anchor="ctr" anchorCtr="0" compatLnSpc="1">
            <a:prstTxWarp prst="textNoShape">
              <a:avLst/>
            </a:prstTxWarp>
          </a:bodyPr>
          <a:lstStyle>
            <a:lvl1pPr defTabSz="389626" eaLnBrk="1" hangingPunct="1">
              <a:defRPr sz="1000">
                <a:solidFill>
                  <a:srgbClr val="898989"/>
                </a:solidFill>
                <a:latin typeface="Arial" pitchFamily="34" charset="0"/>
                <a:ea typeface="ＭＳ Ｐゴシック" pitchFamily="34" charset="-128"/>
                <a:cs typeface="+mn-cs"/>
              </a:defRPr>
            </a:lvl1pPr>
          </a:lstStyle>
          <a:p>
            <a:pPr>
              <a:defRPr/>
            </a:pPr>
            <a:r>
              <a:rPr lang="fi-FI"/>
              <a:t>07.02.2018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77925" tIns="38963" rIns="77925" bIns="38963" numCol="1" anchor="ctr" anchorCtr="0" compatLnSpc="1">
            <a:prstTxWarp prst="textNoShape">
              <a:avLst/>
            </a:prstTxWarp>
          </a:bodyPr>
          <a:lstStyle>
            <a:lvl1pPr algn="ctr" defTabSz="389626" eaLnBrk="1" hangingPunct="1">
              <a:defRPr sz="1000">
                <a:solidFill>
                  <a:srgbClr val="898989"/>
                </a:solidFill>
                <a:latin typeface="Arial" pitchFamily="-106" charset="0"/>
                <a:ea typeface="ＭＳ Ｐゴシック" pitchFamily="-106" charset="-128"/>
                <a:cs typeface="ＭＳ Ｐゴシック" pitchFamily="-106"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77925" tIns="38963" rIns="77925" bIns="38963" numCol="1" anchor="ctr" anchorCtr="0" compatLnSpc="1">
            <a:prstTxWarp prst="textNoShape">
              <a:avLst/>
            </a:prstTxWarp>
          </a:bodyPr>
          <a:lstStyle>
            <a:lvl1pPr algn="r" eaLnBrk="1" hangingPunct="1">
              <a:defRPr sz="1000">
                <a:solidFill>
                  <a:srgbClr val="898989"/>
                </a:solidFill>
              </a:defRPr>
            </a:lvl1pPr>
          </a:lstStyle>
          <a:p>
            <a:pPr>
              <a:defRPr/>
            </a:pPr>
            <a:fld id="{0E0A0211-A76A-4511-A964-36F8689660B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790" r:id="rId1"/>
    <p:sldLayoutId id="2147484791" r:id="rId2"/>
    <p:sldLayoutId id="2147484792" r:id="rId3"/>
    <p:sldLayoutId id="2147484794" r:id="rId4"/>
  </p:sldLayoutIdLst>
  <p:hf hdr="0" ftr="0"/>
  <p:txStyles>
    <p:titleStyle>
      <a:lvl1pPr algn="ctr" defTabSz="388938" rtl="0" eaLnBrk="0" fontAlgn="base" hangingPunct="0">
        <a:spcBef>
          <a:spcPct val="0"/>
        </a:spcBef>
        <a:spcAft>
          <a:spcPct val="0"/>
        </a:spcAft>
        <a:defRPr sz="3700" kern="1200">
          <a:solidFill>
            <a:schemeClr val="tx1"/>
          </a:solidFill>
          <a:latin typeface="+mj-lt"/>
          <a:ea typeface="ＭＳ Ｐゴシック" pitchFamily="-108" charset="-128"/>
          <a:cs typeface="ＭＳ Ｐゴシック" pitchFamily="-108" charset="-128"/>
        </a:defRPr>
      </a:lvl1pPr>
      <a:lvl2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2pPr>
      <a:lvl3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3pPr>
      <a:lvl4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4pPr>
      <a:lvl5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5pPr>
      <a:lvl6pPr marL="389626"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6pPr>
      <a:lvl7pPr marL="779252"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7pPr>
      <a:lvl8pPr marL="1168878"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8pPr>
      <a:lvl9pPr marL="1558503"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9pPr>
    </p:titleStyle>
    <p:bodyStyle>
      <a:lvl1pPr marL="292100" indent="-292100" algn="l" defTabSz="388938"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ＭＳ Ｐゴシック" pitchFamily="-108" charset="-128"/>
          <a:cs typeface="ＭＳ Ｐゴシック" pitchFamily="-108"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08"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08"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7274" cy="2410209"/>
          </a:xfrm>
        </p:spPr>
        <p:txBody>
          <a:bodyPr>
            <a:normAutofit/>
          </a:bodyPr>
          <a:lstStyle/>
          <a:p>
            <a:r>
              <a:rPr lang="fi-FI" sz="3200" dirty="0"/>
              <a:t>ELEC-E8423 - </a:t>
            </a:r>
            <a:r>
              <a:rPr lang="fi-FI" sz="3200" dirty="0" err="1"/>
              <a:t>Smart</a:t>
            </a:r>
            <a:r>
              <a:rPr lang="fi-FI" sz="3200" dirty="0"/>
              <a:t> Grid</a:t>
            </a:r>
            <a:br>
              <a:rPr lang="fi-FI" sz="3200" dirty="0"/>
            </a:br>
            <a:br>
              <a:rPr lang="fi-FI" sz="3200" dirty="0"/>
            </a:br>
            <a:r>
              <a:rPr lang="fi-FI" sz="3200" i="1" dirty="0"/>
              <a:t>COURSE DESCRIPTION</a:t>
            </a:r>
            <a:endParaRPr lang="en-US" sz="3200" i="1" dirty="0"/>
          </a:p>
        </p:txBody>
      </p:sp>
      <p:sp>
        <p:nvSpPr>
          <p:cNvPr id="3" name="Subtitle 2"/>
          <p:cNvSpPr>
            <a:spLocks noGrp="1"/>
          </p:cNvSpPr>
          <p:nvPr>
            <p:ph type="subTitle" idx="1"/>
          </p:nvPr>
        </p:nvSpPr>
        <p:spPr>
          <a:xfrm>
            <a:off x="572401" y="4182429"/>
            <a:ext cx="6285600" cy="1323370"/>
          </a:xfrm>
        </p:spPr>
        <p:txBody>
          <a:bodyPr>
            <a:normAutofit/>
          </a:bodyPr>
          <a:lstStyle/>
          <a:p>
            <a:r>
              <a:rPr lang="en-US" i="1" dirty="0"/>
              <a:t>MATTI LEHTONEN 1.3.2022</a:t>
            </a:r>
          </a:p>
          <a:p>
            <a:endParaRPr lang="en-US" dirty="0"/>
          </a:p>
        </p:txBody>
      </p:sp>
      <p:sp>
        <p:nvSpPr>
          <p:cNvPr id="4" name="Text Placeholder 3"/>
          <p:cNvSpPr>
            <a:spLocks noGrp="1"/>
          </p:cNvSpPr>
          <p:nvPr>
            <p:ph type="body" sz="quarter" idx="13"/>
          </p:nvPr>
        </p:nvSpPr>
        <p:spPr/>
        <p:txBody>
          <a:bodyPr/>
          <a:lstStyle/>
          <a:p>
            <a:endParaRPr lang="en-US" dirty="0"/>
          </a:p>
        </p:txBody>
      </p:sp>
      <p:sp>
        <p:nvSpPr>
          <p:cNvPr id="5" name="Text Placeholder 4"/>
          <p:cNvSpPr>
            <a:spLocks noGrp="1"/>
          </p:cNvSpPr>
          <p:nvPr>
            <p:ph type="body" sz="quarter" idx="14"/>
          </p:nvPr>
        </p:nvSpPr>
        <p:spPr/>
        <p:txBody>
          <a:bodyPr/>
          <a:lstStyle/>
          <a:p>
            <a:endParaRPr lang="en-US" dirty="0"/>
          </a:p>
        </p:txBody>
      </p:sp>
      <p:sp>
        <p:nvSpPr>
          <p:cNvPr id="6" name="Text Placeholder 5"/>
          <p:cNvSpPr>
            <a:spLocks noGrp="1"/>
          </p:cNvSpPr>
          <p:nvPr>
            <p:ph type="body" sz="quarter" idx="18"/>
          </p:nvPr>
        </p:nvSpPr>
        <p:spPr/>
        <p:txBody>
          <a:bodyPr/>
          <a:lstStyle/>
          <a:p>
            <a:r>
              <a:rPr lang="fi-FI" dirty="0"/>
              <a:t>07</a:t>
            </a:r>
            <a:r>
              <a:rPr lang="et-EE" dirty="0"/>
              <a:t>.0</a:t>
            </a:r>
            <a:r>
              <a:rPr lang="fi-FI" dirty="0"/>
              <a:t>2</a:t>
            </a:r>
            <a:r>
              <a:rPr lang="et-EE" dirty="0"/>
              <a:t>.201</a:t>
            </a:r>
            <a:r>
              <a:rPr lang="fi-FI" dirty="0"/>
              <a:t>8</a:t>
            </a:r>
            <a:endParaRPr lang="en-US" dirty="0"/>
          </a:p>
        </p:txBody>
      </p:sp>
      <p:sp>
        <p:nvSpPr>
          <p:cNvPr id="7" name="Text Placeholder 6"/>
          <p:cNvSpPr>
            <a:spLocks noGrp="1"/>
          </p:cNvSpPr>
          <p:nvPr>
            <p:ph type="body" sz="quarter" idx="19"/>
          </p:nvPr>
        </p:nvSpPr>
        <p:spPr/>
        <p:txBody>
          <a:bodyPr/>
          <a:lstStyle/>
          <a:p>
            <a:endParaRPr lang="en-US" dirty="0"/>
          </a:p>
        </p:txBody>
      </p:sp>
      <p:sp>
        <p:nvSpPr>
          <p:cNvPr id="8" name="Text Placeholder 7"/>
          <p:cNvSpPr>
            <a:spLocks noGrp="1"/>
          </p:cNvSpPr>
          <p:nvPr>
            <p:ph type="body" sz="quarter" idx="20"/>
          </p:nvPr>
        </p:nvSpPr>
        <p:spPr/>
        <p:txBody>
          <a:bodyPr/>
          <a:lstStyle/>
          <a:p>
            <a:endParaRPr lang="en-US" dirty="0"/>
          </a:p>
        </p:txBody>
      </p:sp>
    </p:spTree>
    <p:extLst>
      <p:ext uri="{BB962C8B-B14F-4D97-AF65-F5344CB8AC3E}">
        <p14:creationId xmlns:p14="http://schemas.microsoft.com/office/powerpoint/2010/main" val="1640447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278384"/>
            <a:ext cx="7988990" cy="4355616"/>
          </a:xfrm>
        </p:spPr>
        <p:txBody>
          <a:bodyPr>
            <a:normAutofit fontScale="92500" lnSpcReduction="10000"/>
          </a:bodyPr>
          <a:lstStyle/>
          <a:p>
            <a:pPr marL="0" indent="0" eaLnBrk="1" hangingPunct="1">
              <a:lnSpc>
                <a:spcPct val="160000"/>
              </a:lnSpc>
            </a:pPr>
            <a:r>
              <a:rPr lang="en-US" dirty="0"/>
              <a:t>After the course the student can explain different functions of modern electric power systems. He/she understands the challenges of large scale integration of variable renewable energy sources like wind and solar power in energy systems and is able to suggest solutions to these challenges:</a:t>
            </a:r>
          </a:p>
          <a:p>
            <a:pPr marL="0" indent="0" eaLnBrk="1" hangingPunct="1">
              <a:lnSpc>
                <a:spcPct val="160000"/>
              </a:lnSpc>
            </a:pPr>
            <a:endParaRPr lang="en-US" dirty="0"/>
          </a:p>
          <a:p>
            <a:pPr>
              <a:buFont typeface="Arial" panose="020B0604020202020204" pitchFamily="34" charset="0"/>
              <a:buChar char="•"/>
            </a:pPr>
            <a:r>
              <a:rPr lang="en-US" dirty="0"/>
              <a:t>Operation of future power markets</a:t>
            </a:r>
          </a:p>
          <a:p>
            <a:pPr>
              <a:buFont typeface="Arial" panose="020B0604020202020204" pitchFamily="34" charset="0"/>
              <a:buChar char="•"/>
            </a:pPr>
            <a:r>
              <a:rPr lang="en-US" dirty="0"/>
              <a:t>Role of Electric Vehicles in energy systems</a:t>
            </a:r>
          </a:p>
          <a:p>
            <a:pPr>
              <a:buFont typeface="Arial" panose="020B0604020202020204" pitchFamily="34" charset="0"/>
              <a:buChar char="•"/>
            </a:pPr>
            <a:r>
              <a:rPr lang="en-US" dirty="0"/>
              <a:t>Demand response </a:t>
            </a:r>
          </a:p>
          <a:p>
            <a:pPr>
              <a:buFont typeface="Arial" panose="020B0604020202020204" pitchFamily="34" charset="0"/>
              <a:buChar char="•"/>
            </a:pPr>
            <a:r>
              <a:rPr lang="en-US" dirty="0"/>
              <a:t>Self-healing networks</a:t>
            </a:r>
          </a:p>
          <a:p>
            <a:pPr>
              <a:buFont typeface="Arial" panose="020B0604020202020204" pitchFamily="34" charset="0"/>
              <a:buChar char="•"/>
            </a:pPr>
            <a:r>
              <a:rPr lang="en-US" dirty="0"/>
              <a:t>Automatic metering systems</a:t>
            </a:r>
          </a:p>
          <a:p>
            <a:pPr>
              <a:buFont typeface="Arial" panose="020B0604020202020204" pitchFamily="34" charset="0"/>
              <a:buChar char="•"/>
            </a:pPr>
            <a:r>
              <a:rPr lang="en-US" dirty="0"/>
              <a:t>Network information systems</a:t>
            </a:r>
          </a:p>
          <a:p>
            <a:pPr>
              <a:buFont typeface="Arial" panose="020B0604020202020204" pitchFamily="34" charset="0"/>
              <a:buChar char="•"/>
            </a:pPr>
            <a:r>
              <a:rPr lang="en-US" dirty="0"/>
              <a:t>PV hosting capacity of distribution grids</a:t>
            </a:r>
          </a:p>
          <a:p>
            <a:pPr>
              <a:buFont typeface="Arial" panose="020B0604020202020204" pitchFamily="34" charset="0"/>
              <a:buChar char="•"/>
            </a:pPr>
            <a:r>
              <a:rPr lang="en-US" dirty="0"/>
              <a:t>Prosumers and local energy management</a:t>
            </a:r>
          </a:p>
          <a:p>
            <a:pPr>
              <a:buFont typeface="Arial" panose="020B0604020202020204" pitchFamily="34" charset="0"/>
              <a:buChar char="•"/>
            </a:pPr>
            <a:r>
              <a:rPr lang="fi-FI" dirty="0" err="1"/>
              <a:t>Integration</a:t>
            </a:r>
            <a:r>
              <a:rPr lang="fi-FI" dirty="0"/>
              <a:t> of </a:t>
            </a:r>
            <a:r>
              <a:rPr lang="fi-FI" dirty="0" err="1"/>
              <a:t>wind</a:t>
            </a:r>
            <a:r>
              <a:rPr lang="fi-FI" dirty="0"/>
              <a:t> and </a:t>
            </a:r>
            <a:r>
              <a:rPr lang="fi-FI" dirty="0" err="1"/>
              <a:t>solar</a:t>
            </a:r>
            <a:r>
              <a:rPr lang="fi-FI" dirty="0"/>
              <a:t> </a:t>
            </a:r>
            <a:r>
              <a:rPr lang="fi-FI" dirty="0" err="1"/>
              <a:t>power</a:t>
            </a:r>
            <a:r>
              <a:rPr lang="fi-FI" dirty="0"/>
              <a:t> in </a:t>
            </a:r>
            <a:r>
              <a:rPr lang="fi-FI" dirty="0" err="1"/>
              <a:t>energy</a:t>
            </a:r>
            <a:r>
              <a:rPr lang="fi-FI" dirty="0"/>
              <a:t> </a:t>
            </a:r>
            <a:r>
              <a:rPr lang="fi-FI" dirty="0" err="1"/>
              <a:t>systems</a:t>
            </a:r>
            <a:endParaRPr lang="fi-FI" dirty="0"/>
          </a:p>
          <a:p>
            <a:pPr>
              <a:buFont typeface="Arial" panose="020B0604020202020204" pitchFamily="34" charset="0"/>
              <a:buChar char="•"/>
            </a:pPr>
            <a:r>
              <a:rPr lang="fi-FI" dirty="0" err="1"/>
              <a:t>Utilization</a:t>
            </a:r>
            <a:r>
              <a:rPr lang="fi-FI" dirty="0"/>
              <a:t> of </a:t>
            </a:r>
            <a:r>
              <a:rPr lang="fi-FI" dirty="0" err="1"/>
              <a:t>storages</a:t>
            </a:r>
            <a:r>
              <a:rPr lang="fi-FI" dirty="0"/>
              <a:t> and </a:t>
            </a:r>
            <a:r>
              <a:rPr lang="fi-FI" dirty="0" err="1"/>
              <a:t>demand</a:t>
            </a:r>
            <a:r>
              <a:rPr lang="fi-FI" dirty="0"/>
              <a:t> </a:t>
            </a:r>
            <a:r>
              <a:rPr lang="fi-FI" dirty="0" err="1"/>
              <a:t>flexibility</a:t>
            </a:r>
            <a:r>
              <a:rPr lang="fi-FI" dirty="0"/>
              <a:t> for </a:t>
            </a:r>
            <a:r>
              <a:rPr lang="fi-FI" dirty="0" err="1"/>
              <a:t>power</a:t>
            </a:r>
            <a:r>
              <a:rPr lang="fi-FI" dirty="0"/>
              <a:t> </a:t>
            </a:r>
            <a:r>
              <a:rPr lang="fi-FI" dirty="0" err="1"/>
              <a:t>system</a:t>
            </a:r>
            <a:r>
              <a:rPr lang="fi-FI" dirty="0"/>
              <a:t> </a:t>
            </a:r>
            <a:r>
              <a:rPr lang="fi-FI" dirty="0" err="1"/>
              <a:t>balancing</a:t>
            </a:r>
            <a:endParaRPr lang="fi-FI" dirty="0"/>
          </a:p>
          <a:p>
            <a:pPr>
              <a:buFont typeface="Arial" panose="020B0604020202020204" pitchFamily="34" charset="0"/>
              <a:buChar char="•"/>
            </a:pPr>
            <a:r>
              <a:rPr lang="fi-FI" dirty="0"/>
              <a:t>Power-to-X </a:t>
            </a:r>
            <a:r>
              <a:rPr lang="fi-FI" dirty="0" err="1"/>
              <a:t>applications</a:t>
            </a:r>
            <a:r>
              <a:rPr lang="fi-FI" dirty="0"/>
              <a:t> and </a:t>
            </a:r>
            <a:r>
              <a:rPr lang="fi-FI" dirty="0" err="1"/>
              <a:t>role</a:t>
            </a:r>
            <a:r>
              <a:rPr lang="fi-FI" dirty="0"/>
              <a:t> of </a:t>
            </a:r>
            <a:r>
              <a:rPr lang="fi-FI" dirty="0" err="1"/>
              <a:t>sector</a:t>
            </a:r>
            <a:r>
              <a:rPr lang="fi-FI" dirty="0"/>
              <a:t> </a:t>
            </a:r>
            <a:r>
              <a:rPr lang="fi-FI" dirty="0" err="1"/>
              <a:t>coupling</a:t>
            </a:r>
            <a:r>
              <a:rPr lang="fi-FI" dirty="0"/>
              <a:t> in </a:t>
            </a:r>
            <a:r>
              <a:rPr lang="fi-FI" dirty="0" err="1"/>
              <a:t>power</a:t>
            </a:r>
            <a:r>
              <a:rPr lang="fi-FI" dirty="0"/>
              <a:t> </a:t>
            </a:r>
            <a:r>
              <a:rPr lang="fi-FI" dirty="0" err="1"/>
              <a:t>systems</a:t>
            </a:r>
            <a:endParaRPr lang="fi-FI" dirty="0"/>
          </a:p>
          <a:p>
            <a:r>
              <a:rPr lang="en-US" dirty="0"/>
              <a:t> </a:t>
            </a:r>
            <a:endParaRPr lang="fi-FI" dirty="0"/>
          </a:p>
          <a:p>
            <a:pPr marL="0" indent="0" eaLnBrk="1" hangingPunct="1">
              <a:lnSpc>
                <a:spcPct val="160000"/>
              </a:lnSpc>
            </a:pPr>
            <a:endParaRPr lang="en-US" dirty="0"/>
          </a:p>
        </p:txBody>
      </p:sp>
      <p:sp>
        <p:nvSpPr>
          <p:cNvPr id="3" name="Title 2"/>
          <p:cNvSpPr>
            <a:spLocks noGrp="1"/>
          </p:cNvSpPr>
          <p:nvPr>
            <p:ph type="ctrTitle"/>
          </p:nvPr>
        </p:nvSpPr>
        <p:spPr/>
        <p:txBody>
          <a:bodyPr/>
          <a:lstStyle/>
          <a:p>
            <a:r>
              <a:rPr lang="fi-FI" dirty="0" err="1"/>
              <a:t>Introduction</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2</a:t>
            </a:fld>
            <a:endParaRPr lang="en-US" altLang="en-US" dirty="0"/>
          </a:p>
        </p:txBody>
      </p:sp>
    </p:spTree>
    <p:extLst>
      <p:ext uri="{BB962C8B-B14F-4D97-AF65-F5344CB8AC3E}">
        <p14:creationId xmlns:p14="http://schemas.microsoft.com/office/powerpoint/2010/main" val="213897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296063"/>
            <a:ext cx="7988990" cy="4337937"/>
          </a:xfrm>
        </p:spPr>
        <p:txBody>
          <a:bodyPr>
            <a:normAutofit/>
          </a:bodyPr>
          <a:lstStyle/>
          <a:p>
            <a:pPr marL="0" indent="0" eaLnBrk="1" hangingPunct="1">
              <a:lnSpc>
                <a:spcPct val="160000"/>
              </a:lnSpc>
            </a:pPr>
            <a:r>
              <a:rPr lang="en-US" dirty="0"/>
              <a:t>The course comprises an introduction lecture and seminar presentations by the students of given topics. The students have to prepare an essay about the contents of the introduction lecture and all the seminar presentations. This essay should give a complete and holistic picture about Smart Grid. </a:t>
            </a:r>
          </a:p>
          <a:p>
            <a:pPr marL="0" indent="0" eaLnBrk="1" hangingPunct="1">
              <a:lnSpc>
                <a:spcPct val="160000"/>
              </a:lnSpc>
            </a:pPr>
            <a:endParaRPr lang="en-US" dirty="0"/>
          </a:p>
          <a:p>
            <a:pPr marL="0" indent="0" eaLnBrk="1" hangingPunct="1">
              <a:lnSpc>
                <a:spcPct val="160000"/>
              </a:lnSpc>
            </a:pPr>
            <a:r>
              <a:rPr lang="en-US" dirty="0"/>
              <a:t>The grading is based on the following criteria:  </a:t>
            </a:r>
          </a:p>
          <a:p>
            <a:pPr marL="285750" indent="-285750" eaLnBrk="1" hangingPunct="1">
              <a:lnSpc>
                <a:spcPct val="160000"/>
              </a:lnSpc>
              <a:buFont typeface="Arial" panose="020B0604020202020204" pitchFamily="34" charset="0"/>
              <a:buChar char="•"/>
            </a:pPr>
            <a:r>
              <a:rPr lang="en-US" dirty="0"/>
              <a:t>Participation to the lectures (20%)</a:t>
            </a:r>
          </a:p>
          <a:p>
            <a:pPr marL="285750" indent="-285750" eaLnBrk="1" hangingPunct="1">
              <a:lnSpc>
                <a:spcPct val="160000"/>
              </a:lnSpc>
              <a:buFont typeface="Arial" panose="020B0604020202020204" pitchFamily="34" charset="0"/>
              <a:buChar char="•"/>
            </a:pPr>
            <a:r>
              <a:rPr lang="en-US" dirty="0"/>
              <a:t>Quality of the seminar presentation (20%)</a:t>
            </a:r>
          </a:p>
          <a:p>
            <a:pPr marL="285750" indent="-285750" eaLnBrk="1" hangingPunct="1">
              <a:lnSpc>
                <a:spcPct val="160000"/>
              </a:lnSpc>
              <a:buFont typeface="Arial" panose="020B0604020202020204" pitchFamily="34" charset="0"/>
              <a:buChar char="•"/>
            </a:pPr>
            <a:r>
              <a:rPr lang="en-US" dirty="0"/>
              <a:t>Essay (60%).</a:t>
            </a:r>
          </a:p>
          <a:p>
            <a:pPr marL="0" indent="0" eaLnBrk="1" hangingPunct="1">
              <a:lnSpc>
                <a:spcPct val="160000"/>
              </a:lnSpc>
            </a:pPr>
            <a:r>
              <a:rPr lang="en-US" dirty="0"/>
              <a:t>The seminar presentation should be in </a:t>
            </a:r>
            <a:r>
              <a:rPr lang="en-US" dirty="0" err="1"/>
              <a:t>ppt</a:t>
            </a:r>
            <a:r>
              <a:rPr lang="en-US" dirty="0"/>
              <a:t>(x)-format (guidelines and template given)</a:t>
            </a:r>
            <a:endParaRPr lang="fi-FI" dirty="0"/>
          </a:p>
          <a:p>
            <a:pPr marL="0" indent="0" eaLnBrk="1" hangingPunct="1">
              <a:lnSpc>
                <a:spcPct val="160000"/>
              </a:lnSpc>
            </a:pPr>
            <a:r>
              <a:rPr lang="en-US" dirty="0"/>
              <a:t>The essay in pdf MUST be submitted to MyCourses by 16.00 31 May. Return box opens 25 May.</a:t>
            </a:r>
          </a:p>
        </p:txBody>
      </p:sp>
      <p:sp>
        <p:nvSpPr>
          <p:cNvPr id="3" name="Title 2"/>
          <p:cNvSpPr>
            <a:spLocks noGrp="1"/>
          </p:cNvSpPr>
          <p:nvPr>
            <p:ph type="ctrTitle"/>
          </p:nvPr>
        </p:nvSpPr>
        <p:spPr/>
        <p:txBody>
          <a:bodyPr/>
          <a:lstStyle/>
          <a:p>
            <a:r>
              <a:rPr lang="en-US" dirty="0"/>
              <a:t>Course structure &amp; assessment methods</a:t>
            </a:r>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3</a:t>
            </a:fld>
            <a:endParaRPr lang="en-US" altLang="en-US" dirty="0"/>
          </a:p>
        </p:txBody>
      </p:sp>
    </p:spTree>
    <p:extLst>
      <p:ext uri="{BB962C8B-B14F-4D97-AF65-F5344CB8AC3E}">
        <p14:creationId xmlns:p14="http://schemas.microsoft.com/office/powerpoint/2010/main" val="2742140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7988990" cy="4136400"/>
          </a:xfrm>
        </p:spPr>
        <p:txBody>
          <a:bodyPr>
            <a:normAutofit/>
          </a:bodyPr>
          <a:lstStyle/>
          <a:p>
            <a:pPr marL="0" indent="0" eaLnBrk="1" hangingPunct="1">
              <a:lnSpc>
                <a:spcPct val="160000"/>
              </a:lnSpc>
            </a:pPr>
            <a:r>
              <a:rPr lang="en-US" dirty="0"/>
              <a:t>The presentations should mainly based on conference and journal articles found in:</a:t>
            </a:r>
          </a:p>
          <a:p>
            <a:pPr marL="0" indent="0" eaLnBrk="1" hangingPunct="1">
              <a:lnSpc>
                <a:spcPct val="160000"/>
              </a:lnSpc>
            </a:pPr>
            <a:endParaRPr lang="en-US" dirty="0"/>
          </a:p>
          <a:p>
            <a:pPr marL="0" indent="0" eaLnBrk="1" hangingPunct="1">
              <a:lnSpc>
                <a:spcPct val="160000"/>
              </a:lnSpc>
            </a:pPr>
            <a:r>
              <a:rPr lang="en-US" dirty="0"/>
              <a:t>SCOPUS</a:t>
            </a:r>
          </a:p>
          <a:p>
            <a:pPr marL="0" indent="0" eaLnBrk="1" hangingPunct="1">
              <a:lnSpc>
                <a:spcPct val="160000"/>
              </a:lnSpc>
            </a:pPr>
            <a:r>
              <a:rPr lang="en-US" dirty="0"/>
              <a:t>IEEE </a:t>
            </a:r>
            <a:r>
              <a:rPr lang="en-US" dirty="0" err="1"/>
              <a:t>Xplore</a:t>
            </a:r>
            <a:endParaRPr lang="en-US" dirty="0"/>
          </a:p>
        </p:txBody>
      </p:sp>
      <p:sp>
        <p:nvSpPr>
          <p:cNvPr id="3" name="Title 2"/>
          <p:cNvSpPr>
            <a:spLocks noGrp="1"/>
          </p:cNvSpPr>
          <p:nvPr>
            <p:ph type="ctrTitle"/>
          </p:nvPr>
        </p:nvSpPr>
        <p:spPr/>
        <p:txBody>
          <a:bodyPr/>
          <a:lstStyle/>
          <a:p>
            <a:r>
              <a:rPr lang="fi-FI" dirty="0"/>
              <a:t>Course </a:t>
            </a:r>
            <a:r>
              <a:rPr lang="fi-FI" dirty="0" err="1"/>
              <a:t>material</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4</a:t>
            </a:fld>
            <a:endParaRPr lang="en-US" altLang="en-US" dirty="0"/>
          </a:p>
        </p:txBody>
      </p:sp>
    </p:spTree>
    <p:extLst>
      <p:ext uri="{BB962C8B-B14F-4D97-AF65-F5344CB8AC3E}">
        <p14:creationId xmlns:p14="http://schemas.microsoft.com/office/powerpoint/2010/main" val="2144787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7988990" cy="4136400"/>
          </a:xfrm>
        </p:spPr>
        <p:txBody>
          <a:bodyPr>
            <a:normAutofit/>
          </a:bodyPr>
          <a:lstStyle/>
          <a:p>
            <a:pPr marL="0" indent="0" eaLnBrk="1" hangingPunct="1">
              <a:lnSpc>
                <a:spcPct val="160000"/>
              </a:lnSpc>
            </a:pPr>
            <a:endParaRPr lang="en-US" dirty="0"/>
          </a:p>
          <a:p>
            <a:pPr marL="0" indent="0" eaLnBrk="1" hangingPunct="1">
              <a:lnSpc>
                <a:spcPct val="160000"/>
              </a:lnSpc>
            </a:pPr>
            <a:r>
              <a:rPr lang="en-US" dirty="0"/>
              <a:t>									</a:t>
            </a:r>
            <a:r>
              <a:rPr lang="en-US" sz="9600" dirty="0"/>
              <a:t>?</a:t>
            </a:r>
          </a:p>
        </p:txBody>
      </p:sp>
      <p:sp>
        <p:nvSpPr>
          <p:cNvPr id="3" name="Title 2"/>
          <p:cNvSpPr>
            <a:spLocks noGrp="1"/>
          </p:cNvSpPr>
          <p:nvPr>
            <p:ph type="ctrTitle"/>
          </p:nvPr>
        </p:nvSpPr>
        <p:spPr/>
        <p:txBody>
          <a:bodyPr/>
          <a:lstStyle/>
          <a:p>
            <a:r>
              <a:rPr lang="fi-FI" dirty="0" err="1"/>
              <a:t>Questions</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5</a:t>
            </a:fld>
            <a:endParaRPr lang="en-US" altLang="en-US" dirty="0"/>
          </a:p>
        </p:txBody>
      </p:sp>
    </p:spTree>
    <p:extLst>
      <p:ext uri="{BB962C8B-B14F-4D97-AF65-F5344CB8AC3E}">
        <p14:creationId xmlns:p14="http://schemas.microsoft.com/office/powerpoint/2010/main" val="3421694714"/>
      </p:ext>
    </p:extLst>
  </p:cSld>
  <p:clrMapOvr>
    <a:masterClrMapping/>
  </p:clrMapOvr>
</p:sld>
</file>

<file path=ppt/theme/theme1.xml><?xml version="1.0" encoding="utf-8"?>
<a:theme xmlns:a="http://schemas.openxmlformats.org/drawingml/2006/main" name="presentation">
  <a:themeElements>
    <a:clrScheme name="Custom 5">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alto Content - Green">
  <a:themeElements>
    <a:clrScheme name="Custom 6">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Template>
  <TotalTime>13476</TotalTime>
  <Words>288</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presentation</vt:lpstr>
      <vt:lpstr>Aalto Content - Green</vt:lpstr>
      <vt:lpstr>ELEC-E8423 - Smart Grid  COURSE DESCRIPTION</vt:lpstr>
      <vt:lpstr>Introduction</vt:lpstr>
      <vt:lpstr>Course structure &amp; assessment methods</vt:lpstr>
      <vt:lpstr>Course material</vt:lpstr>
      <vt:lpstr>Questions</vt:lpstr>
    </vt:vector>
  </TitlesOfParts>
  <Company>TKK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Indirect holographic imaging: evaluation of image quality at 310 GHz</dc:title>
  <dc:creator>atammine</dc:creator>
  <cp:lastModifiedBy>Lehtonen Matti</cp:lastModifiedBy>
  <cp:revision>1125</cp:revision>
  <dcterms:created xsi:type="dcterms:W3CDTF">2010-03-23T14:57:30Z</dcterms:created>
  <dcterms:modified xsi:type="dcterms:W3CDTF">2022-02-14T12:18:03Z</dcterms:modified>
</cp:coreProperties>
</file>