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84" r:id="rId3"/>
  </p:sldMasterIdLst>
  <p:notesMasterIdLst>
    <p:notesMasterId r:id="rId25"/>
  </p:notesMasterIdLst>
  <p:sldIdLst>
    <p:sldId id="256" r:id="rId4"/>
    <p:sldId id="281" r:id="rId5"/>
    <p:sldId id="279" r:id="rId6"/>
    <p:sldId id="278" r:id="rId7"/>
    <p:sldId id="280" r:id="rId8"/>
    <p:sldId id="277" r:id="rId9"/>
    <p:sldId id="266" r:id="rId10"/>
    <p:sldId id="258" r:id="rId11"/>
    <p:sldId id="285" r:id="rId12"/>
    <p:sldId id="283" r:id="rId13"/>
    <p:sldId id="284" r:id="rId14"/>
    <p:sldId id="268" r:id="rId15"/>
    <p:sldId id="260" r:id="rId16"/>
    <p:sldId id="259" r:id="rId17"/>
    <p:sldId id="269" r:id="rId18"/>
    <p:sldId id="270" r:id="rId19"/>
    <p:sldId id="271" r:id="rId20"/>
    <p:sldId id="272" r:id="rId21"/>
    <p:sldId id="275" r:id="rId22"/>
    <p:sldId id="286" r:id="rId23"/>
    <p:sldId id="276" r:id="rId2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83" autoAdjust="0"/>
    <p:restoredTop sz="94660"/>
  </p:normalViewPr>
  <p:slideViewPr>
    <p:cSldViewPr>
      <p:cViewPr varScale="1">
        <p:scale>
          <a:sx n="120" d="100"/>
          <a:sy n="120" d="100"/>
        </p:scale>
        <p:origin x="1332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theme" Target="theme/theme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451873-643E-410B-B734-297D686B2CCF}" type="datetimeFigureOut">
              <a:rPr lang="en-US" smtClean="0"/>
              <a:t>9/26/2018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D16EED-DED4-4EB2-ADAB-46B8D72764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29091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D16EED-DED4-4EB2-ADAB-46B8D7276477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49581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D16EED-DED4-4EB2-ADAB-46B8D7276477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27156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D16EED-DED4-4EB2-ADAB-46B8D7276477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507077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D16EED-DED4-4EB2-ADAB-46B8D7276477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12878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406400" y="1712913"/>
            <a:ext cx="8324850" cy="3919537"/>
          </a:xfrm>
          <a:prstGeom prst="rect">
            <a:avLst/>
          </a:prstGeom>
          <a:solidFill>
            <a:srgbClr val="0065BD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fi-FI" altLang="fi-FI" smtClean="0"/>
          </a:p>
        </p:txBody>
      </p:sp>
      <p:pic>
        <p:nvPicPr>
          <p:cNvPr id="5" name="Picture 9" descr="aalto_HSE_fi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120900" cy="163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71500" y="1770063"/>
            <a:ext cx="7769225" cy="1331912"/>
          </a:xfrm>
        </p:spPr>
        <p:txBody>
          <a:bodyPr/>
          <a:lstStyle>
            <a:lvl1pPr>
              <a:defRPr sz="40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 smtClean="0"/>
              <a:t>Click to edit Master title style</a:t>
            </a:r>
            <a:endParaRPr lang="fi-FI" noProof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71500" y="3141663"/>
            <a:ext cx="6283325" cy="2339975"/>
          </a:xfrm>
        </p:spPr>
        <p:txBody>
          <a:bodyPr/>
          <a:lstStyle>
            <a:lvl1pPr marL="0" indent="0">
              <a:buFontTx/>
              <a:buNone/>
              <a:defRPr>
                <a:solidFill>
                  <a:schemeClr val="bg1"/>
                </a:solidFill>
                <a:latin typeface="Georgia" pitchFamily="18" charset="0"/>
              </a:defRPr>
            </a:lvl1pPr>
          </a:lstStyle>
          <a:p>
            <a:pPr lvl="0"/>
            <a:r>
              <a:rPr lang="en-US" noProof="0" smtClean="0"/>
              <a:t>Click to edit Master subtitle style</a:t>
            </a:r>
            <a:endParaRPr lang="fi-FI" noProof="0" smtClean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2860675" y="5959475"/>
            <a:ext cx="2025650" cy="176213"/>
          </a:xfrm>
        </p:spPr>
        <p:txBody>
          <a:bodyPr/>
          <a:lstStyle>
            <a:lvl1pPr>
              <a:defRPr sz="1200">
                <a:solidFill>
                  <a:srgbClr val="928B8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57300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008601D-BE02-477E-902E-19DA07024AF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234937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61138" y="488950"/>
            <a:ext cx="1995487" cy="52292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71500" y="488950"/>
            <a:ext cx="5837238" cy="52292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61398C6-ABF2-444C-AD70-BC394D66FAE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8619995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 descr="aalto_HSE_fin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120900" cy="163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571500" y="1770063"/>
            <a:ext cx="7769225" cy="1331912"/>
          </a:xfrm>
        </p:spPr>
        <p:txBody>
          <a:bodyPr/>
          <a:lstStyle>
            <a:lvl1pPr>
              <a:defRPr sz="4000"/>
            </a:lvl1pPr>
          </a:lstStyle>
          <a:p>
            <a:pPr lvl="0"/>
            <a:r>
              <a:rPr lang="en-US" noProof="0" smtClean="0"/>
              <a:t>Click to edit Master title style</a:t>
            </a:r>
            <a:endParaRPr lang="fi-FI" noProof="0" smtClean="0"/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571500" y="3141663"/>
            <a:ext cx="6283325" cy="2339975"/>
          </a:xfrm>
        </p:spPr>
        <p:txBody>
          <a:bodyPr/>
          <a:lstStyle>
            <a:lvl1pPr marL="0" indent="0">
              <a:buFontTx/>
              <a:buNone/>
              <a:defRPr>
                <a:solidFill>
                  <a:srgbClr val="0065BD"/>
                </a:solidFill>
                <a:latin typeface="Georgia" pitchFamily="18" charset="0"/>
              </a:defRPr>
            </a:lvl1pPr>
          </a:lstStyle>
          <a:p>
            <a:pPr lvl="0"/>
            <a:r>
              <a:rPr lang="en-US" noProof="0" smtClean="0"/>
              <a:t>Click to edit Master subtitle style</a:t>
            </a:r>
            <a:endParaRPr lang="fi-FI" noProof="0" smtClean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2860675" y="5959475"/>
            <a:ext cx="2025650" cy="176213"/>
          </a:xfrm>
        </p:spPr>
        <p:txBody>
          <a:bodyPr/>
          <a:lstStyle>
            <a:lvl1pPr>
              <a:defRPr sz="1200">
                <a:solidFill>
                  <a:srgbClr val="928B81"/>
                </a:solidFill>
              </a:defRPr>
            </a:lvl1pPr>
          </a:lstStyle>
          <a:p>
            <a:pPr>
              <a:defRPr/>
            </a:pP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3358291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AC78420-7474-4F60-8646-A73914091FBF}" type="slidenum">
              <a:rPr lang="fi-FI" altLang="en-US"/>
              <a:pPr/>
              <a:t>‹#›</a:t>
            </a:fld>
            <a:endParaRPr lang="fi-FI" altLang="en-US"/>
          </a:p>
        </p:txBody>
      </p:sp>
    </p:spTree>
    <p:extLst>
      <p:ext uri="{BB962C8B-B14F-4D97-AF65-F5344CB8AC3E}">
        <p14:creationId xmlns:p14="http://schemas.microsoft.com/office/powerpoint/2010/main" val="399047734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0F597B4-7732-4A97-8715-17F93107C6B4}" type="slidenum">
              <a:rPr lang="fi-FI" altLang="en-US"/>
              <a:pPr/>
              <a:t>‹#›</a:t>
            </a:fld>
            <a:endParaRPr lang="fi-FI" altLang="en-US"/>
          </a:p>
        </p:txBody>
      </p:sp>
    </p:spTree>
    <p:extLst>
      <p:ext uri="{BB962C8B-B14F-4D97-AF65-F5344CB8AC3E}">
        <p14:creationId xmlns:p14="http://schemas.microsoft.com/office/powerpoint/2010/main" val="104448015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71500" y="1582738"/>
            <a:ext cx="3916363" cy="41354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0263" y="1582738"/>
            <a:ext cx="3916362" cy="41354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E5AA901-B128-4298-9658-E7A1459CF382}" type="slidenum">
              <a:rPr lang="fi-FI" altLang="en-US"/>
              <a:pPr/>
              <a:t>‹#›</a:t>
            </a:fld>
            <a:endParaRPr lang="fi-FI" altLang="en-US"/>
          </a:p>
        </p:txBody>
      </p:sp>
    </p:spTree>
    <p:extLst>
      <p:ext uri="{BB962C8B-B14F-4D97-AF65-F5344CB8AC3E}">
        <p14:creationId xmlns:p14="http://schemas.microsoft.com/office/powerpoint/2010/main" val="120955826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A648F4C-4427-4479-9D84-F72AEA43D89F}" type="slidenum">
              <a:rPr lang="fi-FI" altLang="en-US"/>
              <a:pPr/>
              <a:t>‹#›</a:t>
            </a:fld>
            <a:endParaRPr lang="fi-FI" altLang="en-US"/>
          </a:p>
        </p:txBody>
      </p:sp>
    </p:spTree>
    <p:extLst>
      <p:ext uri="{BB962C8B-B14F-4D97-AF65-F5344CB8AC3E}">
        <p14:creationId xmlns:p14="http://schemas.microsoft.com/office/powerpoint/2010/main" val="410720038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694C4C2-8A6F-471F-80CA-491BD67573A5}" type="slidenum">
              <a:rPr lang="fi-FI" altLang="en-US"/>
              <a:pPr/>
              <a:t>‹#›</a:t>
            </a:fld>
            <a:endParaRPr lang="fi-FI" altLang="en-US"/>
          </a:p>
        </p:txBody>
      </p:sp>
    </p:spTree>
    <p:extLst>
      <p:ext uri="{BB962C8B-B14F-4D97-AF65-F5344CB8AC3E}">
        <p14:creationId xmlns:p14="http://schemas.microsoft.com/office/powerpoint/2010/main" val="117934796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C3FEEA6-9885-4BBD-8C77-9AEDA8757CF4}" type="slidenum">
              <a:rPr lang="fi-FI" altLang="en-US"/>
              <a:pPr/>
              <a:t>‹#›</a:t>
            </a:fld>
            <a:endParaRPr lang="fi-FI" altLang="en-US"/>
          </a:p>
        </p:txBody>
      </p:sp>
    </p:spTree>
    <p:extLst>
      <p:ext uri="{BB962C8B-B14F-4D97-AF65-F5344CB8AC3E}">
        <p14:creationId xmlns:p14="http://schemas.microsoft.com/office/powerpoint/2010/main" val="58359588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80A6B25-15EC-4968-8146-F9EFCC9A1B19}" type="slidenum">
              <a:rPr lang="fi-FI" altLang="en-US"/>
              <a:pPr/>
              <a:t>‹#›</a:t>
            </a:fld>
            <a:endParaRPr lang="fi-FI" altLang="en-US"/>
          </a:p>
        </p:txBody>
      </p:sp>
    </p:spTree>
    <p:extLst>
      <p:ext uri="{BB962C8B-B14F-4D97-AF65-F5344CB8AC3E}">
        <p14:creationId xmlns:p14="http://schemas.microsoft.com/office/powerpoint/2010/main" val="28315149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F0A3DE5-1592-44DB-BBB3-331F30AF6EF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1316732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fi-FI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BA1B4D6-605B-48DD-BA40-87E8AB6BBC0F}" type="slidenum">
              <a:rPr lang="fi-FI" altLang="en-US"/>
              <a:pPr/>
              <a:t>‹#›</a:t>
            </a:fld>
            <a:endParaRPr lang="fi-FI" altLang="en-US"/>
          </a:p>
        </p:txBody>
      </p:sp>
    </p:spTree>
    <p:extLst>
      <p:ext uri="{BB962C8B-B14F-4D97-AF65-F5344CB8AC3E}">
        <p14:creationId xmlns:p14="http://schemas.microsoft.com/office/powerpoint/2010/main" val="292984157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1759879-4647-46C4-897A-69CBA408907C}" type="slidenum">
              <a:rPr lang="fi-FI" altLang="en-US"/>
              <a:pPr/>
              <a:t>‹#›</a:t>
            </a:fld>
            <a:endParaRPr lang="fi-FI" altLang="en-US"/>
          </a:p>
        </p:txBody>
      </p:sp>
    </p:spTree>
    <p:extLst>
      <p:ext uri="{BB962C8B-B14F-4D97-AF65-F5344CB8AC3E}">
        <p14:creationId xmlns:p14="http://schemas.microsoft.com/office/powerpoint/2010/main" val="420854054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61138" y="488950"/>
            <a:ext cx="1995487" cy="52292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71500" y="488950"/>
            <a:ext cx="5837238" cy="52292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F5D7A9E-E137-441B-A297-19087C1EA39A}" type="slidenum">
              <a:rPr lang="fi-FI" altLang="en-US"/>
              <a:pPr/>
              <a:t>‹#›</a:t>
            </a:fld>
            <a:endParaRPr lang="fi-FI" altLang="en-US"/>
          </a:p>
        </p:txBody>
      </p:sp>
    </p:spTree>
    <p:extLst>
      <p:ext uri="{BB962C8B-B14F-4D97-AF65-F5344CB8AC3E}">
        <p14:creationId xmlns:p14="http://schemas.microsoft.com/office/powerpoint/2010/main" val="112826884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406400" y="406400"/>
            <a:ext cx="8324850" cy="5470525"/>
          </a:xfrm>
          <a:prstGeom prst="rect">
            <a:avLst/>
          </a:prstGeom>
          <a:solidFill>
            <a:srgbClr val="0065BD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fi-FI" altLang="fi-FI" smtClean="0"/>
          </a:p>
        </p:txBody>
      </p:sp>
      <p:pic>
        <p:nvPicPr>
          <p:cNvPr id="5" name="Picture 11" descr="aalto_HSE_fin_alakulma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959475"/>
            <a:ext cx="2879725" cy="898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571500" y="546100"/>
            <a:ext cx="7769225" cy="22066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 smtClean="0"/>
              <a:t>Click to edit Master title style</a:t>
            </a:r>
            <a:endParaRPr lang="fi-FI" noProof="0" smtClean="0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571500" y="2852738"/>
            <a:ext cx="6283325" cy="2339975"/>
          </a:xfrm>
        </p:spPr>
        <p:txBody>
          <a:bodyPr/>
          <a:lstStyle>
            <a:lvl1pPr marL="0" indent="0">
              <a:buFontTx/>
              <a:buNone/>
              <a:defRPr>
                <a:solidFill>
                  <a:schemeClr val="bg1"/>
                </a:solidFill>
                <a:latin typeface="Georgia" pitchFamily="18" charset="0"/>
              </a:defRPr>
            </a:lvl1pPr>
          </a:lstStyle>
          <a:p>
            <a:pPr lvl="0"/>
            <a:r>
              <a:rPr lang="en-US" noProof="0" smtClean="0"/>
              <a:t>Click to edit Master subtitle style</a:t>
            </a:r>
            <a:endParaRPr lang="fi-FI" noProof="0" smtClean="0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8" name="Rectangle 10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05B2C57-EF0F-47B5-95F3-FF2F9FF880A7}" type="slidenum">
              <a:rPr lang="fi-FI" altLang="en-US"/>
              <a:pPr/>
              <a:t>‹#›</a:t>
            </a:fld>
            <a:endParaRPr lang="fi-FI" altLang="en-US"/>
          </a:p>
        </p:txBody>
      </p:sp>
    </p:spTree>
    <p:extLst>
      <p:ext uri="{BB962C8B-B14F-4D97-AF65-F5344CB8AC3E}">
        <p14:creationId xmlns:p14="http://schemas.microsoft.com/office/powerpoint/2010/main" val="385433935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4530839-7F1D-47F5-B26A-F9F46F57B552}" type="slidenum">
              <a:rPr lang="fi-FI" altLang="en-US"/>
              <a:pPr/>
              <a:t>‹#›</a:t>
            </a:fld>
            <a:endParaRPr lang="fi-FI" altLang="en-US"/>
          </a:p>
        </p:txBody>
      </p:sp>
    </p:spTree>
    <p:extLst>
      <p:ext uri="{BB962C8B-B14F-4D97-AF65-F5344CB8AC3E}">
        <p14:creationId xmlns:p14="http://schemas.microsoft.com/office/powerpoint/2010/main" val="427610941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931E2FF-D737-44D5-8E96-FC723E9567F7}" type="slidenum">
              <a:rPr lang="fi-FI" altLang="en-US"/>
              <a:pPr/>
              <a:t>‹#›</a:t>
            </a:fld>
            <a:endParaRPr lang="fi-FI" altLang="en-US"/>
          </a:p>
        </p:txBody>
      </p:sp>
    </p:spTree>
    <p:extLst>
      <p:ext uri="{BB962C8B-B14F-4D97-AF65-F5344CB8AC3E}">
        <p14:creationId xmlns:p14="http://schemas.microsoft.com/office/powerpoint/2010/main" val="15443977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71500" y="1582738"/>
            <a:ext cx="3916363" cy="41354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0263" y="1582738"/>
            <a:ext cx="3916362" cy="41354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FC68AB0-0000-4D13-BB69-614724A67743}" type="slidenum">
              <a:rPr lang="fi-FI" altLang="en-US"/>
              <a:pPr/>
              <a:t>‹#›</a:t>
            </a:fld>
            <a:endParaRPr lang="fi-FI" altLang="en-US"/>
          </a:p>
        </p:txBody>
      </p:sp>
    </p:spTree>
    <p:extLst>
      <p:ext uri="{BB962C8B-B14F-4D97-AF65-F5344CB8AC3E}">
        <p14:creationId xmlns:p14="http://schemas.microsoft.com/office/powerpoint/2010/main" val="150583180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19B3201-1A27-4411-B2FE-DC62D5118A0C}" type="slidenum">
              <a:rPr lang="fi-FI" altLang="en-US"/>
              <a:pPr/>
              <a:t>‹#›</a:t>
            </a:fld>
            <a:endParaRPr lang="fi-FI" altLang="en-US"/>
          </a:p>
        </p:txBody>
      </p:sp>
    </p:spTree>
    <p:extLst>
      <p:ext uri="{BB962C8B-B14F-4D97-AF65-F5344CB8AC3E}">
        <p14:creationId xmlns:p14="http://schemas.microsoft.com/office/powerpoint/2010/main" val="134767141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37D6702-A800-4F5C-A5ED-20B580B34DFA}" type="slidenum">
              <a:rPr lang="fi-FI" altLang="en-US"/>
              <a:pPr/>
              <a:t>‹#›</a:t>
            </a:fld>
            <a:endParaRPr lang="fi-FI" altLang="en-US"/>
          </a:p>
        </p:txBody>
      </p:sp>
    </p:spTree>
    <p:extLst>
      <p:ext uri="{BB962C8B-B14F-4D97-AF65-F5344CB8AC3E}">
        <p14:creationId xmlns:p14="http://schemas.microsoft.com/office/powerpoint/2010/main" val="322431159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D46CE21-51D2-4531-975E-4E3E7F9A6E78}" type="slidenum">
              <a:rPr lang="fi-FI" altLang="en-US"/>
              <a:pPr/>
              <a:t>‹#›</a:t>
            </a:fld>
            <a:endParaRPr lang="fi-FI" altLang="en-US"/>
          </a:p>
        </p:txBody>
      </p:sp>
    </p:spTree>
    <p:extLst>
      <p:ext uri="{BB962C8B-B14F-4D97-AF65-F5344CB8AC3E}">
        <p14:creationId xmlns:p14="http://schemas.microsoft.com/office/powerpoint/2010/main" val="32566620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2758CFB-4DCB-4F34-A320-6845610A9D6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9715073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97646BA-8FAE-47F3-BE59-41E6B23BBF9A}" type="slidenum">
              <a:rPr lang="fi-FI" altLang="en-US"/>
              <a:pPr/>
              <a:t>‹#›</a:t>
            </a:fld>
            <a:endParaRPr lang="fi-FI" altLang="en-US"/>
          </a:p>
        </p:txBody>
      </p:sp>
    </p:spTree>
    <p:extLst>
      <p:ext uri="{BB962C8B-B14F-4D97-AF65-F5344CB8AC3E}">
        <p14:creationId xmlns:p14="http://schemas.microsoft.com/office/powerpoint/2010/main" val="56347965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fi-FI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9B6FAFF-0E0A-4E31-9954-5703050C44E5}" type="slidenum">
              <a:rPr lang="fi-FI" altLang="en-US"/>
              <a:pPr/>
              <a:t>‹#›</a:t>
            </a:fld>
            <a:endParaRPr lang="fi-FI" altLang="en-US"/>
          </a:p>
        </p:txBody>
      </p:sp>
    </p:spTree>
    <p:extLst>
      <p:ext uri="{BB962C8B-B14F-4D97-AF65-F5344CB8AC3E}">
        <p14:creationId xmlns:p14="http://schemas.microsoft.com/office/powerpoint/2010/main" val="2528269547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6C48CE2-00AC-4A40-947D-C2E1FD281DA8}" type="slidenum">
              <a:rPr lang="fi-FI" altLang="en-US"/>
              <a:pPr/>
              <a:t>‹#›</a:t>
            </a:fld>
            <a:endParaRPr lang="fi-FI" altLang="en-US"/>
          </a:p>
        </p:txBody>
      </p:sp>
    </p:spTree>
    <p:extLst>
      <p:ext uri="{BB962C8B-B14F-4D97-AF65-F5344CB8AC3E}">
        <p14:creationId xmlns:p14="http://schemas.microsoft.com/office/powerpoint/2010/main" val="308713448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61138" y="488950"/>
            <a:ext cx="1995487" cy="52292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71500" y="488950"/>
            <a:ext cx="5837238" cy="52292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81CB89D-AEBF-4E7C-A9FC-92EBD4D785C1}" type="slidenum">
              <a:rPr lang="fi-FI" altLang="en-US"/>
              <a:pPr/>
              <a:t>‹#›</a:t>
            </a:fld>
            <a:endParaRPr lang="fi-FI" altLang="en-US"/>
          </a:p>
        </p:txBody>
      </p:sp>
    </p:spTree>
    <p:extLst>
      <p:ext uri="{BB962C8B-B14F-4D97-AF65-F5344CB8AC3E}">
        <p14:creationId xmlns:p14="http://schemas.microsoft.com/office/powerpoint/2010/main" val="27491681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71500" y="1582738"/>
            <a:ext cx="3916363" cy="41354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0263" y="1582738"/>
            <a:ext cx="3916362" cy="41354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64C3E61-5EF1-4BB4-9831-1EDF17BA5C1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403165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F335685-21F1-4CEB-9E1A-F6E23D875C6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562008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BAB186F-2400-4914-BCF2-DBFA2DD7DF6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302703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A1BC672-A768-4C2C-8AF2-E099B64127D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778350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6B124D3-24BD-40CE-9D12-9641033AA22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035876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fi-FI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410FC2E-B88D-4830-BC8E-CB756D1009B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742236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71500" y="488950"/>
            <a:ext cx="7985125" cy="1079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fi-FI" smtClean="0"/>
              <a:t>Click to edit Master title style</a:t>
            </a:r>
            <a:endParaRPr lang="fi-FI" altLang="fi-FI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71500" y="1582738"/>
            <a:ext cx="7985125" cy="4135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fi-FI" smtClean="0"/>
              <a:t>Click to edit Master text styles</a:t>
            </a:r>
          </a:p>
          <a:p>
            <a:pPr lvl="1"/>
            <a:r>
              <a:rPr lang="en-US" altLang="fi-FI" smtClean="0"/>
              <a:t>Second level</a:t>
            </a:r>
          </a:p>
          <a:p>
            <a:pPr lvl="2"/>
            <a:r>
              <a:rPr lang="en-US" altLang="fi-FI" smtClean="0"/>
              <a:t>Third level</a:t>
            </a:r>
          </a:p>
          <a:p>
            <a:pPr lvl="3"/>
            <a:r>
              <a:rPr lang="en-US" altLang="fi-FI" smtClean="0"/>
              <a:t>Fourth level</a:t>
            </a:r>
          </a:p>
          <a:p>
            <a:pPr lvl="4"/>
            <a:r>
              <a:rPr lang="en-US" altLang="fi-FI" smtClean="0"/>
              <a:t>Fifth level</a:t>
            </a:r>
            <a:endParaRPr lang="fi-FI" altLang="fi-FI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429000" y="6272213"/>
            <a:ext cx="1544638" cy="125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900" b="1">
                <a:solidFill>
                  <a:srgbClr val="898989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142038"/>
            <a:ext cx="1544638" cy="125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900" b="1">
                <a:solidFill>
                  <a:srgbClr val="898989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429000" y="6397625"/>
            <a:ext cx="1544638" cy="125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900" b="1">
                <a:solidFill>
                  <a:srgbClr val="898989"/>
                </a:solidFill>
              </a:defRPr>
            </a:lvl1pPr>
          </a:lstStyle>
          <a:p>
            <a:fld id="{CC854204-EAB3-4EB0-9C2F-6AFE4E1A3F40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031" name="Rectangle 8"/>
          <p:cNvSpPr>
            <a:spLocks noChangeArrowheads="1"/>
          </p:cNvSpPr>
          <p:nvPr/>
        </p:nvSpPr>
        <p:spPr bwMode="auto">
          <a:xfrm>
            <a:off x="571500" y="5811838"/>
            <a:ext cx="7985125" cy="65087"/>
          </a:xfrm>
          <a:prstGeom prst="rect">
            <a:avLst/>
          </a:prstGeom>
          <a:solidFill>
            <a:srgbClr val="0065BD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fi-FI" altLang="fi-FI" smtClean="0"/>
          </a:p>
        </p:txBody>
      </p:sp>
      <p:pic>
        <p:nvPicPr>
          <p:cNvPr id="1032" name="Picture 9" descr="aalto_HSE_fin_alakulma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959475"/>
            <a:ext cx="2879725" cy="898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09" r:id="rId1"/>
    <p:sldLayoutId id="2147483879" r:id="rId2"/>
    <p:sldLayoutId id="2147483880" r:id="rId3"/>
    <p:sldLayoutId id="2147483881" r:id="rId4"/>
    <p:sldLayoutId id="2147483882" r:id="rId5"/>
    <p:sldLayoutId id="2147483883" r:id="rId6"/>
    <p:sldLayoutId id="2147483884" r:id="rId7"/>
    <p:sldLayoutId id="2147483885" r:id="rId8"/>
    <p:sldLayoutId id="2147483886" r:id="rId9"/>
    <p:sldLayoutId id="2147483887" r:id="rId10"/>
    <p:sldLayoutId id="2147483888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65BD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65BD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65BD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65BD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65BD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65BD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65BD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65BD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65BD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71500" y="488950"/>
            <a:ext cx="7985125" cy="1079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fi-FI" smtClean="0"/>
              <a:t>Click to edit Master title style</a:t>
            </a:r>
            <a:endParaRPr lang="fi-FI" altLang="fi-FI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71500" y="1582738"/>
            <a:ext cx="7985125" cy="4135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fi-FI" smtClean="0"/>
              <a:t>Click to edit Master text styles</a:t>
            </a:r>
          </a:p>
          <a:p>
            <a:pPr lvl="1"/>
            <a:r>
              <a:rPr lang="en-US" altLang="fi-FI" smtClean="0"/>
              <a:t>Second level</a:t>
            </a:r>
          </a:p>
          <a:p>
            <a:pPr lvl="2"/>
            <a:r>
              <a:rPr lang="en-US" altLang="fi-FI" smtClean="0"/>
              <a:t>Third level</a:t>
            </a:r>
          </a:p>
          <a:p>
            <a:pPr lvl="3"/>
            <a:r>
              <a:rPr lang="en-US" altLang="fi-FI" smtClean="0"/>
              <a:t>Fourth level</a:t>
            </a:r>
          </a:p>
          <a:p>
            <a:pPr lvl="4"/>
            <a:r>
              <a:rPr lang="en-US" altLang="fi-FI" smtClean="0"/>
              <a:t>Fifth level</a:t>
            </a:r>
            <a:endParaRPr lang="fi-FI" altLang="fi-FI" smtClean="0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429000" y="6272213"/>
            <a:ext cx="1544638" cy="125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900" b="1">
                <a:solidFill>
                  <a:srgbClr val="898989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142038"/>
            <a:ext cx="1544638" cy="125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900" b="1">
                <a:solidFill>
                  <a:srgbClr val="898989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429000" y="6397625"/>
            <a:ext cx="1544638" cy="125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900" b="1">
                <a:solidFill>
                  <a:srgbClr val="898989"/>
                </a:solidFill>
              </a:defRPr>
            </a:lvl1pPr>
          </a:lstStyle>
          <a:p>
            <a:fld id="{16097883-9254-4127-A213-3D84A4A6DA4C}" type="slidenum">
              <a:rPr lang="fi-FI" altLang="en-US"/>
              <a:pPr/>
              <a:t>‹#›</a:t>
            </a:fld>
            <a:endParaRPr lang="fi-FI" altLang="en-US"/>
          </a:p>
        </p:txBody>
      </p:sp>
      <p:sp>
        <p:nvSpPr>
          <p:cNvPr id="2055" name="Rectangle 8"/>
          <p:cNvSpPr>
            <a:spLocks noChangeArrowheads="1"/>
          </p:cNvSpPr>
          <p:nvPr/>
        </p:nvSpPr>
        <p:spPr bwMode="auto">
          <a:xfrm>
            <a:off x="571500" y="5811838"/>
            <a:ext cx="7985125" cy="65087"/>
          </a:xfrm>
          <a:prstGeom prst="rect">
            <a:avLst/>
          </a:prstGeom>
          <a:solidFill>
            <a:srgbClr val="0065BD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fi-FI" altLang="fi-FI" smtClean="0"/>
          </a:p>
        </p:txBody>
      </p:sp>
      <p:pic>
        <p:nvPicPr>
          <p:cNvPr id="2056" name="Picture 9" descr="aalto_HSE_fin_alakulma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959475"/>
            <a:ext cx="2879725" cy="898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10" r:id="rId1"/>
    <p:sldLayoutId id="2147483889" r:id="rId2"/>
    <p:sldLayoutId id="2147483890" r:id="rId3"/>
    <p:sldLayoutId id="2147483891" r:id="rId4"/>
    <p:sldLayoutId id="2147483892" r:id="rId5"/>
    <p:sldLayoutId id="2147483893" r:id="rId6"/>
    <p:sldLayoutId id="2147483894" r:id="rId7"/>
    <p:sldLayoutId id="2147483895" r:id="rId8"/>
    <p:sldLayoutId id="2147483896" r:id="rId9"/>
    <p:sldLayoutId id="2147483897" r:id="rId10"/>
    <p:sldLayoutId id="2147483898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65BD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65BD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65BD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65BD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65BD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65BD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65BD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65BD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65BD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71500" y="488950"/>
            <a:ext cx="7985125" cy="1079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fi-FI" smtClean="0"/>
              <a:t>Click to edit Master title style</a:t>
            </a:r>
            <a:endParaRPr lang="fi-FI" altLang="fi-FI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71500" y="1582738"/>
            <a:ext cx="7985125" cy="4135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fi-FI" smtClean="0"/>
              <a:t>Click to edit Master text styles</a:t>
            </a:r>
          </a:p>
          <a:p>
            <a:pPr lvl="1"/>
            <a:r>
              <a:rPr lang="en-US" altLang="fi-FI" smtClean="0"/>
              <a:t>Second level</a:t>
            </a:r>
          </a:p>
          <a:p>
            <a:pPr lvl="2"/>
            <a:r>
              <a:rPr lang="en-US" altLang="fi-FI" smtClean="0"/>
              <a:t>Third level</a:t>
            </a:r>
          </a:p>
          <a:p>
            <a:pPr lvl="3"/>
            <a:r>
              <a:rPr lang="en-US" altLang="fi-FI" smtClean="0"/>
              <a:t>Fourth level</a:t>
            </a:r>
          </a:p>
          <a:p>
            <a:pPr lvl="4"/>
            <a:r>
              <a:rPr lang="en-US" altLang="fi-FI" smtClean="0"/>
              <a:t>Fifth level</a:t>
            </a:r>
            <a:endParaRPr lang="fi-FI" altLang="fi-FI" smtClean="0"/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429000" y="6272213"/>
            <a:ext cx="1544638" cy="125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900" b="1">
                <a:solidFill>
                  <a:srgbClr val="898989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142038"/>
            <a:ext cx="1544638" cy="125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900" b="1">
                <a:solidFill>
                  <a:srgbClr val="898989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429000" y="6397625"/>
            <a:ext cx="1544638" cy="125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900" b="1">
                <a:solidFill>
                  <a:srgbClr val="898989"/>
                </a:solidFill>
              </a:defRPr>
            </a:lvl1pPr>
          </a:lstStyle>
          <a:p>
            <a:fld id="{BCC96CB1-4A7B-40CC-BDCF-0EF369BED25D}" type="slidenum">
              <a:rPr lang="fi-FI" altLang="en-US"/>
              <a:pPr/>
              <a:t>‹#›</a:t>
            </a:fld>
            <a:endParaRPr lang="fi-FI" altLang="en-US"/>
          </a:p>
        </p:txBody>
      </p:sp>
      <p:sp>
        <p:nvSpPr>
          <p:cNvPr id="3079" name="Rectangle 8"/>
          <p:cNvSpPr>
            <a:spLocks noChangeArrowheads="1"/>
          </p:cNvSpPr>
          <p:nvPr/>
        </p:nvSpPr>
        <p:spPr bwMode="auto">
          <a:xfrm>
            <a:off x="571500" y="5811838"/>
            <a:ext cx="7985125" cy="65087"/>
          </a:xfrm>
          <a:prstGeom prst="rect">
            <a:avLst/>
          </a:prstGeom>
          <a:solidFill>
            <a:srgbClr val="0065BD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fi-FI" altLang="fi-FI" smtClean="0"/>
          </a:p>
        </p:txBody>
      </p:sp>
      <p:pic>
        <p:nvPicPr>
          <p:cNvPr id="3080" name="Picture 9" descr="aalto_HSE_fin_alakulma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959475"/>
            <a:ext cx="2879725" cy="898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11" r:id="rId1"/>
    <p:sldLayoutId id="2147483899" r:id="rId2"/>
    <p:sldLayoutId id="2147483900" r:id="rId3"/>
    <p:sldLayoutId id="2147483901" r:id="rId4"/>
    <p:sldLayoutId id="2147483902" r:id="rId5"/>
    <p:sldLayoutId id="2147483903" r:id="rId6"/>
    <p:sldLayoutId id="2147483904" r:id="rId7"/>
    <p:sldLayoutId id="2147483905" r:id="rId8"/>
    <p:sldLayoutId id="2147483906" r:id="rId9"/>
    <p:sldLayoutId id="2147483907" r:id="rId10"/>
    <p:sldLayoutId id="2147483908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65BD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65BD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65BD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65BD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65BD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65BD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65BD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65BD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65BD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619672" y="2276872"/>
            <a:ext cx="6480720" cy="1872208"/>
          </a:xfrm>
        </p:spPr>
        <p:txBody>
          <a:bodyPr/>
          <a:lstStyle/>
          <a:p>
            <a:pPr eaLnBrk="1" hangingPunct="1"/>
            <a:r>
              <a:rPr lang="fi-FI" altLang="fi-FI" dirty="0" smtClean="0"/>
              <a:t>Yksityisoikeuden graduseminaari 2018-2019</a:t>
            </a:r>
            <a:br>
              <a:rPr lang="fi-FI" altLang="fi-FI" dirty="0" smtClean="0"/>
            </a:br>
            <a:r>
              <a:rPr lang="fi-FI" altLang="fi-FI" dirty="0" smtClean="0"/>
              <a:t>- </a:t>
            </a:r>
            <a:r>
              <a:rPr lang="fi-FI" altLang="fi-FI" sz="2400" dirty="0" smtClean="0"/>
              <a:t>käytännön näkökulmia ja vinkkejä seminaari- ja gradutyöskentelyyn</a:t>
            </a:r>
            <a:endParaRPr lang="en-US" altLang="fi-FI" sz="2400" dirty="0" smtClean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555776" y="4725144"/>
            <a:ext cx="4000500" cy="574675"/>
          </a:xfrm>
        </p:spPr>
        <p:txBody>
          <a:bodyPr/>
          <a:lstStyle/>
          <a:p>
            <a:pPr eaLnBrk="1" hangingPunct="1"/>
            <a:r>
              <a:rPr lang="fi-FI" altLang="fi-FI" dirty="0" smtClean="0"/>
              <a:t>Petri Kuoppamäki</a:t>
            </a:r>
          </a:p>
          <a:p>
            <a:pPr eaLnBrk="1" hangingPunct="1"/>
            <a:r>
              <a:rPr lang="fi-FI" altLang="fi-FI" dirty="0" smtClean="0"/>
              <a:t>Yritysjuridiikan prof., OTT</a:t>
            </a:r>
            <a:endParaRPr lang="en-US" altLang="fi-FI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fi-FI" dirty="0" smtClean="0">
                <a:cs typeface="+mj-cs"/>
              </a:rPr>
              <a:t>Arvosanat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fi-FI" smtClean="0">
                <a:cs typeface="+mn-cs"/>
              </a:rPr>
              <a:t>Eximia ja laudatur (4-5) </a:t>
            </a:r>
            <a:r>
              <a:rPr lang="fi-FI" smtClean="0">
                <a:cs typeface="+mn-cs"/>
                <a:sym typeface="Wingdings" charset="0"/>
              </a:rPr>
              <a:t></a:t>
            </a:r>
          </a:p>
          <a:p>
            <a:pPr eaLnBrk="1" hangingPunct="1">
              <a:defRPr/>
            </a:pPr>
            <a:r>
              <a:rPr lang="fi-FI" smtClean="0">
                <a:cs typeface="+mn-cs"/>
                <a:sym typeface="Wingdings" charset="0"/>
              </a:rPr>
              <a:t>Itsenäisesti valittu ja johdonmukaisesti suoritettu tutkimustehtävä</a:t>
            </a:r>
          </a:p>
          <a:p>
            <a:pPr eaLnBrk="1" hangingPunct="1">
              <a:defRPr/>
            </a:pPr>
            <a:r>
              <a:rPr lang="fi-FI" smtClean="0">
                <a:cs typeface="+mn-cs"/>
                <a:sym typeface="Wingdings" charset="0"/>
              </a:rPr>
              <a:t>Osoittaa kykyä argumentoida itsenäisesti ja punnita eri argumentteja</a:t>
            </a:r>
          </a:p>
          <a:p>
            <a:pPr eaLnBrk="1" hangingPunct="1">
              <a:defRPr/>
            </a:pPr>
            <a:r>
              <a:rPr lang="fi-FI" smtClean="0">
                <a:cs typeface="+mn-cs"/>
                <a:sym typeface="Wingdings" charset="0"/>
              </a:rPr>
              <a:t>Erinomainen kieliasu, kirjoitustyyli ja tekninen viimeistely</a:t>
            </a:r>
            <a:endParaRPr lang="en-US" smtClean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51055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fi-FI" dirty="0" smtClean="0">
                <a:cs typeface="+mj-cs"/>
              </a:rPr>
              <a:t>Arvosanat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fi-FI" smtClean="0">
                <a:cs typeface="+mn-cs"/>
              </a:rPr>
              <a:t>Eximia ja laudatur (4-5) </a:t>
            </a:r>
            <a:r>
              <a:rPr lang="fi-FI" smtClean="0">
                <a:cs typeface="+mn-cs"/>
                <a:sym typeface="Wingdings" charset="0"/>
              </a:rPr>
              <a:t></a:t>
            </a:r>
          </a:p>
          <a:p>
            <a:pPr eaLnBrk="1" hangingPunct="1">
              <a:defRPr/>
            </a:pPr>
            <a:r>
              <a:rPr lang="fi-FI" smtClean="0">
                <a:cs typeface="+mn-cs"/>
                <a:sym typeface="Wingdings" charset="0"/>
              </a:rPr>
              <a:t>Itsenäisesti valittu ja johdonmukaisesti suoritettu tutkimustehtävä</a:t>
            </a:r>
          </a:p>
          <a:p>
            <a:pPr eaLnBrk="1" hangingPunct="1">
              <a:defRPr/>
            </a:pPr>
            <a:r>
              <a:rPr lang="fi-FI" smtClean="0">
                <a:cs typeface="+mn-cs"/>
                <a:sym typeface="Wingdings" charset="0"/>
              </a:rPr>
              <a:t>Osoittaa kykyä argumentoida itsenäisesti ja punnita eri argumentteja</a:t>
            </a:r>
          </a:p>
          <a:p>
            <a:pPr eaLnBrk="1" hangingPunct="1">
              <a:defRPr/>
            </a:pPr>
            <a:r>
              <a:rPr lang="fi-FI" smtClean="0">
                <a:cs typeface="+mn-cs"/>
                <a:sym typeface="Wingdings" charset="0"/>
              </a:rPr>
              <a:t>Erinomainen kieliasu, kirjoitustyyli ja tekninen viimeistely</a:t>
            </a:r>
            <a:endParaRPr lang="en-US" smtClean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12038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i-FI" altLang="fi-FI" dirty="0"/>
              <a:t>O</a:t>
            </a:r>
            <a:r>
              <a:rPr lang="fi-FI" altLang="fi-FI" dirty="0" smtClean="0"/>
              <a:t>ikeuden tutkimus</a:t>
            </a:r>
            <a:endParaRPr lang="en-US" altLang="fi-FI" dirty="0" smtClean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514350" indent="-457200" eaLnBrk="1" hangingPunct="1">
              <a:buAutoNum type="arabicParenR" startAt="3"/>
            </a:pPr>
            <a:r>
              <a:rPr lang="fi-FI" dirty="0" smtClean="0"/>
              <a:t>Reaalimaailman muutoksista</a:t>
            </a:r>
          </a:p>
          <a:p>
            <a:pPr lvl="1" eaLnBrk="1" hangingPunct="1"/>
            <a:r>
              <a:rPr lang="fi-FI" sz="2400" dirty="0" smtClean="0"/>
              <a:t>Yritys- ja liiketoiminnan muutokset (esim. </a:t>
            </a:r>
            <a:r>
              <a:rPr lang="fi-FI" sz="2400" dirty="0" err="1" smtClean="0"/>
              <a:t>digitalisaatio</a:t>
            </a:r>
            <a:r>
              <a:rPr lang="fi-FI" sz="2400" dirty="0" smtClean="0"/>
              <a:t>, esineiden internet, uudet toimintamallit, rahoitusinstrumentit, joukkorahoitus) </a:t>
            </a:r>
          </a:p>
          <a:p>
            <a:pPr lvl="1" eaLnBrk="1" hangingPunct="1"/>
            <a:r>
              <a:rPr lang="fi-FI" sz="2400" dirty="0" smtClean="0"/>
              <a:t>Ajankohtaiset teemat </a:t>
            </a:r>
            <a:r>
              <a:rPr lang="fi-FI" sz="2400" dirty="0"/>
              <a:t>jotka aiheuttavat uusia lainsäädännön </a:t>
            </a:r>
            <a:r>
              <a:rPr lang="fi-FI" sz="2400" dirty="0" smtClean="0"/>
              <a:t>tulkintatilanteita (esim. digitaaliset palvelualustat)</a:t>
            </a:r>
          </a:p>
          <a:p>
            <a:pPr lvl="1" eaLnBrk="1" hangingPunct="1"/>
            <a:r>
              <a:rPr lang="fi-FI" sz="2400" dirty="0" smtClean="0"/>
              <a:t>Miten voimassa olevaa lainsäädäntöä sovelletaan, mitä muutoksia reaalimaailman muutokset edellyttäisivät lakeihin tai niiden tulkintoihin?</a:t>
            </a:r>
            <a:endParaRPr lang="fi-FI" sz="24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A3DE5-1592-44DB-BBB3-331F30AF6EF1}" type="slidenum">
              <a:rPr lang="en-US" altLang="en-US" smtClean="0"/>
              <a:pPr/>
              <a:t>12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27018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i-FI" altLang="fi-FI" dirty="0" smtClean="0"/>
              <a:t>Oikeustieteen  metodit</a:t>
            </a:r>
            <a:endParaRPr lang="en-US" altLang="fi-FI" dirty="0" smtClean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fi-FI" dirty="0" smtClean="0"/>
              <a:t>Kulmakivenä </a:t>
            </a:r>
            <a:r>
              <a:rPr lang="fi-FI" dirty="0"/>
              <a:t>on kysymyksenasettelu ja hyväksyttävät </a:t>
            </a:r>
            <a:r>
              <a:rPr lang="fi-FI" dirty="0" smtClean="0"/>
              <a:t>perustelut löydetyille vastauksille </a:t>
            </a:r>
            <a:r>
              <a:rPr lang="fi-FI" dirty="0"/>
              <a:t>(</a:t>
            </a:r>
            <a:r>
              <a:rPr lang="fi-FI" dirty="0" smtClean="0"/>
              <a:t>argumentointi)</a:t>
            </a:r>
          </a:p>
          <a:p>
            <a:pPr eaLnBrk="1" hangingPunct="1"/>
            <a:r>
              <a:rPr lang="fi-FI" dirty="0" smtClean="0"/>
              <a:t>Lainopillinen tutkimus: lainsäädännön</a:t>
            </a:r>
            <a:r>
              <a:rPr lang="fi-FI" dirty="0"/>
              <a:t>, </a:t>
            </a:r>
            <a:r>
              <a:rPr lang="fi-FI" dirty="0" smtClean="0"/>
              <a:t>oikeuskäytännön </a:t>
            </a:r>
            <a:r>
              <a:rPr lang="fi-FI" dirty="0"/>
              <a:t>sekä </a:t>
            </a:r>
            <a:r>
              <a:rPr lang="fi-FI" dirty="0" smtClean="0"/>
              <a:t>käytänteiden </a:t>
            </a:r>
            <a:r>
              <a:rPr lang="fi-FI" dirty="0"/>
              <a:t>kriittinen lainopillinen analysointi ja </a:t>
            </a:r>
            <a:r>
              <a:rPr lang="fi-FI" dirty="0" smtClean="0"/>
              <a:t>systematisointi (</a:t>
            </a:r>
            <a:r>
              <a:rPr lang="fi-FI" i="1" dirty="0" smtClean="0"/>
              <a:t>de lege lata)</a:t>
            </a:r>
            <a:endParaRPr lang="fi-FI" u="sng" dirty="0" smtClean="0"/>
          </a:p>
          <a:p>
            <a:pPr eaLnBrk="1" hangingPunct="1"/>
            <a:r>
              <a:rPr lang="fi-FI" dirty="0" smtClean="0"/>
              <a:t>Oikeuspoliittiset </a:t>
            </a:r>
            <a:r>
              <a:rPr lang="fi-FI" dirty="0"/>
              <a:t>näkökohdat </a:t>
            </a:r>
            <a:r>
              <a:rPr lang="fi-FI" i="1" dirty="0" smtClean="0"/>
              <a:t>(de lege </a:t>
            </a:r>
            <a:r>
              <a:rPr lang="fi-FI" i="1" dirty="0" err="1" smtClean="0"/>
              <a:t>ferenda</a:t>
            </a:r>
            <a:r>
              <a:rPr lang="fi-FI" i="1" dirty="0" smtClean="0"/>
              <a:t>)</a:t>
            </a:r>
          </a:p>
          <a:p>
            <a:pPr eaLnBrk="1" hangingPunct="1"/>
            <a:r>
              <a:rPr lang="fi-FI" dirty="0" smtClean="0"/>
              <a:t>Oikeustaloustiede</a:t>
            </a:r>
            <a:endParaRPr lang="fi-FI" dirty="0"/>
          </a:p>
          <a:p>
            <a:pPr eaLnBrk="1" hangingPunct="1"/>
            <a:r>
              <a:rPr lang="fi-FI" dirty="0" smtClean="0"/>
              <a:t>Kansainvälinen vertailu</a:t>
            </a:r>
          </a:p>
          <a:p>
            <a:pPr eaLnBrk="1" hangingPunct="1"/>
            <a:r>
              <a:rPr lang="fi-FI" dirty="0" smtClean="0"/>
              <a:t>Tutkimuksessa voidaan käyttää useampia metodeja ja niiden painotukset voivat vaihdella huomattavastikin</a:t>
            </a:r>
            <a:endParaRPr lang="fi-FI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A3DE5-1592-44DB-BBB3-331F30AF6EF1}" type="slidenum">
              <a:rPr lang="en-US" altLang="en-US" smtClean="0"/>
              <a:pPr/>
              <a:t>13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26320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i-FI" altLang="fi-FI" dirty="0" smtClean="0"/>
              <a:t>Yksityisoikeuden gradututkielma</a:t>
            </a:r>
            <a:endParaRPr lang="en-US" altLang="fi-FI" dirty="0" smtClean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>
          <a:xfrm>
            <a:off x="467544" y="1063182"/>
            <a:ext cx="7985125" cy="4135437"/>
          </a:xfrm>
        </p:spPr>
        <p:txBody>
          <a:bodyPr/>
          <a:lstStyle/>
          <a:p>
            <a:pPr eaLnBrk="1" hangingPunct="1"/>
            <a:r>
              <a:rPr lang="fi-FI" dirty="0"/>
              <a:t>Tutkielmassa pitäisi olla </a:t>
            </a:r>
            <a:endParaRPr lang="fi-FI" dirty="0" smtClean="0"/>
          </a:p>
          <a:p>
            <a:pPr lvl="1" eaLnBrk="1" hangingPunct="1"/>
            <a:r>
              <a:rPr lang="fi-FI" dirty="0"/>
              <a:t>y</a:t>
            </a:r>
            <a:r>
              <a:rPr lang="fi-FI" dirty="0" smtClean="0"/>
              <a:t>ksi tai useampi kysymys tai ongelma (aihe, tutkimuksen tavoitteet/tutkimuskysymykset ja rajaukset)</a:t>
            </a:r>
          </a:p>
          <a:p>
            <a:pPr lvl="1" eaLnBrk="1" hangingPunct="1"/>
            <a:r>
              <a:rPr lang="fi-FI" dirty="0" smtClean="0"/>
              <a:t>tarkastelunäkökulma(-t) (lähestysmistapa/metodi, rakenne)</a:t>
            </a:r>
          </a:p>
          <a:p>
            <a:pPr lvl="1" eaLnBrk="1" hangingPunct="1"/>
            <a:r>
              <a:rPr lang="fi-FI" dirty="0" smtClean="0"/>
              <a:t>perustellut vastaukset tieteellisiä menetelmiä käyttäen (leipäteksti ja johtopäätökset)</a:t>
            </a:r>
          </a:p>
          <a:p>
            <a:pPr eaLnBrk="1" hangingPunct="1"/>
            <a:r>
              <a:rPr lang="fi-FI" dirty="0" smtClean="0"/>
              <a:t>Tutkielmassa ei saisi olla </a:t>
            </a:r>
          </a:p>
          <a:p>
            <a:pPr lvl="1" eaLnBrk="1" hangingPunct="1"/>
            <a:r>
              <a:rPr lang="fi-FI" dirty="0" smtClean="0"/>
              <a:t>pitkiä yleisiä, kuvailevia osia (esim. suoria viittauksia kirjallisuudessa sanottuun, tutkittavan ilmiön tarpeettoman laaja selittäminen</a:t>
            </a:r>
          </a:p>
          <a:p>
            <a:pPr lvl="1" eaLnBrk="1" hangingPunct="1"/>
            <a:r>
              <a:rPr lang="fi-FI" dirty="0" smtClean="0"/>
              <a:t>Oma kulma aiheeseen on tärkeä</a:t>
            </a:r>
          </a:p>
          <a:p>
            <a:pPr lvl="1" eaLnBrk="1" hangingPunct="1"/>
            <a:r>
              <a:rPr lang="fi-FI" dirty="0" smtClean="0"/>
              <a:t>Alussa on tutkimuskysymys, johon vastataan lopussa, mitä on välillä, johtaa loogisesti lopputulokseen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A3DE5-1592-44DB-BBB3-331F30AF6EF1}" type="slidenum">
              <a:rPr lang="en-US" altLang="en-US" smtClean="0"/>
              <a:pPr/>
              <a:t>14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07002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i-FI" altLang="fi-FI" dirty="0" smtClean="0"/>
              <a:t>Gradututkielman aihe</a:t>
            </a:r>
            <a:endParaRPr lang="en-US" altLang="fi-FI" dirty="0" smtClean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>
          <a:xfrm>
            <a:off x="571500" y="980728"/>
            <a:ext cx="7985125" cy="4896544"/>
          </a:xfrm>
        </p:spPr>
        <p:txBody>
          <a:bodyPr/>
          <a:lstStyle/>
          <a:p>
            <a:pPr lvl="1" eaLnBrk="1" hangingPunct="1"/>
            <a:r>
              <a:rPr lang="fi-FI" sz="2400" dirty="0" smtClean="0"/>
              <a:t>täytyy </a:t>
            </a:r>
            <a:r>
              <a:rPr lang="fi-FI" sz="2400" dirty="0"/>
              <a:t>olla itse </a:t>
            </a:r>
            <a:r>
              <a:rPr lang="fi-FI" sz="2400" dirty="0" smtClean="0"/>
              <a:t>kiinnostunut (mielellään myös innostunut)</a:t>
            </a:r>
            <a:endParaRPr lang="fi-FI" sz="2400" dirty="0"/>
          </a:p>
          <a:p>
            <a:pPr lvl="1" eaLnBrk="1" hangingPunct="1"/>
            <a:r>
              <a:rPr lang="fi-FI" sz="2400" dirty="0" smtClean="0"/>
              <a:t>jos aihe on </a:t>
            </a:r>
            <a:r>
              <a:rPr lang="fi-FI" sz="2400" dirty="0"/>
              <a:t>liian laaja, seurauksena </a:t>
            </a:r>
            <a:r>
              <a:rPr lang="fi-FI" sz="2400" dirty="0" smtClean="0"/>
              <a:t>pinnallisuus </a:t>
            </a:r>
            <a:r>
              <a:rPr lang="fi-FI" sz="2400" dirty="0" smtClean="0">
                <a:sym typeface="Wingdings" panose="05000000000000000000" pitchFamily="2" charset="2"/>
              </a:rPr>
              <a:t> perustellut aiheen rajaukset parempi kuin laaja mutta pinnallinen käsittelytapa</a:t>
            </a:r>
            <a:endParaRPr lang="fi-FI" sz="2400" dirty="0"/>
          </a:p>
          <a:p>
            <a:pPr lvl="1" eaLnBrk="1" hangingPunct="1"/>
            <a:r>
              <a:rPr lang="fi-FI" sz="2400" dirty="0" smtClean="0"/>
              <a:t>liian </a:t>
            </a:r>
            <a:r>
              <a:rPr lang="fi-FI" sz="2400" dirty="0"/>
              <a:t>suppeasta ei </a:t>
            </a:r>
            <a:r>
              <a:rPr lang="fi-FI" sz="2400" dirty="0" smtClean="0"/>
              <a:t>saa 55-70 sivua, mutta yleisin ongelma on liian laaja otsikko; liian laaja paisuu helposti, aiheuttaa turhaa työtä ja viivästyttää valmistumista</a:t>
            </a:r>
            <a:endParaRPr lang="fi-FI" sz="2400" dirty="0"/>
          </a:p>
          <a:p>
            <a:pPr lvl="1" eaLnBrk="1" hangingPunct="1"/>
            <a:r>
              <a:rPr lang="fi-FI" sz="2400" dirty="0" smtClean="0"/>
              <a:t>täytyy </a:t>
            </a:r>
            <a:r>
              <a:rPr lang="fi-FI" sz="2400" dirty="0"/>
              <a:t>olla sellainen, jossa on aitoja, merkityksellisiä </a:t>
            </a:r>
            <a:r>
              <a:rPr lang="fi-FI" sz="2400" dirty="0" smtClean="0"/>
              <a:t>kysymyksiä</a:t>
            </a:r>
          </a:p>
          <a:p>
            <a:pPr lvl="1" eaLnBrk="1" hangingPunct="1"/>
            <a:r>
              <a:rPr lang="fi-FI" sz="2400" dirty="0" smtClean="0"/>
              <a:t>vältä samaa otsikkoa kuin aiemmissa graduissa</a:t>
            </a:r>
          </a:p>
          <a:p>
            <a:pPr eaLnBrk="1" hangingPunct="1"/>
            <a:endParaRPr lang="fi-FI" dirty="0"/>
          </a:p>
          <a:p>
            <a:pPr marL="0" indent="0" eaLnBrk="1" hangingPunct="1">
              <a:buNone/>
            </a:pPr>
            <a:endParaRPr lang="fi-FI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A3DE5-1592-44DB-BBB3-331F30AF6EF1}" type="slidenum">
              <a:rPr lang="en-US" altLang="en-US" smtClean="0"/>
              <a:pPr/>
              <a:t>15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95008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i-FI" altLang="fi-FI" dirty="0" smtClean="0"/>
              <a:t>Yksityisoikeuden gradututkielma</a:t>
            </a:r>
            <a:endParaRPr lang="en-US" altLang="fi-FI" dirty="0" smtClean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>
          <a:xfrm>
            <a:off x="571500" y="1028028"/>
            <a:ext cx="7985125" cy="4921251"/>
          </a:xfrm>
        </p:spPr>
        <p:txBody>
          <a:bodyPr/>
          <a:lstStyle/>
          <a:p>
            <a:pPr eaLnBrk="1" hangingPunct="1"/>
            <a:r>
              <a:rPr lang="fi-FI" b="1" dirty="0" smtClean="0"/>
              <a:t>Kirjoittaminen</a:t>
            </a:r>
          </a:p>
          <a:p>
            <a:pPr lvl="1" eaLnBrk="1" hangingPunct="1"/>
            <a:r>
              <a:rPr lang="fi-FI" sz="2400" dirty="0" smtClean="0"/>
              <a:t>täytyy </a:t>
            </a:r>
            <a:r>
              <a:rPr lang="fi-FI" sz="2400" dirty="0"/>
              <a:t>löytää oma taso – </a:t>
            </a:r>
            <a:r>
              <a:rPr lang="fi-FI" sz="2400" dirty="0" smtClean="0"/>
              <a:t>älä yliarvioi resurssejasi</a:t>
            </a:r>
          </a:p>
          <a:p>
            <a:pPr lvl="1" eaLnBrk="1" hangingPunct="1"/>
            <a:r>
              <a:rPr lang="fi-FI" sz="2400" dirty="0" smtClean="0"/>
              <a:t>hyvä </a:t>
            </a:r>
            <a:r>
              <a:rPr lang="fi-FI" sz="2400" dirty="0"/>
              <a:t>aloittaa kirjoittaminen </a:t>
            </a:r>
            <a:r>
              <a:rPr lang="fi-FI" sz="2400" dirty="0" smtClean="0"/>
              <a:t>varhaisessa vaiheessa</a:t>
            </a:r>
          </a:p>
          <a:p>
            <a:pPr lvl="1" eaLnBrk="1" hangingPunct="1"/>
            <a:r>
              <a:rPr lang="fi-FI" sz="2400" dirty="0" smtClean="0"/>
              <a:t>varaa aikaa </a:t>
            </a:r>
            <a:r>
              <a:rPr lang="fi-FI" sz="2400" dirty="0"/>
              <a:t>viikkojen jaksoja vain kirjoittamista varten – ei synny vasemmalla kädellä, ei </a:t>
            </a:r>
            <a:r>
              <a:rPr lang="fi-FI" sz="2400" dirty="0" smtClean="0"/>
              <a:t>tenttien/työn ohella</a:t>
            </a:r>
          </a:p>
          <a:p>
            <a:pPr lvl="1" eaLnBrk="1" hangingPunct="1"/>
            <a:r>
              <a:rPr lang="fi-FI" sz="2400" dirty="0" smtClean="0"/>
              <a:t>flow’n löytäminen edellyttää pidempää, keskeytyksetöntä ajanjaksoa </a:t>
            </a:r>
            <a:r>
              <a:rPr lang="fi-FI" sz="2400" dirty="0" smtClean="0">
                <a:sym typeface="Wingdings" panose="05000000000000000000" pitchFamily="2" charset="2"/>
              </a:rPr>
              <a:t> jos/kun löydät flow’n, kirjoitus on tehokkaimmillaan</a:t>
            </a:r>
            <a:endParaRPr lang="fi-FI" sz="2400" dirty="0" smtClean="0"/>
          </a:p>
          <a:p>
            <a:pPr lvl="1" eaLnBrk="1" hangingPunct="1"/>
            <a:r>
              <a:rPr lang="fi-FI" sz="2400" dirty="0" smtClean="0"/>
              <a:t>käy </a:t>
            </a:r>
            <a:r>
              <a:rPr lang="fi-FI" sz="2400" dirty="0"/>
              <a:t>juttelemassa ohjaajan </a:t>
            </a:r>
            <a:r>
              <a:rPr lang="fi-FI" sz="2400" dirty="0" smtClean="0"/>
              <a:t>kommentteja tarpeen mukaan, esim. 1-2 </a:t>
            </a:r>
            <a:r>
              <a:rPr lang="fi-FI" sz="2400" dirty="0"/>
              <a:t>kertaa </a:t>
            </a:r>
            <a:r>
              <a:rPr lang="fi-FI" sz="2400" dirty="0" smtClean="0"/>
              <a:t>graduprosessin </a:t>
            </a:r>
            <a:r>
              <a:rPr lang="fi-FI" sz="2400" dirty="0"/>
              <a:t>aikana</a:t>
            </a:r>
          </a:p>
          <a:p>
            <a:pPr marL="0" indent="0" eaLnBrk="1" hangingPunct="1">
              <a:buNone/>
            </a:pPr>
            <a:endParaRPr lang="fi-FI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A3DE5-1592-44DB-BBB3-331F30AF6EF1}" type="slidenum">
              <a:rPr lang="en-US" altLang="en-US" smtClean="0"/>
              <a:pPr/>
              <a:t>16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79933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i-FI" altLang="fi-FI" dirty="0" smtClean="0"/>
              <a:t>Yksityisoikeuden gradututkielma</a:t>
            </a:r>
            <a:endParaRPr lang="en-US" altLang="fi-FI" dirty="0" smtClean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>
          <a:xfrm>
            <a:off x="606442" y="1340768"/>
            <a:ext cx="7985125" cy="4135437"/>
          </a:xfrm>
        </p:spPr>
        <p:txBody>
          <a:bodyPr/>
          <a:lstStyle/>
          <a:p>
            <a:pPr eaLnBrk="1" hangingPunct="1"/>
            <a:r>
              <a:rPr lang="fi-FI" dirty="0" smtClean="0"/>
              <a:t>Hyvän </a:t>
            </a:r>
            <a:r>
              <a:rPr lang="fi-FI" dirty="0"/>
              <a:t>tutkielman tärkeimmät </a:t>
            </a:r>
            <a:r>
              <a:rPr lang="fi-FI" dirty="0" smtClean="0"/>
              <a:t>ominaisuudet:</a:t>
            </a:r>
          </a:p>
          <a:p>
            <a:pPr lvl="1" eaLnBrk="1" hangingPunct="1"/>
            <a:r>
              <a:rPr lang="fi-FI" sz="2400" dirty="0" smtClean="0"/>
              <a:t>korkea </a:t>
            </a:r>
            <a:r>
              <a:rPr lang="fi-FI" sz="2400" dirty="0"/>
              <a:t>itsenäisyyden </a:t>
            </a:r>
            <a:r>
              <a:rPr lang="fi-FI" sz="2400" dirty="0" smtClean="0"/>
              <a:t>taso</a:t>
            </a:r>
          </a:p>
          <a:p>
            <a:pPr lvl="1" eaLnBrk="1" hangingPunct="1"/>
            <a:r>
              <a:rPr lang="fi-FI" sz="2400" dirty="0"/>
              <a:t>p</a:t>
            </a:r>
            <a:r>
              <a:rPr lang="fi-FI" sz="2400" dirty="0" smtClean="0"/>
              <a:t>erusteellisuus</a:t>
            </a:r>
          </a:p>
          <a:p>
            <a:pPr lvl="1" eaLnBrk="1" hangingPunct="1"/>
            <a:r>
              <a:rPr lang="fi-FI" sz="2400" dirty="0" smtClean="0"/>
              <a:t>huolellisuus</a:t>
            </a:r>
            <a:endParaRPr lang="fi-FI" sz="2400" dirty="0"/>
          </a:p>
          <a:p>
            <a:pPr eaLnBrk="1" hangingPunct="1"/>
            <a:r>
              <a:rPr lang="fi-FI" dirty="0"/>
              <a:t>Tärkeintä on saada tutkielma </a:t>
            </a:r>
            <a:r>
              <a:rPr lang="fi-FI" u="sng" dirty="0"/>
              <a:t>valmiiksi</a:t>
            </a:r>
            <a:r>
              <a:rPr lang="fi-FI" dirty="0"/>
              <a:t>, toiseksi tärkeintä on tehdä hyvä tutkielma – älä kirjoita työtäsi kahdessa viikossa, mutta älä käytä siihen myöskään puolta </a:t>
            </a:r>
            <a:r>
              <a:rPr lang="fi-FI" dirty="0" smtClean="0"/>
              <a:t>vuotta.</a:t>
            </a:r>
            <a:endParaRPr lang="fi-FI" dirty="0"/>
          </a:p>
          <a:p>
            <a:pPr eaLnBrk="1" hangingPunct="1"/>
            <a:r>
              <a:rPr lang="fi-FI" dirty="0"/>
              <a:t>On kirjoitettava joka </a:t>
            </a:r>
            <a:r>
              <a:rPr lang="fi-FI" dirty="0" smtClean="0"/>
              <a:t>viikko, silloinkin, </a:t>
            </a:r>
            <a:r>
              <a:rPr lang="fi-FI" dirty="0"/>
              <a:t>kun on vaikeaa. </a:t>
            </a:r>
            <a:endParaRPr lang="fi-FI" dirty="0" smtClean="0"/>
          </a:p>
          <a:p>
            <a:pPr eaLnBrk="1" hangingPunct="1"/>
            <a:r>
              <a:rPr lang="fi-FI" dirty="0" smtClean="0"/>
              <a:t>Omatoimisuus, suunnitelmallisuus, kyky johtaa itseään</a:t>
            </a:r>
          </a:p>
          <a:p>
            <a:pPr eaLnBrk="1" hangingPunct="1"/>
            <a:r>
              <a:rPr lang="fi-FI" dirty="0" smtClean="0"/>
              <a:t>Työ tekijäänsä kiittää </a:t>
            </a:r>
            <a:r>
              <a:rPr lang="fi-FI" dirty="0" smtClean="0">
                <a:sym typeface="Wingdings" panose="05000000000000000000" pitchFamily="2" charset="2"/>
              </a:rPr>
              <a:t></a:t>
            </a:r>
            <a:endParaRPr lang="fi-FI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A3DE5-1592-44DB-BBB3-331F30AF6EF1}" type="slidenum">
              <a:rPr lang="en-US" altLang="en-US" smtClean="0"/>
              <a:pPr/>
              <a:t>17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0226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i-FI" altLang="fi-FI" dirty="0" smtClean="0"/>
              <a:t>Gradun arvostelu</a:t>
            </a:r>
            <a:endParaRPr lang="en-US" altLang="fi-FI" dirty="0" smtClean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>
          <a:xfrm>
            <a:off x="564713" y="1028700"/>
            <a:ext cx="8104956" cy="4848572"/>
          </a:xfrm>
        </p:spPr>
        <p:txBody>
          <a:bodyPr/>
          <a:lstStyle/>
          <a:p>
            <a:pPr eaLnBrk="1" hangingPunct="1"/>
            <a:r>
              <a:rPr lang="fi-FI" dirty="0" smtClean="0"/>
              <a:t>Vain </a:t>
            </a:r>
            <a:r>
              <a:rPr lang="fi-FI" u="sng" dirty="0" smtClean="0"/>
              <a:t>lopullinen</a:t>
            </a:r>
            <a:r>
              <a:rPr lang="fi-FI" dirty="0" smtClean="0"/>
              <a:t> MyCoursesiin palautettu työ arvostellaan</a:t>
            </a:r>
          </a:p>
          <a:p>
            <a:pPr lvl="1" eaLnBrk="1" hangingPunct="1"/>
            <a:r>
              <a:rPr lang="fi-FI" dirty="0" smtClean="0"/>
              <a:t>Gradun 1 (10 op) ja 2 (10 op) vaihetta ei erikseen arvostella</a:t>
            </a:r>
          </a:p>
          <a:p>
            <a:pPr lvl="1" eaLnBrk="1" hangingPunct="1"/>
            <a:r>
              <a:rPr lang="fi-FI" dirty="0" smtClean="0"/>
              <a:t>Kaksi tarkastajaa: ohjaaja + toinen yritysjuridiikan professori</a:t>
            </a:r>
          </a:p>
          <a:p>
            <a:pPr eaLnBrk="1" hangingPunct="1"/>
            <a:r>
              <a:rPr lang="fi-FI" dirty="0" smtClean="0"/>
              <a:t>Arvostelu perustuu arvostelurubriikkiin</a:t>
            </a:r>
          </a:p>
          <a:p>
            <a:pPr eaLnBrk="1" hangingPunct="1"/>
            <a:r>
              <a:rPr lang="fi-FI" dirty="0" smtClean="0"/>
              <a:t>Arvosana 5 edellyttää kaikin puolin moitteetonta gradua (rakenne, käsittelytapa, sisältö) ja lisäksi korkeatasoista itsenäistä pohdintaa (synteesejä gradussa käsitellyistä näkökohdista)</a:t>
            </a:r>
          </a:p>
          <a:p>
            <a:pPr eaLnBrk="1" hangingPunct="1"/>
            <a:r>
              <a:rPr lang="fi-FI" dirty="0" smtClean="0"/>
              <a:t>Arvosana 4 joissain kohdissa heikkouksia mutta kokonaisuus kuitenkin vakuuttava ja itsenäistä pohdintaa</a:t>
            </a:r>
          </a:p>
          <a:p>
            <a:pPr eaLnBrk="1" hangingPunct="1"/>
            <a:r>
              <a:rPr lang="fi-FI" dirty="0" smtClean="0"/>
              <a:t>Arvosana 3 pääosin hyvätasoinen mutta puutteita esim. rakenteessa tai käsittelytavassa (metodeissa)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A3DE5-1592-44DB-BBB3-331F30AF6EF1}" type="slidenum">
              <a:rPr lang="en-US" altLang="en-US" smtClean="0"/>
              <a:pPr/>
              <a:t>18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37320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i-FI" altLang="fi-FI" dirty="0" smtClean="0"/>
              <a:t>Q&amp;A</a:t>
            </a:r>
            <a:endParaRPr lang="en-US" altLang="fi-FI" dirty="0" smtClean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>
          <a:xfrm>
            <a:off x="564712" y="1196752"/>
            <a:ext cx="8111743" cy="4680520"/>
          </a:xfrm>
        </p:spPr>
        <p:txBody>
          <a:bodyPr/>
          <a:lstStyle/>
          <a:p>
            <a:pPr eaLnBrk="1" hangingPunct="1"/>
            <a:r>
              <a:rPr lang="fi-FI" b="1" dirty="0" smtClean="0"/>
              <a:t>Gradun kieli</a:t>
            </a:r>
          </a:p>
          <a:p>
            <a:pPr lvl="1" eaLnBrk="1" hangingPunct="1"/>
            <a:r>
              <a:rPr lang="fi-FI" dirty="0" smtClean="0"/>
              <a:t>Suurin osa yritysjuridiikan graduista tehdään suomeksi</a:t>
            </a:r>
          </a:p>
          <a:p>
            <a:pPr lvl="1" eaLnBrk="1" hangingPunct="1"/>
            <a:r>
              <a:rPr lang="fi-FI" dirty="0" smtClean="0"/>
              <a:t>Englanniksi </a:t>
            </a:r>
            <a:r>
              <a:rPr lang="fi-FI" dirty="0" smtClean="0"/>
              <a:t>voi </a:t>
            </a:r>
            <a:r>
              <a:rPr lang="fi-FI" dirty="0" smtClean="0"/>
              <a:t>tehdä, jos aihe on </a:t>
            </a:r>
            <a:r>
              <a:rPr lang="fi-FI" dirty="0" smtClean="0"/>
              <a:t>kansainvälinen </a:t>
            </a:r>
            <a:r>
              <a:rPr lang="fi-FI" dirty="0" smtClean="0"/>
              <a:t>ja/tai lähdemateriaali pääosin englanninkielistä</a:t>
            </a:r>
          </a:p>
          <a:p>
            <a:pPr eaLnBrk="1" hangingPunct="1"/>
            <a:r>
              <a:rPr lang="fi-FI" b="1" dirty="0"/>
              <a:t>Mitä otsikoita pitää olla </a:t>
            </a:r>
            <a:r>
              <a:rPr lang="fi-FI" b="1" dirty="0" smtClean="0"/>
              <a:t>Johdanto-luvussa?</a:t>
            </a:r>
            <a:endParaRPr lang="fi-FI" b="1" dirty="0"/>
          </a:p>
          <a:p>
            <a:pPr lvl="1" eaLnBrk="1" hangingPunct="1"/>
            <a:r>
              <a:rPr lang="fi-FI" dirty="0"/>
              <a:t>Oman harkinnan mukaan mutta yleensä 2-4 alaotsikkoa esim:</a:t>
            </a:r>
          </a:p>
          <a:p>
            <a:pPr lvl="1" eaLnBrk="1" hangingPunct="1"/>
            <a:r>
              <a:rPr lang="fi-FI" dirty="0"/>
              <a:t>1 Johdanto</a:t>
            </a:r>
          </a:p>
          <a:p>
            <a:pPr lvl="1" eaLnBrk="1" hangingPunct="1"/>
            <a:r>
              <a:rPr lang="fi-FI" dirty="0"/>
              <a:t>1.1 Aiheen tausta ja merkitys</a:t>
            </a:r>
          </a:p>
          <a:p>
            <a:pPr lvl="1" eaLnBrk="1" hangingPunct="1"/>
            <a:r>
              <a:rPr lang="fi-FI" dirty="0"/>
              <a:t>1.2 Tutkimuskysymykset ja </a:t>
            </a:r>
            <a:r>
              <a:rPr lang="fi-FI" dirty="0" smtClean="0"/>
              <a:t>rajaukset (ja rakenne)</a:t>
            </a:r>
            <a:endParaRPr lang="fi-FI" dirty="0"/>
          </a:p>
          <a:p>
            <a:pPr lvl="1" eaLnBrk="1" hangingPunct="1"/>
            <a:r>
              <a:rPr lang="fi-FI" dirty="0" smtClean="0"/>
              <a:t>(tai 1.3 Tutkimuksen rakenne)</a:t>
            </a:r>
          </a:p>
          <a:p>
            <a:pPr lvl="1" eaLnBrk="1" hangingPunct="1"/>
            <a:r>
              <a:rPr lang="fi-FI" dirty="0" smtClean="0"/>
              <a:t>(ja mahdollisesti 1.4 Lähestymistapa/Metodit </a:t>
            </a:r>
            <a:r>
              <a:rPr lang="fi-FI" dirty="0"/>
              <a:t>ja keskeiset lähteet)</a:t>
            </a:r>
          </a:p>
          <a:p>
            <a:pPr lvl="1" eaLnBrk="1" hangingPunct="1"/>
            <a:endParaRPr lang="fi-FI" dirty="0" smtClean="0"/>
          </a:p>
          <a:p>
            <a:pPr marL="457200" lvl="1" indent="0" eaLnBrk="1" hangingPunct="1">
              <a:buNone/>
            </a:pPr>
            <a:endParaRPr lang="fi-FI" dirty="0" smtClean="0"/>
          </a:p>
          <a:p>
            <a:pPr marL="457200" lvl="1" indent="0" eaLnBrk="1" hangingPunct="1">
              <a:buNone/>
            </a:pPr>
            <a:endParaRPr lang="fi-FI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A3DE5-1592-44DB-BBB3-331F30AF6EF1}" type="slidenum">
              <a:rPr lang="en-US" altLang="en-US" smtClean="0"/>
              <a:pPr/>
              <a:t>19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31800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i-FI" altLang="fi-FI" dirty="0" smtClean="0"/>
              <a:t>Seminaarin suorittaminen</a:t>
            </a:r>
            <a:endParaRPr lang="en-US" altLang="fi-FI" dirty="0" smtClean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>
          <a:xfrm>
            <a:off x="545786" y="1124744"/>
            <a:ext cx="7985125" cy="4521423"/>
          </a:xfrm>
        </p:spPr>
        <p:txBody>
          <a:bodyPr/>
          <a:lstStyle/>
          <a:p>
            <a:pPr eaLnBrk="1" hangingPunct="1"/>
            <a:r>
              <a:rPr lang="fi-FI" altLang="fi-FI" sz="2000" dirty="0" smtClean="0"/>
              <a:t>Tarkoituksena tukea gradutyöskentelyä</a:t>
            </a:r>
          </a:p>
          <a:p>
            <a:pPr eaLnBrk="1" hangingPunct="1"/>
            <a:r>
              <a:rPr lang="fi-FI" altLang="fi-FI" sz="2000" dirty="0" smtClean="0"/>
              <a:t>Alkaa syksyisin, periaatteessa yksi lukukausi (mutta nopeamminkin saa suorittaa)</a:t>
            </a:r>
          </a:p>
          <a:p>
            <a:pPr eaLnBrk="1" hangingPunct="1"/>
            <a:r>
              <a:rPr lang="fi-FI" altLang="fi-FI" sz="2000" dirty="0" smtClean="0"/>
              <a:t>Pakolliset suoritukset: </a:t>
            </a:r>
          </a:p>
          <a:p>
            <a:pPr lvl="1" eaLnBrk="1" hangingPunct="1"/>
            <a:r>
              <a:rPr lang="fi-FI" altLang="fi-FI" sz="1800" dirty="0" smtClean="0"/>
              <a:t>1) tutkimussuunnitelman </a:t>
            </a:r>
            <a:r>
              <a:rPr lang="fi-FI" altLang="fi-FI" dirty="0" smtClean="0"/>
              <a:t>esitys (n. 10 min ppt-esitys: tutkimusaihe, -kysymykset, rajaukset, lähestymistapa esim. metodit, keskeiset lähteet)</a:t>
            </a:r>
          </a:p>
          <a:p>
            <a:pPr lvl="1" eaLnBrk="1" hangingPunct="1"/>
            <a:r>
              <a:rPr lang="fi-FI" altLang="fi-FI" dirty="0" smtClean="0"/>
              <a:t>2) graduesitys (n. 20 min ppt-esitys gradun keskeisistä johtopäätöksistä, prosessista yms. Mitä opit aiheesta ja gradun kirjoittamisesta?)</a:t>
            </a:r>
          </a:p>
          <a:p>
            <a:pPr eaLnBrk="1" hangingPunct="1"/>
            <a:r>
              <a:rPr lang="fi-FI" altLang="fi-FI" sz="2000" dirty="0" smtClean="0"/>
              <a:t>Jos oikeustieteen metodit eivät ole hallussa, kannattaa niihin perehtyä ennen kirjoittamista. Metodeja käsitellään myös seminaarissa.</a:t>
            </a:r>
          </a:p>
          <a:p>
            <a:pPr eaLnBrk="1" hangingPunct="1"/>
            <a:r>
              <a:rPr lang="fi-FI" altLang="fi-FI" sz="2000" dirty="0" smtClean="0"/>
              <a:t>Seminaari arvostellaan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A3DE5-1592-44DB-BBB3-331F30AF6EF1}" type="slidenum">
              <a:rPr lang="en-US" altLang="en-US" smtClean="0"/>
              <a:pPr/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59776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Q&amp; A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028700"/>
            <a:ext cx="7985125" cy="4135437"/>
          </a:xfrm>
        </p:spPr>
        <p:txBody>
          <a:bodyPr/>
          <a:lstStyle/>
          <a:p>
            <a:r>
              <a:rPr lang="fi-FI" sz="2000" dirty="0" smtClean="0"/>
              <a:t>Viittaustekniikka</a:t>
            </a:r>
          </a:p>
          <a:p>
            <a:r>
              <a:rPr lang="fi-FI" sz="2000" dirty="0" smtClean="0"/>
              <a:t>Halutaan viitata Petri Kuoppamäen kilpailuoikeudellista vahingonkorvausta koskevan artikkelin Lakimies 7- 8/2015 sivulla 1089 sanottuun</a:t>
            </a:r>
          </a:p>
          <a:p>
            <a:r>
              <a:rPr lang="fi-FI" sz="2000" dirty="0" smtClean="0"/>
              <a:t>Leipätekstiin viittaus alaviitteeseen XX, jossa: Kuoppamäki (2015) s. 1089 tai Kuoppamäki 2015, s. 1089. Lähdeluettelossa: Kuoppamäki, Petri  (2015): Kilpailuoikeudellinen </a:t>
            </a:r>
            <a:r>
              <a:rPr lang="fi-FI" sz="2000" dirty="0"/>
              <a:t>vahingonkorvausdirektiivi julkisen ja yksityisen soveltamisen rajapinnassa. Lakimies 7- </a:t>
            </a:r>
            <a:r>
              <a:rPr lang="fi-FI" sz="2000" dirty="0" smtClean="0"/>
              <a:t>8/2015, s. 1064-1090.</a:t>
            </a:r>
          </a:p>
          <a:p>
            <a:r>
              <a:rPr lang="fi-FI" sz="2000" dirty="0" smtClean="0"/>
              <a:t>Halutaan viitata teoksessa </a:t>
            </a:r>
            <a:r>
              <a:rPr lang="fi-FI" sz="2000" dirty="0" err="1" smtClean="0"/>
              <a:t>Bellamy</a:t>
            </a:r>
            <a:r>
              <a:rPr lang="fi-FI" sz="2000" dirty="0" smtClean="0"/>
              <a:t> &amp; Child: European Union </a:t>
            </a:r>
            <a:r>
              <a:rPr lang="fi-FI" sz="2000" dirty="0" err="1" smtClean="0"/>
              <a:t>Law</a:t>
            </a:r>
            <a:r>
              <a:rPr lang="fi-FI" sz="2000" dirty="0" smtClean="0"/>
              <a:t> of </a:t>
            </a:r>
            <a:r>
              <a:rPr lang="fi-FI" sz="2000" dirty="0" err="1" smtClean="0"/>
              <a:t>Competition</a:t>
            </a:r>
            <a:r>
              <a:rPr lang="fi-FI" sz="2000" dirty="0" smtClean="0"/>
              <a:t>, 2013 sivulla 784 sanottuun.</a:t>
            </a:r>
          </a:p>
          <a:p>
            <a:r>
              <a:rPr lang="fi-FI" sz="2000" dirty="0"/>
              <a:t>Leipätekstiin viittaus alaviitteeseen XX, jossa</a:t>
            </a:r>
            <a:r>
              <a:rPr lang="fi-FI" sz="2000" dirty="0" smtClean="0"/>
              <a:t>: </a:t>
            </a:r>
            <a:r>
              <a:rPr lang="fi-FI" sz="2000" dirty="0" err="1" smtClean="0"/>
              <a:t>Bellamy</a:t>
            </a:r>
            <a:r>
              <a:rPr lang="fi-FI" sz="2000" dirty="0" smtClean="0"/>
              <a:t> &amp; Child (2013) s. 784. Teoksen täydelliset tiedot lähdeluetteloon em. mallin mukaan.</a:t>
            </a:r>
          </a:p>
          <a:p>
            <a:pPr marL="0" indent="0">
              <a:buNone/>
            </a:pPr>
            <a:endParaRPr lang="fi-FI" sz="2000" dirty="0" smtClean="0"/>
          </a:p>
          <a:p>
            <a:endParaRPr lang="fi-FI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A3DE5-1592-44DB-BBB3-331F30AF6EF1}" type="slidenum">
              <a:rPr lang="en-US" altLang="en-US" smtClean="0"/>
              <a:pPr/>
              <a:t>20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180542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i-FI" altLang="fi-FI" dirty="0" smtClean="0"/>
              <a:t>Q&amp;A</a:t>
            </a:r>
            <a:endParaRPr lang="en-US" altLang="fi-FI" dirty="0" smtClean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>
          <a:xfrm>
            <a:off x="564712" y="1196752"/>
            <a:ext cx="8111743" cy="4680520"/>
          </a:xfrm>
        </p:spPr>
        <p:txBody>
          <a:bodyPr/>
          <a:lstStyle/>
          <a:p>
            <a:pPr eaLnBrk="1" hangingPunct="1"/>
            <a:r>
              <a:rPr lang="fi-FI" b="1" dirty="0" smtClean="0"/>
              <a:t>Riittääkö alle 55 sivua?</a:t>
            </a:r>
          </a:p>
          <a:p>
            <a:pPr lvl="1" eaLnBrk="1" hangingPunct="1"/>
            <a:r>
              <a:rPr lang="fi-FI" dirty="0" smtClean="0"/>
              <a:t>Sivumäärä ei ole tutkielman olennaisin asia. 55 sivua tiiviisti kirjoitettu asiaa voi hyvin vastata 70 sivua kuvailempaa tekstiä. Yleensä sivumäärä kuitenkin korreloi käytetyn lähdeaineiston määrään</a:t>
            </a:r>
          </a:p>
          <a:p>
            <a:pPr lvl="2" eaLnBrk="1" hangingPunct="1">
              <a:buFont typeface="Wingdings" panose="05000000000000000000" pitchFamily="2" charset="2"/>
              <a:buChar char="à"/>
            </a:pPr>
            <a:r>
              <a:rPr lang="fi-FI" dirty="0" smtClean="0">
                <a:sym typeface="Wingdings" panose="05000000000000000000" pitchFamily="2" charset="2"/>
              </a:rPr>
              <a:t> Jos 55 sivun saavuttaminen tuntuu vaikealta, todennäköisesti syynä on liian suppea lähdeaineiston määrä. </a:t>
            </a:r>
          </a:p>
          <a:p>
            <a:pPr lvl="2" eaLnBrk="1" hangingPunct="1">
              <a:buFont typeface="Wingdings" panose="05000000000000000000" pitchFamily="2" charset="2"/>
              <a:buChar char="à"/>
            </a:pPr>
            <a:r>
              <a:rPr lang="fi-FI" dirty="0">
                <a:sym typeface="Wingdings" panose="05000000000000000000" pitchFamily="2" charset="2"/>
              </a:rPr>
              <a:t> </a:t>
            </a:r>
            <a:r>
              <a:rPr lang="fi-FI" dirty="0" smtClean="0">
                <a:sym typeface="Wingdings" panose="05000000000000000000" pitchFamily="2" charset="2"/>
              </a:rPr>
              <a:t>Kannattaa jo alkuvaiheessa panostaa lähdeaineiston kattavuuteen ja sen huolelliseen läpikäyntiin </a:t>
            </a:r>
          </a:p>
          <a:p>
            <a:pPr eaLnBrk="1" hangingPunct="1"/>
            <a:r>
              <a:rPr lang="fi-FI" dirty="0" smtClean="0">
                <a:sym typeface="Wingdings" panose="05000000000000000000" pitchFamily="2" charset="2"/>
              </a:rPr>
              <a:t>Artikkeligradu (vertaisarvioidussa lehdessä julkaistu artikkeli)</a:t>
            </a:r>
          </a:p>
          <a:p>
            <a:pPr eaLnBrk="1" hangingPunct="1"/>
            <a:r>
              <a:rPr lang="fi-FI" dirty="0" smtClean="0">
                <a:sym typeface="Wingdings" panose="05000000000000000000" pitchFamily="2" charset="2"/>
              </a:rPr>
              <a:t>Ryhmägradu (isompi teema jaettu useammalle tekijälle)</a:t>
            </a:r>
          </a:p>
          <a:p>
            <a:pPr eaLnBrk="1" hangingPunct="1"/>
            <a:r>
              <a:rPr lang="fi-FI" dirty="0" smtClean="0">
                <a:sym typeface="Wingdings" panose="05000000000000000000" pitchFamily="2" charset="2"/>
              </a:rPr>
              <a:t>Toimeksiantogradu (aihe sovittu työnantajan kanssa)</a:t>
            </a:r>
            <a:endParaRPr lang="fi-FI" dirty="0" smtClean="0"/>
          </a:p>
          <a:p>
            <a:pPr marL="457200" lvl="1" indent="0" eaLnBrk="1" hangingPunct="1">
              <a:buNone/>
            </a:pPr>
            <a:endParaRPr lang="fi-FI" dirty="0" smtClean="0"/>
          </a:p>
          <a:p>
            <a:pPr marL="457200" lvl="1" indent="0" eaLnBrk="1" hangingPunct="1">
              <a:buNone/>
            </a:pPr>
            <a:endParaRPr lang="fi-FI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3429000" y="6309320"/>
            <a:ext cx="1544638" cy="125413"/>
          </a:xfrm>
        </p:spPr>
        <p:txBody>
          <a:bodyPr/>
          <a:lstStyle/>
          <a:p>
            <a:fld id="{2F0A3DE5-1592-44DB-BBB3-331F30AF6EF1}" type="slidenum">
              <a:rPr lang="en-US" altLang="en-US" smtClean="0"/>
              <a:pPr/>
              <a:t>21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18986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i-FI" altLang="fi-FI" dirty="0" smtClean="0"/>
              <a:t>Seminaarin suorittaminen</a:t>
            </a:r>
            <a:endParaRPr lang="en-US" altLang="fi-FI" dirty="0" smtClean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>
          <a:xfrm>
            <a:off x="571500" y="1196752"/>
            <a:ext cx="7985125" cy="4521423"/>
          </a:xfrm>
        </p:spPr>
        <p:txBody>
          <a:bodyPr/>
          <a:lstStyle/>
          <a:p>
            <a:pPr eaLnBrk="1" hangingPunct="1"/>
            <a:r>
              <a:rPr lang="fi-FI" altLang="fi-FI" sz="2000" dirty="0" smtClean="0"/>
              <a:t>Kokoontumiset erikseen s-postilla </a:t>
            </a:r>
            <a:r>
              <a:rPr lang="fi-FI" altLang="fi-FI" sz="2000" dirty="0"/>
              <a:t>ilmoitettavina </a:t>
            </a:r>
            <a:r>
              <a:rPr lang="fi-FI" altLang="fi-FI" sz="2000" dirty="0" smtClean="0"/>
              <a:t>ajankohtina klo 16:00 </a:t>
            </a:r>
            <a:r>
              <a:rPr lang="fi-FI" altLang="fi-FI" sz="2000" dirty="0"/>
              <a:t>alkaen (paikka A-309 </a:t>
            </a:r>
            <a:r>
              <a:rPr lang="fi-FI" altLang="fi-FI" sz="2000" dirty="0" smtClean="0"/>
              <a:t>päärakennuksessa)</a:t>
            </a:r>
          </a:p>
          <a:p>
            <a:pPr lvl="1" eaLnBrk="1" hangingPunct="1"/>
            <a:r>
              <a:rPr lang="fi-FI" altLang="fi-FI" dirty="0" smtClean="0"/>
              <a:t>Syksyn alustava aikataulu: </a:t>
            </a:r>
          </a:p>
          <a:p>
            <a:pPr lvl="2" eaLnBrk="1" hangingPunct="1"/>
            <a:r>
              <a:rPr lang="fi-FI" altLang="fi-FI" sz="2000" dirty="0" smtClean="0"/>
              <a:t>21.9. Uudet osallistujat: aiheiden/aihealueiden läpikäynti, käytännön ohjeita</a:t>
            </a:r>
          </a:p>
          <a:p>
            <a:pPr lvl="2" eaLnBrk="1" hangingPunct="1"/>
            <a:r>
              <a:rPr lang="fi-FI" altLang="fi-FI" sz="2000" dirty="0" smtClean="0"/>
              <a:t>27.9. Uudet osallistujat</a:t>
            </a:r>
            <a:r>
              <a:rPr lang="fi-FI" altLang="fi-FI" sz="2000" dirty="0"/>
              <a:t>: käytännön </a:t>
            </a:r>
            <a:r>
              <a:rPr lang="fi-FI" altLang="fi-FI" sz="2000" dirty="0" smtClean="0"/>
              <a:t>ohjeita ja yritysjuridiikan metodit</a:t>
            </a:r>
          </a:p>
          <a:p>
            <a:pPr lvl="2" eaLnBrk="1" hangingPunct="1"/>
            <a:r>
              <a:rPr lang="fi-FI" altLang="fi-FI" sz="2000" dirty="0" smtClean="0"/>
              <a:t>11.10. Tutkimussuunnitelma- ja/tai graduesityksiä</a:t>
            </a:r>
          </a:p>
          <a:p>
            <a:pPr lvl="2" eaLnBrk="1" hangingPunct="1"/>
            <a:r>
              <a:rPr lang="fi-FI" altLang="fi-FI" sz="2000" dirty="0" smtClean="0"/>
              <a:t>8.11</a:t>
            </a:r>
            <a:r>
              <a:rPr lang="fi-FI" altLang="fi-FI" sz="2000" dirty="0"/>
              <a:t>. Tutkimussuunnitelma- ja/tai graduesityksiä</a:t>
            </a:r>
          </a:p>
          <a:p>
            <a:pPr lvl="2" eaLnBrk="1" hangingPunct="1"/>
            <a:r>
              <a:rPr lang="fi-FI" altLang="fi-FI" sz="2000" dirty="0" smtClean="0"/>
              <a:t>13.12</a:t>
            </a:r>
            <a:r>
              <a:rPr lang="fi-FI" altLang="fi-FI" sz="2000" dirty="0"/>
              <a:t>. Tutkimussuunnitelma- ja/tai </a:t>
            </a:r>
            <a:r>
              <a:rPr lang="fi-FI" altLang="fi-FI" sz="2000" dirty="0" smtClean="0"/>
              <a:t>graduesityksiä</a:t>
            </a:r>
          </a:p>
          <a:p>
            <a:pPr lvl="1" eaLnBrk="1" hangingPunct="1"/>
            <a:r>
              <a:rPr lang="fi-FI" altLang="fi-FI" dirty="0" smtClean="0"/>
              <a:t>Kevät: n. 1 krt/kk sen mukaan kuin tutkimussuunnitelma- ja graduesityksiä valmistuu</a:t>
            </a:r>
          </a:p>
          <a:p>
            <a:pPr lvl="2" eaLnBrk="1" hangingPunct="1"/>
            <a:r>
              <a:rPr lang="fi-FI" altLang="fi-FI" sz="2000" dirty="0" smtClean="0"/>
              <a:t>15.2. alkaen Otaniemessä…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A3DE5-1592-44DB-BBB3-331F30AF6EF1}" type="slidenum">
              <a:rPr lang="en-US" altLang="en-US" smtClean="0"/>
              <a:pPr/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17292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i-FI" altLang="fi-FI" dirty="0" smtClean="0"/>
              <a:t>Gradu</a:t>
            </a:r>
            <a:endParaRPr lang="en-US" altLang="fi-FI" dirty="0" smtClean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fi-FI" altLang="fi-FI" sz="2000" dirty="0" smtClean="0"/>
              <a:t>Rekisteröidään kolmessa osassa</a:t>
            </a:r>
          </a:p>
          <a:p>
            <a:pPr lvl="1" eaLnBrk="1" hangingPunct="1"/>
            <a:r>
              <a:rPr lang="fi-FI" altLang="fi-FI" sz="1800" dirty="0" smtClean="0"/>
              <a:t>Tutkimussuunnitelma 10 op = gradun johdantoluku (ei arvostella erikseen)</a:t>
            </a:r>
          </a:p>
          <a:p>
            <a:pPr lvl="1" eaLnBrk="1" hangingPunct="1"/>
            <a:r>
              <a:rPr lang="fi-FI" altLang="fi-FI" sz="1800" dirty="0" smtClean="0"/>
              <a:t>Tutkimustulosten esittely 10 op = lähes lopullinen, ohjaajalle ennen palauttamista kommenteille </a:t>
            </a:r>
            <a:r>
              <a:rPr lang="fi-FI" altLang="fi-FI" sz="1800" dirty="0"/>
              <a:t>toimitettu gradu (ei arvostella erikseen)</a:t>
            </a:r>
            <a:endParaRPr lang="fi-FI" altLang="fi-FI" sz="1800" dirty="0" smtClean="0"/>
          </a:p>
          <a:p>
            <a:pPr lvl="1" eaLnBrk="1" hangingPunct="1"/>
            <a:r>
              <a:rPr lang="fi-FI" altLang="fi-FI" sz="1800" dirty="0" smtClean="0"/>
              <a:t>MyCoursesiin palautettu lopullinen gradu 10 op (lopullinen gradu arvostellaan 0-5, ks. arviointirubriikki)</a:t>
            </a:r>
          </a:p>
          <a:p>
            <a:pPr lvl="1" eaLnBrk="1" hangingPunct="1"/>
            <a:r>
              <a:rPr lang="fi-FI" altLang="fi-FI" sz="1800" dirty="0" smtClean="0"/>
              <a:t>Kypsyysnäyte MyCoursesissa, hyväksytään ei arvostella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A3DE5-1592-44DB-BBB3-331F30AF6EF1}" type="slidenum">
              <a:rPr lang="en-US" altLang="en-US" smtClean="0"/>
              <a:pPr/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82487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i-FI" altLang="fi-FI" dirty="0" smtClean="0"/>
              <a:t>Suoritusjärjestys</a:t>
            </a:r>
            <a:endParaRPr lang="en-US" altLang="fi-FI" dirty="0" smtClean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None/>
            </a:pPr>
            <a:r>
              <a:rPr lang="fi-FI" altLang="fi-FI" sz="2000" dirty="0" smtClean="0"/>
              <a:t>1) Valitse ja hyväksytä aihe ohjaajalla</a:t>
            </a:r>
          </a:p>
          <a:p>
            <a:pPr marL="0" indent="0" eaLnBrk="1" hangingPunct="1">
              <a:buNone/>
            </a:pPr>
            <a:r>
              <a:rPr lang="fi-FI" altLang="fi-FI" sz="2000" dirty="0" smtClean="0"/>
              <a:t>2) Tutkimussuunnitelman esitys graduseminaarissa</a:t>
            </a:r>
          </a:p>
          <a:p>
            <a:pPr marL="0" indent="0" eaLnBrk="1" hangingPunct="1">
              <a:buNone/>
            </a:pPr>
            <a:r>
              <a:rPr lang="fi-FI" altLang="fi-FI" sz="2000" dirty="0"/>
              <a:t>3</a:t>
            </a:r>
            <a:r>
              <a:rPr lang="fi-FI" altLang="fi-FI" sz="2000" dirty="0" smtClean="0"/>
              <a:t>) Gradun kirjoittaminen</a:t>
            </a:r>
          </a:p>
          <a:p>
            <a:pPr marL="0" indent="0" eaLnBrk="1" hangingPunct="1">
              <a:buNone/>
            </a:pPr>
            <a:r>
              <a:rPr lang="fi-FI" altLang="fi-FI" sz="2000" dirty="0"/>
              <a:t>4</a:t>
            </a:r>
            <a:r>
              <a:rPr lang="fi-FI" altLang="fi-FI" sz="2000" dirty="0" smtClean="0"/>
              <a:t>) Lähes valmis gradu kommenteille ohjaajalle</a:t>
            </a:r>
          </a:p>
          <a:p>
            <a:pPr marL="0" indent="0" eaLnBrk="1" hangingPunct="1">
              <a:buNone/>
            </a:pPr>
            <a:r>
              <a:rPr lang="fi-FI" altLang="fi-FI" sz="2000" dirty="0"/>
              <a:t>5</a:t>
            </a:r>
            <a:r>
              <a:rPr lang="fi-FI" altLang="fi-FI" sz="2000" dirty="0" smtClean="0"/>
              <a:t>) </a:t>
            </a:r>
            <a:r>
              <a:rPr lang="fi-FI" altLang="fi-FI" sz="2000" dirty="0" smtClean="0"/>
              <a:t>Graduesitys </a:t>
            </a:r>
            <a:r>
              <a:rPr lang="fi-FI" altLang="fi-FI" sz="2000" dirty="0"/>
              <a:t>seminaarissa </a:t>
            </a:r>
            <a:endParaRPr lang="fi-FI" altLang="fi-FI" sz="2000" dirty="0" smtClean="0"/>
          </a:p>
          <a:p>
            <a:pPr marL="0" indent="0" eaLnBrk="1" hangingPunct="1">
              <a:buNone/>
            </a:pPr>
            <a:r>
              <a:rPr lang="fi-FI" altLang="fi-FI" sz="2000" dirty="0" smtClean="0"/>
              <a:t>6</a:t>
            </a:r>
            <a:r>
              <a:rPr lang="fi-FI" altLang="fi-FI" sz="2000" dirty="0" smtClean="0"/>
              <a:t>) Valmiin gradun palauttaminen </a:t>
            </a:r>
            <a:r>
              <a:rPr lang="fi-FI" altLang="fi-FI" sz="2000" dirty="0" err="1" smtClean="0"/>
              <a:t>MyCoursesiin</a:t>
            </a:r>
            <a:r>
              <a:rPr lang="fi-FI" altLang="fi-FI" sz="2000" dirty="0" smtClean="0"/>
              <a:t> 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A3DE5-1592-44DB-BBB3-331F30AF6EF1}" type="slidenum">
              <a:rPr lang="en-US" altLang="en-US" smtClean="0"/>
              <a:pPr/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4353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i-FI" altLang="fi-FI" smtClean="0"/>
              <a:t>Oppimistavoitteet</a:t>
            </a:r>
            <a:endParaRPr lang="en-US" altLang="fi-FI" dirty="0" smtClean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fi-FI" altLang="fi-FI" dirty="0" smtClean="0"/>
              <a:t>Tutkielma </a:t>
            </a:r>
            <a:r>
              <a:rPr lang="fi-FI" altLang="fi-FI" dirty="0"/>
              <a:t>on </a:t>
            </a:r>
            <a:r>
              <a:rPr lang="fi-FI" altLang="fi-FI" dirty="0" smtClean="0"/>
              <a:t>tiedettä, mutta </a:t>
            </a:r>
            <a:r>
              <a:rPr lang="fi-FI" altLang="fi-FI" dirty="0"/>
              <a:t>tutkimustulokset eivät ole </a:t>
            </a:r>
            <a:r>
              <a:rPr lang="fi-FI" altLang="fi-FI" dirty="0" smtClean="0"/>
              <a:t>ainoa tärkeä asia</a:t>
            </a:r>
            <a:endParaRPr lang="fi-FI" altLang="fi-FI" dirty="0"/>
          </a:p>
          <a:p>
            <a:pPr eaLnBrk="1" hangingPunct="1"/>
            <a:r>
              <a:rPr lang="fi-FI" altLang="fi-FI" dirty="0" smtClean="0"/>
              <a:t>Tutkielmassa keskeistä on </a:t>
            </a:r>
          </a:p>
          <a:p>
            <a:pPr lvl="1" eaLnBrk="1" hangingPunct="1"/>
            <a:r>
              <a:rPr lang="fi-FI" altLang="fi-FI" dirty="0" smtClean="0"/>
              <a:t>oppia ratkomaan itsenäisesti, tarkoituksenmukaisia  metodeja käyttäen yksityisoikeuden ongelmia </a:t>
            </a:r>
            <a:endParaRPr lang="fi-FI" altLang="fi-FI" dirty="0"/>
          </a:p>
          <a:p>
            <a:pPr lvl="1" eaLnBrk="1" hangingPunct="1"/>
            <a:r>
              <a:rPr lang="fi-FI" altLang="fi-FI" dirty="0" smtClean="0"/>
              <a:t>oppia kirjoittamaan yksityisoikeutta ”tieteellisellä tyylillä”, joka käytännössä vastaa ”ammatillista tyyliä”</a:t>
            </a:r>
          </a:p>
          <a:p>
            <a:pPr lvl="1" eaLnBrk="1" hangingPunct="1"/>
            <a:r>
              <a:rPr lang="fi-FI" altLang="fi-FI" dirty="0" smtClean="0"/>
              <a:t>perehtyä yleisesti yksityisoikeuteen ja perusteellisesti omaan aihealueeseen  </a:t>
            </a:r>
          </a:p>
          <a:p>
            <a:pPr marL="0" indent="0" eaLnBrk="1" hangingPunct="1">
              <a:buNone/>
            </a:pPr>
            <a:r>
              <a:rPr lang="fi-FI" altLang="fi-FI" sz="2000" dirty="0" smtClean="0">
                <a:sym typeface="Wingdings" panose="05000000000000000000" pitchFamily="2" charset="2"/>
              </a:rPr>
              <a:t>	 nämä taidot antavat ammatilliset perusvalmiudet toimia 	yksityisoikeuden asiantuntijatehtävissä niin yrityksissä kuin 	hallinnossa</a:t>
            </a:r>
            <a:endParaRPr lang="fi-FI" altLang="fi-FI" sz="2000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A3DE5-1592-44DB-BBB3-331F30AF6EF1}" type="slidenum">
              <a:rPr lang="en-US" altLang="en-US" smtClean="0"/>
              <a:pPr/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01674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i-FI" altLang="fi-FI" dirty="0" smtClean="0"/>
              <a:t>Oikeustieteellinen tutkimus</a:t>
            </a:r>
            <a:endParaRPr lang="en-US" altLang="fi-FI" dirty="0" smtClean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fi-FI" altLang="fi-FI" sz="2800" dirty="0" smtClean="0"/>
              <a:t>Ei ole hypoteesien testausta </a:t>
            </a:r>
            <a:r>
              <a:rPr lang="fi-FI" altLang="fi-FI" sz="2800" dirty="0" smtClean="0"/>
              <a:t>vaan oikeustieteessä </a:t>
            </a:r>
            <a:r>
              <a:rPr lang="fi-FI" altLang="fi-FI" sz="2800" dirty="0"/>
              <a:t>esitetään kysymyksiä ja etsitään niihin </a:t>
            </a:r>
            <a:r>
              <a:rPr lang="fi-FI" altLang="fi-FI" sz="2800" dirty="0" smtClean="0"/>
              <a:t>vastauksia </a:t>
            </a:r>
          </a:p>
          <a:p>
            <a:pPr lvl="1" eaLnBrk="1" hangingPunct="1"/>
            <a:r>
              <a:rPr lang="fi-FI" altLang="fi-FI" sz="2400" dirty="0" smtClean="0"/>
              <a:t>Tutkimuskysymysten asettaminen ja rajaaminen tärkeää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A3DE5-1592-44DB-BBB3-331F30AF6EF1}" type="slidenum">
              <a:rPr lang="en-US" altLang="en-US" smtClean="0"/>
              <a:pPr/>
              <a:t>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3179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i-FI" altLang="fi-FI" dirty="0" smtClean="0"/>
              <a:t>Yksityisoikeuden tutkimus</a:t>
            </a:r>
            <a:endParaRPr lang="en-US" altLang="fi-FI" dirty="0" smtClean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>
          <a:xfrm>
            <a:off x="467544" y="980728"/>
            <a:ext cx="8089081" cy="4896544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fi-FI" dirty="0" smtClean="0"/>
              <a:t>Valtaosin oikeudelliseen käytäntöön sidoksissa olevaa tutkimusta, jossa tutkimusaiheet kumpuavat</a:t>
            </a:r>
          </a:p>
          <a:p>
            <a:pPr marL="514350" indent="-457200" eaLnBrk="1" hangingPunct="1">
              <a:buAutoNum type="arabicParenR"/>
            </a:pPr>
            <a:r>
              <a:rPr lang="fi-FI" dirty="0" smtClean="0"/>
              <a:t>Lainsäädännön muutoksista</a:t>
            </a:r>
          </a:p>
          <a:p>
            <a:pPr lvl="1" eaLnBrk="1" hangingPunct="1"/>
            <a:r>
              <a:rPr lang="fi-FI" dirty="0" smtClean="0"/>
              <a:t>Kotimainen lainsäädäntö </a:t>
            </a:r>
          </a:p>
          <a:p>
            <a:pPr lvl="1" eaLnBrk="1" hangingPunct="1"/>
            <a:r>
              <a:rPr lang="fi-FI" dirty="0" smtClean="0"/>
              <a:t>Kansainväliset muutokset (EU, OECD)</a:t>
            </a:r>
          </a:p>
          <a:p>
            <a:pPr lvl="1" eaLnBrk="1" hangingPunct="1"/>
            <a:r>
              <a:rPr lang="fi-FI" dirty="0" smtClean="0"/>
              <a:t>Taustalainsäädäntö muutokset (esim. osakeyhtiölaki, kilpailulaki, verkkokauppa, rahoitus ja sijoittaminen, regulaatio  tms.)</a:t>
            </a:r>
            <a:endParaRPr lang="fi-FI" dirty="0"/>
          </a:p>
          <a:p>
            <a:pPr marL="514350" indent="-457200" eaLnBrk="1" hangingPunct="1">
              <a:buAutoNum type="arabicParenR" startAt="2"/>
            </a:pPr>
            <a:r>
              <a:rPr lang="fi-FI" dirty="0" smtClean="0"/>
              <a:t>Oikeuskäytännön kehittymisestä</a:t>
            </a:r>
          </a:p>
          <a:p>
            <a:pPr lvl="1" eaLnBrk="1" hangingPunct="1"/>
            <a:r>
              <a:rPr lang="fi-FI" dirty="0" smtClean="0"/>
              <a:t>Uuden oikeuskäytännön soveltaminen eri tilanteissa</a:t>
            </a:r>
          </a:p>
          <a:p>
            <a:pPr lvl="1" eaLnBrk="1" hangingPunct="1"/>
            <a:r>
              <a:rPr lang="fi-FI" dirty="0" smtClean="0"/>
              <a:t>EU-tuomioistuimen oikeuskäytäntö </a:t>
            </a:r>
          </a:p>
          <a:p>
            <a:pPr marL="0" indent="0" eaLnBrk="1" hangingPunct="1">
              <a:buNone/>
            </a:pPr>
            <a:r>
              <a:rPr lang="fi-FI" dirty="0" smtClean="0"/>
              <a:t>3) Uusien ilmiöiden sääntelytarpeet ja vaihtoehdot</a:t>
            </a:r>
            <a:endParaRPr lang="fi-FI" dirty="0"/>
          </a:p>
          <a:p>
            <a:pPr marL="57150" indent="0" eaLnBrk="1" hangingPunct="1">
              <a:buNone/>
            </a:pPr>
            <a:r>
              <a:rPr lang="fi-FI" dirty="0"/>
              <a:t>4</a:t>
            </a:r>
            <a:r>
              <a:rPr lang="fi-FI" dirty="0" smtClean="0"/>
              <a:t>) Teoreettiset ja periaatteelliset kysymykset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A3DE5-1592-44DB-BBB3-331F30AF6EF1}" type="slidenum">
              <a:rPr lang="en-US" altLang="en-US" smtClean="0"/>
              <a:pPr/>
              <a:t>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2775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Oikeuden anatomia</a:t>
            </a:r>
            <a:endParaRPr lang="fi-F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A3DE5-1592-44DB-BBB3-331F30AF6EF1}" type="slidenum">
              <a:rPr lang="en-US" altLang="en-US" smtClean="0"/>
              <a:pPr/>
              <a:t>9</a:t>
            </a:fld>
            <a:endParaRPr lang="en-US" alt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771650" lvl="4" indent="-228600" eaLnBrk="1" hangingPunct="1">
              <a:lnSpc>
                <a:spcPct val="90000"/>
              </a:lnSpc>
              <a:buFont typeface="Wingdings" charset="0"/>
              <a:buNone/>
            </a:pPr>
            <a:r>
              <a:rPr lang="fi-FI" sz="2800" b="1" dirty="0">
                <a:latin typeface="Arial" charset="0"/>
              </a:rPr>
              <a:t>			NORMIT</a:t>
            </a:r>
          </a:p>
          <a:p>
            <a:pPr marL="1771650" lvl="4" indent="-228600" eaLnBrk="1" hangingPunct="1">
              <a:lnSpc>
                <a:spcPct val="90000"/>
              </a:lnSpc>
              <a:buFont typeface="Wingdings" charset="0"/>
              <a:buNone/>
            </a:pPr>
            <a:r>
              <a:rPr lang="fi-FI" sz="2800" dirty="0">
                <a:latin typeface="Arial" charset="0"/>
              </a:rPr>
              <a:t>(oikeuden normatiivinen ulottuvuus)</a:t>
            </a:r>
          </a:p>
          <a:p>
            <a:pPr marL="1771650" lvl="4" indent="-228600" eaLnBrk="1" hangingPunct="1">
              <a:lnSpc>
                <a:spcPct val="90000"/>
              </a:lnSpc>
              <a:buFont typeface="Wingdings" charset="0"/>
              <a:buNone/>
            </a:pPr>
            <a:endParaRPr lang="fi-FI" sz="2800" dirty="0">
              <a:latin typeface="Arial" charset="0"/>
            </a:endParaRPr>
          </a:p>
          <a:p>
            <a:pPr marL="1771650" lvl="4" indent="-228600" eaLnBrk="1" hangingPunct="1">
              <a:lnSpc>
                <a:spcPct val="90000"/>
              </a:lnSpc>
              <a:buFont typeface="Wingdings" charset="0"/>
              <a:buNone/>
            </a:pPr>
            <a:endParaRPr lang="fi-FI" sz="1800" dirty="0">
              <a:latin typeface="Arial" charset="0"/>
            </a:endParaRPr>
          </a:p>
          <a:p>
            <a:pPr marL="1771650" lvl="4" indent="-228600" eaLnBrk="1" hangingPunct="1">
              <a:lnSpc>
                <a:spcPct val="90000"/>
              </a:lnSpc>
              <a:buFont typeface="Wingdings" charset="0"/>
              <a:buNone/>
            </a:pPr>
            <a:endParaRPr lang="fi-FI" sz="1800" dirty="0">
              <a:latin typeface="Arial" charset="0"/>
            </a:endParaRPr>
          </a:p>
          <a:p>
            <a:pPr marL="1771650" lvl="4" indent="-228600" eaLnBrk="1" hangingPunct="1">
              <a:lnSpc>
                <a:spcPct val="90000"/>
              </a:lnSpc>
              <a:buFont typeface="Wingdings" charset="0"/>
              <a:buNone/>
            </a:pPr>
            <a:endParaRPr lang="fi-FI" sz="1800" dirty="0">
              <a:latin typeface="Arial" charset="0"/>
            </a:endParaRPr>
          </a:p>
          <a:p>
            <a:pPr marL="742950" lvl="1" indent="-285750" eaLnBrk="1" hangingPunct="1">
              <a:lnSpc>
                <a:spcPct val="90000"/>
              </a:lnSpc>
              <a:buFont typeface="Wingdings" charset="0"/>
              <a:buNone/>
            </a:pPr>
            <a:endParaRPr lang="fi-FI" sz="2200" dirty="0">
              <a:latin typeface="Arial" charset="0"/>
            </a:endParaRPr>
          </a:p>
          <a:p>
            <a:pPr marL="742950" lvl="1" indent="-285750" eaLnBrk="1" hangingPunct="1">
              <a:lnSpc>
                <a:spcPct val="90000"/>
              </a:lnSpc>
              <a:buFont typeface="Wingdings" charset="0"/>
              <a:buNone/>
            </a:pPr>
            <a:r>
              <a:rPr lang="fi-FI" sz="2200" b="1" dirty="0">
                <a:latin typeface="Arial" charset="0"/>
              </a:rPr>
              <a:t>ARVOT</a:t>
            </a:r>
            <a:r>
              <a:rPr lang="fi-FI" sz="2200" dirty="0">
                <a:latin typeface="Arial" charset="0"/>
              </a:rPr>
              <a:t>					</a:t>
            </a:r>
            <a:r>
              <a:rPr lang="fi-FI" sz="2200" b="1" dirty="0">
                <a:latin typeface="Arial" charset="0"/>
              </a:rPr>
              <a:t>FAKTAT</a:t>
            </a:r>
          </a:p>
          <a:p>
            <a:pPr marL="742950" lvl="1" indent="-285750" eaLnBrk="1" hangingPunct="1">
              <a:lnSpc>
                <a:spcPct val="90000"/>
              </a:lnSpc>
              <a:buFont typeface="Wingdings" charset="0"/>
              <a:buNone/>
            </a:pPr>
            <a:r>
              <a:rPr lang="fi-FI" sz="2200" dirty="0">
                <a:latin typeface="Arial" charset="0"/>
              </a:rPr>
              <a:t>(oikeuden 					(oikeuden 	</a:t>
            </a:r>
          </a:p>
          <a:p>
            <a:pPr marL="742950" lvl="1" indent="-285750" eaLnBrk="1" hangingPunct="1">
              <a:lnSpc>
                <a:spcPct val="90000"/>
              </a:lnSpc>
              <a:buFont typeface="Wingdings" charset="0"/>
              <a:buNone/>
            </a:pPr>
            <a:r>
              <a:rPr lang="fi-FI" sz="2200" dirty="0">
                <a:latin typeface="Arial" charset="0"/>
              </a:rPr>
              <a:t>arvosuuntautunut				empiirinen</a:t>
            </a:r>
          </a:p>
          <a:p>
            <a:pPr marL="742950" lvl="1" indent="-285750" eaLnBrk="1" hangingPunct="1">
              <a:lnSpc>
                <a:spcPct val="90000"/>
              </a:lnSpc>
              <a:buFont typeface="Wingdings" charset="0"/>
              <a:buNone/>
            </a:pPr>
            <a:r>
              <a:rPr lang="fi-FI" sz="2200" dirty="0">
                <a:latin typeface="Arial" charset="0"/>
              </a:rPr>
              <a:t>ulottuvuus)					ulottuvuus)</a:t>
            </a:r>
          </a:p>
        </p:txBody>
      </p:sp>
      <p:sp>
        <p:nvSpPr>
          <p:cNvPr id="6" name="Isosceles Triangle 5"/>
          <p:cNvSpPr/>
          <p:nvPr/>
        </p:nvSpPr>
        <p:spPr bwMode="auto">
          <a:xfrm>
            <a:off x="3923928" y="2924944"/>
            <a:ext cx="1224136" cy="936104"/>
          </a:xfrm>
          <a:prstGeom prst="triangle">
            <a:avLst>
              <a:gd name="adj" fmla="val 48251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928B81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i-FI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7110791"/>
      </p:ext>
    </p:extLst>
  </p:cSld>
  <p:clrMapOvr>
    <a:masterClrMapping/>
  </p:clrMapOvr>
</p:sld>
</file>

<file path=ppt/theme/theme1.xml><?xml version="1.0" encoding="utf-8"?>
<a:theme xmlns:a="http://schemas.openxmlformats.org/drawingml/2006/main" name="aalto">
  <a:themeElements>
    <a:clrScheme name="aalto 1">
      <a:dk1>
        <a:srgbClr val="000000"/>
      </a:dk1>
      <a:lt1>
        <a:srgbClr val="FFFFFF"/>
      </a:lt1>
      <a:dk2>
        <a:srgbClr val="6639B7"/>
      </a:dk2>
      <a:lt2>
        <a:srgbClr val="FECB00"/>
      </a:lt2>
      <a:accent1>
        <a:srgbClr val="009B3A"/>
      </a:accent1>
      <a:accent2>
        <a:srgbClr val="FF7900"/>
      </a:accent2>
      <a:accent3>
        <a:srgbClr val="FFFFFF"/>
      </a:accent3>
      <a:accent4>
        <a:srgbClr val="000000"/>
      </a:accent4>
      <a:accent5>
        <a:srgbClr val="AACBAE"/>
      </a:accent5>
      <a:accent6>
        <a:srgbClr val="E76D00"/>
      </a:accent6>
      <a:hlink>
        <a:srgbClr val="0065BD"/>
      </a:hlink>
      <a:folHlink>
        <a:srgbClr val="ED2939"/>
      </a:folHlink>
    </a:clrScheme>
    <a:fontScheme name="aalt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107763" dir="2700000" algn="ctr" rotWithShape="0">
                  <a:srgbClr val="928B81">
                    <a:alpha val="50000"/>
                  </a:srgbClr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i-FI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107763" dir="2700000" algn="ctr" rotWithShape="0">
                  <a:srgbClr val="928B81">
                    <a:alpha val="50000"/>
                  </a:srgbClr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i-FI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aalto 1">
        <a:dk1>
          <a:srgbClr val="000000"/>
        </a:dk1>
        <a:lt1>
          <a:srgbClr val="FFFFFF"/>
        </a:lt1>
        <a:dk2>
          <a:srgbClr val="6639B7"/>
        </a:dk2>
        <a:lt2>
          <a:srgbClr val="FECB00"/>
        </a:lt2>
        <a:accent1>
          <a:srgbClr val="009B3A"/>
        </a:accent1>
        <a:accent2>
          <a:srgbClr val="FF7900"/>
        </a:accent2>
        <a:accent3>
          <a:srgbClr val="FFFFFF"/>
        </a:accent3>
        <a:accent4>
          <a:srgbClr val="000000"/>
        </a:accent4>
        <a:accent5>
          <a:srgbClr val="AACBAE"/>
        </a:accent5>
        <a:accent6>
          <a:srgbClr val="E76D00"/>
        </a:accent6>
        <a:hlink>
          <a:srgbClr val="0065BD"/>
        </a:hlink>
        <a:folHlink>
          <a:srgbClr val="ED293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white_title">
  <a:themeElements>
    <a:clrScheme name="white_title 1">
      <a:dk1>
        <a:srgbClr val="000000"/>
      </a:dk1>
      <a:lt1>
        <a:srgbClr val="FFFFFF"/>
      </a:lt1>
      <a:dk2>
        <a:srgbClr val="6639B7"/>
      </a:dk2>
      <a:lt2>
        <a:srgbClr val="FECB00"/>
      </a:lt2>
      <a:accent1>
        <a:srgbClr val="009B3A"/>
      </a:accent1>
      <a:accent2>
        <a:srgbClr val="FF7900"/>
      </a:accent2>
      <a:accent3>
        <a:srgbClr val="FFFFFF"/>
      </a:accent3>
      <a:accent4>
        <a:srgbClr val="000000"/>
      </a:accent4>
      <a:accent5>
        <a:srgbClr val="AACBAE"/>
      </a:accent5>
      <a:accent6>
        <a:srgbClr val="E76D00"/>
      </a:accent6>
      <a:hlink>
        <a:srgbClr val="0065BD"/>
      </a:hlink>
      <a:folHlink>
        <a:srgbClr val="ED2939"/>
      </a:folHlink>
    </a:clrScheme>
    <a:fontScheme name="white_titl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107763" dir="2700000" algn="ctr" rotWithShape="0">
                  <a:srgbClr val="928B81">
                    <a:alpha val="50000"/>
                  </a:srgbClr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i-FI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107763" dir="2700000" algn="ctr" rotWithShape="0">
                  <a:srgbClr val="928B81">
                    <a:alpha val="50000"/>
                  </a:srgbClr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i-FI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white_title 1">
        <a:dk1>
          <a:srgbClr val="000000"/>
        </a:dk1>
        <a:lt1>
          <a:srgbClr val="FFFFFF"/>
        </a:lt1>
        <a:dk2>
          <a:srgbClr val="6639B7"/>
        </a:dk2>
        <a:lt2>
          <a:srgbClr val="FECB00"/>
        </a:lt2>
        <a:accent1>
          <a:srgbClr val="009B3A"/>
        </a:accent1>
        <a:accent2>
          <a:srgbClr val="FF7900"/>
        </a:accent2>
        <a:accent3>
          <a:srgbClr val="FFFFFF"/>
        </a:accent3>
        <a:accent4>
          <a:srgbClr val="000000"/>
        </a:accent4>
        <a:accent5>
          <a:srgbClr val="AACBAE"/>
        </a:accent5>
        <a:accent6>
          <a:srgbClr val="E76D00"/>
        </a:accent6>
        <a:hlink>
          <a:srgbClr val="0065BD"/>
        </a:hlink>
        <a:folHlink>
          <a:srgbClr val="ED293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subtitle">
  <a:themeElements>
    <a:clrScheme name="subtitle 1">
      <a:dk1>
        <a:srgbClr val="000000"/>
      </a:dk1>
      <a:lt1>
        <a:srgbClr val="FFFFFF"/>
      </a:lt1>
      <a:dk2>
        <a:srgbClr val="6639B7"/>
      </a:dk2>
      <a:lt2>
        <a:srgbClr val="FECB00"/>
      </a:lt2>
      <a:accent1>
        <a:srgbClr val="009B3A"/>
      </a:accent1>
      <a:accent2>
        <a:srgbClr val="FF7900"/>
      </a:accent2>
      <a:accent3>
        <a:srgbClr val="FFFFFF"/>
      </a:accent3>
      <a:accent4>
        <a:srgbClr val="000000"/>
      </a:accent4>
      <a:accent5>
        <a:srgbClr val="AACBAE"/>
      </a:accent5>
      <a:accent6>
        <a:srgbClr val="E76D00"/>
      </a:accent6>
      <a:hlink>
        <a:srgbClr val="0065BD"/>
      </a:hlink>
      <a:folHlink>
        <a:srgbClr val="ED2939"/>
      </a:folHlink>
    </a:clrScheme>
    <a:fontScheme name="subtitl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107763" dir="2700000" algn="ctr" rotWithShape="0">
                  <a:srgbClr val="928B81">
                    <a:alpha val="50000"/>
                  </a:srgbClr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i-FI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107763" dir="2700000" algn="ctr" rotWithShape="0">
                  <a:srgbClr val="928B81">
                    <a:alpha val="50000"/>
                  </a:srgbClr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i-FI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subtitle 1">
        <a:dk1>
          <a:srgbClr val="000000"/>
        </a:dk1>
        <a:lt1>
          <a:srgbClr val="FFFFFF"/>
        </a:lt1>
        <a:dk2>
          <a:srgbClr val="6639B7"/>
        </a:dk2>
        <a:lt2>
          <a:srgbClr val="FECB00"/>
        </a:lt2>
        <a:accent1>
          <a:srgbClr val="009B3A"/>
        </a:accent1>
        <a:accent2>
          <a:srgbClr val="FF7900"/>
        </a:accent2>
        <a:accent3>
          <a:srgbClr val="FFFFFF"/>
        </a:accent3>
        <a:accent4>
          <a:srgbClr val="000000"/>
        </a:accent4>
        <a:accent5>
          <a:srgbClr val="AACBAE"/>
        </a:accent5>
        <a:accent6>
          <a:srgbClr val="E76D00"/>
        </a:accent6>
        <a:hlink>
          <a:srgbClr val="0065BD"/>
        </a:hlink>
        <a:folHlink>
          <a:srgbClr val="ED293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aalto_kauppakorkea</Template>
  <TotalTime>2254</TotalTime>
  <Words>1187</Words>
  <Application>Microsoft Office PowerPoint</Application>
  <PresentationFormat>On-screen Show (4:3)</PresentationFormat>
  <Paragraphs>176</Paragraphs>
  <Slides>21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21</vt:i4>
      </vt:variant>
    </vt:vector>
  </HeadingPairs>
  <TitlesOfParts>
    <vt:vector size="28" baseType="lpstr">
      <vt:lpstr>Arial</vt:lpstr>
      <vt:lpstr>Calibri</vt:lpstr>
      <vt:lpstr>Georgia</vt:lpstr>
      <vt:lpstr>Wingdings</vt:lpstr>
      <vt:lpstr>aalto</vt:lpstr>
      <vt:lpstr>white_title</vt:lpstr>
      <vt:lpstr>subtitle</vt:lpstr>
      <vt:lpstr>Yksityisoikeuden graduseminaari 2018-2019 - käytännön näkökulmia ja vinkkejä seminaari- ja gradutyöskentelyyn</vt:lpstr>
      <vt:lpstr>Seminaarin suorittaminen</vt:lpstr>
      <vt:lpstr>Seminaarin suorittaminen</vt:lpstr>
      <vt:lpstr>Gradu</vt:lpstr>
      <vt:lpstr>Suoritusjärjestys</vt:lpstr>
      <vt:lpstr>Oppimistavoitteet</vt:lpstr>
      <vt:lpstr>Oikeustieteellinen tutkimus</vt:lpstr>
      <vt:lpstr>Yksityisoikeuden tutkimus</vt:lpstr>
      <vt:lpstr>Oikeuden anatomia</vt:lpstr>
      <vt:lpstr>Arvosanat</vt:lpstr>
      <vt:lpstr>Arvosanat</vt:lpstr>
      <vt:lpstr>Oikeuden tutkimus</vt:lpstr>
      <vt:lpstr>Oikeustieteen  metodit</vt:lpstr>
      <vt:lpstr>Yksityisoikeuden gradututkielma</vt:lpstr>
      <vt:lpstr>Gradututkielman aihe</vt:lpstr>
      <vt:lpstr>Yksityisoikeuden gradututkielma</vt:lpstr>
      <vt:lpstr>Yksityisoikeuden gradututkielma</vt:lpstr>
      <vt:lpstr>Gradun arvostelu</vt:lpstr>
      <vt:lpstr>Q&amp;A</vt:lpstr>
      <vt:lpstr>Q&amp; A</vt:lpstr>
      <vt:lpstr>Q&amp;A</vt:lpstr>
    </vt:vector>
  </TitlesOfParts>
  <Company>HSE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Gradu</dc:title>
  <dc:creator>Tomi Viitala</dc:creator>
  <cp:lastModifiedBy>Kuoppamäki Petri</cp:lastModifiedBy>
  <cp:revision>163</cp:revision>
  <cp:lastPrinted>2018-09-12T04:50:32Z</cp:lastPrinted>
  <dcterms:created xsi:type="dcterms:W3CDTF">2009-11-11T07:13:19Z</dcterms:created>
  <dcterms:modified xsi:type="dcterms:W3CDTF">2018-09-26T12:12:56Z</dcterms:modified>
</cp:coreProperties>
</file>