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97" r:id="rId2"/>
    <p:sldId id="29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1020"/>
  </p:normalViewPr>
  <p:slideViewPr>
    <p:cSldViewPr>
      <p:cViewPr varScale="1">
        <p:scale>
          <a:sx n="116" d="100"/>
          <a:sy n="116" d="100"/>
        </p:scale>
        <p:origin x="10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7840021-4354-F243-3A01-DC5AD0A067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 altLang="en-FI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43EADA4-115D-2D01-D606-F5187A574E2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 altLang="en-FI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4DE4F9D9-4B72-22D7-A31A-06B934BA13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A9609D57-DBDB-EAC6-21BD-0F8AAC95DE9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FI"/>
              <a:t>Click to edit Master text styles</a:t>
            </a:r>
          </a:p>
          <a:p>
            <a:pPr lvl="1"/>
            <a:r>
              <a:rPr lang="fi-FI" altLang="en-FI"/>
              <a:t>Second level</a:t>
            </a:r>
          </a:p>
          <a:p>
            <a:pPr lvl="2"/>
            <a:r>
              <a:rPr lang="fi-FI" altLang="en-FI"/>
              <a:t>Third level</a:t>
            </a:r>
          </a:p>
          <a:p>
            <a:pPr lvl="3"/>
            <a:r>
              <a:rPr lang="fi-FI" altLang="en-FI"/>
              <a:t>Fourth level</a:t>
            </a:r>
          </a:p>
          <a:p>
            <a:pPr lvl="4"/>
            <a:r>
              <a:rPr lang="fi-FI" altLang="en-FI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17277903-FADC-6EC6-3659-E04B499B33E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 altLang="en-FI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C21C752B-BD50-3246-AF9D-1AB2F0DC09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232CB1-4044-4047-AB90-468ECF85FC04}" type="slidenum">
              <a:rPr lang="fi-FI" altLang="en-FI"/>
              <a:pPr/>
              <a:t>‹#›</a:t>
            </a:fld>
            <a:endParaRPr lang="fi-FI" altLang="en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67DBEE7-9177-B03A-5FC7-DA6FC225A3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15EEF-4086-8048-B6A4-8E2E7B1CDC87}" type="slidenum">
              <a:rPr lang="fi-FI" altLang="en-FI"/>
              <a:pPr/>
              <a:t>3</a:t>
            </a:fld>
            <a:endParaRPr lang="fi-FI" altLang="en-FI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F370C44-314C-96B4-9E49-E372C0329C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58822A4-E706-0BD8-B8D3-26EC802EB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FI" altLang="en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02017A3-BB27-E7B1-D0A5-52010955D5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3FADA-F587-9E4F-AB4C-11E46E2A49BE}" type="slidenum">
              <a:rPr lang="fi-FI" altLang="en-FI"/>
              <a:pPr/>
              <a:t>4</a:t>
            </a:fld>
            <a:endParaRPr lang="fi-FI" altLang="en-FI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DBCD531-93F6-9D4E-84ED-9072768444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BB8A58A-E487-3B9F-E574-570358128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FI" altLang="en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D557DBA-9AA1-38A6-662F-9FB329FE0B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8D1CB-0981-1247-96B2-3A29D7A38685}" type="slidenum">
              <a:rPr lang="fi-FI" altLang="en-FI"/>
              <a:pPr/>
              <a:t>5</a:t>
            </a:fld>
            <a:endParaRPr lang="fi-FI" altLang="en-FI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A22314D7-A3F7-968A-3D39-7DB32A411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42DBF16-3A5F-DEEC-CD4C-BFBE253A07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FI" altLang="en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3F600B6-CAD8-FFE1-C282-AD4B67686C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CD0B6-B16F-F041-ACDE-ADFA54ECDC3E}" type="slidenum">
              <a:rPr lang="fi-FI" altLang="en-FI"/>
              <a:pPr/>
              <a:t>6</a:t>
            </a:fld>
            <a:endParaRPr lang="fi-FI" altLang="en-FI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3AAF1E54-EDBF-28C1-1A8B-8AB9F79527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E126214-0998-86F2-C842-B963EC18D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FI" altLang="en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D8569A5-639D-19EB-42D1-F95A5F5E8E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66002-3F84-F141-B5E9-BAAAFB6CDF4D}" type="slidenum">
              <a:rPr lang="fi-FI" altLang="en-FI"/>
              <a:pPr/>
              <a:t>7</a:t>
            </a:fld>
            <a:endParaRPr lang="fi-FI" altLang="en-FI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17F15F5A-CF3F-4745-15B3-83924B9874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5530F9A-1F3C-4771-5219-45E55F359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FI" altLang="en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DD7B31B-B7C3-2B45-CAC1-42C318BC64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B26F0-3E6A-CD43-B934-2A3E5220422F}" type="slidenum">
              <a:rPr lang="fi-FI" altLang="en-FI"/>
              <a:pPr/>
              <a:t>8</a:t>
            </a:fld>
            <a:endParaRPr lang="fi-FI" altLang="en-FI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B1E27444-E3FE-29ED-67EE-2DDC29450B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E9761AF-5B7B-28CD-9158-B8B3415C3A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FI" altLang="en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0DED162-E0A3-08BC-8DB2-040F2F662C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7F97F-6DC8-A74C-9E7F-8AD258222485}" type="slidenum">
              <a:rPr lang="fi-FI" altLang="en-FI"/>
              <a:pPr/>
              <a:t>9</a:t>
            </a:fld>
            <a:endParaRPr lang="fi-FI" altLang="en-FI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ABA11906-A8A8-C8D9-87DF-7855617148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F5CEC05-E138-0255-D5F9-2C10D98D3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FI" altLang="en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5FC3F23-93DC-28E4-1ADA-FD05697870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45A22-7CD9-B442-8265-0713F6A2B579}" type="slidenum">
              <a:rPr lang="fi-FI" altLang="en-FI"/>
              <a:pPr/>
              <a:t>10</a:t>
            </a:fld>
            <a:endParaRPr lang="fi-FI" altLang="en-FI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756651D2-A35D-93F5-9280-E50E541DD8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F41436D-3896-F7EB-10F4-8C800AA7F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FI" altLang="en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F534-8D47-0001-6BF7-1DDF454F0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28004A-7958-86F0-8213-48BB0CDEB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F4E90-7F1B-187C-D755-BE95B5386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E9054-C432-5F9A-AB9C-F08A295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32091-AB01-0A7F-29EA-65081CA7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62928-DAA1-1542-A98D-3842DC5CC5B9}" type="slidenum">
              <a:rPr lang="fi-FI" altLang="en-FI"/>
              <a:pPr/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40799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F2C9-FA68-6569-8E1B-7E5E17F1F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9DBA5-9ADA-DC8C-2C43-F87E8548E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BF5C4-23DD-8935-EF90-F6510411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9DC76-4A49-227F-46F4-25CC24BD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F6CC7-D74D-3A01-0D82-C6651E78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37CF0-CDD2-1940-B5CB-A96366E7FFDE}" type="slidenum">
              <a:rPr lang="fi-FI" altLang="en-FI"/>
              <a:pPr/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145082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350BC6-05F7-EEFD-61ED-D6E2C0A87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B7F69-A002-C413-B978-6F844D3D6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B36D7-7490-F249-A421-A07F85F7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054E1-FE3B-7824-1B1E-3CB128E9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743D2-A795-137E-AD0F-8508A085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BBB2D-DE7E-004B-9248-D5F7CF726681}" type="slidenum">
              <a:rPr lang="fi-FI" altLang="en-FI"/>
              <a:pPr/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307432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DC4B9C-47B9-0DFC-69F9-77D56E0C102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13BAA-F43D-283F-0D71-7DAF71EF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0D1600-EF54-12F6-D6C5-E41767BD5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07CE9-0D75-B88F-8DCC-F04DF3EF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8F7F8E-EBF2-9B45-83B1-2E861B68C047}" type="slidenum">
              <a:rPr lang="fi-FI" altLang="en-FI"/>
              <a:pPr/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193918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D64DF-DE00-9710-9227-F02ED9335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06E4E-C2C4-01F2-DBB0-4EA8C1CE3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4A091-1441-C28C-4944-D5F96123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5341C-5EAF-50B4-E2AD-6C1E9894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0E7C1-E291-C03B-695B-5EA35424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1128E-2F42-8C49-A4A1-66E3187C6E9B}" type="slidenum">
              <a:rPr lang="fi-FI" altLang="en-FI"/>
              <a:pPr/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95563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B566-6E64-1015-1DBD-31365973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B4D59-FA19-987B-7070-B45AE1CA1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B0E06-576D-CE3B-CB34-65632D41D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CC427-E5AC-D85D-E37A-AA873896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3F0A5-553B-7881-A44F-60495FCF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F0A6B-82A8-A24B-8567-4769C10E7E8C}" type="slidenum">
              <a:rPr lang="fi-FI" altLang="en-FI"/>
              <a:pPr/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177649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21B10-7D9A-8367-89A8-F2929F93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26421-CFFD-5216-C302-9367B9D14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A89CB-482C-5651-A56B-8A5A611C3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6FE0D-2F6B-C53D-9F41-C24C0E04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40F25-1DB3-2B8D-AD97-172DA1A88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0C1C5-256B-76AB-250A-1EBF8DEA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C65E2-F9FB-AC49-9ABE-B120F4C9F00A}" type="slidenum">
              <a:rPr lang="fi-FI" altLang="en-FI"/>
              <a:pPr/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125757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E3F09-2583-2D0A-0971-5BCAFA2AB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E5D67-973A-564F-1A3F-2618DFD6D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8294D-AE63-67B8-A160-9AC9181CF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70D19-18E1-8913-0DC0-9AE331CCF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08FC7-DD7D-24D1-C0C1-440F41429E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72B029-355E-F2C1-6F73-E0C7522E7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145092-EA8B-8C96-733A-E88E4070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C423E1-FA3D-26C6-CA6C-09FAA905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2B020-0415-DC4D-96C1-4716D4B87238}" type="slidenum">
              <a:rPr lang="fi-FI" altLang="en-FI"/>
              <a:pPr/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3568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2E5B5-1D6C-D963-BCE3-C50F31EF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D807D0-BBCE-3081-B3DF-0CB55963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98BB8-D51B-CD90-2E6F-0C16E8E9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37AA9-075F-31C8-ADC8-2B0ECE95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76244-AE55-9745-B475-8FC6A295A348}" type="slidenum">
              <a:rPr lang="fi-FI" altLang="en-FI"/>
              <a:pPr/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133548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5452A-5C70-8574-B9A1-E67D773D7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B85CE8-7004-267A-2A12-136D9572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0B781-7208-C0A6-8E94-5E2E8F935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45A15-C338-8440-86B4-9114F78A3A0C}" type="slidenum">
              <a:rPr lang="fi-FI" altLang="en-FI"/>
              <a:pPr/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392439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D781E-F257-BE7F-7E01-C79C1A40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FC395-A020-20D6-112D-67F01662F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166BA-06EA-CCD7-05CF-9CA12DF3A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40004-3F71-F7DB-0970-32909B27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F2FDF-77ED-63A8-040C-18A49D51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721CA-E5DF-1A24-2B2A-B22C82D49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B5E3D-6F65-594E-9CA8-A737F28D15FD}" type="slidenum">
              <a:rPr lang="fi-FI" altLang="en-FI"/>
              <a:pPr/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313661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F29B-3FCE-3774-8CCB-93B50D9C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C7C43D-C6A5-8441-61F9-21A0945C2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75F75-C2A8-3886-27D5-4B806178D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3001B-FDF1-9D3B-9DD5-8D647080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22641-00B7-8BBD-27AA-E7D43551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EAC62-A956-39F2-29E7-C3B68430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F2113-1358-864C-867D-F01AC3EFE2F4}" type="slidenum">
              <a:rPr lang="fi-FI" altLang="en-FI"/>
              <a:pPr/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405484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CB80382-ED10-3CFA-57B1-C12DA81CB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F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5D9977-AFC6-9504-9AB8-195A460A5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FI"/>
              <a:t>Click to edit Master text styles</a:t>
            </a:r>
          </a:p>
          <a:p>
            <a:pPr lvl="1"/>
            <a:r>
              <a:rPr lang="fi-FI" altLang="en-FI"/>
              <a:t>Second level</a:t>
            </a:r>
          </a:p>
          <a:p>
            <a:pPr lvl="2"/>
            <a:r>
              <a:rPr lang="fi-FI" altLang="en-FI"/>
              <a:t>Third level</a:t>
            </a:r>
          </a:p>
          <a:p>
            <a:pPr lvl="3"/>
            <a:r>
              <a:rPr lang="fi-FI" altLang="en-FI"/>
              <a:t>Fourth level</a:t>
            </a:r>
          </a:p>
          <a:p>
            <a:pPr lvl="4"/>
            <a:r>
              <a:rPr lang="fi-FI" altLang="en-F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AF73A1D-5C24-DD35-8A07-831187014A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i-FI" altLang="en-F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CDE8C8A-8EF2-28A1-F0AA-4A2E57A004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i-FI" altLang="en-F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79B9E0-007B-0357-DEE8-85C9E6DE80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76811A-EB87-1F47-96D5-FDB83E8B18E9}" type="slidenum">
              <a:rPr lang="fi-FI" altLang="en-FI"/>
              <a:pPr/>
              <a:t>‹#›</a:t>
            </a:fld>
            <a:endParaRPr lang="fi-FI" altLang="en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kJwE2Q9Cac&amp;list=PLue4rhsHxp6-26UustLBpc5VdjDH8NRSz&amp;index=2" TargetMode="External"/><Relationship Id="rId2" Type="http://schemas.openxmlformats.org/officeDocument/2006/relationships/hyperlink" Target="https://www.youtube.com/watch?v=-XivcjKFl2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57EF-B684-F2AB-9BED-EAA264FF4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75184"/>
          </a:xfrm>
        </p:spPr>
        <p:txBody>
          <a:bodyPr/>
          <a:lstStyle/>
          <a:p>
            <a:endParaRPr lang="en-FI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52D25-5419-944F-9240-654F093CA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107160"/>
          </a:xfrm>
        </p:spPr>
        <p:txBody>
          <a:bodyPr/>
          <a:lstStyle/>
          <a:p>
            <a:pPr marL="0" indent="0">
              <a:buNone/>
            </a:pPr>
            <a:endParaRPr lang="en-GB" sz="2400" dirty="0">
              <a:hlinkClick r:id="rId2"/>
            </a:endParaRPr>
          </a:p>
          <a:p>
            <a:pPr marL="0" indent="0">
              <a:buNone/>
            </a:pPr>
            <a:r>
              <a:rPr lang="en-FI" sz="2400" dirty="0"/>
              <a:t>Walther Ruttmann: </a:t>
            </a:r>
            <a:r>
              <a:rPr lang="en-FI" sz="2400" i="1" dirty="0"/>
              <a:t>Lichtspiel Opus I </a:t>
            </a:r>
            <a:r>
              <a:rPr lang="en-FI" sz="2400" dirty="0"/>
              <a:t>(1921)</a:t>
            </a:r>
          </a:p>
          <a:p>
            <a:pPr marL="0" indent="0">
              <a:buNone/>
            </a:pPr>
            <a:r>
              <a:rPr lang="en-GB" sz="2400" dirty="0">
                <a:hlinkClick r:id="rId3"/>
              </a:rPr>
              <a:t>https://www.youtube.com/watch?v=bkJwE2Q9Cac&amp;list=PLue4rhsHxp6-26UustLBpc5VdjDH8NRSz&amp;index=2</a:t>
            </a:r>
            <a:endParaRPr lang="en-GB" sz="2400" dirty="0"/>
          </a:p>
          <a:p>
            <a:pPr marL="0" indent="0">
              <a:buNone/>
            </a:pPr>
            <a:endParaRPr lang="en-FI" sz="2400" dirty="0"/>
          </a:p>
          <a:p>
            <a:pPr marL="0" indent="0">
              <a:buNone/>
            </a:pPr>
            <a:r>
              <a:rPr lang="en-FI" sz="2400" dirty="0"/>
              <a:t>Viking Eggeling: </a:t>
            </a:r>
            <a:r>
              <a:rPr lang="en-FI" sz="2400" i="1" dirty="0"/>
              <a:t>Symphonie diagonale </a:t>
            </a:r>
            <a:r>
              <a:rPr lang="en-FI" sz="2400" dirty="0"/>
              <a:t>(1924)</a:t>
            </a:r>
            <a:endParaRPr lang="en-GB" sz="2400" dirty="0">
              <a:hlinkClick r:id="rId2"/>
            </a:endParaRPr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https://www.youtube.com/watch?v=-XivcjKFl2s</a:t>
            </a:r>
            <a:endParaRPr lang="en-GB" sz="2400" dirty="0"/>
          </a:p>
          <a:p>
            <a:pPr marL="0" indent="0">
              <a:buNone/>
            </a:pPr>
            <a:endParaRPr lang="en-FI" sz="2400" dirty="0"/>
          </a:p>
        </p:txBody>
      </p:sp>
    </p:spTree>
    <p:extLst>
      <p:ext uri="{BB962C8B-B14F-4D97-AF65-F5344CB8AC3E}">
        <p14:creationId xmlns:p14="http://schemas.microsoft.com/office/powerpoint/2010/main" val="2810389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>
            <a:extLst>
              <a:ext uri="{FF2B5EF4-FFF2-40B4-BE49-F238E27FC236}">
                <a16:creationId xmlns:a16="http://schemas.microsoft.com/office/drawing/2014/main" id="{6C8BB0AB-94FD-A295-D3B1-C2A8E1BCF1C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4713" y="304800"/>
            <a:ext cx="4857750" cy="62341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29AD025F-B02C-C8DC-55B9-EE77BED2C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442892"/>
            <a:ext cx="3200400" cy="6010443"/>
          </a:xfrm>
        </p:spPr>
        <p:txBody>
          <a:bodyPr anchor="t"/>
          <a:lstStyle/>
          <a:p>
            <a:pPr algn="l"/>
            <a:r>
              <a:rPr lang="fi-FI" altLang="en-FI" sz="1600" dirty="0"/>
              <a:t>Väinö Kunnas: </a:t>
            </a:r>
            <a:r>
              <a:rPr lang="fi-FI" altLang="en-FI" sz="1600" i="1" dirty="0"/>
              <a:t>Olavi Paavolainen</a:t>
            </a:r>
            <a:br>
              <a:rPr lang="fi-FI" altLang="en-FI" sz="1600" i="1" dirty="0"/>
            </a:br>
            <a:r>
              <a:rPr lang="fi-FI" altLang="en-FI" sz="1600" dirty="0"/>
              <a:t>1928</a:t>
            </a:r>
            <a:br>
              <a:rPr lang="fi-FI" altLang="en-FI" sz="1600" dirty="0"/>
            </a:br>
            <a:br>
              <a:rPr lang="fi-FI" altLang="en-FI" sz="1600" dirty="0"/>
            </a:br>
            <a:br>
              <a:rPr lang="fi-FI" altLang="en-FI" sz="1600" dirty="0"/>
            </a:br>
            <a:br>
              <a:rPr lang="fi-FI" altLang="en-FI" sz="1600" dirty="0"/>
            </a:br>
            <a:br>
              <a:rPr lang="fi-FI" altLang="en-FI" sz="1600" dirty="0"/>
            </a:br>
            <a:br>
              <a:rPr lang="fi-FI" altLang="en-FI" sz="1600" dirty="0"/>
            </a:br>
            <a:br>
              <a:rPr lang="fi-FI" altLang="en-FI" sz="1600" dirty="0"/>
            </a:br>
            <a:br>
              <a:rPr lang="fi-FI" altLang="en-FI" sz="1600" dirty="0"/>
            </a:br>
            <a:br>
              <a:rPr lang="fi-FI" altLang="en-FI" sz="1600" dirty="0"/>
            </a:br>
            <a:br>
              <a:rPr lang="fi-FI" altLang="en-FI" sz="1600" dirty="0"/>
            </a:br>
            <a:r>
              <a:rPr lang="fi-FI" altLang="en-FI" sz="1600" i="1" dirty="0"/>
              <a:t>Aika on vallankumouksien ja utopioiden. Menneisyyden totuuksiin ei enää uskota, tulevaisuuden totuudet eivät vielä ole hahmottuneet. Ei ole muuta varmuutta kuin nykyisyys – ja jos kysyt sen totuutta, niin se vastaa vain: etsi!</a:t>
            </a:r>
            <a:br>
              <a:rPr lang="fi-FI" altLang="en-FI" sz="1600" i="1" dirty="0"/>
            </a:br>
            <a:br>
              <a:rPr lang="fi-FI" altLang="en-FI" sz="1600" i="1" dirty="0"/>
            </a:br>
            <a:br>
              <a:rPr lang="fi-FI" altLang="en-FI" sz="1600" i="1" dirty="0"/>
            </a:br>
            <a:r>
              <a:rPr lang="fi-FI" altLang="en-FI" sz="1400" dirty="0"/>
              <a:t>Olavi Paavolainen: </a:t>
            </a:r>
            <a:r>
              <a:rPr lang="fi-FI" altLang="en-FI" sz="1400" i="1" dirty="0"/>
              <a:t>Nykyaikaa etsimässä</a:t>
            </a:r>
            <a:r>
              <a:rPr lang="fi-FI" altLang="en-FI" sz="1400" dirty="0"/>
              <a:t>, 1929</a:t>
            </a:r>
            <a:endParaRPr lang="fi-FI" altLang="en-FI" sz="1600" dirty="0"/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35D6CD0F-466F-77B1-E308-618EB962D3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457200"/>
            <a:ext cx="4586288" cy="61245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C8CEA19-832B-571E-D720-3D955A319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FI" sz="1800" b="1">
                <a:solidFill>
                  <a:srgbClr val="800080"/>
                </a:solidFill>
              </a:rPr>
              <a:t>Avantgardelle tyypillisiä (</a:t>
            </a:r>
            <a:r>
              <a:rPr lang="fi-FI" altLang="en-FI" sz="1800">
                <a:solidFill>
                  <a:srgbClr val="800080"/>
                </a:solidFill>
              </a:rPr>
              <a:t>mutta ei välttämättömiä</a:t>
            </a:r>
            <a:r>
              <a:rPr lang="fi-FI" altLang="en-FI" sz="1800" b="1">
                <a:solidFill>
                  <a:srgbClr val="800080"/>
                </a:solidFill>
              </a:rPr>
              <a:t>) piirteitä: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01A592D-D312-7CA0-B162-D3107F293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 altLang="en-FI" sz="1600" b="1">
                <a:solidFill>
                  <a:srgbClr val="800080"/>
                </a:solidFill>
              </a:rPr>
              <a:t>älyllinen leikittely</a:t>
            </a:r>
            <a:r>
              <a:rPr lang="fi-FI" altLang="en-FI" sz="1600">
                <a:solidFill>
                  <a:srgbClr val="800080"/>
                </a:solidFill>
              </a:rPr>
              <a:t>, mihin liittyy harkitusti typerä huumori ja häpeämättömät käytännön pilat</a:t>
            </a:r>
          </a:p>
          <a:p>
            <a:pPr>
              <a:lnSpc>
                <a:spcPct val="90000"/>
              </a:lnSpc>
            </a:pPr>
            <a:endParaRPr lang="fi-FI" altLang="en-FI" sz="1600">
              <a:solidFill>
                <a:srgbClr val="800080"/>
              </a:solidFill>
            </a:endParaRPr>
          </a:p>
          <a:p>
            <a:pPr>
              <a:lnSpc>
                <a:spcPct val="90000"/>
              </a:lnSpc>
            </a:pPr>
            <a:r>
              <a:rPr lang="fi-FI" altLang="en-FI" sz="1600" b="1">
                <a:solidFill>
                  <a:srgbClr val="800080"/>
                </a:solidFill>
              </a:rPr>
              <a:t>ikonoklasmi eli kuvainkieltäminen</a:t>
            </a:r>
            <a:r>
              <a:rPr lang="fi-FI" altLang="en-FI" sz="1600">
                <a:solidFill>
                  <a:srgbClr val="800080"/>
                </a:solidFill>
              </a:rPr>
              <a:t>, joka on pikemminkin välinpitämättömyyttä kuin vihamielisyyttä kuvia kohtaan</a:t>
            </a:r>
          </a:p>
          <a:p>
            <a:pPr>
              <a:lnSpc>
                <a:spcPct val="90000"/>
              </a:lnSpc>
            </a:pPr>
            <a:endParaRPr lang="fi-FI" altLang="en-FI" sz="1600">
              <a:solidFill>
                <a:srgbClr val="800080"/>
              </a:solidFill>
            </a:endParaRPr>
          </a:p>
          <a:p>
            <a:pPr>
              <a:lnSpc>
                <a:spcPct val="90000"/>
              </a:lnSpc>
            </a:pPr>
            <a:r>
              <a:rPr lang="fi-FI" altLang="en-FI" sz="1600" b="1">
                <a:solidFill>
                  <a:srgbClr val="800080"/>
                </a:solidFill>
              </a:rPr>
              <a:t>negaatio</a:t>
            </a:r>
          </a:p>
          <a:p>
            <a:pPr>
              <a:lnSpc>
                <a:spcPct val="90000"/>
              </a:lnSpc>
            </a:pPr>
            <a:endParaRPr lang="fi-FI" altLang="en-FI" sz="1600" b="1">
              <a:solidFill>
                <a:srgbClr val="800080"/>
              </a:solidFill>
            </a:endParaRPr>
          </a:p>
          <a:p>
            <a:pPr>
              <a:lnSpc>
                <a:spcPct val="90000"/>
              </a:lnSpc>
            </a:pPr>
            <a:r>
              <a:rPr lang="fi-FI" altLang="en-FI" sz="1600" b="1">
                <a:solidFill>
                  <a:srgbClr val="800080"/>
                </a:solidFill>
              </a:rPr>
              <a:t>kärjistäminen (</a:t>
            </a:r>
            <a:r>
              <a:rPr lang="fi-FI" altLang="en-FI" sz="1600">
                <a:solidFill>
                  <a:srgbClr val="800080"/>
                </a:solidFill>
              </a:rPr>
              <a:t>shokki, skandaalit, ironia</a:t>
            </a:r>
            <a:r>
              <a:rPr lang="fi-FI" altLang="en-FI" sz="1600" b="1">
                <a:solidFill>
                  <a:srgbClr val="80008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fi-FI" altLang="en-FI" sz="1600" b="1">
              <a:solidFill>
                <a:srgbClr val="800080"/>
              </a:solidFill>
            </a:endParaRPr>
          </a:p>
          <a:p>
            <a:pPr>
              <a:lnSpc>
                <a:spcPct val="90000"/>
              </a:lnSpc>
            </a:pPr>
            <a:r>
              <a:rPr lang="fi-FI" altLang="en-FI" sz="1600" b="1">
                <a:solidFill>
                  <a:srgbClr val="800080"/>
                </a:solidFill>
              </a:rPr>
              <a:t>vieraannuttaminen, hämmentäminen, asioiden mystifiointi</a:t>
            </a:r>
          </a:p>
          <a:p>
            <a:pPr>
              <a:lnSpc>
                <a:spcPct val="90000"/>
              </a:lnSpc>
            </a:pPr>
            <a:endParaRPr lang="fi-FI" altLang="en-FI" sz="1600" b="1">
              <a:solidFill>
                <a:srgbClr val="800080"/>
              </a:solidFill>
            </a:endParaRPr>
          </a:p>
          <a:p>
            <a:pPr>
              <a:lnSpc>
                <a:spcPct val="90000"/>
              </a:lnSpc>
            </a:pPr>
            <a:r>
              <a:rPr lang="fi-FI" altLang="en-FI" sz="1600" b="1">
                <a:solidFill>
                  <a:srgbClr val="800080"/>
                </a:solidFill>
              </a:rPr>
              <a:t>etsitään uusia tapoja aistia</a:t>
            </a:r>
          </a:p>
          <a:p>
            <a:pPr>
              <a:lnSpc>
                <a:spcPct val="90000"/>
              </a:lnSpc>
            </a:pPr>
            <a:endParaRPr lang="fi-FI" altLang="en-FI" sz="1600" b="1">
              <a:solidFill>
                <a:srgbClr val="800080"/>
              </a:solidFill>
            </a:endParaRPr>
          </a:p>
          <a:p>
            <a:pPr>
              <a:lnSpc>
                <a:spcPct val="90000"/>
              </a:lnSpc>
            </a:pPr>
            <a:r>
              <a:rPr lang="fi-FI" altLang="en-FI" sz="1600" b="1">
                <a:solidFill>
                  <a:srgbClr val="800080"/>
                </a:solidFill>
              </a:rPr>
              <a:t>taiteen ja elämän yhdistämispyrkimys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>
            <a:extLst>
              <a:ext uri="{FF2B5EF4-FFF2-40B4-BE49-F238E27FC236}">
                <a16:creationId xmlns:a16="http://schemas.microsoft.com/office/drawing/2014/main" id="{196BC579-3DBF-D158-60A5-0ADA33C6FC8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84188"/>
            <a:ext cx="8485188" cy="60690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extLst>
              <a:ext uri="{FF2B5EF4-FFF2-40B4-BE49-F238E27FC236}">
                <a16:creationId xmlns:a16="http://schemas.microsoft.com/office/drawing/2014/main" id="{5CFB77C6-1EC6-0001-310F-B945D9EE229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571500"/>
            <a:ext cx="8447088" cy="56769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E9102EBB-C8F5-D615-8E2C-123E490BB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457200"/>
          </a:xfrm>
        </p:spPr>
        <p:txBody>
          <a:bodyPr anchor="t"/>
          <a:lstStyle/>
          <a:p>
            <a:pPr algn="l"/>
            <a:r>
              <a:rPr lang="fi-FI" altLang="en-FI" sz="1600" b="1"/>
              <a:t>Giacomo Balla: </a:t>
            </a:r>
            <a:r>
              <a:rPr lang="fi-FI" altLang="en-FI" sz="1600" b="1" i="1"/>
              <a:t>Jousien rytmejä </a:t>
            </a:r>
            <a:r>
              <a:rPr lang="fi-FI" altLang="en-FI" sz="1600" b="1"/>
              <a:t>(1912)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2D0B1D9E-088E-6B73-0BA4-C0F8BA46CD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762000"/>
            <a:ext cx="7554913" cy="56673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F5D2663-E05C-58B3-A174-C1DD21EB0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381000"/>
          </a:xfrm>
        </p:spPr>
        <p:txBody>
          <a:bodyPr anchor="t"/>
          <a:lstStyle/>
          <a:p>
            <a:pPr algn="l"/>
            <a:r>
              <a:rPr lang="fi-FI" altLang="en-FI" sz="1600" b="1"/>
              <a:t>Umberto Boccioni: </a:t>
            </a:r>
            <a:r>
              <a:rPr lang="fi-FI" altLang="en-FI" sz="1600" b="1" i="1"/>
              <a:t>Mielentiloja: jäähyväiset </a:t>
            </a:r>
            <a:r>
              <a:rPr lang="fi-FI" altLang="en-FI" sz="1600" b="1"/>
              <a:t>(1911)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42D8B7FA-46C0-5EF8-DD71-5A2C293977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38200"/>
            <a:ext cx="7805738" cy="5613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00E978E-8FD4-F1F4-3366-E486EEF17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457200"/>
          </a:xfrm>
        </p:spPr>
        <p:txBody>
          <a:bodyPr anchor="t"/>
          <a:lstStyle/>
          <a:p>
            <a:pPr algn="l"/>
            <a:r>
              <a:rPr lang="fi-FI" altLang="en-FI" sz="1600" b="1"/>
              <a:t>Carlo C</a:t>
            </a:r>
            <a:r>
              <a:rPr lang="fi-FI" altLang="ja-JP" sz="1600" b="1"/>
              <a:t>arrà: </a:t>
            </a:r>
            <a:r>
              <a:rPr lang="fi-FI" altLang="ja-JP" sz="1600" b="1" i="1"/>
              <a:t>Interventionistinen </a:t>
            </a:r>
            <a:br>
              <a:rPr lang="fi-FI" altLang="ja-JP" sz="1600" b="1" i="1"/>
            </a:br>
            <a:r>
              <a:rPr lang="fi-FI" altLang="ja-JP" sz="1600" b="1" i="1"/>
              <a:t>mielenosoitus </a:t>
            </a:r>
            <a:r>
              <a:rPr lang="fi-FI" altLang="ja-JP" sz="1600" b="1"/>
              <a:t>(1914)</a:t>
            </a:r>
            <a:endParaRPr lang="fi-FI" altLang="en-FI" sz="1600" b="1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29A7A154-BFBD-99A6-2367-767EB1D4B1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533400"/>
            <a:ext cx="4775200" cy="58499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28C1DCEA-C2C2-832B-A14B-DB78F745191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866775"/>
            <a:ext cx="8528050" cy="52292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en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en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207</Words>
  <Application>Microsoft Macintosh PowerPoint</Application>
  <PresentationFormat>On-screen Show (4:3)</PresentationFormat>
  <Paragraphs>32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Blank Presentation</vt:lpstr>
      <vt:lpstr>PowerPoint Presentation</vt:lpstr>
      <vt:lpstr>Väinö Kunnas: Olavi Paavolainen 1928          Aika on vallankumouksien ja utopioiden. Menneisyyden totuuksiin ei enää uskota, tulevaisuuden totuudet eivät vielä ole hahmottuneet. Ei ole muuta varmuutta kuin nykyisyys – ja jos kysyt sen totuutta, niin se vastaa vain: etsi!   Olavi Paavolainen: Nykyaikaa etsimässä, 1929</vt:lpstr>
      <vt:lpstr>Avantgardelle tyypillisiä (mutta ei välttämättömiä) piirteitä:</vt:lpstr>
      <vt:lpstr>PowerPoint Presentation</vt:lpstr>
      <vt:lpstr>PowerPoint Presentation</vt:lpstr>
      <vt:lpstr>Giacomo Balla: Jousien rytmejä (1912)</vt:lpstr>
      <vt:lpstr>Umberto Boccioni: Mielentiloja: jäähyväiset (1911)</vt:lpstr>
      <vt:lpstr>Carlo Carrà: Interventionistinen  mielenosoitus (1914)</vt:lpstr>
      <vt:lpstr>PowerPoint Presentation</vt:lpstr>
      <vt:lpstr>PowerPoint Presentation</vt:lpstr>
    </vt:vector>
  </TitlesOfParts>
  <Company>Helena Sederholm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Avantgardelle tyypillisiä (mutta ei välttämättömiä) piirteitä:</dc:title>
  <dc:creator>Helena Sederholm</dc:creator>
  <cp:lastModifiedBy>Anonymous</cp:lastModifiedBy>
  <cp:revision>52</cp:revision>
  <dcterms:created xsi:type="dcterms:W3CDTF">2006-09-03T17:47:17Z</dcterms:created>
  <dcterms:modified xsi:type="dcterms:W3CDTF">2023-11-06T06:19:59Z</dcterms:modified>
</cp:coreProperties>
</file>